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9"/>
  </p:notesMasterIdLst>
  <p:handoutMasterIdLst>
    <p:handoutMasterId r:id="rId90"/>
  </p:handoutMasterIdLst>
  <p:sldIdLst>
    <p:sldId id="259" r:id="rId2"/>
    <p:sldId id="290" r:id="rId3"/>
    <p:sldId id="294" r:id="rId4"/>
    <p:sldId id="279" r:id="rId5"/>
    <p:sldId id="284" r:id="rId6"/>
    <p:sldId id="287" r:id="rId7"/>
    <p:sldId id="297" r:id="rId8"/>
    <p:sldId id="360" r:id="rId9"/>
    <p:sldId id="296" r:id="rId10"/>
    <p:sldId id="339" r:id="rId11"/>
    <p:sldId id="392" r:id="rId12"/>
    <p:sldId id="324" r:id="rId13"/>
    <p:sldId id="334" r:id="rId14"/>
    <p:sldId id="335" r:id="rId15"/>
    <p:sldId id="325" r:id="rId16"/>
    <p:sldId id="323" r:id="rId17"/>
    <p:sldId id="393" r:id="rId18"/>
    <p:sldId id="282" r:id="rId19"/>
    <p:sldId id="292" r:id="rId20"/>
    <p:sldId id="293" r:id="rId21"/>
    <p:sldId id="300" r:id="rId22"/>
    <p:sldId id="337" r:id="rId23"/>
    <p:sldId id="319" r:id="rId24"/>
    <p:sldId id="391" r:id="rId25"/>
    <p:sldId id="390" r:id="rId26"/>
    <p:sldId id="394" r:id="rId27"/>
    <p:sldId id="340" r:id="rId28"/>
    <p:sldId id="315" r:id="rId29"/>
    <p:sldId id="314" r:id="rId30"/>
    <p:sldId id="321" r:id="rId31"/>
    <p:sldId id="316" r:id="rId32"/>
    <p:sldId id="308" r:id="rId33"/>
    <p:sldId id="295" r:id="rId34"/>
    <p:sldId id="364" r:id="rId35"/>
    <p:sldId id="311" r:id="rId36"/>
    <p:sldId id="318" r:id="rId37"/>
    <p:sldId id="317" r:id="rId38"/>
    <p:sldId id="298" r:id="rId39"/>
    <p:sldId id="303" r:id="rId40"/>
    <p:sldId id="305" r:id="rId41"/>
    <p:sldId id="361" r:id="rId42"/>
    <p:sldId id="326" r:id="rId43"/>
    <p:sldId id="350" r:id="rId44"/>
    <p:sldId id="377" r:id="rId45"/>
    <p:sldId id="379" r:id="rId46"/>
    <p:sldId id="328" r:id="rId47"/>
    <p:sldId id="351" r:id="rId48"/>
    <p:sldId id="301" r:id="rId49"/>
    <p:sldId id="386" r:id="rId50"/>
    <p:sldId id="370" r:id="rId51"/>
    <p:sldId id="327" r:id="rId52"/>
    <p:sldId id="330" r:id="rId53"/>
    <p:sldId id="266" r:id="rId54"/>
    <p:sldId id="362" r:id="rId55"/>
    <p:sldId id="333" r:id="rId56"/>
    <p:sldId id="348" r:id="rId57"/>
    <p:sldId id="367" r:id="rId58"/>
    <p:sldId id="368" r:id="rId59"/>
    <p:sldId id="359" r:id="rId60"/>
    <p:sldId id="331" r:id="rId61"/>
    <p:sldId id="376" r:id="rId62"/>
    <p:sldId id="369" r:id="rId63"/>
    <p:sldId id="338" r:id="rId64"/>
    <p:sldId id="267" r:id="rId65"/>
    <p:sldId id="365" r:id="rId66"/>
    <p:sldId id="385" r:id="rId67"/>
    <p:sldId id="372" r:id="rId68"/>
    <p:sldId id="373" r:id="rId69"/>
    <p:sldId id="375" r:id="rId70"/>
    <p:sldId id="401" r:id="rId71"/>
    <p:sldId id="395" r:id="rId72"/>
    <p:sldId id="396" r:id="rId73"/>
    <p:sldId id="397" r:id="rId74"/>
    <p:sldId id="384" r:id="rId75"/>
    <p:sldId id="399" r:id="rId76"/>
    <p:sldId id="400" r:id="rId77"/>
    <p:sldId id="402" r:id="rId78"/>
    <p:sldId id="406" r:id="rId79"/>
    <p:sldId id="413" r:id="rId80"/>
    <p:sldId id="407" r:id="rId81"/>
    <p:sldId id="409" r:id="rId82"/>
    <p:sldId id="410" r:id="rId83"/>
    <p:sldId id="411" r:id="rId84"/>
    <p:sldId id="403" r:id="rId85"/>
    <p:sldId id="404" r:id="rId86"/>
    <p:sldId id="277" r:id="rId87"/>
    <p:sldId id="278" r:id="rId8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3" autoAdjust="0"/>
    <p:restoredTop sz="94530" autoAdjust="0"/>
  </p:normalViewPr>
  <p:slideViewPr>
    <p:cSldViewPr snapToGrid="0" snapToObjects="1">
      <p:cViewPr varScale="1">
        <p:scale>
          <a:sx n="67" d="100"/>
          <a:sy n="67" d="100"/>
        </p:scale>
        <p:origin x="1218" y="60"/>
      </p:cViewPr>
      <p:guideLst>
        <p:guide orient="horz" pos="2160"/>
        <p:guide pos="2880"/>
      </p:guideLst>
    </p:cSldViewPr>
  </p:slideViewPr>
  <p:outlineViewPr>
    <p:cViewPr>
      <p:scale>
        <a:sx n="33" d="100"/>
        <a:sy n="33" d="100"/>
      </p:scale>
      <p:origin x="0" y="51996"/>
    </p:cViewPr>
  </p:outlineViewPr>
  <p:notesTextViewPr>
    <p:cViewPr>
      <p:scale>
        <a:sx n="100" d="100"/>
        <a:sy n="100" d="100"/>
      </p:scale>
      <p:origin x="0" y="0"/>
    </p:cViewPr>
  </p:notesTextViewPr>
  <p:sorterViewPr>
    <p:cViewPr varScale="1">
      <p:scale>
        <a:sx n="100" d="100"/>
        <a:sy n="100" d="100"/>
      </p:scale>
      <p:origin x="0" y="-15576"/>
    </p:cViewPr>
  </p:sorterViewPr>
  <p:notesViewPr>
    <p:cSldViewPr snapToGrid="0" snapToObjects="1">
      <p:cViewPr varScale="1">
        <p:scale>
          <a:sx n="84" d="100"/>
          <a:sy n="84" d="100"/>
        </p:scale>
        <p:origin x="-3768"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4F7A9-E23B-4EDA-B162-A60D5F98179E}"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04FEB6B1-65F1-4981-A4AB-03486938D062}">
      <dgm:prSet phldrT="[Text]" custT="1"/>
      <dgm:spPr/>
      <dgm:t>
        <a:bodyPr/>
        <a:lstStyle/>
        <a:p>
          <a:r>
            <a:rPr lang="en-US" sz="2800" b="0" dirty="0" smtClean="0"/>
            <a:t>General Overview</a:t>
          </a:r>
          <a:endParaRPr lang="en-US" sz="2800" b="0" dirty="0"/>
        </a:p>
      </dgm:t>
    </dgm:pt>
    <dgm:pt modelId="{FAA168D3-3BE7-4353-BE47-D056A5C3A149}" type="parTrans" cxnId="{97F913AA-2309-4548-933C-2A645258DF7D}">
      <dgm:prSet/>
      <dgm:spPr/>
      <dgm:t>
        <a:bodyPr/>
        <a:lstStyle/>
        <a:p>
          <a:endParaRPr lang="en-US"/>
        </a:p>
      </dgm:t>
    </dgm:pt>
    <dgm:pt modelId="{0D4F7408-0336-48B5-B69D-8EA4C8E46623}" type="sibTrans" cxnId="{97F913AA-2309-4548-933C-2A645258DF7D}">
      <dgm:prSet/>
      <dgm:spPr/>
      <dgm:t>
        <a:bodyPr/>
        <a:lstStyle/>
        <a:p>
          <a:endParaRPr lang="en-US"/>
        </a:p>
      </dgm:t>
    </dgm:pt>
    <dgm:pt modelId="{C895ADB4-E7DA-4AAB-8D7E-90FBFD403591}">
      <dgm:prSet phldrT="[Text]" custT="1"/>
      <dgm:spPr/>
      <dgm:t>
        <a:bodyPr/>
        <a:lstStyle/>
        <a:p>
          <a:r>
            <a:rPr lang="en-US" sz="1100" dirty="0" smtClean="0"/>
            <a:t>Regulations</a:t>
          </a:r>
          <a:endParaRPr lang="en-US" sz="1000" dirty="0"/>
        </a:p>
      </dgm:t>
    </dgm:pt>
    <dgm:pt modelId="{4F0DD501-0E82-4D40-8CF3-A03F73629909}" type="parTrans" cxnId="{B3AC3D64-AF31-4235-A033-4E7442F09958}">
      <dgm:prSet/>
      <dgm:spPr/>
      <dgm:t>
        <a:bodyPr/>
        <a:lstStyle/>
        <a:p>
          <a:endParaRPr lang="en-US"/>
        </a:p>
      </dgm:t>
    </dgm:pt>
    <dgm:pt modelId="{5C729B85-F653-4699-B224-7E7B64A89212}" type="sibTrans" cxnId="{B3AC3D64-AF31-4235-A033-4E7442F09958}">
      <dgm:prSet/>
      <dgm:spPr/>
      <dgm:t>
        <a:bodyPr/>
        <a:lstStyle/>
        <a:p>
          <a:endParaRPr lang="en-US"/>
        </a:p>
      </dgm:t>
    </dgm:pt>
    <dgm:pt modelId="{306BB443-BA61-4448-AA9A-23A90D914347}">
      <dgm:prSet phldrT="[Text]" custT="1"/>
      <dgm:spPr/>
      <dgm:t>
        <a:bodyPr/>
        <a:lstStyle/>
        <a:p>
          <a:pPr>
            <a:lnSpc>
              <a:spcPct val="100000"/>
            </a:lnSpc>
            <a:spcAft>
              <a:spcPts val="0"/>
            </a:spcAft>
          </a:pPr>
          <a:r>
            <a:rPr lang="en-US" sz="2800" b="1" dirty="0" smtClean="0"/>
            <a:t>SAM</a:t>
          </a:r>
          <a:r>
            <a:rPr lang="en-US" sz="2800" dirty="0" smtClean="0"/>
            <a:t> </a:t>
          </a:r>
        </a:p>
        <a:p>
          <a:pPr>
            <a:lnSpc>
              <a:spcPct val="100000"/>
            </a:lnSpc>
            <a:spcAft>
              <a:spcPts val="0"/>
            </a:spcAft>
          </a:pPr>
          <a:r>
            <a:rPr lang="en-US" sz="2800" dirty="0" smtClean="0"/>
            <a:t>Staff Approval Matrix</a:t>
          </a:r>
        </a:p>
      </dgm:t>
    </dgm:pt>
    <dgm:pt modelId="{1ED6AB76-F252-40E7-81A6-A793FE625D10}" type="parTrans" cxnId="{B86759B2-07C0-45B9-B7B9-02E64CF6C062}">
      <dgm:prSet/>
      <dgm:spPr/>
      <dgm:t>
        <a:bodyPr/>
        <a:lstStyle/>
        <a:p>
          <a:endParaRPr lang="en-US"/>
        </a:p>
      </dgm:t>
    </dgm:pt>
    <dgm:pt modelId="{BBC1895B-E302-424B-A92E-1D0621CD8BED}" type="sibTrans" cxnId="{B86759B2-07C0-45B9-B7B9-02E64CF6C062}">
      <dgm:prSet/>
      <dgm:spPr/>
      <dgm:t>
        <a:bodyPr/>
        <a:lstStyle/>
        <a:p>
          <a:endParaRPr lang="en-US"/>
        </a:p>
      </dgm:t>
    </dgm:pt>
    <dgm:pt modelId="{0E5B841F-3B11-47F6-9972-C4F9727EDD96}">
      <dgm:prSet phldrT="[Text]" custT="1"/>
      <dgm:spPr/>
      <dgm:t>
        <a:bodyPr/>
        <a:lstStyle/>
        <a:p>
          <a:r>
            <a:rPr lang="en-US" sz="1100" dirty="0" smtClean="0"/>
            <a:t>Process</a:t>
          </a:r>
          <a:endParaRPr lang="en-US" sz="1100" dirty="0"/>
        </a:p>
      </dgm:t>
    </dgm:pt>
    <dgm:pt modelId="{CB0DA252-CF75-494C-A087-06EE15A529A6}" type="parTrans" cxnId="{C33F09B3-7120-42F3-8EF0-AE6E1A388590}">
      <dgm:prSet/>
      <dgm:spPr/>
      <dgm:t>
        <a:bodyPr/>
        <a:lstStyle/>
        <a:p>
          <a:endParaRPr lang="en-US"/>
        </a:p>
      </dgm:t>
    </dgm:pt>
    <dgm:pt modelId="{9D57C4B8-94B8-4EF0-8E80-9C1736876527}" type="sibTrans" cxnId="{C33F09B3-7120-42F3-8EF0-AE6E1A388590}">
      <dgm:prSet/>
      <dgm:spPr/>
      <dgm:t>
        <a:bodyPr/>
        <a:lstStyle/>
        <a:p>
          <a:endParaRPr lang="en-US"/>
        </a:p>
      </dgm:t>
    </dgm:pt>
    <dgm:pt modelId="{3AAC9726-7763-466F-AF6D-BCBAB238A743}">
      <dgm:prSet phldrT="[Text]" custT="1"/>
      <dgm:spPr/>
      <dgm:t>
        <a:bodyPr/>
        <a:lstStyle/>
        <a:p>
          <a:endParaRPr lang="en-US" sz="2800" dirty="0" smtClean="0"/>
        </a:p>
        <a:p>
          <a:r>
            <a:rPr lang="en-US" sz="2800" dirty="0" smtClean="0"/>
            <a:t>Coding Scenarios</a:t>
          </a:r>
        </a:p>
        <a:p>
          <a:endParaRPr lang="en-US" sz="2800" dirty="0"/>
        </a:p>
      </dgm:t>
    </dgm:pt>
    <dgm:pt modelId="{ACA9DA81-24C1-4E37-880D-44E4B40072AF}" type="parTrans" cxnId="{2D52E554-9C47-4D76-9CEF-06B8E7EBF3B2}">
      <dgm:prSet/>
      <dgm:spPr/>
      <dgm:t>
        <a:bodyPr/>
        <a:lstStyle/>
        <a:p>
          <a:endParaRPr lang="en-US"/>
        </a:p>
      </dgm:t>
    </dgm:pt>
    <dgm:pt modelId="{10F64B53-4CF4-4241-8D6F-8C3BD590CD1E}" type="sibTrans" cxnId="{2D52E554-9C47-4D76-9CEF-06B8E7EBF3B2}">
      <dgm:prSet/>
      <dgm:spPr/>
      <dgm:t>
        <a:bodyPr/>
        <a:lstStyle/>
        <a:p>
          <a:endParaRPr lang="en-US"/>
        </a:p>
      </dgm:t>
    </dgm:pt>
    <dgm:pt modelId="{4E670610-FFEC-4F51-836A-961BD6B61DC8}">
      <dgm:prSet phldrT="[Text]" custT="1"/>
      <dgm:spPr/>
      <dgm:t>
        <a:bodyPr/>
        <a:lstStyle/>
        <a:p>
          <a:r>
            <a:rPr lang="en-US" sz="1100" dirty="0" smtClean="0"/>
            <a:t>Special Service Provider</a:t>
          </a:r>
          <a:endParaRPr lang="en-US" sz="1100" dirty="0"/>
        </a:p>
      </dgm:t>
    </dgm:pt>
    <dgm:pt modelId="{DB20A0D3-5B6E-4CB1-838B-2FEDF35F9702}" type="parTrans" cxnId="{0A68424F-7957-4E64-953B-7A8B84DFC8CF}">
      <dgm:prSet/>
      <dgm:spPr/>
      <dgm:t>
        <a:bodyPr/>
        <a:lstStyle/>
        <a:p>
          <a:endParaRPr lang="en-US"/>
        </a:p>
      </dgm:t>
    </dgm:pt>
    <dgm:pt modelId="{D4714093-0C8E-406B-8996-A145EBC9F983}" type="sibTrans" cxnId="{0A68424F-7957-4E64-953B-7A8B84DFC8CF}">
      <dgm:prSet/>
      <dgm:spPr/>
      <dgm:t>
        <a:bodyPr/>
        <a:lstStyle/>
        <a:p>
          <a:endParaRPr lang="en-US"/>
        </a:p>
      </dgm:t>
    </dgm:pt>
    <dgm:pt modelId="{BCE6BB0F-7B8F-431E-BED9-1E41BCE1EC72}">
      <dgm:prSet phldrT="[Text]" custT="1"/>
      <dgm:spPr/>
      <dgm:t>
        <a:bodyPr/>
        <a:lstStyle/>
        <a:p>
          <a:r>
            <a:rPr lang="en-US" sz="1100" dirty="0" smtClean="0"/>
            <a:t>Staff Coding</a:t>
          </a:r>
          <a:endParaRPr lang="en-US" sz="1100" dirty="0"/>
        </a:p>
      </dgm:t>
    </dgm:pt>
    <dgm:pt modelId="{CC4E5608-F217-4DB4-94EF-ADF05212FAA9}" type="parTrans" cxnId="{70B6C0A9-EB51-42CE-951E-0E087C725226}">
      <dgm:prSet/>
      <dgm:spPr/>
      <dgm:t>
        <a:bodyPr/>
        <a:lstStyle/>
        <a:p>
          <a:endParaRPr lang="en-US"/>
        </a:p>
      </dgm:t>
    </dgm:pt>
    <dgm:pt modelId="{25752B60-DEC4-46D1-8935-706A57AD4428}" type="sibTrans" cxnId="{70B6C0A9-EB51-42CE-951E-0E087C725226}">
      <dgm:prSet/>
      <dgm:spPr/>
      <dgm:t>
        <a:bodyPr/>
        <a:lstStyle/>
        <a:p>
          <a:endParaRPr lang="en-US"/>
        </a:p>
      </dgm:t>
    </dgm:pt>
    <dgm:pt modelId="{E9B3C165-6464-43B7-B141-1FF353F6119C}">
      <dgm:prSet phldrT="[Text]" custT="1"/>
      <dgm:spPr/>
      <dgm:t>
        <a:bodyPr/>
        <a:lstStyle/>
        <a:p>
          <a:r>
            <a:rPr lang="en-US" sz="1100" dirty="0" smtClean="0"/>
            <a:t>Caseload Match</a:t>
          </a:r>
          <a:endParaRPr lang="en-US" sz="1100" dirty="0"/>
        </a:p>
      </dgm:t>
    </dgm:pt>
    <dgm:pt modelId="{845D3C0C-45F6-416C-9683-9C704BD17946}" type="parTrans" cxnId="{AAC766A9-EA39-440C-9F2F-30045F160603}">
      <dgm:prSet/>
      <dgm:spPr/>
      <dgm:t>
        <a:bodyPr/>
        <a:lstStyle/>
        <a:p>
          <a:endParaRPr lang="en-US"/>
        </a:p>
      </dgm:t>
    </dgm:pt>
    <dgm:pt modelId="{056A4C41-5104-45BA-A916-EEF0F1122713}" type="sibTrans" cxnId="{AAC766A9-EA39-440C-9F2F-30045F160603}">
      <dgm:prSet/>
      <dgm:spPr/>
      <dgm:t>
        <a:bodyPr/>
        <a:lstStyle/>
        <a:p>
          <a:endParaRPr lang="en-US"/>
        </a:p>
      </dgm:t>
    </dgm:pt>
    <dgm:pt modelId="{8F47296F-306E-4C3D-AA43-4C71967021FE}">
      <dgm:prSet phldrT="[Text]"/>
      <dgm:spPr/>
      <dgm:t>
        <a:bodyPr/>
        <a:lstStyle/>
        <a:p>
          <a:endParaRPr lang="en-US" sz="900" dirty="0"/>
        </a:p>
      </dgm:t>
    </dgm:pt>
    <dgm:pt modelId="{143E8FD4-C3ED-4017-8815-2F28159F0153}" type="parTrans" cxnId="{6AB8033B-7AE4-48A5-A9C3-429706E18B3E}">
      <dgm:prSet/>
      <dgm:spPr/>
      <dgm:t>
        <a:bodyPr/>
        <a:lstStyle/>
        <a:p>
          <a:endParaRPr lang="en-US"/>
        </a:p>
      </dgm:t>
    </dgm:pt>
    <dgm:pt modelId="{E4ED7089-BACA-4200-B51D-21BC508282C8}" type="sibTrans" cxnId="{6AB8033B-7AE4-48A5-A9C3-429706E18B3E}">
      <dgm:prSet/>
      <dgm:spPr/>
      <dgm:t>
        <a:bodyPr/>
        <a:lstStyle/>
        <a:p>
          <a:endParaRPr lang="en-US"/>
        </a:p>
      </dgm:t>
    </dgm:pt>
    <dgm:pt modelId="{018610C5-1699-4EA4-80B4-ED9DE8904C49}">
      <dgm:prSet phldrT="[Text]" custT="1"/>
      <dgm:spPr/>
      <dgm:t>
        <a:bodyPr/>
        <a:lstStyle/>
        <a:p>
          <a:r>
            <a:rPr lang="en-US" sz="1100" dirty="0" smtClean="0"/>
            <a:t>Common Job Code Miscoding</a:t>
          </a:r>
          <a:endParaRPr lang="en-US" sz="1100" dirty="0"/>
        </a:p>
      </dgm:t>
    </dgm:pt>
    <dgm:pt modelId="{0B038CCE-966A-4C99-A7B3-4D8EB6F603DB}" type="parTrans" cxnId="{C6FCC5C6-0F54-414D-9E44-B3D9B85A9C02}">
      <dgm:prSet/>
      <dgm:spPr/>
      <dgm:t>
        <a:bodyPr/>
        <a:lstStyle/>
        <a:p>
          <a:endParaRPr lang="en-US"/>
        </a:p>
      </dgm:t>
    </dgm:pt>
    <dgm:pt modelId="{F5361D17-533C-43A7-A165-7475606E8456}" type="sibTrans" cxnId="{C6FCC5C6-0F54-414D-9E44-B3D9B85A9C02}">
      <dgm:prSet/>
      <dgm:spPr/>
      <dgm:t>
        <a:bodyPr/>
        <a:lstStyle/>
        <a:p>
          <a:endParaRPr lang="en-US"/>
        </a:p>
      </dgm:t>
    </dgm:pt>
    <dgm:pt modelId="{2BC91103-39A1-44B0-AEE9-11D75540DE77}">
      <dgm:prSet phldrT="[Text]" custT="1"/>
      <dgm:spPr/>
      <dgm:t>
        <a:bodyPr/>
        <a:lstStyle/>
        <a:p>
          <a:r>
            <a:rPr lang="en-US" sz="1100" dirty="0" smtClean="0"/>
            <a:t>Administrator</a:t>
          </a:r>
          <a:endParaRPr lang="en-US" sz="1100" dirty="0"/>
        </a:p>
      </dgm:t>
    </dgm:pt>
    <dgm:pt modelId="{317EDD8D-2C43-4DCC-BE37-7F5A1A0F84F5}" type="parTrans" cxnId="{E7D71399-654D-47C7-8D54-68910C54FB36}">
      <dgm:prSet/>
      <dgm:spPr/>
      <dgm:t>
        <a:bodyPr/>
        <a:lstStyle/>
        <a:p>
          <a:endParaRPr lang="en-US"/>
        </a:p>
      </dgm:t>
    </dgm:pt>
    <dgm:pt modelId="{96F1C1FC-3DED-44D1-A7AA-99A7F0757116}" type="sibTrans" cxnId="{E7D71399-654D-47C7-8D54-68910C54FB36}">
      <dgm:prSet/>
      <dgm:spPr/>
      <dgm:t>
        <a:bodyPr/>
        <a:lstStyle/>
        <a:p>
          <a:endParaRPr lang="en-US"/>
        </a:p>
      </dgm:t>
    </dgm:pt>
    <dgm:pt modelId="{49545C02-3CF6-470A-BE46-40751AF8B819}">
      <dgm:prSet phldrT="[Text]" custT="1"/>
      <dgm:spPr/>
      <dgm:t>
        <a:bodyPr/>
        <a:lstStyle/>
        <a:p>
          <a:r>
            <a:rPr lang="en-US" sz="1100" dirty="0" smtClean="0"/>
            <a:t>Special Education Teacher</a:t>
          </a:r>
          <a:endParaRPr lang="en-US" sz="1100" dirty="0"/>
        </a:p>
      </dgm:t>
    </dgm:pt>
    <dgm:pt modelId="{FDA3175C-A605-4928-B3F0-A28EC6254633}" type="parTrans" cxnId="{4F06E555-6CCD-4E5C-B146-5BF5577E1502}">
      <dgm:prSet/>
      <dgm:spPr/>
      <dgm:t>
        <a:bodyPr/>
        <a:lstStyle/>
        <a:p>
          <a:endParaRPr lang="en-US"/>
        </a:p>
      </dgm:t>
    </dgm:pt>
    <dgm:pt modelId="{32053FAF-0CD7-433C-A66B-EE7D6C2CC7D5}" type="sibTrans" cxnId="{4F06E555-6CCD-4E5C-B146-5BF5577E1502}">
      <dgm:prSet/>
      <dgm:spPr/>
      <dgm:t>
        <a:bodyPr/>
        <a:lstStyle/>
        <a:p>
          <a:endParaRPr lang="en-US"/>
        </a:p>
      </dgm:t>
    </dgm:pt>
    <dgm:pt modelId="{222988BF-EE31-49CB-908A-8D0F589AC79F}">
      <dgm:prSet phldrT="[Text]" custT="1"/>
      <dgm:spPr/>
      <dgm:t>
        <a:bodyPr/>
        <a:lstStyle/>
        <a:p>
          <a:r>
            <a:rPr lang="en-US" sz="1100" dirty="0" smtClean="0"/>
            <a:t>Speech-Language Pathologist</a:t>
          </a:r>
          <a:endParaRPr lang="en-US" sz="1100" dirty="0"/>
        </a:p>
      </dgm:t>
    </dgm:pt>
    <dgm:pt modelId="{B583CE35-8052-4F77-B67C-B962C8816463}" type="parTrans" cxnId="{A35FC45E-9D3D-4B26-B3DE-F3BF4CC180FA}">
      <dgm:prSet/>
      <dgm:spPr/>
      <dgm:t>
        <a:bodyPr/>
        <a:lstStyle/>
        <a:p>
          <a:endParaRPr lang="en-US"/>
        </a:p>
      </dgm:t>
    </dgm:pt>
    <dgm:pt modelId="{5A0D4C80-48A9-4282-8831-743FC5C0DCCD}" type="sibTrans" cxnId="{A35FC45E-9D3D-4B26-B3DE-F3BF4CC180FA}">
      <dgm:prSet/>
      <dgm:spPr/>
      <dgm:t>
        <a:bodyPr/>
        <a:lstStyle/>
        <a:p>
          <a:endParaRPr lang="en-US"/>
        </a:p>
      </dgm:t>
    </dgm:pt>
    <dgm:pt modelId="{9B54402B-0391-4A7E-82F5-D88F7233ED2D}">
      <dgm:prSet phldrT="[Text]" custT="1"/>
      <dgm:spPr/>
      <dgm:t>
        <a:bodyPr/>
        <a:lstStyle/>
        <a:p>
          <a:r>
            <a:rPr lang="en-US" sz="1100" dirty="0" smtClean="0"/>
            <a:t>Licensing Information</a:t>
          </a:r>
          <a:endParaRPr lang="en-US" sz="1100" dirty="0"/>
        </a:p>
      </dgm:t>
    </dgm:pt>
    <dgm:pt modelId="{B0290F6E-E35F-47D1-B54F-F5B7449CBA4A}" type="parTrans" cxnId="{B6865A7D-CE25-403F-AD7D-87A50DD629FD}">
      <dgm:prSet/>
      <dgm:spPr/>
      <dgm:t>
        <a:bodyPr/>
        <a:lstStyle/>
        <a:p>
          <a:endParaRPr lang="en-US"/>
        </a:p>
      </dgm:t>
    </dgm:pt>
    <dgm:pt modelId="{49501664-430A-4257-8042-0E791ABB97BB}" type="sibTrans" cxnId="{B6865A7D-CE25-403F-AD7D-87A50DD629FD}">
      <dgm:prSet/>
      <dgm:spPr/>
      <dgm:t>
        <a:bodyPr/>
        <a:lstStyle/>
        <a:p>
          <a:endParaRPr lang="en-US"/>
        </a:p>
      </dgm:t>
    </dgm:pt>
    <dgm:pt modelId="{D4ED378B-9347-4274-8150-D8489479C878}">
      <dgm:prSet phldrT="[Text]" custT="1"/>
      <dgm:spPr/>
      <dgm:t>
        <a:bodyPr/>
        <a:lstStyle/>
        <a:p>
          <a:r>
            <a:rPr lang="en-US" sz="1100" dirty="0" smtClean="0"/>
            <a:t>Staff Reporting</a:t>
          </a:r>
          <a:endParaRPr lang="en-US" sz="1100" dirty="0"/>
        </a:p>
      </dgm:t>
    </dgm:pt>
    <dgm:pt modelId="{00DAC82A-C0D5-4EE7-BAF5-B17936BC3F8B}" type="parTrans" cxnId="{EA8B14DD-AB8D-401C-A72E-B4DED4BF4E19}">
      <dgm:prSet/>
      <dgm:spPr/>
      <dgm:t>
        <a:bodyPr/>
        <a:lstStyle/>
        <a:p>
          <a:endParaRPr lang="en-US"/>
        </a:p>
      </dgm:t>
    </dgm:pt>
    <dgm:pt modelId="{BF16F3CD-7AA1-4966-9EC4-9F561A5107E3}" type="sibTrans" cxnId="{EA8B14DD-AB8D-401C-A72E-B4DED4BF4E19}">
      <dgm:prSet/>
      <dgm:spPr/>
      <dgm:t>
        <a:bodyPr/>
        <a:lstStyle/>
        <a:p>
          <a:endParaRPr lang="en-US"/>
        </a:p>
      </dgm:t>
    </dgm:pt>
    <dgm:pt modelId="{D6C0AF1B-4E91-47C6-B1BC-D93B633AAA4E}">
      <dgm:prSet phldrT="[Text]" custT="1"/>
      <dgm:spPr/>
      <dgm:t>
        <a:bodyPr/>
        <a:lstStyle/>
        <a:p>
          <a:r>
            <a:rPr lang="en-US" sz="1100" dirty="0" smtClean="0"/>
            <a:t>Cognos Reports</a:t>
          </a:r>
          <a:endParaRPr lang="en-US" sz="1100" dirty="0"/>
        </a:p>
      </dgm:t>
    </dgm:pt>
    <dgm:pt modelId="{6BFD51CD-27F4-4C42-9FA9-5EAF72749507}" type="parTrans" cxnId="{B1C168FD-660C-4551-99C0-933921B62D1E}">
      <dgm:prSet/>
      <dgm:spPr/>
      <dgm:t>
        <a:bodyPr/>
        <a:lstStyle/>
        <a:p>
          <a:endParaRPr lang="en-US"/>
        </a:p>
      </dgm:t>
    </dgm:pt>
    <dgm:pt modelId="{2CB6AEE2-7D3B-4850-8850-B5E9FC680BBA}" type="sibTrans" cxnId="{B1C168FD-660C-4551-99C0-933921B62D1E}">
      <dgm:prSet/>
      <dgm:spPr/>
      <dgm:t>
        <a:bodyPr/>
        <a:lstStyle/>
        <a:p>
          <a:endParaRPr lang="en-US"/>
        </a:p>
      </dgm:t>
    </dgm:pt>
    <dgm:pt modelId="{1C4A90DB-5269-4F7C-B5D7-29FD60F86449}">
      <dgm:prSet phldrT="[Text]"/>
      <dgm:spPr/>
      <dgm:t>
        <a:bodyPr/>
        <a:lstStyle/>
        <a:p>
          <a:endParaRPr lang="en-US" sz="900" dirty="0"/>
        </a:p>
      </dgm:t>
    </dgm:pt>
    <dgm:pt modelId="{F00DA855-0F3D-43F0-A0DD-C7F61BDB176A}" type="parTrans" cxnId="{24957697-A63D-47E0-88DE-32A005D42ECA}">
      <dgm:prSet/>
      <dgm:spPr/>
      <dgm:t>
        <a:bodyPr/>
        <a:lstStyle/>
        <a:p>
          <a:endParaRPr lang="en-US"/>
        </a:p>
      </dgm:t>
    </dgm:pt>
    <dgm:pt modelId="{3B7752A2-5BE2-41F6-BDDD-03F87AA4923F}" type="sibTrans" cxnId="{24957697-A63D-47E0-88DE-32A005D42ECA}">
      <dgm:prSet/>
      <dgm:spPr/>
      <dgm:t>
        <a:bodyPr/>
        <a:lstStyle/>
        <a:p>
          <a:endParaRPr lang="en-US"/>
        </a:p>
      </dgm:t>
    </dgm:pt>
    <dgm:pt modelId="{892A424E-F9E2-4725-AD84-DA0CD31A2445}" type="pres">
      <dgm:prSet presAssocID="{E7C4F7A9-E23B-4EDA-B162-A60D5F98179E}" presName="Name0" presStyleCnt="0">
        <dgm:presLayoutVars>
          <dgm:chMax val="7"/>
          <dgm:dir/>
          <dgm:animLvl val="lvl"/>
          <dgm:resizeHandles val="exact"/>
        </dgm:presLayoutVars>
      </dgm:prSet>
      <dgm:spPr/>
      <dgm:t>
        <a:bodyPr/>
        <a:lstStyle/>
        <a:p>
          <a:endParaRPr lang="en-US"/>
        </a:p>
      </dgm:t>
    </dgm:pt>
    <dgm:pt modelId="{B5E02ECB-69C0-414F-A510-49A35D33670D}" type="pres">
      <dgm:prSet presAssocID="{04FEB6B1-65F1-4981-A4AB-03486938D062}" presName="circle1" presStyleLbl="node1" presStyleIdx="0" presStyleCnt="3"/>
      <dgm:spPr>
        <a:pattFill prst="pct75">
          <a:fgClr>
            <a:schemeClr val="accent3">
              <a:lumMod val="60000"/>
              <a:lumOff val="40000"/>
            </a:schemeClr>
          </a:fgClr>
          <a:bgClr>
            <a:schemeClr val="bg1"/>
          </a:bgClr>
        </a:pattFill>
      </dgm:spPr>
    </dgm:pt>
    <dgm:pt modelId="{1F60EF1E-938D-4259-9ECE-4071AE2A4C14}" type="pres">
      <dgm:prSet presAssocID="{04FEB6B1-65F1-4981-A4AB-03486938D062}" presName="space" presStyleCnt="0"/>
      <dgm:spPr/>
    </dgm:pt>
    <dgm:pt modelId="{1DB00E9B-F6DE-4644-8F09-287BB8EFE094}" type="pres">
      <dgm:prSet presAssocID="{04FEB6B1-65F1-4981-A4AB-03486938D062}" presName="rect1" presStyleLbl="alignAcc1" presStyleIdx="0" presStyleCnt="3"/>
      <dgm:spPr/>
      <dgm:t>
        <a:bodyPr/>
        <a:lstStyle/>
        <a:p>
          <a:endParaRPr lang="en-US"/>
        </a:p>
      </dgm:t>
    </dgm:pt>
    <dgm:pt modelId="{F30721F9-77A4-4FDF-87E8-04E728009D36}" type="pres">
      <dgm:prSet presAssocID="{306BB443-BA61-4448-AA9A-23A90D914347}" presName="vertSpace2" presStyleLbl="node1" presStyleIdx="0" presStyleCnt="3"/>
      <dgm:spPr/>
    </dgm:pt>
    <dgm:pt modelId="{FB71624C-3BC7-43CA-B844-925235C46061}" type="pres">
      <dgm:prSet presAssocID="{306BB443-BA61-4448-AA9A-23A90D914347}" presName="circle2" presStyleLbl="node1" presStyleIdx="1" presStyleCnt="3"/>
      <dgm:spPr>
        <a:solidFill>
          <a:schemeClr val="tx2">
            <a:lumMod val="75000"/>
          </a:schemeClr>
        </a:solidFill>
      </dgm:spPr>
    </dgm:pt>
    <dgm:pt modelId="{0C7FE54C-A367-4A4A-9053-AD6E4BA0A583}" type="pres">
      <dgm:prSet presAssocID="{306BB443-BA61-4448-AA9A-23A90D914347}" presName="rect2" presStyleLbl="alignAcc1" presStyleIdx="1" presStyleCnt="3" custLinFactNeighborX="6" custLinFactNeighborY="1071"/>
      <dgm:spPr/>
      <dgm:t>
        <a:bodyPr/>
        <a:lstStyle/>
        <a:p>
          <a:endParaRPr lang="en-US"/>
        </a:p>
      </dgm:t>
    </dgm:pt>
    <dgm:pt modelId="{BE408493-1FEA-4F3A-A2FA-8E3419D58A12}" type="pres">
      <dgm:prSet presAssocID="{3AAC9726-7763-466F-AF6D-BCBAB238A743}" presName="vertSpace3" presStyleLbl="node1" presStyleIdx="1" presStyleCnt="3"/>
      <dgm:spPr/>
    </dgm:pt>
    <dgm:pt modelId="{320EA244-635C-4A3B-A341-38DA0DBACA07}" type="pres">
      <dgm:prSet presAssocID="{3AAC9726-7763-466F-AF6D-BCBAB238A743}" presName="circle3" presStyleLbl="node1" presStyleIdx="2" presStyleCnt="3"/>
      <dgm:spPr>
        <a:pattFill prst="trellis">
          <a:fgClr>
            <a:schemeClr val="accent3">
              <a:lumMod val="60000"/>
              <a:lumOff val="40000"/>
            </a:schemeClr>
          </a:fgClr>
          <a:bgClr>
            <a:schemeClr val="bg1"/>
          </a:bgClr>
        </a:pattFill>
      </dgm:spPr>
    </dgm:pt>
    <dgm:pt modelId="{519111B8-FCD8-4D50-8C00-4F9B0DE92766}" type="pres">
      <dgm:prSet presAssocID="{3AAC9726-7763-466F-AF6D-BCBAB238A743}" presName="rect3" presStyleLbl="alignAcc1" presStyleIdx="2" presStyleCnt="3"/>
      <dgm:spPr/>
      <dgm:t>
        <a:bodyPr/>
        <a:lstStyle/>
        <a:p>
          <a:endParaRPr lang="en-US"/>
        </a:p>
      </dgm:t>
    </dgm:pt>
    <dgm:pt modelId="{DC26D170-C287-4BFD-8580-05E43098E6BC}" type="pres">
      <dgm:prSet presAssocID="{04FEB6B1-65F1-4981-A4AB-03486938D062}" presName="rect1ParTx" presStyleLbl="alignAcc1" presStyleIdx="2" presStyleCnt="3">
        <dgm:presLayoutVars>
          <dgm:chMax val="1"/>
          <dgm:bulletEnabled val="1"/>
        </dgm:presLayoutVars>
      </dgm:prSet>
      <dgm:spPr/>
      <dgm:t>
        <a:bodyPr/>
        <a:lstStyle/>
        <a:p>
          <a:endParaRPr lang="en-US"/>
        </a:p>
      </dgm:t>
    </dgm:pt>
    <dgm:pt modelId="{45828310-2E19-40E0-9D52-4D1922EF658A}" type="pres">
      <dgm:prSet presAssocID="{04FEB6B1-65F1-4981-A4AB-03486938D062}" presName="rect1ChTx" presStyleLbl="alignAcc1" presStyleIdx="2" presStyleCnt="3" custScaleY="100000">
        <dgm:presLayoutVars>
          <dgm:bulletEnabled val="1"/>
        </dgm:presLayoutVars>
      </dgm:prSet>
      <dgm:spPr/>
      <dgm:t>
        <a:bodyPr/>
        <a:lstStyle/>
        <a:p>
          <a:endParaRPr lang="en-US"/>
        </a:p>
      </dgm:t>
    </dgm:pt>
    <dgm:pt modelId="{57001037-A792-4147-AB4F-885DC9978362}" type="pres">
      <dgm:prSet presAssocID="{306BB443-BA61-4448-AA9A-23A90D914347}" presName="rect2ParTx" presStyleLbl="alignAcc1" presStyleIdx="2" presStyleCnt="3">
        <dgm:presLayoutVars>
          <dgm:chMax val="1"/>
          <dgm:bulletEnabled val="1"/>
        </dgm:presLayoutVars>
      </dgm:prSet>
      <dgm:spPr/>
      <dgm:t>
        <a:bodyPr/>
        <a:lstStyle/>
        <a:p>
          <a:endParaRPr lang="en-US"/>
        </a:p>
      </dgm:t>
    </dgm:pt>
    <dgm:pt modelId="{09E2A1B9-006B-47F9-8AB3-18A7A592FCA1}" type="pres">
      <dgm:prSet presAssocID="{306BB443-BA61-4448-AA9A-23A90D914347}" presName="rect2ChTx" presStyleLbl="alignAcc1" presStyleIdx="2" presStyleCnt="3">
        <dgm:presLayoutVars>
          <dgm:bulletEnabled val="1"/>
        </dgm:presLayoutVars>
      </dgm:prSet>
      <dgm:spPr/>
      <dgm:t>
        <a:bodyPr/>
        <a:lstStyle/>
        <a:p>
          <a:endParaRPr lang="en-US"/>
        </a:p>
      </dgm:t>
    </dgm:pt>
    <dgm:pt modelId="{195FCC94-DAEA-4D36-BCBE-8BE9D5498356}" type="pres">
      <dgm:prSet presAssocID="{3AAC9726-7763-466F-AF6D-BCBAB238A743}" presName="rect3ParTx" presStyleLbl="alignAcc1" presStyleIdx="2" presStyleCnt="3">
        <dgm:presLayoutVars>
          <dgm:chMax val="1"/>
          <dgm:bulletEnabled val="1"/>
        </dgm:presLayoutVars>
      </dgm:prSet>
      <dgm:spPr/>
      <dgm:t>
        <a:bodyPr/>
        <a:lstStyle/>
        <a:p>
          <a:endParaRPr lang="en-US"/>
        </a:p>
      </dgm:t>
    </dgm:pt>
    <dgm:pt modelId="{F589E594-8839-4EDB-ADAE-63C42C49E0BD}" type="pres">
      <dgm:prSet presAssocID="{3AAC9726-7763-466F-AF6D-BCBAB238A743}" presName="rect3ChTx" presStyleLbl="alignAcc1" presStyleIdx="2" presStyleCnt="3">
        <dgm:presLayoutVars>
          <dgm:bulletEnabled val="1"/>
        </dgm:presLayoutVars>
      </dgm:prSet>
      <dgm:spPr/>
      <dgm:t>
        <a:bodyPr/>
        <a:lstStyle/>
        <a:p>
          <a:endParaRPr lang="en-US"/>
        </a:p>
      </dgm:t>
    </dgm:pt>
  </dgm:ptLst>
  <dgm:cxnLst>
    <dgm:cxn modelId="{6AB8033B-7AE4-48A5-A9C3-429706E18B3E}" srcId="{3AAC9726-7763-466F-AF6D-BCBAB238A743}" destId="{8F47296F-306E-4C3D-AA43-4C71967021FE}" srcOrd="6" destOrd="0" parTransId="{143E8FD4-C3ED-4017-8815-2F28159F0153}" sibTransId="{E4ED7089-BACA-4200-B51D-21BC508282C8}"/>
    <dgm:cxn modelId="{94D2F72F-A191-42EB-8ACB-29B4094EDDCE}" type="presOf" srcId="{3AAC9726-7763-466F-AF6D-BCBAB238A743}" destId="{519111B8-FCD8-4D50-8C00-4F9B0DE92766}" srcOrd="0" destOrd="0" presId="urn:microsoft.com/office/officeart/2005/8/layout/target3"/>
    <dgm:cxn modelId="{B86759B2-07C0-45B9-B7B9-02E64CF6C062}" srcId="{E7C4F7A9-E23B-4EDA-B162-A60D5F98179E}" destId="{306BB443-BA61-4448-AA9A-23A90D914347}" srcOrd="1" destOrd="0" parTransId="{1ED6AB76-F252-40E7-81A6-A793FE625D10}" sibTransId="{BBC1895B-E302-424B-A92E-1D0621CD8BED}"/>
    <dgm:cxn modelId="{8566392B-D535-453E-8AD6-3BBC662ACEC8}" type="presOf" srcId="{D6C0AF1B-4E91-47C6-B1BC-D93B633AAA4E}" destId="{45828310-2E19-40E0-9D52-4D1922EF658A}" srcOrd="0" destOrd="3" presId="urn:microsoft.com/office/officeart/2005/8/layout/target3"/>
    <dgm:cxn modelId="{77A54DA1-BF7F-4DC3-99FC-FA394D80BC81}" type="presOf" srcId="{E9B3C165-6464-43B7-B141-1FF353F6119C}" destId="{F589E594-8839-4EDB-ADAE-63C42C49E0BD}" srcOrd="0" destOrd="3" presId="urn:microsoft.com/office/officeart/2005/8/layout/target3"/>
    <dgm:cxn modelId="{2D52E554-9C47-4D76-9CEF-06B8E7EBF3B2}" srcId="{E7C4F7A9-E23B-4EDA-B162-A60D5F98179E}" destId="{3AAC9726-7763-466F-AF6D-BCBAB238A743}" srcOrd="2" destOrd="0" parTransId="{ACA9DA81-24C1-4E37-880D-44E4B40072AF}" sibTransId="{10F64B53-4CF4-4241-8D6F-8C3BD590CD1E}"/>
    <dgm:cxn modelId="{45C3880A-0A69-4400-BE02-ECF4D5C2428D}" type="presOf" srcId="{8F47296F-306E-4C3D-AA43-4C71967021FE}" destId="{F589E594-8839-4EDB-ADAE-63C42C49E0BD}" srcOrd="0" destOrd="6" presId="urn:microsoft.com/office/officeart/2005/8/layout/target3"/>
    <dgm:cxn modelId="{586BEA01-5C72-48E3-820F-161A9636DEE3}" type="presOf" srcId="{3AAC9726-7763-466F-AF6D-BCBAB238A743}" destId="{195FCC94-DAEA-4D36-BCBE-8BE9D5498356}" srcOrd="1" destOrd="0" presId="urn:microsoft.com/office/officeart/2005/8/layout/target3"/>
    <dgm:cxn modelId="{83B29F17-2F96-4400-920E-EA8AD734D1EA}" type="presOf" srcId="{306BB443-BA61-4448-AA9A-23A90D914347}" destId="{0C7FE54C-A367-4A4A-9053-AD6E4BA0A583}" srcOrd="0" destOrd="0" presId="urn:microsoft.com/office/officeart/2005/8/layout/target3"/>
    <dgm:cxn modelId="{DBD9599D-CB6F-4AEC-A12C-7FECFF580162}" type="presOf" srcId="{9B54402B-0391-4A7E-82F5-D88F7233ED2D}" destId="{45828310-2E19-40E0-9D52-4D1922EF658A}" srcOrd="0" destOrd="1" presId="urn:microsoft.com/office/officeart/2005/8/layout/target3"/>
    <dgm:cxn modelId="{C4C579F6-A893-4BE4-BF67-6A7663B1F617}" type="presOf" srcId="{BCE6BB0F-7B8F-431E-BED9-1E41BCE1EC72}" destId="{09E2A1B9-006B-47F9-8AB3-18A7A592FCA1}" srcOrd="0" destOrd="1" presId="urn:microsoft.com/office/officeart/2005/8/layout/target3"/>
    <dgm:cxn modelId="{A35FC45E-9D3D-4B26-B3DE-F3BF4CC180FA}" srcId="{3AAC9726-7763-466F-AF6D-BCBAB238A743}" destId="{222988BF-EE31-49CB-908A-8D0F589AC79F}" srcOrd="5" destOrd="0" parTransId="{B583CE35-8052-4F77-B67C-B962C8816463}" sibTransId="{5A0D4C80-48A9-4282-8831-743FC5C0DCCD}"/>
    <dgm:cxn modelId="{EA8B14DD-AB8D-401C-A72E-B4DED4BF4E19}" srcId="{04FEB6B1-65F1-4981-A4AB-03486938D062}" destId="{D4ED378B-9347-4274-8150-D8489479C878}" srcOrd="2" destOrd="0" parTransId="{00DAC82A-C0D5-4EE7-BAF5-B17936BC3F8B}" sibTransId="{BF16F3CD-7AA1-4966-9EC4-9F561A5107E3}"/>
    <dgm:cxn modelId="{EECB70AD-3957-4EB9-9B6A-106CF2A29A86}" type="presOf" srcId="{0E5B841F-3B11-47F6-9972-C4F9727EDD96}" destId="{09E2A1B9-006B-47F9-8AB3-18A7A592FCA1}" srcOrd="0" destOrd="0" presId="urn:microsoft.com/office/officeart/2005/8/layout/target3"/>
    <dgm:cxn modelId="{B1C168FD-660C-4551-99C0-933921B62D1E}" srcId="{04FEB6B1-65F1-4981-A4AB-03486938D062}" destId="{D6C0AF1B-4E91-47C6-B1BC-D93B633AAA4E}" srcOrd="3" destOrd="0" parTransId="{6BFD51CD-27F4-4C42-9FA9-5EAF72749507}" sibTransId="{2CB6AEE2-7D3B-4850-8850-B5E9FC680BBA}"/>
    <dgm:cxn modelId="{24957697-A63D-47E0-88DE-32A005D42ECA}" srcId="{3AAC9726-7763-466F-AF6D-BCBAB238A743}" destId="{1C4A90DB-5269-4F7C-B5D7-29FD60F86449}" srcOrd="0" destOrd="0" parTransId="{F00DA855-0F3D-43F0-A0DD-C7F61BDB176A}" sibTransId="{3B7752A2-5BE2-41F6-BDDD-03F87AA4923F}"/>
    <dgm:cxn modelId="{44A25F64-77F8-4826-AD0B-A6460A71AAD5}" type="presOf" srcId="{1C4A90DB-5269-4F7C-B5D7-29FD60F86449}" destId="{F589E594-8839-4EDB-ADAE-63C42C49E0BD}" srcOrd="0" destOrd="0" presId="urn:microsoft.com/office/officeart/2005/8/layout/target3"/>
    <dgm:cxn modelId="{39664BDD-0ADE-4366-BF1D-3E282206E0DF}" type="presOf" srcId="{04FEB6B1-65F1-4981-A4AB-03486938D062}" destId="{1DB00E9B-F6DE-4644-8F09-287BB8EFE094}" srcOrd="0" destOrd="0" presId="urn:microsoft.com/office/officeart/2005/8/layout/target3"/>
    <dgm:cxn modelId="{AAC766A9-EA39-440C-9F2F-30045F160603}" srcId="{3AAC9726-7763-466F-AF6D-BCBAB238A743}" destId="{E9B3C165-6464-43B7-B141-1FF353F6119C}" srcOrd="3" destOrd="0" parTransId="{845D3C0C-45F6-416C-9683-9C704BD17946}" sibTransId="{056A4C41-5104-45BA-A916-EEF0F1122713}"/>
    <dgm:cxn modelId="{E7D71399-654D-47C7-8D54-68910C54FB36}" srcId="{3AAC9726-7763-466F-AF6D-BCBAB238A743}" destId="{2BC91103-39A1-44B0-AEE9-11D75540DE77}" srcOrd="2" destOrd="0" parTransId="{317EDD8D-2C43-4DCC-BE37-7F5A1A0F84F5}" sibTransId="{96F1C1FC-3DED-44D1-A7AA-99A7F0757116}"/>
    <dgm:cxn modelId="{294E50E5-30FF-4913-A30E-73DFF2D7F15E}" type="presOf" srcId="{04FEB6B1-65F1-4981-A4AB-03486938D062}" destId="{DC26D170-C287-4BFD-8580-05E43098E6BC}" srcOrd="1" destOrd="0" presId="urn:microsoft.com/office/officeart/2005/8/layout/target3"/>
    <dgm:cxn modelId="{C6FCC5C6-0F54-414D-9E44-B3D9B85A9C02}" srcId="{306BB443-BA61-4448-AA9A-23A90D914347}" destId="{018610C5-1699-4EA4-80B4-ED9DE8904C49}" srcOrd="2" destOrd="0" parTransId="{0B038CCE-966A-4C99-A7B3-4D8EB6F603DB}" sibTransId="{F5361D17-533C-43A7-A165-7475606E8456}"/>
    <dgm:cxn modelId="{23C6BBA2-DB1B-4E6B-BBB4-BE2CFD0F5730}" type="presOf" srcId="{018610C5-1699-4EA4-80B4-ED9DE8904C49}" destId="{09E2A1B9-006B-47F9-8AB3-18A7A592FCA1}" srcOrd="0" destOrd="2" presId="urn:microsoft.com/office/officeart/2005/8/layout/target3"/>
    <dgm:cxn modelId="{DB516B1B-A4FF-47E5-87F4-61A11C91828F}" type="presOf" srcId="{2BC91103-39A1-44B0-AEE9-11D75540DE77}" destId="{F589E594-8839-4EDB-ADAE-63C42C49E0BD}" srcOrd="0" destOrd="2" presId="urn:microsoft.com/office/officeart/2005/8/layout/target3"/>
    <dgm:cxn modelId="{B6865A7D-CE25-403F-AD7D-87A50DD629FD}" srcId="{04FEB6B1-65F1-4981-A4AB-03486938D062}" destId="{9B54402B-0391-4A7E-82F5-D88F7233ED2D}" srcOrd="1" destOrd="0" parTransId="{B0290F6E-E35F-47D1-B54F-F5B7449CBA4A}" sibTransId="{49501664-430A-4257-8042-0E791ABB97BB}"/>
    <dgm:cxn modelId="{0A68424F-7957-4E64-953B-7A8B84DFC8CF}" srcId="{3AAC9726-7763-466F-AF6D-BCBAB238A743}" destId="{4E670610-FFEC-4F51-836A-961BD6B61DC8}" srcOrd="1" destOrd="0" parTransId="{DB20A0D3-5B6E-4CB1-838B-2FEDF35F9702}" sibTransId="{D4714093-0C8E-406B-8996-A145EBC9F983}"/>
    <dgm:cxn modelId="{460C46FD-22CB-4A4E-A246-2606137FBBD9}" type="presOf" srcId="{49545C02-3CF6-470A-BE46-40751AF8B819}" destId="{F589E594-8839-4EDB-ADAE-63C42C49E0BD}" srcOrd="0" destOrd="4" presId="urn:microsoft.com/office/officeart/2005/8/layout/target3"/>
    <dgm:cxn modelId="{4F06E555-6CCD-4E5C-B146-5BF5577E1502}" srcId="{3AAC9726-7763-466F-AF6D-BCBAB238A743}" destId="{49545C02-3CF6-470A-BE46-40751AF8B819}" srcOrd="4" destOrd="0" parTransId="{FDA3175C-A605-4928-B3F0-A28EC6254633}" sibTransId="{32053FAF-0CD7-433C-A66B-EE7D6C2CC7D5}"/>
    <dgm:cxn modelId="{12E13BC2-1A53-4CF6-8955-2C72094B6818}" type="presOf" srcId="{C895ADB4-E7DA-4AAB-8D7E-90FBFD403591}" destId="{45828310-2E19-40E0-9D52-4D1922EF658A}" srcOrd="0" destOrd="0" presId="urn:microsoft.com/office/officeart/2005/8/layout/target3"/>
    <dgm:cxn modelId="{97F913AA-2309-4548-933C-2A645258DF7D}" srcId="{E7C4F7A9-E23B-4EDA-B162-A60D5F98179E}" destId="{04FEB6B1-65F1-4981-A4AB-03486938D062}" srcOrd="0" destOrd="0" parTransId="{FAA168D3-3BE7-4353-BE47-D056A5C3A149}" sibTransId="{0D4F7408-0336-48B5-B69D-8EA4C8E46623}"/>
    <dgm:cxn modelId="{0B01F20E-8FF2-40EB-81E9-F359B24809C4}" type="presOf" srcId="{4E670610-FFEC-4F51-836A-961BD6B61DC8}" destId="{F589E594-8839-4EDB-ADAE-63C42C49E0BD}" srcOrd="0" destOrd="1" presId="urn:microsoft.com/office/officeart/2005/8/layout/target3"/>
    <dgm:cxn modelId="{7A3AC98D-B8D7-4549-AA98-DF7C1D6A15D1}" type="presOf" srcId="{E7C4F7A9-E23B-4EDA-B162-A60D5F98179E}" destId="{892A424E-F9E2-4725-AD84-DA0CD31A2445}" srcOrd="0" destOrd="0" presId="urn:microsoft.com/office/officeart/2005/8/layout/target3"/>
    <dgm:cxn modelId="{70B6C0A9-EB51-42CE-951E-0E087C725226}" srcId="{306BB443-BA61-4448-AA9A-23A90D914347}" destId="{BCE6BB0F-7B8F-431E-BED9-1E41BCE1EC72}" srcOrd="1" destOrd="0" parTransId="{CC4E5608-F217-4DB4-94EF-ADF05212FAA9}" sibTransId="{25752B60-DEC4-46D1-8935-706A57AD4428}"/>
    <dgm:cxn modelId="{B3AC3D64-AF31-4235-A033-4E7442F09958}" srcId="{04FEB6B1-65F1-4981-A4AB-03486938D062}" destId="{C895ADB4-E7DA-4AAB-8D7E-90FBFD403591}" srcOrd="0" destOrd="0" parTransId="{4F0DD501-0E82-4D40-8CF3-A03F73629909}" sibTransId="{5C729B85-F653-4699-B224-7E7B64A89212}"/>
    <dgm:cxn modelId="{69BF2604-EDD0-4BFB-9E93-926F739A00B3}" type="presOf" srcId="{D4ED378B-9347-4274-8150-D8489479C878}" destId="{45828310-2E19-40E0-9D52-4D1922EF658A}" srcOrd="0" destOrd="2" presId="urn:microsoft.com/office/officeart/2005/8/layout/target3"/>
    <dgm:cxn modelId="{C33F09B3-7120-42F3-8EF0-AE6E1A388590}" srcId="{306BB443-BA61-4448-AA9A-23A90D914347}" destId="{0E5B841F-3B11-47F6-9972-C4F9727EDD96}" srcOrd="0" destOrd="0" parTransId="{CB0DA252-CF75-494C-A087-06EE15A529A6}" sibTransId="{9D57C4B8-94B8-4EF0-8E80-9C1736876527}"/>
    <dgm:cxn modelId="{D21C3F03-135D-4B43-AD8F-48CE30E3156F}" type="presOf" srcId="{306BB443-BA61-4448-AA9A-23A90D914347}" destId="{57001037-A792-4147-AB4F-885DC9978362}" srcOrd="1" destOrd="0" presId="urn:microsoft.com/office/officeart/2005/8/layout/target3"/>
    <dgm:cxn modelId="{10FB10B7-29DF-44C6-893B-B8462709D6C8}" type="presOf" srcId="{222988BF-EE31-49CB-908A-8D0F589AC79F}" destId="{F589E594-8839-4EDB-ADAE-63C42C49E0BD}" srcOrd="0" destOrd="5" presId="urn:microsoft.com/office/officeart/2005/8/layout/target3"/>
    <dgm:cxn modelId="{3E71F7D6-53E7-4596-BCA1-3694B4289123}" type="presParOf" srcId="{892A424E-F9E2-4725-AD84-DA0CD31A2445}" destId="{B5E02ECB-69C0-414F-A510-49A35D33670D}" srcOrd="0" destOrd="0" presId="urn:microsoft.com/office/officeart/2005/8/layout/target3"/>
    <dgm:cxn modelId="{38392730-6218-4EB8-B3EB-FC9355AB892C}" type="presParOf" srcId="{892A424E-F9E2-4725-AD84-DA0CD31A2445}" destId="{1F60EF1E-938D-4259-9ECE-4071AE2A4C14}" srcOrd="1" destOrd="0" presId="urn:microsoft.com/office/officeart/2005/8/layout/target3"/>
    <dgm:cxn modelId="{4C38177B-C6BB-4400-B8C9-23B7CF869C31}" type="presParOf" srcId="{892A424E-F9E2-4725-AD84-DA0CD31A2445}" destId="{1DB00E9B-F6DE-4644-8F09-287BB8EFE094}" srcOrd="2" destOrd="0" presId="urn:microsoft.com/office/officeart/2005/8/layout/target3"/>
    <dgm:cxn modelId="{3D8038E1-A760-4284-A0EF-C2CEA866DA79}" type="presParOf" srcId="{892A424E-F9E2-4725-AD84-DA0CD31A2445}" destId="{F30721F9-77A4-4FDF-87E8-04E728009D36}" srcOrd="3" destOrd="0" presId="urn:microsoft.com/office/officeart/2005/8/layout/target3"/>
    <dgm:cxn modelId="{43AF46C4-D44F-438C-9C51-A6C1D605AEE9}" type="presParOf" srcId="{892A424E-F9E2-4725-AD84-DA0CD31A2445}" destId="{FB71624C-3BC7-43CA-B844-925235C46061}" srcOrd="4" destOrd="0" presId="urn:microsoft.com/office/officeart/2005/8/layout/target3"/>
    <dgm:cxn modelId="{6C2CAF44-2642-49AB-ACE9-456B60324DE8}" type="presParOf" srcId="{892A424E-F9E2-4725-AD84-DA0CD31A2445}" destId="{0C7FE54C-A367-4A4A-9053-AD6E4BA0A583}" srcOrd="5" destOrd="0" presId="urn:microsoft.com/office/officeart/2005/8/layout/target3"/>
    <dgm:cxn modelId="{A442F9E9-C78D-4BCF-98C4-88F0DE6AE741}" type="presParOf" srcId="{892A424E-F9E2-4725-AD84-DA0CD31A2445}" destId="{BE408493-1FEA-4F3A-A2FA-8E3419D58A12}" srcOrd="6" destOrd="0" presId="urn:microsoft.com/office/officeart/2005/8/layout/target3"/>
    <dgm:cxn modelId="{EF083F50-4815-4CEB-9F1E-F57FE0F57B9A}" type="presParOf" srcId="{892A424E-F9E2-4725-AD84-DA0CD31A2445}" destId="{320EA244-635C-4A3B-A341-38DA0DBACA07}" srcOrd="7" destOrd="0" presId="urn:microsoft.com/office/officeart/2005/8/layout/target3"/>
    <dgm:cxn modelId="{F9CA3DB7-31F6-4802-A36E-00F7F845F90C}" type="presParOf" srcId="{892A424E-F9E2-4725-AD84-DA0CD31A2445}" destId="{519111B8-FCD8-4D50-8C00-4F9B0DE92766}" srcOrd="8" destOrd="0" presId="urn:microsoft.com/office/officeart/2005/8/layout/target3"/>
    <dgm:cxn modelId="{7C8589B0-8A9F-4B30-A1CF-1CBE19128FC8}" type="presParOf" srcId="{892A424E-F9E2-4725-AD84-DA0CD31A2445}" destId="{DC26D170-C287-4BFD-8580-05E43098E6BC}" srcOrd="9" destOrd="0" presId="urn:microsoft.com/office/officeart/2005/8/layout/target3"/>
    <dgm:cxn modelId="{6B1B4DF3-F9D5-493D-B361-E57E7A9DD6B4}" type="presParOf" srcId="{892A424E-F9E2-4725-AD84-DA0CD31A2445}" destId="{45828310-2E19-40E0-9D52-4D1922EF658A}" srcOrd="10" destOrd="0" presId="urn:microsoft.com/office/officeart/2005/8/layout/target3"/>
    <dgm:cxn modelId="{AD8455F8-F3CE-4DFA-9530-B3D56D623912}" type="presParOf" srcId="{892A424E-F9E2-4725-AD84-DA0CD31A2445}" destId="{57001037-A792-4147-AB4F-885DC9978362}" srcOrd="11" destOrd="0" presId="urn:microsoft.com/office/officeart/2005/8/layout/target3"/>
    <dgm:cxn modelId="{F8156452-B66B-40F3-9C1F-8D9CE51EB723}" type="presParOf" srcId="{892A424E-F9E2-4725-AD84-DA0CD31A2445}" destId="{09E2A1B9-006B-47F9-8AB3-18A7A592FCA1}" srcOrd="12" destOrd="0" presId="urn:microsoft.com/office/officeart/2005/8/layout/target3"/>
    <dgm:cxn modelId="{FE7A5A38-2080-4005-AE38-D359AC3752D3}" type="presParOf" srcId="{892A424E-F9E2-4725-AD84-DA0CD31A2445}" destId="{195FCC94-DAEA-4D36-BCBE-8BE9D5498356}" srcOrd="13" destOrd="0" presId="urn:microsoft.com/office/officeart/2005/8/layout/target3"/>
    <dgm:cxn modelId="{267A6D53-FBCF-47F0-A4FC-6E789F5078FA}" type="presParOf" srcId="{892A424E-F9E2-4725-AD84-DA0CD31A2445}" destId="{F589E594-8839-4EDB-ADAE-63C42C49E0BD}"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5AF874-C89B-4A19-8C8D-BF821E98438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F45DC8B-D71B-42B4-8947-ECE3AE30120E}">
      <dgm:prSet phldrT="[Text]" custT="1"/>
      <dgm:spPr>
        <a:solidFill>
          <a:schemeClr val="accent1">
            <a:lumMod val="60000"/>
            <a:lumOff val="40000"/>
          </a:schemeClr>
        </a:solidFill>
        <a:ln>
          <a:solidFill>
            <a:srgbClr val="000000"/>
          </a:solidFill>
        </a:ln>
      </dgm:spPr>
      <dgm:t>
        <a:bodyPr/>
        <a:lstStyle/>
        <a:p>
          <a:pPr algn="ctr"/>
          <a:r>
            <a:rPr lang="en-US" sz="1800" u="none" dirty="0" smtClean="0">
              <a:solidFill>
                <a:srgbClr val="000000"/>
              </a:solidFill>
            </a:rPr>
            <a:t>Staff holds a CDE</a:t>
          </a:r>
          <a:r>
            <a:rPr lang="en-US" sz="1800" dirty="0" smtClean="0">
              <a:solidFill>
                <a:srgbClr val="000000"/>
              </a:solidFill>
            </a:rPr>
            <a:t> license in special education, Speech-Language Pathologist or TEE appropriate for the program/service.  Caseload match applies for Job Codes 202 and 238.</a:t>
          </a:r>
          <a:endParaRPr lang="en-US" sz="1800" dirty="0">
            <a:solidFill>
              <a:srgbClr val="000000"/>
            </a:solidFill>
          </a:endParaRPr>
        </a:p>
      </dgm:t>
    </dgm:pt>
    <dgm:pt modelId="{448089EE-4F7F-40AD-BB5E-FBCF94FE80EE}" type="parTrans" cxnId="{F41BF618-C546-413B-B7AD-378DC954B920}">
      <dgm:prSet/>
      <dgm:spPr/>
      <dgm:t>
        <a:bodyPr/>
        <a:lstStyle/>
        <a:p>
          <a:endParaRPr lang="en-US"/>
        </a:p>
      </dgm:t>
    </dgm:pt>
    <dgm:pt modelId="{EDEDC62B-47CB-4BAF-81BE-4F1426DE5CAA}" type="sibTrans" cxnId="{F41BF618-C546-413B-B7AD-378DC954B920}">
      <dgm:prSet/>
      <dgm:spPr/>
      <dgm:t>
        <a:bodyPr/>
        <a:lstStyle/>
        <a:p>
          <a:endParaRPr lang="en-US"/>
        </a:p>
      </dgm:t>
    </dgm:pt>
    <dgm:pt modelId="{7296E03D-CD63-4BD5-8C3F-86656EF45CA6}">
      <dgm:prSet phldrT="[Text]" custT="1"/>
      <dgm:spPr>
        <a:solidFill>
          <a:schemeClr val="accent3">
            <a:lumMod val="40000"/>
            <a:lumOff val="60000"/>
          </a:schemeClr>
        </a:solidFill>
        <a:ln>
          <a:solidFill>
            <a:srgbClr val="000000"/>
          </a:solidFill>
        </a:ln>
      </dgm:spPr>
      <dgm:t>
        <a:bodyPr/>
        <a:lstStyle/>
        <a:p>
          <a:pPr>
            <a:lnSpc>
              <a:spcPct val="100000"/>
            </a:lnSpc>
            <a:spcAft>
              <a:spcPts val="0"/>
            </a:spcAft>
          </a:pPr>
          <a:r>
            <a:rPr lang="en-US" sz="1800" b="1" dirty="0" smtClean="0">
              <a:solidFill>
                <a:srgbClr val="000000"/>
              </a:solidFill>
            </a:rPr>
            <a:t>JCC 107</a:t>
          </a:r>
        </a:p>
        <a:p>
          <a:pPr>
            <a:lnSpc>
              <a:spcPct val="100000"/>
            </a:lnSpc>
            <a:spcAft>
              <a:spcPts val="0"/>
            </a:spcAft>
          </a:pPr>
          <a:r>
            <a:rPr lang="en-US" sz="1800" dirty="0" smtClean="0">
              <a:solidFill>
                <a:srgbClr val="000000"/>
              </a:solidFill>
            </a:rPr>
            <a:t>Instructional Program</a:t>
          </a:r>
        </a:p>
        <a:p>
          <a:pPr>
            <a:lnSpc>
              <a:spcPct val="100000"/>
            </a:lnSpc>
            <a:spcAft>
              <a:spcPts val="0"/>
            </a:spcAft>
          </a:pPr>
          <a:r>
            <a:rPr lang="en-US" sz="1800" dirty="0" smtClean="0">
              <a:solidFill>
                <a:srgbClr val="000000"/>
              </a:solidFill>
            </a:rPr>
            <a:t>Coordinator/Supervisor</a:t>
          </a:r>
          <a:endParaRPr lang="en-US" sz="1800" dirty="0">
            <a:solidFill>
              <a:srgbClr val="000000"/>
            </a:solidFill>
          </a:endParaRPr>
        </a:p>
      </dgm:t>
    </dgm:pt>
    <dgm:pt modelId="{6BEF477D-00FF-4495-BB27-AE50FF1F728B}" type="parTrans" cxnId="{9AB10A11-73DE-4714-AFFB-6F677C3FF72B}">
      <dgm:prSet/>
      <dgm:spPr/>
      <dgm:t>
        <a:bodyPr/>
        <a:lstStyle/>
        <a:p>
          <a:endParaRPr lang="en-US"/>
        </a:p>
      </dgm:t>
    </dgm:pt>
    <dgm:pt modelId="{471E07D1-1BDC-4335-8CD5-57F82D44A8FC}" type="sibTrans" cxnId="{9AB10A11-73DE-4714-AFFB-6F677C3FF72B}">
      <dgm:prSet/>
      <dgm:spPr/>
      <dgm:t>
        <a:bodyPr/>
        <a:lstStyle/>
        <a:p>
          <a:endParaRPr lang="en-US"/>
        </a:p>
      </dgm:t>
    </dgm:pt>
    <dgm:pt modelId="{2A75F6B9-4DEE-4BCE-AE3C-15BE0AB2ED46}">
      <dgm:prSet phldrT="[Text]" custT="1"/>
      <dgm:spPr>
        <a:solidFill>
          <a:schemeClr val="accent3">
            <a:lumMod val="40000"/>
            <a:lumOff val="60000"/>
          </a:schemeClr>
        </a:solidFill>
        <a:ln>
          <a:solidFill>
            <a:srgbClr val="000000"/>
          </a:solidFill>
        </a:ln>
      </dgm:spPr>
      <dgm:t>
        <a:bodyPr/>
        <a:lstStyle/>
        <a:p>
          <a:pPr>
            <a:lnSpc>
              <a:spcPct val="100000"/>
            </a:lnSpc>
            <a:spcAft>
              <a:spcPts val="0"/>
            </a:spcAft>
          </a:pPr>
          <a:r>
            <a:rPr lang="en-US" sz="1800" b="1" dirty="0" smtClean="0">
              <a:solidFill>
                <a:srgbClr val="000000"/>
              </a:solidFill>
            </a:rPr>
            <a:t>JCC 202</a:t>
          </a:r>
        </a:p>
        <a:p>
          <a:pPr>
            <a:lnSpc>
              <a:spcPct val="100000"/>
            </a:lnSpc>
            <a:spcAft>
              <a:spcPts val="0"/>
            </a:spcAft>
          </a:pPr>
          <a:r>
            <a:rPr lang="en-US" sz="1800" dirty="0" smtClean="0">
              <a:solidFill>
                <a:srgbClr val="000000"/>
              </a:solidFill>
            </a:rPr>
            <a:t>Special Education</a:t>
          </a:r>
        </a:p>
        <a:p>
          <a:pPr>
            <a:lnSpc>
              <a:spcPct val="100000"/>
            </a:lnSpc>
            <a:spcAft>
              <a:spcPts val="0"/>
            </a:spcAft>
          </a:pPr>
          <a:r>
            <a:rPr lang="en-US" sz="1800" dirty="0" smtClean="0">
              <a:solidFill>
                <a:srgbClr val="000000"/>
              </a:solidFill>
            </a:rPr>
            <a:t>Teacher</a:t>
          </a:r>
        </a:p>
        <a:p>
          <a:pPr>
            <a:lnSpc>
              <a:spcPct val="100000"/>
            </a:lnSpc>
            <a:spcAft>
              <a:spcPts val="0"/>
            </a:spcAft>
          </a:pPr>
          <a:r>
            <a:rPr lang="en-US" sz="1800" b="1" dirty="0" smtClean="0">
              <a:solidFill>
                <a:srgbClr val="000000"/>
              </a:solidFill>
            </a:rPr>
            <a:t>JCC 238 </a:t>
          </a:r>
          <a:r>
            <a:rPr lang="en-US" sz="1800" dirty="0" smtClean="0">
              <a:solidFill>
                <a:srgbClr val="000000"/>
              </a:solidFill>
            </a:rPr>
            <a:t>Speech-Language Pathologist</a:t>
          </a:r>
          <a:endParaRPr lang="en-US" sz="1800" dirty="0">
            <a:solidFill>
              <a:srgbClr val="000000"/>
            </a:solidFill>
          </a:endParaRPr>
        </a:p>
      </dgm:t>
    </dgm:pt>
    <dgm:pt modelId="{F6061450-627D-45BE-A32E-5526162674A2}" type="parTrans" cxnId="{9CDBDF68-0529-4DAD-8AF9-E6BB8E05DF9D}">
      <dgm:prSet/>
      <dgm:spPr/>
      <dgm:t>
        <a:bodyPr/>
        <a:lstStyle/>
        <a:p>
          <a:endParaRPr lang="en-US"/>
        </a:p>
      </dgm:t>
    </dgm:pt>
    <dgm:pt modelId="{E79CA6DE-C61E-4705-9A75-9C6DF8D8A0CB}" type="sibTrans" cxnId="{9CDBDF68-0529-4DAD-8AF9-E6BB8E05DF9D}">
      <dgm:prSet/>
      <dgm:spPr/>
      <dgm:t>
        <a:bodyPr/>
        <a:lstStyle/>
        <a:p>
          <a:endParaRPr lang="en-US"/>
        </a:p>
      </dgm:t>
    </dgm:pt>
    <dgm:pt modelId="{D10D50C6-8B49-4148-8D17-BFAD8590D028}">
      <dgm:prSet phldrT="[Text]" custT="1"/>
      <dgm:spPr>
        <a:solidFill>
          <a:schemeClr val="accent3">
            <a:lumMod val="40000"/>
            <a:lumOff val="60000"/>
          </a:schemeClr>
        </a:solidFill>
        <a:ln>
          <a:solidFill>
            <a:srgbClr val="000000"/>
          </a:solidFill>
        </a:ln>
      </dgm:spPr>
      <dgm:t>
        <a:bodyPr/>
        <a:lstStyle/>
        <a:p>
          <a:pPr>
            <a:lnSpc>
              <a:spcPct val="100000"/>
            </a:lnSpc>
            <a:spcAft>
              <a:spcPts val="0"/>
            </a:spcAft>
          </a:pPr>
          <a:r>
            <a:rPr lang="en-US" sz="1800" b="1" dirty="0" smtClean="0">
              <a:solidFill>
                <a:srgbClr val="000000"/>
              </a:solidFill>
            </a:rPr>
            <a:t>JCC 215</a:t>
          </a:r>
        </a:p>
        <a:p>
          <a:pPr>
            <a:lnSpc>
              <a:spcPct val="100000"/>
            </a:lnSpc>
            <a:spcAft>
              <a:spcPts val="0"/>
            </a:spcAft>
          </a:pPr>
          <a:r>
            <a:rPr lang="en-US" sz="1800" dirty="0" smtClean="0">
              <a:solidFill>
                <a:srgbClr val="000000"/>
              </a:solidFill>
            </a:rPr>
            <a:t>Instructional Program Consultant</a:t>
          </a:r>
          <a:endParaRPr lang="en-US" sz="1800" dirty="0">
            <a:solidFill>
              <a:srgbClr val="000000"/>
            </a:solidFill>
          </a:endParaRPr>
        </a:p>
      </dgm:t>
    </dgm:pt>
    <dgm:pt modelId="{1BDF2821-6E6A-4D73-B80E-01131FA46F99}" type="parTrans" cxnId="{0DB53684-F843-4763-8D79-5FDCF76214C4}">
      <dgm:prSet/>
      <dgm:spPr/>
      <dgm:t>
        <a:bodyPr/>
        <a:lstStyle/>
        <a:p>
          <a:endParaRPr lang="en-US"/>
        </a:p>
      </dgm:t>
    </dgm:pt>
    <dgm:pt modelId="{08EB9D96-8AF6-404B-B1B0-286A73223634}" type="sibTrans" cxnId="{0DB53684-F843-4763-8D79-5FDCF76214C4}">
      <dgm:prSet/>
      <dgm:spPr/>
      <dgm:t>
        <a:bodyPr/>
        <a:lstStyle/>
        <a:p>
          <a:endParaRPr lang="en-US"/>
        </a:p>
      </dgm:t>
    </dgm:pt>
    <dgm:pt modelId="{01D51B7C-E080-40DC-8D07-9557F6BA5D30}" type="pres">
      <dgm:prSet presAssocID="{D75AF874-C89B-4A19-8C8D-BF821E98438D}" presName="cycle" presStyleCnt="0">
        <dgm:presLayoutVars>
          <dgm:chMax val="1"/>
          <dgm:dir/>
          <dgm:animLvl val="ctr"/>
          <dgm:resizeHandles val="exact"/>
        </dgm:presLayoutVars>
      </dgm:prSet>
      <dgm:spPr/>
      <dgm:t>
        <a:bodyPr/>
        <a:lstStyle/>
        <a:p>
          <a:endParaRPr lang="en-US"/>
        </a:p>
      </dgm:t>
    </dgm:pt>
    <dgm:pt modelId="{ED12A4DC-FE6D-4092-8B87-9F5925F88ACD}" type="pres">
      <dgm:prSet presAssocID="{0F45DC8B-D71B-42B4-8947-ECE3AE30120E}" presName="centerShape" presStyleLbl="node0" presStyleIdx="0" presStyleCnt="1" custScaleX="262682" custScaleY="85369" custLinFactNeighborX="591" custLinFactNeighborY="-212"/>
      <dgm:spPr/>
      <dgm:t>
        <a:bodyPr/>
        <a:lstStyle/>
        <a:p>
          <a:endParaRPr lang="en-US"/>
        </a:p>
      </dgm:t>
    </dgm:pt>
    <dgm:pt modelId="{27D18F24-4AF5-4ADF-BBE9-CCA7A64F4F79}" type="pres">
      <dgm:prSet presAssocID="{6BEF477D-00FF-4495-BB27-AE50FF1F728B}" presName="parTrans" presStyleLbl="bgSibTrans2D1" presStyleIdx="0" presStyleCnt="3"/>
      <dgm:spPr/>
      <dgm:t>
        <a:bodyPr/>
        <a:lstStyle/>
        <a:p>
          <a:endParaRPr lang="en-US"/>
        </a:p>
      </dgm:t>
    </dgm:pt>
    <dgm:pt modelId="{B74E4D6D-1922-4557-A942-BF924AE59EAD}" type="pres">
      <dgm:prSet presAssocID="{7296E03D-CD63-4BD5-8C3F-86656EF45CA6}" presName="node" presStyleLbl="node1" presStyleIdx="0" presStyleCnt="3" custScaleX="128299" custScaleY="64046" custRadScaleRad="121831" custRadScaleInc="10020">
        <dgm:presLayoutVars>
          <dgm:bulletEnabled val="1"/>
        </dgm:presLayoutVars>
      </dgm:prSet>
      <dgm:spPr/>
      <dgm:t>
        <a:bodyPr/>
        <a:lstStyle/>
        <a:p>
          <a:endParaRPr lang="en-US"/>
        </a:p>
      </dgm:t>
    </dgm:pt>
    <dgm:pt modelId="{05FCB410-3345-48B9-9A28-0493C2C57543}" type="pres">
      <dgm:prSet presAssocID="{F6061450-627D-45BE-A32E-5526162674A2}" presName="parTrans" presStyleLbl="bgSibTrans2D1" presStyleIdx="1" presStyleCnt="3"/>
      <dgm:spPr/>
      <dgm:t>
        <a:bodyPr/>
        <a:lstStyle/>
        <a:p>
          <a:endParaRPr lang="en-US"/>
        </a:p>
      </dgm:t>
    </dgm:pt>
    <dgm:pt modelId="{7EA587A4-5351-420E-9F16-900A3DC5930E}" type="pres">
      <dgm:prSet presAssocID="{2A75F6B9-4DEE-4BCE-AE3C-15BE0AB2ED46}" presName="node" presStyleLbl="node1" presStyleIdx="1" presStyleCnt="3" custScaleY="122282">
        <dgm:presLayoutVars>
          <dgm:bulletEnabled val="1"/>
        </dgm:presLayoutVars>
      </dgm:prSet>
      <dgm:spPr/>
      <dgm:t>
        <a:bodyPr/>
        <a:lstStyle/>
        <a:p>
          <a:endParaRPr lang="en-US"/>
        </a:p>
      </dgm:t>
    </dgm:pt>
    <dgm:pt modelId="{1785673F-1DFD-457A-A9E9-C11394D35BE7}" type="pres">
      <dgm:prSet presAssocID="{1BDF2821-6E6A-4D73-B80E-01131FA46F99}" presName="parTrans" presStyleLbl="bgSibTrans2D1" presStyleIdx="2" presStyleCnt="3"/>
      <dgm:spPr/>
      <dgm:t>
        <a:bodyPr/>
        <a:lstStyle/>
        <a:p>
          <a:endParaRPr lang="en-US"/>
        </a:p>
      </dgm:t>
    </dgm:pt>
    <dgm:pt modelId="{CD3151D2-6BE3-4940-9CC2-10566CB19737}" type="pres">
      <dgm:prSet presAssocID="{D10D50C6-8B49-4148-8D17-BFAD8590D028}" presName="node" presStyleLbl="node1" presStyleIdx="2" presStyleCnt="3" custScaleX="139070" custScaleY="60037" custRadScaleRad="122936" custRadScaleInc="-7385">
        <dgm:presLayoutVars>
          <dgm:bulletEnabled val="1"/>
        </dgm:presLayoutVars>
      </dgm:prSet>
      <dgm:spPr/>
      <dgm:t>
        <a:bodyPr/>
        <a:lstStyle/>
        <a:p>
          <a:endParaRPr lang="en-US"/>
        </a:p>
      </dgm:t>
    </dgm:pt>
  </dgm:ptLst>
  <dgm:cxnLst>
    <dgm:cxn modelId="{1E1A8B21-E373-4EA0-BE17-C4BB85749B04}" type="presOf" srcId="{D75AF874-C89B-4A19-8C8D-BF821E98438D}" destId="{01D51B7C-E080-40DC-8D07-9557F6BA5D30}" srcOrd="0" destOrd="0" presId="urn:microsoft.com/office/officeart/2005/8/layout/radial4"/>
    <dgm:cxn modelId="{F41BF618-C546-413B-B7AD-378DC954B920}" srcId="{D75AF874-C89B-4A19-8C8D-BF821E98438D}" destId="{0F45DC8B-D71B-42B4-8947-ECE3AE30120E}" srcOrd="0" destOrd="0" parTransId="{448089EE-4F7F-40AD-BB5E-FBCF94FE80EE}" sibTransId="{EDEDC62B-47CB-4BAF-81BE-4F1426DE5CAA}"/>
    <dgm:cxn modelId="{562E1150-B3AF-4E36-A9A8-DE92DB33F7B2}" type="presOf" srcId="{7296E03D-CD63-4BD5-8C3F-86656EF45CA6}" destId="{B74E4D6D-1922-4557-A942-BF924AE59EAD}" srcOrd="0" destOrd="0" presId="urn:microsoft.com/office/officeart/2005/8/layout/radial4"/>
    <dgm:cxn modelId="{358DE97F-6402-412F-9641-68AA79F89E23}" type="presOf" srcId="{2A75F6B9-4DEE-4BCE-AE3C-15BE0AB2ED46}" destId="{7EA587A4-5351-420E-9F16-900A3DC5930E}" srcOrd="0" destOrd="0" presId="urn:microsoft.com/office/officeart/2005/8/layout/radial4"/>
    <dgm:cxn modelId="{9CDBDF68-0529-4DAD-8AF9-E6BB8E05DF9D}" srcId="{0F45DC8B-D71B-42B4-8947-ECE3AE30120E}" destId="{2A75F6B9-4DEE-4BCE-AE3C-15BE0AB2ED46}" srcOrd="1" destOrd="0" parTransId="{F6061450-627D-45BE-A32E-5526162674A2}" sibTransId="{E79CA6DE-C61E-4705-9A75-9C6DF8D8A0CB}"/>
    <dgm:cxn modelId="{A7301CBC-2758-4356-8994-6285FA6CCDC3}" type="presOf" srcId="{D10D50C6-8B49-4148-8D17-BFAD8590D028}" destId="{CD3151D2-6BE3-4940-9CC2-10566CB19737}" srcOrd="0" destOrd="0" presId="urn:microsoft.com/office/officeart/2005/8/layout/radial4"/>
    <dgm:cxn modelId="{D8F7CF3C-5997-437E-83F4-709E41F0033A}" type="presOf" srcId="{6BEF477D-00FF-4495-BB27-AE50FF1F728B}" destId="{27D18F24-4AF5-4ADF-BBE9-CCA7A64F4F79}" srcOrd="0" destOrd="0" presId="urn:microsoft.com/office/officeart/2005/8/layout/radial4"/>
    <dgm:cxn modelId="{E3C57602-A8FA-44A3-8DA0-AE7425185111}" type="presOf" srcId="{0F45DC8B-D71B-42B4-8947-ECE3AE30120E}" destId="{ED12A4DC-FE6D-4092-8B87-9F5925F88ACD}" srcOrd="0" destOrd="0" presId="urn:microsoft.com/office/officeart/2005/8/layout/radial4"/>
    <dgm:cxn modelId="{9AB10A11-73DE-4714-AFFB-6F677C3FF72B}" srcId="{0F45DC8B-D71B-42B4-8947-ECE3AE30120E}" destId="{7296E03D-CD63-4BD5-8C3F-86656EF45CA6}" srcOrd="0" destOrd="0" parTransId="{6BEF477D-00FF-4495-BB27-AE50FF1F728B}" sibTransId="{471E07D1-1BDC-4335-8CD5-57F82D44A8FC}"/>
    <dgm:cxn modelId="{272C95A9-33E7-425E-B641-CAE37CA09111}" type="presOf" srcId="{1BDF2821-6E6A-4D73-B80E-01131FA46F99}" destId="{1785673F-1DFD-457A-A9E9-C11394D35BE7}" srcOrd="0" destOrd="0" presId="urn:microsoft.com/office/officeart/2005/8/layout/radial4"/>
    <dgm:cxn modelId="{9EBE6EF9-358E-4DC3-A861-BD9710F66A99}" type="presOf" srcId="{F6061450-627D-45BE-A32E-5526162674A2}" destId="{05FCB410-3345-48B9-9A28-0493C2C57543}" srcOrd="0" destOrd="0" presId="urn:microsoft.com/office/officeart/2005/8/layout/radial4"/>
    <dgm:cxn modelId="{0DB53684-F843-4763-8D79-5FDCF76214C4}" srcId="{0F45DC8B-D71B-42B4-8947-ECE3AE30120E}" destId="{D10D50C6-8B49-4148-8D17-BFAD8590D028}" srcOrd="2" destOrd="0" parTransId="{1BDF2821-6E6A-4D73-B80E-01131FA46F99}" sibTransId="{08EB9D96-8AF6-404B-B1B0-286A73223634}"/>
    <dgm:cxn modelId="{FA1376DB-D42E-486B-90E6-B54BEEF062BB}" type="presParOf" srcId="{01D51B7C-E080-40DC-8D07-9557F6BA5D30}" destId="{ED12A4DC-FE6D-4092-8B87-9F5925F88ACD}" srcOrd="0" destOrd="0" presId="urn:microsoft.com/office/officeart/2005/8/layout/radial4"/>
    <dgm:cxn modelId="{8FBF00BE-0FFD-4EBA-9B25-4FCEFE60463E}" type="presParOf" srcId="{01D51B7C-E080-40DC-8D07-9557F6BA5D30}" destId="{27D18F24-4AF5-4ADF-BBE9-CCA7A64F4F79}" srcOrd="1" destOrd="0" presId="urn:microsoft.com/office/officeart/2005/8/layout/radial4"/>
    <dgm:cxn modelId="{943E8E6F-0C14-4E2F-B2BA-3962B906C819}" type="presParOf" srcId="{01D51B7C-E080-40DC-8D07-9557F6BA5D30}" destId="{B74E4D6D-1922-4557-A942-BF924AE59EAD}" srcOrd="2" destOrd="0" presId="urn:microsoft.com/office/officeart/2005/8/layout/radial4"/>
    <dgm:cxn modelId="{A7A74C91-A50C-430D-B39D-08F0CF44CDEC}" type="presParOf" srcId="{01D51B7C-E080-40DC-8D07-9557F6BA5D30}" destId="{05FCB410-3345-48B9-9A28-0493C2C57543}" srcOrd="3" destOrd="0" presId="urn:microsoft.com/office/officeart/2005/8/layout/radial4"/>
    <dgm:cxn modelId="{4F604EED-0CD1-4F21-8CAA-2FE0DCEA7425}" type="presParOf" srcId="{01D51B7C-E080-40DC-8D07-9557F6BA5D30}" destId="{7EA587A4-5351-420E-9F16-900A3DC5930E}" srcOrd="4" destOrd="0" presId="urn:microsoft.com/office/officeart/2005/8/layout/radial4"/>
    <dgm:cxn modelId="{72EBA477-7B54-486E-ADEC-153CD76DCE0E}" type="presParOf" srcId="{01D51B7C-E080-40DC-8D07-9557F6BA5D30}" destId="{1785673F-1DFD-457A-A9E9-C11394D35BE7}" srcOrd="5" destOrd="0" presId="urn:microsoft.com/office/officeart/2005/8/layout/radial4"/>
    <dgm:cxn modelId="{303BDE2F-F114-443B-800B-C6598E7A7152}" type="presParOf" srcId="{01D51B7C-E080-40DC-8D07-9557F6BA5D30}" destId="{CD3151D2-6BE3-4940-9CC2-10566CB1973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5AF874-C89B-4A19-8C8D-BF821E98438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F45DC8B-D71B-42B4-8947-ECE3AE30120E}">
      <dgm:prSet phldrT="[Text]" custT="1"/>
      <dgm:spPr>
        <a:solidFill>
          <a:schemeClr val="accent1">
            <a:lumMod val="60000"/>
            <a:lumOff val="40000"/>
          </a:schemeClr>
        </a:solidFill>
        <a:ln>
          <a:solidFill>
            <a:srgbClr val="000000"/>
          </a:solidFill>
        </a:ln>
      </dgm:spPr>
      <dgm:t>
        <a:bodyPr/>
        <a:lstStyle/>
        <a:p>
          <a:pPr>
            <a:lnSpc>
              <a:spcPct val="100000"/>
            </a:lnSpc>
            <a:spcAft>
              <a:spcPts val="0"/>
            </a:spcAft>
          </a:pPr>
          <a:r>
            <a:rPr lang="en-US" sz="1800" u="none" dirty="0" smtClean="0">
              <a:solidFill>
                <a:srgbClr val="000000"/>
              </a:solidFill>
            </a:rPr>
            <a:t>Staff holds an SSP, ADM (Director of SPED)</a:t>
          </a:r>
          <a:r>
            <a:rPr lang="en-US" sz="1800" dirty="0" smtClean="0">
              <a:solidFill>
                <a:srgbClr val="000000"/>
              </a:solidFill>
            </a:rPr>
            <a:t> license, or TEE appropriate for the program/service (e.g. School Psychologist, School Social Worker, etc.)</a:t>
          </a:r>
          <a:endParaRPr lang="en-US" sz="1800" dirty="0">
            <a:solidFill>
              <a:srgbClr val="000000"/>
            </a:solidFill>
          </a:endParaRPr>
        </a:p>
      </dgm:t>
    </dgm:pt>
    <dgm:pt modelId="{448089EE-4F7F-40AD-BB5E-FBCF94FE80EE}" type="parTrans" cxnId="{F41BF618-C546-413B-B7AD-378DC954B920}">
      <dgm:prSet/>
      <dgm:spPr/>
      <dgm:t>
        <a:bodyPr/>
        <a:lstStyle/>
        <a:p>
          <a:endParaRPr lang="en-US"/>
        </a:p>
      </dgm:t>
    </dgm:pt>
    <dgm:pt modelId="{EDEDC62B-47CB-4BAF-81BE-4F1426DE5CAA}" type="sibTrans" cxnId="{F41BF618-C546-413B-B7AD-378DC954B920}">
      <dgm:prSet/>
      <dgm:spPr/>
      <dgm:t>
        <a:bodyPr/>
        <a:lstStyle/>
        <a:p>
          <a:endParaRPr lang="en-US"/>
        </a:p>
      </dgm:t>
    </dgm:pt>
    <dgm:pt modelId="{7296E03D-CD63-4BD5-8C3F-86656EF45CA6}">
      <dgm:prSet phldrT="[Text]" custT="1"/>
      <dgm:spPr>
        <a:solidFill>
          <a:schemeClr val="accent3">
            <a:lumMod val="40000"/>
            <a:lumOff val="60000"/>
          </a:schemeClr>
        </a:solidFill>
        <a:ln>
          <a:solidFill>
            <a:srgbClr val="000000"/>
          </a:solidFill>
        </a:ln>
      </dgm:spPr>
      <dgm:t>
        <a:bodyPr/>
        <a:lstStyle/>
        <a:p>
          <a:pPr>
            <a:lnSpc>
              <a:spcPct val="100000"/>
            </a:lnSpc>
            <a:spcAft>
              <a:spcPts val="0"/>
            </a:spcAft>
          </a:pPr>
          <a:r>
            <a:rPr lang="en-US" sz="1800" b="1" dirty="0" smtClean="0">
              <a:solidFill>
                <a:srgbClr val="000000"/>
              </a:solidFill>
            </a:rPr>
            <a:t>JCC 108</a:t>
          </a:r>
        </a:p>
        <a:p>
          <a:pPr>
            <a:lnSpc>
              <a:spcPct val="100000"/>
            </a:lnSpc>
            <a:spcAft>
              <a:spcPts val="0"/>
            </a:spcAft>
          </a:pPr>
          <a:r>
            <a:rPr lang="en-US" sz="1800" dirty="0" smtClean="0">
              <a:solidFill>
                <a:srgbClr val="000000"/>
              </a:solidFill>
            </a:rPr>
            <a:t>Non-Instructional Program</a:t>
          </a:r>
        </a:p>
        <a:p>
          <a:pPr>
            <a:lnSpc>
              <a:spcPct val="100000"/>
            </a:lnSpc>
            <a:spcAft>
              <a:spcPts val="0"/>
            </a:spcAft>
          </a:pPr>
          <a:r>
            <a:rPr lang="en-US" sz="1800" dirty="0" smtClean="0">
              <a:solidFill>
                <a:srgbClr val="000000"/>
              </a:solidFill>
            </a:rPr>
            <a:t>Coordinator/Supervisor</a:t>
          </a:r>
          <a:endParaRPr lang="en-US" sz="1800" dirty="0">
            <a:solidFill>
              <a:srgbClr val="000000"/>
            </a:solidFill>
          </a:endParaRPr>
        </a:p>
      </dgm:t>
    </dgm:pt>
    <dgm:pt modelId="{6BEF477D-00FF-4495-BB27-AE50FF1F728B}" type="parTrans" cxnId="{9AB10A11-73DE-4714-AFFB-6F677C3FF72B}">
      <dgm:prSet/>
      <dgm:spPr/>
      <dgm:t>
        <a:bodyPr/>
        <a:lstStyle/>
        <a:p>
          <a:endParaRPr lang="en-US"/>
        </a:p>
      </dgm:t>
    </dgm:pt>
    <dgm:pt modelId="{471E07D1-1BDC-4335-8CD5-57F82D44A8FC}" type="sibTrans" cxnId="{9AB10A11-73DE-4714-AFFB-6F677C3FF72B}">
      <dgm:prSet/>
      <dgm:spPr/>
      <dgm:t>
        <a:bodyPr/>
        <a:lstStyle/>
        <a:p>
          <a:endParaRPr lang="en-US"/>
        </a:p>
      </dgm:t>
    </dgm:pt>
    <dgm:pt modelId="{2A75F6B9-4DEE-4BCE-AE3C-15BE0AB2ED46}">
      <dgm:prSet phldrT="[Text]" custT="1"/>
      <dgm:spPr>
        <a:solidFill>
          <a:schemeClr val="accent3">
            <a:lumMod val="40000"/>
            <a:lumOff val="60000"/>
          </a:schemeClr>
        </a:solidFill>
        <a:ln>
          <a:solidFill>
            <a:srgbClr val="000000"/>
          </a:solidFill>
        </a:ln>
      </dgm:spPr>
      <dgm:t>
        <a:bodyPr/>
        <a:lstStyle/>
        <a:p>
          <a:pPr>
            <a:lnSpc>
              <a:spcPct val="100000"/>
            </a:lnSpc>
            <a:spcAft>
              <a:spcPts val="0"/>
            </a:spcAft>
          </a:pPr>
          <a:r>
            <a:rPr lang="en-US" sz="1800" dirty="0" smtClean="0">
              <a:solidFill>
                <a:srgbClr val="000000"/>
              </a:solidFill>
            </a:rPr>
            <a:t>Special Service Providers </a:t>
          </a:r>
          <a:endParaRPr lang="en-US" sz="1800" dirty="0">
            <a:solidFill>
              <a:srgbClr val="000000"/>
            </a:solidFill>
          </a:endParaRPr>
        </a:p>
      </dgm:t>
    </dgm:pt>
    <dgm:pt modelId="{F6061450-627D-45BE-A32E-5526162674A2}" type="parTrans" cxnId="{9CDBDF68-0529-4DAD-8AF9-E6BB8E05DF9D}">
      <dgm:prSet/>
      <dgm:spPr/>
      <dgm:t>
        <a:bodyPr/>
        <a:lstStyle/>
        <a:p>
          <a:endParaRPr lang="en-US"/>
        </a:p>
      </dgm:t>
    </dgm:pt>
    <dgm:pt modelId="{E79CA6DE-C61E-4705-9A75-9C6DF8D8A0CB}" type="sibTrans" cxnId="{9CDBDF68-0529-4DAD-8AF9-E6BB8E05DF9D}">
      <dgm:prSet/>
      <dgm:spPr/>
      <dgm:t>
        <a:bodyPr/>
        <a:lstStyle/>
        <a:p>
          <a:endParaRPr lang="en-US"/>
        </a:p>
      </dgm:t>
    </dgm:pt>
    <dgm:pt modelId="{D10D50C6-8B49-4148-8D17-BFAD8590D028}">
      <dgm:prSet phldrT="[Text]" custT="1"/>
      <dgm:spPr>
        <a:solidFill>
          <a:schemeClr val="accent3">
            <a:lumMod val="40000"/>
            <a:lumOff val="60000"/>
          </a:schemeClr>
        </a:solidFill>
        <a:ln>
          <a:solidFill>
            <a:srgbClr val="000000"/>
          </a:solidFill>
        </a:ln>
      </dgm:spPr>
      <dgm:t>
        <a:bodyPr/>
        <a:lstStyle/>
        <a:p>
          <a:pPr>
            <a:lnSpc>
              <a:spcPct val="100000"/>
            </a:lnSpc>
            <a:spcAft>
              <a:spcPts val="0"/>
            </a:spcAft>
          </a:pPr>
          <a:r>
            <a:rPr lang="en-US" sz="1800" b="1" dirty="0" smtClean="0">
              <a:solidFill>
                <a:srgbClr val="000000"/>
              </a:solidFill>
            </a:rPr>
            <a:t>JCC 335</a:t>
          </a:r>
        </a:p>
        <a:p>
          <a:pPr>
            <a:lnSpc>
              <a:spcPct val="100000"/>
            </a:lnSpc>
            <a:spcAft>
              <a:spcPts val="0"/>
            </a:spcAft>
          </a:pPr>
          <a:r>
            <a:rPr lang="en-US" sz="1800" dirty="0" smtClean="0">
              <a:solidFill>
                <a:srgbClr val="000000"/>
              </a:solidFill>
            </a:rPr>
            <a:t>Non-Instructional Program Consultant</a:t>
          </a:r>
          <a:endParaRPr lang="en-US" sz="1800" dirty="0">
            <a:solidFill>
              <a:srgbClr val="000000"/>
            </a:solidFill>
          </a:endParaRPr>
        </a:p>
      </dgm:t>
    </dgm:pt>
    <dgm:pt modelId="{1BDF2821-6E6A-4D73-B80E-01131FA46F99}" type="parTrans" cxnId="{0DB53684-F843-4763-8D79-5FDCF76214C4}">
      <dgm:prSet/>
      <dgm:spPr/>
      <dgm:t>
        <a:bodyPr/>
        <a:lstStyle/>
        <a:p>
          <a:endParaRPr lang="en-US"/>
        </a:p>
      </dgm:t>
    </dgm:pt>
    <dgm:pt modelId="{08EB9D96-8AF6-404B-B1B0-286A73223634}" type="sibTrans" cxnId="{0DB53684-F843-4763-8D79-5FDCF76214C4}">
      <dgm:prSet/>
      <dgm:spPr/>
      <dgm:t>
        <a:bodyPr/>
        <a:lstStyle/>
        <a:p>
          <a:endParaRPr lang="en-US"/>
        </a:p>
      </dgm:t>
    </dgm:pt>
    <dgm:pt modelId="{01D51B7C-E080-40DC-8D07-9557F6BA5D30}" type="pres">
      <dgm:prSet presAssocID="{D75AF874-C89B-4A19-8C8D-BF821E98438D}" presName="cycle" presStyleCnt="0">
        <dgm:presLayoutVars>
          <dgm:chMax val="1"/>
          <dgm:dir/>
          <dgm:animLvl val="ctr"/>
          <dgm:resizeHandles val="exact"/>
        </dgm:presLayoutVars>
      </dgm:prSet>
      <dgm:spPr/>
      <dgm:t>
        <a:bodyPr/>
        <a:lstStyle/>
        <a:p>
          <a:endParaRPr lang="en-US"/>
        </a:p>
      </dgm:t>
    </dgm:pt>
    <dgm:pt modelId="{ED12A4DC-FE6D-4092-8B87-9F5925F88ACD}" type="pres">
      <dgm:prSet presAssocID="{0F45DC8B-D71B-42B4-8947-ECE3AE30120E}" presName="centerShape" presStyleLbl="node0" presStyleIdx="0" presStyleCnt="1" custScaleX="360583" custScaleY="82500" custLinFactNeighborY="1740"/>
      <dgm:spPr/>
      <dgm:t>
        <a:bodyPr/>
        <a:lstStyle/>
        <a:p>
          <a:endParaRPr lang="en-US"/>
        </a:p>
      </dgm:t>
    </dgm:pt>
    <dgm:pt modelId="{27D18F24-4AF5-4ADF-BBE9-CCA7A64F4F79}" type="pres">
      <dgm:prSet presAssocID="{6BEF477D-00FF-4495-BB27-AE50FF1F728B}" presName="parTrans" presStyleLbl="bgSibTrans2D1" presStyleIdx="0" presStyleCnt="3"/>
      <dgm:spPr/>
      <dgm:t>
        <a:bodyPr/>
        <a:lstStyle/>
        <a:p>
          <a:endParaRPr lang="en-US"/>
        </a:p>
      </dgm:t>
    </dgm:pt>
    <dgm:pt modelId="{B74E4D6D-1922-4557-A942-BF924AE59EAD}" type="pres">
      <dgm:prSet presAssocID="{7296E03D-CD63-4BD5-8C3F-86656EF45CA6}" presName="node" presStyleLbl="node1" presStyleIdx="0" presStyleCnt="3" custScaleX="128299" custScaleY="79331" custRadScaleRad="121831" custRadScaleInc="10020">
        <dgm:presLayoutVars>
          <dgm:bulletEnabled val="1"/>
        </dgm:presLayoutVars>
      </dgm:prSet>
      <dgm:spPr/>
      <dgm:t>
        <a:bodyPr/>
        <a:lstStyle/>
        <a:p>
          <a:endParaRPr lang="en-US"/>
        </a:p>
      </dgm:t>
    </dgm:pt>
    <dgm:pt modelId="{05FCB410-3345-48B9-9A28-0493C2C57543}" type="pres">
      <dgm:prSet presAssocID="{F6061450-627D-45BE-A32E-5526162674A2}" presName="parTrans" presStyleLbl="bgSibTrans2D1" presStyleIdx="1" presStyleCnt="3"/>
      <dgm:spPr/>
      <dgm:t>
        <a:bodyPr/>
        <a:lstStyle/>
        <a:p>
          <a:endParaRPr lang="en-US"/>
        </a:p>
      </dgm:t>
    </dgm:pt>
    <dgm:pt modelId="{7EA587A4-5351-420E-9F16-900A3DC5930E}" type="pres">
      <dgm:prSet presAssocID="{2A75F6B9-4DEE-4BCE-AE3C-15BE0AB2ED46}" presName="node" presStyleLbl="node1" presStyleIdx="1" presStyleCnt="3" custScaleY="67197">
        <dgm:presLayoutVars>
          <dgm:bulletEnabled val="1"/>
        </dgm:presLayoutVars>
      </dgm:prSet>
      <dgm:spPr/>
      <dgm:t>
        <a:bodyPr/>
        <a:lstStyle/>
        <a:p>
          <a:endParaRPr lang="en-US"/>
        </a:p>
      </dgm:t>
    </dgm:pt>
    <dgm:pt modelId="{1785673F-1DFD-457A-A9E9-C11394D35BE7}" type="pres">
      <dgm:prSet presAssocID="{1BDF2821-6E6A-4D73-B80E-01131FA46F99}" presName="parTrans" presStyleLbl="bgSibTrans2D1" presStyleIdx="2" presStyleCnt="3"/>
      <dgm:spPr/>
      <dgm:t>
        <a:bodyPr/>
        <a:lstStyle/>
        <a:p>
          <a:endParaRPr lang="en-US"/>
        </a:p>
      </dgm:t>
    </dgm:pt>
    <dgm:pt modelId="{CD3151D2-6BE3-4940-9CC2-10566CB19737}" type="pres">
      <dgm:prSet presAssocID="{D10D50C6-8B49-4148-8D17-BFAD8590D028}" presName="node" presStyleLbl="node1" presStyleIdx="2" presStyleCnt="3" custScaleX="139070" custScaleY="66952" custRadScaleRad="122936" custRadScaleInc="-7385">
        <dgm:presLayoutVars>
          <dgm:bulletEnabled val="1"/>
        </dgm:presLayoutVars>
      </dgm:prSet>
      <dgm:spPr/>
      <dgm:t>
        <a:bodyPr/>
        <a:lstStyle/>
        <a:p>
          <a:endParaRPr lang="en-US"/>
        </a:p>
      </dgm:t>
    </dgm:pt>
  </dgm:ptLst>
  <dgm:cxnLst>
    <dgm:cxn modelId="{5889285E-03C5-4F4C-9707-0DFEE7210BF6}" type="presOf" srcId="{F6061450-627D-45BE-A32E-5526162674A2}" destId="{05FCB410-3345-48B9-9A28-0493C2C57543}" srcOrd="0" destOrd="0" presId="urn:microsoft.com/office/officeart/2005/8/layout/radial4"/>
    <dgm:cxn modelId="{7B3F78A5-37E4-46DD-8EF9-A300083EC8FF}" type="presOf" srcId="{D10D50C6-8B49-4148-8D17-BFAD8590D028}" destId="{CD3151D2-6BE3-4940-9CC2-10566CB19737}" srcOrd="0" destOrd="0" presId="urn:microsoft.com/office/officeart/2005/8/layout/radial4"/>
    <dgm:cxn modelId="{0DB53684-F843-4763-8D79-5FDCF76214C4}" srcId="{0F45DC8B-D71B-42B4-8947-ECE3AE30120E}" destId="{D10D50C6-8B49-4148-8D17-BFAD8590D028}" srcOrd="2" destOrd="0" parTransId="{1BDF2821-6E6A-4D73-B80E-01131FA46F99}" sibTransId="{08EB9D96-8AF6-404B-B1B0-286A73223634}"/>
    <dgm:cxn modelId="{969A482D-606E-406A-BDF2-9E8CA453EB94}" type="presOf" srcId="{D75AF874-C89B-4A19-8C8D-BF821E98438D}" destId="{01D51B7C-E080-40DC-8D07-9557F6BA5D30}" srcOrd="0" destOrd="0" presId="urn:microsoft.com/office/officeart/2005/8/layout/radial4"/>
    <dgm:cxn modelId="{15029864-A671-49CD-BBB1-80E51037F290}" type="presOf" srcId="{1BDF2821-6E6A-4D73-B80E-01131FA46F99}" destId="{1785673F-1DFD-457A-A9E9-C11394D35BE7}" srcOrd="0" destOrd="0" presId="urn:microsoft.com/office/officeart/2005/8/layout/radial4"/>
    <dgm:cxn modelId="{8BD46111-2F41-4827-883C-293B9F164852}" type="presOf" srcId="{6BEF477D-00FF-4495-BB27-AE50FF1F728B}" destId="{27D18F24-4AF5-4ADF-BBE9-CCA7A64F4F79}" srcOrd="0" destOrd="0" presId="urn:microsoft.com/office/officeart/2005/8/layout/radial4"/>
    <dgm:cxn modelId="{9CDBDF68-0529-4DAD-8AF9-E6BB8E05DF9D}" srcId="{0F45DC8B-D71B-42B4-8947-ECE3AE30120E}" destId="{2A75F6B9-4DEE-4BCE-AE3C-15BE0AB2ED46}" srcOrd="1" destOrd="0" parTransId="{F6061450-627D-45BE-A32E-5526162674A2}" sibTransId="{E79CA6DE-C61E-4705-9A75-9C6DF8D8A0CB}"/>
    <dgm:cxn modelId="{74F48180-98D0-46CA-BBDC-679169921691}" type="presOf" srcId="{0F45DC8B-D71B-42B4-8947-ECE3AE30120E}" destId="{ED12A4DC-FE6D-4092-8B87-9F5925F88ACD}" srcOrd="0" destOrd="0" presId="urn:microsoft.com/office/officeart/2005/8/layout/radial4"/>
    <dgm:cxn modelId="{63E4F709-73ED-4E33-8ABC-2F8DF1DF5805}" type="presOf" srcId="{7296E03D-CD63-4BD5-8C3F-86656EF45CA6}" destId="{B74E4D6D-1922-4557-A942-BF924AE59EAD}" srcOrd="0" destOrd="0" presId="urn:microsoft.com/office/officeart/2005/8/layout/radial4"/>
    <dgm:cxn modelId="{9AB10A11-73DE-4714-AFFB-6F677C3FF72B}" srcId="{0F45DC8B-D71B-42B4-8947-ECE3AE30120E}" destId="{7296E03D-CD63-4BD5-8C3F-86656EF45CA6}" srcOrd="0" destOrd="0" parTransId="{6BEF477D-00FF-4495-BB27-AE50FF1F728B}" sibTransId="{471E07D1-1BDC-4335-8CD5-57F82D44A8FC}"/>
    <dgm:cxn modelId="{CF3C7A7C-1A51-4100-9F85-4B1F79C05A71}" type="presOf" srcId="{2A75F6B9-4DEE-4BCE-AE3C-15BE0AB2ED46}" destId="{7EA587A4-5351-420E-9F16-900A3DC5930E}" srcOrd="0" destOrd="0" presId="urn:microsoft.com/office/officeart/2005/8/layout/radial4"/>
    <dgm:cxn modelId="{F41BF618-C546-413B-B7AD-378DC954B920}" srcId="{D75AF874-C89B-4A19-8C8D-BF821E98438D}" destId="{0F45DC8B-D71B-42B4-8947-ECE3AE30120E}" srcOrd="0" destOrd="0" parTransId="{448089EE-4F7F-40AD-BB5E-FBCF94FE80EE}" sibTransId="{EDEDC62B-47CB-4BAF-81BE-4F1426DE5CAA}"/>
    <dgm:cxn modelId="{903EFF49-D652-463D-A31F-6F92774D7548}" type="presParOf" srcId="{01D51B7C-E080-40DC-8D07-9557F6BA5D30}" destId="{ED12A4DC-FE6D-4092-8B87-9F5925F88ACD}" srcOrd="0" destOrd="0" presId="urn:microsoft.com/office/officeart/2005/8/layout/radial4"/>
    <dgm:cxn modelId="{E1020167-329C-4BD0-B06A-5F7D319BA8E6}" type="presParOf" srcId="{01D51B7C-E080-40DC-8D07-9557F6BA5D30}" destId="{27D18F24-4AF5-4ADF-BBE9-CCA7A64F4F79}" srcOrd="1" destOrd="0" presId="urn:microsoft.com/office/officeart/2005/8/layout/radial4"/>
    <dgm:cxn modelId="{B9C6E8BC-7472-4521-90F1-4781607EDAF6}" type="presParOf" srcId="{01D51B7C-E080-40DC-8D07-9557F6BA5D30}" destId="{B74E4D6D-1922-4557-A942-BF924AE59EAD}" srcOrd="2" destOrd="0" presId="urn:microsoft.com/office/officeart/2005/8/layout/radial4"/>
    <dgm:cxn modelId="{0E0F304E-8D03-4141-97BA-E1B6049A8AA5}" type="presParOf" srcId="{01D51B7C-E080-40DC-8D07-9557F6BA5D30}" destId="{05FCB410-3345-48B9-9A28-0493C2C57543}" srcOrd="3" destOrd="0" presId="urn:microsoft.com/office/officeart/2005/8/layout/radial4"/>
    <dgm:cxn modelId="{6BF39395-B515-44E4-BFF0-2BDB80BCD51E}" type="presParOf" srcId="{01D51B7C-E080-40DC-8D07-9557F6BA5D30}" destId="{7EA587A4-5351-420E-9F16-900A3DC5930E}" srcOrd="4" destOrd="0" presId="urn:microsoft.com/office/officeart/2005/8/layout/radial4"/>
    <dgm:cxn modelId="{A0DD13DB-53A0-4D10-94E8-B516DD315184}" type="presParOf" srcId="{01D51B7C-E080-40DC-8D07-9557F6BA5D30}" destId="{1785673F-1DFD-457A-A9E9-C11394D35BE7}" srcOrd="5" destOrd="0" presId="urn:microsoft.com/office/officeart/2005/8/layout/radial4"/>
    <dgm:cxn modelId="{63DE5AAB-98A2-431D-9089-2F8E98422235}" type="presParOf" srcId="{01D51B7C-E080-40DC-8D07-9557F6BA5D30}" destId="{CD3151D2-6BE3-4940-9CC2-10566CB1973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90" tIns="46644" rIns="93290" bIns="46644" rtlCol="0"/>
          <a:lstStyle>
            <a:lvl1pPr algn="l">
              <a:defRPr sz="1200"/>
            </a:lvl1pPr>
          </a:lstStyle>
          <a:p>
            <a:endParaRPr lang="en-US" dirty="0"/>
          </a:p>
        </p:txBody>
      </p:sp>
      <p:sp>
        <p:nvSpPr>
          <p:cNvPr id="3" name="Date Placeholder 2"/>
          <p:cNvSpPr>
            <a:spLocks noGrp="1"/>
          </p:cNvSpPr>
          <p:nvPr>
            <p:ph type="dt" sz="quarter" idx="1"/>
          </p:nvPr>
        </p:nvSpPr>
        <p:spPr>
          <a:xfrm>
            <a:off x="3978135" y="0"/>
            <a:ext cx="3043343" cy="465455"/>
          </a:xfrm>
          <a:prstGeom prst="rect">
            <a:avLst/>
          </a:prstGeom>
        </p:spPr>
        <p:txBody>
          <a:bodyPr vert="horz" lIns="93290" tIns="46644" rIns="93290" bIns="46644" rtlCol="0"/>
          <a:lstStyle>
            <a:lvl1pPr algn="r">
              <a:defRPr sz="1200"/>
            </a:lvl1pPr>
          </a:lstStyle>
          <a:p>
            <a:fld id="{EEC664B4-81F1-E24F-90AF-27DC019489E9}" type="datetime1">
              <a:rPr lang="en-US" smtClean="0"/>
              <a:t>11/9/2017</a:t>
            </a:fld>
            <a:endParaRPr lang="en-US" dirty="0"/>
          </a:p>
        </p:txBody>
      </p:sp>
      <p:sp>
        <p:nvSpPr>
          <p:cNvPr id="4" name="Footer Placeholder 3"/>
          <p:cNvSpPr>
            <a:spLocks noGrp="1"/>
          </p:cNvSpPr>
          <p:nvPr>
            <p:ph type="ftr" sz="quarter" idx="2"/>
          </p:nvPr>
        </p:nvSpPr>
        <p:spPr>
          <a:xfrm>
            <a:off x="0" y="8842033"/>
            <a:ext cx="3043343" cy="465455"/>
          </a:xfrm>
          <a:prstGeom prst="rect">
            <a:avLst/>
          </a:prstGeom>
        </p:spPr>
        <p:txBody>
          <a:bodyPr vert="horz" lIns="93290" tIns="46644" rIns="93290"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5" y="8842033"/>
            <a:ext cx="3043343" cy="465455"/>
          </a:xfrm>
          <a:prstGeom prst="rect">
            <a:avLst/>
          </a:prstGeom>
        </p:spPr>
        <p:txBody>
          <a:bodyPr vert="horz" lIns="93290" tIns="46644" rIns="93290" bIns="46644" rtlCol="0" anchor="b"/>
          <a:lstStyle>
            <a:lvl1pPr algn="r">
              <a:defRPr sz="1200"/>
            </a:lvl1pPr>
          </a:lstStyle>
          <a:p>
            <a:fld id="{2EABA64B-06F0-2A40-A38F-AA9E1DC38B75}" type="slidenum">
              <a:rPr lang="en-US" smtClean="0"/>
              <a:t>‹#›</a:t>
            </a:fld>
            <a:endParaRPr lang="en-US" dirty="0"/>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90" tIns="46644" rIns="93290" bIns="46644" rtlCol="0"/>
          <a:lstStyle>
            <a:lvl1pPr algn="l">
              <a:defRPr sz="1200"/>
            </a:lvl1pPr>
          </a:lstStyle>
          <a:p>
            <a:endParaRPr lang="en-US" dirty="0"/>
          </a:p>
        </p:txBody>
      </p:sp>
      <p:sp>
        <p:nvSpPr>
          <p:cNvPr id="3" name="Date Placeholder 2"/>
          <p:cNvSpPr>
            <a:spLocks noGrp="1"/>
          </p:cNvSpPr>
          <p:nvPr>
            <p:ph type="dt" idx="1"/>
          </p:nvPr>
        </p:nvSpPr>
        <p:spPr>
          <a:xfrm>
            <a:off x="3978135" y="0"/>
            <a:ext cx="3043343" cy="465455"/>
          </a:xfrm>
          <a:prstGeom prst="rect">
            <a:avLst/>
          </a:prstGeom>
        </p:spPr>
        <p:txBody>
          <a:bodyPr vert="horz" lIns="93290" tIns="46644" rIns="93290" bIns="46644" rtlCol="0"/>
          <a:lstStyle>
            <a:lvl1pPr algn="r">
              <a:defRPr sz="1200"/>
            </a:lvl1pPr>
          </a:lstStyle>
          <a:p>
            <a:fld id="{DF7F1863-8423-8E48-8D02-88636C918AC7}" type="datetime1">
              <a:rPr lang="en-US" smtClean="0"/>
              <a:t>11/9/2017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90" tIns="46644" rIns="93290" bIns="46644" rtlCol="0" anchor="ctr"/>
          <a:lstStyle/>
          <a:p>
            <a:endParaRPr lang="en-US" dirty="0"/>
          </a:p>
        </p:txBody>
      </p:sp>
      <p:sp>
        <p:nvSpPr>
          <p:cNvPr id="5" name="Notes Placeholder 4"/>
          <p:cNvSpPr>
            <a:spLocks noGrp="1"/>
          </p:cNvSpPr>
          <p:nvPr>
            <p:ph type="body" sz="quarter" idx="3"/>
          </p:nvPr>
        </p:nvSpPr>
        <p:spPr>
          <a:xfrm>
            <a:off x="702310" y="4421826"/>
            <a:ext cx="5618480" cy="4189095"/>
          </a:xfrm>
          <a:prstGeom prst="rect">
            <a:avLst/>
          </a:prstGeom>
        </p:spPr>
        <p:txBody>
          <a:bodyPr vert="horz" lIns="93290" tIns="46644" rIns="93290"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3"/>
            <a:ext cx="3043343" cy="465455"/>
          </a:xfrm>
          <a:prstGeom prst="rect">
            <a:avLst/>
          </a:prstGeom>
        </p:spPr>
        <p:txBody>
          <a:bodyPr vert="horz" lIns="93290" tIns="46644" rIns="93290"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5" y="8842033"/>
            <a:ext cx="3043343" cy="465455"/>
          </a:xfrm>
          <a:prstGeom prst="rect">
            <a:avLst/>
          </a:prstGeom>
        </p:spPr>
        <p:txBody>
          <a:bodyPr vert="horz" lIns="93290" tIns="46644" rIns="93290" bIns="46644" rtlCol="0" anchor="b"/>
          <a:lstStyle>
            <a:lvl1pPr algn="r">
              <a:defRPr sz="1200"/>
            </a:lvl1pPr>
          </a:lstStyle>
          <a:p>
            <a:fld id="{3F7242FB-F25E-544B-B72F-E0B5A499AB48}" type="slidenum">
              <a:rPr lang="en-US" smtClean="0"/>
              <a:t>‹#›</a:t>
            </a:fld>
            <a:endParaRPr lang="en-US" dirty="0"/>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a:t>
            </a:fld>
            <a:endParaRPr lang="en-US" dirty="0"/>
          </a:p>
        </p:txBody>
      </p:sp>
    </p:spTree>
    <p:extLst>
      <p:ext uri="{BB962C8B-B14F-4D97-AF65-F5344CB8AC3E}">
        <p14:creationId xmlns:p14="http://schemas.microsoft.com/office/powerpoint/2010/main" val="64205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dirty="0"/>
          </a:p>
        </p:txBody>
      </p:sp>
    </p:spTree>
    <p:extLst>
      <p:ext uri="{BB962C8B-B14F-4D97-AF65-F5344CB8AC3E}">
        <p14:creationId xmlns:p14="http://schemas.microsoft.com/office/powerpoint/2010/main" val="2990794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11/9/2017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51</a:t>
            </a:fld>
            <a:endParaRPr lang="en-US" dirty="0"/>
          </a:p>
        </p:txBody>
      </p:sp>
    </p:spTree>
    <p:extLst>
      <p:ext uri="{BB962C8B-B14F-4D97-AF65-F5344CB8AC3E}">
        <p14:creationId xmlns:p14="http://schemas.microsoft.com/office/powerpoint/2010/main" val="1158275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de.state.co.us/cdespedfin"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mailto:gleason_k@cde.state.co.us" TargetMode="External"/><Relationship Id="rId2" Type="http://schemas.openxmlformats.org/officeDocument/2006/relationships/hyperlink" Target="mailto:rossini_l@cde.state.co.u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999" y="3160516"/>
            <a:ext cx="8341851" cy="1430407"/>
          </a:xfrm>
        </p:spPr>
        <p:txBody>
          <a:bodyPr/>
          <a:lstStyle/>
          <a:p>
            <a:r>
              <a:rPr lang="en-US" dirty="0" smtClean="0"/>
              <a:t>Staff Approval Matrix</a:t>
            </a:r>
            <a:br>
              <a:rPr lang="en-US" dirty="0" smtClean="0"/>
            </a:br>
            <a:r>
              <a:rPr lang="en-US" dirty="0" smtClean="0"/>
              <a:t>December Count</a:t>
            </a:r>
            <a:endParaRPr lang="en-US" dirty="0"/>
          </a:p>
        </p:txBody>
      </p:sp>
      <p:sp>
        <p:nvSpPr>
          <p:cNvPr id="7" name="Text Placeholder 6"/>
          <p:cNvSpPr>
            <a:spLocks noGrp="1"/>
          </p:cNvSpPr>
          <p:nvPr>
            <p:ph type="body" sz="quarter" idx="10"/>
          </p:nvPr>
        </p:nvSpPr>
        <p:spPr/>
        <p:txBody>
          <a:bodyPr/>
          <a:lstStyle/>
          <a:p>
            <a:r>
              <a:rPr lang="en-US" dirty="0" smtClean="0"/>
              <a:t>November 2017</a:t>
            </a:r>
            <a:endParaRPr lang="en-US" dirty="0"/>
          </a:p>
        </p:txBody>
      </p:sp>
    </p:spTree>
    <p:extLst>
      <p:ext uri="{BB962C8B-B14F-4D97-AF65-F5344CB8AC3E}">
        <p14:creationId xmlns:p14="http://schemas.microsoft.com/office/powerpoint/2010/main" val="3109531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2070862"/>
            <a:ext cx="8407893" cy="2529714"/>
          </a:xfrm>
        </p:spPr>
        <p:txBody>
          <a:bodyPr/>
          <a:lstStyle/>
          <a:p>
            <a:pPr marL="45720" indent="0">
              <a:spcBef>
                <a:spcPts val="0"/>
              </a:spcBef>
              <a:buNone/>
            </a:pPr>
            <a:r>
              <a:rPr lang="en-US" sz="1800" b="0" dirty="0" smtClean="0"/>
              <a:t>Verify that staff holds a valid CDE license in special education:</a:t>
            </a:r>
          </a:p>
          <a:p>
            <a:pPr>
              <a:spcBef>
                <a:spcPts val="0"/>
              </a:spcBef>
              <a:buFont typeface="Arial" panose="020B0604020202020204" pitchFamily="34" charset="0"/>
              <a:buChar char="•"/>
            </a:pPr>
            <a:r>
              <a:rPr lang="en-US" sz="1800" b="0" dirty="0"/>
              <a:t>c</a:t>
            </a:r>
            <a:r>
              <a:rPr lang="en-US" sz="1800" b="0" dirty="0" smtClean="0"/>
              <a:t>heck Human </a:t>
            </a:r>
            <a:r>
              <a:rPr lang="en-US" sz="1800" b="0" dirty="0"/>
              <a:t>Resources </a:t>
            </a:r>
            <a:r>
              <a:rPr lang="en-US" sz="1800" b="0" dirty="0" smtClean="0"/>
              <a:t>records</a:t>
            </a:r>
            <a:endParaRPr lang="en-US" sz="1800" b="0" dirty="0"/>
          </a:p>
          <a:p>
            <a:pPr>
              <a:spcBef>
                <a:spcPts val="0"/>
              </a:spcBef>
              <a:buFont typeface="Arial" panose="020B0604020202020204" pitchFamily="34" charset="0"/>
              <a:buChar char="•"/>
            </a:pPr>
            <a:r>
              <a:rPr lang="en-US" sz="1800" b="0" dirty="0" smtClean="0"/>
              <a:t>use Educator Licensing’s </a:t>
            </a:r>
            <a:r>
              <a:rPr lang="en-US" sz="1800" b="0" dirty="0"/>
              <a:t>online license status </a:t>
            </a:r>
            <a:r>
              <a:rPr lang="en-US" sz="1800" b="0" dirty="0" smtClean="0"/>
              <a:t>check</a:t>
            </a:r>
          </a:p>
          <a:p>
            <a:pPr>
              <a:spcBef>
                <a:spcPts val="0"/>
              </a:spcBef>
              <a:buFont typeface="Arial" panose="020B0604020202020204" pitchFamily="34" charset="0"/>
              <a:buChar char="•"/>
            </a:pPr>
            <a:r>
              <a:rPr lang="en-US" sz="1800" b="0" dirty="0"/>
              <a:t>l</a:t>
            </a:r>
            <a:r>
              <a:rPr lang="en-US" sz="1800" b="0" dirty="0" smtClean="0"/>
              <a:t>icense effective date is the date the application is submitted </a:t>
            </a:r>
            <a:r>
              <a:rPr lang="en-US" sz="1800" i="1" dirty="0" smtClean="0"/>
              <a:t>and</a:t>
            </a:r>
            <a:r>
              <a:rPr lang="en-US" sz="1800" b="0" dirty="0" smtClean="0"/>
              <a:t> complete</a:t>
            </a:r>
            <a:endParaRPr lang="en-US" sz="1800" b="0" dirty="0"/>
          </a:p>
          <a:p>
            <a:pPr marL="45720" indent="0">
              <a:spcBef>
                <a:spcPts val="0"/>
              </a:spcBef>
              <a:buNone/>
            </a:pPr>
            <a:endParaRPr lang="en-US" sz="1800" b="0" dirty="0" smtClean="0"/>
          </a:p>
          <a:p>
            <a:pPr marL="45720" indent="0">
              <a:spcBef>
                <a:spcPts val="0"/>
              </a:spcBef>
              <a:buNone/>
            </a:pPr>
            <a:r>
              <a:rPr lang="en-US" sz="1800" b="0" dirty="0" smtClean="0"/>
              <a:t>Allow </a:t>
            </a:r>
            <a:r>
              <a:rPr lang="en-US" sz="1800" b="0" dirty="0"/>
              <a:t>for </a:t>
            </a:r>
            <a:r>
              <a:rPr lang="en-US" sz="1800" b="0" dirty="0" smtClean="0"/>
              <a:t>license </a:t>
            </a:r>
            <a:r>
              <a:rPr lang="en-US" sz="1800" b="0" dirty="0"/>
              <a:t>processing time!</a:t>
            </a:r>
          </a:p>
          <a:p>
            <a:pPr>
              <a:spcBef>
                <a:spcPts val="0"/>
              </a:spcBef>
              <a:buFont typeface="Arial" panose="020B0604020202020204" pitchFamily="34" charset="0"/>
              <a:buChar char="•"/>
            </a:pPr>
            <a:r>
              <a:rPr lang="en-US" sz="1800" b="0" dirty="0" smtClean="0"/>
              <a:t>4-6 </a:t>
            </a:r>
            <a:r>
              <a:rPr lang="en-US" sz="1800" b="0" dirty="0"/>
              <a:t>week turnaround </a:t>
            </a:r>
            <a:r>
              <a:rPr lang="en-US" sz="1800" b="0" dirty="0" smtClean="0"/>
              <a:t>is typical</a:t>
            </a:r>
            <a:endParaRPr lang="en-US" sz="1800" b="0" dirty="0"/>
          </a:p>
          <a:p>
            <a:pPr marL="45720" indent="0">
              <a:spcBef>
                <a:spcPts val="0"/>
              </a:spcBef>
              <a:buNone/>
            </a:pPr>
            <a:endParaRPr lang="en-US" sz="2000" b="0" dirty="0"/>
          </a:p>
          <a:p>
            <a:pPr marL="0" indent="0">
              <a:spcBef>
                <a:spcPts val="0"/>
              </a:spcBef>
              <a:buNone/>
              <a:defRPr/>
            </a:pPr>
            <a:endParaRPr lang="en-US" b="0" dirty="0">
              <a:solidFill>
                <a:schemeClr val="tx1"/>
              </a:solidFill>
            </a:endParaRPr>
          </a:p>
          <a:p>
            <a:pPr marL="45720" indent="0">
              <a:buNone/>
            </a:pPr>
            <a:endParaRPr lang="en-US" dirty="0"/>
          </a:p>
        </p:txBody>
      </p:sp>
      <p:sp>
        <p:nvSpPr>
          <p:cNvPr id="3" name="Title 2"/>
          <p:cNvSpPr>
            <a:spLocks noGrp="1"/>
          </p:cNvSpPr>
          <p:nvPr>
            <p:ph type="title"/>
          </p:nvPr>
        </p:nvSpPr>
        <p:spPr/>
        <p:txBody>
          <a:bodyPr/>
          <a:lstStyle/>
          <a:p>
            <a:r>
              <a:rPr lang="en-US" dirty="0" smtClean="0"/>
              <a:t>License Status Check</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a:t>
            </a:fld>
            <a:endParaRPr lang="en-US" dirty="0" smtClean="0"/>
          </a:p>
        </p:txBody>
      </p:sp>
    </p:spTree>
    <p:extLst>
      <p:ext uri="{BB962C8B-B14F-4D97-AF65-F5344CB8AC3E}">
        <p14:creationId xmlns:p14="http://schemas.microsoft.com/office/powerpoint/2010/main" val="156549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49416"/>
            <a:ext cx="8407893" cy="3776954"/>
          </a:xfrm>
        </p:spPr>
        <p:txBody>
          <a:bodyPr/>
          <a:lstStyle/>
          <a:p>
            <a:pPr marL="0" indent="0">
              <a:spcBef>
                <a:spcPts val="0"/>
              </a:spcBef>
              <a:buNone/>
              <a:defRPr/>
            </a:pPr>
            <a:r>
              <a:rPr lang="en-US" sz="1800" b="0" dirty="0" smtClean="0">
                <a:solidFill>
                  <a:schemeClr val="tx1"/>
                </a:solidFill>
              </a:rPr>
              <a:t>Social Security Numbers are required in Data Pipeline HR collections, including the December Count.</a:t>
            </a:r>
          </a:p>
          <a:p>
            <a:pPr marL="0" indent="0">
              <a:spcBef>
                <a:spcPts val="0"/>
              </a:spcBef>
              <a:buNone/>
              <a:defRPr/>
            </a:pPr>
            <a:endParaRPr lang="en-US" sz="1800" b="0" dirty="0">
              <a:solidFill>
                <a:schemeClr val="tx1"/>
              </a:solidFill>
            </a:endParaRPr>
          </a:p>
          <a:p>
            <a:pPr marL="0" indent="0">
              <a:spcBef>
                <a:spcPts val="0"/>
              </a:spcBef>
              <a:buNone/>
              <a:defRPr/>
            </a:pPr>
            <a:r>
              <a:rPr lang="en-US" sz="1800" b="0" dirty="0" smtClean="0">
                <a:solidFill>
                  <a:schemeClr val="tx1"/>
                </a:solidFill>
              </a:rPr>
              <a:t>The SSN links the staff approval matrix process with Educator Licensing data.</a:t>
            </a:r>
          </a:p>
          <a:p>
            <a:pPr marL="0" indent="0">
              <a:spcBef>
                <a:spcPts val="0"/>
              </a:spcBef>
              <a:buNone/>
              <a:defRPr/>
            </a:pPr>
            <a:endParaRPr lang="en-US" sz="1800" b="0" dirty="0">
              <a:solidFill>
                <a:schemeClr val="tx1"/>
              </a:solidFill>
            </a:endParaRPr>
          </a:p>
          <a:p>
            <a:pPr marL="0" indent="0">
              <a:spcBef>
                <a:spcPts val="0"/>
              </a:spcBef>
              <a:buNone/>
              <a:defRPr/>
            </a:pPr>
            <a:r>
              <a:rPr lang="en-US" sz="1800" b="0" dirty="0" smtClean="0">
                <a:solidFill>
                  <a:schemeClr val="tx1"/>
                </a:solidFill>
              </a:rPr>
              <a:t>CDE cannot eliminate SSNs in data collections until Educator Licensing shifts from SSNs to EDIDs in licensing records.</a:t>
            </a:r>
          </a:p>
          <a:p>
            <a:pPr marL="0" indent="0">
              <a:spcBef>
                <a:spcPts val="0"/>
              </a:spcBef>
              <a:buNone/>
              <a:defRPr/>
            </a:pPr>
            <a:endParaRPr lang="en-US" sz="1800" b="0" dirty="0">
              <a:solidFill>
                <a:schemeClr val="tx1"/>
              </a:solidFill>
            </a:endParaRPr>
          </a:p>
          <a:p>
            <a:pPr marL="0" indent="0">
              <a:spcBef>
                <a:spcPts val="0"/>
              </a:spcBef>
              <a:buNone/>
              <a:defRPr/>
            </a:pPr>
            <a:r>
              <a:rPr lang="en-US" sz="1800" b="0" dirty="0">
                <a:solidFill>
                  <a:schemeClr val="tx1"/>
                </a:solidFill>
              </a:rPr>
              <a:t>The </a:t>
            </a:r>
            <a:r>
              <a:rPr lang="en-US" sz="1800" b="0" i="1" dirty="0">
                <a:solidFill>
                  <a:schemeClr val="tx1"/>
                </a:solidFill>
              </a:rPr>
              <a:t>“official” </a:t>
            </a:r>
            <a:r>
              <a:rPr lang="en-US" sz="1800" b="0" dirty="0">
                <a:solidFill>
                  <a:schemeClr val="tx1"/>
                </a:solidFill>
              </a:rPr>
              <a:t>SSN is the SSN recorded on the staff’s CDE license.</a:t>
            </a:r>
          </a:p>
          <a:p>
            <a:pPr marL="0" indent="0">
              <a:spcBef>
                <a:spcPts val="0"/>
              </a:spcBef>
              <a:buNone/>
              <a:defRPr/>
            </a:pPr>
            <a:endParaRPr lang="en-US" sz="1800" b="0" dirty="0">
              <a:solidFill>
                <a:schemeClr val="tx1"/>
              </a:solidFill>
            </a:endParaRPr>
          </a:p>
          <a:p>
            <a:pPr marL="0" indent="0">
              <a:spcBef>
                <a:spcPts val="0"/>
              </a:spcBef>
              <a:buNone/>
              <a:defRPr/>
            </a:pPr>
            <a:r>
              <a:rPr lang="en-US" sz="1800" b="0" dirty="0" smtClean="0">
                <a:solidFill>
                  <a:schemeClr val="tx1"/>
                </a:solidFill>
              </a:rPr>
              <a:t>Records with incorrect SSNs </a:t>
            </a:r>
            <a:r>
              <a:rPr lang="en-US" sz="1800" b="0" dirty="0">
                <a:solidFill>
                  <a:schemeClr val="tx1"/>
                </a:solidFill>
              </a:rPr>
              <a:t>will </a:t>
            </a:r>
            <a:r>
              <a:rPr lang="en-US" sz="1800" b="0" dirty="0" smtClean="0">
                <a:solidFill>
                  <a:schemeClr val="tx1"/>
                </a:solidFill>
              </a:rPr>
              <a:t>fail </a:t>
            </a:r>
            <a:r>
              <a:rPr lang="en-US" sz="1800" b="0" dirty="0">
                <a:solidFill>
                  <a:schemeClr val="tx1"/>
                </a:solidFill>
              </a:rPr>
              <a:t>SAM </a:t>
            </a:r>
            <a:r>
              <a:rPr lang="en-US" sz="1800" b="0" dirty="0" smtClean="0">
                <a:solidFill>
                  <a:schemeClr val="tx1"/>
                </a:solidFill>
              </a:rPr>
              <a:t>approval criteria:</a:t>
            </a:r>
          </a:p>
          <a:p>
            <a:pPr marL="285750" indent="-285750">
              <a:spcBef>
                <a:spcPts val="0"/>
              </a:spcBef>
              <a:buFont typeface="Arial" panose="020B0604020202020204" pitchFamily="34" charset="0"/>
              <a:buChar char="•"/>
            </a:pPr>
            <a:r>
              <a:rPr lang="en-US" sz="1800" b="0" dirty="0" smtClean="0">
                <a:solidFill>
                  <a:schemeClr val="tx1"/>
                </a:solidFill>
              </a:rPr>
              <a:t>reported SSN must match the SSN on the staff’s </a:t>
            </a:r>
            <a:r>
              <a:rPr lang="en-US" sz="1800" b="0" dirty="0">
                <a:solidFill>
                  <a:schemeClr val="tx1"/>
                </a:solidFill>
              </a:rPr>
              <a:t>CDE </a:t>
            </a:r>
            <a:r>
              <a:rPr lang="en-US" sz="1800" b="0" dirty="0" smtClean="0">
                <a:solidFill>
                  <a:schemeClr val="tx1"/>
                </a:solidFill>
              </a:rPr>
              <a:t>license</a:t>
            </a:r>
            <a:endParaRPr lang="en-US" sz="1800" b="0" dirty="0">
              <a:solidFill>
                <a:schemeClr val="tx1"/>
              </a:solidFill>
            </a:endParaRPr>
          </a:p>
          <a:p>
            <a:endParaRPr lang="en-US" dirty="0"/>
          </a:p>
        </p:txBody>
      </p:sp>
      <p:sp>
        <p:nvSpPr>
          <p:cNvPr id="3" name="Title 2"/>
          <p:cNvSpPr>
            <a:spLocks noGrp="1"/>
          </p:cNvSpPr>
          <p:nvPr>
            <p:ph type="title"/>
          </p:nvPr>
        </p:nvSpPr>
        <p:spPr/>
        <p:txBody>
          <a:bodyPr/>
          <a:lstStyle/>
          <a:p>
            <a:r>
              <a:rPr lang="en-US" dirty="0" smtClean="0"/>
              <a:t>Social Security Number</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11</a:t>
            </a:fld>
            <a:endParaRPr lang="en-US" dirty="0" smtClean="0"/>
          </a:p>
        </p:txBody>
      </p:sp>
    </p:spTree>
    <p:extLst>
      <p:ext uri="{BB962C8B-B14F-4D97-AF65-F5344CB8AC3E}">
        <p14:creationId xmlns:p14="http://schemas.microsoft.com/office/powerpoint/2010/main" val="188479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183622"/>
            <a:ext cx="8591550" cy="2595179"/>
          </a:xfrm>
        </p:spPr>
        <p:txBody>
          <a:bodyPr/>
          <a:lstStyle/>
          <a:p>
            <a:pPr marL="0" indent="0">
              <a:spcBef>
                <a:spcPts val="0"/>
              </a:spcBef>
              <a:buNone/>
            </a:pPr>
            <a:r>
              <a:rPr lang="en-US" sz="1800" b="0" dirty="0" smtClean="0"/>
              <a:t>TCH (teacher) license types for </a:t>
            </a:r>
            <a:r>
              <a:rPr lang="en-US" sz="1800" i="1" dirty="0" smtClean="0"/>
              <a:t>qualified</a:t>
            </a:r>
            <a:r>
              <a:rPr lang="en-US" sz="1800" b="0" dirty="0" smtClean="0"/>
              <a:t> status include:</a:t>
            </a:r>
          </a:p>
          <a:p>
            <a:pPr marL="0" indent="0">
              <a:spcBef>
                <a:spcPts val="0"/>
              </a:spcBef>
              <a:buNone/>
            </a:pPr>
            <a:endParaRPr lang="en-US" sz="1800" b="0" dirty="0" smtClean="0"/>
          </a:p>
          <a:p>
            <a:pPr marL="285750" indent="-285750">
              <a:spcBef>
                <a:spcPts val="0"/>
              </a:spcBef>
              <a:buFont typeface="Arial" panose="020B0604020202020204" pitchFamily="34" charset="0"/>
              <a:buChar char="•"/>
            </a:pPr>
            <a:r>
              <a:rPr lang="en-US" sz="1800" b="0" dirty="0" smtClean="0"/>
              <a:t>Initial (3 year)</a:t>
            </a:r>
          </a:p>
          <a:p>
            <a:pPr marL="285750" indent="-285750">
              <a:spcBef>
                <a:spcPts val="0"/>
              </a:spcBef>
              <a:buFont typeface="Arial" panose="020B0604020202020204" pitchFamily="34" charset="0"/>
              <a:buChar char="•"/>
            </a:pPr>
            <a:r>
              <a:rPr lang="en-US" sz="1800" b="0" dirty="0" smtClean="0"/>
              <a:t>Professional (5 year)</a:t>
            </a:r>
          </a:p>
          <a:p>
            <a:pPr marL="285750" indent="-285750">
              <a:spcBef>
                <a:spcPts val="0"/>
              </a:spcBef>
              <a:buFont typeface="Arial" panose="020B0604020202020204" pitchFamily="34" charset="0"/>
              <a:buChar char="•"/>
            </a:pPr>
            <a:r>
              <a:rPr lang="en-US" sz="1800" b="0" dirty="0" smtClean="0"/>
              <a:t>Master certification (7 years)</a:t>
            </a:r>
          </a:p>
          <a:p>
            <a:pPr marL="285750" indent="-285750">
              <a:spcBef>
                <a:spcPts val="0"/>
              </a:spcBef>
              <a:buFont typeface="Arial" panose="020B0604020202020204" pitchFamily="34" charset="0"/>
              <a:buChar char="•"/>
            </a:pPr>
            <a:r>
              <a:rPr lang="en-US" sz="1800" b="0" dirty="0" smtClean="0"/>
              <a:t>Interim (1 year)</a:t>
            </a:r>
          </a:p>
          <a:p>
            <a:pPr marL="285750" indent="-285750">
              <a:spcBef>
                <a:spcPts val="0"/>
              </a:spcBef>
              <a:buFont typeface="Arial" panose="020B0604020202020204" pitchFamily="34" charset="0"/>
              <a:buChar char="•"/>
            </a:pPr>
            <a:r>
              <a:rPr lang="en-US" sz="1800" b="0" dirty="0" smtClean="0"/>
              <a:t>Alternative (1 year, 2 year or 3 year depending on the program)</a:t>
            </a:r>
          </a:p>
          <a:p>
            <a:pPr marL="0" indent="0">
              <a:spcBef>
                <a:spcPts val="0"/>
              </a:spcBef>
              <a:buNone/>
            </a:pPr>
            <a:endParaRPr lang="en-US" sz="1800" b="0" dirty="0"/>
          </a:p>
          <a:p>
            <a:pPr marL="0" indent="0">
              <a:spcBef>
                <a:spcPts val="0"/>
              </a:spcBef>
              <a:buNone/>
            </a:pPr>
            <a:endParaRPr lang="en-US" sz="1800" b="0" dirty="0"/>
          </a:p>
          <a:p>
            <a:pPr marL="0" indent="0">
              <a:spcBef>
                <a:spcPts val="0"/>
              </a:spcBef>
              <a:buNone/>
            </a:pPr>
            <a:endParaRPr lang="en-US" sz="1800" b="0" dirty="0"/>
          </a:p>
          <a:p>
            <a:pPr marL="0" indent="0">
              <a:spcBef>
                <a:spcPts val="0"/>
              </a:spcBef>
              <a:buNone/>
            </a:pPr>
            <a:endParaRPr lang="en-US" sz="1800" b="0" dirty="0"/>
          </a:p>
        </p:txBody>
      </p:sp>
      <p:sp>
        <p:nvSpPr>
          <p:cNvPr id="3" name="Title 2"/>
          <p:cNvSpPr>
            <a:spLocks noGrp="1"/>
          </p:cNvSpPr>
          <p:nvPr>
            <p:ph type="title"/>
          </p:nvPr>
        </p:nvSpPr>
        <p:spPr/>
        <p:txBody>
          <a:bodyPr/>
          <a:lstStyle/>
          <a:p>
            <a:r>
              <a:rPr lang="en-US" dirty="0" smtClean="0"/>
              <a:t>Teacher Licenses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12</a:t>
            </a:fld>
            <a:endParaRPr lang="en-US" dirty="0" smtClean="0"/>
          </a:p>
        </p:txBody>
      </p:sp>
    </p:spTree>
    <p:extLst>
      <p:ext uri="{BB962C8B-B14F-4D97-AF65-F5344CB8AC3E}">
        <p14:creationId xmlns:p14="http://schemas.microsoft.com/office/powerpoint/2010/main" val="2196419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87285"/>
            <a:ext cx="8407893" cy="3264102"/>
          </a:xfrm>
        </p:spPr>
        <p:txBody>
          <a:bodyPr/>
          <a:lstStyle/>
          <a:p>
            <a:pPr marL="0" indent="0">
              <a:spcBef>
                <a:spcPts val="0"/>
              </a:spcBef>
              <a:buNone/>
            </a:pPr>
            <a:r>
              <a:rPr lang="en-US" sz="1800" b="0" dirty="0" smtClean="0"/>
              <a:t>SSP (special service provider) license types for </a:t>
            </a:r>
            <a:r>
              <a:rPr lang="en-US" sz="1800" i="1" dirty="0" smtClean="0"/>
              <a:t>qualified</a:t>
            </a:r>
            <a:r>
              <a:rPr lang="en-US" sz="1800" b="0" dirty="0" smtClean="0"/>
              <a:t> status include:</a:t>
            </a:r>
          </a:p>
          <a:p>
            <a:pPr marL="0" indent="0">
              <a:spcBef>
                <a:spcPts val="0"/>
              </a:spcBef>
              <a:buNone/>
            </a:pPr>
            <a:endParaRPr lang="en-US" sz="1800" b="0" dirty="0" smtClean="0"/>
          </a:p>
          <a:p>
            <a:pPr marL="285750" indent="-285750">
              <a:spcBef>
                <a:spcPts val="0"/>
              </a:spcBef>
              <a:buFont typeface="Arial" panose="020B0604020202020204" pitchFamily="34" charset="0"/>
              <a:buChar char="•"/>
            </a:pPr>
            <a:r>
              <a:rPr lang="en-US" sz="1800" b="0" dirty="0" smtClean="0"/>
              <a:t>Initial (3 year)</a:t>
            </a:r>
          </a:p>
          <a:p>
            <a:pPr marL="285750" indent="-285750">
              <a:spcBef>
                <a:spcPts val="0"/>
              </a:spcBef>
              <a:buFont typeface="Arial" panose="020B0604020202020204" pitchFamily="34" charset="0"/>
              <a:buChar char="•"/>
            </a:pPr>
            <a:r>
              <a:rPr lang="en-US" sz="1800" b="0" dirty="0" smtClean="0"/>
              <a:t>Professional (5 year)</a:t>
            </a:r>
          </a:p>
          <a:p>
            <a:pPr marL="285750" indent="-285750">
              <a:spcBef>
                <a:spcPts val="0"/>
              </a:spcBef>
              <a:buFont typeface="Arial" panose="020B0604020202020204" pitchFamily="34" charset="0"/>
              <a:buChar char="•"/>
            </a:pPr>
            <a:r>
              <a:rPr lang="en-US" sz="1800" b="0" dirty="0" smtClean="0"/>
              <a:t>Master certification (7 years)</a:t>
            </a:r>
          </a:p>
          <a:p>
            <a:pPr marL="285750" indent="-285750">
              <a:spcBef>
                <a:spcPts val="0"/>
              </a:spcBef>
              <a:buFont typeface="Arial" panose="020B0604020202020204" pitchFamily="34" charset="0"/>
              <a:buChar char="•"/>
            </a:pPr>
            <a:r>
              <a:rPr lang="en-US" sz="1800" b="0" dirty="0" smtClean="0"/>
              <a:t>Interim (1 year)</a:t>
            </a:r>
          </a:p>
          <a:p>
            <a:pPr marL="285750" indent="-285750">
              <a:spcBef>
                <a:spcPts val="0"/>
              </a:spcBef>
              <a:buFont typeface="Arial" panose="020B0604020202020204" pitchFamily="34" charset="0"/>
              <a:buChar char="•"/>
            </a:pPr>
            <a:r>
              <a:rPr lang="en-US" sz="1800" b="0" dirty="0" smtClean="0"/>
              <a:t>Educational Interpreter Authorization (5 year) – JCC 410</a:t>
            </a:r>
          </a:p>
          <a:p>
            <a:pPr marL="285750" indent="-285750">
              <a:spcBef>
                <a:spcPts val="0"/>
              </a:spcBef>
              <a:buFont typeface="Arial" panose="020B0604020202020204" pitchFamily="34" charset="0"/>
              <a:buChar char="•"/>
            </a:pPr>
            <a:r>
              <a:rPr lang="en-US" sz="1800" b="0" dirty="0" smtClean="0"/>
              <a:t>Speech-Language Pathology Assistant (5 year) – JCC 241</a:t>
            </a:r>
          </a:p>
          <a:p>
            <a:pPr marL="285750" indent="-285750">
              <a:spcBef>
                <a:spcPts val="0"/>
              </a:spcBef>
              <a:buFont typeface="Arial" panose="020B0604020202020204" pitchFamily="34" charset="0"/>
              <a:buChar char="•"/>
            </a:pPr>
            <a:r>
              <a:rPr lang="en-US" sz="1800" b="0" dirty="0" smtClean="0"/>
              <a:t>Intern Authorization (1 year) – </a:t>
            </a:r>
            <a:r>
              <a:rPr lang="en-US" sz="1800" i="1" dirty="0" smtClean="0"/>
              <a:t>employment status 25 only</a:t>
            </a:r>
          </a:p>
          <a:p>
            <a:pPr marL="0" indent="0">
              <a:spcBef>
                <a:spcPts val="0"/>
              </a:spcBef>
              <a:buNone/>
            </a:pPr>
            <a:endParaRPr lang="en-US" sz="1800" dirty="0"/>
          </a:p>
          <a:p>
            <a:pPr marL="0" indent="0">
              <a:spcBef>
                <a:spcPts val="0"/>
              </a:spcBef>
              <a:buNone/>
            </a:pPr>
            <a:endParaRPr lang="en-US" sz="1800" b="0" dirty="0"/>
          </a:p>
          <a:p>
            <a:pPr marL="0" indent="0">
              <a:spcBef>
                <a:spcPts val="0"/>
              </a:spcBef>
              <a:buNone/>
            </a:pPr>
            <a:endParaRPr lang="en-US" sz="1800" b="0" dirty="0"/>
          </a:p>
        </p:txBody>
      </p:sp>
      <p:sp>
        <p:nvSpPr>
          <p:cNvPr id="3" name="Title 2"/>
          <p:cNvSpPr>
            <a:spLocks noGrp="1"/>
          </p:cNvSpPr>
          <p:nvPr>
            <p:ph type="title"/>
          </p:nvPr>
        </p:nvSpPr>
        <p:spPr/>
        <p:txBody>
          <a:bodyPr/>
          <a:lstStyle/>
          <a:p>
            <a:r>
              <a:rPr lang="en-US" dirty="0" smtClean="0"/>
              <a:t>Special Service Provider Licenses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13</a:t>
            </a:fld>
            <a:endParaRPr lang="en-US" dirty="0" smtClean="0"/>
          </a:p>
        </p:txBody>
      </p:sp>
    </p:spTree>
    <p:extLst>
      <p:ext uri="{BB962C8B-B14F-4D97-AF65-F5344CB8AC3E}">
        <p14:creationId xmlns:p14="http://schemas.microsoft.com/office/powerpoint/2010/main" val="2167230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6601"/>
            <a:ext cx="8407893" cy="2829723"/>
          </a:xfrm>
        </p:spPr>
        <p:txBody>
          <a:bodyPr/>
          <a:lstStyle/>
          <a:p>
            <a:pPr marL="0" indent="0">
              <a:spcBef>
                <a:spcPts val="0"/>
              </a:spcBef>
              <a:buNone/>
            </a:pPr>
            <a:r>
              <a:rPr lang="en-US" sz="1800" b="0" dirty="0" smtClean="0"/>
              <a:t>ADM license (special education administrators) for </a:t>
            </a:r>
            <a:r>
              <a:rPr lang="en-US" sz="1800" i="1" dirty="0" smtClean="0"/>
              <a:t>qualified</a:t>
            </a:r>
            <a:r>
              <a:rPr lang="en-US" sz="1800" b="0" dirty="0" smtClean="0"/>
              <a:t> status include:</a:t>
            </a:r>
            <a:endParaRPr lang="en-US" sz="1800" b="0" dirty="0"/>
          </a:p>
          <a:p>
            <a:pPr marL="285750" indent="-285750">
              <a:spcBef>
                <a:spcPts val="0"/>
              </a:spcBef>
              <a:buFont typeface="Arial" panose="020B0604020202020204" pitchFamily="34" charset="0"/>
              <a:buChar char="•"/>
            </a:pPr>
            <a:r>
              <a:rPr lang="en-US" sz="1800" b="0" dirty="0"/>
              <a:t>Initial (3 year)</a:t>
            </a:r>
          </a:p>
          <a:p>
            <a:pPr marL="285750" indent="-285750">
              <a:spcBef>
                <a:spcPts val="0"/>
              </a:spcBef>
              <a:buFont typeface="Arial" panose="020B0604020202020204" pitchFamily="34" charset="0"/>
              <a:buChar char="•"/>
            </a:pPr>
            <a:r>
              <a:rPr lang="en-US" sz="1800" b="0" dirty="0"/>
              <a:t>Professional (5 year)</a:t>
            </a:r>
          </a:p>
          <a:p>
            <a:pPr marL="285750" indent="-285750">
              <a:spcBef>
                <a:spcPts val="0"/>
              </a:spcBef>
              <a:buFont typeface="Arial" panose="020B0604020202020204" pitchFamily="34" charset="0"/>
              <a:buChar char="•"/>
            </a:pPr>
            <a:r>
              <a:rPr lang="en-US" sz="1800" b="0" dirty="0"/>
              <a:t>Interim (1 year)</a:t>
            </a:r>
          </a:p>
          <a:p>
            <a:pPr marL="0" indent="0">
              <a:spcBef>
                <a:spcPts val="0"/>
              </a:spcBef>
              <a:buNone/>
            </a:pPr>
            <a:endParaRPr lang="en-US" sz="1800" b="0" dirty="0"/>
          </a:p>
          <a:p>
            <a:pPr marL="0" indent="0">
              <a:spcBef>
                <a:spcPts val="0"/>
              </a:spcBef>
              <a:buNone/>
            </a:pPr>
            <a:r>
              <a:rPr lang="en-US" sz="1800" b="0" dirty="0" smtClean="0"/>
              <a:t>ADM must be issued in Director of Special Education for </a:t>
            </a:r>
            <a:r>
              <a:rPr lang="en-US" sz="1800" b="0" dirty="0"/>
              <a:t>a</a:t>
            </a:r>
            <a:r>
              <a:rPr lang="en-US" sz="1800" b="0" dirty="0" smtClean="0"/>
              <a:t>dministrators with Job Codes:</a:t>
            </a:r>
          </a:p>
          <a:p>
            <a:pPr marL="285750" indent="-285750">
              <a:spcBef>
                <a:spcPts val="0"/>
              </a:spcBef>
              <a:buFont typeface="Arial" panose="020B0604020202020204" pitchFamily="34" charset="0"/>
              <a:buChar char="•"/>
            </a:pPr>
            <a:r>
              <a:rPr lang="en-US" sz="1800" b="0" dirty="0" smtClean="0"/>
              <a:t>JCC 102 Special Education Director</a:t>
            </a:r>
          </a:p>
          <a:p>
            <a:pPr marL="285750" indent="-285750">
              <a:spcBef>
                <a:spcPts val="0"/>
              </a:spcBef>
              <a:buFont typeface="Arial" panose="020B0604020202020204" pitchFamily="34" charset="0"/>
              <a:buChar char="•"/>
            </a:pPr>
            <a:r>
              <a:rPr lang="en-US" sz="1800" b="0" dirty="0" smtClean="0"/>
              <a:t>JCC 104 Assistant Special Education Director</a:t>
            </a:r>
          </a:p>
          <a:p>
            <a:pPr marL="0" indent="0">
              <a:spcBef>
                <a:spcPts val="0"/>
              </a:spcBef>
              <a:buNone/>
            </a:pPr>
            <a:endParaRPr lang="en-US" sz="1800" b="0" dirty="0" smtClean="0"/>
          </a:p>
          <a:p>
            <a:pPr marL="0" indent="0">
              <a:spcBef>
                <a:spcPts val="0"/>
              </a:spcBef>
              <a:buNone/>
            </a:pPr>
            <a:endParaRPr lang="en-US" sz="1800" b="0" dirty="0"/>
          </a:p>
          <a:p>
            <a:pPr marL="0" indent="0">
              <a:spcBef>
                <a:spcPts val="0"/>
              </a:spcBef>
              <a:buNone/>
            </a:pPr>
            <a:endParaRPr lang="en-US" sz="1800" b="0" dirty="0"/>
          </a:p>
          <a:p>
            <a:pPr marL="0" indent="0">
              <a:spcBef>
                <a:spcPts val="0"/>
              </a:spcBef>
              <a:buNone/>
            </a:pPr>
            <a:endParaRPr lang="en-US" sz="1800" b="0" dirty="0"/>
          </a:p>
        </p:txBody>
      </p:sp>
      <p:sp>
        <p:nvSpPr>
          <p:cNvPr id="3" name="Title 2"/>
          <p:cNvSpPr>
            <a:spLocks noGrp="1"/>
          </p:cNvSpPr>
          <p:nvPr>
            <p:ph type="title"/>
          </p:nvPr>
        </p:nvSpPr>
        <p:spPr/>
        <p:txBody>
          <a:bodyPr/>
          <a:lstStyle/>
          <a:p>
            <a:r>
              <a:rPr lang="en-US" dirty="0" smtClean="0"/>
              <a:t>Administrator Licenses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14</a:t>
            </a:fld>
            <a:endParaRPr lang="en-US" dirty="0" smtClean="0"/>
          </a:p>
        </p:txBody>
      </p:sp>
    </p:spTree>
    <p:extLst>
      <p:ext uri="{BB962C8B-B14F-4D97-AF65-F5344CB8AC3E}">
        <p14:creationId xmlns:p14="http://schemas.microsoft.com/office/powerpoint/2010/main" val="138878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224" y="1852421"/>
            <a:ext cx="8658673" cy="3759107"/>
          </a:xfrm>
        </p:spPr>
        <p:txBody>
          <a:bodyPr/>
          <a:lstStyle/>
          <a:p>
            <a:pPr marL="0" indent="0">
              <a:spcBef>
                <a:spcPts val="0"/>
              </a:spcBef>
              <a:buNone/>
            </a:pPr>
            <a:r>
              <a:rPr lang="en-US" sz="1800" b="0" dirty="0" smtClean="0"/>
              <a:t>TEE Authorization is a valid license type for </a:t>
            </a:r>
            <a:r>
              <a:rPr lang="en-US" sz="1800" b="0" dirty="0"/>
              <a:t>special education </a:t>
            </a:r>
            <a:r>
              <a:rPr lang="en-US" sz="1800" b="0" dirty="0" smtClean="0"/>
              <a:t>services.</a:t>
            </a:r>
          </a:p>
          <a:p>
            <a:pPr marL="0" indent="0">
              <a:spcBef>
                <a:spcPts val="0"/>
              </a:spcBef>
              <a:buNone/>
            </a:pPr>
            <a:endParaRPr lang="en-US" sz="1800" b="0" dirty="0"/>
          </a:p>
          <a:p>
            <a:pPr marL="0" indent="0">
              <a:spcBef>
                <a:spcPts val="0"/>
              </a:spcBef>
              <a:buNone/>
            </a:pPr>
            <a:r>
              <a:rPr lang="en-US" sz="1800" b="0" dirty="0" smtClean="0"/>
              <a:t>Staff employed with TEE Authorization </a:t>
            </a:r>
            <a:r>
              <a:rPr lang="en-US" sz="1800" i="1" dirty="0" smtClean="0"/>
              <a:t>may</a:t>
            </a:r>
            <a:r>
              <a:rPr lang="en-US" sz="1800" b="0" i="1" dirty="0" smtClean="0"/>
              <a:t> </a:t>
            </a:r>
            <a:r>
              <a:rPr lang="en-US" sz="1800" b="0" dirty="0" smtClean="0"/>
              <a:t>or</a:t>
            </a:r>
            <a:r>
              <a:rPr lang="en-US" sz="1800" b="0" i="1" dirty="0" smtClean="0"/>
              <a:t> </a:t>
            </a:r>
            <a:r>
              <a:rPr lang="en-US" sz="1800" i="1" dirty="0" smtClean="0"/>
              <a:t>may not be</a:t>
            </a:r>
            <a:r>
              <a:rPr lang="en-US" sz="1800" dirty="0" smtClean="0"/>
              <a:t> </a:t>
            </a:r>
            <a:r>
              <a:rPr lang="en-US" sz="1800" b="0" dirty="0" smtClean="0"/>
              <a:t>determined as fully qualified.</a:t>
            </a:r>
            <a:endParaRPr lang="en-US" sz="1800" b="0" dirty="0"/>
          </a:p>
          <a:p>
            <a:pPr marL="0" indent="0">
              <a:spcBef>
                <a:spcPts val="0"/>
              </a:spcBef>
              <a:buNone/>
            </a:pPr>
            <a:endParaRPr lang="en-US" sz="1800" b="0" dirty="0"/>
          </a:p>
          <a:p>
            <a:pPr marL="0" indent="0">
              <a:spcBef>
                <a:spcPts val="0"/>
              </a:spcBef>
              <a:buNone/>
            </a:pPr>
            <a:r>
              <a:rPr lang="en-US" sz="1800" b="0" dirty="0" smtClean="0"/>
              <a:t>TEE Authorization issued for 1 year, renewal up to 3 years total.</a:t>
            </a:r>
            <a:endParaRPr lang="en-US" sz="1800" b="0" dirty="0"/>
          </a:p>
          <a:p>
            <a:pPr marL="0" indent="0">
              <a:spcBef>
                <a:spcPts val="0"/>
              </a:spcBef>
              <a:buNone/>
            </a:pPr>
            <a:endParaRPr lang="en-US" sz="1800" b="0" dirty="0"/>
          </a:p>
          <a:p>
            <a:pPr marL="274320" lvl="1" indent="0">
              <a:spcBef>
                <a:spcPts val="0"/>
              </a:spcBef>
              <a:buNone/>
            </a:pPr>
            <a:r>
              <a:rPr lang="en-US" sz="1600" b="1" dirty="0" smtClean="0"/>
              <a:t>Pathway 1 = fully qualified (staff is TCH licensed)</a:t>
            </a:r>
          </a:p>
          <a:p>
            <a:pPr marL="274320" lvl="1" indent="0">
              <a:spcBef>
                <a:spcPts val="0"/>
              </a:spcBef>
              <a:buNone/>
            </a:pPr>
            <a:endParaRPr lang="en-US" sz="1600" b="1" dirty="0"/>
          </a:p>
          <a:p>
            <a:pPr marL="274320" lvl="1" indent="0">
              <a:spcBef>
                <a:spcPts val="0"/>
              </a:spcBef>
              <a:buNone/>
            </a:pPr>
            <a:r>
              <a:rPr lang="en-US" sz="1600" b="1" dirty="0" smtClean="0"/>
              <a:t>Pathway 2 = not fully qualified (staff is not TCH licensed)</a:t>
            </a:r>
          </a:p>
          <a:p>
            <a:pPr marL="274320" lvl="1" indent="0">
              <a:spcBef>
                <a:spcPts val="0"/>
              </a:spcBef>
              <a:buNone/>
            </a:pPr>
            <a:endParaRPr lang="en-US" sz="1600" b="0" dirty="0"/>
          </a:p>
          <a:p>
            <a:pPr marL="685800" indent="-685800">
              <a:spcBef>
                <a:spcPts val="0"/>
              </a:spcBef>
              <a:buNone/>
            </a:pPr>
            <a:r>
              <a:rPr lang="en-US" sz="1800" i="1" dirty="0" smtClean="0"/>
              <a:t>NOTE:</a:t>
            </a:r>
            <a:r>
              <a:rPr lang="en-US" sz="1800" b="0" dirty="0" smtClean="0"/>
              <a:t>  </a:t>
            </a:r>
            <a:r>
              <a:rPr lang="en-US" sz="1800" b="0" dirty="0"/>
              <a:t>A</a:t>
            </a:r>
            <a:r>
              <a:rPr lang="en-US" sz="1800" b="0" dirty="0" smtClean="0"/>
              <a:t>pplicants for TEE-Pathway 2 </a:t>
            </a:r>
            <a:r>
              <a:rPr lang="en-US" sz="1800" i="1" dirty="0" smtClean="0"/>
              <a:t>must hold a bachelor’s degree</a:t>
            </a:r>
            <a:r>
              <a:rPr lang="en-US" sz="1800" b="0" dirty="0" smtClean="0"/>
              <a:t> (per IDEA and ESSA requirements) and be enrolled in a special education licensing/endorsement program appropriate for the assignment.</a:t>
            </a:r>
          </a:p>
          <a:p>
            <a:pPr marL="0" indent="0">
              <a:spcBef>
                <a:spcPts val="0"/>
              </a:spcBef>
              <a:buNone/>
            </a:pPr>
            <a:endParaRPr lang="en-US" sz="1800" b="0" dirty="0"/>
          </a:p>
          <a:p>
            <a:pPr marL="45720" indent="0">
              <a:buNone/>
            </a:pPr>
            <a:endParaRPr lang="en-US" sz="1800" b="0" dirty="0"/>
          </a:p>
        </p:txBody>
      </p:sp>
      <p:sp>
        <p:nvSpPr>
          <p:cNvPr id="3" name="Title 2"/>
          <p:cNvSpPr>
            <a:spLocks noGrp="1"/>
          </p:cNvSpPr>
          <p:nvPr>
            <p:ph type="title"/>
          </p:nvPr>
        </p:nvSpPr>
        <p:spPr/>
        <p:txBody>
          <a:bodyPr/>
          <a:lstStyle/>
          <a:p>
            <a:r>
              <a:rPr lang="en-US" dirty="0" smtClean="0"/>
              <a:t>Temporary Educator Eligibility (TEE) Authorization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15</a:t>
            </a:fld>
            <a:endParaRPr lang="en-US" dirty="0" smtClean="0"/>
          </a:p>
        </p:txBody>
      </p:sp>
    </p:spTree>
    <p:extLst>
      <p:ext uri="{BB962C8B-B14F-4D97-AF65-F5344CB8AC3E}">
        <p14:creationId xmlns:p14="http://schemas.microsoft.com/office/powerpoint/2010/main" val="1653064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2691" y="1957196"/>
            <a:ext cx="8577877" cy="2866264"/>
          </a:xfrm>
        </p:spPr>
        <p:txBody>
          <a:bodyPr/>
          <a:lstStyle/>
          <a:p>
            <a:pPr marL="0" indent="0">
              <a:spcBef>
                <a:spcPts val="0"/>
              </a:spcBef>
              <a:buNone/>
            </a:pPr>
            <a:r>
              <a:rPr lang="en-US" sz="1800" b="0" dirty="0" smtClean="0"/>
              <a:t>Non-qualified license </a:t>
            </a:r>
            <a:r>
              <a:rPr lang="en-US" sz="1800" b="0" dirty="0"/>
              <a:t>types </a:t>
            </a:r>
            <a:r>
              <a:rPr lang="en-US" sz="1800" b="0" dirty="0" smtClean="0"/>
              <a:t>for special education services include:</a:t>
            </a:r>
            <a:endParaRPr lang="en-US" sz="1800" b="0" dirty="0"/>
          </a:p>
          <a:p>
            <a:pPr marL="0" indent="0">
              <a:spcBef>
                <a:spcPts val="0"/>
              </a:spcBef>
              <a:buNone/>
            </a:pPr>
            <a:endParaRPr lang="en-US" sz="1800" b="0" dirty="0" smtClean="0"/>
          </a:p>
          <a:p>
            <a:pPr marL="285750" indent="-285750">
              <a:spcBef>
                <a:spcPts val="0"/>
              </a:spcBef>
              <a:buFont typeface="Arial" panose="020B0604020202020204" pitchFamily="34" charset="0"/>
              <a:buChar char="•"/>
            </a:pPr>
            <a:r>
              <a:rPr lang="en-US" sz="1800" b="0" dirty="0" smtClean="0"/>
              <a:t>Emergency Authorization (1 year)</a:t>
            </a:r>
          </a:p>
          <a:p>
            <a:pPr marL="285750" indent="-285750">
              <a:spcBef>
                <a:spcPts val="0"/>
              </a:spcBef>
              <a:buFont typeface="Arial" panose="020B0604020202020204" pitchFamily="34" charset="0"/>
              <a:buChar char="•"/>
            </a:pPr>
            <a:r>
              <a:rPr lang="en-US" sz="1800" b="0" dirty="0" smtClean="0"/>
              <a:t>Substitute Authorization (1 year, 3 year or *5 year)</a:t>
            </a:r>
          </a:p>
          <a:p>
            <a:pPr marL="285750" indent="-285750">
              <a:spcBef>
                <a:spcPts val="0"/>
              </a:spcBef>
              <a:buFont typeface="Arial" panose="020B0604020202020204" pitchFamily="34" charset="0"/>
              <a:buChar char="•"/>
            </a:pPr>
            <a:r>
              <a:rPr lang="en-US" sz="1800" b="0" dirty="0" smtClean="0"/>
              <a:t>Statement of Eligibility (3 year</a:t>
            </a:r>
            <a:r>
              <a:rPr lang="en-US" sz="1800" b="0" dirty="0"/>
              <a:t>)</a:t>
            </a:r>
            <a:endParaRPr lang="en-US" sz="1800" b="0" dirty="0" smtClean="0"/>
          </a:p>
          <a:p>
            <a:pPr marL="800100" indent="-800100">
              <a:spcBef>
                <a:spcPts val="0"/>
              </a:spcBef>
              <a:buNone/>
            </a:pPr>
            <a:endParaRPr lang="en-US" sz="1800" i="1" dirty="0" smtClean="0"/>
          </a:p>
          <a:p>
            <a:pPr marL="800100" indent="-800100">
              <a:spcBef>
                <a:spcPts val="0"/>
              </a:spcBef>
              <a:buNone/>
            </a:pPr>
            <a:r>
              <a:rPr lang="en-US" sz="1800" i="1" dirty="0" smtClean="0"/>
              <a:t>NOTE:  </a:t>
            </a:r>
            <a:r>
              <a:rPr lang="en-US" sz="1800" b="0" dirty="0"/>
              <a:t> </a:t>
            </a:r>
            <a:r>
              <a:rPr lang="en-US" sz="1800" b="0" dirty="0" smtClean="0"/>
              <a:t> 5 year Substitute Authorization is allowable for teachers providing homebound services.  Report staff with AIA Code 0032 Home/Hospital Instruction.</a:t>
            </a:r>
          </a:p>
          <a:p>
            <a:pPr marL="0" indent="0">
              <a:spcBef>
                <a:spcPts val="0"/>
              </a:spcBef>
              <a:buNone/>
            </a:pPr>
            <a:endParaRPr lang="en-US" sz="1800" b="0" dirty="0"/>
          </a:p>
        </p:txBody>
      </p:sp>
      <p:sp>
        <p:nvSpPr>
          <p:cNvPr id="3" name="Title 2"/>
          <p:cNvSpPr>
            <a:spLocks noGrp="1"/>
          </p:cNvSpPr>
          <p:nvPr>
            <p:ph type="title"/>
          </p:nvPr>
        </p:nvSpPr>
        <p:spPr/>
        <p:txBody>
          <a:bodyPr/>
          <a:lstStyle/>
          <a:p>
            <a:r>
              <a:rPr lang="en-US" dirty="0" smtClean="0"/>
              <a:t>License Types </a:t>
            </a:r>
            <a:br>
              <a:rPr lang="en-US" dirty="0" smtClean="0"/>
            </a:br>
            <a:r>
              <a:rPr lang="en-US" dirty="0" smtClean="0"/>
              <a:t>Non-Qualified Status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16</a:t>
            </a:fld>
            <a:endParaRPr lang="en-US" dirty="0" smtClean="0"/>
          </a:p>
        </p:txBody>
      </p:sp>
    </p:spTree>
    <p:extLst>
      <p:ext uri="{BB962C8B-B14F-4D97-AF65-F5344CB8AC3E}">
        <p14:creationId xmlns:p14="http://schemas.microsoft.com/office/powerpoint/2010/main" val="674356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3544656"/>
            <a:ext cx="8407893" cy="677620"/>
          </a:xfrm>
        </p:spPr>
        <p:txBody>
          <a:bodyPr/>
          <a:lstStyle/>
          <a:p>
            <a:pPr marL="45720" indent="0" algn="ctr">
              <a:buNone/>
            </a:pPr>
            <a:r>
              <a:rPr lang="en-US" dirty="0" smtClean="0"/>
              <a:t>Data Pipeline Reporting</a:t>
            </a:r>
            <a:endParaRPr lang="en-US" dirty="0"/>
          </a:p>
          <a:p>
            <a:pPr algn="ctr"/>
            <a:endParaRPr lang="en-US" dirty="0"/>
          </a:p>
        </p:txBody>
      </p:sp>
      <p:sp>
        <p:nvSpPr>
          <p:cNvPr id="3" name="Title 2"/>
          <p:cNvSpPr>
            <a:spLocks noGrp="1"/>
          </p:cNvSpPr>
          <p:nvPr>
            <p:ph type="title"/>
          </p:nvPr>
        </p:nvSpPr>
        <p:spPr/>
        <p:txBody>
          <a:bodyPr/>
          <a:lstStyle/>
          <a:p>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17</a:t>
            </a:fld>
            <a:endParaRPr lang="en-US" dirty="0" smtClean="0"/>
          </a:p>
        </p:txBody>
      </p:sp>
    </p:spTree>
    <p:extLst>
      <p:ext uri="{BB962C8B-B14F-4D97-AF65-F5344CB8AC3E}">
        <p14:creationId xmlns:p14="http://schemas.microsoft.com/office/powerpoint/2010/main" val="97398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 y="2029185"/>
            <a:ext cx="8869680" cy="3264709"/>
          </a:xfrm>
        </p:spPr>
        <p:txBody>
          <a:bodyPr/>
          <a:lstStyle/>
          <a:p>
            <a:pPr marL="45720" indent="0">
              <a:spcBef>
                <a:spcPts val="0"/>
              </a:spcBef>
              <a:buNone/>
            </a:pPr>
            <a:r>
              <a:rPr lang="en-US" sz="1800" b="0" dirty="0" smtClean="0"/>
              <a:t>Submit Staff Interchange files now and work through Interchange errors.</a:t>
            </a:r>
          </a:p>
          <a:p>
            <a:pPr>
              <a:spcBef>
                <a:spcPts val="0"/>
              </a:spcBef>
              <a:buFont typeface="Arial" panose="020B0604020202020204" pitchFamily="34" charset="0"/>
              <a:buChar char="•"/>
            </a:pPr>
            <a:endParaRPr lang="en-US" sz="1800" b="0" dirty="0" smtClean="0"/>
          </a:p>
          <a:p>
            <a:pPr marL="45720" indent="0">
              <a:spcBef>
                <a:spcPts val="0"/>
              </a:spcBef>
              <a:buNone/>
            </a:pPr>
            <a:r>
              <a:rPr lang="en-US" sz="1800" b="0" dirty="0" smtClean="0"/>
              <a:t>Create a Snapshot in the Data Pipeline </a:t>
            </a:r>
            <a:r>
              <a:rPr lang="en-US" sz="1800" b="0" i="1" dirty="0" smtClean="0"/>
              <a:t>(available November 1st)</a:t>
            </a:r>
            <a:r>
              <a:rPr lang="en-US" sz="1800" b="0" dirty="0" smtClean="0"/>
              <a:t>.</a:t>
            </a:r>
          </a:p>
          <a:p>
            <a:pPr marL="45720" indent="0">
              <a:spcBef>
                <a:spcPts val="0"/>
              </a:spcBef>
              <a:buNone/>
            </a:pPr>
            <a:endParaRPr lang="en-US" sz="1800" b="0" dirty="0" smtClean="0"/>
          </a:p>
          <a:p>
            <a:pPr marL="45720" indent="0">
              <a:spcBef>
                <a:spcPts val="0"/>
              </a:spcBef>
              <a:buNone/>
            </a:pPr>
            <a:r>
              <a:rPr lang="en-US" sz="1800" b="0" dirty="0" smtClean="0"/>
              <a:t>Review staff data </a:t>
            </a:r>
            <a:r>
              <a:rPr lang="en-US" sz="1800" i="1" dirty="0" smtClean="0"/>
              <a:t>early</a:t>
            </a:r>
            <a:r>
              <a:rPr lang="en-US" sz="1800" b="0" dirty="0" smtClean="0"/>
              <a:t>, including any errors, general warnings and SAM Warnings.</a:t>
            </a:r>
            <a:endParaRPr lang="en-US" sz="1800" dirty="0" smtClean="0"/>
          </a:p>
          <a:p>
            <a:pPr marL="45720" indent="0">
              <a:spcBef>
                <a:spcPts val="0"/>
              </a:spcBef>
              <a:buNone/>
            </a:pPr>
            <a:endParaRPr lang="en-US" sz="1800" b="0" dirty="0"/>
          </a:p>
          <a:p>
            <a:pPr marL="45720" indent="0">
              <a:spcBef>
                <a:spcPts val="0"/>
              </a:spcBef>
              <a:buNone/>
            </a:pPr>
            <a:r>
              <a:rPr lang="en-US" sz="1800" b="0" dirty="0" smtClean="0"/>
              <a:t>Verify staff licensing records for appropriate special education endorsement for the assignment/student caseload.</a:t>
            </a:r>
          </a:p>
          <a:p>
            <a:pPr marL="45720" indent="0">
              <a:spcBef>
                <a:spcPts val="0"/>
              </a:spcBef>
              <a:buNone/>
            </a:pPr>
            <a:endParaRPr lang="en-US" sz="2000" b="0" dirty="0"/>
          </a:p>
          <a:p>
            <a:pPr marL="45720" indent="0">
              <a:spcBef>
                <a:spcPts val="0"/>
              </a:spcBef>
              <a:buNone/>
            </a:pPr>
            <a:endParaRPr lang="en-US" sz="2000" b="0" dirty="0"/>
          </a:p>
          <a:p>
            <a:pPr marL="45720" indent="0">
              <a:spcBef>
                <a:spcPts val="0"/>
              </a:spcBef>
              <a:buNone/>
            </a:pPr>
            <a:endParaRPr lang="en-US" sz="2000" b="0" dirty="0"/>
          </a:p>
        </p:txBody>
      </p:sp>
      <p:sp>
        <p:nvSpPr>
          <p:cNvPr id="3" name="Title 2"/>
          <p:cNvSpPr>
            <a:spLocks noGrp="1"/>
          </p:cNvSpPr>
          <p:nvPr>
            <p:ph type="title"/>
          </p:nvPr>
        </p:nvSpPr>
        <p:spPr/>
        <p:txBody>
          <a:bodyPr/>
          <a:lstStyle/>
          <a:p>
            <a:r>
              <a:rPr lang="en-US" dirty="0" smtClean="0"/>
              <a:t>Staff Data</a:t>
            </a:r>
            <a:br>
              <a:rPr lang="en-US" dirty="0" smtClean="0"/>
            </a:br>
            <a:r>
              <a:rPr lang="en-US" dirty="0" smtClean="0"/>
              <a:t>What To Do Now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18</a:t>
            </a:fld>
            <a:endParaRPr lang="en-US" dirty="0" smtClean="0"/>
          </a:p>
        </p:txBody>
      </p:sp>
    </p:spTree>
    <p:extLst>
      <p:ext uri="{BB962C8B-B14F-4D97-AF65-F5344CB8AC3E}">
        <p14:creationId xmlns:p14="http://schemas.microsoft.com/office/powerpoint/2010/main" val="2825803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Required Staff</a:t>
            </a:r>
            <a:br>
              <a:rPr lang="en-US" dirty="0" smtClean="0"/>
            </a:br>
            <a:r>
              <a:rPr lang="en-US" dirty="0" smtClean="0"/>
              <a:t>Director of Special Education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19</a:t>
            </a:fld>
            <a:endParaRPr lang="en-US" dirty="0" smtClean="0"/>
          </a:p>
        </p:txBody>
      </p:sp>
      <p:sp>
        <p:nvSpPr>
          <p:cNvPr id="5" name="Rectangle 4"/>
          <p:cNvSpPr/>
          <p:nvPr/>
        </p:nvSpPr>
        <p:spPr>
          <a:xfrm>
            <a:off x="380999" y="1960456"/>
            <a:ext cx="8132279" cy="3754874"/>
          </a:xfrm>
          <a:prstGeom prst="rect">
            <a:avLst/>
          </a:prstGeom>
        </p:spPr>
        <p:txBody>
          <a:bodyPr wrap="square">
            <a:spAutoFit/>
          </a:bodyPr>
          <a:lstStyle/>
          <a:p>
            <a:pPr indent="-351378">
              <a:defRPr/>
            </a:pPr>
            <a:r>
              <a:rPr lang="en-US" dirty="0"/>
              <a:t>A</a:t>
            </a:r>
            <a:r>
              <a:rPr lang="en-US" dirty="0" smtClean="0"/>
              <a:t>dministrative units are </a:t>
            </a:r>
            <a:r>
              <a:rPr lang="en-US" dirty="0"/>
              <a:t>required to employ an appropriately </a:t>
            </a:r>
            <a:r>
              <a:rPr lang="en-US" dirty="0" smtClean="0"/>
              <a:t>licensed special </a:t>
            </a:r>
            <a:r>
              <a:rPr lang="en-US" dirty="0"/>
              <a:t>education director.</a:t>
            </a:r>
            <a:r>
              <a:rPr lang="en-US" i="1" dirty="0"/>
              <a:t> </a:t>
            </a:r>
          </a:p>
          <a:p>
            <a:pPr indent="-351378">
              <a:defRPr/>
            </a:pPr>
            <a:endParaRPr lang="en-US" i="1" dirty="0"/>
          </a:p>
          <a:p>
            <a:pPr marL="274320" lvl="1" indent="0">
              <a:spcBef>
                <a:spcPts val="0"/>
              </a:spcBef>
              <a:buSzTx/>
              <a:buNone/>
              <a:defRPr/>
            </a:pPr>
            <a:r>
              <a:rPr lang="en-US" b="1" i="1" dirty="0"/>
              <a:t>ECEA Rules  </a:t>
            </a:r>
            <a:r>
              <a:rPr lang="en-US" i="1" dirty="0"/>
              <a:t>3.01(1)(c) Employment of a properly licensed and endorsed professional who will function at least half time as director of special education and who has the authority and responsibility to assure that all the duties and responsibilities of the AU as specified in these Rules are carried out.</a:t>
            </a:r>
          </a:p>
          <a:p>
            <a:pPr marL="274320" lvl="1" indent="0">
              <a:spcBef>
                <a:spcPts val="0"/>
              </a:spcBef>
              <a:buSzTx/>
              <a:buNone/>
              <a:defRPr/>
            </a:pPr>
            <a:endParaRPr lang="en-US" i="1" dirty="0"/>
          </a:p>
          <a:p>
            <a:pPr>
              <a:defRPr/>
            </a:pPr>
            <a:r>
              <a:rPr lang="en-US" b="1" dirty="0" smtClean="0"/>
              <a:t>Appropriate license </a:t>
            </a:r>
            <a:r>
              <a:rPr lang="en-US" b="1" dirty="0"/>
              <a:t>type = ADM (administrator</a:t>
            </a:r>
            <a:r>
              <a:rPr lang="en-US" b="1" dirty="0" smtClean="0"/>
              <a:t>)</a:t>
            </a:r>
          </a:p>
          <a:p>
            <a:pPr>
              <a:defRPr/>
            </a:pPr>
            <a:endParaRPr lang="en-US" b="1" dirty="0"/>
          </a:p>
          <a:p>
            <a:pPr>
              <a:defRPr/>
            </a:pPr>
            <a:r>
              <a:rPr lang="en-US" b="1" dirty="0" smtClean="0"/>
              <a:t>Appropriate </a:t>
            </a:r>
            <a:r>
              <a:rPr lang="en-US" b="1" dirty="0"/>
              <a:t>endorsement = Director of Special </a:t>
            </a:r>
            <a:r>
              <a:rPr lang="en-US" b="1" dirty="0" smtClean="0"/>
              <a:t>Education</a:t>
            </a:r>
          </a:p>
          <a:p>
            <a:pPr>
              <a:defRPr/>
            </a:pPr>
            <a:endParaRPr lang="en-US" b="1" dirty="0"/>
          </a:p>
          <a:p>
            <a:pPr>
              <a:defRPr/>
            </a:pPr>
            <a:r>
              <a:rPr lang="en-US" b="1" dirty="0" smtClean="0"/>
              <a:t>Job Classification Code = 102 Special Education Director</a:t>
            </a:r>
            <a:endParaRPr lang="en-US" b="1" dirty="0"/>
          </a:p>
        </p:txBody>
      </p:sp>
    </p:spTree>
    <p:extLst>
      <p:ext uri="{BB962C8B-B14F-4D97-AF65-F5344CB8AC3E}">
        <p14:creationId xmlns:p14="http://schemas.microsoft.com/office/powerpoint/2010/main" val="265604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6877" y="2516881"/>
            <a:ext cx="8407893" cy="2237999"/>
          </a:xfrm>
        </p:spPr>
        <p:txBody>
          <a:bodyPr/>
          <a:lstStyle/>
          <a:p>
            <a:pPr marL="45720" indent="0">
              <a:spcBef>
                <a:spcPts val="0"/>
              </a:spcBef>
              <a:buNone/>
            </a:pPr>
            <a:r>
              <a:rPr lang="en-US" sz="2000" b="0" dirty="0" smtClean="0"/>
              <a:t>Provide guidance on staff regulations and proper reporting of staff data in the December Count collection. </a:t>
            </a:r>
            <a:endParaRPr lang="en-US" sz="2000" b="0" dirty="0"/>
          </a:p>
          <a:p>
            <a:pPr marL="45720" indent="0">
              <a:spcBef>
                <a:spcPts val="0"/>
              </a:spcBef>
              <a:buNone/>
            </a:pPr>
            <a:r>
              <a:rPr lang="en-US" sz="2000" b="0" dirty="0" smtClean="0"/>
              <a:t>			      </a:t>
            </a:r>
          </a:p>
          <a:p>
            <a:pPr marL="45720" indent="0">
              <a:spcBef>
                <a:spcPts val="0"/>
              </a:spcBef>
              <a:buNone/>
            </a:pPr>
            <a:r>
              <a:rPr lang="en-US" sz="2000" b="0" dirty="0" smtClean="0"/>
              <a:t>Provide an overview of the Staff Approval Matrix (SAM) requirements and functionality.</a:t>
            </a:r>
            <a:endParaRPr lang="en-US" sz="3200" dirty="0" smtClean="0"/>
          </a:p>
          <a:p>
            <a:pPr marL="45720" indent="0" algn="ctr">
              <a:spcBef>
                <a:spcPts val="0"/>
              </a:spcBef>
              <a:buNone/>
            </a:pPr>
            <a:endParaRPr lang="en-US" sz="2000" b="0" dirty="0" smtClean="0"/>
          </a:p>
          <a:p>
            <a:pPr marL="45720" indent="0">
              <a:spcBef>
                <a:spcPts val="0"/>
              </a:spcBef>
              <a:buNone/>
            </a:pPr>
            <a:endParaRPr lang="en-US" sz="2000" b="0" dirty="0"/>
          </a:p>
        </p:txBody>
      </p:sp>
      <p:sp>
        <p:nvSpPr>
          <p:cNvPr id="3" name="Title 2"/>
          <p:cNvSpPr>
            <a:spLocks noGrp="1"/>
          </p:cNvSpPr>
          <p:nvPr>
            <p:ph type="title"/>
          </p:nvPr>
        </p:nvSpPr>
        <p:spPr/>
        <p:txBody>
          <a:bodyPr/>
          <a:lstStyle/>
          <a:p>
            <a:r>
              <a:rPr lang="en-US" dirty="0" smtClean="0"/>
              <a:t>Training Purpose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a:t>
            </a:fld>
            <a:endParaRPr lang="en-US" dirty="0" smtClean="0"/>
          </a:p>
        </p:txBody>
      </p:sp>
    </p:spTree>
    <p:extLst>
      <p:ext uri="{BB962C8B-B14F-4D97-AF65-F5344CB8AC3E}">
        <p14:creationId xmlns:p14="http://schemas.microsoft.com/office/powerpoint/2010/main" val="1083953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87651"/>
            <a:ext cx="8290561" cy="4407408"/>
          </a:xfrm>
        </p:spPr>
        <p:txBody>
          <a:bodyPr/>
          <a:lstStyle/>
          <a:p>
            <a:pPr marL="0" indent="-351378">
              <a:spcBef>
                <a:spcPts val="0"/>
              </a:spcBef>
              <a:buSzTx/>
              <a:buNone/>
              <a:defRPr/>
            </a:pPr>
            <a:r>
              <a:rPr lang="en-US" sz="1800" b="0" dirty="0">
                <a:solidFill>
                  <a:schemeClr val="tx1"/>
                </a:solidFill>
              </a:rPr>
              <a:t>A</a:t>
            </a:r>
            <a:r>
              <a:rPr lang="en-US" sz="1800" b="0" dirty="0" smtClean="0">
                <a:solidFill>
                  <a:schemeClr val="tx1"/>
                </a:solidFill>
              </a:rPr>
              <a:t>dministrative units are </a:t>
            </a:r>
            <a:r>
              <a:rPr lang="en-US" sz="1800" b="0" dirty="0">
                <a:solidFill>
                  <a:schemeClr val="tx1"/>
                </a:solidFill>
              </a:rPr>
              <a:t>required to employ an appropriately licensed </a:t>
            </a:r>
            <a:r>
              <a:rPr lang="en-US" sz="1800" b="0" dirty="0" smtClean="0">
                <a:solidFill>
                  <a:schemeClr val="tx1"/>
                </a:solidFill>
              </a:rPr>
              <a:t>child </a:t>
            </a:r>
            <a:r>
              <a:rPr lang="en-US" sz="1800" b="0" dirty="0">
                <a:solidFill>
                  <a:schemeClr val="tx1"/>
                </a:solidFill>
              </a:rPr>
              <a:t>find coordinator.</a:t>
            </a:r>
            <a:r>
              <a:rPr lang="en-US" sz="1800" b="0" i="1" dirty="0">
                <a:solidFill>
                  <a:schemeClr val="tx1"/>
                </a:solidFill>
              </a:rPr>
              <a:t> </a:t>
            </a:r>
          </a:p>
          <a:p>
            <a:pPr marL="0" indent="-351378">
              <a:spcBef>
                <a:spcPts val="0"/>
              </a:spcBef>
              <a:buSzTx/>
              <a:buNone/>
              <a:defRPr/>
            </a:pPr>
            <a:endParaRPr lang="en-US" sz="1800" b="0" i="1" dirty="0">
              <a:solidFill>
                <a:schemeClr val="tx1"/>
              </a:solidFill>
            </a:endParaRPr>
          </a:p>
          <a:p>
            <a:pPr marL="274320" lvl="1" indent="0">
              <a:spcBef>
                <a:spcPts val="0"/>
              </a:spcBef>
              <a:buSzTx/>
              <a:buNone/>
              <a:defRPr/>
            </a:pPr>
            <a:r>
              <a:rPr lang="en-US" sz="1800" b="1" i="1" dirty="0">
                <a:solidFill>
                  <a:schemeClr val="tx1"/>
                </a:solidFill>
              </a:rPr>
              <a:t>ECEA Rules  </a:t>
            </a:r>
            <a:r>
              <a:rPr lang="en-US" sz="1800" i="1" dirty="0">
                <a:solidFill>
                  <a:schemeClr val="tx1"/>
                </a:solidFill>
              </a:rPr>
              <a:t>4.02(2)(b) Each administrative unit and state-operated program shall have one person designated as the child find coordinator who shall be responsible for an ongoing child identification process.</a:t>
            </a:r>
          </a:p>
          <a:p>
            <a:pPr marL="274320" lvl="1" indent="0">
              <a:spcBef>
                <a:spcPts val="0"/>
              </a:spcBef>
              <a:buSzTx/>
              <a:buNone/>
              <a:defRPr/>
            </a:pPr>
            <a:endParaRPr lang="en-US" sz="1800" i="1" dirty="0">
              <a:solidFill>
                <a:schemeClr val="tx1"/>
              </a:solidFill>
            </a:endParaRPr>
          </a:p>
          <a:p>
            <a:pPr marL="0" indent="0">
              <a:spcBef>
                <a:spcPts val="0"/>
              </a:spcBef>
              <a:buSzTx/>
              <a:buNone/>
              <a:defRPr/>
            </a:pPr>
            <a:r>
              <a:rPr lang="en-US" sz="1800" dirty="0" smtClean="0"/>
              <a:t>Appropriate license </a:t>
            </a:r>
            <a:r>
              <a:rPr lang="en-US" sz="1800" dirty="0"/>
              <a:t>type = TCH (teacher)</a:t>
            </a:r>
          </a:p>
          <a:p>
            <a:pPr marL="0" indent="0">
              <a:spcBef>
                <a:spcPts val="0"/>
              </a:spcBef>
              <a:buSzTx/>
              <a:buNone/>
              <a:defRPr/>
            </a:pPr>
            <a:r>
              <a:rPr lang="en-US" sz="1800" dirty="0"/>
              <a:t>	         </a:t>
            </a:r>
            <a:r>
              <a:rPr lang="en-US" sz="1800" dirty="0" smtClean="0"/>
              <a:t>                      SSP </a:t>
            </a:r>
            <a:r>
              <a:rPr lang="en-US" sz="1800" dirty="0"/>
              <a:t>(special service provider)</a:t>
            </a:r>
          </a:p>
          <a:p>
            <a:pPr marL="0" indent="0">
              <a:spcBef>
                <a:spcPts val="0"/>
              </a:spcBef>
              <a:buSzTx/>
              <a:buNone/>
              <a:defRPr/>
            </a:pPr>
            <a:r>
              <a:rPr lang="en-US" sz="1800" dirty="0"/>
              <a:t>	         </a:t>
            </a:r>
            <a:r>
              <a:rPr lang="en-US" sz="1800" dirty="0" smtClean="0"/>
              <a:t>                      ADM </a:t>
            </a:r>
            <a:r>
              <a:rPr lang="en-US" sz="1800" dirty="0"/>
              <a:t>(</a:t>
            </a:r>
            <a:r>
              <a:rPr lang="en-US" sz="1800" dirty="0" smtClean="0"/>
              <a:t>administrator = Director of Special Education)</a:t>
            </a:r>
            <a:endParaRPr lang="en-US" sz="1800" dirty="0"/>
          </a:p>
          <a:p>
            <a:pPr marL="0" indent="0">
              <a:spcBef>
                <a:spcPts val="0"/>
              </a:spcBef>
              <a:buSzTx/>
              <a:buNone/>
              <a:defRPr/>
            </a:pPr>
            <a:r>
              <a:rPr lang="en-US" sz="1800" dirty="0"/>
              <a:t>	         </a:t>
            </a:r>
          </a:p>
          <a:p>
            <a:pPr marL="0" indent="0">
              <a:spcBef>
                <a:spcPts val="0"/>
              </a:spcBef>
              <a:buSzTx/>
              <a:buNone/>
              <a:defRPr/>
            </a:pPr>
            <a:r>
              <a:rPr lang="en-US" sz="1800" dirty="0" smtClean="0">
                <a:solidFill>
                  <a:schemeClr val="tx1"/>
                </a:solidFill>
              </a:rPr>
              <a:t>Appropriate endorsement </a:t>
            </a:r>
            <a:r>
              <a:rPr lang="en-US" sz="1800" dirty="0">
                <a:solidFill>
                  <a:schemeClr val="tx1"/>
                </a:solidFill>
              </a:rPr>
              <a:t>= </a:t>
            </a:r>
            <a:r>
              <a:rPr lang="en-US" sz="1800" i="1" u="sng" dirty="0">
                <a:solidFill>
                  <a:schemeClr val="tx1"/>
                </a:solidFill>
              </a:rPr>
              <a:t>any</a:t>
            </a:r>
            <a:r>
              <a:rPr lang="en-US" sz="1800" dirty="0">
                <a:solidFill>
                  <a:schemeClr val="tx1"/>
                </a:solidFill>
              </a:rPr>
              <a:t> special education endorsement </a:t>
            </a:r>
            <a:r>
              <a:rPr lang="en-US" sz="1800" b="0" i="1" dirty="0" smtClean="0">
                <a:solidFill>
                  <a:schemeClr val="tx1"/>
                </a:solidFill>
              </a:rPr>
              <a:t>(teacher, special service provider or administrator)</a:t>
            </a:r>
          </a:p>
          <a:p>
            <a:pPr marL="0" indent="0">
              <a:spcBef>
                <a:spcPts val="0"/>
              </a:spcBef>
              <a:buSzTx/>
              <a:buNone/>
              <a:defRPr/>
            </a:pPr>
            <a:endParaRPr lang="en-US" sz="1800" b="0" i="1" dirty="0">
              <a:solidFill>
                <a:schemeClr val="tx1"/>
              </a:solidFill>
            </a:endParaRPr>
          </a:p>
          <a:p>
            <a:pPr marL="0" indent="0">
              <a:spcBef>
                <a:spcPts val="0"/>
              </a:spcBef>
              <a:buSzTx/>
              <a:buNone/>
              <a:defRPr/>
            </a:pPr>
            <a:r>
              <a:rPr lang="en-US" sz="1800" dirty="0" smtClean="0">
                <a:solidFill>
                  <a:schemeClr val="tx1"/>
                </a:solidFill>
              </a:rPr>
              <a:t>Job Classification Code = 330 Child Find Coordinator</a:t>
            </a:r>
            <a:endParaRPr lang="en-US" sz="1800" dirty="0">
              <a:solidFill>
                <a:schemeClr val="tx1"/>
              </a:solidFill>
            </a:endParaRPr>
          </a:p>
        </p:txBody>
      </p:sp>
      <p:sp>
        <p:nvSpPr>
          <p:cNvPr id="3" name="Title 2"/>
          <p:cNvSpPr>
            <a:spLocks noGrp="1"/>
          </p:cNvSpPr>
          <p:nvPr>
            <p:ph type="title"/>
          </p:nvPr>
        </p:nvSpPr>
        <p:spPr/>
        <p:txBody>
          <a:bodyPr/>
          <a:lstStyle/>
          <a:p>
            <a:r>
              <a:rPr lang="en-US" dirty="0" smtClean="0"/>
              <a:t>Required Staff</a:t>
            </a:r>
            <a:br>
              <a:rPr lang="en-US" dirty="0" smtClean="0"/>
            </a:br>
            <a:r>
              <a:rPr lang="en-US" dirty="0" smtClean="0"/>
              <a:t>Child Find Coordinator</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20</a:t>
            </a:fld>
            <a:endParaRPr lang="en-US" dirty="0" smtClean="0"/>
          </a:p>
        </p:txBody>
      </p:sp>
    </p:spTree>
    <p:extLst>
      <p:ext uri="{BB962C8B-B14F-4D97-AF65-F5344CB8AC3E}">
        <p14:creationId xmlns:p14="http://schemas.microsoft.com/office/powerpoint/2010/main" val="4096309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Staff Report</a:t>
            </a:r>
            <a:br>
              <a:rPr lang="en-US" dirty="0" smtClean="0"/>
            </a:br>
            <a:r>
              <a:rPr lang="en-US" dirty="0" smtClean="0"/>
              <a:t>Job Codes 102 and 330</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21</a:t>
            </a:fld>
            <a:endParaRPr lang="en-US" dirty="0" smtClean="0"/>
          </a:p>
        </p:txBody>
      </p:sp>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tretch/>
        </p:blipFill>
        <p:spPr>
          <a:xfrm>
            <a:off x="322376" y="1638676"/>
            <a:ext cx="6273660" cy="4939974"/>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475523" y="2628900"/>
            <a:ext cx="3609297" cy="205820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If no JCC 102 or 330 is reported:</a:t>
            </a:r>
          </a:p>
          <a:p>
            <a:pPr marL="285750" indent="-285750">
              <a:buFont typeface="Arial" panose="020B0604020202020204" pitchFamily="34" charset="0"/>
              <a:buChar char="•"/>
            </a:pPr>
            <a:r>
              <a:rPr lang="en-US" sz="1400" b="1" dirty="0" smtClean="0">
                <a:solidFill>
                  <a:schemeClr val="tx1"/>
                </a:solidFill>
              </a:rPr>
              <a:t>cannot pass edit checks</a:t>
            </a:r>
          </a:p>
          <a:p>
            <a:pPr marL="285750" indent="-285750">
              <a:buFont typeface="Arial" panose="020B0604020202020204" pitchFamily="34" charset="0"/>
              <a:buChar char="•"/>
            </a:pPr>
            <a:r>
              <a:rPr lang="en-US" sz="1400" b="1" i="1" dirty="0" smtClean="0">
                <a:solidFill>
                  <a:schemeClr val="tx1"/>
                </a:solidFill>
              </a:rPr>
              <a:t>error</a:t>
            </a:r>
            <a:r>
              <a:rPr lang="en-US" sz="1400" b="1" dirty="0" smtClean="0">
                <a:solidFill>
                  <a:schemeClr val="tx1"/>
                </a:solidFill>
              </a:rPr>
              <a:t> is generated in the Staff Error Report</a:t>
            </a:r>
          </a:p>
          <a:p>
            <a:endParaRPr lang="en-US" sz="1400" b="1" dirty="0" smtClean="0">
              <a:solidFill>
                <a:schemeClr val="tx1"/>
              </a:solidFill>
            </a:endParaRPr>
          </a:p>
          <a:p>
            <a:r>
              <a:rPr lang="en-US" sz="1400" b="1" dirty="0" smtClean="0">
                <a:solidFill>
                  <a:schemeClr val="tx1"/>
                </a:solidFill>
              </a:rPr>
              <a:t>If no SPED Director or Child Find Coordinator is employed as of Dec 1</a:t>
            </a:r>
            <a:r>
              <a:rPr lang="en-US" sz="1400" b="1" baseline="30000" dirty="0" smtClean="0">
                <a:solidFill>
                  <a:schemeClr val="tx1"/>
                </a:solidFill>
              </a:rPr>
              <a:t>st</a:t>
            </a:r>
            <a:r>
              <a:rPr lang="en-US" sz="1400" b="1" dirty="0" smtClean="0">
                <a:solidFill>
                  <a:schemeClr val="tx1"/>
                </a:solidFill>
              </a:rPr>
              <a:t>:</a:t>
            </a:r>
          </a:p>
          <a:p>
            <a:pPr marL="285750" indent="-285750">
              <a:buFont typeface="Arial" panose="020B0604020202020204" pitchFamily="34" charset="0"/>
              <a:buChar char="•"/>
            </a:pPr>
            <a:r>
              <a:rPr lang="en-US" sz="1400" b="1" dirty="0" smtClean="0">
                <a:solidFill>
                  <a:schemeClr val="tx1"/>
                </a:solidFill>
              </a:rPr>
              <a:t>request an exception with CDE to allow you to pass edits and finalize your data</a:t>
            </a:r>
            <a:endParaRPr lang="en-US" b="1" dirty="0">
              <a:solidFill>
                <a:schemeClr val="tx1"/>
              </a:solidFill>
            </a:endParaRPr>
          </a:p>
        </p:txBody>
      </p:sp>
    </p:spTree>
    <p:extLst>
      <p:ext uri="{BB962C8B-B14F-4D97-AF65-F5344CB8AC3E}">
        <p14:creationId xmlns:p14="http://schemas.microsoft.com/office/powerpoint/2010/main" val="2852185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307416"/>
            <a:ext cx="8407893" cy="2643379"/>
          </a:xfrm>
        </p:spPr>
        <p:txBody>
          <a:bodyPr/>
          <a:lstStyle/>
          <a:p>
            <a:pPr marL="0" indent="0">
              <a:spcBef>
                <a:spcPts val="0"/>
              </a:spcBef>
              <a:buSzTx/>
              <a:buNone/>
              <a:defRPr/>
            </a:pPr>
            <a:r>
              <a:rPr lang="en-US" sz="1800" b="0" dirty="0" smtClean="0">
                <a:solidFill>
                  <a:schemeClr val="tx1"/>
                </a:solidFill>
              </a:rPr>
              <a:t>Charter school staff who provide services to special education students are reported in </a:t>
            </a:r>
            <a:r>
              <a:rPr lang="en-US" sz="1800" b="0" dirty="0">
                <a:solidFill>
                  <a:schemeClr val="tx1"/>
                </a:solidFill>
              </a:rPr>
              <a:t>the </a:t>
            </a:r>
            <a:r>
              <a:rPr lang="en-US" sz="1800" b="0" dirty="0" smtClean="0">
                <a:solidFill>
                  <a:schemeClr val="tx1"/>
                </a:solidFill>
              </a:rPr>
              <a:t>December Count collection. </a:t>
            </a:r>
            <a:endParaRPr lang="en-US" sz="1800" b="0" dirty="0">
              <a:solidFill>
                <a:schemeClr val="tx1"/>
              </a:solidFill>
            </a:endParaRPr>
          </a:p>
          <a:p>
            <a:pPr marL="0" indent="0">
              <a:spcBef>
                <a:spcPts val="0"/>
              </a:spcBef>
              <a:buSzTx/>
              <a:buNone/>
              <a:defRPr/>
            </a:pPr>
            <a:endParaRPr lang="en-US" sz="1800" b="0" dirty="0">
              <a:solidFill>
                <a:schemeClr val="tx1"/>
              </a:solidFill>
            </a:endParaRPr>
          </a:p>
          <a:p>
            <a:pPr marL="0" indent="0">
              <a:spcBef>
                <a:spcPts val="0"/>
              </a:spcBef>
              <a:buSzTx/>
              <a:buNone/>
              <a:defRPr/>
            </a:pPr>
            <a:r>
              <a:rPr lang="en-US" sz="1800" b="0" dirty="0" smtClean="0">
                <a:solidFill>
                  <a:schemeClr val="tx1"/>
                </a:solidFill>
              </a:rPr>
              <a:t>Charter school licensing waivers are only applicable for regular education staff.  </a:t>
            </a:r>
            <a:endParaRPr lang="en-US" sz="1800" b="0" dirty="0">
              <a:solidFill>
                <a:schemeClr val="tx1"/>
              </a:solidFill>
            </a:endParaRPr>
          </a:p>
          <a:p>
            <a:pPr marL="0" indent="0">
              <a:spcBef>
                <a:spcPts val="0"/>
              </a:spcBef>
              <a:buSzTx/>
              <a:buNone/>
              <a:defRPr/>
            </a:pPr>
            <a:endParaRPr lang="en-US" sz="1800" b="0" dirty="0" smtClean="0">
              <a:solidFill>
                <a:schemeClr val="tx1"/>
              </a:solidFill>
            </a:endParaRPr>
          </a:p>
          <a:p>
            <a:pPr marL="0" indent="0">
              <a:spcBef>
                <a:spcPts val="0"/>
              </a:spcBef>
              <a:buSzTx/>
              <a:buNone/>
              <a:defRPr/>
            </a:pPr>
            <a:r>
              <a:rPr lang="en-US" sz="1800" b="0" dirty="0" smtClean="0">
                <a:solidFill>
                  <a:schemeClr val="tx1"/>
                </a:solidFill>
              </a:rPr>
              <a:t>Waivers do not apply to special education staff, per IDEA regulations.</a:t>
            </a:r>
          </a:p>
          <a:p>
            <a:pPr marL="0" indent="0">
              <a:spcBef>
                <a:spcPts val="0"/>
              </a:spcBef>
              <a:buSzTx/>
              <a:buNone/>
              <a:defRPr/>
            </a:pPr>
            <a:endParaRPr lang="en-US" sz="1800" b="0" dirty="0">
              <a:solidFill>
                <a:schemeClr val="tx1"/>
              </a:solidFill>
            </a:endParaRPr>
          </a:p>
          <a:p>
            <a:pPr marL="0" indent="0">
              <a:spcBef>
                <a:spcPts val="0"/>
              </a:spcBef>
              <a:buSzTx/>
              <a:buNone/>
              <a:defRPr/>
            </a:pPr>
            <a:r>
              <a:rPr lang="en-US" sz="1800" b="0" dirty="0" smtClean="0">
                <a:solidFill>
                  <a:schemeClr val="tx1"/>
                </a:solidFill>
              </a:rPr>
              <a:t>Charter school staff in special education must hold a CDE license with an appropriate endorsement for the assignment/student caseload.</a:t>
            </a:r>
            <a:endParaRPr lang="en-US" sz="1800" b="0" dirty="0">
              <a:solidFill>
                <a:schemeClr val="tx1"/>
              </a:solidFill>
            </a:endParaRPr>
          </a:p>
          <a:p>
            <a:pPr marL="45720" indent="0">
              <a:buNone/>
            </a:pPr>
            <a:endParaRPr lang="en-US" dirty="0"/>
          </a:p>
        </p:txBody>
      </p:sp>
      <p:sp>
        <p:nvSpPr>
          <p:cNvPr id="3" name="Title 2"/>
          <p:cNvSpPr>
            <a:spLocks noGrp="1"/>
          </p:cNvSpPr>
          <p:nvPr>
            <p:ph type="title"/>
          </p:nvPr>
        </p:nvSpPr>
        <p:spPr/>
        <p:txBody>
          <a:bodyPr/>
          <a:lstStyle/>
          <a:p>
            <a:r>
              <a:rPr lang="en-US" dirty="0" smtClean="0"/>
              <a:t>Charter School Staff</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22</a:t>
            </a:fld>
            <a:endParaRPr lang="en-US" dirty="0" smtClean="0"/>
          </a:p>
        </p:txBody>
      </p:sp>
    </p:spTree>
    <p:extLst>
      <p:ext uri="{BB962C8B-B14F-4D97-AF65-F5344CB8AC3E}">
        <p14:creationId xmlns:p14="http://schemas.microsoft.com/office/powerpoint/2010/main" val="1287082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41704"/>
            <a:ext cx="8497486" cy="2580956"/>
          </a:xfrm>
        </p:spPr>
        <p:txBody>
          <a:bodyPr/>
          <a:lstStyle/>
          <a:p>
            <a:pPr marL="0" indent="0">
              <a:spcBef>
                <a:spcPts val="0"/>
              </a:spcBef>
              <a:buSzTx/>
              <a:buNone/>
              <a:defRPr/>
            </a:pPr>
            <a:r>
              <a:rPr lang="en-US" sz="1800" b="0" dirty="0" smtClean="0">
                <a:solidFill>
                  <a:schemeClr val="tx1"/>
                </a:solidFill>
              </a:rPr>
              <a:t>Purchased Service staff are those staff employed on a contractual basis.</a:t>
            </a:r>
          </a:p>
          <a:p>
            <a:pPr marL="0" indent="0">
              <a:spcBef>
                <a:spcPts val="0"/>
              </a:spcBef>
              <a:buSzTx/>
              <a:buNone/>
              <a:defRPr/>
            </a:pPr>
            <a:endParaRPr lang="en-US" sz="1800" b="0" dirty="0">
              <a:solidFill>
                <a:schemeClr val="tx1"/>
              </a:solidFill>
            </a:endParaRPr>
          </a:p>
          <a:p>
            <a:pPr marL="0" indent="0">
              <a:spcBef>
                <a:spcPts val="0"/>
              </a:spcBef>
              <a:buSzTx/>
              <a:buNone/>
              <a:defRPr/>
            </a:pPr>
            <a:r>
              <a:rPr lang="en-US" sz="1800" b="0" dirty="0" smtClean="0">
                <a:solidFill>
                  <a:schemeClr val="tx1"/>
                </a:solidFill>
              </a:rPr>
              <a:t>Purchased Service staff are:</a:t>
            </a:r>
          </a:p>
          <a:p>
            <a:pPr marL="285750" indent="-285750">
              <a:spcBef>
                <a:spcPts val="0"/>
              </a:spcBef>
              <a:buSzTx/>
              <a:buFont typeface="Arial" panose="020B0604020202020204" pitchFamily="34" charset="0"/>
              <a:buChar char="•"/>
              <a:defRPr/>
            </a:pPr>
            <a:r>
              <a:rPr lang="en-US" sz="1800" b="0" dirty="0" smtClean="0">
                <a:solidFill>
                  <a:schemeClr val="tx1"/>
                </a:solidFill>
              </a:rPr>
              <a:t>reported</a:t>
            </a:r>
            <a:r>
              <a:rPr lang="en-US" sz="1800" b="0" i="1" dirty="0" smtClean="0">
                <a:solidFill>
                  <a:schemeClr val="tx1"/>
                </a:solidFill>
              </a:rPr>
              <a:t> </a:t>
            </a:r>
            <a:r>
              <a:rPr lang="en-US" sz="1800" b="0" dirty="0">
                <a:solidFill>
                  <a:schemeClr val="tx1"/>
                </a:solidFill>
              </a:rPr>
              <a:t>in the </a:t>
            </a:r>
            <a:r>
              <a:rPr lang="en-US" sz="1800" b="0" dirty="0" smtClean="0">
                <a:solidFill>
                  <a:schemeClr val="tx1"/>
                </a:solidFill>
              </a:rPr>
              <a:t>December Count with employment status code 23</a:t>
            </a:r>
          </a:p>
          <a:p>
            <a:pPr marL="285750" indent="-285750">
              <a:spcBef>
                <a:spcPts val="0"/>
              </a:spcBef>
              <a:buSzTx/>
              <a:buFont typeface="Arial" panose="020B0604020202020204" pitchFamily="34" charset="0"/>
              <a:buChar char="•"/>
              <a:defRPr/>
            </a:pPr>
            <a:r>
              <a:rPr lang="en-US" sz="1800" b="0" dirty="0" smtClean="0">
                <a:solidFill>
                  <a:schemeClr val="tx1"/>
                </a:solidFill>
              </a:rPr>
              <a:t>not </a:t>
            </a:r>
            <a:r>
              <a:rPr lang="en-US" sz="1800" b="0" dirty="0">
                <a:solidFill>
                  <a:schemeClr val="tx1"/>
                </a:solidFill>
              </a:rPr>
              <a:t>exempt from licensing </a:t>
            </a:r>
            <a:r>
              <a:rPr lang="en-US" sz="1800" b="0" dirty="0" smtClean="0">
                <a:solidFill>
                  <a:schemeClr val="tx1"/>
                </a:solidFill>
              </a:rPr>
              <a:t>requirements</a:t>
            </a:r>
            <a:r>
              <a:rPr lang="en-US" sz="1800" dirty="0" smtClean="0">
                <a:solidFill>
                  <a:schemeClr val="tx1"/>
                </a:solidFill>
              </a:rPr>
              <a:t>  </a:t>
            </a:r>
          </a:p>
          <a:p>
            <a:pPr marL="0" indent="0">
              <a:spcBef>
                <a:spcPts val="0"/>
              </a:spcBef>
              <a:buSzTx/>
              <a:buNone/>
              <a:defRPr/>
            </a:pPr>
            <a:endParaRPr lang="en-US" sz="1800" b="0" dirty="0" smtClean="0">
              <a:solidFill>
                <a:schemeClr val="tx1"/>
              </a:solidFill>
            </a:endParaRPr>
          </a:p>
          <a:p>
            <a:pPr marL="0" indent="0">
              <a:spcBef>
                <a:spcPts val="0"/>
              </a:spcBef>
              <a:buSzTx/>
              <a:buNone/>
              <a:defRPr/>
            </a:pPr>
            <a:r>
              <a:rPr lang="en-US" sz="1800" b="0" dirty="0" smtClean="0">
                <a:solidFill>
                  <a:schemeClr val="tx1"/>
                </a:solidFill>
              </a:rPr>
              <a:t>Appropriate </a:t>
            </a:r>
            <a:r>
              <a:rPr lang="en-US" sz="1800" b="0" dirty="0">
                <a:solidFill>
                  <a:schemeClr val="tx1"/>
                </a:solidFill>
              </a:rPr>
              <a:t>license and endorsement </a:t>
            </a:r>
            <a:r>
              <a:rPr lang="en-US" sz="1800" b="0" dirty="0" smtClean="0">
                <a:solidFill>
                  <a:schemeClr val="tx1"/>
                </a:solidFill>
              </a:rPr>
              <a:t>are required for </a:t>
            </a:r>
            <a:r>
              <a:rPr lang="en-US" sz="1800" b="0" dirty="0">
                <a:solidFill>
                  <a:schemeClr val="tx1"/>
                </a:solidFill>
              </a:rPr>
              <a:t>the position/service, </a:t>
            </a:r>
            <a:r>
              <a:rPr lang="en-US" sz="1800" b="0" i="1" dirty="0">
                <a:solidFill>
                  <a:schemeClr val="tx1"/>
                </a:solidFill>
              </a:rPr>
              <a:t>regardless of the amount of time, days or hours</a:t>
            </a:r>
            <a:r>
              <a:rPr lang="en-US" sz="1800" b="0" dirty="0">
                <a:solidFill>
                  <a:schemeClr val="tx1"/>
                </a:solidFill>
              </a:rPr>
              <a:t> of the </a:t>
            </a:r>
            <a:r>
              <a:rPr lang="en-US" sz="1800" b="0" dirty="0" smtClean="0">
                <a:solidFill>
                  <a:schemeClr val="tx1"/>
                </a:solidFill>
              </a:rPr>
              <a:t>contract.</a:t>
            </a:r>
          </a:p>
          <a:p>
            <a:pPr marL="0" indent="0">
              <a:spcBef>
                <a:spcPts val="0"/>
              </a:spcBef>
              <a:buNone/>
              <a:defRPr/>
            </a:pPr>
            <a:endParaRPr lang="en-US" sz="1600" dirty="0">
              <a:solidFill>
                <a:schemeClr val="tx1"/>
              </a:solidFill>
            </a:endParaRPr>
          </a:p>
        </p:txBody>
      </p:sp>
      <p:sp>
        <p:nvSpPr>
          <p:cNvPr id="3" name="Title 2"/>
          <p:cNvSpPr>
            <a:spLocks noGrp="1"/>
          </p:cNvSpPr>
          <p:nvPr>
            <p:ph type="title"/>
          </p:nvPr>
        </p:nvSpPr>
        <p:spPr/>
        <p:txBody>
          <a:bodyPr/>
          <a:lstStyle/>
          <a:p>
            <a:r>
              <a:rPr lang="en-US" dirty="0" smtClean="0"/>
              <a:t>Purchased Service Staff</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23</a:t>
            </a:fld>
            <a:endParaRPr lang="en-US" dirty="0" smtClean="0"/>
          </a:p>
        </p:txBody>
      </p:sp>
    </p:spTree>
    <p:extLst>
      <p:ext uri="{BB962C8B-B14F-4D97-AF65-F5344CB8AC3E}">
        <p14:creationId xmlns:p14="http://schemas.microsoft.com/office/powerpoint/2010/main" val="1772665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143384"/>
            <a:ext cx="8407893" cy="2535295"/>
          </a:xfrm>
        </p:spPr>
        <p:txBody>
          <a:bodyPr/>
          <a:lstStyle/>
          <a:p>
            <a:pPr marL="0" indent="0">
              <a:spcBef>
                <a:spcPts val="0"/>
              </a:spcBef>
              <a:buSzTx/>
              <a:buNone/>
              <a:defRPr/>
            </a:pPr>
            <a:r>
              <a:rPr lang="en-US" sz="1800" b="0" dirty="0" smtClean="0">
                <a:solidFill>
                  <a:schemeClr val="tx1"/>
                </a:solidFill>
              </a:rPr>
              <a:t>If </a:t>
            </a:r>
            <a:r>
              <a:rPr lang="en-US" sz="1800" b="0" dirty="0">
                <a:solidFill>
                  <a:schemeClr val="tx1"/>
                </a:solidFill>
              </a:rPr>
              <a:t>the “contract for services” is valid for the period </a:t>
            </a:r>
            <a:r>
              <a:rPr lang="en-US" sz="1800" b="0" dirty="0" smtClean="0">
                <a:solidFill>
                  <a:schemeClr val="tx1"/>
                </a:solidFill>
              </a:rPr>
              <a:t>including </a:t>
            </a:r>
            <a:r>
              <a:rPr lang="en-US" sz="1800" b="0" dirty="0">
                <a:solidFill>
                  <a:schemeClr val="tx1"/>
                </a:solidFill>
              </a:rPr>
              <a:t>December 1</a:t>
            </a:r>
            <a:r>
              <a:rPr lang="en-US" sz="1800" b="0" baseline="30000" dirty="0">
                <a:solidFill>
                  <a:schemeClr val="tx1"/>
                </a:solidFill>
              </a:rPr>
              <a:t>st</a:t>
            </a:r>
            <a:r>
              <a:rPr lang="en-US" sz="1800" b="0" dirty="0">
                <a:solidFill>
                  <a:schemeClr val="tx1"/>
                </a:solidFill>
              </a:rPr>
              <a:t>, position is reported regardless of whether the staff is actually </a:t>
            </a:r>
            <a:r>
              <a:rPr lang="en-US" sz="1800" b="0" i="1" dirty="0">
                <a:solidFill>
                  <a:schemeClr val="tx1"/>
                </a:solidFill>
              </a:rPr>
              <a:t>“working”</a:t>
            </a:r>
            <a:r>
              <a:rPr lang="en-US" sz="1800" b="0" dirty="0">
                <a:solidFill>
                  <a:schemeClr val="tx1"/>
                </a:solidFill>
              </a:rPr>
              <a:t> on December </a:t>
            </a:r>
            <a:r>
              <a:rPr lang="en-US" sz="1800" b="0" dirty="0" smtClean="0">
                <a:solidFill>
                  <a:schemeClr val="tx1"/>
                </a:solidFill>
              </a:rPr>
              <a:t>1</a:t>
            </a:r>
            <a:r>
              <a:rPr lang="en-US" sz="1800" b="0" baseline="30000" dirty="0" smtClean="0">
                <a:solidFill>
                  <a:schemeClr val="tx1"/>
                </a:solidFill>
              </a:rPr>
              <a:t>st.</a:t>
            </a:r>
          </a:p>
          <a:p>
            <a:pPr marL="0" indent="0">
              <a:spcBef>
                <a:spcPts val="0"/>
              </a:spcBef>
              <a:buSzTx/>
              <a:buNone/>
              <a:defRPr/>
            </a:pPr>
            <a:endParaRPr lang="en-US" sz="1800" b="0" i="1" baseline="30000" dirty="0">
              <a:solidFill>
                <a:schemeClr val="tx1"/>
              </a:solidFill>
            </a:endParaRPr>
          </a:p>
          <a:p>
            <a:pPr marL="0" indent="0">
              <a:spcBef>
                <a:spcPts val="0"/>
              </a:spcBef>
              <a:buSzTx/>
              <a:buNone/>
              <a:defRPr/>
            </a:pPr>
            <a:r>
              <a:rPr lang="en-US" sz="1800" b="1" i="1" dirty="0" smtClean="0">
                <a:solidFill>
                  <a:schemeClr val="tx1"/>
                </a:solidFill>
              </a:rPr>
              <a:t>Example</a:t>
            </a:r>
            <a:r>
              <a:rPr lang="en-US" sz="1800" b="1" i="1" dirty="0">
                <a:solidFill>
                  <a:schemeClr val="tx1"/>
                </a:solidFill>
              </a:rPr>
              <a:t>:  </a:t>
            </a:r>
            <a:r>
              <a:rPr lang="en-US" sz="1800" dirty="0" smtClean="0">
                <a:solidFill>
                  <a:schemeClr val="tx1"/>
                </a:solidFill>
              </a:rPr>
              <a:t>School Psychologist:</a:t>
            </a:r>
          </a:p>
          <a:p>
            <a:pPr marL="285750" indent="-285750">
              <a:spcBef>
                <a:spcPts val="0"/>
              </a:spcBef>
              <a:buSzTx/>
              <a:buFont typeface="Arial" panose="020B0604020202020204" pitchFamily="34" charset="0"/>
              <a:buChar char="•"/>
              <a:defRPr/>
            </a:pPr>
            <a:r>
              <a:rPr lang="en-US" sz="1800" b="0" dirty="0" smtClean="0">
                <a:solidFill>
                  <a:schemeClr val="tx1"/>
                </a:solidFill>
              </a:rPr>
              <a:t>contracted </a:t>
            </a:r>
            <a:r>
              <a:rPr lang="en-US" sz="1800" b="0" dirty="0">
                <a:solidFill>
                  <a:schemeClr val="tx1"/>
                </a:solidFill>
              </a:rPr>
              <a:t>at the beginning of the year to conduct </a:t>
            </a:r>
            <a:r>
              <a:rPr lang="en-US" sz="1800" b="0" dirty="0" smtClean="0">
                <a:solidFill>
                  <a:schemeClr val="tx1"/>
                </a:solidFill>
              </a:rPr>
              <a:t>assessments</a:t>
            </a:r>
            <a:endParaRPr lang="en-US" sz="1800" b="0" i="1" dirty="0" smtClean="0">
              <a:solidFill>
                <a:schemeClr val="tx1"/>
              </a:solidFill>
            </a:endParaRPr>
          </a:p>
          <a:p>
            <a:pPr marL="285750" indent="-285750">
              <a:spcBef>
                <a:spcPts val="0"/>
              </a:spcBef>
              <a:buSzTx/>
              <a:buFont typeface="Arial" panose="020B0604020202020204" pitchFamily="34" charset="0"/>
              <a:buChar char="•"/>
              <a:defRPr/>
            </a:pPr>
            <a:r>
              <a:rPr lang="en-US" sz="1800" b="0" dirty="0" smtClean="0">
                <a:solidFill>
                  <a:schemeClr val="tx1"/>
                </a:solidFill>
              </a:rPr>
              <a:t>no </a:t>
            </a:r>
            <a:r>
              <a:rPr lang="en-US" sz="1800" b="0" dirty="0">
                <a:solidFill>
                  <a:schemeClr val="tx1"/>
                </a:solidFill>
              </a:rPr>
              <a:t>assessments are required on the annual count date of December </a:t>
            </a:r>
            <a:r>
              <a:rPr lang="en-US" sz="1800" b="0" dirty="0" smtClean="0">
                <a:solidFill>
                  <a:schemeClr val="tx1"/>
                </a:solidFill>
              </a:rPr>
              <a:t>1</a:t>
            </a:r>
            <a:r>
              <a:rPr lang="en-US" sz="1800" b="0" baseline="30000" dirty="0" smtClean="0">
                <a:solidFill>
                  <a:schemeClr val="tx1"/>
                </a:solidFill>
              </a:rPr>
              <a:t>st.</a:t>
            </a:r>
            <a:endParaRPr lang="en-US" sz="1800" b="0" dirty="0" smtClean="0">
              <a:solidFill>
                <a:schemeClr val="tx1"/>
              </a:solidFill>
            </a:endParaRPr>
          </a:p>
          <a:p>
            <a:pPr marL="285750" indent="-285750">
              <a:spcBef>
                <a:spcPts val="0"/>
              </a:spcBef>
              <a:buSzTx/>
              <a:buFont typeface="Arial" panose="020B0604020202020204" pitchFamily="34" charset="0"/>
              <a:buChar char="•"/>
              <a:defRPr/>
            </a:pPr>
            <a:r>
              <a:rPr lang="en-US" sz="1800" b="0" dirty="0" smtClean="0">
                <a:solidFill>
                  <a:schemeClr val="tx1"/>
                </a:solidFill>
              </a:rPr>
              <a:t>position </a:t>
            </a:r>
            <a:r>
              <a:rPr lang="en-US" sz="1800" b="0" dirty="0">
                <a:solidFill>
                  <a:schemeClr val="tx1"/>
                </a:solidFill>
              </a:rPr>
              <a:t>is r</a:t>
            </a:r>
            <a:r>
              <a:rPr lang="en-US" sz="1800" b="0" dirty="0" smtClean="0">
                <a:solidFill>
                  <a:schemeClr val="tx1"/>
                </a:solidFill>
              </a:rPr>
              <a:t>eported </a:t>
            </a:r>
            <a:r>
              <a:rPr lang="en-US" sz="1800" b="0" dirty="0">
                <a:solidFill>
                  <a:schemeClr val="tx1"/>
                </a:solidFill>
              </a:rPr>
              <a:t>with the </a:t>
            </a:r>
            <a:r>
              <a:rPr lang="en-US" sz="1800" b="0" dirty="0" smtClean="0">
                <a:solidFill>
                  <a:schemeClr val="tx1"/>
                </a:solidFill>
              </a:rPr>
              <a:t>yearly contracted </a:t>
            </a:r>
            <a:r>
              <a:rPr lang="en-US" sz="1800" b="0" dirty="0">
                <a:solidFill>
                  <a:schemeClr val="tx1"/>
                </a:solidFill>
              </a:rPr>
              <a:t>salary amount and hours per </a:t>
            </a:r>
            <a:r>
              <a:rPr lang="en-US" sz="1800" b="0" dirty="0" smtClean="0">
                <a:solidFill>
                  <a:schemeClr val="tx1"/>
                </a:solidFill>
              </a:rPr>
              <a:t>day</a:t>
            </a:r>
            <a:endParaRPr lang="en-US" sz="1800" b="0" dirty="0">
              <a:solidFill>
                <a:schemeClr val="tx1"/>
              </a:solidFill>
            </a:endParaRPr>
          </a:p>
          <a:p>
            <a:pPr marL="354622" indent="-354622">
              <a:spcBef>
                <a:spcPts val="0"/>
              </a:spcBef>
              <a:buFont typeface="Arial" panose="020B0604020202020204" pitchFamily="34" charset="0"/>
              <a:buChar char="•"/>
              <a:defRPr/>
            </a:pPr>
            <a:endParaRPr lang="en-US" sz="1600" dirty="0">
              <a:solidFill>
                <a:schemeClr val="tx1"/>
              </a:solidFill>
            </a:endParaRPr>
          </a:p>
          <a:p>
            <a:endParaRPr lang="en-US" dirty="0"/>
          </a:p>
        </p:txBody>
      </p:sp>
      <p:sp>
        <p:nvSpPr>
          <p:cNvPr id="3" name="Title 2"/>
          <p:cNvSpPr>
            <a:spLocks noGrp="1"/>
          </p:cNvSpPr>
          <p:nvPr>
            <p:ph type="title"/>
          </p:nvPr>
        </p:nvSpPr>
        <p:spPr/>
        <p:txBody>
          <a:bodyPr/>
          <a:lstStyle/>
          <a:p>
            <a:r>
              <a:rPr lang="en-US" dirty="0" smtClean="0"/>
              <a:t>Example</a:t>
            </a:r>
            <a:br>
              <a:rPr lang="en-US" dirty="0" smtClean="0"/>
            </a:br>
            <a:r>
              <a:rPr lang="en-US" dirty="0" smtClean="0"/>
              <a:t>Purchased Service Staff</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24</a:t>
            </a:fld>
            <a:endParaRPr lang="en-US" dirty="0" smtClean="0"/>
          </a:p>
        </p:txBody>
      </p:sp>
    </p:spTree>
    <p:extLst>
      <p:ext uri="{BB962C8B-B14F-4D97-AF65-F5344CB8AC3E}">
        <p14:creationId xmlns:p14="http://schemas.microsoft.com/office/powerpoint/2010/main" val="30385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1" y="2080911"/>
            <a:ext cx="8778240" cy="2994009"/>
          </a:xfrm>
        </p:spPr>
        <p:txBody>
          <a:bodyPr/>
          <a:lstStyle/>
          <a:p>
            <a:pPr marL="45720" indent="0">
              <a:buNone/>
            </a:pPr>
            <a:r>
              <a:rPr lang="en-US" sz="1800" b="0" dirty="0"/>
              <a:t>Interventionists </a:t>
            </a:r>
            <a:r>
              <a:rPr lang="en-US" sz="1800" b="0" dirty="0" smtClean="0"/>
              <a:t>provide services </a:t>
            </a:r>
            <a:r>
              <a:rPr lang="en-US" sz="1800" b="0" dirty="0"/>
              <a:t>to </a:t>
            </a:r>
            <a:r>
              <a:rPr lang="en-US" sz="1800" i="1" dirty="0"/>
              <a:t>all students </a:t>
            </a:r>
            <a:r>
              <a:rPr lang="en-US" sz="1800" b="0" dirty="0"/>
              <a:t>– general education and special education.</a:t>
            </a:r>
          </a:p>
          <a:p>
            <a:pPr marL="45720" indent="0">
              <a:buNone/>
            </a:pPr>
            <a:endParaRPr lang="en-US" sz="1800" b="0" dirty="0" smtClean="0"/>
          </a:p>
          <a:p>
            <a:pPr marL="8649" lvl="2" indent="0">
              <a:spcBef>
                <a:spcPts val="0"/>
              </a:spcBef>
              <a:buClr>
                <a:schemeClr val="tx1"/>
              </a:buClr>
              <a:buSzPct val="70000"/>
              <a:buNone/>
              <a:defRPr/>
            </a:pPr>
            <a:r>
              <a:rPr lang="en-US" sz="1800" b="1" dirty="0" smtClean="0">
                <a:solidFill>
                  <a:schemeClr val="tx1"/>
                </a:solidFill>
              </a:rPr>
              <a:t>December </a:t>
            </a:r>
            <a:r>
              <a:rPr lang="en-US" sz="1800" b="1" dirty="0">
                <a:solidFill>
                  <a:schemeClr val="tx1"/>
                </a:solidFill>
              </a:rPr>
              <a:t>Count </a:t>
            </a:r>
            <a:r>
              <a:rPr lang="en-US" sz="1800" dirty="0">
                <a:solidFill>
                  <a:schemeClr val="tx1"/>
                </a:solidFill>
              </a:rPr>
              <a:t>- </a:t>
            </a:r>
            <a:r>
              <a:rPr lang="en-US" sz="1800" i="1" dirty="0">
                <a:solidFill>
                  <a:schemeClr val="tx1"/>
                </a:solidFill>
              </a:rPr>
              <a:t>only</a:t>
            </a:r>
            <a:r>
              <a:rPr lang="en-US" sz="1800" dirty="0">
                <a:solidFill>
                  <a:schemeClr val="tx1"/>
                </a:solidFill>
              </a:rPr>
              <a:t> </a:t>
            </a:r>
            <a:r>
              <a:rPr lang="en-US" sz="1800" dirty="0" smtClean="0">
                <a:solidFill>
                  <a:schemeClr val="tx1"/>
                </a:solidFill>
              </a:rPr>
              <a:t>hours </a:t>
            </a:r>
            <a:r>
              <a:rPr lang="en-US" sz="1800" dirty="0">
                <a:solidFill>
                  <a:schemeClr val="tx1"/>
                </a:solidFill>
              </a:rPr>
              <a:t>per day attributed to </a:t>
            </a:r>
            <a:r>
              <a:rPr lang="en-US" sz="1800" dirty="0" smtClean="0">
                <a:solidFill>
                  <a:schemeClr val="tx1"/>
                </a:solidFill>
              </a:rPr>
              <a:t>special </a:t>
            </a:r>
            <a:r>
              <a:rPr lang="en-US" sz="1800" dirty="0">
                <a:solidFill>
                  <a:schemeClr val="tx1"/>
                </a:solidFill>
              </a:rPr>
              <a:t>education students are reported.  </a:t>
            </a:r>
            <a:r>
              <a:rPr lang="en-US" sz="1800" b="1" dirty="0">
                <a:solidFill>
                  <a:schemeClr val="tx1"/>
                </a:solidFill>
              </a:rPr>
              <a:t>Special Education Assignment Flag = 1</a:t>
            </a:r>
          </a:p>
          <a:p>
            <a:pPr marL="363271" lvl="2" indent="-354622">
              <a:spcBef>
                <a:spcPts val="0"/>
              </a:spcBef>
              <a:buClr>
                <a:schemeClr val="tx1"/>
              </a:buClr>
              <a:buSzPct val="70000"/>
              <a:buFont typeface="Arial" panose="020B0604020202020204" pitchFamily="34" charset="0"/>
              <a:buChar char="•"/>
              <a:defRPr/>
            </a:pPr>
            <a:endParaRPr lang="en-US" sz="1800" dirty="0">
              <a:solidFill>
                <a:schemeClr val="tx1"/>
              </a:solidFill>
            </a:endParaRPr>
          </a:p>
          <a:p>
            <a:pPr marL="8649" lvl="2" indent="0">
              <a:spcBef>
                <a:spcPts val="0"/>
              </a:spcBef>
              <a:buClr>
                <a:schemeClr val="tx1"/>
              </a:buClr>
              <a:buSzPct val="70000"/>
              <a:buNone/>
              <a:defRPr/>
            </a:pPr>
            <a:r>
              <a:rPr lang="en-US" sz="1800" b="1" dirty="0">
                <a:solidFill>
                  <a:schemeClr val="tx1"/>
                </a:solidFill>
              </a:rPr>
              <a:t>Human Resources</a:t>
            </a:r>
            <a:r>
              <a:rPr lang="en-US" sz="1800" dirty="0">
                <a:solidFill>
                  <a:schemeClr val="tx1"/>
                </a:solidFill>
              </a:rPr>
              <a:t> - </a:t>
            </a:r>
            <a:r>
              <a:rPr lang="en-US" sz="1800" dirty="0" smtClean="0">
                <a:solidFill>
                  <a:schemeClr val="tx1"/>
                </a:solidFill>
              </a:rPr>
              <a:t>remaining </a:t>
            </a:r>
            <a:r>
              <a:rPr lang="en-US" sz="1800" dirty="0">
                <a:solidFill>
                  <a:schemeClr val="tx1"/>
                </a:solidFill>
              </a:rPr>
              <a:t>hours per day attributed to </a:t>
            </a:r>
            <a:r>
              <a:rPr lang="en-US" sz="1800" dirty="0" smtClean="0">
                <a:solidFill>
                  <a:schemeClr val="tx1"/>
                </a:solidFill>
              </a:rPr>
              <a:t>general </a:t>
            </a:r>
            <a:r>
              <a:rPr lang="en-US" sz="1800" dirty="0">
                <a:solidFill>
                  <a:schemeClr val="tx1"/>
                </a:solidFill>
              </a:rPr>
              <a:t>education students are reported.  </a:t>
            </a:r>
            <a:r>
              <a:rPr lang="en-US" sz="1800" b="1" dirty="0">
                <a:solidFill>
                  <a:schemeClr val="tx1"/>
                </a:solidFill>
              </a:rPr>
              <a:t>Special Education Assignment Flag = 0</a:t>
            </a:r>
            <a:endParaRPr lang="en-US" sz="1800" dirty="0">
              <a:solidFill>
                <a:schemeClr val="tx1"/>
              </a:solidFill>
            </a:endParaRPr>
          </a:p>
          <a:p>
            <a:pPr marL="8649" lvl="2" indent="0">
              <a:spcBef>
                <a:spcPts val="0"/>
              </a:spcBef>
              <a:buClr>
                <a:schemeClr val="tx1"/>
              </a:buClr>
              <a:buSzPct val="70000"/>
              <a:buNone/>
              <a:defRPr/>
            </a:pPr>
            <a:endParaRPr lang="en-US" b="1" i="1" dirty="0">
              <a:solidFill>
                <a:schemeClr val="tx1"/>
              </a:solidFill>
            </a:endParaRPr>
          </a:p>
          <a:p>
            <a:pPr marL="45720" indent="0">
              <a:buNone/>
            </a:pPr>
            <a:endParaRPr lang="en-US" sz="2000" b="0" dirty="0"/>
          </a:p>
        </p:txBody>
      </p:sp>
      <p:sp>
        <p:nvSpPr>
          <p:cNvPr id="3" name="Title 2"/>
          <p:cNvSpPr>
            <a:spLocks noGrp="1"/>
          </p:cNvSpPr>
          <p:nvPr>
            <p:ph type="title"/>
          </p:nvPr>
        </p:nvSpPr>
        <p:spPr/>
        <p:txBody>
          <a:bodyPr/>
          <a:lstStyle/>
          <a:p>
            <a:r>
              <a:rPr lang="en-US" dirty="0" smtClean="0"/>
              <a:t>Math and Reading Interventionists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25</a:t>
            </a:fld>
            <a:endParaRPr lang="en-US" dirty="0" smtClean="0"/>
          </a:p>
        </p:txBody>
      </p:sp>
    </p:spTree>
    <p:extLst>
      <p:ext uri="{BB962C8B-B14F-4D97-AF65-F5344CB8AC3E}">
        <p14:creationId xmlns:p14="http://schemas.microsoft.com/office/powerpoint/2010/main" val="4207885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40446"/>
            <a:ext cx="8407893" cy="3661451"/>
          </a:xfrm>
        </p:spPr>
        <p:txBody>
          <a:bodyPr/>
          <a:lstStyle/>
          <a:p>
            <a:pPr marL="0" indent="0">
              <a:spcBef>
                <a:spcPts val="0"/>
              </a:spcBef>
              <a:buNone/>
            </a:pPr>
            <a:r>
              <a:rPr lang="en-US" sz="1800" b="0" dirty="0" smtClean="0"/>
              <a:t>Valid endorsements for </a:t>
            </a:r>
            <a:r>
              <a:rPr lang="en-US" sz="1800" i="1" dirty="0" smtClean="0"/>
              <a:t>qualified</a:t>
            </a:r>
            <a:r>
              <a:rPr lang="en-US" sz="1800" b="0" dirty="0" smtClean="0"/>
              <a:t> </a:t>
            </a:r>
            <a:r>
              <a:rPr lang="en-US" sz="1800" b="0" dirty="0"/>
              <a:t>status </a:t>
            </a:r>
            <a:r>
              <a:rPr lang="en-US" sz="1800" b="0" dirty="0" smtClean="0"/>
              <a:t>for Interventionists include:</a:t>
            </a:r>
          </a:p>
          <a:p>
            <a:pPr marL="0" indent="0">
              <a:spcBef>
                <a:spcPts val="0"/>
              </a:spcBef>
              <a:buNone/>
            </a:pPr>
            <a:endParaRPr lang="en-US" sz="1800" b="0" dirty="0"/>
          </a:p>
          <a:p>
            <a:pPr marL="0" indent="0">
              <a:spcBef>
                <a:spcPts val="0"/>
              </a:spcBef>
              <a:buNone/>
            </a:pPr>
            <a:r>
              <a:rPr lang="en-US" sz="1800" b="0" dirty="0" smtClean="0"/>
              <a:t>Math Interventionist (Job Code 223):</a:t>
            </a:r>
            <a:endParaRPr lang="en-US" sz="1800" b="0" dirty="0"/>
          </a:p>
          <a:p>
            <a:pPr marL="285750" indent="-285750">
              <a:spcBef>
                <a:spcPts val="0"/>
              </a:spcBef>
              <a:buFont typeface="Arial" panose="020B0604020202020204" pitchFamily="34" charset="0"/>
              <a:buChar char="•"/>
            </a:pPr>
            <a:r>
              <a:rPr lang="en-US" sz="1800" b="0" dirty="0" smtClean="0"/>
              <a:t>Mathematics (grades 7-12)</a:t>
            </a:r>
          </a:p>
          <a:p>
            <a:pPr marL="285750" indent="-285750">
              <a:spcBef>
                <a:spcPts val="0"/>
              </a:spcBef>
              <a:buFont typeface="Arial" panose="020B0604020202020204" pitchFamily="34" charset="0"/>
              <a:buChar char="•"/>
            </a:pPr>
            <a:r>
              <a:rPr lang="en-US" sz="1800" b="0" dirty="0" smtClean="0"/>
              <a:t>Elementary Education (grades K-6)</a:t>
            </a:r>
          </a:p>
          <a:p>
            <a:pPr marL="285750" indent="-285750">
              <a:spcBef>
                <a:spcPts val="0"/>
              </a:spcBef>
              <a:buFont typeface="Arial" panose="020B0604020202020204" pitchFamily="34" charset="0"/>
              <a:buChar char="•"/>
            </a:pPr>
            <a:endParaRPr lang="en-US" sz="1800" b="0" dirty="0"/>
          </a:p>
          <a:p>
            <a:pPr marL="0" indent="0">
              <a:spcBef>
                <a:spcPts val="0"/>
              </a:spcBef>
              <a:buNone/>
            </a:pPr>
            <a:r>
              <a:rPr lang="en-US" sz="1800" b="0" dirty="0" smtClean="0"/>
              <a:t>Reading Interventionist (Job Code 222):</a:t>
            </a:r>
            <a:endParaRPr lang="en-US" sz="1800" b="0" dirty="0"/>
          </a:p>
          <a:p>
            <a:pPr marL="285750" indent="-285750">
              <a:spcBef>
                <a:spcPts val="0"/>
              </a:spcBef>
              <a:buFont typeface="Arial" panose="020B0604020202020204" pitchFamily="34" charset="0"/>
              <a:buChar char="•"/>
            </a:pPr>
            <a:r>
              <a:rPr lang="en-US" sz="1800" b="0" dirty="0" smtClean="0"/>
              <a:t>Reading Teacher (Elementary)</a:t>
            </a:r>
          </a:p>
          <a:p>
            <a:pPr marL="285750" indent="-285750">
              <a:spcBef>
                <a:spcPts val="0"/>
              </a:spcBef>
              <a:buFont typeface="Arial" panose="020B0604020202020204" pitchFamily="34" charset="0"/>
              <a:buChar char="•"/>
            </a:pPr>
            <a:r>
              <a:rPr lang="en-US" sz="1800" b="0" dirty="0" smtClean="0"/>
              <a:t>Reading Teacher (Secondary)</a:t>
            </a:r>
          </a:p>
          <a:p>
            <a:pPr marL="285750" indent="-285750">
              <a:spcBef>
                <a:spcPts val="0"/>
              </a:spcBef>
              <a:buFont typeface="Arial" panose="020B0604020202020204" pitchFamily="34" charset="0"/>
              <a:buChar char="•"/>
            </a:pPr>
            <a:r>
              <a:rPr lang="en-US" sz="1800" b="0" dirty="0" smtClean="0"/>
              <a:t>Reading Teacher (K-12)</a:t>
            </a:r>
          </a:p>
          <a:p>
            <a:pPr marL="285750" indent="-285750">
              <a:spcBef>
                <a:spcPts val="0"/>
              </a:spcBef>
              <a:buFont typeface="Arial" panose="020B0604020202020204" pitchFamily="34" charset="0"/>
              <a:buChar char="•"/>
            </a:pPr>
            <a:r>
              <a:rPr lang="en-US" sz="1800" b="0" dirty="0" smtClean="0"/>
              <a:t>Reading Specialist (K-12)</a:t>
            </a:r>
            <a:endParaRPr lang="en-US" sz="1800" b="0" dirty="0"/>
          </a:p>
          <a:p>
            <a:pPr marL="45720" indent="0">
              <a:buNone/>
            </a:pPr>
            <a:endParaRPr lang="en-US" sz="2000" dirty="0"/>
          </a:p>
        </p:txBody>
      </p:sp>
      <p:sp>
        <p:nvSpPr>
          <p:cNvPr id="3" name="Title 2"/>
          <p:cNvSpPr>
            <a:spLocks noGrp="1"/>
          </p:cNvSpPr>
          <p:nvPr>
            <p:ph type="title"/>
          </p:nvPr>
        </p:nvSpPr>
        <p:spPr/>
        <p:txBody>
          <a:bodyPr/>
          <a:lstStyle/>
          <a:p>
            <a:r>
              <a:rPr lang="en-US" dirty="0" smtClean="0"/>
              <a:t>Interventionists</a:t>
            </a:r>
            <a:br>
              <a:rPr lang="en-US" dirty="0" smtClean="0"/>
            </a:br>
            <a:r>
              <a:rPr lang="en-US" dirty="0" smtClean="0"/>
              <a:t>Valid Endorsements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26</a:t>
            </a:fld>
            <a:endParaRPr lang="en-US" dirty="0" smtClean="0"/>
          </a:p>
        </p:txBody>
      </p:sp>
    </p:spTree>
    <p:extLst>
      <p:ext uri="{BB962C8B-B14F-4D97-AF65-F5344CB8AC3E}">
        <p14:creationId xmlns:p14="http://schemas.microsoft.com/office/powerpoint/2010/main" val="1713830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15006"/>
            <a:ext cx="8407893" cy="2537969"/>
          </a:xfrm>
        </p:spPr>
        <p:txBody>
          <a:bodyPr/>
          <a:lstStyle/>
          <a:p>
            <a:pPr marL="45720" indent="0">
              <a:spcBef>
                <a:spcPts val="0"/>
              </a:spcBef>
              <a:buNone/>
            </a:pPr>
            <a:r>
              <a:rPr lang="en-US" sz="1800" b="0" dirty="0" smtClean="0"/>
              <a:t>Grant Project Code 4027 = IDEA:  Part B</a:t>
            </a:r>
          </a:p>
          <a:p>
            <a:pPr marL="45720" indent="0">
              <a:spcBef>
                <a:spcPts val="0"/>
              </a:spcBef>
              <a:buNone/>
            </a:pPr>
            <a:endParaRPr lang="en-US" sz="1800" b="0" dirty="0" smtClean="0"/>
          </a:p>
          <a:p>
            <a:pPr marL="45720" indent="0">
              <a:spcBef>
                <a:spcPts val="0"/>
              </a:spcBef>
              <a:buNone/>
            </a:pPr>
            <a:r>
              <a:rPr lang="en-US" sz="1800" b="0" dirty="0" smtClean="0"/>
              <a:t>Grant </a:t>
            </a:r>
            <a:r>
              <a:rPr lang="en-US" sz="1800" b="0" dirty="0"/>
              <a:t>Project Code </a:t>
            </a:r>
            <a:r>
              <a:rPr lang="en-US" sz="1800" b="0" dirty="0" smtClean="0"/>
              <a:t>4173 = IDEA</a:t>
            </a:r>
            <a:r>
              <a:rPr lang="en-US" sz="1800" b="0" dirty="0"/>
              <a:t>:  </a:t>
            </a:r>
            <a:r>
              <a:rPr lang="en-US" sz="1800" b="0" dirty="0" smtClean="0"/>
              <a:t>Preschool</a:t>
            </a:r>
            <a:endParaRPr lang="en-US" sz="1800" b="0" dirty="0"/>
          </a:p>
          <a:p>
            <a:pPr marL="45720" indent="0">
              <a:spcBef>
                <a:spcPts val="0"/>
              </a:spcBef>
              <a:buNone/>
            </a:pPr>
            <a:endParaRPr lang="en-US" sz="1800" b="0" dirty="0"/>
          </a:p>
          <a:p>
            <a:pPr marL="45720" indent="0">
              <a:spcBef>
                <a:spcPts val="0"/>
              </a:spcBef>
              <a:buNone/>
            </a:pPr>
            <a:r>
              <a:rPr lang="en-US" sz="1800" b="0" dirty="0" smtClean="0"/>
              <a:t>Grant Project Codes 4027 and 4173 are reported </a:t>
            </a:r>
            <a:r>
              <a:rPr lang="en-US" sz="1800" i="1" dirty="0" smtClean="0"/>
              <a:t>for those staff who have been/will be approved</a:t>
            </a:r>
            <a:r>
              <a:rPr lang="en-US" sz="1800" b="0" dirty="0" smtClean="0"/>
              <a:t> for IDEA funding in the web-based budget </a:t>
            </a:r>
            <a:r>
              <a:rPr lang="en-US" sz="1800" b="0" dirty="0"/>
              <a:t>s</a:t>
            </a:r>
            <a:r>
              <a:rPr lang="en-US" sz="1800" b="0" dirty="0" smtClean="0"/>
              <a:t>ystem.</a:t>
            </a:r>
            <a:endParaRPr lang="en-US" sz="1800" b="0" dirty="0"/>
          </a:p>
        </p:txBody>
      </p:sp>
      <p:sp>
        <p:nvSpPr>
          <p:cNvPr id="3" name="Title 2"/>
          <p:cNvSpPr>
            <a:spLocks noGrp="1"/>
          </p:cNvSpPr>
          <p:nvPr>
            <p:ph type="title"/>
          </p:nvPr>
        </p:nvSpPr>
        <p:spPr/>
        <p:txBody>
          <a:bodyPr/>
          <a:lstStyle/>
          <a:p>
            <a:r>
              <a:rPr lang="en-US" dirty="0" smtClean="0"/>
              <a:t>Grant Project Codes</a:t>
            </a:r>
            <a:br>
              <a:rPr lang="en-US" dirty="0" smtClean="0"/>
            </a:br>
            <a:r>
              <a:rPr lang="en-US" dirty="0" smtClean="0"/>
              <a:t>IDEA Funds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27</a:t>
            </a:fld>
            <a:endParaRPr lang="en-US" dirty="0" smtClean="0"/>
          </a:p>
        </p:txBody>
      </p:sp>
    </p:spTree>
    <p:extLst>
      <p:ext uri="{BB962C8B-B14F-4D97-AF65-F5344CB8AC3E}">
        <p14:creationId xmlns:p14="http://schemas.microsoft.com/office/powerpoint/2010/main" val="1200816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8578"/>
            <a:ext cx="8407893" cy="4152340"/>
          </a:xfrm>
        </p:spPr>
        <p:txBody>
          <a:bodyPr/>
          <a:lstStyle/>
          <a:p>
            <a:pPr marL="45720" indent="0" algn="ctr">
              <a:spcBef>
                <a:spcPts val="0"/>
              </a:spcBef>
              <a:buNone/>
            </a:pPr>
            <a:r>
              <a:rPr lang="en-US" sz="3600" dirty="0" smtClean="0"/>
              <a:t>Welcome to the world of SAM!</a:t>
            </a:r>
          </a:p>
          <a:p>
            <a:pPr marL="45720" indent="0" algn="ctr">
              <a:spcBef>
                <a:spcPts val="0"/>
              </a:spcBef>
              <a:buNone/>
            </a:pPr>
            <a:endParaRPr lang="en-US" sz="3600" dirty="0" smtClean="0"/>
          </a:p>
          <a:p>
            <a:pPr marL="45720" indent="0">
              <a:buNone/>
            </a:pPr>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Staff Approval Matrix</a:t>
            </a:r>
            <a:endParaRPr lang="en-US" dirty="0"/>
          </a:p>
        </p:txBody>
      </p:sp>
      <p:pic>
        <p:nvPicPr>
          <p:cNvPr id="1027" name="Picture 3" descr="C:\Users\rossini_l\AppData\Local\Microsoft\Windows\Temporary Internet Files\Content.IE5\9QO1IX4P\yosemite-sam[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038" y="2827136"/>
            <a:ext cx="2181225"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806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43276"/>
            <a:ext cx="8407893" cy="3718384"/>
          </a:xfrm>
        </p:spPr>
        <p:txBody>
          <a:bodyPr/>
          <a:lstStyle/>
          <a:p>
            <a:pPr marL="45720" indent="0">
              <a:spcBef>
                <a:spcPts val="0"/>
              </a:spcBef>
              <a:buNone/>
            </a:pPr>
            <a:r>
              <a:rPr lang="en-US" sz="1800" b="0" dirty="0" smtClean="0"/>
              <a:t>Is transactional </a:t>
            </a:r>
            <a:r>
              <a:rPr lang="en-US" sz="1800" b="0" i="1" dirty="0" smtClean="0"/>
              <a:t>(real time process) </a:t>
            </a:r>
            <a:r>
              <a:rPr lang="en-US" sz="1800" b="0" dirty="0" smtClean="0"/>
              <a:t>in the December Count.</a:t>
            </a:r>
          </a:p>
          <a:p>
            <a:pPr marL="45720" indent="0">
              <a:spcBef>
                <a:spcPts val="0"/>
              </a:spcBef>
              <a:buNone/>
            </a:pPr>
            <a:endParaRPr lang="en-US" sz="1800" dirty="0"/>
          </a:p>
          <a:p>
            <a:pPr marL="45720" indent="0">
              <a:spcBef>
                <a:spcPts val="0"/>
              </a:spcBef>
              <a:buNone/>
            </a:pPr>
            <a:r>
              <a:rPr lang="en-US" sz="1800" b="0" dirty="0" smtClean="0"/>
              <a:t>Is generated once a Snapshot is created in the Data Pipeline.</a:t>
            </a:r>
          </a:p>
          <a:p>
            <a:pPr>
              <a:spcBef>
                <a:spcPts val="0"/>
              </a:spcBef>
              <a:buFont typeface="Arial" panose="020B0604020202020204" pitchFamily="34" charset="0"/>
              <a:buChar char="•"/>
            </a:pPr>
            <a:endParaRPr lang="en-US" sz="1800" b="0" dirty="0" smtClean="0"/>
          </a:p>
          <a:p>
            <a:pPr marL="45720" indent="0">
              <a:spcBef>
                <a:spcPts val="0"/>
              </a:spcBef>
              <a:buNone/>
            </a:pPr>
            <a:r>
              <a:rPr lang="en-US" sz="1800" b="0" dirty="0" smtClean="0"/>
              <a:t>Pulls in data from the Staff Assignment and IEP Interchange files.</a:t>
            </a:r>
            <a:endParaRPr lang="en-US" sz="1800" dirty="0" smtClean="0"/>
          </a:p>
          <a:p>
            <a:pPr marL="365760" lvl="1" indent="0">
              <a:spcBef>
                <a:spcPts val="0"/>
              </a:spcBef>
              <a:buNone/>
            </a:pPr>
            <a:endParaRPr lang="en-US" sz="1800" dirty="0" smtClean="0"/>
          </a:p>
          <a:p>
            <a:pPr marL="45720" indent="0">
              <a:spcBef>
                <a:spcPts val="0"/>
              </a:spcBef>
              <a:buNone/>
            </a:pPr>
            <a:r>
              <a:rPr lang="en-US" sz="1800" b="0" dirty="0" smtClean="0"/>
              <a:t>Connects staff data with the staff’s license and endorsement records.</a:t>
            </a:r>
          </a:p>
          <a:p>
            <a:pPr>
              <a:spcBef>
                <a:spcPts val="0"/>
              </a:spcBef>
              <a:buFont typeface="Arial" panose="020B0604020202020204" pitchFamily="34" charset="0"/>
              <a:buChar char="•"/>
            </a:pPr>
            <a:endParaRPr lang="en-US" sz="1800" b="0" dirty="0"/>
          </a:p>
          <a:p>
            <a:pPr marL="45720" indent="0">
              <a:spcBef>
                <a:spcPts val="0"/>
              </a:spcBef>
              <a:buNone/>
            </a:pPr>
            <a:r>
              <a:rPr lang="en-US" sz="1800" b="0" dirty="0" smtClean="0"/>
              <a:t>Determines qualified/non-qualified status for staff positions requiring a CDE license.</a:t>
            </a:r>
          </a:p>
          <a:p>
            <a:pPr>
              <a:spcBef>
                <a:spcPts val="0"/>
              </a:spcBef>
              <a:buFont typeface="Arial" panose="020B0604020202020204" pitchFamily="34" charset="0"/>
              <a:buChar char="•"/>
            </a:pPr>
            <a:endParaRPr lang="en-US" sz="1800" b="0" dirty="0" smtClean="0"/>
          </a:p>
          <a:p>
            <a:pPr marL="45720" indent="0">
              <a:spcBef>
                <a:spcPts val="0"/>
              </a:spcBef>
              <a:buNone/>
            </a:pPr>
            <a:r>
              <a:rPr lang="en-US" sz="1800" b="0" dirty="0" smtClean="0"/>
              <a:t>SAM Warnings in the Staff Error Report:</a:t>
            </a:r>
          </a:p>
          <a:p>
            <a:pPr>
              <a:spcBef>
                <a:spcPts val="0"/>
              </a:spcBef>
              <a:buFont typeface="Arial" panose="020B0604020202020204" pitchFamily="34" charset="0"/>
              <a:buChar char="•"/>
            </a:pPr>
            <a:r>
              <a:rPr lang="en-US" sz="1800" b="0" dirty="0" smtClean="0"/>
              <a:t>are generated for records that fail SAM approval criteria</a:t>
            </a:r>
            <a:endParaRPr lang="en-US" sz="1800" b="0" dirty="0"/>
          </a:p>
          <a:p>
            <a:pPr>
              <a:spcBef>
                <a:spcPts val="0"/>
              </a:spcBef>
              <a:buFont typeface="Arial" panose="020B0604020202020204" pitchFamily="34" charset="0"/>
              <a:buChar char="•"/>
            </a:pPr>
            <a:r>
              <a:rPr lang="en-US" sz="1800" b="0" dirty="0" smtClean="0"/>
              <a:t>are grouped together as </a:t>
            </a:r>
            <a:r>
              <a:rPr lang="en-US" sz="1800" dirty="0" smtClean="0"/>
              <a:t>SAM Warnings</a:t>
            </a:r>
            <a:r>
              <a:rPr lang="en-US" sz="1800" b="0" dirty="0" smtClean="0"/>
              <a:t> </a:t>
            </a:r>
            <a:endParaRPr lang="en-US" sz="1800" b="0" dirty="0"/>
          </a:p>
          <a:p>
            <a:pPr>
              <a:spcBef>
                <a:spcPts val="0"/>
              </a:spcBef>
              <a:buFont typeface="Arial" panose="020B0604020202020204" pitchFamily="34" charset="0"/>
              <a:buChar char="•"/>
            </a:pPr>
            <a:endParaRPr lang="en-US" sz="1800" b="0" dirty="0" smtClean="0"/>
          </a:p>
        </p:txBody>
      </p:sp>
      <p:sp>
        <p:nvSpPr>
          <p:cNvPr id="3" name="Title 2"/>
          <p:cNvSpPr>
            <a:spLocks noGrp="1"/>
          </p:cNvSpPr>
          <p:nvPr>
            <p:ph type="title"/>
          </p:nvPr>
        </p:nvSpPr>
        <p:spPr/>
        <p:txBody>
          <a:bodyPr/>
          <a:lstStyle/>
          <a:p>
            <a:r>
              <a:rPr lang="en-US" dirty="0" smtClean="0"/>
              <a:t>SAM Process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29</a:t>
            </a:fld>
            <a:endParaRPr lang="en-US" dirty="0" smtClean="0"/>
          </a:p>
        </p:txBody>
      </p:sp>
    </p:spTree>
    <p:extLst>
      <p:ext uri="{BB962C8B-B14F-4D97-AF65-F5344CB8AC3E}">
        <p14:creationId xmlns:p14="http://schemas.microsoft.com/office/powerpoint/2010/main" val="1659389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74261159"/>
              </p:ext>
            </p:extLst>
          </p:nvPr>
        </p:nvGraphicFramePr>
        <p:xfrm>
          <a:off x="381000" y="2242685"/>
          <a:ext cx="8407400" cy="3599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Agenda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a:t>
            </a:fld>
            <a:endParaRPr lang="en-US" dirty="0" smtClean="0"/>
          </a:p>
        </p:txBody>
      </p:sp>
    </p:spTree>
    <p:extLst>
      <p:ext uri="{BB962C8B-B14F-4D97-AF65-F5344CB8AC3E}">
        <p14:creationId xmlns:p14="http://schemas.microsoft.com/office/powerpoint/2010/main" val="2742490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1829535"/>
            <a:ext cx="8407893" cy="3472757"/>
          </a:xfrm>
        </p:spPr>
        <p:txBody>
          <a:bodyPr/>
          <a:lstStyle/>
          <a:p>
            <a:pPr marL="45720" indent="0">
              <a:spcBef>
                <a:spcPts val="0"/>
              </a:spcBef>
              <a:buNone/>
            </a:pPr>
            <a:r>
              <a:rPr lang="en-US" sz="1800" dirty="0" smtClean="0"/>
              <a:t>SAM</a:t>
            </a:r>
            <a:r>
              <a:rPr lang="en-US" sz="1800" b="0" dirty="0" smtClean="0"/>
              <a:t> </a:t>
            </a:r>
            <a:r>
              <a:rPr lang="en-US" sz="1800" b="0" dirty="0"/>
              <a:t>will run </a:t>
            </a:r>
            <a:r>
              <a:rPr lang="en-US" sz="1800" b="0" dirty="0" smtClean="0"/>
              <a:t>through the matrix approval process once </a:t>
            </a:r>
            <a:r>
              <a:rPr lang="en-US" sz="1800" b="0" dirty="0"/>
              <a:t>a Snapshot is </a:t>
            </a:r>
            <a:r>
              <a:rPr lang="en-US" sz="1800" b="0" dirty="0" smtClean="0"/>
              <a:t>created.</a:t>
            </a:r>
          </a:p>
          <a:p>
            <a:pPr marL="502920" indent="-457200">
              <a:spcBef>
                <a:spcPts val="0"/>
              </a:spcBef>
              <a:buFont typeface="+mj-lt"/>
              <a:buAutoNum type="arabicParenR"/>
            </a:pPr>
            <a:endParaRPr lang="en-US" sz="1800" b="0" dirty="0"/>
          </a:p>
          <a:p>
            <a:pPr marL="45720" indent="0">
              <a:spcBef>
                <a:spcPts val="0"/>
              </a:spcBef>
              <a:buNone/>
            </a:pPr>
            <a:r>
              <a:rPr lang="en-US" sz="1800" dirty="0" smtClean="0"/>
              <a:t>SAM</a:t>
            </a:r>
            <a:r>
              <a:rPr lang="en-US" sz="1800" b="0" dirty="0" smtClean="0"/>
              <a:t> Warning </a:t>
            </a:r>
            <a:r>
              <a:rPr lang="en-US" sz="1800" b="0" dirty="0"/>
              <a:t>messages are </a:t>
            </a:r>
            <a:r>
              <a:rPr lang="en-US" sz="1800" b="0" dirty="0" smtClean="0"/>
              <a:t>grouped together </a:t>
            </a:r>
            <a:r>
              <a:rPr lang="en-US" sz="1800" b="0" dirty="0"/>
              <a:t>in the Staff Error </a:t>
            </a:r>
            <a:r>
              <a:rPr lang="en-US" sz="1800" b="0" dirty="0" smtClean="0"/>
              <a:t>Report.</a:t>
            </a:r>
          </a:p>
          <a:p>
            <a:pPr marL="501650" indent="-457200">
              <a:spcBef>
                <a:spcPts val="0"/>
              </a:spcBef>
              <a:buFont typeface="+mj-lt"/>
              <a:buAutoNum type="arabicParenR"/>
            </a:pPr>
            <a:endParaRPr lang="en-US" sz="1800" b="0" dirty="0"/>
          </a:p>
          <a:p>
            <a:pPr marL="44450" indent="0">
              <a:spcBef>
                <a:spcPts val="0"/>
              </a:spcBef>
              <a:buNone/>
            </a:pPr>
            <a:r>
              <a:rPr lang="en-US" sz="1800" dirty="0" smtClean="0"/>
              <a:t>SAM</a:t>
            </a:r>
            <a:r>
              <a:rPr lang="en-US" sz="1800" b="0" dirty="0" smtClean="0"/>
              <a:t> results change, depending on the most recent staff and student data in your Snapshot.</a:t>
            </a:r>
          </a:p>
          <a:p>
            <a:pPr marL="502920" indent="-457200">
              <a:spcBef>
                <a:spcPts val="0"/>
              </a:spcBef>
              <a:buFont typeface="+mj-lt"/>
              <a:buAutoNum type="arabicParenR"/>
            </a:pPr>
            <a:endParaRPr lang="en-US" sz="1800" b="0" dirty="0"/>
          </a:p>
          <a:p>
            <a:pPr marL="45720" indent="0">
              <a:spcBef>
                <a:spcPts val="0"/>
              </a:spcBef>
              <a:buNone/>
            </a:pPr>
            <a:r>
              <a:rPr lang="en-US" sz="1800" dirty="0" smtClean="0"/>
              <a:t>SAM</a:t>
            </a:r>
            <a:r>
              <a:rPr lang="en-US" sz="1800" b="0" dirty="0" smtClean="0"/>
              <a:t> allows opportunity for AUs to </a:t>
            </a:r>
            <a:r>
              <a:rPr lang="en-US" sz="1800" b="0" dirty="0"/>
              <a:t>correct miscoding ensuring data </a:t>
            </a:r>
            <a:r>
              <a:rPr lang="en-US" sz="1800" b="0" dirty="0" smtClean="0"/>
              <a:t>validity.</a:t>
            </a:r>
          </a:p>
          <a:p>
            <a:pPr marL="502920" indent="-457200">
              <a:spcBef>
                <a:spcPts val="0"/>
              </a:spcBef>
              <a:buFont typeface="+mj-lt"/>
              <a:buAutoNum type="arabicParenR"/>
            </a:pPr>
            <a:endParaRPr lang="en-US" sz="1800" b="0" dirty="0"/>
          </a:p>
          <a:p>
            <a:pPr marL="45720" indent="0">
              <a:spcBef>
                <a:spcPts val="0"/>
              </a:spcBef>
              <a:buNone/>
            </a:pPr>
            <a:r>
              <a:rPr lang="en-US" sz="1800" dirty="0" smtClean="0"/>
              <a:t>SAM</a:t>
            </a:r>
            <a:r>
              <a:rPr lang="en-US" sz="1800" b="0" dirty="0" smtClean="0"/>
              <a:t> caseload misalignments are identified (50% endorsement to student disability category match).</a:t>
            </a:r>
            <a:endParaRPr lang="en-US" sz="1800" i="1" dirty="0"/>
          </a:p>
        </p:txBody>
      </p:sp>
      <p:sp>
        <p:nvSpPr>
          <p:cNvPr id="3" name="Title 2"/>
          <p:cNvSpPr>
            <a:spLocks noGrp="1"/>
          </p:cNvSpPr>
          <p:nvPr>
            <p:ph type="title"/>
          </p:nvPr>
        </p:nvSpPr>
        <p:spPr/>
        <p:txBody>
          <a:bodyPr/>
          <a:lstStyle/>
          <a:p>
            <a:r>
              <a:rPr lang="en-US" dirty="0" smtClean="0"/>
              <a:t>Five Things to Know about SAM</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30</a:t>
            </a:fld>
            <a:endParaRPr lang="en-US" dirty="0" smtClean="0"/>
          </a:p>
        </p:txBody>
      </p:sp>
    </p:spTree>
    <p:extLst>
      <p:ext uri="{BB962C8B-B14F-4D97-AF65-F5344CB8AC3E}">
        <p14:creationId xmlns:p14="http://schemas.microsoft.com/office/powerpoint/2010/main" val="106245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41812"/>
            <a:ext cx="8407893" cy="4018937"/>
          </a:xfrm>
        </p:spPr>
        <p:txBody>
          <a:bodyPr/>
          <a:lstStyle/>
          <a:p>
            <a:pPr marL="45720" indent="0">
              <a:spcBef>
                <a:spcPts val="0"/>
              </a:spcBef>
              <a:buNone/>
            </a:pPr>
            <a:r>
              <a:rPr lang="en-US" sz="1800" b="0" dirty="0" smtClean="0"/>
              <a:t>Research all failed SAM staff records</a:t>
            </a:r>
            <a:r>
              <a:rPr lang="en-US" sz="1800" b="0" dirty="0"/>
              <a:t>. </a:t>
            </a:r>
            <a:endParaRPr lang="en-US" sz="1800" b="0" dirty="0" smtClean="0"/>
          </a:p>
          <a:p>
            <a:pPr marL="45720" indent="0">
              <a:spcBef>
                <a:spcPts val="0"/>
              </a:spcBef>
              <a:buNone/>
            </a:pPr>
            <a:endParaRPr lang="en-US" sz="1800" b="0" dirty="0"/>
          </a:p>
          <a:p>
            <a:pPr marL="45720" indent="0">
              <a:spcBef>
                <a:spcPts val="0"/>
              </a:spcBef>
              <a:buNone/>
            </a:pPr>
            <a:r>
              <a:rPr lang="en-US" sz="1800" b="0" dirty="0" smtClean="0"/>
              <a:t>Connect </a:t>
            </a:r>
            <a:r>
              <a:rPr lang="en-US" sz="1800" b="0" dirty="0"/>
              <a:t>with your Special Education Director and/or Human Resources Department for clarification of Job Codes, assignments, </a:t>
            </a:r>
            <a:r>
              <a:rPr lang="en-US" sz="1800" b="0" dirty="0" smtClean="0"/>
              <a:t>student caseloads, etc</a:t>
            </a:r>
            <a:r>
              <a:rPr lang="en-US" sz="1800" b="0" dirty="0"/>
              <a:t>.</a:t>
            </a:r>
          </a:p>
          <a:p>
            <a:pPr marL="45720" indent="0">
              <a:spcBef>
                <a:spcPts val="0"/>
              </a:spcBef>
              <a:buNone/>
            </a:pPr>
            <a:endParaRPr lang="en-US" sz="1800" b="0" dirty="0"/>
          </a:p>
          <a:p>
            <a:pPr marL="45720" indent="0">
              <a:spcBef>
                <a:spcPts val="0"/>
              </a:spcBef>
              <a:buNone/>
            </a:pPr>
            <a:r>
              <a:rPr lang="en-US" sz="1800" b="0" dirty="0" smtClean="0"/>
              <a:t>Did you report these accurately?  They are all factors in the SAM process.</a:t>
            </a:r>
          </a:p>
          <a:p>
            <a:pPr>
              <a:spcBef>
                <a:spcPts val="0"/>
              </a:spcBef>
              <a:buFont typeface="Arial" panose="020B0604020202020204" pitchFamily="34" charset="0"/>
              <a:buChar char="•"/>
            </a:pPr>
            <a:r>
              <a:rPr lang="en-US" sz="1800" b="0" dirty="0" smtClean="0"/>
              <a:t>Job Classification Code</a:t>
            </a:r>
          </a:p>
          <a:p>
            <a:pPr>
              <a:spcBef>
                <a:spcPts val="0"/>
              </a:spcBef>
              <a:buFont typeface="Arial" panose="020B0604020202020204" pitchFamily="34" charset="0"/>
              <a:buChar char="•"/>
            </a:pPr>
            <a:r>
              <a:rPr lang="en-US" sz="1800" b="0" dirty="0" smtClean="0"/>
              <a:t>Administrative/Instructional Area Code</a:t>
            </a:r>
          </a:p>
          <a:p>
            <a:pPr>
              <a:spcBef>
                <a:spcPts val="0"/>
              </a:spcBef>
              <a:buFont typeface="Arial" panose="020B0604020202020204" pitchFamily="34" charset="0"/>
              <a:buChar char="•"/>
            </a:pPr>
            <a:r>
              <a:rPr lang="en-US" sz="1800" b="0" dirty="0" smtClean="0"/>
              <a:t>Staff </a:t>
            </a:r>
            <a:r>
              <a:rPr lang="en-US" sz="1800" b="0" dirty="0"/>
              <a:t>S</a:t>
            </a:r>
            <a:r>
              <a:rPr lang="en-US" sz="1800" b="0" dirty="0" smtClean="0"/>
              <a:t>ocial </a:t>
            </a:r>
            <a:r>
              <a:rPr lang="en-US" sz="1800" b="0" dirty="0"/>
              <a:t>S</a:t>
            </a:r>
            <a:r>
              <a:rPr lang="en-US" sz="1800" b="0" dirty="0" smtClean="0"/>
              <a:t>ecurity </a:t>
            </a:r>
            <a:r>
              <a:rPr lang="en-US" sz="1800" b="0" dirty="0"/>
              <a:t>N</a:t>
            </a:r>
            <a:r>
              <a:rPr lang="en-US" sz="1800" b="0" dirty="0" smtClean="0"/>
              <a:t>umber</a:t>
            </a:r>
          </a:p>
          <a:p>
            <a:pPr>
              <a:spcBef>
                <a:spcPts val="0"/>
              </a:spcBef>
              <a:buFont typeface="Arial" panose="020B0604020202020204" pitchFamily="34" charset="0"/>
              <a:buChar char="•"/>
            </a:pPr>
            <a:r>
              <a:rPr lang="en-US" sz="1800" b="0" dirty="0" smtClean="0"/>
              <a:t>Student caseload (generated based on Primary Provider data)</a:t>
            </a:r>
          </a:p>
          <a:p>
            <a:pPr marL="45720" indent="0">
              <a:spcBef>
                <a:spcPts val="0"/>
              </a:spcBef>
              <a:buNone/>
            </a:pPr>
            <a:endParaRPr lang="en-US" sz="1800" b="0" dirty="0" smtClean="0"/>
          </a:p>
          <a:p>
            <a:pPr marL="45720" indent="0">
              <a:spcBef>
                <a:spcPts val="0"/>
              </a:spcBef>
              <a:buNone/>
            </a:pPr>
            <a:r>
              <a:rPr lang="en-US" sz="1800" b="0" dirty="0" smtClean="0"/>
              <a:t>Correct </a:t>
            </a:r>
            <a:r>
              <a:rPr lang="en-US" sz="1800" b="0" dirty="0"/>
              <a:t>your </a:t>
            </a:r>
            <a:r>
              <a:rPr lang="en-US" sz="1800" b="0" dirty="0" smtClean="0"/>
              <a:t>staff data </a:t>
            </a:r>
            <a:r>
              <a:rPr lang="en-US" sz="1800" b="0" dirty="0"/>
              <a:t>and create a new </a:t>
            </a:r>
            <a:r>
              <a:rPr lang="en-US" sz="1800" b="0" dirty="0" smtClean="0"/>
              <a:t>Snapshot.</a:t>
            </a:r>
          </a:p>
          <a:p>
            <a:pPr marL="45720" indent="0">
              <a:spcBef>
                <a:spcPts val="0"/>
              </a:spcBef>
              <a:buNone/>
            </a:pPr>
            <a:endParaRPr lang="en-US" sz="1800" b="0" dirty="0"/>
          </a:p>
        </p:txBody>
      </p:sp>
      <p:sp>
        <p:nvSpPr>
          <p:cNvPr id="3" name="Title 2"/>
          <p:cNvSpPr>
            <a:spLocks noGrp="1"/>
          </p:cNvSpPr>
          <p:nvPr>
            <p:ph type="title"/>
          </p:nvPr>
        </p:nvSpPr>
        <p:spPr/>
        <p:txBody>
          <a:bodyPr/>
          <a:lstStyle/>
          <a:p>
            <a:r>
              <a:rPr lang="en-US" dirty="0" smtClean="0"/>
              <a:t>Review all SAM Warnings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31</a:t>
            </a:fld>
            <a:endParaRPr lang="en-US" dirty="0" smtClean="0"/>
          </a:p>
        </p:txBody>
      </p:sp>
    </p:spTree>
    <p:extLst>
      <p:ext uri="{BB962C8B-B14F-4D97-AF65-F5344CB8AC3E}">
        <p14:creationId xmlns:p14="http://schemas.microsoft.com/office/powerpoint/2010/main" val="2438880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4525" y="3156294"/>
            <a:ext cx="5676900" cy="1324265"/>
          </a:xfrm>
        </p:spPr>
        <p:txBody>
          <a:bodyPr/>
          <a:lstStyle/>
          <a:p>
            <a:pPr marL="45720" indent="0" algn="ctr">
              <a:spcBef>
                <a:spcPts val="0"/>
              </a:spcBef>
              <a:buNone/>
            </a:pPr>
            <a:r>
              <a:rPr lang="en-US" b="0" dirty="0" smtClean="0"/>
              <a:t>The ultimate goal?</a:t>
            </a:r>
          </a:p>
          <a:p>
            <a:pPr marL="45720" indent="0" algn="ctr">
              <a:spcBef>
                <a:spcPts val="0"/>
              </a:spcBef>
              <a:buNone/>
            </a:pPr>
            <a:r>
              <a:rPr lang="en-US" b="0" dirty="0" smtClean="0"/>
              <a:t>All AUs have </a:t>
            </a:r>
            <a:r>
              <a:rPr lang="en-US" dirty="0" smtClean="0"/>
              <a:t>ZERO</a:t>
            </a:r>
            <a:r>
              <a:rPr lang="en-US" b="0" dirty="0" smtClean="0"/>
              <a:t> Warnings related to the </a:t>
            </a:r>
            <a:r>
              <a:rPr lang="en-US" dirty="0" smtClean="0"/>
              <a:t>SAM</a:t>
            </a:r>
            <a:r>
              <a:rPr lang="en-US" b="0" dirty="0" smtClean="0"/>
              <a:t> process.</a:t>
            </a:r>
          </a:p>
          <a:p>
            <a:pPr>
              <a:spcBef>
                <a:spcPts val="0"/>
              </a:spcBef>
              <a:buFont typeface="Arial" panose="020B0604020202020204" pitchFamily="34" charset="0"/>
              <a:buChar char="•"/>
            </a:pPr>
            <a:endParaRPr lang="en-US" sz="1800" b="0" dirty="0" smtClean="0"/>
          </a:p>
          <a:p>
            <a:pPr marL="45720" indent="0">
              <a:buNone/>
            </a:pP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32</a:t>
            </a:fld>
            <a:endParaRPr lang="en-US" dirty="0" smtClean="0"/>
          </a:p>
        </p:txBody>
      </p:sp>
    </p:spTree>
    <p:extLst>
      <p:ext uri="{BB962C8B-B14F-4D97-AF65-F5344CB8AC3E}">
        <p14:creationId xmlns:p14="http://schemas.microsoft.com/office/powerpoint/2010/main" val="2824259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5496" y="1904815"/>
            <a:ext cx="8648700" cy="2751006"/>
          </a:xfrm>
        </p:spPr>
        <p:txBody>
          <a:bodyPr/>
          <a:lstStyle/>
          <a:p>
            <a:pPr marL="0" indent="0">
              <a:spcBef>
                <a:spcPts val="0"/>
              </a:spcBef>
              <a:buNone/>
              <a:defRPr/>
            </a:pPr>
            <a:r>
              <a:rPr lang="en-US" sz="1800" b="0" dirty="0" smtClean="0">
                <a:solidFill>
                  <a:schemeClr val="tx1"/>
                </a:solidFill>
              </a:rPr>
              <a:t>Incorrect Job Code reporting results in failed SAM records.</a:t>
            </a:r>
          </a:p>
          <a:p>
            <a:pPr marL="285750" indent="-285750">
              <a:spcBef>
                <a:spcPts val="0"/>
              </a:spcBef>
              <a:buFont typeface="Arial" panose="020B0604020202020204" pitchFamily="34" charset="0"/>
              <a:buChar char="•"/>
              <a:defRPr/>
            </a:pPr>
            <a:r>
              <a:rPr lang="en-US" sz="1800" b="0" dirty="0" smtClean="0">
                <a:solidFill>
                  <a:schemeClr val="tx1"/>
                </a:solidFill>
              </a:rPr>
              <a:t>SAM is transactional</a:t>
            </a:r>
          </a:p>
          <a:p>
            <a:pPr marL="285750" indent="-285750">
              <a:spcBef>
                <a:spcPts val="0"/>
              </a:spcBef>
              <a:buFont typeface="Arial" panose="020B0604020202020204" pitchFamily="34" charset="0"/>
              <a:buChar char="•"/>
              <a:defRPr/>
            </a:pPr>
            <a:r>
              <a:rPr lang="en-US" sz="1800" b="0" dirty="0" smtClean="0">
                <a:solidFill>
                  <a:schemeClr val="tx1"/>
                </a:solidFill>
              </a:rPr>
              <a:t>AUs have opportunity to correct miscoding issues during the collection open window</a:t>
            </a:r>
          </a:p>
          <a:p>
            <a:pPr marL="0" indent="0">
              <a:spcBef>
                <a:spcPts val="0"/>
              </a:spcBef>
              <a:buNone/>
              <a:defRPr/>
            </a:pPr>
            <a:endParaRPr lang="en-US" sz="1800" b="0" dirty="0" smtClean="0">
              <a:solidFill>
                <a:schemeClr val="tx1"/>
              </a:solidFill>
            </a:endParaRPr>
          </a:p>
          <a:p>
            <a:pPr marL="0" indent="0">
              <a:spcBef>
                <a:spcPts val="0"/>
              </a:spcBef>
              <a:buNone/>
              <a:defRPr/>
            </a:pPr>
            <a:r>
              <a:rPr lang="en-US" sz="1800" b="0" dirty="0" smtClean="0">
                <a:solidFill>
                  <a:schemeClr val="tx1"/>
                </a:solidFill>
              </a:rPr>
              <a:t>Failed SAM records classify the position as </a:t>
            </a:r>
            <a:r>
              <a:rPr lang="en-US" sz="1800" i="1" dirty="0" smtClean="0">
                <a:solidFill>
                  <a:schemeClr val="tx1"/>
                </a:solidFill>
              </a:rPr>
              <a:t>non-qualified</a:t>
            </a:r>
            <a:r>
              <a:rPr lang="en-US" sz="1800" b="0" i="1" dirty="0" smtClean="0">
                <a:solidFill>
                  <a:schemeClr val="tx1"/>
                </a:solidFill>
              </a:rPr>
              <a:t>.</a:t>
            </a:r>
            <a:r>
              <a:rPr lang="en-US" sz="1800" b="0" dirty="0" smtClean="0">
                <a:solidFill>
                  <a:schemeClr val="tx1"/>
                </a:solidFill>
              </a:rPr>
              <a:t>  </a:t>
            </a:r>
          </a:p>
          <a:p>
            <a:pPr marL="0" indent="0">
              <a:spcBef>
                <a:spcPts val="0"/>
              </a:spcBef>
              <a:buNone/>
              <a:defRPr/>
            </a:pPr>
            <a:endParaRPr lang="en-US" sz="1800" b="0" dirty="0" smtClean="0">
              <a:solidFill>
                <a:schemeClr val="tx1"/>
              </a:solidFill>
            </a:endParaRPr>
          </a:p>
          <a:p>
            <a:pPr marL="0" indent="0">
              <a:spcBef>
                <a:spcPts val="0"/>
              </a:spcBef>
              <a:buNone/>
              <a:defRPr/>
            </a:pPr>
            <a:r>
              <a:rPr lang="en-US" sz="1800" b="0" dirty="0" smtClean="0">
                <a:solidFill>
                  <a:schemeClr val="tx1"/>
                </a:solidFill>
              </a:rPr>
              <a:t>Unsure of how to code a position?</a:t>
            </a:r>
          </a:p>
          <a:p>
            <a:pPr marL="285750" indent="-285750">
              <a:spcBef>
                <a:spcPts val="0"/>
              </a:spcBef>
              <a:buFont typeface="Arial" panose="020B0604020202020204" pitchFamily="34" charset="0"/>
              <a:buChar char="•"/>
              <a:defRPr/>
            </a:pPr>
            <a:r>
              <a:rPr lang="en-US" sz="1800" b="0" dirty="0">
                <a:solidFill>
                  <a:schemeClr val="tx1"/>
                </a:solidFill>
              </a:rPr>
              <a:t>v</a:t>
            </a:r>
            <a:r>
              <a:rPr lang="en-US" sz="1800" b="0" dirty="0" smtClean="0">
                <a:solidFill>
                  <a:schemeClr val="tx1"/>
                </a:solidFill>
              </a:rPr>
              <a:t>erify </a:t>
            </a:r>
            <a:r>
              <a:rPr lang="en-US" sz="1800" b="0" dirty="0">
                <a:solidFill>
                  <a:schemeClr val="tx1"/>
                </a:solidFill>
              </a:rPr>
              <a:t>the </a:t>
            </a:r>
            <a:r>
              <a:rPr lang="en-US" sz="1800" b="0" dirty="0" smtClean="0">
                <a:solidFill>
                  <a:schemeClr val="tx1"/>
                </a:solidFill>
              </a:rPr>
              <a:t>staff’s assignment</a:t>
            </a:r>
          </a:p>
          <a:p>
            <a:pPr marL="285750" indent="-285750">
              <a:spcBef>
                <a:spcPts val="0"/>
              </a:spcBef>
              <a:buFont typeface="Arial" panose="020B0604020202020204" pitchFamily="34" charset="0"/>
              <a:buChar char="•"/>
              <a:defRPr/>
            </a:pPr>
            <a:r>
              <a:rPr lang="en-US" sz="1800" b="0" dirty="0">
                <a:solidFill>
                  <a:schemeClr val="tx1"/>
                </a:solidFill>
              </a:rPr>
              <a:t>c</a:t>
            </a:r>
            <a:r>
              <a:rPr lang="en-US" sz="1800" b="0" dirty="0" smtClean="0">
                <a:solidFill>
                  <a:schemeClr val="tx1"/>
                </a:solidFill>
              </a:rPr>
              <a:t>ontact CDE to discuss position responsibilities to determine proper coding</a:t>
            </a:r>
          </a:p>
          <a:p>
            <a:pPr marL="0" indent="0">
              <a:spcBef>
                <a:spcPts val="0"/>
              </a:spcBef>
              <a:buNone/>
              <a:defRPr/>
            </a:pPr>
            <a:endParaRPr lang="en-US" sz="1800" b="0" dirty="0" smtClean="0">
              <a:solidFill>
                <a:schemeClr val="tx1"/>
              </a:solidFill>
            </a:endParaRPr>
          </a:p>
          <a:p>
            <a:pPr marL="0" indent="0">
              <a:spcBef>
                <a:spcPts val="0"/>
              </a:spcBef>
              <a:buClrTx/>
              <a:buNone/>
              <a:defRPr/>
            </a:pPr>
            <a:endParaRPr lang="en-US" sz="2000" b="0" dirty="0">
              <a:solidFill>
                <a:schemeClr val="tx1"/>
              </a:solidFill>
            </a:endParaRPr>
          </a:p>
          <a:p>
            <a:endParaRPr lang="en-US" dirty="0"/>
          </a:p>
        </p:txBody>
      </p:sp>
      <p:sp>
        <p:nvSpPr>
          <p:cNvPr id="3" name="Title 2"/>
          <p:cNvSpPr>
            <a:spLocks noGrp="1"/>
          </p:cNvSpPr>
          <p:nvPr>
            <p:ph type="title"/>
          </p:nvPr>
        </p:nvSpPr>
        <p:spPr/>
        <p:txBody>
          <a:bodyPr/>
          <a:lstStyle/>
          <a:p>
            <a:r>
              <a:rPr lang="en-US" dirty="0" smtClean="0"/>
              <a:t>Staff Coding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33</a:t>
            </a:fld>
            <a:endParaRPr lang="en-US" dirty="0" smtClean="0"/>
          </a:p>
        </p:txBody>
      </p:sp>
    </p:spTree>
    <p:extLst>
      <p:ext uri="{BB962C8B-B14F-4D97-AF65-F5344CB8AC3E}">
        <p14:creationId xmlns:p14="http://schemas.microsoft.com/office/powerpoint/2010/main" val="1710840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452621"/>
            <a:ext cx="8407893" cy="624079"/>
          </a:xfrm>
        </p:spPr>
        <p:txBody>
          <a:bodyPr/>
          <a:lstStyle/>
          <a:p>
            <a:pPr marL="45720" indent="0" algn="ctr">
              <a:buNone/>
            </a:pPr>
            <a:r>
              <a:rPr lang="en-US" dirty="0" smtClean="0"/>
              <a:t>Common Staff Miscoding</a:t>
            </a:r>
          </a:p>
          <a:p>
            <a:pPr marL="45720" indent="0">
              <a:buNone/>
            </a:pPr>
            <a:endParaRPr lang="en-US" b="0" dirty="0"/>
          </a:p>
        </p:txBody>
      </p:sp>
      <p:sp>
        <p:nvSpPr>
          <p:cNvPr id="4" name="Footer Placeholder 3"/>
          <p:cNvSpPr>
            <a:spLocks noGrp="1"/>
          </p:cNvSpPr>
          <p:nvPr>
            <p:ph type="ftr" sz="quarter" idx="3"/>
          </p:nvPr>
        </p:nvSpPr>
        <p:spPr/>
        <p:txBody>
          <a:bodyPr/>
          <a:lstStyle/>
          <a:p>
            <a:fld id="{757A2F4E-5D54-B04B-91BD-7E78EE1FE9FD}" type="slidenum">
              <a:rPr lang="en-US" smtClean="0"/>
              <a:pPr/>
              <a:t>34</a:t>
            </a:fld>
            <a:endParaRPr lang="en-US" dirty="0" smtClean="0"/>
          </a:p>
        </p:txBody>
      </p:sp>
    </p:spTree>
    <p:extLst>
      <p:ext uri="{BB962C8B-B14F-4D97-AF65-F5344CB8AC3E}">
        <p14:creationId xmlns:p14="http://schemas.microsoft.com/office/powerpoint/2010/main" val="2732191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351489"/>
            <a:ext cx="8640263" cy="3219738"/>
          </a:xfrm>
        </p:spPr>
        <p:txBody>
          <a:bodyPr/>
          <a:lstStyle/>
          <a:p>
            <a:pPr marL="365760" lvl="1" indent="0">
              <a:buNone/>
            </a:pPr>
            <a:endParaRPr lang="en-US" dirty="0"/>
          </a:p>
          <a:p>
            <a:pPr marL="365760" lvl="1" indent="0">
              <a:buNone/>
            </a:pPr>
            <a:endParaRPr lang="en-US" dirty="0" smtClean="0"/>
          </a:p>
          <a:p>
            <a:pPr marL="365760" lvl="1" indent="0">
              <a:buNone/>
            </a:pPr>
            <a:endParaRPr lang="en-US" dirty="0"/>
          </a:p>
          <a:p>
            <a:pPr marL="365760" lvl="1" indent="0">
              <a:buNone/>
            </a:pPr>
            <a:endParaRPr lang="en-US" dirty="0" smtClean="0"/>
          </a:p>
          <a:p>
            <a:pPr marL="365760" lvl="1" indent="0">
              <a:buNone/>
            </a:pPr>
            <a:endParaRPr lang="en-US" dirty="0"/>
          </a:p>
          <a:p>
            <a:pPr marL="0" indent="-354381">
              <a:spcBef>
                <a:spcPct val="0"/>
              </a:spcBef>
              <a:buNone/>
              <a:defRPr/>
            </a:pPr>
            <a:r>
              <a:rPr lang="en-US" sz="1800" b="0" dirty="0" smtClean="0">
                <a:solidFill>
                  <a:schemeClr val="tx1"/>
                </a:solidFill>
              </a:rPr>
              <a:t>Verify staff license type </a:t>
            </a:r>
            <a:r>
              <a:rPr lang="en-US" sz="1800" b="0" dirty="0">
                <a:solidFill>
                  <a:schemeClr val="tx1"/>
                </a:solidFill>
              </a:rPr>
              <a:t>and </a:t>
            </a:r>
            <a:r>
              <a:rPr lang="en-US" sz="1800" b="0" dirty="0" smtClean="0">
                <a:solidFill>
                  <a:schemeClr val="tx1"/>
                </a:solidFill>
              </a:rPr>
              <a:t>endorsement </a:t>
            </a:r>
            <a:r>
              <a:rPr lang="en-US" sz="1800" b="0" dirty="0">
                <a:solidFill>
                  <a:schemeClr val="tx1"/>
                </a:solidFill>
              </a:rPr>
              <a:t>prior to coding.</a:t>
            </a:r>
          </a:p>
          <a:p>
            <a:pPr marL="0" indent="-354381">
              <a:spcBef>
                <a:spcPct val="0"/>
              </a:spcBef>
              <a:buNone/>
              <a:defRPr/>
            </a:pPr>
            <a:endParaRPr lang="en-US" sz="1800" b="0" dirty="0">
              <a:solidFill>
                <a:schemeClr val="tx1"/>
              </a:solidFill>
            </a:endParaRPr>
          </a:p>
          <a:p>
            <a:pPr marL="0" indent="-354622">
              <a:spcBef>
                <a:spcPct val="0"/>
              </a:spcBef>
              <a:buNone/>
              <a:defRPr/>
            </a:pPr>
            <a:r>
              <a:rPr lang="en-US" sz="1800" b="0" dirty="0">
                <a:solidFill>
                  <a:schemeClr val="tx1"/>
                </a:solidFill>
              </a:rPr>
              <a:t>Verify </a:t>
            </a:r>
            <a:r>
              <a:rPr lang="en-US" sz="1800" b="0" dirty="0" smtClean="0">
                <a:solidFill>
                  <a:schemeClr val="tx1"/>
                </a:solidFill>
              </a:rPr>
              <a:t>staff positions for proper coding in Human Resources systems.</a:t>
            </a:r>
            <a:endParaRPr lang="en-US" sz="1800" b="0" dirty="0">
              <a:solidFill>
                <a:schemeClr val="tx1"/>
              </a:solidFill>
            </a:endParaRPr>
          </a:p>
          <a:p>
            <a:pPr marL="354622" indent="-354622">
              <a:spcBef>
                <a:spcPct val="0"/>
              </a:spcBef>
              <a:buNone/>
              <a:defRPr/>
            </a:pPr>
            <a:endParaRPr lang="en-US" sz="1800" b="0" dirty="0">
              <a:solidFill>
                <a:schemeClr val="tx1"/>
              </a:solidFill>
            </a:endParaRPr>
          </a:p>
          <a:p>
            <a:pPr marL="365760" lvl="1" indent="0">
              <a:buNone/>
            </a:pPr>
            <a:endParaRPr lang="en-US" sz="1800" dirty="0" smtClean="0"/>
          </a:p>
        </p:txBody>
      </p:sp>
      <p:sp>
        <p:nvSpPr>
          <p:cNvPr id="3" name="Title 2"/>
          <p:cNvSpPr>
            <a:spLocks noGrp="1"/>
          </p:cNvSpPr>
          <p:nvPr>
            <p:ph type="title"/>
          </p:nvPr>
        </p:nvSpPr>
        <p:spPr/>
        <p:txBody>
          <a:bodyPr/>
          <a:lstStyle/>
          <a:p>
            <a:r>
              <a:rPr lang="en-US" dirty="0" smtClean="0"/>
              <a:t>Special Service Providers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35</a:t>
            </a:fld>
            <a:endParaRPr lang="en-US" dirty="0" smtClean="0"/>
          </a:p>
        </p:txBody>
      </p:sp>
      <p:sp>
        <p:nvSpPr>
          <p:cNvPr id="5" name="Rounded Rectangle 4"/>
          <p:cNvSpPr/>
          <p:nvPr/>
        </p:nvSpPr>
        <p:spPr bwMode="auto">
          <a:xfrm>
            <a:off x="4753925" y="2313390"/>
            <a:ext cx="3811224" cy="1647347"/>
          </a:xfrm>
          <a:prstGeom prst="roundRect">
            <a:avLst/>
          </a:prstGeom>
          <a:solidFill>
            <a:schemeClr val="accent1">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86493" tIns="43247" rIns="86493" bIns="43247" numCol="1" rtlCol="0" anchor="t" anchorCtr="0" compatLnSpc="1">
            <a:prstTxWarp prst="textNoShape">
              <a:avLst/>
            </a:prstTxWarp>
          </a:bodyPr>
          <a:lstStyle/>
          <a:p>
            <a:pPr algn="ctr" defTabSz="914485" eaLnBrk="0" fontAlgn="base" hangingPunct="0">
              <a:spcBef>
                <a:spcPct val="0"/>
              </a:spcBef>
              <a:spcAft>
                <a:spcPct val="0"/>
              </a:spcAft>
            </a:pPr>
            <a:r>
              <a:rPr lang="en-US" b="1" dirty="0" smtClean="0">
                <a:solidFill>
                  <a:srgbClr val="000000"/>
                </a:solidFill>
              </a:rPr>
              <a:t>Counselor = </a:t>
            </a:r>
            <a:r>
              <a:rPr lang="en-US" b="1" u="sng" dirty="0" smtClean="0">
                <a:solidFill>
                  <a:srgbClr val="000000"/>
                </a:solidFill>
              </a:rPr>
              <a:t>JCC 211</a:t>
            </a:r>
            <a:endParaRPr lang="en-US" b="1" i="1" dirty="0" smtClean="0">
              <a:solidFill>
                <a:srgbClr val="000000"/>
              </a:solidFill>
            </a:endParaRPr>
          </a:p>
          <a:p>
            <a:pPr algn="ctr" defTabSz="914485"/>
            <a:r>
              <a:rPr lang="en-US" b="1" dirty="0" smtClean="0">
                <a:solidFill>
                  <a:srgbClr val="000000"/>
                </a:solidFill>
              </a:rPr>
              <a:t>Psychologist = </a:t>
            </a:r>
            <a:r>
              <a:rPr lang="en-US" b="1" u="sng" dirty="0" smtClean="0">
                <a:solidFill>
                  <a:srgbClr val="000000"/>
                </a:solidFill>
              </a:rPr>
              <a:t>JCC 236</a:t>
            </a:r>
            <a:endParaRPr lang="en-US" b="1" i="1" dirty="0" smtClean="0">
              <a:solidFill>
                <a:srgbClr val="000000"/>
              </a:solidFill>
            </a:endParaRPr>
          </a:p>
          <a:p>
            <a:pPr algn="ctr" defTabSz="914485"/>
            <a:r>
              <a:rPr lang="en-US" b="1" dirty="0" smtClean="0">
                <a:solidFill>
                  <a:srgbClr val="000000"/>
                </a:solidFill>
              </a:rPr>
              <a:t>Social Worker = </a:t>
            </a:r>
            <a:r>
              <a:rPr lang="en-US" b="1" u="sng" dirty="0" smtClean="0">
                <a:solidFill>
                  <a:srgbClr val="000000"/>
                </a:solidFill>
              </a:rPr>
              <a:t>JCC 237</a:t>
            </a:r>
          </a:p>
          <a:p>
            <a:pPr algn="ctr" defTabSz="914485"/>
            <a:r>
              <a:rPr lang="en-US" sz="1400" b="1" dirty="0" smtClean="0">
                <a:solidFill>
                  <a:srgbClr val="000000"/>
                </a:solidFill>
              </a:rPr>
              <a:t>(positions </a:t>
            </a:r>
            <a:r>
              <a:rPr lang="en-US" sz="1400" b="1" dirty="0">
                <a:solidFill>
                  <a:srgbClr val="000000"/>
                </a:solidFill>
              </a:rPr>
              <a:t>are often classified as “</a:t>
            </a:r>
            <a:r>
              <a:rPr lang="en-US" sz="1400" b="1" dirty="0" smtClean="0">
                <a:solidFill>
                  <a:srgbClr val="000000"/>
                </a:solidFill>
              </a:rPr>
              <a:t>mental health services</a:t>
            </a:r>
            <a:r>
              <a:rPr lang="en-US" sz="1400" b="1" dirty="0">
                <a:solidFill>
                  <a:srgbClr val="000000"/>
                </a:solidFill>
              </a:rPr>
              <a:t>” at the AU level with Job Codes interchanged </a:t>
            </a:r>
            <a:r>
              <a:rPr lang="en-US" sz="1400" b="1" dirty="0" smtClean="0">
                <a:solidFill>
                  <a:srgbClr val="000000"/>
                </a:solidFill>
              </a:rPr>
              <a:t>during data reporting)</a:t>
            </a:r>
            <a:endParaRPr lang="en-US" sz="1400" b="1" dirty="0">
              <a:solidFill>
                <a:srgbClr val="000000"/>
              </a:solidFill>
            </a:endParaRPr>
          </a:p>
          <a:p>
            <a:pPr defTabSz="914485"/>
            <a:endParaRPr lang="en-US" dirty="0" smtClean="0"/>
          </a:p>
        </p:txBody>
      </p:sp>
      <p:sp>
        <p:nvSpPr>
          <p:cNvPr id="6" name="Rounded Rectangle 5"/>
          <p:cNvSpPr/>
          <p:nvPr/>
        </p:nvSpPr>
        <p:spPr bwMode="auto">
          <a:xfrm>
            <a:off x="461042" y="2351489"/>
            <a:ext cx="3872754" cy="1450102"/>
          </a:xfrm>
          <a:prstGeom prst="roundRect">
            <a:avLst/>
          </a:prstGeom>
          <a:solidFill>
            <a:schemeClr val="accent1">
              <a:lumMod val="40000"/>
              <a:lumOff val="60000"/>
            </a:schemeClr>
          </a:solidFill>
          <a:ln w="28575" cap="flat" cmpd="sng" algn="ctr">
            <a:solidFill>
              <a:srgbClr val="000000"/>
            </a:solidFill>
            <a:prstDash val="solid"/>
            <a:round/>
            <a:headEnd type="none" w="med" len="med"/>
            <a:tailEnd type="none" w="med" len="med"/>
          </a:ln>
          <a:effectLst/>
        </p:spPr>
        <p:txBody>
          <a:bodyPr vert="horz" wrap="square" lIns="86493" tIns="43247" rIns="86493" bIns="43247" numCol="1" rtlCol="0" anchor="t" anchorCtr="0" compatLnSpc="1">
            <a:prstTxWarp prst="textNoShape">
              <a:avLst/>
            </a:prstTxWarp>
          </a:bodyPr>
          <a:lstStyle/>
          <a:p>
            <a:pPr algn="ctr" defTabSz="914485" eaLnBrk="0" fontAlgn="base" hangingPunct="0">
              <a:spcBef>
                <a:spcPct val="0"/>
              </a:spcBef>
              <a:spcAft>
                <a:spcPct val="0"/>
              </a:spcAft>
            </a:pPr>
            <a:r>
              <a:rPr lang="en-US" b="1" dirty="0" smtClean="0">
                <a:solidFill>
                  <a:srgbClr val="000000"/>
                </a:solidFill>
              </a:rPr>
              <a:t>Occupational Therapist = </a:t>
            </a:r>
            <a:r>
              <a:rPr lang="en-US" b="1" u="sng" dirty="0" smtClean="0">
                <a:solidFill>
                  <a:srgbClr val="000000"/>
                </a:solidFill>
              </a:rPr>
              <a:t>JCC 234</a:t>
            </a:r>
            <a:endParaRPr lang="en-US" b="1" i="1" dirty="0" smtClean="0">
              <a:solidFill>
                <a:srgbClr val="000000"/>
              </a:solidFill>
            </a:endParaRPr>
          </a:p>
          <a:p>
            <a:pPr algn="ctr" defTabSz="914485" eaLnBrk="0" fontAlgn="base" hangingPunct="0">
              <a:spcBef>
                <a:spcPct val="0"/>
              </a:spcBef>
              <a:spcAft>
                <a:spcPct val="0"/>
              </a:spcAft>
            </a:pPr>
            <a:r>
              <a:rPr lang="en-US" b="1" dirty="0" smtClean="0">
                <a:solidFill>
                  <a:srgbClr val="000000"/>
                </a:solidFill>
              </a:rPr>
              <a:t>Physical Therapist = </a:t>
            </a:r>
            <a:r>
              <a:rPr lang="en-US" b="1" u="sng" dirty="0" smtClean="0">
                <a:solidFill>
                  <a:srgbClr val="000000"/>
                </a:solidFill>
              </a:rPr>
              <a:t>JCC 235</a:t>
            </a:r>
          </a:p>
          <a:p>
            <a:pPr algn="ctr" defTabSz="914485" eaLnBrk="0" fontAlgn="base" hangingPunct="0">
              <a:spcBef>
                <a:spcPct val="0"/>
              </a:spcBef>
              <a:spcAft>
                <a:spcPct val="0"/>
              </a:spcAft>
            </a:pPr>
            <a:r>
              <a:rPr lang="en-US" sz="1400" b="1" dirty="0" smtClean="0">
                <a:solidFill>
                  <a:srgbClr val="000000"/>
                </a:solidFill>
              </a:rPr>
              <a:t>(positions are often classified as “motor services” at the AU level with Job Codes interchanged during data reporting)</a:t>
            </a:r>
          </a:p>
        </p:txBody>
      </p:sp>
    </p:spTree>
    <p:extLst>
      <p:ext uri="{BB962C8B-B14F-4D97-AF65-F5344CB8AC3E}">
        <p14:creationId xmlns:p14="http://schemas.microsoft.com/office/powerpoint/2010/main" val="181625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73160"/>
            <a:ext cx="8407893" cy="3294786"/>
          </a:xfrm>
        </p:spPr>
        <p:txBody>
          <a:bodyPr/>
          <a:lstStyle/>
          <a:p>
            <a:pPr marL="0" lvl="2" indent="0">
              <a:spcBef>
                <a:spcPts val="0"/>
              </a:spcBef>
              <a:buClr>
                <a:schemeClr val="tx1"/>
              </a:buClr>
              <a:buSzPct val="70000"/>
              <a:buNone/>
              <a:defRPr/>
            </a:pPr>
            <a:r>
              <a:rPr lang="en-US" sz="1800" dirty="0" smtClean="0">
                <a:solidFill>
                  <a:schemeClr val="tx1"/>
                </a:solidFill>
              </a:rPr>
              <a:t>Staff providing </a:t>
            </a:r>
            <a:r>
              <a:rPr lang="en-US" sz="1800" dirty="0">
                <a:solidFill>
                  <a:schemeClr val="tx1"/>
                </a:solidFill>
              </a:rPr>
              <a:t>services to </a:t>
            </a:r>
            <a:r>
              <a:rPr lang="en-US" sz="1800" b="1" i="1" u="sng" dirty="0">
                <a:solidFill>
                  <a:schemeClr val="tx1"/>
                </a:solidFill>
              </a:rPr>
              <a:t>both</a:t>
            </a:r>
            <a:r>
              <a:rPr lang="en-US" sz="1800" dirty="0">
                <a:solidFill>
                  <a:schemeClr val="tx1"/>
                </a:solidFill>
              </a:rPr>
              <a:t> general and special education students </a:t>
            </a:r>
            <a:r>
              <a:rPr lang="en-US" sz="1800" dirty="0" smtClean="0">
                <a:solidFill>
                  <a:schemeClr val="tx1"/>
                </a:solidFill>
              </a:rPr>
              <a:t>must conduct </a:t>
            </a:r>
            <a:r>
              <a:rPr lang="en-US" sz="1800" dirty="0">
                <a:solidFill>
                  <a:schemeClr val="tx1"/>
                </a:solidFill>
              </a:rPr>
              <a:t>and maintain a </a:t>
            </a:r>
            <a:r>
              <a:rPr lang="en-US" sz="1800" dirty="0" smtClean="0">
                <a:solidFill>
                  <a:schemeClr val="tx1"/>
                </a:solidFill>
              </a:rPr>
              <a:t>time study analysis.  Staff data is reported in two collections.</a:t>
            </a:r>
            <a:endParaRPr lang="en-US" sz="1800" dirty="0">
              <a:solidFill>
                <a:schemeClr val="tx1"/>
              </a:solidFill>
            </a:endParaRPr>
          </a:p>
          <a:p>
            <a:pPr marL="363271" lvl="2" indent="-354622">
              <a:spcBef>
                <a:spcPts val="0"/>
              </a:spcBef>
              <a:buClr>
                <a:schemeClr val="tx1"/>
              </a:buClr>
              <a:buSzPct val="70000"/>
              <a:buFont typeface="Arial" panose="020B0604020202020204" pitchFamily="34" charset="0"/>
              <a:buChar char="•"/>
              <a:defRPr/>
            </a:pPr>
            <a:endParaRPr lang="en-US" sz="1800" dirty="0">
              <a:solidFill>
                <a:schemeClr val="tx1"/>
              </a:solidFill>
            </a:endParaRPr>
          </a:p>
          <a:p>
            <a:pPr marL="8649" lvl="2" indent="0">
              <a:spcBef>
                <a:spcPts val="0"/>
              </a:spcBef>
              <a:buClr>
                <a:schemeClr val="tx1"/>
              </a:buClr>
              <a:buSzPct val="70000"/>
              <a:buNone/>
              <a:defRPr/>
            </a:pPr>
            <a:r>
              <a:rPr lang="en-US" sz="1800" b="1" dirty="0" smtClean="0">
                <a:solidFill>
                  <a:schemeClr val="tx1"/>
                </a:solidFill>
              </a:rPr>
              <a:t>December Count </a:t>
            </a:r>
            <a:r>
              <a:rPr lang="en-US" sz="1800" dirty="0" smtClean="0">
                <a:solidFill>
                  <a:schemeClr val="tx1"/>
                </a:solidFill>
              </a:rPr>
              <a:t>- </a:t>
            </a:r>
            <a:r>
              <a:rPr lang="en-US" sz="1800" i="1" dirty="0" smtClean="0">
                <a:solidFill>
                  <a:schemeClr val="tx1"/>
                </a:solidFill>
              </a:rPr>
              <a:t>only</a:t>
            </a:r>
            <a:r>
              <a:rPr lang="en-US" sz="1800" dirty="0" smtClean="0">
                <a:solidFill>
                  <a:schemeClr val="tx1"/>
                </a:solidFill>
              </a:rPr>
              <a:t> </a:t>
            </a:r>
            <a:r>
              <a:rPr lang="en-US" sz="1800" dirty="0">
                <a:solidFill>
                  <a:schemeClr val="tx1"/>
                </a:solidFill>
              </a:rPr>
              <a:t>the hours per day attributed </a:t>
            </a:r>
            <a:r>
              <a:rPr lang="en-US" sz="1800" dirty="0" smtClean="0">
                <a:solidFill>
                  <a:schemeClr val="tx1"/>
                </a:solidFill>
              </a:rPr>
              <a:t>to special </a:t>
            </a:r>
            <a:r>
              <a:rPr lang="en-US" sz="1800" dirty="0">
                <a:solidFill>
                  <a:schemeClr val="tx1"/>
                </a:solidFill>
              </a:rPr>
              <a:t>education </a:t>
            </a:r>
            <a:r>
              <a:rPr lang="en-US" sz="1800" dirty="0" smtClean="0">
                <a:solidFill>
                  <a:schemeClr val="tx1"/>
                </a:solidFill>
              </a:rPr>
              <a:t>students are reported.  </a:t>
            </a:r>
            <a:r>
              <a:rPr lang="en-US" sz="1800" b="1" dirty="0" smtClean="0">
                <a:solidFill>
                  <a:schemeClr val="tx1"/>
                </a:solidFill>
              </a:rPr>
              <a:t>Special Education Assignment Flag = 1</a:t>
            </a:r>
            <a:endParaRPr lang="en-US" sz="1800" b="1" dirty="0">
              <a:solidFill>
                <a:schemeClr val="tx1"/>
              </a:solidFill>
            </a:endParaRPr>
          </a:p>
          <a:p>
            <a:pPr marL="363271" lvl="2" indent="-354622">
              <a:spcBef>
                <a:spcPts val="0"/>
              </a:spcBef>
              <a:buClr>
                <a:schemeClr val="tx1"/>
              </a:buClr>
              <a:buSzPct val="70000"/>
              <a:buFont typeface="Arial" panose="020B0604020202020204" pitchFamily="34" charset="0"/>
              <a:buChar char="•"/>
              <a:defRPr/>
            </a:pPr>
            <a:endParaRPr lang="en-US" sz="1800" dirty="0">
              <a:solidFill>
                <a:schemeClr val="tx1"/>
              </a:solidFill>
            </a:endParaRPr>
          </a:p>
          <a:p>
            <a:pPr marL="8649" lvl="2" indent="0">
              <a:spcBef>
                <a:spcPts val="0"/>
              </a:spcBef>
              <a:buClr>
                <a:schemeClr val="tx1"/>
              </a:buClr>
              <a:buSzPct val="70000"/>
              <a:buNone/>
              <a:defRPr/>
            </a:pPr>
            <a:r>
              <a:rPr lang="en-US" sz="1800" b="1" dirty="0" smtClean="0">
                <a:solidFill>
                  <a:schemeClr val="tx1"/>
                </a:solidFill>
              </a:rPr>
              <a:t>Human Resources</a:t>
            </a:r>
            <a:r>
              <a:rPr lang="en-US" sz="1800" dirty="0" smtClean="0">
                <a:solidFill>
                  <a:schemeClr val="tx1"/>
                </a:solidFill>
              </a:rPr>
              <a:t> - the remaining hours </a:t>
            </a:r>
            <a:r>
              <a:rPr lang="en-US" sz="1800" dirty="0">
                <a:solidFill>
                  <a:schemeClr val="tx1"/>
                </a:solidFill>
              </a:rPr>
              <a:t>per day attributed to </a:t>
            </a:r>
            <a:r>
              <a:rPr lang="en-US" sz="1800" dirty="0" smtClean="0">
                <a:solidFill>
                  <a:schemeClr val="tx1"/>
                </a:solidFill>
              </a:rPr>
              <a:t>general </a:t>
            </a:r>
            <a:r>
              <a:rPr lang="en-US" sz="1800" dirty="0">
                <a:solidFill>
                  <a:schemeClr val="tx1"/>
                </a:solidFill>
              </a:rPr>
              <a:t>education </a:t>
            </a:r>
            <a:r>
              <a:rPr lang="en-US" sz="1800" dirty="0" smtClean="0">
                <a:solidFill>
                  <a:schemeClr val="tx1"/>
                </a:solidFill>
              </a:rPr>
              <a:t>students</a:t>
            </a:r>
            <a:r>
              <a:rPr lang="en-US" sz="1800" dirty="0">
                <a:solidFill>
                  <a:schemeClr val="tx1"/>
                </a:solidFill>
              </a:rPr>
              <a:t> </a:t>
            </a:r>
            <a:r>
              <a:rPr lang="en-US" sz="1800" dirty="0" smtClean="0">
                <a:solidFill>
                  <a:schemeClr val="tx1"/>
                </a:solidFill>
              </a:rPr>
              <a:t>are reported.  </a:t>
            </a:r>
            <a:r>
              <a:rPr lang="en-US" sz="1800" b="1" dirty="0" smtClean="0">
                <a:solidFill>
                  <a:schemeClr val="tx1"/>
                </a:solidFill>
              </a:rPr>
              <a:t>Special </a:t>
            </a:r>
            <a:r>
              <a:rPr lang="en-US" sz="1800" b="1" dirty="0">
                <a:solidFill>
                  <a:schemeClr val="tx1"/>
                </a:solidFill>
              </a:rPr>
              <a:t>Education Assignment Flag = </a:t>
            </a:r>
            <a:r>
              <a:rPr lang="en-US" sz="1800" b="1" dirty="0" smtClean="0">
                <a:solidFill>
                  <a:schemeClr val="tx1"/>
                </a:solidFill>
              </a:rPr>
              <a:t>0</a:t>
            </a:r>
            <a:endParaRPr lang="en-US" sz="1800" dirty="0" smtClean="0">
              <a:solidFill>
                <a:schemeClr val="tx1"/>
              </a:solidFill>
            </a:endParaRPr>
          </a:p>
          <a:p>
            <a:pPr marL="8649" lvl="2" indent="0">
              <a:spcBef>
                <a:spcPts val="0"/>
              </a:spcBef>
              <a:buClr>
                <a:schemeClr val="tx1"/>
              </a:buClr>
              <a:buSzPct val="70000"/>
              <a:buNone/>
              <a:defRPr/>
            </a:pPr>
            <a:endParaRPr lang="en-US" sz="1800" b="1" i="1" dirty="0">
              <a:solidFill>
                <a:schemeClr val="tx1"/>
              </a:solidFill>
            </a:endParaRPr>
          </a:p>
          <a:p>
            <a:pPr marL="8649" lvl="2" indent="0">
              <a:spcBef>
                <a:spcPts val="0"/>
              </a:spcBef>
              <a:buClr>
                <a:schemeClr val="tx1"/>
              </a:buClr>
              <a:buSzPct val="70000"/>
              <a:buNone/>
              <a:defRPr/>
            </a:pPr>
            <a:r>
              <a:rPr lang="en-US" sz="1800" b="1" i="1" dirty="0">
                <a:solidFill>
                  <a:schemeClr val="tx1"/>
                </a:solidFill>
              </a:rPr>
              <a:t>Examples of these positions </a:t>
            </a:r>
            <a:r>
              <a:rPr lang="en-US" sz="1800" b="1" i="1" dirty="0" smtClean="0">
                <a:solidFill>
                  <a:schemeClr val="tx1"/>
                </a:solidFill>
              </a:rPr>
              <a:t>are:  Counselors, Nurses, Psychologists, Social Workers</a:t>
            </a:r>
            <a:endParaRPr lang="en-US" sz="1800" dirty="0">
              <a:solidFill>
                <a:schemeClr val="tx1"/>
              </a:solidFill>
            </a:endParaRPr>
          </a:p>
          <a:p>
            <a:pPr marL="45720" indent="0">
              <a:buNone/>
            </a:pPr>
            <a:endParaRPr lang="en-US" sz="2000" b="0" dirty="0"/>
          </a:p>
        </p:txBody>
      </p:sp>
      <p:sp>
        <p:nvSpPr>
          <p:cNvPr id="3" name="Title 2"/>
          <p:cNvSpPr>
            <a:spLocks noGrp="1"/>
          </p:cNvSpPr>
          <p:nvPr>
            <p:ph type="title"/>
          </p:nvPr>
        </p:nvSpPr>
        <p:spPr/>
        <p:txBody>
          <a:bodyPr/>
          <a:lstStyle/>
          <a:p>
            <a:r>
              <a:rPr lang="en-US" dirty="0" smtClean="0"/>
              <a:t>Staff Who Serve General and Special Education Students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36</a:t>
            </a:fld>
            <a:endParaRPr lang="en-US" dirty="0" smtClean="0"/>
          </a:p>
        </p:txBody>
      </p:sp>
    </p:spTree>
    <p:extLst>
      <p:ext uri="{BB962C8B-B14F-4D97-AF65-F5344CB8AC3E}">
        <p14:creationId xmlns:p14="http://schemas.microsoft.com/office/powerpoint/2010/main" val="1718698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Counselor</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37</a:t>
            </a:fld>
            <a:endParaRPr lang="en-US" dirty="0" smtClean="0"/>
          </a:p>
        </p:txBody>
      </p:sp>
      <p:sp>
        <p:nvSpPr>
          <p:cNvPr id="5" name="Cube 15"/>
          <p:cNvSpPr>
            <a:spLocks noGrp="1" noChangeArrowheads="1"/>
          </p:cNvSpPr>
          <p:nvPr>
            <p:ph idx="1"/>
          </p:nvPr>
        </p:nvSpPr>
        <p:spPr bwMode="auto">
          <a:xfrm>
            <a:off x="381000" y="3022398"/>
            <a:ext cx="8381260" cy="2576768"/>
          </a:xfrm>
          <a:prstGeom prst="cube">
            <a:avLst>
              <a:gd name="adj" fmla="val 4453"/>
            </a:avLst>
          </a:prstGeom>
          <a:solidFill>
            <a:schemeClr val="accent2">
              <a:lumMod val="40000"/>
              <a:lumOff val="60000"/>
            </a:schemeClr>
          </a:solidFill>
          <a:ln w="28575" algn="ctr">
            <a:solidFill>
              <a:srgbClr val="000000"/>
            </a:solidFill>
            <a:round/>
            <a:headEnd/>
            <a:tailEnd/>
          </a:ln>
        </p:spPr>
        <p:txBody>
          <a:bodyPr lIns="86493" tIns="43247" rIns="86493" bIns="43247"/>
          <a:lstStyle/>
          <a:p>
            <a:pPr marL="45720" indent="0" defTabSz="914485">
              <a:spcBef>
                <a:spcPts val="0"/>
              </a:spcBef>
              <a:buNone/>
            </a:pPr>
            <a:r>
              <a:rPr lang="en-US" sz="1700" b="1" dirty="0" smtClean="0">
                <a:solidFill>
                  <a:srgbClr val="000000"/>
                </a:solidFill>
              </a:rPr>
              <a:t>Counselors </a:t>
            </a:r>
            <a:r>
              <a:rPr lang="en-US" sz="1700" dirty="0" smtClean="0">
                <a:solidFill>
                  <a:srgbClr val="000000"/>
                </a:solidFill>
              </a:rPr>
              <a:t>typically serve </a:t>
            </a:r>
            <a:r>
              <a:rPr lang="en-US" sz="1700" b="1" i="1" dirty="0" smtClean="0">
                <a:solidFill>
                  <a:srgbClr val="000000"/>
                </a:solidFill>
              </a:rPr>
              <a:t>both</a:t>
            </a:r>
            <a:r>
              <a:rPr lang="en-US" sz="1700" b="1" dirty="0" smtClean="0">
                <a:solidFill>
                  <a:srgbClr val="000000"/>
                </a:solidFill>
              </a:rPr>
              <a:t> general and special education students.</a:t>
            </a:r>
          </a:p>
          <a:p>
            <a:pPr marL="45720" indent="0" defTabSz="914485">
              <a:spcBef>
                <a:spcPts val="0"/>
              </a:spcBef>
              <a:buNone/>
            </a:pPr>
            <a:endParaRPr lang="en-US" sz="1700" b="1" dirty="0" smtClean="0">
              <a:solidFill>
                <a:srgbClr val="000000"/>
              </a:solidFill>
            </a:endParaRPr>
          </a:p>
          <a:p>
            <a:pPr marL="45720" indent="0" defTabSz="914485">
              <a:spcBef>
                <a:spcPts val="0"/>
              </a:spcBef>
              <a:buNone/>
            </a:pPr>
            <a:r>
              <a:rPr lang="en-US" sz="1700" b="1" dirty="0" smtClean="0">
                <a:solidFill>
                  <a:srgbClr val="000000"/>
                </a:solidFill>
              </a:rPr>
              <a:t>Your AU/district must conduct a time study analysis of the position.</a:t>
            </a:r>
          </a:p>
          <a:p>
            <a:pPr marL="320040" lvl="1" indent="0" defTabSz="914485">
              <a:spcBef>
                <a:spcPts val="0"/>
              </a:spcBef>
              <a:buNone/>
            </a:pPr>
            <a:r>
              <a:rPr lang="en-US" sz="1500" i="1" dirty="0" smtClean="0">
                <a:solidFill>
                  <a:srgbClr val="000000"/>
                </a:solidFill>
              </a:rPr>
              <a:t>(documentation is maintained in AU/district files for auditing purposes)</a:t>
            </a:r>
          </a:p>
          <a:p>
            <a:pPr marL="45720" indent="0" defTabSz="914485">
              <a:spcBef>
                <a:spcPts val="0"/>
              </a:spcBef>
              <a:buNone/>
            </a:pPr>
            <a:r>
              <a:rPr lang="en-US" sz="1700" b="1" dirty="0" smtClean="0">
                <a:solidFill>
                  <a:srgbClr val="000000"/>
                </a:solidFill>
              </a:rPr>
              <a:t> </a:t>
            </a:r>
          </a:p>
          <a:p>
            <a:pPr marL="45720" indent="0" defTabSz="914485">
              <a:spcBef>
                <a:spcPts val="0"/>
              </a:spcBef>
              <a:buNone/>
            </a:pPr>
            <a:r>
              <a:rPr lang="en-US" sz="1700" b="1" dirty="0" smtClean="0">
                <a:solidFill>
                  <a:srgbClr val="000000"/>
                </a:solidFill>
              </a:rPr>
              <a:t>December Count – only report the hours per day attributed to special education students</a:t>
            </a:r>
            <a:r>
              <a:rPr lang="en-US" sz="1700" dirty="0" smtClean="0">
                <a:solidFill>
                  <a:srgbClr val="000000"/>
                </a:solidFill>
              </a:rPr>
              <a:t>.</a:t>
            </a:r>
            <a:endParaRPr lang="en-US" sz="1700" b="1" dirty="0" smtClean="0">
              <a:solidFill>
                <a:srgbClr val="000000"/>
              </a:solidFill>
            </a:endParaRPr>
          </a:p>
          <a:p>
            <a:pPr marL="45720" indent="0" defTabSz="914485">
              <a:spcBef>
                <a:spcPts val="0"/>
              </a:spcBef>
              <a:buNone/>
            </a:pPr>
            <a:endParaRPr lang="en-US" sz="1700" b="1" dirty="0" smtClean="0">
              <a:solidFill>
                <a:srgbClr val="000000"/>
              </a:solidFill>
            </a:endParaRPr>
          </a:p>
          <a:p>
            <a:pPr marL="45720" indent="0" defTabSz="914485">
              <a:spcBef>
                <a:spcPts val="0"/>
              </a:spcBef>
              <a:buNone/>
            </a:pPr>
            <a:r>
              <a:rPr lang="en-US" sz="1700" b="1" dirty="0" smtClean="0">
                <a:solidFill>
                  <a:srgbClr val="000000"/>
                </a:solidFill>
              </a:rPr>
              <a:t>Regular HR – report the remaining hours per day for services provided to general education students.</a:t>
            </a:r>
            <a:r>
              <a:rPr lang="en-US" sz="3000" b="1" dirty="0" smtClean="0">
                <a:solidFill>
                  <a:srgbClr val="000000"/>
                </a:solidFill>
              </a:rPr>
              <a:t/>
            </a:r>
            <a:br>
              <a:rPr lang="en-US" sz="3000" b="1" dirty="0" smtClean="0">
                <a:solidFill>
                  <a:srgbClr val="000000"/>
                </a:solidFill>
              </a:rPr>
            </a:br>
            <a:endParaRPr lang="en-US" b="1" dirty="0">
              <a:solidFill>
                <a:srgbClr val="000000"/>
              </a:solidFill>
            </a:endParaRPr>
          </a:p>
        </p:txBody>
      </p:sp>
      <p:sp>
        <p:nvSpPr>
          <p:cNvPr id="6" name="Rounded Rectangle 7"/>
          <p:cNvSpPr txBox="1">
            <a:spLocks noChangeArrowheads="1"/>
          </p:cNvSpPr>
          <p:nvPr/>
        </p:nvSpPr>
        <p:spPr bwMode="auto">
          <a:xfrm>
            <a:off x="3028646" y="1957560"/>
            <a:ext cx="2994303" cy="619828"/>
          </a:xfrm>
          <a:prstGeom prst="roundRect">
            <a:avLst>
              <a:gd name="adj" fmla="val 16667"/>
            </a:avLst>
          </a:prstGeom>
          <a:solidFill>
            <a:schemeClr val="accent1">
              <a:lumMod val="40000"/>
              <a:lumOff val="60000"/>
            </a:schemeClr>
          </a:solidFill>
          <a:ln w="28575" algn="ctr">
            <a:solidFill>
              <a:srgbClr val="000000"/>
            </a:solidFill>
            <a:round/>
            <a:headEnd/>
            <a:tailEnd/>
          </a:ln>
        </p:spPr>
        <p:txBody>
          <a:bodyPr vert="horz" lIns="86493" tIns="43247" rIns="86493" bIns="43247" rtlCol="0" anchor="ctr">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defTabSz="914485">
              <a:buFont typeface="Wingdings" charset="2"/>
              <a:buNone/>
            </a:pPr>
            <a:r>
              <a:rPr lang="en-US" sz="1800" dirty="0" smtClean="0">
                <a:solidFill>
                  <a:srgbClr val="000000"/>
                </a:solidFill>
              </a:rPr>
              <a:t>Counselor = </a:t>
            </a:r>
            <a:r>
              <a:rPr lang="en-US" sz="1800" u="sng" dirty="0" smtClean="0">
                <a:solidFill>
                  <a:srgbClr val="000000"/>
                </a:solidFill>
              </a:rPr>
              <a:t>JCC 211</a:t>
            </a:r>
            <a:endParaRPr lang="en-US" sz="1800" i="1" dirty="0">
              <a:solidFill>
                <a:srgbClr val="000000"/>
              </a:solidFill>
            </a:endParaRPr>
          </a:p>
        </p:txBody>
      </p:sp>
    </p:spTree>
    <p:extLst>
      <p:ext uri="{BB962C8B-B14F-4D97-AF65-F5344CB8AC3E}">
        <p14:creationId xmlns:p14="http://schemas.microsoft.com/office/powerpoint/2010/main" val="17149831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085" y="1999548"/>
            <a:ext cx="8117665" cy="3334452"/>
          </a:xfrm>
        </p:spPr>
        <p:txBody>
          <a:bodyPr/>
          <a:lstStyle/>
          <a:p>
            <a:pPr marL="0" indent="0">
              <a:spcBef>
                <a:spcPct val="0"/>
              </a:spcBef>
              <a:buNone/>
              <a:defRPr/>
            </a:pPr>
            <a:r>
              <a:rPr lang="en-US" sz="1800" i="1" u="sng" dirty="0" smtClean="0">
                <a:solidFill>
                  <a:schemeClr val="tx1"/>
                </a:solidFill>
              </a:rPr>
              <a:t>Instructional</a:t>
            </a:r>
            <a:endParaRPr lang="en-US" sz="1800" b="0" dirty="0">
              <a:solidFill>
                <a:schemeClr val="tx1"/>
              </a:solidFill>
            </a:endParaRPr>
          </a:p>
          <a:p>
            <a:pPr marL="0" indent="0">
              <a:spcBef>
                <a:spcPct val="0"/>
              </a:spcBef>
              <a:buNone/>
              <a:defRPr/>
            </a:pPr>
            <a:r>
              <a:rPr lang="en-US" sz="1800" b="0" dirty="0" smtClean="0">
                <a:solidFill>
                  <a:schemeClr val="tx1"/>
                </a:solidFill>
              </a:rPr>
              <a:t>Approvable license types include:</a:t>
            </a:r>
          </a:p>
          <a:p>
            <a:pPr marL="285750" indent="-285750">
              <a:spcBef>
                <a:spcPct val="0"/>
              </a:spcBef>
              <a:buFont typeface="Arial" panose="020B0604020202020204" pitchFamily="34" charset="0"/>
              <a:buChar char="•"/>
              <a:defRPr/>
            </a:pPr>
            <a:r>
              <a:rPr lang="en-US" sz="1800" b="0" dirty="0" smtClean="0">
                <a:solidFill>
                  <a:schemeClr val="tx1"/>
                </a:solidFill>
              </a:rPr>
              <a:t>TCH (teacher) in special education,</a:t>
            </a:r>
          </a:p>
          <a:p>
            <a:pPr marL="285750" indent="-285750">
              <a:spcBef>
                <a:spcPct val="0"/>
              </a:spcBef>
              <a:buFont typeface="Arial" panose="020B0604020202020204" pitchFamily="34" charset="0"/>
              <a:buChar char="•"/>
              <a:defRPr/>
            </a:pPr>
            <a:r>
              <a:rPr lang="en-US" sz="1800" b="0" dirty="0" smtClean="0">
                <a:solidFill>
                  <a:schemeClr val="tx1"/>
                </a:solidFill>
              </a:rPr>
              <a:t>SSP (special service provider - Speech-Language Pathologist only), or</a:t>
            </a:r>
          </a:p>
          <a:p>
            <a:pPr marL="285750" indent="-285750">
              <a:spcBef>
                <a:spcPct val="0"/>
              </a:spcBef>
              <a:buFont typeface="Arial" panose="020B0604020202020204" pitchFamily="34" charset="0"/>
              <a:buChar char="•"/>
              <a:defRPr/>
            </a:pPr>
            <a:r>
              <a:rPr lang="en-US" sz="1800" b="0" dirty="0" smtClean="0">
                <a:solidFill>
                  <a:schemeClr val="tx1"/>
                </a:solidFill>
              </a:rPr>
              <a:t>TEE (Temporary Educator Eligibility)</a:t>
            </a:r>
            <a:endParaRPr lang="en-US" sz="1800" b="0" dirty="0">
              <a:solidFill>
                <a:schemeClr val="tx1"/>
              </a:solidFill>
            </a:endParaRPr>
          </a:p>
          <a:p>
            <a:pPr marL="0" indent="-354381">
              <a:spcBef>
                <a:spcPct val="0"/>
              </a:spcBef>
              <a:buNone/>
              <a:defRPr/>
            </a:pPr>
            <a:endParaRPr lang="en-US" sz="1800" i="1" u="sng" dirty="0">
              <a:solidFill>
                <a:schemeClr val="tx1"/>
              </a:solidFill>
            </a:endParaRPr>
          </a:p>
          <a:p>
            <a:pPr marL="2066925" indent="-2420938">
              <a:spcBef>
                <a:spcPct val="0"/>
              </a:spcBef>
              <a:buNone/>
              <a:defRPr/>
            </a:pPr>
            <a:r>
              <a:rPr lang="en-US" sz="1800" i="1" u="sng" dirty="0" smtClean="0">
                <a:solidFill>
                  <a:schemeClr val="tx1"/>
                </a:solidFill>
              </a:rPr>
              <a:t>Non-Instructional</a:t>
            </a:r>
          </a:p>
          <a:p>
            <a:pPr marL="2066925" indent="-2420938">
              <a:spcBef>
                <a:spcPct val="0"/>
              </a:spcBef>
              <a:buNone/>
              <a:defRPr/>
            </a:pPr>
            <a:r>
              <a:rPr lang="en-US" sz="1800" b="0" dirty="0" smtClean="0">
                <a:solidFill>
                  <a:schemeClr val="tx1"/>
                </a:solidFill>
              </a:rPr>
              <a:t>Approvable license types include:</a:t>
            </a:r>
          </a:p>
          <a:p>
            <a:pPr marL="285750" indent="-285750">
              <a:spcBef>
                <a:spcPct val="0"/>
              </a:spcBef>
              <a:buFont typeface="Arial" panose="020B0604020202020204" pitchFamily="34" charset="0"/>
              <a:buChar char="•"/>
              <a:defRPr/>
            </a:pPr>
            <a:r>
              <a:rPr lang="en-US" sz="1800" b="0" dirty="0" smtClean="0">
                <a:solidFill>
                  <a:schemeClr val="tx1"/>
                </a:solidFill>
              </a:rPr>
              <a:t>SSP (special </a:t>
            </a:r>
            <a:r>
              <a:rPr lang="en-US" sz="1800" b="0" dirty="0">
                <a:solidFill>
                  <a:schemeClr val="tx1"/>
                </a:solidFill>
              </a:rPr>
              <a:t>s</a:t>
            </a:r>
            <a:r>
              <a:rPr lang="en-US" sz="1800" b="0" dirty="0" smtClean="0">
                <a:solidFill>
                  <a:schemeClr val="tx1"/>
                </a:solidFill>
              </a:rPr>
              <a:t>ervice provider)</a:t>
            </a:r>
            <a:endParaRPr lang="en-US" sz="1800" b="0" dirty="0">
              <a:solidFill>
                <a:schemeClr val="tx1"/>
              </a:solidFill>
            </a:endParaRPr>
          </a:p>
          <a:p>
            <a:pPr marL="285750" indent="-285750">
              <a:spcBef>
                <a:spcPct val="0"/>
              </a:spcBef>
              <a:buFont typeface="Arial" panose="020B0604020202020204" pitchFamily="34" charset="0"/>
              <a:buChar char="•"/>
              <a:defRPr/>
            </a:pPr>
            <a:r>
              <a:rPr lang="en-US" sz="1800" b="0" dirty="0" smtClean="0">
                <a:solidFill>
                  <a:schemeClr val="tx1"/>
                </a:solidFill>
              </a:rPr>
              <a:t>ADM (administrator) in Director of Special Education, or</a:t>
            </a:r>
          </a:p>
          <a:p>
            <a:pPr marL="285750" indent="-285750">
              <a:spcBef>
                <a:spcPct val="0"/>
              </a:spcBef>
              <a:buFont typeface="Arial" panose="020B0604020202020204" pitchFamily="34" charset="0"/>
              <a:buChar char="•"/>
              <a:defRPr/>
            </a:pPr>
            <a:r>
              <a:rPr lang="en-US" sz="1800" b="0" dirty="0" smtClean="0">
                <a:solidFill>
                  <a:schemeClr val="tx1"/>
                </a:solidFill>
              </a:rPr>
              <a:t>TEE (Temporary Educator Eligibility)</a:t>
            </a:r>
          </a:p>
          <a:p>
            <a:pPr marL="0" indent="-354381">
              <a:spcBef>
                <a:spcPct val="0"/>
              </a:spcBef>
              <a:buNone/>
              <a:defRPr/>
            </a:pPr>
            <a:endParaRPr lang="en-US" sz="1800" i="1" dirty="0">
              <a:solidFill>
                <a:schemeClr val="tx1"/>
              </a:solidFill>
            </a:endParaRPr>
          </a:p>
          <a:p>
            <a:pPr marL="45720" indent="0">
              <a:buNone/>
            </a:pPr>
            <a:endParaRPr lang="en-US" sz="1800" dirty="0"/>
          </a:p>
        </p:txBody>
      </p:sp>
      <p:sp>
        <p:nvSpPr>
          <p:cNvPr id="3" name="Title 2"/>
          <p:cNvSpPr>
            <a:spLocks noGrp="1"/>
          </p:cNvSpPr>
          <p:nvPr>
            <p:ph type="title"/>
          </p:nvPr>
        </p:nvSpPr>
        <p:spPr>
          <a:xfrm>
            <a:off x="159560" y="355847"/>
            <a:ext cx="8904659" cy="1054394"/>
          </a:xfrm>
        </p:spPr>
        <p:txBody>
          <a:bodyPr/>
          <a:lstStyle/>
          <a:p>
            <a:r>
              <a:rPr lang="en-US" dirty="0" smtClean="0"/>
              <a:t>Instructional </a:t>
            </a:r>
            <a:r>
              <a:rPr lang="en-US" i="1" dirty="0" smtClean="0"/>
              <a:t>vs</a:t>
            </a:r>
            <a:r>
              <a:rPr lang="en-US" dirty="0" smtClean="0"/>
              <a:t> Non-Instructional</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38</a:t>
            </a:fld>
            <a:endParaRPr lang="en-US" dirty="0" smtClean="0"/>
          </a:p>
        </p:txBody>
      </p:sp>
    </p:spTree>
    <p:extLst>
      <p:ext uri="{BB962C8B-B14F-4D97-AF65-F5344CB8AC3E}">
        <p14:creationId xmlns:p14="http://schemas.microsoft.com/office/powerpoint/2010/main" val="10421872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Instructional Job Classifications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39</a:t>
            </a:fld>
            <a:endParaRPr lang="en-US"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53346028"/>
              </p:ext>
            </p:extLst>
          </p:nvPr>
        </p:nvGraphicFramePr>
        <p:xfrm>
          <a:off x="381000" y="1719263"/>
          <a:ext cx="8407400" cy="4337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6086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62734"/>
            <a:ext cx="8282941" cy="4280314"/>
          </a:xfrm>
        </p:spPr>
        <p:txBody>
          <a:bodyPr/>
          <a:lstStyle/>
          <a:p>
            <a:pPr marL="45720" indent="0">
              <a:spcBef>
                <a:spcPts val="0"/>
              </a:spcBef>
              <a:buNone/>
            </a:pPr>
            <a:r>
              <a:rPr lang="en-US" sz="1800" b="0" dirty="0"/>
              <a:t>The Special Education December Count collection is an annual count of </a:t>
            </a:r>
            <a:r>
              <a:rPr lang="en-US" sz="1800" b="0" dirty="0" smtClean="0"/>
              <a:t>Eligible Students </a:t>
            </a:r>
            <a:r>
              <a:rPr lang="en-US" sz="1800" b="0" dirty="0"/>
              <a:t>Under Part B of the Individuals with Disabilities Education Act (IDEA) as of December 1st used to determine State Level ECEA funding to provide specialized student services. </a:t>
            </a:r>
            <a:endParaRPr lang="en-US" sz="1800" b="0" dirty="0" smtClean="0"/>
          </a:p>
          <a:p>
            <a:pPr marL="45720" indent="0">
              <a:spcBef>
                <a:spcPts val="0"/>
              </a:spcBef>
              <a:buNone/>
            </a:pPr>
            <a:endParaRPr lang="en-US" sz="1800" b="0" dirty="0"/>
          </a:p>
          <a:p>
            <a:pPr marL="45720" indent="0">
              <a:spcBef>
                <a:spcPts val="0"/>
              </a:spcBef>
              <a:buNone/>
            </a:pPr>
            <a:r>
              <a:rPr lang="en-US" sz="1800" b="0" dirty="0" smtClean="0"/>
              <a:t>December Count staff </a:t>
            </a:r>
            <a:r>
              <a:rPr lang="en-US" sz="1800" b="0" dirty="0"/>
              <a:t>d</a:t>
            </a:r>
            <a:r>
              <a:rPr lang="en-US" sz="1800" b="0" dirty="0" smtClean="0"/>
              <a:t>ata </a:t>
            </a:r>
            <a:r>
              <a:rPr lang="en-US" sz="1800" b="0" dirty="0"/>
              <a:t>is </a:t>
            </a:r>
            <a:r>
              <a:rPr lang="en-US" sz="1800" b="0" dirty="0" smtClean="0"/>
              <a:t>required to:</a:t>
            </a:r>
          </a:p>
          <a:p>
            <a:pPr>
              <a:spcBef>
                <a:spcPts val="0"/>
              </a:spcBef>
              <a:buFont typeface="Arial" panose="020B0604020202020204" pitchFamily="34" charset="0"/>
              <a:buChar char="•"/>
            </a:pPr>
            <a:r>
              <a:rPr lang="en-US" sz="1800" b="0" dirty="0"/>
              <a:t>O</a:t>
            </a:r>
            <a:r>
              <a:rPr lang="en-US" sz="1800" b="0" dirty="0" smtClean="0"/>
              <a:t>btain </a:t>
            </a:r>
            <a:r>
              <a:rPr lang="en-US" sz="1800" b="0" dirty="0"/>
              <a:t>actual data on special education staff employed by administrative units on December 1st </a:t>
            </a:r>
            <a:r>
              <a:rPr lang="en-US" sz="1800" b="0" dirty="0" smtClean="0"/>
              <a:t>annually.</a:t>
            </a:r>
          </a:p>
          <a:p>
            <a:pPr>
              <a:spcBef>
                <a:spcPts val="0"/>
              </a:spcBef>
              <a:buFont typeface="Arial" panose="020B0604020202020204" pitchFamily="34" charset="0"/>
              <a:buChar char="•"/>
            </a:pPr>
            <a:r>
              <a:rPr lang="en-US" sz="1800" b="0" dirty="0"/>
              <a:t>V</a:t>
            </a:r>
            <a:r>
              <a:rPr lang="en-US" sz="1800" b="0" dirty="0" smtClean="0"/>
              <a:t>erify personnel qualification requirements as defined in federal law (IDEA) and state rules (ECEA).</a:t>
            </a:r>
          </a:p>
          <a:p>
            <a:pPr>
              <a:spcBef>
                <a:spcPts val="0"/>
              </a:spcBef>
              <a:buFont typeface="Arial" panose="020B0604020202020204" pitchFamily="34" charset="0"/>
              <a:buChar char="•"/>
            </a:pPr>
            <a:endParaRPr lang="en-US" sz="1800" b="0" dirty="0"/>
          </a:p>
          <a:p>
            <a:pPr marL="45720" indent="0">
              <a:spcBef>
                <a:spcPts val="0"/>
              </a:spcBef>
              <a:buNone/>
            </a:pPr>
            <a:r>
              <a:rPr lang="en-US" sz="1800" b="0" dirty="0" smtClean="0"/>
              <a:t>Staff data populates federal, state and AU summary reports aggregated by fully and not fully qualified status.</a:t>
            </a:r>
          </a:p>
          <a:p>
            <a:pPr marL="45720" indent="0">
              <a:buNone/>
            </a:pPr>
            <a:endParaRPr lang="en-US" sz="1800" dirty="0"/>
          </a:p>
        </p:txBody>
      </p:sp>
      <p:sp>
        <p:nvSpPr>
          <p:cNvPr id="3" name="Title 2"/>
          <p:cNvSpPr>
            <a:spLocks noGrp="1"/>
          </p:cNvSpPr>
          <p:nvPr>
            <p:ph type="title"/>
          </p:nvPr>
        </p:nvSpPr>
        <p:spPr/>
        <p:txBody>
          <a:bodyPr/>
          <a:lstStyle/>
          <a:p>
            <a:r>
              <a:rPr lang="en-US" dirty="0" smtClean="0"/>
              <a:t>December Count </a:t>
            </a:r>
            <a:br>
              <a:rPr lang="en-US" dirty="0" smtClean="0"/>
            </a:br>
            <a:r>
              <a:rPr lang="en-US" dirty="0" smtClean="0"/>
              <a:t>Overview Statement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a:t>
            </a:fld>
            <a:endParaRPr lang="en-US" dirty="0" smtClean="0"/>
          </a:p>
        </p:txBody>
      </p:sp>
    </p:spTree>
    <p:extLst>
      <p:ext uri="{BB962C8B-B14F-4D97-AF65-F5344CB8AC3E}">
        <p14:creationId xmlns:p14="http://schemas.microsoft.com/office/powerpoint/2010/main" val="2677513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05264276"/>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Non-Instructional Job Classifications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40</a:t>
            </a:fld>
            <a:endParaRPr lang="en-US" dirty="0" smtClean="0"/>
          </a:p>
        </p:txBody>
      </p:sp>
    </p:spTree>
    <p:extLst>
      <p:ext uri="{BB962C8B-B14F-4D97-AF65-F5344CB8AC3E}">
        <p14:creationId xmlns:p14="http://schemas.microsoft.com/office/powerpoint/2010/main" val="27153137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15674"/>
            <a:ext cx="8407893" cy="1036562"/>
          </a:xfrm>
        </p:spPr>
        <p:txBody>
          <a:bodyPr/>
          <a:lstStyle/>
          <a:p>
            <a:pPr marL="45720" indent="0" algn="ctr">
              <a:buNone/>
            </a:pPr>
            <a:r>
              <a:rPr lang="en-US" dirty="0"/>
              <a:t>Special Service Provider</a:t>
            </a:r>
          </a:p>
          <a:p>
            <a:pPr marL="45720" indent="0" algn="ctr">
              <a:buNone/>
            </a:pPr>
            <a:r>
              <a:rPr lang="en-US" dirty="0"/>
              <a:t>Special Education </a:t>
            </a:r>
            <a:r>
              <a:rPr lang="en-US" dirty="0" smtClean="0"/>
              <a:t>Administrator</a:t>
            </a:r>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Coding Scenarios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41</a:t>
            </a:fld>
            <a:endParaRPr lang="en-US" dirty="0" smtClean="0"/>
          </a:p>
        </p:txBody>
      </p:sp>
    </p:spTree>
    <p:extLst>
      <p:ext uri="{BB962C8B-B14F-4D97-AF65-F5344CB8AC3E}">
        <p14:creationId xmlns:p14="http://schemas.microsoft.com/office/powerpoint/2010/main" val="961880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2016245"/>
            <a:ext cx="8407893" cy="4205480"/>
          </a:xfrm>
        </p:spPr>
        <p:txBody>
          <a:bodyPr/>
          <a:lstStyle/>
          <a:p>
            <a:pPr marL="45720" indent="0">
              <a:buNone/>
            </a:pPr>
            <a:r>
              <a:rPr lang="en-US" sz="1800" b="0" dirty="0" smtClean="0"/>
              <a:t>Staff A is an Occupational Therapist.</a:t>
            </a:r>
          </a:p>
          <a:p>
            <a:pPr>
              <a:buFont typeface="Arial" panose="020B0604020202020204" pitchFamily="34" charset="0"/>
              <a:buChar char="•"/>
            </a:pPr>
            <a:r>
              <a:rPr lang="en-US" sz="1800" b="0" dirty="0" smtClean="0"/>
              <a:t>Position is classified as “motor services” in district source data system.</a:t>
            </a:r>
          </a:p>
          <a:p>
            <a:pPr>
              <a:buFont typeface="Arial" panose="020B0604020202020204" pitchFamily="34" charset="0"/>
              <a:buChar char="•"/>
            </a:pPr>
            <a:r>
              <a:rPr lang="en-US" sz="1800" b="0" dirty="0" smtClean="0"/>
              <a:t>Snapshot data is reported as JCC 235 Physical Therapist </a:t>
            </a:r>
            <a:r>
              <a:rPr lang="en-US" sz="1800" i="1" dirty="0" smtClean="0"/>
              <a:t>(incorrect Job Code).</a:t>
            </a:r>
          </a:p>
          <a:p>
            <a:pPr>
              <a:buFont typeface="Arial" panose="020B0604020202020204" pitchFamily="34" charset="0"/>
              <a:buChar char="•"/>
            </a:pPr>
            <a:r>
              <a:rPr lang="en-US" sz="1800" b="0" dirty="0" smtClean="0"/>
              <a:t>SAM’s license check verifies Staff A is CDE licensed as an Occupational Therapist.</a:t>
            </a:r>
          </a:p>
          <a:p>
            <a:pPr>
              <a:buFont typeface="Arial" panose="020B0604020202020204" pitchFamily="34" charset="0"/>
              <a:buChar char="•"/>
            </a:pPr>
            <a:endParaRPr lang="en-US" sz="1800" b="0" dirty="0"/>
          </a:p>
          <a:p>
            <a:pPr marL="45720" indent="0">
              <a:buNone/>
            </a:pPr>
            <a:r>
              <a:rPr lang="en-US" sz="1800" b="0" dirty="0" smtClean="0"/>
              <a:t>Staff assignment record will fail SAM approval criteria.</a:t>
            </a:r>
          </a:p>
          <a:p>
            <a:pPr>
              <a:buFont typeface="Arial" panose="020B0604020202020204" pitchFamily="34" charset="0"/>
              <a:buChar char="•"/>
            </a:pPr>
            <a:r>
              <a:rPr lang="en-US" sz="1800" b="0" dirty="0" smtClean="0"/>
              <a:t>Staff A’s license/endorsement does not match the reported Job Code.</a:t>
            </a:r>
          </a:p>
          <a:p>
            <a:pPr>
              <a:buFont typeface="Arial" panose="020B0604020202020204" pitchFamily="34" charset="0"/>
              <a:buChar char="•"/>
            </a:pPr>
            <a:r>
              <a:rPr lang="en-US" sz="1800" b="0" dirty="0" smtClean="0"/>
              <a:t>Staff A appears in the Staff Error Report as a SAM Warning.</a:t>
            </a:r>
            <a:endParaRPr lang="en-US" sz="1800" i="1" dirty="0" smtClean="0">
              <a:solidFill>
                <a:srgbClr val="FF0000"/>
              </a:solidFill>
            </a:endParaRPr>
          </a:p>
          <a:p>
            <a:pPr marL="45720" indent="0">
              <a:buNone/>
            </a:pPr>
            <a:endParaRPr lang="en-US" sz="1800" b="0" dirty="0" smtClean="0"/>
          </a:p>
          <a:p>
            <a:pPr marL="45720" indent="0">
              <a:buNone/>
            </a:pPr>
            <a:r>
              <a:rPr lang="en-US" sz="1800" b="0" dirty="0" smtClean="0"/>
              <a:t>Correct Job Code for Staff A’s position is Job Code </a:t>
            </a:r>
            <a:r>
              <a:rPr lang="en-US" sz="1800" i="1" dirty="0" smtClean="0"/>
              <a:t>234 Occupational Therapist</a:t>
            </a:r>
            <a:r>
              <a:rPr lang="en-US" sz="1800" b="0" dirty="0" smtClean="0"/>
              <a:t>.</a:t>
            </a:r>
            <a:endParaRPr lang="en-US" sz="1800" i="1" dirty="0" smtClean="0"/>
          </a:p>
          <a:p>
            <a:pPr marL="45720" indent="0">
              <a:buNone/>
            </a:pPr>
            <a:endParaRPr lang="en-US" sz="1800" b="0" dirty="0" smtClean="0"/>
          </a:p>
          <a:p>
            <a:pPr marL="45720" indent="0">
              <a:buNone/>
            </a:pPr>
            <a:endParaRPr lang="en-US" sz="1800" b="0" dirty="0">
              <a:solidFill>
                <a:srgbClr val="FF0000"/>
              </a:solidFill>
            </a:endParaRPr>
          </a:p>
        </p:txBody>
      </p:sp>
      <p:sp>
        <p:nvSpPr>
          <p:cNvPr id="3" name="Title 2"/>
          <p:cNvSpPr>
            <a:spLocks noGrp="1"/>
          </p:cNvSpPr>
          <p:nvPr>
            <p:ph type="title"/>
          </p:nvPr>
        </p:nvSpPr>
        <p:spPr/>
        <p:txBody>
          <a:bodyPr/>
          <a:lstStyle/>
          <a:p>
            <a:r>
              <a:rPr lang="en-US" dirty="0" smtClean="0"/>
              <a:t>Fail SAM Example</a:t>
            </a:r>
            <a:br>
              <a:rPr lang="en-US" dirty="0" smtClean="0"/>
            </a:br>
            <a:r>
              <a:rPr lang="en-US" dirty="0" smtClean="0"/>
              <a:t>Special Service Provider</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42</a:t>
            </a:fld>
            <a:endParaRPr lang="en-US" dirty="0" smtClean="0"/>
          </a:p>
        </p:txBody>
      </p:sp>
    </p:spTree>
    <p:extLst>
      <p:ext uri="{BB962C8B-B14F-4D97-AF65-F5344CB8AC3E}">
        <p14:creationId xmlns:p14="http://schemas.microsoft.com/office/powerpoint/2010/main" val="1618043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53442"/>
            <a:ext cx="8351519" cy="3710179"/>
          </a:xfrm>
        </p:spPr>
        <p:txBody>
          <a:bodyPr/>
          <a:lstStyle/>
          <a:p>
            <a:pPr marL="45720" indent="0">
              <a:buNone/>
            </a:pPr>
            <a:r>
              <a:rPr lang="en-US" sz="1800" b="0" dirty="0" smtClean="0"/>
              <a:t>Remedy to clear </a:t>
            </a:r>
            <a:r>
              <a:rPr lang="en-US" sz="1800" b="0" dirty="0"/>
              <a:t>SAM Warning for </a:t>
            </a:r>
            <a:r>
              <a:rPr lang="en-US" sz="1800" b="0" dirty="0" smtClean="0"/>
              <a:t>Staff A’s position</a:t>
            </a:r>
            <a:r>
              <a:rPr lang="en-US" sz="1800" b="0" dirty="0"/>
              <a:t>.</a:t>
            </a:r>
            <a:endParaRPr lang="en-US" sz="1800" b="0" dirty="0" smtClean="0"/>
          </a:p>
          <a:p>
            <a:pPr marL="45720" indent="0">
              <a:buNone/>
            </a:pPr>
            <a:endParaRPr lang="en-US" sz="1800" b="0" dirty="0"/>
          </a:p>
          <a:p>
            <a:pPr>
              <a:buFont typeface="Arial" panose="020B0604020202020204" pitchFamily="34" charset="0"/>
              <a:buChar char="•"/>
            </a:pPr>
            <a:r>
              <a:rPr lang="en-US" sz="1800" b="0" dirty="0" smtClean="0"/>
              <a:t>Correct the Job Code to 234 in your source HR system.</a:t>
            </a:r>
            <a:endParaRPr lang="en-US" sz="1800" b="0" dirty="0"/>
          </a:p>
          <a:p>
            <a:pPr>
              <a:buFont typeface="Arial" panose="020B0604020202020204" pitchFamily="34" charset="0"/>
              <a:buChar char="•"/>
            </a:pPr>
            <a:r>
              <a:rPr lang="en-US" sz="1800" b="0" dirty="0"/>
              <a:t>Correct the Job Code to 234 in the Staff Interchange file.</a:t>
            </a:r>
          </a:p>
          <a:p>
            <a:pPr>
              <a:buFont typeface="Arial" panose="020B0604020202020204" pitchFamily="34" charset="0"/>
              <a:buChar char="•"/>
            </a:pPr>
            <a:r>
              <a:rPr lang="en-US" sz="1800" b="0" dirty="0"/>
              <a:t>Create a new Snapshot</a:t>
            </a:r>
            <a:r>
              <a:rPr lang="en-US" sz="1800" b="0" dirty="0" smtClean="0"/>
              <a:t>.</a:t>
            </a:r>
            <a:endParaRPr lang="en-US" sz="1800" b="0" dirty="0">
              <a:solidFill>
                <a:srgbClr val="FF0000"/>
              </a:solidFill>
            </a:endParaRPr>
          </a:p>
          <a:p>
            <a:pPr>
              <a:buFont typeface="Arial" panose="020B0604020202020204" pitchFamily="34" charset="0"/>
              <a:buChar char="•"/>
            </a:pPr>
            <a:endParaRPr lang="en-US" sz="1800" b="0" dirty="0" smtClean="0"/>
          </a:p>
          <a:p>
            <a:pPr marL="45720" indent="0">
              <a:buNone/>
            </a:pPr>
            <a:r>
              <a:rPr lang="en-US" sz="1800" b="0" dirty="0" smtClean="0"/>
              <a:t>Staff A’s record passed SAM approval criteria for Job Code 234 and is eliminated as </a:t>
            </a:r>
            <a:r>
              <a:rPr lang="en-US" sz="1800" b="0" dirty="0"/>
              <a:t>a SAM </a:t>
            </a:r>
            <a:r>
              <a:rPr lang="en-US" sz="1800" b="0" dirty="0" smtClean="0"/>
              <a:t>Warning.</a:t>
            </a:r>
          </a:p>
          <a:p>
            <a:pPr marL="365760" lvl="1" indent="0">
              <a:buNone/>
            </a:pPr>
            <a:r>
              <a:rPr lang="en-US" sz="1800" i="1" dirty="0" smtClean="0"/>
              <a:t>(Staff A holds </a:t>
            </a:r>
            <a:r>
              <a:rPr lang="en-US" sz="1800" b="0" i="1" dirty="0" smtClean="0"/>
              <a:t>the </a:t>
            </a:r>
            <a:r>
              <a:rPr lang="en-US" sz="1800" b="0" i="1" dirty="0"/>
              <a:t>appropriate license/endorsement for Job </a:t>
            </a:r>
            <a:r>
              <a:rPr lang="en-US" sz="1800" b="0" i="1" dirty="0" smtClean="0"/>
              <a:t>Code 234)</a:t>
            </a:r>
            <a:endParaRPr lang="en-US" sz="1800" b="0" i="1" dirty="0">
              <a:solidFill>
                <a:srgbClr val="FF0000"/>
              </a:solidFill>
            </a:endParaRPr>
          </a:p>
          <a:p>
            <a:pPr marL="45720" indent="0">
              <a:buNone/>
            </a:pPr>
            <a:endParaRPr lang="en-US" sz="2000" dirty="0"/>
          </a:p>
        </p:txBody>
      </p:sp>
      <p:sp>
        <p:nvSpPr>
          <p:cNvPr id="3" name="Title 2"/>
          <p:cNvSpPr>
            <a:spLocks noGrp="1"/>
          </p:cNvSpPr>
          <p:nvPr>
            <p:ph type="title"/>
          </p:nvPr>
        </p:nvSpPr>
        <p:spPr/>
        <p:txBody>
          <a:bodyPr/>
          <a:lstStyle/>
          <a:p>
            <a:r>
              <a:rPr lang="en-US" dirty="0" smtClean="0"/>
              <a:t>How to Remedy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43</a:t>
            </a:fld>
            <a:endParaRPr lang="en-US" dirty="0" smtClean="0"/>
          </a:p>
        </p:txBody>
      </p:sp>
    </p:spTree>
    <p:extLst>
      <p:ext uri="{BB962C8B-B14F-4D97-AF65-F5344CB8AC3E}">
        <p14:creationId xmlns:p14="http://schemas.microsoft.com/office/powerpoint/2010/main" val="2415494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1958495"/>
            <a:ext cx="8407893" cy="3075514"/>
          </a:xfrm>
        </p:spPr>
        <p:txBody>
          <a:bodyPr/>
          <a:lstStyle/>
          <a:p>
            <a:pPr marL="45720" indent="0">
              <a:buNone/>
            </a:pPr>
            <a:r>
              <a:rPr lang="en-US" sz="1800" b="0" dirty="0" smtClean="0"/>
              <a:t>Staff B is a Transition Coordinator.</a:t>
            </a:r>
          </a:p>
          <a:p>
            <a:pPr>
              <a:buFont typeface="Arial" panose="020B0604020202020204" pitchFamily="34" charset="0"/>
              <a:buChar char="•"/>
            </a:pPr>
            <a:r>
              <a:rPr lang="en-US" sz="1800" b="0" dirty="0" smtClean="0"/>
              <a:t>Snapshot data is reported as JCC 350 Transition Coordinator  </a:t>
            </a:r>
            <a:r>
              <a:rPr lang="en-US" sz="1800" i="1" dirty="0" smtClean="0"/>
              <a:t>(correct Job Code).</a:t>
            </a:r>
          </a:p>
          <a:p>
            <a:pPr>
              <a:buFont typeface="Arial" panose="020B0604020202020204" pitchFamily="34" charset="0"/>
              <a:buChar char="•"/>
            </a:pPr>
            <a:r>
              <a:rPr lang="en-US" sz="1800" b="0" dirty="0" smtClean="0"/>
              <a:t>SAM’s license check verifies Staff B’s CDE teaching license in Special Education Generalist expired on July 1, 2017.  </a:t>
            </a:r>
          </a:p>
          <a:p>
            <a:pPr>
              <a:buFont typeface="Arial" panose="020B0604020202020204" pitchFamily="34" charset="0"/>
              <a:buChar char="•"/>
            </a:pPr>
            <a:r>
              <a:rPr lang="en-US" sz="1800" b="0" dirty="0" smtClean="0"/>
              <a:t>Staff B has not submitted for license renewal.</a:t>
            </a:r>
          </a:p>
          <a:p>
            <a:pPr>
              <a:buFont typeface="Arial" panose="020B0604020202020204" pitchFamily="34" charset="0"/>
              <a:buChar char="•"/>
            </a:pPr>
            <a:endParaRPr lang="en-US" sz="1800" b="0" dirty="0"/>
          </a:p>
          <a:p>
            <a:pPr marL="45720" indent="0">
              <a:buNone/>
            </a:pPr>
            <a:r>
              <a:rPr lang="en-US" sz="1800" b="0" dirty="0" smtClean="0"/>
              <a:t>Staff assignment record will fail SAM approval criteria.</a:t>
            </a:r>
          </a:p>
          <a:p>
            <a:pPr>
              <a:buFont typeface="Arial" panose="020B0604020202020204" pitchFamily="34" charset="0"/>
              <a:buChar char="•"/>
            </a:pPr>
            <a:r>
              <a:rPr lang="en-US" sz="1800" b="0" dirty="0" smtClean="0"/>
              <a:t>Staff B does not hold a valid license on the collection date of December 1</a:t>
            </a:r>
            <a:r>
              <a:rPr lang="en-US" sz="1800" b="0" baseline="30000" dirty="0" smtClean="0"/>
              <a:t>st</a:t>
            </a:r>
            <a:r>
              <a:rPr lang="en-US" sz="1800" b="0" dirty="0" smtClean="0"/>
              <a:t>.</a:t>
            </a:r>
          </a:p>
          <a:p>
            <a:pPr>
              <a:buFont typeface="Arial" panose="020B0604020202020204" pitchFamily="34" charset="0"/>
              <a:buChar char="•"/>
            </a:pPr>
            <a:r>
              <a:rPr lang="en-US" sz="1800" b="0" dirty="0" smtClean="0"/>
              <a:t>Staff B appears in the Staff Error Report as a SAM Warning.</a:t>
            </a:r>
          </a:p>
          <a:p>
            <a:pPr marL="45720" indent="0">
              <a:buNone/>
            </a:pPr>
            <a:endParaRPr lang="en-US" sz="1800" b="0" dirty="0">
              <a:solidFill>
                <a:srgbClr val="FF0000"/>
              </a:solidFill>
            </a:endParaRPr>
          </a:p>
        </p:txBody>
      </p:sp>
      <p:sp>
        <p:nvSpPr>
          <p:cNvPr id="3" name="Title 2"/>
          <p:cNvSpPr>
            <a:spLocks noGrp="1"/>
          </p:cNvSpPr>
          <p:nvPr>
            <p:ph type="title"/>
          </p:nvPr>
        </p:nvSpPr>
        <p:spPr/>
        <p:txBody>
          <a:bodyPr/>
          <a:lstStyle/>
          <a:p>
            <a:r>
              <a:rPr lang="en-US" dirty="0" smtClean="0"/>
              <a:t>Fail SAM Example</a:t>
            </a:r>
            <a:br>
              <a:rPr lang="en-US" dirty="0" smtClean="0"/>
            </a:br>
            <a:r>
              <a:rPr lang="en-US" dirty="0" smtClean="0"/>
              <a:t>Transition Coordinator</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44</a:t>
            </a:fld>
            <a:endParaRPr lang="en-US" dirty="0" smtClean="0"/>
          </a:p>
        </p:txBody>
      </p:sp>
    </p:spTree>
    <p:extLst>
      <p:ext uri="{BB962C8B-B14F-4D97-AF65-F5344CB8AC3E}">
        <p14:creationId xmlns:p14="http://schemas.microsoft.com/office/powerpoint/2010/main" val="13993457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1993591"/>
            <a:ext cx="7719059" cy="3300303"/>
          </a:xfrm>
        </p:spPr>
        <p:txBody>
          <a:bodyPr/>
          <a:lstStyle/>
          <a:p>
            <a:pPr marL="45720" indent="0">
              <a:spcBef>
                <a:spcPts val="0"/>
              </a:spcBef>
              <a:buNone/>
            </a:pPr>
            <a:r>
              <a:rPr lang="en-US" sz="1800" b="0" dirty="0"/>
              <a:t>R</a:t>
            </a:r>
            <a:r>
              <a:rPr lang="en-US" sz="1800" b="0" dirty="0" smtClean="0"/>
              <a:t>emedy to clear SAM </a:t>
            </a:r>
            <a:r>
              <a:rPr lang="en-US" sz="1800" b="0" dirty="0"/>
              <a:t>Warning for </a:t>
            </a:r>
            <a:r>
              <a:rPr lang="en-US" sz="1800" b="0" dirty="0" smtClean="0"/>
              <a:t>Staff B’s position.</a:t>
            </a:r>
            <a:endParaRPr lang="en-US" sz="1800" b="0" dirty="0"/>
          </a:p>
          <a:p>
            <a:pPr marL="45720" indent="0">
              <a:spcBef>
                <a:spcPts val="0"/>
              </a:spcBef>
              <a:buNone/>
            </a:pPr>
            <a:endParaRPr lang="en-US" sz="1800" i="1" u="sng" dirty="0"/>
          </a:p>
          <a:p>
            <a:pPr>
              <a:spcBef>
                <a:spcPts val="0"/>
              </a:spcBef>
              <a:buFont typeface="Arial" panose="020B0604020202020204" pitchFamily="34" charset="0"/>
              <a:buChar char="•"/>
            </a:pPr>
            <a:r>
              <a:rPr lang="en-US" sz="1800" b="0" dirty="0" smtClean="0"/>
              <a:t>Staff B’s license is expired as of December 1</a:t>
            </a:r>
            <a:r>
              <a:rPr lang="en-US" sz="1800" b="0" baseline="30000" dirty="0" smtClean="0"/>
              <a:t>st</a:t>
            </a:r>
            <a:r>
              <a:rPr lang="en-US" sz="1800" b="0" dirty="0"/>
              <a:t> </a:t>
            </a:r>
            <a:r>
              <a:rPr lang="en-US" sz="1800" b="0" dirty="0" smtClean="0"/>
              <a:t>count date.</a:t>
            </a:r>
          </a:p>
          <a:p>
            <a:pPr>
              <a:spcBef>
                <a:spcPts val="0"/>
              </a:spcBef>
              <a:buFont typeface="Arial" panose="020B0604020202020204" pitchFamily="34" charset="0"/>
              <a:buChar char="•"/>
            </a:pPr>
            <a:r>
              <a:rPr lang="en-US" sz="1800" b="0" dirty="0" smtClean="0"/>
              <a:t>Nothing can be done to rectify the situation for the current reporting cycle.</a:t>
            </a:r>
            <a:endParaRPr lang="en-US" sz="1800" b="0" dirty="0"/>
          </a:p>
          <a:p>
            <a:pPr>
              <a:spcBef>
                <a:spcPts val="0"/>
              </a:spcBef>
              <a:buFont typeface="Arial" panose="020B0604020202020204" pitchFamily="34" charset="0"/>
              <a:buChar char="•"/>
            </a:pPr>
            <a:r>
              <a:rPr lang="en-US" sz="1800" b="0" dirty="0"/>
              <a:t>R</a:t>
            </a:r>
            <a:r>
              <a:rPr lang="en-US" sz="1800" b="0" dirty="0" smtClean="0"/>
              <a:t>ecord remains </a:t>
            </a:r>
            <a:r>
              <a:rPr lang="en-US" sz="1800" b="0" dirty="0"/>
              <a:t>as a SAM </a:t>
            </a:r>
            <a:r>
              <a:rPr lang="en-US" sz="1800" b="0" dirty="0" smtClean="0"/>
              <a:t>Warning.</a:t>
            </a:r>
          </a:p>
          <a:p>
            <a:pPr>
              <a:spcBef>
                <a:spcPts val="0"/>
              </a:spcBef>
              <a:buFont typeface="Arial" panose="020B0604020202020204" pitchFamily="34" charset="0"/>
              <a:buChar char="•"/>
            </a:pPr>
            <a:r>
              <a:rPr lang="en-US" sz="1800" b="0" dirty="0" smtClean="0"/>
              <a:t>Position is determined </a:t>
            </a:r>
            <a:r>
              <a:rPr lang="en-US" sz="1800" i="1" dirty="0" smtClean="0"/>
              <a:t>non-qualified</a:t>
            </a:r>
            <a:r>
              <a:rPr lang="en-US" sz="1800" b="0" i="1" dirty="0" smtClean="0"/>
              <a:t> </a:t>
            </a:r>
            <a:r>
              <a:rPr lang="en-US" sz="1800" b="0" dirty="0"/>
              <a:t>for December </a:t>
            </a:r>
            <a:r>
              <a:rPr lang="en-US" sz="1800" b="0" dirty="0" smtClean="0"/>
              <a:t>2017.</a:t>
            </a:r>
          </a:p>
          <a:p>
            <a:pPr>
              <a:spcBef>
                <a:spcPts val="0"/>
              </a:spcBef>
              <a:buFont typeface="Arial" panose="020B0604020202020204" pitchFamily="34" charset="0"/>
              <a:buChar char="•"/>
            </a:pPr>
            <a:endParaRPr lang="en-US" sz="1800" b="0" dirty="0" smtClean="0"/>
          </a:p>
          <a:p>
            <a:pPr marL="45720" indent="0">
              <a:spcBef>
                <a:spcPts val="0"/>
              </a:spcBef>
              <a:buNone/>
            </a:pPr>
            <a:r>
              <a:rPr lang="en-US" sz="1800" b="0" dirty="0" smtClean="0"/>
              <a:t>Staff B appears </a:t>
            </a:r>
            <a:r>
              <a:rPr lang="en-US" sz="1800" b="0" dirty="0"/>
              <a:t>in the </a:t>
            </a:r>
            <a:r>
              <a:rPr lang="en-US" sz="1800" b="0" dirty="0" smtClean="0"/>
              <a:t>SAM 1.5 Personnel </a:t>
            </a:r>
            <a:r>
              <a:rPr lang="en-US" sz="1800" b="0" dirty="0"/>
              <a:t>Status </a:t>
            </a:r>
            <a:r>
              <a:rPr lang="en-US" sz="1800" b="0" dirty="0" smtClean="0"/>
              <a:t>Report in the section titled “Non-Licensed Personnel as of December 1, 2017”.</a:t>
            </a:r>
          </a:p>
          <a:p>
            <a:pPr marL="365760" lvl="1" indent="0">
              <a:spcBef>
                <a:spcPts val="0"/>
              </a:spcBef>
              <a:buNone/>
            </a:pPr>
            <a:r>
              <a:rPr lang="en-US" sz="1800" i="1" dirty="0" smtClean="0">
                <a:solidFill>
                  <a:schemeClr val="tx1"/>
                </a:solidFill>
              </a:rPr>
              <a:t>(License, Endorsement, Effective and Expiration Dates will display)</a:t>
            </a:r>
            <a:endParaRPr lang="en-US" sz="1800" b="0" i="1" dirty="0" smtClean="0">
              <a:solidFill>
                <a:schemeClr val="tx1"/>
              </a:solidFill>
            </a:endParaRPr>
          </a:p>
          <a:p>
            <a:pPr marL="45720" indent="0">
              <a:spcBef>
                <a:spcPts val="0"/>
              </a:spcBef>
              <a:buNone/>
            </a:pPr>
            <a:endParaRPr lang="en-US" sz="1600" b="0" dirty="0"/>
          </a:p>
          <a:p>
            <a:pPr marL="365760" lvl="1" indent="0">
              <a:buNone/>
            </a:pPr>
            <a:endParaRPr lang="en-US" sz="1800" dirty="0"/>
          </a:p>
          <a:p>
            <a:pPr marL="45720" indent="0">
              <a:buNone/>
            </a:pPr>
            <a:endParaRPr lang="en-US" sz="2000" dirty="0"/>
          </a:p>
        </p:txBody>
      </p:sp>
      <p:sp>
        <p:nvSpPr>
          <p:cNvPr id="3" name="Title 2"/>
          <p:cNvSpPr>
            <a:spLocks noGrp="1"/>
          </p:cNvSpPr>
          <p:nvPr>
            <p:ph type="title"/>
          </p:nvPr>
        </p:nvSpPr>
        <p:spPr/>
        <p:txBody>
          <a:bodyPr/>
          <a:lstStyle/>
          <a:p>
            <a:r>
              <a:rPr lang="en-US" dirty="0" smtClean="0"/>
              <a:t>How to Remedy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45</a:t>
            </a:fld>
            <a:endParaRPr lang="en-US" dirty="0" smtClean="0"/>
          </a:p>
        </p:txBody>
      </p:sp>
    </p:spTree>
    <p:extLst>
      <p:ext uri="{BB962C8B-B14F-4D97-AF65-F5344CB8AC3E}">
        <p14:creationId xmlns:p14="http://schemas.microsoft.com/office/powerpoint/2010/main" val="1415369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775" y="1938146"/>
            <a:ext cx="8953499" cy="3509754"/>
          </a:xfrm>
        </p:spPr>
        <p:txBody>
          <a:bodyPr/>
          <a:lstStyle/>
          <a:p>
            <a:pPr marL="45720" indent="0">
              <a:buNone/>
            </a:pPr>
            <a:r>
              <a:rPr lang="en-US" sz="1800" b="0" dirty="0" smtClean="0"/>
              <a:t>Staff C is </a:t>
            </a:r>
            <a:r>
              <a:rPr lang="en-US" sz="1800" b="0" dirty="0"/>
              <a:t>an </a:t>
            </a:r>
            <a:r>
              <a:rPr lang="en-US" sz="1800" b="0" dirty="0" smtClean="0"/>
              <a:t>Assistant Special Education Director.</a:t>
            </a:r>
            <a:endParaRPr lang="en-US" sz="1800" b="0" dirty="0"/>
          </a:p>
          <a:p>
            <a:pPr>
              <a:buFont typeface="Arial" panose="020B0604020202020204" pitchFamily="34" charset="0"/>
              <a:buChar char="•"/>
            </a:pPr>
            <a:r>
              <a:rPr lang="en-US" sz="1800" b="0" dirty="0" smtClean="0"/>
              <a:t>Snapshot data is reported as JCC 104 Asst Director of Special Education</a:t>
            </a:r>
            <a:r>
              <a:rPr lang="en-US" sz="1800" b="0" dirty="0" smtClean="0">
                <a:solidFill>
                  <a:schemeClr val="tx1"/>
                </a:solidFill>
              </a:rPr>
              <a:t>.</a:t>
            </a:r>
            <a:endParaRPr lang="en-US" sz="1800" i="1" dirty="0" smtClean="0"/>
          </a:p>
          <a:p>
            <a:pPr>
              <a:buFont typeface="Arial" panose="020B0604020202020204" pitchFamily="34" charset="0"/>
              <a:buChar char="•"/>
            </a:pPr>
            <a:r>
              <a:rPr lang="en-US" sz="1800" b="0" dirty="0" smtClean="0"/>
              <a:t>Job Code 104 requires ADM license in Director of Special Education.</a:t>
            </a:r>
          </a:p>
          <a:p>
            <a:pPr>
              <a:buFont typeface="Arial" panose="020B0604020202020204" pitchFamily="34" charset="0"/>
              <a:buChar char="•"/>
            </a:pPr>
            <a:r>
              <a:rPr lang="en-US" sz="1800" b="0" dirty="0" smtClean="0"/>
              <a:t>SAM’s license check verifies Staff C is CDE licensed </a:t>
            </a:r>
            <a:r>
              <a:rPr lang="en-US" sz="1800" b="0" dirty="0"/>
              <a:t>as a School </a:t>
            </a:r>
            <a:r>
              <a:rPr lang="en-US" sz="1800" b="0" dirty="0" smtClean="0"/>
              <a:t>Principal.</a:t>
            </a:r>
          </a:p>
          <a:p>
            <a:pPr>
              <a:buFont typeface="Arial" panose="020B0604020202020204" pitchFamily="34" charset="0"/>
              <a:buChar char="•"/>
            </a:pPr>
            <a:r>
              <a:rPr lang="en-US" sz="1800" b="0" dirty="0" smtClean="0"/>
              <a:t>Staff C does not hold the appropriate license/endorsement for Job Code 104.</a:t>
            </a:r>
            <a:endParaRPr lang="en-US" sz="1800" b="0" dirty="0"/>
          </a:p>
          <a:p>
            <a:pPr marL="45720" indent="0">
              <a:buNone/>
            </a:pPr>
            <a:endParaRPr lang="en-US" sz="1800" b="0" dirty="0"/>
          </a:p>
          <a:p>
            <a:pPr marL="45720" indent="0">
              <a:buNone/>
            </a:pPr>
            <a:r>
              <a:rPr lang="en-US" sz="1800" b="0" dirty="0"/>
              <a:t>Staff assignment record will </a:t>
            </a:r>
            <a:r>
              <a:rPr lang="en-US" sz="1800" b="0" dirty="0" smtClean="0"/>
              <a:t>fail SAM approval criteria.</a:t>
            </a:r>
          </a:p>
          <a:p>
            <a:pPr>
              <a:buFont typeface="Arial" panose="020B0604020202020204" pitchFamily="34" charset="0"/>
              <a:buChar char="•"/>
            </a:pPr>
            <a:r>
              <a:rPr lang="en-US" sz="1800" b="0" dirty="0" smtClean="0"/>
              <a:t>Staff C’s license/endorsement is not appropriate for the reported Job Code.</a:t>
            </a:r>
            <a:endParaRPr lang="en-US" sz="1800" b="0" dirty="0"/>
          </a:p>
          <a:p>
            <a:pPr>
              <a:buFont typeface="Arial" panose="020B0604020202020204" pitchFamily="34" charset="0"/>
              <a:buChar char="•"/>
            </a:pPr>
            <a:r>
              <a:rPr lang="en-US" sz="1800" b="0" dirty="0" smtClean="0"/>
              <a:t>Staff C appears in the Staff Error Report as a SAM Warning.</a:t>
            </a:r>
            <a:endParaRPr lang="en-US" sz="1800" dirty="0"/>
          </a:p>
        </p:txBody>
      </p:sp>
      <p:sp>
        <p:nvSpPr>
          <p:cNvPr id="3" name="Title 2"/>
          <p:cNvSpPr>
            <a:spLocks noGrp="1"/>
          </p:cNvSpPr>
          <p:nvPr>
            <p:ph type="title"/>
          </p:nvPr>
        </p:nvSpPr>
        <p:spPr/>
        <p:txBody>
          <a:bodyPr/>
          <a:lstStyle/>
          <a:p>
            <a:r>
              <a:rPr lang="en-US" dirty="0" smtClean="0"/>
              <a:t>Fail SAM Example</a:t>
            </a:r>
            <a:br>
              <a:rPr lang="en-US" dirty="0" smtClean="0"/>
            </a:br>
            <a:r>
              <a:rPr lang="en-US" dirty="0" smtClean="0"/>
              <a:t>SPED Administrator</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46</a:t>
            </a:fld>
            <a:endParaRPr lang="en-US" dirty="0" smtClean="0"/>
          </a:p>
        </p:txBody>
      </p:sp>
    </p:spTree>
    <p:extLst>
      <p:ext uri="{BB962C8B-B14F-4D97-AF65-F5344CB8AC3E}">
        <p14:creationId xmlns:p14="http://schemas.microsoft.com/office/powerpoint/2010/main" val="11125772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046721" cy="4546474"/>
          </a:xfrm>
        </p:spPr>
        <p:txBody>
          <a:bodyPr/>
          <a:lstStyle/>
          <a:p>
            <a:pPr marL="45720" indent="0">
              <a:buNone/>
            </a:pPr>
            <a:r>
              <a:rPr lang="en-US" sz="1800" b="0" dirty="0"/>
              <a:t>R</a:t>
            </a:r>
            <a:r>
              <a:rPr lang="en-US" sz="1800" b="0" dirty="0" smtClean="0"/>
              <a:t>emedy to clear SAM </a:t>
            </a:r>
            <a:r>
              <a:rPr lang="en-US" sz="1800" b="0" dirty="0"/>
              <a:t>Warning for </a:t>
            </a:r>
            <a:r>
              <a:rPr lang="en-US" sz="1800" b="0" dirty="0" smtClean="0"/>
              <a:t>Staff C’s position.</a:t>
            </a:r>
            <a:endParaRPr lang="en-US" sz="1800" b="0" dirty="0"/>
          </a:p>
          <a:p>
            <a:pPr marL="45720" indent="0">
              <a:buNone/>
            </a:pPr>
            <a:endParaRPr lang="en-US" sz="1800" i="1" u="sng" dirty="0"/>
          </a:p>
          <a:p>
            <a:pPr>
              <a:buFont typeface="Arial" panose="020B0604020202020204" pitchFamily="34" charset="0"/>
              <a:buChar char="•"/>
            </a:pPr>
            <a:r>
              <a:rPr lang="en-US" sz="1800" b="0" dirty="0" smtClean="0"/>
              <a:t>Verify the correct data reporting collection for Staff C’s position.</a:t>
            </a:r>
          </a:p>
          <a:p>
            <a:pPr lvl="1">
              <a:buFont typeface="Arial" panose="020B0604020202020204" pitchFamily="34" charset="0"/>
              <a:buChar char="•"/>
            </a:pPr>
            <a:r>
              <a:rPr lang="en-US" sz="1800" dirty="0" smtClean="0"/>
              <a:t>Regular HR? Job Code 105 Principal?</a:t>
            </a:r>
          </a:p>
          <a:p>
            <a:pPr lvl="1">
              <a:buFont typeface="Arial" panose="020B0604020202020204" pitchFamily="34" charset="0"/>
              <a:buChar char="•"/>
            </a:pPr>
            <a:r>
              <a:rPr lang="en-US" sz="1800" b="0" dirty="0" smtClean="0"/>
              <a:t>December Count? Job Code 104 Assistant Special Education Director?</a:t>
            </a:r>
          </a:p>
          <a:p>
            <a:pPr marL="365760" lvl="1" indent="0">
              <a:buNone/>
            </a:pPr>
            <a:endParaRPr lang="en-US" sz="1800" b="0" dirty="0"/>
          </a:p>
          <a:p>
            <a:pPr>
              <a:buFont typeface="Arial" panose="020B0604020202020204" pitchFamily="34" charset="0"/>
              <a:buChar char="•"/>
            </a:pPr>
            <a:r>
              <a:rPr lang="en-US" sz="1800" b="0" dirty="0" smtClean="0"/>
              <a:t>If Staff C is December Count </a:t>
            </a:r>
            <a:r>
              <a:rPr lang="en-US" sz="1800" b="0" dirty="0"/>
              <a:t>staff:</a:t>
            </a:r>
          </a:p>
          <a:p>
            <a:pPr lvl="1">
              <a:buFont typeface="Arial" panose="020B0604020202020204" pitchFamily="34" charset="0"/>
              <a:buChar char="•"/>
            </a:pPr>
            <a:r>
              <a:rPr lang="en-US" sz="1800" dirty="0" smtClean="0"/>
              <a:t>Staff C </a:t>
            </a:r>
            <a:r>
              <a:rPr lang="en-US" sz="1800" dirty="0"/>
              <a:t>is not appropriately licensed/endorsed for </a:t>
            </a:r>
            <a:r>
              <a:rPr lang="en-US" sz="1800" dirty="0" smtClean="0"/>
              <a:t>the </a:t>
            </a:r>
            <a:r>
              <a:rPr lang="en-US" sz="1800" dirty="0"/>
              <a:t>position.</a:t>
            </a:r>
          </a:p>
          <a:p>
            <a:pPr lvl="1">
              <a:buFont typeface="Arial" panose="020B0604020202020204" pitchFamily="34" charset="0"/>
              <a:buChar char="•"/>
            </a:pPr>
            <a:r>
              <a:rPr lang="en-US" sz="1800" dirty="0"/>
              <a:t>R</a:t>
            </a:r>
            <a:r>
              <a:rPr lang="en-US" sz="1800" dirty="0" smtClean="0"/>
              <a:t>ecord remains </a:t>
            </a:r>
            <a:r>
              <a:rPr lang="en-US" sz="1800" dirty="0"/>
              <a:t>a SAM Warning.</a:t>
            </a:r>
          </a:p>
          <a:p>
            <a:pPr lvl="1">
              <a:buFont typeface="Arial" panose="020B0604020202020204" pitchFamily="34" charset="0"/>
              <a:buChar char="•"/>
            </a:pPr>
            <a:r>
              <a:rPr lang="en-US" sz="1800" dirty="0"/>
              <a:t>Position </a:t>
            </a:r>
            <a:r>
              <a:rPr lang="en-US" sz="1800" dirty="0" smtClean="0"/>
              <a:t>is determined to be </a:t>
            </a:r>
            <a:r>
              <a:rPr lang="en-US" sz="1800" b="1" i="1" dirty="0" smtClean="0"/>
              <a:t>non-qualified </a:t>
            </a:r>
            <a:r>
              <a:rPr lang="en-US" sz="1800" dirty="0"/>
              <a:t>for December </a:t>
            </a:r>
            <a:r>
              <a:rPr lang="en-US" sz="1800" dirty="0" smtClean="0"/>
              <a:t>2017.</a:t>
            </a:r>
          </a:p>
          <a:p>
            <a:pPr marL="365760" lvl="1" indent="0">
              <a:buNone/>
            </a:pPr>
            <a:endParaRPr lang="en-US" sz="1800" dirty="0" smtClean="0"/>
          </a:p>
          <a:p>
            <a:pPr marL="45720" indent="0">
              <a:buNone/>
            </a:pPr>
            <a:r>
              <a:rPr lang="en-US" sz="1800" b="0" dirty="0" smtClean="0"/>
              <a:t>Staff C appears </a:t>
            </a:r>
            <a:r>
              <a:rPr lang="en-US" sz="1800" b="0" dirty="0"/>
              <a:t>in the </a:t>
            </a:r>
            <a:r>
              <a:rPr lang="en-US" sz="1800" b="0" dirty="0" smtClean="0"/>
              <a:t>SAM: 1.5 Personnel </a:t>
            </a:r>
            <a:r>
              <a:rPr lang="en-US" sz="1800" b="0" dirty="0"/>
              <a:t>Status </a:t>
            </a:r>
            <a:r>
              <a:rPr lang="en-US" sz="1800" b="0" dirty="0" smtClean="0"/>
              <a:t>Report in the section titled “Assistant Special Education Director – JCC 104”.</a:t>
            </a:r>
            <a:endParaRPr lang="en-US" sz="1800" b="0" dirty="0" smtClean="0">
              <a:solidFill>
                <a:srgbClr val="FF0000"/>
              </a:solidFill>
            </a:endParaRPr>
          </a:p>
          <a:p>
            <a:pPr marL="45720" indent="0">
              <a:buNone/>
            </a:pPr>
            <a:endParaRPr lang="en-US" sz="1600" b="0" dirty="0"/>
          </a:p>
          <a:p>
            <a:pPr marL="365760" lvl="1" indent="0">
              <a:buNone/>
            </a:pPr>
            <a:endParaRPr lang="en-US" sz="1800" dirty="0"/>
          </a:p>
          <a:p>
            <a:pPr marL="45720" indent="0">
              <a:buNone/>
            </a:pPr>
            <a:endParaRPr lang="en-US" sz="2000" dirty="0"/>
          </a:p>
        </p:txBody>
      </p:sp>
      <p:sp>
        <p:nvSpPr>
          <p:cNvPr id="3" name="Title 2"/>
          <p:cNvSpPr>
            <a:spLocks noGrp="1"/>
          </p:cNvSpPr>
          <p:nvPr>
            <p:ph type="title"/>
          </p:nvPr>
        </p:nvSpPr>
        <p:spPr/>
        <p:txBody>
          <a:bodyPr/>
          <a:lstStyle/>
          <a:p>
            <a:r>
              <a:rPr lang="en-US" dirty="0" smtClean="0"/>
              <a:t>How to Remedy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47</a:t>
            </a:fld>
            <a:endParaRPr lang="en-US" dirty="0" smtClean="0"/>
          </a:p>
        </p:txBody>
      </p:sp>
    </p:spTree>
    <p:extLst>
      <p:ext uri="{BB962C8B-B14F-4D97-AF65-F5344CB8AC3E}">
        <p14:creationId xmlns:p14="http://schemas.microsoft.com/office/powerpoint/2010/main" val="520991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63325"/>
            <a:ext cx="8407893" cy="3711833"/>
          </a:xfrm>
        </p:spPr>
        <p:txBody>
          <a:bodyPr/>
          <a:lstStyle/>
          <a:p>
            <a:pPr marL="45720" indent="0">
              <a:spcBef>
                <a:spcPts val="0"/>
              </a:spcBef>
              <a:buNone/>
            </a:pPr>
            <a:r>
              <a:rPr lang="en-US" sz="1800" b="0" dirty="0"/>
              <a:t>Job </a:t>
            </a:r>
            <a:r>
              <a:rPr lang="en-US" sz="1800" b="0" dirty="0" smtClean="0"/>
              <a:t>Code </a:t>
            </a:r>
            <a:r>
              <a:rPr lang="en-US" sz="1800" b="0" dirty="0"/>
              <a:t>102</a:t>
            </a:r>
          </a:p>
          <a:p>
            <a:pPr marL="320040" lvl="1" indent="0">
              <a:spcBef>
                <a:spcPts val="0"/>
              </a:spcBef>
              <a:buNone/>
            </a:pPr>
            <a:r>
              <a:rPr lang="en-US" sz="1800" i="1" dirty="0"/>
              <a:t>Title – </a:t>
            </a:r>
            <a:r>
              <a:rPr lang="en-US" sz="1800" dirty="0"/>
              <a:t>Assistant/Deputy/Associate Superintendent, Senior Executive, Executive Director/Special Education Director</a:t>
            </a:r>
          </a:p>
          <a:p>
            <a:pPr marL="45720" indent="0">
              <a:spcBef>
                <a:spcPts val="0"/>
              </a:spcBef>
              <a:buNone/>
            </a:pPr>
            <a:r>
              <a:rPr lang="en-US" sz="1800" dirty="0"/>
              <a:t>Special Education December Count, Job </a:t>
            </a:r>
            <a:r>
              <a:rPr lang="en-US" sz="1800" dirty="0" smtClean="0"/>
              <a:t>Code </a:t>
            </a:r>
            <a:r>
              <a:rPr lang="en-US" sz="1800" dirty="0"/>
              <a:t>102 = Special Education Director</a:t>
            </a:r>
          </a:p>
          <a:p>
            <a:pPr marL="45720" indent="0">
              <a:spcBef>
                <a:spcPts val="0"/>
              </a:spcBef>
              <a:buNone/>
            </a:pPr>
            <a:endParaRPr lang="en-US" sz="1800" b="0" dirty="0"/>
          </a:p>
          <a:p>
            <a:pPr marL="45720" indent="0">
              <a:spcBef>
                <a:spcPts val="0"/>
              </a:spcBef>
              <a:buNone/>
            </a:pPr>
            <a:r>
              <a:rPr lang="en-US" sz="1800" b="0" dirty="0"/>
              <a:t>Job </a:t>
            </a:r>
            <a:r>
              <a:rPr lang="en-US" sz="1800" b="0" dirty="0" smtClean="0"/>
              <a:t>Code </a:t>
            </a:r>
            <a:r>
              <a:rPr lang="en-US" sz="1800" b="0" dirty="0"/>
              <a:t>104</a:t>
            </a:r>
          </a:p>
          <a:p>
            <a:pPr marL="320040" lvl="1" indent="0">
              <a:spcBef>
                <a:spcPts val="0"/>
              </a:spcBef>
              <a:buNone/>
            </a:pPr>
            <a:r>
              <a:rPr lang="en-US" sz="1800" i="1" dirty="0"/>
              <a:t>Title – </a:t>
            </a:r>
            <a:r>
              <a:rPr lang="en-US" sz="1800" dirty="0"/>
              <a:t>Instructional Manager, Director, Assistant Director of Special Education, Supervisor</a:t>
            </a:r>
          </a:p>
          <a:p>
            <a:pPr marL="45720" indent="0">
              <a:spcBef>
                <a:spcPts val="0"/>
              </a:spcBef>
              <a:buNone/>
            </a:pPr>
            <a:r>
              <a:rPr lang="en-US" sz="1800" dirty="0"/>
              <a:t>Special Education December Count, </a:t>
            </a:r>
            <a:r>
              <a:rPr lang="en-US" sz="1800" dirty="0" smtClean="0"/>
              <a:t>Job </a:t>
            </a:r>
            <a:r>
              <a:rPr lang="en-US" sz="1800" dirty="0"/>
              <a:t>Code 104 = Assistant Director of Special Education</a:t>
            </a:r>
          </a:p>
          <a:p>
            <a:pPr marL="45720" indent="0">
              <a:spcBef>
                <a:spcPts val="0"/>
              </a:spcBef>
              <a:buNone/>
            </a:pPr>
            <a:endParaRPr lang="en-US" sz="1800" b="0" dirty="0"/>
          </a:p>
          <a:p>
            <a:pPr marL="45720" indent="0">
              <a:spcBef>
                <a:spcPts val="0"/>
              </a:spcBef>
              <a:buNone/>
            </a:pPr>
            <a:r>
              <a:rPr lang="en-US" sz="1800" dirty="0" smtClean="0"/>
              <a:t>Job Codes 102 </a:t>
            </a:r>
            <a:r>
              <a:rPr lang="en-US" sz="1800" i="1" u="sng" dirty="0"/>
              <a:t>and</a:t>
            </a:r>
            <a:r>
              <a:rPr lang="en-US" sz="1800" dirty="0"/>
              <a:t> </a:t>
            </a:r>
            <a:r>
              <a:rPr lang="en-US" sz="1800" dirty="0" smtClean="0"/>
              <a:t>104 </a:t>
            </a:r>
            <a:r>
              <a:rPr lang="en-US" sz="1800" dirty="0"/>
              <a:t>require </a:t>
            </a:r>
            <a:r>
              <a:rPr lang="en-US" sz="1800" dirty="0" smtClean="0"/>
              <a:t>ADM </a:t>
            </a:r>
            <a:r>
              <a:rPr lang="en-US" sz="1800" dirty="0"/>
              <a:t>license </a:t>
            </a:r>
            <a:r>
              <a:rPr lang="en-US" sz="1800" dirty="0" smtClean="0"/>
              <a:t>in Director </a:t>
            </a:r>
            <a:r>
              <a:rPr lang="en-US" sz="1800" dirty="0"/>
              <a:t>of Special </a:t>
            </a:r>
            <a:r>
              <a:rPr lang="en-US" sz="1800" dirty="0" smtClean="0"/>
              <a:t>Education.</a:t>
            </a:r>
            <a:endParaRPr lang="en-US" sz="1800" dirty="0"/>
          </a:p>
          <a:p>
            <a:pPr marL="45720" indent="0">
              <a:spcBef>
                <a:spcPts val="0"/>
              </a:spcBef>
              <a:buNone/>
            </a:pPr>
            <a:endParaRPr lang="en-US" sz="1800" b="0" dirty="0"/>
          </a:p>
          <a:p>
            <a:pPr marL="45720" indent="0">
              <a:buNone/>
            </a:pPr>
            <a:endParaRPr lang="en-US" sz="2000" dirty="0"/>
          </a:p>
        </p:txBody>
      </p:sp>
      <p:sp>
        <p:nvSpPr>
          <p:cNvPr id="3" name="Title 2"/>
          <p:cNvSpPr>
            <a:spLocks noGrp="1"/>
          </p:cNvSpPr>
          <p:nvPr>
            <p:ph type="title"/>
          </p:nvPr>
        </p:nvSpPr>
        <p:spPr/>
        <p:txBody>
          <a:bodyPr/>
          <a:lstStyle/>
          <a:p>
            <a:r>
              <a:rPr lang="en-US" dirty="0" smtClean="0"/>
              <a:t>Job Codes</a:t>
            </a:r>
            <a:br>
              <a:rPr lang="en-US" dirty="0" smtClean="0"/>
            </a:br>
            <a:r>
              <a:rPr lang="en-US" dirty="0" smtClean="0"/>
              <a:t>102 and 104</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48</a:t>
            </a:fld>
            <a:endParaRPr lang="en-US" dirty="0" smtClean="0"/>
          </a:p>
        </p:txBody>
      </p:sp>
    </p:spTree>
    <p:extLst>
      <p:ext uri="{BB962C8B-B14F-4D97-AF65-F5344CB8AC3E}">
        <p14:creationId xmlns:p14="http://schemas.microsoft.com/office/powerpoint/2010/main" val="7424092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3328796"/>
            <a:ext cx="8407893" cy="633604"/>
          </a:xfrm>
        </p:spPr>
        <p:txBody>
          <a:bodyPr/>
          <a:lstStyle/>
          <a:p>
            <a:pPr marL="45720" indent="0" algn="ctr">
              <a:buNone/>
            </a:pPr>
            <a:r>
              <a:rPr lang="en-US" dirty="0" smtClean="0"/>
              <a:t>Caseload Criteria</a:t>
            </a:r>
          </a:p>
          <a:p>
            <a:pPr marL="45720" indent="0">
              <a:buNone/>
            </a:pP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49</a:t>
            </a:fld>
            <a:endParaRPr lang="en-US" dirty="0" smtClean="0"/>
          </a:p>
        </p:txBody>
      </p:sp>
    </p:spTree>
    <p:extLst>
      <p:ext uri="{BB962C8B-B14F-4D97-AF65-F5344CB8AC3E}">
        <p14:creationId xmlns:p14="http://schemas.microsoft.com/office/powerpoint/2010/main" val="370567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2807" y="1753333"/>
            <a:ext cx="8615715" cy="4436011"/>
          </a:xfrm>
        </p:spPr>
        <p:txBody>
          <a:bodyPr/>
          <a:lstStyle/>
          <a:p>
            <a:pPr marL="45720" indent="0">
              <a:spcBef>
                <a:spcPts val="0"/>
              </a:spcBef>
              <a:buNone/>
            </a:pPr>
            <a:r>
              <a:rPr lang="en-US" sz="1800" i="1" dirty="0" smtClean="0"/>
              <a:t>Qualified</a:t>
            </a:r>
            <a:r>
              <a:rPr lang="en-US" sz="1800" b="0" dirty="0" smtClean="0"/>
              <a:t> status for special education staff (teachers, special service providers and administrators) is defined by:</a:t>
            </a:r>
          </a:p>
          <a:p>
            <a:pPr marL="45720" indent="0">
              <a:spcBef>
                <a:spcPts val="0"/>
              </a:spcBef>
              <a:buNone/>
            </a:pPr>
            <a:endParaRPr lang="en-US" sz="2000" b="0" dirty="0" smtClean="0"/>
          </a:p>
          <a:p>
            <a:pPr marL="45720" indent="0">
              <a:spcBef>
                <a:spcPts val="0"/>
              </a:spcBef>
              <a:buNone/>
            </a:pPr>
            <a:r>
              <a:rPr lang="en-US" sz="2000" b="0" dirty="0" smtClean="0"/>
              <a:t>Federal Law - IDEA (The Individuals with Disabilities Education Act)</a:t>
            </a:r>
          </a:p>
          <a:p>
            <a:pPr>
              <a:spcBef>
                <a:spcPts val="0"/>
              </a:spcBef>
              <a:buFont typeface="Arial" panose="020B0604020202020204" pitchFamily="34" charset="0"/>
              <a:buChar char="•"/>
            </a:pPr>
            <a:r>
              <a:rPr lang="en-US" sz="1800" b="0" dirty="0" smtClean="0"/>
              <a:t>Requires special education staff to be appropriately licensed and endorsed.</a:t>
            </a:r>
          </a:p>
          <a:p>
            <a:pPr>
              <a:spcBef>
                <a:spcPts val="0"/>
              </a:spcBef>
              <a:buFont typeface="Arial" panose="020B0604020202020204" pitchFamily="34" charset="0"/>
              <a:buChar char="•"/>
            </a:pPr>
            <a:r>
              <a:rPr lang="en-US" sz="1800" b="0" dirty="0" smtClean="0"/>
              <a:t>Intersects with ESSA for special education teacher licensing requirements.</a:t>
            </a:r>
          </a:p>
          <a:p>
            <a:pPr>
              <a:spcBef>
                <a:spcPts val="0"/>
              </a:spcBef>
              <a:buFont typeface="Arial" panose="020B0604020202020204" pitchFamily="34" charset="0"/>
              <a:buChar char="•"/>
            </a:pPr>
            <a:endParaRPr lang="en-US" sz="1800" b="0" dirty="0"/>
          </a:p>
          <a:p>
            <a:pPr marL="45720" indent="0">
              <a:spcBef>
                <a:spcPts val="0"/>
              </a:spcBef>
              <a:buNone/>
            </a:pPr>
            <a:r>
              <a:rPr lang="en-US" sz="2000" b="0" dirty="0" smtClean="0"/>
              <a:t>State Rules – ECEA (Exceptional Children’s Educational Act)</a:t>
            </a:r>
          </a:p>
          <a:p>
            <a:pPr>
              <a:spcBef>
                <a:spcPts val="0"/>
              </a:spcBef>
              <a:buFont typeface="Arial" panose="020B0604020202020204" pitchFamily="34" charset="0"/>
              <a:buChar char="•"/>
            </a:pPr>
            <a:r>
              <a:rPr lang="en-US" sz="1800" b="0" dirty="0"/>
              <a:t>S</a:t>
            </a:r>
            <a:r>
              <a:rPr lang="en-US" sz="1800" b="0" dirty="0" smtClean="0"/>
              <a:t>ection 3.04 Personnel Qualifications - </a:t>
            </a:r>
            <a:r>
              <a:rPr lang="en-US" sz="1800" b="0" i="1" dirty="0" smtClean="0"/>
              <a:t>All personnel providing special education services to children with disabilities shall be qualified.</a:t>
            </a:r>
          </a:p>
          <a:p>
            <a:pPr>
              <a:spcBef>
                <a:spcPts val="0"/>
              </a:spcBef>
              <a:buFont typeface="Arial" panose="020B0604020202020204" pitchFamily="34" charset="0"/>
              <a:buChar char="•"/>
            </a:pPr>
            <a:r>
              <a:rPr lang="en-US" sz="1800" b="0" dirty="0" smtClean="0"/>
              <a:t>ECEA dictates the staff to student caseload match – </a:t>
            </a:r>
            <a:r>
              <a:rPr lang="en-US" sz="1800" b="0" i="1" dirty="0" smtClean="0"/>
              <a:t>Each special education teacher will serve, at a minimum, a majority of special education students with the same identified area of need as that teacher’s special education license endorsement.  The endorsement level must be appropriate for the age being taught.</a:t>
            </a:r>
            <a:endParaRPr lang="en-US" sz="1800" b="0" dirty="0" smtClean="0"/>
          </a:p>
          <a:p>
            <a:pPr lvl="1">
              <a:spcBef>
                <a:spcPts val="0"/>
              </a:spcBef>
              <a:buFont typeface="Arial" panose="020B0604020202020204" pitchFamily="34" charset="0"/>
              <a:buChar char="•"/>
            </a:pPr>
            <a:endParaRPr lang="en-US" sz="1800" dirty="0"/>
          </a:p>
        </p:txBody>
      </p:sp>
      <p:sp>
        <p:nvSpPr>
          <p:cNvPr id="3" name="Title 2"/>
          <p:cNvSpPr>
            <a:spLocks noGrp="1"/>
          </p:cNvSpPr>
          <p:nvPr>
            <p:ph type="title"/>
          </p:nvPr>
        </p:nvSpPr>
        <p:spPr/>
        <p:txBody>
          <a:bodyPr/>
          <a:lstStyle/>
          <a:p>
            <a:r>
              <a:rPr lang="en-US" dirty="0" smtClean="0"/>
              <a:t>Qualified Status</a:t>
            </a:r>
            <a:br>
              <a:rPr lang="en-US" dirty="0" smtClean="0"/>
            </a:br>
            <a:r>
              <a:rPr lang="en-US" dirty="0" smtClean="0"/>
              <a:t>IDEA/ECEA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a:t>
            </a:fld>
            <a:endParaRPr lang="en-US" dirty="0" smtClean="0"/>
          </a:p>
        </p:txBody>
      </p:sp>
    </p:spTree>
    <p:extLst>
      <p:ext uri="{BB962C8B-B14F-4D97-AF65-F5344CB8AC3E}">
        <p14:creationId xmlns:p14="http://schemas.microsoft.com/office/powerpoint/2010/main" val="653820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950077"/>
            <a:ext cx="7901940" cy="3353443"/>
          </a:xfrm>
        </p:spPr>
        <p:txBody>
          <a:bodyPr/>
          <a:lstStyle/>
          <a:p>
            <a:pPr marL="0" indent="0">
              <a:spcBef>
                <a:spcPts val="0"/>
              </a:spcBef>
              <a:buNone/>
            </a:pPr>
            <a:r>
              <a:rPr lang="en-US" sz="1800" b="0" dirty="0" smtClean="0"/>
              <a:t>Two distinct processes are generated for the caseload match for Special Education Teachers (Job Code 202) and Speech-Language Pathologists (Job Code 238).</a:t>
            </a:r>
            <a:endParaRPr lang="en-US" sz="1800" b="0" dirty="0"/>
          </a:p>
          <a:p>
            <a:pPr marL="0" indent="0">
              <a:spcBef>
                <a:spcPts val="0"/>
              </a:spcBef>
              <a:buNone/>
            </a:pPr>
            <a:endParaRPr lang="en-US" sz="1800" b="0" dirty="0" smtClean="0"/>
          </a:p>
          <a:p>
            <a:pPr marL="457200" indent="-457200">
              <a:spcBef>
                <a:spcPts val="0"/>
              </a:spcBef>
              <a:buFont typeface="+mj-lt"/>
              <a:buAutoNum type="arabicParenR"/>
            </a:pPr>
            <a:r>
              <a:rPr lang="en-US" sz="1800" b="0" dirty="0" smtClean="0"/>
              <a:t>Grade Caseload Match in Data Pipeline</a:t>
            </a:r>
          </a:p>
          <a:p>
            <a:pPr marL="548640" lvl="2" indent="0">
              <a:spcBef>
                <a:spcPts val="0"/>
              </a:spcBef>
              <a:buNone/>
            </a:pPr>
            <a:r>
              <a:rPr lang="en-US" sz="1800" dirty="0" smtClean="0"/>
              <a:t>Staff grades reported in the Staff Interchange must match student grades in the IEP Participation file.</a:t>
            </a:r>
            <a:endParaRPr lang="en-US" sz="1800" b="0" dirty="0" smtClean="0"/>
          </a:p>
          <a:p>
            <a:pPr marL="457200" indent="-457200">
              <a:spcBef>
                <a:spcPts val="0"/>
              </a:spcBef>
              <a:buFont typeface="+mj-lt"/>
              <a:buAutoNum type="arabicParenR"/>
            </a:pPr>
            <a:endParaRPr lang="en-US" sz="1800" b="0" dirty="0"/>
          </a:p>
          <a:p>
            <a:pPr marL="457200" indent="-457200">
              <a:spcBef>
                <a:spcPts val="0"/>
              </a:spcBef>
              <a:buFont typeface="+mj-lt"/>
              <a:buAutoNum type="arabicParenR"/>
            </a:pPr>
            <a:r>
              <a:rPr lang="en-US" sz="1800" b="0" dirty="0" smtClean="0"/>
              <a:t>Caseload Match in SAM</a:t>
            </a:r>
          </a:p>
          <a:p>
            <a:pPr marL="548640" lvl="2" indent="0">
              <a:spcBef>
                <a:spcPts val="0"/>
              </a:spcBef>
              <a:buNone/>
            </a:pPr>
            <a:r>
              <a:rPr lang="en-US" sz="1800" dirty="0" smtClean="0"/>
              <a:t>Staff must hold special education endorsement appropriate for majority (50% or greater) of allowable student disabilities.</a:t>
            </a:r>
            <a:endParaRPr lang="en-US" sz="1800" b="0" dirty="0" smtClean="0"/>
          </a:p>
          <a:p>
            <a:pPr marL="731520" lvl="1" indent="-457200">
              <a:spcBef>
                <a:spcPts val="0"/>
              </a:spcBef>
              <a:buFont typeface="Arial" panose="020B0604020202020204" pitchFamily="34" charset="0"/>
              <a:buChar char="•"/>
            </a:pPr>
            <a:endParaRPr lang="en-US" sz="1800" b="0" dirty="0"/>
          </a:p>
        </p:txBody>
      </p:sp>
      <p:sp>
        <p:nvSpPr>
          <p:cNvPr id="3" name="Title 2"/>
          <p:cNvSpPr>
            <a:spLocks noGrp="1"/>
          </p:cNvSpPr>
          <p:nvPr>
            <p:ph type="title"/>
          </p:nvPr>
        </p:nvSpPr>
        <p:spPr/>
        <p:txBody>
          <a:bodyPr/>
          <a:lstStyle/>
          <a:p>
            <a:r>
              <a:rPr lang="en-US" dirty="0" smtClean="0"/>
              <a:t>Caseload Match</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50</a:t>
            </a:fld>
            <a:endParaRPr lang="en-US" dirty="0" smtClean="0"/>
          </a:p>
        </p:txBody>
      </p:sp>
    </p:spTree>
    <p:extLst>
      <p:ext uri="{BB962C8B-B14F-4D97-AF65-F5344CB8AC3E}">
        <p14:creationId xmlns:p14="http://schemas.microsoft.com/office/powerpoint/2010/main" val="3455689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71471"/>
            <a:ext cx="8666748" cy="3851149"/>
          </a:xfrm>
          <a:noFill/>
        </p:spPr>
        <p:txBody>
          <a:bodyPr/>
          <a:lstStyle/>
          <a:p>
            <a:pPr marL="45720" indent="0">
              <a:spcBef>
                <a:spcPts val="0"/>
              </a:spcBef>
              <a:buNone/>
            </a:pPr>
            <a:r>
              <a:rPr lang="en-US" sz="1800" b="0" dirty="0" smtClean="0">
                <a:solidFill>
                  <a:schemeClr val="tx1"/>
                </a:solidFill>
              </a:rPr>
              <a:t>Providers </a:t>
            </a:r>
            <a:r>
              <a:rPr lang="en-US" sz="1800" b="0" dirty="0">
                <a:solidFill>
                  <a:schemeClr val="tx1"/>
                </a:solidFill>
              </a:rPr>
              <a:t>serving multiple grade levels </a:t>
            </a:r>
            <a:r>
              <a:rPr lang="en-US" sz="1800" b="0" dirty="0" smtClean="0">
                <a:solidFill>
                  <a:schemeClr val="tx1"/>
                </a:solidFill>
              </a:rPr>
              <a:t>must report all grades served</a:t>
            </a:r>
            <a:r>
              <a:rPr lang="en-US" sz="1800" b="0" dirty="0">
                <a:solidFill>
                  <a:schemeClr val="tx1"/>
                </a:solidFill>
              </a:rPr>
              <a:t>.</a:t>
            </a:r>
          </a:p>
          <a:p>
            <a:pPr marL="45720" indent="0">
              <a:spcBef>
                <a:spcPts val="0"/>
              </a:spcBef>
              <a:buNone/>
            </a:pPr>
            <a:endParaRPr lang="en-US" sz="1800" b="0" dirty="0">
              <a:solidFill>
                <a:schemeClr val="tx1"/>
              </a:solidFill>
            </a:endParaRPr>
          </a:p>
          <a:p>
            <a:pPr marL="45720" indent="0">
              <a:spcBef>
                <a:spcPts val="0"/>
              </a:spcBef>
              <a:buNone/>
            </a:pPr>
            <a:r>
              <a:rPr lang="en-US" sz="1800" b="0" dirty="0" err="1" smtClean="0">
                <a:solidFill>
                  <a:schemeClr val="tx1"/>
                </a:solidFill>
              </a:rPr>
              <a:t>PreK</a:t>
            </a:r>
            <a:r>
              <a:rPr lang="en-US" sz="1800" b="0" dirty="0" smtClean="0">
                <a:solidFill>
                  <a:schemeClr val="tx1"/>
                </a:solidFill>
              </a:rPr>
              <a:t> grade is always a separate </a:t>
            </a:r>
            <a:r>
              <a:rPr lang="en-US" sz="1800" b="0" dirty="0">
                <a:solidFill>
                  <a:schemeClr val="tx1"/>
                </a:solidFill>
              </a:rPr>
              <a:t>assignment </a:t>
            </a:r>
            <a:r>
              <a:rPr lang="en-US" sz="1800" b="0" dirty="0" smtClean="0">
                <a:solidFill>
                  <a:schemeClr val="tx1"/>
                </a:solidFill>
              </a:rPr>
              <a:t>record.</a:t>
            </a:r>
          </a:p>
          <a:p>
            <a:pPr marL="45720" indent="0">
              <a:spcBef>
                <a:spcPts val="0"/>
              </a:spcBef>
              <a:buNone/>
            </a:pPr>
            <a:endParaRPr lang="en-US" sz="1800" b="0" dirty="0">
              <a:solidFill>
                <a:schemeClr val="tx1"/>
              </a:solidFill>
            </a:endParaRPr>
          </a:p>
          <a:p>
            <a:pPr marL="45720" indent="0">
              <a:spcBef>
                <a:spcPts val="0"/>
              </a:spcBef>
              <a:buNone/>
            </a:pPr>
            <a:r>
              <a:rPr lang="en-US" sz="1800" b="0" dirty="0" smtClean="0">
                <a:solidFill>
                  <a:schemeClr val="tx1"/>
                </a:solidFill>
              </a:rPr>
              <a:t>If Job Code is 202 or 238, K-12 must be broken down further:</a:t>
            </a:r>
            <a:endParaRPr lang="en-US" sz="1800" b="0" dirty="0">
              <a:solidFill>
                <a:schemeClr val="tx1"/>
              </a:solidFill>
            </a:endParaRPr>
          </a:p>
          <a:p>
            <a:pPr>
              <a:spcBef>
                <a:spcPts val="0"/>
              </a:spcBef>
              <a:buFont typeface="Arial" panose="020B0604020202020204" pitchFamily="34" charset="0"/>
              <a:buChar char="•"/>
            </a:pPr>
            <a:r>
              <a:rPr lang="en-US" sz="1800" b="0" dirty="0" smtClean="0">
                <a:solidFill>
                  <a:schemeClr val="tx1"/>
                </a:solidFill>
              </a:rPr>
              <a:t>Separate assignment records required for elementary and secondary grades.</a:t>
            </a:r>
            <a:endParaRPr lang="en-US" sz="1800" b="0" dirty="0">
              <a:solidFill>
                <a:schemeClr val="tx1"/>
              </a:solidFill>
            </a:endParaRPr>
          </a:p>
          <a:p>
            <a:pPr marL="45720" indent="0">
              <a:spcBef>
                <a:spcPts val="0"/>
              </a:spcBef>
              <a:buNone/>
            </a:pPr>
            <a:endParaRPr lang="en-US" sz="1800" b="0" dirty="0">
              <a:solidFill>
                <a:schemeClr val="tx1"/>
              </a:solidFill>
            </a:endParaRPr>
          </a:p>
          <a:p>
            <a:pPr marL="45720" indent="0">
              <a:spcBef>
                <a:spcPts val="0"/>
              </a:spcBef>
              <a:buClrTx/>
              <a:buNone/>
            </a:pPr>
            <a:r>
              <a:rPr lang="en-US" sz="1800" b="0" dirty="0" smtClean="0"/>
              <a:t>Grade </a:t>
            </a:r>
            <a:r>
              <a:rPr lang="en-US" sz="1800" b="0" dirty="0"/>
              <a:t>caseload match </a:t>
            </a:r>
            <a:r>
              <a:rPr lang="en-US" sz="1800" b="0" dirty="0" smtClean="0"/>
              <a:t>generate for staff </a:t>
            </a:r>
            <a:r>
              <a:rPr lang="en-US" sz="1800" b="0" dirty="0"/>
              <a:t>reported as </a:t>
            </a:r>
            <a:r>
              <a:rPr lang="en-US" sz="1800" b="0" dirty="0" smtClean="0"/>
              <a:t>Job Code 202 </a:t>
            </a:r>
            <a:r>
              <a:rPr lang="en-US" sz="1800" b="0" dirty="0"/>
              <a:t>or </a:t>
            </a:r>
            <a:r>
              <a:rPr lang="en-US" sz="1800" b="0" dirty="0" smtClean="0"/>
              <a:t>238.  Staff </a:t>
            </a:r>
            <a:r>
              <a:rPr lang="en-US" sz="1800" b="0" dirty="0"/>
              <a:t>EDID is reported </a:t>
            </a:r>
            <a:r>
              <a:rPr lang="en-US" sz="1800" b="0" dirty="0" smtClean="0"/>
              <a:t>in the Primary Provider or one of the Secondary Provider fields in </a:t>
            </a:r>
            <a:r>
              <a:rPr lang="en-US" sz="1800" b="0" dirty="0"/>
              <a:t>student </a:t>
            </a:r>
            <a:r>
              <a:rPr lang="en-US" sz="1800" b="0" dirty="0" smtClean="0"/>
              <a:t>records. </a:t>
            </a:r>
          </a:p>
          <a:p>
            <a:pPr marL="45720" indent="0">
              <a:spcBef>
                <a:spcPts val="0"/>
              </a:spcBef>
              <a:buClrTx/>
              <a:buNone/>
            </a:pPr>
            <a:endParaRPr lang="en-US" sz="1800" b="0" dirty="0"/>
          </a:p>
          <a:p>
            <a:pPr marL="45720" indent="0">
              <a:spcBef>
                <a:spcPts val="0"/>
              </a:spcBef>
              <a:buClrTx/>
              <a:buNone/>
            </a:pPr>
            <a:r>
              <a:rPr lang="en-US" sz="1800" b="0" dirty="0" smtClean="0"/>
              <a:t>Staff </a:t>
            </a:r>
            <a:r>
              <a:rPr lang="en-US" sz="1800" b="0" dirty="0"/>
              <a:t>Assignment record must have </a:t>
            </a:r>
            <a:r>
              <a:rPr lang="en-US" sz="1800" b="0" dirty="0" smtClean="0"/>
              <a:t>grades marked “Yes” for each grade of corresponding students.</a:t>
            </a:r>
          </a:p>
          <a:p>
            <a:pPr marL="45720" indent="0">
              <a:spcBef>
                <a:spcPts val="0"/>
              </a:spcBef>
              <a:buClrTx/>
              <a:buNone/>
            </a:pPr>
            <a:endParaRPr lang="en-US" sz="2000" b="0" dirty="0" smtClean="0">
              <a:solidFill>
                <a:schemeClr val="tx1"/>
              </a:solidFill>
            </a:endParaRPr>
          </a:p>
          <a:p>
            <a:pPr marL="45720" indent="0">
              <a:spcBef>
                <a:spcPts val="0"/>
              </a:spcBef>
              <a:buClrTx/>
              <a:buNone/>
            </a:pPr>
            <a:endParaRPr lang="en-US" sz="2000" b="0" dirty="0" smtClean="0">
              <a:solidFill>
                <a:schemeClr val="tx1"/>
              </a:solidFill>
            </a:endParaRPr>
          </a:p>
        </p:txBody>
      </p:sp>
      <p:sp>
        <p:nvSpPr>
          <p:cNvPr id="3" name="Title 2"/>
          <p:cNvSpPr>
            <a:spLocks noGrp="1"/>
          </p:cNvSpPr>
          <p:nvPr>
            <p:ph type="title"/>
          </p:nvPr>
        </p:nvSpPr>
        <p:spPr/>
        <p:txBody>
          <a:bodyPr/>
          <a:lstStyle/>
          <a:p>
            <a:r>
              <a:rPr lang="en-US" dirty="0" smtClean="0"/>
              <a:t>Grade Caseload Match</a:t>
            </a:r>
            <a:br>
              <a:rPr lang="en-US" dirty="0" smtClean="0"/>
            </a:br>
            <a:r>
              <a:rPr lang="en-US" dirty="0" smtClean="0"/>
              <a:t>(Data Pipeline)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51</a:t>
            </a:fld>
            <a:endParaRPr lang="en-US" dirty="0" smtClean="0"/>
          </a:p>
        </p:txBody>
      </p:sp>
    </p:spTree>
    <p:extLst>
      <p:ext uri="{BB962C8B-B14F-4D97-AF65-F5344CB8AC3E}">
        <p14:creationId xmlns:p14="http://schemas.microsoft.com/office/powerpoint/2010/main" val="12039532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61971"/>
            <a:ext cx="8407893" cy="2786254"/>
          </a:xfrm>
        </p:spPr>
        <p:txBody>
          <a:bodyPr/>
          <a:lstStyle/>
          <a:p>
            <a:pPr marL="45720" indent="0">
              <a:spcBef>
                <a:spcPts val="0"/>
              </a:spcBef>
              <a:buClrTx/>
              <a:buNone/>
              <a:defRPr/>
            </a:pPr>
            <a:r>
              <a:rPr lang="en-US" sz="1800" dirty="0" smtClean="0">
                <a:solidFill>
                  <a:schemeClr val="tx1"/>
                </a:solidFill>
              </a:rPr>
              <a:t>Method </a:t>
            </a:r>
            <a:r>
              <a:rPr lang="en-US" sz="1800" dirty="0">
                <a:solidFill>
                  <a:schemeClr val="tx1"/>
                </a:solidFill>
              </a:rPr>
              <a:t>A - One to one grade match</a:t>
            </a:r>
            <a:r>
              <a:rPr lang="en-US" sz="1800" b="0" dirty="0">
                <a:solidFill>
                  <a:schemeClr val="tx1"/>
                </a:solidFill>
              </a:rPr>
              <a:t>	</a:t>
            </a:r>
          </a:p>
          <a:p>
            <a:pPr>
              <a:spcBef>
                <a:spcPts val="0"/>
              </a:spcBef>
              <a:buClrTx/>
              <a:buFont typeface="Arial" panose="020B0604020202020204" pitchFamily="34" charset="0"/>
              <a:buChar char="•"/>
              <a:defRPr/>
            </a:pPr>
            <a:r>
              <a:rPr lang="en-US" sz="1800" b="0" dirty="0">
                <a:solidFill>
                  <a:schemeClr val="tx1"/>
                </a:solidFill>
              </a:rPr>
              <a:t>most accurate </a:t>
            </a:r>
            <a:r>
              <a:rPr lang="en-US" sz="1800" b="0" i="1" dirty="0">
                <a:solidFill>
                  <a:schemeClr val="tx1"/>
                </a:solidFill>
              </a:rPr>
              <a:t>(preferred method)</a:t>
            </a:r>
          </a:p>
          <a:p>
            <a:pPr>
              <a:spcBef>
                <a:spcPts val="0"/>
              </a:spcBef>
              <a:buClrTx/>
              <a:buFont typeface="Arial" panose="020B0604020202020204" pitchFamily="34" charset="0"/>
              <a:buChar char="•"/>
              <a:defRPr/>
            </a:pPr>
            <a:r>
              <a:rPr lang="en-US" sz="1800" b="0" dirty="0">
                <a:solidFill>
                  <a:schemeClr val="tx1"/>
                </a:solidFill>
              </a:rPr>
              <a:t>grades </a:t>
            </a:r>
            <a:r>
              <a:rPr lang="en-US" sz="1800" b="0" dirty="0" smtClean="0">
                <a:solidFill>
                  <a:schemeClr val="tx1"/>
                </a:solidFill>
              </a:rPr>
              <a:t>marked “Yes” </a:t>
            </a:r>
            <a:r>
              <a:rPr lang="en-US" sz="1800" b="0" dirty="0">
                <a:solidFill>
                  <a:schemeClr val="tx1"/>
                </a:solidFill>
              </a:rPr>
              <a:t>in the staff assignment record must </a:t>
            </a:r>
            <a:r>
              <a:rPr lang="en-US" sz="1800" b="0" u="sng" dirty="0">
                <a:solidFill>
                  <a:schemeClr val="tx1"/>
                </a:solidFill>
              </a:rPr>
              <a:t>exactly</a:t>
            </a:r>
            <a:r>
              <a:rPr lang="en-US" sz="1800" b="0" dirty="0">
                <a:solidFill>
                  <a:schemeClr val="tx1"/>
                </a:solidFill>
              </a:rPr>
              <a:t> match the grades </a:t>
            </a:r>
            <a:r>
              <a:rPr lang="en-US" sz="1800" b="0" dirty="0" smtClean="0">
                <a:solidFill>
                  <a:schemeClr val="tx1"/>
                </a:solidFill>
              </a:rPr>
              <a:t>of corresponding students</a:t>
            </a:r>
          </a:p>
          <a:p>
            <a:pPr marL="45720" indent="0">
              <a:spcBef>
                <a:spcPts val="0"/>
              </a:spcBef>
              <a:buClrTx/>
              <a:buNone/>
              <a:defRPr/>
            </a:pPr>
            <a:endParaRPr lang="en-US" sz="1800" b="0" dirty="0">
              <a:solidFill>
                <a:schemeClr val="tx1"/>
              </a:solidFill>
            </a:endParaRPr>
          </a:p>
          <a:p>
            <a:pPr marL="45720" indent="0">
              <a:spcBef>
                <a:spcPts val="0"/>
              </a:spcBef>
              <a:buClrTx/>
              <a:buNone/>
              <a:defRPr/>
            </a:pPr>
            <a:r>
              <a:rPr lang="en-US" sz="1800" dirty="0">
                <a:solidFill>
                  <a:schemeClr val="tx1"/>
                </a:solidFill>
              </a:rPr>
              <a:t>Method B – Grade range by school building </a:t>
            </a:r>
            <a:r>
              <a:rPr lang="en-US" sz="1800" dirty="0" smtClean="0">
                <a:solidFill>
                  <a:schemeClr val="tx1"/>
                </a:solidFill>
              </a:rPr>
              <a:t>code</a:t>
            </a:r>
            <a:endParaRPr lang="en-US" sz="1800" dirty="0">
              <a:solidFill>
                <a:schemeClr val="tx1"/>
              </a:solidFill>
            </a:endParaRPr>
          </a:p>
          <a:p>
            <a:pPr>
              <a:spcBef>
                <a:spcPts val="0"/>
              </a:spcBef>
              <a:buClrTx/>
              <a:buFont typeface="Arial" panose="020B0604020202020204" pitchFamily="34" charset="0"/>
              <a:buChar char="•"/>
              <a:defRPr/>
            </a:pPr>
            <a:r>
              <a:rPr lang="en-US" sz="1800" b="0" dirty="0" smtClean="0">
                <a:solidFill>
                  <a:schemeClr val="tx1"/>
                </a:solidFill>
              </a:rPr>
              <a:t>can </a:t>
            </a:r>
            <a:r>
              <a:rPr lang="en-US" sz="1800" b="0" dirty="0">
                <a:solidFill>
                  <a:schemeClr val="tx1"/>
                </a:solidFill>
              </a:rPr>
              <a:t>be used for staff who serve a particular school building</a:t>
            </a:r>
          </a:p>
          <a:p>
            <a:pPr>
              <a:spcBef>
                <a:spcPts val="0"/>
              </a:spcBef>
              <a:buClrTx/>
              <a:buFont typeface="Arial" panose="020B0604020202020204" pitchFamily="34" charset="0"/>
              <a:buChar char="•"/>
              <a:defRPr/>
            </a:pPr>
            <a:r>
              <a:rPr lang="en-US" sz="1800" b="0" dirty="0">
                <a:solidFill>
                  <a:schemeClr val="tx1"/>
                </a:solidFill>
              </a:rPr>
              <a:t>grades </a:t>
            </a:r>
            <a:r>
              <a:rPr lang="en-US" sz="1800" b="0" dirty="0" smtClean="0">
                <a:solidFill>
                  <a:schemeClr val="tx1"/>
                </a:solidFill>
              </a:rPr>
              <a:t>marked “Yes” </a:t>
            </a:r>
            <a:r>
              <a:rPr lang="en-US" sz="1800" b="0" dirty="0">
                <a:solidFill>
                  <a:schemeClr val="tx1"/>
                </a:solidFill>
              </a:rPr>
              <a:t>in the staff assignment record must </a:t>
            </a:r>
            <a:r>
              <a:rPr lang="en-US" sz="1800" b="0" dirty="0" smtClean="0">
                <a:solidFill>
                  <a:schemeClr val="tx1"/>
                </a:solidFill>
              </a:rPr>
              <a:t>coincide with </a:t>
            </a:r>
            <a:r>
              <a:rPr lang="en-US" sz="1800" b="0" dirty="0">
                <a:solidFill>
                  <a:schemeClr val="tx1"/>
                </a:solidFill>
              </a:rPr>
              <a:t>the </a:t>
            </a:r>
            <a:r>
              <a:rPr lang="en-US" sz="1800" b="0" u="sng" dirty="0">
                <a:solidFill>
                  <a:schemeClr val="tx1"/>
                </a:solidFill>
              </a:rPr>
              <a:t>entire</a:t>
            </a:r>
            <a:r>
              <a:rPr lang="en-US" sz="1800" b="0" dirty="0">
                <a:solidFill>
                  <a:schemeClr val="tx1"/>
                </a:solidFill>
              </a:rPr>
              <a:t> grade range of the reported school </a:t>
            </a:r>
            <a:r>
              <a:rPr lang="en-US" sz="1800" b="0" dirty="0" smtClean="0">
                <a:solidFill>
                  <a:schemeClr val="tx1"/>
                </a:solidFill>
              </a:rPr>
              <a:t>code</a:t>
            </a:r>
          </a:p>
          <a:p>
            <a:pPr marL="45720" indent="0">
              <a:spcBef>
                <a:spcPts val="0"/>
              </a:spcBef>
              <a:buClrTx/>
              <a:buNone/>
              <a:defRPr/>
            </a:pPr>
            <a:endParaRPr lang="en-US" sz="1800" b="0" dirty="0">
              <a:solidFill>
                <a:schemeClr val="tx1"/>
              </a:solidFill>
            </a:endParaRPr>
          </a:p>
        </p:txBody>
      </p:sp>
      <p:sp>
        <p:nvSpPr>
          <p:cNvPr id="3" name="Title 2"/>
          <p:cNvSpPr>
            <a:spLocks noGrp="1"/>
          </p:cNvSpPr>
          <p:nvPr>
            <p:ph type="title"/>
          </p:nvPr>
        </p:nvSpPr>
        <p:spPr/>
        <p:txBody>
          <a:bodyPr/>
          <a:lstStyle/>
          <a:p>
            <a:r>
              <a:rPr lang="en-US" dirty="0" smtClean="0"/>
              <a:t>Grade Match Methods </a:t>
            </a:r>
            <a:br>
              <a:rPr lang="en-US" dirty="0" smtClean="0"/>
            </a:br>
            <a:r>
              <a:rPr lang="en-US" dirty="0" smtClean="0"/>
              <a:t>(Data Pipeline)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52</a:t>
            </a:fld>
            <a:endParaRPr lang="en-US" dirty="0" smtClean="0"/>
          </a:p>
        </p:txBody>
      </p:sp>
    </p:spTree>
    <p:extLst>
      <p:ext uri="{BB962C8B-B14F-4D97-AF65-F5344CB8AC3E}">
        <p14:creationId xmlns:p14="http://schemas.microsoft.com/office/powerpoint/2010/main" val="17454788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907" y="1936436"/>
            <a:ext cx="8659353" cy="3367084"/>
          </a:xfrm>
        </p:spPr>
        <p:txBody>
          <a:bodyPr/>
          <a:lstStyle/>
          <a:p>
            <a:pPr marL="45720" indent="0">
              <a:spcBef>
                <a:spcPts val="0"/>
              </a:spcBef>
              <a:buNone/>
            </a:pPr>
            <a:r>
              <a:rPr lang="en-US" sz="1800" b="0" dirty="0" smtClean="0"/>
              <a:t>Special Education Teachers (202) - Speech-Language Pathologists (238) </a:t>
            </a:r>
          </a:p>
          <a:p>
            <a:pPr marL="91440" indent="0">
              <a:spcBef>
                <a:spcPts val="0"/>
              </a:spcBef>
              <a:buNone/>
            </a:pPr>
            <a:endParaRPr lang="en-US" sz="1800" b="0" dirty="0" smtClean="0"/>
          </a:p>
          <a:p>
            <a:pPr marL="45720" indent="0">
              <a:spcBef>
                <a:spcPts val="0"/>
              </a:spcBef>
              <a:buNone/>
            </a:pPr>
            <a:r>
              <a:rPr lang="en-US" sz="1800" b="0" dirty="0" smtClean="0"/>
              <a:t>SAM student </a:t>
            </a:r>
            <a:r>
              <a:rPr lang="en-US" sz="1800" b="0" dirty="0"/>
              <a:t>caseload </a:t>
            </a:r>
            <a:r>
              <a:rPr lang="en-US" sz="1800" b="0" dirty="0" smtClean="0"/>
              <a:t>generates based </a:t>
            </a:r>
            <a:r>
              <a:rPr lang="en-US" sz="1800" b="0" dirty="0"/>
              <a:t>on </a:t>
            </a:r>
            <a:r>
              <a:rPr lang="en-US" sz="1800" b="0" dirty="0" smtClean="0"/>
              <a:t>staff EDIDs </a:t>
            </a:r>
            <a:r>
              <a:rPr lang="en-US" sz="1800" b="0" dirty="0"/>
              <a:t>in the </a:t>
            </a:r>
            <a:r>
              <a:rPr lang="en-US" sz="1800" dirty="0"/>
              <a:t>Primary Provider </a:t>
            </a:r>
            <a:r>
              <a:rPr lang="en-US" sz="1800" dirty="0" smtClean="0"/>
              <a:t>field </a:t>
            </a:r>
            <a:r>
              <a:rPr lang="en-US" sz="1800" b="0" dirty="0" smtClean="0"/>
              <a:t>in student records.</a:t>
            </a:r>
          </a:p>
          <a:p>
            <a:pPr>
              <a:spcBef>
                <a:spcPts val="0"/>
              </a:spcBef>
              <a:buFont typeface="Arial" panose="020B0604020202020204" pitchFamily="34" charset="0"/>
              <a:buChar char="•"/>
            </a:pPr>
            <a:endParaRPr lang="en-US" sz="1800" b="0" dirty="0"/>
          </a:p>
          <a:p>
            <a:pPr marL="45720" indent="0">
              <a:spcBef>
                <a:spcPts val="0"/>
              </a:spcBef>
              <a:buNone/>
            </a:pPr>
            <a:r>
              <a:rPr lang="en-US" sz="1800" b="0" dirty="0" smtClean="0"/>
              <a:t>EDIDs reported in Secondary Provider fields do not generate a caseload.</a:t>
            </a:r>
          </a:p>
          <a:p>
            <a:pPr>
              <a:spcBef>
                <a:spcPts val="0"/>
              </a:spcBef>
              <a:buFont typeface="Arial" panose="020B0604020202020204" pitchFamily="34" charset="0"/>
              <a:buChar char="•"/>
            </a:pPr>
            <a:endParaRPr lang="en-US" sz="1800" b="0" dirty="0"/>
          </a:p>
          <a:p>
            <a:pPr marL="45720" indent="0">
              <a:spcBef>
                <a:spcPts val="0"/>
              </a:spcBef>
              <a:buNone/>
            </a:pPr>
            <a:r>
              <a:rPr lang="en-US" sz="1800" b="0" dirty="0" smtClean="0"/>
              <a:t>ECEA Rules dictate the 50% caseload match.</a:t>
            </a:r>
          </a:p>
          <a:p>
            <a:pPr>
              <a:spcBef>
                <a:spcPts val="0"/>
              </a:spcBef>
              <a:buFont typeface="Arial" panose="020B0604020202020204" pitchFamily="34" charset="0"/>
              <a:buChar char="•"/>
            </a:pPr>
            <a:endParaRPr lang="en-US" sz="1800" b="0" dirty="0"/>
          </a:p>
          <a:p>
            <a:pPr marL="45720" indent="0">
              <a:spcBef>
                <a:spcPts val="0"/>
              </a:spcBef>
              <a:buNone/>
            </a:pPr>
            <a:r>
              <a:rPr lang="en-US" sz="1800" b="0" dirty="0" smtClean="0"/>
              <a:t>The majority of student disabilities in the staff’s primary caseload must be appropriate for the license/endorsement of the staff.</a:t>
            </a:r>
          </a:p>
          <a:p>
            <a:pPr marL="45720" indent="0">
              <a:spcBef>
                <a:spcPts val="0"/>
              </a:spcBef>
              <a:buNone/>
            </a:pPr>
            <a:endParaRPr lang="en-US" sz="1800" b="0" dirty="0" smtClean="0"/>
          </a:p>
          <a:p>
            <a:pPr>
              <a:spcBef>
                <a:spcPts val="0"/>
              </a:spcBef>
            </a:pPr>
            <a:endParaRPr lang="en-US" sz="2000" b="0" dirty="0"/>
          </a:p>
        </p:txBody>
      </p:sp>
      <p:sp>
        <p:nvSpPr>
          <p:cNvPr id="3" name="Title 2"/>
          <p:cNvSpPr>
            <a:spLocks noGrp="1"/>
          </p:cNvSpPr>
          <p:nvPr>
            <p:ph type="title"/>
          </p:nvPr>
        </p:nvSpPr>
        <p:spPr/>
        <p:txBody>
          <a:bodyPr/>
          <a:lstStyle/>
          <a:p>
            <a:r>
              <a:rPr lang="en-US" dirty="0" smtClean="0"/>
              <a:t>Primary Provider Reporting for 50% Caseload Match (SAM)</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53</a:t>
            </a:fld>
            <a:endParaRPr lang="en-US" dirty="0" smtClean="0"/>
          </a:p>
        </p:txBody>
      </p:sp>
    </p:spTree>
    <p:extLst>
      <p:ext uri="{BB962C8B-B14F-4D97-AF65-F5344CB8AC3E}">
        <p14:creationId xmlns:p14="http://schemas.microsoft.com/office/powerpoint/2010/main" val="17777382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3154680"/>
            <a:ext cx="8407893" cy="952500"/>
          </a:xfrm>
        </p:spPr>
        <p:txBody>
          <a:bodyPr/>
          <a:lstStyle/>
          <a:p>
            <a:pPr marL="45720" indent="0" algn="ctr">
              <a:buNone/>
            </a:pPr>
            <a:r>
              <a:rPr lang="en-US" dirty="0" smtClean="0"/>
              <a:t>Special Education Teachers</a:t>
            </a:r>
            <a:endParaRPr lang="en-US" dirty="0"/>
          </a:p>
          <a:p>
            <a:pPr marL="45720" indent="0" algn="ctr">
              <a:buNone/>
            </a:pPr>
            <a:r>
              <a:rPr lang="en-US" dirty="0" smtClean="0"/>
              <a:t>Speech-Language Pathologist</a:t>
            </a:r>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Coding Scenarios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54</a:t>
            </a:fld>
            <a:endParaRPr lang="en-US" dirty="0" smtClean="0"/>
          </a:p>
        </p:txBody>
      </p:sp>
    </p:spTree>
    <p:extLst>
      <p:ext uri="{BB962C8B-B14F-4D97-AF65-F5344CB8AC3E}">
        <p14:creationId xmlns:p14="http://schemas.microsoft.com/office/powerpoint/2010/main" val="938806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1967" y="1975353"/>
            <a:ext cx="8713433" cy="3084328"/>
          </a:xfrm>
        </p:spPr>
        <p:txBody>
          <a:bodyPr/>
          <a:lstStyle/>
          <a:p>
            <a:pPr marL="45720" indent="0">
              <a:buNone/>
            </a:pPr>
            <a:r>
              <a:rPr lang="en-US" sz="1800" b="0" dirty="0" smtClean="0"/>
              <a:t>Staff G is a special education teacher who teaches grades PreK through 4</a:t>
            </a:r>
            <a:r>
              <a:rPr lang="en-US" sz="1800" b="0" baseline="30000" dirty="0" smtClean="0"/>
              <a:t>th</a:t>
            </a:r>
            <a:r>
              <a:rPr lang="en-US" sz="1800" b="0" dirty="0" smtClean="0"/>
              <a:t>.  </a:t>
            </a:r>
          </a:p>
          <a:p>
            <a:pPr marL="45720" indent="0">
              <a:buNone/>
            </a:pPr>
            <a:endParaRPr lang="en-US" sz="1800" b="0" dirty="0"/>
          </a:p>
          <a:p>
            <a:pPr marL="45720" indent="0">
              <a:buNone/>
            </a:pPr>
            <a:r>
              <a:rPr lang="en-US" sz="1800" b="0" dirty="0" smtClean="0"/>
              <a:t>Two assignment records included in Snapshot:</a:t>
            </a:r>
          </a:p>
          <a:p>
            <a:pPr>
              <a:buFont typeface="Arial" panose="020B0604020202020204" pitchFamily="34" charset="0"/>
              <a:buChar char="•"/>
            </a:pPr>
            <a:r>
              <a:rPr lang="en-US" sz="1800" b="0" dirty="0" smtClean="0"/>
              <a:t>Job Code 202/AIA Code 0035 (PreK students)</a:t>
            </a:r>
          </a:p>
          <a:p>
            <a:pPr marL="365760" lvl="1" indent="0">
              <a:buNone/>
            </a:pPr>
            <a:r>
              <a:rPr lang="en-US" sz="1800" i="1" dirty="0" smtClean="0"/>
              <a:t>(PreK students are disability 11-Developmental Delay)</a:t>
            </a:r>
          </a:p>
          <a:p>
            <a:pPr>
              <a:buFont typeface="Arial" panose="020B0604020202020204" pitchFamily="34" charset="0"/>
              <a:buChar char="•"/>
            </a:pPr>
            <a:r>
              <a:rPr lang="en-US" sz="1800" b="0" dirty="0" smtClean="0"/>
              <a:t>Job Code 202/AIA Code 0002 (K-4</a:t>
            </a:r>
            <a:r>
              <a:rPr lang="en-US" sz="1800" b="0" baseline="30000" dirty="0" smtClean="0"/>
              <a:t>th</a:t>
            </a:r>
            <a:r>
              <a:rPr lang="en-US" sz="1800" b="0" dirty="0" smtClean="0"/>
              <a:t> students)</a:t>
            </a:r>
          </a:p>
          <a:p>
            <a:pPr marL="365760" lvl="1" indent="0">
              <a:buNone/>
            </a:pPr>
            <a:r>
              <a:rPr lang="en-US" sz="1800" i="1" dirty="0" smtClean="0"/>
              <a:t>(Majority of student disabilities are 04-Specific Learning Disability)</a:t>
            </a:r>
            <a:endParaRPr lang="en-US" sz="1800" b="0" i="1" dirty="0" smtClean="0"/>
          </a:p>
          <a:p>
            <a:pPr>
              <a:buFont typeface="Arial" panose="020B0604020202020204" pitchFamily="34" charset="0"/>
              <a:buChar char="•"/>
            </a:pPr>
            <a:r>
              <a:rPr lang="en-US" sz="1800" b="0" dirty="0" smtClean="0"/>
              <a:t>SAM’s license check verifies Staff G is licensed/endorsed in Early Childhood Special Education and Moderate Needs.</a:t>
            </a:r>
          </a:p>
          <a:p>
            <a:pPr>
              <a:buFont typeface="Arial" panose="020B0604020202020204" pitchFamily="34" charset="0"/>
              <a:buChar char="•"/>
            </a:pPr>
            <a:endParaRPr lang="en-US" sz="2000" b="0" dirty="0" smtClean="0"/>
          </a:p>
          <a:p>
            <a:pPr marL="45720" indent="0">
              <a:buNone/>
            </a:pPr>
            <a:endParaRPr lang="en-US" sz="2000" dirty="0"/>
          </a:p>
        </p:txBody>
      </p:sp>
      <p:sp>
        <p:nvSpPr>
          <p:cNvPr id="3" name="Title 2"/>
          <p:cNvSpPr>
            <a:spLocks noGrp="1"/>
          </p:cNvSpPr>
          <p:nvPr>
            <p:ph type="title"/>
          </p:nvPr>
        </p:nvSpPr>
        <p:spPr/>
        <p:txBody>
          <a:bodyPr/>
          <a:lstStyle/>
          <a:p>
            <a:r>
              <a:rPr lang="en-US" dirty="0" smtClean="0"/>
              <a:t>Special Education Teacher</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55</a:t>
            </a:fld>
            <a:endParaRPr lang="en-US" dirty="0" smtClean="0"/>
          </a:p>
        </p:txBody>
      </p:sp>
    </p:spTree>
    <p:extLst>
      <p:ext uri="{BB962C8B-B14F-4D97-AF65-F5344CB8AC3E}">
        <p14:creationId xmlns:p14="http://schemas.microsoft.com/office/powerpoint/2010/main" val="36624264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52208"/>
            <a:ext cx="8503142" cy="2872180"/>
          </a:xfrm>
        </p:spPr>
        <p:txBody>
          <a:bodyPr/>
          <a:lstStyle/>
          <a:p>
            <a:pPr marL="45720" indent="0">
              <a:buNone/>
            </a:pPr>
            <a:r>
              <a:rPr lang="en-US" sz="1800" b="0" dirty="0" smtClean="0"/>
              <a:t>Staff </a:t>
            </a:r>
            <a:r>
              <a:rPr lang="en-US" sz="1800" b="0" dirty="0"/>
              <a:t>assignment record </a:t>
            </a:r>
            <a:r>
              <a:rPr lang="en-US" sz="1800" b="0" dirty="0" smtClean="0"/>
              <a:t>with AIA Code 0035 will Pass SAM approval criteria.</a:t>
            </a:r>
            <a:endParaRPr lang="en-US" sz="1800" b="0" dirty="0"/>
          </a:p>
          <a:p>
            <a:pPr>
              <a:buFont typeface="Arial" panose="020B0604020202020204" pitchFamily="34" charset="0"/>
              <a:buChar char="•"/>
            </a:pPr>
            <a:r>
              <a:rPr lang="en-US" sz="1800" b="0" dirty="0" smtClean="0"/>
              <a:t>Staff G holds appropriate endorsement for reported students in PreK grade.</a:t>
            </a:r>
          </a:p>
          <a:p>
            <a:pPr marL="594360" lvl="2" indent="0">
              <a:buNone/>
            </a:pPr>
            <a:r>
              <a:rPr lang="en-US" sz="1600" b="0" i="1" dirty="0" smtClean="0"/>
              <a:t>(ECSE = student disability 11-Developmental Delay)</a:t>
            </a:r>
          </a:p>
          <a:p>
            <a:pPr>
              <a:buFont typeface="Arial" panose="020B0604020202020204" pitchFamily="34" charset="0"/>
              <a:buChar char="•"/>
            </a:pPr>
            <a:endParaRPr lang="en-US" sz="1800" b="0" dirty="0"/>
          </a:p>
          <a:p>
            <a:pPr marL="45720" indent="0">
              <a:buNone/>
            </a:pPr>
            <a:r>
              <a:rPr lang="en-US" sz="1800" b="0" dirty="0"/>
              <a:t>Staff assignment record with AIA Code </a:t>
            </a:r>
            <a:r>
              <a:rPr lang="en-US" sz="1800" b="0" dirty="0" smtClean="0"/>
              <a:t>0002 </a:t>
            </a:r>
            <a:r>
              <a:rPr lang="en-US" sz="1800" b="0" dirty="0"/>
              <a:t>will </a:t>
            </a:r>
            <a:r>
              <a:rPr lang="en-US" sz="1800" b="0" dirty="0" smtClean="0"/>
              <a:t>Pass SAM approval criteria.</a:t>
            </a:r>
            <a:endParaRPr lang="en-US" sz="1800" b="0" dirty="0"/>
          </a:p>
          <a:p>
            <a:pPr>
              <a:buFont typeface="Arial" panose="020B0604020202020204" pitchFamily="34" charset="0"/>
              <a:buChar char="•"/>
            </a:pPr>
            <a:r>
              <a:rPr lang="en-US" sz="1800" b="0" dirty="0" smtClean="0"/>
              <a:t>Staff G holds appropriate endorsement for reported students in grades K-4.</a:t>
            </a:r>
          </a:p>
          <a:p>
            <a:pPr marL="594360" lvl="2" indent="0">
              <a:buNone/>
            </a:pPr>
            <a:r>
              <a:rPr lang="en-US" sz="1600" b="0" i="1" dirty="0"/>
              <a:t>(</a:t>
            </a:r>
            <a:r>
              <a:rPr lang="en-US" sz="1600" b="0" i="1" dirty="0" smtClean="0"/>
              <a:t>Moderate Needs = student disability 04-Specific Learning Disability)</a:t>
            </a:r>
            <a:endParaRPr lang="en-US" sz="1600" i="1" dirty="0"/>
          </a:p>
        </p:txBody>
      </p:sp>
      <p:sp>
        <p:nvSpPr>
          <p:cNvPr id="3" name="Title 2"/>
          <p:cNvSpPr>
            <a:spLocks noGrp="1"/>
          </p:cNvSpPr>
          <p:nvPr>
            <p:ph type="title"/>
          </p:nvPr>
        </p:nvSpPr>
        <p:spPr/>
        <p:txBody>
          <a:bodyPr/>
          <a:lstStyle/>
          <a:p>
            <a:r>
              <a:rPr lang="en-US" dirty="0" smtClean="0"/>
              <a:t>Pass SAM Example</a:t>
            </a:r>
            <a:br>
              <a:rPr lang="en-US" dirty="0" smtClean="0"/>
            </a:br>
            <a:r>
              <a:rPr lang="en-US" dirty="0" smtClean="0"/>
              <a:t>Special Education Teacher</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56</a:t>
            </a:fld>
            <a:endParaRPr lang="en-US" dirty="0" smtClean="0"/>
          </a:p>
        </p:txBody>
      </p:sp>
    </p:spTree>
    <p:extLst>
      <p:ext uri="{BB962C8B-B14F-4D97-AF65-F5344CB8AC3E}">
        <p14:creationId xmlns:p14="http://schemas.microsoft.com/office/powerpoint/2010/main" val="3343667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66696"/>
            <a:ext cx="8243236" cy="4327399"/>
          </a:xfrm>
        </p:spPr>
        <p:txBody>
          <a:bodyPr/>
          <a:lstStyle/>
          <a:p>
            <a:pPr marL="45720" indent="0">
              <a:buNone/>
            </a:pPr>
            <a:r>
              <a:rPr lang="en-US" sz="1800" b="0" dirty="0" smtClean="0"/>
              <a:t>Staff H </a:t>
            </a:r>
            <a:r>
              <a:rPr lang="en-US" sz="1800" b="0" dirty="0"/>
              <a:t>is a </a:t>
            </a:r>
            <a:r>
              <a:rPr lang="en-US" sz="1800" b="0" dirty="0" smtClean="0"/>
              <a:t>Deaf/Hard of Hearing Specialist.  </a:t>
            </a:r>
          </a:p>
          <a:p>
            <a:pPr marL="45720" indent="0">
              <a:buNone/>
            </a:pPr>
            <a:r>
              <a:rPr lang="en-US" sz="1800" b="0" dirty="0" smtClean="0"/>
              <a:t>Assignment is:</a:t>
            </a:r>
          </a:p>
          <a:p>
            <a:pPr>
              <a:buFont typeface="Arial" panose="020B0604020202020204" pitchFamily="34" charset="0"/>
              <a:buChar char="•"/>
            </a:pPr>
            <a:r>
              <a:rPr lang="en-US" sz="1800" dirty="0" smtClean="0"/>
              <a:t>Primary Provider</a:t>
            </a:r>
            <a:r>
              <a:rPr lang="en-US" sz="1800" b="0" dirty="0" smtClean="0"/>
              <a:t> for three students in 1</a:t>
            </a:r>
            <a:r>
              <a:rPr lang="en-US" sz="1800" b="0" baseline="30000" dirty="0" smtClean="0"/>
              <a:t>st</a:t>
            </a:r>
            <a:r>
              <a:rPr lang="en-US" sz="1800" b="0" dirty="0" smtClean="0"/>
              <a:t> Grade identified as disability 05-Hearing Impairment.</a:t>
            </a:r>
          </a:p>
          <a:p>
            <a:pPr>
              <a:buFont typeface="Arial" panose="020B0604020202020204" pitchFamily="34" charset="0"/>
              <a:buChar char="•"/>
            </a:pPr>
            <a:r>
              <a:rPr lang="en-US" sz="1800" b="0" dirty="0" smtClean="0"/>
              <a:t>Secondary Provider for 20 students in Grades 9, 10 and 11 who are in other disability categories but require supplemental hearing services.  </a:t>
            </a:r>
          </a:p>
          <a:p>
            <a:pPr marL="45720" indent="0">
              <a:buNone/>
            </a:pPr>
            <a:endParaRPr lang="en-US" sz="1800" b="0" dirty="0"/>
          </a:p>
          <a:p>
            <a:pPr marL="45720" indent="0">
              <a:buNone/>
            </a:pPr>
            <a:r>
              <a:rPr lang="en-US" sz="1800" b="0" dirty="0"/>
              <a:t>Two assignment records </a:t>
            </a:r>
            <a:r>
              <a:rPr lang="en-US" sz="1800" b="0" dirty="0" smtClean="0"/>
              <a:t>included </a:t>
            </a:r>
            <a:r>
              <a:rPr lang="en-US" sz="1800" b="0" dirty="0"/>
              <a:t>in Snapshot:</a:t>
            </a:r>
          </a:p>
          <a:p>
            <a:pPr>
              <a:buFont typeface="Arial" panose="020B0604020202020204" pitchFamily="34" charset="0"/>
              <a:buChar char="•"/>
            </a:pPr>
            <a:r>
              <a:rPr lang="en-US" sz="1800" b="0" dirty="0"/>
              <a:t>Job Code 202/AIA Code </a:t>
            </a:r>
            <a:r>
              <a:rPr lang="en-US" sz="1800" b="0" dirty="0" smtClean="0"/>
              <a:t>0002 </a:t>
            </a:r>
            <a:r>
              <a:rPr lang="en-US" sz="1800" b="0" dirty="0"/>
              <a:t>for students in </a:t>
            </a:r>
            <a:r>
              <a:rPr lang="en-US" sz="1800" b="0" dirty="0" smtClean="0"/>
              <a:t>elementary grades </a:t>
            </a:r>
          </a:p>
          <a:p>
            <a:pPr marL="365760" lvl="1" indent="0">
              <a:buNone/>
            </a:pPr>
            <a:r>
              <a:rPr lang="en-US" sz="1800" b="0" i="1" dirty="0" smtClean="0"/>
              <a:t>(only Grade 1 is marked “Yes”)</a:t>
            </a:r>
            <a:endParaRPr lang="en-US" sz="1800" i="1" dirty="0"/>
          </a:p>
          <a:p>
            <a:pPr>
              <a:buFont typeface="Arial" panose="020B0604020202020204" pitchFamily="34" charset="0"/>
              <a:buChar char="•"/>
            </a:pPr>
            <a:r>
              <a:rPr lang="en-US" sz="1800" b="0" dirty="0"/>
              <a:t>Job Code 202/AIA Code 0002 for students </a:t>
            </a:r>
            <a:r>
              <a:rPr lang="en-US" sz="1800" b="0" dirty="0" smtClean="0"/>
              <a:t>in secondary grades</a:t>
            </a:r>
          </a:p>
          <a:p>
            <a:pPr marL="320040" lvl="2" indent="0">
              <a:buClr>
                <a:schemeClr val="accent1"/>
              </a:buClr>
              <a:buNone/>
            </a:pPr>
            <a:r>
              <a:rPr lang="en-US" sz="1800" i="1" dirty="0" smtClean="0"/>
              <a:t>(Grades 9, 10 and 11 are </a:t>
            </a:r>
            <a:r>
              <a:rPr lang="en-US" sz="1800" i="1" dirty="0"/>
              <a:t>marked </a:t>
            </a:r>
            <a:r>
              <a:rPr lang="en-US" sz="1800" i="1" dirty="0" smtClean="0"/>
              <a:t>“Yes”)</a:t>
            </a:r>
            <a:endParaRPr lang="en-US" sz="1800" b="0" dirty="0"/>
          </a:p>
          <a:p>
            <a:pPr marL="45720" indent="0">
              <a:buNone/>
            </a:pPr>
            <a:endParaRPr lang="en-US" sz="2000" dirty="0"/>
          </a:p>
        </p:txBody>
      </p:sp>
      <p:sp>
        <p:nvSpPr>
          <p:cNvPr id="3" name="Title 2"/>
          <p:cNvSpPr>
            <a:spLocks noGrp="1"/>
          </p:cNvSpPr>
          <p:nvPr>
            <p:ph type="title"/>
          </p:nvPr>
        </p:nvSpPr>
        <p:spPr/>
        <p:txBody>
          <a:bodyPr/>
          <a:lstStyle/>
          <a:p>
            <a:r>
              <a:rPr lang="en-US" dirty="0" smtClean="0"/>
              <a:t>Deaf/Hard of Hearing </a:t>
            </a:r>
            <a:r>
              <a:rPr lang="en-US" dirty="0"/>
              <a:t>Teacher</a:t>
            </a:r>
          </a:p>
        </p:txBody>
      </p:sp>
      <p:sp>
        <p:nvSpPr>
          <p:cNvPr id="4" name="Footer Placeholder 3"/>
          <p:cNvSpPr>
            <a:spLocks noGrp="1"/>
          </p:cNvSpPr>
          <p:nvPr>
            <p:ph type="ftr" sz="quarter" idx="3"/>
          </p:nvPr>
        </p:nvSpPr>
        <p:spPr/>
        <p:txBody>
          <a:bodyPr/>
          <a:lstStyle/>
          <a:p>
            <a:fld id="{757A2F4E-5D54-B04B-91BD-7E78EE1FE9FD}" type="slidenum">
              <a:rPr lang="en-US" smtClean="0"/>
              <a:pPr/>
              <a:t>57</a:t>
            </a:fld>
            <a:endParaRPr lang="en-US" dirty="0" smtClean="0"/>
          </a:p>
        </p:txBody>
      </p:sp>
    </p:spTree>
    <p:extLst>
      <p:ext uri="{BB962C8B-B14F-4D97-AF65-F5344CB8AC3E}">
        <p14:creationId xmlns:p14="http://schemas.microsoft.com/office/powerpoint/2010/main" val="136391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95295"/>
            <a:ext cx="8407893" cy="3837614"/>
          </a:xfrm>
        </p:spPr>
        <p:txBody>
          <a:bodyPr/>
          <a:lstStyle/>
          <a:p>
            <a:pPr marL="45720" indent="0">
              <a:buNone/>
            </a:pPr>
            <a:r>
              <a:rPr lang="en-US" sz="1800" b="0" dirty="0"/>
              <a:t>SAM’s license check verifies </a:t>
            </a:r>
            <a:r>
              <a:rPr lang="en-US" sz="1800" b="0" dirty="0" smtClean="0"/>
              <a:t>Staff </a:t>
            </a:r>
            <a:r>
              <a:rPr lang="en-US" sz="1800" b="0" dirty="0"/>
              <a:t>H is licensed as a Deaf/Hard of Hearing Specialist.</a:t>
            </a:r>
          </a:p>
          <a:p>
            <a:pPr marL="45720" indent="0">
              <a:buNone/>
            </a:pPr>
            <a:endParaRPr lang="en-US" sz="1800" b="0" dirty="0" smtClean="0"/>
          </a:p>
          <a:p>
            <a:pPr marL="45720" indent="0">
              <a:buNone/>
            </a:pPr>
            <a:r>
              <a:rPr lang="en-US" sz="1800" b="0" dirty="0" smtClean="0"/>
              <a:t>Staff </a:t>
            </a:r>
            <a:r>
              <a:rPr lang="en-US" sz="1800" b="0" dirty="0"/>
              <a:t>assignment </a:t>
            </a:r>
            <a:r>
              <a:rPr lang="en-US" sz="1800" b="0" dirty="0" smtClean="0"/>
              <a:t>record fails SAM approval criteria.</a:t>
            </a:r>
          </a:p>
          <a:p>
            <a:pPr marL="45720" indent="0">
              <a:buNone/>
            </a:pPr>
            <a:endParaRPr lang="en-US" sz="1800" b="0" dirty="0"/>
          </a:p>
          <a:p>
            <a:pPr marL="45720" indent="0">
              <a:buNone/>
            </a:pPr>
            <a:r>
              <a:rPr lang="en-US" sz="1800" dirty="0"/>
              <a:t>Why did this record </a:t>
            </a:r>
            <a:r>
              <a:rPr lang="en-US" sz="1800" dirty="0" smtClean="0"/>
              <a:t>fail </a:t>
            </a:r>
            <a:r>
              <a:rPr lang="en-US" sz="1800" dirty="0"/>
              <a:t>Sam? </a:t>
            </a:r>
          </a:p>
          <a:p>
            <a:pPr>
              <a:buFont typeface="Arial" panose="020B0604020202020204" pitchFamily="34" charset="0"/>
              <a:buChar char="•"/>
            </a:pPr>
            <a:r>
              <a:rPr lang="en-US" sz="1800" b="0" dirty="0" smtClean="0"/>
              <a:t>In the IEP Interchange Staff H’s EDID is reported in the </a:t>
            </a:r>
            <a:r>
              <a:rPr lang="en-US" sz="1800" dirty="0" smtClean="0"/>
              <a:t>Primary Provider </a:t>
            </a:r>
            <a:r>
              <a:rPr lang="en-US" sz="1800" b="0" dirty="0" smtClean="0"/>
              <a:t>field for </a:t>
            </a:r>
            <a:r>
              <a:rPr lang="en-US" sz="1800" i="1" u="sng" dirty="0" smtClean="0"/>
              <a:t>all</a:t>
            </a:r>
            <a:r>
              <a:rPr lang="en-US" sz="1800" b="0" dirty="0" smtClean="0"/>
              <a:t> students served.</a:t>
            </a:r>
          </a:p>
          <a:p>
            <a:pPr>
              <a:buFont typeface="Arial" panose="020B0604020202020204" pitchFamily="34" charset="0"/>
              <a:buChar char="•"/>
            </a:pPr>
            <a:r>
              <a:rPr lang="en-US" sz="1800" b="0" dirty="0" smtClean="0"/>
              <a:t>Staff H appears </a:t>
            </a:r>
            <a:r>
              <a:rPr lang="en-US" sz="1800" b="0" dirty="0"/>
              <a:t>in the Staff Error Report </a:t>
            </a:r>
            <a:r>
              <a:rPr lang="en-US" sz="1800" b="0" dirty="0" smtClean="0"/>
              <a:t>as a SAM Warning.</a:t>
            </a:r>
          </a:p>
          <a:p>
            <a:pPr marL="365760" lvl="1" indent="0">
              <a:buNone/>
            </a:pPr>
            <a:r>
              <a:rPr lang="en-US" sz="1600" i="1" dirty="0" smtClean="0"/>
              <a:t>“Staff reported in this Job Class Code do not hold an appropriate endorsement for the majority (50% or more) of student disabilities in the caseload”</a:t>
            </a:r>
            <a:endParaRPr lang="en-US" sz="1600" i="1" dirty="0"/>
          </a:p>
          <a:p>
            <a:pPr marL="45720" indent="0">
              <a:buNone/>
            </a:pPr>
            <a:endParaRPr lang="en-US" sz="2000" dirty="0"/>
          </a:p>
        </p:txBody>
      </p:sp>
      <p:sp>
        <p:nvSpPr>
          <p:cNvPr id="3" name="Title 2"/>
          <p:cNvSpPr>
            <a:spLocks noGrp="1"/>
          </p:cNvSpPr>
          <p:nvPr>
            <p:ph type="title"/>
          </p:nvPr>
        </p:nvSpPr>
        <p:spPr/>
        <p:txBody>
          <a:bodyPr/>
          <a:lstStyle/>
          <a:p>
            <a:r>
              <a:rPr lang="en-US" dirty="0" smtClean="0"/>
              <a:t>Fail SAM Example</a:t>
            </a:r>
            <a:br>
              <a:rPr lang="en-US" dirty="0" smtClean="0"/>
            </a:br>
            <a:r>
              <a:rPr lang="en-US" dirty="0" smtClean="0"/>
              <a:t>Deaf/Hard of Hearing Teacher</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58</a:t>
            </a:fld>
            <a:endParaRPr lang="en-US" dirty="0" smtClean="0"/>
          </a:p>
        </p:txBody>
      </p:sp>
    </p:spTree>
    <p:extLst>
      <p:ext uri="{BB962C8B-B14F-4D97-AF65-F5344CB8AC3E}">
        <p14:creationId xmlns:p14="http://schemas.microsoft.com/office/powerpoint/2010/main" val="1148554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129279"/>
          </a:xfrm>
        </p:spPr>
        <p:txBody>
          <a:bodyPr/>
          <a:lstStyle/>
          <a:p>
            <a:pPr marL="45720" indent="0">
              <a:spcBef>
                <a:spcPts val="0"/>
              </a:spcBef>
              <a:buNone/>
            </a:pPr>
            <a:r>
              <a:rPr lang="en-US" sz="1800" b="0" dirty="0"/>
              <a:t>R</a:t>
            </a:r>
            <a:r>
              <a:rPr lang="en-US" sz="1800" b="0" dirty="0" smtClean="0"/>
              <a:t>emedy to clear </a:t>
            </a:r>
            <a:r>
              <a:rPr lang="en-US" sz="1800" b="0" dirty="0"/>
              <a:t>SAM Warning </a:t>
            </a:r>
            <a:r>
              <a:rPr lang="en-US" sz="1800" b="0" dirty="0" smtClean="0"/>
              <a:t>for Staff H’s position.</a:t>
            </a:r>
            <a:endParaRPr lang="en-US" sz="1800" b="0" dirty="0"/>
          </a:p>
          <a:p>
            <a:pPr marL="45720" indent="0">
              <a:spcBef>
                <a:spcPts val="0"/>
              </a:spcBef>
              <a:buNone/>
            </a:pPr>
            <a:endParaRPr lang="en-US" sz="1800" b="0" dirty="0"/>
          </a:p>
          <a:p>
            <a:pPr>
              <a:spcBef>
                <a:spcPts val="0"/>
              </a:spcBef>
              <a:buFont typeface="Arial" panose="020B0604020202020204" pitchFamily="34" charset="0"/>
              <a:buChar char="•"/>
            </a:pPr>
            <a:r>
              <a:rPr lang="en-US" sz="1800" b="0" dirty="0" smtClean="0"/>
              <a:t>Verify Staff H’s role as Primary Provider versus Secondary Provider.</a:t>
            </a:r>
          </a:p>
          <a:p>
            <a:pPr lvl="1">
              <a:spcBef>
                <a:spcPts val="0"/>
              </a:spcBef>
              <a:buFont typeface="Arial" panose="020B0604020202020204" pitchFamily="34" charset="0"/>
              <a:buChar char="•"/>
            </a:pPr>
            <a:r>
              <a:rPr lang="en-US" sz="1800" dirty="0" smtClean="0"/>
              <a:t>Staff EDID is correct in Primary Provider field for disability 05 students in 1</a:t>
            </a:r>
            <a:r>
              <a:rPr lang="en-US" sz="1800" baseline="30000" dirty="0" smtClean="0"/>
              <a:t>st</a:t>
            </a:r>
            <a:r>
              <a:rPr lang="en-US" sz="1800" dirty="0" smtClean="0"/>
              <a:t> Grade.</a:t>
            </a:r>
          </a:p>
          <a:p>
            <a:pPr lvl="1">
              <a:spcBef>
                <a:spcPts val="0"/>
              </a:spcBef>
              <a:buFont typeface="Arial" panose="020B0604020202020204" pitchFamily="34" charset="0"/>
              <a:buChar char="•"/>
            </a:pPr>
            <a:r>
              <a:rPr lang="en-US" sz="1800" b="1" i="1" dirty="0" smtClean="0"/>
              <a:t>Staff EDID should be in a Secondary Provider field for students in other disability categories in Grades 9, 10 and 11 (majority of caseload).</a:t>
            </a:r>
          </a:p>
          <a:p>
            <a:pPr lvl="1">
              <a:spcBef>
                <a:spcPts val="0"/>
              </a:spcBef>
              <a:buFont typeface="Arial" panose="020B0604020202020204" pitchFamily="34" charset="0"/>
              <a:buChar char="•"/>
            </a:pPr>
            <a:r>
              <a:rPr lang="en-US" sz="1800" dirty="0"/>
              <a:t>C</a:t>
            </a:r>
            <a:r>
              <a:rPr lang="en-US" sz="1800" dirty="0" smtClean="0"/>
              <a:t>orrect the placement of Staff H’s</a:t>
            </a:r>
            <a:r>
              <a:rPr lang="en-US" sz="1800" b="0" dirty="0" smtClean="0"/>
              <a:t> EDID in the IEP Participation file from the Primary Provider field to a Secondary Provider field for students in Grades 9, 10 and 11.</a:t>
            </a:r>
            <a:endParaRPr lang="en-US" sz="1800" b="0" dirty="0"/>
          </a:p>
          <a:p>
            <a:pPr>
              <a:spcBef>
                <a:spcPts val="0"/>
              </a:spcBef>
              <a:buFont typeface="Arial" panose="020B0604020202020204" pitchFamily="34" charset="0"/>
              <a:buChar char="•"/>
            </a:pPr>
            <a:r>
              <a:rPr lang="en-US" sz="1800" b="0" dirty="0"/>
              <a:t>Create a new Snapshot</a:t>
            </a:r>
            <a:r>
              <a:rPr lang="en-US" sz="1800" b="0" dirty="0" smtClean="0"/>
              <a:t>.</a:t>
            </a:r>
          </a:p>
          <a:p>
            <a:pPr marL="45720" indent="0">
              <a:buNone/>
            </a:pPr>
            <a:endParaRPr lang="en-US" sz="1800" b="0" dirty="0" smtClean="0"/>
          </a:p>
          <a:p>
            <a:pPr marL="45720" indent="0">
              <a:buNone/>
            </a:pPr>
            <a:r>
              <a:rPr lang="en-US" sz="1800" b="0" dirty="0" smtClean="0"/>
              <a:t>Staff H’s </a:t>
            </a:r>
            <a:r>
              <a:rPr lang="en-US" sz="1800" b="0" dirty="0"/>
              <a:t>record passed SAM approval </a:t>
            </a:r>
            <a:r>
              <a:rPr lang="en-US" sz="1800" b="0" dirty="0" smtClean="0"/>
              <a:t>criteria </a:t>
            </a:r>
            <a:r>
              <a:rPr lang="en-US" sz="1800" b="0" dirty="0"/>
              <a:t>and is eliminated as a SAM Warning.</a:t>
            </a:r>
          </a:p>
          <a:p>
            <a:pPr marL="365760" lvl="1" indent="0">
              <a:buNone/>
            </a:pPr>
            <a:r>
              <a:rPr lang="en-US" sz="1600" i="1" dirty="0" smtClean="0"/>
              <a:t>(Deaf/Hard of Hearing Specialist = </a:t>
            </a:r>
            <a:r>
              <a:rPr lang="en-US" sz="1600" i="1" dirty="0" smtClean="0">
                <a:solidFill>
                  <a:schemeClr val="tx1"/>
                </a:solidFill>
              </a:rPr>
              <a:t>student </a:t>
            </a:r>
            <a:r>
              <a:rPr lang="en-US" sz="1600" i="1" dirty="0">
                <a:solidFill>
                  <a:schemeClr val="tx1"/>
                </a:solidFill>
              </a:rPr>
              <a:t>disability </a:t>
            </a:r>
            <a:r>
              <a:rPr lang="en-US" sz="1600" i="1" dirty="0" smtClean="0">
                <a:solidFill>
                  <a:schemeClr val="tx1"/>
                </a:solidFill>
              </a:rPr>
              <a:t>05-Hearing Impairment)</a:t>
            </a:r>
            <a:endParaRPr lang="en-US" sz="1600" i="1" dirty="0">
              <a:solidFill>
                <a:schemeClr val="tx1"/>
              </a:solidFill>
            </a:endParaRPr>
          </a:p>
          <a:p>
            <a:pPr marL="45720" indent="0">
              <a:spcBef>
                <a:spcPts val="0"/>
              </a:spcBef>
              <a:buNone/>
            </a:pPr>
            <a:endParaRPr lang="en-US" sz="2000" dirty="0"/>
          </a:p>
        </p:txBody>
      </p:sp>
      <p:sp>
        <p:nvSpPr>
          <p:cNvPr id="3" name="Title 2"/>
          <p:cNvSpPr>
            <a:spLocks noGrp="1"/>
          </p:cNvSpPr>
          <p:nvPr>
            <p:ph type="title"/>
          </p:nvPr>
        </p:nvSpPr>
        <p:spPr/>
        <p:txBody>
          <a:bodyPr/>
          <a:lstStyle/>
          <a:p>
            <a:r>
              <a:rPr lang="en-US" dirty="0" smtClean="0"/>
              <a:t>How to Remedy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59</a:t>
            </a:fld>
            <a:endParaRPr lang="en-US" dirty="0" smtClean="0"/>
          </a:p>
        </p:txBody>
      </p:sp>
    </p:spTree>
    <p:extLst>
      <p:ext uri="{BB962C8B-B14F-4D97-AF65-F5344CB8AC3E}">
        <p14:creationId xmlns:p14="http://schemas.microsoft.com/office/powerpoint/2010/main" val="146008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655" y="2007509"/>
            <a:ext cx="8738964" cy="2968351"/>
          </a:xfrm>
        </p:spPr>
        <p:txBody>
          <a:bodyPr/>
          <a:lstStyle/>
          <a:p>
            <a:pPr marL="45720" indent="0">
              <a:spcBef>
                <a:spcPts val="0"/>
              </a:spcBef>
              <a:buNone/>
            </a:pPr>
            <a:r>
              <a:rPr lang="en-US" sz="1800" b="0" dirty="0"/>
              <a:t>Staff </a:t>
            </a:r>
            <a:r>
              <a:rPr lang="en-US" sz="1800" b="0" dirty="0" smtClean="0"/>
              <a:t>positions are determined in </a:t>
            </a:r>
            <a:r>
              <a:rPr lang="en-US" sz="1800" i="1" dirty="0" smtClean="0"/>
              <a:t>qualified</a:t>
            </a:r>
            <a:r>
              <a:rPr lang="en-US" sz="1800" b="0" dirty="0" smtClean="0"/>
              <a:t> status if staff:</a:t>
            </a:r>
          </a:p>
          <a:p>
            <a:pPr marL="45720" indent="0">
              <a:spcBef>
                <a:spcPts val="0"/>
              </a:spcBef>
              <a:buNone/>
            </a:pPr>
            <a:endParaRPr lang="en-US" sz="1800" b="0" dirty="0"/>
          </a:p>
          <a:p>
            <a:pPr>
              <a:spcBef>
                <a:spcPts val="0"/>
              </a:spcBef>
              <a:buFont typeface="Arial" panose="020B0604020202020204" pitchFamily="34" charset="0"/>
              <a:buChar char="•"/>
            </a:pPr>
            <a:r>
              <a:rPr lang="en-US" sz="1800" b="0" dirty="0" smtClean="0"/>
              <a:t>Holds </a:t>
            </a:r>
            <a:r>
              <a:rPr lang="en-US" sz="1800" b="0" dirty="0"/>
              <a:t>a </a:t>
            </a:r>
            <a:r>
              <a:rPr lang="en-US" sz="1800" b="0" dirty="0" smtClean="0"/>
              <a:t>CDE </a:t>
            </a:r>
            <a:r>
              <a:rPr lang="en-US" sz="1800" b="0" dirty="0"/>
              <a:t>license </a:t>
            </a:r>
            <a:r>
              <a:rPr lang="en-US" sz="1800" b="0" dirty="0" smtClean="0"/>
              <a:t>in special </a:t>
            </a:r>
            <a:r>
              <a:rPr lang="en-US" sz="1800" b="0" dirty="0"/>
              <a:t>education </a:t>
            </a:r>
            <a:r>
              <a:rPr lang="en-US" sz="1800" b="0" dirty="0" smtClean="0"/>
              <a:t>appropriate for </a:t>
            </a:r>
            <a:r>
              <a:rPr lang="en-US" sz="1800" b="0" dirty="0"/>
              <a:t>the </a:t>
            </a:r>
            <a:r>
              <a:rPr lang="en-US" sz="1800" b="0" dirty="0" smtClean="0"/>
              <a:t>assignment and age level.</a:t>
            </a:r>
          </a:p>
          <a:p>
            <a:pPr>
              <a:spcBef>
                <a:spcPts val="0"/>
              </a:spcBef>
              <a:buFont typeface="Arial" panose="020B0604020202020204" pitchFamily="34" charset="0"/>
              <a:buChar char="•"/>
            </a:pPr>
            <a:endParaRPr lang="en-US" sz="1800" b="0" dirty="0"/>
          </a:p>
          <a:p>
            <a:pPr>
              <a:spcBef>
                <a:spcPts val="0"/>
              </a:spcBef>
              <a:buFont typeface="Arial" panose="020B0604020202020204" pitchFamily="34" charset="0"/>
              <a:buChar char="•"/>
            </a:pPr>
            <a:r>
              <a:rPr lang="en-US" sz="1800" b="0" dirty="0" smtClean="0"/>
              <a:t>Serves </a:t>
            </a:r>
            <a:r>
              <a:rPr lang="en-US" sz="1800" b="0" dirty="0"/>
              <a:t>a majority of special education students with the same identified area of need as the </a:t>
            </a:r>
            <a:r>
              <a:rPr lang="en-US" sz="1800" b="0" dirty="0" smtClean="0"/>
              <a:t>staff’s </a:t>
            </a:r>
            <a:r>
              <a:rPr lang="en-US" sz="1800" b="0" dirty="0"/>
              <a:t>special education endorsement (per ECEA).  This is the </a:t>
            </a:r>
            <a:r>
              <a:rPr lang="en-US" sz="1800" b="0" dirty="0" smtClean="0"/>
              <a:t>50% caseload match.</a:t>
            </a:r>
          </a:p>
          <a:p>
            <a:pPr marL="605790" lvl="1" indent="-285750">
              <a:spcBef>
                <a:spcPts val="0"/>
              </a:spcBef>
              <a:buFont typeface="Arial" panose="020B0604020202020204" pitchFamily="34" charset="0"/>
              <a:buChar char="•"/>
            </a:pPr>
            <a:r>
              <a:rPr lang="en-US" sz="1600" b="0" dirty="0" smtClean="0"/>
              <a:t>Special Education Teacher (Job Code 202) </a:t>
            </a:r>
          </a:p>
          <a:p>
            <a:pPr marL="605790" lvl="1" indent="-285750">
              <a:spcBef>
                <a:spcPts val="0"/>
              </a:spcBef>
              <a:buFont typeface="Arial" panose="020B0604020202020204" pitchFamily="34" charset="0"/>
              <a:buChar char="•"/>
            </a:pPr>
            <a:r>
              <a:rPr lang="en-US" sz="1600" b="0" dirty="0" smtClean="0"/>
              <a:t>Speech-Language Pathologist (Job Code 238)</a:t>
            </a:r>
          </a:p>
          <a:p>
            <a:pPr marL="45720" indent="0">
              <a:spcBef>
                <a:spcPts val="0"/>
              </a:spcBef>
              <a:buNone/>
            </a:pPr>
            <a:endParaRPr lang="en-US" sz="1600" dirty="0"/>
          </a:p>
        </p:txBody>
      </p:sp>
      <p:sp>
        <p:nvSpPr>
          <p:cNvPr id="3" name="Title 2"/>
          <p:cNvSpPr>
            <a:spLocks noGrp="1"/>
          </p:cNvSpPr>
          <p:nvPr>
            <p:ph type="title"/>
          </p:nvPr>
        </p:nvSpPr>
        <p:spPr/>
        <p:txBody>
          <a:bodyPr/>
          <a:lstStyle/>
          <a:p>
            <a:r>
              <a:rPr lang="en-US" dirty="0" smtClean="0"/>
              <a:t>Qualified Status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a:t>
            </a:fld>
            <a:endParaRPr lang="en-US" dirty="0" smtClean="0"/>
          </a:p>
        </p:txBody>
      </p:sp>
    </p:spTree>
    <p:extLst>
      <p:ext uri="{BB962C8B-B14F-4D97-AF65-F5344CB8AC3E}">
        <p14:creationId xmlns:p14="http://schemas.microsoft.com/office/powerpoint/2010/main" val="2633990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87472"/>
            <a:ext cx="8465821" cy="4101848"/>
          </a:xfrm>
        </p:spPr>
        <p:txBody>
          <a:bodyPr/>
          <a:lstStyle/>
          <a:p>
            <a:pPr marL="45720" indent="0">
              <a:spcBef>
                <a:spcPts val="0"/>
              </a:spcBef>
              <a:buNone/>
            </a:pPr>
            <a:r>
              <a:rPr lang="en-US" sz="1800" b="0" dirty="0" smtClean="0"/>
              <a:t>Staff K </a:t>
            </a:r>
            <a:r>
              <a:rPr lang="en-US" sz="1800" b="0" dirty="0"/>
              <a:t>is a </a:t>
            </a:r>
            <a:r>
              <a:rPr lang="en-US" sz="1800" b="0" dirty="0" smtClean="0"/>
              <a:t>Speech-Language Pathologist.</a:t>
            </a:r>
          </a:p>
          <a:p>
            <a:pPr marL="45720" indent="0">
              <a:spcBef>
                <a:spcPts val="0"/>
              </a:spcBef>
              <a:buNone/>
            </a:pPr>
            <a:r>
              <a:rPr lang="en-US" sz="1800" b="0" dirty="0" smtClean="0"/>
              <a:t>Assignment is:</a:t>
            </a:r>
          </a:p>
          <a:p>
            <a:pPr>
              <a:spcBef>
                <a:spcPts val="0"/>
              </a:spcBef>
              <a:buFont typeface="Arial" panose="020B0604020202020204" pitchFamily="34" charset="0"/>
              <a:buChar char="•"/>
            </a:pPr>
            <a:r>
              <a:rPr lang="en-US" sz="1800" b="0" dirty="0" smtClean="0"/>
              <a:t>Split between three elementary schools. </a:t>
            </a:r>
          </a:p>
          <a:p>
            <a:pPr>
              <a:spcBef>
                <a:spcPts val="0"/>
              </a:spcBef>
              <a:buFont typeface="Arial" panose="020B0604020202020204" pitchFamily="34" charset="0"/>
              <a:buChar char="•"/>
            </a:pPr>
            <a:r>
              <a:rPr lang="en-US" sz="1800" dirty="0" smtClean="0"/>
              <a:t>Primary Provider </a:t>
            </a:r>
            <a:r>
              <a:rPr lang="en-US" sz="1800" b="0" dirty="0" smtClean="0"/>
              <a:t>at school </a:t>
            </a:r>
            <a:r>
              <a:rPr lang="en-US" sz="1800" b="0" dirty="0"/>
              <a:t>A </a:t>
            </a:r>
            <a:r>
              <a:rPr lang="en-US" sz="1800" b="0" dirty="0" smtClean="0"/>
              <a:t>for </a:t>
            </a:r>
            <a:r>
              <a:rPr lang="en-US" sz="1800" b="0" dirty="0"/>
              <a:t>two students </a:t>
            </a:r>
            <a:r>
              <a:rPr lang="en-US" sz="1800" b="0" dirty="0" smtClean="0"/>
              <a:t>in Grades 1 and 2 identified </a:t>
            </a:r>
            <a:r>
              <a:rPr lang="en-US" sz="1800" b="0" dirty="0"/>
              <a:t>as disability </a:t>
            </a:r>
            <a:r>
              <a:rPr lang="en-US" sz="1800" b="0" dirty="0" smtClean="0"/>
              <a:t>08-Speech </a:t>
            </a:r>
            <a:r>
              <a:rPr lang="en-US" sz="1800" b="0" dirty="0"/>
              <a:t>or Language Impairment</a:t>
            </a:r>
            <a:r>
              <a:rPr lang="en-US" sz="1800" b="0" dirty="0" smtClean="0"/>
              <a:t>.</a:t>
            </a:r>
          </a:p>
          <a:p>
            <a:pPr>
              <a:spcBef>
                <a:spcPts val="0"/>
              </a:spcBef>
              <a:buFont typeface="Arial" panose="020B0604020202020204" pitchFamily="34" charset="0"/>
              <a:buChar char="•"/>
            </a:pPr>
            <a:r>
              <a:rPr lang="en-US" sz="1800" dirty="0"/>
              <a:t>Primary Provider </a:t>
            </a:r>
            <a:r>
              <a:rPr lang="en-US" sz="1800" b="0" dirty="0" smtClean="0"/>
              <a:t>at school B </a:t>
            </a:r>
            <a:r>
              <a:rPr lang="en-US" sz="1800" b="0" dirty="0"/>
              <a:t>for </a:t>
            </a:r>
            <a:r>
              <a:rPr lang="en-US" sz="1800" b="0" dirty="0" smtClean="0"/>
              <a:t>one student </a:t>
            </a:r>
            <a:r>
              <a:rPr lang="en-US" sz="1800" b="0" dirty="0"/>
              <a:t>in </a:t>
            </a:r>
            <a:r>
              <a:rPr lang="en-US" sz="1800" b="0" dirty="0" smtClean="0"/>
              <a:t>3</a:t>
            </a:r>
            <a:r>
              <a:rPr lang="en-US" sz="1800" b="0" baseline="30000" dirty="0" smtClean="0"/>
              <a:t>rd</a:t>
            </a:r>
            <a:r>
              <a:rPr lang="en-US" sz="1800" b="0" dirty="0" smtClean="0"/>
              <a:t> Grade identified </a:t>
            </a:r>
            <a:r>
              <a:rPr lang="en-US" sz="1800" b="0" dirty="0"/>
              <a:t>as disability 08-Speech or Language Impairment.</a:t>
            </a:r>
          </a:p>
          <a:p>
            <a:pPr>
              <a:spcBef>
                <a:spcPts val="0"/>
              </a:spcBef>
              <a:buFont typeface="Arial" panose="020B0604020202020204" pitchFamily="34" charset="0"/>
              <a:buChar char="•"/>
            </a:pPr>
            <a:r>
              <a:rPr lang="en-US" sz="1800" b="0" dirty="0" smtClean="0"/>
              <a:t>Secondary Provider at school C for five students in Grades 2, 3 and 4 who are in other disability categories but require supplemental speech-language services.</a:t>
            </a:r>
            <a:endParaRPr lang="en-US" sz="1800" b="0" dirty="0"/>
          </a:p>
          <a:p>
            <a:pPr marL="45720" indent="0">
              <a:spcBef>
                <a:spcPts val="0"/>
              </a:spcBef>
              <a:buNone/>
            </a:pPr>
            <a:endParaRPr lang="en-US" sz="1800" b="0" dirty="0"/>
          </a:p>
          <a:p>
            <a:pPr marL="45720" indent="0">
              <a:spcBef>
                <a:spcPts val="0"/>
              </a:spcBef>
              <a:buNone/>
            </a:pPr>
            <a:r>
              <a:rPr lang="en-US" sz="1800" b="0" dirty="0" smtClean="0"/>
              <a:t>Three </a:t>
            </a:r>
            <a:r>
              <a:rPr lang="en-US" sz="1800" b="0" dirty="0"/>
              <a:t>assignment records </a:t>
            </a:r>
            <a:r>
              <a:rPr lang="en-US" sz="1800" b="0" dirty="0" smtClean="0"/>
              <a:t>included </a:t>
            </a:r>
            <a:r>
              <a:rPr lang="en-US" sz="1800" b="0" dirty="0"/>
              <a:t>in Snapshot:</a:t>
            </a:r>
          </a:p>
          <a:p>
            <a:pPr>
              <a:spcBef>
                <a:spcPts val="0"/>
              </a:spcBef>
              <a:buFont typeface="Arial" panose="020B0604020202020204" pitchFamily="34" charset="0"/>
              <a:buChar char="•"/>
            </a:pPr>
            <a:r>
              <a:rPr lang="en-US" sz="1800" b="0" dirty="0"/>
              <a:t>Job Code 202/AIA Code 0002 for students in </a:t>
            </a:r>
            <a:r>
              <a:rPr lang="en-US" sz="1800" b="0" dirty="0" smtClean="0"/>
              <a:t>school A.</a:t>
            </a:r>
            <a:endParaRPr lang="en-US" sz="1800" dirty="0"/>
          </a:p>
          <a:p>
            <a:pPr>
              <a:spcBef>
                <a:spcPts val="0"/>
              </a:spcBef>
              <a:buFont typeface="Arial" panose="020B0604020202020204" pitchFamily="34" charset="0"/>
              <a:buChar char="•"/>
            </a:pPr>
            <a:r>
              <a:rPr lang="en-US" sz="1800" b="0" dirty="0"/>
              <a:t>Job Code 202/AIA Code 0002 for students in </a:t>
            </a:r>
            <a:r>
              <a:rPr lang="en-US" sz="1800" b="0" dirty="0" smtClean="0"/>
              <a:t>school B.</a:t>
            </a:r>
          </a:p>
          <a:p>
            <a:pPr>
              <a:spcBef>
                <a:spcPts val="0"/>
              </a:spcBef>
              <a:buFont typeface="Arial" panose="020B0604020202020204" pitchFamily="34" charset="0"/>
              <a:buChar char="•"/>
            </a:pPr>
            <a:r>
              <a:rPr lang="en-US" sz="1800" b="0" dirty="0" smtClean="0"/>
              <a:t>Job </a:t>
            </a:r>
            <a:r>
              <a:rPr lang="en-US" sz="1800" b="0" dirty="0"/>
              <a:t>Code 202/AIA Code 0002 for students in </a:t>
            </a:r>
            <a:r>
              <a:rPr lang="en-US" sz="1800" b="0" dirty="0" smtClean="0"/>
              <a:t>school C.</a:t>
            </a:r>
            <a:endParaRPr lang="en-US" sz="1800" b="0" dirty="0"/>
          </a:p>
        </p:txBody>
      </p:sp>
      <p:sp>
        <p:nvSpPr>
          <p:cNvPr id="3" name="Title 2"/>
          <p:cNvSpPr>
            <a:spLocks noGrp="1"/>
          </p:cNvSpPr>
          <p:nvPr>
            <p:ph type="title"/>
          </p:nvPr>
        </p:nvSpPr>
        <p:spPr/>
        <p:txBody>
          <a:bodyPr/>
          <a:lstStyle/>
          <a:p>
            <a:r>
              <a:rPr lang="en-US" dirty="0" smtClean="0"/>
              <a:t>Speech-Language Pathologist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60</a:t>
            </a:fld>
            <a:endParaRPr lang="en-US" dirty="0" smtClean="0"/>
          </a:p>
        </p:txBody>
      </p:sp>
    </p:spTree>
    <p:extLst>
      <p:ext uri="{BB962C8B-B14F-4D97-AF65-F5344CB8AC3E}">
        <p14:creationId xmlns:p14="http://schemas.microsoft.com/office/powerpoint/2010/main" val="11095544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90521"/>
            <a:ext cx="8407893" cy="3633979"/>
          </a:xfrm>
        </p:spPr>
        <p:txBody>
          <a:bodyPr/>
          <a:lstStyle/>
          <a:p>
            <a:pPr marL="45720" indent="0">
              <a:buNone/>
            </a:pPr>
            <a:r>
              <a:rPr lang="en-US" sz="1800" b="0" dirty="0" smtClean="0"/>
              <a:t>SAM’s license check verifies Staff K is licensed </a:t>
            </a:r>
            <a:r>
              <a:rPr lang="en-US" sz="1800" b="0" dirty="0"/>
              <a:t>as a Speech-Language Pathologist.</a:t>
            </a:r>
          </a:p>
          <a:p>
            <a:pPr marL="45720" indent="0">
              <a:buNone/>
            </a:pPr>
            <a:endParaRPr lang="en-US" sz="1800" b="0" dirty="0" smtClean="0"/>
          </a:p>
          <a:p>
            <a:pPr marL="45720" indent="0">
              <a:buNone/>
            </a:pPr>
            <a:r>
              <a:rPr lang="en-US" sz="1800" b="0" dirty="0" smtClean="0"/>
              <a:t>Staff </a:t>
            </a:r>
            <a:r>
              <a:rPr lang="en-US" sz="1800" b="0" dirty="0"/>
              <a:t>assignment </a:t>
            </a:r>
            <a:r>
              <a:rPr lang="en-US" sz="1800" b="0" dirty="0" smtClean="0"/>
              <a:t>record fails SAM approval criteria.</a:t>
            </a:r>
            <a:endParaRPr lang="en-US" sz="1800" b="0" dirty="0"/>
          </a:p>
          <a:p>
            <a:pPr marL="45720" indent="0">
              <a:buNone/>
            </a:pPr>
            <a:endParaRPr lang="en-US" sz="1800" b="0" dirty="0"/>
          </a:p>
          <a:p>
            <a:pPr marL="45720" indent="0">
              <a:buNone/>
            </a:pPr>
            <a:r>
              <a:rPr lang="en-US" sz="1800" dirty="0" smtClean="0"/>
              <a:t>Why did this record Fail Sam? </a:t>
            </a:r>
            <a:endParaRPr lang="en-US" sz="1800" dirty="0"/>
          </a:p>
          <a:p>
            <a:pPr>
              <a:buFont typeface="Arial" panose="020B0604020202020204" pitchFamily="34" charset="0"/>
              <a:buChar char="•"/>
            </a:pPr>
            <a:r>
              <a:rPr lang="en-US" sz="1800" b="0" dirty="0"/>
              <a:t>In the IEP Interchange </a:t>
            </a:r>
            <a:r>
              <a:rPr lang="en-US" sz="1800" b="0" dirty="0" smtClean="0"/>
              <a:t>Staff K’s </a:t>
            </a:r>
            <a:r>
              <a:rPr lang="en-US" sz="1800" b="0" dirty="0"/>
              <a:t>EDID is reported in the </a:t>
            </a:r>
            <a:r>
              <a:rPr lang="en-US" sz="1800" dirty="0"/>
              <a:t>Primary Provider</a:t>
            </a:r>
            <a:r>
              <a:rPr lang="en-US" sz="1800" b="0" dirty="0"/>
              <a:t> field for </a:t>
            </a:r>
            <a:r>
              <a:rPr lang="en-US" sz="1800" i="1" u="sng" dirty="0" smtClean="0"/>
              <a:t>the majority</a:t>
            </a:r>
            <a:r>
              <a:rPr lang="en-US" sz="1800" b="0" dirty="0" smtClean="0"/>
              <a:t> of </a:t>
            </a:r>
            <a:r>
              <a:rPr lang="en-US" sz="1800" b="0" dirty="0"/>
              <a:t>students served.</a:t>
            </a:r>
          </a:p>
          <a:p>
            <a:pPr>
              <a:buFont typeface="Arial" panose="020B0604020202020204" pitchFamily="34" charset="0"/>
              <a:buChar char="•"/>
            </a:pPr>
            <a:r>
              <a:rPr lang="en-US" sz="1800" b="0" dirty="0" smtClean="0"/>
              <a:t>Staff K appears in the Staff </a:t>
            </a:r>
            <a:r>
              <a:rPr lang="en-US" sz="1800" b="0" dirty="0"/>
              <a:t>Error Report </a:t>
            </a:r>
            <a:r>
              <a:rPr lang="en-US" sz="1800" b="0" dirty="0" smtClean="0"/>
              <a:t>as a SAM Warning.</a:t>
            </a:r>
          </a:p>
          <a:p>
            <a:pPr marL="320040" lvl="1" indent="0">
              <a:buNone/>
            </a:pPr>
            <a:r>
              <a:rPr lang="en-US" sz="1600" i="1" dirty="0" smtClean="0"/>
              <a:t>“</a:t>
            </a:r>
            <a:r>
              <a:rPr lang="en-US" sz="1600" i="1" dirty="0"/>
              <a:t>Staff reported in this Job Class Code do not hold an appropriate endorsement for the majority (50% or more) of student disabilities in the caseload</a:t>
            </a:r>
            <a:r>
              <a:rPr lang="en-US" sz="1600" i="1" dirty="0" smtClean="0"/>
              <a:t>”</a:t>
            </a:r>
            <a:endParaRPr lang="en-US" sz="1600" i="1" dirty="0"/>
          </a:p>
          <a:p>
            <a:pPr marL="45720" indent="0">
              <a:buNone/>
            </a:pPr>
            <a:endParaRPr lang="en-US" sz="2000" b="0" dirty="0"/>
          </a:p>
        </p:txBody>
      </p:sp>
      <p:sp>
        <p:nvSpPr>
          <p:cNvPr id="3" name="Title 2"/>
          <p:cNvSpPr>
            <a:spLocks noGrp="1"/>
          </p:cNvSpPr>
          <p:nvPr>
            <p:ph type="title"/>
          </p:nvPr>
        </p:nvSpPr>
        <p:spPr/>
        <p:txBody>
          <a:bodyPr/>
          <a:lstStyle/>
          <a:p>
            <a:r>
              <a:rPr lang="en-US" dirty="0" smtClean="0"/>
              <a:t>Fail SAM Example</a:t>
            </a:r>
            <a:br>
              <a:rPr lang="en-US" dirty="0" smtClean="0"/>
            </a:br>
            <a:r>
              <a:rPr lang="en-US" dirty="0" smtClean="0"/>
              <a:t>Speech-Language Pathologist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61</a:t>
            </a:fld>
            <a:endParaRPr lang="en-US" dirty="0" smtClean="0"/>
          </a:p>
        </p:txBody>
      </p:sp>
    </p:spTree>
    <p:extLst>
      <p:ext uri="{BB962C8B-B14F-4D97-AF65-F5344CB8AC3E}">
        <p14:creationId xmlns:p14="http://schemas.microsoft.com/office/powerpoint/2010/main" val="13511435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spcBef>
                <a:spcPts val="0"/>
              </a:spcBef>
              <a:buNone/>
            </a:pPr>
            <a:r>
              <a:rPr lang="en-US" sz="1800" b="0" dirty="0"/>
              <a:t>R</a:t>
            </a:r>
            <a:r>
              <a:rPr lang="en-US" sz="1800" b="0" dirty="0" smtClean="0"/>
              <a:t>emedy to clear SAM </a:t>
            </a:r>
            <a:r>
              <a:rPr lang="en-US" sz="1800" b="0" dirty="0"/>
              <a:t>Warning for </a:t>
            </a:r>
            <a:r>
              <a:rPr lang="en-US" sz="1800" b="0" dirty="0" smtClean="0"/>
              <a:t>Staff K’s position.</a:t>
            </a:r>
            <a:endParaRPr lang="en-US" sz="1800" b="0" dirty="0"/>
          </a:p>
          <a:p>
            <a:pPr marL="45720" indent="0">
              <a:spcBef>
                <a:spcPts val="0"/>
              </a:spcBef>
              <a:buNone/>
            </a:pPr>
            <a:endParaRPr lang="en-US" sz="1800" b="0" dirty="0"/>
          </a:p>
          <a:p>
            <a:pPr>
              <a:spcBef>
                <a:spcPts val="0"/>
              </a:spcBef>
              <a:buFont typeface="Arial" panose="020B0604020202020204" pitchFamily="34" charset="0"/>
              <a:buChar char="•"/>
            </a:pPr>
            <a:r>
              <a:rPr lang="en-US" sz="1800" b="0" dirty="0"/>
              <a:t>Verify </a:t>
            </a:r>
            <a:r>
              <a:rPr lang="en-US" sz="1800" b="0" dirty="0" smtClean="0"/>
              <a:t>Staff K’s </a:t>
            </a:r>
            <a:r>
              <a:rPr lang="en-US" sz="1800" b="0" dirty="0"/>
              <a:t>role as Primary Provider </a:t>
            </a:r>
            <a:r>
              <a:rPr lang="en-US" sz="1800" b="0" dirty="0" smtClean="0"/>
              <a:t>versus </a:t>
            </a:r>
            <a:r>
              <a:rPr lang="en-US" sz="1800" b="0" dirty="0"/>
              <a:t>Secondary Provider.</a:t>
            </a:r>
          </a:p>
          <a:p>
            <a:pPr lvl="1">
              <a:spcBef>
                <a:spcPts val="0"/>
              </a:spcBef>
              <a:buFont typeface="Arial" panose="020B0604020202020204" pitchFamily="34" charset="0"/>
              <a:buChar char="•"/>
            </a:pPr>
            <a:r>
              <a:rPr lang="en-US" sz="1800" dirty="0" smtClean="0"/>
              <a:t>Staff EDID is correct in Primary </a:t>
            </a:r>
            <a:r>
              <a:rPr lang="en-US" sz="1800" dirty="0"/>
              <a:t>Provider </a:t>
            </a:r>
            <a:r>
              <a:rPr lang="en-US" sz="1800" dirty="0" smtClean="0"/>
              <a:t>field for disability 08 students in Grades 1 and 2 at school A.</a:t>
            </a:r>
            <a:endParaRPr lang="en-US" sz="1800" dirty="0"/>
          </a:p>
          <a:p>
            <a:pPr lvl="1">
              <a:spcBef>
                <a:spcPts val="0"/>
              </a:spcBef>
              <a:buFont typeface="Arial" panose="020B0604020202020204" pitchFamily="34" charset="0"/>
              <a:buChar char="•"/>
            </a:pPr>
            <a:r>
              <a:rPr lang="en-US" sz="1800" dirty="0" smtClean="0"/>
              <a:t>Staff EDID is correct in Primary Provider field for disability 08 student in 3</a:t>
            </a:r>
            <a:r>
              <a:rPr lang="en-US" sz="1800" baseline="30000" dirty="0" smtClean="0"/>
              <a:t>rd</a:t>
            </a:r>
            <a:r>
              <a:rPr lang="en-US" sz="1800" dirty="0" smtClean="0"/>
              <a:t> Grade at school B.</a:t>
            </a:r>
          </a:p>
          <a:p>
            <a:pPr lvl="1">
              <a:spcBef>
                <a:spcPts val="0"/>
              </a:spcBef>
              <a:buFont typeface="Arial" panose="020B0604020202020204" pitchFamily="34" charset="0"/>
              <a:buChar char="•"/>
            </a:pPr>
            <a:r>
              <a:rPr lang="en-US" sz="1800" b="1" i="1" dirty="0" smtClean="0"/>
              <a:t>Staff EDID should be in a Secondary Provider field for students in other disability categories in Grades 2, 3 and 4 at school C.</a:t>
            </a:r>
            <a:endParaRPr lang="en-US" sz="1800" b="1" i="1" dirty="0"/>
          </a:p>
          <a:p>
            <a:pPr lvl="1">
              <a:spcBef>
                <a:spcPts val="0"/>
              </a:spcBef>
              <a:buFont typeface="Arial" panose="020B0604020202020204" pitchFamily="34" charset="0"/>
              <a:buChar char="•"/>
            </a:pPr>
            <a:r>
              <a:rPr lang="en-US" sz="1800" dirty="0" smtClean="0"/>
              <a:t>Correct the placement of Staff K’s EDID in the </a:t>
            </a:r>
            <a:r>
              <a:rPr lang="en-US" sz="1800" dirty="0"/>
              <a:t>IEP Participation file from the Primary Provider field </a:t>
            </a:r>
            <a:r>
              <a:rPr lang="en-US" sz="1800" dirty="0" smtClean="0"/>
              <a:t>to a </a:t>
            </a:r>
            <a:r>
              <a:rPr lang="en-US" sz="1800" dirty="0"/>
              <a:t>Secondary Provider </a:t>
            </a:r>
            <a:r>
              <a:rPr lang="en-US" sz="1800" dirty="0" smtClean="0"/>
              <a:t>field for students in Grades 2, 3 and 4 at school C.</a:t>
            </a:r>
            <a:endParaRPr lang="en-US" sz="1800" dirty="0"/>
          </a:p>
          <a:p>
            <a:pPr>
              <a:spcBef>
                <a:spcPts val="0"/>
              </a:spcBef>
              <a:buFont typeface="Arial" panose="020B0604020202020204" pitchFamily="34" charset="0"/>
              <a:buChar char="•"/>
            </a:pPr>
            <a:r>
              <a:rPr lang="en-US" sz="1800" b="0" dirty="0"/>
              <a:t>Create a new Snapshot.</a:t>
            </a:r>
          </a:p>
          <a:p>
            <a:pPr marL="45720" indent="0">
              <a:spcBef>
                <a:spcPts val="0"/>
              </a:spcBef>
              <a:buNone/>
            </a:pPr>
            <a:endParaRPr lang="en-US" sz="1800" b="0" dirty="0">
              <a:solidFill>
                <a:srgbClr val="FF0000"/>
              </a:solidFill>
            </a:endParaRPr>
          </a:p>
          <a:p>
            <a:pPr marL="45720" indent="0">
              <a:spcBef>
                <a:spcPts val="0"/>
              </a:spcBef>
              <a:buNone/>
            </a:pPr>
            <a:r>
              <a:rPr lang="en-US" sz="1800" b="0" dirty="0" smtClean="0"/>
              <a:t>Staff K’s record passed SAM approval criteria and is eliminated as a SAM Warning.</a:t>
            </a:r>
          </a:p>
          <a:p>
            <a:pPr marL="320040" lvl="2" indent="0">
              <a:spcBef>
                <a:spcPts val="0"/>
              </a:spcBef>
              <a:buClr>
                <a:schemeClr val="accent1"/>
              </a:buClr>
              <a:buNone/>
            </a:pPr>
            <a:r>
              <a:rPr lang="en-US" sz="1600" i="1" dirty="0" smtClean="0"/>
              <a:t>(Speech-Language Pathologist </a:t>
            </a:r>
            <a:r>
              <a:rPr lang="en-US" sz="1600" i="1" dirty="0"/>
              <a:t>= </a:t>
            </a:r>
            <a:r>
              <a:rPr lang="en-US" sz="1600" i="1" dirty="0">
                <a:solidFill>
                  <a:schemeClr val="tx1"/>
                </a:solidFill>
              </a:rPr>
              <a:t>student disability </a:t>
            </a:r>
            <a:r>
              <a:rPr lang="en-US" sz="1600" i="1" dirty="0" smtClean="0">
                <a:solidFill>
                  <a:schemeClr val="tx1"/>
                </a:solidFill>
              </a:rPr>
              <a:t>08-Speech or Language </a:t>
            </a:r>
            <a:r>
              <a:rPr lang="en-US" sz="1600" i="1" dirty="0">
                <a:solidFill>
                  <a:schemeClr val="tx1"/>
                </a:solidFill>
              </a:rPr>
              <a:t>Impairment)</a:t>
            </a:r>
          </a:p>
          <a:p>
            <a:pPr marL="45720" indent="0">
              <a:spcBef>
                <a:spcPts val="0"/>
              </a:spcBef>
              <a:buNone/>
            </a:pPr>
            <a:endParaRPr lang="en-US" sz="1800" b="0" dirty="0"/>
          </a:p>
          <a:p>
            <a:pPr marL="45720" indent="0">
              <a:buNone/>
            </a:pPr>
            <a:endParaRPr lang="en-US" sz="2000" b="0" dirty="0"/>
          </a:p>
        </p:txBody>
      </p:sp>
      <p:sp>
        <p:nvSpPr>
          <p:cNvPr id="3" name="Title 2"/>
          <p:cNvSpPr>
            <a:spLocks noGrp="1"/>
          </p:cNvSpPr>
          <p:nvPr>
            <p:ph type="title"/>
          </p:nvPr>
        </p:nvSpPr>
        <p:spPr/>
        <p:txBody>
          <a:bodyPr/>
          <a:lstStyle/>
          <a:p>
            <a:r>
              <a:rPr lang="en-US" dirty="0" smtClean="0"/>
              <a:t>How to Remedy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62</a:t>
            </a:fld>
            <a:endParaRPr lang="en-US" dirty="0" smtClean="0"/>
          </a:p>
        </p:txBody>
      </p:sp>
    </p:spTree>
    <p:extLst>
      <p:ext uri="{BB962C8B-B14F-4D97-AF65-F5344CB8AC3E}">
        <p14:creationId xmlns:p14="http://schemas.microsoft.com/office/powerpoint/2010/main" val="2762451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2359151"/>
            <a:ext cx="8407893" cy="1976629"/>
          </a:xfrm>
        </p:spPr>
        <p:txBody>
          <a:bodyPr/>
          <a:lstStyle/>
          <a:p>
            <a:pPr marL="45720" indent="0">
              <a:spcBef>
                <a:spcPts val="0"/>
              </a:spcBef>
              <a:buNone/>
            </a:pPr>
            <a:r>
              <a:rPr lang="en-US" sz="1800" b="0" dirty="0"/>
              <a:t>Administrative/Instructional Area Code </a:t>
            </a:r>
            <a:r>
              <a:rPr lang="en-US" sz="1800" b="0" dirty="0" smtClean="0"/>
              <a:t>0041 (Early Childhood/Elementary)</a:t>
            </a:r>
          </a:p>
          <a:p>
            <a:pPr marL="320040" lvl="1" indent="0">
              <a:spcBef>
                <a:spcPts val="0"/>
              </a:spcBef>
              <a:buNone/>
            </a:pPr>
            <a:r>
              <a:rPr lang="en-US" sz="1800" i="1" dirty="0" smtClean="0"/>
              <a:t>A schooling level that provides care and education for children in an elementary classroom setting for children who are ages 5 thru 8.</a:t>
            </a:r>
            <a:r>
              <a:rPr lang="en-US" sz="1800" b="0" i="1" dirty="0" smtClean="0"/>
              <a:t> </a:t>
            </a:r>
          </a:p>
          <a:p>
            <a:pPr marL="45720" indent="0">
              <a:spcBef>
                <a:spcPts val="0"/>
              </a:spcBef>
              <a:buNone/>
            </a:pPr>
            <a:endParaRPr lang="en-US" sz="1800" b="0" dirty="0"/>
          </a:p>
          <a:p>
            <a:pPr marL="45720" indent="0">
              <a:spcBef>
                <a:spcPts val="0"/>
              </a:spcBef>
              <a:buNone/>
            </a:pPr>
            <a:r>
              <a:rPr lang="en-US" sz="1800" b="0" dirty="0">
                <a:solidFill>
                  <a:schemeClr val="tx1"/>
                </a:solidFill>
              </a:rPr>
              <a:t>Report AIA code 0041 for teachers serving students in grades </a:t>
            </a:r>
            <a:r>
              <a:rPr lang="en-US" sz="1800" b="0" dirty="0" smtClean="0">
                <a:solidFill>
                  <a:schemeClr val="tx1"/>
                </a:solidFill>
              </a:rPr>
              <a:t>K-2.</a:t>
            </a:r>
            <a:endParaRPr lang="en-US" sz="1800" dirty="0"/>
          </a:p>
          <a:p>
            <a:pPr marL="2194560" lvl="8" indent="0">
              <a:spcBef>
                <a:spcPts val="0"/>
              </a:spcBef>
              <a:buNone/>
            </a:pPr>
            <a:r>
              <a:rPr lang="en-US" sz="1800" dirty="0"/>
              <a:t>	                  </a:t>
            </a:r>
            <a:endParaRPr lang="en-US" sz="1800" b="1" i="1" u="sng" dirty="0">
              <a:solidFill>
                <a:schemeClr val="tx1"/>
              </a:solidFill>
            </a:endParaRPr>
          </a:p>
        </p:txBody>
      </p:sp>
      <p:sp>
        <p:nvSpPr>
          <p:cNvPr id="3" name="Title 2"/>
          <p:cNvSpPr>
            <a:spLocks noGrp="1"/>
          </p:cNvSpPr>
          <p:nvPr>
            <p:ph type="title"/>
          </p:nvPr>
        </p:nvSpPr>
        <p:spPr/>
        <p:txBody>
          <a:bodyPr/>
          <a:lstStyle/>
          <a:p>
            <a:r>
              <a:rPr lang="en-US" dirty="0" smtClean="0"/>
              <a:t>AIA Code 0041</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63</a:t>
            </a:fld>
            <a:endParaRPr lang="en-US" dirty="0" smtClean="0"/>
          </a:p>
        </p:txBody>
      </p:sp>
    </p:spTree>
    <p:extLst>
      <p:ext uri="{BB962C8B-B14F-4D97-AF65-F5344CB8AC3E}">
        <p14:creationId xmlns:p14="http://schemas.microsoft.com/office/powerpoint/2010/main" val="12334094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04081"/>
            <a:ext cx="8407893" cy="3314942"/>
          </a:xfrm>
        </p:spPr>
        <p:txBody>
          <a:bodyPr/>
          <a:lstStyle/>
          <a:p>
            <a:pPr marL="0" indent="-351378">
              <a:spcBef>
                <a:spcPts val="0"/>
              </a:spcBef>
              <a:buNone/>
              <a:defRPr/>
            </a:pPr>
            <a:r>
              <a:rPr lang="en-US" sz="1800" b="0" dirty="0">
                <a:solidFill>
                  <a:schemeClr val="tx1"/>
                </a:solidFill>
              </a:rPr>
              <a:t>District wide personnel who are not assigned to a specific school.</a:t>
            </a:r>
          </a:p>
          <a:p>
            <a:pPr marL="0" indent="-351378">
              <a:spcBef>
                <a:spcPts val="0"/>
              </a:spcBef>
              <a:buNone/>
              <a:defRPr/>
            </a:pPr>
            <a:endParaRPr lang="en-US" sz="1800" b="0" dirty="0">
              <a:solidFill>
                <a:schemeClr val="tx1"/>
              </a:solidFill>
            </a:endParaRPr>
          </a:p>
          <a:p>
            <a:pPr marL="351378" indent="-351378">
              <a:spcBef>
                <a:spcPts val="0"/>
              </a:spcBef>
              <a:buNone/>
              <a:defRPr/>
            </a:pPr>
            <a:r>
              <a:rPr lang="en-US" sz="1800" b="0" dirty="0" smtClean="0">
                <a:solidFill>
                  <a:schemeClr val="tx1"/>
                </a:solidFill>
              </a:rPr>
              <a:t>Report one </a:t>
            </a:r>
            <a:r>
              <a:rPr lang="en-US" sz="1800" b="0" dirty="0">
                <a:solidFill>
                  <a:schemeClr val="tx1"/>
                </a:solidFill>
              </a:rPr>
              <a:t>assignment record </a:t>
            </a:r>
            <a:r>
              <a:rPr lang="en-US" sz="1800" b="0" dirty="0" smtClean="0">
                <a:solidFill>
                  <a:schemeClr val="tx1"/>
                </a:solidFill>
              </a:rPr>
              <a:t>= </a:t>
            </a:r>
            <a:r>
              <a:rPr lang="en-US" sz="1800" b="0" dirty="0">
                <a:solidFill>
                  <a:schemeClr val="tx1"/>
                </a:solidFill>
              </a:rPr>
              <a:t>grades K-12 </a:t>
            </a:r>
            <a:r>
              <a:rPr lang="en-US" sz="1800" b="0" dirty="0" smtClean="0">
                <a:solidFill>
                  <a:schemeClr val="tx1"/>
                </a:solidFill>
              </a:rPr>
              <a:t>if </a:t>
            </a:r>
            <a:r>
              <a:rPr lang="en-US" sz="1800" b="0" dirty="0">
                <a:solidFill>
                  <a:schemeClr val="tx1"/>
                </a:solidFill>
              </a:rPr>
              <a:t>Job </a:t>
            </a:r>
            <a:r>
              <a:rPr lang="en-US" sz="1800" b="0" dirty="0" smtClean="0">
                <a:solidFill>
                  <a:schemeClr val="tx1"/>
                </a:solidFill>
              </a:rPr>
              <a:t>Code </a:t>
            </a:r>
            <a:r>
              <a:rPr lang="en-US" sz="1800" b="0" dirty="0">
                <a:solidFill>
                  <a:schemeClr val="tx1"/>
                </a:solidFill>
              </a:rPr>
              <a:t>is:</a:t>
            </a:r>
          </a:p>
          <a:p>
            <a:pPr marL="351378" indent="-351378">
              <a:spcBef>
                <a:spcPts val="0"/>
              </a:spcBef>
              <a:buClrTx/>
              <a:buFont typeface="Arial" panose="020B0604020202020204" pitchFamily="34" charset="0"/>
              <a:buChar char="•"/>
              <a:defRPr/>
            </a:pPr>
            <a:r>
              <a:rPr lang="en-US" sz="1800" b="0" dirty="0">
                <a:solidFill>
                  <a:schemeClr val="tx1"/>
                </a:solidFill>
              </a:rPr>
              <a:t>102, 104 (SPED Director/Assistant Director)</a:t>
            </a:r>
          </a:p>
          <a:p>
            <a:pPr marL="351378" indent="-351378">
              <a:spcBef>
                <a:spcPts val="0"/>
              </a:spcBef>
              <a:buClrTx/>
              <a:buFont typeface="Arial" panose="020B0604020202020204" pitchFamily="34" charset="0"/>
              <a:buChar char="•"/>
              <a:defRPr/>
            </a:pPr>
            <a:r>
              <a:rPr lang="en-US" sz="1800" b="0" dirty="0">
                <a:solidFill>
                  <a:schemeClr val="tx1"/>
                </a:solidFill>
              </a:rPr>
              <a:t>320, 322, 344 (Accountant, Admin/Executive Assistant, Personnel Officer)</a:t>
            </a:r>
          </a:p>
          <a:p>
            <a:pPr marL="351378" indent="-351378">
              <a:spcBef>
                <a:spcPts val="0"/>
              </a:spcBef>
              <a:buClrTx/>
              <a:buFont typeface="Arial" panose="020B0604020202020204" pitchFamily="34" charset="0"/>
              <a:buChar char="•"/>
              <a:defRPr/>
            </a:pPr>
            <a:r>
              <a:rPr lang="en-US" sz="1800" b="0" dirty="0">
                <a:solidFill>
                  <a:schemeClr val="tx1"/>
                </a:solidFill>
              </a:rPr>
              <a:t>380, 381, 382 (Computer Technology)</a:t>
            </a:r>
          </a:p>
          <a:p>
            <a:pPr marL="351378" indent="-351378">
              <a:spcBef>
                <a:spcPts val="0"/>
              </a:spcBef>
              <a:buClrTx/>
              <a:buFont typeface="Arial" panose="020B0604020202020204" pitchFamily="34" charset="0"/>
              <a:buChar char="•"/>
              <a:defRPr/>
            </a:pPr>
            <a:r>
              <a:rPr lang="en-US" sz="1800" b="0" dirty="0">
                <a:solidFill>
                  <a:schemeClr val="tx1"/>
                </a:solidFill>
              </a:rPr>
              <a:t>501-515 (Office/Administrative Support) </a:t>
            </a:r>
          </a:p>
          <a:p>
            <a:pPr marL="752310" lvl="1" indent="-351378">
              <a:spcBef>
                <a:spcPts val="0"/>
              </a:spcBef>
              <a:buNone/>
              <a:defRPr/>
            </a:pPr>
            <a:r>
              <a:rPr lang="en-US" sz="1800" dirty="0">
                <a:solidFill>
                  <a:schemeClr val="tx1"/>
                </a:solidFill>
              </a:rPr>
              <a:t> </a:t>
            </a:r>
          </a:p>
          <a:p>
            <a:pPr marL="351378" indent="-351378">
              <a:spcBef>
                <a:spcPts val="0"/>
              </a:spcBef>
              <a:buNone/>
              <a:defRPr/>
            </a:pPr>
            <a:r>
              <a:rPr lang="en-US" sz="1800" dirty="0">
                <a:solidFill>
                  <a:schemeClr val="tx1"/>
                </a:solidFill>
              </a:rPr>
              <a:t>S</a:t>
            </a:r>
            <a:r>
              <a:rPr lang="en-US" sz="1800" dirty="0" smtClean="0">
                <a:solidFill>
                  <a:schemeClr val="tx1"/>
                </a:solidFill>
              </a:rPr>
              <a:t>chool </a:t>
            </a:r>
            <a:r>
              <a:rPr lang="en-US" sz="1800" dirty="0">
                <a:solidFill>
                  <a:schemeClr val="tx1"/>
                </a:solidFill>
              </a:rPr>
              <a:t>code </a:t>
            </a:r>
            <a:r>
              <a:rPr lang="en-US" sz="1800" dirty="0" smtClean="0">
                <a:solidFill>
                  <a:schemeClr val="tx1"/>
                </a:solidFill>
              </a:rPr>
              <a:t>= 9980 </a:t>
            </a:r>
            <a:r>
              <a:rPr lang="en-US" sz="1800" dirty="0">
                <a:solidFill>
                  <a:schemeClr val="tx1"/>
                </a:solidFill>
              </a:rPr>
              <a:t>District Wide</a:t>
            </a:r>
          </a:p>
        </p:txBody>
      </p:sp>
      <p:sp>
        <p:nvSpPr>
          <p:cNvPr id="3" name="Title 2"/>
          <p:cNvSpPr>
            <a:spLocks noGrp="1"/>
          </p:cNvSpPr>
          <p:nvPr>
            <p:ph type="title"/>
          </p:nvPr>
        </p:nvSpPr>
        <p:spPr/>
        <p:txBody>
          <a:bodyPr/>
          <a:lstStyle/>
          <a:p>
            <a:r>
              <a:rPr lang="en-US" dirty="0" smtClean="0"/>
              <a:t>District Wide Personnel</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64</a:t>
            </a:fld>
            <a:endParaRPr lang="en-US" dirty="0" smtClean="0"/>
          </a:p>
        </p:txBody>
      </p:sp>
    </p:spTree>
    <p:extLst>
      <p:ext uri="{BB962C8B-B14F-4D97-AF65-F5344CB8AC3E}">
        <p14:creationId xmlns:p14="http://schemas.microsoft.com/office/powerpoint/2010/main" val="15670029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3200399"/>
            <a:ext cx="8407893" cy="933451"/>
          </a:xfrm>
        </p:spPr>
        <p:txBody>
          <a:bodyPr/>
          <a:lstStyle/>
          <a:p>
            <a:pPr marL="45720" indent="0" algn="ctr">
              <a:buNone/>
            </a:pPr>
            <a:r>
              <a:rPr lang="en-US" dirty="0" smtClean="0"/>
              <a:t>Identity Management</a:t>
            </a:r>
          </a:p>
          <a:p>
            <a:pPr marL="45720" indent="0" algn="ctr">
              <a:buNone/>
            </a:pPr>
            <a:r>
              <a:rPr lang="en-US" dirty="0" smtClean="0"/>
              <a:t>Reports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65</a:t>
            </a:fld>
            <a:endParaRPr lang="en-US" dirty="0" smtClean="0"/>
          </a:p>
        </p:txBody>
      </p:sp>
    </p:spTree>
    <p:extLst>
      <p:ext uri="{BB962C8B-B14F-4D97-AF65-F5344CB8AC3E}">
        <p14:creationId xmlns:p14="http://schemas.microsoft.com/office/powerpoint/2010/main" val="3341725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37809" y="1719263"/>
            <a:ext cx="6893781" cy="4406900"/>
          </a:xfrm>
        </p:spPr>
      </p:pic>
      <p:sp>
        <p:nvSpPr>
          <p:cNvPr id="3" name="Title 2"/>
          <p:cNvSpPr>
            <a:spLocks noGrp="1"/>
          </p:cNvSpPr>
          <p:nvPr>
            <p:ph type="title"/>
          </p:nvPr>
        </p:nvSpPr>
        <p:spPr/>
        <p:txBody>
          <a:bodyPr/>
          <a:lstStyle/>
          <a:p>
            <a:r>
              <a:rPr lang="en-US" dirty="0" smtClean="0"/>
              <a:t>IdM Single Sign-On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66</a:t>
            </a:fld>
            <a:endParaRPr lang="en-US" dirty="0" smtClean="0"/>
          </a:p>
        </p:txBody>
      </p:sp>
    </p:spTree>
    <p:extLst>
      <p:ext uri="{BB962C8B-B14F-4D97-AF65-F5344CB8AC3E}">
        <p14:creationId xmlns:p14="http://schemas.microsoft.com/office/powerpoint/2010/main" val="15015507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04950" y="1766888"/>
            <a:ext cx="6829425" cy="4406900"/>
          </a:xfrm>
        </p:spPr>
      </p:pic>
      <p:sp>
        <p:nvSpPr>
          <p:cNvPr id="3" name="Title 2"/>
          <p:cNvSpPr>
            <a:spLocks noGrp="1"/>
          </p:cNvSpPr>
          <p:nvPr>
            <p:ph type="title"/>
          </p:nvPr>
        </p:nvSpPr>
        <p:spPr/>
        <p:txBody>
          <a:bodyPr/>
          <a:lstStyle/>
          <a:p>
            <a:r>
              <a:rPr lang="en-US" dirty="0" smtClean="0"/>
              <a:t>Cognos Report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67</a:t>
            </a:fld>
            <a:endParaRPr lang="en-US" dirty="0" smtClean="0"/>
          </a:p>
        </p:txBody>
      </p:sp>
      <p:sp>
        <p:nvSpPr>
          <p:cNvPr id="6" name="Oval 5"/>
          <p:cNvSpPr/>
          <p:nvPr/>
        </p:nvSpPr>
        <p:spPr>
          <a:xfrm>
            <a:off x="1333501" y="5210175"/>
            <a:ext cx="1485900"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35001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8599" y="1797872"/>
            <a:ext cx="8620125" cy="4031428"/>
          </a:xfrm>
        </p:spPr>
      </p:pic>
      <p:sp>
        <p:nvSpPr>
          <p:cNvPr id="3" name="Title 2"/>
          <p:cNvSpPr>
            <a:spLocks noGrp="1"/>
          </p:cNvSpPr>
          <p:nvPr>
            <p:ph type="title"/>
          </p:nvPr>
        </p:nvSpPr>
        <p:spPr/>
        <p:txBody>
          <a:bodyPr/>
          <a:lstStyle/>
          <a:p>
            <a:r>
              <a:rPr lang="en-US" dirty="0" smtClean="0"/>
              <a:t>December Count</a:t>
            </a:r>
            <a:br>
              <a:rPr lang="en-US" dirty="0" smtClean="0"/>
            </a:br>
            <a:r>
              <a:rPr lang="en-US" dirty="0" smtClean="0"/>
              <a:t>Report List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68</a:t>
            </a:fld>
            <a:endParaRPr lang="en-US" dirty="0" smtClean="0"/>
          </a:p>
        </p:txBody>
      </p:sp>
      <p:sp>
        <p:nvSpPr>
          <p:cNvPr id="9" name="Oval 8"/>
          <p:cNvSpPr/>
          <p:nvPr/>
        </p:nvSpPr>
        <p:spPr>
          <a:xfrm>
            <a:off x="57150" y="4000499"/>
            <a:ext cx="1276350" cy="323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6911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130" t="10764" r="69314" b="3127"/>
          <a:stretch/>
        </p:blipFill>
        <p:spPr>
          <a:xfrm>
            <a:off x="370113" y="1295400"/>
            <a:ext cx="3884801" cy="5337521"/>
          </a:xfrm>
        </p:spPr>
      </p:pic>
      <p:sp>
        <p:nvSpPr>
          <p:cNvPr id="3" name="Title 2"/>
          <p:cNvSpPr>
            <a:spLocks noGrp="1"/>
          </p:cNvSpPr>
          <p:nvPr>
            <p:ph type="title"/>
          </p:nvPr>
        </p:nvSpPr>
        <p:spPr/>
        <p:txBody>
          <a:bodyPr/>
          <a:lstStyle/>
          <a:p>
            <a:r>
              <a:rPr lang="en-US" dirty="0" smtClean="0"/>
              <a:t>Staff Error Reports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69</a:t>
            </a:fld>
            <a:endParaRPr lang="en-US" dirty="0" smtClean="0"/>
          </a:p>
        </p:txBody>
      </p:sp>
      <p:sp>
        <p:nvSpPr>
          <p:cNvPr id="6" name="Oval 5"/>
          <p:cNvSpPr/>
          <p:nvPr/>
        </p:nvSpPr>
        <p:spPr>
          <a:xfrm>
            <a:off x="381000" y="4189640"/>
            <a:ext cx="2896961" cy="610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468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012" y="1952274"/>
            <a:ext cx="8923071" cy="3847110"/>
          </a:xfrm>
        </p:spPr>
        <p:txBody>
          <a:bodyPr/>
          <a:lstStyle/>
          <a:p>
            <a:pPr marL="45720" indent="0">
              <a:spcBef>
                <a:spcPts val="0"/>
              </a:spcBef>
              <a:buNone/>
            </a:pPr>
            <a:r>
              <a:rPr lang="en-US" sz="1800" b="0" dirty="0"/>
              <a:t>R</a:t>
            </a:r>
            <a:r>
              <a:rPr lang="en-US" sz="1800" b="0" dirty="0" smtClean="0"/>
              <a:t>efer to the </a:t>
            </a:r>
            <a:r>
              <a:rPr lang="en-US" sz="1800" dirty="0" smtClean="0"/>
              <a:t>“Special </a:t>
            </a:r>
            <a:r>
              <a:rPr lang="en-US" sz="1800" dirty="0"/>
              <a:t>Education </a:t>
            </a:r>
            <a:r>
              <a:rPr lang="en-US" sz="1800" dirty="0" smtClean="0"/>
              <a:t>Endorsement </a:t>
            </a:r>
            <a:r>
              <a:rPr lang="en-US" sz="1800" dirty="0"/>
              <a:t>Qualifications </a:t>
            </a:r>
            <a:r>
              <a:rPr lang="en-US" sz="1800" dirty="0" smtClean="0"/>
              <a:t>by Assignment, Disability and Age of Student”</a:t>
            </a:r>
            <a:r>
              <a:rPr lang="en-US" sz="1800" b="0" dirty="0" smtClean="0"/>
              <a:t> guide to determine appropriate license/endorsement requirements.</a:t>
            </a:r>
            <a:endParaRPr lang="en-US" sz="1800" b="0" dirty="0"/>
          </a:p>
          <a:p>
            <a:pPr marL="45720" indent="0">
              <a:spcBef>
                <a:spcPts val="0"/>
              </a:spcBef>
              <a:buNone/>
              <a:defRPr/>
            </a:pPr>
            <a:r>
              <a:rPr lang="en-US" sz="1800" u="sng" dirty="0">
                <a:hlinkClick r:id="rId2"/>
              </a:rPr>
              <a:t>http://</a:t>
            </a:r>
            <a:r>
              <a:rPr lang="en-US" sz="1800" u="sng" dirty="0" smtClean="0">
                <a:hlinkClick r:id="rId2"/>
              </a:rPr>
              <a:t>www.cde.state.co.us/cdespedfin</a:t>
            </a:r>
            <a:r>
              <a:rPr lang="en-US" sz="1800" u="sng" dirty="0" smtClean="0"/>
              <a:t> </a:t>
            </a:r>
            <a:endParaRPr lang="en-US" sz="1800" dirty="0"/>
          </a:p>
          <a:p>
            <a:pPr marL="45720" indent="0">
              <a:spcBef>
                <a:spcPts val="0"/>
              </a:spcBef>
              <a:buNone/>
              <a:defRPr/>
            </a:pPr>
            <a:endParaRPr lang="en-US" sz="1900" b="0" dirty="0" smtClean="0">
              <a:solidFill>
                <a:srgbClr val="000000"/>
              </a:solidFill>
            </a:endParaRPr>
          </a:p>
          <a:p>
            <a:pPr marL="45720" indent="0">
              <a:spcBef>
                <a:spcPts val="0"/>
              </a:spcBef>
              <a:buNone/>
              <a:defRPr/>
            </a:pPr>
            <a:r>
              <a:rPr lang="en-US" sz="1800" b="0" dirty="0">
                <a:solidFill>
                  <a:schemeClr val="bg1">
                    <a:lumMod val="50000"/>
                  </a:schemeClr>
                </a:solidFill>
              </a:rPr>
              <a:t>D</a:t>
            </a:r>
            <a:r>
              <a:rPr lang="en-US" sz="1800" b="0" dirty="0" smtClean="0">
                <a:solidFill>
                  <a:schemeClr val="bg1">
                    <a:lumMod val="50000"/>
                  </a:schemeClr>
                </a:solidFill>
              </a:rPr>
              <a:t>ocument identifies:</a:t>
            </a:r>
          </a:p>
          <a:p>
            <a:pPr>
              <a:spcBef>
                <a:spcPts val="0"/>
              </a:spcBef>
              <a:buFont typeface="Arial" panose="020B0604020202020204" pitchFamily="34" charset="0"/>
              <a:buChar char="•"/>
              <a:defRPr/>
            </a:pPr>
            <a:r>
              <a:rPr lang="en-US" sz="1800" b="0" dirty="0" smtClean="0">
                <a:solidFill>
                  <a:schemeClr val="bg1">
                    <a:lumMod val="50000"/>
                  </a:schemeClr>
                </a:solidFill>
              </a:rPr>
              <a:t>Job Classification Code (position assignment)</a:t>
            </a:r>
            <a:endParaRPr lang="en-US" sz="1800" b="0" dirty="0">
              <a:solidFill>
                <a:schemeClr val="bg1">
                  <a:lumMod val="50000"/>
                </a:schemeClr>
              </a:solidFill>
            </a:endParaRPr>
          </a:p>
          <a:p>
            <a:pPr>
              <a:spcBef>
                <a:spcPts val="0"/>
              </a:spcBef>
              <a:buFont typeface="Arial" panose="020B0604020202020204" pitchFamily="34" charset="0"/>
              <a:buChar char="•"/>
              <a:defRPr/>
            </a:pPr>
            <a:r>
              <a:rPr lang="en-US" sz="1800" b="0" dirty="0" smtClean="0">
                <a:solidFill>
                  <a:schemeClr val="bg1">
                    <a:lumMod val="50000"/>
                  </a:schemeClr>
                </a:solidFill>
              </a:rPr>
              <a:t>Student Disability</a:t>
            </a:r>
            <a:endParaRPr lang="en-US" sz="1800" b="0" dirty="0">
              <a:solidFill>
                <a:schemeClr val="bg1">
                  <a:lumMod val="50000"/>
                </a:schemeClr>
              </a:solidFill>
            </a:endParaRPr>
          </a:p>
          <a:p>
            <a:pPr>
              <a:spcBef>
                <a:spcPts val="0"/>
              </a:spcBef>
              <a:buFont typeface="Arial" panose="020B0604020202020204" pitchFamily="34" charset="0"/>
              <a:buChar char="•"/>
              <a:defRPr/>
            </a:pPr>
            <a:r>
              <a:rPr lang="en-US" sz="1800" b="0" dirty="0" smtClean="0">
                <a:solidFill>
                  <a:schemeClr val="bg1">
                    <a:lumMod val="50000"/>
                  </a:schemeClr>
                </a:solidFill>
              </a:rPr>
              <a:t>Qualifying Endorsement by Student Age</a:t>
            </a:r>
            <a:endParaRPr lang="en-US" sz="1800" b="0" dirty="0">
              <a:solidFill>
                <a:schemeClr val="bg1">
                  <a:lumMod val="50000"/>
                </a:schemeClr>
              </a:solidFill>
            </a:endParaRPr>
          </a:p>
          <a:p>
            <a:pPr marL="274320" lvl="1" indent="0">
              <a:spcBef>
                <a:spcPts val="0"/>
              </a:spcBef>
              <a:buClrTx/>
              <a:buNone/>
              <a:defRPr/>
            </a:pPr>
            <a:endParaRPr lang="en-US" sz="1700" dirty="0"/>
          </a:p>
          <a:p>
            <a:pPr marL="57150" lvl="1" indent="0">
              <a:spcBef>
                <a:spcPts val="0"/>
              </a:spcBef>
              <a:buClrTx/>
              <a:buNone/>
              <a:defRPr/>
            </a:pPr>
            <a:r>
              <a:rPr lang="en-US" sz="1800" b="1" dirty="0"/>
              <a:t>This </a:t>
            </a:r>
            <a:r>
              <a:rPr lang="en-US" sz="1800" b="1" dirty="0" smtClean="0"/>
              <a:t>reference </a:t>
            </a:r>
            <a:r>
              <a:rPr lang="en-US" sz="1800" b="1" dirty="0"/>
              <a:t>is especially helpful in the placement of </a:t>
            </a:r>
            <a:r>
              <a:rPr lang="en-US" sz="1800" b="1" dirty="0" smtClean="0"/>
              <a:t>special education teachers and Speech-Language Pathologists for appropriate endorsement </a:t>
            </a:r>
            <a:r>
              <a:rPr lang="en-US" sz="1800" b="1" dirty="0"/>
              <a:t>for the 50% caseload </a:t>
            </a:r>
            <a:r>
              <a:rPr lang="en-US" sz="1800" b="1" dirty="0" smtClean="0"/>
              <a:t>match</a:t>
            </a:r>
            <a:r>
              <a:rPr lang="en-US" sz="1800" b="1" dirty="0"/>
              <a:t>.</a:t>
            </a:r>
          </a:p>
          <a:p>
            <a:pPr marL="274320" lvl="1" indent="0">
              <a:spcBef>
                <a:spcPts val="0"/>
              </a:spcBef>
              <a:buClrTx/>
              <a:buNone/>
              <a:defRPr/>
            </a:pPr>
            <a:endParaRPr lang="en-US" sz="1700" dirty="0"/>
          </a:p>
          <a:p>
            <a:pPr marL="45720" indent="0">
              <a:buNone/>
            </a:pPr>
            <a:endParaRPr lang="en-US" dirty="0"/>
          </a:p>
        </p:txBody>
      </p:sp>
      <p:sp>
        <p:nvSpPr>
          <p:cNvPr id="3" name="Title 2"/>
          <p:cNvSpPr>
            <a:spLocks noGrp="1"/>
          </p:cNvSpPr>
          <p:nvPr>
            <p:ph type="title"/>
          </p:nvPr>
        </p:nvSpPr>
        <p:spPr/>
        <p:txBody>
          <a:bodyPr/>
          <a:lstStyle/>
          <a:p>
            <a:r>
              <a:rPr lang="en-US" dirty="0" smtClean="0"/>
              <a:t>Staff Qualifications </a:t>
            </a:r>
            <a:br>
              <a:rPr lang="en-US" dirty="0" smtClean="0"/>
            </a:br>
            <a:r>
              <a:rPr lang="en-US" dirty="0" smtClean="0"/>
              <a:t>Resource Document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a:t>
            </a:fld>
            <a:endParaRPr lang="en-US" dirty="0" smtClean="0"/>
          </a:p>
        </p:txBody>
      </p:sp>
    </p:spTree>
    <p:extLst>
      <p:ext uri="{BB962C8B-B14F-4D97-AF65-F5344CB8AC3E}">
        <p14:creationId xmlns:p14="http://schemas.microsoft.com/office/powerpoint/2010/main" val="5209969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0362" y="2367816"/>
            <a:ext cx="5842535" cy="2521820"/>
          </a:xfrm>
        </p:spPr>
      </p:pic>
      <p:sp>
        <p:nvSpPr>
          <p:cNvPr id="3" name="Title 2"/>
          <p:cNvSpPr>
            <a:spLocks noGrp="1"/>
          </p:cNvSpPr>
          <p:nvPr>
            <p:ph type="title"/>
          </p:nvPr>
        </p:nvSpPr>
        <p:spPr/>
        <p:txBody>
          <a:bodyPr/>
          <a:lstStyle/>
          <a:p>
            <a:r>
              <a:rPr lang="en-US" dirty="0" smtClean="0"/>
              <a:t>SAM Reports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70</a:t>
            </a:fld>
            <a:endParaRPr lang="en-US" dirty="0" smtClean="0"/>
          </a:p>
        </p:txBody>
      </p:sp>
    </p:spTree>
    <p:extLst>
      <p:ext uri="{BB962C8B-B14F-4D97-AF65-F5344CB8AC3E}">
        <p14:creationId xmlns:p14="http://schemas.microsoft.com/office/powerpoint/2010/main" val="32739540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49002" y="1892391"/>
            <a:ext cx="8755512" cy="3790666"/>
          </a:xfrm>
        </p:spPr>
      </p:pic>
      <p:sp>
        <p:nvSpPr>
          <p:cNvPr id="3" name="Title 2"/>
          <p:cNvSpPr>
            <a:spLocks noGrp="1"/>
          </p:cNvSpPr>
          <p:nvPr>
            <p:ph type="title"/>
          </p:nvPr>
        </p:nvSpPr>
        <p:spPr/>
        <p:txBody>
          <a:bodyPr/>
          <a:lstStyle/>
          <a:p>
            <a:r>
              <a:rPr lang="en-US" dirty="0" smtClean="0"/>
              <a:t>SAM Warnings </a:t>
            </a:r>
            <a:r>
              <a:rPr lang="en-US" dirty="0"/>
              <a:t>to Correct</a:t>
            </a:r>
          </a:p>
        </p:txBody>
      </p:sp>
      <p:sp>
        <p:nvSpPr>
          <p:cNvPr id="4" name="Footer Placeholder 3"/>
          <p:cNvSpPr>
            <a:spLocks noGrp="1"/>
          </p:cNvSpPr>
          <p:nvPr>
            <p:ph type="ftr" sz="quarter" idx="3"/>
          </p:nvPr>
        </p:nvSpPr>
        <p:spPr/>
        <p:txBody>
          <a:bodyPr/>
          <a:lstStyle/>
          <a:p>
            <a:fld id="{757A2F4E-5D54-B04B-91BD-7E78EE1FE9FD}" type="slidenum">
              <a:rPr lang="en-US" smtClean="0"/>
              <a:pPr/>
              <a:t>71</a:t>
            </a:fld>
            <a:endParaRPr lang="en-US" dirty="0" smtClean="0"/>
          </a:p>
        </p:txBody>
      </p:sp>
      <p:sp>
        <p:nvSpPr>
          <p:cNvPr id="8" name="Oval 7"/>
          <p:cNvSpPr/>
          <p:nvPr/>
        </p:nvSpPr>
        <p:spPr>
          <a:xfrm>
            <a:off x="1170040" y="2533399"/>
            <a:ext cx="789275" cy="404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Tree>
    <p:extLst>
      <p:ext uri="{BB962C8B-B14F-4D97-AF65-F5344CB8AC3E}">
        <p14:creationId xmlns:p14="http://schemas.microsoft.com/office/powerpoint/2010/main" val="29832550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54860" y="1982804"/>
            <a:ext cx="8407400" cy="3724978"/>
          </a:xfrm>
        </p:spPr>
      </p:pic>
      <p:sp>
        <p:nvSpPr>
          <p:cNvPr id="3" name="Title 2"/>
          <p:cNvSpPr>
            <a:spLocks noGrp="1"/>
          </p:cNvSpPr>
          <p:nvPr>
            <p:ph type="title"/>
          </p:nvPr>
        </p:nvSpPr>
        <p:spPr/>
        <p:txBody>
          <a:bodyPr/>
          <a:lstStyle/>
          <a:p>
            <a:r>
              <a:rPr lang="en-US" dirty="0" smtClean="0"/>
              <a:t>Certified Staff Report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72</a:t>
            </a:fld>
            <a:endParaRPr lang="en-US" dirty="0" smtClean="0"/>
          </a:p>
        </p:txBody>
      </p:sp>
      <p:sp>
        <p:nvSpPr>
          <p:cNvPr id="6" name="Rectangle 5"/>
          <p:cNvSpPr/>
          <p:nvPr/>
        </p:nvSpPr>
        <p:spPr>
          <a:xfrm>
            <a:off x="1958293" y="5727646"/>
            <a:ext cx="4040465" cy="369332"/>
          </a:xfrm>
          <a:prstGeom prst="rect">
            <a:avLst/>
          </a:prstGeom>
        </p:spPr>
        <p:txBody>
          <a:bodyPr wrap="none">
            <a:spAutoFit/>
          </a:bodyPr>
          <a:lstStyle/>
          <a:p>
            <a:r>
              <a:rPr lang="en-US" dirty="0"/>
              <a:t>O</a:t>
            </a:r>
            <a:r>
              <a:rPr lang="en-US" dirty="0" smtClean="0"/>
              <a:t>nly your Administrative Unit will display</a:t>
            </a:r>
            <a:endParaRPr lang="en-US" dirty="0"/>
          </a:p>
        </p:txBody>
      </p:sp>
      <p:cxnSp>
        <p:nvCxnSpPr>
          <p:cNvPr id="7" name="Straight Arrow Connector 6"/>
          <p:cNvCxnSpPr/>
          <p:nvPr/>
        </p:nvCxnSpPr>
        <p:spPr>
          <a:xfrm flipV="1">
            <a:off x="2924176" y="5176293"/>
            <a:ext cx="0" cy="51435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3282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79991" y="2619392"/>
            <a:ext cx="8735409" cy="2010136"/>
          </a:xfrm>
        </p:spPr>
      </p:pic>
      <p:sp>
        <p:nvSpPr>
          <p:cNvPr id="3" name="Title 2"/>
          <p:cNvSpPr>
            <a:spLocks noGrp="1"/>
          </p:cNvSpPr>
          <p:nvPr>
            <p:ph type="title"/>
          </p:nvPr>
        </p:nvSpPr>
        <p:spPr/>
        <p:txBody>
          <a:bodyPr/>
          <a:lstStyle/>
          <a:p>
            <a:r>
              <a:rPr lang="en-US" dirty="0" smtClean="0"/>
              <a:t>Approved and Not Approved Filters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73</a:t>
            </a:fld>
            <a:endParaRPr lang="en-US" dirty="0" smtClean="0"/>
          </a:p>
        </p:txBody>
      </p:sp>
      <p:sp>
        <p:nvSpPr>
          <p:cNvPr id="8" name="Oval 7"/>
          <p:cNvSpPr/>
          <p:nvPr/>
        </p:nvSpPr>
        <p:spPr>
          <a:xfrm>
            <a:off x="7088202" y="3491794"/>
            <a:ext cx="774834" cy="6256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446872" y="3134509"/>
            <a:ext cx="1087654" cy="542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61080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81000" y="1990724"/>
            <a:ext cx="8407400" cy="3590925"/>
          </a:xfrm>
        </p:spPr>
      </p:pic>
      <p:sp>
        <p:nvSpPr>
          <p:cNvPr id="3" name="Title 2"/>
          <p:cNvSpPr>
            <a:spLocks noGrp="1"/>
          </p:cNvSpPr>
          <p:nvPr>
            <p:ph type="title"/>
          </p:nvPr>
        </p:nvSpPr>
        <p:spPr/>
        <p:txBody>
          <a:bodyPr/>
          <a:lstStyle/>
          <a:p>
            <a:r>
              <a:rPr lang="en-US" dirty="0" smtClean="0"/>
              <a:t>Staff Caseload Summary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74</a:t>
            </a:fld>
            <a:endParaRPr lang="en-US" dirty="0" smtClean="0"/>
          </a:p>
        </p:txBody>
      </p:sp>
      <p:sp>
        <p:nvSpPr>
          <p:cNvPr id="6" name="TextBox 5"/>
          <p:cNvSpPr txBox="1"/>
          <p:nvPr/>
        </p:nvSpPr>
        <p:spPr>
          <a:xfrm>
            <a:off x="1314450" y="5812393"/>
            <a:ext cx="4072397" cy="369332"/>
          </a:xfrm>
          <a:prstGeom prst="rect">
            <a:avLst/>
          </a:prstGeom>
          <a:noFill/>
        </p:spPr>
        <p:txBody>
          <a:bodyPr wrap="none" rtlCol="0">
            <a:spAutoFit/>
          </a:bodyPr>
          <a:lstStyle/>
          <a:p>
            <a:r>
              <a:rPr lang="en-US" dirty="0"/>
              <a:t>You will only see your Administrative Unit</a:t>
            </a:r>
          </a:p>
        </p:txBody>
      </p:sp>
      <p:cxnSp>
        <p:nvCxnSpPr>
          <p:cNvPr id="7" name="Straight Arrow Connector 6"/>
          <p:cNvCxnSpPr/>
          <p:nvPr/>
        </p:nvCxnSpPr>
        <p:spPr>
          <a:xfrm flipV="1">
            <a:off x="2924176" y="5314950"/>
            <a:ext cx="0" cy="51435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2101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Caseload </a:t>
            </a:r>
            <a:r>
              <a:rPr lang="en-US" dirty="0" smtClean="0"/>
              <a:t>Student Detail</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75</a:t>
            </a:fld>
            <a:endParaRPr lang="en-US" dirty="0" smtClean="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64925" y="1719263"/>
            <a:ext cx="6839550" cy="4406900"/>
          </a:xfrm>
        </p:spPr>
      </p:pic>
    </p:spTree>
    <p:extLst>
      <p:ext uri="{BB962C8B-B14F-4D97-AF65-F5344CB8AC3E}">
        <p14:creationId xmlns:p14="http://schemas.microsoft.com/office/powerpoint/2010/main" val="25511272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999" y="2144983"/>
            <a:ext cx="8599910" cy="2644663"/>
          </a:xfrm>
        </p:spPr>
      </p:pic>
      <p:sp>
        <p:nvSpPr>
          <p:cNvPr id="3" name="Title 2"/>
          <p:cNvSpPr>
            <a:spLocks noGrp="1"/>
          </p:cNvSpPr>
          <p:nvPr>
            <p:ph type="title"/>
          </p:nvPr>
        </p:nvSpPr>
        <p:spPr/>
        <p:txBody>
          <a:bodyPr/>
          <a:lstStyle/>
          <a:p>
            <a:r>
              <a:rPr lang="en-US" dirty="0" smtClean="0"/>
              <a:t>Caseload Student Summary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76</a:t>
            </a:fld>
            <a:endParaRPr lang="en-US" dirty="0" smtClean="0"/>
          </a:p>
        </p:txBody>
      </p:sp>
      <p:sp>
        <p:nvSpPr>
          <p:cNvPr id="6" name="TextBox 5"/>
          <p:cNvSpPr txBox="1"/>
          <p:nvPr/>
        </p:nvSpPr>
        <p:spPr>
          <a:xfrm>
            <a:off x="906078" y="5342930"/>
            <a:ext cx="7971685" cy="369332"/>
          </a:xfrm>
          <a:prstGeom prst="rect">
            <a:avLst/>
          </a:prstGeom>
          <a:noFill/>
        </p:spPr>
        <p:txBody>
          <a:bodyPr wrap="square" rtlCol="0">
            <a:spAutoFit/>
          </a:bodyPr>
          <a:lstStyle/>
          <a:p>
            <a:r>
              <a:rPr lang="en-US" dirty="0" smtClean="0"/>
              <a:t>Data displays for approved and not approved staff dependent on selected filters.</a:t>
            </a:r>
            <a:endParaRPr lang="en-US" dirty="0"/>
          </a:p>
        </p:txBody>
      </p:sp>
      <p:sp>
        <p:nvSpPr>
          <p:cNvPr id="9" name="TextBox 8"/>
          <p:cNvSpPr txBox="1"/>
          <p:nvPr/>
        </p:nvSpPr>
        <p:spPr>
          <a:xfrm>
            <a:off x="7690584" y="2443198"/>
            <a:ext cx="956447" cy="461665"/>
          </a:xfrm>
          <a:prstGeom prst="rect">
            <a:avLst/>
          </a:prstGeom>
          <a:solidFill>
            <a:schemeClr val="tx2">
              <a:lumMod val="60000"/>
              <a:lumOff val="40000"/>
            </a:schemeClr>
          </a:solidFill>
          <a:ln w="19050">
            <a:solidFill>
              <a:srgbClr val="000000"/>
            </a:solidFill>
          </a:ln>
        </p:spPr>
        <p:txBody>
          <a:bodyPr wrap="square" rtlCol="0">
            <a:spAutoFit/>
          </a:bodyPr>
          <a:lstStyle/>
          <a:p>
            <a:pPr algn="ctr"/>
            <a:r>
              <a:rPr lang="en-US" sz="1200" b="1" dirty="0"/>
              <a:t>C</a:t>
            </a:r>
            <a:r>
              <a:rPr lang="en-US" sz="1200" b="1" dirty="0" smtClean="0"/>
              <a:t>aseload percentages</a:t>
            </a:r>
            <a:endParaRPr lang="en-US" sz="1200" b="1" dirty="0"/>
          </a:p>
        </p:txBody>
      </p:sp>
    </p:spTree>
    <p:extLst>
      <p:ext uri="{BB962C8B-B14F-4D97-AF65-F5344CB8AC3E}">
        <p14:creationId xmlns:p14="http://schemas.microsoft.com/office/powerpoint/2010/main" val="21860296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Year to Year Non-Licensed Staff Report </a:t>
            </a:r>
            <a:r>
              <a:rPr lang="en-US" i="1" dirty="0" smtClean="0"/>
              <a:t>(NEW)</a:t>
            </a:r>
            <a:endParaRPr lang="en-US" i="1" dirty="0"/>
          </a:p>
        </p:txBody>
      </p:sp>
      <p:sp>
        <p:nvSpPr>
          <p:cNvPr id="4" name="Footer Placeholder 3"/>
          <p:cNvSpPr>
            <a:spLocks noGrp="1"/>
          </p:cNvSpPr>
          <p:nvPr>
            <p:ph type="ftr" sz="quarter" idx="3"/>
          </p:nvPr>
        </p:nvSpPr>
        <p:spPr/>
        <p:txBody>
          <a:bodyPr/>
          <a:lstStyle/>
          <a:p>
            <a:fld id="{757A2F4E-5D54-B04B-91BD-7E78EE1FE9FD}" type="slidenum">
              <a:rPr lang="en-US" smtClean="0"/>
              <a:pPr/>
              <a:t>77</a:t>
            </a:fld>
            <a:endParaRPr lang="en-US" dirty="0" smtClean="0"/>
          </a:p>
        </p:txBody>
      </p:sp>
      <p:sp>
        <p:nvSpPr>
          <p:cNvPr id="6" name="TextBox 5"/>
          <p:cNvSpPr txBox="1"/>
          <p:nvPr/>
        </p:nvSpPr>
        <p:spPr>
          <a:xfrm>
            <a:off x="715910" y="1708175"/>
            <a:ext cx="7711440" cy="2862322"/>
          </a:xfrm>
          <a:prstGeom prst="rect">
            <a:avLst/>
          </a:prstGeom>
          <a:noFill/>
        </p:spPr>
        <p:txBody>
          <a:bodyPr wrap="square" rtlCol="0">
            <a:spAutoFit/>
          </a:bodyPr>
          <a:lstStyle/>
          <a:p>
            <a:r>
              <a:rPr lang="en-US" dirty="0" smtClean="0"/>
              <a:t>Staff determined to be non-qualified for a three year cycle will display.</a:t>
            </a:r>
          </a:p>
          <a:p>
            <a:endParaRPr lang="en-US" dirty="0"/>
          </a:p>
          <a:p>
            <a:r>
              <a:rPr lang="en-US" dirty="0" smtClean="0"/>
              <a:t>The General Supervision and Monitoring Team will review data.</a:t>
            </a:r>
          </a:p>
          <a:p>
            <a:endParaRPr lang="en-US" dirty="0"/>
          </a:p>
          <a:p>
            <a:pPr marL="45720" indent="0">
              <a:buNone/>
            </a:pPr>
            <a:r>
              <a:rPr lang="en-US" dirty="0"/>
              <a:t>Findings will be issued to AUs who continue to maintain non-qualified staff.</a:t>
            </a:r>
          </a:p>
          <a:p>
            <a:pPr marL="45720" indent="0">
              <a:buNone/>
            </a:pPr>
            <a:endParaRPr lang="en-US" dirty="0"/>
          </a:p>
          <a:p>
            <a:pPr marL="45720" indent="0">
              <a:buNone/>
            </a:pPr>
            <a:r>
              <a:rPr lang="en-US" dirty="0"/>
              <a:t>IDEA and/or ECEA funding for non-qualified positions may be impacted.</a:t>
            </a:r>
          </a:p>
          <a:p>
            <a:endParaRPr lang="en-US" dirty="0" smtClean="0"/>
          </a:p>
          <a:p>
            <a:endParaRPr lang="en-US" dirty="0"/>
          </a:p>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578" y="3969813"/>
            <a:ext cx="8816451" cy="898618"/>
          </a:xfrm>
        </p:spPr>
      </p:pic>
    </p:spTree>
    <p:extLst>
      <p:ext uri="{BB962C8B-B14F-4D97-AF65-F5344CB8AC3E}">
        <p14:creationId xmlns:p14="http://schemas.microsoft.com/office/powerpoint/2010/main" val="1140501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6763" y="1999948"/>
            <a:ext cx="7747617" cy="3675889"/>
          </a:xfrm>
        </p:spPr>
        <p:txBody>
          <a:bodyPr/>
          <a:lstStyle/>
          <a:p>
            <a:pPr marL="45720" indent="0">
              <a:spcBef>
                <a:spcPts val="0"/>
              </a:spcBef>
              <a:buNone/>
            </a:pPr>
            <a:r>
              <a:rPr lang="en-US" sz="1800" b="0" dirty="0"/>
              <a:t>Staff </a:t>
            </a:r>
            <a:r>
              <a:rPr lang="en-US" sz="1800" b="0" dirty="0" smtClean="0"/>
              <a:t>not </a:t>
            </a:r>
            <a:r>
              <a:rPr lang="en-US" sz="1800" b="0" dirty="0"/>
              <a:t>appropriately </a:t>
            </a:r>
            <a:r>
              <a:rPr lang="en-US" sz="1800" b="0" dirty="0" smtClean="0"/>
              <a:t>licensed/endorsed </a:t>
            </a:r>
            <a:r>
              <a:rPr lang="en-US" sz="1800" b="0" dirty="0"/>
              <a:t>in special education populate </a:t>
            </a:r>
            <a:r>
              <a:rPr lang="en-US" sz="1800" b="0" dirty="0" smtClean="0"/>
              <a:t>the </a:t>
            </a:r>
            <a:r>
              <a:rPr lang="en-US" sz="1800" b="0" dirty="0"/>
              <a:t>SAM:  1.5 Personnel Status Report for non-qualified staff.  </a:t>
            </a:r>
          </a:p>
          <a:p>
            <a:pPr>
              <a:spcBef>
                <a:spcPts val="0"/>
              </a:spcBef>
              <a:buFont typeface="Arial" panose="020B0604020202020204" pitchFamily="34" charset="0"/>
              <a:buChar char="•"/>
            </a:pPr>
            <a:endParaRPr lang="en-US" sz="1800" b="0" dirty="0"/>
          </a:p>
          <a:p>
            <a:pPr marL="45720" indent="0">
              <a:spcBef>
                <a:spcPts val="0"/>
              </a:spcBef>
              <a:buNone/>
            </a:pPr>
            <a:r>
              <a:rPr lang="en-US" sz="1800" b="0" dirty="0"/>
              <a:t>R</a:t>
            </a:r>
            <a:r>
              <a:rPr lang="en-US" sz="1800" b="0" dirty="0" smtClean="0"/>
              <a:t>eport </a:t>
            </a:r>
            <a:r>
              <a:rPr lang="en-US" sz="1800" b="0" dirty="0"/>
              <a:t>identifies staff who:</a:t>
            </a:r>
          </a:p>
          <a:p>
            <a:pPr>
              <a:spcBef>
                <a:spcPts val="2400"/>
              </a:spcBef>
              <a:buFont typeface="Arial" panose="020B0604020202020204" pitchFamily="34" charset="0"/>
              <a:buChar char="•"/>
            </a:pPr>
            <a:r>
              <a:rPr lang="en-US" sz="1800" b="0" dirty="0"/>
              <a:t>Do not hold a valid license/authorization.</a:t>
            </a:r>
          </a:p>
          <a:p>
            <a:pPr>
              <a:spcBef>
                <a:spcPts val="2400"/>
              </a:spcBef>
              <a:buFont typeface="Arial" panose="020B0604020202020204" pitchFamily="34" charset="0"/>
              <a:buChar char="•"/>
            </a:pPr>
            <a:r>
              <a:rPr lang="en-US" sz="1800" b="0" dirty="0"/>
              <a:t>Did not hold a license/authorization as of the December 1</a:t>
            </a:r>
            <a:r>
              <a:rPr lang="en-US" sz="1800" b="0" baseline="30000" dirty="0"/>
              <a:t>st</a:t>
            </a:r>
            <a:r>
              <a:rPr lang="en-US" sz="1800" b="0" dirty="0"/>
              <a:t> count date.</a:t>
            </a:r>
          </a:p>
          <a:p>
            <a:pPr lvl="1">
              <a:spcBef>
                <a:spcPts val="0"/>
              </a:spcBef>
              <a:buFont typeface="Arial" panose="020B0604020202020204" pitchFamily="34" charset="0"/>
              <a:buChar char="•"/>
            </a:pPr>
            <a:r>
              <a:rPr lang="en-US" sz="1600" dirty="0"/>
              <a:t>License expired prior to December 1</a:t>
            </a:r>
            <a:r>
              <a:rPr lang="en-US" sz="1600" baseline="30000" dirty="0"/>
              <a:t>st.</a:t>
            </a:r>
            <a:endParaRPr lang="en-US" sz="1600" dirty="0"/>
          </a:p>
          <a:p>
            <a:pPr lvl="1">
              <a:spcBef>
                <a:spcPts val="0"/>
              </a:spcBef>
              <a:buFont typeface="Arial" panose="020B0604020202020204" pitchFamily="34" charset="0"/>
              <a:buChar char="•"/>
            </a:pPr>
            <a:r>
              <a:rPr lang="en-US" sz="1600" dirty="0"/>
              <a:t>License obtained after December 1</a:t>
            </a:r>
            <a:r>
              <a:rPr lang="en-US" sz="1600" baseline="30000" dirty="0"/>
              <a:t>st</a:t>
            </a:r>
            <a:r>
              <a:rPr lang="en-US" sz="1600" dirty="0"/>
              <a:t> but prior to the collection close date.</a:t>
            </a:r>
          </a:p>
          <a:p>
            <a:pPr>
              <a:spcBef>
                <a:spcPts val="2400"/>
              </a:spcBef>
              <a:buFont typeface="Arial" panose="020B0604020202020204" pitchFamily="34" charset="0"/>
              <a:buChar char="•"/>
            </a:pPr>
            <a:r>
              <a:rPr lang="en-US" sz="1800" b="0" dirty="0"/>
              <a:t>Holds a license/authorization or endorsement inappropriate for the </a:t>
            </a:r>
            <a:r>
              <a:rPr lang="en-US" sz="1800" b="0" dirty="0" smtClean="0"/>
              <a:t>Job Code.</a:t>
            </a:r>
            <a:endParaRPr lang="en-US" sz="1800" b="0" dirty="0"/>
          </a:p>
        </p:txBody>
      </p:sp>
      <p:sp>
        <p:nvSpPr>
          <p:cNvPr id="3" name="Title 2"/>
          <p:cNvSpPr>
            <a:spLocks noGrp="1"/>
          </p:cNvSpPr>
          <p:nvPr>
            <p:ph type="title"/>
          </p:nvPr>
        </p:nvSpPr>
        <p:spPr/>
        <p:txBody>
          <a:bodyPr/>
          <a:lstStyle/>
          <a:p>
            <a:r>
              <a:rPr lang="en-US" dirty="0" smtClean="0"/>
              <a:t>Non-Qualified Staff</a:t>
            </a:r>
            <a:br>
              <a:rPr lang="en-US" dirty="0" smtClean="0"/>
            </a:br>
            <a:r>
              <a:rPr lang="en-US" dirty="0" smtClean="0"/>
              <a:t>Personnel Status Report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78</a:t>
            </a:fld>
            <a:endParaRPr lang="en-US" dirty="0" smtClean="0"/>
          </a:p>
        </p:txBody>
      </p:sp>
    </p:spTree>
    <p:extLst>
      <p:ext uri="{BB962C8B-B14F-4D97-AF65-F5344CB8AC3E}">
        <p14:creationId xmlns:p14="http://schemas.microsoft.com/office/powerpoint/2010/main" val="34688522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67741" y="1719263"/>
            <a:ext cx="7170420" cy="4406900"/>
          </a:xfrm>
        </p:spPr>
      </p:pic>
      <p:sp>
        <p:nvSpPr>
          <p:cNvPr id="3" name="Title 2"/>
          <p:cNvSpPr>
            <a:spLocks noGrp="1"/>
          </p:cNvSpPr>
          <p:nvPr>
            <p:ph type="title"/>
          </p:nvPr>
        </p:nvSpPr>
        <p:spPr/>
        <p:txBody>
          <a:bodyPr/>
          <a:lstStyle/>
          <a:p>
            <a:r>
              <a:rPr lang="en-US" dirty="0" smtClean="0"/>
              <a:t>1.5 Personnel Status Report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79</a:t>
            </a:fld>
            <a:endParaRPr lang="en-US" dirty="0" smtClean="0"/>
          </a:p>
        </p:txBody>
      </p:sp>
    </p:spTree>
    <p:extLst>
      <p:ext uri="{BB962C8B-B14F-4D97-AF65-F5344CB8AC3E}">
        <p14:creationId xmlns:p14="http://schemas.microsoft.com/office/powerpoint/2010/main" val="152252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56573" y="2899027"/>
            <a:ext cx="3878981" cy="1498916"/>
          </a:xfrm>
        </p:spPr>
        <p:txBody>
          <a:bodyPr/>
          <a:lstStyle/>
          <a:p>
            <a:pPr marL="45720" indent="0" algn="ctr">
              <a:buNone/>
            </a:pPr>
            <a:r>
              <a:rPr lang="en-US" sz="3600" dirty="0" smtClean="0"/>
              <a:t>Licensing Information</a:t>
            </a:r>
            <a:endParaRPr lang="en-US" sz="3600" dirty="0"/>
          </a:p>
        </p:txBody>
      </p:sp>
      <p:sp>
        <p:nvSpPr>
          <p:cNvPr id="4" name="Footer Placeholder 3"/>
          <p:cNvSpPr>
            <a:spLocks noGrp="1"/>
          </p:cNvSpPr>
          <p:nvPr>
            <p:ph type="ftr" sz="quarter" idx="3"/>
          </p:nvPr>
        </p:nvSpPr>
        <p:spPr/>
        <p:txBody>
          <a:bodyPr/>
          <a:lstStyle/>
          <a:p>
            <a:fld id="{757A2F4E-5D54-B04B-91BD-7E78EE1FE9FD}" type="slidenum">
              <a:rPr lang="en-US" smtClean="0"/>
              <a:pPr/>
              <a:t>8</a:t>
            </a:fld>
            <a:endParaRPr lang="en-US" dirty="0" smtClean="0"/>
          </a:p>
        </p:txBody>
      </p:sp>
    </p:spTree>
    <p:extLst>
      <p:ext uri="{BB962C8B-B14F-4D97-AF65-F5344CB8AC3E}">
        <p14:creationId xmlns:p14="http://schemas.microsoft.com/office/powerpoint/2010/main" val="19681192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31491"/>
            <a:ext cx="8407893" cy="2746249"/>
          </a:xfrm>
        </p:spPr>
        <p:txBody>
          <a:bodyPr/>
          <a:lstStyle/>
          <a:p>
            <a:pPr marL="45720" indent="0">
              <a:buNone/>
            </a:pPr>
            <a:r>
              <a:rPr lang="en-US" sz="1800" b="0" dirty="0"/>
              <a:t>Staff who were:</a:t>
            </a:r>
          </a:p>
          <a:p>
            <a:pPr>
              <a:buFont typeface="Arial" panose="020B0604020202020204" pitchFamily="34" charset="0"/>
              <a:buChar char="•"/>
            </a:pPr>
            <a:r>
              <a:rPr lang="en-US" sz="1800" b="0" dirty="0"/>
              <a:t>Identified as having no license obtain the appropriate license in special education.</a:t>
            </a:r>
          </a:p>
          <a:p>
            <a:pPr>
              <a:buFont typeface="Arial" panose="020B0604020202020204" pitchFamily="34" charset="0"/>
              <a:buChar char="•"/>
            </a:pPr>
            <a:endParaRPr lang="en-US" sz="1800" b="0" dirty="0"/>
          </a:p>
          <a:p>
            <a:pPr>
              <a:buFont typeface="Arial" panose="020B0604020202020204" pitchFamily="34" charset="0"/>
              <a:buChar char="•"/>
            </a:pPr>
            <a:r>
              <a:rPr lang="en-US" sz="1800" b="0" dirty="0"/>
              <a:t>Coded with an incorrect J</a:t>
            </a:r>
            <a:r>
              <a:rPr lang="en-US" sz="1800" b="0" dirty="0" smtClean="0"/>
              <a:t>ob Code </a:t>
            </a:r>
            <a:r>
              <a:rPr lang="en-US" sz="1800" b="0" dirty="0"/>
              <a:t>are reclassified into the correct </a:t>
            </a:r>
            <a:r>
              <a:rPr lang="en-US" sz="1800" b="0" dirty="0" smtClean="0"/>
              <a:t>Job </a:t>
            </a:r>
            <a:r>
              <a:rPr lang="en-US" sz="1800" b="0" dirty="0"/>
              <a:t>C</a:t>
            </a:r>
            <a:r>
              <a:rPr lang="en-US" sz="1800" b="0" dirty="0" smtClean="0"/>
              <a:t>ode </a:t>
            </a:r>
            <a:r>
              <a:rPr lang="en-US" sz="1800" b="0" dirty="0"/>
              <a:t>based on the actual assignment.</a:t>
            </a:r>
          </a:p>
          <a:p>
            <a:pPr>
              <a:buFont typeface="Arial" panose="020B0604020202020204" pitchFamily="34" charset="0"/>
              <a:buChar char="•"/>
            </a:pPr>
            <a:endParaRPr lang="en-US" sz="1800" b="0" dirty="0"/>
          </a:p>
          <a:p>
            <a:pPr>
              <a:buFont typeface="Arial" panose="020B0604020202020204" pitchFamily="34" charset="0"/>
              <a:buChar char="•"/>
            </a:pPr>
            <a:r>
              <a:rPr lang="en-US" sz="1800" b="0" dirty="0"/>
              <a:t>Identified having an inappropriate caseload (Job Codes 202 and 238) are reviewed for proper placement of staff EDIDs in student records.</a:t>
            </a:r>
          </a:p>
        </p:txBody>
      </p:sp>
      <p:sp>
        <p:nvSpPr>
          <p:cNvPr id="3" name="Title 2"/>
          <p:cNvSpPr>
            <a:spLocks noGrp="1"/>
          </p:cNvSpPr>
          <p:nvPr>
            <p:ph type="title"/>
          </p:nvPr>
        </p:nvSpPr>
        <p:spPr/>
        <p:txBody>
          <a:bodyPr/>
          <a:lstStyle/>
          <a:p>
            <a:r>
              <a:rPr lang="en-US" dirty="0" smtClean="0"/>
              <a:t>Possible Personnel Status Report Corrections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80</a:t>
            </a:fld>
            <a:endParaRPr lang="en-US" dirty="0" smtClean="0"/>
          </a:p>
        </p:txBody>
      </p:sp>
    </p:spTree>
    <p:extLst>
      <p:ext uri="{BB962C8B-B14F-4D97-AF65-F5344CB8AC3E}">
        <p14:creationId xmlns:p14="http://schemas.microsoft.com/office/powerpoint/2010/main" val="1700961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69591"/>
            <a:ext cx="8407893" cy="3058669"/>
          </a:xfrm>
        </p:spPr>
        <p:txBody>
          <a:bodyPr/>
          <a:lstStyle/>
          <a:p>
            <a:pPr marL="45720" indent="0">
              <a:buNone/>
            </a:pPr>
            <a:r>
              <a:rPr lang="en-US" sz="1800" b="0" dirty="0" smtClean="0"/>
              <a:t>ESSU’s General </a:t>
            </a:r>
            <a:r>
              <a:rPr lang="en-US" sz="1800" b="0" dirty="0"/>
              <a:t>Supervision and Monitoring team</a:t>
            </a:r>
            <a:r>
              <a:rPr lang="en-US" sz="1800" b="0" dirty="0" smtClean="0"/>
              <a:t>:</a:t>
            </a:r>
          </a:p>
          <a:p>
            <a:pPr>
              <a:buFont typeface="Arial" panose="020B0604020202020204" pitchFamily="34" charset="0"/>
              <a:buChar char="•"/>
            </a:pPr>
            <a:r>
              <a:rPr lang="en-US" sz="1800" b="0" dirty="0" smtClean="0"/>
              <a:t>Reviews </a:t>
            </a:r>
            <a:r>
              <a:rPr lang="en-US" sz="1800" b="0" dirty="0"/>
              <a:t>the </a:t>
            </a:r>
            <a:r>
              <a:rPr lang="en-US" sz="1800" b="0" dirty="0" smtClean="0"/>
              <a:t>non-qualified staff displayed in the Personnel Status Report.</a:t>
            </a:r>
          </a:p>
          <a:p>
            <a:pPr>
              <a:buFont typeface="Arial" panose="020B0604020202020204" pitchFamily="34" charset="0"/>
              <a:buChar char="•"/>
            </a:pPr>
            <a:r>
              <a:rPr lang="en-US" sz="1800" b="0" dirty="0"/>
              <a:t>Partners with AU Directors in resolving the identified </a:t>
            </a:r>
            <a:r>
              <a:rPr lang="en-US" sz="1800" b="0" dirty="0" smtClean="0"/>
              <a:t>issues.</a:t>
            </a:r>
            <a:endParaRPr lang="en-US" sz="1800" b="0" dirty="0"/>
          </a:p>
          <a:p>
            <a:pPr marL="45720" indent="0">
              <a:buNone/>
            </a:pPr>
            <a:endParaRPr lang="en-US" sz="1800" b="0" dirty="0" smtClean="0"/>
          </a:p>
          <a:p>
            <a:pPr marL="45720" indent="0">
              <a:buNone/>
            </a:pPr>
            <a:r>
              <a:rPr lang="en-US" sz="1800" b="0" dirty="0" smtClean="0"/>
              <a:t>AU </a:t>
            </a:r>
            <a:r>
              <a:rPr lang="en-US" sz="1800" b="0" dirty="0"/>
              <a:t>Directors work with their staff and with their districts’ </a:t>
            </a:r>
            <a:r>
              <a:rPr lang="en-US" sz="1800" b="0" dirty="0" smtClean="0"/>
              <a:t>Human </a:t>
            </a:r>
            <a:r>
              <a:rPr lang="en-US" sz="1800" b="0" dirty="0"/>
              <a:t>R</a:t>
            </a:r>
            <a:r>
              <a:rPr lang="en-US" sz="1800" b="0" dirty="0" smtClean="0"/>
              <a:t>esources Department to resolve all </a:t>
            </a:r>
            <a:r>
              <a:rPr lang="en-US" sz="1800" b="0" dirty="0"/>
              <a:t>identified issues listed on the Personnel Status Report</a:t>
            </a:r>
            <a:r>
              <a:rPr lang="en-US" sz="1800" dirty="0"/>
              <a:t>.</a:t>
            </a:r>
          </a:p>
          <a:p>
            <a:pPr marL="45720" indent="0">
              <a:buNone/>
            </a:pPr>
            <a:endParaRPr lang="en-US" sz="1800" b="0" dirty="0" smtClean="0"/>
          </a:p>
          <a:p>
            <a:pPr marL="45720" indent="0">
              <a:buNone/>
            </a:pPr>
            <a:r>
              <a:rPr lang="en-US" sz="1800" b="0" dirty="0" smtClean="0"/>
              <a:t>Personnel Status Report is posted annually (March/April) in the Compliance Tab in the ESSU Data Management System (DMS).</a:t>
            </a:r>
          </a:p>
          <a:p>
            <a:pPr marL="45720" indent="0">
              <a:buNone/>
            </a:pPr>
            <a:endParaRPr lang="en-US" sz="1800" dirty="0"/>
          </a:p>
        </p:txBody>
      </p:sp>
      <p:sp>
        <p:nvSpPr>
          <p:cNvPr id="3" name="Title 2"/>
          <p:cNvSpPr>
            <a:spLocks noGrp="1"/>
          </p:cNvSpPr>
          <p:nvPr>
            <p:ph type="title"/>
          </p:nvPr>
        </p:nvSpPr>
        <p:spPr/>
        <p:txBody>
          <a:bodyPr/>
          <a:lstStyle/>
          <a:p>
            <a:r>
              <a:rPr lang="en-US" dirty="0" smtClean="0"/>
              <a:t>General Supervision and Monitoring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81</a:t>
            </a:fld>
            <a:endParaRPr lang="en-US" dirty="0" smtClean="0"/>
          </a:p>
        </p:txBody>
      </p:sp>
    </p:spTree>
    <p:extLst>
      <p:ext uri="{BB962C8B-B14F-4D97-AF65-F5344CB8AC3E}">
        <p14:creationId xmlns:p14="http://schemas.microsoft.com/office/powerpoint/2010/main" val="7403864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02891"/>
            <a:ext cx="8407893" cy="3889249"/>
          </a:xfrm>
        </p:spPr>
        <p:txBody>
          <a:bodyPr/>
          <a:lstStyle/>
          <a:p>
            <a:pPr marL="45720" indent="0">
              <a:spcBef>
                <a:spcPts val="0"/>
              </a:spcBef>
              <a:buNone/>
            </a:pPr>
            <a:r>
              <a:rPr lang="en-US" sz="1800" b="0" dirty="0" smtClean="0"/>
              <a:t>AU </a:t>
            </a:r>
            <a:r>
              <a:rPr lang="en-US" sz="1800" b="0" dirty="0"/>
              <a:t>Directors </a:t>
            </a:r>
            <a:r>
              <a:rPr lang="en-US" sz="1800" b="0" dirty="0" smtClean="0"/>
              <a:t>are notified </a:t>
            </a:r>
            <a:r>
              <a:rPr lang="en-US" sz="1800" b="0" dirty="0"/>
              <a:t>by the General Supervision and Monitoring Team of corrections needed in </a:t>
            </a:r>
            <a:r>
              <a:rPr lang="en-US" sz="1800" b="0" dirty="0" smtClean="0"/>
              <a:t>March/April annually.</a:t>
            </a:r>
            <a:endParaRPr lang="en-US" sz="1800" b="0" dirty="0"/>
          </a:p>
          <a:p>
            <a:pPr marL="45720" indent="0">
              <a:spcBef>
                <a:spcPts val="0"/>
              </a:spcBef>
              <a:buNone/>
            </a:pPr>
            <a:endParaRPr lang="en-US" sz="1800" b="0" dirty="0"/>
          </a:p>
          <a:p>
            <a:pPr marL="45720" indent="0">
              <a:spcBef>
                <a:spcPts val="0"/>
              </a:spcBef>
              <a:buNone/>
            </a:pPr>
            <a:r>
              <a:rPr lang="en-US" sz="1800" b="0" dirty="0"/>
              <a:t>A Personnel Status Report Tracker Form will be uploaded to the DMS for </a:t>
            </a:r>
            <a:r>
              <a:rPr lang="en-US" sz="1800" b="0" dirty="0" smtClean="0"/>
              <a:t>AU </a:t>
            </a:r>
            <a:r>
              <a:rPr lang="en-US" sz="1800" b="0" dirty="0"/>
              <a:t>Directors to complete by September 1</a:t>
            </a:r>
            <a:r>
              <a:rPr lang="en-US" sz="1800" b="0" baseline="30000" dirty="0"/>
              <a:t>st</a:t>
            </a:r>
            <a:r>
              <a:rPr lang="en-US" sz="1800" b="0" dirty="0"/>
              <a:t> documenting </a:t>
            </a:r>
            <a:r>
              <a:rPr lang="en-US" sz="1800" b="0" dirty="0" smtClean="0"/>
              <a:t>corrections </a:t>
            </a:r>
            <a:r>
              <a:rPr lang="en-US" sz="1800" b="0" dirty="0"/>
              <a:t>made to the </a:t>
            </a:r>
            <a:r>
              <a:rPr lang="en-US" sz="1800" b="0" dirty="0" smtClean="0"/>
              <a:t>non-qualified </a:t>
            </a:r>
            <a:r>
              <a:rPr lang="en-US" sz="1800" b="0" dirty="0"/>
              <a:t>staff identified in the Personnel Status Report.</a:t>
            </a:r>
          </a:p>
          <a:p>
            <a:pPr marL="45720" indent="0">
              <a:spcBef>
                <a:spcPts val="0"/>
              </a:spcBef>
              <a:buNone/>
            </a:pPr>
            <a:endParaRPr lang="en-US" sz="1800" b="0" dirty="0"/>
          </a:p>
          <a:p>
            <a:pPr marL="45720" indent="0">
              <a:spcBef>
                <a:spcPts val="0"/>
              </a:spcBef>
              <a:buNone/>
            </a:pPr>
            <a:r>
              <a:rPr lang="en-US" sz="1800" b="0" dirty="0"/>
              <a:t>The General Supervision and Monitoring Team will review the tracker form to confirm corrections/compliance</a:t>
            </a:r>
            <a:r>
              <a:rPr lang="en-US" sz="1800" b="0" dirty="0" smtClean="0"/>
              <a:t>.</a:t>
            </a:r>
          </a:p>
          <a:p>
            <a:pPr marL="45720" indent="0">
              <a:spcBef>
                <a:spcPts val="0"/>
              </a:spcBef>
              <a:buNone/>
            </a:pPr>
            <a:endParaRPr lang="en-US" sz="1800" b="0" dirty="0"/>
          </a:p>
          <a:p>
            <a:pPr marL="45720" indent="0">
              <a:spcBef>
                <a:spcPts val="0"/>
              </a:spcBef>
              <a:buNone/>
            </a:pPr>
            <a:r>
              <a:rPr lang="en-US" sz="1800" b="0" dirty="0"/>
              <a:t>Findings will be issued to </a:t>
            </a:r>
            <a:r>
              <a:rPr lang="en-US" sz="1800" b="0" dirty="0" smtClean="0"/>
              <a:t>AUs </a:t>
            </a:r>
            <a:r>
              <a:rPr lang="en-US" sz="1800" b="0" dirty="0"/>
              <a:t>who continue to maintain </a:t>
            </a:r>
            <a:r>
              <a:rPr lang="en-US" sz="1800" b="0" dirty="0" smtClean="0"/>
              <a:t>non-qualified staff.</a:t>
            </a:r>
            <a:endParaRPr lang="en-US" sz="1800" b="0" dirty="0"/>
          </a:p>
          <a:p>
            <a:pPr marL="45720" indent="0">
              <a:spcBef>
                <a:spcPts val="0"/>
              </a:spcBef>
              <a:buNone/>
            </a:pPr>
            <a:endParaRPr lang="en-US" sz="1800" b="0" dirty="0"/>
          </a:p>
          <a:p>
            <a:pPr marL="45720" indent="0">
              <a:spcBef>
                <a:spcPts val="0"/>
              </a:spcBef>
              <a:buNone/>
            </a:pPr>
            <a:r>
              <a:rPr lang="en-US" sz="1800" b="0" dirty="0"/>
              <a:t>IDEA and/or ECEA funding for </a:t>
            </a:r>
            <a:r>
              <a:rPr lang="en-US" sz="1800" b="0" dirty="0" smtClean="0"/>
              <a:t>non-qualified </a:t>
            </a:r>
            <a:r>
              <a:rPr lang="en-US" sz="1800" b="0" dirty="0"/>
              <a:t>positions may be impacted.</a:t>
            </a:r>
          </a:p>
          <a:p>
            <a:pPr marL="45720" indent="0">
              <a:spcBef>
                <a:spcPts val="0"/>
              </a:spcBef>
              <a:buNone/>
            </a:pPr>
            <a:endParaRPr lang="en-US" sz="1800" b="0" dirty="0"/>
          </a:p>
          <a:p>
            <a:endParaRPr lang="en-US" dirty="0"/>
          </a:p>
        </p:txBody>
      </p:sp>
      <p:sp>
        <p:nvSpPr>
          <p:cNvPr id="3" name="Title 2"/>
          <p:cNvSpPr>
            <a:spLocks noGrp="1"/>
          </p:cNvSpPr>
          <p:nvPr>
            <p:ph type="title"/>
          </p:nvPr>
        </p:nvSpPr>
        <p:spPr/>
        <p:txBody>
          <a:bodyPr/>
          <a:lstStyle/>
          <a:p>
            <a:r>
              <a:rPr lang="en-US" dirty="0" smtClean="0"/>
              <a:t>Personnel Status Report Tracker</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82</a:t>
            </a:fld>
            <a:endParaRPr lang="en-US" dirty="0" smtClean="0"/>
          </a:p>
        </p:txBody>
      </p:sp>
    </p:spTree>
    <p:extLst>
      <p:ext uri="{BB962C8B-B14F-4D97-AF65-F5344CB8AC3E}">
        <p14:creationId xmlns:p14="http://schemas.microsoft.com/office/powerpoint/2010/main" val="34429831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Tracker Form in DMS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83</a:t>
            </a:fld>
            <a:endParaRPr lang="en-US" dirty="0" smtClean="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445973" y="1719263"/>
            <a:ext cx="6277454" cy="4406900"/>
          </a:xfrm>
        </p:spPr>
      </p:pic>
    </p:spTree>
    <p:extLst>
      <p:ext uri="{BB962C8B-B14F-4D97-AF65-F5344CB8AC3E}">
        <p14:creationId xmlns:p14="http://schemas.microsoft.com/office/powerpoint/2010/main" val="37236463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378" y="3490119"/>
            <a:ext cx="8407893" cy="533241"/>
          </a:xfrm>
        </p:spPr>
        <p:txBody>
          <a:bodyPr/>
          <a:lstStyle/>
          <a:p>
            <a:pPr marL="45720" indent="0" algn="ctr">
              <a:buNone/>
            </a:pPr>
            <a:r>
              <a:rPr lang="en-US" dirty="0"/>
              <a:t>What’s </a:t>
            </a:r>
            <a:r>
              <a:rPr lang="en-US" dirty="0" smtClean="0"/>
              <a:t>on the Horizon?</a:t>
            </a:r>
            <a:endParaRPr lang="en-US" dirty="0"/>
          </a:p>
        </p:txBody>
      </p:sp>
      <p:sp>
        <p:nvSpPr>
          <p:cNvPr id="3" name="Title 2"/>
          <p:cNvSpPr>
            <a:spLocks noGrp="1"/>
          </p:cNvSpPr>
          <p:nvPr>
            <p:ph type="title"/>
          </p:nvPr>
        </p:nvSpPr>
        <p:spPr/>
        <p:txBody>
          <a:bodyPr/>
          <a:lstStyle/>
          <a:p>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84</a:t>
            </a:fld>
            <a:endParaRPr lang="en-US" dirty="0" smtClean="0"/>
          </a:p>
        </p:txBody>
      </p:sp>
    </p:spTree>
    <p:extLst>
      <p:ext uri="{BB962C8B-B14F-4D97-AF65-F5344CB8AC3E}">
        <p14:creationId xmlns:p14="http://schemas.microsoft.com/office/powerpoint/2010/main" val="20388806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78953"/>
            <a:ext cx="8407893" cy="2882607"/>
          </a:xfrm>
        </p:spPr>
        <p:txBody>
          <a:bodyPr/>
          <a:lstStyle/>
          <a:p>
            <a:pPr marL="45720" indent="0">
              <a:buNone/>
            </a:pPr>
            <a:r>
              <a:rPr lang="en-US" sz="1800" b="0" dirty="0"/>
              <a:t>F</a:t>
            </a:r>
            <a:r>
              <a:rPr lang="en-US" sz="1800" b="0" dirty="0" smtClean="0"/>
              <a:t>or the 2018-19 December Count and HR collections, CDE is pursuing:</a:t>
            </a:r>
          </a:p>
          <a:p>
            <a:pPr>
              <a:buFont typeface="Arial" panose="020B0604020202020204" pitchFamily="34" charset="0"/>
              <a:buChar char="•"/>
            </a:pPr>
            <a:r>
              <a:rPr lang="en-US" sz="1800" b="0" dirty="0" smtClean="0"/>
              <a:t>A modification to the existing definition of Job Code 220 Behavioral Specialist, to include additional language regarding BCBA services, </a:t>
            </a:r>
            <a:r>
              <a:rPr lang="en-US" sz="1800" i="1" dirty="0" smtClean="0"/>
              <a:t>or</a:t>
            </a:r>
          </a:p>
          <a:p>
            <a:pPr>
              <a:buFont typeface="Arial" panose="020B0604020202020204" pitchFamily="34" charset="0"/>
              <a:buChar char="•"/>
            </a:pPr>
            <a:r>
              <a:rPr lang="en-US" sz="1800" b="0" dirty="0" smtClean="0"/>
              <a:t>Approval of a new Job Code specific to Board Certified Behavior Analysts (BCBA) staff.</a:t>
            </a:r>
          </a:p>
          <a:p>
            <a:pPr marL="45720" indent="0">
              <a:buNone/>
            </a:pPr>
            <a:endParaRPr lang="en-US" sz="1800" b="0" dirty="0"/>
          </a:p>
          <a:p>
            <a:pPr marL="45720" indent="0">
              <a:buNone/>
            </a:pPr>
            <a:r>
              <a:rPr lang="en-US" sz="1800" b="0" dirty="0" smtClean="0"/>
              <a:t>Resolution of the reporting issue for BCBAs is ongoing.</a:t>
            </a:r>
          </a:p>
          <a:p>
            <a:pPr marL="45720" indent="0">
              <a:buNone/>
            </a:pPr>
            <a:endParaRPr lang="en-US" sz="1800" b="0" dirty="0"/>
          </a:p>
          <a:p>
            <a:pPr marL="45720" indent="0">
              <a:buNone/>
            </a:pPr>
            <a:r>
              <a:rPr lang="en-US" sz="1800" b="0" dirty="0" smtClean="0"/>
              <a:t>More information to come as details are resolved.</a:t>
            </a:r>
            <a:r>
              <a:rPr lang="en-US" sz="1800" dirty="0" smtClean="0"/>
              <a:t> </a:t>
            </a:r>
            <a:endParaRPr lang="en-US" sz="1800" dirty="0"/>
          </a:p>
        </p:txBody>
      </p:sp>
      <p:sp>
        <p:nvSpPr>
          <p:cNvPr id="3" name="Title 2"/>
          <p:cNvSpPr>
            <a:spLocks noGrp="1"/>
          </p:cNvSpPr>
          <p:nvPr>
            <p:ph type="title"/>
          </p:nvPr>
        </p:nvSpPr>
        <p:spPr/>
        <p:txBody>
          <a:bodyPr/>
          <a:lstStyle/>
          <a:p>
            <a:r>
              <a:rPr lang="en-US" dirty="0" smtClean="0"/>
              <a:t>Board Certified Behavior Analysts (BCBA)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85</a:t>
            </a:fld>
            <a:endParaRPr lang="en-US" dirty="0" smtClean="0"/>
          </a:p>
        </p:txBody>
      </p:sp>
    </p:spTree>
    <p:extLst>
      <p:ext uri="{BB962C8B-B14F-4D97-AF65-F5344CB8AC3E}">
        <p14:creationId xmlns:p14="http://schemas.microsoft.com/office/powerpoint/2010/main" val="6469438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693" y="1901633"/>
            <a:ext cx="8637873" cy="4123782"/>
          </a:xfrm>
        </p:spPr>
        <p:txBody>
          <a:bodyPr/>
          <a:lstStyle/>
          <a:p>
            <a:pPr marL="45720" indent="0">
              <a:spcBef>
                <a:spcPts val="0"/>
              </a:spcBef>
              <a:buNone/>
            </a:pPr>
            <a:r>
              <a:rPr lang="en-US" sz="2000" b="0" dirty="0" smtClean="0"/>
              <a:t>Individual assistance is always available.</a:t>
            </a:r>
            <a:r>
              <a:rPr lang="en-US" sz="2000" b="0" dirty="0"/>
              <a:t> </a:t>
            </a:r>
            <a:r>
              <a:rPr lang="en-US" sz="2000" b="0" dirty="0" smtClean="0"/>
              <a:t> </a:t>
            </a:r>
          </a:p>
          <a:p>
            <a:pPr marL="45720" indent="0">
              <a:spcBef>
                <a:spcPts val="0"/>
              </a:spcBef>
              <a:buNone/>
            </a:pPr>
            <a:endParaRPr lang="en-US" sz="2000" b="0" dirty="0"/>
          </a:p>
          <a:p>
            <a:pPr marL="45720" indent="0">
              <a:spcBef>
                <a:spcPts val="0"/>
              </a:spcBef>
              <a:buNone/>
            </a:pPr>
            <a:r>
              <a:rPr lang="en-US" sz="2000" b="0" dirty="0" smtClean="0"/>
              <a:t>We can assist in navigating through proper coding, staff assignments or warnings related to SAM. </a:t>
            </a:r>
          </a:p>
          <a:p>
            <a:pPr marL="45720" indent="0">
              <a:spcBef>
                <a:spcPts val="0"/>
              </a:spcBef>
              <a:buNone/>
            </a:pPr>
            <a:endParaRPr lang="en-US" sz="2000" b="0" i="1" dirty="0"/>
          </a:p>
          <a:p>
            <a:pPr marL="45720" indent="0">
              <a:spcBef>
                <a:spcPts val="0"/>
              </a:spcBef>
              <a:buNone/>
            </a:pPr>
            <a:r>
              <a:rPr lang="en-US" sz="2000" b="0" dirty="0" smtClean="0"/>
              <a:t>Email protocol – please include:</a:t>
            </a:r>
          </a:p>
          <a:p>
            <a:pPr>
              <a:spcBef>
                <a:spcPts val="0"/>
              </a:spcBef>
              <a:buFont typeface="Arial" panose="020B0604020202020204" pitchFamily="34" charset="0"/>
              <a:buChar char="•"/>
            </a:pPr>
            <a:r>
              <a:rPr lang="en-US" sz="2000" b="0" dirty="0" smtClean="0"/>
              <a:t>District # and Administrative Unit #</a:t>
            </a:r>
          </a:p>
          <a:p>
            <a:pPr>
              <a:spcBef>
                <a:spcPts val="0"/>
              </a:spcBef>
              <a:buFont typeface="Arial" panose="020B0604020202020204" pitchFamily="34" charset="0"/>
              <a:buChar char="•"/>
            </a:pPr>
            <a:r>
              <a:rPr lang="en-US" sz="2000" b="0" dirty="0" smtClean="0"/>
              <a:t>Phone number where you may be reached </a:t>
            </a:r>
          </a:p>
          <a:p>
            <a:pPr>
              <a:spcBef>
                <a:spcPts val="0"/>
              </a:spcBef>
              <a:buFont typeface="Arial" panose="020B0604020202020204" pitchFamily="34" charset="0"/>
              <a:buChar char="•"/>
            </a:pPr>
            <a:r>
              <a:rPr lang="en-US" sz="2000" b="0" dirty="0" smtClean="0"/>
              <a:t>Subject Line identifying need</a:t>
            </a:r>
          </a:p>
          <a:p>
            <a:pPr>
              <a:spcBef>
                <a:spcPts val="0"/>
              </a:spcBef>
              <a:buFont typeface="Arial" panose="020B0604020202020204" pitchFamily="34" charset="0"/>
              <a:buChar char="•"/>
            </a:pPr>
            <a:endParaRPr lang="en-US" sz="2000" b="0" dirty="0"/>
          </a:p>
          <a:p>
            <a:pPr marL="45720" indent="0">
              <a:spcBef>
                <a:spcPts val="0"/>
              </a:spcBef>
              <a:buNone/>
            </a:pPr>
            <a:r>
              <a:rPr lang="en-US" sz="2000" i="1" dirty="0" smtClean="0"/>
              <a:t>NOTE:</a:t>
            </a:r>
            <a:r>
              <a:rPr lang="en-US" sz="2000" b="0" dirty="0" smtClean="0"/>
              <a:t>  Never send files or reports via email – contact CDE to determine best technical assistance path.</a:t>
            </a:r>
          </a:p>
          <a:p>
            <a:pPr marL="45720" indent="0">
              <a:spcBef>
                <a:spcPts val="0"/>
              </a:spcBef>
              <a:buNone/>
            </a:pPr>
            <a:endParaRPr lang="en-US" sz="1800" b="0" dirty="0"/>
          </a:p>
          <a:p>
            <a:pPr marL="45720" indent="0">
              <a:spcBef>
                <a:spcPts val="0"/>
              </a:spcBef>
              <a:buNone/>
            </a:pPr>
            <a:r>
              <a:rPr lang="en-US" sz="1800" b="0" dirty="0" smtClean="0"/>
              <a:t> </a:t>
            </a:r>
          </a:p>
        </p:txBody>
      </p:sp>
      <p:sp>
        <p:nvSpPr>
          <p:cNvPr id="3" name="Title 2"/>
          <p:cNvSpPr>
            <a:spLocks noGrp="1"/>
          </p:cNvSpPr>
          <p:nvPr>
            <p:ph type="title"/>
          </p:nvPr>
        </p:nvSpPr>
        <p:spPr/>
        <p:txBody>
          <a:bodyPr/>
          <a:lstStyle/>
          <a:p>
            <a:r>
              <a:rPr lang="en-US" dirty="0" smtClean="0"/>
              <a:t>Assistance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86</a:t>
            </a:fld>
            <a:endParaRPr lang="en-US" dirty="0" smtClean="0"/>
          </a:p>
        </p:txBody>
      </p:sp>
    </p:spTree>
    <p:extLst>
      <p:ext uri="{BB962C8B-B14F-4D97-AF65-F5344CB8AC3E}">
        <p14:creationId xmlns:p14="http://schemas.microsoft.com/office/powerpoint/2010/main" val="4176343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46137"/>
            <a:ext cx="8407893" cy="3491168"/>
          </a:xfrm>
        </p:spPr>
        <p:txBody>
          <a:bodyPr/>
          <a:lstStyle/>
          <a:p>
            <a:pPr marL="45720" indent="0" algn="ctr">
              <a:buNone/>
            </a:pPr>
            <a:r>
              <a:rPr lang="en-US" sz="2000" b="0" dirty="0"/>
              <a:t>Lauren </a:t>
            </a:r>
            <a:r>
              <a:rPr lang="en-US" sz="2000" b="0" dirty="0" smtClean="0"/>
              <a:t>Rossini </a:t>
            </a:r>
            <a:r>
              <a:rPr lang="en-US" sz="2000" b="0" dirty="0" smtClean="0">
                <a:solidFill>
                  <a:schemeClr val="tx1"/>
                </a:solidFill>
              </a:rPr>
              <a:t>(Staff Reporting, Qualifications and SAM Lead)</a:t>
            </a:r>
          </a:p>
          <a:p>
            <a:pPr marL="45720" indent="0" algn="ctr">
              <a:buNone/>
            </a:pPr>
            <a:r>
              <a:rPr lang="en-US" sz="2000" b="0" dirty="0" smtClean="0"/>
              <a:t>Exceptional Student Services Unit</a:t>
            </a:r>
            <a:endParaRPr lang="en-US" sz="2000" b="0" dirty="0"/>
          </a:p>
          <a:p>
            <a:pPr marL="45720" indent="0" algn="ctr">
              <a:buNone/>
            </a:pPr>
            <a:r>
              <a:rPr lang="en-US" sz="2000" b="0" dirty="0"/>
              <a:t>Email:  </a:t>
            </a:r>
            <a:r>
              <a:rPr lang="en-US" sz="2000" b="0" dirty="0">
                <a:hlinkClick r:id="rId2"/>
              </a:rPr>
              <a:t>rossini_l@cde.state.co.us</a:t>
            </a:r>
            <a:endParaRPr lang="en-US" sz="2000" b="0" dirty="0"/>
          </a:p>
          <a:p>
            <a:pPr marL="45720" indent="0" algn="ctr">
              <a:buNone/>
            </a:pPr>
            <a:r>
              <a:rPr lang="en-US" sz="2000" b="0" dirty="0"/>
              <a:t>Phone:  303 </a:t>
            </a:r>
            <a:r>
              <a:rPr lang="en-US" sz="2000" b="0" dirty="0" smtClean="0"/>
              <a:t>866-6688</a:t>
            </a:r>
          </a:p>
          <a:p>
            <a:pPr marL="45720" indent="0" algn="ctr">
              <a:buNone/>
            </a:pPr>
            <a:endParaRPr lang="en-US" sz="2000" b="0" dirty="0"/>
          </a:p>
          <a:p>
            <a:pPr marL="45720" indent="0" algn="ctr">
              <a:buNone/>
            </a:pPr>
            <a:r>
              <a:rPr lang="en-US" sz="2000" b="0" dirty="0" smtClean="0"/>
              <a:t>Kristi Gleason </a:t>
            </a:r>
            <a:r>
              <a:rPr lang="en-US" sz="2000" b="0" dirty="0" smtClean="0">
                <a:solidFill>
                  <a:schemeClr val="tx1"/>
                </a:solidFill>
              </a:rPr>
              <a:t>(December Count Collection Lead)</a:t>
            </a:r>
          </a:p>
          <a:p>
            <a:pPr marL="45720" indent="0" algn="ctr">
              <a:buNone/>
            </a:pPr>
            <a:r>
              <a:rPr lang="en-US" sz="2000" b="0" dirty="0" smtClean="0"/>
              <a:t>Data Services Office</a:t>
            </a:r>
          </a:p>
          <a:p>
            <a:pPr marL="45720" indent="0" algn="ctr">
              <a:buNone/>
            </a:pPr>
            <a:r>
              <a:rPr lang="en-US" sz="2000" b="0" dirty="0" smtClean="0"/>
              <a:t>Email:  </a:t>
            </a:r>
            <a:r>
              <a:rPr lang="en-US" sz="2000" b="0" dirty="0" smtClean="0">
                <a:hlinkClick r:id="rId3"/>
              </a:rPr>
              <a:t>gleason_k@cde.state.co.us</a:t>
            </a:r>
            <a:endParaRPr lang="en-US" sz="2000" b="0" dirty="0" smtClean="0"/>
          </a:p>
          <a:p>
            <a:pPr marL="45720" indent="0" algn="ctr">
              <a:buNone/>
            </a:pPr>
            <a:r>
              <a:rPr lang="en-US" sz="2000" b="0" dirty="0" smtClean="0"/>
              <a:t>Phone:  303-866-4620</a:t>
            </a:r>
            <a:endParaRPr lang="en-US" sz="2000" b="0" dirty="0"/>
          </a:p>
          <a:p>
            <a:pPr marL="45720" indent="0">
              <a:buNone/>
            </a:pPr>
            <a:endParaRPr lang="en-US" sz="2000" dirty="0"/>
          </a:p>
        </p:txBody>
      </p:sp>
      <p:sp>
        <p:nvSpPr>
          <p:cNvPr id="3" name="Title 2"/>
          <p:cNvSpPr>
            <a:spLocks noGrp="1"/>
          </p:cNvSpPr>
          <p:nvPr>
            <p:ph type="title"/>
          </p:nvPr>
        </p:nvSpPr>
        <p:spPr/>
        <p:txBody>
          <a:bodyPr/>
          <a:lstStyle/>
          <a:p>
            <a:r>
              <a:rPr lang="en-US" dirty="0" smtClean="0"/>
              <a:t>Contact Information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87</a:t>
            </a:fld>
            <a:endParaRPr lang="en-US" dirty="0" smtClean="0"/>
          </a:p>
        </p:txBody>
      </p:sp>
    </p:spTree>
    <p:extLst>
      <p:ext uri="{BB962C8B-B14F-4D97-AF65-F5344CB8AC3E}">
        <p14:creationId xmlns:p14="http://schemas.microsoft.com/office/powerpoint/2010/main" val="3654933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128" y="2053183"/>
            <a:ext cx="8427132" cy="2635771"/>
          </a:xfrm>
        </p:spPr>
        <p:txBody>
          <a:bodyPr/>
          <a:lstStyle/>
          <a:p>
            <a:pPr marL="0" indent="0">
              <a:spcBef>
                <a:spcPts val="0"/>
              </a:spcBef>
              <a:buSzPct val="150000"/>
              <a:buNone/>
              <a:defRPr/>
            </a:pPr>
            <a:r>
              <a:rPr lang="en-US" sz="1800" b="0" dirty="0">
                <a:solidFill>
                  <a:schemeClr val="tx1"/>
                </a:solidFill>
              </a:rPr>
              <a:t>Special Education </a:t>
            </a:r>
            <a:r>
              <a:rPr lang="en-US" sz="1800" b="0" dirty="0" smtClean="0">
                <a:solidFill>
                  <a:schemeClr val="tx1"/>
                </a:solidFill>
              </a:rPr>
              <a:t>staff are </a:t>
            </a:r>
            <a:r>
              <a:rPr lang="en-US" sz="1800" i="1" dirty="0" smtClean="0">
                <a:solidFill>
                  <a:schemeClr val="tx1"/>
                </a:solidFill>
              </a:rPr>
              <a:t>qualified</a:t>
            </a:r>
            <a:r>
              <a:rPr lang="en-US" sz="1800" b="0" dirty="0" smtClean="0">
                <a:solidFill>
                  <a:schemeClr val="tx1"/>
                </a:solidFill>
              </a:rPr>
              <a:t> </a:t>
            </a:r>
            <a:r>
              <a:rPr lang="en-US" sz="1800" b="0" dirty="0">
                <a:solidFill>
                  <a:schemeClr val="tx1"/>
                </a:solidFill>
              </a:rPr>
              <a:t>in the </a:t>
            </a:r>
            <a:r>
              <a:rPr lang="en-US" sz="1800" b="0" dirty="0" smtClean="0">
                <a:solidFill>
                  <a:schemeClr val="tx1"/>
                </a:solidFill>
              </a:rPr>
              <a:t>December </a:t>
            </a:r>
            <a:r>
              <a:rPr lang="en-US" sz="1800" b="0" dirty="0">
                <a:solidFill>
                  <a:schemeClr val="tx1"/>
                </a:solidFill>
              </a:rPr>
              <a:t>Count by holding a valid </a:t>
            </a:r>
            <a:r>
              <a:rPr lang="en-US" sz="1800" b="0" dirty="0" smtClean="0">
                <a:solidFill>
                  <a:schemeClr val="tx1"/>
                </a:solidFill>
              </a:rPr>
              <a:t>and appropriate CDE </a:t>
            </a:r>
            <a:r>
              <a:rPr lang="en-US" sz="1800" b="0" dirty="0">
                <a:solidFill>
                  <a:schemeClr val="tx1"/>
                </a:solidFill>
              </a:rPr>
              <a:t>license on </a:t>
            </a:r>
            <a:r>
              <a:rPr lang="en-US" sz="1800" b="0" dirty="0" smtClean="0">
                <a:solidFill>
                  <a:schemeClr val="tx1"/>
                </a:solidFill>
              </a:rPr>
              <a:t>the official count date of December 1</a:t>
            </a:r>
            <a:r>
              <a:rPr lang="en-US" sz="1800" b="0" baseline="30000" dirty="0" smtClean="0">
                <a:solidFill>
                  <a:schemeClr val="tx1"/>
                </a:solidFill>
              </a:rPr>
              <a:t>st.</a:t>
            </a:r>
          </a:p>
          <a:p>
            <a:pPr marL="0" indent="0">
              <a:spcBef>
                <a:spcPts val="0"/>
              </a:spcBef>
              <a:buSzPct val="150000"/>
              <a:buNone/>
              <a:defRPr/>
            </a:pPr>
            <a:endParaRPr lang="en-US" sz="1800" b="0" baseline="30000" dirty="0" smtClean="0">
              <a:solidFill>
                <a:schemeClr val="tx1"/>
              </a:solidFill>
            </a:endParaRPr>
          </a:p>
          <a:p>
            <a:pPr marL="0" indent="0">
              <a:spcBef>
                <a:spcPts val="0"/>
              </a:spcBef>
              <a:buClr>
                <a:schemeClr val="tx1"/>
              </a:buClr>
              <a:buSzPct val="150000"/>
              <a:buNone/>
              <a:defRPr/>
            </a:pPr>
            <a:r>
              <a:rPr lang="en-US" sz="1800" b="0" dirty="0" smtClean="0">
                <a:solidFill>
                  <a:schemeClr val="tx1"/>
                </a:solidFill>
              </a:rPr>
              <a:t>Licenses issued with an effective date of December 1</a:t>
            </a:r>
            <a:r>
              <a:rPr lang="en-US" sz="1800" b="0" baseline="30000" dirty="0" smtClean="0">
                <a:solidFill>
                  <a:schemeClr val="tx1"/>
                </a:solidFill>
              </a:rPr>
              <a:t>st</a:t>
            </a:r>
            <a:r>
              <a:rPr lang="en-US" sz="1800" b="0" dirty="0" smtClean="0">
                <a:solidFill>
                  <a:schemeClr val="tx1"/>
                </a:solidFill>
              </a:rPr>
              <a:t> or prior are captured when a Snapshot is created in the Data Pipeline.</a:t>
            </a:r>
          </a:p>
          <a:p>
            <a:pPr marL="274320" lvl="1" indent="0">
              <a:spcBef>
                <a:spcPts val="0"/>
              </a:spcBef>
              <a:buClr>
                <a:schemeClr val="tx1"/>
              </a:buClr>
              <a:buSzPct val="150000"/>
              <a:buNone/>
              <a:defRPr/>
            </a:pPr>
            <a:endParaRPr lang="en-US" sz="1800" dirty="0">
              <a:solidFill>
                <a:schemeClr val="tx1"/>
              </a:solidFill>
            </a:endParaRPr>
          </a:p>
          <a:p>
            <a:pPr marL="0" indent="0">
              <a:spcBef>
                <a:spcPts val="0"/>
              </a:spcBef>
              <a:buNone/>
              <a:defRPr/>
            </a:pPr>
            <a:r>
              <a:rPr lang="en-US" sz="1800" b="0" dirty="0" smtClean="0">
                <a:solidFill>
                  <a:schemeClr val="tx1"/>
                </a:solidFill>
              </a:rPr>
              <a:t>If staff do not hold a valid license on December 1</a:t>
            </a:r>
            <a:r>
              <a:rPr lang="en-US" sz="1800" b="0" baseline="30000" dirty="0" smtClean="0">
                <a:solidFill>
                  <a:schemeClr val="tx1"/>
                </a:solidFill>
              </a:rPr>
              <a:t>st</a:t>
            </a:r>
            <a:r>
              <a:rPr lang="en-US" sz="1800" b="0" dirty="0" smtClean="0">
                <a:solidFill>
                  <a:schemeClr val="tx1"/>
                </a:solidFill>
              </a:rPr>
              <a:t>:</a:t>
            </a:r>
          </a:p>
          <a:p>
            <a:pPr marL="342900" indent="-342900">
              <a:spcBef>
                <a:spcPts val="0"/>
              </a:spcBef>
              <a:buFont typeface="Arial" panose="020B0604020202020204" pitchFamily="34" charset="0"/>
              <a:buChar char="•"/>
              <a:defRPr/>
            </a:pPr>
            <a:r>
              <a:rPr lang="en-US" sz="1800" b="0" dirty="0" smtClean="0">
                <a:solidFill>
                  <a:schemeClr val="tx1"/>
                </a:solidFill>
              </a:rPr>
              <a:t>assignment record will fail SAM approval criteria</a:t>
            </a:r>
            <a:endParaRPr lang="en-US" sz="1800" b="0" dirty="0">
              <a:solidFill>
                <a:schemeClr val="tx1"/>
              </a:solidFill>
            </a:endParaRPr>
          </a:p>
          <a:p>
            <a:pPr marL="354622" indent="-354622">
              <a:spcBef>
                <a:spcPts val="0"/>
              </a:spcBef>
              <a:buFont typeface="Arial" panose="020B0604020202020204" pitchFamily="34" charset="0"/>
              <a:buChar char="•"/>
              <a:defRPr/>
            </a:pPr>
            <a:r>
              <a:rPr lang="en-US" sz="1800" b="0" dirty="0" smtClean="0">
                <a:solidFill>
                  <a:schemeClr val="tx1"/>
                </a:solidFill>
              </a:rPr>
              <a:t>position status is determined </a:t>
            </a:r>
            <a:r>
              <a:rPr lang="en-US" sz="1800" i="1" dirty="0" smtClean="0">
                <a:solidFill>
                  <a:schemeClr val="tx1"/>
                </a:solidFill>
              </a:rPr>
              <a:t>non-qualified</a:t>
            </a:r>
          </a:p>
          <a:p>
            <a:pPr marL="354622" indent="-354622">
              <a:spcBef>
                <a:spcPts val="0"/>
              </a:spcBef>
              <a:buFont typeface="Arial" panose="020B0604020202020204" pitchFamily="34" charset="0"/>
              <a:buChar char="•"/>
              <a:defRPr/>
            </a:pPr>
            <a:endParaRPr lang="en-US" sz="1800" i="1" dirty="0">
              <a:solidFill>
                <a:schemeClr val="tx1"/>
              </a:solidFill>
            </a:endParaRPr>
          </a:p>
          <a:p>
            <a:pPr marL="0" indent="0">
              <a:spcBef>
                <a:spcPts val="0"/>
              </a:spcBef>
              <a:buNone/>
              <a:defRPr/>
            </a:pPr>
            <a:endParaRPr lang="en-US" sz="1800" b="0" dirty="0">
              <a:solidFill>
                <a:schemeClr val="tx1"/>
              </a:solidFill>
            </a:endParaRPr>
          </a:p>
          <a:p>
            <a:pPr marL="354622" indent="-354622">
              <a:spcBef>
                <a:spcPts val="0"/>
              </a:spcBef>
              <a:buFont typeface="Arial" panose="020B0604020202020204" pitchFamily="34" charset="0"/>
              <a:buChar char="•"/>
              <a:defRPr/>
            </a:pPr>
            <a:endParaRPr lang="en-US" sz="1800" i="1" dirty="0">
              <a:solidFill>
                <a:schemeClr val="tx1"/>
              </a:solidFill>
            </a:endParaRPr>
          </a:p>
          <a:p>
            <a:pPr marL="274320" lvl="1" indent="0">
              <a:spcBef>
                <a:spcPts val="0"/>
              </a:spcBef>
              <a:buClr>
                <a:schemeClr val="tx1"/>
              </a:buClr>
              <a:buSzPct val="150000"/>
              <a:buNone/>
              <a:defRPr/>
            </a:pPr>
            <a:endParaRPr lang="en-US" sz="1800" dirty="0">
              <a:solidFill>
                <a:schemeClr val="tx1"/>
              </a:solidFill>
            </a:endParaRPr>
          </a:p>
        </p:txBody>
      </p:sp>
      <p:sp>
        <p:nvSpPr>
          <p:cNvPr id="3" name="Title 2"/>
          <p:cNvSpPr>
            <a:spLocks noGrp="1"/>
          </p:cNvSpPr>
          <p:nvPr>
            <p:ph type="title"/>
          </p:nvPr>
        </p:nvSpPr>
        <p:spPr/>
        <p:txBody>
          <a:bodyPr/>
          <a:lstStyle/>
          <a:p>
            <a:r>
              <a:rPr lang="en-US" dirty="0" smtClean="0"/>
              <a:t>License on December 1</a:t>
            </a:r>
            <a:r>
              <a:rPr lang="en-US" baseline="30000" dirty="0" smtClean="0"/>
              <a:t>st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a:t>
            </a:fld>
            <a:endParaRPr lang="en-US" dirty="0" smtClean="0"/>
          </a:p>
        </p:txBody>
      </p:sp>
    </p:spTree>
    <p:extLst>
      <p:ext uri="{BB962C8B-B14F-4D97-AF65-F5344CB8AC3E}">
        <p14:creationId xmlns:p14="http://schemas.microsoft.com/office/powerpoint/2010/main" val="8932684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13855</TotalTime>
  <Words>4949</Words>
  <Application>Microsoft Office PowerPoint</Application>
  <PresentationFormat>On-screen Show (4:3)</PresentationFormat>
  <Paragraphs>747</Paragraphs>
  <Slides>87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Museo Slab 500</vt:lpstr>
      <vt:lpstr>Wingdings</vt:lpstr>
      <vt:lpstr>CDE THEME</vt:lpstr>
      <vt:lpstr>Staff Approval Matrix December Count</vt:lpstr>
      <vt:lpstr>Training Purpose</vt:lpstr>
      <vt:lpstr>Agenda</vt:lpstr>
      <vt:lpstr>December Count  Overview Statement</vt:lpstr>
      <vt:lpstr>Qualified Status IDEA/ECEA</vt:lpstr>
      <vt:lpstr>Qualified Status</vt:lpstr>
      <vt:lpstr>Staff Qualifications  Resource Document</vt:lpstr>
      <vt:lpstr>PowerPoint Presentation</vt:lpstr>
      <vt:lpstr>License on December 1st</vt:lpstr>
      <vt:lpstr>License Status Check</vt:lpstr>
      <vt:lpstr>Social Security Number</vt:lpstr>
      <vt:lpstr>Teacher Licenses</vt:lpstr>
      <vt:lpstr>Special Service Provider Licenses</vt:lpstr>
      <vt:lpstr>Administrator Licenses</vt:lpstr>
      <vt:lpstr>Temporary Educator Eligibility (TEE) Authorization</vt:lpstr>
      <vt:lpstr>License Types  Non-Qualified Status</vt:lpstr>
      <vt:lpstr>PowerPoint Presentation</vt:lpstr>
      <vt:lpstr>Staff Data What To Do Now </vt:lpstr>
      <vt:lpstr>Required Staff Director of Special Education</vt:lpstr>
      <vt:lpstr>Required Staff Child Find Coordinator</vt:lpstr>
      <vt:lpstr>Staff Report Job Codes 102 and 330</vt:lpstr>
      <vt:lpstr>Charter School Staff</vt:lpstr>
      <vt:lpstr>Purchased Service Staff</vt:lpstr>
      <vt:lpstr>Example Purchased Service Staff</vt:lpstr>
      <vt:lpstr>Math and Reading Interventionists</vt:lpstr>
      <vt:lpstr>Interventionists Valid Endorsements</vt:lpstr>
      <vt:lpstr>Grant Project Codes IDEA Funds</vt:lpstr>
      <vt:lpstr>Staff Approval Matrix</vt:lpstr>
      <vt:lpstr>SAM Process</vt:lpstr>
      <vt:lpstr>Five Things to Know about SAM</vt:lpstr>
      <vt:lpstr>Review all SAM Warnings</vt:lpstr>
      <vt:lpstr>PowerPoint Presentation</vt:lpstr>
      <vt:lpstr>Staff Coding</vt:lpstr>
      <vt:lpstr>PowerPoint Presentation</vt:lpstr>
      <vt:lpstr>Special Service Providers </vt:lpstr>
      <vt:lpstr>Staff Who Serve General and Special Education Students</vt:lpstr>
      <vt:lpstr>Counselor</vt:lpstr>
      <vt:lpstr>Instructional vs Non-Instructional</vt:lpstr>
      <vt:lpstr>Instructional Job Classifications</vt:lpstr>
      <vt:lpstr>Non-Instructional Job Classifications</vt:lpstr>
      <vt:lpstr>Coding Scenarios</vt:lpstr>
      <vt:lpstr>Fail SAM Example Special Service Provider</vt:lpstr>
      <vt:lpstr>How to Remedy</vt:lpstr>
      <vt:lpstr>Fail SAM Example Transition Coordinator</vt:lpstr>
      <vt:lpstr>How to Remedy</vt:lpstr>
      <vt:lpstr>Fail SAM Example SPED Administrator</vt:lpstr>
      <vt:lpstr>How to Remedy</vt:lpstr>
      <vt:lpstr>Job Codes 102 and 104</vt:lpstr>
      <vt:lpstr>PowerPoint Presentation</vt:lpstr>
      <vt:lpstr>Caseload Match</vt:lpstr>
      <vt:lpstr>Grade Caseload Match (Data Pipeline)</vt:lpstr>
      <vt:lpstr>Grade Match Methods  (Data Pipeline)</vt:lpstr>
      <vt:lpstr>Primary Provider Reporting for 50% Caseload Match (SAM)</vt:lpstr>
      <vt:lpstr>Coding Scenarios</vt:lpstr>
      <vt:lpstr>Special Education Teacher</vt:lpstr>
      <vt:lpstr>Pass SAM Example Special Education Teacher</vt:lpstr>
      <vt:lpstr>Deaf/Hard of Hearing Teacher</vt:lpstr>
      <vt:lpstr>Fail SAM Example Deaf/Hard of Hearing Teacher</vt:lpstr>
      <vt:lpstr>How to Remedy</vt:lpstr>
      <vt:lpstr>Speech-Language Pathologist</vt:lpstr>
      <vt:lpstr>Fail SAM Example Speech-Language Pathologist</vt:lpstr>
      <vt:lpstr>How to Remedy</vt:lpstr>
      <vt:lpstr>AIA Code 0041</vt:lpstr>
      <vt:lpstr>District Wide Personnel</vt:lpstr>
      <vt:lpstr>PowerPoint Presentation</vt:lpstr>
      <vt:lpstr>IdM Single Sign-On</vt:lpstr>
      <vt:lpstr>Cognos Report</vt:lpstr>
      <vt:lpstr>December Count Report List </vt:lpstr>
      <vt:lpstr>Staff Error Reports</vt:lpstr>
      <vt:lpstr>SAM Reports</vt:lpstr>
      <vt:lpstr>SAM Warnings to Correct</vt:lpstr>
      <vt:lpstr>Certified Staff Report</vt:lpstr>
      <vt:lpstr>Approved and Not Approved Filters</vt:lpstr>
      <vt:lpstr>Staff Caseload Summary</vt:lpstr>
      <vt:lpstr>Caseload Student Detail</vt:lpstr>
      <vt:lpstr>Caseload Student Summary</vt:lpstr>
      <vt:lpstr>Year to Year Non-Licensed Staff Report (NEW)</vt:lpstr>
      <vt:lpstr>Non-Qualified Staff Personnel Status Report</vt:lpstr>
      <vt:lpstr>1.5 Personnel Status Report</vt:lpstr>
      <vt:lpstr>Possible Personnel Status Report Corrections</vt:lpstr>
      <vt:lpstr>General Supervision and Monitoring</vt:lpstr>
      <vt:lpstr>Personnel Status Report Tracker</vt:lpstr>
      <vt:lpstr>Tracker Form in DMS</vt:lpstr>
      <vt:lpstr>PowerPoint Presentation</vt:lpstr>
      <vt:lpstr>Board Certified Behavior Analysts (BCBA)</vt:lpstr>
      <vt:lpstr>Assistance</vt:lpstr>
      <vt:lpstr>Contact Information</vt:lpstr>
    </vt:vector>
  </TitlesOfParts>
  <Company>Colorado State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Gleason, Kristi</cp:lastModifiedBy>
  <cp:revision>485</cp:revision>
  <cp:lastPrinted>2017-11-07T15:24:54Z</cp:lastPrinted>
  <dcterms:created xsi:type="dcterms:W3CDTF">2012-07-16T02:29:43Z</dcterms:created>
  <dcterms:modified xsi:type="dcterms:W3CDTF">2017-11-09T16:10:43Z</dcterms:modified>
</cp:coreProperties>
</file>