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69" r:id="rId2"/>
    <p:sldId id="414" r:id="rId3"/>
    <p:sldId id="346" r:id="rId4"/>
    <p:sldId id="347" r:id="rId5"/>
    <p:sldId id="348" r:id="rId6"/>
    <p:sldId id="433" r:id="rId7"/>
    <p:sldId id="434" r:id="rId8"/>
    <p:sldId id="435" r:id="rId9"/>
    <p:sldId id="436" r:id="rId10"/>
    <p:sldId id="357" r:id="rId11"/>
    <p:sldId id="403" r:id="rId12"/>
    <p:sldId id="358" r:id="rId13"/>
    <p:sldId id="359" r:id="rId14"/>
    <p:sldId id="361" r:id="rId15"/>
    <p:sldId id="411" r:id="rId16"/>
    <p:sldId id="360" r:id="rId17"/>
    <p:sldId id="362" r:id="rId18"/>
    <p:sldId id="363"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06" r:id="rId44"/>
    <p:sldId id="307" r:id="rId45"/>
    <p:sldId id="308" r:id="rId46"/>
    <p:sldId id="309"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92" r:id="rId60"/>
    <p:sldId id="413" r:id="rId61"/>
    <p:sldId id="394" r:id="rId62"/>
    <p:sldId id="412"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Severson, Annette" initials="SA" lastIdx="1" clrIdx="1">
    <p:extLst>
      <p:ext uri="{19B8F6BF-5375-455C-9EA6-DF929625EA0E}">
        <p15:presenceInfo xmlns:p15="http://schemas.microsoft.com/office/powerpoint/2012/main" userId="S-1-5-21-170422339-1359699126-1544898942-6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4E8"/>
    <a:srgbClr val="C6E8F6"/>
    <a:srgbClr val="101E8E"/>
    <a:srgbClr val="EF7521"/>
    <a:srgbClr val="46797A"/>
    <a:srgbClr val="86BE40"/>
    <a:srgbClr val="FFC846"/>
    <a:srgbClr val="5C6670"/>
    <a:srgbClr val="488BC9"/>
    <a:srgbClr val="827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7" autoAdjust="0"/>
    <p:restoredTop sz="89133" autoAdjust="0"/>
  </p:normalViewPr>
  <p:slideViewPr>
    <p:cSldViewPr snapToGrid="0" showGuides="1">
      <p:cViewPr varScale="1">
        <p:scale>
          <a:sx n="121" d="100"/>
          <a:sy n="121" d="100"/>
        </p:scale>
        <p:origin x="131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2" d="100"/>
          <a:sy n="102" d="100"/>
        </p:scale>
        <p:origin x="3520"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8T13:36:00.614" idx="1">
    <p:pos x="10" y="10"/>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46369-0FD7-4AFC-A9FD-D453B7E228D5}" type="doc">
      <dgm:prSet loTypeId="urn:microsoft.com/office/officeart/2008/layout/VerticalCurvedList" loCatId="list" qsTypeId="urn:microsoft.com/office/officeart/2005/8/quickstyle/simple5" qsCatId="simple" csTypeId="urn:microsoft.com/office/officeart/2005/8/colors/accent1_4" csCatId="accent1" phldr="1"/>
      <dgm:spPr/>
      <dgm:t>
        <a:bodyPr/>
        <a:lstStyle/>
        <a:p>
          <a:endParaRPr lang="en-US"/>
        </a:p>
      </dgm:t>
    </dgm:pt>
    <dgm:pt modelId="{CFA0AFF8-FCF7-4ABF-B9A1-887260F53E53}">
      <dgm:prSet phldrT="[Text]"/>
      <dgm:spPr/>
      <dgm:t>
        <a:bodyPr/>
        <a:lstStyle/>
        <a:p>
          <a:r>
            <a:rPr lang="en-US" dirty="0" smtClean="0"/>
            <a:t>Data Uses/Reports</a:t>
          </a:r>
          <a:endParaRPr lang="en-US" dirty="0"/>
        </a:p>
      </dgm:t>
    </dgm:pt>
    <dgm:pt modelId="{7C03A7F8-3ACC-4633-B591-16DAF43B5187}" type="parTrans" cxnId="{D0D6E052-B685-49C4-B1CC-DC687346DDDC}">
      <dgm:prSet/>
      <dgm:spPr/>
      <dgm:t>
        <a:bodyPr/>
        <a:lstStyle/>
        <a:p>
          <a:endParaRPr lang="en-US"/>
        </a:p>
      </dgm:t>
    </dgm:pt>
    <dgm:pt modelId="{46E8FEBB-B474-4A81-AD12-D787013CF8BC}" type="sibTrans" cxnId="{D0D6E052-B685-49C4-B1CC-DC687346DDDC}">
      <dgm:prSet/>
      <dgm:spPr/>
      <dgm:t>
        <a:bodyPr/>
        <a:lstStyle/>
        <a:p>
          <a:endParaRPr lang="en-US"/>
        </a:p>
      </dgm:t>
    </dgm:pt>
    <dgm:pt modelId="{06F59B0C-5428-4AC8-8644-4FD5217CCA53}">
      <dgm:prSet phldrT="[Text]"/>
      <dgm:spPr/>
      <dgm:t>
        <a:bodyPr/>
        <a:lstStyle/>
        <a:p>
          <a:r>
            <a:rPr lang="en-US" dirty="0" smtClean="0"/>
            <a:t>Initial Steps</a:t>
          </a:r>
        </a:p>
      </dgm:t>
    </dgm:pt>
    <dgm:pt modelId="{14488217-F445-457D-8C72-372D94B1E9B5}" type="parTrans" cxnId="{698B54AB-9640-4493-B468-7418D5E59081}">
      <dgm:prSet/>
      <dgm:spPr/>
      <dgm:t>
        <a:bodyPr/>
        <a:lstStyle/>
        <a:p>
          <a:endParaRPr lang="en-US"/>
        </a:p>
      </dgm:t>
    </dgm:pt>
    <dgm:pt modelId="{A1C07D18-0DA7-4BD0-84C2-BC99AA53006B}" type="sibTrans" cxnId="{698B54AB-9640-4493-B468-7418D5E59081}">
      <dgm:prSet/>
      <dgm:spPr/>
      <dgm:t>
        <a:bodyPr/>
        <a:lstStyle/>
        <a:p>
          <a:endParaRPr lang="en-US"/>
        </a:p>
      </dgm:t>
    </dgm:pt>
    <dgm:pt modelId="{BDBB87EF-4CCE-451B-A3B9-17A1AD9562E5}">
      <dgm:prSet/>
      <dgm:spPr/>
      <dgm:t>
        <a:bodyPr/>
        <a:lstStyle/>
        <a:p>
          <a:r>
            <a:rPr lang="en-US" dirty="0" smtClean="0"/>
            <a:t>Resources</a:t>
          </a:r>
          <a:endParaRPr lang="en-US" dirty="0"/>
        </a:p>
      </dgm:t>
    </dgm:pt>
    <dgm:pt modelId="{AA74E11F-04C7-4DF7-AFEB-41EEC999EBFC}" type="parTrans" cxnId="{43DD41B6-AE42-4506-B09C-549027143CBD}">
      <dgm:prSet/>
      <dgm:spPr/>
      <dgm:t>
        <a:bodyPr/>
        <a:lstStyle/>
        <a:p>
          <a:endParaRPr lang="en-US"/>
        </a:p>
      </dgm:t>
    </dgm:pt>
    <dgm:pt modelId="{2018787D-7E93-40BD-AABE-E36048DA9793}" type="sibTrans" cxnId="{43DD41B6-AE42-4506-B09C-549027143CBD}">
      <dgm:prSet/>
      <dgm:spPr/>
      <dgm:t>
        <a:bodyPr/>
        <a:lstStyle/>
        <a:p>
          <a:endParaRPr lang="en-US"/>
        </a:p>
      </dgm:t>
    </dgm:pt>
    <dgm:pt modelId="{30A166BD-36A6-40A1-B50B-90961C09F135}">
      <dgm:prSet/>
      <dgm:spPr/>
      <dgm:t>
        <a:bodyPr/>
        <a:lstStyle/>
        <a:p>
          <a:r>
            <a:rPr lang="en-US" smtClean="0"/>
            <a:t>Timeline</a:t>
          </a:r>
          <a:endParaRPr lang="en-US" dirty="0"/>
        </a:p>
      </dgm:t>
    </dgm:pt>
    <dgm:pt modelId="{5708BA08-E01F-42ED-992A-B3293ABAE9AC}" type="parTrans" cxnId="{0328013D-1E01-4434-9138-BE17F5C78A31}">
      <dgm:prSet/>
      <dgm:spPr/>
      <dgm:t>
        <a:bodyPr/>
        <a:lstStyle/>
        <a:p>
          <a:endParaRPr lang="en-US"/>
        </a:p>
      </dgm:t>
    </dgm:pt>
    <dgm:pt modelId="{4044829B-9E15-4494-B888-F1B5E612EE62}" type="sibTrans" cxnId="{0328013D-1E01-4434-9138-BE17F5C78A31}">
      <dgm:prSet/>
      <dgm:spPr/>
      <dgm:t>
        <a:bodyPr/>
        <a:lstStyle/>
        <a:p>
          <a:endParaRPr lang="en-US"/>
        </a:p>
      </dgm:t>
    </dgm:pt>
    <dgm:pt modelId="{91293E4E-F6E5-48CC-ADDE-DF306A58A759}">
      <dgm:prSet phldrT="[Text]"/>
      <dgm:spPr/>
      <dgm:t>
        <a:bodyPr/>
        <a:lstStyle/>
        <a:p>
          <a:r>
            <a:rPr lang="en-US" dirty="0" smtClean="0"/>
            <a:t>Interchange Process</a:t>
          </a:r>
        </a:p>
      </dgm:t>
    </dgm:pt>
    <dgm:pt modelId="{3A20DB36-0D7D-455F-B207-580186B38EB8}" type="parTrans" cxnId="{74BC69F2-5AA7-4C34-9008-DB212027EF8A}">
      <dgm:prSet/>
      <dgm:spPr/>
      <dgm:t>
        <a:bodyPr/>
        <a:lstStyle/>
        <a:p>
          <a:endParaRPr lang="en-US"/>
        </a:p>
      </dgm:t>
    </dgm:pt>
    <dgm:pt modelId="{7533D837-7212-4E8B-8C61-599A663A00B2}" type="sibTrans" cxnId="{74BC69F2-5AA7-4C34-9008-DB212027EF8A}">
      <dgm:prSet/>
      <dgm:spPr/>
      <dgm:t>
        <a:bodyPr/>
        <a:lstStyle/>
        <a:p>
          <a:endParaRPr lang="en-US"/>
        </a:p>
      </dgm:t>
    </dgm:pt>
    <dgm:pt modelId="{0520FFF3-8DAC-45A2-83C1-050F7B676EB3}">
      <dgm:prSet phldrT="[Text]"/>
      <dgm:spPr/>
      <dgm:t>
        <a:bodyPr/>
        <a:lstStyle/>
        <a:p>
          <a:r>
            <a:rPr lang="en-US" dirty="0" smtClean="0"/>
            <a:t>Snapshot Process</a:t>
          </a:r>
        </a:p>
      </dgm:t>
    </dgm:pt>
    <dgm:pt modelId="{C30E484F-9B38-4019-93C4-F493642512C1}" type="parTrans" cxnId="{1942BA62-F638-43F8-BD32-5CD0CD33776C}">
      <dgm:prSet/>
      <dgm:spPr/>
      <dgm:t>
        <a:bodyPr/>
        <a:lstStyle/>
        <a:p>
          <a:endParaRPr lang="en-US"/>
        </a:p>
      </dgm:t>
    </dgm:pt>
    <dgm:pt modelId="{4537DB77-0B6A-4057-A166-209BC3A4E5E6}" type="sibTrans" cxnId="{1942BA62-F638-43F8-BD32-5CD0CD33776C}">
      <dgm:prSet/>
      <dgm:spPr/>
      <dgm:t>
        <a:bodyPr/>
        <a:lstStyle/>
        <a:p>
          <a:endParaRPr lang="en-US"/>
        </a:p>
      </dgm:t>
    </dgm:pt>
    <dgm:pt modelId="{00380024-6FB3-485D-B396-95D99D90FF37}" type="pres">
      <dgm:prSet presAssocID="{2F246369-0FD7-4AFC-A9FD-D453B7E228D5}" presName="Name0" presStyleCnt="0">
        <dgm:presLayoutVars>
          <dgm:chMax val="7"/>
          <dgm:chPref val="7"/>
          <dgm:dir/>
        </dgm:presLayoutVars>
      </dgm:prSet>
      <dgm:spPr/>
      <dgm:t>
        <a:bodyPr/>
        <a:lstStyle/>
        <a:p>
          <a:endParaRPr lang="en-US"/>
        </a:p>
      </dgm:t>
    </dgm:pt>
    <dgm:pt modelId="{3DA72573-9927-46C3-BE85-F6FE4E1C6949}" type="pres">
      <dgm:prSet presAssocID="{2F246369-0FD7-4AFC-A9FD-D453B7E228D5}" presName="Name1" presStyleCnt="0"/>
      <dgm:spPr/>
      <dgm:t>
        <a:bodyPr/>
        <a:lstStyle/>
        <a:p>
          <a:endParaRPr lang="en-US"/>
        </a:p>
      </dgm:t>
    </dgm:pt>
    <dgm:pt modelId="{C2CD0BA7-22C9-442F-A960-17E9E7A24A95}" type="pres">
      <dgm:prSet presAssocID="{2F246369-0FD7-4AFC-A9FD-D453B7E228D5}" presName="cycle" presStyleCnt="0"/>
      <dgm:spPr/>
      <dgm:t>
        <a:bodyPr/>
        <a:lstStyle/>
        <a:p>
          <a:endParaRPr lang="en-US"/>
        </a:p>
      </dgm:t>
    </dgm:pt>
    <dgm:pt modelId="{5E8112AA-BF8B-400E-A5F5-ED173CA49342}" type="pres">
      <dgm:prSet presAssocID="{2F246369-0FD7-4AFC-A9FD-D453B7E228D5}" presName="srcNode" presStyleLbl="node1" presStyleIdx="0" presStyleCnt="6"/>
      <dgm:spPr/>
      <dgm:t>
        <a:bodyPr/>
        <a:lstStyle/>
        <a:p>
          <a:endParaRPr lang="en-US"/>
        </a:p>
      </dgm:t>
    </dgm:pt>
    <dgm:pt modelId="{0413DDFB-0081-4421-B7A9-82ED0ED70893}" type="pres">
      <dgm:prSet presAssocID="{2F246369-0FD7-4AFC-A9FD-D453B7E228D5}" presName="conn" presStyleLbl="parChTrans1D2" presStyleIdx="0" presStyleCnt="1"/>
      <dgm:spPr/>
      <dgm:t>
        <a:bodyPr/>
        <a:lstStyle/>
        <a:p>
          <a:endParaRPr lang="en-US"/>
        </a:p>
      </dgm:t>
    </dgm:pt>
    <dgm:pt modelId="{DC65184B-C7D6-49E3-B872-10765B3F6091}" type="pres">
      <dgm:prSet presAssocID="{2F246369-0FD7-4AFC-A9FD-D453B7E228D5}" presName="extraNode" presStyleLbl="node1" presStyleIdx="0" presStyleCnt="6"/>
      <dgm:spPr/>
      <dgm:t>
        <a:bodyPr/>
        <a:lstStyle/>
        <a:p>
          <a:endParaRPr lang="en-US"/>
        </a:p>
      </dgm:t>
    </dgm:pt>
    <dgm:pt modelId="{33A59FB0-6246-44F7-9493-E476EE10EB3F}" type="pres">
      <dgm:prSet presAssocID="{2F246369-0FD7-4AFC-A9FD-D453B7E228D5}" presName="dstNode" presStyleLbl="node1" presStyleIdx="0" presStyleCnt="6"/>
      <dgm:spPr/>
      <dgm:t>
        <a:bodyPr/>
        <a:lstStyle/>
        <a:p>
          <a:endParaRPr lang="en-US"/>
        </a:p>
      </dgm:t>
    </dgm:pt>
    <dgm:pt modelId="{7F4CF5BB-5218-4819-A0BD-CC20A53B017D}" type="pres">
      <dgm:prSet presAssocID="{CFA0AFF8-FCF7-4ABF-B9A1-887260F53E53}" presName="text_1" presStyleLbl="node1" presStyleIdx="0" presStyleCnt="6">
        <dgm:presLayoutVars>
          <dgm:bulletEnabled val="1"/>
        </dgm:presLayoutVars>
      </dgm:prSet>
      <dgm:spPr/>
      <dgm:t>
        <a:bodyPr/>
        <a:lstStyle/>
        <a:p>
          <a:endParaRPr lang="en-US"/>
        </a:p>
      </dgm:t>
    </dgm:pt>
    <dgm:pt modelId="{A092BFB9-7CCD-4413-B3E2-128F0524AFF7}" type="pres">
      <dgm:prSet presAssocID="{CFA0AFF8-FCF7-4ABF-B9A1-887260F53E53}" presName="accent_1" presStyleCnt="0"/>
      <dgm:spPr/>
      <dgm:t>
        <a:bodyPr/>
        <a:lstStyle/>
        <a:p>
          <a:endParaRPr lang="en-US"/>
        </a:p>
      </dgm:t>
    </dgm:pt>
    <dgm:pt modelId="{AF805627-B419-4B38-B9FD-0391AE1F4338}" type="pres">
      <dgm:prSet presAssocID="{CFA0AFF8-FCF7-4ABF-B9A1-887260F53E53}" presName="accentRepeatNode" presStyleLbl="solidFgAcc1" presStyleIdx="0" presStyleCnt="6"/>
      <dgm:spPr>
        <a:blipFill rotWithShape="0">
          <a:blip xmlns:r="http://schemas.openxmlformats.org/officeDocument/2006/relationships" r:embed="rId1"/>
          <a:stretch>
            <a:fillRect/>
          </a:stretch>
        </a:blipFill>
      </dgm:spPr>
      <dgm:t>
        <a:bodyPr/>
        <a:lstStyle/>
        <a:p>
          <a:endParaRPr lang="en-US"/>
        </a:p>
      </dgm:t>
    </dgm:pt>
    <dgm:pt modelId="{7580B6DE-B965-4DC1-848F-34B0399B3587}" type="pres">
      <dgm:prSet presAssocID="{30A166BD-36A6-40A1-B50B-90961C09F135}" presName="text_2" presStyleLbl="node1" presStyleIdx="1" presStyleCnt="6">
        <dgm:presLayoutVars>
          <dgm:bulletEnabled val="1"/>
        </dgm:presLayoutVars>
      </dgm:prSet>
      <dgm:spPr/>
      <dgm:t>
        <a:bodyPr/>
        <a:lstStyle/>
        <a:p>
          <a:endParaRPr lang="en-US"/>
        </a:p>
      </dgm:t>
    </dgm:pt>
    <dgm:pt modelId="{E7F48797-5FB9-4982-89FB-694C47B1A6D8}" type="pres">
      <dgm:prSet presAssocID="{30A166BD-36A6-40A1-B50B-90961C09F135}" presName="accent_2" presStyleCnt="0"/>
      <dgm:spPr/>
    </dgm:pt>
    <dgm:pt modelId="{AFB1FDBF-FC8D-4CA0-9DC8-87D2BB6D51D4}" type="pres">
      <dgm:prSet presAssocID="{30A166BD-36A6-40A1-B50B-90961C09F135}" presName="accentRepeatNode" presStyleLbl="solidFgAcc1" presStyleIdx="1" presStyleCnt="6" custLinFactNeighborX="-1221" custLinFactNeighborY="-1221"/>
      <dgm:spPr>
        <a:blipFill rotWithShape="0">
          <a:blip xmlns:r="http://schemas.openxmlformats.org/officeDocument/2006/relationships" r:embed="rId2"/>
          <a:stretch>
            <a:fillRect/>
          </a:stretch>
        </a:blipFill>
      </dgm:spPr>
      <dgm:t>
        <a:bodyPr/>
        <a:lstStyle/>
        <a:p>
          <a:endParaRPr lang="en-US"/>
        </a:p>
      </dgm:t>
    </dgm:pt>
    <dgm:pt modelId="{C841A3E6-4231-4C6C-A76C-A4534D383655}" type="pres">
      <dgm:prSet presAssocID="{06F59B0C-5428-4AC8-8644-4FD5217CCA53}" presName="text_3" presStyleLbl="node1" presStyleIdx="2" presStyleCnt="6">
        <dgm:presLayoutVars>
          <dgm:bulletEnabled val="1"/>
        </dgm:presLayoutVars>
      </dgm:prSet>
      <dgm:spPr/>
      <dgm:t>
        <a:bodyPr/>
        <a:lstStyle/>
        <a:p>
          <a:endParaRPr lang="en-US"/>
        </a:p>
      </dgm:t>
    </dgm:pt>
    <dgm:pt modelId="{9C6A7B24-E3DE-4A25-91BF-29E9003B4C99}" type="pres">
      <dgm:prSet presAssocID="{06F59B0C-5428-4AC8-8644-4FD5217CCA53}" presName="accent_3" presStyleCnt="0"/>
      <dgm:spPr/>
      <dgm:t>
        <a:bodyPr/>
        <a:lstStyle/>
        <a:p>
          <a:endParaRPr lang="en-US"/>
        </a:p>
      </dgm:t>
    </dgm:pt>
    <dgm:pt modelId="{CADDD2EB-BBB2-4F58-A608-3072C8536E21}" type="pres">
      <dgm:prSet presAssocID="{06F59B0C-5428-4AC8-8644-4FD5217CCA53}" presName="accentRepeatNode" presStyleLbl="solidFgAcc1" presStyleIdx="2" presStyleCnt="6" custLinFactNeighborX="2056" custLinFactNeighborY="1028"/>
      <dgm:spPr>
        <a:blipFill rotWithShape="0">
          <a:blip xmlns:r="http://schemas.openxmlformats.org/officeDocument/2006/relationships" r:embed="rId3"/>
          <a:stretch>
            <a:fillRect/>
          </a:stretch>
        </a:blipFill>
      </dgm:spPr>
      <dgm:t>
        <a:bodyPr/>
        <a:lstStyle/>
        <a:p>
          <a:endParaRPr lang="en-US"/>
        </a:p>
      </dgm:t>
    </dgm:pt>
    <dgm:pt modelId="{D82FF9F3-A11D-4B35-87E5-553CE8E65BFC}" type="pres">
      <dgm:prSet presAssocID="{91293E4E-F6E5-48CC-ADDE-DF306A58A759}" presName="text_4" presStyleLbl="node1" presStyleIdx="3" presStyleCnt="6">
        <dgm:presLayoutVars>
          <dgm:bulletEnabled val="1"/>
        </dgm:presLayoutVars>
      </dgm:prSet>
      <dgm:spPr/>
      <dgm:t>
        <a:bodyPr/>
        <a:lstStyle/>
        <a:p>
          <a:endParaRPr lang="en-US"/>
        </a:p>
      </dgm:t>
    </dgm:pt>
    <dgm:pt modelId="{12629E63-E86E-4144-B641-D9EFD4BC9362}" type="pres">
      <dgm:prSet presAssocID="{91293E4E-F6E5-48CC-ADDE-DF306A58A759}" presName="accent_4" presStyleCnt="0"/>
      <dgm:spPr/>
    </dgm:pt>
    <dgm:pt modelId="{05C7E710-03F6-4A16-AFFA-FF3842392EBC}" type="pres">
      <dgm:prSet presAssocID="{91293E4E-F6E5-48CC-ADDE-DF306A58A759}" presName="accentRepeatNode" presStyleLbl="solidFgAcc1" presStyleIdx="3" presStyleCnt="6" custLinFactNeighborX="1221" custLinFactNeighborY="-1221"/>
      <dgm:spPr>
        <a:blipFill rotWithShape="0">
          <a:blip xmlns:r="http://schemas.openxmlformats.org/officeDocument/2006/relationships" r:embed="rId4"/>
          <a:stretch>
            <a:fillRect/>
          </a:stretch>
        </a:blipFill>
      </dgm:spPr>
      <dgm:t>
        <a:bodyPr/>
        <a:lstStyle/>
        <a:p>
          <a:endParaRPr lang="en-US"/>
        </a:p>
      </dgm:t>
    </dgm:pt>
    <dgm:pt modelId="{EEBF2BB1-E719-4623-812B-E92C0AF5739E}" type="pres">
      <dgm:prSet presAssocID="{0520FFF3-8DAC-45A2-83C1-050F7B676EB3}" presName="text_5" presStyleLbl="node1" presStyleIdx="4" presStyleCnt="6">
        <dgm:presLayoutVars>
          <dgm:bulletEnabled val="1"/>
        </dgm:presLayoutVars>
      </dgm:prSet>
      <dgm:spPr/>
      <dgm:t>
        <a:bodyPr/>
        <a:lstStyle/>
        <a:p>
          <a:endParaRPr lang="en-US"/>
        </a:p>
      </dgm:t>
    </dgm:pt>
    <dgm:pt modelId="{50E82F3A-CD38-4278-9280-52A13C874365}" type="pres">
      <dgm:prSet presAssocID="{0520FFF3-8DAC-45A2-83C1-050F7B676EB3}" presName="accent_5" presStyleCnt="0"/>
      <dgm:spPr/>
    </dgm:pt>
    <dgm:pt modelId="{A6905293-C2C4-40AB-AA83-E58BB5A30906}" type="pres">
      <dgm:prSet presAssocID="{0520FFF3-8DAC-45A2-83C1-050F7B676EB3}" presName="accentRepeatNode" presStyleLbl="solidFgAcc1" presStyleIdx="4" presStyleCnt="6"/>
      <dgm:spPr>
        <a:blipFill rotWithShape="0">
          <a:blip xmlns:r="http://schemas.openxmlformats.org/officeDocument/2006/relationships" r:embed="rId5"/>
          <a:stretch>
            <a:fillRect/>
          </a:stretch>
        </a:blipFill>
      </dgm:spPr>
      <dgm:t>
        <a:bodyPr/>
        <a:lstStyle/>
        <a:p>
          <a:endParaRPr lang="en-US"/>
        </a:p>
      </dgm:t>
    </dgm:pt>
    <dgm:pt modelId="{3C8583E3-D9BE-4246-95FB-9BB634C66943}" type="pres">
      <dgm:prSet presAssocID="{BDBB87EF-4CCE-451B-A3B9-17A1AD9562E5}" presName="text_6" presStyleLbl="node1" presStyleIdx="5" presStyleCnt="6">
        <dgm:presLayoutVars>
          <dgm:bulletEnabled val="1"/>
        </dgm:presLayoutVars>
      </dgm:prSet>
      <dgm:spPr/>
      <dgm:t>
        <a:bodyPr/>
        <a:lstStyle/>
        <a:p>
          <a:endParaRPr lang="en-US"/>
        </a:p>
      </dgm:t>
    </dgm:pt>
    <dgm:pt modelId="{27E3496F-3314-41DB-90DC-8CD15638E083}" type="pres">
      <dgm:prSet presAssocID="{BDBB87EF-4CCE-451B-A3B9-17A1AD9562E5}" presName="accent_6" presStyleCnt="0"/>
      <dgm:spPr/>
    </dgm:pt>
    <dgm:pt modelId="{3DCFD881-3241-4BF3-96CE-C3F55B1222E6}" type="pres">
      <dgm:prSet presAssocID="{BDBB87EF-4CCE-451B-A3B9-17A1AD9562E5}" presName="accentRepeatNode" presStyleLbl="solidFgAcc1" presStyleIdx="5" presStyleCnt="6"/>
      <dgm:spPr>
        <a:blipFill rotWithShape="0">
          <a:blip xmlns:r="http://schemas.openxmlformats.org/officeDocument/2006/relationships" r:embed="rId6"/>
          <a:stretch>
            <a:fillRect/>
          </a:stretch>
        </a:blipFill>
      </dgm:spPr>
      <dgm:t>
        <a:bodyPr/>
        <a:lstStyle/>
        <a:p>
          <a:endParaRPr lang="en-US"/>
        </a:p>
      </dgm:t>
    </dgm:pt>
  </dgm:ptLst>
  <dgm:cxnLst>
    <dgm:cxn modelId="{970CE84D-B8F8-421F-B894-20EDF1FF4984}" type="presOf" srcId="{91293E4E-F6E5-48CC-ADDE-DF306A58A759}" destId="{D82FF9F3-A11D-4B35-87E5-553CE8E65BFC}" srcOrd="0" destOrd="0" presId="urn:microsoft.com/office/officeart/2008/layout/VerticalCurvedList"/>
    <dgm:cxn modelId="{6E85BCFF-F3A1-4FC0-BEDD-3A334167B782}" type="presOf" srcId="{06F59B0C-5428-4AC8-8644-4FD5217CCA53}" destId="{C841A3E6-4231-4C6C-A76C-A4534D383655}" srcOrd="0" destOrd="0" presId="urn:microsoft.com/office/officeart/2008/layout/VerticalCurvedList"/>
    <dgm:cxn modelId="{1942BA62-F638-43F8-BD32-5CD0CD33776C}" srcId="{2F246369-0FD7-4AFC-A9FD-D453B7E228D5}" destId="{0520FFF3-8DAC-45A2-83C1-050F7B676EB3}" srcOrd="4" destOrd="0" parTransId="{C30E484F-9B38-4019-93C4-F493642512C1}" sibTransId="{4537DB77-0B6A-4057-A166-209BC3A4E5E6}"/>
    <dgm:cxn modelId="{0B3949E2-50C6-4E5E-8D7D-A1641BECB461}" type="presOf" srcId="{0520FFF3-8DAC-45A2-83C1-050F7B676EB3}" destId="{EEBF2BB1-E719-4623-812B-E92C0AF5739E}" srcOrd="0" destOrd="0" presId="urn:microsoft.com/office/officeart/2008/layout/VerticalCurvedList"/>
    <dgm:cxn modelId="{D15C510D-174E-4E93-AADB-6723FB55E4FB}" type="presOf" srcId="{BDBB87EF-4CCE-451B-A3B9-17A1AD9562E5}" destId="{3C8583E3-D9BE-4246-95FB-9BB634C66943}" srcOrd="0" destOrd="0" presId="urn:microsoft.com/office/officeart/2008/layout/VerticalCurvedList"/>
    <dgm:cxn modelId="{43DD41B6-AE42-4506-B09C-549027143CBD}" srcId="{2F246369-0FD7-4AFC-A9FD-D453B7E228D5}" destId="{BDBB87EF-4CCE-451B-A3B9-17A1AD9562E5}" srcOrd="5" destOrd="0" parTransId="{AA74E11F-04C7-4DF7-AFEB-41EEC999EBFC}" sibTransId="{2018787D-7E93-40BD-AABE-E36048DA9793}"/>
    <dgm:cxn modelId="{E0D4E9B1-649B-4005-8065-E700E3F7026A}" type="presOf" srcId="{46E8FEBB-B474-4A81-AD12-D787013CF8BC}" destId="{0413DDFB-0081-4421-B7A9-82ED0ED70893}" srcOrd="0" destOrd="0" presId="urn:microsoft.com/office/officeart/2008/layout/VerticalCurvedList"/>
    <dgm:cxn modelId="{698B54AB-9640-4493-B468-7418D5E59081}" srcId="{2F246369-0FD7-4AFC-A9FD-D453B7E228D5}" destId="{06F59B0C-5428-4AC8-8644-4FD5217CCA53}" srcOrd="2" destOrd="0" parTransId="{14488217-F445-457D-8C72-372D94B1E9B5}" sibTransId="{A1C07D18-0DA7-4BD0-84C2-BC99AA53006B}"/>
    <dgm:cxn modelId="{0328013D-1E01-4434-9138-BE17F5C78A31}" srcId="{2F246369-0FD7-4AFC-A9FD-D453B7E228D5}" destId="{30A166BD-36A6-40A1-B50B-90961C09F135}" srcOrd="1" destOrd="0" parTransId="{5708BA08-E01F-42ED-992A-B3293ABAE9AC}" sibTransId="{4044829B-9E15-4494-B888-F1B5E612EE62}"/>
    <dgm:cxn modelId="{74BC69F2-5AA7-4C34-9008-DB212027EF8A}" srcId="{2F246369-0FD7-4AFC-A9FD-D453B7E228D5}" destId="{91293E4E-F6E5-48CC-ADDE-DF306A58A759}" srcOrd="3" destOrd="0" parTransId="{3A20DB36-0D7D-455F-B207-580186B38EB8}" sibTransId="{7533D837-7212-4E8B-8C61-599A663A00B2}"/>
    <dgm:cxn modelId="{F24E97C0-98F3-497E-8A69-AF1EBC73DC8F}" type="presOf" srcId="{2F246369-0FD7-4AFC-A9FD-D453B7E228D5}" destId="{00380024-6FB3-485D-B396-95D99D90FF37}" srcOrd="0" destOrd="0" presId="urn:microsoft.com/office/officeart/2008/layout/VerticalCurvedList"/>
    <dgm:cxn modelId="{D0D6E052-B685-49C4-B1CC-DC687346DDDC}" srcId="{2F246369-0FD7-4AFC-A9FD-D453B7E228D5}" destId="{CFA0AFF8-FCF7-4ABF-B9A1-887260F53E53}" srcOrd="0" destOrd="0" parTransId="{7C03A7F8-3ACC-4633-B591-16DAF43B5187}" sibTransId="{46E8FEBB-B474-4A81-AD12-D787013CF8BC}"/>
    <dgm:cxn modelId="{78E66BA5-B6BE-4D0D-92A4-12B18890212E}" type="presOf" srcId="{CFA0AFF8-FCF7-4ABF-B9A1-887260F53E53}" destId="{7F4CF5BB-5218-4819-A0BD-CC20A53B017D}" srcOrd="0" destOrd="0" presId="urn:microsoft.com/office/officeart/2008/layout/VerticalCurvedList"/>
    <dgm:cxn modelId="{3C8F5018-01D2-4DFC-8848-EA37B517B90B}" type="presOf" srcId="{30A166BD-36A6-40A1-B50B-90961C09F135}" destId="{7580B6DE-B965-4DC1-848F-34B0399B3587}" srcOrd="0" destOrd="0" presId="urn:microsoft.com/office/officeart/2008/layout/VerticalCurvedList"/>
    <dgm:cxn modelId="{F79DE6A5-FED3-42EE-8ABF-17FD2303A649}" type="presParOf" srcId="{00380024-6FB3-485D-B396-95D99D90FF37}" destId="{3DA72573-9927-46C3-BE85-F6FE4E1C6949}" srcOrd="0" destOrd="0" presId="urn:microsoft.com/office/officeart/2008/layout/VerticalCurvedList"/>
    <dgm:cxn modelId="{12D8B8DE-AC6A-44C1-B6FD-605049306DF8}" type="presParOf" srcId="{3DA72573-9927-46C3-BE85-F6FE4E1C6949}" destId="{C2CD0BA7-22C9-442F-A960-17E9E7A24A95}" srcOrd="0" destOrd="0" presId="urn:microsoft.com/office/officeart/2008/layout/VerticalCurvedList"/>
    <dgm:cxn modelId="{64A5F687-4E66-4848-A2A0-1E453E4376B8}" type="presParOf" srcId="{C2CD0BA7-22C9-442F-A960-17E9E7A24A95}" destId="{5E8112AA-BF8B-400E-A5F5-ED173CA49342}" srcOrd="0" destOrd="0" presId="urn:microsoft.com/office/officeart/2008/layout/VerticalCurvedList"/>
    <dgm:cxn modelId="{CF8521BC-B5B2-422E-A573-71F39BBAE33D}" type="presParOf" srcId="{C2CD0BA7-22C9-442F-A960-17E9E7A24A95}" destId="{0413DDFB-0081-4421-B7A9-82ED0ED70893}" srcOrd="1" destOrd="0" presId="urn:microsoft.com/office/officeart/2008/layout/VerticalCurvedList"/>
    <dgm:cxn modelId="{8DCC4A53-66E3-4325-9AAD-2B8CB224EE60}" type="presParOf" srcId="{C2CD0BA7-22C9-442F-A960-17E9E7A24A95}" destId="{DC65184B-C7D6-49E3-B872-10765B3F6091}" srcOrd="2" destOrd="0" presId="urn:microsoft.com/office/officeart/2008/layout/VerticalCurvedList"/>
    <dgm:cxn modelId="{CD2ADCC5-F55A-4B11-A5DA-540383B4226C}" type="presParOf" srcId="{C2CD0BA7-22C9-442F-A960-17E9E7A24A95}" destId="{33A59FB0-6246-44F7-9493-E476EE10EB3F}" srcOrd="3" destOrd="0" presId="urn:microsoft.com/office/officeart/2008/layout/VerticalCurvedList"/>
    <dgm:cxn modelId="{356D8E82-25D1-4230-8810-3B0316FBF302}" type="presParOf" srcId="{3DA72573-9927-46C3-BE85-F6FE4E1C6949}" destId="{7F4CF5BB-5218-4819-A0BD-CC20A53B017D}" srcOrd="1" destOrd="0" presId="urn:microsoft.com/office/officeart/2008/layout/VerticalCurvedList"/>
    <dgm:cxn modelId="{AC96C9F0-4E37-42B3-8B27-FB25FC12D638}" type="presParOf" srcId="{3DA72573-9927-46C3-BE85-F6FE4E1C6949}" destId="{A092BFB9-7CCD-4413-B3E2-128F0524AFF7}" srcOrd="2" destOrd="0" presId="urn:microsoft.com/office/officeart/2008/layout/VerticalCurvedList"/>
    <dgm:cxn modelId="{1E4C08C7-B1AA-431F-873D-A6AD66FB7001}" type="presParOf" srcId="{A092BFB9-7CCD-4413-B3E2-128F0524AFF7}" destId="{AF805627-B419-4B38-B9FD-0391AE1F4338}" srcOrd="0" destOrd="0" presId="urn:microsoft.com/office/officeart/2008/layout/VerticalCurvedList"/>
    <dgm:cxn modelId="{E369B723-20FE-47C8-AC1D-ED92F8FFADD5}" type="presParOf" srcId="{3DA72573-9927-46C3-BE85-F6FE4E1C6949}" destId="{7580B6DE-B965-4DC1-848F-34B0399B3587}" srcOrd="3" destOrd="0" presId="urn:microsoft.com/office/officeart/2008/layout/VerticalCurvedList"/>
    <dgm:cxn modelId="{3D3F5DD7-A211-412B-8992-9E76B8A22C71}" type="presParOf" srcId="{3DA72573-9927-46C3-BE85-F6FE4E1C6949}" destId="{E7F48797-5FB9-4982-89FB-694C47B1A6D8}" srcOrd="4" destOrd="0" presId="urn:microsoft.com/office/officeart/2008/layout/VerticalCurvedList"/>
    <dgm:cxn modelId="{2E6F849E-4340-484B-BD84-D23999733452}" type="presParOf" srcId="{E7F48797-5FB9-4982-89FB-694C47B1A6D8}" destId="{AFB1FDBF-FC8D-4CA0-9DC8-87D2BB6D51D4}" srcOrd="0" destOrd="0" presId="urn:microsoft.com/office/officeart/2008/layout/VerticalCurvedList"/>
    <dgm:cxn modelId="{EA201C92-A469-428E-A3A1-4A8AB93FFC41}" type="presParOf" srcId="{3DA72573-9927-46C3-BE85-F6FE4E1C6949}" destId="{C841A3E6-4231-4C6C-A76C-A4534D383655}" srcOrd="5" destOrd="0" presId="urn:microsoft.com/office/officeart/2008/layout/VerticalCurvedList"/>
    <dgm:cxn modelId="{A4FFBA3B-D93E-4715-A384-0DB0983CF4E5}" type="presParOf" srcId="{3DA72573-9927-46C3-BE85-F6FE4E1C6949}" destId="{9C6A7B24-E3DE-4A25-91BF-29E9003B4C99}" srcOrd="6" destOrd="0" presId="urn:microsoft.com/office/officeart/2008/layout/VerticalCurvedList"/>
    <dgm:cxn modelId="{8B01D893-4BB7-4360-8A90-B8861F2C324D}" type="presParOf" srcId="{9C6A7B24-E3DE-4A25-91BF-29E9003B4C99}" destId="{CADDD2EB-BBB2-4F58-A608-3072C8536E21}" srcOrd="0" destOrd="0" presId="urn:microsoft.com/office/officeart/2008/layout/VerticalCurvedList"/>
    <dgm:cxn modelId="{0023C95A-3DAE-4F56-8774-405520949529}" type="presParOf" srcId="{3DA72573-9927-46C3-BE85-F6FE4E1C6949}" destId="{D82FF9F3-A11D-4B35-87E5-553CE8E65BFC}" srcOrd="7" destOrd="0" presId="urn:microsoft.com/office/officeart/2008/layout/VerticalCurvedList"/>
    <dgm:cxn modelId="{9E9F3950-DC16-44B6-B90C-427B2423F3FB}" type="presParOf" srcId="{3DA72573-9927-46C3-BE85-F6FE4E1C6949}" destId="{12629E63-E86E-4144-B641-D9EFD4BC9362}" srcOrd="8" destOrd="0" presId="urn:microsoft.com/office/officeart/2008/layout/VerticalCurvedList"/>
    <dgm:cxn modelId="{D1A4650C-88E2-48F3-8A99-33734DD8614E}" type="presParOf" srcId="{12629E63-E86E-4144-B641-D9EFD4BC9362}" destId="{05C7E710-03F6-4A16-AFFA-FF3842392EBC}" srcOrd="0" destOrd="0" presId="urn:microsoft.com/office/officeart/2008/layout/VerticalCurvedList"/>
    <dgm:cxn modelId="{86303DD4-7EC6-49C3-87C3-0F495BD9D489}" type="presParOf" srcId="{3DA72573-9927-46C3-BE85-F6FE4E1C6949}" destId="{EEBF2BB1-E719-4623-812B-E92C0AF5739E}" srcOrd="9" destOrd="0" presId="urn:microsoft.com/office/officeart/2008/layout/VerticalCurvedList"/>
    <dgm:cxn modelId="{7194C0E3-C9F4-40AF-B44D-17B19BA36E73}" type="presParOf" srcId="{3DA72573-9927-46C3-BE85-F6FE4E1C6949}" destId="{50E82F3A-CD38-4278-9280-52A13C874365}" srcOrd="10" destOrd="0" presId="urn:microsoft.com/office/officeart/2008/layout/VerticalCurvedList"/>
    <dgm:cxn modelId="{55AD7099-C43B-4311-96D7-32D94CB7F5C2}" type="presParOf" srcId="{50E82F3A-CD38-4278-9280-52A13C874365}" destId="{A6905293-C2C4-40AB-AA83-E58BB5A30906}" srcOrd="0" destOrd="0" presId="urn:microsoft.com/office/officeart/2008/layout/VerticalCurvedList"/>
    <dgm:cxn modelId="{8BFB8DE3-AA67-41F4-8CC1-1EA2F26CED52}" type="presParOf" srcId="{3DA72573-9927-46C3-BE85-F6FE4E1C6949}" destId="{3C8583E3-D9BE-4246-95FB-9BB634C66943}" srcOrd="11" destOrd="0" presId="urn:microsoft.com/office/officeart/2008/layout/VerticalCurvedList"/>
    <dgm:cxn modelId="{28D6FEA0-1573-42AD-BA72-CAE0E2556498}" type="presParOf" srcId="{3DA72573-9927-46C3-BE85-F6FE4E1C6949}" destId="{27E3496F-3314-41DB-90DC-8CD15638E083}" srcOrd="12" destOrd="0" presId="urn:microsoft.com/office/officeart/2008/layout/VerticalCurvedList"/>
    <dgm:cxn modelId="{B7C4E1DF-F242-42E7-9A60-D73CE9C86C77}" type="presParOf" srcId="{27E3496F-3314-41DB-90DC-8CD15638E083}" destId="{3DCFD881-3241-4BF3-96CE-C3F55B1222E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635450-7BE8-45EB-8EA4-C1FD12299EE0}" type="doc">
      <dgm:prSet loTypeId="urn:microsoft.com/office/officeart/2005/8/layout/cycle3" loCatId="cycle" qsTypeId="urn:microsoft.com/office/officeart/2005/8/quickstyle/simple2" qsCatId="simple" csTypeId="urn:microsoft.com/office/officeart/2005/8/colors/accent1_3" csCatId="accent1" phldr="1"/>
      <dgm:spPr/>
      <dgm:t>
        <a:bodyPr/>
        <a:lstStyle/>
        <a:p>
          <a:endParaRPr lang="en-US"/>
        </a:p>
      </dgm:t>
    </dgm:pt>
    <dgm:pt modelId="{8427587D-CE7C-4C2D-BF7F-83486B17660F}">
      <dgm:prSet phldrT="[Text]"/>
      <dgm:spPr/>
      <dgm:t>
        <a:bodyPr/>
        <a:lstStyle/>
        <a:p>
          <a:r>
            <a:rPr lang="en-US" b="1" smtClean="0"/>
            <a:t>Upload files in Data File Upload</a:t>
          </a:r>
          <a:endParaRPr lang="en-US" b="1" dirty="0"/>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dgm:t>
        <a:bodyPr/>
        <a:lstStyle/>
        <a:p>
          <a:endParaRPr lang="en-US"/>
        </a:p>
      </dgm:t>
    </dgm:pt>
    <dgm:pt modelId="{89C7EAD3-E90E-484D-91D9-0405026FBA5A}">
      <dgm:prSet phldrT="[Text]"/>
      <dgm:spPr/>
      <dgm:t>
        <a:bodyPr/>
        <a:lstStyle/>
        <a:p>
          <a:r>
            <a:rPr lang="en-US" b="1" smtClean="0"/>
            <a:t>Review Batch Maintenance</a:t>
          </a:r>
          <a:endParaRPr lang="en-US" b="1" dirty="0"/>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dgm:t>
        <a:bodyPr/>
        <a:lstStyle/>
        <a:p>
          <a:endParaRPr lang="en-US"/>
        </a:p>
      </dgm:t>
    </dgm:pt>
    <dgm:pt modelId="{D82C355A-0CBB-427A-9B3F-3276C89D05C9}">
      <dgm:prSet/>
      <dgm:spPr/>
      <dgm:t>
        <a:bodyPr/>
        <a:lstStyle/>
        <a:p>
          <a:r>
            <a:rPr lang="en-US" b="1" dirty="0" smtClean="0"/>
            <a:t>Review Error Reports in </a:t>
          </a:r>
          <a:r>
            <a:rPr lang="en-US" b="1" dirty="0" err="1" smtClean="0"/>
            <a:t>Cognos</a:t>
          </a:r>
          <a:r>
            <a:rPr lang="en-US" b="1" dirty="0" smtClean="0"/>
            <a:t>/Pipeline</a:t>
          </a:r>
          <a:endParaRPr lang="en-US" b="1" dirty="0"/>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dgm:t>
        <a:bodyPr/>
        <a:lstStyle/>
        <a:p>
          <a:endParaRPr lang="en-US"/>
        </a:p>
      </dgm:t>
    </dgm:pt>
    <dgm:pt modelId="{76381823-0A0E-4B66-9B02-89F7F31C1E3E}">
      <dgm:prSet/>
      <dgm:spPr/>
      <dgm:t>
        <a:bodyPr/>
        <a:lstStyle/>
        <a:p>
          <a:r>
            <a:rPr lang="en-US" b="1" smtClean="0"/>
            <a:t>Correct Data Files in Source System</a:t>
          </a:r>
          <a:endParaRPr lang="en-US" b="1" dirty="0"/>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1FFEA870-349B-43A6-AAD7-A17583842ABE}">
      <dgm:prSet phldrT="[Text]"/>
      <dgm:spPr/>
      <dgm:t>
        <a:bodyPr/>
        <a:lstStyle/>
        <a:p>
          <a:r>
            <a:rPr lang="en-US" b="1" smtClean="0"/>
            <a:t>Create/Update Data Files</a:t>
          </a:r>
          <a:endParaRPr lang="en-US" b="1" dirty="0"/>
        </a:p>
      </dgm:t>
    </dgm:pt>
    <dgm:pt modelId="{69D22DE2-51A7-4B07-8D04-FC3778FDCEE4}" type="sibTrans" cxnId="{828D6936-D334-4BD1-9D89-2C837686C00B}">
      <dgm:prSet/>
      <dgm:spPr/>
      <dgm:t>
        <a:bodyPr/>
        <a:lstStyle/>
        <a:p>
          <a:endParaRPr lang="en-US"/>
        </a:p>
      </dgm:t>
    </dgm:pt>
    <dgm:pt modelId="{2BFA5A84-2179-4D26-B1A5-D4931A974DE9}" type="parTrans" cxnId="{828D6936-D334-4BD1-9D89-2C837686C00B}">
      <dgm:prSet/>
      <dgm:spPr/>
      <dgm:t>
        <a:bodyPr/>
        <a:lstStyle/>
        <a:p>
          <a:endParaRPr lang="en-US"/>
        </a:p>
      </dgm:t>
    </dgm:pt>
    <dgm:pt modelId="{C94F8B7C-834E-41A3-B5FA-279B90CF5982}" type="pres">
      <dgm:prSet presAssocID="{68635450-7BE8-45EB-8EA4-C1FD12299EE0}" presName="Name0" presStyleCnt="0">
        <dgm:presLayoutVars>
          <dgm:dir/>
          <dgm:resizeHandles val="exact"/>
        </dgm:presLayoutVars>
      </dgm:prSet>
      <dgm:spPr/>
      <dgm:t>
        <a:bodyPr/>
        <a:lstStyle/>
        <a:p>
          <a:endParaRPr lang="en-US"/>
        </a:p>
      </dgm:t>
    </dgm:pt>
    <dgm:pt modelId="{073B4654-EB65-4D85-AB6E-5CD0936E45F9}" type="pres">
      <dgm:prSet presAssocID="{68635450-7BE8-45EB-8EA4-C1FD12299EE0}" presName="cycle" presStyleCnt="0"/>
      <dgm:spPr/>
    </dgm:pt>
    <dgm:pt modelId="{7008819B-15CE-4E72-8C0E-2A9D2B356D57}" type="pres">
      <dgm:prSet presAssocID="{1FFEA870-349B-43A6-AAD7-A17583842ABE}" presName="nodeFirstNode" presStyleLbl="node1" presStyleIdx="0" presStyleCnt="5">
        <dgm:presLayoutVars>
          <dgm:bulletEnabled val="1"/>
        </dgm:presLayoutVars>
      </dgm:prSet>
      <dgm:spPr/>
      <dgm:t>
        <a:bodyPr/>
        <a:lstStyle/>
        <a:p>
          <a:endParaRPr lang="en-US"/>
        </a:p>
      </dgm:t>
    </dgm:pt>
    <dgm:pt modelId="{C8051AD3-46C3-4179-9B0C-075272ADBCF0}" type="pres">
      <dgm:prSet presAssocID="{69D22DE2-51A7-4B07-8D04-FC3778FDCEE4}" presName="sibTransFirstNode" presStyleLbl="bgShp" presStyleIdx="0" presStyleCnt="1"/>
      <dgm:spPr/>
      <dgm:t>
        <a:bodyPr/>
        <a:lstStyle/>
        <a:p>
          <a:endParaRPr lang="en-US"/>
        </a:p>
      </dgm:t>
    </dgm:pt>
    <dgm:pt modelId="{E70AAC96-EBF2-4792-9B8B-85D93D3DADF0}" type="pres">
      <dgm:prSet presAssocID="{8427587D-CE7C-4C2D-BF7F-83486B17660F}" presName="nodeFollowingNodes" presStyleLbl="node1" presStyleIdx="1" presStyleCnt="5" custRadScaleRad="108871" custRadScaleInc="12895">
        <dgm:presLayoutVars>
          <dgm:bulletEnabled val="1"/>
        </dgm:presLayoutVars>
      </dgm:prSet>
      <dgm:spPr/>
      <dgm:t>
        <a:bodyPr/>
        <a:lstStyle/>
        <a:p>
          <a:endParaRPr lang="en-US"/>
        </a:p>
      </dgm:t>
    </dgm:pt>
    <dgm:pt modelId="{D8E05593-A6E1-4B9B-B182-3B34FD19580A}" type="pres">
      <dgm:prSet presAssocID="{89C7EAD3-E90E-484D-91D9-0405026FBA5A}" presName="nodeFollowingNodes" presStyleLbl="node1" presStyleIdx="2" presStyleCnt="5" custRadScaleRad="103805" custRadScaleInc="-18033">
        <dgm:presLayoutVars>
          <dgm:bulletEnabled val="1"/>
        </dgm:presLayoutVars>
      </dgm:prSet>
      <dgm:spPr/>
      <dgm:t>
        <a:bodyPr/>
        <a:lstStyle/>
        <a:p>
          <a:endParaRPr lang="en-US"/>
        </a:p>
      </dgm:t>
    </dgm:pt>
    <dgm:pt modelId="{A436BF05-59DF-4F20-BE4E-1495570D03E0}" type="pres">
      <dgm:prSet presAssocID="{D82C355A-0CBB-427A-9B3F-3276C89D05C9}" presName="nodeFollowingNodes" presStyleLbl="node1" presStyleIdx="3" presStyleCnt="5" custRadScaleRad="101962" custRadScaleInc="29659">
        <dgm:presLayoutVars>
          <dgm:bulletEnabled val="1"/>
        </dgm:presLayoutVars>
      </dgm:prSet>
      <dgm:spPr/>
      <dgm:t>
        <a:bodyPr/>
        <a:lstStyle/>
        <a:p>
          <a:endParaRPr lang="en-US"/>
        </a:p>
      </dgm:t>
    </dgm:pt>
    <dgm:pt modelId="{137DD112-EE52-446C-8057-A0B500127E17}" type="pres">
      <dgm:prSet presAssocID="{76381823-0A0E-4B66-9B02-89F7F31C1E3E}" presName="nodeFollowingNodes" presStyleLbl="node1" presStyleIdx="4" presStyleCnt="5">
        <dgm:presLayoutVars>
          <dgm:bulletEnabled val="1"/>
        </dgm:presLayoutVars>
      </dgm:prSet>
      <dgm:spPr/>
      <dgm:t>
        <a:bodyPr/>
        <a:lstStyle/>
        <a:p>
          <a:endParaRPr lang="en-US"/>
        </a:p>
      </dgm:t>
    </dgm:pt>
  </dgm:ptLst>
  <dgm:cxnLst>
    <dgm:cxn modelId="{C655710B-C81F-4829-BEE9-0E2504DD72CC}" srcId="{68635450-7BE8-45EB-8EA4-C1FD12299EE0}" destId="{89C7EAD3-E90E-484D-91D9-0405026FBA5A}" srcOrd="2" destOrd="0" parTransId="{C60D841D-8744-4089-8AB5-07734AD657F7}" sibTransId="{6DAC399E-4CF6-41E1-9D9F-1FF2A74B8BBF}"/>
    <dgm:cxn modelId="{49ED91BF-4758-4E5A-B0E8-1A539629F089}" type="presOf" srcId="{D82C355A-0CBB-427A-9B3F-3276C89D05C9}" destId="{A436BF05-59DF-4F20-BE4E-1495570D03E0}" srcOrd="0" destOrd="0" presId="urn:microsoft.com/office/officeart/2005/8/layout/cycle3"/>
    <dgm:cxn modelId="{828D6936-D334-4BD1-9D89-2C837686C00B}" srcId="{68635450-7BE8-45EB-8EA4-C1FD12299EE0}" destId="{1FFEA870-349B-43A6-AAD7-A17583842ABE}" srcOrd="0" destOrd="0" parTransId="{2BFA5A84-2179-4D26-B1A5-D4931A974DE9}" sibTransId="{69D22DE2-51A7-4B07-8D04-FC3778FDCEE4}"/>
    <dgm:cxn modelId="{1F85C806-2647-4954-906E-B5490510C9F8}" type="presOf" srcId="{76381823-0A0E-4B66-9B02-89F7F31C1E3E}" destId="{137DD112-EE52-446C-8057-A0B500127E17}" srcOrd="0" destOrd="0" presId="urn:microsoft.com/office/officeart/2005/8/layout/cycle3"/>
    <dgm:cxn modelId="{50123F9B-862E-4EF8-A003-75E242544FCE}" type="presOf" srcId="{89C7EAD3-E90E-484D-91D9-0405026FBA5A}" destId="{D8E05593-A6E1-4B9B-B182-3B34FD19580A}" srcOrd="0" destOrd="0" presId="urn:microsoft.com/office/officeart/2005/8/layout/cycle3"/>
    <dgm:cxn modelId="{591C928C-A4AD-46A2-91E6-374478A42E48}" type="presOf" srcId="{1FFEA870-349B-43A6-AAD7-A17583842ABE}" destId="{7008819B-15CE-4E72-8C0E-2A9D2B356D57}" srcOrd="0" destOrd="0" presId="urn:microsoft.com/office/officeart/2005/8/layout/cycle3"/>
    <dgm:cxn modelId="{557DD54A-F73B-4CDE-A38B-E8ECB805467E}" type="presOf" srcId="{69D22DE2-51A7-4B07-8D04-FC3778FDCEE4}" destId="{C8051AD3-46C3-4179-9B0C-075272ADBCF0}" srcOrd="0" destOrd="0" presId="urn:microsoft.com/office/officeart/2005/8/layout/cycle3"/>
    <dgm:cxn modelId="{C9FAF22C-9794-4B4C-8038-D30CD0612F24}" srcId="{68635450-7BE8-45EB-8EA4-C1FD12299EE0}" destId="{76381823-0A0E-4B66-9B02-89F7F31C1E3E}" srcOrd="4" destOrd="0" parTransId="{6C9FB708-2B72-4053-9241-066E6448DCA1}" sibTransId="{5CE50CAC-DA27-4639-ACE0-9BF60CBBCF92}"/>
    <dgm:cxn modelId="{FBA9C5F8-763B-4BDF-B6FC-64BBAA3C7DE9}" type="presOf" srcId="{8427587D-CE7C-4C2D-BF7F-83486B17660F}" destId="{E70AAC96-EBF2-4792-9B8B-85D93D3DADF0}" srcOrd="0" destOrd="0" presId="urn:microsoft.com/office/officeart/2005/8/layout/cycle3"/>
    <dgm:cxn modelId="{42BBF680-9E03-4BF7-9D53-09E0B6538F15}" srcId="{68635450-7BE8-45EB-8EA4-C1FD12299EE0}" destId="{D82C355A-0CBB-427A-9B3F-3276C89D05C9}" srcOrd="3" destOrd="0" parTransId="{133FA631-CE2F-4428-99C7-D31F3A4D3B84}" sibTransId="{22E3D24D-8258-44D4-8172-26BCB47B914D}"/>
    <dgm:cxn modelId="{B2246309-7C30-4ED3-A1A5-D33A76C37B9A}" type="presOf" srcId="{68635450-7BE8-45EB-8EA4-C1FD12299EE0}" destId="{C94F8B7C-834E-41A3-B5FA-279B90CF5982}" srcOrd="0" destOrd="0" presId="urn:microsoft.com/office/officeart/2005/8/layout/cycle3"/>
    <dgm:cxn modelId="{1933106E-48BA-4B68-88B4-F438823CD2DD}" srcId="{68635450-7BE8-45EB-8EA4-C1FD12299EE0}" destId="{8427587D-CE7C-4C2D-BF7F-83486B17660F}" srcOrd="1" destOrd="0" parTransId="{87D7FAE8-28B0-4892-893C-959235F12561}" sibTransId="{922E96A8-AF81-4A61-8C60-63817B9280F8}"/>
    <dgm:cxn modelId="{E8CE0907-9E0C-496D-AA18-A335DD98AF29}" type="presParOf" srcId="{C94F8B7C-834E-41A3-B5FA-279B90CF5982}" destId="{073B4654-EB65-4D85-AB6E-5CD0936E45F9}" srcOrd="0" destOrd="0" presId="urn:microsoft.com/office/officeart/2005/8/layout/cycle3"/>
    <dgm:cxn modelId="{BD30F21D-93CB-4321-8F13-D14B0827F602}" type="presParOf" srcId="{073B4654-EB65-4D85-AB6E-5CD0936E45F9}" destId="{7008819B-15CE-4E72-8C0E-2A9D2B356D57}" srcOrd="0" destOrd="0" presId="urn:microsoft.com/office/officeart/2005/8/layout/cycle3"/>
    <dgm:cxn modelId="{86036D22-8E05-411A-AA0C-D653A8BCB92F}" type="presParOf" srcId="{073B4654-EB65-4D85-AB6E-5CD0936E45F9}" destId="{C8051AD3-46C3-4179-9B0C-075272ADBCF0}" srcOrd="1" destOrd="0" presId="urn:microsoft.com/office/officeart/2005/8/layout/cycle3"/>
    <dgm:cxn modelId="{76B98B58-C541-41C4-96A0-2C7989EAABA3}" type="presParOf" srcId="{073B4654-EB65-4D85-AB6E-5CD0936E45F9}" destId="{E70AAC96-EBF2-4792-9B8B-85D93D3DADF0}" srcOrd="2" destOrd="0" presId="urn:microsoft.com/office/officeart/2005/8/layout/cycle3"/>
    <dgm:cxn modelId="{80279B97-8799-42AD-979C-CA517F2BD5A0}" type="presParOf" srcId="{073B4654-EB65-4D85-AB6E-5CD0936E45F9}" destId="{D8E05593-A6E1-4B9B-B182-3B34FD19580A}" srcOrd="3" destOrd="0" presId="urn:microsoft.com/office/officeart/2005/8/layout/cycle3"/>
    <dgm:cxn modelId="{5FEFB3C5-F21C-4103-BE89-EEBD192F42A2}" type="presParOf" srcId="{073B4654-EB65-4D85-AB6E-5CD0936E45F9}" destId="{A436BF05-59DF-4F20-BE4E-1495570D03E0}" srcOrd="4" destOrd="0" presId="urn:microsoft.com/office/officeart/2005/8/layout/cycle3"/>
    <dgm:cxn modelId="{44E69EA5-1416-4ED8-9A39-35E46F67BCBF}" type="presParOf" srcId="{073B4654-EB65-4D85-AB6E-5CD0936E45F9}" destId="{137DD112-EE52-446C-8057-A0B500127E1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271D73-4A79-426E-BA4D-9B614044FA8D}"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68B958B4-C49F-4231-8317-E8FA0E3540F9}">
      <dgm:prSet phldrT="[Text]" custT="1"/>
      <dgm:spPr/>
      <dgm:t>
        <a:bodyPr/>
        <a:lstStyle/>
        <a:p>
          <a:r>
            <a:rPr lang="en-US" sz="3600" dirty="0" smtClean="0"/>
            <a:t>Format Checker - </a:t>
          </a:r>
          <a:r>
            <a:rPr lang="en-US" sz="2400" dirty="0" smtClean="0"/>
            <a:t>Ensures file layout is correct</a:t>
          </a:r>
          <a:endParaRPr lang="en-US" sz="3600" dirty="0"/>
        </a:p>
      </dgm:t>
    </dgm:pt>
    <dgm:pt modelId="{5648CEDE-F479-43FC-BE13-D5D834AE3127}" type="parTrans" cxnId="{E59A81D6-68A7-403B-BFF7-38CC2DE07C2C}">
      <dgm:prSet/>
      <dgm:spPr/>
      <dgm:t>
        <a:bodyPr/>
        <a:lstStyle/>
        <a:p>
          <a:endParaRPr lang="en-US"/>
        </a:p>
      </dgm:t>
    </dgm:pt>
    <dgm:pt modelId="{E5C164A5-AEC2-472E-A995-BEF216994FF5}" type="sibTrans" cxnId="{E59A81D6-68A7-403B-BFF7-38CC2DE07C2C}">
      <dgm:prSet/>
      <dgm:spPr/>
      <dgm:t>
        <a:bodyPr/>
        <a:lstStyle/>
        <a:p>
          <a:endParaRPr lang="en-US"/>
        </a:p>
      </dgm:t>
    </dgm:pt>
    <dgm:pt modelId="{990FD62F-08D3-499D-8AF3-E25251FB5373}">
      <dgm:prSet phldrT="[Text]" custT="1"/>
      <dgm:spPr/>
      <dgm:t>
        <a:bodyPr/>
        <a:lstStyle/>
        <a:p>
          <a:r>
            <a:rPr lang="en-US" sz="3600" dirty="0" smtClean="0"/>
            <a:t>Data File Upload - </a:t>
          </a:r>
          <a:r>
            <a:rPr lang="en-US" sz="2400" dirty="0" smtClean="0"/>
            <a:t>Upload data file</a:t>
          </a:r>
          <a:endParaRPr lang="en-US" sz="3600" dirty="0"/>
        </a:p>
      </dgm:t>
    </dgm:pt>
    <dgm:pt modelId="{79E0B94E-7556-4125-9C93-F14005BEF01B}" type="parTrans" cxnId="{F99B1527-82BE-461A-8F80-29A193D14D21}">
      <dgm:prSet/>
      <dgm:spPr/>
      <dgm:t>
        <a:bodyPr/>
        <a:lstStyle/>
        <a:p>
          <a:endParaRPr lang="en-US"/>
        </a:p>
      </dgm:t>
    </dgm:pt>
    <dgm:pt modelId="{9706FB6C-5F89-448D-8215-F9BDA5EEBFA3}" type="sibTrans" cxnId="{F99B1527-82BE-461A-8F80-29A193D14D21}">
      <dgm:prSet/>
      <dgm:spPr/>
      <dgm:t>
        <a:bodyPr/>
        <a:lstStyle/>
        <a:p>
          <a:endParaRPr lang="en-US"/>
        </a:p>
      </dgm:t>
    </dgm:pt>
    <dgm:pt modelId="{B23B2135-5F56-4EC9-9F2E-60527089E619}">
      <dgm:prSet phldrT="[Text]" custT="1"/>
      <dgm:spPr/>
      <dgm:t>
        <a:bodyPr/>
        <a:lstStyle/>
        <a:p>
          <a:r>
            <a:rPr lang="en-US" sz="3600" dirty="0" smtClean="0"/>
            <a:t>Batch Maintenance - </a:t>
          </a:r>
          <a:r>
            <a:rPr lang="en-US" sz="2400" dirty="0" smtClean="0"/>
            <a:t>Check Status </a:t>
          </a:r>
          <a:endParaRPr lang="en-US" sz="3600" dirty="0"/>
        </a:p>
      </dgm:t>
    </dgm:pt>
    <dgm:pt modelId="{AFCF48C6-DD11-4C34-AD22-7CA710DB2DF6}" type="parTrans" cxnId="{D81D4D54-6005-4AC5-AFA2-8F633B217BD2}">
      <dgm:prSet/>
      <dgm:spPr/>
      <dgm:t>
        <a:bodyPr/>
        <a:lstStyle/>
        <a:p>
          <a:endParaRPr lang="en-US"/>
        </a:p>
      </dgm:t>
    </dgm:pt>
    <dgm:pt modelId="{7F2F615D-DCE2-4877-87AE-1F98005A43F3}" type="sibTrans" cxnId="{D81D4D54-6005-4AC5-AFA2-8F633B217BD2}">
      <dgm:prSet/>
      <dgm:spPr/>
      <dgm:t>
        <a:bodyPr/>
        <a:lstStyle/>
        <a:p>
          <a:endParaRPr lang="en-US"/>
        </a:p>
      </dgm:t>
    </dgm:pt>
    <dgm:pt modelId="{51CA7D4D-1030-4F58-A996-F8BD54473A86}">
      <dgm:prSet phldrT="[Text]" custT="1"/>
      <dgm:spPr/>
      <dgm:t>
        <a:bodyPr/>
        <a:lstStyle/>
        <a:p>
          <a:r>
            <a:rPr lang="en-US" sz="3600" dirty="0" smtClean="0"/>
            <a:t>Error Reports - </a:t>
          </a:r>
          <a:r>
            <a:rPr lang="en-US" sz="2400" dirty="0" smtClean="0"/>
            <a:t>Provides errors</a:t>
          </a:r>
          <a:endParaRPr lang="en-US" sz="3600" dirty="0"/>
        </a:p>
      </dgm:t>
    </dgm:pt>
    <dgm:pt modelId="{0108E10D-AD24-48C9-ACF1-8996306EE7E3}" type="parTrans" cxnId="{C4A34AC8-F1ED-4BEA-8249-176B2305F13D}">
      <dgm:prSet/>
      <dgm:spPr/>
      <dgm:t>
        <a:bodyPr/>
        <a:lstStyle/>
        <a:p>
          <a:endParaRPr lang="en-US"/>
        </a:p>
      </dgm:t>
    </dgm:pt>
    <dgm:pt modelId="{53573276-2083-4825-B083-853428542DEC}" type="sibTrans" cxnId="{C4A34AC8-F1ED-4BEA-8249-176B2305F13D}">
      <dgm:prSet/>
      <dgm:spPr/>
      <dgm:t>
        <a:bodyPr/>
        <a:lstStyle/>
        <a:p>
          <a:endParaRPr lang="en-US"/>
        </a:p>
      </dgm:t>
    </dgm:pt>
    <dgm:pt modelId="{19F4B220-D395-473D-B682-540D71D3342C}">
      <dgm:prSet phldrT="[Text]" custT="1"/>
      <dgm:spPr/>
      <dgm:t>
        <a:bodyPr/>
        <a:lstStyle/>
        <a:p>
          <a:r>
            <a:rPr lang="en-US" sz="3600" dirty="0" smtClean="0"/>
            <a:t>Correct File</a:t>
          </a:r>
          <a:endParaRPr lang="en-US" sz="3600" dirty="0"/>
        </a:p>
      </dgm:t>
    </dgm:pt>
    <dgm:pt modelId="{77AF493C-877A-4535-9C0B-8DEDE89E9DA6}" type="parTrans" cxnId="{73DBF829-CB10-4E57-AE56-555850C27895}">
      <dgm:prSet/>
      <dgm:spPr/>
      <dgm:t>
        <a:bodyPr/>
        <a:lstStyle/>
        <a:p>
          <a:endParaRPr lang="en-US"/>
        </a:p>
      </dgm:t>
    </dgm:pt>
    <dgm:pt modelId="{F5D3E2C2-76CC-4E36-B3EA-368D1542F177}" type="sibTrans" cxnId="{73DBF829-CB10-4E57-AE56-555850C27895}">
      <dgm:prSet/>
      <dgm:spPr/>
      <dgm:t>
        <a:bodyPr/>
        <a:lstStyle/>
        <a:p>
          <a:endParaRPr lang="en-US"/>
        </a:p>
      </dgm:t>
    </dgm:pt>
    <dgm:pt modelId="{5FD5CBA0-4D35-40D4-886F-23D379C44219}" type="pres">
      <dgm:prSet presAssocID="{82271D73-4A79-426E-BA4D-9B614044FA8D}" presName="linearFlow" presStyleCnt="0">
        <dgm:presLayoutVars>
          <dgm:resizeHandles val="exact"/>
        </dgm:presLayoutVars>
      </dgm:prSet>
      <dgm:spPr/>
      <dgm:t>
        <a:bodyPr/>
        <a:lstStyle/>
        <a:p>
          <a:endParaRPr lang="en-US"/>
        </a:p>
      </dgm:t>
    </dgm:pt>
    <dgm:pt modelId="{802FBAD4-24AE-4B4A-9F6A-32FFDFB5171F}" type="pres">
      <dgm:prSet presAssocID="{68B958B4-C49F-4231-8317-E8FA0E3540F9}" presName="node" presStyleLbl="node1" presStyleIdx="0" presStyleCnt="5" custScaleX="474646" custLinFactNeighborX="-523" custLinFactNeighborY="5148">
        <dgm:presLayoutVars>
          <dgm:bulletEnabled val="1"/>
        </dgm:presLayoutVars>
      </dgm:prSet>
      <dgm:spPr/>
      <dgm:t>
        <a:bodyPr/>
        <a:lstStyle/>
        <a:p>
          <a:endParaRPr lang="en-US"/>
        </a:p>
      </dgm:t>
    </dgm:pt>
    <dgm:pt modelId="{68E045A5-F4E5-492C-85C0-716785BA3012}" type="pres">
      <dgm:prSet presAssocID="{E5C164A5-AEC2-472E-A995-BEF216994FF5}" presName="sibTrans" presStyleLbl="sibTrans2D1" presStyleIdx="0" presStyleCnt="4"/>
      <dgm:spPr/>
      <dgm:t>
        <a:bodyPr/>
        <a:lstStyle/>
        <a:p>
          <a:endParaRPr lang="en-US"/>
        </a:p>
      </dgm:t>
    </dgm:pt>
    <dgm:pt modelId="{83A38E89-A9BA-4C3E-AF7C-2466D4D6C587}" type="pres">
      <dgm:prSet presAssocID="{E5C164A5-AEC2-472E-A995-BEF216994FF5}" presName="connectorText" presStyleLbl="sibTrans2D1" presStyleIdx="0" presStyleCnt="4"/>
      <dgm:spPr/>
      <dgm:t>
        <a:bodyPr/>
        <a:lstStyle/>
        <a:p>
          <a:endParaRPr lang="en-US"/>
        </a:p>
      </dgm:t>
    </dgm:pt>
    <dgm:pt modelId="{B1BF2F96-F92D-4867-985C-FFF8DE6BBF7D}" type="pres">
      <dgm:prSet presAssocID="{990FD62F-08D3-499D-8AF3-E25251FB5373}" presName="node" presStyleLbl="node1" presStyleIdx="1" presStyleCnt="5" custScaleX="474646">
        <dgm:presLayoutVars>
          <dgm:bulletEnabled val="1"/>
        </dgm:presLayoutVars>
      </dgm:prSet>
      <dgm:spPr/>
      <dgm:t>
        <a:bodyPr/>
        <a:lstStyle/>
        <a:p>
          <a:endParaRPr lang="en-US"/>
        </a:p>
      </dgm:t>
    </dgm:pt>
    <dgm:pt modelId="{C7C8F0CD-E6AC-4067-AD7F-E74F1A36DB17}" type="pres">
      <dgm:prSet presAssocID="{9706FB6C-5F89-448D-8215-F9BDA5EEBFA3}" presName="sibTrans" presStyleLbl="sibTrans2D1" presStyleIdx="1" presStyleCnt="4"/>
      <dgm:spPr/>
      <dgm:t>
        <a:bodyPr/>
        <a:lstStyle/>
        <a:p>
          <a:endParaRPr lang="en-US"/>
        </a:p>
      </dgm:t>
    </dgm:pt>
    <dgm:pt modelId="{39EFDDAF-74D7-47DC-95FF-30AD121C6C5D}" type="pres">
      <dgm:prSet presAssocID="{9706FB6C-5F89-448D-8215-F9BDA5EEBFA3}" presName="connectorText" presStyleLbl="sibTrans2D1" presStyleIdx="1" presStyleCnt="4"/>
      <dgm:spPr/>
      <dgm:t>
        <a:bodyPr/>
        <a:lstStyle/>
        <a:p>
          <a:endParaRPr lang="en-US"/>
        </a:p>
      </dgm:t>
    </dgm:pt>
    <dgm:pt modelId="{5447BDD2-7011-42A9-80F7-D7931C9E7058}" type="pres">
      <dgm:prSet presAssocID="{B23B2135-5F56-4EC9-9F2E-60527089E619}" presName="node" presStyleLbl="node1" presStyleIdx="2" presStyleCnt="5" custScaleX="474646">
        <dgm:presLayoutVars>
          <dgm:bulletEnabled val="1"/>
        </dgm:presLayoutVars>
      </dgm:prSet>
      <dgm:spPr/>
      <dgm:t>
        <a:bodyPr/>
        <a:lstStyle/>
        <a:p>
          <a:endParaRPr lang="en-US"/>
        </a:p>
      </dgm:t>
    </dgm:pt>
    <dgm:pt modelId="{1637093A-3211-45A1-8870-ED09A84F6320}" type="pres">
      <dgm:prSet presAssocID="{7F2F615D-DCE2-4877-87AE-1F98005A43F3}" presName="sibTrans" presStyleLbl="sibTrans2D1" presStyleIdx="2" presStyleCnt="4"/>
      <dgm:spPr/>
      <dgm:t>
        <a:bodyPr/>
        <a:lstStyle/>
        <a:p>
          <a:endParaRPr lang="en-US"/>
        </a:p>
      </dgm:t>
    </dgm:pt>
    <dgm:pt modelId="{C72EFBB3-8CAD-4904-8572-65D2E5DCB619}" type="pres">
      <dgm:prSet presAssocID="{7F2F615D-DCE2-4877-87AE-1F98005A43F3}" presName="connectorText" presStyleLbl="sibTrans2D1" presStyleIdx="2" presStyleCnt="4"/>
      <dgm:spPr/>
      <dgm:t>
        <a:bodyPr/>
        <a:lstStyle/>
        <a:p>
          <a:endParaRPr lang="en-US"/>
        </a:p>
      </dgm:t>
    </dgm:pt>
    <dgm:pt modelId="{800E1A62-C90A-44F8-BE98-2D371B2CDD8F}" type="pres">
      <dgm:prSet presAssocID="{51CA7D4D-1030-4F58-A996-F8BD54473A86}" presName="node" presStyleLbl="node1" presStyleIdx="3" presStyleCnt="5" custScaleX="474646">
        <dgm:presLayoutVars>
          <dgm:bulletEnabled val="1"/>
        </dgm:presLayoutVars>
      </dgm:prSet>
      <dgm:spPr/>
      <dgm:t>
        <a:bodyPr/>
        <a:lstStyle/>
        <a:p>
          <a:endParaRPr lang="en-US"/>
        </a:p>
      </dgm:t>
    </dgm:pt>
    <dgm:pt modelId="{36B1C991-54E0-420B-A872-4869CCF1D097}" type="pres">
      <dgm:prSet presAssocID="{53573276-2083-4825-B083-853428542DEC}" presName="sibTrans" presStyleLbl="sibTrans2D1" presStyleIdx="3" presStyleCnt="4"/>
      <dgm:spPr/>
      <dgm:t>
        <a:bodyPr/>
        <a:lstStyle/>
        <a:p>
          <a:endParaRPr lang="en-US"/>
        </a:p>
      </dgm:t>
    </dgm:pt>
    <dgm:pt modelId="{1990EC06-5545-44CD-B2B1-982BB7D47588}" type="pres">
      <dgm:prSet presAssocID="{53573276-2083-4825-B083-853428542DEC}" presName="connectorText" presStyleLbl="sibTrans2D1" presStyleIdx="3" presStyleCnt="4"/>
      <dgm:spPr/>
      <dgm:t>
        <a:bodyPr/>
        <a:lstStyle/>
        <a:p>
          <a:endParaRPr lang="en-US"/>
        </a:p>
      </dgm:t>
    </dgm:pt>
    <dgm:pt modelId="{8D45C014-83AB-4646-B689-5F381DB2482E}" type="pres">
      <dgm:prSet presAssocID="{19F4B220-D395-473D-B682-540D71D3342C}" presName="node" presStyleLbl="node1" presStyleIdx="4" presStyleCnt="5" custScaleX="474646">
        <dgm:presLayoutVars>
          <dgm:bulletEnabled val="1"/>
        </dgm:presLayoutVars>
      </dgm:prSet>
      <dgm:spPr/>
      <dgm:t>
        <a:bodyPr/>
        <a:lstStyle/>
        <a:p>
          <a:endParaRPr lang="en-US"/>
        </a:p>
      </dgm:t>
    </dgm:pt>
  </dgm:ptLst>
  <dgm:cxnLst>
    <dgm:cxn modelId="{F99B1527-82BE-461A-8F80-29A193D14D21}" srcId="{82271D73-4A79-426E-BA4D-9B614044FA8D}" destId="{990FD62F-08D3-499D-8AF3-E25251FB5373}" srcOrd="1" destOrd="0" parTransId="{79E0B94E-7556-4125-9C93-F14005BEF01B}" sibTransId="{9706FB6C-5F89-448D-8215-F9BDA5EEBFA3}"/>
    <dgm:cxn modelId="{F589ED26-E5A9-480E-B03B-9A62F3758E98}" type="presOf" srcId="{53573276-2083-4825-B083-853428542DEC}" destId="{36B1C991-54E0-420B-A872-4869CCF1D097}" srcOrd="0" destOrd="0" presId="urn:microsoft.com/office/officeart/2005/8/layout/process2"/>
    <dgm:cxn modelId="{3570189A-8E99-411C-B44F-A7DA0564C089}" type="presOf" srcId="{9706FB6C-5F89-448D-8215-F9BDA5EEBFA3}" destId="{C7C8F0CD-E6AC-4067-AD7F-E74F1A36DB17}" srcOrd="0" destOrd="0" presId="urn:microsoft.com/office/officeart/2005/8/layout/process2"/>
    <dgm:cxn modelId="{4EBA0B4C-DD3E-4715-B37B-9676482E1EA3}" type="presOf" srcId="{990FD62F-08D3-499D-8AF3-E25251FB5373}" destId="{B1BF2F96-F92D-4867-985C-FFF8DE6BBF7D}" srcOrd="0" destOrd="0" presId="urn:microsoft.com/office/officeart/2005/8/layout/process2"/>
    <dgm:cxn modelId="{CAEF6257-064F-4B26-B4FC-90434294FF3B}" type="presOf" srcId="{B23B2135-5F56-4EC9-9F2E-60527089E619}" destId="{5447BDD2-7011-42A9-80F7-D7931C9E7058}" srcOrd="0" destOrd="0" presId="urn:microsoft.com/office/officeart/2005/8/layout/process2"/>
    <dgm:cxn modelId="{4BC51B00-33D3-4C90-808F-65433816D008}" type="presOf" srcId="{E5C164A5-AEC2-472E-A995-BEF216994FF5}" destId="{68E045A5-F4E5-492C-85C0-716785BA3012}" srcOrd="0" destOrd="0" presId="urn:microsoft.com/office/officeart/2005/8/layout/process2"/>
    <dgm:cxn modelId="{AA5DDA36-DD43-4B51-987C-4F2B1A26EAB1}" type="presOf" srcId="{9706FB6C-5F89-448D-8215-F9BDA5EEBFA3}" destId="{39EFDDAF-74D7-47DC-95FF-30AD121C6C5D}" srcOrd="1" destOrd="0" presId="urn:microsoft.com/office/officeart/2005/8/layout/process2"/>
    <dgm:cxn modelId="{6B8E9F10-BCA4-4164-B7D7-03955BC4F196}" type="presOf" srcId="{82271D73-4A79-426E-BA4D-9B614044FA8D}" destId="{5FD5CBA0-4D35-40D4-886F-23D379C44219}" srcOrd="0" destOrd="0" presId="urn:microsoft.com/office/officeart/2005/8/layout/process2"/>
    <dgm:cxn modelId="{B8E3E484-DE06-43D9-878A-C8D6C3FC891F}" type="presOf" srcId="{68B958B4-C49F-4231-8317-E8FA0E3540F9}" destId="{802FBAD4-24AE-4B4A-9F6A-32FFDFB5171F}" srcOrd="0" destOrd="0" presId="urn:microsoft.com/office/officeart/2005/8/layout/process2"/>
    <dgm:cxn modelId="{73DBF829-CB10-4E57-AE56-555850C27895}" srcId="{82271D73-4A79-426E-BA4D-9B614044FA8D}" destId="{19F4B220-D395-473D-B682-540D71D3342C}" srcOrd="4" destOrd="0" parTransId="{77AF493C-877A-4535-9C0B-8DEDE89E9DA6}" sibTransId="{F5D3E2C2-76CC-4E36-B3EA-368D1542F177}"/>
    <dgm:cxn modelId="{FE5A6356-C4CE-4E6D-A6B0-72C5DD4F6381}" type="presOf" srcId="{7F2F615D-DCE2-4877-87AE-1F98005A43F3}" destId="{C72EFBB3-8CAD-4904-8572-65D2E5DCB619}" srcOrd="1" destOrd="0" presId="urn:microsoft.com/office/officeart/2005/8/layout/process2"/>
    <dgm:cxn modelId="{E59A81D6-68A7-403B-BFF7-38CC2DE07C2C}" srcId="{82271D73-4A79-426E-BA4D-9B614044FA8D}" destId="{68B958B4-C49F-4231-8317-E8FA0E3540F9}" srcOrd="0" destOrd="0" parTransId="{5648CEDE-F479-43FC-BE13-D5D834AE3127}" sibTransId="{E5C164A5-AEC2-472E-A995-BEF216994FF5}"/>
    <dgm:cxn modelId="{31098D9C-CE89-40FC-BFE9-AD675FBFC5A6}" type="presOf" srcId="{E5C164A5-AEC2-472E-A995-BEF216994FF5}" destId="{83A38E89-A9BA-4C3E-AF7C-2466D4D6C587}" srcOrd="1" destOrd="0" presId="urn:microsoft.com/office/officeart/2005/8/layout/process2"/>
    <dgm:cxn modelId="{89BE19CE-2FF2-4E79-A94A-217C2EED6C24}" type="presOf" srcId="{51CA7D4D-1030-4F58-A996-F8BD54473A86}" destId="{800E1A62-C90A-44F8-BE98-2D371B2CDD8F}" srcOrd="0" destOrd="0" presId="urn:microsoft.com/office/officeart/2005/8/layout/process2"/>
    <dgm:cxn modelId="{4056A363-92BD-4CC7-97E1-BA330780CA5C}" type="presOf" srcId="{7F2F615D-DCE2-4877-87AE-1F98005A43F3}" destId="{1637093A-3211-45A1-8870-ED09A84F6320}" srcOrd="0" destOrd="0" presId="urn:microsoft.com/office/officeart/2005/8/layout/process2"/>
    <dgm:cxn modelId="{B94477C1-CA4C-42BD-94B8-739701EC68DA}" type="presOf" srcId="{53573276-2083-4825-B083-853428542DEC}" destId="{1990EC06-5545-44CD-B2B1-982BB7D47588}" srcOrd="1" destOrd="0" presId="urn:microsoft.com/office/officeart/2005/8/layout/process2"/>
    <dgm:cxn modelId="{D81D4D54-6005-4AC5-AFA2-8F633B217BD2}" srcId="{82271D73-4A79-426E-BA4D-9B614044FA8D}" destId="{B23B2135-5F56-4EC9-9F2E-60527089E619}" srcOrd="2" destOrd="0" parTransId="{AFCF48C6-DD11-4C34-AD22-7CA710DB2DF6}" sibTransId="{7F2F615D-DCE2-4877-87AE-1F98005A43F3}"/>
    <dgm:cxn modelId="{C1EF2F21-4F65-4807-86B0-DF4EB06500AA}" type="presOf" srcId="{19F4B220-D395-473D-B682-540D71D3342C}" destId="{8D45C014-83AB-4646-B689-5F381DB2482E}" srcOrd="0" destOrd="0" presId="urn:microsoft.com/office/officeart/2005/8/layout/process2"/>
    <dgm:cxn modelId="{C4A34AC8-F1ED-4BEA-8249-176B2305F13D}" srcId="{82271D73-4A79-426E-BA4D-9B614044FA8D}" destId="{51CA7D4D-1030-4F58-A996-F8BD54473A86}" srcOrd="3" destOrd="0" parTransId="{0108E10D-AD24-48C9-ACF1-8996306EE7E3}" sibTransId="{53573276-2083-4825-B083-853428542DEC}"/>
    <dgm:cxn modelId="{CC624074-94B9-46A0-AE9D-C6096483C81A}" type="presParOf" srcId="{5FD5CBA0-4D35-40D4-886F-23D379C44219}" destId="{802FBAD4-24AE-4B4A-9F6A-32FFDFB5171F}" srcOrd="0" destOrd="0" presId="urn:microsoft.com/office/officeart/2005/8/layout/process2"/>
    <dgm:cxn modelId="{11911548-A105-4DB1-BC50-79D367755B2F}" type="presParOf" srcId="{5FD5CBA0-4D35-40D4-886F-23D379C44219}" destId="{68E045A5-F4E5-492C-85C0-716785BA3012}" srcOrd="1" destOrd="0" presId="urn:microsoft.com/office/officeart/2005/8/layout/process2"/>
    <dgm:cxn modelId="{D2F11BFF-000B-4C96-97AC-A8DB848632C5}" type="presParOf" srcId="{68E045A5-F4E5-492C-85C0-716785BA3012}" destId="{83A38E89-A9BA-4C3E-AF7C-2466D4D6C587}" srcOrd="0" destOrd="0" presId="urn:microsoft.com/office/officeart/2005/8/layout/process2"/>
    <dgm:cxn modelId="{AEFB867E-FDE9-49AE-97FA-7BE58A537608}" type="presParOf" srcId="{5FD5CBA0-4D35-40D4-886F-23D379C44219}" destId="{B1BF2F96-F92D-4867-985C-FFF8DE6BBF7D}" srcOrd="2" destOrd="0" presId="urn:microsoft.com/office/officeart/2005/8/layout/process2"/>
    <dgm:cxn modelId="{30D7C3DB-EE58-4465-8B6A-8160AB70DD4C}" type="presParOf" srcId="{5FD5CBA0-4D35-40D4-886F-23D379C44219}" destId="{C7C8F0CD-E6AC-4067-AD7F-E74F1A36DB17}" srcOrd="3" destOrd="0" presId="urn:microsoft.com/office/officeart/2005/8/layout/process2"/>
    <dgm:cxn modelId="{D8E5E0DB-1578-49D1-BD34-21E116C85C1B}" type="presParOf" srcId="{C7C8F0CD-E6AC-4067-AD7F-E74F1A36DB17}" destId="{39EFDDAF-74D7-47DC-95FF-30AD121C6C5D}" srcOrd="0" destOrd="0" presId="urn:microsoft.com/office/officeart/2005/8/layout/process2"/>
    <dgm:cxn modelId="{D732F1E8-0A94-46BA-A793-346CBD939DD9}" type="presParOf" srcId="{5FD5CBA0-4D35-40D4-886F-23D379C44219}" destId="{5447BDD2-7011-42A9-80F7-D7931C9E7058}" srcOrd="4" destOrd="0" presId="urn:microsoft.com/office/officeart/2005/8/layout/process2"/>
    <dgm:cxn modelId="{C749F992-B9B2-47BF-8461-E58EAC6A69AB}" type="presParOf" srcId="{5FD5CBA0-4D35-40D4-886F-23D379C44219}" destId="{1637093A-3211-45A1-8870-ED09A84F6320}" srcOrd="5" destOrd="0" presId="urn:microsoft.com/office/officeart/2005/8/layout/process2"/>
    <dgm:cxn modelId="{60D03B69-3DE4-43CF-8ADE-4FFE1E7B14E4}" type="presParOf" srcId="{1637093A-3211-45A1-8870-ED09A84F6320}" destId="{C72EFBB3-8CAD-4904-8572-65D2E5DCB619}" srcOrd="0" destOrd="0" presId="urn:microsoft.com/office/officeart/2005/8/layout/process2"/>
    <dgm:cxn modelId="{545D472A-5C27-4492-8978-0C96BB1ED7A1}" type="presParOf" srcId="{5FD5CBA0-4D35-40D4-886F-23D379C44219}" destId="{800E1A62-C90A-44F8-BE98-2D371B2CDD8F}" srcOrd="6" destOrd="0" presId="urn:microsoft.com/office/officeart/2005/8/layout/process2"/>
    <dgm:cxn modelId="{FC7B260D-050D-49E8-BF2B-8052D8D2AE2F}" type="presParOf" srcId="{5FD5CBA0-4D35-40D4-886F-23D379C44219}" destId="{36B1C991-54E0-420B-A872-4869CCF1D097}" srcOrd="7" destOrd="0" presId="urn:microsoft.com/office/officeart/2005/8/layout/process2"/>
    <dgm:cxn modelId="{61F3EF82-19C7-48AE-BB07-4DCEA493EAAF}" type="presParOf" srcId="{36B1C991-54E0-420B-A872-4869CCF1D097}" destId="{1990EC06-5545-44CD-B2B1-982BB7D47588}" srcOrd="0" destOrd="0" presId="urn:microsoft.com/office/officeart/2005/8/layout/process2"/>
    <dgm:cxn modelId="{84945DEE-A8F2-4C28-B012-9FA86AFE4736}" type="presParOf" srcId="{5FD5CBA0-4D35-40D4-886F-23D379C44219}" destId="{8D45C014-83AB-4646-B689-5F381DB2482E}"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F87CEA-32C7-463C-BD33-A072EDE8428F}" type="doc">
      <dgm:prSet loTypeId="urn:microsoft.com/office/officeart/2005/8/layout/process5" loCatId="process" qsTypeId="urn:microsoft.com/office/officeart/2005/8/quickstyle/simple2" qsCatId="simple" csTypeId="urn:microsoft.com/office/officeart/2005/8/colors/colorful4" csCatId="colorful" phldr="1"/>
      <dgm:spPr/>
      <dgm:t>
        <a:bodyPr/>
        <a:lstStyle/>
        <a:p>
          <a:endParaRPr lang="en-US"/>
        </a:p>
      </dgm:t>
    </dgm:pt>
    <dgm:pt modelId="{960A10A2-F401-4223-8272-90B83F1A2511}">
      <dgm:prSet phldrT="[Text]"/>
      <dgm:spPr/>
      <dgm:t>
        <a:bodyPr/>
        <a:lstStyle/>
        <a:p>
          <a:r>
            <a:rPr lang="en-US" b="1" dirty="0" smtClean="0"/>
            <a:t>Interchange files uploaded and error free</a:t>
          </a:r>
          <a:endParaRPr lang="en-US" b="1" dirty="0"/>
        </a:p>
      </dgm:t>
    </dgm:pt>
    <dgm:pt modelId="{10642D05-701E-4385-A382-DA822944EF18}" type="parTrans" cxnId="{0CE4D649-D24E-4C62-9208-942A64ECE0F6}">
      <dgm:prSet/>
      <dgm:spPr/>
      <dgm:t>
        <a:bodyPr/>
        <a:lstStyle/>
        <a:p>
          <a:endParaRPr lang="en-US"/>
        </a:p>
      </dgm:t>
    </dgm:pt>
    <dgm:pt modelId="{19294094-E226-427E-BDF7-A4EA145C9742}" type="sibTrans" cxnId="{0CE4D649-D24E-4C62-9208-942A64ECE0F6}">
      <dgm:prSet/>
      <dgm:spPr/>
      <dgm:t>
        <a:bodyPr/>
        <a:lstStyle/>
        <a:p>
          <a:endParaRPr lang="en-US"/>
        </a:p>
      </dgm:t>
    </dgm:pt>
    <dgm:pt modelId="{B96A4533-0DBD-4DFE-B5B7-CF636D811FF5}">
      <dgm:prSet phldrT="[Text]"/>
      <dgm:spPr/>
      <dgm:t>
        <a:bodyPr/>
        <a:lstStyle/>
        <a:p>
          <a:r>
            <a:rPr lang="en-US" b="1" dirty="0" smtClean="0"/>
            <a:t>Create Snapshot ( pipeline step)</a:t>
          </a:r>
          <a:endParaRPr lang="en-US" b="1" dirty="0"/>
        </a:p>
      </dgm:t>
    </dgm:pt>
    <dgm:pt modelId="{2E4C2682-0834-4B9B-B186-9993FDA911F4}" type="parTrans" cxnId="{B23D068C-963B-4A1C-A09D-0408C4024276}">
      <dgm:prSet/>
      <dgm:spPr/>
      <dgm:t>
        <a:bodyPr/>
        <a:lstStyle/>
        <a:p>
          <a:endParaRPr lang="en-US"/>
        </a:p>
      </dgm:t>
    </dgm:pt>
    <dgm:pt modelId="{A9235AD7-BDA6-4489-ADE0-06F80210BA46}" type="sibTrans" cxnId="{B23D068C-963B-4A1C-A09D-0408C4024276}">
      <dgm:prSet/>
      <dgm:spPr/>
      <dgm:t>
        <a:bodyPr/>
        <a:lstStyle/>
        <a:p>
          <a:endParaRPr lang="en-US"/>
        </a:p>
      </dgm:t>
    </dgm:pt>
    <dgm:pt modelId="{6A77862E-DC6E-4972-A4C5-913BEA4DCA70}">
      <dgm:prSet phldrT="[Text]"/>
      <dgm:spPr/>
      <dgm:t>
        <a:bodyPr/>
        <a:lstStyle/>
        <a:p>
          <a:r>
            <a:rPr lang="en-US" b="1" smtClean="0"/>
            <a:t>Additional Business Rules</a:t>
          </a:r>
          <a:endParaRPr lang="en-US" b="1" dirty="0"/>
        </a:p>
      </dgm:t>
    </dgm:pt>
    <dgm:pt modelId="{8906A7E4-1285-4A76-A5EA-FE1113CDF5F7}" type="parTrans" cxnId="{7EB02607-44C3-4332-B467-C9D11C4C423B}">
      <dgm:prSet/>
      <dgm:spPr/>
      <dgm:t>
        <a:bodyPr/>
        <a:lstStyle/>
        <a:p>
          <a:endParaRPr lang="en-US"/>
        </a:p>
      </dgm:t>
    </dgm:pt>
    <dgm:pt modelId="{BC9E920F-53D1-4553-BBCE-DAFEBBB5C4AA}" type="sibTrans" cxnId="{7EB02607-44C3-4332-B467-C9D11C4C423B}">
      <dgm:prSet/>
      <dgm:spPr/>
      <dgm:t>
        <a:bodyPr/>
        <a:lstStyle/>
        <a:p>
          <a:endParaRPr lang="en-US"/>
        </a:p>
      </dgm:t>
    </dgm:pt>
    <dgm:pt modelId="{63F42AD2-6D67-4B9F-8277-3BAC6A285AEB}">
      <dgm:prSet phldrT="[Text]"/>
      <dgm:spPr/>
      <dgm:t>
        <a:bodyPr/>
        <a:lstStyle/>
        <a:p>
          <a:r>
            <a:rPr lang="en-US" b="1" smtClean="0"/>
            <a:t>Errors? Correct Errors in Interchange Files</a:t>
          </a:r>
          <a:endParaRPr lang="en-US" b="1" dirty="0"/>
        </a:p>
      </dgm:t>
    </dgm:pt>
    <dgm:pt modelId="{F7307AC3-8197-4152-AE63-479304008516}" type="parTrans" cxnId="{07F9F163-B451-404C-8864-15F211703898}">
      <dgm:prSet/>
      <dgm:spPr/>
      <dgm:t>
        <a:bodyPr/>
        <a:lstStyle/>
        <a:p>
          <a:endParaRPr lang="en-US"/>
        </a:p>
      </dgm:t>
    </dgm:pt>
    <dgm:pt modelId="{7F4B3EEE-49F0-4FF3-87BC-EECCADF27DE2}" type="sibTrans" cxnId="{07F9F163-B451-404C-8864-15F211703898}">
      <dgm:prSet/>
      <dgm:spPr/>
      <dgm:t>
        <a:bodyPr/>
        <a:lstStyle/>
        <a:p>
          <a:endParaRPr lang="en-US"/>
        </a:p>
      </dgm:t>
    </dgm:pt>
    <dgm:pt modelId="{B4ACFBD9-E32C-4532-A83D-73149D628375}">
      <dgm:prSet phldrT="[Text]"/>
      <dgm:spPr/>
      <dgm:t>
        <a:bodyPr/>
        <a:lstStyle/>
        <a:p>
          <a:r>
            <a:rPr lang="en-US" b="1" dirty="0" smtClean="0"/>
            <a:t>Upload corrected interchange files</a:t>
          </a:r>
          <a:endParaRPr lang="en-US" b="1" dirty="0"/>
        </a:p>
      </dgm:t>
    </dgm:pt>
    <dgm:pt modelId="{B8829DD2-83EF-4C1A-A39E-672529A77A8C}" type="parTrans" cxnId="{C41A991C-0D26-4A3E-ABBE-88B9FEA1925D}">
      <dgm:prSet/>
      <dgm:spPr/>
      <dgm:t>
        <a:bodyPr/>
        <a:lstStyle/>
        <a:p>
          <a:endParaRPr lang="en-US"/>
        </a:p>
      </dgm:t>
    </dgm:pt>
    <dgm:pt modelId="{70EC710C-FB76-429B-A7DE-A576A463A0E4}" type="sibTrans" cxnId="{C41A991C-0D26-4A3E-ABBE-88B9FEA1925D}">
      <dgm:prSet/>
      <dgm:spPr/>
      <dgm:t>
        <a:bodyPr/>
        <a:lstStyle/>
        <a:p>
          <a:endParaRPr lang="en-US"/>
        </a:p>
      </dgm:t>
    </dgm:pt>
    <dgm:pt modelId="{E3811A39-48B2-4457-AEDC-9D0F0FDF38C9}" type="pres">
      <dgm:prSet presAssocID="{0AF87CEA-32C7-463C-BD33-A072EDE8428F}" presName="diagram" presStyleCnt="0">
        <dgm:presLayoutVars>
          <dgm:dir/>
          <dgm:resizeHandles val="exact"/>
        </dgm:presLayoutVars>
      </dgm:prSet>
      <dgm:spPr/>
      <dgm:t>
        <a:bodyPr/>
        <a:lstStyle/>
        <a:p>
          <a:endParaRPr lang="en-US"/>
        </a:p>
      </dgm:t>
    </dgm:pt>
    <dgm:pt modelId="{69189AAE-4646-4E93-8CCF-2B6A20C1BBFB}" type="pres">
      <dgm:prSet presAssocID="{960A10A2-F401-4223-8272-90B83F1A2511}" presName="node" presStyleLbl="node1" presStyleIdx="0" presStyleCnt="5">
        <dgm:presLayoutVars>
          <dgm:bulletEnabled val="1"/>
        </dgm:presLayoutVars>
      </dgm:prSet>
      <dgm:spPr/>
      <dgm:t>
        <a:bodyPr/>
        <a:lstStyle/>
        <a:p>
          <a:endParaRPr lang="en-US"/>
        </a:p>
      </dgm:t>
    </dgm:pt>
    <dgm:pt modelId="{8C770B9C-B761-41A4-B914-4580766332CB}" type="pres">
      <dgm:prSet presAssocID="{19294094-E226-427E-BDF7-A4EA145C9742}" presName="sibTrans" presStyleLbl="sibTrans2D1" presStyleIdx="0" presStyleCnt="4"/>
      <dgm:spPr/>
      <dgm:t>
        <a:bodyPr/>
        <a:lstStyle/>
        <a:p>
          <a:endParaRPr lang="en-US"/>
        </a:p>
      </dgm:t>
    </dgm:pt>
    <dgm:pt modelId="{259327AB-FFE6-4C50-8523-180D0FAAB013}" type="pres">
      <dgm:prSet presAssocID="{19294094-E226-427E-BDF7-A4EA145C9742}" presName="connectorText" presStyleLbl="sibTrans2D1" presStyleIdx="0" presStyleCnt="4"/>
      <dgm:spPr/>
      <dgm:t>
        <a:bodyPr/>
        <a:lstStyle/>
        <a:p>
          <a:endParaRPr lang="en-US"/>
        </a:p>
      </dgm:t>
    </dgm:pt>
    <dgm:pt modelId="{ABCE8414-C8AB-4205-8A77-9DF4E9EFFE4D}" type="pres">
      <dgm:prSet presAssocID="{B96A4533-0DBD-4DFE-B5B7-CF636D811FF5}" presName="node" presStyleLbl="node1" presStyleIdx="1" presStyleCnt="5" custLinFactNeighborY="3286">
        <dgm:presLayoutVars>
          <dgm:bulletEnabled val="1"/>
        </dgm:presLayoutVars>
      </dgm:prSet>
      <dgm:spPr/>
      <dgm:t>
        <a:bodyPr/>
        <a:lstStyle/>
        <a:p>
          <a:endParaRPr lang="en-US"/>
        </a:p>
      </dgm:t>
    </dgm:pt>
    <dgm:pt modelId="{6EA4A86E-F07E-4487-8776-D658975BE1DE}" type="pres">
      <dgm:prSet presAssocID="{A9235AD7-BDA6-4489-ADE0-06F80210BA46}" presName="sibTrans" presStyleLbl="sibTrans2D1" presStyleIdx="1" presStyleCnt="4"/>
      <dgm:spPr/>
      <dgm:t>
        <a:bodyPr/>
        <a:lstStyle/>
        <a:p>
          <a:endParaRPr lang="en-US"/>
        </a:p>
      </dgm:t>
    </dgm:pt>
    <dgm:pt modelId="{158BBC52-29E1-422B-A03E-FDE0CDD8AB79}" type="pres">
      <dgm:prSet presAssocID="{A9235AD7-BDA6-4489-ADE0-06F80210BA46}" presName="connectorText" presStyleLbl="sibTrans2D1" presStyleIdx="1" presStyleCnt="4"/>
      <dgm:spPr/>
      <dgm:t>
        <a:bodyPr/>
        <a:lstStyle/>
        <a:p>
          <a:endParaRPr lang="en-US"/>
        </a:p>
      </dgm:t>
    </dgm:pt>
    <dgm:pt modelId="{D45CA5A7-477D-4B4B-A4D1-12404AB4AAA9}" type="pres">
      <dgm:prSet presAssocID="{6A77862E-DC6E-4972-A4C5-913BEA4DCA70}" presName="node" presStyleLbl="node1" presStyleIdx="2" presStyleCnt="5">
        <dgm:presLayoutVars>
          <dgm:bulletEnabled val="1"/>
        </dgm:presLayoutVars>
      </dgm:prSet>
      <dgm:spPr/>
      <dgm:t>
        <a:bodyPr/>
        <a:lstStyle/>
        <a:p>
          <a:endParaRPr lang="en-US"/>
        </a:p>
      </dgm:t>
    </dgm:pt>
    <dgm:pt modelId="{61333AA3-DA91-40CF-892D-E02E3E692602}" type="pres">
      <dgm:prSet presAssocID="{BC9E920F-53D1-4553-BBCE-DAFEBBB5C4AA}" presName="sibTrans" presStyleLbl="sibTrans2D1" presStyleIdx="2" presStyleCnt="4" custScaleX="140598" custLinFactNeighborX="18823" custLinFactNeighborY="34122"/>
      <dgm:spPr/>
      <dgm:t>
        <a:bodyPr/>
        <a:lstStyle/>
        <a:p>
          <a:endParaRPr lang="en-US"/>
        </a:p>
      </dgm:t>
    </dgm:pt>
    <dgm:pt modelId="{144830C7-A992-45D5-8759-59A0955926B8}" type="pres">
      <dgm:prSet presAssocID="{BC9E920F-53D1-4553-BBCE-DAFEBBB5C4AA}" presName="connectorText" presStyleLbl="sibTrans2D1" presStyleIdx="2" presStyleCnt="4"/>
      <dgm:spPr/>
      <dgm:t>
        <a:bodyPr/>
        <a:lstStyle/>
        <a:p>
          <a:endParaRPr lang="en-US"/>
        </a:p>
      </dgm:t>
    </dgm:pt>
    <dgm:pt modelId="{A424AAC5-5C0E-4DE0-9CAC-3AD64F5524B8}" type="pres">
      <dgm:prSet presAssocID="{63F42AD2-6D67-4B9F-8277-3BAC6A285AEB}" presName="node" presStyleLbl="node1" presStyleIdx="3" presStyleCnt="5" custLinFactX="-21477" custLinFactNeighborX="-100000" custLinFactNeighborY="5569">
        <dgm:presLayoutVars>
          <dgm:bulletEnabled val="1"/>
        </dgm:presLayoutVars>
      </dgm:prSet>
      <dgm:spPr/>
      <dgm:t>
        <a:bodyPr/>
        <a:lstStyle/>
        <a:p>
          <a:endParaRPr lang="en-US"/>
        </a:p>
      </dgm:t>
    </dgm:pt>
    <dgm:pt modelId="{48A68E1A-E738-4FA3-B1BA-1F8BFE16206B}" type="pres">
      <dgm:prSet presAssocID="{7F4B3EEE-49F0-4FF3-87BC-EECCADF27DE2}" presName="sibTrans" presStyleLbl="sibTrans2D1" presStyleIdx="3" presStyleCnt="4"/>
      <dgm:spPr/>
      <dgm:t>
        <a:bodyPr/>
        <a:lstStyle/>
        <a:p>
          <a:endParaRPr lang="en-US"/>
        </a:p>
      </dgm:t>
    </dgm:pt>
    <dgm:pt modelId="{815A0A2E-34EE-4D92-A358-934F7ADE10CC}" type="pres">
      <dgm:prSet presAssocID="{7F4B3EEE-49F0-4FF3-87BC-EECCADF27DE2}" presName="connectorText" presStyleLbl="sibTrans2D1" presStyleIdx="3" presStyleCnt="4"/>
      <dgm:spPr/>
      <dgm:t>
        <a:bodyPr/>
        <a:lstStyle/>
        <a:p>
          <a:endParaRPr lang="en-US"/>
        </a:p>
      </dgm:t>
    </dgm:pt>
    <dgm:pt modelId="{D98DDA16-E9DD-4062-B564-7F805FF5DAE3}" type="pres">
      <dgm:prSet presAssocID="{B4ACFBD9-E32C-4532-A83D-73149D628375}" presName="node" presStyleLbl="node1" presStyleIdx="4" presStyleCnt="5" custLinFactX="-20022" custLinFactNeighborX="-100000" custLinFactNeighborY="-1503">
        <dgm:presLayoutVars>
          <dgm:bulletEnabled val="1"/>
        </dgm:presLayoutVars>
      </dgm:prSet>
      <dgm:spPr/>
      <dgm:t>
        <a:bodyPr/>
        <a:lstStyle/>
        <a:p>
          <a:endParaRPr lang="en-US"/>
        </a:p>
      </dgm:t>
    </dgm:pt>
  </dgm:ptLst>
  <dgm:cxnLst>
    <dgm:cxn modelId="{F05AD940-D1B3-4CDB-B250-E5EE33BFAD93}" type="presOf" srcId="{A9235AD7-BDA6-4489-ADE0-06F80210BA46}" destId="{158BBC52-29E1-422B-A03E-FDE0CDD8AB79}" srcOrd="1" destOrd="0" presId="urn:microsoft.com/office/officeart/2005/8/layout/process5"/>
    <dgm:cxn modelId="{59BCFAFC-7DD6-4214-821E-1C793CF4D65D}" type="presOf" srcId="{6A77862E-DC6E-4972-A4C5-913BEA4DCA70}" destId="{D45CA5A7-477D-4B4B-A4D1-12404AB4AAA9}" srcOrd="0" destOrd="0" presId="urn:microsoft.com/office/officeart/2005/8/layout/process5"/>
    <dgm:cxn modelId="{48B49C88-1CB2-4D4D-BAD9-03DB9406F4D7}" type="presOf" srcId="{63F42AD2-6D67-4B9F-8277-3BAC6A285AEB}" destId="{A424AAC5-5C0E-4DE0-9CAC-3AD64F5524B8}" srcOrd="0" destOrd="0" presId="urn:microsoft.com/office/officeart/2005/8/layout/process5"/>
    <dgm:cxn modelId="{7EB02607-44C3-4332-B467-C9D11C4C423B}" srcId="{0AF87CEA-32C7-463C-BD33-A072EDE8428F}" destId="{6A77862E-DC6E-4972-A4C5-913BEA4DCA70}" srcOrd="2" destOrd="0" parTransId="{8906A7E4-1285-4A76-A5EA-FE1113CDF5F7}" sibTransId="{BC9E920F-53D1-4553-BBCE-DAFEBBB5C4AA}"/>
    <dgm:cxn modelId="{DEA78AC3-383D-424B-BC5F-52611C93E058}" type="presOf" srcId="{BC9E920F-53D1-4553-BBCE-DAFEBBB5C4AA}" destId="{144830C7-A992-45D5-8759-59A0955926B8}" srcOrd="1" destOrd="0" presId="urn:microsoft.com/office/officeart/2005/8/layout/process5"/>
    <dgm:cxn modelId="{9CCB464C-521A-4EFF-92F6-E7A0CD4D23EE}" type="presOf" srcId="{0AF87CEA-32C7-463C-BD33-A072EDE8428F}" destId="{E3811A39-48B2-4457-AEDC-9D0F0FDF38C9}" srcOrd="0" destOrd="0" presId="urn:microsoft.com/office/officeart/2005/8/layout/process5"/>
    <dgm:cxn modelId="{5ABB56FA-5C06-42C2-8B46-480F659448BE}" type="presOf" srcId="{B4ACFBD9-E32C-4532-A83D-73149D628375}" destId="{D98DDA16-E9DD-4062-B564-7F805FF5DAE3}" srcOrd="0" destOrd="0" presId="urn:microsoft.com/office/officeart/2005/8/layout/process5"/>
    <dgm:cxn modelId="{C41A991C-0D26-4A3E-ABBE-88B9FEA1925D}" srcId="{0AF87CEA-32C7-463C-BD33-A072EDE8428F}" destId="{B4ACFBD9-E32C-4532-A83D-73149D628375}" srcOrd="4" destOrd="0" parTransId="{B8829DD2-83EF-4C1A-A39E-672529A77A8C}" sibTransId="{70EC710C-FB76-429B-A7DE-A576A463A0E4}"/>
    <dgm:cxn modelId="{B23D068C-963B-4A1C-A09D-0408C4024276}" srcId="{0AF87CEA-32C7-463C-BD33-A072EDE8428F}" destId="{B96A4533-0DBD-4DFE-B5B7-CF636D811FF5}" srcOrd="1" destOrd="0" parTransId="{2E4C2682-0834-4B9B-B186-9993FDA911F4}" sibTransId="{A9235AD7-BDA6-4489-ADE0-06F80210BA46}"/>
    <dgm:cxn modelId="{EDF9C9D0-EA44-4397-ACC6-842A3EDA9D90}" type="presOf" srcId="{19294094-E226-427E-BDF7-A4EA145C9742}" destId="{8C770B9C-B761-41A4-B914-4580766332CB}" srcOrd="0" destOrd="0" presId="urn:microsoft.com/office/officeart/2005/8/layout/process5"/>
    <dgm:cxn modelId="{B1D3DFB6-0E3B-4EC1-9878-DF307350BC6E}" type="presOf" srcId="{960A10A2-F401-4223-8272-90B83F1A2511}" destId="{69189AAE-4646-4E93-8CCF-2B6A20C1BBFB}" srcOrd="0" destOrd="0" presId="urn:microsoft.com/office/officeart/2005/8/layout/process5"/>
    <dgm:cxn modelId="{5129730B-AB60-407E-A646-686736EC2EAC}" type="presOf" srcId="{19294094-E226-427E-BDF7-A4EA145C9742}" destId="{259327AB-FFE6-4C50-8523-180D0FAAB013}" srcOrd="1" destOrd="0" presId="urn:microsoft.com/office/officeart/2005/8/layout/process5"/>
    <dgm:cxn modelId="{0CE4D649-D24E-4C62-9208-942A64ECE0F6}" srcId="{0AF87CEA-32C7-463C-BD33-A072EDE8428F}" destId="{960A10A2-F401-4223-8272-90B83F1A2511}" srcOrd="0" destOrd="0" parTransId="{10642D05-701E-4385-A382-DA822944EF18}" sibTransId="{19294094-E226-427E-BDF7-A4EA145C9742}"/>
    <dgm:cxn modelId="{FEE3445C-BBE8-4D97-BB27-C2DBCB168B65}" type="presOf" srcId="{A9235AD7-BDA6-4489-ADE0-06F80210BA46}" destId="{6EA4A86E-F07E-4487-8776-D658975BE1DE}" srcOrd="0" destOrd="0" presId="urn:microsoft.com/office/officeart/2005/8/layout/process5"/>
    <dgm:cxn modelId="{B6241A18-4062-4FDA-A548-4880706F6723}" type="presOf" srcId="{7F4B3EEE-49F0-4FF3-87BC-EECCADF27DE2}" destId="{815A0A2E-34EE-4D92-A358-934F7ADE10CC}" srcOrd="1" destOrd="0" presId="urn:microsoft.com/office/officeart/2005/8/layout/process5"/>
    <dgm:cxn modelId="{AC22951B-5F23-41D1-89FD-C1D3DBEE04DF}" type="presOf" srcId="{B96A4533-0DBD-4DFE-B5B7-CF636D811FF5}" destId="{ABCE8414-C8AB-4205-8A77-9DF4E9EFFE4D}" srcOrd="0" destOrd="0" presId="urn:microsoft.com/office/officeart/2005/8/layout/process5"/>
    <dgm:cxn modelId="{33229B3D-4669-43EC-B100-DF2739B6427C}" type="presOf" srcId="{7F4B3EEE-49F0-4FF3-87BC-EECCADF27DE2}" destId="{48A68E1A-E738-4FA3-B1BA-1F8BFE16206B}" srcOrd="0" destOrd="0" presId="urn:microsoft.com/office/officeart/2005/8/layout/process5"/>
    <dgm:cxn modelId="{18BCFC72-A86F-47FB-9B33-5572E6CF681E}" type="presOf" srcId="{BC9E920F-53D1-4553-BBCE-DAFEBBB5C4AA}" destId="{61333AA3-DA91-40CF-892D-E02E3E692602}" srcOrd="0" destOrd="0" presId="urn:microsoft.com/office/officeart/2005/8/layout/process5"/>
    <dgm:cxn modelId="{07F9F163-B451-404C-8864-15F211703898}" srcId="{0AF87CEA-32C7-463C-BD33-A072EDE8428F}" destId="{63F42AD2-6D67-4B9F-8277-3BAC6A285AEB}" srcOrd="3" destOrd="0" parTransId="{F7307AC3-8197-4152-AE63-479304008516}" sibTransId="{7F4B3EEE-49F0-4FF3-87BC-EECCADF27DE2}"/>
    <dgm:cxn modelId="{C9B694AA-7C79-4CD1-8DB3-E2CE2158EA19}" type="presParOf" srcId="{E3811A39-48B2-4457-AEDC-9D0F0FDF38C9}" destId="{69189AAE-4646-4E93-8CCF-2B6A20C1BBFB}" srcOrd="0" destOrd="0" presId="urn:microsoft.com/office/officeart/2005/8/layout/process5"/>
    <dgm:cxn modelId="{BA26850E-F489-4AF0-8E99-C3EB1FDCDF0C}" type="presParOf" srcId="{E3811A39-48B2-4457-AEDC-9D0F0FDF38C9}" destId="{8C770B9C-B761-41A4-B914-4580766332CB}" srcOrd="1" destOrd="0" presId="urn:microsoft.com/office/officeart/2005/8/layout/process5"/>
    <dgm:cxn modelId="{D41536D6-9DD5-4D22-8FBD-B2FCE8E158C2}" type="presParOf" srcId="{8C770B9C-B761-41A4-B914-4580766332CB}" destId="{259327AB-FFE6-4C50-8523-180D0FAAB013}" srcOrd="0" destOrd="0" presId="urn:microsoft.com/office/officeart/2005/8/layout/process5"/>
    <dgm:cxn modelId="{E0E539E5-986D-4A68-A13D-D09E70EBB21F}" type="presParOf" srcId="{E3811A39-48B2-4457-AEDC-9D0F0FDF38C9}" destId="{ABCE8414-C8AB-4205-8A77-9DF4E9EFFE4D}" srcOrd="2" destOrd="0" presId="urn:microsoft.com/office/officeart/2005/8/layout/process5"/>
    <dgm:cxn modelId="{6F3C2603-7070-41E1-A820-7DBB55237D1E}" type="presParOf" srcId="{E3811A39-48B2-4457-AEDC-9D0F0FDF38C9}" destId="{6EA4A86E-F07E-4487-8776-D658975BE1DE}" srcOrd="3" destOrd="0" presId="urn:microsoft.com/office/officeart/2005/8/layout/process5"/>
    <dgm:cxn modelId="{16257C0F-924A-4E2A-A284-8BCCCAF01FC5}" type="presParOf" srcId="{6EA4A86E-F07E-4487-8776-D658975BE1DE}" destId="{158BBC52-29E1-422B-A03E-FDE0CDD8AB79}" srcOrd="0" destOrd="0" presId="urn:microsoft.com/office/officeart/2005/8/layout/process5"/>
    <dgm:cxn modelId="{803252D0-85E4-439E-B842-5AACAEFE4410}" type="presParOf" srcId="{E3811A39-48B2-4457-AEDC-9D0F0FDF38C9}" destId="{D45CA5A7-477D-4B4B-A4D1-12404AB4AAA9}" srcOrd="4" destOrd="0" presId="urn:microsoft.com/office/officeart/2005/8/layout/process5"/>
    <dgm:cxn modelId="{932A4D3F-B577-41F9-92ED-E416714772D6}" type="presParOf" srcId="{E3811A39-48B2-4457-AEDC-9D0F0FDF38C9}" destId="{61333AA3-DA91-40CF-892D-E02E3E692602}" srcOrd="5" destOrd="0" presId="urn:microsoft.com/office/officeart/2005/8/layout/process5"/>
    <dgm:cxn modelId="{AEF4D88F-20D3-4F38-9516-049CF6DFD7B6}" type="presParOf" srcId="{61333AA3-DA91-40CF-892D-E02E3E692602}" destId="{144830C7-A992-45D5-8759-59A0955926B8}" srcOrd="0" destOrd="0" presId="urn:microsoft.com/office/officeart/2005/8/layout/process5"/>
    <dgm:cxn modelId="{4A71D970-B64B-4764-BBB1-7CAEED7ED658}" type="presParOf" srcId="{E3811A39-48B2-4457-AEDC-9D0F0FDF38C9}" destId="{A424AAC5-5C0E-4DE0-9CAC-3AD64F5524B8}" srcOrd="6" destOrd="0" presId="urn:microsoft.com/office/officeart/2005/8/layout/process5"/>
    <dgm:cxn modelId="{68606DAF-9D8C-4A50-A1C4-83CF0D4CBD37}" type="presParOf" srcId="{E3811A39-48B2-4457-AEDC-9D0F0FDF38C9}" destId="{48A68E1A-E738-4FA3-B1BA-1F8BFE16206B}" srcOrd="7" destOrd="0" presId="urn:microsoft.com/office/officeart/2005/8/layout/process5"/>
    <dgm:cxn modelId="{E5F3737E-B1AB-4967-9A32-3EE58CD900F2}" type="presParOf" srcId="{48A68E1A-E738-4FA3-B1BA-1F8BFE16206B}" destId="{815A0A2E-34EE-4D92-A358-934F7ADE10CC}" srcOrd="0" destOrd="0" presId="urn:microsoft.com/office/officeart/2005/8/layout/process5"/>
    <dgm:cxn modelId="{CE52383D-3B3F-4AD2-8C56-189EED590818}" type="presParOf" srcId="{E3811A39-48B2-4457-AEDC-9D0F0FDF38C9}" destId="{D98DDA16-E9DD-4062-B564-7F805FF5DAE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3/22/2018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210755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11E5F-671E-427C-B847-072B5CAEEC06}" type="slidenum">
              <a:rPr lang="en-US" smtClean="0"/>
              <a:t>7</a:t>
            </a:fld>
            <a:endParaRPr lang="en-US"/>
          </a:p>
        </p:txBody>
      </p:sp>
    </p:spTree>
    <p:extLst>
      <p:ext uri="{BB962C8B-B14F-4D97-AF65-F5344CB8AC3E}">
        <p14:creationId xmlns:p14="http://schemas.microsoft.com/office/powerpoint/2010/main" val="136608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3/22/2018</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195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277379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57</a:t>
            </a:fld>
            <a:endParaRPr lang="en-US"/>
          </a:p>
        </p:txBody>
      </p:sp>
    </p:spTree>
    <p:extLst>
      <p:ext uri="{BB962C8B-B14F-4D97-AF65-F5344CB8AC3E}">
        <p14:creationId xmlns:p14="http://schemas.microsoft.com/office/powerpoint/2010/main" val="903886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05564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73940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3557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3/22/2018</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3/22/2018</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3/22/2018</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3/22/2018</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3/22/2018</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3/22/2018</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80025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3/22/2018</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de.state.co.us/datapipeline/sscc-detai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deapps.cde.state.co.us/inde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2.cde.state.co.us/schoolview/coursedirectory/districtcoursedirectorydata.as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de.state.co.us/datapipeline/tsdl-snap-reports-gui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e.state.co.us/datapipeline/inter_teacherstudent"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cde.state.co.us/datapipeline/inter_teacherstudent" TargetMode="External"/><Relationship Id="rId2" Type="http://schemas.openxmlformats.org/officeDocument/2006/relationships/hyperlink" Target="https://www.cde.state.co.us/datapipeline/sscc-detail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hyperlink" Target="http://www.cde.state.co.us/datapipeline/tsd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r>
              <a:rPr lang="en-US" dirty="0"/>
              <a:t>Teacher Student Data Link</a:t>
            </a:r>
            <a:br>
              <a:rPr lang="en-US" dirty="0"/>
            </a:br>
            <a:r>
              <a:rPr lang="en-US" dirty="0"/>
              <a:t>(TSDL)</a:t>
            </a:r>
            <a:endParaRPr lang="en-US" dirty="0" smtClean="0"/>
          </a:p>
        </p:txBody>
      </p:sp>
    </p:spTree>
    <p:extLst>
      <p:ext uri="{BB962C8B-B14F-4D97-AF65-F5344CB8AC3E}">
        <p14:creationId xmlns:p14="http://schemas.microsoft.com/office/powerpoint/2010/main" val="234623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Initial Steps</a:t>
            </a:r>
            <a:endParaRPr lang="en-US" dirty="0"/>
          </a:p>
        </p:txBody>
      </p:sp>
      <p:pic>
        <p:nvPicPr>
          <p:cNvPr id="2" name="Picture 1"/>
          <p:cNvPicPr>
            <a:picLocks noChangeAspect="1"/>
          </p:cNvPicPr>
          <p:nvPr/>
        </p:nvPicPr>
        <p:blipFill>
          <a:blip r:embed="rId3"/>
          <a:stretch>
            <a:fillRect/>
          </a:stretch>
        </p:blipFill>
        <p:spPr>
          <a:xfrm>
            <a:off x="3416166" y="2883420"/>
            <a:ext cx="2311667" cy="2311667"/>
          </a:xfrm>
          <a:prstGeom prst="rect">
            <a:avLst/>
          </a:prstGeom>
        </p:spPr>
      </p:pic>
    </p:spTree>
    <p:extLst>
      <p:ext uri="{BB962C8B-B14F-4D97-AF65-F5344CB8AC3E}">
        <p14:creationId xmlns:p14="http://schemas.microsoft.com/office/powerpoint/2010/main" val="1629389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Identity Management Roles</a:t>
            </a:r>
            <a:endParaRPr lang="en-US" dirty="0"/>
          </a:p>
        </p:txBody>
      </p:sp>
      <p:sp>
        <p:nvSpPr>
          <p:cNvPr id="2" name="Content Placeholder 1"/>
          <p:cNvSpPr>
            <a:spLocks noGrp="1"/>
          </p:cNvSpPr>
          <p:nvPr>
            <p:ph idx="1"/>
          </p:nvPr>
        </p:nvSpPr>
        <p:spPr/>
        <p:txBody>
          <a:bodyPr>
            <a:normAutofit/>
          </a:bodyPr>
          <a:lstStyle/>
          <a:p>
            <a:r>
              <a:rPr lang="en-US" sz="2000" dirty="0" smtClean="0"/>
              <a:t>Teacher Student Data Link Interchange Roles:</a:t>
            </a:r>
          </a:p>
          <a:p>
            <a:pPr lvl="1"/>
            <a:r>
              <a:rPr lang="en-US" sz="2000" dirty="0" smtClean="0"/>
              <a:t>TSL~ LEAUSER – upload and modify TSDL interchange files </a:t>
            </a:r>
            <a:r>
              <a:rPr lang="en-US" sz="2000" b="1" dirty="0" smtClean="0"/>
              <a:t>OR</a:t>
            </a:r>
          </a:p>
          <a:p>
            <a:pPr lvl="1"/>
            <a:r>
              <a:rPr lang="en-US" dirty="0" smtClean="0"/>
              <a:t>TSL</a:t>
            </a:r>
            <a:r>
              <a:rPr lang="en-US" sz="2000" dirty="0" smtClean="0"/>
              <a:t>~LEAVIEWER – view (only) TSDL interchange data</a:t>
            </a:r>
          </a:p>
          <a:p>
            <a:endParaRPr lang="en-US" sz="900" dirty="0" smtClean="0"/>
          </a:p>
          <a:p>
            <a:r>
              <a:rPr lang="en-US" sz="2000" dirty="0" smtClean="0"/>
              <a:t>Teacher Student Data Link Snapshot Roles:</a:t>
            </a:r>
          </a:p>
          <a:p>
            <a:pPr lvl="1"/>
            <a:r>
              <a:rPr lang="en-US" sz="2000" dirty="0" smtClean="0"/>
              <a:t>TLS~LEAAPPROVER – </a:t>
            </a:r>
            <a:r>
              <a:rPr lang="en-US" sz="2000" b="0" dirty="0" smtClean="0"/>
              <a:t>Approves, creates, views Snapshot </a:t>
            </a:r>
            <a:r>
              <a:rPr lang="en-US" sz="2000" b="1" dirty="0" smtClean="0"/>
              <a:t>OR</a:t>
            </a:r>
          </a:p>
          <a:p>
            <a:pPr lvl="1"/>
            <a:r>
              <a:rPr lang="en-US" dirty="0" smtClean="0"/>
              <a:t>TLS</a:t>
            </a:r>
            <a:r>
              <a:rPr lang="en-US" sz="2000" dirty="0" smtClean="0"/>
              <a:t>~LEAUSER -  </a:t>
            </a:r>
            <a:r>
              <a:rPr lang="en-US" sz="2000" b="0" dirty="0" smtClean="0"/>
              <a:t>creates, views Snapshot </a:t>
            </a:r>
            <a:r>
              <a:rPr lang="en-US" sz="2000" b="1" dirty="0" smtClean="0"/>
              <a:t>OR</a:t>
            </a:r>
          </a:p>
          <a:p>
            <a:pPr lvl="1"/>
            <a:r>
              <a:rPr lang="en-US" dirty="0" smtClean="0"/>
              <a:t>TLS</a:t>
            </a:r>
            <a:r>
              <a:rPr lang="en-US" sz="2000" dirty="0" smtClean="0"/>
              <a:t>~LEAVIEWER- </a:t>
            </a:r>
            <a:r>
              <a:rPr lang="en-US" sz="2000" b="0" dirty="0" smtClean="0"/>
              <a:t>views snapshot</a:t>
            </a:r>
          </a:p>
          <a:p>
            <a:endParaRPr lang="en-US" sz="900" dirty="0" smtClean="0"/>
          </a:p>
          <a:p>
            <a:endParaRPr lang="en-US" dirty="0"/>
          </a:p>
        </p:txBody>
      </p:sp>
      <p:pic>
        <p:nvPicPr>
          <p:cNvPr id="5" name="Picture 4"/>
          <p:cNvPicPr>
            <a:picLocks noChangeAspect="1"/>
          </p:cNvPicPr>
          <p:nvPr/>
        </p:nvPicPr>
        <p:blipFill>
          <a:blip r:embed="rId2"/>
          <a:stretch>
            <a:fillRect/>
          </a:stretch>
        </p:blipFill>
        <p:spPr>
          <a:xfrm>
            <a:off x="3374602" y="4304982"/>
            <a:ext cx="2143125" cy="2143125"/>
          </a:xfrm>
          <a:prstGeom prst="rect">
            <a:avLst/>
          </a:prstGeom>
        </p:spPr>
      </p:pic>
    </p:spTree>
    <p:extLst>
      <p:ext uri="{BB962C8B-B14F-4D97-AF65-F5344CB8AC3E}">
        <p14:creationId xmlns:p14="http://schemas.microsoft.com/office/powerpoint/2010/main" val="4186700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ALL Local Course Codes must be mapped to a State Standard Course Code</a:t>
            </a:r>
          </a:p>
          <a:p>
            <a:endParaRPr lang="en-US" dirty="0"/>
          </a:p>
          <a:p>
            <a:r>
              <a:rPr lang="en-US" dirty="0" smtClean="0"/>
              <a:t>Use the SSCC (State Standard Course Code) system to map your local course codes</a:t>
            </a:r>
          </a:p>
          <a:p>
            <a:pPr lvl="1"/>
            <a:r>
              <a:rPr lang="en-US" dirty="0">
                <a:hlinkClick r:id="rId2"/>
              </a:rPr>
              <a:t>https://</a:t>
            </a:r>
            <a:r>
              <a:rPr lang="en-US" dirty="0" smtClean="0">
                <a:hlinkClick r:id="rId2"/>
              </a:rPr>
              <a:t>www.cde.state.co.us/datapipeline/sscc-details</a:t>
            </a:r>
            <a:endParaRPr lang="en-US" dirty="0" smtClean="0"/>
          </a:p>
          <a:p>
            <a:pPr lvl="1"/>
            <a:r>
              <a:rPr lang="en-US" dirty="0" smtClean="0"/>
              <a:t>Available now for update</a:t>
            </a:r>
          </a:p>
          <a:p>
            <a:pPr lvl="1"/>
            <a:r>
              <a:rPr lang="en-US" dirty="0" smtClean="0"/>
              <a:t>Option available to roll </a:t>
            </a:r>
            <a:r>
              <a:rPr lang="en-US" dirty="0"/>
              <a:t>over courses from 2016-17 to </a:t>
            </a:r>
            <a:r>
              <a:rPr lang="en-US" dirty="0" smtClean="0"/>
              <a:t>2017-18</a:t>
            </a:r>
          </a:p>
          <a:p>
            <a:endParaRPr lang="en-US" dirty="0" smtClean="0"/>
          </a:p>
          <a:p>
            <a:r>
              <a:rPr lang="en-US" dirty="0" smtClean="0"/>
              <a:t>Even if you use the Standard Course Codes as your Local Course Code- they need to be mapped within the system</a:t>
            </a:r>
          </a:p>
          <a:p>
            <a:endParaRPr lang="en-US" dirty="0"/>
          </a:p>
          <a:p>
            <a:endParaRPr lang="en-US" dirty="0"/>
          </a:p>
        </p:txBody>
      </p:sp>
      <p:sp>
        <p:nvSpPr>
          <p:cNvPr id="3" name="Title 2"/>
          <p:cNvSpPr>
            <a:spLocks noGrp="1"/>
          </p:cNvSpPr>
          <p:nvPr>
            <p:ph type="title"/>
          </p:nvPr>
        </p:nvSpPr>
        <p:spPr/>
        <p:txBody>
          <a:bodyPr/>
          <a:lstStyle/>
          <a:p>
            <a:r>
              <a:rPr lang="en-US" dirty="0" smtClean="0"/>
              <a:t>Course Codes</a:t>
            </a:r>
            <a:endParaRPr lang="en-US" dirty="0"/>
          </a:p>
        </p:txBody>
      </p:sp>
    </p:spTree>
    <p:extLst>
      <p:ext uri="{BB962C8B-B14F-4D97-AF65-F5344CB8AC3E}">
        <p14:creationId xmlns:p14="http://schemas.microsoft.com/office/powerpoint/2010/main" val="2463104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Mathematics</a:t>
            </a:r>
          </a:p>
          <a:p>
            <a:r>
              <a:rPr lang="en-US" dirty="0" smtClean="0"/>
              <a:t>Science</a:t>
            </a:r>
          </a:p>
          <a:p>
            <a:r>
              <a:rPr lang="en-US" dirty="0" smtClean="0"/>
              <a:t>Social Studies</a:t>
            </a:r>
            <a:endParaRPr lang="en-US" dirty="0"/>
          </a:p>
          <a:p>
            <a:r>
              <a:rPr lang="en-US" dirty="0" smtClean="0"/>
              <a:t>English Language </a:t>
            </a:r>
            <a:r>
              <a:rPr lang="en-US" dirty="0"/>
              <a:t>A</a:t>
            </a:r>
            <a:r>
              <a:rPr lang="en-US" dirty="0" smtClean="0"/>
              <a:t>rts</a:t>
            </a:r>
          </a:p>
          <a:p>
            <a:endParaRPr lang="en-US" dirty="0"/>
          </a:p>
          <a:p>
            <a:endParaRPr lang="en-US" dirty="0" smtClean="0"/>
          </a:p>
          <a:p>
            <a:r>
              <a:rPr lang="en-US" dirty="0" smtClean="0"/>
              <a:t>All other courses may be included but are not required to be reported</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Required K-12 Courses</a:t>
            </a:r>
            <a:endParaRPr lang="en-US" dirty="0"/>
          </a:p>
        </p:txBody>
      </p:sp>
      <p:pic>
        <p:nvPicPr>
          <p:cNvPr id="4" name="Picture 3"/>
          <p:cNvPicPr>
            <a:picLocks noChangeAspect="1"/>
          </p:cNvPicPr>
          <p:nvPr/>
        </p:nvPicPr>
        <p:blipFill>
          <a:blip r:embed="rId2"/>
          <a:stretch>
            <a:fillRect/>
          </a:stretch>
        </p:blipFill>
        <p:spPr>
          <a:xfrm>
            <a:off x="4709480" y="1048652"/>
            <a:ext cx="2152650" cy="2124075"/>
          </a:xfrm>
          <a:prstGeom prst="rect">
            <a:avLst/>
          </a:prstGeom>
        </p:spPr>
      </p:pic>
    </p:spTree>
    <p:extLst>
      <p:ext uri="{BB962C8B-B14F-4D97-AF65-F5344CB8AC3E}">
        <p14:creationId xmlns:p14="http://schemas.microsoft.com/office/powerpoint/2010/main" val="1845575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400"/>
            <a:ext cx="8402334" cy="5037025"/>
          </a:xfrm>
        </p:spPr>
        <p:txBody>
          <a:bodyPr/>
          <a:lstStyle/>
          <a:p>
            <a:r>
              <a:rPr lang="en-US" altLang="en-US" dirty="0"/>
              <a:t>Pull data files from SIS </a:t>
            </a:r>
            <a:r>
              <a:rPr lang="en-US" altLang="en-US" dirty="0" smtClean="0"/>
              <a:t>Extract </a:t>
            </a:r>
            <a:endParaRPr lang="en-US" altLang="en-US" dirty="0"/>
          </a:p>
          <a:p>
            <a:pPr marL="365760" lvl="1" indent="0">
              <a:buNone/>
            </a:pPr>
            <a:endParaRPr lang="en-US" dirty="0" smtClean="0"/>
          </a:p>
          <a:p>
            <a:r>
              <a:rPr lang="en-US" dirty="0" smtClean="0"/>
              <a:t>Create Course Enrollment File and Create Course Instructor File</a:t>
            </a:r>
          </a:p>
          <a:p>
            <a:pPr lvl="1"/>
            <a:r>
              <a:rPr lang="en-US" dirty="0" smtClean="0"/>
              <a:t>File Layouts </a:t>
            </a:r>
            <a:r>
              <a:rPr lang="en-US" dirty="0"/>
              <a:t>found online at: </a:t>
            </a:r>
            <a:r>
              <a:rPr lang="en-US" dirty="0">
                <a:hlinkClick r:id="rId2"/>
              </a:rPr>
              <a:t>https://</a:t>
            </a:r>
            <a:r>
              <a:rPr lang="en-US" dirty="0" smtClean="0">
                <a:hlinkClick r:id="rId2"/>
              </a:rPr>
              <a:t>www.cde.state.co.us/datapipeline/inter_teacherstudent</a:t>
            </a:r>
            <a:endParaRPr lang="en-US" dirty="0" smtClean="0"/>
          </a:p>
          <a:p>
            <a:pPr lvl="1"/>
            <a:endParaRPr lang="en-US" dirty="0" smtClean="0"/>
          </a:p>
          <a:p>
            <a:endParaRPr lang="en-US" altLang="en-US" dirty="0" smtClean="0"/>
          </a:p>
          <a:p>
            <a:r>
              <a:rPr lang="en-US" altLang="en-US" dirty="0" smtClean="0"/>
              <a:t>File Requirements:</a:t>
            </a:r>
          </a:p>
          <a:p>
            <a:pPr lvl="1"/>
            <a:r>
              <a:rPr lang="en-US" altLang="en-US" dirty="0" smtClean="0"/>
              <a:t>Excel</a:t>
            </a:r>
            <a:r>
              <a:rPr lang="en-US" altLang="en-US" dirty="0"/>
              <a:t>, CSV or Text File all </a:t>
            </a:r>
            <a:r>
              <a:rPr lang="en-US" altLang="en-US" dirty="0" smtClean="0"/>
              <a:t>accepted</a:t>
            </a:r>
          </a:p>
          <a:p>
            <a:pPr lvl="1"/>
            <a:r>
              <a:rPr lang="en-US" altLang="en-US" dirty="0" smtClean="0"/>
              <a:t>Need </a:t>
            </a:r>
            <a:r>
              <a:rPr lang="en-US" altLang="en-US" dirty="0"/>
              <a:t>2 separate </a:t>
            </a:r>
            <a:r>
              <a:rPr lang="en-US" altLang="en-US" dirty="0" smtClean="0"/>
              <a:t>files</a:t>
            </a:r>
          </a:p>
          <a:p>
            <a:pPr lvl="1"/>
            <a:r>
              <a:rPr lang="en-US" altLang="en-US" dirty="0" smtClean="0"/>
              <a:t>1</a:t>
            </a:r>
            <a:r>
              <a:rPr lang="en-US" altLang="en-US" baseline="30000" dirty="0" smtClean="0"/>
              <a:t>st</a:t>
            </a:r>
            <a:r>
              <a:rPr lang="en-US" altLang="en-US" dirty="0" smtClean="0"/>
              <a:t> </a:t>
            </a:r>
            <a:r>
              <a:rPr lang="en-US" altLang="en-US" dirty="0"/>
              <a:t>record of data must be field </a:t>
            </a:r>
            <a:r>
              <a:rPr lang="en-US" altLang="en-US" dirty="0" smtClean="0"/>
              <a:t>names/titles</a:t>
            </a:r>
          </a:p>
          <a:p>
            <a:pPr marL="547370" lvl="1">
              <a:buFont typeface="Wingdings" pitchFamily="2" charset="2"/>
              <a:buChar char="§"/>
              <a:defRPr/>
            </a:pPr>
            <a:endParaRPr lang="en-US" altLang="en-US" dirty="0"/>
          </a:p>
          <a:p>
            <a:endParaRPr lang="en-US" dirty="0"/>
          </a:p>
        </p:txBody>
      </p:sp>
      <p:sp>
        <p:nvSpPr>
          <p:cNvPr id="3" name="Title 2"/>
          <p:cNvSpPr>
            <a:spLocks noGrp="1"/>
          </p:cNvSpPr>
          <p:nvPr>
            <p:ph type="title"/>
          </p:nvPr>
        </p:nvSpPr>
        <p:spPr/>
        <p:txBody>
          <a:bodyPr/>
          <a:lstStyle/>
          <a:p>
            <a:r>
              <a:rPr lang="en-US" dirty="0" smtClean="0"/>
              <a:t>Creating Files</a:t>
            </a:r>
            <a:endParaRPr lang="en-US" dirty="0"/>
          </a:p>
        </p:txBody>
      </p:sp>
      <p:pic>
        <p:nvPicPr>
          <p:cNvPr id="6" name="Picture 5"/>
          <p:cNvPicPr>
            <a:picLocks noChangeAspect="1"/>
          </p:cNvPicPr>
          <p:nvPr/>
        </p:nvPicPr>
        <p:blipFill>
          <a:blip r:embed="rId3"/>
          <a:stretch>
            <a:fillRect/>
          </a:stretch>
        </p:blipFill>
        <p:spPr>
          <a:xfrm rot="21166505">
            <a:off x="6055547" y="4278968"/>
            <a:ext cx="761684" cy="761684"/>
          </a:xfrm>
          <a:prstGeom prst="rect">
            <a:avLst/>
          </a:prstGeom>
        </p:spPr>
      </p:pic>
      <p:pic>
        <p:nvPicPr>
          <p:cNvPr id="7" name="Picture 6"/>
          <p:cNvPicPr>
            <a:picLocks noChangeAspect="1"/>
          </p:cNvPicPr>
          <p:nvPr/>
        </p:nvPicPr>
        <p:blipFill>
          <a:blip r:embed="rId4"/>
          <a:stretch>
            <a:fillRect/>
          </a:stretch>
        </p:blipFill>
        <p:spPr>
          <a:xfrm rot="516505">
            <a:off x="6698009" y="4459681"/>
            <a:ext cx="506203" cy="465101"/>
          </a:xfrm>
          <a:prstGeom prst="rect">
            <a:avLst/>
          </a:prstGeom>
        </p:spPr>
      </p:pic>
      <p:pic>
        <p:nvPicPr>
          <p:cNvPr id="5" name="Picture 4"/>
          <p:cNvPicPr>
            <a:picLocks noChangeAspect="1"/>
          </p:cNvPicPr>
          <p:nvPr/>
        </p:nvPicPr>
        <p:blipFill>
          <a:blip r:embed="rId5"/>
          <a:stretch>
            <a:fillRect/>
          </a:stretch>
        </p:blipFill>
        <p:spPr>
          <a:xfrm rot="384206">
            <a:off x="5750020" y="4431579"/>
            <a:ext cx="521305" cy="521305"/>
          </a:xfrm>
          <a:prstGeom prst="rect">
            <a:avLst/>
          </a:prstGeom>
        </p:spPr>
      </p:pic>
    </p:spTree>
    <p:extLst>
      <p:ext uri="{BB962C8B-B14F-4D97-AF65-F5344CB8AC3E}">
        <p14:creationId xmlns:p14="http://schemas.microsoft.com/office/powerpoint/2010/main" val="688747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742" y="1000099"/>
            <a:ext cx="7886700" cy="5037025"/>
          </a:xfrm>
        </p:spPr>
        <p:txBody>
          <a:bodyPr/>
          <a:lstStyle/>
          <a:p>
            <a:pPr>
              <a:buFont typeface="Wingdings" panose="05000000000000000000" pitchFamily="2" charset="2"/>
              <a:buChar char="ü"/>
            </a:pPr>
            <a:r>
              <a:rPr lang="en-US" sz="2000" dirty="0" smtClean="0"/>
              <a:t>Excel, CSV, or Text formats are accepted</a:t>
            </a:r>
          </a:p>
          <a:p>
            <a:pPr>
              <a:buFont typeface="Wingdings" panose="05000000000000000000" pitchFamily="2" charset="2"/>
              <a:buChar char="ü"/>
            </a:pPr>
            <a:r>
              <a:rPr lang="en-US" sz="2000" dirty="0" smtClean="0"/>
              <a:t>Simple Excel template for Course Enrollment and Course Instructor Files posted online </a:t>
            </a:r>
            <a:r>
              <a:rPr lang="en-US" sz="2000" dirty="0" smtClean="0">
                <a:hlinkClick r:id="rId2"/>
              </a:rPr>
              <a:t>https://www.cde.state.co.us/datapipeline/inter_teacherstudent</a:t>
            </a:r>
            <a:r>
              <a:rPr lang="en-US" sz="2000" dirty="0" smtClean="0"/>
              <a:t> under Templates (however, it is not necessary to use a template if your file already extracts in one of the accepted formats)</a:t>
            </a:r>
          </a:p>
          <a:p>
            <a:pPr>
              <a:buFont typeface="Wingdings" panose="05000000000000000000" pitchFamily="2" charset="2"/>
              <a:buChar char="ü"/>
            </a:pPr>
            <a:r>
              <a:rPr lang="en-US" sz="2000" dirty="0" smtClean="0"/>
              <a:t>No spaces in file name </a:t>
            </a:r>
          </a:p>
          <a:p>
            <a:pPr>
              <a:buFont typeface="Wingdings" panose="05000000000000000000" pitchFamily="2" charset="2"/>
              <a:buChar char="ü"/>
            </a:pPr>
            <a:r>
              <a:rPr lang="en-US" sz="2000" dirty="0" smtClean="0"/>
              <a:t>No blank fields </a:t>
            </a:r>
          </a:p>
          <a:p>
            <a:pPr>
              <a:buFont typeface="Wingdings" panose="05000000000000000000" pitchFamily="2" charset="2"/>
              <a:buChar char="ü"/>
            </a:pPr>
            <a:r>
              <a:rPr lang="en-US" sz="2000" dirty="0" smtClean="0"/>
              <a:t>Be sure the file is not open when uploading</a:t>
            </a:r>
          </a:p>
          <a:p>
            <a:pPr>
              <a:buFont typeface="Wingdings" panose="05000000000000000000" pitchFamily="2" charset="2"/>
              <a:buChar char="ü"/>
            </a:pPr>
            <a:r>
              <a:rPr lang="en-US" sz="2000" dirty="0" smtClean="0"/>
              <a:t>Be sure you haven’t lost all your leading zeros on a CSV file or it won’t upload (steps for saving them posted online)</a:t>
            </a:r>
          </a:p>
          <a:p>
            <a:endParaRPr lang="en-US" dirty="0" smtClean="0"/>
          </a:p>
          <a:p>
            <a:endParaRPr lang="en-US" dirty="0" smtClean="0"/>
          </a:p>
          <a:p>
            <a:endParaRPr lang="en-US" dirty="0" smtClean="0"/>
          </a:p>
        </p:txBody>
      </p:sp>
      <p:sp>
        <p:nvSpPr>
          <p:cNvPr id="4" name="Title 3"/>
          <p:cNvSpPr>
            <a:spLocks noGrp="1"/>
          </p:cNvSpPr>
          <p:nvPr>
            <p:ph type="title"/>
          </p:nvPr>
        </p:nvSpPr>
        <p:spPr/>
        <p:txBody>
          <a:bodyPr/>
          <a:lstStyle/>
          <a:p>
            <a:r>
              <a:rPr lang="en-US" smtClean="0"/>
              <a:t>Tips on Files</a:t>
            </a:r>
            <a:endParaRPr lang="en-US" dirty="0"/>
          </a:p>
        </p:txBody>
      </p:sp>
    </p:spTree>
    <p:extLst>
      <p:ext uri="{BB962C8B-B14F-4D97-AF65-F5344CB8AC3E}">
        <p14:creationId xmlns:p14="http://schemas.microsoft.com/office/powerpoint/2010/main" val="46739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2468" y="1343881"/>
            <a:ext cx="1809996" cy="988353"/>
          </a:xfrm>
          <a:prstGeom prst="rect">
            <a:avLst/>
          </a:prstGeom>
        </p:spPr>
      </p:pic>
      <p:sp>
        <p:nvSpPr>
          <p:cNvPr id="2" name="Content Placeholder 1"/>
          <p:cNvSpPr>
            <a:spLocks noGrp="1"/>
          </p:cNvSpPr>
          <p:nvPr>
            <p:ph idx="1"/>
          </p:nvPr>
        </p:nvSpPr>
        <p:spPr>
          <a:xfrm>
            <a:off x="1489753" y="1037690"/>
            <a:ext cx="7428215" cy="5517222"/>
          </a:xfrm>
        </p:spPr>
        <p:txBody>
          <a:bodyPr>
            <a:normAutofit/>
          </a:bodyPr>
          <a:lstStyle/>
          <a:p>
            <a:r>
              <a:rPr lang="en-US" b="1" dirty="0" smtClean="0"/>
              <a:t>Course Enrollment</a:t>
            </a:r>
          </a:p>
          <a:p>
            <a:pPr lvl="1"/>
            <a:r>
              <a:rPr lang="en-US" dirty="0" smtClean="0"/>
              <a:t>All </a:t>
            </a:r>
            <a:r>
              <a:rPr lang="en-US" dirty="0"/>
              <a:t>students enrolled in </a:t>
            </a:r>
            <a:r>
              <a:rPr lang="en-US" dirty="0" smtClean="0"/>
              <a:t>a required course (</a:t>
            </a:r>
            <a:r>
              <a:rPr lang="en-US" dirty="0"/>
              <a:t>mathematics, science, social studies, and English language </a:t>
            </a:r>
            <a:r>
              <a:rPr lang="en-US" dirty="0" smtClean="0"/>
              <a:t>arts) for at least 4 consecutive weeks</a:t>
            </a:r>
          </a:p>
          <a:p>
            <a:pPr lvl="1"/>
            <a:r>
              <a:rPr lang="en-US" dirty="0" smtClean="0"/>
              <a:t>Each record must </a:t>
            </a:r>
            <a:r>
              <a:rPr lang="en-US" dirty="0"/>
              <a:t>be </a:t>
            </a:r>
            <a:r>
              <a:rPr lang="en-US" dirty="0" smtClean="0"/>
              <a:t>unique based on: </a:t>
            </a:r>
            <a:r>
              <a:rPr lang="en-US" dirty="0"/>
              <a:t>school code, local course code, section number, SASID , </a:t>
            </a:r>
            <a:r>
              <a:rPr lang="en-US" dirty="0" smtClean="0"/>
              <a:t>student's grade level </a:t>
            </a:r>
            <a:r>
              <a:rPr lang="en-US" dirty="0"/>
              <a:t>and </a:t>
            </a:r>
            <a:r>
              <a:rPr lang="en-US" dirty="0" smtClean="0"/>
              <a:t>term</a:t>
            </a:r>
            <a:endParaRPr lang="en-US" dirty="0"/>
          </a:p>
          <a:p>
            <a:pPr lvl="1"/>
            <a:endParaRPr lang="en-US" dirty="0"/>
          </a:p>
          <a:p>
            <a:endParaRPr lang="en-US" dirty="0" smtClean="0"/>
          </a:p>
          <a:p>
            <a:r>
              <a:rPr lang="en-US" b="1" dirty="0" smtClean="0"/>
              <a:t>Course Instructor</a:t>
            </a:r>
          </a:p>
          <a:p>
            <a:pPr lvl="1"/>
            <a:r>
              <a:rPr lang="en-US" dirty="0" smtClean="0"/>
              <a:t>All teachers teaching the required courses reported in the course enrollment file for at least 4 consecutive weeks</a:t>
            </a:r>
          </a:p>
          <a:p>
            <a:pPr lvl="1"/>
            <a:r>
              <a:rPr lang="en-US" dirty="0" smtClean="0"/>
              <a:t>Each record must be unique </a:t>
            </a:r>
            <a:r>
              <a:rPr lang="en-US" dirty="0"/>
              <a:t>based on</a:t>
            </a:r>
            <a:r>
              <a:rPr lang="en-US" dirty="0" smtClean="0"/>
              <a:t>: school </a:t>
            </a:r>
            <a:r>
              <a:rPr lang="en-US" dirty="0"/>
              <a:t>code, local course code, section number, EDID and </a:t>
            </a:r>
            <a:r>
              <a:rPr lang="en-US" dirty="0" smtClean="0"/>
              <a:t>term </a:t>
            </a:r>
          </a:p>
          <a:p>
            <a:endParaRPr lang="en-US" dirty="0"/>
          </a:p>
        </p:txBody>
      </p:sp>
      <p:sp>
        <p:nvSpPr>
          <p:cNvPr id="3" name="Title 2"/>
          <p:cNvSpPr>
            <a:spLocks noGrp="1"/>
          </p:cNvSpPr>
          <p:nvPr>
            <p:ph type="title"/>
          </p:nvPr>
        </p:nvSpPr>
        <p:spPr/>
        <p:txBody>
          <a:bodyPr/>
          <a:lstStyle/>
          <a:p>
            <a:r>
              <a:rPr lang="en-US" dirty="0" smtClean="0"/>
              <a:t>Interchange Files</a:t>
            </a:r>
            <a:endParaRPr lang="en-US" dirty="0"/>
          </a:p>
        </p:txBody>
      </p:sp>
      <p:pic>
        <p:nvPicPr>
          <p:cNvPr id="12" name="Picture 11"/>
          <p:cNvPicPr>
            <a:picLocks noChangeAspect="1"/>
          </p:cNvPicPr>
          <p:nvPr/>
        </p:nvPicPr>
        <p:blipFill>
          <a:blip r:embed="rId3"/>
          <a:stretch>
            <a:fillRect/>
          </a:stretch>
        </p:blipFill>
        <p:spPr>
          <a:xfrm>
            <a:off x="92468" y="4354691"/>
            <a:ext cx="1785546" cy="1162532"/>
          </a:xfrm>
          <a:prstGeom prst="rect">
            <a:avLst/>
          </a:prstGeom>
        </p:spPr>
      </p:pic>
    </p:spTree>
    <p:extLst>
      <p:ext uri="{BB962C8B-B14F-4D97-AF65-F5344CB8AC3E}">
        <p14:creationId xmlns:p14="http://schemas.microsoft.com/office/powerpoint/2010/main" val="3691786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p:txBody>
          <a:bodyPr/>
          <a:lstStyle/>
          <a:p>
            <a:r>
              <a:rPr lang="en-US" dirty="0" smtClean="0"/>
              <a:t>Course Instructor File</a:t>
            </a:r>
          </a:p>
          <a:p>
            <a:endParaRPr lang="en-US" dirty="0"/>
          </a:p>
        </p:txBody>
      </p:sp>
      <p:sp>
        <p:nvSpPr>
          <p:cNvPr id="3" name="Title 2"/>
          <p:cNvSpPr>
            <a:spLocks noGrp="1"/>
          </p:cNvSpPr>
          <p:nvPr>
            <p:ph type="title"/>
          </p:nvPr>
        </p:nvSpPr>
        <p:spPr/>
        <p:txBody>
          <a:bodyPr/>
          <a:lstStyle/>
          <a:p>
            <a:r>
              <a:rPr lang="en-US" dirty="0" smtClean="0"/>
              <a:t>TSDL Fields </a:t>
            </a:r>
            <a:endParaRPr lang="en-US" dirty="0"/>
          </a:p>
        </p:txBody>
      </p:sp>
      <p:sp>
        <p:nvSpPr>
          <p:cNvPr id="8" name="Content Placeholder 7"/>
          <p:cNvSpPr>
            <a:spLocks noGrp="1"/>
          </p:cNvSpPr>
          <p:nvPr>
            <p:ph idx="1"/>
          </p:nvPr>
        </p:nvSpPr>
        <p:spPr>
          <a:xfrm>
            <a:off x="587797" y="1207008"/>
            <a:ext cx="3859679" cy="5056992"/>
          </a:xfrm>
        </p:spPr>
        <p:txBody>
          <a:bodyPr/>
          <a:lstStyle/>
          <a:p>
            <a:r>
              <a:rPr lang="en-US" dirty="0" smtClean="0"/>
              <a:t>Course Enrollment File</a:t>
            </a:r>
          </a:p>
          <a:p>
            <a:endParaRPr lang="en-US" dirty="0"/>
          </a:p>
        </p:txBody>
      </p:sp>
      <p:graphicFrame>
        <p:nvGraphicFramePr>
          <p:cNvPr id="12" name="Table 11"/>
          <p:cNvGraphicFramePr>
            <a:graphicFrameLocks noGrp="1"/>
          </p:cNvGraphicFramePr>
          <p:nvPr>
            <p:extLst/>
          </p:nvPr>
        </p:nvGraphicFramePr>
        <p:xfrm>
          <a:off x="823929" y="1681865"/>
          <a:ext cx="3061698" cy="4694658"/>
        </p:xfrm>
        <a:graphic>
          <a:graphicData uri="http://schemas.openxmlformats.org/drawingml/2006/table">
            <a:tbl>
              <a:tblPr firstRow="1">
                <a:tableStyleId>{5C22544A-7EE6-4342-B048-85BDC9FD1C3A}</a:tableStyleId>
              </a:tblPr>
              <a:tblGrid>
                <a:gridCol w="3061698"/>
              </a:tblGrid>
              <a:tr h="458485">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55814">
                <a:tc>
                  <a:txBody>
                    <a:bodyPr/>
                    <a:lstStyle/>
                    <a:p>
                      <a:pPr algn="l" fontAlgn="ctr"/>
                      <a:r>
                        <a:rPr lang="en-US" sz="1600" u="none" strike="noStrike" dirty="0" smtClean="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Local Course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Section Number</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SASID</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Gender</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Roster Start Date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Roster End Date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Grade Level</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Term</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Credits Granted</a:t>
                      </a:r>
                      <a:endParaRPr lang="en-US" sz="1600" b="0" i="0" u="none" strike="noStrike">
                        <a:solidFill>
                          <a:srgbClr val="000000"/>
                        </a:solidFill>
                        <a:effectLst/>
                        <a:latin typeface="Calibri" panose="020F0502020204030204" pitchFamily="34" charset="0"/>
                      </a:endParaRPr>
                    </a:p>
                  </a:txBody>
                  <a:tcPr marL="6350" marR="6350" marT="6350" marB="0" anchor="ctr"/>
                </a:tc>
              </a:tr>
              <a:tr h="511682">
                <a:tc>
                  <a:txBody>
                    <a:bodyPr/>
                    <a:lstStyle/>
                    <a:p>
                      <a:pPr algn="l" fontAlgn="ctr"/>
                      <a:r>
                        <a:rPr lang="en-US" sz="1600" u="none" strike="noStrike" dirty="0">
                          <a:effectLst/>
                        </a:rPr>
                        <a:t>Final Grade/Course Completion Status</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graphicFrame>
        <p:nvGraphicFramePr>
          <p:cNvPr id="13" name="Table 12"/>
          <p:cNvGraphicFramePr>
            <a:graphicFrameLocks noGrp="1"/>
          </p:cNvGraphicFramePr>
          <p:nvPr>
            <p:extLst/>
          </p:nvPr>
        </p:nvGraphicFramePr>
        <p:xfrm>
          <a:off x="5047848" y="1746600"/>
          <a:ext cx="3030876" cy="3877368"/>
        </p:xfrm>
        <a:graphic>
          <a:graphicData uri="http://schemas.openxmlformats.org/drawingml/2006/table">
            <a:tbl>
              <a:tblPr firstRow="1">
                <a:tableStyleId>{5C22544A-7EE6-4342-B048-85BDC9FD1C3A}</a:tableStyleId>
              </a:tblPr>
              <a:tblGrid>
                <a:gridCol w="3030876"/>
              </a:tblGrid>
              <a:tr h="389224">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Local Course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Section Number</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EDID</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Gender</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Term</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Staff Role</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sp>
        <p:nvSpPr>
          <p:cNvPr id="2" name="Left-Right Arrow 1"/>
          <p:cNvSpPr/>
          <p:nvPr/>
        </p:nvSpPr>
        <p:spPr>
          <a:xfrm>
            <a:off x="3831696" y="2186490"/>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831696" y="2531134"/>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3831696" y="2823186"/>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831696" y="3113342"/>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20684338">
            <a:off x="3839400" y="5217310"/>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22603" y="5730192"/>
            <a:ext cx="2759040" cy="646331"/>
          </a:xfrm>
          <a:prstGeom prst="rect">
            <a:avLst/>
          </a:prstGeom>
          <a:noFill/>
        </p:spPr>
        <p:txBody>
          <a:bodyPr wrap="square" rtlCol="0">
            <a:spAutoFit/>
          </a:bodyPr>
          <a:lstStyle/>
          <a:p>
            <a:r>
              <a:rPr lang="en-US" dirty="0" smtClean="0"/>
              <a:t>Used to link records in the TSDL Snapshot</a:t>
            </a:r>
            <a:endParaRPr lang="en-US" dirty="0"/>
          </a:p>
        </p:txBody>
      </p:sp>
      <p:sp>
        <p:nvSpPr>
          <p:cNvPr id="16" name="Left-Right Arrow 15"/>
          <p:cNvSpPr/>
          <p:nvPr/>
        </p:nvSpPr>
        <p:spPr>
          <a:xfrm>
            <a:off x="4839036" y="5801989"/>
            <a:ext cx="341389"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41933" y="5694777"/>
            <a:ext cx="3336791" cy="762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090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Interchange Flowchart</a:t>
            </a:r>
            <a:endParaRPr lang="en-US" dirty="0"/>
          </a:p>
        </p:txBody>
      </p:sp>
      <p:graphicFrame>
        <p:nvGraphicFramePr>
          <p:cNvPr id="5" name="Content Placeholder 4"/>
          <p:cNvGraphicFramePr>
            <a:graphicFrameLocks noGrp="1"/>
          </p:cNvGraphicFramePr>
          <p:nvPr>
            <p:ph idx="1"/>
            <p:extLst/>
          </p:nvPr>
        </p:nvGraphicFramePr>
        <p:xfrm>
          <a:off x="82193" y="1006867"/>
          <a:ext cx="8887146" cy="475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421240" y="5975513"/>
            <a:ext cx="6739847" cy="523220"/>
          </a:xfrm>
          <a:prstGeom prst="rect">
            <a:avLst/>
          </a:prstGeom>
          <a:noFill/>
        </p:spPr>
        <p:txBody>
          <a:bodyPr wrap="square" rtlCol="0">
            <a:spAutoFit/>
          </a:bodyPr>
          <a:lstStyle/>
          <a:p>
            <a:r>
              <a:rPr lang="en-US" sz="2800" dirty="0" smtClean="0"/>
              <a:t>- Continue until all errors are resolved</a:t>
            </a:r>
            <a:endParaRPr lang="en-US" sz="2800" dirty="0"/>
          </a:p>
        </p:txBody>
      </p:sp>
    </p:spTree>
    <p:extLst>
      <p:ext uri="{BB962C8B-B14F-4D97-AF65-F5344CB8AC3E}">
        <p14:creationId xmlns:p14="http://schemas.microsoft.com/office/powerpoint/2010/main" val="3150445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Interchange Process</a:t>
            </a:r>
            <a:endParaRPr lang="en-US" dirty="0"/>
          </a:p>
        </p:txBody>
      </p:sp>
      <p:pic>
        <p:nvPicPr>
          <p:cNvPr id="4" name="Picture 3"/>
          <p:cNvPicPr>
            <a:picLocks noChangeAspect="1"/>
          </p:cNvPicPr>
          <p:nvPr/>
        </p:nvPicPr>
        <p:blipFill>
          <a:blip r:embed="rId2"/>
          <a:stretch>
            <a:fillRect/>
          </a:stretch>
        </p:blipFill>
        <p:spPr>
          <a:xfrm>
            <a:off x="2643187" y="2967923"/>
            <a:ext cx="3857625" cy="1181100"/>
          </a:xfrm>
          <a:prstGeom prst="rect">
            <a:avLst/>
          </a:prstGeom>
        </p:spPr>
      </p:pic>
    </p:spTree>
    <p:extLst>
      <p:ext uri="{BB962C8B-B14F-4D97-AF65-F5344CB8AC3E}">
        <p14:creationId xmlns:p14="http://schemas.microsoft.com/office/powerpoint/2010/main" val="3332418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321434"/>
              </p:ext>
            </p:extLst>
          </p:nvPr>
        </p:nvGraphicFramePr>
        <p:xfrm>
          <a:off x="628650" y="1201738"/>
          <a:ext cx="7886700" cy="503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86868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Pre-Step: Getting to Data Pipeline</a:t>
            </a:r>
            <a:endParaRPr lang="en-US" dirty="0"/>
          </a:p>
        </p:txBody>
      </p:sp>
      <p:sp>
        <p:nvSpPr>
          <p:cNvPr id="2" name="Content Placeholder 1"/>
          <p:cNvSpPr>
            <a:spLocks noGrp="1"/>
          </p:cNvSpPr>
          <p:nvPr>
            <p:ph idx="1"/>
          </p:nvPr>
        </p:nvSpPr>
        <p:spPr/>
        <p:txBody>
          <a:bodyPr/>
          <a:lstStyle/>
          <a:p>
            <a:r>
              <a:rPr lang="en-US" smtClean="0">
                <a:hlinkClick r:id="rId2"/>
              </a:rPr>
              <a:t>https://cdeapps.cde.state.co.us/index.html</a:t>
            </a:r>
            <a:endParaRPr lang="en-US" smtClean="0"/>
          </a:p>
          <a:p>
            <a:endParaRPr lang="en-US"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49971" y="1711862"/>
            <a:ext cx="4504365" cy="401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1352483" y="53920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20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#1: Logging into Data Pipeline</a:t>
            </a:r>
            <a:endParaRPr lang="en-US"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77835" y="1186205"/>
            <a:ext cx="4916942" cy="39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9331" y="2402866"/>
            <a:ext cx="3516475" cy="461665"/>
          </a:xfrm>
          <a:prstGeom prst="rect">
            <a:avLst/>
          </a:prstGeom>
          <a:solidFill>
            <a:schemeClr val="accent3">
              <a:alpha val="25000"/>
            </a:schemeClr>
          </a:solidFill>
          <a:ln>
            <a:solidFill>
              <a:schemeClr val="accent3"/>
            </a:solidFill>
          </a:ln>
        </p:spPr>
        <p:txBody>
          <a:bodyPr wrap="none" rtlCol="0">
            <a:spAutoFit/>
          </a:bodyPr>
          <a:lstStyle/>
          <a:p>
            <a:r>
              <a:rPr lang="en-US" sz="2400" dirty="0" smtClean="0"/>
              <a:t>Username = Email Address</a:t>
            </a:r>
            <a:endParaRPr lang="en-US" sz="2400" dirty="0"/>
          </a:p>
        </p:txBody>
      </p:sp>
      <p:sp>
        <p:nvSpPr>
          <p:cNvPr id="7" name="TextBox 6"/>
          <p:cNvSpPr txBox="1"/>
          <p:nvPr/>
        </p:nvSpPr>
        <p:spPr>
          <a:xfrm>
            <a:off x="77916" y="3685257"/>
            <a:ext cx="3506654" cy="461665"/>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Password – you created it</a:t>
            </a:r>
            <a:endParaRPr lang="en-US" sz="2400" dirty="0"/>
          </a:p>
        </p:txBody>
      </p:sp>
      <p:sp>
        <p:nvSpPr>
          <p:cNvPr id="8" name="TextBox 7"/>
          <p:cNvSpPr txBox="1"/>
          <p:nvPr/>
        </p:nvSpPr>
        <p:spPr>
          <a:xfrm>
            <a:off x="460516" y="5224134"/>
            <a:ext cx="7482315" cy="461665"/>
          </a:xfrm>
          <a:prstGeom prst="rect">
            <a:avLst/>
          </a:prstGeom>
          <a:solidFill>
            <a:schemeClr val="accent3">
              <a:alpha val="25000"/>
            </a:schemeClr>
          </a:solidFill>
          <a:ln>
            <a:solidFill>
              <a:schemeClr val="accent3"/>
            </a:solidFill>
          </a:ln>
        </p:spPr>
        <p:txBody>
          <a:bodyPr wrap="square" rtlCol="0">
            <a:spAutoFit/>
          </a:bodyPr>
          <a:lstStyle/>
          <a:p>
            <a:r>
              <a:rPr lang="en-US" sz="2400" dirty="0" smtClean="0"/>
              <a:t>If forgotten password, use ‘I forgot my password’</a:t>
            </a:r>
            <a:endParaRPr lang="en-US" sz="2400" dirty="0"/>
          </a:p>
        </p:txBody>
      </p:sp>
      <p:cxnSp>
        <p:nvCxnSpPr>
          <p:cNvPr id="11" name="Straight Connector 10"/>
          <p:cNvCxnSpPr/>
          <p:nvPr/>
        </p:nvCxnSpPr>
        <p:spPr>
          <a:xfrm flipH="1" flipV="1">
            <a:off x="2209700" y="2821363"/>
            <a:ext cx="1712686" cy="522514"/>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3"/>
          </p:cNvCxnSpPr>
          <p:nvPr/>
        </p:nvCxnSpPr>
        <p:spPr>
          <a:xfrm flipH="1">
            <a:off x="3584570" y="3688245"/>
            <a:ext cx="337816" cy="227845"/>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08384" y="4291887"/>
            <a:ext cx="186580" cy="893496"/>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28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89539384"/>
              </p:ext>
            </p:extLst>
          </p:nvPr>
        </p:nvGraphicFramePr>
        <p:xfrm>
          <a:off x="456458" y="1306569"/>
          <a:ext cx="7344103"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Uploading Interchange Files</a:t>
            </a:r>
            <a:endParaRPr lang="en-US" dirty="0"/>
          </a:p>
        </p:txBody>
      </p:sp>
      <p:sp>
        <p:nvSpPr>
          <p:cNvPr id="7" name="Curved Right Arrow 6"/>
          <p:cNvSpPr/>
          <p:nvPr/>
        </p:nvSpPr>
        <p:spPr>
          <a:xfrm flipH="1" flipV="1">
            <a:off x="7800561" y="2400403"/>
            <a:ext cx="1075424" cy="30269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662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3" y="1045561"/>
            <a:ext cx="7968981" cy="5219984"/>
          </a:xfrm>
          <a:prstGeom prst="rect">
            <a:avLst/>
          </a:prstGeom>
        </p:spPr>
      </p:pic>
      <p:sp>
        <p:nvSpPr>
          <p:cNvPr id="3" name="Title 2"/>
          <p:cNvSpPr>
            <a:spLocks noGrp="1"/>
          </p:cNvSpPr>
          <p:nvPr>
            <p:ph type="title"/>
          </p:nvPr>
        </p:nvSpPr>
        <p:spPr/>
        <p:txBody>
          <a:bodyPr/>
          <a:lstStyle/>
          <a:p>
            <a:r>
              <a:rPr lang="en-US" dirty="0" smtClean="0"/>
              <a:t>Pipeline Website Review</a:t>
            </a:r>
            <a:endParaRPr lang="en-US" dirty="0"/>
          </a:p>
        </p:txBody>
      </p:sp>
      <p:sp>
        <p:nvSpPr>
          <p:cNvPr id="5" name="Rectangle 4"/>
          <p:cNvSpPr/>
          <p:nvPr/>
        </p:nvSpPr>
        <p:spPr>
          <a:xfrm>
            <a:off x="192024" y="2844012"/>
            <a:ext cx="1731508" cy="352651"/>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Arrow Connector 7"/>
          <p:cNvCxnSpPr/>
          <p:nvPr/>
        </p:nvCxnSpPr>
        <p:spPr>
          <a:xfrm flipV="1">
            <a:off x="1923532" y="3035639"/>
            <a:ext cx="1001486"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49391" y="2670305"/>
            <a:ext cx="2507511" cy="85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Batch Maintenance, Format Checker and Data File Upload</a:t>
            </a:r>
          </a:p>
        </p:txBody>
      </p:sp>
      <p:sp>
        <p:nvSpPr>
          <p:cNvPr id="16" name="Rectangle 15"/>
          <p:cNvSpPr/>
          <p:nvPr/>
        </p:nvSpPr>
        <p:spPr>
          <a:xfrm>
            <a:off x="192024" y="3211965"/>
            <a:ext cx="1731508" cy="1410784"/>
          </a:xfrm>
          <a:prstGeom prst="rect">
            <a:avLst/>
          </a:prstGeom>
          <a:solidFill>
            <a:srgbClr val="FFC000">
              <a:alpha val="28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Arrow Connector 16"/>
          <p:cNvCxnSpPr/>
          <p:nvPr/>
        </p:nvCxnSpPr>
        <p:spPr>
          <a:xfrm flipV="1">
            <a:off x="1951241" y="4108400"/>
            <a:ext cx="1001486" cy="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49391" y="3652824"/>
            <a:ext cx="2507511" cy="103137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Based on your Identity Management Roles</a:t>
            </a:r>
          </a:p>
        </p:txBody>
      </p:sp>
      <p:sp>
        <p:nvSpPr>
          <p:cNvPr id="19" name="Rectangle 18"/>
          <p:cNvSpPr/>
          <p:nvPr/>
        </p:nvSpPr>
        <p:spPr>
          <a:xfrm>
            <a:off x="216397" y="4637972"/>
            <a:ext cx="1731508" cy="2336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216397" y="4859404"/>
            <a:ext cx="1731508" cy="542132"/>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1" name="Straight Arrow Connector 20"/>
          <p:cNvCxnSpPr/>
          <p:nvPr/>
        </p:nvCxnSpPr>
        <p:spPr>
          <a:xfrm flipV="1">
            <a:off x="1975438" y="5186210"/>
            <a:ext cx="1001486"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976924" y="4969480"/>
            <a:ext cx="2507511" cy="10313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Error reports and other validation reports</a:t>
            </a:r>
          </a:p>
        </p:txBody>
      </p:sp>
    </p:spTree>
    <p:extLst>
      <p:ext uri="{BB962C8B-B14F-4D97-AF65-F5344CB8AC3E}">
        <p14:creationId xmlns:p14="http://schemas.microsoft.com/office/powerpoint/2010/main" val="1581297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Upload – Format Checker</a:t>
            </a:r>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28" y="1600200"/>
            <a:ext cx="8839200" cy="477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14655" y="3988593"/>
            <a:ext cx="2286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Course Enrollment or Course Instructor</a:t>
            </a:r>
            <a:endParaRPr lang="en-US" dirty="0"/>
          </a:p>
        </p:txBody>
      </p:sp>
    </p:spTree>
    <p:extLst>
      <p:ext uri="{BB962C8B-B14F-4D97-AF65-F5344CB8AC3E}">
        <p14:creationId xmlns:p14="http://schemas.microsoft.com/office/powerpoint/2010/main" val="3323439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Checker – Upload Results</a:t>
            </a:r>
            <a:endParaRPr lang="en-US" dirty="0"/>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295400"/>
            <a:ext cx="85725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067018" y="4114800"/>
            <a:ext cx="808431" cy="2263321"/>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98781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Format Checker will only review the 2</a:t>
            </a:r>
            <a:r>
              <a:rPr lang="en-US" baseline="30000" dirty="0" smtClean="0"/>
              <a:t>nd</a:t>
            </a:r>
            <a:r>
              <a:rPr lang="en-US" dirty="0" smtClean="0"/>
              <a:t> row in your file</a:t>
            </a:r>
          </a:p>
          <a:p>
            <a:pPr lvl="1"/>
            <a:r>
              <a:rPr lang="en-US" dirty="0" smtClean="0"/>
              <a:t>Passing format checker Does Not Equal file will process</a:t>
            </a:r>
          </a:p>
          <a:p>
            <a:pPr lvl="1"/>
            <a:endParaRPr lang="en-US" dirty="0" smtClean="0"/>
          </a:p>
          <a:p>
            <a:r>
              <a:rPr lang="en-US" dirty="0" smtClean="0"/>
              <a:t>Green ‘Pass’ for each field is desired result</a:t>
            </a:r>
          </a:p>
          <a:p>
            <a:endParaRPr lang="en-US" dirty="0" smtClean="0"/>
          </a:p>
          <a:p>
            <a:r>
              <a:rPr lang="en-US" dirty="0" smtClean="0"/>
              <a:t>Red ‘Fail’ for a field indicates file is not in the correct format- please refer to the 2017-2018 file layout on web</a:t>
            </a:r>
          </a:p>
          <a:p>
            <a:pPr marL="45720" indent="0">
              <a:buNone/>
            </a:pPr>
            <a:endParaRPr lang="en-US" dirty="0"/>
          </a:p>
        </p:txBody>
      </p:sp>
      <p:sp>
        <p:nvSpPr>
          <p:cNvPr id="4" name="Title 3"/>
          <p:cNvSpPr>
            <a:spLocks noGrp="1"/>
          </p:cNvSpPr>
          <p:nvPr>
            <p:ph type="title"/>
          </p:nvPr>
        </p:nvSpPr>
        <p:spPr/>
        <p:txBody>
          <a:bodyPr/>
          <a:lstStyle/>
          <a:p>
            <a:r>
              <a:rPr lang="en-US" dirty="0" smtClean="0"/>
              <a:t>Format Checker Notes</a:t>
            </a:r>
            <a:endParaRPr lang="en-US" dirty="0"/>
          </a:p>
        </p:txBody>
      </p:sp>
    </p:spTree>
    <p:extLst>
      <p:ext uri="{BB962C8B-B14F-4D97-AF65-F5344CB8AC3E}">
        <p14:creationId xmlns:p14="http://schemas.microsoft.com/office/powerpoint/2010/main" val="1260783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smtClean="0"/>
              <a:t>Data File Upload</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0164" y="1143000"/>
            <a:ext cx="8839200" cy="493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257800" y="4881418"/>
            <a:ext cx="996377" cy="508000"/>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3708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sz="1400" dirty="0" smtClean="0"/>
          </a:p>
          <a:p>
            <a:r>
              <a:rPr lang="en-US" dirty="0" smtClean="0"/>
              <a:t>Append = adds file to existing file, all records from both files included</a:t>
            </a:r>
          </a:p>
          <a:p>
            <a:pPr lvl="1"/>
            <a:r>
              <a:rPr lang="en-US" dirty="0" smtClean="0"/>
              <a:t>Can be tricky with fixing errors</a:t>
            </a:r>
          </a:p>
          <a:p>
            <a:endParaRPr lang="en-US" dirty="0" smtClean="0"/>
          </a:p>
          <a:p>
            <a:r>
              <a:rPr lang="en-US" dirty="0" smtClean="0"/>
              <a:t>Replace = deletes any prior data file and replaces it with the file being uploaded</a:t>
            </a:r>
          </a:p>
          <a:p>
            <a:pPr lvl="1"/>
            <a:r>
              <a:rPr lang="en-US" dirty="0" smtClean="0"/>
              <a:t>RECOMMENDED</a:t>
            </a:r>
            <a:endParaRPr lang="en-US" dirty="0"/>
          </a:p>
          <a:p>
            <a:endParaRPr lang="en-US" dirty="0"/>
          </a:p>
        </p:txBody>
      </p:sp>
      <p:sp>
        <p:nvSpPr>
          <p:cNvPr id="4" name="Title 3"/>
          <p:cNvSpPr>
            <a:spLocks noGrp="1"/>
          </p:cNvSpPr>
          <p:nvPr>
            <p:ph type="title"/>
          </p:nvPr>
        </p:nvSpPr>
        <p:spPr/>
        <p:txBody>
          <a:bodyPr/>
          <a:lstStyle/>
          <a:p>
            <a:r>
              <a:rPr lang="en-US" dirty="0" smtClean="0"/>
              <a:t>Data File Upload Types</a:t>
            </a:r>
            <a:endParaRPr lang="en-US" dirty="0"/>
          </a:p>
        </p:txBody>
      </p:sp>
    </p:spTree>
    <p:extLst>
      <p:ext uri="{BB962C8B-B14F-4D97-AF65-F5344CB8AC3E}">
        <p14:creationId xmlns:p14="http://schemas.microsoft.com/office/powerpoint/2010/main" val="3073369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Batch Maintenance Screen – Not Processed</a:t>
            </a:r>
            <a:endParaRPr lang="en-US"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1600200"/>
            <a:ext cx="8686800" cy="441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4883727" y="4495800"/>
            <a:ext cx="1109316" cy="624114"/>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7185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93866"/>
            <a:ext cx="7886700" cy="5027074"/>
          </a:xfrm>
        </p:spPr>
        <p:txBody>
          <a:bodyPr/>
          <a:lstStyle/>
          <a:p>
            <a:r>
              <a:rPr lang="en-US" dirty="0" smtClean="0"/>
              <a:t>Public District Course Directory (public)</a:t>
            </a:r>
          </a:p>
          <a:p>
            <a:pPr lvl="1"/>
            <a:r>
              <a:rPr lang="en-US" dirty="0" smtClean="0"/>
              <a:t>Interact tool allows users to view and identify courses a district offers</a:t>
            </a:r>
          </a:p>
          <a:p>
            <a:pPr lvl="1"/>
            <a:r>
              <a:rPr lang="en-US" dirty="0" smtClean="0"/>
              <a:t>Released to the public on Nov 1, 2017</a:t>
            </a:r>
          </a:p>
          <a:p>
            <a:pPr lvl="1"/>
            <a:r>
              <a:rPr lang="en-US" dirty="0" smtClean="0"/>
              <a:t>Report uses state course code data</a:t>
            </a:r>
          </a:p>
          <a:p>
            <a:pPr lvl="1"/>
            <a:r>
              <a:rPr lang="en-US" dirty="0" smtClean="0">
                <a:hlinkClick r:id="rId2"/>
              </a:rPr>
              <a:t>http://www2.cde.state.co.us/schoolview/coursedirectory/districtcoursedirectorydata.asp</a:t>
            </a:r>
            <a:endParaRPr lang="en-US" dirty="0" smtClean="0"/>
          </a:p>
          <a:p>
            <a:endParaRPr lang="en-US" dirty="0" smtClean="0"/>
          </a:p>
          <a:p>
            <a:r>
              <a:rPr lang="en-US" dirty="0" smtClean="0"/>
              <a:t>Educator Preparation Performance Report (development): </a:t>
            </a:r>
          </a:p>
          <a:p>
            <a:pPr lvl="1"/>
            <a:r>
              <a:rPr lang="en-US" dirty="0" smtClean="0"/>
              <a:t>Review of teacher preparation programs pursuant to 23-1-121</a:t>
            </a:r>
          </a:p>
          <a:p>
            <a:pPr lvl="1"/>
            <a:r>
              <a:rPr lang="en-US" dirty="0" smtClean="0"/>
              <a:t>Report will use TSDL (both course enrollment and course instructor) and state course code</a:t>
            </a:r>
          </a:p>
          <a:p>
            <a:pPr lvl="2"/>
            <a:endParaRPr lang="en-US" dirty="0" smtClean="0"/>
          </a:p>
          <a:p>
            <a:endParaRPr lang="en-US" dirty="0"/>
          </a:p>
        </p:txBody>
      </p:sp>
      <p:sp>
        <p:nvSpPr>
          <p:cNvPr id="3" name="Title 2"/>
          <p:cNvSpPr>
            <a:spLocks noGrp="1"/>
          </p:cNvSpPr>
          <p:nvPr>
            <p:ph type="title"/>
          </p:nvPr>
        </p:nvSpPr>
        <p:spPr/>
        <p:txBody>
          <a:bodyPr/>
          <a:lstStyle/>
          <a:p>
            <a:r>
              <a:rPr lang="en-US" smtClean="0"/>
              <a:t>Data Uses: Reporting and Analysis</a:t>
            </a:r>
            <a:endParaRPr lang="en-US" dirty="0"/>
          </a:p>
        </p:txBody>
      </p:sp>
    </p:spTree>
    <p:extLst>
      <p:ext uri="{BB962C8B-B14F-4D97-AF65-F5344CB8AC3E}">
        <p14:creationId xmlns:p14="http://schemas.microsoft.com/office/powerpoint/2010/main" val="3762239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Ensure file has all green ‘pass’ in format checker</a:t>
            </a:r>
          </a:p>
          <a:p>
            <a:pPr lvl="1"/>
            <a:r>
              <a:rPr lang="en-US" dirty="0" smtClean="0"/>
              <a:t>YES?  </a:t>
            </a:r>
          </a:p>
          <a:p>
            <a:pPr lvl="2"/>
            <a:r>
              <a:rPr lang="en-US" dirty="0" smtClean="0"/>
              <a:t>Open file and review all records are formatted the same as the 2</a:t>
            </a:r>
            <a:r>
              <a:rPr lang="en-US" baseline="30000" dirty="0" smtClean="0"/>
              <a:t>nd</a:t>
            </a:r>
            <a:r>
              <a:rPr lang="en-US" dirty="0" smtClean="0"/>
              <a:t> row</a:t>
            </a:r>
          </a:p>
          <a:p>
            <a:pPr lvl="2"/>
            <a:r>
              <a:rPr lang="en-US" dirty="0" smtClean="0"/>
              <a:t>Be sure all codes and dates have leading zeros included</a:t>
            </a:r>
          </a:p>
          <a:p>
            <a:pPr lvl="2"/>
            <a:endParaRPr lang="en-US" dirty="0"/>
          </a:p>
          <a:p>
            <a:pPr lvl="1"/>
            <a:r>
              <a:rPr lang="en-US" dirty="0" smtClean="0"/>
              <a:t>NO?</a:t>
            </a:r>
          </a:p>
          <a:p>
            <a:pPr lvl="2"/>
            <a:r>
              <a:rPr lang="en-US" dirty="0" smtClean="0"/>
              <a:t>Review file layout posted online and re-format the file</a:t>
            </a:r>
          </a:p>
          <a:p>
            <a:pPr lvl="2"/>
            <a:endParaRPr lang="en-US" dirty="0"/>
          </a:p>
          <a:p>
            <a:r>
              <a:rPr lang="en-US" dirty="0" smtClean="0"/>
              <a:t>For further assistance, contact Annette Severson </a:t>
            </a:r>
          </a:p>
          <a:p>
            <a:pPr lvl="1"/>
            <a:r>
              <a:rPr lang="en-US" b="1" dirty="0" smtClean="0">
                <a:solidFill>
                  <a:srgbClr val="FF0000"/>
                </a:solidFill>
              </a:rPr>
              <a:t>DO NOT INCLUDE THE FILE IN ANY EMAILS</a:t>
            </a:r>
          </a:p>
          <a:p>
            <a:pPr lvl="1"/>
            <a:endParaRPr lang="en-US" dirty="0"/>
          </a:p>
        </p:txBody>
      </p:sp>
      <p:sp>
        <p:nvSpPr>
          <p:cNvPr id="4" name="Title 3"/>
          <p:cNvSpPr>
            <a:spLocks noGrp="1"/>
          </p:cNvSpPr>
          <p:nvPr>
            <p:ph type="title"/>
          </p:nvPr>
        </p:nvSpPr>
        <p:spPr/>
        <p:txBody>
          <a:bodyPr/>
          <a:lstStyle/>
          <a:p>
            <a:r>
              <a:rPr lang="en-US" dirty="0" smtClean="0"/>
              <a:t>File Not Processed – Next Steps</a:t>
            </a:r>
            <a:endParaRPr lang="en-US" dirty="0"/>
          </a:p>
        </p:txBody>
      </p:sp>
    </p:spTree>
    <p:extLst>
      <p:ext uri="{BB962C8B-B14F-4D97-AF65-F5344CB8AC3E}">
        <p14:creationId xmlns:p14="http://schemas.microsoft.com/office/powerpoint/2010/main" val="4262075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Batch Maintenance – File Processed</a:t>
            </a:r>
            <a:endParaRPr lang="en-US"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636" y="1676400"/>
            <a:ext cx="8926637"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192982" y="4689764"/>
            <a:ext cx="893618" cy="685800"/>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90609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Use same screen to see the Number of Errors:</a:t>
            </a:r>
            <a:endParaRPr lang="en-US" dirty="0"/>
          </a:p>
        </p:txBody>
      </p:sp>
      <p:sp>
        <p:nvSpPr>
          <p:cNvPr id="4" name="Title 3"/>
          <p:cNvSpPr>
            <a:spLocks noGrp="1"/>
          </p:cNvSpPr>
          <p:nvPr>
            <p:ph type="title"/>
          </p:nvPr>
        </p:nvSpPr>
        <p:spPr/>
        <p:txBody>
          <a:bodyPr/>
          <a:lstStyle/>
          <a:p>
            <a:r>
              <a:rPr lang="en-US" dirty="0" smtClean="0"/>
              <a:t>File Processed – Next Steps</a:t>
            </a:r>
            <a:endParaRPr lang="en-US"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286000"/>
            <a:ext cx="7925818" cy="406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029200" y="4953000"/>
            <a:ext cx="990600" cy="856241"/>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3985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4200" y="1676400"/>
            <a:ext cx="5791200" cy="3810000"/>
          </a:xfrm>
        </p:spPr>
        <p:txBody>
          <a:bodyPr/>
          <a:lstStyle/>
          <a:p>
            <a:r>
              <a:rPr lang="en-US" dirty="0" smtClean="0"/>
              <a:t>2 methods available:</a:t>
            </a:r>
          </a:p>
          <a:p>
            <a:endParaRPr lang="en-US" dirty="0" smtClean="0"/>
          </a:p>
          <a:p>
            <a:pPr lvl="1"/>
            <a:r>
              <a:rPr lang="en-US" dirty="0" smtClean="0"/>
              <a:t>Data Pipeline Reports -&gt; Error Reports</a:t>
            </a:r>
          </a:p>
          <a:p>
            <a:pPr lvl="1"/>
            <a:endParaRPr lang="en-US" dirty="0" smtClean="0"/>
          </a:p>
          <a:p>
            <a:pPr lvl="1"/>
            <a:r>
              <a:rPr lang="en-US" dirty="0" smtClean="0"/>
              <a:t>Cognos Reports – &gt; Teacher Student Data Link</a:t>
            </a:r>
          </a:p>
          <a:p>
            <a:endParaRPr lang="en-US" dirty="0"/>
          </a:p>
          <a:p>
            <a:pPr marL="547688" lvl="1" indent="-182563">
              <a:buFont typeface="Wingdings" pitchFamily="2" charset="2"/>
              <a:buChar char="§"/>
            </a:pPr>
            <a:endParaRPr lang="en-US" alt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Review Errors in Detail</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676400"/>
            <a:ext cx="2362200" cy="42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140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smtClean="0"/>
              <a:t>Clicking on Cognos Reports-  Opens in a new Screen</a:t>
            </a:r>
            <a:endParaRPr lang="en-US" dirty="0"/>
          </a:p>
        </p:txBody>
      </p:sp>
      <p:sp>
        <p:nvSpPr>
          <p:cNvPr id="6" name="TextBox 5"/>
          <p:cNvSpPr txBox="1"/>
          <p:nvPr/>
        </p:nvSpPr>
        <p:spPr>
          <a:xfrm>
            <a:off x="6248400" y="5876059"/>
            <a:ext cx="1886857" cy="646331"/>
          </a:xfrm>
          <a:prstGeom prst="rect">
            <a:avLst/>
          </a:prstGeom>
          <a:solidFill>
            <a:schemeClr val="accent1">
              <a:alpha val="42000"/>
            </a:schemeClr>
          </a:solidFill>
        </p:spPr>
        <p:txBody>
          <a:bodyPr wrap="square" rtlCol="0">
            <a:spAutoFit/>
          </a:bodyPr>
          <a:lstStyle/>
          <a:p>
            <a:r>
              <a:rPr lang="en-US" dirty="0">
                <a:solidFill>
                  <a:srgbClr val="000000"/>
                </a:solidFill>
              </a:rPr>
              <a:t>These dates are to be ignored</a:t>
            </a: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219200"/>
            <a:ext cx="8504659" cy="460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567286" y="2209800"/>
            <a:ext cx="2262771" cy="3733800"/>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Oval 3"/>
          <p:cNvSpPr/>
          <p:nvPr/>
        </p:nvSpPr>
        <p:spPr>
          <a:xfrm>
            <a:off x="762000" y="5105400"/>
            <a:ext cx="1821873" cy="457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06983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TSDL Interchange Errors</a:t>
            </a:r>
            <a:endParaRPr lang="en-US" dirty="0"/>
          </a:p>
        </p:txBody>
      </p:sp>
      <p:sp>
        <p:nvSpPr>
          <p:cNvPr id="4" name="TextBox 3"/>
          <p:cNvSpPr txBox="1"/>
          <p:nvPr/>
        </p:nvSpPr>
        <p:spPr>
          <a:xfrm>
            <a:off x="119765" y="4755408"/>
            <a:ext cx="8642494" cy="1569660"/>
          </a:xfrm>
          <a:prstGeom prst="rect">
            <a:avLst/>
          </a:prstGeom>
          <a:noFill/>
        </p:spPr>
        <p:txBody>
          <a:bodyPr wrap="none" rtlCol="0">
            <a:spAutoFit/>
          </a:bodyPr>
          <a:lstStyle/>
          <a:p>
            <a:r>
              <a:rPr lang="en-US" sz="2400" dirty="0">
                <a:solidFill>
                  <a:srgbClr val="000000"/>
                </a:solidFill>
              </a:rPr>
              <a:t>Detail Reports – provides detailed records with descriptions of error</a:t>
            </a:r>
          </a:p>
          <a:p>
            <a:r>
              <a:rPr lang="en-US" sz="2400" dirty="0">
                <a:solidFill>
                  <a:srgbClr val="000000"/>
                </a:solidFill>
              </a:rPr>
              <a:t>Summary Reports – provides a count of records by type of error</a:t>
            </a:r>
          </a:p>
          <a:p>
            <a:endParaRPr lang="en-US" sz="2400" dirty="0">
              <a:solidFill>
                <a:srgbClr val="000000"/>
              </a:solidFill>
            </a:endParaRPr>
          </a:p>
          <a:p>
            <a:r>
              <a:rPr lang="en-US" sz="2400" dirty="0">
                <a:solidFill>
                  <a:srgbClr val="000000"/>
                </a:solidFill>
              </a:rPr>
              <a:t>*Do Not Send Error reports via email to CDE for assistance </a:t>
            </a: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0512" y="1249485"/>
            <a:ext cx="8474888" cy="347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274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Error Detail Report</a:t>
            </a:r>
          </a:p>
          <a:p>
            <a:pPr lvl="1"/>
            <a:r>
              <a:rPr lang="en-US" dirty="0" smtClean="0"/>
              <a:t>Provides specific records causing the error with the error description</a:t>
            </a:r>
          </a:p>
          <a:p>
            <a:pPr lvl="1"/>
            <a:r>
              <a:rPr lang="en-US" dirty="0" smtClean="0"/>
              <a:t>Can select to View ALL error records or 1 type of error at a time</a:t>
            </a:r>
          </a:p>
          <a:p>
            <a:pPr lvl="1"/>
            <a:endParaRPr lang="en-US" sz="1400" dirty="0" smtClean="0"/>
          </a:p>
          <a:p>
            <a:r>
              <a:rPr lang="en-US" dirty="0" smtClean="0"/>
              <a:t>Error Summary Report</a:t>
            </a:r>
          </a:p>
          <a:p>
            <a:pPr lvl="1"/>
            <a:r>
              <a:rPr lang="en-US" dirty="0" smtClean="0"/>
              <a:t>Provides a count of errors generated per error type and description</a:t>
            </a:r>
          </a:p>
          <a:p>
            <a:pPr lvl="1"/>
            <a:endParaRPr lang="en-US" sz="1400" dirty="0"/>
          </a:p>
          <a:p>
            <a:r>
              <a:rPr lang="en-US" dirty="0" smtClean="0"/>
              <a:t>Resubmit either file as needed for corrections for all data errors to be resolved</a:t>
            </a:r>
          </a:p>
          <a:p>
            <a:pPr lvl="1"/>
            <a:r>
              <a:rPr lang="en-US" dirty="0" smtClean="0"/>
              <a:t>Be sure to update source file with corrections as well</a:t>
            </a:r>
            <a:endParaRPr lang="en-US" dirty="0"/>
          </a:p>
        </p:txBody>
      </p:sp>
      <p:sp>
        <p:nvSpPr>
          <p:cNvPr id="4" name="Title 3"/>
          <p:cNvSpPr>
            <a:spLocks noGrp="1"/>
          </p:cNvSpPr>
          <p:nvPr>
            <p:ph type="title"/>
          </p:nvPr>
        </p:nvSpPr>
        <p:spPr/>
        <p:txBody>
          <a:bodyPr/>
          <a:lstStyle/>
          <a:p>
            <a:r>
              <a:rPr lang="en-US" dirty="0" smtClean="0"/>
              <a:t>Error Reports</a:t>
            </a:r>
            <a:endParaRPr lang="en-US" dirty="0"/>
          </a:p>
        </p:txBody>
      </p:sp>
    </p:spTree>
    <p:extLst>
      <p:ext uri="{BB962C8B-B14F-4D97-AF65-F5344CB8AC3E}">
        <p14:creationId xmlns:p14="http://schemas.microsoft.com/office/powerpoint/2010/main" val="2906836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Error Detail Report- Excel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975" y="2699657"/>
            <a:ext cx="5568585" cy="342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580975" y="4442822"/>
            <a:ext cx="1359182" cy="64951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idx="1"/>
          </p:nvPr>
        </p:nvSpPr>
        <p:spPr/>
        <p:txBody>
          <a:bodyPr/>
          <a:lstStyle/>
          <a:p>
            <a:r>
              <a:rPr lang="en-US" dirty="0" smtClean="0"/>
              <a:t>Download error reports into excel, records can be sorted to assist with making </a:t>
            </a:r>
            <a:r>
              <a:rPr lang="en-US" smtClean="0"/>
              <a:t>data corrections in file(s)</a:t>
            </a:r>
            <a:endParaRPr lang="en-US"/>
          </a:p>
        </p:txBody>
      </p:sp>
    </p:spTree>
    <p:extLst>
      <p:ext uri="{BB962C8B-B14F-4D97-AF65-F5344CB8AC3E}">
        <p14:creationId xmlns:p14="http://schemas.microsoft.com/office/powerpoint/2010/main" val="3188930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Pipeline Reports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78" y="1622951"/>
            <a:ext cx="4181702" cy="45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61252" y="4818744"/>
            <a:ext cx="1625599" cy="667657"/>
          </a:xfrm>
          <a:prstGeom prst="ellipse">
            <a:avLst/>
          </a:prstGeom>
          <a:solidFill>
            <a:srgbClr val="FFC000">
              <a:alpha val="29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2053" y="2618696"/>
            <a:ext cx="6971947" cy="153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72053" y="3788228"/>
            <a:ext cx="3565335" cy="1200329"/>
          </a:xfrm>
          <a:prstGeom prst="rect">
            <a:avLst/>
          </a:prstGeom>
          <a:solidFill>
            <a:schemeClr val="bg1"/>
          </a:solidFill>
        </p:spPr>
        <p:txBody>
          <a:bodyPr wrap="none" rtlCol="0">
            <a:spAutoFit/>
          </a:bodyPr>
          <a:lstStyle/>
          <a:p>
            <a:r>
              <a:rPr lang="en-US" dirty="0">
                <a:solidFill>
                  <a:srgbClr val="000000"/>
                </a:solidFill>
              </a:rPr>
              <a:t>Search:</a:t>
            </a:r>
          </a:p>
          <a:p>
            <a:r>
              <a:rPr lang="en-US" dirty="0">
                <a:solidFill>
                  <a:srgbClr val="000000"/>
                </a:solidFill>
              </a:rPr>
              <a:t>Dataset = </a:t>
            </a:r>
            <a:r>
              <a:rPr lang="en-US" dirty="0" smtClean="0">
                <a:solidFill>
                  <a:srgbClr val="000000"/>
                </a:solidFill>
              </a:rPr>
              <a:t>Teacher Student Data Link</a:t>
            </a:r>
          </a:p>
          <a:p>
            <a:r>
              <a:rPr lang="en-US" dirty="0" smtClean="0">
                <a:solidFill>
                  <a:srgbClr val="000000"/>
                </a:solidFill>
              </a:rPr>
              <a:t>School Year = 2016-2017</a:t>
            </a:r>
          </a:p>
          <a:p>
            <a:r>
              <a:rPr lang="en-US" dirty="0" smtClean="0">
                <a:solidFill>
                  <a:srgbClr val="000000"/>
                </a:solidFill>
              </a:rPr>
              <a:t>Error </a:t>
            </a:r>
            <a:r>
              <a:rPr lang="en-US" dirty="0">
                <a:solidFill>
                  <a:srgbClr val="000000"/>
                </a:solidFill>
              </a:rPr>
              <a:t>type = Errors and Warnings </a:t>
            </a:r>
          </a:p>
        </p:txBody>
      </p:sp>
      <p:sp>
        <p:nvSpPr>
          <p:cNvPr id="9" name="TextBox 8"/>
          <p:cNvSpPr txBox="1"/>
          <p:nvPr/>
        </p:nvSpPr>
        <p:spPr>
          <a:xfrm>
            <a:off x="5658026" y="4399056"/>
            <a:ext cx="3485974" cy="923330"/>
          </a:xfrm>
          <a:prstGeom prst="rect">
            <a:avLst/>
          </a:prstGeom>
          <a:noFill/>
        </p:spPr>
        <p:txBody>
          <a:bodyPr wrap="square" rtlCol="0">
            <a:spAutoFit/>
          </a:bodyPr>
          <a:lstStyle/>
          <a:p>
            <a:r>
              <a:rPr lang="en-US" dirty="0">
                <a:solidFill>
                  <a:srgbClr val="000000"/>
                </a:solidFill>
              </a:rPr>
              <a:t>File Type: </a:t>
            </a:r>
            <a:r>
              <a:rPr lang="en-US" dirty="0" smtClean="0">
                <a:solidFill>
                  <a:srgbClr val="000000"/>
                </a:solidFill>
              </a:rPr>
              <a:t>Course Enrollment or 	 Course Instructor</a:t>
            </a:r>
            <a:endParaRPr lang="en-US" dirty="0">
              <a:solidFill>
                <a:srgbClr val="000000"/>
              </a:solidFill>
            </a:endParaRPr>
          </a:p>
          <a:p>
            <a:r>
              <a:rPr lang="en-US" dirty="0">
                <a:solidFill>
                  <a:srgbClr val="000000"/>
                </a:solidFill>
              </a:rPr>
              <a:t>Org/LEA = Code </a:t>
            </a:r>
          </a:p>
        </p:txBody>
      </p:sp>
      <p:sp>
        <p:nvSpPr>
          <p:cNvPr id="10" name="TextBox 9"/>
          <p:cNvSpPr txBox="1"/>
          <p:nvPr/>
        </p:nvSpPr>
        <p:spPr>
          <a:xfrm>
            <a:off x="4955045" y="5486401"/>
            <a:ext cx="1405962" cy="369332"/>
          </a:xfrm>
          <a:prstGeom prst="rect">
            <a:avLst/>
          </a:prstGeom>
          <a:noFill/>
        </p:spPr>
        <p:txBody>
          <a:bodyPr wrap="none" rtlCol="0">
            <a:spAutoFit/>
          </a:bodyPr>
          <a:lstStyle/>
          <a:p>
            <a:r>
              <a:rPr lang="en-US" dirty="0">
                <a:solidFill>
                  <a:srgbClr val="000000"/>
                </a:solidFill>
              </a:rPr>
              <a:t>Click ‘Search’</a:t>
            </a:r>
          </a:p>
        </p:txBody>
      </p:sp>
    </p:spTree>
    <p:extLst>
      <p:ext uri="{BB962C8B-B14F-4D97-AF65-F5344CB8AC3E}">
        <p14:creationId xmlns:p14="http://schemas.microsoft.com/office/powerpoint/2010/main" val="306023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9824" y="1104009"/>
            <a:ext cx="8407893" cy="4910329"/>
          </a:xfrm>
        </p:spPr>
        <p:txBody>
          <a:bodyPr/>
          <a:lstStyle/>
          <a:p>
            <a:r>
              <a:rPr lang="en-US" dirty="0" smtClean="0"/>
              <a:t>Summary of Errors in File are next provide</a:t>
            </a:r>
          </a:p>
          <a:p>
            <a:endParaRPr lang="en-US" dirty="0"/>
          </a:p>
          <a:p>
            <a:endParaRPr lang="en-US" dirty="0" smtClean="0"/>
          </a:p>
          <a:p>
            <a:endParaRPr lang="en-US" dirty="0"/>
          </a:p>
          <a:p>
            <a:r>
              <a:rPr lang="en-US" dirty="0" smtClean="0"/>
              <a:t>Click on ‘View Details’ to view each record with the error</a:t>
            </a:r>
          </a:p>
          <a:p>
            <a:endParaRPr lang="en-US" dirty="0"/>
          </a:p>
          <a:p>
            <a:endParaRPr lang="en-US" dirty="0" smtClean="0"/>
          </a:p>
          <a:p>
            <a:endParaRPr lang="en-US" dirty="0"/>
          </a:p>
          <a:p>
            <a:endParaRPr lang="en-US" dirty="0" smtClean="0"/>
          </a:p>
          <a:p>
            <a:r>
              <a:rPr lang="en-US" dirty="0" smtClean="0"/>
              <a:t>Choose ‘Excel’ to download error report in Excel – recommended</a:t>
            </a:r>
          </a:p>
          <a:p>
            <a:endParaRPr lang="en-US" dirty="0" smtClean="0"/>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Pipeline Error Reports – </a:t>
            </a:r>
            <a:br>
              <a:rPr lang="en-US" dirty="0" smtClean="0"/>
            </a:br>
            <a:r>
              <a:rPr lang="en-US" dirty="0" smtClean="0"/>
              <a:t>Viewing Details</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9824" y="1621557"/>
            <a:ext cx="8897257" cy="129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9994" y="3437451"/>
            <a:ext cx="2819400" cy="141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08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Since 1968, the U.S. Department of Education (ED) has conducted the Civil Rights Data Collection (CRDC) to collect data on key education and civil rights issues in our nation's public schools</a:t>
            </a:r>
          </a:p>
          <a:p>
            <a:endParaRPr lang="en-US" dirty="0" smtClean="0"/>
          </a:p>
          <a:p>
            <a:r>
              <a:rPr lang="en-US" dirty="0" smtClean="0"/>
              <a:t>Previously, all data was reported directly from the LEA to ED.  Starting for the 2013-14 collection, CDE pre-populates data if possible based on data reported from LEAs to CDE</a:t>
            </a:r>
          </a:p>
          <a:p>
            <a:endParaRPr lang="en-US" dirty="0" smtClean="0"/>
          </a:p>
          <a:p>
            <a:r>
              <a:rPr lang="en-US" dirty="0" smtClean="0"/>
              <a:t>Collection is completed every other year</a:t>
            </a:r>
          </a:p>
          <a:p>
            <a:endParaRPr lang="en-US" dirty="0" smtClean="0"/>
          </a:p>
          <a:p>
            <a:r>
              <a:rPr lang="en-US" dirty="0" smtClean="0"/>
              <a:t>TSDL data elements provide 23% of all data elements CDE  pre-populates for LEAs</a:t>
            </a:r>
            <a:endParaRPr lang="en-US" dirty="0"/>
          </a:p>
        </p:txBody>
      </p:sp>
      <p:sp>
        <p:nvSpPr>
          <p:cNvPr id="3" name="Title 2"/>
          <p:cNvSpPr>
            <a:spLocks noGrp="1"/>
          </p:cNvSpPr>
          <p:nvPr>
            <p:ph type="title"/>
          </p:nvPr>
        </p:nvSpPr>
        <p:spPr/>
        <p:txBody>
          <a:bodyPr>
            <a:normAutofit fontScale="90000"/>
          </a:bodyPr>
          <a:lstStyle/>
          <a:p>
            <a:r>
              <a:rPr lang="en-US" smtClean="0"/>
              <a:t>Data Reporting – CRDC on behalf of districts</a:t>
            </a:r>
            <a:endParaRPr lang="en-US" dirty="0"/>
          </a:p>
        </p:txBody>
      </p:sp>
    </p:spTree>
    <p:extLst>
      <p:ext uri="{BB962C8B-B14F-4D97-AF65-F5344CB8AC3E}">
        <p14:creationId xmlns:p14="http://schemas.microsoft.com/office/powerpoint/2010/main" val="1409125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Correct the errors in the file:</a:t>
            </a:r>
          </a:p>
          <a:p>
            <a:pPr lvl="1"/>
            <a:r>
              <a:rPr lang="en-US" dirty="0" smtClean="0"/>
              <a:t>May have to fix errors in both Course Enrollment and Course Instructor files</a:t>
            </a:r>
          </a:p>
          <a:p>
            <a:pPr lvl="1"/>
            <a:r>
              <a:rPr lang="en-US" dirty="0" smtClean="0"/>
              <a:t>Keep file versions – in case updated file causes even more errors, you can re-start using a prior file version</a:t>
            </a:r>
          </a:p>
          <a:p>
            <a:pPr lvl="2"/>
            <a:r>
              <a:rPr lang="en-US" dirty="0" smtClean="0"/>
              <a:t>CDE does not maintain these versions, once the file has been replaced, all prior data files have been deleted in pipeline</a:t>
            </a:r>
          </a:p>
          <a:p>
            <a:endParaRPr lang="en-US" sz="1600" dirty="0" smtClean="0"/>
          </a:p>
          <a:p>
            <a:r>
              <a:rPr lang="en-US" dirty="0" smtClean="0"/>
              <a:t>Resubmit your data records using the same process and replacing your existing data file using the Data File Upload tool</a:t>
            </a:r>
          </a:p>
          <a:p>
            <a:endParaRPr lang="en-US" sz="1600" dirty="0"/>
          </a:p>
          <a:p>
            <a:r>
              <a:rPr lang="en-US" dirty="0" smtClean="0"/>
              <a:t>All errors must be corrected, all warnings should be reviewed</a:t>
            </a:r>
            <a:endParaRPr lang="en-US" dirty="0"/>
          </a:p>
        </p:txBody>
      </p:sp>
      <p:sp>
        <p:nvSpPr>
          <p:cNvPr id="4" name="Title 3"/>
          <p:cNvSpPr>
            <a:spLocks noGrp="1"/>
          </p:cNvSpPr>
          <p:nvPr>
            <p:ph type="title"/>
          </p:nvPr>
        </p:nvSpPr>
        <p:spPr/>
        <p:txBody>
          <a:bodyPr/>
          <a:lstStyle/>
          <a:p>
            <a:r>
              <a:rPr lang="en-US" dirty="0" smtClean="0"/>
              <a:t>Correcting Errors</a:t>
            </a:r>
            <a:endParaRPr lang="en-US" dirty="0"/>
          </a:p>
        </p:txBody>
      </p:sp>
    </p:spTree>
    <p:extLst>
      <p:ext uri="{BB962C8B-B14F-4D97-AF65-F5344CB8AC3E}">
        <p14:creationId xmlns:p14="http://schemas.microsoft.com/office/powerpoint/2010/main" val="2489132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Batch Maintenance: No Errors</a:t>
            </a:r>
            <a:endParaRPr lang="en-US" dirty="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4110" y="1137920"/>
            <a:ext cx="8058150" cy="50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704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Course Enrollment File= Processed and Zero Error Count</a:t>
            </a:r>
          </a:p>
          <a:p>
            <a:r>
              <a:rPr lang="en-US" dirty="0" smtClean="0"/>
              <a:t>Course Instructor File </a:t>
            </a:r>
            <a:r>
              <a:rPr lang="en-US" dirty="0"/>
              <a:t>= Processed and Zero Error </a:t>
            </a:r>
            <a:r>
              <a:rPr lang="en-US" dirty="0" smtClean="0"/>
              <a:t>Count</a:t>
            </a:r>
          </a:p>
          <a:p>
            <a:endParaRPr lang="en-US" dirty="0" smtClean="0"/>
          </a:p>
          <a:p>
            <a:endParaRPr lang="en-US" dirty="0"/>
          </a:p>
          <a:p>
            <a:endParaRPr lang="en-US" dirty="0" smtClean="0"/>
          </a:p>
          <a:p>
            <a:r>
              <a:rPr lang="en-US" dirty="0" smtClean="0"/>
              <a:t>Create TSDL Snapshot (opens in January)</a:t>
            </a:r>
            <a:endParaRPr lang="en-US" dirty="0"/>
          </a:p>
          <a:p>
            <a:endParaRPr lang="en-US" dirty="0"/>
          </a:p>
        </p:txBody>
      </p:sp>
      <p:sp>
        <p:nvSpPr>
          <p:cNvPr id="2" name="Title 1"/>
          <p:cNvSpPr>
            <a:spLocks noGrp="1"/>
          </p:cNvSpPr>
          <p:nvPr>
            <p:ph type="title"/>
          </p:nvPr>
        </p:nvSpPr>
        <p:spPr/>
        <p:txBody>
          <a:bodyPr/>
          <a:lstStyle/>
          <a:p>
            <a:r>
              <a:rPr lang="en-US" dirty="0" smtClean="0"/>
              <a:t>Next Steps – TSDL Snapshot</a:t>
            </a:r>
            <a:endParaRPr lang="en-US" dirty="0"/>
          </a:p>
        </p:txBody>
      </p:sp>
      <p:sp>
        <p:nvSpPr>
          <p:cNvPr id="5" name="Down Arrow 4"/>
          <p:cNvSpPr/>
          <p:nvPr/>
        </p:nvSpPr>
        <p:spPr>
          <a:xfrm>
            <a:off x="1244269" y="2669794"/>
            <a:ext cx="562430" cy="1064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980599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Snapshot Process</a:t>
            </a:r>
          </a:p>
        </p:txBody>
      </p:sp>
      <p:pic>
        <p:nvPicPr>
          <p:cNvPr id="3" name="Picture 2"/>
          <p:cNvPicPr>
            <a:picLocks noChangeAspect="1"/>
          </p:cNvPicPr>
          <p:nvPr/>
        </p:nvPicPr>
        <p:blipFill>
          <a:blip r:embed="rId2"/>
          <a:stretch>
            <a:fillRect/>
          </a:stretch>
        </p:blipFill>
        <p:spPr>
          <a:xfrm>
            <a:off x="3400425" y="3056261"/>
            <a:ext cx="2343150" cy="1943100"/>
          </a:xfrm>
          <a:prstGeom prst="rect">
            <a:avLst/>
          </a:prstGeom>
        </p:spPr>
      </p:pic>
    </p:spTree>
    <p:extLst>
      <p:ext uri="{BB962C8B-B14F-4D97-AF65-F5344CB8AC3E}">
        <p14:creationId xmlns:p14="http://schemas.microsoft.com/office/powerpoint/2010/main" val="3588987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96802" y="1661206"/>
          <a:ext cx="8407400" cy="4129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Snapshot Flowchart</a:t>
            </a:r>
            <a:endParaRPr lang="en-US" dirty="0"/>
          </a:p>
        </p:txBody>
      </p:sp>
      <p:sp>
        <p:nvSpPr>
          <p:cNvPr id="6" name="Up Arrow 5"/>
          <p:cNvSpPr/>
          <p:nvPr/>
        </p:nvSpPr>
        <p:spPr>
          <a:xfrm rot="21373413">
            <a:off x="1459435" y="3355416"/>
            <a:ext cx="609600" cy="717015"/>
          </a:xfrm>
          <a:prstGeom prst="upArrow">
            <a:avLst/>
          </a:prstGeom>
          <a:solidFill>
            <a:schemeClr val="accent5">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589485" y="4148005"/>
            <a:ext cx="2336801" cy="20320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1"/>
                </a:solidFill>
              </a:rPr>
              <a:t>No errors?  Review Reports and Finalize if Accurate</a:t>
            </a:r>
            <a:endParaRPr lang="en-US" sz="2300" b="1" dirty="0">
              <a:solidFill>
                <a:schemeClr val="bg1"/>
              </a:solidFill>
            </a:endParaRPr>
          </a:p>
        </p:txBody>
      </p:sp>
      <p:sp>
        <p:nvSpPr>
          <p:cNvPr id="8" name="Up Arrow 7"/>
          <p:cNvSpPr/>
          <p:nvPr/>
        </p:nvSpPr>
        <p:spPr>
          <a:xfrm rot="8979727">
            <a:off x="7460563" y="3344014"/>
            <a:ext cx="609600" cy="739818"/>
          </a:xfrm>
          <a:prstGeom prst="upArrow">
            <a:avLst/>
          </a:prstGeom>
          <a:solidFill>
            <a:schemeClr val="accent4"/>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05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bwMode="auto">
          <a:xfrm>
            <a:off x="217488" y="1719263"/>
            <a:ext cx="8751887" cy="4406900"/>
          </a:xfrm>
        </p:spPr>
        <p:txBody>
          <a:bodyPr wrap="square" numCol="1" anchor="t" anchorCtr="0" compatLnSpc="1">
            <a:prstTxWarp prst="textNoShape">
              <a:avLst/>
            </a:prstTxWarp>
          </a:bodyPr>
          <a:lstStyle/>
          <a:p>
            <a:pPr marL="273050">
              <a:buFont typeface="Wingdings" pitchFamily="2" charset="2"/>
              <a:buChar char="§"/>
            </a:pPr>
            <a:r>
              <a:rPr lang="en-US" altLang="en-US" dirty="0" smtClean="0"/>
              <a:t>Local Access Manager (LAM) will need to assign you prior to logging into Pipeline</a:t>
            </a:r>
          </a:p>
          <a:p>
            <a:pPr marL="273050">
              <a:buFont typeface="Wingdings" pitchFamily="2" charset="2"/>
              <a:buChar char="§"/>
            </a:pPr>
            <a:endParaRPr lang="en-US" altLang="en-US" dirty="0" smtClean="0"/>
          </a:p>
          <a:p>
            <a:pPr marL="546100" lvl="1" indent="-182563">
              <a:buFont typeface="Wingdings" pitchFamily="2" charset="2"/>
              <a:buChar char="§"/>
            </a:pPr>
            <a:r>
              <a:rPr lang="en-US" altLang="en-US" dirty="0"/>
              <a:t>TLS_LEAAPPROVER – creates, views and finalizes data</a:t>
            </a:r>
          </a:p>
          <a:p>
            <a:pPr marL="546100" lvl="1" indent="-182563">
              <a:buFont typeface="Wingdings" pitchFamily="2" charset="2"/>
              <a:buChar char="§"/>
            </a:pPr>
            <a:r>
              <a:rPr lang="en-US" altLang="en-US" dirty="0" smtClean="0"/>
              <a:t>TLS_LEAUSER – create and review snapshot data </a:t>
            </a:r>
          </a:p>
          <a:p>
            <a:pPr marL="546100" lvl="1" indent="-182563">
              <a:buFont typeface="Wingdings" pitchFamily="2" charset="2"/>
              <a:buChar char="§"/>
            </a:pPr>
            <a:r>
              <a:rPr lang="en-US" altLang="en-US" dirty="0" smtClean="0"/>
              <a:t>TLS_LEAVIEWER – View the data only (not modify or submit)</a:t>
            </a:r>
          </a:p>
          <a:p>
            <a:pPr marL="364490" lvl="1" indent="0">
              <a:buNone/>
            </a:pPr>
            <a:endParaRPr lang="en-US" altLang="en-US" dirty="0" smtClean="0"/>
          </a:p>
          <a:p>
            <a:pPr marL="273050">
              <a:buFont typeface="Wingdings" pitchFamily="2" charset="2"/>
              <a:buChar char="§"/>
            </a:pPr>
            <a:r>
              <a:rPr lang="en-US" altLang="en-US" dirty="0" smtClean="0"/>
              <a:t>Can only be assigned one or the other.  </a:t>
            </a:r>
          </a:p>
        </p:txBody>
      </p:sp>
      <p:sp>
        <p:nvSpPr>
          <p:cNvPr id="3" name="Title 2"/>
          <p:cNvSpPr>
            <a:spLocks noGrp="1"/>
          </p:cNvSpPr>
          <p:nvPr>
            <p:ph type="title"/>
          </p:nvPr>
        </p:nvSpPr>
        <p:spPr/>
        <p:txBody>
          <a:bodyPr>
            <a:normAutofit fontScale="90000"/>
          </a:bodyPr>
          <a:lstStyle/>
          <a:p>
            <a:pPr>
              <a:defRPr/>
            </a:pPr>
            <a:r>
              <a:rPr lang="en-US" altLang="en-US" dirty="0"/>
              <a:t>Teacher Student Data Link </a:t>
            </a:r>
            <a:r>
              <a:rPr lang="en-US" altLang="en-US" dirty="0" smtClean="0"/>
              <a:t>Snapshot: </a:t>
            </a:r>
            <a:r>
              <a:rPr lang="en-US" dirty="0" smtClean="0"/>
              <a:t>Access</a:t>
            </a:r>
            <a:endParaRPr lang="en-US" dirty="0"/>
          </a:p>
        </p:txBody>
      </p:sp>
    </p:spTree>
    <p:extLst>
      <p:ext uri="{BB962C8B-B14F-4D97-AF65-F5344CB8AC3E}">
        <p14:creationId xmlns:p14="http://schemas.microsoft.com/office/powerpoint/2010/main" val="26824434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02920" indent="-457200">
              <a:buFont typeface="+mj-lt"/>
              <a:buAutoNum type="arabicPeriod"/>
            </a:pPr>
            <a:r>
              <a:rPr lang="en-US" dirty="0" smtClean="0"/>
              <a:t>Log into Data Pipeline</a:t>
            </a:r>
          </a:p>
          <a:p>
            <a:pPr marL="502920" indent="-457200">
              <a:buFont typeface="+mj-lt"/>
              <a:buAutoNum type="arabicPeriod"/>
            </a:pPr>
            <a:r>
              <a:rPr lang="en-US" dirty="0" smtClean="0"/>
              <a:t>Click on Teacher Student Data Link tab (on the left)</a:t>
            </a:r>
          </a:p>
          <a:p>
            <a:pPr marL="502920" indent="-457200">
              <a:buFont typeface="+mj-lt"/>
              <a:buAutoNum type="arabicPeriod"/>
            </a:pPr>
            <a:r>
              <a:rPr lang="en-US" dirty="0" smtClean="0"/>
              <a:t>Select ‘Snapshot’ from the expanded list</a:t>
            </a:r>
          </a:p>
          <a:p>
            <a:pPr marL="502920" indent="-457200">
              <a:buFont typeface="+mj-lt"/>
              <a:buAutoNum type="arabicPeriod"/>
            </a:pPr>
            <a:r>
              <a:rPr lang="en-US" dirty="0" smtClean="0"/>
              <a:t>Enter appropriate search criteria (Teacher Student Data Link Snapshot/2016-2017/Org Code)</a:t>
            </a:r>
          </a:p>
          <a:p>
            <a:pPr marL="502920" indent="-457200">
              <a:buFont typeface="+mj-lt"/>
              <a:buAutoNum type="arabicPeriod"/>
            </a:pPr>
            <a:r>
              <a:rPr lang="en-US" dirty="0" smtClean="0"/>
              <a:t>Click on Search (green button on bottom)</a:t>
            </a:r>
          </a:p>
          <a:p>
            <a:pPr marL="502920" indent="-457200">
              <a:buFont typeface="+mj-lt"/>
              <a:buAutoNum type="arabicPeriod"/>
            </a:pPr>
            <a:r>
              <a:rPr lang="en-US" dirty="0" smtClean="0"/>
              <a:t>Select ‘Create Snapshot’</a:t>
            </a:r>
          </a:p>
          <a:p>
            <a:pPr marL="502920" indent="-457200">
              <a:buFont typeface="+mj-lt"/>
              <a:buAutoNum type="arabicPeriod"/>
            </a:pPr>
            <a:r>
              <a:rPr lang="en-US" dirty="0" smtClean="0"/>
              <a:t>New message should appear:  “</a:t>
            </a:r>
            <a:r>
              <a:rPr lang="en-US" dirty="0"/>
              <a:t>Snapshot creation triggered and processing. A notification email will be sent upon completion</a:t>
            </a:r>
            <a:r>
              <a:rPr lang="en-US" dirty="0" smtClean="0"/>
              <a:t>.”</a:t>
            </a:r>
          </a:p>
          <a:p>
            <a:pPr marL="777240" lvl="1" indent="-457200">
              <a:buFont typeface="+mj-lt"/>
              <a:buAutoNum type="arabicPeriod"/>
            </a:pPr>
            <a:endParaRPr lang="en-US" dirty="0"/>
          </a:p>
        </p:txBody>
      </p:sp>
      <p:sp>
        <p:nvSpPr>
          <p:cNvPr id="3" name="Title 2"/>
          <p:cNvSpPr>
            <a:spLocks noGrp="1"/>
          </p:cNvSpPr>
          <p:nvPr>
            <p:ph type="title"/>
          </p:nvPr>
        </p:nvSpPr>
        <p:spPr/>
        <p:txBody>
          <a:bodyPr/>
          <a:lstStyle/>
          <a:p>
            <a:r>
              <a:rPr lang="en-US" dirty="0" smtClean="0"/>
              <a:t>Creating Snapshot Steps</a:t>
            </a:r>
            <a:endParaRPr lang="en-US" dirty="0"/>
          </a:p>
        </p:txBody>
      </p:sp>
    </p:spTree>
    <p:extLst>
      <p:ext uri="{BB962C8B-B14F-4D97-AF65-F5344CB8AC3E}">
        <p14:creationId xmlns:p14="http://schemas.microsoft.com/office/powerpoint/2010/main" val="1857080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#2 and #3: Selecting Teacher Student Data Link -&gt; Snapshot</a:t>
            </a:r>
            <a:endParaRPr lang="en-US" dirty="0"/>
          </a:p>
        </p:txBody>
      </p:sp>
      <p:sp>
        <p:nvSpPr>
          <p:cNvPr id="5" name="Right Arrow 4"/>
          <p:cNvSpPr/>
          <p:nvPr/>
        </p:nvSpPr>
        <p:spPr>
          <a:xfrm>
            <a:off x="2145792" y="4267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98847" y="4267200"/>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#2</a:t>
            </a:r>
            <a:endParaRPr lang="en-US" sz="2800" dirty="0"/>
          </a:p>
        </p:txBody>
      </p:sp>
      <p:sp>
        <p:nvSpPr>
          <p:cNvPr id="12" name="TextBox 11"/>
          <p:cNvSpPr txBox="1"/>
          <p:nvPr/>
        </p:nvSpPr>
        <p:spPr>
          <a:xfrm>
            <a:off x="2000629" y="5698574"/>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#3</a:t>
            </a:r>
            <a:endParaRPr lang="en-US"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35814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a:off x="2547574" y="56963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479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 and #5: TSDL Snapshot Screen</a:t>
            </a:r>
            <a:endParaRPr lang="en-US" dirty="0"/>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855" y="2565995"/>
            <a:ext cx="8797636" cy="218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xplosion 2 5"/>
          <p:cNvSpPr/>
          <p:nvPr/>
        </p:nvSpPr>
        <p:spPr>
          <a:xfrm rot="1311301">
            <a:off x="4582722" y="3640648"/>
            <a:ext cx="1785257" cy="1146628"/>
          </a:xfrm>
          <a:prstGeom prst="irregularSeal2">
            <a:avLst/>
          </a:pr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0486475">
            <a:off x="3611180" y="4213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48966" y="4491031"/>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#5</a:t>
            </a:r>
            <a:endParaRPr lang="en-US" sz="2800" dirty="0"/>
          </a:p>
        </p:txBody>
      </p:sp>
      <p:sp>
        <p:nvSpPr>
          <p:cNvPr id="8" name="TextBox 7"/>
          <p:cNvSpPr txBox="1"/>
          <p:nvPr/>
        </p:nvSpPr>
        <p:spPr>
          <a:xfrm>
            <a:off x="3553439" y="2565995"/>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#4</a:t>
            </a:r>
            <a:endParaRPr lang="en-US" sz="2800" dirty="0"/>
          </a:p>
        </p:txBody>
      </p:sp>
      <p:sp>
        <p:nvSpPr>
          <p:cNvPr id="7" name="Right Arrow 6"/>
          <p:cNvSpPr/>
          <p:nvPr/>
        </p:nvSpPr>
        <p:spPr>
          <a:xfrm rot="7879476">
            <a:off x="2625644" y="2855553"/>
            <a:ext cx="978408" cy="525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305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701" y="1583531"/>
            <a:ext cx="9000841" cy="376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#6 and #7: Creating Snapshot- Screenshot </a:t>
            </a:r>
            <a:endParaRPr lang="en-US" dirty="0"/>
          </a:p>
        </p:txBody>
      </p:sp>
      <p:sp>
        <p:nvSpPr>
          <p:cNvPr id="5" name="Explosion 2 4"/>
          <p:cNvSpPr/>
          <p:nvPr/>
        </p:nvSpPr>
        <p:spPr>
          <a:xfrm>
            <a:off x="2913245" y="4056803"/>
            <a:ext cx="1785257" cy="1146628"/>
          </a:xfrm>
          <a:prstGeom prst="irregularSeal2">
            <a:avLst/>
          </a:pr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022259" y="4309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75314" y="4300584"/>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#6</a:t>
            </a:r>
            <a:endParaRPr lang="en-US" sz="2800" dirty="0"/>
          </a:p>
        </p:txBody>
      </p:sp>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9370" y="5369873"/>
            <a:ext cx="87344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12842223">
            <a:off x="5803393" y="59224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53821" y="6136460"/>
            <a:ext cx="546945" cy="523220"/>
          </a:xfrm>
          <a:prstGeom prst="rect">
            <a:avLst/>
          </a:prstGeom>
          <a:solidFill>
            <a:schemeClr val="accent1">
              <a:alpha val="25000"/>
            </a:schemeClr>
          </a:solidFill>
          <a:ln>
            <a:solidFill>
              <a:schemeClr val="accent1"/>
            </a:solidFill>
          </a:ln>
        </p:spPr>
        <p:txBody>
          <a:bodyPr wrap="none" rtlCol="0">
            <a:spAutoFit/>
          </a:bodyPr>
          <a:lstStyle/>
          <a:p>
            <a:r>
              <a:rPr lang="en-US" sz="2800" dirty="0" smtClean="0"/>
              <a:t>#7</a:t>
            </a:r>
            <a:endParaRPr lang="en-US" sz="2800" dirty="0"/>
          </a:p>
        </p:txBody>
      </p:sp>
    </p:spTree>
    <p:extLst>
      <p:ext uri="{BB962C8B-B14F-4D97-AF65-F5344CB8AC3E}">
        <p14:creationId xmlns:p14="http://schemas.microsoft.com/office/powerpoint/2010/main" val="1598021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000" b="0" dirty="0" smtClean="0"/>
              <a:t>Derived </a:t>
            </a:r>
            <a:r>
              <a:rPr lang="en-US" sz="2000" b="0" dirty="0"/>
              <a:t>from both Colorado Revised Statutes (C.R.S) and the Colorado State Board of Education’s </a:t>
            </a:r>
            <a:r>
              <a:rPr lang="en-US" sz="2000" b="0" dirty="0" smtClean="0"/>
              <a:t>rules:</a:t>
            </a:r>
            <a:endParaRPr lang="en-US" sz="2000" b="0" dirty="0"/>
          </a:p>
          <a:p>
            <a:pPr lvl="0"/>
            <a:r>
              <a:rPr lang="en-US" sz="2000" b="0" dirty="0"/>
              <a:t>Concerning Statutory Changes to K-12 Education, House Bill 13-12-19: 22-2-116.5</a:t>
            </a:r>
          </a:p>
          <a:p>
            <a:pPr lvl="0"/>
            <a:r>
              <a:rPr lang="en-US" sz="2000" b="0" dirty="0"/>
              <a:t>Course Participation and Student Proficiency Reports, House Bill 14-1376: 22-11-503.5</a:t>
            </a:r>
          </a:p>
          <a:p>
            <a:pPr lvl="0"/>
            <a:r>
              <a:rPr lang="en-US" sz="2000" b="0" dirty="0"/>
              <a:t>Monitoring of Written Evaluation System, C.R.S. 22-9-106 (1.5) (a-b)</a:t>
            </a:r>
          </a:p>
          <a:p>
            <a:pPr lvl="0"/>
            <a:r>
              <a:rPr lang="en-US" sz="2000" b="0" dirty="0"/>
              <a:t>Rules for administration of a statewide system to evaluate the effectiveness of licensed personnel employed by school districts and boards of cooperative services 1 CCR 301-87(6.04) (</a:t>
            </a:r>
            <a:r>
              <a:rPr lang="en-US" sz="2000" b="0" dirty="0" err="1"/>
              <a:t>i</a:t>
            </a:r>
            <a:r>
              <a:rPr lang="en-US" sz="2000" b="0" dirty="0"/>
              <a:t>), (A), (C) (2) (b, d, and e), and (C) (3) (a).</a:t>
            </a:r>
          </a:p>
          <a:p>
            <a:pPr lvl="0"/>
            <a:r>
              <a:rPr lang="en-US" sz="2000" b="0" dirty="0"/>
              <a:t>Commissioner Duties - reviewing the content of educator preparation programs in Colorado, C.R.S. 22-2-112 (p-q)</a:t>
            </a:r>
          </a:p>
          <a:p>
            <a:endParaRPr lang="en-US" dirty="0"/>
          </a:p>
        </p:txBody>
      </p:sp>
      <p:sp>
        <p:nvSpPr>
          <p:cNvPr id="3" name="Title 2"/>
          <p:cNvSpPr>
            <a:spLocks noGrp="1"/>
          </p:cNvSpPr>
          <p:nvPr>
            <p:ph type="title"/>
          </p:nvPr>
        </p:nvSpPr>
        <p:spPr/>
        <p:txBody>
          <a:bodyPr/>
          <a:lstStyle/>
          <a:p>
            <a:r>
              <a:rPr lang="en-US" dirty="0" smtClean="0"/>
              <a:t>Authority To Collect</a:t>
            </a:r>
            <a:endParaRPr lang="en-US" dirty="0"/>
          </a:p>
        </p:txBody>
      </p:sp>
    </p:spTree>
    <p:extLst>
      <p:ext uri="{BB962C8B-B14F-4D97-AF65-F5344CB8AC3E}">
        <p14:creationId xmlns:p14="http://schemas.microsoft.com/office/powerpoint/2010/main" val="271578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View Status of TSDL snapshot</a:t>
            </a:r>
          </a:p>
          <a:p>
            <a:pPr lvl="1"/>
            <a:r>
              <a:rPr lang="en-US" smtClean="0"/>
              <a:t>Email will be sent with status</a:t>
            </a:r>
          </a:p>
          <a:p>
            <a:pPr lvl="1"/>
            <a:r>
              <a:rPr lang="en-US" smtClean="0"/>
              <a:t>Status Dashboard screen –shows if processed and # of errors</a:t>
            </a:r>
          </a:p>
          <a:p>
            <a:r>
              <a:rPr lang="en-US" smtClean="0"/>
              <a:t>View Snapshot errors in Cognos or Data Pipeline</a:t>
            </a:r>
          </a:p>
          <a:p>
            <a:r>
              <a:rPr lang="en-US" smtClean="0"/>
              <a:t>Make corrections to Teacher Student Data Link interchange files</a:t>
            </a:r>
          </a:p>
          <a:p>
            <a:r>
              <a:rPr lang="en-US" smtClean="0"/>
              <a:t>Upload updated Teacher Student Data Link interchange files</a:t>
            </a:r>
          </a:p>
          <a:p>
            <a:r>
              <a:rPr lang="en-US" smtClean="0"/>
              <a:t>Re-create Teacher Student Data Link snapshot</a:t>
            </a:r>
          </a:p>
          <a:p>
            <a:pPr lvl="1"/>
            <a:endParaRPr lang="en-US" dirty="0"/>
          </a:p>
        </p:txBody>
      </p:sp>
      <p:sp>
        <p:nvSpPr>
          <p:cNvPr id="3" name="Title 2"/>
          <p:cNvSpPr>
            <a:spLocks noGrp="1"/>
          </p:cNvSpPr>
          <p:nvPr>
            <p:ph type="title"/>
          </p:nvPr>
        </p:nvSpPr>
        <p:spPr/>
        <p:txBody>
          <a:bodyPr/>
          <a:lstStyle/>
          <a:p>
            <a:r>
              <a:rPr lang="en-US" smtClean="0"/>
              <a:t>Next Steps</a:t>
            </a:r>
            <a:endParaRPr lang="en-US" dirty="0"/>
          </a:p>
        </p:txBody>
      </p:sp>
    </p:spTree>
    <p:extLst>
      <p:ext uri="{BB962C8B-B14F-4D97-AF65-F5344CB8AC3E}">
        <p14:creationId xmlns:p14="http://schemas.microsoft.com/office/powerpoint/2010/main" val="35439477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4732" y="981683"/>
            <a:ext cx="8077200" cy="375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Status Dashboard Screen</a:t>
            </a:r>
            <a:endParaRPr lang="en-US" dirty="0"/>
          </a:p>
        </p:txBody>
      </p:sp>
      <p:sp>
        <p:nvSpPr>
          <p:cNvPr id="5" name="Oval 4"/>
          <p:cNvSpPr/>
          <p:nvPr/>
        </p:nvSpPr>
        <p:spPr>
          <a:xfrm>
            <a:off x="3330765" y="3950480"/>
            <a:ext cx="914399" cy="675463"/>
          </a:xfrm>
          <a:prstGeom prst="ellipse">
            <a:avLst/>
          </a:prstGeom>
          <a:solidFill>
            <a:schemeClr val="accent3">
              <a:alpha val="2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489" y="5056916"/>
            <a:ext cx="2938705" cy="923330"/>
          </a:xfrm>
          <a:prstGeom prst="rect">
            <a:avLst/>
          </a:prstGeom>
          <a:solidFill>
            <a:schemeClr val="accent3">
              <a:alpha val="25000"/>
            </a:schemeClr>
          </a:solidFill>
          <a:ln>
            <a:solidFill>
              <a:schemeClr val="accent3"/>
            </a:solidFill>
          </a:ln>
        </p:spPr>
        <p:txBody>
          <a:bodyPr wrap="square" rtlCol="0">
            <a:spAutoFit/>
          </a:bodyPr>
          <a:lstStyle/>
          <a:p>
            <a:r>
              <a:rPr lang="en-US" dirty="0" smtClean="0"/>
              <a:t>Y = snapshot successful!</a:t>
            </a:r>
          </a:p>
          <a:p>
            <a:r>
              <a:rPr lang="en-US" dirty="0" smtClean="0"/>
              <a:t>N= snapshot wasn’t taken/no data in snapshot </a:t>
            </a:r>
            <a:endParaRPr lang="en-US" dirty="0"/>
          </a:p>
        </p:txBody>
      </p:sp>
      <p:cxnSp>
        <p:nvCxnSpPr>
          <p:cNvPr id="10" name="Elbow Connector 9"/>
          <p:cNvCxnSpPr>
            <a:endCxn id="6" idx="0"/>
          </p:cNvCxnSpPr>
          <p:nvPr/>
        </p:nvCxnSpPr>
        <p:spPr>
          <a:xfrm rot="10800000" flipV="1">
            <a:off x="2124843" y="4581368"/>
            <a:ext cx="1513423" cy="475547"/>
          </a:xfrm>
          <a:prstGeom prst="bentConnector2">
            <a:avLst/>
          </a:prstGeom>
          <a:ln w="25400" cmpd="sng">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905479" y="3961639"/>
            <a:ext cx="1211830" cy="844083"/>
          </a:xfrm>
          <a:prstGeom prst="ellipse">
            <a:avLst/>
          </a:prstGeom>
          <a:solidFill>
            <a:schemeClr val="accent2">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71929" y="5362457"/>
            <a:ext cx="1886159" cy="646331"/>
          </a:xfrm>
          <a:prstGeom prst="rect">
            <a:avLst/>
          </a:prstGeom>
          <a:solidFill>
            <a:schemeClr val="accent2">
              <a:alpha val="25000"/>
            </a:schemeClr>
          </a:solidFill>
          <a:ln>
            <a:solidFill>
              <a:schemeClr val="accent2"/>
            </a:solidFill>
          </a:ln>
        </p:spPr>
        <p:txBody>
          <a:bodyPr wrap="square" rtlCol="0">
            <a:spAutoFit/>
          </a:bodyPr>
          <a:lstStyle/>
          <a:p>
            <a:r>
              <a:rPr lang="en-US" dirty="0" smtClean="0"/>
              <a:t># of Snapshot Record Errors</a:t>
            </a:r>
          </a:p>
        </p:txBody>
      </p:sp>
      <p:cxnSp>
        <p:nvCxnSpPr>
          <p:cNvPr id="17" name="Elbow Connector 16"/>
          <p:cNvCxnSpPr>
            <a:stCxn id="15" idx="4"/>
            <a:endCxn id="16" idx="0"/>
          </p:cNvCxnSpPr>
          <p:nvPr/>
        </p:nvCxnSpPr>
        <p:spPr>
          <a:xfrm rot="5400000">
            <a:off x="5034835" y="4885897"/>
            <a:ext cx="556735" cy="396385"/>
          </a:xfrm>
          <a:prstGeom prst="bentConnector3">
            <a:avLst>
              <a:gd name="adj1" fmla="val 50000"/>
            </a:avLst>
          </a:prstGeom>
          <a:ln w="25400" cmpd="sng">
            <a:solidFill>
              <a:schemeClr val="accent2"/>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767182" y="4052675"/>
            <a:ext cx="1060556" cy="631810"/>
          </a:xfrm>
          <a:prstGeom prst="ellipse">
            <a:avLst/>
          </a:prstGeom>
          <a:solidFill>
            <a:schemeClr val="accent4">
              <a:alpha val="2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208324" y="5177791"/>
            <a:ext cx="3117715" cy="369332"/>
          </a:xfrm>
          <a:prstGeom prst="rect">
            <a:avLst/>
          </a:prstGeom>
          <a:solidFill>
            <a:schemeClr val="accent4">
              <a:alpha val="25000"/>
            </a:schemeClr>
          </a:solidFill>
          <a:ln>
            <a:solidFill>
              <a:schemeClr val="accent4"/>
            </a:solidFill>
          </a:ln>
        </p:spPr>
        <p:txBody>
          <a:bodyPr wrap="square" rtlCol="0">
            <a:spAutoFit/>
          </a:bodyPr>
          <a:lstStyle/>
          <a:p>
            <a:r>
              <a:rPr lang="en-US" dirty="0" smtClean="0"/>
              <a:t>Date/Time of Snapshot created</a:t>
            </a:r>
          </a:p>
        </p:txBody>
      </p:sp>
      <p:cxnSp>
        <p:nvCxnSpPr>
          <p:cNvPr id="22" name="Elbow Connector 21"/>
          <p:cNvCxnSpPr>
            <a:stCxn id="20" idx="3"/>
            <a:endCxn id="21" idx="0"/>
          </p:cNvCxnSpPr>
          <p:nvPr/>
        </p:nvCxnSpPr>
        <p:spPr>
          <a:xfrm rot="5400000">
            <a:off x="7551924" y="4807218"/>
            <a:ext cx="585832" cy="155315"/>
          </a:xfrm>
          <a:prstGeom prst="bentConnector3">
            <a:avLst>
              <a:gd name="adj1" fmla="val 50000"/>
            </a:avLst>
          </a:prstGeom>
          <a:ln w="25400" cmpd="sng">
            <a:solidFill>
              <a:schemeClr val="accent4"/>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1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6" grpId="0" animBg="1"/>
      <p:bldP spid="20"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Accessing </a:t>
            </a:r>
            <a:r>
              <a:rPr lang="en-US" dirty="0" err="1" smtClean="0"/>
              <a:t>Cognos</a:t>
            </a:r>
            <a:r>
              <a:rPr lang="en-US" dirty="0" smtClean="0"/>
              <a:t> Reports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38" y="1095999"/>
            <a:ext cx="29813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8652" y="2532196"/>
            <a:ext cx="8205348" cy="350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 Arrow 5"/>
          <p:cNvSpPr/>
          <p:nvPr/>
        </p:nvSpPr>
        <p:spPr>
          <a:xfrm rot="5400000">
            <a:off x="2454976" y="1726697"/>
            <a:ext cx="1056138" cy="1381477"/>
          </a:xfrm>
          <a:prstGeom prst="bentArrow">
            <a:avLst>
              <a:gd name="adj1" fmla="val 25000"/>
              <a:gd name="adj2" fmla="val 25000"/>
              <a:gd name="adj3" fmla="val 25000"/>
              <a:gd name="adj4" fmla="val 441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929696" y="1658970"/>
            <a:ext cx="3193143" cy="523220"/>
          </a:xfrm>
          <a:prstGeom prst="rect">
            <a:avLst/>
          </a:prstGeom>
          <a:noFill/>
        </p:spPr>
        <p:txBody>
          <a:bodyPr wrap="square" rtlCol="0">
            <a:spAutoFit/>
          </a:bodyPr>
          <a:lstStyle/>
          <a:p>
            <a:r>
              <a:rPr lang="en-US" sz="2800" dirty="0" smtClean="0"/>
              <a:t>Opens new window</a:t>
            </a:r>
            <a:endParaRPr lang="en-US" sz="2800" dirty="0"/>
          </a:p>
        </p:txBody>
      </p:sp>
      <p:sp>
        <p:nvSpPr>
          <p:cNvPr id="8" name="Rounded Rectangle 7"/>
          <p:cNvSpPr/>
          <p:nvPr/>
        </p:nvSpPr>
        <p:spPr>
          <a:xfrm>
            <a:off x="1268940" y="5502562"/>
            <a:ext cx="2007659" cy="261257"/>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2 (No Border) 8"/>
          <p:cNvSpPr/>
          <p:nvPr/>
        </p:nvSpPr>
        <p:spPr>
          <a:xfrm>
            <a:off x="4191000" y="4955857"/>
            <a:ext cx="3066144" cy="878497"/>
          </a:xfrm>
          <a:prstGeom prst="callout2">
            <a:avLst>
              <a:gd name="adj1" fmla="val 20327"/>
              <a:gd name="adj2" fmla="val -2007"/>
              <a:gd name="adj3" fmla="val 18750"/>
              <a:gd name="adj4" fmla="val -16667"/>
              <a:gd name="adj5" fmla="val 69180"/>
              <a:gd name="adj6" fmla="val -31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Teacher Student Data Link Snapshot</a:t>
            </a:r>
            <a:endParaRPr lang="en-US" sz="2800" dirty="0"/>
          </a:p>
        </p:txBody>
      </p:sp>
    </p:spTree>
    <p:extLst>
      <p:ext uri="{BB962C8B-B14F-4D97-AF65-F5344CB8AC3E}">
        <p14:creationId xmlns:p14="http://schemas.microsoft.com/office/powerpoint/2010/main" val="2845919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Teacher Student Data Link </a:t>
            </a:r>
            <a:r>
              <a:rPr lang="en-US" dirty="0" err="1" smtClean="0"/>
              <a:t>Cognos</a:t>
            </a:r>
            <a:r>
              <a:rPr lang="en-US" dirty="0" smtClean="0"/>
              <a:t> Reports</a:t>
            </a:r>
            <a:endParaRPr lang="en-US" dirty="0"/>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11981" y="1118050"/>
            <a:ext cx="6705600" cy="497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2846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View Errors – Teacher Student Data Link Error Detail Report </a:t>
            </a:r>
            <a:endParaRPr lang="en-US" dirty="0"/>
          </a:p>
        </p:txBody>
      </p:sp>
      <p:pic>
        <p:nvPicPr>
          <p:cNvPr id="7"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1676400"/>
            <a:ext cx="5028294"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57200" y="5067464"/>
            <a:ext cx="4862286" cy="638629"/>
          </a:xfrm>
          <a:prstGeom prst="ellipse">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290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Viewing Errors in Data Pipeline</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55</a:t>
            </a:fld>
            <a:endParaRPr lang="en-US" dirty="0" smtClean="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1772" y="1719071"/>
            <a:ext cx="6337830" cy="481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13364" y="518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027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Edits are in place to assist with providing most accurate information to CDE which is published, analyzed and reviewed by legislators, federal government, researchers, etc.</a:t>
            </a:r>
          </a:p>
          <a:p>
            <a:pPr marL="45720" indent="0">
              <a:buNone/>
            </a:pPr>
            <a:endParaRPr lang="en-US" dirty="0" smtClean="0"/>
          </a:p>
          <a:p>
            <a:r>
              <a:rPr lang="en-US" dirty="0" smtClean="0"/>
              <a:t>Edits should provide adequate information to assist you with determining corrections needed.  </a:t>
            </a:r>
          </a:p>
          <a:p>
            <a:endParaRPr lang="en-US" dirty="0"/>
          </a:p>
          <a:p>
            <a:pPr marL="45720" indent="0">
              <a:buNone/>
            </a:pPr>
            <a:endParaRPr lang="en-US" dirty="0" smtClean="0"/>
          </a:p>
        </p:txBody>
      </p:sp>
      <p:sp>
        <p:nvSpPr>
          <p:cNvPr id="3" name="Title 2"/>
          <p:cNvSpPr>
            <a:spLocks noGrp="1"/>
          </p:cNvSpPr>
          <p:nvPr>
            <p:ph type="title"/>
          </p:nvPr>
        </p:nvSpPr>
        <p:spPr/>
        <p:txBody>
          <a:bodyPr/>
          <a:lstStyle/>
          <a:p>
            <a:r>
              <a:rPr lang="en-US" dirty="0" smtClean="0"/>
              <a:t>Edits</a:t>
            </a:r>
            <a:endParaRPr lang="en-US" dirty="0"/>
          </a:p>
        </p:txBody>
      </p:sp>
    </p:spTree>
    <p:extLst>
      <p:ext uri="{BB962C8B-B14F-4D97-AF65-F5344CB8AC3E}">
        <p14:creationId xmlns:p14="http://schemas.microsoft.com/office/powerpoint/2010/main" val="2356332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138" y="1202400"/>
            <a:ext cx="8571186" cy="5037025"/>
          </a:xfrm>
        </p:spPr>
        <p:txBody>
          <a:bodyPr/>
          <a:lstStyle/>
          <a:p>
            <a:r>
              <a:rPr lang="en-US" dirty="0" smtClean="0"/>
              <a:t>Once all Errors are resolved in Snapshot…</a:t>
            </a:r>
          </a:p>
          <a:p>
            <a:endParaRPr lang="en-US" dirty="0"/>
          </a:p>
          <a:p>
            <a:r>
              <a:rPr lang="en-US" dirty="0" smtClean="0"/>
              <a:t>Review, review, review data reports for accuracy!</a:t>
            </a:r>
          </a:p>
          <a:p>
            <a:pPr lvl="1"/>
            <a:r>
              <a:rPr lang="en-US" dirty="0" smtClean="0"/>
              <a:t>If mistakes/misreporting is found, correct files again and create new snapshot</a:t>
            </a:r>
          </a:p>
          <a:p>
            <a:pPr lvl="1"/>
            <a:r>
              <a:rPr lang="en-US" dirty="0" smtClean="0"/>
              <a:t>If data reports are all accurate- you may finalize the data by submitting it to CDE</a:t>
            </a:r>
          </a:p>
          <a:p>
            <a:pPr lvl="1"/>
            <a:r>
              <a:rPr lang="en-US" dirty="0">
                <a:hlinkClick r:id="rId3"/>
              </a:rPr>
              <a:t>http://</a:t>
            </a:r>
            <a:r>
              <a:rPr lang="en-US" dirty="0" smtClean="0">
                <a:hlinkClick r:id="rId3"/>
              </a:rPr>
              <a:t>www.cde.state.co.us/datapipeline/tsdl-snap-reports-guide</a:t>
            </a:r>
            <a:endParaRPr lang="en-US" dirty="0"/>
          </a:p>
          <a:p>
            <a:pPr lvl="1"/>
            <a:r>
              <a:rPr lang="en-US" dirty="0" err="1" smtClean="0"/>
              <a:t>Cognos</a:t>
            </a:r>
            <a:r>
              <a:rPr lang="en-US" dirty="0" smtClean="0"/>
              <a:t> Reports also discussed in further detail in the Februar</a:t>
            </a:r>
            <a:r>
              <a:rPr lang="en-US" dirty="0"/>
              <a:t>y Training: </a:t>
            </a:r>
            <a:r>
              <a:rPr lang="en-US" dirty="0">
                <a:hlinkClick r:id="rId4"/>
              </a:rPr>
              <a:t>https://</a:t>
            </a:r>
            <a:r>
              <a:rPr lang="en-US" dirty="0" smtClean="0">
                <a:hlinkClick r:id="rId4"/>
              </a:rPr>
              <a:t>www.cde.state.co.us/datapipeline/inter_teacherstudent</a:t>
            </a:r>
            <a:r>
              <a:rPr lang="en-US" dirty="0" smtClean="0"/>
              <a:t> </a:t>
            </a:r>
          </a:p>
          <a:p>
            <a:pPr lvl="1"/>
            <a:r>
              <a:rPr lang="en-US" dirty="0" err="1" smtClean="0"/>
              <a:t>Cognos</a:t>
            </a:r>
            <a:r>
              <a:rPr lang="en-US" dirty="0" smtClean="0"/>
              <a:t> Reports will also be discussed in May and June trainings</a:t>
            </a:r>
            <a:endParaRPr lang="en-US" dirty="0"/>
          </a:p>
        </p:txBody>
      </p:sp>
      <p:sp>
        <p:nvSpPr>
          <p:cNvPr id="3" name="Title 2"/>
          <p:cNvSpPr>
            <a:spLocks noGrp="1"/>
          </p:cNvSpPr>
          <p:nvPr>
            <p:ph type="title"/>
          </p:nvPr>
        </p:nvSpPr>
        <p:spPr/>
        <p:txBody>
          <a:bodyPr/>
          <a:lstStyle/>
          <a:p>
            <a:r>
              <a:rPr lang="en-US" dirty="0" smtClean="0"/>
              <a:t>Finalizing Steps</a:t>
            </a:r>
            <a:endParaRPr lang="en-US" dirty="0"/>
          </a:p>
        </p:txBody>
      </p:sp>
    </p:spTree>
    <p:extLst>
      <p:ext uri="{BB962C8B-B14F-4D97-AF65-F5344CB8AC3E}">
        <p14:creationId xmlns:p14="http://schemas.microsoft.com/office/powerpoint/2010/main" val="129327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Once data is accurate-all reports reviewed and correct…</a:t>
            </a:r>
          </a:p>
          <a:p>
            <a:endParaRPr lang="en-US" dirty="0"/>
          </a:p>
          <a:p>
            <a:r>
              <a:rPr lang="en-US" dirty="0" smtClean="0"/>
              <a:t>TLS~LEAAPPROVER for district will need to ‘Submit to CDE’</a:t>
            </a:r>
          </a:p>
          <a:p>
            <a:endParaRPr lang="en-US" dirty="0"/>
          </a:p>
        </p:txBody>
      </p:sp>
      <p:sp>
        <p:nvSpPr>
          <p:cNvPr id="3" name="Title 2"/>
          <p:cNvSpPr>
            <a:spLocks noGrp="1"/>
          </p:cNvSpPr>
          <p:nvPr>
            <p:ph type="title"/>
          </p:nvPr>
        </p:nvSpPr>
        <p:spPr/>
        <p:txBody>
          <a:bodyPr/>
          <a:lstStyle/>
          <a:p>
            <a:r>
              <a:rPr lang="en-US" dirty="0" smtClean="0"/>
              <a:t>Finalizing Data</a:t>
            </a:r>
            <a:endParaRPr lang="en-US"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2199" y="3668140"/>
            <a:ext cx="5260830" cy="259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13624" y="6116732"/>
            <a:ext cx="1006037" cy="513938"/>
          </a:xfrm>
          <a:prstGeom prst="rect">
            <a:avLst/>
          </a:prstGeom>
          <a:solidFill>
            <a:schemeClr val="accent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Submit to CDE</a:t>
            </a:r>
          </a:p>
        </p:txBody>
      </p:sp>
      <p:sp>
        <p:nvSpPr>
          <p:cNvPr id="7" name="5-Point Star 6"/>
          <p:cNvSpPr/>
          <p:nvPr/>
        </p:nvSpPr>
        <p:spPr>
          <a:xfrm>
            <a:off x="2652215" y="6116732"/>
            <a:ext cx="603622" cy="516075"/>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70598" y="3439886"/>
            <a:ext cx="5522087" cy="667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accent3"/>
                </a:solidFill>
              </a:rPr>
              <a:t>TSDL Snapshot Status Dashboard (2016-2017):</a:t>
            </a:r>
            <a:r>
              <a:rPr lang="en-US" sz="2000" dirty="0" smtClean="0">
                <a:solidFill>
                  <a:schemeClr val="accent3"/>
                </a:solidFill>
              </a:rPr>
              <a:t> </a:t>
            </a:r>
            <a:r>
              <a:rPr lang="en-US" dirty="0" smtClean="0"/>
              <a:t>  </a:t>
            </a:r>
            <a:endParaRPr lang="en-US" dirty="0"/>
          </a:p>
        </p:txBody>
      </p:sp>
    </p:spTree>
    <p:extLst>
      <p:ext uri="{BB962C8B-B14F-4D97-AF65-F5344CB8AC3E}">
        <p14:creationId xmlns:p14="http://schemas.microsoft.com/office/powerpoint/2010/main" val="3197665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Resources and Contact Information</a:t>
            </a:r>
          </a:p>
        </p:txBody>
      </p:sp>
      <p:pic>
        <p:nvPicPr>
          <p:cNvPr id="3" name="Picture 2"/>
          <p:cNvPicPr>
            <a:picLocks noChangeAspect="1"/>
          </p:cNvPicPr>
          <p:nvPr/>
        </p:nvPicPr>
        <p:blipFill>
          <a:blip r:embed="rId2"/>
          <a:stretch>
            <a:fillRect/>
          </a:stretch>
        </p:blipFill>
        <p:spPr>
          <a:xfrm>
            <a:off x="3091368" y="3017318"/>
            <a:ext cx="2847975" cy="1600200"/>
          </a:xfrm>
          <a:prstGeom prst="rect">
            <a:avLst/>
          </a:prstGeom>
        </p:spPr>
      </p:pic>
    </p:spTree>
    <p:extLst>
      <p:ext uri="{BB962C8B-B14F-4D97-AF65-F5344CB8AC3E}">
        <p14:creationId xmlns:p14="http://schemas.microsoft.com/office/powerpoint/2010/main" val="379070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Timeline</a:t>
            </a:r>
            <a:endParaRPr lang="en-US" dirty="0"/>
          </a:p>
        </p:txBody>
      </p:sp>
      <p:pic>
        <p:nvPicPr>
          <p:cNvPr id="5" name="Picture 4"/>
          <p:cNvPicPr>
            <a:picLocks noChangeAspect="1"/>
          </p:cNvPicPr>
          <p:nvPr/>
        </p:nvPicPr>
        <p:blipFill>
          <a:blip r:embed="rId2"/>
          <a:stretch>
            <a:fillRect/>
          </a:stretch>
        </p:blipFill>
        <p:spPr>
          <a:xfrm>
            <a:off x="2909887" y="3058789"/>
            <a:ext cx="3324225" cy="1371600"/>
          </a:xfrm>
          <a:prstGeom prst="rect">
            <a:avLst/>
          </a:prstGeom>
        </p:spPr>
      </p:pic>
    </p:spTree>
    <p:extLst>
      <p:ext uri="{BB962C8B-B14F-4D97-AF65-F5344CB8AC3E}">
        <p14:creationId xmlns:p14="http://schemas.microsoft.com/office/powerpoint/2010/main" val="2780535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16283"/>
            <a:ext cx="8547374" cy="5037025"/>
          </a:xfrm>
        </p:spPr>
        <p:txBody>
          <a:bodyPr>
            <a:normAutofit/>
          </a:bodyPr>
          <a:lstStyle/>
          <a:p>
            <a:r>
              <a:rPr lang="en-US" dirty="0" smtClean="0"/>
              <a:t>Course Code Documentation found at: </a:t>
            </a:r>
          </a:p>
          <a:p>
            <a:pPr lvl="1"/>
            <a:r>
              <a:rPr lang="en-US" dirty="0">
                <a:hlinkClick r:id="rId2"/>
              </a:rPr>
              <a:t>https://</a:t>
            </a:r>
            <a:r>
              <a:rPr lang="en-US" dirty="0" smtClean="0">
                <a:hlinkClick r:id="rId2"/>
              </a:rPr>
              <a:t>www.cde.state.co.us/datapipeline/sscc-details</a:t>
            </a:r>
            <a:endParaRPr lang="en-US" dirty="0" smtClean="0"/>
          </a:p>
          <a:p>
            <a:pPr lvl="1"/>
            <a:endParaRPr lang="en-US" b="1" dirty="0" smtClean="0"/>
          </a:p>
          <a:p>
            <a:r>
              <a:rPr lang="en-US" dirty="0" smtClean="0"/>
              <a:t>TSDL Interchange Documentation found at: </a:t>
            </a:r>
            <a:r>
              <a:rPr lang="en-US" sz="2000" dirty="0" smtClean="0">
                <a:hlinkClick r:id="rId3"/>
              </a:rPr>
              <a:t>http://www.cde.state.co.us/datapipeline/inter_teacherstudent</a:t>
            </a:r>
            <a:endParaRPr lang="en-US" dirty="0" smtClean="0"/>
          </a:p>
          <a:p>
            <a:pPr lvl="1"/>
            <a:r>
              <a:rPr lang="en-US" dirty="0" smtClean="0"/>
              <a:t>Deadlines</a:t>
            </a:r>
          </a:p>
          <a:p>
            <a:pPr lvl="1"/>
            <a:r>
              <a:rPr lang="en-US" dirty="0" smtClean="0"/>
              <a:t>File layouts and definitions</a:t>
            </a:r>
          </a:p>
          <a:p>
            <a:pPr lvl="1"/>
            <a:r>
              <a:rPr lang="en-US" dirty="0" smtClean="0"/>
              <a:t>Defects </a:t>
            </a:r>
          </a:p>
          <a:p>
            <a:pPr lvl="1"/>
            <a:r>
              <a:rPr lang="en-US" dirty="0" smtClean="0"/>
              <a:t>Business Rules</a:t>
            </a:r>
          </a:p>
          <a:p>
            <a:pPr lvl="1"/>
            <a:r>
              <a:rPr lang="en-US" dirty="0" smtClean="0"/>
              <a:t>Trainings</a:t>
            </a:r>
          </a:p>
          <a:p>
            <a:pPr lvl="1"/>
            <a:r>
              <a:rPr lang="en-US" dirty="0" smtClean="0"/>
              <a:t>Additional Resources – Frequently Asked Questions</a:t>
            </a:r>
          </a:p>
          <a:p>
            <a:pPr lvl="1"/>
            <a:endParaRPr lang="en-US" dirty="0"/>
          </a:p>
          <a:p>
            <a:pPr marL="0" indent="0">
              <a:buNone/>
            </a:pPr>
            <a:r>
              <a:rPr lang="en-US" i="1" dirty="0" smtClean="0"/>
              <a:t> </a:t>
            </a:r>
            <a:endParaRPr lang="en-US" i="1" dirty="0"/>
          </a:p>
          <a:p>
            <a:endParaRPr lang="en-US" dirty="0" smtClean="0"/>
          </a:p>
          <a:p>
            <a:pPr lvl="1"/>
            <a:endParaRPr lang="en-US" dirty="0" smtClean="0"/>
          </a:p>
        </p:txBody>
      </p:sp>
      <p:sp>
        <p:nvSpPr>
          <p:cNvPr id="3" name="Title 2"/>
          <p:cNvSpPr>
            <a:spLocks noGrp="1"/>
          </p:cNvSpPr>
          <p:nvPr>
            <p:ph type="title"/>
          </p:nvPr>
        </p:nvSpPr>
        <p:spPr/>
        <p:txBody>
          <a:bodyPr/>
          <a:lstStyle/>
          <a:p>
            <a:r>
              <a:rPr lang="en-US" smtClean="0"/>
              <a:t>TSDL Interchange Resources</a:t>
            </a:r>
            <a:endParaRPr lang="en-US" dirty="0"/>
          </a:p>
        </p:txBody>
      </p:sp>
      <p:sp>
        <p:nvSpPr>
          <p:cNvPr id="4" name="AutoShape 2" descr="Image result for prerequis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66315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TSDL Snapshot Documentation found at: </a:t>
            </a:r>
            <a:r>
              <a:rPr lang="en-US" dirty="0">
                <a:hlinkClick r:id="rId2"/>
              </a:rPr>
              <a:t>http://</a:t>
            </a:r>
            <a:r>
              <a:rPr lang="en-US" dirty="0" smtClean="0">
                <a:hlinkClick r:id="rId2"/>
              </a:rPr>
              <a:t>www.cde.state.co.us/datapipeline/tsdl</a:t>
            </a:r>
            <a:endParaRPr lang="en-US" dirty="0" smtClean="0"/>
          </a:p>
          <a:p>
            <a:pPr lvl="1"/>
            <a:r>
              <a:rPr lang="en-US" dirty="0"/>
              <a:t>Deadlines</a:t>
            </a:r>
          </a:p>
          <a:p>
            <a:pPr lvl="1"/>
            <a:r>
              <a:rPr lang="en-US" dirty="0"/>
              <a:t>File layouts and definitions</a:t>
            </a:r>
          </a:p>
          <a:p>
            <a:pPr lvl="1"/>
            <a:r>
              <a:rPr lang="en-US" dirty="0"/>
              <a:t>Defects </a:t>
            </a:r>
          </a:p>
          <a:p>
            <a:pPr lvl="1"/>
            <a:r>
              <a:rPr lang="en-US" dirty="0" smtClean="0"/>
              <a:t>Trainings</a:t>
            </a:r>
          </a:p>
          <a:p>
            <a:pPr lvl="1"/>
            <a:endParaRPr lang="en-US" dirty="0"/>
          </a:p>
          <a:p>
            <a:pPr lvl="1"/>
            <a:endParaRPr lang="en-US" dirty="0" smtClean="0"/>
          </a:p>
          <a:p>
            <a:r>
              <a:rPr lang="en-US" dirty="0" smtClean="0"/>
              <a:t>For assistance with either Interchange or Snapshot:</a:t>
            </a:r>
          </a:p>
          <a:p>
            <a:pPr lvl="1"/>
            <a:r>
              <a:rPr lang="en-US" dirty="0" smtClean="0"/>
              <a:t>Annette Severson</a:t>
            </a:r>
          </a:p>
          <a:p>
            <a:pPr lvl="1"/>
            <a:r>
              <a:rPr lang="en-US" dirty="0" smtClean="0">
                <a:hlinkClick r:id="rId3"/>
              </a:rPr>
              <a:t>Severson_a@cde.state.co.us</a:t>
            </a:r>
            <a:endParaRPr lang="en-US" dirty="0" smtClean="0"/>
          </a:p>
          <a:p>
            <a:pPr lvl="1"/>
            <a:r>
              <a:rPr lang="en-US" dirty="0" smtClean="0"/>
              <a:t>303-866-6824</a:t>
            </a: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TSDL Snapshot Resources</a:t>
            </a:r>
            <a:endParaRPr lang="en-US" dirty="0"/>
          </a:p>
        </p:txBody>
      </p:sp>
    </p:spTree>
    <p:extLst>
      <p:ext uri="{BB962C8B-B14F-4D97-AF65-F5344CB8AC3E}">
        <p14:creationId xmlns:p14="http://schemas.microsoft.com/office/powerpoint/2010/main" val="347504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Thank You for Joining!</a:t>
            </a:r>
            <a:endParaRPr lang="en-US" dirty="0"/>
          </a:p>
        </p:txBody>
      </p:sp>
      <p:sp>
        <p:nvSpPr>
          <p:cNvPr id="5" name="Content Placeholder 4"/>
          <p:cNvSpPr>
            <a:spLocks noGrp="1"/>
          </p:cNvSpPr>
          <p:nvPr>
            <p:ph idx="1"/>
          </p:nvPr>
        </p:nvSpPr>
        <p:spPr>
          <a:xfrm>
            <a:off x="192024" y="5547705"/>
            <a:ext cx="8814411" cy="1031001"/>
          </a:xfrm>
        </p:spPr>
        <p:txBody>
          <a:bodyPr>
            <a:normAutofit/>
          </a:bodyPr>
          <a:lstStyle/>
          <a:p>
            <a:r>
              <a:rPr lang="en-US" dirty="0" smtClean="0"/>
              <a:t>Our next TSDL webinar will be April 10</a:t>
            </a:r>
            <a:r>
              <a:rPr lang="en-US" baseline="30000" dirty="0" smtClean="0"/>
              <a:t>th</a:t>
            </a:r>
            <a:r>
              <a:rPr lang="en-US" dirty="0" smtClean="0"/>
              <a:t> from 1 – 2 pm</a:t>
            </a:r>
          </a:p>
          <a:p>
            <a:pPr lvl="1"/>
            <a:r>
              <a:rPr lang="en-US" dirty="0" smtClean="0"/>
              <a:t>Snapshot Process</a:t>
            </a:r>
            <a:endParaRPr lang="en-US" i="1" dirty="0"/>
          </a:p>
        </p:txBody>
      </p:sp>
      <p:sp>
        <p:nvSpPr>
          <p:cNvPr id="2" name="TextBox 1"/>
          <p:cNvSpPr txBox="1"/>
          <p:nvPr/>
        </p:nvSpPr>
        <p:spPr>
          <a:xfrm>
            <a:off x="1086265" y="856651"/>
            <a:ext cx="6992459" cy="4431983"/>
          </a:xfrm>
          <a:prstGeom prst="rect">
            <a:avLst/>
          </a:prstGeom>
          <a:noFill/>
        </p:spPr>
        <p:txBody>
          <a:bodyPr wrap="square" rtlCol="0">
            <a:spAutoFit/>
          </a:bodyPr>
          <a:lstStyle/>
          <a:p>
            <a:pPr algn="ctr"/>
            <a:r>
              <a:rPr lang="en-US" sz="4800" b="1" dirty="0" smtClean="0">
                <a:ln w="12700">
                  <a:solidFill>
                    <a:schemeClr val="accent6"/>
                  </a:solidFill>
                  <a:prstDash val="solid"/>
                </a:ln>
                <a:solidFill>
                  <a:schemeClr val="accent6">
                    <a:lumMod val="40000"/>
                    <a:lumOff val="60000"/>
                  </a:schemeClr>
                </a:solidFill>
                <a:effectLst>
                  <a:innerShdw blurRad="177800">
                    <a:schemeClr val="accent3">
                      <a:lumMod val="50000"/>
                    </a:schemeClr>
                  </a:innerShdw>
                </a:effectLst>
                <a:latin typeface="Curlz MT" panose="04040404050702020202" pitchFamily="82" charset="0"/>
              </a:rPr>
              <a:t>MARCH</a:t>
            </a:r>
          </a:p>
          <a:p>
            <a:pPr marL="342900" indent="-342900">
              <a:lnSpc>
                <a:spcPct val="200000"/>
              </a:lnSpc>
              <a:buClr>
                <a:schemeClr val="accent6"/>
              </a:buClr>
              <a:buFont typeface="Wingdings" panose="05000000000000000000" pitchFamily="2" charset="2"/>
              <a:buChar char="v"/>
            </a:pPr>
            <a:r>
              <a:rPr lang="en-US" dirty="0" smtClean="0">
                <a:latin typeface="Book Antiqua" panose="02040602050305030304" pitchFamily="18" charset="0"/>
              </a:rPr>
              <a:t>March 1</a:t>
            </a:r>
            <a:r>
              <a:rPr lang="en-US" baseline="30000" dirty="0" smtClean="0">
                <a:latin typeface="Book Antiqua" panose="02040602050305030304" pitchFamily="18" charset="0"/>
              </a:rPr>
              <a:t>st</a:t>
            </a:r>
            <a:r>
              <a:rPr lang="en-US" dirty="0" smtClean="0">
                <a:latin typeface="Book Antiqua" panose="02040602050305030304" pitchFamily="18" charset="0"/>
              </a:rPr>
              <a:t>  - Yellowstone National Park established, 1872</a:t>
            </a:r>
          </a:p>
          <a:p>
            <a:pPr marL="342900" indent="-342900">
              <a:lnSpc>
                <a:spcPct val="200000"/>
              </a:lnSpc>
              <a:buClr>
                <a:schemeClr val="accent6"/>
              </a:buClr>
              <a:buFont typeface="Wingdings" panose="05000000000000000000" pitchFamily="2" charset="2"/>
              <a:buChar char="v"/>
            </a:pPr>
            <a:r>
              <a:rPr lang="en-US" dirty="0" smtClean="0">
                <a:latin typeface="Book Antiqua" panose="02040602050305030304" pitchFamily="18" charset="0"/>
              </a:rPr>
              <a:t>March 11</a:t>
            </a:r>
            <a:r>
              <a:rPr lang="en-US" baseline="30000" dirty="0" smtClean="0">
                <a:latin typeface="Book Antiqua" panose="02040602050305030304" pitchFamily="18" charset="0"/>
              </a:rPr>
              <a:t>th</a:t>
            </a:r>
            <a:r>
              <a:rPr lang="en-US" dirty="0" smtClean="0">
                <a:latin typeface="Book Antiqua" panose="02040602050305030304" pitchFamily="18" charset="0"/>
              </a:rPr>
              <a:t> – Daylight Savings Time begins</a:t>
            </a:r>
          </a:p>
          <a:p>
            <a:pPr marL="342900" indent="-342900">
              <a:lnSpc>
                <a:spcPct val="200000"/>
              </a:lnSpc>
              <a:buClr>
                <a:schemeClr val="accent6"/>
              </a:buClr>
              <a:buFont typeface="Wingdings" panose="05000000000000000000" pitchFamily="2" charset="2"/>
              <a:buChar char="v"/>
            </a:pPr>
            <a:r>
              <a:rPr lang="en-US" dirty="0" smtClean="0">
                <a:latin typeface="Book Antiqua" panose="02040602050305030304" pitchFamily="18" charset="0"/>
              </a:rPr>
              <a:t>March 11</a:t>
            </a:r>
            <a:r>
              <a:rPr lang="en-US" baseline="30000" dirty="0" smtClean="0">
                <a:latin typeface="Book Antiqua" panose="02040602050305030304" pitchFamily="18" charset="0"/>
              </a:rPr>
              <a:t>th</a:t>
            </a:r>
            <a:r>
              <a:rPr lang="en-US" dirty="0" smtClean="0">
                <a:latin typeface="Book Antiqua" panose="02040602050305030304" pitchFamily="18" charset="0"/>
              </a:rPr>
              <a:t> – April 2</a:t>
            </a:r>
            <a:r>
              <a:rPr lang="en-US" baseline="30000" dirty="0" smtClean="0">
                <a:latin typeface="Book Antiqua" panose="02040602050305030304" pitchFamily="18" charset="0"/>
              </a:rPr>
              <a:t>nd</a:t>
            </a:r>
            <a:r>
              <a:rPr lang="en-US" dirty="0" smtClean="0">
                <a:latin typeface="Book Antiqua" panose="02040602050305030304" pitchFamily="18" charset="0"/>
              </a:rPr>
              <a:t>: March Madness</a:t>
            </a:r>
          </a:p>
          <a:p>
            <a:pPr marL="342900" indent="-342900">
              <a:lnSpc>
                <a:spcPct val="200000"/>
              </a:lnSpc>
              <a:buClr>
                <a:schemeClr val="accent6"/>
              </a:buClr>
              <a:buFont typeface="Wingdings" panose="05000000000000000000" pitchFamily="2" charset="2"/>
              <a:buChar char="v"/>
            </a:pPr>
            <a:r>
              <a:rPr lang="en-US" dirty="0" smtClean="0">
                <a:latin typeface="Book Antiqua" panose="02040602050305030304" pitchFamily="18" charset="0"/>
              </a:rPr>
              <a:t>March 14</a:t>
            </a:r>
            <a:r>
              <a:rPr lang="en-US" baseline="30000" dirty="0" smtClean="0">
                <a:latin typeface="Book Antiqua" panose="02040602050305030304" pitchFamily="18" charset="0"/>
              </a:rPr>
              <a:t>th</a:t>
            </a:r>
            <a:r>
              <a:rPr lang="en-US" dirty="0" smtClean="0">
                <a:latin typeface="Book Antiqua" panose="02040602050305030304" pitchFamily="18" charset="0"/>
              </a:rPr>
              <a:t>  - Pi Day</a:t>
            </a:r>
          </a:p>
          <a:p>
            <a:pPr marL="342900" indent="-342900">
              <a:lnSpc>
                <a:spcPct val="200000"/>
              </a:lnSpc>
              <a:buClr>
                <a:schemeClr val="accent6"/>
              </a:buClr>
              <a:buFont typeface="Wingdings" panose="05000000000000000000" pitchFamily="2" charset="2"/>
              <a:buChar char="v"/>
            </a:pPr>
            <a:r>
              <a:rPr lang="en-US" dirty="0" smtClean="0">
                <a:latin typeface="Book Antiqua" panose="02040602050305030304" pitchFamily="18" charset="0"/>
              </a:rPr>
              <a:t>March 17</a:t>
            </a:r>
            <a:r>
              <a:rPr lang="en-US" baseline="30000" dirty="0" smtClean="0">
                <a:latin typeface="Book Antiqua" panose="02040602050305030304" pitchFamily="18" charset="0"/>
              </a:rPr>
              <a:t>th</a:t>
            </a:r>
            <a:r>
              <a:rPr lang="en-US" dirty="0" smtClean="0">
                <a:latin typeface="Book Antiqua" panose="02040602050305030304" pitchFamily="18" charset="0"/>
              </a:rPr>
              <a:t> – St. Patrick’s Day</a:t>
            </a:r>
          </a:p>
          <a:p>
            <a:pPr marL="342900" indent="-342900">
              <a:lnSpc>
                <a:spcPct val="200000"/>
              </a:lnSpc>
              <a:buClr>
                <a:schemeClr val="accent6"/>
              </a:buClr>
              <a:buFont typeface="Wingdings" panose="05000000000000000000" pitchFamily="2" charset="2"/>
              <a:buChar char="v"/>
            </a:pPr>
            <a:r>
              <a:rPr lang="en-US" dirty="0" smtClean="0">
                <a:latin typeface="Book Antiqua" panose="02040602050305030304" pitchFamily="18" charset="0"/>
              </a:rPr>
              <a:t>March 20</a:t>
            </a:r>
            <a:r>
              <a:rPr lang="en-US" baseline="30000" dirty="0" smtClean="0">
                <a:latin typeface="Book Antiqua" panose="02040602050305030304" pitchFamily="18" charset="0"/>
              </a:rPr>
              <a:t>th</a:t>
            </a:r>
            <a:r>
              <a:rPr lang="en-US" dirty="0" smtClean="0">
                <a:latin typeface="Book Antiqua" panose="02040602050305030304" pitchFamily="18" charset="0"/>
              </a:rPr>
              <a:t> – The first day of Spring</a:t>
            </a:r>
          </a:p>
          <a:p>
            <a:endParaRPr lang="en-US" dirty="0" smtClean="0"/>
          </a:p>
        </p:txBody>
      </p:sp>
      <p:pic>
        <p:nvPicPr>
          <p:cNvPr id="4" name="Picture 3"/>
          <p:cNvPicPr>
            <a:picLocks noChangeAspect="1"/>
          </p:cNvPicPr>
          <p:nvPr/>
        </p:nvPicPr>
        <p:blipFill>
          <a:blip r:embed="rId2"/>
          <a:stretch>
            <a:fillRect/>
          </a:stretch>
        </p:blipFill>
        <p:spPr>
          <a:xfrm>
            <a:off x="4582494" y="3969162"/>
            <a:ext cx="329456" cy="352229"/>
          </a:xfrm>
          <a:prstGeom prst="rect">
            <a:avLst/>
          </a:prstGeom>
        </p:spPr>
      </p:pic>
      <p:pic>
        <p:nvPicPr>
          <p:cNvPr id="7" name="Picture 6"/>
          <p:cNvPicPr>
            <a:picLocks noChangeAspect="1"/>
          </p:cNvPicPr>
          <p:nvPr/>
        </p:nvPicPr>
        <p:blipFill>
          <a:blip r:embed="rId3"/>
          <a:stretch>
            <a:fillRect/>
          </a:stretch>
        </p:blipFill>
        <p:spPr>
          <a:xfrm>
            <a:off x="3550339" y="3274070"/>
            <a:ext cx="696091" cy="530871"/>
          </a:xfrm>
          <a:prstGeom prst="rect">
            <a:avLst/>
          </a:prstGeom>
        </p:spPr>
      </p:pic>
      <p:pic>
        <p:nvPicPr>
          <p:cNvPr id="8" name="Picture 7"/>
          <p:cNvPicPr>
            <a:picLocks noChangeAspect="1"/>
          </p:cNvPicPr>
          <p:nvPr/>
        </p:nvPicPr>
        <p:blipFill>
          <a:blip r:embed="rId4"/>
          <a:stretch>
            <a:fillRect/>
          </a:stretch>
        </p:blipFill>
        <p:spPr>
          <a:xfrm>
            <a:off x="5490510" y="2858474"/>
            <a:ext cx="318956" cy="318956"/>
          </a:xfrm>
          <a:prstGeom prst="rect">
            <a:avLst/>
          </a:prstGeom>
        </p:spPr>
      </p:pic>
      <p:pic>
        <p:nvPicPr>
          <p:cNvPr id="9" name="Picture 8"/>
          <p:cNvPicPr>
            <a:picLocks noChangeAspect="1"/>
          </p:cNvPicPr>
          <p:nvPr/>
        </p:nvPicPr>
        <p:blipFill>
          <a:blip r:embed="rId5"/>
          <a:stretch>
            <a:fillRect/>
          </a:stretch>
        </p:blipFill>
        <p:spPr>
          <a:xfrm>
            <a:off x="7232847" y="1604794"/>
            <a:ext cx="640704" cy="855374"/>
          </a:xfrm>
          <a:prstGeom prst="rect">
            <a:avLst/>
          </a:prstGeom>
        </p:spPr>
      </p:pic>
      <p:pic>
        <p:nvPicPr>
          <p:cNvPr id="10" name="Picture 9"/>
          <p:cNvPicPr>
            <a:picLocks noChangeAspect="1"/>
          </p:cNvPicPr>
          <p:nvPr/>
        </p:nvPicPr>
        <p:blipFill>
          <a:blip r:embed="rId6"/>
          <a:stretch>
            <a:fillRect/>
          </a:stretch>
        </p:blipFill>
        <p:spPr>
          <a:xfrm>
            <a:off x="5966232" y="2132474"/>
            <a:ext cx="483120" cy="726000"/>
          </a:xfrm>
          <a:prstGeom prst="rect">
            <a:avLst/>
          </a:prstGeom>
        </p:spPr>
      </p:pic>
      <p:pic>
        <p:nvPicPr>
          <p:cNvPr id="11" name="Picture 10"/>
          <p:cNvPicPr>
            <a:picLocks noChangeAspect="1"/>
          </p:cNvPicPr>
          <p:nvPr/>
        </p:nvPicPr>
        <p:blipFill>
          <a:blip r:embed="rId7"/>
          <a:stretch>
            <a:fillRect/>
          </a:stretch>
        </p:blipFill>
        <p:spPr>
          <a:xfrm>
            <a:off x="5270209" y="4475140"/>
            <a:ext cx="937583" cy="672229"/>
          </a:xfrm>
          <a:prstGeom prst="rect">
            <a:avLst/>
          </a:prstGeom>
        </p:spPr>
      </p:pic>
    </p:spTree>
    <p:extLst>
      <p:ext uri="{BB962C8B-B14F-4D97-AF65-F5344CB8AC3E}">
        <p14:creationId xmlns:p14="http://schemas.microsoft.com/office/powerpoint/2010/main" val="93688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altLang="en-US" dirty="0" smtClean="0"/>
              <a:t>Prior to TSDL files:</a:t>
            </a:r>
          </a:p>
          <a:p>
            <a:pPr lvl="1"/>
            <a:r>
              <a:rPr lang="en-US" altLang="en-US" dirty="0" smtClean="0"/>
              <a:t>Statewide Standard Course Code Submission	</a:t>
            </a:r>
          </a:p>
          <a:p>
            <a:pPr lvl="2"/>
            <a:r>
              <a:rPr lang="en-US" altLang="en-US" dirty="0" smtClean="0"/>
              <a:t>Open year round</a:t>
            </a:r>
          </a:p>
          <a:p>
            <a:pPr lvl="1"/>
            <a:r>
              <a:rPr lang="en-US" altLang="en-US" dirty="0" smtClean="0"/>
              <a:t>Student Interchange Files uploaded</a:t>
            </a:r>
          </a:p>
          <a:p>
            <a:pPr lvl="1"/>
            <a:r>
              <a:rPr lang="en-US" altLang="en-US" dirty="0" smtClean="0"/>
              <a:t>Staff Interchange Files uploaded</a:t>
            </a:r>
          </a:p>
          <a:p>
            <a:pPr lvl="1"/>
            <a:endParaRPr lang="en-US" altLang="en-US" dirty="0" smtClean="0"/>
          </a:p>
          <a:p>
            <a:endParaRPr lang="en-US" altLang="en-US" dirty="0" smtClean="0"/>
          </a:p>
          <a:p>
            <a:r>
              <a:rPr lang="en-US" altLang="en-US" dirty="0" smtClean="0"/>
              <a:t>Interchange:</a:t>
            </a:r>
          </a:p>
          <a:p>
            <a:pPr lvl="1"/>
            <a:r>
              <a:rPr lang="en-US" altLang="en-US" dirty="0" smtClean="0"/>
              <a:t>Open Wednesday, November 15</a:t>
            </a:r>
            <a:r>
              <a:rPr lang="en-US" altLang="en-US" baseline="30000" dirty="0" smtClean="0"/>
              <a:t>th</a:t>
            </a:r>
            <a:r>
              <a:rPr lang="en-US" altLang="en-US" dirty="0" smtClean="0"/>
              <a:t> 2017</a:t>
            </a:r>
          </a:p>
          <a:p>
            <a:pPr lvl="1"/>
            <a:r>
              <a:rPr lang="en-US" altLang="en-US" dirty="0" smtClean="0"/>
              <a:t>Remains open throughout the year</a:t>
            </a:r>
          </a:p>
          <a:p>
            <a:pPr lvl="1"/>
            <a:endParaRPr lang="en-US" altLang="en-US" dirty="0" smtClean="0"/>
          </a:p>
        </p:txBody>
      </p:sp>
      <p:sp>
        <p:nvSpPr>
          <p:cNvPr id="3" name="Title 2"/>
          <p:cNvSpPr>
            <a:spLocks noGrp="1"/>
          </p:cNvSpPr>
          <p:nvPr>
            <p:ph type="title"/>
          </p:nvPr>
        </p:nvSpPr>
        <p:spPr/>
        <p:txBody>
          <a:bodyPr/>
          <a:lstStyle/>
          <a:p>
            <a:r>
              <a:rPr lang="en-US" smtClean="0"/>
              <a:t>TSDL Interchange Timeline</a:t>
            </a:r>
            <a:endParaRPr lang="en-US" dirty="0"/>
          </a:p>
        </p:txBody>
      </p:sp>
      <p:pic>
        <p:nvPicPr>
          <p:cNvPr id="4" name="Picture 3"/>
          <p:cNvPicPr>
            <a:picLocks noChangeAspect="1"/>
          </p:cNvPicPr>
          <p:nvPr/>
        </p:nvPicPr>
        <p:blipFill>
          <a:blip r:embed="rId3"/>
          <a:stretch>
            <a:fillRect/>
          </a:stretch>
        </p:blipFill>
        <p:spPr>
          <a:xfrm>
            <a:off x="6618745" y="1412693"/>
            <a:ext cx="1459979" cy="1459979"/>
          </a:xfrm>
          <a:prstGeom prst="rect">
            <a:avLst/>
          </a:prstGeom>
        </p:spPr>
      </p:pic>
    </p:spTree>
    <p:extLst>
      <p:ext uri="{BB962C8B-B14F-4D97-AF65-F5344CB8AC3E}">
        <p14:creationId xmlns:p14="http://schemas.microsoft.com/office/powerpoint/2010/main" val="369031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219302" y="954495"/>
          <a:ext cx="8705395" cy="5058942"/>
        </p:xfrm>
        <a:graphic>
          <a:graphicData uri="http://schemas.openxmlformats.org/drawingml/2006/table">
            <a:tbl>
              <a:tblPr firstRow="1" firstCol="1" bandRow="1">
                <a:tableStyleId>{21E4AEA4-8DFA-4A89-87EB-49C32662AFE0}</a:tableStyleId>
              </a:tblPr>
              <a:tblGrid>
                <a:gridCol w="2985144"/>
                <a:gridCol w="5720251"/>
              </a:tblGrid>
              <a:tr h="453065">
                <a:tc>
                  <a:txBody>
                    <a:bodyPr/>
                    <a:lstStyle/>
                    <a:p>
                      <a:pPr marL="0" marR="0" algn="ctr">
                        <a:lnSpc>
                          <a:spcPct val="115000"/>
                        </a:lnSpc>
                        <a:spcBef>
                          <a:spcPts val="0"/>
                        </a:spcBef>
                        <a:spcAft>
                          <a:spcPts val="0"/>
                        </a:spcAft>
                      </a:pPr>
                      <a:r>
                        <a:rPr lang="en-US" sz="2400" dirty="0">
                          <a:effectLst/>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indent="-5080" algn="ctr">
                        <a:lnSpc>
                          <a:spcPct val="115000"/>
                        </a:lnSpc>
                        <a:spcBef>
                          <a:spcPts val="0"/>
                        </a:spcBef>
                        <a:spcAft>
                          <a:spcPts val="0"/>
                        </a:spcAft>
                      </a:pPr>
                      <a:r>
                        <a:rPr lang="en-US" sz="2400">
                          <a:effectLst/>
                        </a:rPr>
                        <a:t>Event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83249">
                <a:tc>
                  <a:txBody>
                    <a:bodyPr/>
                    <a:lstStyle/>
                    <a:p>
                      <a:pPr marL="0" marR="0">
                        <a:lnSpc>
                          <a:spcPct val="115000"/>
                        </a:lnSpc>
                        <a:spcBef>
                          <a:spcPts val="1200"/>
                        </a:spcBef>
                        <a:spcAft>
                          <a:spcPts val="0"/>
                        </a:spcAft>
                      </a:pPr>
                      <a:r>
                        <a:rPr lang="en-US" sz="2000" dirty="0" smtClean="0">
                          <a:effectLst/>
                        </a:rPr>
                        <a:t>Wednesday, Nov</a:t>
                      </a:r>
                      <a:r>
                        <a:rPr lang="en-US" sz="2000" baseline="0" dirty="0" smtClean="0">
                          <a:effectLst/>
                        </a:rPr>
                        <a:t> 15</a:t>
                      </a:r>
                      <a:r>
                        <a:rPr lang="en-US" sz="2000" baseline="30000" dirty="0" smtClean="0">
                          <a:effectLst/>
                        </a:rPr>
                        <a:t>th</a:t>
                      </a:r>
                      <a:r>
                        <a:rPr lang="en-US" sz="2000" baseline="0" dirty="0" smtClean="0">
                          <a:effectLst/>
                        </a:rPr>
                        <a:t> </a:t>
                      </a:r>
                      <a:r>
                        <a:rPr lang="en-US" sz="2000" dirty="0" smtClean="0">
                          <a:effectLst/>
                        </a:rPr>
                        <a:t>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a:effectLst/>
                        </a:rPr>
                        <a:t>Interchange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73670">
                <a:tc>
                  <a:txBody>
                    <a:bodyPr/>
                    <a:lstStyle/>
                    <a:p>
                      <a:pPr marL="0" marR="0">
                        <a:lnSpc>
                          <a:spcPct val="115000"/>
                        </a:lnSpc>
                        <a:spcBef>
                          <a:spcPts val="1200"/>
                        </a:spcBef>
                        <a:spcAft>
                          <a:spcPts val="0"/>
                        </a:spcAft>
                      </a:pPr>
                      <a:r>
                        <a:rPr lang="en-US" sz="2000" dirty="0">
                          <a:effectLst/>
                        </a:rPr>
                        <a:t>Wednesday, Jan 17</a:t>
                      </a:r>
                      <a:r>
                        <a:rPr lang="en-US" sz="2000" baseline="30000" dirty="0">
                          <a:effectLst/>
                        </a:rPr>
                        <a:t>th</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a:effectLst/>
                        </a:rPr>
                        <a:t>Snapshot open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631985">
                <a:tc>
                  <a:txBody>
                    <a:bodyPr/>
                    <a:lstStyle/>
                    <a:p>
                      <a:pPr marL="0" marR="0">
                        <a:lnSpc>
                          <a:spcPct val="115000"/>
                        </a:lnSpc>
                        <a:spcBef>
                          <a:spcPts val="1200"/>
                        </a:spcBef>
                        <a:spcAft>
                          <a:spcPts val="0"/>
                        </a:spcAft>
                      </a:pPr>
                      <a:r>
                        <a:rPr lang="en-US" sz="2000">
                          <a:effectLst/>
                        </a:rPr>
                        <a:t>Friday, June 1</a:t>
                      </a:r>
                      <a:r>
                        <a:rPr lang="en-US" sz="2000" baseline="30000">
                          <a:effectLst/>
                        </a:rPr>
                        <a:t>st</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All districts create a TSDL </a:t>
                      </a:r>
                      <a:r>
                        <a:rPr lang="en-US" sz="2000" dirty="0" smtClean="0">
                          <a:effectLst/>
                        </a:rPr>
                        <a:t>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39269">
                <a:tc>
                  <a:txBody>
                    <a:bodyPr/>
                    <a:lstStyle/>
                    <a:p>
                      <a:pPr marL="0" marR="0">
                        <a:lnSpc>
                          <a:spcPct val="115000"/>
                        </a:lnSpc>
                        <a:spcBef>
                          <a:spcPts val="1200"/>
                        </a:spcBef>
                        <a:spcAft>
                          <a:spcPts val="0"/>
                        </a:spcAft>
                      </a:pPr>
                      <a:r>
                        <a:rPr lang="en-US" sz="2000" dirty="0">
                          <a:effectLst/>
                        </a:rPr>
                        <a:t>Friday, June 15</a:t>
                      </a:r>
                      <a:r>
                        <a:rPr lang="en-US" sz="2000" baseline="30000" dirty="0">
                          <a:effectLst/>
                        </a:rPr>
                        <a:t>th</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TSDL Interchange files error free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75353">
                <a:tc>
                  <a:txBody>
                    <a:bodyPr/>
                    <a:lstStyle/>
                    <a:p>
                      <a:pPr marL="0" marR="0">
                        <a:lnSpc>
                          <a:spcPct val="115000"/>
                        </a:lnSpc>
                        <a:spcBef>
                          <a:spcPts val="1200"/>
                        </a:spcBef>
                        <a:spcAft>
                          <a:spcPts val="0"/>
                        </a:spcAft>
                      </a:pPr>
                      <a:r>
                        <a:rPr lang="en-US" sz="2000" dirty="0">
                          <a:effectLst/>
                        </a:rPr>
                        <a:t>Friday, June 22</a:t>
                      </a:r>
                      <a:r>
                        <a:rPr lang="en-US" sz="2000" baseline="30000" dirty="0">
                          <a:effectLst/>
                        </a:rPr>
                        <a:t>nd</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TSDL Snapshot error free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1171254">
                <a:tc>
                  <a:txBody>
                    <a:bodyPr/>
                    <a:lstStyle/>
                    <a:p>
                      <a:pPr marL="0" marR="0">
                        <a:lnSpc>
                          <a:spcPct val="115000"/>
                        </a:lnSpc>
                        <a:spcBef>
                          <a:spcPts val="1200"/>
                        </a:spcBef>
                        <a:spcAft>
                          <a:spcPts val="0"/>
                        </a:spcAft>
                      </a:pPr>
                      <a:r>
                        <a:rPr lang="en-US" sz="2000">
                          <a:effectLst/>
                        </a:rPr>
                        <a:t>Friday, June 29</a:t>
                      </a:r>
                      <a:r>
                        <a:rPr lang="en-US" sz="2000" baseline="30000">
                          <a:effectLst/>
                        </a:rPr>
                        <a:t>th</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a:effectLst/>
                        </a:rPr>
                        <a:t>Soft Deadline: Recommended date to finalize the TSDL snapshot.  After this date, many school systems roll over to the next school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31097">
                <a:tc>
                  <a:txBody>
                    <a:bodyPr/>
                    <a:lstStyle/>
                    <a:p>
                      <a:pPr marL="0" marR="0">
                        <a:lnSpc>
                          <a:spcPct val="115000"/>
                        </a:lnSpc>
                        <a:spcBef>
                          <a:spcPts val="1200"/>
                        </a:spcBef>
                        <a:spcAft>
                          <a:spcPts val="0"/>
                        </a:spcAft>
                      </a:pPr>
                      <a:r>
                        <a:rPr lang="en-US" sz="2000">
                          <a:effectLst/>
                        </a:rPr>
                        <a:t>Friday, August 31</a:t>
                      </a:r>
                      <a:r>
                        <a:rPr lang="en-US" sz="2000" baseline="30000">
                          <a:effectLst/>
                        </a:rPr>
                        <a:t>st</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a:effectLst/>
                        </a:rPr>
                        <a:t>Deadline: Snapshot must be finalized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bl>
          </a:graphicData>
        </a:graphic>
      </p:graphicFrame>
      <p:sp>
        <p:nvSpPr>
          <p:cNvPr id="3" name="Title 2"/>
          <p:cNvSpPr>
            <a:spLocks noGrp="1"/>
          </p:cNvSpPr>
          <p:nvPr>
            <p:ph type="title"/>
          </p:nvPr>
        </p:nvSpPr>
        <p:spPr/>
        <p:txBody>
          <a:bodyPr/>
          <a:lstStyle/>
          <a:p>
            <a:r>
              <a:rPr lang="en-US" smtClean="0"/>
              <a:t>TSDL Snapshot Timeline</a:t>
            </a:r>
            <a:endParaRPr lang="en-US" dirty="0"/>
          </a:p>
        </p:txBody>
      </p:sp>
    </p:spTree>
    <p:extLst>
      <p:ext uri="{BB962C8B-B14F-4D97-AF65-F5344CB8AC3E}">
        <p14:creationId xmlns:p14="http://schemas.microsoft.com/office/powerpoint/2010/main" val="122556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52136891"/>
              </p:ext>
            </p:extLst>
          </p:nvPr>
        </p:nvGraphicFramePr>
        <p:xfrm>
          <a:off x="568315" y="1000576"/>
          <a:ext cx="7510409" cy="5330790"/>
        </p:xfrm>
        <a:graphic>
          <a:graphicData uri="http://schemas.openxmlformats.org/drawingml/2006/table">
            <a:tbl>
              <a:tblPr firstRow="1" firstCol="1" bandRow="1">
                <a:tableStyleId>{9DCAF9ED-07DC-4A11-8D7F-57B35C25682E}</a:tableStyleId>
              </a:tblPr>
              <a:tblGrid>
                <a:gridCol w="3754698"/>
                <a:gridCol w="3755711"/>
              </a:tblGrid>
              <a:tr h="478215">
                <a:tc>
                  <a:txBody>
                    <a:bodyPr/>
                    <a:lstStyle/>
                    <a:p>
                      <a:pPr marL="0" marR="0" algn="ctr">
                        <a:spcBef>
                          <a:spcPts val="0"/>
                        </a:spcBef>
                        <a:spcAft>
                          <a:spcPts val="0"/>
                        </a:spcAft>
                      </a:pPr>
                      <a:r>
                        <a:rPr lang="en-US" sz="2800" dirty="0">
                          <a:effectLst/>
                        </a:rPr>
                        <a:t>Date/Time</a:t>
                      </a:r>
                      <a:endParaRPr lang="en-US"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800" dirty="0">
                          <a:effectLst/>
                        </a:rPr>
                        <a:t>Topic</a:t>
                      </a:r>
                      <a:endParaRPr lang="en-US" sz="2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b="0" strike="sngStrike" dirty="0">
                          <a:effectLst/>
                        </a:rPr>
                        <a:t>Tuesday, November 14</a:t>
                      </a:r>
                      <a:r>
                        <a:rPr lang="en-US" sz="1800" b="0" strike="sngStrike" baseline="30000" dirty="0">
                          <a:effectLst/>
                        </a:rPr>
                        <a:t>th</a:t>
                      </a:r>
                      <a:r>
                        <a:rPr lang="en-US" sz="1800" b="0" strike="sngStrike" dirty="0">
                          <a:effectLst/>
                        </a:rPr>
                        <a:t> 1 -2 pm</a:t>
                      </a:r>
                      <a:endParaRPr lang="en-US" sz="1800" b="0" strike="sngStrike"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0" strike="sngStrike" dirty="0">
                          <a:effectLst/>
                        </a:rPr>
                        <a:t>Getting Started – What is Required?</a:t>
                      </a:r>
                      <a:endParaRPr lang="en-US" sz="1800" b="0" strike="sngStrike"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b="0" strike="sngStrike">
                          <a:effectLst/>
                        </a:rPr>
                        <a:t>Tuesday, December 12</a:t>
                      </a:r>
                      <a:r>
                        <a:rPr lang="en-US" sz="1800" b="0" strike="sngStrike" baseline="30000">
                          <a:effectLst/>
                        </a:rPr>
                        <a:t>th</a:t>
                      </a:r>
                      <a:r>
                        <a:rPr lang="en-US" sz="1800" b="0" strike="sngStrike">
                          <a:effectLst/>
                        </a:rPr>
                        <a:t> 1 -2 pm</a:t>
                      </a:r>
                      <a:endParaRPr lang="en-US" sz="1800" b="0" strike="sngStrike">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0" strike="sngStrike" dirty="0">
                          <a:effectLst/>
                        </a:rPr>
                        <a:t>TSDL Interchange </a:t>
                      </a:r>
                      <a:r>
                        <a:rPr lang="en-US" sz="1800" b="0" strike="sngStrike" dirty="0" smtClean="0">
                          <a:effectLst/>
                        </a:rPr>
                        <a:t>Updates and Process</a:t>
                      </a:r>
                      <a:endParaRPr lang="en-US" sz="1800" b="0" strike="sngStrike"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b="0" strike="sngStrike" dirty="0">
                          <a:effectLst/>
                        </a:rPr>
                        <a:t>Tuesday, January 9</a:t>
                      </a:r>
                      <a:r>
                        <a:rPr lang="en-US" sz="1800" b="0" strike="sngStrike" baseline="30000" dirty="0">
                          <a:effectLst/>
                        </a:rPr>
                        <a:t>th</a:t>
                      </a:r>
                      <a:r>
                        <a:rPr lang="en-US" sz="1800" b="0" strike="sngStrike" dirty="0">
                          <a:effectLst/>
                        </a:rPr>
                        <a:t> 1 -2 pm</a:t>
                      </a:r>
                      <a:endParaRPr lang="en-US" sz="1800" b="0" strike="sngStrike"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0" strike="sngStrike" dirty="0">
                          <a:effectLst/>
                        </a:rPr>
                        <a:t>TSDL Interchange Edits Guide</a:t>
                      </a:r>
                      <a:endParaRPr lang="en-US" sz="1800" b="0" strike="sngStrike"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b="0" strike="sngStrike">
                          <a:effectLst/>
                        </a:rPr>
                        <a:t>Tuesday, February 13</a:t>
                      </a:r>
                      <a:r>
                        <a:rPr lang="en-US" sz="1800" b="0" strike="sngStrike" baseline="30000">
                          <a:effectLst/>
                        </a:rPr>
                        <a:t>th</a:t>
                      </a:r>
                      <a:r>
                        <a:rPr lang="en-US" sz="1800" b="0" strike="sngStrike">
                          <a:effectLst/>
                        </a:rPr>
                        <a:t> 1 -2 pm</a:t>
                      </a:r>
                      <a:endParaRPr lang="en-US" sz="1800" b="0" strike="sngStrike">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0" strike="sngStrike" dirty="0">
                          <a:effectLst/>
                        </a:rPr>
                        <a:t>TSDL Snapshot </a:t>
                      </a:r>
                      <a:r>
                        <a:rPr lang="en-US" sz="1800" b="0" strike="sngStrike" dirty="0" smtClean="0">
                          <a:effectLst/>
                        </a:rPr>
                        <a:t>Data</a:t>
                      </a:r>
                      <a:r>
                        <a:rPr lang="en-US" sz="1800" b="0" strike="sngStrike" baseline="0" dirty="0" smtClean="0">
                          <a:effectLst/>
                        </a:rPr>
                        <a:t> Reports</a:t>
                      </a:r>
                      <a:endParaRPr lang="en-US" sz="1800" b="0" strike="sngStrike"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b="0" strike="sngStrike" dirty="0">
                          <a:effectLst/>
                        </a:rPr>
                        <a:t>Tuesday, March 13</a:t>
                      </a:r>
                      <a:r>
                        <a:rPr lang="en-US" sz="1800" b="0" strike="sngStrike" baseline="30000" dirty="0">
                          <a:effectLst/>
                        </a:rPr>
                        <a:t>th</a:t>
                      </a:r>
                      <a:r>
                        <a:rPr lang="en-US" sz="1800" b="0" strike="sngStrike" dirty="0">
                          <a:effectLst/>
                        </a:rPr>
                        <a:t> 1 -2 pm</a:t>
                      </a:r>
                      <a:endParaRPr lang="en-US" sz="1800" b="0" strike="sngStrike"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b="0" strike="sngStrike" dirty="0">
                          <a:effectLst/>
                        </a:rPr>
                        <a:t>Overall Process Review</a:t>
                      </a:r>
                    </a:p>
                    <a:p>
                      <a:pPr marL="0" marR="0" algn="ctr">
                        <a:spcBef>
                          <a:spcPts val="0"/>
                        </a:spcBef>
                        <a:spcAft>
                          <a:spcPts val="0"/>
                        </a:spcAft>
                      </a:pPr>
                      <a:r>
                        <a:rPr lang="en-US" sz="1800" b="0" strike="sngStrike" dirty="0">
                          <a:effectLst/>
                        </a:rPr>
                        <a:t>(Interchange and Snapshot)</a:t>
                      </a:r>
                      <a:endParaRPr lang="en-US" sz="1800" b="0" strike="sngStrike"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April 10</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latin typeface="Calibri" panose="020F0502020204030204" pitchFamily="34" charset="0"/>
                          <a:ea typeface="Calibri" panose="020F0502020204030204" pitchFamily="34" charset="0"/>
                        </a:rPr>
                        <a:t>TSDL Snapshot</a:t>
                      </a:r>
                      <a:r>
                        <a:rPr lang="en-US" sz="1800" baseline="0" dirty="0" smtClean="0">
                          <a:effectLst/>
                          <a:latin typeface="Calibri" panose="020F0502020204030204" pitchFamily="34" charset="0"/>
                          <a:ea typeface="Calibri" panose="020F0502020204030204" pitchFamily="34" charset="0"/>
                        </a:rPr>
                        <a:t> Process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dirty="0">
                          <a:effectLst/>
                        </a:rPr>
                        <a:t>Tuesday, May 8</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rPr>
                        <a:t>TSDL Snapshot Edits and Reports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June 12</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smtClean="0">
                          <a:effectLst/>
                        </a:rPr>
                        <a:t>Reports </a:t>
                      </a:r>
                      <a:r>
                        <a:rPr lang="en-US" sz="1800" dirty="0">
                          <a:effectLst/>
                        </a:rPr>
                        <a:t>Review </a:t>
                      </a:r>
                      <a:r>
                        <a:rPr lang="en-US" sz="1800" dirty="0" smtClean="0">
                          <a:effectLst/>
                        </a:rPr>
                        <a:t>&amp; Finalizing </a:t>
                      </a:r>
                      <a:r>
                        <a:rPr lang="en-US" sz="1800" dirty="0">
                          <a:effectLst/>
                        </a:rPr>
                        <a:t>Steps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dirty="0">
                          <a:effectLst/>
                        </a:rPr>
                        <a:t>Tuesday, July 10</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Status Check – </a:t>
                      </a:r>
                      <a:r>
                        <a:rPr lang="en-US" sz="1800" smtClean="0">
                          <a:effectLst/>
                        </a:rPr>
                        <a:t>Final Steps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August 14</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Final Review</a:t>
                      </a:r>
                      <a:endParaRPr lang="en-US" sz="1800" dirty="0">
                        <a:effectLst/>
                        <a:latin typeface="Calibri" panose="020F0502020204030204" pitchFamily="34" charset="0"/>
                        <a:ea typeface="Calibri" panose="020F0502020204030204" pitchFamily="34" charset="0"/>
                      </a:endParaRPr>
                    </a:p>
                  </a:txBody>
                  <a:tcPr marL="68580" marR="68580" marT="0" marB="0" anchor="ctr"/>
                </a:tc>
              </a:tr>
            </a:tbl>
          </a:graphicData>
        </a:graphic>
      </p:graphicFrame>
      <p:sp>
        <p:nvSpPr>
          <p:cNvPr id="3" name="Title 2"/>
          <p:cNvSpPr>
            <a:spLocks noGrp="1"/>
          </p:cNvSpPr>
          <p:nvPr>
            <p:ph type="title"/>
          </p:nvPr>
        </p:nvSpPr>
        <p:spPr/>
        <p:txBody>
          <a:bodyPr>
            <a:normAutofit/>
          </a:bodyPr>
          <a:lstStyle/>
          <a:p>
            <a:r>
              <a:rPr lang="en-US" dirty="0" smtClean="0"/>
              <a:t>Webinar Trainings</a:t>
            </a:r>
            <a:endParaRPr lang="en-US" dirty="0"/>
          </a:p>
        </p:txBody>
      </p:sp>
      <p:sp>
        <p:nvSpPr>
          <p:cNvPr id="5" name="Rectangle 1"/>
          <p:cNvSpPr>
            <a:spLocks noChangeArrowheads="1"/>
          </p:cNvSpPr>
          <p:nvPr/>
        </p:nvSpPr>
        <p:spPr bwMode="auto">
          <a:xfrm>
            <a:off x="-2465542" y="-95320"/>
            <a:ext cx="11609542" cy="55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0743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712</TotalTime>
  <Words>2365</Words>
  <Application>Microsoft Office PowerPoint</Application>
  <PresentationFormat>On-screen Show (4:3)</PresentationFormat>
  <Paragraphs>409</Paragraphs>
  <Slides>62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Book Antiqua</vt:lpstr>
      <vt:lpstr>Calibri</vt:lpstr>
      <vt:lpstr>Curlz MT</vt:lpstr>
      <vt:lpstr>Museo Slab 500</vt:lpstr>
      <vt:lpstr>Times New Roman</vt:lpstr>
      <vt:lpstr>Trebuchet MS</vt:lpstr>
      <vt:lpstr>Wingdings</vt:lpstr>
      <vt:lpstr>Office Theme</vt:lpstr>
      <vt:lpstr>PowerPoint Presentation</vt:lpstr>
      <vt:lpstr>Agenda</vt:lpstr>
      <vt:lpstr>Data Uses: Reporting and Analysis</vt:lpstr>
      <vt:lpstr>Data Reporting – CRDC on behalf of districts</vt:lpstr>
      <vt:lpstr>Authority To Collect</vt:lpstr>
      <vt:lpstr>PowerPoint Presentation</vt:lpstr>
      <vt:lpstr>TSDL Interchange Timeline</vt:lpstr>
      <vt:lpstr>TSDL Snapshot Timeline</vt:lpstr>
      <vt:lpstr>Webinar Trainings</vt:lpstr>
      <vt:lpstr>PowerPoint Presentation</vt:lpstr>
      <vt:lpstr>Identity Management Roles</vt:lpstr>
      <vt:lpstr>Course Codes</vt:lpstr>
      <vt:lpstr>Required K-12 Courses</vt:lpstr>
      <vt:lpstr>Creating Files</vt:lpstr>
      <vt:lpstr>Tips on Files</vt:lpstr>
      <vt:lpstr>Interchange Files</vt:lpstr>
      <vt:lpstr>TSDL Fields </vt:lpstr>
      <vt:lpstr>Interchange Flowchart</vt:lpstr>
      <vt:lpstr>PowerPoint Presentation</vt:lpstr>
      <vt:lpstr>Pre-Step: Getting to Data Pipeline</vt:lpstr>
      <vt:lpstr>#1: Logging into Data Pipeline</vt:lpstr>
      <vt:lpstr>Uploading Interchange Files</vt:lpstr>
      <vt:lpstr>Pipeline Website Review</vt:lpstr>
      <vt:lpstr>File Upload – Format Checker</vt:lpstr>
      <vt:lpstr>Format Checker – Upload Results</vt:lpstr>
      <vt:lpstr>Format Checker Notes</vt:lpstr>
      <vt:lpstr>Data File Upload</vt:lpstr>
      <vt:lpstr>Data File Upload Types</vt:lpstr>
      <vt:lpstr>Batch Maintenance Screen – Not Processed</vt:lpstr>
      <vt:lpstr>File Not Processed – Next Steps</vt:lpstr>
      <vt:lpstr>Batch Maintenance – File Processed</vt:lpstr>
      <vt:lpstr>File Processed – Next Steps</vt:lpstr>
      <vt:lpstr>Review Errors in Detail</vt:lpstr>
      <vt:lpstr>Clicking on Cognos Reports-  Opens in a new Screen</vt:lpstr>
      <vt:lpstr>TSDL Interchange Errors</vt:lpstr>
      <vt:lpstr>Error Reports</vt:lpstr>
      <vt:lpstr>Error Detail Report- Excel</vt:lpstr>
      <vt:lpstr>Pipeline Reports</vt:lpstr>
      <vt:lpstr>Pipeline Error Reports –  Viewing Details</vt:lpstr>
      <vt:lpstr>Correcting Errors</vt:lpstr>
      <vt:lpstr>Batch Maintenance: No Errors</vt:lpstr>
      <vt:lpstr>Next Steps – TSDL Snapshot</vt:lpstr>
      <vt:lpstr>PowerPoint Presentation</vt:lpstr>
      <vt:lpstr>Snapshot Flowchart</vt:lpstr>
      <vt:lpstr>Teacher Student Data Link Snapshot: Access</vt:lpstr>
      <vt:lpstr>Creating Snapshot Steps</vt:lpstr>
      <vt:lpstr>#2 and #3: Selecting Teacher Student Data Link -&gt; Snapshot</vt:lpstr>
      <vt:lpstr>#4 and #5: TSDL Snapshot Screen</vt:lpstr>
      <vt:lpstr>#6 and #7: Creating Snapshot- Screenshot </vt:lpstr>
      <vt:lpstr>Next Steps</vt:lpstr>
      <vt:lpstr>Status Dashboard Screen</vt:lpstr>
      <vt:lpstr>Accessing Cognos Reports</vt:lpstr>
      <vt:lpstr>Teacher Student Data Link Cognos Reports</vt:lpstr>
      <vt:lpstr>View Errors – Teacher Student Data Link Error Detail Report </vt:lpstr>
      <vt:lpstr>Viewing Errors in Data Pipeline</vt:lpstr>
      <vt:lpstr>Edits</vt:lpstr>
      <vt:lpstr>Finalizing Steps</vt:lpstr>
      <vt:lpstr>Finalizing Data</vt:lpstr>
      <vt:lpstr>PowerPoint Presentation</vt:lpstr>
      <vt:lpstr>TSDL Interchange Resources</vt:lpstr>
      <vt:lpstr>TSDL Snapshot Resources</vt:lpstr>
      <vt:lpstr>Thank You for Joining!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Severson, Annette</cp:lastModifiedBy>
  <cp:revision>90</cp:revision>
  <dcterms:created xsi:type="dcterms:W3CDTF">2016-08-31T23:11:11Z</dcterms:created>
  <dcterms:modified xsi:type="dcterms:W3CDTF">2018-03-22T16:20:40Z</dcterms:modified>
</cp:coreProperties>
</file>