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9" r:id="rId2"/>
    <p:sldId id="348" r:id="rId3"/>
    <p:sldId id="414" r:id="rId4"/>
    <p:sldId id="433" r:id="rId5"/>
    <p:sldId id="434" r:id="rId6"/>
    <p:sldId id="435" r:id="rId7"/>
    <p:sldId id="436" r:id="rId8"/>
    <p:sldId id="437" r:id="rId9"/>
    <p:sldId id="438" r:id="rId10"/>
    <p:sldId id="439" r:id="rId11"/>
    <p:sldId id="440" r:id="rId12"/>
    <p:sldId id="441" r:id="rId13"/>
    <p:sldId id="451" r:id="rId14"/>
    <p:sldId id="415" r:id="rId15"/>
    <p:sldId id="416" r:id="rId16"/>
    <p:sldId id="452" r:id="rId17"/>
    <p:sldId id="444" r:id="rId18"/>
    <p:sldId id="445" r:id="rId19"/>
    <p:sldId id="447" r:id="rId20"/>
    <p:sldId id="453" r:id="rId21"/>
    <p:sldId id="347" r:id="rId22"/>
    <p:sldId id="464" r:id="rId23"/>
    <p:sldId id="454" r:id="rId24"/>
    <p:sldId id="318" r:id="rId25"/>
    <p:sldId id="319" r:id="rId26"/>
    <p:sldId id="456" r:id="rId27"/>
    <p:sldId id="455" r:id="rId28"/>
    <p:sldId id="459" r:id="rId29"/>
    <p:sldId id="465" r:id="rId30"/>
    <p:sldId id="466" r:id="rId31"/>
    <p:sldId id="461" r:id="rId32"/>
    <p:sldId id="463" r:id="rId33"/>
    <p:sldId id="448" r:id="rId34"/>
    <p:sldId id="449" r:id="rId35"/>
    <p:sldId id="450" r:id="rId36"/>
    <p:sldId id="392" r:id="rId37"/>
    <p:sldId id="413" r:id="rId38"/>
    <p:sldId id="394" r:id="rId39"/>
    <p:sldId id="4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Severson, Annette" initials="SA" lastIdx="1" clrIdx="1">
    <p:extLst>
      <p:ext uri="{19B8F6BF-5375-455C-9EA6-DF929625EA0E}">
        <p15:presenceInfo xmlns:p15="http://schemas.microsoft.com/office/powerpoint/2012/main" userId="S-1-5-21-170422339-1359699126-154489894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8"/>
    <a:srgbClr val="C6E8F6"/>
    <a:srgbClr val="101E8E"/>
    <a:srgbClr val="EF7521"/>
    <a:srgbClr val="46797A"/>
    <a:srgbClr val="86BE40"/>
    <a:srgbClr val="FFC846"/>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118" d="100"/>
          <a:sy n="118" d="100"/>
        </p:scale>
        <p:origin x="13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46369-0FD7-4AFC-A9FD-D453B7E228D5}"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n-US"/>
        </a:p>
      </dgm:t>
    </dgm:pt>
    <dgm:pt modelId="{CFA0AFF8-FCF7-4ABF-B9A1-887260F53E53}">
      <dgm:prSet phldrT="[Text]"/>
      <dgm:spPr/>
      <dgm:t>
        <a:bodyPr/>
        <a:lstStyle/>
        <a:p>
          <a:r>
            <a:rPr lang="en-US" dirty="0" smtClean="0"/>
            <a:t>Course Taking Reports</a:t>
          </a:r>
          <a:endParaRPr lang="en-US" dirty="0"/>
        </a:p>
      </dgm:t>
    </dgm:pt>
    <dgm:pt modelId="{7C03A7F8-3ACC-4633-B591-16DAF43B5187}" type="parTrans" cxnId="{D0D6E052-B685-49C4-B1CC-DC687346DDDC}">
      <dgm:prSet/>
      <dgm:spPr/>
      <dgm:t>
        <a:bodyPr/>
        <a:lstStyle/>
        <a:p>
          <a:endParaRPr lang="en-US"/>
        </a:p>
      </dgm:t>
    </dgm:pt>
    <dgm:pt modelId="{46E8FEBB-B474-4A81-AD12-D787013CF8BC}" type="sibTrans" cxnId="{D0D6E052-B685-49C4-B1CC-DC687346DDDC}">
      <dgm:prSet/>
      <dgm:spPr/>
      <dgm:t>
        <a:bodyPr/>
        <a:lstStyle/>
        <a:p>
          <a:endParaRPr lang="en-US"/>
        </a:p>
      </dgm:t>
    </dgm:pt>
    <dgm:pt modelId="{73F0D2AC-6295-45D5-BE03-1C2F8396526B}">
      <dgm:prSet phldrT="[Text]"/>
      <dgm:spPr/>
      <dgm:t>
        <a:bodyPr/>
        <a:lstStyle/>
        <a:p>
          <a:r>
            <a:rPr lang="en-US" dirty="0" smtClean="0"/>
            <a:t>Educator Preparation Program Reports</a:t>
          </a:r>
          <a:endParaRPr lang="en-US" dirty="0"/>
        </a:p>
      </dgm:t>
    </dgm:pt>
    <dgm:pt modelId="{63120905-880C-4888-BA7A-7D5D252EFE02}" type="parTrans" cxnId="{B59BFCD4-AECF-4901-B2C4-875BECD8DDC5}">
      <dgm:prSet/>
      <dgm:spPr/>
      <dgm:t>
        <a:bodyPr/>
        <a:lstStyle/>
        <a:p>
          <a:endParaRPr lang="en-US"/>
        </a:p>
      </dgm:t>
    </dgm:pt>
    <dgm:pt modelId="{C46E5AEC-600E-4383-9587-3A4ECD0C176F}" type="sibTrans" cxnId="{B59BFCD4-AECF-4901-B2C4-875BECD8DDC5}">
      <dgm:prSet/>
      <dgm:spPr/>
      <dgm:t>
        <a:bodyPr/>
        <a:lstStyle/>
        <a:p>
          <a:endParaRPr lang="en-US"/>
        </a:p>
      </dgm:t>
    </dgm:pt>
    <dgm:pt modelId="{06F59B0C-5428-4AC8-8644-4FD5217CCA53}">
      <dgm:prSet phldrT="[Text]"/>
      <dgm:spPr/>
      <dgm:t>
        <a:bodyPr/>
        <a:lstStyle/>
        <a:p>
          <a:r>
            <a:rPr lang="en-US" dirty="0" smtClean="0"/>
            <a:t>Migrant Education</a:t>
          </a:r>
        </a:p>
      </dgm:t>
    </dgm:pt>
    <dgm:pt modelId="{14488217-F445-457D-8C72-372D94B1E9B5}" type="parTrans" cxnId="{698B54AB-9640-4493-B468-7418D5E59081}">
      <dgm:prSet/>
      <dgm:spPr/>
      <dgm:t>
        <a:bodyPr/>
        <a:lstStyle/>
        <a:p>
          <a:endParaRPr lang="en-US"/>
        </a:p>
      </dgm:t>
    </dgm:pt>
    <dgm:pt modelId="{A1C07D18-0DA7-4BD0-84C2-BC99AA53006B}" type="sibTrans" cxnId="{698B54AB-9640-4493-B468-7418D5E59081}">
      <dgm:prSet/>
      <dgm:spPr/>
      <dgm:t>
        <a:bodyPr/>
        <a:lstStyle/>
        <a:p>
          <a:endParaRPr lang="en-US"/>
        </a:p>
      </dgm:t>
    </dgm:pt>
    <dgm:pt modelId="{467BEAA2-08A3-42E7-8E0A-79B5C130D5C0}">
      <dgm:prSet/>
      <dgm:spPr/>
      <dgm:t>
        <a:bodyPr/>
        <a:lstStyle/>
        <a:p>
          <a:r>
            <a:rPr lang="en-US" dirty="0" smtClean="0"/>
            <a:t>Civil Rights Data Collection (CRDC)</a:t>
          </a:r>
          <a:endParaRPr lang="en-US" dirty="0"/>
        </a:p>
      </dgm:t>
    </dgm:pt>
    <dgm:pt modelId="{B210ECAC-0E14-496C-8337-CF470C4C9EB2}" type="parTrans" cxnId="{351E3B98-0D00-45C4-A445-2C6147932EDA}">
      <dgm:prSet/>
      <dgm:spPr/>
      <dgm:t>
        <a:bodyPr/>
        <a:lstStyle/>
        <a:p>
          <a:endParaRPr lang="en-US"/>
        </a:p>
      </dgm:t>
    </dgm:pt>
    <dgm:pt modelId="{03BF4637-35D8-4FB5-BC9A-EDBA4ABF0670}" type="sibTrans" cxnId="{351E3B98-0D00-45C4-A445-2C6147932EDA}">
      <dgm:prSet/>
      <dgm:spPr/>
      <dgm:t>
        <a:bodyPr/>
        <a:lstStyle/>
        <a:p>
          <a:endParaRPr lang="en-US"/>
        </a:p>
      </dgm:t>
    </dgm:pt>
    <dgm:pt modelId="{BDBB87EF-4CCE-451B-A3B9-17A1AD9562E5}">
      <dgm:prSet/>
      <dgm:spPr/>
      <dgm:t>
        <a:bodyPr/>
        <a:lstStyle/>
        <a:p>
          <a:r>
            <a:rPr lang="en-US" dirty="0" err="1" smtClean="0"/>
            <a:t>Cognos</a:t>
          </a:r>
          <a:r>
            <a:rPr lang="en-US" dirty="0" smtClean="0"/>
            <a:t> Reports</a:t>
          </a:r>
        </a:p>
      </dgm:t>
    </dgm:pt>
    <dgm:pt modelId="{AA74E11F-04C7-4DF7-AFEB-41EEC999EBFC}" type="parTrans" cxnId="{43DD41B6-AE42-4506-B09C-549027143CBD}">
      <dgm:prSet/>
      <dgm:spPr/>
      <dgm:t>
        <a:bodyPr/>
        <a:lstStyle/>
        <a:p>
          <a:endParaRPr lang="en-US"/>
        </a:p>
      </dgm:t>
    </dgm:pt>
    <dgm:pt modelId="{2018787D-7E93-40BD-AABE-E36048DA9793}" type="sibTrans" cxnId="{43DD41B6-AE42-4506-B09C-549027143CBD}">
      <dgm:prSet/>
      <dgm:spPr/>
      <dgm:t>
        <a:bodyPr/>
        <a:lstStyle/>
        <a:p>
          <a:endParaRPr lang="en-US"/>
        </a:p>
      </dgm:t>
    </dgm:pt>
    <dgm:pt modelId="{498224F2-F3A8-4639-928C-6F1E816BC35F}">
      <dgm:prSet/>
      <dgm:spPr/>
      <dgm:t>
        <a:bodyPr/>
        <a:lstStyle/>
        <a:p>
          <a:r>
            <a:rPr lang="en-US" dirty="0" smtClean="0"/>
            <a:t>Resources and Contact Information</a:t>
          </a:r>
          <a:endParaRPr lang="en-US" dirty="0"/>
        </a:p>
      </dgm:t>
    </dgm:pt>
    <dgm:pt modelId="{8E28C804-1471-46B1-A452-1698C5FD3199}" type="parTrans" cxnId="{51C902EB-DDBF-4C15-9A38-F1A9D37B5BF2}">
      <dgm:prSet/>
      <dgm:spPr/>
      <dgm:t>
        <a:bodyPr/>
        <a:lstStyle/>
        <a:p>
          <a:endParaRPr lang="en-US"/>
        </a:p>
      </dgm:t>
    </dgm:pt>
    <dgm:pt modelId="{89533266-4668-4D85-8772-91DCEAFE820D}" type="sibTrans" cxnId="{51C902EB-DDBF-4C15-9A38-F1A9D37B5BF2}">
      <dgm:prSet/>
      <dgm:spPr/>
      <dgm:t>
        <a:bodyPr/>
        <a:lstStyle/>
        <a:p>
          <a:endParaRPr lang="en-US"/>
        </a:p>
      </dgm:t>
    </dgm:pt>
    <dgm:pt modelId="{5FD3537F-2D8E-4CD5-A732-E12B0353CB9A}">
      <dgm:prSet/>
      <dgm:spPr/>
      <dgm:t>
        <a:bodyPr/>
        <a:lstStyle/>
        <a:p>
          <a:r>
            <a:rPr lang="en-US" smtClean="0"/>
            <a:t>Timeline</a:t>
          </a:r>
          <a:endParaRPr lang="en-US" dirty="0" smtClean="0"/>
        </a:p>
      </dgm:t>
    </dgm:pt>
    <dgm:pt modelId="{E24A25C5-08AF-47C6-86F0-D49050B8D3A8}" type="parTrans" cxnId="{176E71F0-FE50-4E6A-90B9-F369F702C93F}">
      <dgm:prSet/>
      <dgm:spPr/>
      <dgm:t>
        <a:bodyPr/>
        <a:lstStyle/>
        <a:p>
          <a:endParaRPr lang="en-US"/>
        </a:p>
      </dgm:t>
    </dgm:pt>
    <dgm:pt modelId="{4FE80835-BA9B-4478-B286-EA144430AD0C}" type="sibTrans" cxnId="{176E71F0-FE50-4E6A-90B9-F369F702C93F}">
      <dgm:prSet/>
      <dgm:spPr/>
      <dgm:t>
        <a:bodyPr/>
        <a:lstStyle/>
        <a:p>
          <a:endParaRPr lang="en-US"/>
        </a:p>
      </dgm:t>
    </dgm:pt>
    <dgm:pt modelId="{00380024-6FB3-485D-B396-95D99D90FF37}" type="pres">
      <dgm:prSet presAssocID="{2F246369-0FD7-4AFC-A9FD-D453B7E228D5}" presName="Name0" presStyleCnt="0">
        <dgm:presLayoutVars>
          <dgm:chMax val="7"/>
          <dgm:chPref val="7"/>
          <dgm:dir/>
        </dgm:presLayoutVars>
      </dgm:prSet>
      <dgm:spPr/>
      <dgm:t>
        <a:bodyPr/>
        <a:lstStyle/>
        <a:p>
          <a:endParaRPr lang="en-US"/>
        </a:p>
      </dgm:t>
    </dgm:pt>
    <dgm:pt modelId="{3DA72573-9927-46C3-BE85-F6FE4E1C6949}" type="pres">
      <dgm:prSet presAssocID="{2F246369-0FD7-4AFC-A9FD-D453B7E228D5}" presName="Name1" presStyleCnt="0"/>
      <dgm:spPr/>
      <dgm:t>
        <a:bodyPr/>
        <a:lstStyle/>
        <a:p>
          <a:endParaRPr lang="en-US"/>
        </a:p>
      </dgm:t>
    </dgm:pt>
    <dgm:pt modelId="{C2CD0BA7-22C9-442F-A960-17E9E7A24A95}" type="pres">
      <dgm:prSet presAssocID="{2F246369-0FD7-4AFC-A9FD-D453B7E228D5}" presName="cycle" presStyleCnt="0"/>
      <dgm:spPr/>
      <dgm:t>
        <a:bodyPr/>
        <a:lstStyle/>
        <a:p>
          <a:endParaRPr lang="en-US"/>
        </a:p>
      </dgm:t>
    </dgm:pt>
    <dgm:pt modelId="{5E8112AA-BF8B-400E-A5F5-ED173CA49342}" type="pres">
      <dgm:prSet presAssocID="{2F246369-0FD7-4AFC-A9FD-D453B7E228D5}" presName="srcNode" presStyleLbl="node1" presStyleIdx="0" presStyleCnt="7"/>
      <dgm:spPr/>
      <dgm:t>
        <a:bodyPr/>
        <a:lstStyle/>
        <a:p>
          <a:endParaRPr lang="en-US"/>
        </a:p>
      </dgm:t>
    </dgm:pt>
    <dgm:pt modelId="{0413DDFB-0081-4421-B7A9-82ED0ED70893}" type="pres">
      <dgm:prSet presAssocID="{2F246369-0FD7-4AFC-A9FD-D453B7E228D5}" presName="conn" presStyleLbl="parChTrans1D2" presStyleIdx="0" presStyleCnt="1"/>
      <dgm:spPr/>
      <dgm:t>
        <a:bodyPr/>
        <a:lstStyle/>
        <a:p>
          <a:endParaRPr lang="en-US"/>
        </a:p>
      </dgm:t>
    </dgm:pt>
    <dgm:pt modelId="{DC65184B-C7D6-49E3-B872-10765B3F6091}" type="pres">
      <dgm:prSet presAssocID="{2F246369-0FD7-4AFC-A9FD-D453B7E228D5}" presName="extraNode" presStyleLbl="node1" presStyleIdx="0" presStyleCnt="7"/>
      <dgm:spPr/>
      <dgm:t>
        <a:bodyPr/>
        <a:lstStyle/>
        <a:p>
          <a:endParaRPr lang="en-US"/>
        </a:p>
      </dgm:t>
    </dgm:pt>
    <dgm:pt modelId="{33A59FB0-6246-44F7-9493-E476EE10EB3F}" type="pres">
      <dgm:prSet presAssocID="{2F246369-0FD7-4AFC-A9FD-D453B7E228D5}" presName="dstNode" presStyleLbl="node1" presStyleIdx="0" presStyleCnt="7"/>
      <dgm:spPr/>
      <dgm:t>
        <a:bodyPr/>
        <a:lstStyle/>
        <a:p>
          <a:endParaRPr lang="en-US"/>
        </a:p>
      </dgm:t>
    </dgm:pt>
    <dgm:pt modelId="{7F4CF5BB-5218-4819-A0BD-CC20A53B017D}" type="pres">
      <dgm:prSet presAssocID="{CFA0AFF8-FCF7-4ABF-B9A1-887260F53E53}" presName="text_1" presStyleLbl="node1" presStyleIdx="0" presStyleCnt="7">
        <dgm:presLayoutVars>
          <dgm:bulletEnabled val="1"/>
        </dgm:presLayoutVars>
      </dgm:prSet>
      <dgm:spPr/>
      <dgm:t>
        <a:bodyPr/>
        <a:lstStyle/>
        <a:p>
          <a:endParaRPr lang="en-US"/>
        </a:p>
      </dgm:t>
    </dgm:pt>
    <dgm:pt modelId="{A092BFB9-7CCD-4413-B3E2-128F0524AFF7}" type="pres">
      <dgm:prSet presAssocID="{CFA0AFF8-FCF7-4ABF-B9A1-887260F53E53}" presName="accent_1" presStyleCnt="0"/>
      <dgm:spPr/>
      <dgm:t>
        <a:bodyPr/>
        <a:lstStyle/>
        <a:p>
          <a:endParaRPr lang="en-US"/>
        </a:p>
      </dgm:t>
    </dgm:pt>
    <dgm:pt modelId="{AF805627-B419-4B38-B9FD-0391AE1F4338}" type="pres">
      <dgm:prSet presAssocID="{CFA0AFF8-FCF7-4ABF-B9A1-887260F53E53}" presName="accentRepeatNode" presStyleLbl="solidFgAcc1" presStyleIdx="0" presStyleCnt="7"/>
      <dgm:spPr>
        <a:blipFill rotWithShape="0">
          <a:blip xmlns:r="http://schemas.openxmlformats.org/officeDocument/2006/relationships" r:embed="rId1"/>
          <a:stretch>
            <a:fillRect/>
          </a:stretch>
        </a:blipFill>
      </dgm:spPr>
      <dgm:t>
        <a:bodyPr/>
        <a:lstStyle/>
        <a:p>
          <a:endParaRPr lang="en-US"/>
        </a:p>
      </dgm:t>
    </dgm:pt>
    <dgm:pt modelId="{3FECB9EF-8503-4D93-843A-09E862FDEE52}" type="pres">
      <dgm:prSet presAssocID="{73F0D2AC-6295-45D5-BE03-1C2F8396526B}" presName="text_2" presStyleLbl="node1" presStyleIdx="1" presStyleCnt="7">
        <dgm:presLayoutVars>
          <dgm:bulletEnabled val="1"/>
        </dgm:presLayoutVars>
      </dgm:prSet>
      <dgm:spPr/>
      <dgm:t>
        <a:bodyPr/>
        <a:lstStyle/>
        <a:p>
          <a:endParaRPr lang="en-US"/>
        </a:p>
      </dgm:t>
    </dgm:pt>
    <dgm:pt modelId="{1CA1DC4F-C66C-4892-9562-DB3E18130576}" type="pres">
      <dgm:prSet presAssocID="{73F0D2AC-6295-45D5-BE03-1C2F8396526B}" presName="accent_2" presStyleCnt="0"/>
      <dgm:spPr/>
      <dgm:t>
        <a:bodyPr/>
        <a:lstStyle/>
        <a:p>
          <a:endParaRPr lang="en-US"/>
        </a:p>
      </dgm:t>
    </dgm:pt>
    <dgm:pt modelId="{F7807775-D6BB-4F98-9C27-DDDC95A0A6AA}" type="pres">
      <dgm:prSet presAssocID="{73F0D2AC-6295-45D5-BE03-1C2F8396526B}" presName="accentRepeatNode" presStyleLbl="solidFgAcc1" presStyleIdx="1" presStyleCnt="7" custLinFactNeighborX="-918" custLinFactNeighborY="-2755"/>
      <dgm:spPr>
        <a:blipFill rotWithShape="0">
          <a:blip xmlns:r="http://schemas.openxmlformats.org/officeDocument/2006/relationships" r:embed="rId2"/>
          <a:stretch>
            <a:fillRect/>
          </a:stretch>
        </a:blipFill>
      </dgm:spPr>
      <dgm:t>
        <a:bodyPr/>
        <a:lstStyle/>
        <a:p>
          <a:endParaRPr lang="en-US"/>
        </a:p>
      </dgm:t>
    </dgm:pt>
    <dgm:pt modelId="{C841A3E6-4231-4C6C-A76C-A4534D383655}" type="pres">
      <dgm:prSet presAssocID="{06F59B0C-5428-4AC8-8644-4FD5217CCA53}" presName="text_3" presStyleLbl="node1" presStyleIdx="2" presStyleCnt="7">
        <dgm:presLayoutVars>
          <dgm:bulletEnabled val="1"/>
        </dgm:presLayoutVars>
      </dgm:prSet>
      <dgm:spPr/>
      <dgm:t>
        <a:bodyPr/>
        <a:lstStyle/>
        <a:p>
          <a:endParaRPr lang="en-US"/>
        </a:p>
      </dgm:t>
    </dgm:pt>
    <dgm:pt modelId="{9C6A7B24-E3DE-4A25-91BF-29E9003B4C99}" type="pres">
      <dgm:prSet presAssocID="{06F59B0C-5428-4AC8-8644-4FD5217CCA53}" presName="accent_3" presStyleCnt="0"/>
      <dgm:spPr/>
      <dgm:t>
        <a:bodyPr/>
        <a:lstStyle/>
        <a:p>
          <a:endParaRPr lang="en-US"/>
        </a:p>
      </dgm:t>
    </dgm:pt>
    <dgm:pt modelId="{CADDD2EB-BBB2-4F58-A608-3072C8536E21}" type="pres">
      <dgm:prSet presAssocID="{06F59B0C-5428-4AC8-8644-4FD5217CCA53}" presName="accentRepeatNode" presStyleLbl="solidFgAcc1" presStyleIdx="2" presStyleCnt="7" custLinFactNeighborX="2056" custLinFactNeighborY="1028"/>
      <dgm:spPr>
        <a:blipFill rotWithShape="0">
          <a:blip xmlns:r="http://schemas.openxmlformats.org/officeDocument/2006/relationships" r:embed="rId3"/>
          <a:stretch>
            <a:fillRect/>
          </a:stretch>
        </a:blipFill>
      </dgm:spPr>
      <dgm:t>
        <a:bodyPr/>
        <a:lstStyle/>
        <a:p>
          <a:endParaRPr lang="en-US"/>
        </a:p>
      </dgm:t>
    </dgm:pt>
    <dgm:pt modelId="{603F1E24-D496-4CA8-86DF-65DE6FC90C56}" type="pres">
      <dgm:prSet presAssocID="{467BEAA2-08A3-42E7-8E0A-79B5C130D5C0}" presName="text_4" presStyleLbl="node1" presStyleIdx="3" presStyleCnt="7" custLinFactNeighborX="-664" custLinFactNeighborY="12628">
        <dgm:presLayoutVars>
          <dgm:bulletEnabled val="1"/>
        </dgm:presLayoutVars>
      </dgm:prSet>
      <dgm:spPr/>
      <dgm:t>
        <a:bodyPr/>
        <a:lstStyle/>
        <a:p>
          <a:endParaRPr lang="en-US"/>
        </a:p>
      </dgm:t>
    </dgm:pt>
    <dgm:pt modelId="{8E1F3FC5-3466-420A-B5FF-45C8D7251B87}" type="pres">
      <dgm:prSet presAssocID="{467BEAA2-08A3-42E7-8E0A-79B5C130D5C0}" presName="accent_4" presStyleCnt="0"/>
      <dgm:spPr/>
      <dgm:t>
        <a:bodyPr/>
        <a:lstStyle/>
        <a:p>
          <a:endParaRPr lang="en-US"/>
        </a:p>
      </dgm:t>
    </dgm:pt>
    <dgm:pt modelId="{3C11C0BF-5343-41B6-9280-CCFC25C3A193}" type="pres">
      <dgm:prSet presAssocID="{467BEAA2-08A3-42E7-8E0A-79B5C130D5C0}"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en-US"/>
        </a:p>
      </dgm:t>
    </dgm:pt>
    <dgm:pt modelId="{AA974293-3AE9-411C-9D7E-794219AAD218}" type="pres">
      <dgm:prSet presAssocID="{BDBB87EF-4CCE-451B-A3B9-17A1AD9562E5}" presName="text_5" presStyleLbl="node1" presStyleIdx="4" presStyleCnt="7">
        <dgm:presLayoutVars>
          <dgm:bulletEnabled val="1"/>
        </dgm:presLayoutVars>
      </dgm:prSet>
      <dgm:spPr/>
      <dgm:t>
        <a:bodyPr/>
        <a:lstStyle/>
        <a:p>
          <a:endParaRPr lang="en-US"/>
        </a:p>
      </dgm:t>
    </dgm:pt>
    <dgm:pt modelId="{1222E94A-275C-4A63-8226-D64DC88E091C}" type="pres">
      <dgm:prSet presAssocID="{BDBB87EF-4CCE-451B-A3B9-17A1AD9562E5}" presName="accent_5" presStyleCnt="0"/>
      <dgm:spPr/>
      <dgm:t>
        <a:bodyPr/>
        <a:lstStyle/>
        <a:p>
          <a:endParaRPr lang="en-US"/>
        </a:p>
      </dgm:t>
    </dgm:pt>
    <dgm:pt modelId="{3DCFD881-3241-4BF3-96CE-C3F55B1222E6}" type="pres">
      <dgm:prSet presAssocID="{BDBB87EF-4CCE-451B-A3B9-17A1AD9562E5}" presName="accentRepeatNode" presStyleLbl="solidFgAcc1" presStyleIdx="4" presStyleCnt="7"/>
      <dgm:spPr>
        <a:blipFill rotWithShape="0">
          <a:blip xmlns:r="http://schemas.openxmlformats.org/officeDocument/2006/relationships" r:embed="rId5"/>
          <a:stretch>
            <a:fillRect/>
          </a:stretch>
        </a:blipFill>
      </dgm:spPr>
      <dgm:t>
        <a:bodyPr/>
        <a:lstStyle/>
        <a:p>
          <a:endParaRPr lang="en-US"/>
        </a:p>
      </dgm:t>
    </dgm:pt>
    <dgm:pt modelId="{A57C471F-CA4C-4826-BD96-D070B27F248D}" type="pres">
      <dgm:prSet presAssocID="{5FD3537F-2D8E-4CD5-A732-E12B0353CB9A}" presName="text_6" presStyleLbl="node1" presStyleIdx="5" presStyleCnt="7">
        <dgm:presLayoutVars>
          <dgm:bulletEnabled val="1"/>
        </dgm:presLayoutVars>
      </dgm:prSet>
      <dgm:spPr/>
      <dgm:t>
        <a:bodyPr/>
        <a:lstStyle/>
        <a:p>
          <a:endParaRPr lang="en-US"/>
        </a:p>
      </dgm:t>
    </dgm:pt>
    <dgm:pt modelId="{D4061EB9-8BF2-46D9-967C-180E8D046928}" type="pres">
      <dgm:prSet presAssocID="{5FD3537F-2D8E-4CD5-A732-E12B0353CB9A}" presName="accent_6" presStyleCnt="0"/>
      <dgm:spPr/>
    </dgm:pt>
    <dgm:pt modelId="{C4E87481-FE41-4089-B492-259632279D03}" type="pres">
      <dgm:prSet presAssocID="{5FD3537F-2D8E-4CD5-A732-E12B0353CB9A}" presName="accentRepeatNode" presStyleLbl="solidFgAcc1" presStyleIdx="5" presStyleCnt="7"/>
      <dgm:spPr>
        <a:blipFill rotWithShape="0">
          <a:blip xmlns:r="http://schemas.openxmlformats.org/officeDocument/2006/relationships" r:embed="rId6"/>
          <a:stretch>
            <a:fillRect/>
          </a:stretch>
        </a:blipFill>
      </dgm:spPr>
      <dgm:t>
        <a:bodyPr/>
        <a:lstStyle/>
        <a:p>
          <a:endParaRPr lang="en-US"/>
        </a:p>
      </dgm:t>
    </dgm:pt>
    <dgm:pt modelId="{9848DC23-940D-49F1-A719-98392D88FCEC}" type="pres">
      <dgm:prSet presAssocID="{498224F2-F3A8-4639-928C-6F1E816BC35F}" presName="text_7" presStyleLbl="node1" presStyleIdx="6" presStyleCnt="7">
        <dgm:presLayoutVars>
          <dgm:bulletEnabled val="1"/>
        </dgm:presLayoutVars>
      </dgm:prSet>
      <dgm:spPr/>
      <dgm:t>
        <a:bodyPr/>
        <a:lstStyle/>
        <a:p>
          <a:endParaRPr lang="en-US"/>
        </a:p>
      </dgm:t>
    </dgm:pt>
    <dgm:pt modelId="{05D89457-EC5F-43A6-9843-17DA5E23A598}" type="pres">
      <dgm:prSet presAssocID="{498224F2-F3A8-4639-928C-6F1E816BC35F}" presName="accent_7" presStyleCnt="0"/>
      <dgm:spPr/>
    </dgm:pt>
    <dgm:pt modelId="{DAA8F229-9719-43DD-A53B-4E99C456A4C6}" type="pres">
      <dgm:prSet presAssocID="{498224F2-F3A8-4639-928C-6F1E816BC35F}" presName="accentRepeatNode" presStyleLbl="solidFgAcc1" presStyleIdx="6" presStyleCnt="7"/>
      <dgm:spPr>
        <a:blipFill rotWithShape="0">
          <a:blip xmlns:r="http://schemas.openxmlformats.org/officeDocument/2006/relationships" r:embed="rId7"/>
          <a:stretch>
            <a:fillRect/>
          </a:stretch>
        </a:blipFill>
      </dgm:spPr>
      <dgm:t>
        <a:bodyPr/>
        <a:lstStyle/>
        <a:p>
          <a:endParaRPr lang="en-US"/>
        </a:p>
      </dgm:t>
    </dgm:pt>
  </dgm:ptLst>
  <dgm:cxnLst>
    <dgm:cxn modelId="{43DD41B6-AE42-4506-B09C-549027143CBD}" srcId="{2F246369-0FD7-4AFC-A9FD-D453B7E228D5}" destId="{BDBB87EF-4CCE-451B-A3B9-17A1AD9562E5}" srcOrd="4" destOrd="0" parTransId="{AA74E11F-04C7-4DF7-AFEB-41EEC999EBFC}" sibTransId="{2018787D-7E93-40BD-AABE-E36048DA9793}"/>
    <dgm:cxn modelId="{B59BFCD4-AECF-4901-B2C4-875BECD8DDC5}" srcId="{2F246369-0FD7-4AFC-A9FD-D453B7E228D5}" destId="{73F0D2AC-6295-45D5-BE03-1C2F8396526B}" srcOrd="1" destOrd="0" parTransId="{63120905-880C-4888-BA7A-7D5D252EFE02}" sibTransId="{C46E5AEC-600E-4383-9587-3A4ECD0C176F}"/>
    <dgm:cxn modelId="{34BB9758-F967-4558-91E9-FA380F444061}" type="presOf" srcId="{06F59B0C-5428-4AC8-8644-4FD5217CCA53}" destId="{C841A3E6-4231-4C6C-A76C-A4534D383655}" srcOrd="0" destOrd="0" presId="urn:microsoft.com/office/officeart/2008/layout/VerticalCurvedList"/>
    <dgm:cxn modelId="{BA78361C-DADA-4612-ABB5-191C358009D4}" type="presOf" srcId="{498224F2-F3A8-4639-928C-6F1E816BC35F}" destId="{9848DC23-940D-49F1-A719-98392D88FCEC}" srcOrd="0" destOrd="0" presId="urn:microsoft.com/office/officeart/2008/layout/VerticalCurvedList"/>
    <dgm:cxn modelId="{F24E97C0-98F3-497E-8A69-AF1EBC73DC8F}" type="presOf" srcId="{2F246369-0FD7-4AFC-A9FD-D453B7E228D5}" destId="{00380024-6FB3-485D-B396-95D99D90FF37}" srcOrd="0" destOrd="0" presId="urn:microsoft.com/office/officeart/2008/layout/VerticalCurvedList"/>
    <dgm:cxn modelId="{51C902EB-DDBF-4C15-9A38-F1A9D37B5BF2}" srcId="{2F246369-0FD7-4AFC-A9FD-D453B7E228D5}" destId="{498224F2-F3A8-4639-928C-6F1E816BC35F}" srcOrd="6" destOrd="0" parTransId="{8E28C804-1471-46B1-A452-1698C5FD3199}" sibTransId="{89533266-4668-4D85-8772-91DCEAFE820D}"/>
    <dgm:cxn modelId="{176E71F0-FE50-4E6A-90B9-F369F702C93F}" srcId="{2F246369-0FD7-4AFC-A9FD-D453B7E228D5}" destId="{5FD3537F-2D8E-4CD5-A732-E12B0353CB9A}" srcOrd="5" destOrd="0" parTransId="{E24A25C5-08AF-47C6-86F0-D49050B8D3A8}" sibTransId="{4FE80835-BA9B-4478-B286-EA144430AD0C}"/>
    <dgm:cxn modelId="{C8328FE8-6B62-48F6-94F5-D88425D7ECFA}" type="presOf" srcId="{5FD3537F-2D8E-4CD5-A732-E12B0353CB9A}" destId="{A57C471F-CA4C-4826-BD96-D070B27F248D}" srcOrd="0" destOrd="0" presId="urn:microsoft.com/office/officeart/2008/layout/VerticalCurvedList"/>
    <dgm:cxn modelId="{351E3B98-0D00-45C4-A445-2C6147932EDA}" srcId="{2F246369-0FD7-4AFC-A9FD-D453B7E228D5}" destId="{467BEAA2-08A3-42E7-8E0A-79B5C130D5C0}" srcOrd="3" destOrd="0" parTransId="{B210ECAC-0E14-496C-8337-CF470C4C9EB2}" sibTransId="{03BF4637-35D8-4FB5-BC9A-EDBA4ABF0670}"/>
    <dgm:cxn modelId="{E0D4E9B1-649B-4005-8065-E700E3F7026A}" type="presOf" srcId="{46E8FEBB-B474-4A81-AD12-D787013CF8BC}" destId="{0413DDFB-0081-4421-B7A9-82ED0ED70893}" srcOrd="0" destOrd="0" presId="urn:microsoft.com/office/officeart/2008/layout/VerticalCurvedList"/>
    <dgm:cxn modelId="{B56ED7D2-E6CB-4F70-8439-71932286E499}" type="presOf" srcId="{467BEAA2-08A3-42E7-8E0A-79B5C130D5C0}" destId="{603F1E24-D496-4CA8-86DF-65DE6FC90C56}" srcOrd="0" destOrd="0" presId="urn:microsoft.com/office/officeart/2008/layout/VerticalCurvedList"/>
    <dgm:cxn modelId="{D0D6E052-B685-49C4-B1CC-DC687346DDDC}" srcId="{2F246369-0FD7-4AFC-A9FD-D453B7E228D5}" destId="{CFA0AFF8-FCF7-4ABF-B9A1-887260F53E53}" srcOrd="0" destOrd="0" parTransId="{7C03A7F8-3ACC-4633-B591-16DAF43B5187}" sibTransId="{46E8FEBB-B474-4A81-AD12-D787013CF8BC}"/>
    <dgm:cxn modelId="{314D2A98-4D25-4274-9805-51D1079024EE}" type="presOf" srcId="{73F0D2AC-6295-45D5-BE03-1C2F8396526B}" destId="{3FECB9EF-8503-4D93-843A-09E862FDEE52}" srcOrd="0" destOrd="0" presId="urn:microsoft.com/office/officeart/2008/layout/VerticalCurvedList"/>
    <dgm:cxn modelId="{78E66BA5-B6BE-4D0D-92A4-12B18890212E}" type="presOf" srcId="{CFA0AFF8-FCF7-4ABF-B9A1-887260F53E53}" destId="{7F4CF5BB-5218-4819-A0BD-CC20A53B017D}" srcOrd="0" destOrd="0" presId="urn:microsoft.com/office/officeart/2008/layout/VerticalCurvedList"/>
    <dgm:cxn modelId="{698B54AB-9640-4493-B468-7418D5E59081}" srcId="{2F246369-0FD7-4AFC-A9FD-D453B7E228D5}" destId="{06F59B0C-5428-4AC8-8644-4FD5217CCA53}" srcOrd="2" destOrd="0" parTransId="{14488217-F445-457D-8C72-372D94B1E9B5}" sibTransId="{A1C07D18-0DA7-4BD0-84C2-BC99AA53006B}"/>
    <dgm:cxn modelId="{ABF3B79A-0F63-49DC-99D7-C9D85769E6A4}" type="presOf" srcId="{BDBB87EF-4CCE-451B-A3B9-17A1AD9562E5}" destId="{AA974293-3AE9-411C-9D7E-794219AAD218}" srcOrd="0" destOrd="0" presId="urn:microsoft.com/office/officeart/2008/layout/VerticalCurvedList"/>
    <dgm:cxn modelId="{F79DE6A5-FED3-42EE-8ABF-17FD2303A649}" type="presParOf" srcId="{00380024-6FB3-485D-B396-95D99D90FF37}" destId="{3DA72573-9927-46C3-BE85-F6FE4E1C6949}" srcOrd="0" destOrd="0" presId="urn:microsoft.com/office/officeart/2008/layout/VerticalCurvedList"/>
    <dgm:cxn modelId="{12D8B8DE-AC6A-44C1-B6FD-605049306DF8}" type="presParOf" srcId="{3DA72573-9927-46C3-BE85-F6FE4E1C6949}" destId="{C2CD0BA7-22C9-442F-A960-17E9E7A24A95}" srcOrd="0" destOrd="0" presId="urn:microsoft.com/office/officeart/2008/layout/VerticalCurvedList"/>
    <dgm:cxn modelId="{64A5F687-4E66-4848-A2A0-1E453E4376B8}" type="presParOf" srcId="{C2CD0BA7-22C9-442F-A960-17E9E7A24A95}" destId="{5E8112AA-BF8B-400E-A5F5-ED173CA49342}" srcOrd="0" destOrd="0" presId="urn:microsoft.com/office/officeart/2008/layout/VerticalCurvedList"/>
    <dgm:cxn modelId="{CF8521BC-B5B2-422E-A573-71F39BBAE33D}" type="presParOf" srcId="{C2CD0BA7-22C9-442F-A960-17E9E7A24A95}" destId="{0413DDFB-0081-4421-B7A9-82ED0ED70893}" srcOrd="1" destOrd="0" presId="urn:microsoft.com/office/officeart/2008/layout/VerticalCurvedList"/>
    <dgm:cxn modelId="{8DCC4A53-66E3-4325-9AAD-2B8CB224EE60}" type="presParOf" srcId="{C2CD0BA7-22C9-442F-A960-17E9E7A24A95}" destId="{DC65184B-C7D6-49E3-B872-10765B3F6091}" srcOrd="2" destOrd="0" presId="urn:microsoft.com/office/officeart/2008/layout/VerticalCurvedList"/>
    <dgm:cxn modelId="{CD2ADCC5-F55A-4B11-A5DA-540383B4226C}" type="presParOf" srcId="{C2CD0BA7-22C9-442F-A960-17E9E7A24A95}" destId="{33A59FB0-6246-44F7-9493-E476EE10EB3F}" srcOrd="3" destOrd="0" presId="urn:microsoft.com/office/officeart/2008/layout/VerticalCurvedList"/>
    <dgm:cxn modelId="{356D8E82-25D1-4230-8810-3B0316FBF302}" type="presParOf" srcId="{3DA72573-9927-46C3-BE85-F6FE4E1C6949}" destId="{7F4CF5BB-5218-4819-A0BD-CC20A53B017D}" srcOrd="1" destOrd="0" presId="urn:microsoft.com/office/officeart/2008/layout/VerticalCurvedList"/>
    <dgm:cxn modelId="{AC96C9F0-4E37-42B3-8B27-FB25FC12D638}" type="presParOf" srcId="{3DA72573-9927-46C3-BE85-F6FE4E1C6949}" destId="{A092BFB9-7CCD-4413-B3E2-128F0524AFF7}" srcOrd="2" destOrd="0" presId="urn:microsoft.com/office/officeart/2008/layout/VerticalCurvedList"/>
    <dgm:cxn modelId="{1E4C08C7-B1AA-431F-873D-A6AD66FB7001}" type="presParOf" srcId="{A092BFB9-7CCD-4413-B3E2-128F0524AFF7}" destId="{AF805627-B419-4B38-B9FD-0391AE1F4338}" srcOrd="0" destOrd="0" presId="urn:microsoft.com/office/officeart/2008/layout/VerticalCurvedList"/>
    <dgm:cxn modelId="{CDDF3D7A-E8DF-4C86-B2EC-B4B69AC70AF2}" type="presParOf" srcId="{3DA72573-9927-46C3-BE85-F6FE4E1C6949}" destId="{3FECB9EF-8503-4D93-843A-09E862FDEE52}" srcOrd="3" destOrd="0" presId="urn:microsoft.com/office/officeart/2008/layout/VerticalCurvedList"/>
    <dgm:cxn modelId="{86229CB5-F9DC-446D-8847-DAEDC60C6223}" type="presParOf" srcId="{3DA72573-9927-46C3-BE85-F6FE4E1C6949}" destId="{1CA1DC4F-C66C-4892-9562-DB3E18130576}" srcOrd="4" destOrd="0" presId="urn:microsoft.com/office/officeart/2008/layout/VerticalCurvedList"/>
    <dgm:cxn modelId="{895D43EE-B1D3-40A1-87D2-A63B70DFF38D}" type="presParOf" srcId="{1CA1DC4F-C66C-4892-9562-DB3E18130576}" destId="{F7807775-D6BB-4F98-9C27-DDDC95A0A6AA}" srcOrd="0" destOrd="0" presId="urn:microsoft.com/office/officeart/2008/layout/VerticalCurvedList"/>
    <dgm:cxn modelId="{D5D26F19-497B-45FB-9064-51EA0F346EB8}" type="presParOf" srcId="{3DA72573-9927-46C3-BE85-F6FE4E1C6949}" destId="{C841A3E6-4231-4C6C-A76C-A4534D383655}" srcOrd="5" destOrd="0" presId="urn:microsoft.com/office/officeart/2008/layout/VerticalCurvedList"/>
    <dgm:cxn modelId="{1916A148-1099-4E76-991D-66D034B9FD91}" type="presParOf" srcId="{3DA72573-9927-46C3-BE85-F6FE4E1C6949}" destId="{9C6A7B24-E3DE-4A25-91BF-29E9003B4C99}" srcOrd="6" destOrd="0" presId="urn:microsoft.com/office/officeart/2008/layout/VerticalCurvedList"/>
    <dgm:cxn modelId="{0BE954D3-0717-4EC1-807C-F739B6B753FC}" type="presParOf" srcId="{9C6A7B24-E3DE-4A25-91BF-29E9003B4C99}" destId="{CADDD2EB-BBB2-4F58-A608-3072C8536E21}" srcOrd="0" destOrd="0" presId="urn:microsoft.com/office/officeart/2008/layout/VerticalCurvedList"/>
    <dgm:cxn modelId="{2C6185D0-5F77-44B4-A297-EFA667EC27FC}" type="presParOf" srcId="{3DA72573-9927-46C3-BE85-F6FE4E1C6949}" destId="{603F1E24-D496-4CA8-86DF-65DE6FC90C56}" srcOrd="7" destOrd="0" presId="urn:microsoft.com/office/officeart/2008/layout/VerticalCurvedList"/>
    <dgm:cxn modelId="{39FB9601-C673-4B06-9090-258054771024}" type="presParOf" srcId="{3DA72573-9927-46C3-BE85-F6FE4E1C6949}" destId="{8E1F3FC5-3466-420A-B5FF-45C8D7251B87}" srcOrd="8" destOrd="0" presId="urn:microsoft.com/office/officeart/2008/layout/VerticalCurvedList"/>
    <dgm:cxn modelId="{28C373B5-7F8C-42D6-A093-C64B58C1B4A8}" type="presParOf" srcId="{8E1F3FC5-3466-420A-B5FF-45C8D7251B87}" destId="{3C11C0BF-5343-41B6-9280-CCFC25C3A193}" srcOrd="0" destOrd="0" presId="urn:microsoft.com/office/officeart/2008/layout/VerticalCurvedList"/>
    <dgm:cxn modelId="{12202780-D0E1-431A-83AE-0062944D9574}" type="presParOf" srcId="{3DA72573-9927-46C3-BE85-F6FE4E1C6949}" destId="{AA974293-3AE9-411C-9D7E-794219AAD218}" srcOrd="9" destOrd="0" presId="urn:microsoft.com/office/officeart/2008/layout/VerticalCurvedList"/>
    <dgm:cxn modelId="{838B081F-2133-43BD-9C2A-E23CE180427B}" type="presParOf" srcId="{3DA72573-9927-46C3-BE85-F6FE4E1C6949}" destId="{1222E94A-275C-4A63-8226-D64DC88E091C}" srcOrd="10" destOrd="0" presId="urn:microsoft.com/office/officeart/2008/layout/VerticalCurvedList"/>
    <dgm:cxn modelId="{1043A8E6-7C01-4C43-9AF0-CB0D932F2C80}" type="presParOf" srcId="{1222E94A-275C-4A63-8226-D64DC88E091C}" destId="{3DCFD881-3241-4BF3-96CE-C3F55B1222E6}" srcOrd="0" destOrd="0" presId="urn:microsoft.com/office/officeart/2008/layout/VerticalCurvedList"/>
    <dgm:cxn modelId="{AF4F4021-6D92-407E-AF89-CE3D65083704}" type="presParOf" srcId="{3DA72573-9927-46C3-BE85-F6FE4E1C6949}" destId="{A57C471F-CA4C-4826-BD96-D070B27F248D}" srcOrd="11" destOrd="0" presId="urn:microsoft.com/office/officeart/2008/layout/VerticalCurvedList"/>
    <dgm:cxn modelId="{78D46D18-D153-4C79-869F-2E2EE39C1CB4}" type="presParOf" srcId="{3DA72573-9927-46C3-BE85-F6FE4E1C6949}" destId="{D4061EB9-8BF2-46D9-967C-180E8D046928}" srcOrd="12" destOrd="0" presId="urn:microsoft.com/office/officeart/2008/layout/VerticalCurvedList"/>
    <dgm:cxn modelId="{E017F99F-0E00-4393-B894-8DA49FE3B9CE}" type="presParOf" srcId="{D4061EB9-8BF2-46D9-967C-180E8D046928}" destId="{C4E87481-FE41-4089-B492-259632279D03}" srcOrd="0" destOrd="0" presId="urn:microsoft.com/office/officeart/2008/layout/VerticalCurvedList"/>
    <dgm:cxn modelId="{9B410BA7-6A1A-4877-A2A9-C45FABB2D5FB}" type="presParOf" srcId="{3DA72573-9927-46C3-BE85-F6FE4E1C6949}" destId="{9848DC23-940D-49F1-A719-98392D88FCEC}" srcOrd="13" destOrd="0" presId="urn:microsoft.com/office/officeart/2008/layout/VerticalCurvedList"/>
    <dgm:cxn modelId="{59E06D16-0C6B-40C2-B90A-9115F113E79D}" type="presParOf" srcId="{3DA72573-9927-46C3-BE85-F6FE4E1C6949}" destId="{05D89457-EC5F-43A6-9843-17DA5E23A598}" srcOrd="14" destOrd="0" presId="urn:microsoft.com/office/officeart/2008/layout/VerticalCurvedList"/>
    <dgm:cxn modelId="{1747FD78-4877-42BC-8840-62B49F3DBE2C}" type="presParOf" srcId="{05D89457-EC5F-43A6-9843-17DA5E23A598}" destId="{DAA8F229-9719-43DD-A53B-4E99C456A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2/20/2018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210755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2/20/2018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2032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0556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3940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3557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2/20/2018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2/20/2018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2/20/2018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2/20/2018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2/20/2018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2/20/2018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0025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2/20/2018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anders_b@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datapipeline/inter_teacherstudent" TargetMode="External"/><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tsd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de.state.co.us/schoolview/hb14-1376billsum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cdegen/studentopportunitygap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normAutofit lnSpcReduction="10000"/>
          </a:bodyPr>
          <a:lstStyle/>
          <a:p>
            <a:r>
              <a:rPr lang="en-US" dirty="0"/>
              <a:t>Teacher Student Data Link</a:t>
            </a:r>
            <a:br>
              <a:rPr lang="en-US" dirty="0"/>
            </a:br>
            <a:r>
              <a:rPr lang="en-US" dirty="0"/>
              <a:t>(TSDL</a:t>
            </a:r>
            <a:r>
              <a:rPr lang="en-US" dirty="0" smtClean="0"/>
              <a:t>)</a:t>
            </a:r>
          </a:p>
          <a:p>
            <a:endParaRPr lang="en-US" dirty="0"/>
          </a:p>
          <a:p>
            <a:r>
              <a:rPr lang="en-US" sz="2000" i="1" dirty="0" smtClean="0"/>
              <a:t>February 2018 Training</a:t>
            </a:r>
          </a:p>
        </p:txBody>
      </p:sp>
    </p:spTree>
    <p:extLst>
      <p:ext uri="{BB962C8B-B14F-4D97-AF65-F5344CB8AC3E}">
        <p14:creationId xmlns:p14="http://schemas.microsoft.com/office/powerpoint/2010/main" val="234623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the report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54662"/>
            <a:ext cx="9144000" cy="5180003"/>
          </a:xfrm>
        </p:spPr>
      </p:pic>
      <p:sp>
        <p:nvSpPr>
          <p:cNvPr id="6" name="TextBox 5"/>
          <p:cNvSpPr txBox="1"/>
          <p:nvPr/>
        </p:nvSpPr>
        <p:spPr>
          <a:xfrm>
            <a:off x="0" y="5045449"/>
            <a:ext cx="914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The Participation and Achievement Data tab displays counts of students enrolled by subject and course level.</a:t>
            </a:r>
            <a:endParaRPr lang="en-US" dirty="0">
              <a:latin typeface="Trebuchet MS" panose="020B0603020202020204" pitchFamily="34" charset="0"/>
            </a:endParaRPr>
          </a:p>
        </p:txBody>
      </p:sp>
      <p:sp>
        <p:nvSpPr>
          <p:cNvPr id="7" name="TextBox 6"/>
          <p:cNvSpPr txBox="1"/>
          <p:nvPr/>
        </p:nvSpPr>
        <p:spPr>
          <a:xfrm>
            <a:off x="0" y="6034665"/>
            <a:ext cx="9144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Assessment data is not yet available.</a:t>
            </a:r>
            <a:endParaRPr lang="en-US" dirty="0">
              <a:latin typeface="Trebuchet MS" panose="020B0603020202020204" pitchFamily="34" charset="0"/>
            </a:endParaRPr>
          </a:p>
        </p:txBody>
      </p:sp>
    </p:spTree>
    <p:extLst>
      <p:ext uri="{BB962C8B-B14F-4D97-AF65-F5344CB8AC3E}">
        <p14:creationId xmlns:p14="http://schemas.microsoft.com/office/powerpoint/2010/main" val="102115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4053882" cy="5037025"/>
          </a:xfrm>
        </p:spPr>
        <p:txBody>
          <a:bodyPr/>
          <a:lstStyle/>
          <a:p>
            <a:r>
              <a:rPr lang="en-US" dirty="0" smtClean="0"/>
              <a:t>Current report</a:t>
            </a:r>
          </a:p>
          <a:p>
            <a:pPr lvl="1"/>
            <a:r>
              <a:rPr lang="en-US" dirty="0" smtClean="0"/>
              <a:t>Includes 2015 and 2016 data</a:t>
            </a:r>
          </a:p>
          <a:p>
            <a:pPr lvl="1"/>
            <a:r>
              <a:rPr lang="en-US" dirty="0" smtClean="0"/>
              <a:t>Available now (all levels)</a:t>
            </a:r>
          </a:p>
          <a:p>
            <a:pPr lvl="1"/>
            <a:r>
              <a:rPr lang="en-US" dirty="0" smtClean="0"/>
              <a:t>Includes:</a:t>
            </a:r>
          </a:p>
          <a:p>
            <a:pPr lvl="2"/>
            <a:r>
              <a:rPr lang="en-US" dirty="0" smtClean="0"/>
              <a:t>Course participation</a:t>
            </a:r>
          </a:p>
          <a:p>
            <a:pPr lvl="2"/>
            <a:r>
              <a:rPr lang="en-US" dirty="0" smtClean="0"/>
              <a:t>Enrollment data</a:t>
            </a:r>
          </a:p>
          <a:p>
            <a:pPr lvl="1"/>
            <a:endParaRPr lang="en-US" dirty="0"/>
          </a:p>
        </p:txBody>
      </p:sp>
      <p:sp>
        <p:nvSpPr>
          <p:cNvPr id="3" name="Title 2"/>
          <p:cNvSpPr>
            <a:spLocks noGrp="1"/>
          </p:cNvSpPr>
          <p:nvPr>
            <p:ph type="title"/>
          </p:nvPr>
        </p:nvSpPr>
        <p:spPr/>
        <p:txBody>
          <a:bodyPr/>
          <a:lstStyle/>
          <a:p>
            <a:r>
              <a:rPr lang="en-US" dirty="0" smtClean="0"/>
              <a:t>About the report</a:t>
            </a:r>
            <a:endParaRPr lang="en-US" dirty="0"/>
          </a:p>
        </p:txBody>
      </p:sp>
      <p:sp>
        <p:nvSpPr>
          <p:cNvPr id="4" name="Content Placeholder 1"/>
          <p:cNvSpPr txBox="1">
            <a:spLocks/>
          </p:cNvSpPr>
          <p:nvPr/>
        </p:nvSpPr>
        <p:spPr>
          <a:xfrm>
            <a:off x="4682532" y="1202400"/>
            <a:ext cx="4010967" cy="5037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Next year’s reports</a:t>
            </a:r>
          </a:p>
          <a:p>
            <a:pPr lvl="1"/>
            <a:r>
              <a:rPr lang="en-US" dirty="0" smtClean="0"/>
              <a:t>Will include 2017 and 2018 data</a:t>
            </a:r>
          </a:p>
          <a:p>
            <a:pPr lvl="1"/>
            <a:r>
              <a:rPr lang="en-US" dirty="0" smtClean="0"/>
              <a:t>Available 11/1/2018</a:t>
            </a:r>
          </a:p>
          <a:p>
            <a:pPr lvl="1"/>
            <a:r>
              <a:rPr lang="en-US" dirty="0" smtClean="0"/>
              <a:t>Will include:</a:t>
            </a:r>
          </a:p>
          <a:p>
            <a:pPr lvl="2"/>
            <a:r>
              <a:rPr lang="en-US" dirty="0" smtClean="0"/>
              <a:t>Course participation</a:t>
            </a:r>
          </a:p>
          <a:p>
            <a:pPr lvl="2"/>
            <a:r>
              <a:rPr lang="en-US" dirty="0" smtClean="0"/>
              <a:t>Enrollment data</a:t>
            </a:r>
          </a:p>
          <a:p>
            <a:pPr lvl="2"/>
            <a:r>
              <a:rPr lang="en-US" dirty="0" smtClean="0"/>
              <a:t>Assessment performance by course enrollment</a:t>
            </a:r>
          </a:p>
          <a:p>
            <a:pPr lvl="3"/>
            <a:r>
              <a:rPr lang="en-US" dirty="0" smtClean="0"/>
              <a:t>Mean scale score</a:t>
            </a:r>
          </a:p>
          <a:p>
            <a:pPr lvl="3"/>
            <a:r>
              <a:rPr lang="en-US" dirty="0" smtClean="0"/>
              <a:t>Assessment participation</a:t>
            </a:r>
          </a:p>
          <a:p>
            <a:pPr lvl="1"/>
            <a:endParaRPr lang="en-US" dirty="0"/>
          </a:p>
        </p:txBody>
      </p:sp>
    </p:spTree>
    <p:extLst>
      <p:ext uri="{BB962C8B-B14F-4D97-AF65-F5344CB8AC3E}">
        <p14:creationId xmlns:p14="http://schemas.microsoft.com/office/powerpoint/2010/main" val="290912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questions related to the Course Taking Reports, contact B Sanders:</a:t>
            </a:r>
          </a:p>
          <a:p>
            <a:pPr lvl="1"/>
            <a:r>
              <a:rPr lang="en-US" sz="2400" dirty="0" smtClean="0">
                <a:hlinkClick r:id="rId2"/>
              </a:rPr>
              <a:t>Sanders_b@cde.state.co.us</a:t>
            </a:r>
            <a:endParaRPr lang="en-US" sz="2400" dirty="0" smtClean="0"/>
          </a:p>
          <a:p>
            <a:pPr lvl="1"/>
            <a:r>
              <a:rPr lang="en-US" sz="2400" dirty="0"/>
              <a:t>303.866.2865</a:t>
            </a:r>
            <a:endParaRPr lang="en-US" sz="2400" dirty="0" smtClean="0"/>
          </a:p>
        </p:txBody>
      </p:sp>
      <p:sp>
        <p:nvSpPr>
          <p:cNvPr id="3" name="Title 2"/>
          <p:cNvSpPr>
            <a:spLocks noGrp="1"/>
          </p:cNvSpPr>
          <p:nvPr>
            <p:ph type="title"/>
          </p:nvPr>
        </p:nvSpPr>
        <p:spPr/>
        <p:txBody>
          <a:bodyPr/>
          <a:lstStyle/>
          <a:p>
            <a:r>
              <a:rPr lang="en-US" dirty="0" smtClean="0"/>
              <a:t>About the report</a:t>
            </a:r>
            <a:endParaRPr lang="en-US" dirty="0"/>
          </a:p>
        </p:txBody>
      </p:sp>
    </p:spTree>
    <p:extLst>
      <p:ext uri="{BB962C8B-B14F-4D97-AF65-F5344CB8AC3E}">
        <p14:creationId xmlns:p14="http://schemas.microsoft.com/office/powerpoint/2010/main" val="42420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Educator Preparation Reports</a:t>
            </a:r>
            <a:endParaRPr lang="en-US" dirty="0"/>
          </a:p>
        </p:txBody>
      </p:sp>
    </p:spTree>
    <p:extLst>
      <p:ext uri="{BB962C8B-B14F-4D97-AF65-F5344CB8AC3E}">
        <p14:creationId xmlns:p14="http://schemas.microsoft.com/office/powerpoint/2010/main" val="288882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Anticipated first release approximately late 2018/early 2019</a:t>
            </a:r>
          </a:p>
          <a:p>
            <a:r>
              <a:rPr lang="en-US" dirty="0" smtClean="0"/>
              <a:t>A joint agency report co-authored by CDE and Colorado Dept. of Higher Education</a:t>
            </a:r>
          </a:p>
          <a:p>
            <a:r>
              <a:rPr lang="en-US" dirty="0" smtClean="0"/>
              <a:t>To fulfill statutory requirements in CRS titles 22 and 23. To include data on:</a:t>
            </a:r>
          </a:p>
          <a:p>
            <a:pPr lvl="1"/>
            <a:r>
              <a:rPr lang="en-US" sz="1800" dirty="0"/>
              <a:t>Preparation program enrollment &amp; completers</a:t>
            </a:r>
          </a:p>
          <a:p>
            <a:pPr lvl="1"/>
            <a:r>
              <a:rPr lang="en-US" sz="1800" dirty="0"/>
              <a:t>Educator outcomes:</a:t>
            </a:r>
          </a:p>
          <a:p>
            <a:pPr lvl="2"/>
            <a:r>
              <a:rPr lang="en-US" dirty="0"/>
              <a:t>student academic growth </a:t>
            </a:r>
          </a:p>
          <a:p>
            <a:pPr lvl="2"/>
            <a:r>
              <a:rPr lang="en-US" dirty="0"/>
              <a:t>educator placement </a:t>
            </a:r>
          </a:p>
          <a:p>
            <a:pPr lvl="2"/>
            <a:r>
              <a:rPr lang="en-US" dirty="0"/>
              <a:t>educator mobility and retention </a:t>
            </a:r>
          </a:p>
          <a:p>
            <a:pPr lvl="2"/>
            <a:r>
              <a:rPr lang="en-US" dirty="0"/>
              <a:t>educator performance evaluation ratings</a:t>
            </a:r>
          </a:p>
          <a:p>
            <a:r>
              <a:rPr lang="en-US" dirty="0" smtClean="0"/>
              <a:t>Enrollment and completions </a:t>
            </a:r>
            <a:r>
              <a:rPr lang="en-US" dirty="0"/>
              <a:t>reported for all </a:t>
            </a:r>
            <a:r>
              <a:rPr lang="en-US" dirty="0" smtClean="0"/>
              <a:t>preparation programs, but outcomes only reported for new teachers</a:t>
            </a:r>
            <a:endParaRPr lang="en-US" dirty="0"/>
          </a:p>
          <a:p>
            <a:r>
              <a:rPr lang="en-US" dirty="0" smtClean="0"/>
              <a:t>Reports will be produced annually</a:t>
            </a:r>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Educator Preparation Program (EPP) Reports</a:t>
            </a:r>
            <a:endParaRPr lang="en-US" dirty="0"/>
          </a:p>
        </p:txBody>
      </p:sp>
      <p:sp>
        <p:nvSpPr>
          <p:cNvPr id="4" name="TextBox 3"/>
          <p:cNvSpPr txBox="1"/>
          <p:nvPr/>
        </p:nvSpPr>
        <p:spPr>
          <a:xfrm>
            <a:off x="5480539" y="3434294"/>
            <a:ext cx="2696308" cy="923330"/>
          </a:xfrm>
          <a:prstGeom prst="rect">
            <a:avLst/>
          </a:prstGeom>
          <a:noFill/>
          <a:ln w="12700">
            <a:solidFill>
              <a:srgbClr val="FF0000"/>
            </a:solidFill>
          </a:ln>
        </p:spPr>
        <p:txBody>
          <a:bodyPr wrap="square" rtlCol="0">
            <a:spAutoFit/>
          </a:bodyPr>
          <a:lstStyle/>
          <a:p>
            <a:r>
              <a:rPr lang="en-US" sz="1350" dirty="0">
                <a:solidFill>
                  <a:srgbClr val="FF0000"/>
                </a:solidFill>
              </a:rPr>
              <a:t>TSDL data are necessary because each teacher must be connected to their own students’ growth and achievement</a:t>
            </a:r>
          </a:p>
        </p:txBody>
      </p:sp>
      <p:cxnSp>
        <p:nvCxnSpPr>
          <p:cNvPr id="6" name="Straight Arrow Connector 5"/>
          <p:cNvCxnSpPr/>
          <p:nvPr/>
        </p:nvCxnSpPr>
        <p:spPr>
          <a:xfrm>
            <a:off x="3950677" y="3588727"/>
            <a:ext cx="1529862" cy="5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49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5627" y="1068512"/>
            <a:ext cx="8126858" cy="5383659"/>
          </a:xfrm>
        </p:spPr>
        <p:txBody>
          <a:bodyPr>
            <a:normAutofit fontScale="25000" lnSpcReduction="20000"/>
          </a:bodyPr>
          <a:lstStyle/>
          <a:p>
            <a:pPr defTabSz="342900"/>
            <a:r>
              <a:rPr lang="en-US" sz="6400" b="1" u="sng" dirty="0">
                <a:solidFill>
                  <a:srgbClr val="020202"/>
                </a:solidFill>
              </a:rPr>
              <a:t>22-2-112 and 23-1-121 (Annual Report on Effectiveness of Educator Preparation Programs)</a:t>
            </a:r>
            <a:endParaRPr lang="en-US" sz="6400" dirty="0">
              <a:solidFill>
                <a:srgbClr val="020202"/>
              </a:solidFill>
            </a:endParaRPr>
          </a:p>
          <a:p>
            <a:pPr defTabSz="342900"/>
            <a:r>
              <a:rPr lang="en-US" sz="6400" dirty="0">
                <a:solidFill>
                  <a:srgbClr val="020202"/>
                </a:solidFill>
              </a:rPr>
              <a:t>22-2-112(1) Subject to the supervision of the state board, the commissioner has the following duties:</a:t>
            </a:r>
          </a:p>
          <a:p>
            <a:pPr defTabSz="342900"/>
            <a:r>
              <a:rPr lang="en-US" sz="6400" dirty="0">
                <a:solidFill>
                  <a:srgbClr val="020202"/>
                </a:solidFill>
              </a:rPr>
              <a:t>…</a:t>
            </a:r>
          </a:p>
          <a:p>
            <a:pPr defTabSz="342900"/>
            <a:r>
              <a:rPr lang="en-US" sz="6400" dirty="0">
                <a:solidFill>
                  <a:srgbClr val="020202"/>
                </a:solidFill>
              </a:rPr>
              <a:t>(q) (I) To assist the state board in reviewing the content of educator preparation programs offered by institutions of higher education within the state. In so doing, the commissioner shall direct the department to collaborate with the department of higher education to prepare an annual report on the effectiveness of educator preparation programs.</a:t>
            </a:r>
          </a:p>
          <a:p>
            <a:pPr defTabSz="342900"/>
            <a:endParaRPr lang="en-US" sz="6400" dirty="0">
              <a:solidFill>
                <a:srgbClr val="020202"/>
              </a:solidFill>
            </a:endParaRPr>
          </a:p>
          <a:p>
            <a:pPr defTabSz="342900"/>
            <a:r>
              <a:rPr lang="en-US" sz="6400" dirty="0">
                <a:solidFill>
                  <a:srgbClr val="020202"/>
                </a:solidFill>
              </a:rPr>
              <a:t>(II) For purposes of this paragraph (q), the department shall use data collected from an </a:t>
            </a:r>
            <a:r>
              <a:rPr lang="en-US" sz="6400" dirty="0">
                <a:solidFill>
                  <a:prstClr val="white"/>
                </a:solidFill>
              </a:rPr>
              <a:t>educator in his or her first three years of placement as the educator of record</a:t>
            </a:r>
            <a:r>
              <a:rPr lang="en-US" sz="6400" dirty="0" smtClean="0">
                <a:solidFill>
                  <a:prstClr val="white"/>
                </a:solidFill>
              </a:rPr>
              <a:t>.</a:t>
            </a:r>
            <a:endParaRPr lang="en-US" sz="6400" dirty="0">
              <a:solidFill>
                <a:srgbClr val="020202"/>
              </a:solidFill>
            </a:endParaRPr>
          </a:p>
          <a:p>
            <a:pPr defTabSz="342900"/>
            <a:r>
              <a:rPr lang="en-US" sz="6400" dirty="0">
                <a:solidFill>
                  <a:srgbClr val="020202"/>
                </a:solidFill>
              </a:rPr>
              <a:t>(III) The report required pursuant to this paragraph (q) must include, but need not be limited to, the correlation between different </a:t>
            </a:r>
            <a:r>
              <a:rPr lang="en-US" sz="6400" dirty="0" smtClean="0">
                <a:solidFill>
                  <a:srgbClr val="020202"/>
                </a:solidFill>
              </a:rPr>
              <a:t>in </a:t>
            </a:r>
            <a:r>
              <a:rPr lang="en-US" sz="6400" dirty="0">
                <a:solidFill>
                  <a:srgbClr val="020202"/>
                </a:solidFill>
              </a:rPr>
              <a:t>the state, </a:t>
            </a:r>
            <a:r>
              <a:rPr lang="en-US" sz="6400" dirty="0" smtClean="0">
                <a:solidFill>
                  <a:srgbClr val="020202"/>
                </a:solidFill>
              </a:rPr>
              <a:t>including </a:t>
            </a:r>
            <a:r>
              <a:rPr lang="en-US" sz="6400" dirty="0" err="1" smtClean="0">
                <a:solidFill>
                  <a:prstClr val="white"/>
                </a:solidFill>
              </a:rPr>
              <a:t>ucator</a:t>
            </a:r>
            <a:r>
              <a:rPr lang="en-US" sz="6400" dirty="0" smtClean="0">
                <a:solidFill>
                  <a:prstClr val="white"/>
                </a:solidFill>
              </a:rPr>
              <a:t> </a:t>
            </a:r>
            <a:r>
              <a:rPr lang="en-US" sz="6400" dirty="0">
                <a:solidFill>
                  <a:prstClr val="white"/>
                </a:solidFill>
              </a:rPr>
              <a:t>preparation programs</a:t>
            </a:r>
            <a:r>
              <a:rPr lang="en-US" sz="6400" dirty="0">
                <a:solidFill>
                  <a:srgbClr val="020202"/>
                </a:solidFill>
              </a:rPr>
              <a:t>, and </a:t>
            </a:r>
            <a:r>
              <a:rPr lang="en-US" sz="6400" dirty="0">
                <a:solidFill>
                  <a:schemeClr val="bg1"/>
                </a:solidFill>
              </a:rPr>
              <a:t>student academic growth, educator placement, educator mobility and </a:t>
            </a:r>
            <a:r>
              <a:rPr lang="en-US" sz="6400" dirty="0" err="1" smtClean="0">
                <a:solidFill>
                  <a:schemeClr val="bg1"/>
                </a:solidFill>
              </a:rPr>
              <a:t>retention,rmance</a:t>
            </a:r>
            <a:r>
              <a:rPr lang="en-US" sz="6400" dirty="0" smtClean="0">
                <a:solidFill>
                  <a:schemeClr val="bg1"/>
                </a:solidFill>
              </a:rPr>
              <a:t> </a:t>
            </a:r>
            <a:r>
              <a:rPr lang="en-US" sz="6400" dirty="0">
                <a:solidFill>
                  <a:schemeClr val="bg1"/>
                </a:solidFill>
              </a:rPr>
              <a:t>evaluation ratings.</a:t>
            </a:r>
          </a:p>
          <a:p>
            <a:pPr defTabSz="342900"/>
            <a:endParaRPr lang="en-US" sz="6400" dirty="0">
              <a:solidFill>
                <a:prstClr val="white"/>
              </a:solidFill>
            </a:endParaRPr>
          </a:p>
          <a:p>
            <a:pPr defTabSz="342900"/>
            <a:r>
              <a:rPr lang="en-US" sz="6400" dirty="0">
                <a:solidFill>
                  <a:srgbClr val="020202"/>
                </a:solidFill>
              </a:rPr>
              <a:t>(IV) The department shall work collaboratively with educator preparation programs and the department of higher education and make the report prepared pursuant to this paragraph (q) available to the public on its web site no later than thirty days after its completion. The department </a:t>
            </a:r>
            <a:r>
              <a:rPr lang="en-US" sz="6400" b="1" dirty="0">
                <a:solidFill>
                  <a:srgbClr val="70AD47">
                    <a:lumMod val="50000"/>
                  </a:srgbClr>
                </a:solidFill>
              </a:rPr>
              <a:t>shall share the information with educator preparation programs to inform curriculum and program improvements.</a:t>
            </a:r>
          </a:p>
          <a:p>
            <a:endParaRPr lang="en-US" dirty="0"/>
          </a:p>
        </p:txBody>
      </p:sp>
      <p:sp>
        <p:nvSpPr>
          <p:cNvPr id="3" name="Title 2"/>
          <p:cNvSpPr>
            <a:spLocks noGrp="1"/>
          </p:cNvSpPr>
          <p:nvPr>
            <p:ph type="title"/>
          </p:nvPr>
        </p:nvSpPr>
        <p:spPr/>
        <p:txBody>
          <a:bodyPr anchor="ctr">
            <a:normAutofit fontScale="90000"/>
          </a:bodyPr>
          <a:lstStyle/>
          <a:p>
            <a:pPr algn="ctr"/>
            <a:r>
              <a:rPr lang="en-US" dirty="0" smtClean="0"/>
              <a:t>Statutory Requirements: Educator Preparation Report</a:t>
            </a:r>
            <a:endParaRPr lang="en-US" dirty="0"/>
          </a:p>
        </p:txBody>
      </p:sp>
    </p:spTree>
    <p:extLst>
      <p:ext uri="{BB962C8B-B14F-4D97-AF65-F5344CB8AC3E}">
        <p14:creationId xmlns:p14="http://schemas.microsoft.com/office/powerpoint/2010/main" val="3861806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Migrant Education</a:t>
            </a:r>
            <a:endParaRPr lang="en-US" dirty="0"/>
          </a:p>
        </p:txBody>
      </p:sp>
    </p:spTree>
    <p:extLst>
      <p:ext uri="{BB962C8B-B14F-4D97-AF65-F5344CB8AC3E}">
        <p14:creationId xmlns:p14="http://schemas.microsoft.com/office/powerpoint/2010/main" val="46765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10000"/>
          </a:bodyPr>
          <a:lstStyle/>
          <a:p>
            <a:r>
              <a:rPr lang="en-US" smtClean="0"/>
              <a:t>The Migrant Education Program pulls on the following fields from TSDL to populate its Student Information System.</a:t>
            </a:r>
          </a:p>
          <a:p>
            <a:r>
              <a:rPr lang="en-US" smtClean="0"/>
              <a:t>Migrant children often enroll in multiple schools and school districts for varying amounts of time each year.</a:t>
            </a:r>
          </a:p>
          <a:p>
            <a:r>
              <a:rPr lang="en-US" smtClean="0"/>
              <a:t>Without timely access to the critical information contained in these records, school personnel may not be able to enroll migrant students, make appropriate grade and course placement decisions, and ensure the accrual of secondary school course credits.</a:t>
            </a:r>
            <a:endParaRPr lang="en-US" dirty="0"/>
          </a:p>
        </p:txBody>
      </p:sp>
      <p:sp>
        <p:nvSpPr>
          <p:cNvPr id="6" name="Content Placeholder 5"/>
          <p:cNvSpPr>
            <a:spLocks noGrp="1"/>
          </p:cNvSpPr>
          <p:nvPr>
            <p:ph sz="half" idx="13"/>
          </p:nvPr>
        </p:nvSpPr>
        <p:spPr>
          <a:xfrm>
            <a:off x="4645025" y="1206500"/>
            <a:ext cx="3859213" cy="5057775"/>
          </a:xfrm>
        </p:spPr>
        <p:txBody>
          <a:bodyPr>
            <a:normAutofit fontScale="62500" lnSpcReduction="20000"/>
          </a:bodyPr>
          <a:lstStyle/>
          <a:p>
            <a:r>
              <a:rPr lang="en-US" smtClean="0"/>
              <a:t>Term</a:t>
            </a:r>
          </a:p>
          <a:p>
            <a:r>
              <a:rPr lang="en-US" smtClean="0"/>
              <a:t>District Code</a:t>
            </a:r>
          </a:p>
          <a:p>
            <a:r>
              <a:rPr lang="en-US" smtClean="0"/>
              <a:t>School Code</a:t>
            </a:r>
          </a:p>
          <a:p>
            <a:r>
              <a:rPr lang="en-US" smtClean="0"/>
              <a:t>State Course Code</a:t>
            </a:r>
          </a:p>
          <a:p>
            <a:r>
              <a:rPr lang="en-US" smtClean="0"/>
              <a:t>Local Course Code</a:t>
            </a:r>
          </a:p>
          <a:p>
            <a:r>
              <a:rPr lang="en-US" smtClean="0"/>
              <a:t>Section Number</a:t>
            </a:r>
          </a:p>
          <a:p>
            <a:r>
              <a:rPr lang="en-US" smtClean="0"/>
              <a:t>Course Title</a:t>
            </a:r>
          </a:p>
          <a:p>
            <a:r>
              <a:rPr lang="en-US" smtClean="0"/>
              <a:t>SASID</a:t>
            </a:r>
          </a:p>
          <a:p>
            <a:r>
              <a:rPr lang="en-US" smtClean="0"/>
              <a:t>Student’s Last Name</a:t>
            </a:r>
          </a:p>
          <a:p>
            <a:r>
              <a:rPr lang="en-US" smtClean="0"/>
              <a:t>Student’s First Name</a:t>
            </a:r>
          </a:p>
          <a:p>
            <a:r>
              <a:rPr lang="en-US" smtClean="0"/>
              <a:t>Gender</a:t>
            </a:r>
          </a:p>
          <a:p>
            <a:r>
              <a:rPr lang="en-US" smtClean="0"/>
              <a:t>Student’s DOB</a:t>
            </a:r>
          </a:p>
          <a:p>
            <a:r>
              <a:rPr lang="en-US" smtClean="0"/>
              <a:t>Roster Start Date</a:t>
            </a:r>
          </a:p>
          <a:p>
            <a:r>
              <a:rPr lang="en-US" smtClean="0"/>
              <a:t>Roster End Data</a:t>
            </a:r>
          </a:p>
          <a:p>
            <a:r>
              <a:rPr lang="en-US" smtClean="0"/>
              <a:t>Grade Level</a:t>
            </a:r>
          </a:p>
          <a:p>
            <a:r>
              <a:rPr lang="en-US" smtClean="0"/>
              <a:t>Credits Granted </a:t>
            </a:r>
          </a:p>
          <a:p>
            <a:r>
              <a:rPr lang="en-US" smtClean="0"/>
              <a:t>Final Grade</a:t>
            </a:r>
          </a:p>
          <a:p>
            <a:endParaRPr lang="en-US" dirty="0"/>
          </a:p>
        </p:txBody>
      </p:sp>
      <p:sp>
        <p:nvSpPr>
          <p:cNvPr id="4" name="Title 3"/>
          <p:cNvSpPr>
            <a:spLocks noGrp="1"/>
          </p:cNvSpPr>
          <p:nvPr>
            <p:ph type="title"/>
          </p:nvPr>
        </p:nvSpPr>
        <p:spPr/>
        <p:txBody>
          <a:bodyPr/>
          <a:lstStyle/>
          <a:p>
            <a:r>
              <a:rPr lang="en-US" smtClean="0"/>
              <a:t>TSDL and Migrant Education</a:t>
            </a:r>
            <a:endParaRPr lang="en-US" dirty="0"/>
          </a:p>
        </p:txBody>
      </p:sp>
    </p:spTree>
    <p:extLst>
      <p:ext uri="{BB962C8B-B14F-4D97-AF65-F5344CB8AC3E}">
        <p14:creationId xmlns:p14="http://schemas.microsoft.com/office/powerpoint/2010/main" val="52101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In addition to fields required for all students, districts are required to report the following two fields for students identified as migrant in </a:t>
            </a:r>
            <a:r>
              <a:rPr lang="en-US" smtClean="0"/>
              <a:t>grades 8-12</a:t>
            </a:r>
            <a:r>
              <a:rPr lang="en-US" dirty="0" smtClean="0"/>
              <a:t>.  </a:t>
            </a:r>
          </a:p>
          <a:p>
            <a:pPr lvl="1"/>
            <a:r>
              <a:rPr lang="en-US" dirty="0" smtClean="0"/>
              <a:t>Credits Granted</a:t>
            </a:r>
          </a:p>
          <a:p>
            <a:pPr lvl="1"/>
            <a:r>
              <a:rPr lang="en-US" dirty="0" smtClean="0"/>
              <a:t>Final Grade</a:t>
            </a:r>
          </a:p>
          <a:p>
            <a:r>
              <a:rPr lang="en-US" dirty="0" smtClean="0"/>
              <a:t>When reviewing the Migrant data pulled:</a:t>
            </a:r>
          </a:p>
          <a:p>
            <a:pPr lvl="1"/>
            <a:r>
              <a:rPr lang="en-US" dirty="0" smtClean="0"/>
              <a:t>There were 146 records where the fields for credit granted and/or final grade fields were left blank (null).</a:t>
            </a:r>
          </a:p>
          <a:p>
            <a:pPr lvl="1"/>
            <a:r>
              <a:rPr lang="en-US" dirty="0" smtClean="0"/>
              <a:t>There were 527 records where the state course code field was left blank (null).</a:t>
            </a:r>
          </a:p>
          <a:p>
            <a:pPr lvl="1"/>
            <a:r>
              <a:rPr lang="en-US" dirty="0" smtClean="0"/>
              <a:t>There were 1,643 records where Term field was left blank (null).</a:t>
            </a:r>
          </a:p>
          <a:p>
            <a:pPr lvl="1"/>
            <a:r>
              <a:rPr lang="en-US" dirty="0" smtClean="0"/>
              <a:t>There were 51 records where the Local Course Title field was left blank (null)</a:t>
            </a:r>
            <a:endParaRPr lang="en-US" dirty="0"/>
          </a:p>
        </p:txBody>
      </p:sp>
      <p:sp>
        <p:nvSpPr>
          <p:cNvPr id="5" name="Title 4"/>
          <p:cNvSpPr>
            <a:spLocks noGrp="1"/>
          </p:cNvSpPr>
          <p:nvPr>
            <p:ph type="title"/>
          </p:nvPr>
        </p:nvSpPr>
        <p:spPr/>
        <p:txBody>
          <a:bodyPr/>
          <a:lstStyle/>
          <a:p>
            <a:r>
              <a:rPr lang="en-US" smtClean="0"/>
              <a:t>TSDL/Migrant Data Quality Issues</a:t>
            </a:r>
            <a:endParaRPr lang="en-US" dirty="0"/>
          </a:p>
        </p:txBody>
      </p:sp>
    </p:spTree>
    <p:extLst>
      <p:ext uri="{BB962C8B-B14F-4D97-AF65-F5344CB8AC3E}">
        <p14:creationId xmlns:p14="http://schemas.microsoft.com/office/powerpoint/2010/main" val="405844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Brenda Meyer</a:t>
            </a:r>
          </a:p>
          <a:p>
            <a:r>
              <a:rPr lang="en-US" dirty="0" smtClean="0"/>
              <a:t>Migrant Data Senior Consultant</a:t>
            </a:r>
          </a:p>
          <a:p>
            <a:r>
              <a:rPr lang="en-US" dirty="0" smtClean="0"/>
              <a:t>303.866.6744</a:t>
            </a:r>
          </a:p>
          <a:p>
            <a:r>
              <a:rPr lang="en-US" dirty="0" smtClean="0"/>
              <a:t>meyer_b@cde.state.co.us</a:t>
            </a:r>
            <a:endParaRPr lang="en-US" dirty="0"/>
          </a:p>
        </p:txBody>
      </p:sp>
      <p:sp>
        <p:nvSpPr>
          <p:cNvPr id="2" name="Title 1"/>
          <p:cNvSpPr>
            <a:spLocks noGrp="1"/>
          </p:cNvSpPr>
          <p:nvPr>
            <p:ph type="title"/>
          </p:nvPr>
        </p:nvSpPr>
        <p:spPr/>
        <p:txBody>
          <a:bodyPr/>
          <a:lstStyle/>
          <a:p>
            <a:r>
              <a:rPr lang="en-US" smtClean="0"/>
              <a:t>Migrant Contact Information</a:t>
            </a:r>
            <a:endParaRPr lang="en-US" dirty="0"/>
          </a:p>
        </p:txBody>
      </p:sp>
    </p:spTree>
    <p:extLst>
      <p:ext uri="{BB962C8B-B14F-4D97-AF65-F5344CB8AC3E}">
        <p14:creationId xmlns:p14="http://schemas.microsoft.com/office/powerpoint/2010/main" val="92467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000" b="0" dirty="0" smtClean="0"/>
              <a:t>Derived </a:t>
            </a:r>
            <a:r>
              <a:rPr lang="en-US" sz="2000" b="0" dirty="0"/>
              <a:t>from both Colorado Revised Statutes (C.R.S) and the Colorado State Board of Education’s </a:t>
            </a:r>
            <a:r>
              <a:rPr lang="en-US" sz="2000" b="0" dirty="0" smtClean="0"/>
              <a:t>rules:</a:t>
            </a:r>
            <a:endParaRPr lang="en-US" sz="2000" b="0" dirty="0"/>
          </a:p>
          <a:p>
            <a:pPr lvl="0"/>
            <a:r>
              <a:rPr lang="en-US" sz="2000" b="0" dirty="0"/>
              <a:t>Concerning Statutory Changes to K-12 Education, House Bill 13-12-19: 22-2-116.5</a:t>
            </a:r>
          </a:p>
          <a:p>
            <a:pPr lvl="0"/>
            <a:r>
              <a:rPr lang="en-US" sz="2000" b="0" dirty="0"/>
              <a:t>Course Participation and Student Proficiency Reports, House Bill 14-1376: 22-11-503.5</a:t>
            </a:r>
          </a:p>
          <a:p>
            <a:pPr lvl="0"/>
            <a:r>
              <a:rPr lang="en-US" sz="2000" b="0" dirty="0"/>
              <a:t>Monitoring of Written Evaluation System, C.R.S. 22-9-106 (1.5) (a-b)</a:t>
            </a:r>
          </a:p>
          <a:p>
            <a:pPr lvl="0"/>
            <a:r>
              <a:rPr lang="en-US" sz="2000" b="0" dirty="0"/>
              <a:t>Rules for administration of a statewide system to evaluate the effectiveness of licensed personnel employed by school districts and boards of cooperative services 1 CCR 301-87(6.04) (</a:t>
            </a:r>
            <a:r>
              <a:rPr lang="en-US" sz="2000" b="0" dirty="0" err="1"/>
              <a:t>i</a:t>
            </a:r>
            <a:r>
              <a:rPr lang="en-US" sz="2000" b="0" dirty="0"/>
              <a:t>), (A), (C) (2) (b, d, and e), and (C) (3) (a).</a:t>
            </a:r>
          </a:p>
          <a:p>
            <a:pPr lvl="0"/>
            <a:r>
              <a:rPr lang="en-US" sz="2000" b="0" dirty="0"/>
              <a:t>Commissioner Duties - reviewing the content of educator preparation programs in Colorado, C.R.S. 22-2-112 (p-q)</a:t>
            </a:r>
          </a:p>
          <a:p>
            <a:endParaRPr lang="en-US" dirty="0"/>
          </a:p>
        </p:txBody>
      </p:sp>
      <p:sp>
        <p:nvSpPr>
          <p:cNvPr id="3" name="Title 2"/>
          <p:cNvSpPr>
            <a:spLocks noGrp="1"/>
          </p:cNvSpPr>
          <p:nvPr>
            <p:ph type="title"/>
          </p:nvPr>
        </p:nvSpPr>
        <p:spPr/>
        <p:txBody>
          <a:bodyPr/>
          <a:lstStyle/>
          <a:p>
            <a:r>
              <a:rPr lang="en-US" dirty="0" smtClean="0"/>
              <a:t>Authority To Collect</a:t>
            </a:r>
            <a:endParaRPr lang="en-US" dirty="0"/>
          </a:p>
        </p:txBody>
      </p:sp>
    </p:spTree>
    <p:extLst>
      <p:ext uri="{BB962C8B-B14F-4D97-AF65-F5344CB8AC3E}">
        <p14:creationId xmlns:p14="http://schemas.microsoft.com/office/powerpoint/2010/main" val="271578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Civil Rights Data Collection (CRDC)</a:t>
            </a:r>
            <a:endParaRPr lang="en-US" dirty="0"/>
          </a:p>
        </p:txBody>
      </p:sp>
    </p:spTree>
    <p:extLst>
      <p:ext uri="{BB962C8B-B14F-4D97-AF65-F5344CB8AC3E}">
        <p14:creationId xmlns:p14="http://schemas.microsoft.com/office/powerpoint/2010/main" val="111410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Since 1968, the U.S. Department of Education (ED) has conducted the Civil Rights Data Collection (CRDC) to collect data on key education and civil rights issues in our nation's public schools</a:t>
            </a:r>
          </a:p>
          <a:p>
            <a:endParaRPr lang="en-US" dirty="0" smtClean="0"/>
          </a:p>
          <a:p>
            <a:r>
              <a:rPr lang="en-US" dirty="0" smtClean="0"/>
              <a:t>Previously, all data was reported directly from the LEA to ED.  Starting for the 2013-14 collection, CDE pre-populates data if possible based on data reported from LEAs to CDE</a:t>
            </a:r>
          </a:p>
          <a:p>
            <a:endParaRPr lang="en-US" dirty="0" smtClean="0"/>
          </a:p>
          <a:p>
            <a:r>
              <a:rPr lang="en-US" dirty="0" smtClean="0"/>
              <a:t>Collection is completed every other year</a:t>
            </a:r>
          </a:p>
          <a:p>
            <a:endParaRPr lang="en-US" dirty="0" smtClean="0"/>
          </a:p>
          <a:p>
            <a:r>
              <a:rPr lang="en-US" dirty="0" smtClean="0"/>
              <a:t>TSDL data elements provide 23% of all data elements CDE  pre-populates for LEAs</a:t>
            </a:r>
            <a:endParaRPr lang="en-US" dirty="0"/>
          </a:p>
        </p:txBody>
      </p:sp>
      <p:sp>
        <p:nvSpPr>
          <p:cNvPr id="3" name="Title 2"/>
          <p:cNvSpPr>
            <a:spLocks noGrp="1"/>
          </p:cNvSpPr>
          <p:nvPr>
            <p:ph type="title"/>
          </p:nvPr>
        </p:nvSpPr>
        <p:spPr/>
        <p:txBody>
          <a:bodyPr>
            <a:normAutofit fontScale="90000"/>
          </a:bodyPr>
          <a:lstStyle/>
          <a:p>
            <a:r>
              <a:rPr lang="en-US" smtClean="0"/>
              <a:t>Data Reporting – CRDC on behalf of districts</a:t>
            </a:r>
            <a:endParaRPr lang="en-US" dirty="0"/>
          </a:p>
        </p:txBody>
      </p:sp>
    </p:spTree>
    <p:extLst>
      <p:ext uri="{BB962C8B-B14F-4D97-AF65-F5344CB8AC3E}">
        <p14:creationId xmlns:p14="http://schemas.microsoft.com/office/powerpoint/2010/main" val="1409125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7886700" cy="1376413"/>
          </a:xfrm>
        </p:spPr>
        <p:txBody>
          <a:bodyPr>
            <a:normAutofit/>
          </a:bodyPr>
          <a:lstStyle/>
          <a:p>
            <a:r>
              <a:rPr lang="en-US" dirty="0" smtClean="0"/>
              <a:t>Student’s Grade Level (for Course)</a:t>
            </a:r>
          </a:p>
          <a:p>
            <a:r>
              <a:rPr lang="en-US" dirty="0" smtClean="0"/>
              <a:t>Student’s Gender</a:t>
            </a:r>
          </a:p>
          <a:p>
            <a:r>
              <a:rPr lang="en-US" dirty="0" smtClean="0"/>
              <a:t>State Course Codes:	</a:t>
            </a:r>
          </a:p>
          <a:p>
            <a:pPr lvl="1"/>
            <a:endParaRPr lang="en-US" dirty="0" smtClean="0"/>
          </a:p>
          <a:p>
            <a:endParaRPr lang="en-US" dirty="0" smtClean="0"/>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TSDL Data Used for CRDC</a:t>
            </a:r>
            <a:endParaRPr lang="en-US" dirty="0"/>
          </a:p>
        </p:txBody>
      </p:sp>
      <p:sp>
        <p:nvSpPr>
          <p:cNvPr id="4" name="Rectangle 3"/>
          <p:cNvSpPr/>
          <p:nvPr/>
        </p:nvSpPr>
        <p:spPr>
          <a:xfrm>
            <a:off x="628650" y="4698734"/>
            <a:ext cx="7981094" cy="1200329"/>
          </a:xfrm>
          <a:prstGeom prst="rect">
            <a:avLst/>
          </a:prstGeom>
        </p:spPr>
        <p:txBody>
          <a:bodyPr wrap="square">
            <a:spAutoFit/>
          </a:bodyPr>
          <a:lstStyle/>
          <a:p>
            <a:pPr marL="342900" indent="-342900">
              <a:lnSpc>
                <a:spcPct val="150000"/>
              </a:lnSpc>
              <a:buClr>
                <a:schemeClr val="tx2"/>
              </a:buClr>
              <a:buFont typeface="Arial" panose="020B0604020202020204" pitchFamily="34" charset="0"/>
              <a:buChar char="•"/>
            </a:pPr>
            <a:r>
              <a:rPr lang="en-US" sz="2400" dirty="0">
                <a:latin typeface="Trebuchet MS" panose="020B0603020202020204" pitchFamily="34" charset="0"/>
              </a:rPr>
              <a:t>Final Grade/Course Completion </a:t>
            </a:r>
            <a:r>
              <a:rPr lang="en-US" sz="2400" dirty="0" smtClean="0">
                <a:latin typeface="Trebuchet MS" panose="020B0603020202020204" pitchFamily="34" charset="0"/>
              </a:rPr>
              <a:t>Status</a:t>
            </a:r>
            <a:endParaRPr lang="en-US" sz="2400" dirty="0">
              <a:latin typeface="Trebuchet MS" panose="020B0603020202020204" pitchFamily="34" charset="0"/>
            </a:endParaRPr>
          </a:p>
          <a:p>
            <a:pPr marL="342900" indent="-342900">
              <a:lnSpc>
                <a:spcPct val="150000"/>
              </a:lnSpc>
              <a:buClr>
                <a:schemeClr val="tx2"/>
              </a:buClr>
              <a:buFont typeface="Arial" panose="020B0604020202020204" pitchFamily="34" charset="0"/>
              <a:buChar char="•"/>
            </a:pPr>
            <a:r>
              <a:rPr lang="en-US" sz="2400" dirty="0">
                <a:latin typeface="Trebuchet MS" panose="020B0603020202020204" pitchFamily="34" charset="0"/>
              </a:rPr>
              <a:t>Roster Start and End Dates</a:t>
            </a:r>
          </a:p>
        </p:txBody>
      </p:sp>
      <p:sp>
        <p:nvSpPr>
          <p:cNvPr id="5" name="Rectangle 4"/>
          <p:cNvSpPr/>
          <p:nvPr/>
        </p:nvSpPr>
        <p:spPr>
          <a:xfrm>
            <a:off x="1047964" y="2578813"/>
            <a:ext cx="7775611" cy="1938992"/>
          </a:xfrm>
          <a:prstGeom prst="rect">
            <a:avLst/>
          </a:prstGeom>
        </p:spPr>
        <p:txBody>
          <a:bodyPr wrap="square" numCol="2">
            <a:spAutoFit/>
          </a:bodyPr>
          <a:lstStyle/>
          <a:p>
            <a:pPr>
              <a:buClr>
                <a:schemeClr val="accent6"/>
              </a:buClr>
              <a:buFont typeface="Wingdings" panose="05000000000000000000" pitchFamily="2" charset="2"/>
              <a:buChar char="§"/>
            </a:pPr>
            <a:r>
              <a:rPr lang="en-US" sz="2400" dirty="0"/>
              <a:t>Algebra I and II</a:t>
            </a:r>
          </a:p>
          <a:p>
            <a:pPr>
              <a:buClr>
                <a:schemeClr val="accent6"/>
              </a:buClr>
              <a:buFont typeface="Wingdings" panose="05000000000000000000" pitchFamily="2" charset="2"/>
              <a:buChar char="§"/>
            </a:pPr>
            <a:r>
              <a:rPr lang="en-US" sz="2400" dirty="0"/>
              <a:t>Geometry</a:t>
            </a:r>
          </a:p>
          <a:p>
            <a:pPr>
              <a:buClr>
                <a:schemeClr val="accent6"/>
              </a:buClr>
              <a:buFont typeface="Wingdings" panose="05000000000000000000" pitchFamily="2" charset="2"/>
              <a:buChar char="§"/>
            </a:pPr>
            <a:r>
              <a:rPr lang="en-US" sz="2400" dirty="0"/>
              <a:t>Advanced Math</a:t>
            </a:r>
          </a:p>
          <a:p>
            <a:pPr>
              <a:buClr>
                <a:schemeClr val="accent6"/>
              </a:buClr>
              <a:buFont typeface="Wingdings" panose="05000000000000000000" pitchFamily="2" charset="2"/>
              <a:buChar char="§"/>
            </a:pPr>
            <a:r>
              <a:rPr lang="en-US" sz="2400" dirty="0"/>
              <a:t>Calculus</a:t>
            </a:r>
          </a:p>
          <a:p>
            <a:pPr>
              <a:buClr>
                <a:schemeClr val="accent6"/>
              </a:buClr>
              <a:buFont typeface="Wingdings" panose="05000000000000000000" pitchFamily="2" charset="2"/>
              <a:buChar char="§"/>
            </a:pPr>
            <a:r>
              <a:rPr lang="en-US" sz="2400" dirty="0"/>
              <a:t>Biology</a:t>
            </a:r>
          </a:p>
          <a:p>
            <a:pPr>
              <a:buClr>
                <a:schemeClr val="accent6"/>
              </a:buClr>
              <a:buFont typeface="Wingdings" panose="05000000000000000000" pitchFamily="2" charset="2"/>
              <a:buChar char="§"/>
            </a:pPr>
            <a:r>
              <a:rPr lang="en-US" sz="2400" dirty="0"/>
              <a:t>Chemistry</a:t>
            </a:r>
          </a:p>
          <a:p>
            <a:pPr>
              <a:buClr>
                <a:schemeClr val="accent6"/>
              </a:buClr>
              <a:buFont typeface="Wingdings" panose="05000000000000000000" pitchFamily="2" charset="2"/>
              <a:buChar char="§"/>
            </a:pPr>
            <a:r>
              <a:rPr lang="en-US" sz="2400" dirty="0"/>
              <a:t>Physics</a:t>
            </a:r>
          </a:p>
          <a:p>
            <a:pPr>
              <a:buClr>
                <a:schemeClr val="accent6"/>
              </a:buClr>
              <a:buFont typeface="Wingdings" panose="05000000000000000000" pitchFamily="2" charset="2"/>
              <a:buChar char="§"/>
            </a:pPr>
            <a:r>
              <a:rPr lang="en-US" sz="2400" dirty="0"/>
              <a:t>IB Classes</a:t>
            </a:r>
          </a:p>
          <a:p>
            <a:pPr>
              <a:buClr>
                <a:schemeClr val="accent6"/>
              </a:buClr>
              <a:buFont typeface="Wingdings" panose="05000000000000000000" pitchFamily="2" charset="2"/>
              <a:buChar char="§"/>
            </a:pPr>
            <a:r>
              <a:rPr lang="en-US" sz="2400" dirty="0"/>
              <a:t>AP Classes</a:t>
            </a:r>
          </a:p>
          <a:p>
            <a:pPr>
              <a:buClr>
                <a:schemeClr val="accent6"/>
              </a:buClr>
              <a:buFont typeface="Wingdings" panose="05000000000000000000" pitchFamily="2" charset="2"/>
              <a:buChar char="§"/>
            </a:pPr>
            <a:endParaRPr lang="en-US" dirty="0"/>
          </a:p>
        </p:txBody>
      </p:sp>
    </p:spTree>
    <p:extLst>
      <p:ext uri="{BB962C8B-B14F-4D97-AF65-F5344CB8AC3E}">
        <p14:creationId xmlns:p14="http://schemas.microsoft.com/office/powerpoint/2010/main" val="10522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Cognos</a:t>
            </a:r>
            <a:r>
              <a:rPr lang="en-US" dirty="0" smtClean="0"/>
              <a:t> Reports</a:t>
            </a:r>
            <a:endParaRPr lang="en-US" dirty="0"/>
          </a:p>
        </p:txBody>
      </p:sp>
    </p:spTree>
    <p:extLst>
      <p:ext uri="{BB962C8B-B14F-4D97-AF65-F5344CB8AC3E}">
        <p14:creationId xmlns:p14="http://schemas.microsoft.com/office/powerpoint/2010/main" val="170165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a:t>
            </a:r>
            <a:r>
              <a:rPr lang="en-US" dirty="0" err="1" smtClean="0"/>
              <a:t>Cognos</a:t>
            </a:r>
            <a:r>
              <a:rPr lang="en-US" dirty="0" smtClean="0"/>
              <a:t> Reports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8" y="1095999"/>
            <a:ext cx="29813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8652" y="2532196"/>
            <a:ext cx="8205348" cy="350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p:cNvSpPr/>
          <p:nvPr/>
        </p:nvSpPr>
        <p:spPr>
          <a:xfrm rot="5400000">
            <a:off x="2454976" y="1726697"/>
            <a:ext cx="1056138" cy="1381477"/>
          </a:xfrm>
          <a:prstGeom prst="bentArrow">
            <a:avLst>
              <a:gd name="adj1" fmla="val 25000"/>
              <a:gd name="adj2" fmla="val 25000"/>
              <a:gd name="adj3" fmla="val 25000"/>
              <a:gd name="adj4" fmla="val 44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929696" y="1658970"/>
            <a:ext cx="3193143" cy="523220"/>
          </a:xfrm>
          <a:prstGeom prst="rect">
            <a:avLst/>
          </a:prstGeom>
          <a:noFill/>
        </p:spPr>
        <p:txBody>
          <a:bodyPr wrap="square" rtlCol="0">
            <a:spAutoFit/>
          </a:bodyPr>
          <a:lstStyle/>
          <a:p>
            <a:r>
              <a:rPr lang="en-US" sz="2800" dirty="0" smtClean="0"/>
              <a:t>Opens new window</a:t>
            </a:r>
            <a:endParaRPr lang="en-US" sz="2800" dirty="0"/>
          </a:p>
        </p:txBody>
      </p:sp>
      <p:sp>
        <p:nvSpPr>
          <p:cNvPr id="8" name="Rounded Rectangle 7"/>
          <p:cNvSpPr/>
          <p:nvPr/>
        </p:nvSpPr>
        <p:spPr>
          <a:xfrm>
            <a:off x="1268940" y="5502562"/>
            <a:ext cx="2007659" cy="26125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No Border) 8"/>
          <p:cNvSpPr/>
          <p:nvPr/>
        </p:nvSpPr>
        <p:spPr>
          <a:xfrm>
            <a:off x="4191000" y="4955857"/>
            <a:ext cx="3066144" cy="878497"/>
          </a:xfrm>
          <a:prstGeom prst="callout2">
            <a:avLst>
              <a:gd name="adj1" fmla="val 20327"/>
              <a:gd name="adj2" fmla="val -2007"/>
              <a:gd name="adj3" fmla="val 18750"/>
              <a:gd name="adj4" fmla="val -16667"/>
              <a:gd name="adj5" fmla="val 69180"/>
              <a:gd name="adj6" fmla="val -3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Teacher Student Data Link Snapshot</a:t>
            </a:r>
            <a:endParaRPr lang="en-US" sz="2800" dirty="0"/>
          </a:p>
        </p:txBody>
      </p:sp>
    </p:spTree>
    <p:extLst>
      <p:ext uri="{BB962C8B-B14F-4D97-AF65-F5344CB8AC3E}">
        <p14:creationId xmlns:p14="http://schemas.microsoft.com/office/powerpoint/2010/main" val="2845919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Teacher Student Data Link </a:t>
            </a:r>
            <a:r>
              <a:rPr lang="en-US" dirty="0" err="1" smtClean="0"/>
              <a:t>Cognos</a:t>
            </a:r>
            <a:r>
              <a:rPr lang="en-US" dirty="0" smtClean="0"/>
              <a:t> Reports</a:t>
            </a:r>
            <a:endParaRPr lang="en-US"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1981" y="1118050"/>
            <a:ext cx="6705600" cy="497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284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Provides student records where no instructor is linked</a:t>
            </a:r>
          </a:p>
          <a:p>
            <a:r>
              <a:rPr lang="en-US" dirty="0" smtClean="0"/>
              <a:t>Instructors and students are linked using:</a:t>
            </a:r>
          </a:p>
          <a:p>
            <a:pPr lvl="1"/>
            <a:r>
              <a:rPr lang="en-US" dirty="0" smtClean="0"/>
              <a:t>Local course code</a:t>
            </a:r>
          </a:p>
          <a:p>
            <a:pPr lvl="1"/>
            <a:r>
              <a:rPr lang="en-US" dirty="0" smtClean="0"/>
              <a:t>Section number</a:t>
            </a:r>
          </a:p>
          <a:p>
            <a:pPr lvl="1"/>
            <a:r>
              <a:rPr lang="en-US" dirty="0" smtClean="0"/>
              <a:t>Term</a:t>
            </a:r>
          </a:p>
          <a:p>
            <a:pPr lvl="1"/>
            <a:r>
              <a:rPr lang="en-US" dirty="0" smtClean="0"/>
              <a:t>School </a:t>
            </a:r>
          </a:p>
          <a:p>
            <a:endParaRPr lang="en-US" dirty="0" smtClean="0"/>
          </a:p>
          <a:p>
            <a:r>
              <a:rPr lang="en-US" dirty="0" smtClean="0"/>
              <a:t>Not all instructors are required to be reported- which may explain records in this report (college courses, courses taught by staff not employed by district)</a:t>
            </a:r>
          </a:p>
          <a:p>
            <a:pPr marL="0" indent="0">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Course Enrollment Records Without Instructors Reported </a:t>
            </a:r>
            <a:endParaRPr lang="en-US" dirty="0"/>
          </a:p>
        </p:txBody>
      </p:sp>
    </p:spTree>
    <p:extLst>
      <p:ext uri="{BB962C8B-B14F-4D97-AF65-F5344CB8AC3E}">
        <p14:creationId xmlns:p14="http://schemas.microsoft.com/office/powerpoint/2010/main" val="216312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Provides </a:t>
            </a:r>
            <a:r>
              <a:rPr lang="en-US" dirty="0" smtClean="0"/>
              <a:t>instructor </a:t>
            </a:r>
            <a:r>
              <a:rPr lang="en-US" dirty="0"/>
              <a:t>records where no </a:t>
            </a:r>
            <a:r>
              <a:rPr lang="en-US" dirty="0" smtClean="0"/>
              <a:t>student </a:t>
            </a:r>
            <a:r>
              <a:rPr lang="en-US" dirty="0"/>
              <a:t>is linked</a:t>
            </a:r>
          </a:p>
          <a:p>
            <a:r>
              <a:rPr lang="en-US" dirty="0"/>
              <a:t>Instructors and students are linked using:</a:t>
            </a:r>
          </a:p>
          <a:p>
            <a:pPr lvl="1"/>
            <a:r>
              <a:rPr lang="en-US" dirty="0"/>
              <a:t>Local course code</a:t>
            </a:r>
          </a:p>
          <a:p>
            <a:pPr lvl="1"/>
            <a:r>
              <a:rPr lang="en-US" dirty="0"/>
              <a:t>Section number</a:t>
            </a:r>
          </a:p>
          <a:p>
            <a:pPr lvl="1"/>
            <a:r>
              <a:rPr lang="en-US" dirty="0"/>
              <a:t>Term</a:t>
            </a:r>
          </a:p>
          <a:p>
            <a:pPr lvl="1"/>
            <a:r>
              <a:rPr lang="en-US" dirty="0"/>
              <a:t>School </a:t>
            </a:r>
          </a:p>
          <a:p>
            <a:endParaRPr lang="en-US" dirty="0"/>
          </a:p>
          <a:p>
            <a:r>
              <a:rPr lang="en-US" dirty="0" smtClean="0"/>
              <a:t>Students would need to be reported in Course Enrollment file for these instructors to be included</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Course Instructor Records Excluded</a:t>
            </a:r>
            <a:endParaRPr lang="en-US" dirty="0"/>
          </a:p>
        </p:txBody>
      </p:sp>
    </p:spTree>
    <p:extLst>
      <p:ext uri="{BB962C8B-B14F-4D97-AF65-F5344CB8AC3E}">
        <p14:creationId xmlns:p14="http://schemas.microsoft.com/office/powerpoint/2010/main" val="226124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Records not included in the snapshot due to interchange errors</a:t>
            </a:r>
          </a:p>
          <a:p>
            <a:r>
              <a:rPr lang="en-US" dirty="0" smtClean="0"/>
              <a:t>Correct the interchange errors and re-create the snapshot if this report is populated with data</a:t>
            </a:r>
            <a:endParaRPr lang="en-US" dirty="0"/>
          </a:p>
        </p:txBody>
      </p:sp>
      <p:sp>
        <p:nvSpPr>
          <p:cNvPr id="3" name="Title 2"/>
          <p:cNvSpPr>
            <a:spLocks noGrp="1"/>
          </p:cNvSpPr>
          <p:nvPr>
            <p:ph type="title"/>
          </p:nvPr>
        </p:nvSpPr>
        <p:spPr/>
        <p:txBody>
          <a:bodyPr>
            <a:normAutofit fontScale="90000"/>
          </a:bodyPr>
          <a:lstStyle/>
          <a:p>
            <a:r>
              <a:rPr lang="en-US" dirty="0" smtClean="0"/>
              <a:t>Snapshot Records Excluded Due to TSDL Interchange Errors</a:t>
            </a:r>
            <a:endParaRPr lang="en-US" dirty="0"/>
          </a:p>
        </p:txBody>
      </p:sp>
    </p:spTree>
    <p:extLst>
      <p:ext uri="{BB962C8B-B14F-4D97-AF65-F5344CB8AC3E}">
        <p14:creationId xmlns:p14="http://schemas.microsoft.com/office/powerpoint/2010/main" val="267637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Number of Students Reported by </a:t>
            </a:r>
            <a:r>
              <a:rPr lang="en-US" dirty="0" smtClean="0"/>
              <a:t>School</a:t>
            </a:r>
          </a:p>
          <a:p>
            <a:pPr lvl="1"/>
            <a:r>
              <a:rPr lang="en-US" dirty="0"/>
              <a:t>Provides unduplicated count of SASIDs by school </a:t>
            </a:r>
            <a:r>
              <a:rPr lang="en-US" dirty="0" smtClean="0"/>
              <a:t>code</a:t>
            </a:r>
          </a:p>
          <a:p>
            <a:pPr lvl="1"/>
            <a:endParaRPr lang="en-US" dirty="0"/>
          </a:p>
          <a:p>
            <a:pPr lvl="1"/>
            <a:endParaRPr lang="en-US" dirty="0" smtClean="0"/>
          </a:p>
          <a:p>
            <a:r>
              <a:rPr lang="en-US" dirty="0"/>
              <a:t>Number of Teachers Reported by </a:t>
            </a:r>
            <a:r>
              <a:rPr lang="en-US" dirty="0" smtClean="0"/>
              <a:t>School</a:t>
            </a:r>
          </a:p>
          <a:p>
            <a:pPr lvl="1"/>
            <a:r>
              <a:rPr lang="en-US" dirty="0"/>
              <a:t>Provides unduplicated count of EDIDs by school code</a:t>
            </a:r>
          </a:p>
          <a:p>
            <a:endParaRPr lang="en-US" dirty="0"/>
          </a:p>
          <a:p>
            <a:pPr lvl="2"/>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Reports by School</a:t>
            </a:r>
            <a:endParaRPr lang="en-US" dirty="0"/>
          </a:p>
        </p:txBody>
      </p:sp>
    </p:spTree>
    <p:extLst>
      <p:ext uri="{BB962C8B-B14F-4D97-AF65-F5344CB8AC3E}">
        <p14:creationId xmlns:p14="http://schemas.microsoft.com/office/powerpoint/2010/main" val="205593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1272782"/>
              </p:ext>
            </p:extLst>
          </p:nvPr>
        </p:nvGraphicFramePr>
        <p:xfrm>
          <a:off x="628650" y="1201738"/>
          <a:ext cx="78867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86868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33222"/>
            <a:ext cx="7886700" cy="5037025"/>
          </a:xfrm>
        </p:spPr>
        <p:txBody>
          <a:bodyPr/>
          <a:lstStyle/>
          <a:p>
            <a:r>
              <a:rPr lang="en-US" dirty="0"/>
              <a:t>Student Discrepancy </a:t>
            </a:r>
            <a:r>
              <a:rPr lang="en-US" dirty="0" smtClean="0"/>
              <a:t>Report</a:t>
            </a:r>
          </a:p>
          <a:p>
            <a:pPr lvl="1"/>
            <a:r>
              <a:rPr lang="en-US" dirty="0"/>
              <a:t>Includes Students reported in Student School Association file (student interchange) with attendance code between 01 and 08 and enrolled for 4 weeks or more but are not included in the TSDL </a:t>
            </a:r>
            <a:r>
              <a:rPr lang="en-US" dirty="0" smtClean="0"/>
              <a:t>Snapshot</a:t>
            </a:r>
          </a:p>
          <a:p>
            <a:endParaRPr lang="en-US" dirty="0"/>
          </a:p>
          <a:p>
            <a:endParaRPr lang="en-US" dirty="0" smtClean="0"/>
          </a:p>
          <a:p>
            <a:r>
              <a:rPr lang="en-US" dirty="0" smtClean="0"/>
              <a:t>Teacher </a:t>
            </a:r>
            <a:r>
              <a:rPr lang="en-US" dirty="0"/>
              <a:t>Discrepancy </a:t>
            </a:r>
            <a:r>
              <a:rPr lang="en-US" dirty="0" smtClean="0"/>
              <a:t>Report</a:t>
            </a:r>
          </a:p>
          <a:p>
            <a:pPr lvl="1"/>
            <a:r>
              <a:rPr lang="en-US" dirty="0"/>
              <a:t>Displays teachers (job class code 201 to 206) reported in the HR snapshot but not reported in the TSDL Snapshot file</a:t>
            </a:r>
          </a:p>
          <a:p>
            <a:pPr lvl="1"/>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Discrepancy Reports</a:t>
            </a:r>
            <a:endParaRPr lang="en-US" dirty="0"/>
          </a:p>
        </p:txBody>
      </p:sp>
    </p:spTree>
    <p:extLst>
      <p:ext uri="{BB962C8B-B14F-4D97-AF65-F5344CB8AC3E}">
        <p14:creationId xmlns:p14="http://schemas.microsoft.com/office/powerpoint/2010/main" val="1460640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Number of students enrolled by school and local course code</a:t>
            </a:r>
          </a:p>
        </p:txBody>
      </p:sp>
      <p:sp>
        <p:nvSpPr>
          <p:cNvPr id="3" name="Title 2"/>
          <p:cNvSpPr>
            <a:spLocks noGrp="1"/>
          </p:cNvSpPr>
          <p:nvPr>
            <p:ph type="title"/>
          </p:nvPr>
        </p:nvSpPr>
        <p:spPr/>
        <p:txBody>
          <a:bodyPr/>
          <a:lstStyle/>
          <a:p>
            <a:r>
              <a:rPr lang="en-US" dirty="0" smtClean="0"/>
              <a:t>Students Enrolled by Course</a:t>
            </a:r>
            <a:endParaRPr lang="en-US" dirty="0"/>
          </a:p>
        </p:txBody>
      </p:sp>
    </p:spTree>
    <p:extLst>
      <p:ext uri="{BB962C8B-B14F-4D97-AF65-F5344CB8AC3E}">
        <p14:creationId xmlns:p14="http://schemas.microsoft.com/office/powerpoint/2010/main" val="55361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Displays all records for the TSDL snapshot</a:t>
            </a:r>
            <a:endParaRPr lang="en-US" dirty="0"/>
          </a:p>
        </p:txBody>
      </p:sp>
      <p:sp>
        <p:nvSpPr>
          <p:cNvPr id="3" name="Title 2"/>
          <p:cNvSpPr>
            <a:spLocks noGrp="1"/>
          </p:cNvSpPr>
          <p:nvPr>
            <p:ph type="title"/>
          </p:nvPr>
        </p:nvSpPr>
        <p:spPr/>
        <p:txBody>
          <a:bodyPr/>
          <a:lstStyle/>
          <a:p>
            <a:r>
              <a:rPr lang="en-US" dirty="0" smtClean="0"/>
              <a:t>TSDL Snapshot Records</a:t>
            </a:r>
            <a:endParaRPr lang="en-US" dirty="0"/>
          </a:p>
        </p:txBody>
      </p:sp>
    </p:spTree>
    <p:extLst>
      <p:ext uri="{BB962C8B-B14F-4D97-AF65-F5344CB8AC3E}">
        <p14:creationId xmlns:p14="http://schemas.microsoft.com/office/powerpoint/2010/main" val="391293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Timeline</a:t>
            </a:r>
            <a:endParaRPr lang="en-US" dirty="0"/>
          </a:p>
        </p:txBody>
      </p:sp>
      <p:pic>
        <p:nvPicPr>
          <p:cNvPr id="5" name="Picture 4"/>
          <p:cNvPicPr>
            <a:picLocks noChangeAspect="1"/>
          </p:cNvPicPr>
          <p:nvPr/>
        </p:nvPicPr>
        <p:blipFill>
          <a:blip r:embed="rId2"/>
          <a:stretch>
            <a:fillRect/>
          </a:stretch>
        </p:blipFill>
        <p:spPr>
          <a:xfrm>
            <a:off x="2909887" y="3058789"/>
            <a:ext cx="3324225" cy="1371600"/>
          </a:xfrm>
          <a:prstGeom prst="rect">
            <a:avLst/>
          </a:prstGeom>
        </p:spPr>
      </p:pic>
    </p:spTree>
    <p:extLst>
      <p:ext uri="{BB962C8B-B14F-4D97-AF65-F5344CB8AC3E}">
        <p14:creationId xmlns:p14="http://schemas.microsoft.com/office/powerpoint/2010/main" val="169722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219302" y="954495"/>
          <a:ext cx="8705395" cy="5058942"/>
        </p:xfrm>
        <a:graphic>
          <a:graphicData uri="http://schemas.openxmlformats.org/drawingml/2006/table">
            <a:tbl>
              <a:tblPr firstRow="1" firstCol="1" bandRow="1">
                <a:tableStyleId>{21E4AEA4-8DFA-4A89-87EB-49C32662AFE0}</a:tableStyleId>
              </a:tblPr>
              <a:tblGrid>
                <a:gridCol w="2985144"/>
                <a:gridCol w="5720251"/>
              </a:tblGrid>
              <a:tr h="453065">
                <a:tc>
                  <a:txBody>
                    <a:bodyPr/>
                    <a:lstStyle/>
                    <a:p>
                      <a:pPr marL="0" marR="0" algn="ctr">
                        <a:lnSpc>
                          <a:spcPct val="115000"/>
                        </a:lnSpc>
                        <a:spcBef>
                          <a:spcPts val="0"/>
                        </a:spcBef>
                        <a:spcAft>
                          <a:spcPts val="0"/>
                        </a:spcAft>
                      </a:pPr>
                      <a:r>
                        <a:rPr lang="en-US" sz="24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indent="-5080" algn="ctr">
                        <a:lnSpc>
                          <a:spcPct val="115000"/>
                        </a:lnSpc>
                        <a:spcBef>
                          <a:spcPts val="0"/>
                        </a:spcBef>
                        <a:spcAft>
                          <a:spcPts val="0"/>
                        </a:spcAft>
                      </a:pPr>
                      <a:r>
                        <a:rPr lang="en-US" sz="2400">
                          <a:effectLst/>
                        </a:rPr>
                        <a:t>Event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83249">
                <a:tc>
                  <a:txBody>
                    <a:bodyPr/>
                    <a:lstStyle/>
                    <a:p>
                      <a:pPr marL="0" marR="0">
                        <a:lnSpc>
                          <a:spcPct val="115000"/>
                        </a:lnSpc>
                        <a:spcBef>
                          <a:spcPts val="1200"/>
                        </a:spcBef>
                        <a:spcAft>
                          <a:spcPts val="0"/>
                        </a:spcAft>
                      </a:pPr>
                      <a:r>
                        <a:rPr lang="en-US" sz="2000" dirty="0" smtClean="0">
                          <a:effectLst/>
                        </a:rPr>
                        <a:t>Wednesday, Nov</a:t>
                      </a:r>
                      <a:r>
                        <a:rPr lang="en-US" sz="2000" baseline="0" dirty="0" smtClean="0">
                          <a:effectLst/>
                        </a:rPr>
                        <a:t> 15</a:t>
                      </a:r>
                      <a:r>
                        <a:rPr lang="en-US" sz="2000" baseline="30000" dirty="0" smtClean="0">
                          <a:effectLst/>
                        </a:rPr>
                        <a:t>th</a:t>
                      </a:r>
                      <a:r>
                        <a:rPr lang="en-US" sz="2000" baseline="0" dirty="0" smtClean="0">
                          <a:effectLst/>
                        </a:rPr>
                        <a:t> </a:t>
                      </a:r>
                      <a:r>
                        <a:rPr lang="en-US" sz="2000" dirty="0" smtClean="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Interchange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3670">
                <a:tc>
                  <a:txBody>
                    <a:bodyPr/>
                    <a:lstStyle/>
                    <a:p>
                      <a:pPr marL="0" marR="0">
                        <a:lnSpc>
                          <a:spcPct val="115000"/>
                        </a:lnSpc>
                        <a:spcBef>
                          <a:spcPts val="1200"/>
                        </a:spcBef>
                        <a:spcAft>
                          <a:spcPts val="0"/>
                        </a:spcAft>
                      </a:pPr>
                      <a:r>
                        <a:rPr lang="en-US" sz="2000" dirty="0">
                          <a:effectLst/>
                        </a:rPr>
                        <a:t>Wednesday, Jan 17</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a:effectLst/>
                        </a:rPr>
                        <a:t>Snapshot 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631985">
                <a:tc>
                  <a:txBody>
                    <a:bodyPr/>
                    <a:lstStyle/>
                    <a:p>
                      <a:pPr marL="0" marR="0">
                        <a:lnSpc>
                          <a:spcPct val="115000"/>
                        </a:lnSpc>
                        <a:spcBef>
                          <a:spcPts val="1200"/>
                        </a:spcBef>
                        <a:spcAft>
                          <a:spcPts val="0"/>
                        </a:spcAft>
                      </a:pPr>
                      <a:r>
                        <a:rPr lang="en-US" sz="2000">
                          <a:effectLst/>
                        </a:rPr>
                        <a:t>Friday, June 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All districts create a TSDL </a:t>
                      </a:r>
                      <a:r>
                        <a:rPr lang="en-US" sz="2000" dirty="0" smtClean="0">
                          <a:effectLst/>
                        </a:rPr>
                        <a:t>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9269">
                <a:tc>
                  <a:txBody>
                    <a:bodyPr/>
                    <a:lstStyle/>
                    <a:p>
                      <a:pPr marL="0" marR="0">
                        <a:lnSpc>
                          <a:spcPct val="115000"/>
                        </a:lnSpc>
                        <a:spcBef>
                          <a:spcPts val="1200"/>
                        </a:spcBef>
                        <a:spcAft>
                          <a:spcPts val="0"/>
                        </a:spcAft>
                      </a:pPr>
                      <a:r>
                        <a:rPr lang="en-US" sz="2000" dirty="0">
                          <a:effectLst/>
                        </a:rPr>
                        <a:t>Friday, June 15</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Interchange files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5353">
                <a:tc>
                  <a:txBody>
                    <a:bodyPr/>
                    <a:lstStyle/>
                    <a:p>
                      <a:pPr marL="0" marR="0">
                        <a:lnSpc>
                          <a:spcPct val="115000"/>
                        </a:lnSpc>
                        <a:spcBef>
                          <a:spcPts val="1200"/>
                        </a:spcBef>
                        <a:spcAft>
                          <a:spcPts val="0"/>
                        </a:spcAft>
                      </a:pPr>
                      <a:r>
                        <a:rPr lang="en-US" sz="2000" dirty="0">
                          <a:effectLst/>
                        </a:rPr>
                        <a:t>Friday, June 22</a:t>
                      </a:r>
                      <a:r>
                        <a:rPr lang="en-US" sz="2000" baseline="30000" dirty="0">
                          <a:effectLst/>
                        </a:rPr>
                        <a:t>nd</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Snapshot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1171254">
                <a:tc>
                  <a:txBody>
                    <a:bodyPr/>
                    <a:lstStyle/>
                    <a:p>
                      <a:pPr marL="0" marR="0">
                        <a:lnSpc>
                          <a:spcPct val="115000"/>
                        </a:lnSpc>
                        <a:spcBef>
                          <a:spcPts val="1200"/>
                        </a:spcBef>
                        <a:spcAft>
                          <a:spcPts val="0"/>
                        </a:spcAft>
                      </a:pPr>
                      <a:r>
                        <a:rPr lang="en-US" sz="2000">
                          <a:effectLst/>
                        </a:rPr>
                        <a:t>Friday, June 29</a:t>
                      </a:r>
                      <a:r>
                        <a:rPr lang="en-US" sz="2000" baseline="30000">
                          <a:effectLst/>
                        </a:rPr>
                        <a:t>th</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Soft Deadline: Recommended date to finalize the TSDL snapshot.  After this date, many school systems roll over to the next school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1097">
                <a:tc>
                  <a:txBody>
                    <a:bodyPr/>
                    <a:lstStyle/>
                    <a:p>
                      <a:pPr marL="0" marR="0">
                        <a:lnSpc>
                          <a:spcPct val="115000"/>
                        </a:lnSpc>
                        <a:spcBef>
                          <a:spcPts val="1200"/>
                        </a:spcBef>
                        <a:spcAft>
                          <a:spcPts val="0"/>
                        </a:spcAft>
                      </a:pPr>
                      <a:r>
                        <a:rPr lang="en-US" sz="2000">
                          <a:effectLst/>
                        </a:rPr>
                        <a:t>Friday, August 31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Deadline: Snapshot must be finalized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bl>
          </a:graphicData>
        </a:graphic>
      </p:graphicFrame>
      <p:sp>
        <p:nvSpPr>
          <p:cNvPr id="3" name="Title 2"/>
          <p:cNvSpPr>
            <a:spLocks noGrp="1"/>
          </p:cNvSpPr>
          <p:nvPr>
            <p:ph type="title"/>
          </p:nvPr>
        </p:nvSpPr>
        <p:spPr/>
        <p:txBody>
          <a:bodyPr/>
          <a:lstStyle/>
          <a:p>
            <a:r>
              <a:rPr lang="en-US" smtClean="0"/>
              <a:t>TSDL Snapshot Timeline</a:t>
            </a:r>
            <a:endParaRPr lang="en-US" dirty="0"/>
          </a:p>
        </p:txBody>
      </p:sp>
    </p:spTree>
    <p:extLst>
      <p:ext uri="{BB962C8B-B14F-4D97-AF65-F5344CB8AC3E}">
        <p14:creationId xmlns:p14="http://schemas.microsoft.com/office/powerpoint/2010/main" val="370676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41646881"/>
              </p:ext>
            </p:extLst>
          </p:nvPr>
        </p:nvGraphicFramePr>
        <p:xfrm>
          <a:off x="568315" y="1000576"/>
          <a:ext cx="7510409" cy="5330790"/>
        </p:xfrm>
        <a:graphic>
          <a:graphicData uri="http://schemas.openxmlformats.org/drawingml/2006/table">
            <a:tbl>
              <a:tblPr firstRow="1" firstCol="1" bandRow="1">
                <a:tableStyleId>{9DCAF9ED-07DC-4A11-8D7F-57B35C25682E}</a:tableStyleId>
              </a:tblPr>
              <a:tblGrid>
                <a:gridCol w="3754698"/>
                <a:gridCol w="3755711"/>
              </a:tblGrid>
              <a:tr h="478215">
                <a:tc>
                  <a:txBody>
                    <a:bodyPr/>
                    <a:lstStyle/>
                    <a:p>
                      <a:pPr marL="0" marR="0" algn="ctr">
                        <a:spcBef>
                          <a:spcPts val="0"/>
                        </a:spcBef>
                        <a:spcAft>
                          <a:spcPts val="0"/>
                        </a:spcAft>
                      </a:pPr>
                      <a:r>
                        <a:rPr lang="en-US" sz="2800" dirty="0">
                          <a:effectLst/>
                        </a:rPr>
                        <a:t>Date/Time</a:t>
                      </a:r>
                      <a:endParaRPr lang="en-US"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800" dirty="0">
                          <a:effectLst/>
                        </a:rPr>
                        <a:t>Topic</a:t>
                      </a:r>
                      <a:endParaRPr lang="en-US" sz="2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strike="sngStrike" dirty="0">
                          <a:effectLst/>
                        </a:rPr>
                        <a:t>Tuesday, November 14</a:t>
                      </a:r>
                      <a:r>
                        <a:rPr lang="en-US" sz="1800" strike="sngStrike" baseline="30000" dirty="0">
                          <a:effectLst/>
                        </a:rPr>
                        <a:t>th</a:t>
                      </a:r>
                      <a:r>
                        <a:rPr lang="en-US" sz="1800" strike="sngStrike" dirty="0">
                          <a:effectLst/>
                        </a:rPr>
                        <a:t> 1 -2 pm</a:t>
                      </a:r>
                      <a:endParaRPr lang="en-US" sz="1800" strike="sngStrike"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strike="sngStrike" dirty="0">
                          <a:effectLst/>
                        </a:rPr>
                        <a:t>Getting Started – What is Required?</a:t>
                      </a:r>
                      <a:endParaRPr lang="en-US" sz="180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strike="sngStrike">
                          <a:effectLst/>
                        </a:rPr>
                        <a:t>Tuesday, December 12</a:t>
                      </a:r>
                      <a:r>
                        <a:rPr lang="en-US" sz="1800" strike="sngStrike" baseline="30000">
                          <a:effectLst/>
                        </a:rPr>
                        <a:t>th</a:t>
                      </a:r>
                      <a:r>
                        <a:rPr lang="en-US" sz="1800" strike="sngStrike">
                          <a:effectLst/>
                        </a:rPr>
                        <a:t> 1 -2 pm</a:t>
                      </a:r>
                      <a:endParaRPr lang="en-US" sz="1800" strike="sngStrike">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strike="sngStrike" dirty="0">
                          <a:effectLst/>
                        </a:rPr>
                        <a:t>TSDL Interchange </a:t>
                      </a:r>
                      <a:r>
                        <a:rPr lang="en-US" sz="1800" strike="sngStrike" dirty="0" smtClean="0">
                          <a:effectLst/>
                        </a:rPr>
                        <a:t>Updates and Process</a:t>
                      </a:r>
                      <a:endParaRPr lang="en-US" sz="180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strike="sngStrike" dirty="0">
                          <a:effectLst/>
                        </a:rPr>
                        <a:t>Tuesday, January 9</a:t>
                      </a:r>
                      <a:r>
                        <a:rPr lang="en-US" sz="1800" strike="sngStrike" baseline="30000" dirty="0">
                          <a:effectLst/>
                        </a:rPr>
                        <a:t>th</a:t>
                      </a:r>
                      <a:r>
                        <a:rPr lang="en-US" sz="1800" strike="sngStrike" dirty="0">
                          <a:effectLst/>
                        </a:rPr>
                        <a:t> 1 -2 pm</a:t>
                      </a:r>
                      <a:endParaRPr lang="en-US" sz="1800" strike="sngStrike"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strike="sngStrike" dirty="0">
                          <a:effectLst/>
                        </a:rPr>
                        <a:t>TSDL Interchange Edits Guide</a:t>
                      </a:r>
                      <a:endParaRPr lang="en-US" sz="180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1">
                          <a:effectLst/>
                        </a:rPr>
                        <a:t>Tuesday, February 13</a:t>
                      </a:r>
                      <a:r>
                        <a:rPr lang="en-US" sz="1800" b="1" baseline="30000">
                          <a:effectLst/>
                        </a:rPr>
                        <a:t>th</a:t>
                      </a:r>
                      <a:r>
                        <a:rPr lang="en-US" sz="1800" b="1">
                          <a:effectLst/>
                        </a:rPr>
                        <a:t> 1 -2 pm</a:t>
                      </a:r>
                      <a:endParaRPr lang="en-US" sz="18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dirty="0">
                          <a:effectLst/>
                        </a:rPr>
                        <a:t>TSDL Snapshot </a:t>
                      </a:r>
                      <a:r>
                        <a:rPr lang="en-US" sz="1800" b="1" dirty="0" smtClean="0">
                          <a:effectLst/>
                        </a:rPr>
                        <a:t>Data</a:t>
                      </a:r>
                      <a:r>
                        <a:rPr lang="en-US" sz="1800" b="1" baseline="0" dirty="0" smtClean="0">
                          <a:effectLst/>
                        </a:rPr>
                        <a:t> Reports</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March 13</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Overall Process Review</a:t>
                      </a:r>
                    </a:p>
                    <a:p>
                      <a:pPr marL="0" marR="0" algn="ctr">
                        <a:spcBef>
                          <a:spcPts val="0"/>
                        </a:spcBef>
                        <a:spcAft>
                          <a:spcPts val="0"/>
                        </a:spcAft>
                      </a:pPr>
                      <a:r>
                        <a:rPr lang="en-US" sz="1800" dirty="0">
                          <a:effectLst/>
                        </a:rPr>
                        <a:t>(Interchange and Snapshot)</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April 10</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rPr>
                        <a:t>TSDL Snapshot</a:t>
                      </a:r>
                      <a:r>
                        <a:rPr lang="en-US" sz="1800" baseline="0" dirty="0" smtClean="0">
                          <a:effectLst/>
                          <a:latin typeface="Calibri" panose="020F0502020204030204" pitchFamily="34" charset="0"/>
                          <a:ea typeface="Calibri" panose="020F0502020204030204" pitchFamily="34" charset="0"/>
                        </a:rPr>
                        <a:t> Process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May 8</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TSDL Snapshot Edits and Reports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June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Reports </a:t>
                      </a:r>
                      <a:r>
                        <a:rPr lang="en-US" sz="1800" dirty="0">
                          <a:effectLst/>
                        </a:rPr>
                        <a:t>Review </a:t>
                      </a:r>
                      <a:r>
                        <a:rPr lang="en-US" sz="1800" dirty="0" smtClean="0">
                          <a:effectLst/>
                        </a:rPr>
                        <a:t>&amp; Finalizing </a:t>
                      </a:r>
                      <a:r>
                        <a:rPr lang="en-US" sz="1800" dirty="0">
                          <a:effectLst/>
                        </a:rPr>
                        <a:t>Steps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July 10</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Status Check – </a:t>
                      </a:r>
                      <a:r>
                        <a:rPr lang="en-US" sz="1800" dirty="0" smtClean="0">
                          <a:effectLst/>
                        </a:rPr>
                        <a:t>Final Steps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August 14</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Final Review</a:t>
                      </a:r>
                      <a:endParaRPr lang="en-US" sz="18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
        <p:nvSpPr>
          <p:cNvPr id="3" name="Title 2"/>
          <p:cNvSpPr>
            <a:spLocks noGrp="1"/>
          </p:cNvSpPr>
          <p:nvPr>
            <p:ph type="title"/>
          </p:nvPr>
        </p:nvSpPr>
        <p:spPr/>
        <p:txBody>
          <a:bodyPr>
            <a:normAutofit/>
          </a:bodyPr>
          <a:lstStyle/>
          <a:p>
            <a:r>
              <a:rPr lang="en-US" dirty="0" smtClean="0"/>
              <a:t>Webinar Trainings</a:t>
            </a:r>
            <a:endParaRPr lang="en-US" dirty="0"/>
          </a:p>
        </p:txBody>
      </p:sp>
      <p:sp>
        <p:nvSpPr>
          <p:cNvPr id="5" name="Rectangle 1"/>
          <p:cNvSpPr>
            <a:spLocks noChangeArrowheads="1"/>
          </p:cNvSpPr>
          <p:nvPr/>
        </p:nvSpPr>
        <p:spPr bwMode="auto">
          <a:xfrm>
            <a:off x="-2465542" y="-95320"/>
            <a:ext cx="11609542" cy="55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6905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Resources and Contact Information</a:t>
            </a:r>
          </a:p>
        </p:txBody>
      </p:sp>
      <p:pic>
        <p:nvPicPr>
          <p:cNvPr id="3" name="Picture 2"/>
          <p:cNvPicPr>
            <a:picLocks noChangeAspect="1"/>
          </p:cNvPicPr>
          <p:nvPr/>
        </p:nvPicPr>
        <p:blipFill>
          <a:blip r:embed="rId2"/>
          <a:stretch>
            <a:fillRect/>
          </a:stretch>
        </p:blipFill>
        <p:spPr>
          <a:xfrm>
            <a:off x="3091368" y="3017318"/>
            <a:ext cx="2847975" cy="1600200"/>
          </a:xfrm>
          <a:prstGeom prst="rect">
            <a:avLst/>
          </a:prstGeom>
        </p:spPr>
      </p:pic>
    </p:spTree>
    <p:extLst>
      <p:ext uri="{BB962C8B-B14F-4D97-AF65-F5344CB8AC3E}">
        <p14:creationId xmlns:p14="http://schemas.microsoft.com/office/powerpoint/2010/main" val="3790708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16283"/>
            <a:ext cx="8547374" cy="5037025"/>
          </a:xfrm>
        </p:spPr>
        <p:txBody>
          <a:bodyPr>
            <a:normAutofit/>
          </a:bodyPr>
          <a:lstStyle/>
          <a:p>
            <a:r>
              <a:rPr lang="en-US" dirty="0" smtClean="0"/>
              <a:t>Course Code Documentation found at: </a:t>
            </a:r>
          </a:p>
          <a:p>
            <a:pPr lvl="1"/>
            <a:r>
              <a:rPr lang="en-US" dirty="0">
                <a:hlinkClick r:id="rId2"/>
              </a:rPr>
              <a:t>https://</a:t>
            </a:r>
            <a:r>
              <a:rPr lang="en-US" dirty="0" smtClean="0">
                <a:hlinkClick r:id="rId2"/>
              </a:rPr>
              <a:t>www.cde.state.co.us/datapipeline/sscc-details</a:t>
            </a:r>
            <a:endParaRPr lang="en-US" dirty="0" smtClean="0"/>
          </a:p>
          <a:p>
            <a:pPr lvl="1"/>
            <a:endParaRPr lang="en-US" b="1" dirty="0" smtClean="0"/>
          </a:p>
          <a:p>
            <a:r>
              <a:rPr lang="en-US" dirty="0" smtClean="0"/>
              <a:t>TSDL Interchange Documentation found at: </a:t>
            </a:r>
            <a:r>
              <a:rPr lang="en-US" sz="2000" dirty="0" smtClean="0">
                <a:hlinkClick r:id="rId3"/>
              </a:rPr>
              <a:t>http://www.cde.state.co.us/datapipeline/inter_teacherstudent</a:t>
            </a:r>
            <a:endParaRPr lang="en-US" dirty="0" smtClean="0"/>
          </a:p>
          <a:p>
            <a:pPr lvl="1"/>
            <a:r>
              <a:rPr lang="en-US" dirty="0" smtClean="0"/>
              <a:t>Deadlines</a:t>
            </a:r>
          </a:p>
          <a:p>
            <a:pPr lvl="1"/>
            <a:r>
              <a:rPr lang="en-US" dirty="0" smtClean="0"/>
              <a:t>File layouts and definitions</a:t>
            </a:r>
          </a:p>
          <a:p>
            <a:pPr lvl="1"/>
            <a:r>
              <a:rPr lang="en-US" dirty="0" smtClean="0"/>
              <a:t>Business Rules</a:t>
            </a:r>
          </a:p>
          <a:p>
            <a:pPr lvl="1"/>
            <a:r>
              <a:rPr lang="en-US" dirty="0" smtClean="0"/>
              <a:t>Trainings</a:t>
            </a:r>
          </a:p>
          <a:p>
            <a:pPr marL="457200" lvl="1" indent="0">
              <a:buNone/>
            </a:pPr>
            <a:endParaRPr lang="en-US" dirty="0" smtClean="0"/>
          </a:p>
          <a:p>
            <a:pPr marL="457200" lvl="1" indent="0">
              <a:buNone/>
            </a:pPr>
            <a:endParaRPr lang="en-US" dirty="0"/>
          </a:p>
          <a:p>
            <a:endParaRPr lang="en-US" dirty="0" smtClean="0"/>
          </a:p>
          <a:p>
            <a:pPr lvl="1"/>
            <a:endParaRPr lang="en-US" dirty="0" smtClean="0"/>
          </a:p>
        </p:txBody>
      </p:sp>
      <p:sp>
        <p:nvSpPr>
          <p:cNvPr id="3" name="Title 2"/>
          <p:cNvSpPr>
            <a:spLocks noGrp="1"/>
          </p:cNvSpPr>
          <p:nvPr>
            <p:ph type="title"/>
          </p:nvPr>
        </p:nvSpPr>
        <p:spPr/>
        <p:txBody>
          <a:bodyPr/>
          <a:lstStyle/>
          <a:p>
            <a:r>
              <a:rPr lang="en-US" smtClean="0"/>
              <a:t>TSDL Interchange Resources</a:t>
            </a:r>
            <a:endParaRPr lang="en-US" dirty="0"/>
          </a:p>
        </p:txBody>
      </p:sp>
      <p:sp>
        <p:nvSpPr>
          <p:cNvPr id="4" name="AutoShape 2" descr="Image result for prerequi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6631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TSDL Snapshot Documentation found at: </a:t>
            </a:r>
            <a:r>
              <a:rPr lang="en-US" dirty="0">
                <a:hlinkClick r:id="rId2"/>
              </a:rPr>
              <a:t>http://</a:t>
            </a:r>
            <a:r>
              <a:rPr lang="en-US" dirty="0" smtClean="0">
                <a:hlinkClick r:id="rId2"/>
              </a:rPr>
              <a:t>www.cde.state.co.us/datapipeline/tsdl</a:t>
            </a:r>
            <a:endParaRPr lang="en-US" dirty="0" smtClean="0"/>
          </a:p>
          <a:p>
            <a:pPr lvl="1"/>
            <a:r>
              <a:rPr lang="en-US" dirty="0"/>
              <a:t>Deadlines</a:t>
            </a:r>
          </a:p>
          <a:p>
            <a:pPr lvl="1"/>
            <a:r>
              <a:rPr lang="en-US" dirty="0"/>
              <a:t>File layouts and definitions</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lvl="1"/>
            <a:endParaRPr lang="en-US" dirty="0" smtClean="0"/>
          </a:p>
          <a:p>
            <a:r>
              <a:rPr lang="en-US" dirty="0" smtClean="0"/>
              <a:t>For assistance with either Interchange or Snapshot:</a:t>
            </a:r>
          </a:p>
          <a:p>
            <a:pPr lvl="1"/>
            <a:r>
              <a:rPr lang="en-US" dirty="0" smtClean="0"/>
              <a:t>Annette Severson</a:t>
            </a:r>
          </a:p>
          <a:p>
            <a:pPr lvl="1"/>
            <a:r>
              <a:rPr lang="en-US" dirty="0" smtClean="0">
                <a:hlinkClick r:id="rId3"/>
              </a:rPr>
              <a:t>Severson_a@cde.state.co.us</a:t>
            </a:r>
            <a:endParaRPr lang="en-US" dirty="0" smtClean="0"/>
          </a:p>
          <a:p>
            <a:pPr lvl="1"/>
            <a:r>
              <a:rPr lang="en-US" dirty="0" smtClean="0"/>
              <a:t>303-866-6824</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TSDL Snapshot Resources</a:t>
            </a:r>
            <a:endParaRPr lang="en-US" dirty="0"/>
          </a:p>
        </p:txBody>
      </p:sp>
    </p:spTree>
    <p:extLst>
      <p:ext uri="{BB962C8B-B14F-4D97-AF65-F5344CB8AC3E}">
        <p14:creationId xmlns:p14="http://schemas.microsoft.com/office/powerpoint/2010/main" val="347504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 for Joining!</a:t>
            </a:r>
            <a:endParaRPr lang="en-US" dirty="0"/>
          </a:p>
        </p:txBody>
      </p:sp>
      <p:sp>
        <p:nvSpPr>
          <p:cNvPr id="5" name="Content Placeholder 4"/>
          <p:cNvSpPr>
            <a:spLocks noGrp="1"/>
          </p:cNvSpPr>
          <p:nvPr>
            <p:ph idx="1"/>
          </p:nvPr>
        </p:nvSpPr>
        <p:spPr>
          <a:xfrm>
            <a:off x="192024" y="5287344"/>
            <a:ext cx="8814411" cy="1031001"/>
          </a:xfrm>
        </p:spPr>
        <p:txBody>
          <a:bodyPr>
            <a:normAutofit/>
          </a:bodyPr>
          <a:lstStyle/>
          <a:p>
            <a:pPr marL="0" indent="0">
              <a:buNone/>
            </a:pPr>
            <a:r>
              <a:rPr lang="en-US" dirty="0" smtClean="0"/>
              <a:t>Our next TSDL webinar will be March 13</a:t>
            </a:r>
            <a:r>
              <a:rPr lang="en-US" baseline="30000" dirty="0" smtClean="0"/>
              <a:t>th</a:t>
            </a:r>
            <a:r>
              <a:rPr lang="en-US" dirty="0" smtClean="0"/>
              <a:t> from 1 – 2 pm</a:t>
            </a:r>
          </a:p>
          <a:p>
            <a:pPr lvl="1"/>
            <a:r>
              <a:rPr lang="en-US" dirty="0"/>
              <a:t>Overall Process </a:t>
            </a:r>
            <a:r>
              <a:rPr lang="en-US" dirty="0" smtClean="0"/>
              <a:t>Review (Interchange </a:t>
            </a:r>
            <a:r>
              <a:rPr lang="en-US" dirty="0"/>
              <a:t>and </a:t>
            </a:r>
            <a:r>
              <a:rPr lang="en-US" dirty="0" smtClean="0"/>
              <a:t>Snapshot)</a:t>
            </a:r>
            <a:endParaRPr lang="en-US" dirty="0"/>
          </a:p>
        </p:txBody>
      </p:sp>
      <p:pic>
        <p:nvPicPr>
          <p:cNvPr id="4" name="Picture 3"/>
          <p:cNvPicPr>
            <a:picLocks noChangeAspect="1"/>
          </p:cNvPicPr>
          <p:nvPr/>
        </p:nvPicPr>
        <p:blipFill>
          <a:blip r:embed="rId2"/>
          <a:stretch>
            <a:fillRect/>
          </a:stretch>
        </p:blipFill>
        <p:spPr>
          <a:xfrm rot="725528">
            <a:off x="5339338" y="2049018"/>
            <a:ext cx="3170901" cy="1902541"/>
          </a:xfrm>
          <a:prstGeom prst="rect">
            <a:avLst/>
          </a:prstGeom>
        </p:spPr>
      </p:pic>
      <p:pic>
        <p:nvPicPr>
          <p:cNvPr id="7" name="Picture 6"/>
          <p:cNvPicPr>
            <a:picLocks noChangeAspect="1"/>
          </p:cNvPicPr>
          <p:nvPr/>
        </p:nvPicPr>
        <p:blipFill>
          <a:blip r:embed="rId3"/>
          <a:stretch>
            <a:fillRect/>
          </a:stretch>
        </p:blipFill>
        <p:spPr>
          <a:xfrm rot="20826364">
            <a:off x="228997" y="1631358"/>
            <a:ext cx="4449010" cy="2555175"/>
          </a:xfrm>
          <a:prstGeom prst="rect">
            <a:avLst/>
          </a:prstGeom>
        </p:spPr>
      </p:pic>
    </p:spTree>
    <p:extLst>
      <p:ext uri="{BB962C8B-B14F-4D97-AF65-F5344CB8AC3E}">
        <p14:creationId xmlns:p14="http://schemas.microsoft.com/office/powerpoint/2010/main" val="93688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 Taking Reports</a:t>
            </a:r>
            <a:endParaRPr lang="en-US" dirty="0"/>
          </a:p>
        </p:txBody>
      </p:sp>
    </p:spTree>
    <p:extLst>
      <p:ext uri="{BB962C8B-B14F-4D97-AF65-F5344CB8AC3E}">
        <p14:creationId xmlns:p14="http://schemas.microsoft.com/office/powerpoint/2010/main" val="78308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outlined in </a:t>
            </a:r>
            <a:r>
              <a:rPr lang="en-US" dirty="0" smtClean="0"/>
              <a:t>legislation (</a:t>
            </a:r>
            <a:r>
              <a:rPr lang="en-US" dirty="0" smtClean="0">
                <a:hlinkClick r:id="rId2"/>
              </a:rPr>
              <a:t>HB 14-1376</a:t>
            </a:r>
            <a:r>
              <a:rPr lang="en-US" dirty="0" smtClean="0"/>
              <a:t>), </a:t>
            </a:r>
            <a:r>
              <a:rPr lang="en-US" dirty="0"/>
              <a:t>the report must include:</a:t>
            </a:r>
          </a:p>
          <a:p>
            <a:r>
              <a:rPr lang="en-US" dirty="0"/>
              <a:t>Student participation in each core course level (math, English, science and social science) disaggregated by student groups; and</a:t>
            </a:r>
          </a:p>
          <a:p>
            <a:r>
              <a:rPr lang="en-US" dirty="0"/>
              <a:t>When available, the proficiency levels of students in each core course level as measured on the statewide assessments, disaggregated by student groups</a:t>
            </a:r>
            <a:r>
              <a:rPr lang="en-US" dirty="0" smtClean="0"/>
              <a:t>.</a:t>
            </a:r>
          </a:p>
          <a:p>
            <a:r>
              <a:rPr lang="en-US" dirty="0"/>
              <a:t>Schools and districts are required to conduct an analysis of the course enrollment data in their Unified Improvement Plans (UIPs). If disparities are discovered, then actions should be documented in the action plan. </a:t>
            </a:r>
          </a:p>
        </p:txBody>
      </p:sp>
      <p:sp>
        <p:nvSpPr>
          <p:cNvPr id="3" name="Title 2"/>
          <p:cNvSpPr>
            <a:spLocks noGrp="1"/>
          </p:cNvSpPr>
          <p:nvPr>
            <p:ph type="title"/>
          </p:nvPr>
        </p:nvSpPr>
        <p:spPr/>
        <p:txBody>
          <a:bodyPr/>
          <a:lstStyle/>
          <a:p>
            <a:r>
              <a:rPr lang="en-US" dirty="0" smtClean="0"/>
              <a:t>About the report</a:t>
            </a:r>
            <a:endParaRPr lang="en-US" dirty="0"/>
          </a:p>
        </p:txBody>
      </p:sp>
    </p:spTree>
    <p:extLst>
      <p:ext uri="{BB962C8B-B14F-4D97-AF65-F5344CB8AC3E}">
        <p14:creationId xmlns:p14="http://schemas.microsoft.com/office/powerpoint/2010/main" val="146976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68252" y="1233220"/>
            <a:ext cx="4407494" cy="4974172"/>
            <a:chOff x="2368252" y="1233220"/>
            <a:chExt cx="4407494" cy="4974172"/>
          </a:xfrm>
        </p:grpSpPr>
        <p:sp>
          <p:nvSpPr>
            <p:cNvPr id="6" name="Oval 5"/>
            <p:cNvSpPr/>
            <p:nvPr/>
          </p:nvSpPr>
          <p:spPr>
            <a:xfrm>
              <a:off x="2535107" y="1406371"/>
              <a:ext cx="4061191" cy="141039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Down Arrow 6"/>
            <p:cNvSpPr/>
            <p:nvPr/>
          </p:nvSpPr>
          <p:spPr>
            <a:xfrm>
              <a:off x="4178473" y="4859958"/>
              <a:ext cx="787052" cy="50371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2683073" y="5262929"/>
              <a:ext cx="3777852" cy="944463"/>
            </a:xfrm>
            <a:custGeom>
              <a:avLst/>
              <a:gdLst>
                <a:gd name="connsiteX0" fmla="*/ 0 w 3777852"/>
                <a:gd name="connsiteY0" fmla="*/ 0 h 944463"/>
                <a:gd name="connsiteX1" fmla="*/ 3777852 w 3777852"/>
                <a:gd name="connsiteY1" fmla="*/ 0 h 944463"/>
                <a:gd name="connsiteX2" fmla="*/ 3777852 w 3777852"/>
                <a:gd name="connsiteY2" fmla="*/ 944463 h 944463"/>
                <a:gd name="connsiteX3" fmla="*/ 0 w 3777852"/>
                <a:gd name="connsiteY3" fmla="*/ 944463 h 944463"/>
                <a:gd name="connsiteX4" fmla="*/ 0 w 3777852"/>
                <a:gd name="connsiteY4" fmla="*/ 0 h 94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852" h="944463">
                  <a:moveTo>
                    <a:pt x="0" y="0"/>
                  </a:moveTo>
                  <a:lnTo>
                    <a:pt x="3777852" y="0"/>
                  </a:lnTo>
                  <a:lnTo>
                    <a:pt x="3777852" y="944463"/>
                  </a:lnTo>
                  <a:lnTo>
                    <a:pt x="0" y="9444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p:txBody>
        </p:sp>
        <p:sp>
          <p:nvSpPr>
            <p:cNvPr id="9" name="Freeform 8"/>
            <p:cNvSpPr/>
            <p:nvPr/>
          </p:nvSpPr>
          <p:spPr>
            <a:xfrm>
              <a:off x="4011618" y="2925698"/>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lvl="0" algn="ctr" defTabSz="977900">
                <a:lnSpc>
                  <a:spcPct val="90000"/>
                </a:lnSpc>
                <a:spcBef>
                  <a:spcPct val="0"/>
                </a:spcBef>
                <a:spcAft>
                  <a:spcPct val="35000"/>
                </a:spcAft>
              </a:pPr>
              <a:r>
                <a:rPr lang="en-US" sz="2200" kern="1200" dirty="0" smtClean="0"/>
                <a:t>Assess-</a:t>
              </a:r>
              <a:r>
                <a:rPr lang="en-US" sz="2200" kern="1200" dirty="0" err="1" smtClean="0"/>
                <a:t>ment</a:t>
              </a:r>
              <a:r>
                <a:rPr lang="en-US" sz="2200" kern="1200" dirty="0" smtClean="0"/>
                <a:t> Data</a:t>
              </a:r>
              <a:endParaRPr lang="en-US" sz="2200" kern="1200" dirty="0"/>
            </a:p>
          </p:txBody>
        </p:sp>
        <p:sp>
          <p:nvSpPr>
            <p:cNvPr id="10" name="Freeform 9"/>
            <p:cNvSpPr/>
            <p:nvPr/>
          </p:nvSpPr>
          <p:spPr>
            <a:xfrm>
              <a:off x="2997894" y="1862862"/>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lvl="0" algn="ctr" defTabSz="977900">
                <a:lnSpc>
                  <a:spcPct val="90000"/>
                </a:lnSpc>
                <a:spcBef>
                  <a:spcPct val="0"/>
                </a:spcBef>
                <a:spcAft>
                  <a:spcPct val="35000"/>
                </a:spcAft>
              </a:pPr>
              <a:r>
                <a:rPr lang="en-US" sz="2200" kern="1200" dirty="0" smtClean="0"/>
                <a:t>Student October/EOY</a:t>
              </a:r>
              <a:endParaRPr lang="en-US" sz="2200" kern="1200" dirty="0"/>
            </a:p>
          </p:txBody>
        </p:sp>
        <p:sp>
          <p:nvSpPr>
            <p:cNvPr id="11" name="Freeform 10"/>
            <p:cNvSpPr/>
            <p:nvPr/>
          </p:nvSpPr>
          <p:spPr>
            <a:xfrm>
              <a:off x="4446071" y="1520336"/>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lvl="0" algn="ctr" defTabSz="977900">
                <a:lnSpc>
                  <a:spcPct val="90000"/>
                </a:lnSpc>
                <a:spcBef>
                  <a:spcPct val="0"/>
                </a:spcBef>
                <a:spcAft>
                  <a:spcPct val="35000"/>
                </a:spcAft>
              </a:pPr>
              <a:r>
                <a:rPr lang="en-US" sz="2200" kern="1200" dirty="0" smtClean="0"/>
                <a:t>TSDL</a:t>
              </a:r>
              <a:endParaRPr lang="en-US" sz="2200" kern="1200" dirty="0"/>
            </a:p>
          </p:txBody>
        </p:sp>
        <p:sp>
          <p:nvSpPr>
            <p:cNvPr id="12" name="Shape 11"/>
            <p:cNvSpPr/>
            <p:nvPr/>
          </p:nvSpPr>
          <p:spPr>
            <a:xfrm>
              <a:off x="2368252" y="1233220"/>
              <a:ext cx="4407494" cy="3525995"/>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3" name="Title 2"/>
          <p:cNvSpPr>
            <a:spLocks noGrp="1"/>
          </p:cNvSpPr>
          <p:nvPr>
            <p:ph type="title"/>
          </p:nvPr>
        </p:nvSpPr>
        <p:spPr/>
        <p:txBody>
          <a:bodyPr/>
          <a:lstStyle/>
          <a:p>
            <a:r>
              <a:rPr lang="en-US" dirty="0" smtClean="0"/>
              <a:t>About the report</a:t>
            </a:r>
            <a:endParaRPr lang="en-US" dirty="0"/>
          </a:p>
        </p:txBody>
      </p:sp>
      <p:sp>
        <p:nvSpPr>
          <p:cNvPr id="13" name="TextBox 12"/>
          <p:cNvSpPr txBox="1"/>
          <p:nvPr/>
        </p:nvSpPr>
        <p:spPr>
          <a:xfrm>
            <a:off x="1511949" y="5464414"/>
            <a:ext cx="6107506" cy="923330"/>
          </a:xfrm>
          <a:prstGeom prst="rect">
            <a:avLst/>
          </a:prstGeom>
          <a:noFill/>
        </p:spPr>
        <p:txBody>
          <a:bodyPr wrap="none" rtlCol="0">
            <a:spAutoFit/>
          </a:bodyPr>
          <a:lstStyle/>
          <a:p>
            <a:r>
              <a:rPr lang="en-US" dirty="0" smtClean="0">
                <a:solidFill>
                  <a:schemeClr val="accent1">
                    <a:lumMod val="50000"/>
                  </a:schemeClr>
                </a:solidFill>
              </a:rPr>
              <a:t>Course Taking Report</a:t>
            </a:r>
          </a:p>
          <a:p>
            <a:pPr marL="742950" lvl="1" indent="-285750">
              <a:buFont typeface="Arial" panose="020B0604020202020204" pitchFamily="34" charset="0"/>
              <a:buChar char="•"/>
            </a:pPr>
            <a:r>
              <a:rPr lang="en-US" dirty="0" smtClean="0">
                <a:solidFill>
                  <a:schemeClr val="accent1">
                    <a:lumMod val="50000"/>
                  </a:schemeClr>
                </a:solidFill>
              </a:rPr>
              <a:t>Participation in Courses by Title and Rigor</a:t>
            </a:r>
          </a:p>
          <a:p>
            <a:pPr marL="742950" lvl="1" indent="-285750">
              <a:buFont typeface="Arial" panose="020B0604020202020204" pitchFamily="34" charset="0"/>
              <a:buChar char="•"/>
            </a:pPr>
            <a:r>
              <a:rPr lang="en-US" dirty="0" smtClean="0">
                <a:solidFill>
                  <a:schemeClr val="accent1">
                    <a:lumMod val="50000"/>
                  </a:schemeClr>
                </a:solidFill>
              </a:rPr>
              <a:t>Assessment Performance by Course (by Title and Rigor)</a:t>
            </a:r>
            <a:endParaRPr lang="en-US" dirty="0">
              <a:solidFill>
                <a:schemeClr val="accent1">
                  <a:lumMod val="50000"/>
                </a:schemeClr>
              </a:solidFill>
            </a:endParaRPr>
          </a:p>
        </p:txBody>
      </p:sp>
      <p:cxnSp>
        <p:nvCxnSpPr>
          <p:cNvPr id="15" name="Straight Arrow Connector 14"/>
          <p:cNvCxnSpPr>
            <a:endCxn id="17" idx="1"/>
          </p:cNvCxnSpPr>
          <p:nvPr/>
        </p:nvCxnSpPr>
        <p:spPr>
          <a:xfrm flipV="1">
            <a:off x="5862765" y="1646738"/>
            <a:ext cx="1079836" cy="58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42601" y="1046573"/>
            <a:ext cx="2201399" cy="1200329"/>
          </a:xfrm>
          <a:prstGeom prst="rect">
            <a:avLst/>
          </a:prstGeom>
          <a:noFill/>
        </p:spPr>
        <p:txBody>
          <a:bodyPr wrap="square" rtlCol="0">
            <a:spAutoFit/>
          </a:bodyPr>
          <a:lstStyle/>
          <a:p>
            <a:r>
              <a:rPr lang="en-US" dirty="0" smtClean="0"/>
              <a:t>English Language Arts, Math, Science, and Social Studies course only</a:t>
            </a:r>
            <a:endParaRPr lang="en-US" dirty="0"/>
          </a:p>
        </p:txBody>
      </p:sp>
      <p:cxnSp>
        <p:nvCxnSpPr>
          <p:cNvPr id="19" name="Straight Arrow Connector 18"/>
          <p:cNvCxnSpPr/>
          <p:nvPr/>
        </p:nvCxnSpPr>
        <p:spPr>
          <a:xfrm flipH="1">
            <a:off x="2563442" y="3725333"/>
            <a:ext cx="1448176"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6746" y="3412064"/>
            <a:ext cx="2201399" cy="1200329"/>
          </a:xfrm>
          <a:prstGeom prst="rect">
            <a:avLst/>
          </a:prstGeom>
          <a:noFill/>
        </p:spPr>
        <p:txBody>
          <a:bodyPr wrap="square" rtlCol="0">
            <a:spAutoFit/>
          </a:bodyPr>
          <a:lstStyle/>
          <a:p>
            <a:r>
              <a:rPr lang="en-US" dirty="0" smtClean="0"/>
              <a:t>CMAS ELA, CMAS Math, PSAT/SAT EBRW*, PSAT/SAT Math</a:t>
            </a:r>
            <a:endParaRPr lang="en-US" dirty="0"/>
          </a:p>
        </p:txBody>
      </p:sp>
      <p:sp>
        <p:nvSpPr>
          <p:cNvPr id="24" name="TextBox 23"/>
          <p:cNvSpPr txBox="1"/>
          <p:nvPr/>
        </p:nvSpPr>
        <p:spPr>
          <a:xfrm>
            <a:off x="1402304" y="6515286"/>
            <a:ext cx="6087533" cy="276999"/>
          </a:xfrm>
          <a:prstGeom prst="rect">
            <a:avLst/>
          </a:prstGeom>
          <a:noFill/>
        </p:spPr>
        <p:txBody>
          <a:bodyPr wrap="square" rtlCol="0">
            <a:spAutoFit/>
          </a:bodyPr>
          <a:lstStyle/>
          <a:p>
            <a:pPr algn="ctr"/>
            <a:r>
              <a:rPr lang="en-US" sz="1200" dirty="0" smtClean="0"/>
              <a:t>*EBRW = Evidence-Based Reading and Writing</a:t>
            </a:r>
            <a:endParaRPr lang="en-US" sz="1200" dirty="0"/>
          </a:p>
        </p:txBody>
      </p:sp>
    </p:spTree>
    <p:extLst>
      <p:ext uri="{BB962C8B-B14F-4D97-AF65-F5344CB8AC3E}">
        <p14:creationId xmlns:p14="http://schemas.microsoft.com/office/powerpoint/2010/main" val="261003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the report</a:t>
            </a:r>
            <a:endParaRPr lang="en-US" dirty="0"/>
          </a:p>
        </p:txBody>
      </p:sp>
      <p:sp>
        <p:nvSpPr>
          <p:cNvPr id="2" name="TextBox 1"/>
          <p:cNvSpPr txBox="1"/>
          <p:nvPr/>
        </p:nvSpPr>
        <p:spPr>
          <a:xfrm>
            <a:off x="0" y="846667"/>
            <a:ext cx="8983134" cy="369332"/>
          </a:xfrm>
          <a:prstGeom prst="rect">
            <a:avLst/>
          </a:prstGeom>
          <a:noFill/>
        </p:spPr>
        <p:txBody>
          <a:bodyPr wrap="square" rtlCol="0">
            <a:spAutoFit/>
          </a:bodyPr>
          <a:lstStyle/>
          <a:p>
            <a:r>
              <a:rPr lang="en-US" dirty="0">
                <a:hlinkClick r:id="rId2"/>
              </a:rPr>
              <a:t>http://</a:t>
            </a:r>
            <a:r>
              <a:rPr lang="en-US" dirty="0" smtClean="0">
                <a:hlinkClick r:id="rId2"/>
              </a:rPr>
              <a:t>www.cde.state.co.us/cdegen/studentopportunitygaps</a:t>
            </a:r>
            <a:r>
              <a:rPr lang="en-US" dirty="0" smtClean="0"/>
              <a:t> </a:t>
            </a:r>
            <a:endParaRPr lang="en-US" dirty="0"/>
          </a:p>
        </p:txBody>
      </p:sp>
      <p:graphicFrame>
        <p:nvGraphicFramePr>
          <p:cNvPr id="4" name="Table 3"/>
          <p:cNvGraphicFramePr>
            <a:graphicFrameLocks noGrp="1"/>
          </p:cNvGraphicFramePr>
          <p:nvPr>
            <p:extLst/>
          </p:nvPr>
        </p:nvGraphicFramePr>
        <p:xfrm>
          <a:off x="0" y="1215999"/>
          <a:ext cx="9144000" cy="3942080"/>
        </p:xfrm>
        <a:graphic>
          <a:graphicData uri="http://schemas.openxmlformats.org/drawingml/2006/table">
            <a:tbl>
              <a:tblPr firstRow="1" bandRow="1">
                <a:tableStyleId>{5C22544A-7EE6-4342-B048-85BDC9FD1C3A}</a:tableStyleId>
              </a:tblPr>
              <a:tblGrid>
                <a:gridCol w="1380067"/>
                <a:gridCol w="3767666"/>
                <a:gridCol w="3996267"/>
              </a:tblGrid>
              <a:tr h="370840">
                <a:tc gridSpan="3">
                  <a:txBody>
                    <a:bodyPr/>
                    <a:lstStyle/>
                    <a:p>
                      <a:r>
                        <a:rPr lang="en-US" dirty="0" smtClean="0"/>
                        <a:t>Levels of Course</a:t>
                      </a:r>
                      <a:r>
                        <a:rPr lang="en-US" baseline="0" dirty="0" smtClean="0"/>
                        <a:t> Taking Report</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District</a:t>
                      </a:r>
                      <a:endParaRPr lang="en-US" b="1" dirty="0"/>
                    </a:p>
                  </a:txBody>
                  <a:tcPr/>
                </a:tc>
                <a:tc>
                  <a:txBody>
                    <a:bodyPr/>
                    <a:lstStyle/>
                    <a:p>
                      <a:r>
                        <a:rPr lang="en-US" b="1" dirty="0" smtClean="0"/>
                        <a:t>School</a:t>
                      </a:r>
                      <a:endParaRPr lang="en-US" b="1" dirty="0"/>
                    </a:p>
                  </a:txBody>
                  <a:tcPr/>
                </a:tc>
              </a:tr>
              <a:tr h="370840">
                <a:tc>
                  <a:txBody>
                    <a:bodyPr/>
                    <a:lstStyle/>
                    <a:p>
                      <a:r>
                        <a:rPr lang="en-US" b="1" dirty="0" smtClean="0"/>
                        <a:t>Password-Protected</a:t>
                      </a:r>
                      <a:endParaRPr lang="en-US" b="1" dirty="0"/>
                    </a:p>
                  </a:txBody>
                  <a:tcPr/>
                </a:tc>
                <a:tc>
                  <a:txBody>
                    <a:bodyPr/>
                    <a:lstStyle/>
                    <a:p>
                      <a:pPr marL="285750" indent="-285750">
                        <a:buFont typeface="Arial" panose="020B0604020202020204" pitchFamily="34" charset="0"/>
                        <a:buChar char="•"/>
                      </a:pPr>
                      <a:r>
                        <a:rPr lang="en-US" dirty="0" smtClean="0"/>
                        <a:t>Includes student level drill-down</a:t>
                      </a:r>
                    </a:p>
                    <a:p>
                      <a:pPr marL="285750" indent="-285750">
                        <a:buFont typeface="Arial" panose="020B0604020202020204" pitchFamily="34" charset="0"/>
                        <a:buChar char="•"/>
                      </a:pPr>
                      <a:r>
                        <a:rPr lang="en-US" dirty="0" smtClean="0"/>
                        <a:t>No suppressions applied</a:t>
                      </a:r>
                    </a:p>
                    <a:p>
                      <a:pPr marL="285750" indent="-285750">
                        <a:buFont typeface="Arial" panose="020B0604020202020204" pitchFamily="34" charset="0"/>
                        <a:buChar char="•"/>
                      </a:pPr>
                      <a:r>
                        <a:rPr lang="en-US" dirty="0" smtClean="0"/>
                        <a:t>Counts/means rolled up to district level</a:t>
                      </a:r>
                    </a:p>
                    <a:p>
                      <a:pPr marL="285750" indent="-285750">
                        <a:buFont typeface="Arial" panose="020B0604020202020204" pitchFamily="34" charset="0"/>
                        <a:buChar char="•"/>
                      </a:pPr>
                      <a:r>
                        <a:rPr lang="en-US" dirty="0" smtClean="0"/>
                        <a:t>Accessible through</a:t>
                      </a:r>
                      <a:r>
                        <a:rPr lang="en-US" baseline="0" dirty="0" smtClean="0"/>
                        <a:t> identity management role permissions</a:t>
                      </a:r>
                      <a:endParaRPr lang="en-US" dirty="0"/>
                    </a:p>
                  </a:txBody>
                  <a:tcPr/>
                </a:tc>
                <a:tc>
                  <a:txBody>
                    <a:bodyPr/>
                    <a:lstStyle/>
                    <a:p>
                      <a:pPr marL="285750" indent="-285750">
                        <a:buFont typeface="Arial" panose="020B0604020202020204" pitchFamily="34" charset="0"/>
                        <a:buChar char="•"/>
                      </a:pPr>
                      <a:r>
                        <a:rPr lang="en-US" dirty="0" smtClean="0"/>
                        <a:t>Includes student level drill-down</a:t>
                      </a:r>
                    </a:p>
                    <a:p>
                      <a:pPr marL="285750" indent="-285750">
                        <a:buFont typeface="Arial" panose="020B0604020202020204" pitchFamily="34" charset="0"/>
                        <a:buChar char="•"/>
                      </a:pPr>
                      <a:r>
                        <a:rPr lang="en-US" dirty="0" smtClean="0"/>
                        <a:t>No suppressions applied</a:t>
                      </a:r>
                    </a:p>
                    <a:p>
                      <a:pPr marL="285750" indent="-285750">
                        <a:buFont typeface="Arial" panose="020B0604020202020204" pitchFamily="34" charset="0"/>
                        <a:buChar char="•"/>
                      </a:pPr>
                      <a:r>
                        <a:rPr lang="en-US" dirty="0" smtClean="0"/>
                        <a:t>Counts/means rolled up to school</a:t>
                      </a:r>
                      <a:r>
                        <a:rPr lang="en-US" baseline="0" dirty="0" smtClean="0"/>
                        <a:t> </a:t>
                      </a:r>
                      <a:r>
                        <a:rPr lang="en-US" dirty="0" smtClean="0"/>
                        <a:t>level</a:t>
                      </a:r>
                    </a:p>
                    <a:p>
                      <a:pPr marL="285750" indent="-285750">
                        <a:buFont typeface="Arial" panose="020B0604020202020204" pitchFamily="34" charset="0"/>
                        <a:buChar char="•"/>
                      </a:pPr>
                      <a:r>
                        <a:rPr lang="en-US" dirty="0" smtClean="0"/>
                        <a:t>Accessible through</a:t>
                      </a:r>
                      <a:r>
                        <a:rPr lang="en-US" baseline="0" dirty="0" smtClean="0"/>
                        <a:t> identity management role permissions</a:t>
                      </a:r>
                      <a:endParaRPr lang="en-US" dirty="0"/>
                    </a:p>
                  </a:txBody>
                  <a:tcPr/>
                </a:tc>
              </a:tr>
              <a:tr h="370840">
                <a:tc>
                  <a:txBody>
                    <a:bodyPr/>
                    <a:lstStyle/>
                    <a:p>
                      <a:r>
                        <a:rPr lang="en-US" b="1" dirty="0" smtClean="0"/>
                        <a:t>Public</a:t>
                      </a:r>
                      <a:endParaRPr lang="en-US" b="1" dirty="0"/>
                    </a:p>
                  </a:txBody>
                  <a:tcPr/>
                </a:tc>
                <a:tc>
                  <a:txBody>
                    <a:bodyPr/>
                    <a:lstStyle/>
                    <a:p>
                      <a:pPr marL="285750" indent="-285750">
                        <a:buFont typeface="Arial" panose="020B0604020202020204" pitchFamily="34" charset="0"/>
                        <a:buChar char="•"/>
                      </a:pPr>
                      <a:r>
                        <a:rPr lang="en-US" dirty="0" smtClean="0"/>
                        <a:t>N of 16 suppression applied to all data</a:t>
                      </a:r>
                    </a:p>
                    <a:p>
                      <a:pPr marL="285750" indent="-285750">
                        <a:buFont typeface="Arial" panose="020B0604020202020204" pitchFamily="34" charset="0"/>
                        <a:buChar char="•"/>
                      </a:pPr>
                      <a:r>
                        <a:rPr lang="en-US" dirty="0" smtClean="0"/>
                        <a:t>Counts/means rolled up to district level</a:t>
                      </a:r>
                    </a:p>
                    <a:p>
                      <a:pPr marL="285750" indent="-285750">
                        <a:buFont typeface="Arial" panose="020B0604020202020204" pitchFamily="34" charset="0"/>
                        <a:buChar char="•"/>
                      </a:pPr>
                      <a:r>
                        <a:rPr lang="en-US" dirty="0" smtClean="0"/>
                        <a:t>Accessible through report website</a:t>
                      </a:r>
                    </a:p>
                  </a:txBody>
                  <a:tcPr/>
                </a:tc>
                <a:tc>
                  <a:txBody>
                    <a:bodyPr/>
                    <a:lstStyle/>
                    <a:p>
                      <a:pPr marL="285750" indent="-285750">
                        <a:buFont typeface="Arial" panose="020B0604020202020204" pitchFamily="34" charset="0"/>
                        <a:buChar char="•"/>
                      </a:pPr>
                      <a:r>
                        <a:rPr lang="en-US" dirty="0" smtClean="0"/>
                        <a:t>N of 16 suppression applied to all data</a:t>
                      </a:r>
                    </a:p>
                    <a:p>
                      <a:pPr marL="285750" indent="-285750">
                        <a:buFont typeface="Arial" panose="020B0604020202020204" pitchFamily="34" charset="0"/>
                        <a:buChar char="•"/>
                      </a:pPr>
                      <a:r>
                        <a:rPr lang="en-US" dirty="0" smtClean="0"/>
                        <a:t>Counts/means rolled up to school level</a:t>
                      </a:r>
                    </a:p>
                    <a:p>
                      <a:pPr marL="285750" indent="-285750">
                        <a:buFont typeface="Arial" panose="020B0604020202020204" pitchFamily="34" charset="0"/>
                        <a:buChar char="•"/>
                      </a:pPr>
                      <a:r>
                        <a:rPr lang="en-US" dirty="0" smtClean="0"/>
                        <a:t>Accessible through report website</a:t>
                      </a:r>
                    </a:p>
                  </a:txBody>
                  <a:tcPr/>
                </a:tc>
              </a:tr>
            </a:tbl>
          </a:graphicData>
        </a:graphic>
      </p:graphicFrame>
    </p:spTree>
    <p:extLst>
      <p:ext uri="{BB962C8B-B14F-4D97-AF65-F5344CB8AC3E}">
        <p14:creationId xmlns:p14="http://schemas.microsoft.com/office/powerpoint/2010/main" val="164395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the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0149"/>
            <a:ext cx="9140148" cy="2375188"/>
          </a:xfrm>
        </p:spPr>
      </p:pic>
      <p:sp>
        <p:nvSpPr>
          <p:cNvPr id="7" name="TextBox 6"/>
          <p:cNvSpPr txBox="1"/>
          <p:nvPr/>
        </p:nvSpPr>
        <p:spPr>
          <a:xfrm>
            <a:off x="0" y="3225337"/>
            <a:ext cx="7689926"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The landing page lets you select your school (or district) and the year</a:t>
            </a:r>
          </a:p>
          <a:p>
            <a:pPr marL="285750" indent="-285750">
              <a:buFont typeface="Arial" panose="020B0604020202020204" pitchFamily="34" charset="0"/>
              <a:buChar char="•"/>
            </a:pPr>
            <a:r>
              <a:rPr lang="en-US" dirty="0" smtClean="0">
                <a:latin typeface="Trebuchet MS" panose="020B0603020202020204" pitchFamily="34" charset="0"/>
              </a:rPr>
              <a:t>The district reports have a separate landing page</a:t>
            </a:r>
            <a:endParaRPr lang="en-US" dirty="0">
              <a:latin typeface="Trebuchet MS" panose="020B0603020202020204" pitchFamily="34" charset="0"/>
            </a:endParaRPr>
          </a:p>
        </p:txBody>
      </p:sp>
    </p:spTree>
    <p:extLst>
      <p:ext uri="{BB962C8B-B14F-4D97-AF65-F5344CB8AC3E}">
        <p14:creationId xmlns:p14="http://schemas.microsoft.com/office/powerpoint/2010/main" val="228030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41507"/>
            <a:ext cx="9144000" cy="5094854"/>
          </a:xfrm>
        </p:spPr>
      </p:pic>
      <p:sp>
        <p:nvSpPr>
          <p:cNvPr id="3" name="Title 2"/>
          <p:cNvSpPr>
            <a:spLocks noGrp="1"/>
          </p:cNvSpPr>
          <p:nvPr>
            <p:ph type="title"/>
          </p:nvPr>
        </p:nvSpPr>
        <p:spPr/>
        <p:txBody>
          <a:bodyPr/>
          <a:lstStyle/>
          <a:p>
            <a:r>
              <a:rPr lang="en-US" dirty="0"/>
              <a:t>About the report</a:t>
            </a:r>
          </a:p>
        </p:txBody>
      </p:sp>
      <p:sp>
        <p:nvSpPr>
          <p:cNvPr id="5" name="TextBox 4"/>
          <p:cNvSpPr txBox="1"/>
          <p:nvPr/>
        </p:nvSpPr>
        <p:spPr>
          <a:xfrm>
            <a:off x="0" y="5936361"/>
            <a:ext cx="8007320"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The Overview/Background Data tab displays enrollment data for context</a:t>
            </a:r>
            <a:endParaRPr lang="en-US" dirty="0">
              <a:latin typeface="Trebuchet MS" panose="020B0603020202020204" pitchFamily="34" charset="0"/>
            </a:endParaRPr>
          </a:p>
        </p:txBody>
      </p:sp>
    </p:spTree>
    <p:extLst>
      <p:ext uri="{BB962C8B-B14F-4D97-AF65-F5344CB8AC3E}">
        <p14:creationId xmlns:p14="http://schemas.microsoft.com/office/powerpoint/2010/main" val="4083593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719</TotalTime>
  <Words>1865</Words>
  <Application>Microsoft Office PowerPoint</Application>
  <PresentationFormat>On-screen Show (4:3)</PresentationFormat>
  <Paragraphs>290</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Museo Slab 500</vt:lpstr>
      <vt:lpstr>Times New Roman</vt:lpstr>
      <vt:lpstr>Trebuchet MS</vt:lpstr>
      <vt:lpstr>Wingdings</vt:lpstr>
      <vt:lpstr>Office Theme</vt:lpstr>
      <vt:lpstr>PowerPoint Presentation</vt:lpstr>
      <vt:lpstr>Authority To Collect</vt:lpstr>
      <vt:lpstr>Agenda</vt:lpstr>
      <vt:lpstr>PowerPoint Presentation</vt:lpstr>
      <vt:lpstr>About the report</vt:lpstr>
      <vt:lpstr>About the report</vt:lpstr>
      <vt:lpstr>About the report</vt:lpstr>
      <vt:lpstr>About the report</vt:lpstr>
      <vt:lpstr>About the report</vt:lpstr>
      <vt:lpstr>About the report</vt:lpstr>
      <vt:lpstr>About the report</vt:lpstr>
      <vt:lpstr>About the report</vt:lpstr>
      <vt:lpstr>PowerPoint Presentation</vt:lpstr>
      <vt:lpstr>Educator Preparation Program (EPP) Reports</vt:lpstr>
      <vt:lpstr>Statutory Requirements: Educator Preparation Report</vt:lpstr>
      <vt:lpstr>PowerPoint Presentation</vt:lpstr>
      <vt:lpstr>TSDL and Migrant Education</vt:lpstr>
      <vt:lpstr>TSDL/Migrant Data Quality Issues</vt:lpstr>
      <vt:lpstr>Migrant Contact Information</vt:lpstr>
      <vt:lpstr>PowerPoint Presentation</vt:lpstr>
      <vt:lpstr>Data Reporting – CRDC on behalf of districts</vt:lpstr>
      <vt:lpstr>TSDL Data Used for CRDC</vt:lpstr>
      <vt:lpstr>PowerPoint Presentation</vt:lpstr>
      <vt:lpstr>Accessing Cognos Reports</vt:lpstr>
      <vt:lpstr>Teacher Student Data Link Cognos Reports</vt:lpstr>
      <vt:lpstr>Course Enrollment Records Without Instructors Reported </vt:lpstr>
      <vt:lpstr>Course Instructor Records Excluded</vt:lpstr>
      <vt:lpstr>Snapshot Records Excluded Due to TSDL Interchange Errors</vt:lpstr>
      <vt:lpstr>Reports by School</vt:lpstr>
      <vt:lpstr>Discrepancy Reports</vt:lpstr>
      <vt:lpstr>Students Enrolled by Course</vt:lpstr>
      <vt:lpstr>TSDL Snapshot Records</vt:lpstr>
      <vt:lpstr>PowerPoint Presentation</vt:lpstr>
      <vt:lpstr>TSDL Snapshot Timeline</vt:lpstr>
      <vt:lpstr>Webinar Trainings</vt:lpstr>
      <vt:lpstr>PowerPoint Presentation</vt:lpstr>
      <vt:lpstr>TSDL Interchange Resources</vt:lpstr>
      <vt:lpstr>TSDL Snapshot Resources</vt:lpstr>
      <vt:lpstr>Thank You for Joining!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Severson, Annette</cp:lastModifiedBy>
  <cp:revision>92</cp:revision>
  <dcterms:created xsi:type="dcterms:W3CDTF">2016-08-31T23:11:11Z</dcterms:created>
  <dcterms:modified xsi:type="dcterms:W3CDTF">2018-02-20T19:54:48Z</dcterms:modified>
</cp:coreProperties>
</file>