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9" r:id="rId2"/>
    <p:sldId id="396" r:id="rId3"/>
    <p:sldId id="346" r:id="rId4"/>
    <p:sldId id="347" r:id="rId5"/>
    <p:sldId id="348" r:id="rId6"/>
    <p:sldId id="397" r:id="rId7"/>
    <p:sldId id="398" r:id="rId8"/>
    <p:sldId id="409" r:id="rId9"/>
    <p:sldId id="399" r:id="rId10"/>
    <p:sldId id="400" r:id="rId11"/>
    <p:sldId id="401" r:id="rId12"/>
    <p:sldId id="406" r:id="rId13"/>
    <p:sldId id="402" r:id="rId14"/>
    <p:sldId id="357" r:id="rId15"/>
    <p:sldId id="403" r:id="rId16"/>
    <p:sldId id="358" r:id="rId17"/>
    <p:sldId id="359" r:id="rId18"/>
    <p:sldId id="361" r:id="rId19"/>
    <p:sldId id="411" r:id="rId20"/>
    <p:sldId id="360" r:id="rId21"/>
    <p:sldId id="362" r:id="rId22"/>
    <p:sldId id="363" r:id="rId23"/>
    <p:sldId id="364" r:id="rId24"/>
    <p:sldId id="365" r:id="rId25"/>
    <p:sldId id="366" r:id="rId26"/>
    <p:sldId id="367" r:id="rId27"/>
    <p:sldId id="392" r:id="rId28"/>
    <p:sldId id="412" r:id="rId29"/>
    <p:sldId id="39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Severson, Annette" initials="SA" lastIdx="1" clrIdx="1">
    <p:extLst>
      <p:ext uri="{19B8F6BF-5375-455C-9EA6-DF929625EA0E}">
        <p15:presenceInfo xmlns:p15="http://schemas.microsoft.com/office/powerpoint/2012/main" userId="S-1-5-21-170422339-1359699126-1544898942-63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C4E8"/>
    <a:srgbClr val="C6E8F6"/>
    <a:srgbClr val="101E8E"/>
    <a:srgbClr val="EF7521"/>
    <a:srgbClr val="46797A"/>
    <a:srgbClr val="86BE40"/>
    <a:srgbClr val="FFC846"/>
    <a:srgbClr val="5C6670"/>
    <a:srgbClr val="488BC9"/>
    <a:srgbClr val="8279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9133" autoAdjust="0"/>
  </p:normalViewPr>
  <p:slideViewPr>
    <p:cSldViewPr snapToGrid="0" showGuides="1">
      <p:cViewPr varScale="1">
        <p:scale>
          <a:sx n="62" d="100"/>
          <a:sy n="62" d="100"/>
        </p:scale>
        <p:origin x="1384"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08T13:36:00.614" idx="1">
    <p:pos x="10" y="10"/>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246369-0FD7-4AFC-A9FD-D453B7E228D5}" type="doc">
      <dgm:prSet loTypeId="urn:microsoft.com/office/officeart/2008/layout/VerticalCurvedList" loCatId="list" qsTypeId="urn:microsoft.com/office/officeart/2005/8/quickstyle/simple5" qsCatId="simple" csTypeId="urn:microsoft.com/office/officeart/2005/8/colors/accent1_4" csCatId="accent1" phldr="1"/>
      <dgm:spPr/>
      <dgm:t>
        <a:bodyPr/>
        <a:lstStyle/>
        <a:p>
          <a:endParaRPr lang="en-US"/>
        </a:p>
      </dgm:t>
    </dgm:pt>
    <dgm:pt modelId="{CFA0AFF8-FCF7-4ABF-B9A1-887260F53E53}">
      <dgm:prSet phldrT="[Text]"/>
      <dgm:spPr/>
      <dgm:t>
        <a:bodyPr/>
        <a:lstStyle/>
        <a:p>
          <a:r>
            <a:rPr lang="en-US" dirty="0" smtClean="0"/>
            <a:t>Data Uses/Reports</a:t>
          </a:r>
          <a:endParaRPr lang="en-US" dirty="0"/>
        </a:p>
      </dgm:t>
    </dgm:pt>
    <dgm:pt modelId="{7C03A7F8-3ACC-4633-B591-16DAF43B5187}" type="parTrans" cxnId="{D0D6E052-B685-49C4-B1CC-DC687346DDDC}">
      <dgm:prSet/>
      <dgm:spPr/>
      <dgm:t>
        <a:bodyPr/>
        <a:lstStyle/>
        <a:p>
          <a:endParaRPr lang="en-US"/>
        </a:p>
      </dgm:t>
    </dgm:pt>
    <dgm:pt modelId="{46E8FEBB-B474-4A81-AD12-D787013CF8BC}" type="sibTrans" cxnId="{D0D6E052-B685-49C4-B1CC-DC687346DDDC}">
      <dgm:prSet/>
      <dgm:spPr/>
      <dgm:t>
        <a:bodyPr/>
        <a:lstStyle/>
        <a:p>
          <a:endParaRPr lang="en-US"/>
        </a:p>
      </dgm:t>
    </dgm:pt>
    <dgm:pt modelId="{73F0D2AC-6295-45D5-BE03-1C2F8396526B}">
      <dgm:prSet phldrT="[Text]"/>
      <dgm:spPr/>
      <dgm:t>
        <a:bodyPr/>
        <a:lstStyle/>
        <a:p>
          <a:r>
            <a:rPr lang="en-US" dirty="0" smtClean="0"/>
            <a:t>Pipeline Review</a:t>
          </a:r>
          <a:endParaRPr lang="en-US" dirty="0"/>
        </a:p>
      </dgm:t>
    </dgm:pt>
    <dgm:pt modelId="{63120905-880C-4888-BA7A-7D5D252EFE02}" type="parTrans" cxnId="{B59BFCD4-AECF-4901-B2C4-875BECD8DDC5}">
      <dgm:prSet/>
      <dgm:spPr/>
      <dgm:t>
        <a:bodyPr/>
        <a:lstStyle/>
        <a:p>
          <a:endParaRPr lang="en-US"/>
        </a:p>
      </dgm:t>
    </dgm:pt>
    <dgm:pt modelId="{C46E5AEC-600E-4383-9587-3A4ECD0C176F}" type="sibTrans" cxnId="{B59BFCD4-AECF-4901-B2C4-875BECD8DDC5}">
      <dgm:prSet/>
      <dgm:spPr/>
      <dgm:t>
        <a:bodyPr/>
        <a:lstStyle/>
        <a:p>
          <a:endParaRPr lang="en-US"/>
        </a:p>
      </dgm:t>
    </dgm:pt>
    <dgm:pt modelId="{06F59B0C-5428-4AC8-8644-4FD5217CCA53}">
      <dgm:prSet phldrT="[Text]"/>
      <dgm:spPr/>
      <dgm:t>
        <a:bodyPr/>
        <a:lstStyle/>
        <a:p>
          <a:r>
            <a:rPr lang="en-US" dirty="0" smtClean="0"/>
            <a:t>Getting Started – What is Required</a:t>
          </a:r>
        </a:p>
      </dgm:t>
    </dgm:pt>
    <dgm:pt modelId="{14488217-F445-457D-8C72-372D94B1E9B5}" type="parTrans" cxnId="{698B54AB-9640-4493-B468-7418D5E59081}">
      <dgm:prSet/>
      <dgm:spPr/>
      <dgm:t>
        <a:bodyPr/>
        <a:lstStyle/>
        <a:p>
          <a:endParaRPr lang="en-US"/>
        </a:p>
      </dgm:t>
    </dgm:pt>
    <dgm:pt modelId="{A1C07D18-0DA7-4BD0-84C2-BC99AA53006B}" type="sibTrans" cxnId="{698B54AB-9640-4493-B468-7418D5E59081}">
      <dgm:prSet/>
      <dgm:spPr/>
      <dgm:t>
        <a:bodyPr/>
        <a:lstStyle/>
        <a:p>
          <a:endParaRPr lang="en-US"/>
        </a:p>
      </dgm:t>
    </dgm:pt>
    <dgm:pt modelId="{467BEAA2-08A3-42E7-8E0A-79B5C130D5C0}">
      <dgm:prSet/>
      <dgm:spPr/>
      <dgm:t>
        <a:bodyPr/>
        <a:lstStyle/>
        <a:p>
          <a:r>
            <a:rPr lang="en-US" dirty="0" smtClean="0"/>
            <a:t>Timeline</a:t>
          </a:r>
          <a:endParaRPr lang="en-US" dirty="0"/>
        </a:p>
      </dgm:t>
    </dgm:pt>
    <dgm:pt modelId="{B210ECAC-0E14-496C-8337-CF470C4C9EB2}" type="parTrans" cxnId="{351E3B98-0D00-45C4-A445-2C6147932EDA}">
      <dgm:prSet/>
      <dgm:spPr/>
      <dgm:t>
        <a:bodyPr/>
        <a:lstStyle/>
        <a:p>
          <a:endParaRPr lang="en-US"/>
        </a:p>
      </dgm:t>
    </dgm:pt>
    <dgm:pt modelId="{03BF4637-35D8-4FB5-BC9A-EDBA4ABF0670}" type="sibTrans" cxnId="{351E3B98-0D00-45C4-A445-2C6147932EDA}">
      <dgm:prSet/>
      <dgm:spPr/>
      <dgm:t>
        <a:bodyPr/>
        <a:lstStyle/>
        <a:p>
          <a:endParaRPr lang="en-US"/>
        </a:p>
      </dgm:t>
    </dgm:pt>
    <dgm:pt modelId="{BDBB87EF-4CCE-451B-A3B9-17A1AD9562E5}">
      <dgm:prSet/>
      <dgm:spPr/>
      <dgm:t>
        <a:bodyPr/>
        <a:lstStyle/>
        <a:p>
          <a:r>
            <a:rPr lang="en-US" dirty="0" smtClean="0"/>
            <a:t>Resources</a:t>
          </a:r>
          <a:endParaRPr lang="en-US" dirty="0"/>
        </a:p>
      </dgm:t>
    </dgm:pt>
    <dgm:pt modelId="{AA74E11F-04C7-4DF7-AFEB-41EEC999EBFC}" type="parTrans" cxnId="{43DD41B6-AE42-4506-B09C-549027143CBD}">
      <dgm:prSet/>
      <dgm:spPr/>
      <dgm:t>
        <a:bodyPr/>
        <a:lstStyle/>
        <a:p>
          <a:endParaRPr lang="en-US"/>
        </a:p>
      </dgm:t>
    </dgm:pt>
    <dgm:pt modelId="{2018787D-7E93-40BD-AABE-E36048DA9793}" type="sibTrans" cxnId="{43DD41B6-AE42-4506-B09C-549027143CBD}">
      <dgm:prSet/>
      <dgm:spPr/>
      <dgm:t>
        <a:bodyPr/>
        <a:lstStyle/>
        <a:p>
          <a:endParaRPr lang="en-US"/>
        </a:p>
      </dgm:t>
    </dgm:pt>
    <dgm:pt modelId="{00380024-6FB3-485D-B396-95D99D90FF37}" type="pres">
      <dgm:prSet presAssocID="{2F246369-0FD7-4AFC-A9FD-D453B7E228D5}" presName="Name0" presStyleCnt="0">
        <dgm:presLayoutVars>
          <dgm:chMax val="7"/>
          <dgm:chPref val="7"/>
          <dgm:dir/>
        </dgm:presLayoutVars>
      </dgm:prSet>
      <dgm:spPr/>
      <dgm:t>
        <a:bodyPr/>
        <a:lstStyle/>
        <a:p>
          <a:endParaRPr lang="en-US"/>
        </a:p>
      </dgm:t>
    </dgm:pt>
    <dgm:pt modelId="{3DA72573-9927-46C3-BE85-F6FE4E1C6949}" type="pres">
      <dgm:prSet presAssocID="{2F246369-0FD7-4AFC-A9FD-D453B7E228D5}" presName="Name1" presStyleCnt="0"/>
      <dgm:spPr/>
      <dgm:t>
        <a:bodyPr/>
        <a:lstStyle/>
        <a:p>
          <a:endParaRPr lang="en-US"/>
        </a:p>
      </dgm:t>
    </dgm:pt>
    <dgm:pt modelId="{C2CD0BA7-22C9-442F-A960-17E9E7A24A95}" type="pres">
      <dgm:prSet presAssocID="{2F246369-0FD7-4AFC-A9FD-D453B7E228D5}" presName="cycle" presStyleCnt="0"/>
      <dgm:spPr/>
      <dgm:t>
        <a:bodyPr/>
        <a:lstStyle/>
        <a:p>
          <a:endParaRPr lang="en-US"/>
        </a:p>
      </dgm:t>
    </dgm:pt>
    <dgm:pt modelId="{5E8112AA-BF8B-400E-A5F5-ED173CA49342}" type="pres">
      <dgm:prSet presAssocID="{2F246369-0FD7-4AFC-A9FD-D453B7E228D5}" presName="srcNode" presStyleLbl="node1" presStyleIdx="0" presStyleCnt="5"/>
      <dgm:spPr/>
      <dgm:t>
        <a:bodyPr/>
        <a:lstStyle/>
        <a:p>
          <a:endParaRPr lang="en-US"/>
        </a:p>
      </dgm:t>
    </dgm:pt>
    <dgm:pt modelId="{0413DDFB-0081-4421-B7A9-82ED0ED70893}" type="pres">
      <dgm:prSet presAssocID="{2F246369-0FD7-4AFC-A9FD-D453B7E228D5}" presName="conn" presStyleLbl="parChTrans1D2" presStyleIdx="0" presStyleCnt="1"/>
      <dgm:spPr/>
      <dgm:t>
        <a:bodyPr/>
        <a:lstStyle/>
        <a:p>
          <a:endParaRPr lang="en-US"/>
        </a:p>
      </dgm:t>
    </dgm:pt>
    <dgm:pt modelId="{DC65184B-C7D6-49E3-B872-10765B3F6091}" type="pres">
      <dgm:prSet presAssocID="{2F246369-0FD7-4AFC-A9FD-D453B7E228D5}" presName="extraNode" presStyleLbl="node1" presStyleIdx="0" presStyleCnt="5"/>
      <dgm:spPr/>
      <dgm:t>
        <a:bodyPr/>
        <a:lstStyle/>
        <a:p>
          <a:endParaRPr lang="en-US"/>
        </a:p>
      </dgm:t>
    </dgm:pt>
    <dgm:pt modelId="{33A59FB0-6246-44F7-9493-E476EE10EB3F}" type="pres">
      <dgm:prSet presAssocID="{2F246369-0FD7-4AFC-A9FD-D453B7E228D5}" presName="dstNode" presStyleLbl="node1" presStyleIdx="0" presStyleCnt="5"/>
      <dgm:spPr/>
      <dgm:t>
        <a:bodyPr/>
        <a:lstStyle/>
        <a:p>
          <a:endParaRPr lang="en-US"/>
        </a:p>
      </dgm:t>
    </dgm:pt>
    <dgm:pt modelId="{7F4CF5BB-5218-4819-A0BD-CC20A53B017D}" type="pres">
      <dgm:prSet presAssocID="{CFA0AFF8-FCF7-4ABF-B9A1-887260F53E53}" presName="text_1" presStyleLbl="node1" presStyleIdx="0" presStyleCnt="5">
        <dgm:presLayoutVars>
          <dgm:bulletEnabled val="1"/>
        </dgm:presLayoutVars>
      </dgm:prSet>
      <dgm:spPr/>
      <dgm:t>
        <a:bodyPr/>
        <a:lstStyle/>
        <a:p>
          <a:endParaRPr lang="en-US"/>
        </a:p>
      </dgm:t>
    </dgm:pt>
    <dgm:pt modelId="{A092BFB9-7CCD-4413-B3E2-128F0524AFF7}" type="pres">
      <dgm:prSet presAssocID="{CFA0AFF8-FCF7-4ABF-B9A1-887260F53E53}" presName="accent_1" presStyleCnt="0"/>
      <dgm:spPr/>
      <dgm:t>
        <a:bodyPr/>
        <a:lstStyle/>
        <a:p>
          <a:endParaRPr lang="en-US"/>
        </a:p>
      </dgm:t>
    </dgm:pt>
    <dgm:pt modelId="{AF805627-B419-4B38-B9FD-0391AE1F4338}" type="pres">
      <dgm:prSet presAssocID="{CFA0AFF8-FCF7-4ABF-B9A1-887260F53E53}" presName="accentRepeatNode" presStyleLbl="solidFgAcc1" presStyleIdx="0" presStyleCnt="5"/>
      <dgm:spPr>
        <a:blipFill rotWithShape="0">
          <a:blip xmlns:r="http://schemas.openxmlformats.org/officeDocument/2006/relationships" r:embed="rId1"/>
          <a:stretch>
            <a:fillRect/>
          </a:stretch>
        </a:blipFill>
      </dgm:spPr>
      <dgm:t>
        <a:bodyPr/>
        <a:lstStyle/>
        <a:p>
          <a:endParaRPr lang="en-US"/>
        </a:p>
      </dgm:t>
    </dgm:pt>
    <dgm:pt modelId="{3FECB9EF-8503-4D93-843A-09E862FDEE52}" type="pres">
      <dgm:prSet presAssocID="{73F0D2AC-6295-45D5-BE03-1C2F8396526B}" presName="text_2" presStyleLbl="node1" presStyleIdx="1" presStyleCnt="5">
        <dgm:presLayoutVars>
          <dgm:bulletEnabled val="1"/>
        </dgm:presLayoutVars>
      </dgm:prSet>
      <dgm:spPr/>
      <dgm:t>
        <a:bodyPr/>
        <a:lstStyle/>
        <a:p>
          <a:endParaRPr lang="en-US"/>
        </a:p>
      </dgm:t>
    </dgm:pt>
    <dgm:pt modelId="{1CA1DC4F-C66C-4892-9562-DB3E18130576}" type="pres">
      <dgm:prSet presAssocID="{73F0D2AC-6295-45D5-BE03-1C2F8396526B}" presName="accent_2" presStyleCnt="0"/>
      <dgm:spPr/>
      <dgm:t>
        <a:bodyPr/>
        <a:lstStyle/>
        <a:p>
          <a:endParaRPr lang="en-US"/>
        </a:p>
      </dgm:t>
    </dgm:pt>
    <dgm:pt modelId="{F7807775-D6BB-4F98-9C27-DDDC95A0A6AA}" type="pres">
      <dgm:prSet presAssocID="{73F0D2AC-6295-45D5-BE03-1C2F8396526B}" presName="accentRepeatNode" presStyleLbl="solidFgAcc1" presStyleIdx="1" presStyleCnt="5"/>
      <dgm:spPr>
        <a:blipFill rotWithShape="0">
          <a:blip xmlns:r="http://schemas.openxmlformats.org/officeDocument/2006/relationships" r:embed="rId2"/>
          <a:stretch>
            <a:fillRect/>
          </a:stretch>
        </a:blipFill>
      </dgm:spPr>
      <dgm:t>
        <a:bodyPr/>
        <a:lstStyle/>
        <a:p>
          <a:endParaRPr lang="en-US"/>
        </a:p>
      </dgm:t>
    </dgm:pt>
    <dgm:pt modelId="{C841A3E6-4231-4C6C-A76C-A4534D383655}" type="pres">
      <dgm:prSet presAssocID="{06F59B0C-5428-4AC8-8644-4FD5217CCA53}" presName="text_3" presStyleLbl="node1" presStyleIdx="2" presStyleCnt="5">
        <dgm:presLayoutVars>
          <dgm:bulletEnabled val="1"/>
        </dgm:presLayoutVars>
      </dgm:prSet>
      <dgm:spPr/>
      <dgm:t>
        <a:bodyPr/>
        <a:lstStyle/>
        <a:p>
          <a:endParaRPr lang="en-US"/>
        </a:p>
      </dgm:t>
    </dgm:pt>
    <dgm:pt modelId="{9C6A7B24-E3DE-4A25-91BF-29E9003B4C99}" type="pres">
      <dgm:prSet presAssocID="{06F59B0C-5428-4AC8-8644-4FD5217CCA53}" presName="accent_3" presStyleCnt="0"/>
      <dgm:spPr/>
      <dgm:t>
        <a:bodyPr/>
        <a:lstStyle/>
        <a:p>
          <a:endParaRPr lang="en-US"/>
        </a:p>
      </dgm:t>
    </dgm:pt>
    <dgm:pt modelId="{CADDD2EB-BBB2-4F58-A608-3072C8536E21}" type="pres">
      <dgm:prSet presAssocID="{06F59B0C-5428-4AC8-8644-4FD5217CCA53}" presName="accentRepeatNode" presStyleLbl="solidFgAcc1" presStyleIdx="2" presStyleCnt="5" custLinFactNeighborX="2056" custLinFactNeighborY="1028"/>
      <dgm:spPr>
        <a:blipFill rotWithShape="0">
          <a:blip xmlns:r="http://schemas.openxmlformats.org/officeDocument/2006/relationships" r:embed="rId3"/>
          <a:stretch>
            <a:fillRect/>
          </a:stretch>
        </a:blipFill>
      </dgm:spPr>
      <dgm:t>
        <a:bodyPr/>
        <a:lstStyle/>
        <a:p>
          <a:endParaRPr lang="en-US"/>
        </a:p>
      </dgm:t>
    </dgm:pt>
    <dgm:pt modelId="{603F1E24-D496-4CA8-86DF-65DE6FC90C56}" type="pres">
      <dgm:prSet presAssocID="{467BEAA2-08A3-42E7-8E0A-79B5C130D5C0}" presName="text_4" presStyleLbl="node1" presStyleIdx="3" presStyleCnt="5" custLinFactNeighborX="-119">
        <dgm:presLayoutVars>
          <dgm:bulletEnabled val="1"/>
        </dgm:presLayoutVars>
      </dgm:prSet>
      <dgm:spPr/>
      <dgm:t>
        <a:bodyPr/>
        <a:lstStyle/>
        <a:p>
          <a:endParaRPr lang="en-US"/>
        </a:p>
      </dgm:t>
    </dgm:pt>
    <dgm:pt modelId="{8E1F3FC5-3466-420A-B5FF-45C8D7251B87}" type="pres">
      <dgm:prSet presAssocID="{467BEAA2-08A3-42E7-8E0A-79B5C130D5C0}" presName="accent_4" presStyleCnt="0"/>
      <dgm:spPr/>
      <dgm:t>
        <a:bodyPr/>
        <a:lstStyle/>
        <a:p>
          <a:endParaRPr lang="en-US"/>
        </a:p>
      </dgm:t>
    </dgm:pt>
    <dgm:pt modelId="{3C11C0BF-5343-41B6-9280-CCFC25C3A193}" type="pres">
      <dgm:prSet presAssocID="{467BEAA2-08A3-42E7-8E0A-79B5C130D5C0}" presName="accentRepeatNode" presStyleLbl="solidFgAcc1" presStyleIdx="3" presStyleCnt="5"/>
      <dgm:spPr>
        <a:blipFill rotWithShape="0">
          <a:blip xmlns:r="http://schemas.openxmlformats.org/officeDocument/2006/relationships" r:embed="rId4"/>
          <a:stretch>
            <a:fillRect/>
          </a:stretch>
        </a:blipFill>
      </dgm:spPr>
      <dgm:t>
        <a:bodyPr/>
        <a:lstStyle/>
        <a:p>
          <a:endParaRPr lang="en-US"/>
        </a:p>
      </dgm:t>
    </dgm:pt>
    <dgm:pt modelId="{AA974293-3AE9-411C-9D7E-794219AAD218}" type="pres">
      <dgm:prSet presAssocID="{BDBB87EF-4CCE-451B-A3B9-17A1AD9562E5}" presName="text_5" presStyleLbl="node1" presStyleIdx="4" presStyleCnt="5">
        <dgm:presLayoutVars>
          <dgm:bulletEnabled val="1"/>
        </dgm:presLayoutVars>
      </dgm:prSet>
      <dgm:spPr/>
      <dgm:t>
        <a:bodyPr/>
        <a:lstStyle/>
        <a:p>
          <a:endParaRPr lang="en-US"/>
        </a:p>
      </dgm:t>
    </dgm:pt>
    <dgm:pt modelId="{1222E94A-275C-4A63-8226-D64DC88E091C}" type="pres">
      <dgm:prSet presAssocID="{BDBB87EF-4CCE-451B-A3B9-17A1AD9562E5}" presName="accent_5" presStyleCnt="0"/>
      <dgm:spPr/>
      <dgm:t>
        <a:bodyPr/>
        <a:lstStyle/>
        <a:p>
          <a:endParaRPr lang="en-US"/>
        </a:p>
      </dgm:t>
    </dgm:pt>
    <dgm:pt modelId="{3DCFD881-3241-4BF3-96CE-C3F55B1222E6}" type="pres">
      <dgm:prSet presAssocID="{BDBB87EF-4CCE-451B-A3B9-17A1AD9562E5}" presName="accentRepeatNode" presStyleLbl="solidFgAcc1" presStyleIdx="4" presStyleCnt="5"/>
      <dgm:spPr>
        <a:blipFill rotWithShape="0">
          <a:blip xmlns:r="http://schemas.openxmlformats.org/officeDocument/2006/relationships" r:embed="rId5"/>
          <a:stretch>
            <a:fillRect/>
          </a:stretch>
        </a:blipFill>
      </dgm:spPr>
      <dgm:t>
        <a:bodyPr/>
        <a:lstStyle/>
        <a:p>
          <a:endParaRPr lang="en-US"/>
        </a:p>
      </dgm:t>
    </dgm:pt>
  </dgm:ptLst>
  <dgm:cxnLst>
    <dgm:cxn modelId="{064C0F79-5308-4D5A-833D-47F8F85E05AD}" type="presOf" srcId="{2F246369-0FD7-4AFC-A9FD-D453B7E228D5}" destId="{00380024-6FB3-485D-B396-95D99D90FF37}" srcOrd="0" destOrd="0" presId="urn:microsoft.com/office/officeart/2008/layout/VerticalCurvedList"/>
    <dgm:cxn modelId="{B4C41A71-7BA5-4634-8A9F-94AD44B15538}" type="presOf" srcId="{46E8FEBB-B474-4A81-AD12-D787013CF8BC}" destId="{0413DDFB-0081-4421-B7A9-82ED0ED70893}" srcOrd="0" destOrd="0" presId="urn:microsoft.com/office/officeart/2008/layout/VerticalCurvedList"/>
    <dgm:cxn modelId="{43DD41B6-AE42-4506-B09C-549027143CBD}" srcId="{2F246369-0FD7-4AFC-A9FD-D453B7E228D5}" destId="{BDBB87EF-4CCE-451B-A3B9-17A1AD9562E5}" srcOrd="4" destOrd="0" parTransId="{AA74E11F-04C7-4DF7-AFEB-41EEC999EBFC}" sibTransId="{2018787D-7E93-40BD-AABE-E36048DA9793}"/>
    <dgm:cxn modelId="{AA8EC702-21F7-4B05-8680-39DED4EE1B81}" type="presOf" srcId="{06F59B0C-5428-4AC8-8644-4FD5217CCA53}" destId="{C841A3E6-4231-4C6C-A76C-A4534D383655}" srcOrd="0" destOrd="0" presId="urn:microsoft.com/office/officeart/2008/layout/VerticalCurvedList"/>
    <dgm:cxn modelId="{698B54AB-9640-4493-B468-7418D5E59081}" srcId="{2F246369-0FD7-4AFC-A9FD-D453B7E228D5}" destId="{06F59B0C-5428-4AC8-8644-4FD5217CCA53}" srcOrd="2" destOrd="0" parTransId="{14488217-F445-457D-8C72-372D94B1E9B5}" sibTransId="{A1C07D18-0DA7-4BD0-84C2-BC99AA53006B}"/>
    <dgm:cxn modelId="{1876D324-7776-4309-8B4D-59F601A8BC15}" type="presOf" srcId="{467BEAA2-08A3-42E7-8E0A-79B5C130D5C0}" destId="{603F1E24-D496-4CA8-86DF-65DE6FC90C56}" srcOrd="0" destOrd="0" presId="urn:microsoft.com/office/officeart/2008/layout/VerticalCurvedList"/>
    <dgm:cxn modelId="{8BE38F28-C319-48BE-820A-0CDEAD813A4D}" type="presOf" srcId="{73F0D2AC-6295-45D5-BE03-1C2F8396526B}" destId="{3FECB9EF-8503-4D93-843A-09E862FDEE52}" srcOrd="0" destOrd="0" presId="urn:microsoft.com/office/officeart/2008/layout/VerticalCurvedList"/>
    <dgm:cxn modelId="{4F19D3A6-D052-4294-BEEF-4239101C2DD8}" type="presOf" srcId="{BDBB87EF-4CCE-451B-A3B9-17A1AD9562E5}" destId="{AA974293-3AE9-411C-9D7E-794219AAD218}" srcOrd="0" destOrd="0" presId="urn:microsoft.com/office/officeart/2008/layout/VerticalCurvedList"/>
    <dgm:cxn modelId="{D0D6E052-B685-49C4-B1CC-DC687346DDDC}" srcId="{2F246369-0FD7-4AFC-A9FD-D453B7E228D5}" destId="{CFA0AFF8-FCF7-4ABF-B9A1-887260F53E53}" srcOrd="0" destOrd="0" parTransId="{7C03A7F8-3ACC-4633-B591-16DAF43B5187}" sibTransId="{46E8FEBB-B474-4A81-AD12-D787013CF8BC}"/>
    <dgm:cxn modelId="{351E3B98-0D00-45C4-A445-2C6147932EDA}" srcId="{2F246369-0FD7-4AFC-A9FD-D453B7E228D5}" destId="{467BEAA2-08A3-42E7-8E0A-79B5C130D5C0}" srcOrd="3" destOrd="0" parTransId="{B210ECAC-0E14-496C-8337-CF470C4C9EB2}" sibTransId="{03BF4637-35D8-4FB5-BC9A-EDBA4ABF0670}"/>
    <dgm:cxn modelId="{D02E21A8-A53F-4547-9601-642179AFF899}" type="presOf" srcId="{CFA0AFF8-FCF7-4ABF-B9A1-887260F53E53}" destId="{7F4CF5BB-5218-4819-A0BD-CC20A53B017D}" srcOrd="0" destOrd="0" presId="urn:microsoft.com/office/officeart/2008/layout/VerticalCurvedList"/>
    <dgm:cxn modelId="{B59BFCD4-AECF-4901-B2C4-875BECD8DDC5}" srcId="{2F246369-0FD7-4AFC-A9FD-D453B7E228D5}" destId="{73F0D2AC-6295-45D5-BE03-1C2F8396526B}" srcOrd="1" destOrd="0" parTransId="{63120905-880C-4888-BA7A-7D5D252EFE02}" sibTransId="{C46E5AEC-600E-4383-9587-3A4ECD0C176F}"/>
    <dgm:cxn modelId="{ABF83BC8-4356-4FC3-A382-3BCAFBFCCA00}" type="presParOf" srcId="{00380024-6FB3-485D-B396-95D99D90FF37}" destId="{3DA72573-9927-46C3-BE85-F6FE4E1C6949}" srcOrd="0" destOrd="0" presId="urn:microsoft.com/office/officeart/2008/layout/VerticalCurvedList"/>
    <dgm:cxn modelId="{450AF43B-44BE-4761-BBDD-520A851D6373}" type="presParOf" srcId="{3DA72573-9927-46C3-BE85-F6FE4E1C6949}" destId="{C2CD0BA7-22C9-442F-A960-17E9E7A24A95}" srcOrd="0" destOrd="0" presId="urn:microsoft.com/office/officeart/2008/layout/VerticalCurvedList"/>
    <dgm:cxn modelId="{CBC58D7C-1D82-40AB-A2EC-32A46F8E1F54}" type="presParOf" srcId="{C2CD0BA7-22C9-442F-A960-17E9E7A24A95}" destId="{5E8112AA-BF8B-400E-A5F5-ED173CA49342}" srcOrd="0" destOrd="0" presId="urn:microsoft.com/office/officeart/2008/layout/VerticalCurvedList"/>
    <dgm:cxn modelId="{07B3262C-9197-487D-9011-A283873A1F76}" type="presParOf" srcId="{C2CD0BA7-22C9-442F-A960-17E9E7A24A95}" destId="{0413DDFB-0081-4421-B7A9-82ED0ED70893}" srcOrd="1" destOrd="0" presId="urn:microsoft.com/office/officeart/2008/layout/VerticalCurvedList"/>
    <dgm:cxn modelId="{E06A15F8-B8CC-4ECD-A8B1-2FBAADA58785}" type="presParOf" srcId="{C2CD0BA7-22C9-442F-A960-17E9E7A24A95}" destId="{DC65184B-C7D6-49E3-B872-10765B3F6091}" srcOrd="2" destOrd="0" presId="urn:microsoft.com/office/officeart/2008/layout/VerticalCurvedList"/>
    <dgm:cxn modelId="{90B3E288-2EB8-4662-B84F-20FF640B91C0}" type="presParOf" srcId="{C2CD0BA7-22C9-442F-A960-17E9E7A24A95}" destId="{33A59FB0-6246-44F7-9493-E476EE10EB3F}" srcOrd="3" destOrd="0" presId="urn:microsoft.com/office/officeart/2008/layout/VerticalCurvedList"/>
    <dgm:cxn modelId="{0FBFE3BE-6CD3-4943-BF3F-CC56853BA807}" type="presParOf" srcId="{3DA72573-9927-46C3-BE85-F6FE4E1C6949}" destId="{7F4CF5BB-5218-4819-A0BD-CC20A53B017D}" srcOrd="1" destOrd="0" presId="urn:microsoft.com/office/officeart/2008/layout/VerticalCurvedList"/>
    <dgm:cxn modelId="{7B48BAB1-676C-4806-9201-2FC3E41E990F}" type="presParOf" srcId="{3DA72573-9927-46C3-BE85-F6FE4E1C6949}" destId="{A092BFB9-7CCD-4413-B3E2-128F0524AFF7}" srcOrd="2" destOrd="0" presId="urn:microsoft.com/office/officeart/2008/layout/VerticalCurvedList"/>
    <dgm:cxn modelId="{1C955E6D-7658-4788-92A1-41F9F32BBCD9}" type="presParOf" srcId="{A092BFB9-7CCD-4413-B3E2-128F0524AFF7}" destId="{AF805627-B419-4B38-B9FD-0391AE1F4338}" srcOrd="0" destOrd="0" presId="urn:microsoft.com/office/officeart/2008/layout/VerticalCurvedList"/>
    <dgm:cxn modelId="{88B87D42-1DEF-4D63-B14C-3EEA7F8B5D16}" type="presParOf" srcId="{3DA72573-9927-46C3-BE85-F6FE4E1C6949}" destId="{3FECB9EF-8503-4D93-843A-09E862FDEE52}" srcOrd="3" destOrd="0" presId="urn:microsoft.com/office/officeart/2008/layout/VerticalCurvedList"/>
    <dgm:cxn modelId="{5C5145E4-60B6-4534-97DB-71F278B48C74}" type="presParOf" srcId="{3DA72573-9927-46C3-BE85-F6FE4E1C6949}" destId="{1CA1DC4F-C66C-4892-9562-DB3E18130576}" srcOrd="4" destOrd="0" presId="urn:microsoft.com/office/officeart/2008/layout/VerticalCurvedList"/>
    <dgm:cxn modelId="{F9FB0C0C-D7BD-4FF7-9710-32AE4AA0C2DE}" type="presParOf" srcId="{1CA1DC4F-C66C-4892-9562-DB3E18130576}" destId="{F7807775-D6BB-4F98-9C27-DDDC95A0A6AA}" srcOrd="0" destOrd="0" presId="urn:microsoft.com/office/officeart/2008/layout/VerticalCurvedList"/>
    <dgm:cxn modelId="{85340279-41EC-4314-BCEF-174FF59B55B1}" type="presParOf" srcId="{3DA72573-9927-46C3-BE85-F6FE4E1C6949}" destId="{C841A3E6-4231-4C6C-A76C-A4534D383655}" srcOrd="5" destOrd="0" presId="urn:microsoft.com/office/officeart/2008/layout/VerticalCurvedList"/>
    <dgm:cxn modelId="{9FD6BE49-C2F0-4EC8-99ED-45535D1CC9BA}" type="presParOf" srcId="{3DA72573-9927-46C3-BE85-F6FE4E1C6949}" destId="{9C6A7B24-E3DE-4A25-91BF-29E9003B4C99}" srcOrd="6" destOrd="0" presId="urn:microsoft.com/office/officeart/2008/layout/VerticalCurvedList"/>
    <dgm:cxn modelId="{AC738555-72E3-4004-990C-C4F6401BA17A}" type="presParOf" srcId="{9C6A7B24-E3DE-4A25-91BF-29E9003B4C99}" destId="{CADDD2EB-BBB2-4F58-A608-3072C8536E21}" srcOrd="0" destOrd="0" presId="urn:microsoft.com/office/officeart/2008/layout/VerticalCurvedList"/>
    <dgm:cxn modelId="{EC86C790-B655-4EA7-B276-A5DABE874CFB}" type="presParOf" srcId="{3DA72573-9927-46C3-BE85-F6FE4E1C6949}" destId="{603F1E24-D496-4CA8-86DF-65DE6FC90C56}" srcOrd="7" destOrd="0" presId="urn:microsoft.com/office/officeart/2008/layout/VerticalCurvedList"/>
    <dgm:cxn modelId="{3E3EE478-2AF8-43C9-8ED4-993F6E8EE0D5}" type="presParOf" srcId="{3DA72573-9927-46C3-BE85-F6FE4E1C6949}" destId="{8E1F3FC5-3466-420A-B5FF-45C8D7251B87}" srcOrd="8" destOrd="0" presId="urn:microsoft.com/office/officeart/2008/layout/VerticalCurvedList"/>
    <dgm:cxn modelId="{F47897D0-69C9-41FF-8F34-D33F26A2F4B9}" type="presParOf" srcId="{8E1F3FC5-3466-420A-B5FF-45C8D7251B87}" destId="{3C11C0BF-5343-41B6-9280-CCFC25C3A193}" srcOrd="0" destOrd="0" presId="urn:microsoft.com/office/officeart/2008/layout/VerticalCurvedList"/>
    <dgm:cxn modelId="{C70F83E5-6FC2-4481-BC91-1E16FA9CBFCB}" type="presParOf" srcId="{3DA72573-9927-46C3-BE85-F6FE4E1C6949}" destId="{AA974293-3AE9-411C-9D7E-794219AAD218}" srcOrd="9" destOrd="0" presId="urn:microsoft.com/office/officeart/2008/layout/VerticalCurvedList"/>
    <dgm:cxn modelId="{0BA81C79-8970-426C-B006-C320693F7D15}" type="presParOf" srcId="{3DA72573-9927-46C3-BE85-F6FE4E1C6949}" destId="{1222E94A-275C-4A63-8226-D64DC88E091C}" srcOrd="10" destOrd="0" presId="urn:microsoft.com/office/officeart/2008/layout/VerticalCurvedList"/>
    <dgm:cxn modelId="{30B27A94-B692-4769-BF4C-31F80692B998}" type="presParOf" srcId="{1222E94A-275C-4A63-8226-D64DC88E091C}" destId="{3DCFD881-3241-4BF3-96CE-C3F55B1222E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35450-7BE8-45EB-8EA4-C1FD12299EE0}" type="doc">
      <dgm:prSet loTypeId="urn:microsoft.com/office/officeart/2005/8/layout/cycle3" loCatId="cycle" qsTypeId="urn:microsoft.com/office/officeart/2005/8/quickstyle/simple2" qsCatId="simple" csTypeId="urn:microsoft.com/office/officeart/2005/8/colors/accent1_3" csCatId="accent1" phldr="1"/>
      <dgm:spPr/>
      <dgm:t>
        <a:bodyPr/>
        <a:lstStyle/>
        <a:p>
          <a:endParaRPr lang="en-US"/>
        </a:p>
      </dgm:t>
    </dgm:pt>
    <dgm:pt modelId="{8427587D-CE7C-4C2D-BF7F-83486B17660F}">
      <dgm:prSet phldrT="[Text]"/>
      <dgm:spPr/>
      <dgm:t>
        <a:bodyPr/>
        <a:lstStyle/>
        <a:p>
          <a:r>
            <a:rPr lang="en-US" b="1" smtClean="0"/>
            <a:t>Upload files in Data File Upload</a:t>
          </a:r>
          <a:endParaRPr lang="en-US" b="1" dirty="0"/>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dgm:t>
        <a:bodyPr/>
        <a:lstStyle/>
        <a:p>
          <a:endParaRPr lang="en-US"/>
        </a:p>
      </dgm:t>
    </dgm:pt>
    <dgm:pt modelId="{89C7EAD3-E90E-484D-91D9-0405026FBA5A}">
      <dgm:prSet phldrT="[Text]"/>
      <dgm:spPr/>
      <dgm:t>
        <a:bodyPr/>
        <a:lstStyle/>
        <a:p>
          <a:r>
            <a:rPr lang="en-US" b="1" smtClean="0"/>
            <a:t>Review Batch Maintenance</a:t>
          </a:r>
          <a:endParaRPr lang="en-US" b="1" dirty="0"/>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dgm:t>
        <a:bodyPr/>
        <a:lstStyle/>
        <a:p>
          <a:endParaRPr lang="en-US"/>
        </a:p>
      </dgm:t>
    </dgm:pt>
    <dgm:pt modelId="{D82C355A-0CBB-427A-9B3F-3276C89D05C9}">
      <dgm:prSet/>
      <dgm:spPr/>
      <dgm:t>
        <a:bodyPr/>
        <a:lstStyle/>
        <a:p>
          <a:r>
            <a:rPr lang="en-US" b="1" dirty="0" smtClean="0"/>
            <a:t>Review Error Reports in </a:t>
          </a:r>
          <a:r>
            <a:rPr lang="en-US" b="1" dirty="0" err="1" smtClean="0"/>
            <a:t>Cognos</a:t>
          </a:r>
          <a:r>
            <a:rPr lang="en-US" b="1" dirty="0" smtClean="0"/>
            <a:t>/Pipeline</a:t>
          </a:r>
          <a:endParaRPr lang="en-US" b="1" dirty="0"/>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dgm:t>
        <a:bodyPr/>
        <a:lstStyle/>
        <a:p>
          <a:endParaRPr lang="en-US"/>
        </a:p>
      </dgm:t>
    </dgm:pt>
    <dgm:pt modelId="{76381823-0A0E-4B66-9B02-89F7F31C1E3E}">
      <dgm:prSet/>
      <dgm:spPr/>
      <dgm:t>
        <a:bodyPr/>
        <a:lstStyle/>
        <a:p>
          <a:r>
            <a:rPr lang="en-US" b="1" smtClean="0"/>
            <a:t>Correct Data Files in Source System</a:t>
          </a:r>
          <a:endParaRPr lang="en-US" b="1" dirty="0"/>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1FFEA870-349B-43A6-AAD7-A17583842ABE}">
      <dgm:prSet phldrT="[Text]"/>
      <dgm:spPr/>
      <dgm:t>
        <a:bodyPr/>
        <a:lstStyle/>
        <a:p>
          <a:r>
            <a:rPr lang="en-US" b="1" smtClean="0"/>
            <a:t>Create/Update Data Files</a:t>
          </a:r>
          <a:endParaRPr lang="en-US" b="1" dirty="0"/>
        </a:p>
      </dgm:t>
    </dgm:pt>
    <dgm:pt modelId="{69D22DE2-51A7-4B07-8D04-FC3778FDCEE4}" type="sibTrans" cxnId="{828D6936-D334-4BD1-9D89-2C837686C00B}">
      <dgm:prSet/>
      <dgm:spPr/>
      <dgm:t>
        <a:bodyPr/>
        <a:lstStyle/>
        <a:p>
          <a:endParaRPr lang="en-US"/>
        </a:p>
      </dgm:t>
    </dgm:pt>
    <dgm:pt modelId="{2BFA5A84-2179-4D26-B1A5-D4931A974DE9}" type="parTrans" cxnId="{828D6936-D334-4BD1-9D89-2C837686C00B}">
      <dgm:prSet/>
      <dgm:spPr/>
      <dgm:t>
        <a:bodyPr/>
        <a:lstStyle/>
        <a:p>
          <a:endParaRPr lang="en-US"/>
        </a:p>
      </dgm:t>
    </dgm:pt>
    <dgm:pt modelId="{C94F8B7C-834E-41A3-B5FA-279B90CF5982}" type="pres">
      <dgm:prSet presAssocID="{68635450-7BE8-45EB-8EA4-C1FD12299EE0}" presName="Name0" presStyleCnt="0">
        <dgm:presLayoutVars>
          <dgm:dir/>
          <dgm:resizeHandles val="exact"/>
        </dgm:presLayoutVars>
      </dgm:prSet>
      <dgm:spPr/>
      <dgm:t>
        <a:bodyPr/>
        <a:lstStyle/>
        <a:p>
          <a:endParaRPr lang="en-US"/>
        </a:p>
      </dgm:t>
    </dgm:pt>
    <dgm:pt modelId="{073B4654-EB65-4D85-AB6E-5CD0936E45F9}" type="pres">
      <dgm:prSet presAssocID="{68635450-7BE8-45EB-8EA4-C1FD12299EE0}" presName="cycle" presStyleCnt="0"/>
      <dgm:spPr/>
    </dgm:pt>
    <dgm:pt modelId="{7008819B-15CE-4E72-8C0E-2A9D2B356D57}" type="pres">
      <dgm:prSet presAssocID="{1FFEA870-349B-43A6-AAD7-A17583842ABE}" presName="nodeFirstNode" presStyleLbl="node1" presStyleIdx="0" presStyleCnt="5">
        <dgm:presLayoutVars>
          <dgm:bulletEnabled val="1"/>
        </dgm:presLayoutVars>
      </dgm:prSet>
      <dgm:spPr/>
      <dgm:t>
        <a:bodyPr/>
        <a:lstStyle/>
        <a:p>
          <a:endParaRPr lang="en-US"/>
        </a:p>
      </dgm:t>
    </dgm:pt>
    <dgm:pt modelId="{C8051AD3-46C3-4179-9B0C-075272ADBCF0}" type="pres">
      <dgm:prSet presAssocID="{69D22DE2-51A7-4B07-8D04-FC3778FDCEE4}" presName="sibTransFirstNode" presStyleLbl="bgShp" presStyleIdx="0" presStyleCnt="1"/>
      <dgm:spPr/>
      <dgm:t>
        <a:bodyPr/>
        <a:lstStyle/>
        <a:p>
          <a:endParaRPr lang="en-US"/>
        </a:p>
      </dgm:t>
    </dgm:pt>
    <dgm:pt modelId="{E70AAC96-EBF2-4792-9B8B-85D93D3DADF0}" type="pres">
      <dgm:prSet presAssocID="{8427587D-CE7C-4C2D-BF7F-83486B17660F}" presName="nodeFollowingNodes" presStyleLbl="node1" presStyleIdx="1" presStyleCnt="5" custRadScaleRad="108871" custRadScaleInc="12895">
        <dgm:presLayoutVars>
          <dgm:bulletEnabled val="1"/>
        </dgm:presLayoutVars>
      </dgm:prSet>
      <dgm:spPr/>
      <dgm:t>
        <a:bodyPr/>
        <a:lstStyle/>
        <a:p>
          <a:endParaRPr lang="en-US"/>
        </a:p>
      </dgm:t>
    </dgm:pt>
    <dgm:pt modelId="{D8E05593-A6E1-4B9B-B182-3B34FD19580A}" type="pres">
      <dgm:prSet presAssocID="{89C7EAD3-E90E-484D-91D9-0405026FBA5A}" presName="nodeFollowingNodes" presStyleLbl="node1" presStyleIdx="2" presStyleCnt="5" custRadScaleRad="103805" custRadScaleInc="-18033">
        <dgm:presLayoutVars>
          <dgm:bulletEnabled val="1"/>
        </dgm:presLayoutVars>
      </dgm:prSet>
      <dgm:spPr/>
      <dgm:t>
        <a:bodyPr/>
        <a:lstStyle/>
        <a:p>
          <a:endParaRPr lang="en-US"/>
        </a:p>
      </dgm:t>
    </dgm:pt>
    <dgm:pt modelId="{A436BF05-59DF-4F20-BE4E-1495570D03E0}" type="pres">
      <dgm:prSet presAssocID="{D82C355A-0CBB-427A-9B3F-3276C89D05C9}" presName="nodeFollowingNodes" presStyleLbl="node1" presStyleIdx="3" presStyleCnt="5" custRadScaleRad="101962" custRadScaleInc="29659">
        <dgm:presLayoutVars>
          <dgm:bulletEnabled val="1"/>
        </dgm:presLayoutVars>
      </dgm:prSet>
      <dgm:spPr/>
      <dgm:t>
        <a:bodyPr/>
        <a:lstStyle/>
        <a:p>
          <a:endParaRPr lang="en-US"/>
        </a:p>
      </dgm:t>
    </dgm:pt>
    <dgm:pt modelId="{137DD112-EE52-446C-8057-A0B500127E17}" type="pres">
      <dgm:prSet presAssocID="{76381823-0A0E-4B66-9B02-89F7F31C1E3E}" presName="nodeFollowingNodes" presStyleLbl="node1" presStyleIdx="4" presStyleCnt="5">
        <dgm:presLayoutVars>
          <dgm:bulletEnabled val="1"/>
        </dgm:presLayoutVars>
      </dgm:prSet>
      <dgm:spPr/>
      <dgm:t>
        <a:bodyPr/>
        <a:lstStyle/>
        <a:p>
          <a:endParaRPr lang="en-US"/>
        </a:p>
      </dgm:t>
    </dgm:pt>
  </dgm:ptLst>
  <dgm:cxnLst>
    <dgm:cxn modelId="{C655710B-C81F-4829-BEE9-0E2504DD72CC}" srcId="{68635450-7BE8-45EB-8EA4-C1FD12299EE0}" destId="{89C7EAD3-E90E-484D-91D9-0405026FBA5A}" srcOrd="2" destOrd="0" parTransId="{C60D841D-8744-4089-8AB5-07734AD657F7}" sibTransId="{6DAC399E-4CF6-41E1-9D9F-1FF2A74B8BBF}"/>
    <dgm:cxn modelId="{49ED91BF-4758-4E5A-B0E8-1A539629F089}" type="presOf" srcId="{D82C355A-0CBB-427A-9B3F-3276C89D05C9}" destId="{A436BF05-59DF-4F20-BE4E-1495570D03E0}" srcOrd="0" destOrd="0" presId="urn:microsoft.com/office/officeart/2005/8/layout/cycle3"/>
    <dgm:cxn modelId="{828D6936-D334-4BD1-9D89-2C837686C00B}" srcId="{68635450-7BE8-45EB-8EA4-C1FD12299EE0}" destId="{1FFEA870-349B-43A6-AAD7-A17583842ABE}" srcOrd="0" destOrd="0" parTransId="{2BFA5A84-2179-4D26-B1A5-D4931A974DE9}" sibTransId="{69D22DE2-51A7-4B07-8D04-FC3778FDCEE4}"/>
    <dgm:cxn modelId="{1F85C806-2647-4954-906E-B5490510C9F8}" type="presOf" srcId="{76381823-0A0E-4B66-9B02-89F7F31C1E3E}" destId="{137DD112-EE52-446C-8057-A0B500127E17}" srcOrd="0" destOrd="0" presId="urn:microsoft.com/office/officeart/2005/8/layout/cycle3"/>
    <dgm:cxn modelId="{50123F9B-862E-4EF8-A003-75E242544FCE}" type="presOf" srcId="{89C7EAD3-E90E-484D-91D9-0405026FBA5A}" destId="{D8E05593-A6E1-4B9B-B182-3B34FD19580A}" srcOrd="0" destOrd="0" presId="urn:microsoft.com/office/officeart/2005/8/layout/cycle3"/>
    <dgm:cxn modelId="{591C928C-A4AD-46A2-91E6-374478A42E48}" type="presOf" srcId="{1FFEA870-349B-43A6-AAD7-A17583842ABE}" destId="{7008819B-15CE-4E72-8C0E-2A9D2B356D57}" srcOrd="0" destOrd="0" presId="urn:microsoft.com/office/officeart/2005/8/layout/cycle3"/>
    <dgm:cxn modelId="{557DD54A-F73B-4CDE-A38B-E8ECB805467E}" type="presOf" srcId="{69D22DE2-51A7-4B07-8D04-FC3778FDCEE4}" destId="{C8051AD3-46C3-4179-9B0C-075272ADBCF0}" srcOrd="0" destOrd="0" presId="urn:microsoft.com/office/officeart/2005/8/layout/cycle3"/>
    <dgm:cxn modelId="{C9FAF22C-9794-4B4C-8038-D30CD0612F24}" srcId="{68635450-7BE8-45EB-8EA4-C1FD12299EE0}" destId="{76381823-0A0E-4B66-9B02-89F7F31C1E3E}" srcOrd="4" destOrd="0" parTransId="{6C9FB708-2B72-4053-9241-066E6448DCA1}" sibTransId="{5CE50CAC-DA27-4639-ACE0-9BF60CBBCF92}"/>
    <dgm:cxn modelId="{FBA9C5F8-763B-4BDF-B6FC-64BBAA3C7DE9}" type="presOf" srcId="{8427587D-CE7C-4C2D-BF7F-83486B17660F}" destId="{E70AAC96-EBF2-4792-9B8B-85D93D3DADF0}" srcOrd="0" destOrd="0" presId="urn:microsoft.com/office/officeart/2005/8/layout/cycle3"/>
    <dgm:cxn modelId="{42BBF680-9E03-4BF7-9D53-09E0B6538F15}" srcId="{68635450-7BE8-45EB-8EA4-C1FD12299EE0}" destId="{D82C355A-0CBB-427A-9B3F-3276C89D05C9}" srcOrd="3" destOrd="0" parTransId="{133FA631-CE2F-4428-99C7-D31F3A4D3B84}" sibTransId="{22E3D24D-8258-44D4-8172-26BCB47B914D}"/>
    <dgm:cxn modelId="{B2246309-7C30-4ED3-A1A5-D33A76C37B9A}" type="presOf" srcId="{68635450-7BE8-45EB-8EA4-C1FD12299EE0}" destId="{C94F8B7C-834E-41A3-B5FA-279B90CF5982}" srcOrd="0" destOrd="0" presId="urn:microsoft.com/office/officeart/2005/8/layout/cycle3"/>
    <dgm:cxn modelId="{1933106E-48BA-4B68-88B4-F438823CD2DD}" srcId="{68635450-7BE8-45EB-8EA4-C1FD12299EE0}" destId="{8427587D-CE7C-4C2D-BF7F-83486B17660F}" srcOrd="1" destOrd="0" parTransId="{87D7FAE8-28B0-4892-893C-959235F12561}" sibTransId="{922E96A8-AF81-4A61-8C60-63817B9280F8}"/>
    <dgm:cxn modelId="{E8CE0907-9E0C-496D-AA18-A335DD98AF29}" type="presParOf" srcId="{C94F8B7C-834E-41A3-B5FA-279B90CF5982}" destId="{073B4654-EB65-4D85-AB6E-5CD0936E45F9}" srcOrd="0" destOrd="0" presId="urn:microsoft.com/office/officeart/2005/8/layout/cycle3"/>
    <dgm:cxn modelId="{BD30F21D-93CB-4321-8F13-D14B0827F602}" type="presParOf" srcId="{073B4654-EB65-4D85-AB6E-5CD0936E45F9}" destId="{7008819B-15CE-4E72-8C0E-2A9D2B356D57}" srcOrd="0" destOrd="0" presId="urn:microsoft.com/office/officeart/2005/8/layout/cycle3"/>
    <dgm:cxn modelId="{86036D22-8E05-411A-AA0C-D653A8BCB92F}" type="presParOf" srcId="{073B4654-EB65-4D85-AB6E-5CD0936E45F9}" destId="{C8051AD3-46C3-4179-9B0C-075272ADBCF0}" srcOrd="1" destOrd="0" presId="urn:microsoft.com/office/officeart/2005/8/layout/cycle3"/>
    <dgm:cxn modelId="{76B98B58-C541-41C4-96A0-2C7989EAABA3}" type="presParOf" srcId="{073B4654-EB65-4D85-AB6E-5CD0936E45F9}" destId="{E70AAC96-EBF2-4792-9B8B-85D93D3DADF0}" srcOrd="2" destOrd="0" presId="urn:microsoft.com/office/officeart/2005/8/layout/cycle3"/>
    <dgm:cxn modelId="{80279B97-8799-42AD-979C-CA517F2BD5A0}" type="presParOf" srcId="{073B4654-EB65-4D85-AB6E-5CD0936E45F9}" destId="{D8E05593-A6E1-4B9B-B182-3B34FD19580A}" srcOrd="3" destOrd="0" presId="urn:microsoft.com/office/officeart/2005/8/layout/cycle3"/>
    <dgm:cxn modelId="{5FEFB3C5-F21C-4103-BE89-EEBD192F42A2}" type="presParOf" srcId="{073B4654-EB65-4D85-AB6E-5CD0936E45F9}" destId="{A436BF05-59DF-4F20-BE4E-1495570D03E0}" srcOrd="4" destOrd="0" presId="urn:microsoft.com/office/officeart/2005/8/layout/cycle3"/>
    <dgm:cxn modelId="{44E69EA5-1416-4ED8-9A39-35E46F67BCBF}" type="presParOf" srcId="{073B4654-EB65-4D85-AB6E-5CD0936E45F9}" destId="{137DD112-EE52-446C-8057-A0B500127E1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3DDFB-0081-4421-B7A9-82ED0ED70893}">
      <dsp:nvSpPr>
        <dsp:cNvPr id="0" name=""/>
        <dsp:cNvSpPr/>
      </dsp:nvSpPr>
      <dsp:spPr>
        <a:xfrm>
          <a:off x="-5695325" y="-871787"/>
          <a:ext cx="6780712" cy="6780712"/>
        </a:xfrm>
        <a:prstGeom prst="blockArc">
          <a:avLst>
            <a:gd name="adj1" fmla="val 18900000"/>
            <a:gd name="adj2" fmla="val 2700000"/>
            <a:gd name="adj3" fmla="val 319"/>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4CF5BB-5218-4819-A0BD-CC20A53B017D}">
      <dsp:nvSpPr>
        <dsp:cNvPr id="0" name=""/>
        <dsp:cNvSpPr/>
      </dsp:nvSpPr>
      <dsp:spPr>
        <a:xfrm>
          <a:off x="474461" y="314720"/>
          <a:ext cx="7341681" cy="629843"/>
        </a:xfrm>
        <a:prstGeom prst="rect">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9938"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Data Uses/Reports</a:t>
          </a:r>
          <a:endParaRPr lang="en-US" sz="3300" kern="1200" dirty="0"/>
        </a:p>
      </dsp:txBody>
      <dsp:txXfrm>
        <a:off x="474461" y="314720"/>
        <a:ext cx="7341681" cy="629843"/>
      </dsp:txXfrm>
    </dsp:sp>
    <dsp:sp modelId="{AF805627-B419-4B38-B9FD-0391AE1F4338}">
      <dsp:nvSpPr>
        <dsp:cNvPr id="0" name=""/>
        <dsp:cNvSpPr/>
      </dsp:nvSpPr>
      <dsp:spPr>
        <a:xfrm>
          <a:off x="80809" y="235989"/>
          <a:ext cx="787304" cy="787304"/>
        </a:xfrm>
        <a:prstGeom prst="ellipse">
          <a:avLst/>
        </a:prstGeom>
        <a:blipFill rotWithShape="0">
          <a:blip xmlns:r="http://schemas.openxmlformats.org/officeDocument/2006/relationships" r:embed="rId1"/>
          <a:stretch>
            <a:fillRect/>
          </a:stretch>
        </a:blipFill>
        <a:ln w="6350" cap="flat" cmpd="sng" algn="ctr">
          <a:solidFill>
            <a:schemeClr val="accent1">
              <a:shade val="5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3FECB9EF-8503-4D93-843A-09E862FDEE52}">
      <dsp:nvSpPr>
        <dsp:cNvPr id="0" name=""/>
        <dsp:cNvSpPr/>
      </dsp:nvSpPr>
      <dsp:spPr>
        <a:xfrm>
          <a:off x="925789" y="1259183"/>
          <a:ext cx="6890354" cy="629843"/>
        </a:xfrm>
        <a:prstGeom prst="rect">
          <a:avLst/>
        </a:prstGeom>
        <a:gradFill rotWithShape="0">
          <a:gsLst>
            <a:gs pos="0">
              <a:schemeClr val="accent1">
                <a:shade val="50000"/>
                <a:hueOff val="133703"/>
                <a:satOff val="3582"/>
                <a:lumOff val="15781"/>
                <a:alphaOff val="0"/>
                <a:satMod val="103000"/>
                <a:lumMod val="102000"/>
                <a:tint val="94000"/>
              </a:schemeClr>
            </a:gs>
            <a:gs pos="50000">
              <a:schemeClr val="accent1">
                <a:shade val="50000"/>
                <a:hueOff val="133703"/>
                <a:satOff val="3582"/>
                <a:lumOff val="15781"/>
                <a:alphaOff val="0"/>
                <a:satMod val="110000"/>
                <a:lumMod val="100000"/>
                <a:shade val="100000"/>
              </a:schemeClr>
            </a:gs>
            <a:gs pos="100000">
              <a:schemeClr val="accent1">
                <a:shade val="50000"/>
                <a:hueOff val="133703"/>
                <a:satOff val="3582"/>
                <a:lumOff val="157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9938"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Pipeline Review</a:t>
          </a:r>
          <a:endParaRPr lang="en-US" sz="3300" kern="1200" dirty="0"/>
        </a:p>
      </dsp:txBody>
      <dsp:txXfrm>
        <a:off x="925789" y="1259183"/>
        <a:ext cx="6890354" cy="629843"/>
      </dsp:txXfrm>
    </dsp:sp>
    <dsp:sp modelId="{F7807775-D6BB-4F98-9C27-DDDC95A0A6AA}">
      <dsp:nvSpPr>
        <dsp:cNvPr id="0" name=""/>
        <dsp:cNvSpPr/>
      </dsp:nvSpPr>
      <dsp:spPr>
        <a:xfrm>
          <a:off x="532137" y="1180453"/>
          <a:ext cx="787304" cy="787304"/>
        </a:xfrm>
        <a:prstGeom prst="ellipse">
          <a:avLst/>
        </a:prstGeom>
        <a:blipFill rotWithShape="0">
          <a:blip xmlns:r="http://schemas.openxmlformats.org/officeDocument/2006/relationships" r:embed="rId2"/>
          <a:stretch>
            <a:fillRect/>
          </a:stretch>
        </a:blipFill>
        <a:ln w="6350" cap="flat" cmpd="sng" algn="ctr">
          <a:solidFill>
            <a:schemeClr val="accent1">
              <a:shade val="50000"/>
              <a:hueOff val="133703"/>
              <a:satOff val="3582"/>
              <a:lumOff val="15781"/>
              <a:alphaOff val="0"/>
            </a:schemeClr>
          </a:solidFill>
          <a:prstDash val="solid"/>
          <a:miter lim="800000"/>
        </a:ln>
        <a:effectLst/>
      </dsp:spPr>
      <dsp:style>
        <a:lnRef idx="1">
          <a:scrgbClr r="0" g="0" b="0"/>
        </a:lnRef>
        <a:fillRef idx="1">
          <a:scrgbClr r="0" g="0" b="0"/>
        </a:fillRef>
        <a:effectRef idx="2">
          <a:scrgbClr r="0" g="0" b="0"/>
        </a:effectRef>
        <a:fontRef idx="minor"/>
      </dsp:style>
    </dsp:sp>
    <dsp:sp modelId="{C841A3E6-4231-4C6C-A76C-A4534D383655}">
      <dsp:nvSpPr>
        <dsp:cNvPr id="0" name=""/>
        <dsp:cNvSpPr/>
      </dsp:nvSpPr>
      <dsp:spPr>
        <a:xfrm>
          <a:off x="1064310" y="2203646"/>
          <a:ext cx="6751833" cy="629843"/>
        </a:xfrm>
        <a:prstGeom prst="rect">
          <a:avLst/>
        </a:prstGeom>
        <a:gradFill rotWithShape="0">
          <a:gsLst>
            <a:gs pos="0">
              <a:schemeClr val="accent1">
                <a:shade val="50000"/>
                <a:hueOff val="267407"/>
                <a:satOff val="7164"/>
                <a:lumOff val="31562"/>
                <a:alphaOff val="0"/>
                <a:satMod val="103000"/>
                <a:lumMod val="102000"/>
                <a:tint val="94000"/>
              </a:schemeClr>
            </a:gs>
            <a:gs pos="50000">
              <a:schemeClr val="accent1">
                <a:shade val="50000"/>
                <a:hueOff val="267407"/>
                <a:satOff val="7164"/>
                <a:lumOff val="31562"/>
                <a:alphaOff val="0"/>
                <a:satMod val="110000"/>
                <a:lumMod val="100000"/>
                <a:shade val="100000"/>
              </a:schemeClr>
            </a:gs>
            <a:gs pos="100000">
              <a:schemeClr val="accent1">
                <a:shade val="50000"/>
                <a:hueOff val="267407"/>
                <a:satOff val="7164"/>
                <a:lumOff val="315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9938"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Getting Started – What is Required</a:t>
          </a:r>
        </a:p>
      </dsp:txBody>
      <dsp:txXfrm>
        <a:off x="1064310" y="2203646"/>
        <a:ext cx="6751833" cy="629843"/>
      </dsp:txXfrm>
    </dsp:sp>
    <dsp:sp modelId="{CADDD2EB-BBB2-4F58-A608-3072C8536E21}">
      <dsp:nvSpPr>
        <dsp:cNvPr id="0" name=""/>
        <dsp:cNvSpPr/>
      </dsp:nvSpPr>
      <dsp:spPr>
        <a:xfrm>
          <a:off x="686845" y="2133009"/>
          <a:ext cx="787304" cy="787304"/>
        </a:xfrm>
        <a:prstGeom prst="ellipse">
          <a:avLst/>
        </a:prstGeom>
        <a:blipFill rotWithShape="0">
          <a:blip xmlns:r="http://schemas.openxmlformats.org/officeDocument/2006/relationships" r:embed="rId3"/>
          <a:stretch>
            <a:fillRect/>
          </a:stretch>
        </a:blipFill>
        <a:ln w="6350" cap="flat" cmpd="sng" algn="ctr">
          <a:solidFill>
            <a:schemeClr val="accent1">
              <a:shade val="50000"/>
              <a:hueOff val="267407"/>
              <a:satOff val="7164"/>
              <a:lumOff val="31562"/>
              <a:alphaOff val="0"/>
            </a:schemeClr>
          </a:solidFill>
          <a:prstDash val="solid"/>
          <a:miter lim="800000"/>
        </a:ln>
        <a:effectLst/>
      </dsp:spPr>
      <dsp:style>
        <a:lnRef idx="1">
          <a:scrgbClr r="0" g="0" b="0"/>
        </a:lnRef>
        <a:fillRef idx="1">
          <a:scrgbClr r="0" g="0" b="0"/>
        </a:fillRef>
        <a:effectRef idx="2">
          <a:scrgbClr r="0" g="0" b="0"/>
        </a:effectRef>
        <a:fontRef idx="minor"/>
      </dsp:style>
    </dsp:sp>
    <dsp:sp modelId="{603F1E24-D496-4CA8-86DF-65DE6FC90C56}">
      <dsp:nvSpPr>
        <dsp:cNvPr id="0" name=""/>
        <dsp:cNvSpPr/>
      </dsp:nvSpPr>
      <dsp:spPr>
        <a:xfrm>
          <a:off x="917589" y="3148109"/>
          <a:ext cx="6890354" cy="629843"/>
        </a:xfrm>
        <a:prstGeom prst="rect">
          <a:avLst/>
        </a:prstGeom>
        <a:gradFill rotWithShape="0">
          <a:gsLst>
            <a:gs pos="0">
              <a:schemeClr val="accent1">
                <a:shade val="50000"/>
                <a:hueOff val="267407"/>
                <a:satOff val="7164"/>
                <a:lumOff val="31562"/>
                <a:alphaOff val="0"/>
                <a:satMod val="103000"/>
                <a:lumMod val="102000"/>
                <a:tint val="94000"/>
              </a:schemeClr>
            </a:gs>
            <a:gs pos="50000">
              <a:schemeClr val="accent1">
                <a:shade val="50000"/>
                <a:hueOff val="267407"/>
                <a:satOff val="7164"/>
                <a:lumOff val="31562"/>
                <a:alphaOff val="0"/>
                <a:satMod val="110000"/>
                <a:lumMod val="100000"/>
                <a:shade val="100000"/>
              </a:schemeClr>
            </a:gs>
            <a:gs pos="100000">
              <a:schemeClr val="accent1">
                <a:shade val="50000"/>
                <a:hueOff val="267407"/>
                <a:satOff val="7164"/>
                <a:lumOff val="3156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9938"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Timeline</a:t>
          </a:r>
          <a:endParaRPr lang="en-US" sz="3300" kern="1200" dirty="0"/>
        </a:p>
      </dsp:txBody>
      <dsp:txXfrm>
        <a:off x="917589" y="3148109"/>
        <a:ext cx="6890354" cy="629843"/>
      </dsp:txXfrm>
    </dsp:sp>
    <dsp:sp modelId="{3C11C0BF-5343-41B6-9280-CCFC25C3A193}">
      <dsp:nvSpPr>
        <dsp:cNvPr id="0" name=""/>
        <dsp:cNvSpPr/>
      </dsp:nvSpPr>
      <dsp:spPr>
        <a:xfrm>
          <a:off x="532137" y="3069379"/>
          <a:ext cx="787304" cy="787304"/>
        </a:xfrm>
        <a:prstGeom prst="ellipse">
          <a:avLst/>
        </a:prstGeom>
        <a:blipFill rotWithShape="0">
          <a:blip xmlns:r="http://schemas.openxmlformats.org/officeDocument/2006/relationships" r:embed="rId4"/>
          <a:stretch>
            <a:fillRect/>
          </a:stretch>
        </a:blipFill>
        <a:ln w="6350" cap="flat" cmpd="sng" algn="ctr">
          <a:solidFill>
            <a:schemeClr val="accent1">
              <a:shade val="50000"/>
              <a:hueOff val="267407"/>
              <a:satOff val="7164"/>
              <a:lumOff val="31562"/>
              <a:alphaOff val="0"/>
            </a:schemeClr>
          </a:solidFill>
          <a:prstDash val="solid"/>
          <a:miter lim="800000"/>
        </a:ln>
        <a:effectLst/>
      </dsp:spPr>
      <dsp:style>
        <a:lnRef idx="1">
          <a:scrgbClr r="0" g="0" b="0"/>
        </a:lnRef>
        <a:fillRef idx="1">
          <a:scrgbClr r="0" g="0" b="0"/>
        </a:fillRef>
        <a:effectRef idx="2">
          <a:scrgbClr r="0" g="0" b="0"/>
        </a:effectRef>
        <a:fontRef idx="minor"/>
      </dsp:style>
    </dsp:sp>
    <dsp:sp modelId="{AA974293-3AE9-411C-9D7E-794219AAD218}">
      <dsp:nvSpPr>
        <dsp:cNvPr id="0" name=""/>
        <dsp:cNvSpPr/>
      </dsp:nvSpPr>
      <dsp:spPr>
        <a:xfrm>
          <a:off x="474461" y="4092573"/>
          <a:ext cx="7341681" cy="629843"/>
        </a:xfrm>
        <a:prstGeom prst="rect">
          <a:avLst/>
        </a:prstGeom>
        <a:gradFill rotWithShape="0">
          <a:gsLst>
            <a:gs pos="0">
              <a:schemeClr val="accent1">
                <a:shade val="50000"/>
                <a:hueOff val="133703"/>
                <a:satOff val="3582"/>
                <a:lumOff val="15781"/>
                <a:alphaOff val="0"/>
                <a:satMod val="103000"/>
                <a:lumMod val="102000"/>
                <a:tint val="94000"/>
              </a:schemeClr>
            </a:gs>
            <a:gs pos="50000">
              <a:schemeClr val="accent1">
                <a:shade val="50000"/>
                <a:hueOff val="133703"/>
                <a:satOff val="3582"/>
                <a:lumOff val="15781"/>
                <a:alphaOff val="0"/>
                <a:satMod val="110000"/>
                <a:lumMod val="100000"/>
                <a:shade val="100000"/>
              </a:schemeClr>
            </a:gs>
            <a:gs pos="100000">
              <a:schemeClr val="accent1">
                <a:shade val="50000"/>
                <a:hueOff val="133703"/>
                <a:satOff val="3582"/>
                <a:lumOff val="157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9938"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Resources</a:t>
          </a:r>
          <a:endParaRPr lang="en-US" sz="3300" kern="1200" dirty="0"/>
        </a:p>
      </dsp:txBody>
      <dsp:txXfrm>
        <a:off x="474461" y="4092573"/>
        <a:ext cx="7341681" cy="629843"/>
      </dsp:txXfrm>
    </dsp:sp>
    <dsp:sp modelId="{3DCFD881-3241-4BF3-96CE-C3F55B1222E6}">
      <dsp:nvSpPr>
        <dsp:cNvPr id="0" name=""/>
        <dsp:cNvSpPr/>
      </dsp:nvSpPr>
      <dsp:spPr>
        <a:xfrm>
          <a:off x="80809" y="4013842"/>
          <a:ext cx="787304" cy="787304"/>
        </a:xfrm>
        <a:prstGeom prst="ellipse">
          <a:avLst/>
        </a:prstGeom>
        <a:blipFill rotWithShape="0">
          <a:blip xmlns:r="http://schemas.openxmlformats.org/officeDocument/2006/relationships" r:embed="rId5"/>
          <a:stretch>
            <a:fillRect/>
          </a:stretch>
        </a:blipFill>
        <a:ln w="6350" cap="flat" cmpd="sng" algn="ctr">
          <a:solidFill>
            <a:schemeClr val="accent1">
              <a:shade val="50000"/>
              <a:hueOff val="133703"/>
              <a:satOff val="3582"/>
              <a:lumOff val="15781"/>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68FDDF-4F05-43AA-A352-D3BC014618CA}" type="datetimeFigureOut">
              <a:rPr lang="en-US" smtClean="0"/>
              <a:t>11/16/2017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11/16/2017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2107551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2913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277379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11E5F-671E-427C-B847-072B5CAEEC06}" type="slidenum">
              <a:rPr lang="en-US" smtClean="0"/>
              <a:t>24</a:t>
            </a:fld>
            <a:endParaRPr lang="en-US"/>
          </a:p>
        </p:txBody>
      </p:sp>
    </p:spTree>
    <p:extLst>
      <p:ext uri="{BB962C8B-B14F-4D97-AF65-F5344CB8AC3E}">
        <p14:creationId xmlns:p14="http://schemas.microsoft.com/office/powerpoint/2010/main" val="196696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11/16/2017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080352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05564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739403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03557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11/16/2017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11/16/2017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11/16/2017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80025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11/16/2017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hyperlink" Target="https://www.cde.state.co.us/datapipeline/inter_teacherstude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de.state.co.us/datapipeline/inter_teacherstudent" TargetMode="External"/><Relationship Id="rId2" Type="http://schemas.openxmlformats.org/officeDocument/2006/relationships/hyperlink" Target="https://www.cde.state.co.us/datapipeline/sscc-details" TargetMode="External"/><Relationship Id="rId1" Type="http://schemas.openxmlformats.org/officeDocument/2006/relationships/slideLayout" Target="../slideLayouts/slideLayout2.xml"/><Relationship Id="rId4" Type="http://schemas.openxmlformats.org/officeDocument/2006/relationships/hyperlink" Target="mailto:severson_a@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2.cde.state.co.us/schoolview/coursedirectory/districtcoursedirectorydata.as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deinfotech.adobeconnect.com/data_servic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idx="1"/>
          </p:nvPr>
        </p:nvSpPr>
        <p:spPr/>
        <p:txBody>
          <a:bodyPr>
            <a:normAutofit fontScale="92500" lnSpcReduction="10000"/>
          </a:bodyPr>
          <a:lstStyle/>
          <a:p>
            <a:r>
              <a:rPr lang="en-US" dirty="0"/>
              <a:t>Teacher Student Data Link</a:t>
            </a:r>
            <a:br>
              <a:rPr lang="en-US" dirty="0"/>
            </a:br>
            <a:r>
              <a:rPr lang="en-US" dirty="0"/>
              <a:t>(</a:t>
            </a:r>
            <a:r>
              <a:rPr lang="en-US" dirty="0" smtClean="0"/>
              <a:t>TSDL)</a:t>
            </a:r>
          </a:p>
          <a:p>
            <a:endParaRPr lang="en-US" dirty="0"/>
          </a:p>
          <a:p>
            <a:r>
              <a:rPr lang="en-US" dirty="0" smtClean="0"/>
              <a:t>November 2017</a:t>
            </a:r>
            <a:endParaRPr lang="en-US" dirty="0" smtClean="0"/>
          </a:p>
        </p:txBody>
      </p:sp>
    </p:spTree>
    <p:extLst>
      <p:ext uri="{BB962C8B-B14F-4D97-AF65-F5344CB8AC3E}">
        <p14:creationId xmlns:p14="http://schemas.microsoft.com/office/powerpoint/2010/main" val="234623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7886700" cy="5424431"/>
          </a:xfrm>
        </p:spPr>
        <p:txBody>
          <a:bodyPr>
            <a:normAutofit fontScale="92500" lnSpcReduction="10000"/>
          </a:bodyPr>
          <a:lstStyle/>
          <a:p>
            <a:r>
              <a:rPr lang="en-US" dirty="0" smtClean="0"/>
              <a:t>Teacher Student Data Link</a:t>
            </a:r>
          </a:p>
          <a:p>
            <a:endParaRPr lang="en-US" dirty="0"/>
          </a:p>
          <a:p>
            <a:endParaRPr lang="en-US" dirty="0" smtClean="0"/>
          </a:p>
          <a:p>
            <a:endParaRPr lang="en-US" dirty="0"/>
          </a:p>
          <a:p>
            <a:endParaRPr lang="en-US" dirty="0" smtClean="0"/>
          </a:p>
          <a:p>
            <a:endParaRPr lang="en-US" dirty="0"/>
          </a:p>
          <a:p>
            <a:endParaRPr lang="en-US" dirty="0" smtClean="0"/>
          </a:p>
          <a:p>
            <a:pPr lvl="1"/>
            <a:endParaRPr lang="en-US" dirty="0" smtClean="0"/>
          </a:p>
          <a:p>
            <a:pPr lvl="1"/>
            <a:endParaRPr lang="en-US" dirty="0"/>
          </a:p>
          <a:p>
            <a:pPr lvl="1"/>
            <a:r>
              <a:rPr lang="en-US" dirty="0" smtClean="0"/>
              <a:t>Deadlines</a:t>
            </a:r>
          </a:p>
          <a:p>
            <a:pPr lvl="1"/>
            <a:r>
              <a:rPr lang="en-US" dirty="0" smtClean="0"/>
              <a:t>File Layouts and Field Definitions with Codes</a:t>
            </a:r>
          </a:p>
          <a:p>
            <a:pPr lvl="1"/>
            <a:r>
              <a:rPr lang="en-US" dirty="0" smtClean="0"/>
              <a:t>Training</a:t>
            </a:r>
          </a:p>
          <a:p>
            <a:pPr lvl="1"/>
            <a:r>
              <a:rPr lang="en-US" dirty="0" smtClean="0"/>
              <a:t>Templates</a:t>
            </a:r>
          </a:p>
          <a:p>
            <a:pPr lvl="1"/>
            <a:r>
              <a:rPr lang="en-US" dirty="0" smtClean="0"/>
              <a:t>Business Rules</a:t>
            </a:r>
          </a:p>
          <a:p>
            <a:pPr lvl="1"/>
            <a:r>
              <a:rPr lang="en-US" dirty="0" smtClean="0"/>
              <a:t>Additional Resources</a:t>
            </a:r>
          </a:p>
        </p:txBody>
      </p:sp>
      <p:sp>
        <p:nvSpPr>
          <p:cNvPr id="3" name="Title 2"/>
          <p:cNvSpPr>
            <a:spLocks noGrp="1"/>
          </p:cNvSpPr>
          <p:nvPr>
            <p:ph type="title"/>
          </p:nvPr>
        </p:nvSpPr>
        <p:spPr/>
        <p:txBody>
          <a:bodyPr/>
          <a:lstStyle/>
          <a:p>
            <a:r>
              <a:rPr lang="en-US" dirty="0" smtClean="0"/>
              <a:t>Website Overview - Interchanges</a:t>
            </a:r>
            <a:endParaRPr lang="en-US" dirty="0"/>
          </a:p>
        </p:txBody>
      </p:sp>
      <p:pic>
        <p:nvPicPr>
          <p:cNvPr id="5" name="Picture 4"/>
          <p:cNvPicPr>
            <a:picLocks noChangeAspect="1"/>
          </p:cNvPicPr>
          <p:nvPr/>
        </p:nvPicPr>
        <p:blipFill>
          <a:blip r:embed="rId2"/>
          <a:stretch>
            <a:fillRect/>
          </a:stretch>
        </p:blipFill>
        <p:spPr>
          <a:xfrm>
            <a:off x="283221" y="1558824"/>
            <a:ext cx="8019207" cy="2542204"/>
          </a:xfrm>
          <a:prstGeom prst="rect">
            <a:avLst/>
          </a:prstGeom>
        </p:spPr>
      </p:pic>
    </p:spTree>
    <p:extLst>
      <p:ext uri="{BB962C8B-B14F-4D97-AF65-F5344CB8AC3E}">
        <p14:creationId xmlns:p14="http://schemas.microsoft.com/office/powerpoint/2010/main" val="4142435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2005" y="4652920"/>
            <a:ext cx="7886700" cy="1747880"/>
          </a:xfrm>
        </p:spPr>
        <p:txBody>
          <a:bodyPr>
            <a:normAutofit fontScale="85000" lnSpcReduction="10000"/>
          </a:bodyPr>
          <a:lstStyle/>
          <a:p>
            <a:pPr marL="0" indent="0">
              <a:buNone/>
            </a:pPr>
            <a:r>
              <a:rPr lang="en-US" dirty="0"/>
              <a:t>D</a:t>
            </a:r>
            <a:r>
              <a:rPr lang="en-US" dirty="0" smtClean="0"/>
              <a:t>efinitions - Every </a:t>
            </a:r>
            <a:r>
              <a:rPr lang="en-US" dirty="0"/>
              <a:t>Field Name included in the File Layout will have a corresponding “Definition</a:t>
            </a:r>
            <a:r>
              <a:rPr lang="en-US" dirty="0" smtClean="0"/>
              <a:t>” listed under the file layout table</a:t>
            </a:r>
            <a:endParaRPr lang="en-US" dirty="0"/>
          </a:p>
          <a:p>
            <a:pPr marL="0" indent="0">
              <a:buNone/>
            </a:pPr>
            <a:endParaRPr lang="en-US" dirty="0"/>
          </a:p>
          <a:p>
            <a:pPr marL="0" indent="0">
              <a:buNone/>
            </a:pPr>
            <a:r>
              <a:rPr lang="en-US" dirty="0"/>
              <a:t>We also include any changes in the document at the bottom of it. </a:t>
            </a:r>
          </a:p>
          <a:p>
            <a:endParaRPr lang="en-US" dirty="0"/>
          </a:p>
        </p:txBody>
      </p:sp>
      <p:sp>
        <p:nvSpPr>
          <p:cNvPr id="3" name="Title 2"/>
          <p:cNvSpPr>
            <a:spLocks noGrp="1"/>
          </p:cNvSpPr>
          <p:nvPr>
            <p:ph type="title"/>
          </p:nvPr>
        </p:nvSpPr>
        <p:spPr/>
        <p:txBody>
          <a:bodyPr>
            <a:normAutofit fontScale="90000"/>
          </a:bodyPr>
          <a:lstStyle/>
          <a:p>
            <a:r>
              <a:rPr lang="en-US" dirty="0" smtClean="0"/>
              <a:t>Screenshot of Course Enrollment File Layout</a:t>
            </a:r>
            <a:endParaRPr lang="en-US" dirty="0"/>
          </a:p>
        </p:txBody>
      </p:sp>
      <p:pic>
        <p:nvPicPr>
          <p:cNvPr id="5" name="Picture 4"/>
          <p:cNvPicPr>
            <a:picLocks noChangeAspect="1"/>
          </p:cNvPicPr>
          <p:nvPr/>
        </p:nvPicPr>
        <p:blipFill>
          <a:blip r:embed="rId2"/>
          <a:stretch>
            <a:fillRect/>
          </a:stretch>
        </p:blipFill>
        <p:spPr>
          <a:xfrm>
            <a:off x="250853" y="987229"/>
            <a:ext cx="8078724" cy="3463390"/>
          </a:xfrm>
          <a:prstGeom prst="rect">
            <a:avLst/>
          </a:prstGeom>
        </p:spPr>
      </p:pic>
    </p:spTree>
    <p:extLst>
      <p:ext uri="{BB962C8B-B14F-4D97-AF65-F5344CB8AC3E}">
        <p14:creationId xmlns:p14="http://schemas.microsoft.com/office/powerpoint/2010/main" val="286745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Website Overview </a:t>
            </a:r>
            <a:r>
              <a:rPr lang="en-US" dirty="0" smtClean="0"/>
              <a:t>– Interchanges </a:t>
            </a:r>
            <a:r>
              <a:rPr lang="en-US" i="1" dirty="0" smtClean="0"/>
              <a:t>(cont.)</a:t>
            </a:r>
            <a:endParaRPr lang="en-US" i="1" dirty="0"/>
          </a:p>
        </p:txBody>
      </p:sp>
      <p:sp>
        <p:nvSpPr>
          <p:cNvPr id="5" name="Content Placeholder 1"/>
          <p:cNvSpPr txBox="1">
            <a:spLocks/>
          </p:cNvSpPr>
          <p:nvPr/>
        </p:nvSpPr>
        <p:spPr>
          <a:xfrm>
            <a:off x="628650" y="938676"/>
            <a:ext cx="7139704" cy="568815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Standard Course Codes (SSCC)</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lvl="1"/>
            <a:endParaRPr lang="en-US" dirty="0" smtClean="0"/>
          </a:p>
          <a:p>
            <a:pPr lvl="1"/>
            <a:endParaRPr lang="en-US" dirty="0" smtClean="0"/>
          </a:p>
          <a:p>
            <a:pPr lvl="1"/>
            <a:r>
              <a:rPr lang="en-US" dirty="0" smtClean="0"/>
              <a:t>Deadlines</a:t>
            </a:r>
          </a:p>
          <a:p>
            <a:pPr lvl="1"/>
            <a:r>
              <a:rPr lang="en-US" dirty="0" smtClean="0"/>
              <a:t>File Layouts and Field Definitions with Codes</a:t>
            </a:r>
          </a:p>
          <a:p>
            <a:pPr lvl="1"/>
            <a:r>
              <a:rPr lang="en-US" dirty="0" smtClean="0"/>
              <a:t>Training</a:t>
            </a:r>
          </a:p>
          <a:p>
            <a:pPr lvl="1"/>
            <a:r>
              <a:rPr lang="en-US" dirty="0" smtClean="0"/>
              <a:t>Templates</a:t>
            </a:r>
          </a:p>
          <a:p>
            <a:pPr lvl="1"/>
            <a:r>
              <a:rPr lang="en-US" dirty="0" smtClean="0"/>
              <a:t>Business Rules</a:t>
            </a:r>
          </a:p>
          <a:p>
            <a:pPr lvl="1"/>
            <a:r>
              <a:rPr lang="en-US" dirty="0" smtClean="0"/>
              <a:t>Additional Resources</a:t>
            </a:r>
          </a:p>
        </p:txBody>
      </p:sp>
      <p:pic>
        <p:nvPicPr>
          <p:cNvPr id="4" name="Content Placeholder 3"/>
          <p:cNvPicPr>
            <a:picLocks noGrp="1" noChangeAspect="1"/>
          </p:cNvPicPr>
          <p:nvPr>
            <p:ph idx="1"/>
          </p:nvPr>
        </p:nvPicPr>
        <p:blipFill>
          <a:blip r:embed="rId2"/>
          <a:stretch>
            <a:fillRect/>
          </a:stretch>
        </p:blipFill>
        <p:spPr>
          <a:xfrm>
            <a:off x="628650" y="1375646"/>
            <a:ext cx="7886700" cy="2821514"/>
          </a:xfrm>
          <a:prstGeom prst="rect">
            <a:avLst/>
          </a:prstGeom>
        </p:spPr>
      </p:pic>
    </p:spTree>
    <p:extLst>
      <p:ext uri="{BB962C8B-B14F-4D97-AF65-F5344CB8AC3E}">
        <p14:creationId xmlns:p14="http://schemas.microsoft.com/office/powerpoint/2010/main" val="1448010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56" y="1233223"/>
            <a:ext cx="7886700" cy="5037025"/>
          </a:xfrm>
        </p:spPr>
        <p:txBody>
          <a:bodyPr>
            <a:normAutofit/>
          </a:bodyPr>
          <a:lstStyle/>
          <a:p>
            <a:r>
              <a:rPr lang="en-US" dirty="0" smtClean="0"/>
              <a:t>Teacher Student Data Link</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r>
              <a:rPr lang="en-US" dirty="0" smtClean="0"/>
              <a:t>Information for 2017-2018 will be updated in December</a:t>
            </a:r>
            <a:endParaRPr lang="en-US" dirty="0"/>
          </a:p>
        </p:txBody>
      </p:sp>
      <p:sp>
        <p:nvSpPr>
          <p:cNvPr id="3" name="Title 2"/>
          <p:cNvSpPr>
            <a:spLocks noGrp="1"/>
          </p:cNvSpPr>
          <p:nvPr>
            <p:ph type="title"/>
          </p:nvPr>
        </p:nvSpPr>
        <p:spPr/>
        <p:txBody>
          <a:bodyPr/>
          <a:lstStyle/>
          <a:p>
            <a:r>
              <a:rPr lang="en-US" dirty="0" smtClean="0"/>
              <a:t>Website Overview – Snapshots</a:t>
            </a:r>
            <a:endParaRPr lang="en-US" dirty="0"/>
          </a:p>
        </p:txBody>
      </p:sp>
      <p:pic>
        <p:nvPicPr>
          <p:cNvPr id="5" name="Picture 4"/>
          <p:cNvPicPr>
            <a:picLocks noChangeAspect="1"/>
          </p:cNvPicPr>
          <p:nvPr/>
        </p:nvPicPr>
        <p:blipFill>
          <a:blip r:embed="rId2"/>
          <a:stretch>
            <a:fillRect/>
          </a:stretch>
        </p:blipFill>
        <p:spPr>
          <a:xfrm>
            <a:off x="606902" y="1670697"/>
            <a:ext cx="8011115" cy="2820692"/>
          </a:xfrm>
          <a:prstGeom prst="rect">
            <a:avLst/>
          </a:prstGeom>
        </p:spPr>
      </p:pic>
    </p:spTree>
    <p:extLst>
      <p:ext uri="{BB962C8B-B14F-4D97-AF65-F5344CB8AC3E}">
        <p14:creationId xmlns:p14="http://schemas.microsoft.com/office/powerpoint/2010/main" val="3749531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smtClean="0"/>
              <a:t>Getting Started – </a:t>
            </a:r>
          </a:p>
          <a:p>
            <a:r>
              <a:rPr lang="en-US" dirty="0" smtClean="0"/>
              <a:t>What is Required?</a:t>
            </a:r>
            <a:endParaRPr lang="en-US" dirty="0"/>
          </a:p>
        </p:txBody>
      </p:sp>
      <p:pic>
        <p:nvPicPr>
          <p:cNvPr id="2" name="Picture 1"/>
          <p:cNvPicPr>
            <a:picLocks noChangeAspect="1"/>
          </p:cNvPicPr>
          <p:nvPr/>
        </p:nvPicPr>
        <p:blipFill>
          <a:blip r:embed="rId3"/>
          <a:stretch>
            <a:fillRect/>
          </a:stretch>
        </p:blipFill>
        <p:spPr>
          <a:xfrm>
            <a:off x="3416166" y="3716900"/>
            <a:ext cx="2311667" cy="2311667"/>
          </a:xfrm>
          <a:prstGeom prst="rect">
            <a:avLst/>
          </a:prstGeom>
        </p:spPr>
      </p:pic>
    </p:spTree>
    <p:extLst>
      <p:ext uri="{BB962C8B-B14F-4D97-AF65-F5344CB8AC3E}">
        <p14:creationId xmlns:p14="http://schemas.microsoft.com/office/powerpoint/2010/main" val="1629389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Identity Management Roles</a:t>
            </a:r>
            <a:endParaRPr lang="en-US" dirty="0"/>
          </a:p>
        </p:txBody>
      </p:sp>
      <p:sp>
        <p:nvSpPr>
          <p:cNvPr id="2" name="Content Placeholder 1"/>
          <p:cNvSpPr>
            <a:spLocks noGrp="1"/>
          </p:cNvSpPr>
          <p:nvPr>
            <p:ph idx="1"/>
          </p:nvPr>
        </p:nvSpPr>
        <p:spPr/>
        <p:txBody>
          <a:bodyPr>
            <a:normAutofit/>
          </a:bodyPr>
          <a:lstStyle/>
          <a:p>
            <a:r>
              <a:rPr lang="en-US" sz="2000" dirty="0" smtClean="0"/>
              <a:t>Teacher Student Data Link Interchange Roles:</a:t>
            </a:r>
          </a:p>
          <a:p>
            <a:pPr lvl="1"/>
            <a:r>
              <a:rPr lang="en-US" sz="2000" dirty="0" smtClean="0"/>
              <a:t>TSL~ LEAUSER – upload and modify TSDL interchange files </a:t>
            </a:r>
            <a:r>
              <a:rPr lang="en-US" sz="2000" b="1" dirty="0" smtClean="0"/>
              <a:t>OR</a:t>
            </a:r>
          </a:p>
          <a:p>
            <a:pPr lvl="1"/>
            <a:r>
              <a:rPr lang="en-US" dirty="0" smtClean="0"/>
              <a:t>TSL</a:t>
            </a:r>
            <a:r>
              <a:rPr lang="en-US" sz="2000" dirty="0" smtClean="0"/>
              <a:t>~LEAVIEWER – view (only) TSDL interchange data</a:t>
            </a:r>
          </a:p>
          <a:p>
            <a:endParaRPr lang="en-US" sz="900" dirty="0" smtClean="0"/>
          </a:p>
          <a:p>
            <a:r>
              <a:rPr lang="en-US" sz="2000" dirty="0" smtClean="0"/>
              <a:t>Teacher Student Data Link Snapshot Roles:</a:t>
            </a:r>
          </a:p>
          <a:p>
            <a:pPr lvl="1"/>
            <a:r>
              <a:rPr lang="en-US" sz="2000" dirty="0" smtClean="0"/>
              <a:t>TLS~LEAAPPROVER – </a:t>
            </a:r>
            <a:r>
              <a:rPr lang="en-US" sz="2000" b="0" dirty="0" smtClean="0"/>
              <a:t>Approves, creates, views Snapshot </a:t>
            </a:r>
            <a:r>
              <a:rPr lang="en-US" sz="2000" b="1" dirty="0" smtClean="0"/>
              <a:t>OR</a:t>
            </a:r>
          </a:p>
          <a:p>
            <a:pPr lvl="1"/>
            <a:r>
              <a:rPr lang="en-US" dirty="0" smtClean="0"/>
              <a:t>TLS</a:t>
            </a:r>
            <a:r>
              <a:rPr lang="en-US" sz="2000" dirty="0" smtClean="0"/>
              <a:t>~LEAUSER -  </a:t>
            </a:r>
            <a:r>
              <a:rPr lang="en-US" sz="2000" b="0" dirty="0" smtClean="0"/>
              <a:t>creates, views Snapshot </a:t>
            </a:r>
            <a:r>
              <a:rPr lang="en-US" sz="2000" b="1" dirty="0" smtClean="0"/>
              <a:t>OR</a:t>
            </a:r>
          </a:p>
          <a:p>
            <a:pPr lvl="1"/>
            <a:r>
              <a:rPr lang="en-US" dirty="0" smtClean="0"/>
              <a:t>TLS</a:t>
            </a:r>
            <a:r>
              <a:rPr lang="en-US" sz="2000" dirty="0" smtClean="0"/>
              <a:t>~LEAVIEWER- </a:t>
            </a:r>
            <a:r>
              <a:rPr lang="en-US" sz="2000" b="0" dirty="0" smtClean="0"/>
              <a:t>views snapshot</a:t>
            </a:r>
          </a:p>
          <a:p>
            <a:endParaRPr lang="en-US" sz="900" dirty="0" smtClean="0"/>
          </a:p>
          <a:p>
            <a:endParaRPr lang="en-US" dirty="0"/>
          </a:p>
        </p:txBody>
      </p:sp>
      <p:pic>
        <p:nvPicPr>
          <p:cNvPr id="5" name="Picture 4"/>
          <p:cNvPicPr>
            <a:picLocks noChangeAspect="1"/>
          </p:cNvPicPr>
          <p:nvPr/>
        </p:nvPicPr>
        <p:blipFill>
          <a:blip r:embed="rId2"/>
          <a:stretch>
            <a:fillRect/>
          </a:stretch>
        </p:blipFill>
        <p:spPr>
          <a:xfrm>
            <a:off x="3374602" y="4304982"/>
            <a:ext cx="2143125" cy="2143125"/>
          </a:xfrm>
          <a:prstGeom prst="rect">
            <a:avLst/>
          </a:prstGeom>
        </p:spPr>
      </p:pic>
    </p:spTree>
    <p:extLst>
      <p:ext uri="{BB962C8B-B14F-4D97-AF65-F5344CB8AC3E}">
        <p14:creationId xmlns:p14="http://schemas.microsoft.com/office/powerpoint/2010/main" val="4186700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ALL Local Course Codes must be mapped to a State Standard Course Code</a:t>
            </a:r>
          </a:p>
          <a:p>
            <a:endParaRPr lang="en-US" dirty="0"/>
          </a:p>
          <a:p>
            <a:r>
              <a:rPr lang="en-US" dirty="0" smtClean="0"/>
              <a:t>Use the SSCC (State Standard Course Code) system to map your local course codes</a:t>
            </a:r>
          </a:p>
          <a:p>
            <a:pPr lvl="1"/>
            <a:r>
              <a:rPr lang="en-US" dirty="0">
                <a:hlinkClick r:id="rId2"/>
              </a:rPr>
              <a:t>https://</a:t>
            </a:r>
            <a:r>
              <a:rPr lang="en-US" dirty="0" smtClean="0">
                <a:hlinkClick r:id="rId2"/>
              </a:rPr>
              <a:t>www.cde.state.co.us/datapipeline/sscc-details</a:t>
            </a:r>
            <a:endParaRPr lang="en-US" dirty="0" smtClean="0"/>
          </a:p>
          <a:p>
            <a:pPr lvl="1"/>
            <a:r>
              <a:rPr lang="en-US" dirty="0" smtClean="0"/>
              <a:t>Available now for update</a:t>
            </a:r>
          </a:p>
          <a:p>
            <a:pPr lvl="1"/>
            <a:r>
              <a:rPr lang="en-US" dirty="0" smtClean="0"/>
              <a:t>Option available to roll </a:t>
            </a:r>
            <a:r>
              <a:rPr lang="en-US" dirty="0"/>
              <a:t>over courses from 2016-17 to </a:t>
            </a:r>
            <a:r>
              <a:rPr lang="en-US" dirty="0" smtClean="0"/>
              <a:t>2017-18</a:t>
            </a:r>
          </a:p>
          <a:p>
            <a:endParaRPr lang="en-US" dirty="0" smtClean="0"/>
          </a:p>
          <a:p>
            <a:r>
              <a:rPr lang="en-US" dirty="0" smtClean="0"/>
              <a:t>Even if you use the Standard Course Codes as your Local Course Code- they need to be mapped within the system</a:t>
            </a:r>
          </a:p>
          <a:p>
            <a:endParaRPr lang="en-US" dirty="0"/>
          </a:p>
          <a:p>
            <a:endParaRPr lang="en-US" dirty="0"/>
          </a:p>
        </p:txBody>
      </p:sp>
      <p:sp>
        <p:nvSpPr>
          <p:cNvPr id="3" name="Title 2"/>
          <p:cNvSpPr>
            <a:spLocks noGrp="1"/>
          </p:cNvSpPr>
          <p:nvPr>
            <p:ph type="title"/>
          </p:nvPr>
        </p:nvSpPr>
        <p:spPr/>
        <p:txBody>
          <a:bodyPr/>
          <a:lstStyle/>
          <a:p>
            <a:r>
              <a:rPr lang="en-US" dirty="0" smtClean="0"/>
              <a:t>Course Codes</a:t>
            </a:r>
            <a:endParaRPr lang="en-US" dirty="0"/>
          </a:p>
        </p:txBody>
      </p:sp>
    </p:spTree>
    <p:extLst>
      <p:ext uri="{BB962C8B-B14F-4D97-AF65-F5344CB8AC3E}">
        <p14:creationId xmlns:p14="http://schemas.microsoft.com/office/powerpoint/2010/main" val="2463104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Mathematics</a:t>
            </a:r>
          </a:p>
          <a:p>
            <a:r>
              <a:rPr lang="en-US" dirty="0" smtClean="0"/>
              <a:t>Science</a:t>
            </a:r>
          </a:p>
          <a:p>
            <a:r>
              <a:rPr lang="en-US" dirty="0" smtClean="0"/>
              <a:t>Social Studies</a:t>
            </a:r>
            <a:endParaRPr lang="en-US" dirty="0"/>
          </a:p>
          <a:p>
            <a:r>
              <a:rPr lang="en-US" dirty="0" smtClean="0"/>
              <a:t>English Language </a:t>
            </a:r>
            <a:r>
              <a:rPr lang="en-US" dirty="0"/>
              <a:t>A</a:t>
            </a:r>
            <a:r>
              <a:rPr lang="en-US" dirty="0" smtClean="0"/>
              <a:t>rts</a:t>
            </a:r>
          </a:p>
          <a:p>
            <a:endParaRPr lang="en-US" dirty="0"/>
          </a:p>
          <a:p>
            <a:endParaRPr lang="en-US" dirty="0" smtClean="0"/>
          </a:p>
          <a:p>
            <a:r>
              <a:rPr lang="en-US" dirty="0" smtClean="0"/>
              <a:t>All other courses may be included but are not required to be reported</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Required K-12 Courses</a:t>
            </a:r>
            <a:endParaRPr lang="en-US" dirty="0"/>
          </a:p>
        </p:txBody>
      </p:sp>
      <p:pic>
        <p:nvPicPr>
          <p:cNvPr id="4" name="Picture 3"/>
          <p:cNvPicPr>
            <a:picLocks noChangeAspect="1"/>
          </p:cNvPicPr>
          <p:nvPr/>
        </p:nvPicPr>
        <p:blipFill>
          <a:blip r:embed="rId2"/>
          <a:stretch>
            <a:fillRect/>
          </a:stretch>
        </p:blipFill>
        <p:spPr>
          <a:xfrm>
            <a:off x="4709480" y="1048652"/>
            <a:ext cx="2152650" cy="2124075"/>
          </a:xfrm>
          <a:prstGeom prst="rect">
            <a:avLst/>
          </a:prstGeom>
        </p:spPr>
      </p:pic>
    </p:spTree>
    <p:extLst>
      <p:ext uri="{BB962C8B-B14F-4D97-AF65-F5344CB8AC3E}">
        <p14:creationId xmlns:p14="http://schemas.microsoft.com/office/powerpoint/2010/main" val="1845575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2400"/>
            <a:ext cx="8402334" cy="5037025"/>
          </a:xfrm>
        </p:spPr>
        <p:txBody>
          <a:bodyPr/>
          <a:lstStyle/>
          <a:p>
            <a:r>
              <a:rPr lang="en-US" altLang="en-US" dirty="0"/>
              <a:t>Pull data files from SIS </a:t>
            </a:r>
            <a:r>
              <a:rPr lang="en-US" altLang="en-US" dirty="0" smtClean="0"/>
              <a:t>Extract </a:t>
            </a:r>
            <a:endParaRPr lang="en-US" altLang="en-US" dirty="0"/>
          </a:p>
          <a:p>
            <a:pPr marL="365760" lvl="1" indent="0">
              <a:buNone/>
            </a:pPr>
            <a:endParaRPr lang="en-US" dirty="0" smtClean="0"/>
          </a:p>
          <a:p>
            <a:r>
              <a:rPr lang="en-US" dirty="0" smtClean="0"/>
              <a:t>Create Course Enrollment File and Create Course Instructor File</a:t>
            </a:r>
          </a:p>
          <a:p>
            <a:pPr lvl="1"/>
            <a:r>
              <a:rPr lang="en-US" dirty="0" smtClean="0"/>
              <a:t>File Layouts </a:t>
            </a:r>
            <a:r>
              <a:rPr lang="en-US" dirty="0"/>
              <a:t>found online at: </a:t>
            </a:r>
            <a:r>
              <a:rPr lang="en-US" dirty="0">
                <a:hlinkClick r:id="rId2"/>
              </a:rPr>
              <a:t>https://</a:t>
            </a:r>
            <a:r>
              <a:rPr lang="en-US" dirty="0" smtClean="0">
                <a:hlinkClick r:id="rId2"/>
              </a:rPr>
              <a:t>www.cde.state.co.us/datapipeline/inter_teacherstudent</a:t>
            </a:r>
            <a:endParaRPr lang="en-US" dirty="0" smtClean="0"/>
          </a:p>
          <a:p>
            <a:pPr lvl="1"/>
            <a:endParaRPr lang="en-US" dirty="0" smtClean="0"/>
          </a:p>
          <a:p>
            <a:endParaRPr lang="en-US" altLang="en-US" dirty="0" smtClean="0"/>
          </a:p>
          <a:p>
            <a:r>
              <a:rPr lang="en-US" altLang="en-US" dirty="0" smtClean="0"/>
              <a:t>File Requirements:</a:t>
            </a:r>
          </a:p>
          <a:p>
            <a:pPr lvl="1"/>
            <a:r>
              <a:rPr lang="en-US" altLang="en-US" dirty="0" smtClean="0"/>
              <a:t>Excel</a:t>
            </a:r>
            <a:r>
              <a:rPr lang="en-US" altLang="en-US" dirty="0"/>
              <a:t>, CSV or Text File all </a:t>
            </a:r>
            <a:r>
              <a:rPr lang="en-US" altLang="en-US" dirty="0" smtClean="0"/>
              <a:t>accepted</a:t>
            </a:r>
          </a:p>
          <a:p>
            <a:pPr lvl="1"/>
            <a:r>
              <a:rPr lang="en-US" altLang="en-US" dirty="0" smtClean="0"/>
              <a:t>Need </a:t>
            </a:r>
            <a:r>
              <a:rPr lang="en-US" altLang="en-US" dirty="0"/>
              <a:t>2 separate </a:t>
            </a:r>
            <a:r>
              <a:rPr lang="en-US" altLang="en-US" dirty="0" smtClean="0"/>
              <a:t>files</a:t>
            </a:r>
          </a:p>
          <a:p>
            <a:pPr lvl="1"/>
            <a:r>
              <a:rPr lang="en-US" altLang="en-US" dirty="0" smtClean="0"/>
              <a:t>1</a:t>
            </a:r>
            <a:r>
              <a:rPr lang="en-US" altLang="en-US" baseline="30000" dirty="0" smtClean="0"/>
              <a:t>st</a:t>
            </a:r>
            <a:r>
              <a:rPr lang="en-US" altLang="en-US" dirty="0" smtClean="0"/>
              <a:t> </a:t>
            </a:r>
            <a:r>
              <a:rPr lang="en-US" altLang="en-US" dirty="0"/>
              <a:t>record of data must be field </a:t>
            </a:r>
            <a:r>
              <a:rPr lang="en-US" altLang="en-US" dirty="0" smtClean="0"/>
              <a:t>names/titles</a:t>
            </a:r>
          </a:p>
          <a:p>
            <a:pPr marL="547370" lvl="1">
              <a:buFont typeface="Wingdings" pitchFamily="2" charset="2"/>
              <a:buChar char="§"/>
              <a:defRPr/>
            </a:pPr>
            <a:endParaRPr lang="en-US" altLang="en-US" dirty="0"/>
          </a:p>
          <a:p>
            <a:endParaRPr lang="en-US" dirty="0"/>
          </a:p>
        </p:txBody>
      </p:sp>
      <p:sp>
        <p:nvSpPr>
          <p:cNvPr id="3" name="Title 2"/>
          <p:cNvSpPr>
            <a:spLocks noGrp="1"/>
          </p:cNvSpPr>
          <p:nvPr>
            <p:ph type="title"/>
          </p:nvPr>
        </p:nvSpPr>
        <p:spPr/>
        <p:txBody>
          <a:bodyPr/>
          <a:lstStyle/>
          <a:p>
            <a:r>
              <a:rPr lang="en-US" dirty="0" smtClean="0"/>
              <a:t>Creating Files</a:t>
            </a:r>
            <a:endParaRPr lang="en-US" dirty="0"/>
          </a:p>
        </p:txBody>
      </p:sp>
      <p:pic>
        <p:nvPicPr>
          <p:cNvPr id="6" name="Picture 5"/>
          <p:cNvPicPr>
            <a:picLocks noChangeAspect="1"/>
          </p:cNvPicPr>
          <p:nvPr/>
        </p:nvPicPr>
        <p:blipFill>
          <a:blip r:embed="rId3"/>
          <a:stretch>
            <a:fillRect/>
          </a:stretch>
        </p:blipFill>
        <p:spPr>
          <a:xfrm rot="21166505">
            <a:off x="6055547" y="4278968"/>
            <a:ext cx="761684" cy="761684"/>
          </a:xfrm>
          <a:prstGeom prst="rect">
            <a:avLst/>
          </a:prstGeom>
        </p:spPr>
      </p:pic>
      <p:pic>
        <p:nvPicPr>
          <p:cNvPr id="7" name="Picture 6"/>
          <p:cNvPicPr>
            <a:picLocks noChangeAspect="1"/>
          </p:cNvPicPr>
          <p:nvPr/>
        </p:nvPicPr>
        <p:blipFill>
          <a:blip r:embed="rId4"/>
          <a:stretch>
            <a:fillRect/>
          </a:stretch>
        </p:blipFill>
        <p:spPr>
          <a:xfrm rot="516505">
            <a:off x="6698009" y="4459681"/>
            <a:ext cx="506203" cy="465101"/>
          </a:xfrm>
          <a:prstGeom prst="rect">
            <a:avLst/>
          </a:prstGeom>
        </p:spPr>
      </p:pic>
      <p:pic>
        <p:nvPicPr>
          <p:cNvPr id="5" name="Picture 4"/>
          <p:cNvPicPr>
            <a:picLocks noChangeAspect="1"/>
          </p:cNvPicPr>
          <p:nvPr/>
        </p:nvPicPr>
        <p:blipFill>
          <a:blip r:embed="rId5"/>
          <a:stretch>
            <a:fillRect/>
          </a:stretch>
        </p:blipFill>
        <p:spPr>
          <a:xfrm rot="384206">
            <a:off x="5750020" y="4431579"/>
            <a:ext cx="521305" cy="521305"/>
          </a:xfrm>
          <a:prstGeom prst="rect">
            <a:avLst/>
          </a:prstGeom>
        </p:spPr>
      </p:pic>
    </p:spTree>
    <p:extLst>
      <p:ext uri="{BB962C8B-B14F-4D97-AF65-F5344CB8AC3E}">
        <p14:creationId xmlns:p14="http://schemas.microsoft.com/office/powerpoint/2010/main" val="688747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36742" y="1000099"/>
            <a:ext cx="7886700" cy="5037025"/>
          </a:xfrm>
        </p:spPr>
        <p:txBody>
          <a:bodyPr/>
          <a:lstStyle/>
          <a:p>
            <a:pPr>
              <a:buFont typeface="Wingdings" panose="05000000000000000000" pitchFamily="2" charset="2"/>
              <a:buChar char="ü"/>
            </a:pPr>
            <a:r>
              <a:rPr lang="en-US" sz="2000" dirty="0" smtClean="0"/>
              <a:t>Excel, CSV, or Text formats are accepted</a:t>
            </a:r>
          </a:p>
          <a:p>
            <a:pPr>
              <a:buFont typeface="Wingdings" panose="05000000000000000000" pitchFamily="2" charset="2"/>
              <a:buChar char="ü"/>
            </a:pPr>
            <a:r>
              <a:rPr lang="en-US" sz="2000" dirty="0" smtClean="0"/>
              <a:t>Simple Excel template for Course Enrollment and Course Instructor Files posted online </a:t>
            </a:r>
            <a:r>
              <a:rPr lang="en-US" sz="2000" dirty="0" smtClean="0">
                <a:hlinkClick r:id="rId2"/>
              </a:rPr>
              <a:t>https://www.cde.state.co.us/datapipeline/inter_teacherstudent</a:t>
            </a:r>
            <a:r>
              <a:rPr lang="en-US" sz="2000" dirty="0" smtClean="0"/>
              <a:t> under Templates (however, it is not necessary to use a template if your file already extracts in one of the accepted formats)</a:t>
            </a:r>
          </a:p>
          <a:p>
            <a:pPr>
              <a:buFont typeface="Wingdings" panose="05000000000000000000" pitchFamily="2" charset="2"/>
              <a:buChar char="ü"/>
            </a:pPr>
            <a:r>
              <a:rPr lang="en-US" sz="2000" dirty="0" smtClean="0"/>
              <a:t>No spaces in file name </a:t>
            </a:r>
          </a:p>
          <a:p>
            <a:pPr>
              <a:buFont typeface="Wingdings" panose="05000000000000000000" pitchFamily="2" charset="2"/>
              <a:buChar char="ü"/>
            </a:pPr>
            <a:r>
              <a:rPr lang="en-US" sz="2000" dirty="0" smtClean="0"/>
              <a:t>No blank fields </a:t>
            </a:r>
          </a:p>
          <a:p>
            <a:pPr>
              <a:buFont typeface="Wingdings" panose="05000000000000000000" pitchFamily="2" charset="2"/>
              <a:buChar char="ü"/>
            </a:pPr>
            <a:r>
              <a:rPr lang="en-US" sz="2000" dirty="0" smtClean="0"/>
              <a:t>Be sure the file is not open when uploading</a:t>
            </a:r>
          </a:p>
          <a:p>
            <a:pPr>
              <a:buFont typeface="Wingdings" panose="05000000000000000000" pitchFamily="2" charset="2"/>
              <a:buChar char="ü"/>
            </a:pPr>
            <a:r>
              <a:rPr lang="en-US" sz="2000" dirty="0" smtClean="0"/>
              <a:t>Be sure you haven’t lost all your leading zeros on a CSV file or it won’t upload (steps for saving them posted online)</a:t>
            </a:r>
          </a:p>
          <a:p>
            <a:endParaRPr lang="en-US" dirty="0" smtClean="0"/>
          </a:p>
          <a:p>
            <a:endParaRPr lang="en-US" dirty="0" smtClean="0"/>
          </a:p>
          <a:p>
            <a:endParaRPr lang="en-US" dirty="0" smtClean="0"/>
          </a:p>
        </p:txBody>
      </p:sp>
      <p:sp>
        <p:nvSpPr>
          <p:cNvPr id="4" name="Title 3"/>
          <p:cNvSpPr>
            <a:spLocks noGrp="1"/>
          </p:cNvSpPr>
          <p:nvPr>
            <p:ph type="title"/>
          </p:nvPr>
        </p:nvSpPr>
        <p:spPr/>
        <p:txBody>
          <a:bodyPr/>
          <a:lstStyle/>
          <a:p>
            <a:r>
              <a:rPr lang="en-US" smtClean="0"/>
              <a:t>Tips on Files</a:t>
            </a:r>
            <a:endParaRPr lang="en-US" dirty="0"/>
          </a:p>
        </p:txBody>
      </p:sp>
    </p:spTree>
    <p:extLst>
      <p:ext uri="{BB962C8B-B14F-4D97-AF65-F5344CB8AC3E}">
        <p14:creationId xmlns:p14="http://schemas.microsoft.com/office/powerpoint/2010/main" val="46739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81668283"/>
              </p:ext>
            </p:extLst>
          </p:nvPr>
        </p:nvGraphicFramePr>
        <p:xfrm>
          <a:off x="628650" y="1201738"/>
          <a:ext cx="7886700" cy="5037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3571656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2468" y="1343881"/>
            <a:ext cx="1809996" cy="988353"/>
          </a:xfrm>
          <a:prstGeom prst="rect">
            <a:avLst/>
          </a:prstGeom>
        </p:spPr>
      </p:pic>
      <p:sp>
        <p:nvSpPr>
          <p:cNvPr id="2" name="Content Placeholder 1"/>
          <p:cNvSpPr>
            <a:spLocks noGrp="1"/>
          </p:cNvSpPr>
          <p:nvPr>
            <p:ph idx="1"/>
          </p:nvPr>
        </p:nvSpPr>
        <p:spPr>
          <a:xfrm>
            <a:off x="1489753" y="1037690"/>
            <a:ext cx="7428215" cy="5517222"/>
          </a:xfrm>
        </p:spPr>
        <p:txBody>
          <a:bodyPr>
            <a:normAutofit/>
          </a:bodyPr>
          <a:lstStyle/>
          <a:p>
            <a:r>
              <a:rPr lang="en-US" b="1" dirty="0" smtClean="0"/>
              <a:t>Course Enrollment</a:t>
            </a:r>
          </a:p>
          <a:p>
            <a:pPr lvl="1"/>
            <a:r>
              <a:rPr lang="en-US" dirty="0" smtClean="0"/>
              <a:t>All </a:t>
            </a:r>
            <a:r>
              <a:rPr lang="en-US" dirty="0"/>
              <a:t>students enrolled in </a:t>
            </a:r>
            <a:r>
              <a:rPr lang="en-US" dirty="0" smtClean="0"/>
              <a:t>a required course (</a:t>
            </a:r>
            <a:r>
              <a:rPr lang="en-US" dirty="0"/>
              <a:t>mathematics, science, social studies, and English language </a:t>
            </a:r>
            <a:r>
              <a:rPr lang="en-US" dirty="0" smtClean="0"/>
              <a:t>arts) for at least 4 consecutive weeks</a:t>
            </a:r>
          </a:p>
          <a:p>
            <a:pPr lvl="1"/>
            <a:r>
              <a:rPr lang="en-US" dirty="0" smtClean="0"/>
              <a:t>Each record must </a:t>
            </a:r>
            <a:r>
              <a:rPr lang="en-US" dirty="0"/>
              <a:t>be </a:t>
            </a:r>
            <a:r>
              <a:rPr lang="en-US" dirty="0" smtClean="0"/>
              <a:t>unique based on: </a:t>
            </a:r>
            <a:r>
              <a:rPr lang="en-US" dirty="0"/>
              <a:t>school code, local course code, section number, SASID , </a:t>
            </a:r>
            <a:r>
              <a:rPr lang="en-US" dirty="0" smtClean="0"/>
              <a:t>student's grade level </a:t>
            </a:r>
            <a:r>
              <a:rPr lang="en-US" dirty="0"/>
              <a:t>and </a:t>
            </a:r>
            <a:r>
              <a:rPr lang="en-US" dirty="0" smtClean="0"/>
              <a:t>term</a:t>
            </a:r>
            <a:endParaRPr lang="en-US" dirty="0"/>
          </a:p>
          <a:p>
            <a:pPr lvl="1"/>
            <a:endParaRPr lang="en-US" dirty="0"/>
          </a:p>
          <a:p>
            <a:endParaRPr lang="en-US" dirty="0" smtClean="0"/>
          </a:p>
          <a:p>
            <a:r>
              <a:rPr lang="en-US" b="1" dirty="0" smtClean="0"/>
              <a:t>Course Instructor</a:t>
            </a:r>
          </a:p>
          <a:p>
            <a:pPr lvl="1"/>
            <a:r>
              <a:rPr lang="en-US" dirty="0" smtClean="0"/>
              <a:t>All teachers teaching the required courses reported in the course enrollment file for at least 4 consecutive weeks</a:t>
            </a:r>
          </a:p>
          <a:p>
            <a:pPr lvl="1"/>
            <a:r>
              <a:rPr lang="en-US" dirty="0" smtClean="0"/>
              <a:t>Each record must be unique </a:t>
            </a:r>
            <a:r>
              <a:rPr lang="en-US" dirty="0"/>
              <a:t>based on</a:t>
            </a:r>
            <a:r>
              <a:rPr lang="en-US" dirty="0" smtClean="0"/>
              <a:t>: school </a:t>
            </a:r>
            <a:r>
              <a:rPr lang="en-US" dirty="0"/>
              <a:t>code, local course code, section number, EDID and </a:t>
            </a:r>
            <a:r>
              <a:rPr lang="en-US" dirty="0" smtClean="0"/>
              <a:t>term </a:t>
            </a:r>
          </a:p>
          <a:p>
            <a:endParaRPr lang="en-US" dirty="0"/>
          </a:p>
        </p:txBody>
      </p:sp>
      <p:sp>
        <p:nvSpPr>
          <p:cNvPr id="3" name="Title 2"/>
          <p:cNvSpPr>
            <a:spLocks noGrp="1"/>
          </p:cNvSpPr>
          <p:nvPr>
            <p:ph type="title"/>
          </p:nvPr>
        </p:nvSpPr>
        <p:spPr/>
        <p:txBody>
          <a:bodyPr/>
          <a:lstStyle/>
          <a:p>
            <a:r>
              <a:rPr lang="en-US" dirty="0" smtClean="0"/>
              <a:t>Interchange Files</a:t>
            </a:r>
            <a:endParaRPr lang="en-US" dirty="0"/>
          </a:p>
        </p:txBody>
      </p:sp>
      <p:pic>
        <p:nvPicPr>
          <p:cNvPr id="12" name="Picture 11"/>
          <p:cNvPicPr>
            <a:picLocks noChangeAspect="1"/>
          </p:cNvPicPr>
          <p:nvPr/>
        </p:nvPicPr>
        <p:blipFill>
          <a:blip r:embed="rId3"/>
          <a:stretch>
            <a:fillRect/>
          </a:stretch>
        </p:blipFill>
        <p:spPr>
          <a:xfrm>
            <a:off x="92468" y="4354691"/>
            <a:ext cx="1785546" cy="1162532"/>
          </a:xfrm>
          <a:prstGeom prst="rect">
            <a:avLst/>
          </a:prstGeom>
        </p:spPr>
      </p:pic>
    </p:spTree>
    <p:extLst>
      <p:ext uri="{BB962C8B-B14F-4D97-AF65-F5344CB8AC3E}">
        <p14:creationId xmlns:p14="http://schemas.microsoft.com/office/powerpoint/2010/main" val="3691786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3"/>
          </p:nvPr>
        </p:nvSpPr>
        <p:spPr/>
        <p:txBody>
          <a:bodyPr/>
          <a:lstStyle/>
          <a:p>
            <a:r>
              <a:rPr lang="en-US" dirty="0" smtClean="0"/>
              <a:t>Course Instructor File</a:t>
            </a:r>
          </a:p>
          <a:p>
            <a:endParaRPr lang="en-US" dirty="0"/>
          </a:p>
        </p:txBody>
      </p:sp>
      <p:sp>
        <p:nvSpPr>
          <p:cNvPr id="3" name="Title 2"/>
          <p:cNvSpPr>
            <a:spLocks noGrp="1"/>
          </p:cNvSpPr>
          <p:nvPr>
            <p:ph type="title"/>
          </p:nvPr>
        </p:nvSpPr>
        <p:spPr/>
        <p:txBody>
          <a:bodyPr/>
          <a:lstStyle/>
          <a:p>
            <a:r>
              <a:rPr lang="en-US" dirty="0" smtClean="0"/>
              <a:t>TSDL Fields </a:t>
            </a:r>
            <a:endParaRPr lang="en-US" dirty="0"/>
          </a:p>
        </p:txBody>
      </p:sp>
      <p:sp>
        <p:nvSpPr>
          <p:cNvPr id="8" name="Content Placeholder 7"/>
          <p:cNvSpPr>
            <a:spLocks noGrp="1"/>
          </p:cNvSpPr>
          <p:nvPr>
            <p:ph idx="1"/>
          </p:nvPr>
        </p:nvSpPr>
        <p:spPr>
          <a:xfrm>
            <a:off x="587797" y="1207008"/>
            <a:ext cx="3859679" cy="5056992"/>
          </a:xfrm>
        </p:spPr>
        <p:txBody>
          <a:bodyPr/>
          <a:lstStyle/>
          <a:p>
            <a:r>
              <a:rPr lang="en-US" dirty="0" smtClean="0"/>
              <a:t>Course Enrollment File</a:t>
            </a:r>
          </a:p>
          <a:p>
            <a:endParaRPr lang="en-US" dirty="0"/>
          </a:p>
        </p:txBody>
      </p:sp>
      <p:graphicFrame>
        <p:nvGraphicFramePr>
          <p:cNvPr id="12" name="Table 11"/>
          <p:cNvGraphicFramePr>
            <a:graphicFrameLocks noGrp="1"/>
          </p:cNvGraphicFramePr>
          <p:nvPr>
            <p:extLst/>
          </p:nvPr>
        </p:nvGraphicFramePr>
        <p:xfrm>
          <a:off x="823929" y="1681865"/>
          <a:ext cx="3061698" cy="4694658"/>
        </p:xfrm>
        <a:graphic>
          <a:graphicData uri="http://schemas.openxmlformats.org/drawingml/2006/table">
            <a:tbl>
              <a:tblPr firstRow="1">
                <a:tableStyleId>{5C22544A-7EE6-4342-B048-85BDC9FD1C3A}</a:tableStyleId>
              </a:tblPr>
              <a:tblGrid>
                <a:gridCol w="3061698"/>
              </a:tblGrid>
              <a:tr h="458485">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55814">
                <a:tc>
                  <a:txBody>
                    <a:bodyPr/>
                    <a:lstStyle/>
                    <a:p>
                      <a:pPr algn="l" fontAlgn="ctr"/>
                      <a:r>
                        <a:rPr lang="en-US" sz="1600" u="none" strike="noStrike" dirty="0" smtClean="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Local Course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SASID</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Gender</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dirty="0">
                          <a:effectLst/>
                        </a:rPr>
                        <a:t>Roster Start Date</a:t>
                      </a:r>
                      <a:endParaRPr lang="en-US" sz="1600" b="0" i="0" u="none" strike="noStrike" dirty="0">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Roster End Date</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Student’s Grade Level</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Term</a:t>
                      </a:r>
                      <a:endParaRPr lang="en-US" sz="1600" b="0" i="0" u="none" strike="noStrike">
                        <a:solidFill>
                          <a:srgbClr val="000000"/>
                        </a:solidFill>
                        <a:effectLst/>
                        <a:latin typeface="Calibri" panose="020F0502020204030204" pitchFamily="34" charset="0"/>
                      </a:endParaRPr>
                    </a:p>
                  </a:txBody>
                  <a:tcPr marL="6350" marR="6350" marT="6350" marB="0" anchor="ctr"/>
                </a:tc>
              </a:tr>
              <a:tr h="259129">
                <a:tc>
                  <a:txBody>
                    <a:bodyPr/>
                    <a:lstStyle/>
                    <a:p>
                      <a:pPr algn="l" fontAlgn="ctr"/>
                      <a:r>
                        <a:rPr lang="en-US" sz="1600" u="none" strike="noStrike">
                          <a:effectLst/>
                        </a:rPr>
                        <a:t>Credits Granted</a:t>
                      </a:r>
                      <a:endParaRPr lang="en-US" sz="1600" b="0" i="0" u="none" strike="noStrike">
                        <a:solidFill>
                          <a:srgbClr val="000000"/>
                        </a:solidFill>
                        <a:effectLst/>
                        <a:latin typeface="Calibri" panose="020F0502020204030204" pitchFamily="34" charset="0"/>
                      </a:endParaRPr>
                    </a:p>
                  </a:txBody>
                  <a:tcPr marL="6350" marR="6350" marT="6350" marB="0" anchor="ctr"/>
                </a:tc>
              </a:tr>
              <a:tr h="511682">
                <a:tc>
                  <a:txBody>
                    <a:bodyPr/>
                    <a:lstStyle/>
                    <a:p>
                      <a:pPr algn="l" fontAlgn="ctr"/>
                      <a:r>
                        <a:rPr lang="en-US" sz="1600" u="none" strike="noStrike" dirty="0">
                          <a:effectLst/>
                        </a:rPr>
                        <a:t>Final Grade/Course Completion Status</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graphicFrame>
        <p:nvGraphicFramePr>
          <p:cNvPr id="13" name="Table 12"/>
          <p:cNvGraphicFramePr>
            <a:graphicFrameLocks noGrp="1"/>
          </p:cNvGraphicFramePr>
          <p:nvPr>
            <p:extLst/>
          </p:nvPr>
        </p:nvGraphicFramePr>
        <p:xfrm>
          <a:off x="5047848" y="1746600"/>
          <a:ext cx="3030876" cy="3877368"/>
        </p:xfrm>
        <a:graphic>
          <a:graphicData uri="http://schemas.openxmlformats.org/drawingml/2006/table">
            <a:tbl>
              <a:tblPr firstRow="1">
                <a:tableStyleId>{5C22544A-7EE6-4342-B048-85BDC9FD1C3A}</a:tableStyleId>
              </a:tblPr>
              <a:tblGrid>
                <a:gridCol w="3030876"/>
              </a:tblGrid>
              <a:tr h="389224">
                <a:tc>
                  <a:txBody>
                    <a:bodyPr/>
                    <a:lstStyle/>
                    <a:p>
                      <a:pPr algn="ctr" fontAlgn="ctr"/>
                      <a:r>
                        <a:rPr lang="en-US" sz="1600" u="none" strike="noStrike" dirty="0">
                          <a:effectLst/>
                        </a:rPr>
                        <a:t>Name of Field</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School District/BOCES Code</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School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Local Course Code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Section Number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EDID</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Last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First Name</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Gender</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a:effectLst/>
                        </a:rPr>
                        <a:t>Staff's Date of Birth</a:t>
                      </a:r>
                      <a:endParaRPr lang="en-US" sz="1600" b="0" i="0" u="none" strike="noStrike">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Term</a:t>
                      </a:r>
                      <a:endParaRPr lang="en-US" sz="1600" b="0" i="0" u="none" strike="noStrike" dirty="0">
                        <a:solidFill>
                          <a:srgbClr val="000000"/>
                        </a:solidFill>
                        <a:effectLst/>
                        <a:latin typeface="Calibri" panose="020F0502020204030204" pitchFamily="34" charset="0"/>
                      </a:endParaRPr>
                    </a:p>
                  </a:txBody>
                  <a:tcPr marL="6350" marR="6350" marT="6350" marB="0" anchor="ctr"/>
                </a:tc>
              </a:tr>
              <a:tr h="317104">
                <a:tc>
                  <a:txBody>
                    <a:bodyPr/>
                    <a:lstStyle/>
                    <a:p>
                      <a:pPr algn="l" fontAlgn="ctr"/>
                      <a:r>
                        <a:rPr lang="en-US" sz="1600" u="none" strike="noStrike" dirty="0">
                          <a:effectLst/>
                        </a:rPr>
                        <a:t>Staff Role</a:t>
                      </a:r>
                      <a:endParaRPr lang="en-US" sz="1600" b="0" i="0" u="none" strike="noStrike" dirty="0">
                        <a:solidFill>
                          <a:srgbClr val="000000"/>
                        </a:solidFill>
                        <a:effectLst/>
                        <a:latin typeface="Calibri" panose="020F0502020204030204" pitchFamily="34" charset="0"/>
                      </a:endParaRPr>
                    </a:p>
                  </a:txBody>
                  <a:tcPr marL="6350" marR="6350" marT="6350" marB="0" anchor="ctr"/>
                </a:tc>
              </a:tr>
            </a:tbl>
          </a:graphicData>
        </a:graphic>
      </p:graphicFrame>
      <p:sp>
        <p:nvSpPr>
          <p:cNvPr id="2" name="Left-Right Arrow 1"/>
          <p:cNvSpPr/>
          <p:nvPr/>
        </p:nvSpPr>
        <p:spPr>
          <a:xfrm>
            <a:off x="3831696" y="2186490"/>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a:off x="3831696" y="2531134"/>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Right Arrow 10"/>
          <p:cNvSpPr/>
          <p:nvPr/>
        </p:nvSpPr>
        <p:spPr>
          <a:xfrm>
            <a:off x="3831696" y="2823186"/>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831696" y="3113342"/>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20684338">
            <a:off x="3839400" y="5217310"/>
            <a:ext cx="1216152"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22603" y="5730192"/>
            <a:ext cx="2759040" cy="646331"/>
          </a:xfrm>
          <a:prstGeom prst="rect">
            <a:avLst/>
          </a:prstGeom>
          <a:noFill/>
        </p:spPr>
        <p:txBody>
          <a:bodyPr wrap="square" rtlCol="0">
            <a:spAutoFit/>
          </a:bodyPr>
          <a:lstStyle/>
          <a:p>
            <a:r>
              <a:rPr lang="en-US" dirty="0" smtClean="0"/>
              <a:t>Used to link records in the TSDL Snapshot</a:t>
            </a:r>
            <a:endParaRPr lang="en-US" dirty="0"/>
          </a:p>
        </p:txBody>
      </p:sp>
      <p:sp>
        <p:nvSpPr>
          <p:cNvPr id="16" name="Left-Right Arrow 15"/>
          <p:cNvSpPr/>
          <p:nvPr/>
        </p:nvSpPr>
        <p:spPr>
          <a:xfrm>
            <a:off x="4839036" y="5801989"/>
            <a:ext cx="341389" cy="194209"/>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41933" y="5694777"/>
            <a:ext cx="3336791" cy="762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0904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Interchange Process</a:t>
            </a:r>
            <a:endParaRPr lang="en-US" dirty="0"/>
          </a:p>
        </p:txBody>
      </p:sp>
      <p:graphicFrame>
        <p:nvGraphicFramePr>
          <p:cNvPr id="5" name="Content Placeholder 4"/>
          <p:cNvGraphicFramePr>
            <a:graphicFrameLocks noGrp="1"/>
          </p:cNvGraphicFramePr>
          <p:nvPr>
            <p:ph idx="1"/>
            <p:extLst/>
          </p:nvPr>
        </p:nvGraphicFramePr>
        <p:xfrm>
          <a:off x="82193" y="1006867"/>
          <a:ext cx="8887146" cy="4756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421240" y="5975513"/>
            <a:ext cx="6739847" cy="523220"/>
          </a:xfrm>
          <a:prstGeom prst="rect">
            <a:avLst/>
          </a:prstGeom>
          <a:noFill/>
        </p:spPr>
        <p:txBody>
          <a:bodyPr wrap="square" rtlCol="0">
            <a:spAutoFit/>
          </a:bodyPr>
          <a:lstStyle/>
          <a:p>
            <a:r>
              <a:rPr lang="en-US" sz="2800" dirty="0" smtClean="0"/>
              <a:t>- Continue until all errors are resolved</a:t>
            </a:r>
            <a:endParaRPr lang="en-US" sz="2800" dirty="0"/>
          </a:p>
        </p:txBody>
      </p:sp>
    </p:spTree>
    <p:extLst>
      <p:ext uri="{BB962C8B-B14F-4D97-AF65-F5344CB8AC3E}">
        <p14:creationId xmlns:p14="http://schemas.microsoft.com/office/powerpoint/2010/main" val="3150445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Timeline</a:t>
            </a:r>
            <a:endParaRPr lang="en-US" dirty="0"/>
          </a:p>
        </p:txBody>
      </p:sp>
      <p:pic>
        <p:nvPicPr>
          <p:cNvPr id="5" name="Picture 4"/>
          <p:cNvPicPr>
            <a:picLocks noChangeAspect="1"/>
          </p:cNvPicPr>
          <p:nvPr/>
        </p:nvPicPr>
        <p:blipFill>
          <a:blip r:embed="rId2"/>
          <a:stretch>
            <a:fillRect/>
          </a:stretch>
        </p:blipFill>
        <p:spPr>
          <a:xfrm>
            <a:off x="2909887" y="3058789"/>
            <a:ext cx="3324225" cy="1371600"/>
          </a:xfrm>
          <a:prstGeom prst="rect">
            <a:avLst/>
          </a:prstGeom>
        </p:spPr>
      </p:pic>
    </p:spTree>
    <p:extLst>
      <p:ext uri="{BB962C8B-B14F-4D97-AF65-F5344CB8AC3E}">
        <p14:creationId xmlns:p14="http://schemas.microsoft.com/office/powerpoint/2010/main" val="146254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altLang="en-US" dirty="0" smtClean="0"/>
              <a:t>Prior to TSDL files:</a:t>
            </a:r>
          </a:p>
          <a:p>
            <a:pPr lvl="1"/>
            <a:r>
              <a:rPr lang="en-US" altLang="en-US" dirty="0" smtClean="0"/>
              <a:t>Statewide Standard Course Code Submission	</a:t>
            </a:r>
          </a:p>
          <a:p>
            <a:pPr lvl="2"/>
            <a:r>
              <a:rPr lang="en-US" altLang="en-US" dirty="0" smtClean="0"/>
              <a:t>Open year round</a:t>
            </a:r>
          </a:p>
          <a:p>
            <a:pPr lvl="1"/>
            <a:r>
              <a:rPr lang="en-US" altLang="en-US" dirty="0" smtClean="0"/>
              <a:t>Student Interchange Files uploaded</a:t>
            </a:r>
          </a:p>
          <a:p>
            <a:pPr lvl="1"/>
            <a:r>
              <a:rPr lang="en-US" altLang="en-US" dirty="0" smtClean="0"/>
              <a:t>Staff Interchange Files uploaded</a:t>
            </a:r>
          </a:p>
          <a:p>
            <a:pPr lvl="1"/>
            <a:endParaRPr lang="en-US" altLang="en-US" dirty="0" smtClean="0"/>
          </a:p>
          <a:p>
            <a:endParaRPr lang="en-US" altLang="en-US" dirty="0" smtClean="0"/>
          </a:p>
          <a:p>
            <a:r>
              <a:rPr lang="en-US" altLang="en-US" dirty="0" smtClean="0"/>
              <a:t>Interchange:</a:t>
            </a:r>
          </a:p>
          <a:p>
            <a:pPr lvl="1"/>
            <a:r>
              <a:rPr lang="en-US" altLang="en-US" dirty="0" smtClean="0"/>
              <a:t>Open Wednesday, November 15</a:t>
            </a:r>
            <a:r>
              <a:rPr lang="en-US" altLang="en-US" baseline="30000" dirty="0" smtClean="0"/>
              <a:t>th</a:t>
            </a:r>
            <a:r>
              <a:rPr lang="en-US" altLang="en-US" dirty="0" smtClean="0"/>
              <a:t> 2017</a:t>
            </a:r>
          </a:p>
          <a:p>
            <a:pPr lvl="1"/>
            <a:r>
              <a:rPr lang="en-US" altLang="en-US" dirty="0" smtClean="0"/>
              <a:t>Remains open throughout the year</a:t>
            </a:r>
          </a:p>
          <a:p>
            <a:pPr lvl="1"/>
            <a:endParaRPr lang="en-US" altLang="en-US" dirty="0" smtClean="0"/>
          </a:p>
        </p:txBody>
      </p:sp>
      <p:sp>
        <p:nvSpPr>
          <p:cNvPr id="3" name="Title 2"/>
          <p:cNvSpPr>
            <a:spLocks noGrp="1"/>
          </p:cNvSpPr>
          <p:nvPr>
            <p:ph type="title"/>
          </p:nvPr>
        </p:nvSpPr>
        <p:spPr/>
        <p:txBody>
          <a:bodyPr/>
          <a:lstStyle/>
          <a:p>
            <a:r>
              <a:rPr lang="en-US" smtClean="0"/>
              <a:t>TSDL Interchange Timeline</a:t>
            </a:r>
            <a:endParaRPr lang="en-US" dirty="0"/>
          </a:p>
        </p:txBody>
      </p:sp>
      <p:pic>
        <p:nvPicPr>
          <p:cNvPr id="4" name="Picture 3"/>
          <p:cNvPicPr>
            <a:picLocks noChangeAspect="1"/>
          </p:cNvPicPr>
          <p:nvPr/>
        </p:nvPicPr>
        <p:blipFill>
          <a:blip r:embed="rId3"/>
          <a:stretch>
            <a:fillRect/>
          </a:stretch>
        </p:blipFill>
        <p:spPr>
          <a:xfrm>
            <a:off x="6618745" y="1412693"/>
            <a:ext cx="1459979" cy="1459979"/>
          </a:xfrm>
          <a:prstGeom prst="rect">
            <a:avLst/>
          </a:prstGeom>
        </p:spPr>
      </p:pic>
    </p:spTree>
    <p:extLst>
      <p:ext uri="{BB962C8B-B14F-4D97-AF65-F5344CB8AC3E}">
        <p14:creationId xmlns:p14="http://schemas.microsoft.com/office/powerpoint/2010/main" val="1466141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451749155"/>
              </p:ext>
            </p:extLst>
          </p:nvPr>
        </p:nvGraphicFramePr>
        <p:xfrm>
          <a:off x="219302" y="954495"/>
          <a:ext cx="8705395" cy="5058942"/>
        </p:xfrm>
        <a:graphic>
          <a:graphicData uri="http://schemas.openxmlformats.org/drawingml/2006/table">
            <a:tbl>
              <a:tblPr firstRow="1" firstCol="1" bandRow="1">
                <a:tableStyleId>{21E4AEA4-8DFA-4A89-87EB-49C32662AFE0}</a:tableStyleId>
              </a:tblPr>
              <a:tblGrid>
                <a:gridCol w="2985144"/>
                <a:gridCol w="5720251"/>
              </a:tblGrid>
              <a:tr h="453065">
                <a:tc>
                  <a:txBody>
                    <a:bodyPr/>
                    <a:lstStyle/>
                    <a:p>
                      <a:pPr marL="0" marR="0" algn="ctr">
                        <a:lnSpc>
                          <a:spcPct val="115000"/>
                        </a:lnSpc>
                        <a:spcBef>
                          <a:spcPts val="0"/>
                        </a:spcBef>
                        <a:spcAft>
                          <a:spcPts val="0"/>
                        </a:spcAft>
                      </a:pPr>
                      <a:r>
                        <a:rPr lang="en-US" sz="2400" dirty="0">
                          <a:effectLst/>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indent="-5080" algn="ctr">
                        <a:lnSpc>
                          <a:spcPct val="115000"/>
                        </a:lnSpc>
                        <a:spcBef>
                          <a:spcPts val="0"/>
                        </a:spcBef>
                        <a:spcAft>
                          <a:spcPts val="0"/>
                        </a:spcAft>
                      </a:pPr>
                      <a:r>
                        <a:rPr lang="en-US" sz="2400">
                          <a:effectLst/>
                        </a:rPr>
                        <a:t>Event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83249">
                <a:tc>
                  <a:txBody>
                    <a:bodyPr/>
                    <a:lstStyle/>
                    <a:p>
                      <a:pPr marL="0" marR="0">
                        <a:lnSpc>
                          <a:spcPct val="115000"/>
                        </a:lnSpc>
                        <a:spcBef>
                          <a:spcPts val="1200"/>
                        </a:spcBef>
                        <a:spcAft>
                          <a:spcPts val="0"/>
                        </a:spcAft>
                      </a:pPr>
                      <a:r>
                        <a:rPr lang="en-US" sz="2000" dirty="0" smtClean="0">
                          <a:effectLst/>
                        </a:rPr>
                        <a:t>Wednesday, Nov</a:t>
                      </a:r>
                      <a:r>
                        <a:rPr lang="en-US" sz="2000" baseline="0" dirty="0" smtClean="0">
                          <a:effectLst/>
                        </a:rPr>
                        <a:t> 15</a:t>
                      </a:r>
                      <a:r>
                        <a:rPr lang="en-US" sz="2000" baseline="30000" dirty="0" smtClean="0">
                          <a:effectLst/>
                        </a:rPr>
                        <a:t>th</a:t>
                      </a:r>
                      <a:r>
                        <a:rPr lang="en-US" sz="2000" baseline="0" dirty="0" smtClean="0">
                          <a:effectLst/>
                        </a:rPr>
                        <a:t> </a:t>
                      </a:r>
                      <a:r>
                        <a:rPr lang="en-US" sz="2000" dirty="0" smtClean="0">
                          <a:effectLst/>
                        </a:rPr>
                        <a:t>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Interchange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73670">
                <a:tc>
                  <a:txBody>
                    <a:bodyPr/>
                    <a:lstStyle/>
                    <a:p>
                      <a:pPr marL="0" marR="0">
                        <a:lnSpc>
                          <a:spcPct val="115000"/>
                        </a:lnSpc>
                        <a:spcBef>
                          <a:spcPts val="1200"/>
                        </a:spcBef>
                        <a:spcAft>
                          <a:spcPts val="0"/>
                        </a:spcAft>
                      </a:pPr>
                      <a:r>
                        <a:rPr lang="en-US" sz="2000" dirty="0">
                          <a:effectLst/>
                        </a:rPr>
                        <a:t>Wednesday, Jan 17</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a:effectLst/>
                        </a:rPr>
                        <a:t>Snapshot open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631985">
                <a:tc>
                  <a:txBody>
                    <a:bodyPr/>
                    <a:lstStyle/>
                    <a:p>
                      <a:pPr marL="0" marR="0">
                        <a:lnSpc>
                          <a:spcPct val="115000"/>
                        </a:lnSpc>
                        <a:spcBef>
                          <a:spcPts val="1200"/>
                        </a:spcBef>
                        <a:spcAft>
                          <a:spcPts val="0"/>
                        </a:spcAft>
                      </a:pPr>
                      <a:r>
                        <a:rPr lang="en-US" sz="2000">
                          <a:effectLst/>
                        </a:rPr>
                        <a:t>Friday, June 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All districts create a TSDL </a:t>
                      </a:r>
                      <a:r>
                        <a:rPr lang="en-US" sz="2000" dirty="0" smtClean="0">
                          <a:effectLst/>
                        </a:rPr>
                        <a:t>snapshot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39269">
                <a:tc>
                  <a:txBody>
                    <a:bodyPr/>
                    <a:lstStyle/>
                    <a:p>
                      <a:pPr marL="0" marR="0">
                        <a:lnSpc>
                          <a:spcPct val="115000"/>
                        </a:lnSpc>
                        <a:spcBef>
                          <a:spcPts val="1200"/>
                        </a:spcBef>
                        <a:spcAft>
                          <a:spcPts val="0"/>
                        </a:spcAft>
                      </a:pPr>
                      <a:r>
                        <a:rPr lang="en-US" sz="2000" dirty="0">
                          <a:effectLst/>
                        </a:rPr>
                        <a:t>Friday, June 15</a:t>
                      </a:r>
                      <a:r>
                        <a:rPr lang="en-US" sz="2000" baseline="30000" dirty="0">
                          <a:effectLst/>
                        </a:rPr>
                        <a:t>th</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Interchange files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75353">
                <a:tc>
                  <a:txBody>
                    <a:bodyPr/>
                    <a:lstStyle/>
                    <a:p>
                      <a:pPr marL="0" marR="0">
                        <a:lnSpc>
                          <a:spcPct val="115000"/>
                        </a:lnSpc>
                        <a:spcBef>
                          <a:spcPts val="1200"/>
                        </a:spcBef>
                        <a:spcAft>
                          <a:spcPts val="0"/>
                        </a:spcAft>
                      </a:pPr>
                      <a:r>
                        <a:rPr lang="en-US" sz="2000" dirty="0">
                          <a:effectLst/>
                        </a:rPr>
                        <a:t>Friday, June 22</a:t>
                      </a:r>
                      <a:r>
                        <a:rPr lang="en-US" sz="2000" baseline="30000" dirty="0">
                          <a:effectLst/>
                        </a:rPr>
                        <a:t>nd</a:t>
                      </a:r>
                      <a:r>
                        <a:rPr lang="en-US" sz="2000" dirty="0">
                          <a:effectLst/>
                        </a:rPr>
                        <a:t>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smtClean="0">
                          <a:effectLst/>
                        </a:rPr>
                        <a:t>Target: </a:t>
                      </a:r>
                      <a:r>
                        <a:rPr lang="en-US" sz="2000" dirty="0">
                          <a:effectLst/>
                        </a:rPr>
                        <a:t>TSDL Snapshot error free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1171254">
                <a:tc>
                  <a:txBody>
                    <a:bodyPr/>
                    <a:lstStyle/>
                    <a:p>
                      <a:pPr marL="0" marR="0">
                        <a:lnSpc>
                          <a:spcPct val="115000"/>
                        </a:lnSpc>
                        <a:spcBef>
                          <a:spcPts val="1200"/>
                        </a:spcBef>
                        <a:spcAft>
                          <a:spcPts val="0"/>
                        </a:spcAft>
                      </a:pPr>
                      <a:r>
                        <a:rPr lang="en-US" sz="2000">
                          <a:effectLst/>
                        </a:rPr>
                        <a:t>Friday, June 29</a:t>
                      </a:r>
                      <a:r>
                        <a:rPr lang="en-US" sz="2000" baseline="30000">
                          <a:effectLst/>
                        </a:rPr>
                        <a:t>th</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Soft Deadline: Recommended date to finalize the TSDL snapshot.  After this date, many school systems roll over to the next school 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r h="531097">
                <a:tc>
                  <a:txBody>
                    <a:bodyPr/>
                    <a:lstStyle/>
                    <a:p>
                      <a:pPr marL="0" marR="0">
                        <a:lnSpc>
                          <a:spcPct val="115000"/>
                        </a:lnSpc>
                        <a:spcBef>
                          <a:spcPts val="1200"/>
                        </a:spcBef>
                        <a:spcAft>
                          <a:spcPts val="0"/>
                        </a:spcAft>
                      </a:pPr>
                      <a:r>
                        <a:rPr lang="en-US" sz="2000">
                          <a:effectLst/>
                        </a:rPr>
                        <a:t>Friday, August 31</a:t>
                      </a:r>
                      <a:r>
                        <a:rPr lang="en-US" sz="2000" baseline="30000">
                          <a:effectLst/>
                        </a:rPr>
                        <a:t>st</a:t>
                      </a:r>
                      <a:r>
                        <a:rPr lang="en-US" sz="2000">
                          <a:effectLst/>
                        </a:rPr>
                        <a:t> 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c>
                  <a:txBody>
                    <a:bodyPr/>
                    <a:lstStyle/>
                    <a:p>
                      <a:pPr marL="0" marR="0">
                        <a:lnSpc>
                          <a:spcPct val="115000"/>
                        </a:lnSpc>
                        <a:spcBef>
                          <a:spcPts val="1200"/>
                        </a:spcBef>
                        <a:spcAft>
                          <a:spcPts val="0"/>
                        </a:spcAft>
                      </a:pPr>
                      <a:r>
                        <a:rPr lang="en-US" sz="2000" dirty="0">
                          <a:effectLst/>
                        </a:rPr>
                        <a:t>Deadline: Snapshot must be finalized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1244" marR="71244" marT="0" marB="0"/>
                </a:tc>
              </a:tr>
            </a:tbl>
          </a:graphicData>
        </a:graphic>
      </p:graphicFrame>
      <p:sp>
        <p:nvSpPr>
          <p:cNvPr id="3" name="Title 2"/>
          <p:cNvSpPr>
            <a:spLocks noGrp="1"/>
          </p:cNvSpPr>
          <p:nvPr>
            <p:ph type="title"/>
          </p:nvPr>
        </p:nvSpPr>
        <p:spPr/>
        <p:txBody>
          <a:bodyPr/>
          <a:lstStyle/>
          <a:p>
            <a:r>
              <a:rPr lang="en-US" smtClean="0"/>
              <a:t>TSDL Snapshot Timeline</a:t>
            </a:r>
            <a:endParaRPr lang="en-US" dirty="0"/>
          </a:p>
        </p:txBody>
      </p:sp>
    </p:spTree>
    <p:extLst>
      <p:ext uri="{BB962C8B-B14F-4D97-AF65-F5344CB8AC3E}">
        <p14:creationId xmlns:p14="http://schemas.microsoft.com/office/powerpoint/2010/main" val="1485683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568315" y="1000576"/>
          <a:ext cx="7510409" cy="5330790"/>
        </p:xfrm>
        <a:graphic>
          <a:graphicData uri="http://schemas.openxmlformats.org/drawingml/2006/table">
            <a:tbl>
              <a:tblPr firstRow="1" firstCol="1" bandRow="1">
                <a:tableStyleId>{9DCAF9ED-07DC-4A11-8D7F-57B35C25682E}</a:tableStyleId>
              </a:tblPr>
              <a:tblGrid>
                <a:gridCol w="3754698"/>
                <a:gridCol w="3755711"/>
              </a:tblGrid>
              <a:tr h="478215">
                <a:tc>
                  <a:txBody>
                    <a:bodyPr/>
                    <a:lstStyle/>
                    <a:p>
                      <a:pPr marL="0" marR="0" algn="ctr">
                        <a:spcBef>
                          <a:spcPts val="0"/>
                        </a:spcBef>
                        <a:spcAft>
                          <a:spcPts val="0"/>
                        </a:spcAft>
                      </a:pPr>
                      <a:r>
                        <a:rPr lang="en-US" sz="2800" dirty="0">
                          <a:effectLst/>
                        </a:rPr>
                        <a:t>Date/Time</a:t>
                      </a:r>
                      <a:endParaRPr lang="en-US" sz="2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2800" dirty="0">
                          <a:effectLst/>
                        </a:rPr>
                        <a:t>Topic</a:t>
                      </a:r>
                      <a:endParaRPr lang="en-US" sz="2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November 14</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Getting Started – What is Required?</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December 12</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TSDL Interchange </a:t>
                      </a:r>
                      <a:r>
                        <a:rPr lang="en-US" sz="1800" dirty="0" smtClean="0">
                          <a:effectLst/>
                        </a:rPr>
                        <a:t>Updates and Process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January 9</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TSDL Interchange Edits Guide</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February 13</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TSDL Snapshot Process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March 13</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Overall Process Review</a:t>
                      </a:r>
                    </a:p>
                    <a:p>
                      <a:pPr marL="0" marR="0" algn="ctr">
                        <a:spcBef>
                          <a:spcPts val="0"/>
                        </a:spcBef>
                        <a:spcAft>
                          <a:spcPts val="0"/>
                        </a:spcAft>
                      </a:pPr>
                      <a:r>
                        <a:rPr lang="en-US" sz="1800" dirty="0">
                          <a:effectLst/>
                        </a:rPr>
                        <a:t>(Interchange and Snapshot)</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April 10</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TSDL Snapshot Edits and Reports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May 8</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TSDL Interchange Review</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June 12</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Reports Review and Finalizing Steps</a:t>
                      </a:r>
                      <a:endParaRPr lang="en-US" sz="1800" dirty="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dirty="0">
                          <a:effectLst/>
                        </a:rPr>
                        <a:t>Tuesday, July 10</a:t>
                      </a:r>
                      <a:r>
                        <a:rPr lang="en-US" sz="1800" baseline="30000" dirty="0">
                          <a:effectLst/>
                        </a:rPr>
                        <a:t>th</a:t>
                      </a:r>
                      <a:r>
                        <a:rPr lang="en-US" sz="1800" dirty="0">
                          <a:effectLst/>
                        </a:rPr>
                        <a:t> 1 -2 pm</a:t>
                      </a:r>
                      <a:endParaRPr lang="en-US" sz="18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a:effectLst/>
                        </a:rPr>
                        <a:t>Status Check – Who’s Remaining?</a:t>
                      </a:r>
                      <a:endParaRPr lang="en-US" sz="1800">
                        <a:effectLst/>
                        <a:latin typeface="Calibri" panose="020F0502020204030204" pitchFamily="34" charset="0"/>
                        <a:ea typeface="Calibri" panose="020F0502020204030204" pitchFamily="34" charset="0"/>
                      </a:endParaRPr>
                    </a:p>
                  </a:txBody>
                  <a:tcPr marL="68580" marR="68580" marT="0" marB="0" anchor="ctr"/>
                </a:tc>
              </a:tr>
              <a:tr h="478215">
                <a:tc>
                  <a:txBody>
                    <a:bodyPr/>
                    <a:lstStyle/>
                    <a:p>
                      <a:pPr marL="0" marR="0" algn="ctr">
                        <a:spcBef>
                          <a:spcPts val="0"/>
                        </a:spcBef>
                        <a:spcAft>
                          <a:spcPts val="0"/>
                        </a:spcAft>
                      </a:pPr>
                      <a:r>
                        <a:rPr lang="en-US" sz="1800">
                          <a:effectLst/>
                        </a:rPr>
                        <a:t>Tuesday, August 14</a:t>
                      </a:r>
                      <a:r>
                        <a:rPr lang="en-US" sz="1800" baseline="30000">
                          <a:effectLst/>
                        </a:rPr>
                        <a:t>th</a:t>
                      </a:r>
                      <a:r>
                        <a:rPr lang="en-US" sz="1800">
                          <a:effectLst/>
                        </a:rPr>
                        <a:t> 1 -2 pm</a:t>
                      </a:r>
                      <a:endParaRPr lang="en-US" sz="18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800" dirty="0">
                          <a:effectLst/>
                        </a:rPr>
                        <a:t>Final Review</a:t>
                      </a:r>
                      <a:endParaRPr lang="en-US" sz="1800" dirty="0">
                        <a:effectLst/>
                        <a:latin typeface="Calibri" panose="020F0502020204030204" pitchFamily="34" charset="0"/>
                        <a:ea typeface="Calibri" panose="020F0502020204030204" pitchFamily="34" charset="0"/>
                      </a:endParaRPr>
                    </a:p>
                  </a:txBody>
                  <a:tcPr marL="68580" marR="68580" marT="0" marB="0" anchor="ctr"/>
                </a:tc>
              </a:tr>
            </a:tbl>
          </a:graphicData>
        </a:graphic>
      </p:graphicFrame>
      <p:sp>
        <p:nvSpPr>
          <p:cNvPr id="3" name="Title 2"/>
          <p:cNvSpPr>
            <a:spLocks noGrp="1"/>
          </p:cNvSpPr>
          <p:nvPr>
            <p:ph type="title"/>
          </p:nvPr>
        </p:nvSpPr>
        <p:spPr/>
        <p:txBody>
          <a:bodyPr>
            <a:normAutofit/>
          </a:bodyPr>
          <a:lstStyle/>
          <a:p>
            <a:r>
              <a:rPr lang="en-US" dirty="0" smtClean="0"/>
              <a:t>Webinar Trainings</a:t>
            </a:r>
            <a:endParaRPr lang="en-US" dirty="0"/>
          </a:p>
        </p:txBody>
      </p:sp>
      <p:sp>
        <p:nvSpPr>
          <p:cNvPr id="5" name="Rectangle 1"/>
          <p:cNvSpPr>
            <a:spLocks noChangeArrowheads="1"/>
          </p:cNvSpPr>
          <p:nvPr/>
        </p:nvSpPr>
        <p:spPr bwMode="auto">
          <a:xfrm>
            <a:off x="-2465542" y="-95320"/>
            <a:ext cx="11609542" cy="55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47927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Resources and Contact Information</a:t>
            </a:r>
          </a:p>
        </p:txBody>
      </p:sp>
      <p:pic>
        <p:nvPicPr>
          <p:cNvPr id="3" name="Picture 2"/>
          <p:cNvPicPr>
            <a:picLocks noChangeAspect="1"/>
          </p:cNvPicPr>
          <p:nvPr/>
        </p:nvPicPr>
        <p:blipFill>
          <a:blip r:embed="rId2"/>
          <a:stretch>
            <a:fillRect/>
          </a:stretch>
        </p:blipFill>
        <p:spPr>
          <a:xfrm>
            <a:off x="3091368" y="3017318"/>
            <a:ext cx="2847975" cy="1600200"/>
          </a:xfrm>
          <a:prstGeom prst="rect">
            <a:avLst/>
          </a:prstGeom>
        </p:spPr>
      </p:pic>
    </p:spTree>
    <p:extLst>
      <p:ext uri="{BB962C8B-B14F-4D97-AF65-F5344CB8AC3E}">
        <p14:creationId xmlns:p14="http://schemas.microsoft.com/office/powerpoint/2010/main" val="3790708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Thank You for Joining!</a:t>
            </a:r>
            <a:endParaRPr lang="en-US" dirty="0"/>
          </a:p>
        </p:txBody>
      </p:sp>
      <p:sp>
        <p:nvSpPr>
          <p:cNvPr id="5" name="Content Placeholder 4"/>
          <p:cNvSpPr>
            <a:spLocks noGrp="1"/>
          </p:cNvSpPr>
          <p:nvPr>
            <p:ph idx="1"/>
          </p:nvPr>
        </p:nvSpPr>
        <p:spPr>
          <a:xfrm>
            <a:off x="192024" y="4924737"/>
            <a:ext cx="8814411" cy="1031001"/>
          </a:xfrm>
        </p:spPr>
        <p:txBody>
          <a:bodyPr>
            <a:normAutofit/>
          </a:bodyPr>
          <a:lstStyle/>
          <a:p>
            <a:r>
              <a:rPr lang="en-US" dirty="0" smtClean="0"/>
              <a:t>Our next TSDL webinar will be December 12</a:t>
            </a:r>
            <a:r>
              <a:rPr lang="en-US" baseline="30000" dirty="0" smtClean="0"/>
              <a:t>th</a:t>
            </a:r>
            <a:r>
              <a:rPr lang="en-US" dirty="0" smtClean="0"/>
              <a:t> from 1 – 2 pm</a:t>
            </a:r>
          </a:p>
          <a:p>
            <a:pPr lvl="1"/>
            <a:r>
              <a:rPr lang="en-US" dirty="0" smtClean="0"/>
              <a:t>2017-18 File Layout Updates and the TSDL Interchange Process  </a:t>
            </a:r>
            <a:endParaRPr lang="en-US" dirty="0"/>
          </a:p>
        </p:txBody>
      </p:sp>
      <p:pic>
        <p:nvPicPr>
          <p:cNvPr id="6" name="Picture 5"/>
          <p:cNvPicPr>
            <a:picLocks noChangeAspect="1"/>
          </p:cNvPicPr>
          <p:nvPr/>
        </p:nvPicPr>
        <p:blipFill>
          <a:blip r:embed="rId2"/>
          <a:stretch>
            <a:fillRect/>
          </a:stretch>
        </p:blipFill>
        <p:spPr>
          <a:xfrm>
            <a:off x="2031100" y="1268603"/>
            <a:ext cx="4741933" cy="3184364"/>
          </a:xfrm>
          <a:prstGeom prst="rect">
            <a:avLst/>
          </a:prstGeom>
        </p:spPr>
      </p:pic>
    </p:spTree>
    <p:extLst>
      <p:ext uri="{BB962C8B-B14F-4D97-AF65-F5344CB8AC3E}">
        <p14:creationId xmlns:p14="http://schemas.microsoft.com/office/powerpoint/2010/main" val="1234607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024" y="1016283"/>
            <a:ext cx="8547374" cy="5037025"/>
          </a:xfrm>
        </p:spPr>
        <p:txBody>
          <a:bodyPr>
            <a:normAutofit fontScale="92500" lnSpcReduction="10000"/>
          </a:bodyPr>
          <a:lstStyle/>
          <a:p>
            <a:r>
              <a:rPr lang="en-US" dirty="0" smtClean="0"/>
              <a:t>Course Code Documentation found at: </a:t>
            </a:r>
          </a:p>
          <a:p>
            <a:pPr lvl="1"/>
            <a:r>
              <a:rPr lang="en-US" dirty="0">
                <a:hlinkClick r:id="rId2"/>
              </a:rPr>
              <a:t>https://</a:t>
            </a:r>
            <a:r>
              <a:rPr lang="en-US" dirty="0" smtClean="0">
                <a:hlinkClick r:id="rId2"/>
              </a:rPr>
              <a:t>www.cde.state.co.us/datapipeline/sscc-details</a:t>
            </a:r>
            <a:endParaRPr lang="en-US" dirty="0" smtClean="0"/>
          </a:p>
          <a:p>
            <a:pPr lvl="1"/>
            <a:endParaRPr lang="en-US" b="1" dirty="0" smtClean="0"/>
          </a:p>
          <a:p>
            <a:r>
              <a:rPr lang="en-US" dirty="0" smtClean="0"/>
              <a:t>TSDL Interchange Documentation found at: </a:t>
            </a:r>
            <a:r>
              <a:rPr lang="en-US" sz="2000" dirty="0" smtClean="0">
                <a:hlinkClick r:id="rId3"/>
              </a:rPr>
              <a:t>http://www.cde.state.co.us/datapipeline/inter_teacherstudent</a:t>
            </a:r>
            <a:endParaRPr lang="en-US" dirty="0" smtClean="0"/>
          </a:p>
          <a:p>
            <a:pPr lvl="1"/>
            <a:r>
              <a:rPr lang="en-US" dirty="0" smtClean="0"/>
              <a:t>Deadlines</a:t>
            </a:r>
          </a:p>
          <a:p>
            <a:pPr lvl="1"/>
            <a:r>
              <a:rPr lang="en-US" dirty="0" smtClean="0"/>
              <a:t>File layouts and definitions</a:t>
            </a:r>
          </a:p>
          <a:p>
            <a:pPr lvl="1"/>
            <a:r>
              <a:rPr lang="en-US" dirty="0" smtClean="0"/>
              <a:t>Defects </a:t>
            </a:r>
          </a:p>
          <a:p>
            <a:pPr lvl="1"/>
            <a:r>
              <a:rPr lang="en-US" dirty="0" smtClean="0"/>
              <a:t>Business Rules</a:t>
            </a:r>
          </a:p>
          <a:p>
            <a:pPr lvl="1"/>
            <a:r>
              <a:rPr lang="en-US" dirty="0" smtClean="0"/>
              <a:t>Trainings</a:t>
            </a:r>
          </a:p>
          <a:p>
            <a:pPr lvl="1"/>
            <a:r>
              <a:rPr lang="en-US" dirty="0" smtClean="0"/>
              <a:t>Additional Resources – Frequently Asked Questions</a:t>
            </a:r>
          </a:p>
          <a:p>
            <a:pPr lvl="1"/>
            <a:endParaRPr lang="en-US" dirty="0"/>
          </a:p>
          <a:p>
            <a:r>
              <a:rPr lang="en-US" dirty="0" smtClean="0"/>
              <a:t>Contact:</a:t>
            </a:r>
            <a:endParaRPr lang="en-US" dirty="0"/>
          </a:p>
          <a:p>
            <a:pPr lvl="1"/>
            <a:r>
              <a:rPr lang="en-US" dirty="0"/>
              <a:t>Annette Severson: </a:t>
            </a:r>
            <a:r>
              <a:rPr lang="en-US" dirty="0">
                <a:hlinkClick r:id="rId4"/>
              </a:rPr>
              <a:t>severson_a@cde.state.co.us</a:t>
            </a:r>
            <a:r>
              <a:rPr lang="en-US" dirty="0"/>
              <a:t> or </a:t>
            </a:r>
            <a:r>
              <a:rPr lang="en-US" dirty="0" smtClean="0"/>
              <a:t>303-866-6824</a:t>
            </a:r>
          </a:p>
          <a:p>
            <a:pPr lvl="1"/>
            <a:r>
              <a:rPr lang="en-US" i="1" dirty="0" smtClean="0"/>
              <a:t>Please note – I will be unavailable the week of Thanksgiving but can provide assistance upon my return (Monday, November 27</a:t>
            </a:r>
            <a:r>
              <a:rPr lang="en-US" i="1" baseline="30000" dirty="0" smtClean="0"/>
              <a:t>th</a:t>
            </a:r>
            <a:r>
              <a:rPr lang="en-US" i="1" dirty="0" smtClean="0"/>
              <a:t>) </a:t>
            </a:r>
            <a:endParaRPr lang="en-US" i="1" dirty="0"/>
          </a:p>
          <a:p>
            <a:endParaRPr lang="en-US" dirty="0" smtClean="0"/>
          </a:p>
          <a:p>
            <a:pPr lvl="1"/>
            <a:endParaRPr lang="en-US" dirty="0" smtClean="0"/>
          </a:p>
        </p:txBody>
      </p:sp>
      <p:sp>
        <p:nvSpPr>
          <p:cNvPr id="3" name="Title 2"/>
          <p:cNvSpPr>
            <a:spLocks noGrp="1"/>
          </p:cNvSpPr>
          <p:nvPr>
            <p:ph type="title"/>
          </p:nvPr>
        </p:nvSpPr>
        <p:spPr/>
        <p:txBody>
          <a:bodyPr/>
          <a:lstStyle/>
          <a:p>
            <a:r>
              <a:rPr lang="en-US" smtClean="0"/>
              <a:t>TSDL Interchange Resources</a:t>
            </a:r>
            <a:endParaRPr lang="en-US" dirty="0"/>
          </a:p>
        </p:txBody>
      </p:sp>
      <p:sp>
        <p:nvSpPr>
          <p:cNvPr id="4" name="AutoShape 2" descr="Image result for prerequisi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65017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993866"/>
            <a:ext cx="7886700" cy="5027074"/>
          </a:xfrm>
        </p:spPr>
        <p:txBody>
          <a:bodyPr/>
          <a:lstStyle/>
          <a:p>
            <a:r>
              <a:rPr lang="en-US" dirty="0" smtClean="0"/>
              <a:t>Public District Course Directory (public)</a:t>
            </a:r>
          </a:p>
          <a:p>
            <a:pPr lvl="1"/>
            <a:r>
              <a:rPr lang="en-US" dirty="0" smtClean="0"/>
              <a:t>Interact tool allows users to view and identify courses a district offers</a:t>
            </a:r>
          </a:p>
          <a:p>
            <a:pPr lvl="1"/>
            <a:r>
              <a:rPr lang="en-US" dirty="0" smtClean="0"/>
              <a:t>Released to the public on Nov 1, 2017</a:t>
            </a:r>
          </a:p>
          <a:p>
            <a:pPr lvl="1"/>
            <a:r>
              <a:rPr lang="en-US" dirty="0" smtClean="0"/>
              <a:t>Report uses state course code data</a:t>
            </a:r>
          </a:p>
          <a:p>
            <a:pPr lvl="1"/>
            <a:r>
              <a:rPr lang="en-US" dirty="0" smtClean="0">
                <a:hlinkClick r:id="rId2"/>
              </a:rPr>
              <a:t>http://www2.cde.state.co.us/schoolview/coursedirectory/districtcoursedirectorydata.asp</a:t>
            </a:r>
            <a:endParaRPr lang="en-US" dirty="0" smtClean="0"/>
          </a:p>
          <a:p>
            <a:endParaRPr lang="en-US" dirty="0" smtClean="0"/>
          </a:p>
          <a:p>
            <a:r>
              <a:rPr lang="en-US" dirty="0" smtClean="0"/>
              <a:t>Educator Preparation Performance Report (development): </a:t>
            </a:r>
          </a:p>
          <a:p>
            <a:pPr lvl="1"/>
            <a:r>
              <a:rPr lang="en-US" dirty="0" smtClean="0"/>
              <a:t>Review of teacher preparation programs pursuant to 23-1-121</a:t>
            </a:r>
          </a:p>
          <a:p>
            <a:pPr lvl="1"/>
            <a:r>
              <a:rPr lang="en-US" dirty="0" smtClean="0"/>
              <a:t>Report will use TSDL (both course enrollment and course instructor) and state course code</a:t>
            </a:r>
          </a:p>
          <a:p>
            <a:pPr lvl="2"/>
            <a:endParaRPr lang="en-US" dirty="0" smtClean="0"/>
          </a:p>
          <a:p>
            <a:endParaRPr lang="en-US" dirty="0"/>
          </a:p>
        </p:txBody>
      </p:sp>
      <p:sp>
        <p:nvSpPr>
          <p:cNvPr id="3" name="Title 2"/>
          <p:cNvSpPr>
            <a:spLocks noGrp="1"/>
          </p:cNvSpPr>
          <p:nvPr>
            <p:ph type="title"/>
          </p:nvPr>
        </p:nvSpPr>
        <p:spPr/>
        <p:txBody>
          <a:bodyPr/>
          <a:lstStyle/>
          <a:p>
            <a:r>
              <a:rPr lang="en-US" smtClean="0"/>
              <a:t>Data Uses: Reporting and Analysis</a:t>
            </a:r>
            <a:endParaRPr lang="en-US" dirty="0"/>
          </a:p>
        </p:txBody>
      </p:sp>
    </p:spTree>
    <p:extLst>
      <p:ext uri="{BB962C8B-B14F-4D97-AF65-F5344CB8AC3E}">
        <p14:creationId xmlns:p14="http://schemas.microsoft.com/office/powerpoint/2010/main" val="3762239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Since 1968, the U.S. Department of Education (ED) has conducted the Civil Rights Data Collection (CRDC) to collect data on key education and civil rights issues in our nation's public schools</a:t>
            </a:r>
          </a:p>
          <a:p>
            <a:endParaRPr lang="en-US" dirty="0" smtClean="0"/>
          </a:p>
          <a:p>
            <a:r>
              <a:rPr lang="en-US" dirty="0" smtClean="0"/>
              <a:t>Previously, all data was reported directly from the LEA to ED.  Starting for the 2013-14 collection, CDE pre-populates data if possible based on data reported from LEAs to CDE</a:t>
            </a:r>
          </a:p>
          <a:p>
            <a:endParaRPr lang="en-US" dirty="0" smtClean="0"/>
          </a:p>
          <a:p>
            <a:r>
              <a:rPr lang="en-US" dirty="0" smtClean="0"/>
              <a:t>Collection is completed every other year</a:t>
            </a:r>
          </a:p>
          <a:p>
            <a:endParaRPr lang="en-US" dirty="0" smtClean="0"/>
          </a:p>
          <a:p>
            <a:r>
              <a:rPr lang="en-US" dirty="0" smtClean="0"/>
              <a:t>TSDL data elements provide 23% of all data elements CDE  pre-populates for LEAs</a:t>
            </a:r>
            <a:endParaRPr lang="en-US" dirty="0"/>
          </a:p>
        </p:txBody>
      </p:sp>
      <p:sp>
        <p:nvSpPr>
          <p:cNvPr id="3" name="Title 2"/>
          <p:cNvSpPr>
            <a:spLocks noGrp="1"/>
          </p:cNvSpPr>
          <p:nvPr>
            <p:ph type="title"/>
          </p:nvPr>
        </p:nvSpPr>
        <p:spPr/>
        <p:txBody>
          <a:bodyPr>
            <a:normAutofit fontScale="90000"/>
          </a:bodyPr>
          <a:lstStyle/>
          <a:p>
            <a:r>
              <a:rPr lang="en-US" smtClean="0"/>
              <a:t>Data Reporting – CRDC on behalf of districts</a:t>
            </a:r>
            <a:endParaRPr lang="en-US" dirty="0"/>
          </a:p>
        </p:txBody>
      </p:sp>
    </p:spTree>
    <p:extLst>
      <p:ext uri="{BB962C8B-B14F-4D97-AF65-F5344CB8AC3E}">
        <p14:creationId xmlns:p14="http://schemas.microsoft.com/office/powerpoint/2010/main" val="1409125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 indent="0">
              <a:buNone/>
            </a:pPr>
            <a:r>
              <a:rPr lang="en-US" sz="2000" b="0" dirty="0" smtClean="0"/>
              <a:t>Derived </a:t>
            </a:r>
            <a:r>
              <a:rPr lang="en-US" sz="2000" b="0" dirty="0"/>
              <a:t>from both Colorado Revised Statutes (C.R.S) and the Colorado State Board of Education’s </a:t>
            </a:r>
            <a:r>
              <a:rPr lang="en-US" sz="2000" b="0" dirty="0" smtClean="0"/>
              <a:t>rules:</a:t>
            </a:r>
            <a:endParaRPr lang="en-US" sz="2000" b="0" dirty="0"/>
          </a:p>
          <a:p>
            <a:pPr lvl="0"/>
            <a:r>
              <a:rPr lang="en-US" sz="2000" b="0" dirty="0"/>
              <a:t>Concerning Statutory Changes to K-12 Education, House Bill 13-12-19: 22-2-116.5</a:t>
            </a:r>
          </a:p>
          <a:p>
            <a:pPr lvl="0"/>
            <a:r>
              <a:rPr lang="en-US" sz="2000" b="0" dirty="0"/>
              <a:t>Course Participation and Student Proficiency Reports, House Bill 14-1376: 22-11-503.5</a:t>
            </a:r>
          </a:p>
          <a:p>
            <a:pPr lvl="0"/>
            <a:r>
              <a:rPr lang="en-US" sz="2000" b="0" dirty="0"/>
              <a:t>Monitoring of Written Evaluation System, C.R.S. 22-9-106 (1.5) (a-b)</a:t>
            </a:r>
          </a:p>
          <a:p>
            <a:pPr lvl="0"/>
            <a:r>
              <a:rPr lang="en-US" sz="2000" b="0" dirty="0"/>
              <a:t>Rules for administration of a statewide system to evaluate the effectiveness of licensed personnel employed by school districts and boards of cooperative services 1 CCR 301-87(6.04) (</a:t>
            </a:r>
            <a:r>
              <a:rPr lang="en-US" sz="2000" b="0" dirty="0" err="1"/>
              <a:t>i</a:t>
            </a:r>
            <a:r>
              <a:rPr lang="en-US" sz="2000" b="0" dirty="0"/>
              <a:t>), (A), (C) (2) (b, d, and e), and (C) (3) (a).</a:t>
            </a:r>
          </a:p>
          <a:p>
            <a:pPr lvl="0"/>
            <a:r>
              <a:rPr lang="en-US" sz="2000" b="0" dirty="0"/>
              <a:t>Commissioner Duties - reviewing the content of educator preparation programs in Colorado, C.R.S. 22-2-112 (p-q)</a:t>
            </a:r>
          </a:p>
          <a:p>
            <a:endParaRPr lang="en-US" dirty="0"/>
          </a:p>
        </p:txBody>
      </p:sp>
      <p:sp>
        <p:nvSpPr>
          <p:cNvPr id="3" name="Title 2"/>
          <p:cNvSpPr>
            <a:spLocks noGrp="1"/>
          </p:cNvSpPr>
          <p:nvPr>
            <p:ph type="title"/>
          </p:nvPr>
        </p:nvSpPr>
        <p:spPr/>
        <p:txBody>
          <a:bodyPr/>
          <a:lstStyle/>
          <a:p>
            <a:r>
              <a:rPr lang="en-US" dirty="0" smtClean="0"/>
              <a:t>Authority To Collect</a:t>
            </a:r>
            <a:endParaRPr lang="en-US" dirty="0"/>
          </a:p>
        </p:txBody>
      </p:sp>
    </p:spTree>
    <p:extLst>
      <p:ext uri="{BB962C8B-B14F-4D97-AF65-F5344CB8AC3E}">
        <p14:creationId xmlns:p14="http://schemas.microsoft.com/office/powerpoint/2010/main" val="271578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Pipeline Review</a:t>
            </a:r>
            <a:endParaRPr lang="en-US" dirty="0"/>
          </a:p>
        </p:txBody>
      </p:sp>
      <p:pic>
        <p:nvPicPr>
          <p:cNvPr id="4" name="Picture 3"/>
          <p:cNvPicPr>
            <a:picLocks noChangeAspect="1"/>
          </p:cNvPicPr>
          <p:nvPr/>
        </p:nvPicPr>
        <p:blipFill>
          <a:blip r:embed="rId2"/>
          <a:stretch>
            <a:fillRect/>
          </a:stretch>
        </p:blipFill>
        <p:spPr>
          <a:xfrm>
            <a:off x="3262312" y="3139803"/>
            <a:ext cx="2619375" cy="1743075"/>
          </a:xfrm>
          <a:prstGeom prst="rect">
            <a:avLst/>
          </a:prstGeom>
        </p:spPr>
      </p:pic>
    </p:spTree>
    <p:extLst>
      <p:ext uri="{BB962C8B-B14F-4D97-AF65-F5344CB8AC3E}">
        <p14:creationId xmlns:p14="http://schemas.microsoft.com/office/powerpoint/2010/main" val="968208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02729" y="883577"/>
          <a:ext cx="8354848" cy="5834053"/>
        </p:xfrm>
        <a:graphic>
          <a:graphicData uri="http://schemas.openxmlformats.org/drawingml/2006/table">
            <a:tbl>
              <a:tblPr firstRow="1" bandRow="1">
                <a:tableStyleId>{5C22544A-7EE6-4342-B048-85BDC9FD1C3A}</a:tableStyleId>
              </a:tblPr>
              <a:tblGrid>
                <a:gridCol w="2013360"/>
                <a:gridCol w="6341488"/>
              </a:tblGrid>
              <a:tr h="457199">
                <a:tc>
                  <a:txBody>
                    <a:bodyPr/>
                    <a:lstStyle/>
                    <a:p>
                      <a:r>
                        <a:rPr lang="en-US" sz="2000" dirty="0" smtClean="0"/>
                        <a:t>Term</a:t>
                      </a:r>
                      <a:endParaRPr lang="en-US" sz="2000" b="0" dirty="0">
                        <a:solidFill>
                          <a:schemeClr val="tx1"/>
                        </a:solidFill>
                      </a:endParaRPr>
                    </a:p>
                  </a:txBody>
                  <a:tcPr/>
                </a:tc>
                <a:tc>
                  <a:txBody>
                    <a:bodyPr/>
                    <a:lstStyle/>
                    <a:p>
                      <a:r>
                        <a:rPr lang="en-US" sz="2400" dirty="0" smtClean="0"/>
                        <a:t>Definition</a:t>
                      </a:r>
                      <a:endParaRPr lang="en-US" sz="2400" b="0" dirty="0">
                        <a:solidFill>
                          <a:schemeClr val="tx1"/>
                        </a:solidFill>
                      </a:endParaRPr>
                    </a:p>
                  </a:txBody>
                  <a:tcPr/>
                </a:tc>
              </a:tr>
              <a:tr h="616370">
                <a:tc>
                  <a:txBody>
                    <a:bodyPr/>
                    <a:lstStyle/>
                    <a:p>
                      <a:r>
                        <a:rPr lang="en-US" sz="1800" dirty="0" err="1" smtClean="0"/>
                        <a:t>Cognos</a:t>
                      </a:r>
                      <a:r>
                        <a:rPr lang="en-US" sz="1800" dirty="0" smtClean="0"/>
                        <a:t> </a:t>
                      </a:r>
                      <a:endParaRPr lang="en-US" sz="1800" b="0" dirty="0">
                        <a:solidFill>
                          <a:schemeClr val="tx1"/>
                        </a:solidFill>
                      </a:endParaRPr>
                    </a:p>
                  </a:txBody>
                  <a:tcPr/>
                </a:tc>
                <a:tc>
                  <a:txBody>
                    <a:bodyPr/>
                    <a:lstStyle/>
                    <a:p>
                      <a:r>
                        <a:rPr lang="en-US" sz="1800" dirty="0" smtClean="0"/>
                        <a:t>A type of report in which the user can view</a:t>
                      </a:r>
                      <a:r>
                        <a:rPr lang="en-US" sz="1800" baseline="0" dirty="0" smtClean="0"/>
                        <a:t> applicable reports that are formatted in a user friendly environment</a:t>
                      </a:r>
                      <a:endParaRPr lang="en-US" sz="1800" b="0" dirty="0">
                        <a:solidFill>
                          <a:schemeClr val="tx1"/>
                        </a:solidFill>
                      </a:endParaRPr>
                    </a:p>
                  </a:txBody>
                  <a:tcPr/>
                </a:tc>
              </a:tr>
              <a:tr h="616370">
                <a:tc>
                  <a:txBody>
                    <a:bodyPr/>
                    <a:lstStyle/>
                    <a:p>
                      <a:r>
                        <a:rPr lang="en-US" sz="1800" dirty="0" smtClean="0"/>
                        <a:t>Data Pipeline</a:t>
                      </a:r>
                      <a:endParaRPr lang="en-US" sz="1800" dirty="0"/>
                    </a:p>
                  </a:txBody>
                  <a:tcPr/>
                </a:tc>
                <a:tc>
                  <a:txBody>
                    <a:bodyPr/>
                    <a:lstStyle/>
                    <a:p>
                      <a:r>
                        <a:rPr lang="en-US" sz="1800" dirty="0" smtClean="0"/>
                        <a:t>A streamlined approach to efficiently move required education information</a:t>
                      </a:r>
                      <a:r>
                        <a:rPr lang="en-US" sz="1800" baseline="0" dirty="0" smtClean="0"/>
                        <a:t> from school districts to the CDE </a:t>
                      </a:r>
                      <a:endParaRPr lang="en-US" sz="1800" dirty="0"/>
                    </a:p>
                  </a:txBody>
                  <a:tcPr/>
                </a:tc>
              </a:tr>
              <a:tr h="880529">
                <a:tc>
                  <a:txBody>
                    <a:bodyPr/>
                    <a:lstStyle/>
                    <a:p>
                      <a:r>
                        <a:rPr lang="en-US" sz="1800" dirty="0" smtClean="0"/>
                        <a:t>Interchange</a:t>
                      </a:r>
                      <a:endParaRPr lang="en-US" sz="1800" dirty="0"/>
                    </a:p>
                  </a:txBody>
                  <a:tcPr/>
                </a:tc>
                <a:tc>
                  <a:txBody>
                    <a:bodyPr/>
                    <a:lstStyle/>
                    <a:p>
                      <a:r>
                        <a:rPr lang="en-US" sz="1800" dirty="0" smtClean="0"/>
                        <a:t>The method</a:t>
                      </a:r>
                      <a:r>
                        <a:rPr lang="en-US" sz="1800" baseline="0" dirty="0" smtClean="0"/>
                        <a:t> of providing data to CDE in which  LEA’s may choose from multiple file formats to submit data transactions throughout the year.  </a:t>
                      </a:r>
                      <a:endParaRPr lang="en-US" sz="1800" dirty="0"/>
                    </a:p>
                  </a:txBody>
                  <a:tcPr/>
                </a:tc>
              </a:tr>
              <a:tr h="616370">
                <a:tc>
                  <a:txBody>
                    <a:bodyPr/>
                    <a:lstStyle/>
                    <a:p>
                      <a:r>
                        <a:rPr lang="en-US" sz="1800" dirty="0" smtClean="0"/>
                        <a:t>LAM</a:t>
                      </a:r>
                      <a:endParaRPr lang="en-US" sz="1800" dirty="0"/>
                    </a:p>
                  </a:txBody>
                  <a:tcPr/>
                </a:tc>
                <a:tc>
                  <a:txBody>
                    <a:bodyPr/>
                    <a:lstStyle/>
                    <a:p>
                      <a:r>
                        <a:rPr lang="en-US" sz="1800" dirty="0" smtClean="0"/>
                        <a:t>Local Access</a:t>
                      </a:r>
                      <a:r>
                        <a:rPr lang="en-US" sz="1800" baseline="0" dirty="0" smtClean="0"/>
                        <a:t> Manager responsible for assigning the appropriate access to CDE applications</a:t>
                      </a:r>
                      <a:endParaRPr lang="en-US" sz="1800" dirty="0"/>
                    </a:p>
                  </a:txBody>
                  <a:tcPr/>
                </a:tc>
              </a:tr>
              <a:tr h="439093">
                <a:tc>
                  <a:txBody>
                    <a:bodyPr/>
                    <a:lstStyle/>
                    <a:p>
                      <a:r>
                        <a:rPr lang="en-US" sz="1800" dirty="0" smtClean="0"/>
                        <a:t>LEA</a:t>
                      </a:r>
                      <a:endParaRPr lang="en-US" sz="1800" dirty="0"/>
                    </a:p>
                  </a:txBody>
                  <a:tcPr/>
                </a:tc>
                <a:tc>
                  <a:txBody>
                    <a:bodyPr/>
                    <a:lstStyle/>
                    <a:p>
                      <a:r>
                        <a:rPr lang="en-US" sz="1800" dirty="0" smtClean="0"/>
                        <a:t>Local Education Agencies</a:t>
                      </a:r>
                      <a:endParaRPr lang="en-US" sz="1800" dirty="0"/>
                    </a:p>
                  </a:txBody>
                  <a:tcPr/>
                </a:tc>
              </a:tr>
              <a:tr h="880529">
                <a:tc>
                  <a:txBody>
                    <a:bodyPr/>
                    <a:lstStyle/>
                    <a:p>
                      <a:r>
                        <a:rPr lang="en-US" sz="1800" dirty="0" err="1" smtClean="0"/>
                        <a:t>IdM</a:t>
                      </a:r>
                      <a:endParaRPr lang="en-US" sz="1800" dirty="0"/>
                    </a:p>
                  </a:txBody>
                  <a:tcPr/>
                </a:tc>
                <a:tc>
                  <a:txBody>
                    <a:bodyPr/>
                    <a:lstStyle/>
                    <a:p>
                      <a:r>
                        <a:rPr lang="en-US" sz="1800" dirty="0" smtClean="0"/>
                        <a:t>Identity</a:t>
                      </a:r>
                      <a:r>
                        <a:rPr lang="en-US" sz="1800" baseline="0" dirty="0" smtClean="0"/>
                        <a:t> Management.  A single sign on system, allowing the user to navigate between the applications without entering user ID information a second time. </a:t>
                      </a:r>
                      <a:endParaRPr lang="en-US" sz="1800" dirty="0"/>
                    </a:p>
                  </a:txBody>
                  <a:tcPr/>
                </a:tc>
              </a:tr>
              <a:tr h="1144687">
                <a:tc>
                  <a:txBody>
                    <a:bodyPr/>
                    <a:lstStyle/>
                    <a:p>
                      <a:r>
                        <a:rPr lang="en-US" sz="1800" dirty="0" smtClean="0"/>
                        <a:t>Snapshot</a:t>
                      </a:r>
                      <a:endParaRPr lang="en-US" sz="1800" dirty="0"/>
                    </a:p>
                  </a:txBody>
                  <a:tcPr/>
                </a:tc>
                <a:tc>
                  <a:txBody>
                    <a:bodyPr/>
                    <a:lstStyle/>
                    <a:p>
                      <a:r>
                        <a:rPr lang="en-US" sz="1800" dirty="0" smtClean="0"/>
                        <a:t>A date in time when data is pulled from the appropriate interchanges, validated by additional business rules, and approval given that signifies</a:t>
                      </a:r>
                      <a:r>
                        <a:rPr lang="en-US" sz="1800" baseline="0" dirty="0" smtClean="0"/>
                        <a:t> it was accurately reported for a specific point in time by an LEA</a:t>
                      </a:r>
                      <a:endParaRPr lang="en-US" sz="1800" dirty="0"/>
                    </a:p>
                  </a:txBody>
                  <a:tcPr/>
                </a:tc>
              </a:tr>
            </a:tbl>
          </a:graphicData>
        </a:graphic>
      </p:graphicFrame>
      <p:sp>
        <p:nvSpPr>
          <p:cNvPr id="3" name="Title 2"/>
          <p:cNvSpPr>
            <a:spLocks noGrp="1"/>
          </p:cNvSpPr>
          <p:nvPr>
            <p:ph type="title"/>
          </p:nvPr>
        </p:nvSpPr>
        <p:spPr/>
        <p:txBody>
          <a:bodyPr/>
          <a:lstStyle/>
          <a:p>
            <a:pPr>
              <a:defRPr/>
            </a:pPr>
            <a:r>
              <a:rPr lang="en-US" dirty="0" smtClean="0"/>
              <a:t>Glossary of Terms</a:t>
            </a:r>
            <a:endParaRPr lang="en-US" dirty="0"/>
          </a:p>
        </p:txBody>
      </p:sp>
    </p:spTree>
    <p:extLst>
      <p:ext uri="{BB962C8B-B14F-4D97-AF65-F5344CB8AC3E}">
        <p14:creationId xmlns:p14="http://schemas.microsoft.com/office/powerpoint/2010/main" val="3862016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Town Hall occurs every Thursday from 9 to 10 am</a:t>
            </a:r>
          </a:p>
          <a:p>
            <a:endParaRPr lang="en-US" dirty="0"/>
          </a:p>
          <a:p>
            <a:r>
              <a:rPr lang="en-US" dirty="0" smtClean="0"/>
              <a:t>Monthly webinars scheduled to review and discuss the Teacher Student Data Link Interchange and Snapshot:</a:t>
            </a:r>
          </a:p>
          <a:p>
            <a:pPr lvl="1"/>
            <a:r>
              <a:rPr lang="en-US" dirty="0" smtClean="0"/>
              <a:t>Every 2</a:t>
            </a:r>
            <a:r>
              <a:rPr lang="en-US" baseline="30000" dirty="0" smtClean="0"/>
              <a:t>nd</a:t>
            </a:r>
            <a:r>
              <a:rPr lang="en-US" dirty="0" smtClean="0"/>
              <a:t> Tuesday of the month from 1 to 2pm</a:t>
            </a:r>
          </a:p>
          <a:p>
            <a:pPr lvl="1"/>
            <a:r>
              <a:rPr lang="en-US" dirty="0" smtClean="0"/>
              <a:t>To join webinar:</a:t>
            </a:r>
          </a:p>
          <a:p>
            <a:pPr lvl="2"/>
            <a:r>
              <a:rPr lang="en-US" u="sng" dirty="0" smtClean="0">
                <a:hlinkClick r:id="rId2"/>
              </a:rPr>
              <a:t>https</a:t>
            </a:r>
            <a:r>
              <a:rPr lang="en-US" u="sng" dirty="0">
                <a:hlinkClick r:id="rId2"/>
              </a:rPr>
              <a:t>://cdeinfotech.adobeconnect.com/data_services/</a:t>
            </a:r>
            <a:r>
              <a:rPr lang="en-US" dirty="0"/>
              <a:t> </a:t>
            </a:r>
            <a:endParaRPr lang="en-US" dirty="0" smtClean="0"/>
          </a:p>
          <a:p>
            <a:pPr lvl="2"/>
            <a:r>
              <a:rPr lang="en-US" dirty="0"/>
              <a:t>C</a:t>
            </a:r>
            <a:r>
              <a:rPr lang="en-US" dirty="0" smtClean="0"/>
              <a:t>all </a:t>
            </a:r>
            <a:r>
              <a:rPr lang="en-US" dirty="0"/>
              <a:t>in number: </a:t>
            </a:r>
            <a:r>
              <a:rPr lang="en-US" dirty="0" smtClean="0"/>
              <a:t>1-855-397-4421</a:t>
            </a:r>
          </a:p>
          <a:p>
            <a:pPr lvl="1"/>
            <a:r>
              <a:rPr lang="en-US" dirty="0" smtClean="0"/>
              <a:t>Reminders will be sent via email</a:t>
            </a:r>
            <a:endParaRPr lang="en-US" dirty="0"/>
          </a:p>
          <a:p>
            <a:pPr lvl="1"/>
            <a:endParaRPr lang="en-US" dirty="0" smtClean="0"/>
          </a:p>
          <a:p>
            <a:pPr lvl="1"/>
            <a:endParaRPr lang="en-US" dirty="0" smtClean="0"/>
          </a:p>
          <a:p>
            <a:endParaRPr lang="en-US" dirty="0"/>
          </a:p>
        </p:txBody>
      </p:sp>
      <p:sp>
        <p:nvSpPr>
          <p:cNvPr id="3" name="Title 2"/>
          <p:cNvSpPr>
            <a:spLocks noGrp="1"/>
          </p:cNvSpPr>
          <p:nvPr>
            <p:ph type="title"/>
          </p:nvPr>
        </p:nvSpPr>
        <p:spPr/>
        <p:txBody>
          <a:bodyPr/>
          <a:lstStyle/>
          <a:p>
            <a:r>
              <a:rPr lang="en-US" dirty="0" smtClean="0"/>
              <a:t>Training Opportunities</a:t>
            </a:r>
            <a:endParaRPr lang="en-US" dirty="0"/>
          </a:p>
        </p:txBody>
      </p:sp>
      <p:pic>
        <p:nvPicPr>
          <p:cNvPr id="4" name="Picture 3"/>
          <p:cNvPicPr>
            <a:picLocks noChangeAspect="1"/>
          </p:cNvPicPr>
          <p:nvPr/>
        </p:nvPicPr>
        <p:blipFill>
          <a:blip r:embed="rId3"/>
          <a:stretch>
            <a:fillRect/>
          </a:stretch>
        </p:blipFill>
        <p:spPr>
          <a:xfrm>
            <a:off x="5687057" y="4424826"/>
            <a:ext cx="2657475" cy="1714500"/>
          </a:xfrm>
          <a:prstGeom prst="rect">
            <a:avLst/>
          </a:prstGeom>
        </p:spPr>
      </p:pic>
    </p:spTree>
    <p:extLst>
      <p:ext uri="{BB962C8B-B14F-4D97-AF65-F5344CB8AC3E}">
        <p14:creationId xmlns:p14="http://schemas.microsoft.com/office/powerpoint/2010/main" val="2131307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6646" y="1017842"/>
            <a:ext cx="7886700" cy="5037025"/>
          </a:xfrm>
        </p:spPr>
        <p:txBody>
          <a:bodyPr/>
          <a:lstStyle/>
          <a:p>
            <a:r>
              <a:rPr lang="en-US" dirty="0">
                <a:hlinkClick r:id="rId2"/>
              </a:rPr>
              <a:t>https://</a:t>
            </a:r>
            <a:r>
              <a:rPr lang="en-US" dirty="0" smtClean="0">
                <a:hlinkClick r:id="rId2"/>
              </a:rPr>
              <a:t>www.cde.state.co.us/datapipeline</a:t>
            </a:r>
            <a:endParaRPr lang="en-US" dirty="0" smtClean="0"/>
          </a:p>
          <a:p>
            <a:endParaRPr lang="en-US" dirty="0"/>
          </a:p>
        </p:txBody>
      </p:sp>
      <p:sp>
        <p:nvSpPr>
          <p:cNvPr id="3" name="Title 2"/>
          <p:cNvSpPr>
            <a:spLocks noGrp="1"/>
          </p:cNvSpPr>
          <p:nvPr>
            <p:ph type="title"/>
          </p:nvPr>
        </p:nvSpPr>
        <p:spPr/>
        <p:txBody>
          <a:bodyPr/>
          <a:lstStyle/>
          <a:p>
            <a:r>
              <a:rPr lang="en-US" dirty="0" smtClean="0"/>
              <a:t>Website Overview</a:t>
            </a:r>
            <a:endParaRPr lang="en-US" dirty="0"/>
          </a:p>
        </p:txBody>
      </p:sp>
      <p:pic>
        <p:nvPicPr>
          <p:cNvPr id="7" name="Picture 6"/>
          <p:cNvPicPr>
            <a:picLocks noChangeAspect="1"/>
          </p:cNvPicPr>
          <p:nvPr/>
        </p:nvPicPr>
        <p:blipFill>
          <a:blip r:embed="rId3"/>
          <a:stretch>
            <a:fillRect/>
          </a:stretch>
        </p:blipFill>
        <p:spPr>
          <a:xfrm>
            <a:off x="192024" y="1524479"/>
            <a:ext cx="8568164" cy="3709780"/>
          </a:xfrm>
          <a:prstGeom prst="rect">
            <a:avLst/>
          </a:prstGeom>
          <a:ln>
            <a:solidFill>
              <a:schemeClr val="accent6"/>
            </a:solidFill>
          </a:ln>
          <a:effectLst>
            <a:outerShdw blurRad="50800" dist="38100" dir="8100000" algn="tr" rotWithShape="0">
              <a:prstClr val="black">
                <a:alpha val="40000"/>
              </a:prstClr>
            </a:outerShdw>
          </a:effectLst>
        </p:spPr>
      </p:pic>
      <p:sp>
        <p:nvSpPr>
          <p:cNvPr id="8" name="Rectangular Callout 7"/>
          <p:cNvSpPr/>
          <p:nvPr/>
        </p:nvSpPr>
        <p:spPr>
          <a:xfrm rot="10800000">
            <a:off x="6652470" y="3536354"/>
            <a:ext cx="1946246" cy="1488652"/>
          </a:xfrm>
          <a:prstGeom prst="wedgeRectCallout">
            <a:avLst/>
          </a:prstGeom>
          <a:noFill/>
          <a:ln w="25400">
            <a:solidFill>
              <a:srgbClr val="FF0000"/>
            </a:solidFill>
          </a:ln>
          <a:effectLst>
            <a:innerShdw blurRad="63500" dist="50800" dir="162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9086" y="2778792"/>
            <a:ext cx="2651624" cy="646331"/>
          </a:xfrm>
          <a:prstGeom prst="rect">
            <a:avLst/>
          </a:prstGeom>
          <a:noFill/>
        </p:spPr>
        <p:txBody>
          <a:bodyPr wrap="none" rtlCol="0">
            <a:spAutoFit/>
          </a:bodyPr>
          <a:lstStyle/>
          <a:p>
            <a:pPr algn="ctr"/>
            <a:r>
              <a:rPr lang="en-US" dirty="0" smtClean="0">
                <a:solidFill>
                  <a:srgbClr val="FF0000"/>
                </a:solidFill>
              </a:rPr>
              <a:t>To Log In Pipeline System: </a:t>
            </a:r>
          </a:p>
          <a:p>
            <a:pPr algn="ctr"/>
            <a:r>
              <a:rPr lang="en-US" dirty="0" smtClean="0">
                <a:solidFill>
                  <a:srgbClr val="FF0000"/>
                </a:solidFill>
              </a:rPr>
              <a:t>click here</a:t>
            </a:r>
            <a:endParaRPr lang="en-US" dirty="0">
              <a:solidFill>
                <a:srgbClr val="FF0000"/>
              </a:solidFill>
            </a:endParaRPr>
          </a:p>
        </p:txBody>
      </p:sp>
      <p:sp>
        <p:nvSpPr>
          <p:cNvPr id="10" name="Line Callout 2 9"/>
          <p:cNvSpPr/>
          <p:nvPr/>
        </p:nvSpPr>
        <p:spPr>
          <a:xfrm>
            <a:off x="2452188" y="1941970"/>
            <a:ext cx="2508230" cy="773776"/>
          </a:xfrm>
          <a:prstGeom prst="borderCallout2">
            <a:avLst>
              <a:gd name="adj1" fmla="val 21887"/>
              <a:gd name="adj2" fmla="val -590"/>
              <a:gd name="adj3" fmla="val 18750"/>
              <a:gd name="adj4" fmla="val -16667"/>
              <a:gd name="adj5" fmla="val 107780"/>
              <a:gd name="adj6" fmla="val -51933"/>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Teacher Student Data Link Interchange Information</a:t>
            </a:r>
            <a:endParaRPr lang="en-US" dirty="0">
              <a:solidFill>
                <a:schemeClr val="tx1"/>
              </a:solidFill>
            </a:endParaRPr>
          </a:p>
        </p:txBody>
      </p:sp>
      <p:sp>
        <p:nvSpPr>
          <p:cNvPr id="11" name="Line Callout 2 10"/>
          <p:cNvSpPr/>
          <p:nvPr/>
        </p:nvSpPr>
        <p:spPr>
          <a:xfrm>
            <a:off x="2903952" y="3149466"/>
            <a:ext cx="2154966" cy="773776"/>
          </a:xfrm>
          <a:prstGeom prst="borderCallout2">
            <a:avLst>
              <a:gd name="adj1" fmla="val 53261"/>
              <a:gd name="adj2" fmla="val -823"/>
              <a:gd name="adj3" fmla="val 18750"/>
              <a:gd name="adj4" fmla="val -16667"/>
              <a:gd name="adj5" fmla="val -17724"/>
              <a:gd name="adj6" fmla="val -79190"/>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Teacher Student Data Link Snapshot Information</a:t>
            </a:r>
            <a:endParaRPr lang="en-US" dirty="0">
              <a:solidFill>
                <a:schemeClr val="tx1"/>
              </a:solidFill>
            </a:endParaRPr>
          </a:p>
        </p:txBody>
      </p:sp>
      <p:sp>
        <p:nvSpPr>
          <p:cNvPr id="12" name="Line Callout 2 11"/>
          <p:cNvSpPr/>
          <p:nvPr/>
        </p:nvSpPr>
        <p:spPr>
          <a:xfrm>
            <a:off x="2921225" y="4280680"/>
            <a:ext cx="3345875" cy="809209"/>
          </a:xfrm>
          <a:prstGeom prst="borderCallout2">
            <a:avLst>
              <a:gd name="adj1" fmla="val 52750"/>
              <a:gd name="adj2" fmla="val -594"/>
              <a:gd name="adj3" fmla="val 18750"/>
              <a:gd name="adj4" fmla="val -16667"/>
              <a:gd name="adj5" fmla="val -75588"/>
              <a:gd name="adj6" fmla="val -33728"/>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 frequently used codes are found here </a:t>
            </a:r>
            <a:r>
              <a:rPr lang="en-US" sz="1400" dirty="0" smtClean="0">
                <a:solidFill>
                  <a:schemeClr val="tx1"/>
                </a:solidFill>
              </a:rPr>
              <a:t>(district codes, school codes, institutes of higher education, etc.)</a:t>
            </a:r>
            <a:endParaRPr lang="en-US" sz="1400" dirty="0">
              <a:solidFill>
                <a:schemeClr val="tx1"/>
              </a:solidFill>
            </a:endParaRPr>
          </a:p>
        </p:txBody>
      </p:sp>
      <p:sp>
        <p:nvSpPr>
          <p:cNvPr id="13" name="Line Callout 2 12"/>
          <p:cNvSpPr/>
          <p:nvPr/>
        </p:nvSpPr>
        <p:spPr>
          <a:xfrm>
            <a:off x="1942247" y="5493676"/>
            <a:ext cx="2869035" cy="1098601"/>
          </a:xfrm>
          <a:prstGeom prst="borderCallout2">
            <a:avLst>
              <a:gd name="adj1" fmla="val 39374"/>
              <a:gd name="adj2" fmla="val -718"/>
              <a:gd name="adj3" fmla="val 18750"/>
              <a:gd name="adj4" fmla="val -16667"/>
              <a:gd name="adj5" fmla="val -101373"/>
              <a:gd name="adj6" fmla="val -34374"/>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Collection dates, Mandatory Collections- legislation and uses, converting csv files to excel, etc.</a:t>
            </a:r>
            <a:endParaRPr lang="en-US" sz="1400" dirty="0">
              <a:solidFill>
                <a:schemeClr val="tx1"/>
              </a:solidFill>
            </a:endParaRPr>
          </a:p>
        </p:txBody>
      </p:sp>
    </p:spTree>
    <p:extLst>
      <p:ext uri="{BB962C8B-B14F-4D97-AF65-F5344CB8AC3E}">
        <p14:creationId xmlns:p14="http://schemas.microsoft.com/office/powerpoint/2010/main" val="42901184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597</TotalTime>
  <Words>1568</Words>
  <Application>Microsoft Office PowerPoint</Application>
  <PresentationFormat>On-screen Show (4:3)</PresentationFormat>
  <Paragraphs>289</Paragraphs>
  <Slides>29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Museo Slab 500</vt:lpstr>
      <vt:lpstr>Times New Roman</vt:lpstr>
      <vt:lpstr>Trebuchet MS</vt:lpstr>
      <vt:lpstr>Wingdings</vt:lpstr>
      <vt:lpstr>Office Theme</vt:lpstr>
      <vt:lpstr>PowerPoint Presentation</vt:lpstr>
      <vt:lpstr>Agenda</vt:lpstr>
      <vt:lpstr>Data Uses: Reporting and Analysis</vt:lpstr>
      <vt:lpstr>Data Reporting – CRDC on behalf of districts</vt:lpstr>
      <vt:lpstr>Authority To Collect</vt:lpstr>
      <vt:lpstr>PowerPoint Presentation</vt:lpstr>
      <vt:lpstr>Glossary of Terms</vt:lpstr>
      <vt:lpstr>Training Opportunities</vt:lpstr>
      <vt:lpstr>Website Overview</vt:lpstr>
      <vt:lpstr>Website Overview - Interchanges</vt:lpstr>
      <vt:lpstr>Screenshot of Course Enrollment File Layout</vt:lpstr>
      <vt:lpstr>Website Overview – Interchanges (cont.)</vt:lpstr>
      <vt:lpstr>Website Overview – Snapshots</vt:lpstr>
      <vt:lpstr>PowerPoint Presentation</vt:lpstr>
      <vt:lpstr>Identity Management Roles</vt:lpstr>
      <vt:lpstr>Course Codes</vt:lpstr>
      <vt:lpstr>Required K-12 Courses</vt:lpstr>
      <vt:lpstr>Creating Files</vt:lpstr>
      <vt:lpstr>Tips on Files</vt:lpstr>
      <vt:lpstr>Interchange Files</vt:lpstr>
      <vt:lpstr>TSDL Fields </vt:lpstr>
      <vt:lpstr>Interchange Process</vt:lpstr>
      <vt:lpstr>PowerPoint Presentation</vt:lpstr>
      <vt:lpstr>TSDL Interchange Timeline</vt:lpstr>
      <vt:lpstr>TSDL Snapshot Timeline</vt:lpstr>
      <vt:lpstr>Webinar Trainings</vt:lpstr>
      <vt:lpstr>PowerPoint Presentation</vt:lpstr>
      <vt:lpstr>Thank You for Joining!</vt:lpstr>
      <vt:lpstr>TSDL Interchange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Severson, Annette</cp:lastModifiedBy>
  <cp:revision>78</cp:revision>
  <dcterms:created xsi:type="dcterms:W3CDTF">2016-08-31T23:11:11Z</dcterms:created>
  <dcterms:modified xsi:type="dcterms:W3CDTF">2017-11-16T18:18:30Z</dcterms:modified>
</cp:coreProperties>
</file>