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47"/>
  </p:notesMasterIdLst>
  <p:handoutMasterIdLst>
    <p:handoutMasterId r:id="rId48"/>
  </p:handoutMasterIdLst>
  <p:sldIdLst>
    <p:sldId id="625" r:id="rId2"/>
    <p:sldId id="695" r:id="rId3"/>
    <p:sldId id="696" r:id="rId4"/>
    <p:sldId id="697" r:id="rId5"/>
    <p:sldId id="698" r:id="rId6"/>
    <p:sldId id="709" r:id="rId7"/>
    <p:sldId id="710" r:id="rId8"/>
    <p:sldId id="757" r:id="rId9"/>
    <p:sldId id="712" r:id="rId10"/>
    <p:sldId id="713" r:id="rId11"/>
    <p:sldId id="715" r:id="rId12"/>
    <p:sldId id="716" r:id="rId13"/>
    <p:sldId id="717" r:id="rId14"/>
    <p:sldId id="718" r:id="rId15"/>
    <p:sldId id="719" r:id="rId16"/>
    <p:sldId id="744" r:id="rId17"/>
    <p:sldId id="720" r:id="rId18"/>
    <p:sldId id="758" r:id="rId19"/>
    <p:sldId id="721" r:id="rId20"/>
    <p:sldId id="722" r:id="rId21"/>
    <p:sldId id="723" r:id="rId22"/>
    <p:sldId id="724" r:id="rId23"/>
    <p:sldId id="725" r:id="rId24"/>
    <p:sldId id="747" r:id="rId25"/>
    <p:sldId id="726" r:id="rId26"/>
    <p:sldId id="745" r:id="rId27"/>
    <p:sldId id="746" r:id="rId28"/>
    <p:sldId id="727" r:id="rId29"/>
    <p:sldId id="748" r:id="rId30"/>
    <p:sldId id="749" r:id="rId31"/>
    <p:sldId id="750" r:id="rId32"/>
    <p:sldId id="728" r:id="rId33"/>
    <p:sldId id="751" r:id="rId34"/>
    <p:sldId id="752" r:id="rId35"/>
    <p:sldId id="729" r:id="rId36"/>
    <p:sldId id="753" r:id="rId37"/>
    <p:sldId id="730" r:id="rId38"/>
    <p:sldId id="731" r:id="rId39"/>
    <p:sldId id="732" r:id="rId40"/>
    <p:sldId id="733" r:id="rId41"/>
    <p:sldId id="734" r:id="rId42"/>
    <p:sldId id="735" r:id="rId43"/>
    <p:sldId id="736" r:id="rId44"/>
    <p:sldId id="659" r:id="rId45"/>
    <p:sldId id="688" r:id="rId46"/>
  </p:sldIdLst>
  <p:sldSz cx="9144000" cy="6858000" type="screen4x3"/>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7424" autoAdjust="0"/>
  </p:normalViewPr>
  <p:slideViewPr>
    <p:cSldViewPr snapToGrid="0" snapToObjects="1">
      <p:cViewPr varScale="1">
        <p:scale>
          <a:sx n="91" d="100"/>
          <a:sy n="91" d="100"/>
        </p:scale>
        <p:origin x="-5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E0A69-923E-4640-8CE8-49D277E470FE}" type="doc">
      <dgm:prSet loTypeId="urn:microsoft.com/office/officeart/2005/8/layout/hProcess9" loCatId="process" qsTypeId="urn:microsoft.com/office/officeart/2005/8/quickstyle/simple1" qsCatId="simple" csTypeId="urn:microsoft.com/office/officeart/2005/8/colors/colorful1" csCatId="colorful" phldr="1"/>
      <dgm:spPr/>
    </dgm:pt>
    <dgm:pt modelId="{C574705F-B278-44BE-981D-99CE82AA1746}">
      <dgm:prSet phldrT="[Text]"/>
      <dgm:spPr/>
      <dgm:t>
        <a:bodyPr/>
        <a:lstStyle/>
        <a:p>
          <a:r>
            <a:rPr lang="en-US" dirty="0" smtClean="0"/>
            <a:t>Resolve Snapshot Errors</a:t>
          </a:r>
          <a:endParaRPr lang="en-US" dirty="0"/>
        </a:p>
      </dgm:t>
    </dgm:pt>
    <dgm:pt modelId="{0EED4123-BB4E-4451-8678-9FB89E173F77}" type="parTrans" cxnId="{B465FFD7-7149-4D4D-953B-00FD99E9C351}">
      <dgm:prSet/>
      <dgm:spPr/>
      <dgm:t>
        <a:bodyPr/>
        <a:lstStyle/>
        <a:p>
          <a:endParaRPr lang="en-US"/>
        </a:p>
      </dgm:t>
    </dgm:pt>
    <dgm:pt modelId="{34397DBC-C9E3-425E-ADD4-BABB0A288B8F}" type="sibTrans" cxnId="{B465FFD7-7149-4D4D-953B-00FD99E9C351}">
      <dgm:prSet/>
      <dgm:spPr/>
      <dgm:t>
        <a:bodyPr/>
        <a:lstStyle/>
        <a:p>
          <a:endParaRPr lang="en-US"/>
        </a:p>
      </dgm:t>
    </dgm:pt>
    <dgm:pt modelId="{A835056E-4DFE-4E3D-94C6-34439AB719D2}">
      <dgm:prSet phldrT="[Text]" custT="1"/>
      <dgm:spPr>
        <a:solidFill>
          <a:schemeClr val="accent5"/>
        </a:solidFill>
      </dgm:spPr>
      <dgm:t>
        <a:bodyPr/>
        <a:lstStyle/>
        <a:p>
          <a:r>
            <a:rPr lang="en-US" sz="2800" dirty="0" smtClean="0"/>
            <a:t>Report Review </a:t>
          </a:r>
          <a:br>
            <a:rPr lang="en-US" sz="2800" dirty="0" smtClean="0"/>
          </a:br>
          <a:r>
            <a:rPr lang="en-US" sz="2800" dirty="0" smtClean="0"/>
            <a:t>Week</a:t>
          </a:r>
          <a:endParaRPr lang="en-US" sz="2800" dirty="0"/>
        </a:p>
      </dgm:t>
    </dgm:pt>
    <dgm:pt modelId="{625C7F9D-7736-4077-B87D-EA51E295E94E}" type="parTrans" cxnId="{52790A8D-0076-442B-9392-1B5858C7EA80}">
      <dgm:prSet/>
      <dgm:spPr/>
      <dgm:t>
        <a:bodyPr/>
        <a:lstStyle/>
        <a:p>
          <a:endParaRPr lang="en-US"/>
        </a:p>
      </dgm:t>
    </dgm:pt>
    <dgm:pt modelId="{6B79BC7F-22D9-42BB-B9A2-8B82F53E4831}" type="sibTrans" cxnId="{52790A8D-0076-442B-9392-1B5858C7EA80}">
      <dgm:prSet/>
      <dgm:spPr/>
      <dgm:t>
        <a:bodyPr/>
        <a:lstStyle/>
        <a:p>
          <a:endParaRPr lang="en-US"/>
        </a:p>
      </dgm:t>
    </dgm:pt>
    <dgm:pt modelId="{2DC55158-623D-45D6-948F-0661A55AC873}">
      <dgm:prSet phldrT="[Text]"/>
      <dgm:spPr>
        <a:solidFill>
          <a:schemeClr val="accent1"/>
        </a:solidFill>
      </dgm:spPr>
      <dgm:t>
        <a:bodyPr/>
        <a:lstStyle/>
        <a:p>
          <a:r>
            <a:rPr lang="en-US" dirty="0" smtClean="0"/>
            <a:t>Reports signed and Uploaded to the DMS</a:t>
          </a:r>
          <a:endParaRPr lang="en-US" dirty="0"/>
        </a:p>
      </dgm:t>
    </dgm:pt>
    <dgm:pt modelId="{77B42623-7B0D-4D57-BF6B-A80A3D89B2C9}" type="parTrans" cxnId="{6227EB45-B2CC-43D4-9F2D-15F0A6CE4994}">
      <dgm:prSet/>
      <dgm:spPr/>
      <dgm:t>
        <a:bodyPr/>
        <a:lstStyle/>
        <a:p>
          <a:endParaRPr lang="en-US"/>
        </a:p>
      </dgm:t>
    </dgm:pt>
    <dgm:pt modelId="{F97B2468-7097-43AB-945E-8EF7C438E8E3}" type="sibTrans" cxnId="{6227EB45-B2CC-43D4-9F2D-15F0A6CE4994}">
      <dgm:prSet/>
      <dgm:spPr/>
      <dgm:t>
        <a:bodyPr/>
        <a:lstStyle/>
        <a:p>
          <a:endParaRPr lang="en-US"/>
        </a:p>
      </dgm:t>
    </dgm:pt>
    <dgm:pt modelId="{35C0C228-34E5-4CA0-B2F9-1A6AA6DB8FB2}">
      <dgm:prSet/>
      <dgm:spPr/>
      <dgm:t>
        <a:bodyPr/>
        <a:lstStyle/>
        <a:p>
          <a:r>
            <a:rPr lang="en-US" dirty="0" smtClean="0"/>
            <a:t>8/16/2016</a:t>
          </a:r>
          <a:endParaRPr lang="en-US" dirty="0"/>
        </a:p>
      </dgm:t>
    </dgm:pt>
    <dgm:pt modelId="{38330165-7BF8-4D44-B338-910A8BA03425}" type="parTrans" cxnId="{2CB17EAB-3890-4347-A9FE-B803D1CC3E25}">
      <dgm:prSet/>
      <dgm:spPr/>
      <dgm:t>
        <a:bodyPr/>
        <a:lstStyle/>
        <a:p>
          <a:endParaRPr lang="en-US"/>
        </a:p>
      </dgm:t>
    </dgm:pt>
    <dgm:pt modelId="{7ADB85AC-04C4-4399-9710-C27DA94FECD1}" type="sibTrans" cxnId="{2CB17EAB-3890-4347-A9FE-B803D1CC3E25}">
      <dgm:prSet/>
      <dgm:spPr/>
      <dgm:t>
        <a:bodyPr/>
        <a:lstStyle/>
        <a:p>
          <a:endParaRPr lang="en-US"/>
        </a:p>
      </dgm:t>
    </dgm:pt>
    <dgm:pt modelId="{4A9CFAAB-639C-4F8A-BB6A-7849DDA31A3B}">
      <dgm:prSet phldrT="[Text]"/>
      <dgm:spPr>
        <a:solidFill>
          <a:schemeClr val="accent5"/>
        </a:solidFill>
      </dgm:spPr>
      <dgm:t>
        <a:bodyPr/>
        <a:lstStyle/>
        <a:p>
          <a:r>
            <a:rPr lang="en-US" sz="2100" dirty="0" smtClean="0"/>
            <a:t>8/17-8/23</a:t>
          </a:r>
          <a:endParaRPr lang="en-US" sz="2100" dirty="0"/>
        </a:p>
      </dgm:t>
    </dgm:pt>
    <dgm:pt modelId="{516C7C37-9883-4566-82E3-C6ABF196DC1B}" type="parTrans" cxnId="{E4F17F07-9BDB-4B99-AAA4-330CA285F630}">
      <dgm:prSet/>
      <dgm:spPr/>
      <dgm:t>
        <a:bodyPr/>
        <a:lstStyle/>
        <a:p>
          <a:endParaRPr lang="en-US"/>
        </a:p>
      </dgm:t>
    </dgm:pt>
    <dgm:pt modelId="{8140044E-EBED-43B4-939B-4017A9FF6329}" type="sibTrans" cxnId="{E4F17F07-9BDB-4B99-AAA4-330CA285F630}">
      <dgm:prSet/>
      <dgm:spPr/>
      <dgm:t>
        <a:bodyPr/>
        <a:lstStyle/>
        <a:p>
          <a:endParaRPr lang="en-US"/>
        </a:p>
      </dgm:t>
    </dgm:pt>
    <dgm:pt modelId="{94F11E38-CD8A-4BD1-8B87-2E6BCB61E9B1}">
      <dgm:prSet phldrT="[Text]"/>
      <dgm:spPr>
        <a:solidFill>
          <a:schemeClr val="accent1"/>
        </a:solidFill>
      </dgm:spPr>
      <dgm:t>
        <a:bodyPr/>
        <a:lstStyle/>
        <a:p>
          <a:r>
            <a:rPr lang="en-US" dirty="0" smtClean="0"/>
            <a:t>8/24/2016</a:t>
          </a:r>
          <a:endParaRPr lang="en-US" dirty="0"/>
        </a:p>
      </dgm:t>
    </dgm:pt>
    <dgm:pt modelId="{58BA726E-32DC-4F5F-82DC-46ECE226E42C}" type="parTrans" cxnId="{5BF81EE7-DC66-4DDD-8CEC-2B9C013F1924}">
      <dgm:prSet/>
      <dgm:spPr/>
      <dgm:t>
        <a:bodyPr/>
        <a:lstStyle/>
        <a:p>
          <a:endParaRPr lang="en-US"/>
        </a:p>
      </dgm:t>
    </dgm:pt>
    <dgm:pt modelId="{A391CAA9-2446-4B69-B609-5F88A0E0FEEF}" type="sibTrans" cxnId="{5BF81EE7-DC66-4DDD-8CEC-2B9C013F1924}">
      <dgm:prSet/>
      <dgm:spPr/>
      <dgm:t>
        <a:bodyPr/>
        <a:lstStyle/>
        <a:p>
          <a:endParaRPr lang="en-US"/>
        </a:p>
      </dgm:t>
    </dgm:pt>
    <dgm:pt modelId="{50CBCF31-3BF9-4690-885F-3606206968D8}" type="pres">
      <dgm:prSet presAssocID="{3AAE0A69-923E-4640-8CE8-49D277E470FE}" presName="CompostProcess" presStyleCnt="0">
        <dgm:presLayoutVars>
          <dgm:dir/>
          <dgm:resizeHandles val="exact"/>
        </dgm:presLayoutVars>
      </dgm:prSet>
      <dgm:spPr/>
    </dgm:pt>
    <dgm:pt modelId="{547BFF4A-4FDA-4013-8E53-47F589508713}" type="pres">
      <dgm:prSet presAssocID="{3AAE0A69-923E-4640-8CE8-49D277E470FE}" presName="arrow" presStyleLbl="bgShp" presStyleIdx="0" presStyleCnt="1"/>
      <dgm:spPr/>
    </dgm:pt>
    <dgm:pt modelId="{E42CA8E8-9361-4EB7-8210-9537B900832E}" type="pres">
      <dgm:prSet presAssocID="{3AAE0A69-923E-4640-8CE8-49D277E470FE}" presName="linearProcess" presStyleCnt="0"/>
      <dgm:spPr/>
    </dgm:pt>
    <dgm:pt modelId="{356025D3-F817-4DDF-BE10-A0DFCAB670DD}" type="pres">
      <dgm:prSet presAssocID="{C574705F-B278-44BE-981D-99CE82AA1746}" presName="textNode" presStyleLbl="node1" presStyleIdx="0" presStyleCnt="3">
        <dgm:presLayoutVars>
          <dgm:bulletEnabled val="1"/>
        </dgm:presLayoutVars>
      </dgm:prSet>
      <dgm:spPr/>
      <dgm:t>
        <a:bodyPr/>
        <a:lstStyle/>
        <a:p>
          <a:endParaRPr lang="en-US"/>
        </a:p>
      </dgm:t>
    </dgm:pt>
    <dgm:pt modelId="{64A73E45-E240-45F0-A253-A25C17ED932C}" type="pres">
      <dgm:prSet presAssocID="{34397DBC-C9E3-425E-ADD4-BABB0A288B8F}" presName="sibTrans" presStyleCnt="0"/>
      <dgm:spPr/>
    </dgm:pt>
    <dgm:pt modelId="{46F4D1F5-C7B3-475B-BC24-2C94D1C3AC42}" type="pres">
      <dgm:prSet presAssocID="{A835056E-4DFE-4E3D-94C6-34439AB719D2}" presName="textNode" presStyleLbl="node1" presStyleIdx="1" presStyleCnt="3">
        <dgm:presLayoutVars>
          <dgm:bulletEnabled val="1"/>
        </dgm:presLayoutVars>
      </dgm:prSet>
      <dgm:spPr/>
      <dgm:t>
        <a:bodyPr/>
        <a:lstStyle/>
        <a:p>
          <a:endParaRPr lang="en-US"/>
        </a:p>
      </dgm:t>
    </dgm:pt>
    <dgm:pt modelId="{29984CFC-605A-433A-9AFD-E8BBD8416897}" type="pres">
      <dgm:prSet presAssocID="{6B79BC7F-22D9-42BB-B9A2-8B82F53E4831}" presName="sibTrans" presStyleCnt="0"/>
      <dgm:spPr/>
    </dgm:pt>
    <dgm:pt modelId="{A1D057B7-691A-47A3-94D4-2B479EE9D6AC}" type="pres">
      <dgm:prSet presAssocID="{2DC55158-623D-45D6-948F-0661A55AC873}" presName="textNode" presStyleLbl="node1" presStyleIdx="2" presStyleCnt="3">
        <dgm:presLayoutVars>
          <dgm:bulletEnabled val="1"/>
        </dgm:presLayoutVars>
      </dgm:prSet>
      <dgm:spPr/>
      <dgm:t>
        <a:bodyPr/>
        <a:lstStyle/>
        <a:p>
          <a:endParaRPr lang="en-US"/>
        </a:p>
      </dgm:t>
    </dgm:pt>
  </dgm:ptLst>
  <dgm:cxnLst>
    <dgm:cxn modelId="{52790A8D-0076-442B-9392-1B5858C7EA80}" srcId="{3AAE0A69-923E-4640-8CE8-49D277E470FE}" destId="{A835056E-4DFE-4E3D-94C6-34439AB719D2}" srcOrd="1" destOrd="0" parTransId="{625C7F9D-7736-4077-B87D-EA51E295E94E}" sibTransId="{6B79BC7F-22D9-42BB-B9A2-8B82F53E4831}"/>
    <dgm:cxn modelId="{CBA17AEF-E138-4680-B84D-D927F336A9EA}" type="presOf" srcId="{2DC55158-623D-45D6-948F-0661A55AC873}" destId="{A1D057B7-691A-47A3-94D4-2B479EE9D6AC}" srcOrd="0" destOrd="0" presId="urn:microsoft.com/office/officeart/2005/8/layout/hProcess9"/>
    <dgm:cxn modelId="{6227EB45-B2CC-43D4-9F2D-15F0A6CE4994}" srcId="{3AAE0A69-923E-4640-8CE8-49D277E470FE}" destId="{2DC55158-623D-45D6-948F-0661A55AC873}" srcOrd="2" destOrd="0" parTransId="{77B42623-7B0D-4D57-BF6B-A80A3D89B2C9}" sibTransId="{F97B2468-7097-43AB-945E-8EF7C438E8E3}"/>
    <dgm:cxn modelId="{2CB17EAB-3890-4347-A9FE-B803D1CC3E25}" srcId="{C574705F-B278-44BE-981D-99CE82AA1746}" destId="{35C0C228-34E5-4CA0-B2F9-1A6AA6DB8FB2}" srcOrd="0" destOrd="0" parTransId="{38330165-7BF8-4D44-B338-910A8BA03425}" sibTransId="{7ADB85AC-04C4-4399-9710-C27DA94FECD1}"/>
    <dgm:cxn modelId="{337EFF7D-2606-4D1E-A625-0144782A3A61}" type="presOf" srcId="{A835056E-4DFE-4E3D-94C6-34439AB719D2}" destId="{46F4D1F5-C7B3-475B-BC24-2C94D1C3AC42}" srcOrd="0" destOrd="0" presId="urn:microsoft.com/office/officeart/2005/8/layout/hProcess9"/>
    <dgm:cxn modelId="{E4F17F07-9BDB-4B99-AAA4-330CA285F630}" srcId="{A835056E-4DFE-4E3D-94C6-34439AB719D2}" destId="{4A9CFAAB-639C-4F8A-BB6A-7849DDA31A3B}" srcOrd="0" destOrd="0" parTransId="{516C7C37-9883-4566-82E3-C6ABF196DC1B}" sibTransId="{8140044E-EBED-43B4-939B-4017A9FF6329}"/>
    <dgm:cxn modelId="{20D2B1E1-8397-41AF-9EDD-2BD7EDDF5604}" type="presOf" srcId="{35C0C228-34E5-4CA0-B2F9-1A6AA6DB8FB2}" destId="{356025D3-F817-4DDF-BE10-A0DFCAB670DD}" srcOrd="0" destOrd="1" presId="urn:microsoft.com/office/officeart/2005/8/layout/hProcess9"/>
    <dgm:cxn modelId="{5BF81EE7-DC66-4DDD-8CEC-2B9C013F1924}" srcId="{2DC55158-623D-45D6-948F-0661A55AC873}" destId="{94F11E38-CD8A-4BD1-8B87-2E6BCB61E9B1}" srcOrd="0" destOrd="0" parTransId="{58BA726E-32DC-4F5F-82DC-46ECE226E42C}" sibTransId="{A391CAA9-2446-4B69-B609-5F88A0E0FEEF}"/>
    <dgm:cxn modelId="{DF79DC06-EBA3-4F5B-A602-D2E759A8FA90}" type="presOf" srcId="{3AAE0A69-923E-4640-8CE8-49D277E470FE}" destId="{50CBCF31-3BF9-4690-885F-3606206968D8}" srcOrd="0" destOrd="0" presId="urn:microsoft.com/office/officeart/2005/8/layout/hProcess9"/>
    <dgm:cxn modelId="{4352ECF0-29CA-48C5-B9AF-A1878BCABB6E}" type="presOf" srcId="{94F11E38-CD8A-4BD1-8B87-2E6BCB61E9B1}" destId="{A1D057B7-691A-47A3-94D4-2B479EE9D6AC}" srcOrd="0" destOrd="1" presId="urn:microsoft.com/office/officeart/2005/8/layout/hProcess9"/>
    <dgm:cxn modelId="{530DD87D-5D86-4E53-94F2-DC18FEA10372}" type="presOf" srcId="{C574705F-B278-44BE-981D-99CE82AA1746}" destId="{356025D3-F817-4DDF-BE10-A0DFCAB670DD}" srcOrd="0" destOrd="0" presId="urn:microsoft.com/office/officeart/2005/8/layout/hProcess9"/>
    <dgm:cxn modelId="{B465FFD7-7149-4D4D-953B-00FD99E9C351}" srcId="{3AAE0A69-923E-4640-8CE8-49D277E470FE}" destId="{C574705F-B278-44BE-981D-99CE82AA1746}" srcOrd="0" destOrd="0" parTransId="{0EED4123-BB4E-4451-8678-9FB89E173F77}" sibTransId="{34397DBC-C9E3-425E-ADD4-BABB0A288B8F}"/>
    <dgm:cxn modelId="{C94C9977-725D-4A43-B038-1E632D04C4BB}" type="presOf" srcId="{4A9CFAAB-639C-4F8A-BB6A-7849DDA31A3B}" destId="{46F4D1F5-C7B3-475B-BC24-2C94D1C3AC42}" srcOrd="0" destOrd="1" presId="urn:microsoft.com/office/officeart/2005/8/layout/hProcess9"/>
    <dgm:cxn modelId="{756B2A76-FBDA-4C4A-B414-FE9E134C4C68}" type="presParOf" srcId="{50CBCF31-3BF9-4690-885F-3606206968D8}" destId="{547BFF4A-4FDA-4013-8E53-47F589508713}" srcOrd="0" destOrd="0" presId="urn:microsoft.com/office/officeart/2005/8/layout/hProcess9"/>
    <dgm:cxn modelId="{A15593AA-02A4-46B5-AC18-E3AA99054D23}" type="presParOf" srcId="{50CBCF31-3BF9-4690-885F-3606206968D8}" destId="{E42CA8E8-9361-4EB7-8210-9537B900832E}" srcOrd="1" destOrd="0" presId="urn:microsoft.com/office/officeart/2005/8/layout/hProcess9"/>
    <dgm:cxn modelId="{EFAAC9BD-A5BD-43B5-ADA6-9A6C8369050E}" type="presParOf" srcId="{E42CA8E8-9361-4EB7-8210-9537B900832E}" destId="{356025D3-F817-4DDF-BE10-A0DFCAB670DD}" srcOrd="0" destOrd="0" presId="urn:microsoft.com/office/officeart/2005/8/layout/hProcess9"/>
    <dgm:cxn modelId="{6D7A0BE3-2D29-4119-9536-AD7F7BE26740}" type="presParOf" srcId="{E42CA8E8-9361-4EB7-8210-9537B900832E}" destId="{64A73E45-E240-45F0-A253-A25C17ED932C}" srcOrd="1" destOrd="0" presId="urn:microsoft.com/office/officeart/2005/8/layout/hProcess9"/>
    <dgm:cxn modelId="{D60F6E45-704E-489F-8DA2-6EEE35928D64}" type="presParOf" srcId="{E42CA8E8-9361-4EB7-8210-9537B900832E}" destId="{46F4D1F5-C7B3-475B-BC24-2C94D1C3AC42}" srcOrd="2" destOrd="0" presId="urn:microsoft.com/office/officeart/2005/8/layout/hProcess9"/>
    <dgm:cxn modelId="{782BFFFC-EFCC-4B58-B305-CB751DEBD9D7}" type="presParOf" srcId="{E42CA8E8-9361-4EB7-8210-9537B900832E}" destId="{29984CFC-605A-433A-9AFD-E8BBD8416897}" srcOrd="3" destOrd="0" presId="urn:microsoft.com/office/officeart/2005/8/layout/hProcess9"/>
    <dgm:cxn modelId="{57E3D6C8-B9B6-4B2C-9C08-947B6F9CBD68}" type="presParOf" srcId="{E42CA8E8-9361-4EB7-8210-9537B900832E}" destId="{A1D057B7-691A-47A3-94D4-2B479EE9D6A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C4125-8DC8-4D76-9FEA-E8BBA0D9C25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CB5DA2-D4DD-4830-A312-70EF8C0F5F35}">
      <dgm:prSet custT="1"/>
      <dgm:spPr>
        <a:solidFill>
          <a:srgbClr val="FFC000"/>
        </a:solidFill>
      </dgm:spPr>
      <dgm:t>
        <a:bodyPr/>
        <a:lstStyle/>
        <a:p>
          <a:pPr algn="l" rtl="0">
            <a:lnSpc>
              <a:spcPct val="100000"/>
            </a:lnSpc>
            <a:spcAft>
              <a:spcPts val="0"/>
            </a:spcAft>
          </a:pPr>
          <a:r>
            <a:rPr lang="en-US" sz="2600" dirty="0" smtClean="0">
              <a:solidFill>
                <a:schemeClr val="tx1"/>
              </a:solidFill>
              <a:effectLst/>
              <a:latin typeface="+mn-lt"/>
            </a:rPr>
            <a:t>SPED Data Summary Report (2014-2015 and newer)</a:t>
          </a:r>
          <a:endParaRPr lang="en-US" sz="2600" dirty="0">
            <a:solidFill>
              <a:schemeClr val="tx1"/>
            </a:solidFill>
            <a:effectLst/>
            <a:latin typeface="+mn-lt"/>
          </a:endParaRPr>
        </a:p>
      </dgm:t>
    </dgm:pt>
    <dgm:pt modelId="{5378E5AE-86AA-4FD1-9859-D3EB0E80B9C9}" type="parTrans" cxnId="{9F78A9EB-57CD-4401-BC85-65E2B1DFEC05}">
      <dgm:prSet/>
      <dgm:spPr/>
      <dgm:t>
        <a:bodyPr/>
        <a:lstStyle/>
        <a:p>
          <a:endParaRPr lang="en-US"/>
        </a:p>
      </dgm:t>
    </dgm:pt>
    <dgm:pt modelId="{A5533855-1A05-4AED-84E9-7A35A34A6CCC}" type="sibTrans" cxnId="{9F78A9EB-57CD-4401-BC85-65E2B1DFEC05}">
      <dgm:prSet/>
      <dgm:spPr/>
      <dgm:t>
        <a:bodyPr/>
        <a:lstStyle/>
        <a:p>
          <a:endParaRPr lang="en-US"/>
        </a:p>
      </dgm:t>
    </dgm:pt>
    <dgm:pt modelId="{962A7599-236F-4592-A284-5B934096D261}">
      <dgm:prSet custT="1"/>
      <dgm:spPr>
        <a:solidFill>
          <a:srgbClr val="FFC000"/>
        </a:solidFill>
      </dgm:spPr>
      <dgm:t>
        <a:bodyPr/>
        <a:lstStyle/>
        <a:p>
          <a:pPr rtl="0"/>
          <a:r>
            <a:rPr lang="en-US" sz="2600" dirty="0" smtClean="0">
              <a:solidFill>
                <a:schemeClr val="tx1"/>
              </a:solidFill>
              <a:effectLst/>
              <a:latin typeface="+mj-lt"/>
            </a:rPr>
            <a:t>SPED Year to Year Comparison Report</a:t>
          </a:r>
          <a:endParaRPr lang="en-US" sz="2600" dirty="0">
            <a:solidFill>
              <a:schemeClr val="tx1"/>
            </a:solidFill>
            <a:effectLst/>
            <a:latin typeface="+mj-lt"/>
          </a:endParaRPr>
        </a:p>
      </dgm:t>
    </dgm:pt>
    <dgm:pt modelId="{08EF028F-5B40-493C-9660-26B627899AD1}" type="parTrans" cxnId="{8428C32F-3D81-495D-81B8-926A466AEA79}">
      <dgm:prSet/>
      <dgm:spPr/>
      <dgm:t>
        <a:bodyPr/>
        <a:lstStyle/>
        <a:p>
          <a:endParaRPr lang="en-US"/>
        </a:p>
      </dgm:t>
    </dgm:pt>
    <dgm:pt modelId="{55C06EAB-626A-45CB-8303-8289B5E69811}" type="sibTrans" cxnId="{8428C32F-3D81-495D-81B8-926A466AEA79}">
      <dgm:prSet/>
      <dgm:spPr/>
      <dgm:t>
        <a:bodyPr/>
        <a:lstStyle/>
        <a:p>
          <a:endParaRPr lang="en-US"/>
        </a:p>
      </dgm:t>
    </dgm:pt>
    <dgm:pt modelId="{5C871EE4-FECE-4DC4-BE25-D08C14DD9850}">
      <dgm:prSet custT="1"/>
      <dgm:spPr>
        <a:solidFill>
          <a:schemeClr val="accent2">
            <a:lumMod val="60000"/>
            <a:lumOff val="40000"/>
          </a:schemeClr>
        </a:solidFill>
      </dgm:spPr>
      <dgm:t>
        <a:bodyPr/>
        <a:lstStyle/>
        <a:p>
          <a:pPr rtl="0"/>
          <a:r>
            <a:rPr lang="en-US" sz="2600" dirty="0" smtClean="0">
              <a:solidFill>
                <a:schemeClr val="tx1"/>
              </a:solidFill>
              <a:effectLst/>
              <a:latin typeface="+mj-lt"/>
            </a:rPr>
            <a:t>+ Special Education Discipline Flag Explanations</a:t>
          </a:r>
          <a:endParaRPr lang="en-US" sz="2600" dirty="0">
            <a:solidFill>
              <a:schemeClr val="tx1"/>
            </a:solidFill>
            <a:effectLst/>
            <a:latin typeface="+mj-lt"/>
          </a:endParaRPr>
        </a:p>
      </dgm:t>
    </dgm:pt>
    <dgm:pt modelId="{CBFBA982-2A88-43C7-BB0A-8383A6F78C93}" type="parTrans" cxnId="{3C1515B2-7ED2-4B82-A878-9AB8413DBDF7}">
      <dgm:prSet/>
      <dgm:spPr/>
      <dgm:t>
        <a:bodyPr/>
        <a:lstStyle/>
        <a:p>
          <a:endParaRPr lang="en-US"/>
        </a:p>
      </dgm:t>
    </dgm:pt>
    <dgm:pt modelId="{34B19A34-2C25-4E1A-9FB8-1A0FE61FE553}" type="sibTrans" cxnId="{3C1515B2-7ED2-4B82-A878-9AB8413DBDF7}">
      <dgm:prSet/>
      <dgm:spPr/>
      <dgm:t>
        <a:bodyPr/>
        <a:lstStyle/>
        <a:p>
          <a:endParaRPr lang="en-US"/>
        </a:p>
      </dgm:t>
    </dgm:pt>
    <dgm:pt modelId="{1480849E-2F81-4E34-8C03-68D096C0752C}" type="pres">
      <dgm:prSet presAssocID="{4DFC4125-8DC8-4D76-9FEA-E8BBA0D9C257}" presName="Name0" presStyleCnt="0">
        <dgm:presLayoutVars>
          <dgm:chMax val="7"/>
          <dgm:chPref val="7"/>
          <dgm:dir/>
        </dgm:presLayoutVars>
      </dgm:prSet>
      <dgm:spPr/>
      <dgm:t>
        <a:bodyPr/>
        <a:lstStyle/>
        <a:p>
          <a:endParaRPr lang="en-US"/>
        </a:p>
      </dgm:t>
    </dgm:pt>
    <dgm:pt modelId="{7115118D-1233-4C4B-AF83-5115B1311BC6}" type="pres">
      <dgm:prSet presAssocID="{4DFC4125-8DC8-4D76-9FEA-E8BBA0D9C257}" presName="Name1" presStyleCnt="0"/>
      <dgm:spPr/>
      <dgm:t>
        <a:bodyPr/>
        <a:lstStyle/>
        <a:p>
          <a:endParaRPr lang="en-US"/>
        </a:p>
      </dgm:t>
    </dgm:pt>
    <dgm:pt modelId="{87875737-BFF1-4CC0-97F7-D368342B32F5}" type="pres">
      <dgm:prSet presAssocID="{4DFC4125-8DC8-4D76-9FEA-E8BBA0D9C257}" presName="cycle" presStyleCnt="0"/>
      <dgm:spPr/>
      <dgm:t>
        <a:bodyPr/>
        <a:lstStyle/>
        <a:p>
          <a:endParaRPr lang="en-US"/>
        </a:p>
      </dgm:t>
    </dgm:pt>
    <dgm:pt modelId="{B4D7F01D-13CF-4FBF-B62E-334610091F43}" type="pres">
      <dgm:prSet presAssocID="{4DFC4125-8DC8-4D76-9FEA-E8BBA0D9C257}" presName="srcNode" presStyleLbl="node1" presStyleIdx="0" presStyleCnt="3"/>
      <dgm:spPr/>
      <dgm:t>
        <a:bodyPr/>
        <a:lstStyle/>
        <a:p>
          <a:endParaRPr lang="en-US"/>
        </a:p>
      </dgm:t>
    </dgm:pt>
    <dgm:pt modelId="{553891D8-5EAF-4F86-9DF8-664F6BC1E05C}" type="pres">
      <dgm:prSet presAssocID="{4DFC4125-8DC8-4D76-9FEA-E8BBA0D9C257}" presName="conn" presStyleLbl="parChTrans1D2" presStyleIdx="0" presStyleCnt="1"/>
      <dgm:spPr/>
      <dgm:t>
        <a:bodyPr/>
        <a:lstStyle/>
        <a:p>
          <a:endParaRPr lang="en-US"/>
        </a:p>
      </dgm:t>
    </dgm:pt>
    <dgm:pt modelId="{127DAA81-1F7B-4B2B-AB84-996D1EE3BBF3}" type="pres">
      <dgm:prSet presAssocID="{4DFC4125-8DC8-4D76-9FEA-E8BBA0D9C257}" presName="extraNode" presStyleLbl="node1" presStyleIdx="0" presStyleCnt="3"/>
      <dgm:spPr/>
      <dgm:t>
        <a:bodyPr/>
        <a:lstStyle/>
        <a:p>
          <a:endParaRPr lang="en-US"/>
        </a:p>
      </dgm:t>
    </dgm:pt>
    <dgm:pt modelId="{10FAAE12-580E-43EC-8B0D-1A9F9B14B2EA}" type="pres">
      <dgm:prSet presAssocID="{4DFC4125-8DC8-4D76-9FEA-E8BBA0D9C257}" presName="dstNode" presStyleLbl="node1" presStyleIdx="0" presStyleCnt="3"/>
      <dgm:spPr/>
      <dgm:t>
        <a:bodyPr/>
        <a:lstStyle/>
        <a:p>
          <a:endParaRPr lang="en-US"/>
        </a:p>
      </dgm:t>
    </dgm:pt>
    <dgm:pt modelId="{460FDACD-0AE4-481A-A35D-D26073BFF050}" type="pres">
      <dgm:prSet presAssocID="{ABCB5DA2-D4DD-4830-A312-70EF8C0F5F35}" presName="text_1" presStyleLbl="node1" presStyleIdx="0" presStyleCnt="3">
        <dgm:presLayoutVars>
          <dgm:bulletEnabled val="1"/>
        </dgm:presLayoutVars>
      </dgm:prSet>
      <dgm:spPr/>
      <dgm:t>
        <a:bodyPr/>
        <a:lstStyle/>
        <a:p>
          <a:endParaRPr lang="en-US"/>
        </a:p>
      </dgm:t>
    </dgm:pt>
    <dgm:pt modelId="{04D13F0D-9E36-4412-AE65-D4956E77E575}" type="pres">
      <dgm:prSet presAssocID="{ABCB5DA2-D4DD-4830-A312-70EF8C0F5F35}" presName="accent_1" presStyleCnt="0"/>
      <dgm:spPr/>
      <dgm:t>
        <a:bodyPr/>
        <a:lstStyle/>
        <a:p>
          <a:endParaRPr lang="en-US"/>
        </a:p>
      </dgm:t>
    </dgm:pt>
    <dgm:pt modelId="{06A8B771-FBEF-48EF-8A6C-DCCA81C9C045}" type="pres">
      <dgm:prSet presAssocID="{ABCB5DA2-D4DD-4830-A312-70EF8C0F5F35}" presName="accentRepeatNode" presStyleLbl="solidFgAcc1" presStyleIdx="0" presStyleCnt="3"/>
      <dgm:spPr/>
      <dgm:t>
        <a:bodyPr/>
        <a:lstStyle/>
        <a:p>
          <a:endParaRPr lang="en-US"/>
        </a:p>
      </dgm:t>
    </dgm:pt>
    <dgm:pt modelId="{464B52DA-136E-4850-9280-2F9614A7FA2A}" type="pres">
      <dgm:prSet presAssocID="{962A7599-236F-4592-A284-5B934096D261}" presName="text_2" presStyleLbl="node1" presStyleIdx="1" presStyleCnt="3">
        <dgm:presLayoutVars>
          <dgm:bulletEnabled val="1"/>
        </dgm:presLayoutVars>
      </dgm:prSet>
      <dgm:spPr/>
      <dgm:t>
        <a:bodyPr/>
        <a:lstStyle/>
        <a:p>
          <a:endParaRPr lang="en-US"/>
        </a:p>
      </dgm:t>
    </dgm:pt>
    <dgm:pt modelId="{E0451EB2-3477-49AC-97D7-9B745374176A}" type="pres">
      <dgm:prSet presAssocID="{962A7599-236F-4592-A284-5B934096D261}" presName="accent_2" presStyleCnt="0"/>
      <dgm:spPr/>
      <dgm:t>
        <a:bodyPr/>
        <a:lstStyle/>
        <a:p>
          <a:endParaRPr lang="en-US"/>
        </a:p>
      </dgm:t>
    </dgm:pt>
    <dgm:pt modelId="{B169D732-3FDD-4FE7-B586-500847519A8F}" type="pres">
      <dgm:prSet presAssocID="{962A7599-236F-4592-A284-5B934096D261}" presName="accentRepeatNode" presStyleLbl="solidFgAcc1" presStyleIdx="1" presStyleCnt="3"/>
      <dgm:spPr/>
      <dgm:t>
        <a:bodyPr/>
        <a:lstStyle/>
        <a:p>
          <a:endParaRPr lang="en-US"/>
        </a:p>
      </dgm:t>
    </dgm:pt>
    <dgm:pt modelId="{A724D923-59B9-464D-9836-EF1659683992}" type="pres">
      <dgm:prSet presAssocID="{5C871EE4-FECE-4DC4-BE25-D08C14DD9850}" presName="text_3" presStyleLbl="node1" presStyleIdx="2" presStyleCnt="3">
        <dgm:presLayoutVars>
          <dgm:bulletEnabled val="1"/>
        </dgm:presLayoutVars>
      </dgm:prSet>
      <dgm:spPr/>
      <dgm:t>
        <a:bodyPr/>
        <a:lstStyle/>
        <a:p>
          <a:endParaRPr lang="en-US"/>
        </a:p>
      </dgm:t>
    </dgm:pt>
    <dgm:pt modelId="{0347E64E-5E7B-47E0-BA63-A7E97B795C5A}" type="pres">
      <dgm:prSet presAssocID="{5C871EE4-FECE-4DC4-BE25-D08C14DD9850}" presName="accent_3" presStyleCnt="0"/>
      <dgm:spPr/>
      <dgm:t>
        <a:bodyPr/>
        <a:lstStyle/>
        <a:p>
          <a:endParaRPr lang="en-US"/>
        </a:p>
      </dgm:t>
    </dgm:pt>
    <dgm:pt modelId="{B3E7763F-3D0F-423D-A8BC-DD0EBDDE75C5}" type="pres">
      <dgm:prSet presAssocID="{5C871EE4-FECE-4DC4-BE25-D08C14DD9850}" presName="accentRepeatNode" presStyleLbl="solidFgAcc1" presStyleIdx="2" presStyleCnt="3"/>
      <dgm:spPr/>
      <dgm:t>
        <a:bodyPr/>
        <a:lstStyle/>
        <a:p>
          <a:endParaRPr lang="en-US"/>
        </a:p>
      </dgm:t>
    </dgm:pt>
  </dgm:ptLst>
  <dgm:cxnLst>
    <dgm:cxn modelId="{B4D2CB17-4567-46B5-8B38-AE4FD3338065}" type="presOf" srcId="{5C871EE4-FECE-4DC4-BE25-D08C14DD9850}" destId="{A724D923-59B9-464D-9836-EF1659683992}" srcOrd="0" destOrd="0" presId="urn:microsoft.com/office/officeart/2008/layout/VerticalCurvedList"/>
    <dgm:cxn modelId="{C0EDC04B-BF38-4A98-A589-22F98C4F8F0E}" type="presOf" srcId="{ABCB5DA2-D4DD-4830-A312-70EF8C0F5F35}" destId="{460FDACD-0AE4-481A-A35D-D26073BFF050}" srcOrd="0" destOrd="0" presId="urn:microsoft.com/office/officeart/2008/layout/VerticalCurvedList"/>
    <dgm:cxn modelId="{9F78A9EB-57CD-4401-BC85-65E2B1DFEC05}" srcId="{4DFC4125-8DC8-4D76-9FEA-E8BBA0D9C257}" destId="{ABCB5DA2-D4DD-4830-A312-70EF8C0F5F35}" srcOrd="0" destOrd="0" parTransId="{5378E5AE-86AA-4FD1-9859-D3EB0E80B9C9}" sibTransId="{A5533855-1A05-4AED-84E9-7A35A34A6CCC}"/>
    <dgm:cxn modelId="{8428C32F-3D81-495D-81B8-926A466AEA79}" srcId="{4DFC4125-8DC8-4D76-9FEA-E8BBA0D9C257}" destId="{962A7599-236F-4592-A284-5B934096D261}" srcOrd="1" destOrd="0" parTransId="{08EF028F-5B40-493C-9660-26B627899AD1}" sibTransId="{55C06EAB-626A-45CB-8303-8289B5E69811}"/>
    <dgm:cxn modelId="{40A4986D-0C5A-404C-84EA-70863CCE8C4B}" type="presOf" srcId="{A5533855-1A05-4AED-84E9-7A35A34A6CCC}" destId="{553891D8-5EAF-4F86-9DF8-664F6BC1E05C}" srcOrd="0" destOrd="0" presId="urn:microsoft.com/office/officeart/2008/layout/VerticalCurvedList"/>
    <dgm:cxn modelId="{3C1515B2-7ED2-4B82-A878-9AB8413DBDF7}" srcId="{4DFC4125-8DC8-4D76-9FEA-E8BBA0D9C257}" destId="{5C871EE4-FECE-4DC4-BE25-D08C14DD9850}" srcOrd="2" destOrd="0" parTransId="{CBFBA982-2A88-43C7-BB0A-8383A6F78C93}" sibTransId="{34B19A34-2C25-4E1A-9FB8-1A0FE61FE553}"/>
    <dgm:cxn modelId="{6E116A8D-3A37-4681-8D6F-CB72ED31AA2D}" type="presOf" srcId="{962A7599-236F-4592-A284-5B934096D261}" destId="{464B52DA-136E-4850-9280-2F9614A7FA2A}" srcOrd="0" destOrd="0" presId="urn:microsoft.com/office/officeart/2008/layout/VerticalCurvedList"/>
    <dgm:cxn modelId="{9D996DD5-DC42-40A1-BE4D-10DA5FF2A314}" type="presOf" srcId="{4DFC4125-8DC8-4D76-9FEA-E8BBA0D9C257}" destId="{1480849E-2F81-4E34-8C03-68D096C0752C}" srcOrd="0" destOrd="0" presId="urn:microsoft.com/office/officeart/2008/layout/VerticalCurvedList"/>
    <dgm:cxn modelId="{34CE8AA0-9E58-4D6E-9C7F-AA0022C7C3D8}" type="presParOf" srcId="{1480849E-2F81-4E34-8C03-68D096C0752C}" destId="{7115118D-1233-4C4B-AF83-5115B1311BC6}" srcOrd="0" destOrd="0" presId="urn:microsoft.com/office/officeart/2008/layout/VerticalCurvedList"/>
    <dgm:cxn modelId="{DDB5CAAB-5778-45B3-A791-C3D733344AD1}" type="presParOf" srcId="{7115118D-1233-4C4B-AF83-5115B1311BC6}" destId="{87875737-BFF1-4CC0-97F7-D368342B32F5}" srcOrd="0" destOrd="0" presId="urn:microsoft.com/office/officeart/2008/layout/VerticalCurvedList"/>
    <dgm:cxn modelId="{7B9FB71D-5A84-428D-A972-2FF51AF67332}" type="presParOf" srcId="{87875737-BFF1-4CC0-97F7-D368342B32F5}" destId="{B4D7F01D-13CF-4FBF-B62E-334610091F43}" srcOrd="0" destOrd="0" presId="urn:microsoft.com/office/officeart/2008/layout/VerticalCurvedList"/>
    <dgm:cxn modelId="{F252F7B8-696D-4335-BEB8-965F62AA992A}" type="presParOf" srcId="{87875737-BFF1-4CC0-97F7-D368342B32F5}" destId="{553891D8-5EAF-4F86-9DF8-664F6BC1E05C}" srcOrd="1" destOrd="0" presId="urn:microsoft.com/office/officeart/2008/layout/VerticalCurvedList"/>
    <dgm:cxn modelId="{9B7FC5A3-8F2D-4F8A-B5F3-25DAB38B4149}" type="presParOf" srcId="{87875737-BFF1-4CC0-97F7-D368342B32F5}" destId="{127DAA81-1F7B-4B2B-AB84-996D1EE3BBF3}" srcOrd="2" destOrd="0" presId="urn:microsoft.com/office/officeart/2008/layout/VerticalCurvedList"/>
    <dgm:cxn modelId="{31859689-3EA2-4609-84D9-27A62404A5CB}" type="presParOf" srcId="{87875737-BFF1-4CC0-97F7-D368342B32F5}" destId="{10FAAE12-580E-43EC-8B0D-1A9F9B14B2EA}" srcOrd="3" destOrd="0" presId="urn:microsoft.com/office/officeart/2008/layout/VerticalCurvedList"/>
    <dgm:cxn modelId="{F3CCDADE-267F-4605-A00D-32CFAD786DB7}" type="presParOf" srcId="{7115118D-1233-4C4B-AF83-5115B1311BC6}" destId="{460FDACD-0AE4-481A-A35D-D26073BFF050}" srcOrd="1" destOrd="0" presId="urn:microsoft.com/office/officeart/2008/layout/VerticalCurvedList"/>
    <dgm:cxn modelId="{FA8BF6C4-EADC-4BF0-B72B-4E6429FA4972}" type="presParOf" srcId="{7115118D-1233-4C4B-AF83-5115B1311BC6}" destId="{04D13F0D-9E36-4412-AE65-D4956E77E575}" srcOrd="2" destOrd="0" presId="urn:microsoft.com/office/officeart/2008/layout/VerticalCurvedList"/>
    <dgm:cxn modelId="{E5C74EF3-E13F-4584-87AA-003048469306}" type="presParOf" srcId="{04D13F0D-9E36-4412-AE65-D4956E77E575}" destId="{06A8B771-FBEF-48EF-8A6C-DCCA81C9C045}" srcOrd="0" destOrd="0" presId="urn:microsoft.com/office/officeart/2008/layout/VerticalCurvedList"/>
    <dgm:cxn modelId="{C6AC2408-598A-4162-9672-CF8E131BBB68}" type="presParOf" srcId="{7115118D-1233-4C4B-AF83-5115B1311BC6}" destId="{464B52DA-136E-4850-9280-2F9614A7FA2A}" srcOrd="3" destOrd="0" presId="urn:microsoft.com/office/officeart/2008/layout/VerticalCurvedList"/>
    <dgm:cxn modelId="{115F2A01-1B45-4A55-8917-52864FA36B77}" type="presParOf" srcId="{7115118D-1233-4C4B-AF83-5115B1311BC6}" destId="{E0451EB2-3477-49AC-97D7-9B745374176A}" srcOrd="4" destOrd="0" presId="urn:microsoft.com/office/officeart/2008/layout/VerticalCurvedList"/>
    <dgm:cxn modelId="{D05E411E-53AB-4C2A-8224-B086F4CDDCD4}" type="presParOf" srcId="{E0451EB2-3477-49AC-97D7-9B745374176A}" destId="{B169D732-3FDD-4FE7-B586-500847519A8F}" srcOrd="0" destOrd="0" presId="urn:microsoft.com/office/officeart/2008/layout/VerticalCurvedList"/>
    <dgm:cxn modelId="{B15DF92A-3CED-42EC-9487-8E779B00E7C0}" type="presParOf" srcId="{7115118D-1233-4C4B-AF83-5115B1311BC6}" destId="{A724D923-59B9-464D-9836-EF1659683992}" srcOrd="5" destOrd="0" presId="urn:microsoft.com/office/officeart/2008/layout/VerticalCurvedList"/>
    <dgm:cxn modelId="{18981A94-39F7-4C55-8E0C-9A7F90EB3DA7}" type="presParOf" srcId="{7115118D-1233-4C4B-AF83-5115B1311BC6}" destId="{0347E64E-5E7B-47E0-BA63-A7E97B795C5A}" srcOrd="6" destOrd="0" presId="urn:microsoft.com/office/officeart/2008/layout/VerticalCurvedList"/>
    <dgm:cxn modelId="{A435BB53-621F-434F-8E64-7A12968AAD2E}" type="presParOf" srcId="{0347E64E-5E7B-47E0-BA63-A7E97B795C5A}" destId="{B3E7763F-3D0F-423D-A8BC-DD0EBDDE75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FF4A-4FDA-4013-8E53-47F589508713}">
      <dsp:nvSpPr>
        <dsp:cNvPr id="0" name=""/>
        <dsp:cNvSpPr/>
      </dsp:nvSpPr>
      <dsp:spPr>
        <a:xfrm>
          <a:off x="626625" y="0"/>
          <a:ext cx="7101761" cy="54149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025D3-F817-4DDF-BE10-A0DFCAB670DD}">
      <dsp:nvSpPr>
        <dsp:cNvPr id="0" name=""/>
        <dsp:cNvSpPr/>
      </dsp:nvSpPr>
      <dsp:spPr>
        <a:xfrm>
          <a:off x="8975" y="1624488"/>
          <a:ext cx="2689269" cy="21659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Resolve Snapshot Errors</a:t>
          </a:r>
          <a:endParaRPr lang="en-US" sz="2700" kern="1200" dirty="0"/>
        </a:p>
        <a:p>
          <a:pPr marL="228600" lvl="1" indent="-228600" algn="l" defTabSz="933450">
            <a:lnSpc>
              <a:spcPct val="90000"/>
            </a:lnSpc>
            <a:spcBef>
              <a:spcPct val="0"/>
            </a:spcBef>
            <a:spcAft>
              <a:spcPct val="15000"/>
            </a:spcAft>
            <a:buChar char="••"/>
          </a:pPr>
          <a:r>
            <a:rPr lang="en-US" sz="2100" kern="1200" dirty="0" smtClean="0"/>
            <a:t>8/16/2016</a:t>
          </a:r>
          <a:endParaRPr lang="en-US" sz="2100" kern="1200" dirty="0"/>
        </a:p>
      </dsp:txBody>
      <dsp:txXfrm>
        <a:off x="114710" y="1730223"/>
        <a:ext cx="2477799" cy="1954514"/>
      </dsp:txXfrm>
    </dsp:sp>
    <dsp:sp modelId="{46F4D1F5-C7B3-475B-BC24-2C94D1C3AC42}">
      <dsp:nvSpPr>
        <dsp:cNvPr id="0" name=""/>
        <dsp:cNvSpPr/>
      </dsp:nvSpPr>
      <dsp:spPr>
        <a:xfrm>
          <a:off x="2832871" y="1624488"/>
          <a:ext cx="2689269" cy="2165984"/>
        </a:xfrm>
        <a:prstGeom prst="round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Report Review </a:t>
          </a:r>
          <a:br>
            <a:rPr lang="en-US" sz="2800" kern="1200" dirty="0" smtClean="0"/>
          </a:br>
          <a:r>
            <a:rPr lang="en-US" sz="2800" kern="1200" dirty="0" smtClean="0"/>
            <a:t>Week</a:t>
          </a:r>
          <a:endParaRPr lang="en-US" sz="2800" kern="1200" dirty="0"/>
        </a:p>
        <a:p>
          <a:pPr marL="228600" lvl="1" indent="-228600" algn="l" defTabSz="933450">
            <a:lnSpc>
              <a:spcPct val="90000"/>
            </a:lnSpc>
            <a:spcBef>
              <a:spcPct val="0"/>
            </a:spcBef>
            <a:spcAft>
              <a:spcPct val="15000"/>
            </a:spcAft>
            <a:buChar char="••"/>
          </a:pPr>
          <a:r>
            <a:rPr lang="en-US" sz="2100" kern="1200" dirty="0" smtClean="0"/>
            <a:t>8/17-8/23</a:t>
          </a:r>
          <a:endParaRPr lang="en-US" sz="2100" kern="1200" dirty="0"/>
        </a:p>
      </dsp:txBody>
      <dsp:txXfrm>
        <a:off x="2938606" y="1730223"/>
        <a:ext cx="2477799" cy="1954514"/>
      </dsp:txXfrm>
    </dsp:sp>
    <dsp:sp modelId="{A1D057B7-691A-47A3-94D4-2B479EE9D6AC}">
      <dsp:nvSpPr>
        <dsp:cNvPr id="0" name=""/>
        <dsp:cNvSpPr/>
      </dsp:nvSpPr>
      <dsp:spPr>
        <a:xfrm>
          <a:off x="5656768" y="1624488"/>
          <a:ext cx="2689269" cy="2165984"/>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Reports signed and Uploaded to the DMS</a:t>
          </a:r>
          <a:endParaRPr lang="en-US" sz="2700" kern="1200" dirty="0"/>
        </a:p>
        <a:p>
          <a:pPr marL="228600" lvl="1" indent="-228600" algn="l" defTabSz="933450">
            <a:lnSpc>
              <a:spcPct val="90000"/>
            </a:lnSpc>
            <a:spcBef>
              <a:spcPct val="0"/>
            </a:spcBef>
            <a:spcAft>
              <a:spcPct val="15000"/>
            </a:spcAft>
            <a:buChar char="••"/>
          </a:pPr>
          <a:r>
            <a:rPr lang="en-US" sz="2100" kern="1200" dirty="0" smtClean="0"/>
            <a:t>8/24/2016</a:t>
          </a:r>
          <a:endParaRPr lang="en-US" sz="2100" kern="1200" dirty="0"/>
        </a:p>
      </dsp:txBody>
      <dsp:txXfrm>
        <a:off x="5762503" y="1730223"/>
        <a:ext cx="2477799" cy="195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91D8-5EAF-4F86-9DF8-664F6BC1E05C}">
      <dsp:nvSpPr>
        <dsp:cNvPr id="0" name=""/>
        <dsp:cNvSpPr/>
      </dsp:nvSpPr>
      <dsp:spPr>
        <a:xfrm>
          <a:off x="-4982286" y="-763386"/>
          <a:ext cx="5933673" cy="5933673"/>
        </a:xfrm>
        <a:prstGeom prst="blockArc">
          <a:avLst>
            <a:gd name="adj1" fmla="val 18900000"/>
            <a:gd name="adj2" fmla="val 2700000"/>
            <a:gd name="adj3" fmla="val 36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FDACD-0AE4-481A-A35D-D26073BFF050}">
      <dsp:nvSpPr>
        <dsp:cNvPr id="0" name=""/>
        <dsp:cNvSpPr/>
      </dsp:nvSpPr>
      <dsp:spPr>
        <a:xfrm>
          <a:off x="611890" y="440690"/>
          <a:ext cx="7734907" cy="881380"/>
        </a:xfrm>
        <a:prstGeom prst="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95" tIns="66040" rIns="66040" bIns="66040" numCol="1" spcCol="1270" anchor="ctr" anchorCtr="0">
          <a:noAutofit/>
        </a:bodyPr>
        <a:lstStyle/>
        <a:p>
          <a:pPr lvl="0" algn="l" defTabSz="1155700" rtl="0">
            <a:lnSpc>
              <a:spcPct val="100000"/>
            </a:lnSpc>
            <a:spcBef>
              <a:spcPct val="0"/>
            </a:spcBef>
            <a:spcAft>
              <a:spcPts val="0"/>
            </a:spcAft>
          </a:pPr>
          <a:r>
            <a:rPr lang="en-US" sz="2600" kern="1200" dirty="0" smtClean="0">
              <a:solidFill>
                <a:schemeClr val="tx1"/>
              </a:solidFill>
              <a:effectLst/>
              <a:latin typeface="+mn-lt"/>
            </a:rPr>
            <a:t>SPED Data Summary Report (2014-2015 and newer)</a:t>
          </a:r>
          <a:endParaRPr lang="en-US" sz="2600" kern="1200" dirty="0">
            <a:solidFill>
              <a:schemeClr val="tx1"/>
            </a:solidFill>
            <a:effectLst/>
            <a:latin typeface="+mn-lt"/>
          </a:endParaRPr>
        </a:p>
      </dsp:txBody>
      <dsp:txXfrm>
        <a:off x="611890" y="440690"/>
        <a:ext cx="7734907" cy="881380"/>
      </dsp:txXfrm>
    </dsp:sp>
    <dsp:sp modelId="{06A8B771-FBEF-48EF-8A6C-DCCA81C9C045}">
      <dsp:nvSpPr>
        <dsp:cNvPr id="0" name=""/>
        <dsp:cNvSpPr/>
      </dsp:nvSpPr>
      <dsp:spPr>
        <a:xfrm>
          <a:off x="61028" y="330517"/>
          <a:ext cx="1101725" cy="110172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B52DA-136E-4850-9280-2F9614A7FA2A}">
      <dsp:nvSpPr>
        <dsp:cNvPr id="0" name=""/>
        <dsp:cNvSpPr/>
      </dsp:nvSpPr>
      <dsp:spPr>
        <a:xfrm>
          <a:off x="932272" y="1762760"/>
          <a:ext cx="7414525" cy="881380"/>
        </a:xfrm>
        <a:prstGeom prst="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9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effectLst/>
              <a:latin typeface="+mj-lt"/>
            </a:rPr>
            <a:t>SPED Year to Year Comparison Report</a:t>
          </a:r>
          <a:endParaRPr lang="en-US" sz="2600" kern="1200" dirty="0">
            <a:solidFill>
              <a:schemeClr val="tx1"/>
            </a:solidFill>
            <a:effectLst/>
            <a:latin typeface="+mj-lt"/>
          </a:endParaRPr>
        </a:p>
      </dsp:txBody>
      <dsp:txXfrm>
        <a:off x="932272" y="1762760"/>
        <a:ext cx="7414525" cy="881380"/>
      </dsp:txXfrm>
    </dsp:sp>
    <dsp:sp modelId="{B169D732-3FDD-4FE7-B586-500847519A8F}">
      <dsp:nvSpPr>
        <dsp:cNvPr id="0" name=""/>
        <dsp:cNvSpPr/>
      </dsp:nvSpPr>
      <dsp:spPr>
        <a:xfrm>
          <a:off x="381409" y="1652587"/>
          <a:ext cx="1101725" cy="110172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24D923-59B9-464D-9836-EF1659683992}">
      <dsp:nvSpPr>
        <dsp:cNvPr id="0" name=""/>
        <dsp:cNvSpPr/>
      </dsp:nvSpPr>
      <dsp:spPr>
        <a:xfrm>
          <a:off x="611890" y="3084830"/>
          <a:ext cx="7734907" cy="881380"/>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9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effectLst/>
              <a:latin typeface="+mj-lt"/>
            </a:rPr>
            <a:t>+ Special Education Discipline Flag Explanations</a:t>
          </a:r>
          <a:endParaRPr lang="en-US" sz="2600" kern="1200" dirty="0">
            <a:solidFill>
              <a:schemeClr val="tx1"/>
            </a:solidFill>
            <a:effectLst/>
            <a:latin typeface="+mj-lt"/>
          </a:endParaRPr>
        </a:p>
      </dsp:txBody>
      <dsp:txXfrm>
        <a:off x="611890" y="3084830"/>
        <a:ext cx="7734907" cy="881380"/>
      </dsp:txXfrm>
    </dsp:sp>
    <dsp:sp modelId="{B3E7763F-3D0F-423D-A8BC-DD0EBDDE75C5}">
      <dsp:nvSpPr>
        <dsp:cNvPr id="0" name=""/>
        <dsp:cNvSpPr/>
      </dsp:nvSpPr>
      <dsp:spPr>
        <a:xfrm>
          <a:off x="61028" y="2974657"/>
          <a:ext cx="1101725" cy="110172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2446" tIns="46223" rIns="92446" bIns="46223" rtlCol="0"/>
          <a:lstStyle>
            <a:lvl1pPr algn="r">
              <a:defRPr sz="1200"/>
            </a:lvl1pPr>
          </a:lstStyle>
          <a:p>
            <a:fld id="{EEC664B4-81F1-E24F-90AF-27DC019489E9}" type="datetime1">
              <a:rPr lang="en-US" smtClean="0"/>
              <a:t>8/15/2016</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2446" tIns="46223" rIns="92446" bIns="46223"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446" tIns="46223" rIns="92446" bIns="46223" rtlCol="0"/>
          <a:lstStyle>
            <a:lvl1pPr algn="r">
              <a:defRPr sz="1200"/>
            </a:lvl1pPr>
          </a:lstStyle>
          <a:p>
            <a:fld id="{DF7F1863-8423-8E48-8D02-88636C918AC7}" type="datetime1">
              <a:rPr lang="en-US" smtClean="0"/>
              <a:t>8/15/2016</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1433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26</a:t>
            </a:fld>
            <a:endParaRPr lang="en-US" dirty="0" smtClean="0">
              <a:solidFill>
                <a:prstClr val="black"/>
              </a:solidFill>
            </a:endParaRPr>
          </a:p>
        </p:txBody>
      </p:sp>
    </p:spTree>
    <p:extLst>
      <p:ext uri="{BB962C8B-B14F-4D97-AF65-F5344CB8AC3E}">
        <p14:creationId xmlns:p14="http://schemas.microsoft.com/office/powerpoint/2010/main" val="154086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27</a:t>
            </a:fld>
            <a:endParaRPr lang="en-US" dirty="0" smtClean="0">
              <a:solidFill>
                <a:prstClr val="black"/>
              </a:solidFill>
            </a:endParaRPr>
          </a:p>
        </p:txBody>
      </p:sp>
    </p:spTree>
    <p:extLst>
      <p:ext uri="{BB962C8B-B14F-4D97-AF65-F5344CB8AC3E}">
        <p14:creationId xmlns:p14="http://schemas.microsoft.com/office/powerpoint/2010/main" val="407646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28</a:t>
            </a:fld>
            <a:endParaRPr lang="en-US" dirty="0" smtClean="0">
              <a:solidFill>
                <a:prstClr val="black"/>
              </a:solidFill>
            </a:endParaRPr>
          </a:p>
        </p:txBody>
      </p:sp>
    </p:spTree>
    <p:extLst>
      <p:ext uri="{BB962C8B-B14F-4D97-AF65-F5344CB8AC3E}">
        <p14:creationId xmlns:p14="http://schemas.microsoft.com/office/powerpoint/2010/main" val="361799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29</a:t>
            </a:fld>
            <a:endParaRPr lang="en-US" dirty="0" smtClean="0">
              <a:solidFill>
                <a:prstClr val="black"/>
              </a:solidFill>
            </a:endParaRPr>
          </a:p>
        </p:txBody>
      </p:sp>
    </p:spTree>
    <p:extLst>
      <p:ext uri="{BB962C8B-B14F-4D97-AF65-F5344CB8AC3E}">
        <p14:creationId xmlns:p14="http://schemas.microsoft.com/office/powerpoint/2010/main" val="163935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30</a:t>
            </a:fld>
            <a:endParaRPr lang="en-US" dirty="0" smtClean="0">
              <a:solidFill>
                <a:prstClr val="black"/>
              </a:solidFill>
            </a:endParaRPr>
          </a:p>
        </p:txBody>
      </p:sp>
    </p:spTree>
    <p:extLst>
      <p:ext uri="{BB962C8B-B14F-4D97-AF65-F5344CB8AC3E}">
        <p14:creationId xmlns:p14="http://schemas.microsoft.com/office/powerpoint/2010/main" val="94562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31</a:t>
            </a:fld>
            <a:endParaRPr lang="en-US" dirty="0" smtClean="0">
              <a:solidFill>
                <a:prstClr val="black"/>
              </a:solidFill>
            </a:endParaRPr>
          </a:p>
        </p:txBody>
      </p:sp>
    </p:spTree>
    <p:extLst>
      <p:ext uri="{BB962C8B-B14F-4D97-AF65-F5344CB8AC3E}">
        <p14:creationId xmlns:p14="http://schemas.microsoft.com/office/powerpoint/2010/main" val="264877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32</a:t>
            </a:fld>
            <a:endParaRPr lang="en-US" dirty="0" smtClean="0">
              <a:solidFill>
                <a:prstClr val="black"/>
              </a:solidFill>
            </a:endParaRPr>
          </a:p>
        </p:txBody>
      </p:sp>
    </p:spTree>
    <p:extLst>
      <p:ext uri="{BB962C8B-B14F-4D97-AF65-F5344CB8AC3E}">
        <p14:creationId xmlns:p14="http://schemas.microsoft.com/office/powerpoint/2010/main" val="1416584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33</a:t>
            </a:fld>
            <a:endParaRPr lang="en-US" dirty="0" smtClean="0">
              <a:solidFill>
                <a:prstClr val="black"/>
              </a:solidFill>
            </a:endParaRPr>
          </a:p>
        </p:txBody>
      </p:sp>
    </p:spTree>
    <p:extLst>
      <p:ext uri="{BB962C8B-B14F-4D97-AF65-F5344CB8AC3E}">
        <p14:creationId xmlns:p14="http://schemas.microsoft.com/office/powerpoint/2010/main" val="2016195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34</a:t>
            </a:fld>
            <a:endParaRPr lang="en-US" dirty="0" smtClean="0">
              <a:solidFill>
                <a:prstClr val="black"/>
              </a:solidFill>
            </a:endParaRPr>
          </a:p>
        </p:txBody>
      </p:sp>
    </p:spTree>
    <p:extLst>
      <p:ext uri="{BB962C8B-B14F-4D97-AF65-F5344CB8AC3E}">
        <p14:creationId xmlns:p14="http://schemas.microsoft.com/office/powerpoint/2010/main" val="85917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the data relative to Expulsions with services and without services.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6A: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received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6B: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did NOT receive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CDE will be contacting Aus in regard to discrepancies in reporting’s of expulsions reported in the Special Education Discipline collection as well as the Special Education EOY collection. </a:t>
            </a: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Children with disabilities must receive services during any suspension or expulsion of more than 10 school days.  The only children with disabilities who should be reported in column 6b are those who were removed for less than 10 school days after an expulsion (e.g. children with disabilities expelled under the Gun-Free Schools Act who expulsions were modified to less than 10 school days).</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D15FF07-848D-41F5-BD90-58B4D2E569A5}" type="slidenum">
              <a:rPr lang="en-US" smtClean="0">
                <a:solidFill>
                  <a:prstClr val="black"/>
                </a:solidFill>
              </a:rPr>
              <a:pPr defTabSz="930156"/>
              <a:t>35</a:t>
            </a:fld>
            <a:endParaRPr lang="en-US" dirty="0" smtClean="0">
              <a:solidFill>
                <a:prstClr val="black"/>
              </a:solidFill>
            </a:endParaRPr>
          </a:p>
        </p:txBody>
      </p:sp>
    </p:spTree>
    <p:extLst>
      <p:ext uri="{BB962C8B-B14F-4D97-AF65-F5344CB8AC3E}">
        <p14:creationId xmlns:p14="http://schemas.microsoft.com/office/powerpoint/2010/main" val="310309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23811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the data relative to Expulsions with services and without services.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6A: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received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6B: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did NOT receive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CDE will be contacting Aus in regard to discrepancies in reporting’s of expulsions reported in the Special Education Discipline collection as well as the Special Education EOY collection. </a:t>
            </a: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Children with disabilities must receive services during any suspension or expulsion of more than 10 school days.  The only children with disabilities who should be reported in column 6b are those who were removed for less than 10 school days after an expulsion (e.g. children with disabilities expelled under the Gun-Free Schools Act who expulsions were modified to less than 10 school days).</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D15FF07-848D-41F5-BD90-58B4D2E569A5}" type="slidenum">
              <a:rPr lang="en-US" smtClean="0">
                <a:solidFill>
                  <a:prstClr val="black"/>
                </a:solidFill>
              </a:rPr>
              <a:pPr defTabSz="930156"/>
              <a:t>36</a:t>
            </a:fld>
            <a:endParaRPr lang="en-US" dirty="0" smtClean="0">
              <a:solidFill>
                <a:prstClr val="black"/>
              </a:solidFill>
            </a:endParaRPr>
          </a:p>
        </p:txBody>
      </p:sp>
    </p:spTree>
    <p:extLst>
      <p:ext uri="{BB962C8B-B14F-4D97-AF65-F5344CB8AC3E}">
        <p14:creationId xmlns:p14="http://schemas.microsoft.com/office/powerpoint/2010/main" val="82927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By authorizing this report, you are confirming in writing that the data reported is both valid and reliable.</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REMINDER:  When you send in the Data Summary Report, please send the 14 page report in it’s entirety.</a:t>
            </a:r>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1D8ECF5-A296-44AB-AF47-5A5E17446DFE}" type="slidenum">
              <a:rPr lang="en-US" smtClean="0">
                <a:solidFill>
                  <a:prstClr val="black"/>
                </a:solidFill>
              </a:rPr>
              <a:pPr defTabSz="930156"/>
              <a:t>37</a:t>
            </a:fld>
            <a:endParaRPr lang="en-US" dirty="0" smtClean="0">
              <a:solidFill>
                <a:prstClr val="black"/>
              </a:solidFill>
            </a:endParaRPr>
          </a:p>
        </p:txBody>
      </p:sp>
    </p:spTree>
    <p:extLst>
      <p:ext uri="{BB962C8B-B14F-4D97-AF65-F5344CB8AC3E}">
        <p14:creationId xmlns:p14="http://schemas.microsoft.com/office/powerpoint/2010/main" val="37359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39</a:t>
            </a:fld>
            <a:endParaRPr lang="en-US" dirty="0" smtClean="0">
              <a:solidFill>
                <a:prstClr val="black"/>
              </a:solidFill>
            </a:endParaRPr>
          </a:p>
        </p:txBody>
      </p:sp>
    </p:spTree>
    <p:extLst>
      <p:ext uri="{BB962C8B-B14F-4D97-AF65-F5344CB8AC3E}">
        <p14:creationId xmlns:p14="http://schemas.microsoft.com/office/powerpoint/2010/main" val="2909900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40</a:t>
            </a:fld>
            <a:endParaRPr lang="en-US" dirty="0" smtClean="0">
              <a:solidFill>
                <a:prstClr val="black"/>
              </a:solidFill>
            </a:endParaRPr>
          </a:p>
        </p:txBody>
      </p:sp>
    </p:spTree>
    <p:extLst>
      <p:ext uri="{BB962C8B-B14F-4D97-AF65-F5344CB8AC3E}">
        <p14:creationId xmlns:p14="http://schemas.microsoft.com/office/powerpoint/2010/main" val="1879931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364174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884097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t>Uploading the Flag Explanations in a Word allows</a:t>
            </a:r>
            <a:r>
              <a:rPr lang="en-US" baseline="0" dirty="0" smtClean="0"/>
              <a:t> the data team to easily copy the explanations into a searchable file for internal use. </a:t>
            </a:r>
            <a:endParaRPr lang="en-US" dirty="0" smtClean="0"/>
          </a:p>
        </p:txBody>
      </p:sp>
      <p:sp>
        <p:nvSpPr>
          <p:cNvPr id="98308" name="Footer Placeholder 3"/>
          <p:cNvSpPr>
            <a:spLocks noGrp="1"/>
          </p:cNvSpPr>
          <p:nvPr>
            <p:ph type="ftr" sz="quarter" idx="4"/>
          </p:nvPr>
        </p:nvSpPr>
        <p:spPr>
          <a:noFill/>
        </p:spPr>
        <p:txBody>
          <a:bodyPr/>
          <a:lstStyle/>
          <a:p>
            <a:endParaRPr lang="en-US" dirty="0" smtClean="0">
              <a:solidFill>
                <a:prstClr val="black"/>
              </a:solidFill>
            </a:endParaRPr>
          </a:p>
        </p:txBody>
      </p:sp>
      <p:sp>
        <p:nvSpPr>
          <p:cNvPr id="98309" name="Slide Number Placeholder 4"/>
          <p:cNvSpPr>
            <a:spLocks noGrp="1"/>
          </p:cNvSpPr>
          <p:nvPr>
            <p:ph type="sldNum" sz="quarter" idx="5"/>
          </p:nvPr>
        </p:nvSpPr>
        <p:spPr>
          <a:noFill/>
        </p:spPr>
        <p:txBody>
          <a:bodyPr/>
          <a:lstStyle/>
          <a:p>
            <a:fld id="{0860BF36-9836-4382-9816-648F90B0864D}" type="slidenum">
              <a:rPr lang="en-US" smtClean="0">
                <a:solidFill>
                  <a:prstClr val="black"/>
                </a:solidFill>
              </a:rPr>
              <a:pPr/>
              <a:t>43</a:t>
            </a:fld>
            <a:endParaRPr lang="en-US" dirty="0" smtClean="0">
              <a:solidFill>
                <a:prstClr val="black"/>
              </a:solidFill>
            </a:endParaRPr>
          </a:p>
        </p:txBody>
      </p:sp>
    </p:spTree>
    <p:extLst>
      <p:ext uri="{BB962C8B-B14F-4D97-AF65-F5344CB8AC3E}">
        <p14:creationId xmlns:p14="http://schemas.microsoft.com/office/powerpoint/2010/main" val="254824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in Blue are Detail Reports,</a:t>
            </a:r>
            <a:r>
              <a:rPr lang="en-US" baseline="0" dirty="0" smtClean="0"/>
              <a:t> Reports in Green are Signature Reports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8616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SPED</a:t>
            </a:r>
            <a:r>
              <a:rPr lang="en-US" baseline="0" dirty="0" smtClean="0"/>
              <a:t> Excel Detail Report contains these 4 other reports, so you have a choice.  You can view the reports individually or download all 4 at once in an Excel format. Your Choice!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9125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a:t>
            </a:r>
            <a:r>
              <a:rPr lang="en-US" baseline="0" dirty="0" smtClean="0"/>
              <a:t> is the count of students unilaterally removed by staff.  1B, 1C, 1D cover the details of why they were removed.  2 refers to removals by a hearing officer.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8/15/2016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6937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xfrm>
            <a:off x="786385" y="4415790"/>
            <a:ext cx="5608320" cy="4183380"/>
          </a:xfrm>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Revenant</a:t>
            </a:r>
            <a:r>
              <a:rPr lang="en-US" baseline="0" dirty="0" smtClean="0">
                <a:latin typeface="Verdana" pitchFamily="34" charset="0"/>
              </a:rPr>
              <a:t> data for Indicator 4 can be found in the Data Summary Report.  The report with the heading “Indicator 4” has been changed to a detail report and does not need to be submitted to the CDE. </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15323-4A91-474C-925F-804EEF940BC1}" type="slidenum">
              <a:rPr lang="en-US" smtClean="0">
                <a:solidFill>
                  <a:prstClr val="black"/>
                </a:solidFill>
              </a:rPr>
              <a:pPr/>
              <a:t>20</a:t>
            </a:fld>
            <a:endParaRPr lang="en-US" dirty="0" smtClean="0">
              <a:solidFill>
                <a:prstClr val="black"/>
              </a:solidFill>
            </a:endParaRPr>
          </a:p>
        </p:txBody>
      </p:sp>
    </p:spTree>
    <p:extLst>
      <p:ext uri="{BB962C8B-B14F-4D97-AF65-F5344CB8AC3E}">
        <p14:creationId xmlns:p14="http://schemas.microsoft.com/office/powerpoint/2010/main" val="953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1CEAC-C28D-4337-9C79-69FC0A501EAF}" type="slidenum">
              <a:rPr lang="en-US" smtClean="0">
                <a:solidFill>
                  <a:prstClr val="black"/>
                </a:solidFill>
              </a:rPr>
              <a:pPr/>
              <a:t>22</a:t>
            </a:fld>
            <a:endParaRPr lang="en-US" dirty="0" smtClean="0">
              <a:solidFill>
                <a:prstClr val="black"/>
              </a:solidFill>
            </a:endParaRPr>
          </a:p>
        </p:txBody>
      </p:sp>
    </p:spTree>
    <p:extLst>
      <p:ext uri="{BB962C8B-B14F-4D97-AF65-F5344CB8AC3E}">
        <p14:creationId xmlns:p14="http://schemas.microsoft.com/office/powerpoint/2010/main" val="333316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24</a:t>
            </a:fld>
            <a:endParaRPr lang="en-US" dirty="0" smtClean="0">
              <a:solidFill>
                <a:prstClr val="black"/>
              </a:solidFill>
            </a:endParaRPr>
          </a:p>
        </p:txBody>
      </p:sp>
    </p:spTree>
    <p:extLst>
      <p:ext uri="{BB962C8B-B14F-4D97-AF65-F5344CB8AC3E}">
        <p14:creationId xmlns:p14="http://schemas.microsoft.com/office/powerpoint/2010/main" val="240231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25</a:t>
            </a:fld>
            <a:endParaRPr lang="en-US" dirty="0" smtClean="0">
              <a:solidFill>
                <a:prstClr val="black"/>
              </a:solidFill>
            </a:endParaRPr>
          </a:p>
        </p:txBody>
      </p:sp>
    </p:spTree>
    <p:extLst>
      <p:ext uri="{BB962C8B-B14F-4D97-AF65-F5344CB8AC3E}">
        <p14:creationId xmlns:p14="http://schemas.microsoft.com/office/powerpoint/2010/main" val="1373259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21475299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ue Block Righ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9913216"/>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Teal Block Right">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457194693"/>
      </p:ext>
    </p:extLst>
  </p:cSld>
  <p:clrMapOvr>
    <a:overrideClrMapping bg1="dk1" tx1="lt1" bg2="dk2" tx2="lt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lum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5349734"/>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reen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038793"/>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06806111"/>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37750174"/>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67026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74202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21586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22243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08807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69526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24413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8324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0712982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5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6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7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8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10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74202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670269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21586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22243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347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69526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24413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8324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296607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l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24765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92167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Yellow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11762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p:nvPicPr>
        <p:blipFill>
          <a:blip r:embed="rId51"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5262370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9" r:id="rId30"/>
    <p:sldLayoutId id="2147483770" r:id="rId31"/>
    <p:sldLayoutId id="2147483771" r:id="rId32"/>
    <p:sldLayoutId id="2147483772" r:id="rId33"/>
    <p:sldLayoutId id="2147483773" r:id="rId34"/>
    <p:sldLayoutId id="2147483774" r:id="rId35"/>
    <p:sldLayoutId id="2147483720" r:id="rId36"/>
    <p:sldLayoutId id="2147483697" r:id="rId37"/>
    <p:sldLayoutId id="2147483699" r:id="rId38"/>
    <p:sldLayoutId id="2147483700" r:id="rId39"/>
    <p:sldLayoutId id="2147483701" r:id="rId40"/>
    <p:sldLayoutId id="2147483702" r:id="rId41"/>
    <p:sldLayoutId id="2147483703" r:id="rId42"/>
    <p:sldLayoutId id="2147483661" r:id="rId43"/>
    <p:sldLayoutId id="2147483662" r:id="rId44"/>
    <p:sldLayoutId id="2147483668" r:id="rId45"/>
    <p:sldLayoutId id="2147483669" r:id="rId46"/>
    <p:sldLayoutId id="2147483670" r:id="rId47"/>
    <p:sldLayoutId id="2147483673" r:id="rId48"/>
    <p:sldLayoutId id="2147483672"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8.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1.pn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4.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gleason_k@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938" y="2394148"/>
            <a:ext cx="8341851" cy="1645920"/>
          </a:xfrm>
        </p:spPr>
        <p:txBody>
          <a:bodyPr>
            <a:normAutofit fontScale="90000"/>
          </a:bodyPr>
          <a:lstStyle/>
          <a:p>
            <a:r>
              <a:rPr lang="en-US" sz="3600" dirty="0" smtClean="0">
                <a:latin typeface="Palatino Linotype" panose="02040502050505030304" pitchFamily="18" charset="0"/>
              </a:rPr>
              <a:t>2015-2016 </a:t>
            </a:r>
            <a:br>
              <a:rPr lang="en-US" sz="3600" dirty="0" smtClean="0">
                <a:latin typeface="Palatino Linotype" panose="02040502050505030304" pitchFamily="18" charset="0"/>
              </a:rPr>
            </a:br>
            <a:r>
              <a:rPr lang="en-US" sz="3600" dirty="0" smtClean="0">
                <a:latin typeface="Palatino Linotype" panose="02040502050505030304" pitchFamily="18" charset="0"/>
              </a:rPr>
              <a:t>SPECIAL EDUCATION DISCIPLINE REPORTS</a:t>
            </a:r>
            <a:endParaRPr lang="en-US" sz="3600" dirty="0">
              <a:latin typeface="Palatino Linotype" panose="0204050205050503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70606" y="4386036"/>
            <a:ext cx="3192513" cy="228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58" y="226142"/>
            <a:ext cx="2359742" cy="3195484"/>
          </a:xfrm>
        </p:spPr>
        <p:txBody>
          <a:bodyPr/>
          <a:lstStyle/>
          <a:p>
            <a:r>
              <a:rPr lang="en-US" sz="2400" dirty="0" smtClean="0"/>
              <a:t>Students Reported Inconsistently by more than 1 Admin Unit/SOP</a:t>
            </a:r>
            <a:endParaRPr lang="en-US" sz="2400" dirty="0"/>
          </a:p>
        </p:txBody>
      </p:sp>
      <p:sp>
        <p:nvSpPr>
          <p:cNvPr id="3" name="Footer Placeholder 2"/>
          <p:cNvSpPr>
            <a:spLocks noGrp="1"/>
          </p:cNvSpPr>
          <p:nvPr>
            <p:ph type="ftr" sz="quarter" idx="3"/>
          </p:nvPr>
        </p:nvSpPr>
        <p:spPr/>
        <p:txBody>
          <a:bodyPr/>
          <a:lstStyle/>
          <a:p>
            <a:fld id="{757A2F4E-5D54-B04B-91BD-7E78EE1FE9FD}" type="slidenum">
              <a:rPr lang="en-US" smtClean="0">
                <a:solidFill>
                  <a:srgbClr val="FF0000">
                    <a:lumMod val="50000"/>
                  </a:srgbClr>
                </a:solidFill>
              </a:rPr>
              <a:pPr/>
              <a:t>10</a:t>
            </a:fld>
            <a:endParaRPr lang="en-US" dirty="0" smtClean="0">
              <a:solidFill>
                <a:srgbClr val="FF0000">
                  <a:lumMod val="50000"/>
                </a:srgbClr>
              </a:solidFill>
            </a:endParaRPr>
          </a:p>
        </p:txBody>
      </p:sp>
      <p:sp>
        <p:nvSpPr>
          <p:cNvPr id="5" name="Content Placeholder 4"/>
          <p:cNvSpPr>
            <a:spLocks noGrp="1"/>
          </p:cNvSpPr>
          <p:nvPr>
            <p:ph idx="1"/>
          </p:nvPr>
        </p:nvSpPr>
        <p:spPr>
          <a:xfrm>
            <a:off x="1258529" y="206478"/>
            <a:ext cx="5594555" cy="5726687"/>
          </a:xfrm>
        </p:spPr>
        <p:txBody>
          <a:bodyPr/>
          <a:lstStyle/>
          <a:p>
            <a:r>
              <a:rPr lang="en-US" dirty="0" smtClean="0"/>
              <a:t>The Errors appearing here may be legitimate entries.</a:t>
            </a:r>
          </a:p>
          <a:p>
            <a:pPr lvl="1"/>
            <a:r>
              <a:rPr lang="en-US" dirty="0" smtClean="0"/>
              <a:t>For example a student’s disability identification may have changed at a mid-year staffing</a:t>
            </a:r>
          </a:p>
          <a:p>
            <a:pPr lvl="1"/>
            <a:r>
              <a:rPr lang="en-US" dirty="0" smtClean="0"/>
              <a:t>A student’s parents may choose to report race differently when they move to a new district (A student is identified “Hispanic,” then “2 or More Races”)</a:t>
            </a:r>
          </a:p>
          <a:p>
            <a:r>
              <a:rPr lang="en-US" dirty="0" smtClean="0"/>
              <a:t>Investigate things that don’t make sense</a:t>
            </a:r>
            <a:endParaRPr lang="en-US" dirty="0"/>
          </a:p>
        </p:txBody>
      </p:sp>
      <p:pic>
        <p:nvPicPr>
          <p:cNvPr id="7" name="Content Placeholder 6"/>
          <p:cNvPicPr preferRelativeResize="0">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2412" t="-2712" r="21239"/>
          <a:stretch/>
        </p:blipFill>
        <p:spPr>
          <a:xfrm rot="16200000">
            <a:off x="-2788919" y="2788921"/>
            <a:ext cx="6858001" cy="1280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71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Palatino Linotype" panose="02040502050505030304" pitchFamily="18" charset="0"/>
              </a:rPr>
              <a:t>Detail Reports provide information on the data that makes up the </a:t>
            </a:r>
            <a:r>
              <a:rPr lang="en-US" sz="2800" dirty="0" smtClean="0">
                <a:solidFill>
                  <a:schemeClr val="accent1">
                    <a:lumMod val="60000"/>
                    <a:lumOff val="40000"/>
                  </a:schemeClr>
                </a:solidFill>
                <a:latin typeface="Palatino Linotype" panose="02040502050505030304" pitchFamily="18" charset="0"/>
              </a:rPr>
              <a:t>Signature Reports</a:t>
            </a:r>
            <a:endParaRPr lang="en-US" sz="2800" dirty="0">
              <a:solidFill>
                <a:schemeClr val="accent1">
                  <a:lumMod val="60000"/>
                  <a:lumOff val="40000"/>
                </a:schemeClr>
              </a:solidFill>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11</a:t>
            </a:fld>
            <a:endParaRPr lang="en-US" dirty="0" smtClean="0"/>
          </a:p>
        </p:txBody>
      </p:sp>
      <p:sp>
        <p:nvSpPr>
          <p:cNvPr id="4" name="Content Placeholder 3"/>
          <p:cNvSpPr>
            <a:spLocks noGrp="1"/>
          </p:cNvSpPr>
          <p:nvPr>
            <p:ph idx="10"/>
          </p:nvPr>
        </p:nvSpPr>
        <p:spPr>
          <a:xfrm>
            <a:off x="439443" y="2641828"/>
            <a:ext cx="8322817" cy="3378180"/>
          </a:xfrm>
        </p:spPr>
        <p:txBody>
          <a:bodyPr/>
          <a:lstStyle/>
          <a:p>
            <a:r>
              <a:rPr lang="en-US" dirty="0" smtClean="0"/>
              <a:t>The SPED Excel Detail Report Combines:</a:t>
            </a:r>
          </a:p>
          <a:p>
            <a:pPr lvl="1"/>
            <a:r>
              <a:rPr lang="en-US" sz="2400" dirty="0" smtClean="0"/>
              <a:t>SPED Detail – Unilateral Removals to an Interim alternative Educational Setting (IAES)</a:t>
            </a:r>
          </a:p>
          <a:p>
            <a:pPr lvl="1"/>
            <a:r>
              <a:rPr lang="en-US" sz="2400" dirty="0" smtClean="0"/>
              <a:t>SPED Detail – Out-of-School Suspensions or Expulsions and In-School Suspensions</a:t>
            </a:r>
          </a:p>
          <a:p>
            <a:pPr lvl="1"/>
            <a:r>
              <a:rPr lang="en-US" sz="2400" dirty="0" smtClean="0"/>
              <a:t>SPED Detail – Disciplinary Removals</a:t>
            </a:r>
          </a:p>
          <a:p>
            <a:pPr lvl="1"/>
            <a:r>
              <a:rPr lang="en-US" sz="2400" dirty="0" smtClean="0"/>
              <a:t>SPED </a:t>
            </a:r>
            <a:r>
              <a:rPr lang="en-US" sz="2400" dirty="0"/>
              <a:t>Detail – Children Subject to Expulsion</a:t>
            </a:r>
          </a:p>
          <a:p>
            <a:pPr lvl="1"/>
            <a:endParaRPr lang="en-US" dirty="0"/>
          </a:p>
        </p:txBody>
      </p:sp>
      <p:pic>
        <p:nvPicPr>
          <p:cNvPr id="6" name="Content Placeholder 5"/>
          <p:cNvPicPr preferRelativeResize="0">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80116" y="1705343"/>
            <a:ext cx="8639459" cy="431972"/>
          </a:xfrm>
        </p:spPr>
      </p:pic>
      <p:sp>
        <p:nvSpPr>
          <p:cNvPr id="7" name="Up Arrow 6"/>
          <p:cNvSpPr/>
          <p:nvPr/>
        </p:nvSpPr>
        <p:spPr>
          <a:xfrm>
            <a:off x="3293806" y="2137315"/>
            <a:ext cx="2340077" cy="409240"/>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779639" y="2641828"/>
            <a:ext cx="4699819" cy="46516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14284" y="3210752"/>
            <a:ext cx="7192297" cy="305239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77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9369"/>
            <a:ext cx="8381260" cy="1054394"/>
          </a:xfrm>
        </p:spPr>
        <p:txBody>
          <a:bodyPr/>
          <a:lstStyle/>
          <a:p>
            <a:pPr lvl="1"/>
            <a:r>
              <a:rPr lang="en-US" sz="2800" dirty="0" smtClean="0">
                <a:solidFill>
                  <a:schemeClr val="bg1"/>
                </a:solidFill>
                <a:latin typeface="Palatino Linotype" panose="02040502050505030304" pitchFamily="18" charset="0"/>
              </a:rPr>
              <a:t>SPED Detail – Unilateral Removals to an Interim alternative Educational Setting (IAES)</a:t>
            </a:r>
          </a:p>
        </p:txBody>
      </p:sp>
      <p:sp>
        <p:nvSpPr>
          <p:cNvPr id="3" name="Footer Placeholder 2"/>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7" name="Content Placeholder 6"/>
          <p:cNvPicPr>
            <a:picLocks noGrp="1" noChangeAspect="1"/>
          </p:cNvPicPr>
          <p:nvPr>
            <p:ph idx="10"/>
          </p:nvPr>
        </p:nvPicPr>
        <p:blipFill>
          <a:blip r:embed="rId3" cstate="email">
            <a:extLst>
              <a:ext uri="{28A0092B-C50C-407E-A947-70E740481C1C}">
                <a14:useLocalDpi xmlns:a14="http://schemas.microsoft.com/office/drawing/2010/main" val="0"/>
              </a:ext>
            </a:extLst>
          </a:blip>
          <a:stretch>
            <a:fillRect/>
          </a:stretch>
        </p:blipFill>
        <p:spPr>
          <a:xfrm>
            <a:off x="0" y="1203763"/>
            <a:ext cx="9213567" cy="2544043"/>
          </a:xfrm>
        </p:spPr>
      </p:pic>
      <p:sp>
        <p:nvSpPr>
          <p:cNvPr id="8" name="Content Placeholder 4"/>
          <p:cNvSpPr>
            <a:spLocks noGrp="1"/>
          </p:cNvSpPr>
          <p:nvPr>
            <p:ph idx="1"/>
          </p:nvPr>
        </p:nvSpPr>
        <p:spPr>
          <a:xfrm>
            <a:off x="0" y="3747805"/>
            <a:ext cx="8957187" cy="3401961"/>
          </a:xfrm>
        </p:spPr>
        <p:txBody>
          <a:bodyPr/>
          <a:lstStyle/>
          <a:p>
            <a:r>
              <a:rPr lang="en-US" dirty="0" smtClean="0"/>
              <a:t>Compare this report to Columns 1A, 1B, 1C, 1D, and 2 in Sections A, B, C, and D in the </a:t>
            </a:r>
            <a:r>
              <a:rPr lang="en-US" dirty="0" smtClean="0">
                <a:solidFill>
                  <a:schemeClr val="accent1">
                    <a:lumMod val="75000"/>
                  </a:schemeClr>
                </a:solidFill>
              </a:rPr>
              <a:t>SPED Data Summary Report</a:t>
            </a:r>
          </a:p>
          <a:p>
            <a:r>
              <a:rPr lang="en-US" dirty="0" smtClean="0"/>
              <a:t>Does this reflect changes you expect to see in the </a:t>
            </a:r>
            <a:r>
              <a:rPr lang="en-US" dirty="0" smtClean="0">
                <a:solidFill>
                  <a:schemeClr val="accent1">
                    <a:lumMod val="75000"/>
                  </a:schemeClr>
                </a:solidFill>
              </a:rPr>
              <a:t>Year-to-Year Comparison Report</a:t>
            </a:r>
            <a:r>
              <a:rPr lang="en-US" dirty="0" smtClean="0"/>
              <a:t>?</a:t>
            </a:r>
          </a:p>
          <a:p>
            <a:r>
              <a:rPr lang="en-US" dirty="0" smtClean="0"/>
              <a:t>Does the data make sense?</a:t>
            </a:r>
            <a:endParaRPr lang="en-US" dirty="0"/>
          </a:p>
        </p:txBody>
      </p:sp>
      <p:sp>
        <p:nvSpPr>
          <p:cNvPr id="9" name="Rounded Rectangular Callout 8"/>
          <p:cNvSpPr/>
          <p:nvPr/>
        </p:nvSpPr>
        <p:spPr>
          <a:xfrm>
            <a:off x="4042064" y="1236610"/>
            <a:ext cx="2722864" cy="1983998"/>
          </a:xfrm>
          <a:prstGeom prst="wedgeRoundRectCallout">
            <a:avLst>
              <a:gd name="adj1" fmla="val 107887"/>
              <a:gd name="adj2" fmla="val 37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Removal Reason should show 1, 2 or 3 if Removal Type = 1</a:t>
            </a:r>
          </a:p>
          <a:p>
            <a:pPr algn="ctr"/>
            <a:r>
              <a:rPr lang="en-US" dirty="0" smtClean="0">
                <a:solidFill>
                  <a:prstClr val="white"/>
                </a:solidFill>
              </a:rPr>
              <a:t>It should be blank if Removal type = 2</a:t>
            </a:r>
          </a:p>
        </p:txBody>
      </p:sp>
      <p:sp>
        <p:nvSpPr>
          <p:cNvPr id="10" name="Rounded Rectangular Callout 9"/>
          <p:cNvSpPr/>
          <p:nvPr/>
        </p:nvSpPr>
        <p:spPr>
          <a:xfrm>
            <a:off x="6764928" y="676566"/>
            <a:ext cx="2379072" cy="1281242"/>
          </a:xfrm>
          <a:prstGeom prst="wedgeRoundRectCallout">
            <a:avLst>
              <a:gd name="adj1" fmla="val 33466"/>
              <a:gd name="adj2" fmla="val 927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should not be more than 45 Days</a:t>
            </a:r>
          </a:p>
        </p:txBody>
      </p:sp>
    </p:spTree>
    <p:extLst>
      <p:ext uri="{BB962C8B-B14F-4D97-AF65-F5344CB8AC3E}">
        <p14:creationId xmlns:p14="http://schemas.microsoft.com/office/powerpoint/2010/main" val="6105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panose="02040502050505030304" pitchFamily="18" charset="0"/>
              </a:rPr>
              <a:t>SPED Detail – Out-of-School Suspensions or Expulsions and In-School Suspensions</a:t>
            </a:r>
          </a:p>
        </p:txBody>
      </p:sp>
      <p:sp>
        <p:nvSpPr>
          <p:cNvPr id="3" name="Footer Placeholder 2"/>
          <p:cNvSpPr>
            <a:spLocks noGrp="1"/>
          </p:cNvSpPr>
          <p:nvPr>
            <p:ph type="ftr" sz="quarter" idx="3"/>
          </p:nvPr>
        </p:nvSpPr>
        <p:spPr/>
        <p:txBody>
          <a:bodyPr/>
          <a:lstStyle/>
          <a:p>
            <a:fld id="{757A2F4E-5D54-B04B-91BD-7E78EE1FE9FD}" type="slidenum">
              <a:rPr lang="en-US" smtClean="0"/>
              <a:pPr/>
              <a:t>13</a:t>
            </a:fld>
            <a:endParaRPr lang="en-US" dirty="0" smtClean="0"/>
          </a:p>
        </p:txBody>
      </p:sp>
      <p:pic>
        <p:nvPicPr>
          <p:cNvPr id="6" name="Content Placeholder 5"/>
          <p:cNvPicPr>
            <a:picLocks noGrp="1" noChangeAspect="1"/>
          </p:cNvPicPr>
          <p:nvPr>
            <p:ph idx="10"/>
          </p:nvPr>
        </p:nvPicPr>
        <p:blipFill>
          <a:blip r:embed="rId2" cstate="email">
            <a:extLst>
              <a:ext uri="{28A0092B-C50C-407E-A947-70E740481C1C}">
                <a14:useLocalDpi xmlns:a14="http://schemas.microsoft.com/office/drawing/2010/main" val="0"/>
              </a:ext>
            </a:extLst>
          </a:blip>
          <a:stretch>
            <a:fillRect/>
          </a:stretch>
        </p:blipFill>
        <p:spPr>
          <a:xfrm>
            <a:off x="0" y="1583756"/>
            <a:ext cx="9144000" cy="2059708"/>
          </a:xfrm>
        </p:spPr>
      </p:pic>
      <p:sp>
        <p:nvSpPr>
          <p:cNvPr id="5" name="Content Placeholder 4"/>
          <p:cNvSpPr>
            <a:spLocks noGrp="1"/>
          </p:cNvSpPr>
          <p:nvPr>
            <p:ph idx="1"/>
          </p:nvPr>
        </p:nvSpPr>
        <p:spPr>
          <a:xfrm>
            <a:off x="131924" y="3682792"/>
            <a:ext cx="8864592" cy="3101466"/>
          </a:xfrm>
        </p:spPr>
        <p:txBody>
          <a:bodyPr/>
          <a:lstStyle/>
          <a:p>
            <a:r>
              <a:rPr lang="en-US" dirty="0"/>
              <a:t>Compare this report to Columns </a:t>
            </a:r>
            <a:r>
              <a:rPr lang="en-US" dirty="0" smtClean="0"/>
              <a:t>3A</a:t>
            </a:r>
            <a:r>
              <a:rPr lang="en-US" dirty="0"/>
              <a:t>, </a:t>
            </a:r>
            <a:r>
              <a:rPr lang="en-US" dirty="0" smtClean="0"/>
              <a:t>3B</a:t>
            </a:r>
            <a:r>
              <a:rPr lang="en-US" dirty="0"/>
              <a:t>, </a:t>
            </a:r>
            <a:r>
              <a:rPr lang="en-US" dirty="0" smtClean="0"/>
              <a:t>4A, and 4B </a:t>
            </a:r>
            <a:r>
              <a:rPr lang="en-US" dirty="0"/>
              <a:t>in Sections A, B, C, and D in the </a:t>
            </a:r>
            <a:r>
              <a:rPr lang="en-US" dirty="0">
                <a:solidFill>
                  <a:schemeClr val="accent1">
                    <a:lumMod val="75000"/>
                  </a:schemeClr>
                </a:solidFill>
              </a:rPr>
              <a:t>SPED Data Summary Report</a:t>
            </a:r>
          </a:p>
          <a:p>
            <a:r>
              <a:rPr lang="en-US" dirty="0"/>
              <a:t>Does this reflect changes you expect to see in the </a:t>
            </a:r>
            <a:r>
              <a:rPr lang="en-US" dirty="0">
                <a:solidFill>
                  <a:schemeClr val="accent1">
                    <a:lumMod val="75000"/>
                  </a:schemeClr>
                </a:solidFill>
              </a:rPr>
              <a:t>Year-to-Year Comparison Report</a:t>
            </a:r>
            <a:r>
              <a:rPr lang="en-US" dirty="0"/>
              <a:t>?</a:t>
            </a:r>
          </a:p>
          <a:p>
            <a:r>
              <a:rPr lang="en-US" dirty="0"/>
              <a:t>Does the data make sense?</a:t>
            </a:r>
          </a:p>
        </p:txBody>
      </p:sp>
      <p:sp>
        <p:nvSpPr>
          <p:cNvPr id="7" name="Rounded Rectangular Callout 6"/>
          <p:cNvSpPr/>
          <p:nvPr/>
        </p:nvSpPr>
        <p:spPr>
          <a:xfrm>
            <a:off x="1838632" y="2035277"/>
            <a:ext cx="7010400" cy="1647515"/>
          </a:xfrm>
          <a:prstGeom prst="wedgeRoundRectCallout">
            <a:avLst>
              <a:gd name="adj1" fmla="val -69637"/>
              <a:gd name="adj2" fmla="val 249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3A = Out-of-School Suspensions/Expulsions = 10 days or less</a:t>
            </a:r>
          </a:p>
          <a:p>
            <a:pPr algn="ctr"/>
            <a:r>
              <a:rPr lang="en-US" dirty="0" smtClean="0">
                <a:solidFill>
                  <a:prstClr val="white"/>
                </a:solidFill>
              </a:rPr>
              <a:t>3B = </a:t>
            </a:r>
            <a:r>
              <a:rPr lang="en-US" dirty="0">
                <a:solidFill>
                  <a:prstClr val="white"/>
                </a:solidFill>
              </a:rPr>
              <a:t>Out-of-School </a:t>
            </a:r>
            <a:r>
              <a:rPr lang="en-US" dirty="0" smtClean="0">
                <a:solidFill>
                  <a:prstClr val="white"/>
                </a:solidFill>
              </a:rPr>
              <a:t>Suspensions/Expulsions greater than </a:t>
            </a:r>
            <a:r>
              <a:rPr lang="en-US" dirty="0">
                <a:solidFill>
                  <a:prstClr val="white"/>
                </a:solidFill>
              </a:rPr>
              <a:t>10 </a:t>
            </a:r>
            <a:r>
              <a:rPr lang="en-US" dirty="0" smtClean="0">
                <a:solidFill>
                  <a:prstClr val="white"/>
                </a:solidFill>
              </a:rPr>
              <a:t>days (Think Indicator 4!)</a:t>
            </a:r>
          </a:p>
          <a:p>
            <a:pPr algn="ctr"/>
            <a:r>
              <a:rPr lang="en-US" dirty="0" smtClean="0">
                <a:solidFill>
                  <a:prstClr val="white"/>
                </a:solidFill>
              </a:rPr>
              <a:t>4A = In-School Suspensions = </a:t>
            </a:r>
            <a:r>
              <a:rPr lang="en-US" dirty="0">
                <a:solidFill>
                  <a:prstClr val="white"/>
                </a:solidFill>
              </a:rPr>
              <a:t>10 days or </a:t>
            </a:r>
            <a:r>
              <a:rPr lang="en-US" dirty="0" smtClean="0">
                <a:solidFill>
                  <a:prstClr val="white"/>
                </a:solidFill>
              </a:rPr>
              <a:t>less</a:t>
            </a:r>
          </a:p>
          <a:p>
            <a:pPr algn="ctr"/>
            <a:r>
              <a:rPr lang="en-US" dirty="0" smtClean="0">
                <a:solidFill>
                  <a:prstClr val="white"/>
                </a:solidFill>
              </a:rPr>
              <a:t>4B = </a:t>
            </a:r>
            <a:r>
              <a:rPr lang="en-US" dirty="0">
                <a:solidFill>
                  <a:prstClr val="white"/>
                </a:solidFill>
              </a:rPr>
              <a:t>In-School Suspensions greater than 10 days </a:t>
            </a:r>
          </a:p>
        </p:txBody>
      </p:sp>
    </p:spTree>
    <p:extLst>
      <p:ext uri="{BB962C8B-B14F-4D97-AF65-F5344CB8AC3E}">
        <p14:creationId xmlns:p14="http://schemas.microsoft.com/office/powerpoint/2010/main" val="2000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panose="02040502050505030304" pitchFamily="18" charset="0"/>
              </a:rPr>
              <a:t>SPED Detail – </a:t>
            </a:r>
            <a:r>
              <a:rPr lang="en-US" sz="3200" dirty="0" smtClean="0">
                <a:latin typeface="Palatino Linotype" panose="02040502050505030304" pitchFamily="18" charset="0"/>
              </a:rPr>
              <a:t>Disciplinary Removals</a:t>
            </a:r>
            <a:endParaRPr lang="en-US" sz="32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8" name="Content Placeholder 7"/>
          <p:cNvPicPr>
            <a:picLocks noGrp="1" noChangeAspect="1"/>
          </p:cNvPicPr>
          <p:nvPr>
            <p:ph idx="10"/>
          </p:nvPr>
        </p:nvPicPr>
        <p:blipFill>
          <a:blip r:embed="rId2" cstate="email">
            <a:extLst>
              <a:ext uri="{28A0092B-C50C-407E-A947-70E740481C1C}">
                <a14:useLocalDpi xmlns:a14="http://schemas.microsoft.com/office/drawing/2010/main" val="0"/>
              </a:ext>
            </a:extLst>
          </a:blip>
          <a:stretch>
            <a:fillRect/>
          </a:stretch>
        </p:blipFill>
        <p:spPr>
          <a:xfrm>
            <a:off x="0" y="1566836"/>
            <a:ext cx="8996516" cy="1854103"/>
          </a:xfrm>
        </p:spPr>
      </p:pic>
      <p:sp>
        <p:nvSpPr>
          <p:cNvPr id="5" name="Content Placeholder 4"/>
          <p:cNvSpPr>
            <a:spLocks noGrp="1"/>
          </p:cNvSpPr>
          <p:nvPr>
            <p:ph idx="1"/>
          </p:nvPr>
        </p:nvSpPr>
        <p:spPr>
          <a:xfrm>
            <a:off x="131924" y="3480619"/>
            <a:ext cx="8864592" cy="3303639"/>
          </a:xfrm>
        </p:spPr>
        <p:txBody>
          <a:bodyPr/>
          <a:lstStyle/>
          <a:p>
            <a:r>
              <a:rPr lang="en-US" dirty="0"/>
              <a:t>Compare this report to </a:t>
            </a:r>
            <a:r>
              <a:rPr lang="en-US" dirty="0" smtClean="0"/>
              <a:t>Column 5A </a:t>
            </a:r>
            <a:r>
              <a:rPr lang="en-US" dirty="0"/>
              <a:t>in Sections A, B, C, and D in the </a:t>
            </a:r>
            <a:r>
              <a:rPr lang="en-US" dirty="0">
                <a:solidFill>
                  <a:schemeClr val="accent1">
                    <a:lumMod val="75000"/>
                  </a:schemeClr>
                </a:solidFill>
              </a:rPr>
              <a:t>SPED Data Summary Report</a:t>
            </a:r>
          </a:p>
          <a:p>
            <a:r>
              <a:rPr lang="en-US" dirty="0"/>
              <a:t>Does this reflect changes you expect to see in the </a:t>
            </a:r>
            <a:r>
              <a:rPr lang="en-US" dirty="0">
                <a:solidFill>
                  <a:schemeClr val="accent1">
                    <a:lumMod val="75000"/>
                  </a:schemeClr>
                </a:solidFill>
              </a:rPr>
              <a:t>Year-to-Year Comparison Report</a:t>
            </a:r>
            <a:r>
              <a:rPr lang="en-US" dirty="0"/>
              <a:t>?</a:t>
            </a:r>
          </a:p>
          <a:p>
            <a:r>
              <a:rPr lang="en-US" dirty="0"/>
              <a:t>Does the data </a:t>
            </a:r>
            <a:r>
              <a:rPr lang="en-US" dirty="0" smtClean="0"/>
              <a:t>in 5B, 5C, and 5D make </a:t>
            </a:r>
            <a:r>
              <a:rPr lang="en-US" dirty="0"/>
              <a:t>sense?</a:t>
            </a:r>
          </a:p>
        </p:txBody>
      </p:sp>
    </p:spTree>
    <p:extLst>
      <p:ext uri="{BB962C8B-B14F-4D97-AF65-F5344CB8AC3E}">
        <p14:creationId xmlns:p14="http://schemas.microsoft.com/office/powerpoint/2010/main" val="1237597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200" dirty="0" smtClean="0">
                <a:solidFill>
                  <a:schemeClr val="bg1"/>
                </a:solidFill>
                <a:latin typeface="Palatino Linotype" panose="02040502050505030304" pitchFamily="18" charset="0"/>
              </a:rPr>
              <a:t>SPED Detail – Children Subject to Expulsion</a:t>
            </a:r>
            <a:endParaRPr lang="en-US" sz="3200" dirty="0">
              <a:solidFill>
                <a:schemeClr val="bg1"/>
              </a:solidFill>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15</a:t>
            </a:fld>
            <a:endParaRPr lang="en-US" dirty="0" smtClean="0"/>
          </a:p>
        </p:txBody>
      </p:sp>
      <p:sp>
        <p:nvSpPr>
          <p:cNvPr id="5" name="Content Placeholder 4"/>
          <p:cNvSpPr>
            <a:spLocks noGrp="1"/>
          </p:cNvSpPr>
          <p:nvPr>
            <p:ph sz="quarter" idx="10"/>
          </p:nvPr>
        </p:nvSpPr>
        <p:spPr>
          <a:xfrm>
            <a:off x="381000" y="3643923"/>
            <a:ext cx="8382000" cy="2986747"/>
          </a:xfrm>
        </p:spPr>
        <p:txBody>
          <a:bodyPr/>
          <a:lstStyle/>
          <a:p>
            <a:r>
              <a:rPr lang="en-US" dirty="0" smtClean="0"/>
              <a:t>Compare this report to Section E in the </a:t>
            </a:r>
            <a:r>
              <a:rPr lang="en-US" dirty="0" smtClean="0">
                <a:solidFill>
                  <a:schemeClr val="accent1">
                    <a:lumMod val="75000"/>
                  </a:schemeClr>
                </a:solidFill>
              </a:rPr>
              <a:t>SPED Data Summary Report</a:t>
            </a:r>
          </a:p>
          <a:p>
            <a:r>
              <a:rPr lang="en-US" dirty="0" smtClean="0"/>
              <a:t>Does this reflect changes you expect to see in the </a:t>
            </a:r>
            <a:r>
              <a:rPr lang="en-US" dirty="0" smtClean="0">
                <a:solidFill>
                  <a:schemeClr val="accent1">
                    <a:lumMod val="75000"/>
                  </a:schemeClr>
                </a:solidFill>
              </a:rPr>
              <a:t>Year-to-Year Comparison Report</a:t>
            </a:r>
            <a:r>
              <a:rPr lang="en-US" dirty="0" smtClean="0"/>
              <a:t>?</a:t>
            </a:r>
          </a:p>
          <a:p>
            <a:r>
              <a:rPr lang="en-US" dirty="0" smtClean="0"/>
              <a:t>Does the data make sense?</a:t>
            </a:r>
            <a:endParaRPr lang="en-US" dirty="0"/>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0" y="911225"/>
            <a:ext cx="9144000" cy="2713038"/>
          </a:xfrm>
        </p:spPr>
      </p:pic>
      <p:pic>
        <p:nvPicPr>
          <p:cNvPr id="8" name="Picture 7"/>
          <p:cNvPicPr preferRelativeResize="0">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5940" y="2163097"/>
            <a:ext cx="934867" cy="1461163"/>
          </a:xfrm>
          <a:prstGeom prst="rect">
            <a:avLst/>
          </a:prstGeom>
        </p:spPr>
      </p:pic>
      <p:sp>
        <p:nvSpPr>
          <p:cNvPr id="7" name="Rounded Rectangular Callout 6"/>
          <p:cNvSpPr/>
          <p:nvPr/>
        </p:nvSpPr>
        <p:spPr>
          <a:xfrm>
            <a:off x="1317524" y="2615381"/>
            <a:ext cx="4698812" cy="1008879"/>
          </a:xfrm>
          <a:prstGeom prst="wedgeRoundRectCallout">
            <a:avLst>
              <a:gd name="adj1" fmla="val -64733"/>
              <a:gd name="adj2" fmla="val -28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6A = Expelled With Services</a:t>
            </a:r>
          </a:p>
          <a:p>
            <a:pPr algn="ctr"/>
            <a:r>
              <a:rPr lang="en-US" dirty="0" smtClean="0">
                <a:solidFill>
                  <a:prstClr val="white"/>
                </a:solidFill>
              </a:rPr>
              <a:t>6B = Expelled Without Services – records in 6B should not be more than 10 days.  </a:t>
            </a:r>
            <a:endParaRPr lang="en-US" dirty="0">
              <a:solidFill>
                <a:prstClr val="white"/>
              </a:solidFill>
            </a:endParaRPr>
          </a:p>
        </p:txBody>
      </p:sp>
      <p:sp>
        <p:nvSpPr>
          <p:cNvPr id="10" name="Rounded Rectangle 9"/>
          <p:cNvSpPr/>
          <p:nvPr/>
        </p:nvSpPr>
        <p:spPr>
          <a:xfrm>
            <a:off x="6247737" y="1034381"/>
            <a:ext cx="2566555" cy="2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If a student had 2 expulsions you will see them twice in </a:t>
            </a:r>
            <a:r>
              <a:rPr lang="en-US" dirty="0" smtClean="0">
                <a:solidFill>
                  <a:prstClr val="white"/>
                </a:solidFill>
              </a:rPr>
              <a:t>the </a:t>
            </a:r>
            <a:r>
              <a:rPr lang="en-US" dirty="0">
                <a:solidFill>
                  <a:prstClr val="white"/>
                </a:solidFill>
              </a:rPr>
              <a:t>Detail report but 1 time in the Data </a:t>
            </a:r>
            <a:r>
              <a:rPr lang="en-US" dirty="0" smtClean="0">
                <a:solidFill>
                  <a:prstClr val="white"/>
                </a:solidFill>
              </a:rPr>
              <a:t>Summary Report</a:t>
            </a:r>
            <a:endParaRPr lang="en-US" dirty="0">
              <a:solidFill>
                <a:prstClr val="white"/>
              </a:solidFill>
            </a:endParaRPr>
          </a:p>
        </p:txBody>
      </p:sp>
    </p:spTree>
    <p:extLst>
      <p:ext uri="{BB962C8B-B14F-4D97-AF65-F5344CB8AC3E}">
        <p14:creationId xmlns:p14="http://schemas.microsoft.com/office/powerpoint/2010/main" val="25306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200" dirty="0" smtClean="0">
                <a:solidFill>
                  <a:schemeClr val="bg1"/>
                </a:solidFill>
                <a:latin typeface="Palatino Linotype" panose="02040502050505030304" pitchFamily="18" charset="0"/>
              </a:rPr>
              <a:t>SPED Detail – Children Subject to Expulsion (continued)</a:t>
            </a:r>
            <a:endParaRPr lang="en-US" sz="3200" dirty="0">
              <a:solidFill>
                <a:schemeClr val="bg1"/>
              </a:solidFill>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16</a:t>
            </a:fld>
            <a:endParaRPr lang="en-US" dirty="0" smtClean="0"/>
          </a:p>
        </p:txBody>
      </p:sp>
      <p:sp>
        <p:nvSpPr>
          <p:cNvPr id="5" name="Content Placeholder 4"/>
          <p:cNvSpPr>
            <a:spLocks noGrp="1"/>
          </p:cNvSpPr>
          <p:nvPr>
            <p:ph sz="quarter" idx="10"/>
          </p:nvPr>
        </p:nvSpPr>
        <p:spPr>
          <a:xfrm>
            <a:off x="381000" y="3643923"/>
            <a:ext cx="8382000" cy="2986747"/>
          </a:xfrm>
        </p:spPr>
        <p:txBody>
          <a:bodyPr/>
          <a:lstStyle/>
          <a:p>
            <a:r>
              <a:rPr lang="en-US" dirty="0" smtClean="0"/>
              <a:t>Compare this report to Section E in the </a:t>
            </a:r>
            <a:r>
              <a:rPr lang="en-US" dirty="0" smtClean="0">
                <a:solidFill>
                  <a:schemeClr val="accent1">
                    <a:lumMod val="75000"/>
                  </a:schemeClr>
                </a:solidFill>
              </a:rPr>
              <a:t>SPED Data Summary Report</a:t>
            </a:r>
          </a:p>
          <a:p>
            <a:r>
              <a:rPr lang="en-US" dirty="0" smtClean="0"/>
              <a:t>Does this reflect changes you expect to see in the </a:t>
            </a:r>
            <a:r>
              <a:rPr lang="en-US" dirty="0" smtClean="0">
                <a:solidFill>
                  <a:schemeClr val="accent1">
                    <a:lumMod val="75000"/>
                  </a:schemeClr>
                </a:solidFill>
              </a:rPr>
              <a:t>Year-to-Year Comparison Report</a:t>
            </a:r>
            <a:r>
              <a:rPr lang="en-US" dirty="0" smtClean="0"/>
              <a:t>?</a:t>
            </a:r>
          </a:p>
          <a:p>
            <a:r>
              <a:rPr lang="en-US" dirty="0" smtClean="0"/>
              <a:t>Does the data make sense?</a:t>
            </a:r>
            <a:endParaRPr lang="en-US" dirty="0"/>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0" y="911225"/>
            <a:ext cx="9144000" cy="2713038"/>
          </a:xfrm>
        </p:spPr>
      </p:pic>
      <p:pic>
        <p:nvPicPr>
          <p:cNvPr id="8" name="Picture 7"/>
          <p:cNvPicPr preferRelativeResize="0">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5940" y="2163097"/>
            <a:ext cx="934867" cy="1461163"/>
          </a:xfrm>
          <a:prstGeom prst="rect">
            <a:avLst/>
          </a:prstGeom>
        </p:spPr>
      </p:pic>
      <p:sp>
        <p:nvSpPr>
          <p:cNvPr id="9" name="Rounded Rectangular Callout 8"/>
          <p:cNvSpPr/>
          <p:nvPr/>
        </p:nvSpPr>
        <p:spPr>
          <a:xfrm>
            <a:off x="1974272" y="1661652"/>
            <a:ext cx="5606399" cy="1673830"/>
          </a:xfrm>
          <a:prstGeom prst="wedgeRoundRectCallout">
            <a:avLst>
              <a:gd name="adj1" fmla="val 57551"/>
              <a:gd name="adj2" fmla="val 254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entry does not make much sense. </a:t>
            </a:r>
            <a:r>
              <a:rPr lang="en-US" dirty="0" smtClean="0">
                <a:solidFill>
                  <a:srgbClr val="5C6670"/>
                </a:solidFill>
              </a:rPr>
              <a:t>It says that this student was </a:t>
            </a:r>
            <a:r>
              <a:rPr lang="en-US" u="sng" dirty="0" smtClean="0">
                <a:solidFill>
                  <a:srgbClr val="5C6670"/>
                </a:solidFill>
              </a:rPr>
              <a:t>expelled</a:t>
            </a:r>
            <a:r>
              <a:rPr lang="en-US" dirty="0" smtClean="0">
                <a:solidFill>
                  <a:srgbClr val="5C6670"/>
                </a:solidFill>
              </a:rPr>
              <a:t> for </a:t>
            </a:r>
            <a:r>
              <a:rPr lang="en-US" u="sng" dirty="0" smtClean="0">
                <a:solidFill>
                  <a:srgbClr val="5C6670"/>
                </a:solidFill>
              </a:rPr>
              <a:t>half a day </a:t>
            </a:r>
            <a:r>
              <a:rPr lang="en-US" dirty="0" smtClean="0">
                <a:solidFill>
                  <a:srgbClr val="5C6670"/>
                </a:solidFill>
              </a:rPr>
              <a:t>toward the end of February and </a:t>
            </a:r>
            <a:r>
              <a:rPr lang="en-US" u="sng" dirty="0">
                <a:solidFill>
                  <a:srgbClr val="5C6670"/>
                </a:solidFill>
              </a:rPr>
              <a:t>s</a:t>
            </a:r>
            <a:r>
              <a:rPr lang="en-US" u="sng" dirty="0" smtClean="0">
                <a:solidFill>
                  <a:srgbClr val="5C6670"/>
                </a:solidFill>
              </a:rPr>
              <a:t>ervices were provided</a:t>
            </a:r>
            <a:r>
              <a:rPr lang="en-US" dirty="0" smtClean="0">
                <a:solidFill>
                  <a:srgbClr val="5C6670"/>
                </a:solidFill>
              </a:rPr>
              <a:t>.  </a:t>
            </a:r>
          </a:p>
          <a:p>
            <a:pPr algn="ctr"/>
            <a:r>
              <a:rPr lang="en-US" dirty="0" smtClean="0">
                <a:solidFill>
                  <a:prstClr val="white"/>
                </a:solidFill>
              </a:rPr>
              <a:t>Maybe the # of days was supposed to be “0500” (50 days)? </a:t>
            </a:r>
            <a:endParaRPr lang="en-US" dirty="0">
              <a:solidFill>
                <a:prstClr val="white"/>
              </a:solidFill>
            </a:endParaRPr>
          </a:p>
        </p:txBody>
      </p:sp>
    </p:spTree>
    <p:extLst>
      <p:ext uri="{BB962C8B-B14F-4D97-AF65-F5344CB8AC3E}">
        <p14:creationId xmlns:p14="http://schemas.microsoft.com/office/powerpoint/2010/main" val="22508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SPED Detail – Indicator 4</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4" name="Content Placeholder 3"/>
          <p:cNvSpPr>
            <a:spLocks noGrp="1"/>
          </p:cNvSpPr>
          <p:nvPr>
            <p:ph sz="quarter" idx="10"/>
          </p:nvPr>
        </p:nvSpPr>
        <p:spPr>
          <a:xfrm>
            <a:off x="0" y="1417525"/>
            <a:ext cx="8382000" cy="5229225"/>
          </a:xfrm>
        </p:spPr>
        <p:txBody>
          <a:bodyPr/>
          <a:lstStyle/>
          <a:p>
            <a:r>
              <a:rPr lang="en-US" dirty="0" smtClean="0"/>
              <a:t>SPED Detail – Indicator 4</a:t>
            </a:r>
          </a:p>
          <a:p>
            <a:pPr lvl="1"/>
            <a:r>
              <a:rPr lang="en-US" dirty="0" smtClean="0"/>
              <a:t>This report is a listing of all student records that appear in the count for Indicator 4.</a:t>
            </a:r>
          </a:p>
          <a:p>
            <a:pPr lvl="1"/>
            <a:r>
              <a:rPr lang="en-US" dirty="0" smtClean="0"/>
              <a:t>This year we will not collect this report as a signed report. </a:t>
            </a:r>
          </a:p>
          <a:p>
            <a:pPr lvl="1"/>
            <a:r>
              <a:rPr lang="en-US" dirty="0" smtClean="0"/>
              <a:t>Refer to the </a:t>
            </a:r>
            <a:r>
              <a:rPr lang="en-US" b="1" dirty="0">
                <a:solidFill>
                  <a:schemeClr val="accent1"/>
                </a:solidFill>
              </a:rPr>
              <a:t>SPED Data Summary Report</a:t>
            </a:r>
            <a:r>
              <a:rPr lang="en-US" b="1" dirty="0" smtClean="0"/>
              <a:t> </a:t>
            </a:r>
            <a:r>
              <a:rPr lang="en-US" dirty="0" smtClean="0"/>
              <a:t>pay special attention to </a:t>
            </a:r>
            <a:r>
              <a:rPr lang="en-US" b="1" dirty="0" smtClean="0"/>
              <a:t>Column 3B </a:t>
            </a:r>
          </a:p>
          <a:p>
            <a:pPr lvl="2"/>
            <a:r>
              <a:rPr lang="en-US" dirty="0" smtClean="0"/>
              <a:t>the </a:t>
            </a:r>
            <a:r>
              <a:rPr lang="en-US" b="1" dirty="0" smtClean="0"/>
              <a:t>total</a:t>
            </a:r>
            <a:r>
              <a:rPr lang="en-US" dirty="0" smtClean="0"/>
              <a:t> for this column is used to determine your Indicator </a:t>
            </a:r>
            <a:r>
              <a:rPr lang="en-US" b="1" dirty="0" smtClean="0"/>
              <a:t>4A</a:t>
            </a:r>
            <a:r>
              <a:rPr lang="en-US" dirty="0" smtClean="0"/>
              <a:t> compliance</a:t>
            </a:r>
          </a:p>
          <a:p>
            <a:pPr lvl="2"/>
            <a:r>
              <a:rPr lang="en-US" dirty="0" smtClean="0"/>
              <a:t>The data in this column in </a:t>
            </a:r>
            <a:r>
              <a:rPr lang="en-US" b="1" dirty="0" smtClean="0"/>
              <a:t>Section B:</a:t>
            </a:r>
            <a:r>
              <a:rPr lang="en-US" dirty="0" smtClean="0"/>
              <a:t> </a:t>
            </a:r>
            <a:r>
              <a:rPr lang="en-US" b="1" dirty="0" smtClean="0"/>
              <a:t>Race/Ethnicity</a:t>
            </a:r>
            <a:r>
              <a:rPr lang="en-US" dirty="0" smtClean="0"/>
              <a:t> is used to determine Indicator </a:t>
            </a:r>
            <a:r>
              <a:rPr lang="en-US" b="1" dirty="0" smtClean="0"/>
              <a:t>4B</a:t>
            </a:r>
            <a:r>
              <a:rPr lang="en-US" dirty="0" smtClean="0"/>
              <a:t> compliance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211" y="763481"/>
            <a:ext cx="3570789" cy="1234347"/>
          </a:xfrm>
          <a:prstGeom prst="rect">
            <a:avLst/>
          </a:prstGeom>
          <a:ln w="28575">
            <a:solidFill>
              <a:schemeClr val="accent1"/>
            </a:solidFill>
          </a:ln>
        </p:spPr>
      </p:pic>
      <p:sp>
        <p:nvSpPr>
          <p:cNvPr id="6" name="Curved Left Arrow 5"/>
          <p:cNvSpPr/>
          <p:nvPr/>
        </p:nvSpPr>
        <p:spPr>
          <a:xfrm rot="1337385" flipV="1">
            <a:off x="8016241" y="1815504"/>
            <a:ext cx="731520" cy="281549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C6670"/>
              </a:solidFill>
            </a:endParaRPr>
          </a:p>
        </p:txBody>
      </p:sp>
    </p:spTree>
    <p:extLst>
      <p:ext uri="{BB962C8B-B14F-4D97-AF65-F5344CB8AC3E}">
        <p14:creationId xmlns:p14="http://schemas.microsoft.com/office/powerpoint/2010/main" val="719870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DETAIL REPORTS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2" name="Content Placeholder 1"/>
          <p:cNvSpPr>
            <a:spLocks noGrp="1"/>
          </p:cNvSpPr>
          <p:nvPr>
            <p:ph sz="quarter" idx="10"/>
          </p:nvPr>
        </p:nvSpPr>
        <p:spPr/>
        <p:txBody>
          <a:bodyPr/>
          <a:lstStyle/>
          <a:p>
            <a:pPr marL="45720" indent="0">
              <a:buNone/>
            </a:pPr>
            <a:r>
              <a:rPr lang="en-US" sz="2400" b="0" dirty="0" smtClean="0"/>
              <a:t>Detail reports provide ALL records related to a student that may fit within the criteria of what is being reported and therefore the number of records may differ from the Data Summary and Year to Year report numbers.</a:t>
            </a:r>
            <a:endParaRPr lang="en-US" sz="2400" b="0" dirty="0"/>
          </a:p>
          <a:p>
            <a:r>
              <a:rPr lang="en-US" sz="2400" b="0" dirty="0" smtClean="0"/>
              <a:t>E.G. column 5c – you may have 5 children that are reported with removals from 2-10 days in the Data Summary and Year to Year report but 7 records because a student has more than 1 detail record.  The length of removals for the student meets the criteria and all records are included in the detail report.  The student is only reported once in the authorized reports.   </a:t>
            </a:r>
            <a:endParaRPr lang="en-US" sz="2400" b="0" dirty="0"/>
          </a:p>
        </p:txBody>
      </p:sp>
    </p:spTree>
    <p:extLst>
      <p:ext uri="{BB962C8B-B14F-4D97-AF65-F5344CB8AC3E}">
        <p14:creationId xmlns:p14="http://schemas.microsoft.com/office/powerpoint/2010/main" val="370250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sp>
        <p:nvSpPr>
          <p:cNvPr id="4" name="Content Placeholder 3"/>
          <p:cNvSpPr>
            <a:spLocks noGrp="1"/>
          </p:cNvSpPr>
          <p:nvPr>
            <p:ph sz="quarter" idx="10"/>
          </p:nvPr>
        </p:nvSpPr>
        <p:spPr/>
        <p:txBody>
          <a:bodyPr/>
          <a:lstStyle/>
          <a:p>
            <a:pPr marL="45720" indent="0" algn="ctr">
              <a:buNone/>
            </a:pPr>
            <a:r>
              <a:rPr lang="en-US" sz="4000" dirty="0" smtClean="0">
                <a:solidFill>
                  <a:schemeClr val="bg1"/>
                </a:solidFill>
                <a:latin typeface="Palatino Linotype" panose="02040502050505030304" pitchFamily="18" charset="0"/>
              </a:rPr>
              <a:t>August 24</a:t>
            </a:r>
          </a:p>
          <a:p>
            <a:pPr marL="45720" indent="0" algn="ctr">
              <a:buNone/>
            </a:pPr>
            <a:r>
              <a:rPr lang="en-US" sz="4800" cap="small" spc="2000" dirty="0" smtClean="0">
                <a:solidFill>
                  <a:schemeClr val="bg1"/>
                </a:solidFill>
                <a:latin typeface="Palatino Linotype" panose="02040502050505030304" pitchFamily="18" charset="0"/>
              </a:rPr>
              <a:t>Signed Reports</a:t>
            </a:r>
          </a:p>
          <a:p>
            <a:pPr marL="45720" indent="0" algn="ctr">
              <a:buNone/>
            </a:pPr>
            <a:endParaRPr lang="en-US" dirty="0" smtClean="0"/>
          </a:p>
          <a:p>
            <a:pPr marL="45720" indent="0" algn="ctr">
              <a:buNone/>
            </a:pPr>
            <a:r>
              <a:rPr lang="en-US" sz="3600" dirty="0" smtClean="0">
                <a:solidFill>
                  <a:schemeClr val="bg1"/>
                </a:solidFill>
              </a:rPr>
              <a:t>All the reports in the previous section reflect valid and accurate data. These last two reports must be signed and uploaded to the </a:t>
            </a:r>
            <a:r>
              <a:rPr lang="en-US" sz="3600" u="sng" dirty="0" smtClean="0">
                <a:solidFill>
                  <a:schemeClr val="bg1"/>
                </a:solidFill>
              </a:rPr>
              <a:t>Data Management System</a:t>
            </a:r>
            <a:r>
              <a:rPr lang="en-US" sz="3600" dirty="0" smtClean="0">
                <a:solidFill>
                  <a:schemeClr val="bg1"/>
                </a:solidFill>
              </a:rPr>
              <a:t> by August 24</a:t>
            </a:r>
            <a:endParaRPr lang="en-US" sz="3600" dirty="0">
              <a:solidFill>
                <a:schemeClr val="bg1"/>
              </a:solidFill>
            </a:endParaRPr>
          </a:p>
        </p:txBody>
      </p:sp>
      <p:cxnSp>
        <p:nvCxnSpPr>
          <p:cNvPr id="7" name="Straight Connector 6"/>
          <p:cNvCxnSpPr/>
          <p:nvPr/>
        </p:nvCxnSpPr>
        <p:spPr>
          <a:xfrm>
            <a:off x="521110" y="781663"/>
            <a:ext cx="20967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1110" y="2007521"/>
            <a:ext cx="80526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622025" y="781663"/>
            <a:ext cx="1951704"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663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Palatino Linotype" panose="02040502050505030304" pitchFamily="18" charset="0"/>
              </a:rPr>
              <a:t>Special Education Discipline Report</a:t>
            </a:r>
            <a:r>
              <a:rPr lang="en-US" dirty="0">
                <a:latin typeface="Palatino Linotype" panose="02040502050505030304" pitchFamily="18" charset="0"/>
              </a:rPr>
              <a:t>s</a:t>
            </a:r>
          </a:p>
        </p:txBody>
      </p:sp>
    </p:spTree>
    <p:extLst>
      <p:ext uri="{BB962C8B-B14F-4D97-AF65-F5344CB8AC3E}">
        <p14:creationId xmlns:p14="http://schemas.microsoft.com/office/powerpoint/2010/main" val="4087485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6" name="Title 1"/>
          <p:cNvSpPr>
            <a:spLocks noGrp="1"/>
          </p:cNvSpPr>
          <p:nvPr>
            <p:ph type="title"/>
          </p:nvPr>
        </p:nvSpPr>
        <p:spPr bwMode="auto">
          <a:xfrm>
            <a:off x="381000" y="198531"/>
            <a:ext cx="8381260" cy="105439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Palatino Linotype" panose="02040502050505030304" pitchFamily="18" charset="0"/>
              </a:rPr>
              <a:t>2 Special Education Discipline </a:t>
            </a:r>
            <a:br>
              <a:rPr lang="en-US" sz="2800" dirty="0" smtClean="0">
                <a:latin typeface="Palatino Linotype" panose="02040502050505030304" pitchFamily="18" charset="0"/>
              </a:rPr>
            </a:br>
            <a:r>
              <a:rPr lang="en-US" sz="2800" dirty="0" smtClean="0">
                <a:latin typeface="Palatino Linotype" panose="02040502050505030304" pitchFamily="18" charset="0"/>
              </a:rPr>
              <a:t>Director Signed Reports + Flag Explanations</a:t>
            </a:r>
          </a:p>
        </p:txBody>
      </p:sp>
      <p:sp>
        <p:nvSpPr>
          <p:cNvPr id="5" name="Footer Placeholder 2"/>
          <p:cNvSpPr>
            <a:spLocks noGrp="1"/>
          </p:cNvSpPr>
          <p:nvPr>
            <p:ph type="ftr" sz="quarter" idx="3"/>
          </p:nvPr>
        </p:nvSpPr>
        <p:spPr>
          <a:xfrm>
            <a:off x="380999" y="6356350"/>
            <a:ext cx="3352800" cy="274320"/>
          </a:xfrm>
          <a:prstGeom prst="rect">
            <a:avLst/>
          </a:prstGeom>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2630634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21</a:t>
            </a:fld>
            <a:endParaRPr lang="en-US" dirty="0" smtClean="0"/>
          </a:p>
        </p:txBody>
      </p:sp>
      <p:sp>
        <p:nvSpPr>
          <p:cNvPr id="5" name="Title 1"/>
          <p:cNvSpPr>
            <a:spLocks noGrp="1"/>
          </p:cNvSpPr>
          <p:nvPr>
            <p:ph type="title"/>
          </p:nvPr>
        </p:nvSpPr>
        <p:spPr bwMode="auto">
          <a:xfrm>
            <a:off x="-35851" y="1116962"/>
            <a:ext cx="2112884" cy="288510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Palatino Linotype" panose="02040502050505030304" pitchFamily="18" charset="0"/>
              </a:rPr>
              <a:t>SPED Data Summary Report</a:t>
            </a:r>
          </a:p>
        </p:txBody>
      </p:sp>
      <p:sp>
        <p:nvSpPr>
          <p:cNvPr id="4" name="Content Placeholder 3"/>
          <p:cNvSpPr>
            <a:spLocks noGrp="1"/>
          </p:cNvSpPr>
          <p:nvPr>
            <p:ph sz="quarter" idx="10"/>
          </p:nvPr>
        </p:nvSpPr>
        <p:spPr>
          <a:xfrm>
            <a:off x="2077033" y="440379"/>
            <a:ext cx="6955207" cy="5915971"/>
          </a:xfrm>
        </p:spPr>
        <p:txBody>
          <a:bodyPr>
            <a:normAutofit lnSpcReduction="10000"/>
          </a:bodyPr>
          <a:lstStyle/>
          <a:p>
            <a:pPr marL="45720" indent="0">
              <a:buNone/>
            </a:pPr>
            <a:r>
              <a:rPr lang="en-US" dirty="0" smtClean="0"/>
              <a:t>The report has 5 Sections</a:t>
            </a:r>
          </a:p>
          <a:p>
            <a:pPr lvl="1"/>
            <a:r>
              <a:rPr lang="en-US" dirty="0" smtClean="0"/>
              <a:t>Section A: Disciplinary Removal Type </a:t>
            </a:r>
            <a:r>
              <a:rPr lang="en-US" b="1" dirty="0" smtClean="0"/>
              <a:t>by Disability </a:t>
            </a:r>
            <a:r>
              <a:rPr lang="en-US" dirty="0" smtClean="0"/>
              <a:t>(pp. 1-3)</a:t>
            </a:r>
          </a:p>
          <a:p>
            <a:pPr lvl="1"/>
            <a:r>
              <a:rPr lang="en-US" dirty="0" smtClean="0"/>
              <a:t>Section B: Disciplinary Removal Type </a:t>
            </a:r>
            <a:r>
              <a:rPr lang="en-US" b="1" dirty="0" smtClean="0"/>
              <a:t>by Race/Ethnicity</a:t>
            </a:r>
            <a:r>
              <a:rPr lang="en-US" dirty="0" smtClean="0"/>
              <a:t> (pp. 4-6)</a:t>
            </a:r>
          </a:p>
          <a:p>
            <a:pPr lvl="1"/>
            <a:r>
              <a:rPr lang="en-US" dirty="0" smtClean="0"/>
              <a:t>Section C: Disciplinary Removal Type </a:t>
            </a:r>
            <a:r>
              <a:rPr lang="en-US" b="1" dirty="0" smtClean="0"/>
              <a:t>by Gender </a:t>
            </a:r>
            <a:r>
              <a:rPr lang="en-US" dirty="0" smtClean="0"/>
              <a:t>(pp. 7-9)</a:t>
            </a:r>
          </a:p>
          <a:p>
            <a:pPr lvl="1"/>
            <a:r>
              <a:rPr lang="en-US" dirty="0" smtClean="0"/>
              <a:t>Section D: Disciplinary </a:t>
            </a:r>
            <a:r>
              <a:rPr lang="en-US" dirty="0"/>
              <a:t>Removal Type </a:t>
            </a:r>
            <a:r>
              <a:rPr lang="en-US" b="1" dirty="0"/>
              <a:t>by </a:t>
            </a:r>
            <a:r>
              <a:rPr lang="en-US" b="1" dirty="0" smtClean="0"/>
              <a:t>English Language Learner Status</a:t>
            </a:r>
            <a:r>
              <a:rPr lang="en-US" dirty="0" smtClean="0"/>
              <a:t>(pp. 10-12)</a:t>
            </a:r>
          </a:p>
          <a:p>
            <a:pPr lvl="1"/>
            <a:r>
              <a:rPr lang="en-US" dirty="0" smtClean="0"/>
              <a:t>Section E: Children subject to expulsion who did and did not receive educational services by Disability Status (p. 13)</a:t>
            </a:r>
            <a:endParaRPr lang="en-US" dirty="0"/>
          </a:p>
        </p:txBody>
      </p:sp>
    </p:spTree>
    <p:extLst>
      <p:ext uri="{BB962C8B-B14F-4D97-AF65-F5344CB8AC3E}">
        <p14:creationId xmlns:p14="http://schemas.microsoft.com/office/powerpoint/2010/main" val="1599298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3400" dirty="0" smtClean="0">
                <a:latin typeface="Palatino Linotype" panose="02040502050505030304" pitchFamily="18" charset="0"/>
              </a:rPr>
              <a:t>SPED Data Summary Report</a:t>
            </a:r>
          </a:p>
        </p:txBody>
      </p:sp>
      <p:sp>
        <p:nvSpPr>
          <p:cNvPr id="5" name="Footer Placeholder 2"/>
          <p:cNvSpPr>
            <a:spLocks noGrp="1"/>
          </p:cNvSpPr>
          <p:nvPr>
            <p:ph type="ftr" sz="quarter" idx="3"/>
          </p:nvPr>
        </p:nvSpPr>
        <p:spPr/>
        <p:txBody>
          <a:bodyPr/>
          <a:lstStyle/>
          <a:p>
            <a:fld id="{757A2F4E-5D54-B04B-91BD-7E78EE1FE9FD}" type="slidenum">
              <a:rPr lang="en-US" smtClean="0"/>
              <a:pPr/>
              <a:t>22</a:t>
            </a:fld>
            <a:endParaRPr lang="en-US" dirty="0" smtClean="0"/>
          </a:p>
        </p:txBody>
      </p:sp>
      <p:sp>
        <p:nvSpPr>
          <p:cNvPr id="3" name="Content Placeholder 2"/>
          <p:cNvSpPr>
            <a:spLocks noGrp="1"/>
          </p:cNvSpPr>
          <p:nvPr>
            <p:ph sz="quarter" idx="10"/>
          </p:nvPr>
        </p:nvSpPr>
        <p:spPr>
          <a:xfrm>
            <a:off x="380998" y="1111045"/>
            <a:ext cx="8762631" cy="5746955"/>
          </a:xfrm>
          <a:prstGeom prst="rect">
            <a:avLst/>
          </a:prstGeom>
          <a:solidFill>
            <a:schemeClr val="bg1"/>
          </a:solidFill>
        </p:spPr>
        <p:txBody>
          <a:bodyPr/>
          <a:lstStyle/>
          <a:p>
            <a:pPr marL="0" eaLnBrk="1" hangingPunct="1">
              <a:spcBef>
                <a:spcPts val="600"/>
              </a:spcBef>
              <a:spcAft>
                <a:spcPts val="600"/>
              </a:spcAft>
              <a:buFontTx/>
              <a:buNone/>
              <a:defRPr/>
            </a:pPr>
            <a:r>
              <a:rPr lang="en-US" sz="2400" b="0" spc="250" dirty="0" smtClean="0">
                <a:solidFill>
                  <a:schemeClr val="tx1"/>
                </a:solidFill>
              </a:rPr>
              <a:t>Sections A-D contain counts of discipline events and counts of children with disabilities by: </a:t>
            </a:r>
          </a:p>
          <a:p>
            <a:pPr marL="114300" indent="-457200" eaLnBrk="1" hangingPunct="1">
              <a:spcBef>
                <a:spcPts val="600"/>
              </a:spcBef>
              <a:buFontTx/>
              <a:buAutoNum type="arabicParenBoth"/>
              <a:defRPr/>
            </a:pPr>
            <a:r>
              <a:rPr lang="en-US" sz="2400" spc="250" dirty="0" smtClean="0">
                <a:solidFill>
                  <a:schemeClr val="tx1"/>
                </a:solidFill>
              </a:rPr>
              <a:t>Unilateral removal </a:t>
            </a:r>
            <a:r>
              <a:rPr lang="en-US" sz="2400" b="0" spc="250" dirty="0" smtClean="0">
                <a:solidFill>
                  <a:schemeClr val="tx1"/>
                </a:solidFill>
              </a:rPr>
              <a:t>by school personnel following a drug or weapon offense or serious bodily injury</a:t>
            </a:r>
          </a:p>
          <a:p>
            <a:pPr marL="114300" indent="-457200" eaLnBrk="1" hangingPunct="1">
              <a:spcBef>
                <a:spcPts val="600"/>
              </a:spcBef>
              <a:buFontTx/>
              <a:buAutoNum type="arabicParenBoth"/>
              <a:defRPr/>
            </a:pPr>
            <a:r>
              <a:rPr lang="en-US" sz="2400" spc="250" dirty="0"/>
              <a:t>R</a:t>
            </a:r>
            <a:r>
              <a:rPr lang="en-US" sz="2400" spc="250" dirty="0" smtClean="0">
                <a:solidFill>
                  <a:schemeClr val="tx1"/>
                </a:solidFill>
              </a:rPr>
              <a:t>emoval based on a hearing officer determination</a:t>
            </a:r>
            <a:r>
              <a:rPr lang="en-US" sz="2400" b="0" spc="250" dirty="0" smtClean="0">
                <a:solidFill>
                  <a:schemeClr val="tx1"/>
                </a:solidFill>
              </a:rPr>
              <a:t> regarding likely injury</a:t>
            </a:r>
          </a:p>
          <a:p>
            <a:pPr marL="114300" indent="-457200" eaLnBrk="1" hangingPunct="1">
              <a:spcBef>
                <a:spcPts val="600"/>
              </a:spcBef>
              <a:buFontTx/>
              <a:buAutoNum type="arabicParenBoth"/>
              <a:defRPr/>
            </a:pPr>
            <a:r>
              <a:rPr lang="en-US" sz="2400" spc="250" dirty="0" smtClean="0"/>
              <a:t>S</a:t>
            </a:r>
            <a:r>
              <a:rPr lang="en-US" sz="2400" spc="250" dirty="0" smtClean="0">
                <a:solidFill>
                  <a:schemeClr val="tx1"/>
                </a:solidFill>
              </a:rPr>
              <a:t>uspension</a:t>
            </a:r>
            <a:r>
              <a:rPr lang="en-US" sz="2400" b="0" spc="250" dirty="0" smtClean="0">
                <a:solidFill>
                  <a:schemeClr val="tx1"/>
                </a:solidFill>
              </a:rPr>
              <a:t> (both In-School and Out-of-School totaling less than 10 school days and totaling more than 10 school days</a:t>
            </a:r>
          </a:p>
          <a:p>
            <a:pPr marL="114300" indent="-457200" eaLnBrk="1" hangingPunct="1">
              <a:spcBef>
                <a:spcPts val="600"/>
              </a:spcBef>
              <a:spcAft>
                <a:spcPts val="600"/>
              </a:spcAft>
              <a:buFontTx/>
              <a:buAutoNum type="arabicParenBoth"/>
              <a:defRPr/>
            </a:pPr>
            <a:r>
              <a:rPr lang="en-US" sz="2400" spc="250" dirty="0"/>
              <a:t>E</a:t>
            </a:r>
            <a:r>
              <a:rPr lang="en-US" sz="2400" spc="250" dirty="0" smtClean="0">
                <a:solidFill>
                  <a:schemeClr val="tx1"/>
                </a:solidFill>
              </a:rPr>
              <a:t>xpulsion</a:t>
            </a:r>
            <a:r>
              <a:rPr lang="en-US" sz="2400" b="0" spc="250" dirty="0" smtClean="0">
                <a:solidFill>
                  <a:schemeClr val="tx1"/>
                </a:solidFill>
              </a:rPr>
              <a:t> with and without educational services.</a:t>
            </a:r>
          </a:p>
          <a:p>
            <a:pPr marL="0" indent="0" eaLnBrk="1" hangingPunct="1">
              <a:spcBef>
                <a:spcPts val="600"/>
              </a:spcBef>
              <a:buNone/>
              <a:defRPr/>
            </a:pPr>
            <a:r>
              <a:rPr lang="en-US" sz="2400" spc="250" dirty="0" smtClean="0">
                <a:solidFill>
                  <a:schemeClr val="accent1"/>
                </a:solidFill>
              </a:rPr>
              <a:t>TIP:  The TOTALS for these areas should be the </a:t>
            </a:r>
            <a:br>
              <a:rPr lang="en-US" sz="2400" spc="250" dirty="0" smtClean="0">
                <a:solidFill>
                  <a:schemeClr val="accent1"/>
                </a:solidFill>
              </a:rPr>
            </a:br>
            <a:r>
              <a:rPr lang="en-US" sz="2400" spc="250" dirty="0" smtClean="0">
                <a:solidFill>
                  <a:schemeClr val="accent1"/>
                </a:solidFill>
              </a:rPr>
              <a:t>same across Sections A-D   </a:t>
            </a:r>
          </a:p>
        </p:txBody>
      </p:sp>
    </p:spTree>
    <p:extLst>
      <p:ext uri="{BB962C8B-B14F-4D97-AF65-F5344CB8AC3E}">
        <p14:creationId xmlns:p14="http://schemas.microsoft.com/office/powerpoint/2010/main" val="1260325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3" name="Footer Placeholder 2"/>
          <p:cNvSpPr>
            <a:spLocks noGrp="1"/>
          </p:cNvSpPr>
          <p:nvPr>
            <p:ph type="ftr" sz="quarter" idx="3"/>
          </p:nvPr>
        </p:nvSpPr>
        <p:spPr/>
        <p:txBody>
          <a:bodyPr/>
          <a:lstStyle/>
          <a:p>
            <a:fld id="{757A2F4E-5D54-B04B-91BD-7E78EE1FE9FD}" type="slidenum">
              <a:rPr lang="en-US" smtClean="0"/>
              <a:pPr/>
              <a:t>23</a:t>
            </a:fld>
            <a:endParaRPr lang="en-US" dirty="0" smtClean="0"/>
          </a:p>
        </p:txBody>
      </p:sp>
      <p:sp>
        <p:nvSpPr>
          <p:cNvPr id="4" name="Content Placeholder 3"/>
          <p:cNvSpPr>
            <a:spLocks noGrp="1"/>
          </p:cNvSpPr>
          <p:nvPr>
            <p:ph sz="quarter" idx="10"/>
          </p:nvPr>
        </p:nvSpPr>
        <p:spPr/>
        <p:txBody>
          <a:bodyPr>
            <a:normAutofit lnSpcReduction="10000"/>
          </a:bodyPr>
          <a:lstStyle/>
          <a:p>
            <a:pPr marL="45720" indent="0">
              <a:buNone/>
            </a:pPr>
            <a:r>
              <a:rPr lang="en-US" dirty="0" smtClean="0"/>
              <a:t>The final section, “Section </a:t>
            </a:r>
            <a:r>
              <a:rPr lang="en-US" dirty="0"/>
              <a:t>E: Children subject to expulsion who did and did not receive educational services by </a:t>
            </a:r>
            <a:r>
              <a:rPr lang="en-US" dirty="0" smtClean="0"/>
              <a:t>disability status” is on page 13. </a:t>
            </a:r>
            <a:endParaRPr lang="en-US" dirty="0"/>
          </a:p>
          <a:p>
            <a:pPr marL="45720" indent="0">
              <a:buNone/>
            </a:pPr>
            <a:r>
              <a:rPr lang="en-US" b="0" dirty="0" smtClean="0">
                <a:solidFill>
                  <a:schemeClr val="accent1"/>
                </a:solidFill>
              </a:rPr>
              <a:t>Note: Children </a:t>
            </a:r>
            <a:r>
              <a:rPr lang="en-US" b="0" dirty="0">
                <a:solidFill>
                  <a:schemeClr val="accent1"/>
                </a:solidFill>
              </a:rPr>
              <a:t>with disabilities must receive educational services during an expulsion of more than 10 school days. The only children with disabilities </a:t>
            </a:r>
            <a:r>
              <a:rPr lang="en-US" b="0" dirty="0" smtClean="0">
                <a:solidFill>
                  <a:schemeClr val="accent1"/>
                </a:solidFill>
              </a:rPr>
              <a:t>who should </a:t>
            </a:r>
            <a:r>
              <a:rPr lang="en-US" b="0" dirty="0">
                <a:solidFill>
                  <a:schemeClr val="accent1"/>
                </a:solidFill>
              </a:rPr>
              <a:t>be reported </a:t>
            </a:r>
            <a:r>
              <a:rPr lang="en-US" b="0" dirty="0" smtClean="0">
                <a:solidFill>
                  <a:schemeClr val="accent1"/>
                </a:solidFill>
              </a:rPr>
              <a:t>as </a:t>
            </a:r>
            <a:r>
              <a:rPr lang="en-US" b="0" u="sng" dirty="0" smtClean="0">
                <a:solidFill>
                  <a:schemeClr val="accent1"/>
                </a:solidFill>
              </a:rPr>
              <a:t>not receiving services</a:t>
            </a:r>
            <a:r>
              <a:rPr lang="en-US" b="0" dirty="0" smtClean="0">
                <a:solidFill>
                  <a:schemeClr val="accent1"/>
                </a:solidFill>
              </a:rPr>
              <a:t> </a:t>
            </a:r>
            <a:r>
              <a:rPr lang="en-US" b="0" dirty="0">
                <a:solidFill>
                  <a:schemeClr val="accent1"/>
                </a:solidFill>
              </a:rPr>
              <a:t>are those </a:t>
            </a:r>
            <a:r>
              <a:rPr lang="en-US" dirty="0">
                <a:solidFill>
                  <a:schemeClr val="accent1"/>
                </a:solidFill>
              </a:rPr>
              <a:t>who were removed for less than 10 school days </a:t>
            </a:r>
            <a:r>
              <a:rPr lang="en-US" b="0" dirty="0">
                <a:solidFill>
                  <a:schemeClr val="accent1"/>
                </a:solidFill>
              </a:rPr>
              <a:t>after an expulsion.</a:t>
            </a:r>
          </a:p>
        </p:txBody>
      </p:sp>
      <p:sp>
        <p:nvSpPr>
          <p:cNvPr id="5" name="Title 1"/>
          <p:cNvSpPr txBox="1">
            <a:spLocks/>
          </p:cNvSpPr>
          <p:nvPr/>
        </p:nvSpPr>
        <p:spPr bwMode="auto">
          <a:xfrm>
            <a:off x="533400" y="173593"/>
            <a:ext cx="8381260" cy="59480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3400" dirty="0" smtClean="0">
                <a:solidFill>
                  <a:prstClr val="white"/>
                </a:solidFill>
                <a:latin typeface="Palatino Linotype" panose="02040502050505030304" pitchFamily="18" charset="0"/>
              </a:rPr>
              <a:t>SPED Data Summary Report</a:t>
            </a:r>
          </a:p>
        </p:txBody>
      </p:sp>
    </p:spTree>
    <p:extLst>
      <p:ext uri="{BB962C8B-B14F-4D97-AF65-F5344CB8AC3E}">
        <p14:creationId xmlns:p14="http://schemas.microsoft.com/office/powerpoint/2010/main" val="962164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9" name="TextBox 18"/>
          <p:cNvSpPr txBox="1">
            <a:spLocks/>
          </p:cNvSpPr>
          <p:nvPr/>
        </p:nvSpPr>
        <p:spPr>
          <a:xfrm>
            <a:off x="3196614" y="4589182"/>
            <a:ext cx="5947386" cy="2268818"/>
          </a:xfrm>
          <a:prstGeom prst="rect">
            <a:avLst/>
          </a:prstGeom>
          <a:ln/>
        </p:spPr>
        <p:style>
          <a:lnRef idx="3">
            <a:schemeClr val="lt1"/>
          </a:lnRef>
          <a:fillRef idx="1">
            <a:schemeClr val="accent2"/>
          </a:fillRef>
          <a:effectRef idx="1">
            <a:schemeClr val="accent2"/>
          </a:effectRef>
          <a:fontRef idx="minor">
            <a:schemeClr val="lt1"/>
          </a:fontRef>
        </p:style>
        <p:txBody>
          <a:bodyPr lIns="86486" tIns="43243" rIns="86486" bIns="43243" anchor="ctr">
            <a:noAutofit/>
          </a:bodyPr>
          <a:lstStyle/>
          <a:p>
            <a:pPr algn="ctr">
              <a:defRPr/>
            </a:pPr>
            <a:r>
              <a:rPr lang="en-US" dirty="0">
                <a:solidFill>
                  <a:prstClr val="white"/>
                </a:solidFill>
              </a:rPr>
              <a:t>If a child reported in column 1A was unilaterally removed to an Interim Alternative Educational Setting more than once then this child should be counted more than once in columns 1B,1C,1D.  If, in the course of a single incident, a child committed more than one type of offense, then report the child in each of the appropriate columns.   </a:t>
            </a:r>
          </a:p>
        </p:txBody>
      </p:sp>
      <p:sp>
        <p:nvSpPr>
          <p:cNvPr id="13" name="Footer Placeholder 2"/>
          <p:cNvSpPr>
            <a:spLocks noGrp="1"/>
          </p:cNvSpPr>
          <p:nvPr>
            <p:ph type="ftr" sz="quarter" idx="3"/>
          </p:nvPr>
        </p:nvSpPr>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17246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2" name="TextBox 11"/>
          <p:cNvSpPr txBox="1"/>
          <p:nvPr/>
        </p:nvSpPr>
        <p:spPr>
          <a:xfrm>
            <a:off x="53471" y="1807801"/>
            <a:ext cx="1512361" cy="4620269"/>
          </a:xfrm>
          <a:prstGeom prst="rect">
            <a:avLst/>
          </a:prstGeom>
        </p:spPr>
        <p:style>
          <a:lnRef idx="2">
            <a:schemeClr val="accent3"/>
          </a:lnRef>
          <a:fillRef idx="1">
            <a:schemeClr val="lt1"/>
          </a:fillRef>
          <a:effectRef idx="0">
            <a:schemeClr val="accent3"/>
          </a:effectRef>
          <a:fontRef idx="minor">
            <a:schemeClr val="dk1"/>
          </a:fontRef>
        </p:style>
        <p:txBody>
          <a:bodyPr wrap="square" lIns="86486" tIns="43243" rIns="86486" bIns="43243">
            <a:noAutofit/>
          </a:bodyPr>
          <a:lstStyle/>
          <a:p>
            <a:pPr>
              <a:defRPr/>
            </a:pPr>
            <a:r>
              <a:rPr lang="en-US" b="1" dirty="0" smtClean="0">
                <a:solidFill>
                  <a:srgbClr val="5C6670"/>
                </a:solidFill>
              </a:rPr>
              <a:t>1A</a:t>
            </a:r>
            <a:r>
              <a:rPr lang="en-US" dirty="0" smtClean="0">
                <a:solidFill>
                  <a:srgbClr val="5C6670"/>
                </a:solidFill>
              </a:rPr>
              <a:t>. Report </a:t>
            </a:r>
            <a:r>
              <a:rPr lang="en-US" dirty="0">
                <a:solidFill>
                  <a:srgbClr val="5C6670"/>
                </a:solidFill>
              </a:rPr>
              <a:t>the </a:t>
            </a:r>
            <a:r>
              <a:rPr lang="en-US" b="1" dirty="0">
                <a:solidFill>
                  <a:srgbClr val="FF0000"/>
                </a:solidFill>
              </a:rPr>
              <a:t>number of children </a:t>
            </a:r>
            <a:r>
              <a:rPr lang="en-US" dirty="0">
                <a:solidFill>
                  <a:srgbClr val="5C6670"/>
                </a:solidFill>
              </a:rPr>
              <a:t>ages 3-21 who were unilaterally removed for drugs, weapons, serious bodily injury.  </a:t>
            </a:r>
            <a:r>
              <a:rPr lang="en-US" dirty="0" smtClean="0">
                <a:solidFill>
                  <a:srgbClr val="5C6670"/>
                </a:solidFill>
              </a:rPr>
              <a:t>The child should only be counted once here. </a:t>
            </a:r>
            <a:endParaRPr lang="en-US" dirty="0">
              <a:solidFill>
                <a:srgbClr val="5C6670"/>
              </a:solidFill>
            </a:endParaRPr>
          </a:p>
        </p:txBody>
      </p:sp>
      <p:sp>
        <p:nvSpPr>
          <p:cNvPr id="14" name="TextBox 13"/>
          <p:cNvSpPr txBox="1"/>
          <p:nvPr/>
        </p:nvSpPr>
        <p:spPr>
          <a:xfrm>
            <a:off x="1551030" y="1807802"/>
            <a:ext cx="1582719" cy="4620268"/>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sz="2000" b="1" dirty="0" smtClean="0">
                <a:solidFill>
                  <a:srgbClr val="5C6670"/>
                </a:solidFill>
              </a:rPr>
              <a:t>1B.</a:t>
            </a:r>
            <a:r>
              <a:rPr lang="en-US" sz="2000" dirty="0" smtClean="0">
                <a:solidFill>
                  <a:srgbClr val="5C6670"/>
                </a:solidFill>
              </a:rPr>
              <a:t> Report </a:t>
            </a:r>
            <a:r>
              <a:rPr lang="en-US" sz="2000" dirty="0">
                <a:solidFill>
                  <a:srgbClr val="5C6670"/>
                </a:solidFill>
              </a:rPr>
              <a:t>the </a:t>
            </a:r>
            <a:r>
              <a:rPr lang="en-US" sz="2000" dirty="0">
                <a:solidFill>
                  <a:srgbClr val="FF0000"/>
                </a:solidFill>
              </a:rPr>
              <a:t>total number of </a:t>
            </a:r>
            <a:r>
              <a:rPr lang="en-US" sz="2000" u="sng" dirty="0">
                <a:solidFill>
                  <a:srgbClr val="FF0000"/>
                </a:solidFill>
              </a:rPr>
              <a:t>times</a:t>
            </a:r>
            <a:r>
              <a:rPr lang="en-US" sz="2000" dirty="0">
                <a:solidFill>
                  <a:srgbClr val="FF0000"/>
                </a:solidFill>
              </a:rPr>
              <a:t> </a:t>
            </a:r>
            <a:r>
              <a:rPr lang="en-US" sz="2000" dirty="0">
                <a:solidFill>
                  <a:srgbClr val="5C6670"/>
                </a:solidFill>
              </a:rPr>
              <a:t>the children reported in column 1A were unilaterally removed for </a:t>
            </a:r>
            <a:r>
              <a:rPr lang="en-US" sz="2000" b="1" dirty="0">
                <a:solidFill>
                  <a:srgbClr val="FF0000"/>
                </a:solidFill>
              </a:rPr>
              <a:t>Drug</a:t>
            </a:r>
            <a:r>
              <a:rPr lang="en-US" sz="2000" dirty="0">
                <a:solidFill>
                  <a:srgbClr val="5C6670"/>
                </a:solidFill>
              </a:rPr>
              <a:t> offenses.</a:t>
            </a:r>
          </a:p>
          <a:p>
            <a:pPr>
              <a:defRPr/>
            </a:pPr>
            <a:endParaRPr lang="en-US" sz="2000" dirty="0">
              <a:solidFill>
                <a:srgbClr val="5C6670"/>
              </a:solidFill>
            </a:endParaRPr>
          </a:p>
          <a:p>
            <a:pPr>
              <a:defRPr/>
            </a:pPr>
            <a:endParaRPr lang="en-US" sz="2000" dirty="0">
              <a:solidFill>
                <a:srgbClr val="5C6670"/>
              </a:solidFill>
            </a:endParaRPr>
          </a:p>
        </p:txBody>
      </p:sp>
      <p:sp>
        <p:nvSpPr>
          <p:cNvPr id="15" name="TextBox 14"/>
          <p:cNvSpPr txBox="1"/>
          <p:nvPr/>
        </p:nvSpPr>
        <p:spPr>
          <a:xfrm>
            <a:off x="3148553" y="1798392"/>
            <a:ext cx="1827473" cy="4629677"/>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b="1" dirty="0" smtClean="0">
                <a:solidFill>
                  <a:srgbClr val="5C6670"/>
                </a:solidFill>
              </a:rPr>
              <a:t>1C. </a:t>
            </a:r>
            <a:r>
              <a:rPr lang="en-US" dirty="0" smtClean="0">
                <a:solidFill>
                  <a:srgbClr val="5C6670"/>
                </a:solidFill>
              </a:rPr>
              <a:t>Report </a:t>
            </a:r>
            <a:r>
              <a:rPr lang="en-US" dirty="0">
                <a:solidFill>
                  <a:srgbClr val="5C6670"/>
                </a:solidFill>
              </a:rPr>
              <a:t>the </a:t>
            </a:r>
            <a:r>
              <a:rPr lang="en-US" dirty="0">
                <a:solidFill>
                  <a:srgbClr val="FF0000"/>
                </a:solidFill>
              </a:rPr>
              <a:t>total number of </a:t>
            </a:r>
            <a:r>
              <a:rPr lang="en-US" u="sng" dirty="0">
                <a:solidFill>
                  <a:srgbClr val="FF0000"/>
                </a:solidFill>
              </a:rPr>
              <a:t>times</a:t>
            </a:r>
            <a:r>
              <a:rPr lang="en-US" dirty="0">
                <a:solidFill>
                  <a:srgbClr val="FF0000"/>
                </a:solidFill>
              </a:rPr>
              <a:t> </a:t>
            </a:r>
            <a:r>
              <a:rPr lang="en-US" dirty="0">
                <a:solidFill>
                  <a:srgbClr val="5C6670"/>
                </a:solidFill>
              </a:rPr>
              <a:t>the children reported in column 1A were unilaterally removed for </a:t>
            </a:r>
            <a:r>
              <a:rPr lang="en-US" b="1" dirty="0">
                <a:solidFill>
                  <a:srgbClr val="FF0000"/>
                </a:solidFill>
              </a:rPr>
              <a:t>Weapon </a:t>
            </a:r>
            <a:r>
              <a:rPr lang="en-US" dirty="0">
                <a:solidFill>
                  <a:srgbClr val="5C6670"/>
                </a:solidFill>
              </a:rPr>
              <a:t>offenses.</a:t>
            </a:r>
          </a:p>
          <a:p>
            <a:pPr>
              <a:defRPr/>
            </a:pPr>
            <a:endParaRPr lang="en-US" dirty="0">
              <a:solidFill>
                <a:srgbClr val="5C6670"/>
              </a:solidFill>
            </a:endParaRPr>
          </a:p>
          <a:p>
            <a:pPr>
              <a:defRPr/>
            </a:pPr>
            <a:endParaRPr lang="en-US" dirty="0">
              <a:solidFill>
                <a:srgbClr val="5C6670"/>
              </a:solidFill>
            </a:endParaRPr>
          </a:p>
        </p:txBody>
      </p:sp>
      <p:sp>
        <p:nvSpPr>
          <p:cNvPr id="16" name="TextBox 15"/>
          <p:cNvSpPr txBox="1"/>
          <p:nvPr/>
        </p:nvSpPr>
        <p:spPr>
          <a:xfrm>
            <a:off x="5005633" y="1798392"/>
            <a:ext cx="3916327" cy="4397760"/>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sz="2000" b="1" dirty="0" smtClean="0">
                <a:solidFill>
                  <a:srgbClr val="5C6670"/>
                </a:solidFill>
              </a:rPr>
              <a:t>1D.</a:t>
            </a:r>
            <a:r>
              <a:rPr lang="en-US" sz="2000" dirty="0" smtClean="0">
                <a:solidFill>
                  <a:srgbClr val="5C6670"/>
                </a:solidFill>
              </a:rPr>
              <a:t> Report </a:t>
            </a:r>
            <a:r>
              <a:rPr lang="en-US" sz="2000" dirty="0">
                <a:solidFill>
                  <a:srgbClr val="5C6670"/>
                </a:solidFill>
              </a:rPr>
              <a:t>the </a:t>
            </a:r>
            <a:r>
              <a:rPr lang="en-US" sz="2000" dirty="0">
                <a:solidFill>
                  <a:srgbClr val="FF0000"/>
                </a:solidFill>
              </a:rPr>
              <a:t>total number of </a:t>
            </a:r>
            <a:r>
              <a:rPr lang="en-US" sz="2000" u="sng" dirty="0">
                <a:solidFill>
                  <a:srgbClr val="FF0000"/>
                </a:solidFill>
              </a:rPr>
              <a:t>times</a:t>
            </a:r>
            <a:r>
              <a:rPr lang="en-US" sz="2000" dirty="0">
                <a:solidFill>
                  <a:srgbClr val="FF0000"/>
                </a:solidFill>
              </a:rPr>
              <a:t> </a:t>
            </a:r>
            <a:r>
              <a:rPr lang="en-US" sz="2000" dirty="0">
                <a:solidFill>
                  <a:srgbClr val="5C6670"/>
                </a:solidFill>
              </a:rPr>
              <a:t>the children reported in column 1A were unilaterally removed for </a:t>
            </a:r>
            <a:r>
              <a:rPr lang="en-US" sz="2000" b="1" dirty="0">
                <a:solidFill>
                  <a:srgbClr val="FF0000"/>
                </a:solidFill>
              </a:rPr>
              <a:t>Serious Bodily Injury </a:t>
            </a:r>
            <a:r>
              <a:rPr lang="en-US" sz="2000" dirty="0">
                <a:solidFill>
                  <a:srgbClr val="5C6670"/>
                </a:solidFill>
              </a:rPr>
              <a:t>offenses.</a:t>
            </a:r>
          </a:p>
        </p:txBody>
      </p:sp>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76" y="443317"/>
            <a:ext cx="8611284" cy="1355075"/>
          </a:xfrm>
          <a:prstGeom prst="rect">
            <a:avLst/>
          </a:prstGeom>
        </p:spPr>
      </p:pic>
      <p:sp>
        <p:nvSpPr>
          <p:cNvPr id="13" name="Footer Placeholder 2"/>
          <p:cNvSpPr>
            <a:spLocks noGrp="1"/>
          </p:cNvSpPr>
          <p:nvPr>
            <p:ph type="ftr" sz="quarter" idx="3"/>
          </p:nvPr>
        </p:nvSpPr>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40296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20" name="TextBox 19"/>
          <p:cNvSpPr txBox="1"/>
          <p:nvPr/>
        </p:nvSpPr>
        <p:spPr>
          <a:xfrm>
            <a:off x="3148553" y="1809409"/>
            <a:ext cx="5377222" cy="2357237"/>
          </a:xfrm>
          <a:prstGeom prst="rect">
            <a:avLst/>
          </a:prstGeom>
        </p:spPr>
        <p:style>
          <a:lnRef idx="2">
            <a:schemeClr val="accent5"/>
          </a:lnRef>
          <a:fillRef idx="1">
            <a:schemeClr val="lt1"/>
          </a:fillRef>
          <a:effectRef idx="0">
            <a:schemeClr val="accent5"/>
          </a:effectRef>
          <a:fontRef idx="minor">
            <a:schemeClr val="dk1"/>
          </a:fontRef>
        </p:style>
        <p:txBody>
          <a:bodyPr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who were removed to an IAES based on a </a:t>
            </a:r>
            <a:r>
              <a:rPr lang="en-US" sz="2000" b="1" dirty="0">
                <a:solidFill>
                  <a:srgbClr val="FF0000"/>
                </a:solidFill>
              </a:rPr>
              <a:t>Hearing Officer Determination </a:t>
            </a:r>
            <a:r>
              <a:rPr lang="en-US" sz="2000" dirty="0">
                <a:solidFill>
                  <a:srgbClr val="5C6670"/>
                </a:solidFill>
              </a:rPr>
              <a:t>of likely injury to themselves or others.  Children removed by a hearing officer more than once should be counted only once in column 2.  </a:t>
            </a:r>
          </a:p>
          <a:p>
            <a:pPr>
              <a:defRPr/>
            </a:pPr>
            <a:endParaRPr lang="en-US" sz="2000" dirty="0">
              <a:solidFill>
                <a:srgbClr val="5C667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865" y="211399"/>
            <a:ext cx="5124910" cy="1578393"/>
          </a:xfrm>
          <a:prstGeom prst="rect">
            <a:avLst/>
          </a:prstGeom>
        </p:spPr>
      </p:pic>
      <p:sp>
        <p:nvSpPr>
          <p:cNvPr id="13" name="Footer Placeholder 2"/>
          <p:cNvSpPr>
            <a:spLocks noGrp="1"/>
          </p:cNvSpPr>
          <p:nvPr>
            <p:ph type="ftr" sz="quarter" idx="3"/>
          </p:nvPr>
        </p:nvSpPr>
        <p:spPr/>
        <p:txBody>
          <a:bodyPr/>
          <a:lstStyle/>
          <a:p>
            <a:fld id="{757A2F4E-5D54-B04B-91BD-7E78EE1FE9FD}" type="slidenum">
              <a:rPr lang="en-US" smtClean="0"/>
              <a:pPr/>
              <a:t>26</a:t>
            </a:fld>
            <a:endParaRPr lang="en-US" dirty="0" smtClean="0"/>
          </a:p>
        </p:txBody>
      </p:sp>
    </p:spTree>
    <p:extLst>
      <p:ext uri="{BB962C8B-B14F-4D97-AF65-F5344CB8AC3E}">
        <p14:creationId xmlns:p14="http://schemas.microsoft.com/office/powerpoint/2010/main" val="23215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1" name="TextBox 10"/>
          <p:cNvSpPr txBox="1"/>
          <p:nvPr/>
        </p:nvSpPr>
        <p:spPr>
          <a:xfrm>
            <a:off x="1635393" y="2241681"/>
            <a:ext cx="6426165" cy="4034570"/>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sz="2000" dirty="0" smtClean="0">
                <a:solidFill>
                  <a:prstClr val="white"/>
                </a:solidFill>
              </a:rPr>
              <a:t>This page, with columns 1A</a:t>
            </a:r>
            <a:r>
              <a:rPr lang="en-US" sz="2000" dirty="0">
                <a:solidFill>
                  <a:prstClr val="white"/>
                </a:solidFill>
              </a:rPr>
              <a:t>, </a:t>
            </a:r>
            <a:r>
              <a:rPr lang="en-US" sz="2000" dirty="0" smtClean="0">
                <a:solidFill>
                  <a:prstClr val="white"/>
                </a:solidFill>
              </a:rPr>
              <a:t>1B</a:t>
            </a:r>
            <a:r>
              <a:rPr lang="en-US" sz="2000" dirty="0">
                <a:solidFill>
                  <a:prstClr val="white"/>
                </a:solidFill>
              </a:rPr>
              <a:t>, </a:t>
            </a:r>
            <a:r>
              <a:rPr lang="en-US" sz="2000" dirty="0" smtClean="0">
                <a:solidFill>
                  <a:prstClr val="white"/>
                </a:solidFill>
              </a:rPr>
              <a:t>1C</a:t>
            </a:r>
            <a:r>
              <a:rPr lang="en-US" sz="2000" dirty="0">
                <a:solidFill>
                  <a:prstClr val="white"/>
                </a:solidFill>
              </a:rPr>
              <a:t>, </a:t>
            </a:r>
            <a:r>
              <a:rPr lang="en-US" sz="2000" dirty="0" smtClean="0">
                <a:solidFill>
                  <a:prstClr val="white"/>
                </a:solidFill>
              </a:rPr>
              <a:t>1D </a:t>
            </a:r>
            <a:r>
              <a:rPr lang="en-US" sz="2000" dirty="0">
                <a:solidFill>
                  <a:prstClr val="white"/>
                </a:solidFill>
              </a:rPr>
              <a:t>&amp; </a:t>
            </a:r>
            <a:r>
              <a:rPr lang="en-US" sz="2000" dirty="0" smtClean="0">
                <a:solidFill>
                  <a:prstClr val="white"/>
                </a:solidFill>
              </a:rPr>
              <a:t>2 </a:t>
            </a:r>
            <a:r>
              <a:rPr lang="en-US" sz="2000" dirty="0">
                <a:solidFill>
                  <a:prstClr val="white"/>
                </a:solidFill>
              </a:rPr>
              <a:t>will repeat </a:t>
            </a:r>
            <a:r>
              <a:rPr lang="en-US" sz="2000" dirty="0" smtClean="0">
                <a:solidFill>
                  <a:prstClr val="white"/>
                </a:solidFill>
              </a:rPr>
              <a:t>for: </a:t>
            </a:r>
          </a:p>
          <a:p>
            <a:pPr>
              <a:defRPr/>
            </a:pPr>
            <a:endParaRPr lang="en-US" sz="2000" dirty="0" smtClean="0">
              <a:solidFill>
                <a:prstClr val="white"/>
              </a:solidFill>
            </a:endParaRPr>
          </a:p>
          <a:p>
            <a:pPr marL="285750" indent="-285750">
              <a:buFont typeface="Arial" panose="020B0604020202020204" pitchFamily="34" charset="0"/>
              <a:buChar char="•"/>
              <a:defRPr/>
            </a:pPr>
            <a:r>
              <a:rPr lang="en-US" sz="2000" dirty="0" smtClean="0">
                <a:solidFill>
                  <a:prstClr val="white"/>
                </a:solidFill>
              </a:rPr>
              <a:t>Section A: Disability</a:t>
            </a:r>
          </a:p>
          <a:p>
            <a:pPr marL="285750" indent="-285750">
              <a:buFont typeface="Arial" panose="020B0604020202020204" pitchFamily="34" charset="0"/>
              <a:buChar char="•"/>
              <a:defRPr/>
            </a:pPr>
            <a:r>
              <a:rPr lang="en-US" sz="2000" dirty="0" smtClean="0">
                <a:solidFill>
                  <a:prstClr val="white"/>
                </a:solidFill>
              </a:rPr>
              <a:t>Section B: Race</a:t>
            </a:r>
            <a:r>
              <a:rPr lang="en-US" sz="2000" dirty="0">
                <a:solidFill>
                  <a:prstClr val="white"/>
                </a:solidFill>
              </a:rPr>
              <a:t>/ </a:t>
            </a:r>
            <a:r>
              <a:rPr lang="en-US" sz="2000" dirty="0" smtClean="0">
                <a:solidFill>
                  <a:prstClr val="white"/>
                </a:solidFill>
              </a:rPr>
              <a:t>Ethnicity</a:t>
            </a:r>
          </a:p>
          <a:p>
            <a:pPr marL="285750" indent="-285750">
              <a:buFont typeface="Arial" panose="020B0604020202020204" pitchFamily="34" charset="0"/>
              <a:buChar char="•"/>
              <a:defRPr/>
            </a:pPr>
            <a:r>
              <a:rPr lang="en-US" sz="2000" dirty="0" smtClean="0">
                <a:solidFill>
                  <a:prstClr val="white"/>
                </a:solidFill>
              </a:rPr>
              <a:t>Section C: Gender and  </a:t>
            </a:r>
          </a:p>
          <a:p>
            <a:pPr marL="285750" indent="-285750">
              <a:buFont typeface="Arial" panose="020B0604020202020204" pitchFamily="34" charset="0"/>
              <a:buChar char="•"/>
              <a:defRPr/>
            </a:pPr>
            <a:r>
              <a:rPr lang="en-US" sz="2000" dirty="0" smtClean="0">
                <a:solidFill>
                  <a:prstClr val="white"/>
                </a:solidFill>
              </a:rPr>
              <a:t>Section D: ELL </a:t>
            </a:r>
            <a:r>
              <a:rPr lang="en-US" sz="2000" dirty="0">
                <a:solidFill>
                  <a:prstClr val="white"/>
                </a:solidFill>
              </a:rPr>
              <a:t>Status. </a:t>
            </a:r>
            <a:endParaRPr lang="en-US" sz="2000" dirty="0" smtClean="0">
              <a:solidFill>
                <a:prstClr val="white"/>
              </a:solidFill>
            </a:endParaRPr>
          </a:p>
          <a:p>
            <a:pPr>
              <a:defRPr/>
            </a:pPr>
            <a:endParaRPr lang="en-US" sz="2000" dirty="0">
              <a:solidFill>
                <a:prstClr val="white"/>
              </a:solidFill>
            </a:endParaRPr>
          </a:p>
          <a:p>
            <a:pPr>
              <a:defRPr/>
            </a:pPr>
            <a:r>
              <a:rPr lang="en-US" sz="2000" dirty="0" smtClean="0">
                <a:solidFill>
                  <a:prstClr val="white"/>
                </a:solidFill>
              </a:rPr>
              <a:t>The report will use the Federal Race/</a:t>
            </a:r>
          </a:p>
          <a:p>
            <a:pPr>
              <a:defRPr/>
            </a:pPr>
            <a:r>
              <a:rPr lang="en-US" sz="2000" dirty="0" smtClean="0">
                <a:solidFill>
                  <a:prstClr val="white"/>
                </a:solidFill>
              </a:rPr>
              <a:t>Ethnicity Reporting Category for the Race/Ethnic codes.  The totals should match across all 4 pages. </a:t>
            </a:r>
            <a:endParaRPr lang="en-US" sz="2000" dirty="0">
              <a:solidFill>
                <a:prstClr val="white"/>
              </a:solidFill>
            </a:endParaRPr>
          </a:p>
        </p:txBody>
      </p:sp>
      <p:sp>
        <p:nvSpPr>
          <p:cNvPr id="13" name="Footer Placeholder 2"/>
          <p:cNvSpPr>
            <a:spLocks noGrp="1"/>
          </p:cNvSpPr>
          <p:nvPr>
            <p:ph type="ftr" sz="quarter" idx="3"/>
          </p:nvPr>
        </p:nvSpPr>
        <p:spPr/>
        <p:txBody>
          <a:bodyPr/>
          <a:lstStyle/>
          <a:p>
            <a:fld id="{757A2F4E-5D54-B04B-91BD-7E78EE1FE9FD}" type="slidenum">
              <a:rPr lang="en-US" smtClean="0"/>
              <a:pPr/>
              <a:t>27</a:t>
            </a:fld>
            <a:endParaRPr lang="en-US" dirty="0" smtClean="0"/>
          </a:p>
        </p:txBody>
      </p:sp>
    </p:spTree>
    <p:extLst>
      <p:ext uri="{BB962C8B-B14F-4D97-AF65-F5344CB8AC3E}">
        <p14:creationId xmlns:p14="http://schemas.microsoft.com/office/powerpoint/2010/main" val="13765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18" name="TextBox 17"/>
          <p:cNvSpPr txBox="1"/>
          <p:nvPr/>
        </p:nvSpPr>
        <p:spPr>
          <a:xfrm>
            <a:off x="2368148" y="2806406"/>
            <a:ext cx="5835192" cy="1333795"/>
          </a:xfrm>
          <a:prstGeom prst="rect">
            <a:avLst/>
          </a:prstGeom>
          <a:ln/>
        </p:spPr>
        <p:style>
          <a:lnRef idx="3">
            <a:schemeClr val="lt1"/>
          </a:lnRef>
          <a:fillRef idx="1">
            <a:schemeClr val="accent2"/>
          </a:fillRef>
          <a:effectRef idx="1">
            <a:schemeClr val="accent2"/>
          </a:effectRef>
          <a:fontRef idx="minor">
            <a:schemeClr val="lt1"/>
          </a:fontRef>
        </p:style>
        <p:txBody>
          <a:bodyPr lIns="172986" tIns="43247" rIns="345972" bIns="172986"/>
          <a:lstStyle/>
          <a:p>
            <a:pPr>
              <a:defRPr/>
            </a:pPr>
            <a:r>
              <a:rPr lang="en-US" sz="2000" dirty="0">
                <a:solidFill>
                  <a:prstClr val="white"/>
                </a:solidFill>
              </a:rPr>
              <a:t>A child who is subject to both an In-School Suspension and an Out-of-School Suspension for the same offense should be reported in both columns 3 and 4.</a:t>
            </a:r>
          </a:p>
        </p:txBody>
      </p:sp>
      <p:sp>
        <p:nvSpPr>
          <p:cNvPr id="12" name="Footer Placeholder 2"/>
          <p:cNvSpPr>
            <a:spLocks noGrp="1"/>
          </p:cNvSpPr>
          <p:nvPr>
            <p:ph type="ftr" sz="quarter" idx="3"/>
          </p:nvPr>
        </p:nvSpPr>
        <p:spPr/>
        <p:txBody>
          <a:bodyPr/>
          <a:lstStyle/>
          <a:p>
            <a:fld id="{757A2F4E-5D54-B04B-91BD-7E78EE1FE9FD}" type="slidenum">
              <a:rPr lang="en-US" smtClean="0"/>
              <a:pPr/>
              <a:t>28</a:t>
            </a:fld>
            <a:endParaRPr lang="en-US" dirty="0" smtClean="0"/>
          </a:p>
        </p:txBody>
      </p:sp>
    </p:spTree>
    <p:extLst>
      <p:ext uri="{BB962C8B-B14F-4D97-AF65-F5344CB8AC3E}">
        <p14:creationId xmlns:p14="http://schemas.microsoft.com/office/powerpoint/2010/main" val="25922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7" name="TextBox 6"/>
          <p:cNvSpPr txBox="1"/>
          <p:nvPr/>
        </p:nvSpPr>
        <p:spPr>
          <a:xfrm>
            <a:off x="1001483" y="1814691"/>
            <a:ext cx="2750071" cy="4632627"/>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with </a:t>
            </a:r>
            <a:r>
              <a:rPr lang="en-US" sz="2000" dirty="0">
                <a:solidFill>
                  <a:srgbClr val="FF0000"/>
                </a:solidFill>
              </a:rPr>
              <a:t>Out-of-School Suspensions or Expulsions </a:t>
            </a:r>
            <a:r>
              <a:rPr lang="en-US" sz="2000" dirty="0">
                <a:solidFill>
                  <a:srgbClr val="5C6670"/>
                </a:solidFill>
              </a:rPr>
              <a:t>summing to </a:t>
            </a:r>
            <a:r>
              <a:rPr lang="en-US" sz="2000" dirty="0">
                <a:solidFill>
                  <a:srgbClr val="FF0000"/>
                </a:solidFill>
              </a:rPr>
              <a:t>10 days or less </a:t>
            </a:r>
            <a:r>
              <a:rPr lang="en-US" sz="2000" dirty="0">
                <a:solidFill>
                  <a:srgbClr val="5C6670"/>
                </a:solidFill>
              </a:rPr>
              <a:t>during the school year for any offense or combination of offenses.  No child should be reported more than once in column 3A.</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484" y="-33983"/>
            <a:ext cx="5531177" cy="1912011"/>
          </a:xfrm>
          <a:prstGeom prst="rect">
            <a:avLst/>
          </a:prstGeom>
        </p:spPr>
      </p:pic>
      <p:sp>
        <p:nvSpPr>
          <p:cNvPr id="8" name="TextBox 7"/>
          <p:cNvSpPr txBox="1"/>
          <p:nvPr/>
        </p:nvSpPr>
        <p:spPr>
          <a:xfrm>
            <a:off x="3767071" y="1814691"/>
            <a:ext cx="2717639" cy="4632627"/>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a:t>
            </a:r>
            <a:r>
              <a:rPr lang="en-US" sz="2000" dirty="0">
                <a:solidFill>
                  <a:srgbClr val="5C6670"/>
                </a:solidFill>
              </a:rPr>
              <a:t> ages 3-21 with </a:t>
            </a:r>
            <a:r>
              <a:rPr lang="en-US" sz="2000" dirty="0">
                <a:solidFill>
                  <a:srgbClr val="FF0000"/>
                </a:solidFill>
              </a:rPr>
              <a:t>Out-of-School Suspensions or Expulsions </a:t>
            </a:r>
            <a:r>
              <a:rPr lang="en-US" sz="2000" dirty="0">
                <a:solidFill>
                  <a:srgbClr val="5C6670"/>
                </a:solidFill>
              </a:rPr>
              <a:t>summing to </a:t>
            </a:r>
            <a:r>
              <a:rPr lang="en-US" sz="2000" dirty="0">
                <a:solidFill>
                  <a:srgbClr val="FF0000"/>
                </a:solidFill>
              </a:rPr>
              <a:t>more than 10 days </a:t>
            </a:r>
            <a:r>
              <a:rPr lang="en-US" sz="2000" dirty="0">
                <a:solidFill>
                  <a:srgbClr val="5C6670"/>
                </a:solidFill>
              </a:rPr>
              <a:t>during the school year for any offense or combination of offenses.  No child should be reported more than once in column 3B.</a:t>
            </a:r>
          </a:p>
        </p:txBody>
      </p:sp>
      <p:sp>
        <p:nvSpPr>
          <p:cNvPr id="12" name="Footer Placeholder 2"/>
          <p:cNvSpPr>
            <a:spLocks noGrp="1"/>
          </p:cNvSpPr>
          <p:nvPr>
            <p:ph type="ftr" sz="quarter" idx="3"/>
          </p:nvPr>
        </p:nvSpPr>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36347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graphicFrame>
        <p:nvGraphicFramePr>
          <p:cNvPr id="6" name="Content Placeholder 5"/>
          <p:cNvGraphicFramePr>
            <a:graphicFrameLocks noGrp="1"/>
          </p:cNvGraphicFramePr>
          <p:nvPr>
            <p:ph sz="quarter" idx="10"/>
            <p:extLst/>
          </p:nvPr>
        </p:nvGraphicFramePr>
        <p:xfrm>
          <a:off x="459658" y="1224977"/>
          <a:ext cx="8355013"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76082" y="245807"/>
            <a:ext cx="8325465" cy="707886"/>
          </a:xfrm>
          <a:prstGeom prst="rect">
            <a:avLst/>
          </a:prstGeom>
          <a:noFill/>
        </p:spPr>
        <p:txBody>
          <a:bodyPr wrap="square" rtlCol="0">
            <a:spAutoFit/>
          </a:bodyPr>
          <a:lstStyle/>
          <a:p>
            <a:r>
              <a:rPr lang="en-US" sz="4000" dirty="0" smtClean="0">
                <a:solidFill>
                  <a:srgbClr val="5C6670"/>
                </a:solidFill>
                <a:latin typeface="Palatino Linotype" panose="02040502050505030304" pitchFamily="18" charset="0"/>
              </a:rPr>
              <a:t>SPED Discipline Reports</a:t>
            </a:r>
            <a:endParaRPr lang="en-US" sz="4000" dirty="0">
              <a:solidFill>
                <a:srgbClr val="5C6670"/>
              </a:solidFill>
              <a:latin typeface="Palatino Linotype" panose="02040502050505030304" pitchFamily="18" charset="0"/>
            </a:endParaRPr>
          </a:p>
        </p:txBody>
      </p:sp>
    </p:spTree>
    <p:extLst>
      <p:ext uri="{BB962C8B-B14F-4D97-AF65-F5344CB8AC3E}">
        <p14:creationId xmlns:p14="http://schemas.microsoft.com/office/powerpoint/2010/main" val="281314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 y="-9823"/>
            <a:ext cx="9158569" cy="59200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023" y="83242"/>
            <a:ext cx="5915881" cy="1752011"/>
          </a:xfrm>
          <a:prstGeom prst="rect">
            <a:avLst/>
          </a:prstGeom>
        </p:spPr>
      </p:pic>
      <p:sp>
        <p:nvSpPr>
          <p:cNvPr id="9" name="TextBox 8"/>
          <p:cNvSpPr txBox="1"/>
          <p:nvPr/>
        </p:nvSpPr>
        <p:spPr>
          <a:xfrm>
            <a:off x="2690023" y="1800379"/>
            <a:ext cx="2689569" cy="464693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with </a:t>
            </a:r>
            <a:r>
              <a:rPr lang="en-US" sz="2000" dirty="0">
                <a:solidFill>
                  <a:srgbClr val="FF0000"/>
                </a:solidFill>
              </a:rPr>
              <a:t>In-School Suspensions </a:t>
            </a:r>
            <a:r>
              <a:rPr lang="en-US" sz="2000" dirty="0">
                <a:solidFill>
                  <a:srgbClr val="5C6670"/>
                </a:solidFill>
              </a:rPr>
              <a:t>summing to </a:t>
            </a:r>
            <a:r>
              <a:rPr lang="en-US" sz="2000" dirty="0">
                <a:solidFill>
                  <a:srgbClr val="FF0000"/>
                </a:solidFill>
              </a:rPr>
              <a:t>10 days or less </a:t>
            </a:r>
            <a:r>
              <a:rPr lang="en-US" sz="2000" dirty="0">
                <a:solidFill>
                  <a:srgbClr val="5C6670"/>
                </a:solidFill>
              </a:rPr>
              <a:t>during the school year for any offense or combination of offenses.  No child should be reported more than once in column 4A</a:t>
            </a:r>
            <a:r>
              <a:rPr lang="en-US" sz="2000" dirty="0" smtClean="0">
                <a:solidFill>
                  <a:srgbClr val="5C6670"/>
                </a:solidFill>
              </a:rPr>
              <a:t>.</a:t>
            </a:r>
            <a:endParaRPr lang="en-US" sz="2000" dirty="0">
              <a:solidFill>
                <a:srgbClr val="5C6670"/>
              </a:solidFill>
            </a:endParaRPr>
          </a:p>
          <a:p>
            <a:pPr>
              <a:defRPr/>
            </a:pPr>
            <a:endParaRPr lang="en-US" sz="2000" dirty="0">
              <a:solidFill>
                <a:srgbClr val="5C6670"/>
              </a:solidFill>
            </a:endParaRPr>
          </a:p>
        </p:txBody>
      </p:sp>
      <p:sp>
        <p:nvSpPr>
          <p:cNvPr id="10" name="TextBox 9"/>
          <p:cNvSpPr txBox="1"/>
          <p:nvPr/>
        </p:nvSpPr>
        <p:spPr>
          <a:xfrm>
            <a:off x="5379592" y="1800378"/>
            <a:ext cx="3241829" cy="464693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with </a:t>
            </a:r>
            <a:r>
              <a:rPr lang="en-US" sz="2000" dirty="0">
                <a:solidFill>
                  <a:srgbClr val="FF0000"/>
                </a:solidFill>
              </a:rPr>
              <a:t>In-School Suspensions </a:t>
            </a:r>
            <a:r>
              <a:rPr lang="en-US" sz="2000" dirty="0">
                <a:solidFill>
                  <a:srgbClr val="5C6670"/>
                </a:solidFill>
              </a:rPr>
              <a:t>summing to </a:t>
            </a:r>
            <a:r>
              <a:rPr lang="en-US" sz="2000" dirty="0">
                <a:solidFill>
                  <a:srgbClr val="FF0000"/>
                </a:solidFill>
              </a:rPr>
              <a:t>more than 10 days </a:t>
            </a:r>
            <a:r>
              <a:rPr lang="en-US" sz="2000" dirty="0">
                <a:solidFill>
                  <a:srgbClr val="5C6670"/>
                </a:solidFill>
              </a:rPr>
              <a:t>during the school year for any offense or combination of offenses.  No child should be reported more than once in column 4A.</a:t>
            </a:r>
          </a:p>
        </p:txBody>
      </p:sp>
      <p:sp>
        <p:nvSpPr>
          <p:cNvPr id="12" name="Footer Placeholder 2"/>
          <p:cNvSpPr>
            <a:spLocks noGrp="1"/>
          </p:cNvSpPr>
          <p:nvPr>
            <p:ph type="ftr" sz="quarter" idx="3"/>
          </p:nvPr>
        </p:nvSpPr>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14720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19" name="TextBox 18"/>
          <p:cNvSpPr txBox="1"/>
          <p:nvPr/>
        </p:nvSpPr>
        <p:spPr>
          <a:xfrm>
            <a:off x="1798502" y="2408070"/>
            <a:ext cx="5085760" cy="2685548"/>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sz="2000" dirty="0" smtClean="0">
                <a:solidFill>
                  <a:prstClr val="white"/>
                </a:solidFill>
              </a:rPr>
              <a:t>This page with columns 3A/B and 4A/B will also </a:t>
            </a:r>
            <a:r>
              <a:rPr lang="en-US" sz="2000" dirty="0">
                <a:solidFill>
                  <a:prstClr val="white"/>
                </a:solidFill>
              </a:rPr>
              <a:t>repeat </a:t>
            </a:r>
            <a:r>
              <a:rPr lang="en-US" sz="2000" dirty="0" smtClean="0">
                <a:solidFill>
                  <a:prstClr val="white"/>
                </a:solidFill>
              </a:rPr>
              <a:t>for: </a:t>
            </a:r>
          </a:p>
          <a:p>
            <a:pPr>
              <a:defRPr/>
            </a:pPr>
            <a:endParaRPr lang="en-US" sz="2000" dirty="0" smtClean="0">
              <a:solidFill>
                <a:prstClr val="white"/>
              </a:solidFill>
            </a:endParaRPr>
          </a:p>
          <a:p>
            <a:pPr marL="285750" indent="-285750">
              <a:buFont typeface="Arial" panose="020B0604020202020204" pitchFamily="34" charset="0"/>
              <a:buChar char="•"/>
              <a:defRPr/>
            </a:pPr>
            <a:r>
              <a:rPr lang="en-US" sz="2000" dirty="0" smtClean="0">
                <a:solidFill>
                  <a:prstClr val="white"/>
                </a:solidFill>
              </a:rPr>
              <a:t>Section A: Disability</a:t>
            </a:r>
          </a:p>
          <a:p>
            <a:pPr marL="285750" indent="-285750">
              <a:buFont typeface="Arial" panose="020B0604020202020204" pitchFamily="34" charset="0"/>
              <a:buChar char="•"/>
              <a:defRPr/>
            </a:pPr>
            <a:r>
              <a:rPr lang="en-US" sz="2000" dirty="0" smtClean="0">
                <a:solidFill>
                  <a:prstClr val="white"/>
                </a:solidFill>
              </a:rPr>
              <a:t>Section B: Race</a:t>
            </a:r>
            <a:r>
              <a:rPr lang="en-US" sz="2000" dirty="0">
                <a:solidFill>
                  <a:prstClr val="white"/>
                </a:solidFill>
              </a:rPr>
              <a:t>/ </a:t>
            </a:r>
            <a:r>
              <a:rPr lang="en-US" sz="2000" dirty="0" smtClean="0">
                <a:solidFill>
                  <a:prstClr val="white"/>
                </a:solidFill>
              </a:rPr>
              <a:t>Ethnicity</a:t>
            </a:r>
          </a:p>
          <a:p>
            <a:pPr marL="285750" indent="-285750">
              <a:buFont typeface="Arial" panose="020B0604020202020204" pitchFamily="34" charset="0"/>
              <a:buChar char="•"/>
              <a:defRPr/>
            </a:pPr>
            <a:r>
              <a:rPr lang="en-US" sz="2000" dirty="0" smtClean="0">
                <a:solidFill>
                  <a:prstClr val="white"/>
                </a:solidFill>
              </a:rPr>
              <a:t>Section C: Gender and  </a:t>
            </a:r>
          </a:p>
          <a:p>
            <a:pPr marL="285750" indent="-285750">
              <a:buFont typeface="Arial" panose="020B0604020202020204" pitchFamily="34" charset="0"/>
              <a:buChar char="•"/>
              <a:defRPr/>
            </a:pPr>
            <a:r>
              <a:rPr lang="en-US" sz="2000" dirty="0" smtClean="0">
                <a:solidFill>
                  <a:prstClr val="white"/>
                </a:solidFill>
              </a:rPr>
              <a:t>Section D: ELL </a:t>
            </a:r>
            <a:r>
              <a:rPr lang="en-US" sz="2000" dirty="0">
                <a:solidFill>
                  <a:prstClr val="white"/>
                </a:solidFill>
              </a:rPr>
              <a:t>Status. </a:t>
            </a:r>
            <a:endParaRPr lang="en-US" sz="2000" dirty="0" smtClean="0">
              <a:solidFill>
                <a:prstClr val="white"/>
              </a:solidFill>
            </a:endParaRPr>
          </a:p>
          <a:p>
            <a:pPr>
              <a:defRPr/>
            </a:pPr>
            <a:endParaRPr lang="en-US" sz="2000" dirty="0">
              <a:solidFill>
                <a:prstClr val="white"/>
              </a:solidFill>
            </a:endParaRPr>
          </a:p>
        </p:txBody>
      </p:sp>
      <p:sp>
        <p:nvSpPr>
          <p:cNvPr id="12" name="Footer Placeholder 2"/>
          <p:cNvSpPr>
            <a:spLocks noGrp="1"/>
          </p:cNvSpPr>
          <p:nvPr>
            <p:ph type="ftr" sz="quarter" idx="3"/>
          </p:nvPr>
        </p:nvSpPr>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6093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10" name="TextBox 9"/>
          <p:cNvSpPr txBox="1"/>
          <p:nvPr/>
        </p:nvSpPr>
        <p:spPr>
          <a:xfrm>
            <a:off x="2141835" y="2532030"/>
            <a:ext cx="6847167" cy="2997690"/>
          </a:xfrm>
          <a:prstGeom prst="rect">
            <a:avLst/>
          </a:prstGeom>
        </p:spPr>
        <p:style>
          <a:lnRef idx="3">
            <a:schemeClr val="lt1"/>
          </a:lnRef>
          <a:fillRef idx="1">
            <a:schemeClr val="accent2"/>
          </a:fillRef>
          <a:effectRef idx="1">
            <a:schemeClr val="accent2"/>
          </a:effectRef>
          <a:fontRef idx="minor">
            <a:schemeClr val="lt1"/>
          </a:fontRef>
        </p:style>
        <p:txBody>
          <a:bodyPr lIns="86486" tIns="43243" rIns="86486" bIns="43243" anchor="ctr"/>
          <a:lstStyle/>
          <a:p>
            <a:pPr>
              <a:defRPr/>
            </a:pPr>
            <a:r>
              <a:rPr lang="en-US" sz="2000" dirty="0">
                <a:solidFill>
                  <a:prstClr val="white"/>
                </a:solidFill>
              </a:rPr>
              <a:t>All children reported in columns 5B through 5D should have one or more disciplinary removals reported in column 5A.  The sum of 5B, 5C, and 5D is the total number of children with one or more disciplinary removals during the school year.  Each child reported in columns 1A, 2,3 or4 should be reported only ONCE in column 5B, 5C, or 5D, based on the cumulative number of days the child was removed during the school year</a:t>
            </a:r>
            <a:r>
              <a:rPr lang="en-US" sz="2000" dirty="0" smtClean="0">
                <a:solidFill>
                  <a:prstClr val="white"/>
                </a:solidFill>
              </a:rPr>
              <a:t>.</a:t>
            </a:r>
            <a:endParaRPr lang="en-US" sz="2000" dirty="0">
              <a:solidFill>
                <a:prstClr val="white"/>
              </a:solidFill>
            </a:endParaRPr>
          </a:p>
        </p:txBody>
      </p:sp>
      <p:sp>
        <p:nvSpPr>
          <p:cNvPr id="4"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32</a:t>
            </a:fld>
            <a:endParaRPr lang="en-US" dirty="0" smtClean="0"/>
          </a:p>
        </p:txBody>
      </p:sp>
    </p:spTree>
    <p:extLst>
      <p:ext uri="{BB962C8B-B14F-4D97-AF65-F5344CB8AC3E}">
        <p14:creationId xmlns:p14="http://schemas.microsoft.com/office/powerpoint/2010/main" val="41140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1"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6" name="TextBox 5"/>
          <p:cNvSpPr txBox="1"/>
          <p:nvPr/>
        </p:nvSpPr>
        <p:spPr>
          <a:xfrm>
            <a:off x="78657" y="1683974"/>
            <a:ext cx="1865751" cy="503031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dirty="0">
                <a:solidFill>
                  <a:srgbClr val="5C6670"/>
                </a:solidFill>
              </a:rPr>
              <a:t>Report the </a:t>
            </a:r>
            <a:r>
              <a:rPr lang="en-US" dirty="0">
                <a:solidFill>
                  <a:srgbClr val="FF0000"/>
                </a:solidFill>
              </a:rPr>
              <a:t>number of </a:t>
            </a:r>
            <a:r>
              <a:rPr lang="en-US" u="sng" dirty="0">
                <a:solidFill>
                  <a:srgbClr val="FF0000"/>
                </a:solidFill>
              </a:rPr>
              <a:t>times</a:t>
            </a:r>
            <a:r>
              <a:rPr lang="en-US" dirty="0">
                <a:solidFill>
                  <a:srgbClr val="FF0000"/>
                </a:solidFill>
              </a:rPr>
              <a:t> </a:t>
            </a:r>
            <a:r>
              <a:rPr lang="en-US" dirty="0">
                <a:solidFill>
                  <a:srgbClr val="5C6670"/>
                </a:solidFill>
              </a:rPr>
              <a:t>any child with a disability was subject to any of the following disciplinary actions during the school year</a:t>
            </a:r>
            <a:r>
              <a:rPr lang="en-US" dirty="0">
                <a:solidFill>
                  <a:srgbClr val="FF0000"/>
                </a:solidFill>
              </a:rPr>
              <a:t>: In-School </a:t>
            </a:r>
            <a:r>
              <a:rPr lang="en-US" dirty="0" smtClean="0">
                <a:solidFill>
                  <a:srgbClr val="FF0000"/>
                </a:solidFill>
              </a:rPr>
              <a:t>or  </a:t>
            </a:r>
            <a:r>
              <a:rPr lang="en-US" dirty="0">
                <a:solidFill>
                  <a:srgbClr val="FF0000"/>
                </a:solidFill>
              </a:rPr>
              <a:t>Out-of-School Suspensions, Expulsion, Removals by School Personnel to an IAES or by a Hearing Officer.</a:t>
            </a:r>
          </a:p>
          <a:p>
            <a:pPr>
              <a:defRPr/>
            </a:pPr>
            <a:endParaRPr lang="en-US" dirty="0">
              <a:solidFill>
                <a:srgbClr val="FF0000"/>
              </a:solidFill>
            </a:endParaRPr>
          </a:p>
        </p:txBody>
      </p:sp>
      <p:sp>
        <p:nvSpPr>
          <p:cNvPr id="7" name="TextBox 6"/>
          <p:cNvSpPr txBox="1"/>
          <p:nvPr/>
        </p:nvSpPr>
        <p:spPr>
          <a:xfrm>
            <a:off x="1944409" y="1690652"/>
            <a:ext cx="2232696" cy="2025942"/>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a:defRPr/>
            </a:pPr>
            <a:r>
              <a:rPr lang="en-US" dirty="0">
                <a:solidFill>
                  <a:srgbClr val="5C6670"/>
                </a:solidFill>
              </a:rPr>
              <a:t>Report any </a:t>
            </a:r>
            <a:r>
              <a:rPr lang="en-US" dirty="0">
                <a:solidFill>
                  <a:srgbClr val="FF0000"/>
                </a:solidFill>
              </a:rPr>
              <a:t>child</a:t>
            </a:r>
            <a:r>
              <a:rPr lang="en-US" dirty="0">
                <a:solidFill>
                  <a:srgbClr val="5C6670"/>
                </a:solidFill>
              </a:rPr>
              <a:t> whose </a:t>
            </a:r>
            <a:r>
              <a:rPr lang="en-US" dirty="0">
                <a:solidFill>
                  <a:srgbClr val="FF0000"/>
                </a:solidFill>
              </a:rPr>
              <a:t>cumulative </a:t>
            </a:r>
            <a:r>
              <a:rPr lang="en-US" dirty="0">
                <a:solidFill>
                  <a:srgbClr val="5C6670"/>
                </a:solidFill>
              </a:rPr>
              <a:t>length of removal during the school year totaled </a:t>
            </a:r>
            <a:r>
              <a:rPr lang="en-US" dirty="0">
                <a:solidFill>
                  <a:srgbClr val="FF0000"/>
                </a:solidFill>
              </a:rPr>
              <a:t>1 day</a:t>
            </a:r>
            <a:r>
              <a:rPr lang="en-US" dirty="0">
                <a:solidFill>
                  <a:srgbClr val="5C6670"/>
                </a:solidFill>
              </a:rPr>
              <a:t>.</a:t>
            </a:r>
          </a:p>
          <a:p>
            <a:pPr>
              <a:defRPr/>
            </a:pPr>
            <a:endParaRPr lang="en-US" dirty="0">
              <a:solidFill>
                <a:srgbClr val="5C6670"/>
              </a:solidFill>
            </a:endParaRPr>
          </a:p>
          <a:p>
            <a:pPr>
              <a:defRPr/>
            </a:pPr>
            <a:endParaRPr lang="en-US" dirty="0">
              <a:solidFill>
                <a:srgbClr val="5C6670"/>
              </a:solidFill>
            </a:endParaRPr>
          </a:p>
        </p:txBody>
      </p:sp>
      <p:sp>
        <p:nvSpPr>
          <p:cNvPr id="8" name="TextBox 7"/>
          <p:cNvSpPr txBox="1"/>
          <p:nvPr/>
        </p:nvSpPr>
        <p:spPr>
          <a:xfrm>
            <a:off x="4214926" y="1689095"/>
            <a:ext cx="2303861" cy="3364685"/>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a:defRPr/>
            </a:pPr>
            <a:r>
              <a:rPr lang="en-US" dirty="0">
                <a:solidFill>
                  <a:srgbClr val="5C6670"/>
                </a:solidFill>
              </a:rPr>
              <a:t>Report any </a:t>
            </a:r>
            <a:r>
              <a:rPr lang="en-US" dirty="0">
                <a:solidFill>
                  <a:srgbClr val="FF0000"/>
                </a:solidFill>
              </a:rPr>
              <a:t>child</a:t>
            </a:r>
            <a:r>
              <a:rPr lang="en-US" dirty="0">
                <a:solidFill>
                  <a:srgbClr val="5C6670"/>
                </a:solidFill>
              </a:rPr>
              <a:t> whose </a:t>
            </a:r>
            <a:r>
              <a:rPr lang="en-US" dirty="0">
                <a:solidFill>
                  <a:srgbClr val="FF0000"/>
                </a:solidFill>
              </a:rPr>
              <a:t>cumulative </a:t>
            </a:r>
            <a:r>
              <a:rPr lang="en-US" dirty="0">
                <a:solidFill>
                  <a:srgbClr val="5C6670"/>
                </a:solidFill>
              </a:rPr>
              <a:t>length of removal during the school year totaled between </a:t>
            </a:r>
            <a:r>
              <a:rPr lang="en-US" dirty="0">
                <a:solidFill>
                  <a:srgbClr val="FF0000"/>
                </a:solidFill>
              </a:rPr>
              <a:t>2 and 10 days</a:t>
            </a:r>
            <a:r>
              <a:rPr lang="en-US" dirty="0" smtClean="0">
                <a:solidFill>
                  <a:srgbClr val="FF0000"/>
                </a:solidFill>
              </a:rPr>
              <a:t>.</a:t>
            </a:r>
          </a:p>
          <a:p>
            <a:pPr>
              <a:defRPr/>
            </a:pPr>
            <a:endParaRPr lang="en-US" dirty="0">
              <a:solidFill>
                <a:srgbClr val="FF0000"/>
              </a:solidFill>
            </a:endParaRPr>
          </a:p>
          <a:p>
            <a:pPr>
              <a:defRPr/>
            </a:pPr>
            <a:r>
              <a:rPr lang="en-US" dirty="0" smtClean="0">
                <a:solidFill>
                  <a:srgbClr val="FF0000"/>
                </a:solidFill>
              </a:rPr>
              <a:t>NOTE: This </a:t>
            </a:r>
            <a:r>
              <a:rPr lang="en-US" dirty="0">
                <a:solidFill>
                  <a:srgbClr val="FF0000"/>
                </a:solidFill>
              </a:rPr>
              <a:t>Includes </a:t>
            </a:r>
            <a:r>
              <a:rPr lang="en-US" b="1" u="sng" dirty="0">
                <a:solidFill>
                  <a:srgbClr val="FF0000"/>
                </a:solidFill>
              </a:rPr>
              <a:t>1.5</a:t>
            </a:r>
            <a:r>
              <a:rPr lang="en-US" dirty="0">
                <a:solidFill>
                  <a:srgbClr val="FF0000"/>
                </a:solidFill>
              </a:rPr>
              <a:t> cumulative length of removal during the school </a:t>
            </a:r>
            <a:r>
              <a:rPr lang="en-US" dirty="0" smtClean="0">
                <a:solidFill>
                  <a:srgbClr val="FF0000"/>
                </a:solidFill>
              </a:rPr>
              <a:t>year.  </a:t>
            </a:r>
            <a:endParaRPr lang="en-US" dirty="0">
              <a:solidFill>
                <a:srgbClr val="FF0000"/>
              </a:solidFill>
            </a:endParaRPr>
          </a:p>
          <a:p>
            <a:pPr>
              <a:defRPr/>
            </a:pPr>
            <a:endParaRPr lang="en-US" dirty="0">
              <a:solidFill>
                <a:srgbClr val="FF0000"/>
              </a:solidFill>
            </a:endParaRPr>
          </a:p>
        </p:txBody>
      </p:sp>
      <p:sp>
        <p:nvSpPr>
          <p:cNvPr id="9" name="TextBox 8"/>
          <p:cNvSpPr txBox="1"/>
          <p:nvPr/>
        </p:nvSpPr>
        <p:spPr>
          <a:xfrm>
            <a:off x="6556607" y="1689095"/>
            <a:ext cx="2234967" cy="2027499"/>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a:defRPr/>
            </a:pPr>
            <a:r>
              <a:rPr lang="en-US" dirty="0">
                <a:solidFill>
                  <a:srgbClr val="5C6670"/>
                </a:solidFill>
              </a:rPr>
              <a:t>Report any </a:t>
            </a:r>
            <a:r>
              <a:rPr lang="en-US" dirty="0">
                <a:solidFill>
                  <a:srgbClr val="FF0000"/>
                </a:solidFill>
              </a:rPr>
              <a:t>child </a:t>
            </a:r>
            <a:r>
              <a:rPr lang="en-US" dirty="0">
                <a:solidFill>
                  <a:srgbClr val="5C6670"/>
                </a:solidFill>
              </a:rPr>
              <a:t>whose cumulative length of removal during the school year totaled more than 10 days.</a:t>
            </a:r>
          </a:p>
          <a:p>
            <a:pPr>
              <a:defRPr/>
            </a:pPr>
            <a:endParaRPr lang="en-US" dirty="0">
              <a:solidFill>
                <a:srgbClr val="5C6670"/>
              </a:solidFill>
            </a:endParaRPr>
          </a:p>
          <a:p>
            <a:pPr>
              <a:defRPr/>
            </a:pPr>
            <a:endParaRPr lang="en-US" dirty="0">
              <a:solidFill>
                <a:srgbClr val="5C6670"/>
              </a:solidFill>
            </a:endParaRPr>
          </a:p>
          <a:p>
            <a:pPr>
              <a:defRPr/>
            </a:pPr>
            <a:r>
              <a:rPr lang="en-US" dirty="0">
                <a:solidFill>
                  <a:srgbClr val="5C6670"/>
                </a:solidFill>
              </a:rPr>
              <a: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913875"/>
            <a:ext cx="8601861" cy="770099"/>
          </a:xfrm>
          <a:prstGeom prst="rect">
            <a:avLst/>
          </a:prstGeom>
        </p:spPr>
      </p:pic>
    </p:spTree>
    <p:extLst>
      <p:ext uri="{BB962C8B-B14F-4D97-AF65-F5344CB8AC3E}">
        <p14:creationId xmlns:p14="http://schemas.microsoft.com/office/powerpoint/2010/main" val="4653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17" name="TextBox 16"/>
          <p:cNvSpPr txBox="1"/>
          <p:nvPr/>
        </p:nvSpPr>
        <p:spPr>
          <a:xfrm>
            <a:off x="1798502" y="2408070"/>
            <a:ext cx="5085760" cy="2685548"/>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dirty="0" smtClean="0">
                <a:solidFill>
                  <a:prstClr val="white"/>
                </a:solidFill>
              </a:rPr>
              <a:t>This page with </a:t>
            </a:r>
            <a:r>
              <a:rPr lang="en-US" dirty="0">
                <a:solidFill>
                  <a:prstClr val="white"/>
                </a:solidFill>
              </a:rPr>
              <a:t>Sections 5A , B, C, D </a:t>
            </a:r>
            <a:r>
              <a:rPr lang="en-US" dirty="0" smtClean="0">
                <a:solidFill>
                  <a:prstClr val="white"/>
                </a:solidFill>
              </a:rPr>
              <a:t>will also </a:t>
            </a:r>
            <a:r>
              <a:rPr lang="en-US" dirty="0">
                <a:solidFill>
                  <a:prstClr val="white"/>
                </a:solidFill>
              </a:rPr>
              <a:t>repeat </a:t>
            </a:r>
            <a:r>
              <a:rPr lang="en-US" dirty="0" smtClean="0">
                <a:solidFill>
                  <a:prstClr val="white"/>
                </a:solidFill>
              </a:rPr>
              <a:t>for: </a:t>
            </a:r>
          </a:p>
          <a:p>
            <a:pPr>
              <a:defRPr/>
            </a:pPr>
            <a:endParaRPr lang="en-US" dirty="0" smtClean="0">
              <a:solidFill>
                <a:prstClr val="white"/>
              </a:solidFill>
            </a:endParaRPr>
          </a:p>
          <a:p>
            <a:pPr marL="285750" indent="-285750">
              <a:buFont typeface="Arial" panose="020B0604020202020204" pitchFamily="34" charset="0"/>
              <a:buChar char="•"/>
              <a:defRPr/>
            </a:pPr>
            <a:r>
              <a:rPr lang="en-US" dirty="0" smtClean="0">
                <a:solidFill>
                  <a:prstClr val="white"/>
                </a:solidFill>
              </a:rPr>
              <a:t>Section A: Disability</a:t>
            </a:r>
          </a:p>
          <a:p>
            <a:pPr marL="285750" indent="-285750">
              <a:buFont typeface="Arial" panose="020B0604020202020204" pitchFamily="34" charset="0"/>
              <a:buChar char="•"/>
              <a:defRPr/>
            </a:pPr>
            <a:r>
              <a:rPr lang="en-US" dirty="0" smtClean="0">
                <a:solidFill>
                  <a:prstClr val="white"/>
                </a:solidFill>
              </a:rPr>
              <a:t>Section B: Race</a:t>
            </a:r>
            <a:r>
              <a:rPr lang="en-US" dirty="0">
                <a:solidFill>
                  <a:prstClr val="white"/>
                </a:solidFill>
              </a:rPr>
              <a:t>/ </a:t>
            </a:r>
            <a:r>
              <a:rPr lang="en-US" dirty="0" smtClean="0">
                <a:solidFill>
                  <a:prstClr val="white"/>
                </a:solidFill>
              </a:rPr>
              <a:t>Ethnicity</a:t>
            </a:r>
          </a:p>
          <a:p>
            <a:pPr marL="285750" indent="-285750">
              <a:buFont typeface="Arial" panose="020B0604020202020204" pitchFamily="34" charset="0"/>
              <a:buChar char="•"/>
              <a:defRPr/>
            </a:pPr>
            <a:r>
              <a:rPr lang="en-US" dirty="0" smtClean="0">
                <a:solidFill>
                  <a:prstClr val="white"/>
                </a:solidFill>
              </a:rPr>
              <a:t>Section C: Gender and  </a:t>
            </a:r>
          </a:p>
          <a:p>
            <a:pPr marL="285750" indent="-285750">
              <a:buFont typeface="Arial" panose="020B0604020202020204" pitchFamily="34" charset="0"/>
              <a:buChar char="•"/>
              <a:defRPr/>
            </a:pPr>
            <a:r>
              <a:rPr lang="en-US" dirty="0" smtClean="0">
                <a:solidFill>
                  <a:prstClr val="white"/>
                </a:solidFill>
              </a:rPr>
              <a:t>Section D: ELL </a:t>
            </a:r>
            <a:r>
              <a:rPr lang="en-US" dirty="0">
                <a:solidFill>
                  <a:prstClr val="white"/>
                </a:solidFill>
              </a:rPr>
              <a:t>Status. </a:t>
            </a:r>
            <a:endParaRPr lang="en-US" dirty="0" smtClean="0">
              <a:solidFill>
                <a:prstClr val="white"/>
              </a:solidFill>
            </a:endParaRPr>
          </a:p>
          <a:p>
            <a:pPr>
              <a:defRPr/>
            </a:pPr>
            <a:endParaRPr lang="en-US" dirty="0">
              <a:solidFill>
                <a:prstClr val="white"/>
              </a:solidFill>
            </a:endParaRPr>
          </a:p>
        </p:txBody>
      </p:sp>
      <p:sp>
        <p:nvSpPr>
          <p:cNvPr id="4"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40154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39989"/>
            <a:ext cx="9144000" cy="2829635"/>
          </a:xfrm>
          <a:prstGeom prst="rect">
            <a:avLst/>
          </a:prstGeom>
        </p:spPr>
      </p:pic>
      <p:sp>
        <p:nvSpPr>
          <p:cNvPr id="4" name="TextBox 3"/>
          <p:cNvSpPr txBox="1"/>
          <p:nvPr/>
        </p:nvSpPr>
        <p:spPr>
          <a:xfrm>
            <a:off x="0" y="0"/>
            <a:ext cx="3850644" cy="641328"/>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1200" b="1" dirty="0">
                <a:solidFill>
                  <a:srgbClr val="5C6670"/>
                </a:solidFill>
                <a:latin typeface="Verdana" pitchFamily="34" charset="0"/>
              </a:rPr>
              <a:t>Section E: Children Subject to Expulsion With and Without Educational Services by Disability Status. </a:t>
            </a:r>
            <a:endParaRPr lang="en-US" sz="1000" b="1" dirty="0">
              <a:solidFill>
                <a:srgbClr val="5C6670"/>
              </a:solidFill>
              <a:latin typeface="Verdana" pitchFamily="34" charset="0"/>
            </a:endParaRPr>
          </a:p>
        </p:txBody>
      </p:sp>
      <p:sp>
        <p:nvSpPr>
          <p:cNvPr id="8" name="TextBox 7"/>
          <p:cNvSpPr txBox="1"/>
          <p:nvPr/>
        </p:nvSpPr>
        <p:spPr>
          <a:xfrm>
            <a:off x="0" y="3854587"/>
            <a:ext cx="9144000" cy="1749324"/>
          </a:xfrm>
          <a:prstGeom prst="rect">
            <a:avLst/>
          </a:prstGeom>
        </p:spPr>
        <p:style>
          <a:lnRef idx="3">
            <a:schemeClr val="lt1"/>
          </a:lnRef>
          <a:fillRef idx="1">
            <a:schemeClr val="accent3"/>
          </a:fillRef>
          <a:effectRef idx="1">
            <a:schemeClr val="accent3"/>
          </a:effectRef>
          <a:fontRef idx="minor">
            <a:schemeClr val="lt1"/>
          </a:fontRef>
        </p:style>
        <p:txBody>
          <a:bodyPr wrap="square" lIns="86486" tIns="43243" rIns="86486" bIns="43243">
            <a:spAutoFit/>
          </a:bodyPr>
          <a:lstStyle/>
          <a:p>
            <a:pPr>
              <a:defRPr/>
            </a:pPr>
            <a:r>
              <a:rPr lang="en-US" dirty="0">
                <a:solidFill>
                  <a:prstClr val="white"/>
                </a:solidFill>
              </a:rPr>
              <a:t>Children with disabilities must receive educational services during any suspension or expulsion of more than 10 school days.  The only children with disabilities who should be reported in column </a:t>
            </a:r>
            <a:r>
              <a:rPr lang="en-US" u="sng" dirty="0">
                <a:solidFill>
                  <a:prstClr val="white"/>
                </a:solidFill>
              </a:rPr>
              <a:t>6B</a:t>
            </a:r>
            <a:r>
              <a:rPr lang="en-US" dirty="0">
                <a:solidFill>
                  <a:prstClr val="white"/>
                </a:solidFill>
              </a:rPr>
              <a:t> are those who were </a:t>
            </a:r>
            <a:r>
              <a:rPr lang="en-US" b="1" dirty="0" smtClean="0">
                <a:solidFill>
                  <a:prstClr val="white"/>
                </a:solidFill>
              </a:rPr>
              <a:t>expelled </a:t>
            </a:r>
            <a:r>
              <a:rPr lang="en-US" b="1" dirty="0">
                <a:solidFill>
                  <a:prstClr val="white"/>
                </a:solidFill>
              </a:rPr>
              <a:t>for less than 10 school </a:t>
            </a:r>
            <a:r>
              <a:rPr lang="en-US" b="1" dirty="0" smtClean="0">
                <a:solidFill>
                  <a:prstClr val="white"/>
                </a:solidFill>
              </a:rPr>
              <a:t>days </a:t>
            </a:r>
            <a:r>
              <a:rPr lang="en-US" dirty="0" smtClean="0">
                <a:solidFill>
                  <a:prstClr val="white"/>
                </a:solidFill>
              </a:rPr>
              <a:t>(e.g</a:t>
            </a:r>
            <a:r>
              <a:rPr lang="en-US" dirty="0">
                <a:solidFill>
                  <a:prstClr val="white"/>
                </a:solidFill>
              </a:rPr>
              <a:t>., children with disabilities expelled under the </a:t>
            </a:r>
            <a:r>
              <a:rPr lang="en-US" dirty="0" smtClean="0">
                <a:solidFill>
                  <a:prstClr val="white"/>
                </a:solidFill>
              </a:rPr>
              <a:t>Gun-Free </a:t>
            </a:r>
            <a:r>
              <a:rPr lang="en-US" dirty="0">
                <a:solidFill>
                  <a:prstClr val="white"/>
                </a:solidFill>
              </a:rPr>
              <a:t>Schools Act whose expulsions were modified to less than 10 school </a:t>
            </a:r>
            <a:r>
              <a:rPr lang="en-US" dirty="0" smtClean="0">
                <a:solidFill>
                  <a:prstClr val="white"/>
                </a:solidFill>
              </a:rPr>
              <a:t>days or who were expelled at the end of a term, like 8 days before school was out for the summer).</a:t>
            </a:r>
            <a:endParaRPr lang="en-US" dirty="0">
              <a:solidFill>
                <a:prstClr val="white"/>
              </a:solidFill>
            </a:endParaRPr>
          </a:p>
        </p:txBody>
      </p:sp>
      <p:sp>
        <p:nvSpPr>
          <p:cNvPr id="14" name="TextBox 13"/>
          <p:cNvSpPr txBox="1"/>
          <p:nvPr/>
        </p:nvSpPr>
        <p:spPr>
          <a:xfrm>
            <a:off x="3818021" y="-2224"/>
            <a:ext cx="5325979" cy="857250"/>
          </a:xfrm>
          <a:prstGeom prst="rect">
            <a:avLst/>
          </a:prstGeom>
          <a:ln/>
        </p:spPr>
        <p:style>
          <a:lnRef idx="2">
            <a:schemeClr val="accent1"/>
          </a:lnRef>
          <a:fillRef idx="1">
            <a:schemeClr val="lt1"/>
          </a:fillRef>
          <a:effectRef idx="0">
            <a:schemeClr val="accent1"/>
          </a:effectRef>
          <a:fontRef idx="minor">
            <a:schemeClr val="dk1"/>
          </a:fontRef>
        </p:style>
        <p:txBody>
          <a:bodyPr lIns="172986" tIns="43247" rIns="345972" bIns="172986"/>
          <a:lstStyle/>
          <a:p>
            <a:pPr>
              <a:defRPr/>
            </a:pPr>
            <a:r>
              <a:rPr lang="en-US" sz="1400" dirty="0">
                <a:solidFill>
                  <a:srgbClr val="5C6670"/>
                </a:solidFill>
              </a:rPr>
              <a:t>Section 6: </a:t>
            </a:r>
            <a:r>
              <a:rPr lang="en-US" sz="1400" dirty="0" smtClean="0">
                <a:solidFill>
                  <a:srgbClr val="5C6670"/>
                </a:solidFill>
              </a:rPr>
              <a:t>Children </a:t>
            </a:r>
            <a:r>
              <a:rPr lang="en-US" sz="1400" dirty="0">
                <a:solidFill>
                  <a:srgbClr val="5C6670"/>
                </a:solidFill>
              </a:rPr>
              <a:t>Subject to Expulsions:  </a:t>
            </a:r>
            <a:endParaRPr lang="en-US" sz="1400" dirty="0" smtClean="0">
              <a:solidFill>
                <a:srgbClr val="5C6670"/>
              </a:solidFill>
            </a:endParaRPr>
          </a:p>
          <a:p>
            <a:pPr>
              <a:defRPr/>
            </a:pPr>
            <a:r>
              <a:rPr lang="en-US" sz="1400" dirty="0" smtClean="0">
                <a:solidFill>
                  <a:srgbClr val="5C6670"/>
                </a:solidFill>
              </a:rPr>
              <a:t>6A</a:t>
            </a:r>
            <a:r>
              <a:rPr lang="en-US" sz="1400" dirty="0">
                <a:solidFill>
                  <a:srgbClr val="5C6670"/>
                </a:solidFill>
              </a:rPr>
              <a:t>: Received Education Services During </a:t>
            </a:r>
            <a:r>
              <a:rPr lang="en-US" sz="1400" dirty="0" smtClean="0">
                <a:solidFill>
                  <a:srgbClr val="5C6670"/>
                </a:solidFill>
              </a:rPr>
              <a:t>Expulsion</a:t>
            </a:r>
          </a:p>
          <a:p>
            <a:pPr>
              <a:defRPr/>
            </a:pPr>
            <a:r>
              <a:rPr lang="en-US" sz="1400" dirty="0" smtClean="0">
                <a:solidFill>
                  <a:srgbClr val="5C6670"/>
                </a:solidFill>
              </a:rPr>
              <a:t>6B</a:t>
            </a:r>
            <a:r>
              <a:rPr lang="en-US" sz="1400" dirty="0">
                <a:solidFill>
                  <a:srgbClr val="5C6670"/>
                </a:solidFill>
              </a:rPr>
              <a:t>: Did </a:t>
            </a:r>
            <a:r>
              <a:rPr lang="en-US" sz="1400" b="1" u="sng" dirty="0">
                <a:solidFill>
                  <a:srgbClr val="5C6670"/>
                </a:solidFill>
              </a:rPr>
              <a:t>NOT</a:t>
            </a:r>
            <a:r>
              <a:rPr lang="en-US" sz="1400" dirty="0">
                <a:solidFill>
                  <a:srgbClr val="5C6670"/>
                </a:solidFill>
              </a:rPr>
              <a:t> receive Educational Services During Expulsion</a:t>
            </a:r>
            <a:r>
              <a:rPr lang="en-US" sz="1400" dirty="0" smtClean="0">
                <a:solidFill>
                  <a:srgbClr val="5C6670"/>
                </a:solidFill>
              </a:rPr>
              <a:t>.</a:t>
            </a:r>
            <a:endParaRPr lang="en-US" sz="1400" b="1" u="sng" dirty="0">
              <a:solidFill>
                <a:srgbClr val="5C6670"/>
              </a:solidFill>
            </a:endParaRPr>
          </a:p>
        </p:txBody>
      </p:sp>
      <p:sp>
        <p:nvSpPr>
          <p:cNvPr id="7"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1866308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939989"/>
            <a:ext cx="9144000" cy="2829635"/>
          </a:xfrm>
          <a:prstGeom prst="rect">
            <a:avLst/>
          </a:prstGeom>
        </p:spPr>
      </p:pic>
      <p:sp>
        <p:nvSpPr>
          <p:cNvPr id="11" name="TextBox 10"/>
          <p:cNvSpPr txBox="1"/>
          <p:nvPr/>
        </p:nvSpPr>
        <p:spPr>
          <a:xfrm>
            <a:off x="5486400" y="2208811"/>
            <a:ext cx="3276600" cy="2475612"/>
          </a:xfrm>
          <a:prstGeom prst="rect">
            <a:avLst/>
          </a:prstGeom>
          <a:ln/>
        </p:spPr>
        <p:style>
          <a:lnRef idx="3">
            <a:schemeClr val="lt1"/>
          </a:lnRef>
          <a:fillRef idx="1">
            <a:schemeClr val="accent2"/>
          </a:fillRef>
          <a:effectRef idx="1">
            <a:schemeClr val="accent2"/>
          </a:effectRef>
          <a:fontRef idx="minor">
            <a:schemeClr val="lt1"/>
          </a:fontRef>
        </p:style>
        <p:txBody>
          <a:bodyPr lIns="172986" tIns="43247" rIns="345972" bIns="172986"/>
          <a:lstStyle/>
          <a:p>
            <a:pPr>
              <a:defRPr/>
            </a:pPr>
            <a:r>
              <a:rPr lang="en-US" sz="1600" dirty="0">
                <a:solidFill>
                  <a:prstClr val="white"/>
                </a:solidFill>
                <a:latin typeface="Museo Slab 500"/>
              </a:rPr>
              <a:t>Incidences of Expulsions where the student did NOT receive services reported in the Discipline collection will be cross referenced with students </a:t>
            </a:r>
            <a:r>
              <a:rPr lang="en-US" sz="1600" dirty="0" smtClean="0">
                <a:solidFill>
                  <a:prstClr val="white"/>
                </a:solidFill>
                <a:latin typeface="Museo Slab 500"/>
              </a:rPr>
              <a:t>reported </a:t>
            </a:r>
            <a:r>
              <a:rPr lang="en-US" sz="1600" dirty="0">
                <a:solidFill>
                  <a:prstClr val="white"/>
                </a:solidFill>
                <a:latin typeface="Museo Slab 500"/>
              </a:rPr>
              <a:t>with a Basis of EOY Student Collection. Exit Code 50 – Expulsions in the SPED.</a:t>
            </a: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2719" y="2085717"/>
            <a:ext cx="3576468" cy="671444"/>
          </a:xfrm>
          <a:prstGeom prst="rect">
            <a:avLst/>
          </a:prstGeom>
        </p:spPr>
      </p:pic>
      <p:sp>
        <p:nvSpPr>
          <p:cNvPr id="7" name="TextBox 6"/>
          <p:cNvSpPr txBox="1"/>
          <p:nvPr/>
        </p:nvSpPr>
        <p:spPr>
          <a:xfrm>
            <a:off x="572718" y="2757161"/>
            <a:ext cx="1680789" cy="2272544"/>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spAutoFit/>
          </a:bodyPr>
          <a:lstStyle/>
          <a:p>
            <a:pPr>
              <a:defRPr/>
            </a:pPr>
            <a:r>
              <a:rPr lang="en-US" sz="1200" dirty="0">
                <a:solidFill>
                  <a:srgbClr val="5C6670"/>
                </a:solidFill>
                <a:latin typeface="Verdana" pitchFamily="34" charset="0"/>
              </a:rPr>
              <a:t>Report the </a:t>
            </a:r>
            <a:r>
              <a:rPr lang="en-US" sz="1200" dirty="0">
                <a:solidFill>
                  <a:srgbClr val="FF0000"/>
                </a:solidFill>
                <a:latin typeface="Verdana" pitchFamily="34" charset="0"/>
              </a:rPr>
              <a:t>number of children </a:t>
            </a:r>
            <a:r>
              <a:rPr lang="en-US" sz="1200" dirty="0">
                <a:solidFill>
                  <a:srgbClr val="5C6670"/>
                </a:solidFill>
                <a:latin typeface="Verdana" pitchFamily="34" charset="0"/>
              </a:rPr>
              <a:t>with disabilities ages 3-21 who were </a:t>
            </a:r>
            <a:r>
              <a:rPr lang="en-US" sz="1200" dirty="0">
                <a:solidFill>
                  <a:srgbClr val="FF0000"/>
                </a:solidFill>
                <a:latin typeface="Verdana" pitchFamily="34" charset="0"/>
              </a:rPr>
              <a:t>subject to expulsion </a:t>
            </a:r>
            <a:r>
              <a:rPr lang="en-US" sz="1200" dirty="0">
                <a:solidFill>
                  <a:srgbClr val="5C6670"/>
                </a:solidFill>
                <a:latin typeface="Verdana" pitchFamily="34" charset="0"/>
              </a:rPr>
              <a:t>during the school year and who </a:t>
            </a:r>
            <a:r>
              <a:rPr lang="en-US" sz="1200" dirty="0">
                <a:solidFill>
                  <a:srgbClr val="FF0000"/>
                </a:solidFill>
                <a:latin typeface="Verdana" pitchFamily="34" charset="0"/>
              </a:rPr>
              <a:t>received educational services</a:t>
            </a:r>
            <a:r>
              <a:rPr lang="en-US" sz="1200" dirty="0">
                <a:solidFill>
                  <a:srgbClr val="5C6670"/>
                </a:solidFill>
                <a:latin typeface="Verdana" pitchFamily="34" charset="0"/>
              </a:rPr>
              <a:t> during the expulsion.</a:t>
            </a:r>
          </a:p>
          <a:p>
            <a:pPr>
              <a:defRPr/>
            </a:pPr>
            <a:endParaRPr lang="en-US" sz="1000" b="1" u="sng" dirty="0">
              <a:solidFill>
                <a:srgbClr val="5C6670"/>
              </a:solidFill>
              <a:latin typeface="Verdana" pitchFamily="34" charset="0"/>
            </a:endParaRPr>
          </a:p>
        </p:txBody>
      </p:sp>
      <p:sp>
        <p:nvSpPr>
          <p:cNvPr id="6" name="TextBox 5"/>
          <p:cNvSpPr txBox="1">
            <a:spLocks noChangeAspect="1"/>
          </p:cNvSpPr>
          <p:nvPr/>
        </p:nvSpPr>
        <p:spPr>
          <a:xfrm>
            <a:off x="2276270" y="2750433"/>
            <a:ext cx="1872917" cy="2279272"/>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1200" dirty="0">
                <a:solidFill>
                  <a:srgbClr val="5C6670"/>
                </a:solidFill>
                <a:latin typeface="Verdana" pitchFamily="34" charset="0"/>
              </a:rPr>
              <a:t>Report the </a:t>
            </a:r>
            <a:r>
              <a:rPr lang="en-US" sz="1200" dirty="0">
                <a:solidFill>
                  <a:srgbClr val="FF0000"/>
                </a:solidFill>
                <a:latin typeface="Verdana" pitchFamily="34" charset="0"/>
              </a:rPr>
              <a:t>number of children </a:t>
            </a:r>
            <a:r>
              <a:rPr lang="en-US" sz="1200" dirty="0">
                <a:solidFill>
                  <a:srgbClr val="5C6670"/>
                </a:solidFill>
                <a:latin typeface="Verdana" pitchFamily="34" charset="0"/>
              </a:rPr>
              <a:t>with disabilities ages 3-21 who were </a:t>
            </a:r>
            <a:r>
              <a:rPr lang="en-US" sz="1200" dirty="0">
                <a:solidFill>
                  <a:srgbClr val="FF0000"/>
                </a:solidFill>
                <a:latin typeface="Verdana" pitchFamily="34" charset="0"/>
              </a:rPr>
              <a:t>subject to expulsion </a:t>
            </a:r>
            <a:r>
              <a:rPr lang="en-US" sz="1200" dirty="0">
                <a:solidFill>
                  <a:srgbClr val="5C6670"/>
                </a:solidFill>
                <a:latin typeface="Verdana" pitchFamily="34" charset="0"/>
              </a:rPr>
              <a:t>during the school year and </a:t>
            </a:r>
            <a:r>
              <a:rPr lang="en-US" sz="1200" dirty="0">
                <a:solidFill>
                  <a:srgbClr val="FF0000"/>
                </a:solidFill>
                <a:latin typeface="Verdana" pitchFamily="34" charset="0"/>
              </a:rPr>
              <a:t>did </a:t>
            </a:r>
            <a:r>
              <a:rPr lang="en-US" sz="1200" b="1" u="sng" dirty="0">
                <a:solidFill>
                  <a:srgbClr val="FF0000"/>
                </a:solidFill>
                <a:latin typeface="Verdana" pitchFamily="34" charset="0"/>
              </a:rPr>
              <a:t>NOT </a:t>
            </a:r>
            <a:r>
              <a:rPr lang="en-US" sz="1200" dirty="0">
                <a:solidFill>
                  <a:srgbClr val="FF0000"/>
                </a:solidFill>
                <a:latin typeface="Verdana" pitchFamily="34" charset="0"/>
              </a:rPr>
              <a:t>receive educational services </a:t>
            </a:r>
            <a:r>
              <a:rPr lang="en-US" sz="1200" dirty="0">
                <a:solidFill>
                  <a:srgbClr val="5C6670"/>
                </a:solidFill>
                <a:latin typeface="Verdana" pitchFamily="34" charset="0"/>
              </a:rPr>
              <a:t>during the expulsion.</a:t>
            </a:r>
          </a:p>
          <a:p>
            <a:pPr>
              <a:defRPr/>
            </a:pPr>
            <a:endParaRPr lang="en-US" sz="1200" b="1" u="sng" dirty="0">
              <a:solidFill>
                <a:srgbClr val="5C6670"/>
              </a:solidFill>
              <a:latin typeface="Verdana" pitchFamily="34" charset="0"/>
            </a:endParaRPr>
          </a:p>
        </p:txBody>
      </p:sp>
      <p:sp>
        <p:nvSpPr>
          <p:cNvPr id="8"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22909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gleason_k\Pictures\data summar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67924"/>
            <a:ext cx="8952571" cy="2950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3513" y="5136517"/>
            <a:ext cx="5224463" cy="1696372"/>
          </a:xfrm>
          <a:prstGeom prst="rect">
            <a:avLst/>
          </a:prstGeom>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you are confirming in writing that the data reported is both valid and reliable. </a:t>
            </a:r>
          </a:p>
        </p:txBody>
      </p:sp>
      <p:sp>
        <p:nvSpPr>
          <p:cNvPr id="6" name="5-Point Star 5"/>
          <p:cNvSpPr/>
          <p:nvPr/>
        </p:nvSpPr>
        <p:spPr>
          <a:xfrm rot="20194278">
            <a:off x="229526" y="4201704"/>
            <a:ext cx="642794" cy="600075"/>
          </a:xfrm>
          <a:prstGeom prst="star5">
            <a:avLst/>
          </a:prstGeom>
        </p:spPr>
        <p:style>
          <a:lnRef idx="3">
            <a:schemeClr val="lt1"/>
          </a:lnRef>
          <a:fillRef idx="1">
            <a:schemeClr val="accent2"/>
          </a:fillRef>
          <a:effectRef idx="1">
            <a:schemeClr val="accent2"/>
          </a:effectRef>
          <a:fontRef idx="minor">
            <a:schemeClr val="lt1"/>
          </a:fontRef>
        </p:style>
        <p:txBody>
          <a:bodyPr lIns="86493" tIns="43247" rIns="86493" bIns="43247" anchor="ctr"/>
          <a:lstStyle/>
          <a:p>
            <a:pPr algn="ctr">
              <a:defRPr/>
            </a:pPr>
            <a:endParaRPr lang="en-US" dirty="0">
              <a:solidFill>
                <a:prstClr val="white"/>
              </a:solidFill>
            </a:endParaRPr>
          </a:p>
        </p:txBody>
      </p:sp>
      <p:sp>
        <p:nvSpPr>
          <p:cNvPr id="8" name="Footer Placeholder 2"/>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2" name="Rectangular Callout 1"/>
          <p:cNvSpPr/>
          <p:nvPr/>
        </p:nvSpPr>
        <p:spPr>
          <a:xfrm>
            <a:off x="380998" y="415637"/>
            <a:ext cx="8305801" cy="1694414"/>
          </a:xfrm>
          <a:prstGeom prst="wedgeRectCallout">
            <a:avLst>
              <a:gd name="adj1" fmla="val -45201"/>
              <a:gd name="adj2" fmla="val 15329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1160" t="-665" r="12135" b="665"/>
          <a:stretch/>
        </p:blipFill>
        <p:spPr>
          <a:xfrm>
            <a:off x="446809" y="481274"/>
            <a:ext cx="7928264" cy="1563140"/>
          </a:xfrm>
          <a:prstGeom prst="rect">
            <a:avLst/>
          </a:prstGeom>
        </p:spPr>
      </p:pic>
    </p:spTree>
    <p:extLst>
      <p:ext uri="{BB962C8B-B14F-4D97-AF65-F5344CB8AC3E}">
        <p14:creationId xmlns:p14="http://schemas.microsoft.com/office/powerpoint/2010/main" val="177470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5" name="Title 1"/>
          <p:cNvSpPr>
            <a:spLocks noGrp="1"/>
          </p:cNvSpPr>
          <p:nvPr>
            <p:ph type="title"/>
          </p:nvPr>
        </p:nvSpPr>
        <p:spPr bwMode="auto">
          <a:xfrm rot="16200000">
            <a:off x="-1484671" y="1809132"/>
            <a:ext cx="5024290" cy="205494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anose="02040502050505030304" pitchFamily="18" charset="0"/>
              </a:rPr>
              <a:t>Year to Year Comparison Report</a:t>
            </a:r>
          </a:p>
        </p:txBody>
      </p:sp>
      <p:sp>
        <p:nvSpPr>
          <p:cNvPr id="4" name="Content Placeholder 3"/>
          <p:cNvSpPr>
            <a:spLocks noGrp="1"/>
          </p:cNvSpPr>
          <p:nvPr>
            <p:ph sz="quarter" idx="10"/>
          </p:nvPr>
        </p:nvSpPr>
        <p:spPr>
          <a:xfrm>
            <a:off x="2170796" y="717755"/>
            <a:ext cx="6592203" cy="5360776"/>
          </a:xfrm>
        </p:spPr>
        <p:txBody>
          <a:bodyPr/>
          <a:lstStyle/>
          <a:p>
            <a:pPr marL="45720" indent="0">
              <a:buNone/>
            </a:pPr>
            <a:r>
              <a:rPr lang="en-US" sz="3200" dirty="0" smtClean="0"/>
              <a:t>The report totals 13 pages</a:t>
            </a:r>
          </a:p>
          <a:p>
            <a:pPr lvl="1"/>
            <a:r>
              <a:rPr lang="en-US" sz="2800" dirty="0" smtClean="0"/>
              <a:t>A section for “Disability: All” </a:t>
            </a:r>
            <a:br>
              <a:rPr lang="en-US" sz="2800" dirty="0" smtClean="0"/>
            </a:br>
            <a:r>
              <a:rPr lang="en-US" sz="2800" dirty="0" smtClean="0"/>
              <a:t>(1 page) </a:t>
            </a:r>
          </a:p>
          <a:p>
            <a:pPr lvl="1"/>
            <a:r>
              <a:rPr lang="en-US" sz="2800" dirty="0" smtClean="0"/>
              <a:t>A section for Racial/Ethnic groups (6 pages)</a:t>
            </a:r>
          </a:p>
          <a:p>
            <a:pPr lvl="1"/>
            <a:r>
              <a:rPr lang="en-US" sz="2800" dirty="0" smtClean="0"/>
              <a:t>A section for Gender groups </a:t>
            </a:r>
            <a:br>
              <a:rPr lang="en-US" sz="2800" dirty="0" smtClean="0"/>
            </a:br>
            <a:r>
              <a:rPr lang="en-US" sz="2800" dirty="0" smtClean="0"/>
              <a:t>(2 pages)</a:t>
            </a:r>
          </a:p>
          <a:p>
            <a:pPr lvl="1"/>
            <a:r>
              <a:rPr lang="en-US" sz="2800" dirty="0" smtClean="0"/>
              <a:t>A section for ELL Status groups (2 pages)</a:t>
            </a:r>
          </a:p>
          <a:p>
            <a:pPr lvl="1"/>
            <a:r>
              <a:rPr lang="en-US" sz="2800" dirty="0" smtClean="0"/>
              <a:t>The signature page</a:t>
            </a:r>
            <a:endParaRPr lang="en-US" sz="2800" dirty="0"/>
          </a:p>
        </p:txBody>
      </p:sp>
    </p:spTree>
    <p:extLst>
      <p:ext uri="{BB962C8B-B14F-4D97-AF65-F5344CB8AC3E}">
        <p14:creationId xmlns:p14="http://schemas.microsoft.com/office/powerpoint/2010/main" val="3708177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3"/>
          </p:nvPr>
        </p:nvSpPr>
        <p:spPr/>
        <p:txBody>
          <a:bodyPr/>
          <a:lstStyle/>
          <a:p>
            <a:fld id="{757A2F4E-5D54-B04B-91BD-7E78EE1FE9FD}" type="slidenum">
              <a:rPr lang="en-US" smtClean="0"/>
              <a:pPr/>
              <a:t>39</a:t>
            </a:fld>
            <a:endParaRPr lang="en-US" dirty="0" smtClean="0"/>
          </a:p>
        </p:txBody>
      </p:sp>
      <p:pic>
        <p:nvPicPr>
          <p:cNvPr id="7" name="Content Placeholder 6"/>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76200" y="383457"/>
            <a:ext cx="9044035" cy="5289755"/>
          </a:xfr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089" y="1595145"/>
            <a:ext cx="1120237" cy="289585"/>
          </a:xfrm>
          <a:prstGeom prst="rect">
            <a:avLst/>
          </a:prstGeom>
          <a:ln>
            <a:noFill/>
          </a:ln>
          <a:effectLst>
            <a:outerShdw blurRad="292100" dist="139700" dir="2700000" algn="tl" rotWithShape="0">
              <a:srgbClr val="333333">
                <a:alpha val="65000"/>
              </a:srgbClr>
            </a:outerShdw>
          </a:effectLst>
        </p:spPr>
      </p:pic>
      <p:grpSp>
        <p:nvGrpSpPr>
          <p:cNvPr id="8" name="Group 7"/>
          <p:cNvGrpSpPr>
            <a:grpSpLocks noChangeAspect="1"/>
          </p:cNvGrpSpPr>
          <p:nvPr/>
        </p:nvGrpSpPr>
        <p:grpSpPr>
          <a:xfrm>
            <a:off x="7383891" y="383457"/>
            <a:ext cx="1208431" cy="839470"/>
            <a:chOff x="4126230" y="4379119"/>
            <a:chExt cx="2720340" cy="1889760"/>
          </a:xfrm>
        </p:grpSpPr>
        <p:pic>
          <p:nvPicPr>
            <p:cNvPr id="9" name="Picture 8"/>
            <p:cNvPicPr/>
            <p:nvPr/>
          </p:nvPicPr>
          <p:blipFill rotWithShape="1">
            <a:blip r:embed="rId5"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12" name="Flowchart: Merge 11"/>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Rounded Rectangular Callout 12"/>
          <p:cNvSpPr/>
          <p:nvPr/>
        </p:nvSpPr>
        <p:spPr>
          <a:xfrm>
            <a:off x="520290" y="4198342"/>
            <a:ext cx="6427017" cy="2608597"/>
          </a:xfrm>
          <a:prstGeom prst="wedgeRoundRectCallout">
            <a:avLst>
              <a:gd name="adj1" fmla="val 68217"/>
              <a:gd name="adj2" fmla="val -57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You will only see flags - “A” – if both the number of the </a:t>
            </a:r>
            <a:r>
              <a:rPr lang="en-US" sz="2400" b="1" dirty="0" smtClean="0">
                <a:solidFill>
                  <a:prstClr val="white"/>
                </a:solidFill>
              </a:rPr>
              <a:t>change is over 20 students </a:t>
            </a:r>
            <a:r>
              <a:rPr lang="en-US" sz="2400" b="1" u="sng" dirty="0" smtClean="0">
                <a:solidFill>
                  <a:prstClr val="white"/>
                </a:solidFill>
              </a:rPr>
              <a:t>AND</a:t>
            </a:r>
            <a:r>
              <a:rPr lang="en-US" sz="2400" dirty="0" smtClean="0">
                <a:solidFill>
                  <a:prstClr val="white"/>
                </a:solidFill>
              </a:rPr>
              <a:t> the </a:t>
            </a:r>
            <a:r>
              <a:rPr lang="en-US" sz="2400" b="1" dirty="0" smtClean="0">
                <a:solidFill>
                  <a:prstClr val="white"/>
                </a:solidFill>
              </a:rPr>
              <a:t>Percent of the Change is over 20%</a:t>
            </a:r>
          </a:p>
          <a:p>
            <a:pPr algn="ctr"/>
            <a:r>
              <a:rPr lang="en-US" sz="2400" dirty="0" smtClean="0">
                <a:solidFill>
                  <a:prstClr val="white"/>
                </a:solidFill>
              </a:rPr>
              <a:t>These are the only data points that require explanation on the </a:t>
            </a:r>
            <a:r>
              <a:rPr lang="en-US" sz="2400" dirty="0" smtClean="0">
                <a:solidFill>
                  <a:srgbClr val="5C6670"/>
                </a:solidFill>
              </a:rPr>
              <a:t>Flag Explanations sheet</a:t>
            </a:r>
            <a:endParaRPr lang="en-US" sz="2400" dirty="0">
              <a:solidFill>
                <a:srgbClr val="5C6670"/>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1124" y="1974976"/>
            <a:ext cx="1242168" cy="281964"/>
          </a:xfrm>
          <a:prstGeom prst="rect">
            <a:avLst/>
          </a:prstGeom>
          <a:ln>
            <a:noFill/>
          </a:ln>
          <a:effectLst>
            <a:outerShdw blurRad="292100" dist="139700" dir="2700000" algn="tl" rotWithShape="0">
              <a:srgbClr val="333333">
                <a:alpha val="65000"/>
              </a:srgbClr>
            </a:outerShdw>
          </a:effectLst>
        </p:spPr>
      </p:pic>
      <p:sp>
        <p:nvSpPr>
          <p:cNvPr id="16" name="Rounded Rectangular Callout 15"/>
          <p:cNvSpPr/>
          <p:nvPr/>
        </p:nvSpPr>
        <p:spPr>
          <a:xfrm>
            <a:off x="3733798" y="2741412"/>
            <a:ext cx="2949678" cy="905785"/>
          </a:xfrm>
          <a:prstGeom prst="wedgeRoundRectCallout">
            <a:avLst>
              <a:gd name="adj1" fmla="val -117515"/>
              <a:gd name="adj2" fmla="val -1469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page will repeat for all Racial, Gender and ELL Categories</a:t>
            </a:r>
            <a:endParaRPr lang="en-US" dirty="0">
              <a:solidFill>
                <a:prstClr val="white"/>
              </a:solidFill>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01639" y="1190022"/>
            <a:ext cx="861135" cy="259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438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4" name="Content Placeholder 3"/>
          <p:cNvSpPr>
            <a:spLocks noGrp="1"/>
          </p:cNvSpPr>
          <p:nvPr>
            <p:ph sz="quarter" idx="10"/>
          </p:nvPr>
        </p:nvSpPr>
        <p:spPr>
          <a:xfrm>
            <a:off x="381000" y="373063"/>
            <a:ext cx="8355013" cy="6067066"/>
          </a:xfrm>
        </p:spPr>
        <p:txBody>
          <a:bodyPr>
            <a:normAutofit/>
          </a:bodyPr>
          <a:lstStyle/>
          <a:p>
            <a:pPr marL="45720" indent="0" algn="ctr">
              <a:buNone/>
            </a:pPr>
            <a:r>
              <a:rPr lang="en-US" sz="4000" dirty="0" smtClean="0">
                <a:solidFill>
                  <a:schemeClr val="bg1"/>
                </a:solidFill>
                <a:latin typeface="Palatino Linotype" panose="02040502050505030304" pitchFamily="18" charset="0"/>
              </a:rPr>
              <a:t>August 16, 2016</a:t>
            </a:r>
          </a:p>
          <a:p>
            <a:pPr marL="45720" indent="0" algn="ctr">
              <a:buNone/>
            </a:pPr>
            <a:r>
              <a:rPr lang="en-US" sz="6000" cap="small" spc="3500" dirty="0" smtClean="0">
                <a:solidFill>
                  <a:schemeClr val="bg1"/>
                </a:solidFill>
                <a:latin typeface="Palatino Linotype" panose="02040502050505030304" pitchFamily="18" charset="0"/>
              </a:rPr>
              <a:t>Error Free</a:t>
            </a:r>
            <a:endParaRPr lang="en-US" sz="6000" cap="small" spc="3500" dirty="0">
              <a:solidFill>
                <a:schemeClr val="bg1"/>
              </a:solidFill>
              <a:latin typeface="Palatino Linotype" panose="02040502050505030304" pitchFamily="18" charset="0"/>
            </a:endParaRPr>
          </a:p>
          <a:p>
            <a:pPr marL="45720" indent="0">
              <a:buNone/>
            </a:pPr>
            <a:endParaRPr lang="en-US" dirty="0" smtClean="0">
              <a:solidFill>
                <a:schemeClr val="bg1"/>
              </a:solidFill>
            </a:endParaRPr>
          </a:p>
          <a:p>
            <a:pPr marL="45720" indent="0">
              <a:buNone/>
            </a:pPr>
            <a:r>
              <a:rPr lang="en-US" dirty="0" smtClean="0">
                <a:solidFill>
                  <a:schemeClr val="bg1"/>
                </a:solidFill>
              </a:rPr>
              <a:t>Date by which all Interchange and Snapshot Errors are Resolved and Warnings have been Reviewed.</a:t>
            </a:r>
          </a:p>
          <a:p>
            <a:pPr marL="45720" indent="0">
              <a:buNone/>
            </a:pPr>
            <a:r>
              <a:rPr lang="en-US" dirty="0" smtClean="0">
                <a:solidFill>
                  <a:schemeClr val="bg1"/>
                </a:solidFill>
              </a:rPr>
              <a:t>For Administrative Units – All data records needed for the Special Education Discipline snapshot should be uploaded and passed interchange (level 1) and Snapshot (level 2) edit validations.</a:t>
            </a:r>
          </a:p>
          <a:p>
            <a:endParaRPr lang="en-US" dirty="0"/>
          </a:p>
        </p:txBody>
      </p:sp>
      <p:cxnSp>
        <p:nvCxnSpPr>
          <p:cNvPr id="6" name="Straight Connector 5"/>
          <p:cNvCxnSpPr/>
          <p:nvPr/>
        </p:nvCxnSpPr>
        <p:spPr>
          <a:xfrm>
            <a:off x="6803923" y="698090"/>
            <a:ext cx="19320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1000" y="703006"/>
            <a:ext cx="19320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2116" y="2354826"/>
            <a:ext cx="82738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724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bwMode="auto">
          <a:xfrm>
            <a:off x="117987" y="1719071"/>
            <a:ext cx="3873911" cy="4407408"/>
          </a:xfrm>
          <a:prstGeom prst="rect">
            <a:avLst/>
          </a:prstGeom>
          <a:ln>
            <a:miter lim="800000"/>
            <a:headEnd/>
            <a:tailEnd/>
          </a:ln>
        </p:spPr>
        <p:txBody>
          <a:bodyPr lIns="91416" tIns="45708" rIns="91416" bIns="45708">
            <a:normAutofit lnSpcReduction="10000"/>
          </a:bodyPr>
          <a:lstStyle/>
          <a:p>
            <a:pPr marL="342870" indent="-342870" eaLnBrk="1" hangingPunct="1">
              <a:spcBef>
                <a:spcPts val="0"/>
              </a:spcBef>
              <a:buNone/>
              <a:defRPr/>
            </a:pPr>
            <a:r>
              <a:rPr lang="en-US" sz="3200" b="1" dirty="0" smtClean="0">
                <a:solidFill>
                  <a:schemeClr val="tx1"/>
                </a:solidFill>
                <a:latin typeface="+mj-lt"/>
              </a:rPr>
              <a:t>	Please remember to provide explanations for the A flags from the Year to Year Report no later than August 24, 2015 </a:t>
            </a:r>
          </a:p>
        </p:txBody>
      </p:sp>
      <p:sp>
        <p:nvSpPr>
          <p:cNvPr id="80898"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latin typeface="Palatino Linotype" panose="02040502050505030304" pitchFamily="18" charset="0"/>
              </a:rPr>
              <a:t>Year to Year Report </a:t>
            </a:r>
            <a:br>
              <a:rPr lang="en-US" dirty="0">
                <a:latin typeface="Palatino Linotype" panose="02040502050505030304" pitchFamily="18" charset="0"/>
              </a:rPr>
            </a:br>
            <a:r>
              <a:rPr lang="en-US" dirty="0">
                <a:latin typeface="Palatino Linotype" panose="02040502050505030304" pitchFamily="18" charset="0"/>
              </a:rPr>
              <a:t>Flag Explanations</a:t>
            </a:r>
          </a:p>
        </p:txBody>
      </p:sp>
      <p:sp>
        <p:nvSpPr>
          <p:cNvPr id="7" name="Footer Placeholder 2"/>
          <p:cNvSpPr>
            <a:spLocks noGrp="1"/>
          </p:cNvSpPr>
          <p:nvPr>
            <p:ph type="ftr" sz="quarter" idx="3"/>
          </p:nvPr>
        </p:nvSpPr>
        <p:spPr>
          <a:xfrm>
            <a:off x="380999" y="6356350"/>
            <a:ext cx="3352800" cy="274320"/>
          </a:xfrm>
          <a:prstGeom prst="rect">
            <a:avLst/>
          </a:prstGeom>
        </p:spPr>
        <p:txBody>
          <a:bodyPr/>
          <a:lstStyle/>
          <a:p>
            <a:fld id="{757A2F4E-5D54-B04B-91BD-7E78EE1FE9FD}" type="slidenum">
              <a:rPr lang="en-US" smtClean="0"/>
              <a:pPr/>
              <a:t>40</a:t>
            </a:fld>
            <a:endParaRPr lang="en-US"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3564" y="1668336"/>
            <a:ext cx="5113463" cy="3886537"/>
          </a:xfrm>
          <a:prstGeom prst="rect">
            <a:avLst/>
          </a:prstGeom>
        </p:spPr>
      </p:pic>
      <p:sp>
        <p:nvSpPr>
          <p:cNvPr id="3" name="TextBox 2"/>
          <p:cNvSpPr txBox="1"/>
          <p:nvPr/>
        </p:nvSpPr>
        <p:spPr>
          <a:xfrm>
            <a:off x="3991898" y="4535680"/>
            <a:ext cx="4837299" cy="1328023"/>
          </a:xfrm>
          <a:prstGeom prst="wedgeRoundRectCallout">
            <a:avLst>
              <a:gd name="adj1" fmla="val -29898"/>
              <a:gd name="adj2" fmla="val -157632"/>
              <a:gd name="adj3" fmla="val 16667"/>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smtClean="0">
                <a:solidFill>
                  <a:prstClr val="white"/>
                </a:solidFill>
              </a:rPr>
              <a:t>Remember, you can include multiple flag categories when the same explanation applies</a:t>
            </a:r>
            <a:endParaRPr lang="en-US" sz="2400" dirty="0">
              <a:solidFill>
                <a:prstClr val="white"/>
              </a:solidFill>
            </a:endParaRPr>
          </a:p>
        </p:txBody>
      </p:sp>
    </p:spTree>
    <p:extLst>
      <p:ext uri="{BB962C8B-B14F-4D97-AF65-F5344CB8AC3E}">
        <p14:creationId xmlns:p14="http://schemas.microsoft.com/office/powerpoint/2010/main" val="11739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SPECIAL EDUCATION DISCIPLINE REPORT RELATED DEADLINES</a:t>
            </a:r>
            <a:r>
              <a:rPr lang="en-US" dirty="0" smtClean="0"/>
              <a: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2" name="Content Placeholder 1"/>
          <p:cNvSpPr>
            <a:spLocks noGrp="1"/>
          </p:cNvSpPr>
          <p:nvPr>
            <p:ph sz="quarter" idx="10"/>
          </p:nvPr>
        </p:nvSpPr>
        <p:spPr>
          <a:xfrm>
            <a:off x="253180" y="1734006"/>
            <a:ext cx="8382000" cy="4065588"/>
          </a:xfrm>
        </p:spPr>
        <p:txBody>
          <a:bodyPr>
            <a:normAutofit fontScale="85000" lnSpcReduction="10000"/>
          </a:bodyPr>
          <a:lstStyle/>
          <a:p>
            <a:r>
              <a:rPr lang="en-US" sz="2400" dirty="0" smtClean="0">
                <a:solidFill>
                  <a:srgbClr val="0070C0"/>
                </a:solidFill>
              </a:rPr>
              <a:t>Tuesday,  August 16, 2016</a:t>
            </a:r>
          </a:p>
          <a:p>
            <a:pPr lvl="1"/>
            <a:r>
              <a:rPr lang="en-US" sz="2400" dirty="0" smtClean="0">
                <a:solidFill>
                  <a:srgbClr val="0070C0"/>
                </a:solidFill>
              </a:rPr>
              <a:t>Date by which you must have generated your complete Special Education Discipline Snapshot dataset by passing all interchange and snapshot validations in preparation for report review.  </a:t>
            </a:r>
            <a:endParaRPr lang="en-US" sz="2400" dirty="0" smtClean="0">
              <a:solidFill>
                <a:srgbClr val="FF0000"/>
              </a:solidFill>
            </a:endParaRPr>
          </a:p>
          <a:p>
            <a:r>
              <a:rPr lang="en-US" sz="2400" dirty="0" smtClean="0">
                <a:solidFill>
                  <a:srgbClr val="0070C0"/>
                </a:solidFill>
              </a:rPr>
              <a:t>Wednesday, August 17-August 23, 2016 </a:t>
            </a:r>
          </a:p>
          <a:p>
            <a:pPr lvl="1"/>
            <a:r>
              <a:rPr lang="en-US" sz="2400" dirty="0" smtClean="0">
                <a:solidFill>
                  <a:srgbClr val="0070C0"/>
                </a:solidFill>
              </a:rPr>
              <a:t>Report review week. </a:t>
            </a:r>
          </a:p>
          <a:p>
            <a:pPr lvl="2"/>
            <a:r>
              <a:rPr lang="en-US" sz="2000" dirty="0" smtClean="0">
                <a:solidFill>
                  <a:srgbClr val="0070C0"/>
                </a:solidFill>
              </a:rPr>
              <a:t>Review reports in detail and make any data corrections deemed necessary to ensure you are reporting valid and reliable data</a:t>
            </a:r>
          </a:p>
          <a:p>
            <a:pPr lvl="2"/>
            <a:r>
              <a:rPr lang="en-US" sz="2000" dirty="0" smtClean="0">
                <a:solidFill>
                  <a:srgbClr val="FF0000"/>
                </a:solidFill>
              </a:rPr>
              <a:t>All changes must be made by end of day August 23, 2016</a:t>
            </a:r>
            <a:endParaRPr lang="en-US" sz="2000" dirty="0">
              <a:solidFill>
                <a:srgbClr val="FF0000"/>
              </a:solidFill>
            </a:endParaRPr>
          </a:p>
          <a:p>
            <a:r>
              <a:rPr lang="en-US" sz="2400" dirty="0">
                <a:solidFill>
                  <a:srgbClr val="0070C0"/>
                </a:solidFill>
              </a:rPr>
              <a:t>Thursday, August </a:t>
            </a:r>
            <a:r>
              <a:rPr lang="en-US" sz="2400" dirty="0" smtClean="0">
                <a:solidFill>
                  <a:srgbClr val="0070C0"/>
                </a:solidFill>
              </a:rPr>
              <a:t>24, 2016 </a:t>
            </a:r>
            <a:endParaRPr lang="en-US" sz="2400" dirty="0">
              <a:solidFill>
                <a:srgbClr val="0070C0"/>
              </a:solidFill>
            </a:endParaRPr>
          </a:p>
          <a:p>
            <a:pPr lvl="1"/>
            <a:r>
              <a:rPr lang="en-US" sz="2400" dirty="0" smtClean="0">
                <a:solidFill>
                  <a:srgbClr val="0070C0"/>
                </a:solidFill>
              </a:rPr>
              <a:t>Final report approval, upload signature reports to DMS</a:t>
            </a:r>
            <a:endParaRPr lang="en-US" sz="2400" dirty="0">
              <a:solidFill>
                <a:srgbClr val="0070C0"/>
              </a:solidFill>
            </a:endParaRPr>
          </a:p>
          <a:p>
            <a:pPr lvl="1"/>
            <a:endParaRPr lang="en-US" sz="2400" dirty="0" smtClean="0">
              <a:solidFill>
                <a:srgbClr val="0070C0"/>
              </a:solidFill>
            </a:endParaRPr>
          </a:p>
          <a:p>
            <a:pPr lvl="1"/>
            <a:endParaRPr lang="en-US" sz="2400" dirty="0">
              <a:solidFill>
                <a:srgbClr val="0070C0"/>
              </a:solidFill>
            </a:endParaRPr>
          </a:p>
          <a:p>
            <a:pPr lvl="1"/>
            <a:endParaRPr lang="en-US" sz="2400" dirty="0">
              <a:solidFill>
                <a:srgbClr val="0070C0"/>
              </a:solidFill>
            </a:endParaRPr>
          </a:p>
          <a:p>
            <a:pPr lvl="1"/>
            <a:endParaRPr lang="en-US" sz="2000" dirty="0"/>
          </a:p>
          <a:p>
            <a:pPr lvl="1"/>
            <a:endParaRPr lang="en-US" sz="2000" dirty="0" smtClean="0"/>
          </a:p>
          <a:p>
            <a:pPr marL="640080" lvl="2" indent="0">
              <a:buNone/>
            </a:pPr>
            <a:endParaRPr lang="en-US" sz="2800" dirty="0"/>
          </a:p>
        </p:txBody>
      </p:sp>
    </p:spTree>
    <p:extLst>
      <p:ext uri="{BB962C8B-B14F-4D97-AF65-F5344CB8AC3E}">
        <p14:creationId xmlns:p14="http://schemas.microsoft.com/office/powerpoint/2010/main" val="144417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August 24, 2016 Deadline</a:t>
            </a:r>
            <a:r>
              <a:rPr lang="en-US" dirty="0" smtClean="0"/>
              <a: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2" name="Content Placeholder 1"/>
          <p:cNvSpPr>
            <a:spLocks noGrp="1"/>
          </p:cNvSpPr>
          <p:nvPr>
            <p:ph sz="quarter" idx="10"/>
          </p:nvPr>
        </p:nvSpPr>
        <p:spPr/>
        <p:txBody>
          <a:bodyPr>
            <a:normAutofit lnSpcReduction="10000"/>
          </a:bodyPr>
          <a:lstStyle/>
          <a:p>
            <a:r>
              <a:rPr lang="en-US" dirty="0" smtClean="0"/>
              <a:t>Final report review AND approval.</a:t>
            </a:r>
          </a:p>
          <a:p>
            <a:pPr lvl="1"/>
            <a:r>
              <a:rPr lang="en-US" dirty="0" smtClean="0"/>
              <a:t>Date by which the Administrative Unit must approve their completed Special Education Discipline Data Collection Snapshot and electronically SUBMIT the data to CDE via the Data Pipeline, verifying that it’s valid and reliable by uploading the signed Data Summary Report (all 14 pages) and the Year to Year Report along with explanations for Flags to the </a:t>
            </a:r>
            <a:r>
              <a:rPr lang="en-US" b="1" dirty="0" smtClean="0"/>
              <a:t>Data Management System. </a:t>
            </a:r>
          </a:p>
          <a:p>
            <a:pPr lvl="1"/>
            <a:endParaRPr lang="en-US" dirty="0"/>
          </a:p>
        </p:txBody>
      </p:sp>
    </p:spTree>
    <p:extLst>
      <p:ext uri="{BB962C8B-B14F-4D97-AF65-F5344CB8AC3E}">
        <p14:creationId xmlns:p14="http://schemas.microsoft.com/office/powerpoint/2010/main" val="1241873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5281836" cy="2104103"/>
          </a:xfrm>
          <a:prstGeom prst="rect">
            <a:avLst/>
          </a:prstGeom>
          <a:ln>
            <a:noFill/>
          </a:ln>
          <a:effectLst>
            <a:outerShdw blurRad="292100" dist="139700" dir="2700000" algn="tl" rotWithShape="0">
              <a:srgbClr val="333333">
                <a:alpha val="65000"/>
              </a:srgbClr>
            </a:outerShdw>
          </a:effectLst>
        </p:spPr>
      </p:pic>
      <p:sp>
        <p:nvSpPr>
          <p:cNvPr id="52226" name="Title 1"/>
          <p:cNvSpPr>
            <a:spLocks noGrp="1"/>
          </p:cNvSpPr>
          <p:nvPr>
            <p:ph type="title"/>
          </p:nvPr>
        </p:nvSpPr>
        <p:spPr bwMode="auto">
          <a:xfrm>
            <a:off x="381000" y="355847"/>
            <a:ext cx="8381260" cy="1246811"/>
          </a:xfrm>
          <a:noFill/>
          <a:ln>
            <a:miter lim="800000"/>
            <a:headEnd/>
            <a:tailEnd/>
          </a:ln>
        </p:spPr>
        <p:txBody>
          <a:bodyPr vert="horz" wrap="square" lIns="86493" tIns="43247" rIns="86493" bIns="43247" numCol="1" anchor="t" anchorCtr="0" compatLnSpc="1">
            <a:prstTxWarp prst="textNoShape">
              <a:avLst/>
            </a:prstTxWarp>
            <a:normAutofit fontScale="90000"/>
          </a:bodyPr>
          <a:lstStyle/>
          <a:p>
            <a:pPr algn="r"/>
            <a:r>
              <a:rPr lang="en-US" sz="3200" dirty="0" smtClean="0">
                <a:latin typeface="Palatino Linotype" panose="02040502050505030304" pitchFamily="18" charset="0"/>
              </a:rPr>
              <a:t>Submitting</a:t>
            </a:r>
            <a:br>
              <a:rPr lang="en-US" sz="3200" dirty="0" smtClean="0">
                <a:latin typeface="Palatino Linotype" panose="02040502050505030304" pitchFamily="18" charset="0"/>
              </a:rPr>
            </a:br>
            <a:r>
              <a:rPr lang="en-US" sz="3200" dirty="0" smtClean="0">
                <a:latin typeface="Palatino Linotype" panose="02040502050505030304" pitchFamily="18" charset="0"/>
              </a:rPr>
              <a:t> Final Reports </a:t>
            </a:r>
            <a:br>
              <a:rPr lang="en-US" sz="3200" dirty="0" smtClean="0">
                <a:latin typeface="Palatino Linotype" panose="02040502050505030304" pitchFamily="18" charset="0"/>
              </a:rPr>
            </a:br>
            <a:endParaRPr lang="en-US" sz="3200" dirty="0" smtClean="0">
              <a:latin typeface="Palatino Linotype" panose="02040502050505030304" pitchFamily="18" charset="0"/>
            </a:endParaRPr>
          </a:p>
        </p:txBody>
      </p:sp>
      <p:sp>
        <p:nvSpPr>
          <p:cNvPr id="7" name="Footer Placeholder 2"/>
          <p:cNvSpPr>
            <a:spLocks noGrp="1"/>
          </p:cNvSpPr>
          <p:nvPr>
            <p:ph type="ftr" sz="quarter" idx="3"/>
          </p:nvPr>
        </p:nvSpPr>
        <p:spPr/>
        <p:txBody>
          <a:bodyPr/>
          <a:lstStyle/>
          <a:p>
            <a:fld id="{757A2F4E-5D54-B04B-91BD-7E78EE1FE9FD}" type="slidenum">
              <a:rPr lang="en-US" smtClean="0"/>
              <a:pPr/>
              <a:t>43</a:t>
            </a:fld>
            <a:endParaRPr lang="en-US" dirty="0" smtClean="0"/>
          </a:p>
        </p:txBody>
      </p:sp>
      <p:sp>
        <p:nvSpPr>
          <p:cNvPr id="52227" name="Content Placeholder 2"/>
          <p:cNvSpPr>
            <a:spLocks noGrp="1"/>
          </p:cNvSpPr>
          <p:nvPr>
            <p:ph sz="quarter" idx="10"/>
          </p:nvPr>
        </p:nvSpPr>
        <p:spPr bwMode="auto">
          <a:xfrm>
            <a:off x="381000" y="2192843"/>
            <a:ext cx="8382000" cy="4065588"/>
          </a:xfrm>
          <a:noFill/>
          <a:ln>
            <a:miter lim="800000"/>
            <a:headEnd/>
            <a:tailEnd/>
          </a:ln>
        </p:spPr>
        <p:txBody>
          <a:bodyPr vert="horz" wrap="square" lIns="86493" tIns="43247" rIns="86493" bIns="43247" numCol="1" anchor="t" anchorCtr="0" compatLnSpc="1">
            <a:prstTxWarp prst="textNoShape">
              <a:avLst/>
            </a:prstTxWarp>
          </a:bodyPr>
          <a:lstStyle/>
          <a:p>
            <a:r>
              <a:rPr lang="en-US" sz="2400" b="0" dirty="0" smtClean="0"/>
              <a:t>Both Signature Reports should be </a:t>
            </a:r>
            <a:r>
              <a:rPr lang="en-US" sz="2400" b="0" dirty="0"/>
              <a:t>signed and </a:t>
            </a:r>
            <a:r>
              <a:rPr lang="en-US" sz="2400" b="0" dirty="0" smtClean="0"/>
              <a:t>submitted </a:t>
            </a:r>
            <a:r>
              <a:rPr lang="en-US" sz="2400" b="0" dirty="0"/>
              <a:t>by </a:t>
            </a:r>
            <a:r>
              <a:rPr lang="en-US" sz="2400" b="0" dirty="0" smtClean="0"/>
              <a:t>August 24, 2016</a:t>
            </a:r>
          </a:p>
          <a:p>
            <a:pPr lvl="1"/>
            <a:r>
              <a:rPr lang="en-US" sz="2400" dirty="0" smtClean="0"/>
              <a:t>2 Signature Reports (+ Flag Report)</a:t>
            </a:r>
          </a:p>
          <a:p>
            <a:pPr lvl="1"/>
            <a:r>
              <a:rPr lang="en-US" sz="2400" b="0" dirty="0" smtClean="0"/>
              <a:t>Scan signed </a:t>
            </a:r>
            <a:r>
              <a:rPr lang="en-US" sz="2400" b="0" dirty="0"/>
              <a:t>documents into a </a:t>
            </a:r>
            <a:r>
              <a:rPr lang="en-US" sz="2400" b="0" dirty="0" smtClean="0">
                <a:solidFill>
                  <a:srgbClr val="B22130"/>
                </a:solidFill>
              </a:rPr>
              <a:t>PDF</a:t>
            </a:r>
            <a:r>
              <a:rPr lang="en-US" sz="2400" b="0" dirty="0" smtClean="0"/>
              <a:t> or multiple </a:t>
            </a:r>
            <a:r>
              <a:rPr lang="en-US" sz="2400" b="0" dirty="0" smtClean="0">
                <a:solidFill>
                  <a:srgbClr val="B22130"/>
                </a:solidFill>
              </a:rPr>
              <a:t>PDFs</a:t>
            </a:r>
            <a:endParaRPr lang="en-US" sz="2400" b="0" dirty="0">
              <a:solidFill>
                <a:srgbClr val="B22130"/>
              </a:solidFill>
            </a:endParaRPr>
          </a:p>
          <a:p>
            <a:pPr marL="457200" indent="-412750"/>
            <a:r>
              <a:rPr lang="en-US" sz="2400" b="0" dirty="0"/>
              <a:t>Upload the </a:t>
            </a:r>
            <a:r>
              <a:rPr lang="en-US" sz="2400" b="0" dirty="0" smtClean="0">
                <a:solidFill>
                  <a:srgbClr val="B22130"/>
                </a:solidFill>
              </a:rPr>
              <a:t>PDFs</a:t>
            </a:r>
            <a:r>
              <a:rPr lang="en-US" sz="2400" b="0" dirty="0" smtClean="0"/>
              <a:t> </a:t>
            </a:r>
            <a:r>
              <a:rPr lang="en-US" sz="2400" b="0" dirty="0"/>
              <a:t>to the </a:t>
            </a:r>
            <a:br>
              <a:rPr lang="en-US" sz="2400" b="0" dirty="0"/>
            </a:br>
            <a:r>
              <a:rPr lang="en-US" sz="2400" dirty="0">
                <a:solidFill>
                  <a:schemeClr val="accent2"/>
                </a:solidFill>
              </a:rPr>
              <a:t>Data Management System</a:t>
            </a:r>
            <a:r>
              <a:rPr lang="en-US" sz="2400" b="0" dirty="0"/>
              <a:t>/Profile </a:t>
            </a:r>
            <a:r>
              <a:rPr lang="en-US" sz="2400" b="0" dirty="0" smtClean="0"/>
              <a:t>Tab</a:t>
            </a:r>
          </a:p>
          <a:p>
            <a:pPr marL="457200" indent="-412750"/>
            <a:r>
              <a:rPr lang="en-US" sz="2400" b="0" dirty="0" smtClean="0"/>
              <a:t>Upload </a:t>
            </a:r>
            <a:r>
              <a:rPr lang="en-US" sz="2400" dirty="0" smtClean="0">
                <a:solidFill>
                  <a:srgbClr val="2A5699"/>
                </a:solidFill>
              </a:rPr>
              <a:t>Flag Explanations </a:t>
            </a:r>
            <a:r>
              <a:rPr lang="en-US" sz="2400" b="0" dirty="0" smtClean="0"/>
              <a:t>separately </a:t>
            </a:r>
            <a:br>
              <a:rPr lang="en-US" sz="2400" b="0" dirty="0" smtClean="0"/>
            </a:br>
            <a:r>
              <a:rPr lang="en-US" sz="2400" b="0" dirty="0" smtClean="0"/>
              <a:t>as a </a:t>
            </a:r>
            <a:r>
              <a:rPr lang="en-US" sz="2400" dirty="0" smtClean="0">
                <a:solidFill>
                  <a:srgbClr val="2A5699"/>
                </a:solidFill>
              </a:rPr>
              <a:t>Word File</a:t>
            </a:r>
            <a:endParaRPr lang="en-US" sz="2400" dirty="0">
              <a:solidFill>
                <a:srgbClr val="2A5699"/>
              </a:solidFill>
            </a:endParaRPr>
          </a:p>
          <a:p>
            <a:endParaRPr lang="en-US" dirty="0" smtClean="0">
              <a:latin typeface="+mj-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54245" y="5560177"/>
            <a:ext cx="914270" cy="89761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3769" y="3795170"/>
            <a:ext cx="1196591" cy="1196591"/>
          </a:xfrm>
          <a:prstGeom prst="rect">
            <a:avLst/>
          </a:prstGeom>
        </p:spPr>
      </p:pic>
    </p:spTree>
    <p:extLst>
      <p:ext uri="{BB962C8B-B14F-4D97-AF65-F5344CB8AC3E}">
        <p14:creationId xmlns:p14="http://schemas.microsoft.com/office/powerpoint/2010/main" val="1945241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49" y="110520"/>
            <a:ext cx="8381260" cy="1054394"/>
          </a:xfrm>
        </p:spPr>
        <p:txBody>
          <a:bodyPr/>
          <a:lstStyle/>
          <a:p>
            <a:r>
              <a:rPr lang="en-US" dirty="0" smtClean="0">
                <a:latin typeface="Palatino Linotype" panose="02040502050505030304" pitchFamily="18" charset="0"/>
              </a:rPr>
              <a:t>Contact Information</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44</a:t>
            </a:fld>
            <a:endParaRPr lang="en-US" dirty="0" smtClean="0"/>
          </a:p>
        </p:txBody>
      </p:sp>
      <p:sp>
        <p:nvSpPr>
          <p:cNvPr id="4" name="Rectangle 3"/>
          <p:cNvSpPr>
            <a:spLocks/>
          </p:cNvSpPr>
          <p:nvPr/>
        </p:nvSpPr>
        <p:spPr>
          <a:xfrm>
            <a:off x="156117" y="970827"/>
            <a:ext cx="8863192" cy="5847755"/>
          </a:xfrm>
          <a:prstGeom prst="rect">
            <a:avLst/>
          </a:prstGeom>
          <a:solidFill>
            <a:schemeClr val="bg1"/>
          </a:solidFill>
        </p:spPr>
        <p:txBody>
          <a:bodyPr wrap="square">
            <a:spAutoFit/>
          </a:bodyPr>
          <a:lstStyle/>
          <a:p>
            <a:pPr lvl="0"/>
            <a:r>
              <a:rPr lang="en-US" dirty="0" smtClean="0"/>
              <a:t>If </a:t>
            </a:r>
            <a:r>
              <a:rPr lang="en-US" dirty="0"/>
              <a:t>you have ANY questions about the Special Education Discipline Data Collection please feel free to contact us.  We are just a phone call away</a:t>
            </a:r>
            <a:r>
              <a:rPr lang="en-US" dirty="0" smtClean="0"/>
              <a:t>!</a:t>
            </a:r>
          </a:p>
          <a:p>
            <a:pPr lvl="0"/>
            <a:endParaRPr lang="en-US" dirty="0"/>
          </a:p>
          <a:p>
            <a:r>
              <a:rPr lang="en-US" dirty="0"/>
              <a:t>Kristi Gleason 303-866-4620 </a:t>
            </a:r>
            <a:r>
              <a:rPr lang="en-US" u="sng" dirty="0">
                <a:hlinkClick r:id="rId2"/>
              </a:rPr>
              <a:t>gleason_k@cde.state.co.us</a:t>
            </a:r>
            <a:r>
              <a:rPr lang="en-US" dirty="0"/>
              <a:t> </a:t>
            </a:r>
            <a:r>
              <a:rPr lang="en-US" b="1" i="1" dirty="0" smtClean="0"/>
              <a:t>Collection Lead</a:t>
            </a:r>
            <a:endParaRPr lang="en-US" dirty="0"/>
          </a:p>
          <a:p>
            <a:r>
              <a:rPr lang="en-US" dirty="0"/>
              <a:t>Lindsey Heitman 303-866-5759 </a:t>
            </a:r>
            <a:r>
              <a:rPr lang="en-US" u="sng" dirty="0">
                <a:hlinkClick r:id="rId3"/>
              </a:rPr>
              <a:t>heitman_l@cde.state.co.us</a:t>
            </a:r>
            <a:r>
              <a:rPr lang="en-US" dirty="0"/>
              <a:t> </a:t>
            </a:r>
          </a:p>
          <a:p>
            <a:pPr lvl="0"/>
            <a:endParaRPr lang="en-US" dirty="0" smtClean="0"/>
          </a:p>
          <a:p>
            <a:pPr lvl="0"/>
            <a:endParaRPr lang="en-US" dirty="0"/>
          </a:p>
          <a:p>
            <a:pPr lvl="0"/>
            <a:r>
              <a:rPr lang="en-US" dirty="0"/>
              <a:t>Please include the following team members in your email communications </a:t>
            </a:r>
            <a:r>
              <a:rPr lang="en-US" u="sng" dirty="0">
                <a:hlinkClick r:id="rId2"/>
              </a:rPr>
              <a:t>gleason_k@cde.state.co.us</a:t>
            </a:r>
            <a:r>
              <a:rPr lang="en-US" dirty="0"/>
              <a:t>; </a:t>
            </a:r>
            <a:r>
              <a:rPr lang="en-US" u="sng" dirty="0" smtClean="0">
                <a:hlinkClick r:id="rId3"/>
              </a:rPr>
              <a:t>heitman_l@cde.state.co.us</a:t>
            </a:r>
            <a:endParaRPr lang="en-US" u="sng" dirty="0" smtClean="0"/>
          </a:p>
          <a:p>
            <a:pPr lvl="0"/>
            <a:endParaRPr lang="en-US" dirty="0"/>
          </a:p>
          <a:p>
            <a:pPr lvl="0"/>
            <a:r>
              <a:rPr lang="en-US" dirty="0"/>
              <a:t>In the subject line of the email if you would please include </a:t>
            </a:r>
            <a:r>
              <a:rPr lang="en-US" dirty="0" smtClean="0"/>
              <a:t>the following information:</a:t>
            </a:r>
          </a:p>
          <a:p>
            <a:pPr marL="285750" lvl="0" indent="171450">
              <a:buFont typeface="Arial" panose="020B0604020202020204" pitchFamily="34" charset="0"/>
              <a:buChar char="•"/>
              <a:tabLst>
                <a:tab pos="690563" algn="l"/>
              </a:tabLst>
            </a:pPr>
            <a:r>
              <a:rPr lang="en-US" b="1" dirty="0"/>
              <a:t>	</a:t>
            </a:r>
            <a:r>
              <a:rPr lang="en-US" b="1" dirty="0" smtClean="0"/>
              <a:t>District </a:t>
            </a:r>
            <a:r>
              <a:rPr lang="en-US" b="1" dirty="0"/>
              <a:t>N</a:t>
            </a:r>
            <a:r>
              <a:rPr lang="en-US" b="1" dirty="0" smtClean="0"/>
              <a:t>umber (four digit code)</a:t>
            </a:r>
          </a:p>
          <a:p>
            <a:pPr marL="285750" lvl="0" indent="171450">
              <a:buFont typeface="Arial" panose="020B0604020202020204" pitchFamily="34" charset="0"/>
              <a:buChar char="•"/>
              <a:tabLst>
                <a:tab pos="690563" algn="l"/>
              </a:tabLst>
            </a:pPr>
            <a:r>
              <a:rPr lang="en-US" b="1" dirty="0" smtClean="0"/>
              <a:t>	Administrative </a:t>
            </a:r>
            <a:r>
              <a:rPr lang="en-US" b="1" dirty="0"/>
              <a:t>Unit </a:t>
            </a:r>
            <a:r>
              <a:rPr lang="en-US" b="1" dirty="0" smtClean="0"/>
              <a:t>Number</a:t>
            </a:r>
            <a:r>
              <a:rPr lang="en-US" dirty="0" smtClean="0"/>
              <a:t> (5 digit code)</a:t>
            </a:r>
          </a:p>
          <a:p>
            <a:pPr marL="285750" lvl="0" indent="171450">
              <a:buFont typeface="Arial" panose="020B0604020202020204" pitchFamily="34" charset="0"/>
              <a:buChar char="•"/>
              <a:tabLst>
                <a:tab pos="690563" algn="l"/>
              </a:tabLst>
            </a:pPr>
            <a:r>
              <a:rPr lang="en-US" dirty="0"/>
              <a:t>	</a:t>
            </a:r>
            <a:r>
              <a:rPr lang="en-US" b="1" dirty="0" smtClean="0"/>
              <a:t>Subject </a:t>
            </a:r>
            <a:r>
              <a:rPr lang="en-US" b="1" dirty="0"/>
              <a:t>of the email </a:t>
            </a:r>
            <a:r>
              <a:rPr lang="en-US" b="1" dirty="0" smtClean="0"/>
              <a:t>along with any business rules or name of a report if 	applicable</a:t>
            </a:r>
            <a:r>
              <a:rPr lang="en-US" b="1" dirty="0"/>
              <a:t>. </a:t>
            </a:r>
            <a:endParaRPr lang="en-US" b="1" dirty="0" smtClean="0"/>
          </a:p>
          <a:p>
            <a:pPr lvl="0"/>
            <a:endParaRPr lang="en-US" b="1" u="sng" dirty="0"/>
          </a:p>
          <a:p>
            <a:r>
              <a:rPr lang="en-US" dirty="0"/>
              <a:t>In the body of the </a:t>
            </a:r>
            <a:r>
              <a:rPr lang="en-US" dirty="0" smtClean="0"/>
              <a:t>email:</a:t>
            </a:r>
            <a:endParaRPr lang="en-US" dirty="0"/>
          </a:p>
          <a:p>
            <a:pPr lvl="0"/>
            <a:r>
              <a:rPr lang="en-US" b="1" dirty="0"/>
              <a:t>	</a:t>
            </a:r>
            <a:r>
              <a:rPr lang="en-US" b="1" dirty="0" smtClean="0"/>
              <a:t>Please include your phone number</a:t>
            </a:r>
            <a:r>
              <a:rPr lang="en-US" b="1" dirty="0"/>
              <a:t>!</a:t>
            </a:r>
            <a:endParaRPr lang="en-US" b="1" u="sng" dirty="0"/>
          </a:p>
          <a:p>
            <a:pPr lvl="0" algn="ctr"/>
            <a:r>
              <a:rPr lang="en-US" sz="3200" b="1" u="sng" dirty="0" smtClean="0"/>
              <a:t>Thank you</a:t>
            </a:r>
            <a:endParaRPr lang="en-US" sz="3200" b="1" u="sng" dirty="0"/>
          </a:p>
        </p:txBody>
      </p:sp>
      <p:sp>
        <p:nvSpPr>
          <p:cNvPr id="5" name="Footer Placeholder 2"/>
          <p:cNvSpPr txBox="1">
            <a:spLocks/>
          </p:cNvSpPr>
          <p:nvPr/>
        </p:nvSpPr>
        <p:spPr>
          <a:xfrm>
            <a:off x="380999" y="6356350"/>
            <a:ext cx="3352800" cy="2743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1003628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5" name="TextBox 4"/>
          <p:cNvSpPr txBox="1"/>
          <p:nvPr/>
        </p:nvSpPr>
        <p:spPr>
          <a:xfrm>
            <a:off x="1657350" y="5667153"/>
            <a:ext cx="5572790" cy="523220"/>
          </a:xfrm>
          <a:prstGeom prst="rect">
            <a:avLst/>
          </a:prstGeom>
          <a:noFill/>
        </p:spPr>
        <p:txBody>
          <a:bodyPr wrap="square" rtlCol="0">
            <a:spAutoFit/>
          </a:bodyPr>
          <a:lstStyle/>
          <a:p>
            <a:pPr algn="ctr"/>
            <a:r>
              <a:rPr lang="en-US" sz="2800" b="1" dirty="0" smtClean="0"/>
              <a:t>GO TEAM DISCIPLINE!</a:t>
            </a:r>
            <a:endParaRPr lang="en-US" sz="28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794"/>
          <a:stretch/>
        </p:blipFill>
        <p:spPr>
          <a:xfrm>
            <a:off x="1657350" y="514350"/>
            <a:ext cx="5829300" cy="5025213"/>
          </a:xfrm>
          <a:prstGeom prst="rect">
            <a:avLst/>
          </a:prstGeom>
        </p:spPr>
      </p:pic>
    </p:spTree>
    <p:extLst>
      <p:ext uri="{BB962C8B-B14F-4D97-AF65-F5344CB8AC3E}">
        <p14:creationId xmlns:p14="http://schemas.microsoft.com/office/powerpoint/2010/main" val="3789963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Reports to Help Identify Snapshot Errors and Warnings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5" name="Content Placeholder 4"/>
          <p:cNvSpPr>
            <a:spLocks noGrp="1"/>
          </p:cNvSpPr>
          <p:nvPr>
            <p:ph idx="1"/>
          </p:nvPr>
        </p:nvSpPr>
        <p:spPr>
          <a:xfrm>
            <a:off x="380999" y="1719070"/>
            <a:ext cx="8407893" cy="4911599"/>
          </a:xfrm>
        </p:spPr>
        <p:txBody>
          <a:bodyPr/>
          <a:lstStyle/>
          <a:p>
            <a:r>
              <a:rPr lang="en-US" sz="3200" b="0" dirty="0"/>
              <a:t>District Activity Report</a:t>
            </a:r>
          </a:p>
          <a:p>
            <a:r>
              <a:rPr lang="en-US" sz="3200" b="0" dirty="0" smtClean="0"/>
              <a:t>SPED Error Summary Report – Will show which districts have issues</a:t>
            </a:r>
          </a:p>
          <a:p>
            <a:r>
              <a:rPr lang="en-US" sz="3200" b="0" dirty="0" smtClean="0"/>
              <a:t>SPED Error Detail Report – This report should have no errors by August 16, 2016 </a:t>
            </a:r>
            <a:r>
              <a:rPr lang="en-US" sz="3200" dirty="0" smtClean="0"/>
              <a:t>Review Warnings on this Report</a:t>
            </a:r>
          </a:p>
          <a:p>
            <a:r>
              <a:rPr lang="en-US" sz="3200" b="0" dirty="0" smtClean="0"/>
              <a:t>SPED Snapshot Records Excluded Due to Profile Errors – This report should be empty by August 16, 2016. </a:t>
            </a:r>
          </a:p>
        </p:txBody>
      </p:sp>
    </p:spTree>
    <p:extLst>
      <p:ext uri="{BB962C8B-B14F-4D97-AF65-F5344CB8AC3E}">
        <p14:creationId xmlns:p14="http://schemas.microsoft.com/office/powerpoint/2010/main" val="4046735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sp>
        <p:nvSpPr>
          <p:cNvPr id="4" name="Content Placeholder 3"/>
          <p:cNvSpPr>
            <a:spLocks noGrp="1"/>
          </p:cNvSpPr>
          <p:nvPr>
            <p:ph sz="quarter" idx="10"/>
          </p:nvPr>
        </p:nvSpPr>
        <p:spPr/>
        <p:txBody>
          <a:bodyPr/>
          <a:lstStyle/>
          <a:p>
            <a:pPr marL="45720" indent="0" algn="ctr">
              <a:buNone/>
            </a:pPr>
            <a:r>
              <a:rPr lang="en-US" sz="4000" dirty="0" smtClean="0">
                <a:solidFill>
                  <a:schemeClr val="bg1"/>
                </a:solidFill>
                <a:latin typeface="Palatino Linotype" panose="02040502050505030304" pitchFamily="18" charset="0"/>
              </a:rPr>
              <a:t>August 17-23</a:t>
            </a:r>
          </a:p>
          <a:p>
            <a:pPr marL="45720" indent="0" algn="ctr">
              <a:buNone/>
            </a:pPr>
            <a:r>
              <a:rPr lang="en-US" sz="4800" cap="small" spc="3500" dirty="0" smtClean="0">
                <a:solidFill>
                  <a:schemeClr val="bg1"/>
                </a:solidFill>
                <a:latin typeface="Palatino Linotype" panose="02040502050505030304" pitchFamily="18" charset="0"/>
              </a:rPr>
              <a:t>Review Week</a:t>
            </a:r>
          </a:p>
          <a:p>
            <a:pPr marL="45720" indent="0" algn="ctr">
              <a:buNone/>
            </a:pPr>
            <a:endParaRPr lang="en-US" dirty="0" smtClean="0"/>
          </a:p>
          <a:p>
            <a:pPr marL="45720" indent="0" algn="ctr">
              <a:buNone/>
            </a:pPr>
            <a:r>
              <a:rPr lang="en-US" sz="3600" dirty="0" smtClean="0">
                <a:solidFill>
                  <a:schemeClr val="bg1"/>
                </a:solidFill>
              </a:rPr>
              <a:t>This is your chance to review your reports in detail and make any data corrections you deem necessary to make sure you are  reporting valid and reliable data. </a:t>
            </a:r>
            <a:endParaRPr lang="en-US" sz="3600" dirty="0">
              <a:solidFill>
                <a:schemeClr val="bg1"/>
              </a:solidFill>
            </a:endParaRPr>
          </a:p>
        </p:txBody>
      </p:sp>
      <p:cxnSp>
        <p:nvCxnSpPr>
          <p:cNvPr id="7" name="Straight Connector 6"/>
          <p:cNvCxnSpPr/>
          <p:nvPr/>
        </p:nvCxnSpPr>
        <p:spPr>
          <a:xfrm>
            <a:off x="521110" y="781663"/>
            <a:ext cx="20967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1110" y="2007521"/>
            <a:ext cx="80526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622025" y="781663"/>
            <a:ext cx="1951704"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63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latin typeface="Palatino Linotype" panose="02040502050505030304" pitchFamily="18" charset="0"/>
              </a:rPr>
              <a:t>Review Week Reports</a:t>
            </a:r>
            <a:endParaRPr lang="en-US" sz="54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6" name="Content Placeholder 5"/>
          <p:cNvSpPr>
            <a:spLocks noGrp="1"/>
          </p:cNvSpPr>
          <p:nvPr>
            <p:ph idx="1"/>
          </p:nvPr>
        </p:nvSpPr>
        <p:spPr>
          <a:xfrm>
            <a:off x="216310" y="1719071"/>
            <a:ext cx="8572582" cy="4407408"/>
          </a:xfrm>
        </p:spPr>
        <p:txBody>
          <a:bodyPr/>
          <a:lstStyle/>
          <a:p>
            <a:r>
              <a:rPr lang="en-US" dirty="0" smtClean="0"/>
              <a:t>Report review week is August 17-23.</a:t>
            </a:r>
          </a:p>
          <a:p>
            <a:pPr lvl="1"/>
            <a:r>
              <a:rPr lang="en-US" sz="2800" dirty="0" smtClean="0">
                <a:solidFill>
                  <a:srgbClr val="FF0000"/>
                </a:solidFill>
              </a:rPr>
              <a:t>All changes identified during the report review must be made by August 23, 2016</a:t>
            </a:r>
          </a:p>
          <a:p>
            <a:r>
              <a:rPr lang="en-US" dirty="0" smtClean="0"/>
              <a:t>By August 24 the director must be ready to sign the AU’s </a:t>
            </a:r>
            <a:r>
              <a:rPr lang="en-US" u="sng" dirty="0" smtClean="0">
                <a:solidFill>
                  <a:schemeClr val="accent1"/>
                </a:solidFill>
              </a:rPr>
              <a:t>SPED Data Summary Report</a:t>
            </a:r>
            <a:r>
              <a:rPr lang="en-US" dirty="0" smtClean="0"/>
              <a:t> and the </a:t>
            </a:r>
            <a:r>
              <a:rPr lang="en-US" u="sng" dirty="0" smtClean="0">
                <a:solidFill>
                  <a:schemeClr val="accent1"/>
                </a:solidFill>
              </a:rPr>
              <a:t>Year to Year Comparison Report</a:t>
            </a:r>
            <a:r>
              <a:rPr lang="en-US" dirty="0" smtClean="0"/>
              <a:t>, assuring the CDE that the data is valid and reliable. </a:t>
            </a:r>
          </a:p>
        </p:txBody>
      </p:sp>
    </p:spTree>
    <p:extLst>
      <p:ext uri="{BB962C8B-B14F-4D97-AF65-F5344CB8AC3E}">
        <p14:creationId xmlns:p14="http://schemas.microsoft.com/office/powerpoint/2010/main" val="327796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Palatino Linotype" panose="02040502050505030304" pitchFamily="18" charset="0"/>
              </a:rPr>
              <a:t>Reports to Review</a:t>
            </a:r>
            <a:endParaRPr lang="en-US" sz="4000" dirty="0">
              <a:latin typeface="Palatino Linotype" panose="02040502050505030304" pitchFamily="18" charset="0"/>
            </a:endParaRPr>
          </a:p>
        </p:txBody>
      </p:sp>
      <p:sp>
        <p:nvSpPr>
          <p:cNvPr id="3" name="Footer Placeholder 2"/>
          <p:cNvSpPr>
            <a:spLocks noGrp="1"/>
          </p:cNvSpPr>
          <p:nvPr>
            <p:ph type="ftr" sz="quarter" idx="3"/>
          </p:nvPr>
        </p:nvSpPr>
        <p:spPr>
          <a:xfrm>
            <a:off x="273249" y="6356350"/>
            <a:ext cx="3352800" cy="274320"/>
          </a:xfrm>
        </p:spPr>
        <p:txBody>
          <a:bodyPr/>
          <a:lstStyle/>
          <a:p>
            <a:fld id="{757A2F4E-5D54-B04B-91BD-7E78EE1FE9FD}" type="slidenum">
              <a:rPr lang="en-US" smtClean="0"/>
              <a:pPr/>
              <a:t>8</a:t>
            </a:fld>
            <a:endParaRPr lang="en-US" dirty="0" smtClean="0"/>
          </a:p>
        </p:txBody>
      </p:sp>
      <p:pic>
        <p:nvPicPr>
          <p:cNvPr id="6" name="Content Placeholder 5"/>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594647" y="1257400"/>
            <a:ext cx="8173124" cy="5600600"/>
          </a:xfrm>
        </p:spPr>
      </p:pic>
      <p:sp>
        <p:nvSpPr>
          <p:cNvPr id="7" name="Rectangle 6"/>
          <p:cNvSpPr/>
          <p:nvPr/>
        </p:nvSpPr>
        <p:spPr>
          <a:xfrm>
            <a:off x="594647" y="1573161"/>
            <a:ext cx="7841430" cy="3442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594647" y="2195200"/>
            <a:ext cx="7841430" cy="32129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594647" y="6084421"/>
            <a:ext cx="7841430" cy="27192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594647" y="5397911"/>
            <a:ext cx="7841430" cy="35938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594647" y="4764207"/>
            <a:ext cx="7841430" cy="35938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594647" y="2516495"/>
            <a:ext cx="7841430" cy="159214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8214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latin typeface="Palatino Linotype" panose="02040502050505030304" pitchFamily="18" charset="0"/>
              </a:rPr>
              <a:t>SPED Snapshot Records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pic>
        <p:nvPicPr>
          <p:cNvPr id="12" name="Content Placeholder 11"/>
          <p:cNvPicPr>
            <a:picLocks noGrp="1" noChangeAspect="1"/>
          </p:cNvPicPr>
          <p:nvPr>
            <p:ph idx="10"/>
          </p:nvPr>
        </p:nvPicPr>
        <p:blipFill>
          <a:blip r:embed="rId2" cstate="email">
            <a:extLst>
              <a:ext uri="{28A0092B-C50C-407E-A947-70E740481C1C}">
                <a14:useLocalDpi xmlns:a14="http://schemas.microsoft.com/office/drawing/2010/main" val="0"/>
              </a:ext>
            </a:extLst>
          </a:blip>
          <a:stretch>
            <a:fillRect/>
          </a:stretch>
        </p:blipFill>
        <p:spPr>
          <a:xfrm rot="16200000">
            <a:off x="-2765319" y="2765319"/>
            <a:ext cx="6759672" cy="1229030"/>
          </a:xfrm>
          <a:prstGeom prst="rect">
            <a:avLst/>
          </a:prstGeom>
          <a:ln>
            <a:noFill/>
          </a:ln>
          <a:effectLst>
            <a:outerShdw blurRad="292100" dist="139700" dir="2700000" algn="tl" rotWithShape="0">
              <a:srgbClr val="333333">
                <a:alpha val="65000"/>
              </a:srgbClr>
            </a:outerShdw>
          </a:effectLst>
        </p:spPr>
      </p:pic>
      <p:sp>
        <p:nvSpPr>
          <p:cNvPr id="8" name="Content Placeholder 7"/>
          <p:cNvSpPr>
            <a:spLocks noGrp="1"/>
          </p:cNvSpPr>
          <p:nvPr>
            <p:ph idx="1"/>
          </p:nvPr>
        </p:nvSpPr>
        <p:spPr>
          <a:xfrm>
            <a:off x="1858297" y="2113935"/>
            <a:ext cx="6930595" cy="4012544"/>
          </a:xfrm>
        </p:spPr>
        <p:txBody>
          <a:bodyPr/>
          <a:lstStyle/>
          <a:p>
            <a:r>
              <a:rPr lang="en-US" sz="3200" dirty="0" smtClean="0"/>
              <a:t>These are </a:t>
            </a:r>
            <a:r>
              <a:rPr lang="en-US" sz="3200" u="sng" dirty="0" smtClean="0"/>
              <a:t>all</a:t>
            </a:r>
            <a:r>
              <a:rPr lang="en-US" sz="3200" dirty="0" smtClean="0"/>
              <a:t> the records recorded in your SPED Discipline Snapshot</a:t>
            </a:r>
          </a:p>
          <a:p>
            <a:r>
              <a:rPr lang="en-US" sz="3200" dirty="0" smtClean="0"/>
              <a:t>You can use this as a reference when questions arise from other reports. </a:t>
            </a:r>
          </a:p>
          <a:p>
            <a:endParaRPr lang="en-US" sz="3200" dirty="0"/>
          </a:p>
        </p:txBody>
      </p:sp>
    </p:spTree>
    <p:extLst>
      <p:ext uri="{BB962C8B-B14F-4D97-AF65-F5344CB8AC3E}">
        <p14:creationId xmlns:p14="http://schemas.microsoft.com/office/powerpoint/2010/main" val="2636015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CDE Flat" id="{F1B9CB3A-6A02-4902-AAD6-8EE1B335348C}" vid="{0736B82A-B285-4DA1-A807-49CBC41D5C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Alyssas flat cde</Template>
  <TotalTime>13220</TotalTime>
  <Words>4640</Words>
  <Application>Microsoft Office PowerPoint</Application>
  <PresentationFormat>On-screen Show (4:3)</PresentationFormat>
  <Paragraphs>453</Paragraphs>
  <Slides>45</Slides>
  <Notes>26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Alyssas flat cde</vt:lpstr>
      <vt:lpstr>2015-2016  SPECIAL EDUCATION DISCIPLINE REPORTS</vt:lpstr>
      <vt:lpstr>Special Education Discipline Reports</vt:lpstr>
      <vt:lpstr>PowerPoint Presentation</vt:lpstr>
      <vt:lpstr>PowerPoint Presentation</vt:lpstr>
      <vt:lpstr>Reports to Help Identify Snapshot Errors and Warnings</vt:lpstr>
      <vt:lpstr>PowerPoint Presentation</vt:lpstr>
      <vt:lpstr>Review Week Reports</vt:lpstr>
      <vt:lpstr>Reports to Review</vt:lpstr>
      <vt:lpstr>SPED Snapshot Records</vt:lpstr>
      <vt:lpstr>Students Reported Inconsistently by more than 1 Admin Unit/SOP</vt:lpstr>
      <vt:lpstr>Detail Reports provide information on the data that makes up the Signature Reports</vt:lpstr>
      <vt:lpstr>SPED Detail – Unilateral Removals to an Interim alternative Educational Setting (IAES)</vt:lpstr>
      <vt:lpstr>SPED Detail – Out-of-School Suspensions or Expulsions and In-School Suspensions</vt:lpstr>
      <vt:lpstr>SPED Detail – Disciplinary Removals</vt:lpstr>
      <vt:lpstr>SPED Detail – Children Subject to Expulsion</vt:lpstr>
      <vt:lpstr>SPED Detail – Children Subject to Expulsion (continued)</vt:lpstr>
      <vt:lpstr>SPED Detail – Indicator 4</vt:lpstr>
      <vt:lpstr>DETAIL REPORTS</vt:lpstr>
      <vt:lpstr>PowerPoint Presentation</vt:lpstr>
      <vt:lpstr>2 Special Education Discipline  Director Signed Reports + Flag Explanations</vt:lpstr>
      <vt:lpstr>SPED Data Summary Report</vt:lpstr>
      <vt:lpstr>SPED Data Summary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to Year Comparison Report</vt:lpstr>
      <vt:lpstr>PowerPoint Presentation</vt:lpstr>
      <vt:lpstr>Year to Year Report  Flag Explanations</vt:lpstr>
      <vt:lpstr>SPECIAL EDUCATION DISCIPLINE REPORT RELATED DEADLINES </vt:lpstr>
      <vt:lpstr>August 24, 2016 Deadline </vt:lpstr>
      <vt:lpstr>Submitting  Final Reports  </vt:lpstr>
      <vt:lpstr>Contact Information</vt:lpstr>
      <vt:lpstr>PowerPoint Presentation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Gleason, Kristi</cp:lastModifiedBy>
  <cp:revision>741</cp:revision>
  <cp:lastPrinted>2016-04-25T15:41:52Z</cp:lastPrinted>
  <dcterms:created xsi:type="dcterms:W3CDTF">2012-07-16T02:29:43Z</dcterms:created>
  <dcterms:modified xsi:type="dcterms:W3CDTF">2016-08-15T18:04:42Z</dcterms:modified>
</cp:coreProperties>
</file>