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Lst>
  <p:notesMasterIdLst>
    <p:notesMasterId r:id="rId95"/>
  </p:notesMasterIdLst>
  <p:handoutMasterIdLst>
    <p:handoutMasterId r:id="rId96"/>
  </p:handoutMasterIdLst>
  <p:sldIdLst>
    <p:sldId id="625" r:id="rId2"/>
    <p:sldId id="263" r:id="rId3"/>
    <p:sldId id="662" r:id="rId4"/>
    <p:sldId id="754" r:id="rId5"/>
    <p:sldId id="663" r:id="rId6"/>
    <p:sldId id="666" r:id="rId7"/>
    <p:sldId id="668" r:id="rId8"/>
    <p:sldId id="669" r:id="rId9"/>
    <p:sldId id="667" r:id="rId10"/>
    <p:sldId id="678" r:id="rId11"/>
    <p:sldId id="677" r:id="rId12"/>
    <p:sldId id="637" r:id="rId13"/>
    <p:sldId id="694" r:id="rId14"/>
    <p:sldId id="640" r:id="rId15"/>
    <p:sldId id="684" r:id="rId16"/>
    <p:sldId id="685" r:id="rId17"/>
    <p:sldId id="692" r:id="rId18"/>
    <p:sldId id="755" r:id="rId19"/>
    <p:sldId id="686" r:id="rId20"/>
    <p:sldId id="693" r:id="rId21"/>
    <p:sldId id="643" r:id="rId22"/>
    <p:sldId id="644" r:id="rId23"/>
    <p:sldId id="645" r:id="rId24"/>
    <p:sldId id="647" r:id="rId25"/>
    <p:sldId id="687" r:id="rId26"/>
    <p:sldId id="690" r:id="rId27"/>
    <p:sldId id="648" r:id="rId28"/>
    <p:sldId id="740" r:id="rId29"/>
    <p:sldId id="649" r:id="rId30"/>
    <p:sldId id="650" r:id="rId31"/>
    <p:sldId id="651" r:id="rId32"/>
    <p:sldId id="756" r:id="rId33"/>
    <p:sldId id="739" r:id="rId34"/>
    <p:sldId id="683" r:id="rId35"/>
    <p:sldId id="737" r:id="rId36"/>
    <p:sldId id="738" r:id="rId37"/>
    <p:sldId id="660" r:id="rId38"/>
    <p:sldId id="695" r:id="rId39"/>
    <p:sldId id="696" r:id="rId40"/>
    <p:sldId id="697" r:id="rId41"/>
    <p:sldId id="698" r:id="rId42"/>
    <p:sldId id="699" r:id="rId43"/>
    <p:sldId id="700" r:id="rId44"/>
    <p:sldId id="701" r:id="rId45"/>
    <p:sldId id="702" r:id="rId46"/>
    <p:sldId id="703" r:id="rId47"/>
    <p:sldId id="704" r:id="rId48"/>
    <p:sldId id="705" r:id="rId49"/>
    <p:sldId id="706" r:id="rId50"/>
    <p:sldId id="707" r:id="rId51"/>
    <p:sldId id="708" r:id="rId52"/>
    <p:sldId id="742" r:id="rId53"/>
    <p:sldId id="743" r:id="rId54"/>
    <p:sldId id="709" r:id="rId55"/>
    <p:sldId id="710" r:id="rId56"/>
    <p:sldId id="757" r:id="rId57"/>
    <p:sldId id="712" r:id="rId58"/>
    <p:sldId id="713" r:id="rId59"/>
    <p:sldId id="714" r:id="rId60"/>
    <p:sldId id="715" r:id="rId61"/>
    <p:sldId id="716" r:id="rId62"/>
    <p:sldId id="717" r:id="rId63"/>
    <p:sldId id="718" r:id="rId64"/>
    <p:sldId id="719" r:id="rId65"/>
    <p:sldId id="744" r:id="rId66"/>
    <p:sldId id="720" r:id="rId67"/>
    <p:sldId id="721" r:id="rId68"/>
    <p:sldId id="722" r:id="rId69"/>
    <p:sldId id="723" r:id="rId70"/>
    <p:sldId id="724" r:id="rId71"/>
    <p:sldId id="725" r:id="rId72"/>
    <p:sldId id="747" r:id="rId73"/>
    <p:sldId id="726" r:id="rId74"/>
    <p:sldId id="745" r:id="rId75"/>
    <p:sldId id="746" r:id="rId76"/>
    <p:sldId id="727" r:id="rId77"/>
    <p:sldId id="748" r:id="rId78"/>
    <p:sldId id="749" r:id="rId79"/>
    <p:sldId id="750" r:id="rId80"/>
    <p:sldId id="728" r:id="rId81"/>
    <p:sldId id="751" r:id="rId82"/>
    <p:sldId id="752" r:id="rId83"/>
    <p:sldId id="729" r:id="rId84"/>
    <p:sldId id="753" r:id="rId85"/>
    <p:sldId id="730" r:id="rId86"/>
    <p:sldId id="731" r:id="rId87"/>
    <p:sldId id="732" r:id="rId88"/>
    <p:sldId id="733" r:id="rId89"/>
    <p:sldId id="734" r:id="rId90"/>
    <p:sldId id="735" r:id="rId91"/>
    <p:sldId id="736" r:id="rId92"/>
    <p:sldId id="659" r:id="rId93"/>
    <p:sldId id="688" r:id="rId94"/>
  </p:sldIdLst>
  <p:sldSz cx="9144000" cy="6858000" type="screen4x3"/>
  <p:notesSz cx="7010400" cy="9296400"/>
  <p:custDataLst>
    <p:tags r:id="rId9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7424" autoAdjust="0"/>
  </p:normalViewPr>
  <p:slideViewPr>
    <p:cSldViewPr snapToGrid="0" snapToObjects="1">
      <p:cViewPr varScale="1">
        <p:scale>
          <a:sx n="96" d="100"/>
          <a:sy n="96" d="100"/>
        </p:scale>
        <p:origin x="-3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48FBBE-9779-4AC3-A70D-D6D50AE08A2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B21D4B08-B05E-4C65-AA65-8C5AEF30E0E5}">
      <dgm:prSet phldrT="[Text]"/>
      <dgm:spPr/>
      <dgm:t>
        <a:bodyPr/>
        <a:lstStyle/>
        <a:p>
          <a:r>
            <a:rPr lang="en-US" dirty="0" smtClean="0"/>
            <a:t>DISCIPLINES</a:t>
          </a:r>
          <a:endParaRPr lang="en-US" dirty="0"/>
        </a:p>
      </dgm:t>
    </dgm:pt>
    <dgm:pt modelId="{F51A2074-1A7E-422F-8F72-57758D5CED19}" type="parTrans" cxnId="{4FC2341F-BC52-4A02-BDF6-A52B67C69CDC}">
      <dgm:prSet/>
      <dgm:spPr/>
      <dgm:t>
        <a:bodyPr/>
        <a:lstStyle/>
        <a:p>
          <a:endParaRPr lang="en-US"/>
        </a:p>
      </dgm:t>
    </dgm:pt>
    <dgm:pt modelId="{796BCA00-E837-4201-9B8D-B56F1301975A}" type="sibTrans" cxnId="{4FC2341F-BC52-4A02-BDF6-A52B67C69CDC}">
      <dgm:prSet/>
      <dgm:spPr/>
      <dgm:t>
        <a:bodyPr/>
        <a:lstStyle/>
        <a:p>
          <a:endParaRPr lang="en-US"/>
        </a:p>
      </dgm:t>
    </dgm:pt>
    <dgm:pt modelId="{A2E5B0C2-C637-43F9-9108-E125FA310C8B}">
      <dgm:prSet phldrT="[Text]" custT="1"/>
      <dgm:spPr/>
      <dgm:t>
        <a:bodyPr/>
        <a:lstStyle/>
        <a:p>
          <a:r>
            <a:rPr lang="en-US" sz="2000" dirty="0" smtClean="0"/>
            <a:t>In-School &amp; Out-of-School Suspensions</a:t>
          </a:r>
          <a:endParaRPr lang="en-US" sz="2000" dirty="0"/>
        </a:p>
      </dgm:t>
    </dgm:pt>
    <dgm:pt modelId="{CD9E0FB0-83BD-46F3-98AF-C9984D86F591}" type="parTrans" cxnId="{BDF7AFEB-ADC2-4815-A595-A1FFC56C0439}">
      <dgm:prSet/>
      <dgm:spPr/>
      <dgm:t>
        <a:bodyPr/>
        <a:lstStyle/>
        <a:p>
          <a:endParaRPr lang="en-US"/>
        </a:p>
      </dgm:t>
    </dgm:pt>
    <dgm:pt modelId="{A05610B0-DDE0-432B-A4B7-E54F50B608BA}" type="sibTrans" cxnId="{BDF7AFEB-ADC2-4815-A595-A1FFC56C0439}">
      <dgm:prSet/>
      <dgm:spPr/>
      <dgm:t>
        <a:bodyPr/>
        <a:lstStyle/>
        <a:p>
          <a:endParaRPr lang="en-US"/>
        </a:p>
      </dgm:t>
    </dgm:pt>
    <dgm:pt modelId="{DC4FFA97-95B4-47EB-BA02-CE0E8D650BC9}">
      <dgm:prSet phldrT="[Text]" custT="1"/>
      <dgm:spPr/>
      <dgm:t>
        <a:bodyPr/>
        <a:lstStyle/>
        <a:p>
          <a:r>
            <a:rPr lang="en-US" sz="2000" dirty="0" smtClean="0"/>
            <a:t>Expulsions: With and Without Services</a:t>
          </a:r>
          <a:endParaRPr lang="en-US" sz="2000" dirty="0"/>
        </a:p>
      </dgm:t>
    </dgm:pt>
    <dgm:pt modelId="{72BB4C6D-69AF-4280-800A-73A9EB555B27}" type="parTrans" cxnId="{A74487AE-0696-4787-BBC8-E38D92013F86}">
      <dgm:prSet/>
      <dgm:spPr/>
      <dgm:t>
        <a:bodyPr/>
        <a:lstStyle/>
        <a:p>
          <a:endParaRPr lang="en-US"/>
        </a:p>
      </dgm:t>
    </dgm:pt>
    <dgm:pt modelId="{47C7F659-A197-4309-A77F-E08EE3AD7FD6}" type="sibTrans" cxnId="{A74487AE-0696-4787-BBC8-E38D92013F86}">
      <dgm:prSet/>
      <dgm:spPr/>
      <dgm:t>
        <a:bodyPr/>
        <a:lstStyle/>
        <a:p>
          <a:endParaRPr lang="en-US"/>
        </a:p>
      </dgm:t>
    </dgm:pt>
    <dgm:pt modelId="{689B20CB-F1CD-4BD5-B7EE-CC0E8C7729DC}">
      <dgm:prSet phldrT="[Text]"/>
      <dgm:spPr/>
      <dgm:t>
        <a:bodyPr/>
        <a:lstStyle/>
        <a:p>
          <a:r>
            <a:rPr lang="en-US" dirty="0" smtClean="0"/>
            <a:t>REMOVALS</a:t>
          </a:r>
          <a:endParaRPr lang="en-US" dirty="0"/>
        </a:p>
      </dgm:t>
    </dgm:pt>
    <dgm:pt modelId="{6F2D9C3B-0777-4C95-A395-51D4479DCC77}" type="parTrans" cxnId="{DB86C198-50ED-442F-B01A-7AFBAD0DE2B3}">
      <dgm:prSet/>
      <dgm:spPr/>
      <dgm:t>
        <a:bodyPr/>
        <a:lstStyle/>
        <a:p>
          <a:endParaRPr lang="en-US"/>
        </a:p>
      </dgm:t>
    </dgm:pt>
    <dgm:pt modelId="{5FE3770F-92C0-488E-9630-F09DAE3343A3}" type="sibTrans" cxnId="{DB86C198-50ED-442F-B01A-7AFBAD0DE2B3}">
      <dgm:prSet/>
      <dgm:spPr/>
      <dgm:t>
        <a:bodyPr/>
        <a:lstStyle/>
        <a:p>
          <a:endParaRPr lang="en-US"/>
        </a:p>
      </dgm:t>
    </dgm:pt>
    <dgm:pt modelId="{A59CF37A-3BC3-4E78-98F5-768159A4378A}">
      <dgm:prSet phldrT="[Text]" custT="1"/>
      <dgm:spPr/>
      <dgm:t>
        <a:bodyPr/>
        <a:lstStyle/>
        <a:p>
          <a:r>
            <a:rPr lang="en-US" sz="1800" dirty="0" smtClean="0"/>
            <a:t>Unilateral Removal By School Personnel for Drugs, Weapons, or Serious Bodily Injury</a:t>
          </a:r>
          <a:endParaRPr lang="en-US" sz="1800" dirty="0"/>
        </a:p>
      </dgm:t>
    </dgm:pt>
    <dgm:pt modelId="{A920ED0C-8E94-4C31-9C9D-4F4149CA3AF1}" type="parTrans" cxnId="{6E04E21A-45F0-4423-91D3-E99360ADA522}">
      <dgm:prSet/>
      <dgm:spPr/>
      <dgm:t>
        <a:bodyPr/>
        <a:lstStyle/>
        <a:p>
          <a:endParaRPr lang="en-US"/>
        </a:p>
      </dgm:t>
    </dgm:pt>
    <dgm:pt modelId="{7BC9F8F7-9DE5-4B22-930E-EF58C19590C5}" type="sibTrans" cxnId="{6E04E21A-45F0-4423-91D3-E99360ADA522}">
      <dgm:prSet/>
      <dgm:spPr/>
      <dgm:t>
        <a:bodyPr/>
        <a:lstStyle/>
        <a:p>
          <a:endParaRPr lang="en-US"/>
        </a:p>
      </dgm:t>
    </dgm:pt>
    <dgm:pt modelId="{05EFACCC-1161-49DC-81C5-AC0801A8F556}">
      <dgm:prSet phldrT="[Text]" custT="1"/>
      <dgm:spPr/>
      <dgm:t>
        <a:bodyPr/>
        <a:lstStyle/>
        <a:p>
          <a:r>
            <a:rPr lang="en-US" sz="1800" dirty="0" smtClean="0"/>
            <a:t>Unilateral Removal By A Hearing Officer</a:t>
          </a:r>
          <a:endParaRPr lang="en-US" sz="1800" dirty="0"/>
        </a:p>
      </dgm:t>
    </dgm:pt>
    <dgm:pt modelId="{F78D2E52-7216-4A20-9BEF-2BE0C4E19693}" type="parTrans" cxnId="{B342B2A4-F0D8-46C6-A4BD-827E346E8113}">
      <dgm:prSet/>
      <dgm:spPr/>
      <dgm:t>
        <a:bodyPr/>
        <a:lstStyle/>
        <a:p>
          <a:endParaRPr lang="en-US"/>
        </a:p>
      </dgm:t>
    </dgm:pt>
    <dgm:pt modelId="{FF0AA2B3-EFE1-41CF-A6A2-C143013DFA1B}" type="sibTrans" cxnId="{B342B2A4-F0D8-46C6-A4BD-827E346E8113}">
      <dgm:prSet/>
      <dgm:spPr/>
      <dgm:t>
        <a:bodyPr/>
        <a:lstStyle/>
        <a:p>
          <a:endParaRPr lang="en-US"/>
        </a:p>
      </dgm:t>
    </dgm:pt>
    <dgm:pt modelId="{A26D82E0-4339-4200-8014-83D7E3890D9D}" type="pres">
      <dgm:prSet presAssocID="{E048FBBE-9779-4AC3-A70D-D6D50AE08A22}" presName="Name0" presStyleCnt="0">
        <dgm:presLayoutVars>
          <dgm:dir/>
          <dgm:animLvl val="lvl"/>
          <dgm:resizeHandles/>
        </dgm:presLayoutVars>
      </dgm:prSet>
      <dgm:spPr/>
      <dgm:t>
        <a:bodyPr/>
        <a:lstStyle/>
        <a:p>
          <a:endParaRPr lang="en-US"/>
        </a:p>
      </dgm:t>
    </dgm:pt>
    <dgm:pt modelId="{FB38FCEA-3A3B-4625-B060-B9B569AAC0CA}" type="pres">
      <dgm:prSet presAssocID="{B21D4B08-B05E-4C65-AA65-8C5AEF30E0E5}" presName="linNode" presStyleCnt="0"/>
      <dgm:spPr/>
    </dgm:pt>
    <dgm:pt modelId="{0CCD8057-CB14-4821-A359-EAB99B65D2DA}" type="pres">
      <dgm:prSet presAssocID="{B21D4B08-B05E-4C65-AA65-8C5AEF30E0E5}" presName="parentShp" presStyleLbl="node1" presStyleIdx="0" presStyleCnt="2">
        <dgm:presLayoutVars>
          <dgm:bulletEnabled val="1"/>
        </dgm:presLayoutVars>
      </dgm:prSet>
      <dgm:spPr/>
      <dgm:t>
        <a:bodyPr/>
        <a:lstStyle/>
        <a:p>
          <a:endParaRPr lang="en-US"/>
        </a:p>
      </dgm:t>
    </dgm:pt>
    <dgm:pt modelId="{785A69ED-CA64-4ABC-A802-3AC05D1A4B01}" type="pres">
      <dgm:prSet presAssocID="{B21D4B08-B05E-4C65-AA65-8C5AEF30E0E5}" presName="childShp" presStyleLbl="bgAccFollowNode1" presStyleIdx="0" presStyleCnt="2">
        <dgm:presLayoutVars>
          <dgm:bulletEnabled val="1"/>
        </dgm:presLayoutVars>
      </dgm:prSet>
      <dgm:spPr/>
      <dgm:t>
        <a:bodyPr/>
        <a:lstStyle/>
        <a:p>
          <a:endParaRPr lang="en-US"/>
        </a:p>
      </dgm:t>
    </dgm:pt>
    <dgm:pt modelId="{D6A936F8-E2AC-49FF-A048-BA7F3C1600F5}" type="pres">
      <dgm:prSet presAssocID="{796BCA00-E837-4201-9B8D-B56F1301975A}" presName="spacing" presStyleCnt="0"/>
      <dgm:spPr/>
    </dgm:pt>
    <dgm:pt modelId="{DA8222D4-19AA-478C-B0A4-F579584EE04F}" type="pres">
      <dgm:prSet presAssocID="{689B20CB-F1CD-4BD5-B7EE-CC0E8C7729DC}" presName="linNode" presStyleCnt="0"/>
      <dgm:spPr/>
    </dgm:pt>
    <dgm:pt modelId="{C02519AF-219D-45A5-9BDF-5AE8D6F4D86B}" type="pres">
      <dgm:prSet presAssocID="{689B20CB-F1CD-4BD5-B7EE-CC0E8C7729DC}" presName="parentShp" presStyleLbl="node1" presStyleIdx="1" presStyleCnt="2">
        <dgm:presLayoutVars>
          <dgm:bulletEnabled val="1"/>
        </dgm:presLayoutVars>
      </dgm:prSet>
      <dgm:spPr/>
      <dgm:t>
        <a:bodyPr/>
        <a:lstStyle/>
        <a:p>
          <a:endParaRPr lang="en-US"/>
        </a:p>
      </dgm:t>
    </dgm:pt>
    <dgm:pt modelId="{3028FA6F-0A11-4D91-BEC1-5AABB9EB2C84}" type="pres">
      <dgm:prSet presAssocID="{689B20CB-F1CD-4BD5-B7EE-CC0E8C7729DC}" presName="childShp" presStyleLbl="bgAccFollowNode1" presStyleIdx="1" presStyleCnt="2">
        <dgm:presLayoutVars>
          <dgm:bulletEnabled val="1"/>
        </dgm:presLayoutVars>
      </dgm:prSet>
      <dgm:spPr/>
      <dgm:t>
        <a:bodyPr/>
        <a:lstStyle/>
        <a:p>
          <a:endParaRPr lang="en-US"/>
        </a:p>
      </dgm:t>
    </dgm:pt>
  </dgm:ptLst>
  <dgm:cxnLst>
    <dgm:cxn modelId="{6E04E21A-45F0-4423-91D3-E99360ADA522}" srcId="{689B20CB-F1CD-4BD5-B7EE-CC0E8C7729DC}" destId="{A59CF37A-3BC3-4E78-98F5-768159A4378A}" srcOrd="0" destOrd="0" parTransId="{A920ED0C-8E94-4C31-9C9D-4F4149CA3AF1}" sibTransId="{7BC9F8F7-9DE5-4B22-930E-EF58C19590C5}"/>
    <dgm:cxn modelId="{728D5EC0-7D19-4DCD-BAE9-9B88B9DFF1BD}" type="presOf" srcId="{689B20CB-F1CD-4BD5-B7EE-CC0E8C7729DC}" destId="{C02519AF-219D-45A5-9BDF-5AE8D6F4D86B}" srcOrd="0" destOrd="0" presId="urn:microsoft.com/office/officeart/2005/8/layout/vList6"/>
    <dgm:cxn modelId="{A74487AE-0696-4787-BBC8-E38D92013F86}" srcId="{B21D4B08-B05E-4C65-AA65-8C5AEF30E0E5}" destId="{DC4FFA97-95B4-47EB-BA02-CE0E8D650BC9}" srcOrd="1" destOrd="0" parTransId="{72BB4C6D-69AF-4280-800A-73A9EB555B27}" sibTransId="{47C7F659-A197-4309-A77F-E08EE3AD7FD6}"/>
    <dgm:cxn modelId="{BDF7AFEB-ADC2-4815-A595-A1FFC56C0439}" srcId="{B21D4B08-B05E-4C65-AA65-8C5AEF30E0E5}" destId="{A2E5B0C2-C637-43F9-9108-E125FA310C8B}" srcOrd="0" destOrd="0" parTransId="{CD9E0FB0-83BD-46F3-98AF-C9984D86F591}" sibTransId="{A05610B0-DDE0-432B-A4B7-E54F50B608BA}"/>
    <dgm:cxn modelId="{DB86C198-50ED-442F-B01A-7AFBAD0DE2B3}" srcId="{E048FBBE-9779-4AC3-A70D-D6D50AE08A22}" destId="{689B20CB-F1CD-4BD5-B7EE-CC0E8C7729DC}" srcOrd="1" destOrd="0" parTransId="{6F2D9C3B-0777-4C95-A395-51D4479DCC77}" sibTransId="{5FE3770F-92C0-488E-9630-F09DAE3343A3}"/>
    <dgm:cxn modelId="{B342B2A4-F0D8-46C6-A4BD-827E346E8113}" srcId="{689B20CB-F1CD-4BD5-B7EE-CC0E8C7729DC}" destId="{05EFACCC-1161-49DC-81C5-AC0801A8F556}" srcOrd="1" destOrd="0" parTransId="{F78D2E52-7216-4A20-9BEF-2BE0C4E19693}" sibTransId="{FF0AA2B3-EFE1-41CF-A6A2-C143013DFA1B}"/>
    <dgm:cxn modelId="{36948E63-C840-474D-B2C2-C6380072FC07}" type="presOf" srcId="{E048FBBE-9779-4AC3-A70D-D6D50AE08A22}" destId="{A26D82E0-4339-4200-8014-83D7E3890D9D}" srcOrd="0" destOrd="0" presId="urn:microsoft.com/office/officeart/2005/8/layout/vList6"/>
    <dgm:cxn modelId="{1B9392C5-508C-415E-BB44-A1140BFBA464}" type="presOf" srcId="{05EFACCC-1161-49DC-81C5-AC0801A8F556}" destId="{3028FA6F-0A11-4D91-BEC1-5AABB9EB2C84}" srcOrd="0" destOrd="1" presId="urn:microsoft.com/office/officeart/2005/8/layout/vList6"/>
    <dgm:cxn modelId="{4FC2341F-BC52-4A02-BDF6-A52B67C69CDC}" srcId="{E048FBBE-9779-4AC3-A70D-D6D50AE08A22}" destId="{B21D4B08-B05E-4C65-AA65-8C5AEF30E0E5}" srcOrd="0" destOrd="0" parTransId="{F51A2074-1A7E-422F-8F72-57758D5CED19}" sibTransId="{796BCA00-E837-4201-9B8D-B56F1301975A}"/>
    <dgm:cxn modelId="{3B5EADD7-D013-428E-82A3-02E1933B5570}" type="presOf" srcId="{A2E5B0C2-C637-43F9-9108-E125FA310C8B}" destId="{785A69ED-CA64-4ABC-A802-3AC05D1A4B01}" srcOrd="0" destOrd="0" presId="urn:microsoft.com/office/officeart/2005/8/layout/vList6"/>
    <dgm:cxn modelId="{D3D2AF76-769B-406E-B5CD-120658865180}" type="presOf" srcId="{DC4FFA97-95B4-47EB-BA02-CE0E8D650BC9}" destId="{785A69ED-CA64-4ABC-A802-3AC05D1A4B01}" srcOrd="0" destOrd="1" presId="urn:microsoft.com/office/officeart/2005/8/layout/vList6"/>
    <dgm:cxn modelId="{DD477C33-8198-4F29-8341-6F36D5872230}" type="presOf" srcId="{A59CF37A-3BC3-4E78-98F5-768159A4378A}" destId="{3028FA6F-0A11-4D91-BEC1-5AABB9EB2C84}" srcOrd="0" destOrd="0" presId="urn:microsoft.com/office/officeart/2005/8/layout/vList6"/>
    <dgm:cxn modelId="{DD225321-1E70-46CC-8564-F10E76007F3F}" type="presOf" srcId="{B21D4B08-B05E-4C65-AA65-8C5AEF30E0E5}" destId="{0CCD8057-CB14-4821-A359-EAB99B65D2DA}" srcOrd="0" destOrd="0" presId="urn:microsoft.com/office/officeart/2005/8/layout/vList6"/>
    <dgm:cxn modelId="{25F2DED3-93FD-42F9-9A61-032756C9015E}" type="presParOf" srcId="{A26D82E0-4339-4200-8014-83D7E3890D9D}" destId="{FB38FCEA-3A3B-4625-B060-B9B569AAC0CA}" srcOrd="0" destOrd="0" presId="urn:microsoft.com/office/officeart/2005/8/layout/vList6"/>
    <dgm:cxn modelId="{CCF61F03-73A3-48A8-83DA-472D243E15E7}" type="presParOf" srcId="{FB38FCEA-3A3B-4625-B060-B9B569AAC0CA}" destId="{0CCD8057-CB14-4821-A359-EAB99B65D2DA}" srcOrd="0" destOrd="0" presId="urn:microsoft.com/office/officeart/2005/8/layout/vList6"/>
    <dgm:cxn modelId="{44D7DE75-79CE-4186-A7CE-698537021F25}" type="presParOf" srcId="{FB38FCEA-3A3B-4625-B060-B9B569AAC0CA}" destId="{785A69ED-CA64-4ABC-A802-3AC05D1A4B01}" srcOrd="1" destOrd="0" presId="urn:microsoft.com/office/officeart/2005/8/layout/vList6"/>
    <dgm:cxn modelId="{A902FBA7-8860-4C72-98C1-AA495FAB70C7}" type="presParOf" srcId="{A26D82E0-4339-4200-8014-83D7E3890D9D}" destId="{D6A936F8-E2AC-49FF-A048-BA7F3C1600F5}" srcOrd="1" destOrd="0" presId="urn:microsoft.com/office/officeart/2005/8/layout/vList6"/>
    <dgm:cxn modelId="{2CC208F4-03BE-4F6C-ADD8-45A11311D941}" type="presParOf" srcId="{A26D82E0-4339-4200-8014-83D7E3890D9D}" destId="{DA8222D4-19AA-478C-B0A4-F579584EE04F}" srcOrd="2" destOrd="0" presId="urn:microsoft.com/office/officeart/2005/8/layout/vList6"/>
    <dgm:cxn modelId="{2066DE41-09B7-44CC-A632-88786F8A7B97}" type="presParOf" srcId="{DA8222D4-19AA-478C-B0A4-F579584EE04F}" destId="{C02519AF-219D-45A5-9BDF-5AE8D6F4D86B}" srcOrd="0" destOrd="0" presId="urn:microsoft.com/office/officeart/2005/8/layout/vList6"/>
    <dgm:cxn modelId="{A3531221-90FE-4C75-BE5A-5CA0791DA1D9}" type="presParOf" srcId="{DA8222D4-19AA-478C-B0A4-F579584EE04F}" destId="{3028FA6F-0A11-4D91-BEC1-5AABB9EB2C8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AE0A69-923E-4640-8CE8-49D277E470FE}" type="doc">
      <dgm:prSet loTypeId="urn:microsoft.com/office/officeart/2005/8/layout/hProcess9" loCatId="process" qsTypeId="urn:microsoft.com/office/officeart/2005/8/quickstyle/simple1" qsCatId="simple" csTypeId="urn:microsoft.com/office/officeart/2005/8/colors/colorful1" csCatId="colorful" phldr="1"/>
      <dgm:spPr/>
    </dgm:pt>
    <dgm:pt modelId="{C574705F-B278-44BE-981D-99CE82AA1746}">
      <dgm:prSet phldrT="[Text]"/>
      <dgm:spPr/>
      <dgm:t>
        <a:bodyPr/>
        <a:lstStyle/>
        <a:p>
          <a:r>
            <a:rPr lang="en-US" dirty="0" smtClean="0"/>
            <a:t>Resolve Snapshot Errors</a:t>
          </a:r>
          <a:endParaRPr lang="en-US" dirty="0"/>
        </a:p>
      </dgm:t>
    </dgm:pt>
    <dgm:pt modelId="{0EED4123-BB4E-4451-8678-9FB89E173F77}" type="parTrans" cxnId="{B465FFD7-7149-4D4D-953B-00FD99E9C351}">
      <dgm:prSet/>
      <dgm:spPr/>
      <dgm:t>
        <a:bodyPr/>
        <a:lstStyle/>
        <a:p>
          <a:endParaRPr lang="en-US"/>
        </a:p>
      </dgm:t>
    </dgm:pt>
    <dgm:pt modelId="{34397DBC-C9E3-425E-ADD4-BABB0A288B8F}" type="sibTrans" cxnId="{B465FFD7-7149-4D4D-953B-00FD99E9C351}">
      <dgm:prSet/>
      <dgm:spPr/>
      <dgm:t>
        <a:bodyPr/>
        <a:lstStyle/>
        <a:p>
          <a:endParaRPr lang="en-US"/>
        </a:p>
      </dgm:t>
    </dgm:pt>
    <dgm:pt modelId="{A835056E-4DFE-4E3D-94C6-34439AB719D2}">
      <dgm:prSet phldrT="[Text]" custT="1"/>
      <dgm:spPr>
        <a:solidFill>
          <a:schemeClr val="accent5"/>
        </a:solidFill>
      </dgm:spPr>
      <dgm:t>
        <a:bodyPr/>
        <a:lstStyle/>
        <a:p>
          <a:r>
            <a:rPr lang="en-US" sz="2800" dirty="0" smtClean="0"/>
            <a:t>Report Review </a:t>
          </a:r>
          <a:br>
            <a:rPr lang="en-US" sz="2800" dirty="0" smtClean="0"/>
          </a:br>
          <a:r>
            <a:rPr lang="en-US" sz="2800" dirty="0" smtClean="0"/>
            <a:t>Week</a:t>
          </a:r>
          <a:endParaRPr lang="en-US" sz="2800" dirty="0"/>
        </a:p>
      </dgm:t>
    </dgm:pt>
    <dgm:pt modelId="{625C7F9D-7736-4077-B87D-EA51E295E94E}" type="parTrans" cxnId="{52790A8D-0076-442B-9392-1B5858C7EA80}">
      <dgm:prSet/>
      <dgm:spPr/>
      <dgm:t>
        <a:bodyPr/>
        <a:lstStyle/>
        <a:p>
          <a:endParaRPr lang="en-US"/>
        </a:p>
      </dgm:t>
    </dgm:pt>
    <dgm:pt modelId="{6B79BC7F-22D9-42BB-B9A2-8B82F53E4831}" type="sibTrans" cxnId="{52790A8D-0076-442B-9392-1B5858C7EA80}">
      <dgm:prSet/>
      <dgm:spPr/>
      <dgm:t>
        <a:bodyPr/>
        <a:lstStyle/>
        <a:p>
          <a:endParaRPr lang="en-US"/>
        </a:p>
      </dgm:t>
    </dgm:pt>
    <dgm:pt modelId="{2DC55158-623D-45D6-948F-0661A55AC873}">
      <dgm:prSet phldrT="[Text]"/>
      <dgm:spPr>
        <a:solidFill>
          <a:schemeClr val="accent1"/>
        </a:solidFill>
      </dgm:spPr>
      <dgm:t>
        <a:bodyPr/>
        <a:lstStyle/>
        <a:p>
          <a:r>
            <a:rPr lang="en-US" dirty="0" smtClean="0"/>
            <a:t>Reports signed and Uploaded to the DMS</a:t>
          </a:r>
          <a:endParaRPr lang="en-US" dirty="0"/>
        </a:p>
      </dgm:t>
    </dgm:pt>
    <dgm:pt modelId="{77B42623-7B0D-4D57-BF6B-A80A3D89B2C9}" type="parTrans" cxnId="{6227EB45-B2CC-43D4-9F2D-15F0A6CE4994}">
      <dgm:prSet/>
      <dgm:spPr/>
      <dgm:t>
        <a:bodyPr/>
        <a:lstStyle/>
        <a:p>
          <a:endParaRPr lang="en-US"/>
        </a:p>
      </dgm:t>
    </dgm:pt>
    <dgm:pt modelId="{F97B2468-7097-43AB-945E-8EF7C438E8E3}" type="sibTrans" cxnId="{6227EB45-B2CC-43D4-9F2D-15F0A6CE4994}">
      <dgm:prSet/>
      <dgm:spPr/>
      <dgm:t>
        <a:bodyPr/>
        <a:lstStyle/>
        <a:p>
          <a:endParaRPr lang="en-US"/>
        </a:p>
      </dgm:t>
    </dgm:pt>
    <dgm:pt modelId="{35C0C228-34E5-4CA0-B2F9-1A6AA6DB8FB2}">
      <dgm:prSet/>
      <dgm:spPr/>
      <dgm:t>
        <a:bodyPr/>
        <a:lstStyle/>
        <a:p>
          <a:r>
            <a:rPr lang="en-US" dirty="0" smtClean="0"/>
            <a:t>8/16/2016</a:t>
          </a:r>
          <a:endParaRPr lang="en-US" dirty="0"/>
        </a:p>
      </dgm:t>
    </dgm:pt>
    <dgm:pt modelId="{38330165-7BF8-4D44-B338-910A8BA03425}" type="parTrans" cxnId="{2CB17EAB-3890-4347-A9FE-B803D1CC3E25}">
      <dgm:prSet/>
      <dgm:spPr/>
      <dgm:t>
        <a:bodyPr/>
        <a:lstStyle/>
        <a:p>
          <a:endParaRPr lang="en-US"/>
        </a:p>
      </dgm:t>
    </dgm:pt>
    <dgm:pt modelId="{7ADB85AC-04C4-4399-9710-C27DA94FECD1}" type="sibTrans" cxnId="{2CB17EAB-3890-4347-A9FE-B803D1CC3E25}">
      <dgm:prSet/>
      <dgm:spPr/>
      <dgm:t>
        <a:bodyPr/>
        <a:lstStyle/>
        <a:p>
          <a:endParaRPr lang="en-US"/>
        </a:p>
      </dgm:t>
    </dgm:pt>
    <dgm:pt modelId="{4A9CFAAB-639C-4F8A-BB6A-7849DDA31A3B}">
      <dgm:prSet phldrT="[Text]"/>
      <dgm:spPr>
        <a:solidFill>
          <a:schemeClr val="accent5"/>
        </a:solidFill>
      </dgm:spPr>
      <dgm:t>
        <a:bodyPr/>
        <a:lstStyle/>
        <a:p>
          <a:r>
            <a:rPr lang="en-US" sz="2100" dirty="0" smtClean="0"/>
            <a:t>8/17-8/23</a:t>
          </a:r>
          <a:endParaRPr lang="en-US" sz="2100" dirty="0"/>
        </a:p>
      </dgm:t>
    </dgm:pt>
    <dgm:pt modelId="{516C7C37-9883-4566-82E3-C6ABF196DC1B}" type="parTrans" cxnId="{E4F17F07-9BDB-4B99-AAA4-330CA285F630}">
      <dgm:prSet/>
      <dgm:spPr/>
      <dgm:t>
        <a:bodyPr/>
        <a:lstStyle/>
        <a:p>
          <a:endParaRPr lang="en-US"/>
        </a:p>
      </dgm:t>
    </dgm:pt>
    <dgm:pt modelId="{8140044E-EBED-43B4-939B-4017A9FF6329}" type="sibTrans" cxnId="{E4F17F07-9BDB-4B99-AAA4-330CA285F630}">
      <dgm:prSet/>
      <dgm:spPr/>
      <dgm:t>
        <a:bodyPr/>
        <a:lstStyle/>
        <a:p>
          <a:endParaRPr lang="en-US"/>
        </a:p>
      </dgm:t>
    </dgm:pt>
    <dgm:pt modelId="{94F11E38-CD8A-4BD1-8B87-2E6BCB61E9B1}">
      <dgm:prSet phldrT="[Text]"/>
      <dgm:spPr>
        <a:solidFill>
          <a:schemeClr val="accent1"/>
        </a:solidFill>
      </dgm:spPr>
      <dgm:t>
        <a:bodyPr/>
        <a:lstStyle/>
        <a:p>
          <a:r>
            <a:rPr lang="en-US" dirty="0" smtClean="0"/>
            <a:t>8/24/2016</a:t>
          </a:r>
          <a:endParaRPr lang="en-US" dirty="0"/>
        </a:p>
      </dgm:t>
    </dgm:pt>
    <dgm:pt modelId="{58BA726E-32DC-4F5F-82DC-46ECE226E42C}" type="parTrans" cxnId="{5BF81EE7-DC66-4DDD-8CEC-2B9C013F1924}">
      <dgm:prSet/>
      <dgm:spPr/>
      <dgm:t>
        <a:bodyPr/>
        <a:lstStyle/>
        <a:p>
          <a:endParaRPr lang="en-US"/>
        </a:p>
      </dgm:t>
    </dgm:pt>
    <dgm:pt modelId="{A391CAA9-2446-4B69-B609-5F88A0E0FEEF}" type="sibTrans" cxnId="{5BF81EE7-DC66-4DDD-8CEC-2B9C013F1924}">
      <dgm:prSet/>
      <dgm:spPr/>
      <dgm:t>
        <a:bodyPr/>
        <a:lstStyle/>
        <a:p>
          <a:endParaRPr lang="en-US"/>
        </a:p>
      </dgm:t>
    </dgm:pt>
    <dgm:pt modelId="{50CBCF31-3BF9-4690-885F-3606206968D8}" type="pres">
      <dgm:prSet presAssocID="{3AAE0A69-923E-4640-8CE8-49D277E470FE}" presName="CompostProcess" presStyleCnt="0">
        <dgm:presLayoutVars>
          <dgm:dir/>
          <dgm:resizeHandles val="exact"/>
        </dgm:presLayoutVars>
      </dgm:prSet>
      <dgm:spPr/>
    </dgm:pt>
    <dgm:pt modelId="{547BFF4A-4FDA-4013-8E53-47F589508713}" type="pres">
      <dgm:prSet presAssocID="{3AAE0A69-923E-4640-8CE8-49D277E470FE}" presName="arrow" presStyleLbl="bgShp" presStyleIdx="0" presStyleCnt="1"/>
      <dgm:spPr/>
    </dgm:pt>
    <dgm:pt modelId="{E42CA8E8-9361-4EB7-8210-9537B900832E}" type="pres">
      <dgm:prSet presAssocID="{3AAE0A69-923E-4640-8CE8-49D277E470FE}" presName="linearProcess" presStyleCnt="0"/>
      <dgm:spPr/>
    </dgm:pt>
    <dgm:pt modelId="{356025D3-F817-4DDF-BE10-A0DFCAB670DD}" type="pres">
      <dgm:prSet presAssocID="{C574705F-B278-44BE-981D-99CE82AA1746}" presName="textNode" presStyleLbl="node1" presStyleIdx="0" presStyleCnt="3">
        <dgm:presLayoutVars>
          <dgm:bulletEnabled val="1"/>
        </dgm:presLayoutVars>
      </dgm:prSet>
      <dgm:spPr/>
      <dgm:t>
        <a:bodyPr/>
        <a:lstStyle/>
        <a:p>
          <a:endParaRPr lang="en-US"/>
        </a:p>
      </dgm:t>
    </dgm:pt>
    <dgm:pt modelId="{64A73E45-E240-45F0-A253-A25C17ED932C}" type="pres">
      <dgm:prSet presAssocID="{34397DBC-C9E3-425E-ADD4-BABB0A288B8F}" presName="sibTrans" presStyleCnt="0"/>
      <dgm:spPr/>
    </dgm:pt>
    <dgm:pt modelId="{46F4D1F5-C7B3-475B-BC24-2C94D1C3AC42}" type="pres">
      <dgm:prSet presAssocID="{A835056E-4DFE-4E3D-94C6-34439AB719D2}" presName="textNode" presStyleLbl="node1" presStyleIdx="1" presStyleCnt="3">
        <dgm:presLayoutVars>
          <dgm:bulletEnabled val="1"/>
        </dgm:presLayoutVars>
      </dgm:prSet>
      <dgm:spPr/>
      <dgm:t>
        <a:bodyPr/>
        <a:lstStyle/>
        <a:p>
          <a:endParaRPr lang="en-US"/>
        </a:p>
      </dgm:t>
    </dgm:pt>
    <dgm:pt modelId="{29984CFC-605A-433A-9AFD-E8BBD8416897}" type="pres">
      <dgm:prSet presAssocID="{6B79BC7F-22D9-42BB-B9A2-8B82F53E4831}" presName="sibTrans" presStyleCnt="0"/>
      <dgm:spPr/>
    </dgm:pt>
    <dgm:pt modelId="{A1D057B7-691A-47A3-94D4-2B479EE9D6AC}" type="pres">
      <dgm:prSet presAssocID="{2DC55158-623D-45D6-948F-0661A55AC873}" presName="textNode" presStyleLbl="node1" presStyleIdx="2" presStyleCnt="3">
        <dgm:presLayoutVars>
          <dgm:bulletEnabled val="1"/>
        </dgm:presLayoutVars>
      </dgm:prSet>
      <dgm:spPr/>
      <dgm:t>
        <a:bodyPr/>
        <a:lstStyle/>
        <a:p>
          <a:endParaRPr lang="en-US"/>
        </a:p>
      </dgm:t>
    </dgm:pt>
  </dgm:ptLst>
  <dgm:cxnLst>
    <dgm:cxn modelId="{52790A8D-0076-442B-9392-1B5858C7EA80}" srcId="{3AAE0A69-923E-4640-8CE8-49D277E470FE}" destId="{A835056E-4DFE-4E3D-94C6-34439AB719D2}" srcOrd="1" destOrd="0" parTransId="{625C7F9D-7736-4077-B87D-EA51E295E94E}" sibTransId="{6B79BC7F-22D9-42BB-B9A2-8B82F53E4831}"/>
    <dgm:cxn modelId="{CBA17AEF-E138-4680-B84D-D927F336A9EA}" type="presOf" srcId="{2DC55158-623D-45D6-948F-0661A55AC873}" destId="{A1D057B7-691A-47A3-94D4-2B479EE9D6AC}" srcOrd="0" destOrd="0" presId="urn:microsoft.com/office/officeart/2005/8/layout/hProcess9"/>
    <dgm:cxn modelId="{6227EB45-B2CC-43D4-9F2D-15F0A6CE4994}" srcId="{3AAE0A69-923E-4640-8CE8-49D277E470FE}" destId="{2DC55158-623D-45D6-948F-0661A55AC873}" srcOrd="2" destOrd="0" parTransId="{77B42623-7B0D-4D57-BF6B-A80A3D89B2C9}" sibTransId="{F97B2468-7097-43AB-945E-8EF7C438E8E3}"/>
    <dgm:cxn modelId="{2CB17EAB-3890-4347-A9FE-B803D1CC3E25}" srcId="{C574705F-B278-44BE-981D-99CE82AA1746}" destId="{35C0C228-34E5-4CA0-B2F9-1A6AA6DB8FB2}" srcOrd="0" destOrd="0" parTransId="{38330165-7BF8-4D44-B338-910A8BA03425}" sibTransId="{7ADB85AC-04C4-4399-9710-C27DA94FECD1}"/>
    <dgm:cxn modelId="{337EFF7D-2606-4D1E-A625-0144782A3A61}" type="presOf" srcId="{A835056E-4DFE-4E3D-94C6-34439AB719D2}" destId="{46F4D1F5-C7B3-475B-BC24-2C94D1C3AC42}" srcOrd="0" destOrd="0" presId="urn:microsoft.com/office/officeart/2005/8/layout/hProcess9"/>
    <dgm:cxn modelId="{E4F17F07-9BDB-4B99-AAA4-330CA285F630}" srcId="{A835056E-4DFE-4E3D-94C6-34439AB719D2}" destId="{4A9CFAAB-639C-4F8A-BB6A-7849DDA31A3B}" srcOrd="0" destOrd="0" parTransId="{516C7C37-9883-4566-82E3-C6ABF196DC1B}" sibTransId="{8140044E-EBED-43B4-939B-4017A9FF6329}"/>
    <dgm:cxn modelId="{20D2B1E1-8397-41AF-9EDD-2BD7EDDF5604}" type="presOf" srcId="{35C0C228-34E5-4CA0-B2F9-1A6AA6DB8FB2}" destId="{356025D3-F817-4DDF-BE10-A0DFCAB670DD}" srcOrd="0" destOrd="1" presId="urn:microsoft.com/office/officeart/2005/8/layout/hProcess9"/>
    <dgm:cxn modelId="{5BF81EE7-DC66-4DDD-8CEC-2B9C013F1924}" srcId="{2DC55158-623D-45D6-948F-0661A55AC873}" destId="{94F11E38-CD8A-4BD1-8B87-2E6BCB61E9B1}" srcOrd="0" destOrd="0" parTransId="{58BA726E-32DC-4F5F-82DC-46ECE226E42C}" sibTransId="{A391CAA9-2446-4B69-B609-5F88A0E0FEEF}"/>
    <dgm:cxn modelId="{DF79DC06-EBA3-4F5B-A602-D2E759A8FA90}" type="presOf" srcId="{3AAE0A69-923E-4640-8CE8-49D277E470FE}" destId="{50CBCF31-3BF9-4690-885F-3606206968D8}" srcOrd="0" destOrd="0" presId="urn:microsoft.com/office/officeart/2005/8/layout/hProcess9"/>
    <dgm:cxn modelId="{4352ECF0-29CA-48C5-B9AF-A1878BCABB6E}" type="presOf" srcId="{94F11E38-CD8A-4BD1-8B87-2E6BCB61E9B1}" destId="{A1D057B7-691A-47A3-94D4-2B479EE9D6AC}" srcOrd="0" destOrd="1" presId="urn:microsoft.com/office/officeart/2005/8/layout/hProcess9"/>
    <dgm:cxn modelId="{530DD87D-5D86-4E53-94F2-DC18FEA10372}" type="presOf" srcId="{C574705F-B278-44BE-981D-99CE82AA1746}" destId="{356025D3-F817-4DDF-BE10-A0DFCAB670DD}" srcOrd="0" destOrd="0" presId="urn:microsoft.com/office/officeart/2005/8/layout/hProcess9"/>
    <dgm:cxn modelId="{B465FFD7-7149-4D4D-953B-00FD99E9C351}" srcId="{3AAE0A69-923E-4640-8CE8-49D277E470FE}" destId="{C574705F-B278-44BE-981D-99CE82AA1746}" srcOrd="0" destOrd="0" parTransId="{0EED4123-BB4E-4451-8678-9FB89E173F77}" sibTransId="{34397DBC-C9E3-425E-ADD4-BABB0A288B8F}"/>
    <dgm:cxn modelId="{C94C9977-725D-4A43-B038-1E632D04C4BB}" type="presOf" srcId="{4A9CFAAB-639C-4F8A-BB6A-7849DDA31A3B}" destId="{46F4D1F5-C7B3-475B-BC24-2C94D1C3AC42}" srcOrd="0" destOrd="1" presId="urn:microsoft.com/office/officeart/2005/8/layout/hProcess9"/>
    <dgm:cxn modelId="{756B2A76-FBDA-4C4A-B414-FE9E134C4C68}" type="presParOf" srcId="{50CBCF31-3BF9-4690-885F-3606206968D8}" destId="{547BFF4A-4FDA-4013-8E53-47F589508713}" srcOrd="0" destOrd="0" presId="urn:microsoft.com/office/officeart/2005/8/layout/hProcess9"/>
    <dgm:cxn modelId="{A15593AA-02A4-46B5-AC18-E3AA99054D23}" type="presParOf" srcId="{50CBCF31-3BF9-4690-885F-3606206968D8}" destId="{E42CA8E8-9361-4EB7-8210-9537B900832E}" srcOrd="1" destOrd="0" presId="urn:microsoft.com/office/officeart/2005/8/layout/hProcess9"/>
    <dgm:cxn modelId="{EFAAC9BD-A5BD-43B5-ADA6-9A6C8369050E}" type="presParOf" srcId="{E42CA8E8-9361-4EB7-8210-9537B900832E}" destId="{356025D3-F817-4DDF-BE10-A0DFCAB670DD}" srcOrd="0" destOrd="0" presId="urn:microsoft.com/office/officeart/2005/8/layout/hProcess9"/>
    <dgm:cxn modelId="{6D7A0BE3-2D29-4119-9536-AD7F7BE26740}" type="presParOf" srcId="{E42CA8E8-9361-4EB7-8210-9537B900832E}" destId="{64A73E45-E240-45F0-A253-A25C17ED932C}" srcOrd="1" destOrd="0" presId="urn:microsoft.com/office/officeart/2005/8/layout/hProcess9"/>
    <dgm:cxn modelId="{D60F6E45-704E-489F-8DA2-6EEE35928D64}" type="presParOf" srcId="{E42CA8E8-9361-4EB7-8210-9537B900832E}" destId="{46F4D1F5-C7B3-475B-BC24-2C94D1C3AC42}" srcOrd="2" destOrd="0" presId="urn:microsoft.com/office/officeart/2005/8/layout/hProcess9"/>
    <dgm:cxn modelId="{782BFFFC-EFCC-4B58-B305-CB751DEBD9D7}" type="presParOf" srcId="{E42CA8E8-9361-4EB7-8210-9537B900832E}" destId="{29984CFC-605A-433A-9AFD-E8BBD8416897}" srcOrd="3" destOrd="0" presId="urn:microsoft.com/office/officeart/2005/8/layout/hProcess9"/>
    <dgm:cxn modelId="{57E3D6C8-B9B6-4B2C-9C08-947B6F9CBD68}" type="presParOf" srcId="{E42CA8E8-9361-4EB7-8210-9537B900832E}" destId="{A1D057B7-691A-47A3-94D4-2B479EE9D6A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FC4125-8DC8-4D76-9FEA-E8BBA0D9C25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BCB5DA2-D4DD-4830-A312-70EF8C0F5F35}">
      <dgm:prSet custT="1"/>
      <dgm:spPr>
        <a:solidFill>
          <a:srgbClr val="FFC000"/>
        </a:solidFill>
      </dgm:spPr>
      <dgm:t>
        <a:bodyPr/>
        <a:lstStyle/>
        <a:p>
          <a:pPr algn="l" rtl="0">
            <a:lnSpc>
              <a:spcPct val="100000"/>
            </a:lnSpc>
            <a:spcAft>
              <a:spcPts val="0"/>
            </a:spcAft>
          </a:pPr>
          <a:r>
            <a:rPr lang="en-US" sz="2600" dirty="0" smtClean="0">
              <a:solidFill>
                <a:schemeClr val="tx1"/>
              </a:solidFill>
              <a:effectLst/>
              <a:latin typeface="+mn-lt"/>
            </a:rPr>
            <a:t>SPED Data Summary Report (2014-2015 and newer)</a:t>
          </a:r>
          <a:endParaRPr lang="en-US" sz="2600" dirty="0">
            <a:solidFill>
              <a:schemeClr val="tx1"/>
            </a:solidFill>
            <a:effectLst/>
            <a:latin typeface="+mn-lt"/>
          </a:endParaRPr>
        </a:p>
      </dgm:t>
    </dgm:pt>
    <dgm:pt modelId="{5378E5AE-86AA-4FD1-9859-D3EB0E80B9C9}" type="parTrans" cxnId="{9F78A9EB-57CD-4401-BC85-65E2B1DFEC05}">
      <dgm:prSet/>
      <dgm:spPr/>
      <dgm:t>
        <a:bodyPr/>
        <a:lstStyle/>
        <a:p>
          <a:endParaRPr lang="en-US"/>
        </a:p>
      </dgm:t>
    </dgm:pt>
    <dgm:pt modelId="{A5533855-1A05-4AED-84E9-7A35A34A6CCC}" type="sibTrans" cxnId="{9F78A9EB-57CD-4401-BC85-65E2B1DFEC05}">
      <dgm:prSet/>
      <dgm:spPr/>
      <dgm:t>
        <a:bodyPr/>
        <a:lstStyle/>
        <a:p>
          <a:endParaRPr lang="en-US"/>
        </a:p>
      </dgm:t>
    </dgm:pt>
    <dgm:pt modelId="{962A7599-236F-4592-A284-5B934096D261}">
      <dgm:prSet custT="1"/>
      <dgm:spPr>
        <a:solidFill>
          <a:srgbClr val="FFC000"/>
        </a:solidFill>
      </dgm:spPr>
      <dgm:t>
        <a:bodyPr/>
        <a:lstStyle/>
        <a:p>
          <a:pPr rtl="0"/>
          <a:r>
            <a:rPr lang="en-US" sz="2600" dirty="0" smtClean="0">
              <a:solidFill>
                <a:schemeClr val="tx1"/>
              </a:solidFill>
              <a:effectLst/>
              <a:latin typeface="+mj-lt"/>
            </a:rPr>
            <a:t>SPED Year to Year Comparison Report</a:t>
          </a:r>
          <a:endParaRPr lang="en-US" sz="2600" dirty="0">
            <a:solidFill>
              <a:schemeClr val="tx1"/>
            </a:solidFill>
            <a:effectLst/>
            <a:latin typeface="+mj-lt"/>
          </a:endParaRPr>
        </a:p>
      </dgm:t>
    </dgm:pt>
    <dgm:pt modelId="{08EF028F-5B40-493C-9660-26B627899AD1}" type="parTrans" cxnId="{8428C32F-3D81-495D-81B8-926A466AEA79}">
      <dgm:prSet/>
      <dgm:spPr/>
      <dgm:t>
        <a:bodyPr/>
        <a:lstStyle/>
        <a:p>
          <a:endParaRPr lang="en-US"/>
        </a:p>
      </dgm:t>
    </dgm:pt>
    <dgm:pt modelId="{55C06EAB-626A-45CB-8303-8289B5E69811}" type="sibTrans" cxnId="{8428C32F-3D81-495D-81B8-926A466AEA79}">
      <dgm:prSet/>
      <dgm:spPr/>
      <dgm:t>
        <a:bodyPr/>
        <a:lstStyle/>
        <a:p>
          <a:endParaRPr lang="en-US"/>
        </a:p>
      </dgm:t>
    </dgm:pt>
    <dgm:pt modelId="{5C871EE4-FECE-4DC4-BE25-D08C14DD9850}">
      <dgm:prSet custT="1"/>
      <dgm:spPr>
        <a:solidFill>
          <a:schemeClr val="accent2">
            <a:lumMod val="60000"/>
            <a:lumOff val="40000"/>
          </a:schemeClr>
        </a:solidFill>
      </dgm:spPr>
      <dgm:t>
        <a:bodyPr/>
        <a:lstStyle/>
        <a:p>
          <a:pPr rtl="0"/>
          <a:r>
            <a:rPr lang="en-US" sz="2600" dirty="0" smtClean="0">
              <a:solidFill>
                <a:schemeClr val="tx1"/>
              </a:solidFill>
              <a:effectLst/>
              <a:latin typeface="+mj-lt"/>
            </a:rPr>
            <a:t>+ Special Education Discipline Flag Explanations</a:t>
          </a:r>
          <a:endParaRPr lang="en-US" sz="2600" dirty="0">
            <a:solidFill>
              <a:schemeClr val="tx1"/>
            </a:solidFill>
            <a:effectLst/>
            <a:latin typeface="+mj-lt"/>
          </a:endParaRPr>
        </a:p>
      </dgm:t>
    </dgm:pt>
    <dgm:pt modelId="{CBFBA982-2A88-43C7-BB0A-8383A6F78C93}" type="parTrans" cxnId="{3C1515B2-7ED2-4B82-A878-9AB8413DBDF7}">
      <dgm:prSet/>
      <dgm:spPr/>
      <dgm:t>
        <a:bodyPr/>
        <a:lstStyle/>
        <a:p>
          <a:endParaRPr lang="en-US"/>
        </a:p>
      </dgm:t>
    </dgm:pt>
    <dgm:pt modelId="{34B19A34-2C25-4E1A-9FB8-1A0FE61FE553}" type="sibTrans" cxnId="{3C1515B2-7ED2-4B82-A878-9AB8413DBDF7}">
      <dgm:prSet/>
      <dgm:spPr/>
      <dgm:t>
        <a:bodyPr/>
        <a:lstStyle/>
        <a:p>
          <a:endParaRPr lang="en-US"/>
        </a:p>
      </dgm:t>
    </dgm:pt>
    <dgm:pt modelId="{1480849E-2F81-4E34-8C03-68D096C0752C}" type="pres">
      <dgm:prSet presAssocID="{4DFC4125-8DC8-4D76-9FEA-E8BBA0D9C257}" presName="Name0" presStyleCnt="0">
        <dgm:presLayoutVars>
          <dgm:chMax val="7"/>
          <dgm:chPref val="7"/>
          <dgm:dir/>
        </dgm:presLayoutVars>
      </dgm:prSet>
      <dgm:spPr/>
      <dgm:t>
        <a:bodyPr/>
        <a:lstStyle/>
        <a:p>
          <a:endParaRPr lang="en-US"/>
        </a:p>
      </dgm:t>
    </dgm:pt>
    <dgm:pt modelId="{7115118D-1233-4C4B-AF83-5115B1311BC6}" type="pres">
      <dgm:prSet presAssocID="{4DFC4125-8DC8-4D76-9FEA-E8BBA0D9C257}" presName="Name1" presStyleCnt="0"/>
      <dgm:spPr/>
      <dgm:t>
        <a:bodyPr/>
        <a:lstStyle/>
        <a:p>
          <a:endParaRPr lang="en-US"/>
        </a:p>
      </dgm:t>
    </dgm:pt>
    <dgm:pt modelId="{87875737-BFF1-4CC0-97F7-D368342B32F5}" type="pres">
      <dgm:prSet presAssocID="{4DFC4125-8DC8-4D76-9FEA-E8BBA0D9C257}" presName="cycle" presStyleCnt="0"/>
      <dgm:spPr/>
      <dgm:t>
        <a:bodyPr/>
        <a:lstStyle/>
        <a:p>
          <a:endParaRPr lang="en-US"/>
        </a:p>
      </dgm:t>
    </dgm:pt>
    <dgm:pt modelId="{B4D7F01D-13CF-4FBF-B62E-334610091F43}" type="pres">
      <dgm:prSet presAssocID="{4DFC4125-8DC8-4D76-9FEA-E8BBA0D9C257}" presName="srcNode" presStyleLbl="node1" presStyleIdx="0" presStyleCnt="3"/>
      <dgm:spPr/>
      <dgm:t>
        <a:bodyPr/>
        <a:lstStyle/>
        <a:p>
          <a:endParaRPr lang="en-US"/>
        </a:p>
      </dgm:t>
    </dgm:pt>
    <dgm:pt modelId="{553891D8-5EAF-4F86-9DF8-664F6BC1E05C}" type="pres">
      <dgm:prSet presAssocID="{4DFC4125-8DC8-4D76-9FEA-E8BBA0D9C257}" presName="conn" presStyleLbl="parChTrans1D2" presStyleIdx="0" presStyleCnt="1"/>
      <dgm:spPr/>
      <dgm:t>
        <a:bodyPr/>
        <a:lstStyle/>
        <a:p>
          <a:endParaRPr lang="en-US"/>
        </a:p>
      </dgm:t>
    </dgm:pt>
    <dgm:pt modelId="{127DAA81-1F7B-4B2B-AB84-996D1EE3BBF3}" type="pres">
      <dgm:prSet presAssocID="{4DFC4125-8DC8-4D76-9FEA-E8BBA0D9C257}" presName="extraNode" presStyleLbl="node1" presStyleIdx="0" presStyleCnt="3"/>
      <dgm:spPr/>
      <dgm:t>
        <a:bodyPr/>
        <a:lstStyle/>
        <a:p>
          <a:endParaRPr lang="en-US"/>
        </a:p>
      </dgm:t>
    </dgm:pt>
    <dgm:pt modelId="{10FAAE12-580E-43EC-8B0D-1A9F9B14B2EA}" type="pres">
      <dgm:prSet presAssocID="{4DFC4125-8DC8-4D76-9FEA-E8BBA0D9C257}" presName="dstNode" presStyleLbl="node1" presStyleIdx="0" presStyleCnt="3"/>
      <dgm:spPr/>
      <dgm:t>
        <a:bodyPr/>
        <a:lstStyle/>
        <a:p>
          <a:endParaRPr lang="en-US"/>
        </a:p>
      </dgm:t>
    </dgm:pt>
    <dgm:pt modelId="{460FDACD-0AE4-481A-A35D-D26073BFF050}" type="pres">
      <dgm:prSet presAssocID="{ABCB5DA2-D4DD-4830-A312-70EF8C0F5F35}" presName="text_1" presStyleLbl="node1" presStyleIdx="0" presStyleCnt="3">
        <dgm:presLayoutVars>
          <dgm:bulletEnabled val="1"/>
        </dgm:presLayoutVars>
      </dgm:prSet>
      <dgm:spPr/>
      <dgm:t>
        <a:bodyPr/>
        <a:lstStyle/>
        <a:p>
          <a:endParaRPr lang="en-US"/>
        </a:p>
      </dgm:t>
    </dgm:pt>
    <dgm:pt modelId="{04D13F0D-9E36-4412-AE65-D4956E77E575}" type="pres">
      <dgm:prSet presAssocID="{ABCB5DA2-D4DD-4830-A312-70EF8C0F5F35}" presName="accent_1" presStyleCnt="0"/>
      <dgm:spPr/>
      <dgm:t>
        <a:bodyPr/>
        <a:lstStyle/>
        <a:p>
          <a:endParaRPr lang="en-US"/>
        </a:p>
      </dgm:t>
    </dgm:pt>
    <dgm:pt modelId="{06A8B771-FBEF-48EF-8A6C-DCCA81C9C045}" type="pres">
      <dgm:prSet presAssocID="{ABCB5DA2-D4DD-4830-A312-70EF8C0F5F35}" presName="accentRepeatNode" presStyleLbl="solidFgAcc1" presStyleIdx="0" presStyleCnt="3"/>
      <dgm:spPr/>
      <dgm:t>
        <a:bodyPr/>
        <a:lstStyle/>
        <a:p>
          <a:endParaRPr lang="en-US"/>
        </a:p>
      </dgm:t>
    </dgm:pt>
    <dgm:pt modelId="{464B52DA-136E-4850-9280-2F9614A7FA2A}" type="pres">
      <dgm:prSet presAssocID="{962A7599-236F-4592-A284-5B934096D261}" presName="text_2" presStyleLbl="node1" presStyleIdx="1" presStyleCnt="3">
        <dgm:presLayoutVars>
          <dgm:bulletEnabled val="1"/>
        </dgm:presLayoutVars>
      </dgm:prSet>
      <dgm:spPr/>
      <dgm:t>
        <a:bodyPr/>
        <a:lstStyle/>
        <a:p>
          <a:endParaRPr lang="en-US"/>
        </a:p>
      </dgm:t>
    </dgm:pt>
    <dgm:pt modelId="{E0451EB2-3477-49AC-97D7-9B745374176A}" type="pres">
      <dgm:prSet presAssocID="{962A7599-236F-4592-A284-5B934096D261}" presName="accent_2" presStyleCnt="0"/>
      <dgm:spPr/>
      <dgm:t>
        <a:bodyPr/>
        <a:lstStyle/>
        <a:p>
          <a:endParaRPr lang="en-US"/>
        </a:p>
      </dgm:t>
    </dgm:pt>
    <dgm:pt modelId="{B169D732-3FDD-4FE7-B586-500847519A8F}" type="pres">
      <dgm:prSet presAssocID="{962A7599-236F-4592-A284-5B934096D261}" presName="accentRepeatNode" presStyleLbl="solidFgAcc1" presStyleIdx="1" presStyleCnt="3"/>
      <dgm:spPr/>
      <dgm:t>
        <a:bodyPr/>
        <a:lstStyle/>
        <a:p>
          <a:endParaRPr lang="en-US"/>
        </a:p>
      </dgm:t>
    </dgm:pt>
    <dgm:pt modelId="{A724D923-59B9-464D-9836-EF1659683992}" type="pres">
      <dgm:prSet presAssocID="{5C871EE4-FECE-4DC4-BE25-D08C14DD9850}" presName="text_3" presStyleLbl="node1" presStyleIdx="2" presStyleCnt="3">
        <dgm:presLayoutVars>
          <dgm:bulletEnabled val="1"/>
        </dgm:presLayoutVars>
      </dgm:prSet>
      <dgm:spPr/>
      <dgm:t>
        <a:bodyPr/>
        <a:lstStyle/>
        <a:p>
          <a:endParaRPr lang="en-US"/>
        </a:p>
      </dgm:t>
    </dgm:pt>
    <dgm:pt modelId="{0347E64E-5E7B-47E0-BA63-A7E97B795C5A}" type="pres">
      <dgm:prSet presAssocID="{5C871EE4-FECE-4DC4-BE25-D08C14DD9850}" presName="accent_3" presStyleCnt="0"/>
      <dgm:spPr/>
      <dgm:t>
        <a:bodyPr/>
        <a:lstStyle/>
        <a:p>
          <a:endParaRPr lang="en-US"/>
        </a:p>
      </dgm:t>
    </dgm:pt>
    <dgm:pt modelId="{B3E7763F-3D0F-423D-A8BC-DD0EBDDE75C5}" type="pres">
      <dgm:prSet presAssocID="{5C871EE4-FECE-4DC4-BE25-D08C14DD9850}" presName="accentRepeatNode" presStyleLbl="solidFgAcc1" presStyleIdx="2" presStyleCnt="3"/>
      <dgm:spPr/>
      <dgm:t>
        <a:bodyPr/>
        <a:lstStyle/>
        <a:p>
          <a:endParaRPr lang="en-US"/>
        </a:p>
      </dgm:t>
    </dgm:pt>
  </dgm:ptLst>
  <dgm:cxnLst>
    <dgm:cxn modelId="{B4D2CB17-4567-46B5-8B38-AE4FD3338065}" type="presOf" srcId="{5C871EE4-FECE-4DC4-BE25-D08C14DD9850}" destId="{A724D923-59B9-464D-9836-EF1659683992}" srcOrd="0" destOrd="0" presId="urn:microsoft.com/office/officeart/2008/layout/VerticalCurvedList"/>
    <dgm:cxn modelId="{C0EDC04B-BF38-4A98-A589-22F98C4F8F0E}" type="presOf" srcId="{ABCB5DA2-D4DD-4830-A312-70EF8C0F5F35}" destId="{460FDACD-0AE4-481A-A35D-D26073BFF050}" srcOrd="0" destOrd="0" presId="urn:microsoft.com/office/officeart/2008/layout/VerticalCurvedList"/>
    <dgm:cxn modelId="{9F78A9EB-57CD-4401-BC85-65E2B1DFEC05}" srcId="{4DFC4125-8DC8-4D76-9FEA-E8BBA0D9C257}" destId="{ABCB5DA2-D4DD-4830-A312-70EF8C0F5F35}" srcOrd="0" destOrd="0" parTransId="{5378E5AE-86AA-4FD1-9859-D3EB0E80B9C9}" sibTransId="{A5533855-1A05-4AED-84E9-7A35A34A6CCC}"/>
    <dgm:cxn modelId="{8428C32F-3D81-495D-81B8-926A466AEA79}" srcId="{4DFC4125-8DC8-4D76-9FEA-E8BBA0D9C257}" destId="{962A7599-236F-4592-A284-5B934096D261}" srcOrd="1" destOrd="0" parTransId="{08EF028F-5B40-493C-9660-26B627899AD1}" sibTransId="{55C06EAB-626A-45CB-8303-8289B5E69811}"/>
    <dgm:cxn modelId="{40A4986D-0C5A-404C-84EA-70863CCE8C4B}" type="presOf" srcId="{A5533855-1A05-4AED-84E9-7A35A34A6CCC}" destId="{553891D8-5EAF-4F86-9DF8-664F6BC1E05C}" srcOrd="0" destOrd="0" presId="urn:microsoft.com/office/officeart/2008/layout/VerticalCurvedList"/>
    <dgm:cxn modelId="{3C1515B2-7ED2-4B82-A878-9AB8413DBDF7}" srcId="{4DFC4125-8DC8-4D76-9FEA-E8BBA0D9C257}" destId="{5C871EE4-FECE-4DC4-BE25-D08C14DD9850}" srcOrd="2" destOrd="0" parTransId="{CBFBA982-2A88-43C7-BB0A-8383A6F78C93}" sibTransId="{34B19A34-2C25-4E1A-9FB8-1A0FE61FE553}"/>
    <dgm:cxn modelId="{6E116A8D-3A37-4681-8D6F-CB72ED31AA2D}" type="presOf" srcId="{962A7599-236F-4592-A284-5B934096D261}" destId="{464B52DA-136E-4850-9280-2F9614A7FA2A}" srcOrd="0" destOrd="0" presId="urn:microsoft.com/office/officeart/2008/layout/VerticalCurvedList"/>
    <dgm:cxn modelId="{9D996DD5-DC42-40A1-BE4D-10DA5FF2A314}" type="presOf" srcId="{4DFC4125-8DC8-4D76-9FEA-E8BBA0D9C257}" destId="{1480849E-2F81-4E34-8C03-68D096C0752C}" srcOrd="0" destOrd="0" presId="urn:microsoft.com/office/officeart/2008/layout/VerticalCurvedList"/>
    <dgm:cxn modelId="{34CE8AA0-9E58-4D6E-9C7F-AA0022C7C3D8}" type="presParOf" srcId="{1480849E-2F81-4E34-8C03-68D096C0752C}" destId="{7115118D-1233-4C4B-AF83-5115B1311BC6}" srcOrd="0" destOrd="0" presId="urn:microsoft.com/office/officeart/2008/layout/VerticalCurvedList"/>
    <dgm:cxn modelId="{DDB5CAAB-5778-45B3-A791-C3D733344AD1}" type="presParOf" srcId="{7115118D-1233-4C4B-AF83-5115B1311BC6}" destId="{87875737-BFF1-4CC0-97F7-D368342B32F5}" srcOrd="0" destOrd="0" presId="urn:microsoft.com/office/officeart/2008/layout/VerticalCurvedList"/>
    <dgm:cxn modelId="{7B9FB71D-5A84-428D-A972-2FF51AF67332}" type="presParOf" srcId="{87875737-BFF1-4CC0-97F7-D368342B32F5}" destId="{B4D7F01D-13CF-4FBF-B62E-334610091F43}" srcOrd="0" destOrd="0" presId="urn:microsoft.com/office/officeart/2008/layout/VerticalCurvedList"/>
    <dgm:cxn modelId="{F252F7B8-696D-4335-BEB8-965F62AA992A}" type="presParOf" srcId="{87875737-BFF1-4CC0-97F7-D368342B32F5}" destId="{553891D8-5EAF-4F86-9DF8-664F6BC1E05C}" srcOrd="1" destOrd="0" presId="urn:microsoft.com/office/officeart/2008/layout/VerticalCurvedList"/>
    <dgm:cxn modelId="{9B7FC5A3-8F2D-4F8A-B5F3-25DAB38B4149}" type="presParOf" srcId="{87875737-BFF1-4CC0-97F7-D368342B32F5}" destId="{127DAA81-1F7B-4B2B-AB84-996D1EE3BBF3}" srcOrd="2" destOrd="0" presId="urn:microsoft.com/office/officeart/2008/layout/VerticalCurvedList"/>
    <dgm:cxn modelId="{31859689-3EA2-4609-84D9-27A62404A5CB}" type="presParOf" srcId="{87875737-BFF1-4CC0-97F7-D368342B32F5}" destId="{10FAAE12-580E-43EC-8B0D-1A9F9B14B2EA}" srcOrd="3" destOrd="0" presId="urn:microsoft.com/office/officeart/2008/layout/VerticalCurvedList"/>
    <dgm:cxn modelId="{F3CCDADE-267F-4605-A00D-32CFAD786DB7}" type="presParOf" srcId="{7115118D-1233-4C4B-AF83-5115B1311BC6}" destId="{460FDACD-0AE4-481A-A35D-D26073BFF050}" srcOrd="1" destOrd="0" presId="urn:microsoft.com/office/officeart/2008/layout/VerticalCurvedList"/>
    <dgm:cxn modelId="{FA8BF6C4-EADC-4BF0-B72B-4E6429FA4972}" type="presParOf" srcId="{7115118D-1233-4C4B-AF83-5115B1311BC6}" destId="{04D13F0D-9E36-4412-AE65-D4956E77E575}" srcOrd="2" destOrd="0" presId="urn:microsoft.com/office/officeart/2008/layout/VerticalCurvedList"/>
    <dgm:cxn modelId="{E5C74EF3-E13F-4584-87AA-003048469306}" type="presParOf" srcId="{04D13F0D-9E36-4412-AE65-D4956E77E575}" destId="{06A8B771-FBEF-48EF-8A6C-DCCA81C9C045}" srcOrd="0" destOrd="0" presId="urn:microsoft.com/office/officeart/2008/layout/VerticalCurvedList"/>
    <dgm:cxn modelId="{C6AC2408-598A-4162-9672-CF8E131BBB68}" type="presParOf" srcId="{7115118D-1233-4C4B-AF83-5115B1311BC6}" destId="{464B52DA-136E-4850-9280-2F9614A7FA2A}" srcOrd="3" destOrd="0" presId="urn:microsoft.com/office/officeart/2008/layout/VerticalCurvedList"/>
    <dgm:cxn modelId="{115F2A01-1B45-4A55-8917-52864FA36B77}" type="presParOf" srcId="{7115118D-1233-4C4B-AF83-5115B1311BC6}" destId="{E0451EB2-3477-49AC-97D7-9B745374176A}" srcOrd="4" destOrd="0" presId="urn:microsoft.com/office/officeart/2008/layout/VerticalCurvedList"/>
    <dgm:cxn modelId="{D05E411E-53AB-4C2A-8224-B086F4CDDCD4}" type="presParOf" srcId="{E0451EB2-3477-49AC-97D7-9B745374176A}" destId="{B169D732-3FDD-4FE7-B586-500847519A8F}" srcOrd="0" destOrd="0" presId="urn:microsoft.com/office/officeart/2008/layout/VerticalCurvedList"/>
    <dgm:cxn modelId="{B15DF92A-3CED-42EC-9487-8E779B00E7C0}" type="presParOf" srcId="{7115118D-1233-4C4B-AF83-5115B1311BC6}" destId="{A724D923-59B9-464D-9836-EF1659683992}" srcOrd="5" destOrd="0" presId="urn:microsoft.com/office/officeart/2008/layout/VerticalCurvedList"/>
    <dgm:cxn modelId="{18981A94-39F7-4C55-8E0C-9A7F90EB3DA7}" type="presParOf" srcId="{7115118D-1233-4C4B-AF83-5115B1311BC6}" destId="{0347E64E-5E7B-47E0-BA63-A7E97B795C5A}" srcOrd="6" destOrd="0" presId="urn:microsoft.com/office/officeart/2008/layout/VerticalCurvedList"/>
    <dgm:cxn modelId="{A435BB53-621F-434F-8E64-7A12968AAD2E}" type="presParOf" srcId="{0347E64E-5E7B-47E0-BA63-A7E97B795C5A}" destId="{B3E7763F-3D0F-423D-A8BC-DD0EBDDE75C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A69ED-CA64-4ABC-A802-3AC05D1A4B01}">
      <dsp:nvSpPr>
        <dsp:cNvPr id="0" name=""/>
        <dsp:cNvSpPr/>
      </dsp:nvSpPr>
      <dsp:spPr>
        <a:xfrm>
          <a:off x="2438400"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In-School &amp; Out-of-School Suspensions</a:t>
          </a:r>
          <a:endParaRPr lang="en-US" sz="2000" kern="1200" dirty="0"/>
        </a:p>
        <a:p>
          <a:pPr marL="228600" lvl="1" indent="-228600" algn="l" defTabSz="889000">
            <a:lnSpc>
              <a:spcPct val="90000"/>
            </a:lnSpc>
            <a:spcBef>
              <a:spcPct val="0"/>
            </a:spcBef>
            <a:spcAft>
              <a:spcPct val="15000"/>
            </a:spcAft>
            <a:buChar char="••"/>
          </a:pPr>
          <a:r>
            <a:rPr lang="en-US" sz="2000" kern="1200" dirty="0" smtClean="0"/>
            <a:t>Expulsions: With and Without Services</a:t>
          </a:r>
          <a:endParaRPr lang="en-US" sz="2000" kern="1200" dirty="0"/>
        </a:p>
      </dsp:txBody>
      <dsp:txXfrm>
        <a:off x="2438400" y="242342"/>
        <a:ext cx="2932063" cy="1451073"/>
      </dsp:txXfrm>
    </dsp:sp>
    <dsp:sp modelId="{0CCD8057-CB14-4821-A359-EAB99B65D2DA}">
      <dsp:nvSpPr>
        <dsp:cNvPr id="0" name=""/>
        <dsp:cNvSpPr/>
      </dsp:nvSpPr>
      <dsp:spPr>
        <a:xfrm>
          <a:off x="0" y="496"/>
          <a:ext cx="2438400" cy="19347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DISCIPLINES</a:t>
          </a:r>
          <a:endParaRPr lang="en-US" sz="2900" kern="1200" dirty="0"/>
        </a:p>
      </dsp:txBody>
      <dsp:txXfrm>
        <a:off x="94447" y="94943"/>
        <a:ext cx="2249506" cy="1745871"/>
      </dsp:txXfrm>
    </dsp:sp>
    <dsp:sp modelId="{3028FA6F-0A11-4D91-BEC1-5AABB9EB2C84}">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Unilateral Removal By School Personnel for Drugs, Weapons, or Serious Bodily Injury</a:t>
          </a:r>
          <a:endParaRPr lang="en-US" sz="1800" kern="1200" dirty="0"/>
        </a:p>
        <a:p>
          <a:pPr marL="171450" lvl="1" indent="-171450" algn="l" defTabSz="800100">
            <a:lnSpc>
              <a:spcPct val="90000"/>
            </a:lnSpc>
            <a:spcBef>
              <a:spcPct val="0"/>
            </a:spcBef>
            <a:spcAft>
              <a:spcPct val="15000"/>
            </a:spcAft>
            <a:buChar char="••"/>
          </a:pPr>
          <a:r>
            <a:rPr lang="en-US" sz="1800" kern="1200" dirty="0" smtClean="0"/>
            <a:t>Unilateral Removal By A Hearing Officer</a:t>
          </a:r>
          <a:endParaRPr lang="en-US" sz="1800" kern="1200" dirty="0"/>
        </a:p>
      </dsp:txBody>
      <dsp:txXfrm>
        <a:off x="2438400" y="2370584"/>
        <a:ext cx="2932063" cy="1451073"/>
      </dsp:txXfrm>
    </dsp:sp>
    <dsp:sp modelId="{C02519AF-219D-45A5-9BDF-5AE8D6F4D86B}">
      <dsp:nvSpPr>
        <dsp:cNvPr id="0" name=""/>
        <dsp:cNvSpPr/>
      </dsp:nvSpPr>
      <dsp:spPr>
        <a:xfrm>
          <a:off x="0" y="2128738"/>
          <a:ext cx="2438400" cy="19347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REMOVALS</a:t>
          </a:r>
          <a:endParaRPr lang="en-US" sz="2900" kern="1200" dirty="0"/>
        </a:p>
      </dsp:txBody>
      <dsp:txXfrm>
        <a:off x="94447" y="2223185"/>
        <a:ext cx="2249506" cy="174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BFF4A-4FDA-4013-8E53-47F589508713}">
      <dsp:nvSpPr>
        <dsp:cNvPr id="0" name=""/>
        <dsp:cNvSpPr/>
      </dsp:nvSpPr>
      <dsp:spPr>
        <a:xfrm>
          <a:off x="626625" y="0"/>
          <a:ext cx="7101761" cy="54149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025D3-F817-4DDF-BE10-A0DFCAB670DD}">
      <dsp:nvSpPr>
        <dsp:cNvPr id="0" name=""/>
        <dsp:cNvSpPr/>
      </dsp:nvSpPr>
      <dsp:spPr>
        <a:xfrm>
          <a:off x="8975" y="1624488"/>
          <a:ext cx="2689269" cy="216598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Resolve Snapshot Errors</a:t>
          </a:r>
          <a:endParaRPr lang="en-US" sz="2700" kern="1200" dirty="0"/>
        </a:p>
        <a:p>
          <a:pPr marL="228600" lvl="1" indent="-228600" algn="l" defTabSz="933450">
            <a:lnSpc>
              <a:spcPct val="90000"/>
            </a:lnSpc>
            <a:spcBef>
              <a:spcPct val="0"/>
            </a:spcBef>
            <a:spcAft>
              <a:spcPct val="15000"/>
            </a:spcAft>
            <a:buChar char="••"/>
          </a:pPr>
          <a:r>
            <a:rPr lang="en-US" sz="2100" kern="1200" dirty="0" smtClean="0"/>
            <a:t>8/16/2016</a:t>
          </a:r>
          <a:endParaRPr lang="en-US" sz="2100" kern="1200" dirty="0"/>
        </a:p>
      </dsp:txBody>
      <dsp:txXfrm>
        <a:off x="114710" y="1730223"/>
        <a:ext cx="2477799" cy="1954514"/>
      </dsp:txXfrm>
    </dsp:sp>
    <dsp:sp modelId="{46F4D1F5-C7B3-475B-BC24-2C94D1C3AC42}">
      <dsp:nvSpPr>
        <dsp:cNvPr id="0" name=""/>
        <dsp:cNvSpPr/>
      </dsp:nvSpPr>
      <dsp:spPr>
        <a:xfrm>
          <a:off x="2832871" y="1624488"/>
          <a:ext cx="2689269" cy="2165984"/>
        </a:xfrm>
        <a:prstGeom prst="roundRect">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Report Review </a:t>
          </a:r>
          <a:br>
            <a:rPr lang="en-US" sz="2800" kern="1200" dirty="0" smtClean="0"/>
          </a:br>
          <a:r>
            <a:rPr lang="en-US" sz="2800" kern="1200" dirty="0" smtClean="0"/>
            <a:t>Week</a:t>
          </a:r>
          <a:endParaRPr lang="en-US" sz="2800" kern="1200" dirty="0"/>
        </a:p>
        <a:p>
          <a:pPr marL="228600" lvl="1" indent="-228600" algn="l" defTabSz="933450">
            <a:lnSpc>
              <a:spcPct val="90000"/>
            </a:lnSpc>
            <a:spcBef>
              <a:spcPct val="0"/>
            </a:spcBef>
            <a:spcAft>
              <a:spcPct val="15000"/>
            </a:spcAft>
            <a:buChar char="••"/>
          </a:pPr>
          <a:r>
            <a:rPr lang="en-US" sz="2100" kern="1200" dirty="0" smtClean="0"/>
            <a:t>8/17-8/23</a:t>
          </a:r>
          <a:endParaRPr lang="en-US" sz="2100" kern="1200" dirty="0"/>
        </a:p>
      </dsp:txBody>
      <dsp:txXfrm>
        <a:off x="2938606" y="1730223"/>
        <a:ext cx="2477799" cy="1954514"/>
      </dsp:txXfrm>
    </dsp:sp>
    <dsp:sp modelId="{A1D057B7-691A-47A3-94D4-2B479EE9D6AC}">
      <dsp:nvSpPr>
        <dsp:cNvPr id="0" name=""/>
        <dsp:cNvSpPr/>
      </dsp:nvSpPr>
      <dsp:spPr>
        <a:xfrm>
          <a:off x="5656768" y="1624488"/>
          <a:ext cx="2689269" cy="2165984"/>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Reports signed and Uploaded to the DMS</a:t>
          </a:r>
          <a:endParaRPr lang="en-US" sz="2700" kern="1200" dirty="0"/>
        </a:p>
        <a:p>
          <a:pPr marL="228600" lvl="1" indent="-228600" algn="l" defTabSz="933450">
            <a:lnSpc>
              <a:spcPct val="90000"/>
            </a:lnSpc>
            <a:spcBef>
              <a:spcPct val="0"/>
            </a:spcBef>
            <a:spcAft>
              <a:spcPct val="15000"/>
            </a:spcAft>
            <a:buChar char="••"/>
          </a:pPr>
          <a:r>
            <a:rPr lang="en-US" sz="2100" kern="1200" dirty="0" smtClean="0"/>
            <a:t>8/24/2016</a:t>
          </a:r>
          <a:endParaRPr lang="en-US" sz="2100" kern="1200" dirty="0"/>
        </a:p>
      </dsp:txBody>
      <dsp:txXfrm>
        <a:off x="5762503" y="1730223"/>
        <a:ext cx="2477799" cy="1954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2446" tIns="46223" rIns="92446" bIns="46223" rtlCol="0"/>
          <a:lstStyle>
            <a:lvl1pPr algn="r">
              <a:defRPr sz="1200"/>
            </a:lvl1pPr>
          </a:lstStyle>
          <a:p>
            <a:fld id="{EEC664B4-81F1-E24F-90AF-27DC019489E9}" type="datetime1">
              <a:rPr lang="en-US" smtClean="0"/>
              <a:t>5/6/2016</a:t>
            </a:fld>
            <a:endParaRPr lang="en-US"/>
          </a:p>
        </p:txBody>
      </p:sp>
      <p:sp>
        <p:nvSpPr>
          <p:cNvPr id="4" name="Footer Placeholder 3"/>
          <p:cNvSpPr>
            <a:spLocks noGrp="1"/>
          </p:cNvSpPr>
          <p:nvPr>
            <p:ph type="ftr" sz="quarter" idx="2"/>
          </p:nvPr>
        </p:nvSpPr>
        <p:spPr>
          <a:xfrm>
            <a:off x="2"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2446" tIns="46223" rIns="92446" bIns="46223"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2446" tIns="46223" rIns="92446" bIns="46223" rtlCol="0"/>
          <a:lstStyle>
            <a:lvl1pPr algn="r">
              <a:defRPr sz="1200"/>
            </a:lvl1pPr>
          </a:lstStyle>
          <a:p>
            <a:fld id="{DF7F1863-8423-8E48-8D02-88636C918AC7}" type="datetime1">
              <a:rPr lang="en-US" smtClean="0"/>
              <a:t>5/6/2016</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2446" tIns="46223" rIns="92446" bIns="46223"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3175896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a:p>
        </p:txBody>
      </p:sp>
    </p:spTree>
    <p:extLst>
      <p:ext uri="{BB962C8B-B14F-4D97-AF65-F5344CB8AC3E}">
        <p14:creationId xmlns:p14="http://schemas.microsoft.com/office/powerpoint/2010/main" val="3758732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243141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a:p>
        </p:txBody>
      </p:sp>
    </p:spTree>
    <p:extLst>
      <p:ext uri="{BB962C8B-B14F-4D97-AF65-F5344CB8AC3E}">
        <p14:creationId xmlns:p14="http://schemas.microsoft.com/office/powerpoint/2010/main" val="243141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5/6/2016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30</a:t>
            </a:fld>
            <a:endParaRPr lang="en-US" dirty="0"/>
          </a:p>
        </p:txBody>
      </p:sp>
    </p:spTree>
    <p:extLst>
      <p:ext uri="{BB962C8B-B14F-4D97-AF65-F5344CB8AC3E}">
        <p14:creationId xmlns:p14="http://schemas.microsoft.com/office/powerpoint/2010/main" val="3133695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5/6/2016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31</a:t>
            </a:fld>
            <a:endParaRPr lang="en-US" dirty="0"/>
          </a:p>
        </p:txBody>
      </p:sp>
    </p:spTree>
    <p:extLst>
      <p:ext uri="{BB962C8B-B14F-4D97-AF65-F5344CB8AC3E}">
        <p14:creationId xmlns:p14="http://schemas.microsoft.com/office/powerpoint/2010/main" val="3744449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5/6/2016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32</a:t>
            </a:fld>
            <a:endParaRPr lang="en-US" dirty="0"/>
          </a:p>
        </p:txBody>
      </p:sp>
    </p:spTree>
    <p:extLst>
      <p:ext uri="{BB962C8B-B14F-4D97-AF65-F5344CB8AC3E}">
        <p14:creationId xmlns:p14="http://schemas.microsoft.com/office/powerpoint/2010/main" val="3744449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5/6/2016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33</a:t>
            </a:fld>
            <a:endParaRPr lang="en-US" dirty="0"/>
          </a:p>
        </p:txBody>
      </p:sp>
    </p:spTree>
    <p:extLst>
      <p:ext uri="{BB962C8B-B14F-4D97-AF65-F5344CB8AC3E}">
        <p14:creationId xmlns:p14="http://schemas.microsoft.com/office/powerpoint/2010/main" val="3744449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a:p>
        </p:txBody>
      </p:sp>
    </p:spTree>
    <p:extLst>
      <p:ext uri="{BB962C8B-B14F-4D97-AF65-F5344CB8AC3E}">
        <p14:creationId xmlns:p14="http://schemas.microsoft.com/office/powerpoint/2010/main" val="756847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514337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72381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a:p>
        </p:txBody>
      </p:sp>
    </p:spTree>
    <p:extLst>
      <p:ext uri="{BB962C8B-B14F-4D97-AF65-F5344CB8AC3E}">
        <p14:creationId xmlns:p14="http://schemas.microsoft.com/office/powerpoint/2010/main" val="2032751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722577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054662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767622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51 in last years</a:t>
            </a:r>
            <a:r>
              <a:rPr lang="en-US" baseline="0" dirty="0" smtClean="0"/>
              <a:t> ppt</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117103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189412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990233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045739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07130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entry will have some field “0” filled.   Note the highlighted areas.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816455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entry will have some field “0” filled.   Note the highlighted areas.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815574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CDE supports the collaborative</a:t>
            </a:r>
            <a:r>
              <a:rPr lang="en-US" baseline="0" dirty="0" smtClean="0"/>
              <a:t> efforts.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a:p>
        </p:txBody>
      </p:sp>
    </p:spTree>
    <p:extLst>
      <p:ext uri="{BB962C8B-B14F-4D97-AF65-F5344CB8AC3E}">
        <p14:creationId xmlns:p14="http://schemas.microsoft.com/office/powerpoint/2010/main" val="1783733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entry will have some field “0” filled.   Note the highlighted areas.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353772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Reports in Blue are Detail Reports,</a:t>
            </a:r>
            <a:r>
              <a:rPr lang="en-US" baseline="0" dirty="0" smtClean="0"/>
              <a:t> Reports in Green are Signature Reports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4186167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SPED</a:t>
            </a:r>
            <a:r>
              <a:rPr lang="en-US" baseline="0" dirty="0" smtClean="0"/>
              <a:t> Excel Detail Report contains these 4 other reports, so you have a choice.  You can view the reports individually or download all 4 at once in an Excel format. Your Choice!</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891252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a:t>
            </a:r>
            <a:r>
              <a:rPr lang="en-US" baseline="0" dirty="0" smtClean="0"/>
              <a:t> is the count of students unilaterally removed by staff.  1B, 1C, 1D cover the details of why they were removed.  2 refers to removals by a hearing officer.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469376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xfrm>
            <a:off x="786385" y="4415790"/>
            <a:ext cx="5608320" cy="4183380"/>
          </a:xfrm>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Revenant</a:t>
            </a:r>
            <a:r>
              <a:rPr lang="en-US" baseline="0" dirty="0" smtClean="0">
                <a:latin typeface="Verdana" pitchFamily="34" charset="0"/>
              </a:rPr>
              <a:t> data for Indicator 4 can be found in the Data Summary Report.  The report with the heading “Indicator 4” has been changed to a detail report and does not need to be submitted to the CDE. </a:t>
            </a:r>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915323-4A91-474C-925F-804EEF940BC1}" type="slidenum">
              <a:rPr lang="en-US" smtClean="0">
                <a:solidFill>
                  <a:prstClr val="black"/>
                </a:solidFill>
              </a:rPr>
              <a:pPr/>
              <a:t>68</a:t>
            </a:fld>
            <a:endParaRPr lang="en-US" dirty="0" smtClean="0">
              <a:solidFill>
                <a:prstClr val="black"/>
              </a:solidFill>
            </a:endParaRPr>
          </a:p>
        </p:txBody>
      </p:sp>
    </p:spTree>
    <p:extLst>
      <p:ext uri="{BB962C8B-B14F-4D97-AF65-F5344CB8AC3E}">
        <p14:creationId xmlns:p14="http://schemas.microsoft.com/office/powerpoint/2010/main" val="95338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31CEAC-C28D-4337-9C79-69FC0A501EAF}" type="slidenum">
              <a:rPr lang="en-US" smtClean="0">
                <a:solidFill>
                  <a:prstClr val="black"/>
                </a:solidFill>
              </a:rPr>
              <a:pPr/>
              <a:t>70</a:t>
            </a:fld>
            <a:endParaRPr lang="en-US" dirty="0" smtClean="0">
              <a:solidFill>
                <a:prstClr val="black"/>
              </a:solidFill>
            </a:endParaRPr>
          </a:p>
        </p:txBody>
      </p:sp>
    </p:spTree>
    <p:extLst>
      <p:ext uri="{BB962C8B-B14F-4D97-AF65-F5344CB8AC3E}">
        <p14:creationId xmlns:p14="http://schemas.microsoft.com/office/powerpoint/2010/main" val="3333166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100" dirty="0">
                <a:latin typeface="Verdana" pitchFamily="34" charset="0"/>
              </a:rPr>
              <a:t>This slide provides information related specifically to Removals </a:t>
            </a:r>
          </a:p>
          <a:p>
            <a:pPr eaLnBrk="1" hangingPunct="1">
              <a:spcBef>
                <a:spcPct val="0"/>
              </a:spcBef>
            </a:pPr>
            <a:endParaRPr lang="en-US" sz="1100" dirty="0">
              <a:latin typeface="Verdana" pitchFamily="34" charset="0"/>
            </a:endParaRPr>
          </a:p>
          <a:p>
            <a:pPr eaLnBrk="1" hangingPunct="1">
              <a:spcBef>
                <a:spcPct val="0"/>
              </a:spcBef>
            </a:pPr>
            <a:r>
              <a:rPr lang="en-US" sz="1100" b="1" dirty="0">
                <a:latin typeface="Verdana" pitchFamily="34" charset="0"/>
              </a:rPr>
              <a:t>Section 1A:</a:t>
            </a:r>
            <a:r>
              <a:rPr lang="en-US" sz="1100" dirty="0">
                <a:latin typeface="Verdana" pitchFamily="34" charset="0"/>
              </a:rPr>
              <a:t> Number of </a:t>
            </a:r>
            <a:r>
              <a:rPr lang="en-US" sz="1100" b="1" dirty="0">
                <a:latin typeface="Verdana" pitchFamily="34" charset="0"/>
              </a:rPr>
              <a:t>Children</a:t>
            </a:r>
            <a:r>
              <a:rPr lang="en-US" sz="1100" dirty="0">
                <a:latin typeface="Verdana" pitchFamily="34" charset="0"/>
              </a:rPr>
              <a:t> Unilaterally Removed to an IAES by School Personnel</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1B:</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Drugs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1C:</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Weapons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1D:</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Serious Bodily Injury</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2:  </a:t>
            </a:r>
            <a:r>
              <a:rPr lang="en-US" sz="1100" dirty="0">
                <a:latin typeface="Verdana" pitchFamily="34" charset="0"/>
              </a:rPr>
              <a:t>Number of </a:t>
            </a:r>
            <a:r>
              <a:rPr lang="en-US" sz="1100" b="1" dirty="0">
                <a:latin typeface="Verdana" pitchFamily="34" charset="0"/>
              </a:rPr>
              <a:t>Children</a:t>
            </a:r>
            <a:r>
              <a:rPr lang="en-US" sz="1100" dirty="0">
                <a:latin typeface="Verdana" pitchFamily="34" charset="0"/>
              </a:rPr>
              <a:t> Removed to an IAES by a Hearing Officer for Serious Bodily Injury</a:t>
            </a:r>
            <a:endParaRPr lang="en-US" sz="1100" b="1" dirty="0">
              <a:latin typeface="Verdana" pitchFamily="34" charset="0"/>
            </a:endParaRPr>
          </a:p>
          <a:p>
            <a:pPr eaLnBrk="1" hangingPunct="1">
              <a:spcBef>
                <a:spcPct val="0"/>
              </a:spcBef>
            </a:pPr>
            <a:endParaRPr lang="en-US" sz="1100" dirty="0">
              <a:latin typeface="Verdana" pitchFamily="34" charset="0"/>
            </a:endParaRPr>
          </a:p>
          <a:p>
            <a:pPr eaLnBrk="1" hangingPunct="1">
              <a:spcBef>
                <a:spcPct val="0"/>
              </a:spcBef>
            </a:pPr>
            <a:r>
              <a:rPr lang="en-US" dirty="0" smtClean="0">
                <a:latin typeface="Verdana" pitchFamily="34" charset="0"/>
                <a:cs typeface="Arial" charset="0"/>
              </a:rPr>
              <a:t>Sections 1 &amp; 2 are broken out by Primary Disability, Federal Race/Ethnicity Reporting category, Gender, and ELL status</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Arial" charset="0"/>
              <a:cs typeface="Arial" charset="0"/>
            </a:endParaRP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568BD179-D7AA-464B-AA3C-5F567A0CFF12}" type="slidenum">
              <a:rPr lang="en-US" smtClean="0">
                <a:solidFill>
                  <a:prstClr val="black"/>
                </a:solidFill>
              </a:rPr>
              <a:pPr defTabSz="930156"/>
              <a:t>72</a:t>
            </a:fld>
            <a:endParaRPr lang="en-US" dirty="0" smtClean="0">
              <a:solidFill>
                <a:prstClr val="black"/>
              </a:solidFill>
            </a:endParaRPr>
          </a:p>
        </p:txBody>
      </p:sp>
    </p:spTree>
    <p:extLst>
      <p:ext uri="{BB962C8B-B14F-4D97-AF65-F5344CB8AC3E}">
        <p14:creationId xmlns:p14="http://schemas.microsoft.com/office/powerpoint/2010/main" val="2402318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100" dirty="0">
                <a:latin typeface="Verdana" pitchFamily="34" charset="0"/>
              </a:rPr>
              <a:t>This slide provides information related specifically to Removals </a:t>
            </a:r>
          </a:p>
          <a:p>
            <a:pPr eaLnBrk="1" hangingPunct="1">
              <a:spcBef>
                <a:spcPct val="0"/>
              </a:spcBef>
            </a:pPr>
            <a:endParaRPr lang="en-US" sz="1100" dirty="0">
              <a:latin typeface="Verdana" pitchFamily="34" charset="0"/>
            </a:endParaRPr>
          </a:p>
          <a:p>
            <a:pPr eaLnBrk="1" hangingPunct="1">
              <a:spcBef>
                <a:spcPct val="0"/>
              </a:spcBef>
            </a:pPr>
            <a:r>
              <a:rPr lang="en-US" sz="1100" b="1" dirty="0">
                <a:latin typeface="Verdana" pitchFamily="34" charset="0"/>
              </a:rPr>
              <a:t>Section 1A:</a:t>
            </a:r>
            <a:r>
              <a:rPr lang="en-US" sz="1100" dirty="0">
                <a:latin typeface="Verdana" pitchFamily="34" charset="0"/>
              </a:rPr>
              <a:t> Number of </a:t>
            </a:r>
            <a:r>
              <a:rPr lang="en-US" sz="1100" b="1" dirty="0">
                <a:latin typeface="Verdana" pitchFamily="34" charset="0"/>
              </a:rPr>
              <a:t>Children</a:t>
            </a:r>
            <a:r>
              <a:rPr lang="en-US" sz="1100" dirty="0">
                <a:latin typeface="Verdana" pitchFamily="34" charset="0"/>
              </a:rPr>
              <a:t> Unilaterally Removed to an IAES by School Personnel</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1B:</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Drugs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1C:</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Weapons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1D:</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Serious Bodily Injury</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2:  </a:t>
            </a:r>
            <a:r>
              <a:rPr lang="en-US" sz="1100" dirty="0">
                <a:latin typeface="Verdana" pitchFamily="34" charset="0"/>
              </a:rPr>
              <a:t>Number of </a:t>
            </a:r>
            <a:r>
              <a:rPr lang="en-US" sz="1100" b="1" dirty="0">
                <a:latin typeface="Verdana" pitchFamily="34" charset="0"/>
              </a:rPr>
              <a:t>Children</a:t>
            </a:r>
            <a:r>
              <a:rPr lang="en-US" sz="1100" dirty="0">
                <a:latin typeface="Verdana" pitchFamily="34" charset="0"/>
              </a:rPr>
              <a:t> Removed to an IAES by a Hearing Officer for Serious Bodily Injury</a:t>
            </a:r>
            <a:endParaRPr lang="en-US" sz="1100" b="1" dirty="0">
              <a:latin typeface="Verdana" pitchFamily="34" charset="0"/>
            </a:endParaRPr>
          </a:p>
          <a:p>
            <a:pPr eaLnBrk="1" hangingPunct="1">
              <a:spcBef>
                <a:spcPct val="0"/>
              </a:spcBef>
            </a:pPr>
            <a:endParaRPr lang="en-US" sz="1100" dirty="0">
              <a:latin typeface="Verdana" pitchFamily="34" charset="0"/>
            </a:endParaRPr>
          </a:p>
          <a:p>
            <a:pPr eaLnBrk="1" hangingPunct="1">
              <a:spcBef>
                <a:spcPct val="0"/>
              </a:spcBef>
            </a:pPr>
            <a:r>
              <a:rPr lang="en-US" dirty="0" smtClean="0">
                <a:latin typeface="Verdana" pitchFamily="34" charset="0"/>
                <a:cs typeface="Arial" charset="0"/>
              </a:rPr>
              <a:t>Sections 1 &amp; 2 are broken out by Primary Disability, Federal Race/Ethnicity Reporting category, Gender, and ELL status</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Arial" charset="0"/>
              <a:cs typeface="Arial" charset="0"/>
            </a:endParaRP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568BD179-D7AA-464B-AA3C-5F567A0CFF12}" type="slidenum">
              <a:rPr lang="en-US" smtClean="0">
                <a:solidFill>
                  <a:prstClr val="black"/>
                </a:solidFill>
              </a:rPr>
              <a:pPr defTabSz="930156"/>
              <a:t>73</a:t>
            </a:fld>
            <a:endParaRPr lang="en-US" dirty="0" smtClean="0">
              <a:solidFill>
                <a:prstClr val="black"/>
              </a:solidFill>
            </a:endParaRPr>
          </a:p>
        </p:txBody>
      </p:sp>
    </p:spTree>
    <p:extLst>
      <p:ext uri="{BB962C8B-B14F-4D97-AF65-F5344CB8AC3E}">
        <p14:creationId xmlns:p14="http://schemas.microsoft.com/office/powerpoint/2010/main" val="1373259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100" dirty="0">
                <a:latin typeface="Verdana" pitchFamily="34" charset="0"/>
              </a:rPr>
              <a:t>This slide provides information related specifically to Removals </a:t>
            </a:r>
          </a:p>
          <a:p>
            <a:pPr eaLnBrk="1" hangingPunct="1">
              <a:spcBef>
                <a:spcPct val="0"/>
              </a:spcBef>
            </a:pPr>
            <a:endParaRPr lang="en-US" sz="1100" dirty="0">
              <a:latin typeface="Verdana" pitchFamily="34" charset="0"/>
            </a:endParaRPr>
          </a:p>
          <a:p>
            <a:pPr eaLnBrk="1" hangingPunct="1">
              <a:spcBef>
                <a:spcPct val="0"/>
              </a:spcBef>
            </a:pPr>
            <a:r>
              <a:rPr lang="en-US" sz="1100" b="1" dirty="0">
                <a:latin typeface="Verdana" pitchFamily="34" charset="0"/>
              </a:rPr>
              <a:t>Section 1A:</a:t>
            </a:r>
            <a:r>
              <a:rPr lang="en-US" sz="1100" dirty="0">
                <a:latin typeface="Verdana" pitchFamily="34" charset="0"/>
              </a:rPr>
              <a:t> Number of </a:t>
            </a:r>
            <a:r>
              <a:rPr lang="en-US" sz="1100" b="1" dirty="0">
                <a:latin typeface="Verdana" pitchFamily="34" charset="0"/>
              </a:rPr>
              <a:t>Children</a:t>
            </a:r>
            <a:r>
              <a:rPr lang="en-US" sz="1100" dirty="0">
                <a:latin typeface="Verdana" pitchFamily="34" charset="0"/>
              </a:rPr>
              <a:t> Unilaterally Removed to an IAES by School Personnel</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1B:</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Drugs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1C:</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Weapons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1D:</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Serious Bodily Injury</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2:  </a:t>
            </a:r>
            <a:r>
              <a:rPr lang="en-US" sz="1100" dirty="0">
                <a:latin typeface="Verdana" pitchFamily="34" charset="0"/>
              </a:rPr>
              <a:t>Number of </a:t>
            </a:r>
            <a:r>
              <a:rPr lang="en-US" sz="1100" b="1" dirty="0">
                <a:latin typeface="Verdana" pitchFamily="34" charset="0"/>
              </a:rPr>
              <a:t>Children</a:t>
            </a:r>
            <a:r>
              <a:rPr lang="en-US" sz="1100" dirty="0">
                <a:latin typeface="Verdana" pitchFamily="34" charset="0"/>
              </a:rPr>
              <a:t> Removed to an IAES by a Hearing Officer for Serious Bodily Injury</a:t>
            </a:r>
            <a:endParaRPr lang="en-US" sz="1100" b="1" dirty="0">
              <a:latin typeface="Verdana" pitchFamily="34" charset="0"/>
            </a:endParaRPr>
          </a:p>
          <a:p>
            <a:pPr eaLnBrk="1" hangingPunct="1">
              <a:spcBef>
                <a:spcPct val="0"/>
              </a:spcBef>
            </a:pPr>
            <a:endParaRPr lang="en-US" sz="1100" dirty="0">
              <a:latin typeface="Verdana" pitchFamily="34" charset="0"/>
            </a:endParaRPr>
          </a:p>
          <a:p>
            <a:pPr eaLnBrk="1" hangingPunct="1">
              <a:spcBef>
                <a:spcPct val="0"/>
              </a:spcBef>
            </a:pPr>
            <a:r>
              <a:rPr lang="en-US" dirty="0" smtClean="0">
                <a:latin typeface="Verdana" pitchFamily="34" charset="0"/>
                <a:cs typeface="Arial" charset="0"/>
              </a:rPr>
              <a:t>Sections 1 &amp; 2 are broken out by Primary Disability, Federal Race/Ethnicity Reporting category, Gender, and ELL status</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Arial" charset="0"/>
              <a:cs typeface="Arial" charset="0"/>
            </a:endParaRP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568BD179-D7AA-464B-AA3C-5F567A0CFF12}" type="slidenum">
              <a:rPr lang="en-US" smtClean="0">
                <a:solidFill>
                  <a:prstClr val="black"/>
                </a:solidFill>
              </a:rPr>
              <a:pPr defTabSz="930156"/>
              <a:t>74</a:t>
            </a:fld>
            <a:endParaRPr lang="en-US" dirty="0" smtClean="0">
              <a:solidFill>
                <a:prstClr val="black"/>
              </a:solidFill>
            </a:endParaRPr>
          </a:p>
        </p:txBody>
      </p:sp>
    </p:spTree>
    <p:extLst>
      <p:ext uri="{BB962C8B-B14F-4D97-AF65-F5344CB8AC3E}">
        <p14:creationId xmlns:p14="http://schemas.microsoft.com/office/powerpoint/2010/main" val="1540863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100" dirty="0">
                <a:latin typeface="Verdana" pitchFamily="34" charset="0"/>
              </a:rPr>
              <a:t>This slide provides information related specifically to Removals </a:t>
            </a:r>
          </a:p>
          <a:p>
            <a:pPr eaLnBrk="1" hangingPunct="1">
              <a:spcBef>
                <a:spcPct val="0"/>
              </a:spcBef>
            </a:pPr>
            <a:endParaRPr lang="en-US" sz="1100" dirty="0">
              <a:latin typeface="Verdana" pitchFamily="34" charset="0"/>
            </a:endParaRPr>
          </a:p>
          <a:p>
            <a:pPr eaLnBrk="1" hangingPunct="1">
              <a:spcBef>
                <a:spcPct val="0"/>
              </a:spcBef>
            </a:pPr>
            <a:r>
              <a:rPr lang="en-US" sz="1100" b="1" dirty="0">
                <a:latin typeface="Verdana" pitchFamily="34" charset="0"/>
              </a:rPr>
              <a:t>Section 1A:</a:t>
            </a:r>
            <a:r>
              <a:rPr lang="en-US" sz="1100" dirty="0">
                <a:latin typeface="Verdana" pitchFamily="34" charset="0"/>
              </a:rPr>
              <a:t> Number of </a:t>
            </a:r>
            <a:r>
              <a:rPr lang="en-US" sz="1100" b="1" dirty="0">
                <a:latin typeface="Verdana" pitchFamily="34" charset="0"/>
              </a:rPr>
              <a:t>Children</a:t>
            </a:r>
            <a:r>
              <a:rPr lang="en-US" sz="1100" dirty="0">
                <a:latin typeface="Verdana" pitchFamily="34" charset="0"/>
              </a:rPr>
              <a:t> Unilaterally Removed to an IAES by School Personnel</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1B:</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Drugs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1C:</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Weapons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1D:</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Serious Bodily Injury</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2:  </a:t>
            </a:r>
            <a:r>
              <a:rPr lang="en-US" sz="1100" dirty="0">
                <a:latin typeface="Verdana" pitchFamily="34" charset="0"/>
              </a:rPr>
              <a:t>Number of </a:t>
            </a:r>
            <a:r>
              <a:rPr lang="en-US" sz="1100" b="1" dirty="0">
                <a:latin typeface="Verdana" pitchFamily="34" charset="0"/>
              </a:rPr>
              <a:t>Children</a:t>
            </a:r>
            <a:r>
              <a:rPr lang="en-US" sz="1100" dirty="0">
                <a:latin typeface="Verdana" pitchFamily="34" charset="0"/>
              </a:rPr>
              <a:t> Removed to an IAES by a Hearing Officer for Serious Bodily Injury</a:t>
            </a:r>
            <a:endParaRPr lang="en-US" sz="1100" b="1" dirty="0">
              <a:latin typeface="Verdana" pitchFamily="34" charset="0"/>
            </a:endParaRPr>
          </a:p>
          <a:p>
            <a:pPr eaLnBrk="1" hangingPunct="1">
              <a:spcBef>
                <a:spcPct val="0"/>
              </a:spcBef>
            </a:pPr>
            <a:endParaRPr lang="en-US" sz="1100" dirty="0">
              <a:latin typeface="Verdana" pitchFamily="34" charset="0"/>
            </a:endParaRPr>
          </a:p>
          <a:p>
            <a:pPr eaLnBrk="1" hangingPunct="1">
              <a:spcBef>
                <a:spcPct val="0"/>
              </a:spcBef>
            </a:pPr>
            <a:r>
              <a:rPr lang="en-US" dirty="0" smtClean="0">
                <a:latin typeface="Verdana" pitchFamily="34" charset="0"/>
                <a:cs typeface="Arial" charset="0"/>
              </a:rPr>
              <a:t>Sections 1 &amp; 2 are broken out by Primary Disability, Federal Race/Ethnicity Reporting category, Gender, and ELL status</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Arial" charset="0"/>
              <a:cs typeface="Arial" charset="0"/>
            </a:endParaRP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568BD179-D7AA-464B-AA3C-5F567A0CFF12}" type="slidenum">
              <a:rPr lang="en-US" smtClean="0">
                <a:solidFill>
                  <a:prstClr val="black"/>
                </a:solidFill>
              </a:rPr>
              <a:pPr defTabSz="930156"/>
              <a:t>75</a:t>
            </a:fld>
            <a:endParaRPr lang="en-US" dirty="0" smtClean="0">
              <a:solidFill>
                <a:prstClr val="black"/>
              </a:solidFill>
            </a:endParaRPr>
          </a:p>
        </p:txBody>
      </p:sp>
    </p:spTree>
    <p:extLst>
      <p:ext uri="{BB962C8B-B14F-4D97-AF65-F5344CB8AC3E}">
        <p14:creationId xmlns:p14="http://schemas.microsoft.com/office/powerpoint/2010/main" val="407646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sz="quarter" idx="1"/>
          </p:nvPr>
        </p:nvSpPr>
        <p:spPr/>
        <p:txBody>
          <a:bodyPr/>
          <a:lstStyle/>
          <a:p>
            <a:pPr>
              <a:defRPr/>
            </a:pPr>
            <a:fld id="{8D96BE51-8EE2-4FA2-896E-451FA1286215}" type="datetime1">
              <a:rPr lang="en-US" smtClean="0"/>
              <a:pPr>
                <a:defRPr/>
              </a:pPr>
              <a:t>5/6/2016</a:t>
            </a:fld>
            <a:endParaRPr 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pPr>
              <a:defRPr/>
            </a:pPr>
            <a:fld id="{B7972E60-C736-4830-8F0A-60B93C73F4C8}" type="slidenum">
              <a:rPr lang="en-US" smtClean="0"/>
              <a:pPr>
                <a:defRPr/>
              </a:pPr>
              <a:t>12</a:t>
            </a:fld>
            <a:endParaRPr lang="en-US" dirty="0"/>
          </a:p>
        </p:txBody>
      </p:sp>
    </p:spTree>
    <p:extLst>
      <p:ext uri="{BB962C8B-B14F-4D97-AF65-F5344CB8AC3E}">
        <p14:creationId xmlns:p14="http://schemas.microsoft.com/office/powerpoint/2010/main" val="3479166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related specifically to In-School Suspensions Section 4A and 4B as well as Out-of-School Suspensions and Expulsion Section 3A and 3B.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3A: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Out-of-School Suspensions and/or Expulsions summing to 10 days or less</a:t>
            </a:r>
          </a:p>
          <a:p>
            <a:pPr eaLnBrk="1" hangingPunct="1">
              <a:spcBef>
                <a:spcPct val="0"/>
              </a:spcBef>
            </a:pPr>
            <a:endParaRPr lang="en-US" b="1" dirty="0" smtClean="0">
              <a:latin typeface="Verdana" pitchFamily="34" charset="0"/>
            </a:endParaRPr>
          </a:p>
          <a:p>
            <a:pPr eaLnBrk="1" hangingPunct="1">
              <a:spcBef>
                <a:spcPct val="0"/>
              </a:spcBef>
            </a:pPr>
            <a:r>
              <a:rPr lang="en-US" b="1" dirty="0" smtClean="0">
                <a:latin typeface="Verdana" pitchFamily="34" charset="0"/>
              </a:rPr>
              <a:t>Section 3B: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Out-of-School and/or Expulsions summing to more than 10 days.  </a:t>
            </a:r>
            <a:r>
              <a:rPr lang="en-US" dirty="0" smtClean="0">
                <a:solidFill>
                  <a:srgbClr val="FF0000"/>
                </a:solidFill>
                <a:latin typeface="Verdana" pitchFamily="34" charset="0"/>
              </a:rPr>
              <a:t>(This is the column that is used for Indicator 4 calculations of AU rate and significant discrepancy)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4A: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In-School Suspensions summing to 10 days or less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5A: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In-School Suspensions summing to more than 10 days </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Information related to In-School Suspensions, Out-of-School Suspensions/Expulsions is broken down by Primary Disability, Federal Race Reporting Category, Gender, and ELL Status.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2FA938C-4219-417D-8553-A89D497F39EA}" type="slidenum">
              <a:rPr lang="en-US" smtClean="0">
                <a:solidFill>
                  <a:prstClr val="black"/>
                </a:solidFill>
              </a:rPr>
              <a:pPr defTabSz="930156"/>
              <a:t>76</a:t>
            </a:fld>
            <a:endParaRPr lang="en-US" dirty="0" smtClean="0">
              <a:solidFill>
                <a:prstClr val="black"/>
              </a:solidFill>
            </a:endParaRPr>
          </a:p>
        </p:txBody>
      </p:sp>
    </p:spTree>
    <p:extLst>
      <p:ext uri="{BB962C8B-B14F-4D97-AF65-F5344CB8AC3E}">
        <p14:creationId xmlns:p14="http://schemas.microsoft.com/office/powerpoint/2010/main" val="3617996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related specifically to In-School Suspensions Section 4A and 4B as well as Out-of-School Suspensions and Expulsion Section 3A and 3B.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3A: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Out-of-School Suspensions and/or Expulsions summing to 10 days or less</a:t>
            </a:r>
          </a:p>
          <a:p>
            <a:pPr eaLnBrk="1" hangingPunct="1">
              <a:spcBef>
                <a:spcPct val="0"/>
              </a:spcBef>
            </a:pPr>
            <a:endParaRPr lang="en-US" b="1" dirty="0" smtClean="0">
              <a:latin typeface="Verdana" pitchFamily="34" charset="0"/>
            </a:endParaRPr>
          </a:p>
          <a:p>
            <a:pPr eaLnBrk="1" hangingPunct="1">
              <a:spcBef>
                <a:spcPct val="0"/>
              </a:spcBef>
            </a:pPr>
            <a:r>
              <a:rPr lang="en-US" b="1" dirty="0" smtClean="0">
                <a:latin typeface="Verdana" pitchFamily="34" charset="0"/>
              </a:rPr>
              <a:t>Section 3B: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Out-of-School and/or Expulsions summing to more than 10 days.  </a:t>
            </a:r>
            <a:r>
              <a:rPr lang="en-US" dirty="0" smtClean="0">
                <a:solidFill>
                  <a:srgbClr val="FF0000"/>
                </a:solidFill>
                <a:latin typeface="Verdana" pitchFamily="34" charset="0"/>
              </a:rPr>
              <a:t>(This is the column that is used for Indicator 4 calculations of AU rate and significant discrepancy)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4A: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In-School Suspensions summing to 10 days or less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5A: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In-School Suspensions summing to more than 10 days </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Information related to In-School Suspensions, Out-of-School Suspensions/Expulsions is broken down by Primary Disability, Federal Race Reporting Category, Gender, and ELL Status.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2FA938C-4219-417D-8553-A89D497F39EA}" type="slidenum">
              <a:rPr lang="en-US" smtClean="0">
                <a:solidFill>
                  <a:prstClr val="black"/>
                </a:solidFill>
              </a:rPr>
              <a:pPr defTabSz="930156"/>
              <a:t>77</a:t>
            </a:fld>
            <a:endParaRPr lang="en-US" dirty="0" smtClean="0">
              <a:solidFill>
                <a:prstClr val="black"/>
              </a:solidFill>
            </a:endParaRPr>
          </a:p>
        </p:txBody>
      </p:sp>
    </p:spTree>
    <p:extLst>
      <p:ext uri="{BB962C8B-B14F-4D97-AF65-F5344CB8AC3E}">
        <p14:creationId xmlns:p14="http://schemas.microsoft.com/office/powerpoint/2010/main" val="1639350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related specifically to In-School Suspensions Section 4A and 4B as well as Out-of-School Suspensions and Expulsion Section 3A and 3B.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3A: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Out-of-School Suspensions and/or Expulsions summing to 10 days or less</a:t>
            </a:r>
          </a:p>
          <a:p>
            <a:pPr eaLnBrk="1" hangingPunct="1">
              <a:spcBef>
                <a:spcPct val="0"/>
              </a:spcBef>
            </a:pPr>
            <a:endParaRPr lang="en-US" b="1" dirty="0" smtClean="0">
              <a:latin typeface="Verdana" pitchFamily="34" charset="0"/>
            </a:endParaRPr>
          </a:p>
          <a:p>
            <a:pPr eaLnBrk="1" hangingPunct="1">
              <a:spcBef>
                <a:spcPct val="0"/>
              </a:spcBef>
            </a:pPr>
            <a:r>
              <a:rPr lang="en-US" b="1" dirty="0" smtClean="0">
                <a:latin typeface="Verdana" pitchFamily="34" charset="0"/>
              </a:rPr>
              <a:t>Section 3B: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Out-of-School and/or Expulsions summing to more than 10 days.  </a:t>
            </a:r>
            <a:r>
              <a:rPr lang="en-US" dirty="0" smtClean="0">
                <a:solidFill>
                  <a:srgbClr val="FF0000"/>
                </a:solidFill>
                <a:latin typeface="Verdana" pitchFamily="34" charset="0"/>
              </a:rPr>
              <a:t>(This is the column that is used for Indicator 4 calculations of AU rate and significant discrepancy)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4A: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In-School Suspensions summing to 10 days or less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5A: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In-School Suspensions summing to more than 10 days </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Information related to In-School Suspensions, Out-of-School Suspensions/Expulsions is broken down by Primary Disability, Federal Race Reporting Category, Gender, and ELL Status.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2FA938C-4219-417D-8553-A89D497F39EA}" type="slidenum">
              <a:rPr lang="en-US" smtClean="0">
                <a:solidFill>
                  <a:prstClr val="black"/>
                </a:solidFill>
              </a:rPr>
              <a:pPr defTabSz="930156"/>
              <a:t>78</a:t>
            </a:fld>
            <a:endParaRPr lang="en-US" dirty="0" smtClean="0">
              <a:solidFill>
                <a:prstClr val="black"/>
              </a:solidFill>
            </a:endParaRPr>
          </a:p>
        </p:txBody>
      </p:sp>
    </p:spTree>
    <p:extLst>
      <p:ext uri="{BB962C8B-B14F-4D97-AF65-F5344CB8AC3E}">
        <p14:creationId xmlns:p14="http://schemas.microsoft.com/office/powerpoint/2010/main" val="9456241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related specifically to In-School Suspensions Section 4A and 4B as well as Out-of-School Suspensions and Expulsion Section 3A and 3B.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3A: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Out-of-School Suspensions and/or Expulsions summing to 10 days or less</a:t>
            </a:r>
          </a:p>
          <a:p>
            <a:pPr eaLnBrk="1" hangingPunct="1">
              <a:spcBef>
                <a:spcPct val="0"/>
              </a:spcBef>
            </a:pPr>
            <a:endParaRPr lang="en-US" b="1" dirty="0" smtClean="0">
              <a:latin typeface="Verdana" pitchFamily="34" charset="0"/>
            </a:endParaRPr>
          </a:p>
          <a:p>
            <a:pPr eaLnBrk="1" hangingPunct="1">
              <a:spcBef>
                <a:spcPct val="0"/>
              </a:spcBef>
            </a:pPr>
            <a:r>
              <a:rPr lang="en-US" b="1" dirty="0" smtClean="0">
                <a:latin typeface="Verdana" pitchFamily="34" charset="0"/>
              </a:rPr>
              <a:t>Section 3B: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Out-of-School and/or Expulsions summing to more than 10 days.  </a:t>
            </a:r>
            <a:r>
              <a:rPr lang="en-US" dirty="0" smtClean="0">
                <a:solidFill>
                  <a:srgbClr val="FF0000"/>
                </a:solidFill>
                <a:latin typeface="Verdana" pitchFamily="34" charset="0"/>
              </a:rPr>
              <a:t>(This is the column that is used for Indicator 4 calculations of AU rate and significant discrepancy)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4A: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In-School Suspensions summing to 10 days or less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5A: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In-School Suspensions summing to more than 10 days </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Information related to In-School Suspensions, Out-of-School Suspensions/Expulsions is broken down by Primary Disability, Federal Race Reporting Category, Gender, and ELL Status.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2FA938C-4219-417D-8553-A89D497F39EA}" type="slidenum">
              <a:rPr lang="en-US" smtClean="0">
                <a:solidFill>
                  <a:prstClr val="black"/>
                </a:solidFill>
              </a:rPr>
              <a:pPr defTabSz="930156"/>
              <a:t>79</a:t>
            </a:fld>
            <a:endParaRPr lang="en-US" dirty="0" smtClean="0">
              <a:solidFill>
                <a:prstClr val="black"/>
              </a:solidFill>
            </a:endParaRPr>
          </a:p>
        </p:txBody>
      </p:sp>
    </p:spTree>
    <p:extLst>
      <p:ext uri="{BB962C8B-B14F-4D97-AF65-F5344CB8AC3E}">
        <p14:creationId xmlns:p14="http://schemas.microsoft.com/office/powerpoint/2010/main" val="2648777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shows ALL disciplinary incidences including Unilateral Removals by School Personnel, Unilateral Removals by a Hearing Officer, In-School Suspensions, Out-of-School Suspensions and Expulsions and broken down by Primary Disability, Federal Race Reporting Category, Gender, and ELL Status.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Section5A: </a:t>
            </a:r>
            <a:r>
              <a:rPr lang="en-US" dirty="0" smtClean="0">
                <a:latin typeface="Verdana" pitchFamily="34" charset="0"/>
              </a:rPr>
              <a:t>Number of </a:t>
            </a:r>
            <a:r>
              <a:rPr lang="en-US" b="1" dirty="0" smtClean="0">
                <a:latin typeface="Verdana" pitchFamily="34" charset="0"/>
              </a:rPr>
              <a:t>Times </a:t>
            </a:r>
            <a:r>
              <a:rPr lang="en-US" dirty="0" smtClean="0">
                <a:latin typeface="Verdana" pitchFamily="34" charset="0"/>
              </a:rPr>
              <a:t>child was subject to any disciplinary action</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5B:</a:t>
            </a:r>
            <a:r>
              <a:rPr lang="en-US" dirty="0" smtClean="0">
                <a:latin typeface="Verdana" pitchFamily="34" charset="0"/>
              </a:rPr>
              <a:t> Report of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1 day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5C: </a:t>
            </a:r>
            <a:r>
              <a:rPr lang="en-US" dirty="0" smtClean="0">
                <a:latin typeface="Verdana" pitchFamily="34" charset="0"/>
              </a:rPr>
              <a:t>Report on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2-10 days.  </a:t>
            </a:r>
            <a:r>
              <a:rPr lang="en-US" dirty="0" smtClean="0">
                <a:solidFill>
                  <a:srgbClr val="FF0000"/>
                </a:solidFill>
                <a:latin typeface="Verdana" pitchFamily="34" charset="0"/>
              </a:rPr>
              <a:t>(</a:t>
            </a:r>
            <a:r>
              <a:rPr lang="en-US" dirty="0" smtClean="0">
                <a:solidFill>
                  <a:srgbClr val="FF0000"/>
                </a:solidFill>
                <a:latin typeface="Verdana" pitchFamily="34" charset="0"/>
                <a:cs typeface="Arial" charset="0"/>
              </a:rPr>
              <a:t>Please pay special attention to Column 5 C = 2-10 days which includes 1.5 cumulative length of removal during the school year).</a:t>
            </a:r>
          </a:p>
          <a:p>
            <a:pPr eaLnBrk="1" hangingPunct="1">
              <a:spcBef>
                <a:spcPct val="0"/>
              </a:spcBef>
            </a:pPr>
            <a:endParaRPr lang="en-US" dirty="0" smtClean="0">
              <a:solidFill>
                <a:srgbClr val="FF0000"/>
              </a:solidFill>
              <a:latin typeface="Verdana" pitchFamily="34" charset="0"/>
              <a:cs typeface="Arial" charset="0"/>
            </a:endParaRPr>
          </a:p>
          <a:p>
            <a:pPr eaLnBrk="1" hangingPunct="1">
              <a:spcBef>
                <a:spcPct val="0"/>
              </a:spcBef>
            </a:pPr>
            <a:r>
              <a:rPr lang="en-US" b="1" dirty="0" smtClean="0">
                <a:latin typeface="Verdana" pitchFamily="34" charset="0"/>
                <a:cs typeface="Arial" charset="0"/>
              </a:rPr>
              <a:t>Section 5D:  </a:t>
            </a:r>
            <a:r>
              <a:rPr lang="en-US" dirty="0" smtClean="0">
                <a:latin typeface="Verdana" pitchFamily="34" charset="0"/>
                <a:cs typeface="Arial" charset="0"/>
              </a:rPr>
              <a:t>Report on </a:t>
            </a:r>
            <a:r>
              <a:rPr lang="en-US" b="1" dirty="0" smtClean="0">
                <a:latin typeface="Verdana" pitchFamily="34" charset="0"/>
                <a:cs typeface="Arial" charset="0"/>
              </a:rPr>
              <a:t>Children </a:t>
            </a:r>
            <a:r>
              <a:rPr lang="en-US" dirty="0" smtClean="0">
                <a:latin typeface="Verdana" pitchFamily="34" charset="0"/>
                <a:cs typeface="Arial" charset="0"/>
              </a:rPr>
              <a:t>with cumulative length of removal for any disciplinary incident during the reporting period totaling greater than 10 days. </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8EB80C85-12AA-4D54-8F61-B0126FA98E42}" type="slidenum">
              <a:rPr lang="en-US" smtClean="0">
                <a:solidFill>
                  <a:prstClr val="black"/>
                </a:solidFill>
              </a:rPr>
              <a:pPr defTabSz="930156"/>
              <a:t>80</a:t>
            </a:fld>
            <a:endParaRPr lang="en-US" dirty="0" smtClean="0">
              <a:solidFill>
                <a:prstClr val="black"/>
              </a:solidFill>
            </a:endParaRPr>
          </a:p>
        </p:txBody>
      </p:sp>
    </p:spTree>
    <p:extLst>
      <p:ext uri="{BB962C8B-B14F-4D97-AF65-F5344CB8AC3E}">
        <p14:creationId xmlns:p14="http://schemas.microsoft.com/office/powerpoint/2010/main" val="14165840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shows ALL disciplinary incidences including Unilateral Removals by School Personnel, Unilateral Removals by a Hearing Officer, In-School Suspensions, Out-of-School Suspensions and Expulsions and broken down by Primary Disability, Federal Race Reporting Category, Gender, and ELL Status.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Section5A: </a:t>
            </a:r>
            <a:r>
              <a:rPr lang="en-US" dirty="0" smtClean="0">
                <a:latin typeface="Verdana" pitchFamily="34" charset="0"/>
              </a:rPr>
              <a:t>Number of </a:t>
            </a:r>
            <a:r>
              <a:rPr lang="en-US" b="1" dirty="0" smtClean="0">
                <a:latin typeface="Verdana" pitchFamily="34" charset="0"/>
              </a:rPr>
              <a:t>Times </a:t>
            </a:r>
            <a:r>
              <a:rPr lang="en-US" dirty="0" smtClean="0">
                <a:latin typeface="Verdana" pitchFamily="34" charset="0"/>
              </a:rPr>
              <a:t>child was subject to any disciplinary action</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5B:</a:t>
            </a:r>
            <a:r>
              <a:rPr lang="en-US" dirty="0" smtClean="0">
                <a:latin typeface="Verdana" pitchFamily="34" charset="0"/>
              </a:rPr>
              <a:t> Report of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1 day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5C: </a:t>
            </a:r>
            <a:r>
              <a:rPr lang="en-US" dirty="0" smtClean="0">
                <a:latin typeface="Verdana" pitchFamily="34" charset="0"/>
              </a:rPr>
              <a:t>Report on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2-10 days.  </a:t>
            </a:r>
            <a:r>
              <a:rPr lang="en-US" dirty="0" smtClean="0">
                <a:solidFill>
                  <a:srgbClr val="FF0000"/>
                </a:solidFill>
                <a:latin typeface="Verdana" pitchFamily="34" charset="0"/>
              </a:rPr>
              <a:t>(</a:t>
            </a:r>
            <a:r>
              <a:rPr lang="en-US" dirty="0" smtClean="0">
                <a:solidFill>
                  <a:srgbClr val="FF0000"/>
                </a:solidFill>
                <a:latin typeface="Verdana" pitchFamily="34" charset="0"/>
                <a:cs typeface="Arial" charset="0"/>
              </a:rPr>
              <a:t>Please pay special attention to Column 5 C = 2-10 days which includes 1.5 cumulative length of removal during the school year).</a:t>
            </a:r>
          </a:p>
          <a:p>
            <a:pPr eaLnBrk="1" hangingPunct="1">
              <a:spcBef>
                <a:spcPct val="0"/>
              </a:spcBef>
            </a:pPr>
            <a:endParaRPr lang="en-US" dirty="0" smtClean="0">
              <a:solidFill>
                <a:srgbClr val="FF0000"/>
              </a:solidFill>
              <a:latin typeface="Verdana" pitchFamily="34" charset="0"/>
              <a:cs typeface="Arial" charset="0"/>
            </a:endParaRPr>
          </a:p>
          <a:p>
            <a:pPr eaLnBrk="1" hangingPunct="1">
              <a:spcBef>
                <a:spcPct val="0"/>
              </a:spcBef>
            </a:pPr>
            <a:r>
              <a:rPr lang="en-US" b="1" dirty="0" smtClean="0">
                <a:latin typeface="Verdana" pitchFamily="34" charset="0"/>
                <a:cs typeface="Arial" charset="0"/>
              </a:rPr>
              <a:t>Section 5D:  </a:t>
            </a:r>
            <a:r>
              <a:rPr lang="en-US" dirty="0" smtClean="0">
                <a:latin typeface="Verdana" pitchFamily="34" charset="0"/>
                <a:cs typeface="Arial" charset="0"/>
              </a:rPr>
              <a:t>Report on </a:t>
            </a:r>
            <a:r>
              <a:rPr lang="en-US" b="1" dirty="0" smtClean="0">
                <a:latin typeface="Verdana" pitchFamily="34" charset="0"/>
                <a:cs typeface="Arial" charset="0"/>
              </a:rPr>
              <a:t>Children </a:t>
            </a:r>
            <a:r>
              <a:rPr lang="en-US" dirty="0" smtClean="0">
                <a:latin typeface="Verdana" pitchFamily="34" charset="0"/>
                <a:cs typeface="Arial" charset="0"/>
              </a:rPr>
              <a:t>with cumulative length of removal for any disciplinary incident during the reporting period totaling greater than 10 days. </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8EB80C85-12AA-4D54-8F61-B0126FA98E42}" type="slidenum">
              <a:rPr lang="en-US" smtClean="0">
                <a:solidFill>
                  <a:prstClr val="black"/>
                </a:solidFill>
              </a:rPr>
              <a:pPr defTabSz="930156"/>
              <a:t>81</a:t>
            </a:fld>
            <a:endParaRPr lang="en-US" dirty="0" smtClean="0">
              <a:solidFill>
                <a:prstClr val="black"/>
              </a:solidFill>
            </a:endParaRPr>
          </a:p>
        </p:txBody>
      </p:sp>
    </p:spTree>
    <p:extLst>
      <p:ext uri="{BB962C8B-B14F-4D97-AF65-F5344CB8AC3E}">
        <p14:creationId xmlns:p14="http://schemas.microsoft.com/office/powerpoint/2010/main" val="2016195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shows ALL disciplinary incidences including Unilateral Removals by School Personnel, Unilateral Removals by a Hearing Officer, In-School Suspensions, Out-of-School Suspensions and Expulsions and broken down by Primary Disability, Federal Race Reporting Category, Gender, and ELL Status.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Section5A: </a:t>
            </a:r>
            <a:r>
              <a:rPr lang="en-US" dirty="0" smtClean="0">
                <a:latin typeface="Verdana" pitchFamily="34" charset="0"/>
              </a:rPr>
              <a:t>Number of </a:t>
            </a:r>
            <a:r>
              <a:rPr lang="en-US" b="1" dirty="0" smtClean="0">
                <a:latin typeface="Verdana" pitchFamily="34" charset="0"/>
              </a:rPr>
              <a:t>Times </a:t>
            </a:r>
            <a:r>
              <a:rPr lang="en-US" dirty="0" smtClean="0">
                <a:latin typeface="Verdana" pitchFamily="34" charset="0"/>
              </a:rPr>
              <a:t>child was subject to any disciplinary action</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5B:</a:t>
            </a:r>
            <a:r>
              <a:rPr lang="en-US" dirty="0" smtClean="0">
                <a:latin typeface="Verdana" pitchFamily="34" charset="0"/>
              </a:rPr>
              <a:t> Report of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1 day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5C: </a:t>
            </a:r>
            <a:r>
              <a:rPr lang="en-US" dirty="0" smtClean="0">
                <a:latin typeface="Verdana" pitchFamily="34" charset="0"/>
              </a:rPr>
              <a:t>Report on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2-10 days.  </a:t>
            </a:r>
            <a:r>
              <a:rPr lang="en-US" dirty="0" smtClean="0">
                <a:solidFill>
                  <a:srgbClr val="FF0000"/>
                </a:solidFill>
                <a:latin typeface="Verdana" pitchFamily="34" charset="0"/>
              </a:rPr>
              <a:t>(</a:t>
            </a:r>
            <a:r>
              <a:rPr lang="en-US" dirty="0" smtClean="0">
                <a:solidFill>
                  <a:srgbClr val="FF0000"/>
                </a:solidFill>
                <a:latin typeface="Verdana" pitchFamily="34" charset="0"/>
                <a:cs typeface="Arial" charset="0"/>
              </a:rPr>
              <a:t>Please pay special attention to Column 5 C = 2-10 days which includes 1.5 cumulative length of removal during the school year).</a:t>
            </a:r>
          </a:p>
          <a:p>
            <a:pPr eaLnBrk="1" hangingPunct="1">
              <a:spcBef>
                <a:spcPct val="0"/>
              </a:spcBef>
            </a:pPr>
            <a:endParaRPr lang="en-US" dirty="0" smtClean="0">
              <a:solidFill>
                <a:srgbClr val="FF0000"/>
              </a:solidFill>
              <a:latin typeface="Verdana" pitchFamily="34" charset="0"/>
              <a:cs typeface="Arial" charset="0"/>
            </a:endParaRPr>
          </a:p>
          <a:p>
            <a:pPr eaLnBrk="1" hangingPunct="1">
              <a:spcBef>
                <a:spcPct val="0"/>
              </a:spcBef>
            </a:pPr>
            <a:r>
              <a:rPr lang="en-US" b="1" dirty="0" smtClean="0">
                <a:latin typeface="Verdana" pitchFamily="34" charset="0"/>
                <a:cs typeface="Arial" charset="0"/>
              </a:rPr>
              <a:t>Section 5D:  </a:t>
            </a:r>
            <a:r>
              <a:rPr lang="en-US" dirty="0" smtClean="0">
                <a:latin typeface="Verdana" pitchFamily="34" charset="0"/>
                <a:cs typeface="Arial" charset="0"/>
              </a:rPr>
              <a:t>Report on </a:t>
            </a:r>
            <a:r>
              <a:rPr lang="en-US" b="1" dirty="0" smtClean="0">
                <a:latin typeface="Verdana" pitchFamily="34" charset="0"/>
                <a:cs typeface="Arial" charset="0"/>
              </a:rPr>
              <a:t>Children </a:t>
            </a:r>
            <a:r>
              <a:rPr lang="en-US" dirty="0" smtClean="0">
                <a:latin typeface="Verdana" pitchFamily="34" charset="0"/>
                <a:cs typeface="Arial" charset="0"/>
              </a:rPr>
              <a:t>with cumulative length of removal for any disciplinary incident during the reporting period totaling greater than 10 days. </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8EB80C85-12AA-4D54-8F61-B0126FA98E42}" type="slidenum">
              <a:rPr lang="en-US" smtClean="0">
                <a:solidFill>
                  <a:prstClr val="black"/>
                </a:solidFill>
              </a:rPr>
              <a:pPr defTabSz="930156"/>
              <a:t>82</a:t>
            </a:fld>
            <a:endParaRPr lang="en-US" dirty="0" smtClean="0">
              <a:solidFill>
                <a:prstClr val="black"/>
              </a:solidFill>
            </a:endParaRPr>
          </a:p>
        </p:txBody>
      </p:sp>
    </p:spTree>
    <p:extLst>
      <p:ext uri="{BB962C8B-B14F-4D97-AF65-F5344CB8AC3E}">
        <p14:creationId xmlns:p14="http://schemas.microsoft.com/office/powerpoint/2010/main" val="8591782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the data relative to Expulsions with services and without services.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6A: </a:t>
            </a:r>
            <a:r>
              <a:rPr lang="en-US" dirty="0" smtClean="0">
                <a:latin typeface="Verdana" pitchFamily="34" charset="0"/>
              </a:rPr>
              <a:t>Report of </a:t>
            </a:r>
            <a:r>
              <a:rPr lang="en-US" b="1" dirty="0" smtClean="0">
                <a:latin typeface="Verdana" pitchFamily="34" charset="0"/>
              </a:rPr>
              <a:t>children</a:t>
            </a:r>
            <a:r>
              <a:rPr lang="en-US" dirty="0" smtClean="0">
                <a:latin typeface="Verdana" pitchFamily="34" charset="0"/>
              </a:rPr>
              <a:t> who were subject to expulsion during the reporting period and received educational services during the expulsion</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6B: </a:t>
            </a:r>
            <a:r>
              <a:rPr lang="en-US" dirty="0" smtClean="0">
                <a:latin typeface="Verdana" pitchFamily="34" charset="0"/>
              </a:rPr>
              <a:t>Report of </a:t>
            </a:r>
            <a:r>
              <a:rPr lang="en-US" b="1" dirty="0" smtClean="0">
                <a:latin typeface="Verdana" pitchFamily="34" charset="0"/>
              </a:rPr>
              <a:t>children</a:t>
            </a:r>
            <a:r>
              <a:rPr lang="en-US" dirty="0" smtClean="0">
                <a:latin typeface="Verdana" pitchFamily="34" charset="0"/>
              </a:rPr>
              <a:t> who were subject to expulsion during the reporting period and did NOT receive educational services during the expulsion.</a:t>
            </a: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CDE will be contacting Aus in regard to discrepancies in reporting’s of expulsions reported in the Special Education Discipline collection as well as the Special Education EOY collection. </a:t>
            </a:r>
          </a:p>
          <a:p>
            <a:pPr eaLnBrk="1" hangingPunct="1">
              <a:spcBef>
                <a:spcPct val="0"/>
              </a:spcBef>
            </a:pPr>
            <a:endParaRPr lang="en-US" dirty="0" smtClean="0">
              <a:latin typeface="Verdana" pitchFamily="34" charset="0"/>
            </a:endParaRPr>
          </a:p>
          <a:p>
            <a:pPr eaLnBrk="1" hangingPunct="1">
              <a:spcBef>
                <a:spcPct val="0"/>
              </a:spcBef>
            </a:pPr>
            <a:r>
              <a:rPr lang="en-US" dirty="0" smtClean="0">
                <a:solidFill>
                  <a:srgbClr val="FF0000"/>
                </a:solidFill>
                <a:latin typeface="Verdana" pitchFamily="34" charset="0"/>
              </a:rPr>
              <a:t>Children with disabilities must receive services during any suspension or expulsion of more than 10 school days.  The only children with disabilities who should be reported in column 6b are those who were removed for less than 10 school days after an expulsion (e.g. children with disabilities expelled under the Gun-Free Schools Act who expulsions were modified to less than 10 school days).</a:t>
            </a:r>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ED15FF07-848D-41F5-BD90-58B4D2E569A5}" type="slidenum">
              <a:rPr lang="en-US" smtClean="0">
                <a:solidFill>
                  <a:prstClr val="black"/>
                </a:solidFill>
              </a:rPr>
              <a:pPr defTabSz="930156"/>
              <a:t>83</a:t>
            </a:fld>
            <a:endParaRPr lang="en-US" dirty="0" smtClean="0">
              <a:solidFill>
                <a:prstClr val="black"/>
              </a:solidFill>
            </a:endParaRPr>
          </a:p>
        </p:txBody>
      </p:sp>
    </p:spTree>
    <p:extLst>
      <p:ext uri="{BB962C8B-B14F-4D97-AF65-F5344CB8AC3E}">
        <p14:creationId xmlns:p14="http://schemas.microsoft.com/office/powerpoint/2010/main" val="31030961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the data relative to Expulsions with services and without services.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6A: </a:t>
            </a:r>
            <a:r>
              <a:rPr lang="en-US" dirty="0" smtClean="0">
                <a:latin typeface="Verdana" pitchFamily="34" charset="0"/>
              </a:rPr>
              <a:t>Report of </a:t>
            </a:r>
            <a:r>
              <a:rPr lang="en-US" b="1" dirty="0" smtClean="0">
                <a:latin typeface="Verdana" pitchFamily="34" charset="0"/>
              </a:rPr>
              <a:t>children</a:t>
            </a:r>
            <a:r>
              <a:rPr lang="en-US" dirty="0" smtClean="0">
                <a:latin typeface="Verdana" pitchFamily="34" charset="0"/>
              </a:rPr>
              <a:t> who were subject to expulsion during the reporting period and received educational services during the expulsion</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6B: </a:t>
            </a:r>
            <a:r>
              <a:rPr lang="en-US" dirty="0" smtClean="0">
                <a:latin typeface="Verdana" pitchFamily="34" charset="0"/>
              </a:rPr>
              <a:t>Report of </a:t>
            </a:r>
            <a:r>
              <a:rPr lang="en-US" b="1" dirty="0" smtClean="0">
                <a:latin typeface="Verdana" pitchFamily="34" charset="0"/>
              </a:rPr>
              <a:t>children</a:t>
            </a:r>
            <a:r>
              <a:rPr lang="en-US" dirty="0" smtClean="0">
                <a:latin typeface="Verdana" pitchFamily="34" charset="0"/>
              </a:rPr>
              <a:t> who were subject to expulsion during the reporting period and did NOT receive educational services during the expulsion.</a:t>
            </a: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CDE will be contacting Aus in regard to discrepancies in reporting’s of expulsions reported in the Special Education Discipline collection as well as the Special Education EOY collection. </a:t>
            </a:r>
          </a:p>
          <a:p>
            <a:pPr eaLnBrk="1" hangingPunct="1">
              <a:spcBef>
                <a:spcPct val="0"/>
              </a:spcBef>
            </a:pPr>
            <a:endParaRPr lang="en-US" dirty="0" smtClean="0">
              <a:latin typeface="Verdana" pitchFamily="34" charset="0"/>
            </a:endParaRPr>
          </a:p>
          <a:p>
            <a:pPr eaLnBrk="1" hangingPunct="1">
              <a:spcBef>
                <a:spcPct val="0"/>
              </a:spcBef>
            </a:pPr>
            <a:r>
              <a:rPr lang="en-US" dirty="0" smtClean="0">
                <a:solidFill>
                  <a:srgbClr val="FF0000"/>
                </a:solidFill>
                <a:latin typeface="Verdana" pitchFamily="34" charset="0"/>
              </a:rPr>
              <a:t>Children with disabilities must receive services during any suspension or expulsion of more than 10 school days.  The only children with disabilities who should be reported in column 6b are those who were removed for less than 10 school days after an expulsion (e.g. children with disabilities expelled under the Gun-Free Schools Act who expulsions were modified to less than 10 school days).</a:t>
            </a:r>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ED15FF07-848D-41F5-BD90-58B4D2E569A5}" type="slidenum">
              <a:rPr lang="en-US" smtClean="0">
                <a:solidFill>
                  <a:prstClr val="black"/>
                </a:solidFill>
              </a:rPr>
              <a:pPr defTabSz="930156"/>
              <a:t>84</a:t>
            </a:fld>
            <a:endParaRPr lang="en-US" dirty="0" smtClean="0">
              <a:solidFill>
                <a:prstClr val="black"/>
              </a:solidFill>
            </a:endParaRPr>
          </a:p>
        </p:txBody>
      </p:sp>
    </p:spTree>
    <p:extLst>
      <p:ext uri="{BB962C8B-B14F-4D97-AF65-F5344CB8AC3E}">
        <p14:creationId xmlns:p14="http://schemas.microsoft.com/office/powerpoint/2010/main" val="8292790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By authorizing this report, you are confirming in writing that the data reported is both valid and reliable.</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solidFill>
                  <a:srgbClr val="FF0000"/>
                </a:solidFill>
                <a:latin typeface="Verdana" pitchFamily="34" charset="0"/>
              </a:rPr>
              <a:t>REMINDER:  When you send in the Data Summary Report, please send the 14 page report in it’s entirety.</a:t>
            </a:r>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1D8ECF5-A296-44AB-AF47-5A5E17446DFE}" type="slidenum">
              <a:rPr lang="en-US" smtClean="0">
                <a:solidFill>
                  <a:prstClr val="black"/>
                </a:solidFill>
              </a:rPr>
              <a:pPr defTabSz="930156"/>
              <a:t>85</a:t>
            </a:fld>
            <a:endParaRPr lang="en-US" dirty="0" smtClean="0">
              <a:solidFill>
                <a:prstClr val="black"/>
              </a:solidFill>
            </a:endParaRPr>
          </a:p>
        </p:txBody>
      </p:sp>
    </p:spTree>
    <p:extLst>
      <p:ext uri="{BB962C8B-B14F-4D97-AF65-F5344CB8AC3E}">
        <p14:creationId xmlns:p14="http://schemas.microsoft.com/office/powerpoint/2010/main" val="373598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a:p>
        </p:txBody>
      </p:sp>
    </p:spTree>
    <p:extLst>
      <p:ext uri="{BB962C8B-B14F-4D97-AF65-F5344CB8AC3E}">
        <p14:creationId xmlns:p14="http://schemas.microsoft.com/office/powerpoint/2010/main" val="22129498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xfrm>
            <a:off x="701040" y="4415790"/>
            <a:ext cx="5608320" cy="4651428"/>
          </a:xfrm>
          <a:noFill/>
        </p:spPr>
        <p:txBody>
          <a:bodyPr wrap="square" numCol="1" anchor="t" anchorCtr="0" compatLnSpc="1">
            <a:prstTxWarp prst="textNoShape">
              <a:avLst/>
            </a:prstTxWarp>
            <a:normAutofit/>
          </a:bodyPr>
          <a:lstStyle/>
          <a:p>
            <a:pPr marL="347798" lvl="1" indent="-347798">
              <a:spcBef>
                <a:spcPct val="0"/>
              </a:spcBef>
              <a:buClr>
                <a:schemeClr val="accent1"/>
              </a:buClr>
            </a:pPr>
            <a:endParaRPr lang="en-US" sz="1100" dirty="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8538"/>
            <a:fld id="{9192AD99-7419-4FC6-81AF-1A3353BC1C1C}" type="slidenum">
              <a:rPr lang="en-US" smtClean="0">
                <a:solidFill>
                  <a:prstClr val="black"/>
                </a:solidFill>
              </a:rPr>
              <a:pPr defTabSz="928538"/>
              <a:t>87</a:t>
            </a:fld>
            <a:endParaRPr lang="en-US" dirty="0" smtClean="0">
              <a:solidFill>
                <a:prstClr val="black"/>
              </a:solidFill>
            </a:endParaRPr>
          </a:p>
        </p:txBody>
      </p:sp>
    </p:spTree>
    <p:extLst>
      <p:ext uri="{BB962C8B-B14F-4D97-AF65-F5344CB8AC3E}">
        <p14:creationId xmlns:p14="http://schemas.microsoft.com/office/powerpoint/2010/main" val="29099008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xfrm>
            <a:off x="701040" y="4415790"/>
            <a:ext cx="5608320" cy="4651428"/>
          </a:xfrm>
          <a:noFill/>
        </p:spPr>
        <p:txBody>
          <a:bodyPr wrap="square" numCol="1" anchor="t" anchorCtr="0" compatLnSpc="1">
            <a:prstTxWarp prst="textNoShape">
              <a:avLst/>
            </a:prstTxWarp>
            <a:normAutofit/>
          </a:bodyPr>
          <a:lstStyle/>
          <a:p>
            <a:pPr marL="347798" lvl="1" indent="-347798">
              <a:spcBef>
                <a:spcPct val="0"/>
              </a:spcBef>
              <a:buClr>
                <a:schemeClr val="accent1"/>
              </a:buClr>
            </a:pPr>
            <a:endParaRPr lang="en-US" sz="1100" dirty="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8538"/>
            <a:fld id="{9192AD99-7419-4FC6-81AF-1A3353BC1C1C}" type="slidenum">
              <a:rPr lang="en-US" smtClean="0">
                <a:solidFill>
                  <a:prstClr val="black"/>
                </a:solidFill>
              </a:rPr>
              <a:pPr defTabSz="928538"/>
              <a:t>88</a:t>
            </a:fld>
            <a:endParaRPr lang="en-US" dirty="0" smtClean="0">
              <a:solidFill>
                <a:prstClr val="black"/>
              </a:solidFill>
            </a:endParaRPr>
          </a:p>
        </p:txBody>
      </p:sp>
    </p:spTree>
    <p:extLst>
      <p:ext uri="{BB962C8B-B14F-4D97-AF65-F5344CB8AC3E}">
        <p14:creationId xmlns:p14="http://schemas.microsoft.com/office/powerpoint/2010/main" val="18799312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33641745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5/6/2016</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val="38840977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dirty="0" smtClean="0"/>
              <a:t>Uploading the Flag Explanations in a Word allows</a:t>
            </a:r>
            <a:r>
              <a:rPr lang="en-US" baseline="0" dirty="0" smtClean="0"/>
              <a:t> the data team to easily copy the explanations into a searchable file for internal use. </a:t>
            </a:r>
            <a:endParaRPr lang="en-US" dirty="0" smtClean="0"/>
          </a:p>
        </p:txBody>
      </p:sp>
      <p:sp>
        <p:nvSpPr>
          <p:cNvPr id="98308" name="Footer Placeholder 3"/>
          <p:cNvSpPr>
            <a:spLocks noGrp="1"/>
          </p:cNvSpPr>
          <p:nvPr>
            <p:ph type="ftr" sz="quarter" idx="4"/>
          </p:nvPr>
        </p:nvSpPr>
        <p:spPr>
          <a:noFill/>
        </p:spPr>
        <p:txBody>
          <a:bodyPr/>
          <a:lstStyle/>
          <a:p>
            <a:endParaRPr lang="en-US" dirty="0" smtClean="0">
              <a:solidFill>
                <a:prstClr val="black"/>
              </a:solidFill>
            </a:endParaRPr>
          </a:p>
        </p:txBody>
      </p:sp>
      <p:sp>
        <p:nvSpPr>
          <p:cNvPr id="98309" name="Slide Number Placeholder 4"/>
          <p:cNvSpPr>
            <a:spLocks noGrp="1"/>
          </p:cNvSpPr>
          <p:nvPr>
            <p:ph type="sldNum" sz="quarter" idx="5"/>
          </p:nvPr>
        </p:nvSpPr>
        <p:spPr>
          <a:noFill/>
        </p:spPr>
        <p:txBody>
          <a:bodyPr/>
          <a:lstStyle/>
          <a:p>
            <a:fld id="{0860BF36-9836-4382-9816-648F90B0864D}" type="slidenum">
              <a:rPr lang="en-US" smtClean="0">
                <a:solidFill>
                  <a:prstClr val="black"/>
                </a:solidFill>
              </a:rPr>
              <a:pPr/>
              <a:t>91</a:t>
            </a:fld>
            <a:endParaRPr lang="en-US" dirty="0" smtClean="0">
              <a:solidFill>
                <a:prstClr val="black"/>
              </a:solidFill>
            </a:endParaRPr>
          </a:p>
        </p:txBody>
      </p:sp>
    </p:spTree>
    <p:extLst>
      <p:ext uri="{BB962C8B-B14F-4D97-AF65-F5344CB8AC3E}">
        <p14:creationId xmlns:p14="http://schemas.microsoft.com/office/powerpoint/2010/main" val="254824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22</a:t>
            </a:fld>
            <a:endParaRPr lang="en-US"/>
          </a:p>
        </p:txBody>
      </p:sp>
    </p:spTree>
    <p:extLst>
      <p:ext uri="{BB962C8B-B14F-4D97-AF65-F5344CB8AC3E}">
        <p14:creationId xmlns:p14="http://schemas.microsoft.com/office/powerpoint/2010/main" val="754552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a:p>
        </p:txBody>
      </p:sp>
    </p:spTree>
    <p:extLst>
      <p:ext uri="{BB962C8B-B14F-4D97-AF65-F5344CB8AC3E}">
        <p14:creationId xmlns:p14="http://schemas.microsoft.com/office/powerpoint/2010/main" val="286368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25</a:t>
            </a:fld>
            <a:endParaRPr lang="en-US"/>
          </a:p>
        </p:txBody>
      </p:sp>
    </p:spTree>
    <p:extLst>
      <p:ext uri="{BB962C8B-B14F-4D97-AF65-F5344CB8AC3E}">
        <p14:creationId xmlns:p14="http://schemas.microsoft.com/office/powerpoint/2010/main" val="908837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5/6/2016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26</a:t>
            </a:fld>
            <a:endParaRPr lang="en-US" dirty="0"/>
          </a:p>
        </p:txBody>
      </p:sp>
    </p:spTree>
    <p:extLst>
      <p:ext uri="{BB962C8B-B14F-4D97-AF65-F5344CB8AC3E}">
        <p14:creationId xmlns:p14="http://schemas.microsoft.com/office/powerpoint/2010/main" val="2515484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121475299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ue Block Righ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9913216"/>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Teal Block Right">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6818050" y="0"/>
            <a:ext cx="23259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06781" y="6175883"/>
            <a:ext cx="1044179" cy="514613"/>
          </a:xfrm>
          <a:prstGeom prst="rect">
            <a:avLst/>
          </a:prstGeom>
        </p:spPr>
      </p:pic>
    </p:spTree>
    <p:extLst>
      <p:ext uri="{BB962C8B-B14F-4D97-AF65-F5344CB8AC3E}">
        <p14:creationId xmlns:p14="http://schemas.microsoft.com/office/powerpoint/2010/main" val="457194693"/>
      </p:ext>
    </p:extLst>
  </p:cSld>
  <p:clrMapOvr>
    <a:overrideClrMapping bg1="dk1" tx1="lt1" bg2="dk2" tx2="lt2" accent1="accent1" accent2="accent2" accent3="accent3" accent4="accent4" accent5="accent5" accent6="accent6" hlink="hlink" folHlink="folHlink"/>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lum Block Lef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5349734"/>
      </p:ext>
    </p:extLst>
  </p:cSld>
  <p:clrMapOvr>
    <a:overrideClrMapping bg1="lt1" tx1="dk1" bg2="lt2" tx2="dk2" accent1="accent1" accent2="accent2" accent3="accent3" accent4="accent4" accent5="accent5" accent6="accent6" hlink="hlink" folHlink="folHlink"/>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Green Block Lef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5038793"/>
      </p:ext>
    </p:extLst>
  </p:cSld>
  <p:clrMapOvr>
    <a:overrideClrMapping bg1="lt1" tx1="dk1" bg2="lt2" tx2="dk2" accent1="accent1" accent2="accent2" accent3="accent3" accent4="accent4" accent5="accent5" accent6="accent6" hlink="hlink" folHlink="folHlink"/>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icture Yello Block Left">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21128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406806111"/>
      </p:ext>
    </p:extLst>
  </p:cSld>
  <p:clrMapOvr>
    <a:overrideClrMapping bg1="lt1" tx1="dk1" bg2="lt2" tx2="dk2" accent1="accent1" accent2="accent2" accent3="accent3" accent4="accent4" accent5="accent5" accent6="accent6" hlink="hlink" folHlink="folHlink"/>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0999" y="166066"/>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437009093"/>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1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37750174"/>
      </p:ext>
    </p:extLst>
  </p:cSld>
  <p:clrMapOvr>
    <a:masterClrMapping/>
  </p:clrMapOvr>
  <p:timing>
    <p:tnLst>
      <p:par>
        <p:cTn id="1" dur="indefinite" restart="never" nodeType="tmRoot"/>
      </p:par>
    </p:tnLst>
  </p:timing>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670269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074202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3215863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08807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4222433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695263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244138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683249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Blue">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678671" y="6166136"/>
            <a:ext cx="1044179" cy="514613"/>
          </a:xfrm>
          <a:prstGeom prst="rect">
            <a:avLst/>
          </a:prstGeom>
        </p:spPr>
      </p:pic>
    </p:spTree>
    <p:extLst>
      <p:ext uri="{BB962C8B-B14F-4D97-AF65-F5344CB8AC3E}">
        <p14:creationId xmlns:p14="http://schemas.microsoft.com/office/powerpoint/2010/main" val="207129822"/>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2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3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4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5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6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7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8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9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10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606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7" name="Text Placeholder 2"/>
          <p:cNvSpPr>
            <a:spLocks noGrp="1"/>
          </p:cNvSpPr>
          <p:nvPr>
            <p:ph idx="10"/>
          </p:nvPr>
        </p:nvSpPr>
        <p:spPr>
          <a:xfrm>
            <a:off x="439443" y="1723804"/>
            <a:ext cx="4048760"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idx="1"/>
          </p:nvPr>
        </p:nvSpPr>
        <p:spPr>
          <a:xfrm>
            <a:off x="4625266" y="1719071"/>
            <a:ext cx="4163626"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2347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0742023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670269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3215863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4222433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695263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244138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683249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2966073"/>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_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al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828800"/>
            <a:ext cx="83820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247654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ue Narrow Bar">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592167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Yellow Narrow Bar">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11762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467063"/>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61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p:nvPicPr>
        <p:blipFill>
          <a:blip r:embed="rId55"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5262370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 id="2147483768" r:id="rId33"/>
    <p:sldLayoutId id="2147483769" r:id="rId34"/>
    <p:sldLayoutId id="2147483770" r:id="rId35"/>
    <p:sldLayoutId id="2147483771" r:id="rId36"/>
    <p:sldLayoutId id="2147483772" r:id="rId37"/>
    <p:sldLayoutId id="2147483773" r:id="rId38"/>
    <p:sldLayoutId id="2147483774" r:id="rId39"/>
    <p:sldLayoutId id="2147483720" r:id="rId40"/>
    <p:sldLayoutId id="2147483697" r:id="rId41"/>
    <p:sldLayoutId id="2147483699" r:id="rId42"/>
    <p:sldLayoutId id="2147483700" r:id="rId43"/>
    <p:sldLayoutId id="2147483701" r:id="rId44"/>
    <p:sldLayoutId id="2147483702" r:id="rId45"/>
    <p:sldLayoutId id="2147483703" r:id="rId46"/>
    <p:sldLayoutId id="2147483661" r:id="rId47"/>
    <p:sldLayoutId id="2147483662" r:id="rId48"/>
    <p:sldLayoutId id="2147483668" r:id="rId49"/>
    <p:sldLayoutId id="2147483669" r:id="rId50"/>
    <p:sldLayoutId id="2147483670" r:id="rId51"/>
    <p:sldLayoutId id="2147483673" r:id="rId52"/>
    <p:sldLayoutId id="2147483672" r:id="rId53"/>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800" b="1" kern="1200" spc="150" baseline="0">
          <a:solidFill>
            <a:schemeClr val="tx1"/>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6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4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22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20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www.cde.state.co.us/datapipeline/special-education-discipline-file-layout"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s://cdeapps.cde.state.co.us/index.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de.state.co.us/displineinterchangefileuploadstep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www.cde.state.co.us/datapipeline/snap_sped-discipline" TargetMode="External"/><Relationship Id="rId2" Type="http://schemas.openxmlformats.org/officeDocument/2006/relationships/hyperlink" Target="http://www.cde.state.co.us/datapipeline/inter_sped-disciplin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de.state.co.us/datapipeline/specialeducationdisciplinetimelinedistrictreference" TargetMode="External"/><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www.cde.state.co.us/datapipeline/snap_sped-discipline"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www.cde.state.co.us/datapipeline/inter_sped-disciplin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image" Target="../media/image50.png"/><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16.xml"/><Relationship Id="rId5" Type="http://schemas.openxmlformats.org/officeDocument/2006/relationships/image" Target="../media/image46.png"/><Relationship Id="rId4" Type="http://schemas.microsoft.com/office/2007/relationships/hdphoto" Target="../media/hdphoto2.wdp"/></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16.xml"/><Relationship Id="rId5" Type="http://schemas.openxmlformats.org/officeDocument/2006/relationships/image" Target="../media/image53.PNG"/><Relationship Id="rId4" Type="http://schemas.microsoft.com/office/2007/relationships/hdphoto" Target="../media/hdphoto2.wdp"/></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s://cdeapps.cde.state.co.us/faqs.html"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16.xml"/><Relationship Id="rId5" Type="http://schemas.openxmlformats.org/officeDocument/2006/relationships/image" Target="../media/image56.png"/><Relationship Id="rId4" Type="http://schemas.microsoft.com/office/2007/relationships/hdphoto" Target="../media/hdphoto3.wdp"/></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16.xml"/><Relationship Id="rId5" Type="http://schemas.openxmlformats.org/officeDocument/2006/relationships/image" Target="../media/image59.png"/><Relationship Id="rId4" Type="http://schemas.microsoft.com/office/2007/relationships/hdphoto" Target="../media/hdphoto4.wdp"/></Relationships>
</file>

<file path=ppt/slides/_rels/slide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6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50.xml"/><Relationship Id="rId1" Type="http://schemas.openxmlformats.org/officeDocument/2006/relationships/slideLayout" Target="../slideLayouts/slideLayout3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cde.state.co.us/datapipeline/snap_sped-discipline" TargetMode="External"/><Relationship Id="rId2" Type="http://schemas.openxmlformats.org/officeDocument/2006/relationships/hyperlink" Target="http://www.cde.state.co.us/datapipeline/inter_sped-discipline"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9.png"/></Relationships>
</file>

<file path=ppt/slides/_rels/slide92.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hyperlink" Target="mailto:gleason_k@cde.state.co.us"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5938" y="2394148"/>
            <a:ext cx="8341851" cy="1645920"/>
          </a:xfrm>
        </p:spPr>
        <p:txBody>
          <a:bodyPr>
            <a:normAutofit fontScale="90000"/>
          </a:bodyPr>
          <a:lstStyle/>
          <a:p>
            <a:r>
              <a:rPr lang="en-US" sz="3600" dirty="0" smtClean="0">
                <a:latin typeface="Palatino Linotype" panose="02040502050505030304" pitchFamily="18" charset="0"/>
              </a:rPr>
              <a:t>2015-2016 </a:t>
            </a:r>
            <a:br>
              <a:rPr lang="en-US" sz="3600" dirty="0" smtClean="0">
                <a:latin typeface="Palatino Linotype" panose="02040502050505030304" pitchFamily="18" charset="0"/>
              </a:rPr>
            </a:br>
            <a:r>
              <a:rPr lang="en-US" sz="3600" dirty="0" smtClean="0">
                <a:latin typeface="Palatino Linotype" panose="02040502050505030304" pitchFamily="18" charset="0"/>
              </a:rPr>
              <a:t>DISCIPLINE WEBINAR</a:t>
            </a:r>
            <a:br>
              <a:rPr lang="en-US" sz="3600" dirty="0" smtClean="0">
                <a:latin typeface="Palatino Linotype" panose="02040502050505030304" pitchFamily="18" charset="0"/>
              </a:rPr>
            </a:br>
            <a:r>
              <a:rPr lang="en-US" sz="3600" dirty="0" smtClean="0">
                <a:latin typeface="Palatino Linotype" panose="02040502050505030304" pitchFamily="18" charset="0"/>
              </a:rPr>
              <a:t>STUDENTS WITH DISABILITIES</a:t>
            </a:r>
            <a:endParaRPr lang="en-US" sz="3600" dirty="0">
              <a:latin typeface="Palatino Linotype" panose="0204050205050503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70606" y="4386036"/>
            <a:ext cx="3192513" cy="2286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45720" indent="0">
              <a:buNone/>
            </a:pPr>
            <a:r>
              <a:rPr lang="en-US" dirty="0" smtClean="0"/>
              <a:t>INTERCHANGES</a:t>
            </a:r>
          </a:p>
          <a:p>
            <a:pPr>
              <a:buFont typeface="Wingdings" panose="05000000000000000000" pitchFamily="2" charset="2"/>
              <a:buChar char="v"/>
            </a:pPr>
            <a:r>
              <a:rPr lang="en-US" dirty="0" smtClean="0">
                <a:solidFill>
                  <a:srgbClr val="00B050"/>
                </a:solidFill>
              </a:rPr>
              <a:t>Discipline Action</a:t>
            </a:r>
          </a:p>
          <a:p>
            <a:pPr lvl="1">
              <a:buFont typeface="Wingdings" panose="05000000000000000000" pitchFamily="2" charset="2"/>
              <a:buChar char="v"/>
            </a:pPr>
            <a:r>
              <a:rPr lang="en-US" sz="2400" dirty="0" smtClean="0">
                <a:solidFill>
                  <a:srgbClr val="00B050"/>
                </a:solidFill>
              </a:rPr>
              <a:t>Discipline Data</a:t>
            </a:r>
            <a:endParaRPr lang="en-US" sz="2400" b="0" dirty="0" smtClean="0">
              <a:solidFill>
                <a:srgbClr val="00B050"/>
              </a:solidFill>
            </a:endParaRPr>
          </a:p>
          <a:p>
            <a:pPr>
              <a:buFont typeface="Wingdings" panose="05000000000000000000" pitchFamily="2" charset="2"/>
              <a:buChar char="v"/>
            </a:pPr>
            <a:r>
              <a:rPr lang="en-US" dirty="0" smtClean="0">
                <a:solidFill>
                  <a:srgbClr val="FF0000"/>
                </a:solidFill>
              </a:rPr>
              <a:t>Student Demographics</a:t>
            </a:r>
          </a:p>
          <a:p>
            <a:pPr lvl="1">
              <a:buFont typeface="Wingdings" panose="05000000000000000000" pitchFamily="2" charset="2"/>
              <a:buChar char="v"/>
            </a:pPr>
            <a:r>
              <a:rPr lang="en-US" sz="2400" dirty="0" smtClean="0">
                <a:solidFill>
                  <a:srgbClr val="FF0000"/>
                </a:solidFill>
              </a:rPr>
              <a:t>Demographics</a:t>
            </a:r>
            <a:endParaRPr lang="en-US" sz="2400" b="0" dirty="0" smtClean="0">
              <a:solidFill>
                <a:srgbClr val="FF0000"/>
              </a:solidFill>
            </a:endParaRPr>
          </a:p>
          <a:p>
            <a:pPr>
              <a:buFont typeface="Wingdings" panose="05000000000000000000" pitchFamily="2" charset="2"/>
              <a:buChar char="v"/>
            </a:pPr>
            <a:r>
              <a:rPr lang="en-US" dirty="0" smtClean="0">
                <a:solidFill>
                  <a:srgbClr val="FF0000"/>
                </a:solidFill>
              </a:rPr>
              <a:t>Student School Association</a:t>
            </a:r>
          </a:p>
          <a:p>
            <a:pPr lvl="1">
              <a:buFont typeface="Wingdings" panose="05000000000000000000" pitchFamily="2" charset="2"/>
              <a:buChar char="v"/>
            </a:pPr>
            <a:r>
              <a:rPr lang="en-US" sz="2400" dirty="0" smtClean="0">
                <a:solidFill>
                  <a:srgbClr val="FF0000"/>
                </a:solidFill>
              </a:rPr>
              <a:t>Grades</a:t>
            </a:r>
            <a:endParaRPr lang="en-US" sz="2400" b="0" dirty="0" smtClean="0">
              <a:solidFill>
                <a:srgbClr val="FF0000"/>
              </a:solidFill>
            </a:endParaRPr>
          </a:p>
          <a:p>
            <a:pPr>
              <a:buFont typeface="Wingdings" panose="05000000000000000000" pitchFamily="2" charset="2"/>
              <a:buChar char="v"/>
            </a:pPr>
            <a:r>
              <a:rPr lang="en-US" dirty="0" smtClean="0">
                <a:solidFill>
                  <a:srgbClr val="0070C0"/>
                </a:solidFill>
              </a:rPr>
              <a:t>IEP Participation</a:t>
            </a:r>
          </a:p>
          <a:p>
            <a:pPr lvl="1">
              <a:buFont typeface="Wingdings" panose="05000000000000000000" pitchFamily="2" charset="2"/>
              <a:buChar char="v"/>
            </a:pPr>
            <a:r>
              <a:rPr lang="en-US" sz="2400" dirty="0" smtClean="0">
                <a:solidFill>
                  <a:srgbClr val="0070C0"/>
                </a:solidFill>
              </a:rPr>
              <a:t>Primary Disability </a:t>
            </a:r>
            <a:endParaRPr lang="en-US" sz="2400" b="0" dirty="0" smtClean="0">
              <a:solidFill>
                <a:srgbClr val="0070C0"/>
              </a:solidFill>
            </a:endParaRPr>
          </a:p>
          <a:p>
            <a:pPr>
              <a:buFont typeface="Wingdings" panose="05000000000000000000" pitchFamily="2" charset="2"/>
              <a:buChar char="v"/>
            </a:pPr>
            <a:endParaRPr lang="en-US" sz="2800" b="0" dirty="0" smtClean="0"/>
          </a:p>
        </p:txBody>
      </p:sp>
      <p:sp>
        <p:nvSpPr>
          <p:cNvPr id="5" name="Title 4"/>
          <p:cNvSpPr>
            <a:spLocks noGrp="1"/>
          </p:cNvSpPr>
          <p:nvPr>
            <p:ph type="title"/>
          </p:nvPr>
        </p:nvSpPr>
        <p:spPr/>
        <p:txBody>
          <a:bodyPr/>
          <a:lstStyle/>
          <a:p>
            <a:r>
              <a:rPr lang="en-US" sz="3200" dirty="0" smtClean="0">
                <a:latin typeface="Palatino Linotype" panose="02040502050505030304" pitchFamily="18" charset="0"/>
              </a:rPr>
              <a:t>Interchanges that make up the </a:t>
            </a:r>
            <a:br>
              <a:rPr lang="en-US" sz="3200" dirty="0" smtClean="0">
                <a:latin typeface="Palatino Linotype" panose="02040502050505030304" pitchFamily="18" charset="0"/>
              </a:rPr>
            </a:br>
            <a:r>
              <a:rPr lang="en-US" sz="3200" dirty="0" smtClean="0">
                <a:latin typeface="Palatino Linotype" panose="02040502050505030304" pitchFamily="18" charset="0"/>
              </a:rPr>
              <a:t>Special Education Discipline Snapshot</a:t>
            </a:r>
            <a:endParaRPr lang="en-US" sz="32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10</a:t>
            </a:fld>
            <a:endParaRPr lang="en-US" sz="1100" dirty="0" smtClean="0"/>
          </a:p>
        </p:txBody>
      </p:sp>
      <p:pic>
        <p:nvPicPr>
          <p:cNvPr id="8" name="Content Placeholder 7"/>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b="35747"/>
          <a:stretch/>
        </p:blipFill>
        <p:spPr>
          <a:xfrm>
            <a:off x="7302500" y="3806825"/>
            <a:ext cx="1841500" cy="1592263"/>
          </a:xfrm>
        </p:spPr>
      </p:pic>
      <p:sp>
        <p:nvSpPr>
          <p:cNvPr id="10" name="Rectangle 9"/>
          <p:cNvSpPr/>
          <p:nvPr/>
        </p:nvSpPr>
        <p:spPr>
          <a:xfrm>
            <a:off x="3892588" y="5362500"/>
            <a:ext cx="5016438"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Special education discipline </a:t>
            </a:r>
            <a:endParaRPr lang="en-US"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TextBox 10"/>
          <p:cNvSpPr txBox="1"/>
          <p:nvPr/>
        </p:nvSpPr>
        <p:spPr>
          <a:xfrm>
            <a:off x="635620" y="6153616"/>
            <a:ext cx="7304048" cy="584775"/>
          </a:xfrm>
          <a:prstGeom prst="rect">
            <a:avLst/>
          </a:prstGeom>
          <a:noFill/>
        </p:spPr>
        <p:txBody>
          <a:bodyPr wrap="square" rtlCol="0">
            <a:spAutoFit/>
          </a:bodyPr>
          <a:lstStyle/>
          <a:p>
            <a:r>
              <a:rPr lang="en-US" sz="1600" dirty="0">
                <a:hlinkClick r:id="rId3"/>
              </a:rPr>
              <a:t>http://</a:t>
            </a:r>
            <a:r>
              <a:rPr lang="en-US" sz="1600" dirty="0" smtClean="0">
                <a:hlinkClick r:id="rId3"/>
              </a:rPr>
              <a:t>www.cde.state.co.us/datapipeline/special-education-discipline-file-layout</a:t>
            </a:r>
            <a:r>
              <a:rPr lang="en-US" sz="1600" dirty="0" smtClean="0"/>
              <a:t>  </a:t>
            </a:r>
            <a:endParaRPr lang="en-US" sz="1600" dirty="0"/>
          </a:p>
        </p:txBody>
      </p:sp>
      <p:sp>
        <p:nvSpPr>
          <p:cNvPr id="7" name="Curved Down Arrow 6"/>
          <p:cNvSpPr/>
          <p:nvPr/>
        </p:nvSpPr>
        <p:spPr>
          <a:xfrm rot="1754777">
            <a:off x="4346376" y="1872239"/>
            <a:ext cx="4108862" cy="1282535"/>
          </a:xfrm>
          <a:prstGeom prst="curved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59699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0093" y="370774"/>
            <a:ext cx="7315199" cy="2585323"/>
          </a:xfrm>
          <a:prstGeom prst="rect">
            <a:avLst/>
          </a:prstGeom>
          <a:noFill/>
        </p:spPr>
        <p:txBody>
          <a:bodyPr wrap="square" rtlCol="0">
            <a:spAutoFit/>
          </a:bodyPr>
          <a:lstStyle/>
          <a:p>
            <a:pPr algn="ctr"/>
            <a:r>
              <a:rPr lang="en-US" sz="5400" b="1" dirty="0" smtClean="0">
                <a:solidFill>
                  <a:srgbClr val="00B050"/>
                </a:solidFill>
                <a:latin typeface="Palatino Linotype" panose="02040502050505030304" pitchFamily="18" charset="0"/>
              </a:rPr>
              <a:t>Discipline </a:t>
            </a:r>
          </a:p>
          <a:p>
            <a:pPr algn="ctr"/>
            <a:r>
              <a:rPr lang="en-US" sz="5400" b="1" dirty="0" smtClean="0">
                <a:solidFill>
                  <a:srgbClr val="00B050"/>
                </a:solidFill>
                <a:latin typeface="Palatino Linotype" panose="02040502050505030304" pitchFamily="18" charset="0"/>
              </a:rPr>
              <a:t>Action Interchange</a:t>
            </a:r>
          </a:p>
          <a:p>
            <a:pPr algn="ctr"/>
            <a:endParaRPr lang="en-US" sz="5400" b="1" dirty="0">
              <a:solidFill>
                <a:srgbClr val="5C6670"/>
              </a:solidFill>
              <a:latin typeface="Palatino Linotype" panose="02040502050505030304" pitchFamily="18" charset="0"/>
            </a:endParaRPr>
          </a:p>
        </p:txBody>
      </p:sp>
      <p:sp>
        <p:nvSpPr>
          <p:cNvPr id="3" name="Footer Placeholder 3"/>
          <p:cNvSpPr>
            <a:spLocks noGrp="1"/>
          </p:cNvSpPr>
          <p:nvPr>
            <p:ph type="ftr" sz="quarter" idx="3"/>
          </p:nvPr>
        </p:nvSpPr>
        <p:spPr/>
        <p:txBody>
          <a:bodyPr/>
          <a:lstStyle/>
          <a:p>
            <a:fld id="{757A2F4E-5D54-B04B-91BD-7E78EE1FE9FD}" type="slidenum">
              <a:rPr lang="en-US" smtClean="0"/>
              <a:pPr/>
              <a:t>11</a:t>
            </a:fld>
            <a:endParaRPr lang="en-US" dirty="0" smtClean="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509" y="3308165"/>
            <a:ext cx="3190875" cy="3200400"/>
          </a:xfrm>
          <a:prstGeom prst="rect">
            <a:avLst/>
          </a:prstGeom>
        </p:spPr>
      </p:pic>
    </p:spTree>
    <p:extLst>
      <p:ext uri="{BB962C8B-B14F-4D97-AF65-F5344CB8AC3E}">
        <p14:creationId xmlns:p14="http://schemas.microsoft.com/office/powerpoint/2010/main" val="971508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sz="3200" b="0" dirty="0" smtClean="0"/>
              <a:t>The discipline interchange file contains discipline data for the school year on students with disabilities </a:t>
            </a:r>
          </a:p>
          <a:p>
            <a:pPr marL="44450" indent="0">
              <a:buNone/>
            </a:pPr>
            <a:r>
              <a:rPr lang="en-US" sz="3200" b="0" dirty="0"/>
              <a:t>	</a:t>
            </a:r>
            <a:r>
              <a:rPr lang="en-US" sz="3200" dirty="0" smtClean="0">
                <a:solidFill>
                  <a:srgbClr val="FF0000"/>
                </a:solidFill>
              </a:rPr>
              <a:t>July 1, 2015 – June 30, 2016</a:t>
            </a:r>
          </a:p>
          <a:p>
            <a:pPr marL="44450" indent="0">
              <a:buNone/>
            </a:pPr>
            <a:endParaRPr lang="en-US" sz="3200" b="0" dirty="0" smtClean="0"/>
          </a:p>
          <a:p>
            <a:pPr marL="273050" algn="ctr">
              <a:buNone/>
            </a:pPr>
            <a:r>
              <a:rPr lang="en-US" sz="3200" b="0" u="sng" dirty="0" smtClean="0">
                <a:solidFill>
                  <a:srgbClr val="0000FF"/>
                </a:solidFill>
              </a:rPr>
              <a:t>This information is used in the </a:t>
            </a:r>
            <a:br>
              <a:rPr lang="en-US" sz="3200" b="0" u="sng" dirty="0" smtClean="0">
                <a:solidFill>
                  <a:srgbClr val="0000FF"/>
                </a:solidFill>
              </a:rPr>
            </a:br>
            <a:r>
              <a:rPr lang="en-US" sz="3200" u="sng" dirty="0" smtClean="0">
                <a:solidFill>
                  <a:srgbClr val="0000FF"/>
                </a:solidFill>
              </a:rPr>
              <a:t>Special Education Discipline Data Collection</a:t>
            </a:r>
            <a:r>
              <a:rPr lang="en-US" sz="3200" b="0" u="sng" dirty="0" smtClean="0">
                <a:solidFill>
                  <a:srgbClr val="0000FF"/>
                </a:solidFill>
              </a:rPr>
              <a:t>. </a:t>
            </a:r>
          </a:p>
          <a:p>
            <a:pPr marL="547688" lvl="1" indent="-182563">
              <a:buFont typeface="Wingdings" pitchFamily="2" charset="2"/>
              <a:buChar char="§"/>
            </a:pPr>
            <a:endParaRPr lang="en-US" sz="2800" dirty="0" smtClean="0"/>
          </a:p>
          <a:p>
            <a:pPr marL="273050">
              <a:buFont typeface="Wingdings" pitchFamily="2" charset="2"/>
              <a:buChar char="§"/>
            </a:pPr>
            <a:endParaRPr lang="en-US" sz="3200" b="0" dirty="0" smtClean="0"/>
          </a:p>
        </p:txBody>
      </p:sp>
      <p:sp>
        <p:nvSpPr>
          <p:cNvPr id="3" name="Title 2"/>
          <p:cNvSpPr>
            <a:spLocks noGrp="1"/>
          </p:cNvSpPr>
          <p:nvPr>
            <p:ph type="title"/>
          </p:nvPr>
        </p:nvSpPr>
        <p:spPr/>
        <p:txBody>
          <a:bodyPr/>
          <a:lstStyle/>
          <a:p>
            <a:pPr>
              <a:defRPr/>
            </a:pPr>
            <a:r>
              <a:rPr lang="en-US" sz="4000" dirty="0" smtClean="0">
                <a:latin typeface="Palatino Linotype" pitchFamily="18" charset="0"/>
              </a:rPr>
              <a:t>About the Discipline Interchange</a:t>
            </a:r>
            <a:endParaRPr lang="en-US" sz="4000" dirty="0">
              <a:latin typeface="Palatino Linotype" pitchFamily="18" charset="0"/>
            </a:endParaRPr>
          </a:p>
        </p:txBody>
      </p:sp>
      <p:sp>
        <p:nvSpPr>
          <p:cNvPr id="4" name="Footer Placeholder 3"/>
          <p:cNvSpPr>
            <a:spLocks noGrp="1"/>
          </p:cNvSpPr>
          <p:nvPr>
            <p:ph type="ftr" sz="quarter" idx="3"/>
          </p:nvPr>
        </p:nvSpPr>
        <p:spPr>
          <a:prstGeom prst="rect">
            <a:avLst/>
          </a:prstGeom>
        </p:spPr>
        <p:txBody>
          <a:bodyPr/>
          <a:lstStyle/>
          <a:p>
            <a:pPr>
              <a:defRPr/>
            </a:pPr>
            <a:fld id="{F7B18413-781C-4361-BBC5-3BD3B7B8C106}" type="slidenum">
              <a:rPr lang="en-US" sz="1100" smtClean="0"/>
              <a:pPr>
                <a:defRPr/>
              </a:pPr>
              <a:t>12</a:t>
            </a:fld>
            <a:endParaRPr lang="en-US" sz="1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936702"/>
            <a:ext cx="8407893" cy="5820937"/>
          </a:xfrm>
          <a:solidFill>
            <a:schemeClr val="bg1"/>
          </a:solidFill>
        </p:spPr>
        <p:txBody>
          <a:bodyPr/>
          <a:lstStyle/>
          <a:p>
            <a:pPr marL="45720" indent="0">
              <a:buNone/>
            </a:pPr>
            <a:r>
              <a:rPr lang="en-US" sz="1400" dirty="0"/>
              <a:t>ACTION</a:t>
            </a:r>
          </a:p>
          <a:p>
            <a:r>
              <a:rPr lang="en-US" sz="1400" b="0" dirty="0"/>
              <a:t>Admin </a:t>
            </a:r>
            <a:r>
              <a:rPr lang="en-US" sz="1400" b="0" dirty="0" smtClean="0"/>
              <a:t>Unit/BOCES Code </a:t>
            </a:r>
            <a:r>
              <a:rPr lang="en-US" sz="1400" b="0" cap="all" dirty="0">
                <a:solidFill>
                  <a:srgbClr val="FF0000"/>
                </a:solidFill>
              </a:rPr>
              <a:t>MUST be </a:t>
            </a:r>
            <a:r>
              <a:rPr lang="en-US" sz="1400" b="0" cap="all" dirty="0" smtClean="0">
                <a:solidFill>
                  <a:srgbClr val="FF0000"/>
                </a:solidFill>
              </a:rPr>
              <a:t>a valid code (preferred) or zero-filled</a:t>
            </a:r>
            <a:endParaRPr lang="en-US" sz="1400" b="0" dirty="0"/>
          </a:p>
          <a:p>
            <a:r>
              <a:rPr lang="en-US" sz="1400" b="0" dirty="0" smtClean="0"/>
              <a:t>School District/BOCES Code </a:t>
            </a:r>
            <a:r>
              <a:rPr lang="en-US" sz="1400" b="0" dirty="0" smtClean="0">
                <a:solidFill>
                  <a:srgbClr val="FF0000"/>
                </a:solidFill>
              </a:rPr>
              <a:t>MUST BE A VALID CODE</a:t>
            </a:r>
            <a:endParaRPr lang="en-US" sz="1400" b="0" dirty="0">
              <a:solidFill>
                <a:srgbClr val="FF0000"/>
              </a:solidFill>
            </a:endParaRPr>
          </a:p>
          <a:p>
            <a:r>
              <a:rPr lang="en-US" sz="1400" b="0" dirty="0"/>
              <a:t>School </a:t>
            </a:r>
            <a:r>
              <a:rPr lang="en-US" sz="1400" b="0" dirty="0" smtClean="0"/>
              <a:t>Code </a:t>
            </a:r>
            <a:r>
              <a:rPr lang="en-US" sz="1400" b="0" dirty="0" smtClean="0">
                <a:solidFill>
                  <a:srgbClr val="FF0000"/>
                </a:solidFill>
              </a:rPr>
              <a:t>EITHER A SCHOOL IS REPORTED OR A PROGRAM.  NOT BOTH</a:t>
            </a:r>
            <a:endParaRPr lang="en-US" sz="1400" b="0" dirty="0">
              <a:solidFill>
                <a:srgbClr val="FF0000"/>
              </a:solidFill>
            </a:endParaRPr>
          </a:p>
          <a:p>
            <a:r>
              <a:rPr lang="en-US" sz="1400" b="0" dirty="0"/>
              <a:t>Program </a:t>
            </a:r>
            <a:r>
              <a:rPr lang="en-US" sz="1400" b="0" dirty="0" smtClean="0"/>
              <a:t>Code </a:t>
            </a:r>
            <a:r>
              <a:rPr lang="en-US" sz="1400" b="0" dirty="0">
                <a:solidFill>
                  <a:srgbClr val="FF0000"/>
                </a:solidFill>
              </a:rPr>
              <a:t>EITHER A SCHOOL IS REPORTED OR A PROGRAM.  NOT BOTH</a:t>
            </a:r>
            <a:endParaRPr lang="en-US" sz="1400" b="0" dirty="0"/>
          </a:p>
          <a:p>
            <a:r>
              <a:rPr lang="en-US" sz="1400" b="0" dirty="0"/>
              <a:t>Incident </a:t>
            </a:r>
            <a:r>
              <a:rPr lang="en-US" sz="1400" b="0" dirty="0" smtClean="0"/>
              <a:t>Identifier </a:t>
            </a:r>
            <a:r>
              <a:rPr lang="en-US" sz="1400" b="0" dirty="0" smtClean="0">
                <a:solidFill>
                  <a:srgbClr val="FF0000"/>
                </a:solidFill>
              </a:rPr>
              <a:t>MAY BE DUPLICATED IF MORE THAN 1 STUDENT IS INVOLVED OR MORE THAN 1 ACTION</a:t>
            </a:r>
            <a:endParaRPr lang="en-US" sz="1400" b="0" dirty="0">
              <a:solidFill>
                <a:srgbClr val="FF0000"/>
              </a:solidFill>
            </a:endParaRPr>
          </a:p>
          <a:p>
            <a:r>
              <a:rPr lang="en-US" sz="1400" b="0" dirty="0" smtClean="0"/>
              <a:t>Date of Incident </a:t>
            </a:r>
            <a:r>
              <a:rPr lang="en-US" sz="1400" b="0" dirty="0">
                <a:solidFill>
                  <a:srgbClr val="FF0000"/>
                </a:solidFill>
              </a:rPr>
              <a:t>MOVED FROM THE INCIDENT FILE</a:t>
            </a:r>
          </a:p>
          <a:p>
            <a:r>
              <a:rPr lang="en-US" sz="1400" b="0" dirty="0" smtClean="0"/>
              <a:t>SASID </a:t>
            </a:r>
            <a:r>
              <a:rPr lang="en-US" sz="1400" b="0" dirty="0" smtClean="0">
                <a:solidFill>
                  <a:srgbClr val="FF0000"/>
                </a:solidFill>
              </a:rPr>
              <a:t>CHECKED AGAINST RITS</a:t>
            </a:r>
            <a:endParaRPr lang="en-US" sz="1400" b="0" dirty="0">
              <a:solidFill>
                <a:srgbClr val="FF0000"/>
              </a:solidFill>
            </a:endParaRPr>
          </a:p>
          <a:p>
            <a:r>
              <a:rPr lang="en-US" sz="1400" b="0" dirty="0"/>
              <a:t>Student’s First </a:t>
            </a:r>
            <a:r>
              <a:rPr lang="en-US" sz="1400" b="0" dirty="0" smtClean="0"/>
              <a:t>Name </a:t>
            </a:r>
            <a:r>
              <a:rPr lang="en-US" sz="1400" b="0" dirty="0">
                <a:solidFill>
                  <a:srgbClr val="FF0000"/>
                </a:solidFill>
              </a:rPr>
              <a:t>CHECKED AGAINST RITS</a:t>
            </a:r>
            <a:endParaRPr lang="en-US" sz="1400" b="0" dirty="0"/>
          </a:p>
          <a:p>
            <a:r>
              <a:rPr lang="en-US" sz="1400" b="0" dirty="0"/>
              <a:t>Student’s Last </a:t>
            </a:r>
            <a:r>
              <a:rPr lang="en-US" sz="1400" b="0" dirty="0" smtClean="0"/>
              <a:t>Name </a:t>
            </a:r>
            <a:r>
              <a:rPr lang="en-US" sz="1400" b="0" dirty="0">
                <a:solidFill>
                  <a:srgbClr val="FF0000"/>
                </a:solidFill>
              </a:rPr>
              <a:t>CHECKED AGAINST RITS</a:t>
            </a:r>
            <a:endParaRPr lang="en-US" sz="1400" b="0" dirty="0"/>
          </a:p>
          <a:p>
            <a:r>
              <a:rPr lang="en-US" sz="1400" b="0" dirty="0"/>
              <a:t>Student’s </a:t>
            </a:r>
            <a:r>
              <a:rPr lang="en-US" sz="1400" b="0" dirty="0" smtClean="0"/>
              <a:t>Gender </a:t>
            </a:r>
            <a:r>
              <a:rPr lang="en-US" sz="1400" b="0" dirty="0">
                <a:solidFill>
                  <a:srgbClr val="FF0000"/>
                </a:solidFill>
              </a:rPr>
              <a:t>CHECKED AGAINST RITS</a:t>
            </a:r>
            <a:endParaRPr lang="en-US" sz="1400" b="0" dirty="0"/>
          </a:p>
          <a:p>
            <a:r>
              <a:rPr lang="en-US" sz="1400" b="0" dirty="0"/>
              <a:t>Student’s Date of </a:t>
            </a:r>
            <a:r>
              <a:rPr lang="en-US" sz="1400" b="0" dirty="0" smtClean="0"/>
              <a:t>Birth </a:t>
            </a:r>
            <a:r>
              <a:rPr lang="en-US" sz="1400" b="0" dirty="0">
                <a:solidFill>
                  <a:srgbClr val="FF0000"/>
                </a:solidFill>
              </a:rPr>
              <a:t>CHECKED AGAINST RITS</a:t>
            </a:r>
            <a:endParaRPr lang="en-US" sz="1400" b="0" dirty="0"/>
          </a:p>
          <a:p>
            <a:r>
              <a:rPr lang="en-US" sz="1400" b="0" dirty="0"/>
              <a:t>Discipline Action </a:t>
            </a:r>
            <a:r>
              <a:rPr lang="en-US" sz="1400" b="0" dirty="0" smtClean="0"/>
              <a:t>Identifier </a:t>
            </a:r>
            <a:r>
              <a:rPr lang="en-US" sz="1400" b="0" dirty="0" smtClean="0">
                <a:solidFill>
                  <a:srgbClr val="FF0000"/>
                </a:solidFill>
              </a:rPr>
              <a:t>UNIQUE AND UNDUPLICATED.  CAN’T MATCH INCIDENT IDENTIFIER</a:t>
            </a:r>
            <a:endParaRPr lang="en-US" sz="1400" b="0" dirty="0">
              <a:solidFill>
                <a:srgbClr val="FF0000"/>
              </a:solidFill>
            </a:endParaRPr>
          </a:p>
          <a:p>
            <a:r>
              <a:rPr lang="en-US" sz="1400" b="0" dirty="0" smtClean="0"/>
              <a:t>Disciplines </a:t>
            </a:r>
            <a:r>
              <a:rPr lang="en-US" sz="1400" b="0" dirty="0" smtClean="0">
                <a:solidFill>
                  <a:srgbClr val="FF0000"/>
                </a:solidFill>
              </a:rPr>
              <a:t>SUSPENSIONS AND EXPULSIONS</a:t>
            </a:r>
            <a:endParaRPr lang="en-US" sz="1400" b="0" dirty="0">
              <a:solidFill>
                <a:srgbClr val="FF0000"/>
              </a:solidFill>
            </a:endParaRPr>
          </a:p>
          <a:p>
            <a:r>
              <a:rPr lang="en-US" sz="1400" b="0" dirty="0"/>
              <a:t>Discipline Start </a:t>
            </a:r>
            <a:r>
              <a:rPr lang="en-US" sz="1400" b="0" dirty="0" smtClean="0"/>
              <a:t>Date </a:t>
            </a:r>
            <a:r>
              <a:rPr lang="en-US" sz="1400" b="0" dirty="0" smtClean="0">
                <a:solidFill>
                  <a:srgbClr val="FF0000"/>
                </a:solidFill>
              </a:rPr>
              <a:t>WILL FOLLOW DATE OF INCIDENT</a:t>
            </a:r>
          </a:p>
          <a:p>
            <a:r>
              <a:rPr lang="en-US" sz="1400" b="0" dirty="0" smtClean="0"/>
              <a:t>Discipline </a:t>
            </a:r>
            <a:r>
              <a:rPr lang="en-US" sz="1400" b="0" dirty="0"/>
              <a:t>Action </a:t>
            </a:r>
            <a:r>
              <a:rPr lang="en-US" sz="1400" b="0" dirty="0" smtClean="0"/>
              <a:t>Length – </a:t>
            </a:r>
            <a:r>
              <a:rPr lang="en-US" sz="1400" b="0" dirty="0" smtClean="0">
                <a:solidFill>
                  <a:srgbClr val="FF0000"/>
                </a:solidFill>
              </a:rPr>
              <a:t>SCHOOL DAYS REPORTED EXCEPT FOR EXPULSIONS WHICH MAY BE CALENDAR</a:t>
            </a:r>
            <a:endParaRPr lang="en-US" sz="1400" b="0" dirty="0">
              <a:solidFill>
                <a:srgbClr val="FF0000"/>
              </a:solidFill>
            </a:endParaRPr>
          </a:p>
          <a:p>
            <a:r>
              <a:rPr lang="en-US" sz="1400" b="0" dirty="0"/>
              <a:t>Special Education Removal </a:t>
            </a:r>
            <a:r>
              <a:rPr lang="en-US" sz="1400" b="0" dirty="0" smtClean="0"/>
              <a:t>Type </a:t>
            </a:r>
            <a:r>
              <a:rPr lang="en-US" sz="1400" b="0" dirty="0" smtClean="0">
                <a:solidFill>
                  <a:srgbClr val="FF0000"/>
                </a:solidFill>
              </a:rPr>
              <a:t>UNILATERAL REMOVALS BY SCHOOL PERSONNEL AND HEARING OFFICER</a:t>
            </a:r>
            <a:endParaRPr lang="en-US" sz="1400" b="0" dirty="0">
              <a:solidFill>
                <a:srgbClr val="FF0000"/>
              </a:solidFill>
            </a:endParaRPr>
          </a:p>
          <a:p>
            <a:r>
              <a:rPr lang="en-US" sz="1400" b="0" dirty="0"/>
              <a:t>Special Education Removal </a:t>
            </a:r>
            <a:r>
              <a:rPr lang="en-US" sz="1400" b="0" dirty="0" smtClean="0"/>
              <a:t>Reason </a:t>
            </a:r>
            <a:r>
              <a:rPr lang="en-US" sz="1400" b="0" dirty="0" smtClean="0">
                <a:solidFill>
                  <a:srgbClr val="FF0000"/>
                </a:solidFill>
              </a:rPr>
              <a:t>REQUIRED ONLY FOR REMOVALS BY SCHOOL PERSONNEL</a:t>
            </a:r>
            <a:endParaRPr lang="en-US" sz="1400" b="0" dirty="0">
              <a:solidFill>
                <a:srgbClr val="FF0000"/>
              </a:solidFill>
            </a:endParaRPr>
          </a:p>
          <a:p>
            <a:r>
              <a:rPr lang="en-US" sz="1400" b="0" dirty="0"/>
              <a:t>Received Education Services During </a:t>
            </a:r>
            <a:r>
              <a:rPr lang="en-US" sz="1400" b="0" cap="all" dirty="0">
                <a:solidFill>
                  <a:srgbClr val="FF0000"/>
                </a:solidFill>
              </a:rPr>
              <a:t>Expulsion</a:t>
            </a:r>
          </a:p>
          <a:p>
            <a:r>
              <a:rPr lang="en-US" sz="1400" b="0" dirty="0" smtClean="0"/>
              <a:t>Special </a:t>
            </a:r>
            <a:r>
              <a:rPr lang="en-US" sz="1400" b="0" dirty="0"/>
              <a:t>Education Action </a:t>
            </a:r>
            <a:r>
              <a:rPr lang="en-US" sz="1400" b="0" dirty="0" smtClean="0"/>
              <a:t>Flag  </a:t>
            </a:r>
            <a:r>
              <a:rPr lang="en-US" sz="1400" b="0" cap="all" dirty="0" smtClean="0">
                <a:solidFill>
                  <a:srgbClr val="FF0000"/>
                </a:solidFill>
              </a:rPr>
              <a:t>MUST </a:t>
            </a:r>
            <a:r>
              <a:rPr lang="en-US" sz="1400" b="0" cap="all" dirty="0">
                <a:solidFill>
                  <a:srgbClr val="FF0000"/>
                </a:solidFill>
              </a:rPr>
              <a:t>be </a:t>
            </a:r>
            <a:r>
              <a:rPr lang="en-US" sz="1400" b="0" cap="all" dirty="0" smtClean="0">
                <a:solidFill>
                  <a:srgbClr val="FF0000"/>
                </a:solidFill>
              </a:rPr>
              <a:t>1</a:t>
            </a:r>
            <a:endParaRPr lang="en-US" sz="1400" dirty="0"/>
          </a:p>
        </p:txBody>
      </p:sp>
      <p:sp>
        <p:nvSpPr>
          <p:cNvPr id="3" name="Title 2"/>
          <p:cNvSpPr>
            <a:spLocks noGrp="1"/>
          </p:cNvSpPr>
          <p:nvPr>
            <p:ph type="title"/>
          </p:nvPr>
        </p:nvSpPr>
        <p:spPr>
          <a:xfrm>
            <a:off x="380999" y="115492"/>
            <a:ext cx="8381260" cy="1054394"/>
          </a:xfrm>
        </p:spPr>
        <p:txBody>
          <a:bodyPr/>
          <a:lstStyle/>
          <a:p>
            <a:r>
              <a:rPr lang="en-US" sz="3200" dirty="0" smtClean="0">
                <a:latin typeface="Palatino Linotype" panose="02040502050505030304" pitchFamily="18" charset="0"/>
              </a:rPr>
              <a:t>Data Elements</a:t>
            </a:r>
            <a:endParaRPr lang="en-US" sz="3200" dirty="0">
              <a:latin typeface="Palatino Linotype" panose="02040502050505030304" pitchFamily="18" charset="0"/>
            </a:endParaRPr>
          </a:p>
        </p:txBody>
      </p:sp>
      <p:sp>
        <p:nvSpPr>
          <p:cNvPr id="4" name="Footer Placeholder 3"/>
          <p:cNvSpPr>
            <a:spLocks noGrp="1"/>
          </p:cNvSpPr>
          <p:nvPr>
            <p:ph type="ftr" sz="quarter" idx="3"/>
          </p:nvPr>
        </p:nvSpPr>
        <p:spPr>
          <a:prstGeom prst="rect">
            <a:avLst/>
          </a:prstGeom>
        </p:spPr>
        <p:txBody>
          <a:bodyPr/>
          <a:lstStyle/>
          <a:p>
            <a:pPr>
              <a:defRPr/>
            </a:pPr>
            <a:fld id="{F7B18413-781C-4361-BBC5-3BD3B7B8C106}" type="slidenum">
              <a:rPr lang="en-US" sz="1100" smtClean="0"/>
              <a:pPr>
                <a:defRPr/>
              </a:pPr>
              <a:t>13</a:t>
            </a:fld>
            <a:endParaRPr lang="en-US" sz="1100" dirty="0"/>
          </a:p>
        </p:txBody>
      </p:sp>
    </p:spTree>
    <p:extLst>
      <p:ext uri="{BB962C8B-B14F-4D97-AF65-F5344CB8AC3E}">
        <p14:creationId xmlns:p14="http://schemas.microsoft.com/office/powerpoint/2010/main" val="2511107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prstGeom prst="rect">
            <a:avLst/>
          </a:prstGeom>
        </p:spPr>
        <p:txBody>
          <a:bodyPr/>
          <a:lstStyle/>
          <a:p>
            <a:pPr>
              <a:defRPr/>
            </a:pPr>
            <a:fld id="{C8C00344-A297-48B9-BC95-6E679031FAAE}" type="slidenum">
              <a:rPr lang="en-US" smtClean="0"/>
              <a:pPr>
                <a:defRPr/>
              </a:pPr>
              <a:t>14</a:t>
            </a:fld>
            <a:endParaRPr lang="en-US" dirty="0"/>
          </a:p>
        </p:txBody>
      </p:sp>
      <p:sp>
        <p:nvSpPr>
          <p:cNvPr id="5" name="Title 1"/>
          <p:cNvSpPr txBox="1">
            <a:spLocks/>
          </p:cNvSpPr>
          <p:nvPr/>
        </p:nvSpPr>
        <p:spPr>
          <a:xfrm>
            <a:off x="375804" y="0"/>
            <a:ext cx="8382000" cy="1054100"/>
          </a:xfrm>
          <a:prstGeom prst="rect">
            <a:avLst/>
          </a:prstGeom>
        </p:spPr>
        <p:txBody>
          <a:bodyPr vert="horz" lIns="91440" tIns="45720" rIns="91440" bIns="4572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spc="200" dirty="0" smtClean="0">
                <a:solidFill>
                  <a:schemeClr val="bg1"/>
                </a:solidFill>
                <a:latin typeface="Palatino Linotype"/>
                <a:ea typeface="Palatino Linotype" pitchFamily="18" charset="0"/>
                <a:cs typeface="Palatino Linotype"/>
              </a:rPr>
              <a:t>Discipline</a:t>
            </a:r>
            <a:r>
              <a:rPr kumimoji="0" lang="en-US" sz="4400" b="0" i="0" u="none" strike="noStrike" kern="1200" cap="none" spc="200" normalizeH="0" baseline="0" noProof="0" dirty="0" smtClean="0">
                <a:ln>
                  <a:noFill/>
                </a:ln>
                <a:solidFill>
                  <a:schemeClr val="bg1"/>
                </a:solidFill>
                <a:effectLst/>
                <a:uLnTx/>
                <a:uFillTx/>
                <a:latin typeface="Palatino Linotype"/>
                <a:ea typeface="Palatino Linotype" pitchFamily="18" charset="0"/>
                <a:cs typeface="Palatino Linotype"/>
              </a:rPr>
              <a:t> Action Interchange </a:t>
            </a:r>
            <a:endParaRPr kumimoji="0" lang="en-US" sz="4400" b="0" i="0" u="none" strike="noStrike" kern="1200" cap="none" spc="200" normalizeH="0" baseline="0" noProof="0" dirty="0">
              <a:ln>
                <a:noFill/>
              </a:ln>
              <a:solidFill>
                <a:schemeClr val="bg1"/>
              </a:solidFill>
              <a:effectLst/>
              <a:uLnTx/>
              <a:uFillTx/>
              <a:latin typeface="Palatino Linotype"/>
              <a:ea typeface="Palatino Linotype" pitchFamily="18" charset="0"/>
              <a:cs typeface="Palatino Linotype"/>
            </a:endParaRPr>
          </a:p>
        </p:txBody>
      </p:sp>
      <p:sp>
        <p:nvSpPr>
          <p:cNvPr id="7" name="TextBox 6"/>
          <p:cNvSpPr txBox="1"/>
          <p:nvPr/>
        </p:nvSpPr>
        <p:spPr>
          <a:xfrm>
            <a:off x="200722" y="1054100"/>
            <a:ext cx="8720254" cy="5632311"/>
          </a:xfrm>
          <a:prstGeom prst="rect">
            <a:avLst/>
          </a:prstGeom>
          <a:solidFill>
            <a:schemeClr val="bg1"/>
          </a:solidFill>
        </p:spPr>
        <p:txBody>
          <a:bodyPr wrap="square" rtlCol="0">
            <a:spAutoFit/>
          </a:bodyPr>
          <a:lstStyle/>
          <a:p>
            <a:r>
              <a:rPr lang="en-US" sz="2400" dirty="0" smtClean="0"/>
              <a:t>The purpose of the Discipline file is to capture and verify the attributes of a student with disabilities who were reported with a disciplinary action which occurred in the current reporting period stemming from a disciplinary incident.</a:t>
            </a:r>
          </a:p>
          <a:p>
            <a:endParaRPr lang="en-US" sz="2400" dirty="0" smtClean="0"/>
          </a:p>
          <a:p>
            <a:r>
              <a:rPr lang="en-US" sz="2400" dirty="0" smtClean="0"/>
              <a:t>Student has been assigned a SASID and updated in the RITS System</a:t>
            </a:r>
          </a:p>
          <a:p>
            <a:endParaRPr lang="en-US" sz="2400" dirty="0" smtClean="0"/>
          </a:p>
          <a:p>
            <a:r>
              <a:rPr lang="en-US" sz="2400" dirty="0" smtClean="0"/>
              <a:t>A record for the student exists in the Discipline Incident Interchange File</a:t>
            </a:r>
          </a:p>
          <a:p>
            <a:endParaRPr lang="en-US" sz="2400" dirty="0" smtClean="0"/>
          </a:p>
          <a:p>
            <a:r>
              <a:rPr lang="en-US" sz="2400" dirty="0" smtClean="0"/>
              <a:t>If an action follows in the following school year do NOT report the incident or action in the 2015-2016 but rather in the 2016-2017 school year for which the action took place.</a:t>
            </a:r>
          </a:p>
          <a:p>
            <a:endParaRPr lang="en-US" sz="2400" dirty="0"/>
          </a:p>
        </p:txBody>
      </p:sp>
      <p:sp>
        <p:nvSpPr>
          <p:cNvPr id="6" name="Footer Placeholder 3"/>
          <p:cNvSpPr txBox="1">
            <a:spLocks/>
          </p:cNvSpPr>
          <p:nvPr/>
        </p:nvSpPr>
        <p:spPr>
          <a:xfrm>
            <a:off x="38100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7B18413-781C-4361-BBC5-3BD3B7B8C106}" type="slidenum">
              <a:rPr lang="en-US" sz="1100" smtClean="0"/>
              <a:pPr>
                <a:defRPr/>
              </a:pPr>
              <a:t>14</a:t>
            </a:fld>
            <a:endParaRPr lang="en-US" sz="1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4367" y="1746572"/>
            <a:ext cx="8407893" cy="4407408"/>
          </a:xfrm>
          <a:solidFill>
            <a:schemeClr val="accent1">
              <a:alpha val="34000"/>
            </a:schemeClr>
          </a:solidFill>
        </p:spPr>
        <p:txBody>
          <a:bodyPr>
            <a:normAutofit fontScale="85000" lnSpcReduction="10000"/>
          </a:bodyPr>
          <a:lstStyle/>
          <a:p>
            <a:pPr marL="45720" indent="0">
              <a:buNone/>
            </a:pPr>
            <a:r>
              <a:rPr lang="en-US" sz="1900" dirty="0"/>
              <a:t>Each </a:t>
            </a:r>
            <a:r>
              <a:rPr lang="en-US" sz="1900" dirty="0" smtClean="0"/>
              <a:t>record </a:t>
            </a:r>
            <a:r>
              <a:rPr lang="en-US" sz="1900" dirty="0"/>
              <a:t>represents a </a:t>
            </a:r>
            <a:r>
              <a:rPr lang="en-US" sz="1900" u="sng" dirty="0"/>
              <a:t>single</a:t>
            </a:r>
            <a:r>
              <a:rPr lang="en-US" sz="1900" dirty="0"/>
              <a:t> </a:t>
            </a:r>
            <a:r>
              <a:rPr lang="en-US" sz="1900" dirty="0" smtClean="0"/>
              <a:t>discipline event</a:t>
            </a:r>
            <a:endParaRPr lang="en-US" sz="1900" dirty="0"/>
          </a:p>
          <a:p>
            <a:pPr marL="45720" indent="0">
              <a:buNone/>
            </a:pPr>
            <a:endParaRPr lang="en-US" sz="1900" dirty="0"/>
          </a:p>
          <a:p>
            <a:pPr marL="45720" indent="0">
              <a:buNone/>
            </a:pPr>
            <a:r>
              <a:rPr lang="en-US" sz="1900" dirty="0"/>
              <a:t>Incident Identifier</a:t>
            </a:r>
          </a:p>
          <a:p>
            <a:pPr marL="457200" lvl="1" indent="-400050">
              <a:buFont typeface="Arial" panose="020B0604020202020204" pitchFamily="34" charset="0"/>
              <a:buChar char="•"/>
            </a:pPr>
            <a:r>
              <a:rPr lang="en-US" sz="1900" dirty="0"/>
              <a:t>May be duplicated in cases where a student has more than one action associated with the incident</a:t>
            </a:r>
          </a:p>
          <a:p>
            <a:pPr marL="457200" lvl="1" indent="-400050">
              <a:buFont typeface="Arial" panose="020B0604020202020204" pitchFamily="34" charset="0"/>
              <a:buChar char="•"/>
            </a:pPr>
            <a:r>
              <a:rPr lang="en-US" sz="1900" dirty="0"/>
              <a:t>May be duplicated in cases where more than one student is involved in the </a:t>
            </a:r>
            <a:r>
              <a:rPr lang="en-US" sz="1900" dirty="0" smtClean="0"/>
              <a:t>incident</a:t>
            </a:r>
          </a:p>
          <a:p>
            <a:pPr marL="457200" lvl="1" indent="-400050">
              <a:buFont typeface="Arial" panose="020B0604020202020204" pitchFamily="34" charset="0"/>
              <a:buChar char="•"/>
            </a:pPr>
            <a:r>
              <a:rPr lang="en-US" sz="1900" dirty="0" smtClean="0"/>
              <a:t>If a student gets in trouble in the morning and then in the afternoon for a reportable offense there would be two records with two Incident Identifiers and then the Action associated with the Incident. </a:t>
            </a:r>
            <a:endParaRPr lang="en-US" sz="1900" dirty="0"/>
          </a:p>
          <a:p>
            <a:pPr marL="547370" lvl="1" indent="355600">
              <a:buFont typeface="Arial" panose="020B0604020202020204" pitchFamily="34" charset="0"/>
              <a:buChar char="•"/>
            </a:pPr>
            <a:endParaRPr lang="en-US" sz="1900" dirty="0"/>
          </a:p>
          <a:p>
            <a:pPr marL="58738" lvl="1" indent="0">
              <a:buNone/>
            </a:pPr>
            <a:r>
              <a:rPr lang="en-US" sz="1900" b="1" dirty="0"/>
              <a:t>School Codes and Dates</a:t>
            </a:r>
          </a:p>
          <a:p>
            <a:pPr marL="58738" lvl="1" indent="0">
              <a:buNone/>
            </a:pPr>
            <a:r>
              <a:rPr lang="en-US" sz="1900" dirty="0"/>
              <a:t>Be sure the School Codes and Date of Incident </a:t>
            </a:r>
            <a:r>
              <a:rPr lang="en-US" sz="1900" dirty="0" smtClean="0"/>
              <a:t>match up with the </a:t>
            </a:r>
            <a:r>
              <a:rPr lang="en-US" sz="1900" dirty="0"/>
              <a:t>data reported in the School Association File</a:t>
            </a:r>
          </a:p>
          <a:p>
            <a:endParaRPr lang="en-US" sz="1900" dirty="0"/>
          </a:p>
          <a:p>
            <a:pPr marL="45720" indent="0">
              <a:buNone/>
            </a:pPr>
            <a:r>
              <a:rPr lang="en-US" sz="1900" dirty="0" smtClean="0"/>
              <a:t>Each Action </a:t>
            </a:r>
            <a:r>
              <a:rPr lang="en-US" sz="1900" dirty="0"/>
              <a:t>record represents a </a:t>
            </a:r>
            <a:r>
              <a:rPr lang="en-US" sz="1900" u="sng" dirty="0"/>
              <a:t>single</a:t>
            </a:r>
            <a:r>
              <a:rPr lang="en-US" sz="1900" dirty="0"/>
              <a:t> </a:t>
            </a:r>
            <a:r>
              <a:rPr lang="en-US" sz="1900" dirty="0" smtClean="0"/>
              <a:t>action as a result of an Incident.</a:t>
            </a:r>
          </a:p>
          <a:p>
            <a:pPr marL="57150" lvl="1" indent="400050">
              <a:buFont typeface="Arial" panose="020B0604020202020204" pitchFamily="34" charset="0"/>
              <a:buChar char="•"/>
            </a:pPr>
            <a:r>
              <a:rPr lang="en-US" sz="1900" dirty="0" smtClean="0"/>
              <a:t>Action Identifier may not be duplicated</a:t>
            </a:r>
          </a:p>
          <a:p>
            <a:pPr marL="57150" lvl="1" indent="400050">
              <a:buFont typeface="Arial" panose="020B0604020202020204" pitchFamily="34" charset="0"/>
              <a:buChar char="•"/>
            </a:pPr>
            <a:r>
              <a:rPr lang="en-US" sz="1900" dirty="0" smtClean="0"/>
              <a:t>Action Identifier must not match Incident Identifier</a:t>
            </a:r>
            <a:endParaRPr lang="en-US" sz="1900" dirty="0"/>
          </a:p>
          <a:p>
            <a:pPr marL="45720" indent="0">
              <a:buNone/>
            </a:pPr>
            <a:endParaRPr lang="en-US" sz="1800" dirty="0" smtClean="0"/>
          </a:p>
          <a:p>
            <a:pPr marL="45720" indent="0">
              <a:buNone/>
            </a:pPr>
            <a:endParaRPr lang="en-US" sz="1600" dirty="0" smtClean="0"/>
          </a:p>
          <a:p>
            <a:pPr marL="45720" indent="0">
              <a:buNone/>
            </a:pPr>
            <a:endParaRPr lang="en-US" sz="2000" dirty="0"/>
          </a:p>
          <a:p>
            <a:pPr marL="45720" indent="0">
              <a:buNone/>
            </a:pPr>
            <a:endParaRPr lang="en-US" sz="2800" dirty="0"/>
          </a:p>
        </p:txBody>
      </p:sp>
      <p:sp>
        <p:nvSpPr>
          <p:cNvPr id="3" name="Title 2"/>
          <p:cNvSpPr>
            <a:spLocks noGrp="1"/>
          </p:cNvSpPr>
          <p:nvPr>
            <p:ph type="title"/>
          </p:nvPr>
        </p:nvSpPr>
        <p:spPr/>
        <p:txBody>
          <a:bodyPr/>
          <a:lstStyle/>
          <a:p>
            <a:r>
              <a:rPr lang="en-US" sz="4800" dirty="0">
                <a:latin typeface="Palatino Linotype" panose="02040502050505030304" pitchFamily="18" charset="0"/>
              </a:rPr>
              <a:t>Discipline </a:t>
            </a:r>
            <a:r>
              <a:rPr lang="en-US" sz="4800" dirty="0" smtClean="0">
                <a:latin typeface="Palatino Linotype" panose="02040502050505030304" pitchFamily="18" charset="0"/>
              </a:rPr>
              <a:t>Action </a:t>
            </a:r>
            <a:r>
              <a:rPr lang="en-US" sz="4800" dirty="0">
                <a:latin typeface="Palatino Linotype" panose="02040502050505030304" pitchFamily="18" charset="0"/>
              </a:rPr>
              <a:t>File</a:t>
            </a:r>
          </a:p>
        </p:txBody>
      </p:sp>
      <p:sp>
        <p:nvSpPr>
          <p:cNvPr id="2" name="Footer Placeholder 1"/>
          <p:cNvSpPr>
            <a:spLocks noGrp="1"/>
          </p:cNvSpPr>
          <p:nvPr>
            <p:ph type="ftr" sz="quarter" idx="3"/>
          </p:nvPr>
        </p:nvSpPr>
        <p:spPr/>
        <p:txBody>
          <a:bodyPr/>
          <a:lstStyle/>
          <a:p>
            <a:fld id="{757A2F4E-5D54-B04B-91BD-7E78EE1FE9FD}" type="slidenum">
              <a:rPr lang="en-US" smtClean="0"/>
              <a:pPr/>
              <a:t>15</a:t>
            </a:fld>
            <a:endParaRPr lang="en-US" dirty="0" smtClean="0"/>
          </a:p>
        </p:txBody>
      </p:sp>
    </p:spTree>
    <p:extLst>
      <p:ext uri="{BB962C8B-B14F-4D97-AF65-F5344CB8AC3E}">
        <p14:creationId xmlns:p14="http://schemas.microsoft.com/office/powerpoint/2010/main" val="1749986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381000" y="6265863"/>
            <a:ext cx="2895600" cy="365125"/>
          </a:xfrm>
          <a:prstGeom prst="rect">
            <a:avLst/>
          </a:prstGeom>
        </p:spPr>
        <p:txBody>
          <a:bodyPr/>
          <a:lstStyle/>
          <a:p>
            <a:pPr>
              <a:defRPr/>
            </a:pPr>
            <a:fld id="{F7B18413-781C-4361-BBC5-3BD3B7B8C106}" type="slidenum">
              <a:rPr lang="en-US" sz="1100" smtClean="0"/>
              <a:pPr>
                <a:defRPr/>
              </a:pPr>
              <a:t>16</a:t>
            </a:fld>
            <a:endParaRPr lang="en-US" sz="1100" dirty="0"/>
          </a:p>
        </p:txBody>
      </p:sp>
      <p:sp>
        <p:nvSpPr>
          <p:cNvPr id="2" name="Content Placeholder 1"/>
          <p:cNvSpPr>
            <a:spLocks noGrp="1"/>
          </p:cNvSpPr>
          <p:nvPr>
            <p:ph sz="quarter" idx="10"/>
          </p:nvPr>
        </p:nvSpPr>
        <p:spPr>
          <a:xfrm>
            <a:off x="381000" y="713677"/>
            <a:ext cx="8355013" cy="5074347"/>
          </a:xfrm>
        </p:spPr>
        <p:txBody>
          <a:bodyPr/>
          <a:lstStyle/>
          <a:p>
            <a:r>
              <a:rPr lang="en-US" sz="1600" b="0" dirty="0" smtClean="0"/>
              <a:t>Students who were removed by school personnel for drugs, weapons, or serious bodily injury and were NOT sent to an interim alternative educational setting should be reported as having been suspended</a:t>
            </a:r>
          </a:p>
          <a:p>
            <a:r>
              <a:rPr lang="en-US" sz="1600" b="0" dirty="0" smtClean="0"/>
              <a:t>Include students who are suspended pending an IEP team meeting in which the student’s IEP placements are changed</a:t>
            </a:r>
          </a:p>
          <a:p>
            <a:r>
              <a:rPr lang="en-US" sz="1600" b="0" dirty="0" smtClean="0"/>
              <a:t>In instances in which the IEP team meets to determine the appropriate setting where the student will receive educational services following an expulsion, the removal must be reported as a </a:t>
            </a:r>
            <a:r>
              <a:rPr lang="en-US" sz="1600" b="0" dirty="0"/>
              <a:t>S</a:t>
            </a:r>
            <a:r>
              <a:rPr lang="en-US" sz="1600" b="0" dirty="0" smtClean="0"/>
              <a:t>uspension or Expulsion and not a Unilateral Removal</a:t>
            </a:r>
          </a:p>
          <a:p>
            <a:r>
              <a:rPr lang="en-US" sz="1600" b="0" dirty="0" smtClean="0"/>
              <a:t>Exclude students who were moved from their current educational placement as a result of a decision by the IEP team to change a student’s placement.  </a:t>
            </a:r>
          </a:p>
          <a:p>
            <a:pPr lvl="1"/>
            <a:r>
              <a:rPr lang="en-US" sz="1600" dirty="0"/>
              <a:t>e</a:t>
            </a:r>
            <a:r>
              <a:rPr lang="en-US" sz="1600" dirty="0" smtClean="0"/>
              <a:t>.g. if following a discipline offense, the IEP team meets and determines that the child’s current placement is not the least restrictive environment for that child, and therefore makes a permanent change in the child’s IEP placement, do NOT report the child. </a:t>
            </a:r>
            <a:endParaRPr lang="en-US" sz="1600" b="0" dirty="0" smtClean="0"/>
          </a:p>
          <a:p>
            <a:r>
              <a:rPr lang="en-US" sz="1600" b="0" dirty="0" smtClean="0"/>
              <a:t>Exclude students who have cumulatively been suspended for less than half a school day (what would half a day be for the individual student) </a:t>
            </a:r>
          </a:p>
          <a:p>
            <a:r>
              <a:rPr lang="en-US" sz="1600" b="0" dirty="0" smtClean="0"/>
              <a:t>Exclude parentally-placed in private school students</a:t>
            </a:r>
            <a:endParaRPr lang="en-US" sz="1600" b="0" dirty="0"/>
          </a:p>
        </p:txBody>
      </p:sp>
      <p:sp>
        <p:nvSpPr>
          <p:cNvPr id="3" name="Title 2"/>
          <p:cNvSpPr>
            <a:spLocks noGrp="1"/>
          </p:cNvSpPr>
          <p:nvPr>
            <p:ph type="title" idx="4294967295"/>
          </p:nvPr>
        </p:nvSpPr>
        <p:spPr>
          <a:xfrm>
            <a:off x="0" y="31750"/>
            <a:ext cx="9061450" cy="781050"/>
          </a:xfrm>
        </p:spPr>
        <p:txBody>
          <a:bodyPr/>
          <a:lstStyle/>
          <a:p>
            <a:r>
              <a:rPr lang="en-US" sz="4000" dirty="0" smtClean="0">
                <a:solidFill>
                  <a:schemeClr val="accent1"/>
                </a:solidFill>
                <a:latin typeface="Palatino Linotype" panose="02040502050505030304" pitchFamily="18" charset="0"/>
              </a:rPr>
              <a:t>Helpful Guidance</a:t>
            </a:r>
            <a:endParaRPr lang="en-US" sz="4000" dirty="0">
              <a:solidFill>
                <a:schemeClr val="accent1"/>
              </a:solidFill>
              <a:latin typeface="Palatino Linotype" panose="02040502050505030304" pitchFamily="18" charset="0"/>
            </a:endParaRPr>
          </a:p>
        </p:txBody>
      </p:sp>
    </p:spTree>
    <p:extLst>
      <p:ext uri="{BB962C8B-B14F-4D97-AF65-F5344CB8AC3E}">
        <p14:creationId xmlns:p14="http://schemas.microsoft.com/office/powerpoint/2010/main" val="76395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anose="02040502050505030304" pitchFamily="18" charset="0"/>
              </a:rPr>
              <a:t>Interim Alternative Educational Setting (IAES)</a:t>
            </a:r>
            <a:endParaRPr lang="en-US"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z="1100" smtClean="0"/>
              <a:pPr/>
              <a:t>17</a:t>
            </a:fld>
            <a:endParaRPr lang="en-US" sz="1100" dirty="0" smtClean="0"/>
          </a:p>
        </p:txBody>
      </p:sp>
      <p:sp>
        <p:nvSpPr>
          <p:cNvPr id="4" name="Rectangle 3"/>
          <p:cNvSpPr/>
          <p:nvPr/>
        </p:nvSpPr>
        <p:spPr>
          <a:xfrm>
            <a:off x="197427" y="1889889"/>
            <a:ext cx="8749146" cy="4093428"/>
          </a:xfrm>
          <a:prstGeom prst="rect">
            <a:avLst/>
          </a:prstGeom>
        </p:spPr>
        <p:txBody>
          <a:bodyPr wrap="square">
            <a:spAutoFit/>
          </a:bodyPr>
          <a:lstStyle/>
          <a:p>
            <a:pPr algn="ctr"/>
            <a:r>
              <a:rPr lang="en-US" sz="2000" b="1" i="1" dirty="0" smtClean="0"/>
              <a:t>Unilateral Removals by School Personnel and </a:t>
            </a:r>
          </a:p>
          <a:p>
            <a:pPr algn="ctr"/>
            <a:r>
              <a:rPr lang="en-US" sz="2000" b="1" i="1" dirty="0" smtClean="0"/>
              <a:t>Removed Based on  Hearing Officer’s Determination</a:t>
            </a:r>
          </a:p>
          <a:p>
            <a:endParaRPr lang="en-US" sz="2000" i="1" dirty="0"/>
          </a:p>
          <a:p>
            <a:endParaRPr lang="en-US" sz="2000" i="1" dirty="0" smtClean="0"/>
          </a:p>
          <a:p>
            <a:r>
              <a:rPr lang="en-US" sz="2000" i="1" dirty="0" smtClean="0"/>
              <a:t>*</a:t>
            </a:r>
            <a:r>
              <a:rPr lang="en-US" sz="2000" b="1" dirty="0" smtClean="0"/>
              <a:t>Interim </a:t>
            </a:r>
            <a:r>
              <a:rPr lang="en-US" sz="2000" b="1" dirty="0"/>
              <a:t>Alternative Educational Setting (IAES) – </a:t>
            </a:r>
            <a:r>
              <a:rPr lang="en-US" sz="2000" dirty="0"/>
              <a:t>An appropriate setting determined by the child’s IEP team or hearing office in which the child is placed for no more than 45 school days. This setting enables the child to continue to receive educational services and participate in the general education curriculum (although in another setting) and to progress toward meeting the goals set out in the IEP. As appropriate, the setting includes a functional behavioral assessment and behavioral intervention services and a modification to address the behavior violation so that it does not recur. 	</a:t>
            </a:r>
          </a:p>
        </p:txBody>
      </p:sp>
    </p:spTree>
    <p:extLst>
      <p:ext uri="{BB962C8B-B14F-4D97-AF65-F5344CB8AC3E}">
        <p14:creationId xmlns:p14="http://schemas.microsoft.com/office/powerpoint/2010/main" val="252045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Creating a file</a:t>
            </a:r>
            <a:endParaRPr lang="en-US"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z="1100" smtClean="0"/>
              <a:pPr/>
              <a:t>18</a:t>
            </a:fld>
            <a:endParaRPr lang="en-US" sz="1100" dirty="0" smtClean="0"/>
          </a:p>
        </p:txBody>
      </p:sp>
      <p:sp>
        <p:nvSpPr>
          <p:cNvPr id="4" name="Rectangle 3"/>
          <p:cNvSpPr/>
          <p:nvPr/>
        </p:nvSpPr>
        <p:spPr>
          <a:xfrm>
            <a:off x="197427" y="1889889"/>
            <a:ext cx="8749146" cy="3477875"/>
          </a:xfrm>
          <a:prstGeom prst="rect">
            <a:avLst/>
          </a:prstGeom>
        </p:spPr>
        <p:txBody>
          <a:bodyPr wrap="square">
            <a:spAutoFit/>
          </a:bodyPr>
          <a:lstStyle/>
          <a:p>
            <a:r>
              <a:rPr lang="en-US" sz="2000" dirty="0" smtClean="0"/>
              <a:t>On April 1</a:t>
            </a:r>
            <a:r>
              <a:rPr lang="en-US" sz="2000" baseline="30000" dirty="0" smtClean="0"/>
              <a:t>st</a:t>
            </a:r>
            <a:r>
              <a:rPr lang="en-US" sz="2000" dirty="0" smtClean="0"/>
              <a:t> of every year, CDE posts EDAC approved changes to the Discipline Interchange file layout.  </a:t>
            </a:r>
          </a:p>
          <a:p>
            <a:endParaRPr lang="en-US" sz="2000" dirty="0"/>
          </a:p>
          <a:p>
            <a:r>
              <a:rPr lang="en-US" sz="2000" dirty="0" smtClean="0"/>
              <a:t>Vendors make modifications necessary per the changes in time for submission opening. </a:t>
            </a:r>
          </a:p>
          <a:p>
            <a:endParaRPr lang="en-US" sz="2000" dirty="0"/>
          </a:p>
          <a:p>
            <a:r>
              <a:rPr lang="en-US" sz="2000" dirty="0" smtClean="0"/>
              <a:t>Download the Discipline Interchange File Layout to ensure the file follows the layout and byte character lengths and if necessary, work with the vendor to ensure accuracy of the file created.</a:t>
            </a:r>
          </a:p>
          <a:p>
            <a:endParaRPr lang="en-US" sz="2000" dirty="0"/>
          </a:p>
          <a:p>
            <a:r>
              <a:rPr lang="en-US" sz="2000" dirty="0" smtClean="0"/>
              <a:t>CDE provides an Excel template if there isn’t a vendor created file.  </a:t>
            </a:r>
            <a:r>
              <a:rPr lang="en-US" sz="2000" dirty="0"/>
              <a:t>	</a:t>
            </a:r>
          </a:p>
        </p:txBody>
      </p:sp>
    </p:spTree>
    <p:extLst>
      <p:ext uri="{BB962C8B-B14F-4D97-AF65-F5344CB8AC3E}">
        <p14:creationId xmlns:p14="http://schemas.microsoft.com/office/powerpoint/2010/main" val="2480896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5567"/>
          <a:stretch/>
        </p:blipFill>
        <p:spPr bwMode="auto">
          <a:xfrm>
            <a:off x="0" y="1089025"/>
            <a:ext cx="9144000" cy="6907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5400" dirty="0" smtClean="0">
                <a:latin typeface="Palatino Linotype" panose="02040502050505030304" pitchFamily="18" charset="0"/>
              </a:rPr>
              <a:t>Discipline Template</a:t>
            </a:r>
            <a:endParaRPr lang="en-US" sz="5400"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19</a:t>
            </a:fld>
            <a:endParaRPr lang="en-US" dirty="0" smtClean="0"/>
          </a:p>
        </p:txBody>
      </p:sp>
      <p:sp>
        <p:nvSpPr>
          <p:cNvPr id="4" name="Left Arrow 3"/>
          <p:cNvSpPr/>
          <p:nvPr/>
        </p:nvSpPr>
        <p:spPr>
          <a:xfrm rot="19516558">
            <a:off x="4990016" y="4610193"/>
            <a:ext cx="1874245" cy="7868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43540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pPr marL="228600" indent="-184150"/>
            <a:r>
              <a:rPr lang="en-US" sz="2800" dirty="0" smtClean="0"/>
              <a:t>What is the Special Education Discipline Data Collection? </a:t>
            </a:r>
          </a:p>
          <a:p>
            <a:pPr marL="228600" indent="-184150"/>
            <a:r>
              <a:rPr lang="en-US" sz="2800" spc="150" dirty="0" smtClean="0"/>
              <a:t>What’s </a:t>
            </a:r>
            <a:r>
              <a:rPr lang="en-US" sz="2800" spc="150" dirty="0"/>
              <a:t>New for </a:t>
            </a:r>
            <a:r>
              <a:rPr lang="en-US" sz="2800" spc="150" dirty="0" smtClean="0"/>
              <a:t>2015-2016</a:t>
            </a:r>
            <a:endParaRPr lang="en-US" sz="2800" spc="150" dirty="0"/>
          </a:p>
          <a:p>
            <a:pPr marL="228600" indent="-184150"/>
            <a:r>
              <a:rPr lang="en-US" sz="2800" dirty="0" smtClean="0"/>
              <a:t>Resources</a:t>
            </a:r>
          </a:p>
          <a:p>
            <a:pPr marL="228600" indent="-184150"/>
            <a:r>
              <a:rPr lang="en-US" sz="2800" dirty="0" smtClean="0"/>
              <a:t>Responsibility and Roles</a:t>
            </a:r>
          </a:p>
          <a:p>
            <a:pPr marL="228600" indent="-184150"/>
            <a:r>
              <a:rPr lang="en-US" dirty="0" smtClean="0"/>
              <a:t>Data Pipeline Access - IdM</a:t>
            </a:r>
            <a:endParaRPr lang="en-US" sz="2800" dirty="0" smtClean="0"/>
          </a:p>
          <a:p>
            <a:pPr marL="228600" indent="-184150"/>
            <a:r>
              <a:rPr lang="en-US" sz="2800" dirty="0" smtClean="0"/>
              <a:t>Discipline Interchange Process</a:t>
            </a:r>
          </a:p>
          <a:p>
            <a:pPr marL="228600" indent="-184150"/>
            <a:r>
              <a:rPr lang="en-US" dirty="0" smtClean="0"/>
              <a:t>Exceptions</a:t>
            </a:r>
            <a:endParaRPr lang="en-US" sz="2800" dirty="0" smtClean="0"/>
          </a:p>
          <a:p>
            <a:pPr marL="228600" indent="-184150"/>
            <a:r>
              <a:rPr lang="en-US" sz="2800" dirty="0" smtClean="0"/>
              <a:t>Important Dates</a:t>
            </a:r>
          </a:p>
          <a:p>
            <a:pPr marL="228600" indent="-184150"/>
            <a:r>
              <a:rPr lang="en-US" sz="2800" dirty="0" smtClean="0"/>
              <a:t>Cognos Reports</a:t>
            </a:r>
          </a:p>
          <a:p>
            <a:pPr marL="228600" indent="-184150"/>
            <a:r>
              <a:rPr lang="en-US" dirty="0" smtClean="0"/>
              <a:t>Technical Assistance</a:t>
            </a:r>
            <a:endParaRPr lang="en-US" sz="2800" dirty="0" smtClean="0"/>
          </a:p>
        </p:txBody>
      </p:sp>
      <p:sp>
        <p:nvSpPr>
          <p:cNvPr id="3" name="Title 2"/>
          <p:cNvSpPr>
            <a:spLocks noGrp="1"/>
          </p:cNvSpPr>
          <p:nvPr>
            <p:ph type="title"/>
          </p:nvPr>
        </p:nvSpPr>
        <p:spPr/>
        <p:txBody>
          <a:bodyPr/>
          <a:lstStyle/>
          <a:p>
            <a:r>
              <a:rPr lang="en-US" dirty="0" smtClean="0">
                <a:latin typeface="Palatino Linotype" panose="02040502050505030304" pitchFamily="18" charset="0"/>
              </a:rPr>
              <a:t>TRAINING TOPICS</a:t>
            </a:r>
            <a:endParaRPr lang="en-US" dirty="0">
              <a:latin typeface="Palatino Linotype" panose="02040502050505030304" pitchFamily="18" charset="0"/>
            </a:endParaRPr>
          </a:p>
        </p:txBody>
      </p:sp>
      <p:sp>
        <p:nvSpPr>
          <p:cNvPr id="6" name="Footer Placeholder 4"/>
          <p:cNvSpPr>
            <a:spLocks noGrp="1"/>
          </p:cNvSpPr>
          <p:nvPr>
            <p:ph type="ftr" sz="quarter" idx="3"/>
          </p:nvPr>
        </p:nvSpPr>
        <p:spPr/>
        <p:txBody>
          <a:bodyPr/>
          <a:lstStyle/>
          <a:p>
            <a:fld id="{757A2F4E-5D54-B04B-91BD-7E78EE1FE9FD}" type="slidenum">
              <a:rPr lang="en-US" sz="1100" smtClean="0"/>
              <a:pPr/>
              <a:t>2</a:t>
            </a:fld>
            <a:endParaRPr lang="en-US" sz="1100" dirty="0" smtClean="0"/>
          </a:p>
        </p:txBody>
      </p:sp>
    </p:spTree>
    <p:extLst>
      <p:ext uri="{BB962C8B-B14F-4D97-AF65-F5344CB8AC3E}">
        <p14:creationId xmlns:p14="http://schemas.microsoft.com/office/powerpoint/2010/main" val="956634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Font typeface="Wingdings" panose="05000000000000000000" pitchFamily="2" charset="2"/>
              <a:buChar char="ü"/>
            </a:pPr>
            <a:r>
              <a:rPr lang="en-US" sz="3200" b="0" dirty="0" smtClean="0"/>
              <a:t>Be sure there are no spaces in the file name</a:t>
            </a:r>
          </a:p>
          <a:p>
            <a:pPr>
              <a:buFont typeface="Wingdings" panose="05000000000000000000" pitchFamily="2" charset="2"/>
              <a:buChar char="ü"/>
            </a:pPr>
            <a:r>
              <a:rPr lang="en-US" sz="3200" b="0" dirty="0" smtClean="0"/>
              <a:t>Be careful with CSV files and losing leading zeros</a:t>
            </a:r>
            <a:endParaRPr lang="en-US" sz="3200" b="0" dirty="0"/>
          </a:p>
          <a:p>
            <a:pPr>
              <a:buFont typeface="Wingdings" panose="05000000000000000000" pitchFamily="2" charset="2"/>
              <a:buChar char="ü"/>
            </a:pPr>
            <a:r>
              <a:rPr lang="en-US" sz="3200" b="0" dirty="0" smtClean="0"/>
              <a:t>Be sure the file is not open when you are uploading it to the Data Pipeline website</a:t>
            </a:r>
          </a:p>
          <a:p>
            <a:pPr>
              <a:buFont typeface="Wingdings" panose="05000000000000000000" pitchFamily="2" charset="2"/>
              <a:buChar char="ü"/>
            </a:pPr>
            <a:r>
              <a:rPr lang="en-US" sz="3200" b="0" dirty="0" smtClean="0"/>
              <a:t>Establish a naming convention that is easy for you to follow</a:t>
            </a:r>
            <a:endParaRPr lang="en-US" sz="3200" b="0" dirty="0"/>
          </a:p>
        </p:txBody>
      </p:sp>
      <p:sp>
        <p:nvSpPr>
          <p:cNvPr id="2" name="Title 1"/>
          <p:cNvSpPr>
            <a:spLocks noGrp="1"/>
          </p:cNvSpPr>
          <p:nvPr>
            <p:ph type="title"/>
          </p:nvPr>
        </p:nvSpPr>
        <p:spPr/>
        <p:txBody>
          <a:bodyPr/>
          <a:lstStyle/>
          <a:p>
            <a:r>
              <a:rPr lang="en-US" sz="6600" dirty="0" smtClean="0">
                <a:latin typeface="Palatino Linotype" panose="02040502050505030304" pitchFamily="18" charset="0"/>
              </a:rPr>
              <a:t>Tips on files</a:t>
            </a:r>
            <a:endParaRPr lang="en-US" sz="6600"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z="1100" smtClean="0"/>
              <a:pPr/>
              <a:t>20</a:t>
            </a:fld>
            <a:endParaRPr lang="en-US" sz="1100" dirty="0" smtClean="0"/>
          </a:p>
        </p:txBody>
      </p:sp>
    </p:spTree>
    <p:extLst>
      <p:ext uri="{BB962C8B-B14F-4D97-AF65-F5344CB8AC3E}">
        <p14:creationId xmlns:p14="http://schemas.microsoft.com/office/powerpoint/2010/main" val="847720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0469" t="23886" r="21484" b="25781"/>
          <a:stretch/>
        </p:blipFill>
        <p:spPr bwMode="auto">
          <a:xfrm>
            <a:off x="1100159" y="1045844"/>
            <a:ext cx="8378621" cy="581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0" y="63268"/>
            <a:ext cx="8381260" cy="1054394"/>
          </a:xfrm>
        </p:spPr>
        <p:txBody>
          <a:bodyPr/>
          <a:lstStyle/>
          <a:p>
            <a:r>
              <a:rPr lang="en-US" sz="4000" dirty="0" smtClean="0">
                <a:latin typeface="Palatino Linotype" pitchFamily="18" charset="0"/>
              </a:rPr>
              <a:t>Accessing the Data Pipeline</a:t>
            </a:r>
            <a:endParaRPr lang="en-US" sz="4000" dirty="0">
              <a:latin typeface="Palatino Linotype"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21</a:t>
            </a:fld>
            <a:endParaRPr lang="en-US" sz="1100" dirty="0" smtClean="0"/>
          </a:p>
        </p:txBody>
      </p:sp>
      <p:sp>
        <p:nvSpPr>
          <p:cNvPr id="7" name="TextBox 6"/>
          <p:cNvSpPr txBox="1"/>
          <p:nvPr/>
        </p:nvSpPr>
        <p:spPr>
          <a:xfrm>
            <a:off x="1794840" y="907206"/>
            <a:ext cx="7683940" cy="461665"/>
          </a:xfrm>
          <a:prstGeom prst="rect">
            <a:avLst/>
          </a:prstGeom>
          <a:solidFill>
            <a:schemeClr val="accent1">
              <a:lumMod val="20000"/>
              <a:lumOff val="80000"/>
            </a:schemeClr>
          </a:solidFill>
        </p:spPr>
        <p:txBody>
          <a:bodyPr wrap="square" rtlCol="0">
            <a:spAutoFit/>
          </a:bodyPr>
          <a:lstStyle/>
          <a:p>
            <a:r>
              <a:rPr lang="en-US" sz="2400" b="1" dirty="0" smtClean="0">
                <a:hlinkClick r:id="rId4"/>
              </a:rPr>
              <a:t>https://cdeapps.cde.state.co.us/index.html</a:t>
            </a:r>
            <a:r>
              <a:rPr lang="en-US" sz="2400" b="1" dirty="0" smtClean="0"/>
              <a:t> </a:t>
            </a:r>
            <a:endParaRPr lang="en-US" sz="2400" b="1" dirty="0"/>
          </a:p>
        </p:txBody>
      </p:sp>
      <p:sp>
        <p:nvSpPr>
          <p:cNvPr id="8" name="Left Arrow 7"/>
          <p:cNvSpPr/>
          <p:nvPr/>
        </p:nvSpPr>
        <p:spPr>
          <a:xfrm rot="10800000">
            <a:off x="168534" y="4937032"/>
            <a:ext cx="931625" cy="7868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sz="4000" dirty="0" smtClean="0">
                <a:latin typeface="+mj-lt"/>
              </a:rPr>
              <a:t> </a:t>
            </a:r>
            <a:r>
              <a:rPr lang="en-US" sz="4000" dirty="0" smtClean="0">
                <a:latin typeface="Palatino Linotype" panose="02040502050505030304" pitchFamily="18" charset="0"/>
              </a:rPr>
              <a:t>Accessing the Data Pipeline</a:t>
            </a:r>
            <a:endParaRPr lang="en-US" sz="40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22</a:t>
            </a:fld>
            <a:endParaRPr lang="en-US" sz="1100" dirty="0" smtClean="0"/>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09" t="10938" r="48047" b="50684"/>
          <a:stretch/>
        </p:blipFill>
        <p:spPr bwMode="auto">
          <a:xfrm>
            <a:off x="762000" y="1419225"/>
            <a:ext cx="5119255" cy="509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76907" y="4573192"/>
            <a:ext cx="4810125" cy="369332"/>
          </a:xfrm>
          <a:prstGeom prst="rect">
            <a:avLst/>
          </a:prstGeom>
          <a:solidFill>
            <a:srgbClr val="FFFF00"/>
          </a:solidFill>
          <a:ln>
            <a:solidFill>
              <a:srgbClr val="0000FF"/>
            </a:solidFill>
          </a:ln>
        </p:spPr>
        <p:txBody>
          <a:bodyPr wrap="square" rtlCol="0">
            <a:spAutoFit/>
          </a:bodyPr>
          <a:lstStyle/>
          <a:p>
            <a:r>
              <a:rPr lang="en-US" dirty="0" smtClean="0"/>
              <a:t>Email address associated with your IdM Group</a:t>
            </a:r>
            <a:endParaRPr lang="en-US" dirty="0"/>
          </a:p>
        </p:txBody>
      </p:sp>
      <p:sp>
        <p:nvSpPr>
          <p:cNvPr id="7" name="TextBox 6"/>
          <p:cNvSpPr txBox="1"/>
          <p:nvPr/>
        </p:nvSpPr>
        <p:spPr>
          <a:xfrm>
            <a:off x="2588634" y="5054766"/>
            <a:ext cx="4810125" cy="369332"/>
          </a:xfrm>
          <a:prstGeom prst="rect">
            <a:avLst/>
          </a:prstGeom>
          <a:solidFill>
            <a:srgbClr val="FFFF00"/>
          </a:solidFill>
          <a:ln>
            <a:solidFill>
              <a:srgbClr val="0000FF"/>
            </a:solidFill>
          </a:ln>
        </p:spPr>
        <p:txBody>
          <a:bodyPr wrap="square" rtlCol="0">
            <a:spAutoFit/>
          </a:bodyPr>
          <a:lstStyle/>
          <a:p>
            <a:r>
              <a:rPr lang="en-US" dirty="0" smtClean="0"/>
              <a:t>The password you created in IdM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b="39907"/>
          <a:stretch>
            <a:fillRect/>
          </a:stretch>
        </p:blipFill>
        <p:spPr bwMode="auto">
          <a:xfrm>
            <a:off x="-25724" y="1157992"/>
            <a:ext cx="9123069" cy="4372158"/>
          </a:xfrm>
          <a:prstGeom prst="rect">
            <a:avLst/>
          </a:prstGeom>
          <a:noFill/>
          <a:ln w="9525">
            <a:noFill/>
            <a:miter lim="800000"/>
            <a:headEnd/>
            <a:tailEnd/>
          </a:ln>
        </p:spPr>
      </p:pic>
      <p:sp>
        <p:nvSpPr>
          <p:cNvPr id="3" name="Title 2"/>
          <p:cNvSpPr>
            <a:spLocks noGrp="1"/>
          </p:cNvSpPr>
          <p:nvPr>
            <p:ph type="title"/>
          </p:nvPr>
        </p:nvSpPr>
        <p:spPr>
          <a:xfrm>
            <a:off x="475593" y="103598"/>
            <a:ext cx="8381260" cy="1054394"/>
          </a:xfrm>
        </p:spPr>
        <p:txBody>
          <a:bodyPr>
            <a:normAutofit fontScale="90000"/>
          </a:bodyPr>
          <a:lstStyle/>
          <a:p>
            <a:r>
              <a:rPr lang="en-US" dirty="0" smtClean="0">
                <a:latin typeface="Palatino Linotype" panose="02040502050505030304" pitchFamily="18" charset="0"/>
              </a:rPr>
              <a:t>Uploading </a:t>
            </a:r>
            <a:br>
              <a:rPr lang="en-US" dirty="0" smtClean="0">
                <a:latin typeface="Palatino Linotype" panose="02040502050505030304" pitchFamily="18" charset="0"/>
              </a:rPr>
            </a:br>
            <a:r>
              <a:rPr lang="en-US" dirty="0" smtClean="0">
                <a:latin typeface="Palatino Linotype" panose="02040502050505030304" pitchFamily="18" charset="0"/>
              </a:rPr>
              <a:t>Discipline Interchange File</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23</a:t>
            </a:fld>
            <a:endParaRPr lang="en-US" sz="1100" dirty="0" smtClean="0"/>
          </a:p>
        </p:txBody>
      </p:sp>
      <p:sp>
        <p:nvSpPr>
          <p:cNvPr id="7" name="Left Arrow 6"/>
          <p:cNvSpPr/>
          <p:nvPr/>
        </p:nvSpPr>
        <p:spPr>
          <a:xfrm>
            <a:off x="1584137" y="2368039"/>
            <a:ext cx="1874245" cy="7868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4125952" y="3154848"/>
            <a:ext cx="3644446" cy="1938992"/>
          </a:xfrm>
          <a:prstGeom prst="rect">
            <a:avLst/>
          </a:prstGeom>
          <a:solidFill>
            <a:schemeClr val="accent1">
              <a:lumMod val="20000"/>
              <a:lumOff val="80000"/>
            </a:schemeClr>
          </a:solidFill>
        </p:spPr>
        <p:txBody>
          <a:bodyPr wrap="square" rtlCol="0">
            <a:spAutoFit/>
          </a:bodyPr>
          <a:lstStyle/>
          <a:p>
            <a:r>
              <a:rPr lang="en-US" sz="3200" dirty="0" smtClean="0"/>
              <a:t>The Data Pipeline will accept Excel, CSV, or Text Files.  </a:t>
            </a:r>
          </a:p>
          <a:p>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0449" r="40390" b="46191"/>
          <a:stretch/>
        </p:blipFill>
        <p:spPr bwMode="auto">
          <a:xfrm>
            <a:off x="3312445" y="3055754"/>
            <a:ext cx="5342647" cy="310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80999" y="126276"/>
            <a:ext cx="8381260" cy="1054394"/>
          </a:xfrm>
        </p:spPr>
        <p:txBody>
          <a:bodyPr/>
          <a:lstStyle/>
          <a:p>
            <a:r>
              <a:rPr lang="en-US" dirty="0" smtClean="0">
                <a:latin typeface="Palatino Linotype" panose="02040502050505030304" pitchFamily="18" charset="0"/>
              </a:rPr>
              <a:t>Format Checker</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24</a:t>
            </a:fld>
            <a:endParaRPr lang="en-US" sz="1100" dirty="0" smtClean="0"/>
          </a:p>
        </p:txBody>
      </p:sp>
      <p:sp>
        <p:nvSpPr>
          <p:cNvPr id="8" name="TextBox 7"/>
          <p:cNvSpPr txBox="1"/>
          <p:nvPr/>
        </p:nvSpPr>
        <p:spPr>
          <a:xfrm>
            <a:off x="138750" y="1180670"/>
            <a:ext cx="8236324" cy="1938992"/>
          </a:xfrm>
          <a:prstGeom prst="rect">
            <a:avLst/>
          </a:prstGeom>
          <a:solidFill>
            <a:schemeClr val="bg1"/>
          </a:solidFill>
        </p:spPr>
        <p:txBody>
          <a:bodyPr wrap="square" rtlCol="0">
            <a:spAutoFit/>
          </a:bodyPr>
          <a:lstStyle/>
          <a:p>
            <a:r>
              <a:rPr lang="en-US" sz="2000" dirty="0" smtClean="0"/>
              <a:t>Steps for uploading the file</a:t>
            </a:r>
          </a:p>
          <a:p>
            <a:endParaRPr lang="en-US" sz="2000" dirty="0" smtClean="0"/>
          </a:p>
          <a:p>
            <a:pPr marL="457200" indent="-457200">
              <a:buAutoNum type="arabicParenR"/>
            </a:pPr>
            <a:r>
              <a:rPr lang="en-US" sz="2000" dirty="0" smtClean="0"/>
              <a:t>Once the file is created, first run it through the Format Checker to ensure all the bytes are correct.  The system checks the first row of data.  For each field you will either get a Pass or a Fail if the byte length of your data meets the expected byte length.</a:t>
            </a:r>
            <a:endParaRPr lang="en-US" sz="2000" dirty="0"/>
          </a:p>
        </p:txBody>
      </p:sp>
      <p:sp>
        <p:nvSpPr>
          <p:cNvPr id="2" name="TextBox 1"/>
          <p:cNvSpPr txBox="1"/>
          <p:nvPr/>
        </p:nvSpPr>
        <p:spPr>
          <a:xfrm>
            <a:off x="967563" y="6164714"/>
            <a:ext cx="6177516" cy="369332"/>
          </a:xfrm>
          <a:prstGeom prst="rect">
            <a:avLst/>
          </a:prstGeom>
          <a:noFill/>
        </p:spPr>
        <p:txBody>
          <a:bodyPr wrap="square" rtlCol="0">
            <a:spAutoFit/>
          </a:bodyPr>
          <a:lstStyle/>
          <a:p>
            <a:r>
              <a:rPr lang="en-US" dirty="0">
                <a:hlinkClick r:id="rId4"/>
              </a:rPr>
              <a:t>http://</a:t>
            </a:r>
            <a:r>
              <a:rPr lang="en-US" dirty="0" smtClean="0">
                <a:hlinkClick r:id="rId4"/>
              </a:rPr>
              <a:t>www.cde.state.co.us/displineinterchangefileuploadsteps</a:t>
            </a:r>
            <a:r>
              <a:rPr lang="en-US" dirty="0" smtClean="0"/>
              <a:t> </a:t>
            </a:r>
            <a:endParaRPr lang="en-US" dirty="0"/>
          </a:p>
        </p:txBody>
      </p:sp>
      <p:sp>
        <p:nvSpPr>
          <p:cNvPr id="10" name="Left Arrow 9"/>
          <p:cNvSpPr/>
          <p:nvPr/>
        </p:nvSpPr>
        <p:spPr>
          <a:xfrm rot="10800000">
            <a:off x="1223054" y="3692966"/>
            <a:ext cx="1874245" cy="7868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25</a:t>
            </a:fld>
            <a:endParaRPr lang="en-US" dirty="0" smtClean="0"/>
          </a:p>
        </p:txBody>
      </p:sp>
      <p:sp>
        <p:nvSpPr>
          <p:cNvPr id="7" name="Title 2"/>
          <p:cNvSpPr txBox="1">
            <a:spLocks/>
          </p:cNvSpPr>
          <p:nvPr/>
        </p:nvSpPr>
        <p:spPr>
          <a:xfrm>
            <a:off x="239499" y="311644"/>
            <a:ext cx="8571126" cy="1054394"/>
          </a:xfrm>
          <a:prstGeom prst="rect">
            <a:avLst/>
          </a:prstGeom>
        </p:spPr>
        <p:txBody>
          <a:bodyPr vert="horz" lIns="91440" tIns="45720" rIns="91440" bIns="45720" numCol="1" rtlCol="0" anchor="ct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dirty="0" smtClean="0">
                <a:latin typeface="Palatino Linotype" panose="02040502050505030304" pitchFamily="18" charset="0"/>
              </a:rPr>
              <a:t>Data File Upload</a:t>
            </a:r>
            <a:endParaRPr lang="en-US" dirty="0">
              <a:solidFill>
                <a:prstClr val="white"/>
              </a:solidFill>
              <a:latin typeface="Palatino Linotype" panose="02040502050505030304" pitchFamily="18" charset="0"/>
            </a:endParaRPr>
          </a:p>
        </p:txBody>
      </p:sp>
      <p:pic>
        <p:nvPicPr>
          <p:cNvPr id="7171"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0254" r="40078" b="44873"/>
          <a:stretch/>
        </p:blipFill>
        <p:spPr bwMode="auto">
          <a:xfrm>
            <a:off x="2101415" y="1724023"/>
            <a:ext cx="7025999" cy="420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116050" y="2550625"/>
            <a:ext cx="2903259" cy="230832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Dataset: Discipline</a:t>
            </a:r>
            <a:endParaRPr lang="en-US" dirty="0"/>
          </a:p>
          <a:p>
            <a:r>
              <a:rPr lang="en-US" dirty="0" smtClean="0"/>
              <a:t>File Type: Discipline Action</a:t>
            </a:r>
            <a:endParaRPr lang="en-US" dirty="0"/>
          </a:p>
          <a:p>
            <a:r>
              <a:rPr lang="en-US" dirty="0" smtClean="0"/>
              <a:t>School Year: 2015-16</a:t>
            </a:r>
          </a:p>
          <a:p>
            <a:r>
              <a:rPr lang="en-US" dirty="0" smtClean="0"/>
              <a:t>LEA: District</a:t>
            </a:r>
          </a:p>
          <a:p>
            <a:r>
              <a:rPr lang="en-US" dirty="0" smtClean="0"/>
              <a:t>Locate File:</a:t>
            </a:r>
          </a:p>
          <a:p>
            <a:r>
              <a:rPr lang="en-US" dirty="0" smtClean="0"/>
              <a:t>Upload Type: REPLACE</a:t>
            </a:r>
          </a:p>
          <a:p>
            <a:r>
              <a:rPr lang="en-US" dirty="0" smtClean="0"/>
              <a:t>Submit</a:t>
            </a:r>
          </a:p>
          <a:p>
            <a:endParaRPr lang="en-US" dirty="0"/>
          </a:p>
        </p:txBody>
      </p:sp>
      <p:sp>
        <p:nvSpPr>
          <p:cNvPr id="9" name="Left Arrow 8"/>
          <p:cNvSpPr/>
          <p:nvPr/>
        </p:nvSpPr>
        <p:spPr>
          <a:xfrm rot="10800000">
            <a:off x="380998" y="3041806"/>
            <a:ext cx="1874245" cy="7868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655197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380999" y="182185"/>
            <a:ext cx="8381260" cy="1054394"/>
          </a:xfrm>
        </p:spPr>
        <p:txBody>
          <a:bodyPr/>
          <a:lstStyle/>
          <a:p>
            <a:r>
              <a:rPr lang="en-US" sz="4400" dirty="0" smtClean="0">
                <a:latin typeface="Palatino Linotype" panose="02040502050505030304" pitchFamily="18" charset="0"/>
              </a:rPr>
              <a:t>Status of Records</a:t>
            </a:r>
            <a:endParaRPr lang="en-US" sz="44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26</a:t>
            </a:fld>
            <a:endParaRPr lang="en-US" sz="1100" dirty="0" smtClean="0"/>
          </a:p>
        </p:txBody>
      </p:sp>
      <p:sp>
        <p:nvSpPr>
          <p:cNvPr id="7" name="TextBox 6"/>
          <p:cNvSpPr txBox="1"/>
          <p:nvPr/>
        </p:nvSpPr>
        <p:spPr>
          <a:xfrm>
            <a:off x="181650" y="1236579"/>
            <a:ext cx="8580609" cy="4893647"/>
          </a:xfrm>
          <a:prstGeom prst="rect">
            <a:avLst/>
          </a:prstGeom>
          <a:solidFill>
            <a:schemeClr val="bg1"/>
          </a:solidFill>
        </p:spPr>
        <p:txBody>
          <a:bodyPr wrap="square" rtlCol="0">
            <a:spAutoFit/>
          </a:bodyPr>
          <a:lstStyle/>
          <a:p>
            <a:r>
              <a:rPr lang="en-US" sz="2400" dirty="0" smtClean="0"/>
              <a:t>If you wish to see the status of the files submitted you’ll want to go to the Batch Maintenance Screen </a:t>
            </a:r>
          </a:p>
          <a:p>
            <a:endParaRPr lang="en-US" sz="2400" dirty="0"/>
          </a:p>
          <a:p>
            <a:endParaRPr lang="en-US" sz="2400" dirty="0" smtClean="0"/>
          </a:p>
          <a:p>
            <a:endParaRPr lang="en-US" sz="2400" dirty="0"/>
          </a:p>
          <a:p>
            <a:endParaRPr lang="en-US" sz="2400" dirty="0" smtClean="0"/>
          </a:p>
          <a:p>
            <a:endParaRPr lang="en-US" sz="2400" dirty="0"/>
          </a:p>
          <a:p>
            <a:r>
              <a:rPr lang="en-US" sz="2400" dirty="0" smtClean="0"/>
              <a:t>or the Status Dashboard</a:t>
            </a:r>
          </a:p>
          <a:p>
            <a:endParaRPr lang="en-US" sz="2400" dirty="0"/>
          </a:p>
          <a:p>
            <a:endParaRPr lang="en-US" sz="2400" dirty="0" smtClean="0"/>
          </a:p>
          <a:p>
            <a:endParaRPr lang="en-US" sz="2400" dirty="0" smtClean="0"/>
          </a:p>
          <a:p>
            <a:endParaRPr lang="en-US" sz="2400" dirty="0" smtClean="0"/>
          </a:p>
          <a:p>
            <a:endParaRPr lang="en-US" sz="2400"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65879"/>
          <a:stretch/>
        </p:blipFill>
        <p:spPr bwMode="auto">
          <a:xfrm>
            <a:off x="1422990" y="2009554"/>
            <a:ext cx="6126480" cy="167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b="59504"/>
          <a:stretch/>
        </p:blipFill>
        <p:spPr bwMode="auto">
          <a:xfrm>
            <a:off x="1422990" y="4401203"/>
            <a:ext cx="6035040" cy="195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rot="10800000">
            <a:off x="444789" y="2875507"/>
            <a:ext cx="1041991" cy="6885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Left Arrow 8"/>
          <p:cNvSpPr/>
          <p:nvPr/>
        </p:nvSpPr>
        <p:spPr>
          <a:xfrm rot="10800000">
            <a:off x="444789" y="5742168"/>
            <a:ext cx="1041991" cy="6885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848343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smtClean="0">
                <a:latin typeface="Palatino Linotype" panose="02040502050505030304" pitchFamily="18" charset="0"/>
              </a:rPr>
              <a:t>Validation Report</a:t>
            </a:r>
            <a:endParaRPr lang="en-US" sz="54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27</a:t>
            </a:fld>
            <a:endParaRPr lang="en-US" sz="1100" dirty="0" smtClean="0"/>
          </a:p>
        </p:txBody>
      </p:sp>
      <p:sp>
        <p:nvSpPr>
          <p:cNvPr id="8" name="TextBox 7"/>
          <p:cNvSpPr txBox="1"/>
          <p:nvPr/>
        </p:nvSpPr>
        <p:spPr>
          <a:xfrm>
            <a:off x="215285" y="1654377"/>
            <a:ext cx="8381261" cy="1015663"/>
          </a:xfrm>
          <a:prstGeom prst="rect">
            <a:avLst/>
          </a:prstGeom>
          <a:noFill/>
        </p:spPr>
        <p:txBody>
          <a:bodyPr wrap="square" rtlCol="0">
            <a:spAutoFit/>
          </a:bodyPr>
          <a:lstStyle/>
          <a:p>
            <a:r>
              <a:rPr lang="en-US" sz="2000" dirty="0" smtClean="0"/>
              <a:t>Once you uploaded the file you will be able to see a summary of what if any errors you may have by clicking on the Validation Report button on the left hand of the screen.  </a:t>
            </a:r>
            <a:endParaRPr lang="en-US" sz="2000" dirty="0"/>
          </a:p>
        </p:txBody>
      </p:sp>
      <p:pic>
        <p:nvPicPr>
          <p:cNvPr id="819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9727" b="44140"/>
          <a:stretch/>
        </p:blipFill>
        <p:spPr bwMode="auto">
          <a:xfrm>
            <a:off x="953339" y="2812799"/>
            <a:ext cx="6853940" cy="260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09830" y="2740274"/>
            <a:ext cx="3234170" cy="267765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t>Dataset: </a:t>
            </a:r>
            <a:r>
              <a:rPr lang="en-US" sz="2400" b="1" dirty="0" smtClean="0"/>
              <a:t>Discipline</a:t>
            </a:r>
            <a:endParaRPr lang="en-US" sz="2400" b="1" dirty="0"/>
          </a:p>
          <a:p>
            <a:r>
              <a:rPr lang="en-US" sz="2400" dirty="0" smtClean="0"/>
              <a:t>File Type: </a:t>
            </a:r>
            <a:r>
              <a:rPr lang="en-US" sz="2400" b="1" dirty="0" smtClean="0"/>
              <a:t>Discipline Action</a:t>
            </a:r>
            <a:endParaRPr lang="en-US" sz="2400" b="1" dirty="0"/>
          </a:p>
          <a:p>
            <a:r>
              <a:rPr lang="en-US" sz="2400" dirty="0" smtClean="0"/>
              <a:t>School Year: </a:t>
            </a:r>
            <a:r>
              <a:rPr lang="en-US" sz="2400" b="1" dirty="0" smtClean="0"/>
              <a:t>2015-16</a:t>
            </a:r>
          </a:p>
          <a:p>
            <a:r>
              <a:rPr lang="en-US" sz="2400" dirty="0" smtClean="0"/>
              <a:t>LEA: </a:t>
            </a:r>
            <a:r>
              <a:rPr lang="en-US" sz="2400" b="1" dirty="0" smtClean="0"/>
              <a:t>District</a:t>
            </a:r>
          </a:p>
          <a:p>
            <a:r>
              <a:rPr lang="en-US" sz="2400" dirty="0" smtClean="0"/>
              <a:t>Batch Id: </a:t>
            </a:r>
          </a:p>
          <a:p>
            <a:r>
              <a:rPr lang="en-US" sz="2400" b="1" dirty="0" smtClean="0"/>
              <a:t>View Report</a:t>
            </a:r>
            <a:endParaRPr lang="en-US" sz="2400" b="1" dirty="0"/>
          </a:p>
        </p:txBody>
      </p:sp>
      <p:sp>
        <p:nvSpPr>
          <p:cNvPr id="9" name="Left Arrow 8"/>
          <p:cNvSpPr/>
          <p:nvPr/>
        </p:nvSpPr>
        <p:spPr>
          <a:xfrm rot="10800000">
            <a:off x="168976" y="3264443"/>
            <a:ext cx="738052" cy="6885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47125"/>
            <a:ext cx="8381260" cy="1054394"/>
          </a:xfrm>
        </p:spPr>
        <p:txBody>
          <a:bodyPr>
            <a:normAutofit fontScale="90000"/>
          </a:bodyPr>
          <a:lstStyle/>
          <a:p>
            <a:r>
              <a:rPr lang="en-US" dirty="0" smtClean="0">
                <a:latin typeface="Palatino Linotype" panose="02040502050505030304" pitchFamily="18" charset="0"/>
              </a:rPr>
              <a:t>Reviewing Errors</a:t>
            </a:r>
            <a:br>
              <a:rPr lang="en-US" dirty="0" smtClean="0">
                <a:latin typeface="Palatino Linotype" panose="02040502050505030304" pitchFamily="18" charset="0"/>
              </a:rPr>
            </a:br>
            <a:r>
              <a:rPr lang="en-US" dirty="0" smtClean="0">
                <a:latin typeface="Palatino Linotype" panose="02040502050505030304" pitchFamily="18" charset="0"/>
              </a:rPr>
              <a:t>PIPELINE REPORTS</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28</a:t>
            </a:fld>
            <a:endParaRPr lang="en-US" sz="1100" dirty="0" smtClean="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2969" b="55469"/>
          <a:stretch/>
        </p:blipFill>
        <p:spPr bwMode="auto">
          <a:xfrm>
            <a:off x="290944" y="1333499"/>
            <a:ext cx="2229452"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eft Arrow 8"/>
          <p:cNvSpPr/>
          <p:nvPr/>
        </p:nvSpPr>
        <p:spPr>
          <a:xfrm>
            <a:off x="2097513" y="5149378"/>
            <a:ext cx="1041991" cy="6885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7822" b="40707"/>
          <a:stretch/>
        </p:blipFill>
        <p:spPr bwMode="auto">
          <a:xfrm>
            <a:off x="2974304" y="1936375"/>
            <a:ext cx="5787956" cy="297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267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9199"/>
            <a:ext cx="8381260" cy="1054394"/>
          </a:xfrm>
        </p:spPr>
        <p:txBody>
          <a:bodyPr>
            <a:normAutofit fontScale="90000"/>
          </a:bodyPr>
          <a:lstStyle/>
          <a:p>
            <a:r>
              <a:rPr lang="en-US" dirty="0" smtClean="0">
                <a:latin typeface="Palatino Linotype" panose="02040502050505030304" pitchFamily="18" charset="0"/>
              </a:rPr>
              <a:t>Reviewing Errors</a:t>
            </a:r>
            <a:br>
              <a:rPr lang="en-US" dirty="0" smtClean="0">
                <a:latin typeface="Palatino Linotype" panose="02040502050505030304" pitchFamily="18" charset="0"/>
              </a:rPr>
            </a:br>
            <a:r>
              <a:rPr lang="en-US" dirty="0" smtClean="0">
                <a:latin typeface="Palatino Linotype" panose="02040502050505030304" pitchFamily="18" charset="0"/>
              </a:rPr>
              <a:t>in Cognos</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29</a:t>
            </a:fld>
            <a:endParaRPr lang="en-US" sz="1100" dirty="0" smtClean="0"/>
          </a:p>
        </p:txBody>
      </p:sp>
      <p:sp>
        <p:nvSpPr>
          <p:cNvPr id="8" name="TextBox 7"/>
          <p:cNvSpPr txBox="1"/>
          <p:nvPr/>
        </p:nvSpPr>
        <p:spPr>
          <a:xfrm>
            <a:off x="2618509" y="1283593"/>
            <a:ext cx="6431973" cy="3539430"/>
          </a:xfrm>
          <a:prstGeom prst="rect">
            <a:avLst/>
          </a:prstGeom>
          <a:solidFill>
            <a:schemeClr val="bg1"/>
          </a:solidFill>
        </p:spPr>
        <p:txBody>
          <a:bodyPr wrap="square" rtlCol="0">
            <a:spAutoFit/>
          </a:bodyPr>
          <a:lstStyle/>
          <a:p>
            <a:r>
              <a:rPr lang="en-US" sz="2000" dirty="0" smtClean="0"/>
              <a:t>If you want to see a detailed list of errors, go to </a:t>
            </a:r>
          </a:p>
          <a:p>
            <a:endParaRPr lang="en-US" sz="2000" dirty="0" smtClean="0"/>
          </a:p>
          <a:p>
            <a:pPr marL="342900" indent="-342900">
              <a:buFont typeface="+mj-lt"/>
              <a:buAutoNum type="arabicPeriod"/>
            </a:pPr>
            <a:r>
              <a:rPr lang="en-US" dirty="0" smtClean="0"/>
              <a:t>Cognos at the bottom of the Data Pipeline System Screen</a:t>
            </a:r>
          </a:p>
          <a:p>
            <a:pPr marL="342900" indent="-342900">
              <a:buFont typeface="+mj-lt"/>
              <a:buAutoNum type="arabicPeriod"/>
            </a:pPr>
            <a:endParaRPr lang="en-US" dirty="0" smtClean="0"/>
          </a:p>
          <a:p>
            <a:pPr marL="342900" indent="-342900">
              <a:buFont typeface="+mj-lt"/>
              <a:buAutoNum type="arabicPeriod"/>
            </a:pPr>
            <a:r>
              <a:rPr lang="en-US" dirty="0" smtClean="0"/>
              <a:t>Another window will open</a:t>
            </a:r>
          </a:p>
          <a:p>
            <a:pPr marL="342900" indent="-342900">
              <a:buFont typeface="+mj-lt"/>
              <a:buAutoNum type="arabicPeriod"/>
            </a:pPr>
            <a:endParaRPr lang="en-US" dirty="0" smtClean="0"/>
          </a:p>
          <a:p>
            <a:pPr marL="342900" indent="-342900">
              <a:buFont typeface="+mj-lt"/>
              <a:buAutoNum type="arabicPeriod"/>
            </a:pPr>
            <a:r>
              <a:rPr lang="en-US" dirty="0" smtClean="0"/>
              <a:t>Choose Discipline Interchange Folder and choose one of the following error reports</a:t>
            </a:r>
          </a:p>
          <a:p>
            <a:pPr marL="342900" indent="-342900">
              <a:buFont typeface="+mj-lt"/>
              <a:buAutoNum type="arabicPeriod"/>
            </a:pPr>
            <a:endParaRPr lang="en-US" sz="2000" dirty="0" smtClean="0"/>
          </a:p>
          <a:p>
            <a:endParaRPr lang="en-US" sz="2800" dirty="0" smtClean="0"/>
          </a:p>
          <a:p>
            <a:r>
              <a:rPr lang="en-US" sz="2800" dirty="0" smtClean="0"/>
              <a:t> </a:t>
            </a:r>
            <a:endParaRPr lang="en-US" sz="2800"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2969" b="55469"/>
          <a:stretch/>
        </p:blipFill>
        <p:spPr bwMode="auto">
          <a:xfrm>
            <a:off x="290944" y="1333499"/>
            <a:ext cx="2229452"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eft Arrow 8"/>
          <p:cNvSpPr/>
          <p:nvPr/>
        </p:nvSpPr>
        <p:spPr>
          <a:xfrm>
            <a:off x="2234608" y="5308404"/>
            <a:ext cx="1041991" cy="6885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1231" r="68407" b="65234"/>
          <a:stretch/>
        </p:blipFill>
        <p:spPr bwMode="auto">
          <a:xfrm>
            <a:off x="4334476" y="3970020"/>
            <a:ext cx="385186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925552"/>
            <a:ext cx="8407893" cy="5200928"/>
          </a:xfrm>
          <a:solidFill>
            <a:schemeClr val="bg1"/>
          </a:solidFill>
        </p:spPr>
        <p:txBody>
          <a:bodyPr>
            <a:noAutofit/>
          </a:bodyPr>
          <a:lstStyle/>
          <a:p>
            <a:pPr marL="45720" indent="0">
              <a:buNone/>
            </a:pPr>
            <a:r>
              <a:rPr lang="en-US" sz="1700" b="0" dirty="0" smtClean="0"/>
              <a:t>Section 618(a)(I)(A)(vii) of IDEA requires that states report the number of children with disabilities by:</a:t>
            </a:r>
          </a:p>
          <a:p>
            <a:pPr>
              <a:buFont typeface="Wingdings" panose="05000000000000000000" pitchFamily="2" charset="2"/>
              <a:buChar char="v"/>
            </a:pPr>
            <a:r>
              <a:rPr lang="en-US" sz="1700" b="0" dirty="0"/>
              <a:t>	</a:t>
            </a:r>
            <a:r>
              <a:rPr lang="en-US" sz="1700" b="0" dirty="0" smtClean="0"/>
              <a:t>DISABILITY</a:t>
            </a:r>
          </a:p>
          <a:p>
            <a:pPr>
              <a:buFont typeface="Wingdings" panose="05000000000000000000" pitchFamily="2" charset="2"/>
              <a:buChar char="v"/>
            </a:pPr>
            <a:r>
              <a:rPr lang="en-US" sz="1700" b="0" dirty="0"/>
              <a:t>	</a:t>
            </a:r>
            <a:r>
              <a:rPr lang="en-US" sz="1700" b="0" dirty="0" smtClean="0"/>
              <a:t>RACE</a:t>
            </a:r>
          </a:p>
          <a:p>
            <a:pPr>
              <a:buFont typeface="Wingdings" panose="05000000000000000000" pitchFamily="2" charset="2"/>
              <a:buChar char="v"/>
            </a:pPr>
            <a:r>
              <a:rPr lang="en-US" sz="1700" b="0" dirty="0"/>
              <a:t>	</a:t>
            </a:r>
            <a:r>
              <a:rPr lang="en-US" sz="1700" b="0" dirty="0" smtClean="0"/>
              <a:t>GENDER</a:t>
            </a:r>
          </a:p>
          <a:p>
            <a:pPr>
              <a:buFont typeface="Wingdings" panose="05000000000000000000" pitchFamily="2" charset="2"/>
              <a:buChar char="v"/>
            </a:pPr>
            <a:r>
              <a:rPr lang="en-US" sz="1700" b="0" dirty="0"/>
              <a:t>	</a:t>
            </a:r>
            <a:r>
              <a:rPr lang="en-US" sz="1700" b="0" dirty="0" smtClean="0"/>
              <a:t>ELL STATUS</a:t>
            </a:r>
          </a:p>
          <a:p>
            <a:pPr marL="45720" indent="0">
              <a:buNone/>
            </a:pPr>
            <a:endParaRPr lang="en-US" sz="1700" b="0" dirty="0" smtClean="0"/>
          </a:p>
          <a:p>
            <a:pPr marL="45720" indent="0">
              <a:buNone/>
            </a:pPr>
            <a:r>
              <a:rPr lang="en-US" sz="1700" b="0" dirty="0" smtClean="0"/>
              <a:t>Who were subject to: </a:t>
            </a:r>
          </a:p>
          <a:p>
            <a:pPr marL="388620" indent="-342900">
              <a:buAutoNum type="arabicParenR"/>
            </a:pPr>
            <a:r>
              <a:rPr lang="en-US" sz="1700" b="0" dirty="0" smtClean="0"/>
              <a:t>Unilateral Removals by School Personnel for one of the following reasons</a:t>
            </a:r>
          </a:p>
          <a:p>
            <a:pPr marL="708660" lvl="1" indent="-342900">
              <a:buFont typeface="+mj-lt"/>
              <a:buAutoNum type="alphaLcParenR"/>
            </a:pPr>
            <a:r>
              <a:rPr lang="en-US" sz="1700" dirty="0" smtClean="0"/>
              <a:t>Drug</a:t>
            </a:r>
          </a:p>
          <a:p>
            <a:pPr marL="708660" lvl="1" indent="-342900">
              <a:buFont typeface="+mj-lt"/>
              <a:buAutoNum type="alphaLcParenR"/>
            </a:pPr>
            <a:r>
              <a:rPr lang="en-US" sz="1700" b="0" dirty="0" smtClean="0"/>
              <a:t>Weapons</a:t>
            </a:r>
          </a:p>
          <a:p>
            <a:pPr marL="708660" lvl="1" indent="-342900">
              <a:buFont typeface="+mj-lt"/>
              <a:buAutoNum type="alphaLcParenR"/>
            </a:pPr>
            <a:r>
              <a:rPr lang="en-US" sz="1700" dirty="0" smtClean="0"/>
              <a:t>Serious Bodily Injury</a:t>
            </a:r>
            <a:endParaRPr lang="en-US" sz="1700" b="0" dirty="0" smtClean="0"/>
          </a:p>
          <a:p>
            <a:pPr marL="388620" indent="-342900">
              <a:buAutoNum type="arabicParenR"/>
            </a:pPr>
            <a:r>
              <a:rPr lang="en-US" sz="1700" b="0" dirty="0" smtClean="0"/>
              <a:t>Removal based on a Hearing Officer Determination regarding likely injury</a:t>
            </a:r>
          </a:p>
          <a:p>
            <a:pPr marL="388620" indent="-342900">
              <a:buAutoNum type="arabicParenR"/>
            </a:pPr>
            <a:r>
              <a:rPr lang="en-US" sz="1700" b="0" dirty="0" smtClean="0"/>
              <a:t>Suspension (</a:t>
            </a:r>
            <a:r>
              <a:rPr lang="en-US" sz="1700" b="0" dirty="0" smtClean="0">
                <a:solidFill>
                  <a:srgbClr val="0000FF"/>
                </a:solidFill>
              </a:rPr>
              <a:t>DISCIPLINE</a:t>
            </a:r>
            <a:r>
              <a:rPr lang="en-US" sz="1700" b="0" dirty="0" smtClean="0"/>
              <a:t>)</a:t>
            </a:r>
          </a:p>
          <a:p>
            <a:pPr marL="708660" lvl="1" indent="-342900">
              <a:buFont typeface="+mj-lt"/>
              <a:buAutoNum type="alphaLcParenR"/>
            </a:pPr>
            <a:r>
              <a:rPr lang="en-US" sz="1700" dirty="0" smtClean="0"/>
              <a:t>In-School and Out-of-School totaling less than 10 school days and totaling more than 10 school days</a:t>
            </a:r>
            <a:endParaRPr lang="en-US" sz="1700" b="0" dirty="0" smtClean="0"/>
          </a:p>
          <a:p>
            <a:pPr marL="388620" indent="-342900">
              <a:buAutoNum type="arabicParenR"/>
            </a:pPr>
            <a:r>
              <a:rPr lang="en-US" sz="1700" b="0" dirty="0"/>
              <a:t>Expulsions (</a:t>
            </a:r>
            <a:r>
              <a:rPr lang="en-US" sz="1700" b="0" dirty="0">
                <a:solidFill>
                  <a:srgbClr val="0000FF"/>
                </a:solidFill>
              </a:rPr>
              <a:t>DISCIPLINE</a:t>
            </a:r>
            <a:r>
              <a:rPr lang="en-US" sz="1700" b="0" dirty="0"/>
              <a:t>)</a:t>
            </a:r>
            <a:endParaRPr lang="en-US" sz="1700" b="0" dirty="0" smtClean="0"/>
          </a:p>
          <a:p>
            <a:pPr marL="708660" lvl="1" indent="-342900">
              <a:buFont typeface="+mj-lt"/>
              <a:buAutoNum type="alphaLcParenR"/>
            </a:pPr>
            <a:r>
              <a:rPr lang="en-US" sz="1700" dirty="0" smtClean="0"/>
              <a:t>With and without educational services</a:t>
            </a:r>
            <a:endParaRPr lang="en-US" sz="1700" b="0" dirty="0" smtClean="0"/>
          </a:p>
        </p:txBody>
      </p:sp>
      <p:sp>
        <p:nvSpPr>
          <p:cNvPr id="3" name="Title 2"/>
          <p:cNvSpPr>
            <a:spLocks noGrp="1"/>
          </p:cNvSpPr>
          <p:nvPr>
            <p:ph type="title"/>
          </p:nvPr>
        </p:nvSpPr>
        <p:spPr>
          <a:xfrm>
            <a:off x="380999" y="10159"/>
            <a:ext cx="8381260" cy="1054394"/>
          </a:xfrm>
        </p:spPr>
        <p:txBody>
          <a:bodyPr/>
          <a:lstStyle/>
          <a:p>
            <a:r>
              <a:rPr lang="en-US" dirty="0" smtClean="0">
                <a:latin typeface="Palatino Linotype" panose="02040502050505030304" pitchFamily="18" charset="0"/>
              </a:rPr>
              <a:t>PURPOSE and CONTENT</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3</a:t>
            </a:fld>
            <a:endParaRPr lang="en-US" sz="1100" dirty="0" smtClean="0"/>
          </a:p>
        </p:txBody>
      </p:sp>
    </p:spTree>
    <p:extLst>
      <p:ext uri="{BB962C8B-B14F-4D97-AF65-F5344CB8AC3E}">
        <p14:creationId xmlns:p14="http://schemas.microsoft.com/office/powerpoint/2010/main" val="4178695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Palatino Linotype" panose="02040502050505030304" pitchFamily="18" charset="0"/>
              </a:rPr>
              <a:t>Reviewing Errors in Cognos</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30</a:t>
            </a:fld>
            <a:endParaRPr lang="en-US" sz="1100" dirty="0" smtClean="0"/>
          </a:p>
        </p:txBody>
      </p:sp>
      <p:sp>
        <p:nvSpPr>
          <p:cNvPr id="6" name="TextBox 5"/>
          <p:cNvSpPr txBox="1">
            <a:spLocks/>
          </p:cNvSpPr>
          <p:nvPr/>
        </p:nvSpPr>
        <p:spPr>
          <a:xfrm>
            <a:off x="4572000" y="1438890"/>
            <a:ext cx="4447309" cy="4708981"/>
          </a:xfrm>
          <a:prstGeom prst="rect">
            <a:avLst/>
          </a:prstGeom>
          <a:solidFill>
            <a:schemeClr val="accent1">
              <a:lumMod val="20000"/>
              <a:lumOff val="80000"/>
            </a:schemeClr>
          </a:solidFill>
        </p:spPr>
        <p:txBody>
          <a:bodyPr wrap="square" rtlCol="0">
            <a:spAutoFit/>
          </a:bodyPr>
          <a:lstStyle/>
          <a:p>
            <a:r>
              <a:rPr lang="en-US" sz="2000" dirty="0" smtClean="0"/>
              <a:t>You can choose to </a:t>
            </a:r>
          </a:p>
          <a:p>
            <a:pPr marL="285750" indent="-285750">
              <a:buFont typeface="Arial" panose="020B0604020202020204" pitchFamily="34" charset="0"/>
              <a:buChar char="•"/>
            </a:pPr>
            <a:r>
              <a:rPr lang="en-US" sz="2000" dirty="0" smtClean="0"/>
              <a:t>View all Errors and Warnings</a:t>
            </a:r>
          </a:p>
          <a:p>
            <a:pPr marL="285750" indent="-285750">
              <a:buFont typeface="Arial" panose="020B0604020202020204" pitchFamily="34" charset="0"/>
              <a:buChar char="•"/>
            </a:pPr>
            <a:r>
              <a:rPr lang="en-US" sz="2000" dirty="0" smtClean="0"/>
              <a:t>Just one Error </a:t>
            </a:r>
          </a:p>
          <a:p>
            <a:pPr marL="285750" indent="-285750">
              <a:buFont typeface="Arial" panose="020B0604020202020204" pitchFamily="34" charset="0"/>
              <a:buChar char="•"/>
            </a:pPr>
            <a:r>
              <a:rPr lang="en-US" sz="2000" dirty="0" smtClean="0"/>
              <a:t>Just Warnings</a:t>
            </a:r>
          </a:p>
          <a:p>
            <a:endParaRPr lang="en-US" sz="2000" dirty="0" smtClean="0"/>
          </a:p>
          <a:p>
            <a:r>
              <a:rPr lang="en-US" sz="2000" dirty="0" smtClean="0"/>
              <a:t>Choose the </a:t>
            </a:r>
            <a:r>
              <a:rPr lang="en-US" sz="2000" b="1" u="sng" dirty="0" smtClean="0"/>
              <a:t>Finish</a:t>
            </a:r>
            <a:r>
              <a:rPr lang="en-US" sz="2000" dirty="0" smtClean="0"/>
              <a:t> Button once you’ve made your selection. </a:t>
            </a:r>
          </a:p>
          <a:p>
            <a:endParaRPr lang="en-US" sz="2000" dirty="0" smtClean="0"/>
          </a:p>
          <a:p>
            <a:r>
              <a:rPr lang="en-US" sz="2000" dirty="0" smtClean="0"/>
              <a:t>If no selection is made all of the errors will be displayed on the report. </a:t>
            </a:r>
          </a:p>
          <a:p>
            <a:endParaRPr lang="en-US" sz="2000" dirty="0"/>
          </a:p>
          <a:p>
            <a:r>
              <a:rPr lang="en-US" sz="2000" dirty="0" smtClean="0"/>
              <a:t>If there are no errors you will not see your district in the drop down as there is no report to display</a:t>
            </a:r>
            <a:endParaRPr lang="en-US" sz="2000"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547" r="65234" b="49121"/>
          <a:stretch/>
        </p:blipFill>
        <p:spPr bwMode="auto">
          <a:xfrm>
            <a:off x="219075" y="1425951"/>
            <a:ext cx="4238625"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latin typeface="Palatino Linotype" panose="02040502050505030304" pitchFamily="18" charset="0"/>
              </a:rPr>
              <a:t>Reviewing Errors in Cognos</a:t>
            </a:r>
          </a:p>
        </p:txBody>
      </p:sp>
      <p:sp>
        <p:nvSpPr>
          <p:cNvPr id="4" name="Footer Placeholder 3"/>
          <p:cNvSpPr>
            <a:spLocks noGrp="1"/>
          </p:cNvSpPr>
          <p:nvPr>
            <p:ph type="ftr" sz="quarter" idx="3"/>
          </p:nvPr>
        </p:nvSpPr>
        <p:spPr/>
        <p:txBody>
          <a:bodyPr/>
          <a:lstStyle/>
          <a:p>
            <a:fld id="{757A2F4E-5D54-B04B-91BD-7E78EE1FE9FD}" type="slidenum">
              <a:rPr lang="en-US" smtClean="0"/>
              <a:pPr/>
              <a:t>31</a:t>
            </a:fld>
            <a:endParaRPr lang="en-US" dirty="0" smtClean="0"/>
          </a:p>
        </p:txBody>
      </p:sp>
      <p:sp>
        <p:nvSpPr>
          <p:cNvPr id="6" name="TextBox 5"/>
          <p:cNvSpPr txBox="1"/>
          <p:nvPr/>
        </p:nvSpPr>
        <p:spPr>
          <a:xfrm>
            <a:off x="199697" y="1616114"/>
            <a:ext cx="8684530" cy="4893647"/>
          </a:xfrm>
          <a:prstGeom prst="rect">
            <a:avLst/>
          </a:prstGeom>
          <a:solidFill>
            <a:schemeClr val="accent1">
              <a:lumMod val="20000"/>
              <a:lumOff val="80000"/>
            </a:schemeClr>
          </a:solidFill>
        </p:spPr>
        <p:txBody>
          <a:bodyPr wrap="square" rtlCol="0">
            <a:spAutoFit/>
          </a:bodyPr>
          <a:lstStyle/>
          <a:p>
            <a:r>
              <a:rPr lang="en-US" sz="2400" dirty="0" smtClean="0"/>
              <a:t>You can view the errors and the records receiving the error on-line in the browser or you can download the report as PDF HTML or EXCEL </a:t>
            </a:r>
            <a:endParaRPr lang="en-US" sz="2400" dirty="0"/>
          </a:p>
          <a:p>
            <a:endParaRPr lang="en-US" sz="2400" dirty="0" smtClean="0"/>
          </a:p>
          <a:p>
            <a:r>
              <a:rPr lang="en-US" sz="2400" dirty="0" smtClean="0"/>
              <a:t>Be sure to choose the “Format” Option if you choose EXCEL</a:t>
            </a:r>
          </a:p>
          <a:p>
            <a:endParaRPr lang="en-US" sz="2400" dirty="0" smtClean="0"/>
          </a:p>
          <a:p>
            <a:r>
              <a:rPr lang="en-US" sz="2400" dirty="0" smtClean="0"/>
              <a:t>Remember if you are reviewing the report in the browser to hit page down to see the next set of records and their errors.  </a:t>
            </a:r>
          </a:p>
          <a:p>
            <a:endParaRPr lang="en-US" sz="2400" dirty="0" smtClean="0"/>
          </a:p>
          <a:p>
            <a:r>
              <a:rPr lang="en-US" sz="2400" dirty="0" smtClean="0"/>
              <a:t>Once you know what records have which error, go to the source to make a correction, make a change in the interchange file, and </a:t>
            </a:r>
            <a:r>
              <a:rPr lang="en-US" sz="2400" dirty="0" err="1" smtClean="0"/>
              <a:t>reupload</a:t>
            </a:r>
            <a:r>
              <a:rPr lang="en-US" sz="2400" dirty="0" smtClean="0"/>
              <a:t> the updated file in the Data Pipeline website. </a:t>
            </a:r>
            <a:endParaRPr lang="en-US" sz="2400" dirty="0"/>
          </a:p>
        </p:txBody>
      </p:sp>
      <p:sp>
        <p:nvSpPr>
          <p:cNvPr id="7" name="Footer Placeholder 3"/>
          <p:cNvSpPr txBox="1">
            <a:spLocks/>
          </p:cNvSpPr>
          <p:nvPr/>
        </p:nvSpPr>
        <p:spPr>
          <a:xfrm>
            <a:off x="38100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7B18413-781C-4361-BBC5-3BD3B7B8C106}" type="slidenum">
              <a:rPr lang="en-US" sz="1100" smtClean="0"/>
              <a:pPr>
                <a:defRPr/>
              </a:pPr>
              <a:t>31</a:t>
            </a:fld>
            <a:endParaRPr lang="en-US" sz="11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Palatino Linotype" panose="02040502050505030304" pitchFamily="18" charset="0"/>
              </a:rPr>
              <a:t>Correcting Errors</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32</a:t>
            </a:fld>
            <a:endParaRPr lang="en-US" dirty="0" smtClean="0"/>
          </a:p>
        </p:txBody>
      </p:sp>
      <p:sp>
        <p:nvSpPr>
          <p:cNvPr id="6" name="TextBox 5"/>
          <p:cNvSpPr txBox="1"/>
          <p:nvPr/>
        </p:nvSpPr>
        <p:spPr>
          <a:xfrm>
            <a:off x="199697" y="1846946"/>
            <a:ext cx="8684530" cy="3539430"/>
          </a:xfrm>
          <a:prstGeom prst="rect">
            <a:avLst/>
          </a:prstGeom>
          <a:solidFill>
            <a:schemeClr val="accent1">
              <a:lumMod val="20000"/>
              <a:lumOff val="80000"/>
            </a:schemeClr>
          </a:solidFill>
        </p:spPr>
        <p:txBody>
          <a:bodyPr wrap="square" rtlCol="0">
            <a:spAutoFit/>
          </a:bodyPr>
          <a:lstStyle/>
          <a:p>
            <a:pPr marL="742950" indent="-742950">
              <a:buFont typeface="+mj-lt"/>
              <a:buAutoNum type="arabicPeriod"/>
            </a:pPr>
            <a:r>
              <a:rPr lang="en-US" sz="3200" dirty="0" smtClean="0"/>
              <a:t>Be sure to first make a change in your source system </a:t>
            </a:r>
          </a:p>
          <a:p>
            <a:pPr marL="742950" indent="-742950">
              <a:buFont typeface="+mj-lt"/>
              <a:buAutoNum type="arabicPeriod"/>
            </a:pPr>
            <a:r>
              <a:rPr lang="en-US" sz="3200" dirty="0" smtClean="0"/>
              <a:t>Once the change is made in the source system, make the change in the file </a:t>
            </a:r>
          </a:p>
          <a:p>
            <a:pPr marL="742950" indent="-742950">
              <a:buFont typeface="+mj-lt"/>
              <a:buAutoNum type="arabicPeriod"/>
            </a:pPr>
            <a:r>
              <a:rPr lang="en-US" sz="3200" dirty="0" err="1" smtClean="0"/>
              <a:t>Reupload</a:t>
            </a:r>
            <a:r>
              <a:rPr lang="en-US" sz="3200" dirty="0" smtClean="0"/>
              <a:t> the updated file until all Interchange and Snapshot errors are resolved.  </a:t>
            </a:r>
            <a:endParaRPr lang="en-US" sz="3200" dirty="0"/>
          </a:p>
        </p:txBody>
      </p:sp>
      <p:sp>
        <p:nvSpPr>
          <p:cNvPr id="7" name="Footer Placeholder 3"/>
          <p:cNvSpPr txBox="1">
            <a:spLocks/>
          </p:cNvSpPr>
          <p:nvPr/>
        </p:nvSpPr>
        <p:spPr>
          <a:xfrm>
            <a:off x="38100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7B18413-781C-4361-BBC5-3BD3B7B8C106}" type="slidenum">
              <a:rPr lang="en-US" sz="1100" smtClean="0"/>
              <a:pPr>
                <a:defRPr/>
              </a:pPr>
              <a:t>32</a:t>
            </a:fld>
            <a:endParaRPr lang="en-US" sz="1100" dirty="0"/>
          </a:p>
        </p:txBody>
      </p:sp>
    </p:spTree>
    <p:extLst>
      <p:ext uri="{BB962C8B-B14F-4D97-AF65-F5344CB8AC3E}">
        <p14:creationId xmlns:p14="http://schemas.microsoft.com/office/powerpoint/2010/main" val="1411332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latin typeface="Palatino Linotype" panose="02040502050505030304" pitchFamily="18" charset="0"/>
              </a:rPr>
              <a:t>Common Errors</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33</a:t>
            </a:fld>
            <a:endParaRPr lang="en-US" dirty="0" smtClean="0"/>
          </a:p>
        </p:txBody>
      </p:sp>
      <p:sp>
        <p:nvSpPr>
          <p:cNvPr id="2" name="Content Placeholder 1"/>
          <p:cNvSpPr>
            <a:spLocks noGrp="1"/>
          </p:cNvSpPr>
          <p:nvPr>
            <p:ph sz="quarter" idx="10"/>
          </p:nvPr>
        </p:nvSpPr>
        <p:spPr>
          <a:xfrm>
            <a:off x="182218" y="1127125"/>
            <a:ext cx="8382000" cy="4767263"/>
          </a:xfrm>
        </p:spPr>
        <p:txBody>
          <a:bodyPr/>
          <a:lstStyle/>
          <a:p>
            <a:pPr marL="347663" indent="-303213"/>
            <a:r>
              <a:rPr lang="en-US" sz="1800" dirty="0" smtClean="0"/>
              <a:t>RITS mismatches – typically first and last name are transposed</a:t>
            </a:r>
          </a:p>
          <a:p>
            <a:pPr marL="347663" indent="-303213"/>
            <a:r>
              <a:rPr lang="en-US" sz="1800" dirty="0" smtClean="0"/>
              <a:t>Incident Identifier and Action Identifier’s must not match</a:t>
            </a:r>
          </a:p>
          <a:p>
            <a:pPr marL="347663" indent="-303213"/>
            <a:r>
              <a:rPr lang="en-US" sz="1800" dirty="0" smtClean="0"/>
              <a:t>Discipline Action Length must be between ½ and 365 days</a:t>
            </a:r>
          </a:p>
          <a:p>
            <a:pPr marL="667703" lvl="1" indent="-303213"/>
            <a:r>
              <a:rPr lang="en-US" sz="1600" dirty="0" smtClean="0"/>
              <a:t>0005 = half day</a:t>
            </a:r>
          </a:p>
          <a:p>
            <a:pPr marL="667703" lvl="1" indent="-303213"/>
            <a:r>
              <a:rPr lang="en-US" sz="1600" dirty="0" smtClean="0"/>
              <a:t>1000 = 100 days</a:t>
            </a:r>
          </a:p>
          <a:p>
            <a:pPr marL="667703" lvl="1" indent="-303213"/>
            <a:r>
              <a:rPr lang="en-US" sz="1600" dirty="0" smtClean="0"/>
              <a:t>3650 = 365 days</a:t>
            </a:r>
          </a:p>
          <a:p>
            <a:pPr marL="347663" indent="-303213"/>
            <a:r>
              <a:rPr lang="en-US" sz="1800" dirty="0" smtClean="0"/>
              <a:t>If the student is removed, Discipline Action Length by law must be between ½ and 45 days</a:t>
            </a:r>
          </a:p>
          <a:p>
            <a:pPr marL="347663" indent="-303213"/>
            <a:r>
              <a:rPr lang="en-US" sz="1800" dirty="0" smtClean="0"/>
              <a:t>Students may not be suspended for more than 25 school days (warning)</a:t>
            </a:r>
          </a:p>
          <a:p>
            <a:pPr marL="347663" indent="-303213"/>
            <a:r>
              <a:rPr lang="en-US" sz="1800" dirty="0" smtClean="0"/>
              <a:t>Either a student has a Discipline or a Removal not both.</a:t>
            </a:r>
          </a:p>
          <a:p>
            <a:pPr marL="347663" indent="-303213"/>
            <a:r>
              <a:rPr lang="en-US" sz="1800" dirty="0" smtClean="0"/>
              <a:t>Only Unilateral Removals by School Personnel require a reason</a:t>
            </a:r>
          </a:p>
          <a:p>
            <a:pPr marL="347663" indent="-303213"/>
            <a:r>
              <a:rPr lang="en-US" sz="1800" dirty="0" smtClean="0"/>
              <a:t>Received Education Services are only reported during Expulsions </a:t>
            </a:r>
          </a:p>
          <a:p>
            <a:endParaRPr lang="en-US" dirty="0"/>
          </a:p>
        </p:txBody>
      </p:sp>
      <p:sp>
        <p:nvSpPr>
          <p:cNvPr id="7" name="Footer Placeholder 3"/>
          <p:cNvSpPr txBox="1">
            <a:spLocks/>
          </p:cNvSpPr>
          <p:nvPr/>
        </p:nvSpPr>
        <p:spPr>
          <a:xfrm>
            <a:off x="38100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7B18413-781C-4361-BBC5-3BD3B7B8C106}" type="slidenum">
              <a:rPr lang="en-US" sz="1100" smtClean="0"/>
              <a:pPr>
                <a:defRPr/>
              </a:pPr>
              <a:t>33</a:t>
            </a:fld>
            <a:endParaRPr lang="en-US" sz="1100" dirty="0"/>
          </a:p>
        </p:txBody>
      </p:sp>
    </p:spTree>
    <p:extLst>
      <p:ext uri="{BB962C8B-B14F-4D97-AF65-F5344CB8AC3E}">
        <p14:creationId xmlns:p14="http://schemas.microsoft.com/office/powerpoint/2010/main" val="2496149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1800" dirty="0" smtClean="0"/>
              <a:t>There are a handful of business rules at both the interchange and at the Snapshot that may require an exception request. </a:t>
            </a:r>
          </a:p>
          <a:p>
            <a:pPr marL="45720" indent="0">
              <a:buNone/>
            </a:pPr>
            <a:endParaRPr lang="en-US" sz="1800" dirty="0"/>
          </a:p>
          <a:p>
            <a:pPr marL="45720" indent="0">
              <a:buNone/>
            </a:pPr>
            <a:r>
              <a:rPr lang="en-US" sz="1800" dirty="0" smtClean="0"/>
              <a:t>You may find the interchange </a:t>
            </a:r>
            <a:r>
              <a:rPr lang="en-US" sz="1800" dirty="0"/>
              <a:t>template here </a:t>
            </a:r>
            <a:r>
              <a:rPr lang="en-US" sz="1800" dirty="0">
                <a:hlinkClick r:id="rId2"/>
              </a:rPr>
              <a:t>http://</a:t>
            </a:r>
            <a:r>
              <a:rPr lang="en-US" sz="1800" dirty="0" smtClean="0">
                <a:hlinkClick r:id="rId2"/>
              </a:rPr>
              <a:t>www.cde.state.co.us/datapipeline/inter_sped-discipline</a:t>
            </a:r>
            <a:r>
              <a:rPr lang="en-US" sz="1800" dirty="0" smtClean="0"/>
              <a:t> </a:t>
            </a:r>
          </a:p>
          <a:p>
            <a:pPr marL="45720" indent="0">
              <a:buNone/>
            </a:pPr>
            <a:endParaRPr lang="en-US" sz="1800" dirty="0"/>
          </a:p>
          <a:p>
            <a:pPr marL="45720" indent="0">
              <a:buNone/>
            </a:pPr>
            <a:r>
              <a:rPr lang="en-US" sz="1800" dirty="0" smtClean="0"/>
              <a:t>And the Snapshot </a:t>
            </a:r>
            <a:r>
              <a:rPr lang="en-US" sz="1800" dirty="0"/>
              <a:t>Exception Template here </a:t>
            </a:r>
            <a:r>
              <a:rPr lang="en-US" sz="1800" dirty="0">
                <a:hlinkClick r:id="rId3"/>
              </a:rPr>
              <a:t>http://</a:t>
            </a:r>
            <a:r>
              <a:rPr lang="en-US" sz="1800" dirty="0" smtClean="0">
                <a:hlinkClick r:id="rId3"/>
              </a:rPr>
              <a:t>www.cde.state.co.us/datapipeline/snap_sped-discipline</a:t>
            </a:r>
            <a:r>
              <a:rPr lang="en-US" sz="1800" dirty="0" smtClean="0"/>
              <a:t> </a:t>
            </a:r>
          </a:p>
        </p:txBody>
      </p:sp>
      <p:sp>
        <p:nvSpPr>
          <p:cNvPr id="3" name="Title 2"/>
          <p:cNvSpPr>
            <a:spLocks noGrp="1"/>
          </p:cNvSpPr>
          <p:nvPr>
            <p:ph type="title"/>
          </p:nvPr>
        </p:nvSpPr>
        <p:spPr/>
        <p:txBody>
          <a:bodyPr/>
          <a:lstStyle/>
          <a:p>
            <a:r>
              <a:rPr lang="en-US" dirty="0" smtClean="0">
                <a:latin typeface="Palatino Linotype" panose="02040502050505030304" pitchFamily="18" charset="0"/>
              </a:rPr>
              <a:t>EXCEPTIONS</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34</a:t>
            </a:fld>
            <a:endParaRPr lang="en-US" sz="1100" dirty="0" smtClean="0"/>
          </a:p>
        </p:txBody>
      </p:sp>
    </p:spTree>
    <p:extLst>
      <p:ext uri="{BB962C8B-B14F-4D97-AF65-F5344CB8AC3E}">
        <p14:creationId xmlns:p14="http://schemas.microsoft.com/office/powerpoint/2010/main" val="11487985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latin typeface="Palatino Linotype" panose="02040502050505030304" pitchFamily="18" charset="0"/>
              </a:rPr>
              <a:t>EXCEPTIONS</a:t>
            </a:r>
            <a:br>
              <a:rPr lang="en-US" dirty="0" smtClean="0">
                <a:latin typeface="Palatino Linotype" panose="02040502050505030304" pitchFamily="18" charset="0"/>
              </a:rPr>
            </a:br>
            <a:r>
              <a:rPr lang="en-US" dirty="0" smtClean="0">
                <a:latin typeface="Palatino Linotype" panose="02040502050505030304" pitchFamily="18" charset="0"/>
              </a:rPr>
              <a:t>INTERCHANGE</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35</a:t>
            </a:fld>
            <a:endParaRPr lang="en-US" sz="1100" dirty="0" smtClean="0"/>
          </a:p>
        </p:txBody>
      </p:sp>
      <p:graphicFrame>
        <p:nvGraphicFramePr>
          <p:cNvPr id="5" name="Table 4"/>
          <p:cNvGraphicFramePr>
            <a:graphicFrameLocks noGrp="1"/>
          </p:cNvGraphicFramePr>
          <p:nvPr>
            <p:extLst>
              <p:ext uri="{D42A27DB-BD31-4B8C-83A1-F6EECF244321}">
                <p14:modId xmlns:p14="http://schemas.microsoft.com/office/powerpoint/2010/main" val="2330380042"/>
              </p:ext>
            </p:extLst>
          </p:nvPr>
        </p:nvGraphicFramePr>
        <p:xfrm>
          <a:off x="380999" y="1983409"/>
          <a:ext cx="8407892" cy="2382520"/>
        </p:xfrm>
        <a:graphic>
          <a:graphicData uri="http://schemas.openxmlformats.org/drawingml/2006/table">
            <a:tbl>
              <a:tblPr firstRow="1" bandRow="1">
                <a:tableStyleId>{5C22544A-7EE6-4342-B048-85BDC9FD1C3A}</a:tableStyleId>
              </a:tblPr>
              <a:tblGrid>
                <a:gridCol w="1716158"/>
                <a:gridCol w="4124739"/>
                <a:gridCol w="2566995"/>
              </a:tblGrid>
              <a:tr h="370840">
                <a:tc>
                  <a:txBody>
                    <a:bodyPr/>
                    <a:lstStyle/>
                    <a:p>
                      <a:r>
                        <a:rPr lang="en-US" dirty="0" smtClean="0"/>
                        <a:t>Business Rule</a:t>
                      </a:r>
                      <a:endParaRPr lang="en-US" dirty="0"/>
                    </a:p>
                  </a:txBody>
                  <a:tcPr/>
                </a:tc>
                <a:tc>
                  <a:txBody>
                    <a:bodyPr/>
                    <a:lstStyle/>
                    <a:p>
                      <a:r>
                        <a:rPr lang="en-US" dirty="0" smtClean="0"/>
                        <a:t>Description</a:t>
                      </a:r>
                      <a:endParaRPr lang="en-US" dirty="0"/>
                    </a:p>
                  </a:txBody>
                  <a:tcPr/>
                </a:tc>
                <a:tc>
                  <a:txBody>
                    <a:bodyPr/>
                    <a:lstStyle/>
                    <a:p>
                      <a:r>
                        <a:rPr lang="en-US" dirty="0" smtClean="0"/>
                        <a:t>Steps</a:t>
                      </a:r>
                      <a:endParaRPr lang="en-US" dirty="0"/>
                    </a:p>
                  </a:txBody>
                  <a:tcPr/>
                </a:tc>
              </a:tr>
              <a:tr h="370840">
                <a:tc>
                  <a:txBody>
                    <a:bodyPr/>
                    <a:lstStyle/>
                    <a:p>
                      <a:r>
                        <a:rPr lang="en-US" dirty="0" smtClean="0"/>
                        <a:t>DA043</a:t>
                      </a:r>
                      <a:endParaRPr lang="en-US" dirty="0"/>
                    </a:p>
                  </a:txBody>
                  <a:tcPr/>
                </a:tc>
                <a:tc>
                  <a:txBody>
                    <a:bodyPr/>
                    <a:lstStyle/>
                    <a:p>
                      <a:r>
                        <a:rPr lang="en-US" dirty="0" smtClean="0"/>
                        <a:t>Date of</a:t>
                      </a:r>
                      <a:r>
                        <a:rPr lang="en-US" baseline="0" dirty="0" smtClean="0"/>
                        <a:t> Incident must be between July 1</a:t>
                      </a:r>
                      <a:r>
                        <a:rPr lang="en-US" baseline="30000" dirty="0" smtClean="0"/>
                        <a:t>st</a:t>
                      </a:r>
                      <a:r>
                        <a:rPr lang="en-US" baseline="0" dirty="0" smtClean="0"/>
                        <a:t> and June 30</a:t>
                      </a:r>
                      <a:r>
                        <a:rPr lang="en-US" baseline="30000" dirty="0" smtClean="0"/>
                        <a:t>th</a:t>
                      </a:r>
                      <a:r>
                        <a:rPr lang="en-US" baseline="0" dirty="0" smtClean="0"/>
                        <a:t> of the current school year.  If Date of Incident is accurate, refer to Exception Request Instructions</a:t>
                      </a:r>
                      <a:endParaRPr lang="en-US" dirty="0"/>
                    </a:p>
                  </a:txBody>
                  <a:tcPr/>
                </a:tc>
                <a:tc>
                  <a:txBody>
                    <a:bodyPr/>
                    <a:lstStyle/>
                    <a:p>
                      <a:r>
                        <a:rPr lang="en-US" dirty="0" smtClean="0"/>
                        <a:t>Download the Exception</a:t>
                      </a:r>
                      <a:r>
                        <a:rPr lang="en-US" baseline="0" dirty="0" smtClean="0"/>
                        <a:t> template.  Follow the instructions for data needed including reason for an exception and send to CDE</a:t>
                      </a:r>
                      <a:endParaRPr lang="en-US" dirty="0"/>
                    </a:p>
                  </a:txBody>
                  <a:tcPr/>
                </a:tc>
              </a:tr>
            </a:tbl>
          </a:graphicData>
        </a:graphic>
      </p:graphicFrame>
    </p:spTree>
    <p:extLst>
      <p:ext uri="{BB962C8B-B14F-4D97-AF65-F5344CB8AC3E}">
        <p14:creationId xmlns:p14="http://schemas.microsoft.com/office/powerpoint/2010/main" val="939516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latin typeface="Palatino Linotype" panose="02040502050505030304" pitchFamily="18" charset="0"/>
              </a:rPr>
              <a:t>EXCEPTIONS</a:t>
            </a:r>
            <a:br>
              <a:rPr lang="en-US" dirty="0" smtClean="0">
                <a:latin typeface="Palatino Linotype" panose="02040502050505030304" pitchFamily="18" charset="0"/>
              </a:rPr>
            </a:br>
            <a:r>
              <a:rPr lang="en-US" dirty="0" smtClean="0">
                <a:latin typeface="Palatino Linotype" panose="02040502050505030304" pitchFamily="18" charset="0"/>
              </a:rPr>
              <a:t>SNAPSHOT</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36</a:t>
            </a:fld>
            <a:endParaRPr lang="en-US" sz="1100" dirty="0" smtClean="0"/>
          </a:p>
        </p:txBody>
      </p:sp>
      <p:graphicFrame>
        <p:nvGraphicFramePr>
          <p:cNvPr id="5" name="Table 4"/>
          <p:cNvGraphicFramePr>
            <a:graphicFrameLocks noGrp="1"/>
          </p:cNvGraphicFramePr>
          <p:nvPr>
            <p:extLst>
              <p:ext uri="{D42A27DB-BD31-4B8C-83A1-F6EECF244321}">
                <p14:modId xmlns:p14="http://schemas.microsoft.com/office/powerpoint/2010/main" val="1059389278"/>
              </p:ext>
            </p:extLst>
          </p:nvPr>
        </p:nvGraphicFramePr>
        <p:xfrm>
          <a:off x="354368" y="1784626"/>
          <a:ext cx="8407892" cy="3416935"/>
        </p:xfrm>
        <a:graphic>
          <a:graphicData uri="http://schemas.openxmlformats.org/drawingml/2006/table">
            <a:tbl>
              <a:tblPr firstRow="1" bandRow="1">
                <a:tableStyleId>{5C22544A-7EE6-4342-B048-85BDC9FD1C3A}</a:tableStyleId>
              </a:tblPr>
              <a:tblGrid>
                <a:gridCol w="1716158"/>
                <a:gridCol w="4124739"/>
                <a:gridCol w="2566995"/>
              </a:tblGrid>
              <a:tr h="370840">
                <a:tc>
                  <a:txBody>
                    <a:bodyPr/>
                    <a:lstStyle/>
                    <a:p>
                      <a:r>
                        <a:rPr lang="en-US" dirty="0" smtClean="0"/>
                        <a:t>Business Rule</a:t>
                      </a:r>
                      <a:endParaRPr lang="en-US" dirty="0"/>
                    </a:p>
                  </a:txBody>
                  <a:tcPr/>
                </a:tc>
                <a:tc>
                  <a:txBody>
                    <a:bodyPr/>
                    <a:lstStyle/>
                    <a:p>
                      <a:r>
                        <a:rPr lang="en-US" dirty="0" smtClean="0"/>
                        <a:t>Description</a:t>
                      </a:r>
                      <a:endParaRPr lang="en-US" dirty="0"/>
                    </a:p>
                  </a:txBody>
                  <a:tcPr/>
                </a:tc>
                <a:tc>
                  <a:txBody>
                    <a:bodyPr/>
                    <a:lstStyle/>
                    <a:p>
                      <a:r>
                        <a:rPr lang="en-US" dirty="0" smtClean="0"/>
                        <a:t>Steps</a:t>
                      </a:r>
                      <a:endParaRPr lang="en-US" dirty="0"/>
                    </a:p>
                  </a:txBody>
                  <a:tcPr/>
                </a:tc>
              </a:tr>
              <a:tr h="370840">
                <a:tc>
                  <a:txBody>
                    <a:bodyPr/>
                    <a:lstStyle/>
                    <a:p>
                      <a:r>
                        <a:rPr lang="en-US" dirty="0" smtClean="0"/>
                        <a:t>SD020</a:t>
                      </a:r>
                      <a:endParaRPr lang="en-US" dirty="0"/>
                    </a:p>
                  </a:txBody>
                  <a:tcPr/>
                </a:tc>
                <a:tc>
                  <a:txBody>
                    <a:bodyPr/>
                    <a:lstStyle/>
                    <a:p>
                      <a:pPr algn="l" fontAlgn="t"/>
                      <a:r>
                        <a:rPr lang="en-US" sz="1800" kern="1200" dirty="0">
                          <a:solidFill>
                            <a:schemeClr val="dk1"/>
                          </a:solidFill>
                          <a:latin typeface="+mn-lt"/>
                          <a:ea typeface="+mn-ea"/>
                          <a:cs typeface="+mn-cs"/>
                        </a:rPr>
                        <a:t>Student's age is outside of the valid range for the reported </a:t>
                      </a:r>
                      <a:r>
                        <a:rPr lang="en-US" sz="1800" kern="1200" dirty="0" smtClean="0">
                          <a:solidFill>
                            <a:schemeClr val="dk1"/>
                          </a:solidFill>
                          <a:latin typeface="+mn-lt"/>
                          <a:ea typeface="+mn-ea"/>
                          <a:cs typeface="+mn-cs"/>
                        </a:rPr>
                        <a:t>grade.</a:t>
                      </a:r>
                      <a:r>
                        <a:rPr lang="en-US" sz="800" b="0" i="0" u="none" strike="noStrike" dirty="0" smtClean="0">
                          <a:solidFill>
                            <a:srgbClr val="454545"/>
                          </a:solidFill>
                          <a:effectLst/>
                          <a:latin typeface="Andale WT"/>
                        </a:rPr>
                        <a:t>.</a:t>
                      </a:r>
                      <a:endParaRPr lang="en-US" sz="800" b="0" i="0" u="none" strike="noStrike" dirty="0">
                        <a:solidFill>
                          <a:srgbClr val="454545"/>
                        </a:solidFill>
                        <a:effectLst/>
                        <a:latin typeface="Andale WT"/>
                      </a:endParaRPr>
                    </a:p>
                  </a:txBody>
                  <a:tcPr marL="9525" marR="9525" marT="9525" marB="0"/>
                </a:tc>
                <a:tc rowSpan="3">
                  <a:txBody>
                    <a:bodyPr/>
                    <a:lstStyle/>
                    <a:p>
                      <a:r>
                        <a:rPr lang="en-US" dirty="0" smtClean="0"/>
                        <a:t>Download the Exception</a:t>
                      </a:r>
                      <a:r>
                        <a:rPr lang="en-US" baseline="0" dirty="0" smtClean="0"/>
                        <a:t> template.  Follow the instructions for data needed including reason for an exception and send to CDE</a:t>
                      </a:r>
                      <a:endParaRPr lang="en-US" dirty="0"/>
                    </a:p>
                  </a:txBody>
                  <a:tcPr/>
                </a:tc>
              </a:tr>
              <a:tr h="370840">
                <a:tc>
                  <a:txBody>
                    <a:bodyPr/>
                    <a:lstStyle/>
                    <a:p>
                      <a:pPr marL="0" algn="l" defTabSz="914400" rtl="0" eaLnBrk="1" fontAlgn="t" latinLnBrk="0" hangingPunct="1"/>
                      <a:r>
                        <a:rPr lang="en-US" sz="1800" kern="1200" dirty="0" smtClean="0">
                          <a:solidFill>
                            <a:schemeClr val="dk1"/>
                          </a:solidFill>
                          <a:latin typeface="+mn-lt"/>
                          <a:ea typeface="+mn-ea"/>
                          <a:cs typeface="+mn-cs"/>
                        </a:rPr>
                        <a:t>SD024</a:t>
                      </a:r>
                      <a:endParaRPr lang="en-US" sz="1800" kern="1200" dirty="0">
                        <a:solidFill>
                          <a:schemeClr val="dk1"/>
                        </a:solidFill>
                        <a:latin typeface="+mn-lt"/>
                        <a:ea typeface="+mn-ea"/>
                        <a:cs typeface="+mn-cs"/>
                      </a:endParaRPr>
                    </a:p>
                  </a:txBody>
                  <a:tcPr/>
                </a:tc>
                <a:tc>
                  <a:txBody>
                    <a:bodyPr/>
                    <a:lstStyle/>
                    <a:p>
                      <a:pPr marL="0" algn="l" defTabSz="914400" rtl="0" eaLnBrk="1" fontAlgn="t" latinLnBrk="0" hangingPunct="1"/>
                      <a:r>
                        <a:rPr lang="en-US" sz="1800" kern="1200" dirty="0">
                          <a:solidFill>
                            <a:schemeClr val="dk1"/>
                          </a:solidFill>
                          <a:latin typeface="+mn-lt"/>
                          <a:ea typeface="+mn-ea"/>
                          <a:cs typeface="+mn-cs"/>
                        </a:rPr>
                        <a:t>The discipline date from the discipline action file must be between the start date of special education and the end date of special education. </a:t>
                      </a:r>
                    </a:p>
                  </a:txBody>
                  <a:tcPr marL="9525" marR="9525" marT="9525" marB="0"/>
                </a:tc>
                <a:tc vMerge="1">
                  <a:txBody>
                    <a:bodyPr/>
                    <a:lstStyle/>
                    <a:p>
                      <a:endParaRPr lang="en-US" dirty="0"/>
                    </a:p>
                  </a:txBody>
                  <a:tcPr/>
                </a:tc>
              </a:tr>
              <a:tr h="370840">
                <a:tc>
                  <a:txBody>
                    <a:bodyPr/>
                    <a:lstStyle/>
                    <a:p>
                      <a:pPr marL="0" algn="l" defTabSz="914400" rtl="0" eaLnBrk="1" fontAlgn="t" latinLnBrk="0" hangingPunct="1"/>
                      <a:r>
                        <a:rPr lang="en-US" sz="1800" kern="1200" dirty="0" smtClean="0">
                          <a:solidFill>
                            <a:schemeClr val="dk1"/>
                          </a:solidFill>
                          <a:latin typeface="+mn-lt"/>
                          <a:ea typeface="+mn-ea"/>
                          <a:cs typeface="+mn-cs"/>
                        </a:rPr>
                        <a:t>SD025</a:t>
                      </a:r>
                      <a:endParaRPr lang="en-US" sz="1800" kern="1200" dirty="0">
                        <a:solidFill>
                          <a:schemeClr val="dk1"/>
                        </a:solidFill>
                        <a:latin typeface="+mn-lt"/>
                        <a:ea typeface="+mn-ea"/>
                        <a:cs typeface="+mn-cs"/>
                      </a:endParaRPr>
                    </a:p>
                  </a:txBody>
                  <a:tcPr/>
                </a:tc>
                <a:tc>
                  <a:txBody>
                    <a:bodyPr/>
                    <a:lstStyle/>
                    <a:p>
                      <a:pPr marL="0" algn="l" defTabSz="914400" rtl="0" eaLnBrk="1" fontAlgn="t" latinLnBrk="0" hangingPunct="1"/>
                      <a:r>
                        <a:rPr lang="en-US" sz="1800" kern="1200" dirty="0">
                          <a:solidFill>
                            <a:schemeClr val="dk1"/>
                          </a:solidFill>
                          <a:latin typeface="+mn-lt"/>
                          <a:ea typeface="+mn-ea"/>
                          <a:cs typeface="+mn-cs"/>
                        </a:rPr>
                        <a:t>The student associated with this action was reported as expelled without services, please request an exception and provide the reason services were not received.</a:t>
                      </a:r>
                    </a:p>
                  </a:txBody>
                  <a:tcPr marL="9525" marR="9525" marT="9525" marB="0"/>
                </a:tc>
                <a:tc vMerge="1">
                  <a:txBody>
                    <a:bodyPr/>
                    <a:lstStyle/>
                    <a:p>
                      <a:endParaRPr lang="en-US" dirty="0"/>
                    </a:p>
                  </a:txBody>
                  <a:tcPr/>
                </a:tc>
              </a:tr>
            </a:tbl>
          </a:graphicData>
        </a:graphic>
      </p:graphicFrame>
    </p:spTree>
    <p:extLst>
      <p:ext uri="{BB962C8B-B14F-4D97-AF65-F5344CB8AC3E}">
        <p14:creationId xmlns:p14="http://schemas.microsoft.com/office/powerpoint/2010/main" val="3931688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37</a:t>
            </a:fld>
            <a:endParaRPr lang="en-US" dirty="0" smtClean="0"/>
          </a:p>
        </p:txBody>
      </p:sp>
      <p:sp>
        <p:nvSpPr>
          <p:cNvPr id="5" name="Text Placeholder 4"/>
          <p:cNvSpPr>
            <a:spLocks noGrp="1"/>
          </p:cNvSpPr>
          <p:nvPr>
            <p:ph sz="quarter" idx="10"/>
          </p:nvPr>
        </p:nvSpPr>
        <p:spPr>
          <a:xfrm>
            <a:off x="381000" y="100361"/>
            <a:ext cx="8355013" cy="5687664"/>
          </a:xfrm>
        </p:spPr>
        <p:txBody>
          <a:bodyPr/>
          <a:lstStyle/>
          <a:p>
            <a:pPr marL="45720" indent="0">
              <a:buNone/>
            </a:pPr>
            <a:r>
              <a:rPr lang="en-US" sz="2800" dirty="0" smtClean="0">
                <a:latin typeface="Palatino Linotype" panose="02040502050505030304" pitchFamily="18" charset="0"/>
              </a:rPr>
              <a:t>IMPORTANT DATES TO REMEMBER</a:t>
            </a:r>
            <a:endParaRPr lang="en-US" sz="2800" dirty="0">
              <a:latin typeface="Palatino Linotype" panose="02040502050505030304" pitchFamily="18" charset="0"/>
            </a:endParaRPr>
          </a:p>
        </p:txBody>
      </p:sp>
      <p:sp>
        <p:nvSpPr>
          <p:cNvPr id="6" name="Chevron 5"/>
          <p:cNvSpPr/>
          <p:nvPr/>
        </p:nvSpPr>
        <p:spPr>
          <a:xfrm>
            <a:off x="158154" y="656133"/>
            <a:ext cx="2635900" cy="391617"/>
          </a:xfrm>
          <a:prstGeom prst="chevron">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Monday, April 11</a:t>
            </a:r>
            <a:endParaRPr lang="en-US" sz="1400" b="1" dirty="0">
              <a:solidFill>
                <a:schemeClr val="tx1"/>
              </a:solidFill>
            </a:endParaRPr>
          </a:p>
        </p:txBody>
      </p:sp>
      <p:sp>
        <p:nvSpPr>
          <p:cNvPr id="26" name="Rounded Rectangle 25"/>
          <p:cNvSpPr/>
          <p:nvPr/>
        </p:nvSpPr>
        <p:spPr>
          <a:xfrm>
            <a:off x="2883604" y="648586"/>
            <a:ext cx="5884675" cy="399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t>Discipline Interchange  file may be uploaded to the Data Pipeline</a:t>
            </a:r>
            <a:endParaRPr lang="en-US" sz="1500" dirty="0"/>
          </a:p>
        </p:txBody>
      </p:sp>
      <p:sp>
        <p:nvSpPr>
          <p:cNvPr id="20" name="Chevron 19"/>
          <p:cNvSpPr/>
          <p:nvPr/>
        </p:nvSpPr>
        <p:spPr>
          <a:xfrm>
            <a:off x="191934" y="1142794"/>
            <a:ext cx="2635900" cy="590911"/>
          </a:xfrm>
          <a:prstGeom prst="chevron">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Monday, May 9</a:t>
            </a:r>
            <a:endParaRPr lang="en-US" sz="1400" b="1" dirty="0">
              <a:solidFill>
                <a:schemeClr val="tx1"/>
              </a:solidFill>
            </a:endParaRPr>
          </a:p>
        </p:txBody>
      </p:sp>
      <p:sp>
        <p:nvSpPr>
          <p:cNvPr id="25" name="Rounded Rectangle 24"/>
          <p:cNvSpPr/>
          <p:nvPr/>
        </p:nvSpPr>
        <p:spPr>
          <a:xfrm>
            <a:off x="2917384" y="1135247"/>
            <a:ext cx="5884675" cy="590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Date by which the interchanges files must be uploaded</a:t>
            </a:r>
          </a:p>
        </p:txBody>
      </p:sp>
      <p:sp>
        <p:nvSpPr>
          <p:cNvPr id="31" name="Chevron 30"/>
          <p:cNvSpPr/>
          <p:nvPr/>
        </p:nvSpPr>
        <p:spPr>
          <a:xfrm>
            <a:off x="221004" y="1818002"/>
            <a:ext cx="2635900" cy="666044"/>
          </a:xfrm>
          <a:prstGeom prst="chevron">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Thursday, June 2</a:t>
            </a:r>
            <a:endParaRPr lang="en-US" sz="1400" b="1" dirty="0">
              <a:solidFill>
                <a:schemeClr val="tx1"/>
              </a:solidFill>
            </a:endParaRPr>
          </a:p>
        </p:txBody>
      </p:sp>
      <p:sp>
        <p:nvSpPr>
          <p:cNvPr id="32" name="Rounded Rectangle 31"/>
          <p:cNvSpPr/>
          <p:nvPr/>
        </p:nvSpPr>
        <p:spPr>
          <a:xfrm>
            <a:off x="2946454" y="1810454"/>
            <a:ext cx="5884675" cy="666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t>Date by which the Admin Unit must generate a snapshot.  Once the Admin Unit creates a snapshot districts will have access to Snapshot errors</a:t>
            </a:r>
            <a:endParaRPr lang="en-US" sz="1500" dirty="0"/>
          </a:p>
        </p:txBody>
      </p:sp>
      <p:sp>
        <p:nvSpPr>
          <p:cNvPr id="33" name="Chevron 32"/>
          <p:cNvSpPr/>
          <p:nvPr/>
        </p:nvSpPr>
        <p:spPr>
          <a:xfrm>
            <a:off x="191934" y="2627808"/>
            <a:ext cx="2635900" cy="475363"/>
          </a:xfrm>
          <a:prstGeom prst="chevron">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Thursday, July 7</a:t>
            </a:r>
            <a:endParaRPr lang="en-US" sz="1400" b="1" dirty="0">
              <a:solidFill>
                <a:schemeClr val="tx1"/>
              </a:solidFill>
            </a:endParaRPr>
          </a:p>
        </p:txBody>
      </p:sp>
      <p:sp>
        <p:nvSpPr>
          <p:cNvPr id="34" name="Rounded Rectangle 33"/>
          <p:cNvSpPr/>
          <p:nvPr/>
        </p:nvSpPr>
        <p:spPr>
          <a:xfrm>
            <a:off x="2917384" y="2620261"/>
            <a:ext cx="5884675" cy="475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t>Date by which Interchange errors must be resolved</a:t>
            </a:r>
            <a:endParaRPr lang="en-US" sz="1500" dirty="0"/>
          </a:p>
        </p:txBody>
      </p:sp>
      <p:sp>
        <p:nvSpPr>
          <p:cNvPr id="35" name="Chevron 34"/>
          <p:cNvSpPr/>
          <p:nvPr/>
        </p:nvSpPr>
        <p:spPr>
          <a:xfrm>
            <a:off x="191934" y="3247640"/>
            <a:ext cx="2635900" cy="446082"/>
          </a:xfrm>
          <a:prstGeom prst="chevron">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Tuesday, August 16</a:t>
            </a:r>
            <a:endParaRPr lang="en-US" sz="1400" b="1" dirty="0">
              <a:solidFill>
                <a:schemeClr val="tx1"/>
              </a:solidFill>
            </a:endParaRPr>
          </a:p>
        </p:txBody>
      </p:sp>
      <p:sp>
        <p:nvSpPr>
          <p:cNvPr id="36" name="Rounded Rectangle 35"/>
          <p:cNvSpPr/>
          <p:nvPr/>
        </p:nvSpPr>
        <p:spPr>
          <a:xfrm>
            <a:off x="2917384" y="3240092"/>
            <a:ext cx="5884675" cy="446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t>Date by which Interchange </a:t>
            </a:r>
            <a:r>
              <a:rPr lang="en-US" sz="1500" dirty="0" smtClean="0"/>
              <a:t>and Snapshot errors </a:t>
            </a:r>
            <a:r>
              <a:rPr lang="en-US" sz="1500" dirty="0"/>
              <a:t>must be resolved</a:t>
            </a:r>
          </a:p>
        </p:txBody>
      </p:sp>
      <p:sp>
        <p:nvSpPr>
          <p:cNvPr id="37" name="Chevron 36"/>
          <p:cNvSpPr/>
          <p:nvPr/>
        </p:nvSpPr>
        <p:spPr>
          <a:xfrm>
            <a:off x="191934" y="3776376"/>
            <a:ext cx="2635900" cy="590911"/>
          </a:xfrm>
          <a:prstGeom prst="chevron">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Wednesday, August 17 – Tuesday, August 23</a:t>
            </a:r>
            <a:endParaRPr lang="en-US" sz="1400" b="1" dirty="0">
              <a:solidFill>
                <a:schemeClr val="tx1"/>
              </a:solidFill>
            </a:endParaRPr>
          </a:p>
        </p:txBody>
      </p:sp>
      <p:sp>
        <p:nvSpPr>
          <p:cNvPr id="38" name="Rounded Rectangle 37"/>
          <p:cNvSpPr/>
          <p:nvPr/>
        </p:nvSpPr>
        <p:spPr>
          <a:xfrm>
            <a:off x="2917384" y="3768829"/>
            <a:ext cx="5884675" cy="590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t>Report review week: Districts must be available to make any changes in the interchange</a:t>
            </a:r>
            <a:endParaRPr lang="en-US" sz="1500" dirty="0"/>
          </a:p>
        </p:txBody>
      </p:sp>
      <p:sp>
        <p:nvSpPr>
          <p:cNvPr id="39" name="Chevron 38"/>
          <p:cNvSpPr/>
          <p:nvPr/>
        </p:nvSpPr>
        <p:spPr>
          <a:xfrm>
            <a:off x="221003" y="4481219"/>
            <a:ext cx="2635900" cy="824206"/>
          </a:xfrm>
          <a:prstGeom prst="chevron">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Tuesday, August 23</a:t>
            </a:r>
            <a:endParaRPr lang="en-US" sz="1400" b="1" dirty="0">
              <a:solidFill>
                <a:schemeClr val="tx1"/>
              </a:solidFill>
            </a:endParaRPr>
          </a:p>
        </p:txBody>
      </p:sp>
      <p:sp>
        <p:nvSpPr>
          <p:cNvPr id="40" name="Rounded Rectangle 39"/>
          <p:cNvSpPr/>
          <p:nvPr/>
        </p:nvSpPr>
        <p:spPr>
          <a:xfrm>
            <a:off x="2946453" y="4473671"/>
            <a:ext cx="5884675" cy="831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t>All interchange and Snapshot errors resolved.  No changes after this date. </a:t>
            </a:r>
            <a:endParaRPr lang="en-US" sz="1500" dirty="0"/>
          </a:p>
        </p:txBody>
      </p:sp>
      <p:sp>
        <p:nvSpPr>
          <p:cNvPr id="41" name="Chevron 40"/>
          <p:cNvSpPr/>
          <p:nvPr/>
        </p:nvSpPr>
        <p:spPr>
          <a:xfrm>
            <a:off x="191934" y="5384117"/>
            <a:ext cx="2635900" cy="656271"/>
          </a:xfrm>
          <a:prstGeom prst="chevron">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Wednesday, August 24</a:t>
            </a:r>
            <a:endParaRPr lang="en-US" sz="1400" b="1" dirty="0">
              <a:solidFill>
                <a:schemeClr val="tx1"/>
              </a:solidFill>
            </a:endParaRPr>
          </a:p>
        </p:txBody>
      </p:sp>
      <p:sp>
        <p:nvSpPr>
          <p:cNvPr id="42" name="Rounded Rectangle 41"/>
          <p:cNvSpPr/>
          <p:nvPr/>
        </p:nvSpPr>
        <p:spPr>
          <a:xfrm>
            <a:off x="2917384" y="5376569"/>
            <a:ext cx="5884675" cy="662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t>Final Data File Approval .  Administrative Units Approve and Electronically submit data to the Data Pipeline</a:t>
            </a:r>
            <a:endParaRPr lang="en-US" sz="1500" dirty="0"/>
          </a:p>
        </p:txBody>
      </p:sp>
      <p:sp>
        <p:nvSpPr>
          <p:cNvPr id="3" name="TextBox 2"/>
          <p:cNvSpPr txBox="1"/>
          <p:nvPr/>
        </p:nvSpPr>
        <p:spPr>
          <a:xfrm>
            <a:off x="895350" y="6210156"/>
            <a:ext cx="6610349" cy="492443"/>
          </a:xfrm>
          <a:prstGeom prst="rect">
            <a:avLst/>
          </a:prstGeom>
          <a:noFill/>
          <a:ln>
            <a:noFill/>
          </a:ln>
        </p:spPr>
        <p:txBody>
          <a:bodyPr wrap="square" rtlCol="0">
            <a:spAutoFit/>
          </a:bodyPr>
          <a:lstStyle/>
          <a:p>
            <a:r>
              <a:rPr lang="en-US" sz="1300" dirty="0">
                <a:hlinkClick r:id="rId3"/>
              </a:rPr>
              <a:t>http://</a:t>
            </a:r>
            <a:r>
              <a:rPr lang="en-US" sz="1300" dirty="0" smtClean="0">
                <a:hlinkClick r:id="rId3"/>
              </a:rPr>
              <a:t>www.cde.state.co.us/datapipeline/specialeducationdisciplinetimelinedistrictreference</a:t>
            </a:r>
            <a:r>
              <a:rPr lang="en-US" sz="1300" dirty="0" smtClean="0"/>
              <a:t>  </a:t>
            </a:r>
            <a:endParaRPr lang="en-US" sz="1300" dirty="0"/>
          </a:p>
        </p:txBody>
      </p:sp>
    </p:spTree>
    <p:extLst>
      <p:ext uri="{BB962C8B-B14F-4D97-AF65-F5344CB8AC3E}">
        <p14:creationId xmlns:p14="http://schemas.microsoft.com/office/powerpoint/2010/main" val="9360124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Palatino Linotype" panose="02040502050505030304" pitchFamily="18" charset="0"/>
              </a:rPr>
              <a:t>Special Education Discipline Report</a:t>
            </a:r>
            <a:r>
              <a:rPr lang="en-US" dirty="0">
                <a:latin typeface="Palatino Linotype" panose="02040502050505030304" pitchFamily="18" charset="0"/>
              </a:rPr>
              <a:t>s</a:t>
            </a:r>
          </a:p>
        </p:txBody>
      </p:sp>
    </p:spTree>
    <p:extLst>
      <p:ext uri="{BB962C8B-B14F-4D97-AF65-F5344CB8AC3E}">
        <p14:creationId xmlns:p14="http://schemas.microsoft.com/office/powerpoint/2010/main" val="40874851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39</a:t>
            </a:fld>
            <a:endParaRPr lang="en-US" dirty="0" smtClean="0"/>
          </a:p>
        </p:txBody>
      </p:sp>
      <p:graphicFrame>
        <p:nvGraphicFramePr>
          <p:cNvPr id="6" name="Content Placeholder 5"/>
          <p:cNvGraphicFramePr>
            <a:graphicFrameLocks noGrp="1"/>
          </p:cNvGraphicFramePr>
          <p:nvPr>
            <p:ph sz="quarter" idx="10"/>
            <p:extLst/>
          </p:nvPr>
        </p:nvGraphicFramePr>
        <p:xfrm>
          <a:off x="459658" y="1224977"/>
          <a:ext cx="8355013" cy="541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76082" y="245807"/>
            <a:ext cx="8325465" cy="707886"/>
          </a:xfrm>
          <a:prstGeom prst="rect">
            <a:avLst/>
          </a:prstGeom>
          <a:noFill/>
        </p:spPr>
        <p:txBody>
          <a:bodyPr wrap="square" rtlCol="0">
            <a:spAutoFit/>
          </a:bodyPr>
          <a:lstStyle/>
          <a:p>
            <a:r>
              <a:rPr lang="en-US" sz="4000" dirty="0" smtClean="0">
                <a:solidFill>
                  <a:srgbClr val="5C6670"/>
                </a:solidFill>
                <a:latin typeface="Palatino Linotype" panose="02040502050505030304" pitchFamily="18" charset="0"/>
              </a:rPr>
              <a:t>SPED Discipline Reports</a:t>
            </a:r>
            <a:endParaRPr lang="en-US" sz="4000" dirty="0">
              <a:solidFill>
                <a:srgbClr val="5C6670"/>
              </a:solidFill>
              <a:latin typeface="Palatino Linotype" panose="02040502050505030304" pitchFamily="18" charset="0"/>
            </a:endParaRPr>
          </a:p>
        </p:txBody>
      </p:sp>
    </p:spTree>
    <p:extLst>
      <p:ext uri="{BB962C8B-B14F-4D97-AF65-F5344CB8AC3E}">
        <p14:creationId xmlns:p14="http://schemas.microsoft.com/office/powerpoint/2010/main" val="281314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4</a:t>
            </a:fld>
            <a:endParaRPr lang="en-US" dirty="0" smtClean="0"/>
          </a:p>
        </p:txBody>
      </p:sp>
      <p:sp>
        <p:nvSpPr>
          <p:cNvPr id="7" name="TextBox 6"/>
          <p:cNvSpPr txBox="1"/>
          <p:nvPr/>
        </p:nvSpPr>
        <p:spPr>
          <a:xfrm>
            <a:off x="376082" y="245807"/>
            <a:ext cx="8325465" cy="707886"/>
          </a:xfrm>
          <a:prstGeom prst="rect">
            <a:avLst/>
          </a:prstGeom>
          <a:noFill/>
        </p:spPr>
        <p:txBody>
          <a:bodyPr wrap="square" rtlCol="0">
            <a:spAutoFit/>
          </a:bodyPr>
          <a:lstStyle/>
          <a:p>
            <a:r>
              <a:rPr lang="en-US" sz="4000" dirty="0" smtClean="0">
                <a:solidFill>
                  <a:srgbClr val="5C6670"/>
                </a:solidFill>
                <a:latin typeface="Palatino Linotype" panose="02040502050505030304" pitchFamily="18" charset="0"/>
              </a:rPr>
              <a:t>SPED Discipline Actions</a:t>
            </a:r>
            <a:endParaRPr lang="en-US" sz="4000" dirty="0">
              <a:solidFill>
                <a:srgbClr val="5C6670"/>
              </a:solidFill>
              <a:latin typeface="Palatino Linotype" panose="02040502050505030304" pitchFamily="18" charset="0"/>
            </a:endParaRPr>
          </a:p>
        </p:txBody>
      </p:sp>
      <p:graphicFrame>
        <p:nvGraphicFramePr>
          <p:cNvPr id="2" name="Diagram 1"/>
          <p:cNvGraphicFramePr/>
          <p:nvPr>
            <p:extLst>
              <p:ext uri="{D42A27DB-BD31-4B8C-83A1-F6EECF244321}">
                <p14:modId xmlns:p14="http://schemas.microsoft.com/office/powerpoint/2010/main" val="396281638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4024414" y="2967335"/>
            <a:ext cx="1095172"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OR</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TextBox 9"/>
          <p:cNvSpPr txBox="1"/>
          <p:nvPr/>
        </p:nvSpPr>
        <p:spPr>
          <a:xfrm>
            <a:off x="1019503" y="5707340"/>
            <a:ext cx="7315199" cy="923330"/>
          </a:xfrm>
          <a:prstGeom prst="rect">
            <a:avLst/>
          </a:prstGeom>
          <a:noFill/>
        </p:spPr>
        <p:txBody>
          <a:bodyPr wrap="square" rtlCol="0">
            <a:spAutoFit/>
          </a:bodyPr>
          <a:lstStyle/>
          <a:p>
            <a:r>
              <a:rPr lang="en-US" dirty="0" smtClean="0"/>
              <a:t>Record Expectation:  </a:t>
            </a:r>
          </a:p>
          <a:p>
            <a:r>
              <a:rPr lang="en-US" dirty="0" smtClean="0"/>
              <a:t>A record will either contain a </a:t>
            </a:r>
            <a:r>
              <a:rPr lang="en-US" dirty="0"/>
              <a:t>Discipline or a Removal.  Not both</a:t>
            </a:r>
          </a:p>
          <a:p>
            <a:endParaRPr lang="en-US" dirty="0"/>
          </a:p>
        </p:txBody>
      </p:sp>
    </p:spTree>
    <p:extLst>
      <p:ext uri="{BB962C8B-B14F-4D97-AF65-F5344CB8AC3E}">
        <p14:creationId xmlns:p14="http://schemas.microsoft.com/office/powerpoint/2010/main" val="1962718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40</a:t>
            </a:fld>
            <a:endParaRPr lang="en-US" dirty="0" smtClean="0"/>
          </a:p>
        </p:txBody>
      </p:sp>
      <p:sp>
        <p:nvSpPr>
          <p:cNvPr id="4" name="Content Placeholder 3"/>
          <p:cNvSpPr>
            <a:spLocks noGrp="1"/>
          </p:cNvSpPr>
          <p:nvPr>
            <p:ph sz="quarter" idx="10"/>
          </p:nvPr>
        </p:nvSpPr>
        <p:spPr>
          <a:xfrm>
            <a:off x="381000" y="373063"/>
            <a:ext cx="8355013" cy="6067066"/>
          </a:xfrm>
        </p:spPr>
        <p:txBody>
          <a:bodyPr>
            <a:normAutofit/>
          </a:bodyPr>
          <a:lstStyle/>
          <a:p>
            <a:pPr marL="45720" indent="0" algn="ctr">
              <a:buNone/>
            </a:pPr>
            <a:r>
              <a:rPr lang="en-US" sz="4000" dirty="0" smtClean="0">
                <a:solidFill>
                  <a:schemeClr val="bg1"/>
                </a:solidFill>
                <a:latin typeface="Palatino Linotype" panose="02040502050505030304" pitchFamily="18" charset="0"/>
              </a:rPr>
              <a:t>August 16, 2016</a:t>
            </a:r>
          </a:p>
          <a:p>
            <a:pPr marL="45720" indent="0" algn="ctr">
              <a:buNone/>
            </a:pPr>
            <a:r>
              <a:rPr lang="en-US" sz="6000" cap="small" spc="3500" dirty="0" smtClean="0">
                <a:solidFill>
                  <a:schemeClr val="bg1"/>
                </a:solidFill>
                <a:latin typeface="Palatino Linotype" panose="02040502050505030304" pitchFamily="18" charset="0"/>
              </a:rPr>
              <a:t>Error Free</a:t>
            </a:r>
            <a:endParaRPr lang="en-US" sz="6000" cap="small" spc="3500" dirty="0">
              <a:solidFill>
                <a:schemeClr val="bg1"/>
              </a:solidFill>
              <a:latin typeface="Palatino Linotype" panose="02040502050505030304" pitchFamily="18" charset="0"/>
            </a:endParaRPr>
          </a:p>
          <a:p>
            <a:pPr marL="45720" indent="0">
              <a:buNone/>
            </a:pPr>
            <a:endParaRPr lang="en-US" dirty="0" smtClean="0">
              <a:solidFill>
                <a:schemeClr val="bg1"/>
              </a:solidFill>
            </a:endParaRPr>
          </a:p>
          <a:p>
            <a:pPr marL="45720" indent="0">
              <a:buNone/>
            </a:pPr>
            <a:r>
              <a:rPr lang="en-US" dirty="0" smtClean="0">
                <a:solidFill>
                  <a:schemeClr val="bg1"/>
                </a:solidFill>
              </a:rPr>
              <a:t>Date by which all Interchange and Snapshot Errors are Resolved and Warnings have been Reviewed.</a:t>
            </a:r>
          </a:p>
          <a:p>
            <a:pPr marL="45720" indent="0">
              <a:buNone/>
            </a:pPr>
            <a:r>
              <a:rPr lang="en-US" dirty="0" smtClean="0">
                <a:solidFill>
                  <a:schemeClr val="bg1"/>
                </a:solidFill>
              </a:rPr>
              <a:t>For Administrative Units – All data records needed for the Special Education Discipline snapshot should be uploaded and passed interchange (level 1) and Snapshot (level 2) edit validations.</a:t>
            </a:r>
          </a:p>
          <a:p>
            <a:endParaRPr lang="en-US" dirty="0"/>
          </a:p>
        </p:txBody>
      </p:sp>
      <p:cxnSp>
        <p:nvCxnSpPr>
          <p:cNvPr id="6" name="Straight Connector 5"/>
          <p:cNvCxnSpPr/>
          <p:nvPr/>
        </p:nvCxnSpPr>
        <p:spPr>
          <a:xfrm>
            <a:off x="6803923" y="698090"/>
            <a:ext cx="193209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81000" y="703006"/>
            <a:ext cx="193209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2116" y="2354826"/>
            <a:ext cx="827389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7243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anose="02040502050505030304" pitchFamily="18" charset="0"/>
              </a:rPr>
              <a:t>Reports to Help Identify Snapshot Errors and Warnings</a:t>
            </a:r>
            <a:endParaRPr lang="en-US"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41</a:t>
            </a:fld>
            <a:endParaRPr lang="en-US" dirty="0" smtClean="0"/>
          </a:p>
        </p:txBody>
      </p:sp>
      <p:sp>
        <p:nvSpPr>
          <p:cNvPr id="5" name="Content Placeholder 4"/>
          <p:cNvSpPr>
            <a:spLocks noGrp="1"/>
          </p:cNvSpPr>
          <p:nvPr>
            <p:ph idx="1"/>
          </p:nvPr>
        </p:nvSpPr>
        <p:spPr>
          <a:xfrm>
            <a:off x="380999" y="1719070"/>
            <a:ext cx="8407893" cy="4911599"/>
          </a:xfrm>
        </p:spPr>
        <p:txBody>
          <a:bodyPr/>
          <a:lstStyle/>
          <a:p>
            <a:r>
              <a:rPr lang="en-US" sz="3200" b="0" dirty="0"/>
              <a:t>District Activity Report</a:t>
            </a:r>
          </a:p>
          <a:p>
            <a:r>
              <a:rPr lang="en-US" sz="3200" b="0" dirty="0" smtClean="0"/>
              <a:t>SPED Error Summary Report – Will show which districts have issues</a:t>
            </a:r>
          </a:p>
          <a:p>
            <a:r>
              <a:rPr lang="en-US" sz="3200" b="0" dirty="0" smtClean="0"/>
              <a:t>SPED Error Detail Report – This report should have no errors by August 16, 2016 </a:t>
            </a:r>
            <a:r>
              <a:rPr lang="en-US" sz="3200" dirty="0" smtClean="0"/>
              <a:t>Review Warnings on this Report</a:t>
            </a:r>
          </a:p>
          <a:p>
            <a:r>
              <a:rPr lang="en-US" sz="3200" b="0" dirty="0" smtClean="0"/>
              <a:t>SPED Snapshot Records Excluded Due to Profile Errors – This report should be empty by August 16, 2016. </a:t>
            </a:r>
          </a:p>
        </p:txBody>
      </p:sp>
    </p:spTree>
    <p:extLst>
      <p:ext uri="{BB962C8B-B14F-4D97-AF65-F5344CB8AC3E}">
        <p14:creationId xmlns:p14="http://schemas.microsoft.com/office/powerpoint/2010/main" val="40467356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Palatino Linotype" panose="02040502050505030304" pitchFamily="18" charset="0"/>
              </a:rPr>
              <a:t>Reviewing Reports</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42</a:t>
            </a:fld>
            <a:endParaRPr lang="en-US" dirty="0" smtClean="0"/>
          </a:p>
        </p:txBody>
      </p:sp>
      <p:sp>
        <p:nvSpPr>
          <p:cNvPr id="8" name="TextBox 7"/>
          <p:cNvSpPr txBox="1"/>
          <p:nvPr/>
        </p:nvSpPr>
        <p:spPr>
          <a:xfrm>
            <a:off x="3062069" y="1880813"/>
            <a:ext cx="5315340" cy="4832092"/>
          </a:xfrm>
          <a:prstGeom prst="rect">
            <a:avLst/>
          </a:prstGeom>
          <a:noFill/>
        </p:spPr>
        <p:txBody>
          <a:bodyPr wrap="square" rtlCol="0">
            <a:spAutoFit/>
          </a:bodyPr>
          <a:lstStyle/>
          <a:p>
            <a:r>
              <a:rPr lang="en-US" dirty="0" smtClean="0">
                <a:solidFill>
                  <a:srgbClr val="5C6670"/>
                </a:solidFill>
              </a:rPr>
              <a:t>If you want to see a detailed list of errors, go to </a:t>
            </a:r>
          </a:p>
          <a:p>
            <a:endParaRPr lang="en-US" dirty="0" smtClean="0">
              <a:solidFill>
                <a:srgbClr val="5C6670"/>
              </a:solidFill>
            </a:endParaRPr>
          </a:p>
          <a:p>
            <a:pPr marL="342900" indent="-342900">
              <a:buFont typeface="+mj-lt"/>
              <a:buAutoNum type="arabicPeriod"/>
            </a:pPr>
            <a:r>
              <a:rPr lang="en-US" dirty="0" smtClean="0">
                <a:solidFill>
                  <a:srgbClr val="5C6670"/>
                </a:solidFill>
              </a:rPr>
              <a:t>Cognos at the bottom of the Data Pipeline System Screen</a:t>
            </a:r>
          </a:p>
          <a:p>
            <a:pPr marL="342900" indent="-342900">
              <a:buFont typeface="+mj-lt"/>
              <a:buAutoNum type="arabicPeriod"/>
            </a:pPr>
            <a:endParaRPr lang="en-US" dirty="0" smtClean="0">
              <a:solidFill>
                <a:srgbClr val="5C6670"/>
              </a:solidFill>
            </a:endParaRPr>
          </a:p>
          <a:p>
            <a:pPr marL="342900" indent="-342900">
              <a:buFont typeface="+mj-lt"/>
              <a:buAutoNum type="arabicPeriod"/>
            </a:pPr>
            <a:r>
              <a:rPr lang="en-US" dirty="0" smtClean="0">
                <a:solidFill>
                  <a:srgbClr val="5C6670"/>
                </a:solidFill>
              </a:rPr>
              <a:t>Another window will open</a:t>
            </a:r>
          </a:p>
          <a:p>
            <a:pPr marL="342900" indent="-342900">
              <a:buFont typeface="+mj-lt"/>
              <a:buAutoNum type="arabicPeriod"/>
            </a:pPr>
            <a:endParaRPr lang="en-US" dirty="0" smtClean="0">
              <a:solidFill>
                <a:srgbClr val="5C6670"/>
              </a:solidFill>
            </a:endParaRPr>
          </a:p>
          <a:p>
            <a:pPr marL="342900" indent="-342900">
              <a:buFont typeface="+mj-lt"/>
              <a:buAutoNum type="arabicPeriod"/>
            </a:pPr>
            <a:r>
              <a:rPr lang="en-US" dirty="0" smtClean="0">
                <a:solidFill>
                  <a:srgbClr val="5C6670"/>
                </a:solidFill>
              </a:rPr>
              <a:t>Choose Discipline Interchange Folder and choose one of the following error reports</a:t>
            </a:r>
          </a:p>
          <a:p>
            <a:pPr marL="342900" indent="-342900">
              <a:buFont typeface="+mj-lt"/>
              <a:buAutoNum type="arabicPeriod"/>
            </a:pPr>
            <a:endParaRPr lang="en-US" dirty="0" smtClean="0">
              <a:solidFill>
                <a:srgbClr val="5C6670"/>
              </a:solidFill>
            </a:endParaRPr>
          </a:p>
          <a:p>
            <a:pPr marL="800100" lvl="1" indent="-342900">
              <a:buFont typeface="+mj-lt"/>
              <a:buAutoNum type="arabicPeriod"/>
            </a:pPr>
            <a:r>
              <a:rPr lang="en-US" dirty="0" smtClean="0">
                <a:solidFill>
                  <a:srgbClr val="5C6670"/>
                </a:solidFill>
              </a:rPr>
              <a:t>Discipline Action Error Detail Report</a:t>
            </a:r>
          </a:p>
          <a:p>
            <a:pPr marL="800100" lvl="1" indent="-342900">
              <a:buFont typeface="+mj-lt"/>
              <a:buAutoNum type="arabicPeriod"/>
            </a:pPr>
            <a:r>
              <a:rPr lang="en-US" dirty="0" smtClean="0">
                <a:solidFill>
                  <a:srgbClr val="5C6670"/>
                </a:solidFill>
              </a:rPr>
              <a:t>Discipline Action Error Summary Report</a:t>
            </a:r>
          </a:p>
          <a:p>
            <a:pPr marL="800100" lvl="1" indent="-342900">
              <a:buFont typeface="+mj-lt"/>
              <a:buAutoNum type="arabicPeriod"/>
            </a:pPr>
            <a:r>
              <a:rPr lang="en-US" dirty="0" smtClean="0">
                <a:solidFill>
                  <a:srgbClr val="5C6670"/>
                </a:solidFill>
              </a:rPr>
              <a:t>Discipline Incident Error Detail Report</a:t>
            </a:r>
          </a:p>
          <a:p>
            <a:pPr marL="800100" lvl="1" indent="-342900">
              <a:buFont typeface="+mj-lt"/>
              <a:buAutoNum type="arabicPeriod"/>
            </a:pPr>
            <a:r>
              <a:rPr lang="en-US" dirty="0" smtClean="0">
                <a:solidFill>
                  <a:srgbClr val="5C6670"/>
                </a:solidFill>
              </a:rPr>
              <a:t>Discipline Incident Error Summary Report</a:t>
            </a:r>
          </a:p>
          <a:p>
            <a:endParaRPr lang="en-US" sz="2400" dirty="0" smtClean="0">
              <a:solidFill>
                <a:srgbClr val="5C6670"/>
              </a:solidFill>
            </a:endParaRPr>
          </a:p>
          <a:p>
            <a:r>
              <a:rPr lang="en-US" sz="2400" dirty="0" smtClean="0">
                <a:solidFill>
                  <a:srgbClr val="5C6670"/>
                </a:solidFill>
              </a:rPr>
              <a:t> </a:t>
            </a:r>
            <a:endParaRPr lang="en-US" sz="2400" dirty="0">
              <a:solidFill>
                <a:srgbClr val="5C6670"/>
              </a:solidFill>
            </a:endParaRPr>
          </a:p>
        </p:txBody>
      </p:sp>
      <p:pic>
        <p:nvPicPr>
          <p:cNvPr id="1026" name="Picture 2"/>
          <p:cNvPicPr>
            <a:picLocks noChangeAspect="1" noChangeArrowheads="1"/>
          </p:cNvPicPr>
          <p:nvPr/>
        </p:nvPicPr>
        <p:blipFill>
          <a:blip r:embed="rId2" cstate="print"/>
          <a:srcRect r="78381" b="54367"/>
          <a:stretch>
            <a:fillRect/>
          </a:stretch>
        </p:blipFill>
        <p:spPr bwMode="auto">
          <a:xfrm>
            <a:off x="381000" y="1861851"/>
            <a:ext cx="2519516" cy="4450814"/>
          </a:xfrm>
          <a:prstGeom prst="rect">
            <a:avLst/>
          </a:prstGeom>
          <a:noFill/>
          <a:ln w="9525">
            <a:noFill/>
            <a:miter lim="800000"/>
            <a:headEnd/>
            <a:tailEnd/>
          </a:ln>
        </p:spPr>
      </p:pic>
      <p:sp>
        <p:nvSpPr>
          <p:cNvPr id="6" name="Left Arrow 5"/>
          <p:cNvSpPr/>
          <p:nvPr/>
        </p:nvSpPr>
        <p:spPr>
          <a:xfrm flipV="1">
            <a:off x="2057399" y="5096828"/>
            <a:ext cx="1008486" cy="78895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786824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4315" y="232367"/>
            <a:ext cx="8381260" cy="1054394"/>
          </a:xfrm>
        </p:spPr>
        <p:txBody>
          <a:bodyPr/>
          <a:lstStyle/>
          <a:p>
            <a:r>
              <a:rPr lang="en-US" dirty="0" smtClean="0">
                <a:latin typeface="Palatino Linotype" panose="02040502050505030304" pitchFamily="18" charset="0"/>
              </a:rPr>
              <a:t>Interchange Errors Reports</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43</a:t>
            </a:fld>
            <a:endParaRPr lang="en-US" dirty="0" smtClean="0"/>
          </a:p>
        </p:txBody>
      </p:sp>
      <p:sp>
        <p:nvSpPr>
          <p:cNvPr id="5" name="Content Placeholder 4"/>
          <p:cNvSpPr>
            <a:spLocks noGrp="1"/>
          </p:cNvSpPr>
          <p:nvPr>
            <p:ph idx="1"/>
          </p:nvPr>
        </p:nvSpPr>
        <p:spPr/>
        <p:txBody>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7269"/>
            <a:ext cx="9324490" cy="3297686"/>
          </a:xfrm>
          <a:prstGeom prst="rect">
            <a:avLst/>
          </a:prstGeom>
        </p:spPr>
      </p:pic>
      <p:sp>
        <p:nvSpPr>
          <p:cNvPr id="6" name="TextBox 5"/>
          <p:cNvSpPr txBox="1"/>
          <p:nvPr/>
        </p:nvSpPr>
        <p:spPr>
          <a:xfrm>
            <a:off x="3381610" y="2254538"/>
            <a:ext cx="5467423" cy="3469547"/>
          </a:xfrm>
          <a:prstGeom prst="rect">
            <a:avLst/>
          </a:prstGeom>
          <a:solidFill>
            <a:schemeClr val="accent1">
              <a:lumMod val="20000"/>
              <a:lumOff val="80000"/>
            </a:schemeClr>
          </a:solidFill>
        </p:spPr>
        <p:txBody>
          <a:bodyPr wrap="square" rtlCol="0">
            <a:noAutofit/>
          </a:bodyPr>
          <a:lstStyle/>
          <a:p>
            <a:r>
              <a:rPr lang="en-US" dirty="0" smtClean="0">
                <a:solidFill>
                  <a:srgbClr val="5C6670"/>
                </a:solidFill>
              </a:rPr>
              <a:t>You can choose to view all Errors and Warnings</a:t>
            </a:r>
          </a:p>
          <a:p>
            <a:r>
              <a:rPr lang="en-US" dirty="0" smtClean="0">
                <a:solidFill>
                  <a:srgbClr val="5C6670"/>
                </a:solidFill>
              </a:rPr>
              <a:t>Just one Error or Warning</a:t>
            </a:r>
          </a:p>
          <a:p>
            <a:endParaRPr lang="en-US" dirty="0" smtClean="0">
              <a:solidFill>
                <a:srgbClr val="5C6670"/>
              </a:solidFill>
            </a:endParaRPr>
          </a:p>
          <a:p>
            <a:r>
              <a:rPr lang="en-US" dirty="0" smtClean="0">
                <a:solidFill>
                  <a:srgbClr val="5C6670"/>
                </a:solidFill>
              </a:rPr>
              <a:t>Choose the </a:t>
            </a:r>
            <a:r>
              <a:rPr lang="en-US" b="1" u="sng" dirty="0" smtClean="0">
                <a:solidFill>
                  <a:srgbClr val="5C6670"/>
                </a:solidFill>
              </a:rPr>
              <a:t>Finish</a:t>
            </a:r>
            <a:r>
              <a:rPr lang="en-US" dirty="0" smtClean="0">
                <a:solidFill>
                  <a:srgbClr val="5C6670"/>
                </a:solidFill>
              </a:rPr>
              <a:t> Button once you’ve made your selection. </a:t>
            </a:r>
          </a:p>
          <a:p>
            <a:endParaRPr lang="en-US" dirty="0" smtClean="0">
              <a:solidFill>
                <a:srgbClr val="5C6670"/>
              </a:solidFill>
            </a:endParaRPr>
          </a:p>
          <a:p>
            <a:r>
              <a:rPr lang="en-US" dirty="0" smtClean="0">
                <a:solidFill>
                  <a:srgbClr val="5C6670"/>
                </a:solidFill>
              </a:rPr>
              <a:t>If no selection is made all of the errors will be displayed on the report. </a:t>
            </a:r>
          </a:p>
          <a:p>
            <a:endParaRPr lang="en-US" dirty="0">
              <a:solidFill>
                <a:srgbClr val="5C6670"/>
              </a:solidFill>
            </a:endParaRPr>
          </a:p>
          <a:p>
            <a:r>
              <a:rPr lang="en-US" dirty="0" smtClean="0">
                <a:solidFill>
                  <a:srgbClr val="5C6670"/>
                </a:solidFill>
              </a:rPr>
              <a:t>If there are no errors you will not see your district in the drop down as there is no report to display</a:t>
            </a:r>
            <a:endParaRPr lang="en-US" dirty="0">
              <a:solidFill>
                <a:srgbClr val="5C6670"/>
              </a:solidFill>
            </a:endParaRPr>
          </a:p>
        </p:txBody>
      </p:sp>
    </p:spTree>
    <p:extLst>
      <p:ext uri="{BB962C8B-B14F-4D97-AF65-F5344CB8AC3E}">
        <p14:creationId xmlns:p14="http://schemas.microsoft.com/office/powerpoint/2010/main" val="1775719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latin typeface="Palatino Linotype" panose="02040502050505030304" pitchFamily="18" charset="0"/>
              </a:rPr>
              <a:t>Reviewing and Downloading Reports </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44</a:t>
            </a:fld>
            <a:endParaRPr lang="en-US" dirty="0" smtClean="0"/>
          </a:p>
        </p:txBody>
      </p:sp>
      <p:sp>
        <p:nvSpPr>
          <p:cNvPr id="6" name="TextBox 5"/>
          <p:cNvSpPr txBox="1"/>
          <p:nvPr/>
        </p:nvSpPr>
        <p:spPr>
          <a:xfrm>
            <a:off x="471429" y="1851072"/>
            <a:ext cx="8200399" cy="4401205"/>
          </a:xfrm>
          <a:prstGeom prst="rect">
            <a:avLst/>
          </a:prstGeom>
          <a:solidFill>
            <a:schemeClr val="accent1">
              <a:lumMod val="20000"/>
              <a:lumOff val="80000"/>
            </a:schemeClr>
          </a:solidFill>
        </p:spPr>
        <p:txBody>
          <a:bodyPr wrap="square" rtlCol="0">
            <a:spAutoFit/>
          </a:bodyPr>
          <a:lstStyle/>
          <a:p>
            <a:r>
              <a:rPr lang="en-US" sz="2000" dirty="0" smtClean="0">
                <a:solidFill>
                  <a:srgbClr val="5C6670"/>
                </a:solidFill>
              </a:rPr>
              <a:t>You can view the errors and the records receiving the error on-line in the browser or you can download the report as </a:t>
            </a:r>
            <a:r>
              <a:rPr lang="en-US" sz="2000" smtClean="0">
                <a:solidFill>
                  <a:srgbClr val="5C6670"/>
                </a:solidFill>
              </a:rPr>
              <a:t>PDF </a:t>
            </a:r>
            <a:r>
              <a:rPr lang="en-US" sz="2000" smtClean="0">
                <a:solidFill>
                  <a:srgbClr val="5C6670"/>
                </a:solidFill>
              </a:rPr>
              <a:t>HTML </a:t>
            </a:r>
            <a:r>
              <a:rPr lang="en-US" sz="2000" dirty="0" smtClean="0">
                <a:solidFill>
                  <a:srgbClr val="5C6670"/>
                </a:solidFill>
              </a:rPr>
              <a:t>or EXCEL </a:t>
            </a:r>
            <a:endParaRPr lang="en-US" sz="2000" dirty="0">
              <a:solidFill>
                <a:srgbClr val="5C6670"/>
              </a:solidFill>
            </a:endParaRPr>
          </a:p>
          <a:p>
            <a:endParaRPr lang="en-US" sz="2000" dirty="0" smtClean="0">
              <a:solidFill>
                <a:srgbClr val="5C6670"/>
              </a:solidFill>
            </a:endParaRPr>
          </a:p>
          <a:p>
            <a:r>
              <a:rPr lang="en-US" sz="2000" dirty="0" smtClean="0">
                <a:solidFill>
                  <a:srgbClr val="5C6670"/>
                </a:solidFill>
              </a:rPr>
              <a:t>Be sure to choose the “Format” Option if you choose EXCEL</a:t>
            </a:r>
          </a:p>
          <a:p>
            <a:endParaRPr lang="en-US" sz="2000" dirty="0" smtClean="0">
              <a:solidFill>
                <a:srgbClr val="5C6670"/>
              </a:solidFill>
            </a:endParaRPr>
          </a:p>
          <a:p>
            <a:r>
              <a:rPr lang="en-US" sz="2000" dirty="0" smtClean="0">
                <a:solidFill>
                  <a:srgbClr val="5C6670"/>
                </a:solidFill>
              </a:rPr>
              <a:t>Remember if you are reviewing the report in the browser to hit page down to see the next set of records and their errors.  </a:t>
            </a:r>
          </a:p>
          <a:p>
            <a:endParaRPr lang="en-US" sz="2000" dirty="0" smtClean="0">
              <a:solidFill>
                <a:srgbClr val="5C6670"/>
              </a:solidFill>
            </a:endParaRPr>
          </a:p>
          <a:p>
            <a:r>
              <a:rPr lang="en-US" sz="2000" b="1" i="1" u="sng" dirty="0" smtClean="0">
                <a:solidFill>
                  <a:srgbClr val="5C6670"/>
                </a:solidFill>
              </a:rPr>
              <a:t>FIXING ERRORS</a:t>
            </a:r>
          </a:p>
          <a:p>
            <a:r>
              <a:rPr lang="en-US" sz="2000" dirty="0" smtClean="0">
                <a:solidFill>
                  <a:srgbClr val="5C6670"/>
                </a:solidFill>
              </a:rPr>
              <a:t>Once you know what records have which error, go to the source make a correction, make a change in the interchange file, and re-upload the updated file in the Data Pipeline website. </a:t>
            </a:r>
          </a:p>
          <a:p>
            <a:endParaRPr lang="en-US" sz="2000" dirty="0" smtClean="0">
              <a:solidFill>
                <a:srgbClr val="5C6670"/>
              </a:solidFill>
            </a:endParaRPr>
          </a:p>
          <a:p>
            <a:endParaRPr lang="en-US" sz="2000" dirty="0">
              <a:solidFill>
                <a:srgbClr val="5C6670"/>
              </a:solidFill>
            </a:endParaRPr>
          </a:p>
        </p:txBody>
      </p:sp>
    </p:spTree>
    <p:extLst>
      <p:ext uri="{BB962C8B-B14F-4D97-AF65-F5344CB8AC3E}">
        <p14:creationId xmlns:p14="http://schemas.microsoft.com/office/powerpoint/2010/main" val="2074634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smtClean="0">
                <a:latin typeface="Palatino Linotype" panose="02040502050505030304" pitchFamily="18" charset="0"/>
              </a:rPr>
              <a:t>Expulsions – Validity Check</a:t>
            </a:r>
            <a:endParaRPr lang="en-US" sz="3400" dirty="0">
              <a:latin typeface="Palatino Linotype" panose="02040502050505030304" pitchFamily="18" charset="0"/>
            </a:endParaRPr>
          </a:p>
        </p:txBody>
      </p:sp>
      <p:sp>
        <p:nvSpPr>
          <p:cNvPr id="5" name="Footer Placeholder 3"/>
          <p:cNvSpPr>
            <a:spLocks noGrp="1"/>
          </p:cNvSpPr>
          <p:nvPr>
            <p:ph type="ftr" sz="quarter" idx="3"/>
          </p:nvPr>
        </p:nvSpPr>
        <p:spPr/>
        <p:txBody>
          <a:bodyPr/>
          <a:lstStyle/>
          <a:p>
            <a:fld id="{757A2F4E-5D54-B04B-91BD-7E78EE1FE9FD}" type="slidenum">
              <a:rPr lang="en-US" smtClean="0"/>
              <a:pPr/>
              <a:t>45</a:t>
            </a:fld>
            <a:endParaRPr lang="en-US" dirty="0" smtClean="0"/>
          </a:p>
        </p:txBody>
      </p:sp>
      <p:sp>
        <p:nvSpPr>
          <p:cNvPr id="2" name="Content Placeholder 1"/>
          <p:cNvSpPr>
            <a:spLocks noGrp="1"/>
          </p:cNvSpPr>
          <p:nvPr>
            <p:ph idx="1"/>
          </p:nvPr>
        </p:nvSpPr>
        <p:spPr>
          <a:noFill/>
        </p:spPr>
        <p:txBody>
          <a:bodyPr/>
          <a:lstStyle/>
          <a:p>
            <a:pPr marL="55563" indent="-11113">
              <a:spcBef>
                <a:spcPts val="0"/>
              </a:spcBef>
              <a:buNone/>
            </a:pPr>
            <a:r>
              <a:rPr lang="en-US" sz="2200" dirty="0" smtClean="0">
                <a:solidFill>
                  <a:srgbClr val="000000"/>
                </a:solidFill>
              </a:rPr>
              <a:t>Closer to the end of the Special Education Discipline Collection we will be conducting validity checks around Expulsions between the Special Education Discipline collection and the Special Education End of Year Collection</a:t>
            </a:r>
            <a:r>
              <a:rPr lang="en-US" sz="2200" dirty="0" smtClean="0"/>
              <a:t>. </a:t>
            </a:r>
          </a:p>
          <a:p>
            <a:pPr marL="55563" indent="-11113">
              <a:spcBef>
                <a:spcPts val="0"/>
              </a:spcBef>
              <a:buNone/>
            </a:pPr>
            <a:endParaRPr lang="en-US" sz="2200" dirty="0" smtClean="0"/>
          </a:p>
          <a:p>
            <a:pPr marL="329883" lvl="1" indent="-11113">
              <a:spcBef>
                <a:spcPts val="0"/>
              </a:spcBef>
              <a:buNone/>
            </a:pPr>
            <a:r>
              <a:rPr lang="en-US" sz="2000" dirty="0" smtClean="0">
                <a:solidFill>
                  <a:srgbClr val="000000"/>
                </a:solidFill>
              </a:rPr>
              <a:t>An expulsion without services was reported in the SPED EOY collection but not in the Discipline collection</a:t>
            </a:r>
          </a:p>
          <a:p>
            <a:pPr marL="329883" lvl="1" indent="-11113">
              <a:spcBef>
                <a:spcPts val="0"/>
              </a:spcBef>
              <a:buNone/>
            </a:pPr>
            <a:endParaRPr lang="en-US" sz="2000" dirty="0" smtClean="0">
              <a:solidFill>
                <a:srgbClr val="000000"/>
              </a:solidFill>
            </a:endParaRPr>
          </a:p>
          <a:p>
            <a:pPr marL="329883" lvl="1" indent="-11113">
              <a:spcBef>
                <a:spcPts val="0"/>
              </a:spcBef>
              <a:buNone/>
            </a:pPr>
            <a:r>
              <a:rPr lang="en-US" sz="2000" dirty="0" smtClean="0">
                <a:solidFill>
                  <a:srgbClr val="000000"/>
                </a:solidFill>
              </a:rPr>
              <a:t>An expulsion without services was reported in the SPED Discipline data collection but not in the SPED EOY collection. </a:t>
            </a:r>
          </a:p>
          <a:p>
            <a:pPr marL="329883" lvl="1" indent="-11113">
              <a:spcBef>
                <a:spcPts val="0"/>
              </a:spcBef>
              <a:buNone/>
            </a:pPr>
            <a:endParaRPr lang="en-US" sz="2000" dirty="0" smtClean="0">
              <a:solidFill>
                <a:srgbClr val="000000"/>
              </a:solidFill>
            </a:endParaRPr>
          </a:p>
          <a:p>
            <a:pPr marL="329883" lvl="1" indent="-11113">
              <a:spcBef>
                <a:spcPts val="0"/>
              </a:spcBef>
              <a:buNone/>
            </a:pPr>
            <a:r>
              <a:rPr lang="en-US" sz="2000" dirty="0" smtClean="0">
                <a:solidFill>
                  <a:srgbClr val="000000"/>
                </a:solidFill>
              </a:rPr>
              <a:t>There are inconsistencies in the expulsions being reported between the SPED Discipline and the SPED EOY collections. </a:t>
            </a:r>
            <a:endParaRPr lang="en-US" sz="2000" dirty="0">
              <a:solidFill>
                <a:srgbClr val="000000"/>
              </a:solidFill>
            </a:endParaRPr>
          </a:p>
        </p:txBody>
      </p:sp>
    </p:spTree>
    <p:extLst>
      <p:ext uri="{BB962C8B-B14F-4D97-AF65-F5344CB8AC3E}">
        <p14:creationId xmlns:p14="http://schemas.microsoft.com/office/powerpoint/2010/main" val="2705816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latin typeface="Palatino Linotype" panose="02040502050505030304" pitchFamily="18" charset="0"/>
              </a:rPr>
              <a:t>Snapshot Reports For The</a:t>
            </a:r>
            <a:br>
              <a:rPr lang="en-US" dirty="0" smtClean="0">
                <a:latin typeface="Palatino Linotype" panose="02040502050505030304" pitchFamily="18" charset="0"/>
              </a:rPr>
            </a:br>
            <a:r>
              <a:rPr lang="en-US" dirty="0" smtClean="0">
                <a:latin typeface="Palatino Linotype" panose="02040502050505030304" pitchFamily="18" charset="0"/>
              </a:rPr>
              <a:t>Administrative Unit Role</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46</a:t>
            </a:fld>
            <a:endParaRPr lang="en-US" dirty="0" smtClean="0"/>
          </a:p>
        </p:txBody>
      </p:sp>
      <p:pic>
        <p:nvPicPr>
          <p:cNvPr id="2" name="Picture 1"/>
          <p:cNvPicPr>
            <a:picLocks noChangeAspect="1"/>
          </p:cNvPicPr>
          <p:nvPr/>
        </p:nvPicPr>
        <p:blipFill>
          <a:blip r:embed="rId3"/>
          <a:stretch>
            <a:fillRect/>
          </a:stretch>
        </p:blipFill>
        <p:spPr>
          <a:xfrm>
            <a:off x="380999" y="1973897"/>
            <a:ext cx="2276475" cy="695325"/>
          </a:xfrm>
          <a:prstGeom prst="rect">
            <a:avLst/>
          </a:prstGeom>
          <a:ln>
            <a:noFill/>
          </a:ln>
          <a:effectLst>
            <a:softEdge rad="112500"/>
          </a:effectLst>
        </p:spPr>
      </p:pic>
      <p:pic>
        <p:nvPicPr>
          <p:cNvPr id="7"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0748" y="2341862"/>
            <a:ext cx="6590537" cy="4516138"/>
          </a:xfrm>
          <a:prstGeom prst="rect">
            <a:avLst/>
          </a:prstGeom>
        </p:spPr>
      </p:pic>
      <p:sp>
        <p:nvSpPr>
          <p:cNvPr id="8" name="Rectangle 7"/>
          <p:cNvSpPr/>
          <p:nvPr/>
        </p:nvSpPr>
        <p:spPr>
          <a:xfrm>
            <a:off x="2243216" y="2288567"/>
            <a:ext cx="6705600" cy="32129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243216" y="4677553"/>
            <a:ext cx="6705600" cy="521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243216" y="5936534"/>
            <a:ext cx="6705600" cy="32129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857563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Palatino Linotype" panose="02040502050505030304" pitchFamily="18" charset="0"/>
              </a:rPr>
              <a:t>Check your District Activity Report</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47</a:t>
            </a:fld>
            <a:endParaRPr lang="en-US" dirty="0" smtClean="0"/>
          </a:p>
        </p:txBody>
      </p:sp>
      <p:sp>
        <p:nvSpPr>
          <p:cNvPr id="2" name="Content Placeholder 1"/>
          <p:cNvSpPr>
            <a:spLocks noGrp="1"/>
          </p:cNvSpPr>
          <p:nvPr>
            <p:ph idx="1"/>
          </p:nvPr>
        </p:nvSpPr>
        <p:spPr>
          <a:xfrm>
            <a:off x="380999" y="1625405"/>
            <a:ext cx="8407893" cy="4407408"/>
          </a:xfrm>
        </p:spPr>
        <p:txBody>
          <a:bodyPr/>
          <a:lstStyle/>
          <a:p>
            <a:pPr marL="45720" indent="0">
              <a:buNone/>
            </a:pPr>
            <a:r>
              <a:rPr lang="en-US" sz="1800" dirty="0" smtClean="0"/>
              <a:t>This report provides the Administrative Unit status on interchanges</a:t>
            </a:r>
            <a:endParaRPr lang="en-US" sz="1800" dirty="0"/>
          </a:p>
          <a:p>
            <a:pPr marL="45720" indent="0">
              <a:buNone/>
            </a:pPr>
            <a:endParaRPr lang="en-US" sz="1800" dirty="0" smtClean="0"/>
          </a:p>
          <a:p>
            <a:pPr marL="45720" indent="0">
              <a:buNone/>
            </a:pPr>
            <a:endParaRPr lang="en-US" sz="1800" dirty="0"/>
          </a:p>
          <a:p>
            <a:pPr marL="45720" indent="0">
              <a:buNone/>
            </a:pPr>
            <a:endParaRPr lang="en-US" sz="1800" dirty="0" smtClean="0"/>
          </a:p>
          <a:p>
            <a:pPr marL="45720" indent="0">
              <a:buNone/>
            </a:pPr>
            <a:endParaRPr lang="en-US" sz="1800" dirty="0"/>
          </a:p>
          <a:p>
            <a:pPr marL="45720" indent="0">
              <a:buNone/>
            </a:pPr>
            <a:endParaRPr lang="en-US" sz="1800" dirty="0" smtClean="0"/>
          </a:p>
          <a:p>
            <a:pPr marL="45720" indent="0">
              <a:buNone/>
            </a:pPr>
            <a:endParaRPr lang="en-US" sz="1800" dirty="0"/>
          </a:p>
          <a:p>
            <a:pPr marL="45720" indent="0">
              <a:buNone/>
            </a:pPr>
            <a:endParaRPr lang="en-US" sz="1800" dirty="0" smtClean="0"/>
          </a:p>
          <a:p>
            <a:pPr marL="45720" indent="0">
              <a:buNone/>
            </a:pPr>
            <a:endParaRPr lang="en-US" sz="1800" dirty="0"/>
          </a:p>
          <a:p>
            <a:pPr marL="45720" indent="0">
              <a:buNone/>
            </a:pPr>
            <a:endParaRPr lang="en-US" sz="1800" dirty="0"/>
          </a:p>
          <a:p>
            <a:pPr marL="45720" indent="0">
              <a:buNone/>
            </a:pPr>
            <a:endParaRPr lang="en-US" sz="1800" dirty="0"/>
          </a:p>
          <a:p>
            <a:pPr marL="45720" indent="0">
              <a:buNone/>
            </a:pPr>
            <a:r>
              <a:rPr lang="en-US" sz="1800" dirty="0" smtClean="0"/>
              <a:t>If you have snapshot errors, first check if there are interchange errors</a:t>
            </a:r>
            <a:endParaRPr lang="en-US" sz="18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b="12282"/>
          <a:stretch/>
        </p:blipFill>
        <p:spPr>
          <a:xfrm>
            <a:off x="779111" y="2488345"/>
            <a:ext cx="7438293" cy="2825335"/>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6764971" y="3833339"/>
            <a:ext cx="773724" cy="161046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4303860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520" y="355847"/>
            <a:ext cx="8381260" cy="1054394"/>
          </a:xfrm>
        </p:spPr>
        <p:txBody>
          <a:bodyPr>
            <a:normAutofit fontScale="90000"/>
          </a:bodyPr>
          <a:lstStyle/>
          <a:p>
            <a:pPr algn="l"/>
            <a:r>
              <a:rPr lang="en-US" dirty="0" smtClean="0">
                <a:latin typeface="Palatino Linotype" panose="02040502050505030304" pitchFamily="18" charset="0"/>
              </a:rPr>
              <a:t>Common </a:t>
            </a:r>
            <a:br>
              <a:rPr lang="en-US" dirty="0" smtClean="0">
                <a:latin typeface="Palatino Linotype" panose="02040502050505030304" pitchFamily="18" charset="0"/>
              </a:rPr>
            </a:br>
            <a:r>
              <a:rPr lang="en-US" dirty="0" smtClean="0">
                <a:latin typeface="Palatino Linotype" panose="02040502050505030304" pitchFamily="18" charset="0"/>
              </a:rPr>
              <a:t>Snapshot Errors</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48</a:t>
            </a:fld>
            <a:endParaRPr lang="en-US" dirty="0" smtClean="0"/>
          </a:p>
        </p:txBody>
      </p:sp>
      <p:sp>
        <p:nvSpPr>
          <p:cNvPr id="2" name="Content Placeholder 1"/>
          <p:cNvSpPr>
            <a:spLocks noGrp="1"/>
          </p:cNvSpPr>
          <p:nvPr>
            <p:ph idx="1"/>
          </p:nvPr>
        </p:nvSpPr>
        <p:spPr>
          <a:xfrm>
            <a:off x="380999" y="1719070"/>
            <a:ext cx="8407893" cy="4911599"/>
          </a:xfrm>
          <a:noFill/>
        </p:spPr>
        <p:txBody>
          <a:bodyPr/>
          <a:lstStyle/>
          <a:p>
            <a:pPr marL="365760" lvl="1" indent="0">
              <a:buNone/>
            </a:pPr>
            <a:r>
              <a:rPr lang="en-US" sz="2800" dirty="0" smtClean="0"/>
              <a:t>Trying to resolve Snapshot errors when:</a:t>
            </a:r>
          </a:p>
          <a:p>
            <a:pPr lvl="2"/>
            <a:r>
              <a:rPr lang="en-US" dirty="0" smtClean="0"/>
              <a:t>A file has not successfully uploaded</a:t>
            </a:r>
          </a:p>
          <a:p>
            <a:pPr lvl="2"/>
            <a:r>
              <a:rPr lang="en-US" dirty="0" smtClean="0"/>
              <a:t>There are interchange errors</a:t>
            </a:r>
          </a:p>
          <a:p>
            <a:pPr lvl="3"/>
            <a:r>
              <a:rPr lang="en-US" sz="2000" dirty="0" smtClean="0"/>
              <a:t>Records with Interchange errors can be seen in the </a:t>
            </a:r>
            <a:r>
              <a:rPr lang="en-US" sz="2000" b="1" dirty="0" smtClean="0"/>
              <a:t>SPED Snapshot Records Excluded Due to Profile Errors</a:t>
            </a:r>
            <a:r>
              <a:rPr lang="en-US" sz="2000" dirty="0" smtClean="0"/>
              <a:t> report</a:t>
            </a:r>
          </a:p>
          <a:p>
            <a:pPr marL="365760" lvl="1" indent="0">
              <a:buNone/>
            </a:pPr>
            <a:r>
              <a:rPr lang="en-US" sz="2800" dirty="0" smtClean="0"/>
              <a:t>Fields where issues occur and why</a:t>
            </a:r>
          </a:p>
          <a:p>
            <a:pPr lvl="1"/>
            <a:r>
              <a:rPr lang="en-US" sz="2000" dirty="0" smtClean="0"/>
              <a:t>Birth </a:t>
            </a:r>
            <a:r>
              <a:rPr lang="en-US" sz="2000" dirty="0"/>
              <a:t>Date</a:t>
            </a:r>
          </a:p>
          <a:p>
            <a:pPr lvl="2"/>
            <a:r>
              <a:rPr lang="en-US" sz="1800" dirty="0"/>
              <a:t>Calculated age must be &gt;= to 3 and &lt; 22 as of December 1</a:t>
            </a:r>
          </a:p>
          <a:p>
            <a:pPr lvl="2"/>
            <a:r>
              <a:rPr lang="en-US" sz="1800" dirty="0"/>
              <a:t>Age is outside of valid range (send in exception)</a:t>
            </a:r>
          </a:p>
          <a:p>
            <a:pPr lvl="2"/>
            <a:r>
              <a:rPr lang="en-US" sz="1800" dirty="0"/>
              <a:t>A child cannot be reported as a </a:t>
            </a:r>
            <a:r>
              <a:rPr lang="en-US" sz="1800" dirty="0" smtClean="0"/>
              <a:t>having a Developmental Disability if </a:t>
            </a:r>
            <a:r>
              <a:rPr lang="en-US" sz="1800" dirty="0"/>
              <a:t>they were 9 or older as of December 1</a:t>
            </a:r>
          </a:p>
          <a:p>
            <a:pPr lvl="1"/>
            <a:endParaRPr lang="en-US" sz="1600" dirty="0"/>
          </a:p>
          <a:p>
            <a:pPr marL="365760" lvl="1" indent="0">
              <a:buNone/>
            </a:pPr>
            <a:r>
              <a:rPr lang="en-US" sz="1800" dirty="0">
                <a:hlinkClick r:id="rId3"/>
              </a:rPr>
              <a:t>http://</a:t>
            </a:r>
            <a:r>
              <a:rPr lang="en-US" sz="1800" dirty="0" smtClean="0">
                <a:hlinkClick r:id="rId3"/>
              </a:rPr>
              <a:t>www.cde.state.co.us/datapipeline/snap_sped-discipline</a:t>
            </a:r>
            <a:r>
              <a:rPr lang="en-US" sz="1800" dirty="0" smtClean="0"/>
              <a:t> </a:t>
            </a:r>
          </a:p>
          <a:p>
            <a:pPr marL="365760" lvl="1" indent="0">
              <a:buNone/>
            </a:pPr>
            <a:endParaRPr lang="en-US" sz="1600" dirty="0" smtClean="0"/>
          </a:p>
          <a:p>
            <a:pPr lvl="1"/>
            <a:endParaRPr lang="en-US" sz="1600" dirty="0"/>
          </a:p>
        </p:txBody>
      </p:sp>
      <p:pic>
        <p:nvPicPr>
          <p:cNvPr id="6" name="Picture 5" descr="C:\Users\ohleyer_a\Pictures\Discipline Screenshots\SPED Snapshot Records Excluded.PNG"/>
          <p:cNvPicPr>
            <a:picLocks noChangeAspect="1"/>
          </p:cNvPicPr>
          <p:nvPr/>
        </p:nvPicPr>
        <p:blipFill rotWithShape="1">
          <a:blip r:embed="rId4" cstate="email">
            <a:extLst>
              <a:ext uri="{28A0092B-C50C-407E-A947-70E740481C1C}">
                <a14:useLocalDpi xmlns:a14="http://schemas.microsoft.com/office/drawing/2010/main" val="0"/>
              </a:ext>
            </a:extLst>
          </a:blip>
          <a:srcRect r="17868"/>
          <a:stretch/>
        </p:blipFill>
        <p:spPr bwMode="auto">
          <a:xfrm>
            <a:off x="4328515" y="47017"/>
            <a:ext cx="4825645" cy="1446503"/>
          </a:xfrm>
          <a:prstGeom prst="rect">
            <a:avLst/>
          </a:prstGeom>
          <a:noFill/>
          <a:ln>
            <a:noFill/>
          </a:ln>
        </p:spPr>
      </p:pic>
    </p:spTree>
    <p:extLst>
      <p:ext uri="{BB962C8B-B14F-4D97-AF65-F5344CB8AC3E}">
        <p14:creationId xmlns:p14="http://schemas.microsoft.com/office/powerpoint/2010/main" val="32223987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latin typeface="Palatino Linotype" panose="02040502050505030304" pitchFamily="18" charset="0"/>
              </a:rPr>
              <a:t>Common Snapshot Errors (continued)</a:t>
            </a:r>
            <a:endParaRPr lang="en-US" sz="32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49</a:t>
            </a:fld>
            <a:endParaRPr lang="en-US" dirty="0" smtClean="0"/>
          </a:p>
        </p:txBody>
      </p:sp>
      <p:sp>
        <p:nvSpPr>
          <p:cNvPr id="2" name="Content Placeholder 1"/>
          <p:cNvSpPr>
            <a:spLocks noGrp="1"/>
          </p:cNvSpPr>
          <p:nvPr>
            <p:ph sz="quarter" idx="10"/>
          </p:nvPr>
        </p:nvSpPr>
        <p:spPr>
          <a:xfrm>
            <a:off x="380999" y="949125"/>
            <a:ext cx="8577805" cy="5775766"/>
          </a:xfrm>
          <a:noFill/>
        </p:spPr>
        <p:txBody>
          <a:bodyPr>
            <a:normAutofit lnSpcReduction="10000"/>
          </a:bodyPr>
          <a:lstStyle/>
          <a:p>
            <a:pPr lvl="1"/>
            <a:r>
              <a:rPr lang="en-US" sz="2400" dirty="0" smtClean="0"/>
              <a:t>Discipline Action Length</a:t>
            </a:r>
          </a:p>
          <a:p>
            <a:pPr lvl="2"/>
            <a:r>
              <a:rPr lang="en-US" sz="2000" dirty="0" smtClean="0"/>
              <a:t>Cannot Exceed</a:t>
            </a:r>
          </a:p>
          <a:p>
            <a:pPr lvl="3"/>
            <a:r>
              <a:rPr lang="en-US" sz="1800" dirty="0" smtClean="0"/>
              <a:t>What happens if a student had an incident earlier in the year and then an expulsion later in the year.</a:t>
            </a:r>
          </a:p>
          <a:p>
            <a:pPr lvl="4"/>
            <a:r>
              <a:rPr lang="en-US" sz="1600" dirty="0" smtClean="0"/>
              <a:t>Verify data. If accurate provide an exception</a:t>
            </a:r>
          </a:p>
          <a:p>
            <a:pPr lvl="1"/>
            <a:r>
              <a:rPr lang="en-US" sz="2400" dirty="0" smtClean="0"/>
              <a:t>Grade Level</a:t>
            </a:r>
          </a:p>
          <a:p>
            <a:pPr lvl="2"/>
            <a:r>
              <a:rPr lang="en-US" sz="2000" dirty="0" smtClean="0"/>
              <a:t>Make sure the Date and School Code in the Discipline file matches the information in the School Association File</a:t>
            </a:r>
          </a:p>
          <a:p>
            <a:pPr lvl="1"/>
            <a:r>
              <a:rPr lang="en-US" sz="2400" dirty="0" smtClean="0"/>
              <a:t>Date of Incident</a:t>
            </a:r>
          </a:p>
          <a:p>
            <a:pPr lvl="2"/>
            <a:r>
              <a:rPr lang="en-US" sz="2000" dirty="0" smtClean="0"/>
              <a:t>Must be Included</a:t>
            </a:r>
          </a:p>
          <a:p>
            <a:pPr lvl="1"/>
            <a:r>
              <a:rPr lang="en-US" sz="2400" dirty="0" smtClean="0"/>
              <a:t>LASID</a:t>
            </a:r>
          </a:p>
          <a:p>
            <a:pPr lvl="2"/>
            <a:r>
              <a:rPr lang="en-US" sz="2000" dirty="0" smtClean="0"/>
              <a:t>Check the </a:t>
            </a:r>
            <a:r>
              <a:rPr lang="en-US" sz="2000" b="1" u="sng" dirty="0" smtClean="0"/>
              <a:t>District Activity Report</a:t>
            </a:r>
            <a:r>
              <a:rPr lang="en-US" sz="2000" b="1" dirty="0" smtClean="0"/>
              <a:t> </a:t>
            </a:r>
            <a:r>
              <a:rPr lang="en-US" sz="2000" dirty="0" smtClean="0"/>
              <a:t>has a file been successfully uploaded?</a:t>
            </a:r>
          </a:p>
          <a:p>
            <a:pPr lvl="1"/>
            <a:r>
              <a:rPr lang="en-US" sz="2400" dirty="0" smtClean="0"/>
              <a:t>Primary Disability</a:t>
            </a:r>
          </a:p>
          <a:p>
            <a:pPr lvl="2"/>
            <a:r>
              <a:rPr lang="en-US" sz="2000" dirty="0" smtClean="0"/>
              <a:t>The Date of the Action must come after the Entry </a:t>
            </a:r>
            <a:br>
              <a:rPr lang="en-US" sz="2000" dirty="0" smtClean="0"/>
            </a:br>
            <a:r>
              <a:rPr lang="en-US" sz="2000" dirty="0" smtClean="0"/>
              <a:t>Date of Sped and before the Exit Date of Sped. </a:t>
            </a:r>
          </a:p>
          <a:p>
            <a:pPr lvl="1"/>
            <a:endParaRPr lang="en-US" sz="1800" dirty="0" smtClean="0"/>
          </a:p>
          <a:p>
            <a:pPr marL="365760" lvl="1" indent="0">
              <a:buNone/>
            </a:pPr>
            <a:endParaRPr lang="en-US" sz="1800" dirty="0" smtClean="0"/>
          </a:p>
          <a:p>
            <a:pPr lvl="1"/>
            <a:endParaRPr lang="en-US" sz="1800" dirty="0"/>
          </a:p>
        </p:txBody>
      </p:sp>
    </p:spTree>
    <p:extLst>
      <p:ext uri="{BB962C8B-B14F-4D97-AF65-F5344CB8AC3E}">
        <p14:creationId xmlns:p14="http://schemas.microsoft.com/office/powerpoint/2010/main" val="1767787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0" dirty="0" smtClean="0"/>
              <a:t>Incidences may span between July 1, 2014 through June 30, 2016</a:t>
            </a:r>
          </a:p>
          <a:p>
            <a:pPr lvl="1"/>
            <a:r>
              <a:rPr lang="en-US" sz="2200" b="0" dirty="0" smtClean="0"/>
              <a:t>An exception is needed if Incident occurred in prior year.  The exception template and instructions may </a:t>
            </a:r>
            <a:r>
              <a:rPr lang="en-US" sz="2200" b="0" dirty="0"/>
              <a:t>be found here </a:t>
            </a:r>
            <a:r>
              <a:rPr lang="en-US" sz="2200" b="0" dirty="0">
                <a:hlinkClick r:id="rId2"/>
              </a:rPr>
              <a:t>http://</a:t>
            </a:r>
            <a:r>
              <a:rPr lang="en-US" sz="2200" b="0" dirty="0" smtClean="0">
                <a:hlinkClick r:id="rId2"/>
              </a:rPr>
              <a:t>www.cde.state.co.us/datapipeline/inter_sped-discipline</a:t>
            </a:r>
            <a:r>
              <a:rPr lang="en-US" sz="2200" b="0" dirty="0" smtClean="0"/>
              <a:t> </a:t>
            </a:r>
          </a:p>
          <a:p>
            <a:endParaRPr lang="en-US" sz="2400" b="0" dirty="0"/>
          </a:p>
          <a:p>
            <a:r>
              <a:rPr lang="en-US" sz="2400" b="0" dirty="0" smtClean="0"/>
              <a:t>Actions must occur in the current collection period of July 1, 2015 and June 30, 2016</a:t>
            </a:r>
          </a:p>
          <a:p>
            <a:pPr marL="45720" indent="0">
              <a:buNone/>
            </a:pPr>
            <a:endParaRPr lang="en-US" sz="3600" b="0" dirty="0"/>
          </a:p>
        </p:txBody>
      </p:sp>
      <p:sp>
        <p:nvSpPr>
          <p:cNvPr id="3" name="Title 2"/>
          <p:cNvSpPr>
            <a:spLocks noGrp="1"/>
          </p:cNvSpPr>
          <p:nvPr>
            <p:ph type="title"/>
          </p:nvPr>
        </p:nvSpPr>
        <p:spPr/>
        <p:txBody>
          <a:bodyPr/>
          <a:lstStyle/>
          <a:p>
            <a:r>
              <a:rPr lang="en-US" dirty="0" smtClean="0">
                <a:latin typeface="Palatino Linotype" panose="02040502050505030304" pitchFamily="18" charset="0"/>
              </a:rPr>
              <a:t>COLLECTION PERIOD</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5</a:t>
            </a:fld>
            <a:endParaRPr lang="en-US" sz="1100" dirty="0" smtClean="0"/>
          </a:p>
        </p:txBody>
      </p:sp>
    </p:spTree>
    <p:extLst>
      <p:ext uri="{BB962C8B-B14F-4D97-AF65-F5344CB8AC3E}">
        <p14:creationId xmlns:p14="http://schemas.microsoft.com/office/powerpoint/2010/main" val="41005060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latin typeface="Palatino Linotype" panose="02040502050505030304" pitchFamily="18" charset="0"/>
              </a:rPr>
              <a:t>Common Snapshot Errors</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50</a:t>
            </a:fld>
            <a:endParaRPr lang="en-US" dirty="0" smtClean="0"/>
          </a:p>
        </p:txBody>
      </p:sp>
      <p:sp>
        <p:nvSpPr>
          <p:cNvPr id="2" name="Content Placeholder 1"/>
          <p:cNvSpPr>
            <a:spLocks noGrp="1"/>
          </p:cNvSpPr>
          <p:nvPr>
            <p:ph sz="quarter" idx="10"/>
          </p:nvPr>
        </p:nvSpPr>
        <p:spPr>
          <a:xfrm>
            <a:off x="381000" y="1406013"/>
            <a:ext cx="8382000" cy="5064235"/>
          </a:xfrm>
          <a:noFill/>
        </p:spPr>
        <p:txBody>
          <a:bodyPr/>
          <a:lstStyle/>
          <a:p>
            <a:pPr lvl="1"/>
            <a:r>
              <a:rPr lang="en-US" sz="2800" dirty="0" smtClean="0"/>
              <a:t>Special Education Suspensions/Expulsions vs Removal Types</a:t>
            </a:r>
          </a:p>
          <a:p>
            <a:pPr lvl="2"/>
            <a:r>
              <a:rPr lang="en-US" dirty="0" smtClean="0"/>
              <a:t>Either a student was suspended OR expelled OR they were Unilaterally Removed</a:t>
            </a:r>
          </a:p>
          <a:p>
            <a:pPr lvl="2"/>
            <a:r>
              <a:rPr lang="en-US" dirty="0" smtClean="0"/>
              <a:t>Both the “Discipline and the Removal Type cannot have a value nor can they both be zero-filled. </a:t>
            </a:r>
          </a:p>
          <a:p>
            <a:pPr lvl="2"/>
            <a:r>
              <a:rPr lang="en-US" dirty="0" smtClean="0"/>
              <a:t>Only if you are reporting a Unilateral Removal by School Personnel should you be reporting a Reason.</a:t>
            </a:r>
          </a:p>
          <a:p>
            <a:pPr lvl="2"/>
            <a:r>
              <a:rPr lang="en-US" dirty="0" smtClean="0"/>
              <a:t>See the following example</a:t>
            </a:r>
          </a:p>
          <a:p>
            <a:pPr marL="640080" lvl="2" indent="0">
              <a:buNone/>
            </a:pPr>
            <a:endParaRPr lang="en-US" dirty="0" smtClean="0"/>
          </a:p>
          <a:p>
            <a:pPr lvl="1"/>
            <a:endParaRPr lang="en-US" sz="1600" dirty="0" smtClean="0"/>
          </a:p>
          <a:p>
            <a:pPr marL="365760" lvl="1" indent="0">
              <a:buNone/>
            </a:pPr>
            <a:endParaRPr lang="en-US" sz="1600" dirty="0" smtClean="0"/>
          </a:p>
          <a:p>
            <a:pPr lvl="1"/>
            <a:endParaRPr lang="en-US" sz="1600" dirty="0"/>
          </a:p>
        </p:txBody>
      </p:sp>
    </p:spTree>
    <p:extLst>
      <p:ext uri="{BB962C8B-B14F-4D97-AF65-F5344CB8AC3E}">
        <p14:creationId xmlns:p14="http://schemas.microsoft.com/office/powerpoint/2010/main" val="35203384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anose="02040502050505030304" pitchFamily="18" charset="0"/>
              </a:rPr>
              <a:t>Common Snapshot Errors</a:t>
            </a:r>
            <a:endParaRPr lang="en-US"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51</a:t>
            </a:fld>
            <a:endParaRPr lang="en-US" dirty="0" smtClean="0"/>
          </a:p>
        </p:txBody>
      </p:sp>
      <p:graphicFrame>
        <p:nvGraphicFramePr>
          <p:cNvPr id="5" name="Content Placeholder 4"/>
          <p:cNvGraphicFramePr>
            <a:graphicFrameLocks noGrp="1"/>
          </p:cNvGraphicFramePr>
          <p:nvPr>
            <p:ph sz="quarter" idx="10"/>
            <p:extLst/>
          </p:nvPr>
        </p:nvGraphicFramePr>
        <p:xfrm>
          <a:off x="108154" y="1170037"/>
          <a:ext cx="9035845" cy="4271904"/>
        </p:xfrm>
        <a:graphic>
          <a:graphicData uri="http://schemas.openxmlformats.org/drawingml/2006/table">
            <a:tbl>
              <a:tblPr>
                <a:tableStyleId>{616DA210-FB5B-4158-B5E0-FEB733F419BA}</a:tableStyleId>
              </a:tblPr>
              <a:tblGrid>
                <a:gridCol w="2133601"/>
                <a:gridCol w="1032387"/>
                <a:gridCol w="1052052"/>
                <a:gridCol w="934064"/>
                <a:gridCol w="1022555"/>
                <a:gridCol w="943897"/>
                <a:gridCol w="963561"/>
                <a:gridCol w="953728"/>
              </a:tblGrid>
              <a:tr h="1912204">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Disciplines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Discipline Start Date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Discipline Action Length</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Removal Type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Removal Reason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Received Education Services During Expulsion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Action Flag</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Unilateral Removal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0450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717077">
                <a:tc>
                  <a:txBody>
                    <a:bodyPr/>
                    <a:lstStyle/>
                    <a:p>
                      <a:pPr algn="l" fontAlgn="b"/>
                      <a:r>
                        <a:rPr lang="en-US" sz="1600" u="none" strike="noStrike" dirty="0">
                          <a:effectLst/>
                          <a:latin typeface="Arial" panose="020B0604020202020204" pitchFamily="34" charset="0"/>
                          <a:cs typeface="Arial" panose="020B0604020202020204" pitchFamily="34" charset="0"/>
                        </a:rPr>
                        <a:t>Removal by a Hearing Officer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0450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In-School Suspension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0005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Out-of-School Suspension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0250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382441">
                <a:tc>
                  <a:txBody>
                    <a:bodyPr/>
                    <a:lstStyle/>
                    <a:p>
                      <a:pPr algn="l" fontAlgn="b"/>
                      <a:r>
                        <a:rPr lang="en-US" sz="1600" u="none" strike="noStrike" dirty="0" smtClean="0">
                          <a:effectLst/>
                          <a:latin typeface="Arial" panose="020B0604020202020204" pitchFamily="34" charset="0"/>
                          <a:cs typeface="Arial" panose="020B0604020202020204" pitchFamily="34" charset="0"/>
                        </a:rPr>
                        <a:t>Expulsion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1800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bl>
          </a:graphicData>
        </a:graphic>
      </p:graphicFrame>
      <p:sp>
        <p:nvSpPr>
          <p:cNvPr id="6" name="Rounded Rectangular Callout 5"/>
          <p:cNvSpPr/>
          <p:nvPr/>
        </p:nvSpPr>
        <p:spPr>
          <a:xfrm>
            <a:off x="3007071" y="4663879"/>
            <a:ext cx="3129117" cy="1692471"/>
          </a:xfrm>
          <a:prstGeom prst="wedgeRoundRectCallout">
            <a:avLst>
              <a:gd name="adj1" fmla="val 68162"/>
              <a:gd name="adj2" fmla="val -12699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prstClr val="white"/>
                </a:solidFill>
              </a:rPr>
              <a:t>Unilateral Removals by School Personnel should always have a Reason – this is the only instance where a reason is recorded</a:t>
            </a:r>
            <a:endParaRPr lang="en-US" dirty="0">
              <a:solidFill>
                <a:prstClr val="white"/>
              </a:solidFill>
            </a:endParaRPr>
          </a:p>
        </p:txBody>
      </p:sp>
      <p:sp>
        <p:nvSpPr>
          <p:cNvPr id="7" name="Rounded Rectangular Callout 6"/>
          <p:cNvSpPr/>
          <p:nvPr/>
        </p:nvSpPr>
        <p:spPr>
          <a:xfrm>
            <a:off x="108154" y="1170037"/>
            <a:ext cx="3311012" cy="1359900"/>
          </a:xfrm>
          <a:prstGeom prst="wedgeRoundRectCallout">
            <a:avLst>
              <a:gd name="adj1" fmla="val 31576"/>
              <a:gd name="adj2" fmla="val 9612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prstClr val="white"/>
                </a:solidFill>
              </a:rPr>
              <a:t>Unilateral Removals and Removal by a H.O. Should have “Discipline” “00” filled</a:t>
            </a:r>
            <a:endParaRPr lang="en-US" dirty="0">
              <a:solidFill>
                <a:prstClr val="white"/>
              </a:solidFill>
            </a:endParaRPr>
          </a:p>
        </p:txBody>
      </p:sp>
      <p:sp>
        <p:nvSpPr>
          <p:cNvPr id="9" name="Rounded Rectangular Callout 8"/>
          <p:cNvSpPr/>
          <p:nvPr/>
        </p:nvSpPr>
        <p:spPr>
          <a:xfrm>
            <a:off x="3619499" y="967000"/>
            <a:ext cx="3311012" cy="1728610"/>
          </a:xfrm>
          <a:prstGeom prst="wedgeRoundRectCallout">
            <a:avLst>
              <a:gd name="adj1" fmla="val -19264"/>
              <a:gd name="adj2" fmla="val 7512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prstClr val="white"/>
                </a:solidFill>
              </a:rPr>
              <a:t>Unilateral Removals and Removal by a H.O. Should never be more than 45 days</a:t>
            </a:r>
          </a:p>
          <a:p>
            <a:pPr algn="ctr"/>
            <a:r>
              <a:rPr lang="en-US" dirty="0" smtClean="0">
                <a:solidFill>
                  <a:prstClr val="white"/>
                </a:solidFill>
              </a:rPr>
              <a:t>“0450” = 45.0 days</a:t>
            </a:r>
            <a:endParaRPr lang="en-US" dirty="0">
              <a:solidFill>
                <a:prstClr val="white"/>
              </a:solidFill>
            </a:endParaRPr>
          </a:p>
        </p:txBody>
      </p:sp>
    </p:spTree>
    <p:extLst>
      <p:ext uri="{BB962C8B-B14F-4D97-AF65-F5344CB8AC3E}">
        <p14:creationId xmlns:p14="http://schemas.microsoft.com/office/powerpoint/2010/main" val="286037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anose="02040502050505030304" pitchFamily="18" charset="0"/>
              </a:rPr>
              <a:t>Common Snapshot Errors</a:t>
            </a:r>
            <a:endParaRPr lang="en-US"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52</a:t>
            </a:fld>
            <a:endParaRPr lang="en-US" dirty="0" smtClean="0"/>
          </a:p>
        </p:txBody>
      </p:sp>
      <p:graphicFrame>
        <p:nvGraphicFramePr>
          <p:cNvPr id="5" name="Content Placeholder 4"/>
          <p:cNvGraphicFramePr>
            <a:graphicFrameLocks noGrp="1"/>
          </p:cNvGraphicFramePr>
          <p:nvPr>
            <p:ph sz="quarter" idx="10"/>
            <p:extLst/>
          </p:nvPr>
        </p:nvGraphicFramePr>
        <p:xfrm>
          <a:off x="108154" y="1170037"/>
          <a:ext cx="9035845" cy="4271904"/>
        </p:xfrm>
        <a:graphic>
          <a:graphicData uri="http://schemas.openxmlformats.org/drawingml/2006/table">
            <a:tbl>
              <a:tblPr>
                <a:tableStyleId>{616DA210-FB5B-4158-B5E0-FEB733F419BA}</a:tableStyleId>
              </a:tblPr>
              <a:tblGrid>
                <a:gridCol w="2133601"/>
                <a:gridCol w="1032387"/>
                <a:gridCol w="1052052"/>
                <a:gridCol w="934064"/>
                <a:gridCol w="1022555"/>
                <a:gridCol w="943897"/>
                <a:gridCol w="963561"/>
                <a:gridCol w="953728"/>
              </a:tblGrid>
              <a:tr h="1912204">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Disciplines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Discipline Start Date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Discipline Action Length</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Removal Type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Removal Reason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Received Education Services During Expulsion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Action Flag</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Unilateral Removal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0450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717077">
                <a:tc>
                  <a:txBody>
                    <a:bodyPr/>
                    <a:lstStyle/>
                    <a:p>
                      <a:pPr algn="l" fontAlgn="b"/>
                      <a:r>
                        <a:rPr lang="en-US" sz="1600" u="none" strike="noStrike" dirty="0">
                          <a:effectLst/>
                          <a:latin typeface="Arial" panose="020B0604020202020204" pitchFamily="34" charset="0"/>
                          <a:cs typeface="Arial" panose="020B0604020202020204" pitchFamily="34" charset="0"/>
                        </a:rPr>
                        <a:t>Removal by a Hearing Officer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0450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In-School Suspension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0005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Out-of-School Suspension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0250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382441">
                <a:tc>
                  <a:txBody>
                    <a:bodyPr/>
                    <a:lstStyle/>
                    <a:p>
                      <a:pPr algn="l" fontAlgn="b"/>
                      <a:r>
                        <a:rPr lang="en-US" sz="1600" u="none" strike="noStrike" dirty="0" smtClean="0">
                          <a:effectLst/>
                          <a:latin typeface="Arial" panose="020B0604020202020204" pitchFamily="34" charset="0"/>
                          <a:cs typeface="Arial" panose="020B0604020202020204" pitchFamily="34" charset="0"/>
                        </a:rPr>
                        <a:t>Expulsion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1800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bl>
          </a:graphicData>
        </a:graphic>
      </p:graphicFrame>
      <p:sp>
        <p:nvSpPr>
          <p:cNvPr id="10" name="Rounded Rectangular Callout 9"/>
          <p:cNvSpPr/>
          <p:nvPr/>
        </p:nvSpPr>
        <p:spPr>
          <a:xfrm>
            <a:off x="4132005" y="3499489"/>
            <a:ext cx="2168013" cy="67995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prstClr val="white"/>
                </a:solidFill>
              </a:rPr>
              <a:t>“0005” = 0.5 days</a:t>
            </a:r>
            <a:endParaRPr lang="en-US" dirty="0">
              <a:solidFill>
                <a:prstClr val="white"/>
              </a:solidFill>
            </a:endParaRPr>
          </a:p>
        </p:txBody>
      </p:sp>
      <p:sp>
        <p:nvSpPr>
          <p:cNvPr id="11" name="Rounded Rectangular Callout 10"/>
          <p:cNvSpPr/>
          <p:nvPr/>
        </p:nvSpPr>
        <p:spPr>
          <a:xfrm>
            <a:off x="5832988" y="4222197"/>
            <a:ext cx="3311012" cy="1112102"/>
          </a:xfrm>
          <a:prstGeom prst="wedgeRoundRectCallout">
            <a:avLst>
              <a:gd name="adj1" fmla="val -71359"/>
              <a:gd name="adj2" fmla="val 270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prstClr val="white"/>
                </a:solidFill>
              </a:rPr>
              <a:t>Suspensions of any type should not exceed 25 days</a:t>
            </a:r>
          </a:p>
          <a:p>
            <a:pPr algn="ctr"/>
            <a:r>
              <a:rPr lang="en-US" dirty="0" smtClean="0">
                <a:solidFill>
                  <a:prstClr val="white"/>
                </a:solidFill>
              </a:rPr>
              <a:t>“0250” = 25 days</a:t>
            </a:r>
            <a:endParaRPr lang="en-US" dirty="0">
              <a:solidFill>
                <a:prstClr val="white"/>
              </a:solidFill>
            </a:endParaRPr>
          </a:p>
        </p:txBody>
      </p:sp>
      <p:sp>
        <p:nvSpPr>
          <p:cNvPr id="12" name="Rounded Rectangular Callout 11"/>
          <p:cNvSpPr/>
          <p:nvPr/>
        </p:nvSpPr>
        <p:spPr>
          <a:xfrm>
            <a:off x="761999" y="5441941"/>
            <a:ext cx="3311012" cy="1265812"/>
          </a:xfrm>
          <a:prstGeom prst="wedgeRoundRectCallout">
            <a:avLst>
              <a:gd name="adj1" fmla="val 68294"/>
              <a:gd name="adj2" fmla="val -5735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prstClr val="white"/>
                </a:solidFill>
              </a:rPr>
              <a:t>Double check Expulsions </a:t>
            </a:r>
          </a:p>
          <a:p>
            <a:pPr algn="ctr"/>
            <a:r>
              <a:rPr lang="en-US" dirty="0" smtClean="0">
                <a:solidFill>
                  <a:prstClr val="white"/>
                </a:solidFill>
              </a:rPr>
              <a:t>&gt;180 days, does this make sense within the school year?</a:t>
            </a:r>
          </a:p>
          <a:p>
            <a:pPr algn="ctr"/>
            <a:r>
              <a:rPr lang="en-US" dirty="0" smtClean="0">
                <a:solidFill>
                  <a:prstClr val="white"/>
                </a:solidFill>
              </a:rPr>
              <a:t>“1800” = 180 days</a:t>
            </a:r>
            <a:endParaRPr lang="en-US" dirty="0">
              <a:solidFill>
                <a:prstClr val="white"/>
              </a:solidFill>
            </a:endParaRPr>
          </a:p>
        </p:txBody>
      </p:sp>
    </p:spTree>
    <p:extLst>
      <p:ext uri="{BB962C8B-B14F-4D97-AF65-F5344CB8AC3E}">
        <p14:creationId xmlns:p14="http://schemas.microsoft.com/office/powerpoint/2010/main" val="154760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anose="02040502050505030304" pitchFamily="18" charset="0"/>
              </a:rPr>
              <a:t>Common Snapshot Errors</a:t>
            </a:r>
            <a:endParaRPr lang="en-US"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53</a:t>
            </a:fld>
            <a:endParaRPr lang="en-US" dirty="0" smtClean="0"/>
          </a:p>
        </p:txBody>
      </p:sp>
      <p:graphicFrame>
        <p:nvGraphicFramePr>
          <p:cNvPr id="5" name="Content Placeholder 4"/>
          <p:cNvGraphicFramePr>
            <a:graphicFrameLocks noGrp="1"/>
          </p:cNvGraphicFramePr>
          <p:nvPr>
            <p:ph sz="quarter" idx="10"/>
            <p:extLst/>
          </p:nvPr>
        </p:nvGraphicFramePr>
        <p:xfrm>
          <a:off x="108154" y="1170037"/>
          <a:ext cx="9035845" cy="4271904"/>
        </p:xfrm>
        <a:graphic>
          <a:graphicData uri="http://schemas.openxmlformats.org/drawingml/2006/table">
            <a:tbl>
              <a:tblPr>
                <a:tableStyleId>{616DA210-FB5B-4158-B5E0-FEB733F419BA}</a:tableStyleId>
              </a:tblPr>
              <a:tblGrid>
                <a:gridCol w="2133601"/>
                <a:gridCol w="1032387"/>
                <a:gridCol w="1052052"/>
                <a:gridCol w="934064"/>
                <a:gridCol w="1022555"/>
                <a:gridCol w="943897"/>
                <a:gridCol w="963561"/>
                <a:gridCol w="953728"/>
              </a:tblGrid>
              <a:tr h="1912204">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Disciplines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Discipline Start Date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Discipline Action Length</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Removal Type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Removal Reason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Received Education Services During Expulsion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Action Flag</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Unilateral Removal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0450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717077">
                <a:tc>
                  <a:txBody>
                    <a:bodyPr/>
                    <a:lstStyle/>
                    <a:p>
                      <a:pPr algn="l" fontAlgn="b"/>
                      <a:r>
                        <a:rPr lang="en-US" sz="1600" u="none" strike="noStrike" dirty="0">
                          <a:effectLst/>
                          <a:latin typeface="Arial" panose="020B0604020202020204" pitchFamily="34" charset="0"/>
                          <a:cs typeface="Arial" panose="020B0604020202020204" pitchFamily="34" charset="0"/>
                        </a:rPr>
                        <a:t>Removal by a Hearing Officer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0450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In-School Suspension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0005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Out-of-School Suspension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0250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382441">
                <a:tc>
                  <a:txBody>
                    <a:bodyPr/>
                    <a:lstStyle/>
                    <a:p>
                      <a:pPr algn="l" fontAlgn="b"/>
                      <a:r>
                        <a:rPr lang="en-US" sz="1600" u="none" strike="noStrike" dirty="0" smtClean="0">
                          <a:effectLst/>
                          <a:latin typeface="Arial" panose="020B0604020202020204" pitchFamily="34" charset="0"/>
                          <a:cs typeface="Arial" panose="020B0604020202020204" pitchFamily="34" charset="0"/>
                        </a:rPr>
                        <a:t>Expulsion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1800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bl>
          </a:graphicData>
        </a:graphic>
      </p:graphicFrame>
      <p:sp>
        <p:nvSpPr>
          <p:cNvPr id="13" name="Rounded Rectangular Callout 12"/>
          <p:cNvSpPr/>
          <p:nvPr/>
        </p:nvSpPr>
        <p:spPr>
          <a:xfrm>
            <a:off x="6131271" y="1656497"/>
            <a:ext cx="1939416" cy="1992786"/>
          </a:xfrm>
          <a:prstGeom prst="wedgeRoundRectCallout">
            <a:avLst>
              <a:gd name="adj1" fmla="val 26315"/>
              <a:gd name="adj2" fmla="val 12402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prstClr val="white"/>
                </a:solidFill>
              </a:rPr>
              <a:t>Provision of services required for removals &gt;10 days, BUT are only REPORTED for Expulsions</a:t>
            </a:r>
            <a:endParaRPr lang="en-US" dirty="0">
              <a:solidFill>
                <a:prstClr val="white"/>
              </a:solidFill>
            </a:endParaRPr>
          </a:p>
        </p:txBody>
      </p:sp>
      <p:sp>
        <p:nvSpPr>
          <p:cNvPr id="14" name="Rounded Rectangular Callout 13"/>
          <p:cNvSpPr/>
          <p:nvPr/>
        </p:nvSpPr>
        <p:spPr>
          <a:xfrm>
            <a:off x="6853082" y="5548450"/>
            <a:ext cx="2168013" cy="932536"/>
          </a:xfrm>
          <a:prstGeom prst="wedgeRoundRectCallout">
            <a:avLst>
              <a:gd name="adj1" fmla="val 39031"/>
              <a:gd name="adj2" fmla="val -7099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prstClr val="white"/>
                </a:solidFill>
              </a:rPr>
              <a:t>Special Education Flag should = 1</a:t>
            </a:r>
            <a:endParaRPr lang="en-US" dirty="0">
              <a:solidFill>
                <a:prstClr val="white"/>
              </a:solidFill>
            </a:endParaRPr>
          </a:p>
        </p:txBody>
      </p:sp>
      <p:sp>
        <p:nvSpPr>
          <p:cNvPr id="15" name="Rounded Rectangular Callout 14"/>
          <p:cNvSpPr/>
          <p:nvPr/>
        </p:nvSpPr>
        <p:spPr>
          <a:xfrm>
            <a:off x="3011988" y="5578060"/>
            <a:ext cx="3119283" cy="1269864"/>
          </a:xfrm>
          <a:prstGeom prst="wedgeRoundRectCallout">
            <a:avLst>
              <a:gd name="adj1" fmla="val 38274"/>
              <a:gd name="adj2" fmla="val -7214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prstClr val="white"/>
                </a:solidFill>
              </a:rPr>
              <a:t>Suspensions and Expulsions should have Removal Type and Reason “00”</a:t>
            </a:r>
            <a:endParaRPr lang="en-US" dirty="0">
              <a:solidFill>
                <a:prstClr val="white"/>
              </a:solidFill>
            </a:endParaRPr>
          </a:p>
        </p:txBody>
      </p:sp>
    </p:spTree>
    <p:extLst>
      <p:ext uri="{BB962C8B-B14F-4D97-AF65-F5344CB8AC3E}">
        <p14:creationId xmlns:p14="http://schemas.microsoft.com/office/powerpoint/2010/main" val="381933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54</a:t>
            </a:fld>
            <a:endParaRPr lang="en-US" dirty="0" smtClean="0"/>
          </a:p>
        </p:txBody>
      </p:sp>
      <p:sp>
        <p:nvSpPr>
          <p:cNvPr id="4" name="Content Placeholder 3"/>
          <p:cNvSpPr>
            <a:spLocks noGrp="1"/>
          </p:cNvSpPr>
          <p:nvPr>
            <p:ph sz="quarter" idx="10"/>
          </p:nvPr>
        </p:nvSpPr>
        <p:spPr/>
        <p:txBody>
          <a:bodyPr/>
          <a:lstStyle/>
          <a:p>
            <a:pPr marL="45720" indent="0" algn="ctr">
              <a:buNone/>
            </a:pPr>
            <a:r>
              <a:rPr lang="en-US" sz="4000" dirty="0" smtClean="0">
                <a:solidFill>
                  <a:schemeClr val="bg1"/>
                </a:solidFill>
                <a:latin typeface="Palatino Linotype" panose="02040502050505030304" pitchFamily="18" charset="0"/>
              </a:rPr>
              <a:t>August 17-23</a:t>
            </a:r>
          </a:p>
          <a:p>
            <a:pPr marL="45720" indent="0" algn="ctr">
              <a:buNone/>
            </a:pPr>
            <a:r>
              <a:rPr lang="en-US" sz="4800" cap="small" spc="3500" dirty="0" smtClean="0">
                <a:solidFill>
                  <a:schemeClr val="bg1"/>
                </a:solidFill>
                <a:latin typeface="Palatino Linotype" panose="02040502050505030304" pitchFamily="18" charset="0"/>
              </a:rPr>
              <a:t>Review Week</a:t>
            </a:r>
          </a:p>
          <a:p>
            <a:pPr marL="45720" indent="0" algn="ctr">
              <a:buNone/>
            </a:pPr>
            <a:endParaRPr lang="en-US" dirty="0" smtClean="0"/>
          </a:p>
          <a:p>
            <a:pPr marL="45720" indent="0" algn="ctr">
              <a:buNone/>
            </a:pPr>
            <a:r>
              <a:rPr lang="en-US" sz="3600" dirty="0" smtClean="0">
                <a:solidFill>
                  <a:schemeClr val="bg1"/>
                </a:solidFill>
              </a:rPr>
              <a:t>This is your chance to review your reports in detail and make any data corrections you deem necessary to make sure you are  reporting valid and reliable data. </a:t>
            </a:r>
            <a:endParaRPr lang="en-US" sz="3600" dirty="0">
              <a:solidFill>
                <a:schemeClr val="bg1"/>
              </a:solidFill>
            </a:endParaRPr>
          </a:p>
        </p:txBody>
      </p:sp>
      <p:cxnSp>
        <p:nvCxnSpPr>
          <p:cNvPr id="7" name="Straight Connector 6"/>
          <p:cNvCxnSpPr/>
          <p:nvPr/>
        </p:nvCxnSpPr>
        <p:spPr>
          <a:xfrm>
            <a:off x="521110" y="781663"/>
            <a:ext cx="209677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21110" y="2007521"/>
            <a:ext cx="805261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622025" y="781663"/>
            <a:ext cx="1951704"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66388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dirty="0" smtClean="0">
                <a:latin typeface="Palatino Linotype" panose="02040502050505030304" pitchFamily="18" charset="0"/>
              </a:rPr>
              <a:t>Review Week Reports</a:t>
            </a:r>
            <a:endParaRPr lang="en-US" sz="5400"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55</a:t>
            </a:fld>
            <a:endParaRPr lang="en-US" dirty="0" smtClean="0"/>
          </a:p>
        </p:txBody>
      </p:sp>
      <p:sp>
        <p:nvSpPr>
          <p:cNvPr id="6" name="Content Placeholder 5"/>
          <p:cNvSpPr>
            <a:spLocks noGrp="1"/>
          </p:cNvSpPr>
          <p:nvPr>
            <p:ph idx="1"/>
          </p:nvPr>
        </p:nvSpPr>
        <p:spPr>
          <a:xfrm>
            <a:off x="216310" y="1719071"/>
            <a:ext cx="8572582" cy="4407408"/>
          </a:xfrm>
        </p:spPr>
        <p:txBody>
          <a:bodyPr/>
          <a:lstStyle/>
          <a:p>
            <a:r>
              <a:rPr lang="en-US" sz="3200" dirty="0" smtClean="0"/>
              <a:t>Report review week is August 17-23.</a:t>
            </a:r>
          </a:p>
          <a:p>
            <a:r>
              <a:rPr lang="en-US" sz="3200" dirty="0" smtClean="0"/>
              <a:t>By August 24 the director must be ready to sign the AU’s </a:t>
            </a:r>
            <a:r>
              <a:rPr lang="en-US" sz="3200" u="sng" dirty="0" smtClean="0">
                <a:solidFill>
                  <a:schemeClr val="accent1"/>
                </a:solidFill>
              </a:rPr>
              <a:t>SPED Data Summary Report</a:t>
            </a:r>
            <a:r>
              <a:rPr lang="en-US" sz="3200" dirty="0" smtClean="0"/>
              <a:t> and the </a:t>
            </a:r>
            <a:r>
              <a:rPr lang="en-US" sz="3200" u="sng" dirty="0" smtClean="0">
                <a:solidFill>
                  <a:schemeClr val="accent1"/>
                </a:solidFill>
              </a:rPr>
              <a:t>Year to Year Comparison Report</a:t>
            </a:r>
            <a:r>
              <a:rPr lang="en-US" sz="3200" dirty="0" smtClean="0"/>
              <a:t>, assuring the CDE that the data is valid and reliable. </a:t>
            </a:r>
          </a:p>
          <a:p>
            <a:r>
              <a:rPr lang="en-US" sz="3200" dirty="0" smtClean="0"/>
              <a:t>The following is a description of the key reports to review during Review </a:t>
            </a:r>
            <a:r>
              <a:rPr lang="en-US" sz="3200" dirty="0"/>
              <a:t>W</a:t>
            </a:r>
            <a:r>
              <a:rPr lang="en-US" sz="3200" dirty="0" smtClean="0"/>
              <a:t>eek. </a:t>
            </a:r>
            <a:endParaRPr lang="en-US" sz="3200" dirty="0"/>
          </a:p>
        </p:txBody>
      </p:sp>
    </p:spTree>
    <p:extLst>
      <p:ext uri="{BB962C8B-B14F-4D97-AF65-F5344CB8AC3E}">
        <p14:creationId xmlns:p14="http://schemas.microsoft.com/office/powerpoint/2010/main" val="32779677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latin typeface="Palatino Linotype" panose="02040502050505030304" pitchFamily="18" charset="0"/>
              </a:rPr>
              <a:t>Reports to Review</a:t>
            </a:r>
            <a:endParaRPr lang="en-US" sz="4000" dirty="0">
              <a:latin typeface="Palatino Linotype" panose="02040502050505030304" pitchFamily="18" charset="0"/>
            </a:endParaRPr>
          </a:p>
        </p:txBody>
      </p:sp>
      <p:sp>
        <p:nvSpPr>
          <p:cNvPr id="3" name="Footer Placeholder 2"/>
          <p:cNvSpPr>
            <a:spLocks noGrp="1"/>
          </p:cNvSpPr>
          <p:nvPr>
            <p:ph type="ftr" sz="quarter" idx="3"/>
          </p:nvPr>
        </p:nvSpPr>
        <p:spPr>
          <a:xfrm>
            <a:off x="273249" y="6356350"/>
            <a:ext cx="3352800" cy="274320"/>
          </a:xfrm>
        </p:spPr>
        <p:txBody>
          <a:bodyPr/>
          <a:lstStyle/>
          <a:p>
            <a:fld id="{757A2F4E-5D54-B04B-91BD-7E78EE1FE9FD}" type="slidenum">
              <a:rPr lang="en-US" smtClean="0"/>
              <a:pPr/>
              <a:t>56</a:t>
            </a:fld>
            <a:endParaRPr lang="en-US" dirty="0" smtClean="0"/>
          </a:p>
        </p:txBody>
      </p:sp>
      <p:pic>
        <p:nvPicPr>
          <p:cNvPr id="6" name="Content Placeholder 5"/>
          <p:cNvPicPr>
            <a:picLocks noGrp="1" noChangeAspect="1"/>
          </p:cNvPicPr>
          <p:nvPr>
            <p:ph sz="quarter" idx="10"/>
          </p:nvPr>
        </p:nvPicPr>
        <p:blipFill>
          <a:blip r:embed="rId3" cstate="email">
            <a:extLst>
              <a:ext uri="{28A0092B-C50C-407E-A947-70E740481C1C}">
                <a14:useLocalDpi xmlns:a14="http://schemas.microsoft.com/office/drawing/2010/main" val="0"/>
              </a:ext>
            </a:extLst>
          </a:blip>
          <a:stretch>
            <a:fillRect/>
          </a:stretch>
        </p:blipFill>
        <p:spPr>
          <a:xfrm>
            <a:off x="594647" y="1257400"/>
            <a:ext cx="8173124" cy="5600600"/>
          </a:xfrm>
        </p:spPr>
      </p:pic>
      <p:sp>
        <p:nvSpPr>
          <p:cNvPr id="7" name="Rectangle 6"/>
          <p:cNvSpPr/>
          <p:nvPr/>
        </p:nvSpPr>
        <p:spPr>
          <a:xfrm>
            <a:off x="594647" y="1573161"/>
            <a:ext cx="7841430" cy="3442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594647" y="2195200"/>
            <a:ext cx="7841430" cy="32129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594647" y="6084421"/>
            <a:ext cx="7841430" cy="27192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594647" y="5397911"/>
            <a:ext cx="7841430" cy="35938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594647" y="4764207"/>
            <a:ext cx="7841430" cy="35938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594647" y="2516495"/>
            <a:ext cx="7841430" cy="159214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821478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r>
              <a:rPr lang="en-US" dirty="0" smtClean="0">
                <a:latin typeface="Palatino Linotype" panose="02040502050505030304" pitchFamily="18" charset="0"/>
              </a:rPr>
              <a:t>SPED Snapshot Records</a:t>
            </a:r>
            <a:endParaRPr lang="en-US"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57</a:t>
            </a:fld>
            <a:endParaRPr lang="en-US" dirty="0" smtClean="0"/>
          </a:p>
        </p:txBody>
      </p:sp>
      <p:pic>
        <p:nvPicPr>
          <p:cNvPr id="12" name="Content Placeholder 11"/>
          <p:cNvPicPr>
            <a:picLocks noGrp="1" noChangeAspect="1"/>
          </p:cNvPicPr>
          <p:nvPr>
            <p:ph idx="10"/>
          </p:nvPr>
        </p:nvPicPr>
        <p:blipFill>
          <a:blip r:embed="rId2" cstate="email">
            <a:extLst>
              <a:ext uri="{28A0092B-C50C-407E-A947-70E740481C1C}">
                <a14:useLocalDpi xmlns:a14="http://schemas.microsoft.com/office/drawing/2010/main" val="0"/>
              </a:ext>
            </a:extLst>
          </a:blip>
          <a:stretch>
            <a:fillRect/>
          </a:stretch>
        </p:blipFill>
        <p:spPr>
          <a:xfrm rot="16200000">
            <a:off x="-2765319" y="2765319"/>
            <a:ext cx="6759672" cy="1229030"/>
          </a:xfrm>
          <a:prstGeom prst="rect">
            <a:avLst/>
          </a:prstGeom>
          <a:ln>
            <a:noFill/>
          </a:ln>
          <a:effectLst>
            <a:outerShdw blurRad="292100" dist="139700" dir="2700000" algn="tl" rotWithShape="0">
              <a:srgbClr val="333333">
                <a:alpha val="65000"/>
              </a:srgbClr>
            </a:outerShdw>
          </a:effectLst>
        </p:spPr>
      </p:pic>
      <p:sp>
        <p:nvSpPr>
          <p:cNvPr id="8" name="Content Placeholder 7"/>
          <p:cNvSpPr>
            <a:spLocks noGrp="1"/>
          </p:cNvSpPr>
          <p:nvPr>
            <p:ph idx="1"/>
          </p:nvPr>
        </p:nvSpPr>
        <p:spPr>
          <a:xfrm>
            <a:off x="1858297" y="2113935"/>
            <a:ext cx="6930595" cy="4012544"/>
          </a:xfrm>
        </p:spPr>
        <p:txBody>
          <a:bodyPr/>
          <a:lstStyle/>
          <a:p>
            <a:r>
              <a:rPr lang="en-US" sz="3200" dirty="0" smtClean="0"/>
              <a:t>These are </a:t>
            </a:r>
            <a:r>
              <a:rPr lang="en-US" sz="3200" u="sng" dirty="0" smtClean="0"/>
              <a:t>all</a:t>
            </a:r>
            <a:r>
              <a:rPr lang="en-US" sz="3200" dirty="0" smtClean="0"/>
              <a:t> the records recorded in your SPED Discipline Snapshot</a:t>
            </a:r>
          </a:p>
          <a:p>
            <a:r>
              <a:rPr lang="en-US" sz="3200" dirty="0" smtClean="0"/>
              <a:t>You can use this as a reference when questions arise from other reports. </a:t>
            </a:r>
          </a:p>
          <a:p>
            <a:endParaRPr lang="en-US" sz="3200" dirty="0"/>
          </a:p>
        </p:txBody>
      </p:sp>
    </p:spTree>
    <p:extLst>
      <p:ext uri="{BB962C8B-B14F-4D97-AF65-F5344CB8AC3E}">
        <p14:creationId xmlns:p14="http://schemas.microsoft.com/office/powerpoint/2010/main" val="2636015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258" y="226142"/>
            <a:ext cx="2359742" cy="3195484"/>
          </a:xfrm>
        </p:spPr>
        <p:txBody>
          <a:bodyPr/>
          <a:lstStyle/>
          <a:p>
            <a:r>
              <a:rPr lang="en-US" sz="2400" dirty="0" smtClean="0"/>
              <a:t>Students Reported Inconsistently by more than 1 Admin Unit/SOP</a:t>
            </a:r>
            <a:endParaRPr lang="en-US" sz="2400" dirty="0"/>
          </a:p>
        </p:txBody>
      </p:sp>
      <p:sp>
        <p:nvSpPr>
          <p:cNvPr id="3" name="Footer Placeholder 2"/>
          <p:cNvSpPr>
            <a:spLocks noGrp="1"/>
          </p:cNvSpPr>
          <p:nvPr>
            <p:ph type="ftr" sz="quarter" idx="3"/>
          </p:nvPr>
        </p:nvSpPr>
        <p:spPr/>
        <p:txBody>
          <a:bodyPr/>
          <a:lstStyle/>
          <a:p>
            <a:fld id="{757A2F4E-5D54-B04B-91BD-7E78EE1FE9FD}" type="slidenum">
              <a:rPr lang="en-US" smtClean="0">
                <a:solidFill>
                  <a:srgbClr val="FF0000">
                    <a:lumMod val="50000"/>
                  </a:srgbClr>
                </a:solidFill>
              </a:rPr>
              <a:pPr/>
              <a:t>58</a:t>
            </a:fld>
            <a:endParaRPr lang="en-US" dirty="0" smtClean="0">
              <a:solidFill>
                <a:srgbClr val="FF0000">
                  <a:lumMod val="50000"/>
                </a:srgbClr>
              </a:solidFill>
            </a:endParaRPr>
          </a:p>
        </p:txBody>
      </p:sp>
      <p:sp>
        <p:nvSpPr>
          <p:cNvPr id="5" name="Content Placeholder 4"/>
          <p:cNvSpPr>
            <a:spLocks noGrp="1"/>
          </p:cNvSpPr>
          <p:nvPr>
            <p:ph idx="1"/>
          </p:nvPr>
        </p:nvSpPr>
        <p:spPr>
          <a:xfrm>
            <a:off x="1258529" y="206478"/>
            <a:ext cx="5594555" cy="5726687"/>
          </a:xfrm>
        </p:spPr>
        <p:txBody>
          <a:bodyPr/>
          <a:lstStyle/>
          <a:p>
            <a:r>
              <a:rPr lang="en-US" dirty="0" smtClean="0"/>
              <a:t>The Errors appearing here may be legitimate entries.</a:t>
            </a:r>
          </a:p>
          <a:p>
            <a:pPr lvl="1"/>
            <a:r>
              <a:rPr lang="en-US" dirty="0" smtClean="0"/>
              <a:t>For example a student’s disability identification may have changed at a mid-year staffing</a:t>
            </a:r>
          </a:p>
          <a:p>
            <a:pPr lvl="1"/>
            <a:r>
              <a:rPr lang="en-US" dirty="0" smtClean="0"/>
              <a:t>A student’s parents may choose to report race differently when they move to a new district (A student is identified “Hispanic,” then “2 or More Races”)</a:t>
            </a:r>
          </a:p>
          <a:p>
            <a:r>
              <a:rPr lang="en-US" dirty="0" smtClean="0"/>
              <a:t>Investigate things that don’t make sense</a:t>
            </a:r>
            <a:endParaRPr lang="en-US" dirty="0"/>
          </a:p>
        </p:txBody>
      </p:sp>
      <p:pic>
        <p:nvPicPr>
          <p:cNvPr id="7" name="Content Placeholder 6"/>
          <p:cNvPicPr preferRelativeResize="0">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22412" t="-2712" r="21239"/>
          <a:stretch/>
        </p:blipFill>
        <p:spPr>
          <a:xfrm rot="16200000">
            <a:off x="-2788919" y="2788921"/>
            <a:ext cx="6858001" cy="1280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47159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r>
              <a:rPr lang="en-US" sz="3600" dirty="0" smtClean="0">
                <a:latin typeface="Palatino Linotype" panose="02040502050505030304" pitchFamily="18" charset="0"/>
              </a:rPr>
              <a:t>Incident and School </a:t>
            </a:r>
            <a:br>
              <a:rPr lang="en-US" sz="3600" dirty="0" smtClean="0">
                <a:latin typeface="Palatino Linotype" panose="02040502050505030304" pitchFamily="18" charset="0"/>
              </a:rPr>
            </a:br>
            <a:r>
              <a:rPr lang="en-US" sz="3600" dirty="0" smtClean="0">
                <a:latin typeface="Palatino Linotype" panose="02040502050505030304" pitchFamily="18" charset="0"/>
              </a:rPr>
              <a:t>Enrollment Date Comparison</a:t>
            </a:r>
            <a:endParaRPr lang="en-US" sz="36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mtClean="0"/>
              <a:pPr/>
              <a:t>59</a:t>
            </a:fld>
            <a:endParaRPr lang="en-US" dirty="0" smtClean="0"/>
          </a:p>
        </p:txBody>
      </p:sp>
      <p:pic>
        <p:nvPicPr>
          <p:cNvPr id="7" name="Content Placeholder 6"/>
          <p:cNvPicPr>
            <a:picLocks noGrp="1" noChangeAspect="1"/>
          </p:cNvPicPr>
          <p:nvPr>
            <p:ph idx="10"/>
          </p:nvPr>
        </p:nvPicPr>
        <p:blipFill>
          <a:blip r:embed="rId2"/>
          <a:stretch>
            <a:fillRect/>
          </a:stretch>
        </p:blipFill>
        <p:spPr>
          <a:xfrm rot="16200000">
            <a:off x="-2890957" y="2890957"/>
            <a:ext cx="6686482" cy="904568"/>
          </a:xfrm>
          <a:prstGeom prst="rect">
            <a:avLst/>
          </a:prstGeom>
          <a:ln>
            <a:noFill/>
          </a:ln>
          <a:effectLst>
            <a:outerShdw blurRad="292100" dist="139700" dir="2700000" algn="tl" rotWithShape="0">
              <a:srgbClr val="333333">
                <a:alpha val="65000"/>
              </a:srgbClr>
            </a:outerShdw>
          </a:effectLst>
        </p:spPr>
      </p:pic>
      <p:sp>
        <p:nvSpPr>
          <p:cNvPr id="6" name="Content Placeholder 5"/>
          <p:cNvSpPr>
            <a:spLocks noGrp="1"/>
          </p:cNvSpPr>
          <p:nvPr>
            <p:ph idx="1"/>
          </p:nvPr>
        </p:nvSpPr>
        <p:spPr>
          <a:xfrm>
            <a:off x="2064774" y="2507225"/>
            <a:ext cx="6724118" cy="3619253"/>
          </a:xfrm>
        </p:spPr>
        <p:txBody>
          <a:bodyPr/>
          <a:lstStyle/>
          <a:p>
            <a:r>
              <a:rPr lang="en-US" sz="3200" b="0" dirty="0" smtClean="0"/>
              <a:t>This report details records where an incident is reported when a student was not enrolled.</a:t>
            </a:r>
          </a:p>
          <a:p>
            <a:r>
              <a:rPr lang="en-US" sz="3200" dirty="0" smtClean="0"/>
              <a:t>This report should be blank. </a:t>
            </a:r>
            <a:endParaRPr lang="en-US" sz="3200" dirty="0"/>
          </a:p>
        </p:txBody>
      </p:sp>
    </p:spTree>
    <p:extLst>
      <p:ext uri="{BB962C8B-B14F-4D97-AF65-F5344CB8AC3E}">
        <p14:creationId xmlns:p14="http://schemas.microsoft.com/office/powerpoint/2010/main" val="1029886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smtClean="0">
                <a:latin typeface="Palatino Linotype" panose="02040502050505030304" pitchFamily="18" charset="0"/>
              </a:rPr>
              <a:t>What’s New for 2015-2016</a:t>
            </a:r>
            <a:endParaRPr lang="en-US" dirty="0">
              <a:latin typeface="Palatino Linotype" panose="02040502050505030304" pitchFamily="18" charset="0"/>
            </a:endParaRPr>
          </a:p>
        </p:txBody>
      </p:sp>
      <p:sp>
        <p:nvSpPr>
          <p:cNvPr id="5" name="Footer Placeholder 4"/>
          <p:cNvSpPr>
            <a:spLocks noGrp="1"/>
          </p:cNvSpPr>
          <p:nvPr>
            <p:ph type="ftr" sz="quarter" idx="3"/>
          </p:nvPr>
        </p:nvSpPr>
        <p:spPr/>
        <p:txBody>
          <a:bodyPr/>
          <a:lstStyle/>
          <a:p>
            <a:fld id="{757A2F4E-5D54-B04B-91BD-7E78EE1FE9FD}" type="slidenum">
              <a:rPr lang="en-US" smtClean="0"/>
              <a:pPr/>
              <a:t>6</a:t>
            </a:fld>
            <a:endParaRPr lang="en-US" dirty="0" smtClean="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30601" y="146251"/>
            <a:ext cx="1431659" cy="1280160"/>
          </a:xfrm>
          <a:prstGeom prst="rect">
            <a:avLst/>
          </a:prstGeom>
        </p:spPr>
      </p:pic>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4223" t="27393" r="27175" b="23314"/>
          <a:stretch/>
        </p:blipFill>
        <p:spPr bwMode="auto">
          <a:xfrm>
            <a:off x="42487" y="1526996"/>
            <a:ext cx="9058284" cy="5207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0530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anose="02040502050505030304" pitchFamily="18" charset="0"/>
              </a:rPr>
              <a:t>The Next Reports Deal Directly With Your </a:t>
            </a:r>
            <a:r>
              <a:rPr lang="en-US" dirty="0" smtClean="0">
                <a:solidFill>
                  <a:schemeClr val="accent1">
                    <a:lumMod val="60000"/>
                    <a:lumOff val="40000"/>
                  </a:schemeClr>
                </a:solidFill>
                <a:latin typeface="Palatino Linotype" panose="02040502050505030304" pitchFamily="18" charset="0"/>
              </a:rPr>
              <a:t>Signature Reports</a:t>
            </a:r>
            <a:endParaRPr lang="en-US" dirty="0">
              <a:solidFill>
                <a:schemeClr val="accent1">
                  <a:lumMod val="60000"/>
                  <a:lumOff val="40000"/>
                </a:schemeClr>
              </a:solidFill>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60</a:t>
            </a:fld>
            <a:endParaRPr lang="en-US" dirty="0" smtClean="0"/>
          </a:p>
        </p:txBody>
      </p:sp>
      <p:sp>
        <p:nvSpPr>
          <p:cNvPr id="4" name="Content Placeholder 3"/>
          <p:cNvSpPr>
            <a:spLocks noGrp="1"/>
          </p:cNvSpPr>
          <p:nvPr>
            <p:ph idx="10"/>
          </p:nvPr>
        </p:nvSpPr>
        <p:spPr>
          <a:xfrm>
            <a:off x="439443" y="2641828"/>
            <a:ext cx="8322817" cy="3378180"/>
          </a:xfrm>
        </p:spPr>
        <p:txBody>
          <a:bodyPr/>
          <a:lstStyle/>
          <a:p>
            <a:r>
              <a:rPr lang="en-US" dirty="0" smtClean="0"/>
              <a:t>The SPED Excel Detail Report Combines:</a:t>
            </a:r>
          </a:p>
          <a:p>
            <a:pPr lvl="1"/>
            <a:r>
              <a:rPr lang="en-US" dirty="0" smtClean="0"/>
              <a:t>SPED Detail – Unilateral Removals to an Interim alternative Educational Setting (IAES)</a:t>
            </a:r>
          </a:p>
          <a:p>
            <a:pPr lvl="1"/>
            <a:r>
              <a:rPr lang="en-US" dirty="0" smtClean="0"/>
              <a:t>SPED Detail – Out-of-School Suspensions or Expulsions and In-School Suspensions</a:t>
            </a:r>
          </a:p>
          <a:p>
            <a:pPr lvl="1"/>
            <a:r>
              <a:rPr lang="en-US" dirty="0" smtClean="0"/>
              <a:t>SPED Detail – Disciplinary Removals</a:t>
            </a:r>
          </a:p>
          <a:p>
            <a:pPr lvl="1"/>
            <a:r>
              <a:rPr lang="en-US" dirty="0" smtClean="0"/>
              <a:t>SPED </a:t>
            </a:r>
            <a:r>
              <a:rPr lang="en-US" dirty="0"/>
              <a:t>Detail – Children Subject to Expulsion</a:t>
            </a:r>
          </a:p>
          <a:p>
            <a:pPr lvl="1"/>
            <a:endParaRPr lang="en-US" dirty="0"/>
          </a:p>
        </p:txBody>
      </p:sp>
      <p:pic>
        <p:nvPicPr>
          <p:cNvPr id="6" name="Content Placeholder 5"/>
          <p:cNvPicPr preferRelativeResize="0">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80116" y="1705343"/>
            <a:ext cx="8639459" cy="431972"/>
          </a:xfrm>
        </p:spPr>
      </p:pic>
      <p:sp>
        <p:nvSpPr>
          <p:cNvPr id="7" name="Up Arrow 6"/>
          <p:cNvSpPr/>
          <p:nvPr/>
        </p:nvSpPr>
        <p:spPr>
          <a:xfrm>
            <a:off x="3293806" y="2137315"/>
            <a:ext cx="2340077" cy="409240"/>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779639" y="2641828"/>
            <a:ext cx="4699819" cy="465166"/>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14284" y="3210752"/>
            <a:ext cx="7192297" cy="305239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776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9369"/>
            <a:ext cx="8381260" cy="1054394"/>
          </a:xfrm>
        </p:spPr>
        <p:txBody>
          <a:bodyPr/>
          <a:lstStyle/>
          <a:p>
            <a:pPr lvl="1"/>
            <a:r>
              <a:rPr lang="en-US" sz="2800" dirty="0" smtClean="0">
                <a:solidFill>
                  <a:schemeClr val="bg1"/>
                </a:solidFill>
                <a:latin typeface="Palatino Linotype" panose="02040502050505030304" pitchFamily="18" charset="0"/>
              </a:rPr>
              <a:t>SPED Detail – Unilateral Removals to an Interim alternative Educational Setting (IAES)</a:t>
            </a:r>
          </a:p>
        </p:txBody>
      </p:sp>
      <p:sp>
        <p:nvSpPr>
          <p:cNvPr id="3" name="Footer Placeholder 2"/>
          <p:cNvSpPr>
            <a:spLocks noGrp="1"/>
          </p:cNvSpPr>
          <p:nvPr>
            <p:ph type="ftr" sz="quarter" idx="3"/>
          </p:nvPr>
        </p:nvSpPr>
        <p:spPr/>
        <p:txBody>
          <a:bodyPr/>
          <a:lstStyle/>
          <a:p>
            <a:fld id="{757A2F4E-5D54-B04B-91BD-7E78EE1FE9FD}" type="slidenum">
              <a:rPr lang="en-US" smtClean="0"/>
              <a:pPr/>
              <a:t>61</a:t>
            </a:fld>
            <a:endParaRPr lang="en-US" dirty="0" smtClean="0"/>
          </a:p>
        </p:txBody>
      </p:sp>
      <p:pic>
        <p:nvPicPr>
          <p:cNvPr id="7" name="Content Placeholder 6"/>
          <p:cNvPicPr>
            <a:picLocks noGrp="1" noChangeAspect="1"/>
          </p:cNvPicPr>
          <p:nvPr>
            <p:ph idx="10"/>
          </p:nvPr>
        </p:nvPicPr>
        <p:blipFill>
          <a:blip r:embed="rId3" cstate="email">
            <a:extLst>
              <a:ext uri="{28A0092B-C50C-407E-A947-70E740481C1C}">
                <a14:useLocalDpi xmlns:a14="http://schemas.microsoft.com/office/drawing/2010/main" val="0"/>
              </a:ext>
            </a:extLst>
          </a:blip>
          <a:stretch>
            <a:fillRect/>
          </a:stretch>
        </p:blipFill>
        <p:spPr>
          <a:xfrm>
            <a:off x="0" y="1203763"/>
            <a:ext cx="9213567" cy="2544043"/>
          </a:xfrm>
        </p:spPr>
      </p:pic>
      <p:sp>
        <p:nvSpPr>
          <p:cNvPr id="8" name="Content Placeholder 4"/>
          <p:cNvSpPr>
            <a:spLocks noGrp="1"/>
          </p:cNvSpPr>
          <p:nvPr>
            <p:ph idx="1"/>
          </p:nvPr>
        </p:nvSpPr>
        <p:spPr>
          <a:xfrm>
            <a:off x="0" y="3747805"/>
            <a:ext cx="8957187" cy="3401961"/>
          </a:xfrm>
        </p:spPr>
        <p:txBody>
          <a:bodyPr/>
          <a:lstStyle/>
          <a:p>
            <a:r>
              <a:rPr lang="en-US" dirty="0" smtClean="0"/>
              <a:t>Compare this report to Columns 1A, 1B, 1C, 1D, and 2 in Sections A, B, C, and D in the </a:t>
            </a:r>
            <a:r>
              <a:rPr lang="en-US" dirty="0" smtClean="0">
                <a:solidFill>
                  <a:schemeClr val="accent1">
                    <a:lumMod val="75000"/>
                  </a:schemeClr>
                </a:solidFill>
              </a:rPr>
              <a:t>SPED Data Summary Report</a:t>
            </a:r>
          </a:p>
          <a:p>
            <a:r>
              <a:rPr lang="en-US" dirty="0" smtClean="0"/>
              <a:t>Does this reflect changes you expect to see in the </a:t>
            </a:r>
            <a:r>
              <a:rPr lang="en-US" dirty="0" smtClean="0">
                <a:solidFill>
                  <a:schemeClr val="accent1">
                    <a:lumMod val="75000"/>
                  </a:schemeClr>
                </a:solidFill>
              </a:rPr>
              <a:t>Year-to-Year Comparison Report</a:t>
            </a:r>
            <a:r>
              <a:rPr lang="en-US" dirty="0" smtClean="0"/>
              <a:t>?</a:t>
            </a:r>
          </a:p>
          <a:p>
            <a:r>
              <a:rPr lang="en-US" dirty="0" smtClean="0"/>
              <a:t>Does the data make sense?</a:t>
            </a:r>
            <a:endParaRPr lang="en-US" dirty="0"/>
          </a:p>
        </p:txBody>
      </p:sp>
      <p:sp>
        <p:nvSpPr>
          <p:cNvPr id="9" name="Rounded Rectangular Callout 8"/>
          <p:cNvSpPr/>
          <p:nvPr/>
        </p:nvSpPr>
        <p:spPr>
          <a:xfrm>
            <a:off x="4042064" y="1236610"/>
            <a:ext cx="2722864" cy="1983998"/>
          </a:xfrm>
          <a:prstGeom prst="wedgeRoundRectCallout">
            <a:avLst>
              <a:gd name="adj1" fmla="val 107887"/>
              <a:gd name="adj2" fmla="val 377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Removal Reason should show 1, 2 or 3 if Removal Type = 1</a:t>
            </a:r>
          </a:p>
          <a:p>
            <a:pPr algn="ctr"/>
            <a:r>
              <a:rPr lang="en-US" dirty="0" smtClean="0">
                <a:solidFill>
                  <a:prstClr val="white"/>
                </a:solidFill>
              </a:rPr>
              <a:t>It should be blank if Removal type = 2</a:t>
            </a:r>
          </a:p>
        </p:txBody>
      </p:sp>
      <p:sp>
        <p:nvSpPr>
          <p:cNvPr id="10" name="Rounded Rectangular Callout 9"/>
          <p:cNvSpPr/>
          <p:nvPr/>
        </p:nvSpPr>
        <p:spPr>
          <a:xfrm>
            <a:off x="6764928" y="676566"/>
            <a:ext cx="2379072" cy="1281242"/>
          </a:xfrm>
          <a:prstGeom prst="wedgeRoundRectCallout">
            <a:avLst>
              <a:gd name="adj1" fmla="val 33466"/>
              <a:gd name="adj2" fmla="val 927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This should not be more than 45 Days</a:t>
            </a:r>
          </a:p>
        </p:txBody>
      </p:sp>
    </p:spTree>
    <p:extLst>
      <p:ext uri="{BB962C8B-B14F-4D97-AF65-F5344CB8AC3E}">
        <p14:creationId xmlns:p14="http://schemas.microsoft.com/office/powerpoint/2010/main" val="61059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Palatino Linotype" panose="02040502050505030304" pitchFamily="18" charset="0"/>
              </a:rPr>
              <a:t>SPED Detail – Out-of-School Suspensions or Expulsions and In-School Suspensions</a:t>
            </a:r>
          </a:p>
        </p:txBody>
      </p:sp>
      <p:sp>
        <p:nvSpPr>
          <p:cNvPr id="3" name="Footer Placeholder 2"/>
          <p:cNvSpPr>
            <a:spLocks noGrp="1"/>
          </p:cNvSpPr>
          <p:nvPr>
            <p:ph type="ftr" sz="quarter" idx="3"/>
          </p:nvPr>
        </p:nvSpPr>
        <p:spPr/>
        <p:txBody>
          <a:bodyPr/>
          <a:lstStyle/>
          <a:p>
            <a:fld id="{757A2F4E-5D54-B04B-91BD-7E78EE1FE9FD}" type="slidenum">
              <a:rPr lang="en-US" smtClean="0"/>
              <a:pPr/>
              <a:t>62</a:t>
            </a:fld>
            <a:endParaRPr lang="en-US" dirty="0" smtClean="0"/>
          </a:p>
        </p:txBody>
      </p:sp>
      <p:pic>
        <p:nvPicPr>
          <p:cNvPr id="6" name="Content Placeholder 5"/>
          <p:cNvPicPr>
            <a:picLocks noGrp="1" noChangeAspect="1"/>
          </p:cNvPicPr>
          <p:nvPr>
            <p:ph idx="10"/>
          </p:nvPr>
        </p:nvPicPr>
        <p:blipFill>
          <a:blip r:embed="rId2" cstate="email">
            <a:extLst>
              <a:ext uri="{28A0092B-C50C-407E-A947-70E740481C1C}">
                <a14:useLocalDpi xmlns:a14="http://schemas.microsoft.com/office/drawing/2010/main" val="0"/>
              </a:ext>
            </a:extLst>
          </a:blip>
          <a:stretch>
            <a:fillRect/>
          </a:stretch>
        </p:blipFill>
        <p:spPr>
          <a:xfrm>
            <a:off x="0" y="1583756"/>
            <a:ext cx="9144000" cy="2059708"/>
          </a:xfrm>
        </p:spPr>
      </p:pic>
      <p:sp>
        <p:nvSpPr>
          <p:cNvPr id="5" name="Content Placeholder 4"/>
          <p:cNvSpPr>
            <a:spLocks noGrp="1"/>
          </p:cNvSpPr>
          <p:nvPr>
            <p:ph idx="1"/>
          </p:nvPr>
        </p:nvSpPr>
        <p:spPr>
          <a:xfrm>
            <a:off x="131924" y="3682792"/>
            <a:ext cx="8864592" cy="3101466"/>
          </a:xfrm>
        </p:spPr>
        <p:txBody>
          <a:bodyPr/>
          <a:lstStyle/>
          <a:p>
            <a:r>
              <a:rPr lang="en-US" dirty="0"/>
              <a:t>Compare this report to Columns </a:t>
            </a:r>
            <a:r>
              <a:rPr lang="en-US" dirty="0" smtClean="0"/>
              <a:t>3A</a:t>
            </a:r>
            <a:r>
              <a:rPr lang="en-US" dirty="0"/>
              <a:t>, </a:t>
            </a:r>
            <a:r>
              <a:rPr lang="en-US" dirty="0" smtClean="0"/>
              <a:t>3B</a:t>
            </a:r>
            <a:r>
              <a:rPr lang="en-US" dirty="0"/>
              <a:t>, </a:t>
            </a:r>
            <a:r>
              <a:rPr lang="en-US" dirty="0" smtClean="0"/>
              <a:t>4A, and 4B </a:t>
            </a:r>
            <a:r>
              <a:rPr lang="en-US" dirty="0"/>
              <a:t>in Sections A, B, C, and D in the </a:t>
            </a:r>
            <a:r>
              <a:rPr lang="en-US" dirty="0">
                <a:solidFill>
                  <a:schemeClr val="accent1">
                    <a:lumMod val="75000"/>
                  </a:schemeClr>
                </a:solidFill>
              </a:rPr>
              <a:t>SPED Data Summary Report</a:t>
            </a:r>
          </a:p>
          <a:p>
            <a:r>
              <a:rPr lang="en-US" dirty="0"/>
              <a:t>Does this reflect changes you expect to see in the </a:t>
            </a:r>
            <a:r>
              <a:rPr lang="en-US" dirty="0">
                <a:solidFill>
                  <a:schemeClr val="accent1">
                    <a:lumMod val="75000"/>
                  </a:schemeClr>
                </a:solidFill>
              </a:rPr>
              <a:t>Year-to-Year Comparison Report</a:t>
            </a:r>
            <a:r>
              <a:rPr lang="en-US" dirty="0"/>
              <a:t>?</a:t>
            </a:r>
          </a:p>
          <a:p>
            <a:r>
              <a:rPr lang="en-US" dirty="0"/>
              <a:t>Does the data make sense?</a:t>
            </a:r>
          </a:p>
        </p:txBody>
      </p:sp>
      <p:sp>
        <p:nvSpPr>
          <p:cNvPr id="7" name="Rounded Rectangular Callout 6"/>
          <p:cNvSpPr/>
          <p:nvPr/>
        </p:nvSpPr>
        <p:spPr>
          <a:xfrm>
            <a:off x="1838632" y="2035277"/>
            <a:ext cx="7010400" cy="1647515"/>
          </a:xfrm>
          <a:prstGeom prst="wedgeRoundRectCallout">
            <a:avLst>
              <a:gd name="adj1" fmla="val -69637"/>
              <a:gd name="adj2" fmla="val 249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3A = Out-of-School Suspensions/Expulsions = 10 days or less</a:t>
            </a:r>
          </a:p>
          <a:p>
            <a:pPr algn="ctr"/>
            <a:r>
              <a:rPr lang="en-US" dirty="0" smtClean="0">
                <a:solidFill>
                  <a:prstClr val="white"/>
                </a:solidFill>
              </a:rPr>
              <a:t>3B = </a:t>
            </a:r>
            <a:r>
              <a:rPr lang="en-US" dirty="0">
                <a:solidFill>
                  <a:prstClr val="white"/>
                </a:solidFill>
              </a:rPr>
              <a:t>Out-of-School </a:t>
            </a:r>
            <a:r>
              <a:rPr lang="en-US" dirty="0" smtClean="0">
                <a:solidFill>
                  <a:prstClr val="white"/>
                </a:solidFill>
              </a:rPr>
              <a:t>Suspensions/Expulsions greater than </a:t>
            </a:r>
            <a:r>
              <a:rPr lang="en-US" dirty="0">
                <a:solidFill>
                  <a:prstClr val="white"/>
                </a:solidFill>
              </a:rPr>
              <a:t>10 </a:t>
            </a:r>
            <a:r>
              <a:rPr lang="en-US" dirty="0" smtClean="0">
                <a:solidFill>
                  <a:prstClr val="white"/>
                </a:solidFill>
              </a:rPr>
              <a:t>days (Think Indicator 4!)</a:t>
            </a:r>
          </a:p>
          <a:p>
            <a:pPr algn="ctr"/>
            <a:r>
              <a:rPr lang="en-US" dirty="0" smtClean="0">
                <a:solidFill>
                  <a:prstClr val="white"/>
                </a:solidFill>
              </a:rPr>
              <a:t>4A = In-School Suspensions = </a:t>
            </a:r>
            <a:r>
              <a:rPr lang="en-US" dirty="0">
                <a:solidFill>
                  <a:prstClr val="white"/>
                </a:solidFill>
              </a:rPr>
              <a:t>10 days or </a:t>
            </a:r>
            <a:r>
              <a:rPr lang="en-US" dirty="0" smtClean="0">
                <a:solidFill>
                  <a:prstClr val="white"/>
                </a:solidFill>
              </a:rPr>
              <a:t>less</a:t>
            </a:r>
          </a:p>
          <a:p>
            <a:pPr algn="ctr"/>
            <a:r>
              <a:rPr lang="en-US" dirty="0" smtClean="0">
                <a:solidFill>
                  <a:prstClr val="white"/>
                </a:solidFill>
              </a:rPr>
              <a:t>4B = </a:t>
            </a:r>
            <a:r>
              <a:rPr lang="en-US" dirty="0">
                <a:solidFill>
                  <a:prstClr val="white"/>
                </a:solidFill>
              </a:rPr>
              <a:t>In-School Suspensions greater than 10 days </a:t>
            </a:r>
          </a:p>
        </p:txBody>
      </p:sp>
    </p:spTree>
    <p:extLst>
      <p:ext uri="{BB962C8B-B14F-4D97-AF65-F5344CB8AC3E}">
        <p14:creationId xmlns:p14="http://schemas.microsoft.com/office/powerpoint/2010/main" val="20009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Palatino Linotype" panose="02040502050505030304" pitchFamily="18" charset="0"/>
              </a:rPr>
              <a:t>SPED Detail – </a:t>
            </a:r>
            <a:r>
              <a:rPr lang="en-US" sz="3200" dirty="0" smtClean="0">
                <a:latin typeface="Palatino Linotype" panose="02040502050505030304" pitchFamily="18" charset="0"/>
              </a:rPr>
              <a:t>Disciplinary Removals</a:t>
            </a:r>
            <a:endParaRPr lang="en-US" sz="3200"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63</a:t>
            </a:fld>
            <a:endParaRPr lang="en-US" dirty="0" smtClean="0"/>
          </a:p>
        </p:txBody>
      </p:sp>
      <p:pic>
        <p:nvPicPr>
          <p:cNvPr id="8" name="Content Placeholder 7"/>
          <p:cNvPicPr>
            <a:picLocks noGrp="1" noChangeAspect="1"/>
          </p:cNvPicPr>
          <p:nvPr>
            <p:ph idx="10"/>
          </p:nvPr>
        </p:nvPicPr>
        <p:blipFill>
          <a:blip r:embed="rId2" cstate="email">
            <a:extLst>
              <a:ext uri="{28A0092B-C50C-407E-A947-70E740481C1C}">
                <a14:useLocalDpi xmlns:a14="http://schemas.microsoft.com/office/drawing/2010/main" val="0"/>
              </a:ext>
            </a:extLst>
          </a:blip>
          <a:stretch>
            <a:fillRect/>
          </a:stretch>
        </p:blipFill>
        <p:spPr>
          <a:xfrm>
            <a:off x="0" y="1566836"/>
            <a:ext cx="8996516" cy="1854103"/>
          </a:xfrm>
        </p:spPr>
      </p:pic>
      <p:sp>
        <p:nvSpPr>
          <p:cNvPr id="5" name="Content Placeholder 4"/>
          <p:cNvSpPr>
            <a:spLocks noGrp="1"/>
          </p:cNvSpPr>
          <p:nvPr>
            <p:ph idx="1"/>
          </p:nvPr>
        </p:nvSpPr>
        <p:spPr>
          <a:xfrm>
            <a:off x="131924" y="3480619"/>
            <a:ext cx="8864592" cy="3303639"/>
          </a:xfrm>
        </p:spPr>
        <p:txBody>
          <a:bodyPr/>
          <a:lstStyle/>
          <a:p>
            <a:r>
              <a:rPr lang="en-US" dirty="0"/>
              <a:t>Compare this report to </a:t>
            </a:r>
            <a:r>
              <a:rPr lang="en-US" dirty="0" smtClean="0"/>
              <a:t>Column 5A </a:t>
            </a:r>
            <a:r>
              <a:rPr lang="en-US" dirty="0"/>
              <a:t>in Sections A, B, C, and D in the </a:t>
            </a:r>
            <a:r>
              <a:rPr lang="en-US" dirty="0">
                <a:solidFill>
                  <a:schemeClr val="accent1">
                    <a:lumMod val="75000"/>
                  </a:schemeClr>
                </a:solidFill>
              </a:rPr>
              <a:t>SPED Data Summary Report</a:t>
            </a:r>
          </a:p>
          <a:p>
            <a:r>
              <a:rPr lang="en-US" dirty="0"/>
              <a:t>Does this reflect changes you expect to see in the </a:t>
            </a:r>
            <a:r>
              <a:rPr lang="en-US" dirty="0">
                <a:solidFill>
                  <a:schemeClr val="accent1">
                    <a:lumMod val="75000"/>
                  </a:schemeClr>
                </a:solidFill>
              </a:rPr>
              <a:t>Year-to-Year Comparison Report</a:t>
            </a:r>
            <a:r>
              <a:rPr lang="en-US" dirty="0"/>
              <a:t>?</a:t>
            </a:r>
          </a:p>
          <a:p>
            <a:r>
              <a:rPr lang="en-US" dirty="0"/>
              <a:t>Does the data </a:t>
            </a:r>
            <a:r>
              <a:rPr lang="en-US" dirty="0" smtClean="0"/>
              <a:t>in 5B, 5C, and 5D make </a:t>
            </a:r>
            <a:r>
              <a:rPr lang="en-US" dirty="0"/>
              <a:t>sense?</a:t>
            </a:r>
          </a:p>
        </p:txBody>
      </p:sp>
    </p:spTree>
    <p:extLst>
      <p:ext uri="{BB962C8B-B14F-4D97-AF65-F5344CB8AC3E}">
        <p14:creationId xmlns:p14="http://schemas.microsoft.com/office/powerpoint/2010/main" val="12375975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3200" dirty="0" smtClean="0">
                <a:solidFill>
                  <a:schemeClr val="bg1"/>
                </a:solidFill>
                <a:latin typeface="Palatino Linotype" panose="02040502050505030304" pitchFamily="18" charset="0"/>
              </a:rPr>
              <a:t>SPED Detail – Children Subject to Expulsion</a:t>
            </a:r>
            <a:endParaRPr lang="en-US" sz="3200" dirty="0">
              <a:solidFill>
                <a:schemeClr val="bg1"/>
              </a:solidFill>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64</a:t>
            </a:fld>
            <a:endParaRPr lang="en-US" dirty="0" smtClean="0"/>
          </a:p>
        </p:txBody>
      </p:sp>
      <p:sp>
        <p:nvSpPr>
          <p:cNvPr id="5" name="Content Placeholder 4"/>
          <p:cNvSpPr>
            <a:spLocks noGrp="1"/>
          </p:cNvSpPr>
          <p:nvPr>
            <p:ph sz="quarter" idx="10"/>
          </p:nvPr>
        </p:nvSpPr>
        <p:spPr>
          <a:xfrm>
            <a:off x="381000" y="3643923"/>
            <a:ext cx="8382000" cy="2986747"/>
          </a:xfrm>
        </p:spPr>
        <p:txBody>
          <a:bodyPr/>
          <a:lstStyle/>
          <a:p>
            <a:r>
              <a:rPr lang="en-US" dirty="0" smtClean="0"/>
              <a:t>Compare this report to Section E in the </a:t>
            </a:r>
            <a:r>
              <a:rPr lang="en-US" dirty="0" smtClean="0">
                <a:solidFill>
                  <a:schemeClr val="accent1">
                    <a:lumMod val="75000"/>
                  </a:schemeClr>
                </a:solidFill>
              </a:rPr>
              <a:t>SPED Data Summary Report</a:t>
            </a:r>
          </a:p>
          <a:p>
            <a:r>
              <a:rPr lang="en-US" dirty="0" smtClean="0"/>
              <a:t>Does this reflect changes you expect to see in the </a:t>
            </a:r>
            <a:r>
              <a:rPr lang="en-US" dirty="0" smtClean="0">
                <a:solidFill>
                  <a:schemeClr val="accent1">
                    <a:lumMod val="75000"/>
                  </a:schemeClr>
                </a:solidFill>
              </a:rPr>
              <a:t>Year-to-Year Comparison Report</a:t>
            </a:r>
            <a:r>
              <a:rPr lang="en-US" dirty="0" smtClean="0"/>
              <a:t>?</a:t>
            </a:r>
          </a:p>
          <a:p>
            <a:r>
              <a:rPr lang="en-US" dirty="0" smtClean="0"/>
              <a:t>Does the data make sense?</a:t>
            </a:r>
            <a:endParaRPr lang="en-US" dirty="0"/>
          </a:p>
        </p:txBody>
      </p:sp>
      <p:pic>
        <p:nvPicPr>
          <p:cNvPr id="6" name="Content Placeholder 5"/>
          <p:cNvPicPr>
            <a:picLocks noGrp="1" noChangeAspect="1"/>
          </p:cNvPicPr>
          <p:nvPr>
            <p:ph idx="4294967295"/>
          </p:nvPr>
        </p:nvPicPr>
        <p:blipFill>
          <a:blip r:embed="rId2" cstate="email">
            <a:extLst>
              <a:ext uri="{28A0092B-C50C-407E-A947-70E740481C1C}">
                <a14:useLocalDpi xmlns:a14="http://schemas.microsoft.com/office/drawing/2010/main" val="0"/>
              </a:ext>
            </a:extLst>
          </a:blip>
          <a:stretch>
            <a:fillRect/>
          </a:stretch>
        </p:blipFill>
        <p:spPr>
          <a:xfrm>
            <a:off x="0" y="911225"/>
            <a:ext cx="9144000" cy="2713038"/>
          </a:xfrm>
        </p:spPr>
      </p:pic>
      <p:pic>
        <p:nvPicPr>
          <p:cNvPr id="8" name="Picture 7"/>
          <p:cNvPicPr preferRelativeResize="0">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95940" y="2163097"/>
            <a:ext cx="934867" cy="1461163"/>
          </a:xfrm>
          <a:prstGeom prst="rect">
            <a:avLst/>
          </a:prstGeom>
        </p:spPr>
      </p:pic>
      <p:sp>
        <p:nvSpPr>
          <p:cNvPr id="7" name="Rounded Rectangular Callout 6"/>
          <p:cNvSpPr/>
          <p:nvPr/>
        </p:nvSpPr>
        <p:spPr>
          <a:xfrm>
            <a:off x="1317524" y="2615381"/>
            <a:ext cx="4698812" cy="1008879"/>
          </a:xfrm>
          <a:prstGeom prst="wedgeRoundRectCallout">
            <a:avLst>
              <a:gd name="adj1" fmla="val -64733"/>
              <a:gd name="adj2" fmla="val -281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6A = Expelled With Services</a:t>
            </a:r>
          </a:p>
          <a:p>
            <a:pPr algn="ctr"/>
            <a:r>
              <a:rPr lang="en-US" dirty="0" smtClean="0">
                <a:solidFill>
                  <a:prstClr val="white"/>
                </a:solidFill>
              </a:rPr>
              <a:t>6B = Expelled Without Services – records in 6B should not be more than 10 days.  </a:t>
            </a:r>
            <a:endParaRPr lang="en-US" dirty="0">
              <a:solidFill>
                <a:prstClr val="white"/>
              </a:solidFill>
            </a:endParaRPr>
          </a:p>
        </p:txBody>
      </p:sp>
      <p:sp>
        <p:nvSpPr>
          <p:cNvPr id="10" name="Rounded Rectangle 9"/>
          <p:cNvSpPr/>
          <p:nvPr/>
        </p:nvSpPr>
        <p:spPr>
          <a:xfrm>
            <a:off x="6247737" y="1034381"/>
            <a:ext cx="2566555" cy="2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If a student had 2 expulsions you will see them twice in </a:t>
            </a:r>
            <a:r>
              <a:rPr lang="en-US" dirty="0" smtClean="0">
                <a:solidFill>
                  <a:prstClr val="white"/>
                </a:solidFill>
              </a:rPr>
              <a:t>the </a:t>
            </a:r>
            <a:r>
              <a:rPr lang="en-US" dirty="0">
                <a:solidFill>
                  <a:prstClr val="white"/>
                </a:solidFill>
              </a:rPr>
              <a:t>Detail report but 1 time in the Data </a:t>
            </a:r>
            <a:r>
              <a:rPr lang="en-US" dirty="0" smtClean="0">
                <a:solidFill>
                  <a:prstClr val="white"/>
                </a:solidFill>
              </a:rPr>
              <a:t>Summary Report</a:t>
            </a:r>
            <a:endParaRPr lang="en-US" dirty="0">
              <a:solidFill>
                <a:prstClr val="white"/>
              </a:solidFill>
            </a:endParaRPr>
          </a:p>
        </p:txBody>
      </p:sp>
    </p:spTree>
    <p:extLst>
      <p:ext uri="{BB962C8B-B14F-4D97-AF65-F5344CB8AC3E}">
        <p14:creationId xmlns:p14="http://schemas.microsoft.com/office/powerpoint/2010/main" val="253060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8"/>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US" sz="3200" dirty="0" smtClean="0">
                <a:solidFill>
                  <a:schemeClr val="bg1"/>
                </a:solidFill>
                <a:latin typeface="Palatino Linotype" panose="02040502050505030304" pitchFamily="18" charset="0"/>
              </a:rPr>
              <a:t>SPED Detail – Children Subject to Expulsion (continued)</a:t>
            </a:r>
            <a:endParaRPr lang="en-US" sz="3200" dirty="0">
              <a:solidFill>
                <a:schemeClr val="bg1"/>
              </a:solidFill>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65</a:t>
            </a:fld>
            <a:endParaRPr lang="en-US" dirty="0" smtClean="0"/>
          </a:p>
        </p:txBody>
      </p:sp>
      <p:sp>
        <p:nvSpPr>
          <p:cNvPr id="5" name="Content Placeholder 4"/>
          <p:cNvSpPr>
            <a:spLocks noGrp="1"/>
          </p:cNvSpPr>
          <p:nvPr>
            <p:ph sz="quarter" idx="10"/>
          </p:nvPr>
        </p:nvSpPr>
        <p:spPr>
          <a:xfrm>
            <a:off x="381000" y="3643923"/>
            <a:ext cx="8382000" cy="2986747"/>
          </a:xfrm>
        </p:spPr>
        <p:txBody>
          <a:bodyPr/>
          <a:lstStyle/>
          <a:p>
            <a:r>
              <a:rPr lang="en-US" dirty="0" smtClean="0"/>
              <a:t>Compare this report to Section E in the </a:t>
            </a:r>
            <a:r>
              <a:rPr lang="en-US" dirty="0" smtClean="0">
                <a:solidFill>
                  <a:schemeClr val="accent1">
                    <a:lumMod val="75000"/>
                  </a:schemeClr>
                </a:solidFill>
              </a:rPr>
              <a:t>SPED Data Summary Report</a:t>
            </a:r>
          </a:p>
          <a:p>
            <a:r>
              <a:rPr lang="en-US" dirty="0" smtClean="0"/>
              <a:t>Does this reflect changes you expect to see in the </a:t>
            </a:r>
            <a:r>
              <a:rPr lang="en-US" dirty="0" smtClean="0">
                <a:solidFill>
                  <a:schemeClr val="accent1">
                    <a:lumMod val="75000"/>
                  </a:schemeClr>
                </a:solidFill>
              </a:rPr>
              <a:t>Year-to-Year Comparison Report</a:t>
            </a:r>
            <a:r>
              <a:rPr lang="en-US" dirty="0" smtClean="0"/>
              <a:t>?</a:t>
            </a:r>
          </a:p>
          <a:p>
            <a:r>
              <a:rPr lang="en-US" dirty="0" smtClean="0"/>
              <a:t>Does the data make sense?</a:t>
            </a:r>
            <a:endParaRPr lang="en-US" dirty="0"/>
          </a:p>
        </p:txBody>
      </p:sp>
      <p:pic>
        <p:nvPicPr>
          <p:cNvPr id="6" name="Content Placeholder 5"/>
          <p:cNvPicPr>
            <a:picLocks noGrp="1" noChangeAspect="1"/>
          </p:cNvPicPr>
          <p:nvPr>
            <p:ph idx="4294967295"/>
          </p:nvPr>
        </p:nvPicPr>
        <p:blipFill>
          <a:blip r:embed="rId2" cstate="email">
            <a:extLst>
              <a:ext uri="{28A0092B-C50C-407E-A947-70E740481C1C}">
                <a14:useLocalDpi xmlns:a14="http://schemas.microsoft.com/office/drawing/2010/main" val="0"/>
              </a:ext>
            </a:extLst>
          </a:blip>
          <a:stretch>
            <a:fillRect/>
          </a:stretch>
        </p:blipFill>
        <p:spPr>
          <a:xfrm>
            <a:off x="0" y="911225"/>
            <a:ext cx="9144000" cy="2713038"/>
          </a:xfrm>
        </p:spPr>
      </p:pic>
      <p:pic>
        <p:nvPicPr>
          <p:cNvPr id="8" name="Picture 7"/>
          <p:cNvPicPr preferRelativeResize="0">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95940" y="2163097"/>
            <a:ext cx="934867" cy="1461163"/>
          </a:xfrm>
          <a:prstGeom prst="rect">
            <a:avLst/>
          </a:prstGeom>
        </p:spPr>
      </p:pic>
      <p:sp>
        <p:nvSpPr>
          <p:cNvPr id="9" name="Rounded Rectangular Callout 8"/>
          <p:cNvSpPr/>
          <p:nvPr/>
        </p:nvSpPr>
        <p:spPr>
          <a:xfrm>
            <a:off x="1974272" y="1661652"/>
            <a:ext cx="5606399" cy="1673830"/>
          </a:xfrm>
          <a:prstGeom prst="wedgeRoundRectCallout">
            <a:avLst>
              <a:gd name="adj1" fmla="val 57551"/>
              <a:gd name="adj2" fmla="val 254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This entry does not make much sense. </a:t>
            </a:r>
            <a:r>
              <a:rPr lang="en-US" dirty="0" smtClean="0">
                <a:solidFill>
                  <a:srgbClr val="5C6670"/>
                </a:solidFill>
              </a:rPr>
              <a:t>It says that this student was </a:t>
            </a:r>
            <a:r>
              <a:rPr lang="en-US" u="sng" dirty="0" smtClean="0">
                <a:solidFill>
                  <a:srgbClr val="5C6670"/>
                </a:solidFill>
              </a:rPr>
              <a:t>expelled</a:t>
            </a:r>
            <a:r>
              <a:rPr lang="en-US" dirty="0" smtClean="0">
                <a:solidFill>
                  <a:srgbClr val="5C6670"/>
                </a:solidFill>
              </a:rPr>
              <a:t> for </a:t>
            </a:r>
            <a:r>
              <a:rPr lang="en-US" u="sng" dirty="0" smtClean="0">
                <a:solidFill>
                  <a:srgbClr val="5C6670"/>
                </a:solidFill>
              </a:rPr>
              <a:t>half a day </a:t>
            </a:r>
            <a:r>
              <a:rPr lang="en-US" dirty="0" smtClean="0">
                <a:solidFill>
                  <a:srgbClr val="5C6670"/>
                </a:solidFill>
              </a:rPr>
              <a:t>toward the end of February and </a:t>
            </a:r>
            <a:r>
              <a:rPr lang="en-US" u="sng" dirty="0">
                <a:solidFill>
                  <a:srgbClr val="5C6670"/>
                </a:solidFill>
              </a:rPr>
              <a:t>s</a:t>
            </a:r>
            <a:r>
              <a:rPr lang="en-US" u="sng" dirty="0" smtClean="0">
                <a:solidFill>
                  <a:srgbClr val="5C6670"/>
                </a:solidFill>
              </a:rPr>
              <a:t>ervices were provided</a:t>
            </a:r>
            <a:r>
              <a:rPr lang="en-US" dirty="0" smtClean="0">
                <a:solidFill>
                  <a:srgbClr val="5C6670"/>
                </a:solidFill>
              </a:rPr>
              <a:t>.  </a:t>
            </a:r>
          </a:p>
          <a:p>
            <a:pPr algn="ctr"/>
            <a:r>
              <a:rPr lang="en-US" dirty="0" smtClean="0">
                <a:solidFill>
                  <a:prstClr val="white"/>
                </a:solidFill>
              </a:rPr>
              <a:t>Maybe the # of days was supposed to be “0500” (50 days)? </a:t>
            </a:r>
            <a:endParaRPr lang="en-US" dirty="0">
              <a:solidFill>
                <a:prstClr val="white"/>
              </a:solidFill>
            </a:endParaRPr>
          </a:p>
        </p:txBody>
      </p:sp>
    </p:spTree>
    <p:extLst>
      <p:ext uri="{BB962C8B-B14F-4D97-AF65-F5344CB8AC3E}">
        <p14:creationId xmlns:p14="http://schemas.microsoft.com/office/powerpoint/2010/main" val="225084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anose="02040502050505030304" pitchFamily="18" charset="0"/>
              </a:rPr>
              <a:t>SPED Detail – Indicator 4</a:t>
            </a:r>
            <a:endParaRPr lang="en-US"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66</a:t>
            </a:fld>
            <a:endParaRPr lang="en-US" dirty="0" smtClean="0"/>
          </a:p>
        </p:txBody>
      </p:sp>
      <p:sp>
        <p:nvSpPr>
          <p:cNvPr id="4" name="Content Placeholder 3"/>
          <p:cNvSpPr>
            <a:spLocks noGrp="1"/>
          </p:cNvSpPr>
          <p:nvPr>
            <p:ph sz="quarter" idx="10"/>
          </p:nvPr>
        </p:nvSpPr>
        <p:spPr>
          <a:xfrm>
            <a:off x="0" y="1417525"/>
            <a:ext cx="8382000" cy="5229225"/>
          </a:xfrm>
        </p:spPr>
        <p:txBody>
          <a:bodyPr/>
          <a:lstStyle/>
          <a:p>
            <a:r>
              <a:rPr lang="en-US" dirty="0" smtClean="0"/>
              <a:t>SPED Detail – Indicator 4</a:t>
            </a:r>
          </a:p>
          <a:p>
            <a:pPr lvl="1"/>
            <a:r>
              <a:rPr lang="en-US" dirty="0" smtClean="0"/>
              <a:t>This report is a listing of all student records that appear in the count for Indicator 4.</a:t>
            </a:r>
          </a:p>
          <a:p>
            <a:pPr lvl="1"/>
            <a:r>
              <a:rPr lang="en-US" dirty="0" smtClean="0"/>
              <a:t>This year we will not collect this report as a signed report. </a:t>
            </a:r>
          </a:p>
          <a:p>
            <a:pPr lvl="1"/>
            <a:r>
              <a:rPr lang="en-US" dirty="0" smtClean="0"/>
              <a:t>Refer to the </a:t>
            </a:r>
            <a:r>
              <a:rPr lang="en-US" b="1" dirty="0">
                <a:solidFill>
                  <a:schemeClr val="accent1"/>
                </a:solidFill>
              </a:rPr>
              <a:t>SPED Data Summary Report</a:t>
            </a:r>
            <a:r>
              <a:rPr lang="en-US" b="1" dirty="0" smtClean="0"/>
              <a:t> </a:t>
            </a:r>
            <a:r>
              <a:rPr lang="en-US" dirty="0" smtClean="0"/>
              <a:t>pay special attention to </a:t>
            </a:r>
            <a:r>
              <a:rPr lang="en-US" b="1" dirty="0" smtClean="0"/>
              <a:t>Column 3B </a:t>
            </a:r>
          </a:p>
          <a:p>
            <a:pPr lvl="2"/>
            <a:r>
              <a:rPr lang="en-US" dirty="0" smtClean="0"/>
              <a:t>the </a:t>
            </a:r>
            <a:r>
              <a:rPr lang="en-US" b="1" dirty="0" smtClean="0"/>
              <a:t>total</a:t>
            </a:r>
            <a:r>
              <a:rPr lang="en-US" dirty="0" smtClean="0"/>
              <a:t> for this column is used to determine your Indicator </a:t>
            </a:r>
            <a:r>
              <a:rPr lang="en-US" b="1" dirty="0" smtClean="0"/>
              <a:t>4A</a:t>
            </a:r>
            <a:r>
              <a:rPr lang="en-US" dirty="0" smtClean="0"/>
              <a:t> compliance</a:t>
            </a:r>
          </a:p>
          <a:p>
            <a:pPr lvl="2"/>
            <a:r>
              <a:rPr lang="en-US" dirty="0" smtClean="0"/>
              <a:t>The data in this column in </a:t>
            </a:r>
            <a:r>
              <a:rPr lang="en-US" b="1" dirty="0" smtClean="0"/>
              <a:t>Section B:</a:t>
            </a:r>
            <a:r>
              <a:rPr lang="en-US" dirty="0" smtClean="0"/>
              <a:t> </a:t>
            </a:r>
            <a:r>
              <a:rPr lang="en-US" b="1" dirty="0" smtClean="0"/>
              <a:t>Race/Ethnicity</a:t>
            </a:r>
            <a:r>
              <a:rPr lang="en-US" dirty="0" smtClean="0"/>
              <a:t> is used to determine Indicator </a:t>
            </a:r>
            <a:r>
              <a:rPr lang="en-US" b="1" dirty="0" smtClean="0"/>
              <a:t>4B</a:t>
            </a:r>
            <a:r>
              <a:rPr lang="en-US" dirty="0" smtClean="0"/>
              <a:t> compliance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211" y="763481"/>
            <a:ext cx="3570789" cy="1234347"/>
          </a:xfrm>
          <a:prstGeom prst="rect">
            <a:avLst/>
          </a:prstGeom>
          <a:ln w="28575">
            <a:solidFill>
              <a:schemeClr val="accent1"/>
            </a:solidFill>
          </a:ln>
        </p:spPr>
      </p:pic>
      <p:sp>
        <p:nvSpPr>
          <p:cNvPr id="6" name="Curved Left Arrow 5"/>
          <p:cNvSpPr/>
          <p:nvPr/>
        </p:nvSpPr>
        <p:spPr>
          <a:xfrm rot="1337385" flipV="1">
            <a:off x="8016241" y="1815504"/>
            <a:ext cx="731520" cy="281549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C6670"/>
              </a:solidFill>
            </a:endParaRPr>
          </a:p>
        </p:txBody>
      </p:sp>
    </p:spTree>
    <p:extLst>
      <p:ext uri="{BB962C8B-B14F-4D97-AF65-F5344CB8AC3E}">
        <p14:creationId xmlns:p14="http://schemas.microsoft.com/office/powerpoint/2010/main" val="7198704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67</a:t>
            </a:fld>
            <a:endParaRPr lang="en-US" dirty="0" smtClean="0"/>
          </a:p>
        </p:txBody>
      </p:sp>
      <p:sp>
        <p:nvSpPr>
          <p:cNvPr id="4" name="Content Placeholder 3"/>
          <p:cNvSpPr>
            <a:spLocks noGrp="1"/>
          </p:cNvSpPr>
          <p:nvPr>
            <p:ph sz="quarter" idx="10"/>
          </p:nvPr>
        </p:nvSpPr>
        <p:spPr/>
        <p:txBody>
          <a:bodyPr/>
          <a:lstStyle/>
          <a:p>
            <a:pPr marL="45720" indent="0" algn="ctr">
              <a:buNone/>
            </a:pPr>
            <a:r>
              <a:rPr lang="en-US" sz="4000" dirty="0" smtClean="0">
                <a:solidFill>
                  <a:schemeClr val="bg1"/>
                </a:solidFill>
                <a:latin typeface="Palatino Linotype" panose="02040502050505030304" pitchFamily="18" charset="0"/>
              </a:rPr>
              <a:t>August 24</a:t>
            </a:r>
          </a:p>
          <a:p>
            <a:pPr marL="45720" indent="0" algn="ctr">
              <a:buNone/>
            </a:pPr>
            <a:r>
              <a:rPr lang="en-US" sz="4800" cap="small" spc="2000" dirty="0" smtClean="0">
                <a:solidFill>
                  <a:schemeClr val="bg1"/>
                </a:solidFill>
                <a:latin typeface="Palatino Linotype" panose="02040502050505030304" pitchFamily="18" charset="0"/>
              </a:rPr>
              <a:t>Signed Reports</a:t>
            </a:r>
          </a:p>
          <a:p>
            <a:pPr marL="45720" indent="0" algn="ctr">
              <a:buNone/>
            </a:pPr>
            <a:endParaRPr lang="en-US" dirty="0" smtClean="0"/>
          </a:p>
          <a:p>
            <a:pPr marL="45720" indent="0" algn="ctr">
              <a:buNone/>
            </a:pPr>
            <a:r>
              <a:rPr lang="en-US" sz="3600" dirty="0" smtClean="0">
                <a:solidFill>
                  <a:schemeClr val="bg1"/>
                </a:solidFill>
              </a:rPr>
              <a:t>All the reports in the previous section reflect valid and accurate data. These last two reports must be signed and uploaded to the </a:t>
            </a:r>
            <a:r>
              <a:rPr lang="en-US" sz="3600" u="sng" dirty="0" smtClean="0">
                <a:solidFill>
                  <a:schemeClr val="bg1"/>
                </a:solidFill>
              </a:rPr>
              <a:t>Data Management System</a:t>
            </a:r>
            <a:r>
              <a:rPr lang="en-US" sz="3600" dirty="0" smtClean="0">
                <a:solidFill>
                  <a:schemeClr val="bg1"/>
                </a:solidFill>
              </a:rPr>
              <a:t> by August 24</a:t>
            </a:r>
            <a:endParaRPr lang="en-US" sz="3600" dirty="0">
              <a:solidFill>
                <a:schemeClr val="bg1"/>
              </a:solidFill>
            </a:endParaRPr>
          </a:p>
        </p:txBody>
      </p:sp>
      <p:cxnSp>
        <p:nvCxnSpPr>
          <p:cNvPr id="7" name="Straight Connector 6"/>
          <p:cNvCxnSpPr/>
          <p:nvPr/>
        </p:nvCxnSpPr>
        <p:spPr>
          <a:xfrm>
            <a:off x="521110" y="781663"/>
            <a:ext cx="209677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21110" y="2007521"/>
            <a:ext cx="805261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622025" y="781663"/>
            <a:ext cx="1951704"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56634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6" name="Title 1"/>
          <p:cNvSpPr>
            <a:spLocks noGrp="1"/>
          </p:cNvSpPr>
          <p:nvPr>
            <p:ph type="title"/>
          </p:nvPr>
        </p:nvSpPr>
        <p:spPr bwMode="auto">
          <a:xfrm>
            <a:off x="381000" y="198531"/>
            <a:ext cx="8381260" cy="105439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latin typeface="Palatino Linotype" panose="02040502050505030304" pitchFamily="18" charset="0"/>
              </a:rPr>
              <a:t>2 Special Education Discipline </a:t>
            </a:r>
            <a:br>
              <a:rPr lang="en-US" sz="2800" dirty="0" smtClean="0">
                <a:latin typeface="Palatino Linotype" panose="02040502050505030304" pitchFamily="18" charset="0"/>
              </a:rPr>
            </a:br>
            <a:r>
              <a:rPr lang="en-US" sz="2800" dirty="0" smtClean="0">
                <a:latin typeface="Palatino Linotype" panose="02040502050505030304" pitchFamily="18" charset="0"/>
              </a:rPr>
              <a:t>Director Signed Reports + Flag Explanations</a:t>
            </a:r>
          </a:p>
        </p:txBody>
      </p:sp>
      <p:sp>
        <p:nvSpPr>
          <p:cNvPr id="5" name="Footer Placeholder 2"/>
          <p:cNvSpPr>
            <a:spLocks noGrp="1"/>
          </p:cNvSpPr>
          <p:nvPr>
            <p:ph type="ftr" sz="quarter" idx="3"/>
          </p:nvPr>
        </p:nvSpPr>
        <p:spPr>
          <a:xfrm>
            <a:off x="380999" y="6356350"/>
            <a:ext cx="3352800" cy="274320"/>
          </a:xfrm>
          <a:prstGeom prst="rect">
            <a:avLst/>
          </a:prstGeom>
        </p:spPr>
        <p:txBody>
          <a:bodyPr/>
          <a:lstStyle/>
          <a:p>
            <a:fld id="{757A2F4E-5D54-B04B-91BD-7E78EE1FE9FD}" type="slidenum">
              <a:rPr lang="en-US" smtClean="0"/>
              <a:pPr/>
              <a:t>68</a:t>
            </a:fld>
            <a:endParaRPr lang="en-US" dirty="0" smtClean="0"/>
          </a:p>
        </p:txBody>
      </p:sp>
    </p:spTree>
    <p:extLst>
      <p:ext uri="{BB962C8B-B14F-4D97-AF65-F5344CB8AC3E}">
        <p14:creationId xmlns:p14="http://schemas.microsoft.com/office/powerpoint/2010/main" val="26306344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69</a:t>
            </a:fld>
            <a:endParaRPr lang="en-US" dirty="0" smtClean="0"/>
          </a:p>
        </p:txBody>
      </p:sp>
      <p:sp>
        <p:nvSpPr>
          <p:cNvPr id="5" name="Title 1"/>
          <p:cNvSpPr>
            <a:spLocks noGrp="1"/>
          </p:cNvSpPr>
          <p:nvPr>
            <p:ph type="title"/>
          </p:nvPr>
        </p:nvSpPr>
        <p:spPr bwMode="auto">
          <a:xfrm>
            <a:off x="-35851" y="1116962"/>
            <a:ext cx="2112884" cy="288510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latin typeface="Palatino Linotype" panose="02040502050505030304" pitchFamily="18" charset="0"/>
              </a:rPr>
              <a:t>SPED Data Summary Report</a:t>
            </a:r>
          </a:p>
        </p:txBody>
      </p:sp>
      <p:sp>
        <p:nvSpPr>
          <p:cNvPr id="4" name="Content Placeholder 3"/>
          <p:cNvSpPr>
            <a:spLocks noGrp="1"/>
          </p:cNvSpPr>
          <p:nvPr>
            <p:ph sz="quarter" idx="10"/>
          </p:nvPr>
        </p:nvSpPr>
        <p:spPr>
          <a:xfrm>
            <a:off x="2077033" y="440379"/>
            <a:ext cx="6955207" cy="5915971"/>
          </a:xfrm>
        </p:spPr>
        <p:txBody>
          <a:bodyPr>
            <a:normAutofit lnSpcReduction="10000"/>
          </a:bodyPr>
          <a:lstStyle/>
          <a:p>
            <a:pPr marL="45720" indent="0">
              <a:buNone/>
            </a:pPr>
            <a:r>
              <a:rPr lang="en-US" dirty="0" smtClean="0"/>
              <a:t>The report has 5 Sections</a:t>
            </a:r>
          </a:p>
          <a:p>
            <a:pPr lvl="1"/>
            <a:r>
              <a:rPr lang="en-US" dirty="0" smtClean="0"/>
              <a:t>Section A: Disciplinary Removal Type </a:t>
            </a:r>
            <a:r>
              <a:rPr lang="en-US" b="1" dirty="0" smtClean="0"/>
              <a:t>by Disability </a:t>
            </a:r>
            <a:r>
              <a:rPr lang="en-US" dirty="0" smtClean="0"/>
              <a:t>(pp. 1-3)</a:t>
            </a:r>
          </a:p>
          <a:p>
            <a:pPr lvl="1"/>
            <a:r>
              <a:rPr lang="en-US" dirty="0" smtClean="0"/>
              <a:t>Section B: Disciplinary Removal Type </a:t>
            </a:r>
            <a:r>
              <a:rPr lang="en-US" b="1" dirty="0" smtClean="0"/>
              <a:t>by Race/Ethnicity</a:t>
            </a:r>
            <a:r>
              <a:rPr lang="en-US" dirty="0" smtClean="0"/>
              <a:t> (pp. 4-6)</a:t>
            </a:r>
          </a:p>
          <a:p>
            <a:pPr lvl="1"/>
            <a:r>
              <a:rPr lang="en-US" dirty="0" smtClean="0"/>
              <a:t>Section C: Disciplinary Removal Type </a:t>
            </a:r>
            <a:r>
              <a:rPr lang="en-US" b="1" dirty="0" smtClean="0"/>
              <a:t>by Gender </a:t>
            </a:r>
            <a:r>
              <a:rPr lang="en-US" dirty="0" smtClean="0"/>
              <a:t>(pp. 7-9)</a:t>
            </a:r>
          </a:p>
          <a:p>
            <a:pPr lvl="1"/>
            <a:r>
              <a:rPr lang="en-US" dirty="0" smtClean="0"/>
              <a:t>Section D: Disciplinary </a:t>
            </a:r>
            <a:r>
              <a:rPr lang="en-US" dirty="0"/>
              <a:t>Removal Type </a:t>
            </a:r>
            <a:r>
              <a:rPr lang="en-US" b="1" dirty="0"/>
              <a:t>by </a:t>
            </a:r>
            <a:r>
              <a:rPr lang="en-US" b="1" dirty="0" smtClean="0"/>
              <a:t>English Language Learner Status</a:t>
            </a:r>
            <a:r>
              <a:rPr lang="en-US" dirty="0" smtClean="0"/>
              <a:t>(pp. 10-12)</a:t>
            </a:r>
          </a:p>
          <a:p>
            <a:pPr lvl="1"/>
            <a:r>
              <a:rPr lang="en-US" dirty="0" smtClean="0"/>
              <a:t>Section E: Children subject to expulsion who did and did not receive educational services by Disability Status (p. 13)</a:t>
            </a:r>
            <a:endParaRPr lang="en-US" dirty="0"/>
          </a:p>
        </p:txBody>
      </p:sp>
    </p:spTree>
    <p:extLst>
      <p:ext uri="{BB962C8B-B14F-4D97-AF65-F5344CB8AC3E}">
        <p14:creationId xmlns:p14="http://schemas.microsoft.com/office/powerpoint/2010/main" val="1599298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04" y="1655868"/>
            <a:ext cx="4427539" cy="4197319"/>
          </a:xfrm>
        </p:spPr>
        <p:txBody>
          <a:bodyPr/>
          <a:lstStyle/>
          <a:p>
            <a:pPr marL="45720" indent="0" algn="ctr">
              <a:buNone/>
            </a:pPr>
            <a:r>
              <a:rPr lang="en-US" sz="1800" dirty="0" smtClean="0"/>
              <a:t>DISTRICTS</a:t>
            </a:r>
          </a:p>
          <a:p>
            <a:pPr marL="45720" indent="0">
              <a:buNone/>
            </a:pPr>
            <a:r>
              <a:rPr lang="en-US" sz="1800" b="0" dirty="0" smtClean="0"/>
              <a:t>Responsible for submitting valid and reliable data on students with disabilities with discipline incidences and actions.  </a:t>
            </a:r>
            <a:endParaRPr lang="en-US" sz="1800" b="0" dirty="0"/>
          </a:p>
        </p:txBody>
      </p:sp>
      <p:sp>
        <p:nvSpPr>
          <p:cNvPr id="4" name="Title 3"/>
          <p:cNvSpPr>
            <a:spLocks noGrp="1"/>
          </p:cNvSpPr>
          <p:nvPr>
            <p:ph type="title"/>
          </p:nvPr>
        </p:nvSpPr>
        <p:spPr/>
        <p:txBody>
          <a:bodyPr/>
          <a:lstStyle/>
          <a:p>
            <a:r>
              <a:rPr lang="en-US" sz="4800" dirty="0" smtClean="0">
                <a:latin typeface="Palatino Linotype" panose="02040502050505030304" pitchFamily="18" charset="0"/>
              </a:rPr>
              <a:t>Roles and Responsibilities</a:t>
            </a:r>
            <a:endParaRPr lang="en-US" sz="4800" dirty="0">
              <a:latin typeface="Palatino Linotype" panose="02040502050505030304" pitchFamily="18" charset="0"/>
            </a:endParaRPr>
          </a:p>
        </p:txBody>
      </p:sp>
      <p:sp>
        <p:nvSpPr>
          <p:cNvPr id="5" name="Footer Placeholder 4"/>
          <p:cNvSpPr>
            <a:spLocks noGrp="1"/>
          </p:cNvSpPr>
          <p:nvPr>
            <p:ph type="ftr" sz="quarter" idx="3"/>
          </p:nvPr>
        </p:nvSpPr>
        <p:spPr/>
        <p:txBody>
          <a:bodyPr/>
          <a:lstStyle/>
          <a:p>
            <a:fld id="{757A2F4E-5D54-B04B-91BD-7E78EE1FE9FD}" type="slidenum">
              <a:rPr lang="en-US" sz="1100" smtClean="0"/>
              <a:pPr/>
              <a:t>7</a:t>
            </a:fld>
            <a:endParaRPr lang="en-US" sz="1100" dirty="0" smtClean="0"/>
          </a:p>
        </p:txBody>
      </p:sp>
      <p:sp>
        <p:nvSpPr>
          <p:cNvPr id="3" name="Content Placeholder 2"/>
          <p:cNvSpPr>
            <a:spLocks noGrp="1"/>
          </p:cNvSpPr>
          <p:nvPr>
            <p:ph sz="half" idx="4294967295"/>
          </p:nvPr>
        </p:nvSpPr>
        <p:spPr>
          <a:xfrm>
            <a:off x="4808538" y="1655763"/>
            <a:ext cx="4335462" cy="3697287"/>
          </a:xfrm>
        </p:spPr>
        <p:txBody>
          <a:bodyPr/>
          <a:lstStyle/>
          <a:p>
            <a:pPr marL="45720" indent="0" algn="ctr">
              <a:buNone/>
            </a:pPr>
            <a:r>
              <a:rPr lang="en-US" sz="1800" dirty="0" smtClean="0"/>
              <a:t>ADMINISTRATIVE UNITS</a:t>
            </a:r>
          </a:p>
          <a:p>
            <a:pPr marL="45720" indent="0">
              <a:buNone/>
            </a:pPr>
            <a:r>
              <a:rPr lang="en-US" sz="1800" b="0" dirty="0" smtClean="0"/>
              <a:t>Responsible for the Approval and submission of the Special Education Discipline Data Collection.</a:t>
            </a:r>
            <a:endParaRPr lang="en-US" sz="1800" b="0" dirty="0"/>
          </a:p>
        </p:txBody>
      </p:sp>
      <p:sp>
        <p:nvSpPr>
          <p:cNvPr id="9" name="Rectangle 8"/>
          <p:cNvSpPr/>
          <p:nvPr/>
        </p:nvSpPr>
        <p:spPr>
          <a:xfrm>
            <a:off x="2093462" y="5119694"/>
            <a:ext cx="3766929"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Collaboration</a:t>
            </a:r>
            <a:endParaRPr lang="en-US"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TextBox 9"/>
          <p:cNvSpPr txBox="1"/>
          <p:nvPr/>
        </p:nvSpPr>
        <p:spPr>
          <a:xfrm>
            <a:off x="217920" y="3353439"/>
            <a:ext cx="8433446" cy="1200329"/>
          </a:xfrm>
          <a:prstGeom prst="rect">
            <a:avLst/>
          </a:prstGeom>
          <a:solidFill>
            <a:srgbClr val="92D050">
              <a:alpha val="58000"/>
            </a:srgbClr>
          </a:solidFill>
        </p:spPr>
        <p:txBody>
          <a:bodyPr wrap="square" rtlCol="0">
            <a:spAutoFit/>
          </a:bodyPr>
          <a:lstStyle/>
          <a:p>
            <a:pPr algn="ctr"/>
            <a:r>
              <a:rPr lang="en-US" b="1" dirty="0" smtClean="0"/>
              <a:t>SPECIAL EDUCATION DIRECTORS </a:t>
            </a:r>
          </a:p>
          <a:p>
            <a:pPr algn="ctr"/>
            <a:r>
              <a:rPr lang="en-US" b="1" dirty="0"/>
              <a:t>(</a:t>
            </a:r>
            <a:r>
              <a:rPr lang="en-US" b="1" dirty="0" smtClean="0"/>
              <a:t>in conjunction with Superintendents, Principals, Other School Personnel) </a:t>
            </a:r>
          </a:p>
          <a:p>
            <a:pPr algn="ctr"/>
            <a:endParaRPr lang="en-US" b="1" dirty="0" smtClean="0"/>
          </a:p>
          <a:p>
            <a:r>
              <a:rPr lang="en-US" b="1" dirty="0" smtClean="0"/>
              <a:t>Responsible for the overall collection and the authorization of reports.  </a:t>
            </a:r>
            <a:endParaRPr lang="en-US" b="1"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64988" y="4773295"/>
            <a:ext cx="2165682" cy="1371600"/>
          </a:xfrm>
          <a:prstGeom prst="rect">
            <a:avLst/>
          </a:prstGeom>
        </p:spPr>
      </p:pic>
    </p:spTree>
    <p:extLst>
      <p:ext uri="{BB962C8B-B14F-4D97-AF65-F5344CB8AC3E}">
        <p14:creationId xmlns:p14="http://schemas.microsoft.com/office/powerpoint/2010/main" val="2095936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924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dirty="0">
              <a:solidFill>
                <a:prstClr val="white"/>
              </a:solidFill>
            </a:endParaRPr>
          </a:p>
        </p:txBody>
      </p:sp>
      <p:sp>
        <p:nvSpPr>
          <p:cNvPr id="563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3400" dirty="0" smtClean="0">
                <a:latin typeface="Palatino Linotype" panose="02040502050505030304" pitchFamily="18" charset="0"/>
              </a:rPr>
              <a:t>SPED Data Summary Report</a:t>
            </a:r>
          </a:p>
        </p:txBody>
      </p:sp>
      <p:sp>
        <p:nvSpPr>
          <p:cNvPr id="5" name="Footer Placeholder 2"/>
          <p:cNvSpPr>
            <a:spLocks noGrp="1"/>
          </p:cNvSpPr>
          <p:nvPr>
            <p:ph type="ftr" sz="quarter" idx="3"/>
          </p:nvPr>
        </p:nvSpPr>
        <p:spPr/>
        <p:txBody>
          <a:bodyPr/>
          <a:lstStyle/>
          <a:p>
            <a:fld id="{757A2F4E-5D54-B04B-91BD-7E78EE1FE9FD}" type="slidenum">
              <a:rPr lang="en-US" smtClean="0"/>
              <a:pPr/>
              <a:t>70</a:t>
            </a:fld>
            <a:endParaRPr lang="en-US" dirty="0" smtClean="0"/>
          </a:p>
        </p:txBody>
      </p:sp>
      <p:sp>
        <p:nvSpPr>
          <p:cNvPr id="3" name="Content Placeholder 2"/>
          <p:cNvSpPr>
            <a:spLocks noGrp="1"/>
          </p:cNvSpPr>
          <p:nvPr>
            <p:ph sz="quarter" idx="10"/>
          </p:nvPr>
        </p:nvSpPr>
        <p:spPr>
          <a:xfrm>
            <a:off x="380998" y="1111045"/>
            <a:ext cx="8762631" cy="5746955"/>
          </a:xfrm>
          <a:prstGeom prst="rect">
            <a:avLst/>
          </a:prstGeom>
          <a:solidFill>
            <a:schemeClr val="bg1"/>
          </a:solidFill>
        </p:spPr>
        <p:txBody>
          <a:bodyPr/>
          <a:lstStyle/>
          <a:p>
            <a:pPr marL="0" eaLnBrk="1" hangingPunct="1">
              <a:spcBef>
                <a:spcPts val="600"/>
              </a:spcBef>
              <a:spcAft>
                <a:spcPts val="600"/>
              </a:spcAft>
              <a:buFontTx/>
              <a:buNone/>
              <a:defRPr/>
            </a:pPr>
            <a:r>
              <a:rPr lang="en-US" sz="2400" b="0" spc="250" dirty="0" smtClean="0">
                <a:solidFill>
                  <a:schemeClr val="tx1"/>
                </a:solidFill>
              </a:rPr>
              <a:t>Sections A-D contain counts of discipline events and counts of children with disabilities by: </a:t>
            </a:r>
          </a:p>
          <a:p>
            <a:pPr marL="114300" indent="-457200" eaLnBrk="1" hangingPunct="1">
              <a:spcBef>
                <a:spcPts val="600"/>
              </a:spcBef>
              <a:buFontTx/>
              <a:buAutoNum type="arabicParenBoth"/>
              <a:defRPr/>
            </a:pPr>
            <a:r>
              <a:rPr lang="en-US" sz="2400" spc="250" dirty="0" smtClean="0">
                <a:solidFill>
                  <a:schemeClr val="tx1"/>
                </a:solidFill>
              </a:rPr>
              <a:t>Unilateral removal </a:t>
            </a:r>
            <a:r>
              <a:rPr lang="en-US" sz="2400" b="0" spc="250" dirty="0" smtClean="0">
                <a:solidFill>
                  <a:schemeClr val="tx1"/>
                </a:solidFill>
              </a:rPr>
              <a:t>by school personnel following a drug or weapon offense or serious bodily injury</a:t>
            </a:r>
          </a:p>
          <a:p>
            <a:pPr marL="114300" indent="-457200" eaLnBrk="1" hangingPunct="1">
              <a:spcBef>
                <a:spcPts val="600"/>
              </a:spcBef>
              <a:buFontTx/>
              <a:buAutoNum type="arabicParenBoth"/>
              <a:defRPr/>
            </a:pPr>
            <a:r>
              <a:rPr lang="en-US" sz="2400" spc="250" dirty="0"/>
              <a:t>R</a:t>
            </a:r>
            <a:r>
              <a:rPr lang="en-US" sz="2400" spc="250" dirty="0" smtClean="0">
                <a:solidFill>
                  <a:schemeClr val="tx1"/>
                </a:solidFill>
              </a:rPr>
              <a:t>emoval based on a hearing officer determination</a:t>
            </a:r>
            <a:r>
              <a:rPr lang="en-US" sz="2400" b="0" spc="250" dirty="0" smtClean="0">
                <a:solidFill>
                  <a:schemeClr val="tx1"/>
                </a:solidFill>
              </a:rPr>
              <a:t> regarding likely injury</a:t>
            </a:r>
          </a:p>
          <a:p>
            <a:pPr marL="114300" indent="-457200" eaLnBrk="1" hangingPunct="1">
              <a:spcBef>
                <a:spcPts val="600"/>
              </a:spcBef>
              <a:buFontTx/>
              <a:buAutoNum type="arabicParenBoth"/>
              <a:defRPr/>
            </a:pPr>
            <a:r>
              <a:rPr lang="en-US" sz="2400" spc="250" dirty="0" smtClean="0"/>
              <a:t>S</a:t>
            </a:r>
            <a:r>
              <a:rPr lang="en-US" sz="2400" spc="250" dirty="0" smtClean="0">
                <a:solidFill>
                  <a:schemeClr val="tx1"/>
                </a:solidFill>
              </a:rPr>
              <a:t>uspension</a:t>
            </a:r>
            <a:r>
              <a:rPr lang="en-US" sz="2400" b="0" spc="250" dirty="0" smtClean="0">
                <a:solidFill>
                  <a:schemeClr val="tx1"/>
                </a:solidFill>
              </a:rPr>
              <a:t> (both In-School and Out-of-School totaling less than 10 school days and totaling more than 10 school days</a:t>
            </a:r>
          </a:p>
          <a:p>
            <a:pPr marL="114300" indent="-457200" eaLnBrk="1" hangingPunct="1">
              <a:spcBef>
                <a:spcPts val="600"/>
              </a:spcBef>
              <a:spcAft>
                <a:spcPts val="600"/>
              </a:spcAft>
              <a:buFontTx/>
              <a:buAutoNum type="arabicParenBoth"/>
              <a:defRPr/>
            </a:pPr>
            <a:r>
              <a:rPr lang="en-US" sz="2400" spc="250" dirty="0"/>
              <a:t>E</a:t>
            </a:r>
            <a:r>
              <a:rPr lang="en-US" sz="2400" spc="250" dirty="0" smtClean="0">
                <a:solidFill>
                  <a:schemeClr val="tx1"/>
                </a:solidFill>
              </a:rPr>
              <a:t>xpulsion</a:t>
            </a:r>
            <a:r>
              <a:rPr lang="en-US" sz="2400" b="0" spc="250" dirty="0" smtClean="0">
                <a:solidFill>
                  <a:schemeClr val="tx1"/>
                </a:solidFill>
              </a:rPr>
              <a:t> with and without educational services.</a:t>
            </a:r>
          </a:p>
          <a:p>
            <a:pPr marL="0" indent="0" eaLnBrk="1" hangingPunct="1">
              <a:spcBef>
                <a:spcPts val="600"/>
              </a:spcBef>
              <a:buNone/>
              <a:defRPr/>
            </a:pPr>
            <a:r>
              <a:rPr lang="en-US" sz="2400" spc="250" dirty="0" smtClean="0">
                <a:solidFill>
                  <a:schemeClr val="accent1"/>
                </a:solidFill>
              </a:rPr>
              <a:t>TIP:  The TOTALS for these areas should be the </a:t>
            </a:r>
            <a:br>
              <a:rPr lang="en-US" sz="2400" spc="250" dirty="0" smtClean="0">
                <a:solidFill>
                  <a:schemeClr val="accent1"/>
                </a:solidFill>
              </a:rPr>
            </a:br>
            <a:r>
              <a:rPr lang="en-US" sz="2400" spc="250" dirty="0" smtClean="0">
                <a:solidFill>
                  <a:schemeClr val="accent1"/>
                </a:solidFill>
              </a:rPr>
              <a:t>same across Sections A-D   </a:t>
            </a:r>
          </a:p>
        </p:txBody>
      </p:sp>
    </p:spTree>
    <p:extLst>
      <p:ext uri="{BB962C8B-B14F-4D97-AF65-F5344CB8AC3E}">
        <p14:creationId xmlns:p14="http://schemas.microsoft.com/office/powerpoint/2010/main" val="12603252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924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dirty="0">
              <a:solidFill>
                <a:prstClr val="white"/>
              </a:solidFill>
            </a:endParaRPr>
          </a:p>
        </p:txBody>
      </p:sp>
      <p:sp>
        <p:nvSpPr>
          <p:cNvPr id="3" name="Footer Placeholder 2"/>
          <p:cNvSpPr>
            <a:spLocks noGrp="1"/>
          </p:cNvSpPr>
          <p:nvPr>
            <p:ph type="ftr" sz="quarter" idx="3"/>
          </p:nvPr>
        </p:nvSpPr>
        <p:spPr/>
        <p:txBody>
          <a:bodyPr/>
          <a:lstStyle/>
          <a:p>
            <a:fld id="{757A2F4E-5D54-B04B-91BD-7E78EE1FE9FD}" type="slidenum">
              <a:rPr lang="en-US" smtClean="0"/>
              <a:pPr/>
              <a:t>71</a:t>
            </a:fld>
            <a:endParaRPr lang="en-US" dirty="0" smtClean="0"/>
          </a:p>
        </p:txBody>
      </p:sp>
      <p:sp>
        <p:nvSpPr>
          <p:cNvPr id="4" name="Content Placeholder 3"/>
          <p:cNvSpPr>
            <a:spLocks noGrp="1"/>
          </p:cNvSpPr>
          <p:nvPr>
            <p:ph sz="quarter" idx="10"/>
          </p:nvPr>
        </p:nvSpPr>
        <p:spPr/>
        <p:txBody>
          <a:bodyPr>
            <a:normAutofit lnSpcReduction="10000"/>
          </a:bodyPr>
          <a:lstStyle/>
          <a:p>
            <a:pPr marL="45720" indent="0">
              <a:buNone/>
            </a:pPr>
            <a:r>
              <a:rPr lang="en-US" dirty="0" smtClean="0"/>
              <a:t>The final section, “Section </a:t>
            </a:r>
            <a:r>
              <a:rPr lang="en-US" dirty="0"/>
              <a:t>E: Children subject to expulsion who did and did not receive educational services by </a:t>
            </a:r>
            <a:r>
              <a:rPr lang="en-US" dirty="0" smtClean="0"/>
              <a:t>disability status” is on page 13. </a:t>
            </a:r>
            <a:endParaRPr lang="en-US" dirty="0"/>
          </a:p>
          <a:p>
            <a:pPr marL="45720" indent="0">
              <a:buNone/>
            </a:pPr>
            <a:r>
              <a:rPr lang="en-US" b="0" dirty="0" smtClean="0">
                <a:solidFill>
                  <a:schemeClr val="accent1"/>
                </a:solidFill>
              </a:rPr>
              <a:t>Note: Children </a:t>
            </a:r>
            <a:r>
              <a:rPr lang="en-US" b="0" dirty="0">
                <a:solidFill>
                  <a:schemeClr val="accent1"/>
                </a:solidFill>
              </a:rPr>
              <a:t>with disabilities must receive educational services during an expulsion of more than 10 school days. The only children with disabilities </a:t>
            </a:r>
            <a:r>
              <a:rPr lang="en-US" b="0" dirty="0" smtClean="0">
                <a:solidFill>
                  <a:schemeClr val="accent1"/>
                </a:solidFill>
              </a:rPr>
              <a:t>who should </a:t>
            </a:r>
            <a:r>
              <a:rPr lang="en-US" b="0" dirty="0">
                <a:solidFill>
                  <a:schemeClr val="accent1"/>
                </a:solidFill>
              </a:rPr>
              <a:t>be reported </a:t>
            </a:r>
            <a:r>
              <a:rPr lang="en-US" b="0" dirty="0" smtClean="0">
                <a:solidFill>
                  <a:schemeClr val="accent1"/>
                </a:solidFill>
              </a:rPr>
              <a:t>as </a:t>
            </a:r>
            <a:r>
              <a:rPr lang="en-US" b="0" u="sng" dirty="0" smtClean="0">
                <a:solidFill>
                  <a:schemeClr val="accent1"/>
                </a:solidFill>
              </a:rPr>
              <a:t>not receiving services</a:t>
            </a:r>
            <a:r>
              <a:rPr lang="en-US" b="0" dirty="0" smtClean="0">
                <a:solidFill>
                  <a:schemeClr val="accent1"/>
                </a:solidFill>
              </a:rPr>
              <a:t> </a:t>
            </a:r>
            <a:r>
              <a:rPr lang="en-US" b="0" dirty="0">
                <a:solidFill>
                  <a:schemeClr val="accent1"/>
                </a:solidFill>
              </a:rPr>
              <a:t>are those </a:t>
            </a:r>
            <a:r>
              <a:rPr lang="en-US" dirty="0">
                <a:solidFill>
                  <a:schemeClr val="accent1"/>
                </a:solidFill>
              </a:rPr>
              <a:t>who were removed for less than 10 school days </a:t>
            </a:r>
            <a:r>
              <a:rPr lang="en-US" b="0" dirty="0">
                <a:solidFill>
                  <a:schemeClr val="accent1"/>
                </a:solidFill>
              </a:rPr>
              <a:t>after an expulsion.</a:t>
            </a:r>
          </a:p>
        </p:txBody>
      </p:sp>
      <p:sp>
        <p:nvSpPr>
          <p:cNvPr id="5" name="Title 1"/>
          <p:cNvSpPr txBox="1">
            <a:spLocks/>
          </p:cNvSpPr>
          <p:nvPr/>
        </p:nvSpPr>
        <p:spPr bwMode="auto">
          <a:xfrm>
            <a:off x="533400" y="173593"/>
            <a:ext cx="8381260" cy="594804"/>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sz="3400" dirty="0" smtClean="0">
                <a:solidFill>
                  <a:prstClr val="white"/>
                </a:solidFill>
                <a:latin typeface="Palatino Linotype" panose="02040502050505030304" pitchFamily="18" charset="0"/>
              </a:rPr>
              <a:t>SPED Data Summary Report</a:t>
            </a:r>
          </a:p>
        </p:txBody>
      </p:sp>
    </p:spTree>
    <p:extLst>
      <p:ext uri="{BB962C8B-B14F-4D97-AF65-F5344CB8AC3E}">
        <p14:creationId xmlns:p14="http://schemas.microsoft.com/office/powerpoint/2010/main" val="9621642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430"/>
            <a:ext cx="8921960" cy="6184722"/>
          </a:xfrm>
          <a:prstGeom prst="rect">
            <a:avLst/>
          </a:prstGeom>
        </p:spPr>
      </p:pic>
      <p:sp>
        <p:nvSpPr>
          <p:cNvPr id="17" name="TextBox 16"/>
          <p:cNvSpPr txBox="1"/>
          <p:nvPr/>
        </p:nvSpPr>
        <p:spPr>
          <a:xfrm>
            <a:off x="477177" y="81018"/>
            <a:ext cx="2105025" cy="1195326"/>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spAutoFit/>
          </a:bodyPr>
          <a:lstStyle/>
          <a:p>
            <a:pPr>
              <a:defRPr/>
            </a:pPr>
            <a:r>
              <a:rPr lang="en-US" b="1" dirty="0">
                <a:solidFill>
                  <a:srgbClr val="5C6670"/>
                </a:solidFill>
              </a:rPr>
              <a:t>Section A:  Disciplinary Removal by Disability</a:t>
            </a:r>
            <a:r>
              <a:rPr lang="en-US" b="1" dirty="0" smtClean="0">
                <a:solidFill>
                  <a:srgbClr val="5C6670"/>
                </a:solidFill>
              </a:rPr>
              <a:t>.</a:t>
            </a:r>
            <a:endParaRPr lang="en-US" b="1" dirty="0">
              <a:solidFill>
                <a:srgbClr val="5C6670"/>
              </a:solidFill>
            </a:endParaRPr>
          </a:p>
        </p:txBody>
      </p:sp>
      <p:sp>
        <p:nvSpPr>
          <p:cNvPr id="19" name="TextBox 18"/>
          <p:cNvSpPr txBox="1">
            <a:spLocks/>
          </p:cNvSpPr>
          <p:nvPr/>
        </p:nvSpPr>
        <p:spPr>
          <a:xfrm>
            <a:off x="3196614" y="4589182"/>
            <a:ext cx="5947386" cy="2268818"/>
          </a:xfrm>
          <a:prstGeom prst="rect">
            <a:avLst/>
          </a:prstGeom>
          <a:ln/>
        </p:spPr>
        <p:style>
          <a:lnRef idx="3">
            <a:schemeClr val="lt1"/>
          </a:lnRef>
          <a:fillRef idx="1">
            <a:schemeClr val="accent2"/>
          </a:fillRef>
          <a:effectRef idx="1">
            <a:schemeClr val="accent2"/>
          </a:effectRef>
          <a:fontRef idx="minor">
            <a:schemeClr val="lt1"/>
          </a:fontRef>
        </p:style>
        <p:txBody>
          <a:bodyPr lIns="86486" tIns="43243" rIns="86486" bIns="43243" anchor="ctr">
            <a:noAutofit/>
          </a:bodyPr>
          <a:lstStyle/>
          <a:p>
            <a:pPr algn="ctr">
              <a:defRPr/>
            </a:pPr>
            <a:r>
              <a:rPr lang="en-US" dirty="0">
                <a:solidFill>
                  <a:prstClr val="white"/>
                </a:solidFill>
              </a:rPr>
              <a:t>If a child reported in column 1A was unilaterally removed to an Interim Alternative Educational Setting more than once then this child should be counted more than once in columns 1B,1C,1D.  If, in the course of a single incident, a child committed more than one type of offense, then report the child in each of the appropriate columns.   </a:t>
            </a:r>
          </a:p>
        </p:txBody>
      </p:sp>
      <p:sp>
        <p:nvSpPr>
          <p:cNvPr id="13" name="Footer Placeholder 2"/>
          <p:cNvSpPr>
            <a:spLocks noGrp="1"/>
          </p:cNvSpPr>
          <p:nvPr>
            <p:ph type="ftr" sz="quarter" idx="3"/>
          </p:nvPr>
        </p:nvSpPr>
        <p:spPr/>
        <p:txBody>
          <a:bodyPr/>
          <a:lstStyle/>
          <a:p>
            <a:fld id="{757A2F4E-5D54-B04B-91BD-7E78EE1FE9FD}" type="slidenum">
              <a:rPr lang="en-US" smtClean="0"/>
              <a:pPr/>
              <a:t>72</a:t>
            </a:fld>
            <a:endParaRPr lang="en-US" dirty="0" smtClean="0"/>
          </a:p>
        </p:txBody>
      </p:sp>
    </p:spTree>
    <p:extLst>
      <p:ext uri="{BB962C8B-B14F-4D97-AF65-F5344CB8AC3E}">
        <p14:creationId xmlns:p14="http://schemas.microsoft.com/office/powerpoint/2010/main" val="172469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430"/>
            <a:ext cx="8921960" cy="6184722"/>
          </a:xfrm>
          <a:prstGeom prst="rect">
            <a:avLst/>
          </a:prstGeom>
        </p:spPr>
      </p:pic>
      <p:sp>
        <p:nvSpPr>
          <p:cNvPr id="12" name="TextBox 11"/>
          <p:cNvSpPr txBox="1"/>
          <p:nvPr/>
        </p:nvSpPr>
        <p:spPr>
          <a:xfrm>
            <a:off x="53471" y="1807801"/>
            <a:ext cx="1512361" cy="4620269"/>
          </a:xfrm>
          <a:prstGeom prst="rect">
            <a:avLst/>
          </a:prstGeom>
        </p:spPr>
        <p:style>
          <a:lnRef idx="2">
            <a:schemeClr val="accent3"/>
          </a:lnRef>
          <a:fillRef idx="1">
            <a:schemeClr val="lt1"/>
          </a:fillRef>
          <a:effectRef idx="0">
            <a:schemeClr val="accent3"/>
          </a:effectRef>
          <a:fontRef idx="minor">
            <a:schemeClr val="dk1"/>
          </a:fontRef>
        </p:style>
        <p:txBody>
          <a:bodyPr wrap="square" lIns="86486" tIns="43243" rIns="86486" bIns="43243">
            <a:noAutofit/>
          </a:bodyPr>
          <a:lstStyle/>
          <a:p>
            <a:pPr>
              <a:defRPr/>
            </a:pPr>
            <a:r>
              <a:rPr lang="en-US" b="1" dirty="0" smtClean="0">
                <a:solidFill>
                  <a:srgbClr val="5C6670"/>
                </a:solidFill>
              </a:rPr>
              <a:t>1A</a:t>
            </a:r>
            <a:r>
              <a:rPr lang="en-US" dirty="0" smtClean="0">
                <a:solidFill>
                  <a:srgbClr val="5C6670"/>
                </a:solidFill>
              </a:rPr>
              <a:t>. Report </a:t>
            </a:r>
            <a:r>
              <a:rPr lang="en-US" dirty="0">
                <a:solidFill>
                  <a:srgbClr val="5C6670"/>
                </a:solidFill>
              </a:rPr>
              <a:t>the </a:t>
            </a:r>
            <a:r>
              <a:rPr lang="en-US" b="1" dirty="0">
                <a:solidFill>
                  <a:srgbClr val="FF0000"/>
                </a:solidFill>
              </a:rPr>
              <a:t>number of children </a:t>
            </a:r>
            <a:r>
              <a:rPr lang="en-US" dirty="0">
                <a:solidFill>
                  <a:srgbClr val="5C6670"/>
                </a:solidFill>
              </a:rPr>
              <a:t>ages 3-21 who were unilaterally removed for drugs, weapons, serious bodily injury.  </a:t>
            </a:r>
            <a:r>
              <a:rPr lang="en-US" dirty="0" smtClean="0">
                <a:solidFill>
                  <a:srgbClr val="5C6670"/>
                </a:solidFill>
              </a:rPr>
              <a:t>The child should only be counted once here. </a:t>
            </a:r>
            <a:endParaRPr lang="en-US" dirty="0">
              <a:solidFill>
                <a:srgbClr val="5C6670"/>
              </a:solidFill>
            </a:endParaRPr>
          </a:p>
        </p:txBody>
      </p:sp>
      <p:sp>
        <p:nvSpPr>
          <p:cNvPr id="14" name="TextBox 13"/>
          <p:cNvSpPr txBox="1"/>
          <p:nvPr/>
        </p:nvSpPr>
        <p:spPr>
          <a:xfrm>
            <a:off x="1551030" y="1807802"/>
            <a:ext cx="1582719" cy="4620268"/>
          </a:xfrm>
          <a:prstGeom prst="rect">
            <a:avLst/>
          </a:prstGeom>
        </p:spPr>
        <p:style>
          <a:lnRef idx="2">
            <a:schemeClr val="accent3"/>
          </a:lnRef>
          <a:fillRef idx="1">
            <a:schemeClr val="lt1"/>
          </a:fillRef>
          <a:effectRef idx="0">
            <a:schemeClr val="accent3"/>
          </a:effectRef>
          <a:fontRef idx="minor">
            <a:schemeClr val="dk1"/>
          </a:fontRef>
        </p:style>
        <p:txBody>
          <a:bodyPr lIns="86486" tIns="43243" rIns="86486" bIns="43243"/>
          <a:lstStyle/>
          <a:p>
            <a:pPr>
              <a:defRPr/>
            </a:pPr>
            <a:r>
              <a:rPr lang="en-US" sz="2000" b="1" dirty="0" smtClean="0">
                <a:solidFill>
                  <a:srgbClr val="5C6670"/>
                </a:solidFill>
              </a:rPr>
              <a:t>1B.</a:t>
            </a:r>
            <a:r>
              <a:rPr lang="en-US" sz="2000" dirty="0" smtClean="0">
                <a:solidFill>
                  <a:srgbClr val="5C6670"/>
                </a:solidFill>
              </a:rPr>
              <a:t> Report </a:t>
            </a:r>
            <a:r>
              <a:rPr lang="en-US" sz="2000" dirty="0">
                <a:solidFill>
                  <a:srgbClr val="5C6670"/>
                </a:solidFill>
              </a:rPr>
              <a:t>the </a:t>
            </a:r>
            <a:r>
              <a:rPr lang="en-US" sz="2000" dirty="0">
                <a:solidFill>
                  <a:srgbClr val="FF0000"/>
                </a:solidFill>
              </a:rPr>
              <a:t>total number of </a:t>
            </a:r>
            <a:r>
              <a:rPr lang="en-US" sz="2000" u="sng" dirty="0">
                <a:solidFill>
                  <a:srgbClr val="FF0000"/>
                </a:solidFill>
              </a:rPr>
              <a:t>times</a:t>
            </a:r>
            <a:r>
              <a:rPr lang="en-US" sz="2000" dirty="0">
                <a:solidFill>
                  <a:srgbClr val="FF0000"/>
                </a:solidFill>
              </a:rPr>
              <a:t> </a:t>
            </a:r>
            <a:r>
              <a:rPr lang="en-US" sz="2000" dirty="0">
                <a:solidFill>
                  <a:srgbClr val="5C6670"/>
                </a:solidFill>
              </a:rPr>
              <a:t>the children reported in column 1A were unilaterally removed for </a:t>
            </a:r>
            <a:r>
              <a:rPr lang="en-US" sz="2000" b="1" dirty="0">
                <a:solidFill>
                  <a:srgbClr val="FF0000"/>
                </a:solidFill>
              </a:rPr>
              <a:t>Drug</a:t>
            </a:r>
            <a:r>
              <a:rPr lang="en-US" sz="2000" dirty="0">
                <a:solidFill>
                  <a:srgbClr val="5C6670"/>
                </a:solidFill>
              </a:rPr>
              <a:t> offenses.</a:t>
            </a:r>
          </a:p>
          <a:p>
            <a:pPr>
              <a:defRPr/>
            </a:pPr>
            <a:endParaRPr lang="en-US" sz="2000" dirty="0">
              <a:solidFill>
                <a:srgbClr val="5C6670"/>
              </a:solidFill>
            </a:endParaRPr>
          </a:p>
          <a:p>
            <a:pPr>
              <a:defRPr/>
            </a:pPr>
            <a:endParaRPr lang="en-US" sz="2000" dirty="0">
              <a:solidFill>
                <a:srgbClr val="5C6670"/>
              </a:solidFill>
            </a:endParaRPr>
          </a:p>
        </p:txBody>
      </p:sp>
      <p:sp>
        <p:nvSpPr>
          <p:cNvPr id="15" name="TextBox 14"/>
          <p:cNvSpPr txBox="1"/>
          <p:nvPr/>
        </p:nvSpPr>
        <p:spPr>
          <a:xfrm>
            <a:off x="3148553" y="1798392"/>
            <a:ext cx="1827473" cy="4629677"/>
          </a:xfrm>
          <a:prstGeom prst="rect">
            <a:avLst/>
          </a:prstGeom>
        </p:spPr>
        <p:style>
          <a:lnRef idx="2">
            <a:schemeClr val="accent3"/>
          </a:lnRef>
          <a:fillRef idx="1">
            <a:schemeClr val="lt1"/>
          </a:fillRef>
          <a:effectRef idx="0">
            <a:schemeClr val="accent3"/>
          </a:effectRef>
          <a:fontRef idx="minor">
            <a:schemeClr val="dk1"/>
          </a:fontRef>
        </p:style>
        <p:txBody>
          <a:bodyPr lIns="86486" tIns="43243" rIns="86486" bIns="43243"/>
          <a:lstStyle/>
          <a:p>
            <a:pPr>
              <a:defRPr/>
            </a:pPr>
            <a:r>
              <a:rPr lang="en-US" b="1" dirty="0" smtClean="0">
                <a:solidFill>
                  <a:srgbClr val="5C6670"/>
                </a:solidFill>
              </a:rPr>
              <a:t>1C. </a:t>
            </a:r>
            <a:r>
              <a:rPr lang="en-US" dirty="0" smtClean="0">
                <a:solidFill>
                  <a:srgbClr val="5C6670"/>
                </a:solidFill>
              </a:rPr>
              <a:t>Report </a:t>
            </a:r>
            <a:r>
              <a:rPr lang="en-US" dirty="0">
                <a:solidFill>
                  <a:srgbClr val="5C6670"/>
                </a:solidFill>
              </a:rPr>
              <a:t>the </a:t>
            </a:r>
            <a:r>
              <a:rPr lang="en-US" dirty="0">
                <a:solidFill>
                  <a:srgbClr val="FF0000"/>
                </a:solidFill>
              </a:rPr>
              <a:t>total number of </a:t>
            </a:r>
            <a:r>
              <a:rPr lang="en-US" u="sng" dirty="0">
                <a:solidFill>
                  <a:srgbClr val="FF0000"/>
                </a:solidFill>
              </a:rPr>
              <a:t>times</a:t>
            </a:r>
            <a:r>
              <a:rPr lang="en-US" dirty="0">
                <a:solidFill>
                  <a:srgbClr val="FF0000"/>
                </a:solidFill>
              </a:rPr>
              <a:t> </a:t>
            </a:r>
            <a:r>
              <a:rPr lang="en-US" dirty="0">
                <a:solidFill>
                  <a:srgbClr val="5C6670"/>
                </a:solidFill>
              </a:rPr>
              <a:t>the children reported in column 1A were unilaterally removed for </a:t>
            </a:r>
            <a:r>
              <a:rPr lang="en-US" b="1" dirty="0">
                <a:solidFill>
                  <a:srgbClr val="FF0000"/>
                </a:solidFill>
              </a:rPr>
              <a:t>Weapon </a:t>
            </a:r>
            <a:r>
              <a:rPr lang="en-US" dirty="0">
                <a:solidFill>
                  <a:srgbClr val="5C6670"/>
                </a:solidFill>
              </a:rPr>
              <a:t>offenses.</a:t>
            </a:r>
          </a:p>
          <a:p>
            <a:pPr>
              <a:defRPr/>
            </a:pPr>
            <a:endParaRPr lang="en-US" dirty="0">
              <a:solidFill>
                <a:srgbClr val="5C6670"/>
              </a:solidFill>
            </a:endParaRPr>
          </a:p>
          <a:p>
            <a:pPr>
              <a:defRPr/>
            </a:pPr>
            <a:endParaRPr lang="en-US" dirty="0">
              <a:solidFill>
                <a:srgbClr val="5C6670"/>
              </a:solidFill>
            </a:endParaRPr>
          </a:p>
        </p:txBody>
      </p:sp>
      <p:sp>
        <p:nvSpPr>
          <p:cNvPr id="16" name="TextBox 15"/>
          <p:cNvSpPr txBox="1"/>
          <p:nvPr/>
        </p:nvSpPr>
        <p:spPr>
          <a:xfrm>
            <a:off x="5005633" y="1798392"/>
            <a:ext cx="3916327" cy="4397760"/>
          </a:xfrm>
          <a:prstGeom prst="rect">
            <a:avLst/>
          </a:prstGeom>
        </p:spPr>
        <p:style>
          <a:lnRef idx="2">
            <a:schemeClr val="accent3"/>
          </a:lnRef>
          <a:fillRef idx="1">
            <a:schemeClr val="lt1"/>
          </a:fillRef>
          <a:effectRef idx="0">
            <a:schemeClr val="accent3"/>
          </a:effectRef>
          <a:fontRef idx="minor">
            <a:schemeClr val="dk1"/>
          </a:fontRef>
        </p:style>
        <p:txBody>
          <a:bodyPr lIns="86486" tIns="43243" rIns="86486" bIns="43243"/>
          <a:lstStyle/>
          <a:p>
            <a:pPr>
              <a:defRPr/>
            </a:pPr>
            <a:r>
              <a:rPr lang="en-US" sz="2000" b="1" dirty="0" smtClean="0">
                <a:solidFill>
                  <a:srgbClr val="5C6670"/>
                </a:solidFill>
              </a:rPr>
              <a:t>1D.</a:t>
            </a:r>
            <a:r>
              <a:rPr lang="en-US" sz="2000" dirty="0" smtClean="0">
                <a:solidFill>
                  <a:srgbClr val="5C6670"/>
                </a:solidFill>
              </a:rPr>
              <a:t> Report </a:t>
            </a:r>
            <a:r>
              <a:rPr lang="en-US" sz="2000" dirty="0">
                <a:solidFill>
                  <a:srgbClr val="5C6670"/>
                </a:solidFill>
              </a:rPr>
              <a:t>the </a:t>
            </a:r>
            <a:r>
              <a:rPr lang="en-US" sz="2000" dirty="0">
                <a:solidFill>
                  <a:srgbClr val="FF0000"/>
                </a:solidFill>
              </a:rPr>
              <a:t>total number of </a:t>
            </a:r>
            <a:r>
              <a:rPr lang="en-US" sz="2000" u="sng" dirty="0">
                <a:solidFill>
                  <a:srgbClr val="FF0000"/>
                </a:solidFill>
              </a:rPr>
              <a:t>times</a:t>
            </a:r>
            <a:r>
              <a:rPr lang="en-US" sz="2000" dirty="0">
                <a:solidFill>
                  <a:srgbClr val="FF0000"/>
                </a:solidFill>
              </a:rPr>
              <a:t> </a:t>
            </a:r>
            <a:r>
              <a:rPr lang="en-US" sz="2000" dirty="0">
                <a:solidFill>
                  <a:srgbClr val="5C6670"/>
                </a:solidFill>
              </a:rPr>
              <a:t>the children reported in column 1A were unilaterally removed for </a:t>
            </a:r>
            <a:r>
              <a:rPr lang="en-US" sz="2000" b="1" dirty="0">
                <a:solidFill>
                  <a:srgbClr val="FF0000"/>
                </a:solidFill>
              </a:rPr>
              <a:t>Serious Bodily Injury </a:t>
            </a:r>
            <a:r>
              <a:rPr lang="en-US" sz="2000" dirty="0">
                <a:solidFill>
                  <a:srgbClr val="5C6670"/>
                </a:solidFill>
              </a:rPr>
              <a:t>offenses.</a:t>
            </a:r>
          </a:p>
        </p:txBody>
      </p:sp>
      <p:sp>
        <p:nvSpPr>
          <p:cNvPr id="17" name="TextBox 16"/>
          <p:cNvSpPr txBox="1"/>
          <p:nvPr/>
        </p:nvSpPr>
        <p:spPr>
          <a:xfrm>
            <a:off x="477177" y="81018"/>
            <a:ext cx="2105025" cy="1195326"/>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spAutoFit/>
          </a:bodyPr>
          <a:lstStyle/>
          <a:p>
            <a:pPr>
              <a:defRPr/>
            </a:pPr>
            <a:r>
              <a:rPr lang="en-US" b="1" dirty="0">
                <a:solidFill>
                  <a:srgbClr val="5C6670"/>
                </a:solidFill>
              </a:rPr>
              <a:t>Section A:  Disciplinary Removal by Disability</a:t>
            </a:r>
            <a:r>
              <a:rPr lang="en-US" b="1" dirty="0" smtClean="0">
                <a:solidFill>
                  <a:srgbClr val="5C6670"/>
                </a:solidFill>
              </a:rPr>
              <a:t>.</a:t>
            </a:r>
            <a:endParaRPr lang="en-US" b="1" dirty="0">
              <a:solidFill>
                <a:srgbClr val="5C667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76" y="443317"/>
            <a:ext cx="8611284" cy="1355075"/>
          </a:xfrm>
          <a:prstGeom prst="rect">
            <a:avLst/>
          </a:prstGeom>
        </p:spPr>
      </p:pic>
      <p:sp>
        <p:nvSpPr>
          <p:cNvPr id="13" name="Footer Placeholder 2"/>
          <p:cNvSpPr>
            <a:spLocks noGrp="1"/>
          </p:cNvSpPr>
          <p:nvPr>
            <p:ph type="ftr" sz="quarter" idx="3"/>
          </p:nvPr>
        </p:nvSpPr>
        <p:spPr/>
        <p:txBody>
          <a:bodyPr/>
          <a:lstStyle/>
          <a:p>
            <a:fld id="{757A2F4E-5D54-B04B-91BD-7E78EE1FE9FD}" type="slidenum">
              <a:rPr lang="en-US" smtClean="0"/>
              <a:pPr/>
              <a:t>73</a:t>
            </a:fld>
            <a:endParaRPr lang="en-US" dirty="0" smtClean="0"/>
          </a:p>
        </p:txBody>
      </p:sp>
    </p:spTree>
    <p:extLst>
      <p:ext uri="{BB962C8B-B14F-4D97-AF65-F5344CB8AC3E}">
        <p14:creationId xmlns:p14="http://schemas.microsoft.com/office/powerpoint/2010/main" val="40296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5" grpId="0" animBg="1"/>
      <p:bldP spid="15" grpId="1" animBg="1"/>
      <p:bldP spid="16" grpId="0" animBg="1"/>
      <p:bldP spid="16"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11430"/>
            <a:ext cx="8921960" cy="6184722"/>
          </a:xfrm>
          <a:prstGeom prst="rect">
            <a:avLst/>
          </a:prstGeom>
        </p:spPr>
      </p:pic>
      <p:sp>
        <p:nvSpPr>
          <p:cNvPr id="17" name="TextBox 16"/>
          <p:cNvSpPr txBox="1"/>
          <p:nvPr/>
        </p:nvSpPr>
        <p:spPr>
          <a:xfrm>
            <a:off x="477177" y="81018"/>
            <a:ext cx="2105025" cy="1195326"/>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spAutoFit/>
          </a:bodyPr>
          <a:lstStyle/>
          <a:p>
            <a:pPr>
              <a:defRPr/>
            </a:pPr>
            <a:r>
              <a:rPr lang="en-US" b="1" dirty="0">
                <a:solidFill>
                  <a:srgbClr val="5C6670"/>
                </a:solidFill>
              </a:rPr>
              <a:t>Section A:  Disciplinary Removal by Disability</a:t>
            </a:r>
            <a:r>
              <a:rPr lang="en-US" b="1" dirty="0" smtClean="0">
                <a:solidFill>
                  <a:srgbClr val="5C6670"/>
                </a:solidFill>
              </a:rPr>
              <a:t>.</a:t>
            </a:r>
            <a:endParaRPr lang="en-US" b="1" dirty="0">
              <a:solidFill>
                <a:srgbClr val="5C6670"/>
              </a:solidFill>
            </a:endParaRPr>
          </a:p>
        </p:txBody>
      </p:sp>
      <p:sp>
        <p:nvSpPr>
          <p:cNvPr id="20" name="TextBox 19"/>
          <p:cNvSpPr txBox="1"/>
          <p:nvPr/>
        </p:nvSpPr>
        <p:spPr>
          <a:xfrm>
            <a:off x="3148553" y="1809409"/>
            <a:ext cx="5377222" cy="2357237"/>
          </a:xfrm>
          <a:prstGeom prst="rect">
            <a:avLst/>
          </a:prstGeom>
        </p:spPr>
        <p:style>
          <a:lnRef idx="2">
            <a:schemeClr val="accent5"/>
          </a:lnRef>
          <a:fillRef idx="1">
            <a:schemeClr val="lt1"/>
          </a:fillRef>
          <a:effectRef idx="0">
            <a:schemeClr val="accent5"/>
          </a:effectRef>
          <a:fontRef idx="minor">
            <a:schemeClr val="dk1"/>
          </a:fontRef>
        </p:style>
        <p:txBody>
          <a:bodyPr lIns="86486" tIns="43243" rIns="86486" bIns="43243">
            <a:noAutofit/>
          </a:bodyPr>
          <a:lstStyle/>
          <a:p>
            <a:pPr>
              <a:defRPr/>
            </a:pPr>
            <a:r>
              <a:rPr lang="en-US" sz="2000" dirty="0">
                <a:solidFill>
                  <a:srgbClr val="5C6670"/>
                </a:solidFill>
              </a:rPr>
              <a:t>Report the </a:t>
            </a:r>
            <a:r>
              <a:rPr lang="en-US" sz="2000" dirty="0">
                <a:solidFill>
                  <a:srgbClr val="FF0000"/>
                </a:solidFill>
              </a:rPr>
              <a:t>number of children </a:t>
            </a:r>
            <a:r>
              <a:rPr lang="en-US" sz="2000" dirty="0">
                <a:solidFill>
                  <a:srgbClr val="5C6670"/>
                </a:solidFill>
              </a:rPr>
              <a:t>ages 3-21, who were removed to an IAES based on a </a:t>
            </a:r>
            <a:r>
              <a:rPr lang="en-US" sz="2000" b="1" dirty="0">
                <a:solidFill>
                  <a:srgbClr val="FF0000"/>
                </a:solidFill>
              </a:rPr>
              <a:t>Hearing Officer Determination </a:t>
            </a:r>
            <a:r>
              <a:rPr lang="en-US" sz="2000" dirty="0">
                <a:solidFill>
                  <a:srgbClr val="5C6670"/>
                </a:solidFill>
              </a:rPr>
              <a:t>of likely injury to themselves or others.  Children removed by a hearing officer more than once should be counted only once in column 2.  </a:t>
            </a:r>
          </a:p>
          <a:p>
            <a:pPr>
              <a:defRPr/>
            </a:pPr>
            <a:endParaRPr lang="en-US" sz="2000" dirty="0">
              <a:solidFill>
                <a:srgbClr val="5C667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0865" y="211399"/>
            <a:ext cx="5124910" cy="1578393"/>
          </a:xfrm>
          <a:prstGeom prst="rect">
            <a:avLst/>
          </a:prstGeom>
        </p:spPr>
      </p:pic>
      <p:sp>
        <p:nvSpPr>
          <p:cNvPr id="13" name="Footer Placeholder 2"/>
          <p:cNvSpPr>
            <a:spLocks noGrp="1"/>
          </p:cNvSpPr>
          <p:nvPr>
            <p:ph type="ftr" sz="quarter" idx="3"/>
          </p:nvPr>
        </p:nvSpPr>
        <p:spPr/>
        <p:txBody>
          <a:bodyPr/>
          <a:lstStyle/>
          <a:p>
            <a:fld id="{757A2F4E-5D54-B04B-91BD-7E78EE1FE9FD}" type="slidenum">
              <a:rPr lang="en-US" smtClean="0"/>
              <a:pPr/>
              <a:t>74</a:t>
            </a:fld>
            <a:endParaRPr lang="en-US" dirty="0" smtClean="0"/>
          </a:p>
        </p:txBody>
      </p:sp>
    </p:spTree>
    <p:extLst>
      <p:ext uri="{BB962C8B-B14F-4D97-AF65-F5344CB8AC3E}">
        <p14:creationId xmlns:p14="http://schemas.microsoft.com/office/powerpoint/2010/main" val="232159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430"/>
            <a:ext cx="8921960" cy="6184722"/>
          </a:xfrm>
          <a:prstGeom prst="rect">
            <a:avLst/>
          </a:prstGeom>
        </p:spPr>
      </p:pic>
      <p:sp>
        <p:nvSpPr>
          <p:cNvPr id="17" name="TextBox 16"/>
          <p:cNvSpPr txBox="1"/>
          <p:nvPr/>
        </p:nvSpPr>
        <p:spPr>
          <a:xfrm>
            <a:off x="477177" y="81018"/>
            <a:ext cx="2105025" cy="1195326"/>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spAutoFit/>
          </a:bodyPr>
          <a:lstStyle/>
          <a:p>
            <a:pPr>
              <a:defRPr/>
            </a:pPr>
            <a:r>
              <a:rPr lang="en-US" b="1" dirty="0">
                <a:solidFill>
                  <a:srgbClr val="5C6670"/>
                </a:solidFill>
              </a:rPr>
              <a:t>Section A:  Disciplinary Removal by Disability</a:t>
            </a:r>
            <a:r>
              <a:rPr lang="en-US" b="1" dirty="0" smtClean="0">
                <a:solidFill>
                  <a:srgbClr val="5C6670"/>
                </a:solidFill>
              </a:rPr>
              <a:t>.</a:t>
            </a:r>
            <a:endParaRPr lang="en-US" b="1" dirty="0">
              <a:solidFill>
                <a:srgbClr val="5C6670"/>
              </a:solidFill>
            </a:endParaRPr>
          </a:p>
        </p:txBody>
      </p:sp>
      <p:sp>
        <p:nvSpPr>
          <p:cNvPr id="11" name="TextBox 10"/>
          <p:cNvSpPr txBox="1"/>
          <p:nvPr/>
        </p:nvSpPr>
        <p:spPr>
          <a:xfrm>
            <a:off x="1635393" y="2241681"/>
            <a:ext cx="6426165" cy="4034570"/>
          </a:xfrm>
          <a:prstGeom prst="rect">
            <a:avLst/>
          </a:prstGeom>
          <a:ln/>
        </p:spPr>
        <p:style>
          <a:lnRef idx="3">
            <a:schemeClr val="lt1"/>
          </a:lnRef>
          <a:fillRef idx="1">
            <a:schemeClr val="accent1"/>
          </a:fillRef>
          <a:effectRef idx="1">
            <a:schemeClr val="accent1"/>
          </a:effectRef>
          <a:fontRef idx="minor">
            <a:schemeClr val="lt1"/>
          </a:fontRef>
        </p:style>
        <p:txBody>
          <a:bodyPr lIns="45720" tIns="43247" rIns="45720" bIns="45720" anchor="ctr"/>
          <a:lstStyle/>
          <a:p>
            <a:pPr>
              <a:defRPr/>
            </a:pPr>
            <a:r>
              <a:rPr lang="en-US" sz="2000" dirty="0" smtClean="0">
                <a:solidFill>
                  <a:prstClr val="white"/>
                </a:solidFill>
              </a:rPr>
              <a:t>This page, with columns 1A</a:t>
            </a:r>
            <a:r>
              <a:rPr lang="en-US" sz="2000" dirty="0">
                <a:solidFill>
                  <a:prstClr val="white"/>
                </a:solidFill>
              </a:rPr>
              <a:t>, </a:t>
            </a:r>
            <a:r>
              <a:rPr lang="en-US" sz="2000" dirty="0" smtClean="0">
                <a:solidFill>
                  <a:prstClr val="white"/>
                </a:solidFill>
              </a:rPr>
              <a:t>1B</a:t>
            </a:r>
            <a:r>
              <a:rPr lang="en-US" sz="2000" dirty="0">
                <a:solidFill>
                  <a:prstClr val="white"/>
                </a:solidFill>
              </a:rPr>
              <a:t>, </a:t>
            </a:r>
            <a:r>
              <a:rPr lang="en-US" sz="2000" dirty="0" smtClean="0">
                <a:solidFill>
                  <a:prstClr val="white"/>
                </a:solidFill>
              </a:rPr>
              <a:t>1C</a:t>
            </a:r>
            <a:r>
              <a:rPr lang="en-US" sz="2000" dirty="0">
                <a:solidFill>
                  <a:prstClr val="white"/>
                </a:solidFill>
              </a:rPr>
              <a:t>, </a:t>
            </a:r>
            <a:r>
              <a:rPr lang="en-US" sz="2000" dirty="0" smtClean="0">
                <a:solidFill>
                  <a:prstClr val="white"/>
                </a:solidFill>
              </a:rPr>
              <a:t>1D </a:t>
            </a:r>
            <a:r>
              <a:rPr lang="en-US" sz="2000" dirty="0">
                <a:solidFill>
                  <a:prstClr val="white"/>
                </a:solidFill>
              </a:rPr>
              <a:t>&amp; </a:t>
            </a:r>
            <a:r>
              <a:rPr lang="en-US" sz="2000" dirty="0" smtClean="0">
                <a:solidFill>
                  <a:prstClr val="white"/>
                </a:solidFill>
              </a:rPr>
              <a:t>2 </a:t>
            </a:r>
            <a:r>
              <a:rPr lang="en-US" sz="2000" dirty="0">
                <a:solidFill>
                  <a:prstClr val="white"/>
                </a:solidFill>
              </a:rPr>
              <a:t>will repeat </a:t>
            </a:r>
            <a:r>
              <a:rPr lang="en-US" sz="2000" dirty="0" smtClean="0">
                <a:solidFill>
                  <a:prstClr val="white"/>
                </a:solidFill>
              </a:rPr>
              <a:t>for: </a:t>
            </a:r>
          </a:p>
          <a:p>
            <a:pPr>
              <a:defRPr/>
            </a:pPr>
            <a:endParaRPr lang="en-US" sz="2000" dirty="0" smtClean="0">
              <a:solidFill>
                <a:prstClr val="white"/>
              </a:solidFill>
            </a:endParaRPr>
          </a:p>
          <a:p>
            <a:pPr marL="285750" indent="-285750">
              <a:buFont typeface="Arial" panose="020B0604020202020204" pitchFamily="34" charset="0"/>
              <a:buChar char="•"/>
              <a:defRPr/>
            </a:pPr>
            <a:r>
              <a:rPr lang="en-US" sz="2000" dirty="0" smtClean="0">
                <a:solidFill>
                  <a:prstClr val="white"/>
                </a:solidFill>
              </a:rPr>
              <a:t>Section A: Disability</a:t>
            </a:r>
          </a:p>
          <a:p>
            <a:pPr marL="285750" indent="-285750">
              <a:buFont typeface="Arial" panose="020B0604020202020204" pitchFamily="34" charset="0"/>
              <a:buChar char="•"/>
              <a:defRPr/>
            </a:pPr>
            <a:r>
              <a:rPr lang="en-US" sz="2000" dirty="0" smtClean="0">
                <a:solidFill>
                  <a:prstClr val="white"/>
                </a:solidFill>
              </a:rPr>
              <a:t>Section B: Race</a:t>
            </a:r>
            <a:r>
              <a:rPr lang="en-US" sz="2000" dirty="0">
                <a:solidFill>
                  <a:prstClr val="white"/>
                </a:solidFill>
              </a:rPr>
              <a:t>/ </a:t>
            </a:r>
            <a:r>
              <a:rPr lang="en-US" sz="2000" dirty="0" smtClean="0">
                <a:solidFill>
                  <a:prstClr val="white"/>
                </a:solidFill>
              </a:rPr>
              <a:t>Ethnicity</a:t>
            </a:r>
          </a:p>
          <a:p>
            <a:pPr marL="285750" indent="-285750">
              <a:buFont typeface="Arial" panose="020B0604020202020204" pitchFamily="34" charset="0"/>
              <a:buChar char="•"/>
              <a:defRPr/>
            </a:pPr>
            <a:r>
              <a:rPr lang="en-US" sz="2000" dirty="0" smtClean="0">
                <a:solidFill>
                  <a:prstClr val="white"/>
                </a:solidFill>
              </a:rPr>
              <a:t>Section C: Gender and  </a:t>
            </a:r>
          </a:p>
          <a:p>
            <a:pPr marL="285750" indent="-285750">
              <a:buFont typeface="Arial" panose="020B0604020202020204" pitchFamily="34" charset="0"/>
              <a:buChar char="•"/>
              <a:defRPr/>
            </a:pPr>
            <a:r>
              <a:rPr lang="en-US" sz="2000" dirty="0" smtClean="0">
                <a:solidFill>
                  <a:prstClr val="white"/>
                </a:solidFill>
              </a:rPr>
              <a:t>Section D: ELL </a:t>
            </a:r>
            <a:r>
              <a:rPr lang="en-US" sz="2000" dirty="0">
                <a:solidFill>
                  <a:prstClr val="white"/>
                </a:solidFill>
              </a:rPr>
              <a:t>Status. </a:t>
            </a:r>
            <a:endParaRPr lang="en-US" sz="2000" dirty="0" smtClean="0">
              <a:solidFill>
                <a:prstClr val="white"/>
              </a:solidFill>
            </a:endParaRPr>
          </a:p>
          <a:p>
            <a:pPr>
              <a:defRPr/>
            </a:pPr>
            <a:endParaRPr lang="en-US" sz="2000" dirty="0">
              <a:solidFill>
                <a:prstClr val="white"/>
              </a:solidFill>
            </a:endParaRPr>
          </a:p>
          <a:p>
            <a:pPr>
              <a:defRPr/>
            </a:pPr>
            <a:r>
              <a:rPr lang="en-US" sz="2000" dirty="0" smtClean="0">
                <a:solidFill>
                  <a:prstClr val="white"/>
                </a:solidFill>
              </a:rPr>
              <a:t>The report will use the Federal Race/</a:t>
            </a:r>
          </a:p>
          <a:p>
            <a:pPr>
              <a:defRPr/>
            </a:pPr>
            <a:r>
              <a:rPr lang="en-US" sz="2000" dirty="0" smtClean="0">
                <a:solidFill>
                  <a:prstClr val="white"/>
                </a:solidFill>
              </a:rPr>
              <a:t>Ethnicity Reporting Category for the Race/Ethnic codes.  The totals should match across all 4 pages. </a:t>
            </a:r>
            <a:endParaRPr lang="en-US" sz="2000" dirty="0">
              <a:solidFill>
                <a:prstClr val="white"/>
              </a:solidFill>
            </a:endParaRPr>
          </a:p>
        </p:txBody>
      </p:sp>
      <p:sp>
        <p:nvSpPr>
          <p:cNvPr id="13" name="Footer Placeholder 2"/>
          <p:cNvSpPr>
            <a:spLocks noGrp="1"/>
          </p:cNvSpPr>
          <p:nvPr>
            <p:ph type="ftr" sz="quarter" idx="3"/>
          </p:nvPr>
        </p:nvSpPr>
        <p:spPr/>
        <p:txBody>
          <a:bodyPr/>
          <a:lstStyle/>
          <a:p>
            <a:fld id="{757A2F4E-5D54-B04B-91BD-7E78EE1FE9FD}" type="slidenum">
              <a:rPr lang="en-US" smtClean="0"/>
              <a:pPr/>
              <a:t>75</a:t>
            </a:fld>
            <a:endParaRPr lang="en-US" dirty="0" smtClean="0"/>
          </a:p>
        </p:txBody>
      </p:sp>
    </p:spTree>
    <p:extLst>
      <p:ext uri="{BB962C8B-B14F-4D97-AF65-F5344CB8AC3E}">
        <p14:creationId xmlns:p14="http://schemas.microsoft.com/office/powerpoint/2010/main" val="13765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9823"/>
            <a:ext cx="9158569" cy="5920085"/>
          </a:xfrm>
          <a:prstGeom prst="rect">
            <a:avLst/>
          </a:prstGeom>
        </p:spPr>
      </p:pic>
      <p:sp>
        <p:nvSpPr>
          <p:cNvPr id="18" name="TextBox 17"/>
          <p:cNvSpPr txBox="1"/>
          <p:nvPr/>
        </p:nvSpPr>
        <p:spPr>
          <a:xfrm>
            <a:off x="2368148" y="2806406"/>
            <a:ext cx="5835192" cy="1333795"/>
          </a:xfrm>
          <a:prstGeom prst="rect">
            <a:avLst/>
          </a:prstGeom>
          <a:ln/>
        </p:spPr>
        <p:style>
          <a:lnRef idx="3">
            <a:schemeClr val="lt1"/>
          </a:lnRef>
          <a:fillRef idx="1">
            <a:schemeClr val="accent2"/>
          </a:fillRef>
          <a:effectRef idx="1">
            <a:schemeClr val="accent2"/>
          </a:effectRef>
          <a:fontRef idx="minor">
            <a:schemeClr val="lt1"/>
          </a:fontRef>
        </p:style>
        <p:txBody>
          <a:bodyPr lIns="172986" tIns="43247" rIns="345972" bIns="172986"/>
          <a:lstStyle/>
          <a:p>
            <a:pPr>
              <a:defRPr/>
            </a:pPr>
            <a:r>
              <a:rPr lang="en-US" sz="2000" dirty="0">
                <a:solidFill>
                  <a:prstClr val="white"/>
                </a:solidFill>
              </a:rPr>
              <a:t>A child who is subject to both an In-School Suspension and an Out-of-School Suspension for the same offense should be reported in both columns 3 and 4.</a:t>
            </a:r>
          </a:p>
        </p:txBody>
      </p:sp>
      <p:sp>
        <p:nvSpPr>
          <p:cNvPr id="12" name="Footer Placeholder 2"/>
          <p:cNvSpPr>
            <a:spLocks noGrp="1"/>
          </p:cNvSpPr>
          <p:nvPr>
            <p:ph type="ftr" sz="quarter" idx="3"/>
          </p:nvPr>
        </p:nvSpPr>
        <p:spPr/>
        <p:txBody>
          <a:bodyPr/>
          <a:lstStyle/>
          <a:p>
            <a:fld id="{757A2F4E-5D54-B04B-91BD-7E78EE1FE9FD}" type="slidenum">
              <a:rPr lang="en-US" smtClean="0"/>
              <a:pPr/>
              <a:t>76</a:t>
            </a:fld>
            <a:endParaRPr lang="en-US" dirty="0" smtClean="0"/>
          </a:p>
        </p:txBody>
      </p:sp>
    </p:spTree>
    <p:extLst>
      <p:ext uri="{BB962C8B-B14F-4D97-AF65-F5344CB8AC3E}">
        <p14:creationId xmlns:p14="http://schemas.microsoft.com/office/powerpoint/2010/main" val="25922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1" y="-9823"/>
            <a:ext cx="9158569" cy="5920085"/>
          </a:xfrm>
          <a:prstGeom prst="rect">
            <a:avLst/>
          </a:prstGeom>
        </p:spPr>
      </p:pic>
      <p:sp>
        <p:nvSpPr>
          <p:cNvPr id="7" name="TextBox 6"/>
          <p:cNvSpPr txBox="1"/>
          <p:nvPr/>
        </p:nvSpPr>
        <p:spPr>
          <a:xfrm>
            <a:off x="1001483" y="1814691"/>
            <a:ext cx="2750071" cy="4632627"/>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2000" dirty="0">
                <a:solidFill>
                  <a:srgbClr val="5C6670"/>
                </a:solidFill>
              </a:rPr>
              <a:t>Report the </a:t>
            </a:r>
            <a:r>
              <a:rPr lang="en-US" sz="2000" dirty="0">
                <a:solidFill>
                  <a:srgbClr val="FF0000"/>
                </a:solidFill>
              </a:rPr>
              <a:t>number of children </a:t>
            </a:r>
            <a:r>
              <a:rPr lang="en-US" sz="2000" dirty="0">
                <a:solidFill>
                  <a:srgbClr val="5C6670"/>
                </a:solidFill>
              </a:rPr>
              <a:t>ages 3-21 with </a:t>
            </a:r>
            <a:r>
              <a:rPr lang="en-US" sz="2000" dirty="0">
                <a:solidFill>
                  <a:srgbClr val="FF0000"/>
                </a:solidFill>
              </a:rPr>
              <a:t>Out-of-School Suspensions or Expulsions </a:t>
            </a:r>
            <a:r>
              <a:rPr lang="en-US" sz="2000" dirty="0">
                <a:solidFill>
                  <a:srgbClr val="5C6670"/>
                </a:solidFill>
              </a:rPr>
              <a:t>summing to </a:t>
            </a:r>
            <a:r>
              <a:rPr lang="en-US" sz="2000" dirty="0">
                <a:solidFill>
                  <a:srgbClr val="FF0000"/>
                </a:solidFill>
              </a:rPr>
              <a:t>10 days or less </a:t>
            </a:r>
            <a:r>
              <a:rPr lang="en-US" sz="2000" dirty="0">
                <a:solidFill>
                  <a:srgbClr val="5C6670"/>
                </a:solidFill>
              </a:rPr>
              <a:t>during the school year for any offense or combination of offenses.  No child should be reported more than once in column 3A.</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484" y="-33983"/>
            <a:ext cx="5531177" cy="1912011"/>
          </a:xfrm>
          <a:prstGeom prst="rect">
            <a:avLst/>
          </a:prstGeom>
        </p:spPr>
      </p:pic>
      <p:sp>
        <p:nvSpPr>
          <p:cNvPr id="8" name="TextBox 7"/>
          <p:cNvSpPr txBox="1"/>
          <p:nvPr/>
        </p:nvSpPr>
        <p:spPr>
          <a:xfrm>
            <a:off x="3767071" y="1814691"/>
            <a:ext cx="2717639" cy="4632627"/>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2000" dirty="0">
                <a:solidFill>
                  <a:srgbClr val="5C6670"/>
                </a:solidFill>
              </a:rPr>
              <a:t>Report the </a:t>
            </a:r>
            <a:r>
              <a:rPr lang="en-US" sz="2000" dirty="0">
                <a:solidFill>
                  <a:srgbClr val="FF0000"/>
                </a:solidFill>
              </a:rPr>
              <a:t>number of children</a:t>
            </a:r>
            <a:r>
              <a:rPr lang="en-US" sz="2000" dirty="0">
                <a:solidFill>
                  <a:srgbClr val="5C6670"/>
                </a:solidFill>
              </a:rPr>
              <a:t> ages 3-21 with </a:t>
            </a:r>
            <a:r>
              <a:rPr lang="en-US" sz="2000" dirty="0">
                <a:solidFill>
                  <a:srgbClr val="FF0000"/>
                </a:solidFill>
              </a:rPr>
              <a:t>Out-of-School Suspensions or Expulsions </a:t>
            </a:r>
            <a:r>
              <a:rPr lang="en-US" sz="2000" dirty="0">
                <a:solidFill>
                  <a:srgbClr val="5C6670"/>
                </a:solidFill>
              </a:rPr>
              <a:t>summing to </a:t>
            </a:r>
            <a:r>
              <a:rPr lang="en-US" sz="2000" dirty="0">
                <a:solidFill>
                  <a:srgbClr val="FF0000"/>
                </a:solidFill>
              </a:rPr>
              <a:t>more than 10 days </a:t>
            </a:r>
            <a:r>
              <a:rPr lang="en-US" sz="2000" dirty="0">
                <a:solidFill>
                  <a:srgbClr val="5C6670"/>
                </a:solidFill>
              </a:rPr>
              <a:t>during the school year for any offense or combination of offenses.  No child should be reported more than once in column 3B.</a:t>
            </a:r>
          </a:p>
        </p:txBody>
      </p:sp>
      <p:sp>
        <p:nvSpPr>
          <p:cNvPr id="12" name="Footer Placeholder 2"/>
          <p:cNvSpPr>
            <a:spLocks noGrp="1"/>
          </p:cNvSpPr>
          <p:nvPr>
            <p:ph type="ftr" sz="quarter" idx="3"/>
          </p:nvPr>
        </p:nvSpPr>
        <p:spPr/>
        <p:txBody>
          <a:bodyPr/>
          <a:lstStyle/>
          <a:p>
            <a:fld id="{757A2F4E-5D54-B04B-91BD-7E78EE1FE9FD}" type="slidenum">
              <a:rPr lang="en-US" smtClean="0"/>
              <a:pPr/>
              <a:t>77</a:t>
            </a:fld>
            <a:endParaRPr lang="en-US" dirty="0" smtClean="0"/>
          </a:p>
        </p:txBody>
      </p:sp>
    </p:spTree>
    <p:extLst>
      <p:ext uri="{BB962C8B-B14F-4D97-AF65-F5344CB8AC3E}">
        <p14:creationId xmlns:p14="http://schemas.microsoft.com/office/powerpoint/2010/main" val="36347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1" y="-9823"/>
            <a:ext cx="9158569" cy="592008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0023" y="83242"/>
            <a:ext cx="5915881" cy="1752011"/>
          </a:xfrm>
          <a:prstGeom prst="rect">
            <a:avLst/>
          </a:prstGeom>
        </p:spPr>
      </p:pic>
      <p:sp>
        <p:nvSpPr>
          <p:cNvPr id="9" name="TextBox 8"/>
          <p:cNvSpPr txBox="1"/>
          <p:nvPr/>
        </p:nvSpPr>
        <p:spPr>
          <a:xfrm>
            <a:off x="2690023" y="1800379"/>
            <a:ext cx="2689569" cy="4646939"/>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2000" dirty="0">
                <a:solidFill>
                  <a:srgbClr val="5C6670"/>
                </a:solidFill>
              </a:rPr>
              <a:t>Report the </a:t>
            </a:r>
            <a:r>
              <a:rPr lang="en-US" sz="2000" dirty="0">
                <a:solidFill>
                  <a:srgbClr val="FF0000"/>
                </a:solidFill>
              </a:rPr>
              <a:t>number of children </a:t>
            </a:r>
            <a:r>
              <a:rPr lang="en-US" sz="2000" dirty="0">
                <a:solidFill>
                  <a:srgbClr val="5C6670"/>
                </a:solidFill>
              </a:rPr>
              <a:t>ages 3-21 with </a:t>
            </a:r>
            <a:r>
              <a:rPr lang="en-US" sz="2000" dirty="0">
                <a:solidFill>
                  <a:srgbClr val="FF0000"/>
                </a:solidFill>
              </a:rPr>
              <a:t>In-School Suspensions </a:t>
            </a:r>
            <a:r>
              <a:rPr lang="en-US" sz="2000" dirty="0">
                <a:solidFill>
                  <a:srgbClr val="5C6670"/>
                </a:solidFill>
              </a:rPr>
              <a:t>summing to </a:t>
            </a:r>
            <a:r>
              <a:rPr lang="en-US" sz="2000" dirty="0">
                <a:solidFill>
                  <a:srgbClr val="FF0000"/>
                </a:solidFill>
              </a:rPr>
              <a:t>10 days or less </a:t>
            </a:r>
            <a:r>
              <a:rPr lang="en-US" sz="2000" dirty="0">
                <a:solidFill>
                  <a:srgbClr val="5C6670"/>
                </a:solidFill>
              </a:rPr>
              <a:t>during the school year for any offense or combination of offenses.  No child should be reported more than once in column 4A</a:t>
            </a:r>
            <a:r>
              <a:rPr lang="en-US" sz="2000" dirty="0" smtClean="0">
                <a:solidFill>
                  <a:srgbClr val="5C6670"/>
                </a:solidFill>
              </a:rPr>
              <a:t>.</a:t>
            </a:r>
            <a:endParaRPr lang="en-US" sz="2000" dirty="0">
              <a:solidFill>
                <a:srgbClr val="5C6670"/>
              </a:solidFill>
            </a:endParaRPr>
          </a:p>
          <a:p>
            <a:pPr>
              <a:defRPr/>
            </a:pPr>
            <a:endParaRPr lang="en-US" sz="2000" dirty="0">
              <a:solidFill>
                <a:srgbClr val="5C6670"/>
              </a:solidFill>
            </a:endParaRPr>
          </a:p>
        </p:txBody>
      </p:sp>
      <p:sp>
        <p:nvSpPr>
          <p:cNvPr id="10" name="TextBox 9"/>
          <p:cNvSpPr txBox="1"/>
          <p:nvPr/>
        </p:nvSpPr>
        <p:spPr>
          <a:xfrm>
            <a:off x="5379592" y="1800378"/>
            <a:ext cx="3241829" cy="4646939"/>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2000" dirty="0">
                <a:solidFill>
                  <a:srgbClr val="5C6670"/>
                </a:solidFill>
              </a:rPr>
              <a:t>Report the </a:t>
            </a:r>
            <a:r>
              <a:rPr lang="en-US" sz="2000" dirty="0">
                <a:solidFill>
                  <a:srgbClr val="FF0000"/>
                </a:solidFill>
              </a:rPr>
              <a:t>number of children </a:t>
            </a:r>
            <a:r>
              <a:rPr lang="en-US" sz="2000" dirty="0">
                <a:solidFill>
                  <a:srgbClr val="5C6670"/>
                </a:solidFill>
              </a:rPr>
              <a:t>ages 3-21 with </a:t>
            </a:r>
            <a:r>
              <a:rPr lang="en-US" sz="2000" dirty="0">
                <a:solidFill>
                  <a:srgbClr val="FF0000"/>
                </a:solidFill>
              </a:rPr>
              <a:t>In-School Suspensions </a:t>
            </a:r>
            <a:r>
              <a:rPr lang="en-US" sz="2000" dirty="0">
                <a:solidFill>
                  <a:srgbClr val="5C6670"/>
                </a:solidFill>
              </a:rPr>
              <a:t>summing to </a:t>
            </a:r>
            <a:r>
              <a:rPr lang="en-US" sz="2000" dirty="0">
                <a:solidFill>
                  <a:srgbClr val="FF0000"/>
                </a:solidFill>
              </a:rPr>
              <a:t>more than 10 days </a:t>
            </a:r>
            <a:r>
              <a:rPr lang="en-US" sz="2000" dirty="0">
                <a:solidFill>
                  <a:srgbClr val="5C6670"/>
                </a:solidFill>
              </a:rPr>
              <a:t>during the school year for any offense or combination of offenses.  No child should be reported more than once in column 4A.</a:t>
            </a:r>
          </a:p>
        </p:txBody>
      </p:sp>
      <p:sp>
        <p:nvSpPr>
          <p:cNvPr id="12" name="Footer Placeholder 2"/>
          <p:cNvSpPr>
            <a:spLocks noGrp="1"/>
          </p:cNvSpPr>
          <p:nvPr>
            <p:ph type="ftr" sz="quarter" idx="3"/>
          </p:nvPr>
        </p:nvSpPr>
        <p:spPr/>
        <p:txBody>
          <a:bodyPr/>
          <a:lstStyle/>
          <a:p>
            <a:fld id="{757A2F4E-5D54-B04B-91BD-7E78EE1FE9FD}" type="slidenum">
              <a:rPr lang="en-US" smtClean="0"/>
              <a:pPr/>
              <a:t>78</a:t>
            </a:fld>
            <a:endParaRPr lang="en-US" dirty="0" smtClean="0"/>
          </a:p>
        </p:txBody>
      </p:sp>
    </p:spTree>
    <p:extLst>
      <p:ext uri="{BB962C8B-B14F-4D97-AF65-F5344CB8AC3E}">
        <p14:creationId xmlns:p14="http://schemas.microsoft.com/office/powerpoint/2010/main" val="147201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9823"/>
            <a:ext cx="9158569" cy="5920085"/>
          </a:xfrm>
          <a:prstGeom prst="rect">
            <a:avLst/>
          </a:prstGeom>
        </p:spPr>
      </p:pic>
      <p:sp>
        <p:nvSpPr>
          <p:cNvPr id="19" name="TextBox 18"/>
          <p:cNvSpPr txBox="1"/>
          <p:nvPr/>
        </p:nvSpPr>
        <p:spPr>
          <a:xfrm>
            <a:off x="1798502" y="2408070"/>
            <a:ext cx="5085760" cy="2685548"/>
          </a:xfrm>
          <a:prstGeom prst="rect">
            <a:avLst/>
          </a:prstGeom>
          <a:ln/>
        </p:spPr>
        <p:style>
          <a:lnRef idx="3">
            <a:schemeClr val="lt1"/>
          </a:lnRef>
          <a:fillRef idx="1">
            <a:schemeClr val="accent1"/>
          </a:fillRef>
          <a:effectRef idx="1">
            <a:schemeClr val="accent1"/>
          </a:effectRef>
          <a:fontRef idx="minor">
            <a:schemeClr val="lt1"/>
          </a:fontRef>
        </p:style>
        <p:txBody>
          <a:bodyPr lIns="45720" tIns="43247" rIns="45720" bIns="45720" anchor="ctr"/>
          <a:lstStyle/>
          <a:p>
            <a:pPr>
              <a:defRPr/>
            </a:pPr>
            <a:r>
              <a:rPr lang="en-US" sz="2000" dirty="0" smtClean="0">
                <a:solidFill>
                  <a:prstClr val="white"/>
                </a:solidFill>
              </a:rPr>
              <a:t>This page with columns 3A/B and 4A/B will also </a:t>
            </a:r>
            <a:r>
              <a:rPr lang="en-US" sz="2000" dirty="0">
                <a:solidFill>
                  <a:prstClr val="white"/>
                </a:solidFill>
              </a:rPr>
              <a:t>repeat </a:t>
            </a:r>
            <a:r>
              <a:rPr lang="en-US" sz="2000" dirty="0" smtClean="0">
                <a:solidFill>
                  <a:prstClr val="white"/>
                </a:solidFill>
              </a:rPr>
              <a:t>for: </a:t>
            </a:r>
          </a:p>
          <a:p>
            <a:pPr>
              <a:defRPr/>
            </a:pPr>
            <a:endParaRPr lang="en-US" sz="2000" dirty="0" smtClean="0">
              <a:solidFill>
                <a:prstClr val="white"/>
              </a:solidFill>
            </a:endParaRPr>
          </a:p>
          <a:p>
            <a:pPr marL="285750" indent="-285750">
              <a:buFont typeface="Arial" panose="020B0604020202020204" pitchFamily="34" charset="0"/>
              <a:buChar char="•"/>
              <a:defRPr/>
            </a:pPr>
            <a:r>
              <a:rPr lang="en-US" sz="2000" dirty="0" smtClean="0">
                <a:solidFill>
                  <a:prstClr val="white"/>
                </a:solidFill>
              </a:rPr>
              <a:t>Section A: Disability</a:t>
            </a:r>
          </a:p>
          <a:p>
            <a:pPr marL="285750" indent="-285750">
              <a:buFont typeface="Arial" panose="020B0604020202020204" pitchFamily="34" charset="0"/>
              <a:buChar char="•"/>
              <a:defRPr/>
            </a:pPr>
            <a:r>
              <a:rPr lang="en-US" sz="2000" dirty="0" smtClean="0">
                <a:solidFill>
                  <a:prstClr val="white"/>
                </a:solidFill>
              </a:rPr>
              <a:t>Section B: Race</a:t>
            </a:r>
            <a:r>
              <a:rPr lang="en-US" sz="2000" dirty="0">
                <a:solidFill>
                  <a:prstClr val="white"/>
                </a:solidFill>
              </a:rPr>
              <a:t>/ </a:t>
            </a:r>
            <a:r>
              <a:rPr lang="en-US" sz="2000" dirty="0" smtClean="0">
                <a:solidFill>
                  <a:prstClr val="white"/>
                </a:solidFill>
              </a:rPr>
              <a:t>Ethnicity</a:t>
            </a:r>
          </a:p>
          <a:p>
            <a:pPr marL="285750" indent="-285750">
              <a:buFont typeface="Arial" panose="020B0604020202020204" pitchFamily="34" charset="0"/>
              <a:buChar char="•"/>
              <a:defRPr/>
            </a:pPr>
            <a:r>
              <a:rPr lang="en-US" sz="2000" dirty="0" smtClean="0">
                <a:solidFill>
                  <a:prstClr val="white"/>
                </a:solidFill>
              </a:rPr>
              <a:t>Section C: Gender and  </a:t>
            </a:r>
          </a:p>
          <a:p>
            <a:pPr marL="285750" indent="-285750">
              <a:buFont typeface="Arial" panose="020B0604020202020204" pitchFamily="34" charset="0"/>
              <a:buChar char="•"/>
              <a:defRPr/>
            </a:pPr>
            <a:r>
              <a:rPr lang="en-US" sz="2000" dirty="0" smtClean="0">
                <a:solidFill>
                  <a:prstClr val="white"/>
                </a:solidFill>
              </a:rPr>
              <a:t>Section D: ELL </a:t>
            </a:r>
            <a:r>
              <a:rPr lang="en-US" sz="2000" dirty="0">
                <a:solidFill>
                  <a:prstClr val="white"/>
                </a:solidFill>
              </a:rPr>
              <a:t>Status. </a:t>
            </a:r>
            <a:endParaRPr lang="en-US" sz="2000" dirty="0" smtClean="0">
              <a:solidFill>
                <a:prstClr val="white"/>
              </a:solidFill>
            </a:endParaRPr>
          </a:p>
          <a:p>
            <a:pPr>
              <a:defRPr/>
            </a:pPr>
            <a:endParaRPr lang="en-US" sz="2000" dirty="0">
              <a:solidFill>
                <a:prstClr val="white"/>
              </a:solidFill>
            </a:endParaRPr>
          </a:p>
        </p:txBody>
      </p:sp>
      <p:sp>
        <p:nvSpPr>
          <p:cNvPr id="12" name="Footer Placeholder 2"/>
          <p:cNvSpPr>
            <a:spLocks noGrp="1"/>
          </p:cNvSpPr>
          <p:nvPr>
            <p:ph type="ftr" sz="quarter" idx="3"/>
          </p:nvPr>
        </p:nvSpPr>
        <p:spPr/>
        <p:txBody>
          <a:bodyPr/>
          <a:lstStyle/>
          <a:p>
            <a:fld id="{757A2F4E-5D54-B04B-91BD-7E78EE1FE9FD}" type="slidenum">
              <a:rPr lang="en-US" smtClean="0"/>
              <a:pPr/>
              <a:t>79</a:t>
            </a:fld>
            <a:endParaRPr lang="en-US" dirty="0" smtClean="0"/>
          </a:p>
        </p:txBody>
      </p:sp>
    </p:spTree>
    <p:extLst>
      <p:ext uri="{BB962C8B-B14F-4D97-AF65-F5344CB8AC3E}">
        <p14:creationId xmlns:p14="http://schemas.microsoft.com/office/powerpoint/2010/main" val="6093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023733" cy="4407408"/>
          </a:xfrm>
        </p:spPr>
        <p:txBody>
          <a:bodyPr/>
          <a:lstStyle/>
          <a:p>
            <a:pPr marL="45720" indent="0">
              <a:buNone/>
            </a:pPr>
            <a:r>
              <a:rPr lang="en-US" sz="2000" dirty="0" smtClean="0"/>
              <a:t>DISTRICT</a:t>
            </a:r>
          </a:p>
          <a:p>
            <a:pPr marL="45720" indent="0">
              <a:buNone/>
            </a:pPr>
            <a:r>
              <a:rPr lang="en-US" sz="2000" b="0" dirty="0" smtClean="0"/>
              <a:t>Interchange groups associated with the four digit district code</a:t>
            </a:r>
          </a:p>
          <a:p>
            <a:pPr marL="45720" indent="0">
              <a:buNone/>
            </a:pPr>
            <a:endParaRPr lang="en-US" sz="2000" dirty="0" smtClean="0"/>
          </a:p>
          <a:p>
            <a:pPr marL="45720" indent="0">
              <a:buNone/>
            </a:pPr>
            <a:r>
              <a:rPr lang="en-US" sz="2000" dirty="0" smtClean="0"/>
              <a:t>DIS</a:t>
            </a:r>
          </a:p>
          <a:p>
            <a:pPr>
              <a:buFont typeface="Arial" panose="020B0604020202020204" pitchFamily="34" charset="0"/>
              <a:buChar char="•"/>
            </a:pPr>
            <a:r>
              <a:rPr lang="en-US" sz="2000" b="0" i="1" dirty="0" smtClean="0">
                <a:solidFill>
                  <a:srgbClr val="92D050"/>
                </a:solidFill>
              </a:rPr>
              <a:t>District Name </a:t>
            </a:r>
            <a:r>
              <a:rPr lang="en-US" sz="2000" b="0" dirty="0" smtClean="0"/>
              <a:t>PIPELINE -</a:t>
            </a:r>
            <a:r>
              <a:rPr lang="en-US" sz="2000" b="0" i="1" dirty="0" smtClean="0">
                <a:solidFill>
                  <a:srgbClr val="92D050"/>
                </a:solidFill>
              </a:rPr>
              <a:t>District Number </a:t>
            </a:r>
            <a:r>
              <a:rPr lang="en-US" sz="2000" b="0" dirty="0" smtClean="0"/>
              <a:t>-DIS~LEAUSER </a:t>
            </a:r>
            <a:r>
              <a:rPr lang="en-US" sz="2000" b="0" dirty="0"/>
              <a:t>Submit and Modify </a:t>
            </a:r>
            <a:r>
              <a:rPr lang="en-US" sz="2000" b="0" dirty="0" smtClean="0"/>
              <a:t>Role</a:t>
            </a:r>
          </a:p>
          <a:p>
            <a:pPr>
              <a:buFont typeface="Arial" panose="020B0604020202020204" pitchFamily="34" charset="0"/>
              <a:buChar char="•"/>
            </a:pPr>
            <a:r>
              <a:rPr lang="en-US" sz="2000" b="0" i="1" dirty="0">
                <a:solidFill>
                  <a:srgbClr val="92D050"/>
                </a:solidFill>
              </a:rPr>
              <a:t>District Name </a:t>
            </a:r>
            <a:r>
              <a:rPr lang="en-US" sz="2000" b="0" dirty="0"/>
              <a:t>PIPELINE -</a:t>
            </a:r>
            <a:r>
              <a:rPr lang="en-US" sz="2000" b="0" i="1" dirty="0">
                <a:solidFill>
                  <a:srgbClr val="92D050"/>
                </a:solidFill>
              </a:rPr>
              <a:t>District Number </a:t>
            </a:r>
            <a:r>
              <a:rPr lang="en-US" sz="2000" b="0" dirty="0" smtClean="0"/>
              <a:t>-DIS~LEAVIEWER Read-Only Role</a:t>
            </a:r>
          </a:p>
          <a:p>
            <a:pPr>
              <a:buFont typeface="Arial" panose="020B0604020202020204" pitchFamily="34" charset="0"/>
              <a:buChar char="•"/>
            </a:pPr>
            <a:endParaRPr lang="en-US" sz="2000" b="0" dirty="0"/>
          </a:p>
          <a:p>
            <a:pPr marL="45720" indent="0">
              <a:buNone/>
            </a:pPr>
            <a:endParaRPr lang="en-US" sz="2000" b="0" dirty="0"/>
          </a:p>
          <a:p>
            <a:pPr>
              <a:buFont typeface="Arial" panose="020B0604020202020204" pitchFamily="34" charset="0"/>
              <a:buChar char="•"/>
            </a:pPr>
            <a:endParaRPr lang="en-US" sz="2800" b="0" dirty="0"/>
          </a:p>
          <a:p>
            <a:pPr marL="45720" indent="0">
              <a:buNone/>
            </a:pPr>
            <a:endParaRPr lang="en-US" sz="2800" b="0" dirty="0"/>
          </a:p>
        </p:txBody>
      </p:sp>
      <p:sp>
        <p:nvSpPr>
          <p:cNvPr id="4" name="Title 3"/>
          <p:cNvSpPr>
            <a:spLocks noGrp="1"/>
          </p:cNvSpPr>
          <p:nvPr>
            <p:ph type="title"/>
          </p:nvPr>
        </p:nvSpPr>
        <p:spPr/>
        <p:txBody>
          <a:bodyPr/>
          <a:lstStyle/>
          <a:p>
            <a:r>
              <a:rPr lang="en-US" sz="4000" dirty="0" err="1" smtClean="0">
                <a:latin typeface="Palatino Linotype" panose="02040502050505030304" pitchFamily="18" charset="0"/>
              </a:rPr>
              <a:t>IdM</a:t>
            </a:r>
            <a:r>
              <a:rPr lang="en-US" sz="4000" dirty="0">
                <a:latin typeface="Palatino Linotype" panose="02040502050505030304" pitchFamily="18" charset="0"/>
              </a:rPr>
              <a:t> Groups</a:t>
            </a:r>
            <a:br>
              <a:rPr lang="en-US" sz="4000" dirty="0">
                <a:latin typeface="Palatino Linotype" panose="02040502050505030304" pitchFamily="18" charset="0"/>
              </a:rPr>
            </a:br>
            <a:r>
              <a:rPr lang="en-US" sz="2800" dirty="0">
                <a:latin typeface="Palatino Linotype" panose="02040502050505030304" pitchFamily="18" charset="0"/>
                <a:hlinkClick r:id="rId2"/>
              </a:rPr>
              <a:t>https://</a:t>
            </a:r>
            <a:r>
              <a:rPr lang="en-US" sz="2800" dirty="0" smtClean="0">
                <a:latin typeface="Palatino Linotype" panose="02040502050505030304" pitchFamily="18" charset="0"/>
                <a:hlinkClick r:id="rId2"/>
              </a:rPr>
              <a:t>cdeapps.cde.state.co.us/faqs.html</a:t>
            </a:r>
            <a:r>
              <a:rPr lang="en-US" sz="2800" dirty="0" smtClean="0">
                <a:latin typeface="Palatino Linotype" panose="02040502050505030304" pitchFamily="18" charset="0"/>
              </a:rPr>
              <a:t> </a:t>
            </a:r>
            <a:endParaRPr lang="en-US" sz="2800" dirty="0">
              <a:latin typeface="Palatino Linotype" panose="02040502050505030304" pitchFamily="18" charset="0"/>
            </a:endParaRPr>
          </a:p>
        </p:txBody>
      </p:sp>
      <p:sp>
        <p:nvSpPr>
          <p:cNvPr id="5" name="Footer Placeholder 4"/>
          <p:cNvSpPr>
            <a:spLocks noGrp="1"/>
          </p:cNvSpPr>
          <p:nvPr>
            <p:ph type="ftr" sz="quarter" idx="3"/>
          </p:nvPr>
        </p:nvSpPr>
        <p:spPr/>
        <p:txBody>
          <a:bodyPr/>
          <a:lstStyle/>
          <a:p>
            <a:fld id="{757A2F4E-5D54-B04B-91BD-7E78EE1FE9FD}" type="slidenum">
              <a:rPr lang="en-US" sz="1100" smtClean="0"/>
              <a:pPr/>
              <a:t>8</a:t>
            </a:fld>
            <a:endParaRPr lang="en-US" sz="1100" dirty="0" smtClean="0"/>
          </a:p>
        </p:txBody>
      </p:sp>
      <p:sp>
        <p:nvSpPr>
          <p:cNvPr id="3" name="Content Placeholder 2"/>
          <p:cNvSpPr>
            <a:spLocks noGrp="1"/>
          </p:cNvSpPr>
          <p:nvPr>
            <p:ph sz="half" idx="4294967295"/>
          </p:nvPr>
        </p:nvSpPr>
        <p:spPr>
          <a:xfrm>
            <a:off x="4783138" y="1719263"/>
            <a:ext cx="4360862" cy="4056062"/>
          </a:xfrm>
        </p:spPr>
        <p:txBody>
          <a:bodyPr/>
          <a:lstStyle/>
          <a:p>
            <a:pPr marL="45720" indent="0">
              <a:buNone/>
            </a:pPr>
            <a:r>
              <a:rPr lang="en-US" sz="1800" dirty="0" smtClean="0"/>
              <a:t>ADMINSITRATIVE UNIT</a:t>
            </a:r>
          </a:p>
          <a:p>
            <a:pPr marL="45720" indent="0">
              <a:buNone/>
            </a:pPr>
            <a:r>
              <a:rPr lang="en-US" sz="1800" b="0" dirty="0" smtClean="0"/>
              <a:t>Snapshot groups associated with the five digit administrative unit code</a:t>
            </a:r>
          </a:p>
          <a:p>
            <a:pPr marL="45720" indent="0">
              <a:buNone/>
            </a:pPr>
            <a:endParaRPr lang="en-US" sz="1800" b="0" dirty="0"/>
          </a:p>
          <a:p>
            <a:pPr marL="45720" indent="0">
              <a:buNone/>
            </a:pPr>
            <a:r>
              <a:rPr lang="en-US" sz="1800" dirty="0" smtClean="0"/>
              <a:t>SPI</a:t>
            </a:r>
          </a:p>
          <a:p>
            <a:r>
              <a:rPr lang="en-US" sz="1800" b="0" i="1" dirty="0">
                <a:solidFill>
                  <a:srgbClr val="92D050"/>
                </a:solidFill>
              </a:rPr>
              <a:t>AU Name </a:t>
            </a:r>
            <a:r>
              <a:rPr lang="en-US" sz="1800" b="0" dirty="0"/>
              <a:t>PIPELINE - </a:t>
            </a:r>
            <a:r>
              <a:rPr lang="en-US" sz="1800" b="0" i="1" dirty="0">
                <a:solidFill>
                  <a:srgbClr val="92D050"/>
                </a:solidFill>
              </a:rPr>
              <a:t>AU Number </a:t>
            </a:r>
            <a:r>
              <a:rPr lang="en-US" sz="1800" b="0" dirty="0"/>
              <a:t>-SPI~LEAVIEWER Read-Only Role</a:t>
            </a:r>
          </a:p>
          <a:p>
            <a:r>
              <a:rPr lang="en-US" sz="1800" b="0" i="1" dirty="0" smtClean="0">
                <a:solidFill>
                  <a:srgbClr val="92D050"/>
                </a:solidFill>
              </a:rPr>
              <a:t>AU Name </a:t>
            </a:r>
            <a:r>
              <a:rPr lang="en-US" sz="1800" b="0" dirty="0"/>
              <a:t>PIPELINE </a:t>
            </a:r>
            <a:r>
              <a:rPr lang="en-US" sz="1800" b="0" dirty="0" smtClean="0"/>
              <a:t>–</a:t>
            </a:r>
            <a:r>
              <a:rPr lang="en-US" sz="1800" b="0" i="1" dirty="0" smtClean="0">
                <a:solidFill>
                  <a:srgbClr val="92D050"/>
                </a:solidFill>
              </a:rPr>
              <a:t>AU  </a:t>
            </a:r>
            <a:r>
              <a:rPr lang="en-US" sz="1800" b="0" i="1" dirty="0">
                <a:solidFill>
                  <a:srgbClr val="92D050"/>
                </a:solidFill>
              </a:rPr>
              <a:t>Number </a:t>
            </a:r>
            <a:r>
              <a:rPr lang="en-US" sz="1800" b="0" dirty="0" smtClean="0"/>
              <a:t>-SPI~LEAUSER </a:t>
            </a:r>
            <a:r>
              <a:rPr lang="en-US" sz="1800" b="0" dirty="0"/>
              <a:t>Submit and Modify Role</a:t>
            </a:r>
          </a:p>
          <a:p>
            <a:r>
              <a:rPr lang="en-US" sz="1800" b="0" i="1" dirty="0" smtClean="0">
                <a:solidFill>
                  <a:srgbClr val="92D050"/>
                </a:solidFill>
              </a:rPr>
              <a:t>AU Name </a:t>
            </a:r>
            <a:r>
              <a:rPr lang="en-US" sz="1800" b="0" dirty="0"/>
              <a:t>PIPELINE </a:t>
            </a:r>
            <a:r>
              <a:rPr lang="en-US" sz="1800" b="0" dirty="0" smtClean="0"/>
              <a:t>–</a:t>
            </a:r>
            <a:r>
              <a:rPr lang="en-US" sz="1800" b="0" i="1" dirty="0" smtClean="0">
                <a:solidFill>
                  <a:srgbClr val="92D050"/>
                </a:solidFill>
              </a:rPr>
              <a:t>AU  </a:t>
            </a:r>
            <a:r>
              <a:rPr lang="en-US" sz="1800" b="0" i="1" dirty="0">
                <a:solidFill>
                  <a:srgbClr val="92D050"/>
                </a:solidFill>
              </a:rPr>
              <a:t>Number </a:t>
            </a:r>
            <a:r>
              <a:rPr lang="en-US" sz="1800" b="0" dirty="0" smtClean="0"/>
              <a:t>-SPI~LEAAPPROVER  Approver Role</a:t>
            </a:r>
            <a:endParaRPr lang="en-US" sz="1800" b="0" dirty="0"/>
          </a:p>
          <a:p>
            <a:pPr marL="45720" indent="0">
              <a:buNone/>
            </a:pPr>
            <a:endParaRPr lang="en-US" sz="2400" dirty="0"/>
          </a:p>
        </p:txBody>
      </p:sp>
    </p:spTree>
    <p:extLst>
      <p:ext uri="{BB962C8B-B14F-4D97-AF65-F5344CB8AC3E}">
        <p14:creationId xmlns:p14="http://schemas.microsoft.com/office/powerpoint/2010/main" val="22584722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7377"/>
            <a:ext cx="9144000" cy="6286500"/>
          </a:xfrm>
          <a:prstGeom prst="rect">
            <a:avLst/>
          </a:prstGeom>
        </p:spPr>
      </p:pic>
      <p:sp>
        <p:nvSpPr>
          <p:cNvPr id="10" name="TextBox 9"/>
          <p:cNvSpPr txBox="1"/>
          <p:nvPr/>
        </p:nvSpPr>
        <p:spPr>
          <a:xfrm>
            <a:off x="2141835" y="2532030"/>
            <a:ext cx="6847167" cy="2997690"/>
          </a:xfrm>
          <a:prstGeom prst="rect">
            <a:avLst/>
          </a:prstGeom>
        </p:spPr>
        <p:style>
          <a:lnRef idx="3">
            <a:schemeClr val="lt1"/>
          </a:lnRef>
          <a:fillRef idx="1">
            <a:schemeClr val="accent2"/>
          </a:fillRef>
          <a:effectRef idx="1">
            <a:schemeClr val="accent2"/>
          </a:effectRef>
          <a:fontRef idx="minor">
            <a:schemeClr val="lt1"/>
          </a:fontRef>
        </p:style>
        <p:txBody>
          <a:bodyPr lIns="86486" tIns="43243" rIns="86486" bIns="43243" anchor="ctr"/>
          <a:lstStyle/>
          <a:p>
            <a:pPr>
              <a:defRPr/>
            </a:pPr>
            <a:r>
              <a:rPr lang="en-US" sz="2000" dirty="0">
                <a:solidFill>
                  <a:prstClr val="white"/>
                </a:solidFill>
              </a:rPr>
              <a:t>All children reported in columns 5B through 5D should have one or more disciplinary removals reported in column 5A.  The sum of 5B, 5C, and 5D is the total number of children with one or more disciplinary removals during the school year.  Each child reported in columns 1A, 2,3 or4 should be reported only ONCE in column 5B, 5C, or 5D, based on the cumulative number of days the child was removed during the school year</a:t>
            </a:r>
            <a:r>
              <a:rPr lang="en-US" sz="2000" dirty="0" smtClean="0">
                <a:solidFill>
                  <a:prstClr val="white"/>
                </a:solidFill>
              </a:rPr>
              <a:t>.</a:t>
            </a:r>
            <a:endParaRPr lang="en-US" sz="2000" dirty="0">
              <a:solidFill>
                <a:prstClr val="white"/>
              </a:solidFill>
            </a:endParaRPr>
          </a:p>
        </p:txBody>
      </p:sp>
      <p:sp>
        <p:nvSpPr>
          <p:cNvPr id="4" name="Footer Placeholder 2"/>
          <p:cNvSpPr>
            <a:spLocks noGrp="1"/>
          </p:cNvSpPr>
          <p:nvPr>
            <p:ph type="ftr" sz="quarter" idx="3"/>
          </p:nvPr>
        </p:nvSpPr>
        <p:spPr>
          <a:xfrm>
            <a:off x="380999" y="6356350"/>
            <a:ext cx="3352800" cy="274320"/>
          </a:xfrm>
        </p:spPr>
        <p:txBody>
          <a:bodyPr/>
          <a:lstStyle/>
          <a:p>
            <a:fld id="{757A2F4E-5D54-B04B-91BD-7E78EE1FE9FD}" type="slidenum">
              <a:rPr lang="en-US" smtClean="0"/>
              <a:pPr/>
              <a:t>80</a:t>
            </a:fld>
            <a:endParaRPr lang="en-US" dirty="0" smtClean="0"/>
          </a:p>
        </p:txBody>
      </p:sp>
    </p:spTree>
    <p:extLst>
      <p:ext uri="{BB962C8B-B14F-4D97-AF65-F5344CB8AC3E}">
        <p14:creationId xmlns:p14="http://schemas.microsoft.com/office/powerpoint/2010/main" val="411402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grpId="1"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7377"/>
            <a:ext cx="9144000" cy="6286500"/>
          </a:xfrm>
          <a:prstGeom prst="rect">
            <a:avLst/>
          </a:prstGeom>
        </p:spPr>
      </p:pic>
      <p:sp>
        <p:nvSpPr>
          <p:cNvPr id="6" name="TextBox 5"/>
          <p:cNvSpPr txBox="1"/>
          <p:nvPr/>
        </p:nvSpPr>
        <p:spPr>
          <a:xfrm>
            <a:off x="78657" y="1683974"/>
            <a:ext cx="1865751" cy="503031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dirty="0">
                <a:solidFill>
                  <a:srgbClr val="5C6670"/>
                </a:solidFill>
              </a:rPr>
              <a:t>Report the </a:t>
            </a:r>
            <a:r>
              <a:rPr lang="en-US" dirty="0">
                <a:solidFill>
                  <a:srgbClr val="FF0000"/>
                </a:solidFill>
              </a:rPr>
              <a:t>number of </a:t>
            </a:r>
            <a:r>
              <a:rPr lang="en-US" u="sng" dirty="0">
                <a:solidFill>
                  <a:srgbClr val="FF0000"/>
                </a:solidFill>
              </a:rPr>
              <a:t>times</a:t>
            </a:r>
            <a:r>
              <a:rPr lang="en-US" dirty="0">
                <a:solidFill>
                  <a:srgbClr val="FF0000"/>
                </a:solidFill>
              </a:rPr>
              <a:t> </a:t>
            </a:r>
            <a:r>
              <a:rPr lang="en-US" dirty="0">
                <a:solidFill>
                  <a:srgbClr val="5C6670"/>
                </a:solidFill>
              </a:rPr>
              <a:t>any child with a disability was subject to any of the following disciplinary actions during the school year</a:t>
            </a:r>
            <a:r>
              <a:rPr lang="en-US" dirty="0">
                <a:solidFill>
                  <a:srgbClr val="FF0000"/>
                </a:solidFill>
              </a:rPr>
              <a:t>: In-School </a:t>
            </a:r>
            <a:r>
              <a:rPr lang="en-US" dirty="0" smtClean="0">
                <a:solidFill>
                  <a:srgbClr val="FF0000"/>
                </a:solidFill>
              </a:rPr>
              <a:t>or  </a:t>
            </a:r>
            <a:r>
              <a:rPr lang="en-US" dirty="0">
                <a:solidFill>
                  <a:srgbClr val="FF0000"/>
                </a:solidFill>
              </a:rPr>
              <a:t>Out-of-School Suspensions, Expulsion, Removals by School Personnel to an IAES or by a Hearing Officer.</a:t>
            </a:r>
          </a:p>
          <a:p>
            <a:pPr>
              <a:defRPr/>
            </a:pPr>
            <a:endParaRPr lang="en-US" dirty="0">
              <a:solidFill>
                <a:srgbClr val="FF0000"/>
              </a:solidFill>
            </a:endParaRPr>
          </a:p>
        </p:txBody>
      </p:sp>
      <p:sp>
        <p:nvSpPr>
          <p:cNvPr id="7" name="TextBox 6"/>
          <p:cNvSpPr txBox="1"/>
          <p:nvPr/>
        </p:nvSpPr>
        <p:spPr>
          <a:xfrm>
            <a:off x="1944409" y="1690652"/>
            <a:ext cx="2232696" cy="2025942"/>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lstStyle/>
          <a:p>
            <a:pPr>
              <a:defRPr/>
            </a:pPr>
            <a:r>
              <a:rPr lang="en-US" dirty="0">
                <a:solidFill>
                  <a:srgbClr val="5C6670"/>
                </a:solidFill>
              </a:rPr>
              <a:t>Report any </a:t>
            </a:r>
            <a:r>
              <a:rPr lang="en-US" dirty="0">
                <a:solidFill>
                  <a:srgbClr val="FF0000"/>
                </a:solidFill>
              </a:rPr>
              <a:t>child</a:t>
            </a:r>
            <a:r>
              <a:rPr lang="en-US" dirty="0">
                <a:solidFill>
                  <a:srgbClr val="5C6670"/>
                </a:solidFill>
              </a:rPr>
              <a:t> whose </a:t>
            </a:r>
            <a:r>
              <a:rPr lang="en-US" dirty="0">
                <a:solidFill>
                  <a:srgbClr val="FF0000"/>
                </a:solidFill>
              </a:rPr>
              <a:t>cumulative </a:t>
            </a:r>
            <a:r>
              <a:rPr lang="en-US" dirty="0">
                <a:solidFill>
                  <a:srgbClr val="5C6670"/>
                </a:solidFill>
              </a:rPr>
              <a:t>length of removal during the school year totaled </a:t>
            </a:r>
            <a:r>
              <a:rPr lang="en-US" dirty="0">
                <a:solidFill>
                  <a:srgbClr val="FF0000"/>
                </a:solidFill>
              </a:rPr>
              <a:t>1 day</a:t>
            </a:r>
            <a:r>
              <a:rPr lang="en-US" dirty="0">
                <a:solidFill>
                  <a:srgbClr val="5C6670"/>
                </a:solidFill>
              </a:rPr>
              <a:t>.</a:t>
            </a:r>
          </a:p>
          <a:p>
            <a:pPr>
              <a:defRPr/>
            </a:pPr>
            <a:endParaRPr lang="en-US" dirty="0">
              <a:solidFill>
                <a:srgbClr val="5C6670"/>
              </a:solidFill>
            </a:endParaRPr>
          </a:p>
          <a:p>
            <a:pPr>
              <a:defRPr/>
            </a:pPr>
            <a:endParaRPr lang="en-US" dirty="0">
              <a:solidFill>
                <a:srgbClr val="5C6670"/>
              </a:solidFill>
            </a:endParaRPr>
          </a:p>
        </p:txBody>
      </p:sp>
      <p:sp>
        <p:nvSpPr>
          <p:cNvPr id="8" name="TextBox 7"/>
          <p:cNvSpPr txBox="1"/>
          <p:nvPr/>
        </p:nvSpPr>
        <p:spPr>
          <a:xfrm>
            <a:off x="4214926" y="1689095"/>
            <a:ext cx="2303861" cy="3364685"/>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lstStyle/>
          <a:p>
            <a:pPr>
              <a:defRPr/>
            </a:pPr>
            <a:r>
              <a:rPr lang="en-US" dirty="0">
                <a:solidFill>
                  <a:srgbClr val="5C6670"/>
                </a:solidFill>
              </a:rPr>
              <a:t>Report any </a:t>
            </a:r>
            <a:r>
              <a:rPr lang="en-US" dirty="0">
                <a:solidFill>
                  <a:srgbClr val="FF0000"/>
                </a:solidFill>
              </a:rPr>
              <a:t>child</a:t>
            </a:r>
            <a:r>
              <a:rPr lang="en-US" dirty="0">
                <a:solidFill>
                  <a:srgbClr val="5C6670"/>
                </a:solidFill>
              </a:rPr>
              <a:t> whose </a:t>
            </a:r>
            <a:r>
              <a:rPr lang="en-US" dirty="0">
                <a:solidFill>
                  <a:srgbClr val="FF0000"/>
                </a:solidFill>
              </a:rPr>
              <a:t>cumulative </a:t>
            </a:r>
            <a:r>
              <a:rPr lang="en-US" dirty="0">
                <a:solidFill>
                  <a:srgbClr val="5C6670"/>
                </a:solidFill>
              </a:rPr>
              <a:t>length of removal during the school year totaled between </a:t>
            </a:r>
            <a:r>
              <a:rPr lang="en-US" dirty="0">
                <a:solidFill>
                  <a:srgbClr val="FF0000"/>
                </a:solidFill>
              </a:rPr>
              <a:t>2 and 10 days</a:t>
            </a:r>
            <a:r>
              <a:rPr lang="en-US" dirty="0" smtClean="0">
                <a:solidFill>
                  <a:srgbClr val="FF0000"/>
                </a:solidFill>
              </a:rPr>
              <a:t>.</a:t>
            </a:r>
          </a:p>
          <a:p>
            <a:pPr>
              <a:defRPr/>
            </a:pPr>
            <a:endParaRPr lang="en-US" dirty="0">
              <a:solidFill>
                <a:srgbClr val="FF0000"/>
              </a:solidFill>
            </a:endParaRPr>
          </a:p>
          <a:p>
            <a:pPr>
              <a:defRPr/>
            </a:pPr>
            <a:r>
              <a:rPr lang="en-US" dirty="0" smtClean="0">
                <a:solidFill>
                  <a:srgbClr val="FF0000"/>
                </a:solidFill>
              </a:rPr>
              <a:t>NOTE: This </a:t>
            </a:r>
            <a:r>
              <a:rPr lang="en-US" dirty="0">
                <a:solidFill>
                  <a:srgbClr val="FF0000"/>
                </a:solidFill>
              </a:rPr>
              <a:t>Includes </a:t>
            </a:r>
            <a:r>
              <a:rPr lang="en-US" b="1" u="sng" dirty="0">
                <a:solidFill>
                  <a:srgbClr val="FF0000"/>
                </a:solidFill>
              </a:rPr>
              <a:t>1.5</a:t>
            </a:r>
            <a:r>
              <a:rPr lang="en-US" dirty="0">
                <a:solidFill>
                  <a:srgbClr val="FF0000"/>
                </a:solidFill>
              </a:rPr>
              <a:t> cumulative length of removal during the school </a:t>
            </a:r>
            <a:r>
              <a:rPr lang="en-US" dirty="0" smtClean="0">
                <a:solidFill>
                  <a:srgbClr val="FF0000"/>
                </a:solidFill>
              </a:rPr>
              <a:t>year.  </a:t>
            </a:r>
            <a:endParaRPr lang="en-US" dirty="0">
              <a:solidFill>
                <a:srgbClr val="FF0000"/>
              </a:solidFill>
            </a:endParaRPr>
          </a:p>
          <a:p>
            <a:pPr>
              <a:defRPr/>
            </a:pPr>
            <a:endParaRPr lang="en-US" dirty="0">
              <a:solidFill>
                <a:srgbClr val="FF0000"/>
              </a:solidFill>
            </a:endParaRPr>
          </a:p>
        </p:txBody>
      </p:sp>
      <p:sp>
        <p:nvSpPr>
          <p:cNvPr id="9" name="TextBox 8"/>
          <p:cNvSpPr txBox="1"/>
          <p:nvPr/>
        </p:nvSpPr>
        <p:spPr>
          <a:xfrm>
            <a:off x="6556607" y="1689095"/>
            <a:ext cx="2234967" cy="2027499"/>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lstStyle/>
          <a:p>
            <a:pPr>
              <a:defRPr/>
            </a:pPr>
            <a:r>
              <a:rPr lang="en-US" dirty="0">
                <a:solidFill>
                  <a:srgbClr val="5C6670"/>
                </a:solidFill>
              </a:rPr>
              <a:t>Report any </a:t>
            </a:r>
            <a:r>
              <a:rPr lang="en-US" dirty="0">
                <a:solidFill>
                  <a:srgbClr val="FF0000"/>
                </a:solidFill>
              </a:rPr>
              <a:t>child </a:t>
            </a:r>
            <a:r>
              <a:rPr lang="en-US" dirty="0">
                <a:solidFill>
                  <a:srgbClr val="5C6670"/>
                </a:solidFill>
              </a:rPr>
              <a:t>whose cumulative length of removal during the school year totaled more than 10 days.</a:t>
            </a:r>
          </a:p>
          <a:p>
            <a:pPr>
              <a:defRPr/>
            </a:pPr>
            <a:endParaRPr lang="en-US" dirty="0">
              <a:solidFill>
                <a:srgbClr val="5C6670"/>
              </a:solidFill>
            </a:endParaRPr>
          </a:p>
          <a:p>
            <a:pPr>
              <a:defRPr/>
            </a:pPr>
            <a:endParaRPr lang="en-US" dirty="0">
              <a:solidFill>
                <a:srgbClr val="5C6670"/>
              </a:solidFill>
            </a:endParaRPr>
          </a:p>
          <a:p>
            <a:pPr>
              <a:defRPr/>
            </a:pPr>
            <a:r>
              <a:rPr lang="en-US" dirty="0">
                <a:solidFill>
                  <a:srgbClr val="5C6670"/>
                </a:solidFill>
              </a:rPr>
              <a:t>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913875"/>
            <a:ext cx="8601861" cy="770099"/>
          </a:xfrm>
          <a:prstGeom prst="rect">
            <a:avLst/>
          </a:prstGeom>
        </p:spPr>
      </p:pic>
    </p:spTree>
    <p:extLst>
      <p:ext uri="{BB962C8B-B14F-4D97-AF65-F5344CB8AC3E}">
        <p14:creationId xmlns:p14="http://schemas.microsoft.com/office/powerpoint/2010/main" val="46537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7377"/>
            <a:ext cx="9144000" cy="6286500"/>
          </a:xfrm>
          <a:prstGeom prst="rect">
            <a:avLst/>
          </a:prstGeom>
        </p:spPr>
      </p:pic>
      <p:sp>
        <p:nvSpPr>
          <p:cNvPr id="17" name="TextBox 16"/>
          <p:cNvSpPr txBox="1"/>
          <p:nvPr/>
        </p:nvSpPr>
        <p:spPr>
          <a:xfrm>
            <a:off x="1798502" y="2408070"/>
            <a:ext cx="5085760" cy="2685548"/>
          </a:xfrm>
          <a:prstGeom prst="rect">
            <a:avLst/>
          </a:prstGeom>
          <a:ln/>
        </p:spPr>
        <p:style>
          <a:lnRef idx="3">
            <a:schemeClr val="lt1"/>
          </a:lnRef>
          <a:fillRef idx="1">
            <a:schemeClr val="accent1"/>
          </a:fillRef>
          <a:effectRef idx="1">
            <a:schemeClr val="accent1"/>
          </a:effectRef>
          <a:fontRef idx="minor">
            <a:schemeClr val="lt1"/>
          </a:fontRef>
        </p:style>
        <p:txBody>
          <a:bodyPr lIns="45720" tIns="43247" rIns="45720" bIns="45720" anchor="ctr"/>
          <a:lstStyle/>
          <a:p>
            <a:pPr>
              <a:defRPr/>
            </a:pPr>
            <a:r>
              <a:rPr lang="en-US" dirty="0" smtClean="0">
                <a:solidFill>
                  <a:prstClr val="white"/>
                </a:solidFill>
              </a:rPr>
              <a:t>This page with </a:t>
            </a:r>
            <a:r>
              <a:rPr lang="en-US" dirty="0">
                <a:solidFill>
                  <a:prstClr val="white"/>
                </a:solidFill>
              </a:rPr>
              <a:t>Sections 5A , B, C, D </a:t>
            </a:r>
            <a:r>
              <a:rPr lang="en-US" dirty="0" smtClean="0">
                <a:solidFill>
                  <a:prstClr val="white"/>
                </a:solidFill>
              </a:rPr>
              <a:t>will also </a:t>
            </a:r>
            <a:r>
              <a:rPr lang="en-US" dirty="0">
                <a:solidFill>
                  <a:prstClr val="white"/>
                </a:solidFill>
              </a:rPr>
              <a:t>repeat </a:t>
            </a:r>
            <a:r>
              <a:rPr lang="en-US" dirty="0" smtClean="0">
                <a:solidFill>
                  <a:prstClr val="white"/>
                </a:solidFill>
              </a:rPr>
              <a:t>for: </a:t>
            </a:r>
          </a:p>
          <a:p>
            <a:pPr>
              <a:defRPr/>
            </a:pPr>
            <a:endParaRPr lang="en-US" dirty="0" smtClean="0">
              <a:solidFill>
                <a:prstClr val="white"/>
              </a:solidFill>
            </a:endParaRPr>
          </a:p>
          <a:p>
            <a:pPr marL="285750" indent="-285750">
              <a:buFont typeface="Arial" panose="020B0604020202020204" pitchFamily="34" charset="0"/>
              <a:buChar char="•"/>
              <a:defRPr/>
            </a:pPr>
            <a:r>
              <a:rPr lang="en-US" dirty="0" smtClean="0">
                <a:solidFill>
                  <a:prstClr val="white"/>
                </a:solidFill>
              </a:rPr>
              <a:t>Section A: Disability</a:t>
            </a:r>
          </a:p>
          <a:p>
            <a:pPr marL="285750" indent="-285750">
              <a:buFont typeface="Arial" panose="020B0604020202020204" pitchFamily="34" charset="0"/>
              <a:buChar char="•"/>
              <a:defRPr/>
            </a:pPr>
            <a:r>
              <a:rPr lang="en-US" dirty="0" smtClean="0">
                <a:solidFill>
                  <a:prstClr val="white"/>
                </a:solidFill>
              </a:rPr>
              <a:t>Section B: Race</a:t>
            </a:r>
            <a:r>
              <a:rPr lang="en-US" dirty="0">
                <a:solidFill>
                  <a:prstClr val="white"/>
                </a:solidFill>
              </a:rPr>
              <a:t>/ </a:t>
            </a:r>
            <a:r>
              <a:rPr lang="en-US" dirty="0" smtClean="0">
                <a:solidFill>
                  <a:prstClr val="white"/>
                </a:solidFill>
              </a:rPr>
              <a:t>Ethnicity</a:t>
            </a:r>
          </a:p>
          <a:p>
            <a:pPr marL="285750" indent="-285750">
              <a:buFont typeface="Arial" panose="020B0604020202020204" pitchFamily="34" charset="0"/>
              <a:buChar char="•"/>
              <a:defRPr/>
            </a:pPr>
            <a:r>
              <a:rPr lang="en-US" dirty="0" smtClean="0">
                <a:solidFill>
                  <a:prstClr val="white"/>
                </a:solidFill>
              </a:rPr>
              <a:t>Section C: Gender and  </a:t>
            </a:r>
          </a:p>
          <a:p>
            <a:pPr marL="285750" indent="-285750">
              <a:buFont typeface="Arial" panose="020B0604020202020204" pitchFamily="34" charset="0"/>
              <a:buChar char="•"/>
              <a:defRPr/>
            </a:pPr>
            <a:r>
              <a:rPr lang="en-US" dirty="0" smtClean="0">
                <a:solidFill>
                  <a:prstClr val="white"/>
                </a:solidFill>
              </a:rPr>
              <a:t>Section D: ELL </a:t>
            </a:r>
            <a:r>
              <a:rPr lang="en-US" dirty="0">
                <a:solidFill>
                  <a:prstClr val="white"/>
                </a:solidFill>
              </a:rPr>
              <a:t>Status. </a:t>
            </a:r>
            <a:endParaRPr lang="en-US" dirty="0" smtClean="0">
              <a:solidFill>
                <a:prstClr val="white"/>
              </a:solidFill>
            </a:endParaRPr>
          </a:p>
          <a:p>
            <a:pPr>
              <a:defRPr/>
            </a:pPr>
            <a:endParaRPr lang="en-US" dirty="0">
              <a:solidFill>
                <a:prstClr val="white"/>
              </a:solidFill>
            </a:endParaRPr>
          </a:p>
        </p:txBody>
      </p:sp>
      <p:sp>
        <p:nvSpPr>
          <p:cNvPr id="4" name="Footer Placeholder 2"/>
          <p:cNvSpPr>
            <a:spLocks noGrp="1"/>
          </p:cNvSpPr>
          <p:nvPr>
            <p:ph type="ftr" sz="quarter" idx="3"/>
          </p:nvPr>
        </p:nvSpPr>
        <p:spPr>
          <a:xfrm>
            <a:off x="380999" y="6356350"/>
            <a:ext cx="3352800" cy="274320"/>
          </a:xfrm>
        </p:spPr>
        <p:txBody>
          <a:bodyPr/>
          <a:lstStyle/>
          <a:p>
            <a:fld id="{757A2F4E-5D54-B04B-91BD-7E78EE1FE9FD}" type="slidenum">
              <a:rPr lang="en-US" smtClean="0"/>
              <a:pPr/>
              <a:t>82</a:t>
            </a:fld>
            <a:endParaRPr lang="en-US" dirty="0" smtClean="0"/>
          </a:p>
        </p:txBody>
      </p:sp>
    </p:spTree>
    <p:extLst>
      <p:ext uri="{BB962C8B-B14F-4D97-AF65-F5344CB8AC3E}">
        <p14:creationId xmlns:p14="http://schemas.microsoft.com/office/powerpoint/2010/main" val="401540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39989"/>
            <a:ext cx="9144000" cy="2829635"/>
          </a:xfrm>
          <a:prstGeom prst="rect">
            <a:avLst/>
          </a:prstGeom>
        </p:spPr>
      </p:pic>
      <p:sp>
        <p:nvSpPr>
          <p:cNvPr id="4" name="TextBox 3"/>
          <p:cNvSpPr txBox="1"/>
          <p:nvPr/>
        </p:nvSpPr>
        <p:spPr>
          <a:xfrm>
            <a:off x="0" y="0"/>
            <a:ext cx="3850644" cy="641328"/>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1200" b="1" dirty="0">
                <a:solidFill>
                  <a:srgbClr val="5C6670"/>
                </a:solidFill>
                <a:latin typeface="Verdana" pitchFamily="34" charset="0"/>
              </a:rPr>
              <a:t>Section E: Children Subject to Expulsion With and Without Educational Services by Disability Status. </a:t>
            </a:r>
            <a:endParaRPr lang="en-US" sz="1000" b="1" dirty="0">
              <a:solidFill>
                <a:srgbClr val="5C6670"/>
              </a:solidFill>
              <a:latin typeface="Verdana" pitchFamily="34" charset="0"/>
            </a:endParaRPr>
          </a:p>
        </p:txBody>
      </p:sp>
      <p:sp>
        <p:nvSpPr>
          <p:cNvPr id="8" name="TextBox 7"/>
          <p:cNvSpPr txBox="1"/>
          <p:nvPr/>
        </p:nvSpPr>
        <p:spPr>
          <a:xfrm>
            <a:off x="0" y="3854587"/>
            <a:ext cx="9144000" cy="1749324"/>
          </a:xfrm>
          <a:prstGeom prst="rect">
            <a:avLst/>
          </a:prstGeom>
        </p:spPr>
        <p:style>
          <a:lnRef idx="3">
            <a:schemeClr val="lt1"/>
          </a:lnRef>
          <a:fillRef idx="1">
            <a:schemeClr val="accent3"/>
          </a:fillRef>
          <a:effectRef idx="1">
            <a:schemeClr val="accent3"/>
          </a:effectRef>
          <a:fontRef idx="minor">
            <a:schemeClr val="lt1"/>
          </a:fontRef>
        </p:style>
        <p:txBody>
          <a:bodyPr wrap="square" lIns="86486" tIns="43243" rIns="86486" bIns="43243">
            <a:spAutoFit/>
          </a:bodyPr>
          <a:lstStyle/>
          <a:p>
            <a:pPr>
              <a:defRPr/>
            </a:pPr>
            <a:r>
              <a:rPr lang="en-US" dirty="0">
                <a:solidFill>
                  <a:prstClr val="white"/>
                </a:solidFill>
              </a:rPr>
              <a:t>Children with disabilities must receive educational services during any suspension or expulsion of more than 10 school days.  The only children with disabilities who should be reported in column </a:t>
            </a:r>
            <a:r>
              <a:rPr lang="en-US" u="sng" dirty="0">
                <a:solidFill>
                  <a:prstClr val="white"/>
                </a:solidFill>
              </a:rPr>
              <a:t>6B</a:t>
            </a:r>
            <a:r>
              <a:rPr lang="en-US" dirty="0">
                <a:solidFill>
                  <a:prstClr val="white"/>
                </a:solidFill>
              </a:rPr>
              <a:t> are those who were </a:t>
            </a:r>
            <a:r>
              <a:rPr lang="en-US" b="1" dirty="0" smtClean="0">
                <a:solidFill>
                  <a:prstClr val="white"/>
                </a:solidFill>
              </a:rPr>
              <a:t>expelled </a:t>
            </a:r>
            <a:r>
              <a:rPr lang="en-US" b="1" dirty="0">
                <a:solidFill>
                  <a:prstClr val="white"/>
                </a:solidFill>
              </a:rPr>
              <a:t>for less than 10 school </a:t>
            </a:r>
            <a:r>
              <a:rPr lang="en-US" b="1" dirty="0" smtClean="0">
                <a:solidFill>
                  <a:prstClr val="white"/>
                </a:solidFill>
              </a:rPr>
              <a:t>days </a:t>
            </a:r>
            <a:r>
              <a:rPr lang="en-US" dirty="0" smtClean="0">
                <a:solidFill>
                  <a:prstClr val="white"/>
                </a:solidFill>
              </a:rPr>
              <a:t>(e.g</a:t>
            </a:r>
            <a:r>
              <a:rPr lang="en-US" dirty="0">
                <a:solidFill>
                  <a:prstClr val="white"/>
                </a:solidFill>
              </a:rPr>
              <a:t>., children with disabilities expelled under the </a:t>
            </a:r>
            <a:r>
              <a:rPr lang="en-US" dirty="0" smtClean="0">
                <a:solidFill>
                  <a:prstClr val="white"/>
                </a:solidFill>
              </a:rPr>
              <a:t>Gun-Free </a:t>
            </a:r>
            <a:r>
              <a:rPr lang="en-US" dirty="0">
                <a:solidFill>
                  <a:prstClr val="white"/>
                </a:solidFill>
              </a:rPr>
              <a:t>Schools Act whose expulsions were modified to less than 10 school </a:t>
            </a:r>
            <a:r>
              <a:rPr lang="en-US" dirty="0" smtClean="0">
                <a:solidFill>
                  <a:prstClr val="white"/>
                </a:solidFill>
              </a:rPr>
              <a:t>days or who were expelled at the end of a term, like 8 days before school was out for the summer).</a:t>
            </a:r>
            <a:endParaRPr lang="en-US" dirty="0">
              <a:solidFill>
                <a:prstClr val="white"/>
              </a:solidFill>
            </a:endParaRPr>
          </a:p>
        </p:txBody>
      </p:sp>
      <p:sp>
        <p:nvSpPr>
          <p:cNvPr id="14" name="TextBox 13"/>
          <p:cNvSpPr txBox="1"/>
          <p:nvPr/>
        </p:nvSpPr>
        <p:spPr>
          <a:xfrm>
            <a:off x="3818021" y="-2224"/>
            <a:ext cx="5325979" cy="857250"/>
          </a:xfrm>
          <a:prstGeom prst="rect">
            <a:avLst/>
          </a:prstGeom>
          <a:ln/>
        </p:spPr>
        <p:style>
          <a:lnRef idx="2">
            <a:schemeClr val="accent1"/>
          </a:lnRef>
          <a:fillRef idx="1">
            <a:schemeClr val="lt1"/>
          </a:fillRef>
          <a:effectRef idx="0">
            <a:schemeClr val="accent1"/>
          </a:effectRef>
          <a:fontRef idx="minor">
            <a:schemeClr val="dk1"/>
          </a:fontRef>
        </p:style>
        <p:txBody>
          <a:bodyPr lIns="172986" tIns="43247" rIns="345972" bIns="172986"/>
          <a:lstStyle/>
          <a:p>
            <a:pPr>
              <a:defRPr/>
            </a:pPr>
            <a:r>
              <a:rPr lang="en-US" sz="1400" dirty="0">
                <a:solidFill>
                  <a:srgbClr val="5C6670"/>
                </a:solidFill>
              </a:rPr>
              <a:t>Section 6: </a:t>
            </a:r>
            <a:r>
              <a:rPr lang="en-US" sz="1400" dirty="0" smtClean="0">
                <a:solidFill>
                  <a:srgbClr val="5C6670"/>
                </a:solidFill>
              </a:rPr>
              <a:t>Children </a:t>
            </a:r>
            <a:r>
              <a:rPr lang="en-US" sz="1400" dirty="0">
                <a:solidFill>
                  <a:srgbClr val="5C6670"/>
                </a:solidFill>
              </a:rPr>
              <a:t>Subject to Expulsions:  </a:t>
            </a:r>
            <a:endParaRPr lang="en-US" sz="1400" dirty="0" smtClean="0">
              <a:solidFill>
                <a:srgbClr val="5C6670"/>
              </a:solidFill>
            </a:endParaRPr>
          </a:p>
          <a:p>
            <a:pPr>
              <a:defRPr/>
            </a:pPr>
            <a:r>
              <a:rPr lang="en-US" sz="1400" dirty="0" smtClean="0">
                <a:solidFill>
                  <a:srgbClr val="5C6670"/>
                </a:solidFill>
              </a:rPr>
              <a:t>6A</a:t>
            </a:r>
            <a:r>
              <a:rPr lang="en-US" sz="1400" dirty="0">
                <a:solidFill>
                  <a:srgbClr val="5C6670"/>
                </a:solidFill>
              </a:rPr>
              <a:t>: Received Education Services During </a:t>
            </a:r>
            <a:r>
              <a:rPr lang="en-US" sz="1400" dirty="0" smtClean="0">
                <a:solidFill>
                  <a:srgbClr val="5C6670"/>
                </a:solidFill>
              </a:rPr>
              <a:t>Expulsion</a:t>
            </a:r>
          </a:p>
          <a:p>
            <a:pPr>
              <a:defRPr/>
            </a:pPr>
            <a:r>
              <a:rPr lang="en-US" sz="1400" dirty="0" smtClean="0">
                <a:solidFill>
                  <a:srgbClr val="5C6670"/>
                </a:solidFill>
              </a:rPr>
              <a:t>6B</a:t>
            </a:r>
            <a:r>
              <a:rPr lang="en-US" sz="1400" dirty="0">
                <a:solidFill>
                  <a:srgbClr val="5C6670"/>
                </a:solidFill>
              </a:rPr>
              <a:t>: Did </a:t>
            </a:r>
            <a:r>
              <a:rPr lang="en-US" sz="1400" b="1" u="sng" dirty="0">
                <a:solidFill>
                  <a:srgbClr val="5C6670"/>
                </a:solidFill>
              </a:rPr>
              <a:t>NOT</a:t>
            </a:r>
            <a:r>
              <a:rPr lang="en-US" sz="1400" dirty="0">
                <a:solidFill>
                  <a:srgbClr val="5C6670"/>
                </a:solidFill>
              </a:rPr>
              <a:t> receive Educational Services During Expulsion</a:t>
            </a:r>
            <a:r>
              <a:rPr lang="en-US" sz="1400" dirty="0" smtClean="0">
                <a:solidFill>
                  <a:srgbClr val="5C6670"/>
                </a:solidFill>
              </a:rPr>
              <a:t>.</a:t>
            </a:r>
            <a:endParaRPr lang="en-US" sz="1400" b="1" u="sng" dirty="0">
              <a:solidFill>
                <a:srgbClr val="5C6670"/>
              </a:solidFill>
            </a:endParaRPr>
          </a:p>
        </p:txBody>
      </p:sp>
      <p:sp>
        <p:nvSpPr>
          <p:cNvPr id="7" name="Footer Placeholder 2"/>
          <p:cNvSpPr>
            <a:spLocks noGrp="1"/>
          </p:cNvSpPr>
          <p:nvPr>
            <p:ph type="ftr" sz="quarter" idx="3"/>
          </p:nvPr>
        </p:nvSpPr>
        <p:spPr>
          <a:xfrm>
            <a:off x="380999" y="6356350"/>
            <a:ext cx="3352800" cy="274320"/>
          </a:xfrm>
        </p:spPr>
        <p:txBody>
          <a:bodyPr/>
          <a:lstStyle/>
          <a:p>
            <a:fld id="{757A2F4E-5D54-B04B-91BD-7E78EE1FE9FD}" type="slidenum">
              <a:rPr lang="en-US" smtClean="0"/>
              <a:pPr/>
              <a:t>83</a:t>
            </a:fld>
            <a:endParaRPr lang="en-US" dirty="0" smtClean="0"/>
          </a:p>
        </p:txBody>
      </p:sp>
    </p:spTree>
    <p:extLst>
      <p:ext uri="{BB962C8B-B14F-4D97-AF65-F5344CB8AC3E}">
        <p14:creationId xmlns:p14="http://schemas.microsoft.com/office/powerpoint/2010/main" val="18663086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939989"/>
            <a:ext cx="9144000" cy="2829635"/>
          </a:xfrm>
          <a:prstGeom prst="rect">
            <a:avLst/>
          </a:prstGeom>
        </p:spPr>
      </p:pic>
      <p:sp>
        <p:nvSpPr>
          <p:cNvPr id="11" name="TextBox 10"/>
          <p:cNvSpPr txBox="1"/>
          <p:nvPr/>
        </p:nvSpPr>
        <p:spPr>
          <a:xfrm>
            <a:off x="5486400" y="2208811"/>
            <a:ext cx="3276600" cy="2475612"/>
          </a:xfrm>
          <a:prstGeom prst="rect">
            <a:avLst/>
          </a:prstGeom>
          <a:ln/>
        </p:spPr>
        <p:style>
          <a:lnRef idx="3">
            <a:schemeClr val="lt1"/>
          </a:lnRef>
          <a:fillRef idx="1">
            <a:schemeClr val="accent2"/>
          </a:fillRef>
          <a:effectRef idx="1">
            <a:schemeClr val="accent2"/>
          </a:effectRef>
          <a:fontRef idx="minor">
            <a:schemeClr val="lt1"/>
          </a:fontRef>
        </p:style>
        <p:txBody>
          <a:bodyPr lIns="172986" tIns="43247" rIns="345972" bIns="172986"/>
          <a:lstStyle/>
          <a:p>
            <a:pPr>
              <a:defRPr/>
            </a:pPr>
            <a:r>
              <a:rPr lang="en-US" sz="1600" dirty="0">
                <a:solidFill>
                  <a:prstClr val="white"/>
                </a:solidFill>
                <a:latin typeface="Museo Slab 500"/>
              </a:rPr>
              <a:t>Incidences of Expulsions where the student did NOT receive services reported in the Discipline collection will be cross referenced with students </a:t>
            </a:r>
            <a:r>
              <a:rPr lang="en-US" sz="1600" dirty="0" smtClean="0">
                <a:solidFill>
                  <a:prstClr val="white"/>
                </a:solidFill>
                <a:latin typeface="Museo Slab 500"/>
              </a:rPr>
              <a:t>reported </a:t>
            </a:r>
            <a:r>
              <a:rPr lang="en-US" sz="1600" dirty="0">
                <a:solidFill>
                  <a:prstClr val="white"/>
                </a:solidFill>
                <a:latin typeface="Museo Slab 500"/>
              </a:rPr>
              <a:t>with a Basis of EOY Student Collection. Exit Code 50 – Expulsions in the SPED.</a:t>
            </a: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2719" y="2085717"/>
            <a:ext cx="3576468" cy="671444"/>
          </a:xfrm>
          <a:prstGeom prst="rect">
            <a:avLst/>
          </a:prstGeom>
        </p:spPr>
      </p:pic>
      <p:sp>
        <p:nvSpPr>
          <p:cNvPr id="7" name="TextBox 6"/>
          <p:cNvSpPr txBox="1"/>
          <p:nvPr/>
        </p:nvSpPr>
        <p:spPr>
          <a:xfrm>
            <a:off x="572718" y="2757161"/>
            <a:ext cx="1680789" cy="2272544"/>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spAutoFit/>
          </a:bodyPr>
          <a:lstStyle/>
          <a:p>
            <a:pPr>
              <a:defRPr/>
            </a:pPr>
            <a:r>
              <a:rPr lang="en-US" sz="1200" dirty="0">
                <a:solidFill>
                  <a:srgbClr val="5C6670"/>
                </a:solidFill>
                <a:latin typeface="Verdana" pitchFamily="34" charset="0"/>
              </a:rPr>
              <a:t>Report the </a:t>
            </a:r>
            <a:r>
              <a:rPr lang="en-US" sz="1200" dirty="0">
                <a:solidFill>
                  <a:srgbClr val="FF0000"/>
                </a:solidFill>
                <a:latin typeface="Verdana" pitchFamily="34" charset="0"/>
              </a:rPr>
              <a:t>number of children </a:t>
            </a:r>
            <a:r>
              <a:rPr lang="en-US" sz="1200" dirty="0">
                <a:solidFill>
                  <a:srgbClr val="5C6670"/>
                </a:solidFill>
                <a:latin typeface="Verdana" pitchFamily="34" charset="0"/>
              </a:rPr>
              <a:t>with disabilities ages 3-21 who were </a:t>
            </a:r>
            <a:r>
              <a:rPr lang="en-US" sz="1200" dirty="0">
                <a:solidFill>
                  <a:srgbClr val="FF0000"/>
                </a:solidFill>
                <a:latin typeface="Verdana" pitchFamily="34" charset="0"/>
              </a:rPr>
              <a:t>subject to expulsion </a:t>
            </a:r>
            <a:r>
              <a:rPr lang="en-US" sz="1200" dirty="0">
                <a:solidFill>
                  <a:srgbClr val="5C6670"/>
                </a:solidFill>
                <a:latin typeface="Verdana" pitchFamily="34" charset="0"/>
              </a:rPr>
              <a:t>during the school year and who </a:t>
            </a:r>
            <a:r>
              <a:rPr lang="en-US" sz="1200" dirty="0">
                <a:solidFill>
                  <a:srgbClr val="FF0000"/>
                </a:solidFill>
                <a:latin typeface="Verdana" pitchFamily="34" charset="0"/>
              </a:rPr>
              <a:t>received educational services</a:t>
            </a:r>
            <a:r>
              <a:rPr lang="en-US" sz="1200" dirty="0">
                <a:solidFill>
                  <a:srgbClr val="5C6670"/>
                </a:solidFill>
                <a:latin typeface="Verdana" pitchFamily="34" charset="0"/>
              </a:rPr>
              <a:t> during the expulsion.</a:t>
            </a:r>
          </a:p>
          <a:p>
            <a:pPr>
              <a:defRPr/>
            </a:pPr>
            <a:endParaRPr lang="en-US" sz="1000" b="1" u="sng" dirty="0">
              <a:solidFill>
                <a:srgbClr val="5C6670"/>
              </a:solidFill>
              <a:latin typeface="Verdana" pitchFamily="34" charset="0"/>
            </a:endParaRPr>
          </a:p>
        </p:txBody>
      </p:sp>
      <p:sp>
        <p:nvSpPr>
          <p:cNvPr id="6" name="TextBox 5"/>
          <p:cNvSpPr txBox="1">
            <a:spLocks noChangeAspect="1"/>
          </p:cNvSpPr>
          <p:nvPr/>
        </p:nvSpPr>
        <p:spPr>
          <a:xfrm>
            <a:off x="2276270" y="2750433"/>
            <a:ext cx="1872917" cy="2279272"/>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1200" dirty="0">
                <a:solidFill>
                  <a:srgbClr val="5C6670"/>
                </a:solidFill>
                <a:latin typeface="Verdana" pitchFamily="34" charset="0"/>
              </a:rPr>
              <a:t>Report the </a:t>
            </a:r>
            <a:r>
              <a:rPr lang="en-US" sz="1200" dirty="0">
                <a:solidFill>
                  <a:srgbClr val="FF0000"/>
                </a:solidFill>
                <a:latin typeface="Verdana" pitchFamily="34" charset="0"/>
              </a:rPr>
              <a:t>number of children </a:t>
            </a:r>
            <a:r>
              <a:rPr lang="en-US" sz="1200" dirty="0">
                <a:solidFill>
                  <a:srgbClr val="5C6670"/>
                </a:solidFill>
                <a:latin typeface="Verdana" pitchFamily="34" charset="0"/>
              </a:rPr>
              <a:t>with disabilities ages 3-21 who were </a:t>
            </a:r>
            <a:r>
              <a:rPr lang="en-US" sz="1200" dirty="0">
                <a:solidFill>
                  <a:srgbClr val="FF0000"/>
                </a:solidFill>
                <a:latin typeface="Verdana" pitchFamily="34" charset="0"/>
              </a:rPr>
              <a:t>subject to expulsion </a:t>
            </a:r>
            <a:r>
              <a:rPr lang="en-US" sz="1200" dirty="0">
                <a:solidFill>
                  <a:srgbClr val="5C6670"/>
                </a:solidFill>
                <a:latin typeface="Verdana" pitchFamily="34" charset="0"/>
              </a:rPr>
              <a:t>during the school year and </a:t>
            </a:r>
            <a:r>
              <a:rPr lang="en-US" sz="1200" dirty="0">
                <a:solidFill>
                  <a:srgbClr val="FF0000"/>
                </a:solidFill>
                <a:latin typeface="Verdana" pitchFamily="34" charset="0"/>
              </a:rPr>
              <a:t>did </a:t>
            </a:r>
            <a:r>
              <a:rPr lang="en-US" sz="1200" b="1" u="sng" dirty="0">
                <a:solidFill>
                  <a:srgbClr val="FF0000"/>
                </a:solidFill>
                <a:latin typeface="Verdana" pitchFamily="34" charset="0"/>
              </a:rPr>
              <a:t>NOT </a:t>
            </a:r>
            <a:r>
              <a:rPr lang="en-US" sz="1200" dirty="0">
                <a:solidFill>
                  <a:srgbClr val="FF0000"/>
                </a:solidFill>
                <a:latin typeface="Verdana" pitchFamily="34" charset="0"/>
              </a:rPr>
              <a:t>receive educational services </a:t>
            </a:r>
            <a:r>
              <a:rPr lang="en-US" sz="1200" dirty="0">
                <a:solidFill>
                  <a:srgbClr val="5C6670"/>
                </a:solidFill>
                <a:latin typeface="Verdana" pitchFamily="34" charset="0"/>
              </a:rPr>
              <a:t>during the expulsion.</a:t>
            </a:r>
          </a:p>
          <a:p>
            <a:pPr>
              <a:defRPr/>
            </a:pPr>
            <a:endParaRPr lang="en-US" sz="1200" b="1" u="sng" dirty="0">
              <a:solidFill>
                <a:srgbClr val="5C6670"/>
              </a:solidFill>
              <a:latin typeface="Verdana" pitchFamily="34" charset="0"/>
            </a:endParaRPr>
          </a:p>
        </p:txBody>
      </p:sp>
      <p:sp>
        <p:nvSpPr>
          <p:cNvPr id="8" name="Footer Placeholder 2"/>
          <p:cNvSpPr>
            <a:spLocks noGrp="1"/>
          </p:cNvSpPr>
          <p:nvPr>
            <p:ph type="ftr" sz="quarter" idx="3"/>
          </p:nvPr>
        </p:nvSpPr>
        <p:spPr>
          <a:xfrm>
            <a:off x="380999" y="6356350"/>
            <a:ext cx="3352800" cy="274320"/>
          </a:xfrm>
        </p:spPr>
        <p:txBody>
          <a:bodyPr/>
          <a:lstStyle/>
          <a:p>
            <a:fld id="{757A2F4E-5D54-B04B-91BD-7E78EE1FE9FD}" type="slidenum">
              <a:rPr lang="en-US" smtClean="0"/>
              <a:pPr/>
              <a:t>84</a:t>
            </a:fld>
            <a:endParaRPr lang="en-US" dirty="0" smtClean="0"/>
          </a:p>
        </p:txBody>
      </p:sp>
    </p:spTree>
    <p:extLst>
      <p:ext uri="{BB962C8B-B14F-4D97-AF65-F5344CB8AC3E}">
        <p14:creationId xmlns:p14="http://schemas.microsoft.com/office/powerpoint/2010/main" val="229097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gleason_k\Pictures\data summary.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67924"/>
            <a:ext cx="8952571" cy="29502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3513" y="5136517"/>
            <a:ext cx="5224463" cy="1696372"/>
          </a:xfrm>
          <a:prstGeom prst="rect">
            <a:avLst/>
          </a:prstGeom>
          <a:ln/>
        </p:spPr>
        <p:style>
          <a:lnRef idx="3">
            <a:schemeClr val="lt1"/>
          </a:lnRef>
          <a:fillRef idx="1">
            <a:schemeClr val="accent1"/>
          </a:fillRef>
          <a:effectRef idx="1">
            <a:schemeClr val="accent1"/>
          </a:effectRef>
          <a:fontRef idx="minor">
            <a:schemeClr val="lt1"/>
          </a:fontRef>
        </p:style>
        <p:txBody>
          <a:bodyPr lIns="172986" tIns="43247" rIns="345972" bIns="172986"/>
          <a:lstStyle/>
          <a:p>
            <a:pPr>
              <a:defRPr/>
            </a:pPr>
            <a:r>
              <a:rPr lang="en-US" sz="2400" dirty="0">
                <a:solidFill>
                  <a:prstClr val="white"/>
                </a:solidFill>
                <a:latin typeface="Museo Slab 500"/>
              </a:rPr>
              <a:t>By authorizing this report, you are confirming in writing that the data reported is both valid and reliable. </a:t>
            </a:r>
          </a:p>
        </p:txBody>
      </p:sp>
      <p:sp>
        <p:nvSpPr>
          <p:cNvPr id="6" name="5-Point Star 5"/>
          <p:cNvSpPr/>
          <p:nvPr/>
        </p:nvSpPr>
        <p:spPr>
          <a:xfrm rot="20194278">
            <a:off x="229526" y="4201704"/>
            <a:ext cx="642794" cy="600075"/>
          </a:xfrm>
          <a:prstGeom prst="star5">
            <a:avLst/>
          </a:prstGeom>
        </p:spPr>
        <p:style>
          <a:lnRef idx="3">
            <a:schemeClr val="lt1"/>
          </a:lnRef>
          <a:fillRef idx="1">
            <a:schemeClr val="accent2"/>
          </a:fillRef>
          <a:effectRef idx="1">
            <a:schemeClr val="accent2"/>
          </a:effectRef>
          <a:fontRef idx="minor">
            <a:schemeClr val="lt1"/>
          </a:fontRef>
        </p:style>
        <p:txBody>
          <a:bodyPr lIns="86493" tIns="43247" rIns="86493" bIns="43247" anchor="ctr"/>
          <a:lstStyle/>
          <a:p>
            <a:pPr algn="ctr">
              <a:defRPr/>
            </a:pPr>
            <a:endParaRPr lang="en-US" dirty="0">
              <a:solidFill>
                <a:prstClr val="white"/>
              </a:solidFill>
            </a:endParaRPr>
          </a:p>
        </p:txBody>
      </p:sp>
      <p:sp>
        <p:nvSpPr>
          <p:cNvPr id="8" name="Footer Placeholder 2"/>
          <p:cNvSpPr>
            <a:spLocks noGrp="1"/>
          </p:cNvSpPr>
          <p:nvPr>
            <p:ph type="ftr" sz="quarter" idx="3"/>
          </p:nvPr>
        </p:nvSpPr>
        <p:spPr/>
        <p:txBody>
          <a:bodyPr/>
          <a:lstStyle/>
          <a:p>
            <a:fld id="{757A2F4E-5D54-B04B-91BD-7E78EE1FE9FD}" type="slidenum">
              <a:rPr lang="en-US" smtClean="0"/>
              <a:pPr/>
              <a:t>85</a:t>
            </a:fld>
            <a:endParaRPr lang="en-US" dirty="0" smtClean="0"/>
          </a:p>
        </p:txBody>
      </p:sp>
      <p:sp>
        <p:nvSpPr>
          <p:cNvPr id="2" name="Rectangular Callout 1"/>
          <p:cNvSpPr/>
          <p:nvPr/>
        </p:nvSpPr>
        <p:spPr>
          <a:xfrm>
            <a:off x="380998" y="415637"/>
            <a:ext cx="8305801" cy="1694414"/>
          </a:xfrm>
          <a:prstGeom prst="wedgeRectCallout">
            <a:avLst>
              <a:gd name="adj1" fmla="val -45201"/>
              <a:gd name="adj2" fmla="val 15329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l="1160" t="-665" r="12135" b="665"/>
          <a:stretch/>
        </p:blipFill>
        <p:spPr>
          <a:xfrm>
            <a:off x="446809" y="481274"/>
            <a:ext cx="7928264" cy="1563140"/>
          </a:xfrm>
          <a:prstGeom prst="rect">
            <a:avLst/>
          </a:prstGeom>
        </p:spPr>
      </p:pic>
    </p:spTree>
    <p:extLst>
      <p:ext uri="{BB962C8B-B14F-4D97-AF65-F5344CB8AC3E}">
        <p14:creationId xmlns:p14="http://schemas.microsoft.com/office/powerpoint/2010/main" val="177470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86</a:t>
            </a:fld>
            <a:endParaRPr lang="en-US" dirty="0" smtClean="0"/>
          </a:p>
        </p:txBody>
      </p:sp>
      <p:sp>
        <p:nvSpPr>
          <p:cNvPr id="5" name="Title 1"/>
          <p:cNvSpPr>
            <a:spLocks noGrp="1"/>
          </p:cNvSpPr>
          <p:nvPr>
            <p:ph type="title"/>
          </p:nvPr>
        </p:nvSpPr>
        <p:spPr bwMode="auto">
          <a:xfrm rot="16200000">
            <a:off x="-1484671" y="1809132"/>
            <a:ext cx="5024290" cy="205494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latin typeface="Palatino Linotype" panose="02040502050505030304" pitchFamily="18" charset="0"/>
              </a:rPr>
              <a:t>Year to Year Comparison Report</a:t>
            </a:r>
          </a:p>
        </p:txBody>
      </p:sp>
      <p:sp>
        <p:nvSpPr>
          <p:cNvPr id="4" name="Content Placeholder 3"/>
          <p:cNvSpPr>
            <a:spLocks noGrp="1"/>
          </p:cNvSpPr>
          <p:nvPr>
            <p:ph sz="quarter" idx="10"/>
          </p:nvPr>
        </p:nvSpPr>
        <p:spPr>
          <a:xfrm>
            <a:off x="2170796" y="717755"/>
            <a:ext cx="6592203" cy="5360776"/>
          </a:xfrm>
        </p:spPr>
        <p:txBody>
          <a:bodyPr/>
          <a:lstStyle/>
          <a:p>
            <a:pPr marL="45720" indent="0">
              <a:buNone/>
            </a:pPr>
            <a:r>
              <a:rPr lang="en-US" sz="3200" dirty="0" smtClean="0"/>
              <a:t>The report totals 13 pages</a:t>
            </a:r>
          </a:p>
          <a:p>
            <a:pPr lvl="1"/>
            <a:r>
              <a:rPr lang="en-US" sz="2800" dirty="0" smtClean="0"/>
              <a:t>A section for “Disability: All” </a:t>
            </a:r>
            <a:br>
              <a:rPr lang="en-US" sz="2800" dirty="0" smtClean="0"/>
            </a:br>
            <a:r>
              <a:rPr lang="en-US" sz="2800" dirty="0" smtClean="0"/>
              <a:t>(1 page) </a:t>
            </a:r>
          </a:p>
          <a:p>
            <a:pPr lvl="1"/>
            <a:r>
              <a:rPr lang="en-US" sz="2800" dirty="0" smtClean="0"/>
              <a:t>A section for Racial/Ethnic groups (6 pages)</a:t>
            </a:r>
          </a:p>
          <a:p>
            <a:pPr lvl="1"/>
            <a:r>
              <a:rPr lang="en-US" sz="2800" dirty="0" smtClean="0"/>
              <a:t>A section for Gender groups </a:t>
            </a:r>
            <a:br>
              <a:rPr lang="en-US" sz="2800" dirty="0" smtClean="0"/>
            </a:br>
            <a:r>
              <a:rPr lang="en-US" sz="2800" dirty="0" smtClean="0"/>
              <a:t>(2 pages)</a:t>
            </a:r>
          </a:p>
          <a:p>
            <a:pPr lvl="1"/>
            <a:r>
              <a:rPr lang="en-US" sz="2800" dirty="0" smtClean="0"/>
              <a:t>A section for ELL Status groups (2 pages)</a:t>
            </a:r>
          </a:p>
          <a:p>
            <a:pPr lvl="1"/>
            <a:r>
              <a:rPr lang="en-US" sz="2800" dirty="0" smtClean="0"/>
              <a:t>The signature page</a:t>
            </a:r>
            <a:endParaRPr lang="en-US" sz="2800" dirty="0"/>
          </a:p>
        </p:txBody>
      </p:sp>
    </p:spTree>
    <p:extLst>
      <p:ext uri="{BB962C8B-B14F-4D97-AF65-F5344CB8AC3E}">
        <p14:creationId xmlns:p14="http://schemas.microsoft.com/office/powerpoint/2010/main" val="37081777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3"/>
          </p:nvPr>
        </p:nvSpPr>
        <p:spPr/>
        <p:txBody>
          <a:bodyPr/>
          <a:lstStyle/>
          <a:p>
            <a:fld id="{757A2F4E-5D54-B04B-91BD-7E78EE1FE9FD}" type="slidenum">
              <a:rPr lang="en-US" smtClean="0"/>
              <a:pPr/>
              <a:t>87</a:t>
            </a:fld>
            <a:endParaRPr lang="en-US" dirty="0" smtClean="0"/>
          </a:p>
        </p:txBody>
      </p:sp>
      <p:pic>
        <p:nvPicPr>
          <p:cNvPr id="7" name="Content Placeholder 6"/>
          <p:cNvPicPr>
            <a:picLocks noGrp="1" noChangeAspect="1"/>
          </p:cNvPicPr>
          <p:nvPr>
            <p:ph sz="quarter" idx="10"/>
          </p:nvPr>
        </p:nvPicPr>
        <p:blipFill>
          <a:blip r:embed="rId3" cstate="email">
            <a:extLst>
              <a:ext uri="{28A0092B-C50C-407E-A947-70E740481C1C}">
                <a14:useLocalDpi xmlns:a14="http://schemas.microsoft.com/office/drawing/2010/main" val="0"/>
              </a:ext>
            </a:extLst>
          </a:blip>
          <a:stretch>
            <a:fillRect/>
          </a:stretch>
        </p:blipFill>
        <p:spPr>
          <a:xfrm>
            <a:off x="76200" y="383457"/>
            <a:ext cx="9044035" cy="5289755"/>
          </a:xfrm>
        </p:spPr>
      </p:pic>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2089" y="1595145"/>
            <a:ext cx="1120237" cy="289585"/>
          </a:xfrm>
          <a:prstGeom prst="rect">
            <a:avLst/>
          </a:prstGeom>
          <a:ln>
            <a:noFill/>
          </a:ln>
          <a:effectLst>
            <a:outerShdw blurRad="292100" dist="139700" dir="2700000" algn="tl" rotWithShape="0">
              <a:srgbClr val="333333">
                <a:alpha val="65000"/>
              </a:srgbClr>
            </a:outerShdw>
          </a:effectLst>
        </p:spPr>
      </p:pic>
      <p:grpSp>
        <p:nvGrpSpPr>
          <p:cNvPr id="8" name="Group 7"/>
          <p:cNvGrpSpPr>
            <a:grpSpLocks noChangeAspect="1"/>
          </p:cNvGrpSpPr>
          <p:nvPr/>
        </p:nvGrpSpPr>
        <p:grpSpPr>
          <a:xfrm>
            <a:off x="7383891" y="383457"/>
            <a:ext cx="1208431" cy="839470"/>
            <a:chOff x="4126230" y="4379119"/>
            <a:chExt cx="2720340" cy="1889760"/>
          </a:xfrm>
        </p:grpSpPr>
        <p:pic>
          <p:nvPicPr>
            <p:cNvPr id="9" name="Picture 8"/>
            <p:cNvPicPr/>
            <p:nvPr/>
          </p:nvPicPr>
          <p:blipFill rotWithShape="1">
            <a:blip r:embed="rId5" cstate="email">
              <a:extLst>
                <a:ext uri="{28A0092B-C50C-407E-A947-70E740481C1C}">
                  <a14:useLocalDpi xmlns:a14="http://schemas.microsoft.com/office/drawing/2010/main" val="0"/>
                </a:ext>
              </a:extLst>
            </a:blip>
            <a:srcRect r="-20"/>
            <a:stretch/>
          </p:blipFill>
          <p:spPr bwMode="auto">
            <a:xfrm>
              <a:off x="4126230" y="4379119"/>
              <a:ext cx="2720340" cy="1889760"/>
            </a:xfrm>
            <a:prstGeom prst="rect">
              <a:avLst/>
            </a:prstGeom>
            <a:noFill/>
            <a:ln>
              <a:noFill/>
            </a:ln>
            <a:extLst>
              <a:ext uri="{53640926-AAD7-44D8-BBD7-CCE9431645EC}">
                <a14:shadowObscured xmlns:a14="http://schemas.microsoft.com/office/drawing/2010/main"/>
              </a:ext>
            </a:extLst>
          </p:spPr>
        </p:pic>
        <p:sp>
          <p:nvSpPr>
            <p:cNvPr id="12" name="Flowchart: Merge 11"/>
            <p:cNvSpPr/>
            <p:nvPr/>
          </p:nvSpPr>
          <p:spPr>
            <a:xfrm rot="9573431">
              <a:off x="6391106" y="5362851"/>
              <a:ext cx="454616" cy="734055"/>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Rounded Rectangular Callout 12"/>
          <p:cNvSpPr/>
          <p:nvPr/>
        </p:nvSpPr>
        <p:spPr>
          <a:xfrm>
            <a:off x="520290" y="4198342"/>
            <a:ext cx="6427017" cy="2608597"/>
          </a:xfrm>
          <a:prstGeom prst="wedgeRoundRectCallout">
            <a:avLst>
              <a:gd name="adj1" fmla="val 68217"/>
              <a:gd name="adj2" fmla="val -572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You will only see flags - “A” – if both the number of the </a:t>
            </a:r>
            <a:r>
              <a:rPr lang="en-US" sz="2400" b="1" dirty="0" smtClean="0">
                <a:solidFill>
                  <a:prstClr val="white"/>
                </a:solidFill>
              </a:rPr>
              <a:t>change is over 20 students </a:t>
            </a:r>
            <a:r>
              <a:rPr lang="en-US" sz="2400" b="1" u="sng" dirty="0" smtClean="0">
                <a:solidFill>
                  <a:prstClr val="white"/>
                </a:solidFill>
              </a:rPr>
              <a:t>AND</a:t>
            </a:r>
            <a:r>
              <a:rPr lang="en-US" sz="2400" dirty="0" smtClean="0">
                <a:solidFill>
                  <a:prstClr val="white"/>
                </a:solidFill>
              </a:rPr>
              <a:t> the </a:t>
            </a:r>
            <a:r>
              <a:rPr lang="en-US" sz="2400" b="1" dirty="0" smtClean="0">
                <a:solidFill>
                  <a:prstClr val="white"/>
                </a:solidFill>
              </a:rPr>
              <a:t>Percent of the Change is over 20%</a:t>
            </a:r>
          </a:p>
          <a:p>
            <a:pPr algn="ctr"/>
            <a:r>
              <a:rPr lang="en-US" sz="2400" dirty="0" smtClean="0">
                <a:solidFill>
                  <a:prstClr val="white"/>
                </a:solidFill>
              </a:rPr>
              <a:t>These are the only data points that require explanation on the </a:t>
            </a:r>
            <a:r>
              <a:rPr lang="en-US" sz="2400" dirty="0" smtClean="0">
                <a:solidFill>
                  <a:srgbClr val="5C6670"/>
                </a:solidFill>
              </a:rPr>
              <a:t>Flag Explanations sheet</a:t>
            </a:r>
            <a:endParaRPr lang="en-US" sz="2400" dirty="0">
              <a:solidFill>
                <a:srgbClr val="5C6670"/>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11124" y="1974976"/>
            <a:ext cx="1242168" cy="281964"/>
          </a:xfrm>
          <a:prstGeom prst="rect">
            <a:avLst/>
          </a:prstGeom>
          <a:ln>
            <a:noFill/>
          </a:ln>
          <a:effectLst>
            <a:outerShdw blurRad="292100" dist="139700" dir="2700000" algn="tl" rotWithShape="0">
              <a:srgbClr val="333333">
                <a:alpha val="65000"/>
              </a:srgbClr>
            </a:outerShdw>
          </a:effectLst>
        </p:spPr>
      </p:pic>
      <p:sp>
        <p:nvSpPr>
          <p:cNvPr id="16" name="Rounded Rectangular Callout 15"/>
          <p:cNvSpPr/>
          <p:nvPr/>
        </p:nvSpPr>
        <p:spPr>
          <a:xfrm>
            <a:off x="3733798" y="2741412"/>
            <a:ext cx="2949678" cy="905785"/>
          </a:xfrm>
          <a:prstGeom prst="wedgeRoundRectCallout">
            <a:avLst>
              <a:gd name="adj1" fmla="val -117515"/>
              <a:gd name="adj2" fmla="val -1469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This page will repeat for all Racial, Gender and ELL Categories</a:t>
            </a:r>
            <a:endParaRPr lang="en-US" dirty="0">
              <a:solidFill>
                <a:prstClr val="white"/>
              </a:solidFill>
            </a:endParaRPr>
          </a:p>
        </p:txBody>
      </p:sp>
      <p:pic>
        <p:nvPicPr>
          <p:cNvPr id="17" name="Picture 1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301639" y="1190022"/>
            <a:ext cx="861135" cy="259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438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6"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bwMode="auto">
          <a:xfrm>
            <a:off x="117987" y="1719071"/>
            <a:ext cx="3873911" cy="4407408"/>
          </a:xfrm>
          <a:prstGeom prst="rect">
            <a:avLst/>
          </a:prstGeom>
          <a:ln>
            <a:miter lim="800000"/>
            <a:headEnd/>
            <a:tailEnd/>
          </a:ln>
        </p:spPr>
        <p:txBody>
          <a:bodyPr lIns="91416" tIns="45708" rIns="91416" bIns="45708">
            <a:normAutofit lnSpcReduction="10000"/>
          </a:bodyPr>
          <a:lstStyle/>
          <a:p>
            <a:pPr marL="342870" indent="-342870" eaLnBrk="1" hangingPunct="1">
              <a:spcBef>
                <a:spcPts val="0"/>
              </a:spcBef>
              <a:buNone/>
              <a:defRPr/>
            </a:pPr>
            <a:r>
              <a:rPr lang="en-US" sz="3200" b="1" dirty="0" smtClean="0">
                <a:solidFill>
                  <a:schemeClr val="tx1"/>
                </a:solidFill>
                <a:latin typeface="+mj-lt"/>
              </a:rPr>
              <a:t>	Please remember to provide explanations for the A flags from the Year to Year Report no later than August 24, 2015 </a:t>
            </a:r>
          </a:p>
        </p:txBody>
      </p:sp>
      <p:sp>
        <p:nvSpPr>
          <p:cNvPr id="80898"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a:latin typeface="Palatino Linotype" panose="02040502050505030304" pitchFamily="18" charset="0"/>
              </a:rPr>
              <a:t>Year to Year Report </a:t>
            </a:r>
            <a:br>
              <a:rPr lang="en-US" dirty="0">
                <a:latin typeface="Palatino Linotype" panose="02040502050505030304" pitchFamily="18" charset="0"/>
              </a:rPr>
            </a:br>
            <a:r>
              <a:rPr lang="en-US" dirty="0">
                <a:latin typeface="Palatino Linotype" panose="02040502050505030304" pitchFamily="18" charset="0"/>
              </a:rPr>
              <a:t>Flag Explanations</a:t>
            </a:r>
          </a:p>
        </p:txBody>
      </p:sp>
      <p:sp>
        <p:nvSpPr>
          <p:cNvPr id="7" name="Footer Placeholder 2"/>
          <p:cNvSpPr>
            <a:spLocks noGrp="1"/>
          </p:cNvSpPr>
          <p:nvPr>
            <p:ph type="ftr" sz="quarter" idx="3"/>
          </p:nvPr>
        </p:nvSpPr>
        <p:spPr>
          <a:xfrm>
            <a:off x="380999" y="6356350"/>
            <a:ext cx="3352800" cy="274320"/>
          </a:xfrm>
          <a:prstGeom prst="rect">
            <a:avLst/>
          </a:prstGeom>
        </p:spPr>
        <p:txBody>
          <a:bodyPr/>
          <a:lstStyle/>
          <a:p>
            <a:fld id="{757A2F4E-5D54-B04B-91BD-7E78EE1FE9FD}" type="slidenum">
              <a:rPr lang="en-US" smtClean="0"/>
              <a:pPr/>
              <a:t>88</a:t>
            </a:fld>
            <a:endParaRPr lang="en-US" dirty="0" smtClean="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73564" y="1668336"/>
            <a:ext cx="5113463" cy="3886537"/>
          </a:xfrm>
          <a:prstGeom prst="rect">
            <a:avLst/>
          </a:prstGeom>
        </p:spPr>
      </p:pic>
      <p:sp>
        <p:nvSpPr>
          <p:cNvPr id="3" name="TextBox 2"/>
          <p:cNvSpPr txBox="1"/>
          <p:nvPr/>
        </p:nvSpPr>
        <p:spPr>
          <a:xfrm>
            <a:off x="3991898" y="4535680"/>
            <a:ext cx="4837299" cy="1328023"/>
          </a:xfrm>
          <a:prstGeom prst="wedgeRoundRectCallout">
            <a:avLst>
              <a:gd name="adj1" fmla="val -29898"/>
              <a:gd name="adj2" fmla="val -157632"/>
              <a:gd name="adj3" fmla="val 16667"/>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smtClean="0">
                <a:solidFill>
                  <a:prstClr val="white"/>
                </a:solidFill>
              </a:rPr>
              <a:t>Remember, you can include multiple flag categories when the same explanation applies</a:t>
            </a:r>
            <a:endParaRPr lang="en-US" sz="2400" dirty="0">
              <a:solidFill>
                <a:prstClr val="white"/>
              </a:solidFill>
            </a:endParaRPr>
          </a:p>
        </p:txBody>
      </p:sp>
    </p:spTree>
    <p:extLst>
      <p:ext uri="{BB962C8B-B14F-4D97-AF65-F5344CB8AC3E}">
        <p14:creationId xmlns:p14="http://schemas.microsoft.com/office/powerpoint/2010/main" val="117391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latin typeface="Palatino Linotype" panose="02040502050505030304" pitchFamily="18" charset="0"/>
              </a:rPr>
              <a:t>SPECIAL EDUCATION DISCIPLINE REPORT RELATED DEADLINES</a:t>
            </a:r>
            <a:r>
              <a:rPr lang="en-US" dirty="0" smtClean="0"/>
              <a:t>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89</a:t>
            </a:fld>
            <a:endParaRPr lang="en-US" dirty="0" smtClean="0"/>
          </a:p>
        </p:txBody>
      </p:sp>
      <p:sp>
        <p:nvSpPr>
          <p:cNvPr id="2" name="Content Placeholder 1"/>
          <p:cNvSpPr>
            <a:spLocks noGrp="1"/>
          </p:cNvSpPr>
          <p:nvPr>
            <p:ph sz="quarter" idx="10"/>
          </p:nvPr>
        </p:nvSpPr>
        <p:spPr>
          <a:xfrm>
            <a:off x="253180" y="1734006"/>
            <a:ext cx="8382000" cy="4065588"/>
          </a:xfrm>
        </p:spPr>
        <p:txBody>
          <a:bodyPr>
            <a:normAutofit fontScale="92500" lnSpcReduction="20000"/>
          </a:bodyPr>
          <a:lstStyle/>
          <a:p>
            <a:r>
              <a:rPr lang="en-US" sz="2400" dirty="0" smtClean="0">
                <a:solidFill>
                  <a:srgbClr val="0070C0"/>
                </a:solidFill>
              </a:rPr>
              <a:t>Tuesday,  August 16, 2016</a:t>
            </a:r>
          </a:p>
          <a:p>
            <a:pPr lvl="1"/>
            <a:r>
              <a:rPr lang="en-US" sz="2400" dirty="0" smtClean="0">
                <a:solidFill>
                  <a:srgbClr val="0070C0"/>
                </a:solidFill>
              </a:rPr>
              <a:t>Date by which you must have generated your complete Special Education Discipline Snapshot dataset by passing all interchange and snapshot validations in preparation for report review.  </a:t>
            </a:r>
            <a:endParaRPr lang="en-US" sz="2400" dirty="0" smtClean="0">
              <a:solidFill>
                <a:srgbClr val="FF0000"/>
              </a:solidFill>
            </a:endParaRPr>
          </a:p>
          <a:p>
            <a:r>
              <a:rPr lang="en-US" sz="2400" dirty="0" smtClean="0">
                <a:solidFill>
                  <a:srgbClr val="0070C0"/>
                </a:solidFill>
              </a:rPr>
              <a:t>Wednesday, August 17-August 23, 2016 </a:t>
            </a:r>
          </a:p>
          <a:p>
            <a:pPr lvl="1"/>
            <a:r>
              <a:rPr lang="en-US" sz="2400" dirty="0" smtClean="0">
                <a:solidFill>
                  <a:srgbClr val="0070C0"/>
                </a:solidFill>
              </a:rPr>
              <a:t>Report review week. </a:t>
            </a:r>
          </a:p>
          <a:p>
            <a:pPr lvl="2"/>
            <a:r>
              <a:rPr lang="en-US" sz="2000" dirty="0" smtClean="0">
                <a:solidFill>
                  <a:srgbClr val="0070C0"/>
                </a:solidFill>
              </a:rPr>
              <a:t>Review reports in detail and make any data corrections deemed necessary to ensure you are reporting valid and reliable data</a:t>
            </a:r>
            <a:endParaRPr lang="en-US" sz="2000" dirty="0">
              <a:solidFill>
                <a:srgbClr val="0070C0"/>
              </a:solidFill>
            </a:endParaRPr>
          </a:p>
          <a:p>
            <a:r>
              <a:rPr lang="en-US" sz="2400" dirty="0">
                <a:solidFill>
                  <a:srgbClr val="0070C0"/>
                </a:solidFill>
              </a:rPr>
              <a:t>Thursday, August </a:t>
            </a:r>
            <a:r>
              <a:rPr lang="en-US" sz="2400" dirty="0" smtClean="0">
                <a:solidFill>
                  <a:srgbClr val="0070C0"/>
                </a:solidFill>
              </a:rPr>
              <a:t>24, 2016 </a:t>
            </a:r>
            <a:endParaRPr lang="en-US" sz="2400" dirty="0">
              <a:solidFill>
                <a:srgbClr val="0070C0"/>
              </a:solidFill>
            </a:endParaRPr>
          </a:p>
          <a:p>
            <a:pPr lvl="1"/>
            <a:r>
              <a:rPr lang="en-US" sz="2400" dirty="0" smtClean="0">
                <a:solidFill>
                  <a:srgbClr val="0070C0"/>
                </a:solidFill>
              </a:rPr>
              <a:t>Final report approval, upload signature reports to DMS</a:t>
            </a:r>
            <a:endParaRPr lang="en-US" sz="2400" dirty="0">
              <a:solidFill>
                <a:srgbClr val="0070C0"/>
              </a:solidFill>
            </a:endParaRPr>
          </a:p>
          <a:p>
            <a:pPr lvl="1"/>
            <a:endParaRPr lang="en-US" sz="2400" dirty="0" smtClean="0">
              <a:solidFill>
                <a:srgbClr val="0070C0"/>
              </a:solidFill>
            </a:endParaRPr>
          </a:p>
          <a:p>
            <a:pPr lvl="1"/>
            <a:endParaRPr lang="en-US" sz="2400" dirty="0">
              <a:solidFill>
                <a:srgbClr val="0070C0"/>
              </a:solidFill>
            </a:endParaRPr>
          </a:p>
          <a:p>
            <a:pPr lvl="1"/>
            <a:endParaRPr lang="en-US" sz="2400" dirty="0">
              <a:solidFill>
                <a:srgbClr val="0070C0"/>
              </a:solidFill>
            </a:endParaRPr>
          </a:p>
          <a:p>
            <a:pPr lvl="1"/>
            <a:endParaRPr lang="en-US" sz="2000" dirty="0"/>
          </a:p>
          <a:p>
            <a:pPr lvl="1"/>
            <a:endParaRPr lang="en-US" sz="2000" dirty="0" smtClean="0"/>
          </a:p>
          <a:p>
            <a:pPr marL="640080" lvl="2" indent="0">
              <a:buNone/>
            </a:pPr>
            <a:endParaRPr lang="en-US" sz="2800" dirty="0"/>
          </a:p>
        </p:txBody>
      </p:sp>
    </p:spTree>
    <p:extLst>
      <p:ext uri="{BB962C8B-B14F-4D97-AF65-F5344CB8AC3E}">
        <p14:creationId xmlns:p14="http://schemas.microsoft.com/office/powerpoint/2010/main" val="144417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990279" cy="4407408"/>
          </a:xfrm>
        </p:spPr>
        <p:txBody>
          <a:bodyPr/>
          <a:lstStyle/>
          <a:p>
            <a:pPr marL="45720" indent="0">
              <a:buNone/>
            </a:pPr>
            <a:r>
              <a:rPr lang="en-US" sz="2400" dirty="0" smtClean="0">
                <a:hlinkClick r:id=""/>
              </a:rPr>
              <a:t>INTERCHANGE</a:t>
            </a:r>
          </a:p>
          <a:p>
            <a:pPr marL="45720" indent="0">
              <a:buNone/>
            </a:pPr>
            <a:r>
              <a:rPr lang="en-US" sz="2400" dirty="0" smtClean="0">
                <a:hlinkClick r:id=""/>
              </a:rPr>
              <a:t>http</a:t>
            </a:r>
            <a:r>
              <a:rPr lang="en-US" sz="2400" dirty="0">
                <a:hlinkClick r:id="rId2"/>
              </a:rPr>
              <a:t>://</a:t>
            </a:r>
            <a:r>
              <a:rPr lang="en-US" sz="2400" dirty="0" smtClean="0">
                <a:hlinkClick r:id="rId2"/>
              </a:rPr>
              <a:t>www.cde.state.co.us/datapipeline/inter_sped-discipline</a:t>
            </a:r>
            <a:r>
              <a:rPr lang="en-US" sz="2400" dirty="0" smtClean="0"/>
              <a:t> </a:t>
            </a:r>
          </a:p>
          <a:p>
            <a:pPr marL="45720" indent="0">
              <a:buNone/>
            </a:pPr>
            <a:r>
              <a:rPr lang="en-US" sz="2400" b="0" dirty="0" smtClean="0"/>
              <a:t>Overview</a:t>
            </a:r>
          </a:p>
          <a:p>
            <a:pPr marL="45720" indent="0">
              <a:buNone/>
            </a:pPr>
            <a:r>
              <a:rPr lang="en-US" sz="2400" b="0" dirty="0" smtClean="0"/>
              <a:t>Deadlines</a:t>
            </a:r>
          </a:p>
          <a:p>
            <a:pPr marL="45720" indent="0">
              <a:buNone/>
            </a:pPr>
            <a:r>
              <a:rPr lang="en-US" sz="2400" b="0" dirty="0" smtClean="0"/>
              <a:t>File Layouts and Definitions</a:t>
            </a:r>
          </a:p>
          <a:p>
            <a:pPr marL="45720" indent="0">
              <a:buNone/>
            </a:pPr>
            <a:r>
              <a:rPr lang="en-US" sz="2400" b="0" dirty="0" smtClean="0"/>
              <a:t>Business Rules</a:t>
            </a:r>
          </a:p>
          <a:p>
            <a:pPr marL="45720" indent="0">
              <a:buNone/>
            </a:pPr>
            <a:r>
              <a:rPr lang="en-US" sz="2400" b="0" dirty="0" smtClean="0"/>
              <a:t>Template</a:t>
            </a:r>
          </a:p>
          <a:p>
            <a:pPr marL="45720" indent="0">
              <a:buNone/>
            </a:pPr>
            <a:r>
              <a:rPr lang="en-US" sz="2400" b="0" dirty="0" smtClean="0"/>
              <a:t>Trainings</a:t>
            </a:r>
          </a:p>
          <a:p>
            <a:pPr marL="45720" indent="0">
              <a:buNone/>
            </a:pPr>
            <a:endParaRPr lang="en-US" sz="2400" b="0" dirty="0"/>
          </a:p>
        </p:txBody>
      </p:sp>
      <p:sp>
        <p:nvSpPr>
          <p:cNvPr id="3" name="Title 2"/>
          <p:cNvSpPr>
            <a:spLocks noGrp="1"/>
          </p:cNvSpPr>
          <p:nvPr>
            <p:ph type="title"/>
          </p:nvPr>
        </p:nvSpPr>
        <p:spPr/>
        <p:txBody>
          <a:bodyPr/>
          <a:lstStyle/>
          <a:p>
            <a:r>
              <a:rPr lang="en-US" sz="5400" dirty="0" smtClean="0">
                <a:latin typeface="Palatino Linotype" panose="02040502050505030304" pitchFamily="18" charset="0"/>
              </a:rPr>
              <a:t>RESOURCES</a:t>
            </a:r>
            <a:endParaRPr lang="en-US" sz="5400" dirty="0">
              <a:latin typeface="Palatino Linotype" panose="02040502050505030304"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9</a:t>
            </a:fld>
            <a:endParaRPr lang="en-US" sz="1100" dirty="0" smtClean="0"/>
          </a:p>
        </p:txBody>
      </p:sp>
      <p:sp>
        <p:nvSpPr>
          <p:cNvPr id="5" name="Content Placeholder 4"/>
          <p:cNvSpPr>
            <a:spLocks noGrp="1"/>
          </p:cNvSpPr>
          <p:nvPr>
            <p:ph sz="half" idx="4294967295"/>
          </p:nvPr>
        </p:nvSpPr>
        <p:spPr>
          <a:xfrm>
            <a:off x="5105400" y="1763713"/>
            <a:ext cx="4038600" cy="4406900"/>
          </a:xfrm>
        </p:spPr>
        <p:txBody>
          <a:bodyPr/>
          <a:lstStyle/>
          <a:p>
            <a:pPr marL="45720" indent="0">
              <a:buNone/>
            </a:pPr>
            <a:r>
              <a:rPr lang="en-US" sz="2400" dirty="0" smtClean="0">
                <a:hlinkClick r:id="rId2"/>
              </a:rPr>
              <a:t>SNAPSHOT</a:t>
            </a:r>
            <a:endParaRPr lang="en-US" sz="2400" dirty="0">
              <a:hlinkClick r:id="rId2"/>
            </a:endParaRPr>
          </a:p>
          <a:p>
            <a:pPr marL="45720" indent="0">
              <a:buNone/>
            </a:pPr>
            <a:r>
              <a:rPr lang="en-US" sz="2400" dirty="0">
                <a:hlinkClick r:id="rId3"/>
              </a:rPr>
              <a:t>http://</a:t>
            </a:r>
            <a:r>
              <a:rPr lang="en-US" sz="2400" dirty="0" smtClean="0">
                <a:hlinkClick r:id="rId3"/>
              </a:rPr>
              <a:t>www.cde.state.co.us/datapipeline/snap_sped-discipline</a:t>
            </a:r>
            <a:r>
              <a:rPr lang="en-US" sz="2400" dirty="0" smtClean="0"/>
              <a:t> </a:t>
            </a:r>
            <a:endParaRPr lang="en-US" sz="2400" dirty="0"/>
          </a:p>
          <a:p>
            <a:pPr marL="45720" indent="0">
              <a:buNone/>
            </a:pPr>
            <a:r>
              <a:rPr lang="en-US" sz="2400" b="0" dirty="0"/>
              <a:t>Overview</a:t>
            </a:r>
          </a:p>
          <a:p>
            <a:pPr marL="45720" indent="0">
              <a:buNone/>
            </a:pPr>
            <a:r>
              <a:rPr lang="en-US" sz="2400" b="0" dirty="0"/>
              <a:t>Deadlines</a:t>
            </a:r>
          </a:p>
          <a:p>
            <a:pPr marL="45720" indent="0">
              <a:buNone/>
            </a:pPr>
            <a:r>
              <a:rPr lang="en-US" sz="2400" b="0" dirty="0"/>
              <a:t>File </a:t>
            </a:r>
            <a:r>
              <a:rPr lang="en-US" sz="2400" b="0" dirty="0" smtClean="0"/>
              <a:t>Layout</a:t>
            </a:r>
          </a:p>
          <a:p>
            <a:pPr marL="45720" indent="0">
              <a:buNone/>
            </a:pPr>
            <a:r>
              <a:rPr lang="en-US" sz="2400" b="0" dirty="0" smtClean="0"/>
              <a:t>Business Rules</a:t>
            </a:r>
            <a:endParaRPr lang="en-US" sz="2400" dirty="0" smtClean="0"/>
          </a:p>
          <a:p>
            <a:pPr marL="45720" indent="0">
              <a:buNone/>
            </a:pPr>
            <a:r>
              <a:rPr lang="en-US" sz="2400" b="0" dirty="0" smtClean="0"/>
              <a:t>Additional Links</a:t>
            </a:r>
            <a:endParaRPr lang="en-US" sz="2400" b="0" dirty="0"/>
          </a:p>
        </p:txBody>
      </p:sp>
    </p:spTree>
    <p:extLst>
      <p:ext uri="{BB962C8B-B14F-4D97-AF65-F5344CB8AC3E}">
        <p14:creationId xmlns:p14="http://schemas.microsoft.com/office/powerpoint/2010/main" val="25148315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Palatino Linotype" panose="02040502050505030304" pitchFamily="18" charset="0"/>
              </a:rPr>
              <a:t>August 24, 2016 Deadline</a:t>
            </a:r>
            <a:r>
              <a:rPr lang="en-US" dirty="0" smtClean="0"/>
              <a:t>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90</a:t>
            </a:fld>
            <a:endParaRPr lang="en-US" dirty="0" smtClean="0"/>
          </a:p>
        </p:txBody>
      </p:sp>
      <p:sp>
        <p:nvSpPr>
          <p:cNvPr id="2" name="Content Placeholder 1"/>
          <p:cNvSpPr>
            <a:spLocks noGrp="1"/>
          </p:cNvSpPr>
          <p:nvPr>
            <p:ph sz="quarter" idx="10"/>
          </p:nvPr>
        </p:nvSpPr>
        <p:spPr/>
        <p:txBody>
          <a:bodyPr>
            <a:normAutofit lnSpcReduction="10000"/>
          </a:bodyPr>
          <a:lstStyle/>
          <a:p>
            <a:r>
              <a:rPr lang="en-US" dirty="0" smtClean="0"/>
              <a:t>Final report review AND approval.</a:t>
            </a:r>
          </a:p>
          <a:p>
            <a:pPr lvl="1"/>
            <a:r>
              <a:rPr lang="en-US" dirty="0" smtClean="0"/>
              <a:t>Date by which the Administrative Unit must approve their completed Special Education Discipline Data Collection Snapshot and electronically SUBMIT the data to CDE via the Data Pipeline, verifying that it’s valid and reliable by uploading the signed Data Summary Report (all 14 pages) and the Year to Year Report along with explanations for Flags to the </a:t>
            </a:r>
            <a:r>
              <a:rPr lang="en-US" b="1" dirty="0" smtClean="0"/>
              <a:t>Data Management System. </a:t>
            </a:r>
          </a:p>
          <a:p>
            <a:pPr lvl="1"/>
            <a:endParaRPr lang="en-US" dirty="0"/>
          </a:p>
        </p:txBody>
      </p:sp>
    </p:spTree>
    <p:extLst>
      <p:ext uri="{BB962C8B-B14F-4D97-AF65-F5344CB8AC3E}">
        <p14:creationId xmlns:p14="http://schemas.microsoft.com/office/powerpoint/2010/main" val="12418731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5281836" cy="2104103"/>
          </a:xfrm>
          <a:prstGeom prst="rect">
            <a:avLst/>
          </a:prstGeom>
          <a:ln>
            <a:noFill/>
          </a:ln>
          <a:effectLst>
            <a:outerShdw blurRad="292100" dist="139700" dir="2700000" algn="tl" rotWithShape="0">
              <a:srgbClr val="333333">
                <a:alpha val="65000"/>
              </a:srgbClr>
            </a:outerShdw>
          </a:effectLst>
        </p:spPr>
      </p:pic>
      <p:sp>
        <p:nvSpPr>
          <p:cNvPr id="52226" name="Title 1"/>
          <p:cNvSpPr>
            <a:spLocks noGrp="1"/>
          </p:cNvSpPr>
          <p:nvPr>
            <p:ph type="title"/>
          </p:nvPr>
        </p:nvSpPr>
        <p:spPr bwMode="auto">
          <a:xfrm>
            <a:off x="381000" y="355847"/>
            <a:ext cx="8381260" cy="1246811"/>
          </a:xfrm>
          <a:noFill/>
          <a:ln>
            <a:miter lim="800000"/>
            <a:headEnd/>
            <a:tailEnd/>
          </a:ln>
        </p:spPr>
        <p:txBody>
          <a:bodyPr vert="horz" wrap="square" lIns="86493" tIns="43247" rIns="86493" bIns="43247" numCol="1" anchor="t" anchorCtr="0" compatLnSpc="1">
            <a:prstTxWarp prst="textNoShape">
              <a:avLst/>
            </a:prstTxWarp>
            <a:normAutofit fontScale="90000"/>
          </a:bodyPr>
          <a:lstStyle/>
          <a:p>
            <a:pPr algn="r"/>
            <a:r>
              <a:rPr lang="en-US" sz="3200" dirty="0" smtClean="0">
                <a:latin typeface="Palatino Linotype" panose="02040502050505030304" pitchFamily="18" charset="0"/>
              </a:rPr>
              <a:t>Submitting</a:t>
            </a:r>
            <a:br>
              <a:rPr lang="en-US" sz="3200" dirty="0" smtClean="0">
                <a:latin typeface="Palatino Linotype" panose="02040502050505030304" pitchFamily="18" charset="0"/>
              </a:rPr>
            </a:br>
            <a:r>
              <a:rPr lang="en-US" sz="3200" dirty="0" smtClean="0">
                <a:latin typeface="Palatino Linotype" panose="02040502050505030304" pitchFamily="18" charset="0"/>
              </a:rPr>
              <a:t> Final Reports </a:t>
            </a:r>
            <a:br>
              <a:rPr lang="en-US" sz="3200" dirty="0" smtClean="0">
                <a:latin typeface="Palatino Linotype" panose="02040502050505030304" pitchFamily="18" charset="0"/>
              </a:rPr>
            </a:br>
            <a:endParaRPr lang="en-US" sz="3200" dirty="0" smtClean="0">
              <a:latin typeface="Palatino Linotype" panose="02040502050505030304" pitchFamily="18" charset="0"/>
            </a:endParaRPr>
          </a:p>
        </p:txBody>
      </p:sp>
      <p:sp>
        <p:nvSpPr>
          <p:cNvPr id="7" name="Footer Placeholder 2"/>
          <p:cNvSpPr>
            <a:spLocks noGrp="1"/>
          </p:cNvSpPr>
          <p:nvPr>
            <p:ph type="ftr" sz="quarter" idx="3"/>
          </p:nvPr>
        </p:nvSpPr>
        <p:spPr/>
        <p:txBody>
          <a:bodyPr/>
          <a:lstStyle/>
          <a:p>
            <a:fld id="{757A2F4E-5D54-B04B-91BD-7E78EE1FE9FD}" type="slidenum">
              <a:rPr lang="en-US" smtClean="0"/>
              <a:pPr/>
              <a:t>91</a:t>
            </a:fld>
            <a:endParaRPr lang="en-US" dirty="0" smtClean="0"/>
          </a:p>
        </p:txBody>
      </p:sp>
      <p:sp>
        <p:nvSpPr>
          <p:cNvPr id="52227" name="Content Placeholder 2"/>
          <p:cNvSpPr>
            <a:spLocks noGrp="1"/>
          </p:cNvSpPr>
          <p:nvPr>
            <p:ph sz="quarter" idx="10"/>
          </p:nvPr>
        </p:nvSpPr>
        <p:spPr bwMode="auto">
          <a:xfrm>
            <a:off x="381000" y="2192843"/>
            <a:ext cx="8382000" cy="4065588"/>
          </a:xfrm>
          <a:noFill/>
          <a:ln>
            <a:miter lim="800000"/>
            <a:headEnd/>
            <a:tailEnd/>
          </a:ln>
        </p:spPr>
        <p:txBody>
          <a:bodyPr vert="horz" wrap="square" lIns="86493" tIns="43247" rIns="86493" bIns="43247" numCol="1" anchor="t" anchorCtr="0" compatLnSpc="1">
            <a:prstTxWarp prst="textNoShape">
              <a:avLst/>
            </a:prstTxWarp>
          </a:bodyPr>
          <a:lstStyle/>
          <a:p>
            <a:r>
              <a:rPr lang="en-US" sz="2400" b="0" dirty="0" smtClean="0"/>
              <a:t>Both Signature Reports should be </a:t>
            </a:r>
            <a:r>
              <a:rPr lang="en-US" sz="2400" b="0" dirty="0"/>
              <a:t>signed and </a:t>
            </a:r>
            <a:r>
              <a:rPr lang="en-US" sz="2400" b="0" dirty="0" smtClean="0"/>
              <a:t>submitted </a:t>
            </a:r>
            <a:r>
              <a:rPr lang="en-US" sz="2400" b="0" dirty="0"/>
              <a:t>by </a:t>
            </a:r>
            <a:r>
              <a:rPr lang="en-US" sz="2400" b="0" dirty="0" smtClean="0"/>
              <a:t>August 24, 2016</a:t>
            </a:r>
          </a:p>
          <a:p>
            <a:pPr lvl="1"/>
            <a:r>
              <a:rPr lang="en-US" sz="2400" dirty="0" smtClean="0"/>
              <a:t>2 Signature Reports (+ Flag Report)</a:t>
            </a:r>
          </a:p>
          <a:p>
            <a:pPr lvl="1"/>
            <a:r>
              <a:rPr lang="en-US" sz="2400" b="0" dirty="0" smtClean="0"/>
              <a:t>Scan signed </a:t>
            </a:r>
            <a:r>
              <a:rPr lang="en-US" sz="2400" b="0" dirty="0"/>
              <a:t>documents into a </a:t>
            </a:r>
            <a:r>
              <a:rPr lang="en-US" sz="2400" b="0" dirty="0" smtClean="0">
                <a:solidFill>
                  <a:srgbClr val="B22130"/>
                </a:solidFill>
              </a:rPr>
              <a:t>PDF</a:t>
            </a:r>
            <a:r>
              <a:rPr lang="en-US" sz="2400" b="0" dirty="0" smtClean="0"/>
              <a:t> or multiple </a:t>
            </a:r>
            <a:r>
              <a:rPr lang="en-US" sz="2400" b="0" dirty="0" smtClean="0">
                <a:solidFill>
                  <a:srgbClr val="B22130"/>
                </a:solidFill>
              </a:rPr>
              <a:t>PDFs</a:t>
            </a:r>
            <a:endParaRPr lang="en-US" sz="2400" b="0" dirty="0">
              <a:solidFill>
                <a:srgbClr val="B22130"/>
              </a:solidFill>
            </a:endParaRPr>
          </a:p>
          <a:p>
            <a:pPr marL="457200" indent="-412750"/>
            <a:r>
              <a:rPr lang="en-US" sz="2400" b="0" dirty="0"/>
              <a:t>Upload the </a:t>
            </a:r>
            <a:r>
              <a:rPr lang="en-US" sz="2400" b="0" dirty="0" smtClean="0">
                <a:solidFill>
                  <a:srgbClr val="B22130"/>
                </a:solidFill>
              </a:rPr>
              <a:t>PDFs</a:t>
            </a:r>
            <a:r>
              <a:rPr lang="en-US" sz="2400" b="0" dirty="0" smtClean="0"/>
              <a:t> </a:t>
            </a:r>
            <a:r>
              <a:rPr lang="en-US" sz="2400" b="0" dirty="0"/>
              <a:t>to the </a:t>
            </a:r>
            <a:br>
              <a:rPr lang="en-US" sz="2400" b="0" dirty="0"/>
            </a:br>
            <a:r>
              <a:rPr lang="en-US" sz="2400" dirty="0">
                <a:solidFill>
                  <a:schemeClr val="accent2"/>
                </a:solidFill>
              </a:rPr>
              <a:t>Data Management System</a:t>
            </a:r>
            <a:r>
              <a:rPr lang="en-US" sz="2400" b="0" dirty="0"/>
              <a:t>/Profile </a:t>
            </a:r>
            <a:r>
              <a:rPr lang="en-US" sz="2400" b="0" dirty="0" smtClean="0"/>
              <a:t>Tab</a:t>
            </a:r>
          </a:p>
          <a:p>
            <a:pPr marL="457200" indent="-412750"/>
            <a:r>
              <a:rPr lang="en-US" sz="2400" b="0" dirty="0" smtClean="0"/>
              <a:t>Upload </a:t>
            </a:r>
            <a:r>
              <a:rPr lang="en-US" sz="2400" dirty="0" smtClean="0">
                <a:solidFill>
                  <a:srgbClr val="2A5699"/>
                </a:solidFill>
              </a:rPr>
              <a:t>Flag Explanations </a:t>
            </a:r>
            <a:r>
              <a:rPr lang="en-US" sz="2400" b="0" dirty="0" smtClean="0"/>
              <a:t>separately </a:t>
            </a:r>
            <a:br>
              <a:rPr lang="en-US" sz="2400" b="0" dirty="0" smtClean="0"/>
            </a:br>
            <a:r>
              <a:rPr lang="en-US" sz="2400" b="0" dirty="0" smtClean="0"/>
              <a:t>as a </a:t>
            </a:r>
            <a:r>
              <a:rPr lang="en-US" sz="2400" dirty="0" smtClean="0">
                <a:solidFill>
                  <a:srgbClr val="2A5699"/>
                </a:solidFill>
              </a:rPr>
              <a:t>Word File</a:t>
            </a:r>
            <a:endParaRPr lang="en-US" sz="2400" dirty="0">
              <a:solidFill>
                <a:srgbClr val="2A5699"/>
              </a:solidFill>
            </a:endParaRPr>
          </a:p>
          <a:p>
            <a:endParaRPr lang="en-US" dirty="0" smtClean="0">
              <a:latin typeface="+mj-lt"/>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54245" y="5560177"/>
            <a:ext cx="914270" cy="897615"/>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43769" y="3795170"/>
            <a:ext cx="1196591" cy="1196591"/>
          </a:xfrm>
          <a:prstGeom prst="rect">
            <a:avLst/>
          </a:prstGeom>
        </p:spPr>
      </p:pic>
    </p:spTree>
    <p:extLst>
      <p:ext uri="{BB962C8B-B14F-4D97-AF65-F5344CB8AC3E}">
        <p14:creationId xmlns:p14="http://schemas.microsoft.com/office/powerpoint/2010/main" val="19452417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49" y="110520"/>
            <a:ext cx="8381260" cy="1054394"/>
          </a:xfrm>
        </p:spPr>
        <p:txBody>
          <a:bodyPr/>
          <a:lstStyle/>
          <a:p>
            <a:r>
              <a:rPr lang="en-US" dirty="0" smtClean="0">
                <a:latin typeface="Palatino Linotype" panose="02040502050505030304" pitchFamily="18" charset="0"/>
              </a:rPr>
              <a:t>Contact Information</a:t>
            </a:r>
            <a:endParaRPr lang="en-US"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92</a:t>
            </a:fld>
            <a:endParaRPr lang="en-US" dirty="0" smtClean="0"/>
          </a:p>
        </p:txBody>
      </p:sp>
      <p:sp>
        <p:nvSpPr>
          <p:cNvPr id="4" name="Rectangle 3"/>
          <p:cNvSpPr>
            <a:spLocks/>
          </p:cNvSpPr>
          <p:nvPr/>
        </p:nvSpPr>
        <p:spPr>
          <a:xfrm>
            <a:off x="156117" y="970827"/>
            <a:ext cx="8863192" cy="5847755"/>
          </a:xfrm>
          <a:prstGeom prst="rect">
            <a:avLst/>
          </a:prstGeom>
          <a:solidFill>
            <a:schemeClr val="bg1"/>
          </a:solidFill>
        </p:spPr>
        <p:txBody>
          <a:bodyPr wrap="square">
            <a:spAutoFit/>
          </a:bodyPr>
          <a:lstStyle/>
          <a:p>
            <a:pPr lvl="0"/>
            <a:r>
              <a:rPr lang="en-US" dirty="0" smtClean="0"/>
              <a:t>If </a:t>
            </a:r>
            <a:r>
              <a:rPr lang="en-US" dirty="0"/>
              <a:t>you have ANY questions about the Special Education Discipline Data Collection please feel free to contact us.  We are just a phone call away</a:t>
            </a:r>
            <a:r>
              <a:rPr lang="en-US" dirty="0" smtClean="0"/>
              <a:t>!</a:t>
            </a:r>
          </a:p>
          <a:p>
            <a:pPr lvl="0"/>
            <a:endParaRPr lang="en-US" dirty="0"/>
          </a:p>
          <a:p>
            <a:r>
              <a:rPr lang="en-US" dirty="0"/>
              <a:t>Kristi Gleason 303-866-4620 </a:t>
            </a:r>
            <a:r>
              <a:rPr lang="en-US" u="sng" dirty="0">
                <a:hlinkClick r:id="rId2"/>
              </a:rPr>
              <a:t>gleason_k@cde.state.co.us</a:t>
            </a:r>
            <a:r>
              <a:rPr lang="en-US" dirty="0"/>
              <a:t> </a:t>
            </a:r>
            <a:r>
              <a:rPr lang="en-US" b="1" i="1" dirty="0" smtClean="0"/>
              <a:t>Collection Lead</a:t>
            </a:r>
            <a:endParaRPr lang="en-US" dirty="0"/>
          </a:p>
          <a:p>
            <a:r>
              <a:rPr lang="en-US" dirty="0"/>
              <a:t>Lindsey Heitman 303-866-5759 </a:t>
            </a:r>
            <a:r>
              <a:rPr lang="en-US" u="sng" dirty="0">
                <a:hlinkClick r:id="rId3"/>
              </a:rPr>
              <a:t>heitman_l@cde.state.co.us</a:t>
            </a:r>
            <a:r>
              <a:rPr lang="en-US" dirty="0"/>
              <a:t> </a:t>
            </a:r>
          </a:p>
          <a:p>
            <a:pPr lvl="0"/>
            <a:endParaRPr lang="en-US" dirty="0" smtClean="0"/>
          </a:p>
          <a:p>
            <a:pPr lvl="0"/>
            <a:endParaRPr lang="en-US" dirty="0"/>
          </a:p>
          <a:p>
            <a:pPr lvl="0"/>
            <a:r>
              <a:rPr lang="en-US" dirty="0"/>
              <a:t>Please include the following team members in your email communications </a:t>
            </a:r>
            <a:r>
              <a:rPr lang="en-US" u="sng" dirty="0">
                <a:hlinkClick r:id="rId2"/>
              </a:rPr>
              <a:t>gleason_k@cde.state.co.us</a:t>
            </a:r>
            <a:r>
              <a:rPr lang="en-US" dirty="0"/>
              <a:t>; </a:t>
            </a:r>
            <a:r>
              <a:rPr lang="en-US" u="sng" dirty="0" smtClean="0">
                <a:hlinkClick r:id="rId3"/>
              </a:rPr>
              <a:t>heitman_l@cde.state.co.us</a:t>
            </a:r>
            <a:endParaRPr lang="en-US" u="sng" dirty="0" smtClean="0"/>
          </a:p>
          <a:p>
            <a:pPr lvl="0"/>
            <a:endParaRPr lang="en-US" dirty="0"/>
          </a:p>
          <a:p>
            <a:pPr lvl="0"/>
            <a:r>
              <a:rPr lang="en-US" dirty="0"/>
              <a:t>In the subject line of the email if you would please include </a:t>
            </a:r>
            <a:r>
              <a:rPr lang="en-US" dirty="0" smtClean="0"/>
              <a:t>the following information:</a:t>
            </a:r>
          </a:p>
          <a:p>
            <a:pPr marL="285750" lvl="0" indent="171450">
              <a:buFont typeface="Arial" panose="020B0604020202020204" pitchFamily="34" charset="0"/>
              <a:buChar char="•"/>
              <a:tabLst>
                <a:tab pos="690563" algn="l"/>
              </a:tabLst>
            </a:pPr>
            <a:r>
              <a:rPr lang="en-US" b="1" dirty="0"/>
              <a:t>	</a:t>
            </a:r>
            <a:r>
              <a:rPr lang="en-US" b="1" dirty="0" smtClean="0"/>
              <a:t>District </a:t>
            </a:r>
            <a:r>
              <a:rPr lang="en-US" b="1" dirty="0"/>
              <a:t>N</a:t>
            </a:r>
            <a:r>
              <a:rPr lang="en-US" b="1" dirty="0" smtClean="0"/>
              <a:t>umber (four digit code)</a:t>
            </a:r>
          </a:p>
          <a:p>
            <a:pPr marL="285750" lvl="0" indent="171450">
              <a:buFont typeface="Arial" panose="020B0604020202020204" pitchFamily="34" charset="0"/>
              <a:buChar char="•"/>
              <a:tabLst>
                <a:tab pos="690563" algn="l"/>
              </a:tabLst>
            </a:pPr>
            <a:r>
              <a:rPr lang="en-US" b="1" dirty="0" smtClean="0"/>
              <a:t>	Administrative </a:t>
            </a:r>
            <a:r>
              <a:rPr lang="en-US" b="1" dirty="0"/>
              <a:t>Unit </a:t>
            </a:r>
            <a:r>
              <a:rPr lang="en-US" b="1" dirty="0" smtClean="0"/>
              <a:t>Number</a:t>
            </a:r>
            <a:r>
              <a:rPr lang="en-US" dirty="0" smtClean="0"/>
              <a:t> (5 digit code)</a:t>
            </a:r>
          </a:p>
          <a:p>
            <a:pPr marL="285750" lvl="0" indent="171450">
              <a:buFont typeface="Arial" panose="020B0604020202020204" pitchFamily="34" charset="0"/>
              <a:buChar char="•"/>
              <a:tabLst>
                <a:tab pos="690563" algn="l"/>
              </a:tabLst>
            </a:pPr>
            <a:r>
              <a:rPr lang="en-US" dirty="0"/>
              <a:t>	</a:t>
            </a:r>
            <a:r>
              <a:rPr lang="en-US" b="1" dirty="0" smtClean="0"/>
              <a:t>Subject </a:t>
            </a:r>
            <a:r>
              <a:rPr lang="en-US" b="1" dirty="0"/>
              <a:t>of the email </a:t>
            </a:r>
            <a:r>
              <a:rPr lang="en-US" b="1" dirty="0" smtClean="0"/>
              <a:t>along with any business rules or name of a report if 	applicable</a:t>
            </a:r>
            <a:r>
              <a:rPr lang="en-US" b="1" dirty="0"/>
              <a:t>. </a:t>
            </a:r>
            <a:endParaRPr lang="en-US" b="1" dirty="0" smtClean="0"/>
          </a:p>
          <a:p>
            <a:pPr lvl="0"/>
            <a:endParaRPr lang="en-US" b="1" u="sng" dirty="0"/>
          </a:p>
          <a:p>
            <a:r>
              <a:rPr lang="en-US" dirty="0"/>
              <a:t>In the body of the </a:t>
            </a:r>
            <a:r>
              <a:rPr lang="en-US" dirty="0" smtClean="0"/>
              <a:t>email:</a:t>
            </a:r>
            <a:endParaRPr lang="en-US" dirty="0"/>
          </a:p>
          <a:p>
            <a:pPr lvl="0"/>
            <a:r>
              <a:rPr lang="en-US" b="1" dirty="0"/>
              <a:t>	</a:t>
            </a:r>
            <a:r>
              <a:rPr lang="en-US" b="1" dirty="0" smtClean="0"/>
              <a:t>Please include your phone number</a:t>
            </a:r>
            <a:r>
              <a:rPr lang="en-US" b="1" dirty="0"/>
              <a:t>!</a:t>
            </a:r>
            <a:endParaRPr lang="en-US" b="1" u="sng" dirty="0"/>
          </a:p>
          <a:p>
            <a:pPr lvl="0" algn="ctr"/>
            <a:r>
              <a:rPr lang="en-US" sz="3200" b="1" u="sng" dirty="0" smtClean="0"/>
              <a:t>Thank you</a:t>
            </a:r>
            <a:endParaRPr lang="en-US" sz="3200" b="1" u="sng" dirty="0"/>
          </a:p>
        </p:txBody>
      </p:sp>
      <p:sp>
        <p:nvSpPr>
          <p:cNvPr id="5" name="Footer Placeholder 2"/>
          <p:cNvSpPr txBox="1">
            <a:spLocks/>
          </p:cNvSpPr>
          <p:nvPr/>
        </p:nvSpPr>
        <p:spPr>
          <a:xfrm>
            <a:off x="380999" y="6356350"/>
            <a:ext cx="3352800" cy="27432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92</a:t>
            </a:fld>
            <a:endParaRPr lang="en-US" dirty="0" smtClean="0"/>
          </a:p>
        </p:txBody>
      </p:sp>
    </p:spTree>
    <p:extLst>
      <p:ext uri="{BB962C8B-B14F-4D97-AF65-F5344CB8AC3E}">
        <p14:creationId xmlns:p14="http://schemas.microsoft.com/office/powerpoint/2010/main" val="10036285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93</a:t>
            </a:fld>
            <a:endParaRPr lang="en-US" dirty="0" smtClean="0"/>
          </a:p>
        </p:txBody>
      </p:sp>
      <p:sp>
        <p:nvSpPr>
          <p:cNvPr id="5" name="TextBox 4"/>
          <p:cNvSpPr txBox="1"/>
          <p:nvPr/>
        </p:nvSpPr>
        <p:spPr>
          <a:xfrm>
            <a:off x="1657350" y="5667153"/>
            <a:ext cx="5572790" cy="523220"/>
          </a:xfrm>
          <a:prstGeom prst="rect">
            <a:avLst/>
          </a:prstGeom>
          <a:noFill/>
        </p:spPr>
        <p:txBody>
          <a:bodyPr wrap="square" rtlCol="0">
            <a:spAutoFit/>
          </a:bodyPr>
          <a:lstStyle/>
          <a:p>
            <a:pPr algn="ctr"/>
            <a:r>
              <a:rPr lang="en-US" sz="2800" b="1" dirty="0" smtClean="0"/>
              <a:t>GO TEAM DISCIPLINE!</a:t>
            </a:r>
            <a:endParaRPr lang="en-US" sz="2800"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3794"/>
          <a:stretch/>
        </p:blipFill>
        <p:spPr>
          <a:xfrm>
            <a:off x="1657350" y="514350"/>
            <a:ext cx="5829300" cy="5025213"/>
          </a:xfrm>
          <a:prstGeom prst="rect">
            <a:avLst/>
          </a:prstGeom>
        </p:spPr>
      </p:pic>
    </p:spTree>
    <p:extLst>
      <p:ext uri="{BB962C8B-B14F-4D97-AF65-F5344CB8AC3E}">
        <p14:creationId xmlns:p14="http://schemas.microsoft.com/office/powerpoint/2010/main" val="37899637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yssas flat cde">
  <a:themeElements>
    <a:clrScheme name="CDE Brand Template Green First">
      <a:dk1>
        <a:srgbClr val="5C6670"/>
      </a:dk1>
      <a:lt1>
        <a:sysClr val="window" lastClr="FFFFFF"/>
      </a:lt1>
      <a:dk2>
        <a:srgbClr val="8FC6E8"/>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CDE Brand">
      <a:majorFont>
        <a:latin typeface="Museo Slab 500"/>
        <a:ea typeface=""/>
        <a:cs typeface=""/>
      </a:majorFont>
      <a:minorFont>
        <a:latin typeface="Trebuchet MS"/>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CDE Flat" id="{F1B9CB3A-6A02-4902-AAD6-8EE1B335348C}" vid="{0736B82A-B285-4DA1-A807-49CBC41D5C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Alyssas flat cde</Template>
  <TotalTime>13204</TotalTime>
  <Words>7826</Words>
  <Application>Microsoft Office PowerPoint</Application>
  <PresentationFormat>On-screen Show (4:3)</PresentationFormat>
  <Paragraphs>1118</Paragraphs>
  <Slides>93</Slides>
  <Notes>54</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Alyssas flat cde</vt:lpstr>
      <vt:lpstr>2015-2016  DISCIPLINE WEBINAR STUDENTS WITH DISABILITIES</vt:lpstr>
      <vt:lpstr>TRAINING TOPICS</vt:lpstr>
      <vt:lpstr>PURPOSE and CONTENT</vt:lpstr>
      <vt:lpstr>PowerPoint Presentation</vt:lpstr>
      <vt:lpstr>COLLECTION PERIOD</vt:lpstr>
      <vt:lpstr>What’s New for 2015-2016</vt:lpstr>
      <vt:lpstr>Roles and Responsibilities</vt:lpstr>
      <vt:lpstr>IdM Groups https://cdeapps.cde.state.co.us/faqs.html </vt:lpstr>
      <vt:lpstr>RESOURCES</vt:lpstr>
      <vt:lpstr>Interchanges that make up the  Special Education Discipline Snapshot</vt:lpstr>
      <vt:lpstr>PowerPoint Presentation</vt:lpstr>
      <vt:lpstr>About the Discipline Interchange</vt:lpstr>
      <vt:lpstr>Data Elements</vt:lpstr>
      <vt:lpstr>PowerPoint Presentation</vt:lpstr>
      <vt:lpstr>Discipline Action File</vt:lpstr>
      <vt:lpstr>Helpful Guidance</vt:lpstr>
      <vt:lpstr>Interim Alternative Educational Setting (IAES)</vt:lpstr>
      <vt:lpstr>Creating a file</vt:lpstr>
      <vt:lpstr>Discipline Template</vt:lpstr>
      <vt:lpstr>Tips on files</vt:lpstr>
      <vt:lpstr>Accessing the Data Pipeline</vt:lpstr>
      <vt:lpstr> Accessing the Data Pipeline</vt:lpstr>
      <vt:lpstr>Uploading  Discipline Interchange File</vt:lpstr>
      <vt:lpstr>Format Checker</vt:lpstr>
      <vt:lpstr>PowerPoint Presentation</vt:lpstr>
      <vt:lpstr>Status of Records</vt:lpstr>
      <vt:lpstr>Validation Report</vt:lpstr>
      <vt:lpstr>Reviewing Errors PIPELINE REPORTS</vt:lpstr>
      <vt:lpstr>Reviewing Errors in Cognos</vt:lpstr>
      <vt:lpstr>Reviewing Errors in Cognos</vt:lpstr>
      <vt:lpstr>Reviewing Errors in Cognos</vt:lpstr>
      <vt:lpstr>Correcting Errors</vt:lpstr>
      <vt:lpstr>Common Errors</vt:lpstr>
      <vt:lpstr>EXCEPTIONS</vt:lpstr>
      <vt:lpstr>EXCEPTIONS INTERCHANGE</vt:lpstr>
      <vt:lpstr>EXCEPTIONS SNAPSHOT</vt:lpstr>
      <vt:lpstr>PowerPoint Presentation</vt:lpstr>
      <vt:lpstr>Special Education Discipline Reports</vt:lpstr>
      <vt:lpstr>PowerPoint Presentation</vt:lpstr>
      <vt:lpstr>PowerPoint Presentation</vt:lpstr>
      <vt:lpstr>Reports to Help Identify Snapshot Errors and Warnings</vt:lpstr>
      <vt:lpstr>Reviewing Reports</vt:lpstr>
      <vt:lpstr>Interchange Errors Reports</vt:lpstr>
      <vt:lpstr>Reviewing and Downloading Reports </vt:lpstr>
      <vt:lpstr>Expulsions – Validity Check</vt:lpstr>
      <vt:lpstr>Snapshot Reports For The Administrative Unit Role</vt:lpstr>
      <vt:lpstr>Check your District Activity Report</vt:lpstr>
      <vt:lpstr>Common  Snapshot Errors</vt:lpstr>
      <vt:lpstr>Common Snapshot Errors (continued)</vt:lpstr>
      <vt:lpstr>Common Snapshot Errors</vt:lpstr>
      <vt:lpstr>Common Snapshot Errors</vt:lpstr>
      <vt:lpstr>Common Snapshot Errors</vt:lpstr>
      <vt:lpstr>Common Snapshot Errors</vt:lpstr>
      <vt:lpstr>PowerPoint Presentation</vt:lpstr>
      <vt:lpstr>Review Week Reports</vt:lpstr>
      <vt:lpstr>Reports to Review</vt:lpstr>
      <vt:lpstr>SPED Snapshot Records</vt:lpstr>
      <vt:lpstr>Students Reported Inconsistently by more than 1 Admin Unit/SOP</vt:lpstr>
      <vt:lpstr>Incident and School  Enrollment Date Comparison</vt:lpstr>
      <vt:lpstr>The Next Reports Deal Directly With Your Signature Reports</vt:lpstr>
      <vt:lpstr>SPED Detail – Unilateral Removals to an Interim alternative Educational Setting (IAES)</vt:lpstr>
      <vt:lpstr>SPED Detail – Out-of-School Suspensions or Expulsions and In-School Suspensions</vt:lpstr>
      <vt:lpstr>SPED Detail – Disciplinary Removals</vt:lpstr>
      <vt:lpstr>SPED Detail – Children Subject to Expulsion</vt:lpstr>
      <vt:lpstr>SPED Detail – Children Subject to Expulsion (continued)</vt:lpstr>
      <vt:lpstr>SPED Detail – Indicator 4</vt:lpstr>
      <vt:lpstr>PowerPoint Presentation</vt:lpstr>
      <vt:lpstr>2 Special Education Discipline  Director Signed Reports + Flag Explanations</vt:lpstr>
      <vt:lpstr>SPED Data Summary Report</vt:lpstr>
      <vt:lpstr>SPED Data Summary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to Year Comparison Report</vt:lpstr>
      <vt:lpstr>PowerPoint Presentation</vt:lpstr>
      <vt:lpstr>Year to Year Report  Flag Explanations</vt:lpstr>
      <vt:lpstr>SPECIAL EDUCATION DISCIPLINE REPORT RELATED DEADLINES </vt:lpstr>
      <vt:lpstr>August 24, 2016 Deadline </vt:lpstr>
      <vt:lpstr>Submitting  Final Reports  </vt:lpstr>
      <vt:lpstr>Contact Information</vt:lpstr>
      <vt:lpstr>PowerPoint Presentation</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Gleason, Kristi</cp:lastModifiedBy>
  <cp:revision>738</cp:revision>
  <cp:lastPrinted>2016-04-25T15:41:52Z</cp:lastPrinted>
  <dcterms:created xsi:type="dcterms:W3CDTF">2012-07-16T02:29:43Z</dcterms:created>
  <dcterms:modified xsi:type="dcterms:W3CDTF">2016-05-06T20:05:41Z</dcterms:modified>
</cp:coreProperties>
</file>