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9" r:id="rId2"/>
    <p:sldId id="337" r:id="rId3"/>
    <p:sldId id="328" r:id="rId4"/>
    <p:sldId id="260" r:id="rId5"/>
    <p:sldId id="290" r:id="rId6"/>
    <p:sldId id="261" r:id="rId7"/>
    <p:sldId id="262" r:id="rId8"/>
    <p:sldId id="291" r:id="rId9"/>
    <p:sldId id="329" r:id="rId10"/>
    <p:sldId id="263" r:id="rId11"/>
    <p:sldId id="293" r:id="rId12"/>
    <p:sldId id="292" r:id="rId13"/>
    <p:sldId id="294" r:id="rId14"/>
    <p:sldId id="330" r:id="rId15"/>
    <p:sldId id="331" r:id="rId16"/>
    <p:sldId id="323" r:id="rId17"/>
    <p:sldId id="324" r:id="rId18"/>
    <p:sldId id="295" r:id="rId19"/>
    <p:sldId id="296" r:id="rId20"/>
    <p:sldId id="297" r:id="rId21"/>
    <p:sldId id="302" r:id="rId22"/>
    <p:sldId id="303" r:id="rId23"/>
    <p:sldId id="325" r:id="rId24"/>
    <p:sldId id="298" r:id="rId25"/>
    <p:sldId id="265" r:id="rId26"/>
    <p:sldId id="338" r:id="rId27"/>
    <p:sldId id="266" r:id="rId28"/>
    <p:sldId id="339" r:id="rId29"/>
    <p:sldId id="304" r:id="rId30"/>
    <p:sldId id="305" r:id="rId31"/>
    <p:sldId id="306" r:id="rId32"/>
    <p:sldId id="307" r:id="rId33"/>
    <p:sldId id="326" r:id="rId34"/>
    <p:sldId id="308" r:id="rId35"/>
    <p:sldId id="309" r:id="rId36"/>
    <p:sldId id="332" r:id="rId37"/>
    <p:sldId id="334" r:id="rId38"/>
    <p:sldId id="267" r:id="rId39"/>
    <p:sldId id="301" r:id="rId40"/>
    <p:sldId id="269" r:id="rId41"/>
    <p:sldId id="335" r:id="rId42"/>
    <p:sldId id="299" r:id="rId43"/>
    <p:sldId id="300" r:id="rId44"/>
    <p:sldId id="327" r:id="rId45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64" autoAdjust="0"/>
    <p:restoredTop sz="94680" autoAdjust="0"/>
  </p:normalViewPr>
  <p:slideViewPr>
    <p:cSldViewPr snapToGrid="0" snapToObjects="1">
      <p:cViewPr>
        <p:scale>
          <a:sx n="66" d="100"/>
          <a:sy n="66" d="100"/>
        </p:scale>
        <p:origin x="-127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1E3AD-BD01-42A5-B487-5533D38D718E}" type="doc">
      <dgm:prSet loTypeId="urn:microsoft.com/office/officeart/2005/8/layout/targe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6CD90AC-5EB0-4E2C-AB97-3E34B44BF0A8}">
      <dgm:prSet phldrT="[Text]"/>
      <dgm:spPr/>
      <dgm:t>
        <a:bodyPr/>
        <a:lstStyle/>
        <a:p>
          <a:r>
            <a:rPr lang="en-US" dirty="0" smtClean="0"/>
            <a:t>General Overview</a:t>
          </a:r>
          <a:endParaRPr lang="en-US" dirty="0"/>
        </a:p>
      </dgm:t>
    </dgm:pt>
    <dgm:pt modelId="{D179C086-13A3-4CA0-A5BA-BB0584687531}" type="parTrans" cxnId="{623FC432-5483-4F9D-BA31-DA1BC23058C2}">
      <dgm:prSet/>
      <dgm:spPr/>
      <dgm:t>
        <a:bodyPr/>
        <a:lstStyle/>
        <a:p>
          <a:endParaRPr lang="en-US"/>
        </a:p>
      </dgm:t>
    </dgm:pt>
    <dgm:pt modelId="{A1A08D0F-B845-4C9A-8DA4-0FE3FCA97BE7}" type="sibTrans" cxnId="{623FC432-5483-4F9D-BA31-DA1BC23058C2}">
      <dgm:prSet/>
      <dgm:spPr/>
      <dgm:t>
        <a:bodyPr/>
        <a:lstStyle/>
        <a:p>
          <a:endParaRPr lang="en-US"/>
        </a:p>
      </dgm:t>
    </dgm:pt>
    <dgm:pt modelId="{DD47060F-AC41-459E-B806-2CFFFF1EC24E}">
      <dgm:prSet phldrT="[Text]"/>
      <dgm:spPr/>
      <dgm:t>
        <a:bodyPr/>
        <a:lstStyle/>
        <a:p>
          <a:r>
            <a:rPr lang="en-US" dirty="0" smtClean="0"/>
            <a:t>Requirements</a:t>
          </a:r>
          <a:endParaRPr lang="en-US" dirty="0"/>
        </a:p>
      </dgm:t>
    </dgm:pt>
    <dgm:pt modelId="{44BE1B89-0E9E-4370-8F68-BF599AD21982}" type="parTrans" cxnId="{8A5E1F40-597A-43CE-BCA0-F2AF4BB2D766}">
      <dgm:prSet/>
      <dgm:spPr/>
      <dgm:t>
        <a:bodyPr/>
        <a:lstStyle/>
        <a:p>
          <a:endParaRPr lang="en-US"/>
        </a:p>
      </dgm:t>
    </dgm:pt>
    <dgm:pt modelId="{4FE0C830-A220-4E31-983E-58F4B361B8CB}" type="sibTrans" cxnId="{8A5E1F40-597A-43CE-BCA0-F2AF4BB2D766}">
      <dgm:prSet/>
      <dgm:spPr/>
      <dgm:t>
        <a:bodyPr/>
        <a:lstStyle/>
        <a:p>
          <a:endParaRPr lang="en-US"/>
        </a:p>
      </dgm:t>
    </dgm:pt>
    <dgm:pt modelId="{EED3EA9B-F13F-4827-B06F-FC6A7135CF0A}">
      <dgm:prSet phldrT="[Text]"/>
      <dgm:spPr/>
      <dgm:t>
        <a:bodyPr/>
        <a:lstStyle/>
        <a:p>
          <a:r>
            <a:rPr lang="en-US" dirty="0" smtClean="0"/>
            <a:t>Uses</a:t>
          </a:r>
          <a:endParaRPr lang="en-US" dirty="0"/>
        </a:p>
      </dgm:t>
    </dgm:pt>
    <dgm:pt modelId="{71CD430B-52EB-45AA-8952-D074D78A49A8}" type="parTrans" cxnId="{0775BD09-81BB-4F70-AFCB-37BBDEA5313B}">
      <dgm:prSet/>
      <dgm:spPr/>
      <dgm:t>
        <a:bodyPr/>
        <a:lstStyle/>
        <a:p>
          <a:endParaRPr lang="en-US"/>
        </a:p>
      </dgm:t>
    </dgm:pt>
    <dgm:pt modelId="{E7506628-D595-45F2-98B1-4DB3C692AF46}" type="sibTrans" cxnId="{0775BD09-81BB-4F70-AFCB-37BBDEA5313B}">
      <dgm:prSet/>
      <dgm:spPr/>
      <dgm:t>
        <a:bodyPr/>
        <a:lstStyle/>
        <a:p>
          <a:endParaRPr lang="en-US"/>
        </a:p>
      </dgm:t>
    </dgm:pt>
    <dgm:pt modelId="{1DBD485F-3D7C-4805-88B9-178A044D4057}">
      <dgm:prSet phldrT="[Text]"/>
      <dgm:spPr/>
      <dgm:t>
        <a:bodyPr/>
        <a:lstStyle/>
        <a:p>
          <a:r>
            <a:rPr lang="en-US" dirty="0" smtClean="0"/>
            <a:t>Snapshot Process</a:t>
          </a:r>
          <a:endParaRPr lang="en-US" dirty="0"/>
        </a:p>
      </dgm:t>
    </dgm:pt>
    <dgm:pt modelId="{D14BB279-7A1D-433E-8EFA-7C39FB11AAA7}" type="parTrans" cxnId="{F4DA1628-14E4-4BE2-B7BD-370804FA1B0C}">
      <dgm:prSet/>
      <dgm:spPr/>
      <dgm:t>
        <a:bodyPr/>
        <a:lstStyle/>
        <a:p>
          <a:endParaRPr lang="en-US"/>
        </a:p>
      </dgm:t>
    </dgm:pt>
    <dgm:pt modelId="{DE2ED524-828F-4EDD-8600-4990408E8DD2}" type="sibTrans" cxnId="{F4DA1628-14E4-4BE2-B7BD-370804FA1B0C}">
      <dgm:prSet/>
      <dgm:spPr/>
      <dgm:t>
        <a:bodyPr/>
        <a:lstStyle/>
        <a:p>
          <a:endParaRPr lang="en-US"/>
        </a:p>
      </dgm:t>
    </dgm:pt>
    <dgm:pt modelId="{07A1F9C2-FB60-46C5-A3BA-DA61084C66EE}">
      <dgm:prSet phldrT="[Text]"/>
      <dgm:spPr/>
      <dgm:t>
        <a:bodyPr/>
        <a:lstStyle/>
        <a:p>
          <a:r>
            <a:rPr lang="en-US" dirty="0" smtClean="0"/>
            <a:t>Steps</a:t>
          </a:r>
          <a:endParaRPr lang="en-US" dirty="0"/>
        </a:p>
      </dgm:t>
    </dgm:pt>
    <dgm:pt modelId="{FBA6A4C1-D085-4EE8-AB21-EA595BB65D01}" type="parTrans" cxnId="{EBE593B1-BCD7-4A09-BD5E-DA5DAD86BC5F}">
      <dgm:prSet/>
      <dgm:spPr/>
      <dgm:t>
        <a:bodyPr/>
        <a:lstStyle/>
        <a:p>
          <a:endParaRPr lang="en-US"/>
        </a:p>
      </dgm:t>
    </dgm:pt>
    <dgm:pt modelId="{80F00838-5BE2-451B-B268-7802B288B2D8}" type="sibTrans" cxnId="{EBE593B1-BCD7-4A09-BD5E-DA5DAD86BC5F}">
      <dgm:prSet/>
      <dgm:spPr/>
      <dgm:t>
        <a:bodyPr/>
        <a:lstStyle/>
        <a:p>
          <a:endParaRPr lang="en-US"/>
        </a:p>
      </dgm:t>
    </dgm:pt>
    <dgm:pt modelId="{55D86EF9-9622-45C1-AEE6-02E86DE85931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1B118851-A822-4AB5-BD85-A9B17B479E1E}" type="parTrans" cxnId="{1A5C5FF1-8598-4A84-B0C3-E2E5006A02EF}">
      <dgm:prSet/>
      <dgm:spPr/>
      <dgm:t>
        <a:bodyPr/>
        <a:lstStyle/>
        <a:p>
          <a:endParaRPr lang="en-US"/>
        </a:p>
      </dgm:t>
    </dgm:pt>
    <dgm:pt modelId="{CFAEC6FC-3D26-4075-B0D7-ECC4C435AD0C}" type="sibTrans" cxnId="{1A5C5FF1-8598-4A84-B0C3-E2E5006A02EF}">
      <dgm:prSet/>
      <dgm:spPr/>
      <dgm:t>
        <a:bodyPr/>
        <a:lstStyle/>
        <a:p>
          <a:endParaRPr lang="en-US"/>
        </a:p>
      </dgm:t>
    </dgm:pt>
    <dgm:pt modelId="{3677CDA8-6484-40DC-BACC-B2A65CA42E35}">
      <dgm:prSet phldrT="[Text]"/>
      <dgm:spPr/>
      <dgm:t>
        <a:bodyPr/>
        <a:lstStyle/>
        <a:p>
          <a:r>
            <a:rPr lang="en-US" dirty="0" smtClean="0"/>
            <a:t>Dates</a:t>
          </a:r>
          <a:endParaRPr lang="en-US" dirty="0"/>
        </a:p>
      </dgm:t>
    </dgm:pt>
    <dgm:pt modelId="{A85F12F6-72B1-480A-A112-49B518E396CD}" type="parTrans" cxnId="{F11EC3AD-37C6-49AD-A5D4-2E4C3B5DCCE0}">
      <dgm:prSet/>
      <dgm:spPr/>
      <dgm:t>
        <a:bodyPr/>
        <a:lstStyle/>
        <a:p>
          <a:endParaRPr lang="en-US"/>
        </a:p>
      </dgm:t>
    </dgm:pt>
    <dgm:pt modelId="{31E5C146-EA6B-4928-BA9E-05D4B29630BA}" type="sibTrans" cxnId="{F11EC3AD-37C6-49AD-A5D4-2E4C3B5DCCE0}">
      <dgm:prSet/>
      <dgm:spPr/>
      <dgm:t>
        <a:bodyPr/>
        <a:lstStyle/>
        <a:p>
          <a:endParaRPr lang="en-US"/>
        </a:p>
      </dgm:t>
    </dgm:pt>
    <dgm:pt modelId="{EFF1F5F0-3C07-48C6-A808-F2915CEF5024}">
      <dgm:prSet/>
      <dgm:spPr/>
      <dgm:t>
        <a:bodyPr/>
        <a:lstStyle/>
        <a:p>
          <a:r>
            <a:rPr lang="en-US" dirty="0" smtClean="0"/>
            <a:t>Reports</a:t>
          </a:r>
          <a:endParaRPr lang="en-US" dirty="0"/>
        </a:p>
      </dgm:t>
    </dgm:pt>
    <dgm:pt modelId="{DEAD4698-59DD-48DE-97F6-C71CDEE326BE}" type="parTrans" cxnId="{606075BA-B967-45D9-8B9F-D3CE19F91C9D}">
      <dgm:prSet/>
      <dgm:spPr/>
      <dgm:t>
        <a:bodyPr/>
        <a:lstStyle/>
        <a:p>
          <a:endParaRPr lang="en-US"/>
        </a:p>
      </dgm:t>
    </dgm:pt>
    <dgm:pt modelId="{15DAB278-BAA9-4F63-A3BD-EC17DDB1935D}" type="sibTrans" cxnId="{606075BA-B967-45D9-8B9F-D3CE19F91C9D}">
      <dgm:prSet/>
      <dgm:spPr/>
      <dgm:t>
        <a:bodyPr/>
        <a:lstStyle/>
        <a:p>
          <a:endParaRPr lang="en-US"/>
        </a:p>
      </dgm:t>
    </dgm:pt>
    <dgm:pt modelId="{7A03A903-B9E8-4E9C-B489-A745EDD54D60}">
      <dgm:prSet/>
      <dgm:spPr/>
      <dgm:t>
        <a:bodyPr/>
        <a:lstStyle/>
        <a:p>
          <a:r>
            <a:rPr lang="en-US" dirty="0" smtClean="0"/>
            <a:t>Support Options</a:t>
          </a:r>
          <a:endParaRPr lang="en-US" dirty="0"/>
        </a:p>
      </dgm:t>
    </dgm:pt>
    <dgm:pt modelId="{9D2D8E6E-8C3D-4908-AA26-646E29178428}" type="parTrans" cxnId="{2429701F-1E0F-4B9F-B503-67F0C940BF27}">
      <dgm:prSet/>
      <dgm:spPr/>
      <dgm:t>
        <a:bodyPr/>
        <a:lstStyle/>
        <a:p>
          <a:endParaRPr lang="en-US"/>
        </a:p>
      </dgm:t>
    </dgm:pt>
    <dgm:pt modelId="{00354747-F7E7-483D-8C25-0DC5B9374758}" type="sibTrans" cxnId="{2429701F-1E0F-4B9F-B503-67F0C940BF27}">
      <dgm:prSet/>
      <dgm:spPr/>
      <dgm:t>
        <a:bodyPr/>
        <a:lstStyle/>
        <a:p>
          <a:endParaRPr lang="en-US"/>
        </a:p>
      </dgm:t>
    </dgm:pt>
    <dgm:pt modelId="{088A7F97-775E-46C1-9185-60F2428EAC2F}">
      <dgm:prSet phldrT="[Text]"/>
      <dgm:spPr/>
      <dgm:t>
        <a:bodyPr/>
        <a:lstStyle/>
        <a:p>
          <a:r>
            <a:rPr lang="en-US" dirty="0" smtClean="0"/>
            <a:t>Comparison with Special Ed</a:t>
          </a:r>
          <a:endParaRPr lang="en-US" dirty="0"/>
        </a:p>
      </dgm:t>
    </dgm:pt>
    <dgm:pt modelId="{280FD9E3-A8CE-4CAF-82DB-C380A84AB3F0}" type="parTrans" cxnId="{87A8E0C9-FD49-4864-8765-7C85EF4348DC}">
      <dgm:prSet/>
      <dgm:spPr/>
      <dgm:t>
        <a:bodyPr/>
        <a:lstStyle/>
        <a:p>
          <a:endParaRPr lang="en-US"/>
        </a:p>
      </dgm:t>
    </dgm:pt>
    <dgm:pt modelId="{88C07DCE-426E-4489-99E2-93DEF70A005E}" type="sibTrans" cxnId="{87A8E0C9-FD49-4864-8765-7C85EF4348DC}">
      <dgm:prSet/>
      <dgm:spPr/>
      <dgm:t>
        <a:bodyPr/>
        <a:lstStyle/>
        <a:p>
          <a:endParaRPr lang="en-US"/>
        </a:p>
      </dgm:t>
    </dgm:pt>
    <dgm:pt modelId="{58D2BD77-1DC0-4D06-B1C8-80AB7FD52EDF}">
      <dgm:prSet/>
      <dgm:spPr/>
      <dgm:t>
        <a:bodyPr/>
        <a:lstStyle/>
        <a:p>
          <a:r>
            <a:rPr lang="en-US" dirty="0" smtClean="0"/>
            <a:t>Finalizing Data</a:t>
          </a:r>
          <a:endParaRPr lang="en-US" dirty="0"/>
        </a:p>
      </dgm:t>
    </dgm:pt>
    <dgm:pt modelId="{DF02A5DE-17A3-4CEB-9E16-EB12444549B5}" type="parTrans" cxnId="{A0E1BAD9-0467-4EFF-88DE-2AFDFCCD574B}">
      <dgm:prSet/>
      <dgm:spPr/>
      <dgm:t>
        <a:bodyPr/>
        <a:lstStyle/>
        <a:p>
          <a:endParaRPr lang="en-US"/>
        </a:p>
      </dgm:t>
    </dgm:pt>
    <dgm:pt modelId="{5E4658E0-8AF3-4859-9FD5-BAD91C29F23D}" type="sibTrans" cxnId="{A0E1BAD9-0467-4EFF-88DE-2AFDFCCD574B}">
      <dgm:prSet/>
      <dgm:spPr/>
      <dgm:t>
        <a:bodyPr/>
        <a:lstStyle/>
        <a:p>
          <a:endParaRPr lang="en-US"/>
        </a:p>
      </dgm:t>
    </dgm:pt>
    <dgm:pt modelId="{E2E8856C-85E9-4781-A452-83EA1BCDD4C0}">
      <dgm:prSet/>
      <dgm:spPr/>
      <dgm:t>
        <a:bodyPr/>
        <a:lstStyle/>
        <a:p>
          <a:r>
            <a:rPr lang="en-US" dirty="0" smtClean="0"/>
            <a:t>Poll!</a:t>
          </a:r>
          <a:endParaRPr lang="en-US" dirty="0"/>
        </a:p>
      </dgm:t>
    </dgm:pt>
    <dgm:pt modelId="{B1761A7B-7ACF-4D3A-8D5A-677C1D86D5B3}" type="parTrans" cxnId="{DD569EE8-3366-425D-AC49-3D415ED29FEE}">
      <dgm:prSet/>
      <dgm:spPr/>
      <dgm:t>
        <a:bodyPr/>
        <a:lstStyle/>
        <a:p>
          <a:endParaRPr lang="en-US"/>
        </a:p>
      </dgm:t>
    </dgm:pt>
    <dgm:pt modelId="{26434B9C-B693-4B69-8DC2-0037793C15C7}" type="sibTrans" cxnId="{DD569EE8-3366-425D-AC49-3D415ED29FEE}">
      <dgm:prSet/>
      <dgm:spPr/>
      <dgm:t>
        <a:bodyPr/>
        <a:lstStyle/>
        <a:p>
          <a:endParaRPr lang="en-US"/>
        </a:p>
      </dgm:t>
    </dgm:pt>
    <dgm:pt modelId="{0E45FB3A-0EAD-4C13-9C6F-3AA1FA669179}" type="pres">
      <dgm:prSet presAssocID="{5D91E3AD-BD01-42A5-B487-5533D38D718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78904B-D093-40BB-977D-94FB84EEDADC}" type="pres">
      <dgm:prSet presAssocID="{86CD90AC-5EB0-4E2C-AB97-3E34B44BF0A8}" presName="circle1" presStyleLbl="node1" presStyleIdx="0" presStyleCnt="3"/>
      <dgm:spPr/>
    </dgm:pt>
    <dgm:pt modelId="{82F699A6-1A52-4069-B559-CBFDC5104209}" type="pres">
      <dgm:prSet presAssocID="{86CD90AC-5EB0-4E2C-AB97-3E34B44BF0A8}" presName="space" presStyleCnt="0"/>
      <dgm:spPr/>
    </dgm:pt>
    <dgm:pt modelId="{CFA9E0E8-495E-47C5-83BA-D5F3EDDB65D1}" type="pres">
      <dgm:prSet presAssocID="{86CD90AC-5EB0-4E2C-AB97-3E34B44BF0A8}" presName="rect1" presStyleLbl="alignAcc1" presStyleIdx="0" presStyleCnt="3" custLinFactNeighborX="-421"/>
      <dgm:spPr/>
      <dgm:t>
        <a:bodyPr/>
        <a:lstStyle/>
        <a:p>
          <a:endParaRPr lang="en-US"/>
        </a:p>
      </dgm:t>
    </dgm:pt>
    <dgm:pt modelId="{58FCD73B-0887-4285-BADA-C6BD0E71FB03}" type="pres">
      <dgm:prSet presAssocID="{1DBD485F-3D7C-4805-88B9-178A044D4057}" presName="vertSpace2" presStyleLbl="node1" presStyleIdx="0" presStyleCnt="3"/>
      <dgm:spPr/>
    </dgm:pt>
    <dgm:pt modelId="{0F23AF68-6EDB-45C4-A449-36F6D073897E}" type="pres">
      <dgm:prSet presAssocID="{1DBD485F-3D7C-4805-88B9-178A044D4057}" presName="circle2" presStyleLbl="node1" presStyleIdx="1" presStyleCnt="3"/>
      <dgm:spPr/>
    </dgm:pt>
    <dgm:pt modelId="{69F282E7-5A2E-4B42-8099-1478DF4324F3}" type="pres">
      <dgm:prSet presAssocID="{1DBD485F-3D7C-4805-88B9-178A044D4057}" presName="rect2" presStyleLbl="alignAcc1" presStyleIdx="1" presStyleCnt="3"/>
      <dgm:spPr/>
      <dgm:t>
        <a:bodyPr/>
        <a:lstStyle/>
        <a:p>
          <a:endParaRPr lang="en-US"/>
        </a:p>
      </dgm:t>
    </dgm:pt>
    <dgm:pt modelId="{B6572625-A6EF-427B-99EC-EF17B64DE6A0}" type="pres">
      <dgm:prSet presAssocID="{55D86EF9-9622-45C1-AEE6-02E86DE85931}" presName="vertSpace3" presStyleLbl="node1" presStyleIdx="1" presStyleCnt="3"/>
      <dgm:spPr/>
    </dgm:pt>
    <dgm:pt modelId="{0738D37E-F1D9-4CDA-BD42-381CEA367744}" type="pres">
      <dgm:prSet presAssocID="{55D86EF9-9622-45C1-AEE6-02E86DE85931}" presName="circle3" presStyleLbl="node1" presStyleIdx="2" presStyleCnt="3"/>
      <dgm:spPr/>
    </dgm:pt>
    <dgm:pt modelId="{94A0BBF2-1EBA-4B67-830F-9F93FFBC895D}" type="pres">
      <dgm:prSet presAssocID="{55D86EF9-9622-45C1-AEE6-02E86DE85931}" presName="rect3" presStyleLbl="alignAcc1" presStyleIdx="2" presStyleCnt="3"/>
      <dgm:spPr/>
      <dgm:t>
        <a:bodyPr/>
        <a:lstStyle/>
        <a:p>
          <a:endParaRPr lang="en-US"/>
        </a:p>
      </dgm:t>
    </dgm:pt>
    <dgm:pt modelId="{8E771E97-D6AB-4CBF-8CFB-6E66FE6FB38A}" type="pres">
      <dgm:prSet presAssocID="{86CD90AC-5EB0-4E2C-AB97-3E34B44BF0A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BF3DE-A66C-4D1D-8BF7-1F53F42CCB94}" type="pres">
      <dgm:prSet presAssocID="{86CD90AC-5EB0-4E2C-AB97-3E34B44BF0A8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B5E91-6C15-4017-BC0A-05685E870907}" type="pres">
      <dgm:prSet presAssocID="{1DBD485F-3D7C-4805-88B9-178A044D405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22B77-A215-4657-8042-4E7A65E54796}" type="pres">
      <dgm:prSet presAssocID="{1DBD485F-3D7C-4805-88B9-178A044D405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B9939-5D34-4149-9FB3-75B9F4139C88}" type="pres">
      <dgm:prSet presAssocID="{55D86EF9-9622-45C1-AEE6-02E86DE8593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EECDE-4F0C-49E6-9F23-21CB61129C99}" type="pres">
      <dgm:prSet presAssocID="{55D86EF9-9622-45C1-AEE6-02E86DE85931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A28BF0-2476-45F6-BD75-FD6D6BCED144}" type="presOf" srcId="{EFF1F5F0-3C07-48C6-A808-F2915CEF5024}" destId="{A3222B77-A215-4657-8042-4E7A65E54796}" srcOrd="0" destOrd="1" presId="urn:microsoft.com/office/officeart/2005/8/layout/target3"/>
    <dgm:cxn modelId="{E237C16F-741D-4026-A8B3-5043696BE1A4}" type="presOf" srcId="{088A7F97-775E-46C1-9185-60F2428EAC2F}" destId="{365BF3DE-A66C-4D1D-8BF7-1F53F42CCB94}" srcOrd="0" destOrd="2" presId="urn:microsoft.com/office/officeart/2005/8/layout/target3"/>
    <dgm:cxn modelId="{82C164F9-4745-44A8-B2BD-520948805834}" type="presOf" srcId="{5D91E3AD-BD01-42A5-B487-5533D38D718E}" destId="{0E45FB3A-0EAD-4C13-9C6F-3AA1FA669179}" srcOrd="0" destOrd="0" presId="urn:microsoft.com/office/officeart/2005/8/layout/target3"/>
    <dgm:cxn modelId="{606075BA-B967-45D9-8B9F-D3CE19F91C9D}" srcId="{1DBD485F-3D7C-4805-88B9-178A044D4057}" destId="{EFF1F5F0-3C07-48C6-A808-F2915CEF5024}" srcOrd="1" destOrd="0" parTransId="{DEAD4698-59DD-48DE-97F6-C71CDEE326BE}" sibTransId="{15DAB278-BAA9-4F63-A3BD-EC17DDB1935D}"/>
    <dgm:cxn modelId="{87A8E0C9-FD49-4864-8765-7C85EF4348DC}" srcId="{86CD90AC-5EB0-4E2C-AB97-3E34B44BF0A8}" destId="{088A7F97-775E-46C1-9185-60F2428EAC2F}" srcOrd="2" destOrd="0" parTransId="{280FD9E3-A8CE-4CAF-82DB-C380A84AB3F0}" sibTransId="{88C07DCE-426E-4489-99E2-93DEF70A005E}"/>
    <dgm:cxn modelId="{A0E1BAD9-0467-4EFF-88DE-2AFDFCCD574B}" srcId="{1DBD485F-3D7C-4805-88B9-178A044D4057}" destId="{58D2BD77-1DC0-4D06-B1C8-80AB7FD52EDF}" srcOrd="2" destOrd="0" parTransId="{DF02A5DE-17A3-4CEB-9E16-EB12444549B5}" sibTransId="{5E4658E0-8AF3-4859-9FD5-BAD91C29F23D}"/>
    <dgm:cxn modelId="{623FC432-5483-4F9D-BA31-DA1BC23058C2}" srcId="{5D91E3AD-BD01-42A5-B487-5533D38D718E}" destId="{86CD90AC-5EB0-4E2C-AB97-3E34B44BF0A8}" srcOrd="0" destOrd="0" parTransId="{D179C086-13A3-4CA0-A5BA-BB0584687531}" sibTransId="{A1A08D0F-B845-4C9A-8DA4-0FE3FCA97BE7}"/>
    <dgm:cxn modelId="{2429701F-1E0F-4B9F-B503-67F0C940BF27}" srcId="{55D86EF9-9622-45C1-AEE6-02E86DE85931}" destId="{7A03A903-B9E8-4E9C-B489-A745EDD54D60}" srcOrd="1" destOrd="0" parTransId="{9D2D8E6E-8C3D-4908-AA26-646E29178428}" sibTransId="{00354747-F7E7-483D-8C25-0DC5B9374758}"/>
    <dgm:cxn modelId="{8A5E1F40-597A-43CE-BCA0-F2AF4BB2D766}" srcId="{86CD90AC-5EB0-4E2C-AB97-3E34B44BF0A8}" destId="{DD47060F-AC41-459E-B806-2CFFFF1EC24E}" srcOrd="0" destOrd="0" parTransId="{44BE1B89-0E9E-4370-8F68-BF599AD21982}" sibTransId="{4FE0C830-A220-4E31-983E-58F4B361B8CB}"/>
    <dgm:cxn modelId="{EBE593B1-BCD7-4A09-BD5E-DA5DAD86BC5F}" srcId="{1DBD485F-3D7C-4805-88B9-178A044D4057}" destId="{07A1F9C2-FB60-46C5-A3BA-DA61084C66EE}" srcOrd="0" destOrd="0" parTransId="{FBA6A4C1-D085-4EE8-AB21-EA595BB65D01}" sibTransId="{80F00838-5BE2-451B-B268-7802B288B2D8}"/>
    <dgm:cxn modelId="{84D52B0D-D48D-4925-8E75-038743F7CD90}" type="presOf" srcId="{55D86EF9-9622-45C1-AEE6-02E86DE85931}" destId="{94A0BBF2-1EBA-4B67-830F-9F93FFBC895D}" srcOrd="0" destOrd="0" presId="urn:microsoft.com/office/officeart/2005/8/layout/target3"/>
    <dgm:cxn modelId="{F11EC3AD-37C6-49AD-A5D4-2E4C3B5DCCE0}" srcId="{55D86EF9-9622-45C1-AEE6-02E86DE85931}" destId="{3677CDA8-6484-40DC-BACC-B2A65CA42E35}" srcOrd="0" destOrd="0" parTransId="{A85F12F6-72B1-480A-A112-49B518E396CD}" sibTransId="{31E5C146-EA6B-4928-BA9E-05D4B29630BA}"/>
    <dgm:cxn modelId="{B83861E3-1E91-48E7-9CAD-C91EE16A462A}" type="presOf" srcId="{86CD90AC-5EB0-4E2C-AB97-3E34B44BF0A8}" destId="{CFA9E0E8-495E-47C5-83BA-D5F3EDDB65D1}" srcOrd="0" destOrd="0" presId="urn:microsoft.com/office/officeart/2005/8/layout/target3"/>
    <dgm:cxn modelId="{84F1A321-86E8-40F9-B231-A94BA9B71532}" type="presOf" srcId="{EED3EA9B-F13F-4827-B06F-FC6A7135CF0A}" destId="{365BF3DE-A66C-4D1D-8BF7-1F53F42CCB94}" srcOrd="0" destOrd="1" presId="urn:microsoft.com/office/officeart/2005/8/layout/target3"/>
    <dgm:cxn modelId="{2EADEF36-18A5-4B45-9032-CDD76E9E2CA9}" type="presOf" srcId="{1DBD485F-3D7C-4805-88B9-178A044D4057}" destId="{69F282E7-5A2E-4B42-8099-1478DF4324F3}" srcOrd="0" destOrd="0" presId="urn:microsoft.com/office/officeart/2005/8/layout/target3"/>
    <dgm:cxn modelId="{03E49B4A-F355-489F-B16C-8ECEA4CBF205}" type="presOf" srcId="{1DBD485F-3D7C-4805-88B9-178A044D4057}" destId="{95BB5E91-6C15-4017-BC0A-05685E870907}" srcOrd="1" destOrd="0" presId="urn:microsoft.com/office/officeart/2005/8/layout/target3"/>
    <dgm:cxn modelId="{C024613E-D286-46FE-A125-591354AC979A}" type="presOf" srcId="{07A1F9C2-FB60-46C5-A3BA-DA61084C66EE}" destId="{A3222B77-A215-4657-8042-4E7A65E54796}" srcOrd="0" destOrd="0" presId="urn:microsoft.com/office/officeart/2005/8/layout/target3"/>
    <dgm:cxn modelId="{F0BF3FFF-F198-4892-8A79-C93B88E9283D}" type="presOf" srcId="{58D2BD77-1DC0-4D06-B1C8-80AB7FD52EDF}" destId="{A3222B77-A215-4657-8042-4E7A65E54796}" srcOrd="0" destOrd="2" presId="urn:microsoft.com/office/officeart/2005/8/layout/target3"/>
    <dgm:cxn modelId="{1A5C5FF1-8598-4A84-B0C3-E2E5006A02EF}" srcId="{5D91E3AD-BD01-42A5-B487-5533D38D718E}" destId="{55D86EF9-9622-45C1-AEE6-02E86DE85931}" srcOrd="2" destOrd="0" parTransId="{1B118851-A822-4AB5-BD85-A9B17B479E1E}" sibTransId="{CFAEC6FC-3D26-4075-B0D7-ECC4C435AD0C}"/>
    <dgm:cxn modelId="{C8DC28FE-0A60-4DB4-B77B-F47F6FC113F1}" type="presOf" srcId="{86CD90AC-5EB0-4E2C-AB97-3E34B44BF0A8}" destId="{8E771E97-D6AB-4CBF-8CFB-6E66FE6FB38A}" srcOrd="1" destOrd="0" presId="urn:microsoft.com/office/officeart/2005/8/layout/target3"/>
    <dgm:cxn modelId="{75D8CC6B-B25B-4E1B-9373-07699AC01808}" type="presOf" srcId="{7A03A903-B9E8-4E9C-B489-A745EDD54D60}" destId="{1E3EECDE-4F0C-49E6-9F23-21CB61129C99}" srcOrd="0" destOrd="1" presId="urn:microsoft.com/office/officeart/2005/8/layout/target3"/>
    <dgm:cxn modelId="{F4DA1628-14E4-4BE2-B7BD-370804FA1B0C}" srcId="{5D91E3AD-BD01-42A5-B487-5533D38D718E}" destId="{1DBD485F-3D7C-4805-88B9-178A044D4057}" srcOrd="1" destOrd="0" parTransId="{D14BB279-7A1D-433E-8EFA-7C39FB11AAA7}" sibTransId="{DE2ED524-828F-4EDD-8600-4990408E8DD2}"/>
    <dgm:cxn modelId="{DD569EE8-3366-425D-AC49-3D415ED29FEE}" srcId="{55D86EF9-9622-45C1-AEE6-02E86DE85931}" destId="{E2E8856C-85E9-4781-A452-83EA1BCDD4C0}" srcOrd="2" destOrd="0" parTransId="{B1761A7B-7ACF-4D3A-8D5A-677C1D86D5B3}" sibTransId="{26434B9C-B693-4B69-8DC2-0037793C15C7}"/>
    <dgm:cxn modelId="{5EE6A13B-F5F6-4D14-9167-8CE0664B93F4}" type="presOf" srcId="{55D86EF9-9622-45C1-AEE6-02E86DE85931}" destId="{0A0B9939-5D34-4149-9FB3-75B9F4139C88}" srcOrd="1" destOrd="0" presId="urn:microsoft.com/office/officeart/2005/8/layout/target3"/>
    <dgm:cxn modelId="{79172E0D-1CE7-439A-A4EC-3DA5AA536621}" type="presOf" srcId="{E2E8856C-85E9-4781-A452-83EA1BCDD4C0}" destId="{1E3EECDE-4F0C-49E6-9F23-21CB61129C99}" srcOrd="0" destOrd="2" presId="urn:microsoft.com/office/officeart/2005/8/layout/target3"/>
    <dgm:cxn modelId="{34ABE7FA-2CA7-47F7-B215-15DE2BA7837C}" type="presOf" srcId="{DD47060F-AC41-459E-B806-2CFFFF1EC24E}" destId="{365BF3DE-A66C-4D1D-8BF7-1F53F42CCB94}" srcOrd="0" destOrd="0" presId="urn:microsoft.com/office/officeart/2005/8/layout/target3"/>
    <dgm:cxn modelId="{3418D604-D96B-4C37-8C40-773215215799}" type="presOf" srcId="{3677CDA8-6484-40DC-BACC-B2A65CA42E35}" destId="{1E3EECDE-4F0C-49E6-9F23-21CB61129C99}" srcOrd="0" destOrd="0" presId="urn:microsoft.com/office/officeart/2005/8/layout/target3"/>
    <dgm:cxn modelId="{0775BD09-81BB-4F70-AFCB-37BBDEA5313B}" srcId="{86CD90AC-5EB0-4E2C-AB97-3E34B44BF0A8}" destId="{EED3EA9B-F13F-4827-B06F-FC6A7135CF0A}" srcOrd="1" destOrd="0" parTransId="{71CD430B-52EB-45AA-8952-D074D78A49A8}" sibTransId="{E7506628-D595-45F2-98B1-4DB3C692AF46}"/>
    <dgm:cxn modelId="{91905FB8-105F-4BC2-B26C-E65620F47EE5}" type="presParOf" srcId="{0E45FB3A-0EAD-4C13-9C6F-3AA1FA669179}" destId="{8778904B-D093-40BB-977D-94FB84EEDADC}" srcOrd="0" destOrd="0" presId="urn:microsoft.com/office/officeart/2005/8/layout/target3"/>
    <dgm:cxn modelId="{A5099A3E-8225-4E0A-970A-DF4DA516C47B}" type="presParOf" srcId="{0E45FB3A-0EAD-4C13-9C6F-3AA1FA669179}" destId="{82F699A6-1A52-4069-B559-CBFDC5104209}" srcOrd="1" destOrd="0" presId="urn:microsoft.com/office/officeart/2005/8/layout/target3"/>
    <dgm:cxn modelId="{A21E4FB3-FC01-4D67-AF50-3B884B89DC5E}" type="presParOf" srcId="{0E45FB3A-0EAD-4C13-9C6F-3AA1FA669179}" destId="{CFA9E0E8-495E-47C5-83BA-D5F3EDDB65D1}" srcOrd="2" destOrd="0" presId="urn:microsoft.com/office/officeart/2005/8/layout/target3"/>
    <dgm:cxn modelId="{97A490A5-86A9-412E-9D56-6A5B83C1B294}" type="presParOf" srcId="{0E45FB3A-0EAD-4C13-9C6F-3AA1FA669179}" destId="{58FCD73B-0887-4285-BADA-C6BD0E71FB03}" srcOrd="3" destOrd="0" presId="urn:microsoft.com/office/officeart/2005/8/layout/target3"/>
    <dgm:cxn modelId="{0D2E27D7-BF03-4B6E-ABCE-8CDD5584A15F}" type="presParOf" srcId="{0E45FB3A-0EAD-4C13-9C6F-3AA1FA669179}" destId="{0F23AF68-6EDB-45C4-A449-36F6D073897E}" srcOrd="4" destOrd="0" presId="urn:microsoft.com/office/officeart/2005/8/layout/target3"/>
    <dgm:cxn modelId="{FB2F3844-A06C-4BC4-AE7F-5B74CB5AC6CE}" type="presParOf" srcId="{0E45FB3A-0EAD-4C13-9C6F-3AA1FA669179}" destId="{69F282E7-5A2E-4B42-8099-1478DF4324F3}" srcOrd="5" destOrd="0" presId="urn:microsoft.com/office/officeart/2005/8/layout/target3"/>
    <dgm:cxn modelId="{EC87B167-4354-49D6-AE14-9052F7D9F588}" type="presParOf" srcId="{0E45FB3A-0EAD-4C13-9C6F-3AA1FA669179}" destId="{B6572625-A6EF-427B-99EC-EF17B64DE6A0}" srcOrd="6" destOrd="0" presId="urn:microsoft.com/office/officeart/2005/8/layout/target3"/>
    <dgm:cxn modelId="{D0D99985-1020-4006-8C1F-0606AEF45ED9}" type="presParOf" srcId="{0E45FB3A-0EAD-4C13-9C6F-3AA1FA669179}" destId="{0738D37E-F1D9-4CDA-BD42-381CEA367744}" srcOrd="7" destOrd="0" presId="urn:microsoft.com/office/officeart/2005/8/layout/target3"/>
    <dgm:cxn modelId="{29862E0C-EA32-481E-98EB-F861430C6862}" type="presParOf" srcId="{0E45FB3A-0EAD-4C13-9C6F-3AA1FA669179}" destId="{94A0BBF2-1EBA-4B67-830F-9F93FFBC895D}" srcOrd="8" destOrd="0" presId="urn:microsoft.com/office/officeart/2005/8/layout/target3"/>
    <dgm:cxn modelId="{569801BB-D1B5-427D-8CFA-40C02198DD78}" type="presParOf" srcId="{0E45FB3A-0EAD-4C13-9C6F-3AA1FA669179}" destId="{8E771E97-D6AB-4CBF-8CFB-6E66FE6FB38A}" srcOrd="9" destOrd="0" presId="urn:microsoft.com/office/officeart/2005/8/layout/target3"/>
    <dgm:cxn modelId="{B4377D74-00CB-429A-BA40-227F41EC4649}" type="presParOf" srcId="{0E45FB3A-0EAD-4C13-9C6F-3AA1FA669179}" destId="{365BF3DE-A66C-4D1D-8BF7-1F53F42CCB94}" srcOrd="10" destOrd="0" presId="urn:microsoft.com/office/officeart/2005/8/layout/target3"/>
    <dgm:cxn modelId="{73DC3F8D-1B5E-4698-9874-AEAC9461CA95}" type="presParOf" srcId="{0E45FB3A-0EAD-4C13-9C6F-3AA1FA669179}" destId="{95BB5E91-6C15-4017-BC0A-05685E870907}" srcOrd="11" destOrd="0" presId="urn:microsoft.com/office/officeart/2005/8/layout/target3"/>
    <dgm:cxn modelId="{D9E3FFC8-96DD-4785-8BC7-388418122A9B}" type="presParOf" srcId="{0E45FB3A-0EAD-4C13-9C6F-3AA1FA669179}" destId="{A3222B77-A215-4657-8042-4E7A65E54796}" srcOrd="12" destOrd="0" presId="urn:microsoft.com/office/officeart/2005/8/layout/target3"/>
    <dgm:cxn modelId="{7C427817-CC46-4C97-8C22-76988708F939}" type="presParOf" srcId="{0E45FB3A-0EAD-4C13-9C6F-3AA1FA669179}" destId="{0A0B9939-5D34-4149-9FB3-75B9F4139C88}" srcOrd="13" destOrd="0" presId="urn:microsoft.com/office/officeart/2005/8/layout/target3"/>
    <dgm:cxn modelId="{0AF92775-4BB0-4538-89B6-BA69E43C7568}" type="presParOf" srcId="{0E45FB3A-0EAD-4C13-9C6F-3AA1FA669179}" destId="{1E3EECDE-4F0C-49E6-9F23-21CB61129C9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E67F6-662B-472C-ACE4-DE3FA2CEFC5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9FBE14A-B4F3-4BA2-9C45-9F064B997E70}">
      <dgm:prSet phldrT="[Text]"/>
      <dgm:spPr/>
      <dgm:t>
        <a:bodyPr/>
        <a:lstStyle/>
        <a:p>
          <a:r>
            <a:rPr lang="en-US"/>
            <a:t>Profile</a:t>
          </a:r>
        </a:p>
      </dgm:t>
    </dgm:pt>
    <dgm:pt modelId="{D0E7D9DE-E162-4D41-BAF6-17B9E7F57888}" type="parTrans" cxnId="{42FEDE08-72F6-43F5-B544-95126D013E49}">
      <dgm:prSet/>
      <dgm:spPr/>
      <dgm:t>
        <a:bodyPr/>
        <a:lstStyle/>
        <a:p>
          <a:endParaRPr lang="en-US"/>
        </a:p>
      </dgm:t>
    </dgm:pt>
    <dgm:pt modelId="{1D840B74-7251-4D78-88B1-E5483E41DE13}" type="sibTrans" cxnId="{42FEDE08-72F6-43F5-B544-95126D013E49}">
      <dgm:prSet/>
      <dgm:spPr/>
      <dgm:t>
        <a:bodyPr/>
        <a:lstStyle/>
        <a:p>
          <a:endParaRPr lang="en-US"/>
        </a:p>
      </dgm:t>
    </dgm:pt>
    <dgm:pt modelId="{1373A82D-746D-48D1-AFCE-496C551B58EB}">
      <dgm:prSet phldrT="[Text]"/>
      <dgm:spPr/>
      <dgm:t>
        <a:bodyPr/>
        <a:lstStyle/>
        <a:p>
          <a:r>
            <a:rPr lang="en-US" dirty="0"/>
            <a:t>Assignment</a:t>
          </a:r>
        </a:p>
      </dgm:t>
    </dgm:pt>
    <dgm:pt modelId="{D4840207-CEB4-42E1-A743-E4EBADE49573}" type="parTrans" cxnId="{208C71E8-D3A9-415A-942B-6CCFF0C57532}">
      <dgm:prSet/>
      <dgm:spPr/>
      <dgm:t>
        <a:bodyPr/>
        <a:lstStyle/>
        <a:p>
          <a:endParaRPr lang="en-US"/>
        </a:p>
      </dgm:t>
    </dgm:pt>
    <dgm:pt modelId="{3E244B0D-AACB-4937-B3B5-06315F8E30A8}" type="sibTrans" cxnId="{208C71E8-D3A9-415A-942B-6CCFF0C57532}">
      <dgm:prSet/>
      <dgm:spPr/>
      <dgm:t>
        <a:bodyPr/>
        <a:lstStyle/>
        <a:p>
          <a:endParaRPr lang="en-US"/>
        </a:p>
      </dgm:t>
    </dgm:pt>
    <dgm:pt modelId="{96CCBBEB-72D2-410F-B9F5-8A024CCD74EE}" type="pres">
      <dgm:prSet presAssocID="{8D4E67F6-662B-472C-ACE4-DE3FA2CEFC5E}" presName="compositeShape" presStyleCnt="0">
        <dgm:presLayoutVars>
          <dgm:chMax val="7"/>
          <dgm:dir/>
          <dgm:resizeHandles val="exact"/>
        </dgm:presLayoutVars>
      </dgm:prSet>
      <dgm:spPr/>
    </dgm:pt>
    <dgm:pt modelId="{59DEEC87-791F-4680-8CBF-03788C85994E}" type="pres">
      <dgm:prSet presAssocID="{69FBE14A-B4F3-4BA2-9C45-9F064B997E70}" presName="circ1" presStyleLbl="vennNode1" presStyleIdx="0" presStyleCnt="2" custLinFactY="7769" custLinFactNeighborX="-47774" custLinFactNeighborY="100000"/>
      <dgm:spPr/>
      <dgm:t>
        <a:bodyPr/>
        <a:lstStyle/>
        <a:p>
          <a:endParaRPr lang="en-US"/>
        </a:p>
      </dgm:t>
    </dgm:pt>
    <dgm:pt modelId="{E4C78F69-D672-4796-B48A-1F0A81756D1F}" type="pres">
      <dgm:prSet presAssocID="{69FBE14A-B4F3-4BA2-9C45-9F064B997E7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A7631-1907-4CDE-B14E-058AA186B531}" type="pres">
      <dgm:prSet presAssocID="{1373A82D-746D-48D1-AFCE-496C551B58EB}" presName="circ2" presStyleLbl="vennNode1" presStyleIdx="1" presStyleCnt="2" custLinFactNeighborX="-15693" custLinFactNeighborY="1355"/>
      <dgm:spPr/>
      <dgm:t>
        <a:bodyPr/>
        <a:lstStyle/>
        <a:p>
          <a:endParaRPr lang="en-US"/>
        </a:p>
      </dgm:t>
    </dgm:pt>
    <dgm:pt modelId="{527C728F-75DD-4155-B5E7-9BB9C33A666F}" type="pres">
      <dgm:prSet presAssocID="{1373A82D-746D-48D1-AFCE-496C551B58E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8C71E8-D3A9-415A-942B-6CCFF0C57532}" srcId="{8D4E67F6-662B-472C-ACE4-DE3FA2CEFC5E}" destId="{1373A82D-746D-48D1-AFCE-496C551B58EB}" srcOrd="1" destOrd="0" parTransId="{D4840207-CEB4-42E1-A743-E4EBADE49573}" sibTransId="{3E244B0D-AACB-4937-B3B5-06315F8E30A8}"/>
    <dgm:cxn modelId="{A5A0CA83-1B19-48A5-8DFD-6A1DB66843C4}" type="presOf" srcId="{1373A82D-746D-48D1-AFCE-496C551B58EB}" destId="{527C728F-75DD-4155-B5E7-9BB9C33A666F}" srcOrd="1" destOrd="0" presId="urn:microsoft.com/office/officeart/2005/8/layout/venn1"/>
    <dgm:cxn modelId="{42FEDE08-72F6-43F5-B544-95126D013E49}" srcId="{8D4E67F6-662B-472C-ACE4-DE3FA2CEFC5E}" destId="{69FBE14A-B4F3-4BA2-9C45-9F064B997E70}" srcOrd="0" destOrd="0" parTransId="{D0E7D9DE-E162-4D41-BAF6-17B9E7F57888}" sibTransId="{1D840B74-7251-4D78-88B1-E5483E41DE13}"/>
    <dgm:cxn modelId="{76152B63-25F4-4FA6-993E-5CBF087BA1FF}" type="presOf" srcId="{1373A82D-746D-48D1-AFCE-496C551B58EB}" destId="{BE2A7631-1907-4CDE-B14E-058AA186B531}" srcOrd="0" destOrd="0" presId="urn:microsoft.com/office/officeart/2005/8/layout/venn1"/>
    <dgm:cxn modelId="{1184DEF7-EDAB-4085-A84F-816A207BF3AD}" type="presOf" srcId="{8D4E67F6-662B-472C-ACE4-DE3FA2CEFC5E}" destId="{96CCBBEB-72D2-410F-B9F5-8A024CCD74EE}" srcOrd="0" destOrd="0" presId="urn:microsoft.com/office/officeart/2005/8/layout/venn1"/>
    <dgm:cxn modelId="{EA3A543B-F3D5-447D-A3ED-B76DCE34A4CE}" type="presOf" srcId="{69FBE14A-B4F3-4BA2-9C45-9F064B997E70}" destId="{59DEEC87-791F-4680-8CBF-03788C85994E}" srcOrd="0" destOrd="0" presId="urn:microsoft.com/office/officeart/2005/8/layout/venn1"/>
    <dgm:cxn modelId="{B42AE699-36FB-4F3C-8A1D-65B4E871074B}" type="presOf" srcId="{69FBE14A-B4F3-4BA2-9C45-9F064B997E70}" destId="{E4C78F69-D672-4796-B48A-1F0A81756D1F}" srcOrd="1" destOrd="0" presId="urn:microsoft.com/office/officeart/2005/8/layout/venn1"/>
    <dgm:cxn modelId="{5C5F6250-ECD2-48A1-8E48-5048690D1B7F}" type="presParOf" srcId="{96CCBBEB-72D2-410F-B9F5-8A024CCD74EE}" destId="{59DEEC87-791F-4680-8CBF-03788C85994E}" srcOrd="0" destOrd="0" presId="urn:microsoft.com/office/officeart/2005/8/layout/venn1"/>
    <dgm:cxn modelId="{0CBDAC70-3C4B-4303-89E8-1C2D9D7D892D}" type="presParOf" srcId="{96CCBBEB-72D2-410F-B9F5-8A024CCD74EE}" destId="{E4C78F69-D672-4796-B48A-1F0A81756D1F}" srcOrd="1" destOrd="0" presId="urn:microsoft.com/office/officeart/2005/8/layout/venn1"/>
    <dgm:cxn modelId="{C1685CDC-77A4-4ED2-8617-E7510112B80B}" type="presParOf" srcId="{96CCBBEB-72D2-410F-B9F5-8A024CCD74EE}" destId="{BE2A7631-1907-4CDE-B14E-058AA186B531}" srcOrd="2" destOrd="0" presId="urn:microsoft.com/office/officeart/2005/8/layout/venn1"/>
    <dgm:cxn modelId="{73811E8D-01E3-4A55-AB37-517C09C3E73A}" type="presParOf" srcId="{96CCBBEB-72D2-410F-B9F5-8A024CCD74EE}" destId="{527C728F-75DD-4155-B5E7-9BB9C33A666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8904B-D093-40BB-977D-94FB84EEDADC}">
      <dsp:nvSpPr>
        <dsp:cNvPr id="0" name=""/>
        <dsp:cNvSpPr/>
      </dsp:nvSpPr>
      <dsp:spPr>
        <a:xfrm>
          <a:off x="0" y="0"/>
          <a:ext cx="3817257" cy="38172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9E0E8-495E-47C5-83BA-D5F3EDDB65D1}">
      <dsp:nvSpPr>
        <dsp:cNvPr id="0" name=""/>
        <dsp:cNvSpPr/>
      </dsp:nvSpPr>
      <dsp:spPr>
        <a:xfrm>
          <a:off x="1880446" y="0"/>
          <a:ext cx="6693974" cy="38172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General Overview</a:t>
          </a:r>
          <a:endParaRPr lang="en-US" sz="3300" kern="1200" dirty="0"/>
        </a:p>
      </dsp:txBody>
      <dsp:txXfrm>
        <a:off x="1880446" y="0"/>
        <a:ext cx="3346987" cy="1145179"/>
      </dsp:txXfrm>
    </dsp:sp>
    <dsp:sp modelId="{0F23AF68-6EDB-45C4-A449-36F6D073897E}">
      <dsp:nvSpPr>
        <dsp:cNvPr id="0" name=""/>
        <dsp:cNvSpPr/>
      </dsp:nvSpPr>
      <dsp:spPr>
        <a:xfrm>
          <a:off x="668021" y="1145179"/>
          <a:ext cx="2481214" cy="24812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173597"/>
            <a:satOff val="-1044"/>
            <a:lumOff val="128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282E7-5A2E-4B42-8099-1478DF4324F3}">
      <dsp:nvSpPr>
        <dsp:cNvPr id="0" name=""/>
        <dsp:cNvSpPr/>
      </dsp:nvSpPr>
      <dsp:spPr>
        <a:xfrm>
          <a:off x="1908628" y="1145179"/>
          <a:ext cx="6693974" cy="2481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173597"/>
              <a:satOff val="-1044"/>
              <a:lumOff val="128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Snapshot Process</a:t>
          </a:r>
          <a:endParaRPr lang="en-US" sz="3300" kern="1200" dirty="0"/>
        </a:p>
      </dsp:txBody>
      <dsp:txXfrm>
        <a:off x="1908628" y="1145179"/>
        <a:ext cx="3346987" cy="1145175"/>
      </dsp:txXfrm>
    </dsp:sp>
    <dsp:sp modelId="{0738D37E-F1D9-4CDA-BD42-381CEA367744}">
      <dsp:nvSpPr>
        <dsp:cNvPr id="0" name=""/>
        <dsp:cNvSpPr/>
      </dsp:nvSpPr>
      <dsp:spPr>
        <a:xfrm>
          <a:off x="1336040" y="2290355"/>
          <a:ext cx="1145175" cy="11451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347194"/>
            <a:satOff val="-2088"/>
            <a:lumOff val="257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0BBF2-1EBA-4B67-830F-9F93FFBC895D}">
      <dsp:nvSpPr>
        <dsp:cNvPr id="0" name=""/>
        <dsp:cNvSpPr/>
      </dsp:nvSpPr>
      <dsp:spPr>
        <a:xfrm>
          <a:off x="1908628" y="2290355"/>
          <a:ext cx="6693974" cy="1145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347194"/>
              <a:satOff val="-2088"/>
              <a:lumOff val="257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Timeline</a:t>
          </a:r>
          <a:endParaRPr lang="en-US" sz="3300" kern="1200" dirty="0"/>
        </a:p>
      </dsp:txBody>
      <dsp:txXfrm>
        <a:off x="1908628" y="2290355"/>
        <a:ext cx="3346987" cy="1145175"/>
      </dsp:txXfrm>
    </dsp:sp>
    <dsp:sp modelId="{365BF3DE-A66C-4D1D-8BF7-1F53F42CCB94}">
      <dsp:nvSpPr>
        <dsp:cNvPr id="0" name=""/>
        <dsp:cNvSpPr/>
      </dsp:nvSpPr>
      <dsp:spPr>
        <a:xfrm>
          <a:off x="5255615" y="0"/>
          <a:ext cx="3346987" cy="114517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Requirements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Comparison with Special Ed</a:t>
          </a:r>
          <a:endParaRPr lang="en-US" sz="2000" kern="1200" dirty="0"/>
        </a:p>
      </dsp:txBody>
      <dsp:txXfrm>
        <a:off x="5255615" y="0"/>
        <a:ext cx="3346987" cy="1145179"/>
      </dsp:txXfrm>
    </dsp:sp>
    <dsp:sp modelId="{A3222B77-A215-4657-8042-4E7A65E54796}">
      <dsp:nvSpPr>
        <dsp:cNvPr id="0" name=""/>
        <dsp:cNvSpPr/>
      </dsp:nvSpPr>
      <dsp:spPr>
        <a:xfrm>
          <a:off x="5255615" y="1145179"/>
          <a:ext cx="3346987" cy="114517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Steps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Reports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Finalizing Data</a:t>
          </a:r>
          <a:endParaRPr lang="en-US" sz="2000" kern="1200" dirty="0"/>
        </a:p>
      </dsp:txBody>
      <dsp:txXfrm>
        <a:off x="5255615" y="1145179"/>
        <a:ext cx="3346987" cy="1145175"/>
      </dsp:txXfrm>
    </dsp:sp>
    <dsp:sp modelId="{1E3EECDE-4F0C-49E6-9F23-21CB61129C99}">
      <dsp:nvSpPr>
        <dsp:cNvPr id="0" name=""/>
        <dsp:cNvSpPr/>
      </dsp:nvSpPr>
      <dsp:spPr>
        <a:xfrm>
          <a:off x="5255615" y="2290355"/>
          <a:ext cx="3346987" cy="114517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Dates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Support Options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Poll!</a:t>
          </a:r>
          <a:endParaRPr lang="en-US" sz="2000" kern="1200" dirty="0"/>
        </a:p>
      </dsp:txBody>
      <dsp:txXfrm>
        <a:off x="5255615" y="2290355"/>
        <a:ext cx="3346987" cy="1145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EEC87-791F-4680-8CBF-03788C85994E}">
      <dsp:nvSpPr>
        <dsp:cNvPr id="0" name=""/>
        <dsp:cNvSpPr/>
      </dsp:nvSpPr>
      <dsp:spPr>
        <a:xfrm>
          <a:off x="0" y="65879"/>
          <a:ext cx="2431733" cy="24317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Profile</a:t>
          </a:r>
        </a:p>
      </dsp:txBody>
      <dsp:txXfrm>
        <a:off x="339566" y="352633"/>
        <a:ext cx="1402080" cy="1858225"/>
      </dsp:txXfrm>
    </dsp:sp>
    <dsp:sp modelId="{BE2A7631-1907-4CDE-B14E-058AA186B531}">
      <dsp:nvSpPr>
        <dsp:cNvPr id="0" name=""/>
        <dsp:cNvSpPr/>
      </dsp:nvSpPr>
      <dsp:spPr>
        <a:xfrm>
          <a:off x="1469572" y="65879"/>
          <a:ext cx="2431733" cy="24317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Assignment</a:t>
          </a:r>
        </a:p>
      </dsp:txBody>
      <dsp:txXfrm>
        <a:off x="2159658" y="352633"/>
        <a:ext cx="1402080" cy="1858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664B4-81F1-E24F-90AF-27DC019489E9}" type="datetime1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BA64B-06F0-2A40-A38F-AA9E1DC3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6468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1863-8423-8E48-8D02-88636C918AC7}" type="datetime1">
              <a:rPr lang="en-US" smtClean="0"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242FB-F25E-544B-B72F-E0B5A499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763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0999" y="4191023"/>
            <a:ext cx="8341851" cy="1167558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rgbClr val="45454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80999" y="2441770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5995124"/>
            <a:ext cx="8341851" cy="407987"/>
          </a:xfrm>
        </p:spPr>
        <p:txBody>
          <a:bodyPr/>
          <a:lstStyle>
            <a:lvl1pPr marL="45720" indent="0" algn="ctr">
              <a:buFontTx/>
              <a:buNone/>
              <a:defRPr sz="1600" b="0" spc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Month Day Year</a:t>
            </a:r>
            <a:endParaRPr lang="en-US" dirty="0"/>
          </a:p>
        </p:txBody>
      </p:sp>
      <p:pic>
        <p:nvPicPr>
          <p:cNvPr id="13" name="Picture 12" descr="co_cde__dept_rgb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4383" r="28033" b="44574"/>
          <a:stretch/>
        </p:blipFill>
        <p:spPr>
          <a:xfrm>
            <a:off x="1657019" y="1007895"/>
            <a:ext cx="5825528" cy="12617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0999" y="460248"/>
            <a:ext cx="6172202" cy="556463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14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7037832" y="1096962"/>
            <a:ext cx="1913456" cy="1033590"/>
          </a:xfrm>
        </p:spPr>
        <p:txBody>
          <a:bodyPr anchor="b"/>
          <a:lstStyle>
            <a:lvl1pPr algn="l">
              <a:defRPr sz="20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19" y="6356350"/>
            <a:ext cx="18240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99640" y="1036320"/>
            <a:ext cx="6589252" cy="4969193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2199639" y="304800"/>
            <a:ext cx="6589252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0" i="0" spc="0">
                <a:solidFill>
                  <a:schemeClr val="tx1"/>
                </a:solidFill>
                <a:latin typeface="Museo Slab 500"/>
                <a:cs typeface="Museo Slab 5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171510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57912" y="1036320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5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19" y="6356350"/>
            <a:ext cx="17732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57912" y="1096962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85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213286" y="304800"/>
            <a:ext cx="6625914" cy="577373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528" y="6356350"/>
            <a:ext cx="1676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08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5C66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50800" y="1096962"/>
            <a:ext cx="1913456" cy="1033590"/>
          </a:xfrm>
        </p:spPr>
        <p:txBody>
          <a:bodyPr anchor="b"/>
          <a:lstStyle>
            <a:lvl1pPr algn="l">
              <a:defRPr sz="2000" spc="0" baseline="0">
                <a:solidFill>
                  <a:srgbClr val="5C66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91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28600">
              <a:buFont typeface="Wingdings" charset="2"/>
              <a:buChar char="§"/>
              <a:defRPr spc="0"/>
            </a:lvl1pPr>
            <a:lvl2pPr marL="548640" indent="-182880">
              <a:buFont typeface="Wingdings" charset="2"/>
              <a:buChar char="§"/>
              <a:defRPr spc="0"/>
            </a:lvl2pPr>
            <a:lvl3pPr marL="822960" indent="-182880">
              <a:buFont typeface="Wingdings" charset="2"/>
              <a:buChar char="§"/>
              <a:defRPr spc="0"/>
            </a:lvl3pPr>
            <a:lvl4pPr marL="1097280" indent="-182880">
              <a:buFont typeface="Wingdings" charset="2"/>
              <a:buChar char="§"/>
              <a:defRPr spc="0"/>
            </a:lvl4pPr>
            <a:lvl5pPr marL="1280160" indent="-182880">
              <a:buFont typeface="Wingdings" charset="2"/>
              <a:buChar char="§"/>
              <a:defRPr spc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Museo Slab 500"/>
                <a:cs typeface="Museo Slab 5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3412607"/>
            <a:ext cx="8341851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0999" y="1740195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co_cde_shield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159" y="1719072"/>
            <a:ext cx="4038600" cy="4407408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660" y="1719072"/>
            <a:ext cx="4038600" cy="4407408"/>
          </a:xfrm>
        </p:spPr>
        <p:txBody>
          <a:bodyPr/>
          <a:lstStyle>
            <a:lvl1pPr>
              <a:defRPr sz="2400" b="1" i="0" spc="0"/>
            </a:lvl1pPr>
            <a:lvl2pPr>
              <a:defRPr sz="2200" b="0" i="0" spc="0"/>
            </a:lvl2pPr>
            <a:lvl3pPr>
              <a:defRPr sz="2000" b="0" i="0" spc="0"/>
            </a:lvl3pPr>
            <a:lvl4pPr>
              <a:defRPr sz="1800" b="0" i="0" spc="0"/>
            </a:lvl4pPr>
            <a:lvl5pPr>
              <a:defRPr sz="1600" b="0" i="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80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 Narrow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20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544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reen Narrow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20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865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5" name="Picture 4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88720"/>
            <a:ext cx="6096001" cy="4969193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14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037832" y="1096962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80998" y="457200"/>
            <a:ext cx="6096001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0" i="0" spc="0">
                <a:solidFill>
                  <a:srgbClr val="45454C"/>
                </a:solidFill>
                <a:latin typeface="Museo Slab 500"/>
                <a:cs typeface="Museo Slab 5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100" b="1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6" name="Picture 5" descr="co_cde_shield_rgb.eps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7" r:id="rId4"/>
    <p:sldLayoutId id="2147483666" r:id="rId5"/>
    <p:sldLayoutId id="2147483678" r:id="rId6"/>
    <p:sldLayoutId id="2147483679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2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0" i="0" kern="1200" cap="none" spc="200" baseline="0">
          <a:ln>
            <a:noFill/>
          </a:ln>
          <a:solidFill>
            <a:schemeClr val="bg1"/>
          </a:solidFill>
          <a:effectLst/>
          <a:latin typeface="Museo Slab 500"/>
          <a:ea typeface="+mj-ea"/>
          <a:cs typeface="Museo Slab 500"/>
        </a:defRPr>
      </a:lvl1pPr>
    </p:titleStyle>
    <p:bodyStyle>
      <a:lvl1pPr marL="502920" indent="-4572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Wingdings" charset="2"/>
        <a:buChar char="§"/>
        <a:defRPr sz="2400" b="1" kern="1200" spc="150" baseline="0">
          <a:solidFill>
            <a:srgbClr val="5C6670"/>
          </a:solidFill>
          <a:latin typeface="+mn-lt"/>
          <a:ea typeface="+mn-ea"/>
          <a:cs typeface="+mn-cs"/>
        </a:defRPr>
      </a:lvl1pPr>
      <a:lvl2pPr marL="822960" indent="-457200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" charset="2"/>
        <a:buChar char="§"/>
        <a:defRPr sz="2200" kern="1200" spc="100" baseline="0">
          <a:solidFill>
            <a:srgbClr val="5C6670"/>
          </a:solidFill>
          <a:latin typeface="+mn-lt"/>
          <a:ea typeface="+mn-ea"/>
          <a:cs typeface="+mn-cs"/>
        </a:defRPr>
      </a:lvl2pPr>
      <a:lvl3pPr marL="925830" indent="-285750" algn="l" defTabSz="914400" rtl="0" eaLnBrk="1" latinLnBrk="0" hangingPunct="1">
        <a:spcBef>
          <a:spcPct val="20000"/>
        </a:spcBef>
        <a:buClr>
          <a:schemeClr val="accent3"/>
        </a:buClr>
        <a:buSzPct val="110000"/>
        <a:buFont typeface="Wingdings" charset="2"/>
        <a:buChar char="§"/>
        <a:defRPr sz="2000" kern="1200" spc="100" baseline="0">
          <a:solidFill>
            <a:srgbClr val="5C6670"/>
          </a:solidFill>
          <a:latin typeface="+mn-lt"/>
          <a:ea typeface="+mn-ea"/>
          <a:cs typeface="+mn-cs"/>
        </a:defRPr>
      </a:lvl3pPr>
      <a:lvl4pPr marL="1200150" indent="-285750" algn="l" defTabSz="914400" rtl="0" eaLnBrk="1" latinLnBrk="0" hangingPunct="1">
        <a:spcBef>
          <a:spcPct val="20000"/>
        </a:spcBef>
        <a:buClr>
          <a:schemeClr val="accent4"/>
        </a:buClr>
        <a:buSzPct val="110000"/>
        <a:buFont typeface="Wingdings" charset="2"/>
        <a:buChar char="§"/>
        <a:defRPr sz="1800" kern="1200">
          <a:solidFill>
            <a:srgbClr val="5C6670"/>
          </a:solidFill>
          <a:latin typeface="+mn-lt"/>
          <a:ea typeface="+mn-ea"/>
          <a:cs typeface="+mn-cs"/>
        </a:defRPr>
      </a:lvl4pPr>
      <a:lvl5pPr marL="1383030" indent="-285750" algn="l" defTabSz="914400" rtl="0" eaLnBrk="1" latinLnBrk="0" hangingPunct="1">
        <a:spcBef>
          <a:spcPct val="20000"/>
        </a:spcBef>
        <a:buClr>
          <a:schemeClr val="accent6"/>
        </a:buClr>
        <a:buSzPct val="110000"/>
        <a:buFont typeface="Wingdings" charset="2"/>
        <a:buChar char="§"/>
        <a:defRPr sz="1600" kern="1200" spc="100" baseline="0">
          <a:solidFill>
            <a:srgbClr val="5C6670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de.state.co.us/datapipeline/inter_staf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deapps.cde.state.co.us/index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everson_a@cde.state.co.u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s/5CQV35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phillips_j@cde.state.co.us" TargetMode="External"/><Relationship Id="rId2" Type="http://schemas.openxmlformats.org/officeDocument/2006/relationships/hyperlink" Target="http://www.cde.state.co.us/datapipelin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://www.cde.state.co.us/datapipeline/snap_hr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severson_a@cde.state.co.u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2014-2015 Snapshot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November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3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uploading data into the staff interchange!</a:t>
            </a:r>
          </a:p>
          <a:p>
            <a:pPr lvl="1"/>
            <a:r>
              <a:rPr lang="en-US" dirty="0" smtClean="0"/>
              <a:t>Two files: staff profile &amp; staff assignment files</a:t>
            </a:r>
          </a:p>
          <a:p>
            <a:pPr lvl="1"/>
            <a:r>
              <a:rPr lang="en-US" dirty="0" smtClean="0"/>
              <a:t>STF~LEAUSER role within Identity Management required to upload</a:t>
            </a:r>
          </a:p>
          <a:p>
            <a:endParaRPr lang="en-US" dirty="0" smtClean="0"/>
          </a:p>
          <a:p>
            <a:r>
              <a:rPr lang="en-US" dirty="0" smtClean="0"/>
              <a:t>Staff interchange files should be error free prior to starting HR snapshot process</a:t>
            </a:r>
          </a:p>
          <a:p>
            <a:endParaRPr lang="en-US" dirty="0" smtClean="0"/>
          </a:p>
          <a:p>
            <a:r>
              <a:rPr lang="en-US" dirty="0" smtClean="0"/>
              <a:t>File Layouts, File Formatting, Business Rules, Templates, Trainings and Additional Resources for staff interchange found at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www.cde.state.co.us/datapipeline/inter_staff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10</a:t>
            </a:fld>
            <a:endParaRPr lang="en-US" dirty="0" smtClean="0"/>
          </a:p>
        </p:txBody>
      </p:sp>
      <p:pic>
        <p:nvPicPr>
          <p:cNvPr id="6" name="Picture 5" descr="C:\Users\severson_a\AppData\Local\Microsoft\Windows\Temporary Internet Files\Content.IE5\4TBKO1FI\MC900432552[1]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17" y="344960"/>
            <a:ext cx="1345565" cy="13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Human Resources Snapshot: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Management Roles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11</a:t>
            </a:fld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65137"/>
              </p:ext>
            </p:extLst>
          </p:nvPr>
        </p:nvGraphicFramePr>
        <p:xfrm>
          <a:off x="1447800" y="2580640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HUMAN RESOURCES SNAPSHOT ROLES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VIEW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HRD~LEAVIEWER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HRD~LEAUSER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FINALIZE/SUBMIT</a:t>
                      </a:r>
                      <a:r>
                        <a:rPr lang="en-US" baseline="0" dirty="0" smtClean="0"/>
                        <a:t> TO CDE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HRD~LEAAPPROVER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8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12</a:t>
            </a:fld>
            <a:endParaRPr lang="en-US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89191483"/>
              </p:ext>
            </p:extLst>
          </p:nvPr>
        </p:nvGraphicFramePr>
        <p:xfrm>
          <a:off x="190499" y="1779111"/>
          <a:ext cx="4381501" cy="249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27338" y="3420677"/>
            <a:ext cx="2249261" cy="100695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No </a:t>
            </a:r>
            <a:r>
              <a:rPr lang="en-US" sz="14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ERRORS</a:t>
            </a:r>
            <a:endParaRPr lang="en-US" sz="1100" dirty="0" smtClean="0">
              <a:effectLst/>
              <a:latin typeface="Calibri"/>
              <a:ea typeface="Calibri"/>
              <a:cs typeface="Times New Roman"/>
            </a:endParaRPr>
          </a:p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EDIDs in both</a:t>
            </a:r>
            <a:endParaRPr lang="en-US" sz="1100" dirty="0" smtClean="0">
              <a:effectLst/>
              <a:latin typeface="Calibri"/>
              <a:ea typeface="Calibri"/>
              <a:cs typeface="Times New Roman"/>
            </a:endParaRPr>
          </a:p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Special </a:t>
            </a:r>
            <a:r>
              <a:rPr lang="en-US" sz="14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Ed Flag = 0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Employed on Dec 1</a:t>
            </a:r>
            <a:r>
              <a:rPr lang="en-US" sz="1400" baseline="300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st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ight Arrow 8"/>
          <p:cNvSpPr/>
          <p:nvPr/>
        </p:nvSpPr>
        <p:spPr>
          <a:xfrm rot="1437080">
            <a:off x="3083369" y="4421318"/>
            <a:ext cx="1861820" cy="99947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endParaRPr lang="en-US" sz="1400" b="1" dirty="0" smtClean="0">
              <a:solidFill>
                <a:srgbClr val="4F81BD"/>
              </a:solidFill>
              <a:effectLst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endParaRPr lang="en-US" sz="1400" b="1" dirty="0">
              <a:solidFill>
                <a:srgbClr val="4F81BD"/>
              </a:solidFill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/>
                <a:cs typeface="Times New Roman"/>
              </a:rPr>
              <a:t>Meets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/>
                <a:ea typeface="Calibri"/>
                <a:cs typeface="Times New Roman"/>
              </a:rPr>
              <a:t>snapshot criteria: add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/>
                <a:cs typeface="Times New Roman"/>
              </a:rPr>
              <a:t>to</a:t>
            </a:r>
            <a:r>
              <a:rPr lang="en-US" sz="1400" b="1" dirty="0" smtClean="0">
                <a:solidFill>
                  <a:srgbClr val="4F81BD"/>
                </a:solidFill>
                <a:effectLst/>
                <a:ea typeface="Calibri"/>
                <a:cs typeface="Times New Roman"/>
              </a:rPr>
              <a:t>:</a:t>
            </a:r>
            <a:endParaRPr lang="en-US" sz="1200" b="1" dirty="0">
              <a:solidFill>
                <a:srgbClr val="4F81BD"/>
              </a:solidFill>
              <a:effectLst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000" b="1" dirty="0">
                <a:solidFill>
                  <a:srgbClr val="4F81BD"/>
                </a:solidFill>
                <a:effectLst/>
                <a:ea typeface="Calibri"/>
                <a:cs typeface="Times New Roman"/>
              </a:rPr>
              <a:t> </a:t>
            </a:r>
            <a:endParaRPr lang="en-US" sz="900" b="1" dirty="0">
              <a:solidFill>
                <a:srgbClr val="4F81BD"/>
              </a:solidFill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Oval 9"/>
          <p:cNvSpPr/>
          <p:nvPr/>
        </p:nvSpPr>
        <p:spPr>
          <a:xfrm>
            <a:off x="5067905" y="4086437"/>
            <a:ext cx="2305352" cy="207535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18288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Human Resources Snapshot</a:t>
            </a:r>
            <a:endParaRPr lang="en-US" sz="20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07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Log into Data Pipeline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Click on Staff Profile tab (on the left)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Select ‘Snapshot’ from the expanded list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Enter appropriate search criteria (Human Resources Snapshot/2014-2015/Org Code)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Click on Search (green button on bottom)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Select ‘Create Snapshot’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New message should appear:  “</a:t>
            </a:r>
            <a:r>
              <a:rPr lang="en-US" dirty="0"/>
              <a:t>Snapshot creation triggered and processing. A notification email will be sent upon completion</a:t>
            </a:r>
            <a:r>
              <a:rPr lang="en-US" dirty="0" smtClean="0"/>
              <a:t>.”</a:t>
            </a:r>
          </a:p>
          <a:p>
            <a:pPr marL="77724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Snapshot Steps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76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cdeapps.cde.state.co.us/index.html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Pre-Step: Getting to Data Pipeline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14</a:t>
            </a:fld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2" y="2365828"/>
            <a:ext cx="4504365" cy="401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198734" y="602322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3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#1: Logging into Data Pipeline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15</a:t>
            </a:fld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30" y="1914217"/>
            <a:ext cx="4916942" cy="398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79" y="2947273"/>
            <a:ext cx="3516475" cy="461665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Username = Email Address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90456"/>
            <a:ext cx="3506654" cy="461665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Password – you created it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1228" y="5898017"/>
            <a:ext cx="7482315" cy="461665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forgotten password, use ‘I forgot my password’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104571" y="3512457"/>
            <a:ext cx="1712686" cy="522514"/>
          </a:xfrm>
          <a:prstGeom prst="line">
            <a:avLst/>
          </a:prstGeom>
          <a:ln w="25400">
            <a:solidFill>
              <a:schemeClr val="accent3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3"/>
          </p:cNvCxnSpPr>
          <p:nvPr/>
        </p:nvCxnSpPr>
        <p:spPr>
          <a:xfrm flipH="1">
            <a:off x="3506654" y="4393444"/>
            <a:ext cx="337816" cy="227845"/>
          </a:xfrm>
          <a:prstGeom prst="line">
            <a:avLst/>
          </a:prstGeom>
          <a:ln w="25400">
            <a:solidFill>
              <a:schemeClr val="accent3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8" idx="0"/>
          </p:cNvCxnSpPr>
          <p:nvPr/>
        </p:nvCxnSpPr>
        <p:spPr>
          <a:xfrm>
            <a:off x="3735806" y="5004521"/>
            <a:ext cx="186580" cy="893496"/>
          </a:xfrm>
          <a:prstGeom prst="line">
            <a:avLst/>
          </a:prstGeom>
          <a:ln w="25400">
            <a:solidFill>
              <a:schemeClr val="accent3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031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and #3: Selecting Staff -&gt; Snapshot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16</a:t>
            </a:fld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71" y="1929265"/>
            <a:ext cx="38576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710363" y="31669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63418" y="3128363"/>
            <a:ext cx="546945" cy="52322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#2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36890" y="4978935"/>
            <a:ext cx="546945" cy="52322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#3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>
            <a:off x="1993392" y="50175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1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 and #5: HR Snapshot Screen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17</a:t>
            </a:fld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1029"/>
            <a:ext cx="8413041" cy="303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xplosion 2 5"/>
          <p:cNvSpPr/>
          <p:nvPr/>
        </p:nvSpPr>
        <p:spPr>
          <a:xfrm rot="1311301">
            <a:off x="4151085" y="3576071"/>
            <a:ext cx="1785257" cy="1146628"/>
          </a:xfrm>
          <a:prstGeom prst="irregularSeal2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79970">
            <a:off x="2682128" y="2950113"/>
            <a:ext cx="978408" cy="52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8182" y="2674952"/>
            <a:ext cx="546945" cy="52322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#4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 rot="20486475">
            <a:off x="3611180" y="4213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48966" y="4491031"/>
            <a:ext cx="546945" cy="52322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#5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294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 and #7: Creating Snapshot- Screenshot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18</a:t>
            </a:fld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8" y="1821805"/>
            <a:ext cx="8657409" cy="397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4702629" y="4049486"/>
            <a:ext cx="1785257" cy="1146628"/>
          </a:xfrm>
          <a:prstGeom prst="irregularSeal2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079348" y="43804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32403" y="4341896"/>
            <a:ext cx="546945" cy="52322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#6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6676573" y="23412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84843" y="2302639"/>
            <a:ext cx="546945" cy="52322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#7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39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1599"/>
          </a:xfrm>
        </p:spPr>
        <p:txBody>
          <a:bodyPr/>
          <a:lstStyle/>
          <a:p>
            <a:r>
              <a:rPr lang="en-US" dirty="0" smtClean="0"/>
              <a:t>View Status of HR snapshot</a:t>
            </a:r>
          </a:p>
          <a:p>
            <a:pPr lvl="1"/>
            <a:r>
              <a:rPr lang="en-US" dirty="0" smtClean="0"/>
              <a:t>Email will be sent with status</a:t>
            </a:r>
          </a:p>
          <a:p>
            <a:pPr lvl="1"/>
            <a:r>
              <a:rPr lang="en-US" dirty="0" smtClean="0"/>
              <a:t>Status Dashboard screen –shows if processed and # of errors</a:t>
            </a:r>
          </a:p>
          <a:p>
            <a:r>
              <a:rPr lang="en-US" dirty="0" smtClean="0"/>
              <a:t>View Snapshot errors in </a:t>
            </a:r>
            <a:r>
              <a:rPr lang="en-US" dirty="0" err="1" smtClean="0"/>
              <a:t>Cognos</a:t>
            </a:r>
            <a:endParaRPr lang="en-US" dirty="0" smtClean="0"/>
          </a:p>
          <a:p>
            <a:pPr lvl="1"/>
            <a:r>
              <a:rPr lang="en-US" dirty="0" smtClean="0"/>
              <a:t>Select Human Resources file</a:t>
            </a:r>
          </a:p>
          <a:p>
            <a:pPr lvl="1"/>
            <a:r>
              <a:rPr lang="en-US" dirty="0" smtClean="0"/>
              <a:t>Select the Human Resources Error Detail Report</a:t>
            </a:r>
          </a:p>
          <a:p>
            <a:pPr lvl="1"/>
            <a:r>
              <a:rPr lang="en-US" dirty="0" smtClean="0"/>
              <a:t>View on the web or download into excel</a:t>
            </a:r>
          </a:p>
          <a:p>
            <a:r>
              <a:rPr lang="en-US" dirty="0" smtClean="0"/>
              <a:t>Make corrections to staff interchange files</a:t>
            </a:r>
          </a:p>
          <a:p>
            <a:r>
              <a:rPr lang="en-US" dirty="0" smtClean="0"/>
              <a:t>Upload updated staff interchange files</a:t>
            </a:r>
          </a:p>
          <a:p>
            <a:r>
              <a:rPr lang="en-US" dirty="0" smtClean="0"/>
              <a:t>Re-create HR snapshot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66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426927"/>
              </p:ext>
            </p:extLst>
          </p:nvPr>
        </p:nvGraphicFramePr>
        <p:xfrm>
          <a:off x="159657" y="1698172"/>
          <a:ext cx="8602603" cy="3817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- LOTS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75657" y="5804501"/>
            <a:ext cx="6065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Question Session and Closing Notes too!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2290" name="Picture 2" descr="C:\Users\severson_a\AppData\Local\Microsoft\Windows\Temporary Internet Files\Content.IE5\AXQLQEXE\MC900423171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76" y="478382"/>
            <a:ext cx="913943" cy="9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78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Dashboard Screen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20</a:t>
            </a:fld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5" y="1956028"/>
            <a:ext cx="8482995" cy="32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757714" y="3947885"/>
            <a:ext cx="518885" cy="493485"/>
          </a:xfrm>
          <a:prstGeom prst="ellipse">
            <a:avLst/>
          </a:prstGeom>
          <a:solidFill>
            <a:schemeClr val="accent3">
              <a:alpha val="2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76303" y="5662755"/>
            <a:ext cx="2938705" cy="923330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 = snapshot successful!</a:t>
            </a:r>
          </a:p>
          <a:p>
            <a:r>
              <a:rPr lang="en-US" dirty="0" smtClean="0"/>
              <a:t>N= snapshot wasn’t taken/no data in snapshot </a:t>
            </a:r>
            <a:endParaRPr lang="en-US" dirty="0"/>
          </a:p>
        </p:txBody>
      </p:sp>
      <p:cxnSp>
        <p:nvCxnSpPr>
          <p:cNvPr id="10" name="Elbow Connector 9"/>
          <p:cNvCxnSpPr>
            <a:endCxn id="6" idx="0"/>
          </p:cNvCxnSpPr>
          <p:nvPr/>
        </p:nvCxnSpPr>
        <p:spPr>
          <a:xfrm rot="16200000" flipH="1">
            <a:off x="2720714" y="4737813"/>
            <a:ext cx="1221386" cy="628497"/>
          </a:xfrm>
          <a:prstGeom prst="bentConnector3">
            <a:avLst/>
          </a:prstGeom>
          <a:ln w="25400" cmpd="sng">
            <a:solidFill>
              <a:schemeClr val="accent3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645656" y="3947885"/>
            <a:ext cx="518885" cy="493485"/>
          </a:xfrm>
          <a:prstGeom prst="ellipse">
            <a:avLst/>
          </a:prstGeom>
          <a:solidFill>
            <a:schemeClr val="accent2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40632" y="4720547"/>
            <a:ext cx="2218225" cy="646331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# of Snapshot Record Errors</a:t>
            </a:r>
          </a:p>
        </p:txBody>
      </p:sp>
      <p:cxnSp>
        <p:nvCxnSpPr>
          <p:cNvPr id="17" name="Elbow Connector 16"/>
          <p:cNvCxnSpPr>
            <a:endCxn id="16" idx="1"/>
          </p:cNvCxnSpPr>
          <p:nvPr/>
        </p:nvCxnSpPr>
        <p:spPr>
          <a:xfrm rot="16200000" flipH="1">
            <a:off x="3821387" y="4624468"/>
            <a:ext cx="558360" cy="280130"/>
          </a:xfrm>
          <a:prstGeom prst="bentConnector2">
            <a:avLst/>
          </a:prstGeom>
          <a:ln w="25400" cmpd="sng">
            <a:solidFill>
              <a:schemeClr val="accent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919894" y="3853542"/>
            <a:ext cx="1643535" cy="631810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15008" y="5616588"/>
            <a:ext cx="4028992" cy="369332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Date/Time of Snapshot created</a:t>
            </a:r>
          </a:p>
        </p:txBody>
      </p:sp>
      <p:cxnSp>
        <p:nvCxnSpPr>
          <p:cNvPr id="22" name="Elbow Connector 21"/>
          <p:cNvCxnSpPr>
            <a:endCxn id="21" idx="0"/>
          </p:cNvCxnSpPr>
          <p:nvPr/>
        </p:nvCxnSpPr>
        <p:spPr>
          <a:xfrm rot="5400000">
            <a:off x="6872978" y="4742529"/>
            <a:ext cx="1130586" cy="617533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Cognos</a:t>
            </a:r>
            <a:r>
              <a:rPr lang="en-US" dirty="0" smtClean="0"/>
              <a:t> Report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21</a:t>
            </a:fld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760310"/>
            <a:ext cx="29813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4" y="3205298"/>
            <a:ext cx="8205348" cy="350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ent Arrow 5"/>
          <p:cNvSpPr/>
          <p:nvPr/>
        </p:nvSpPr>
        <p:spPr>
          <a:xfrm rot="5400000">
            <a:off x="2163894" y="2516751"/>
            <a:ext cx="1158607" cy="149173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4039" y="2364385"/>
            <a:ext cx="319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Opens new window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030514" y="4833257"/>
            <a:ext cx="1843315" cy="261257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2 (No Border) 8"/>
          <p:cNvSpPr/>
          <p:nvPr/>
        </p:nvSpPr>
        <p:spPr>
          <a:xfrm>
            <a:off x="3276599" y="4332131"/>
            <a:ext cx="3066144" cy="878497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326"/>
              <a:gd name="adj6" fmla="val -45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Human 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21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 Reports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22</a:t>
            </a:fld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81" y="1873473"/>
            <a:ext cx="6943725" cy="475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Errors – Human Resource Error Detail Report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23</a:t>
            </a:fld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889352"/>
            <a:ext cx="61626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683657" y="4818743"/>
            <a:ext cx="4862286" cy="63862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87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Reports – Option to View/Open in Excel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24</a:t>
            </a:fld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4" y="1919514"/>
            <a:ext cx="841828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024913" y="1799771"/>
            <a:ext cx="638629" cy="580571"/>
          </a:xfrm>
          <a:prstGeom prst="ellipse">
            <a:avLst/>
          </a:prstGeom>
          <a:solidFill>
            <a:schemeClr val="accent2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Edits are in place to assist with providing most accurate information to CDE which is published, analyzed and reviewed by legislators, federal government, researchers, etc.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Edits should provide adequate information to assist you with determining corrections needed.  </a:t>
            </a:r>
          </a:p>
          <a:p>
            <a:endParaRPr lang="en-US" dirty="0"/>
          </a:p>
          <a:p>
            <a:r>
              <a:rPr lang="en-US" dirty="0" smtClean="0"/>
              <a:t>Please contact Annette Severson at </a:t>
            </a:r>
            <a:r>
              <a:rPr lang="en-US" dirty="0" smtClean="0">
                <a:hlinkClick r:id="rId2"/>
              </a:rPr>
              <a:t>severson_a@cde.state.co.us</a:t>
            </a:r>
            <a:r>
              <a:rPr lang="en-US" dirty="0" smtClean="0"/>
              <a:t> with edit code if further assistance is needed on any edits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3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all Errors are resolved in Snapshot…</a:t>
            </a:r>
          </a:p>
          <a:p>
            <a:endParaRPr lang="en-US" dirty="0"/>
          </a:p>
          <a:p>
            <a:r>
              <a:rPr lang="en-US" dirty="0" smtClean="0"/>
              <a:t>Review, review, review data reports for accuracy!</a:t>
            </a:r>
          </a:p>
          <a:p>
            <a:pPr lvl="1"/>
            <a:r>
              <a:rPr lang="en-US" dirty="0" smtClean="0"/>
              <a:t>If mistakes/misreporting is found, correct files again and create new snapshot</a:t>
            </a:r>
          </a:p>
          <a:p>
            <a:pPr lvl="1"/>
            <a:r>
              <a:rPr lang="en-US" dirty="0" smtClean="0"/>
              <a:t>If data reports are all accurate- you may finalize the data by submitting it to CDE (must wait until December 1</a:t>
            </a:r>
            <a:r>
              <a:rPr lang="en-US" baseline="30000" dirty="0" smtClean="0"/>
              <a:t>st</a:t>
            </a:r>
            <a:r>
              <a:rPr lang="en-US" dirty="0" smtClean="0"/>
              <a:t> or after though)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Finalizing Steps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271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1599"/>
          </a:xfrm>
        </p:spPr>
        <p:txBody>
          <a:bodyPr/>
          <a:lstStyle/>
          <a:p>
            <a:r>
              <a:rPr lang="en-US" dirty="0" smtClean="0"/>
              <a:t>Educator Preparation Program </a:t>
            </a:r>
          </a:p>
          <a:p>
            <a:endParaRPr lang="en-US" dirty="0"/>
          </a:p>
          <a:p>
            <a:r>
              <a:rPr lang="en-US" dirty="0" smtClean="0"/>
              <a:t>Passed HOUSSE Provision</a:t>
            </a:r>
          </a:p>
          <a:p>
            <a:endParaRPr lang="en-US" dirty="0" smtClean="0"/>
          </a:p>
          <a:p>
            <a:r>
              <a:rPr lang="en-US" dirty="0" smtClean="0"/>
              <a:t>Highly Qualified in Assignment</a:t>
            </a:r>
          </a:p>
          <a:p>
            <a:pPr lvl="1"/>
            <a:r>
              <a:rPr lang="en-US" dirty="0" smtClean="0"/>
              <a:t>Must be reported as N/A for all staff that are not core content teachers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fields being captured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52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Colorado License Type – </a:t>
            </a:r>
          </a:p>
          <a:p>
            <a:pPr lvl="1"/>
            <a:r>
              <a:rPr lang="en-US" dirty="0"/>
              <a:t>shows if teacher has a current valid license to meet NCLB Highly Qualified requirements</a:t>
            </a:r>
          </a:p>
          <a:p>
            <a:pPr lvl="1"/>
            <a:r>
              <a:rPr lang="en-US" dirty="0"/>
              <a:t>Provided from CDE licensure </a:t>
            </a:r>
            <a:r>
              <a:rPr lang="en-US" dirty="0" smtClean="0"/>
              <a:t>data</a:t>
            </a:r>
          </a:p>
          <a:p>
            <a:pPr lvl="1"/>
            <a:endParaRPr lang="en-US" dirty="0"/>
          </a:p>
          <a:p>
            <a:r>
              <a:rPr lang="en-US" dirty="0"/>
              <a:t>Teaching Level – shows E for Elementary and S for Secondary level;  (E,S) for general middle level</a:t>
            </a:r>
          </a:p>
          <a:p>
            <a:pPr lvl="1"/>
            <a:r>
              <a:rPr lang="en-US" dirty="0"/>
              <a:t>Calculated based on grade levels selected in record</a:t>
            </a:r>
          </a:p>
          <a:p>
            <a:pPr lvl="1"/>
            <a:r>
              <a:rPr lang="en-US" dirty="0"/>
              <a:t>(E,S) is for 6</a:t>
            </a:r>
            <a:r>
              <a:rPr lang="en-US" baseline="30000" dirty="0"/>
              <a:t>th</a:t>
            </a:r>
            <a:r>
              <a:rPr lang="en-US" dirty="0"/>
              <a:t> grade only records or if teaching subject area = 0015 for general middle school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fields being </a:t>
            </a:r>
            <a:r>
              <a:rPr lang="en-US" dirty="0" smtClean="0"/>
              <a:t>calculated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3986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725272"/>
          </a:xfrm>
        </p:spPr>
        <p:txBody>
          <a:bodyPr/>
          <a:lstStyle/>
          <a:p>
            <a:r>
              <a:rPr lang="en-US" dirty="0"/>
              <a:t>Average Teacher </a:t>
            </a:r>
            <a:r>
              <a:rPr lang="en-US" dirty="0" smtClean="0"/>
              <a:t>Salary</a:t>
            </a:r>
          </a:p>
          <a:p>
            <a:pPr lvl="1"/>
            <a:r>
              <a:rPr lang="en-US" dirty="0" smtClean="0"/>
              <a:t>District Average Salary for teachers (jobclass code 201-206)</a:t>
            </a:r>
          </a:p>
          <a:p>
            <a:pPr lvl="1"/>
            <a:r>
              <a:rPr lang="en-US" dirty="0" smtClean="0"/>
              <a:t>Includes only HR snapshot teacher records</a:t>
            </a:r>
          </a:p>
          <a:p>
            <a:pPr lvl="1"/>
            <a:r>
              <a:rPr lang="en-US" dirty="0" smtClean="0"/>
              <a:t>Includes FTE, Contract Days and Hours Per Day for teachers</a:t>
            </a:r>
          </a:p>
          <a:p>
            <a:pPr lvl="1"/>
            <a:endParaRPr lang="en-US" sz="1200" dirty="0"/>
          </a:p>
          <a:p>
            <a:r>
              <a:rPr lang="en-US" dirty="0"/>
              <a:t>Highly Qualified </a:t>
            </a:r>
            <a:r>
              <a:rPr lang="en-US" dirty="0" smtClean="0"/>
              <a:t>Teacher</a:t>
            </a:r>
          </a:p>
          <a:p>
            <a:pPr lvl="1"/>
            <a:r>
              <a:rPr lang="en-US" dirty="0" smtClean="0"/>
              <a:t>Provides all information needed to verify HQ status by school and teacher</a:t>
            </a:r>
          </a:p>
          <a:p>
            <a:pPr lvl="2"/>
            <a:r>
              <a:rPr lang="en-US" dirty="0" smtClean="0"/>
              <a:t>Teaching Level ( E or S or E,S)</a:t>
            </a:r>
          </a:p>
          <a:p>
            <a:pPr lvl="2"/>
            <a:r>
              <a:rPr lang="en-US" dirty="0" smtClean="0"/>
              <a:t>Active Valid License</a:t>
            </a:r>
          </a:p>
          <a:p>
            <a:pPr lvl="2"/>
            <a:r>
              <a:rPr lang="en-US" dirty="0" smtClean="0"/>
              <a:t>Classroom HQ status – provided by district in file</a:t>
            </a:r>
          </a:p>
          <a:p>
            <a:pPr lvl="2"/>
            <a:r>
              <a:rPr lang="en-US" dirty="0" smtClean="0"/>
              <a:t>Teacher HQ status- HQ for all teaching subjects?  (Y or N)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12949" y="1121605"/>
            <a:ext cx="343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(Slide 1 of 7)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895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Resource Error Detail </a:t>
            </a:r>
            <a:r>
              <a:rPr lang="en-US" dirty="0" smtClean="0"/>
              <a:t>Report – discussed previously</a:t>
            </a:r>
            <a:endParaRPr lang="en-US" dirty="0"/>
          </a:p>
          <a:p>
            <a:r>
              <a:rPr lang="en-US" dirty="0"/>
              <a:t>Human Resources Error Summary </a:t>
            </a:r>
            <a:r>
              <a:rPr lang="en-US" dirty="0" smtClean="0"/>
              <a:t>Report – count of errors</a:t>
            </a:r>
            <a:endParaRPr lang="en-US" dirty="0"/>
          </a:p>
          <a:p>
            <a:r>
              <a:rPr lang="en-US" dirty="0" smtClean="0"/>
              <a:t>Human Resources Snapshot Records*</a:t>
            </a:r>
          </a:p>
          <a:p>
            <a:pPr lvl="1"/>
            <a:r>
              <a:rPr lang="en-US" dirty="0" smtClean="0"/>
              <a:t>Provides records of all captured from staff interchange files</a:t>
            </a:r>
          </a:p>
          <a:p>
            <a:pPr lvl="1"/>
            <a:r>
              <a:rPr lang="en-US" dirty="0" smtClean="0"/>
              <a:t>Ensures all staff that should be reported in HR are included</a:t>
            </a:r>
          </a:p>
          <a:p>
            <a:pPr lvl="1"/>
            <a:r>
              <a:rPr lang="en-US" dirty="0" smtClean="0"/>
              <a:t>If a record is missing- Verify:</a:t>
            </a:r>
          </a:p>
          <a:p>
            <a:pPr lvl="2"/>
            <a:r>
              <a:rPr lang="en-US" dirty="0" smtClean="0"/>
              <a:t>EDID is in both staff profile and staff assignment file</a:t>
            </a:r>
          </a:p>
          <a:p>
            <a:pPr lvl="2"/>
            <a:r>
              <a:rPr lang="en-US" dirty="0" smtClean="0"/>
              <a:t>No error is in record in either profile or assignment file</a:t>
            </a:r>
          </a:p>
          <a:p>
            <a:pPr lvl="2"/>
            <a:r>
              <a:rPr lang="en-US" dirty="0" smtClean="0"/>
              <a:t>Special Ed flag is reported as 0 in staff assignment file</a:t>
            </a:r>
          </a:p>
          <a:p>
            <a:pPr lvl="2"/>
            <a:r>
              <a:rPr lang="en-US" dirty="0" smtClean="0"/>
              <a:t>Start date is before December 1</a:t>
            </a:r>
            <a:r>
              <a:rPr lang="en-US" baseline="30000" dirty="0" smtClean="0"/>
              <a:t>st</a:t>
            </a:r>
            <a:r>
              <a:rPr lang="en-US" dirty="0" smtClean="0"/>
              <a:t> 2014 and End date is either blank or after December 1</a:t>
            </a:r>
            <a:r>
              <a:rPr lang="en-US" baseline="30000" dirty="0" smtClean="0"/>
              <a:t>st</a:t>
            </a:r>
            <a:r>
              <a:rPr lang="en-US" dirty="0" smtClean="0"/>
              <a:t> 2014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28571" y="1148631"/>
            <a:ext cx="306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(Slide 2 of 7)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 Contract Days/Hours per Day by Job Class </a:t>
            </a:r>
            <a:r>
              <a:rPr lang="en-US" dirty="0" smtClean="0"/>
              <a:t>Category*</a:t>
            </a:r>
          </a:p>
          <a:p>
            <a:pPr lvl="1"/>
            <a:r>
              <a:rPr lang="en-US" dirty="0" smtClean="0"/>
              <a:t>Provides Mode Contract Days per job classification category</a:t>
            </a:r>
          </a:p>
          <a:p>
            <a:pPr lvl="1"/>
            <a:r>
              <a:rPr lang="en-US" dirty="0" smtClean="0"/>
              <a:t>Provides Mode Hours per Day by job classification category</a:t>
            </a:r>
          </a:p>
          <a:p>
            <a:pPr lvl="1"/>
            <a:r>
              <a:rPr lang="en-US" dirty="0" smtClean="0"/>
              <a:t>Both of these numbers are used to determine FTE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FTE Calculation: 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6460" y="4386943"/>
            <a:ext cx="830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altLang="en-US" sz="3600" dirty="0">
                <a:solidFill>
                  <a:srgbClr val="016C86"/>
                </a:solidFill>
                <a:latin typeface="Garamond" pitchFamily="18" charset="0"/>
              </a:rPr>
              <a:t>(Contract Days) x (Hours/Day)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9600" y="5208814"/>
            <a:ext cx="830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altLang="en-US" sz="3600" dirty="0">
                <a:solidFill>
                  <a:srgbClr val="016C86"/>
                </a:solidFill>
                <a:latin typeface="Garamond" pitchFamily="18" charset="0"/>
              </a:rPr>
              <a:t>(Mode Contract Days) x (Mode Hours/Day)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54743" y="5183414"/>
            <a:ext cx="80075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15131" y="1148631"/>
            <a:ext cx="309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(Slide 3 of 7)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17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Performance </a:t>
            </a:r>
            <a:r>
              <a:rPr lang="en-US" dirty="0" smtClean="0"/>
              <a:t>Ratings</a:t>
            </a:r>
          </a:p>
          <a:p>
            <a:pPr lvl="1"/>
            <a:r>
              <a:rPr lang="en-US" dirty="0"/>
              <a:t>Percentages of </a:t>
            </a:r>
            <a:r>
              <a:rPr lang="en-US" dirty="0" smtClean="0"/>
              <a:t>principals at </a:t>
            </a:r>
            <a:r>
              <a:rPr lang="en-US" dirty="0"/>
              <a:t>each rating </a:t>
            </a:r>
            <a:r>
              <a:rPr lang="en-US" dirty="0" smtClean="0"/>
              <a:t>reported</a:t>
            </a:r>
          </a:p>
          <a:p>
            <a:pPr lvl="1"/>
            <a:r>
              <a:rPr lang="en-US" dirty="0" smtClean="0"/>
              <a:t>Percentages of teachers at each rating reported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Snapshot </a:t>
            </a:r>
            <a:r>
              <a:rPr lang="en-US" dirty="0"/>
              <a:t>Records Excluded Due to Profile </a:t>
            </a:r>
            <a:r>
              <a:rPr lang="en-US" dirty="0" smtClean="0"/>
              <a:t>Errors</a:t>
            </a:r>
          </a:p>
          <a:p>
            <a:pPr lvl="1"/>
            <a:r>
              <a:rPr lang="en-US" dirty="0" smtClean="0"/>
              <a:t>Displays any records that are in the staff interchange but not pulled into the HR snapshot due to interchange errors</a:t>
            </a:r>
          </a:p>
          <a:p>
            <a:pPr lvl="1"/>
            <a:r>
              <a:rPr lang="en-US" dirty="0" smtClean="0"/>
              <a:t>Does not display records that simply do not meet criteria to be pulled in the HR snapshot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90684" y="1162695"/>
            <a:ext cx="291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(Slide 4 of 7)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99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Education Staff </a:t>
            </a:r>
            <a:r>
              <a:rPr lang="en-US" dirty="0" smtClean="0"/>
              <a:t>Report*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all Special Education staff reported in your district </a:t>
            </a:r>
            <a:r>
              <a:rPr lang="en-US" dirty="0" smtClean="0"/>
              <a:t>displays:</a:t>
            </a:r>
          </a:p>
          <a:p>
            <a:pPr lvl="2"/>
            <a:r>
              <a:rPr lang="en-US" dirty="0" smtClean="0"/>
              <a:t> AU Code, District Code, School Code, SSN, EDID, Last Name, First Name, Middle Name, Job Class Code, Teaching Subject Area, Hours Worked Per Day, Number Contract Days, FTE and Grant Project Fund</a:t>
            </a:r>
          </a:p>
          <a:p>
            <a:pPr lvl="1"/>
            <a:r>
              <a:rPr lang="en-US" dirty="0" smtClean="0"/>
              <a:t>Will display records even if errors exist in Special Education December Count snapshot</a:t>
            </a:r>
          </a:p>
          <a:p>
            <a:endParaRPr lang="en-US" dirty="0" smtClean="0"/>
          </a:p>
          <a:p>
            <a:r>
              <a:rPr lang="en-US" dirty="0" smtClean="0"/>
              <a:t>Staff </a:t>
            </a:r>
            <a:r>
              <a:rPr lang="en-US" dirty="0"/>
              <a:t>Summary by </a:t>
            </a:r>
            <a:r>
              <a:rPr lang="en-US" dirty="0" smtClean="0"/>
              <a:t>School  </a:t>
            </a:r>
            <a:r>
              <a:rPr lang="en-US" dirty="0" smtClean="0">
                <a:solidFill>
                  <a:srgbClr val="FFC000"/>
                </a:solidFill>
              </a:rPr>
              <a:t>(NEW!)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Staff Headcounts, FTE and Average Salary by School, Job Category, Job Class Code, Ethnicity/Race, Gender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52399" y="1148631"/>
            <a:ext cx="2556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(Slide 5 of 7)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01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/>
              <a:t>of Gender by </a:t>
            </a:r>
            <a:r>
              <a:rPr lang="en-US" dirty="0" smtClean="0"/>
              <a:t>District</a:t>
            </a:r>
          </a:p>
          <a:p>
            <a:pPr lvl="1"/>
            <a:r>
              <a:rPr lang="en-US" dirty="0" smtClean="0"/>
              <a:t>Number of staff by Assignment*</a:t>
            </a:r>
            <a:endParaRPr lang="en-US" dirty="0"/>
          </a:p>
          <a:p>
            <a:r>
              <a:rPr lang="en-US" dirty="0" smtClean="0"/>
              <a:t>Summary </a:t>
            </a:r>
            <a:r>
              <a:rPr lang="en-US" dirty="0"/>
              <a:t>of Job Classification by </a:t>
            </a:r>
            <a:r>
              <a:rPr lang="en-US" dirty="0" smtClean="0"/>
              <a:t>District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staff </a:t>
            </a:r>
            <a:r>
              <a:rPr lang="en-US" dirty="0"/>
              <a:t>by </a:t>
            </a:r>
            <a:r>
              <a:rPr lang="en-US" dirty="0" smtClean="0"/>
              <a:t>Assignment*</a:t>
            </a:r>
            <a:endParaRPr lang="en-US" dirty="0"/>
          </a:p>
          <a:p>
            <a:r>
              <a:rPr lang="en-US" dirty="0" smtClean="0"/>
              <a:t>Summary </a:t>
            </a:r>
            <a:r>
              <a:rPr lang="en-US" dirty="0"/>
              <a:t>of Job Classification by </a:t>
            </a:r>
            <a:r>
              <a:rPr lang="en-US" dirty="0" smtClean="0"/>
              <a:t>School</a:t>
            </a:r>
          </a:p>
          <a:p>
            <a:pPr lvl="1"/>
            <a:r>
              <a:rPr lang="en-US" dirty="0" smtClean="0"/>
              <a:t>Number of </a:t>
            </a:r>
            <a:r>
              <a:rPr lang="en-US" dirty="0"/>
              <a:t>staff by </a:t>
            </a:r>
            <a:r>
              <a:rPr lang="en-US" dirty="0" smtClean="0"/>
              <a:t>Assignment*</a:t>
            </a:r>
          </a:p>
          <a:p>
            <a:r>
              <a:rPr lang="en-US" dirty="0"/>
              <a:t>Summary of Race/Ethnicity by District</a:t>
            </a:r>
          </a:p>
          <a:p>
            <a:pPr lvl="1"/>
            <a:r>
              <a:rPr lang="en-US" dirty="0"/>
              <a:t>Number of staff by </a:t>
            </a:r>
            <a:r>
              <a:rPr lang="en-US" dirty="0" smtClean="0"/>
              <a:t>Assignment*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00794" y="5311942"/>
            <a:ext cx="7190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*Number of staff by Assignment is not the same as headcount or FTE count  For example, if a person has 3 assignments (teacher, principal, bus driver) that person would be counted as 1/3 for each assignment, regardless of FTE at each assignment.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432627" y="1148631"/>
            <a:ext cx="277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(Slide 6 of 7)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24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</a:t>
            </a:r>
            <a:r>
              <a:rPr lang="en-US" dirty="0"/>
              <a:t>Probationary </a:t>
            </a:r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 smtClean="0"/>
              <a:t>percentage of teachers reported as probationary and non-probationary in your data file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10856" y="1195851"/>
            <a:ext cx="323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(Slide 7 of 7)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73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603344" cy="4407408"/>
          </a:xfrm>
        </p:spPr>
        <p:txBody>
          <a:bodyPr/>
          <a:lstStyle/>
          <a:p>
            <a:r>
              <a:rPr lang="en-US" dirty="0" smtClean="0"/>
              <a:t>Once data is accurate-all reports reviewed and correct…</a:t>
            </a:r>
          </a:p>
          <a:p>
            <a:endParaRPr lang="en-US" dirty="0"/>
          </a:p>
          <a:p>
            <a:r>
              <a:rPr lang="en-US" dirty="0" smtClean="0"/>
              <a:t>HR~LEAAPPROVER for district will need to ‘Submit to CDE’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Finalizing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36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99" y="3668140"/>
            <a:ext cx="5260830" cy="259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13624" y="6116732"/>
            <a:ext cx="1006037" cy="513938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to CDE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2652215" y="6116732"/>
            <a:ext cx="603622" cy="516075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70598" y="3668140"/>
            <a:ext cx="5522087" cy="439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3"/>
                </a:solidFill>
              </a:rPr>
              <a:t>HR Snapshot Status Dashboard (2014-2015):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51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and Support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37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435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574315" cy="4407408"/>
          </a:xfrm>
        </p:spPr>
        <p:txBody>
          <a:bodyPr/>
          <a:lstStyle/>
          <a:p>
            <a:r>
              <a:rPr lang="en-US" dirty="0" smtClean="0"/>
              <a:t>Snapshot opened November 10</a:t>
            </a:r>
            <a:r>
              <a:rPr lang="en-US" baseline="30000" dirty="0" smtClean="0"/>
              <a:t>th</a:t>
            </a:r>
            <a:r>
              <a:rPr lang="en-US" dirty="0" smtClean="0"/>
              <a:t> 2014</a:t>
            </a:r>
          </a:p>
          <a:p>
            <a:r>
              <a:rPr lang="en-US" dirty="0" smtClean="0"/>
              <a:t>Snapshot is not due until February 20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This leaves a lot of time to work on it or to procrastinate</a:t>
            </a:r>
            <a:r>
              <a:rPr lang="en-US" dirty="0">
                <a:sym typeface="Wingdings" panose="05000000000000000000" pitchFamily="2" charset="2"/>
              </a:rPr>
              <a:t>!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can I best assist you in meeting the deadline </a:t>
            </a:r>
          </a:p>
          <a:p>
            <a:pPr marL="365760" lvl="1" indent="0">
              <a:buNone/>
            </a:pPr>
            <a:r>
              <a:rPr lang="en-US" dirty="0" smtClean="0"/>
              <a:t>without being an annoying pest??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38</a:t>
            </a:fld>
            <a:endParaRPr lang="en-US" dirty="0" smtClean="0"/>
          </a:p>
        </p:txBody>
      </p:sp>
      <p:pic>
        <p:nvPicPr>
          <p:cNvPr id="1029" name="Picture 5" descr="C:\Users\severson_a\AppData\Local\Microsoft\Windows\Temporary Internet Files\Content.IE5\BHOUJ40H\MP900387464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14" y="5209857"/>
            <a:ext cx="1991212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everson_a\AppData\Local\Microsoft\Windows\Temporary Internet Files\Content.IE5\UBI4GJUH\MC90030367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28" y="4958148"/>
            <a:ext cx="2538783" cy="23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45" y="3428999"/>
            <a:ext cx="847844" cy="91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Reminder emails which will include 1) Current defects; 2) FAQ’s and Tips if available and 3) Next goal date to work towards</a:t>
            </a:r>
          </a:p>
          <a:p>
            <a:r>
              <a:rPr lang="en-US" dirty="0" smtClean="0"/>
              <a:t>Reminder email can be </a:t>
            </a:r>
            <a:r>
              <a:rPr lang="en-US" dirty="0" smtClean="0"/>
              <a:t>sent:</a:t>
            </a:r>
          </a:p>
          <a:p>
            <a:pPr lvl="1"/>
            <a:r>
              <a:rPr lang="en-US" dirty="0" smtClean="0"/>
              <a:t>Every Monday</a:t>
            </a:r>
          </a:p>
          <a:p>
            <a:pPr lvl="1"/>
            <a:r>
              <a:rPr lang="en-US" dirty="0" smtClean="0"/>
              <a:t>Every </a:t>
            </a:r>
            <a:r>
              <a:rPr lang="en-US" dirty="0" smtClean="0"/>
              <a:t>other Monday (1</a:t>
            </a:r>
            <a:r>
              <a:rPr lang="en-US" baseline="30000" dirty="0" smtClean="0"/>
              <a:t>st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of each </a:t>
            </a:r>
            <a:r>
              <a:rPr lang="en-US" dirty="0" smtClean="0"/>
              <a:t>month)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smtClean="0"/>
              <a:t>Monday of every month</a:t>
            </a:r>
          </a:p>
          <a:p>
            <a:r>
              <a:rPr lang="en-US" dirty="0" smtClean="0"/>
              <a:t>If no option is selected, the default will be every Monday</a:t>
            </a:r>
          </a:p>
          <a:p>
            <a:r>
              <a:rPr lang="en-US" dirty="0" smtClean="0"/>
              <a:t>Will stop once data is finalized for the district</a:t>
            </a:r>
          </a:p>
          <a:p>
            <a:r>
              <a:rPr lang="en-US" dirty="0" smtClean="0"/>
              <a:t>Will become weekly for all not finalized starting January </a:t>
            </a:r>
            <a:r>
              <a:rPr lang="en-US" dirty="0" smtClean="0"/>
              <a:t>20</a:t>
            </a:r>
            <a:r>
              <a:rPr lang="en-US" baseline="30000" dirty="0" smtClean="0"/>
              <a:t>th</a:t>
            </a:r>
          </a:p>
          <a:p>
            <a:r>
              <a:rPr lang="en-US" dirty="0" smtClean="0"/>
              <a:t>Complete Survey at: </a:t>
            </a:r>
            <a:r>
              <a:rPr lang="en-US" u="sng" dirty="0">
                <a:hlinkClick r:id="rId2"/>
              </a:rPr>
              <a:t>https://www.surveymonkey.com/s/5CQV35H</a:t>
            </a:r>
            <a:r>
              <a:rPr lang="en-US" dirty="0"/>
              <a:t>.     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Options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09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Legislation:</a:t>
            </a:r>
          </a:p>
          <a:p>
            <a:pPr lvl="1"/>
            <a:r>
              <a:rPr lang="en-US" b="0" dirty="0" smtClean="0"/>
              <a:t>Commissioner </a:t>
            </a:r>
            <a:r>
              <a:rPr lang="en-US" b="0" dirty="0"/>
              <a:t>– duties statistics required, 22-2-112(k), C.R.S.; </a:t>
            </a:r>
            <a:endParaRPr lang="en-US" b="0" dirty="0" smtClean="0"/>
          </a:p>
          <a:p>
            <a:pPr lvl="1"/>
            <a:r>
              <a:rPr lang="en-US" b="0" dirty="0"/>
              <a:t>Board of education – reporting requirements 22-32-109.1(II)(K)(VII), C.R.S. </a:t>
            </a:r>
            <a:endParaRPr lang="en-US" b="0" dirty="0" smtClean="0"/>
          </a:p>
          <a:p>
            <a:pPr lvl="1"/>
            <a:r>
              <a:rPr lang="en-US" b="0" dirty="0"/>
              <a:t>Performance reports – contents – rules, 22-11-503(3)(e), C.R.S.; </a:t>
            </a:r>
            <a:endParaRPr lang="en-US" b="0" dirty="0" smtClean="0"/>
          </a:p>
          <a:p>
            <a:pPr lvl="1"/>
            <a:r>
              <a:rPr lang="en-US" b="0" dirty="0"/>
              <a:t>Use of aggregate data – educator preparation programs, 22-68.5-102.5 C.R.S.; </a:t>
            </a:r>
            <a:endParaRPr lang="en-US" b="0" dirty="0" smtClean="0"/>
          </a:p>
          <a:p>
            <a:pPr lvl="1"/>
            <a:r>
              <a:rPr lang="en-US" b="0" dirty="0"/>
              <a:t>Licensed Personnel Performance Evaluation, </a:t>
            </a:r>
            <a:r>
              <a:rPr lang="en-US" b="0" dirty="0" smtClean="0"/>
              <a:t>22- </a:t>
            </a:r>
            <a:r>
              <a:rPr lang="en-US" b="0" dirty="0"/>
              <a:t>9-101 C.R.S. </a:t>
            </a:r>
            <a:endParaRPr lang="en-US" b="0" dirty="0" smtClean="0"/>
          </a:p>
          <a:p>
            <a:r>
              <a:rPr lang="en-US" b="0" dirty="0" smtClean="0"/>
              <a:t>US Department of Education reporting requirements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requires this data?</a:t>
            </a:r>
            <a:endParaRPr lang="en-US" dirty="0">
              <a:latin typeface="Museo Slab 500"/>
              <a:cs typeface="Museo Slab 50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4</a:t>
            </a:fld>
            <a:endParaRPr lang="en-US" dirty="0" smtClean="0"/>
          </a:p>
        </p:txBody>
      </p:sp>
      <p:pic>
        <p:nvPicPr>
          <p:cNvPr id="13316" name="Picture 4" descr="C:\Users\severson_a\AppData\Local\Microsoft\Windows\Temporary Internet Files\Content.IE5\4TBKO1FI\MC90035170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5" y="498840"/>
            <a:ext cx="1030514" cy="116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40</a:t>
            </a:fld>
            <a:endParaRPr lang="en-US" dirty="0" smtClean="0"/>
          </a:p>
        </p:txBody>
      </p:sp>
      <p:pic>
        <p:nvPicPr>
          <p:cNvPr id="2050" name="Picture 2" descr="C:\Users\severson_a\AppData\Local\Microsoft\Windows\Temporary Internet Files\Content.IE5\UBI4GJUH\MC900383308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10" y="1262743"/>
            <a:ext cx="6285399" cy="40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everson_a\AppData\Local\Microsoft\Windows\Temporary Internet Files\Content.IE5\4TBKO1FI\MC900434411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62" y="322489"/>
            <a:ext cx="1264759" cy="142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everson_a\AppData\Local\Microsoft\Windows\Temporary Internet Files\Content.IE5\BHOUJ40H\MC900434403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9" y="4831191"/>
            <a:ext cx="1177061" cy="16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Time…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41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0491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72527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Staff </a:t>
            </a:r>
            <a:r>
              <a:rPr lang="en-US" dirty="0"/>
              <a:t>Interchange:	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www.cde.state.co.us/datapipeline</a:t>
            </a:r>
            <a:endParaRPr lang="en-US" dirty="0" smtClean="0"/>
          </a:p>
          <a:p>
            <a:endParaRPr lang="en-US" sz="1100" dirty="0" smtClean="0"/>
          </a:p>
          <a:p>
            <a:r>
              <a:rPr lang="en-US" dirty="0" smtClean="0"/>
              <a:t>Highly Qualified: Info under ‘Additional Resources’ or contact Jennifer Phillips Simons at </a:t>
            </a:r>
            <a:r>
              <a:rPr lang="en-US" dirty="0" smtClean="0">
                <a:hlinkClick r:id="rId3"/>
              </a:rPr>
              <a:t>phillips_j@cde.state.co.us</a:t>
            </a:r>
            <a:r>
              <a:rPr lang="en-US" dirty="0" smtClean="0"/>
              <a:t> </a:t>
            </a:r>
          </a:p>
          <a:p>
            <a:endParaRPr lang="en-US" sz="1100" dirty="0"/>
          </a:p>
          <a:p>
            <a:r>
              <a:rPr lang="en-US" dirty="0"/>
              <a:t>Human Resources: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www.cde.state.co.us/datapipeline/snap_hr</a:t>
            </a:r>
            <a:endParaRPr lang="en-US" dirty="0" smtClean="0"/>
          </a:p>
          <a:p>
            <a:endParaRPr lang="en-US" sz="1100" dirty="0"/>
          </a:p>
          <a:p>
            <a:r>
              <a:rPr lang="en-US" dirty="0" smtClean="0"/>
              <a:t>Special Education December Count Timeline </a:t>
            </a:r>
            <a:r>
              <a:rPr lang="en-US" sz="2000" dirty="0" smtClean="0"/>
              <a:t>(if you are submitting the special education staff in the staff interchange):</a:t>
            </a:r>
            <a:r>
              <a:rPr lang="en-US" sz="2000" dirty="0"/>
              <a:t>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www.cde.state.co.us/datapipeline/snap_hr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42</a:t>
            </a:fld>
            <a:endParaRPr lang="en-US" dirty="0" smtClean="0"/>
          </a:p>
        </p:txBody>
      </p:sp>
      <p:pic>
        <p:nvPicPr>
          <p:cNvPr id="2051" name="Picture 3" descr="C:\Users\severson_a\AppData\Local\Microsoft\Windows\Temporary Internet Files\Content.IE5\UBI4GJUH\MC910216405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753269"/>
            <a:ext cx="1741714" cy="151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Annette </a:t>
            </a:r>
            <a:r>
              <a:rPr lang="en-US" dirty="0" smtClean="0"/>
              <a:t>Severson: </a:t>
            </a:r>
          </a:p>
          <a:p>
            <a:pPr lvl="1"/>
            <a:r>
              <a:rPr lang="en-US" dirty="0" smtClean="0"/>
              <a:t>Email:  </a:t>
            </a:r>
            <a:r>
              <a:rPr lang="en-US" dirty="0" smtClean="0">
                <a:hlinkClick r:id="rId2"/>
              </a:rPr>
              <a:t>severson_a@cde.state.co.us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Phone: 303-866-6824</a:t>
            </a:r>
          </a:p>
          <a:p>
            <a:pPr lvl="1"/>
            <a:r>
              <a:rPr lang="en-US" dirty="0" smtClean="0"/>
              <a:t>Fax: 303-866-6888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emails or voicemail messages, please include:</a:t>
            </a:r>
          </a:p>
          <a:p>
            <a:pPr lvl="1"/>
            <a:r>
              <a:rPr lang="en-US" dirty="0" smtClean="0"/>
              <a:t>District Code</a:t>
            </a:r>
          </a:p>
          <a:p>
            <a:pPr lvl="1"/>
            <a:r>
              <a:rPr lang="en-US" dirty="0" smtClean="0"/>
              <a:t>Error code(s) if applicable</a:t>
            </a:r>
          </a:p>
          <a:p>
            <a:pPr lvl="1"/>
            <a:r>
              <a:rPr lang="en-US" dirty="0" smtClean="0"/>
              <a:t>Where assistance is needed; such as ‘files won’t upload’ or ‘getting error HR### for EDID ######## and I don’t know why’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43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74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44</a:t>
            </a:fld>
            <a:endParaRPr lang="en-US" dirty="0" smtClean="0"/>
          </a:p>
        </p:txBody>
      </p:sp>
      <p:pic>
        <p:nvPicPr>
          <p:cNvPr id="9224" name="Picture 8" descr="C:\Users\severson_a\AppData\Local\Microsoft\Windows\Temporary Internet Files\Content.IE5\UBI4GJUH\MC90010522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43" y="389709"/>
            <a:ext cx="5264151" cy="42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severson_a\AppData\Local\Microsoft\Windows\Temporary Internet Files\Content.IE5\AXQLQEXE\MC90012768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71" y="2825202"/>
            <a:ext cx="2866971" cy="28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57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EDFacts</a:t>
            </a:r>
            <a:r>
              <a:rPr lang="en-US" b="0" dirty="0"/>
              <a:t>* </a:t>
            </a:r>
          </a:p>
          <a:p>
            <a:r>
              <a:rPr lang="en-US" b="0" dirty="0" smtClean="0"/>
              <a:t>SchoolView.org </a:t>
            </a:r>
            <a:endParaRPr lang="en-US" b="0" dirty="0"/>
          </a:p>
          <a:p>
            <a:r>
              <a:rPr lang="en-US" b="0" dirty="0" smtClean="0"/>
              <a:t>Performance </a:t>
            </a:r>
            <a:r>
              <a:rPr lang="en-US" b="0" dirty="0"/>
              <a:t>Reports – staff statistics </a:t>
            </a:r>
          </a:p>
          <a:p>
            <a:r>
              <a:rPr lang="en-US" b="0" dirty="0" smtClean="0"/>
              <a:t>Highly </a:t>
            </a:r>
            <a:r>
              <a:rPr lang="en-US" b="0" dirty="0"/>
              <a:t>Qualified </a:t>
            </a:r>
            <a:r>
              <a:rPr lang="en-US" b="0" dirty="0" smtClean="0"/>
              <a:t>verification</a:t>
            </a:r>
            <a:endParaRPr lang="en-US" b="0" dirty="0"/>
          </a:p>
          <a:p>
            <a:r>
              <a:rPr lang="en-US" b="0" dirty="0" smtClean="0"/>
              <a:t>Media </a:t>
            </a:r>
            <a:r>
              <a:rPr lang="en-US" b="0" dirty="0"/>
              <a:t>and external data requests </a:t>
            </a:r>
          </a:p>
          <a:p>
            <a:r>
              <a:rPr lang="en-US" b="0" dirty="0" smtClean="0"/>
              <a:t>Colorado </a:t>
            </a:r>
            <a:r>
              <a:rPr lang="en-US" b="0" dirty="0"/>
              <a:t>Department of Labor and Employment </a:t>
            </a:r>
          </a:p>
          <a:p>
            <a:r>
              <a:rPr lang="en-US" b="0" dirty="0" smtClean="0"/>
              <a:t>Colorado </a:t>
            </a:r>
            <a:r>
              <a:rPr lang="en-US" b="0" dirty="0"/>
              <a:t>Department of Higher Education </a:t>
            </a:r>
            <a:endParaRPr lang="en-US" b="0" dirty="0" smtClean="0"/>
          </a:p>
          <a:p>
            <a:endParaRPr lang="en-US" sz="600" b="0" dirty="0"/>
          </a:p>
          <a:p>
            <a:pPr marL="45720" indent="0">
              <a:buNone/>
            </a:pPr>
            <a:r>
              <a:rPr lang="en-US" sz="1600" b="0" dirty="0"/>
              <a:t>*EDFacts is a U. S. Department of Education (ED) initiative to govern, acquire, validate, and use high-quality, kindergarten through grade 12 (K–12) performance data for education planning, policy-making, and management and budget decision-making to improve outcomes for students. EDFacts data are authorized by an Annual Mandatory Collection of Elementary and Secondary Education Data through EDFacts, OMB 1875-0240, and the Federal Regulations 34 C.F.R. Part 76 published in the Federal Register on January 25, 2007.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data used?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5</a:t>
            </a:fld>
            <a:endParaRPr lang="en-US" dirty="0" smtClean="0"/>
          </a:p>
        </p:txBody>
      </p:sp>
      <p:pic>
        <p:nvPicPr>
          <p:cNvPr id="14338" name="Picture 2" descr="C:\Users\severson_a\AppData\Local\Microsoft\Windows\Temporary Internet Files\Content.IE5\AXQLQEXE\MC900012878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24" y="2572700"/>
            <a:ext cx="1672438" cy="113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Included:</a:t>
            </a:r>
          </a:p>
          <a:p>
            <a:pPr lvl="1"/>
            <a:r>
              <a:rPr lang="en-US" dirty="0" smtClean="0"/>
              <a:t>All general education staff employed as of December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Full or part time</a:t>
            </a:r>
          </a:p>
          <a:p>
            <a:pPr lvl="1"/>
            <a:r>
              <a:rPr lang="en-US" dirty="0" smtClean="0"/>
              <a:t>Office/clerical, teachers, principals, administrators, etc.</a:t>
            </a:r>
          </a:p>
          <a:p>
            <a:endParaRPr lang="en-US" dirty="0"/>
          </a:p>
          <a:p>
            <a:r>
              <a:rPr lang="en-US" dirty="0" smtClean="0"/>
              <a:t>Excluded</a:t>
            </a:r>
          </a:p>
          <a:p>
            <a:pPr lvl="1"/>
            <a:r>
              <a:rPr lang="en-US" dirty="0" smtClean="0"/>
              <a:t>Substitutes unless they are permanent (90 days or more in the same classroom)</a:t>
            </a:r>
          </a:p>
          <a:p>
            <a:pPr lvl="1"/>
            <a:r>
              <a:rPr lang="en-US" dirty="0" smtClean="0"/>
              <a:t>Temporary workers, such as after school coaches</a:t>
            </a:r>
          </a:p>
          <a:p>
            <a:pPr lvl="1"/>
            <a:r>
              <a:rPr lang="en-US" dirty="0" smtClean="0"/>
              <a:t>Special Education staff – they are reported in separate snapshot</a:t>
            </a:r>
          </a:p>
          <a:p>
            <a:pPr lvl="1"/>
            <a:r>
              <a:rPr lang="en-US" dirty="0" smtClean="0"/>
              <a:t>Staff not employed December 1st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is/isn’t reported in HR snapshot?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43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588830" cy="4407408"/>
          </a:xfrm>
        </p:spPr>
        <p:txBody>
          <a:bodyPr/>
          <a:lstStyle/>
          <a:p>
            <a:r>
              <a:rPr lang="en-US" dirty="0" smtClean="0"/>
              <a:t>Similar to the HR snapshot – </a:t>
            </a:r>
          </a:p>
          <a:p>
            <a:pPr lvl="1"/>
            <a:r>
              <a:rPr lang="en-US" dirty="0" smtClean="0"/>
              <a:t>pulls the Special Education staff employed as of December 1</a:t>
            </a:r>
            <a:r>
              <a:rPr lang="en-US" baseline="30000" dirty="0" smtClean="0"/>
              <a:t>st</a:t>
            </a:r>
            <a:r>
              <a:rPr lang="en-US" dirty="0" smtClean="0"/>
              <a:t> instead of the general education staff</a:t>
            </a:r>
          </a:p>
          <a:p>
            <a:endParaRPr lang="en-US" sz="1200" dirty="0" smtClean="0"/>
          </a:p>
          <a:p>
            <a:r>
              <a:rPr lang="en-US" dirty="0" smtClean="0"/>
              <a:t>Stricter deadlines</a:t>
            </a:r>
          </a:p>
          <a:p>
            <a:pPr marL="45720" indent="0">
              <a:buNone/>
            </a:pPr>
            <a:endParaRPr lang="en-US" sz="1600" dirty="0" smtClean="0"/>
          </a:p>
          <a:p>
            <a:r>
              <a:rPr lang="en-US" dirty="0" smtClean="0"/>
              <a:t>Administrative Units create snapshot instead of the districts/BOCES</a:t>
            </a:r>
          </a:p>
          <a:p>
            <a:endParaRPr lang="en-US" sz="1600" dirty="0"/>
          </a:p>
          <a:p>
            <a:r>
              <a:rPr lang="en-US" dirty="0" smtClean="0"/>
              <a:t>Has a student caseload requirement for staff coded as special education teachers (202) &amp; </a:t>
            </a:r>
            <a:r>
              <a:rPr lang="en-US" dirty="0"/>
              <a:t>Speech-Language </a:t>
            </a:r>
            <a:r>
              <a:rPr lang="en-US" dirty="0" smtClean="0"/>
              <a:t>Pathologists (238)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Special Education December Count Snapshot?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01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1159" y="1719072"/>
            <a:ext cx="4038600" cy="4407408"/>
          </a:xfrm>
        </p:spPr>
        <p:txBody>
          <a:bodyPr/>
          <a:lstStyle/>
          <a:p>
            <a:pPr marL="45720" indent="0">
              <a:buNone/>
            </a:pPr>
            <a:r>
              <a:rPr lang="en-US" u="sng" dirty="0" smtClean="0"/>
              <a:t>Administrative Units submitting all sped staff data</a:t>
            </a:r>
          </a:p>
          <a:p>
            <a:r>
              <a:rPr lang="en-US" dirty="0" smtClean="0"/>
              <a:t>Districts need to review Special Education staff report in </a:t>
            </a:r>
            <a:r>
              <a:rPr lang="en-US" dirty="0" err="1" smtClean="0"/>
              <a:t>cognos</a:t>
            </a:r>
            <a:r>
              <a:rPr lang="en-US" dirty="0" smtClean="0"/>
              <a:t> ongoing</a:t>
            </a:r>
          </a:p>
          <a:p>
            <a:pPr lvl="1"/>
            <a:r>
              <a:rPr lang="en-US" dirty="0" smtClean="0"/>
              <a:t>To ensure sped staff correctly reported</a:t>
            </a:r>
          </a:p>
          <a:p>
            <a:pPr lvl="1"/>
            <a:r>
              <a:rPr lang="en-US" dirty="0" smtClean="0"/>
              <a:t>To ensure sped staff are not overly reported in both snapshots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3660" y="1719072"/>
            <a:ext cx="4038600" cy="4637278"/>
          </a:xfrm>
        </p:spPr>
        <p:txBody>
          <a:bodyPr/>
          <a:lstStyle/>
          <a:p>
            <a:pPr marL="45720" indent="0">
              <a:buNone/>
            </a:pPr>
            <a:r>
              <a:rPr lang="en-US" u="sng" dirty="0" smtClean="0"/>
              <a:t>Districts submitting ALL staff data (sped + gen </a:t>
            </a:r>
            <a:r>
              <a:rPr lang="en-US" u="sng" dirty="0" err="1" smtClean="0"/>
              <a:t>ed</a:t>
            </a:r>
            <a:r>
              <a:rPr lang="en-US" u="sng" dirty="0" smtClean="0"/>
              <a:t>)</a:t>
            </a:r>
          </a:p>
          <a:p>
            <a:r>
              <a:rPr lang="en-US" dirty="0" smtClean="0"/>
              <a:t>Prior to Sped deadlines:</a:t>
            </a:r>
          </a:p>
          <a:p>
            <a:pPr lvl="1"/>
            <a:r>
              <a:rPr lang="en-US" dirty="0" smtClean="0"/>
              <a:t>Sped records must be submitted</a:t>
            </a:r>
          </a:p>
          <a:p>
            <a:pPr lvl="1"/>
            <a:r>
              <a:rPr lang="en-US" dirty="0" smtClean="0"/>
              <a:t>Sped records must be error free</a:t>
            </a:r>
          </a:p>
          <a:p>
            <a:r>
              <a:rPr lang="en-US" dirty="0" smtClean="0"/>
              <a:t>Districts must make updates to sped records as needed per AU request to correct snapshot errors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impact districts/BOCES?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1159" y="1719072"/>
            <a:ext cx="4038600" cy="4768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3660" y="1719072"/>
            <a:ext cx="4038600" cy="4768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Process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352800" cy="274638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8774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DE THEME">
  <a:themeElements>
    <a:clrScheme name="BCo CDE MS Color Palette FINAL">
      <a:dk1>
        <a:srgbClr val="5C6670"/>
      </a:dk1>
      <a:lt1>
        <a:sysClr val="window" lastClr="FFFFFF"/>
      </a:lt1>
      <a:dk2>
        <a:srgbClr val="8FC6E8"/>
      </a:dk2>
      <a:lt2>
        <a:srgbClr val="D3CCBC"/>
      </a:lt2>
      <a:accent1>
        <a:srgbClr val="488BC9"/>
      </a:accent1>
      <a:accent2>
        <a:srgbClr val="FFC846"/>
      </a:accent2>
      <a:accent3>
        <a:srgbClr val="8DC63F"/>
      </a:accent3>
      <a:accent4>
        <a:srgbClr val="6D3A5D"/>
      </a:accent4>
      <a:accent5>
        <a:srgbClr val="46797A"/>
      </a:accent5>
      <a:accent6>
        <a:srgbClr val="EF7521"/>
      </a:accent6>
      <a:hlink>
        <a:srgbClr val="101E8E"/>
      </a:hlink>
      <a:folHlink>
        <a:srgbClr val="1837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CDE THEME.thmx</Template>
  <TotalTime>8656</TotalTime>
  <Words>1895</Words>
  <Application>Microsoft Office PowerPoint</Application>
  <PresentationFormat>On-screen Show (4:3)</PresentationFormat>
  <Paragraphs>324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CDE THEME</vt:lpstr>
      <vt:lpstr>Human Resources</vt:lpstr>
      <vt:lpstr>Agenda - LOTS</vt:lpstr>
      <vt:lpstr>General Overview</vt:lpstr>
      <vt:lpstr>What requires this data?</vt:lpstr>
      <vt:lpstr>How is the data used?</vt:lpstr>
      <vt:lpstr>Who is/isn’t reported in HR snapshot?</vt:lpstr>
      <vt:lpstr>What is the Special Education December Count Snapshot?</vt:lpstr>
      <vt:lpstr>How does this impact districts/BOCES?</vt:lpstr>
      <vt:lpstr>Snapshot Process</vt:lpstr>
      <vt:lpstr>Where do we start?</vt:lpstr>
      <vt:lpstr>Identity Management Roles</vt:lpstr>
      <vt:lpstr>Overview</vt:lpstr>
      <vt:lpstr>Creating Snapshot Steps</vt:lpstr>
      <vt:lpstr>Pre-Step: Getting to Data Pipeline</vt:lpstr>
      <vt:lpstr>#1: Logging into Data Pipeline</vt:lpstr>
      <vt:lpstr>#2 and #3: Selecting Staff -&gt; Snapshot</vt:lpstr>
      <vt:lpstr>#4 and #5: HR Snapshot Screen</vt:lpstr>
      <vt:lpstr>#6 and #7: Creating Snapshot- Screenshot </vt:lpstr>
      <vt:lpstr>Next Steps</vt:lpstr>
      <vt:lpstr>Status Dashboard Screen</vt:lpstr>
      <vt:lpstr>Cognos Report</vt:lpstr>
      <vt:lpstr>Human Resources Reports</vt:lpstr>
      <vt:lpstr>View Errors – Human Resource Error Detail Report </vt:lpstr>
      <vt:lpstr>All Reports – Option to View/Open in Excel</vt:lpstr>
      <vt:lpstr>Edits</vt:lpstr>
      <vt:lpstr>Finalizing Steps</vt:lpstr>
      <vt:lpstr>New fields being captured</vt:lpstr>
      <vt:lpstr>New fields being calculated</vt:lpstr>
      <vt:lpstr>Reports Overview</vt:lpstr>
      <vt:lpstr>Reports Overview</vt:lpstr>
      <vt:lpstr>Reports Overview</vt:lpstr>
      <vt:lpstr>Reports Overview</vt:lpstr>
      <vt:lpstr>Reports Overview</vt:lpstr>
      <vt:lpstr>Reports Overview</vt:lpstr>
      <vt:lpstr>Reports Overview</vt:lpstr>
      <vt:lpstr>Finalizing Data</vt:lpstr>
      <vt:lpstr>Timeline and Support</vt:lpstr>
      <vt:lpstr>Timeline</vt:lpstr>
      <vt:lpstr>Support Options </vt:lpstr>
      <vt:lpstr>PowerPoint Presentation</vt:lpstr>
      <vt:lpstr>Closing Time…</vt:lpstr>
      <vt:lpstr>Resources</vt:lpstr>
      <vt:lpstr>Contact Information</vt:lpstr>
      <vt:lpstr>PowerPoint Presentation</vt:lpstr>
    </vt:vector>
  </TitlesOfParts>
  <Company>Colorado State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Hunter</dc:creator>
  <cp:lastModifiedBy>Severson, Annette</cp:lastModifiedBy>
  <cp:revision>171</cp:revision>
  <cp:lastPrinted>2012-08-20T17:42:27Z</cp:lastPrinted>
  <dcterms:created xsi:type="dcterms:W3CDTF">2012-07-16T02:29:43Z</dcterms:created>
  <dcterms:modified xsi:type="dcterms:W3CDTF">2014-11-24T15:45:48Z</dcterms:modified>
</cp:coreProperties>
</file>