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70" r:id="rId17"/>
    <p:sldId id="262" r:id="rId18"/>
    <p:sldId id="268" r:id="rId19"/>
    <p:sldId id="269"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9165" autoAdjust="0"/>
  </p:normalViewPr>
  <p:slideViewPr>
    <p:cSldViewPr snapToGrid="0" showGuides="1">
      <p:cViewPr>
        <p:scale>
          <a:sx n="60" d="100"/>
          <a:sy n="60" d="100"/>
        </p:scale>
        <p:origin x="-2430" y="-12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8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Sheet3!$B$13</c:f>
              <c:strCache>
                <c:ptCount val="1"/>
                <c:pt idx="0">
                  <c:v>Usage of Per Pupil Funds</c:v>
                </c:pt>
              </c:strCache>
            </c:strRef>
          </c:tx>
          <c:dLbls>
            <c:txPr>
              <a:bodyPr/>
              <a:lstStyle/>
              <a:p>
                <a:pPr>
                  <a:defRPr sz="2400"/>
                </a:pPr>
                <a:endParaRPr lang="en-US"/>
              </a:p>
            </c:txPr>
            <c:showLegendKey val="0"/>
            <c:showVal val="0"/>
            <c:showCatName val="0"/>
            <c:showSerName val="0"/>
            <c:showPercent val="1"/>
            <c:showBubbleSize val="0"/>
            <c:showLeaderLines val="1"/>
          </c:dLbls>
          <c:cat>
            <c:strRef>
              <c:f>Sheet3!$A$14:$A$17</c:f>
              <c:strCache>
                <c:ptCount val="4"/>
                <c:pt idx="0">
                  <c:v>Full Day Kindergarten</c:v>
                </c:pt>
                <c:pt idx="1">
                  <c:v>Summer School Literacy Program</c:v>
                </c:pt>
                <c:pt idx="2">
                  <c:v>Tutoring Services</c:v>
                </c:pt>
                <c:pt idx="3">
                  <c:v>Intervention Services</c:v>
                </c:pt>
              </c:strCache>
            </c:strRef>
          </c:cat>
          <c:val>
            <c:numRef>
              <c:f>Sheet3!$B$14:$B$17</c:f>
              <c:numCache>
                <c:formatCode>0%</c:formatCode>
                <c:ptCount val="4"/>
                <c:pt idx="0">
                  <c:v>3.9156762279686869E-2</c:v>
                </c:pt>
                <c:pt idx="1">
                  <c:v>0.14337445344312053</c:v>
                </c:pt>
                <c:pt idx="2">
                  <c:v>0.10405240935795532</c:v>
                </c:pt>
                <c:pt idx="3">
                  <c:v>0.71341637491923726</c:v>
                </c:pt>
              </c:numCache>
            </c:numRef>
          </c:val>
        </c:ser>
        <c:ser>
          <c:idx val="1"/>
          <c:order val="1"/>
          <c:tx>
            <c:strRef>
              <c:f>Sheet3!$C$13</c:f>
              <c:strCache>
                <c:ptCount val="1"/>
                <c:pt idx="0">
                  <c:v>Intervention Service</c:v>
                </c:pt>
              </c:strCache>
            </c:strRef>
          </c:tx>
          <c:dLbls>
            <c:showLegendKey val="0"/>
            <c:showVal val="0"/>
            <c:showCatName val="0"/>
            <c:showSerName val="0"/>
            <c:showPercent val="1"/>
            <c:showBubbleSize val="0"/>
            <c:showLeaderLines val="1"/>
          </c:dLbls>
          <c:cat>
            <c:strRef>
              <c:f>Sheet3!$A$14:$A$17</c:f>
              <c:strCache>
                <c:ptCount val="4"/>
                <c:pt idx="0">
                  <c:v>Full Day Kindergarten</c:v>
                </c:pt>
                <c:pt idx="1">
                  <c:v>Summer School Literacy Program</c:v>
                </c:pt>
                <c:pt idx="2">
                  <c:v>Tutoring Services</c:v>
                </c:pt>
                <c:pt idx="3">
                  <c:v>Intervention Services</c:v>
                </c:pt>
              </c:strCache>
            </c:strRef>
          </c:cat>
          <c:val>
            <c:numRef>
              <c:f>Sheet3!$C$14:$C$17</c:f>
              <c:numCache>
                <c:formatCode>General</c:formatCode>
                <c:ptCount val="4"/>
                <c:pt idx="0">
                  <c:v>0</c:v>
                </c:pt>
                <c:pt idx="1">
                  <c:v>0</c:v>
                </c:pt>
                <c:pt idx="2">
                  <c:v>0</c:v>
                </c:pt>
                <c:pt idx="3">
                  <c:v>0</c:v>
                </c:pt>
              </c:numCache>
            </c:numRef>
          </c:val>
        </c:ser>
        <c:ser>
          <c:idx val="2"/>
          <c:order val="2"/>
          <c:tx>
            <c:strRef>
              <c:f>Sheet3!$D$13</c:f>
              <c:strCache>
                <c:ptCount val="1"/>
              </c:strCache>
            </c:strRef>
          </c:tx>
          <c:dLbls>
            <c:showLegendKey val="0"/>
            <c:showVal val="0"/>
            <c:showCatName val="0"/>
            <c:showSerName val="0"/>
            <c:showPercent val="1"/>
            <c:showBubbleSize val="0"/>
            <c:showLeaderLines val="1"/>
          </c:dLbls>
          <c:cat>
            <c:strRef>
              <c:f>Sheet3!$A$14:$A$17</c:f>
              <c:strCache>
                <c:ptCount val="4"/>
                <c:pt idx="0">
                  <c:v>Full Day Kindergarten</c:v>
                </c:pt>
                <c:pt idx="1">
                  <c:v>Summer School Literacy Program</c:v>
                </c:pt>
                <c:pt idx="2">
                  <c:v>Tutoring Services</c:v>
                </c:pt>
                <c:pt idx="3">
                  <c:v>Intervention Services</c:v>
                </c:pt>
              </c:strCache>
            </c:strRef>
          </c:cat>
          <c:val>
            <c:numRef>
              <c:f>Sheet3!$D$14:$D$17</c:f>
              <c:numCache>
                <c:formatCode>General</c:formatCode>
                <c:ptCount val="4"/>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9594338428278559"/>
          <c:y val="0.2247943538479413"/>
          <c:w val="0.39374731395539625"/>
          <c:h val="0.55041104974680655"/>
        </c:manualLayout>
      </c:layout>
      <c:overlay val="0"/>
      <c:txPr>
        <a:bodyPr/>
        <a:lstStyle/>
        <a:p>
          <a:pPr>
            <a:defRPr sz="1600">
              <a:latin typeface="Trebuchet MS" panose="020B0603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C892B-0EC8-4DA3-94F5-FC0E949BC854}" type="doc">
      <dgm:prSet loTypeId="urn:microsoft.com/office/officeart/2005/8/layout/hProcess11" loCatId="process" qsTypeId="urn:microsoft.com/office/officeart/2005/8/quickstyle/simple1" qsCatId="simple" csTypeId="urn:microsoft.com/office/officeart/2005/8/colors/accent1_2" csCatId="accent1" phldr="1"/>
      <dgm:spPr/>
    </dgm:pt>
    <dgm:pt modelId="{302E57CE-6FC2-4B75-91E7-C54E256349E9}">
      <dgm:prSet phldrT="[Text]"/>
      <dgm:spPr/>
      <dgm:t>
        <a:bodyPr/>
        <a:lstStyle/>
        <a:p>
          <a:r>
            <a:rPr lang="en-US" b="1" dirty="0" smtClean="0"/>
            <a:t>Fall</a:t>
          </a:r>
        </a:p>
        <a:p>
          <a:r>
            <a:rPr lang="en-US" dirty="0" smtClean="0"/>
            <a:t>Districts assess all children for significant reading deficiency (SRD)</a:t>
          </a:r>
          <a:endParaRPr lang="en-US" dirty="0"/>
        </a:p>
      </dgm:t>
    </dgm:pt>
    <dgm:pt modelId="{83AEC4EB-F8F3-4368-BE4C-57A0866718E1}" type="parTrans" cxnId="{653509C2-429C-4EFA-BE65-4983CEDD8C4B}">
      <dgm:prSet/>
      <dgm:spPr/>
      <dgm:t>
        <a:bodyPr/>
        <a:lstStyle/>
        <a:p>
          <a:endParaRPr lang="en-US"/>
        </a:p>
      </dgm:t>
    </dgm:pt>
    <dgm:pt modelId="{6E2C9317-F1E3-4AE4-8C58-A20E0712F995}" type="sibTrans" cxnId="{653509C2-429C-4EFA-BE65-4983CEDD8C4B}">
      <dgm:prSet/>
      <dgm:spPr/>
      <dgm:t>
        <a:bodyPr/>
        <a:lstStyle/>
        <a:p>
          <a:endParaRPr lang="en-US"/>
        </a:p>
      </dgm:t>
    </dgm:pt>
    <dgm:pt modelId="{5E806B6C-CB90-47A9-AFA3-36852F5F8DC4}">
      <dgm:prSet phldrT="[Text]"/>
      <dgm:spPr/>
      <dgm:t>
        <a:bodyPr/>
        <a:lstStyle/>
        <a:p>
          <a:r>
            <a:rPr lang="en-US" b="1" dirty="0" smtClean="0"/>
            <a:t>Ongoing</a:t>
          </a:r>
        </a:p>
        <a:p>
          <a:r>
            <a:rPr lang="en-US" dirty="0" smtClean="0"/>
            <a:t>Districts assess children to monitor reading progress</a:t>
          </a:r>
          <a:endParaRPr lang="en-US" dirty="0"/>
        </a:p>
      </dgm:t>
    </dgm:pt>
    <dgm:pt modelId="{5D36710E-5371-4B7A-AC97-DEA391E5F4C2}" type="parTrans" cxnId="{0DC0BA36-8434-4A10-90DA-0B014C6A4A57}">
      <dgm:prSet/>
      <dgm:spPr/>
      <dgm:t>
        <a:bodyPr/>
        <a:lstStyle/>
        <a:p>
          <a:endParaRPr lang="en-US"/>
        </a:p>
      </dgm:t>
    </dgm:pt>
    <dgm:pt modelId="{12C6E37B-446D-45C6-9E8C-91AE60C3E9D3}" type="sibTrans" cxnId="{0DC0BA36-8434-4A10-90DA-0B014C6A4A57}">
      <dgm:prSet/>
      <dgm:spPr/>
      <dgm:t>
        <a:bodyPr/>
        <a:lstStyle/>
        <a:p>
          <a:endParaRPr lang="en-US"/>
        </a:p>
      </dgm:t>
    </dgm:pt>
    <dgm:pt modelId="{D1CCAFAC-EFD3-4DDD-BBB7-FE5B40FCE503}">
      <dgm:prSet phldrT="[Text]"/>
      <dgm:spPr/>
      <dgm:t>
        <a:bodyPr/>
        <a:lstStyle/>
        <a:p>
          <a:r>
            <a:rPr lang="en-US" b="1" dirty="0" smtClean="0"/>
            <a:t>Spring</a:t>
          </a:r>
        </a:p>
        <a:p>
          <a:r>
            <a:rPr lang="en-US" dirty="0" smtClean="0"/>
            <a:t>Districts assess students and submit data on numbers of students identified with SRD for funding</a:t>
          </a:r>
          <a:endParaRPr lang="en-US" dirty="0"/>
        </a:p>
      </dgm:t>
    </dgm:pt>
    <dgm:pt modelId="{B73ACD72-1825-45B8-9BFD-06E56342A2CF}" type="parTrans" cxnId="{345A75D1-F866-451F-A399-EA6C0DE3AFAE}">
      <dgm:prSet/>
      <dgm:spPr/>
      <dgm:t>
        <a:bodyPr/>
        <a:lstStyle/>
        <a:p>
          <a:endParaRPr lang="en-US"/>
        </a:p>
      </dgm:t>
    </dgm:pt>
    <dgm:pt modelId="{D6A910F9-5132-4578-8FE6-B86327F1C235}" type="sibTrans" cxnId="{345A75D1-F866-451F-A399-EA6C0DE3AFAE}">
      <dgm:prSet/>
      <dgm:spPr/>
      <dgm:t>
        <a:bodyPr/>
        <a:lstStyle/>
        <a:p>
          <a:endParaRPr lang="en-US"/>
        </a:p>
      </dgm:t>
    </dgm:pt>
    <dgm:pt modelId="{F60BA910-46FE-4799-AC8D-BC8252E3C728}">
      <dgm:prSet phldrT="[Text]"/>
      <dgm:spPr/>
      <dgm:t>
        <a:bodyPr/>
        <a:lstStyle/>
        <a:p>
          <a:r>
            <a:rPr lang="en-US" b="1" dirty="0" smtClean="0"/>
            <a:t>Summer</a:t>
          </a:r>
        </a:p>
        <a:p>
          <a:r>
            <a:rPr lang="en-US" b="0" dirty="0" smtClean="0"/>
            <a:t>State distributes READ intervention funds to districts</a:t>
          </a:r>
        </a:p>
        <a:p>
          <a:endParaRPr lang="en-US" b="0" dirty="0"/>
        </a:p>
      </dgm:t>
    </dgm:pt>
    <dgm:pt modelId="{3DC14C4E-69D3-41D5-9EE5-08A5FDE9FBFE}" type="parTrans" cxnId="{DDFEDB8D-CEA0-40F0-AD22-C19F52893A4E}">
      <dgm:prSet/>
      <dgm:spPr/>
      <dgm:t>
        <a:bodyPr/>
        <a:lstStyle/>
        <a:p>
          <a:endParaRPr lang="en-US"/>
        </a:p>
      </dgm:t>
    </dgm:pt>
    <dgm:pt modelId="{20D2CA7C-ADF5-49F0-8790-85DDD5427C6D}" type="sibTrans" cxnId="{DDFEDB8D-CEA0-40F0-AD22-C19F52893A4E}">
      <dgm:prSet/>
      <dgm:spPr/>
      <dgm:t>
        <a:bodyPr/>
        <a:lstStyle/>
        <a:p>
          <a:endParaRPr lang="en-US"/>
        </a:p>
      </dgm:t>
    </dgm:pt>
    <dgm:pt modelId="{DE9064A0-86F5-47D1-A0FC-CB09A19BB4E6}" type="pres">
      <dgm:prSet presAssocID="{7BBC892B-0EC8-4DA3-94F5-FC0E949BC854}" presName="Name0" presStyleCnt="0">
        <dgm:presLayoutVars>
          <dgm:dir/>
          <dgm:resizeHandles val="exact"/>
        </dgm:presLayoutVars>
      </dgm:prSet>
      <dgm:spPr/>
    </dgm:pt>
    <dgm:pt modelId="{4369918E-D866-4FE8-BD22-EAA8399CB20F}" type="pres">
      <dgm:prSet presAssocID="{7BBC892B-0EC8-4DA3-94F5-FC0E949BC854}" presName="arrow" presStyleLbl="bgShp" presStyleIdx="0" presStyleCnt="1"/>
      <dgm:spPr/>
    </dgm:pt>
    <dgm:pt modelId="{71EA76E0-BB16-4E31-BD76-04DF311E63C3}" type="pres">
      <dgm:prSet presAssocID="{7BBC892B-0EC8-4DA3-94F5-FC0E949BC854}" presName="points" presStyleCnt="0"/>
      <dgm:spPr/>
    </dgm:pt>
    <dgm:pt modelId="{65A533D6-A0C9-481B-BAAB-D88AC5940B30}" type="pres">
      <dgm:prSet presAssocID="{302E57CE-6FC2-4B75-91E7-C54E256349E9}" presName="compositeA" presStyleCnt="0"/>
      <dgm:spPr/>
    </dgm:pt>
    <dgm:pt modelId="{7318EB01-EA0A-49A8-B465-26470EAC9D46}" type="pres">
      <dgm:prSet presAssocID="{302E57CE-6FC2-4B75-91E7-C54E256349E9}" presName="textA" presStyleLbl="revTx" presStyleIdx="0" presStyleCnt="4">
        <dgm:presLayoutVars>
          <dgm:bulletEnabled val="1"/>
        </dgm:presLayoutVars>
      </dgm:prSet>
      <dgm:spPr/>
      <dgm:t>
        <a:bodyPr/>
        <a:lstStyle/>
        <a:p>
          <a:endParaRPr lang="en-US"/>
        </a:p>
      </dgm:t>
    </dgm:pt>
    <dgm:pt modelId="{B2354A81-D161-4352-873A-4B7CE73DA0BD}" type="pres">
      <dgm:prSet presAssocID="{302E57CE-6FC2-4B75-91E7-C54E256349E9}" presName="circleA" presStyleLbl="node1" presStyleIdx="0" presStyleCnt="4"/>
      <dgm:spPr/>
    </dgm:pt>
    <dgm:pt modelId="{8A033134-319E-41B5-BAC4-36986F2C0D70}" type="pres">
      <dgm:prSet presAssocID="{302E57CE-6FC2-4B75-91E7-C54E256349E9}" presName="spaceA" presStyleCnt="0"/>
      <dgm:spPr/>
    </dgm:pt>
    <dgm:pt modelId="{3AA2E6CC-5FEC-41BA-B24D-08B2743ECBB4}" type="pres">
      <dgm:prSet presAssocID="{6E2C9317-F1E3-4AE4-8C58-A20E0712F995}" presName="space" presStyleCnt="0"/>
      <dgm:spPr/>
    </dgm:pt>
    <dgm:pt modelId="{E6FB4A4D-FAE6-4B63-AF40-2577603855D4}" type="pres">
      <dgm:prSet presAssocID="{5E806B6C-CB90-47A9-AFA3-36852F5F8DC4}" presName="compositeB" presStyleCnt="0"/>
      <dgm:spPr/>
    </dgm:pt>
    <dgm:pt modelId="{2DF2C0FF-D023-44B8-8B72-32CD8574FCCD}" type="pres">
      <dgm:prSet presAssocID="{5E806B6C-CB90-47A9-AFA3-36852F5F8DC4}" presName="textB" presStyleLbl="revTx" presStyleIdx="1" presStyleCnt="4">
        <dgm:presLayoutVars>
          <dgm:bulletEnabled val="1"/>
        </dgm:presLayoutVars>
      </dgm:prSet>
      <dgm:spPr/>
      <dgm:t>
        <a:bodyPr/>
        <a:lstStyle/>
        <a:p>
          <a:endParaRPr lang="en-US"/>
        </a:p>
      </dgm:t>
    </dgm:pt>
    <dgm:pt modelId="{45D770CF-2C2C-488D-8B56-AFD800F185D6}" type="pres">
      <dgm:prSet presAssocID="{5E806B6C-CB90-47A9-AFA3-36852F5F8DC4}" presName="circleB" presStyleLbl="node1" presStyleIdx="1" presStyleCnt="4"/>
      <dgm:spPr/>
    </dgm:pt>
    <dgm:pt modelId="{63ACAB40-37AE-4B03-A090-3960296505C0}" type="pres">
      <dgm:prSet presAssocID="{5E806B6C-CB90-47A9-AFA3-36852F5F8DC4}" presName="spaceB" presStyleCnt="0"/>
      <dgm:spPr/>
    </dgm:pt>
    <dgm:pt modelId="{7A1595D3-7643-4839-AC40-44EC91BC5378}" type="pres">
      <dgm:prSet presAssocID="{12C6E37B-446D-45C6-9E8C-91AE60C3E9D3}" presName="space" presStyleCnt="0"/>
      <dgm:spPr/>
    </dgm:pt>
    <dgm:pt modelId="{BAD2BA54-F4ED-4B6D-A518-AEE6F38707BB}" type="pres">
      <dgm:prSet presAssocID="{D1CCAFAC-EFD3-4DDD-BBB7-FE5B40FCE503}" presName="compositeA" presStyleCnt="0"/>
      <dgm:spPr/>
    </dgm:pt>
    <dgm:pt modelId="{AC099D01-2CC1-4627-BD8A-371B91B6354C}" type="pres">
      <dgm:prSet presAssocID="{D1CCAFAC-EFD3-4DDD-BBB7-FE5B40FCE503}" presName="textA" presStyleLbl="revTx" presStyleIdx="2" presStyleCnt="4">
        <dgm:presLayoutVars>
          <dgm:bulletEnabled val="1"/>
        </dgm:presLayoutVars>
      </dgm:prSet>
      <dgm:spPr/>
      <dgm:t>
        <a:bodyPr/>
        <a:lstStyle/>
        <a:p>
          <a:endParaRPr lang="en-US"/>
        </a:p>
      </dgm:t>
    </dgm:pt>
    <dgm:pt modelId="{62AF27B9-EDCE-4916-96F2-39F16A2E8644}" type="pres">
      <dgm:prSet presAssocID="{D1CCAFAC-EFD3-4DDD-BBB7-FE5B40FCE503}" presName="circleA" presStyleLbl="node1" presStyleIdx="2" presStyleCnt="4"/>
      <dgm:spPr/>
    </dgm:pt>
    <dgm:pt modelId="{7400CB24-7CD0-4B96-AC1A-B52C212838FF}" type="pres">
      <dgm:prSet presAssocID="{D1CCAFAC-EFD3-4DDD-BBB7-FE5B40FCE503}" presName="spaceA" presStyleCnt="0"/>
      <dgm:spPr/>
    </dgm:pt>
    <dgm:pt modelId="{B2D0563E-60C9-491E-ADA5-385B1207204D}" type="pres">
      <dgm:prSet presAssocID="{D6A910F9-5132-4578-8FE6-B86327F1C235}" presName="space" presStyleCnt="0"/>
      <dgm:spPr/>
    </dgm:pt>
    <dgm:pt modelId="{0824B6E6-BE2F-462E-A1F5-B49404484B62}" type="pres">
      <dgm:prSet presAssocID="{F60BA910-46FE-4799-AC8D-BC8252E3C728}" presName="compositeB" presStyleCnt="0"/>
      <dgm:spPr/>
    </dgm:pt>
    <dgm:pt modelId="{359CDCDD-1BF7-434A-9470-5FF4EE319531}" type="pres">
      <dgm:prSet presAssocID="{F60BA910-46FE-4799-AC8D-BC8252E3C728}" presName="textB" presStyleLbl="revTx" presStyleIdx="3" presStyleCnt="4">
        <dgm:presLayoutVars>
          <dgm:bulletEnabled val="1"/>
        </dgm:presLayoutVars>
      </dgm:prSet>
      <dgm:spPr/>
      <dgm:t>
        <a:bodyPr/>
        <a:lstStyle/>
        <a:p>
          <a:endParaRPr lang="en-US"/>
        </a:p>
      </dgm:t>
    </dgm:pt>
    <dgm:pt modelId="{6C959E73-2C85-4B19-B958-642A9011BEE4}" type="pres">
      <dgm:prSet presAssocID="{F60BA910-46FE-4799-AC8D-BC8252E3C728}" presName="circleB" presStyleLbl="node1" presStyleIdx="3" presStyleCnt="4"/>
      <dgm:spPr/>
    </dgm:pt>
    <dgm:pt modelId="{E39CF603-E29A-4FB2-A575-9E4671C2D1C8}" type="pres">
      <dgm:prSet presAssocID="{F60BA910-46FE-4799-AC8D-BC8252E3C728}" presName="spaceB" presStyleCnt="0"/>
      <dgm:spPr/>
    </dgm:pt>
  </dgm:ptLst>
  <dgm:cxnLst>
    <dgm:cxn modelId="{67EAAA35-C2AC-4E26-BDFC-45A9058E80FF}" type="presOf" srcId="{D1CCAFAC-EFD3-4DDD-BBB7-FE5B40FCE503}" destId="{AC099D01-2CC1-4627-BD8A-371B91B6354C}" srcOrd="0" destOrd="0" presId="urn:microsoft.com/office/officeart/2005/8/layout/hProcess11"/>
    <dgm:cxn modelId="{9618A6C7-0BC1-42DB-8D3B-F9C97A74CCD3}" type="presOf" srcId="{302E57CE-6FC2-4B75-91E7-C54E256349E9}" destId="{7318EB01-EA0A-49A8-B465-26470EAC9D46}" srcOrd="0" destOrd="0" presId="urn:microsoft.com/office/officeart/2005/8/layout/hProcess11"/>
    <dgm:cxn modelId="{0DC0BA36-8434-4A10-90DA-0B014C6A4A57}" srcId="{7BBC892B-0EC8-4DA3-94F5-FC0E949BC854}" destId="{5E806B6C-CB90-47A9-AFA3-36852F5F8DC4}" srcOrd="1" destOrd="0" parTransId="{5D36710E-5371-4B7A-AC97-DEA391E5F4C2}" sibTransId="{12C6E37B-446D-45C6-9E8C-91AE60C3E9D3}"/>
    <dgm:cxn modelId="{3A4B516B-BE98-4B28-9068-22EE001E46C5}" type="presOf" srcId="{7BBC892B-0EC8-4DA3-94F5-FC0E949BC854}" destId="{DE9064A0-86F5-47D1-A0FC-CB09A19BB4E6}" srcOrd="0" destOrd="0" presId="urn:microsoft.com/office/officeart/2005/8/layout/hProcess11"/>
    <dgm:cxn modelId="{C34BFCF7-E27F-4D6F-B355-F86F9CC49995}" type="presOf" srcId="{F60BA910-46FE-4799-AC8D-BC8252E3C728}" destId="{359CDCDD-1BF7-434A-9470-5FF4EE319531}" srcOrd="0" destOrd="0" presId="urn:microsoft.com/office/officeart/2005/8/layout/hProcess11"/>
    <dgm:cxn modelId="{345A75D1-F866-451F-A399-EA6C0DE3AFAE}" srcId="{7BBC892B-0EC8-4DA3-94F5-FC0E949BC854}" destId="{D1CCAFAC-EFD3-4DDD-BBB7-FE5B40FCE503}" srcOrd="2" destOrd="0" parTransId="{B73ACD72-1825-45B8-9BFD-06E56342A2CF}" sibTransId="{D6A910F9-5132-4578-8FE6-B86327F1C235}"/>
    <dgm:cxn modelId="{1675AD69-3F40-438C-AC44-8C595D11B7B6}" type="presOf" srcId="{5E806B6C-CB90-47A9-AFA3-36852F5F8DC4}" destId="{2DF2C0FF-D023-44B8-8B72-32CD8574FCCD}" srcOrd="0" destOrd="0" presId="urn:microsoft.com/office/officeart/2005/8/layout/hProcess11"/>
    <dgm:cxn modelId="{DDFEDB8D-CEA0-40F0-AD22-C19F52893A4E}" srcId="{7BBC892B-0EC8-4DA3-94F5-FC0E949BC854}" destId="{F60BA910-46FE-4799-AC8D-BC8252E3C728}" srcOrd="3" destOrd="0" parTransId="{3DC14C4E-69D3-41D5-9EE5-08A5FDE9FBFE}" sibTransId="{20D2CA7C-ADF5-49F0-8790-85DDD5427C6D}"/>
    <dgm:cxn modelId="{653509C2-429C-4EFA-BE65-4983CEDD8C4B}" srcId="{7BBC892B-0EC8-4DA3-94F5-FC0E949BC854}" destId="{302E57CE-6FC2-4B75-91E7-C54E256349E9}" srcOrd="0" destOrd="0" parTransId="{83AEC4EB-F8F3-4368-BE4C-57A0866718E1}" sibTransId="{6E2C9317-F1E3-4AE4-8C58-A20E0712F995}"/>
    <dgm:cxn modelId="{F87AB353-1742-40F0-8911-6E949430C835}" type="presParOf" srcId="{DE9064A0-86F5-47D1-A0FC-CB09A19BB4E6}" destId="{4369918E-D866-4FE8-BD22-EAA8399CB20F}" srcOrd="0" destOrd="0" presId="urn:microsoft.com/office/officeart/2005/8/layout/hProcess11"/>
    <dgm:cxn modelId="{8F8B469F-2033-4EB0-9668-16909DA56777}" type="presParOf" srcId="{DE9064A0-86F5-47D1-A0FC-CB09A19BB4E6}" destId="{71EA76E0-BB16-4E31-BD76-04DF311E63C3}" srcOrd="1" destOrd="0" presId="urn:microsoft.com/office/officeart/2005/8/layout/hProcess11"/>
    <dgm:cxn modelId="{B017BD6E-1D97-4D61-A048-926B11E409F9}" type="presParOf" srcId="{71EA76E0-BB16-4E31-BD76-04DF311E63C3}" destId="{65A533D6-A0C9-481B-BAAB-D88AC5940B30}" srcOrd="0" destOrd="0" presId="urn:microsoft.com/office/officeart/2005/8/layout/hProcess11"/>
    <dgm:cxn modelId="{621AC6B5-92AC-4658-8D4E-D7301C065F7D}" type="presParOf" srcId="{65A533D6-A0C9-481B-BAAB-D88AC5940B30}" destId="{7318EB01-EA0A-49A8-B465-26470EAC9D46}" srcOrd="0" destOrd="0" presId="urn:microsoft.com/office/officeart/2005/8/layout/hProcess11"/>
    <dgm:cxn modelId="{BBE9473C-67FB-4ADD-A077-3C443C80C166}" type="presParOf" srcId="{65A533D6-A0C9-481B-BAAB-D88AC5940B30}" destId="{B2354A81-D161-4352-873A-4B7CE73DA0BD}" srcOrd="1" destOrd="0" presId="urn:microsoft.com/office/officeart/2005/8/layout/hProcess11"/>
    <dgm:cxn modelId="{93F1BDD3-8BAA-4707-86D7-755FF66805C3}" type="presParOf" srcId="{65A533D6-A0C9-481B-BAAB-D88AC5940B30}" destId="{8A033134-319E-41B5-BAC4-36986F2C0D70}" srcOrd="2" destOrd="0" presId="urn:microsoft.com/office/officeart/2005/8/layout/hProcess11"/>
    <dgm:cxn modelId="{CB2A13BC-15D3-43BF-B4D4-88E091EA2F1E}" type="presParOf" srcId="{71EA76E0-BB16-4E31-BD76-04DF311E63C3}" destId="{3AA2E6CC-5FEC-41BA-B24D-08B2743ECBB4}" srcOrd="1" destOrd="0" presId="urn:microsoft.com/office/officeart/2005/8/layout/hProcess11"/>
    <dgm:cxn modelId="{4935A9E9-3696-4070-AD58-5DEDEDDFE7C2}" type="presParOf" srcId="{71EA76E0-BB16-4E31-BD76-04DF311E63C3}" destId="{E6FB4A4D-FAE6-4B63-AF40-2577603855D4}" srcOrd="2" destOrd="0" presId="urn:microsoft.com/office/officeart/2005/8/layout/hProcess11"/>
    <dgm:cxn modelId="{15E7A580-8F18-4F0B-95DE-023428CD9236}" type="presParOf" srcId="{E6FB4A4D-FAE6-4B63-AF40-2577603855D4}" destId="{2DF2C0FF-D023-44B8-8B72-32CD8574FCCD}" srcOrd="0" destOrd="0" presId="urn:microsoft.com/office/officeart/2005/8/layout/hProcess11"/>
    <dgm:cxn modelId="{D9829F41-CA70-4551-AC33-E823AB389AA5}" type="presParOf" srcId="{E6FB4A4D-FAE6-4B63-AF40-2577603855D4}" destId="{45D770CF-2C2C-488D-8B56-AFD800F185D6}" srcOrd="1" destOrd="0" presId="urn:microsoft.com/office/officeart/2005/8/layout/hProcess11"/>
    <dgm:cxn modelId="{8D653206-E66B-47EC-8080-CA13DC8764B0}" type="presParOf" srcId="{E6FB4A4D-FAE6-4B63-AF40-2577603855D4}" destId="{63ACAB40-37AE-4B03-A090-3960296505C0}" srcOrd="2" destOrd="0" presId="urn:microsoft.com/office/officeart/2005/8/layout/hProcess11"/>
    <dgm:cxn modelId="{4ED926FB-52F8-4F50-836B-21A8D2A896B1}" type="presParOf" srcId="{71EA76E0-BB16-4E31-BD76-04DF311E63C3}" destId="{7A1595D3-7643-4839-AC40-44EC91BC5378}" srcOrd="3" destOrd="0" presId="urn:microsoft.com/office/officeart/2005/8/layout/hProcess11"/>
    <dgm:cxn modelId="{40091440-7649-4CB3-B124-865C64BCE8FF}" type="presParOf" srcId="{71EA76E0-BB16-4E31-BD76-04DF311E63C3}" destId="{BAD2BA54-F4ED-4B6D-A518-AEE6F38707BB}" srcOrd="4" destOrd="0" presId="urn:microsoft.com/office/officeart/2005/8/layout/hProcess11"/>
    <dgm:cxn modelId="{ABD858EF-CE1F-4AE8-BF0A-3BBC7DC8650A}" type="presParOf" srcId="{BAD2BA54-F4ED-4B6D-A518-AEE6F38707BB}" destId="{AC099D01-2CC1-4627-BD8A-371B91B6354C}" srcOrd="0" destOrd="0" presId="urn:microsoft.com/office/officeart/2005/8/layout/hProcess11"/>
    <dgm:cxn modelId="{B5CE47A9-35E4-49BC-AE4E-31A9CFB00F8D}" type="presParOf" srcId="{BAD2BA54-F4ED-4B6D-A518-AEE6F38707BB}" destId="{62AF27B9-EDCE-4916-96F2-39F16A2E8644}" srcOrd="1" destOrd="0" presId="urn:microsoft.com/office/officeart/2005/8/layout/hProcess11"/>
    <dgm:cxn modelId="{8C60AE5F-15B9-4196-94C1-473F185F6F00}" type="presParOf" srcId="{BAD2BA54-F4ED-4B6D-A518-AEE6F38707BB}" destId="{7400CB24-7CD0-4B96-AC1A-B52C212838FF}" srcOrd="2" destOrd="0" presId="urn:microsoft.com/office/officeart/2005/8/layout/hProcess11"/>
    <dgm:cxn modelId="{39FCBC62-5753-4C1C-926A-C47E125B77BE}" type="presParOf" srcId="{71EA76E0-BB16-4E31-BD76-04DF311E63C3}" destId="{B2D0563E-60C9-491E-ADA5-385B1207204D}" srcOrd="5" destOrd="0" presId="urn:microsoft.com/office/officeart/2005/8/layout/hProcess11"/>
    <dgm:cxn modelId="{2F124CCB-6B83-49E8-B190-4779C256EA02}" type="presParOf" srcId="{71EA76E0-BB16-4E31-BD76-04DF311E63C3}" destId="{0824B6E6-BE2F-462E-A1F5-B49404484B62}" srcOrd="6" destOrd="0" presId="urn:microsoft.com/office/officeart/2005/8/layout/hProcess11"/>
    <dgm:cxn modelId="{2DD8AA25-253F-4892-A676-BE2EAB4C9B56}" type="presParOf" srcId="{0824B6E6-BE2F-462E-A1F5-B49404484B62}" destId="{359CDCDD-1BF7-434A-9470-5FF4EE319531}" srcOrd="0" destOrd="0" presId="urn:microsoft.com/office/officeart/2005/8/layout/hProcess11"/>
    <dgm:cxn modelId="{94AE146D-9EEF-4221-95AC-DFAB3F66B1C2}" type="presParOf" srcId="{0824B6E6-BE2F-462E-A1F5-B49404484B62}" destId="{6C959E73-2C85-4B19-B958-642A9011BEE4}" srcOrd="1" destOrd="0" presId="urn:microsoft.com/office/officeart/2005/8/layout/hProcess11"/>
    <dgm:cxn modelId="{513348E8-940A-4776-B04C-3D5A464E948F}" type="presParOf" srcId="{0824B6E6-BE2F-462E-A1F5-B49404484B62}" destId="{E39CF603-E29A-4FB2-A575-9E4671C2D1C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918E-D866-4FE8-BD22-EAA8399CB20F}">
      <dsp:nvSpPr>
        <dsp:cNvPr id="0" name=""/>
        <dsp:cNvSpPr/>
      </dsp:nvSpPr>
      <dsp:spPr>
        <a:xfrm>
          <a:off x="0" y="1473422"/>
          <a:ext cx="8702566" cy="196456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8EB01-EA0A-49A8-B465-26470EAC9D46}">
      <dsp:nvSpPr>
        <dsp:cNvPr id="0" name=""/>
        <dsp:cNvSpPr/>
      </dsp:nvSpPr>
      <dsp:spPr>
        <a:xfrm>
          <a:off x="3919" y="0"/>
          <a:ext cx="1885414" cy="196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t>Fall</a:t>
          </a:r>
        </a:p>
        <a:p>
          <a:pPr lvl="0" algn="ctr" defTabSz="666750">
            <a:lnSpc>
              <a:spcPct val="90000"/>
            </a:lnSpc>
            <a:spcBef>
              <a:spcPct val="0"/>
            </a:spcBef>
            <a:spcAft>
              <a:spcPct val="35000"/>
            </a:spcAft>
          </a:pPr>
          <a:r>
            <a:rPr lang="en-US" sz="1500" kern="1200" dirty="0" smtClean="0"/>
            <a:t>Districts assess all children for significant reading deficiency (SRD)</a:t>
          </a:r>
          <a:endParaRPr lang="en-US" sz="1500" kern="1200" dirty="0"/>
        </a:p>
      </dsp:txBody>
      <dsp:txXfrm>
        <a:off x="3919" y="0"/>
        <a:ext cx="1885414" cy="1964562"/>
      </dsp:txXfrm>
    </dsp:sp>
    <dsp:sp modelId="{B2354A81-D161-4352-873A-4B7CE73DA0BD}">
      <dsp:nvSpPr>
        <dsp:cNvPr id="0" name=""/>
        <dsp:cNvSpPr/>
      </dsp:nvSpPr>
      <dsp:spPr>
        <a:xfrm>
          <a:off x="701056" y="2210133"/>
          <a:ext cx="491140" cy="4911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2C0FF-D023-44B8-8B72-32CD8574FCCD}">
      <dsp:nvSpPr>
        <dsp:cNvPr id="0" name=""/>
        <dsp:cNvSpPr/>
      </dsp:nvSpPr>
      <dsp:spPr>
        <a:xfrm>
          <a:off x="1983605" y="2946844"/>
          <a:ext cx="1885414" cy="196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t>Ongoing</a:t>
          </a:r>
        </a:p>
        <a:p>
          <a:pPr lvl="0" algn="ctr" defTabSz="666750">
            <a:lnSpc>
              <a:spcPct val="90000"/>
            </a:lnSpc>
            <a:spcBef>
              <a:spcPct val="0"/>
            </a:spcBef>
            <a:spcAft>
              <a:spcPct val="35000"/>
            </a:spcAft>
          </a:pPr>
          <a:r>
            <a:rPr lang="en-US" sz="1500" kern="1200" dirty="0" smtClean="0"/>
            <a:t>Districts assess children to monitor reading progress</a:t>
          </a:r>
          <a:endParaRPr lang="en-US" sz="1500" kern="1200" dirty="0"/>
        </a:p>
      </dsp:txBody>
      <dsp:txXfrm>
        <a:off x="1983605" y="2946844"/>
        <a:ext cx="1885414" cy="1964562"/>
      </dsp:txXfrm>
    </dsp:sp>
    <dsp:sp modelId="{45D770CF-2C2C-488D-8B56-AFD800F185D6}">
      <dsp:nvSpPr>
        <dsp:cNvPr id="0" name=""/>
        <dsp:cNvSpPr/>
      </dsp:nvSpPr>
      <dsp:spPr>
        <a:xfrm>
          <a:off x="2680741" y="2210133"/>
          <a:ext cx="491140" cy="4911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99D01-2CC1-4627-BD8A-371B91B6354C}">
      <dsp:nvSpPr>
        <dsp:cNvPr id="0" name=""/>
        <dsp:cNvSpPr/>
      </dsp:nvSpPr>
      <dsp:spPr>
        <a:xfrm>
          <a:off x="3963290" y="0"/>
          <a:ext cx="1885414" cy="196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t>Spring</a:t>
          </a:r>
        </a:p>
        <a:p>
          <a:pPr lvl="0" algn="ctr" defTabSz="666750">
            <a:lnSpc>
              <a:spcPct val="90000"/>
            </a:lnSpc>
            <a:spcBef>
              <a:spcPct val="0"/>
            </a:spcBef>
            <a:spcAft>
              <a:spcPct val="35000"/>
            </a:spcAft>
          </a:pPr>
          <a:r>
            <a:rPr lang="en-US" sz="1500" kern="1200" dirty="0" smtClean="0"/>
            <a:t>Districts assess students and submit data on numbers of students identified with SRD for funding</a:t>
          </a:r>
          <a:endParaRPr lang="en-US" sz="1500" kern="1200" dirty="0"/>
        </a:p>
      </dsp:txBody>
      <dsp:txXfrm>
        <a:off x="3963290" y="0"/>
        <a:ext cx="1885414" cy="1964562"/>
      </dsp:txXfrm>
    </dsp:sp>
    <dsp:sp modelId="{62AF27B9-EDCE-4916-96F2-39F16A2E8644}">
      <dsp:nvSpPr>
        <dsp:cNvPr id="0" name=""/>
        <dsp:cNvSpPr/>
      </dsp:nvSpPr>
      <dsp:spPr>
        <a:xfrm>
          <a:off x="4660426" y="2210133"/>
          <a:ext cx="491140" cy="4911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CDCDD-1BF7-434A-9470-5FF4EE319531}">
      <dsp:nvSpPr>
        <dsp:cNvPr id="0" name=""/>
        <dsp:cNvSpPr/>
      </dsp:nvSpPr>
      <dsp:spPr>
        <a:xfrm>
          <a:off x="5942975" y="2946844"/>
          <a:ext cx="1885414" cy="196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t>Summer</a:t>
          </a:r>
        </a:p>
        <a:p>
          <a:pPr lvl="0" algn="ctr" defTabSz="666750">
            <a:lnSpc>
              <a:spcPct val="90000"/>
            </a:lnSpc>
            <a:spcBef>
              <a:spcPct val="0"/>
            </a:spcBef>
            <a:spcAft>
              <a:spcPct val="35000"/>
            </a:spcAft>
          </a:pPr>
          <a:r>
            <a:rPr lang="en-US" sz="1500" b="0" kern="1200" dirty="0" smtClean="0"/>
            <a:t>State distributes READ intervention funds to districts</a:t>
          </a:r>
        </a:p>
        <a:p>
          <a:pPr lvl="0" algn="ctr" defTabSz="666750">
            <a:lnSpc>
              <a:spcPct val="90000"/>
            </a:lnSpc>
            <a:spcBef>
              <a:spcPct val="0"/>
            </a:spcBef>
            <a:spcAft>
              <a:spcPct val="35000"/>
            </a:spcAft>
          </a:pPr>
          <a:endParaRPr lang="en-US" sz="1500" b="0" kern="1200" dirty="0"/>
        </a:p>
      </dsp:txBody>
      <dsp:txXfrm>
        <a:off x="5942975" y="2946844"/>
        <a:ext cx="1885414" cy="1964562"/>
      </dsp:txXfrm>
    </dsp:sp>
    <dsp:sp modelId="{6C959E73-2C85-4B19-B958-642A9011BEE4}">
      <dsp:nvSpPr>
        <dsp:cNvPr id="0" name=""/>
        <dsp:cNvSpPr/>
      </dsp:nvSpPr>
      <dsp:spPr>
        <a:xfrm>
          <a:off x="6640111" y="2210133"/>
          <a:ext cx="491140" cy="4911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E68FDDF-4F05-43AA-A352-D3BC014618CA}" type="datetimeFigureOut">
              <a:rPr lang="en-US" smtClean="0"/>
              <a:t>2/6/2017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a:p>
        </p:txBody>
      </p:sp>
    </p:spTree>
    <p:extLst>
      <p:ext uri="{BB962C8B-B14F-4D97-AF65-F5344CB8AC3E}">
        <p14:creationId xmlns:p14="http://schemas.microsoft.com/office/powerpoint/2010/main" val="351067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209984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211698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358309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169382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409110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handout, section 22-7-1213 C.R.S.</a:t>
            </a:r>
          </a:p>
          <a:p>
            <a:endParaRPr lang="en-US" baseline="0" dirty="0" smtClean="0"/>
          </a:p>
          <a:p>
            <a:r>
              <a:rPr lang="en-US" dirty="0" smtClean="0"/>
              <a:t>Talking points can explain</a:t>
            </a:r>
            <a:r>
              <a:rPr lang="en-US" baseline="0" dirty="0" smtClean="0"/>
              <a:t> what is required for each reporting element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403215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 slide with this general information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3648445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2/6/2017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2/6/2017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2/6/2017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2/6/2017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CDEF017E-8552-4311-9D66-E459E0388FA2}" type="datetime1">
              <a:rPr lang="en-US" smtClean="0"/>
              <a:t>2/6/2017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1A949D5A-90F3-46A5-B693-908D514AAA78}" type="datetime1">
              <a:rPr lang="en-US" smtClean="0"/>
              <a:t>2/6/2017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5C5CCA-4794-4A3D-BF02-B2541ADA858C}" type="datetime1">
              <a:rPr lang="en-US" smtClean="0"/>
              <a:t>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7618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B9EC6948-6087-4660-B7F4-88E23BD4BDF3}" type="datetime1">
              <a:rPr lang="en-US" smtClean="0"/>
              <a:t>2/6/2017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Lst>
  <p:hf sldNum="0" hdr="0" ftr="0"/>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orman_A@cde.state.co.us" TargetMode="External"/><Relationship Id="rId2" Type="http://schemas.openxmlformats.org/officeDocument/2006/relationships/hyperlink" Target="http://www.cde.state.co.us/coloradoliteracy/readdatapipeline" TargetMode="External"/><Relationship Id="rId1" Type="http://schemas.openxmlformats.org/officeDocument/2006/relationships/slideLayout" Target="../slideLayouts/slideLayout5.xml"/><Relationship Id="rId4" Type="http://schemas.openxmlformats.org/officeDocument/2006/relationships/hyperlink" Target="mailto:Westgaard_W@cde.state.co.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Westgaard_W@cde.state.co.us" TargetMode="External"/><Relationship Id="rId2" Type="http://schemas.openxmlformats.org/officeDocument/2006/relationships/hyperlink" Target="http://www.cde.state.co.us/coloradoliteracy/readdatapipelin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4416648"/>
            <a:ext cx="8341851" cy="1167558"/>
          </a:xfrm>
        </p:spPr>
        <p:txBody>
          <a:bodyPr>
            <a:normAutofit lnSpcReduction="10000"/>
          </a:bodyPr>
          <a:lstStyle/>
          <a:p>
            <a:r>
              <a:rPr lang="en-US" dirty="0" smtClean="0"/>
              <a:t>Alisa Dorman, Executive Director</a:t>
            </a:r>
          </a:p>
          <a:p>
            <a:r>
              <a:rPr lang="en-US" dirty="0" smtClean="0"/>
              <a:t>Whitney Westgaard, READ Collection Manager</a:t>
            </a:r>
          </a:p>
          <a:p>
            <a:r>
              <a:rPr lang="en-US" dirty="0" smtClean="0"/>
              <a:t>Office of Literacy</a:t>
            </a:r>
          </a:p>
        </p:txBody>
      </p:sp>
      <p:sp>
        <p:nvSpPr>
          <p:cNvPr id="5" name="Title 4"/>
          <p:cNvSpPr>
            <a:spLocks noGrp="1"/>
          </p:cNvSpPr>
          <p:nvPr>
            <p:ph type="title"/>
          </p:nvPr>
        </p:nvSpPr>
        <p:spPr/>
        <p:txBody>
          <a:bodyPr>
            <a:normAutofit fontScale="90000"/>
          </a:bodyPr>
          <a:lstStyle/>
          <a:p>
            <a:r>
              <a:rPr lang="en-US" i="1" dirty="0" smtClean="0"/>
              <a:t>READ Act </a:t>
            </a:r>
            <a:br>
              <a:rPr lang="en-US" i="1" dirty="0" smtClean="0"/>
            </a:br>
            <a:r>
              <a:rPr lang="en-US" i="1" dirty="0" smtClean="0"/>
              <a:t>Reporting and Budget Planning</a:t>
            </a:r>
            <a:endParaRPr lang="en-US" sz="4100" dirty="0"/>
          </a:p>
        </p:txBody>
      </p:sp>
      <p:sp>
        <p:nvSpPr>
          <p:cNvPr id="7" name="Text Placeholder 6"/>
          <p:cNvSpPr>
            <a:spLocks noGrp="1"/>
          </p:cNvSpPr>
          <p:nvPr>
            <p:ph type="body" sz="quarter" idx="10"/>
          </p:nvPr>
        </p:nvSpPr>
        <p:spPr/>
        <p:txBody>
          <a:bodyPr/>
          <a:lstStyle/>
          <a:p>
            <a:r>
              <a:rPr lang="en-US" dirty="0" smtClean="0"/>
              <a:t>Informational Webinar – February 1, 2017</a:t>
            </a:r>
            <a:endParaRPr lang="en-US" dirty="0"/>
          </a:p>
        </p:txBody>
      </p:sp>
    </p:spTree>
    <p:extLst>
      <p:ext uri="{BB962C8B-B14F-4D97-AF65-F5344CB8AC3E}">
        <p14:creationId xmlns:p14="http://schemas.microsoft.com/office/powerpoint/2010/main" val="34967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044740"/>
            <a:ext cx="8213834" cy="5037025"/>
          </a:xfrm>
        </p:spPr>
        <p:txBody>
          <a:bodyPr>
            <a:noAutofit/>
          </a:bodyPr>
          <a:lstStyle/>
          <a:p>
            <a:pPr marL="45720" indent="0">
              <a:buNone/>
            </a:pPr>
            <a:r>
              <a:rPr lang="en-US" b="0" dirty="0" smtClean="0"/>
              <a:t>(</a:t>
            </a:r>
            <a:r>
              <a:rPr lang="en-US" b="0" dirty="0"/>
              <a:t>c)      EACH    BUDGET    YEAR,   PRIOR    TO   RECEIVING    PER-PUPIL INTERVENTION MONEYS, EACH LOCAL EDUCATION PROVIDER SHALL SUBMIT TO THE DEPARTMENT, FOR INFORMATIONAL PURPOSES, AN EXPLANATION OF THE MANNER IN WHICH IT WILL USE THE MONEYS IN THE COMING BUDGET YEAR AND THE NUMBER OF STUDENTS FOR WHICH THE LOCAL EDUCATION PROVIDER MAY RECEIVE PER-PUPIL INTERVENTION  MONEYS. IF THE LOCAL EDUCATION </a:t>
            </a:r>
            <a:r>
              <a:rPr lang="en-US" b="0" dirty="0" smtClean="0"/>
              <a:t> </a:t>
            </a:r>
            <a:r>
              <a:rPr lang="en-US" b="0" dirty="0"/>
              <a:t>PROVIDER   INTENDS  TO  PROVIDE  A  SERVICE  DESCRIBED   IN SUBPARAGRAPH   (IV) OF  PARAGRAPH   (b) OF  THIS  SUBSECTION  (5), THE DEPARTMENT  SHALL  REVIEW  THE  SERVICE  AND  PROVIDE  THE  PER-PUPIL INTERVENTION MONEYS FOR THE SERVICE ONLY IF THE SERVICE MEETS THE REQUIREMENTS SPECIFIED IN SAID SUBPARAGRAPH  (IV).</a:t>
            </a:r>
          </a:p>
          <a:p>
            <a:endParaRPr lang="en-US" dirty="0"/>
          </a:p>
        </p:txBody>
      </p:sp>
      <p:sp>
        <p:nvSpPr>
          <p:cNvPr id="10" name="Title 9"/>
          <p:cNvSpPr>
            <a:spLocks noGrp="1"/>
          </p:cNvSpPr>
          <p:nvPr>
            <p:ph type="title"/>
          </p:nvPr>
        </p:nvSpPr>
        <p:spPr/>
        <p:txBody>
          <a:bodyPr>
            <a:noAutofit/>
          </a:bodyPr>
          <a:lstStyle/>
          <a:p>
            <a:r>
              <a:rPr lang="en-US" dirty="0" smtClean="0"/>
              <a:t>22-7-1210 Early </a:t>
            </a:r>
            <a:r>
              <a:rPr lang="en-US" dirty="0"/>
              <a:t>L</a:t>
            </a:r>
            <a:r>
              <a:rPr lang="en-US" dirty="0" smtClean="0"/>
              <a:t>iteracy </a:t>
            </a:r>
            <a:r>
              <a:rPr lang="en-US" dirty="0"/>
              <a:t>F</a:t>
            </a:r>
            <a:r>
              <a:rPr lang="en-US" dirty="0" smtClean="0"/>
              <a:t>und </a:t>
            </a:r>
            <a:br>
              <a:rPr lang="en-US" dirty="0" smtClean="0"/>
            </a:br>
            <a:r>
              <a:rPr lang="en-US" dirty="0" smtClean="0">
                <a:latin typeface="Museo Slab 500"/>
                <a:cs typeface="Museo Slab 500"/>
              </a:rPr>
              <a:t>Budget and Planning</a:t>
            </a:r>
            <a:endParaRPr lang="en-US" dirty="0">
              <a:latin typeface="Museo Slab 500"/>
              <a:cs typeface="Museo Slab 500"/>
            </a:endParaRPr>
          </a:p>
        </p:txBody>
      </p:sp>
    </p:spTree>
    <p:extLst>
      <p:ext uri="{BB962C8B-B14F-4D97-AF65-F5344CB8AC3E}">
        <p14:creationId xmlns:p14="http://schemas.microsoft.com/office/powerpoint/2010/main" val="204509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45720" indent="0">
              <a:buNone/>
            </a:pPr>
            <a:r>
              <a:rPr lang="en-US" sz="2200" b="0" dirty="0"/>
              <a:t>(d) IN USING THE PER-PUPIL INTERVENTION MONEYS ALLOCATED</a:t>
            </a:r>
          </a:p>
          <a:p>
            <a:pPr marL="45720" indent="0">
              <a:buNone/>
            </a:pPr>
            <a:r>
              <a:rPr lang="en-US" sz="2200" b="0" dirty="0"/>
              <a:t>PURSUANT TO THIS SUBSECTION (5), EACH LOCAL EDUCATION </a:t>
            </a:r>
            <a:r>
              <a:rPr lang="en-US" sz="2200" b="0" dirty="0" smtClean="0"/>
              <a:t>PROVIDER SHALL </a:t>
            </a:r>
            <a:r>
              <a:rPr lang="en-US" sz="2200" b="0" dirty="0"/>
              <a:t>ENSURE THAT SOME TYPE OF INTERVENTION, AS DESCRIBED </a:t>
            </a:r>
            <a:r>
              <a:rPr lang="en-US" sz="2200" b="0" dirty="0" smtClean="0"/>
              <a:t>IN PARAGRAPH </a:t>
            </a:r>
            <a:r>
              <a:rPr lang="en-US" sz="2200" b="0" dirty="0"/>
              <a:t>(b) OF THIS SUBSECTION (5), IS AVAILABLE TO EACH </a:t>
            </a:r>
            <a:r>
              <a:rPr lang="en-US" sz="2200" b="0" dirty="0" smtClean="0"/>
              <a:t>STUDENT WHO </a:t>
            </a:r>
            <a:r>
              <a:rPr lang="en-US" sz="2200" b="0" dirty="0"/>
              <a:t>IS IDENTIFIED AS HAVING A SIGNIFICANT READING DEFICIENCY </a:t>
            </a:r>
            <a:r>
              <a:rPr lang="en-US" sz="2200" b="0" dirty="0" smtClean="0"/>
              <a:t>AND</a:t>
            </a:r>
            <a:r>
              <a:rPr lang="en-US" sz="2200" dirty="0" smtClean="0"/>
              <a:t> </a:t>
            </a:r>
            <a:r>
              <a:rPr lang="en-US" sz="2200" b="0" dirty="0" smtClean="0"/>
              <a:t>WHO </a:t>
            </a:r>
            <a:r>
              <a:rPr lang="en-US" sz="2200" b="0" dirty="0"/>
              <a:t>IS ENROLLED IN KINDERGARTEN OR FIRST, SECOND, OR THIRD GRADE IN A SCHOOL OPERATED BY THE LOCAL EDUCATION PROVIDER.</a:t>
            </a:r>
          </a:p>
          <a:p>
            <a:pPr marL="45720" indent="0">
              <a:buNone/>
            </a:pPr>
            <a:endParaRPr lang="en-US" dirty="0"/>
          </a:p>
        </p:txBody>
      </p:sp>
      <p:sp>
        <p:nvSpPr>
          <p:cNvPr id="10" name="Title 9"/>
          <p:cNvSpPr>
            <a:spLocks noGrp="1"/>
          </p:cNvSpPr>
          <p:nvPr>
            <p:ph type="title"/>
          </p:nvPr>
        </p:nvSpPr>
        <p:spPr>
          <a:xfrm>
            <a:off x="148281" y="-85601"/>
            <a:ext cx="8785654" cy="1054394"/>
          </a:xfrm>
        </p:spPr>
        <p:txBody>
          <a:bodyPr>
            <a:normAutofit/>
          </a:bodyPr>
          <a:lstStyle/>
          <a:p>
            <a:r>
              <a:rPr lang="en-US" dirty="0" smtClean="0"/>
              <a:t>22-7-1210 </a:t>
            </a:r>
            <a:r>
              <a:rPr lang="en-US" dirty="0"/>
              <a:t>Early </a:t>
            </a:r>
            <a:r>
              <a:rPr lang="en-US" dirty="0" smtClean="0"/>
              <a:t>Literacy </a:t>
            </a:r>
            <a:r>
              <a:rPr lang="en-US" dirty="0"/>
              <a:t>F</a:t>
            </a:r>
            <a:r>
              <a:rPr lang="en-US" dirty="0" smtClean="0"/>
              <a:t>und </a:t>
            </a:r>
            <a:br>
              <a:rPr lang="en-US" dirty="0" smtClean="0"/>
            </a:br>
            <a:r>
              <a:rPr lang="en-US" dirty="0" smtClean="0"/>
              <a:t>Requirement for Intervention Services</a:t>
            </a:r>
            <a:endParaRPr lang="en-US" dirty="0"/>
          </a:p>
        </p:txBody>
      </p:sp>
    </p:spTree>
    <p:extLst>
      <p:ext uri="{BB962C8B-B14F-4D97-AF65-F5344CB8AC3E}">
        <p14:creationId xmlns:p14="http://schemas.microsoft.com/office/powerpoint/2010/main" val="257762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200" b="0" dirty="0"/>
              <a:t>(4) "</a:t>
            </a:r>
            <a:r>
              <a:rPr lang="en-US" sz="2200" b="1" dirty="0"/>
              <a:t>EVIDENCE BASED</a:t>
            </a:r>
            <a:r>
              <a:rPr lang="en-US" sz="2200" b="0" dirty="0"/>
              <a:t>" MEANS THE INSTRUCTION OR ITEM </a:t>
            </a:r>
            <a:r>
              <a:rPr lang="en-US" sz="2200" b="0" dirty="0" smtClean="0"/>
              <a:t>DESCRIBED IS </a:t>
            </a:r>
            <a:r>
              <a:rPr lang="en-US" sz="2200" b="0" dirty="0"/>
              <a:t>BASED ON RELIABLE, TRUSTWORTHY, AND VALID EVIDENCE AND </a:t>
            </a:r>
            <a:r>
              <a:rPr lang="en-US" sz="2200" b="0" dirty="0" smtClean="0"/>
              <a:t>HAS DEMONSTRATED </a:t>
            </a:r>
            <a:r>
              <a:rPr lang="en-US" sz="2200" b="0" dirty="0"/>
              <a:t>A RECORD OF SUCCESS IN ADEQUATELY </a:t>
            </a:r>
            <a:r>
              <a:rPr lang="en-US" sz="2200" b="0" dirty="0" smtClean="0"/>
              <a:t>INCREASING STUDENTS</a:t>
            </a:r>
            <a:r>
              <a:rPr lang="en-US" sz="2200" b="0" dirty="0"/>
              <a:t>' READING COMPETENCY IN THE AREAS OF PHONEMIC </a:t>
            </a:r>
            <a:r>
              <a:rPr lang="en-US" sz="2200" b="0" dirty="0" smtClean="0"/>
              <a:t>AWARENESS, PHONICS</a:t>
            </a:r>
            <a:r>
              <a:rPr lang="en-US" sz="2200" b="0" dirty="0"/>
              <a:t>, VOCABULARY DEVELOPMENT, READING </a:t>
            </a:r>
            <a:r>
              <a:rPr lang="en-US" sz="2200" b="0" dirty="0" smtClean="0"/>
              <a:t>FLUENCY</a:t>
            </a:r>
            <a:r>
              <a:rPr lang="en-US" sz="2200" b="0" dirty="0"/>
              <a:t>, </a:t>
            </a:r>
            <a:r>
              <a:rPr lang="en-US" sz="2200" b="0" dirty="0" smtClean="0"/>
              <a:t>INCLUDING ORAL SKILLS</a:t>
            </a:r>
            <a:r>
              <a:rPr lang="en-US" sz="2200" b="0" dirty="0"/>
              <a:t>, AND READING COMPREHENSION</a:t>
            </a:r>
            <a:r>
              <a:rPr lang="en-US" sz="2200" b="0" dirty="0" smtClean="0"/>
              <a:t>.</a:t>
            </a:r>
          </a:p>
          <a:p>
            <a:pPr marL="45720" indent="0">
              <a:buNone/>
            </a:pPr>
            <a:endParaRPr lang="en-US" sz="2200" b="0" dirty="0"/>
          </a:p>
          <a:p>
            <a:pPr marL="45720" indent="0">
              <a:buNone/>
            </a:pPr>
            <a:r>
              <a:rPr lang="en-US" sz="2200" b="0" dirty="0"/>
              <a:t>(14) "</a:t>
            </a:r>
            <a:r>
              <a:rPr lang="en-US" sz="2200" b="1" dirty="0"/>
              <a:t>SCIENTIFICALLY BASED</a:t>
            </a:r>
            <a:r>
              <a:rPr lang="en-US" sz="2200" b="0" dirty="0"/>
              <a:t>" MEANS THAT THE INSTRUCTION </a:t>
            </a:r>
            <a:r>
              <a:rPr lang="en-US" sz="2200" b="0" dirty="0" smtClean="0"/>
              <a:t>OR ITEM </a:t>
            </a:r>
            <a:r>
              <a:rPr lang="en-US" sz="2200" b="0" dirty="0"/>
              <a:t>DESCRIBED IS BASED ON RESEARCH THAT APPLIES </a:t>
            </a:r>
            <a:r>
              <a:rPr lang="en-US" sz="2200" b="0" dirty="0" smtClean="0"/>
              <a:t>RIGOROUS, SYSTEMATIC</a:t>
            </a:r>
            <a:r>
              <a:rPr lang="en-US" sz="2200" b="0" dirty="0"/>
              <a:t>, AND OBJECTIVE PROCEDURES TO OBTAIN VALID </a:t>
            </a:r>
            <a:r>
              <a:rPr lang="en-US" sz="2200" b="0" dirty="0" smtClean="0"/>
              <a:t>KNOWLEDGE THAT </a:t>
            </a:r>
            <a:r>
              <a:rPr lang="en-US" sz="2200" b="0" dirty="0"/>
              <a:t>IS RELEVANT TO READING DEVELOPMENT, READING INSTRUCTION, </a:t>
            </a:r>
            <a:r>
              <a:rPr lang="en-US" sz="2200" b="0" dirty="0" smtClean="0"/>
              <a:t>AND READING </a:t>
            </a:r>
            <a:r>
              <a:rPr lang="en-US" sz="2200" b="0" dirty="0"/>
              <a:t>DIFFICULTIES.</a:t>
            </a:r>
            <a:endParaRPr lang="en-US" sz="2200" dirty="0"/>
          </a:p>
        </p:txBody>
      </p:sp>
      <p:sp>
        <p:nvSpPr>
          <p:cNvPr id="3" name="Title 2"/>
          <p:cNvSpPr>
            <a:spLocks noGrp="1"/>
          </p:cNvSpPr>
          <p:nvPr>
            <p:ph type="title"/>
          </p:nvPr>
        </p:nvSpPr>
        <p:spPr/>
        <p:txBody>
          <a:bodyPr/>
          <a:lstStyle/>
          <a:p>
            <a:r>
              <a:rPr lang="en-US" dirty="0" smtClean="0"/>
              <a:t>22-7-1203  Definitions</a:t>
            </a:r>
            <a:endParaRPr lang="en-US" dirty="0"/>
          </a:p>
        </p:txBody>
      </p:sp>
    </p:spTree>
    <p:extLst>
      <p:ext uri="{BB962C8B-B14F-4D97-AF65-F5344CB8AC3E}">
        <p14:creationId xmlns:p14="http://schemas.microsoft.com/office/powerpoint/2010/main" val="339533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45720" indent="0">
              <a:buNone/>
            </a:pPr>
            <a:r>
              <a:rPr lang="en-US" sz="2200" b="0" dirty="0"/>
              <a:t>(2) A LOCAL EDUCATION PROVIDER THAT INTENDS TO USE </a:t>
            </a:r>
            <a:r>
              <a:rPr lang="en-US" sz="2200" b="0" dirty="0" smtClean="0"/>
              <a:t>PER-PUPIL INTERVENTION </a:t>
            </a:r>
            <a:r>
              <a:rPr lang="en-US" sz="2200" b="0" dirty="0"/>
              <a:t>MONEYS TO OPERATE A SUMMER SCHOOL LITERACY PROGRAM SHALL ANNUALLY PROVIDE TO THE </a:t>
            </a:r>
            <a:r>
              <a:rPr lang="en-US" sz="2200" b="0" dirty="0" smtClean="0"/>
              <a:t>DEPARTMENT </a:t>
            </a:r>
            <a:r>
              <a:rPr lang="en-US" sz="2200" b="0" dirty="0"/>
              <a:t>INFORMATION CONCERNING THE SUMMER SCHOOL LITERACY PROGRAM THE LOCAL EDUCATION PROVIDER </a:t>
            </a:r>
            <a:r>
              <a:rPr lang="en-US" sz="2200" b="0" dirty="0" smtClean="0"/>
              <a:t>INTENDS  </a:t>
            </a:r>
            <a:r>
              <a:rPr lang="en-US" sz="2200" b="0" dirty="0"/>
              <a:t>TO OPERATE</a:t>
            </a:r>
            <a:r>
              <a:rPr lang="en-US" sz="2200" b="0" dirty="0" smtClean="0"/>
              <a:t>. </a:t>
            </a:r>
            <a:r>
              <a:rPr lang="en-US" sz="2200" b="0" dirty="0"/>
              <a:t>THE LOCAL EDUCATION PROVIDER SHALL </a:t>
            </a:r>
            <a:r>
              <a:rPr lang="en-US" sz="2200" b="0" dirty="0" smtClean="0"/>
              <a:t>ENSURE THAT </a:t>
            </a:r>
            <a:r>
              <a:rPr lang="en-US" sz="2200" b="0" dirty="0"/>
              <a:t>THE PROGRAM:</a:t>
            </a:r>
            <a:r>
              <a:rPr lang="en-US" sz="2200" b="0" dirty="0" smtClean="0"/>
              <a:t> </a:t>
            </a:r>
            <a:endParaRPr lang="en-US" sz="2200" dirty="0"/>
          </a:p>
        </p:txBody>
      </p:sp>
      <p:sp>
        <p:nvSpPr>
          <p:cNvPr id="10" name="Title 9"/>
          <p:cNvSpPr>
            <a:spLocks noGrp="1"/>
          </p:cNvSpPr>
          <p:nvPr>
            <p:ph type="title"/>
          </p:nvPr>
        </p:nvSpPr>
        <p:spPr>
          <a:xfrm>
            <a:off x="284205" y="261251"/>
            <a:ext cx="8649730" cy="1054394"/>
          </a:xfrm>
        </p:spPr>
        <p:txBody>
          <a:bodyPr/>
          <a:lstStyle/>
          <a:p>
            <a:r>
              <a:rPr lang="en-US" dirty="0" smtClean="0"/>
              <a:t>22-7-1212.  Summer School Literacy Program.</a:t>
            </a:r>
            <a:br>
              <a:rPr lang="en-US" dirty="0" smtClean="0"/>
            </a:br>
            <a:endParaRPr lang="en-US" dirty="0"/>
          </a:p>
        </p:txBody>
      </p:sp>
    </p:spTree>
    <p:extLst>
      <p:ext uri="{BB962C8B-B14F-4D97-AF65-F5344CB8AC3E}">
        <p14:creationId xmlns:p14="http://schemas.microsoft.com/office/powerpoint/2010/main" val="984435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31" y="1450428"/>
            <a:ext cx="8692738" cy="4605003"/>
          </a:xfrm>
        </p:spPr>
        <p:txBody>
          <a:bodyPr>
            <a:normAutofit fontScale="92500" lnSpcReduction="10000"/>
          </a:bodyPr>
          <a:lstStyle/>
          <a:p>
            <a:pPr marL="45720" indent="0">
              <a:buNone/>
            </a:pPr>
            <a:r>
              <a:rPr lang="en-US" b="0" dirty="0" smtClean="0"/>
              <a:t>(a</a:t>
            </a:r>
            <a:r>
              <a:rPr lang="en-US" b="0" dirty="0"/>
              <a:t>) SERVES ONLY STUDENTS ENROLLED IN KINDERGARTEN OR </a:t>
            </a:r>
            <a:r>
              <a:rPr lang="en-US" b="0" dirty="0" smtClean="0"/>
              <a:t>FIRST, SECOND</a:t>
            </a:r>
            <a:r>
              <a:rPr lang="en-US" b="0" dirty="0"/>
              <a:t>, OR THIRD GRADE WHO HAVE SIGNIFICANT READING </a:t>
            </a:r>
            <a:r>
              <a:rPr lang="en-US" b="0" dirty="0" smtClean="0"/>
              <a:t>DEFICIENCIES, EXCEPT </a:t>
            </a:r>
            <a:r>
              <a:rPr lang="en-US" b="0" dirty="0"/>
              <a:t>AS SPECIFICALLY ALLOWED IN SUBSECTION (1) OF THIS SECTION </a:t>
            </a:r>
            <a:r>
              <a:rPr lang="en-US" b="0" dirty="0" smtClean="0"/>
              <a:t>FOR STUDENTS </a:t>
            </a:r>
            <a:r>
              <a:rPr lang="en-US" b="0" dirty="0"/>
              <a:t>WHO ARE BELOW GRADE LEVEL EXPECTATIONS IN READING; AND</a:t>
            </a:r>
          </a:p>
          <a:p>
            <a:pPr marL="45720" indent="0">
              <a:buNone/>
            </a:pPr>
            <a:endParaRPr lang="en-US" b="0" dirty="0" smtClean="0"/>
          </a:p>
          <a:p>
            <a:pPr marL="45720" indent="0">
              <a:buNone/>
            </a:pPr>
            <a:r>
              <a:rPr lang="en-US" b="0" dirty="0" smtClean="0"/>
              <a:t>(</a:t>
            </a:r>
            <a:r>
              <a:rPr lang="en-US" b="0" dirty="0"/>
              <a:t>b) USES SCIENTIFICALLY BASED OR </a:t>
            </a:r>
            <a:r>
              <a:rPr lang="en-US" b="0" dirty="0" smtClean="0"/>
              <a:t>EVIDENCE-BASED INSTRUCTIONAL </a:t>
            </a:r>
            <a:r>
              <a:rPr lang="en-US" b="0" dirty="0"/>
              <a:t>PROGRAMMING IN READING THAT:</a:t>
            </a:r>
          </a:p>
          <a:p>
            <a:pPr marL="457200" lvl="1" indent="0">
              <a:buNone/>
            </a:pPr>
            <a:r>
              <a:rPr lang="en-US" sz="1900" b="0" dirty="0"/>
              <a:t>(I) HAS BEEN PROVEN TO ACCELERATE STUDENT PROGRESS IN</a:t>
            </a:r>
          </a:p>
          <a:p>
            <a:pPr marL="457200" lvl="1" indent="0">
              <a:buNone/>
            </a:pPr>
            <a:r>
              <a:rPr lang="en-US" sz="1900" b="0" dirty="0"/>
              <a:t>ATTAINING READING COMPETENCY;</a:t>
            </a:r>
          </a:p>
          <a:p>
            <a:pPr marL="457200" lvl="1" indent="0">
              <a:buNone/>
            </a:pPr>
            <a:r>
              <a:rPr lang="en-US" sz="1900" b="0" dirty="0"/>
              <a:t>(II) PROVIDES EXPLICIT AND SYSTEMATIC SKILL DEVELOPMENT </a:t>
            </a:r>
            <a:r>
              <a:rPr lang="en-US" sz="1900" b="0" dirty="0" smtClean="0"/>
              <a:t>IN </a:t>
            </a:r>
            <a:r>
              <a:rPr lang="en-US" sz="1900" b="0" dirty="0"/>
              <a:t>THE AREAS OF PHONEMIC AWARENESS; PHONICS; </a:t>
            </a:r>
            <a:r>
              <a:rPr lang="en-US" sz="1900" b="0" dirty="0" smtClean="0"/>
              <a:t>VOCABULARY DEVELOPMENT</a:t>
            </a:r>
            <a:r>
              <a:rPr lang="en-US" sz="1900" b="0" dirty="0"/>
              <a:t>; READING FLUENCY, INCLUDING ORAL SKILLS; AND </a:t>
            </a:r>
            <a:r>
              <a:rPr lang="en-US" sz="1900" b="0" dirty="0" smtClean="0"/>
              <a:t>READING COMPREHENSION;  </a:t>
            </a:r>
          </a:p>
          <a:p>
            <a:pPr marL="457200" lvl="1" indent="0">
              <a:buNone/>
            </a:pPr>
            <a:r>
              <a:rPr lang="en-US" sz="1900" b="0" dirty="0" smtClean="0"/>
              <a:t>(</a:t>
            </a:r>
            <a:r>
              <a:rPr lang="en-US" sz="1900" b="0" dirty="0"/>
              <a:t>III) INCLUDES SCIENTIFICALLY BASED AND RELIABLE </a:t>
            </a:r>
            <a:r>
              <a:rPr lang="en-US" sz="1900" b="0" dirty="0" smtClean="0"/>
              <a:t>ASSESSMENTS; AND</a:t>
            </a:r>
            <a:endParaRPr lang="en-US" sz="1900" b="0" dirty="0"/>
          </a:p>
          <a:p>
            <a:pPr marL="457200" lvl="1" indent="0">
              <a:buNone/>
            </a:pPr>
            <a:r>
              <a:rPr lang="en-US" sz="1900" b="0" dirty="0"/>
              <a:t>(IV) PROVIDES INITIAL AND ON-GOING ANALYSIS OF THE </a:t>
            </a:r>
            <a:r>
              <a:rPr lang="en-US" sz="1900" b="0" dirty="0" smtClean="0"/>
              <a:t>STUDENT'S PROGRESS </a:t>
            </a:r>
            <a:r>
              <a:rPr lang="en-US" sz="1900" b="0" dirty="0"/>
              <a:t>IN ATTAINING READING COMPETENCY.</a:t>
            </a:r>
            <a:endParaRPr lang="en-US" sz="1900" dirty="0"/>
          </a:p>
        </p:txBody>
      </p:sp>
      <p:sp>
        <p:nvSpPr>
          <p:cNvPr id="3" name="Title 2"/>
          <p:cNvSpPr>
            <a:spLocks noGrp="1"/>
          </p:cNvSpPr>
          <p:nvPr>
            <p:ph type="title"/>
          </p:nvPr>
        </p:nvSpPr>
        <p:spPr>
          <a:xfrm>
            <a:off x="31531" y="56293"/>
            <a:ext cx="9060873" cy="1054394"/>
          </a:xfrm>
        </p:spPr>
        <p:txBody>
          <a:bodyPr>
            <a:normAutofit/>
          </a:bodyPr>
          <a:lstStyle/>
          <a:p>
            <a:r>
              <a:rPr lang="en-US" dirty="0" smtClean="0"/>
              <a:t>22-7-1212 Summer School Literacy Program</a:t>
            </a:r>
            <a:endParaRPr lang="en-US" dirty="0"/>
          </a:p>
        </p:txBody>
      </p:sp>
    </p:spTree>
    <p:extLst>
      <p:ext uri="{BB962C8B-B14F-4D97-AF65-F5344CB8AC3E}">
        <p14:creationId xmlns:p14="http://schemas.microsoft.com/office/powerpoint/2010/main" val="350253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Guidance on READ Budget Planning Survey</a:t>
            </a:r>
            <a:endParaRPr lang="en-US" dirty="0"/>
          </a:p>
        </p:txBody>
      </p:sp>
    </p:spTree>
    <p:extLst>
      <p:ext uri="{BB962C8B-B14F-4D97-AF65-F5344CB8AC3E}">
        <p14:creationId xmlns:p14="http://schemas.microsoft.com/office/powerpoint/2010/main" val="1584985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545" y="1506562"/>
            <a:ext cx="8466083" cy="4405507"/>
          </a:xfrm>
        </p:spPr>
        <p:txBody>
          <a:bodyPr/>
          <a:lstStyle/>
          <a:p>
            <a:r>
              <a:rPr lang="en-US" dirty="0" smtClean="0"/>
              <a:t>READ Budget Planning Template can </a:t>
            </a:r>
            <a:r>
              <a:rPr lang="en-US" dirty="0"/>
              <a:t>be found here: </a:t>
            </a:r>
            <a:r>
              <a:rPr lang="en-US" sz="2200" dirty="0">
                <a:hlinkClick r:id="rId2"/>
              </a:rPr>
              <a:t>http://</a:t>
            </a:r>
            <a:r>
              <a:rPr lang="en-US" sz="2200" dirty="0" smtClean="0">
                <a:hlinkClick r:id="rId2"/>
              </a:rPr>
              <a:t>www.cde.state.co.us/coloradoliteracy/readdatapipeline</a:t>
            </a:r>
            <a:endParaRPr lang="en-US" sz="2200" dirty="0" smtClean="0"/>
          </a:p>
          <a:p>
            <a:r>
              <a:rPr lang="en-US" dirty="0" smtClean="0"/>
              <a:t>The Office of Literacy will be available to answer questions regarding the survey every Thursday in February from 1:00-3:00 PM</a:t>
            </a:r>
          </a:p>
          <a:p>
            <a:pPr lvl="1"/>
            <a:r>
              <a:rPr lang="en-US" dirty="0" smtClean="0"/>
              <a:t>Alisa Dorman, Executive Director, Office of Literacy, </a:t>
            </a:r>
            <a:r>
              <a:rPr lang="en-US" dirty="0" smtClean="0">
                <a:hlinkClick r:id="rId3"/>
              </a:rPr>
              <a:t>Dorman_A@cde.state.co.us</a:t>
            </a:r>
            <a:r>
              <a:rPr lang="en-US" dirty="0" smtClean="0"/>
              <a:t> or 303-866-6016</a:t>
            </a:r>
          </a:p>
          <a:p>
            <a:pPr lvl="1"/>
            <a:r>
              <a:rPr lang="en-US" dirty="0" smtClean="0"/>
              <a:t>Whitney Westgaard, Data Collection Manager, Office of Literacy, </a:t>
            </a:r>
            <a:r>
              <a:rPr lang="en-US" dirty="0" smtClean="0">
                <a:hlinkClick r:id="rId4"/>
              </a:rPr>
              <a:t>Westgaard_W@cde.state.co.us</a:t>
            </a:r>
            <a:r>
              <a:rPr lang="en-US" dirty="0" smtClean="0"/>
              <a:t> or 303-866-6421</a:t>
            </a:r>
            <a:endParaRPr lang="en-US" dirty="0"/>
          </a:p>
        </p:txBody>
      </p:sp>
      <p:sp>
        <p:nvSpPr>
          <p:cNvPr id="4" name="Title 3"/>
          <p:cNvSpPr>
            <a:spLocks noGrp="1"/>
          </p:cNvSpPr>
          <p:nvPr>
            <p:ph type="title"/>
          </p:nvPr>
        </p:nvSpPr>
        <p:spPr/>
        <p:txBody>
          <a:bodyPr/>
          <a:lstStyle/>
          <a:p>
            <a:r>
              <a:rPr lang="en-US" dirty="0" smtClean="0"/>
              <a:t>READ Budget Planning Survey</a:t>
            </a:r>
            <a:endParaRPr lang="en-US" dirty="0"/>
          </a:p>
        </p:txBody>
      </p:sp>
    </p:spTree>
    <p:extLst>
      <p:ext uri="{BB962C8B-B14F-4D97-AF65-F5344CB8AC3E}">
        <p14:creationId xmlns:p14="http://schemas.microsoft.com/office/powerpoint/2010/main" val="830333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44382" y="1207008"/>
            <a:ext cx="8060136" cy="5056992"/>
          </a:xfrm>
        </p:spPr>
        <p:txBody>
          <a:bodyPr/>
          <a:lstStyle/>
          <a:p>
            <a:r>
              <a:rPr lang="en-US" b="1" dirty="0" smtClean="0"/>
              <a:t>April 3: </a:t>
            </a:r>
            <a:r>
              <a:rPr lang="en-US" dirty="0" smtClean="0"/>
              <a:t>READ collection opens</a:t>
            </a:r>
          </a:p>
          <a:p>
            <a:r>
              <a:rPr lang="en-US" b="1" dirty="0" smtClean="0"/>
              <a:t>June 16: </a:t>
            </a:r>
            <a:r>
              <a:rPr lang="en-US" dirty="0" smtClean="0"/>
              <a:t>Districts complete submission of READ file &amp; budget planning survey by close of business – all submissions are finalized and submissions will be locked </a:t>
            </a:r>
          </a:p>
          <a:p>
            <a:r>
              <a:rPr lang="en-US" b="1" dirty="0" smtClean="0"/>
              <a:t>June 30: </a:t>
            </a:r>
            <a:r>
              <a:rPr lang="en-US" dirty="0" smtClean="0"/>
              <a:t>Districts re-submit data file with duplicates removed by close of business – READ collection closes</a:t>
            </a:r>
          </a:p>
          <a:p>
            <a:r>
              <a:rPr lang="en-US" b="1" dirty="0" smtClean="0"/>
              <a:t>Week of August 7: </a:t>
            </a:r>
            <a:r>
              <a:rPr lang="en-US" dirty="0" smtClean="0"/>
              <a:t>Districts can anticipate distribution of READ funds </a:t>
            </a:r>
            <a:endParaRPr lang="en-US" b="1" dirty="0"/>
          </a:p>
        </p:txBody>
      </p:sp>
      <p:sp>
        <p:nvSpPr>
          <p:cNvPr id="4" name="Title 3"/>
          <p:cNvSpPr>
            <a:spLocks noGrp="1"/>
          </p:cNvSpPr>
          <p:nvPr>
            <p:ph type="title"/>
          </p:nvPr>
        </p:nvSpPr>
        <p:spPr/>
        <p:txBody>
          <a:bodyPr/>
          <a:lstStyle/>
          <a:p>
            <a:r>
              <a:rPr lang="en-US" dirty="0" smtClean="0"/>
              <a:t>READ Collection Key Dates</a:t>
            </a:r>
            <a:endParaRPr lang="en-US" dirty="0"/>
          </a:p>
        </p:txBody>
      </p:sp>
    </p:spTree>
    <p:extLst>
      <p:ext uri="{BB962C8B-B14F-4D97-AF65-F5344CB8AC3E}">
        <p14:creationId xmlns:p14="http://schemas.microsoft.com/office/powerpoint/2010/main" val="4162326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742" y="1207008"/>
            <a:ext cx="8251699" cy="5056992"/>
          </a:xfrm>
        </p:spPr>
        <p:txBody>
          <a:bodyPr/>
          <a:lstStyle/>
          <a:p>
            <a:pPr marL="0" indent="0">
              <a:buNone/>
            </a:pPr>
            <a:r>
              <a:rPr lang="en-US" dirty="0" smtClean="0"/>
              <a:t>First Year Respondent Training</a:t>
            </a:r>
          </a:p>
          <a:p>
            <a:r>
              <a:rPr lang="en-US" dirty="0" smtClean="0"/>
              <a:t> </a:t>
            </a:r>
            <a:r>
              <a:rPr lang="en-US" dirty="0" smtClean="0">
                <a:solidFill>
                  <a:srgbClr val="FF0000"/>
                </a:solidFill>
              </a:rPr>
              <a:t>Tuesday, March 28</a:t>
            </a:r>
            <a:r>
              <a:rPr lang="en-US" baseline="30000" dirty="0" smtClean="0">
                <a:solidFill>
                  <a:srgbClr val="FF0000"/>
                </a:solidFill>
              </a:rPr>
              <a:t>th</a:t>
            </a:r>
            <a:r>
              <a:rPr lang="en-US" dirty="0" smtClean="0">
                <a:solidFill>
                  <a:srgbClr val="FF0000"/>
                </a:solidFill>
              </a:rPr>
              <a:t> at 2:00</a:t>
            </a:r>
          </a:p>
          <a:p>
            <a:pPr lvl="1"/>
            <a:r>
              <a:rPr lang="en-US" dirty="0"/>
              <a:t>Purpose of the READ data collection </a:t>
            </a:r>
          </a:p>
          <a:p>
            <a:pPr lvl="1"/>
            <a:r>
              <a:rPr lang="en-US" dirty="0"/>
              <a:t>Review data elements and coding </a:t>
            </a:r>
          </a:p>
          <a:p>
            <a:pPr lvl="1"/>
            <a:r>
              <a:rPr lang="en-US" dirty="0"/>
              <a:t>Submission process through Pipeline </a:t>
            </a:r>
          </a:p>
          <a:p>
            <a:pPr lvl="1"/>
            <a:r>
              <a:rPr lang="en-US" dirty="0"/>
              <a:t>Common areas of concern </a:t>
            </a:r>
          </a:p>
          <a:p>
            <a:pPr lvl="1"/>
            <a:r>
              <a:rPr lang="en-US" dirty="0"/>
              <a:t>Data privacy and security </a:t>
            </a:r>
            <a:endParaRPr lang="en-US" dirty="0" smtClean="0">
              <a:solidFill>
                <a:srgbClr val="00B050"/>
              </a:solidFill>
            </a:endParaRPr>
          </a:p>
          <a:p>
            <a:pPr lvl="1"/>
            <a:endParaRPr lang="en-US" dirty="0" smtClean="0">
              <a:solidFill>
                <a:srgbClr val="00B050"/>
              </a:solidFill>
            </a:endParaRPr>
          </a:p>
          <a:p>
            <a:pPr marL="0" indent="0">
              <a:buNone/>
            </a:pPr>
            <a:r>
              <a:rPr lang="en-US" sz="2300" dirty="0" smtClean="0"/>
              <a:t>2016-17 Changes to READ Collection</a:t>
            </a:r>
          </a:p>
          <a:p>
            <a:r>
              <a:rPr lang="en-US" sz="2300" dirty="0" smtClean="0">
                <a:solidFill>
                  <a:srgbClr val="FF0000"/>
                </a:solidFill>
              </a:rPr>
              <a:t>Thursday, March 30</a:t>
            </a:r>
            <a:r>
              <a:rPr lang="en-US" sz="2300" baseline="30000" dirty="0" smtClean="0">
                <a:solidFill>
                  <a:srgbClr val="FF0000"/>
                </a:solidFill>
              </a:rPr>
              <a:t>th</a:t>
            </a:r>
            <a:r>
              <a:rPr lang="en-US" sz="2300" dirty="0" smtClean="0">
                <a:solidFill>
                  <a:srgbClr val="FF0000"/>
                </a:solidFill>
              </a:rPr>
              <a:t> at 2:00 </a:t>
            </a:r>
          </a:p>
          <a:p>
            <a:pPr lvl="1"/>
            <a:r>
              <a:rPr lang="en-US" dirty="0" smtClean="0"/>
              <a:t>Summary of changes to 2017 collection</a:t>
            </a:r>
          </a:p>
          <a:p>
            <a:pPr lvl="1"/>
            <a:r>
              <a:rPr lang="en-US" dirty="0" smtClean="0"/>
              <a:t>Review of Budget Planning Survey </a:t>
            </a:r>
          </a:p>
          <a:p>
            <a:pPr lvl="1"/>
            <a:r>
              <a:rPr lang="en-US" dirty="0" smtClean="0"/>
              <a:t>Opportunity to ask questions </a:t>
            </a:r>
          </a:p>
          <a:p>
            <a:pPr marL="457200" lvl="1" indent="0">
              <a:buNone/>
            </a:pPr>
            <a:endParaRPr lang="en-US" dirty="0" smtClean="0"/>
          </a:p>
        </p:txBody>
      </p:sp>
      <p:sp>
        <p:nvSpPr>
          <p:cNvPr id="4" name="Title 3"/>
          <p:cNvSpPr>
            <a:spLocks noGrp="1"/>
          </p:cNvSpPr>
          <p:nvPr>
            <p:ph type="title"/>
          </p:nvPr>
        </p:nvSpPr>
        <p:spPr>
          <a:xfrm>
            <a:off x="192024" y="255088"/>
            <a:ext cx="7886700" cy="521208"/>
          </a:xfrm>
        </p:spPr>
        <p:txBody>
          <a:bodyPr/>
          <a:lstStyle/>
          <a:p>
            <a:r>
              <a:rPr lang="en-US" dirty="0" smtClean="0"/>
              <a:t>Upcoming Trainings </a:t>
            </a:r>
            <a:endParaRPr lang="en-US" dirty="0"/>
          </a:p>
        </p:txBody>
      </p:sp>
    </p:spTree>
    <p:extLst>
      <p:ext uri="{BB962C8B-B14F-4D97-AF65-F5344CB8AC3E}">
        <p14:creationId xmlns:p14="http://schemas.microsoft.com/office/powerpoint/2010/main" val="57991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607" y="1207008"/>
            <a:ext cx="8450317" cy="5056992"/>
          </a:xfrm>
        </p:spPr>
        <p:txBody>
          <a:bodyPr>
            <a:normAutofit/>
          </a:bodyPr>
          <a:lstStyle/>
          <a:p>
            <a:r>
              <a:rPr lang="en-US" dirty="0" smtClean="0"/>
              <a:t>READ Collection resources can </a:t>
            </a:r>
            <a:r>
              <a:rPr lang="en-US" dirty="0"/>
              <a:t>be found </a:t>
            </a:r>
            <a:r>
              <a:rPr lang="en-US" dirty="0" smtClean="0"/>
              <a:t>at: </a:t>
            </a:r>
            <a:r>
              <a:rPr lang="en-US" sz="2200" dirty="0" smtClean="0">
                <a:hlinkClick r:id="rId2"/>
              </a:rPr>
              <a:t>http://www.cde.state.co.us/coloradoliteracy/readdatapipeline</a:t>
            </a:r>
            <a:endParaRPr lang="en-US" sz="2200" dirty="0" smtClean="0"/>
          </a:p>
          <a:p>
            <a:pPr lvl="1"/>
            <a:r>
              <a:rPr lang="en-US" dirty="0"/>
              <a:t>Upcoming webinars </a:t>
            </a:r>
          </a:p>
          <a:p>
            <a:pPr lvl="1"/>
            <a:r>
              <a:rPr lang="en-US" dirty="0"/>
              <a:t>Data collection timeline </a:t>
            </a:r>
          </a:p>
          <a:p>
            <a:pPr lvl="1"/>
            <a:r>
              <a:rPr lang="en-US" dirty="0"/>
              <a:t>Data elements &amp; definitions </a:t>
            </a:r>
          </a:p>
          <a:p>
            <a:pPr lvl="1"/>
            <a:r>
              <a:rPr lang="en-US" dirty="0"/>
              <a:t>File layout </a:t>
            </a:r>
          </a:p>
          <a:p>
            <a:pPr lvl="1"/>
            <a:r>
              <a:rPr lang="en-US" dirty="0"/>
              <a:t>Business Rules </a:t>
            </a:r>
          </a:p>
          <a:p>
            <a:pPr lvl="1"/>
            <a:r>
              <a:rPr lang="en-US" dirty="0"/>
              <a:t>Additional resources such as FAQ document, assessment cut scores, template for submitting budget planning survey, etc</a:t>
            </a:r>
            <a:r>
              <a:rPr lang="en-US" dirty="0" smtClean="0"/>
              <a:t>.</a:t>
            </a:r>
            <a:endParaRPr lang="en-US" dirty="0"/>
          </a:p>
          <a:p>
            <a:pPr lvl="1"/>
            <a:endParaRPr lang="en-US" dirty="0" smtClean="0"/>
          </a:p>
          <a:p>
            <a:r>
              <a:rPr lang="en-US" sz="2300" dirty="0" smtClean="0"/>
              <a:t>Questions?   </a:t>
            </a:r>
          </a:p>
          <a:p>
            <a:pPr marL="0" indent="0">
              <a:buNone/>
            </a:pPr>
            <a:r>
              <a:rPr lang="en-US" sz="2300" dirty="0" smtClean="0"/>
              <a:t>Contact Whitney Westgaard, READ Data Collection Manager</a:t>
            </a:r>
          </a:p>
          <a:p>
            <a:pPr lvl="1"/>
            <a:r>
              <a:rPr lang="en-US" dirty="0" smtClean="0"/>
              <a:t>Email: </a:t>
            </a:r>
            <a:r>
              <a:rPr lang="en-US" dirty="0" smtClean="0">
                <a:hlinkClick r:id="rId3"/>
              </a:rPr>
              <a:t>Westgaard_W@cde.state.co.us</a:t>
            </a:r>
            <a:r>
              <a:rPr lang="en-US" dirty="0" smtClean="0"/>
              <a:t> </a:t>
            </a:r>
          </a:p>
          <a:p>
            <a:pPr lvl="1"/>
            <a:r>
              <a:rPr lang="en-US" dirty="0" smtClean="0"/>
              <a:t>Phone: 303-866-6421</a:t>
            </a:r>
          </a:p>
        </p:txBody>
      </p:sp>
      <p:sp>
        <p:nvSpPr>
          <p:cNvPr id="4" name="Title 3"/>
          <p:cNvSpPr>
            <a:spLocks noGrp="1"/>
          </p:cNvSpPr>
          <p:nvPr>
            <p:ph type="title"/>
          </p:nvPr>
        </p:nvSpPr>
        <p:spPr/>
        <p:txBody>
          <a:bodyPr/>
          <a:lstStyle/>
          <a:p>
            <a:r>
              <a:rPr lang="en-US" dirty="0" smtClean="0"/>
              <a:t>READ Collection Resources </a:t>
            </a:r>
            <a:endParaRPr lang="en-US" dirty="0"/>
          </a:p>
        </p:txBody>
      </p:sp>
    </p:spTree>
    <p:extLst>
      <p:ext uri="{BB962C8B-B14F-4D97-AF65-F5344CB8AC3E}">
        <p14:creationId xmlns:p14="http://schemas.microsoft.com/office/powerpoint/2010/main" val="141523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6483" y="1656007"/>
            <a:ext cx="8686800" cy="4407408"/>
          </a:xfrm>
        </p:spPr>
        <p:txBody>
          <a:bodyPr>
            <a:normAutofit fontScale="92500" lnSpcReduction="10000"/>
          </a:bodyPr>
          <a:lstStyle/>
          <a:p>
            <a:r>
              <a:rPr lang="en-US" sz="2200" dirty="0" smtClean="0"/>
              <a:t>Passed by the Colorado Legislature in the 2012 session, repealing the Colorado Basic Literacy Act.</a:t>
            </a:r>
          </a:p>
          <a:p>
            <a:r>
              <a:rPr lang="en-US" sz="2200" dirty="0" smtClean="0"/>
              <a:t>Focuses on K-3 literacy development and directs support to students with significant reading deficiency.</a:t>
            </a:r>
          </a:p>
          <a:p>
            <a:r>
              <a:rPr lang="en-US" sz="2200" dirty="0" smtClean="0"/>
              <a:t>Includes specific guidance regarding literacy assessment and individual intervention plans for students identified with a significant reading deficiency.</a:t>
            </a:r>
          </a:p>
          <a:p>
            <a:r>
              <a:rPr lang="en-US" sz="2200" dirty="0" smtClean="0"/>
              <a:t>Contains requirements for parent communication and involvement.</a:t>
            </a:r>
          </a:p>
          <a:p>
            <a:r>
              <a:rPr lang="en-US" sz="2200" dirty="0" smtClean="0"/>
              <a:t>Holds districts and schools accountable for student progress through the Unified Improvement Plan process.</a:t>
            </a:r>
          </a:p>
          <a:p>
            <a:r>
              <a:rPr lang="en-US" sz="2200" dirty="0" smtClean="0"/>
              <a:t>Includes provisions for retention decisions for students completing grades K-3 with a significant reading deficiency beginning in the 2013 school year.  </a:t>
            </a:r>
          </a:p>
          <a:p>
            <a:r>
              <a:rPr lang="en-US" sz="2200" dirty="0" smtClean="0">
                <a:effectLst>
                  <a:outerShdw blurRad="38100" dist="38100" dir="2700000" algn="tl">
                    <a:srgbClr val="000000">
                      <a:alpha val="43137"/>
                    </a:srgbClr>
                  </a:outerShdw>
                </a:effectLst>
              </a:rPr>
              <a:t>Provides funding to support intervention.</a:t>
            </a:r>
          </a:p>
          <a:p>
            <a:endParaRPr lang="en-US" sz="2000" dirty="0"/>
          </a:p>
        </p:txBody>
      </p:sp>
      <p:sp>
        <p:nvSpPr>
          <p:cNvPr id="5" name="Title 4"/>
          <p:cNvSpPr>
            <a:spLocks noGrp="1"/>
          </p:cNvSpPr>
          <p:nvPr>
            <p:ph type="title"/>
          </p:nvPr>
        </p:nvSpPr>
        <p:spPr>
          <a:xfrm>
            <a:off x="31529" y="-85601"/>
            <a:ext cx="9033641" cy="1054394"/>
          </a:xfrm>
        </p:spPr>
        <p:txBody>
          <a:bodyPr/>
          <a:lstStyle/>
          <a:p>
            <a:r>
              <a:rPr lang="en-US" dirty="0" smtClean="0"/>
              <a:t>Reading to Ensure Academic Development </a:t>
            </a:r>
            <a:r>
              <a:rPr lang="en-US" dirty="0"/>
              <a:t/>
            </a:r>
            <a:br>
              <a:rPr lang="en-US" dirty="0"/>
            </a:br>
            <a:r>
              <a:rPr lang="en-US" dirty="0" smtClean="0"/>
              <a:t>(READ) Act Overview</a:t>
            </a:r>
            <a:endParaRPr lang="en-US" dirty="0"/>
          </a:p>
        </p:txBody>
      </p:sp>
    </p:spTree>
    <p:extLst>
      <p:ext uri="{BB962C8B-B14F-4D97-AF65-F5344CB8AC3E}">
        <p14:creationId xmlns:p14="http://schemas.microsoft.com/office/powerpoint/2010/main" val="3463183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2863402"/>
              </p:ext>
            </p:extLst>
          </p:nvPr>
        </p:nvGraphicFramePr>
        <p:xfrm>
          <a:off x="252248" y="1719262"/>
          <a:ext cx="8702566" cy="4911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Annual READ Act Timeline</a:t>
            </a:r>
            <a:endParaRPr lang="en-US" dirty="0"/>
          </a:p>
        </p:txBody>
      </p:sp>
      <p:sp>
        <p:nvSpPr>
          <p:cNvPr id="7" name="Line Callout 1 6"/>
          <p:cNvSpPr/>
          <p:nvPr/>
        </p:nvSpPr>
        <p:spPr>
          <a:xfrm>
            <a:off x="2630774" y="1843789"/>
            <a:ext cx="1236688" cy="1379095"/>
          </a:xfrm>
          <a:prstGeom prst="borderCallout1">
            <a:avLst>
              <a:gd name="adj1" fmla="val 18750"/>
              <a:gd name="adj2" fmla="val -8333"/>
              <a:gd name="adj3" fmla="val 56653"/>
              <a:gd name="adj4" fmla="val -597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Students identified with SRD administered diagnostic assessment and a READ plan</a:t>
            </a:r>
            <a:endParaRPr lang="en-US" sz="1200" dirty="0"/>
          </a:p>
        </p:txBody>
      </p:sp>
    </p:spTree>
    <p:extLst>
      <p:ext uri="{BB962C8B-B14F-4D97-AF65-F5344CB8AC3E}">
        <p14:creationId xmlns:p14="http://schemas.microsoft.com/office/powerpoint/2010/main" val="2589578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497724"/>
            <a:ext cx="8526517" cy="4549925"/>
          </a:xfrm>
        </p:spPr>
        <p:txBody>
          <a:bodyPr>
            <a:normAutofit lnSpcReduction="10000"/>
          </a:bodyPr>
          <a:lstStyle/>
          <a:p>
            <a:r>
              <a:rPr lang="en-US" sz="2500" dirty="0"/>
              <a:t>The Early Literacy Fund provides districts with </a:t>
            </a:r>
            <a:r>
              <a:rPr lang="en-US" sz="2500" dirty="0" smtClean="0"/>
              <a:t>per pupil </a:t>
            </a:r>
            <a:r>
              <a:rPr lang="en-US" sz="2500" u="sng" dirty="0" smtClean="0"/>
              <a:t>intervention</a:t>
            </a:r>
            <a:r>
              <a:rPr lang="en-US" sz="2500" dirty="0" smtClean="0"/>
              <a:t> funds </a:t>
            </a:r>
            <a:r>
              <a:rPr lang="en-US" sz="2500" dirty="0"/>
              <a:t>to help </a:t>
            </a:r>
            <a:r>
              <a:rPr lang="en-US" sz="2500" dirty="0" smtClean="0"/>
              <a:t>support programs </a:t>
            </a:r>
            <a:r>
              <a:rPr lang="en-US" sz="2500" dirty="0"/>
              <a:t>to meet the needs of students </a:t>
            </a:r>
            <a:r>
              <a:rPr lang="en-US" sz="2500" dirty="0" smtClean="0"/>
              <a:t>with a significant reading deficiency status who received services. </a:t>
            </a:r>
          </a:p>
          <a:p>
            <a:r>
              <a:rPr lang="en-US" sz="2500" dirty="0" smtClean="0"/>
              <a:t>Per pupil </a:t>
            </a:r>
            <a:r>
              <a:rPr lang="en-US" sz="2500" u="sng" dirty="0" smtClean="0"/>
              <a:t>intervention</a:t>
            </a:r>
            <a:r>
              <a:rPr lang="en-US" sz="2500" dirty="0" smtClean="0"/>
              <a:t> funds </a:t>
            </a:r>
            <a:r>
              <a:rPr lang="en-US" sz="2500" dirty="0"/>
              <a:t>may be used to </a:t>
            </a:r>
            <a:r>
              <a:rPr lang="en-US" sz="2500" dirty="0" smtClean="0"/>
              <a:t>provide the following services:</a:t>
            </a:r>
          </a:p>
          <a:p>
            <a:pPr lvl="1"/>
            <a:r>
              <a:rPr lang="en-US" sz="2200" dirty="0" smtClean="0"/>
              <a:t>full-day kindergarten</a:t>
            </a:r>
          </a:p>
          <a:p>
            <a:pPr lvl="1"/>
            <a:r>
              <a:rPr lang="en-US" sz="2200" dirty="0" smtClean="0"/>
              <a:t>summer school literacy programs</a:t>
            </a:r>
          </a:p>
          <a:p>
            <a:pPr lvl="1"/>
            <a:r>
              <a:rPr lang="en-US" sz="2200" dirty="0" smtClean="0"/>
              <a:t>tutoring services</a:t>
            </a:r>
          </a:p>
          <a:p>
            <a:pPr lvl="1"/>
            <a:r>
              <a:rPr lang="en-US" sz="2200" dirty="0"/>
              <a:t>evidence-based or scientifically-based </a:t>
            </a:r>
            <a:r>
              <a:rPr lang="en-US" sz="2200" dirty="0" smtClean="0"/>
              <a:t>interventions</a:t>
            </a:r>
          </a:p>
          <a:p>
            <a:pPr lvl="1"/>
            <a:r>
              <a:rPr lang="en-US" sz="2200" dirty="0" smtClean="0"/>
              <a:t>literacy professional development from a BOCES </a:t>
            </a:r>
          </a:p>
          <a:p>
            <a:r>
              <a:rPr lang="en-US" sz="2500" dirty="0" smtClean="0"/>
              <a:t>For 2016-17, the </a:t>
            </a:r>
            <a:r>
              <a:rPr lang="en-US" sz="2500" dirty="0"/>
              <a:t>total </a:t>
            </a:r>
            <a:r>
              <a:rPr lang="en-US" sz="2500" dirty="0" smtClean="0"/>
              <a:t>appropriation was approximately </a:t>
            </a:r>
            <a:r>
              <a:rPr lang="en-US" sz="2500" dirty="0"/>
              <a:t>$33 </a:t>
            </a:r>
            <a:r>
              <a:rPr lang="en-US" sz="2500" dirty="0" smtClean="0"/>
              <a:t>million</a:t>
            </a:r>
            <a:r>
              <a:rPr lang="en-US" sz="2500" b="0" dirty="0" smtClean="0"/>
              <a:t>.</a:t>
            </a:r>
            <a:endParaRPr lang="en-US" sz="2500" dirty="0"/>
          </a:p>
        </p:txBody>
      </p:sp>
      <p:sp>
        <p:nvSpPr>
          <p:cNvPr id="3" name="Title 2"/>
          <p:cNvSpPr>
            <a:spLocks noGrp="1"/>
          </p:cNvSpPr>
          <p:nvPr>
            <p:ph type="title"/>
          </p:nvPr>
        </p:nvSpPr>
        <p:spPr/>
        <p:txBody>
          <a:bodyPr/>
          <a:lstStyle/>
          <a:p>
            <a:r>
              <a:rPr lang="en-US" dirty="0" smtClean="0"/>
              <a:t>Early Literacy Fund</a:t>
            </a:r>
            <a:endParaRPr lang="en-US" dirty="0"/>
          </a:p>
        </p:txBody>
      </p:sp>
    </p:spTree>
    <p:extLst>
      <p:ext uri="{BB962C8B-B14F-4D97-AF65-F5344CB8AC3E}">
        <p14:creationId xmlns:p14="http://schemas.microsoft.com/office/powerpoint/2010/main" val="3006794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903" y="1202400"/>
            <a:ext cx="8105447" cy="5037025"/>
          </a:xfrm>
        </p:spPr>
        <p:txBody>
          <a:bodyPr>
            <a:normAutofit/>
          </a:bodyPr>
          <a:lstStyle/>
          <a:p>
            <a:r>
              <a:rPr lang="en-US" sz="2800" dirty="0" smtClean="0">
                <a:solidFill>
                  <a:schemeClr val="tx1">
                    <a:lumMod val="50000"/>
                  </a:schemeClr>
                </a:solidFill>
              </a:rPr>
              <a:t>Purpose</a:t>
            </a:r>
          </a:p>
          <a:p>
            <a:pPr lvl="1"/>
            <a:r>
              <a:rPr lang="en-US" sz="2400" dirty="0" smtClean="0">
                <a:solidFill>
                  <a:schemeClr val="tx1">
                    <a:lumMod val="50000"/>
                  </a:schemeClr>
                </a:solidFill>
              </a:rPr>
              <a:t>The purpose of the READ collection is to collect the data needed to fulfill statutory requirements for the annual legislative report and to determine distribution of per pupil intervention funds for students identified with a significant reading deficiency</a:t>
            </a:r>
          </a:p>
          <a:p>
            <a:r>
              <a:rPr lang="en-US" sz="2800" dirty="0" smtClean="0">
                <a:solidFill>
                  <a:schemeClr val="tx1">
                    <a:lumMod val="50000"/>
                  </a:schemeClr>
                </a:solidFill>
              </a:rPr>
              <a:t>Collection Process </a:t>
            </a:r>
          </a:p>
          <a:p>
            <a:pPr lvl="1"/>
            <a:r>
              <a:rPr lang="en-US" sz="2400" dirty="0" smtClean="0">
                <a:solidFill>
                  <a:schemeClr val="tx1">
                    <a:lumMod val="50000"/>
                  </a:schemeClr>
                </a:solidFill>
              </a:rPr>
              <a:t>Each spring districts submit through Data Pipeline records for all K-3</a:t>
            </a:r>
            <a:r>
              <a:rPr lang="en-US" sz="2400" baseline="30000" dirty="0" smtClean="0">
                <a:solidFill>
                  <a:schemeClr val="tx1">
                    <a:lumMod val="50000"/>
                  </a:schemeClr>
                </a:solidFill>
              </a:rPr>
              <a:t>rd</a:t>
            </a:r>
            <a:r>
              <a:rPr lang="en-US" sz="2400" dirty="0" smtClean="0">
                <a:solidFill>
                  <a:schemeClr val="tx1">
                    <a:lumMod val="50000"/>
                  </a:schemeClr>
                </a:solidFill>
              </a:rPr>
              <a:t> grade students enrolled at the time of data submission and 4-12</a:t>
            </a:r>
            <a:r>
              <a:rPr lang="en-US" sz="2400" baseline="30000" dirty="0" smtClean="0">
                <a:solidFill>
                  <a:schemeClr val="tx1">
                    <a:lumMod val="50000"/>
                  </a:schemeClr>
                </a:solidFill>
              </a:rPr>
              <a:t>th</a:t>
            </a:r>
            <a:r>
              <a:rPr lang="en-US" sz="2400" dirty="0" smtClean="0">
                <a:solidFill>
                  <a:schemeClr val="tx1">
                    <a:lumMod val="50000"/>
                  </a:schemeClr>
                </a:solidFill>
              </a:rPr>
              <a:t> grade students who are included in a READ cohort</a:t>
            </a:r>
            <a:endParaRPr lang="en-US" i="1" dirty="0" smtClean="0"/>
          </a:p>
        </p:txBody>
      </p:sp>
      <p:sp>
        <p:nvSpPr>
          <p:cNvPr id="3" name="Title 2"/>
          <p:cNvSpPr>
            <a:spLocks noGrp="1"/>
          </p:cNvSpPr>
          <p:nvPr>
            <p:ph type="title"/>
          </p:nvPr>
        </p:nvSpPr>
        <p:spPr>
          <a:xfrm>
            <a:off x="192024" y="192024"/>
            <a:ext cx="8762790" cy="521208"/>
          </a:xfrm>
        </p:spPr>
        <p:txBody>
          <a:bodyPr/>
          <a:lstStyle/>
          <a:p>
            <a:r>
              <a:rPr lang="en-US" dirty="0" smtClean="0"/>
              <a:t>READ Act Collection</a:t>
            </a:r>
            <a:endParaRPr lang="en-US" dirty="0"/>
          </a:p>
        </p:txBody>
      </p:sp>
    </p:spTree>
    <p:extLst>
      <p:ext uri="{BB962C8B-B14F-4D97-AF65-F5344CB8AC3E}">
        <p14:creationId xmlns:p14="http://schemas.microsoft.com/office/powerpoint/2010/main" val="2979962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717" y="-315323"/>
            <a:ext cx="8686799" cy="1497724"/>
          </a:xfrm>
        </p:spPr>
        <p:txBody>
          <a:bodyPr/>
          <a:lstStyle/>
          <a:p>
            <a:r>
              <a:rPr lang="en-US" dirty="0" smtClean="0"/>
              <a:t>Reported Use of Per Pupil Intervention Funds 2014-2016</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76876528"/>
              </p:ext>
            </p:extLst>
          </p:nvPr>
        </p:nvGraphicFramePr>
        <p:xfrm>
          <a:off x="160569" y="1347903"/>
          <a:ext cx="8807095" cy="412273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20718" y="5312980"/>
            <a:ext cx="8686798" cy="923330"/>
          </a:xfrm>
          <a:prstGeom prst="rect">
            <a:avLst/>
          </a:prstGeom>
          <a:noFill/>
        </p:spPr>
        <p:txBody>
          <a:bodyPr wrap="square" rtlCol="0">
            <a:spAutoFit/>
          </a:bodyPr>
          <a:lstStyle/>
          <a:p>
            <a:r>
              <a:rPr lang="en-US" dirty="0" smtClean="0">
                <a:latin typeface="Trebuchet MS" panose="020B0603020202020204" pitchFamily="34" charset="0"/>
                <a:ea typeface="MS PGothic" panose="020B0600070205080204" pitchFamily="34" charset="-128"/>
              </a:rPr>
              <a:t>Over the past three years, districts have reported intervention services as the most widely used strategy to support students identified with significant reading deficiencies. </a:t>
            </a:r>
            <a:endParaRPr lang="en-US" dirty="0">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3618138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16460483"/>
              </p:ext>
            </p:extLst>
          </p:nvPr>
        </p:nvGraphicFramePr>
        <p:xfrm>
          <a:off x="215900" y="1451241"/>
          <a:ext cx="8724900" cy="4668520"/>
        </p:xfrm>
        <a:graphic>
          <a:graphicData uri="http://schemas.openxmlformats.org/drawingml/2006/table">
            <a:tbl>
              <a:tblPr firstRow="1" bandRow="1">
                <a:tableStyleId>{073A0DAA-6AF3-43AB-8588-CEC1D06C72B9}</a:tableStyleId>
              </a:tblPr>
              <a:tblGrid>
                <a:gridCol w="4355730"/>
                <a:gridCol w="4369170"/>
              </a:tblGrid>
              <a:tr h="370840">
                <a:tc>
                  <a:txBody>
                    <a:bodyPr/>
                    <a:lstStyle/>
                    <a:p>
                      <a:pPr algn="ctr"/>
                      <a:r>
                        <a:rPr lang="en-US" baseline="0" dirty="0" smtClean="0">
                          <a:latin typeface="Trebuchet MS" panose="020B0603020202020204" pitchFamily="34" charset="0"/>
                        </a:rPr>
                        <a:t>Reporting </a:t>
                      </a:r>
                      <a:r>
                        <a:rPr lang="en-US" dirty="0" smtClean="0">
                          <a:latin typeface="Trebuchet MS" panose="020B0603020202020204" pitchFamily="34" charset="0"/>
                        </a:rPr>
                        <a:t>Requirement</a:t>
                      </a:r>
                      <a:r>
                        <a:rPr lang="en-US" baseline="0" dirty="0" smtClean="0">
                          <a:latin typeface="Trebuchet MS" panose="020B0603020202020204" pitchFamily="34" charset="0"/>
                        </a:rPr>
                        <a:t> </a:t>
                      </a:r>
                      <a:endParaRPr lang="en-US" dirty="0">
                        <a:latin typeface="Trebuchet MS" panose="020B0603020202020204" pitchFamily="34" charset="0"/>
                      </a:endParaRPr>
                    </a:p>
                  </a:txBody>
                  <a:tcPr/>
                </a:tc>
                <a:tc>
                  <a:txBody>
                    <a:bodyPr/>
                    <a:lstStyle/>
                    <a:p>
                      <a:pPr algn="ctr"/>
                      <a:r>
                        <a:rPr lang="en-US" dirty="0" smtClean="0">
                          <a:latin typeface="Trebuchet MS" panose="020B0603020202020204" pitchFamily="34" charset="0"/>
                        </a:rPr>
                        <a:t>Status</a:t>
                      </a:r>
                      <a:endParaRPr lang="en-US" dirty="0">
                        <a:latin typeface="Trebuchet MS" panose="020B0603020202020204" pitchFamily="34" charset="0"/>
                      </a:endParaRPr>
                    </a:p>
                  </a:txBody>
                  <a:tcPr/>
                </a:tc>
              </a:tr>
              <a:tr h="370840">
                <a:tc>
                  <a:txBody>
                    <a:bodyPr/>
                    <a:lstStyle/>
                    <a:p>
                      <a:pPr marL="0" indent="0">
                        <a:buFont typeface="Arial" panose="020B0604020202020204" pitchFamily="34" charset="0"/>
                        <a:buNone/>
                      </a:pPr>
                      <a:r>
                        <a:rPr lang="en-US" dirty="0" smtClean="0">
                          <a:latin typeface="Trebuchet MS" panose="020B0603020202020204" pitchFamily="34" charset="0"/>
                        </a:rPr>
                        <a:t>Prevalence</a:t>
                      </a:r>
                      <a:r>
                        <a:rPr lang="en-US" baseline="0" dirty="0" smtClean="0">
                          <a:latin typeface="Trebuchet MS" panose="020B0603020202020204" pitchFamily="34" charset="0"/>
                        </a:rPr>
                        <a:t> of SRD in K – 3 students</a:t>
                      </a:r>
                    </a:p>
                    <a:p>
                      <a:pPr marL="285750" indent="-285750">
                        <a:buFont typeface="Arial" panose="020B0604020202020204" pitchFamily="34" charset="0"/>
                        <a:buChar char="•"/>
                      </a:pPr>
                      <a:r>
                        <a:rPr lang="en-US" baseline="0" dirty="0" smtClean="0">
                          <a:latin typeface="Trebuchet MS" panose="020B0603020202020204" pitchFamily="34" charset="0"/>
                        </a:rPr>
                        <a:t>SRD status</a:t>
                      </a:r>
                    </a:p>
                    <a:p>
                      <a:pPr marL="285750" indent="-285750">
                        <a:buFont typeface="Arial" panose="020B0604020202020204" pitchFamily="34" charset="0"/>
                        <a:buChar char="•"/>
                      </a:pPr>
                      <a:r>
                        <a:rPr lang="en-US" baseline="0" dirty="0" smtClean="0">
                          <a:latin typeface="Trebuchet MS" panose="020B0603020202020204" pitchFamily="34" charset="0"/>
                        </a:rPr>
                        <a:t>READ plan status</a:t>
                      </a:r>
                    </a:p>
                    <a:p>
                      <a:pPr marL="285750" indent="-285750">
                        <a:buFont typeface="Arial" panose="020B0604020202020204" pitchFamily="34" charset="0"/>
                        <a:buChar char="•"/>
                      </a:pPr>
                      <a:r>
                        <a:rPr lang="en-US" baseline="0" dirty="0" smtClean="0">
                          <a:latin typeface="Trebuchet MS" panose="020B0603020202020204" pitchFamily="34" charset="0"/>
                        </a:rPr>
                        <a:t>READ assessment and score</a:t>
                      </a:r>
                      <a:endParaRPr lang="en-US" dirty="0">
                        <a:latin typeface="Trebuchet MS" panose="020B0603020202020204" pitchFamily="34" charset="0"/>
                      </a:endParaRPr>
                    </a:p>
                  </a:txBody>
                  <a:tcPr/>
                </a:tc>
                <a:tc>
                  <a:txBody>
                    <a:bodyPr/>
                    <a:lstStyle/>
                    <a:p>
                      <a:r>
                        <a:rPr lang="en-US" dirty="0" smtClean="0">
                          <a:latin typeface="Trebuchet MS" panose="020B0603020202020204" pitchFamily="34" charset="0"/>
                        </a:rPr>
                        <a:t>Implemented</a:t>
                      </a:r>
                      <a:r>
                        <a:rPr lang="en-US" baseline="0" dirty="0" smtClean="0">
                          <a:latin typeface="Trebuchet MS" panose="020B0603020202020204" pitchFamily="34" charset="0"/>
                        </a:rPr>
                        <a:t> in 2013</a:t>
                      </a:r>
                    </a:p>
                    <a:p>
                      <a:endParaRPr lang="en-US" baseline="0" dirty="0" smtClean="0">
                        <a:latin typeface="Trebuchet MS" panose="020B0603020202020204" pitchFamily="34" charset="0"/>
                      </a:endParaRPr>
                    </a:p>
                    <a:p>
                      <a:r>
                        <a:rPr lang="en-US" baseline="0" dirty="0" smtClean="0">
                          <a:latin typeface="Trebuchet MS" panose="020B0603020202020204" pitchFamily="34" charset="0"/>
                        </a:rPr>
                        <a:t>Clarified for students with disabilities in 2016</a:t>
                      </a:r>
                      <a:endParaRPr lang="en-US" dirty="0">
                        <a:latin typeface="Trebuchet MS" panose="020B0603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Trebuchet MS" panose="020B0603020202020204" pitchFamily="34" charset="0"/>
                        </a:rPr>
                        <a:t>Advancement information for students identified with SRD</a:t>
                      </a:r>
                    </a:p>
                  </a:txBody>
                  <a:tcPr/>
                </a:tc>
                <a:tc>
                  <a:txBody>
                    <a:bodyPr/>
                    <a:lstStyle/>
                    <a:p>
                      <a:r>
                        <a:rPr lang="en-US" dirty="0" smtClean="0">
                          <a:latin typeface="Trebuchet MS" panose="020B0603020202020204" pitchFamily="34" charset="0"/>
                        </a:rPr>
                        <a:t>Implemented</a:t>
                      </a:r>
                      <a:r>
                        <a:rPr lang="en-US" baseline="0" dirty="0" smtClean="0">
                          <a:latin typeface="Trebuchet MS" panose="020B0603020202020204" pitchFamily="34" charset="0"/>
                        </a:rPr>
                        <a:t> in 2013, but required in 2014</a:t>
                      </a:r>
                      <a:endParaRPr lang="en-US" dirty="0">
                        <a:latin typeface="Trebuchet MS" panose="020B0603020202020204" pitchFamily="34" charset="0"/>
                      </a:endParaRPr>
                    </a:p>
                  </a:txBody>
                  <a:tcPr/>
                </a:tc>
              </a:tr>
              <a:tr h="370840">
                <a:tc>
                  <a:txBody>
                    <a:bodyPr/>
                    <a:lstStyle/>
                    <a:p>
                      <a:r>
                        <a:rPr lang="en-US" baseline="0" dirty="0" smtClean="0">
                          <a:latin typeface="Trebuchet MS" panose="020B0603020202020204" pitchFamily="34" charset="0"/>
                        </a:rPr>
                        <a:t>READ fund usage</a:t>
                      </a:r>
                    </a:p>
                    <a:p>
                      <a:pPr marL="285750" indent="-285750">
                        <a:buFont typeface="Arial" panose="020B0604020202020204" pitchFamily="34" charset="0"/>
                        <a:buChar char="•"/>
                      </a:pPr>
                      <a:r>
                        <a:rPr lang="en-US" baseline="0" dirty="0" smtClean="0">
                          <a:latin typeface="Trebuchet MS" panose="020B0603020202020204" pitchFamily="34" charset="0"/>
                        </a:rPr>
                        <a:t>How funds were utilized</a:t>
                      </a:r>
                    </a:p>
                    <a:p>
                      <a:pPr marL="285750" indent="-285750">
                        <a:buFont typeface="Arial" panose="020B0604020202020204" pitchFamily="34" charset="0"/>
                        <a:buChar char="•"/>
                      </a:pPr>
                      <a:r>
                        <a:rPr lang="en-US" baseline="0" dirty="0" smtClean="0">
                          <a:latin typeface="Trebuchet MS" panose="020B0603020202020204" pitchFamily="34" charset="0"/>
                        </a:rPr>
                        <a:t>Number and grade level of students served</a:t>
                      </a:r>
                      <a:endParaRPr lang="en-US" dirty="0">
                        <a:latin typeface="Trebuchet MS" panose="020B0603020202020204" pitchFamily="34" charset="0"/>
                      </a:endParaRPr>
                    </a:p>
                  </a:txBody>
                  <a:tcPr/>
                </a:tc>
                <a:tc>
                  <a:txBody>
                    <a:bodyPr/>
                    <a:lstStyle/>
                    <a:p>
                      <a:r>
                        <a:rPr lang="en-US" dirty="0" smtClean="0">
                          <a:latin typeface="Trebuchet MS" panose="020B0603020202020204" pitchFamily="34" charset="0"/>
                        </a:rPr>
                        <a:t>Implemented</a:t>
                      </a:r>
                      <a:r>
                        <a:rPr lang="en-US" baseline="0" dirty="0" smtClean="0">
                          <a:latin typeface="Trebuchet MS" panose="020B0603020202020204" pitchFamily="34" charset="0"/>
                        </a:rPr>
                        <a:t> in 2014, but required in 2015</a:t>
                      </a:r>
                      <a:endParaRPr lang="en-US" dirty="0">
                        <a:latin typeface="Trebuchet MS" panose="020B0603020202020204" pitchFamily="34" charset="0"/>
                      </a:endParaRPr>
                    </a:p>
                  </a:txBody>
                  <a:tcPr/>
                </a:tc>
              </a:tr>
              <a:tr h="370840">
                <a:tc>
                  <a:txBody>
                    <a:bodyPr/>
                    <a:lstStyle/>
                    <a:p>
                      <a:r>
                        <a:rPr lang="en-US" dirty="0" smtClean="0">
                          <a:latin typeface="Trebuchet MS" panose="020B0603020202020204" pitchFamily="34" charset="0"/>
                        </a:rPr>
                        <a:t>Budget plan</a:t>
                      </a:r>
                      <a:r>
                        <a:rPr lang="en-US" baseline="0" dirty="0" smtClean="0">
                          <a:latin typeface="Trebuchet MS" panose="020B0603020202020204" pitchFamily="34" charset="0"/>
                        </a:rPr>
                        <a:t> and summer school assurance</a:t>
                      </a:r>
                      <a:endParaRPr lang="en-US" dirty="0">
                        <a:latin typeface="Trebuchet MS" panose="020B0603020202020204" pitchFamily="34" charset="0"/>
                      </a:endParaRPr>
                    </a:p>
                  </a:txBody>
                  <a:tcPr/>
                </a:tc>
                <a:tc>
                  <a:txBody>
                    <a:bodyPr/>
                    <a:lstStyle/>
                    <a:p>
                      <a:r>
                        <a:rPr lang="en-US" dirty="0" smtClean="0">
                          <a:latin typeface="Trebuchet MS" panose="020B0603020202020204" pitchFamily="34" charset="0"/>
                        </a:rPr>
                        <a:t>On track</a:t>
                      </a:r>
                      <a:r>
                        <a:rPr lang="en-US" baseline="0" dirty="0" smtClean="0">
                          <a:latin typeface="Trebuchet MS" panose="020B0603020202020204" pitchFamily="34" charset="0"/>
                        </a:rPr>
                        <a:t> to implement in 2017</a:t>
                      </a:r>
                      <a:endParaRPr lang="en-US" dirty="0">
                        <a:latin typeface="Trebuchet MS" panose="020B0603020202020204" pitchFamily="34" charset="0"/>
                      </a:endParaRPr>
                    </a:p>
                  </a:txBody>
                  <a:tcPr/>
                </a:tc>
              </a:tr>
              <a:tr h="370840">
                <a:tc>
                  <a:txBody>
                    <a:bodyPr/>
                    <a:lstStyle/>
                    <a:p>
                      <a:r>
                        <a:rPr lang="en-US" dirty="0" smtClean="0">
                          <a:latin typeface="Trebuchet MS" panose="020B0603020202020204" pitchFamily="34" charset="0"/>
                        </a:rPr>
                        <a:t>Voluntary reporting of effective practices</a:t>
                      </a:r>
                      <a:endParaRPr lang="en-US" dirty="0">
                        <a:latin typeface="Trebuchet MS" panose="020B0603020202020204" pitchFamily="34" charset="0"/>
                      </a:endParaRPr>
                    </a:p>
                  </a:txBody>
                  <a:tcPr/>
                </a:tc>
                <a:tc>
                  <a:txBody>
                    <a:bodyPr/>
                    <a:lstStyle/>
                    <a:p>
                      <a:r>
                        <a:rPr lang="en-US" dirty="0" smtClean="0">
                          <a:latin typeface="Trebuchet MS" panose="020B0603020202020204" pitchFamily="34" charset="0"/>
                        </a:rPr>
                        <a:t>In the planning stages</a:t>
                      </a:r>
                      <a:r>
                        <a:rPr lang="en-US" baseline="0" dirty="0" smtClean="0">
                          <a:latin typeface="Trebuchet MS" panose="020B0603020202020204" pitchFamily="34" charset="0"/>
                        </a:rPr>
                        <a:t> to implement in 2017</a:t>
                      </a:r>
                      <a:endParaRPr lang="en-US" dirty="0">
                        <a:latin typeface="Trebuchet MS" panose="020B0603020202020204" pitchFamily="34" charset="0"/>
                      </a:endParaRPr>
                    </a:p>
                  </a:txBody>
                  <a:tcPr/>
                </a:tc>
              </a:tr>
            </a:tbl>
          </a:graphicData>
        </a:graphic>
      </p:graphicFrame>
      <p:sp>
        <p:nvSpPr>
          <p:cNvPr id="3" name="Title 2"/>
          <p:cNvSpPr>
            <a:spLocks noGrp="1"/>
          </p:cNvSpPr>
          <p:nvPr>
            <p:ph type="title"/>
          </p:nvPr>
        </p:nvSpPr>
        <p:spPr/>
        <p:txBody>
          <a:bodyPr/>
          <a:lstStyle/>
          <a:p>
            <a:r>
              <a:rPr lang="en-US" dirty="0" smtClean="0"/>
              <a:t>READ Act Reporting Requirements</a:t>
            </a:r>
            <a:endParaRPr lang="en-US" dirty="0"/>
          </a:p>
        </p:txBody>
      </p:sp>
    </p:spTree>
    <p:extLst>
      <p:ext uri="{BB962C8B-B14F-4D97-AF65-F5344CB8AC3E}">
        <p14:creationId xmlns:p14="http://schemas.microsoft.com/office/powerpoint/2010/main" val="2404708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Districts will be required submit budget planning information to CDE </a:t>
            </a:r>
          </a:p>
          <a:p>
            <a:r>
              <a:rPr lang="en-US" dirty="0" smtClean="0"/>
              <a:t>CDE </a:t>
            </a:r>
            <a:r>
              <a:rPr lang="en-US" dirty="0"/>
              <a:t>is </a:t>
            </a:r>
            <a:r>
              <a:rPr lang="en-US" dirty="0" smtClean="0"/>
              <a:t>required per statute </a:t>
            </a:r>
            <a:r>
              <a:rPr lang="en-US" dirty="0"/>
              <a:t>to review fund usage for the following </a:t>
            </a:r>
            <a:r>
              <a:rPr lang="en-US" dirty="0" smtClean="0"/>
              <a:t>services:</a:t>
            </a:r>
            <a:endParaRPr lang="en-US" dirty="0"/>
          </a:p>
          <a:p>
            <a:pPr lvl="1"/>
            <a:r>
              <a:rPr lang="en-US" dirty="0"/>
              <a:t>Summer school literacy programs</a:t>
            </a:r>
          </a:p>
          <a:p>
            <a:pPr lvl="1"/>
            <a:r>
              <a:rPr lang="en-US" dirty="0" smtClean="0"/>
              <a:t>Targeted</a:t>
            </a:r>
            <a:r>
              <a:rPr lang="en-US" dirty="0"/>
              <a:t>, scientifically- or evidenced-based intervention </a:t>
            </a:r>
            <a:r>
              <a:rPr lang="en-US" dirty="0" smtClean="0"/>
              <a:t>services</a:t>
            </a:r>
          </a:p>
          <a:p>
            <a:r>
              <a:rPr lang="en-US" dirty="0"/>
              <a:t>CDE has been planning for effective implementation of this provision</a:t>
            </a:r>
          </a:p>
          <a:p>
            <a:pPr lvl="1"/>
            <a:r>
              <a:rPr lang="en-US" dirty="0"/>
              <a:t>Engagement of a representative focus group of districts</a:t>
            </a:r>
          </a:p>
          <a:p>
            <a:pPr lvl="1"/>
            <a:r>
              <a:rPr lang="en-US" dirty="0"/>
              <a:t>Feedback from EDAC</a:t>
            </a:r>
          </a:p>
          <a:p>
            <a:pPr lvl="1"/>
            <a:r>
              <a:rPr lang="en-US" dirty="0"/>
              <a:t>Communication to districts </a:t>
            </a:r>
          </a:p>
          <a:p>
            <a:pPr lvl="1"/>
            <a:r>
              <a:rPr lang="en-US" dirty="0" smtClean="0"/>
              <a:t>Informational webinar</a:t>
            </a:r>
            <a:endParaRPr lang="en-US" dirty="0"/>
          </a:p>
          <a:p>
            <a:pPr marL="457200" lvl="1" indent="0">
              <a:buNone/>
            </a:pPr>
            <a:endParaRPr lang="en-US" dirty="0"/>
          </a:p>
          <a:p>
            <a:pPr marL="365760" lvl="1"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Preparing the 2017 READ Collection</a:t>
            </a:r>
            <a:endParaRPr lang="en-US" dirty="0"/>
          </a:p>
        </p:txBody>
      </p:sp>
    </p:spTree>
    <p:extLst>
      <p:ext uri="{BB962C8B-B14F-4D97-AF65-F5344CB8AC3E}">
        <p14:creationId xmlns:p14="http://schemas.microsoft.com/office/powerpoint/2010/main" val="295373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72966" y="902846"/>
            <a:ext cx="8229600" cy="5037025"/>
          </a:xfrm>
        </p:spPr>
        <p:txBody>
          <a:bodyPr>
            <a:noAutofit/>
          </a:bodyPr>
          <a:lstStyle/>
          <a:p>
            <a:pPr marL="45720" indent="0">
              <a:buNone/>
            </a:pPr>
            <a:r>
              <a:rPr lang="en-US" b="0" dirty="0" smtClean="0"/>
              <a:t>(b)   A </a:t>
            </a:r>
            <a:r>
              <a:rPr lang="en-US" b="0" dirty="0"/>
              <a:t>LOCAL EDUCATION  PROVIDER MAY USE THE PER-PUPIL INTERVENTION MONEYS ONLY AS FOLLOWS</a:t>
            </a:r>
            <a:r>
              <a:rPr lang="en-US" b="0" dirty="0" smtClean="0"/>
              <a:t>:</a:t>
            </a:r>
          </a:p>
          <a:p>
            <a:pPr marL="45720" indent="0">
              <a:buNone/>
            </a:pPr>
            <a:endParaRPr lang="en-US" sz="1000" b="0" dirty="0"/>
          </a:p>
          <a:p>
            <a:pPr marL="320040" lvl="1" indent="0">
              <a:buNone/>
            </a:pPr>
            <a:r>
              <a:rPr lang="en-US" sz="2200" b="0" dirty="0" smtClean="0"/>
              <a:t>(I)  TO </a:t>
            </a:r>
            <a:r>
              <a:rPr lang="en-US" sz="2200" b="0" dirty="0"/>
              <a:t>PROVIDE FULL-DAY KINDERGARTEN  SERVICES TO STUDENTS ENROLLED IN ONE OR MORE OF THE PUBLIC </a:t>
            </a:r>
            <a:r>
              <a:rPr lang="en-US" sz="2200" b="0" dirty="0" smtClean="0"/>
              <a:t>SCHOOLS </a:t>
            </a:r>
            <a:r>
              <a:rPr lang="en-US" sz="2200" b="0" dirty="0"/>
              <a:t>OPERATED BY THE LOCAL EDUCATION PROVIDER</a:t>
            </a:r>
            <a:r>
              <a:rPr lang="en-US" sz="2200" b="0" dirty="0" smtClean="0"/>
              <a:t>;</a:t>
            </a:r>
          </a:p>
          <a:p>
            <a:pPr marL="320040" lvl="1" indent="0">
              <a:buNone/>
            </a:pPr>
            <a:endParaRPr lang="en-US" sz="2200" b="0" dirty="0" smtClean="0"/>
          </a:p>
          <a:p>
            <a:pPr marL="320040" lvl="1" indent="0">
              <a:buNone/>
            </a:pPr>
            <a:r>
              <a:rPr lang="en-US" sz="2200" b="0" dirty="0" smtClean="0"/>
              <a:t>(</a:t>
            </a:r>
            <a:r>
              <a:rPr lang="en-US" sz="2200" b="0" dirty="0"/>
              <a:t>II)  TO OPERATE A SUMMER SCHOOL LITERACY PROGRAM AS DESCRIBED IN SECTION 22-7-1212;</a:t>
            </a:r>
          </a:p>
          <a:p>
            <a:pPr marL="320040" lvl="1" indent="0">
              <a:buNone/>
            </a:pPr>
            <a:endParaRPr lang="en-US" sz="2200" b="0" dirty="0" smtClean="0"/>
          </a:p>
          <a:p>
            <a:pPr marL="320040" lvl="1" indent="0">
              <a:buNone/>
            </a:pPr>
            <a:r>
              <a:rPr lang="en-US" sz="2200" b="0" dirty="0" smtClean="0"/>
              <a:t>(</a:t>
            </a:r>
            <a:r>
              <a:rPr lang="en-US" sz="2200" b="0" dirty="0"/>
              <a:t>III) TO PURCHASE TUTORING SERVICES IN READING FOR STUDENTS WITH SIGNIFICANT READING DEFICIENCIES; </a:t>
            </a:r>
            <a:r>
              <a:rPr lang="en-US" sz="2200" b="0" dirty="0" smtClean="0"/>
              <a:t>OR</a:t>
            </a:r>
            <a:endParaRPr lang="en-US" sz="2200" b="0" dirty="0"/>
          </a:p>
          <a:p>
            <a:pPr marL="320040" lvl="1" indent="0">
              <a:buNone/>
            </a:pPr>
            <a:endParaRPr lang="en-US" sz="2200" b="0" dirty="0" smtClean="0"/>
          </a:p>
          <a:p>
            <a:pPr marL="320040" lvl="1" indent="0">
              <a:buNone/>
            </a:pPr>
            <a:r>
              <a:rPr lang="en-US" sz="2200" b="0" dirty="0" smtClean="0"/>
              <a:t>(</a:t>
            </a:r>
            <a:r>
              <a:rPr lang="en-US" sz="2200" b="0" dirty="0"/>
              <a:t>IV)  TO PROVIDE OTHER TARGETED, SCIENTIFICALLY  BASED OR EVIDENCE-BASED INTERVENTION SERVICES TO </a:t>
            </a:r>
            <a:r>
              <a:rPr lang="en-US" sz="2200" b="0" dirty="0" smtClean="0"/>
              <a:t>STUDENTS </a:t>
            </a:r>
            <a:r>
              <a:rPr lang="en-US" sz="2200" b="0" dirty="0"/>
              <a:t>WITH SIGNIFICANT READING DEFICIENCIES, WHICH SERVICES ARE APPROVED BY THE </a:t>
            </a:r>
            <a:r>
              <a:rPr lang="en-US" sz="2200" b="0" dirty="0" smtClean="0"/>
              <a:t>DEPARTMENT.</a:t>
            </a:r>
            <a:endParaRPr lang="en-US" sz="2200" b="0" dirty="0"/>
          </a:p>
        </p:txBody>
      </p:sp>
      <p:sp>
        <p:nvSpPr>
          <p:cNvPr id="10" name="Title 9"/>
          <p:cNvSpPr>
            <a:spLocks noGrp="1"/>
          </p:cNvSpPr>
          <p:nvPr>
            <p:ph type="title"/>
          </p:nvPr>
        </p:nvSpPr>
        <p:spPr/>
        <p:txBody>
          <a:bodyPr>
            <a:noAutofit/>
          </a:bodyPr>
          <a:lstStyle/>
          <a:p>
            <a:r>
              <a:rPr lang="en-US" dirty="0" smtClean="0"/>
              <a:t>22-7-1210 </a:t>
            </a:r>
            <a:r>
              <a:rPr lang="en-US" dirty="0"/>
              <a:t>Early </a:t>
            </a:r>
            <a:r>
              <a:rPr lang="en-US" dirty="0" smtClean="0"/>
              <a:t>Literacy </a:t>
            </a:r>
            <a:r>
              <a:rPr lang="en-US" dirty="0"/>
              <a:t>F</a:t>
            </a:r>
            <a:r>
              <a:rPr lang="en-US" dirty="0" smtClean="0"/>
              <a:t>und</a:t>
            </a:r>
            <a:r>
              <a:rPr lang="en-US" b="1" dirty="0" smtClean="0"/>
              <a:t/>
            </a:r>
            <a:br>
              <a:rPr lang="en-US" b="1" dirty="0" smtClean="0"/>
            </a:br>
            <a:r>
              <a:rPr lang="en-US" dirty="0" smtClean="0">
                <a:latin typeface="Museo Slab 500"/>
                <a:cs typeface="Museo Slab 500"/>
              </a:rPr>
              <a:t>Per-Pupil Intervention Moneys</a:t>
            </a:r>
            <a:endParaRPr lang="en-US" dirty="0">
              <a:latin typeface="Museo Slab 500"/>
              <a:cs typeface="Museo Slab 500"/>
            </a:endParaRPr>
          </a:p>
        </p:txBody>
      </p:sp>
    </p:spTree>
    <p:extLst>
      <p:ext uri="{BB962C8B-B14F-4D97-AF65-F5344CB8AC3E}">
        <p14:creationId xmlns:p14="http://schemas.microsoft.com/office/powerpoint/2010/main" val="11277481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1850</TotalTime>
  <Words>1462</Words>
  <Application>Microsoft Office PowerPoint</Application>
  <PresentationFormat>On-screen Show (4:3)</PresentationFormat>
  <Paragraphs>161</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READ Act  Reporting and Budget Planning</vt:lpstr>
      <vt:lpstr>Reading to Ensure Academic Development  (READ) Act Overview</vt:lpstr>
      <vt:lpstr>Annual READ Act Timeline</vt:lpstr>
      <vt:lpstr>Early Literacy Fund</vt:lpstr>
      <vt:lpstr>READ Act Collection</vt:lpstr>
      <vt:lpstr>Reported Use of Per Pupil Intervention Funds 2014-2016</vt:lpstr>
      <vt:lpstr>READ Act Reporting Requirements</vt:lpstr>
      <vt:lpstr>Preparing the 2017 READ Collection</vt:lpstr>
      <vt:lpstr>22-7-1210 Early Literacy Fund Per-Pupil Intervention Moneys</vt:lpstr>
      <vt:lpstr>22-7-1210 Early Literacy Fund  Budget and Planning</vt:lpstr>
      <vt:lpstr>22-7-1210 Early Literacy Fund  Requirement for Intervention Services</vt:lpstr>
      <vt:lpstr>22-7-1203  Definitions</vt:lpstr>
      <vt:lpstr>22-7-1212.  Summer School Literacy Program. </vt:lpstr>
      <vt:lpstr>22-7-1212 Summer School Literacy Program</vt:lpstr>
      <vt:lpstr>Guidance on READ Budget Planning Survey</vt:lpstr>
      <vt:lpstr>READ Budget Planning Survey</vt:lpstr>
      <vt:lpstr>READ Collection Key Dates</vt:lpstr>
      <vt:lpstr>Upcoming Trainings </vt:lpstr>
      <vt:lpstr>READ Collection 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Calzadillas, Marisa</cp:lastModifiedBy>
  <cp:revision>75</cp:revision>
  <cp:lastPrinted>2017-01-24T20:51:55Z</cp:lastPrinted>
  <dcterms:created xsi:type="dcterms:W3CDTF">2016-08-31T23:11:11Z</dcterms:created>
  <dcterms:modified xsi:type="dcterms:W3CDTF">2017-02-06T17:56:34Z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