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7.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2" r:id="rId4"/>
  </p:sldMasterIdLst>
  <p:notesMasterIdLst>
    <p:notesMasterId r:id="rId46"/>
  </p:notesMasterIdLst>
  <p:handoutMasterIdLst>
    <p:handoutMasterId r:id="rId47"/>
  </p:handoutMasterIdLst>
  <p:sldIdLst>
    <p:sldId id="4436" r:id="rId5"/>
    <p:sldId id="4542" r:id="rId6"/>
    <p:sldId id="4552" r:id="rId7"/>
    <p:sldId id="4597" r:id="rId8"/>
    <p:sldId id="4709" r:id="rId9"/>
    <p:sldId id="4589" r:id="rId10"/>
    <p:sldId id="4706" r:id="rId11"/>
    <p:sldId id="4573" r:id="rId12"/>
    <p:sldId id="4600" r:id="rId13"/>
    <p:sldId id="4601" r:id="rId14"/>
    <p:sldId id="4664" r:id="rId15"/>
    <p:sldId id="4602" r:id="rId16"/>
    <p:sldId id="256" r:id="rId17"/>
    <p:sldId id="4546" r:id="rId18"/>
    <p:sldId id="4559" r:id="rId19"/>
    <p:sldId id="4593" r:id="rId20"/>
    <p:sldId id="4584" r:id="rId21"/>
    <p:sldId id="4596" r:id="rId22"/>
    <p:sldId id="4587" r:id="rId23"/>
    <p:sldId id="4558" r:id="rId24"/>
    <p:sldId id="4557" r:id="rId25"/>
    <p:sldId id="4574" r:id="rId26"/>
    <p:sldId id="4594" r:id="rId27"/>
    <p:sldId id="4545" r:id="rId28"/>
    <p:sldId id="4585" r:id="rId29"/>
    <p:sldId id="4590" r:id="rId30"/>
    <p:sldId id="4591" r:id="rId31"/>
    <p:sldId id="4583" r:id="rId32"/>
    <p:sldId id="4582" r:id="rId33"/>
    <p:sldId id="4580" r:id="rId34"/>
    <p:sldId id="4548" r:id="rId35"/>
    <p:sldId id="4577" r:id="rId36"/>
    <p:sldId id="4694" r:id="rId37"/>
    <p:sldId id="4561" r:id="rId38"/>
    <p:sldId id="4562" r:id="rId39"/>
    <p:sldId id="4550" r:id="rId40"/>
    <p:sldId id="4708" r:id="rId41"/>
    <p:sldId id="325" r:id="rId42"/>
    <p:sldId id="4543" r:id="rId43"/>
    <p:sldId id="417" r:id="rId44"/>
    <p:sldId id="415" r:id="rId4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0DAA514-B5D1-E47C-A3A8-1F8D924FEC5A}" name="Olson, Jamie" initials="OJ" userId="S::olson_j@cde.state.co.us::167fe529-3f31-461b-81fc-c891b2ac182b" providerId="AD"/>
  <p188:author id="{DCA4CF25-5D5A-BA8B-182B-DE7B26071773}" name="Fickling, Caitlin" initials="FC" userId="S::Fickling_c@cde.state.co.us::6f4b670a-bc59-4974-b15f-f34eb09359f7" providerId="AD"/>
  <p188:author id="{3338D425-B86F-30D8-DFDC-A084099B3F5A}" name="Harris, Mandy" initials="HM" userId="S::Harris_a@cde.state.co.us::29d72680-a158-42f4-9054-1b26d48aaa73" providerId="AD"/>
  <p188:author id="{7657F23F-BD57-45F1-4B0D-102CED1C54D8}" name="Hutton, Whitney" initials="HW" userId="S::hutton_w@cde.state.co.us::6fda1f9a-6c53-4de3-aaf0-4d6fc311d42f" providerId="AD"/>
  <p188:author id="{755AE25A-86CC-84DA-56A9-B794ECADEADA}" name="Harris, Mandy" initials="HM" userId="S::harris_a@cde.state.co.us::29d72680-a158-42f4-9054-1b26d48aaa73" providerId="AD"/>
  <p188:author id="{C66AC56C-2EA6-A5D2-5F3D-3D25F17FD40A}" name="Beveridge, Lindsey" initials="BL" userId="S::beveridge_l@cde.state.co.us::c0fdd95f-42ba-43e7-a90d-1d23cce210c3" providerId="AD"/>
  <p188:author id="{D73C94F5-3650-A07E-3D65-C2FC979FD76B}" name="Olson, Jamie" initials="OJ" userId="S::Olson_J@cde.state.co.us::167fe529-3f31-461b-81fc-c891b2ac182b" providerId="AD"/>
  <p188:author id="{497A1CFB-15CA-23FD-C340-56027DBC50DC}" name="Beveridge, Lindsey" initials="BL" userId="S::Beveridge_l@cde.state.co.us::c0fdd95f-42ba-43e7-a90d-1d23cce210c3" providerId="AD"/>
  <p188:author id="{DD4FFDFD-E8C9-0F1F-63E4-057C0D035A79}" name="Ahlstrand, Melissa" initials="AM" userId="S::Ahlstrand_m@cde.state.co.us::bad13797-8c92-4cbd-9df0-e50737c49789"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77682"/>
    <a:srgbClr val="AAA5D2"/>
    <a:srgbClr val="4C7776"/>
    <a:srgbClr val="825474"/>
    <a:srgbClr val="3CC1CC"/>
    <a:srgbClr val="F8B333"/>
    <a:srgbClr val="7C98AC"/>
    <a:srgbClr val="EC6752"/>
    <a:srgbClr val="46797A"/>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16A556D-2C13-437A-9BA1-BD958D86A94E}" v="5106" dt="2024-07-11T16:04:55.83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551" autoAdjust="0"/>
    <p:restoredTop sz="86394" autoAdjust="0"/>
  </p:normalViewPr>
  <p:slideViewPr>
    <p:cSldViewPr snapToGrid="0">
      <p:cViewPr varScale="1">
        <p:scale>
          <a:sx n="50" d="100"/>
          <a:sy n="50" d="100"/>
        </p:scale>
        <p:origin x="32" y="412"/>
      </p:cViewPr>
      <p:guideLst/>
    </p:cSldViewPr>
  </p:slideViewPr>
  <p:outlineViewPr>
    <p:cViewPr>
      <p:scale>
        <a:sx n="33" d="100"/>
        <a:sy n="33" d="100"/>
      </p:scale>
      <p:origin x="0" y="-1194"/>
    </p:cViewPr>
  </p:outlineViewPr>
  <p:notesTextViewPr>
    <p:cViewPr>
      <p:scale>
        <a:sx n="1" d="1"/>
        <a:sy n="1" d="1"/>
      </p:scale>
      <p:origin x="0" y="0"/>
    </p:cViewPr>
  </p:notesText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handoutMaster" Target="handoutMasters/handoutMaster1.xml"/><Relationship Id="rId50"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microsoft.com/office/2018/10/relationships/authors" Target="authors.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notesMaster" Target="notesMasters/notesMaster1.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viewProps" Target="viewProps.xml"/></Relationships>
</file>

<file path=ppt/diagrams/_rels/data1.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26.svg"/><Relationship Id="rId1" Type="http://schemas.openxmlformats.org/officeDocument/2006/relationships/image" Target="../media/image25.png"/><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28.svg"/></Relationships>
</file>

<file path=ppt/diagrams/_rels/data4.xml.rels><?xml version="1.0" encoding="UTF-8" standalone="yes"?>
<Relationships xmlns="http://schemas.openxmlformats.org/package/2006/relationships"><Relationship Id="rId8" Type="http://schemas.openxmlformats.org/officeDocument/2006/relationships/image" Target="../media/image53.svg"/><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image" Target="../media/image47.svg"/><Relationship Id="rId1" Type="http://schemas.openxmlformats.org/officeDocument/2006/relationships/image" Target="../media/image46.png"/><Relationship Id="rId6" Type="http://schemas.openxmlformats.org/officeDocument/2006/relationships/image" Target="../media/image51.svg"/><Relationship Id="rId5" Type="http://schemas.openxmlformats.org/officeDocument/2006/relationships/image" Target="../media/image50.png"/><Relationship Id="rId4" Type="http://schemas.openxmlformats.org/officeDocument/2006/relationships/image" Target="../media/image49.svg"/></Relationships>
</file>

<file path=ppt/diagrams/_rels/data6.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image" Target="../media/image60.jpeg"/></Relationships>
</file>

<file path=ppt/diagrams/_rels/drawing1.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26.svg"/><Relationship Id="rId1" Type="http://schemas.openxmlformats.org/officeDocument/2006/relationships/image" Target="../media/image25.png"/><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28.svg"/></Relationships>
</file>

<file path=ppt/diagrams/_rels/drawing4.xml.rels><?xml version="1.0" encoding="UTF-8" standalone="yes"?>
<Relationships xmlns="http://schemas.openxmlformats.org/package/2006/relationships"><Relationship Id="rId8" Type="http://schemas.openxmlformats.org/officeDocument/2006/relationships/image" Target="../media/image53.svg"/><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image" Target="../media/image47.svg"/><Relationship Id="rId1" Type="http://schemas.openxmlformats.org/officeDocument/2006/relationships/image" Target="../media/image46.png"/><Relationship Id="rId6" Type="http://schemas.openxmlformats.org/officeDocument/2006/relationships/image" Target="../media/image51.svg"/><Relationship Id="rId5" Type="http://schemas.openxmlformats.org/officeDocument/2006/relationships/image" Target="../media/image50.png"/><Relationship Id="rId4" Type="http://schemas.openxmlformats.org/officeDocument/2006/relationships/image" Target="../media/image49.svg"/></Relationships>
</file>

<file path=ppt/diagrams/_rels/drawing6.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image" Target="../media/image60.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5C8BB86-9050-4DE7-8473-BBCE6986A144}"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3142FC79-DEB3-4494-AF1A-9C5C74783A06}">
      <dgm:prSet custT="1"/>
      <dgm:spPr/>
      <dgm:t>
        <a:bodyPr/>
        <a:lstStyle/>
        <a:p>
          <a:pPr>
            <a:lnSpc>
              <a:spcPct val="100000"/>
            </a:lnSpc>
          </a:pPr>
          <a:r>
            <a:rPr lang="en-US" sz="2000"/>
            <a:t>Understand the foundational knowledge for blending and segmenting </a:t>
          </a:r>
        </a:p>
      </dgm:t>
    </dgm:pt>
    <dgm:pt modelId="{248B6264-EE04-428B-84FA-EF2F3CEEFBDF}" type="parTrans" cxnId="{09E16ED1-992C-4466-8061-B64F72DB3E79}">
      <dgm:prSet/>
      <dgm:spPr/>
      <dgm:t>
        <a:bodyPr/>
        <a:lstStyle/>
        <a:p>
          <a:endParaRPr lang="en-US"/>
        </a:p>
      </dgm:t>
    </dgm:pt>
    <dgm:pt modelId="{CF2080C6-9FB8-443F-AC1F-42E22D56870D}" type="sibTrans" cxnId="{09E16ED1-992C-4466-8061-B64F72DB3E79}">
      <dgm:prSet/>
      <dgm:spPr/>
      <dgm:t>
        <a:bodyPr/>
        <a:lstStyle/>
        <a:p>
          <a:endParaRPr lang="en-US"/>
        </a:p>
      </dgm:t>
    </dgm:pt>
    <dgm:pt modelId="{79E5BBD8-9B26-4838-A0ED-8F8C85539287}">
      <dgm:prSet custT="1"/>
      <dgm:spPr/>
      <dgm:t>
        <a:bodyPr/>
        <a:lstStyle/>
        <a:p>
          <a:pPr>
            <a:lnSpc>
              <a:spcPct val="100000"/>
            </a:lnSpc>
          </a:pPr>
          <a:r>
            <a:rPr lang="en-US" sz="2000" dirty="0"/>
            <a:t>Engage in academic discourse on evidence-based instructional considerations</a:t>
          </a:r>
        </a:p>
      </dgm:t>
    </dgm:pt>
    <dgm:pt modelId="{B9C79844-C02D-468B-9B03-059D73623DA9}" type="parTrans" cxnId="{FDA4F790-A248-40E6-8F1D-3C630B5E8541}">
      <dgm:prSet/>
      <dgm:spPr/>
      <dgm:t>
        <a:bodyPr/>
        <a:lstStyle/>
        <a:p>
          <a:endParaRPr lang="en-US"/>
        </a:p>
      </dgm:t>
    </dgm:pt>
    <dgm:pt modelId="{7FC598E7-33A3-4F9F-9B48-BE29B245FBB8}" type="sibTrans" cxnId="{FDA4F790-A248-40E6-8F1D-3C630B5E8541}">
      <dgm:prSet/>
      <dgm:spPr/>
      <dgm:t>
        <a:bodyPr/>
        <a:lstStyle/>
        <a:p>
          <a:endParaRPr lang="en-US"/>
        </a:p>
      </dgm:t>
    </dgm:pt>
    <dgm:pt modelId="{5B4CAA5A-E747-405C-AFE6-6564F9933B78}">
      <dgm:prSet custT="1"/>
      <dgm:spPr/>
      <dgm:t>
        <a:bodyPr/>
        <a:lstStyle/>
        <a:p>
          <a:pPr>
            <a:lnSpc>
              <a:spcPct val="100000"/>
            </a:lnSpc>
          </a:pPr>
          <a:r>
            <a:rPr lang="en-US" sz="2000"/>
            <a:t>Incorporate blending and segmenting phonics routines through modeling and practice </a:t>
          </a:r>
        </a:p>
      </dgm:t>
    </dgm:pt>
    <dgm:pt modelId="{72E10A78-9EDB-4818-BA3D-835C2E326C98}" type="parTrans" cxnId="{D8FD1C55-B7C2-4D2A-B29F-FCA21FEAD595}">
      <dgm:prSet/>
      <dgm:spPr/>
      <dgm:t>
        <a:bodyPr/>
        <a:lstStyle/>
        <a:p>
          <a:endParaRPr lang="en-US"/>
        </a:p>
      </dgm:t>
    </dgm:pt>
    <dgm:pt modelId="{DED66510-80AC-43E1-8BC2-5F276B057EF1}" type="sibTrans" cxnId="{D8FD1C55-B7C2-4D2A-B29F-FCA21FEAD595}">
      <dgm:prSet/>
      <dgm:spPr/>
      <dgm:t>
        <a:bodyPr/>
        <a:lstStyle/>
        <a:p>
          <a:endParaRPr lang="en-US"/>
        </a:p>
      </dgm:t>
    </dgm:pt>
    <dgm:pt modelId="{D6E17A6B-4482-4D3B-A541-88F7CDDE5564}">
      <dgm:prSet custT="1"/>
      <dgm:spPr/>
      <dgm:t>
        <a:bodyPr/>
        <a:lstStyle/>
        <a:p>
          <a:pPr>
            <a:lnSpc>
              <a:spcPct val="100000"/>
            </a:lnSpc>
          </a:pPr>
          <a:r>
            <a:rPr lang="en-US" sz="2000"/>
            <a:t>Determine personalized next steps for implementation  </a:t>
          </a:r>
        </a:p>
      </dgm:t>
    </dgm:pt>
    <dgm:pt modelId="{399F3F69-8D86-4FF5-9720-5089F62D2990}" type="parTrans" cxnId="{821B97C5-A070-4A30-8981-064617931111}">
      <dgm:prSet/>
      <dgm:spPr/>
      <dgm:t>
        <a:bodyPr/>
        <a:lstStyle/>
        <a:p>
          <a:endParaRPr lang="en-US"/>
        </a:p>
      </dgm:t>
    </dgm:pt>
    <dgm:pt modelId="{D2039947-41FC-4033-92DB-DE539194ECFD}" type="sibTrans" cxnId="{821B97C5-A070-4A30-8981-064617931111}">
      <dgm:prSet/>
      <dgm:spPr/>
      <dgm:t>
        <a:bodyPr/>
        <a:lstStyle/>
        <a:p>
          <a:endParaRPr lang="en-US"/>
        </a:p>
      </dgm:t>
    </dgm:pt>
    <dgm:pt modelId="{D409C16D-B540-4CA2-BE90-6D8DFC3810FE}" type="pres">
      <dgm:prSet presAssocID="{85C8BB86-9050-4DE7-8473-BBCE6986A144}" presName="root" presStyleCnt="0">
        <dgm:presLayoutVars>
          <dgm:dir/>
          <dgm:resizeHandles val="exact"/>
        </dgm:presLayoutVars>
      </dgm:prSet>
      <dgm:spPr/>
    </dgm:pt>
    <dgm:pt modelId="{EC536AFC-458D-4174-910F-9FC4ED3EE4CE}" type="pres">
      <dgm:prSet presAssocID="{3142FC79-DEB3-4494-AF1A-9C5C74783A06}" presName="compNode" presStyleCnt="0"/>
      <dgm:spPr/>
    </dgm:pt>
    <dgm:pt modelId="{3B5048DC-3A0C-4724-AB82-160CDD2C74A3}" type="pres">
      <dgm:prSet presAssocID="{3142FC79-DEB3-4494-AF1A-9C5C74783A06}" presName="bgRect" presStyleLbl="bgShp" presStyleIdx="0" presStyleCnt="4"/>
      <dgm:spPr>
        <a:solidFill>
          <a:schemeClr val="accent1">
            <a:lumMod val="60000"/>
            <a:lumOff val="40000"/>
          </a:schemeClr>
        </a:solidFill>
      </dgm:spPr>
    </dgm:pt>
    <dgm:pt modelId="{EDD4F29A-97A9-468F-825C-EEE657B6A3C9}" type="pres">
      <dgm:prSet presAssocID="{3142FC79-DEB3-4494-AF1A-9C5C74783A06}"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Head with Gears"/>
        </a:ext>
      </dgm:extLst>
    </dgm:pt>
    <dgm:pt modelId="{C171AA73-57B9-4199-9038-25DD53498B2D}" type="pres">
      <dgm:prSet presAssocID="{3142FC79-DEB3-4494-AF1A-9C5C74783A06}" presName="spaceRect" presStyleCnt="0"/>
      <dgm:spPr/>
    </dgm:pt>
    <dgm:pt modelId="{A1935BDB-71CA-48AD-BDE1-CD1219676668}" type="pres">
      <dgm:prSet presAssocID="{3142FC79-DEB3-4494-AF1A-9C5C74783A06}" presName="parTx" presStyleLbl="revTx" presStyleIdx="0" presStyleCnt="4">
        <dgm:presLayoutVars>
          <dgm:chMax val="0"/>
          <dgm:chPref val="0"/>
        </dgm:presLayoutVars>
      </dgm:prSet>
      <dgm:spPr/>
    </dgm:pt>
    <dgm:pt modelId="{855B33F1-1CA1-4CF2-ADAB-93C5F37EF6AA}" type="pres">
      <dgm:prSet presAssocID="{CF2080C6-9FB8-443F-AC1F-42E22D56870D}" presName="sibTrans" presStyleCnt="0"/>
      <dgm:spPr/>
    </dgm:pt>
    <dgm:pt modelId="{036814EB-5294-4170-8691-1D64D288F66A}" type="pres">
      <dgm:prSet presAssocID="{79E5BBD8-9B26-4838-A0ED-8F8C85539287}" presName="compNode" presStyleCnt="0"/>
      <dgm:spPr/>
    </dgm:pt>
    <dgm:pt modelId="{8A2544E7-975A-4E09-BF66-9A8EFEB70397}" type="pres">
      <dgm:prSet presAssocID="{79E5BBD8-9B26-4838-A0ED-8F8C85539287}" presName="bgRect" presStyleLbl="bgShp" presStyleIdx="1" presStyleCnt="4"/>
      <dgm:spPr>
        <a:solidFill>
          <a:schemeClr val="accent1">
            <a:lumMod val="60000"/>
            <a:lumOff val="40000"/>
          </a:schemeClr>
        </a:solidFill>
      </dgm:spPr>
    </dgm:pt>
    <dgm:pt modelId="{749E03D4-A2A9-4B2E-89D2-9C08A4582332}" type="pres">
      <dgm:prSet presAssocID="{79E5BBD8-9B26-4838-A0ED-8F8C85539287}"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Teacher"/>
        </a:ext>
      </dgm:extLst>
    </dgm:pt>
    <dgm:pt modelId="{165B3634-7C32-4C70-B7D3-608D931DF787}" type="pres">
      <dgm:prSet presAssocID="{79E5BBD8-9B26-4838-A0ED-8F8C85539287}" presName="spaceRect" presStyleCnt="0"/>
      <dgm:spPr/>
    </dgm:pt>
    <dgm:pt modelId="{EF9EBC76-96C8-4CCD-B1D1-9C81E95C878D}" type="pres">
      <dgm:prSet presAssocID="{79E5BBD8-9B26-4838-A0ED-8F8C85539287}" presName="parTx" presStyleLbl="revTx" presStyleIdx="1" presStyleCnt="4">
        <dgm:presLayoutVars>
          <dgm:chMax val="0"/>
          <dgm:chPref val="0"/>
        </dgm:presLayoutVars>
      </dgm:prSet>
      <dgm:spPr/>
    </dgm:pt>
    <dgm:pt modelId="{0A575395-16A8-4014-A411-6DC292D1141E}" type="pres">
      <dgm:prSet presAssocID="{7FC598E7-33A3-4F9F-9B48-BE29B245FBB8}" presName="sibTrans" presStyleCnt="0"/>
      <dgm:spPr/>
    </dgm:pt>
    <dgm:pt modelId="{6D187D97-CAEA-4381-9355-AC558EE67BDD}" type="pres">
      <dgm:prSet presAssocID="{5B4CAA5A-E747-405C-AFE6-6564F9933B78}" presName="compNode" presStyleCnt="0"/>
      <dgm:spPr/>
    </dgm:pt>
    <dgm:pt modelId="{10EBE445-40BA-40E8-9D8A-113605F9A0B0}" type="pres">
      <dgm:prSet presAssocID="{5B4CAA5A-E747-405C-AFE6-6564F9933B78}" presName="bgRect" presStyleLbl="bgShp" presStyleIdx="2" presStyleCnt="4"/>
      <dgm:spPr>
        <a:solidFill>
          <a:schemeClr val="accent1">
            <a:lumMod val="60000"/>
            <a:lumOff val="40000"/>
          </a:schemeClr>
        </a:solidFill>
      </dgm:spPr>
    </dgm:pt>
    <dgm:pt modelId="{212E3882-AABA-49C9-A83C-F92E1C8F1036}" type="pres">
      <dgm:prSet presAssocID="{5B4CAA5A-E747-405C-AFE6-6564F9933B78}"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Brain in head"/>
        </a:ext>
      </dgm:extLst>
    </dgm:pt>
    <dgm:pt modelId="{049611F8-4D70-4C1B-8F52-5A2A6A742035}" type="pres">
      <dgm:prSet presAssocID="{5B4CAA5A-E747-405C-AFE6-6564F9933B78}" presName="spaceRect" presStyleCnt="0"/>
      <dgm:spPr/>
    </dgm:pt>
    <dgm:pt modelId="{CF9B6DB4-9CBE-43A6-A18B-D50A3625A027}" type="pres">
      <dgm:prSet presAssocID="{5B4CAA5A-E747-405C-AFE6-6564F9933B78}" presName="parTx" presStyleLbl="revTx" presStyleIdx="2" presStyleCnt="4">
        <dgm:presLayoutVars>
          <dgm:chMax val="0"/>
          <dgm:chPref val="0"/>
        </dgm:presLayoutVars>
      </dgm:prSet>
      <dgm:spPr/>
    </dgm:pt>
    <dgm:pt modelId="{31BEE3F0-7687-49E2-AE10-DAFFB82C6A6A}" type="pres">
      <dgm:prSet presAssocID="{DED66510-80AC-43E1-8BC2-5F276B057EF1}" presName="sibTrans" presStyleCnt="0"/>
      <dgm:spPr/>
    </dgm:pt>
    <dgm:pt modelId="{76385E10-C568-4C80-B070-055381489B67}" type="pres">
      <dgm:prSet presAssocID="{D6E17A6B-4482-4D3B-A541-88F7CDDE5564}" presName="compNode" presStyleCnt="0"/>
      <dgm:spPr/>
    </dgm:pt>
    <dgm:pt modelId="{AACC3483-4FEA-418A-88E6-75837B3CB9B3}" type="pres">
      <dgm:prSet presAssocID="{D6E17A6B-4482-4D3B-A541-88F7CDDE5564}" presName="bgRect" presStyleLbl="bgShp" presStyleIdx="3" presStyleCnt="4"/>
      <dgm:spPr>
        <a:solidFill>
          <a:schemeClr val="accent1">
            <a:lumMod val="60000"/>
            <a:lumOff val="40000"/>
          </a:schemeClr>
        </a:solidFill>
      </dgm:spPr>
    </dgm:pt>
    <dgm:pt modelId="{5C338307-9B04-4243-B26B-E58D81BB187E}" type="pres">
      <dgm:prSet presAssocID="{D6E17A6B-4482-4D3B-A541-88F7CDDE5564}"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Checkmark"/>
        </a:ext>
      </dgm:extLst>
    </dgm:pt>
    <dgm:pt modelId="{1DAFE516-EF44-49B0-A2EB-09747FAA0590}" type="pres">
      <dgm:prSet presAssocID="{D6E17A6B-4482-4D3B-A541-88F7CDDE5564}" presName="spaceRect" presStyleCnt="0"/>
      <dgm:spPr/>
    </dgm:pt>
    <dgm:pt modelId="{90E5CEA6-3950-4E4C-9196-CA5A44007B0B}" type="pres">
      <dgm:prSet presAssocID="{D6E17A6B-4482-4D3B-A541-88F7CDDE5564}" presName="parTx" presStyleLbl="revTx" presStyleIdx="3" presStyleCnt="4">
        <dgm:presLayoutVars>
          <dgm:chMax val="0"/>
          <dgm:chPref val="0"/>
        </dgm:presLayoutVars>
      </dgm:prSet>
      <dgm:spPr/>
    </dgm:pt>
  </dgm:ptLst>
  <dgm:cxnLst>
    <dgm:cxn modelId="{4DA91309-BE48-4553-8A9A-F72C95318464}" type="presOf" srcId="{D6E17A6B-4482-4D3B-A541-88F7CDDE5564}" destId="{90E5CEA6-3950-4E4C-9196-CA5A44007B0B}" srcOrd="0" destOrd="0" presId="urn:microsoft.com/office/officeart/2018/2/layout/IconVerticalSolidList"/>
    <dgm:cxn modelId="{1156FF14-838E-43AF-AC0F-CEB56F99631E}" type="presOf" srcId="{85C8BB86-9050-4DE7-8473-BBCE6986A144}" destId="{D409C16D-B540-4CA2-BE90-6D8DFC3810FE}" srcOrd="0" destOrd="0" presId="urn:microsoft.com/office/officeart/2018/2/layout/IconVerticalSolidList"/>
    <dgm:cxn modelId="{B6EC4435-A839-42C3-8F64-51E1762E49DF}" type="presOf" srcId="{79E5BBD8-9B26-4838-A0ED-8F8C85539287}" destId="{EF9EBC76-96C8-4CCD-B1D1-9C81E95C878D}" srcOrd="0" destOrd="0" presId="urn:microsoft.com/office/officeart/2018/2/layout/IconVerticalSolidList"/>
    <dgm:cxn modelId="{D8FD1C55-B7C2-4D2A-B29F-FCA21FEAD595}" srcId="{85C8BB86-9050-4DE7-8473-BBCE6986A144}" destId="{5B4CAA5A-E747-405C-AFE6-6564F9933B78}" srcOrd="2" destOrd="0" parTransId="{72E10A78-9EDB-4818-BA3D-835C2E326C98}" sibTransId="{DED66510-80AC-43E1-8BC2-5F276B057EF1}"/>
    <dgm:cxn modelId="{E2030F8C-05AB-4466-B033-C6FDFA61752F}" type="presOf" srcId="{5B4CAA5A-E747-405C-AFE6-6564F9933B78}" destId="{CF9B6DB4-9CBE-43A6-A18B-D50A3625A027}" srcOrd="0" destOrd="0" presId="urn:microsoft.com/office/officeart/2018/2/layout/IconVerticalSolidList"/>
    <dgm:cxn modelId="{FDA4F790-A248-40E6-8F1D-3C630B5E8541}" srcId="{85C8BB86-9050-4DE7-8473-BBCE6986A144}" destId="{79E5BBD8-9B26-4838-A0ED-8F8C85539287}" srcOrd="1" destOrd="0" parTransId="{B9C79844-C02D-468B-9B03-059D73623DA9}" sibTransId="{7FC598E7-33A3-4F9F-9B48-BE29B245FBB8}"/>
    <dgm:cxn modelId="{821B97C5-A070-4A30-8981-064617931111}" srcId="{85C8BB86-9050-4DE7-8473-BBCE6986A144}" destId="{D6E17A6B-4482-4D3B-A541-88F7CDDE5564}" srcOrd="3" destOrd="0" parTransId="{399F3F69-8D86-4FF5-9720-5089F62D2990}" sibTransId="{D2039947-41FC-4033-92DB-DE539194ECFD}"/>
    <dgm:cxn modelId="{5A7BE7CA-EC66-465D-9268-91C7861688F3}" type="presOf" srcId="{3142FC79-DEB3-4494-AF1A-9C5C74783A06}" destId="{A1935BDB-71CA-48AD-BDE1-CD1219676668}" srcOrd="0" destOrd="0" presId="urn:microsoft.com/office/officeart/2018/2/layout/IconVerticalSolidList"/>
    <dgm:cxn modelId="{09E16ED1-992C-4466-8061-B64F72DB3E79}" srcId="{85C8BB86-9050-4DE7-8473-BBCE6986A144}" destId="{3142FC79-DEB3-4494-AF1A-9C5C74783A06}" srcOrd="0" destOrd="0" parTransId="{248B6264-EE04-428B-84FA-EF2F3CEEFBDF}" sibTransId="{CF2080C6-9FB8-443F-AC1F-42E22D56870D}"/>
    <dgm:cxn modelId="{72E3F7EF-DCF1-4387-AC70-544C8F202785}" type="presParOf" srcId="{D409C16D-B540-4CA2-BE90-6D8DFC3810FE}" destId="{EC536AFC-458D-4174-910F-9FC4ED3EE4CE}" srcOrd="0" destOrd="0" presId="urn:microsoft.com/office/officeart/2018/2/layout/IconVerticalSolidList"/>
    <dgm:cxn modelId="{8EA8FF6C-1566-4300-9139-CCA15F8DAF27}" type="presParOf" srcId="{EC536AFC-458D-4174-910F-9FC4ED3EE4CE}" destId="{3B5048DC-3A0C-4724-AB82-160CDD2C74A3}" srcOrd="0" destOrd="0" presId="urn:microsoft.com/office/officeart/2018/2/layout/IconVerticalSolidList"/>
    <dgm:cxn modelId="{3044ED35-5B44-4DE4-B835-6A5C25EAE89C}" type="presParOf" srcId="{EC536AFC-458D-4174-910F-9FC4ED3EE4CE}" destId="{EDD4F29A-97A9-468F-825C-EEE657B6A3C9}" srcOrd="1" destOrd="0" presId="urn:microsoft.com/office/officeart/2018/2/layout/IconVerticalSolidList"/>
    <dgm:cxn modelId="{CA505F2D-B5A9-4663-AF81-EF9854C56167}" type="presParOf" srcId="{EC536AFC-458D-4174-910F-9FC4ED3EE4CE}" destId="{C171AA73-57B9-4199-9038-25DD53498B2D}" srcOrd="2" destOrd="0" presId="urn:microsoft.com/office/officeart/2018/2/layout/IconVerticalSolidList"/>
    <dgm:cxn modelId="{A9DDE451-C45E-466C-8459-505C5B594145}" type="presParOf" srcId="{EC536AFC-458D-4174-910F-9FC4ED3EE4CE}" destId="{A1935BDB-71CA-48AD-BDE1-CD1219676668}" srcOrd="3" destOrd="0" presId="urn:microsoft.com/office/officeart/2018/2/layout/IconVerticalSolidList"/>
    <dgm:cxn modelId="{2C9C7480-3CA4-4D44-8373-006FC5808CCE}" type="presParOf" srcId="{D409C16D-B540-4CA2-BE90-6D8DFC3810FE}" destId="{855B33F1-1CA1-4CF2-ADAB-93C5F37EF6AA}" srcOrd="1" destOrd="0" presId="urn:microsoft.com/office/officeart/2018/2/layout/IconVerticalSolidList"/>
    <dgm:cxn modelId="{BD08D3BB-46CE-4B5E-8721-7ECFC6B8EAD0}" type="presParOf" srcId="{D409C16D-B540-4CA2-BE90-6D8DFC3810FE}" destId="{036814EB-5294-4170-8691-1D64D288F66A}" srcOrd="2" destOrd="0" presId="urn:microsoft.com/office/officeart/2018/2/layout/IconVerticalSolidList"/>
    <dgm:cxn modelId="{659A5521-D47A-43E0-B56A-173F5DF9CBE5}" type="presParOf" srcId="{036814EB-5294-4170-8691-1D64D288F66A}" destId="{8A2544E7-975A-4E09-BF66-9A8EFEB70397}" srcOrd="0" destOrd="0" presId="urn:microsoft.com/office/officeart/2018/2/layout/IconVerticalSolidList"/>
    <dgm:cxn modelId="{9A0799E6-89AD-4372-9165-05CFF66CD01A}" type="presParOf" srcId="{036814EB-5294-4170-8691-1D64D288F66A}" destId="{749E03D4-A2A9-4B2E-89D2-9C08A4582332}" srcOrd="1" destOrd="0" presId="urn:microsoft.com/office/officeart/2018/2/layout/IconVerticalSolidList"/>
    <dgm:cxn modelId="{69F1F047-8230-4541-9A6B-03F9A97DB31F}" type="presParOf" srcId="{036814EB-5294-4170-8691-1D64D288F66A}" destId="{165B3634-7C32-4C70-B7D3-608D931DF787}" srcOrd="2" destOrd="0" presId="urn:microsoft.com/office/officeart/2018/2/layout/IconVerticalSolidList"/>
    <dgm:cxn modelId="{C6D12660-0EAF-49E0-92B3-5E0EF51B139C}" type="presParOf" srcId="{036814EB-5294-4170-8691-1D64D288F66A}" destId="{EF9EBC76-96C8-4CCD-B1D1-9C81E95C878D}" srcOrd="3" destOrd="0" presId="urn:microsoft.com/office/officeart/2018/2/layout/IconVerticalSolidList"/>
    <dgm:cxn modelId="{478DD4F5-73E5-4A26-B13B-B7D6F4F3F6C7}" type="presParOf" srcId="{D409C16D-B540-4CA2-BE90-6D8DFC3810FE}" destId="{0A575395-16A8-4014-A411-6DC292D1141E}" srcOrd="3" destOrd="0" presId="urn:microsoft.com/office/officeart/2018/2/layout/IconVerticalSolidList"/>
    <dgm:cxn modelId="{26DE6E2C-CBBF-4D2F-85EE-23C008308492}" type="presParOf" srcId="{D409C16D-B540-4CA2-BE90-6D8DFC3810FE}" destId="{6D187D97-CAEA-4381-9355-AC558EE67BDD}" srcOrd="4" destOrd="0" presId="urn:microsoft.com/office/officeart/2018/2/layout/IconVerticalSolidList"/>
    <dgm:cxn modelId="{FF30AB77-A6BF-4363-94FF-583986D2F411}" type="presParOf" srcId="{6D187D97-CAEA-4381-9355-AC558EE67BDD}" destId="{10EBE445-40BA-40E8-9D8A-113605F9A0B0}" srcOrd="0" destOrd="0" presId="urn:microsoft.com/office/officeart/2018/2/layout/IconVerticalSolidList"/>
    <dgm:cxn modelId="{5D38C9EA-4E83-416A-86F3-96BF6C2E33CC}" type="presParOf" srcId="{6D187D97-CAEA-4381-9355-AC558EE67BDD}" destId="{212E3882-AABA-49C9-A83C-F92E1C8F1036}" srcOrd="1" destOrd="0" presId="urn:microsoft.com/office/officeart/2018/2/layout/IconVerticalSolidList"/>
    <dgm:cxn modelId="{077BEBD9-52A4-4407-AC33-A5BD04DAE12D}" type="presParOf" srcId="{6D187D97-CAEA-4381-9355-AC558EE67BDD}" destId="{049611F8-4D70-4C1B-8F52-5A2A6A742035}" srcOrd="2" destOrd="0" presId="urn:microsoft.com/office/officeart/2018/2/layout/IconVerticalSolidList"/>
    <dgm:cxn modelId="{4214B9A8-DD46-460A-A9BF-E68E15F2E7AA}" type="presParOf" srcId="{6D187D97-CAEA-4381-9355-AC558EE67BDD}" destId="{CF9B6DB4-9CBE-43A6-A18B-D50A3625A027}" srcOrd="3" destOrd="0" presId="urn:microsoft.com/office/officeart/2018/2/layout/IconVerticalSolidList"/>
    <dgm:cxn modelId="{41D41F0C-D8D3-4DA2-99AC-D4D928DD4420}" type="presParOf" srcId="{D409C16D-B540-4CA2-BE90-6D8DFC3810FE}" destId="{31BEE3F0-7687-49E2-AE10-DAFFB82C6A6A}" srcOrd="5" destOrd="0" presId="urn:microsoft.com/office/officeart/2018/2/layout/IconVerticalSolidList"/>
    <dgm:cxn modelId="{72A06632-BC2E-470F-8841-37A3D6FF1571}" type="presParOf" srcId="{D409C16D-B540-4CA2-BE90-6D8DFC3810FE}" destId="{76385E10-C568-4C80-B070-055381489B67}" srcOrd="6" destOrd="0" presId="urn:microsoft.com/office/officeart/2018/2/layout/IconVerticalSolidList"/>
    <dgm:cxn modelId="{CB941C5C-7683-44E1-9837-CAAB7989315A}" type="presParOf" srcId="{76385E10-C568-4C80-B070-055381489B67}" destId="{AACC3483-4FEA-418A-88E6-75837B3CB9B3}" srcOrd="0" destOrd="0" presId="urn:microsoft.com/office/officeart/2018/2/layout/IconVerticalSolidList"/>
    <dgm:cxn modelId="{F610C33D-FEAF-4EBA-874F-3436B39D36F5}" type="presParOf" srcId="{76385E10-C568-4C80-B070-055381489B67}" destId="{5C338307-9B04-4243-B26B-E58D81BB187E}" srcOrd="1" destOrd="0" presId="urn:microsoft.com/office/officeart/2018/2/layout/IconVerticalSolidList"/>
    <dgm:cxn modelId="{9B71D9AA-7330-4AFF-A9A1-309B4EECDE99}" type="presParOf" srcId="{76385E10-C568-4C80-B070-055381489B67}" destId="{1DAFE516-EF44-49B0-A2EB-09747FAA0590}" srcOrd="2" destOrd="0" presId="urn:microsoft.com/office/officeart/2018/2/layout/IconVerticalSolidList"/>
    <dgm:cxn modelId="{6E7CE170-3520-4F71-93C8-29211C309AD0}" type="presParOf" srcId="{76385E10-C568-4C80-B070-055381489B67}" destId="{90E5CEA6-3950-4E4C-9196-CA5A44007B0B}"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0862AA7-8678-4D70-9CAA-3E0CFB2FFE2D}"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1BC1CA7D-DC97-4162-9AA8-DCCB81FE0AF6}">
      <dgm:prSet/>
      <dgm:spPr/>
      <dgm:t>
        <a:bodyPr/>
        <a:lstStyle/>
        <a:p>
          <a:r>
            <a:rPr lang="en-US" b="1"/>
            <a:t>Explicit</a:t>
          </a:r>
          <a:r>
            <a:rPr lang="en-US"/>
            <a:t> – clear explanations, teacher modeling, student practice </a:t>
          </a:r>
        </a:p>
      </dgm:t>
    </dgm:pt>
    <dgm:pt modelId="{50CC9FC5-0D3D-487D-BB10-2334A35D3BF2}" type="parTrans" cxnId="{64424C66-7C77-4DBE-802D-F1DAC58B33C9}">
      <dgm:prSet/>
      <dgm:spPr/>
      <dgm:t>
        <a:bodyPr/>
        <a:lstStyle/>
        <a:p>
          <a:endParaRPr lang="en-US"/>
        </a:p>
      </dgm:t>
    </dgm:pt>
    <dgm:pt modelId="{73F590B5-1BEA-421F-B3EF-90FC6C09142E}" type="sibTrans" cxnId="{64424C66-7C77-4DBE-802D-F1DAC58B33C9}">
      <dgm:prSet/>
      <dgm:spPr/>
      <dgm:t>
        <a:bodyPr/>
        <a:lstStyle/>
        <a:p>
          <a:endParaRPr lang="en-US"/>
        </a:p>
      </dgm:t>
    </dgm:pt>
    <dgm:pt modelId="{CDA2BFED-36EF-47AA-B6D8-A411A53F3E00}">
      <dgm:prSet/>
      <dgm:spPr/>
      <dgm:t>
        <a:bodyPr/>
        <a:lstStyle/>
        <a:p>
          <a:r>
            <a:rPr lang="en-US" b="1"/>
            <a:t>Systematic</a:t>
          </a:r>
          <a:r>
            <a:rPr lang="en-US"/>
            <a:t> – focus on 1 or 2 skills at a time moving from simpler to more complex progression  </a:t>
          </a:r>
        </a:p>
      </dgm:t>
    </dgm:pt>
    <dgm:pt modelId="{AF2A60FF-3B9A-4E9F-800D-B0AB6D0798EB}" type="parTrans" cxnId="{461FCBB6-3D6B-4C06-B07F-83FB5F18D9B8}">
      <dgm:prSet/>
      <dgm:spPr/>
      <dgm:t>
        <a:bodyPr/>
        <a:lstStyle/>
        <a:p>
          <a:endParaRPr lang="en-US"/>
        </a:p>
      </dgm:t>
    </dgm:pt>
    <dgm:pt modelId="{CAE9F236-2FEB-439C-A330-52E35923BF38}" type="sibTrans" cxnId="{461FCBB6-3D6B-4C06-B07F-83FB5F18D9B8}">
      <dgm:prSet/>
      <dgm:spPr/>
      <dgm:t>
        <a:bodyPr/>
        <a:lstStyle/>
        <a:p>
          <a:endParaRPr lang="en-US"/>
        </a:p>
      </dgm:t>
    </dgm:pt>
    <dgm:pt modelId="{10D923BD-FAF5-44C1-BD36-1AD703C300E8}">
      <dgm:prSet/>
      <dgm:spPr/>
      <dgm:t>
        <a:bodyPr/>
        <a:lstStyle/>
        <a:p>
          <a:r>
            <a:rPr lang="en-US" b="1"/>
            <a:t>Engaging</a:t>
          </a:r>
          <a:r>
            <a:rPr lang="en-US"/>
            <a:t> – motivating, multisensory, and snappy pace to keep interest</a:t>
          </a:r>
        </a:p>
      </dgm:t>
    </dgm:pt>
    <dgm:pt modelId="{7F6B8F6A-52B6-4E4A-876B-E8A14C4F1C9A}" type="parTrans" cxnId="{9185665E-63DD-4FF2-8FE2-A20200B6856D}">
      <dgm:prSet/>
      <dgm:spPr/>
      <dgm:t>
        <a:bodyPr/>
        <a:lstStyle/>
        <a:p>
          <a:endParaRPr lang="en-US"/>
        </a:p>
      </dgm:t>
    </dgm:pt>
    <dgm:pt modelId="{374618B6-4D7D-4F48-B535-AE744668BAEC}" type="sibTrans" cxnId="{9185665E-63DD-4FF2-8FE2-A20200B6856D}">
      <dgm:prSet/>
      <dgm:spPr/>
      <dgm:t>
        <a:bodyPr/>
        <a:lstStyle/>
        <a:p>
          <a:endParaRPr lang="en-US"/>
        </a:p>
      </dgm:t>
    </dgm:pt>
    <dgm:pt modelId="{C1099769-B493-4D6D-960C-EB332E6BE9B1}">
      <dgm:prSet/>
      <dgm:spPr/>
      <dgm:t>
        <a:bodyPr/>
        <a:lstStyle/>
        <a:p>
          <a:r>
            <a:rPr lang="en-US" b="1"/>
            <a:t>Duration</a:t>
          </a:r>
          <a:r>
            <a:rPr lang="en-US"/>
            <a:t> – most students benefit from just a few minutes of blending and segmenting practice within the full phonics lesson</a:t>
          </a:r>
        </a:p>
      </dgm:t>
    </dgm:pt>
    <dgm:pt modelId="{EE1DBCF6-A493-42C7-8909-2058E92EE098}" type="parTrans" cxnId="{73A0EC2B-2A16-4890-852B-E7C7AFAC96F5}">
      <dgm:prSet/>
      <dgm:spPr/>
      <dgm:t>
        <a:bodyPr/>
        <a:lstStyle/>
        <a:p>
          <a:endParaRPr lang="en-US"/>
        </a:p>
      </dgm:t>
    </dgm:pt>
    <dgm:pt modelId="{03977864-6DE0-432F-879D-2838667D19E7}" type="sibTrans" cxnId="{73A0EC2B-2A16-4890-852B-E7C7AFAC96F5}">
      <dgm:prSet/>
      <dgm:spPr/>
      <dgm:t>
        <a:bodyPr/>
        <a:lstStyle/>
        <a:p>
          <a:endParaRPr lang="en-US"/>
        </a:p>
      </dgm:t>
    </dgm:pt>
    <dgm:pt modelId="{A2B9DAB9-925F-46F0-9B50-F8C8758DFE14}" type="pres">
      <dgm:prSet presAssocID="{10862AA7-8678-4D70-9CAA-3E0CFB2FFE2D}" presName="vert0" presStyleCnt="0">
        <dgm:presLayoutVars>
          <dgm:dir/>
          <dgm:animOne val="branch"/>
          <dgm:animLvl val="lvl"/>
        </dgm:presLayoutVars>
      </dgm:prSet>
      <dgm:spPr/>
    </dgm:pt>
    <dgm:pt modelId="{8CF2E1CD-F620-4A66-AF35-22E6510D5E40}" type="pres">
      <dgm:prSet presAssocID="{1BC1CA7D-DC97-4162-9AA8-DCCB81FE0AF6}" presName="thickLine" presStyleLbl="alignNode1" presStyleIdx="0" presStyleCnt="4"/>
      <dgm:spPr/>
    </dgm:pt>
    <dgm:pt modelId="{C42017F2-BB0C-494A-99A1-115C24F90512}" type="pres">
      <dgm:prSet presAssocID="{1BC1CA7D-DC97-4162-9AA8-DCCB81FE0AF6}" presName="horz1" presStyleCnt="0"/>
      <dgm:spPr/>
    </dgm:pt>
    <dgm:pt modelId="{28546391-707A-4927-91A0-8599D0713A88}" type="pres">
      <dgm:prSet presAssocID="{1BC1CA7D-DC97-4162-9AA8-DCCB81FE0AF6}" presName="tx1" presStyleLbl="revTx" presStyleIdx="0" presStyleCnt="4"/>
      <dgm:spPr/>
    </dgm:pt>
    <dgm:pt modelId="{56A46DF1-0FFC-45E4-A02E-E8E871763633}" type="pres">
      <dgm:prSet presAssocID="{1BC1CA7D-DC97-4162-9AA8-DCCB81FE0AF6}" presName="vert1" presStyleCnt="0"/>
      <dgm:spPr/>
    </dgm:pt>
    <dgm:pt modelId="{641BFAA0-0C18-4900-BED9-B8CC438F045F}" type="pres">
      <dgm:prSet presAssocID="{CDA2BFED-36EF-47AA-B6D8-A411A53F3E00}" presName="thickLine" presStyleLbl="alignNode1" presStyleIdx="1" presStyleCnt="4"/>
      <dgm:spPr/>
    </dgm:pt>
    <dgm:pt modelId="{88AB05E5-89C8-4C3A-A276-CA2BDFE031AA}" type="pres">
      <dgm:prSet presAssocID="{CDA2BFED-36EF-47AA-B6D8-A411A53F3E00}" presName="horz1" presStyleCnt="0"/>
      <dgm:spPr/>
    </dgm:pt>
    <dgm:pt modelId="{23E9F35D-D443-43F9-9B3A-3FC0F0D377C2}" type="pres">
      <dgm:prSet presAssocID="{CDA2BFED-36EF-47AA-B6D8-A411A53F3E00}" presName="tx1" presStyleLbl="revTx" presStyleIdx="1" presStyleCnt="4"/>
      <dgm:spPr/>
    </dgm:pt>
    <dgm:pt modelId="{9A0E2B80-1A16-4A31-87CA-376A8B044AC4}" type="pres">
      <dgm:prSet presAssocID="{CDA2BFED-36EF-47AA-B6D8-A411A53F3E00}" presName="vert1" presStyleCnt="0"/>
      <dgm:spPr/>
    </dgm:pt>
    <dgm:pt modelId="{1E82AFED-81A2-4F5E-891C-0D96594788CA}" type="pres">
      <dgm:prSet presAssocID="{10D923BD-FAF5-44C1-BD36-1AD703C300E8}" presName="thickLine" presStyleLbl="alignNode1" presStyleIdx="2" presStyleCnt="4"/>
      <dgm:spPr/>
    </dgm:pt>
    <dgm:pt modelId="{9D2DCA3D-B0B2-4EC4-8FBE-5949C257A7C1}" type="pres">
      <dgm:prSet presAssocID="{10D923BD-FAF5-44C1-BD36-1AD703C300E8}" presName="horz1" presStyleCnt="0"/>
      <dgm:spPr/>
    </dgm:pt>
    <dgm:pt modelId="{E43EE610-8122-471F-97A6-E1F392895411}" type="pres">
      <dgm:prSet presAssocID="{10D923BD-FAF5-44C1-BD36-1AD703C300E8}" presName="tx1" presStyleLbl="revTx" presStyleIdx="2" presStyleCnt="4"/>
      <dgm:spPr/>
    </dgm:pt>
    <dgm:pt modelId="{5101BF55-E56F-415D-AA41-600538062CB6}" type="pres">
      <dgm:prSet presAssocID="{10D923BD-FAF5-44C1-BD36-1AD703C300E8}" presName="vert1" presStyleCnt="0"/>
      <dgm:spPr/>
    </dgm:pt>
    <dgm:pt modelId="{D962C79D-DC24-4E8F-8FEC-D1C621C80DFB}" type="pres">
      <dgm:prSet presAssocID="{C1099769-B493-4D6D-960C-EB332E6BE9B1}" presName="thickLine" presStyleLbl="alignNode1" presStyleIdx="3" presStyleCnt="4"/>
      <dgm:spPr/>
    </dgm:pt>
    <dgm:pt modelId="{87F9FE72-59FD-4661-A0EB-BDE3BDF2DDA9}" type="pres">
      <dgm:prSet presAssocID="{C1099769-B493-4D6D-960C-EB332E6BE9B1}" presName="horz1" presStyleCnt="0"/>
      <dgm:spPr/>
    </dgm:pt>
    <dgm:pt modelId="{28A1B37C-13D4-4104-B65A-8FCD5D615E87}" type="pres">
      <dgm:prSet presAssocID="{C1099769-B493-4D6D-960C-EB332E6BE9B1}" presName="tx1" presStyleLbl="revTx" presStyleIdx="3" presStyleCnt="4"/>
      <dgm:spPr/>
    </dgm:pt>
    <dgm:pt modelId="{2F3484A5-B878-4449-8A10-8ECD3D0474B9}" type="pres">
      <dgm:prSet presAssocID="{C1099769-B493-4D6D-960C-EB332E6BE9B1}" presName="vert1" presStyleCnt="0"/>
      <dgm:spPr/>
    </dgm:pt>
  </dgm:ptLst>
  <dgm:cxnLst>
    <dgm:cxn modelId="{C2C35C00-5C54-4353-8F53-D18A264D23D0}" type="presOf" srcId="{C1099769-B493-4D6D-960C-EB332E6BE9B1}" destId="{28A1B37C-13D4-4104-B65A-8FCD5D615E87}" srcOrd="0" destOrd="0" presId="urn:microsoft.com/office/officeart/2008/layout/LinedList"/>
    <dgm:cxn modelId="{73A0EC2B-2A16-4890-852B-E7C7AFAC96F5}" srcId="{10862AA7-8678-4D70-9CAA-3E0CFB2FFE2D}" destId="{C1099769-B493-4D6D-960C-EB332E6BE9B1}" srcOrd="3" destOrd="0" parTransId="{EE1DBCF6-A493-42C7-8909-2058E92EE098}" sibTransId="{03977864-6DE0-432F-879D-2838667D19E7}"/>
    <dgm:cxn modelId="{9185665E-63DD-4FF2-8FE2-A20200B6856D}" srcId="{10862AA7-8678-4D70-9CAA-3E0CFB2FFE2D}" destId="{10D923BD-FAF5-44C1-BD36-1AD703C300E8}" srcOrd="2" destOrd="0" parTransId="{7F6B8F6A-52B6-4E4A-876B-E8A14C4F1C9A}" sibTransId="{374618B6-4D7D-4F48-B535-AE744668BAEC}"/>
    <dgm:cxn modelId="{64424C66-7C77-4DBE-802D-F1DAC58B33C9}" srcId="{10862AA7-8678-4D70-9CAA-3E0CFB2FFE2D}" destId="{1BC1CA7D-DC97-4162-9AA8-DCCB81FE0AF6}" srcOrd="0" destOrd="0" parTransId="{50CC9FC5-0D3D-487D-BB10-2334A35D3BF2}" sibTransId="{73F590B5-1BEA-421F-B3EF-90FC6C09142E}"/>
    <dgm:cxn modelId="{FFF4E677-3B5B-446E-8719-D2063B7D749F}" type="presOf" srcId="{1BC1CA7D-DC97-4162-9AA8-DCCB81FE0AF6}" destId="{28546391-707A-4927-91A0-8599D0713A88}" srcOrd="0" destOrd="0" presId="urn:microsoft.com/office/officeart/2008/layout/LinedList"/>
    <dgm:cxn modelId="{E9C20886-40DA-46D9-99D4-0D03E9898070}" type="presOf" srcId="{10D923BD-FAF5-44C1-BD36-1AD703C300E8}" destId="{E43EE610-8122-471F-97A6-E1F392895411}" srcOrd="0" destOrd="0" presId="urn:microsoft.com/office/officeart/2008/layout/LinedList"/>
    <dgm:cxn modelId="{B7560F87-E8FF-449D-8E9A-256AE0C5E0D6}" type="presOf" srcId="{10862AA7-8678-4D70-9CAA-3E0CFB2FFE2D}" destId="{A2B9DAB9-925F-46F0-9B50-F8C8758DFE14}" srcOrd="0" destOrd="0" presId="urn:microsoft.com/office/officeart/2008/layout/LinedList"/>
    <dgm:cxn modelId="{461FCBB6-3D6B-4C06-B07F-83FB5F18D9B8}" srcId="{10862AA7-8678-4D70-9CAA-3E0CFB2FFE2D}" destId="{CDA2BFED-36EF-47AA-B6D8-A411A53F3E00}" srcOrd="1" destOrd="0" parTransId="{AF2A60FF-3B9A-4E9F-800D-B0AB6D0798EB}" sibTransId="{CAE9F236-2FEB-439C-A330-52E35923BF38}"/>
    <dgm:cxn modelId="{95AEE6F0-AACF-4331-8D35-BFD3374FC523}" type="presOf" srcId="{CDA2BFED-36EF-47AA-B6D8-A411A53F3E00}" destId="{23E9F35D-D443-43F9-9B3A-3FC0F0D377C2}" srcOrd="0" destOrd="0" presId="urn:microsoft.com/office/officeart/2008/layout/LinedList"/>
    <dgm:cxn modelId="{A54AB81A-08DE-4524-9084-E4C8382A86E7}" type="presParOf" srcId="{A2B9DAB9-925F-46F0-9B50-F8C8758DFE14}" destId="{8CF2E1CD-F620-4A66-AF35-22E6510D5E40}" srcOrd="0" destOrd="0" presId="urn:microsoft.com/office/officeart/2008/layout/LinedList"/>
    <dgm:cxn modelId="{B10B01A3-C601-4F48-98C6-D40B311C18AB}" type="presParOf" srcId="{A2B9DAB9-925F-46F0-9B50-F8C8758DFE14}" destId="{C42017F2-BB0C-494A-99A1-115C24F90512}" srcOrd="1" destOrd="0" presId="urn:microsoft.com/office/officeart/2008/layout/LinedList"/>
    <dgm:cxn modelId="{8E3984FF-3740-4625-B18F-FC6F375941A4}" type="presParOf" srcId="{C42017F2-BB0C-494A-99A1-115C24F90512}" destId="{28546391-707A-4927-91A0-8599D0713A88}" srcOrd="0" destOrd="0" presId="urn:microsoft.com/office/officeart/2008/layout/LinedList"/>
    <dgm:cxn modelId="{DC8C3D1F-B750-482A-8336-32E0FB04A7FF}" type="presParOf" srcId="{C42017F2-BB0C-494A-99A1-115C24F90512}" destId="{56A46DF1-0FFC-45E4-A02E-E8E871763633}" srcOrd="1" destOrd="0" presId="urn:microsoft.com/office/officeart/2008/layout/LinedList"/>
    <dgm:cxn modelId="{2CC3C986-ED22-486C-858C-6F90EDC99C93}" type="presParOf" srcId="{A2B9DAB9-925F-46F0-9B50-F8C8758DFE14}" destId="{641BFAA0-0C18-4900-BED9-B8CC438F045F}" srcOrd="2" destOrd="0" presId="urn:microsoft.com/office/officeart/2008/layout/LinedList"/>
    <dgm:cxn modelId="{C891242E-A4D6-48F1-B713-80DF66DC35AF}" type="presParOf" srcId="{A2B9DAB9-925F-46F0-9B50-F8C8758DFE14}" destId="{88AB05E5-89C8-4C3A-A276-CA2BDFE031AA}" srcOrd="3" destOrd="0" presId="urn:microsoft.com/office/officeart/2008/layout/LinedList"/>
    <dgm:cxn modelId="{83744ADA-E5CB-4EDF-8EDF-143200813A44}" type="presParOf" srcId="{88AB05E5-89C8-4C3A-A276-CA2BDFE031AA}" destId="{23E9F35D-D443-43F9-9B3A-3FC0F0D377C2}" srcOrd="0" destOrd="0" presId="urn:microsoft.com/office/officeart/2008/layout/LinedList"/>
    <dgm:cxn modelId="{B8323CEC-A565-4BE7-BE15-AABE9A45E1AB}" type="presParOf" srcId="{88AB05E5-89C8-4C3A-A276-CA2BDFE031AA}" destId="{9A0E2B80-1A16-4A31-87CA-376A8B044AC4}" srcOrd="1" destOrd="0" presId="urn:microsoft.com/office/officeart/2008/layout/LinedList"/>
    <dgm:cxn modelId="{FE93F48B-9E4B-400B-BC48-8860053B8FF1}" type="presParOf" srcId="{A2B9DAB9-925F-46F0-9B50-F8C8758DFE14}" destId="{1E82AFED-81A2-4F5E-891C-0D96594788CA}" srcOrd="4" destOrd="0" presId="urn:microsoft.com/office/officeart/2008/layout/LinedList"/>
    <dgm:cxn modelId="{FD0C72E5-4B34-47A7-A619-BEDC6690712F}" type="presParOf" srcId="{A2B9DAB9-925F-46F0-9B50-F8C8758DFE14}" destId="{9D2DCA3D-B0B2-4EC4-8FBE-5949C257A7C1}" srcOrd="5" destOrd="0" presId="urn:microsoft.com/office/officeart/2008/layout/LinedList"/>
    <dgm:cxn modelId="{AD423229-AD77-40B3-8F51-B18C2A309662}" type="presParOf" srcId="{9D2DCA3D-B0B2-4EC4-8FBE-5949C257A7C1}" destId="{E43EE610-8122-471F-97A6-E1F392895411}" srcOrd="0" destOrd="0" presId="urn:microsoft.com/office/officeart/2008/layout/LinedList"/>
    <dgm:cxn modelId="{A4725F44-EFE4-4F2F-A689-757B6428F9C0}" type="presParOf" srcId="{9D2DCA3D-B0B2-4EC4-8FBE-5949C257A7C1}" destId="{5101BF55-E56F-415D-AA41-600538062CB6}" srcOrd="1" destOrd="0" presId="urn:microsoft.com/office/officeart/2008/layout/LinedList"/>
    <dgm:cxn modelId="{E5BD6A1D-F696-4BAB-B477-9FA99BE6FDE3}" type="presParOf" srcId="{A2B9DAB9-925F-46F0-9B50-F8C8758DFE14}" destId="{D962C79D-DC24-4E8F-8FEC-D1C621C80DFB}" srcOrd="6" destOrd="0" presId="urn:microsoft.com/office/officeart/2008/layout/LinedList"/>
    <dgm:cxn modelId="{863EEDF5-0D09-41ED-B686-2AF0A7BE871C}" type="presParOf" srcId="{A2B9DAB9-925F-46F0-9B50-F8C8758DFE14}" destId="{87F9FE72-59FD-4661-A0EB-BDE3BDF2DDA9}" srcOrd="7" destOrd="0" presId="urn:microsoft.com/office/officeart/2008/layout/LinedList"/>
    <dgm:cxn modelId="{07728FD8-0EBB-4D24-ADB5-22067CB97626}" type="presParOf" srcId="{87F9FE72-59FD-4661-A0EB-BDE3BDF2DDA9}" destId="{28A1B37C-13D4-4104-B65A-8FCD5D615E87}" srcOrd="0" destOrd="0" presId="urn:microsoft.com/office/officeart/2008/layout/LinedList"/>
    <dgm:cxn modelId="{1FDB13C9-3EB9-4097-ADF9-3F5017A8DDB7}" type="presParOf" srcId="{87F9FE72-59FD-4661-A0EB-BDE3BDF2DDA9}" destId="{2F3484A5-B878-4449-8A10-8ECD3D0474B9}"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4FC6CAA-059D-411B-BE15-81F8F05603DC}" type="doc">
      <dgm:prSet loTypeId="urn:microsoft.com/office/officeart/2005/8/layout/hList1" loCatId="list" qsTypeId="urn:microsoft.com/office/officeart/2005/8/quickstyle/simple5" qsCatId="simple" csTypeId="urn:microsoft.com/office/officeart/2005/8/colors/accent2_2" csCatId="accent2" phldr="1"/>
      <dgm:spPr/>
      <dgm:t>
        <a:bodyPr/>
        <a:lstStyle/>
        <a:p>
          <a:endParaRPr lang="en-US"/>
        </a:p>
      </dgm:t>
    </dgm:pt>
    <dgm:pt modelId="{6526A273-1CFB-448E-80C4-F670E8BDA66A}">
      <dgm:prSet phldrT="[Text]"/>
      <dgm:spPr/>
      <dgm:t>
        <a:bodyPr/>
        <a:lstStyle/>
        <a:p>
          <a:r>
            <a:rPr lang="en-US"/>
            <a:t>Blending</a:t>
          </a:r>
        </a:p>
      </dgm:t>
    </dgm:pt>
    <dgm:pt modelId="{F74F5273-1005-44A7-A0F0-55B32478D6A8}" type="parTrans" cxnId="{E720FFE5-D4DD-4FB4-BD00-0FFF63416B04}">
      <dgm:prSet/>
      <dgm:spPr/>
      <dgm:t>
        <a:bodyPr/>
        <a:lstStyle/>
        <a:p>
          <a:endParaRPr lang="en-US"/>
        </a:p>
      </dgm:t>
    </dgm:pt>
    <dgm:pt modelId="{8B96FDE2-5C24-40B9-AB0D-9E3EBCDB44C4}" type="sibTrans" cxnId="{E720FFE5-D4DD-4FB4-BD00-0FFF63416B04}">
      <dgm:prSet/>
      <dgm:spPr/>
      <dgm:t>
        <a:bodyPr/>
        <a:lstStyle/>
        <a:p>
          <a:endParaRPr lang="en-US"/>
        </a:p>
      </dgm:t>
    </dgm:pt>
    <dgm:pt modelId="{D9380FAE-AC85-4F96-9476-F948C4C74D50}">
      <dgm:prSet phldrT="[Text]"/>
      <dgm:spPr/>
      <dgm:t>
        <a:bodyPr/>
        <a:lstStyle/>
        <a:p>
          <a:r>
            <a:rPr lang="en-US"/>
            <a:t>Teacher provides the individual phonemes, and the students’ task is to blend them together to make a whole word.</a:t>
          </a:r>
        </a:p>
      </dgm:t>
    </dgm:pt>
    <dgm:pt modelId="{8D83E0E2-1FBA-4BE3-A06F-B6060BBE2A7C}" type="parTrans" cxnId="{3356C2E6-FB43-4463-88B4-158C0ECA2997}">
      <dgm:prSet/>
      <dgm:spPr/>
      <dgm:t>
        <a:bodyPr/>
        <a:lstStyle/>
        <a:p>
          <a:endParaRPr lang="en-US"/>
        </a:p>
      </dgm:t>
    </dgm:pt>
    <dgm:pt modelId="{B5C017C2-975D-4FCC-8BFA-0BD748E26683}" type="sibTrans" cxnId="{3356C2E6-FB43-4463-88B4-158C0ECA2997}">
      <dgm:prSet/>
      <dgm:spPr/>
      <dgm:t>
        <a:bodyPr/>
        <a:lstStyle/>
        <a:p>
          <a:endParaRPr lang="en-US"/>
        </a:p>
      </dgm:t>
    </dgm:pt>
    <dgm:pt modelId="{B47609AA-019E-41B0-91EC-8A43F80630B8}">
      <dgm:prSet phldrT="[Text]"/>
      <dgm:spPr/>
      <dgm:t>
        <a:bodyPr/>
        <a:lstStyle/>
        <a:p>
          <a:r>
            <a:rPr lang="en-US"/>
            <a:t>Easier of the two tasks</a:t>
          </a:r>
        </a:p>
      </dgm:t>
    </dgm:pt>
    <dgm:pt modelId="{81E65A39-EB9C-4226-AA22-8CFC2B54526E}" type="parTrans" cxnId="{E6A38E1E-BD02-4B55-8285-982D9D9AD49A}">
      <dgm:prSet/>
      <dgm:spPr/>
      <dgm:t>
        <a:bodyPr/>
        <a:lstStyle/>
        <a:p>
          <a:endParaRPr lang="en-US"/>
        </a:p>
      </dgm:t>
    </dgm:pt>
    <dgm:pt modelId="{A51CE43B-F387-4940-B946-0E0571934CB1}" type="sibTrans" cxnId="{E6A38E1E-BD02-4B55-8285-982D9D9AD49A}">
      <dgm:prSet/>
      <dgm:spPr/>
      <dgm:t>
        <a:bodyPr/>
        <a:lstStyle/>
        <a:p>
          <a:endParaRPr lang="en-US"/>
        </a:p>
      </dgm:t>
    </dgm:pt>
    <dgm:pt modelId="{B124A29F-7335-4546-ABF0-D8E730132A05}">
      <dgm:prSet phldrT="[Text]"/>
      <dgm:spPr/>
      <dgm:t>
        <a:bodyPr/>
        <a:lstStyle/>
        <a:p>
          <a:r>
            <a:rPr lang="en-US"/>
            <a:t>Segmenting</a:t>
          </a:r>
        </a:p>
      </dgm:t>
    </dgm:pt>
    <dgm:pt modelId="{EC42D00E-E114-41DA-8A97-8A0A0C4B8AE2}" type="parTrans" cxnId="{D2D0F2FC-9652-415C-87B4-36BEDDF546F6}">
      <dgm:prSet/>
      <dgm:spPr/>
      <dgm:t>
        <a:bodyPr/>
        <a:lstStyle/>
        <a:p>
          <a:endParaRPr lang="en-US"/>
        </a:p>
      </dgm:t>
    </dgm:pt>
    <dgm:pt modelId="{41D7A5E4-DF5E-41FE-A24C-8DD171475791}" type="sibTrans" cxnId="{D2D0F2FC-9652-415C-87B4-36BEDDF546F6}">
      <dgm:prSet/>
      <dgm:spPr/>
      <dgm:t>
        <a:bodyPr/>
        <a:lstStyle/>
        <a:p>
          <a:endParaRPr lang="en-US"/>
        </a:p>
      </dgm:t>
    </dgm:pt>
    <dgm:pt modelId="{0757E8DF-DA93-42AA-8DB7-BA68B8592977}">
      <dgm:prSet phldrT="[Text]"/>
      <dgm:spPr/>
      <dgm:t>
        <a:bodyPr/>
        <a:lstStyle/>
        <a:p>
          <a:r>
            <a:rPr lang="en-US"/>
            <a:t>Teacher provides the whole word, and the students’ task is to break the word into its individual phonemes.</a:t>
          </a:r>
        </a:p>
      </dgm:t>
    </dgm:pt>
    <dgm:pt modelId="{4F2CF996-255E-4807-A239-6ABD15A0060E}" type="parTrans" cxnId="{F6F0CB81-4D79-4757-8118-78BEB5F7BB64}">
      <dgm:prSet/>
      <dgm:spPr/>
      <dgm:t>
        <a:bodyPr/>
        <a:lstStyle/>
        <a:p>
          <a:endParaRPr lang="en-US"/>
        </a:p>
      </dgm:t>
    </dgm:pt>
    <dgm:pt modelId="{32DD7E66-BDE5-4B34-936A-F970CB5506A2}" type="sibTrans" cxnId="{F6F0CB81-4D79-4757-8118-78BEB5F7BB64}">
      <dgm:prSet/>
      <dgm:spPr/>
      <dgm:t>
        <a:bodyPr/>
        <a:lstStyle/>
        <a:p>
          <a:endParaRPr lang="en-US"/>
        </a:p>
      </dgm:t>
    </dgm:pt>
    <dgm:pt modelId="{2FBD3FC9-380A-49FF-A3D8-B0F34FE8A01A}">
      <dgm:prSet phldrT="[Text]"/>
      <dgm:spPr/>
      <dgm:t>
        <a:bodyPr/>
        <a:lstStyle/>
        <a:p>
          <a:r>
            <a:rPr lang="en-US"/>
            <a:t>More difficult of the two tasks</a:t>
          </a:r>
        </a:p>
      </dgm:t>
    </dgm:pt>
    <dgm:pt modelId="{7188EE78-491D-466C-AFD1-73153E0CC42E}" type="parTrans" cxnId="{8223A702-E26B-41E2-8CA1-B1BB7E538841}">
      <dgm:prSet/>
      <dgm:spPr/>
      <dgm:t>
        <a:bodyPr/>
        <a:lstStyle/>
        <a:p>
          <a:endParaRPr lang="en-US"/>
        </a:p>
      </dgm:t>
    </dgm:pt>
    <dgm:pt modelId="{99394FDB-59A5-40FB-A55D-71AB4C3B6478}" type="sibTrans" cxnId="{8223A702-E26B-41E2-8CA1-B1BB7E538841}">
      <dgm:prSet/>
      <dgm:spPr/>
      <dgm:t>
        <a:bodyPr/>
        <a:lstStyle/>
        <a:p>
          <a:endParaRPr lang="en-US"/>
        </a:p>
      </dgm:t>
    </dgm:pt>
    <dgm:pt modelId="{972F5FC9-8F25-4686-97BB-4BA92B3BBB3C}" type="pres">
      <dgm:prSet presAssocID="{84FC6CAA-059D-411B-BE15-81F8F05603DC}" presName="Name0" presStyleCnt="0">
        <dgm:presLayoutVars>
          <dgm:dir/>
          <dgm:animLvl val="lvl"/>
          <dgm:resizeHandles val="exact"/>
        </dgm:presLayoutVars>
      </dgm:prSet>
      <dgm:spPr/>
    </dgm:pt>
    <dgm:pt modelId="{0D02C8F7-7D9D-4EE1-9457-A6187E12C344}" type="pres">
      <dgm:prSet presAssocID="{6526A273-1CFB-448E-80C4-F670E8BDA66A}" presName="composite" presStyleCnt="0"/>
      <dgm:spPr/>
    </dgm:pt>
    <dgm:pt modelId="{F886B16E-BAD9-477E-935A-8E46E4C4EBC1}" type="pres">
      <dgm:prSet presAssocID="{6526A273-1CFB-448E-80C4-F670E8BDA66A}" presName="parTx" presStyleLbl="alignNode1" presStyleIdx="0" presStyleCnt="2">
        <dgm:presLayoutVars>
          <dgm:chMax val="0"/>
          <dgm:chPref val="0"/>
          <dgm:bulletEnabled val="1"/>
        </dgm:presLayoutVars>
      </dgm:prSet>
      <dgm:spPr/>
    </dgm:pt>
    <dgm:pt modelId="{5EC69ED9-1CE9-4F1C-92F5-F7047E0C4DA8}" type="pres">
      <dgm:prSet presAssocID="{6526A273-1CFB-448E-80C4-F670E8BDA66A}" presName="desTx" presStyleLbl="alignAccFollowNode1" presStyleIdx="0" presStyleCnt="2">
        <dgm:presLayoutVars>
          <dgm:bulletEnabled val="1"/>
        </dgm:presLayoutVars>
      </dgm:prSet>
      <dgm:spPr/>
    </dgm:pt>
    <dgm:pt modelId="{4CE94A87-96BB-4E61-B62B-93BC094122EB}" type="pres">
      <dgm:prSet presAssocID="{8B96FDE2-5C24-40B9-AB0D-9E3EBCDB44C4}" presName="space" presStyleCnt="0"/>
      <dgm:spPr/>
    </dgm:pt>
    <dgm:pt modelId="{6935960F-1E2C-4D77-AE6C-2A9ECDF6B42E}" type="pres">
      <dgm:prSet presAssocID="{B124A29F-7335-4546-ABF0-D8E730132A05}" presName="composite" presStyleCnt="0"/>
      <dgm:spPr/>
    </dgm:pt>
    <dgm:pt modelId="{E1EC6FB3-BEDA-4270-ADA0-F29BC7F6B67A}" type="pres">
      <dgm:prSet presAssocID="{B124A29F-7335-4546-ABF0-D8E730132A05}" presName="parTx" presStyleLbl="alignNode1" presStyleIdx="1" presStyleCnt="2">
        <dgm:presLayoutVars>
          <dgm:chMax val="0"/>
          <dgm:chPref val="0"/>
          <dgm:bulletEnabled val="1"/>
        </dgm:presLayoutVars>
      </dgm:prSet>
      <dgm:spPr/>
    </dgm:pt>
    <dgm:pt modelId="{1C8D390A-0836-449C-8BEF-084757F6F37C}" type="pres">
      <dgm:prSet presAssocID="{B124A29F-7335-4546-ABF0-D8E730132A05}" presName="desTx" presStyleLbl="alignAccFollowNode1" presStyleIdx="1" presStyleCnt="2">
        <dgm:presLayoutVars>
          <dgm:bulletEnabled val="1"/>
        </dgm:presLayoutVars>
      </dgm:prSet>
      <dgm:spPr/>
    </dgm:pt>
  </dgm:ptLst>
  <dgm:cxnLst>
    <dgm:cxn modelId="{5B8E2700-45C2-4A8B-AE71-83F8D8964354}" type="presOf" srcId="{0757E8DF-DA93-42AA-8DB7-BA68B8592977}" destId="{1C8D390A-0836-449C-8BEF-084757F6F37C}" srcOrd="0" destOrd="0" presId="urn:microsoft.com/office/officeart/2005/8/layout/hList1"/>
    <dgm:cxn modelId="{8223A702-E26B-41E2-8CA1-B1BB7E538841}" srcId="{B124A29F-7335-4546-ABF0-D8E730132A05}" destId="{2FBD3FC9-380A-49FF-A3D8-B0F34FE8A01A}" srcOrd="1" destOrd="0" parTransId="{7188EE78-491D-466C-AFD1-73153E0CC42E}" sibTransId="{99394FDB-59A5-40FB-A55D-71AB4C3B6478}"/>
    <dgm:cxn modelId="{6B23181B-F1E8-4D94-9EF6-A1CE0DA57CD0}" type="presOf" srcId="{2FBD3FC9-380A-49FF-A3D8-B0F34FE8A01A}" destId="{1C8D390A-0836-449C-8BEF-084757F6F37C}" srcOrd="0" destOrd="1" presId="urn:microsoft.com/office/officeart/2005/8/layout/hList1"/>
    <dgm:cxn modelId="{E6A38E1E-BD02-4B55-8285-982D9D9AD49A}" srcId="{6526A273-1CFB-448E-80C4-F670E8BDA66A}" destId="{B47609AA-019E-41B0-91EC-8A43F80630B8}" srcOrd="1" destOrd="0" parTransId="{81E65A39-EB9C-4226-AA22-8CFC2B54526E}" sibTransId="{A51CE43B-F387-4940-B946-0E0571934CB1}"/>
    <dgm:cxn modelId="{C8BBEA32-DBA4-4448-A049-D23DEFEAF119}" type="presOf" srcId="{B47609AA-019E-41B0-91EC-8A43F80630B8}" destId="{5EC69ED9-1CE9-4F1C-92F5-F7047E0C4DA8}" srcOrd="0" destOrd="1" presId="urn:microsoft.com/office/officeart/2005/8/layout/hList1"/>
    <dgm:cxn modelId="{0E12CC6A-04DF-43BE-8407-4886349685FB}" type="presOf" srcId="{6526A273-1CFB-448E-80C4-F670E8BDA66A}" destId="{F886B16E-BAD9-477E-935A-8E46E4C4EBC1}" srcOrd="0" destOrd="0" presId="urn:microsoft.com/office/officeart/2005/8/layout/hList1"/>
    <dgm:cxn modelId="{F6F0CB81-4D79-4757-8118-78BEB5F7BB64}" srcId="{B124A29F-7335-4546-ABF0-D8E730132A05}" destId="{0757E8DF-DA93-42AA-8DB7-BA68B8592977}" srcOrd="0" destOrd="0" parTransId="{4F2CF996-255E-4807-A239-6ABD15A0060E}" sibTransId="{32DD7E66-BDE5-4B34-936A-F970CB5506A2}"/>
    <dgm:cxn modelId="{E720FFE5-D4DD-4FB4-BD00-0FFF63416B04}" srcId="{84FC6CAA-059D-411B-BE15-81F8F05603DC}" destId="{6526A273-1CFB-448E-80C4-F670E8BDA66A}" srcOrd="0" destOrd="0" parTransId="{F74F5273-1005-44A7-A0F0-55B32478D6A8}" sibTransId="{8B96FDE2-5C24-40B9-AB0D-9E3EBCDB44C4}"/>
    <dgm:cxn modelId="{3356C2E6-FB43-4463-88B4-158C0ECA2997}" srcId="{6526A273-1CFB-448E-80C4-F670E8BDA66A}" destId="{D9380FAE-AC85-4F96-9476-F948C4C74D50}" srcOrd="0" destOrd="0" parTransId="{8D83E0E2-1FBA-4BE3-A06F-B6060BBE2A7C}" sibTransId="{B5C017C2-975D-4FCC-8BFA-0BD748E26683}"/>
    <dgm:cxn modelId="{6D40D9E6-FDDF-4ED0-BBBB-A3D69F241F64}" type="presOf" srcId="{D9380FAE-AC85-4F96-9476-F948C4C74D50}" destId="{5EC69ED9-1CE9-4F1C-92F5-F7047E0C4DA8}" srcOrd="0" destOrd="0" presId="urn:microsoft.com/office/officeart/2005/8/layout/hList1"/>
    <dgm:cxn modelId="{A48A9AEE-3738-480C-BA2C-9C1715EDD765}" type="presOf" srcId="{84FC6CAA-059D-411B-BE15-81F8F05603DC}" destId="{972F5FC9-8F25-4686-97BB-4BA92B3BBB3C}" srcOrd="0" destOrd="0" presId="urn:microsoft.com/office/officeart/2005/8/layout/hList1"/>
    <dgm:cxn modelId="{2EE6D7F0-0AD2-46A3-A83E-1C432CE8AEBA}" type="presOf" srcId="{B124A29F-7335-4546-ABF0-D8E730132A05}" destId="{E1EC6FB3-BEDA-4270-ADA0-F29BC7F6B67A}" srcOrd="0" destOrd="0" presId="urn:microsoft.com/office/officeart/2005/8/layout/hList1"/>
    <dgm:cxn modelId="{D2D0F2FC-9652-415C-87B4-36BEDDF546F6}" srcId="{84FC6CAA-059D-411B-BE15-81F8F05603DC}" destId="{B124A29F-7335-4546-ABF0-D8E730132A05}" srcOrd="1" destOrd="0" parTransId="{EC42D00E-E114-41DA-8A97-8A0A0C4B8AE2}" sibTransId="{41D7A5E4-DF5E-41FE-A24C-8DD171475791}"/>
    <dgm:cxn modelId="{9BAE1031-6BAA-49D7-9889-A9A88E3FC98D}" type="presParOf" srcId="{972F5FC9-8F25-4686-97BB-4BA92B3BBB3C}" destId="{0D02C8F7-7D9D-4EE1-9457-A6187E12C344}" srcOrd="0" destOrd="0" presId="urn:microsoft.com/office/officeart/2005/8/layout/hList1"/>
    <dgm:cxn modelId="{97F2B965-96EB-45F1-9CDD-201E93F3911E}" type="presParOf" srcId="{0D02C8F7-7D9D-4EE1-9457-A6187E12C344}" destId="{F886B16E-BAD9-477E-935A-8E46E4C4EBC1}" srcOrd="0" destOrd="0" presId="urn:microsoft.com/office/officeart/2005/8/layout/hList1"/>
    <dgm:cxn modelId="{FFACA1A7-E8FB-4284-A3BA-3640D1C1A43B}" type="presParOf" srcId="{0D02C8F7-7D9D-4EE1-9457-A6187E12C344}" destId="{5EC69ED9-1CE9-4F1C-92F5-F7047E0C4DA8}" srcOrd="1" destOrd="0" presId="urn:microsoft.com/office/officeart/2005/8/layout/hList1"/>
    <dgm:cxn modelId="{B29B7CA5-E20B-46F7-833D-17203035665F}" type="presParOf" srcId="{972F5FC9-8F25-4686-97BB-4BA92B3BBB3C}" destId="{4CE94A87-96BB-4E61-B62B-93BC094122EB}" srcOrd="1" destOrd="0" presId="urn:microsoft.com/office/officeart/2005/8/layout/hList1"/>
    <dgm:cxn modelId="{D82E2791-4553-48FB-96AA-0668489A36DE}" type="presParOf" srcId="{972F5FC9-8F25-4686-97BB-4BA92B3BBB3C}" destId="{6935960F-1E2C-4D77-AE6C-2A9ECDF6B42E}" srcOrd="2" destOrd="0" presId="urn:microsoft.com/office/officeart/2005/8/layout/hList1"/>
    <dgm:cxn modelId="{B34991E3-27B6-4478-96C9-B034A286EA53}" type="presParOf" srcId="{6935960F-1E2C-4D77-AE6C-2A9ECDF6B42E}" destId="{E1EC6FB3-BEDA-4270-ADA0-F29BC7F6B67A}" srcOrd="0" destOrd="0" presId="urn:microsoft.com/office/officeart/2005/8/layout/hList1"/>
    <dgm:cxn modelId="{C990675A-D46B-47A9-BB20-669B413C3CD6}" type="presParOf" srcId="{6935960F-1E2C-4D77-AE6C-2A9ECDF6B42E}" destId="{1C8D390A-0836-449C-8BEF-084757F6F37C}"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5A9CEFE-CE08-4BF2-BE31-CF8C31C27882}"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3FB7E3EE-A986-4502-AD01-CD3C38BFFBC2}">
      <dgm:prSet custT="1"/>
      <dgm:spPr/>
      <dgm:t>
        <a:bodyPr/>
        <a:lstStyle/>
        <a:p>
          <a:pPr>
            <a:lnSpc>
              <a:spcPct val="100000"/>
            </a:lnSpc>
          </a:pPr>
          <a:r>
            <a:rPr lang="en-US" sz="2200" b="1">
              <a:solidFill>
                <a:schemeClr val="bg1"/>
              </a:solidFill>
            </a:rPr>
            <a:t>1. Set the purpose</a:t>
          </a:r>
        </a:p>
      </dgm:t>
    </dgm:pt>
    <dgm:pt modelId="{FE395C11-2EEF-4A72-A118-EB3B8BBA979F}" type="parTrans" cxnId="{B00BF717-E804-4E30-BA69-AD6C369E5967}">
      <dgm:prSet/>
      <dgm:spPr/>
      <dgm:t>
        <a:bodyPr/>
        <a:lstStyle/>
        <a:p>
          <a:endParaRPr lang="en-US"/>
        </a:p>
      </dgm:t>
    </dgm:pt>
    <dgm:pt modelId="{82919830-2007-47B4-A230-4857379BEFEF}" type="sibTrans" cxnId="{B00BF717-E804-4E30-BA69-AD6C369E5967}">
      <dgm:prSet/>
      <dgm:spPr/>
      <dgm:t>
        <a:bodyPr/>
        <a:lstStyle/>
        <a:p>
          <a:endParaRPr lang="en-US"/>
        </a:p>
      </dgm:t>
    </dgm:pt>
    <dgm:pt modelId="{ABCE7D98-B4B4-4329-9934-8831037156CC}">
      <dgm:prSet/>
      <dgm:spPr/>
      <dgm:t>
        <a:bodyPr/>
        <a:lstStyle/>
        <a:p>
          <a:pPr>
            <a:lnSpc>
              <a:spcPct val="100000"/>
            </a:lnSpc>
          </a:pPr>
          <a:r>
            <a:rPr lang="en-US" b="1">
              <a:solidFill>
                <a:schemeClr val="bg1"/>
              </a:solidFill>
            </a:rPr>
            <a:t>2. Select multisensory supports </a:t>
          </a:r>
          <a:endParaRPr lang="en-US">
            <a:solidFill>
              <a:schemeClr val="bg1"/>
            </a:solidFill>
          </a:endParaRPr>
        </a:p>
      </dgm:t>
    </dgm:pt>
    <dgm:pt modelId="{7D732E50-8B2C-4D92-8149-67162933D492}" type="parTrans" cxnId="{D6276AED-D50F-4521-91E9-38CF3B872D6F}">
      <dgm:prSet/>
      <dgm:spPr/>
      <dgm:t>
        <a:bodyPr/>
        <a:lstStyle/>
        <a:p>
          <a:endParaRPr lang="en-US"/>
        </a:p>
      </dgm:t>
    </dgm:pt>
    <dgm:pt modelId="{EC0AF4D2-E5AF-42A2-AC8A-DA1D777D4C3C}" type="sibTrans" cxnId="{D6276AED-D50F-4521-91E9-38CF3B872D6F}">
      <dgm:prSet/>
      <dgm:spPr/>
      <dgm:t>
        <a:bodyPr/>
        <a:lstStyle/>
        <a:p>
          <a:endParaRPr lang="en-US"/>
        </a:p>
      </dgm:t>
    </dgm:pt>
    <dgm:pt modelId="{F91622EF-2B2B-4775-9561-A82235E1D1D7}">
      <dgm:prSet/>
      <dgm:spPr/>
      <dgm:t>
        <a:bodyPr/>
        <a:lstStyle/>
        <a:p>
          <a:pPr>
            <a:lnSpc>
              <a:spcPct val="100000"/>
            </a:lnSpc>
          </a:pPr>
          <a:r>
            <a:rPr lang="en-US" b="1">
              <a:solidFill>
                <a:schemeClr val="bg1"/>
              </a:solidFill>
            </a:rPr>
            <a:t>3. Provide a model</a:t>
          </a:r>
          <a:endParaRPr lang="en-US">
            <a:solidFill>
              <a:schemeClr val="bg1"/>
            </a:solidFill>
          </a:endParaRPr>
        </a:p>
      </dgm:t>
    </dgm:pt>
    <dgm:pt modelId="{36746188-5C2E-488D-B328-83C0DA6DCD8A}" type="parTrans" cxnId="{4D5FD4AE-2C23-4BF1-9019-9D66C09012C2}">
      <dgm:prSet/>
      <dgm:spPr/>
      <dgm:t>
        <a:bodyPr/>
        <a:lstStyle/>
        <a:p>
          <a:endParaRPr lang="en-US"/>
        </a:p>
      </dgm:t>
    </dgm:pt>
    <dgm:pt modelId="{416762F1-BC1B-453C-BED6-80D66F239ADC}" type="sibTrans" cxnId="{4D5FD4AE-2C23-4BF1-9019-9D66C09012C2}">
      <dgm:prSet/>
      <dgm:spPr/>
      <dgm:t>
        <a:bodyPr/>
        <a:lstStyle/>
        <a:p>
          <a:endParaRPr lang="en-US"/>
        </a:p>
      </dgm:t>
    </dgm:pt>
    <dgm:pt modelId="{455F6358-CEAE-43C5-B0F7-EFC07FBD0BE9}">
      <dgm:prSet/>
      <dgm:spPr/>
      <dgm:t>
        <a:bodyPr/>
        <a:lstStyle/>
        <a:p>
          <a:pPr>
            <a:lnSpc>
              <a:spcPct val="100000"/>
            </a:lnSpc>
          </a:pPr>
          <a:r>
            <a:rPr lang="en-US" b="1">
              <a:solidFill>
                <a:schemeClr val="bg1"/>
              </a:solidFill>
            </a:rPr>
            <a:t>4. Practice</a:t>
          </a:r>
          <a:endParaRPr lang="en-US">
            <a:solidFill>
              <a:schemeClr val="bg1"/>
            </a:solidFill>
          </a:endParaRPr>
        </a:p>
      </dgm:t>
    </dgm:pt>
    <dgm:pt modelId="{B8DFAAE5-00C1-4483-A038-27B05EA5328D}" type="parTrans" cxnId="{3C8CF045-ED86-4C20-8856-2576B8F8F480}">
      <dgm:prSet/>
      <dgm:spPr/>
      <dgm:t>
        <a:bodyPr/>
        <a:lstStyle/>
        <a:p>
          <a:endParaRPr lang="en-US"/>
        </a:p>
      </dgm:t>
    </dgm:pt>
    <dgm:pt modelId="{733695CC-F154-4CBE-9B6B-646B8F3C7762}" type="sibTrans" cxnId="{3C8CF045-ED86-4C20-8856-2576B8F8F480}">
      <dgm:prSet/>
      <dgm:spPr/>
      <dgm:t>
        <a:bodyPr/>
        <a:lstStyle/>
        <a:p>
          <a:endParaRPr lang="en-US"/>
        </a:p>
      </dgm:t>
    </dgm:pt>
    <dgm:pt modelId="{B4A0B695-9451-4024-A6C3-B0DA523E135A}" type="pres">
      <dgm:prSet presAssocID="{F5A9CEFE-CE08-4BF2-BE31-CF8C31C27882}" presName="root" presStyleCnt="0">
        <dgm:presLayoutVars>
          <dgm:dir/>
          <dgm:resizeHandles val="exact"/>
        </dgm:presLayoutVars>
      </dgm:prSet>
      <dgm:spPr/>
    </dgm:pt>
    <dgm:pt modelId="{E0D21B17-AC03-4C1C-B45C-767B4895CFCE}" type="pres">
      <dgm:prSet presAssocID="{3FB7E3EE-A986-4502-AD01-CD3C38BFFBC2}" presName="compNode" presStyleCnt="0"/>
      <dgm:spPr/>
    </dgm:pt>
    <dgm:pt modelId="{A9ACC3E0-E511-433C-B665-5487A5BAAAA2}" type="pres">
      <dgm:prSet presAssocID="{3FB7E3EE-A986-4502-AD01-CD3C38BFFBC2}" presName="bgRect" presStyleLbl="bgShp" presStyleIdx="0" presStyleCnt="4" custLinFactNeighborY="-10487"/>
      <dgm:spPr>
        <a:solidFill>
          <a:schemeClr val="accent1">
            <a:lumMod val="60000"/>
            <a:lumOff val="40000"/>
          </a:schemeClr>
        </a:solidFill>
      </dgm:spPr>
    </dgm:pt>
    <dgm:pt modelId="{8C896C24-B356-43E0-A3F4-C1F6027FA42B}" type="pres">
      <dgm:prSet presAssocID="{3FB7E3EE-A986-4502-AD01-CD3C38BFFBC2}"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Schoolhouse"/>
        </a:ext>
      </dgm:extLst>
    </dgm:pt>
    <dgm:pt modelId="{EA78A47F-C46B-48D5-99CD-35352681D815}" type="pres">
      <dgm:prSet presAssocID="{3FB7E3EE-A986-4502-AD01-CD3C38BFFBC2}" presName="spaceRect" presStyleCnt="0"/>
      <dgm:spPr/>
    </dgm:pt>
    <dgm:pt modelId="{9BFE5884-4F02-45CF-9470-41F864490800}" type="pres">
      <dgm:prSet presAssocID="{3FB7E3EE-A986-4502-AD01-CD3C38BFFBC2}" presName="parTx" presStyleLbl="revTx" presStyleIdx="0" presStyleCnt="4">
        <dgm:presLayoutVars>
          <dgm:chMax val="0"/>
          <dgm:chPref val="0"/>
        </dgm:presLayoutVars>
      </dgm:prSet>
      <dgm:spPr/>
    </dgm:pt>
    <dgm:pt modelId="{A137E046-5BA1-40DF-B048-A5C34CB67FB0}" type="pres">
      <dgm:prSet presAssocID="{82919830-2007-47B4-A230-4857379BEFEF}" presName="sibTrans" presStyleCnt="0"/>
      <dgm:spPr/>
    </dgm:pt>
    <dgm:pt modelId="{4928CAF2-3031-420C-8465-91C6883ACB6B}" type="pres">
      <dgm:prSet presAssocID="{ABCE7D98-B4B4-4329-9934-8831037156CC}" presName="compNode" presStyleCnt="0"/>
      <dgm:spPr/>
    </dgm:pt>
    <dgm:pt modelId="{17EE1481-8023-4AB2-8E67-6F81099FE2E8}" type="pres">
      <dgm:prSet presAssocID="{ABCE7D98-B4B4-4329-9934-8831037156CC}" presName="bgRect" presStyleLbl="bgShp" presStyleIdx="1" presStyleCnt="4"/>
      <dgm:spPr>
        <a:solidFill>
          <a:schemeClr val="accent1">
            <a:lumMod val="60000"/>
            <a:lumOff val="40000"/>
          </a:schemeClr>
        </a:solidFill>
      </dgm:spPr>
    </dgm:pt>
    <dgm:pt modelId="{944962D0-86D5-4536-8D19-B44B3BDE23E1}" type="pres">
      <dgm:prSet presAssocID="{ABCE7D98-B4B4-4329-9934-8831037156CC}"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Classroom"/>
        </a:ext>
      </dgm:extLst>
    </dgm:pt>
    <dgm:pt modelId="{C99C0659-2635-4370-BF71-92F3F361999D}" type="pres">
      <dgm:prSet presAssocID="{ABCE7D98-B4B4-4329-9934-8831037156CC}" presName="spaceRect" presStyleCnt="0"/>
      <dgm:spPr/>
    </dgm:pt>
    <dgm:pt modelId="{892ABE13-75BA-4FFF-AD08-DFE98CBA0547}" type="pres">
      <dgm:prSet presAssocID="{ABCE7D98-B4B4-4329-9934-8831037156CC}" presName="parTx" presStyleLbl="revTx" presStyleIdx="1" presStyleCnt="4">
        <dgm:presLayoutVars>
          <dgm:chMax val="0"/>
          <dgm:chPref val="0"/>
        </dgm:presLayoutVars>
      </dgm:prSet>
      <dgm:spPr/>
    </dgm:pt>
    <dgm:pt modelId="{A62297B2-6EF6-4F8F-8908-36788F23C343}" type="pres">
      <dgm:prSet presAssocID="{EC0AF4D2-E5AF-42A2-AC8A-DA1D777D4C3C}" presName="sibTrans" presStyleCnt="0"/>
      <dgm:spPr/>
    </dgm:pt>
    <dgm:pt modelId="{D0564358-6ACB-4C68-AE2C-FEE1ABF8D00C}" type="pres">
      <dgm:prSet presAssocID="{F91622EF-2B2B-4775-9561-A82235E1D1D7}" presName="compNode" presStyleCnt="0"/>
      <dgm:spPr/>
    </dgm:pt>
    <dgm:pt modelId="{0121BF33-D3A0-4FD0-8DB2-F5C438CDC80A}" type="pres">
      <dgm:prSet presAssocID="{F91622EF-2B2B-4775-9561-A82235E1D1D7}" presName="bgRect" presStyleLbl="bgShp" presStyleIdx="2" presStyleCnt="4"/>
      <dgm:spPr>
        <a:solidFill>
          <a:schemeClr val="accent1">
            <a:lumMod val="60000"/>
            <a:lumOff val="40000"/>
          </a:schemeClr>
        </a:solidFill>
      </dgm:spPr>
    </dgm:pt>
    <dgm:pt modelId="{808574FD-D3F5-469E-AF43-38867EA84101}" type="pres">
      <dgm:prSet presAssocID="{F91622EF-2B2B-4775-9561-A82235E1D1D7}"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Pencil"/>
        </a:ext>
      </dgm:extLst>
    </dgm:pt>
    <dgm:pt modelId="{3280D580-89C0-4229-AED8-6F9A1D32BA2E}" type="pres">
      <dgm:prSet presAssocID="{F91622EF-2B2B-4775-9561-A82235E1D1D7}" presName="spaceRect" presStyleCnt="0"/>
      <dgm:spPr/>
    </dgm:pt>
    <dgm:pt modelId="{0DA81F20-D5B5-44B1-AF47-3454F7851161}" type="pres">
      <dgm:prSet presAssocID="{F91622EF-2B2B-4775-9561-A82235E1D1D7}" presName="parTx" presStyleLbl="revTx" presStyleIdx="2" presStyleCnt="4">
        <dgm:presLayoutVars>
          <dgm:chMax val="0"/>
          <dgm:chPref val="0"/>
        </dgm:presLayoutVars>
      </dgm:prSet>
      <dgm:spPr/>
    </dgm:pt>
    <dgm:pt modelId="{5E1B9E7C-8CE9-4E5A-870F-48F9128FBA7D}" type="pres">
      <dgm:prSet presAssocID="{416762F1-BC1B-453C-BED6-80D66F239ADC}" presName="sibTrans" presStyleCnt="0"/>
      <dgm:spPr/>
    </dgm:pt>
    <dgm:pt modelId="{AACD5F69-ACDA-4701-90AE-E97DE3C733DB}" type="pres">
      <dgm:prSet presAssocID="{455F6358-CEAE-43C5-B0F7-EFC07FBD0BE9}" presName="compNode" presStyleCnt="0"/>
      <dgm:spPr/>
    </dgm:pt>
    <dgm:pt modelId="{39F63E94-4A8B-4F38-8AE5-CEF328DCDCB8}" type="pres">
      <dgm:prSet presAssocID="{455F6358-CEAE-43C5-B0F7-EFC07FBD0BE9}" presName="bgRect" presStyleLbl="bgShp" presStyleIdx="3" presStyleCnt="4"/>
      <dgm:spPr>
        <a:solidFill>
          <a:schemeClr val="accent1">
            <a:lumMod val="60000"/>
            <a:lumOff val="40000"/>
          </a:schemeClr>
        </a:solidFill>
      </dgm:spPr>
    </dgm:pt>
    <dgm:pt modelId="{E4E08726-0BE7-4AA2-AEBE-69E07EFA76DA}" type="pres">
      <dgm:prSet presAssocID="{455F6358-CEAE-43C5-B0F7-EFC07FBD0BE9}"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Books"/>
        </a:ext>
      </dgm:extLst>
    </dgm:pt>
    <dgm:pt modelId="{4612F158-1912-457C-A349-12AECAFC8FDE}" type="pres">
      <dgm:prSet presAssocID="{455F6358-CEAE-43C5-B0F7-EFC07FBD0BE9}" presName="spaceRect" presStyleCnt="0"/>
      <dgm:spPr/>
    </dgm:pt>
    <dgm:pt modelId="{9748627B-26B8-4EBF-A8A8-181822780B11}" type="pres">
      <dgm:prSet presAssocID="{455F6358-CEAE-43C5-B0F7-EFC07FBD0BE9}" presName="parTx" presStyleLbl="revTx" presStyleIdx="3" presStyleCnt="4">
        <dgm:presLayoutVars>
          <dgm:chMax val="0"/>
          <dgm:chPref val="0"/>
        </dgm:presLayoutVars>
      </dgm:prSet>
      <dgm:spPr/>
    </dgm:pt>
  </dgm:ptLst>
  <dgm:cxnLst>
    <dgm:cxn modelId="{50448D08-8DCF-4B9D-AC7C-146D79A3D3E6}" type="presOf" srcId="{F5A9CEFE-CE08-4BF2-BE31-CF8C31C27882}" destId="{B4A0B695-9451-4024-A6C3-B0DA523E135A}" srcOrd="0" destOrd="0" presId="urn:microsoft.com/office/officeart/2018/2/layout/IconVerticalSolidList"/>
    <dgm:cxn modelId="{B00BF717-E804-4E30-BA69-AD6C369E5967}" srcId="{F5A9CEFE-CE08-4BF2-BE31-CF8C31C27882}" destId="{3FB7E3EE-A986-4502-AD01-CD3C38BFFBC2}" srcOrd="0" destOrd="0" parTransId="{FE395C11-2EEF-4A72-A118-EB3B8BBA979F}" sibTransId="{82919830-2007-47B4-A230-4857379BEFEF}"/>
    <dgm:cxn modelId="{3C8CF045-ED86-4C20-8856-2576B8F8F480}" srcId="{F5A9CEFE-CE08-4BF2-BE31-CF8C31C27882}" destId="{455F6358-CEAE-43C5-B0F7-EFC07FBD0BE9}" srcOrd="3" destOrd="0" parTransId="{B8DFAAE5-00C1-4483-A038-27B05EA5328D}" sibTransId="{733695CC-F154-4CBE-9B6B-646B8F3C7762}"/>
    <dgm:cxn modelId="{9BD37C4B-0A67-47DF-ACC6-D0768ACCD85A}" type="presOf" srcId="{ABCE7D98-B4B4-4329-9934-8831037156CC}" destId="{892ABE13-75BA-4FFF-AD08-DFE98CBA0547}" srcOrd="0" destOrd="0" presId="urn:microsoft.com/office/officeart/2018/2/layout/IconVerticalSolidList"/>
    <dgm:cxn modelId="{9C6FFA4F-768B-4373-9FE7-4A55A68E85AE}" type="presOf" srcId="{3FB7E3EE-A986-4502-AD01-CD3C38BFFBC2}" destId="{9BFE5884-4F02-45CF-9470-41F864490800}" srcOrd="0" destOrd="0" presId="urn:microsoft.com/office/officeart/2018/2/layout/IconVerticalSolidList"/>
    <dgm:cxn modelId="{CE05CF85-8206-4613-AFF3-EB645FB0FEAC}" type="presOf" srcId="{F91622EF-2B2B-4775-9561-A82235E1D1D7}" destId="{0DA81F20-D5B5-44B1-AF47-3454F7851161}" srcOrd="0" destOrd="0" presId="urn:microsoft.com/office/officeart/2018/2/layout/IconVerticalSolidList"/>
    <dgm:cxn modelId="{8486AF89-6C31-48FE-8EB4-09CF6DA237E5}" type="presOf" srcId="{455F6358-CEAE-43C5-B0F7-EFC07FBD0BE9}" destId="{9748627B-26B8-4EBF-A8A8-181822780B11}" srcOrd="0" destOrd="0" presId="urn:microsoft.com/office/officeart/2018/2/layout/IconVerticalSolidList"/>
    <dgm:cxn modelId="{4D5FD4AE-2C23-4BF1-9019-9D66C09012C2}" srcId="{F5A9CEFE-CE08-4BF2-BE31-CF8C31C27882}" destId="{F91622EF-2B2B-4775-9561-A82235E1D1D7}" srcOrd="2" destOrd="0" parTransId="{36746188-5C2E-488D-B328-83C0DA6DCD8A}" sibTransId="{416762F1-BC1B-453C-BED6-80D66F239ADC}"/>
    <dgm:cxn modelId="{D6276AED-D50F-4521-91E9-38CF3B872D6F}" srcId="{F5A9CEFE-CE08-4BF2-BE31-CF8C31C27882}" destId="{ABCE7D98-B4B4-4329-9934-8831037156CC}" srcOrd="1" destOrd="0" parTransId="{7D732E50-8B2C-4D92-8149-67162933D492}" sibTransId="{EC0AF4D2-E5AF-42A2-AC8A-DA1D777D4C3C}"/>
    <dgm:cxn modelId="{B9ABA529-6ACD-44ED-83F7-8ADF2D6F823B}" type="presParOf" srcId="{B4A0B695-9451-4024-A6C3-B0DA523E135A}" destId="{E0D21B17-AC03-4C1C-B45C-767B4895CFCE}" srcOrd="0" destOrd="0" presId="urn:microsoft.com/office/officeart/2018/2/layout/IconVerticalSolidList"/>
    <dgm:cxn modelId="{2DEA271E-5BB5-41F5-AFAB-1AC78537E101}" type="presParOf" srcId="{E0D21B17-AC03-4C1C-B45C-767B4895CFCE}" destId="{A9ACC3E0-E511-433C-B665-5487A5BAAAA2}" srcOrd="0" destOrd="0" presId="urn:microsoft.com/office/officeart/2018/2/layout/IconVerticalSolidList"/>
    <dgm:cxn modelId="{FB167A0D-6A0B-4485-AF93-29A8915B460C}" type="presParOf" srcId="{E0D21B17-AC03-4C1C-B45C-767B4895CFCE}" destId="{8C896C24-B356-43E0-A3F4-C1F6027FA42B}" srcOrd="1" destOrd="0" presId="urn:microsoft.com/office/officeart/2018/2/layout/IconVerticalSolidList"/>
    <dgm:cxn modelId="{84F9BFF2-ACCF-48B6-B6C7-E463A57E288A}" type="presParOf" srcId="{E0D21B17-AC03-4C1C-B45C-767B4895CFCE}" destId="{EA78A47F-C46B-48D5-99CD-35352681D815}" srcOrd="2" destOrd="0" presId="urn:microsoft.com/office/officeart/2018/2/layout/IconVerticalSolidList"/>
    <dgm:cxn modelId="{3BA4C6D5-EE1C-412E-9797-AD44333A21DE}" type="presParOf" srcId="{E0D21B17-AC03-4C1C-B45C-767B4895CFCE}" destId="{9BFE5884-4F02-45CF-9470-41F864490800}" srcOrd="3" destOrd="0" presId="urn:microsoft.com/office/officeart/2018/2/layout/IconVerticalSolidList"/>
    <dgm:cxn modelId="{F8D5A3DF-79B9-4012-B08E-2972293378D4}" type="presParOf" srcId="{B4A0B695-9451-4024-A6C3-B0DA523E135A}" destId="{A137E046-5BA1-40DF-B048-A5C34CB67FB0}" srcOrd="1" destOrd="0" presId="urn:microsoft.com/office/officeart/2018/2/layout/IconVerticalSolidList"/>
    <dgm:cxn modelId="{02E38410-81F8-48D3-83B3-A89D4D0B2A3D}" type="presParOf" srcId="{B4A0B695-9451-4024-A6C3-B0DA523E135A}" destId="{4928CAF2-3031-420C-8465-91C6883ACB6B}" srcOrd="2" destOrd="0" presId="urn:microsoft.com/office/officeart/2018/2/layout/IconVerticalSolidList"/>
    <dgm:cxn modelId="{C201B1DC-460C-45A4-B84B-BBF62BEE0C81}" type="presParOf" srcId="{4928CAF2-3031-420C-8465-91C6883ACB6B}" destId="{17EE1481-8023-4AB2-8E67-6F81099FE2E8}" srcOrd="0" destOrd="0" presId="urn:microsoft.com/office/officeart/2018/2/layout/IconVerticalSolidList"/>
    <dgm:cxn modelId="{4BF71EAB-3D4D-49D9-B000-51ACF181F79A}" type="presParOf" srcId="{4928CAF2-3031-420C-8465-91C6883ACB6B}" destId="{944962D0-86D5-4536-8D19-B44B3BDE23E1}" srcOrd="1" destOrd="0" presId="urn:microsoft.com/office/officeart/2018/2/layout/IconVerticalSolidList"/>
    <dgm:cxn modelId="{D463EF5D-28AE-423D-8E13-AE276942854E}" type="presParOf" srcId="{4928CAF2-3031-420C-8465-91C6883ACB6B}" destId="{C99C0659-2635-4370-BF71-92F3F361999D}" srcOrd="2" destOrd="0" presId="urn:microsoft.com/office/officeart/2018/2/layout/IconVerticalSolidList"/>
    <dgm:cxn modelId="{68E13583-5571-494D-8379-CAEA846B4266}" type="presParOf" srcId="{4928CAF2-3031-420C-8465-91C6883ACB6B}" destId="{892ABE13-75BA-4FFF-AD08-DFE98CBA0547}" srcOrd="3" destOrd="0" presId="urn:microsoft.com/office/officeart/2018/2/layout/IconVerticalSolidList"/>
    <dgm:cxn modelId="{27D2B442-0D8A-4D0A-BA03-09B052965DA3}" type="presParOf" srcId="{B4A0B695-9451-4024-A6C3-B0DA523E135A}" destId="{A62297B2-6EF6-4F8F-8908-36788F23C343}" srcOrd="3" destOrd="0" presId="urn:microsoft.com/office/officeart/2018/2/layout/IconVerticalSolidList"/>
    <dgm:cxn modelId="{21E1AE5E-8541-4A3A-93A6-D4670CFD9F5D}" type="presParOf" srcId="{B4A0B695-9451-4024-A6C3-B0DA523E135A}" destId="{D0564358-6ACB-4C68-AE2C-FEE1ABF8D00C}" srcOrd="4" destOrd="0" presId="urn:microsoft.com/office/officeart/2018/2/layout/IconVerticalSolidList"/>
    <dgm:cxn modelId="{F1F2F9FA-814B-459E-B703-16A5CB75636B}" type="presParOf" srcId="{D0564358-6ACB-4C68-AE2C-FEE1ABF8D00C}" destId="{0121BF33-D3A0-4FD0-8DB2-F5C438CDC80A}" srcOrd="0" destOrd="0" presId="urn:microsoft.com/office/officeart/2018/2/layout/IconVerticalSolidList"/>
    <dgm:cxn modelId="{BA1D626C-8831-4CAF-A180-7A766CE9F5E2}" type="presParOf" srcId="{D0564358-6ACB-4C68-AE2C-FEE1ABF8D00C}" destId="{808574FD-D3F5-469E-AF43-38867EA84101}" srcOrd="1" destOrd="0" presId="urn:microsoft.com/office/officeart/2018/2/layout/IconVerticalSolidList"/>
    <dgm:cxn modelId="{F1E77155-708E-4B17-B7C0-52C97EC3748A}" type="presParOf" srcId="{D0564358-6ACB-4C68-AE2C-FEE1ABF8D00C}" destId="{3280D580-89C0-4229-AED8-6F9A1D32BA2E}" srcOrd="2" destOrd="0" presId="urn:microsoft.com/office/officeart/2018/2/layout/IconVerticalSolidList"/>
    <dgm:cxn modelId="{63048227-17FC-4CA1-A770-EC6110D6D611}" type="presParOf" srcId="{D0564358-6ACB-4C68-AE2C-FEE1ABF8D00C}" destId="{0DA81F20-D5B5-44B1-AF47-3454F7851161}" srcOrd="3" destOrd="0" presId="urn:microsoft.com/office/officeart/2018/2/layout/IconVerticalSolidList"/>
    <dgm:cxn modelId="{5D50F07F-C4E9-4D0D-977E-FC8437AB65F9}" type="presParOf" srcId="{B4A0B695-9451-4024-A6C3-B0DA523E135A}" destId="{5E1B9E7C-8CE9-4E5A-870F-48F9128FBA7D}" srcOrd="5" destOrd="0" presId="urn:microsoft.com/office/officeart/2018/2/layout/IconVerticalSolidList"/>
    <dgm:cxn modelId="{2BED764B-8A5B-475B-A9FA-449318E52257}" type="presParOf" srcId="{B4A0B695-9451-4024-A6C3-B0DA523E135A}" destId="{AACD5F69-ACDA-4701-90AE-E97DE3C733DB}" srcOrd="6" destOrd="0" presId="urn:microsoft.com/office/officeart/2018/2/layout/IconVerticalSolidList"/>
    <dgm:cxn modelId="{E417CD22-1D37-4A1A-9C61-EB7955A073B0}" type="presParOf" srcId="{AACD5F69-ACDA-4701-90AE-E97DE3C733DB}" destId="{39F63E94-4A8B-4F38-8AE5-CEF328DCDCB8}" srcOrd="0" destOrd="0" presId="urn:microsoft.com/office/officeart/2018/2/layout/IconVerticalSolidList"/>
    <dgm:cxn modelId="{FD504097-327D-4B23-BD68-006D11CA16F1}" type="presParOf" srcId="{AACD5F69-ACDA-4701-90AE-E97DE3C733DB}" destId="{E4E08726-0BE7-4AA2-AEBE-69E07EFA76DA}" srcOrd="1" destOrd="0" presId="urn:microsoft.com/office/officeart/2018/2/layout/IconVerticalSolidList"/>
    <dgm:cxn modelId="{E4CBC769-D17E-4AA2-8BBE-5EA84D109D7A}" type="presParOf" srcId="{AACD5F69-ACDA-4701-90AE-E97DE3C733DB}" destId="{4612F158-1912-457C-A349-12AECAFC8FDE}" srcOrd="2" destOrd="0" presId="urn:microsoft.com/office/officeart/2018/2/layout/IconVerticalSolidList"/>
    <dgm:cxn modelId="{175C0D00-EC50-4B7A-B59E-3FCAB5FE3056}" type="presParOf" srcId="{AACD5F69-ACDA-4701-90AE-E97DE3C733DB}" destId="{9748627B-26B8-4EBF-A8A8-181822780B11}" srcOrd="3" destOrd="0" presId="urn:microsoft.com/office/officeart/2018/2/layout/IconVerticalSoli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43DC25F8-A588-416C-A579-FEBB63D47FCF}" type="doc">
      <dgm:prSet loTypeId="urn:microsoft.com/office/officeart/2005/8/layout/chevron1" loCatId="process" qsTypeId="urn:microsoft.com/office/officeart/2005/8/quickstyle/simple1" qsCatId="simple" csTypeId="urn:microsoft.com/office/officeart/2005/8/colors/accent3_2" csCatId="accent3" phldr="1"/>
      <dgm:spPr/>
      <dgm:t>
        <a:bodyPr/>
        <a:lstStyle/>
        <a:p>
          <a:endParaRPr lang="en-US"/>
        </a:p>
      </dgm:t>
    </dgm:pt>
    <dgm:pt modelId="{196155F6-8295-4483-A559-326A9A5D5068}">
      <dgm:prSet phldrT="[Text]" custT="1"/>
      <dgm:spPr/>
      <dgm:t>
        <a:bodyPr/>
        <a:lstStyle/>
        <a:p>
          <a:r>
            <a:rPr lang="en-US" sz="2400" b="1" dirty="0">
              <a:solidFill>
                <a:schemeClr val="tx1"/>
              </a:solidFill>
            </a:rPr>
            <a:t>Multisensory Stage</a:t>
          </a:r>
        </a:p>
      </dgm:t>
    </dgm:pt>
    <dgm:pt modelId="{5DB0B475-80BA-4D9D-B457-BF6B935AD5F9}" type="parTrans" cxnId="{A9DC1F25-F982-46B9-8D40-27F1672CC84E}">
      <dgm:prSet/>
      <dgm:spPr/>
      <dgm:t>
        <a:bodyPr/>
        <a:lstStyle/>
        <a:p>
          <a:endParaRPr lang="en-US" sz="2000"/>
        </a:p>
      </dgm:t>
    </dgm:pt>
    <dgm:pt modelId="{25C0FA92-1BC8-4B2D-BA6E-DE147622E5A6}" type="sibTrans" cxnId="{A9DC1F25-F982-46B9-8D40-27F1672CC84E}">
      <dgm:prSet/>
      <dgm:spPr/>
      <dgm:t>
        <a:bodyPr/>
        <a:lstStyle/>
        <a:p>
          <a:endParaRPr lang="en-US" sz="2000"/>
        </a:p>
      </dgm:t>
    </dgm:pt>
    <dgm:pt modelId="{49E5D131-5DD7-4D1F-97F3-64774510188E}">
      <dgm:prSet phldrT="[Text]" custT="1"/>
      <dgm:spPr/>
      <dgm:t>
        <a:bodyPr/>
        <a:lstStyle/>
        <a:p>
          <a:pPr>
            <a:buFont typeface="Arial" panose="020B0604020202020204" pitchFamily="34" charset="0"/>
            <a:buChar char="•"/>
          </a:pPr>
          <a:r>
            <a:rPr lang="en-US" sz="2000" b="0" i="0" u="none"/>
            <a:t>Student is just learning the task and needs the supports of external prompts</a:t>
          </a:r>
          <a:endParaRPr lang="en-US" sz="2000"/>
        </a:p>
      </dgm:t>
    </dgm:pt>
    <dgm:pt modelId="{CAE74812-7A41-4434-AE35-9960FC597E63}" type="parTrans" cxnId="{132D802D-A8B1-450A-B167-33F7BC84A789}">
      <dgm:prSet/>
      <dgm:spPr/>
      <dgm:t>
        <a:bodyPr/>
        <a:lstStyle/>
        <a:p>
          <a:endParaRPr lang="en-US" sz="2000"/>
        </a:p>
      </dgm:t>
    </dgm:pt>
    <dgm:pt modelId="{B500A150-1134-4000-9D3C-16F5C5903D33}" type="sibTrans" cxnId="{132D802D-A8B1-450A-B167-33F7BC84A789}">
      <dgm:prSet/>
      <dgm:spPr/>
      <dgm:t>
        <a:bodyPr/>
        <a:lstStyle/>
        <a:p>
          <a:endParaRPr lang="en-US" sz="2000"/>
        </a:p>
      </dgm:t>
    </dgm:pt>
    <dgm:pt modelId="{1855C181-C0F3-41AA-AA9B-824650A0893F}">
      <dgm:prSet phldrT="[Text]" custT="1"/>
      <dgm:spPr/>
      <dgm:t>
        <a:bodyPr/>
        <a:lstStyle/>
        <a:p>
          <a:r>
            <a:rPr lang="en-US" sz="2400" b="1" dirty="0">
              <a:solidFill>
                <a:schemeClr val="tx1"/>
              </a:solidFill>
            </a:rPr>
            <a:t>Knowledge Stage</a:t>
          </a:r>
        </a:p>
      </dgm:t>
    </dgm:pt>
    <dgm:pt modelId="{91380A2A-F7F4-48C4-9850-9107BB476263}" type="parTrans" cxnId="{A7A5FB49-A40E-408B-B315-222579517B44}">
      <dgm:prSet/>
      <dgm:spPr/>
      <dgm:t>
        <a:bodyPr/>
        <a:lstStyle/>
        <a:p>
          <a:endParaRPr lang="en-US" sz="2000"/>
        </a:p>
      </dgm:t>
    </dgm:pt>
    <dgm:pt modelId="{51461314-5939-438D-94E5-2212F808B0EC}" type="sibTrans" cxnId="{A7A5FB49-A40E-408B-B315-222579517B44}">
      <dgm:prSet/>
      <dgm:spPr/>
      <dgm:t>
        <a:bodyPr/>
        <a:lstStyle/>
        <a:p>
          <a:endParaRPr lang="en-US" sz="2000"/>
        </a:p>
      </dgm:t>
    </dgm:pt>
    <dgm:pt modelId="{45666647-F7B0-4772-A288-74DFAA4DE016}">
      <dgm:prSet phldrT="[Text]" custT="1"/>
      <dgm:spPr/>
      <dgm:t>
        <a:bodyPr/>
        <a:lstStyle/>
        <a:p>
          <a:r>
            <a:rPr lang="en-US" sz="2000" b="0" i="0" u="none"/>
            <a:t>Student does not need external prompts</a:t>
          </a:r>
          <a:endParaRPr lang="en-US" sz="2000"/>
        </a:p>
      </dgm:t>
    </dgm:pt>
    <dgm:pt modelId="{50A1E5F8-B578-4F05-8174-7D15560A52FA}" type="parTrans" cxnId="{5FC0BBE7-ABB4-43F6-B133-5FF90051ED4D}">
      <dgm:prSet/>
      <dgm:spPr/>
      <dgm:t>
        <a:bodyPr/>
        <a:lstStyle/>
        <a:p>
          <a:endParaRPr lang="en-US" sz="2000"/>
        </a:p>
      </dgm:t>
    </dgm:pt>
    <dgm:pt modelId="{779AE2DD-B215-420C-860F-F325A4A14761}" type="sibTrans" cxnId="{5FC0BBE7-ABB4-43F6-B133-5FF90051ED4D}">
      <dgm:prSet/>
      <dgm:spPr/>
      <dgm:t>
        <a:bodyPr/>
        <a:lstStyle/>
        <a:p>
          <a:endParaRPr lang="en-US" sz="2000"/>
        </a:p>
      </dgm:t>
    </dgm:pt>
    <dgm:pt modelId="{4945B12D-9333-45D3-9599-39254C55C0F8}">
      <dgm:prSet phldrT="[Text]" custT="1"/>
      <dgm:spPr/>
      <dgm:t>
        <a:bodyPr/>
        <a:lstStyle/>
        <a:p>
          <a:r>
            <a:rPr lang="en-US" sz="2400" b="1" dirty="0">
              <a:solidFill>
                <a:schemeClr val="tx1"/>
              </a:solidFill>
            </a:rPr>
            <a:t>Automatic Stage</a:t>
          </a:r>
        </a:p>
      </dgm:t>
    </dgm:pt>
    <dgm:pt modelId="{DEB8DC49-8260-49B2-934F-C6556A1BAA99}" type="parTrans" cxnId="{B12D849A-FD00-4897-9677-FC2040CE9CA1}">
      <dgm:prSet/>
      <dgm:spPr/>
      <dgm:t>
        <a:bodyPr/>
        <a:lstStyle/>
        <a:p>
          <a:endParaRPr lang="en-US" sz="2000"/>
        </a:p>
      </dgm:t>
    </dgm:pt>
    <dgm:pt modelId="{8CF404C7-1A65-44CA-A4F3-25C5A23FF30C}" type="sibTrans" cxnId="{B12D849A-FD00-4897-9677-FC2040CE9CA1}">
      <dgm:prSet/>
      <dgm:spPr/>
      <dgm:t>
        <a:bodyPr/>
        <a:lstStyle/>
        <a:p>
          <a:endParaRPr lang="en-US" sz="2000"/>
        </a:p>
      </dgm:t>
    </dgm:pt>
    <dgm:pt modelId="{79E2EA6D-E404-400C-86FB-707EB2E7717B}">
      <dgm:prSet phldrT="[Text]" custT="1"/>
      <dgm:spPr/>
      <dgm:t>
        <a:bodyPr/>
        <a:lstStyle/>
        <a:p>
          <a:r>
            <a:rPr lang="en-US" sz="2000" b="0" i="0" u="none"/>
            <a:t>Student is quick and automatic with the task</a:t>
          </a:r>
          <a:endParaRPr lang="en-US" sz="2000"/>
        </a:p>
      </dgm:t>
    </dgm:pt>
    <dgm:pt modelId="{F5943365-E7E8-4FC0-9740-FC3BBA61D7A6}" type="parTrans" cxnId="{AC1B63F1-1EDC-4E00-902E-575C12B41E19}">
      <dgm:prSet/>
      <dgm:spPr/>
      <dgm:t>
        <a:bodyPr/>
        <a:lstStyle/>
        <a:p>
          <a:endParaRPr lang="en-US" sz="2000"/>
        </a:p>
      </dgm:t>
    </dgm:pt>
    <dgm:pt modelId="{1D8219A8-68E0-41A7-9119-08A350A067D1}" type="sibTrans" cxnId="{AC1B63F1-1EDC-4E00-902E-575C12B41E19}">
      <dgm:prSet/>
      <dgm:spPr/>
      <dgm:t>
        <a:bodyPr/>
        <a:lstStyle/>
        <a:p>
          <a:endParaRPr lang="en-US" sz="2000"/>
        </a:p>
      </dgm:t>
    </dgm:pt>
    <dgm:pt modelId="{1A492D06-FEA5-48A5-B8BB-24B6068287EB}">
      <dgm:prSet custT="1"/>
      <dgm:spPr/>
      <dgm:t>
        <a:bodyPr/>
        <a:lstStyle/>
        <a:p>
          <a:pPr>
            <a:buFont typeface="Arial" panose="020B0604020202020204" pitchFamily="34" charset="0"/>
            <a:buChar char="•"/>
          </a:pPr>
          <a:r>
            <a:rPr lang="en-US" sz="2000" b="0" i="0" u="none"/>
            <a:t>Student may still be making many mistakes</a:t>
          </a:r>
        </a:p>
      </dgm:t>
    </dgm:pt>
    <dgm:pt modelId="{59F94E4F-0F9D-4E3D-9AD1-707AAA6A9F92}" type="parTrans" cxnId="{58DDF8A5-1EE7-4AFC-854A-2C3A0C58524A}">
      <dgm:prSet/>
      <dgm:spPr/>
      <dgm:t>
        <a:bodyPr/>
        <a:lstStyle/>
        <a:p>
          <a:endParaRPr lang="en-US" sz="2000"/>
        </a:p>
      </dgm:t>
    </dgm:pt>
    <dgm:pt modelId="{C3451468-C1CB-4CD1-B18B-F2F60250BCBC}" type="sibTrans" cxnId="{58DDF8A5-1EE7-4AFC-854A-2C3A0C58524A}">
      <dgm:prSet/>
      <dgm:spPr/>
      <dgm:t>
        <a:bodyPr/>
        <a:lstStyle/>
        <a:p>
          <a:endParaRPr lang="en-US" sz="2000"/>
        </a:p>
      </dgm:t>
    </dgm:pt>
    <dgm:pt modelId="{F86F4A15-5226-4B85-8A21-6750D91DFCCA}">
      <dgm:prSet custT="1"/>
      <dgm:spPr/>
      <dgm:t>
        <a:bodyPr/>
        <a:lstStyle/>
        <a:p>
          <a:pPr>
            <a:buFont typeface="Arial" panose="020B0604020202020204" pitchFamily="34" charset="0"/>
            <a:buChar char="•"/>
          </a:pPr>
          <a:r>
            <a:rPr lang="en-US" sz="2000" b="0" i="0" u="none"/>
            <a:t>May need many “we dos” to practice</a:t>
          </a:r>
        </a:p>
      </dgm:t>
    </dgm:pt>
    <dgm:pt modelId="{2A7D3E4B-137C-4F3C-A5CA-79ACC5F9AAF5}" type="parTrans" cxnId="{40B05521-4F31-48A8-96FB-85D11F54E74A}">
      <dgm:prSet/>
      <dgm:spPr/>
      <dgm:t>
        <a:bodyPr/>
        <a:lstStyle/>
        <a:p>
          <a:endParaRPr lang="en-US" sz="2000"/>
        </a:p>
      </dgm:t>
    </dgm:pt>
    <dgm:pt modelId="{39AA98CA-0B9E-41EB-A33C-70207BA47BF6}" type="sibTrans" cxnId="{40B05521-4F31-48A8-96FB-85D11F54E74A}">
      <dgm:prSet/>
      <dgm:spPr/>
      <dgm:t>
        <a:bodyPr/>
        <a:lstStyle/>
        <a:p>
          <a:endParaRPr lang="en-US" sz="2000"/>
        </a:p>
      </dgm:t>
    </dgm:pt>
    <dgm:pt modelId="{9846B961-43A4-4AC2-BA85-A0084888C64F}">
      <dgm:prSet phldrT="[Text]" custT="1"/>
      <dgm:spPr/>
      <dgm:t>
        <a:bodyPr/>
        <a:lstStyle/>
        <a:p>
          <a:r>
            <a:rPr lang="en-US" sz="2000" b="0" i="0" u="none"/>
            <a:t>Can do the task mentally but not quickly</a:t>
          </a:r>
          <a:endParaRPr lang="en-US" sz="2000"/>
        </a:p>
      </dgm:t>
    </dgm:pt>
    <dgm:pt modelId="{75E74866-F2A0-4013-8389-5A7EFD3AB30E}" type="parTrans" cxnId="{0CFBC2CD-A4AE-4A57-B02B-AD7C4D440296}">
      <dgm:prSet/>
      <dgm:spPr/>
      <dgm:t>
        <a:bodyPr/>
        <a:lstStyle/>
        <a:p>
          <a:endParaRPr lang="en-US" sz="2000"/>
        </a:p>
      </dgm:t>
    </dgm:pt>
    <dgm:pt modelId="{B091DBC4-CB70-44A3-B658-0BA116C9D16F}" type="sibTrans" cxnId="{0CFBC2CD-A4AE-4A57-B02B-AD7C4D440296}">
      <dgm:prSet/>
      <dgm:spPr/>
      <dgm:t>
        <a:bodyPr/>
        <a:lstStyle/>
        <a:p>
          <a:endParaRPr lang="en-US" sz="2000"/>
        </a:p>
      </dgm:t>
    </dgm:pt>
    <dgm:pt modelId="{E6F08696-DBAE-45E7-8AC6-CE9B48134E9C}">
      <dgm:prSet phldrT="[Text]" custT="1"/>
      <dgm:spPr/>
      <dgm:t>
        <a:bodyPr/>
        <a:lstStyle/>
        <a:p>
          <a:r>
            <a:rPr lang="en-US" sz="2000" b="0" i="0" u="none"/>
            <a:t>May still make some mistakes</a:t>
          </a:r>
          <a:endParaRPr lang="en-US" sz="2000"/>
        </a:p>
      </dgm:t>
    </dgm:pt>
    <dgm:pt modelId="{DF066FFB-62DE-4AB3-A11E-E1EBA5D042B0}" type="parTrans" cxnId="{64B0A9FA-070F-4670-A774-97D05EFD0E77}">
      <dgm:prSet/>
      <dgm:spPr/>
      <dgm:t>
        <a:bodyPr/>
        <a:lstStyle/>
        <a:p>
          <a:endParaRPr lang="en-US" sz="2000"/>
        </a:p>
      </dgm:t>
    </dgm:pt>
    <dgm:pt modelId="{BA85D856-119F-43B3-8949-50C884D67514}" type="sibTrans" cxnId="{64B0A9FA-070F-4670-A774-97D05EFD0E77}">
      <dgm:prSet/>
      <dgm:spPr/>
      <dgm:t>
        <a:bodyPr/>
        <a:lstStyle/>
        <a:p>
          <a:endParaRPr lang="en-US" sz="2000"/>
        </a:p>
      </dgm:t>
    </dgm:pt>
    <dgm:pt modelId="{170919A5-E446-4243-9DDE-B871F6399AC1}">
      <dgm:prSet custT="1"/>
      <dgm:spPr/>
      <dgm:t>
        <a:bodyPr/>
        <a:lstStyle/>
        <a:p>
          <a:pPr>
            <a:buFont typeface="Arial" panose="020B0604020202020204" pitchFamily="34" charset="0"/>
            <a:buChar char="•"/>
          </a:pPr>
          <a:r>
            <a:rPr lang="en-US" sz="2000" b="0" i="0" u="none"/>
            <a:t>Rarely makes mistakes</a:t>
          </a:r>
        </a:p>
      </dgm:t>
    </dgm:pt>
    <dgm:pt modelId="{DDB64B2A-FEAF-4EE4-BB7E-D530D5596A93}" type="parTrans" cxnId="{32245205-8395-4012-9A9F-BB9F2DBA2D95}">
      <dgm:prSet/>
      <dgm:spPr/>
      <dgm:t>
        <a:bodyPr/>
        <a:lstStyle/>
        <a:p>
          <a:endParaRPr lang="en-US" sz="2000"/>
        </a:p>
      </dgm:t>
    </dgm:pt>
    <dgm:pt modelId="{F45D6A09-66CF-4745-8207-EB4EF349379B}" type="sibTrans" cxnId="{32245205-8395-4012-9A9F-BB9F2DBA2D95}">
      <dgm:prSet/>
      <dgm:spPr/>
      <dgm:t>
        <a:bodyPr/>
        <a:lstStyle/>
        <a:p>
          <a:endParaRPr lang="en-US" sz="2000"/>
        </a:p>
      </dgm:t>
    </dgm:pt>
    <dgm:pt modelId="{BA4A2552-5F2C-4E07-87AB-A581698CB27C}" type="pres">
      <dgm:prSet presAssocID="{43DC25F8-A588-416C-A579-FEBB63D47FCF}" presName="Name0" presStyleCnt="0">
        <dgm:presLayoutVars>
          <dgm:dir/>
          <dgm:animLvl val="lvl"/>
          <dgm:resizeHandles val="exact"/>
        </dgm:presLayoutVars>
      </dgm:prSet>
      <dgm:spPr/>
    </dgm:pt>
    <dgm:pt modelId="{4C066ACE-D6DA-4401-A184-2803E11D44A1}" type="pres">
      <dgm:prSet presAssocID="{196155F6-8295-4483-A559-326A9A5D5068}" presName="composite" presStyleCnt="0"/>
      <dgm:spPr/>
    </dgm:pt>
    <dgm:pt modelId="{44C68C28-60D8-4AA0-AC01-EDEB4C751742}" type="pres">
      <dgm:prSet presAssocID="{196155F6-8295-4483-A559-326A9A5D5068}" presName="parTx" presStyleLbl="node1" presStyleIdx="0" presStyleCnt="3">
        <dgm:presLayoutVars>
          <dgm:chMax val="0"/>
          <dgm:chPref val="0"/>
          <dgm:bulletEnabled val="1"/>
        </dgm:presLayoutVars>
      </dgm:prSet>
      <dgm:spPr/>
    </dgm:pt>
    <dgm:pt modelId="{97A2F315-D28B-45A6-BCB7-1C8EF3254AD9}" type="pres">
      <dgm:prSet presAssocID="{196155F6-8295-4483-A559-326A9A5D5068}" presName="desTx" presStyleLbl="revTx" presStyleIdx="0" presStyleCnt="3">
        <dgm:presLayoutVars>
          <dgm:bulletEnabled val="1"/>
        </dgm:presLayoutVars>
      </dgm:prSet>
      <dgm:spPr/>
    </dgm:pt>
    <dgm:pt modelId="{446C8783-BD7B-4279-97DC-7291588F41A5}" type="pres">
      <dgm:prSet presAssocID="{25C0FA92-1BC8-4B2D-BA6E-DE147622E5A6}" presName="space" presStyleCnt="0"/>
      <dgm:spPr/>
    </dgm:pt>
    <dgm:pt modelId="{26443F82-ADF8-4A03-BD33-4AD5F565F00A}" type="pres">
      <dgm:prSet presAssocID="{1855C181-C0F3-41AA-AA9B-824650A0893F}" presName="composite" presStyleCnt="0"/>
      <dgm:spPr/>
    </dgm:pt>
    <dgm:pt modelId="{4823152A-CEE8-4B67-AE15-AEFF99E0F779}" type="pres">
      <dgm:prSet presAssocID="{1855C181-C0F3-41AA-AA9B-824650A0893F}" presName="parTx" presStyleLbl="node1" presStyleIdx="1" presStyleCnt="3">
        <dgm:presLayoutVars>
          <dgm:chMax val="0"/>
          <dgm:chPref val="0"/>
          <dgm:bulletEnabled val="1"/>
        </dgm:presLayoutVars>
      </dgm:prSet>
      <dgm:spPr/>
    </dgm:pt>
    <dgm:pt modelId="{2B5E30FE-0C38-4365-8EB3-E804030B0FB9}" type="pres">
      <dgm:prSet presAssocID="{1855C181-C0F3-41AA-AA9B-824650A0893F}" presName="desTx" presStyleLbl="revTx" presStyleIdx="1" presStyleCnt="3">
        <dgm:presLayoutVars>
          <dgm:bulletEnabled val="1"/>
        </dgm:presLayoutVars>
      </dgm:prSet>
      <dgm:spPr/>
    </dgm:pt>
    <dgm:pt modelId="{94BEB42F-1D3B-419B-9546-8DEF30BF594A}" type="pres">
      <dgm:prSet presAssocID="{51461314-5939-438D-94E5-2212F808B0EC}" presName="space" presStyleCnt="0"/>
      <dgm:spPr/>
    </dgm:pt>
    <dgm:pt modelId="{50B62AFD-2DD8-49CE-89A9-EDCD8FDD98A9}" type="pres">
      <dgm:prSet presAssocID="{4945B12D-9333-45D3-9599-39254C55C0F8}" presName="composite" presStyleCnt="0"/>
      <dgm:spPr/>
    </dgm:pt>
    <dgm:pt modelId="{58C920A0-1F08-4B75-873E-6A2E3496C20B}" type="pres">
      <dgm:prSet presAssocID="{4945B12D-9333-45D3-9599-39254C55C0F8}" presName="parTx" presStyleLbl="node1" presStyleIdx="2" presStyleCnt="3">
        <dgm:presLayoutVars>
          <dgm:chMax val="0"/>
          <dgm:chPref val="0"/>
          <dgm:bulletEnabled val="1"/>
        </dgm:presLayoutVars>
      </dgm:prSet>
      <dgm:spPr/>
    </dgm:pt>
    <dgm:pt modelId="{A796FC82-7D0D-4586-8D16-FC617A3FA114}" type="pres">
      <dgm:prSet presAssocID="{4945B12D-9333-45D3-9599-39254C55C0F8}" presName="desTx" presStyleLbl="revTx" presStyleIdx="2" presStyleCnt="3">
        <dgm:presLayoutVars>
          <dgm:bulletEnabled val="1"/>
        </dgm:presLayoutVars>
      </dgm:prSet>
      <dgm:spPr/>
    </dgm:pt>
  </dgm:ptLst>
  <dgm:cxnLst>
    <dgm:cxn modelId="{32245205-8395-4012-9A9F-BB9F2DBA2D95}" srcId="{4945B12D-9333-45D3-9599-39254C55C0F8}" destId="{170919A5-E446-4243-9DDE-B871F6399AC1}" srcOrd="1" destOrd="0" parTransId="{DDB64B2A-FEAF-4EE4-BB7E-D530D5596A93}" sibTransId="{F45D6A09-66CF-4745-8207-EB4EF349379B}"/>
    <dgm:cxn modelId="{4BCBB61E-BAF4-44A6-8B7C-02487E40AA2F}" type="presOf" srcId="{170919A5-E446-4243-9DDE-B871F6399AC1}" destId="{A796FC82-7D0D-4586-8D16-FC617A3FA114}" srcOrd="0" destOrd="1" presId="urn:microsoft.com/office/officeart/2005/8/layout/chevron1"/>
    <dgm:cxn modelId="{40B05521-4F31-48A8-96FB-85D11F54E74A}" srcId="{196155F6-8295-4483-A559-326A9A5D5068}" destId="{F86F4A15-5226-4B85-8A21-6750D91DFCCA}" srcOrd="2" destOrd="0" parTransId="{2A7D3E4B-137C-4F3C-A5CA-79ACC5F9AAF5}" sibTransId="{39AA98CA-0B9E-41EB-A33C-70207BA47BF6}"/>
    <dgm:cxn modelId="{A9DC1F25-F982-46B9-8D40-27F1672CC84E}" srcId="{43DC25F8-A588-416C-A579-FEBB63D47FCF}" destId="{196155F6-8295-4483-A559-326A9A5D5068}" srcOrd="0" destOrd="0" parTransId="{5DB0B475-80BA-4D9D-B457-BF6B935AD5F9}" sibTransId="{25C0FA92-1BC8-4B2D-BA6E-DE147622E5A6}"/>
    <dgm:cxn modelId="{132D802D-A8B1-450A-B167-33F7BC84A789}" srcId="{196155F6-8295-4483-A559-326A9A5D5068}" destId="{49E5D131-5DD7-4D1F-97F3-64774510188E}" srcOrd="0" destOrd="0" parTransId="{CAE74812-7A41-4434-AE35-9960FC597E63}" sibTransId="{B500A150-1134-4000-9D3C-16F5C5903D33}"/>
    <dgm:cxn modelId="{1F800F43-31D8-47E4-AF3A-A772CA4A7E0D}" type="presOf" srcId="{F86F4A15-5226-4B85-8A21-6750D91DFCCA}" destId="{97A2F315-D28B-45A6-BCB7-1C8EF3254AD9}" srcOrd="0" destOrd="2" presId="urn:microsoft.com/office/officeart/2005/8/layout/chevron1"/>
    <dgm:cxn modelId="{DBD21F63-609B-4077-B59C-505DAC2035BA}" type="presOf" srcId="{1855C181-C0F3-41AA-AA9B-824650A0893F}" destId="{4823152A-CEE8-4B67-AE15-AEFF99E0F779}" srcOrd="0" destOrd="0" presId="urn:microsoft.com/office/officeart/2005/8/layout/chevron1"/>
    <dgm:cxn modelId="{A7A5FB49-A40E-408B-B315-222579517B44}" srcId="{43DC25F8-A588-416C-A579-FEBB63D47FCF}" destId="{1855C181-C0F3-41AA-AA9B-824650A0893F}" srcOrd="1" destOrd="0" parTransId="{91380A2A-F7F4-48C4-9850-9107BB476263}" sibTransId="{51461314-5939-438D-94E5-2212F808B0EC}"/>
    <dgm:cxn modelId="{17AD2576-DBED-4C83-881A-A09A12D94B80}" type="presOf" srcId="{79E2EA6D-E404-400C-86FB-707EB2E7717B}" destId="{A796FC82-7D0D-4586-8D16-FC617A3FA114}" srcOrd="0" destOrd="0" presId="urn:microsoft.com/office/officeart/2005/8/layout/chevron1"/>
    <dgm:cxn modelId="{B12D849A-FD00-4897-9677-FC2040CE9CA1}" srcId="{43DC25F8-A588-416C-A579-FEBB63D47FCF}" destId="{4945B12D-9333-45D3-9599-39254C55C0F8}" srcOrd="2" destOrd="0" parTransId="{DEB8DC49-8260-49B2-934F-C6556A1BAA99}" sibTransId="{8CF404C7-1A65-44CA-A4F3-25C5A23FF30C}"/>
    <dgm:cxn modelId="{DA817D9D-5DDA-40FB-9FE1-FADBAD18C4A9}" type="presOf" srcId="{196155F6-8295-4483-A559-326A9A5D5068}" destId="{44C68C28-60D8-4AA0-AC01-EDEB4C751742}" srcOrd="0" destOrd="0" presId="urn:microsoft.com/office/officeart/2005/8/layout/chevron1"/>
    <dgm:cxn modelId="{FDC271A3-808F-441B-9279-71D4361961E8}" type="presOf" srcId="{49E5D131-5DD7-4D1F-97F3-64774510188E}" destId="{97A2F315-D28B-45A6-BCB7-1C8EF3254AD9}" srcOrd="0" destOrd="0" presId="urn:microsoft.com/office/officeart/2005/8/layout/chevron1"/>
    <dgm:cxn modelId="{58DDF8A5-1EE7-4AFC-854A-2C3A0C58524A}" srcId="{196155F6-8295-4483-A559-326A9A5D5068}" destId="{1A492D06-FEA5-48A5-B8BB-24B6068287EB}" srcOrd="1" destOrd="0" parTransId="{59F94E4F-0F9D-4E3D-9AD1-707AAA6A9F92}" sibTransId="{C3451468-C1CB-4CD1-B18B-F2F60250BCBC}"/>
    <dgm:cxn modelId="{D69ED2B3-D869-4F88-BE1E-1712228CF86D}" type="presOf" srcId="{43DC25F8-A588-416C-A579-FEBB63D47FCF}" destId="{BA4A2552-5F2C-4E07-87AB-A581698CB27C}" srcOrd="0" destOrd="0" presId="urn:microsoft.com/office/officeart/2005/8/layout/chevron1"/>
    <dgm:cxn modelId="{E5958EB6-D918-45B9-9586-93D5D330E4FD}" type="presOf" srcId="{45666647-F7B0-4772-A288-74DFAA4DE016}" destId="{2B5E30FE-0C38-4365-8EB3-E804030B0FB9}" srcOrd="0" destOrd="0" presId="urn:microsoft.com/office/officeart/2005/8/layout/chevron1"/>
    <dgm:cxn modelId="{C416AAB6-87BF-42C2-84FC-AC1EE869CA7D}" type="presOf" srcId="{1A492D06-FEA5-48A5-B8BB-24B6068287EB}" destId="{97A2F315-D28B-45A6-BCB7-1C8EF3254AD9}" srcOrd="0" destOrd="1" presId="urn:microsoft.com/office/officeart/2005/8/layout/chevron1"/>
    <dgm:cxn modelId="{0CFBC2CD-A4AE-4A57-B02B-AD7C4D440296}" srcId="{1855C181-C0F3-41AA-AA9B-824650A0893F}" destId="{9846B961-43A4-4AC2-BA85-A0084888C64F}" srcOrd="1" destOrd="0" parTransId="{75E74866-F2A0-4013-8389-5A7EFD3AB30E}" sibTransId="{B091DBC4-CB70-44A3-B658-0BA116C9D16F}"/>
    <dgm:cxn modelId="{78E449D5-C073-4999-BBBA-74F0D936B75C}" type="presOf" srcId="{4945B12D-9333-45D3-9599-39254C55C0F8}" destId="{58C920A0-1F08-4B75-873E-6A2E3496C20B}" srcOrd="0" destOrd="0" presId="urn:microsoft.com/office/officeart/2005/8/layout/chevron1"/>
    <dgm:cxn modelId="{CC7D46E4-A707-4F3F-ADE9-49EC04C2BC4D}" type="presOf" srcId="{9846B961-43A4-4AC2-BA85-A0084888C64F}" destId="{2B5E30FE-0C38-4365-8EB3-E804030B0FB9}" srcOrd="0" destOrd="1" presId="urn:microsoft.com/office/officeart/2005/8/layout/chevron1"/>
    <dgm:cxn modelId="{5FC0BBE7-ABB4-43F6-B133-5FF90051ED4D}" srcId="{1855C181-C0F3-41AA-AA9B-824650A0893F}" destId="{45666647-F7B0-4772-A288-74DFAA4DE016}" srcOrd="0" destOrd="0" parTransId="{50A1E5F8-B578-4F05-8174-7D15560A52FA}" sibTransId="{779AE2DD-B215-420C-860F-F325A4A14761}"/>
    <dgm:cxn modelId="{E8D860F0-3B8D-4DEC-BB10-85ADA52C5DEC}" type="presOf" srcId="{E6F08696-DBAE-45E7-8AC6-CE9B48134E9C}" destId="{2B5E30FE-0C38-4365-8EB3-E804030B0FB9}" srcOrd="0" destOrd="2" presId="urn:microsoft.com/office/officeart/2005/8/layout/chevron1"/>
    <dgm:cxn modelId="{AC1B63F1-1EDC-4E00-902E-575C12B41E19}" srcId="{4945B12D-9333-45D3-9599-39254C55C0F8}" destId="{79E2EA6D-E404-400C-86FB-707EB2E7717B}" srcOrd="0" destOrd="0" parTransId="{F5943365-E7E8-4FC0-9740-FC3BBA61D7A6}" sibTransId="{1D8219A8-68E0-41A7-9119-08A350A067D1}"/>
    <dgm:cxn modelId="{64B0A9FA-070F-4670-A774-97D05EFD0E77}" srcId="{1855C181-C0F3-41AA-AA9B-824650A0893F}" destId="{E6F08696-DBAE-45E7-8AC6-CE9B48134E9C}" srcOrd="2" destOrd="0" parTransId="{DF066FFB-62DE-4AB3-A11E-E1EBA5D042B0}" sibTransId="{BA85D856-119F-43B3-8949-50C884D67514}"/>
    <dgm:cxn modelId="{E87B35BA-49A1-4C35-A529-D0DD330D509B}" type="presParOf" srcId="{BA4A2552-5F2C-4E07-87AB-A581698CB27C}" destId="{4C066ACE-D6DA-4401-A184-2803E11D44A1}" srcOrd="0" destOrd="0" presId="urn:microsoft.com/office/officeart/2005/8/layout/chevron1"/>
    <dgm:cxn modelId="{BA14A058-15AB-465F-BAB0-89A5DC02FD65}" type="presParOf" srcId="{4C066ACE-D6DA-4401-A184-2803E11D44A1}" destId="{44C68C28-60D8-4AA0-AC01-EDEB4C751742}" srcOrd="0" destOrd="0" presId="urn:microsoft.com/office/officeart/2005/8/layout/chevron1"/>
    <dgm:cxn modelId="{89817098-5025-4FAA-B0B1-04C51FE4DE7D}" type="presParOf" srcId="{4C066ACE-D6DA-4401-A184-2803E11D44A1}" destId="{97A2F315-D28B-45A6-BCB7-1C8EF3254AD9}" srcOrd="1" destOrd="0" presId="urn:microsoft.com/office/officeart/2005/8/layout/chevron1"/>
    <dgm:cxn modelId="{A73B7536-C3B8-48B9-BC85-42B282071221}" type="presParOf" srcId="{BA4A2552-5F2C-4E07-87AB-A581698CB27C}" destId="{446C8783-BD7B-4279-97DC-7291588F41A5}" srcOrd="1" destOrd="0" presId="urn:microsoft.com/office/officeart/2005/8/layout/chevron1"/>
    <dgm:cxn modelId="{60D43067-6800-451F-897C-29DA989EC352}" type="presParOf" srcId="{BA4A2552-5F2C-4E07-87AB-A581698CB27C}" destId="{26443F82-ADF8-4A03-BD33-4AD5F565F00A}" srcOrd="2" destOrd="0" presId="urn:microsoft.com/office/officeart/2005/8/layout/chevron1"/>
    <dgm:cxn modelId="{430D836D-40F9-4934-AD62-64B497E2A6CF}" type="presParOf" srcId="{26443F82-ADF8-4A03-BD33-4AD5F565F00A}" destId="{4823152A-CEE8-4B67-AE15-AEFF99E0F779}" srcOrd="0" destOrd="0" presId="urn:microsoft.com/office/officeart/2005/8/layout/chevron1"/>
    <dgm:cxn modelId="{CBC5B9BC-CC06-4D00-899B-47A6FE88249C}" type="presParOf" srcId="{26443F82-ADF8-4A03-BD33-4AD5F565F00A}" destId="{2B5E30FE-0C38-4365-8EB3-E804030B0FB9}" srcOrd="1" destOrd="0" presId="urn:microsoft.com/office/officeart/2005/8/layout/chevron1"/>
    <dgm:cxn modelId="{0D0175CA-42F6-4BFC-89C2-BDE1661BA36B}" type="presParOf" srcId="{BA4A2552-5F2C-4E07-87AB-A581698CB27C}" destId="{94BEB42F-1D3B-419B-9546-8DEF30BF594A}" srcOrd="3" destOrd="0" presId="urn:microsoft.com/office/officeart/2005/8/layout/chevron1"/>
    <dgm:cxn modelId="{2FAE5649-D3DF-4EFB-AA67-B818BC7BAB00}" type="presParOf" srcId="{BA4A2552-5F2C-4E07-87AB-A581698CB27C}" destId="{50B62AFD-2DD8-49CE-89A9-EDCD8FDD98A9}" srcOrd="4" destOrd="0" presId="urn:microsoft.com/office/officeart/2005/8/layout/chevron1"/>
    <dgm:cxn modelId="{46CECF09-C14A-4EBC-AA2F-6565D103C19C}" type="presParOf" srcId="{50B62AFD-2DD8-49CE-89A9-EDCD8FDD98A9}" destId="{58C920A0-1F08-4B75-873E-6A2E3496C20B}" srcOrd="0" destOrd="0" presId="urn:microsoft.com/office/officeart/2005/8/layout/chevron1"/>
    <dgm:cxn modelId="{301E5CDD-88CA-4B11-B7B9-22A926A44C07}" type="presParOf" srcId="{50B62AFD-2DD8-49CE-89A9-EDCD8FDD98A9}" destId="{A796FC82-7D0D-4586-8D16-FC617A3FA114}" srcOrd="1"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B6528DC3-F94C-4B14-A1F1-9600E0AA801A}" type="doc">
      <dgm:prSet loTypeId="urn:microsoft.com/office/officeart/2005/8/layout/pList1" loCatId="list" qsTypeId="urn:microsoft.com/office/officeart/2005/8/quickstyle/simple1" qsCatId="simple" csTypeId="urn:microsoft.com/office/officeart/2005/8/colors/accent1_2" csCatId="accent1" phldr="1"/>
      <dgm:spPr/>
      <dgm:t>
        <a:bodyPr/>
        <a:lstStyle/>
        <a:p>
          <a:endParaRPr lang="en-US"/>
        </a:p>
      </dgm:t>
    </dgm:pt>
    <dgm:pt modelId="{1BEA6B67-A7A6-42CF-B5FF-43058FA42F5E}">
      <dgm:prSet custT="1"/>
      <dgm:spPr/>
      <dgm:t>
        <a:bodyPr/>
        <a:lstStyle/>
        <a:p>
          <a:r>
            <a:rPr lang="en-US" sz="2000" b="0" i="0"/>
            <a:t>Utilize scaffolds to make the task more concrete or more abstract. (chips, counters, Elkonin boxes, multisensory movements, etc.)</a:t>
          </a:r>
          <a:endParaRPr lang="en-US" sz="2000"/>
        </a:p>
      </dgm:t>
    </dgm:pt>
    <dgm:pt modelId="{0DA05A0D-0BF7-4C48-BAD9-5DEA40A1FC1E}" type="parTrans" cxnId="{3008E869-4868-4D2B-87CF-FA2EE1DBE1B3}">
      <dgm:prSet/>
      <dgm:spPr/>
      <dgm:t>
        <a:bodyPr/>
        <a:lstStyle/>
        <a:p>
          <a:endParaRPr lang="en-US"/>
        </a:p>
      </dgm:t>
    </dgm:pt>
    <dgm:pt modelId="{D3334DB7-BC61-4E02-82D9-A4A8B1623BBE}" type="sibTrans" cxnId="{3008E869-4868-4D2B-87CF-FA2EE1DBE1B3}">
      <dgm:prSet/>
      <dgm:spPr/>
      <dgm:t>
        <a:bodyPr/>
        <a:lstStyle/>
        <a:p>
          <a:endParaRPr lang="en-US"/>
        </a:p>
      </dgm:t>
    </dgm:pt>
    <dgm:pt modelId="{355209C5-1A0F-4F41-83A9-8DDF83823A8B}">
      <dgm:prSet custT="1"/>
      <dgm:spPr/>
      <dgm:t>
        <a:bodyPr/>
        <a:lstStyle/>
        <a:p>
          <a:r>
            <a:rPr lang="en-US" sz="2000" b="0" i="0"/>
            <a:t>Incorporate visual supports such as pictures or realia, when possible, to support all students, especially multilingual learners.</a:t>
          </a:r>
          <a:endParaRPr lang="en-US" sz="2000"/>
        </a:p>
      </dgm:t>
    </dgm:pt>
    <dgm:pt modelId="{2E72D909-763F-4220-8673-B0265D219C43}" type="parTrans" cxnId="{06185ED6-7B51-426D-91FE-DE7A056CD545}">
      <dgm:prSet/>
      <dgm:spPr/>
      <dgm:t>
        <a:bodyPr/>
        <a:lstStyle/>
        <a:p>
          <a:endParaRPr lang="en-US"/>
        </a:p>
      </dgm:t>
    </dgm:pt>
    <dgm:pt modelId="{E3170E62-28B4-4AEF-99C1-6DC795B667FC}" type="sibTrans" cxnId="{06185ED6-7B51-426D-91FE-DE7A056CD545}">
      <dgm:prSet/>
      <dgm:spPr/>
      <dgm:t>
        <a:bodyPr/>
        <a:lstStyle/>
        <a:p>
          <a:endParaRPr lang="en-US"/>
        </a:p>
      </dgm:t>
    </dgm:pt>
    <dgm:pt modelId="{2FEDC7BD-6106-4D5D-BFDE-5F7A38B70818}">
      <dgm:prSet/>
      <dgm:spPr/>
      <dgm:t>
        <a:bodyPr/>
        <a:lstStyle/>
        <a:p>
          <a:r>
            <a:rPr lang="en-US" b="0" i="0"/>
            <a:t>Model appropriate phoneme articulation and clipping schwa to support accurate blending and segmenting. </a:t>
          </a:r>
        </a:p>
      </dgm:t>
    </dgm:pt>
    <dgm:pt modelId="{F4D12D9C-FF1D-49A4-80FC-431C0C18DAF1}" type="parTrans" cxnId="{CA16F314-EF1F-41D0-8ABA-8886D93719AB}">
      <dgm:prSet/>
      <dgm:spPr/>
      <dgm:t>
        <a:bodyPr/>
        <a:lstStyle/>
        <a:p>
          <a:endParaRPr lang="en-US"/>
        </a:p>
      </dgm:t>
    </dgm:pt>
    <dgm:pt modelId="{AD86B758-B374-4D6D-817A-BA50EF071A5C}" type="sibTrans" cxnId="{CA16F314-EF1F-41D0-8ABA-8886D93719AB}">
      <dgm:prSet/>
      <dgm:spPr/>
      <dgm:t>
        <a:bodyPr/>
        <a:lstStyle/>
        <a:p>
          <a:endParaRPr lang="en-US"/>
        </a:p>
      </dgm:t>
    </dgm:pt>
    <dgm:pt modelId="{3666B22D-1EC8-4F7E-9B0F-481C53CD65D2}" type="pres">
      <dgm:prSet presAssocID="{B6528DC3-F94C-4B14-A1F1-9600E0AA801A}" presName="Name0" presStyleCnt="0">
        <dgm:presLayoutVars>
          <dgm:dir/>
          <dgm:resizeHandles val="exact"/>
        </dgm:presLayoutVars>
      </dgm:prSet>
      <dgm:spPr/>
    </dgm:pt>
    <dgm:pt modelId="{AF8D8C2C-878E-4EB2-A9CE-BBE9F05341CB}" type="pres">
      <dgm:prSet presAssocID="{1BEA6B67-A7A6-42CF-B5FF-43058FA42F5E}" presName="compNode" presStyleCnt="0"/>
      <dgm:spPr/>
    </dgm:pt>
    <dgm:pt modelId="{B33FEFA8-5893-43CC-80F5-433E7230C1A5}" type="pres">
      <dgm:prSet presAssocID="{1BEA6B67-A7A6-42CF-B5FF-43058FA42F5E}" presName="pict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Lst>
          </a:blip>
          <a:srcRect/>
          <a:stretch>
            <a:fillRect l="-2000" r="-2000"/>
          </a:stretch>
        </a:blipFill>
      </dgm:spPr>
      <dgm:extLst>
        <a:ext uri="{E40237B7-FDA0-4F09-8148-C483321AD2D9}">
          <dgm14:cNvPr xmlns:dgm14="http://schemas.microsoft.com/office/drawing/2010/diagram" id="0" name="" descr="Girl on floor with children and teacher"/>
        </a:ext>
      </dgm:extLst>
    </dgm:pt>
    <dgm:pt modelId="{967672B9-439B-42AA-B4C6-74ADAF92EC34}" type="pres">
      <dgm:prSet presAssocID="{1BEA6B67-A7A6-42CF-B5FF-43058FA42F5E}" presName="textRect" presStyleLbl="revTx" presStyleIdx="0" presStyleCnt="3">
        <dgm:presLayoutVars>
          <dgm:bulletEnabled val="1"/>
        </dgm:presLayoutVars>
      </dgm:prSet>
      <dgm:spPr/>
    </dgm:pt>
    <dgm:pt modelId="{64BB4214-9CE6-48EF-B540-43A077C8841B}" type="pres">
      <dgm:prSet presAssocID="{D3334DB7-BC61-4E02-82D9-A4A8B1623BBE}" presName="sibTrans" presStyleLbl="sibTrans2D1" presStyleIdx="0" presStyleCnt="0"/>
      <dgm:spPr/>
    </dgm:pt>
    <dgm:pt modelId="{66267568-F576-4863-9F03-0E830E0238B8}" type="pres">
      <dgm:prSet presAssocID="{355209C5-1A0F-4F41-83A9-8DDF83823A8B}" presName="compNode" presStyleCnt="0"/>
      <dgm:spPr/>
    </dgm:pt>
    <dgm:pt modelId="{9CCA823B-E843-4BD3-9BF4-57CE9605B6D8}" type="pres">
      <dgm:prSet presAssocID="{355209C5-1A0F-4F41-83A9-8DDF83823A8B}" presName="pictRect" presStyleLbl="node1" presStyleIdx="1" presStyleCnt="3"/>
      <dgm:spPr>
        <a:blipFill>
          <a:blip xmlns:r="http://schemas.openxmlformats.org/officeDocument/2006/relationships" r:embed="rId2">
            <a:extLst>
              <a:ext uri="{28A0092B-C50C-407E-A947-70E740481C1C}">
                <a14:useLocalDpi xmlns:a14="http://schemas.microsoft.com/office/drawing/2010/main" val="0"/>
              </a:ext>
            </a:extLst>
          </a:blip>
          <a:srcRect/>
          <a:stretch>
            <a:fillRect l="-1000" r="-1000"/>
          </a:stretch>
        </a:blipFill>
        <a:ln>
          <a:solidFill>
            <a:schemeClr val="tx1"/>
          </a:solidFill>
        </a:ln>
      </dgm:spPr>
    </dgm:pt>
    <dgm:pt modelId="{2BCF68E6-0247-4305-96C0-ECA5A7239D73}" type="pres">
      <dgm:prSet presAssocID="{355209C5-1A0F-4F41-83A9-8DDF83823A8B}" presName="textRect" presStyleLbl="revTx" presStyleIdx="1" presStyleCnt="3">
        <dgm:presLayoutVars>
          <dgm:bulletEnabled val="1"/>
        </dgm:presLayoutVars>
      </dgm:prSet>
      <dgm:spPr/>
    </dgm:pt>
    <dgm:pt modelId="{F4FBCB56-9E38-48FE-B9CD-F42DF0BAD9E4}" type="pres">
      <dgm:prSet presAssocID="{E3170E62-28B4-4AEF-99C1-6DC795B667FC}" presName="sibTrans" presStyleLbl="sibTrans2D1" presStyleIdx="0" presStyleCnt="0"/>
      <dgm:spPr/>
    </dgm:pt>
    <dgm:pt modelId="{FF60241A-B275-430C-8811-D2AC7EAA7B9F}" type="pres">
      <dgm:prSet presAssocID="{2FEDC7BD-6106-4D5D-BFDE-5F7A38B70818}" presName="compNode" presStyleCnt="0"/>
      <dgm:spPr/>
    </dgm:pt>
    <dgm:pt modelId="{B938669E-6C86-4EE8-B1AB-FB0A067EE1A3}" type="pres">
      <dgm:prSet presAssocID="{2FEDC7BD-6106-4D5D-BFDE-5F7A38B70818}" presName="pictRect" presStyleLbl="node1" presStyleIdx="2" presStyleCnt="3" custScaleY="100874"/>
      <dgm:spPr>
        <a:solidFill>
          <a:schemeClr val="bg1"/>
        </a:solidFill>
        <a:ln>
          <a:solidFill>
            <a:schemeClr val="tx1"/>
          </a:solidFill>
        </a:ln>
      </dgm:spPr>
    </dgm:pt>
    <dgm:pt modelId="{306E44B3-607F-4309-895F-1F51BE910AA7}" type="pres">
      <dgm:prSet presAssocID="{2FEDC7BD-6106-4D5D-BFDE-5F7A38B70818}" presName="textRect" presStyleLbl="revTx" presStyleIdx="2" presStyleCnt="3">
        <dgm:presLayoutVars>
          <dgm:bulletEnabled val="1"/>
        </dgm:presLayoutVars>
      </dgm:prSet>
      <dgm:spPr/>
    </dgm:pt>
  </dgm:ptLst>
  <dgm:cxnLst>
    <dgm:cxn modelId="{1E577A08-6C08-443F-80E1-ACC98C25E6F7}" type="presOf" srcId="{E3170E62-28B4-4AEF-99C1-6DC795B667FC}" destId="{F4FBCB56-9E38-48FE-B9CD-F42DF0BAD9E4}" srcOrd="0" destOrd="0" presId="urn:microsoft.com/office/officeart/2005/8/layout/pList1"/>
    <dgm:cxn modelId="{CA16F314-EF1F-41D0-8ABA-8886D93719AB}" srcId="{B6528DC3-F94C-4B14-A1F1-9600E0AA801A}" destId="{2FEDC7BD-6106-4D5D-BFDE-5F7A38B70818}" srcOrd="2" destOrd="0" parTransId="{F4D12D9C-FF1D-49A4-80FC-431C0C18DAF1}" sibTransId="{AD86B758-B374-4D6D-817A-BA50EF071A5C}"/>
    <dgm:cxn modelId="{0C0D0E19-A27D-46B7-AE5F-80C5AEF4ECD4}" type="presOf" srcId="{1BEA6B67-A7A6-42CF-B5FF-43058FA42F5E}" destId="{967672B9-439B-42AA-B4C6-74ADAF92EC34}" srcOrd="0" destOrd="0" presId="urn:microsoft.com/office/officeart/2005/8/layout/pList1"/>
    <dgm:cxn modelId="{3008E869-4868-4D2B-87CF-FA2EE1DBE1B3}" srcId="{B6528DC3-F94C-4B14-A1F1-9600E0AA801A}" destId="{1BEA6B67-A7A6-42CF-B5FF-43058FA42F5E}" srcOrd="0" destOrd="0" parTransId="{0DA05A0D-0BF7-4C48-BAD9-5DEA40A1FC1E}" sibTransId="{D3334DB7-BC61-4E02-82D9-A4A8B1623BBE}"/>
    <dgm:cxn modelId="{475DC878-BA73-4C1B-B49F-357752F6AE90}" type="presOf" srcId="{B6528DC3-F94C-4B14-A1F1-9600E0AA801A}" destId="{3666B22D-1EC8-4F7E-9B0F-481C53CD65D2}" srcOrd="0" destOrd="0" presId="urn:microsoft.com/office/officeart/2005/8/layout/pList1"/>
    <dgm:cxn modelId="{A509F77B-C50B-4D86-BA0D-E10F3D4D6F26}" type="presOf" srcId="{D3334DB7-BC61-4E02-82D9-A4A8B1623BBE}" destId="{64BB4214-9CE6-48EF-B540-43A077C8841B}" srcOrd="0" destOrd="0" presId="urn:microsoft.com/office/officeart/2005/8/layout/pList1"/>
    <dgm:cxn modelId="{AADBC98F-AC2B-4D8E-B73D-4900806F9687}" type="presOf" srcId="{355209C5-1A0F-4F41-83A9-8DDF83823A8B}" destId="{2BCF68E6-0247-4305-96C0-ECA5A7239D73}" srcOrd="0" destOrd="0" presId="urn:microsoft.com/office/officeart/2005/8/layout/pList1"/>
    <dgm:cxn modelId="{E44C6F98-3162-4FFD-9CFB-68ECC10F319D}" type="presOf" srcId="{2FEDC7BD-6106-4D5D-BFDE-5F7A38B70818}" destId="{306E44B3-607F-4309-895F-1F51BE910AA7}" srcOrd="0" destOrd="0" presId="urn:microsoft.com/office/officeart/2005/8/layout/pList1"/>
    <dgm:cxn modelId="{06185ED6-7B51-426D-91FE-DE7A056CD545}" srcId="{B6528DC3-F94C-4B14-A1F1-9600E0AA801A}" destId="{355209C5-1A0F-4F41-83A9-8DDF83823A8B}" srcOrd="1" destOrd="0" parTransId="{2E72D909-763F-4220-8673-B0265D219C43}" sibTransId="{E3170E62-28B4-4AEF-99C1-6DC795B667FC}"/>
    <dgm:cxn modelId="{439F612D-49EE-4362-B4B8-D873BCC4B2DD}" type="presParOf" srcId="{3666B22D-1EC8-4F7E-9B0F-481C53CD65D2}" destId="{AF8D8C2C-878E-4EB2-A9CE-BBE9F05341CB}" srcOrd="0" destOrd="0" presId="urn:microsoft.com/office/officeart/2005/8/layout/pList1"/>
    <dgm:cxn modelId="{4AF8E3D4-832F-4A6B-82A6-64C1AF30C3F9}" type="presParOf" srcId="{AF8D8C2C-878E-4EB2-A9CE-BBE9F05341CB}" destId="{B33FEFA8-5893-43CC-80F5-433E7230C1A5}" srcOrd="0" destOrd="0" presId="urn:microsoft.com/office/officeart/2005/8/layout/pList1"/>
    <dgm:cxn modelId="{F5CB2714-C39D-4F96-9693-1E24264616AF}" type="presParOf" srcId="{AF8D8C2C-878E-4EB2-A9CE-BBE9F05341CB}" destId="{967672B9-439B-42AA-B4C6-74ADAF92EC34}" srcOrd="1" destOrd="0" presId="urn:microsoft.com/office/officeart/2005/8/layout/pList1"/>
    <dgm:cxn modelId="{2A0749BE-6478-42C4-B363-AF3D86DE5161}" type="presParOf" srcId="{3666B22D-1EC8-4F7E-9B0F-481C53CD65D2}" destId="{64BB4214-9CE6-48EF-B540-43A077C8841B}" srcOrd="1" destOrd="0" presId="urn:microsoft.com/office/officeart/2005/8/layout/pList1"/>
    <dgm:cxn modelId="{60C358EF-CE03-4332-935A-404CE1ADB6F5}" type="presParOf" srcId="{3666B22D-1EC8-4F7E-9B0F-481C53CD65D2}" destId="{66267568-F576-4863-9F03-0E830E0238B8}" srcOrd="2" destOrd="0" presId="urn:microsoft.com/office/officeart/2005/8/layout/pList1"/>
    <dgm:cxn modelId="{8B12AB82-A301-4199-A73E-9FF2AF57A8E7}" type="presParOf" srcId="{66267568-F576-4863-9F03-0E830E0238B8}" destId="{9CCA823B-E843-4BD3-9BF4-57CE9605B6D8}" srcOrd="0" destOrd="0" presId="urn:microsoft.com/office/officeart/2005/8/layout/pList1"/>
    <dgm:cxn modelId="{FC5E224F-9516-418A-B6FF-A818A18C07B6}" type="presParOf" srcId="{66267568-F576-4863-9F03-0E830E0238B8}" destId="{2BCF68E6-0247-4305-96C0-ECA5A7239D73}" srcOrd="1" destOrd="0" presId="urn:microsoft.com/office/officeart/2005/8/layout/pList1"/>
    <dgm:cxn modelId="{0B656C64-1D24-469A-9E6A-D5A409EED6B0}" type="presParOf" srcId="{3666B22D-1EC8-4F7E-9B0F-481C53CD65D2}" destId="{F4FBCB56-9E38-48FE-B9CD-F42DF0BAD9E4}" srcOrd="3" destOrd="0" presId="urn:microsoft.com/office/officeart/2005/8/layout/pList1"/>
    <dgm:cxn modelId="{3D9C9370-9C1D-4D74-9107-8C81485F0BF6}" type="presParOf" srcId="{3666B22D-1EC8-4F7E-9B0F-481C53CD65D2}" destId="{FF60241A-B275-430C-8811-D2AC7EAA7B9F}" srcOrd="4" destOrd="0" presId="urn:microsoft.com/office/officeart/2005/8/layout/pList1"/>
    <dgm:cxn modelId="{5381FB71-0294-4AE3-9BE3-8461B567D0A3}" type="presParOf" srcId="{FF60241A-B275-430C-8811-D2AC7EAA7B9F}" destId="{B938669E-6C86-4EE8-B1AB-FB0A067EE1A3}" srcOrd="0" destOrd="0" presId="urn:microsoft.com/office/officeart/2005/8/layout/pList1"/>
    <dgm:cxn modelId="{B6755C52-F760-43CA-BEB9-C7A311296CFD}" type="presParOf" srcId="{FF60241A-B275-430C-8811-D2AC7EAA7B9F}" destId="{306E44B3-607F-4309-895F-1F51BE910AA7}" srcOrd="1" destOrd="0" presId="urn:microsoft.com/office/officeart/2005/8/layout/p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AEFA055C-A65E-48F1-997B-6DDBCFA6E23E}" type="doc">
      <dgm:prSet loTypeId="urn:microsoft.com/office/officeart/2005/8/layout/list1" loCatId="list" qsTypeId="urn:microsoft.com/office/officeart/2005/8/quickstyle/3d2" qsCatId="3D" csTypeId="urn:microsoft.com/office/officeart/2005/8/colors/accent1_2" csCatId="accent1" phldr="1"/>
      <dgm:spPr/>
      <dgm:t>
        <a:bodyPr/>
        <a:lstStyle/>
        <a:p>
          <a:endParaRPr lang="en-US"/>
        </a:p>
      </dgm:t>
    </dgm:pt>
    <dgm:pt modelId="{A9E8E993-DE0A-40B8-8E50-B27DD3B83400}">
      <dgm:prSet custT="1"/>
      <dgm:spPr>
        <a:solidFill>
          <a:schemeClr val="bg2"/>
        </a:solidFill>
      </dgm:spPr>
      <dgm:t>
        <a:bodyPr/>
        <a:lstStyle/>
        <a:p>
          <a:r>
            <a:rPr lang="en-US" sz="1800" baseline="0"/>
            <a:t>Blending</a:t>
          </a:r>
        </a:p>
      </dgm:t>
    </dgm:pt>
    <dgm:pt modelId="{E4202EFD-CA11-4870-B3D8-24FEC3911270}" type="parTrans" cxnId="{3F6F1B96-D602-430F-B6F4-4D3565F4D9F6}">
      <dgm:prSet/>
      <dgm:spPr/>
      <dgm:t>
        <a:bodyPr/>
        <a:lstStyle/>
        <a:p>
          <a:endParaRPr lang="en-US"/>
        </a:p>
      </dgm:t>
    </dgm:pt>
    <dgm:pt modelId="{3205BF1D-694D-4EF2-BB8B-07CA9634BF01}" type="sibTrans" cxnId="{3F6F1B96-D602-430F-B6F4-4D3565F4D9F6}">
      <dgm:prSet/>
      <dgm:spPr/>
      <dgm:t>
        <a:bodyPr/>
        <a:lstStyle/>
        <a:p>
          <a:endParaRPr lang="en-US"/>
        </a:p>
      </dgm:t>
    </dgm:pt>
    <dgm:pt modelId="{3C587BD9-3059-4371-99B2-DE4B2B3DDF1A}">
      <dgm:prSet custT="1"/>
      <dgm:spPr/>
      <dgm:t>
        <a:bodyPr/>
        <a:lstStyle/>
        <a:p>
          <a:r>
            <a:rPr lang="en-US" sz="1600" b="0" i="1">
              <a:latin typeface="Calibri Light" panose="020F0302020204030204" pitchFamily="34" charset="0"/>
              <a:cs typeface="Calibri Light" panose="020F0302020204030204" pitchFamily="34" charset="0"/>
            </a:rPr>
            <a:t>“Now let’s try some together.” </a:t>
          </a:r>
          <a:endParaRPr lang="en-US" sz="1600">
            <a:latin typeface="Calibri Light" panose="020F0302020204030204" pitchFamily="34" charset="0"/>
            <a:cs typeface="Calibri Light" panose="020F0302020204030204" pitchFamily="34" charset="0"/>
          </a:endParaRPr>
        </a:p>
      </dgm:t>
      <dgm:extLst>
        <a:ext uri="{E40237B7-FDA0-4F09-8148-C483321AD2D9}">
          <dgm14:cNvPr xmlns:dgm14="http://schemas.microsoft.com/office/drawing/2010/diagram" id="0" name="" descr="This section includes the scripting to guide teachers as they present the blending routine. "/>
        </a:ext>
      </dgm:extLst>
    </dgm:pt>
    <dgm:pt modelId="{AA282E91-5240-4328-BA54-7379FA3F6295}" type="parTrans" cxnId="{F514B929-6AE6-4283-B513-11D39B9E84F7}">
      <dgm:prSet/>
      <dgm:spPr/>
      <dgm:t>
        <a:bodyPr/>
        <a:lstStyle/>
        <a:p>
          <a:endParaRPr lang="en-US"/>
        </a:p>
      </dgm:t>
    </dgm:pt>
    <dgm:pt modelId="{80544A4D-4AA7-4AC9-A169-6D007660C2E3}" type="sibTrans" cxnId="{F514B929-6AE6-4283-B513-11D39B9E84F7}">
      <dgm:prSet/>
      <dgm:spPr/>
      <dgm:t>
        <a:bodyPr/>
        <a:lstStyle/>
        <a:p>
          <a:endParaRPr lang="en-US"/>
        </a:p>
      </dgm:t>
    </dgm:pt>
    <dgm:pt modelId="{3EA4A094-C0B3-44C3-BF56-6DE20D9A6323}">
      <dgm:prSet custT="1"/>
      <dgm:spPr>
        <a:solidFill>
          <a:schemeClr val="bg2"/>
        </a:solidFill>
      </dgm:spPr>
      <dgm:t>
        <a:bodyPr/>
        <a:lstStyle/>
        <a:p>
          <a:r>
            <a:rPr lang="en-US" sz="1800"/>
            <a:t>Segmenting</a:t>
          </a:r>
        </a:p>
      </dgm:t>
    </dgm:pt>
    <dgm:pt modelId="{BF5A2A87-B0C5-48BC-8A4B-4CBAC1A45B68}" type="parTrans" cxnId="{8A1533EF-1FAF-4D57-B315-A559390066EE}">
      <dgm:prSet/>
      <dgm:spPr/>
      <dgm:t>
        <a:bodyPr/>
        <a:lstStyle/>
        <a:p>
          <a:endParaRPr lang="en-US"/>
        </a:p>
      </dgm:t>
    </dgm:pt>
    <dgm:pt modelId="{278DCD43-4B02-4B13-BAA7-2F2D277AADCB}" type="sibTrans" cxnId="{8A1533EF-1FAF-4D57-B315-A559390066EE}">
      <dgm:prSet/>
      <dgm:spPr/>
      <dgm:t>
        <a:bodyPr/>
        <a:lstStyle/>
        <a:p>
          <a:endParaRPr lang="en-US"/>
        </a:p>
      </dgm:t>
    </dgm:pt>
    <dgm:pt modelId="{024E91FD-EB9A-427A-B3EF-DAE21DF519DF}">
      <dgm:prSet custT="1"/>
      <dgm:spPr/>
      <dgm:t>
        <a:bodyPr/>
        <a:lstStyle/>
        <a:p>
          <a:r>
            <a:rPr lang="en-US" sz="1600" i="1">
              <a:latin typeface="Calibri Light" panose="020F0302020204030204" pitchFamily="34" charset="0"/>
              <a:cs typeface="Calibri Light" panose="020F0302020204030204" pitchFamily="34" charset="0"/>
            </a:rPr>
            <a:t>“Now let’s try some together.” </a:t>
          </a:r>
        </a:p>
      </dgm:t>
    </dgm:pt>
    <dgm:pt modelId="{6AA76022-CD09-48F4-9687-150C39A7A9AB}" type="parTrans" cxnId="{A199BA24-A917-4F01-B47E-08E4E9E20D28}">
      <dgm:prSet/>
      <dgm:spPr/>
      <dgm:t>
        <a:bodyPr/>
        <a:lstStyle/>
        <a:p>
          <a:endParaRPr lang="en-US"/>
        </a:p>
      </dgm:t>
    </dgm:pt>
    <dgm:pt modelId="{0284523D-B372-4C45-83BD-D4C5BE3D138B}" type="sibTrans" cxnId="{A199BA24-A917-4F01-B47E-08E4E9E20D28}">
      <dgm:prSet/>
      <dgm:spPr/>
      <dgm:t>
        <a:bodyPr/>
        <a:lstStyle/>
        <a:p>
          <a:endParaRPr lang="en-US"/>
        </a:p>
      </dgm:t>
    </dgm:pt>
    <dgm:pt modelId="{4DE97459-1FE7-43A4-89C0-AEA15AF010A6}">
      <dgm:prSet custT="1"/>
      <dgm:spPr/>
      <dgm:t>
        <a:bodyPr/>
        <a:lstStyle/>
        <a:p>
          <a:r>
            <a:rPr lang="en-US" sz="1600" b="0" i="1">
              <a:latin typeface="Calibri Light" panose="020F0302020204030204" pitchFamily="34" charset="0"/>
              <a:cs typeface="Calibri Light" panose="020F0302020204030204" pitchFamily="34" charset="0"/>
            </a:rPr>
            <a:t>“Listen”: </a:t>
          </a:r>
          <a:r>
            <a:rPr lang="en-US" sz="1600" b="0" i="0">
              <a:latin typeface="Calibri Light" panose="020F0302020204030204" pitchFamily="34" charset="0"/>
              <a:cs typeface="Calibri Light" panose="020F0302020204030204" pitchFamily="34" charset="0"/>
            </a:rPr>
            <a:t>Teacher says the sounds as students listen.</a:t>
          </a:r>
          <a:r>
            <a:rPr lang="en-US" sz="1600" b="0" i="1">
              <a:latin typeface="Calibri Light" panose="020F0302020204030204" pitchFamily="34" charset="0"/>
              <a:cs typeface="Calibri Light" panose="020F0302020204030204" pitchFamily="34" charset="0"/>
            </a:rPr>
            <a:t> </a:t>
          </a:r>
        </a:p>
      </dgm:t>
    </dgm:pt>
    <dgm:pt modelId="{354B3B0C-66E2-4E94-B79C-DEBAD56D073C}" type="parTrans" cxnId="{90457256-DF0C-4C86-9918-B21745767263}">
      <dgm:prSet/>
      <dgm:spPr/>
      <dgm:t>
        <a:bodyPr/>
        <a:lstStyle/>
        <a:p>
          <a:endParaRPr lang="en-US"/>
        </a:p>
      </dgm:t>
    </dgm:pt>
    <dgm:pt modelId="{233324AE-AC4F-4519-BB25-357F5750228A}" type="sibTrans" cxnId="{90457256-DF0C-4C86-9918-B21745767263}">
      <dgm:prSet/>
      <dgm:spPr/>
      <dgm:t>
        <a:bodyPr/>
        <a:lstStyle/>
        <a:p>
          <a:endParaRPr lang="en-US"/>
        </a:p>
      </dgm:t>
    </dgm:pt>
    <dgm:pt modelId="{AF42D950-C1D3-4022-866F-A5AAFAD53153}">
      <dgm:prSet custT="1"/>
      <dgm:spPr/>
      <dgm:t>
        <a:bodyPr/>
        <a:lstStyle/>
        <a:p>
          <a:r>
            <a:rPr lang="en-US" sz="1600" b="0" i="1">
              <a:latin typeface="Calibri Light" panose="020F0302020204030204" pitchFamily="34" charset="0"/>
              <a:cs typeface="Calibri Light" panose="020F0302020204030204" pitchFamily="34" charset="0"/>
            </a:rPr>
            <a:t>“Repeat”: </a:t>
          </a:r>
          <a:r>
            <a:rPr lang="en-US" sz="1600" b="0" i="0">
              <a:latin typeface="Calibri Light" panose="020F0302020204030204" pitchFamily="34" charset="0"/>
              <a:cs typeface="Calibri Light" panose="020F0302020204030204" pitchFamily="34" charset="0"/>
            </a:rPr>
            <a:t>Students repeat the sounds. </a:t>
          </a:r>
        </a:p>
      </dgm:t>
    </dgm:pt>
    <dgm:pt modelId="{C3425D2D-CE32-4788-BEEF-280D34611909}" type="parTrans" cxnId="{B10A7154-F59A-407F-ABDF-88E99CF533C0}">
      <dgm:prSet/>
      <dgm:spPr/>
      <dgm:t>
        <a:bodyPr/>
        <a:lstStyle/>
        <a:p>
          <a:endParaRPr lang="en-US"/>
        </a:p>
      </dgm:t>
    </dgm:pt>
    <dgm:pt modelId="{E425F579-45A3-40B4-8901-4FC6C34E0FE4}" type="sibTrans" cxnId="{B10A7154-F59A-407F-ABDF-88E99CF533C0}">
      <dgm:prSet/>
      <dgm:spPr/>
      <dgm:t>
        <a:bodyPr/>
        <a:lstStyle/>
        <a:p>
          <a:endParaRPr lang="en-US"/>
        </a:p>
      </dgm:t>
    </dgm:pt>
    <dgm:pt modelId="{62CBA6AB-3E84-4339-97DB-A01858C2DC17}">
      <dgm:prSet custT="1"/>
      <dgm:spPr/>
      <dgm:t>
        <a:bodyPr/>
        <a:lstStyle/>
        <a:p>
          <a:r>
            <a:rPr lang="en-US" sz="1600" b="0" i="1" dirty="0">
              <a:latin typeface="Calibri Light" panose="020F0302020204030204" pitchFamily="34" charset="0"/>
              <a:cs typeface="Calibri Light" panose="020F0302020204030204" pitchFamily="34" charset="0"/>
            </a:rPr>
            <a:t>“Build”: </a:t>
          </a:r>
          <a:r>
            <a:rPr lang="en-US" sz="1600" b="0" i="0" dirty="0">
              <a:latin typeface="Calibri Light" panose="020F0302020204030204" pitchFamily="34" charset="0"/>
              <a:cs typeface="Calibri Light" panose="020F0302020204030204" pitchFamily="34" charset="0"/>
            </a:rPr>
            <a:t>Students place letters for each sound. </a:t>
          </a:r>
        </a:p>
      </dgm:t>
    </dgm:pt>
    <dgm:pt modelId="{A81A6747-8F9A-485A-B414-35799FC401A4}" type="parTrans" cxnId="{C7FEA2C0-51EC-4A45-9017-E581B6C0F5F1}">
      <dgm:prSet/>
      <dgm:spPr/>
      <dgm:t>
        <a:bodyPr/>
        <a:lstStyle/>
        <a:p>
          <a:endParaRPr lang="en-US"/>
        </a:p>
      </dgm:t>
    </dgm:pt>
    <dgm:pt modelId="{44A2E44A-9CD2-4490-87AF-543850AF9156}" type="sibTrans" cxnId="{C7FEA2C0-51EC-4A45-9017-E581B6C0F5F1}">
      <dgm:prSet/>
      <dgm:spPr/>
      <dgm:t>
        <a:bodyPr/>
        <a:lstStyle/>
        <a:p>
          <a:endParaRPr lang="en-US"/>
        </a:p>
      </dgm:t>
    </dgm:pt>
    <dgm:pt modelId="{3BA6EAFF-32F0-4F25-99D0-7D418E81FB34}">
      <dgm:prSet custT="1"/>
      <dgm:spPr/>
      <dgm:t>
        <a:bodyPr/>
        <a:lstStyle/>
        <a:p>
          <a:r>
            <a:rPr lang="en-US" sz="1600" b="0" i="1">
              <a:latin typeface="Calibri Light" panose="020F0302020204030204" pitchFamily="34" charset="0"/>
              <a:cs typeface="Calibri Light" panose="020F0302020204030204" pitchFamily="34" charset="0"/>
            </a:rPr>
            <a:t>“Blend”: </a:t>
          </a:r>
          <a:r>
            <a:rPr lang="en-US" sz="1600" b="0" i="0">
              <a:latin typeface="Calibri Light" panose="020F0302020204030204" pitchFamily="34" charset="0"/>
              <a:cs typeface="Calibri Light" panose="020F0302020204030204" pitchFamily="34" charset="0"/>
            </a:rPr>
            <a:t>Students blend sounds together to make a word. </a:t>
          </a:r>
        </a:p>
      </dgm:t>
    </dgm:pt>
    <dgm:pt modelId="{B3AA3156-9979-4F41-AEF2-8381FD4C1EA3}" type="parTrans" cxnId="{C6C42EFE-0B47-45DF-8178-D62050B348D8}">
      <dgm:prSet/>
      <dgm:spPr/>
      <dgm:t>
        <a:bodyPr/>
        <a:lstStyle/>
        <a:p>
          <a:endParaRPr lang="en-US"/>
        </a:p>
      </dgm:t>
    </dgm:pt>
    <dgm:pt modelId="{B0CB23B9-8935-47AF-83DC-11E75AB53F8A}" type="sibTrans" cxnId="{C6C42EFE-0B47-45DF-8178-D62050B348D8}">
      <dgm:prSet/>
      <dgm:spPr/>
      <dgm:t>
        <a:bodyPr/>
        <a:lstStyle/>
        <a:p>
          <a:endParaRPr lang="en-US"/>
        </a:p>
      </dgm:t>
    </dgm:pt>
    <dgm:pt modelId="{A4528912-B64F-41BC-8008-1C2122F2B7EB}">
      <dgm:prSet custT="1"/>
      <dgm:spPr/>
      <dgm:t>
        <a:bodyPr/>
        <a:lstStyle/>
        <a:p>
          <a:r>
            <a:rPr lang="en-US" sz="1600" i="1">
              <a:latin typeface="Calibri Light" panose="020F0302020204030204" pitchFamily="34" charset="0"/>
              <a:cs typeface="Calibri Light" panose="020F0302020204030204" pitchFamily="34" charset="0"/>
            </a:rPr>
            <a:t>“Listen”: </a:t>
          </a:r>
          <a:r>
            <a:rPr lang="en-US" sz="1600">
              <a:latin typeface="Calibri Light" panose="020F0302020204030204" pitchFamily="34" charset="0"/>
              <a:cs typeface="Calibri Light" panose="020F0302020204030204" pitchFamily="34" charset="0"/>
            </a:rPr>
            <a:t>Teacher says word as students listen. </a:t>
          </a:r>
        </a:p>
      </dgm:t>
    </dgm:pt>
    <dgm:pt modelId="{B31B711E-F043-453A-9B93-2AA90FDB5BB2}" type="parTrans" cxnId="{3E39CA42-7AAC-47D5-A01F-E3B31CC8801E}">
      <dgm:prSet/>
      <dgm:spPr/>
      <dgm:t>
        <a:bodyPr/>
        <a:lstStyle/>
        <a:p>
          <a:endParaRPr lang="en-US"/>
        </a:p>
      </dgm:t>
    </dgm:pt>
    <dgm:pt modelId="{06B08F24-127F-4BC7-B1BC-D721DCC5C970}" type="sibTrans" cxnId="{3E39CA42-7AAC-47D5-A01F-E3B31CC8801E}">
      <dgm:prSet/>
      <dgm:spPr/>
      <dgm:t>
        <a:bodyPr/>
        <a:lstStyle/>
        <a:p>
          <a:endParaRPr lang="en-US"/>
        </a:p>
      </dgm:t>
    </dgm:pt>
    <dgm:pt modelId="{468C7E30-B7B6-4128-B1F7-A811D8A598EE}">
      <dgm:prSet custT="1"/>
      <dgm:spPr/>
      <dgm:t>
        <a:bodyPr/>
        <a:lstStyle/>
        <a:p>
          <a:r>
            <a:rPr lang="en-US" sz="1600" i="1">
              <a:latin typeface="Calibri Light" panose="020F0302020204030204" pitchFamily="34" charset="0"/>
              <a:cs typeface="Calibri Light" panose="020F0302020204030204" pitchFamily="34" charset="0"/>
            </a:rPr>
            <a:t>“Repeat”: </a:t>
          </a:r>
          <a:r>
            <a:rPr lang="en-US" sz="1600">
              <a:latin typeface="Calibri Light" panose="020F0302020204030204" pitchFamily="34" charset="0"/>
              <a:cs typeface="Calibri Light" panose="020F0302020204030204" pitchFamily="34" charset="0"/>
            </a:rPr>
            <a:t>Students repeat the word. </a:t>
          </a:r>
        </a:p>
      </dgm:t>
    </dgm:pt>
    <dgm:pt modelId="{FDE0E7A6-7F87-4F46-A9A5-FB0EACEEBBC1}" type="parTrans" cxnId="{D8638BAE-D30F-4421-8F0E-C4DBECCBA7D4}">
      <dgm:prSet/>
      <dgm:spPr/>
      <dgm:t>
        <a:bodyPr/>
        <a:lstStyle/>
        <a:p>
          <a:endParaRPr lang="en-US"/>
        </a:p>
      </dgm:t>
    </dgm:pt>
    <dgm:pt modelId="{25775AAD-FE10-4E9B-8D5D-91981291F133}" type="sibTrans" cxnId="{D8638BAE-D30F-4421-8F0E-C4DBECCBA7D4}">
      <dgm:prSet/>
      <dgm:spPr/>
      <dgm:t>
        <a:bodyPr/>
        <a:lstStyle/>
        <a:p>
          <a:endParaRPr lang="en-US"/>
        </a:p>
      </dgm:t>
    </dgm:pt>
    <dgm:pt modelId="{F9758B96-F783-41F7-8440-EF3A09FAA4D4}">
      <dgm:prSet custT="1"/>
      <dgm:spPr/>
      <dgm:t>
        <a:bodyPr/>
        <a:lstStyle/>
        <a:p>
          <a:r>
            <a:rPr lang="en-US" sz="1600" i="1">
              <a:latin typeface="Calibri Light" panose="020F0302020204030204" pitchFamily="34" charset="0"/>
              <a:cs typeface="Calibri Light" panose="020F0302020204030204" pitchFamily="34" charset="0"/>
            </a:rPr>
            <a:t>“Sounds”: </a:t>
          </a:r>
          <a:r>
            <a:rPr lang="en-US" sz="1600">
              <a:latin typeface="Calibri Light" panose="020F0302020204030204" pitchFamily="34" charset="0"/>
              <a:cs typeface="Calibri Light" panose="020F0302020204030204" pitchFamily="34" charset="0"/>
            </a:rPr>
            <a:t>Students segment a word into individual sounds.</a:t>
          </a:r>
        </a:p>
      </dgm:t>
    </dgm:pt>
    <dgm:pt modelId="{B6740F98-7ABD-491B-B174-289C304AC3AC}" type="parTrans" cxnId="{7EB7F82B-194C-401E-96E0-21C2A2989D76}">
      <dgm:prSet/>
      <dgm:spPr/>
      <dgm:t>
        <a:bodyPr/>
        <a:lstStyle/>
        <a:p>
          <a:endParaRPr lang="en-US"/>
        </a:p>
      </dgm:t>
    </dgm:pt>
    <dgm:pt modelId="{5FA799F6-04D8-4819-B7DB-FD5A0F6E1EC1}" type="sibTrans" cxnId="{7EB7F82B-194C-401E-96E0-21C2A2989D76}">
      <dgm:prSet/>
      <dgm:spPr/>
      <dgm:t>
        <a:bodyPr/>
        <a:lstStyle/>
        <a:p>
          <a:endParaRPr lang="en-US"/>
        </a:p>
      </dgm:t>
    </dgm:pt>
    <dgm:pt modelId="{4FDD94E6-211A-44AF-87A1-CEDCC2D137BD}">
      <dgm:prSet custT="1"/>
      <dgm:spPr/>
      <dgm:t>
        <a:bodyPr/>
        <a:lstStyle/>
        <a:p>
          <a:r>
            <a:rPr lang="en-US" sz="1600" i="1">
              <a:latin typeface="Calibri Light" panose="020F0302020204030204" pitchFamily="34" charset="0"/>
              <a:cs typeface="Calibri Light" panose="020F0302020204030204" pitchFamily="34" charset="0"/>
            </a:rPr>
            <a:t>“Build” </a:t>
          </a:r>
          <a:r>
            <a:rPr lang="en-US" sz="1600">
              <a:latin typeface="Calibri Light" panose="020F0302020204030204" pitchFamily="34" charset="0"/>
              <a:cs typeface="Calibri Light" panose="020F0302020204030204" pitchFamily="34" charset="0"/>
            </a:rPr>
            <a:t>: Students name and place a letter for each sound to build the word. </a:t>
          </a:r>
        </a:p>
      </dgm:t>
    </dgm:pt>
    <dgm:pt modelId="{DDCD13FD-C353-44EB-90CC-8D2D884477DB}" type="parTrans" cxnId="{03EAD68E-B64D-4BE4-AAA6-158C4EAE56FB}">
      <dgm:prSet/>
      <dgm:spPr/>
      <dgm:t>
        <a:bodyPr/>
        <a:lstStyle/>
        <a:p>
          <a:endParaRPr lang="en-US"/>
        </a:p>
      </dgm:t>
    </dgm:pt>
    <dgm:pt modelId="{AC0A2BE2-B6A1-4518-847D-FD6F0D2CEFAF}" type="sibTrans" cxnId="{03EAD68E-B64D-4BE4-AAA6-158C4EAE56FB}">
      <dgm:prSet/>
      <dgm:spPr/>
      <dgm:t>
        <a:bodyPr/>
        <a:lstStyle/>
        <a:p>
          <a:endParaRPr lang="en-US"/>
        </a:p>
      </dgm:t>
    </dgm:pt>
    <dgm:pt modelId="{D5BF4D78-3BC0-46B5-8CB2-74F5D784394E}" type="pres">
      <dgm:prSet presAssocID="{AEFA055C-A65E-48F1-997B-6DDBCFA6E23E}" presName="linear" presStyleCnt="0">
        <dgm:presLayoutVars>
          <dgm:dir/>
          <dgm:animLvl val="lvl"/>
          <dgm:resizeHandles val="exact"/>
        </dgm:presLayoutVars>
      </dgm:prSet>
      <dgm:spPr/>
    </dgm:pt>
    <dgm:pt modelId="{F5CE64C7-C974-4F68-9229-64DC0EBB9C95}" type="pres">
      <dgm:prSet presAssocID="{A9E8E993-DE0A-40B8-8E50-B27DD3B83400}" presName="parentLin" presStyleCnt="0"/>
      <dgm:spPr/>
    </dgm:pt>
    <dgm:pt modelId="{23670237-6691-4E6D-B558-2D4867ADEB65}" type="pres">
      <dgm:prSet presAssocID="{A9E8E993-DE0A-40B8-8E50-B27DD3B83400}" presName="parentLeftMargin" presStyleLbl="node1" presStyleIdx="0" presStyleCnt="2"/>
      <dgm:spPr/>
    </dgm:pt>
    <dgm:pt modelId="{4A0E5CD2-37FC-445D-A5D2-228CCB1EF84F}" type="pres">
      <dgm:prSet presAssocID="{A9E8E993-DE0A-40B8-8E50-B27DD3B83400}" presName="parentText" presStyleLbl="node1" presStyleIdx="0" presStyleCnt="2" custScaleX="76360" custScaleY="214652">
        <dgm:presLayoutVars>
          <dgm:chMax val="0"/>
          <dgm:bulletEnabled val="1"/>
        </dgm:presLayoutVars>
      </dgm:prSet>
      <dgm:spPr/>
    </dgm:pt>
    <dgm:pt modelId="{58BC949C-4F61-45E7-923E-04DC1C543D38}" type="pres">
      <dgm:prSet presAssocID="{A9E8E993-DE0A-40B8-8E50-B27DD3B83400}" presName="negativeSpace" presStyleCnt="0"/>
      <dgm:spPr/>
    </dgm:pt>
    <dgm:pt modelId="{C84C45F1-4948-40F6-B155-9CBD1F82A8E1}" type="pres">
      <dgm:prSet presAssocID="{A9E8E993-DE0A-40B8-8E50-B27DD3B83400}" presName="childText" presStyleLbl="conFgAcc1" presStyleIdx="0" presStyleCnt="2">
        <dgm:presLayoutVars>
          <dgm:bulletEnabled val="1"/>
        </dgm:presLayoutVars>
      </dgm:prSet>
      <dgm:spPr/>
    </dgm:pt>
    <dgm:pt modelId="{D27B4729-042D-4421-BFAB-259DD0A61906}" type="pres">
      <dgm:prSet presAssocID="{3205BF1D-694D-4EF2-BB8B-07CA9634BF01}" presName="spaceBetweenRectangles" presStyleCnt="0"/>
      <dgm:spPr/>
    </dgm:pt>
    <dgm:pt modelId="{ED6E97F5-9C58-419C-87D0-DE93643581BF}" type="pres">
      <dgm:prSet presAssocID="{3EA4A094-C0B3-44C3-BF56-6DE20D9A6323}" presName="parentLin" presStyleCnt="0"/>
      <dgm:spPr/>
    </dgm:pt>
    <dgm:pt modelId="{E894B00D-630F-49C3-AC43-98FDB496B96E}" type="pres">
      <dgm:prSet presAssocID="{3EA4A094-C0B3-44C3-BF56-6DE20D9A6323}" presName="parentLeftMargin" presStyleLbl="node1" presStyleIdx="0" presStyleCnt="2"/>
      <dgm:spPr/>
    </dgm:pt>
    <dgm:pt modelId="{C37DE62A-9A88-46B3-A888-A1EB97401A48}" type="pres">
      <dgm:prSet presAssocID="{3EA4A094-C0B3-44C3-BF56-6DE20D9A6323}" presName="parentText" presStyleLbl="node1" presStyleIdx="1" presStyleCnt="2" custScaleX="77870" custScaleY="217189">
        <dgm:presLayoutVars>
          <dgm:chMax val="0"/>
          <dgm:bulletEnabled val="1"/>
        </dgm:presLayoutVars>
      </dgm:prSet>
      <dgm:spPr/>
    </dgm:pt>
    <dgm:pt modelId="{B0F72BB1-8D30-4560-B58C-94FB23381077}" type="pres">
      <dgm:prSet presAssocID="{3EA4A094-C0B3-44C3-BF56-6DE20D9A6323}" presName="negativeSpace" presStyleCnt="0"/>
      <dgm:spPr/>
    </dgm:pt>
    <dgm:pt modelId="{72F2D185-2D48-4FCF-857D-8C061D58548A}" type="pres">
      <dgm:prSet presAssocID="{3EA4A094-C0B3-44C3-BF56-6DE20D9A6323}" presName="childText" presStyleLbl="conFgAcc1" presStyleIdx="1" presStyleCnt="2" custLinFactNeighborY="-5386">
        <dgm:presLayoutVars>
          <dgm:bulletEnabled val="1"/>
        </dgm:presLayoutVars>
      </dgm:prSet>
      <dgm:spPr/>
    </dgm:pt>
  </dgm:ptLst>
  <dgm:cxnLst>
    <dgm:cxn modelId="{A199BA24-A917-4F01-B47E-08E4E9E20D28}" srcId="{3EA4A094-C0B3-44C3-BF56-6DE20D9A6323}" destId="{024E91FD-EB9A-427A-B3EF-DAE21DF519DF}" srcOrd="0" destOrd="0" parTransId="{6AA76022-CD09-48F4-9687-150C39A7A9AB}" sibTransId="{0284523D-B372-4C45-83BD-D4C5BE3D138B}"/>
    <dgm:cxn modelId="{F514B929-6AE6-4283-B513-11D39B9E84F7}" srcId="{A9E8E993-DE0A-40B8-8E50-B27DD3B83400}" destId="{3C587BD9-3059-4371-99B2-DE4B2B3DDF1A}" srcOrd="0" destOrd="0" parTransId="{AA282E91-5240-4328-BA54-7379FA3F6295}" sibTransId="{80544A4D-4AA7-4AC9-A169-6D007660C2E3}"/>
    <dgm:cxn modelId="{7EB7F82B-194C-401E-96E0-21C2A2989D76}" srcId="{3EA4A094-C0B3-44C3-BF56-6DE20D9A6323}" destId="{F9758B96-F783-41F7-8440-EF3A09FAA4D4}" srcOrd="3" destOrd="0" parTransId="{B6740F98-7ABD-491B-B174-289C304AC3AC}" sibTransId="{5FA799F6-04D8-4819-B7DB-FD5A0F6E1EC1}"/>
    <dgm:cxn modelId="{B3569840-2D60-417B-A2E0-42D3E3A35434}" type="presOf" srcId="{A9E8E993-DE0A-40B8-8E50-B27DD3B83400}" destId="{4A0E5CD2-37FC-445D-A5D2-228CCB1EF84F}" srcOrd="1" destOrd="0" presId="urn:microsoft.com/office/officeart/2005/8/layout/list1"/>
    <dgm:cxn modelId="{C0BA695C-8CF5-4638-9EAD-72FDA4E4B666}" type="presOf" srcId="{3EA4A094-C0B3-44C3-BF56-6DE20D9A6323}" destId="{E894B00D-630F-49C3-AC43-98FDB496B96E}" srcOrd="0" destOrd="0" presId="urn:microsoft.com/office/officeart/2005/8/layout/list1"/>
    <dgm:cxn modelId="{3E39CA42-7AAC-47D5-A01F-E3B31CC8801E}" srcId="{3EA4A094-C0B3-44C3-BF56-6DE20D9A6323}" destId="{A4528912-B64F-41BC-8008-1C2122F2B7EB}" srcOrd="1" destOrd="0" parTransId="{B31B711E-F043-453A-9B93-2AA90FDB5BB2}" sibTransId="{06B08F24-127F-4BC7-B1BC-D721DCC5C970}"/>
    <dgm:cxn modelId="{AD303664-D7F8-4864-B6A9-74B6EE22FBDF}" type="presOf" srcId="{A9E8E993-DE0A-40B8-8E50-B27DD3B83400}" destId="{23670237-6691-4E6D-B558-2D4867ADEB65}" srcOrd="0" destOrd="0" presId="urn:microsoft.com/office/officeart/2005/8/layout/list1"/>
    <dgm:cxn modelId="{FE38BE4C-F90D-4561-8D2F-ED5AC5679849}" type="presOf" srcId="{4DE97459-1FE7-43A4-89C0-AEA15AF010A6}" destId="{C84C45F1-4948-40F6-B155-9CBD1F82A8E1}" srcOrd="0" destOrd="1" presId="urn:microsoft.com/office/officeart/2005/8/layout/list1"/>
    <dgm:cxn modelId="{71A69F6E-C2A6-42A7-9769-196052DED5C0}" type="presOf" srcId="{3BA6EAFF-32F0-4F25-99D0-7D418E81FB34}" destId="{C84C45F1-4948-40F6-B155-9CBD1F82A8E1}" srcOrd="0" destOrd="4" presId="urn:microsoft.com/office/officeart/2005/8/layout/list1"/>
    <dgm:cxn modelId="{B10A7154-F59A-407F-ABDF-88E99CF533C0}" srcId="{A9E8E993-DE0A-40B8-8E50-B27DD3B83400}" destId="{AF42D950-C1D3-4022-866F-A5AAFAD53153}" srcOrd="2" destOrd="0" parTransId="{C3425D2D-CE32-4788-BEEF-280D34611909}" sibTransId="{E425F579-45A3-40B4-8901-4FC6C34E0FE4}"/>
    <dgm:cxn modelId="{90457256-DF0C-4C86-9918-B21745767263}" srcId="{A9E8E993-DE0A-40B8-8E50-B27DD3B83400}" destId="{4DE97459-1FE7-43A4-89C0-AEA15AF010A6}" srcOrd="1" destOrd="0" parTransId="{354B3B0C-66E2-4E94-B79C-DEBAD56D073C}" sibTransId="{233324AE-AC4F-4519-BB25-357F5750228A}"/>
    <dgm:cxn modelId="{D73A7783-BF90-4989-8345-1CB9E0115585}" type="presOf" srcId="{62CBA6AB-3E84-4339-97DB-A01858C2DC17}" destId="{C84C45F1-4948-40F6-B155-9CBD1F82A8E1}" srcOrd="0" destOrd="3" presId="urn:microsoft.com/office/officeart/2005/8/layout/list1"/>
    <dgm:cxn modelId="{03EAD68E-B64D-4BE4-AAA6-158C4EAE56FB}" srcId="{3EA4A094-C0B3-44C3-BF56-6DE20D9A6323}" destId="{4FDD94E6-211A-44AF-87A1-CEDCC2D137BD}" srcOrd="4" destOrd="0" parTransId="{DDCD13FD-C353-44EB-90CC-8D2D884477DB}" sibTransId="{AC0A2BE2-B6A1-4518-847D-FD6F0D2CEFAF}"/>
    <dgm:cxn modelId="{F1DD8A8F-A65B-4286-82EA-A97CC636FDCE}" type="presOf" srcId="{AEFA055C-A65E-48F1-997B-6DDBCFA6E23E}" destId="{D5BF4D78-3BC0-46B5-8CB2-74F5D784394E}" srcOrd="0" destOrd="0" presId="urn:microsoft.com/office/officeart/2005/8/layout/list1"/>
    <dgm:cxn modelId="{294AE492-4219-465E-9F95-DBDE49F107AB}" type="presOf" srcId="{4FDD94E6-211A-44AF-87A1-CEDCC2D137BD}" destId="{72F2D185-2D48-4FCF-857D-8C061D58548A}" srcOrd="0" destOrd="4" presId="urn:microsoft.com/office/officeart/2005/8/layout/list1"/>
    <dgm:cxn modelId="{3F6F1B96-D602-430F-B6F4-4D3565F4D9F6}" srcId="{AEFA055C-A65E-48F1-997B-6DDBCFA6E23E}" destId="{A9E8E993-DE0A-40B8-8E50-B27DD3B83400}" srcOrd="0" destOrd="0" parTransId="{E4202EFD-CA11-4870-B3D8-24FEC3911270}" sibTransId="{3205BF1D-694D-4EF2-BB8B-07CA9634BF01}"/>
    <dgm:cxn modelId="{64F9A2AD-6CF9-40AC-BE8B-C26C4C2B2879}" type="presOf" srcId="{A4528912-B64F-41BC-8008-1C2122F2B7EB}" destId="{72F2D185-2D48-4FCF-857D-8C061D58548A}" srcOrd="0" destOrd="1" presId="urn:microsoft.com/office/officeart/2005/8/layout/list1"/>
    <dgm:cxn modelId="{D8638BAE-D30F-4421-8F0E-C4DBECCBA7D4}" srcId="{3EA4A094-C0B3-44C3-BF56-6DE20D9A6323}" destId="{468C7E30-B7B6-4128-B1F7-A811D8A598EE}" srcOrd="2" destOrd="0" parTransId="{FDE0E7A6-7F87-4F46-A9A5-FB0EACEEBBC1}" sibTransId="{25775AAD-FE10-4E9B-8D5D-91981291F133}"/>
    <dgm:cxn modelId="{8C3264B1-CF3D-4920-965B-7A742E18DECC}" type="presOf" srcId="{3EA4A094-C0B3-44C3-BF56-6DE20D9A6323}" destId="{C37DE62A-9A88-46B3-A888-A1EB97401A48}" srcOrd="1" destOrd="0" presId="urn:microsoft.com/office/officeart/2005/8/layout/list1"/>
    <dgm:cxn modelId="{C7FEA2C0-51EC-4A45-9017-E581B6C0F5F1}" srcId="{A9E8E993-DE0A-40B8-8E50-B27DD3B83400}" destId="{62CBA6AB-3E84-4339-97DB-A01858C2DC17}" srcOrd="3" destOrd="0" parTransId="{A81A6747-8F9A-485A-B414-35799FC401A4}" sibTransId="{44A2E44A-9CD2-4490-87AF-543850AF9156}"/>
    <dgm:cxn modelId="{051262C3-3777-42CB-831F-2B5ECF266BFF}" type="presOf" srcId="{024E91FD-EB9A-427A-B3EF-DAE21DF519DF}" destId="{72F2D185-2D48-4FCF-857D-8C061D58548A}" srcOrd="0" destOrd="0" presId="urn:microsoft.com/office/officeart/2005/8/layout/list1"/>
    <dgm:cxn modelId="{9F33F4C4-3E2D-41FC-8572-A15F2BC754D5}" type="presOf" srcId="{3C587BD9-3059-4371-99B2-DE4B2B3DDF1A}" destId="{C84C45F1-4948-40F6-B155-9CBD1F82A8E1}" srcOrd="0" destOrd="0" presId="urn:microsoft.com/office/officeart/2005/8/layout/list1"/>
    <dgm:cxn modelId="{C2B3D3D2-098D-4D0E-AE3B-43A2B6040CBE}" type="presOf" srcId="{468C7E30-B7B6-4128-B1F7-A811D8A598EE}" destId="{72F2D185-2D48-4FCF-857D-8C061D58548A}" srcOrd="0" destOrd="2" presId="urn:microsoft.com/office/officeart/2005/8/layout/list1"/>
    <dgm:cxn modelId="{0DBA95D7-65A1-47CA-A4C9-53D5F54E4CA5}" type="presOf" srcId="{F9758B96-F783-41F7-8440-EF3A09FAA4D4}" destId="{72F2D185-2D48-4FCF-857D-8C061D58548A}" srcOrd="0" destOrd="3" presId="urn:microsoft.com/office/officeart/2005/8/layout/list1"/>
    <dgm:cxn modelId="{0F9D8DDB-1AA8-4E30-B131-A9CB285E798E}" type="presOf" srcId="{AF42D950-C1D3-4022-866F-A5AAFAD53153}" destId="{C84C45F1-4948-40F6-B155-9CBD1F82A8E1}" srcOrd="0" destOrd="2" presId="urn:microsoft.com/office/officeart/2005/8/layout/list1"/>
    <dgm:cxn modelId="{8A1533EF-1FAF-4D57-B315-A559390066EE}" srcId="{AEFA055C-A65E-48F1-997B-6DDBCFA6E23E}" destId="{3EA4A094-C0B3-44C3-BF56-6DE20D9A6323}" srcOrd="1" destOrd="0" parTransId="{BF5A2A87-B0C5-48BC-8A4B-4CBAC1A45B68}" sibTransId="{278DCD43-4B02-4B13-BAA7-2F2D277AADCB}"/>
    <dgm:cxn modelId="{C6C42EFE-0B47-45DF-8178-D62050B348D8}" srcId="{A9E8E993-DE0A-40B8-8E50-B27DD3B83400}" destId="{3BA6EAFF-32F0-4F25-99D0-7D418E81FB34}" srcOrd="4" destOrd="0" parTransId="{B3AA3156-9979-4F41-AEF2-8381FD4C1EA3}" sibTransId="{B0CB23B9-8935-47AF-83DC-11E75AB53F8A}"/>
    <dgm:cxn modelId="{D5FCB442-E692-4B0F-84BE-9C6517A9E4CC}" type="presParOf" srcId="{D5BF4D78-3BC0-46B5-8CB2-74F5D784394E}" destId="{F5CE64C7-C974-4F68-9229-64DC0EBB9C95}" srcOrd="0" destOrd="0" presId="urn:microsoft.com/office/officeart/2005/8/layout/list1"/>
    <dgm:cxn modelId="{0F9953FF-F32F-4C23-BC53-66A6D37BC743}" type="presParOf" srcId="{F5CE64C7-C974-4F68-9229-64DC0EBB9C95}" destId="{23670237-6691-4E6D-B558-2D4867ADEB65}" srcOrd="0" destOrd="0" presId="urn:microsoft.com/office/officeart/2005/8/layout/list1"/>
    <dgm:cxn modelId="{C8A48528-A1BE-4210-8CC2-F68BAC6B5DBD}" type="presParOf" srcId="{F5CE64C7-C974-4F68-9229-64DC0EBB9C95}" destId="{4A0E5CD2-37FC-445D-A5D2-228CCB1EF84F}" srcOrd="1" destOrd="0" presId="urn:microsoft.com/office/officeart/2005/8/layout/list1"/>
    <dgm:cxn modelId="{60776446-463D-4C91-B8BD-9CDDE2151CA0}" type="presParOf" srcId="{D5BF4D78-3BC0-46B5-8CB2-74F5D784394E}" destId="{58BC949C-4F61-45E7-923E-04DC1C543D38}" srcOrd="1" destOrd="0" presId="urn:microsoft.com/office/officeart/2005/8/layout/list1"/>
    <dgm:cxn modelId="{FB1E263D-3730-4FEC-AA57-C20107B2252D}" type="presParOf" srcId="{D5BF4D78-3BC0-46B5-8CB2-74F5D784394E}" destId="{C84C45F1-4948-40F6-B155-9CBD1F82A8E1}" srcOrd="2" destOrd="0" presId="urn:microsoft.com/office/officeart/2005/8/layout/list1"/>
    <dgm:cxn modelId="{CD886708-D5C1-4D5B-94E8-D1B1889297B4}" type="presParOf" srcId="{D5BF4D78-3BC0-46B5-8CB2-74F5D784394E}" destId="{D27B4729-042D-4421-BFAB-259DD0A61906}" srcOrd="3" destOrd="0" presId="urn:microsoft.com/office/officeart/2005/8/layout/list1"/>
    <dgm:cxn modelId="{6BE21F40-D39A-4F57-BB34-F4AFCF4C749C}" type="presParOf" srcId="{D5BF4D78-3BC0-46B5-8CB2-74F5D784394E}" destId="{ED6E97F5-9C58-419C-87D0-DE93643581BF}" srcOrd="4" destOrd="0" presId="urn:microsoft.com/office/officeart/2005/8/layout/list1"/>
    <dgm:cxn modelId="{127A76BF-413E-4525-9B46-7F2E6637F464}" type="presParOf" srcId="{ED6E97F5-9C58-419C-87D0-DE93643581BF}" destId="{E894B00D-630F-49C3-AC43-98FDB496B96E}" srcOrd="0" destOrd="0" presId="urn:microsoft.com/office/officeart/2005/8/layout/list1"/>
    <dgm:cxn modelId="{03103416-C4F8-4609-9E92-0C38CC40578A}" type="presParOf" srcId="{ED6E97F5-9C58-419C-87D0-DE93643581BF}" destId="{C37DE62A-9A88-46B3-A888-A1EB97401A48}" srcOrd="1" destOrd="0" presId="urn:microsoft.com/office/officeart/2005/8/layout/list1"/>
    <dgm:cxn modelId="{748686B8-E475-4566-AB7C-9CA574EA3046}" type="presParOf" srcId="{D5BF4D78-3BC0-46B5-8CB2-74F5D784394E}" destId="{B0F72BB1-8D30-4560-B58C-94FB23381077}" srcOrd="5" destOrd="0" presId="urn:microsoft.com/office/officeart/2005/8/layout/list1"/>
    <dgm:cxn modelId="{423F7B6C-9D81-4D72-A5E5-E8DBCCAF9EF6}" type="presParOf" srcId="{D5BF4D78-3BC0-46B5-8CB2-74F5D784394E}" destId="{72F2D185-2D48-4FCF-857D-8C061D58548A}" srcOrd="6"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C28686EA-A3B9-4B1B-8402-F9ADEEEF25C8}" type="doc">
      <dgm:prSet loTypeId="urn:microsoft.com/office/officeart/2005/8/layout/vProcess5" loCatId="process" qsTypeId="urn:microsoft.com/office/officeart/2005/8/quickstyle/simple1" qsCatId="simple" csTypeId="urn:microsoft.com/office/officeart/2005/8/colors/accent1_2" csCatId="accent1" phldr="1"/>
      <dgm:spPr/>
      <dgm:t>
        <a:bodyPr/>
        <a:lstStyle/>
        <a:p>
          <a:endParaRPr lang="en-US"/>
        </a:p>
      </dgm:t>
    </dgm:pt>
    <dgm:pt modelId="{9CB8BFAC-66D5-43FE-99EB-C55C9642DBB4}" type="pres">
      <dgm:prSet presAssocID="{C28686EA-A3B9-4B1B-8402-F9ADEEEF25C8}" presName="outerComposite" presStyleCnt="0">
        <dgm:presLayoutVars>
          <dgm:chMax val="5"/>
          <dgm:dir/>
          <dgm:resizeHandles val="exact"/>
        </dgm:presLayoutVars>
      </dgm:prSet>
      <dgm:spPr/>
    </dgm:pt>
    <dgm:pt modelId="{8F41BF59-F189-4BAD-8DDE-25891D940998}" type="pres">
      <dgm:prSet presAssocID="{C28686EA-A3B9-4B1B-8402-F9ADEEEF25C8}" presName="dummyMaxCanvas" presStyleCnt="0">
        <dgm:presLayoutVars/>
      </dgm:prSet>
      <dgm:spPr/>
    </dgm:pt>
  </dgm:ptLst>
  <dgm:cxnLst>
    <dgm:cxn modelId="{78AE64CD-C88B-444F-B3DA-2BAFD83CD47E}" type="presOf" srcId="{C28686EA-A3B9-4B1B-8402-F9ADEEEF25C8}" destId="{9CB8BFAC-66D5-43FE-99EB-C55C9642DBB4}" srcOrd="0" destOrd="0" presId="urn:microsoft.com/office/officeart/2005/8/layout/vProcess5"/>
    <dgm:cxn modelId="{6E6507C7-8502-4F8C-A328-06CE8B6A3269}" type="presParOf" srcId="{9CB8BFAC-66D5-43FE-99EB-C55C9642DBB4}" destId="{8F41BF59-F189-4BAD-8DDE-25891D940998}" srcOrd="0" destOrd="0" presId="urn:microsoft.com/office/officeart/2005/8/layout/vProcess5"/>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28FCD4F8-4C04-4E20-A5F0-868566EF2E4E}"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8B83ADDF-9D5C-449F-BB02-A7CB69004B39}">
      <dgm:prSet phldrT="[Text]" custT="1"/>
      <dgm:spPr/>
      <dgm:t>
        <a:bodyPr/>
        <a:lstStyle/>
        <a:p>
          <a:pPr>
            <a:buSzPts val="1100"/>
            <a:buNone/>
          </a:pPr>
          <a:r>
            <a:rPr lang="en-US" sz="2400" dirty="0">
              <a:solidFill>
                <a:schemeClr val="tx1"/>
              </a:solidFill>
            </a:rPr>
            <a:t>Choose the blending or segmenting routine </a:t>
          </a:r>
        </a:p>
      </dgm:t>
      <dgm:extLst>
        <a:ext uri="{E40237B7-FDA0-4F09-8148-C483321AD2D9}">
          <dgm14:cNvPr xmlns:dgm14="http://schemas.microsoft.com/office/drawing/2010/diagram" id="0" name="" descr="Choose the blending or segmenting routine "/>
        </a:ext>
      </dgm:extLst>
    </dgm:pt>
    <dgm:pt modelId="{575DC33B-9A21-413A-88E5-F1C928AA919F}" type="parTrans" cxnId="{353C44E8-DCEE-4641-B942-8C366EAE0148}">
      <dgm:prSet/>
      <dgm:spPr/>
      <dgm:t>
        <a:bodyPr/>
        <a:lstStyle/>
        <a:p>
          <a:endParaRPr lang="en-US"/>
        </a:p>
      </dgm:t>
    </dgm:pt>
    <dgm:pt modelId="{23920406-2567-4179-B000-4493857118FA}" type="sibTrans" cxnId="{353C44E8-DCEE-4641-B942-8C366EAE0148}">
      <dgm:prSet/>
      <dgm:spPr/>
      <dgm:t>
        <a:bodyPr/>
        <a:lstStyle/>
        <a:p>
          <a:endParaRPr lang="en-US"/>
        </a:p>
      </dgm:t>
    </dgm:pt>
    <dgm:pt modelId="{521755F5-52C2-4602-ADE6-EC017A3A9DF9}">
      <dgm:prSet custT="1"/>
      <dgm:spPr/>
      <dgm:t>
        <a:bodyPr/>
        <a:lstStyle/>
        <a:p>
          <a:r>
            <a:rPr lang="en-US" sz="2400" dirty="0">
              <a:solidFill>
                <a:schemeClr val="tx1"/>
              </a:solidFill>
            </a:rPr>
            <a:t>Plan with your grade level teams or colleagues</a:t>
          </a:r>
        </a:p>
      </dgm:t>
      <dgm:extLst>
        <a:ext uri="{E40237B7-FDA0-4F09-8148-C483321AD2D9}">
          <dgm14:cNvPr xmlns:dgm14="http://schemas.microsoft.com/office/drawing/2010/diagram" id="0" name="" descr="Plan with your grade level teams or colleagues"/>
        </a:ext>
      </dgm:extLst>
    </dgm:pt>
    <dgm:pt modelId="{FC76CEDC-FF3D-4272-B0C4-C2DDF1E03936}" type="parTrans" cxnId="{3E12E85F-7EE4-4FE5-8B10-8C269B4B9C73}">
      <dgm:prSet/>
      <dgm:spPr/>
      <dgm:t>
        <a:bodyPr/>
        <a:lstStyle/>
        <a:p>
          <a:endParaRPr lang="en-US"/>
        </a:p>
      </dgm:t>
    </dgm:pt>
    <dgm:pt modelId="{C71C609A-B741-4AA0-BD78-51932B544478}" type="sibTrans" cxnId="{3E12E85F-7EE4-4FE5-8B10-8C269B4B9C73}">
      <dgm:prSet/>
      <dgm:spPr/>
      <dgm:t>
        <a:bodyPr/>
        <a:lstStyle/>
        <a:p>
          <a:endParaRPr lang="en-US"/>
        </a:p>
      </dgm:t>
    </dgm:pt>
    <dgm:pt modelId="{97AF742F-63AF-4CD1-9EA8-FDA5CEAFD008}">
      <dgm:prSet/>
      <dgm:spPr/>
      <dgm:t>
        <a:bodyPr/>
        <a:lstStyle/>
        <a:p>
          <a:r>
            <a:rPr lang="en-US" dirty="0"/>
            <a:t>Clear up any misconceptions</a:t>
          </a:r>
        </a:p>
      </dgm:t>
      <dgm:extLst>
        <a:ext uri="{E40237B7-FDA0-4F09-8148-C483321AD2D9}">
          <dgm14:cNvPr xmlns:dgm14="http://schemas.microsoft.com/office/drawing/2010/diagram" id="0" name="" descr="Clear up any misconceptions&#10;Adjust this routine to fit with your existing programming and upcoming skill focus &#10;Share feedback based on materials and programming "/>
        </a:ext>
      </dgm:extLst>
    </dgm:pt>
    <dgm:pt modelId="{F729E2AB-739B-49C5-B5B8-D4802039E03C}" type="parTrans" cxnId="{787AE04B-E5EC-4788-B929-4676D98B4440}">
      <dgm:prSet/>
      <dgm:spPr/>
      <dgm:t>
        <a:bodyPr/>
        <a:lstStyle/>
        <a:p>
          <a:endParaRPr lang="en-US"/>
        </a:p>
      </dgm:t>
    </dgm:pt>
    <dgm:pt modelId="{F6509EDC-5585-428F-AC3B-6B19188B91DD}" type="sibTrans" cxnId="{787AE04B-E5EC-4788-B929-4676D98B4440}">
      <dgm:prSet/>
      <dgm:spPr/>
      <dgm:t>
        <a:bodyPr/>
        <a:lstStyle/>
        <a:p>
          <a:endParaRPr lang="en-US"/>
        </a:p>
      </dgm:t>
    </dgm:pt>
    <dgm:pt modelId="{59B5317F-4906-4129-B832-7D7A6FCAD129}">
      <dgm:prSet/>
      <dgm:spPr/>
      <dgm:t>
        <a:bodyPr/>
        <a:lstStyle/>
        <a:p>
          <a:r>
            <a:rPr lang="en-US" dirty="0"/>
            <a:t>Adjust this routine to fit with your existing programming and upcoming skill focus </a:t>
          </a:r>
        </a:p>
      </dgm:t>
    </dgm:pt>
    <dgm:pt modelId="{44C45B88-FD29-420A-B652-D78AA900F99E}" type="parTrans" cxnId="{3CD909A3-D8D3-4884-A12B-2E82816F71CE}">
      <dgm:prSet/>
      <dgm:spPr/>
      <dgm:t>
        <a:bodyPr/>
        <a:lstStyle/>
        <a:p>
          <a:endParaRPr lang="en-US"/>
        </a:p>
      </dgm:t>
    </dgm:pt>
    <dgm:pt modelId="{3B1DF9D5-8647-4AFD-A392-C1E875A0483F}" type="sibTrans" cxnId="{3CD909A3-D8D3-4884-A12B-2E82816F71CE}">
      <dgm:prSet/>
      <dgm:spPr/>
      <dgm:t>
        <a:bodyPr/>
        <a:lstStyle/>
        <a:p>
          <a:endParaRPr lang="en-US"/>
        </a:p>
      </dgm:t>
    </dgm:pt>
    <dgm:pt modelId="{93BDF77B-0003-46CD-B4BE-77717072A9B2}">
      <dgm:prSet/>
      <dgm:spPr/>
      <dgm:t>
        <a:bodyPr/>
        <a:lstStyle/>
        <a:p>
          <a:r>
            <a:rPr lang="en-US"/>
            <a:t>Share feedback based on materials and programming</a:t>
          </a:r>
        </a:p>
      </dgm:t>
    </dgm:pt>
    <dgm:pt modelId="{FFC6B8AC-F4C5-4B71-B74E-2444A637A4B3}" type="parTrans" cxnId="{C78D9466-4666-4992-BA9C-C00B81381220}">
      <dgm:prSet/>
      <dgm:spPr/>
      <dgm:t>
        <a:bodyPr/>
        <a:lstStyle/>
        <a:p>
          <a:endParaRPr lang="en-US"/>
        </a:p>
      </dgm:t>
    </dgm:pt>
    <dgm:pt modelId="{E4B27DCB-38C7-408E-8735-CED79EDF4B7E}" type="sibTrans" cxnId="{C78D9466-4666-4992-BA9C-C00B81381220}">
      <dgm:prSet/>
      <dgm:spPr/>
      <dgm:t>
        <a:bodyPr/>
        <a:lstStyle/>
        <a:p>
          <a:endParaRPr lang="en-US"/>
        </a:p>
      </dgm:t>
    </dgm:pt>
    <dgm:pt modelId="{1E2820F9-7FF6-4A1F-8D9D-80511CCB7A9C}">
      <dgm:prSet custT="1"/>
      <dgm:spPr/>
      <dgm:t>
        <a:bodyPr/>
        <a:lstStyle/>
        <a:p>
          <a:r>
            <a:rPr lang="en-US" sz="2400" dirty="0">
              <a:solidFill>
                <a:schemeClr val="tx1"/>
              </a:solidFill>
            </a:rPr>
            <a:t>Practice the routine with adjustments for your classroom</a:t>
          </a:r>
        </a:p>
      </dgm:t>
      <dgm:extLst>
        <a:ext uri="{E40237B7-FDA0-4F09-8148-C483321AD2D9}">
          <dgm14:cNvPr xmlns:dgm14="http://schemas.microsoft.com/office/drawing/2010/diagram" id="0" name="" descr="Practice the routine with adjustments for your classroom "/>
        </a:ext>
      </dgm:extLst>
    </dgm:pt>
    <dgm:pt modelId="{86BED94C-8FEE-49CF-8DFF-EA08A924EC58}" type="parTrans" cxnId="{CFB77F2B-05F7-4178-A059-9CDF936A5B94}">
      <dgm:prSet/>
      <dgm:spPr/>
      <dgm:t>
        <a:bodyPr/>
        <a:lstStyle/>
        <a:p>
          <a:endParaRPr lang="en-US"/>
        </a:p>
      </dgm:t>
    </dgm:pt>
    <dgm:pt modelId="{37957616-8DB5-4469-82FF-678F8D6E83E2}" type="sibTrans" cxnId="{CFB77F2B-05F7-4178-A059-9CDF936A5B94}">
      <dgm:prSet/>
      <dgm:spPr/>
      <dgm:t>
        <a:bodyPr/>
        <a:lstStyle/>
        <a:p>
          <a:endParaRPr lang="en-US"/>
        </a:p>
      </dgm:t>
    </dgm:pt>
    <dgm:pt modelId="{C4C663ED-DF64-4F31-BB40-4725583B0259}">
      <dgm:prSet custT="1"/>
      <dgm:spPr/>
      <dgm:t>
        <a:bodyPr/>
        <a:lstStyle/>
        <a:p>
          <a:r>
            <a:rPr lang="en-US" sz="1800"/>
            <a:t>1. Set the Purpose</a:t>
          </a:r>
        </a:p>
      </dgm:t>
      <dgm:extLst>
        <a:ext uri="{E40237B7-FDA0-4F09-8148-C483321AD2D9}">
          <dgm14:cNvPr xmlns:dgm14="http://schemas.microsoft.com/office/drawing/2010/diagram" id="0" name="" descr="1. Set the Purpose&#10;2. Select a Multisensory Support&#10;3. Provide a Model&#10;4. Practice "/>
        </a:ext>
      </dgm:extLst>
    </dgm:pt>
    <dgm:pt modelId="{8DC42C4E-47E0-4891-81C0-A99DD41B8E60}" type="parTrans" cxnId="{5B3305E8-CA20-4A06-899A-6273348560E9}">
      <dgm:prSet/>
      <dgm:spPr/>
      <dgm:t>
        <a:bodyPr/>
        <a:lstStyle/>
        <a:p>
          <a:endParaRPr lang="en-US"/>
        </a:p>
      </dgm:t>
    </dgm:pt>
    <dgm:pt modelId="{28E41CA7-EC87-4777-BBE2-DB7714A48D78}" type="sibTrans" cxnId="{5B3305E8-CA20-4A06-899A-6273348560E9}">
      <dgm:prSet/>
      <dgm:spPr/>
      <dgm:t>
        <a:bodyPr/>
        <a:lstStyle/>
        <a:p>
          <a:endParaRPr lang="en-US"/>
        </a:p>
      </dgm:t>
    </dgm:pt>
    <dgm:pt modelId="{24DAFB90-5BAA-4503-8E01-6F2815EDDC0A}">
      <dgm:prSet custT="1"/>
      <dgm:spPr/>
      <dgm:t>
        <a:bodyPr/>
        <a:lstStyle/>
        <a:p>
          <a:r>
            <a:rPr lang="en-US" sz="1800"/>
            <a:t>2. Select a Multisensory Support</a:t>
          </a:r>
        </a:p>
      </dgm:t>
    </dgm:pt>
    <dgm:pt modelId="{16DC450C-2322-4DEE-B476-4EE7262B36D7}" type="parTrans" cxnId="{82A1E980-C802-4040-8758-1DF2EAAF883D}">
      <dgm:prSet/>
      <dgm:spPr/>
      <dgm:t>
        <a:bodyPr/>
        <a:lstStyle/>
        <a:p>
          <a:endParaRPr lang="en-US"/>
        </a:p>
      </dgm:t>
    </dgm:pt>
    <dgm:pt modelId="{8DCF6C70-A241-41E2-85E2-A11A23458D92}" type="sibTrans" cxnId="{82A1E980-C802-4040-8758-1DF2EAAF883D}">
      <dgm:prSet/>
      <dgm:spPr/>
      <dgm:t>
        <a:bodyPr/>
        <a:lstStyle/>
        <a:p>
          <a:endParaRPr lang="en-US"/>
        </a:p>
      </dgm:t>
    </dgm:pt>
    <dgm:pt modelId="{7F1B9831-ADC2-4A62-9AEB-F06A52A0AAB5}">
      <dgm:prSet custT="1"/>
      <dgm:spPr/>
      <dgm:t>
        <a:bodyPr/>
        <a:lstStyle/>
        <a:p>
          <a:r>
            <a:rPr lang="en-US" sz="1800"/>
            <a:t>3. Provide a Model</a:t>
          </a:r>
        </a:p>
      </dgm:t>
    </dgm:pt>
    <dgm:pt modelId="{EEF13042-C2E5-459E-B2A7-4724C6A62B3A}" type="parTrans" cxnId="{3B25171F-0F7A-4F93-8F50-0F87FFDED30A}">
      <dgm:prSet/>
      <dgm:spPr/>
      <dgm:t>
        <a:bodyPr/>
        <a:lstStyle/>
        <a:p>
          <a:endParaRPr lang="en-US"/>
        </a:p>
      </dgm:t>
    </dgm:pt>
    <dgm:pt modelId="{5ACE47B3-4842-4E28-9056-AED5AE88702D}" type="sibTrans" cxnId="{3B25171F-0F7A-4F93-8F50-0F87FFDED30A}">
      <dgm:prSet/>
      <dgm:spPr/>
      <dgm:t>
        <a:bodyPr/>
        <a:lstStyle/>
        <a:p>
          <a:endParaRPr lang="en-US"/>
        </a:p>
      </dgm:t>
    </dgm:pt>
    <dgm:pt modelId="{19DA0E76-A5A0-44B0-9A32-A48B56C4C290}">
      <dgm:prSet custT="1"/>
      <dgm:spPr/>
      <dgm:t>
        <a:bodyPr/>
        <a:lstStyle/>
        <a:p>
          <a:r>
            <a:rPr lang="en-US" sz="1800"/>
            <a:t>4. Practice</a:t>
          </a:r>
        </a:p>
      </dgm:t>
    </dgm:pt>
    <dgm:pt modelId="{8CE18289-5C1F-4B57-A9C1-E57CF4B41026}" type="parTrans" cxnId="{047C6BEB-596B-42D9-9406-0DEB92A766A5}">
      <dgm:prSet/>
      <dgm:spPr/>
      <dgm:t>
        <a:bodyPr/>
        <a:lstStyle/>
        <a:p>
          <a:endParaRPr lang="en-US"/>
        </a:p>
      </dgm:t>
    </dgm:pt>
    <dgm:pt modelId="{D50BEAB2-1552-4C77-B18B-A2224D371B32}" type="sibTrans" cxnId="{047C6BEB-596B-42D9-9406-0DEB92A766A5}">
      <dgm:prSet/>
      <dgm:spPr/>
      <dgm:t>
        <a:bodyPr/>
        <a:lstStyle/>
        <a:p>
          <a:endParaRPr lang="en-US"/>
        </a:p>
      </dgm:t>
    </dgm:pt>
    <dgm:pt modelId="{23F2B8F2-B964-492D-BF70-FEC57BA7A3BD}" type="pres">
      <dgm:prSet presAssocID="{28FCD4F8-4C04-4E20-A5F0-868566EF2E4E}" presName="linear" presStyleCnt="0">
        <dgm:presLayoutVars>
          <dgm:dir/>
          <dgm:animLvl val="lvl"/>
          <dgm:resizeHandles val="exact"/>
        </dgm:presLayoutVars>
      </dgm:prSet>
      <dgm:spPr/>
    </dgm:pt>
    <dgm:pt modelId="{8F57A06A-6DB5-418A-8959-BBA335DCCADF}" type="pres">
      <dgm:prSet presAssocID="{8B83ADDF-9D5C-449F-BB02-A7CB69004B39}" presName="parentLin" presStyleCnt="0"/>
      <dgm:spPr/>
    </dgm:pt>
    <dgm:pt modelId="{B46F1496-7488-41AD-B7F2-E83CCDECD9F6}" type="pres">
      <dgm:prSet presAssocID="{8B83ADDF-9D5C-449F-BB02-A7CB69004B39}" presName="parentLeftMargin" presStyleLbl="node1" presStyleIdx="0" presStyleCnt="3"/>
      <dgm:spPr/>
    </dgm:pt>
    <dgm:pt modelId="{BD593532-DFA0-4C85-9ACB-C2CCB7DE7EAB}" type="pres">
      <dgm:prSet presAssocID="{8B83ADDF-9D5C-449F-BB02-A7CB69004B39}" presName="parentText" presStyleLbl="node1" presStyleIdx="0" presStyleCnt="3" custScaleX="142857">
        <dgm:presLayoutVars>
          <dgm:chMax val="0"/>
          <dgm:bulletEnabled val="1"/>
        </dgm:presLayoutVars>
      </dgm:prSet>
      <dgm:spPr/>
    </dgm:pt>
    <dgm:pt modelId="{F6FEE314-1EFF-4A32-8E36-DE7F16A7838A}" type="pres">
      <dgm:prSet presAssocID="{8B83ADDF-9D5C-449F-BB02-A7CB69004B39}" presName="negativeSpace" presStyleCnt="0"/>
      <dgm:spPr/>
    </dgm:pt>
    <dgm:pt modelId="{65C013DB-D9E5-4F4E-9F87-58C9F849F240}" type="pres">
      <dgm:prSet presAssocID="{8B83ADDF-9D5C-449F-BB02-A7CB69004B39}" presName="childText" presStyleLbl="conFgAcc1" presStyleIdx="0" presStyleCnt="3">
        <dgm:presLayoutVars>
          <dgm:bulletEnabled val="1"/>
        </dgm:presLayoutVars>
      </dgm:prSet>
      <dgm:spPr/>
    </dgm:pt>
    <dgm:pt modelId="{7D45355F-2E11-47EA-BF43-351975C86B4F}" type="pres">
      <dgm:prSet presAssocID="{23920406-2567-4179-B000-4493857118FA}" presName="spaceBetweenRectangles" presStyleCnt="0"/>
      <dgm:spPr/>
    </dgm:pt>
    <dgm:pt modelId="{853B5202-3D42-43DA-BF5E-6ACCDC86A09A}" type="pres">
      <dgm:prSet presAssocID="{521755F5-52C2-4602-ADE6-EC017A3A9DF9}" presName="parentLin" presStyleCnt="0"/>
      <dgm:spPr/>
    </dgm:pt>
    <dgm:pt modelId="{48F2444A-61F9-4B02-A683-031A25A632F4}" type="pres">
      <dgm:prSet presAssocID="{521755F5-52C2-4602-ADE6-EC017A3A9DF9}" presName="parentLeftMargin" presStyleLbl="node1" presStyleIdx="0" presStyleCnt="3"/>
      <dgm:spPr/>
    </dgm:pt>
    <dgm:pt modelId="{99DFD2F1-1642-42AB-926B-39761DDEF0C7}" type="pres">
      <dgm:prSet presAssocID="{521755F5-52C2-4602-ADE6-EC017A3A9DF9}" presName="parentText" presStyleLbl="node1" presStyleIdx="1" presStyleCnt="3" custScaleX="142857">
        <dgm:presLayoutVars>
          <dgm:chMax val="0"/>
          <dgm:bulletEnabled val="1"/>
        </dgm:presLayoutVars>
      </dgm:prSet>
      <dgm:spPr/>
    </dgm:pt>
    <dgm:pt modelId="{855596B3-4FA4-4999-B937-A4BD857F69FB}" type="pres">
      <dgm:prSet presAssocID="{521755F5-52C2-4602-ADE6-EC017A3A9DF9}" presName="negativeSpace" presStyleCnt="0"/>
      <dgm:spPr/>
    </dgm:pt>
    <dgm:pt modelId="{B1F180BF-D8AF-4704-92CB-06C8BA400E21}" type="pres">
      <dgm:prSet presAssocID="{521755F5-52C2-4602-ADE6-EC017A3A9DF9}" presName="childText" presStyleLbl="conFgAcc1" presStyleIdx="1" presStyleCnt="3">
        <dgm:presLayoutVars>
          <dgm:bulletEnabled val="1"/>
        </dgm:presLayoutVars>
      </dgm:prSet>
      <dgm:spPr/>
    </dgm:pt>
    <dgm:pt modelId="{A256B2FC-873A-46AD-9644-4C0FCD67FB7E}" type="pres">
      <dgm:prSet presAssocID="{C71C609A-B741-4AA0-BD78-51932B544478}" presName="spaceBetweenRectangles" presStyleCnt="0"/>
      <dgm:spPr/>
    </dgm:pt>
    <dgm:pt modelId="{13FCD920-4BBF-4BD5-9C7A-E54BB7E7DC1F}" type="pres">
      <dgm:prSet presAssocID="{1E2820F9-7FF6-4A1F-8D9D-80511CCB7A9C}" presName="parentLin" presStyleCnt="0"/>
      <dgm:spPr/>
    </dgm:pt>
    <dgm:pt modelId="{A700E4E2-7C78-4847-98E2-4AF218642407}" type="pres">
      <dgm:prSet presAssocID="{1E2820F9-7FF6-4A1F-8D9D-80511CCB7A9C}" presName="parentLeftMargin" presStyleLbl="node1" presStyleIdx="1" presStyleCnt="3"/>
      <dgm:spPr/>
    </dgm:pt>
    <dgm:pt modelId="{6C101C51-A7F0-4D3B-82A9-31F6628214BF}" type="pres">
      <dgm:prSet presAssocID="{1E2820F9-7FF6-4A1F-8D9D-80511CCB7A9C}" presName="parentText" presStyleLbl="node1" presStyleIdx="2" presStyleCnt="3" custScaleX="142857" custScaleY="131018">
        <dgm:presLayoutVars>
          <dgm:chMax val="0"/>
          <dgm:bulletEnabled val="1"/>
        </dgm:presLayoutVars>
      </dgm:prSet>
      <dgm:spPr/>
    </dgm:pt>
    <dgm:pt modelId="{28BED371-3CE5-4C69-804F-20DCF3E2EF52}" type="pres">
      <dgm:prSet presAssocID="{1E2820F9-7FF6-4A1F-8D9D-80511CCB7A9C}" presName="negativeSpace" presStyleCnt="0"/>
      <dgm:spPr/>
    </dgm:pt>
    <dgm:pt modelId="{1AF75737-2447-43D7-B633-4593F150BD8A}" type="pres">
      <dgm:prSet presAssocID="{1E2820F9-7FF6-4A1F-8D9D-80511CCB7A9C}" presName="childText" presStyleLbl="conFgAcc1" presStyleIdx="2" presStyleCnt="3">
        <dgm:presLayoutVars>
          <dgm:bulletEnabled val="1"/>
        </dgm:presLayoutVars>
      </dgm:prSet>
      <dgm:spPr/>
    </dgm:pt>
  </dgm:ptLst>
  <dgm:cxnLst>
    <dgm:cxn modelId="{3B25171F-0F7A-4F93-8F50-0F87FFDED30A}" srcId="{1E2820F9-7FF6-4A1F-8D9D-80511CCB7A9C}" destId="{7F1B9831-ADC2-4A62-9AEB-F06A52A0AAB5}" srcOrd="2" destOrd="0" parTransId="{EEF13042-C2E5-459E-B2A7-4724C6A62B3A}" sibTransId="{5ACE47B3-4842-4E28-9056-AED5AE88702D}"/>
    <dgm:cxn modelId="{CFB77F2B-05F7-4178-A059-9CDF936A5B94}" srcId="{28FCD4F8-4C04-4E20-A5F0-868566EF2E4E}" destId="{1E2820F9-7FF6-4A1F-8D9D-80511CCB7A9C}" srcOrd="2" destOrd="0" parTransId="{86BED94C-8FEE-49CF-8DFF-EA08A924EC58}" sibTransId="{37957616-8DB5-4469-82FF-678F8D6E83E2}"/>
    <dgm:cxn modelId="{F5ED4E3F-C8A8-4CA4-8A38-09A9988CA0BA}" type="presOf" srcId="{8B83ADDF-9D5C-449F-BB02-A7CB69004B39}" destId="{B46F1496-7488-41AD-B7F2-E83CCDECD9F6}" srcOrd="0" destOrd="0" presId="urn:microsoft.com/office/officeart/2005/8/layout/list1"/>
    <dgm:cxn modelId="{3E12E85F-7EE4-4FE5-8B10-8C269B4B9C73}" srcId="{28FCD4F8-4C04-4E20-A5F0-868566EF2E4E}" destId="{521755F5-52C2-4602-ADE6-EC017A3A9DF9}" srcOrd="1" destOrd="0" parTransId="{FC76CEDC-FF3D-4272-B0C4-C2DDF1E03936}" sibTransId="{C71C609A-B741-4AA0-BD78-51932B544478}"/>
    <dgm:cxn modelId="{A1E1EE61-472F-4CBC-A53D-8B4088D1765E}" type="presOf" srcId="{28FCD4F8-4C04-4E20-A5F0-868566EF2E4E}" destId="{23F2B8F2-B964-492D-BF70-FEC57BA7A3BD}" srcOrd="0" destOrd="0" presId="urn:microsoft.com/office/officeart/2005/8/layout/list1"/>
    <dgm:cxn modelId="{C78D9466-4666-4992-BA9C-C00B81381220}" srcId="{521755F5-52C2-4602-ADE6-EC017A3A9DF9}" destId="{93BDF77B-0003-46CD-B4BE-77717072A9B2}" srcOrd="2" destOrd="0" parTransId="{FFC6B8AC-F4C5-4B71-B74E-2444A637A4B3}" sibTransId="{E4B27DCB-38C7-408E-8735-CED79EDF4B7E}"/>
    <dgm:cxn modelId="{787AE04B-E5EC-4788-B929-4676D98B4440}" srcId="{521755F5-52C2-4602-ADE6-EC017A3A9DF9}" destId="{97AF742F-63AF-4CD1-9EA8-FDA5CEAFD008}" srcOrd="0" destOrd="0" parTransId="{F729E2AB-739B-49C5-B5B8-D4802039E03C}" sibTransId="{F6509EDC-5585-428F-AC3B-6B19188B91DD}"/>
    <dgm:cxn modelId="{98970051-58CB-45A4-998E-8702769DD814}" type="presOf" srcId="{93BDF77B-0003-46CD-B4BE-77717072A9B2}" destId="{B1F180BF-D8AF-4704-92CB-06C8BA400E21}" srcOrd="0" destOrd="2" presId="urn:microsoft.com/office/officeart/2005/8/layout/list1"/>
    <dgm:cxn modelId="{63D39058-9A3B-4C8D-ACBD-AED8A16BB6DC}" type="presOf" srcId="{7F1B9831-ADC2-4A62-9AEB-F06A52A0AAB5}" destId="{1AF75737-2447-43D7-B633-4593F150BD8A}" srcOrd="0" destOrd="2" presId="urn:microsoft.com/office/officeart/2005/8/layout/list1"/>
    <dgm:cxn modelId="{82A1E980-C802-4040-8758-1DF2EAAF883D}" srcId="{1E2820F9-7FF6-4A1F-8D9D-80511CCB7A9C}" destId="{24DAFB90-5BAA-4503-8E01-6F2815EDDC0A}" srcOrd="1" destOrd="0" parTransId="{16DC450C-2322-4DEE-B476-4EE7262B36D7}" sibTransId="{8DCF6C70-A241-41E2-85E2-A11A23458D92}"/>
    <dgm:cxn modelId="{0539C294-1303-458C-9C41-A0175DB7FF76}" type="presOf" srcId="{521755F5-52C2-4602-ADE6-EC017A3A9DF9}" destId="{99DFD2F1-1642-42AB-926B-39761DDEF0C7}" srcOrd="1" destOrd="0" presId="urn:microsoft.com/office/officeart/2005/8/layout/list1"/>
    <dgm:cxn modelId="{A947E598-F644-4FDD-9DDA-F2A36FCDBB91}" type="presOf" srcId="{59B5317F-4906-4129-B832-7D7A6FCAD129}" destId="{B1F180BF-D8AF-4704-92CB-06C8BA400E21}" srcOrd="0" destOrd="1" presId="urn:microsoft.com/office/officeart/2005/8/layout/list1"/>
    <dgm:cxn modelId="{05D50E9C-FF16-4B3F-8A4D-922AF1E4CE3A}" type="presOf" srcId="{97AF742F-63AF-4CD1-9EA8-FDA5CEAFD008}" destId="{B1F180BF-D8AF-4704-92CB-06C8BA400E21}" srcOrd="0" destOrd="0" presId="urn:microsoft.com/office/officeart/2005/8/layout/list1"/>
    <dgm:cxn modelId="{38C0809C-8434-4C5B-B61D-3397F1675049}" type="presOf" srcId="{1E2820F9-7FF6-4A1F-8D9D-80511CCB7A9C}" destId="{6C101C51-A7F0-4D3B-82A9-31F6628214BF}" srcOrd="1" destOrd="0" presId="urn:microsoft.com/office/officeart/2005/8/layout/list1"/>
    <dgm:cxn modelId="{3CD909A3-D8D3-4884-A12B-2E82816F71CE}" srcId="{521755F5-52C2-4602-ADE6-EC017A3A9DF9}" destId="{59B5317F-4906-4129-B832-7D7A6FCAD129}" srcOrd="1" destOrd="0" parTransId="{44C45B88-FD29-420A-B652-D78AA900F99E}" sibTransId="{3B1DF9D5-8647-4AFD-A392-C1E875A0483F}"/>
    <dgm:cxn modelId="{DD0D64A4-6EA4-4B51-AE7F-312C0EBF239A}" type="presOf" srcId="{1E2820F9-7FF6-4A1F-8D9D-80511CCB7A9C}" destId="{A700E4E2-7C78-4847-98E2-4AF218642407}" srcOrd="0" destOrd="0" presId="urn:microsoft.com/office/officeart/2005/8/layout/list1"/>
    <dgm:cxn modelId="{DCE3EBA4-3963-45F7-ADA1-2979228639D9}" type="presOf" srcId="{C4C663ED-DF64-4F31-BB40-4725583B0259}" destId="{1AF75737-2447-43D7-B633-4593F150BD8A}" srcOrd="0" destOrd="0" presId="urn:microsoft.com/office/officeart/2005/8/layout/list1"/>
    <dgm:cxn modelId="{7EDA70B6-E72D-4284-B9EF-9019F5B3BE55}" type="presOf" srcId="{24DAFB90-5BAA-4503-8E01-6F2815EDDC0A}" destId="{1AF75737-2447-43D7-B633-4593F150BD8A}" srcOrd="0" destOrd="1" presId="urn:microsoft.com/office/officeart/2005/8/layout/list1"/>
    <dgm:cxn modelId="{65BF35D7-08AF-44EC-8EC2-7824EB16400D}" type="presOf" srcId="{521755F5-52C2-4602-ADE6-EC017A3A9DF9}" destId="{48F2444A-61F9-4B02-A683-031A25A632F4}" srcOrd="0" destOrd="0" presId="urn:microsoft.com/office/officeart/2005/8/layout/list1"/>
    <dgm:cxn modelId="{9BF228E7-2D6A-4551-9E22-9F92C824A843}" type="presOf" srcId="{8B83ADDF-9D5C-449F-BB02-A7CB69004B39}" destId="{BD593532-DFA0-4C85-9ACB-C2CCB7DE7EAB}" srcOrd="1" destOrd="0" presId="urn:microsoft.com/office/officeart/2005/8/layout/list1"/>
    <dgm:cxn modelId="{5B3305E8-CA20-4A06-899A-6273348560E9}" srcId="{1E2820F9-7FF6-4A1F-8D9D-80511CCB7A9C}" destId="{C4C663ED-DF64-4F31-BB40-4725583B0259}" srcOrd="0" destOrd="0" parTransId="{8DC42C4E-47E0-4891-81C0-A99DD41B8E60}" sibTransId="{28E41CA7-EC87-4777-BBE2-DB7714A48D78}"/>
    <dgm:cxn modelId="{353C44E8-DCEE-4641-B942-8C366EAE0148}" srcId="{28FCD4F8-4C04-4E20-A5F0-868566EF2E4E}" destId="{8B83ADDF-9D5C-449F-BB02-A7CB69004B39}" srcOrd="0" destOrd="0" parTransId="{575DC33B-9A21-413A-88E5-F1C928AA919F}" sibTransId="{23920406-2567-4179-B000-4493857118FA}"/>
    <dgm:cxn modelId="{047C6BEB-596B-42D9-9406-0DEB92A766A5}" srcId="{1E2820F9-7FF6-4A1F-8D9D-80511CCB7A9C}" destId="{19DA0E76-A5A0-44B0-9A32-A48B56C4C290}" srcOrd="3" destOrd="0" parTransId="{8CE18289-5C1F-4B57-A9C1-E57CF4B41026}" sibTransId="{D50BEAB2-1552-4C77-B18B-A2224D371B32}"/>
    <dgm:cxn modelId="{352997EE-0147-4E0A-9C6A-2399A1C706E5}" type="presOf" srcId="{19DA0E76-A5A0-44B0-9A32-A48B56C4C290}" destId="{1AF75737-2447-43D7-B633-4593F150BD8A}" srcOrd="0" destOrd="3" presId="urn:microsoft.com/office/officeart/2005/8/layout/list1"/>
    <dgm:cxn modelId="{D1402890-C1AC-41C6-A38B-156B965801B6}" type="presParOf" srcId="{23F2B8F2-B964-492D-BF70-FEC57BA7A3BD}" destId="{8F57A06A-6DB5-418A-8959-BBA335DCCADF}" srcOrd="0" destOrd="0" presId="urn:microsoft.com/office/officeart/2005/8/layout/list1"/>
    <dgm:cxn modelId="{CEDE6F12-B412-465B-9C57-34D1AA04B4FB}" type="presParOf" srcId="{8F57A06A-6DB5-418A-8959-BBA335DCCADF}" destId="{B46F1496-7488-41AD-B7F2-E83CCDECD9F6}" srcOrd="0" destOrd="0" presId="urn:microsoft.com/office/officeart/2005/8/layout/list1"/>
    <dgm:cxn modelId="{1635C71F-625C-4569-8853-25C522A95CB4}" type="presParOf" srcId="{8F57A06A-6DB5-418A-8959-BBA335DCCADF}" destId="{BD593532-DFA0-4C85-9ACB-C2CCB7DE7EAB}" srcOrd="1" destOrd="0" presId="urn:microsoft.com/office/officeart/2005/8/layout/list1"/>
    <dgm:cxn modelId="{81DD85B5-9062-47C4-90B4-C7DD6CD650A0}" type="presParOf" srcId="{23F2B8F2-B964-492D-BF70-FEC57BA7A3BD}" destId="{F6FEE314-1EFF-4A32-8E36-DE7F16A7838A}" srcOrd="1" destOrd="0" presId="urn:microsoft.com/office/officeart/2005/8/layout/list1"/>
    <dgm:cxn modelId="{D940610A-65D7-4C26-B12E-AD3744CF3DFB}" type="presParOf" srcId="{23F2B8F2-B964-492D-BF70-FEC57BA7A3BD}" destId="{65C013DB-D9E5-4F4E-9F87-58C9F849F240}" srcOrd="2" destOrd="0" presId="urn:microsoft.com/office/officeart/2005/8/layout/list1"/>
    <dgm:cxn modelId="{0620B973-7A2D-48D1-9059-FD0D964B071E}" type="presParOf" srcId="{23F2B8F2-B964-492D-BF70-FEC57BA7A3BD}" destId="{7D45355F-2E11-47EA-BF43-351975C86B4F}" srcOrd="3" destOrd="0" presId="urn:microsoft.com/office/officeart/2005/8/layout/list1"/>
    <dgm:cxn modelId="{30A028BB-505E-4599-91BC-B3209A04C50D}" type="presParOf" srcId="{23F2B8F2-B964-492D-BF70-FEC57BA7A3BD}" destId="{853B5202-3D42-43DA-BF5E-6ACCDC86A09A}" srcOrd="4" destOrd="0" presId="urn:microsoft.com/office/officeart/2005/8/layout/list1"/>
    <dgm:cxn modelId="{EECCC4A9-8F25-410A-9EB8-9917F5474AA5}" type="presParOf" srcId="{853B5202-3D42-43DA-BF5E-6ACCDC86A09A}" destId="{48F2444A-61F9-4B02-A683-031A25A632F4}" srcOrd="0" destOrd="0" presId="urn:microsoft.com/office/officeart/2005/8/layout/list1"/>
    <dgm:cxn modelId="{F5A49E1C-4506-4BB2-B087-B63C4B4F65F8}" type="presParOf" srcId="{853B5202-3D42-43DA-BF5E-6ACCDC86A09A}" destId="{99DFD2F1-1642-42AB-926B-39761DDEF0C7}" srcOrd="1" destOrd="0" presId="urn:microsoft.com/office/officeart/2005/8/layout/list1"/>
    <dgm:cxn modelId="{A9903E97-671B-4AD6-AD18-9830FAB9AE60}" type="presParOf" srcId="{23F2B8F2-B964-492D-BF70-FEC57BA7A3BD}" destId="{855596B3-4FA4-4999-B937-A4BD857F69FB}" srcOrd="5" destOrd="0" presId="urn:microsoft.com/office/officeart/2005/8/layout/list1"/>
    <dgm:cxn modelId="{32E08041-7259-4504-89FC-4F8296507CC5}" type="presParOf" srcId="{23F2B8F2-B964-492D-BF70-FEC57BA7A3BD}" destId="{B1F180BF-D8AF-4704-92CB-06C8BA400E21}" srcOrd="6" destOrd="0" presId="urn:microsoft.com/office/officeart/2005/8/layout/list1"/>
    <dgm:cxn modelId="{380E1DDC-C116-4E60-BD3B-BA43BCE66BE4}" type="presParOf" srcId="{23F2B8F2-B964-492D-BF70-FEC57BA7A3BD}" destId="{A256B2FC-873A-46AD-9644-4C0FCD67FB7E}" srcOrd="7" destOrd="0" presId="urn:microsoft.com/office/officeart/2005/8/layout/list1"/>
    <dgm:cxn modelId="{495F15BF-4B74-4F6A-954C-2F9437FC6648}" type="presParOf" srcId="{23F2B8F2-B964-492D-BF70-FEC57BA7A3BD}" destId="{13FCD920-4BBF-4BD5-9C7A-E54BB7E7DC1F}" srcOrd="8" destOrd="0" presId="urn:microsoft.com/office/officeart/2005/8/layout/list1"/>
    <dgm:cxn modelId="{D32FFA7A-D6E5-4247-A513-1E74E00988B5}" type="presParOf" srcId="{13FCD920-4BBF-4BD5-9C7A-E54BB7E7DC1F}" destId="{A700E4E2-7C78-4847-98E2-4AF218642407}" srcOrd="0" destOrd="0" presId="urn:microsoft.com/office/officeart/2005/8/layout/list1"/>
    <dgm:cxn modelId="{FE5634E4-9BDC-4CFD-8A92-53CA3EEB536E}" type="presParOf" srcId="{13FCD920-4BBF-4BD5-9C7A-E54BB7E7DC1F}" destId="{6C101C51-A7F0-4D3B-82A9-31F6628214BF}" srcOrd="1" destOrd="0" presId="urn:microsoft.com/office/officeart/2005/8/layout/list1"/>
    <dgm:cxn modelId="{2498457F-B948-460B-B3C5-A550A1BC5B04}" type="presParOf" srcId="{23F2B8F2-B964-492D-BF70-FEC57BA7A3BD}" destId="{28BED371-3CE5-4C69-804F-20DCF3E2EF52}" srcOrd="9" destOrd="0" presId="urn:microsoft.com/office/officeart/2005/8/layout/list1"/>
    <dgm:cxn modelId="{DFAA1D27-3979-4A01-B4AE-6CFC68034CAB}" type="presParOf" srcId="{23F2B8F2-B964-492D-BF70-FEC57BA7A3BD}" destId="{1AF75737-2447-43D7-B633-4593F150BD8A}" srcOrd="10" destOrd="0" presId="urn:microsoft.com/office/officeart/2005/8/layout/list1"/>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5048DC-3A0C-4724-AB82-160CDD2C74A3}">
      <dsp:nvSpPr>
        <dsp:cNvPr id="0" name=""/>
        <dsp:cNvSpPr/>
      </dsp:nvSpPr>
      <dsp:spPr>
        <a:xfrm>
          <a:off x="0" y="1964"/>
          <a:ext cx="6208187" cy="995794"/>
        </a:xfrm>
        <a:prstGeom prst="roundRect">
          <a:avLst>
            <a:gd name="adj" fmla="val 10000"/>
          </a:avLst>
        </a:prstGeom>
        <a:solidFill>
          <a:schemeClr val="accent1">
            <a:lumMod val="60000"/>
            <a:lumOff val="40000"/>
          </a:schemeClr>
        </a:solidFill>
        <a:ln>
          <a:noFill/>
        </a:ln>
        <a:effectLst/>
      </dsp:spPr>
      <dsp:style>
        <a:lnRef idx="0">
          <a:scrgbClr r="0" g="0" b="0"/>
        </a:lnRef>
        <a:fillRef idx="1">
          <a:scrgbClr r="0" g="0" b="0"/>
        </a:fillRef>
        <a:effectRef idx="0">
          <a:scrgbClr r="0" g="0" b="0"/>
        </a:effectRef>
        <a:fontRef idx="minor"/>
      </dsp:style>
    </dsp:sp>
    <dsp:sp modelId="{EDD4F29A-97A9-468F-825C-EEE657B6A3C9}">
      <dsp:nvSpPr>
        <dsp:cNvPr id="0" name=""/>
        <dsp:cNvSpPr/>
      </dsp:nvSpPr>
      <dsp:spPr>
        <a:xfrm>
          <a:off x="301227" y="226018"/>
          <a:ext cx="547687" cy="54768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1935BDB-71CA-48AD-BDE1-CD1219676668}">
      <dsp:nvSpPr>
        <dsp:cNvPr id="0" name=""/>
        <dsp:cNvSpPr/>
      </dsp:nvSpPr>
      <dsp:spPr>
        <a:xfrm>
          <a:off x="1150143" y="1964"/>
          <a:ext cx="5058043" cy="9957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5388" tIns="105388" rIns="105388" bIns="105388" numCol="1" spcCol="1270" anchor="ctr" anchorCtr="0">
          <a:noAutofit/>
        </a:bodyPr>
        <a:lstStyle/>
        <a:p>
          <a:pPr marL="0" lvl="0" indent="0" algn="l" defTabSz="889000">
            <a:lnSpc>
              <a:spcPct val="100000"/>
            </a:lnSpc>
            <a:spcBef>
              <a:spcPct val="0"/>
            </a:spcBef>
            <a:spcAft>
              <a:spcPct val="35000"/>
            </a:spcAft>
            <a:buNone/>
          </a:pPr>
          <a:r>
            <a:rPr lang="en-US" sz="2000" kern="1200"/>
            <a:t>Understand the foundational knowledge for blending and segmenting </a:t>
          </a:r>
        </a:p>
      </dsp:txBody>
      <dsp:txXfrm>
        <a:off x="1150143" y="1964"/>
        <a:ext cx="5058043" cy="995794"/>
      </dsp:txXfrm>
    </dsp:sp>
    <dsp:sp modelId="{8A2544E7-975A-4E09-BF66-9A8EFEB70397}">
      <dsp:nvSpPr>
        <dsp:cNvPr id="0" name=""/>
        <dsp:cNvSpPr/>
      </dsp:nvSpPr>
      <dsp:spPr>
        <a:xfrm>
          <a:off x="0" y="1246708"/>
          <a:ext cx="6208187" cy="995794"/>
        </a:xfrm>
        <a:prstGeom prst="roundRect">
          <a:avLst>
            <a:gd name="adj" fmla="val 10000"/>
          </a:avLst>
        </a:prstGeom>
        <a:solidFill>
          <a:schemeClr val="accent1">
            <a:lumMod val="60000"/>
            <a:lumOff val="40000"/>
          </a:schemeClr>
        </a:solidFill>
        <a:ln>
          <a:noFill/>
        </a:ln>
        <a:effectLst/>
      </dsp:spPr>
      <dsp:style>
        <a:lnRef idx="0">
          <a:scrgbClr r="0" g="0" b="0"/>
        </a:lnRef>
        <a:fillRef idx="1">
          <a:scrgbClr r="0" g="0" b="0"/>
        </a:fillRef>
        <a:effectRef idx="0">
          <a:scrgbClr r="0" g="0" b="0"/>
        </a:effectRef>
        <a:fontRef idx="minor"/>
      </dsp:style>
    </dsp:sp>
    <dsp:sp modelId="{749E03D4-A2A9-4B2E-89D2-9C08A4582332}">
      <dsp:nvSpPr>
        <dsp:cNvPr id="0" name=""/>
        <dsp:cNvSpPr/>
      </dsp:nvSpPr>
      <dsp:spPr>
        <a:xfrm>
          <a:off x="301227" y="1470762"/>
          <a:ext cx="547687" cy="54768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F9EBC76-96C8-4CCD-B1D1-9C81E95C878D}">
      <dsp:nvSpPr>
        <dsp:cNvPr id="0" name=""/>
        <dsp:cNvSpPr/>
      </dsp:nvSpPr>
      <dsp:spPr>
        <a:xfrm>
          <a:off x="1150143" y="1246708"/>
          <a:ext cx="5058043" cy="9957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5388" tIns="105388" rIns="105388" bIns="105388" numCol="1" spcCol="1270" anchor="ctr" anchorCtr="0">
          <a:noAutofit/>
        </a:bodyPr>
        <a:lstStyle/>
        <a:p>
          <a:pPr marL="0" lvl="0" indent="0" algn="l" defTabSz="889000">
            <a:lnSpc>
              <a:spcPct val="100000"/>
            </a:lnSpc>
            <a:spcBef>
              <a:spcPct val="0"/>
            </a:spcBef>
            <a:spcAft>
              <a:spcPct val="35000"/>
            </a:spcAft>
            <a:buNone/>
          </a:pPr>
          <a:r>
            <a:rPr lang="en-US" sz="2000" kern="1200" dirty="0"/>
            <a:t>Engage in academic discourse on evidence-based instructional considerations</a:t>
          </a:r>
        </a:p>
      </dsp:txBody>
      <dsp:txXfrm>
        <a:off x="1150143" y="1246708"/>
        <a:ext cx="5058043" cy="995794"/>
      </dsp:txXfrm>
    </dsp:sp>
    <dsp:sp modelId="{10EBE445-40BA-40E8-9D8A-113605F9A0B0}">
      <dsp:nvSpPr>
        <dsp:cNvPr id="0" name=""/>
        <dsp:cNvSpPr/>
      </dsp:nvSpPr>
      <dsp:spPr>
        <a:xfrm>
          <a:off x="0" y="2491451"/>
          <a:ext cx="6208187" cy="995794"/>
        </a:xfrm>
        <a:prstGeom prst="roundRect">
          <a:avLst>
            <a:gd name="adj" fmla="val 10000"/>
          </a:avLst>
        </a:prstGeom>
        <a:solidFill>
          <a:schemeClr val="accent1">
            <a:lumMod val="60000"/>
            <a:lumOff val="40000"/>
          </a:schemeClr>
        </a:solidFill>
        <a:ln>
          <a:noFill/>
        </a:ln>
        <a:effectLst/>
      </dsp:spPr>
      <dsp:style>
        <a:lnRef idx="0">
          <a:scrgbClr r="0" g="0" b="0"/>
        </a:lnRef>
        <a:fillRef idx="1">
          <a:scrgbClr r="0" g="0" b="0"/>
        </a:fillRef>
        <a:effectRef idx="0">
          <a:scrgbClr r="0" g="0" b="0"/>
        </a:effectRef>
        <a:fontRef idx="minor"/>
      </dsp:style>
    </dsp:sp>
    <dsp:sp modelId="{212E3882-AABA-49C9-A83C-F92E1C8F1036}">
      <dsp:nvSpPr>
        <dsp:cNvPr id="0" name=""/>
        <dsp:cNvSpPr/>
      </dsp:nvSpPr>
      <dsp:spPr>
        <a:xfrm>
          <a:off x="301227" y="2715505"/>
          <a:ext cx="547687" cy="54768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F9B6DB4-9CBE-43A6-A18B-D50A3625A027}">
      <dsp:nvSpPr>
        <dsp:cNvPr id="0" name=""/>
        <dsp:cNvSpPr/>
      </dsp:nvSpPr>
      <dsp:spPr>
        <a:xfrm>
          <a:off x="1150143" y="2491451"/>
          <a:ext cx="5058043" cy="9957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5388" tIns="105388" rIns="105388" bIns="105388" numCol="1" spcCol="1270" anchor="ctr" anchorCtr="0">
          <a:noAutofit/>
        </a:bodyPr>
        <a:lstStyle/>
        <a:p>
          <a:pPr marL="0" lvl="0" indent="0" algn="l" defTabSz="889000">
            <a:lnSpc>
              <a:spcPct val="100000"/>
            </a:lnSpc>
            <a:spcBef>
              <a:spcPct val="0"/>
            </a:spcBef>
            <a:spcAft>
              <a:spcPct val="35000"/>
            </a:spcAft>
            <a:buNone/>
          </a:pPr>
          <a:r>
            <a:rPr lang="en-US" sz="2000" kern="1200"/>
            <a:t>Incorporate blending and segmenting phonics routines through modeling and practice </a:t>
          </a:r>
        </a:p>
      </dsp:txBody>
      <dsp:txXfrm>
        <a:off x="1150143" y="2491451"/>
        <a:ext cx="5058043" cy="995794"/>
      </dsp:txXfrm>
    </dsp:sp>
    <dsp:sp modelId="{AACC3483-4FEA-418A-88E6-75837B3CB9B3}">
      <dsp:nvSpPr>
        <dsp:cNvPr id="0" name=""/>
        <dsp:cNvSpPr/>
      </dsp:nvSpPr>
      <dsp:spPr>
        <a:xfrm>
          <a:off x="0" y="3736195"/>
          <a:ext cx="6208187" cy="995794"/>
        </a:xfrm>
        <a:prstGeom prst="roundRect">
          <a:avLst>
            <a:gd name="adj" fmla="val 10000"/>
          </a:avLst>
        </a:prstGeom>
        <a:solidFill>
          <a:schemeClr val="accent1">
            <a:lumMod val="60000"/>
            <a:lumOff val="40000"/>
          </a:schemeClr>
        </a:solidFill>
        <a:ln>
          <a:noFill/>
        </a:ln>
        <a:effectLst/>
      </dsp:spPr>
      <dsp:style>
        <a:lnRef idx="0">
          <a:scrgbClr r="0" g="0" b="0"/>
        </a:lnRef>
        <a:fillRef idx="1">
          <a:scrgbClr r="0" g="0" b="0"/>
        </a:fillRef>
        <a:effectRef idx="0">
          <a:scrgbClr r="0" g="0" b="0"/>
        </a:effectRef>
        <a:fontRef idx="minor"/>
      </dsp:style>
    </dsp:sp>
    <dsp:sp modelId="{5C338307-9B04-4243-B26B-E58D81BB187E}">
      <dsp:nvSpPr>
        <dsp:cNvPr id="0" name=""/>
        <dsp:cNvSpPr/>
      </dsp:nvSpPr>
      <dsp:spPr>
        <a:xfrm>
          <a:off x="301227" y="3960249"/>
          <a:ext cx="547687" cy="547687"/>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0E5CEA6-3950-4E4C-9196-CA5A44007B0B}">
      <dsp:nvSpPr>
        <dsp:cNvPr id="0" name=""/>
        <dsp:cNvSpPr/>
      </dsp:nvSpPr>
      <dsp:spPr>
        <a:xfrm>
          <a:off x="1150143" y="3736195"/>
          <a:ext cx="5058043" cy="9957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5388" tIns="105388" rIns="105388" bIns="105388" numCol="1" spcCol="1270" anchor="ctr" anchorCtr="0">
          <a:noAutofit/>
        </a:bodyPr>
        <a:lstStyle/>
        <a:p>
          <a:pPr marL="0" lvl="0" indent="0" algn="l" defTabSz="889000">
            <a:lnSpc>
              <a:spcPct val="100000"/>
            </a:lnSpc>
            <a:spcBef>
              <a:spcPct val="0"/>
            </a:spcBef>
            <a:spcAft>
              <a:spcPct val="35000"/>
            </a:spcAft>
            <a:buNone/>
          </a:pPr>
          <a:r>
            <a:rPr lang="en-US" sz="2000" kern="1200"/>
            <a:t>Determine personalized next steps for implementation  </a:t>
          </a:r>
        </a:p>
      </dsp:txBody>
      <dsp:txXfrm>
        <a:off x="1150143" y="3736195"/>
        <a:ext cx="5058043" cy="99579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F2E1CD-F620-4A66-AF35-22E6510D5E40}">
      <dsp:nvSpPr>
        <dsp:cNvPr id="0" name=""/>
        <dsp:cNvSpPr/>
      </dsp:nvSpPr>
      <dsp:spPr>
        <a:xfrm>
          <a:off x="0" y="0"/>
          <a:ext cx="6891188"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8546391-707A-4927-91A0-8599D0713A88}">
      <dsp:nvSpPr>
        <dsp:cNvPr id="0" name=""/>
        <dsp:cNvSpPr/>
      </dsp:nvSpPr>
      <dsp:spPr>
        <a:xfrm>
          <a:off x="0" y="0"/>
          <a:ext cx="6891188" cy="10984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b="1" kern="1200"/>
            <a:t>Explicit</a:t>
          </a:r>
          <a:r>
            <a:rPr lang="en-US" sz="2200" kern="1200"/>
            <a:t> – clear explanations, teacher modeling, student practice </a:t>
          </a:r>
        </a:p>
      </dsp:txBody>
      <dsp:txXfrm>
        <a:off x="0" y="0"/>
        <a:ext cx="6891188" cy="1098495"/>
      </dsp:txXfrm>
    </dsp:sp>
    <dsp:sp modelId="{641BFAA0-0C18-4900-BED9-B8CC438F045F}">
      <dsp:nvSpPr>
        <dsp:cNvPr id="0" name=""/>
        <dsp:cNvSpPr/>
      </dsp:nvSpPr>
      <dsp:spPr>
        <a:xfrm>
          <a:off x="0" y="1098495"/>
          <a:ext cx="6891188"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3E9F35D-D443-43F9-9B3A-3FC0F0D377C2}">
      <dsp:nvSpPr>
        <dsp:cNvPr id="0" name=""/>
        <dsp:cNvSpPr/>
      </dsp:nvSpPr>
      <dsp:spPr>
        <a:xfrm>
          <a:off x="0" y="1098495"/>
          <a:ext cx="6891188" cy="10984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b="1" kern="1200"/>
            <a:t>Systematic</a:t>
          </a:r>
          <a:r>
            <a:rPr lang="en-US" sz="2200" kern="1200"/>
            <a:t> – focus on 1 or 2 skills at a time moving from simpler to more complex progression  </a:t>
          </a:r>
        </a:p>
      </dsp:txBody>
      <dsp:txXfrm>
        <a:off x="0" y="1098495"/>
        <a:ext cx="6891188" cy="1098495"/>
      </dsp:txXfrm>
    </dsp:sp>
    <dsp:sp modelId="{1E82AFED-81A2-4F5E-891C-0D96594788CA}">
      <dsp:nvSpPr>
        <dsp:cNvPr id="0" name=""/>
        <dsp:cNvSpPr/>
      </dsp:nvSpPr>
      <dsp:spPr>
        <a:xfrm>
          <a:off x="0" y="2196991"/>
          <a:ext cx="6891188"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43EE610-8122-471F-97A6-E1F392895411}">
      <dsp:nvSpPr>
        <dsp:cNvPr id="0" name=""/>
        <dsp:cNvSpPr/>
      </dsp:nvSpPr>
      <dsp:spPr>
        <a:xfrm>
          <a:off x="0" y="2196990"/>
          <a:ext cx="6891188" cy="10984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b="1" kern="1200"/>
            <a:t>Engaging</a:t>
          </a:r>
          <a:r>
            <a:rPr lang="en-US" sz="2200" kern="1200"/>
            <a:t> – motivating, multisensory, and snappy pace to keep interest</a:t>
          </a:r>
        </a:p>
      </dsp:txBody>
      <dsp:txXfrm>
        <a:off x="0" y="2196990"/>
        <a:ext cx="6891188" cy="1098495"/>
      </dsp:txXfrm>
    </dsp:sp>
    <dsp:sp modelId="{D962C79D-DC24-4E8F-8FEC-D1C621C80DFB}">
      <dsp:nvSpPr>
        <dsp:cNvPr id="0" name=""/>
        <dsp:cNvSpPr/>
      </dsp:nvSpPr>
      <dsp:spPr>
        <a:xfrm>
          <a:off x="0" y="3295486"/>
          <a:ext cx="6891188"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8A1B37C-13D4-4104-B65A-8FCD5D615E87}">
      <dsp:nvSpPr>
        <dsp:cNvPr id="0" name=""/>
        <dsp:cNvSpPr/>
      </dsp:nvSpPr>
      <dsp:spPr>
        <a:xfrm>
          <a:off x="0" y="3295486"/>
          <a:ext cx="6891188" cy="10984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b="1" kern="1200"/>
            <a:t>Duration</a:t>
          </a:r>
          <a:r>
            <a:rPr lang="en-US" sz="2200" kern="1200"/>
            <a:t> – most students benefit from just a few minutes of blending and segmenting practice within the full phonics lesson</a:t>
          </a:r>
        </a:p>
      </dsp:txBody>
      <dsp:txXfrm>
        <a:off x="0" y="3295486"/>
        <a:ext cx="6891188" cy="109849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886B16E-BAD9-477E-935A-8E46E4C4EBC1}">
      <dsp:nvSpPr>
        <dsp:cNvPr id="0" name=""/>
        <dsp:cNvSpPr/>
      </dsp:nvSpPr>
      <dsp:spPr>
        <a:xfrm>
          <a:off x="48" y="68048"/>
          <a:ext cx="4605647" cy="921600"/>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w="6350" cap="flat" cmpd="sng" algn="ctr">
          <a:solidFill>
            <a:schemeClr val="accent2">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txBody>
        <a:bodyPr spcFirstLastPara="0" vert="horz" wrap="square" lIns="227584" tIns="130048" rIns="227584" bIns="130048" numCol="1" spcCol="1270" anchor="ctr" anchorCtr="0">
          <a:noAutofit/>
        </a:bodyPr>
        <a:lstStyle/>
        <a:p>
          <a:pPr marL="0" lvl="0" indent="0" algn="ctr" defTabSz="1422400">
            <a:lnSpc>
              <a:spcPct val="90000"/>
            </a:lnSpc>
            <a:spcBef>
              <a:spcPct val="0"/>
            </a:spcBef>
            <a:spcAft>
              <a:spcPct val="35000"/>
            </a:spcAft>
            <a:buNone/>
          </a:pPr>
          <a:r>
            <a:rPr lang="en-US" sz="3200" kern="1200"/>
            <a:t>Blending</a:t>
          </a:r>
        </a:p>
      </dsp:txBody>
      <dsp:txXfrm>
        <a:off x="48" y="68048"/>
        <a:ext cx="4605647" cy="921600"/>
      </dsp:txXfrm>
    </dsp:sp>
    <dsp:sp modelId="{5EC69ED9-1CE9-4F1C-92F5-F7047E0C4DA8}">
      <dsp:nvSpPr>
        <dsp:cNvPr id="0" name=""/>
        <dsp:cNvSpPr/>
      </dsp:nvSpPr>
      <dsp:spPr>
        <a:xfrm>
          <a:off x="48" y="989648"/>
          <a:ext cx="4605647" cy="3689280"/>
        </a:xfrm>
        <a:prstGeom prst="rect">
          <a:avLst/>
        </a:prstGeom>
        <a:solidFill>
          <a:schemeClr val="accent2">
            <a:alpha val="90000"/>
            <a:tint val="40000"/>
            <a:hueOff val="0"/>
            <a:satOff val="0"/>
            <a:lumOff val="0"/>
            <a:alphaOff val="0"/>
          </a:schemeClr>
        </a:solidFill>
        <a:ln w="6350" cap="flat" cmpd="sng" algn="ctr">
          <a:solidFill>
            <a:schemeClr val="accent2">
              <a:alpha val="90000"/>
              <a:tint val="4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70688" tIns="170688" rIns="227584" bIns="256032" numCol="1" spcCol="1270" anchor="t" anchorCtr="0">
          <a:noAutofit/>
        </a:bodyPr>
        <a:lstStyle/>
        <a:p>
          <a:pPr marL="285750" lvl="1" indent="-285750" algn="l" defTabSz="1422400">
            <a:lnSpc>
              <a:spcPct val="90000"/>
            </a:lnSpc>
            <a:spcBef>
              <a:spcPct val="0"/>
            </a:spcBef>
            <a:spcAft>
              <a:spcPct val="15000"/>
            </a:spcAft>
            <a:buChar char="•"/>
          </a:pPr>
          <a:r>
            <a:rPr lang="en-US" sz="3200" kern="1200"/>
            <a:t>Teacher provides the individual phonemes, and the students’ task is to blend them together to make a whole word.</a:t>
          </a:r>
        </a:p>
        <a:p>
          <a:pPr marL="285750" lvl="1" indent="-285750" algn="l" defTabSz="1422400">
            <a:lnSpc>
              <a:spcPct val="90000"/>
            </a:lnSpc>
            <a:spcBef>
              <a:spcPct val="0"/>
            </a:spcBef>
            <a:spcAft>
              <a:spcPct val="15000"/>
            </a:spcAft>
            <a:buChar char="•"/>
          </a:pPr>
          <a:r>
            <a:rPr lang="en-US" sz="3200" kern="1200"/>
            <a:t>Easier of the two tasks</a:t>
          </a:r>
        </a:p>
      </dsp:txBody>
      <dsp:txXfrm>
        <a:off x="48" y="989648"/>
        <a:ext cx="4605647" cy="3689280"/>
      </dsp:txXfrm>
    </dsp:sp>
    <dsp:sp modelId="{E1EC6FB3-BEDA-4270-ADA0-F29BC7F6B67A}">
      <dsp:nvSpPr>
        <dsp:cNvPr id="0" name=""/>
        <dsp:cNvSpPr/>
      </dsp:nvSpPr>
      <dsp:spPr>
        <a:xfrm>
          <a:off x="5250486" y="68048"/>
          <a:ext cx="4605647" cy="921600"/>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w="6350" cap="flat" cmpd="sng" algn="ctr">
          <a:solidFill>
            <a:schemeClr val="accent2">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txBody>
        <a:bodyPr spcFirstLastPara="0" vert="horz" wrap="square" lIns="227584" tIns="130048" rIns="227584" bIns="130048" numCol="1" spcCol="1270" anchor="ctr" anchorCtr="0">
          <a:noAutofit/>
        </a:bodyPr>
        <a:lstStyle/>
        <a:p>
          <a:pPr marL="0" lvl="0" indent="0" algn="ctr" defTabSz="1422400">
            <a:lnSpc>
              <a:spcPct val="90000"/>
            </a:lnSpc>
            <a:spcBef>
              <a:spcPct val="0"/>
            </a:spcBef>
            <a:spcAft>
              <a:spcPct val="35000"/>
            </a:spcAft>
            <a:buNone/>
          </a:pPr>
          <a:r>
            <a:rPr lang="en-US" sz="3200" kern="1200"/>
            <a:t>Segmenting</a:t>
          </a:r>
        </a:p>
      </dsp:txBody>
      <dsp:txXfrm>
        <a:off x="5250486" y="68048"/>
        <a:ext cx="4605647" cy="921600"/>
      </dsp:txXfrm>
    </dsp:sp>
    <dsp:sp modelId="{1C8D390A-0836-449C-8BEF-084757F6F37C}">
      <dsp:nvSpPr>
        <dsp:cNvPr id="0" name=""/>
        <dsp:cNvSpPr/>
      </dsp:nvSpPr>
      <dsp:spPr>
        <a:xfrm>
          <a:off x="5250486" y="989648"/>
          <a:ext cx="4605647" cy="3689280"/>
        </a:xfrm>
        <a:prstGeom prst="rect">
          <a:avLst/>
        </a:prstGeom>
        <a:solidFill>
          <a:schemeClr val="accent2">
            <a:alpha val="90000"/>
            <a:tint val="40000"/>
            <a:hueOff val="0"/>
            <a:satOff val="0"/>
            <a:lumOff val="0"/>
            <a:alphaOff val="0"/>
          </a:schemeClr>
        </a:solidFill>
        <a:ln w="6350" cap="flat" cmpd="sng" algn="ctr">
          <a:solidFill>
            <a:schemeClr val="accent2">
              <a:alpha val="90000"/>
              <a:tint val="4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70688" tIns="170688" rIns="227584" bIns="256032" numCol="1" spcCol="1270" anchor="t" anchorCtr="0">
          <a:noAutofit/>
        </a:bodyPr>
        <a:lstStyle/>
        <a:p>
          <a:pPr marL="285750" lvl="1" indent="-285750" algn="l" defTabSz="1422400">
            <a:lnSpc>
              <a:spcPct val="90000"/>
            </a:lnSpc>
            <a:spcBef>
              <a:spcPct val="0"/>
            </a:spcBef>
            <a:spcAft>
              <a:spcPct val="15000"/>
            </a:spcAft>
            <a:buChar char="•"/>
          </a:pPr>
          <a:r>
            <a:rPr lang="en-US" sz="3200" kern="1200"/>
            <a:t>Teacher provides the whole word, and the students’ task is to break the word into its individual phonemes.</a:t>
          </a:r>
        </a:p>
        <a:p>
          <a:pPr marL="285750" lvl="1" indent="-285750" algn="l" defTabSz="1422400">
            <a:lnSpc>
              <a:spcPct val="90000"/>
            </a:lnSpc>
            <a:spcBef>
              <a:spcPct val="0"/>
            </a:spcBef>
            <a:spcAft>
              <a:spcPct val="15000"/>
            </a:spcAft>
            <a:buChar char="•"/>
          </a:pPr>
          <a:r>
            <a:rPr lang="en-US" sz="3200" kern="1200"/>
            <a:t>More difficult of the two tasks</a:t>
          </a:r>
        </a:p>
      </dsp:txBody>
      <dsp:txXfrm>
        <a:off x="5250486" y="989648"/>
        <a:ext cx="4605647" cy="368928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9ACC3E0-E511-433C-B665-5487A5BAAAA2}">
      <dsp:nvSpPr>
        <dsp:cNvPr id="0" name=""/>
        <dsp:cNvSpPr/>
      </dsp:nvSpPr>
      <dsp:spPr>
        <a:xfrm>
          <a:off x="0" y="0"/>
          <a:ext cx="5863722" cy="1048584"/>
        </a:xfrm>
        <a:prstGeom prst="roundRect">
          <a:avLst>
            <a:gd name="adj" fmla="val 10000"/>
          </a:avLst>
        </a:prstGeom>
        <a:solidFill>
          <a:schemeClr val="accent1">
            <a:lumMod val="60000"/>
            <a:lumOff val="40000"/>
          </a:schemeClr>
        </a:solidFill>
        <a:ln>
          <a:noFill/>
        </a:ln>
        <a:effectLst/>
      </dsp:spPr>
      <dsp:style>
        <a:lnRef idx="0">
          <a:scrgbClr r="0" g="0" b="0"/>
        </a:lnRef>
        <a:fillRef idx="1">
          <a:scrgbClr r="0" g="0" b="0"/>
        </a:fillRef>
        <a:effectRef idx="0">
          <a:scrgbClr r="0" g="0" b="0"/>
        </a:effectRef>
        <a:fontRef idx="minor"/>
      </dsp:style>
    </dsp:sp>
    <dsp:sp modelId="{8C896C24-B356-43E0-A3F4-C1F6027FA42B}">
      <dsp:nvSpPr>
        <dsp:cNvPr id="0" name=""/>
        <dsp:cNvSpPr/>
      </dsp:nvSpPr>
      <dsp:spPr>
        <a:xfrm>
          <a:off x="317196" y="238000"/>
          <a:ext cx="576721" cy="57672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BFE5884-4F02-45CF-9470-41F864490800}">
      <dsp:nvSpPr>
        <dsp:cNvPr id="0" name=""/>
        <dsp:cNvSpPr/>
      </dsp:nvSpPr>
      <dsp:spPr>
        <a:xfrm>
          <a:off x="1211115" y="2068"/>
          <a:ext cx="4652606" cy="10485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975" tIns="110975" rIns="110975" bIns="110975" numCol="1" spcCol="1270" anchor="ctr" anchorCtr="0">
          <a:noAutofit/>
        </a:bodyPr>
        <a:lstStyle/>
        <a:p>
          <a:pPr marL="0" lvl="0" indent="0" algn="l" defTabSz="977900">
            <a:lnSpc>
              <a:spcPct val="100000"/>
            </a:lnSpc>
            <a:spcBef>
              <a:spcPct val="0"/>
            </a:spcBef>
            <a:spcAft>
              <a:spcPct val="35000"/>
            </a:spcAft>
            <a:buNone/>
          </a:pPr>
          <a:r>
            <a:rPr lang="en-US" sz="2200" b="1" kern="1200">
              <a:solidFill>
                <a:schemeClr val="bg1"/>
              </a:solidFill>
            </a:rPr>
            <a:t>1. Set the purpose</a:t>
          </a:r>
        </a:p>
      </dsp:txBody>
      <dsp:txXfrm>
        <a:off x="1211115" y="2068"/>
        <a:ext cx="4652606" cy="1048584"/>
      </dsp:txXfrm>
    </dsp:sp>
    <dsp:sp modelId="{17EE1481-8023-4AB2-8E67-6F81099FE2E8}">
      <dsp:nvSpPr>
        <dsp:cNvPr id="0" name=""/>
        <dsp:cNvSpPr/>
      </dsp:nvSpPr>
      <dsp:spPr>
        <a:xfrm>
          <a:off x="0" y="1312799"/>
          <a:ext cx="5863722" cy="1048584"/>
        </a:xfrm>
        <a:prstGeom prst="roundRect">
          <a:avLst>
            <a:gd name="adj" fmla="val 10000"/>
          </a:avLst>
        </a:prstGeom>
        <a:solidFill>
          <a:schemeClr val="accent1">
            <a:lumMod val="60000"/>
            <a:lumOff val="40000"/>
          </a:schemeClr>
        </a:solidFill>
        <a:ln>
          <a:noFill/>
        </a:ln>
        <a:effectLst/>
      </dsp:spPr>
      <dsp:style>
        <a:lnRef idx="0">
          <a:scrgbClr r="0" g="0" b="0"/>
        </a:lnRef>
        <a:fillRef idx="1">
          <a:scrgbClr r="0" g="0" b="0"/>
        </a:fillRef>
        <a:effectRef idx="0">
          <a:scrgbClr r="0" g="0" b="0"/>
        </a:effectRef>
        <a:fontRef idx="minor"/>
      </dsp:style>
    </dsp:sp>
    <dsp:sp modelId="{944962D0-86D5-4536-8D19-B44B3BDE23E1}">
      <dsp:nvSpPr>
        <dsp:cNvPr id="0" name=""/>
        <dsp:cNvSpPr/>
      </dsp:nvSpPr>
      <dsp:spPr>
        <a:xfrm>
          <a:off x="317196" y="1548731"/>
          <a:ext cx="576721" cy="576721"/>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92ABE13-75BA-4FFF-AD08-DFE98CBA0547}">
      <dsp:nvSpPr>
        <dsp:cNvPr id="0" name=""/>
        <dsp:cNvSpPr/>
      </dsp:nvSpPr>
      <dsp:spPr>
        <a:xfrm>
          <a:off x="1211115" y="1312799"/>
          <a:ext cx="4652606" cy="10485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975" tIns="110975" rIns="110975" bIns="110975" numCol="1" spcCol="1270" anchor="ctr" anchorCtr="0">
          <a:noAutofit/>
        </a:bodyPr>
        <a:lstStyle/>
        <a:p>
          <a:pPr marL="0" lvl="0" indent="0" algn="l" defTabSz="977900">
            <a:lnSpc>
              <a:spcPct val="100000"/>
            </a:lnSpc>
            <a:spcBef>
              <a:spcPct val="0"/>
            </a:spcBef>
            <a:spcAft>
              <a:spcPct val="35000"/>
            </a:spcAft>
            <a:buNone/>
          </a:pPr>
          <a:r>
            <a:rPr lang="en-US" sz="2200" b="1" kern="1200">
              <a:solidFill>
                <a:schemeClr val="bg1"/>
              </a:solidFill>
            </a:rPr>
            <a:t>2. Select multisensory supports </a:t>
          </a:r>
          <a:endParaRPr lang="en-US" sz="2200" kern="1200">
            <a:solidFill>
              <a:schemeClr val="bg1"/>
            </a:solidFill>
          </a:endParaRPr>
        </a:p>
      </dsp:txBody>
      <dsp:txXfrm>
        <a:off x="1211115" y="1312799"/>
        <a:ext cx="4652606" cy="1048584"/>
      </dsp:txXfrm>
    </dsp:sp>
    <dsp:sp modelId="{0121BF33-D3A0-4FD0-8DB2-F5C438CDC80A}">
      <dsp:nvSpPr>
        <dsp:cNvPr id="0" name=""/>
        <dsp:cNvSpPr/>
      </dsp:nvSpPr>
      <dsp:spPr>
        <a:xfrm>
          <a:off x="0" y="2623530"/>
          <a:ext cx="5863722" cy="1048584"/>
        </a:xfrm>
        <a:prstGeom prst="roundRect">
          <a:avLst>
            <a:gd name="adj" fmla="val 10000"/>
          </a:avLst>
        </a:prstGeom>
        <a:solidFill>
          <a:schemeClr val="accent1">
            <a:lumMod val="60000"/>
            <a:lumOff val="40000"/>
          </a:schemeClr>
        </a:solidFill>
        <a:ln>
          <a:noFill/>
        </a:ln>
        <a:effectLst/>
      </dsp:spPr>
      <dsp:style>
        <a:lnRef idx="0">
          <a:scrgbClr r="0" g="0" b="0"/>
        </a:lnRef>
        <a:fillRef idx="1">
          <a:scrgbClr r="0" g="0" b="0"/>
        </a:fillRef>
        <a:effectRef idx="0">
          <a:scrgbClr r="0" g="0" b="0"/>
        </a:effectRef>
        <a:fontRef idx="minor"/>
      </dsp:style>
    </dsp:sp>
    <dsp:sp modelId="{808574FD-D3F5-469E-AF43-38867EA84101}">
      <dsp:nvSpPr>
        <dsp:cNvPr id="0" name=""/>
        <dsp:cNvSpPr/>
      </dsp:nvSpPr>
      <dsp:spPr>
        <a:xfrm>
          <a:off x="317196" y="2859462"/>
          <a:ext cx="576721" cy="576721"/>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DA81F20-D5B5-44B1-AF47-3454F7851161}">
      <dsp:nvSpPr>
        <dsp:cNvPr id="0" name=""/>
        <dsp:cNvSpPr/>
      </dsp:nvSpPr>
      <dsp:spPr>
        <a:xfrm>
          <a:off x="1211115" y="2623530"/>
          <a:ext cx="4652606" cy="10485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975" tIns="110975" rIns="110975" bIns="110975" numCol="1" spcCol="1270" anchor="ctr" anchorCtr="0">
          <a:noAutofit/>
        </a:bodyPr>
        <a:lstStyle/>
        <a:p>
          <a:pPr marL="0" lvl="0" indent="0" algn="l" defTabSz="977900">
            <a:lnSpc>
              <a:spcPct val="100000"/>
            </a:lnSpc>
            <a:spcBef>
              <a:spcPct val="0"/>
            </a:spcBef>
            <a:spcAft>
              <a:spcPct val="35000"/>
            </a:spcAft>
            <a:buNone/>
          </a:pPr>
          <a:r>
            <a:rPr lang="en-US" sz="2200" b="1" kern="1200">
              <a:solidFill>
                <a:schemeClr val="bg1"/>
              </a:solidFill>
            </a:rPr>
            <a:t>3. Provide a model</a:t>
          </a:r>
          <a:endParaRPr lang="en-US" sz="2200" kern="1200">
            <a:solidFill>
              <a:schemeClr val="bg1"/>
            </a:solidFill>
          </a:endParaRPr>
        </a:p>
      </dsp:txBody>
      <dsp:txXfrm>
        <a:off x="1211115" y="2623530"/>
        <a:ext cx="4652606" cy="1048584"/>
      </dsp:txXfrm>
    </dsp:sp>
    <dsp:sp modelId="{39F63E94-4A8B-4F38-8AE5-CEF328DCDCB8}">
      <dsp:nvSpPr>
        <dsp:cNvPr id="0" name=""/>
        <dsp:cNvSpPr/>
      </dsp:nvSpPr>
      <dsp:spPr>
        <a:xfrm>
          <a:off x="0" y="3934261"/>
          <a:ext cx="5863722" cy="1048584"/>
        </a:xfrm>
        <a:prstGeom prst="roundRect">
          <a:avLst>
            <a:gd name="adj" fmla="val 10000"/>
          </a:avLst>
        </a:prstGeom>
        <a:solidFill>
          <a:schemeClr val="accent1">
            <a:lumMod val="60000"/>
            <a:lumOff val="40000"/>
          </a:schemeClr>
        </a:solidFill>
        <a:ln>
          <a:noFill/>
        </a:ln>
        <a:effectLst/>
      </dsp:spPr>
      <dsp:style>
        <a:lnRef idx="0">
          <a:scrgbClr r="0" g="0" b="0"/>
        </a:lnRef>
        <a:fillRef idx="1">
          <a:scrgbClr r="0" g="0" b="0"/>
        </a:fillRef>
        <a:effectRef idx="0">
          <a:scrgbClr r="0" g="0" b="0"/>
        </a:effectRef>
        <a:fontRef idx="minor"/>
      </dsp:style>
    </dsp:sp>
    <dsp:sp modelId="{E4E08726-0BE7-4AA2-AEBE-69E07EFA76DA}">
      <dsp:nvSpPr>
        <dsp:cNvPr id="0" name=""/>
        <dsp:cNvSpPr/>
      </dsp:nvSpPr>
      <dsp:spPr>
        <a:xfrm>
          <a:off x="317196" y="4170192"/>
          <a:ext cx="576721" cy="576721"/>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748627B-26B8-4EBF-A8A8-181822780B11}">
      <dsp:nvSpPr>
        <dsp:cNvPr id="0" name=""/>
        <dsp:cNvSpPr/>
      </dsp:nvSpPr>
      <dsp:spPr>
        <a:xfrm>
          <a:off x="1211115" y="3934261"/>
          <a:ext cx="4652606" cy="10485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975" tIns="110975" rIns="110975" bIns="110975" numCol="1" spcCol="1270" anchor="ctr" anchorCtr="0">
          <a:noAutofit/>
        </a:bodyPr>
        <a:lstStyle/>
        <a:p>
          <a:pPr marL="0" lvl="0" indent="0" algn="l" defTabSz="977900">
            <a:lnSpc>
              <a:spcPct val="100000"/>
            </a:lnSpc>
            <a:spcBef>
              <a:spcPct val="0"/>
            </a:spcBef>
            <a:spcAft>
              <a:spcPct val="35000"/>
            </a:spcAft>
            <a:buNone/>
          </a:pPr>
          <a:r>
            <a:rPr lang="en-US" sz="2200" b="1" kern="1200">
              <a:solidFill>
                <a:schemeClr val="bg1"/>
              </a:solidFill>
            </a:rPr>
            <a:t>4. Practice</a:t>
          </a:r>
          <a:endParaRPr lang="en-US" sz="2200" kern="1200">
            <a:solidFill>
              <a:schemeClr val="bg1"/>
            </a:solidFill>
          </a:endParaRPr>
        </a:p>
      </dsp:txBody>
      <dsp:txXfrm>
        <a:off x="1211115" y="3934261"/>
        <a:ext cx="4652606" cy="104858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4C68C28-60D8-4AA0-AC01-EDEB4C751742}">
      <dsp:nvSpPr>
        <dsp:cNvPr id="0" name=""/>
        <dsp:cNvSpPr/>
      </dsp:nvSpPr>
      <dsp:spPr>
        <a:xfrm>
          <a:off x="4689" y="34877"/>
          <a:ext cx="4093054" cy="1026000"/>
        </a:xfrm>
        <a:prstGeom prst="chevron">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32004" rIns="32004" bIns="32004"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chemeClr val="tx1"/>
              </a:solidFill>
            </a:rPr>
            <a:t>Multisensory Stage</a:t>
          </a:r>
        </a:p>
      </dsp:txBody>
      <dsp:txXfrm>
        <a:off x="517689" y="34877"/>
        <a:ext cx="3067054" cy="1026000"/>
      </dsp:txXfrm>
    </dsp:sp>
    <dsp:sp modelId="{97A2F315-D28B-45A6-BCB7-1C8EF3254AD9}">
      <dsp:nvSpPr>
        <dsp:cNvPr id="0" name=""/>
        <dsp:cNvSpPr/>
      </dsp:nvSpPr>
      <dsp:spPr>
        <a:xfrm>
          <a:off x="4689" y="1189127"/>
          <a:ext cx="3274443" cy="2052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228600" lvl="1" indent="-228600" algn="l" defTabSz="889000">
            <a:lnSpc>
              <a:spcPct val="90000"/>
            </a:lnSpc>
            <a:spcBef>
              <a:spcPct val="0"/>
            </a:spcBef>
            <a:spcAft>
              <a:spcPct val="15000"/>
            </a:spcAft>
            <a:buFont typeface="Arial" panose="020B0604020202020204" pitchFamily="34" charset="0"/>
            <a:buChar char="•"/>
          </a:pPr>
          <a:r>
            <a:rPr lang="en-US" sz="2000" b="0" i="0" u="none" kern="1200"/>
            <a:t>Student is just learning the task and needs the supports of external prompts</a:t>
          </a:r>
          <a:endParaRPr lang="en-US" sz="2000" kern="1200"/>
        </a:p>
        <a:p>
          <a:pPr marL="228600" lvl="1" indent="-228600" algn="l" defTabSz="889000">
            <a:lnSpc>
              <a:spcPct val="90000"/>
            </a:lnSpc>
            <a:spcBef>
              <a:spcPct val="0"/>
            </a:spcBef>
            <a:spcAft>
              <a:spcPct val="15000"/>
            </a:spcAft>
            <a:buFont typeface="Arial" panose="020B0604020202020204" pitchFamily="34" charset="0"/>
            <a:buChar char="•"/>
          </a:pPr>
          <a:r>
            <a:rPr lang="en-US" sz="2000" b="0" i="0" u="none" kern="1200"/>
            <a:t>Student may still be making many mistakes</a:t>
          </a:r>
        </a:p>
        <a:p>
          <a:pPr marL="228600" lvl="1" indent="-228600" algn="l" defTabSz="889000">
            <a:lnSpc>
              <a:spcPct val="90000"/>
            </a:lnSpc>
            <a:spcBef>
              <a:spcPct val="0"/>
            </a:spcBef>
            <a:spcAft>
              <a:spcPct val="15000"/>
            </a:spcAft>
            <a:buFont typeface="Arial" panose="020B0604020202020204" pitchFamily="34" charset="0"/>
            <a:buChar char="•"/>
          </a:pPr>
          <a:r>
            <a:rPr lang="en-US" sz="2000" b="0" i="0" u="none" kern="1200"/>
            <a:t>May need many “we dos” to practice</a:t>
          </a:r>
        </a:p>
      </dsp:txBody>
      <dsp:txXfrm>
        <a:off x="4689" y="1189127"/>
        <a:ext cx="3274443" cy="2052000"/>
      </dsp:txXfrm>
    </dsp:sp>
    <dsp:sp modelId="{4823152A-CEE8-4B67-AE15-AEFF99E0F779}">
      <dsp:nvSpPr>
        <dsp:cNvPr id="0" name=""/>
        <dsp:cNvSpPr/>
      </dsp:nvSpPr>
      <dsp:spPr>
        <a:xfrm>
          <a:off x="3881743" y="34877"/>
          <a:ext cx="4093054" cy="1026000"/>
        </a:xfrm>
        <a:prstGeom prst="chevron">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32004" rIns="32004" bIns="32004"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chemeClr val="tx1"/>
              </a:solidFill>
            </a:rPr>
            <a:t>Knowledge Stage</a:t>
          </a:r>
        </a:p>
      </dsp:txBody>
      <dsp:txXfrm>
        <a:off x="4394743" y="34877"/>
        <a:ext cx="3067054" cy="1026000"/>
      </dsp:txXfrm>
    </dsp:sp>
    <dsp:sp modelId="{2B5E30FE-0C38-4365-8EB3-E804030B0FB9}">
      <dsp:nvSpPr>
        <dsp:cNvPr id="0" name=""/>
        <dsp:cNvSpPr/>
      </dsp:nvSpPr>
      <dsp:spPr>
        <a:xfrm>
          <a:off x="3881743" y="1189127"/>
          <a:ext cx="3274443" cy="2052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228600" lvl="1" indent="-228600" algn="l" defTabSz="889000">
            <a:lnSpc>
              <a:spcPct val="90000"/>
            </a:lnSpc>
            <a:spcBef>
              <a:spcPct val="0"/>
            </a:spcBef>
            <a:spcAft>
              <a:spcPct val="15000"/>
            </a:spcAft>
            <a:buChar char="•"/>
          </a:pPr>
          <a:r>
            <a:rPr lang="en-US" sz="2000" b="0" i="0" u="none" kern="1200"/>
            <a:t>Student does not need external prompts</a:t>
          </a:r>
          <a:endParaRPr lang="en-US" sz="2000" kern="1200"/>
        </a:p>
        <a:p>
          <a:pPr marL="228600" lvl="1" indent="-228600" algn="l" defTabSz="889000">
            <a:lnSpc>
              <a:spcPct val="90000"/>
            </a:lnSpc>
            <a:spcBef>
              <a:spcPct val="0"/>
            </a:spcBef>
            <a:spcAft>
              <a:spcPct val="15000"/>
            </a:spcAft>
            <a:buChar char="•"/>
          </a:pPr>
          <a:r>
            <a:rPr lang="en-US" sz="2000" b="0" i="0" u="none" kern="1200"/>
            <a:t>Can do the task mentally but not quickly</a:t>
          </a:r>
          <a:endParaRPr lang="en-US" sz="2000" kern="1200"/>
        </a:p>
        <a:p>
          <a:pPr marL="228600" lvl="1" indent="-228600" algn="l" defTabSz="889000">
            <a:lnSpc>
              <a:spcPct val="90000"/>
            </a:lnSpc>
            <a:spcBef>
              <a:spcPct val="0"/>
            </a:spcBef>
            <a:spcAft>
              <a:spcPct val="15000"/>
            </a:spcAft>
            <a:buChar char="•"/>
          </a:pPr>
          <a:r>
            <a:rPr lang="en-US" sz="2000" b="0" i="0" u="none" kern="1200"/>
            <a:t>May still make some mistakes</a:t>
          </a:r>
          <a:endParaRPr lang="en-US" sz="2000" kern="1200"/>
        </a:p>
      </dsp:txBody>
      <dsp:txXfrm>
        <a:off x="3881743" y="1189127"/>
        <a:ext cx="3274443" cy="2052000"/>
      </dsp:txXfrm>
    </dsp:sp>
    <dsp:sp modelId="{58C920A0-1F08-4B75-873E-6A2E3496C20B}">
      <dsp:nvSpPr>
        <dsp:cNvPr id="0" name=""/>
        <dsp:cNvSpPr/>
      </dsp:nvSpPr>
      <dsp:spPr>
        <a:xfrm>
          <a:off x="7758798" y="34877"/>
          <a:ext cx="4093054" cy="1026000"/>
        </a:xfrm>
        <a:prstGeom prst="chevron">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32004" rIns="32004" bIns="32004"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chemeClr val="tx1"/>
              </a:solidFill>
            </a:rPr>
            <a:t>Automatic Stage</a:t>
          </a:r>
        </a:p>
      </dsp:txBody>
      <dsp:txXfrm>
        <a:off x="8271798" y="34877"/>
        <a:ext cx="3067054" cy="1026000"/>
      </dsp:txXfrm>
    </dsp:sp>
    <dsp:sp modelId="{A796FC82-7D0D-4586-8D16-FC617A3FA114}">
      <dsp:nvSpPr>
        <dsp:cNvPr id="0" name=""/>
        <dsp:cNvSpPr/>
      </dsp:nvSpPr>
      <dsp:spPr>
        <a:xfrm>
          <a:off x="7758798" y="1189127"/>
          <a:ext cx="3274443" cy="2052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228600" lvl="1" indent="-228600" algn="l" defTabSz="889000">
            <a:lnSpc>
              <a:spcPct val="90000"/>
            </a:lnSpc>
            <a:spcBef>
              <a:spcPct val="0"/>
            </a:spcBef>
            <a:spcAft>
              <a:spcPct val="15000"/>
            </a:spcAft>
            <a:buChar char="•"/>
          </a:pPr>
          <a:r>
            <a:rPr lang="en-US" sz="2000" b="0" i="0" u="none" kern="1200"/>
            <a:t>Student is quick and automatic with the task</a:t>
          </a:r>
          <a:endParaRPr lang="en-US" sz="2000" kern="1200"/>
        </a:p>
        <a:p>
          <a:pPr marL="228600" lvl="1" indent="-228600" algn="l" defTabSz="889000">
            <a:lnSpc>
              <a:spcPct val="90000"/>
            </a:lnSpc>
            <a:spcBef>
              <a:spcPct val="0"/>
            </a:spcBef>
            <a:spcAft>
              <a:spcPct val="15000"/>
            </a:spcAft>
            <a:buFont typeface="Arial" panose="020B0604020202020204" pitchFamily="34" charset="0"/>
            <a:buChar char="•"/>
          </a:pPr>
          <a:r>
            <a:rPr lang="en-US" sz="2000" b="0" i="0" u="none" kern="1200"/>
            <a:t>Rarely makes mistakes</a:t>
          </a:r>
        </a:p>
      </dsp:txBody>
      <dsp:txXfrm>
        <a:off x="7758798" y="1189127"/>
        <a:ext cx="3274443" cy="205200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33FEFA8-5893-43CC-80F5-433E7230C1A5}">
      <dsp:nvSpPr>
        <dsp:cNvPr id="0" name=""/>
        <dsp:cNvSpPr/>
      </dsp:nvSpPr>
      <dsp:spPr>
        <a:xfrm>
          <a:off x="2157" y="547101"/>
          <a:ext cx="3423536" cy="2358816"/>
        </a:xfrm>
        <a:prstGeom prst="round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2000" r="-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67672B9-439B-42AA-B4C6-74ADAF92EC34}">
      <dsp:nvSpPr>
        <dsp:cNvPr id="0" name=""/>
        <dsp:cNvSpPr/>
      </dsp:nvSpPr>
      <dsp:spPr>
        <a:xfrm>
          <a:off x="2157" y="2905918"/>
          <a:ext cx="3423536" cy="12701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0" numCol="1" spcCol="1270" anchor="t" anchorCtr="0">
          <a:noAutofit/>
        </a:bodyPr>
        <a:lstStyle/>
        <a:p>
          <a:pPr marL="0" lvl="0" indent="0" algn="ctr" defTabSz="889000">
            <a:lnSpc>
              <a:spcPct val="90000"/>
            </a:lnSpc>
            <a:spcBef>
              <a:spcPct val="0"/>
            </a:spcBef>
            <a:spcAft>
              <a:spcPct val="35000"/>
            </a:spcAft>
            <a:buNone/>
          </a:pPr>
          <a:r>
            <a:rPr lang="en-US" sz="2000" b="0" i="0" kern="1200"/>
            <a:t>Utilize scaffolds to make the task more concrete or more abstract. (chips, counters, Elkonin boxes, multisensory movements, etc.)</a:t>
          </a:r>
          <a:endParaRPr lang="en-US" sz="2000" kern="1200"/>
        </a:p>
      </dsp:txBody>
      <dsp:txXfrm>
        <a:off x="2157" y="2905918"/>
        <a:ext cx="3423536" cy="1270132"/>
      </dsp:txXfrm>
    </dsp:sp>
    <dsp:sp modelId="{9CCA823B-E843-4BD3-9BF4-57CE9605B6D8}">
      <dsp:nvSpPr>
        <dsp:cNvPr id="0" name=""/>
        <dsp:cNvSpPr/>
      </dsp:nvSpPr>
      <dsp:spPr>
        <a:xfrm>
          <a:off x="3768192" y="547101"/>
          <a:ext cx="3423536" cy="2358816"/>
        </a:xfrm>
        <a:prstGeom prst="round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1000" r="-1000"/>
          </a:stretch>
        </a:blip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BCF68E6-0247-4305-96C0-ECA5A7239D73}">
      <dsp:nvSpPr>
        <dsp:cNvPr id="0" name=""/>
        <dsp:cNvSpPr/>
      </dsp:nvSpPr>
      <dsp:spPr>
        <a:xfrm>
          <a:off x="3768192" y="2905918"/>
          <a:ext cx="3423536" cy="12701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0" numCol="1" spcCol="1270" anchor="t" anchorCtr="0">
          <a:noAutofit/>
        </a:bodyPr>
        <a:lstStyle/>
        <a:p>
          <a:pPr marL="0" lvl="0" indent="0" algn="ctr" defTabSz="889000">
            <a:lnSpc>
              <a:spcPct val="90000"/>
            </a:lnSpc>
            <a:spcBef>
              <a:spcPct val="0"/>
            </a:spcBef>
            <a:spcAft>
              <a:spcPct val="35000"/>
            </a:spcAft>
            <a:buNone/>
          </a:pPr>
          <a:r>
            <a:rPr lang="en-US" sz="2000" b="0" i="0" kern="1200"/>
            <a:t>Incorporate visual supports such as pictures or realia, when possible, to support all students, especially multilingual learners.</a:t>
          </a:r>
          <a:endParaRPr lang="en-US" sz="2000" kern="1200"/>
        </a:p>
      </dsp:txBody>
      <dsp:txXfrm>
        <a:off x="3768192" y="2905918"/>
        <a:ext cx="3423536" cy="1270132"/>
      </dsp:txXfrm>
    </dsp:sp>
    <dsp:sp modelId="{B938669E-6C86-4EE8-B1AB-FB0A067EE1A3}">
      <dsp:nvSpPr>
        <dsp:cNvPr id="0" name=""/>
        <dsp:cNvSpPr/>
      </dsp:nvSpPr>
      <dsp:spPr>
        <a:xfrm>
          <a:off x="7534226" y="541947"/>
          <a:ext cx="3423536" cy="2379432"/>
        </a:xfrm>
        <a:prstGeom prst="roundRect">
          <a:avLst/>
        </a:prstGeom>
        <a:solidFill>
          <a:schemeClr val="bg1"/>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06E44B3-607F-4309-895F-1F51BE910AA7}">
      <dsp:nvSpPr>
        <dsp:cNvPr id="0" name=""/>
        <dsp:cNvSpPr/>
      </dsp:nvSpPr>
      <dsp:spPr>
        <a:xfrm>
          <a:off x="7534226" y="2911072"/>
          <a:ext cx="3423536" cy="12701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0" numCol="1" spcCol="1270" anchor="t" anchorCtr="0">
          <a:noAutofit/>
        </a:bodyPr>
        <a:lstStyle/>
        <a:p>
          <a:pPr marL="0" lvl="0" indent="0" algn="ctr" defTabSz="889000">
            <a:lnSpc>
              <a:spcPct val="90000"/>
            </a:lnSpc>
            <a:spcBef>
              <a:spcPct val="0"/>
            </a:spcBef>
            <a:spcAft>
              <a:spcPct val="35000"/>
            </a:spcAft>
            <a:buNone/>
          </a:pPr>
          <a:r>
            <a:rPr lang="en-US" sz="2000" b="0" i="0" kern="1200"/>
            <a:t>Model appropriate phoneme articulation and clipping schwa to support accurate blending and segmenting. </a:t>
          </a:r>
        </a:p>
      </dsp:txBody>
      <dsp:txXfrm>
        <a:off x="7534226" y="2911072"/>
        <a:ext cx="3423536" cy="1270132"/>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84C45F1-4948-40F6-B155-9CBD1F82A8E1}">
      <dsp:nvSpPr>
        <dsp:cNvPr id="0" name=""/>
        <dsp:cNvSpPr/>
      </dsp:nvSpPr>
      <dsp:spPr>
        <a:xfrm>
          <a:off x="0" y="275316"/>
          <a:ext cx="4496843" cy="2205000"/>
        </a:xfrm>
        <a:prstGeom prst="rect">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349005" tIns="104140" rIns="349005" bIns="113792" numCol="1" spcCol="1270" anchor="t" anchorCtr="0">
          <a:noAutofit/>
        </a:bodyPr>
        <a:lstStyle/>
        <a:p>
          <a:pPr marL="171450" lvl="1" indent="-171450" algn="l" defTabSz="711200">
            <a:lnSpc>
              <a:spcPct val="90000"/>
            </a:lnSpc>
            <a:spcBef>
              <a:spcPct val="0"/>
            </a:spcBef>
            <a:spcAft>
              <a:spcPct val="15000"/>
            </a:spcAft>
            <a:buChar char="•"/>
          </a:pPr>
          <a:r>
            <a:rPr lang="en-US" sz="1600" b="0" i="1" kern="1200">
              <a:latin typeface="Calibri Light" panose="020F0302020204030204" pitchFamily="34" charset="0"/>
              <a:cs typeface="Calibri Light" panose="020F0302020204030204" pitchFamily="34" charset="0"/>
            </a:rPr>
            <a:t>“Now let’s try some together.” </a:t>
          </a:r>
          <a:endParaRPr lang="en-US" sz="1600" kern="1200">
            <a:latin typeface="Calibri Light" panose="020F0302020204030204" pitchFamily="34" charset="0"/>
            <a:cs typeface="Calibri Light" panose="020F0302020204030204" pitchFamily="34" charset="0"/>
          </a:endParaRPr>
        </a:p>
        <a:p>
          <a:pPr marL="171450" lvl="1" indent="-171450" algn="l" defTabSz="711200">
            <a:lnSpc>
              <a:spcPct val="90000"/>
            </a:lnSpc>
            <a:spcBef>
              <a:spcPct val="0"/>
            </a:spcBef>
            <a:spcAft>
              <a:spcPct val="15000"/>
            </a:spcAft>
            <a:buChar char="•"/>
          </a:pPr>
          <a:r>
            <a:rPr lang="en-US" sz="1600" b="0" i="1" kern="1200">
              <a:latin typeface="Calibri Light" panose="020F0302020204030204" pitchFamily="34" charset="0"/>
              <a:cs typeface="Calibri Light" panose="020F0302020204030204" pitchFamily="34" charset="0"/>
            </a:rPr>
            <a:t>“Listen”: </a:t>
          </a:r>
          <a:r>
            <a:rPr lang="en-US" sz="1600" b="0" i="0" kern="1200">
              <a:latin typeface="Calibri Light" panose="020F0302020204030204" pitchFamily="34" charset="0"/>
              <a:cs typeface="Calibri Light" panose="020F0302020204030204" pitchFamily="34" charset="0"/>
            </a:rPr>
            <a:t>Teacher says the sounds as students listen.</a:t>
          </a:r>
          <a:r>
            <a:rPr lang="en-US" sz="1600" b="0" i="1" kern="1200">
              <a:latin typeface="Calibri Light" panose="020F0302020204030204" pitchFamily="34" charset="0"/>
              <a:cs typeface="Calibri Light" panose="020F0302020204030204" pitchFamily="34" charset="0"/>
            </a:rPr>
            <a:t> </a:t>
          </a:r>
        </a:p>
        <a:p>
          <a:pPr marL="171450" lvl="1" indent="-171450" algn="l" defTabSz="711200">
            <a:lnSpc>
              <a:spcPct val="90000"/>
            </a:lnSpc>
            <a:spcBef>
              <a:spcPct val="0"/>
            </a:spcBef>
            <a:spcAft>
              <a:spcPct val="15000"/>
            </a:spcAft>
            <a:buChar char="•"/>
          </a:pPr>
          <a:r>
            <a:rPr lang="en-US" sz="1600" b="0" i="1" kern="1200">
              <a:latin typeface="Calibri Light" panose="020F0302020204030204" pitchFamily="34" charset="0"/>
              <a:cs typeface="Calibri Light" panose="020F0302020204030204" pitchFamily="34" charset="0"/>
            </a:rPr>
            <a:t>“Repeat”: </a:t>
          </a:r>
          <a:r>
            <a:rPr lang="en-US" sz="1600" b="0" i="0" kern="1200">
              <a:latin typeface="Calibri Light" panose="020F0302020204030204" pitchFamily="34" charset="0"/>
              <a:cs typeface="Calibri Light" panose="020F0302020204030204" pitchFamily="34" charset="0"/>
            </a:rPr>
            <a:t>Students repeat the sounds. </a:t>
          </a:r>
        </a:p>
        <a:p>
          <a:pPr marL="171450" lvl="1" indent="-171450" algn="l" defTabSz="711200">
            <a:lnSpc>
              <a:spcPct val="90000"/>
            </a:lnSpc>
            <a:spcBef>
              <a:spcPct val="0"/>
            </a:spcBef>
            <a:spcAft>
              <a:spcPct val="15000"/>
            </a:spcAft>
            <a:buChar char="•"/>
          </a:pPr>
          <a:r>
            <a:rPr lang="en-US" sz="1600" b="0" i="1" kern="1200" dirty="0">
              <a:latin typeface="Calibri Light" panose="020F0302020204030204" pitchFamily="34" charset="0"/>
              <a:cs typeface="Calibri Light" panose="020F0302020204030204" pitchFamily="34" charset="0"/>
            </a:rPr>
            <a:t>“Build”: </a:t>
          </a:r>
          <a:r>
            <a:rPr lang="en-US" sz="1600" b="0" i="0" kern="1200" dirty="0">
              <a:latin typeface="Calibri Light" panose="020F0302020204030204" pitchFamily="34" charset="0"/>
              <a:cs typeface="Calibri Light" panose="020F0302020204030204" pitchFamily="34" charset="0"/>
            </a:rPr>
            <a:t>Students place letters for each sound. </a:t>
          </a:r>
        </a:p>
        <a:p>
          <a:pPr marL="171450" lvl="1" indent="-171450" algn="l" defTabSz="711200">
            <a:lnSpc>
              <a:spcPct val="90000"/>
            </a:lnSpc>
            <a:spcBef>
              <a:spcPct val="0"/>
            </a:spcBef>
            <a:spcAft>
              <a:spcPct val="15000"/>
            </a:spcAft>
            <a:buChar char="•"/>
          </a:pPr>
          <a:r>
            <a:rPr lang="en-US" sz="1600" b="0" i="1" kern="1200">
              <a:latin typeface="Calibri Light" panose="020F0302020204030204" pitchFamily="34" charset="0"/>
              <a:cs typeface="Calibri Light" panose="020F0302020204030204" pitchFamily="34" charset="0"/>
            </a:rPr>
            <a:t>“Blend”: </a:t>
          </a:r>
          <a:r>
            <a:rPr lang="en-US" sz="1600" b="0" i="0" kern="1200">
              <a:latin typeface="Calibri Light" panose="020F0302020204030204" pitchFamily="34" charset="0"/>
              <a:cs typeface="Calibri Light" panose="020F0302020204030204" pitchFamily="34" charset="0"/>
            </a:rPr>
            <a:t>Students blend sounds together to make a word. </a:t>
          </a:r>
        </a:p>
      </dsp:txBody>
      <dsp:txXfrm>
        <a:off x="0" y="275316"/>
        <a:ext cx="4496843" cy="2205000"/>
      </dsp:txXfrm>
    </dsp:sp>
    <dsp:sp modelId="{4A0E5CD2-37FC-445D-A5D2-228CCB1EF84F}">
      <dsp:nvSpPr>
        <dsp:cNvPr id="0" name=""/>
        <dsp:cNvSpPr/>
      </dsp:nvSpPr>
      <dsp:spPr>
        <a:xfrm>
          <a:off x="224842" y="32289"/>
          <a:ext cx="2403652" cy="316826"/>
        </a:xfrm>
        <a:prstGeom prst="roundRect">
          <a:avLst/>
        </a:prstGeom>
        <a:solidFill>
          <a:schemeClr val="bg2"/>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18979" tIns="0" rIns="118979" bIns="0" numCol="1" spcCol="1270" anchor="ctr" anchorCtr="0">
          <a:noAutofit/>
        </a:bodyPr>
        <a:lstStyle/>
        <a:p>
          <a:pPr marL="0" lvl="0" indent="0" algn="l" defTabSz="800100">
            <a:lnSpc>
              <a:spcPct val="90000"/>
            </a:lnSpc>
            <a:spcBef>
              <a:spcPct val="0"/>
            </a:spcBef>
            <a:spcAft>
              <a:spcPct val="35000"/>
            </a:spcAft>
            <a:buNone/>
          </a:pPr>
          <a:r>
            <a:rPr lang="en-US" sz="1800" kern="1200" baseline="0"/>
            <a:t>Blending</a:t>
          </a:r>
        </a:p>
      </dsp:txBody>
      <dsp:txXfrm>
        <a:off x="240308" y="47755"/>
        <a:ext cx="2372720" cy="285894"/>
      </dsp:txXfrm>
    </dsp:sp>
    <dsp:sp modelId="{72F2D185-2D48-4FCF-857D-8C061D58548A}">
      <dsp:nvSpPr>
        <dsp:cNvPr id="0" name=""/>
        <dsp:cNvSpPr/>
      </dsp:nvSpPr>
      <dsp:spPr>
        <a:xfrm>
          <a:off x="0" y="2750112"/>
          <a:ext cx="4496843" cy="2205000"/>
        </a:xfrm>
        <a:prstGeom prst="rect">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349005" tIns="104140" rIns="349005" bIns="113792" numCol="1" spcCol="1270" anchor="t" anchorCtr="0">
          <a:noAutofit/>
        </a:bodyPr>
        <a:lstStyle/>
        <a:p>
          <a:pPr marL="171450" lvl="1" indent="-171450" algn="l" defTabSz="711200">
            <a:lnSpc>
              <a:spcPct val="90000"/>
            </a:lnSpc>
            <a:spcBef>
              <a:spcPct val="0"/>
            </a:spcBef>
            <a:spcAft>
              <a:spcPct val="15000"/>
            </a:spcAft>
            <a:buChar char="•"/>
          </a:pPr>
          <a:r>
            <a:rPr lang="en-US" sz="1600" i="1" kern="1200">
              <a:latin typeface="Calibri Light" panose="020F0302020204030204" pitchFamily="34" charset="0"/>
              <a:cs typeface="Calibri Light" panose="020F0302020204030204" pitchFamily="34" charset="0"/>
            </a:rPr>
            <a:t>“Now let’s try some together.” </a:t>
          </a:r>
        </a:p>
        <a:p>
          <a:pPr marL="171450" lvl="1" indent="-171450" algn="l" defTabSz="711200">
            <a:lnSpc>
              <a:spcPct val="90000"/>
            </a:lnSpc>
            <a:spcBef>
              <a:spcPct val="0"/>
            </a:spcBef>
            <a:spcAft>
              <a:spcPct val="15000"/>
            </a:spcAft>
            <a:buChar char="•"/>
          </a:pPr>
          <a:r>
            <a:rPr lang="en-US" sz="1600" i="1" kern="1200">
              <a:latin typeface="Calibri Light" panose="020F0302020204030204" pitchFamily="34" charset="0"/>
              <a:cs typeface="Calibri Light" panose="020F0302020204030204" pitchFamily="34" charset="0"/>
            </a:rPr>
            <a:t>“Listen”: </a:t>
          </a:r>
          <a:r>
            <a:rPr lang="en-US" sz="1600" kern="1200">
              <a:latin typeface="Calibri Light" panose="020F0302020204030204" pitchFamily="34" charset="0"/>
              <a:cs typeface="Calibri Light" panose="020F0302020204030204" pitchFamily="34" charset="0"/>
            </a:rPr>
            <a:t>Teacher says word as students listen. </a:t>
          </a:r>
        </a:p>
        <a:p>
          <a:pPr marL="171450" lvl="1" indent="-171450" algn="l" defTabSz="711200">
            <a:lnSpc>
              <a:spcPct val="90000"/>
            </a:lnSpc>
            <a:spcBef>
              <a:spcPct val="0"/>
            </a:spcBef>
            <a:spcAft>
              <a:spcPct val="15000"/>
            </a:spcAft>
            <a:buChar char="•"/>
          </a:pPr>
          <a:r>
            <a:rPr lang="en-US" sz="1600" i="1" kern="1200">
              <a:latin typeface="Calibri Light" panose="020F0302020204030204" pitchFamily="34" charset="0"/>
              <a:cs typeface="Calibri Light" panose="020F0302020204030204" pitchFamily="34" charset="0"/>
            </a:rPr>
            <a:t>“Repeat”: </a:t>
          </a:r>
          <a:r>
            <a:rPr lang="en-US" sz="1600" kern="1200">
              <a:latin typeface="Calibri Light" panose="020F0302020204030204" pitchFamily="34" charset="0"/>
              <a:cs typeface="Calibri Light" panose="020F0302020204030204" pitchFamily="34" charset="0"/>
            </a:rPr>
            <a:t>Students repeat the word. </a:t>
          </a:r>
        </a:p>
        <a:p>
          <a:pPr marL="171450" lvl="1" indent="-171450" algn="l" defTabSz="711200">
            <a:lnSpc>
              <a:spcPct val="90000"/>
            </a:lnSpc>
            <a:spcBef>
              <a:spcPct val="0"/>
            </a:spcBef>
            <a:spcAft>
              <a:spcPct val="15000"/>
            </a:spcAft>
            <a:buChar char="•"/>
          </a:pPr>
          <a:r>
            <a:rPr lang="en-US" sz="1600" i="1" kern="1200">
              <a:latin typeface="Calibri Light" panose="020F0302020204030204" pitchFamily="34" charset="0"/>
              <a:cs typeface="Calibri Light" panose="020F0302020204030204" pitchFamily="34" charset="0"/>
            </a:rPr>
            <a:t>“Sounds”: </a:t>
          </a:r>
          <a:r>
            <a:rPr lang="en-US" sz="1600" kern="1200">
              <a:latin typeface="Calibri Light" panose="020F0302020204030204" pitchFamily="34" charset="0"/>
              <a:cs typeface="Calibri Light" panose="020F0302020204030204" pitchFamily="34" charset="0"/>
            </a:rPr>
            <a:t>Students segment a word into individual sounds.</a:t>
          </a:r>
        </a:p>
        <a:p>
          <a:pPr marL="171450" lvl="1" indent="-171450" algn="l" defTabSz="711200">
            <a:lnSpc>
              <a:spcPct val="90000"/>
            </a:lnSpc>
            <a:spcBef>
              <a:spcPct val="0"/>
            </a:spcBef>
            <a:spcAft>
              <a:spcPct val="15000"/>
            </a:spcAft>
            <a:buChar char="•"/>
          </a:pPr>
          <a:r>
            <a:rPr lang="en-US" sz="1600" i="1" kern="1200">
              <a:latin typeface="Calibri Light" panose="020F0302020204030204" pitchFamily="34" charset="0"/>
              <a:cs typeface="Calibri Light" panose="020F0302020204030204" pitchFamily="34" charset="0"/>
            </a:rPr>
            <a:t>“Build” </a:t>
          </a:r>
          <a:r>
            <a:rPr lang="en-US" sz="1600" kern="1200">
              <a:latin typeface="Calibri Light" panose="020F0302020204030204" pitchFamily="34" charset="0"/>
              <a:cs typeface="Calibri Light" panose="020F0302020204030204" pitchFamily="34" charset="0"/>
            </a:rPr>
            <a:t>: Students name and place a letter for each sound to build the word. </a:t>
          </a:r>
        </a:p>
      </dsp:txBody>
      <dsp:txXfrm>
        <a:off x="0" y="2750112"/>
        <a:ext cx="4496843" cy="2205000"/>
      </dsp:txXfrm>
    </dsp:sp>
    <dsp:sp modelId="{C37DE62A-9A88-46B3-A888-A1EB97401A48}">
      <dsp:nvSpPr>
        <dsp:cNvPr id="0" name=""/>
        <dsp:cNvSpPr/>
      </dsp:nvSpPr>
      <dsp:spPr>
        <a:xfrm>
          <a:off x="224842" y="2507316"/>
          <a:ext cx="2451184" cy="320570"/>
        </a:xfrm>
        <a:prstGeom prst="roundRect">
          <a:avLst/>
        </a:prstGeom>
        <a:solidFill>
          <a:schemeClr val="bg2"/>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18979" tIns="0" rIns="118979" bIns="0" numCol="1" spcCol="1270" anchor="ctr" anchorCtr="0">
          <a:noAutofit/>
        </a:bodyPr>
        <a:lstStyle/>
        <a:p>
          <a:pPr marL="0" lvl="0" indent="0" algn="l" defTabSz="800100">
            <a:lnSpc>
              <a:spcPct val="90000"/>
            </a:lnSpc>
            <a:spcBef>
              <a:spcPct val="0"/>
            </a:spcBef>
            <a:spcAft>
              <a:spcPct val="35000"/>
            </a:spcAft>
            <a:buNone/>
          </a:pPr>
          <a:r>
            <a:rPr lang="en-US" sz="1800" kern="1200"/>
            <a:t>Segmenting</a:t>
          </a:r>
        </a:p>
      </dsp:txBody>
      <dsp:txXfrm>
        <a:off x="240491" y="2522965"/>
        <a:ext cx="2419886" cy="289272"/>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5C013DB-D9E5-4F4E-9F87-58C9F849F240}">
      <dsp:nvSpPr>
        <dsp:cNvPr id="0" name=""/>
        <dsp:cNvSpPr/>
      </dsp:nvSpPr>
      <dsp:spPr>
        <a:xfrm>
          <a:off x="0" y="367493"/>
          <a:ext cx="6972946" cy="5040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D593532-DFA0-4C85-9ACB-C2CCB7DE7EAB}">
      <dsp:nvSpPr>
        <dsp:cNvPr id="0" name=""/>
        <dsp:cNvSpPr/>
      </dsp:nvSpPr>
      <dsp:spPr>
        <a:xfrm>
          <a:off x="331963" y="72293"/>
          <a:ext cx="6639272" cy="5904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4493" tIns="0" rIns="184493" bIns="0" numCol="1" spcCol="1270" anchor="ctr" anchorCtr="0">
          <a:noAutofit/>
        </a:bodyPr>
        <a:lstStyle/>
        <a:p>
          <a:pPr marL="0" lvl="0" indent="0" algn="l" defTabSz="1066800">
            <a:lnSpc>
              <a:spcPct val="90000"/>
            </a:lnSpc>
            <a:spcBef>
              <a:spcPct val="0"/>
            </a:spcBef>
            <a:spcAft>
              <a:spcPct val="35000"/>
            </a:spcAft>
            <a:buSzPts val="1100"/>
            <a:buNone/>
          </a:pPr>
          <a:r>
            <a:rPr lang="en-US" sz="2400" kern="1200" dirty="0">
              <a:solidFill>
                <a:schemeClr val="tx1"/>
              </a:solidFill>
            </a:rPr>
            <a:t>Choose the blending or segmenting routine </a:t>
          </a:r>
        </a:p>
      </dsp:txBody>
      <dsp:txXfrm>
        <a:off x="360784" y="101114"/>
        <a:ext cx="6581630" cy="532758"/>
      </dsp:txXfrm>
    </dsp:sp>
    <dsp:sp modelId="{B1F180BF-D8AF-4704-92CB-06C8BA400E21}">
      <dsp:nvSpPr>
        <dsp:cNvPr id="0" name=""/>
        <dsp:cNvSpPr/>
      </dsp:nvSpPr>
      <dsp:spPr>
        <a:xfrm>
          <a:off x="0" y="1274693"/>
          <a:ext cx="6972946" cy="17955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41178" tIns="416560" rIns="541178" bIns="142240" numCol="1" spcCol="1270" anchor="t" anchorCtr="0">
          <a:noAutofit/>
        </a:bodyPr>
        <a:lstStyle/>
        <a:p>
          <a:pPr marL="228600" lvl="1" indent="-228600" algn="l" defTabSz="889000">
            <a:lnSpc>
              <a:spcPct val="90000"/>
            </a:lnSpc>
            <a:spcBef>
              <a:spcPct val="0"/>
            </a:spcBef>
            <a:spcAft>
              <a:spcPct val="15000"/>
            </a:spcAft>
            <a:buChar char="•"/>
          </a:pPr>
          <a:r>
            <a:rPr lang="en-US" sz="2000" kern="1200" dirty="0"/>
            <a:t>Clear up any misconceptions</a:t>
          </a:r>
        </a:p>
        <a:p>
          <a:pPr marL="228600" lvl="1" indent="-228600" algn="l" defTabSz="889000">
            <a:lnSpc>
              <a:spcPct val="90000"/>
            </a:lnSpc>
            <a:spcBef>
              <a:spcPct val="0"/>
            </a:spcBef>
            <a:spcAft>
              <a:spcPct val="15000"/>
            </a:spcAft>
            <a:buChar char="•"/>
          </a:pPr>
          <a:r>
            <a:rPr lang="en-US" sz="2000" kern="1200" dirty="0"/>
            <a:t>Adjust this routine to fit with your existing programming and upcoming skill focus </a:t>
          </a:r>
        </a:p>
        <a:p>
          <a:pPr marL="228600" lvl="1" indent="-228600" algn="l" defTabSz="889000">
            <a:lnSpc>
              <a:spcPct val="90000"/>
            </a:lnSpc>
            <a:spcBef>
              <a:spcPct val="0"/>
            </a:spcBef>
            <a:spcAft>
              <a:spcPct val="15000"/>
            </a:spcAft>
            <a:buChar char="•"/>
          </a:pPr>
          <a:r>
            <a:rPr lang="en-US" sz="2000" kern="1200"/>
            <a:t>Share feedback based on materials and programming</a:t>
          </a:r>
        </a:p>
      </dsp:txBody>
      <dsp:txXfrm>
        <a:off x="0" y="1274693"/>
        <a:ext cx="6972946" cy="1795500"/>
      </dsp:txXfrm>
    </dsp:sp>
    <dsp:sp modelId="{99DFD2F1-1642-42AB-926B-39761DDEF0C7}">
      <dsp:nvSpPr>
        <dsp:cNvPr id="0" name=""/>
        <dsp:cNvSpPr/>
      </dsp:nvSpPr>
      <dsp:spPr>
        <a:xfrm>
          <a:off x="331963" y="979493"/>
          <a:ext cx="6639272" cy="5904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4493" tIns="0" rIns="184493" bIns="0" numCol="1" spcCol="1270" anchor="ctr" anchorCtr="0">
          <a:noAutofit/>
        </a:bodyPr>
        <a:lstStyle/>
        <a:p>
          <a:pPr marL="0" lvl="0" indent="0" algn="l" defTabSz="1066800">
            <a:lnSpc>
              <a:spcPct val="90000"/>
            </a:lnSpc>
            <a:spcBef>
              <a:spcPct val="0"/>
            </a:spcBef>
            <a:spcAft>
              <a:spcPct val="35000"/>
            </a:spcAft>
            <a:buNone/>
          </a:pPr>
          <a:r>
            <a:rPr lang="en-US" sz="2400" kern="1200" dirty="0">
              <a:solidFill>
                <a:schemeClr val="tx1"/>
              </a:solidFill>
            </a:rPr>
            <a:t>Plan with your grade level teams or colleagues</a:t>
          </a:r>
        </a:p>
      </dsp:txBody>
      <dsp:txXfrm>
        <a:off x="360784" y="1008314"/>
        <a:ext cx="6581630" cy="532758"/>
      </dsp:txXfrm>
    </dsp:sp>
    <dsp:sp modelId="{1AF75737-2447-43D7-B633-4593F150BD8A}">
      <dsp:nvSpPr>
        <dsp:cNvPr id="0" name=""/>
        <dsp:cNvSpPr/>
      </dsp:nvSpPr>
      <dsp:spPr>
        <a:xfrm>
          <a:off x="0" y="3656524"/>
          <a:ext cx="6972946" cy="17010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41178" tIns="416560" rIns="541178" bIns="128016" numCol="1" spcCol="1270" anchor="t" anchorCtr="0">
          <a:noAutofit/>
        </a:bodyPr>
        <a:lstStyle/>
        <a:p>
          <a:pPr marL="171450" lvl="1" indent="-171450" algn="l" defTabSz="800100">
            <a:lnSpc>
              <a:spcPct val="90000"/>
            </a:lnSpc>
            <a:spcBef>
              <a:spcPct val="0"/>
            </a:spcBef>
            <a:spcAft>
              <a:spcPct val="15000"/>
            </a:spcAft>
            <a:buChar char="•"/>
          </a:pPr>
          <a:r>
            <a:rPr lang="en-US" sz="1800" kern="1200"/>
            <a:t>1. Set the Purpose</a:t>
          </a:r>
        </a:p>
        <a:p>
          <a:pPr marL="171450" lvl="1" indent="-171450" algn="l" defTabSz="800100">
            <a:lnSpc>
              <a:spcPct val="90000"/>
            </a:lnSpc>
            <a:spcBef>
              <a:spcPct val="0"/>
            </a:spcBef>
            <a:spcAft>
              <a:spcPct val="15000"/>
            </a:spcAft>
            <a:buChar char="•"/>
          </a:pPr>
          <a:r>
            <a:rPr lang="en-US" sz="1800" kern="1200"/>
            <a:t>2. Select a Multisensory Support</a:t>
          </a:r>
        </a:p>
        <a:p>
          <a:pPr marL="171450" lvl="1" indent="-171450" algn="l" defTabSz="800100">
            <a:lnSpc>
              <a:spcPct val="90000"/>
            </a:lnSpc>
            <a:spcBef>
              <a:spcPct val="0"/>
            </a:spcBef>
            <a:spcAft>
              <a:spcPct val="15000"/>
            </a:spcAft>
            <a:buChar char="•"/>
          </a:pPr>
          <a:r>
            <a:rPr lang="en-US" sz="1800" kern="1200"/>
            <a:t>3. Provide a Model</a:t>
          </a:r>
        </a:p>
        <a:p>
          <a:pPr marL="171450" lvl="1" indent="-171450" algn="l" defTabSz="800100">
            <a:lnSpc>
              <a:spcPct val="90000"/>
            </a:lnSpc>
            <a:spcBef>
              <a:spcPct val="0"/>
            </a:spcBef>
            <a:spcAft>
              <a:spcPct val="15000"/>
            </a:spcAft>
            <a:buChar char="•"/>
          </a:pPr>
          <a:r>
            <a:rPr lang="en-US" sz="1800" kern="1200"/>
            <a:t>4. Practice</a:t>
          </a:r>
        </a:p>
      </dsp:txBody>
      <dsp:txXfrm>
        <a:off x="0" y="3656524"/>
        <a:ext cx="6972946" cy="1701000"/>
      </dsp:txXfrm>
    </dsp:sp>
    <dsp:sp modelId="{6C101C51-A7F0-4D3B-82A9-31F6628214BF}">
      <dsp:nvSpPr>
        <dsp:cNvPr id="0" name=""/>
        <dsp:cNvSpPr/>
      </dsp:nvSpPr>
      <dsp:spPr>
        <a:xfrm>
          <a:off x="331963" y="3178193"/>
          <a:ext cx="6639272" cy="77353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4493" tIns="0" rIns="184493" bIns="0" numCol="1" spcCol="1270" anchor="ctr" anchorCtr="0">
          <a:noAutofit/>
        </a:bodyPr>
        <a:lstStyle/>
        <a:p>
          <a:pPr marL="0" lvl="0" indent="0" algn="l" defTabSz="1066800">
            <a:lnSpc>
              <a:spcPct val="90000"/>
            </a:lnSpc>
            <a:spcBef>
              <a:spcPct val="0"/>
            </a:spcBef>
            <a:spcAft>
              <a:spcPct val="35000"/>
            </a:spcAft>
            <a:buNone/>
          </a:pPr>
          <a:r>
            <a:rPr lang="en-US" sz="2400" kern="1200" dirty="0">
              <a:solidFill>
                <a:schemeClr val="tx1"/>
              </a:solidFill>
            </a:rPr>
            <a:t>Practice the routine with adjustments for your classroom</a:t>
          </a:r>
        </a:p>
      </dsp:txBody>
      <dsp:txXfrm>
        <a:off x="369724" y="3215954"/>
        <a:ext cx="6563750" cy="698008"/>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5.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6.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9.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1E4F394-8656-4FEE-9E5F-BB55C646144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D0683301-E70A-4EBD-8BEF-58D94B6812D9}"/>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A3D8160-955C-41F7-A6CA-3853FC86EB4B}" type="datetimeFigureOut">
              <a:rPr lang="en-US" smtClean="0"/>
              <a:t>7/12/2024</a:t>
            </a:fld>
            <a:endParaRPr lang="en-US"/>
          </a:p>
        </p:txBody>
      </p:sp>
      <p:sp>
        <p:nvSpPr>
          <p:cNvPr id="4" name="Footer Placeholder 3">
            <a:extLst>
              <a:ext uri="{FF2B5EF4-FFF2-40B4-BE49-F238E27FC236}">
                <a16:creationId xmlns:a16="http://schemas.microsoft.com/office/drawing/2014/main" id="{F469CB80-F25C-4492-8E09-8BF7A436781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4162888A-A141-4A34-8A7E-B22CAB9E8FE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D636A94-4078-4729-99BE-FAB350EBD343}" type="slidenum">
              <a:rPr lang="en-US" smtClean="0"/>
              <a:t>‹#›</a:t>
            </a:fld>
            <a:endParaRPr lang="en-US"/>
          </a:p>
        </p:txBody>
      </p:sp>
    </p:spTree>
    <p:extLst>
      <p:ext uri="{BB962C8B-B14F-4D97-AF65-F5344CB8AC3E}">
        <p14:creationId xmlns:p14="http://schemas.microsoft.com/office/powerpoint/2010/main" val="252917797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878837D-55DE-4E4E-BCE5-78EA0BB9D035}" type="datetimeFigureOut">
              <a:rPr lang="en-US" smtClean="0"/>
              <a:t>7/12/2024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BB1861C-16E8-4DC1-A9DC-F9D5DBFC0DC8}" type="slidenum">
              <a:rPr lang="en-US" smtClean="0"/>
              <a:t>‹#›</a:t>
            </a:fld>
            <a:endParaRPr lang="en-US"/>
          </a:p>
        </p:txBody>
      </p:sp>
    </p:spTree>
    <p:extLst>
      <p:ext uri="{BB962C8B-B14F-4D97-AF65-F5344CB8AC3E}">
        <p14:creationId xmlns:p14="http://schemas.microsoft.com/office/powerpoint/2010/main" val="8351481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www.cde.state.co.us/coloradoliteracy/leaderlookfors" TargetMode="External"/><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Welcome to the Science of Reading professional development series brought to you by the Colorado Department of Education Elementary Literacy and School Readiness office. This lab session is focusing on building a blending and segmenting routine for phonics instruction. </a:t>
            </a:r>
          </a:p>
          <a:p>
            <a:endParaRPr lang="en-US" dirty="0"/>
          </a:p>
          <a:p>
            <a:r>
              <a:rPr lang="en-US" u="sng" dirty="0"/>
              <a:t>Facilitator Notes</a:t>
            </a:r>
          </a:p>
          <a:p>
            <a:r>
              <a:rPr lang="en-US" dirty="0"/>
              <a:t>For this session, participants will need:</a:t>
            </a:r>
          </a:p>
          <a:p>
            <a:pPr marL="171450" indent="-171450">
              <a:buFont typeface="Courier New" panose="02070309020205020404" pitchFamily="49" charset="0"/>
              <a:buChar char="o"/>
            </a:pPr>
            <a:r>
              <a:rPr lang="en-US" dirty="0"/>
              <a:t>Printed copy of the Phonics Blending and Segmenting Routine</a:t>
            </a:r>
          </a:p>
          <a:p>
            <a:pPr marL="171450" indent="-171450">
              <a:buFont typeface="Courier New" panose="02070309020205020404" pitchFamily="49" charset="0"/>
              <a:buChar char="o"/>
            </a:pPr>
            <a:r>
              <a:rPr lang="en-US" dirty="0"/>
              <a:t>Sound Spelling Boxes </a:t>
            </a:r>
          </a:p>
          <a:p>
            <a:pPr marL="171450" indent="-171450">
              <a:buFont typeface="Courier New" panose="02070309020205020404" pitchFamily="49" charset="0"/>
              <a:buChar char="o"/>
            </a:pPr>
            <a:r>
              <a:rPr lang="en-US" dirty="0"/>
              <a:t>Chips, counters, coins, cubes, etc.</a:t>
            </a:r>
          </a:p>
          <a:p>
            <a:pPr marL="171450" indent="-171450">
              <a:buFont typeface="Courier New" panose="02070309020205020404" pitchFamily="49" charset="0"/>
              <a:buChar char="o"/>
            </a:pPr>
            <a:r>
              <a:rPr lang="en-US" dirty="0"/>
              <a:t>Letter tiles, magnet letters, or </a:t>
            </a:r>
            <a:r>
              <a:rPr lang="en-US"/>
              <a:t>small letter cards</a:t>
            </a:r>
            <a:endParaRPr lang="en-US" dirty="0"/>
          </a:p>
          <a:p>
            <a:pPr marL="171450" marR="0" lvl="0" indent="-1714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lang="en-US" dirty="0"/>
              <a:t>Writing utensils </a:t>
            </a:r>
          </a:p>
          <a:p>
            <a:endParaRPr lang="en-US" dirty="0"/>
          </a:p>
        </p:txBody>
      </p:sp>
      <p:sp>
        <p:nvSpPr>
          <p:cNvPr id="4" name="Slide Number Placeholder 3"/>
          <p:cNvSpPr>
            <a:spLocks noGrp="1"/>
          </p:cNvSpPr>
          <p:nvPr>
            <p:ph type="sldNum" sz="quarter" idx="5"/>
          </p:nvPr>
        </p:nvSpPr>
        <p:spPr/>
        <p:txBody>
          <a:bodyPr/>
          <a:lstStyle/>
          <a:p>
            <a:fld id="{8BB1861C-16E8-4DC1-A9DC-F9D5DBFC0DC8}" type="slidenum">
              <a:rPr lang="en-US" smtClean="0"/>
              <a:t>1</a:t>
            </a:fld>
            <a:endParaRPr lang="en-US"/>
          </a:p>
        </p:txBody>
      </p:sp>
    </p:spTree>
    <p:extLst>
      <p:ext uri="{BB962C8B-B14F-4D97-AF65-F5344CB8AC3E}">
        <p14:creationId xmlns:p14="http://schemas.microsoft.com/office/powerpoint/2010/main" val="17902569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4"/>
        <p:cNvGrpSpPr/>
        <p:nvPr/>
      </p:nvGrpSpPr>
      <p:grpSpPr>
        <a:xfrm>
          <a:off x="0" y="0"/>
          <a:ext cx="0" cy="0"/>
          <a:chOff x="0" y="0"/>
          <a:chExt cx="0" cy="0"/>
        </a:xfrm>
      </p:grpSpPr>
      <p:sp>
        <p:nvSpPr>
          <p:cNvPr id="655" name="Google Shape;655;g64c0e98f07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56" name="Google Shape;656;g64c0e98f07_0_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a:t>When students acquire the alphabetic principle, they understand that letters represent the sounds in words. There are 26 letters in the English alphabet that combine in many ways to spell the 44 sounds in the English language. The letters and letter combinations used to represent sounds are called graphemes, and the individual sounds in our language are called phonemes. </a:t>
            </a:r>
            <a:r>
              <a:rPr lang="en-US" b="0" i="0" err="1">
                <a:solidFill>
                  <a:srgbClr val="666666"/>
                </a:solidFill>
                <a:effectLst/>
                <a:latin typeface="Open Sans" panose="020B0606030504020204" pitchFamily="34" charset="0"/>
              </a:rPr>
              <a:t>Graphophonemic</a:t>
            </a:r>
            <a:r>
              <a:rPr lang="en-US" b="0" i="0">
                <a:solidFill>
                  <a:srgbClr val="666666"/>
                </a:solidFill>
                <a:effectLst/>
                <a:latin typeface="Open Sans" panose="020B0606030504020204" pitchFamily="34" charset="0"/>
              </a:rPr>
              <a:t> awareness connects phonemes with graphemes and is commonly called either letter-sound correspondence or phoneme-grapheme correspondence or mapping.</a:t>
            </a:r>
            <a:endParaRPr lang="en-US"/>
          </a:p>
        </p:txBody>
      </p:sp>
    </p:spTree>
    <p:extLst>
      <p:ext uri="{BB962C8B-B14F-4D97-AF65-F5344CB8AC3E}">
        <p14:creationId xmlns:p14="http://schemas.microsoft.com/office/powerpoint/2010/main" val="13088556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a:t>Students need to be able to able to understand phonemes and instantly recognize letters before they are ready for sound-symbol correspondences.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a:p>
          <a:p>
            <a:pPr marL="0" marR="0" lvl="0" indent="0" algn="l" defTabSz="914400" rtl="0" eaLnBrk="1" fontAlgn="auto" latinLnBrk="0" hangingPunct="1">
              <a:lnSpc>
                <a:spcPct val="100000"/>
              </a:lnSpc>
              <a:spcBef>
                <a:spcPts val="0"/>
              </a:spcBef>
              <a:spcAft>
                <a:spcPts val="0"/>
              </a:spcAft>
              <a:buClrTx/>
              <a:buSzTx/>
              <a:buFontTx/>
              <a:buNone/>
              <a:tabLst/>
              <a:defRPr/>
            </a:pPr>
            <a:r>
              <a:rPr lang="en-US" b="0"/>
              <a:t>When introducing letters, students link the look of the letter with its sound and its form or feel of the letter through writing, engaging the visual, auditory, and kinesthetic sensory pathways.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a:p>
          <a:p>
            <a:pPr marL="0" marR="0" lvl="0" indent="0" algn="l" defTabSz="914400" rtl="0" eaLnBrk="1" fontAlgn="auto" latinLnBrk="0" hangingPunct="1">
              <a:lnSpc>
                <a:spcPct val="100000"/>
              </a:lnSpc>
              <a:spcBef>
                <a:spcPts val="0"/>
              </a:spcBef>
              <a:spcAft>
                <a:spcPts val="0"/>
              </a:spcAft>
              <a:buClrTx/>
              <a:buSzTx/>
              <a:buFontTx/>
              <a:buNone/>
              <a:tabLst/>
              <a:defRPr/>
            </a:pPr>
            <a:r>
              <a:rPr lang="en-US" b="0"/>
              <a:t>Out of the four properties of a letter: the name, shape, sound, and feel; the name is the only one that is stable and never changes. Letter names provide the foundational “hook” to which students can attach new learning to, including the property of letter sound. Automaticity of letter naming and recognition frees working memory, or short-term memory, for the cognitive load of decoding in early readers (</a:t>
            </a:r>
            <a:r>
              <a:rPr lang="en-US" b="0" err="1"/>
              <a:t>Birsh</a:t>
            </a:r>
            <a:r>
              <a:rPr lang="en-US" b="0"/>
              <a:t> &amp; </a:t>
            </a:r>
            <a:r>
              <a:rPr lang="en-US" b="0" err="1"/>
              <a:t>Carreker</a:t>
            </a:r>
            <a:r>
              <a:rPr lang="en-US" b="0"/>
              <a:t>, 2018).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a:p>
          <a:p>
            <a:pPr marL="0" marR="0" lvl="0" indent="0" algn="l" defTabSz="914400" rtl="0" eaLnBrk="1" fontAlgn="auto" latinLnBrk="0" hangingPunct="1">
              <a:lnSpc>
                <a:spcPct val="100000"/>
              </a:lnSpc>
              <a:spcBef>
                <a:spcPts val="0"/>
              </a:spcBef>
              <a:spcAft>
                <a:spcPts val="0"/>
              </a:spcAft>
              <a:buClrTx/>
              <a:buSzTx/>
              <a:buFontTx/>
              <a:buNone/>
              <a:tabLst/>
              <a:defRPr/>
            </a:pPr>
            <a:r>
              <a:rPr lang="en-US" b="0"/>
              <a:t>Similar to phonemic awareness, not all letter-sound correspondences must be mastered before beginning to blend and segment using graphemes (letters). However, the sound-symbol correspondences being used should be explicitly and systematically taught prior to incorporating into a blending and segmenting routine.  As more sound-symbol correspondences are learned, blending and segmenting routines should increase in complexity to reinforce new learning and build decoding skills. </a:t>
            </a:r>
          </a:p>
        </p:txBody>
      </p:sp>
      <p:sp>
        <p:nvSpPr>
          <p:cNvPr id="4" name="Slide Number Placeholder 3"/>
          <p:cNvSpPr>
            <a:spLocks noGrp="1"/>
          </p:cNvSpPr>
          <p:nvPr>
            <p:ph type="sldNum" sz="quarter" idx="5"/>
          </p:nvPr>
        </p:nvSpPr>
        <p:spPr/>
        <p:txBody>
          <a:bodyPr/>
          <a:lstStyle/>
          <a:p>
            <a:fld id="{8BB1861C-16E8-4DC1-A9DC-F9D5DBFC0DC8}" type="slidenum">
              <a:rPr lang="en-US" smtClean="0"/>
              <a:t>11</a:t>
            </a:fld>
            <a:endParaRPr lang="en-US"/>
          </a:p>
        </p:txBody>
      </p:sp>
    </p:spTree>
    <p:extLst>
      <p:ext uri="{BB962C8B-B14F-4D97-AF65-F5344CB8AC3E}">
        <p14:creationId xmlns:p14="http://schemas.microsoft.com/office/powerpoint/2010/main" val="861869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a:effectLst/>
                <a:latin typeface="Calibri" panose="020F0502020204030204" pitchFamily="34" charset="0"/>
                <a:ea typeface="Calibri" panose="020F0502020204030204" pitchFamily="34" charset="0"/>
                <a:cs typeface="Arial" panose="020B0604020202020204" pitchFamily="34" charset="0"/>
              </a:rPr>
              <a:t>It is important to remember that the position of letters which might be confusing for students. This is why it is typical for students to get b/p/q/d backwards, particularly in encoding. It is not a sign of dyslexia when young students are just learning how to read and write. </a:t>
            </a:r>
          </a:p>
          <a:p>
            <a:pPr marL="0" marR="0">
              <a:lnSpc>
                <a:spcPct val="107000"/>
              </a:lnSpc>
              <a:spcBef>
                <a:spcPts val="0"/>
              </a:spcBef>
              <a:spcAft>
                <a:spcPts val="800"/>
              </a:spcAft>
            </a:pPr>
            <a:endParaRPr lang="en-US" sz="180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800"/>
              </a:spcAft>
            </a:pPr>
            <a:r>
              <a:rPr lang="en-US" sz="1800">
                <a:effectLst/>
                <a:latin typeface="Calibri" panose="020F0502020204030204" pitchFamily="34" charset="0"/>
                <a:ea typeface="Calibri" panose="020F0502020204030204" pitchFamily="34" charset="0"/>
                <a:cs typeface="Arial" panose="020B0604020202020204" pitchFamily="34" charset="0"/>
              </a:rPr>
              <a:t>Children learn from a very young age that a change in orientation of an object’s shape does not change what it is. For example, a cupcake is the same object regardless of its position. However, with letters, this is not the case. </a:t>
            </a:r>
          </a:p>
          <a:p>
            <a:pPr marL="0" marR="0">
              <a:lnSpc>
                <a:spcPct val="107000"/>
              </a:lnSpc>
              <a:spcBef>
                <a:spcPts val="0"/>
              </a:spcBef>
              <a:spcAft>
                <a:spcPts val="800"/>
              </a:spcAft>
            </a:pPr>
            <a:r>
              <a:rPr lang="en-US" sz="1800">
                <a:effectLst/>
                <a:latin typeface="Calibri" panose="020F0502020204030204" pitchFamily="34" charset="0"/>
                <a:ea typeface="Calibri" panose="020F0502020204030204" pitchFamily="34" charset="0"/>
                <a:cs typeface="Arial" panose="020B0604020202020204" pitchFamily="34" charset="0"/>
              </a:rPr>
              <a:t>In addition to the visual orientation for letters such as W/M and b/d/p/q, there may also be sound confusion in the letter names that are similar in pronunciation (e.g., b, c, d, p).</a:t>
            </a:r>
          </a:p>
          <a:p>
            <a:endParaRPr lang="en-US"/>
          </a:p>
        </p:txBody>
      </p:sp>
      <p:sp>
        <p:nvSpPr>
          <p:cNvPr id="4" name="Slide Number Placeholder 3"/>
          <p:cNvSpPr>
            <a:spLocks noGrp="1"/>
          </p:cNvSpPr>
          <p:nvPr>
            <p:ph type="sldNum" sz="quarter" idx="5"/>
          </p:nvPr>
        </p:nvSpPr>
        <p:spPr/>
        <p:txBody>
          <a:bodyPr/>
          <a:lstStyle/>
          <a:p>
            <a:fld id="{8BB1861C-16E8-4DC1-A9DC-F9D5DBFC0DC8}" type="slidenum">
              <a:rPr lang="en-US" smtClean="0"/>
              <a:t>12</a:t>
            </a:fld>
            <a:endParaRPr lang="en-US"/>
          </a:p>
        </p:txBody>
      </p:sp>
    </p:spTree>
    <p:extLst>
      <p:ext uri="{BB962C8B-B14F-4D97-AF65-F5344CB8AC3E}">
        <p14:creationId xmlns:p14="http://schemas.microsoft.com/office/powerpoint/2010/main" val="26972007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Recall the sample phonics progression from The CDE Science of Reading Literacy Series Overview on Phonics. While there is no universal scope and sequence for phonics, any logically ordered sequence begins with the most basic phonics concepts and moves to more difficult concepts and less common features of the language. Additionally, many programs begin their phonics instruction considering the prevalence and frequency in which graphemes and words are presented in text.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Facilitator Note: </a:t>
            </a:r>
            <a:r>
              <a:rPr lang="en-US" dirty="0"/>
              <a:t>Click for Blending &amp; Segmenting Arrow</a:t>
            </a:r>
          </a:p>
          <a:p>
            <a:endParaRPr lang="en-US" dirty="0"/>
          </a:p>
          <a:p>
            <a:r>
              <a:rPr lang="en-US" dirty="0"/>
              <a:t>Once students have identified the letter-sound relationships of at least one consonant and one vowel and the concept of a closed syllable has been introduced, they are ready to blend words. Blending activities help reinforce learning sound-symbol correspondences and aid students in reading recognizable words (</a:t>
            </a:r>
            <a:r>
              <a:rPr lang="en-US" dirty="0" err="1"/>
              <a:t>Birsh</a:t>
            </a:r>
            <a:r>
              <a:rPr lang="en-US" dirty="0"/>
              <a:t> &amp; </a:t>
            </a:r>
            <a:r>
              <a:rPr lang="en-US" dirty="0" err="1"/>
              <a:t>Carreker</a:t>
            </a:r>
            <a:r>
              <a:rPr lang="en-US" dirty="0"/>
              <a:t>, 2018).</a:t>
            </a:r>
          </a:p>
          <a:p>
            <a:endParaRPr lang="en-US" b="1" dirty="0"/>
          </a:p>
        </p:txBody>
      </p:sp>
      <p:sp>
        <p:nvSpPr>
          <p:cNvPr id="4" name="Slide Number Placeholder 3"/>
          <p:cNvSpPr>
            <a:spLocks noGrp="1"/>
          </p:cNvSpPr>
          <p:nvPr>
            <p:ph type="sldNum" sz="quarter" idx="5"/>
          </p:nvPr>
        </p:nvSpPr>
        <p:spPr/>
        <p:txBody>
          <a:bodyPr/>
          <a:lstStyle/>
          <a:p>
            <a:fld id="{8BB1861C-16E8-4DC1-A9DC-F9D5DBFC0DC8}" type="slidenum">
              <a:rPr lang="en-US" smtClean="0"/>
              <a:t>13</a:t>
            </a:fld>
            <a:endParaRPr lang="en-US"/>
          </a:p>
        </p:txBody>
      </p:sp>
    </p:spTree>
    <p:extLst>
      <p:ext uri="{BB962C8B-B14F-4D97-AF65-F5344CB8AC3E}">
        <p14:creationId xmlns:p14="http://schemas.microsoft.com/office/powerpoint/2010/main" val="28063347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a:t>In this section, we will break down the components of the blending and segmenting routines and provide tips for preparation and implementation. </a:t>
            </a:r>
          </a:p>
        </p:txBody>
      </p:sp>
      <p:sp>
        <p:nvSpPr>
          <p:cNvPr id="4" name="Slide Number Placeholder 3"/>
          <p:cNvSpPr>
            <a:spLocks noGrp="1"/>
          </p:cNvSpPr>
          <p:nvPr>
            <p:ph type="sldNum" sz="quarter" idx="5"/>
          </p:nvPr>
        </p:nvSpPr>
        <p:spPr/>
        <p:txBody>
          <a:bodyPr/>
          <a:lstStyle/>
          <a:p>
            <a:fld id="{8BB1861C-16E8-4DC1-A9DC-F9D5DBFC0DC8}" type="slidenum">
              <a:rPr lang="en-US" smtClean="0"/>
              <a:t>14</a:t>
            </a:fld>
            <a:endParaRPr lang="en-US"/>
          </a:p>
        </p:txBody>
      </p:sp>
    </p:spTree>
    <p:extLst>
      <p:ext uri="{BB962C8B-B14F-4D97-AF65-F5344CB8AC3E}">
        <p14:creationId xmlns:p14="http://schemas.microsoft.com/office/powerpoint/2010/main" val="34820640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4"/>
        <p:cNvGrpSpPr/>
        <p:nvPr/>
      </p:nvGrpSpPr>
      <p:grpSpPr>
        <a:xfrm>
          <a:off x="0" y="0"/>
          <a:ext cx="0" cy="0"/>
          <a:chOff x="0" y="0"/>
          <a:chExt cx="0" cy="0"/>
        </a:xfrm>
      </p:grpSpPr>
      <p:sp>
        <p:nvSpPr>
          <p:cNvPr id="655" name="Google Shape;655;g64c0e98f07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56" name="Google Shape;656;g64c0e98f07_0_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Pts val="1100"/>
              <a:buFontTx/>
              <a:buNone/>
              <a:tabLst/>
              <a:defRPr/>
            </a:pPr>
            <a:r>
              <a:rPr lang="en-US" b="0" dirty="0"/>
              <a:t>Here are the features of effective instruction as it relates to phonemic awareness. </a:t>
            </a:r>
          </a:p>
          <a:p>
            <a:pPr marL="0" marR="0" lvl="0" indent="0" algn="l" defTabSz="914400" rtl="0" eaLnBrk="1" fontAlgn="auto" latinLnBrk="0" hangingPunct="1">
              <a:lnSpc>
                <a:spcPct val="100000"/>
              </a:lnSpc>
              <a:spcBef>
                <a:spcPts val="0"/>
              </a:spcBef>
              <a:spcAft>
                <a:spcPts val="0"/>
              </a:spcAft>
              <a:buClrTx/>
              <a:buSzPts val="1100"/>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Pts val="1100"/>
              <a:buFontTx/>
              <a:buNone/>
              <a:tabLst/>
              <a:defRPr/>
            </a:pPr>
            <a:r>
              <a:rPr lang="en-US" b="0" dirty="0"/>
              <a:t>Instruction should be explicit with clear </a:t>
            </a:r>
            <a:r>
              <a:rPr lang="en-US" dirty="0"/>
              <a:t>explanations, teacher modeling, and ample opportunities for student practice.</a:t>
            </a:r>
          </a:p>
          <a:p>
            <a:pPr marL="0" marR="0" lvl="0" indent="0" algn="l" defTabSz="914400" rtl="0" eaLnBrk="1" fontAlgn="auto" latinLnBrk="0" hangingPunct="1">
              <a:lnSpc>
                <a:spcPct val="100000"/>
              </a:lnSpc>
              <a:spcBef>
                <a:spcPts val="0"/>
              </a:spcBef>
              <a:spcAft>
                <a:spcPts val="0"/>
              </a:spcAft>
              <a:buClrTx/>
              <a:buSzPts val="1100"/>
              <a:buFontTx/>
              <a:buNone/>
              <a:tabLst/>
              <a:defRPr/>
            </a:pPr>
            <a:r>
              <a:rPr lang="en-US" dirty="0"/>
              <a:t>Instruction should be systematic, focusing on 1 or 2 skills at a time, and moving from simpler to more complex progression. </a:t>
            </a:r>
          </a:p>
          <a:p>
            <a:pPr marL="0" marR="0" lvl="0" indent="0" algn="l" defTabSz="914400" rtl="0" eaLnBrk="1" fontAlgn="auto" latinLnBrk="0" hangingPunct="1">
              <a:lnSpc>
                <a:spcPct val="100000"/>
              </a:lnSpc>
              <a:spcBef>
                <a:spcPts val="0"/>
              </a:spcBef>
              <a:spcAft>
                <a:spcPts val="0"/>
              </a:spcAft>
              <a:buClrTx/>
              <a:buSzPts val="1100"/>
              <a:buFontTx/>
              <a:buNone/>
              <a:tabLst/>
              <a:defRPr/>
            </a:pPr>
            <a:r>
              <a:rPr lang="en-US" b="0" dirty="0"/>
              <a:t>Instruction should be engaging, motivating the students with multisensory supports, and snappy pace to keep interest.</a:t>
            </a:r>
          </a:p>
          <a:p>
            <a:pPr marL="0" marR="0" lvl="0" indent="0" algn="l" defTabSz="914400" rtl="0" eaLnBrk="1" fontAlgn="auto" latinLnBrk="0" hangingPunct="1">
              <a:lnSpc>
                <a:spcPct val="100000"/>
              </a:lnSpc>
              <a:spcBef>
                <a:spcPts val="0"/>
              </a:spcBef>
              <a:spcAft>
                <a:spcPts val="0"/>
              </a:spcAft>
              <a:buClrTx/>
              <a:buSzPts val="1100"/>
              <a:buFontTx/>
              <a:buNone/>
              <a:tabLst/>
              <a:defRPr/>
            </a:pPr>
            <a:r>
              <a:rPr lang="en-US" b="0" dirty="0"/>
              <a:t>M</a:t>
            </a:r>
            <a:r>
              <a:rPr lang="en-US" dirty="0"/>
              <a:t>ost students benefit from just a few minutes of blending and segmenting practice within the full phonics lesson</a:t>
            </a:r>
          </a:p>
          <a:p>
            <a:pPr marL="0" marR="0" lvl="0" indent="0" algn="l" defTabSz="914400" rtl="0" eaLnBrk="1" fontAlgn="auto" latinLnBrk="0" hangingPunct="1">
              <a:lnSpc>
                <a:spcPct val="100000"/>
              </a:lnSpc>
              <a:spcBef>
                <a:spcPts val="0"/>
              </a:spcBef>
              <a:spcAft>
                <a:spcPts val="0"/>
              </a:spcAft>
              <a:buClrTx/>
              <a:buSzPts val="1100"/>
              <a:buFontTx/>
              <a:buNone/>
              <a:tabLst/>
              <a:defRPr/>
            </a:pPr>
            <a:endParaRPr lang="en-US" dirty="0"/>
          </a:p>
          <a:p>
            <a:pPr marL="0" lvl="0" indent="0" algn="l" rtl="0">
              <a:lnSpc>
                <a:spcPct val="100000"/>
              </a:lnSpc>
              <a:spcBef>
                <a:spcPts val="0"/>
              </a:spcBef>
              <a:spcAft>
                <a:spcPts val="0"/>
              </a:spcAft>
              <a:buSzPts val="1100"/>
              <a:buNone/>
            </a:pPr>
            <a:endParaRPr lang="en-US" dirty="0"/>
          </a:p>
          <a:p>
            <a:pPr marL="0" lvl="0" indent="0" algn="l" rtl="0">
              <a:lnSpc>
                <a:spcPct val="100000"/>
              </a:lnSpc>
              <a:spcBef>
                <a:spcPts val="0"/>
              </a:spcBef>
              <a:spcAft>
                <a:spcPts val="0"/>
              </a:spcAft>
              <a:buSzPts val="1100"/>
              <a:buNone/>
            </a:pPr>
            <a:r>
              <a:rPr lang="en-US" dirty="0"/>
              <a:t>https://static1.squarespace.com/static/5c38560bb98a78f7ba7097bd/t/62cc9f1023f93b0e6bdb3450/1657577235258/Teaching-PA-in-2022_A-Guide-for-Educators.pdf</a:t>
            </a:r>
          </a:p>
        </p:txBody>
      </p:sp>
    </p:spTree>
    <p:extLst>
      <p:ext uri="{BB962C8B-B14F-4D97-AF65-F5344CB8AC3E}">
        <p14:creationId xmlns:p14="http://schemas.microsoft.com/office/powerpoint/2010/main" val="30641177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For this session, we are providing you with a routine for developing phoneme-grapheme mapping through the tasks of blending and segmenting. Before we break down this routine, let’s review the difference between blending and segmenting phonemes. </a:t>
            </a:r>
          </a:p>
          <a:p>
            <a:endParaRPr lang="en-US"/>
          </a:p>
          <a:p>
            <a:r>
              <a:rPr lang="en-US"/>
              <a:t>For blending, the teacher provides the individual phonemes, and the students’ task is to blend them together to make a whole word. For example, when we blend the phonemes /k/ /a/ /t/ , we have the word “cat”. This is considered the easier of the two tasks. </a:t>
            </a:r>
          </a:p>
          <a:p>
            <a:endParaRPr lang="en-US"/>
          </a:p>
          <a:p>
            <a:r>
              <a:rPr lang="en-US"/>
              <a:t>For segmenting, the teacher provides the whole word, and the students’ task is to break the word into individual phonemes. For example, in the word “sit”, the phonemes are /s/ /i/ /t/. This task is more difficult than blending. </a:t>
            </a:r>
          </a:p>
        </p:txBody>
      </p:sp>
      <p:sp>
        <p:nvSpPr>
          <p:cNvPr id="4" name="Slide Number Placeholder 3"/>
          <p:cNvSpPr>
            <a:spLocks noGrp="1"/>
          </p:cNvSpPr>
          <p:nvPr>
            <p:ph type="sldNum" sz="quarter" idx="5"/>
          </p:nvPr>
        </p:nvSpPr>
        <p:spPr/>
        <p:txBody>
          <a:bodyPr/>
          <a:lstStyle/>
          <a:p>
            <a:fld id="{8BB1861C-16E8-4DC1-A9DC-F9D5DBFC0DC8}" type="slidenum">
              <a:rPr lang="en-US" smtClean="0"/>
              <a:t>16</a:t>
            </a:fld>
            <a:endParaRPr lang="en-US"/>
          </a:p>
        </p:txBody>
      </p:sp>
    </p:spTree>
    <p:extLst>
      <p:ext uri="{BB962C8B-B14F-4D97-AF65-F5344CB8AC3E}">
        <p14:creationId xmlns:p14="http://schemas.microsoft.com/office/powerpoint/2010/main" val="350065688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4"/>
        <p:cNvGrpSpPr/>
        <p:nvPr/>
      </p:nvGrpSpPr>
      <p:grpSpPr>
        <a:xfrm>
          <a:off x="0" y="0"/>
          <a:ext cx="0" cy="0"/>
          <a:chOff x="0" y="0"/>
          <a:chExt cx="0" cy="0"/>
        </a:xfrm>
      </p:grpSpPr>
      <p:sp>
        <p:nvSpPr>
          <p:cNvPr id="655" name="Google Shape;655;g64c0e98f07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56" name="Google Shape;656;g64c0e98f07_0_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a:t>This routine is broken up into 4 main parts. </a:t>
            </a:r>
          </a:p>
          <a:p>
            <a:pPr marL="0" lvl="0" indent="0" algn="l" rtl="0">
              <a:lnSpc>
                <a:spcPct val="100000"/>
              </a:lnSpc>
              <a:spcBef>
                <a:spcPts val="0"/>
              </a:spcBef>
              <a:spcAft>
                <a:spcPts val="0"/>
              </a:spcAft>
              <a:buSzPts val="1100"/>
              <a:buNone/>
            </a:pPr>
            <a:endParaRPr lang="en-US"/>
          </a:p>
          <a:p>
            <a:pPr marL="0" lvl="0" indent="0" algn="l" rtl="0">
              <a:lnSpc>
                <a:spcPct val="100000"/>
              </a:lnSpc>
              <a:spcBef>
                <a:spcPts val="0"/>
              </a:spcBef>
              <a:spcAft>
                <a:spcPts val="0"/>
              </a:spcAft>
              <a:buSzPts val="1100"/>
              <a:buNone/>
            </a:pPr>
            <a:r>
              <a:rPr lang="en-US"/>
              <a:t>Step 1: Set the purpose  </a:t>
            </a:r>
          </a:p>
          <a:p>
            <a:pPr marL="0" lvl="0" indent="0" algn="l" rtl="0">
              <a:lnSpc>
                <a:spcPct val="100000"/>
              </a:lnSpc>
              <a:spcBef>
                <a:spcPts val="0"/>
              </a:spcBef>
              <a:spcAft>
                <a:spcPts val="0"/>
              </a:spcAft>
              <a:buSzPts val="1100"/>
              <a:buNone/>
            </a:pPr>
            <a:r>
              <a:rPr lang="en-US"/>
              <a:t>This is where we tell students the learning objective and why it is important. The purpose sets the tone for the routine and reminds students to focus on the task at hand. </a:t>
            </a:r>
          </a:p>
          <a:p>
            <a:pPr marL="0" lvl="0" indent="0" algn="l" rtl="0">
              <a:lnSpc>
                <a:spcPct val="100000"/>
              </a:lnSpc>
              <a:spcBef>
                <a:spcPts val="0"/>
              </a:spcBef>
              <a:spcAft>
                <a:spcPts val="0"/>
              </a:spcAft>
              <a:buSzPts val="1100"/>
              <a:buNone/>
            </a:pPr>
            <a:endParaRPr lang="en-US"/>
          </a:p>
          <a:p>
            <a:pPr marL="0" lvl="0" indent="0" algn="l" rtl="0">
              <a:lnSpc>
                <a:spcPct val="100000"/>
              </a:lnSpc>
              <a:spcBef>
                <a:spcPts val="0"/>
              </a:spcBef>
              <a:spcAft>
                <a:spcPts val="0"/>
              </a:spcAft>
              <a:buSzPts val="1100"/>
              <a:buNone/>
            </a:pPr>
            <a:r>
              <a:rPr lang="en-US"/>
              <a:t>Step 2: Select multisensory supports </a:t>
            </a:r>
          </a:p>
          <a:p>
            <a:pPr marL="0" lvl="0" indent="0" algn="l" rtl="0">
              <a:lnSpc>
                <a:spcPct val="100000"/>
              </a:lnSpc>
              <a:spcBef>
                <a:spcPts val="0"/>
              </a:spcBef>
              <a:spcAft>
                <a:spcPts val="0"/>
              </a:spcAft>
              <a:buSzPts val="1100"/>
              <a:buNone/>
            </a:pPr>
            <a:r>
              <a:rPr lang="en-US"/>
              <a:t>For each routine, it is important to include a consistent multisensory support with letters to help with engagement and memory. </a:t>
            </a:r>
          </a:p>
          <a:p>
            <a:pPr marL="0" lvl="0" indent="0" algn="l" rtl="0">
              <a:lnSpc>
                <a:spcPct val="100000"/>
              </a:lnSpc>
              <a:spcBef>
                <a:spcPts val="0"/>
              </a:spcBef>
              <a:spcAft>
                <a:spcPts val="0"/>
              </a:spcAft>
              <a:buSzPts val="1100"/>
              <a:buNone/>
            </a:pPr>
            <a:endParaRPr lang="en-US"/>
          </a:p>
          <a:p>
            <a:pPr marL="0" lvl="0" indent="0" algn="l" rtl="0">
              <a:lnSpc>
                <a:spcPct val="100000"/>
              </a:lnSpc>
              <a:spcBef>
                <a:spcPts val="0"/>
              </a:spcBef>
              <a:spcAft>
                <a:spcPts val="0"/>
              </a:spcAft>
              <a:buSzPts val="1100"/>
              <a:buNone/>
            </a:pPr>
            <a:r>
              <a:rPr lang="en-US"/>
              <a:t>Step 3: Provide a model  </a:t>
            </a:r>
          </a:p>
          <a:p>
            <a:pPr marL="0" lvl="0" indent="0" algn="l" rtl="0">
              <a:lnSpc>
                <a:spcPct val="100000"/>
              </a:lnSpc>
              <a:spcBef>
                <a:spcPts val="0"/>
              </a:spcBef>
              <a:spcAft>
                <a:spcPts val="0"/>
              </a:spcAft>
              <a:buSzPts val="1100"/>
              <a:buNone/>
            </a:pPr>
            <a:r>
              <a:rPr lang="en-US"/>
              <a:t>Effective instruction should be explicit with clear, concise directions and teacher modeling so students know exactly what to do each time they are provided the sounds or the word. </a:t>
            </a:r>
          </a:p>
          <a:p>
            <a:pPr marL="0" lvl="0" indent="0" algn="l" rtl="0">
              <a:lnSpc>
                <a:spcPct val="100000"/>
              </a:lnSpc>
              <a:spcBef>
                <a:spcPts val="0"/>
              </a:spcBef>
              <a:spcAft>
                <a:spcPts val="0"/>
              </a:spcAft>
              <a:buSzPts val="1100"/>
              <a:buNone/>
            </a:pPr>
            <a:endParaRPr lang="en-US"/>
          </a:p>
          <a:p>
            <a:pPr marL="0" lvl="0" indent="0" algn="l" rtl="0">
              <a:lnSpc>
                <a:spcPct val="100000"/>
              </a:lnSpc>
              <a:spcBef>
                <a:spcPts val="0"/>
              </a:spcBef>
              <a:spcAft>
                <a:spcPts val="0"/>
              </a:spcAft>
              <a:buSzPts val="1100"/>
              <a:buNone/>
            </a:pPr>
            <a:r>
              <a:rPr lang="en-US"/>
              <a:t>Step 4: Practice </a:t>
            </a:r>
          </a:p>
          <a:p>
            <a:pPr marL="0" lvl="0" indent="0" algn="l" rtl="0">
              <a:lnSpc>
                <a:spcPct val="100000"/>
              </a:lnSpc>
              <a:spcBef>
                <a:spcPts val="0"/>
              </a:spcBef>
              <a:spcAft>
                <a:spcPts val="0"/>
              </a:spcAft>
              <a:buSzPts val="1100"/>
              <a:buNone/>
            </a:pPr>
            <a:r>
              <a:rPr lang="en-US"/>
              <a:t>At this point, students know the task and should be able to move through various words/sounds with your minimal cues and multisensory supports. Providing ample practice and corrective feedback helps students to develop accuracy and automaticity with the skill. </a:t>
            </a:r>
          </a:p>
        </p:txBody>
      </p:sp>
    </p:spTree>
    <p:extLst>
      <p:ext uri="{BB962C8B-B14F-4D97-AF65-F5344CB8AC3E}">
        <p14:creationId xmlns:p14="http://schemas.microsoft.com/office/powerpoint/2010/main" val="66711706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4"/>
        <p:cNvGrpSpPr/>
        <p:nvPr/>
      </p:nvGrpSpPr>
      <p:grpSpPr>
        <a:xfrm>
          <a:off x="0" y="0"/>
          <a:ext cx="0" cy="0"/>
          <a:chOff x="0" y="0"/>
          <a:chExt cx="0" cy="0"/>
        </a:xfrm>
      </p:grpSpPr>
      <p:sp>
        <p:nvSpPr>
          <p:cNvPr id="655" name="Google Shape;655;g64c0e98f07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56" name="Google Shape;656;g64c0e98f07_0_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a:t>When planning to implement a segmenting or blending routine, we want to intentionally set the purpose with students so they are clear about what they are being asked to do and what the purpose is for learning and practicing. </a:t>
            </a:r>
          </a:p>
          <a:p>
            <a:pPr marL="0" lvl="0" indent="0" algn="l" rtl="0">
              <a:lnSpc>
                <a:spcPct val="100000"/>
              </a:lnSpc>
              <a:spcBef>
                <a:spcPts val="0"/>
              </a:spcBef>
              <a:spcAft>
                <a:spcPts val="0"/>
              </a:spcAft>
              <a:buSzPts val="1100"/>
              <a:buNone/>
            </a:pPr>
            <a:endParaRPr lang="en-US"/>
          </a:p>
          <a:p>
            <a:pPr marL="0" lvl="0" indent="0" algn="l" rtl="0">
              <a:lnSpc>
                <a:spcPct val="100000"/>
              </a:lnSpc>
              <a:spcBef>
                <a:spcPts val="0"/>
              </a:spcBef>
              <a:spcAft>
                <a:spcPts val="0"/>
              </a:spcAft>
              <a:buSzPts val="1100"/>
              <a:buNone/>
            </a:pPr>
            <a:r>
              <a:rPr lang="en-US"/>
              <a:t>Consider which task students will be asked to perform. What do you want them to know about the task? What do you want them to do?</a:t>
            </a:r>
          </a:p>
          <a:p>
            <a:pPr marL="0" lvl="0" indent="0" algn="l" rtl="0">
              <a:lnSpc>
                <a:spcPct val="100000"/>
              </a:lnSpc>
              <a:spcBef>
                <a:spcPts val="0"/>
              </a:spcBef>
              <a:spcAft>
                <a:spcPts val="0"/>
              </a:spcAft>
              <a:buSzPts val="1100"/>
              <a:buNone/>
            </a:pPr>
            <a:endParaRPr lang="en-US"/>
          </a:p>
          <a:p>
            <a:pPr marL="0" lvl="0" indent="0" algn="l" rtl="0">
              <a:lnSpc>
                <a:spcPct val="100000"/>
              </a:lnSpc>
              <a:spcBef>
                <a:spcPts val="0"/>
              </a:spcBef>
              <a:spcAft>
                <a:spcPts val="0"/>
              </a:spcAft>
              <a:buSzPts val="1100"/>
              <a:buNone/>
            </a:pPr>
            <a:r>
              <a:rPr lang="en-US"/>
              <a:t>Decide which terms you are going to use in your classroom to refer to speech sounds and the representation of those sounds. It is perfectly fine to simply say sounds and letters, but students are completely capable of handling the more academic terms phoneme and grapheme as well. Whatever you choose, do so consistently and intentionally. </a:t>
            </a:r>
          </a:p>
          <a:p>
            <a:pPr marL="0" lvl="0" indent="0" algn="l" rtl="0">
              <a:lnSpc>
                <a:spcPct val="100000"/>
              </a:lnSpc>
              <a:spcBef>
                <a:spcPts val="0"/>
              </a:spcBef>
              <a:spcAft>
                <a:spcPts val="0"/>
              </a:spcAft>
              <a:buSzPts val="1100"/>
              <a:buNone/>
            </a:pPr>
            <a:endParaRPr lang="en-US"/>
          </a:p>
          <a:p>
            <a:pPr marL="0" lvl="0" indent="0" algn="l" rtl="0">
              <a:lnSpc>
                <a:spcPct val="100000"/>
              </a:lnSpc>
              <a:spcBef>
                <a:spcPts val="0"/>
              </a:spcBef>
              <a:spcAft>
                <a:spcPts val="0"/>
              </a:spcAft>
              <a:buSzPts val="1100"/>
              <a:buNone/>
            </a:pPr>
            <a:r>
              <a:rPr lang="en-US"/>
              <a:t>Finally, state the purpose or objective explicitly, clearly and in student-friendly terms.   Here are some examples of setting the purpose for blending and segmenting.</a:t>
            </a:r>
          </a:p>
          <a:p>
            <a:pPr marL="0" lvl="0" indent="0" algn="l" rtl="0">
              <a:lnSpc>
                <a:spcPct val="100000"/>
              </a:lnSpc>
              <a:spcBef>
                <a:spcPts val="0"/>
              </a:spcBef>
              <a:spcAft>
                <a:spcPts val="0"/>
              </a:spcAft>
              <a:buSzPts val="1100"/>
              <a:buNone/>
            </a:pPr>
            <a:r>
              <a:rPr lang="en-US"/>
              <a:t> </a:t>
            </a:r>
          </a:p>
        </p:txBody>
      </p:sp>
    </p:spTree>
    <p:extLst>
      <p:ext uri="{BB962C8B-B14F-4D97-AF65-F5344CB8AC3E}">
        <p14:creationId xmlns:p14="http://schemas.microsoft.com/office/powerpoint/2010/main" val="41501263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second step in the blending and segmenting routines is to select a multisensory support. Multisensory supports should be used following the gradual release of responsibility with the teacher first modeling their use, then practicing with students, and finally, providing students with an opportunity to practice on their own.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use of multisensory supports should be added, removed, or adjusted in response to student needs and developmental stages. The developmental stages on this slide help provide a framework for understanding students’ level of proficiency and how multisensory supports can best be used to support learning.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the multisensory stage, students are learning the task and require explicit modeling and prompts in using multisensory supports. Students may still make many mistakes, and many “we dos” are needed during practice. In the knowledge stage, students have become familiar with the task, routine, and use of multisensory support. Less modeling from the teacher is required, and students do not need external prompts. Students may be able to do the task mentally but not quickly and may still make some mistakes. Finally, in the automatic stage, students have developed automaticity with the task. At this point, multisensory supports can typically be removed, and students make few mistakes.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8BB1861C-16E8-4DC1-A9DC-F9D5DBFC0DC8}" type="slidenum">
              <a:rPr lang="en-US" smtClean="0"/>
              <a:t>19</a:t>
            </a:fld>
            <a:endParaRPr lang="en-US"/>
          </a:p>
        </p:txBody>
      </p:sp>
    </p:spTree>
    <p:extLst>
      <p:ext uri="{BB962C8B-B14F-4D97-AF65-F5344CB8AC3E}">
        <p14:creationId xmlns:p14="http://schemas.microsoft.com/office/powerpoint/2010/main" val="12936901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a:t>This lab session is designed to provide teachers and administrators with foundational knowledge in implementing a phonics blending and segmenting routine. This session is designed as a turnkey presentation that a teacher leader or administrator can present to staff and then follow up with the implementation progress in subsequent observations and meetings. </a:t>
            </a:r>
          </a:p>
        </p:txBody>
      </p:sp>
      <p:sp>
        <p:nvSpPr>
          <p:cNvPr id="4" name="Slide Number Placeholder 3"/>
          <p:cNvSpPr>
            <a:spLocks noGrp="1"/>
          </p:cNvSpPr>
          <p:nvPr>
            <p:ph type="sldNum" sz="quarter" idx="5"/>
          </p:nvPr>
        </p:nvSpPr>
        <p:spPr/>
        <p:txBody>
          <a:bodyPr/>
          <a:lstStyle/>
          <a:p>
            <a:fld id="{8BB1861C-16E8-4DC1-A9DC-F9D5DBFC0DC8}" type="slidenum">
              <a:rPr lang="en-US" smtClean="0"/>
              <a:t>2</a:t>
            </a:fld>
            <a:endParaRPr lang="en-US"/>
          </a:p>
        </p:txBody>
      </p:sp>
    </p:spTree>
    <p:extLst>
      <p:ext uri="{BB962C8B-B14F-4D97-AF65-F5344CB8AC3E}">
        <p14:creationId xmlns:p14="http://schemas.microsoft.com/office/powerpoint/2010/main" val="222885186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4"/>
        <p:cNvGrpSpPr/>
        <p:nvPr/>
      </p:nvGrpSpPr>
      <p:grpSpPr>
        <a:xfrm>
          <a:off x="0" y="0"/>
          <a:ext cx="0" cy="0"/>
          <a:chOff x="0" y="0"/>
          <a:chExt cx="0" cy="0"/>
        </a:xfrm>
      </p:grpSpPr>
      <p:sp>
        <p:nvSpPr>
          <p:cNvPr id="655" name="Google Shape;655;g64c0e98f07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56" name="Google Shape;656;g64c0e98f07_0_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indent="0">
              <a:lnSpc>
                <a:spcPct val="90000"/>
              </a:lnSpc>
              <a:spcAft>
                <a:spcPts val="600"/>
              </a:spcAft>
              <a:buFont typeface="Arial" panose="020B0604020202020204" pitchFamily="34" charset="0"/>
              <a:buNone/>
            </a:pPr>
            <a:r>
              <a:rPr lang="en-US" sz="1200">
                <a:solidFill>
                  <a:schemeClr val="tx1">
                    <a:alpha val="60000"/>
                  </a:schemeClr>
                </a:solidFill>
              </a:rPr>
              <a:t>When selecting multisensory supports, it is important to be intentional about what tools and materials will allow students to focus on the task at hand in an engaging way without overpowering the routine. Before introducing these supports, consider your classroom setup and student expectations for using manipulatives.</a:t>
            </a:r>
          </a:p>
          <a:p>
            <a:pPr marL="0" lvl="0" indent="0" algn="l" rtl="0">
              <a:lnSpc>
                <a:spcPct val="100000"/>
              </a:lnSpc>
              <a:spcBef>
                <a:spcPts val="0"/>
              </a:spcBef>
              <a:spcAft>
                <a:spcPts val="0"/>
              </a:spcAft>
              <a:buSzPts val="1100"/>
              <a:buNone/>
            </a:pPr>
            <a:endParaRPr lang="en-US"/>
          </a:p>
          <a:p>
            <a:pPr marL="0" lvl="0" indent="0" algn="l" rtl="0">
              <a:lnSpc>
                <a:spcPct val="100000"/>
              </a:lnSpc>
              <a:spcBef>
                <a:spcPts val="0"/>
              </a:spcBef>
              <a:spcAft>
                <a:spcPts val="0"/>
              </a:spcAft>
              <a:buSzPts val="1100"/>
              <a:buNone/>
            </a:pPr>
            <a:endParaRPr lang="en-US"/>
          </a:p>
        </p:txBody>
      </p:sp>
    </p:spTree>
    <p:extLst>
      <p:ext uri="{BB962C8B-B14F-4D97-AF65-F5344CB8AC3E}">
        <p14:creationId xmlns:p14="http://schemas.microsoft.com/office/powerpoint/2010/main" val="200195324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4"/>
        <p:cNvGrpSpPr/>
        <p:nvPr/>
      </p:nvGrpSpPr>
      <p:grpSpPr>
        <a:xfrm>
          <a:off x="0" y="0"/>
          <a:ext cx="0" cy="0"/>
          <a:chOff x="0" y="0"/>
          <a:chExt cx="0" cy="0"/>
        </a:xfrm>
      </p:grpSpPr>
      <p:sp>
        <p:nvSpPr>
          <p:cNvPr id="655" name="Google Shape;655;g64c0e98f07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56" name="Google Shape;656;g64c0e98f07_0_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a:t>When providing a model, key instructional considerations include using scaffolds to make the task more concrete or more abstract based on individual student needs and the stages of development. </a:t>
            </a:r>
          </a:p>
          <a:p>
            <a:pPr marL="0" lvl="0" indent="0" algn="l" rtl="0">
              <a:lnSpc>
                <a:spcPct val="100000"/>
              </a:lnSpc>
              <a:spcBef>
                <a:spcPts val="0"/>
              </a:spcBef>
              <a:spcAft>
                <a:spcPts val="0"/>
              </a:spcAft>
              <a:buSzPts val="1100"/>
              <a:buNone/>
            </a:pPr>
            <a:endParaRPr lang="en-US"/>
          </a:p>
          <a:p>
            <a:pPr marL="0" lvl="0" indent="0" algn="l" rtl="0">
              <a:lnSpc>
                <a:spcPct val="100000"/>
              </a:lnSpc>
              <a:spcBef>
                <a:spcPts val="0"/>
              </a:spcBef>
              <a:spcAft>
                <a:spcPts val="0"/>
              </a:spcAft>
              <a:buSzPts val="1100"/>
              <a:buNone/>
            </a:pPr>
            <a:r>
              <a:rPr lang="en-US"/>
              <a:t>Incorporating visual supports such as pictures or realia whenever possible will enrich students’ background knowledge and build stronger connections to support all students, especially multilingual learners. </a:t>
            </a:r>
          </a:p>
          <a:p>
            <a:pPr marL="0" lvl="0" indent="0" algn="l" rtl="0">
              <a:lnSpc>
                <a:spcPct val="100000"/>
              </a:lnSpc>
              <a:spcBef>
                <a:spcPts val="0"/>
              </a:spcBef>
              <a:spcAft>
                <a:spcPts val="0"/>
              </a:spcAft>
              <a:buSzPts val="1100"/>
              <a:buNone/>
            </a:pPr>
            <a:endParaRPr lang="en-US"/>
          </a:p>
          <a:p>
            <a:pPr marL="0" lvl="0" indent="0" algn="l" rtl="0">
              <a:lnSpc>
                <a:spcPct val="100000"/>
              </a:lnSpc>
              <a:spcBef>
                <a:spcPts val="0"/>
              </a:spcBef>
              <a:spcAft>
                <a:spcPts val="0"/>
              </a:spcAft>
              <a:buSzPts val="1100"/>
              <a:buNone/>
            </a:pPr>
            <a:r>
              <a:rPr lang="en-US"/>
              <a:t>Modeling appropriate phoneme articulation and clipping the schwa supports accurate blending and segmenting. </a:t>
            </a:r>
          </a:p>
        </p:txBody>
      </p:sp>
    </p:spTree>
    <p:extLst>
      <p:ext uri="{BB962C8B-B14F-4D97-AF65-F5344CB8AC3E}">
        <p14:creationId xmlns:p14="http://schemas.microsoft.com/office/powerpoint/2010/main" val="249162862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When planning for instruction, be mindful of the importance of modeling left to right directionality so that students have consistent models for how they will eventually decode words in print.  This can be tricky when we are modeling facing students, as directionality for the teacher is reversed.  </a:t>
            </a:r>
          </a:p>
          <a:p>
            <a:endParaRPr lang="en-US"/>
          </a:p>
          <a:p>
            <a:r>
              <a:rPr lang="en-US"/>
              <a:t>When deciding what multisensory supports to use (whether clapping, chopping, tapping fingers, using Elkonin boxes, letters,  </a:t>
            </a:r>
            <a:r>
              <a:rPr lang="en-US" err="1"/>
              <a:t>etc</a:t>
            </a:r>
            <a:r>
              <a:rPr lang="en-US"/>
              <a:t>), practice how you will model this to students so that you are consistently modeling blending or segmenting from left to right.  </a:t>
            </a:r>
          </a:p>
        </p:txBody>
      </p:sp>
      <p:sp>
        <p:nvSpPr>
          <p:cNvPr id="4" name="Slide Number Placeholder 3"/>
          <p:cNvSpPr>
            <a:spLocks noGrp="1"/>
          </p:cNvSpPr>
          <p:nvPr>
            <p:ph type="sldNum" sz="quarter" idx="5"/>
          </p:nvPr>
        </p:nvSpPr>
        <p:spPr/>
        <p:txBody>
          <a:bodyPr/>
          <a:lstStyle/>
          <a:p>
            <a:fld id="{8BB1861C-16E8-4DC1-A9DC-F9D5DBFC0DC8}" type="slidenum">
              <a:rPr lang="en-US" smtClean="0"/>
              <a:t>22</a:t>
            </a:fld>
            <a:endParaRPr lang="en-US"/>
          </a:p>
        </p:txBody>
      </p:sp>
    </p:spTree>
    <p:extLst>
      <p:ext uri="{BB962C8B-B14F-4D97-AF65-F5344CB8AC3E}">
        <p14:creationId xmlns:p14="http://schemas.microsoft.com/office/powerpoint/2010/main" val="173681391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you are ready for students to practice the skill you have modeled, effective planning includes having a prepared list of words and a predictable process for practicing the skill at a snappy pace.</a:t>
            </a:r>
          </a:p>
          <a:p>
            <a:endParaRPr lang="en-US" dirty="0"/>
          </a:p>
          <a:p>
            <a:r>
              <a:rPr lang="en-US" dirty="0"/>
              <a:t>Consider how you will prompt students and what students are expected to say and do in return.</a:t>
            </a:r>
          </a:p>
          <a:p>
            <a:endParaRPr lang="en-US" dirty="0"/>
          </a:p>
          <a:p>
            <a:r>
              <a:rPr lang="en-US" dirty="0"/>
              <a:t>Plan the words that you will use to practice the skill. Some curriculums will have a list readily available; other times, you will be responsible for developing a list of words to work with.  When developing or reviewing a word list, be mindful of any phonemes that students have and have not yet received explicit instruction on. This is especially important in kindergarten.</a:t>
            </a:r>
          </a:p>
          <a:p>
            <a:endParaRPr lang="en-US" dirty="0"/>
          </a:p>
          <a:p>
            <a:r>
              <a:rPr lang="en-US" dirty="0"/>
              <a:t>Consider the number of phonemes there are in the words you are using for practice, and ensure they are appropriate for the needs of your students. Also, be aware of any “tricky” vowel or consonant sounds that may require you to provide corrective feedback. For example, diphthongs like /</a:t>
            </a:r>
            <a:r>
              <a:rPr lang="en-US" dirty="0" err="1"/>
              <a:t>ou</a:t>
            </a:r>
            <a:r>
              <a:rPr lang="en-US" dirty="0"/>
              <a:t>/ and /oi/ can sometimes confuse students, as can r-controlled vowels, if these sounds occur in segmenting tasks before students have practiced them in isolation. Students must be aware that blends should be separated orally when segmenting. </a:t>
            </a:r>
          </a:p>
          <a:p>
            <a:endParaRPr lang="en-US" dirty="0"/>
          </a:p>
        </p:txBody>
      </p:sp>
      <p:sp>
        <p:nvSpPr>
          <p:cNvPr id="4" name="Slide Number Placeholder 3"/>
          <p:cNvSpPr>
            <a:spLocks noGrp="1"/>
          </p:cNvSpPr>
          <p:nvPr>
            <p:ph type="sldNum" sz="quarter" idx="5"/>
          </p:nvPr>
        </p:nvSpPr>
        <p:spPr/>
        <p:txBody>
          <a:bodyPr/>
          <a:lstStyle/>
          <a:p>
            <a:fld id="{8BB1861C-16E8-4DC1-A9DC-F9D5DBFC0DC8}" type="slidenum">
              <a:rPr lang="en-US" smtClean="0"/>
              <a:t>23</a:t>
            </a:fld>
            <a:endParaRPr lang="en-US"/>
          </a:p>
        </p:txBody>
      </p:sp>
    </p:spTree>
    <p:extLst>
      <p:ext uri="{BB962C8B-B14F-4D97-AF65-F5344CB8AC3E}">
        <p14:creationId xmlns:p14="http://schemas.microsoft.com/office/powerpoint/2010/main" val="196513559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a:t>In this section, we will model each component of the blending routine and provide support for scaffolding and differentiation. </a:t>
            </a:r>
          </a:p>
        </p:txBody>
      </p:sp>
      <p:sp>
        <p:nvSpPr>
          <p:cNvPr id="4" name="Slide Number Placeholder 3"/>
          <p:cNvSpPr>
            <a:spLocks noGrp="1"/>
          </p:cNvSpPr>
          <p:nvPr>
            <p:ph type="sldNum" sz="quarter" idx="5"/>
          </p:nvPr>
        </p:nvSpPr>
        <p:spPr/>
        <p:txBody>
          <a:bodyPr/>
          <a:lstStyle/>
          <a:p>
            <a:fld id="{8BB1861C-16E8-4DC1-A9DC-F9D5DBFC0DC8}" type="slidenum">
              <a:rPr lang="en-US" smtClean="0"/>
              <a:t>24</a:t>
            </a:fld>
            <a:endParaRPr lang="en-US"/>
          </a:p>
        </p:txBody>
      </p:sp>
    </p:spTree>
    <p:extLst>
      <p:ext uri="{BB962C8B-B14F-4D97-AF65-F5344CB8AC3E}">
        <p14:creationId xmlns:p14="http://schemas.microsoft.com/office/powerpoint/2010/main" val="30835323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4"/>
        <p:cNvGrpSpPr/>
        <p:nvPr/>
      </p:nvGrpSpPr>
      <p:grpSpPr>
        <a:xfrm>
          <a:off x="0" y="0"/>
          <a:ext cx="0" cy="0"/>
          <a:chOff x="0" y="0"/>
          <a:chExt cx="0" cy="0"/>
        </a:xfrm>
      </p:grpSpPr>
      <p:sp>
        <p:nvSpPr>
          <p:cNvPr id="655" name="Google Shape;655;g64c0e98f07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56" name="Google Shape;656;g64c0e98f07_0_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lang="en-US"/>
          </a:p>
          <a:p>
            <a:pPr marL="0" lvl="0" indent="0" algn="l" rtl="0">
              <a:lnSpc>
                <a:spcPct val="100000"/>
              </a:lnSpc>
              <a:spcBef>
                <a:spcPts val="0"/>
              </a:spcBef>
              <a:spcAft>
                <a:spcPts val="0"/>
              </a:spcAft>
              <a:buSzPts val="1100"/>
              <a:buNone/>
            </a:pPr>
            <a:r>
              <a:rPr lang="en-US"/>
              <a:t>To model, we are going to use the segmenting routine. Step 1 of the routine is to set the purpose. The sample routine and lesson provide this scripting: </a:t>
            </a:r>
          </a:p>
          <a:p>
            <a:pPr marL="0" marR="0" lvl="0" indent="0" algn="l" defTabSz="914400" rtl="0" eaLnBrk="1" fontAlgn="auto" latinLnBrk="0" hangingPunct="1">
              <a:lnSpc>
                <a:spcPct val="100000"/>
              </a:lnSpc>
              <a:spcBef>
                <a:spcPts val="0"/>
              </a:spcBef>
              <a:spcAft>
                <a:spcPts val="0"/>
              </a:spcAft>
              <a:buClrTx/>
              <a:buSzPts val="1100"/>
              <a:buFontTx/>
              <a:buNone/>
              <a:tabLst/>
              <a:defRPr/>
            </a:pPr>
            <a:endParaRPr lang="en-US" b="1" i="1">
              <a:latin typeface="Calibri Light" panose="020F0302020204030204" pitchFamily="34" charset="0"/>
              <a:cs typeface="Calibri Light" panose="020F0302020204030204" pitchFamily="34" charset="0"/>
            </a:endParaRPr>
          </a:p>
          <a:p>
            <a:r>
              <a:rPr lang="en-US" sz="1200" b="0" i="1" u="none" strike="noStrike">
                <a:solidFill>
                  <a:srgbClr val="000000"/>
                </a:solidFill>
                <a:effectLst/>
              </a:rPr>
              <a:t>“When we blend, we put sounds together to make a word. This is important because readers look at letters (graphemes) and blend the sounds (phonemes) of those letters together to read words. </a:t>
            </a:r>
          </a:p>
          <a:p>
            <a:endParaRPr lang="en-US" sz="1200" b="0" i="1" u="none" strike="noStrike">
              <a:solidFill>
                <a:srgbClr val="000000"/>
              </a:solidFill>
              <a:effectLst/>
            </a:endParaRPr>
          </a:p>
          <a:p>
            <a:r>
              <a:rPr lang="en-US" sz="1200" b="1" i="1" u="none" strike="noStrike">
                <a:solidFill>
                  <a:srgbClr val="000000"/>
                </a:solidFill>
                <a:effectLst/>
              </a:rPr>
              <a:t>“Today, we are going to practice listening to sounds, looking at letters, and blending the sounds of those letters together to read words.”</a:t>
            </a:r>
            <a:endParaRPr lang="en-US"/>
          </a:p>
        </p:txBody>
      </p:sp>
    </p:spTree>
    <p:extLst>
      <p:ext uri="{BB962C8B-B14F-4D97-AF65-F5344CB8AC3E}">
        <p14:creationId xmlns:p14="http://schemas.microsoft.com/office/powerpoint/2010/main" val="368146467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4"/>
        <p:cNvGrpSpPr/>
        <p:nvPr/>
      </p:nvGrpSpPr>
      <p:grpSpPr>
        <a:xfrm>
          <a:off x="0" y="0"/>
          <a:ext cx="0" cy="0"/>
          <a:chOff x="0" y="0"/>
          <a:chExt cx="0" cy="0"/>
        </a:xfrm>
      </p:grpSpPr>
      <p:sp>
        <p:nvSpPr>
          <p:cNvPr id="655" name="Google Shape;655;g64c0e98f07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56" name="Google Shape;656;g64c0e98f07_0_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a:t>For the purpose of this lesson, we are going to model using Elkonin boxes. </a:t>
            </a:r>
          </a:p>
          <a:p>
            <a:pPr marL="0" lvl="0" indent="0" algn="l" rtl="0">
              <a:lnSpc>
                <a:spcPct val="100000"/>
              </a:lnSpc>
              <a:spcBef>
                <a:spcPts val="0"/>
              </a:spcBef>
              <a:spcAft>
                <a:spcPts val="0"/>
              </a:spcAft>
              <a:buSzPts val="1100"/>
              <a:buNone/>
            </a:pPr>
            <a:endParaRPr lang="en-US"/>
          </a:p>
          <a:p>
            <a:pPr marL="0" lvl="0" indent="0" algn="l" rtl="0">
              <a:lnSpc>
                <a:spcPct val="100000"/>
              </a:lnSpc>
              <a:spcBef>
                <a:spcPts val="0"/>
              </a:spcBef>
              <a:spcAft>
                <a:spcPts val="0"/>
              </a:spcAft>
              <a:buSzPts val="1100"/>
              <a:buNone/>
            </a:pPr>
            <a:r>
              <a:rPr lang="en-US"/>
              <a:t>On your copy of this lesson, you will find more general directions that can be edited based on which multisensory support you use. </a:t>
            </a:r>
          </a:p>
          <a:p>
            <a:pPr marL="0" lvl="0" indent="0" algn="l" rtl="0">
              <a:lnSpc>
                <a:spcPct val="100000"/>
              </a:lnSpc>
              <a:spcBef>
                <a:spcPts val="0"/>
              </a:spcBef>
              <a:spcAft>
                <a:spcPts val="0"/>
              </a:spcAft>
              <a:buSzPts val="1100"/>
              <a:buNone/>
            </a:pPr>
            <a:endParaRPr lang="en-US"/>
          </a:p>
          <a:p>
            <a:pPr marL="0" lvl="0" indent="0" algn="l" rtl="0">
              <a:lnSpc>
                <a:spcPct val="100000"/>
              </a:lnSpc>
              <a:spcBef>
                <a:spcPts val="0"/>
              </a:spcBef>
              <a:spcAft>
                <a:spcPts val="0"/>
              </a:spcAft>
              <a:buSzPts val="1100"/>
              <a:buNone/>
            </a:pPr>
            <a:r>
              <a:rPr lang="en-US"/>
              <a:t>For the example, “cat”, we will place each letter in a box as we say the sounds. </a:t>
            </a:r>
            <a:r>
              <a:rPr lang="en-US" i="1"/>
              <a:t>Click to place the letters as you say /c/, /ă/, /t/. </a:t>
            </a:r>
          </a:p>
        </p:txBody>
      </p:sp>
    </p:spTree>
    <p:extLst>
      <p:ext uri="{BB962C8B-B14F-4D97-AF65-F5344CB8AC3E}">
        <p14:creationId xmlns:p14="http://schemas.microsoft.com/office/powerpoint/2010/main" val="113325392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4"/>
        <p:cNvGrpSpPr/>
        <p:nvPr/>
      </p:nvGrpSpPr>
      <p:grpSpPr>
        <a:xfrm>
          <a:off x="0" y="0"/>
          <a:ext cx="0" cy="0"/>
          <a:chOff x="0" y="0"/>
          <a:chExt cx="0" cy="0"/>
        </a:xfrm>
      </p:grpSpPr>
      <p:sp>
        <p:nvSpPr>
          <p:cNvPr id="655" name="Google Shape;655;g64c0e98f07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56" name="Google Shape;656;g64c0e98f07_0_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a:t>Facilitator Notes: Lead the participants through this activity by reading the words quoted on this slide. </a:t>
            </a:r>
          </a:p>
          <a:p>
            <a:pPr rtl="0">
              <a:spcBef>
                <a:spcPts val="0"/>
              </a:spcBef>
              <a:spcAft>
                <a:spcPts val="0"/>
              </a:spcAft>
            </a:pPr>
            <a:endParaRPr lang="en-US" sz="1200" b="0">
              <a:effectLst/>
            </a:endParaRPr>
          </a:p>
          <a:p>
            <a:pPr rtl="0">
              <a:spcBef>
                <a:spcPts val="0"/>
              </a:spcBef>
              <a:spcAft>
                <a:spcPts val="0"/>
              </a:spcAft>
            </a:pPr>
            <a:r>
              <a:rPr lang="en-US" sz="1200" b="1" i="0" u="none" strike="noStrike">
                <a:solidFill>
                  <a:srgbClr val="000000"/>
                </a:solidFill>
                <a:effectLst/>
                <a:latin typeface="Arial" panose="020B0604020202020204" pitchFamily="34" charset="0"/>
              </a:rPr>
              <a:t>“</a:t>
            </a:r>
            <a:r>
              <a:rPr lang="en-US" sz="1200" b="0" i="1" u="none" strike="noStrike">
                <a:solidFill>
                  <a:srgbClr val="000000"/>
                </a:solidFill>
                <a:effectLst/>
                <a:latin typeface="Arial" panose="020B0604020202020204" pitchFamily="34" charset="0"/>
              </a:rPr>
              <a:t>Watch me do the first word.</a:t>
            </a:r>
            <a:r>
              <a:rPr lang="en-US" sz="1200" b="0" i="0" u="none" strike="noStrike">
                <a:solidFill>
                  <a:srgbClr val="000000"/>
                </a:solidFill>
                <a:effectLst/>
                <a:latin typeface="Arial" panose="020B0604020202020204" pitchFamily="34" charset="0"/>
              </a:rPr>
              <a:t>” </a:t>
            </a:r>
            <a:endParaRPr lang="en-US" sz="1200" b="0">
              <a:effectLst/>
            </a:endParaRPr>
          </a:p>
          <a:p>
            <a:pPr marL="457200"/>
            <a:r>
              <a:rPr lang="en-US" sz="1200" b="0" i="1" u="none" strike="noStrike">
                <a:solidFill>
                  <a:srgbClr val="000000"/>
                </a:solidFill>
                <a:effectLst/>
                <a:latin typeface="Arial" panose="020B0604020202020204" pitchFamily="34" charset="0"/>
              </a:rPr>
              <a:t>“Listen”: </a:t>
            </a:r>
            <a:r>
              <a:rPr lang="en-US" sz="1200" b="0" i="0" u="none" strike="noStrike">
                <a:solidFill>
                  <a:srgbClr val="000000"/>
                </a:solidFill>
                <a:effectLst/>
                <a:latin typeface="Arial" panose="020B0604020202020204" pitchFamily="34" charset="0"/>
              </a:rPr>
              <a:t>/ă/-/t/</a:t>
            </a:r>
            <a:endParaRPr lang="en-US" sz="1200"/>
          </a:p>
          <a:p>
            <a:pPr marL="457200"/>
            <a:r>
              <a:rPr lang="en-US" sz="1200" b="0" i="1" u="none" strike="noStrike">
                <a:solidFill>
                  <a:srgbClr val="000000"/>
                </a:solidFill>
                <a:effectLst/>
                <a:latin typeface="Arial" panose="020B0604020202020204" pitchFamily="34" charset="0"/>
              </a:rPr>
              <a:t>“Repeat”:</a:t>
            </a:r>
            <a:r>
              <a:rPr lang="en-US" sz="1200" b="0" i="0" u="none" strike="noStrike">
                <a:solidFill>
                  <a:srgbClr val="000000"/>
                </a:solidFill>
                <a:effectLst/>
                <a:latin typeface="Arial" panose="020B0604020202020204" pitchFamily="34" charset="0"/>
              </a:rPr>
              <a:t> /ă/-/t/ </a:t>
            </a:r>
            <a:r>
              <a:rPr lang="en-US" sz="1200" b="0" i="1" u="none" strike="noStrike">
                <a:solidFill>
                  <a:srgbClr val="000000"/>
                </a:solidFill>
                <a:effectLst/>
                <a:latin typeface="Arial" panose="020B0604020202020204" pitchFamily="34" charset="0"/>
              </a:rPr>
              <a:t>(</a:t>
            </a:r>
            <a:r>
              <a:rPr lang="en-US" sz="1200" b="1" i="1" u="none" strike="noStrike">
                <a:solidFill>
                  <a:srgbClr val="000000"/>
                </a:solidFill>
                <a:effectLst/>
                <a:latin typeface="Arial" panose="020B0604020202020204" pitchFamily="34" charset="0"/>
              </a:rPr>
              <a:t>Click</a:t>
            </a:r>
            <a:r>
              <a:rPr lang="en-US" sz="1200" b="0" i="1" u="none" strike="noStrike">
                <a:solidFill>
                  <a:srgbClr val="000000"/>
                </a:solidFill>
                <a:effectLst/>
                <a:latin typeface="Arial" panose="020B0604020202020204" pitchFamily="34" charset="0"/>
              </a:rPr>
              <a:t> to animate as you say /ă/-/t/) </a:t>
            </a:r>
            <a:endParaRPr lang="en-US" sz="1200" i="1"/>
          </a:p>
          <a:p>
            <a:pPr marL="457200" rtl="0">
              <a:spcBef>
                <a:spcPts val="0"/>
              </a:spcBef>
              <a:spcAft>
                <a:spcPts val="0"/>
              </a:spcAft>
            </a:pPr>
            <a:r>
              <a:rPr lang="en-US" sz="1200" b="0" i="1" u="none" strike="noStrike">
                <a:solidFill>
                  <a:srgbClr val="000000"/>
                </a:solidFill>
                <a:effectLst/>
                <a:latin typeface="Arial" panose="020B0604020202020204" pitchFamily="34" charset="0"/>
              </a:rPr>
              <a:t>“Blend”: at</a:t>
            </a:r>
          </a:p>
          <a:p>
            <a:pPr marL="457200" rtl="0">
              <a:spcBef>
                <a:spcPts val="0"/>
              </a:spcBef>
              <a:spcAft>
                <a:spcPts val="0"/>
              </a:spcAft>
            </a:pPr>
            <a:endParaRPr lang="en-US" sz="1200" b="0" i="0" u="none" strike="noStrike">
              <a:solidFill>
                <a:srgbClr val="000000"/>
              </a:solidFill>
              <a:effectLst/>
              <a:latin typeface="Arial" panose="020B0604020202020204" pitchFamily="34" charset="0"/>
            </a:endParaRPr>
          </a:p>
          <a:p>
            <a:pPr marL="457200" rtl="0">
              <a:spcBef>
                <a:spcPts val="0"/>
              </a:spcBef>
              <a:spcAft>
                <a:spcPts val="0"/>
              </a:spcAft>
            </a:pPr>
            <a:r>
              <a:rPr lang="en-US" sz="1200" b="0" i="0" u="none" strike="noStrike">
                <a:solidFill>
                  <a:srgbClr val="000000"/>
                </a:solidFill>
                <a:effectLst/>
                <a:latin typeface="Arial" panose="020B0604020202020204" pitchFamily="34" charset="0"/>
              </a:rPr>
              <a:t>“Here is another example.”</a:t>
            </a:r>
            <a:endParaRPr lang="en-US" sz="1200" b="0">
              <a:effectLst/>
            </a:endParaRPr>
          </a:p>
          <a:p>
            <a:pPr marL="457200" rtl="0">
              <a:spcBef>
                <a:spcPts val="0"/>
              </a:spcBef>
              <a:spcAft>
                <a:spcPts val="0"/>
              </a:spcAft>
            </a:pPr>
            <a:r>
              <a:rPr lang="en-US" sz="1200" b="0" i="1" u="none" strike="noStrike">
                <a:solidFill>
                  <a:srgbClr val="000000"/>
                </a:solidFill>
                <a:effectLst/>
                <a:latin typeface="Arial" panose="020B0604020202020204" pitchFamily="34" charset="0"/>
              </a:rPr>
              <a:t>“Listen”:</a:t>
            </a:r>
            <a:r>
              <a:rPr lang="en-US" sz="1200" b="0" i="0" u="none" strike="noStrike">
                <a:solidFill>
                  <a:srgbClr val="000000"/>
                </a:solidFill>
                <a:effectLst/>
                <a:latin typeface="Arial" panose="020B0604020202020204" pitchFamily="34" charset="0"/>
              </a:rPr>
              <a:t> /k/-/ŭ/-/p/</a:t>
            </a:r>
            <a:endParaRPr lang="en-US" sz="1200" b="0">
              <a:effectLst/>
            </a:endParaRPr>
          </a:p>
          <a:p>
            <a:pPr marL="457200" marR="0" lvl="0" indent="0" algn="l" defTabSz="914400" rtl="0" eaLnBrk="1" fontAlgn="auto" latinLnBrk="0" hangingPunct="1">
              <a:lnSpc>
                <a:spcPct val="100000"/>
              </a:lnSpc>
              <a:spcBef>
                <a:spcPts val="0"/>
              </a:spcBef>
              <a:spcAft>
                <a:spcPts val="0"/>
              </a:spcAft>
              <a:buClrTx/>
              <a:buSzTx/>
              <a:buFontTx/>
              <a:buNone/>
              <a:tabLst/>
              <a:defRPr/>
            </a:pPr>
            <a:r>
              <a:rPr lang="en-US" sz="1200" b="0" i="1" u="none" strike="noStrike">
                <a:solidFill>
                  <a:srgbClr val="000000"/>
                </a:solidFill>
                <a:effectLst/>
                <a:latin typeface="Arial" panose="020B0604020202020204" pitchFamily="34" charset="0"/>
              </a:rPr>
              <a:t>“Repeat”</a:t>
            </a:r>
            <a:r>
              <a:rPr lang="en-US" sz="1200" b="0" i="0" u="none" strike="noStrike">
                <a:solidFill>
                  <a:srgbClr val="000000"/>
                </a:solidFill>
                <a:effectLst/>
                <a:latin typeface="Arial" panose="020B0604020202020204" pitchFamily="34" charset="0"/>
              </a:rPr>
              <a:t>: /k/-/ŭ/-/p/</a:t>
            </a:r>
            <a:r>
              <a:rPr lang="en-US" sz="1200" b="0" i="1" u="none" strike="noStrike">
                <a:solidFill>
                  <a:srgbClr val="000000"/>
                </a:solidFill>
                <a:effectLst/>
                <a:latin typeface="Arial" panose="020B0604020202020204" pitchFamily="34" charset="0"/>
              </a:rPr>
              <a:t>(</a:t>
            </a:r>
            <a:r>
              <a:rPr lang="en-US" sz="1200" b="1" i="1" u="none" strike="noStrike">
                <a:solidFill>
                  <a:srgbClr val="000000"/>
                </a:solidFill>
                <a:effectLst/>
                <a:latin typeface="Arial" panose="020B0604020202020204" pitchFamily="34" charset="0"/>
              </a:rPr>
              <a:t>Click</a:t>
            </a:r>
            <a:r>
              <a:rPr lang="en-US" sz="1200" b="0" i="1" u="none" strike="noStrike">
                <a:solidFill>
                  <a:srgbClr val="000000"/>
                </a:solidFill>
                <a:effectLst/>
                <a:latin typeface="Arial" panose="020B0604020202020204" pitchFamily="34" charset="0"/>
              </a:rPr>
              <a:t> to animate as you say /c/-/ŭ/-/p/) </a:t>
            </a:r>
            <a:endParaRPr lang="en-US" sz="1200" b="0">
              <a:effectLst/>
            </a:endParaRPr>
          </a:p>
          <a:p>
            <a:pPr marL="457200" rtl="0">
              <a:spcBef>
                <a:spcPts val="0"/>
              </a:spcBef>
              <a:spcAft>
                <a:spcPts val="0"/>
              </a:spcAft>
            </a:pPr>
            <a:r>
              <a:rPr lang="en-US" sz="1200" b="0" i="1" u="none" strike="noStrike">
                <a:solidFill>
                  <a:srgbClr val="000000"/>
                </a:solidFill>
                <a:effectLst/>
                <a:latin typeface="Arial" panose="020B0604020202020204" pitchFamily="34" charset="0"/>
              </a:rPr>
              <a:t>“Blend”: cup</a:t>
            </a:r>
          </a:p>
          <a:p>
            <a:pPr marL="457200" rtl="0">
              <a:spcBef>
                <a:spcPts val="0"/>
              </a:spcBef>
              <a:spcAft>
                <a:spcPts val="0"/>
              </a:spcAft>
            </a:pPr>
            <a:br>
              <a:rPr lang="en-US" sz="1200" b="0">
                <a:effectLst/>
              </a:rPr>
            </a:br>
            <a:r>
              <a:rPr lang="en-US" sz="1200" b="0" i="0" u="none" strike="noStrike">
                <a:solidFill>
                  <a:srgbClr val="000000"/>
                </a:solidFill>
                <a:effectLst/>
                <a:latin typeface="Arial" panose="020B0604020202020204" pitchFamily="34" charset="0"/>
              </a:rPr>
              <a:t>*Note: Say the phonemes (sounds), not the letter names.</a:t>
            </a:r>
            <a:endParaRPr lang="en-US" sz="1200" b="0">
              <a:effectLst/>
            </a:endParaRPr>
          </a:p>
          <a:p>
            <a:pPr marL="0" lvl="0" indent="0" algn="l" rtl="0">
              <a:lnSpc>
                <a:spcPct val="100000"/>
              </a:lnSpc>
              <a:spcBef>
                <a:spcPts val="0"/>
              </a:spcBef>
              <a:spcAft>
                <a:spcPts val="0"/>
              </a:spcAft>
              <a:buSzPts val="1100"/>
              <a:buNone/>
            </a:pPr>
            <a:endParaRPr lang="en-US"/>
          </a:p>
        </p:txBody>
      </p:sp>
    </p:spTree>
    <p:extLst>
      <p:ext uri="{BB962C8B-B14F-4D97-AF65-F5344CB8AC3E}">
        <p14:creationId xmlns:p14="http://schemas.microsoft.com/office/powerpoint/2010/main" val="353854596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4"/>
        <p:cNvGrpSpPr/>
        <p:nvPr/>
      </p:nvGrpSpPr>
      <p:grpSpPr>
        <a:xfrm>
          <a:off x="0" y="0"/>
          <a:ext cx="0" cy="0"/>
          <a:chOff x="0" y="0"/>
          <a:chExt cx="0" cy="0"/>
        </a:xfrm>
      </p:grpSpPr>
      <p:sp>
        <p:nvSpPr>
          <p:cNvPr id="655" name="Google Shape;655;g64c0e98f07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56" name="Google Shape;656;g64c0e98f07_0_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Pts val="1100"/>
              <a:buFontTx/>
              <a:buNone/>
              <a:tabLst/>
              <a:defRPr/>
            </a:pPr>
            <a:r>
              <a:rPr lang="en-US"/>
              <a:t>Facilitator Notes: Lead the participants through this activity by reading the words quoted on this slide. </a:t>
            </a:r>
          </a:p>
          <a:p>
            <a:pPr marL="0" lvl="0" indent="0" algn="l" rtl="0">
              <a:lnSpc>
                <a:spcPct val="100000"/>
              </a:lnSpc>
              <a:spcBef>
                <a:spcPts val="0"/>
              </a:spcBef>
              <a:spcAft>
                <a:spcPts val="0"/>
              </a:spcAft>
              <a:buSzPts val="1100"/>
              <a:buNone/>
            </a:pPr>
            <a:endParaRPr lang="en-US"/>
          </a:p>
          <a:p>
            <a:pPr marL="457200" rtl="0">
              <a:spcBef>
                <a:spcPts val="0"/>
              </a:spcBef>
              <a:spcAft>
                <a:spcPts val="0"/>
              </a:spcAft>
            </a:pPr>
            <a:r>
              <a:rPr lang="en-US" sz="1200" b="0" i="1" u="none" strike="noStrike">
                <a:solidFill>
                  <a:srgbClr val="000000"/>
                </a:solidFill>
                <a:effectLst/>
                <a:latin typeface="Arial" panose="020B0604020202020204" pitchFamily="34" charset="0"/>
              </a:rPr>
              <a:t>“Now let’s try some together. I will show you how I say each sound in the word as I place a chip in the box for each soun</a:t>
            </a:r>
            <a:r>
              <a:rPr lang="en-US" sz="1200" i="1">
                <a:solidFill>
                  <a:srgbClr val="000000"/>
                </a:solidFill>
                <a:latin typeface="Arial" panose="020B0604020202020204" pitchFamily="34" charset="0"/>
              </a:rPr>
              <a:t>d.”</a:t>
            </a:r>
            <a:endParaRPr lang="en-US" sz="1200" b="0">
              <a:effectLst/>
            </a:endParaRPr>
          </a:p>
          <a:p>
            <a:pPr indent="457200" rtl="0">
              <a:spcBef>
                <a:spcPts val="0"/>
              </a:spcBef>
              <a:spcAft>
                <a:spcPts val="0"/>
              </a:spcAft>
            </a:pPr>
            <a:r>
              <a:rPr lang="en-US" sz="1200" b="0" i="0" u="none" strike="noStrike">
                <a:solidFill>
                  <a:srgbClr val="000000"/>
                </a:solidFill>
                <a:effectLst/>
                <a:latin typeface="Arial" panose="020B0604020202020204" pitchFamily="34" charset="0"/>
              </a:rPr>
              <a:t>Teacher models, then students practice with the same word.</a:t>
            </a:r>
            <a:r>
              <a:rPr lang="en-US" sz="1200" b="0" i="1" u="none" strike="noStrike">
                <a:solidFill>
                  <a:srgbClr val="000000"/>
                </a:solidFill>
                <a:effectLst/>
                <a:latin typeface="Arial" panose="020B0604020202020204" pitchFamily="34" charset="0"/>
              </a:rPr>
              <a:t> </a:t>
            </a:r>
            <a:endParaRPr lang="en-US" sz="1200" b="0">
              <a:effectLst/>
            </a:endParaRPr>
          </a:p>
          <a:p>
            <a:pPr indent="457200" rtl="0">
              <a:spcBef>
                <a:spcPts val="0"/>
              </a:spcBef>
              <a:spcAft>
                <a:spcPts val="0"/>
              </a:spcAft>
            </a:pPr>
            <a:r>
              <a:rPr lang="en-US" sz="1200" b="0" i="1" u="none" strike="noStrike">
                <a:solidFill>
                  <a:srgbClr val="000000"/>
                </a:solidFill>
                <a:effectLst/>
                <a:latin typeface="Arial" panose="020B0604020202020204" pitchFamily="34" charset="0"/>
              </a:rPr>
              <a:t>“Listen”: /g/ /ō/</a:t>
            </a:r>
            <a:endParaRPr lang="en-US" sz="1200" b="0">
              <a:effectLst/>
            </a:endParaRPr>
          </a:p>
          <a:p>
            <a:pPr indent="457200" rtl="0">
              <a:spcBef>
                <a:spcPts val="0"/>
              </a:spcBef>
              <a:spcAft>
                <a:spcPts val="0"/>
              </a:spcAft>
            </a:pPr>
            <a:r>
              <a:rPr lang="en-US" sz="1200" b="0" i="1" u="none" strike="noStrike">
                <a:solidFill>
                  <a:srgbClr val="000000"/>
                </a:solidFill>
                <a:effectLst/>
                <a:latin typeface="Arial" panose="020B0604020202020204" pitchFamily="34" charset="0"/>
              </a:rPr>
              <a:t>“Repeat”: /g/ /ō/</a:t>
            </a:r>
            <a:endParaRPr lang="en-US" sz="1200" b="0">
              <a:effectLst/>
            </a:endParaRPr>
          </a:p>
          <a:p>
            <a:pPr indent="457200" rtl="0">
              <a:spcBef>
                <a:spcPts val="0"/>
              </a:spcBef>
              <a:spcAft>
                <a:spcPts val="0"/>
              </a:spcAft>
            </a:pPr>
            <a:r>
              <a:rPr lang="en-US" sz="1200" b="0" i="1" u="none" strike="noStrike">
                <a:solidFill>
                  <a:srgbClr val="000000"/>
                </a:solidFill>
                <a:effectLst/>
                <a:latin typeface="Arial" panose="020B0604020202020204" pitchFamily="34" charset="0"/>
              </a:rPr>
              <a:t>“Blend”: go </a:t>
            </a:r>
          </a:p>
          <a:p>
            <a:pPr marL="0" lvl="0" indent="0" algn="l" rtl="0">
              <a:lnSpc>
                <a:spcPct val="100000"/>
              </a:lnSpc>
              <a:spcBef>
                <a:spcPts val="0"/>
              </a:spcBef>
              <a:spcAft>
                <a:spcPts val="0"/>
              </a:spcAft>
              <a:buSzPts val="1100"/>
              <a:buNone/>
            </a:pPr>
            <a:endParaRPr lang="en-US"/>
          </a:p>
          <a:p>
            <a:pPr marL="0" lvl="0" indent="0" algn="l" rtl="0">
              <a:lnSpc>
                <a:spcPct val="100000"/>
              </a:lnSpc>
              <a:spcBef>
                <a:spcPts val="0"/>
              </a:spcBef>
              <a:spcAft>
                <a:spcPts val="0"/>
              </a:spcAft>
              <a:buSzPts val="1100"/>
              <a:buNone/>
            </a:pPr>
            <a:r>
              <a:rPr lang="en-US"/>
              <a:t>Continue with the other words with the expectation that the participants are moving the letters for each word. </a:t>
            </a:r>
          </a:p>
        </p:txBody>
      </p:sp>
    </p:spTree>
    <p:extLst>
      <p:ext uri="{BB962C8B-B14F-4D97-AF65-F5344CB8AC3E}">
        <p14:creationId xmlns:p14="http://schemas.microsoft.com/office/powerpoint/2010/main" val="118435526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4"/>
        <p:cNvGrpSpPr/>
        <p:nvPr/>
      </p:nvGrpSpPr>
      <p:grpSpPr>
        <a:xfrm>
          <a:off x="0" y="0"/>
          <a:ext cx="0" cy="0"/>
          <a:chOff x="0" y="0"/>
          <a:chExt cx="0" cy="0"/>
        </a:xfrm>
      </p:grpSpPr>
      <p:sp>
        <p:nvSpPr>
          <p:cNvPr id="655" name="Google Shape;655;g64c0e98f07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56" name="Google Shape;656;g64c0e98f07_0_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Pts val="1100"/>
              <a:buFontTx/>
              <a:buNone/>
              <a:tabLst/>
              <a:defRPr/>
            </a:pPr>
            <a:r>
              <a:rPr lang="en-US"/>
              <a:t>Facilitator Notes: Lead the participants through this activity by reading the words quoted on this slide. </a:t>
            </a:r>
          </a:p>
          <a:p>
            <a:pPr marL="0" marR="0" lvl="0" indent="0" algn="l" defTabSz="914400" rtl="0" eaLnBrk="1" fontAlgn="auto" latinLnBrk="0" hangingPunct="1">
              <a:lnSpc>
                <a:spcPct val="100000"/>
              </a:lnSpc>
              <a:spcBef>
                <a:spcPts val="0"/>
              </a:spcBef>
              <a:spcAft>
                <a:spcPts val="0"/>
              </a:spcAft>
              <a:buClrTx/>
              <a:buSzPts val="1100"/>
              <a:buFontTx/>
              <a:buNone/>
              <a:tabLst/>
              <a:defRPr/>
            </a:pPr>
            <a:endParaRPr lang="en-US" b="0" i="0" u="none" strike="noStrike">
              <a:solidFill>
                <a:srgbClr val="000000"/>
              </a:solidFill>
              <a:effectLst/>
              <a:latin typeface="Arial" panose="020B0604020202020204" pitchFamily="34" charset="0"/>
            </a:endParaRPr>
          </a:p>
          <a:p>
            <a:pPr marL="457200" rtl="0">
              <a:spcBef>
                <a:spcPts val="0"/>
              </a:spcBef>
              <a:spcAft>
                <a:spcPts val="0"/>
              </a:spcAft>
            </a:pPr>
            <a:r>
              <a:rPr lang="en-US" sz="1200" b="0" i="1" u="none" strike="noStrike">
                <a:solidFill>
                  <a:srgbClr val="000000"/>
                </a:solidFill>
                <a:effectLst/>
                <a:latin typeface="Arial" panose="020B0604020202020204" pitchFamily="34" charset="0"/>
              </a:rPr>
              <a:t>“Now it is your turn to try some on your own. I will say the sounds in the word. You will repeat the sounds. You will </a:t>
            </a:r>
            <a:r>
              <a:rPr lang="en-US" sz="1200" i="1">
                <a:solidFill>
                  <a:srgbClr val="000000"/>
                </a:solidFill>
                <a:latin typeface="Arial" panose="020B0604020202020204" pitchFamily="34" charset="0"/>
              </a:rPr>
              <a:t>place a letter in each box </a:t>
            </a:r>
            <a:r>
              <a:rPr lang="en-US" sz="1200" b="0" i="1" u="none" strike="noStrike">
                <a:solidFill>
                  <a:srgbClr val="000000"/>
                </a:solidFill>
                <a:effectLst/>
                <a:latin typeface="Arial" panose="020B0604020202020204" pitchFamily="34" charset="0"/>
              </a:rPr>
              <a:t>as you say each sound to build the word.”</a:t>
            </a:r>
            <a:endParaRPr lang="en-US" sz="1200" b="0">
              <a:effectLst/>
            </a:endParaRPr>
          </a:p>
          <a:p>
            <a:pPr indent="457200" rtl="0">
              <a:spcBef>
                <a:spcPts val="0"/>
              </a:spcBef>
              <a:spcAft>
                <a:spcPts val="0"/>
              </a:spcAft>
            </a:pPr>
            <a:r>
              <a:rPr lang="en-US" sz="1200" b="0" i="1" u="none" strike="noStrike">
                <a:solidFill>
                  <a:srgbClr val="000000"/>
                </a:solidFill>
                <a:effectLst/>
                <a:latin typeface="Arial" panose="020B0604020202020204" pitchFamily="34" charset="0"/>
              </a:rPr>
              <a:t>“Listen”: /</a:t>
            </a:r>
            <a:r>
              <a:rPr lang="en-US" sz="1200" b="0" i="1" u="none" strike="noStrike" err="1">
                <a:solidFill>
                  <a:srgbClr val="000000"/>
                </a:solidFill>
                <a:effectLst/>
                <a:latin typeface="Arial" panose="020B0604020202020204" pitchFamily="34" charset="0"/>
              </a:rPr>
              <a:t>i</a:t>
            </a:r>
            <a:r>
              <a:rPr lang="en-US" sz="1200" b="0" i="1" u="none" strike="noStrike">
                <a:solidFill>
                  <a:srgbClr val="000000"/>
                </a:solidFill>
                <a:effectLst/>
                <a:latin typeface="Arial" panose="020B0604020202020204" pitchFamily="34" charset="0"/>
              </a:rPr>
              <a:t>/ /f/</a:t>
            </a:r>
          </a:p>
          <a:p>
            <a:pPr marL="0" marR="0" lvl="0" indent="457200" algn="l" defTabSz="914400" rtl="0" eaLnBrk="1" fontAlgn="auto" latinLnBrk="0" hangingPunct="1">
              <a:lnSpc>
                <a:spcPct val="100000"/>
              </a:lnSpc>
              <a:spcBef>
                <a:spcPts val="0"/>
              </a:spcBef>
              <a:spcAft>
                <a:spcPts val="0"/>
              </a:spcAft>
              <a:buClrTx/>
              <a:buSzTx/>
              <a:buFontTx/>
              <a:buNone/>
              <a:tabLst/>
              <a:defRPr/>
            </a:pPr>
            <a:r>
              <a:rPr lang="en-US" sz="1200" b="0" i="1" u="none" strike="noStrike">
                <a:solidFill>
                  <a:srgbClr val="000000"/>
                </a:solidFill>
                <a:effectLst/>
                <a:latin typeface="Arial" panose="020B0604020202020204" pitchFamily="34" charset="0"/>
              </a:rPr>
              <a:t>“Repeat”: /</a:t>
            </a:r>
            <a:r>
              <a:rPr lang="en-US" sz="1200" b="0" i="1" u="none" strike="noStrike" err="1">
                <a:solidFill>
                  <a:srgbClr val="000000"/>
                </a:solidFill>
                <a:effectLst/>
                <a:latin typeface="Arial" panose="020B0604020202020204" pitchFamily="34" charset="0"/>
              </a:rPr>
              <a:t>i</a:t>
            </a:r>
            <a:r>
              <a:rPr lang="en-US" sz="1200" b="0" i="1" u="none" strike="noStrike">
                <a:solidFill>
                  <a:srgbClr val="000000"/>
                </a:solidFill>
                <a:effectLst/>
                <a:latin typeface="Arial" panose="020B0604020202020204" pitchFamily="34" charset="0"/>
              </a:rPr>
              <a:t>/ /f/ (</a:t>
            </a:r>
            <a:r>
              <a:rPr lang="en-US" sz="1200" b="1" i="1" u="none" strike="noStrike">
                <a:solidFill>
                  <a:srgbClr val="000000"/>
                </a:solidFill>
                <a:effectLst/>
                <a:latin typeface="Arial" panose="020B0604020202020204" pitchFamily="34" charset="0"/>
              </a:rPr>
              <a:t>Click</a:t>
            </a:r>
            <a:r>
              <a:rPr lang="en-US" sz="1200" b="0" i="1" u="none" strike="noStrike">
                <a:solidFill>
                  <a:srgbClr val="000000"/>
                </a:solidFill>
                <a:effectLst/>
                <a:latin typeface="Arial" panose="020B0604020202020204" pitchFamily="34" charset="0"/>
              </a:rPr>
              <a:t> to animate as you say /ĭ/-/f/) </a:t>
            </a:r>
          </a:p>
          <a:p>
            <a:pPr indent="457200" rtl="0">
              <a:spcBef>
                <a:spcPts val="0"/>
              </a:spcBef>
              <a:spcAft>
                <a:spcPts val="0"/>
              </a:spcAft>
            </a:pPr>
            <a:r>
              <a:rPr lang="en-US" sz="1200" b="0" i="1" u="none" strike="noStrike">
                <a:solidFill>
                  <a:srgbClr val="000000"/>
                </a:solidFill>
                <a:effectLst/>
                <a:latin typeface="Arial" panose="020B0604020202020204" pitchFamily="34" charset="0"/>
              </a:rPr>
              <a:t>“</a:t>
            </a:r>
            <a:r>
              <a:rPr lang="en-US" sz="1200" i="1">
                <a:solidFill>
                  <a:srgbClr val="000000"/>
                </a:solidFill>
                <a:latin typeface="Arial" panose="020B0604020202020204" pitchFamily="34" charset="0"/>
              </a:rPr>
              <a:t>Blend</a:t>
            </a:r>
            <a:r>
              <a:rPr lang="en-US" sz="1200" b="0" i="1" u="none" strike="noStrike">
                <a:solidFill>
                  <a:srgbClr val="000000"/>
                </a:solidFill>
                <a:effectLst/>
                <a:latin typeface="Arial" panose="020B0604020202020204" pitchFamily="34" charset="0"/>
              </a:rPr>
              <a:t>”: if</a:t>
            </a:r>
            <a:endParaRPr lang="en-US" sz="1200" b="0">
              <a:effectLst/>
            </a:endParaRPr>
          </a:p>
          <a:p>
            <a:pPr marL="0" marR="0" lvl="0" indent="0" algn="l" defTabSz="914400" rtl="0" eaLnBrk="1" fontAlgn="auto" latinLnBrk="0" hangingPunct="1">
              <a:lnSpc>
                <a:spcPct val="100000"/>
              </a:lnSpc>
              <a:spcBef>
                <a:spcPts val="0"/>
              </a:spcBef>
              <a:spcAft>
                <a:spcPts val="0"/>
              </a:spcAft>
              <a:buClrTx/>
              <a:buSzPts val="1100"/>
              <a:buFontTx/>
              <a:buNone/>
              <a:tabLst/>
              <a:defRPr/>
            </a:pPr>
            <a:endParaRPr lang="en-US" b="0" i="0" u="none" strike="noStrike">
              <a:solidFill>
                <a:srgbClr val="000000"/>
              </a:solidFill>
              <a:effectLst/>
              <a:latin typeface="Arial" panose="020B0604020202020204" pitchFamily="34" charset="0"/>
            </a:endParaRPr>
          </a:p>
          <a:p>
            <a:pPr rtl="0">
              <a:spcBef>
                <a:spcPts val="0"/>
              </a:spcBef>
              <a:spcAft>
                <a:spcPts val="0"/>
              </a:spcAft>
            </a:pPr>
            <a:r>
              <a:rPr lang="en-US" sz="1200" b="0" i="0" u="sng">
                <a:solidFill>
                  <a:srgbClr val="000000"/>
                </a:solidFill>
                <a:effectLst/>
                <a:latin typeface="Arial" panose="020B0604020202020204" pitchFamily="34" charset="0"/>
              </a:rPr>
              <a:t>Sounds 	  Words</a:t>
            </a:r>
            <a:endParaRPr lang="en-US" sz="1200" b="0">
              <a:effectLst/>
            </a:endParaRPr>
          </a:p>
          <a:p>
            <a:r>
              <a:rPr lang="en-US" sz="1200" b="0" i="0" u="none" strike="noStrike">
                <a:solidFill>
                  <a:srgbClr val="000000"/>
                </a:solidFill>
                <a:effectLst/>
                <a:latin typeface="Arial" panose="020B0604020202020204" pitchFamily="34" charset="0"/>
              </a:rPr>
              <a:t>/ĭ/ /f/     	     if </a:t>
            </a:r>
          </a:p>
          <a:p>
            <a:r>
              <a:rPr lang="en-US" sz="1200">
                <a:solidFill>
                  <a:srgbClr val="000000"/>
                </a:solidFill>
                <a:latin typeface="Arial" panose="020B0604020202020204" pitchFamily="34" charset="0"/>
              </a:rPr>
              <a:t>/l/ /</a:t>
            </a:r>
            <a:r>
              <a:rPr lang="en-US" sz="1200" b="0" i="0" u="none" strike="noStrike">
                <a:solidFill>
                  <a:srgbClr val="000000"/>
                </a:solidFill>
                <a:effectLst/>
                <a:latin typeface="Arial" panose="020B0604020202020204" pitchFamily="34" charset="0"/>
              </a:rPr>
              <a:t>ĭ</a:t>
            </a:r>
            <a:r>
              <a:rPr lang="en-US" sz="1200">
                <a:solidFill>
                  <a:srgbClr val="000000"/>
                </a:solidFill>
                <a:latin typeface="Arial" panose="020B0604020202020204" pitchFamily="34" charset="0"/>
              </a:rPr>
              <a:t>/ /d/</a:t>
            </a:r>
            <a:r>
              <a:rPr lang="en-US" sz="1200"/>
              <a:t>              </a:t>
            </a:r>
            <a:r>
              <a:rPr lang="en-US" sz="1200">
                <a:solidFill>
                  <a:srgbClr val="000000"/>
                </a:solidFill>
                <a:latin typeface="Arial" panose="020B0604020202020204" pitchFamily="34" charset="0"/>
              </a:rPr>
              <a:t>lid</a:t>
            </a:r>
          </a:p>
          <a:p>
            <a:r>
              <a:rPr lang="en-US" sz="1200" b="0" i="0" u="none" strike="noStrike">
                <a:solidFill>
                  <a:srgbClr val="000000"/>
                </a:solidFill>
                <a:effectLst/>
                <a:latin typeface="Arial" panose="020B0604020202020204" pitchFamily="34" charset="0"/>
              </a:rPr>
              <a:t>/s/ /l/ /ĕ/ /d/       sled     	</a:t>
            </a:r>
            <a:endParaRPr lang="en-US" sz="1050" b="0" i="0" u="none" strike="noStrike">
              <a:solidFill>
                <a:srgbClr val="000000"/>
              </a:solidFill>
              <a:effectLst/>
              <a:latin typeface="Arial" panose="020B0604020202020204" pitchFamily="34" charset="0"/>
            </a:endParaRPr>
          </a:p>
          <a:p>
            <a:r>
              <a:rPr lang="en-US" sz="1200" b="0" i="0" u="none" strike="noStrike">
                <a:solidFill>
                  <a:srgbClr val="000000"/>
                </a:solidFill>
                <a:effectLst/>
                <a:latin typeface="Arial" panose="020B0604020202020204" pitchFamily="34" charset="0"/>
              </a:rPr>
              <a:t>/l/ /ŏ/ /s/ /t/</a:t>
            </a:r>
            <a:r>
              <a:rPr lang="en-US" sz="1200"/>
              <a:t>        </a:t>
            </a:r>
            <a:r>
              <a:rPr lang="en-US" sz="1200" b="0" i="0" u="none" strike="noStrike">
                <a:solidFill>
                  <a:srgbClr val="000000"/>
                </a:solidFill>
                <a:effectLst/>
                <a:latin typeface="Arial" panose="020B0604020202020204" pitchFamily="34" charset="0"/>
              </a:rPr>
              <a:t>lost 	</a:t>
            </a:r>
            <a:endParaRPr lang="en-US" b="0" i="0" u="none" strike="noStrike">
              <a:solidFill>
                <a:srgbClr val="000000"/>
              </a:solidFill>
              <a:effectLst/>
              <a:latin typeface="Arial" panose="020B0604020202020204" pitchFamily="34" charset="0"/>
            </a:endParaRPr>
          </a:p>
        </p:txBody>
      </p:sp>
    </p:spTree>
    <p:extLst>
      <p:ext uri="{BB962C8B-B14F-4D97-AF65-F5344CB8AC3E}">
        <p14:creationId xmlns:p14="http://schemas.microsoft.com/office/powerpoint/2010/main" val="15407643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During this session, participants will:</a:t>
            </a:r>
          </a:p>
          <a:p>
            <a:endParaRPr lang="en-US"/>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Understand the foundational knowledge for blending and segmenting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Engage in academic discourse on evidence-based instructional considerations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Incorporate blending and segmenting phonics routines through modeling and practice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Develop a plan to assess and progress monitor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Determine personalized next steps for implementation  </a:t>
            </a:r>
          </a:p>
          <a:p>
            <a:endParaRPr lang="en-US"/>
          </a:p>
        </p:txBody>
      </p:sp>
      <p:sp>
        <p:nvSpPr>
          <p:cNvPr id="4" name="Slide Number Placeholder 3"/>
          <p:cNvSpPr>
            <a:spLocks noGrp="1"/>
          </p:cNvSpPr>
          <p:nvPr>
            <p:ph type="sldNum" sz="quarter" idx="5"/>
          </p:nvPr>
        </p:nvSpPr>
        <p:spPr/>
        <p:txBody>
          <a:bodyPr/>
          <a:lstStyle/>
          <a:p>
            <a:fld id="{8BB1861C-16E8-4DC1-A9DC-F9D5DBFC0DC8}" type="slidenum">
              <a:rPr lang="en-US" smtClean="0"/>
              <a:t>3</a:t>
            </a:fld>
            <a:endParaRPr lang="en-US"/>
          </a:p>
        </p:txBody>
      </p:sp>
    </p:spTree>
    <p:extLst>
      <p:ext uri="{BB962C8B-B14F-4D97-AF65-F5344CB8AC3E}">
        <p14:creationId xmlns:p14="http://schemas.microsoft.com/office/powerpoint/2010/main" val="74430459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4"/>
        <p:cNvGrpSpPr/>
        <p:nvPr/>
      </p:nvGrpSpPr>
      <p:grpSpPr>
        <a:xfrm>
          <a:off x="0" y="0"/>
          <a:ext cx="0" cy="0"/>
          <a:chOff x="0" y="0"/>
          <a:chExt cx="0" cy="0"/>
        </a:xfrm>
      </p:grpSpPr>
      <p:sp>
        <p:nvSpPr>
          <p:cNvPr id="655" name="Google Shape;655;g64c0e98f07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56" name="Google Shape;656;g64c0e98f07_0_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a:t>As students develop blending and segmenting skills, teachers should select words that align with students’ level of proficiency. This slide demonstrates the increasing level of difficulty as it relates to types of words. This is also helpful in determining appropriate word choice for scaffolding and differentiation. </a:t>
            </a:r>
          </a:p>
          <a:p>
            <a:pPr marL="0" lvl="0" indent="0" algn="l" rtl="0">
              <a:lnSpc>
                <a:spcPct val="100000"/>
              </a:lnSpc>
              <a:spcBef>
                <a:spcPts val="0"/>
              </a:spcBef>
              <a:spcAft>
                <a:spcPts val="0"/>
              </a:spcAft>
              <a:buSzPts val="1100"/>
              <a:buNone/>
            </a:pPr>
            <a:endParaRPr lang="en-US"/>
          </a:p>
          <a:p>
            <a:pPr marL="0" lvl="0" indent="0" algn="l" rtl="0">
              <a:lnSpc>
                <a:spcPct val="100000"/>
              </a:lnSpc>
              <a:spcBef>
                <a:spcPts val="0"/>
              </a:spcBef>
              <a:spcAft>
                <a:spcPts val="0"/>
              </a:spcAft>
              <a:buSzPts val="1100"/>
              <a:buNone/>
            </a:pPr>
            <a:r>
              <a:rPr lang="en-US"/>
              <a:t>The simplest type of word for practicing segmenting and blending is two-phoneme words like </a:t>
            </a:r>
            <a:r>
              <a:rPr lang="en-US" i="1"/>
              <a:t>at</a:t>
            </a:r>
            <a:r>
              <a:rPr lang="en-US"/>
              <a:t> or </a:t>
            </a:r>
            <a:r>
              <a:rPr lang="en-US" i="1"/>
              <a:t>if</a:t>
            </a:r>
            <a:r>
              <a:rPr lang="en-US"/>
              <a:t>. Next, we have three-phoneme words with initial continuant sounds. These words are particularly beneficial for practice if students are not yet able to blend the next group of words, three phoneme words with varying phoneme combinations. As students demonstrate proficiency with these words, teachers can practice segmenting and blending with four and five-phoneme words containing varying sound patterns. </a:t>
            </a:r>
          </a:p>
          <a:p>
            <a:pPr marL="0" lvl="0" indent="0" algn="l" rtl="0">
              <a:lnSpc>
                <a:spcPct val="100000"/>
              </a:lnSpc>
              <a:spcBef>
                <a:spcPts val="0"/>
              </a:spcBef>
              <a:spcAft>
                <a:spcPts val="0"/>
              </a:spcAft>
              <a:buSzPts val="1100"/>
              <a:buNone/>
            </a:pPr>
            <a:endParaRPr lang="en-US"/>
          </a:p>
          <a:p>
            <a:pPr marL="0" lvl="0" indent="0" algn="l" rtl="0">
              <a:lnSpc>
                <a:spcPct val="100000"/>
              </a:lnSpc>
              <a:spcBef>
                <a:spcPts val="0"/>
              </a:spcBef>
              <a:spcAft>
                <a:spcPts val="0"/>
              </a:spcAft>
              <a:buSzPts val="1100"/>
              <a:buNone/>
            </a:pPr>
            <a:r>
              <a:rPr lang="en-US"/>
              <a:t>Once a student can blend and segment phonemes, they are ready for decoding. A student who can segment five-phoneme words is considered to have phonemic proficiency. </a:t>
            </a:r>
          </a:p>
        </p:txBody>
      </p:sp>
    </p:spTree>
    <p:extLst>
      <p:ext uri="{BB962C8B-B14F-4D97-AF65-F5344CB8AC3E}">
        <p14:creationId xmlns:p14="http://schemas.microsoft.com/office/powerpoint/2010/main" val="386608236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a:t>In this section, we will provide time for you to practice the blending or segmenting routine with a partner or small group. </a:t>
            </a:r>
          </a:p>
        </p:txBody>
      </p:sp>
      <p:sp>
        <p:nvSpPr>
          <p:cNvPr id="4" name="Slide Number Placeholder 3"/>
          <p:cNvSpPr>
            <a:spLocks noGrp="1"/>
          </p:cNvSpPr>
          <p:nvPr>
            <p:ph type="sldNum" sz="quarter" idx="5"/>
          </p:nvPr>
        </p:nvSpPr>
        <p:spPr/>
        <p:txBody>
          <a:bodyPr/>
          <a:lstStyle/>
          <a:p>
            <a:fld id="{8BB1861C-16E8-4DC1-A9DC-F9D5DBFC0DC8}" type="slidenum">
              <a:rPr lang="en-US" smtClean="0"/>
              <a:t>31</a:t>
            </a:fld>
            <a:endParaRPr lang="en-US"/>
          </a:p>
        </p:txBody>
      </p:sp>
    </p:spTree>
    <p:extLst>
      <p:ext uri="{BB962C8B-B14F-4D97-AF65-F5344CB8AC3E}">
        <p14:creationId xmlns:p14="http://schemas.microsoft.com/office/powerpoint/2010/main" val="30572463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4"/>
        <p:cNvGrpSpPr/>
        <p:nvPr/>
      </p:nvGrpSpPr>
      <p:grpSpPr>
        <a:xfrm>
          <a:off x="0" y="0"/>
          <a:ext cx="0" cy="0"/>
          <a:chOff x="0" y="0"/>
          <a:chExt cx="0" cy="0"/>
        </a:xfrm>
      </p:grpSpPr>
      <p:sp>
        <p:nvSpPr>
          <p:cNvPr id="655" name="Google Shape;655;g64c0e98f07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56" name="Google Shape;656;g64c0e98f07_0_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r>
              <a:rPr lang="en-US"/>
              <a:t>Pulled from </a:t>
            </a:r>
            <a:r>
              <a:rPr lang="en-US" dirty="0">
                <a:hlinkClick r:id="rId3"/>
              </a:rPr>
              <a:t>Leader Look Fors document in Facilitator Guide - Features</a:t>
            </a:r>
            <a:r>
              <a:rPr lang="en-US" i="0" u="none" strike="noStrike" dirty="0">
                <a:solidFill>
                  <a:srgbClr val="000000"/>
                </a:solidFill>
                <a:effectLst/>
                <a:latin typeface="Calibri"/>
                <a:ea typeface="Roboto Slab"/>
                <a:cs typeface="Calibri"/>
                <a:hlinkClick r:id="rId3"/>
              </a:rPr>
              <a:t> </a:t>
            </a:r>
            <a:r>
              <a:rPr lang="en-US" dirty="0">
                <a:hlinkClick r:id="rId3"/>
              </a:rPr>
              <a:t>of</a:t>
            </a:r>
            <a:r>
              <a:rPr lang="en-US" i="0" u="none" strike="noStrike" dirty="0">
                <a:solidFill>
                  <a:srgbClr val="000000"/>
                </a:solidFill>
                <a:effectLst/>
                <a:latin typeface="Calibri"/>
                <a:ea typeface="Roboto Slab"/>
                <a:cs typeface="Calibri"/>
                <a:hlinkClick r:id="rId3"/>
              </a:rPr>
              <a:t> </a:t>
            </a:r>
            <a:r>
              <a:rPr lang="en-US" dirty="0">
                <a:hlinkClick r:id="rId3"/>
              </a:rPr>
              <a:t>Effective</a:t>
            </a:r>
            <a:r>
              <a:rPr lang="en-US" i="0" u="none" strike="noStrike" dirty="0">
                <a:solidFill>
                  <a:srgbClr val="000000"/>
                </a:solidFill>
                <a:effectLst/>
                <a:latin typeface="Calibri"/>
                <a:ea typeface="Roboto Slab"/>
                <a:cs typeface="Calibri"/>
                <a:hlinkClick r:id="rId3"/>
              </a:rPr>
              <a:t> </a:t>
            </a:r>
            <a:r>
              <a:rPr lang="en-US" dirty="0">
                <a:hlinkClick r:id="rId3"/>
              </a:rPr>
              <a:t>Literacy</a:t>
            </a:r>
            <a:r>
              <a:rPr lang="en-US" i="0" u="none" strike="noStrike" dirty="0">
                <a:solidFill>
                  <a:srgbClr val="000000"/>
                </a:solidFill>
                <a:effectLst/>
                <a:latin typeface="Calibri"/>
                <a:ea typeface="Roboto Slab"/>
                <a:cs typeface="Calibri"/>
                <a:hlinkClick r:id="rId3"/>
              </a:rPr>
              <a:t> </a:t>
            </a:r>
            <a:r>
              <a:rPr lang="en-US" dirty="0">
                <a:hlinkClick r:id="rId3"/>
              </a:rPr>
              <a:t>Instruction</a:t>
            </a:r>
            <a:r>
              <a:rPr lang="en-US" dirty="0">
                <a:solidFill>
                  <a:srgbClr val="000000"/>
                </a:solidFill>
                <a:latin typeface="Calibri"/>
                <a:ea typeface="Roboto Slab"/>
                <a:cs typeface="Calibri"/>
                <a:hlinkClick r:id="rId3"/>
              </a:rPr>
              <a:t> </a:t>
            </a:r>
            <a:r>
              <a:rPr lang="en-US" dirty="0">
                <a:hlinkClick r:id="rId3"/>
              </a:rPr>
              <a:t>by</a:t>
            </a:r>
            <a:r>
              <a:rPr lang="en-US" i="0" u="none" strike="noStrike" dirty="0">
                <a:solidFill>
                  <a:srgbClr val="000000"/>
                </a:solidFill>
                <a:effectLst/>
                <a:latin typeface="Calibri"/>
                <a:ea typeface="Roboto Slab"/>
                <a:cs typeface="Calibri"/>
                <a:hlinkClick r:id="rId3"/>
              </a:rPr>
              <a:t> </a:t>
            </a:r>
            <a:r>
              <a:rPr lang="en-US" dirty="0">
                <a:hlinkClick r:id="rId3"/>
              </a:rPr>
              <a:t>Component</a:t>
            </a:r>
            <a:endParaRPr lang="en-US">
              <a:cs typeface="Calibri"/>
            </a:endParaRPr>
          </a:p>
          <a:p>
            <a:endParaRPr lang="en-US"/>
          </a:p>
          <a:p>
            <a:r>
              <a:rPr lang="en-US" dirty="0"/>
              <a:t>Here is a checklist to keep in mind when providing or observing phonemic awareness instruction. This list can be used to guide grade level meetings to track implementation progress. This list can also be used to support coaching conversations and corrective feedback after administrator walkthroughs. </a:t>
            </a:r>
            <a:br>
              <a:rPr lang="en-US" dirty="0">
                <a:cs typeface="+mn-lt"/>
              </a:rPr>
            </a:br>
            <a:endParaRPr lang="en-US"/>
          </a:p>
          <a:p>
            <a:r>
              <a:rPr lang="en-US" dirty="0"/>
              <a:t>Facilitator Notes: </a:t>
            </a:r>
          </a:p>
          <a:p>
            <a:r>
              <a:rPr lang="en-US" dirty="0"/>
              <a:t>Provide this checklist as a reminder before participants break up into groups to plan and practice the routines. This can also serve as a walkthrough form after providing teachers with this training and setting this routine implementation as a focus for your evaluations and subsequent meetings. </a:t>
            </a:r>
            <a:endParaRPr lang="en-US" dirty="0">
              <a:cs typeface="Calibri"/>
            </a:endParaRPr>
          </a:p>
        </p:txBody>
      </p:sp>
    </p:spTree>
    <p:extLst>
      <p:ext uri="{BB962C8B-B14F-4D97-AF65-F5344CB8AC3E}">
        <p14:creationId xmlns:p14="http://schemas.microsoft.com/office/powerpoint/2010/main" val="172658917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4"/>
        <p:cNvGrpSpPr/>
        <p:nvPr/>
      </p:nvGrpSpPr>
      <p:grpSpPr>
        <a:xfrm>
          <a:off x="0" y="0"/>
          <a:ext cx="0" cy="0"/>
          <a:chOff x="0" y="0"/>
          <a:chExt cx="0" cy="0"/>
        </a:xfrm>
      </p:grpSpPr>
      <p:sp>
        <p:nvSpPr>
          <p:cNvPr id="655" name="Google Shape;655;g64c0e98f07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56" name="Google Shape;656;g64c0e98f07_0_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a:t>Facilitator Notes: </a:t>
            </a:r>
          </a:p>
          <a:p>
            <a:pPr marL="0" lvl="0" indent="0" algn="l" rtl="0">
              <a:lnSpc>
                <a:spcPct val="100000"/>
              </a:lnSpc>
              <a:spcBef>
                <a:spcPts val="0"/>
              </a:spcBef>
              <a:spcAft>
                <a:spcPts val="0"/>
              </a:spcAft>
              <a:buSzPts val="1100"/>
              <a:buNone/>
            </a:pPr>
            <a:r>
              <a:rPr lang="en-US"/>
              <a:t>This is your opportunity to facilitate the practice with your participants.</a:t>
            </a:r>
          </a:p>
          <a:p>
            <a:pPr marL="0" lvl="0" indent="0" algn="l" rtl="0">
              <a:lnSpc>
                <a:spcPct val="100000"/>
              </a:lnSpc>
              <a:spcBef>
                <a:spcPts val="0"/>
              </a:spcBef>
              <a:spcAft>
                <a:spcPts val="0"/>
              </a:spcAft>
              <a:buSzPts val="1100"/>
              <a:buNone/>
            </a:pPr>
            <a:endParaRPr lang="en-US"/>
          </a:p>
          <a:p>
            <a:pPr marL="0" lvl="0" indent="0" algn="l" rtl="0">
              <a:lnSpc>
                <a:spcPct val="100000"/>
              </a:lnSpc>
              <a:spcBef>
                <a:spcPts val="0"/>
              </a:spcBef>
              <a:spcAft>
                <a:spcPts val="0"/>
              </a:spcAft>
              <a:buSzPts val="1100"/>
              <a:buNone/>
            </a:pPr>
            <a:r>
              <a:rPr lang="en-US"/>
              <a:t>Depending on whether you are presenting this session in person or virtually, it is important to provide time to practice. </a:t>
            </a:r>
          </a:p>
          <a:p>
            <a:pPr marL="0" lvl="0" indent="0" algn="l" rtl="0">
              <a:lnSpc>
                <a:spcPct val="100000"/>
              </a:lnSpc>
              <a:spcBef>
                <a:spcPts val="0"/>
              </a:spcBef>
              <a:spcAft>
                <a:spcPts val="0"/>
              </a:spcAft>
              <a:buSzPts val="1100"/>
              <a:buNone/>
            </a:pPr>
            <a:endParaRPr lang="en-US"/>
          </a:p>
          <a:p>
            <a:pPr marL="0" lvl="0" indent="0" algn="l" rtl="0">
              <a:lnSpc>
                <a:spcPct val="100000"/>
              </a:lnSpc>
              <a:spcBef>
                <a:spcPts val="0"/>
              </a:spcBef>
              <a:spcAft>
                <a:spcPts val="0"/>
              </a:spcAft>
              <a:buSzPts val="1100"/>
              <a:buNone/>
            </a:pPr>
            <a:r>
              <a:rPr lang="en-US"/>
              <a:t>Participants will need a printed or digital copy of the Sample Blending and Segmenting Lesson.</a:t>
            </a:r>
          </a:p>
          <a:p>
            <a:pPr marL="0" lvl="0" indent="0" algn="l" rtl="0">
              <a:lnSpc>
                <a:spcPct val="100000"/>
              </a:lnSpc>
              <a:spcBef>
                <a:spcPts val="0"/>
              </a:spcBef>
              <a:spcAft>
                <a:spcPts val="0"/>
              </a:spcAft>
              <a:buSzPts val="1100"/>
              <a:buNone/>
            </a:pPr>
            <a:endParaRPr lang="en-US"/>
          </a:p>
          <a:p>
            <a:pPr marL="0" lvl="0" indent="0" algn="l" rtl="0">
              <a:lnSpc>
                <a:spcPct val="100000"/>
              </a:lnSpc>
              <a:spcBef>
                <a:spcPts val="0"/>
              </a:spcBef>
              <a:spcAft>
                <a:spcPts val="0"/>
              </a:spcAft>
              <a:buSzPts val="1100"/>
              <a:buNone/>
            </a:pPr>
            <a:r>
              <a:rPr lang="en-US"/>
              <a:t>This lesson includes words that cover the sequence of complexity, but participants may choose words from their existing curriculum or lesson plan as well. </a:t>
            </a:r>
          </a:p>
          <a:p>
            <a:pPr marL="0" lvl="0" indent="0" algn="l" rtl="0">
              <a:lnSpc>
                <a:spcPct val="100000"/>
              </a:lnSpc>
              <a:spcBef>
                <a:spcPts val="0"/>
              </a:spcBef>
              <a:spcAft>
                <a:spcPts val="0"/>
              </a:spcAft>
              <a:buSzPts val="1100"/>
              <a:buNone/>
            </a:pPr>
            <a:endParaRPr lang="en-US"/>
          </a:p>
          <a:p>
            <a:pPr marL="0" lvl="0" indent="0" algn="l" rtl="0">
              <a:lnSpc>
                <a:spcPct val="100000"/>
              </a:lnSpc>
              <a:spcBef>
                <a:spcPts val="0"/>
              </a:spcBef>
              <a:spcAft>
                <a:spcPts val="0"/>
              </a:spcAft>
              <a:buSzPts val="1100"/>
              <a:buNone/>
            </a:pPr>
            <a:r>
              <a:rPr lang="en-US"/>
              <a:t>If presenting with multiple grade levels and interventionists, it is beneficial to decide on a schoolwide hand movement for blending and segmenting phonemes to limit confusion for students. </a:t>
            </a:r>
          </a:p>
          <a:p>
            <a:pPr marL="0" lvl="0" indent="0" algn="l" rtl="0">
              <a:lnSpc>
                <a:spcPct val="100000"/>
              </a:lnSpc>
              <a:spcBef>
                <a:spcPts val="0"/>
              </a:spcBef>
              <a:spcAft>
                <a:spcPts val="0"/>
              </a:spcAft>
              <a:buSzPts val="1100"/>
              <a:buNone/>
            </a:pPr>
            <a:endParaRPr lang="en-US"/>
          </a:p>
          <a:p>
            <a:pPr marL="0" lvl="0" indent="0" algn="l" rtl="0">
              <a:lnSpc>
                <a:spcPct val="100000"/>
              </a:lnSpc>
              <a:spcBef>
                <a:spcPts val="0"/>
              </a:spcBef>
              <a:spcAft>
                <a:spcPts val="0"/>
              </a:spcAft>
              <a:buSzPts val="1100"/>
              <a:buNone/>
            </a:pPr>
            <a:r>
              <a:rPr lang="en-US"/>
              <a:t>Additional considerations for in person session, include print outs of Elkonin boxes and chips or counters as well as letter manipulatives. For the virtual session, a virtual Elkonin box activity or shared google slide will also work. </a:t>
            </a:r>
          </a:p>
          <a:p>
            <a:pPr marL="0" lvl="0" indent="0" algn="l" rtl="0">
              <a:lnSpc>
                <a:spcPct val="100000"/>
              </a:lnSpc>
              <a:spcBef>
                <a:spcPts val="0"/>
              </a:spcBef>
              <a:spcAft>
                <a:spcPts val="0"/>
              </a:spcAft>
              <a:buSzPts val="1100"/>
              <a:buNone/>
            </a:pPr>
            <a:endParaRPr lang="en-US"/>
          </a:p>
        </p:txBody>
      </p:sp>
    </p:spTree>
    <p:extLst>
      <p:ext uri="{BB962C8B-B14F-4D97-AF65-F5344CB8AC3E}">
        <p14:creationId xmlns:p14="http://schemas.microsoft.com/office/powerpoint/2010/main" val="185095414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4"/>
        <p:cNvGrpSpPr/>
        <p:nvPr/>
      </p:nvGrpSpPr>
      <p:grpSpPr>
        <a:xfrm>
          <a:off x="0" y="0"/>
          <a:ext cx="0" cy="0"/>
          <a:chOff x="0" y="0"/>
          <a:chExt cx="0" cy="0"/>
        </a:xfrm>
      </p:grpSpPr>
      <p:sp>
        <p:nvSpPr>
          <p:cNvPr id="655" name="Google Shape;655;g64c0e98f07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56" name="Google Shape;656;g64c0e98f07_0_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r>
              <a:rPr lang="en-US" sz="1200"/>
              <a:t>Let’s take a few minutes to discuss how you will implement these routines in your classroom.</a:t>
            </a:r>
          </a:p>
          <a:p>
            <a:endParaRPr lang="en-US" sz="1200"/>
          </a:p>
          <a:p>
            <a:r>
              <a:rPr lang="en-US" sz="1200"/>
              <a:t>Consider: </a:t>
            </a:r>
          </a:p>
          <a:p>
            <a:pPr marL="342900" indent="-342900">
              <a:buFontTx/>
              <a:buChar char="-"/>
            </a:pPr>
            <a:endParaRPr lang="en-US" sz="1200"/>
          </a:p>
          <a:p>
            <a:pPr marL="342900" indent="-342900">
              <a:buFontTx/>
              <a:buChar char="-"/>
            </a:pPr>
            <a:r>
              <a:rPr lang="en-US" sz="1200"/>
              <a:t>Existing phonics instruction</a:t>
            </a:r>
          </a:p>
          <a:p>
            <a:pPr marL="342900" indent="-342900">
              <a:buFontTx/>
              <a:buChar char="-"/>
            </a:pPr>
            <a:r>
              <a:rPr lang="en-US" sz="1200"/>
              <a:t>Physical classroom set up during lesson and organization of materials</a:t>
            </a:r>
          </a:p>
          <a:p>
            <a:pPr marL="342900" indent="-342900">
              <a:buFontTx/>
              <a:buChar char="-"/>
            </a:pPr>
            <a:r>
              <a:rPr lang="en-US" sz="1200"/>
              <a:t>Logistics of whole group/small groups</a:t>
            </a:r>
          </a:p>
          <a:p>
            <a:pPr marL="342900" indent="-342900">
              <a:buFontTx/>
              <a:buChar char="-"/>
            </a:pPr>
            <a:r>
              <a:rPr lang="en-US" sz="1200"/>
              <a:t>Adjusting the gradual release to keep pace with students’ level of skill mastery</a:t>
            </a:r>
          </a:p>
          <a:p>
            <a:pPr marL="0" lvl="0" indent="0" algn="l" rtl="0">
              <a:lnSpc>
                <a:spcPct val="100000"/>
              </a:lnSpc>
              <a:spcBef>
                <a:spcPts val="0"/>
              </a:spcBef>
              <a:spcAft>
                <a:spcPts val="0"/>
              </a:spcAft>
              <a:buSzPts val="1100"/>
              <a:buNone/>
            </a:pPr>
            <a:endParaRPr lang="en-US"/>
          </a:p>
          <a:p>
            <a:pPr marL="0" lvl="0" indent="0" algn="l" rtl="0">
              <a:lnSpc>
                <a:spcPct val="100000"/>
              </a:lnSpc>
              <a:spcBef>
                <a:spcPts val="0"/>
              </a:spcBef>
              <a:spcAft>
                <a:spcPts val="0"/>
              </a:spcAft>
              <a:buSzPts val="1100"/>
              <a:buNone/>
            </a:pPr>
            <a:r>
              <a:rPr lang="en-US"/>
              <a:t>Facilitator Notes: </a:t>
            </a:r>
          </a:p>
          <a:p>
            <a:pPr marL="0" lvl="0" indent="0" algn="l" rtl="0">
              <a:lnSpc>
                <a:spcPct val="100000"/>
              </a:lnSpc>
              <a:spcBef>
                <a:spcPts val="0"/>
              </a:spcBef>
              <a:spcAft>
                <a:spcPts val="0"/>
              </a:spcAft>
              <a:buSzPts val="1100"/>
              <a:buNone/>
            </a:pPr>
            <a:r>
              <a:rPr lang="en-US"/>
              <a:t>This is the time to review expectations and discuss any roadblocks or plans for implementation. As a READ lead or administrator, you will want to tailor this discussion to include what is expected during walkthroughs and on lesson plans. </a:t>
            </a:r>
          </a:p>
        </p:txBody>
      </p:sp>
    </p:spTree>
    <p:extLst>
      <p:ext uri="{BB962C8B-B14F-4D97-AF65-F5344CB8AC3E}">
        <p14:creationId xmlns:p14="http://schemas.microsoft.com/office/powerpoint/2010/main" val="413105491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4"/>
        <p:cNvGrpSpPr/>
        <p:nvPr/>
      </p:nvGrpSpPr>
      <p:grpSpPr>
        <a:xfrm>
          <a:off x="0" y="0"/>
          <a:ext cx="0" cy="0"/>
          <a:chOff x="0" y="0"/>
          <a:chExt cx="0" cy="0"/>
        </a:xfrm>
      </p:grpSpPr>
      <p:sp>
        <p:nvSpPr>
          <p:cNvPr id="655" name="Google Shape;655;g64c0e98f07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56" name="Google Shape;656;g64c0e98f07_0_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r>
              <a:rPr lang="en-US" sz="1200">
                <a:solidFill>
                  <a:schemeClr val="tx1"/>
                </a:solidFill>
              </a:rPr>
              <a:t>After practicing these routines, what questions do you still have? </a:t>
            </a:r>
          </a:p>
          <a:p>
            <a:pPr marL="0" lvl="0" indent="0" algn="l" rtl="0">
              <a:lnSpc>
                <a:spcPct val="100000"/>
              </a:lnSpc>
              <a:spcBef>
                <a:spcPts val="0"/>
              </a:spcBef>
              <a:spcAft>
                <a:spcPts val="0"/>
              </a:spcAft>
              <a:buSzPts val="1100"/>
              <a:buNone/>
            </a:pPr>
            <a:endParaRPr lang="en-US"/>
          </a:p>
        </p:txBody>
      </p:sp>
    </p:spTree>
    <p:extLst>
      <p:ext uri="{BB962C8B-B14F-4D97-AF65-F5344CB8AC3E}">
        <p14:creationId xmlns:p14="http://schemas.microsoft.com/office/powerpoint/2010/main" val="178151740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0"/>
          </a:p>
        </p:txBody>
      </p:sp>
      <p:sp>
        <p:nvSpPr>
          <p:cNvPr id="4" name="Slide Number Placeholder 3"/>
          <p:cNvSpPr>
            <a:spLocks noGrp="1"/>
          </p:cNvSpPr>
          <p:nvPr>
            <p:ph type="sldNum" sz="quarter" idx="5"/>
          </p:nvPr>
        </p:nvSpPr>
        <p:spPr/>
        <p:txBody>
          <a:bodyPr/>
          <a:lstStyle/>
          <a:p>
            <a:fld id="{8BB1861C-16E8-4DC1-A9DC-F9D5DBFC0DC8}" type="slidenum">
              <a:rPr lang="en-US" smtClean="0"/>
              <a:t>36</a:t>
            </a:fld>
            <a:endParaRPr lang="en-US"/>
          </a:p>
        </p:txBody>
      </p:sp>
    </p:spTree>
    <p:extLst>
      <p:ext uri="{BB962C8B-B14F-4D97-AF65-F5344CB8AC3E}">
        <p14:creationId xmlns:p14="http://schemas.microsoft.com/office/powerpoint/2010/main" val="136252667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spcBef>
                <a:spcPts val="1000"/>
              </a:spcBef>
              <a:spcAft>
                <a:spcPts val="0"/>
              </a:spcAft>
            </a:pPr>
            <a:r>
              <a:rPr lang="en-US" sz="2400" b="0" i="0" u="none" strike="noStrike">
                <a:solidFill>
                  <a:srgbClr val="000000"/>
                </a:solidFill>
                <a:effectLst/>
              </a:rPr>
              <a:t>Take a minute and think about all that you learned during this session.</a:t>
            </a:r>
          </a:p>
          <a:p>
            <a:pPr rtl="0" fontAlgn="base">
              <a:spcBef>
                <a:spcPts val="1000"/>
              </a:spcBef>
              <a:spcAft>
                <a:spcPts val="0"/>
              </a:spcAft>
            </a:pPr>
            <a:endParaRPr lang="en-US" sz="2400" b="0" i="0" u="none" strike="noStrike">
              <a:solidFill>
                <a:srgbClr val="000000"/>
              </a:solidFill>
              <a:effectLst/>
            </a:endParaRPr>
          </a:p>
          <a:p>
            <a:pPr rtl="0" fontAlgn="base">
              <a:spcBef>
                <a:spcPts val="1000"/>
              </a:spcBef>
              <a:spcAft>
                <a:spcPts val="0"/>
              </a:spcAft>
            </a:pPr>
            <a:r>
              <a:rPr lang="en-US" sz="2400" b="0" i="0" u="none" strike="noStrike">
                <a:solidFill>
                  <a:srgbClr val="000000"/>
                </a:solidFill>
                <a:effectLst/>
              </a:rPr>
              <a:t>Write down what you plan to do with the information you learned today during this session and how it will impact your students learning.</a:t>
            </a:r>
          </a:p>
          <a:p>
            <a:pPr rtl="0" fontAlgn="base">
              <a:spcBef>
                <a:spcPts val="1000"/>
              </a:spcBef>
              <a:spcAft>
                <a:spcPts val="0"/>
              </a:spcAft>
            </a:pPr>
            <a:endParaRPr lang="en-US" sz="2400" b="0" i="0" u="none" strike="noStrike">
              <a:solidFill>
                <a:srgbClr val="000000"/>
              </a:solidFill>
              <a:effectLst/>
            </a:endParaRPr>
          </a:p>
          <a:p>
            <a:pPr marL="742950" lvl="1" indent="-285750" rtl="0" fontAlgn="base">
              <a:spcBef>
                <a:spcPts val="1000"/>
              </a:spcBef>
              <a:spcAft>
                <a:spcPts val="0"/>
              </a:spcAft>
              <a:buFont typeface="+mj-lt"/>
              <a:buAutoNum type="arabicPeriod"/>
            </a:pPr>
            <a:r>
              <a:rPr lang="en-US" sz="2000" b="0" i="0" u="none" strike="noStrike">
                <a:solidFill>
                  <a:srgbClr val="000000"/>
                </a:solidFill>
                <a:effectLst/>
              </a:rPr>
              <a:t>How will you refine or improve your phonics blending and segmenting routines?  </a:t>
            </a:r>
          </a:p>
          <a:p>
            <a:pPr marL="742950" lvl="1" indent="-285750" rtl="0" fontAlgn="base">
              <a:spcBef>
                <a:spcPts val="1000"/>
              </a:spcBef>
              <a:spcAft>
                <a:spcPts val="0"/>
              </a:spcAft>
              <a:buFont typeface="+mj-lt"/>
              <a:buAutoNum type="arabicPeriod"/>
            </a:pPr>
            <a:endParaRPr lang="en-US" sz="2000" b="0" i="0" u="none" strike="noStrike">
              <a:solidFill>
                <a:srgbClr val="000000"/>
              </a:solidFill>
              <a:effectLst/>
            </a:endParaRPr>
          </a:p>
          <a:p>
            <a:pPr marL="742950" lvl="1" indent="-285750" rtl="0" fontAlgn="base">
              <a:spcBef>
                <a:spcPts val="1000"/>
              </a:spcBef>
              <a:spcAft>
                <a:spcPts val="1000"/>
              </a:spcAft>
              <a:buFont typeface="+mj-lt"/>
              <a:buAutoNum type="arabicPeriod"/>
            </a:pPr>
            <a:r>
              <a:rPr lang="en-US" sz="2000" b="0" i="0" u="none" strike="noStrike">
                <a:solidFill>
                  <a:srgbClr val="000000"/>
                </a:solidFill>
                <a:effectLst/>
              </a:rPr>
              <a:t>What part of your phonics instruction would you like to continue developing or receive feedback on?  </a:t>
            </a:r>
          </a:p>
          <a:p>
            <a:pPr marL="457200" lvl="1" indent="0" rtl="0" fontAlgn="base">
              <a:spcBef>
                <a:spcPts val="1000"/>
              </a:spcBef>
              <a:spcAft>
                <a:spcPts val="1000"/>
              </a:spcAft>
              <a:buFont typeface="+mj-lt"/>
              <a:buNone/>
            </a:pPr>
            <a:endParaRPr lang="en-US" sz="2000" b="0" i="0" u="none" strike="noStrike">
              <a:solidFill>
                <a:srgbClr val="000000"/>
              </a:solidFill>
              <a:effectLst/>
            </a:endParaRPr>
          </a:p>
          <a:p>
            <a:pPr marL="457200" lvl="1" indent="0" rtl="0" fontAlgn="base">
              <a:spcBef>
                <a:spcPts val="1000"/>
              </a:spcBef>
              <a:spcAft>
                <a:spcPts val="1000"/>
              </a:spcAft>
              <a:buFont typeface="+mj-lt"/>
              <a:buNone/>
            </a:pPr>
            <a:endParaRPr lang="en-US" sz="2000" b="0" i="0" u="none" strike="noStrike">
              <a:solidFill>
                <a:srgbClr val="000000"/>
              </a:solidFill>
              <a:effectLst/>
            </a:endParaRPr>
          </a:p>
          <a:p>
            <a:pPr marL="457200" lvl="1" indent="0" rtl="0" fontAlgn="base">
              <a:spcBef>
                <a:spcPts val="1000"/>
              </a:spcBef>
              <a:spcAft>
                <a:spcPts val="1000"/>
              </a:spcAft>
              <a:buFont typeface="+mj-lt"/>
              <a:buNone/>
            </a:pPr>
            <a:endParaRPr lang="en-US" sz="2000" b="0" i="0" u="none" strike="noStrike">
              <a:solidFill>
                <a:srgbClr val="000000"/>
              </a:solidFill>
              <a:effectLst/>
            </a:endParaRPr>
          </a:p>
          <a:p>
            <a:pPr marL="0" lvl="0" indent="0" rtl="0" fontAlgn="base">
              <a:spcBef>
                <a:spcPts val="1000"/>
              </a:spcBef>
              <a:spcAft>
                <a:spcPts val="1000"/>
              </a:spcAft>
              <a:buFont typeface="+mj-lt"/>
              <a:buNone/>
            </a:pPr>
            <a:r>
              <a:rPr lang="en-US" sz="2000" b="0" i="0" u="none" strike="noStrike">
                <a:solidFill>
                  <a:srgbClr val="000000"/>
                </a:solidFill>
                <a:effectLst/>
              </a:rPr>
              <a:t>Facilitator Notes: You can follow up with this reflection later when meeting with teachers to guide PLCs, etc. </a:t>
            </a:r>
          </a:p>
        </p:txBody>
      </p:sp>
      <p:sp>
        <p:nvSpPr>
          <p:cNvPr id="4" name="Slide Number Placeholder 3"/>
          <p:cNvSpPr>
            <a:spLocks noGrp="1"/>
          </p:cNvSpPr>
          <p:nvPr>
            <p:ph type="sldNum" sz="quarter" idx="5"/>
          </p:nvPr>
        </p:nvSpPr>
        <p:spPr/>
        <p:txBody>
          <a:bodyPr/>
          <a:lstStyle/>
          <a:p>
            <a:fld id="{8BB1861C-16E8-4DC1-A9DC-F9D5DBFC0DC8}" type="slidenum">
              <a:rPr lang="en-US" smtClean="0"/>
              <a:t>37</a:t>
            </a:fld>
            <a:endParaRPr lang="en-US"/>
          </a:p>
        </p:txBody>
      </p:sp>
    </p:spTree>
    <p:extLst>
      <p:ext uri="{BB962C8B-B14F-4D97-AF65-F5344CB8AC3E}">
        <p14:creationId xmlns:p14="http://schemas.microsoft.com/office/powerpoint/2010/main" val="162389861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8"/>
        <p:cNvGrpSpPr/>
        <p:nvPr/>
      </p:nvGrpSpPr>
      <p:grpSpPr>
        <a:xfrm>
          <a:off x="0" y="0"/>
          <a:ext cx="0" cy="0"/>
          <a:chOff x="0" y="0"/>
          <a:chExt cx="0" cy="0"/>
        </a:xfrm>
      </p:grpSpPr>
      <p:sp>
        <p:nvSpPr>
          <p:cNvPr id="649" name="Google Shape;649;g86d80a4c9c_0_76: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0" name="Google Shape;650;g86d80a4c9c_0_76:notes"/>
          <p:cNvSpPr txBox="1">
            <a:spLocks noGrp="1"/>
          </p:cNvSpPr>
          <p:nvPr>
            <p:ph type="body" idx="1"/>
          </p:nvPr>
        </p:nvSpPr>
        <p:spPr>
          <a:xfrm>
            <a:off x="731520" y="4620578"/>
            <a:ext cx="5852160" cy="3780630"/>
          </a:xfrm>
          <a:prstGeom prst="rect">
            <a:avLst/>
          </a:prstGeom>
        </p:spPr>
        <p:txBody>
          <a:bodyPr spcFirstLastPara="1" wrap="square" lIns="96645" tIns="48309" rIns="96645" bIns="48309" anchor="t" anchorCtr="0">
            <a:noAutofit/>
          </a:bodyPr>
          <a:lstStyle/>
          <a:p>
            <a:pPr marL="0" indent="0"/>
            <a:r>
              <a:rPr lang="en-US" dirty="0"/>
              <a:t>Remember, lasting positive change happens when we have carefully planned for all of the components.</a:t>
            </a:r>
          </a:p>
          <a:p>
            <a:pPr marL="0" indent="0"/>
            <a:endParaRPr lang="en-US" dirty="0"/>
          </a:p>
          <a:p>
            <a:pPr marL="0" indent="0"/>
            <a:r>
              <a:rPr lang="en-US" dirty="0"/>
              <a:t>Planning, practicing, and implementing high quality explicit phonics instruction provides a vision for what instruction should look like, gives both teachers and students the skills for success, and informs a plan of action in the classroom, but all pieces are necessary to ensure success.</a:t>
            </a:r>
          </a:p>
          <a:p>
            <a:pPr marL="0" indent="0"/>
            <a:endParaRPr lang="en-US" dirty="0"/>
          </a:p>
          <a:p>
            <a:pPr marL="0" indent="0"/>
            <a:r>
              <a:rPr lang="en-US" dirty="0"/>
              <a:t>As a staff, consider:</a:t>
            </a:r>
          </a:p>
          <a:p>
            <a:pPr marL="0" indent="0"/>
            <a:endParaRPr lang="en-US" dirty="0"/>
          </a:p>
          <a:p>
            <a:pPr marL="0" indent="0"/>
            <a:r>
              <a:rPr lang="en-US" dirty="0"/>
              <a:t>What components of the change model are in place in your school/district that support improving phonics instruction? </a:t>
            </a:r>
          </a:p>
          <a:p>
            <a:pPr marL="0" indent="0"/>
            <a:r>
              <a:rPr lang="en-US" dirty="0"/>
              <a:t>What could be improved upon to ensure success?</a:t>
            </a:r>
          </a:p>
          <a:p>
            <a:pPr marL="0" indent="0"/>
            <a:endParaRPr dirty="0"/>
          </a:p>
        </p:txBody>
      </p:sp>
      <p:sp>
        <p:nvSpPr>
          <p:cNvPr id="651" name="Google Shape;651;g86d80a4c9c_0_76:notes"/>
          <p:cNvSpPr txBox="1">
            <a:spLocks noGrp="1"/>
          </p:cNvSpPr>
          <p:nvPr>
            <p:ph type="sldNum" idx="12"/>
          </p:nvPr>
        </p:nvSpPr>
        <p:spPr>
          <a:xfrm>
            <a:off x="4143587" y="9119474"/>
            <a:ext cx="3169920" cy="481635"/>
          </a:xfrm>
          <a:prstGeom prst="rect">
            <a:avLst/>
          </a:prstGeom>
        </p:spPr>
        <p:txBody>
          <a:bodyPr spcFirstLastPara="1" wrap="square" lIns="96645" tIns="48309" rIns="96645" bIns="48309" anchor="b" anchorCtr="0">
            <a:noAutofit/>
          </a:bodyPr>
          <a:lstStyle/>
          <a:p>
            <a:pPr algn="r"/>
            <a:fld id="{00000000-1234-1234-1234-123412341234}" type="slidenum">
              <a:rPr lang="en-US"/>
              <a:pPr algn="r"/>
              <a:t>38</a:t>
            </a:fld>
            <a:endParaRPr/>
          </a:p>
        </p:txBody>
      </p:sp>
    </p:spTree>
    <p:extLst>
      <p:ext uri="{BB962C8B-B14F-4D97-AF65-F5344CB8AC3E}">
        <p14:creationId xmlns:p14="http://schemas.microsoft.com/office/powerpoint/2010/main" val="185299960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0"/>
          </a:p>
        </p:txBody>
      </p:sp>
      <p:sp>
        <p:nvSpPr>
          <p:cNvPr id="4" name="Slide Number Placeholder 3"/>
          <p:cNvSpPr>
            <a:spLocks noGrp="1"/>
          </p:cNvSpPr>
          <p:nvPr>
            <p:ph type="sldNum" sz="quarter" idx="5"/>
          </p:nvPr>
        </p:nvSpPr>
        <p:spPr/>
        <p:txBody>
          <a:bodyPr/>
          <a:lstStyle/>
          <a:p>
            <a:fld id="{8BB1861C-16E8-4DC1-A9DC-F9D5DBFC0DC8}" type="slidenum">
              <a:rPr lang="en-US" smtClean="0"/>
              <a:t>39</a:t>
            </a:fld>
            <a:endParaRPr lang="en-US"/>
          </a:p>
        </p:txBody>
      </p:sp>
    </p:spTree>
    <p:extLst>
      <p:ext uri="{BB962C8B-B14F-4D97-AF65-F5344CB8AC3E}">
        <p14:creationId xmlns:p14="http://schemas.microsoft.com/office/powerpoint/2010/main" val="36145195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First, we will briefly review some of the key terminology associated with phonics:</a:t>
            </a:r>
          </a:p>
          <a:p>
            <a:endParaRPr lang="en-US"/>
          </a:p>
          <a:p>
            <a:r>
              <a:rPr lang="en-US" sz="1200" b="1">
                <a:solidFill>
                  <a:srgbClr val="000000"/>
                </a:solidFill>
                <a:effectLst/>
                <a:latin typeface="Calibri" panose="020F0502020204030204" pitchFamily="34" charset="0"/>
                <a:ea typeface="Times New Roman" panose="02020603050405020304" pitchFamily="18" charset="0"/>
              </a:rPr>
              <a:t>Phonics:</a:t>
            </a:r>
            <a:r>
              <a:rPr lang="en-US" sz="1200">
                <a:solidFill>
                  <a:srgbClr val="000000"/>
                </a:solidFill>
                <a:effectLst/>
                <a:latin typeface="Calibri" panose="020F0502020204030204" pitchFamily="34" charset="0"/>
                <a:ea typeface="Times New Roman" panose="02020603050405020304" pitchFamily="18" charset="0"/>
              </a:rPr>
              <a:t> A method of teaching reading and writing by developing learners’ phonemic awareness, that is, the ability to hear, identify, and manipulate the sounds (phonemes) in order to teach the correspondence between these sounds and the spelling patterns (graphemes) that represent them. </a:t>
            </a:r>
            <a:endParaRPr lang="en-US" sz="1200">
              <a:effectLst/>
              <a:latin typeface="Times New Roman" panose="02020603050405020304" pitchFamily="18" charset="0"/>
              <a:ea typeface="Times New Roman" panose="02020603050405020304" pitchFamily="18" charset="0"/>
            </a:endParaRPr>
          </a:p>
          <a:p>
            <a:endParaRPr lang="en-US"/>
          </a:p>
          <a:p>
            <a:r>
              <a:rPr lang="en-US" sz="1200" b="1">
                <a:solidFill>
                  <a:srgbClr val="000000"/>
                </a:solidFill>
                <a:effectLst/>
                <a:latin typeface="Calibri" panose="020F0502020204030204" pitchFamily="34" charset="0"/>
                <a:ea typeface="Times New Roman" panose="02020603050405020304" pitchFamily="18" charset="0"/>
              </a:rPr>
              <a:t>Alphabetic principle</a:t>
            </a:r>
            <a:r>
              <a:rPr lang="en-US" sz="1200">
                <a:solidFill>
                  <a:srgbClr val="000000"/>
                </a:solidFill>
                <a:effectLst/>
                <a:latin typeface="Calibri" panose="020F0502020204030204" pitchFamily="34" charset="0"/>
                <a:ea typeface="Times New Roman" panose="02020603050405020304" pitchFamily="18" charset="0"/>
              </a:rPr>
              <a:t>: The idea that letters and letter patterns represent the sounds of spoken language. </a:t>
            </a:r>
            <a:endParaRPr lang="en-US" sz="1200">
              <a:effectLst/>
              <a:latin typeface="Times New Roman" panose="02020603050405020304" pitchFamily="18" charset="0"/>
              <a:ea typeface="Times New Roman" panose="02020603050405020304" pitchFamily="18" charset="0"/>
            </a:endParaRPr>
          </a:p>
          <a:p>
            <a:endParaRPr lang="en-US"/>
          </a:p>
          <a:p>
            <a:r>
              <a:rPr lang="en-US" sz="1200" b="1">
                <a:solidFill>
                  <a:srgbClr val="000000"/>
                </a:solidFill>
                <a:effectLst/>
                <a:latin typeface="Calibri" panose="020F0502020204030204" pitchFamily="34" charset="0"/>
                <a:ea typeface="Times New Roman" panose="02020603050405020304" pitchFamily="18" charset="0"/>
                <a:cs typeface="Arial" panose="020B0604020202020204" pitchFamily="34" charset="0"/>
              </a:rPr>
              <a:t>Phoneme: </a:t>
            </a:r>
            <a:r>
              <a:rPr lang="en-US" sz="120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A single speech sound; words are formed by combining phonemes.</a:t>
            </a:r>
            <a:endParaRPr lang="en-US" sz="1200">
              <a:effectLst/>
              <a:latin typeface="Times New Roman" panose="02020603050405020304" pitchFamily="18" charset="0"/>
              <a:ea typeface="Times New Roman" panose="02020603050405020304" pitchFamily="18" charset="0"/>
            </a:endParaRPr>
          </a:p>
          <a:p>
            <a:endParaRPr lang="en-US"/>
          </a:p>
          <a:p>
            <a:r>
              <a:rPr lang="en-US" sz="1200" b="1">
                <a:solidFill>
                  <a:srgbClr val="000000"/>
                </a:solidFill>
                <a:effectLst/>
                <a:latin typeface="Calibri" panose="020F0502020204030204" pitchFamily="34" charset="0"/>
                <a:ea typeface="Times New Roman" panose="02020603050405020304" pitchFamily="18" charset="0"/>
              </a:rPr>
              <a:t>Grapheme: </a:t>
            </a:r>
            <a:r>
              <a:rPr lang="en-US" sz="1200">
                <a:solidFill>
                  <a:srgbClr val="000000"/>
                </a:solidFill>
                <a:effectLst/>
                <a:latin typeface="Calibri" panose="020F0502020204030204" pitchFamily="34" charset="0"/>
                <a:ea typeface="Times New Roman" panose="02020603050405020304" pitchFamily="18" charset="0"/>
              </a:rPr>
              <a:t>A grapheme is a written letter or letters that represents a single speech sound. </a:t>
            </a:r>
            <a:endParaRPr lang="en-US" sz="1200">
              <a:effectLst/>
              <a:latin typeface="Times New Roman" panose="02020603050405020304" pitchFamily="18" charset="0"/>
              <a:ea typeface="Times New Roman" panose="02020603050405020304" pitchFamily="18" charset="0"/>
            </a:endParaRPr>
          </a:p>
          <a:p>
            <a:endParaRPr lang="en-US"/>
          </a:p>
          <a:p>
            <a:r>
              <a:rPr lang="en-US" b="1">
                <a:solidFill>
                  <a:srgbClr val="000000"/>
                </a:solidFill>
                <a:latin typeface="Calibri"/>
                <a:ea typeface="Times New Roman" panose="02020603050405020304" pitchFamily="18" charset="0"/>
                <a:cs typeface="Calibri"/>
              </a:rPr>
              <a:t>Decoding:</a:t>
            </a:r>
            <a:r>
              <a:rPr lang="en-US" sz="1200">
                <a:solidFill>
                  <a:srgbClr val="000000"/>
                </a:solidFill>
                <a:effectLst/>
                <a:latin typeface="Calibri"/>
                <a:ea typeface="Times New Roman" panose="02020603050405020304" pitchFamily="18" charset="0"/>
                <a:cs typeface="Calibri"/>
              </a:rPr>
              <a:t> When students decode a word, they translate how a word is spelled into the represented speech sounds. Decoding involves reading.</a:t>
            </a:r>
            <a:endParaRPr lang="en-US" sz="1200">
              <a:effectLst/>
              <a:latin typeface="Calibri"/>
              <a:ea typeface="Times New Roman" panose="02020603050405020304" pitchFamily="18" charset="0"/>
              <a:cs typeface="Calibri"/>
            </a:endParaRPr>
          </a:p>
          <a:p>
            <a:endParaRPr lang="en-US"/>
          </a:p>
          <a:p>
            <a:r>
              <a:rPr lang="en-US" sz="1200" b="1">
                <a:solidFill>
                  <a:srgbClr val="000000"/>
                </a:solidFill>
                <a:effectLst/>
                <a:latin typeface="Calibri" panose="020F0502020204030204" pitchFamily="34" charset="0"/>
                <a:ea typeface="Times New Roman" panose="02020603050405020304" pitchFamily="18" charset="0"/>
              </a:rPr>
              <a:t>Encoding:</a:t>
            </a:r>
            <a:r>
              <a:rPr lang="en-US" sz="1200">
                <a:solidFill>
                  <a:srgbClr val="000000"/>
                </a:solidFill>
                <a:effectLst/>
                <a:latin typeface="Calibri" panose="020F0502020204030204" pitchFamily="34" charset="0"/>
                <a:ea typeface="Times New Roman" panose="02020603050405020304" pitchFamily="18" charset="0"/>
              </a:rPr>
              <a:t> When students translate the sounds of a word into the corresponding sequence of letters. Encoding is another term for spelling.</a:t>
            </a:r>
            <a:endParaRPr lang="en-US" sz="1200">
              <a:effectLst/>
              <a:latin typeface="Times New Roman" panose="02020603050405020304" pitchFamily="18" charset="0"/>
              <a:ea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8BB1861C-16E8-4DC1-A9DC-F9D5DBFC0DC8}" type="slidenum">
              <a:rPr lang="en-US" smtClean="0"/>
              <a:t>4</a:t>
            </a:fld>
            <a:endParaRPr lang="en-US"/>
          </a:p>
        </p:txBody>
      </p:sp>
    </p:spTree>
    <p:extLst>
      <p:ext uri="{BB962C8B-B14F-4D97-AF65-F5344CB8AC3E}">
        <p14:creationId xmlns:p14="http://schemas.microsoft.com/office/powerpoint/2010/main" val="349058215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8"/>
        <p:cNvGrpSpPr/>
        <p:nvPr/>
      </p:nvGrpSpPr>
      <p:grpSpPr>
        <a:xfrm>
          <a:off x="0" y="0"/>
          <a:ext cx="0" cy="0"/>
          <a:chOff x="0" y="0"/>
          <a:chExt cx="0" cy="0"/>
        </a:xfrm>
      </p:grpSpPr>
      <p:sp>
        <p:nvSpPr>
          <p:cNvPr id="649" name="Google Shape;649;g86d80a4c9c_0_7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0" name="Google Shape;650;g86d80a4c9c_0_7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lang="en-US" b="0" i="0">
              <a:solidFill>
                <a:srgbClr val="414042"/>
              </a:solidFill>
              <a:effectLst/>
              <a:latin typeface="Work Sans"/>
            </a:endParaRPr>
          </a:p>
        </p:txBody>
      </p:sp>
      <p:sp>
        <p:nvSpPr>
          <p:cNvPr id="651" name="Google Shape;651;g86d80a4c9c_0_7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40</a:t>
            </a:fld>
            <a:endParaRPr/>
          </a:p>
        </p:txBody>
      </p:sp>
    </p:spTree>
    <p:extLst>
      <p:ext uri="{BB962C8B-B14F-4D97-AF65-F5344CB8AC3E}">
        <p14:creationId xmlns:p14="http://schemas.microsoft.com/office/powerpoint/2010/main" val="392108001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8"/>
        <p:cNvGrpSpPr/>
        <p:nvPr/>
      </p:nvGrpSpPr>
      <p:grpSpPr>
        <a:xfrm>
          <a:off x="0" y="0"/>
          <a:ext cx="0" cy="0"/>
          <a:chOff x="0" y="0"/>
          <a:chExt cx="0" cy="0"/>
        </a:xfrm>
      </p:grpSpPr>
      <p:sp>
        <p:nvSpPr>
          <p:cNvPr id="649" name="Google Shape;649;g86d80a4c9c_0_7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0" name="Google Shape;650;g86d80a4c9c_0_7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b="0" i="0">
                <a:solidFill>
                  <a:srgbClr val="414042"/>
                </a:solidFill>
                <a:effectLst/>
                <a:latin typeface="Work Sans"/>
              </a:rPr>
              <a:t> </a:t>
            </a:r>
          </a:p>
        </p:txBody>
      </p:sp>
      <p:sp>
        <p:nvSpPr>
          <p:cNvPr id="651" name="Google Shape;651;g86d80a4c9c_0_7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41</a:t>
            </a:fld>
            <a:endParaRPr/>
          </a:p>
        </p:txBody>
      </p:sp>
    </p:spTree>
    <p:extLst>
      <p:ext uri="{BB962C8B-B14F-4D97-AF65-F5344CB8AC3E}">
        <p14:creationId xmlns:p14="http://schemas.microsoft.com/office/powerpoint/2010/main" val="10848604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Facilitator Note: Have participants choral read each row aloud.</a:t>
            </a:r>
          </a:p>
          <a:p>
            <a:endParaRPr lang="en-US"/>
          </a:p>
          <a:p>
            <a:r>
              <a:rPr lang="en-US"/>
              <a:t>Discussion question:  </a:t>
            </a:r>
          </a:p>
          <a:p>
            <a:endParaRPr lang="en-US"/>
          </a:p>
          <a:p>
            <a:r>
              <a:rPr lang="en-US"/>
              <a:t>What did you have to know in order to blend these words accurately and automatically?</a:t>
            </a:r>
          </a:p>
          <a:p>
            <a:r>
              <a:rPr lang="en-US"/>
              <a:t>(</a:t>
            </a:r>
            <a:r>
              <a:rPr lang="en-US" i="1"/>
              <a:t>possible responses: letter/sound correspondences (alphabetic principle), an understanding that a grapheme can be comprised of multiple letters,  allowable orthographic patterns in English, how vowel sounds are influenced by spelling patterns, the ability to quickly blend sounds together to make words, etc.</a:t>
            </a:r>
            <a:endParaRPr lang="en-US"/>
          </a:p>
          <a:p>
            <a:endParaRPr lang="en-US"/>
          </a:p>
          <a:p>
            <a:r>
              <a:rPr lang="en-US"/>
              <a:t>If you had difficulty automatically reading any of the words, what strategy would you need to utilize to read the word correctly?</a:t>
            </a:r>
          </a:p>
          <a:p>
            <a:endParaRPr lang="en-US"/>
          </a:p>
          <a:p>
            <a:endParaRPr lang="en-US"/>
          </a:p>
          <a:p>
            <a:endParaRPr lang="en-US"/>
          </a:p>
        </p:txBody>
      </p:sp>
      <p:sp>
        <p:nvSpPr>
          <p:cNvPr id="4" name="Slide Number Placeholder 3"/>
          <p:cNvSpPr>
            <a:spLocks noGrp="1"/>
          </p:cNvSpPr>
          <p:nvPr>
            <p:ph type="sldNum" sz="quarter" idx="5"/>
          </p:nvPr>
        </p:nvSpPr>
        <p:spPr/>
        <p:txBody>
          <a:bodyPr/>
          <a:lstStyle/>
          <a:p>
            <a:fld id="{8BB1861C-16E8-4DC1-A9DC-F9D5DBFC0DC8}" type="slidenum">
              <a:rPr lang="en-US" smtClean="0"/>
              <a:t>5</a:t>
            </a:fld>
            <a:endParaRPr lang="en-US"/>
          </a:p>
        </p:txBody>
      </p:sp>
    </p:spTree>
    <p:extLst>
      <p:ext uri="{BB962C8B-B14F-4D97-AF65-F5344CB8AC3E}">
        <p14:creationId xmlns:p14="http://schemas.microsoft.com/office/powerpoint/2010/main" val="27613401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a:effectLst/>
                <a:latin typeface="Segoe UI" panose="020B0502040204020203" pitchFamily="34" charset="0"/>
              </a:rPr>
              <a:t>This is a review of the essential elements of a blending and segmenting routine for phonics instruction. </a:t>
            </a:r>
            <a:endParaRPr lang="en-US"/>
          </a:p>
        </p:txBody>
      </p:sp>
      <p:sp>
        <p:nvSpPr>
          <p:cNvPr id="4" name="Slide Number Placeholder 3"/>
          <p:cNvSpPr>
            <a:spLocks noGrp="1"/>
          </p:cNvSpPr>
          <p:nvPr>
            <p:ph type="sldNum" sz="quarter" idx="5"/>
          </p:nvPr>
        </p:nvSpPr>
        <p:spPr/>
        <p:txBody>
          <a:bodyPr/>
          <a:lstStyle/>
          <a:p>
            <a:fld id="{8BB1861C-16E8-4DC1-A9DC-F9D5DBFC0DC8}" type="slidenum">
              <a:rPr lang="en-US" smtClean="0"/>
              <a:t>6</a:t>
            </a:fld>
            <a:endParaRPr lang="en-US"/>
          </a:p>
        </p:txBody>
      </p:sp>
    </p:spTree>
    <p:extLst>
      <p:ext uri="{BB962C8B-B14F-4D97-AF65-F5344CB8AC3E}">
        <p14:creationId xmlns:p14="http://schemas.microsoft.com/office/powerpoint/2010/main" val="9273562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u="none" strike="noStrike">
                <a:solidFill>
                  <a:srgbClr val="000000"/>
                </a:solidFill>
                <a:effectLst/>
                <a:latin typeface="Calibri"/>
                <a:ea typeface="Calibri"/>
                <a:cs typeface="Calibri"/>
              </a:rPr>
              <a:t>The English language has approximately 44 sounds, 26 letters, and over 200 ways to arrange the letters to spell the 44 sounds. </a:t>
            </a:r>
          </a:p>
          <a:p>
            <a:endParaRPr lang="en-US" b="0" i="0" u="none" strike="noStrike">
              <a:solidFill>
                <a:srgbClr val="000000"/>
              </a:solidFill>
              <a:effectLst/>
              <a:latin typeface="Calibri" panose="020F0502020204030204" pitchFamily="34" charset="0"/>
            </a:endParaRPr>
          </a:p>
          <a:p>
            <a:r>
              <a:rPr lang="en-US"/>
              <a:t>There are 25 consonant sounds and 19 vowel sounds, included the unaccented schwa vowel.</a:t>
            </a:r>
          </a:p>
          <a:p>
            <a:r>
              <a:rPr lang="en-US"/>
              <a:t>The diacritical marks above some of the vowel sounds are added to denote if the vowel is “long” (macron) or ‘short” (breve). </a:t>
            </a:r>
            <a:endParaRPr lang="en-US">
              <a:ea typeface="Calibri"/>
              <a:cs typeface="Calibri"/>
            </a:endParaRPr>
          </a:p>
          <a:p>
            <a:endParaRPr lang="en-US"/>
          </a:p>
        </p:txBody>
      </p:sp>
      <p:sp>
        <p:nvSpPr>
          <p:cNvPr id="4" name="Slide Number Placeholder 3"/>
          <p:cNvSpPr>
            <a:spLocks noGrp="1"/>
          </p:cNvSpPr>
          <p:nvPr>
            <p:ph type="sldNum" sz="quarter" idx="5"/>
          </p:nvPr>
        </p:nvSpPr>
        <p:spPr/>
        <p:txBody>
          <a:bodyPr/>
          <a:lstStyle/>
          <a:p>
            <a:fld id="{8BB1861C-16E8-4DC1-A9DC-F9D5DBFC0DC8}" type="slidenum">
              <a:rPr lang="en-US" smtClean="0"/>
              <a:t>7</a:t>
            </a:fld>
            <a:endParaRPr lang="en-US"/>
          </a:p>
        </p:txBody>
      </p:sp>
    </p:spTree>
    <p:extLst>
      <p:ext uri="{BB962C8B-B14F-4D97-AF65-F5344CB8AC3E}">
        <p14:creationId xmlns:p14="http://schemas.microsoft.com/office/powerpoint/2010/main" val="24963666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Blending and segmenting phonemes in CVC words is an important precursor to phonics. When students can pull apart the individual phonemes in a word, they can then attach corresponding graphemes to begin early decoding and encoding of words in print.</a:t>
            </a:r>
          </a:p>
        </p:txBody>
      </p:sp>
      <p:sp>
        <p:nvSpPr>
          <p:cNvPr id="4" name="Slide Number Placeholder 3"/>
          <p:cNvSpPr>
            <a:spLocks noGrp="1"/>
          </p:cNvSpPr>
          <p:nvPr>
            <p:ph type="sldNum" sz="quarter" idx="5"/>
          </p:nvPr>
        </p:nvSpPr>
        <p:spPr/>
        <p:txBody>
          <a:bodyPr/>
          <a:lstStyle/>
          <a:p>
            <a:fld id="{8BB1861C-16E8-4DC1-A9DC-F9D5DBFC0DC8}" type="slidenum">
              <a:rPr lang="en-US" smtClean="0"/>
              <a:t>8</a:t>
            </a:fld>
            <a:endParaRPr lang="en-US"/>
          </a:p>
        </p:txBody>
      </p:sp>
    </p:spTree>
    <p:extLst>
      <p:ext uri="{BB962C8B-B14F-4D97-AF65-F5344CB8AC3E}">
        <p14:creationId xmlns:p14="http://schemas.microsoft.com/office/powerpoint/2010/main" val="31030734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4"/>
        <p:cNvGrpSpPr/>
        <p:nvPr/>
      </p:nvGrpSpPr>
      <p:grpSpPr>
        <a:xfrm>
          <a:off x="0" y="0"/>
          <a:ext cx="0" cy="0"/>
          <a:chOff x="0" y="0"/>
          <a:chExt cx="0" cy="0"/>
        </a:xfrm>
      </p:grpSpPr>
      <p:sp>
        <p:nvSpPr>
          <p:cNvPr id="655" name="Google Shape;655;g64c0e98f07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56" name="Google Shape;656;g64c0e98f07_0_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Pts val="1100"/>
              <a:buFontTx/>
              <a:buNone/>
              <a:tabLst/>
              <a:defRPr/>
            </a:pPr>
            <a:r>
              <a:rPr lang="en-US" sz="1200"/>
              <a:t>Tolman’s hourglass pictured here illustrates the relationship between the phases of phonological skill development and word reading skill development through phonics instruction. </a:t>
            </a:r>
          </a:p>
          <a:p>
            <a:pPr marL="0" lvl="0" indent="0" algn="l" rtl="0">
              <a:lnSpc>
                <a:spcPct val="100000"/>
              </a:lnSpc>
              <a:spcBef>
                <a:spcPts val="0"/>
              </a:spcBef>
              <a:spcAft>
                <a:spcPts val="0"/>
              </a:spcAft>
              <a:buSzPts val="1100"/>
              <a:buNone/>
            </a:pPr>
            <a:endParaRPr lang="en-US" b="0" i="0">
              <a:solidFill>
                <a:srgbClr val="444444"/>
              </a:solidFill>
              <a:effectLst/>
              <a:latin typeface="proxima_nova_regular"/>
            </a:endParaRPr>
          </a:p>
          <a:p>
            <a:pPr marL="0" lvl="0" indent="0" algn="l" rtl="0">
              <a:lnSpc>
                <a:spcPct val="100000"/>
              </a:lnSpc>
              <a:spcBef>
                <a:spcPts val="0"/>
              </a:spcBef>
              <a:spcAft>
                <a:spcPts val="0"/>
              </a:spcAft>
              <a:buSzPts val="1100"/>
              <a:buNone/>
            </a:pPr>
            <a:r>
              <a:rPr lang="en-US" b="0" i="0">
                <a:solidFill>
                  <a:srgbClr val="444444"/>
                </a:solidFill>
                <a:effectLst/>
                <a:latin typeface="proxima_nova_regular"/>
              </a:rPr>
              <a:t>The hourglass depicts the progression of skills that need to be taught within the phonological awareness continuum and how they are connected to print in the orthographic or written code skill continuum. When teaching phonological awareness, we start working with larger units and move to smaller units. Early skills include identifying, isolating, and manipulating syllables, onsets, and rimes. It’s not a strict stage-by-stage progression. Students don’t need to master syllables before they can understand rhyming or alliteration. The skills do need to progress to working at the phoneme level which is most important in learning to read. Basic phoneme level skills are phoneme blending and segmenting and move to advanced phonemic awareness skills which can be demonstrated through the ability to complete phoneme deletion, substitution, and reversal tasks.</a:t>
            </a:r>
          </a:p>
          <a:p>
            <a:pPr marL="0" lvl="0" indent="0" algn="l" rtl="0">
              <a:lnSpc>
                <a:spcPct val="100000"/>
              </a:lnSpc>
              <a:spcBef>
                <a:spcPts val="0"/>
              </a:spcBef>
              <a:spcAft>
                <a:spcPts val="0"/>
              </a:spcAft>
              <a:buSzPts val="1100"/>
              <a:buNone/>
            </a:pPr>
            <a:endParaRPr lang="en-US" b="0" i="0">
              <a:solidFill>
                <a:srgbClr val="444444"/>
              </a:solidFill>
              <a:effectLst/>
              <a:latin typeface="proxima_nova_regular"/>
            </a:endParaRPr>
          </a:p>
          <a:p>
            <a:pPr marL="0" lvl="0" indent="0" algn="l" rtl="0">
              <a:lnSpc>
                <a:spcPct val="100000"/>
              </a:lnSpc>
              <a:spcBef>
                <a:spcPts val="0"/>
              </a:spcBef>
              <a:spcAft>
                <a:spcPts val="0"/>
              </a:spcAft>
              <a:buSzPts val="1100"/>
              <a:buNone/>
            </a:pPr>
            <a:r>
              <a:rPr lang="en-US" b="0" i="0">
                <a:solidFill>
                  <a:srgbClr val="444444"/>
                </a:solidFill>
                <a:effectLst/>
                <a:latin typeface="proxima_nova_regular"/>
              </a:rPr>
              <a:t>The skills in the phonological awareness continuum are connected to print as students learn phonics or orthographic skills starting with individual letters moving to more complex graphemes and larger orthographic units. This begins with learning phoneme grapheme correspondences: single letters representing a phoneme, then digraphs, trigraphs, vowel teams, then larger units including blends, word families, syllables, then word study through morphemes and etymology.  </a:t>
            </a:r>
            <a:endParaRPr lang="en-US"/>
          </a:p>
        </p:txBody>
      </p:sp>
    </p:spTree>
    <p:extLst>
      <p:ext uri="{BB962C8B-B14F-4D97-AF65-F5344CB8AC3E}">
        <p14:creationId xmlns:p14="http://schemas.microsoft.com/office/powerpoint/2010/main" val="420575744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2.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4.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7.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14401" y="3324170"/>
            <a:ext cx="10402529" cy="973464"/>
          </a:xfrm>
        </p:spPr>
        <p:txBody>
          <a:bodyPr lIns="0" tIns="0" rIns="0" bIns="0" anchor="t" anchorCtr="0">
            <a:normAutofit/>
          </a:bodyPr>
          <a:lstStyle>
            <a:lvl1pPr algn="ctr">
              <a:defRPr sz="4800">
                <a:latin typeface="Museo Slab 500" panose="02000000000000000000" pitchFamily="50" charset="0"/>
              </a:defRPr>
            </a:lvl1pPr>
          </a:lstStyle>
          <a:p>
            <a:r>
              <a:rPr lang="en-US"/>
              <a:t>The Colorado Read Act</a:t>
            </a:r>
          </a:p>
        </p:txBody>
      </p:sp>
      <p:sp>
        <p:nvSpPr>
          <p:cNvPr id="3" name="Subtitle 2"/>
          <p:cNvSpPr>
            <a:spLocks noGrp="1"/>
          </p:cNvSpPr>
          <p:nvPr>
            <p:ph type="subTitle" idx="1" hasCustomPrompt="1"/>
          </p:nvPr>
        </p:nvSpPr>
        <p:spPr>
          <a:xfrm>
            <a:off x="914401" y="4675240"/>
            <a:ext cx="10402529" cy="582559"/>
          </a:xfrm>
        </p:spPr>
        <p:txBody>
          <a:bodyPr>
            <a:normAutofit/>
          </a:bodyPr>
          <a:lstStyle>
            <a:lvl1pPr marL="0" indent="0" algn="ctr">
              <a:buNone/>
              <a:defRPr sz="3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Reading to Ensure Academic Development</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682994" y="632707"/>
            <a:ext cx="2822307" cy="1762383"/>
          </a:xfrm>
          <a:prstGeom prst="rect">
            <a:avLst/>
          </a:prstGeom>
        </p:spPr>
      </p:pic>
      <p:cxnSp>
        <p:nvCxnSpPr>
          <p:cNvPr id="9" name="Straight Connector 8"/>
          <p:cNvCxnSpPr/>
          <p:nvPr userDrawn="1"/>
        </p:nvCxnSpPr>
        <p:spPr>
          <a:xfrm>
            <a:off x="914402" y="2772696"/>
            <a:ext cx="10402529" cy="0"/>
          </a:xfrm>
          <a:prstGeom prst="line">
            <a:avLst/>
          </a:prstGeom>
          <a:ln w="19050">
            <a:solidFill>
              <a:srgbClr val="488BC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798037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4_Title and Content" preserve="1" userDrawn="1">
  <p:cSld name="4_Title and Content">
    <p:spTree>
      <p:nvGrpSpPr>
        <p:cNvPr id="1" name="Shape 314"/>
        <p:cNvGrpSpPr/>
        <p:nvPr/>
      </p:nvGrpSpPr>
      <p:grpSpPr>
        <a:xfrm>
          <a:off x="0" y="0"/>
          <a:ext cx="0" cy="0"/>
          <a:chOff x="0" y="0"/>
          <a:chExt cx="0" cy="0"/>
        </a:xfrm>
      </p:grpSpPr>
      <p:pic>
        <p:nvPicPr>
          <p:cNvPr id="315" name="Google Shape;315;g610ef0e5f8_7_57"/>
          <p:cNvPicPr preferRelativeResize="0"/>
          <p:nvPr/>
        </p:nvPicPr>
        <p:blipFill rotWithShape="1">
          <a:blip r:embed="rId2">
            <a:alphaModFix/>
          </a:blip>
          <a:srcRect/>
          <a:stretch/>
        </p:blipFill>
        <p:spPr>
          <a:xfrm>
            <a:off x="8" y="0"/>
            <a:ext cx="12191985" cy="1371598"/>
          </a:xfrm>
          <a:prstGeom prst="rect">
            <a:avLst/>
          </a:prstGeom>
          <a:noFill/>
          <a:ln>
            <a:noFill/>
          </a:ln>
        </p:spPr>
      </p:pic>
      <p:sp>
        <p:nvSpPr>
          <p:cNvPr id="8" name="Google Shape;338;g610ef0e5f8_7_79">
            <a:extLst>
              <a:ext uri="{FF2B5EF4-FFF2-40B4-BE49-F238E27FC236}">
                <a16:creationId xmlns:a16="http://schemas.microsoft.com/office/drawing/2014/main" id="{57234B72-4C47-4C4F-8846-239BB6A0C2C1}"/>
              </a:ext>
            </a:extLst>
          </p:cNvPr>
          <p:cNvSpPr txBox="1">
            <a:spLocks noGrp="1"/>
          </p:cNvSpPr>
          <p:nvPr>
            <p:ph type="title" hasCustomPrompt="1"/>
          </p:nvPr>
        </p:nvSpPr>
        <p:spPr>
          <a:xfrm>
            <a:off x="297425" y="208805"/>
            <a:ext cx="8934400" cy="5271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2600"/>
              <a:buFont typeface="Arial"/>
              <a:buNone/>
              <a:defRPr sz="4800" b="0">
                <a:solidFill>
                  <a:schemeClr val="lt1"/>
                </a:solidFill>
                <a:latin typeface="Museo Slab 500" panose="02000000000000000000" pitchFamily="50" charset="0"/>
                <a:ea typeface="Museo Slab 500" panose="02000000000000000000" pitchFamily="5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Slide Header</a:t>
            </a:r>
            <a:endParaRPr/>
          </a:p>
        </p:txBody>
      </p:sp>
      <p:pic>
        <p:nvPicPr>
          <p:cNvPr id="9" name="Google Shape;341;g610ef0e5f8_7_79">
            <a:extLst>
              <a:ext uri="{FF2B5EF4-FFF2-40B4-BE49-F238E27FC236}">
                <a16:creationId xmlns:a16="http://schemas.microsoft.com/office/drawing/2014/main" id="{EEED3E41-67BB-4ECA-BC44-FBD68A09C66C}"/>
              </a:ext>
            </a:extLst>
          </p:cNvPr>
          <p:cNvPicPr preferRelativeResize="0"/>
          <p:nvPr userDrawn="1"/>
        </p:nvPicPr>
        <p:blipFill rotWithShape="1">
          <a:blip r:embed="rId3">
            <a:alphaModFix/>
          </a:blip>
          <a:srcRect/>
          <a:stretch/>
        </p:blipFill>
        <p:spPr>
          <a:xfrm>
            <a:off x="10897495" y="578221"/>
            <a:ext cx="1181875" cy="661845"/>
          </a:xfrm>
          <a:prstGeom prst="rect">
            <a:avLst/>
          </a:prstGeom>
          <a:noFill/>
          <a:ln>
            <a:noFill/>
          </a:ln>
        </p:spPr>
      </p:pic>
    </p:spTree>
    <p:extLst>
      <p:ext uri="{BB962C8B-B14F-4D97-AF65-F5344CB8AC3E}">
        <p14:creationId xmlns:p14="http://schemas.microsoft.com/office/powerpoint/2010/main" val="13047991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4_Title and Content" preserve="1" userDrawn="1">
  <p:cSld name="8_Title and Content">
    <p:spTree>
      <p:nvGrpSpPr>
        <p:cNvPr id="1" name="Shape 314"/>
        <p:cNvGrpSpPr/>
        <p:nvPr/>
      </p:nvGrpSpPr>
      <p:grpSpPr>
        <a:xfrm>
          <a:off x="0" y="0"/>
          <a:ext cx="0" cy="0"/>
          <a:chOff x="0" y="0"/>
          <a:chExt cx="0" cy="0"/>
        </a:xfrm>
      </p:grpSpPr>
      <p:pic>
        <p:nvPicPr>
          <p:cNvPr id="315" name="Google Shape;315;g610ef0e5f8_7_57"/>
          <p:cNvPicPr preferRelativeResize="0"/>
          <p:nvPr/>
        </p:nvPicPr>
        <p:blipFill rotWithShape="1">
          <a:blip r:embed="rId2">
            <a:alphaModFix/>
          </a:blip>
          <a:srcRect/>
          <a:stretch/>
        </p:blipFill>
        <p:spPr>
          <a:xfrm>
            <a:off x="8" y="0"/>
            <a:ext cx="12191985" cy="1371598"/>
          </a:xfrm>
          <a:prstGeom prst="rect">
            <a:avLst/>
          </a:prstGeom>
          <a:noFill/>
          <a:ln>
            <a:noFill/>
          </a:ln>
        </p:spPr>
      </p:pic>
      <p:sp>
        <p:nvSpPr>
          <p:cNvPr id="8" name="Google Shape;338;g610ef0e5f8_7_79">
            <a:extLst>
              <a:ext uri="{FF2B5EF4-FFF2-40B4-BE49-F238E27FC236}">
                <a16:creationId xmlns:a16="http://schemas.microsoft.com/office/drawing/2014/main" id="{57234B72-4C47-4C4F-8846-239BB6A0C2C1}"/>
              </a:ext>
            </a:extLst>
          </p:cNvPr>
          <p:cNvSpPr txBox="1">
            <a:spLocks noGrp="1"/>
          </p:cNvSpPr>
          <p:nvPr>
            <p:ph type="title" hasCustomPrompt="1"/>
          </p:nvPr>
        </p:nvSpPr>
        <p:spPr>
          <a:xfrm>
            <a:off x="297425" y="208805"/>
            <a:ext cx="8934400" cy="5271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2600"/>
              <a:buFont typeface="Arial"/>
              <a:buNone/>
              <a:defRPr sz="4800" b="0">
                <a:solidFill>
                  <a:schemeClr val="lt1"/>
                </a:solidFill>
                <a:latin typeface="Museo Slab 500" panose="02000000000000000000" pitchFamily="50" charset="0"/>
                <a:ea typeface="Museo Slab 500" panose="02000000000000000000" pitchFamily="5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Slide Header</a:t>
            </a:r>
            <a:endParaRPr/>
          </a:p>
        </p:txBody>
      </p:sp>
      <p:pic>
        <p:nvPicPr>
          <p:cNvPr id="6" name="Picture 5">
            <a:extLst>
              <a:ext uri="{FF2B5EF4-FFF2-40B4-BE49-F238E27FC236}">
                <a16:creationId xmlns:a16="http://schemas.microsoft.com/office/drawing/2014/main" id="{F033AED3-4D37-4AAC-9234-33231636585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846667" y="6185080"/>
            <a:ext cx="1143055" cy="486318"/>
          </a:xfrm>
          <a:prstGeom prst="rect">
            <a:avLst/>
          </a:prstGeom>
        </p:spPr>
      </p:pic>
      <p:pic>
        <p:nvPicPr>
          <p:cNvPr id="10" name="Google Shape;341;g610ef0e5f8_7_79">
            <a:extLst>
              <a:ext uri="{FF2B5EF4-FFF2-40B4-BE49-F238E27FC236}">
                <a16:creationId xmlns:a16="http://schemas.microsoft.com/office/drawing/2014/main" id="{3D205415-7355-48B6-AA98-7EA402E322BA}"/>
              </a:ext>
            </a:extLst>
          </p:cNvPr>
          <p:cNvPicPr preferRelativeResize="0"/>
          <p:nvPr userDrawn="1"/>
        </p:nvPicPr>
        <p:blipFill rotWithShape="1">
          <a:blip r:embed="rId4">
            <a:alphaModFix/>
          </a:blip>
          <a:srcRect/>
          <a:stretch/>
        </p:blipFill>
        <p:spPr>
          <a:xfrm>
            <a:off x="10897495" y="578221"/>
            <a:ext cx="1181875" cy="661845"/>
          </a:xfrm>
          <a:prstGeom prst="rect">
            <a:avLst/>
          </a:prstGeom>
          <a:noFill/>
          <a:ln>
            <a:noFill/>
          </a:ln>
        </p:spPr>
      </p:pic>
    </p:spTree>
    <p:extLst>
      <p:ext uri="{BB962C8B-B14F-4D97-AF65-F5344CB8AC3E}">
        <p14:creationId xmlns:p14="http://schemas.microsoft.com/office/powerpoint/2010/main" val="31239633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Custom Layout" preserve="1" userDrawn="1">
  <p:cSld name="Custom Layout">
    <p:spTree>
      <p:nvGrpSpPr>
        <p:cNvPr id="1" name="Shape 277"/>
        <p:cNvGrpSpPr/>
        <p:nvPr/>
      </p:nvGrpSpPr>
      <p:grpSpPr>
        <a:xfrm>
          <a:off x="0" y="0"/>
          <a:ext cx="0" cy="0"/>
          <a:chOff x="0" y="0"/>
          <a:chExt cx="0" cy="0"/>
        </a:xfrm>
      </p:grpSpPr>
      <p:pic>
        <p:nvPicPr>
          <p:cNvPr id="278" name="Google Shape;278;g610ef0e5f8_7_8"/>
          <p:cNvPicPr preferRelativeResize="0"/>
          <p:nvPr userDrawn="1"/>
        </p:nvPicPr>
        <p:blipFill rotWithShape="1">
          <a:blip r:embed="rId2">
            <a:alphaModFix/>
          </a:blip>
          <a:srcRect/>
          <a:stretch/>
        </p:blipFill>
        <p:spPr>
          <a:xfrm>
            <a:off x="0" y="0"/>
            <a:ext cx="12192000" cy="6858000"/>
          </a:xfrm>
          <a:prstGeom prst="rect">
            <a:avLst/>
          </a:prstGeom>
          <a:noFill/>
          <a:ln>
            <a:noFill/>
          </a:ln>
        </p:spPr>
      </p:pic>
      <p:pic>
        <p:nvPicPr>
          <p:cNvPr id="7" name="Google Shape;324;g610ef0e5f8_7_63">
            <a:extLst>
              <a:ext uri="{FF2B5EF4-FFF2-40B4-BE49-F238E27FC236}">
                <a16:creationId xmlns:a16="http://schemas.microsoft.com/office/drawing/2014/main" id="{D9E60124-5E5E-4B24-BB39-692D2DD1968C}"/>
              </a:ext>
            </a:extLst>
          </p:cNvPr>
          <p:cNvPicPr preferRelativeResize="0"/>
          <p:nvPr userDrawn="1"/>
        </p:nvPicPr>
        <p:blipFill rotWithShape="1">
          <a:blip r:embed="rId3">
            <a:alphaModFix/>
          </a:blip>
          <a:srcRect/>
          <a:stretch/>
        </p:blipFill>
        <p:spPr>
          <a:xfrm>
            <a:off x="10664456" y="6029259"/>
            <a:ext cx="1272848" cy="703480"/>
          </a:xfrm>
          <a:prstGeom prst="rect">
            <a:avLst/>
          </a:prstGeom>
          <a:noFill/>
          <a:ln>
            <a:noFill/>
          </a:ln>
        </p:spPr>
      </p:pic>
      <p:sp>
        <p:nvSpPr>
          <p:cNvPr id="8" name="Google Shape;334;g610ef0e5f8_7_74">
            <a:extLst>
              <a:ext uri="{FF2B5EF4-FFF2-40B4-BE49-F238E27FC236}">
                <a16:creationId xmlns:a16="http://schemas.microsoft.com/office/drawing/2014/main" id="{9EEA9122-61C9-450D-9498-AB0EB6BC8C3B}"/>
              </a:ext>
            </a:extLst>
          </p:cNvPr>
          <p:cNvSpPr txBox="1">
            <a:spLocks noGrp="1"/>
          </p:cNvSpPr>
          <p:nvPr>
            <p:ph type="title" hasCustomPrompt="1"/>
          </p:nvPr>
        </p:nvSpPr>
        <p:spPr>
          <a:xfrm>
            <a:off x="0" y="2262190"/>
            <a:ext cx="12192000" cy="1618694"/>
          </a:xfrm>
          <a:prstGeom prst="rect">
            <a:avLst/>
          </a:prstGeom>
          <a:noFill/>
          <a:ln>
            <a:noFill/>
          </a:ln>
        </p:spPr>
        <p:txBody>
          <a:bodyPr spcFirstLastPara="1" wrap="square" lIns="0" tIns="0" rIns="0" bIns="0" anchor="t" anchorCtr="0">
            <a:noAutofit/>
          </a:bodyPr>
          <a:lstStyle>
            <a:lvl1pPr lvl="0" algn="ctr">
              <a:lnSpc>
                <a:spcPct val="90000"/>
              </a:lnSpc>
              <a:spcBef>
                <a:spcPts val="0"/>
              </a:spcBef>
              <a:spcAft>
                <a:spcPts val="0"/>
              </a:spcAft>
              <a:buClr>
                <a:schemeClr val="lt1"/>
              </a:buClr>
              <a:buSzPts val="4800"/>
              <a:buFont typeface="Arial"/>
              <a:buNone/>
              <a:defRPr sz="4800" b="0">
                <a:solidFill>
                  <a:schemeClr val="lt1"/>
                </a:solidFill>
                <a:latin typeface="+mj-lt"/>
                <a:ea typeface="Museo Slab 500" panose="0200000000000000000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ctr" defTabSz="914400" rtl="0" eaLnBrk="1" fontAlgn="auto" latinLnBrk="0" hangingPunct="1">
              <a:lnSpc>
                <a:spcPct val="90000"/>
              </a:lnSpc>
              <a:spcBef>
                <a:spcPts val="0"/>
              </a:spcBef>
              <a:spcAft>
                <a:spcPts val="0"/>
              </a:spcAft>
              <a:buClr>
                <a:schemeClr val="lt1"/>
              </a:buClr>
              <a:buSzPts val="4800"/>
              <a:buFont typeface="Arial"/>
              <a:buNone/>
              <a:tabLst/>
              <a:defRPr/>
            </a:pPr>
            <a:r>
              <a:rPr lang="en-US">
                <a:latin typeface="Museo Slab 500" panose="02000000000000000000" charset="0"/>
              </a:rPr>
              <a:t>Text Here</a:t>
            </a:r>
            <a:br>
              <a:rPr lang="en-US">
                <a:latin typeface="Museo Slab 500" panose="02000000000000000000" charset="0"/>
              </a:rPr>
            </a:br>
            <a:r>
              <a:rPr lang="en-US">
                <a:latin typeface="Museo Slab 500" panose="02000000000000000000" charset="0"/>
              </a:rPr>
              <a:t>Text Here</a:t>
            </a:r>
            <a:endParaRPr/>
          </a:p>
        </p:txBody>
      </p:sp>
    </p:spTree>
    <p:extLst>
      <p:ext uri="{BB962C8B-B14F-4D97-AF65-F5344CB8AC3E}">
        <p14:creationId xmlns:p14="http://schemas.microsoft.com/office/powerpoint/2010/main" val="5310756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1_Custom Layout" preserve="1" userDrawn="1">
  <p:cSld name="3_Custom Layout">
    <p:spTree>
      <p:nvGrpSpPr>
        <p:cNvPr id="1" name="Shape 282"/>
        <p:cNvGrpSpPr/>
        <p:nvPr/>
      </p:nvGrpSpPr>
      <p:grpSpPr>
        <a:xfrm>
          <a:off x="0" y="0"/>
          <a:ext cx="0" cy="0"/>
          <a:chOff x="0" y="0"/>
          <a:chExt cx="0" cy="0"/>
        </a:xfrm>
      </p:grpSpPr>
      <p:pic>
        <p:nvPicPr>
          <p:cNvPr id="283" name="Google Shape;283;g610ef0e5f8_7_19"/>
          <p:cNvPicPr preferRelativeResize="0"/>
          <p:nvPr userDrawn="1"/>
        </p:nvPicPr>
        <p:blipFill rotWithShape="1">
          <a:blip r:embed="rId2">
            <a:alphaModFix/>
          </a:blip>
          <a:srcRect/>
          <a:stretch/>
        </p:blipFill>
        <p:spPr>
          <a:xfrm>
            <a:off x="0" y="0"/>
            <a:ext cx="12192000" cy="6858000"/>
          </a:xfrm>
          <a:prstGeom prst="rect">
            <a:avLst/>
          </a:prstGeom>
          <a:noFill/>
          <a:ln>
            <a:noFill/>
          </a:ln>
        </p:spPr>
      </p:pic>
      <p:pic>
        <p:nvPicPr>
          <p:cNvPr id="7" name="Google Shape;324;g610ef0e5f8_7_63">
            <a:extLst>
              <a:ext uri="{FF2B5EF4-FFF2-40B4-BE49-F238E27FC236}">
                <a16:creationId xmlns:a16="http://schemas.microsoft.com/office/drawing/2014/main" id="{B65280C0-F653-49D3-A3B4-42B1EF81C564}"/>
              </a:ext>
            </a:extLst>
          </p:cNvPr>
          <p:cNvPicPr preferRelativeResize="0"/>
          <p:nvPr userDrawn="1"/>
        </p:nvPicPr>
        <p:blipFill rotWithShape="1">
          <a:blip r:embed="rId3">
            <a:alphaModFix/>
          </a:blip>
          <a:srcRect/>
          <a:stretch/>
        </p:blipFill>
        <p:spPr>
          <a:xfrm>
            <a:off x="10792046" y="6039891"/>
            <a:ext cx="1272848" cy="703480"/>
          </a:xfrm>
          <a:prstGeom prst="rect">
            <a:avLst/>
          </a:prstGeom>
          <a:noFill/>
          <a:ln>
            <a:noFill/>
          </a:ln>
        </p:spPr>
      </p:pic>
      <p:sp>
        <p:nvSpPr>
          <p:cNvPr id="8" name="Google Shape;334;g610ef0e5f8_7_74">
            <a:extLst>
              <a:ext uri="{FF2B5EF4-FFF2-40B4-BE49-F238E27FC236}">
                <a16:creationId xmlns:a16="http://schemas.microsoft.com/office/drawing/2014/main" id="{86E3104F-298B-440D-8915-44ACC0A27AE3}"/>
              </a:ext>
            </a:extLst>
          </p:cNvPr>
          <p:cNvSpPr txBox="1">
            <a:spLocks noGrp="1"/>
          </p:cNvSpPr>
          <p:nvPr>
            <p:ph type="title" hasCustomPrompt="1"/>
          </p:nvPr>
        </p:nvSpPr>
        <p:spPr>
          <a:xfrm>
            <a:off x="0" y="2541180"/>
            <a:ext cx="12192000" cy="1339703"/>
          </a:xfrm>
          <a:prstGeom prst="rect">
            <a:avLst/>
          </a:prstGeom>
          <a:noFill/>
          <a:ln>
            <a:noFill/>
          </a:ln>
        </p:spPr>
        <p:txBody>
          <a:bodyPr spcFirstLastPara="1" wrap="square" lIns="0" tIns="0" rIns="0" bIns="0" anchor="t" anchorCtr="0">
            <a:noAutofit/>
          </a:bodyPr>
          <a:lstStyle>
            <a:lvl1pPr lvl="0" algn="ctr">
              <a:lnSpc>
                <a:spcPct val="90000"/>
              </a:lnSpc>
              <a:spcBef>
                <a:spcPts val="0"/>
              </a:spcBef>
              <a:spcAft>
                <a:spcPts val="0"/>
              </a:spcAft>
              <a:buClr>
                <a:schemeClr val="lt1"/>
              </a:buClr>
              <a:buSzPts val="4800"/>
              <a:buFont typeface="Arial"/>
              <a:buNone/>
              <a:defRPr sz="4800" b="0">
                <a:solidFill>
                  <a:schemeClr val="lt1"/>
                </a:solidFill>
                <a:latin typeface="+mj-lt"/>
                <a:ea typeface="Museo Slab 500" panose="0200000000000000000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ctr" defTabSz="914400" rtl="0" eaLnBrk="1" fontAlgn="auto" latinLnBrk="0" hangingPunct="1">
              <a:lnSpc>
                <a:spcPct val="90000"/>
              </a:lnSpc>
              <a:spcBef>
                <a:spcPts val="0"/>
              </a:spcBef>
              <a:spcAft>
                <a:spcPts val="0"/>
              </a:spcAft>
              <a:buClr>
                <a:schemeClr val="lt1"/>
              </a:buClr>
              <a:buSzPts val="4800"/>
              <a:buFont typeface="Arial"/>
              <a:buNone/>
              <a:tabLst/>
              <a:defRPr/>
            </a:pPr>
            <a:r>
              <a:rPr lang="en-US">
                <a:latin typeface="Museo Slab 500" panose="02000000000000000000" charset="0"/>
              </a:rPr>
              <a:t>Text Here</a:t>
            </a:r>
            <a:br>
              <a:rPr lang="en-US">
                <a:latin typeface="Museo Slab 500" panose="02000000000000000000" charset="0"/>
              </a:rPr>
            </a:br>
            <a:r>
              <a:rPr lang="en-US">
                <a:latin typeface="Museo Slab 500" panose="02000000000000000000" charset="0"/>
              </a:rPr>
              <a:t>Text Here</a:t>
            </a:r>
            <a:endParaRPr/>
          </a:p>
        </p:txBody>
      </p:sp>
    </p:spTree>
    <p:extLst>
      <p:ext uri="{BB962C8B-B14F-4D97-AF65-F5344CB8AC3E}">
        <p14:creationId xmlns:p14="http://schemas.microsoft.com/office/powerpoint/2010/main" val="358072119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1_Title and Content" preserve="1" userDrawn="1">
  <p:cSld name="1_Title and Content">
    <p:spTree>
      <p:nvGrpSpPr>
        <p:cNvPr id="1" name="Shape 260"/>
        <p:cNvGrpSpPr/>
        <p:nvPr/>
      </p:nvGrpSpPr>
      <p:grpSpPr>
        <a:xfrm>
          <a:off x="0" y="0"/>
          <a:ext cx="0" cy="0"/>
          <a:chOff x="0" y="0"/>
          <a:chExt cx="0" cy="0"/>
        </a:xfrm>
      </p:grpSpPr>
      <p:pic>
        <p:nvPicPr>
          <p:cNvPr id="261" name="Google Shape;261;g610ef0e5f8_7_24"/>
          <p:cNvPicPr preferRelativeResize="0"/>
          <p:nvPr/>
        </p:nvPicPr>
        <p:blipFill rotWithShape="1">
          <a:blip r:embed="rId2">
            <a:alphaModFix/>
          </a:blip>
          <a:srcRect/>
          <a:stretch/>
        </p:blipFill>
        <p:spPr>
          <a:xfrm>
            <a:off x="0" y="1"/>
            <a:ext cx="12192000" cy="1371599"/>
          </a:xfrm>
          <a:prstGeom prst="rect">
            <a:avLst/>
          </a:prstGeom>
          <a:noFill/>
          <a:ln>
            <a:noFill/>
          </a:ln>
        </p:spPr>
      </p:pic>
      <p:sp>
        <p:nvSpPr>
          <p:cNvPr id="9" name="Google Shape;338;g610ef0e5f8_7_79">
            <a:extLst>
              <a:ext uri="{FF2B5EF4-FFF2-40B4-BE49-F238E27FC236}">
                <a16:creationId xmlns:a16="http://schemas.microsoft.com/office/drawing/2014/main" id="{D5A3A892-DBE2-4318-B10B-D7BBAA0EDCE1}"/>
              </a:ext>
            </a:extLst>
          </p:cNvPr>
          <p:cNvSpPr txBox="1">
            <a:spLocks noGrp="1"/>
          </p:cNvSpPr>
          <p:nvPr>
            <p:ph type="title" hasCustomPrompt="1"/>
          </p:nvPr>
        </p:nvSpPr>
        <p:spPr>
          <a:xfrm>
            <a:off x="297425" y="208805"/>
            <a:ext cx="8934400" cy="5271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2600"/>
              <a:buFont typeface="Arial"/>
              <a:buNone/>
              <a:defRPr sz="4800" b="0">
                <a:solidFill>
                  <a:schemeClr val="lt1"/>
                </a:solidFill>
                <a:latin typeface="Museo Slab 500" panose="02000000000000000000" pitchFamily="50" charset="0"/>
                <a:ea typeface="Museo Slab 500" panose="02000000000000000000" pitchFamily="5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Slide Header</a:t>
            </a:r>
            <a:endParaRPr/>
          </a:p>
        </p:txBody>
      </p:sp>
      <p:pic>
        <p:nvPicPr>
          <p:cNvPr id="7" name="Google Shape;341;g610ef0e5f8_7_79">
            <a:extLst>
              <a:ext uri="{FF2B5EF4-FFF2-40B4-BE49-F238E27FC236}">
                <a16:creationId xmlns:a16="http://schemas.microsoft.com/office/drawing/2014/main" id="{5FCA3DDD-8B9B-4505-89D7-BADFC35A63E2}"/>
              </a:ext>
            </a:extLst>
          </p:cNvPr>
          <p:cNvPicPr preferRelativeResize="0"/>
          <p:nvPr userDrawn="1"/>
        </p:nvPicPr>
        <p:blipFill rotWithShape="1">
          <a:blip r:embed="rId3">
            <a:alphaModFix/>
          </a:blip>
          <a:srcRect/>
          <a:stretch/>
        </p:blipFill>
        <p:spPr>
          <a:xfrm>
            <a:off x="10897495" y="578221"/>
            <a:ext cx="1181875" cy="661845"/>
          </a:xfrm>
          <a:prstGeom prst="rect">
            <a:avLst/>
          </a:prstGeom>
          <a:noFill/>
          <a:ln>
            <a:noFill/>
          </a:ln>
        </p:spPr>
      </p:pic>
    </p:spTree>
    <p:extLst>
      <p:ext uri="{BB962C8B-B14F-4D97-AF65-F5344CB8AC3E}">
        <p14:creationId xmlns:p14="http://schemas.microsoft.com/office/powerpoint/2010/main" val="7382742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1_Title and Content" preserve="1" userDrawn="1">
  <p:cSld name="8_Title and Content">
    <p:spTree>
      <p:nvGrpSpPr>
        <p:cNvPr id="1" name="Shape 260"/>
        <p:cNvGrpSpPr/>
        <p:nvPr/>
      </p:nvGrpSpPr>
      <p:grpSpPr>
        <a:xfrm>
          <a:off x="0" y="0"/>
          <a:ext cx="0" cy="0"/>
          <a:chOff x="0" y="0"/>
          <a:chExt cx="0" cy="0"/>
        </a:xfrm>
      </p:grpSpPr>
      <p:pic>
        <p:nvPicPr>
          <p:cNvPr id="261" name="Google Shape;261;g610ef0e5f8_7_24"/>
          <p:cNvPicPr preferRelativeResize="0"/>
          <p:nvPr/>
        </p:nvPicPr>
        <p:blipFill rotWithShape="1">
          <a:blip r:embed="rId2">
            <a:alphaModFix/>
          </a:blip>
          <a:srcRect/>
          <a:stretch/>
        </p:blipFill>
        <p:spPr>
          <a:xfrm>
            <a:off x="0" y="1"/>
            <a:ext cx="12192000" cy="1371599"/>
          </a:xfrm>
          <a:prstGeom prst="rect">
            <a:avLst/>
          </a:prstGeom>
          <a:noFill/>
          <a:ln>
            <a:noFill/>
          </a:ln>
        </p:spPr>
      </p:pic>
      <p:sp>
        <p:nvSpPr>
          <p:cNvPr id="9" name="Google Shape;338;g610ef0e5f8_7_79">
            <a:extLst>
              <a:ext uri="{FF2B5EF4-FFF2-40B4-BE49-F238E27FC236}">
                <a16:creationId xmlns:a16="http://schemas.microsoft.com/office/drawing/2014/main" id="{D5A3A892-DBE2-4318-B10B-D7BBAA0EDCE1}"/>
              </a:ext>
            </a:extLst>
          </p:cNvPr>
          <p:cNvSpPr txBox="1">
            <a:spLocks noGrp="1"/>
          </p:cNvSpPr>
          <p:nvPr>
            <p:ph type="title" hasCustomPrompt="1"/>
          </p:nvPr>
        </p:nvSpPr>
        <p:spPr>
          <a:xfrm>
            <a:off x="297425" y="208805"/>
            <a:ext cx="8934400" cy="5271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2600"/>
              <a:buFont typeface="Arial"/>
              <a:buNone/>
              <a:defRPr sz="4800" b="0">
                <a:solidFill>
                  <a:schemeClr val="lt1"/>
                </a:solidFill>
                <a:latin typeface="Museo Slab 500" panose="02000000000000000000" pitchFamily="50" charset="0"/>
                <a:ea typeface="Museo Slab 500" panose="02000000000000000000" pitchFamily="5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Slide Header</a:t>
            </a:r>
            <a:endParaRPr/>
          </a:p>
        </p:txBody>
      </p:sp>
      <p:pic>
        <p:nvPicPr>
          <p:cNvPr id="6" name="Picture 5">
            <a:extLst>
              <a:ext uri="{FF2B5EF4-FFF2-40B4-BE49-F238E27FC236}">
                <a16:creationId xmlns:a16="http://schemas.microsoft.com/office/drawing/2014/main" id="{5CD3058E-99E4-41BB-AF4C-EF69C2C5F7C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846667" y="6185080"/>
            <a:ext cx="1143055" cy="486318"/>
          </a:xfrm>
          <a:prstGeom prst="rect">
            <a:avLst/>
          </a:prstGeom>
        </p:spPr>
      </p:pic>
      <p:pic>
        <p:nvPicPr>
          <p:cNvPr id="10" name="Google Shape;341;g610ef0e5f8_7_79">
            <a:extLst>
              <a:ext uri="{FF2B5EF4-FFF2-40B4-BE49-F238E27FC236}">
                <a16:creationId xmlns:a16="http://schemas.microsoft.com/office/drawing/2014/main" id="{0715DA77-D429-42AF-82B4-DD3632553977}"/>
              </a:ext>
            </a:extLst>
          </p:cNvPr>
          <p:cNvPicPr preferRelativeResize="0"/>
          <p:nvPr userDrawn="1"/>
        </p:nvPicPr>
        <p:blipFill rotWithShape="1">
          <a:blip r:embed="rId4">
            <a:alphaModFix/>
          </a:blip>
          <a:srcRect/>
          <a:stretch/>
        </p:blipFill>
        <p:spPr>
          <a:xfrm>
            <a:off x="10897495" y="578221"/>
            <a:ext cx="1181875" cy="661845"/>
          </a:xfrm>
          <a:prstGeom prst="rect">
            <a:avLst/>
          </a:prstGeom>
          <a:noFill/>
          <a:ln>
            <a:noFill/>
          </a:ln>
        </p:spPr>
      </p:pic>
    </p:spTree>
    <p:extLst>
      <p:ext uri="{BB962C8B-B14F-4D97-AF65-F5344CB8AC3E}">
        <p14:creationId xmlns:p14="http://schemas.microsoft.com/office/powerpoint/2010/main" val="332576532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2_Custom Layout" preserve="1" userDrawn="1">
  <p:cSld name="2_Custom Layout">
    <p:spTree>
      <p:nvGrpSpPr>
        <p:cNvPr id="1" name="Shape 287"/>
        <p:cNvGrpSpPr/>
        <p:nvPr/>
      </p:nvGrpSpPr>
      <p:grpSpPr>
        <a:xfrm>
          <a:off x="0" y="0"/>
          <a:ext cx="0" cy="0"/>
          <a:chOff x="0" y="0"/>
          <a:chExt cx="0" cy="0"/>
        </a:xfrm>
      </p:grpSpPr>
      <p:pic>
        <p:nvPicPr>
          <p:cNvPr id="288" name="Google Shape;288;g610ef0e5f8_7_30"/>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6" name="Google Shape;334;g610ef0e5f8_7_74">
            <a:extLst>
              <a:ext uri="{FF2B5EF4-FFF2-40B4-BE49-F238E27FC236}">
                <a16:creationId xmlns:a16="http://schemas.microsoft.com/office/drawing/2014/main" id="{1E53B37D-7991-4EF9-A90F-54D6DE4AD110}"/>
              </a:ext>
            </a:extLst>
          </p:cNvPr>
          <p:cNvSpPr txBox="1">
            <a:spLocks noGrp="1"/>
          </p:cNvSpPr>
          <p:nvPr>
            <p:ph type="title" hasCustomPrompt="1"/>
          </p:nvPr>
        </p:nvSpPr>
        <p:spPr>
          <a:xfrm>
            <a:off x="0" y="2262190"/>
            <a:ext cx="12192000" cy="1618694"/>
          </a:xfrm>
          <a:prstGeom prst="rect">
            <a:avLst/>
          </a:prstGeom>
          <a:noFill/>
          <a:ln>
            <a:noFill/>
          </a:ln>
        </p:spPr>
        <p:txBody>
          <a:bodyPr spcFirstLastPara="1" wrap="square" lIns="0" tIns="0" rIns="0" bIns="0" anchor="t" anchorCtr="0">
            <a:noAutofit/>
          </a:bodyPr>
          <a:lstStyle>
            <a:lvl1pPr lvl="0" algn="ctr">
              <a:lnSpc>
                <a:spcPct val="90000"/>
              </a:lnSpc>
              <a:spcBef>
                <a:spcPts val="0"/>
              </a:spcBef>
              <a:spcAft>
                <a:spcPts val="0"/>
              </a:spcAft>
              <a:buClr>
                <a:schemeClr val="lt1"/>
              </a:buClr>
              <a:buSzPts val="4800"/>
              <a:buFont typeface="Arial"/>
              <a:buNone/>
              <a:defRPr sz="4800" b="0">
                <a:solidFill>
                  <a:schemeClr val="lt1"/>
                </a:solidFill>
                <a:latin typeface="+mj-lt"/>
                <a:ea typeface="Museo Slab 500" panose="0200000000000000000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ctr" defTabSz="914400" rtl="0" eaLnBrk="1" fontAlgn="auto" latinLnBrk="0" hangingPunct="1">
              <a:lnSpc>
                <a:spcPct val="90000"/>
              </a:lnSpc>
              <a:spcBef>
                <a:spcPts val="0"/>
              </a:spcBef>
              <a:spcAft>
                <a:spcPts val="0"/>
              </a:spcAft>
              <a:buClr>
                <a:schemeClr val="lt1"/>
              </a:buClr>
              <a:buSzPts val="4800"/>
              <a:buFont typeface="Arial"/>
              <a:buNone/>
              <a:tabLst/>
              <a:defRPr/>
            </a:pPr>
            <a:r>
              <a:rPr lang="en-US">
                <a:latin typeface="Museo Slab 500" panose="02000000000000000000" charset="0"/>
              </a:rPr>
              <a:t>Text Here</a:t>
            </a:r>
            <a:br>
              <a:rPr lang="en-US">
                <a:latin typeface="Museo Slab 500" panose="02000000000000000000" charset="0"/>
              </a:rPr>
            </a:br>
            <a:r>
              <a:rPr lang="en-US">
                <a:latin typeface="Museo Slab 500" panose="02000000000000000000" charset="0"/>
              </a:rPr>
              <a:t>Text Here</a:t>
            </a:r>
            <a:endParaRPr/>
          </a:p>
        </p:txBody>
      </p:sp>
      <p:pic>
        <p:nvPicPr>
          <p:cNvPr id="7" name="Google Shape;324;g610ef0e5f8_7_63">
            <a:extLst>
              <a:ext uri="{FF2B5EF4-FFF2-40B4-BE49-F238E27FC236}">
                <a16:creationId xmlns:a16="http://schemas.microsoft.com/office/drawing/2014/main" id="{262A13A4-5458-45A8-8EED-E5461254BE2B}"/>
              </a:ext>
            </a:extLst>
          </p:cNvPr>
          <p:cNvPicPr preferRelativeResize="0"/>
          <p:nvPr userDrawn="1"/>
        </p:nvPicPr>
        <p:blipFill rotWithShape="1">
          <a:blip r:embed="rId3">
            <a:alphaModFix/>
          </a:blip>
          <a:srcRect/>
          <a:stretch/>
        </p:blipFill>
        <p:spPr>
          <a:xfrm>
            <a:off x="10664456" y="6029259"/>
            <a:ext cx="1272848" cy="703480"/>
          </a:xfrm>
          <a:prstGeom prst="rect">
            <a:avLst/>
          </a:prstGeom>
          <a:noFill/>
          <a:ln>
            <a:noFill/>
          </a:ln>
        </p:spPr>
      </p:pic>
    </p:spTree>
    <p:extLst>
      <p:ext uri="{BB962C8B-B14F-4D97-AF65-F5344CB8AC3E}">
        <p14:creationId xmlns:p14="http://schemas.microsoft.com/office/powerpoint/2010/main" val="138297940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2_Title and Content" preserve="1" userDrawn="1">
  <p:cSld name="2_Title and Content">
    <p:spTree>
      <p:nvGrpSpPr>
        <p:cNvPr id="1" name="Shape 292"/>
        <p:cNvGrpSpPr/>
        <p:nvPr/>
      </p:nvGrpSpPr>
      <p:grpSpPr>
        <a:xfrm>
          <a:off x="0" y="0"/>
          <a:ext cx="0" cy="0"/>
          <a:chOff x="0" y="0"/>
          <a:chExt cx="0" cy="0"/>
        </a:xfrm>
      </p:grpSpPr>
      <p:pic>
        <p:nvPicPr>
          <p:cNvPr id="293" name="Google Shape;293;g610ef0e5f8_7_35"/>
          <p:cNvPicPr preferRelativeResize="0"/>
          <p:nvPr userDrawn="1"/>
        </p:nvPicPr>
        <p:blipFill rotWithShape="1">
          <a:blip r:embed="rId2">
            <a:alphaModFix/>
          </a:blip>
          <a:srcRect/>
          <a:stretch/>
        </p:blipFill>
        <p:spPr>
          <a:xfrm>
            <a:off x="3" y="1"/>
            <a:ext cx="12191995" cy="1371599"/>
          </a:xfrm>
          <a:prstGeom prst="rect">
            <a:avLst/>
          </a:prstGeom>
          <a:noFill/>
          <a:ln>
            <a:noFill/>
          </a:ln>
        </p:spPr>
      </p:pic>
      <p:sp>
        <p:nvSpPr>
          <p:cNvPr id="8" name="Google Shape;338;g610ef0e5f8_7_79">
            <a:extLst>
              <a:ext uri="{FF2B5EF4-FFF2-40B4-BE49-F238E27FC236}">
                <a16:creationId xmlns:a16="http://schemas.microsoft.com/office/drawing/2014/main" id="{AACB3D6C-3568-4444-889E-F8D835304533}"/>
              </a:ext>
            </a:extLst>
          </p:cNvPr>
          <p:cNvSpPr txBox="1">
            <a:spLocks noGrp="1"/>
          </p:cNvSpPr>
          <p:nvPr>
            <p:ph type="title" hasCustomPrompt="1"/>
          </p:nvPr>
        </p:nvSpPr>
        <p:spPr>
          <a:xfrm>
            <a:off x="297425" y="208805"/>
            <a:ext cx="8934400" cy="5271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2600"/>
              <a:buFont typeface="Arial"/>
              <a:buNone/>
              <a:defRPr sz="4800" b="0">
                <a:solidFill>
                  <a:schemeClr val="lt1"/>
                </a:solidFill>
                <a:latin typeface="Museo Slab 500" panose="02000000000000000000" pitchFamily="50" charset="0"/>
                <a:ea typeface="Museo Slab 500" panose="02000000000000000000" pitchFamily="5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Slide Header</a:t>
            </a:r>
            <a:endParaRPr/>
          </a:p>
        </p:txBody>
      </p:sp>
      <p:pic>
        <p:nvPicPr>
          <p:cNvPr id="9" name="Google Shape;341;g610ef0e5f8_7_79">
            <a:extLst>
              <a:ext uri="{FF2B5EF4-FFF2-40B4-BE49-F238E27FC236}">
                <a16:creationId xmlns:a16="http://schemas.microsoft.com/office/drawing/2014/main" id="{DF4F4460-F679-4B01-ADA4-FAB73E1E04BC}"/>
              </a:ext>
            </a:extLst>
          </p:cNvPr>
          <p:cNvPicPr preferRelativeResize="0"/>
          <p:nvPr userDrawn="1"/>
        </p:nvPicPr>
        <p:blipFill rotWithShape="1">
          <a:blip r:embed="rId3">
            <a:alphaModFix/>
          </a:blip>
          <a:srcRect/>
          <a:stretch/>
        </p:blipFill>
        <p:spPr>
          <a:xfrm>
            <a:off x="10897495" y="578221"/>
            <a:ext cx="1181875" cy="661845"/>
          </a:xfrm>
          <a:prstGeom prst="rect">
            <a:avLst/>
          </a:prstGeom>
          <a:noFill/>
          <a:ln>
            <a:noFill/>
          </a:ln>
        </p:spPr>
      </p:pic>
    </p:spTree>
    <p:extLst>
      <p:ext uri="{BB962C8B-B14F-4D97-AF65-F5344CB8AC3E}">
        <p14:creationId xmlns:p14="http://schemas.microsoft.com/office/powerpoint/2010/main" val="425546786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2_Title and Content" preserve="1" userDrawn="1">
  <p:cSld name="8_Title and Content">
    <p:spTree>
      <p:nvGrpSpPr>
        <p:cNvPr id="1" name="Shape 292"/>
        <p:cNvGrpSpPr/>
        <p:nvPr/>
      </p:nvGrpSpPr>
      <p:grpSpPr>
        <a:xfrm>
          <a:off x="0" y="0"/>
          <a:ext cx="0" cy="0"/>
          <a:chOff x="0" y="0"/>
          <a:chExt cx="0" cy="0"/>
        </a:xfrm>
      </p:grpSpPr>
      <p:pic>
        <p:nvPicPr>
          <p:cNvPr id="293" name="Google Shape;293;g610ef0e5f8_7_35"/>
          <p:cNvPicPr preferRelativeResize="0"/>
          <p:nvPr userDrawn="1"/>
        </p:nvPicPr>
        <p:blipFill rotWithShape="1">
          <a:blip r:embed="rId2">
            <a:alphaModFix/>
          </a:blip>
          <a:srcRect/>
          <a:stretch/>
        </p:blipFill>
        <p:spPr>
          <a:xfrm>
            <a:off x="3" y="1"/>
            <a:ext cx="12191995" cy="1371599"/>
          </a:xfrm>
          <a:prstGeom prst="rect">
            <a:avLst/>
          </a:prstGeom>
          <a:noFill/>
          <a:ln>
            <a:noFill/>
          </a:ln>
        </p:spPr>
      </p:pic>
      <p:sp>
        <p:nvSpPr>
          <p:cNvPr id="8" name="Google Shape;338;g610ef0e5f8_7_79">
            <a:extLst>
              <a:ext uri="{FF2B5EF4-FFF2-40B4-BE49-F238E27FC236}">
                <a16:creationId xmlns:a16="http://schemas.microsoft.com/office/drawing/2014/main" id="{AACB3D6C-3568-4444-889E-F8D835304533}"/>
              </a:ext>
            </a:extLst>
          </p:cNvPr>
          <p:cNvSpPr txBox="1">
            <a:spLocks noGrp="1"/>
          </p:cNvSpPr>
          <p:nvPr>
            <p:ph type="title" hasCustomPrompt="1"/>
          </p:nvPr>
        </p:nvSpPr>
        <p:spPr>
          <a:xfrm>
            <a:off x="297425" y="208805"/>
            <a:ext cx="8934400" cy="5271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2600"/>
              <a:buFont typeface="Arial"/>
              <a:buNone/>
              <a:defRPr sz="4800" b="0">
                <a:solidFill>
                  <a:schemeClr val="lt1"/>
                </a:solidFill>
                <a:latin typeface="Museo Slab 500" panose="02000000000000000000" pitchFamily="50" charset="0"/>
                <a:ea typeface="Museo Slab 500" panose="02000000000000000000" pitchFamily="5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Slide Header</a:t>
            </a:r>
            <a:endParaRPr/>
          </a:p>
        </p:txBody>
      </p:sp>
      <p:pic>
        <p:nvPicPr>
          <p:cNvPr id="6" name="Picture 5">
            <a:extLst>
              <a:ext uri="{FF2B5EF4-FFF2-40B4-BE49-F238E27FC236}">
                <a16:creationId xmlns:a16="http://schemas.microsoft.com/office/drawing/2014/main" id="{17EDA2FA-27FE-4347-8F39-CE3412D7D0C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846667" y="6185080"/>
            <a:ext cx="1143055" cy="486318"/>
          </a:xfrm>
          <a:prstGeom prst="rect">
            <a:avLst/>
          </a:prstGeom>
        </p:spPr>
      </p:pic>
      <p:pic>
        <p:nvPicPr>
          <p:cNvPr id="10" name="Google Shape;341;g610ef0e5f8_7_79">
            <a:extLst>
              <a:ext uri="{FF2B5EF4-FFF2-40B4-BE49-F238E27FC236}">
                <a16:creationId xmlns:a16="http://schemas.microsoft.com/office/drawing/2014/main" id="{3609CDA9-C316-45B9-BCC0-658A93C6C6F6}"/>
              </a:ext>
            </a:extLst>
          </p:cNvPr>
          <p:cNvPicPr preferRelativeResize="0"/>
          <p:nvPr userDrawn="1"/>
        </p:nvPicPr>
        <p:blipFill rotWithShape="1">
          <a:blip r:embed="rId4">
            <a:alphaModFix/>
          </a:blip>
          <a:srcRect/>
          <a:stretch/>
        </p:blipFill>
        <p:spPr>
          <a:xfrm>
            <a:off x="10897495" y="578221"/>
            <a:ext cx="1181875" cy="661845"/>
          </a:xfrm>
          <a:prstGeom prst="rect">
            <a:avLst/>
          </a:prstGeom>
          <a:noFill/>
          <a:ln>
            <a:noFill/>
          </a:ln>
        </p:spPr>
      </p:pic>
    </p:spTree>
    <p:extLst>
      <p:ext uri="{BB962C8B-B14F-4D97-AF65-F5344CB8AC3E}">
        <p14:creationId xmlns:p14="http://schemas.microsoft.com/office/powerpoint/2010/main" val="380613268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8_Custom Layout" preserve="1" userDrawn="1">
  <p:cSld name="8_Custom Layout">
    <p:spTree>
      <p:nvGrpSpPr>
        <p:cNvPr id="1" name="Shape 353"/>
        <p:cNvGrpSpPr/>
        <p:nvPr/>
      </p:nvGrpSpPr>
      <p:grpSpPr>
        <a:xfrm>
          <a:off x="0" y="0"/>
          <a:ext cx="0" cy="0"/>
          <a:chOff x="0" y="0"/>
          <a:chExt cx="0" cy="0"/>
        </a:xfrm>
      </p:grpSpPr>
      <p:pic>
        <p:nvPicPr>
          <p:cNvPr id="354" name="Google Shape;354;g610ef0e5f8_7_96"/>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6" name="Google Shape;334;g610ef0e5f8_7_74">
            <a:extLst>
              <a:ext uri="{FF2B5EF4-FFF2-40B4-BE49-F238E27FC236}">
                <a16:creationId xmlns:a16="http://schemas.microsoft.com/office/drawing/2014/main" id="{D28C530E-D30E-4B52-A75C-BC82B236C818}"/>
              </a:ext>
            </a:extLst>
          </p:cNvPr>
          <p:cNvSpPr txBox="1">
            <a:spLocks noGrp="1"/>
          </p:cNvSpPr>
          <p:nvPr>
            <p:ph type="title" hasCustomPrompt="1"/>
          </p:nvPr>
        </p:nvSpPr>
        <p:spPr>
          <a:xfrm>
            <a:off x="0" y="2262190"/>
            <a:ext cx="12192000" cy="1618694"/>
          </a:xfrm>
          <a:prstGeom prst="rect">
            <a:avLst/>
          </a:prstGeom>
          <a:noFill/>
          <a:ln>
            <a:noFill/>
          </a:ln>
        </p:spPr>
        <p:txBody>
          <a:bodyPr spcFirstLastPara="1" wrap="square" lIns="0" tIns="0" rIns="0" bIns="0" anchor="t" anchorCtr="0">
            <a:noAutofit/>
          </a:bodyPr>
          <a:lstStyle>
            <a:lvl1pPr lvl="0" algn="ctr">
              <a:lnSpc>
                <a:spcPct val="90000"/>
              </a:lnSpc>
              <a:spcBef>
                <a:spcPts val="0"/>
              </a:spcBef>
              <a:spcAft>
                <a:spcPts val="0"/>
              </a:spcAft>
              <a:buClr>
                <a:schemeClr val="lt1"/>
              </a:buClr>
              <a:buSzPts val="4800"/>
              <a:buFont typeface="Arial"/>
              <a:buNone/>
              <a:defRPr sz="4800" b="0">
                <a:solidFill>
                  <a:schemeClr val="lt1"/>
                </a:solidFill>
                <a:latin typeface="+mj-lt"/>
                <a:ea typeface="Museo Slab 500" panose="0200000000000000000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ctr" defTabSz="914400" rtl="0" eaLnBrk="1" fontAlgn="auto" latinLnBrk="0" hangingPunct="1">
              <a:lnSpc>
                <a:spcPct val="90000"/>
              </a:lnSpc>
              <a:spcBef>
                <a:spcPts val="0"/>
              </a:spcBef>
              <a:spcAft>
                <a:spcPts val="0"/>
              </a:spcAft>
              <a:buClr>
                <a:schemeClr val="lt1"/>
              </a:buClr>
              <a:buSzPts val="4800"/>
              <a:buFont typeface="Arial"/>
              <a:buNone/>
              <a:tabLst/>
              <a:defRPr/>
            </a:pPr>
            <a:r>
              <a:rPr lang="en-US">
                <a:latin typeface="Museo Slab 500" panose="02000000000000000000" charset="0"/>
              </a:rPr>
              <a:t>Text Here</a:t>
            </a:r>
            <a:br>
              <a:rPr lang="en-US">
                <a:latin typeface="Museo Slab 500" panose="02000000000000000000" charset="0"/>
              </a:rPr>
            </a:br>
            <a:r>
              <a:rPr lang="en-US">
                <a:latin typeface="Museo Slab 500" panose="02000000000000000000" charset="0"/>
              </a:rPr>
              <a:t>Text Here</a:t>
            </a:r>
            <a:endParaRPr/>
          </a:p>
        </p:txBody>
      </p:sp>
      <p:pic>
        <p:nvPicPr>
          <p:cNvPr id="7" name="Google Shape;324;g610ef0e5f8_7_63">
            <a:extLst>
              <a:ext uri="{FF2B5EF4-FFF2-40B4-BE49-F238E27FC236}">
                <a16:creationId xmlns:a16="http://schemas.microsoft.com/office/drawing/2014/main" id="{28068D4B-CDE3-424F-938D-E2B5ABA08201}"/>
              </a:ext>
            </a:extLst>
          </p:cNvPr>
          <p:cNvPicPr preferRelativeResize="0"/>
          <p:nvPr userDrawn="1"/>
        </p:nvPicPr>
        <p:blipFill rotWithShape="1">
          <a:blip r:embed="rId3">
            <a:alphaModFix/>
          </a:blip>
          <a:srcRect/>
          <a:stretch/>
        </p:blipFill>
        <p:spPr>
          <a:xfrm>
            <a:off x="10664456" y="6029259"/>
            <a:ext cx="1272848" cy="703480"/>
          </a:xfrm>
          <a:prstGeom prst="rect">
            <a:avLst/>
          </a:prstGeom>
          <a:noFill/>
          <a:ln>
            <a:noFill/>
          </a:ln>
        </p:spPr>
      </p:pic>
    </p:spTree>
    <p:extLst>
      <p:ext uri="{BB962C8B-B14F-4D97-AF65-F5344CB8AC3E}">
        <p14:creationId xmlns:p14="http://schemas.microsoft.com/office/powerpoint/2010/main" val="11191375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6_Custom Layout" preserve="1" userDrawn="1">
  <p:cSld name="6_Custom Layout">
    <p:spTree>
      <p:nvGrpSpPr>
        <p:cNvPr id="1" name="Shape 331"/>
        <p:cNvGrpSpPr/>
        <p:nvPr/>
      </p:nvGrpSpPr>
      <p:grpSpPr>
        <a:xfrm>
          <a:off x="0" y="0"/>
          <a:ext cx="0" cy="0"/>
          <a:chOff x="0" y="0"/>
          <a:chExt cx="0" cy="0"/>
        </a:xfrm>
      </p:grpSpPr>
      <p:pic>
        <p:nvPicPr>
          <p:cNvPr id="332" name="Google Shape;332;g610ef0e5f8_7_74"/>
          <p:cNvPicPr preferRelativeResize="0"/>
          <p:nvPr userDrawn="1"/>
        </p:nvPicPr>
        <p:blipFill rotWithShape="1">
          <a:blip r:embed="rId2">
            <a:alphaModFix/>
          </a:blip>
          <a:srcRect/>
          <a:stretch/>
        </p:blipFill>
        <p:spPr>
          <a:xfrm>
            <a:off x="0" y="0"/>
            <a:ext cx="12192000" cy="6858000"/>
          </a:xfrm>
          <a:prstGeom prst="rect">
            <a:avLst/>
          </a:prstGeom>
          <a:noFill/>
          <a:ln>
            <a:noFill/>
          </a:ln>
        </p:spPr>
      </p:pic>
      <p:pic>
        <p:nvPicPr>
          <p:cNvPr id="7" name="Google Shape;324;g610ef0e5f8_7_63">
            <a:extLst>
              <a:ext uri="{FF2B5EF4-FFF2-40B4-BE49-F238E27FC236}">
                <a16:creationId xmlns:a16="http://schemas.microsoft.com/office/drawing/2014/main" id="{119759B6-BD44-4D52-BB99-21720AE5352D}"/>
              </a:ext>
            </a:extLst>
          </p:cNvPr>
          <p:cNvPicPr preferRelativeResize="0"/>
          <p:nvPr userDrawn="1"/>
        </p:nvPicPr>
        <p:blipFill rotWithShape="1">
          <a:blip r:embed="rId3">
            <a:alphaModFix/>
          </a:blip>
          <a:srcRect/>
          <a:stretch/>
        </p:blipFill>
        <p:spPr>
          <a:xfrm>
            <a:off x="10664456" y="6029259"/>
            <a:ext cx="1272848" cy="703480"/>
          </a:xfrm>
          <a:prstGeom prst="rect">
            <a:avLst/>
          </a:prstGeom>
          <a:noFill/>
          <a:ln>
            <a:noFill/>
          </a:ln>
        </p:spPr>
      </p:pic>
      <p:sp>
        <p:nvSpPr>
          <p:cNvPr id="8" name="Google Shape;334;g610ef0e5f8_7_74">
            <a:extLst>
              <a:ext uri="{FF2B5EF4-FFF2-40B4-BE49-F238E27FC236}">
                <a16:creationId xmlns:a16="http://schemas.microsoft.com/office/drawing/2014/main" id="{04E695C9-D3A2-4DB8-B5C3-C35E4DB28D4B}"/>
              </a:ext>
            </a:extLst>
          </p:cNvPr>
          <p:cNvSpPr txBox="1">
            <a:spLocks noGrp="1"/>
          </p:cNvSpPr>
          <p:nvPr>
            <p:ph type="title" hasCustomPrompt="1"/>
          </p:nvPr>
        </p:nvSpPr>
        <p:spPr>
          <a:xfrm>
            <a:off x="0" y="2262190"/>
            <a:ext cx="12192000" cy="1618694"/>
          </a:xfrm>
          <a:prstGeom prst="rect">
            <a:avLst/>
          </a:prstGeom>
          <a:noFill/>
          <a:ln>
            <a:noFill/>
          </a:ln>
        </p:spPr>
        <p:txBody>
          <a:bodyPr spcFirstLastPara="1" wrap="square" lIns="0" tIns="0" rIns="0" bIns="0" anchor="t" anchorCtr="0">
            <a:noAutofit/>
          </a:bodyPr>
          <a:lstStyle>
            <a:lvl1pPr lvl="0" algn="ctr">
              <a:lnSpc>
                <a:spcPct val="90000"/>
              </a:lnSpc>
              <a:spcBef>
                <a:spcPts val="0"/>
              </a:spcBef>
              <a:spcAft>
                <a:spcPts val="0"/>
              </a:spcAft>
              <a:buClr>
                <a:schemeClr val="lt1"/>
              </a:buClr>
              <a:buSzPts val="4800"/>
              <a:buFont typeface="Arial"/>
              <a:buNone/>
              <a:defRPr sz="4800" b="0">
                <a:solidFill>
                  <a:schemeClr val="lt1"/>
                </a:solidFill>
                <a:latin typeface="+mj-lt"/>
                <a:ea typeface="Museo Slab 500" panose="0200000000000000000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ctr" defTabSz="914400" rtl="0" eaLnBrk="1" fontAlgn="auto" latinLnBrk="0" hangingPunct="1">
              <a:lnSpc>
                <a:spcPct val="90000"/>
              </a:lnSpc>
              <a:spcBef>
                <a:spcPts val="0"/>
              </a:spcBef>
              <a:spcAft>
                <a:spcPts val="0"/>
              </a:spcAft>
              <a:buClr>
                <a:schemeClr val="lt1"/>
              </a:buClr>
              <a:buSzPts val="4800"/>
              <a:buFont typeface="Arial"/>
              <a:buNone/>
              <a:tabLst/>
              <a:defRPr/>
            </a:pPr>
            <a:r>
              <a:rPr lang="en-US">
                <a:latin typeface="Museo Slab 500" panose="02000000000000000000" charset="0"/>
              </a:rPr>
              <a:t>Text Here</a:t>
            </a:r>
            <a:br>
              <a:rPr lang="en-US">
                <a:latin typeface="Museo Slab 500" panose="02000000000000000000" charset="0"/>
              </a:rPr>
            </a:br>
            <a:r>
              <a:rPr lang="en-US">
                <a:latin typeface="Museo Slab 500" panose="02000000000000000000" charset="0"/>
              </a:rPr>
              <a:t>Text Here</a:t>
            </a:r>
            <a:endParaRPr/>
          </a:p>
        </p:txBody>
      </p:sp>
    </p:spTree>
    <p:extLst>
      <p:ext uri="{BB962C8B-B14F-4D97-AF65-F5344CB8AC3E}">
        <p14:creationId xmlns:p14="http://schemas.microsoft.com/office/powerpoint/2010/main" val="206100630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7_Custom Layout" preserve="1" userDrawn="1">
  <p:cSld name="9_Custom Layout">
    <p:spTree>
      <p:nvGrpSpPr>
        <p:cNvPr id="1" name="Shape 342"/>
        <p:cNvGrpSpPr/>
        <p:nvPr/>
      </p:nvGrpSpPr>
      <p:grpSpPr>
        <a:xfrm>
          <a:off x="0" y="0"/>
          <a:ext cx="0" cy="0"/>
          <a:chOff x="0" y="0"/>
          <a:chExt cx="0" cy="0"/>
        </a:xfrm>
      </p:grpSpPr>
      <p:pic>
        <p:nvPicPr>
          <p:cNvPr id="343" name="Google Shape;343;g610ef0e5f8_7_85"/>
          <p:cNvPicPr preferRelativeResize="0"/>
          <p:nvPr userDrawn="1"/>
        </p:nvPicPr>
        <p:blipFill rotWithShape="1">
          <a:blip r:embed="rId2">
            <a:alphaModFix/>
          </a:blip>
          <a:srcRect/>
          <a:stretch/>
        </p:blipFill>
        <p:spPr>
          <a:xfrm>
            <a:off x="0" y="0"/>
            <a:ext cx="12192000" cy="6858000"/>
          </a:xfrm>
          <a:prstGeom prst="rect">
            <a:avLst/>
          </a:prstGeom>
          <a:noFill/>
          <a:ln>
            <a:noFill/>
          </a:ln>
        </p:spPr>
      </p:pic>
      <p:sp>
        <p:nvSpPr>
          <p:cNvPr id="6" name="Google Shape;334;g610ef0e5f8_7_74">
            <a:extLst>
              <a:ext uri="{FF2B5EF4-FFF2-40B4-BE49-F238E27FC236}">
                <a16:creationId xmlns:a16="http://schemas.microsoft.com/office/drawing/2014/main" id="{2E07BFED-04F0-4971-BD5A-BBF165FF22A6}"/>
              </a:ext>
            </a:extLst>
          </p:cNvPr>
          <p:cNvSpPr txBox="1">
            <a:spLocks noGrp="1"/>
          </p:cNvSpPr>
          <p:nvPr>
            <p:ph type="title" hasCustomPrompt="1"/>
          </p:nvPr>
        </p:nvSpPr>
        <p:spPr>
          <a:xfrm>
            <a:off x="0" y="2262190"/>
            <a:ext cx="12192000" cy="1618694"/>
          </a:xfrm>
          <a:prstGeom prst="rect">
            <a:avLst/>
          </a:prstGeom>
          <a:noFill/>
          <a:ln>
            <a:noFill/>
          </a:ln>
        </p:spPr>
        <p:txBody>
          <a:bodyPr spcFirstLastPara="1" wrap="square" lIns="0" tIns="0" rIns="0" bIns="0" anchor="t" anchorCtr="0">
            <a:noAutofit/>
          </a:bodyPr>
          <a:lstStyle>
            <a:lvl1pPr lvl="0" algn="ctr">
              <a:lnSpc>
                <a:spcPct val="90000"/>
              </a:lnSpc>
              <a:spcBef>
                <a:spcPts val="0"/>
              </a:spcBef>
              <a:spcAft>
                <a:spcPts val="0"/>
              </a:spcAft>
              <a:buClr>
                <a:schemeClr val="lt1"/>
              </a:buClr>
              <a:buSzPts val="4800"/>
              <a:buFont typeface="Arial"/>
              <a:buNone/>
              <a:defRPr sz="4800" b="0">
                <a:solidFill>
                  <a:schemeClr val="lt1"/>
                </a:solidFill>
                <a:latin typeface="+mj-lt"/>
                <a:ea typeface="Museo Slab 500" panose="0200000000000000000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ctr" defTabSz="914400" rtl="0" eaLnBrk="1" fontAlgn="auto" latinLnBrk="0" hangingPunct="1">
              <a:lnSpc>
                <a:spcPct val="90000"/>
              </a:lnSpc>
              <a:spcBef>
                <a:spcPts val="0"/>
              </a:spcBef>
              <a:spcAft>
                <a:spcPts val="0"/>
              </a:spcAft>
              <a:buClr>
                <a:schemeClr val="lt1"/>
              </a:buClr>
              <a:buSzPts val="4800"/>
              <a:buFont typeface="Arial"/>
              <a:buNone/>
              <a:tabLst/>
              <a:defRPr/>
            </a:pPr>
            <a:r>
              <a:rPr lang="en-US">
                <a:latin typeface="Museo Slab 500" panose="02000000000000000000" charset="0"/>
              </a:rPr>
              <a:t>Text Here</a:t>
            </a:r>
            <a:br>
              <a:rPr lang="en-US">
                <a:latin typeface="Museo Slab 500" panose="02000000000000000000" charset="0"/>
              </a:rPr>
            </a:br>
            <a:r>
              <a:rPr lang="en-US">
                <a:latin typeface="Museo Slab 500" panose="02000000000000000000" charset="0"/>
              </a:rPr>
              <a:t>Text Here</a:t>
            </a:r>
            <a:endParaRPr/>
          </a:p>
        </p:txBody>
      </p:sp>
      <p:pic>
        <p:nvPicPr>
          <p:cNvPr id="8" name="Google Shape;324;g610ef0e5f8_7_63">
            <a:extLst>
              <a:ext uri="{FF2B5EF4-FFF2-40B4-BE49-F238E27FC236}">
                <a16:creationId xmlns:a16="http://schemas.microsoft.com/office/drawing/2014/main" id="{302F9F82-F6F2-42F6-8CBE-63463A9AE86D}"/>
              </a:ext>
            </a:extLst>
          </p:cNvPr>
          <p:cNvPicPr preferRelativeResize="0"/>
          <p:nvPr userDrawn="1"/>
        </p:nvPicPr>
        <p:blipFill rotWithShape="1">
          <a:blip r:embed="rId3">
            <a:alphaModFix/>
          </a:blip>
          <a:srcRect/>
          <a:stretch/>
        </p:blipFill>
        <p:spPr>
          <a:xfrm>
            <a:off x="10664456" y="6029259"/>
            <a:ext cx="1272848" cy="703480"/>
          </a:xfrm>
          <a:prstGeom prst="rect">
            <a:avLst/>
          </a:prstGeom>
          <a:noFill/>
          <a:ln>
            <a:noFill/>
          </a:ln>
        </p:spPr>
      </p:pic>
    </p:spTree>
    <p:extLst>
      <p:ext uri="{BB962C8B-B14F-4D97-AF65-F5344CB8AC3E}">
        <p14:creationId xmlns:p14="http://schemas.microsoft.com/office/powerpoint/2010/main" val="47228409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7_Title and Content" preserve="1" userDrawn="1">
  <p:cSld name="7_Title and Content">
    <p:spTree>
      <p:nvGrpSpPr>
        <p:cNvPr id="1" name="Shape 347"/>
        <p:cNvGrpSpPr/>
        <p:nvPr/>
      </p:nvGrpSpPr>
      <p:grpSpPr>
        <a:xfrm>
          <a:off x="0" y="0"/>
          <a:ext cx="0" cy="0"/>
          <a:chOff x="0" y="0"/>
          <a:chExt cx="0" cy="0"/>
        </a:xfrm>
      </p:grpSpPr>
      <p:pic>
        <p:nvPicPr>
          <p:cNvPr id="348" name="Google Shape;348;g610ef0e5f8_7_90"/>
          <p:cNvPicPr preferRelativeResize="0"/>
          <p:nvPr/>
        </p:nvPicPr>
        <p:blipFill rotWithShape="1">
          <a:blip r:embed="rId2">
            <a:alphaModFix/>
          </a:blip>
          <a:srcRect/>
          <a:stretch/>
        </p:blipFill>
        <p:spPr>
          <a:xfrm>
            <a:off x="11" y="0"/>
            <a:ext cx="12191976" cy="1371596"/>
          </a:xfrm>
          <a:prstGeom prst="rect">
            <a:avLst/>
          </a:prstGeom>
          <a:noFill/>
          <a:ln>
            <a:noFill/>
          </a:ln>
        </p:spPr>
      </p:pic>
      <p:sp>
        <p:nvSpPr>
          <p:cNvPr id="9" name="Google Shape;338;g610ef0e5f8_7_79">
            <a:extLst>
              <a:ext uri="{FF2B5EF4-FFF2-40B4-BE49-F238E27FC236}">
                <a16:creationId xmlns:a16="http://schemas.microsoft.com/office/drawing/2014/main" id="{F3222BCF-CD2F-4A7B-A356-85BA4410DA41}"/>
              </a:ext>
            </a:extLst>
          </p:cNvPr>
          <p:cNvSpPr txBox="1">
            <a:spLocks noGrp="1"/>
          </p:cNvSpPr>
          <p:nvPr>
            <p:ph type="title" hasCustomPrompt="1"/>
          </p:nvPr>
        </p:nvSpPr>
        <p:spPr>
          <a:xfrm>
            <a:off x="297425" y="208805"/>
            <a:ext cx="8934400" cy="5271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2600"/>
              <a:buFont typeface="Arial"/>
              <a:buNone/>
              <a:defRPr sz="4800" b="0">
                <a:solidFill>
                  <a:schemeClr val="lt1"/>
                </a:solidFill>
                <a:latin typeface="Museo Slab 500" panose="02000000000000000000" pitchFamily="50" charset="0"/>
                <a:ea typeface="Museo Slab 500" panose="02000000000000000000" pitchFamily="5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Slide Header</a:t>
            </a:r>
            <a:endParaRPr/>
          </a:p>
        </p:txBody>
      </p:sp>
      <p:pic>
        <p:nvPicPr>
          <p:cNvPr id="11" name="Google Shape;341;g610ef0e5f8_7_79">
            <a:extLst>
              <a:ext uri="{FF2B5EF4-FFF2-40B4-BE49-F238E27FC236}">
                <a16:creationId xmlns:a16="http://schemas.microsoft.com/office/drawing/2014/main" id="{276964A5-8453-4AF8-837E-7D7CAB6FD040}"/>
              </a:ext>
            </a:extLst>
          </p:cNvPr>
          <p:cNvPicPr preferRelativeResize="0"/>
          <p:nvPr userDrawn="1"/>
        </p:nvPicPr>
        <p:blipFill rotWithShape="1">
          <a:blip r:embed="rId3">
            <a:alphaModFix/>
          </a:blip>
          <a:srcRect/>
          <a:stretch/>
        </p:blipFill>
        <p:spPr>
          <a:xfrm>
            <a:off x="10897495" y="578221"/>
            <a:ext cx="1181875" cy="661845"/>
          </a:xfrm>
          <a:prstGeom prst="rect">
            <a:avLst/>
          </a:prstGeom>
          <a:noFill/>
          <a:ln>
            <a:noFill/>
          </a:ln>
        </p:spPr>
      </p:pic>
    </p:spTree>
    <p:extLst>
      <p:ext uri="{BB962C8B-B14F-4D97-AF65-F5344CB8AC3E}">
        <p14:creationId xmlns:p14="http://schemas.microsoft.com/office/powerpoint/2010/main" val="225149835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7_Title and Content" preserve="1" userDrawn="1">
  <p:cSld name="8_Title and Content">
    <p:spTree>
      <p:nvGrpSpPr>
        <p:cNvPr id="1" name="Shape 347"/>
        <p:cNvGrpSpPr/>
        <p:nvPr/>
      </p:nvGrpSpPr>
      <p:grpSpPr>
        <a:xfrm>
          <a:off x="0" y="0"/>
          <a:ext cx="0" cy="0"/>
          <a:chOff x="0" y="0"/>
          <a:chExt cx="0" cy="0"/>
        </a:xfrm>
      </p:grpSpPr>
      <p:pic>
        <p:nvPicPr>
          <p:cNvPr id="348" name="Google Shape;348;g610ef0e5f8_7_90"/>
          <p:cNvPicPr preferRelativeResize="0"/>
          <p:nvPr/>
        </p:nvPicPr>
        <p:blipFill rotWithShape="1">
          <a:blip r:embed="rId2">
            <a:alphaModFix/>
          </a:blip>
          <a:srcRect/>
          <a:stretch/>
        </p:blipFill>
        <p:spPr>
          <a:xfrm>
            <a:off x="11" y="0"/>
            <a:ext cx="12191976" cy="1371596"/>
          </a:xfrm>
          <a:prstGeom prst="rect">
            <a:avLst/>
          </a:prstGeom>
          <a:noFill/>
          <a:ln>
            <a:noFill/>
          </a:ln>
        </p:spPr>
      </p:pic>
      <p:sp>
        <p:nvSpPr>
          <p:cNvPr id="9" name="Google Shape;338;g610ef0e5f8_7_79">
            <a:extLst>
              <a:ext uri="{FF2B5EF4-FFF2-40B4-BE49-F238E27FC236}">
                <a16:creationId xmlns:a16="http://schemas.microsoft.com/office/drawing/2014/main" id="{F3222BCF-CD2F-4A7B-A356-85BA4410DA41}"/>
              </a:ext>
            </a:extLst>
          </p:cNvPr>
          <p:cNvSpPr txBox="1">
            <a:spLocks noGrp="1"/>
          </p:cNvSpPr>
          <p:nvPr>
            <p:ph type="title" hasCustomPrompt="1"/>
          </p:nvPr>
        </p:nvSpPr>
        <p:spPr>
          <a:xfrm>
            <a:off x="297425" y="208805"/>
            <a:ext cx="8934400" cy="5271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2600"/>
              <a:buFont typeface="Arial"/>
              <a:buNone/>
              <a:defRPr sz="4800" b="0">
                <a:solidFill>
                  <a:schemeClr val="lt1"/>
                </a:solidFill>
                <a:latin typeface="Museo Slab 500" panose="02000000000000000000" pitchFamily="50" charset="0"/>
                <a:ea typeface="Museo Slab 500" panose="02000000000000000000" pitchFamily="5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Slide Header</a:t>
            </a:r>
            <a:endParaRPr/>
          </a:p>
        </p:txBody>
      </p:sp>
      <p:pic>
        <p:nvPicPr>
          <p:cNvPr id="6" name="Picture 5">
            <a:extLst>
              <a:ext uri="{FF2B5EF4-FFF2-40B4-BE49-F238E27FC236}">
                <a16:creationId xmlns:a16="http://schemas.microsoft.com/office/drawing/2014/main" id="{8598A5E9-0461-4D07-8277-B8779A0318A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846667" y="6185080"/>
            <a:ext cx="1143055" cy="486318"/>
          </a:xfrm>
          <a:prstGeom prst="rect">
            <a:avLst/>
          </a:prstGeom>
        </p:spPr>
      </p:pic>
      <p:pic>
        <p:nvPicPr>
          <p:cNvPr id="10" name="Google Shape;341;g610ef0e5f8_7_79">
            <a:extLst>
              <a:ext uri="{FF2B5EF4-FFF2-40B4-BE49-F238E27FC236}">
                <a16:creationId xmlns:a16="http://schemas.microsoft.com/office/drawing/2014/main" id="{7F43A841-8372-409A-93AD-92A16B15E4F1}"/>
              </a:ext>
            </a:extLst>
          </p:cNvPr>
          <p:cNvPicPr preferRelativeResize="0"/>
          <p:nvPr userDrawn="1"/>
        </p:nvPicPr>
        <p:blipFill rotWithShape="1">
          <a:blip r:embed="rId4">
            <a:alphaModFix/>
          </a:blip>
          <a:srcRect/>
          <a:stretch/>
        </p:blipFill>
        <p:spPr>
          <a:xfrm>
            <a:off x="10897495" y="578221"/>
            <a:ext cx="1181875" cy="661845"/>
          </a:xfrm>
          <a:prstGeom prst="rect">
            <a:avLst/>
          </a:prstGeom>
          <a:noFill/>
          <a:ln>
            <a:noFill/>
          </a:ln>
        </p:spPr>
      </p:pic>
    </p:spTree>
    <p:extLst>
      <p:ext uri="{BB962C8B-B14F-4D97-AF65-F5344CB8AC3E}">
        <p14:creationId xmlns:p14="http://schemas.microsoft.com/office/powerpoint/2010/main" val="343165778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1999" cy="6857998"/>
          </a:xfrm>
          <a:prstGeom prst="rect">
            <a:avLst/>
          </a:prstGeom>
        </p:spPr>
      </p:pic>
      <p:sp>
        <p:nvSpPr>
          <p:cNvPr id="5" name="Google Shape;334;g610ef0e5f8_7_74">
            <a:extLst>
              <a:ext uri="{FF2B5EF4-FFF2-40B4-BE49-F238E27FC236}">
                <a16:creationId xmlns:a16="http://schemas.microsoft.com/office/drawing/2014/main" id="{60F07D70-9BD5-4D36-A57D-90D21B5DB2DD}"/>
              </a:ext>
            </a:extLst>
          </p:cNvPr>
          <p:cNvSpPr txBox="1">
            <a:spLocks noGrp="1"/>
          </p:cNvSpPr>
          <p:nvPr>
            <p:ph type="title" hasCustomPrompt="1"/>
          </p:nvPr>
        </p:nvSpPr>
        <p:spPr>
          <a:xfrm>
            <a:off x="0" y="2262190"/>
            <a:ext cx="12192000" cy="1618694"/>
          </a:xfrm>
          <a:prstGeom prst="rect">
            <a:avLst/>
          </a:prstGeom>
          <a:noFill/>
          <a:ln>
            <a:noFill/>
          </a:ln>
        </p:spPr>
        <p:txBody>
          <a:bodyPr spcFirstLastPara="1" wrap="square" lIns="0" tIns="0" rIns="0" bIns="0" anchor="t" anchorCtr="0">
            <a:noAutofit/>
          </a:bodyPr>
          <a:lstStyle>
            <a:lvl1pPr lvl="0" algn="ctr">
              <a:lnSpc>
                <a:spcPct val="90000"/>
              </a:lnSpc>
              <a:spcBef>
                <a:spcPts val="0"/>
              </a:spcBef>
              <a:spcAft>
                <a:spcPts val="0"/>
              </a:spcAft>
              <a:buClr>
                <a:schemeClr val="lt1"/>
              </a:buClr>
              <a:buSzPts val="4800"/>
              <a:buFont typeface="Arial"/>
              <a:buNone/>
              <a:defRPr sz="4800" b="0">
                <a:solidFill>
                  <a:schemeClr val="lt1"/>
                </a:solidFill>
                <a:latin typeface="+mj-lt"/>
                <a:ea typeface="Museo Slab 500" panose="0200000000000000000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ctr" defTabSz="914400" rtl="0" eaLnBrk="1" fontAlgn="auto" latinLnBrk="0" hangingPunct="1">
              <a:lnSpc>
                <a:spcPct val="90000"/>
              </a:lnSpc>
              <a:spcBef>
                <a:spcPts val="0"/>
              </a:spcBef>
              <a:spcAft>
                <a:spcPts val="0"/>
              </a:spcAft>
              <a:buClr>
                <a:schemeClr val="lt1"/>
              </a:buClr>
              <a:buSzPts val="4800"/>
              <a:buFont typeface="Arial"/>
              <a:buNone/>
              <a:tabLst/>
              <a:defRPr/>
            </a:pPr>
            <a:r>
              <a:rPr lang="en-US">
                <a:latin typeface="Museo Slab 500" panose="02000000000000000000" charset="0"/>
              </a:rPr>
              <a:t>Text Here</a:t>
            </a:r>
            <a:br>
              <a:rPr lang="en-US">
                <a:latin typeface="Museo Slab 500" panose="02000000000000000000" charset="0"/>
              </a:rPr>
            </a:br>
            <a:r>
              <a:rPr lang="en-US">
                <a:latin typeface="Museo Slab 500" panose="02000000000000000000" charset="0"/>
              </a:rPr>
              <a:t>Text Here</a:t>
            </a:r>
            <a:endParaRPr/>
          </a:p>
        </p:txBody>
      </p:sp>
    </p:spTree>
    <p:extLst>
      <p:ext uri="{BB962C8B-B14F-4D97-AF65-F5344CB8AC3E}">
        <p14:creationId xmlns:p14="http://schemas.microsoft.com/office/powerpoint/2010/main" val="227601006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3_Title and Content" preserve="1" userDrawn="1">
  <p:cSld name="3_Title and Content">
    <p:spTree>
      <p:nvGrpSpPr>
        <p:cNvPr id="1" name="Shape 303"/>
        <p:cNvGrpSpPr/>
        <p:nvPr/>
      </p:nvGrpSpPr>
      <p:grpSpPr>
        <a:xfrm>
          <a:off x="0" y="0"/>
          <a:ext cx="0" cy="0"/>
          <a:chOff x="0" y="0"/>
          <a:chExt cx="0" cy="0"/>
        </a:xfrm>
      </p:grpSpPr>
      <p:pic>
        <p:nvPicPr>
          <p:cNvPr id="304" name="Google Shape;304;g610ef0e5f8_7_46"/>
          <p:cNvPicPr preferRelativeResize="0"/>
          <p:nvPr/>
        </p:nvPicPr>
        <p:blipFill rotWithShape="1">
          <a:blip r:embed="rId2">
            <a:alphaModFix/>
          </a:blip>
          <a:srcRect/>
          <a:stretch/>
        </p:blipFill>
        <p:spPr>
          <a:xfrm>
            <a:off x="3" y="0"/>
            <a:ext cx="12191995" cy="1371598"/>
          </a:xfrm>
          <a:prstGeom prst="rect">
            <a:avLst/>
          </a:prstGeom>
          <a:noFill/>
          <a:ln>
            <a:noFill/>
          </a:ln>
        </p:spPr>
      </p:pic>
      <p:sp>
        <p:nvSpPr>
          <p:cNvPr id="7" name="Google Shape;338;g610ef0e5f8_7_79">
            <a:extLst>
              <a:ext uri="{FF2B5EF4-FFF2-40B4-BE49-F238E27FC236}">
                <a16:creationId xmlns:a16="http://schemas.microsoft.com/office/drawing/2014/main" id="{9C88F7C3-C5F4-4647-A229-84DDA8915537}"/>
              </a:ext>
            </a:extLst>
          </p:cNvPr>
          <p:cNvSpPr txBox="1">
            <a:spLocks/>
          </p:cNvSpPr>
          <p:nvPr userDrawn="1"/>
        </p:nvSpPr>
        <p:spPr>
          <a:xfrm>
            <a:off x="297425" y="844498"/>
            <a:ext cx="8934400" cy="527100"/>
          </a:xfrm>
          <a:prstGeom prst="rect">
            <a:avLst/>
          </a:prstGeom>
          <a:noFill/>
          <a:ln>
            <a:noFill/>
          </a:ln>
        </p:spPr>
        <p:txBody>
          <a:bodyPr spcFirstLastPara="1" vert="horz" wrap="square" lIns="0" tIns="0" rIns="0" bIns="0" rtlCol="0" anchor="t" anchorCtr="0">
            <a:noAutofit/>
          </a:bodyPr>
          <a:lstStyle>
            <a:lvl1pPr lvl="0" algn="l" defTabSz="914400" rtl="0" eaLnBrk="1" latinLnBrk="0" hangingPunct="1">
              <a:lnSpc>
                <a:spcPct val="90000"/>
              </a:lnSpc>
              <a:spcBef>
                <a:spcPts val="0"/>
              </a:spcBef>
              <a:spcAft>
                <a:spcPts val="0"/>
              </a:spcAft>
              <a:buClr>
                <a:schemeClr val="lt1"/>
              </a:buClr>
              <a:buSzPts val="2600"/>
              <a:buFont typeface="Arial"/>
              <a:buNone/>
              <a:defRPr sz="4800" b="0" kern="1200">
                <a:solidFill>
                  <a:schemeClr val="lt1"/>
                </a:solidFill>
                <a:latin typeface="Museo Slab 500" panose="02000000000000000000" pitchFamily="50" charset="0"/>
                <a:ea typeface="Museo Slab 500" panose="02000000000000000000" pitchFamily="5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sz="2800"/>
              <a:t>Subheading Here</a:t>
            </a:r>
          </a:p>
        </p:txBody>
      </p:sp>
      <p:sp>
        <p:nvSpPr>
          <p:cNvPr id="8" name="Google Shape;338;g610ef0e5f8_7_79">
            <a:extLst>
              <a:ext uri="{FF2B5EF4-FFF2-40B4-BE49-F238E27FC236}">
                <a16:creationId xmlns:a16="http://schemas.microsoft.com/office/drawing/2014/main" id="{FEA165DE-1C67-42F8-9AB9-F08C840C830D}"/>
              </a:ext>
            </a:extLst>
          </p:cNvPr>
          <p:cNvSpPr txBox="1">
            <a:spLocks noGrp="1"/>
          </p:cNvSpPr>
          <p:nvPr>
            <p:ph type="title" hasCustomPrompt="1"/>
          </p:nvPr>
        </p:nvSpPr>
        <p:spPr>
          <a:xfrm>
            <a:off x="297425" y="208805"/>
            <a:ext cx="8934400" cy="5271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2600"/>
              <a:buFont typeface="Arial"/>
              <a:buNone/>
              <a:defRPr sz="4800" b="0">
                <a:solidFill>
                  <a:schemeClr val="lt1"/>
                </a:solidFill>
                <a:latin typeface="Museo Slab 500" panose="02000000000000000000" pitchFamily="50" charset="0"/>
                <a:ea typeface="Museo Slab 500" panose="02000000000000000000" pitchFamily="5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Slide Header</a:t>
            </a:r>
            <a:endParaRPr/>
          </a:p>
        </p:txBody>
      </p:sp>
      <p:pic>
        <p:nvPicPr>
          <p:cNvPr id="6" name="Google Shape;341;g610ef0e5f8_7_79">
            <a:extLst>
              <a:ext uri="{FF2B5EF4-FFF2-40B4-BE49-F238E27FC236}">
                <a16:creationId xmlns:a16="http://schemas.microsoft.com/office/drawing/2014/main" id="{232D3E74-F73B-466E-8BEE-2DE7169C24FD}"/>
              </a:ext>
            </a:extLst>
          </p:cNvPr>
          <p:cNvPicPr preferRelativeResize="0"/>
          <p:nvPr userDrawn="1"/>
        </p:nvPicPr>
        <p:blipFill rotWithShape="1">
          <a:blip r:embed="rId3">
            <a:alphaModFix/>
          </a:blip>
          <a:srcRect/>
          <a:stretch/>
        </p:blipFill>
        <p:spPr>
          <a:xfrm>
            <a:off x="10897495" y="578221"/>
            <a:ext cx="1181875" cy="661845"/>
          </a:xfrm>
          <a:prstGeom prst="rect">
            <a:avLst/>
          </a:prstGeom>
          <a:noFill/>
          <a:ln>
            <a:noFill/>
          </a:ln>
        </p:spPr>
      </p:pic>
    </p:spTree>
    <p:extLst>
      <p:ext uri="{BB962C8B-B14F-4D97-AF65-F5344CB8AC3E}">
        <p14:creationId xmlns:p14="http://schemas.microsoft.com/office/powerpoint/2010/main" val="22872261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3_Title and Content" preserve="1" userDrawn="1">
  <p:cSld name="8_Title and Content">
    <p:spTree>
      <p:nvGrpSpPr>
        <p:cNvPr id="1" name="Shape 303"/>
        <p:cNvGrpSpPr/>
        <p:nvPr/>
      </p:nvGrpSpPr>
      <p:grpSpPr>
        <a:xfrm>
          <a:off x="0" y="0"/>
          <a:ext cx="0" cy="0"/>
          <a:chOff x="0" y="0"/>
          <a:chExt cx="0" cy="0"/>
        </a:xfrm>
      </p:grpSpPr>
      <p:pic>
        <p:nvPicPr>
          <p:cNvPr id="304" name="Google Shape;304;g610ef0e5f8_7_46"/>
          <p:cNvPicPr preferRelativeResize="0"/>
          <p:nvPr/>
        </p:nvPicPr>
        <p:blipFill rotWithShape="1">
          <a:blip r:embed="rId2">
            <a:alphaModFix/>
          </a:blip>
          <a:srcRect/>
          <a:stretch/>
        </p:blipFill>
        <p:spPr>
          <a:xfrm>
            <a:off x="3" y="0"/>
            <a:ext cx="12191995" cy="1371598"/>
          </a:xfrm>
          <a:prstGeom prst="rect">
            <a:avLst/>
          </a:prstGeom>
          <a:noFill/>
          <a:ln>
            <a:noFill/>
          </a:ln>
        </p:spPr>
      </p:pic>
      <p:sp>
        <p:nvSpPr>
          <p:cNvPr id="8" name="Google Shape;338;g610ef0e5f8_7_79">
            <a:extLst>
              <a:ext uri="{FF2B5EF4-FFF2-40B4-BE49-F238E27FC236}">
                <a16:creationId xmlns:a16="http://schemas.microsoft.com/office/drawing/2014/main" id="{FEA165DE-1C67-42F8-9AB9-F08C840C830D}"/>
              </a:ext>
            </a:extLst>
          </p:cNvPr>
          <p:cNvSpPr txBox="1">
            <a:spLocks noGrp="1"/>
          </p:cNvSpPr>
          <p:nvPr>
            <p:ph type="title" hasCustomPrompt="1"/>
          </p:nvPr>
        </p:nvSpPr>
        <p:spPr>
          <a:xfrm>
            <a:off x="297425" y="208805"/>
            <a:ext cx="8934400" cy="5271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2600"/>
              <a:buFont typeface="Arial"/>
              <a:buNone/>
              <a:defRPr sz="4800" b="0">
                <a:solidFill>
                  <a:schemeClr val="lt1"/>
                </a:solidFill>
                <a:latin typeface="Museo Slab 500" panose="02000000000000000000" pitchFamily="50" charset="0"/>
                <a:ea typeface="Museo Slab 500" panose="02000000000000000000" pitchFamily="5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Slide Header</a:t>
            </a:r>
            <a:endParaRPr/>
          </a:p>
        </p:txBody>
      </p:sp>
      <p:pic>
        <p:nvPicPr>
          <p:cNvPr id="12" name="Google Shape;341;g610ef0e5f8_7_79">
            <a:extLst>
              <a:ext uri="{FF2B5EF4-FFF2-40B4-BE49-F238E27FC236}">
                <a16:creationId xmlns:a16="http://schemas.microsoft.com/office/drawing/2014/main" id="{2A1C76DC-ADEF-4D78-9F0F-33A22E5D38EF}"/>
              </a:ext>
            </a:extLst>
          </p:cNvPr>
          <p:cNvPicPr preferRelativeResize="0"/>
          <p:nvPr userDrawn="1"/>
        </p:nvPicPr>
        <p:blipFill rotWithShape="1">
          <a:blip r:embed="rId3">
            <a:alphaModFix/>
          </a:blip>
          <a:srcRect/>
          <a:stretch/>
        </p:blipFill>
        <p:spPr>
          <a:xfrm>
            <a:off x="10897495" y="578221"/>
            <a:ext cx="1181875" cy="661845"/>
          </a:xfrm>
          <a:prstGeom prst="rect">
            <a:avLst/>
          </a:prstGeom>
          <a:noFill/>
          <a:ln>
            <a:noFill/>
          </a:ln>
        </p:spPr>
      </p:pic>
    </p:spTree>
    <p:extLst>
      <p:ext uri="{BB962C8B-B14F-4D97-AF65-F5344CB8AC3E}">
        <p14:creationId xmlns:p14="http://schemas.microsoft.com/office/powerpoint/2010/main" val="92182338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Blank">
    <p:bg>
      <p:bgRef idx="1001">
        <a:schemeClr val="bg1"/>
      </p:bgRef>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12192627" cy="6858352"/>
          </a:xfrm>
          <a:prstGeom prst="rect">
            <a:avLst/>
          </a:prstGeom>
        </p:spPr>
      </p:pic>
      <p:sp>
        <p:nvSpPr>
          <p:cNvPr id="4" name="Google Shape;334;g610ef0e5f8_7_74">
            <a:extLst>
              <a:ext uri="{FF2B5EF4-FFF2-40B4-BE49-F238E27FC236}">
                <a16:creationId xmlns:a16="http://schemas.microsoft.com/office/drawing/2014/main" id="{37A91D95-6392-40F9-B2B8-5E412B53B793}"/>
              </a:ext>
            </a:extLst>
          </p:cNvPr>
          <p:cNvSpPr txBox="1">
            <a:spLocks noGrp="1"/>
          </p:cNvSpPr>
          <p:nvPr>
            <p:ph type="title" hasCustomPrompt="1"/>
          </p:nvPr>
        </p:nvSpPr>
        <p:spPr>
          <a:xfrm>
            <a:off x="0" y="2262190"/>
            <a:ext cx="12192000" cy="1618694"/>
          </a:xfrm>
          <a:prstGeom prst="rect">
            <a:avLst/>
          </a:prstGeom>
          <a:noFill/>
          <a:ln>
            <a:noFill/>
          </a:ln>
        </p:spPr>
        <p:txBody>
          <a:bodyPr spcFirstLastPara="1" wrap="square" lIns="0" tIns="0" rIns="0" bIns="0" anchor="t" anchorCtr="0">
            <a:noAutofit/>
          </a:bodyPr>
          <a:lstStyle>
            <a:lvl1pPr lvl="0" algn="ctr">
              <a:lnSpc>
                <a:spcPct val="90000"/>
              </a:lnSpc>
              <a:spcBef>
                <a:spcPts val="0"/>
              </a:spcBef>
              <a:spcAft>
                <a:spcPts val="0"/>
              </a:spcAft>
              <a:buClr>
                <a:schemeClr val="lt1"/>
              </a:buClr>
              <a:buSzPts val="4800"/>
              <a:buFont typeface="Arial"/>
              <a:buNone/>
              <a:defRPr sz="4800" b="0">
                <a:solidFill>
                  <a:schemeClr val="lt1"/>
                </a:solidFill>
                <a:latin typeface="+mj-lt"/>
                <a:ea typeface="Museo Slab 500" panose="0200000000000000000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ctr" defTabSz="914400" rtl="0" eaLnBrk="1" fontAlgn="auto" latinLnBrk="0" hangingPunct="1">
              <a:lnSpc>
                <a:spcPct val="90000"/>
              </a:lnSpc>
              <a:spcBef>
                <a:spcPts val="0"/>
              </a:spcBef>
              <a:spcAft>
                <a:spcPts val="0"/>
              </a:spcAft>
              <a:buClr>
                <a:schemeClr val="lt1"/>
              </a:buClr>
              <a:buSzPts val="4800"/>
              <a:buFont typeface="Arial"/>
              <a:buNone/>
              <a:tabLst/>
              <a:defRPr/>
            </a:pPr>
            <a:r>
              <a:rPr lang="en-US">
                <a:latin typeface="Museo Slab 500" panose="02000000000000000000" charset="0"/>
              </a:rPr>
              <a:t>Text Here</a:t>
            </a:r>
            <a:br>
              <a:rPr lang="en-US">
                <a:latin typeface="Museo Slab 500" panose="02000000000000000000" charset="0"/>
              </a:rPr>
            </a:br>
            <a:r>
              <a:rPr lang="en-US">
                <a:latin typeface="Museo Slab 500" panose="02000000000000000000" charset="0"/>
              </a:rPr>
              <a:t>Text Here</a:t>
            </a:r>
            <a:endParaRPr/>
          </a:p>
        </p:txBody>
      </p:sp>
    </p:spTree>
    <p:extLst>
      <p:ext uri="{BB962C8B-B14F-4D97-AF65-F5344CB8AC3E}">
        <p14:creationId xmlns:p14="http://schemas.microsoft.com/office/powerpoint/2010/main" val="194144638"/>
      </p:ext>
    </p:extLst>
  </p:cSld>
  <p:clrMapOvr>
    <a:overrideClrMapping bg1="lt1" tx1="dk1" bg2="lt2" tx2="dk2" accent1="accent1" accent2="accent2" accent3="accent3" accent4="accent4" accent5="accent5" accent6="accent6" hlink="hlink" folHlink="folHlink"/>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8_Title and Content">
  <p:cSld name="9_Title and Content">
    <p:spTree>
      <p:nvGrpSpPr>
        <p:cNvPr id="1" name="Shape 393"/>
        <p:cNvGrpSpPr/>
        <p:nvPr/>
      </p:nvGrpSpPr>
      <p:grpSpPr>
        <a:xfrm>
          <a:off x="0" y="0"/>
          <a:ext cx="0" cy="0"/>
          <a:chOff x="0" y="0"/>
          <a:chExt cx="0" cy="0"/>
        </a:xfrm>
      </p:grpSpPr>
      <p:pic>
        <p:nvPicPr>
          <p:cNvPr id="394" name="Google Shape;394;g70a28f5c60_2_254"/>
          <p:cNvPicPr preferRelativeResize="0"/>
          <p:nvPr/>
        </p:nvPicPr>
        <p:blipFill rotWithShape="1">
          <a:blip r:embed="rId2">
            <a:alphaModFix/>
          </a:blip>
          <a:srcRect/>
          <a:stretch/>
        </p:blipFill>
        <p:spPr>
          <a:xfrm>
            <a:off x="15" y="0"/>
            <a:ext cx="12191967" cy="1371596"/>
          </a:xfrm>
          <a:prstGeom prst="rect">
            <a:avLst/>
          </a:prstGeom>
          <a:noFill/>
          <a:ln>
            <a:noFill/>
          </a:ln>
        </p:spPr>
      </p:pic>
      <p:sp>
        <p:nvSpPr>
          <p:cNvPr id="395" name="Google Shape;395;g70a28f5c60_2_254"/>
          <p:cNvSpPr txBox="1">
            <a:spLocks noGrp="1"/>
          </p:cNvSpPr>
          <p:nvPr>
            <p:ph type="title"/>
          </p:nvPr>
        </p:nvSpPr>
        <p:spPr>
          <a:xfrm>
            <a:off x="297425" y="320883"/>
            <a:ext cx="8934400" cy="5271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36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6" name="Google Shape;396;g70a28f5c60_2_254"/>
          <p:cNvSpPr txBox="1">
            <a:spLocks noGrp="1"/>
          </p:cNvSpPr>
          <p:nvPr>
            <p:ph type="body" idx="1"/>
          </p:nvPr>
        </p:nvSpPr>
        <p:spPr>
          <a:xfrm>
            <a:off x="838200" y="1825625"/>
            <a:ext cx="10515600" cy="4351200"/>
          </a:xfrm>
          <a:prstGeom prst="rect">
            <a:avLst/>
          </a:prstGeom>
          <a:noFill/>
          <a:ln>
            <a:noFill/>
          </a:ln>
        </p:spPr>
        <p:txBody>
          <a:bodyPr spcFirstLastPara="1" wrap="square" lIns="0" tIns="0" rIns="0" bIns="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97" name="Google Shape;397;g70a28f5c60_2_254"/>
          <p:cNvSpPr txBox="1">
            <a:spLocks noGrp="1"/>
          </p:cNvSpPr>
          <p:nvPr>
            <p:ph type="sldNum" idx="12"/>
          </p:nvPr>
        </p:nvSpPr>
        <p:spPr>
          <a:xfrm>
            <a:off x="8610600" y="6356351"/>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pic>
        <p:nvPicPr>
          <p:cNvPr id="398" name="Google Shape;398;g70a28f5c60_2_254"/>
          <p:cNvPicPr preferRelativeResize="0"/>
          <p:nvPr/>
        </p:nvPicPr>
        <p:blipFill rotWithShape="1">
          <a:blip r:embed="rId3">
            <a:alphaModFix/>
          </a:blip>
          <a:srcRect/>
          <a:stretch/>
        </p:blipFill>
        <p:spPr>
          <a:xfrm>
            <a:off x="9231971" y="884445"/>
            <a:ext cx="2675408" cy="337336"/>
          </a:xfrm>
          <a:prstGeom prst="rect">
            <a:avLst/>
          </a:prstGeom>
          <a:noFill/>
          <a:ln>
            <a:noFill/>
          </a:ln>
        </p:spPr>
      </p:pic>
    </p:spTree>
    <p:extLst>
      <p:ext uri="{BB962C8B-B14F-4D97-AF65-F5344CB8AC3E}">
        <p14:creationId xmlns:p14="http://schemas.microsoft.com/office/powerpoint/2010/main" val="355785916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08-blank with page number and logo">
  <p:cSld name="08-blank with page number and logo">
    <p:spTree>
      <p:nvGrpSpPr>
        <p:cNvPr id="1" name="Shape 272"/>
        <p:cNvGrpSpPr/>
        <p:nvPr/>
      </p:nvGrpSpPr>
      <p:grpSpPr>
        <a:xfrm>
          <a:off x="0" y="0"/>
          <a:ext cx="0" cy="0"/>
          <a:chOff x="0" y="0"/>
          <a:chExt cx="0" cy="0"/>
        </a:xfrm>
      </p:grpSpPr>
      <p:sp>
        <p:nvSpPr>
          <p:cNvPr id="273" name="Google Shape;273;g610ef0e5f8_7_129"/>
          <p:cNvSpPr txBox="1">
            <a:spLocks noGrp="1"/>
          </p:cNvSpPr>
          <p:nvPr>
            <p:ph type="sldNum" idx="12"/>
          </p:nvPr>
        </p:nvSpPr>
        <p:spPr>
          <a:xfrm>
            <a:off x="0" y="6356352"/>
            <a:ext cx="12192000" cy="365125"/>
          </a:xfrm>
          <a:prstGeom prst="rect">
            <a:avLst/>
          </a:prstGeom>
          <a:noFill/>
          <a:ln>
            <a:noFill/>
          </a:ln>
        </p:spPr>
        <p:txBody>
          <a:bodyPr spcFirstLastPara="1" wrap="square" lIns="91425" tIns="45700" rIns="91425" bIns="45700" anchor="t" anchorCtr="0">
            <a:noAutofit/>
          </a:bodyPr>
          <a:lstStyle>
            <a:lvl1pPr marL="0" marR="0" lvl="0" indent="0" algn="ctr">
              <a:lnSpc>
                <a:spcPct val="100000"/>
              </a:lnSpc>
              <a:spcBef>
                <a:spcPts val="0"/>
              </a:spcBef>
              <a:spcAft>
                <a:spcPts val="0"/>
              </a:spcAft>
              <a:buClr>
                <a:srgbClr val="000000"/>
              </a:buClr>
              <a:buSzPts val="1200"/>
              <a:buFont typeface="Arial"/>
              <a:buNone/>
              <a:defRPr sz="1200" b="1" i="0" u="none" strike="noStrike" cap="none">
                <a:solidFill>
                  <a:srgbClr val="D0D2D3"/>
                </a:solidFill>
                <a:latin typeface="Calibri"/>
                <a:ea typeface="Calibri"/>
                <a:cs typeface="Calibri"/>
                <a:sym typeface="Calibri"/>
              </a:defRPr>
            </a:lvl1pPr>
            <a:lvl2pPr marL="0" marR="0" lvl="1" indent="0" algn="ctr">
              <a:lnSpc>
                <a:spcPct val="100000"/>
              </a:lnSpc>
              <a:spcBef>
                <a:spcPts val="0"/>
              </a:spcBef>
              <a:spcAft>
                <a:spcPts val="0"/>
              </a:spcAft>
              <a:buClr>
                <a:srgbClr val="000000"/>
              </a:buClr>
              <a:buSzPts val="1200"/>
              <a:buFont typeface="Arial"/>
              <a:buNone/>
              <a:defRPr sz="1200" b="1" i="0" u="none" strike="noStrike" cap="none">
                <a:solidFill>
                  <a:srgbClr val="D0D2D3"/>
                </a:solidFill>
                <a:latin typeface="Calibri"/>
                <a:ea typeface="Calibri"/>
                <a:cs typeface="Calibri"/>
                <a:sym typeface="Calibri"/>
              </a:defRPr>
            </a:lvl2pPr>
            <a:lvl3pPr marL="0" marR="0" lvl="2" indent="0" algn="ctr">
              <a:lnSpc>
                <a:spcPct val="100000"/>
              </a:lnSpc>
              <a:spcBef>
                <a:spcPts val="0"/>
              </a:spcBef>
              <a:spcAft>
                <a:spcPts val="0"/>
              </a:spcAft>
              <a:buClr>
                <a:srgbClr val="000000"/>
              </a:buClr>
              <a:buSzPts val="1200"/>
              <a:buFont typeface="Arial"/>
              <a:buNone/>
              <a:defRPr sz="1200" b="1" i="0" u="none" strike="noStrike" cap="none">
                <a:solidFill>
                  <a:srgbClr val="D0D2D3"/>
                </a:solidFill>
                <a:latin typeface="Calibri"/>
                <a:ea typeface="Calibri"/>
                <a:cs typeface="Calibri"/>
                <a:sym typeface="Calibri"/>
              </a:defRPr>
            </a:lvl3pPr>
            <a:lvl4pPr marL="0" marR="0" lvl="3" indent="0" algn="ctr">
              <a:lnSpc>
                <a:spcPct val="100000"/>
              </a:lnSpc>
              <a:spcBef>
                <a:spcPts val="0"/>
              </a:spcBef>
              <a:spcAft>
                <a:spcPts val="0"/>
              </a:spcAft>
              <a:buClr>
                <a:srgbClr val="000000"/>
              </a:buClr>
              <a:buSzPts val="1200"/>
              <a:buFont typeface="Arial"/>
              <a:buNone/>
              <a:defRPr sz="1200" b="1" i="0" u="none" strike="noStrike" cap="none">
                <a:solidFill>
                  <a:srgbClr val="D0D2D3"/>
                </a:solidFill>
                <a:latin typeface="Calibri"/>
                <a:ea typeface="Calibri"/>
                <a:cs typeface="Calibri"/>
                <a:sym typeface="Calibri"/>
              </a:defRPr>
            </a:lvl4pPr>
            <a:lvl5pPr marL="0" marR="0" lvl="4" indent="0" algn="ctr">
              <a:lnSpc>
                <a:spcPct val="100000"/>
              </a:lnSpc>
              <a:spcBef>
                <a:spcPts val="0"/>
              </a:spcBef>
              <a:spcAft>
                <a:spcPts val="0"/>
              </a:spcAft>
              <a:buClr>
                <a:srgbClr val="000000"/>
              </a:buClr>
              <a:buSzPts val="1200"/>
              <a:buFont typeface="Arial"/>
              <a:buNone/>
              <a:defRPr sz="1200" b="1" i="0" u="none" strike="noStrike" cap="none">
                <a:solidFill>
                  <a:srgbClr val="D0D2D3"/>
                </a:solidFill>
                <a:latin typeface="Calibri"/>
                <a:ea typeface="Calibri"/>
                <a:cs typeface="Calibri"/>
                <a:sym typeface="Calibri"/>
              </a:defRPr>
            </a:lvl5pPr>
            <a:lvl6pPr marL="0" marR="0" lvl="5" indent="0" algn="ctr">
              <a:lnSpc>
                <a:spcPct val="100000"/>
              </a:lnSpc>
              <a:spcBef>
                <a:spcPts val="0"/>
              </a:spcBef>
              <a:spcAft>
                <a:spcPts val="0"/>
              </a:spcAft>
              <a:buClr>
                <a:srgbClr val="000000"/>
              </a:buClr>
              <a:buSzPts val="1200"/>
              <a:buFont typeface="Arial"/>
              <a:buNone/>
              <a:defRPr sz="1200" b="1" i="0" u="none" strike="noStrike" cap="none">
                <a:solidFill>
                  <a:srgbClr val="D0D2D3"/>
                </a:solidFill>
                <a:latin typeface="Calibri"/>
                <a:ea typeface="Calibri"/>
                <a:cs typeface="Calibri"/>
                <a:sym typeface="Calibri"/>
              </a:defRPr>
            </a:lvl6pPr>
            <a:lvl7pPr marL="0" marR="0" lvl="6" indent="0" algn="ctr">
              <a:lnSpc>
                <a:spcPct val="100000"/>
              </a:lnSpc>
              <a:spcBef>
                <a:spcPts val="0"/>
              </a:spcBef>
              <a:spcAft>
                <a:spcPts val="0"/>
              </a:spcAft>
              <a:buClr>
                <a:srgbClr val="000000"/>
              </a:buClr>
              <a:buSzPts val="1200"/>
              <a:buFont typeface="Arial"/>
              <a:buNone/>
              <a:defRPr sz="1200" b="1" i="0" u="none" strike="noStrike" cap="none">
                <a:solidFill>
                  <a:srgbClr val="D0D2D3"/>
                </a:solidFill>
                <a:latin typeface="Calibri"/>
                <a:ea typeface="Calibri"/>
                <a:cs typeface="Calibri"/>
                <a:sym typeface="Calibri"/>
              </a:defRPr>
            </a:lvl7pPr>
            <a:lvl8pPr marL="0" marR="0" lvl="7" indent="0" algn="ctr">
              <a:lnSpc>
                <a:spcPct val="100000"/>
              </a:lnSpc>
              <a:spcBef>
                <a:spcPts val="0"/>
              </a:spcBef>
              <a:spcAft>
                <a:spcPts val="0"/>
              </a:spcAft>
              <a:buClr>
                <a:srgbClr val="000000"/>
              </a:buClr>
              <a:buSzPts val="1200"/>
              <a:buFont typeface="Arial"/>
              <a:buNone/>
              <a:defRPr sz="1200" b="1" i="0" u="none" strike="noStrike" cap="none">
                <a:solidFill>
                  <a:srgbClr val="D0D2D3"/>
                </a:solidFill>
                <a:latin typeface="Calibri"/>
                <a:ea typeface="Calibri"/>
                <a:cs typeface="Calibri"/>
                <a:sym typeface="Calibri"/>
              </a:defRPr>
            </a:lvl8pPr>
            <a:lvl9pPr marL="0" marR="0" lvl="8" indent="0" algn="ctr">
              <a:lnSpc>
                <a:spcPct val="100000"/>
              </a:lnSpc>
              <a:spcBef>
                <a:spcPts val="0"/>
              </a:spcBef>
              <a:spcAft>
                <a:spcPts val="0"/>
              </a:spcAft>
              <a:buClr>
                <a:srgbClr val="000000"/>
              </a:buClr>
              <a:buSzPts val="1200"/>
              <a:buFont typeface="Arial"/>
              <a:buNone/>
              <a:defRPr sz="1200" b="1" i="0" u="none" strike="noStrike" cap="none">
                <a:solidFill>
                  <a:srgbClr val="D0D2D3"/>
                </a:solidFill>
                <a:latin typeface="Calibri"/>
                <a:ea typeface="Calibri"/>
                <a:cs typeface="Calibri"/>
                <a:sym typeface="Calibri"/>
              </a:defRPr>
            </a:lvl9pPr>
          </a:lstStyle>
          <a:p>
            <a:fld id="{00000000-1234-1234-1234-123412341234}" type="slidenum">
              <a:rPr lang="en-US" smtClean="0"/>
              <a:pPr/>
              <a:t>‹#›</a:t>
            </a:fld>
            <a:endParaRPr lang="en-US"/>
          </a:p>
        </p:txBody>
      </p:sp>
      <p:pic>
        <p:nvPicPr>
          <p:cNvPr id="274" name="Google Shape;274;g610ef0e5f8_7_129"/>
          <p:cNvPicPr preferRelativeResize="0"/>
          <p:nvPr/>
        </p:nvPicPr>
        <p:blipFill rotWithShape="1">
          <a:blip r:embed="rId2">
            <a:alphaModFix/>
          </a:blip>
          <a:srcRect/>
          <a:stretch/>
        </p:blipFill>
        <p:spPr>
          <a:xfrm>
            <a:off x="10611219" y="6319482"/>
            <a:ext cx="1288519" cy="421697"/>
          </a:xfrm>
          <a:prstGeom prst="rect">
            <a:avLst/>
          </a:prstGeom>
          <a:noFill/>
          <a:ln>
            <a:noFill/>
          </a:ln>
        </p:spPr>
      </p:pic>
    </p:spTree>
    <p:extLst>
      <p:ext uri="{BB962C8B-B14F-4D97-AF65-F5344CB8AC3E}">
        <p14:creationId xmlns:p14="http://schemas.microsoft.com/office/powerpoint/2010/main" val="402272123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88578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6_Custom Layout" preserve="1" userDrawn="1">
  <p:cSld name="9_Custom Layout">
    <p:spTree>
      <p:nvGrpSpPr>
        <p:cNvPr id="1" name="Shape 331"/>
        <p:cNvGrpSpPr/>
        <p:nvPr/>
      </p:nvGrpSpPr>
      <p:grpSpPr>
        <a:xfrm>
          <a:off x="0" y="0"/>
          <a:ext cx="0" cy="0"/>
          <a:chOff x="0" y="0"/>
          <a:chExt cx="0" cy="0"/>
        </a:xfrm>
      </p:grpSpPr>
      <p:pic>
        <p:nvPicPr>
          <p:cNvPr id="332" name="Google Shape;332;g610ef0e5f8_7_74"/>
          <p:cNvPicPr preferRelativeResize="0"/>
          <p:nvPr userDrawn="1"/>
        </p:nvPicPr>
        <p:blipFill rotWithShape="1">
          <a:blip r:embed="rId2">
            <a:alphaModFix/>
          </a:blip>
          <a:srcRect/>
          <a:stretch/>
        </p:blipFill>
        <p:spPr>
          <a:xfrm>
            <a:off x="0" y="0"/>
            <a:ext cx="12192000" cy="6858000"/>
          </a:xfrm>
          <a:prstGeom prst="rect">
            <a:avLst/>
          </a:prstGeom>
          <a:noFill/>
          <a:ln>
            <a:noFill/>
          </a:ln>
        </p:spPr>
      </p:pic>
      <p:pic>
        <p:nvPicPr>
          <p:cNvPr id="7" name="Google Shape;324;g610ef0e5f8_7_63">
            <a:extLst>
              <a:ext uri="{FF2B5EF4-FFF2-40B4-BE49-F238E27FC236}">
                <a16:creationId xmlns:a16="http://schemas.microsoft.com/office/drawing/2014/main" id="{119759B6-BD44-4D52-BB99-21720AE5352D}"/>
              </a:ext>
            </a:extLst>
          </p:cNvPr>
          <p:cNvPicPr preferRelativeResize="0"/>
          <p:nvPr userDrawn="1"/>
        </p:nvPicPr>
        <p:blipFill rotWithShape="1">
          <a:blip r:embed="rId3">
            <a:alphaModFix/>
          </a:blip>
          <a:srcRect/>
          <a:stretch/>
        </p:blipFill>
        <p:spPr>
          <a:xfrm>
            <a:off x="10664456" y="6029259"/>
            <a:ext cx="1272848" cy="703480"/>
          </a:xfrm>
          <a:prstGeom prst="rect">
            <a:avLst/>
          </a:prstGeom>
          <a:noFill/>
          <a:ln>
            <a:noFill/>
          </a:ln>
        </p:spPr>
      </p:pic>
      <p:sp>
        <p:nvSpPr>
          <p:cNvPr id="8" name="Google Shape;334;g610ef0e5f8_7_74">
            <a:extLst>
              <a:ext uri="{FF2B5EF4-FFF2-40B4-BE49-F238E27FC236}">
                <a16:creationId xmlns:a16="http://schemas.microsoft.com/office/drawing/2014/main" id="{04E695C9-D3A2-4DB8-B5C3-C35E4DB28D4B}"/>
              </a:ext>
            </a:extLst>
          </p:cNvPr>
          <p:cNvSpPr txBox="1">
            <a:spLocks noGrp="1"/>
          </p:cNvSpPr>
          <p:nvPr>
            <p:ph type="title" hasCustomPrompt="1"/>
          </p:nvPr>
        </p:nvSpPr>
        <p:spPr>
          <a:xfrm>
            <a:off x="4646428" y="2496106"/>
            <a:ext cx="7545572" cy="1618694"/>
          </a:xfrm>
          <a:prstGeom prst="rect">
            <a:avLst/>
          </a:prstGeom>
          <a:noFill/>
          <a:ln>
            <a:noFill/>
          </a:ln>
        </p:spPr>
        <p:txBody>
          <a:bodyPr spcFirstLastPara="1" wrap="square" lIns="0" tIns="0" rIns="0" bIns="0" anchor="t" anchorCtr="0">
            <a:noAutofit/>
          </a:bodyPr>
          <a:lstStyle>
            <a:lvl1pPr lvl="0" algn="ctr">
              <a:lnSpc>
                <a:spcPct val="90000"/>
              </a:lnSpc>
              <a:spcBef>
                <a:spcPts val="0"/>
              </a:spcBef>
              <a:spcAft>
                <a:spcPts val="0"/>
              </a:spcAft>
              <a:buClr>
                <a:schemeClr val="lt1"/>
              </a:buClr>
              <a:buSzPts val="4800"/>
              <a:buFont typeface="Arial"/>
              <a:buNone/>
              <a:defRPr sz="4800" b="0">
                <a:solidFill>
                  <a:schemeClr val="lt1"/>
                </a:solidFill>
                <a:latin typeface="+mj-lt"/>
                <a:ea typeface="Museo Slab 500" panose="0200000000000000000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ctr" defTabSz="914400" rtl="0" eaLnBrk="1" fontAlgn="auto" latinLnBrk="0" hangingPunct="1">
              <a:lnSpc>
                <a:spcPct val="90000"/>
              </a:lnSpc>
              <a:spcBef>
                <a:spcPts val="0"/>
              </a:spcBef>
              <a:spcAft>
                <a:spcPts val="0"/>
              </a:spcAft>
              <a:buClr>
                <a:schemeClr val="lt1"/>
              </a:buClr>
              <a:buSzPts val="4800"/>
              <a:buFont typeface="Arial"/>
              <a:buNone/>
              <a:tabLst/>
              <a:defRPr/>
            </a:pPr>
            <a:r>
              <a:rPr lang="en-US">
                <a:latin typeface="Museo Slab 500" panose="02000000000000000000" charset="0"/>
              </a:rPr>
              <a:t>Text Here</a:t>
            </a:r>
            <a:br>
              <a:rPr lang="en-US">
                <a:latin typeface="Museo Slab 500" panose="02000000000000000000" charset="0"/>
              </a:rPr>
            </a:br>
            <a:r>
              <a:rPr lang="en-US">
                <a:latin typeface="Museo Slab 500" panose="02000000000000000000" charset="0"/>
              </a:rPr>
              <a:t>Text Here</a:t>
            </a:r>
            <a:endParaRPr/>
          </a:p>
        </p:txBody>
      </p:sp>
      <p:sp>
        <p:nvSpPr>
          <p:cNvPr id="4" name="Rectangle 3">
            <a:extLst>
              <a:ext uri="{FF2B5EF4-FFF2-40B4-BE49-F238E27FC236}">
                <a16:creationId xmlns:a16="http://schemas.microsoft.com/office/drawing/2014/main" id="{646F434A-7049-49A2-BD73-33ECD8AAF52D}"/>
              </a:ext>
            </a:extLst>
          </p:cNvPr>
          <p:cNvSpPr/>
          <p:nvPr userDrawn="1"/>
        </p:nvSpPr>
        <p:spPr>
          <a:xfrm>
            <a:off x="0" y="0"/>
            <a:ext cx="4646428" cy="685800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5898142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9_Custom Layout">
  <p:cSld name="9_Custom Layout">
    <p:spTree>
      <p:nvGrpSpPr>
        <p:cNvPr id="1" name="Shape 177"/>
        <p:cNvGrpSpPr/>
        <p:nvPr/>
      </p:nvGrpSpPr>
      <p:grpSpPr>
        <a:xfrm>
          <a:off x="0" y="0"/>
          <a:ext cx="0" cy="0"/>
          <a:chOff x="0" y="0"/>
          <a:chExt cx="0" cy="0"/>
        </a:xfrm>
      </p:grpSpPr>
      <p:sp>
        <p:nvSpPr>
          <p:cNvPr id="178" name="Google Shape;178;p33"/>
          <p:cNvSpPr txBox="1">
            <a:spLocks noGrp="1"/>
          </p:cNvSpPr>
          <p:nvPr>
            <p:ph type="sldNum" idx="12"/>
          </p:nvPr>
        </p:nvSpPr>
        <p:spPr>
          <a:xfrm>
            <a:off x="8610600" y="6356351"/>
            <a:ext cx="2743200" cy="3651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68172753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1_Title and Vertical Text">
    <p:spTree>
      <p:nvGrpSpPr>
        <p:cNvPr id="1" name=""/>
        <p:cNvGrpSpPr/>
        <p:nvPr/>
      </p:nvGrpSpPr>
      <p:grpSpPr>
        <a:xfrm>
          <a:off x="0" y="0"/>
          <a:ext cx="0" cy="0"/>
          <a:chOff x="0" y="0"/>
          <a:chExt cx="0" cy="0"/>
        </a:xfrm>
      </p:grpSpPr>
      <p:pic>
        <p:nvPicPr>
          <p:cNvPr id="8" name="Picture 7" descr="Logo&#10;&#10;Description automatically generated">
            <a:extLst>
              <a:ext uri="{FF2B5EF4-FFF2-40B4-BE49-F238E27FC236}">
                <a16:creationId xmlns:a16="http://schemas.microsoft.com/office/drawing/2014/main" id="{7C27AD28-6D6E-A3A2-257F-F15583F647C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524931" y="6044682"/>
            <a:ext cx="1478537" cy="644242"/>
          </a:xfrm>
          <a:prstGeom prst="rect">
            <a:avLst/>
          </a:prstGeom>
        </p:spPr>
      </p:pic>
      <p:cxnSp>
        <p:nvCxnSpPr>
          <p:cNvPr id="4" name="Straight Connector 3">
            <a:extLst>
              <a:ext uri="{FF2B5EF4-FFF2-40B4-BE49-F238E27FC236}">
                <a16:creationId xmlns:a16="http://schemas.microsoft.com/office/drawing/2014/main" id="{D74E7E34-6047-DA44-BD8B-65124597B24E}"/>
              </a:ext>
            </a:extLst>
          </p:cNvPr>
          <p:cNvCxnSpPr>
            <a:cxnSpLocks/>
          </p:cNvCxnSpPr>
          <p:nvPr userDrawn="1"/>
        </p:nvCxnSpPr>
        <p:spPr>
          <a:xfrm>
            <a:off x="284047" y="772996"/>
            <a:ext cx="11623906" cy="0"/>
          </a:xfrm>
          <a:prstGeom prst="line">
            <a:avLst/>
          </a:prstGeom>
          <a:ln w="57150">
            <a:solidFill>
              <a:schemeClr val="bg2"/>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6767797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6_Title and Content" preserve="1" userDrawn="1">
  <p:cSld name="6_Title and Content">
    <p:spTree>
      <p:nvGrpSpPr>
        <p:cNvPr id="1" name="Shape 336"/>
        <p:cNvGrpSpPr/>
        <p:nvPr/>
      </p:nvGrpSpPr>
      <p:grpSpPr>
        <a:xfrm>
          <a:off x="0" y="0"/>
          <a:ext cx="0" cy="0"/>
          <a:chOff x="0" y="0"/>
          <a:chExt cx="0" cy="0"/>
        </a:xfrm>
      </p:grpSpPr>
      <p:pic>
        <p:nvPicPr>
          <p:cNvPr id="337" name="Google Shape;337;g610ef0e5f8_7_79"/>
          <p:cNvPicPr preferRelativeResize="0"/>
          <p:nvPr userDrawn="1"/>
        </p:nvPicPr>
        <p:blipFill rotWithShape="1">
          <a:blip r:embed="rId2">
            <a:alphaModFix/>
          </a:blip>
          <a:srcRect/>
          <a:stretch/>
        </p:blipFill>
        <p:spPr>
          <a:xfrm>
            <a:off x="11" y="1"/>
            <a:ext cx="12191976" cy="1371597"/>
          </a:xfrm>
          <a:prstGeom prst="rect">
            <a:avLst/>
          </a:prstGeom>
          <a:noFill/>
          <a:ln>
            <a:noFill/>
          </a:ln>
        </p:spPr>
      </p:pic>
      <p:sp>
        <p:nvSpPr>
          <p:cNvPr id="338" name="Google Shape;338;g610ef0e5f8_7_79"/>
          <p:cNvSpPr txBox="1">
            <a:spLocks noGrp="1"/>
          </p:cNvSpPr>
          <p:nvPr>
            <p:ph type="title" hasCustomPrompt="1"/>
          </p:nvPr>
        </p:nvSpPr>
        <p:spPr>
          <a:xfrm>
            <a:off x="297425" y="208805"/>
            <a:ext cx="8934400" cy="5271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2600"/>
              <a:buFont typeface="Arial"/>
              <a:buNone/>
              <a:defRPr sz="4800" b="0">
                <a:solidFill>
                  <a:schemeClr val="lt1"/>
                </a:solidFill>
                <a:latin typeface="Museo Slab 500" panose="02000000000000000000" pitchFamily="50" charset="0"/>
                <a:ea typeface="Museo Slab 500" panose="02000000000000000000" pitchFamily="5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Slide Header</a:t>
            </a:r>
            <a:endParaRPr/>
          </a:p>
        </p:txBody>
      </p:sp>
      <p:pic>
        <p:nvPicPr>
          <p:cNvPr id="6" name="Google Shape;341;g610ef0e5f8_7_79">
            <a:extLst>
              <a:ext uri="{FF2B5EF4-FFF2-40B4-BE49-F238E27FC236}">
                <a16:creationId xmlns:a16="http://schemas.microsoft.com/office/drawing/2014/main" id="{53F974C6-5AFF-454D-85EA-2C7DDCEECAEB}"/>
              </a:ext>
            </a:extLst>
          </p:cNvPr>
          <p:cNvPicPr preferRelativeResize="0"/>
          <p:nvPr userDrawn="1"/>
        </p:nvPicPr>
        <p:blipFill rotWithShape="1">
          <a:blip r:embed="rId3">
            <a:alphaModFix/>
          </a:blip>
          <a:srcRect/>
          <a:stretch/>
        </p:blipFill>
        <p:spPr>
          <a:xfrm>
            <a:off x="10897495" y="578221"/>
            <a:ext cx="1181875" cy="661845"/>
          </a:xfrm>
          <a:prstGeom prst="rect">
            <a:avLst/>
          </a:prstGeom>
          <a:noFill/>
          <a:ln>
            <a:noFill/>
          </a:ln>
        </p:spPr>
      </p:pic>
    </p:spTree>
    <p:extLst>
      <p:ext uri="{BB962C8B-B14F-4D97-AF65-F5344CB8AC3E}">
        <p14:creationId xmlns:p14="http://schemas.microsoft.com/office/powerpoint/2010/main" val="18135613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6_Title and Content" preserve="1" userDrawn="1">
  <p:cSld name="8_Title and Content">
    <p:spTree>
      <p:nvGrpSpPr>
        <p:cNvPr id="1" name="Shape 336"/>
        <p:cNvGrpSpPr/>
        <p:nvPr/>
      </p:nvGrpSpPr>
      <p:grpSpPr>
        <a:xfrm>
          <a:off x="0" y="0"/>
          <a:ext cx="0" cy="0"/>
          <a:chOff x="0" y="0"/>
          <a:chExt cx="0" cy="0"/>
        </a:xfrm>
      </p:grpSpPr>
      <p:pic>
        <p:nvPicPr>
          <p:cNvPr id="337" name="Google Shape;337;g610ef0e5f8_7_79"/>
          <p:cNvPicPr preferRelativeResize="0"/>
          <p:nvPr userDrawn="1"/>
        </p:nvPicPr>
        <p:blipFill rotWithShape="1">
          <a:blip r:embed="rId2">
            <a:alphaModFix/>
          </a:blip>
          <a:srcRect/>
          <a:stretch/>
        </p:blipFill>
        <p:spPr>
          <a:xfrm>
            <a:off x="11" y="1"/>
            <a:ext cx="12191976" cy="1371597"/>
          </a:xfrm>
          <a:prstGeom prst="rect">
            <a:avLst/>
          </a:prstGeom>
          <a:noFill/>
          <a:ln>
            <a:noFill/>
          </a:ln>
        </p:spPr>
      </p:pic>
      <p:sp>
        <p:nvSpPr>
          <p:cNvPr id="338" name="Google Shape;338;g610ef0e5f8_7_79"/>
          <p:cNvSpPr txBox="1">
            <a:spLocks noGrp="1"/>
          </p:cNvSpPr>
          <p:nvPr>
            <p:ph type="title" hasCustomPrompt="1"/>
          </p:nvPr>
        </p:nvSpPr>
        <p:spPr>
          <a:xfrm>
            <a:off x="297425" y="208805"/>
            <a:ext cx="8934400" cy="5271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2600"/>
              <a:buFont typeface="Arial"/>
              <a:buNone/>
              <a:defRPr sz="4800" b="0">
                <a:solidFill>
                  <a:schemeClr val="lt1"/>
                </a:solidFill>
                <a:latin typeface="Museo Slab 500" panose="02000000000000000000" pitchFamily="50" charset="0"/>
                <a:ea typeface="Museo Slab 500" panose="02000000000000000000" pitchFamily="5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Slide Header</a:t>
            </a:r>
            <a:endParaRPr/>
          </a:p>
        </p:txBody>
      </p:sp>
      <p:pic>
        <p:nvPicPr>
          <p:cNvPr id="9" name="Picture 8">
            <a:extLst>
              <a:ext uri="{FF2B5EF4-FFF2-40B4-BE49-F238E27FC236}">
                <a16:creationId xmlns:a16="http://schemas.microsoft.com/office/drawing/2014/main" id="{D18557BA-441F-43E6-A86E-149C337E852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846667" y="6185080"/>
            <a:ext cx="1143055" cy="486318"/>
          </a:xfrm>
          <a:prstGeom prst="rect">
            <a:avLst/>
          </a:prstGeom>
        </p:spPr>
      </p:pic>
      <p:pic>
        <p:nvPicPr>
          <p:cNvPr id="8" name="Google Shape;341;g610ef0e5f8_7_79">
            <a:extLst>
              <a:ext uri="{FF2B5EF4-FFF2-40B4-BE49-F238E27FC236}">
                <a16:creationId xmlns:a16="http://schemas.microsoft.com/office/drawing/2014/main" id="{F75115E1-6BA4-4568-A4D4-18D3186AA8F7}"/>
              </a:ext>
            </a:extLst>
          </p:cNvPr>
          <p:cNvPicPr preferRelativeResize="0"/>
          <p:nvPr userDrawn="1"/>
        </p:nvPicPr>
        <p:blipFill rotWithShape="1">
          <a:blip r:embed="rId4">
            <a:alphaModFix/>
          </a:blip>
          <a:srcRect/>
          <a:stretch/>
        </p:blipFill>
        <p:spPr>
          <a:xfrm>
            <a:off x="10897495" y="578221"/>
            <a:ext cx="1181875" cy="661845"/>
          </a:xfrm>
          <a:prstGeom prst="rect">
            <a:avLst/>
          </a:prstGeom>
          <a:noFill/>
          <a:ln>
            <a:noFill/>
          </a:ln>
        </p:spPr>
      </p:pic>
    </p:spTree>
    <p:extLst>
      <p:ext uri="{BB962C8B-B14F-4D97-AF65-F5344CB8AC3E}">
        <p14:creationId xmlns:p14="http://schemas.microsoft.com/office/powerpoint/2010/main" val="1918293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5_Custom Layout" preserve="1" userDrawn="1">
  <p:cSld name="5_Custom Layout">
    <p:spTree>
      <p:nvGrpSpPr>
        <p:cNvPr id="1" name="Shape 320"/>
        <p:cNvGrpSpPr/>
        <p:nvPr/>
      </p:nvGrpSpPr>
      <p:grpSpPr>
        <a:xfrm>
          <a:off x="0" y="0"/>
          <a:ext cx="0" cy="0"/>
          <a:chOff x="0" y="0"/>
          <a:chExt cx="0" cy="0"/>
        </a:xfrm>
      </p:grpSpPr>
      <p:pic>
        <p:nvPicPr>
          <p:cNvPr id="321" name="Google Shape;321;g610ef0e5f8_7_63"/>
          <p:cNvPicPr preferRelativeResize="0"/>
          <p:nvPr userDrawn="1"/>
        </p:nvPicPr>
        <p:blipFill rotWithShape="1">
          <a:blip r:embed="rId2">
            <a:alphaModFix/>
          </a:blip>
          <a:srcRect/>
          <a:stretch/>
        </p:blipFill>
        <p:spPr>
          <a:xfrm>
            <a:off x="0" y="0"/>
            <a:ext cx="12192000" cy="6858000"/>
          </a:xfrm>
          <a:prstGeom prst="rect">
            <a:avLst/>
          </a:prstGeom>
          <a:noFill/>
          <a:ln>
            <a:noFill/>
          </a:ln>
        </p:spPr>
      </p:pic>
      <p:pic>
        <p:nvPicPr>
          <p:cNvPr id="324" name="Google Shape;324;g610ef0e5f8_7_63"/>
          <p:cNvPicPr preferRelativeResize="0"/>
          <p:nvPr/>
        </p:nvPicPr>
        <p:blipFill rotWithShape="1">
          <a:blip r:embed="rId3">
            <a:alphaModFix/>
          </a:blip>
          <a:srcRect/>
          <a:stretch/>
        </p:blipFill>
        <p:spPr>
          <a:xfrm>
            <a:off x="10664456" y="6029259"/>
            <a:ext cx="1272848" cy="703480"/>
          </a:xfrm>
          <a:prstGeom prst="rect">
            <a:avLst/>
          </a:prstGeom>
          <a:noFill/>
          <a:ln>
            <a:noFill/>
          </a:ln>
        </p:spPr>
      </p:pic>
      <p:sp>
        <p:nvSpPr>
          <p:cNvPr id="5" name="Google Shape;334;g610ef0e5f8_7_74">
            <a:extLst>
              <a:ext uri="{FF2B5EF4-FFF2-40B4-BE49-F238E27FC236}">
                <a16:creationId xmlns:a16="http://schemas.microsoft.com/office/drawing/2014/main" id="{4EC3E993-4BBD-4AC9-BAE5-E03FBF43BC63}"/>
              </a:ext>
            </a:extLst>
          </p:cNvPr>
          <p:cNvSpPr txBox="1">
            <a:spLocks/>
          </p:cNvSpPr>
          <p:nvPr userDrawn="1"/>
        </p:nvSpPr>
        <p:spPr>
          <a:xfrm>
            <a:off x="0" y="2951999"/>
            <a:ext cx="12192000" cy="703480"/>
          </a:xfrm>
          <a:prstGeom prst="rect">
            <a:avLst/>
          </a:prstGeom>
          <a:noFill/>
          <a:ln>
            <a:noFill/>
          </a:ln>
        </p:spPr>
        <p:txBody>
          <a:bodyPr spcFirstLastPara="1" vert="horz" wrap="square" lIns="0" tIns="0" rIns="0" bIns="0" rtlCol="0" anchor="t" anchorCtr="0">
            <a:noAutofit/>
          </a:bodyPr>
          <a:lstStyle>
            <a:lvl1pPr lvl="0" algn="ctr" defTabSz="914400" rtl="0" eaLnBrk="1" latinLnBrk="0" hangingPunct="1">
              <a:lnSpc>
                <a:spcPct val="90000"/>
              </a:lnSpc>
              <a:spcBef>
                <a:spcPts val="0"/>
              </a:spcBef>
              <a:spcAft>
                <a:spcPts val="0"/>
              </a:spcAft>
              <a:buClr>
                <a:schemeClr val="lt1"/>
              </a:buClr>
              <a:buSzPts val="4800"/>
              <a:buFont typeface="Arial"/>
              <a:buNone/>
              <a:defRPr sz="4800" b="0" kern="1200">
                <a:solidFill>
                  <a:schemeClr val="lt1"/>
                </a:solidFill>
                <a:latin typeface="Museo Slab 500" panose="02000000000000000000" charset="0"/>
                <a:ea typeface="Museo Slab 500" panose="0200000000000000000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lang="en-US" sz="3600">
              <a:latin typeface="+mn-lt"/>
            </a:endParaRPr>
          </a:p>
        </p:txBody>
      </p:sp>
      <p:sp>
        <p:nvSpPr>
          <p:cNvPr id="6" name="Google Shape;334;g610ef0e5f8_7_74">
            <a:extLst>
              <a:ext uri="{FF2B5EF4-FFF2-40B4-BE49-F238E27FC236}">
                <a16:creationId xmlns:a16="http://schemas.microsoft.com/office/drawing/2014/main" id="{CA93D8CA-20C6-4DFC-9BDF-8747C75870A7}"/>
              </a:ext>
            </a:extLst>
          </p:cNvPr>
          <p:cNvSpPr txBox="1">
            <a:spLocks noGrp="1"/>
          </p:cNvSpPr>
          <p:nvPr>
            <p:ph type="title" hasCustomPrompt="1"/>
          </p:nvPr>
        </p:nvSpPr>
        <p:spPr>
          <a:xfrm>
            <a:off x="0" y="2262190"/>
            <a:ext cx="12192000" cy="1618694"/>
          </a:xfrm>
          <a:prstGeom prst="rect">
            <a:avLst/>
          </a:prstGeom>
          <a:noFill/>
          <a:ln>
            <a:noFill/>
          </a:ln>
        </p:spPr>
        <p:txBody>
          <a:bodyPr spcFirstLastPara="1" wrap="square" lIns="0" tIns="0" rIns="0" bIns="0" anchor="t" anchorCtr="0">
            <a:noAutofit/>
          </a:bodyPr>
          <a:lstStyle>
            <a:lvl1pPr lvl="0" algn="ctr">
              <a:lnSpc>
                <a:spcPct val="90000"/>
              </a:lnSpc>
              <a:spcBef>
                <a:spcPts val="0"/>
              </a:spcBef>
              <a:spcAft>
                <a:spcPts val="0"/>
              </a:spcAft>
              <a:buClr>
                <a:schemeClr val="lt1"/>
              </a:buClr>
              <a:buSzPts val="4800"/>
              <a:buFont typeface="Arial"/>
              <a:buNone/>
              <a:defRPr sz="4800" b="0">
                <a:solidFill>
                  <a:schemeClr val="lt1"/>
                </a:solidFill>
                <a:latin typeface="+mj-lt"/>
                <a:ea typeface="Museo Slab 500" panose="0200000000000000000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ctr" defTabSz="914400" rtl="0" eaLnBrk="1" fontAlgn="auto" latinLnBrk="0" hangingPunct="1">
              <a:lnSpc>
                <a:spcPct val="90000"/>
              </a:lnSpc>
              <a:spcBef>
                <a:spcPts val="0"/>
              </a:spcBef>
              <a:spcAft>
                <a:spcPts val="0"/>
              </a:spcAft>
              <a:buClr>
                <a:schemeClr val="lt1"/>
              </a:buClr>
              <a:buSzPts val="4800"/>
              <a:buFont typeface="Arial"/>
              <a:buNone/>
              <a:tabLst/>
              <a:defRPr/>
            </a:pPr>
            <a:r>
              <a:rPr lang="en-US">
                <a:latin typeface="Museo Slab 500" panose="02000000000000000000" charset="0"/>
              </a:rPr>
              <a:t>Text Here</a:t>
            </a:r>
            <a:br>
              <a:rPr lang="en-US">
                <a:latin typeface="Museo Slab 500" panose="02000000000000000000" charset="0"/>
              </a:rPr>
            </a:br>
            <a:r>
              <a:rPr lang="en-US">
                <a:latin typeface="Museo Slab 500" panose="02000000000000000000" charset="0"/>
              </a:rPr>
              <a:t>Text Here</a:t>
            </a:r>
            <a:endParaRPr/>
          </a:p>
        </p:txBody>
      </p:sp>
    </p:spTree>
    <p:extLst>
      <p:ext uri="{BB962C8B-B14F-4D97-AF65-F5344CB8AC3E}">
        <p14:creationId xmlns:p14="http://schemas.microsoft.com/office/powerpoint/2010/main" val="22344227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5_Title and Content" preserve="1" userDrawn="1">
  <p:cSld name="5_Title and Content">
    <p:spTree>
      <p:nvGrpSpPr>
        <p:cNvPr id="1" name="Shape 325"/>
        <p:cNvGrpSpPr/>
        <p:nvPr/>
      </p:nvGrpSpPr>
      <p:grpSpPr>
        <a:xfrm>
          <a:off x="0" y="0"/>
          <a:ext cx="0" cy="0"/>
          <a:chOff x="0" y="0"/>
          <a:chExt cx="0" cy="0"/>
        </a:xfrm>
      </p:grpSpPr>
      <p:pic>
        <p:nvPicPr>
          <p:cNvPr id="326" name="Google Shape;326;g610ef0e5f8_7_68"/>
          <p:cNvPicPr preferRelativeResize="0"/>
          <p:nvPr/>
        </p:nvPicPr>
        <p:blipFill rotWithShape="1">
          <a:blip r:embed="rId2">
            <a:alphaModFix/>
          </a:blip>
          <a:srcRect/>
          <a:stretch/>
        </p:blipFill>
        <p:spPr>
          <a:xfrm>
            <a:off x="8" y="1"/>
            <a:ext cx="12191985" cy="1371597"/>
          </a:xfrm>
          <a:prstGeom prst="rect">
            <a:avLst/>
          </a:prstGeom>
          <a:noFill/>
          <a:ln>
            <a:noFill/>
          </a:ln>
        </p:spPr>
      </p:pic>
      <p:sp>
        <p:nvSpPr>
          <p:cNvPr id="9" name="Google Shape;338;g610ef0e5f8_7_79">
            <a:extLst>
              <a:ext uri="{FF2B5EF4-FFF2-40B4-BE49-F238E27FC236}">
                <a16:creationId xmlns:a16="http://schemas.microsoft.com/office/drawing/2014/main" id="{7F2CA325-8483-4BF7-845E-642EED4710C5}"/>
              </a:ext>
            </a:extLst>
          </p:cNvPr>
          <p:cNvSpPr txBox="1">
            <a:spLocks noGrp="1"/>
          </p:cNvSpPr>
          <p:nvPr>
            <p:ph type="title" hasCustomPrompt="1"/>
          </p:nvPr>
        </p:nvSpPr>
        <p:spPr>
          <a:xfrm>
            <a:off x="297425" y="208805"/>
            <a:ext cx="8934400" cy="5271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2600"/>
              <a:buFont typeface="Arial"/>
              <a:buNone/>
              <a:defRPr sz="4800" b="0">
                <a:solidFill>
                  <a:schemeClr val="lt1"/>
                </a:solidFill>
                <a:latin typeface="Museo Slab 500" panose="02000000000000000000" pitchFamily="50" charset="0"/>
                <a:ea typeface="Museo Slab 500" panose="02000000000000000000" pitchFamily="5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Slide Header</a:t>
            </a:r>
            <a:endParaRPr/>
          </a:p>
        </p:txBody>
      </p:sp>
      <p:pic>
        <p:nvPicPr>
          <p:cNvPr id="10" name="Google Shape;341;g610ef0e5f8_7_79">
            <a:extLst>
              <a:ext uri="{FF2B5EF4-FFF2-40B4-BE49-F238E27FC236}">
                <a16:creationId xmlns:a16="http://schemas.microsoft.com/office/drawing/2014/main" id="{AA8C6449-501A-4EBE-966F-8410EAB5E502}"/>
              </a:ext>
            </a:extLst>
          </p:cNvPr>
          <p:cNvPicPr preferRelativeResize="0"/>
          <p:nvPr userDrawn="1"/>
        </p:nvPicPr>
        <p:blipFill rotWithShape="1">
          <a:blip r:embed="rId3">
            <a:alphaModFix/>
          </a:blip>
          <a:srcRect/>
          <a:stretch/>
        </p:blipFill>
        <p:spPr>
          <a:xfrm>
            <a:off x="10897495" y="578221"/>
            <a:ext cx="1181875" cy="661845"/>
          </a:xfrm>
          <a:prstGeom prst="rect">
            <a:avLst/>
          </a:prstGeom>
          <a:noFill/>
          <a:ln>
            <a:noFill/>
          </a:ln>
        </p:spPr>
      </p:pic>
    </p:spTree>
    <p:extLst>
      <p:ext uri="{BB962C8B-B14F-4D97-AF65-F5344CB8AC3E}">
        <p14:creationId xmlns:p14="http://schemas.microsoft.com/office/powerpoint/2010/main" val="24304809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5_Title and Content" preserve="1" userDrawn="1">
  <p:cSld name="8_Title and Content">
    <p:spTree>
      <p:nvGrpSpPr>
        <p:cNvPr id="1" name="Shape 325"/>
        <p:cNvGrpSpPr/>
        <p:nvPr/>
      </p:nvGrpSpPr>
      <p:grpSpPr>
        <a:xfrm>
          <a:off x="0" y="0"/>
          <a:ext cx="0" cy="0"/>
          <a:chOff x="0" y="0"/>
          <a:chExt cx="0" cy="0"/>
        </a:xfrm>
      </p:grpSpPr>
      <p:pic>
        <p:nvPicPr>
          <p:cNvPr id="326" name="Google Shape;326;g610ef0e5f8_7_68"/>
          <p:cNvPicPr preferRelativeResize="0"/>
          <p:nvPr/>
        </p:nvPicPr>
        <p:blipFill rotWithShape="1">
          <a:blip r:embed="rId2">
            <a:alphaModFix/>
          </a:blip>
          <a:srcRect/>
          <a:stretch/>
        </p:blipFill>
        <p:spPr>
          <a:xfrm>
            <a:off x="8" y="1"/>
            <a:ext cx="12191985" cy="1371597"/>
          </a:xfrm>
          <a:prstGeom prst="rect">
            <a:avLst/>
          </a:prstGeom>
          <a:noFill/>
          <a:ln>
            <a:noFill/>
          </a:ln>
        </p:spPr>
      </p:pic>
      <p:sp>
        <p:nvSpPr>
          <p:cNvPr id="9" name="Google Shape;338;g610ef0e5f8_7_79">
            <a:extLst>
              <a:ext uri="{FF2B5EF4-FFF2-40B4-BE49-F238E27FC236}">
                <a16:creationId xmlns:a16="http://schemas.microsoft.com/office/drawing/2014/main" id="{7F2CA325-8483-4BF7-845E-642EED4710C5}"/>
              </a:ext>
            </a:extLst>
          </p:cNvPr>
          <p:cNvSpPr txBox="1">
            <a:spLocks noGrp="1"/>
          </p:cNvSpPr>
          <p:nvPr>
            <p:ph type="title" hasCustomPrompt="1"/>
          </p:nvPr>
        </p:nvSpPr>
        <p:spPr>
          <a:xfrm>
            <a:off x="297425" y="208805"/>
            <a:ext cx="8934400" cy="5271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2600"/>
              <a:buFont typeface="Arial"/>
              <a:buNone/>
              <a:defRPr sz="4800" b="0">
                <a:solidFill>
                  <a:schemeClr val="lt1"/>
                </a:solidFill>
                <a:latin typeface="Museo Slab 500" panose="02000000000000000000" pitchFamily="50" charset="0"/>
                <a:ea typeface="Museo Slab 500" panose="02000000000000000000" pitchFamily="5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Slide Header</a:t>
            </a:r>
            <a:endParaRPr/>
          </a:p>
        </p:txBody>
      </p:sp>
      <p:pic>
        <p:nvPicPr>
          <p:cNvPr id="10" name="Picture 9">
            <a:extLst>
              <a:ext uri="{FF2B5EF4-FFF2-40B4-BE49-F238E27FC236}">
                <a16:creationId xmlns:a16="http://schemas.microsoft.com/office/drawing/2014/main" id="{BA0DB279-D903-46D0-B2F0-6B1104B3917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846667" y="6185080"/>
            <a:ext cx="1143055" cy="486318"/>
          </a:xfrm>
          <a:prstGeom prst="rect">
            <a:avLst/>
          </a:prstGeom>
        </p:spPr>
      </p:pic>
      <p:pic>
        <p:nvPicPr>
          <p:cNvPr id="7" name="Google Shape;341;g610ef0e5f8_7_79">
            <a:extLst>
              <a:ext uri="{FF2B5EF4-FFF2-40B4-BE49-F238E27FC236}">
                <a16:creationId xmlns:a16="http://schemas.microsoft.com/office/drawing/2014/main" id="{33734E34-94E0-465B-8FE4-E8599916CC0E}"/>
              </a:ext>
            </a:extLst>
          </p:cNvPr>
          <p:cNvPicPr preferRelativeResize="0"/>
          <p:nvPr userDrawn="1"/>
        </p:nvPicPr>
        <p:blipFill rotWithShape="1">
          <a:blip r:embed="rId4">
            <a:alphaModFix/>
          </a:blip>
          <a:srcRect/>
          <a:stretch/>
        </p:blipFill>
        <p:spPr>
          <a:xfrm>
            <a:off x="10897495" y="578221"/>
            <a:ext cx="1181875" cy="661845"/>
          </a:xfrm>
          <a:prstGeom prst="rect">
            <a:avLst/>
          </a:prstGeom>
          <a:noFill/>
          <a:ln>
            <a:noFill/>
          </a:ln>
        </p:spPr>
      </p:pic>
    </p:spTree>
    <p:extLst>
      <p:ext uri="{BB962C8B-B14F-4D97-AF65-F5344CB8AC3E}">
        <p14:creationId xmlns:p14="http://schemas.microsoft.com/office/powerpoint/2010/main" val="35764408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4_Custom Layout" preserve="1" userDrawn="1">
  <p:cSld name="4_Custom Layout">
    <p:spTree>
      <p:nvGrpSpPr>
        <p:cNvPr id="1" name="Shape 309"/>
        <p:cNvGrpSpPr/>
        <p:nvPr/>
      </p:nvGrpSpPr>
      <p:grpSpPr>
        <a:xfrm>
          <a:off x="0" y="0"/>
          <a:ext cx="0" cy="0"/>
          <a:chOff x="0" y="0"/>
          <a:chExt cx="0" cy="0"/>
        </a:xfrm>
      </p:grpSpPr>
      <p:pic>
        <p:nvPicPr>
          <p:cNvPr id="310" name="Google Shape;310;g610ef0e5f8_7_52"/>
          <p:cNvPicPr preferRelativeResize="0"/>
          <p:nvPr/>
        </p:nvPicPr>
        <p:blipFill rotWithShape="1">
          <a:blip r:embed="rId2">
            <a:alphaModFix/>
          </a:blip>
          <a:srcRect/>
          <a:stretch/>
        </p:blipFill>
        <p:spPr>
          <a:xfrm>
            <a:off x="0" y="0"/>
            <a:ext cx="12192000" cy="6858000"/>
          </a:xfrm>
          <a:prstGeom prst="rect">
            <a:avLst/>
          </a:prstGeom>
          <a:noFill/>
          <a:ln>
            <a:noFill/>
          </a:ln>
        </p:spPr>
      </p:pic>
      <p:pic>
        <p:nvPicPr>
          <p:cNvPr id="8" name="Google Shape;324;g610ef0e5f8_7_63">
            <a:extLst>
              <a:ext uri="{FF2B5EF4-FFF2-40B4-BE49-F238E27FC236}">
                <a16:creationId xmlns:a16="http://schemas.microsoft.com/office/drawing/2014/main" id="{F30997B0-F83F-4081-8660-C118A45FCD8F}"/>
              </a:ext>
            </a:extLst>
          </p:cNvPr>
          <p:cNvPicPr preferRelativeResize="0"/>
          <p:nvPr userDrawn="1"/>
        </p:nvPicPr>
        <p:blipFill rotWithShape="1">
          <a:blip r:embed="rId3">
            <a:alphaModFix/>
          </a:blip>
          <a:srcRect/>
          <a:stretch/>
        </p:blipFill>
        <p:spPr>
          <a:xfrm>
            <a:off x="10664456" y="6029259"/>
            <a:ext cx="1272848" cy="703480"/>
          </a:xfrm>
          <a:prstGeom prst="rect">
            <a:avLst/>
          </a:prstGeom>
          <a:noFill/>
          <a:ln>
            <a:noFill/>
          </a:ln>
        </p:spPr>
      </p:pic>
      <p:sp>
        <p:nvSpPr>
          <p:cNvPr id="10" name="Google Shape;334;g610ef0e5f8_7_74">
            <a:extLst>
              <a:ext uri="{FF2B5EF4-FFF2-40B4-BE49-F238E27FC236}">
                <a16:creationId xmlns:a16="http://schemas.microsoft.com/office/drawing/2014/main" id="{4476241F-4EA3-431B-BA59-E6886B47CEA7}"/>
              </a:ext>
            </a:extLst>
          </p:cNvPr>
          <p:cNvSpPr txBox="1">
            <a:spLocks noGrp="1"/>
          </p:cNvSpPr>
          <p:nvPr>
            <p:ph type="title" hasCustomPrompt="1"/>
          </p:nvPr>
        </p:nvSpPr>
        <p:spPr>
          <a:xfrm>
            <a:off x="0" y="2262190"/>
            <a:ext cx="12192000" cy="1618694"/>
          </a:xfrm>
          <a:prstGeom prst="rect">
            <a:avLst/>
          </a:prstGeom>
          <a:noFill/>
          <a:ln>
            <a:noFill/>
          </a:ln>
        </p:spPr>
        <p:txBody>
          <a:bodyPr spcFirstLastPara="1" wrap="square" lIns="0" tIns="0" rIns="0" bIns="0" anchor="t" anchorCtr="0">
            <a:noAutofit/>
          </a:bodyPr>
          <a:lstStyle>
            <a:lvl1pPr lvl="0" algn="ctr">
              <a:lnSpc>
                <a:spcPct val="90000"/>
              </a:lnSpc>
              <a:spcBef>
                <a:spcPts val="0"/>
              </a:spcBef>
              <a:spcAft>
                <a:spcPts val="0"/>
              </a:spcAft>
              <a:buClr>
                <a:schemeClr val="lt1"/>
              </a:buClr>
              <a:buSzPts val="4800"/>
              <a:buFont typeface="Arial"/>
              <a:buNone/>
              <a:defRPr sz="4800" b="0">
                <a:solidFill>
                  <a:schemeClr val="lt1"/>
                </a:solidFill>
                <a:latin typeface="+mj-lt"/>
                <a:ea typeface="Museo Slab 500" panose="0200000000000000000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ctr" defTabSz="914400" rtl="0" eaLnBrk="1" fontAlgn="auto" latinLnBrk="0" hangingPunct="1">
              <a:lnSpc>
                <a:spcPct val="90000"/>
              </a:lnSpc>
              <a:spcBef>
                <a:spcPts val="0"/>
              </a:spcBef>
              <a:spcAft>
                <a:spcPts val="0"/>
              </a:spcAft>
              <a:buClr>
                <a:schemeClr val="lt1"/>
              </a:buClr>
              <a:buSzPts val="4800"/>
              <a:buFont typeface="Arial"/>
              <a:buNone/>
              <a:tabLst/>
              <a:defRPr/>
            </a:pPr>
            <a:r>
              <a:rPr lang="en-US">
                <a:latin typeface="Museo Slab 500" panose="02000000000000000000" charset="0"/>
              </a:rPr>
              <a:t>Text Here</a:t>
            </a:r>
            <a:br>
              <a:rPr lang="en-US">
                <a:latin typeface="Museo Slab 500" panose="02000000000000000000" charset="0"/>
              </a:rPr>
            </a:br>
            <a:r>
              <a:rPr lang="en-US">
                <a:latin typeface="Museo Slab 500" panose="02000000000000000000" charset="0"/>
              </a:rPr>
              <a:t>Text Here</a:t>
            </a:r>
            <a:endParaRPr/>
          </a:p>
        </p:txBody>
      </p:sp>
    </p:spTree>
    <p:extLst>
      <p:ext uri="{BB962C8B-B14F-4D97-AF65-F5344CB8AC3E}">
        <p14:creationId xmlns:p14="http://schemas.microsoft.com/office/powerpoint/2010/main" val="22711466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0ECA732-0279-4F61-BCCD-1B89B850D8D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D9373EB-D082-4E90-A4DA-3A9CE0DE918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71677268"/>
      </p:ext>
    </p:extLst>
  </p:cSld>
  <p:clrMap bg1="lt1" tx1="dk1" bg2="lt2" tx2="dk2" accent1="accent1" accent2="accent2" accent3="accent3" accent4="accent4" accent5="accent5" accent6="accent6" hlink="hlink" folHlink="folHlink"/>
  <p:sldLayoutIdLst>
    <p:sldLayoutId id="2147483675" r:id="rId1"/>
    <p:sldLayoutId id="2147483660" r:id="rId2"/>
    <p:sldLayoutId id="2147483685" r:id="rId3"/>
    <p:sldLayoutId id="2147483665" r:id="rId4"/>
    <p:sldLayoutId id="2147483678" r:id="rId5"/>
    <p:sldLayoutId id="2147483661" r:id="rId6"/>
    <p:sldLayoutId id="2147483664" r:id="rId7"/>
    <p:sldLayoutId id="2147483679" r:id="rId8"/>
    <p:sldLayoutId id="2147483662" r:id="rId9"/>
    <p:sldLayoutId id="2147483663" r:id="rId10"/>
    <p:sldLayoutId id="2147483680" r:id="rId11"/>
    <p:sldLayoutId id="2147483669" r:id="rId12"/>
    <p:sldLayoutId id="2147483770" r:id="rId13"/>
    <p:sldLayoutId id="2147483674" r:id="rId14"/>
    <p:sldLayoutId id="2147483681" r:id="rId15"/>
    <p:sldLayoutId id="2147483671" r:id="rId16"/>
    <p:sldLayoutId id="2147483672" r:id="rId17"/>
    <p:sldLayoutId id="2147483682" r:id="rId18"/>
    <p:sldLayoutId id="2147483668" r:id="rId19"/>
    <p:sldLayoutId id="2147483772" r:id="rId20"/>
    <p:sldLayoutId id="2147483667" r:id="rId21"/>
    <p:sldLayoutId id="2147483683" r:id="rId22"/>
    <p:sldLayoutId id="2147483677" r:id="rId23"/>
    <p:sldLayoutId id="2147483673" r:id="rId24"/>
    <p:sldLayoutId id="2147483684" r:id="rId25"/>
    <p:sldLayoutId id="2147483676" r:id="rId26"/>
    <p:sldLayoutId id="2147483840" r:id="rId27"/>
    <p:sldLayoutId id="2147483841" r:id="rId28"/>
    <p:sldLayoutId id="2147483844" r:id="rId29"/>
    <p:sldLayoutId id="2147483845" r:id="rId30"/>
    <p:sldLayoutId id="2147483846" r:id="rId31"/>
  </p:sldLayoutIdLst>
  <p:txStyles>
    <p:titleStyle>
      <a:lvl1pPr algn="l" defTabSz="914400" rtl="0" eaLnBrk="1" latinLnBrk="0" hangingPunct="1">
        <a:lnSpc>
          <a:spcPct val="90000"/>
        </a:lnSpc>
        <a:spcBef>
          <a:spcPct val="0"/>
        </a:spcBef>
        <a:buNone/>
        <a:defRPr sz="4400" kern="1200">
          <a:solidFill>
            <a:schemeClr val="tx1"/>
          </a:solidFill>
          <a:latin typeface="Museo Slab 500" panose="02000000000000000000"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40.png"/></Relationships>
</file>

<file path=ppt/slides/_rels/slide1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43.sv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8" Type="http://schemas.openxmlformats.org/officeDocument/2006/relationships/image" Target="../media/image44.jpe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7.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45.jpeg"/><Relationship Id="rId7" Type="http://schemas.openxmlformats.org/officeDocument/2006/relationships/diagramColors" Target="../diagrams/colors4.xml"/><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8" Type="http://schemas.openxmlformats.org/officeDocument/2006/relationships/image" Target="../media/image59.jpeg"/><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21.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diagramColors" Target="../diagrams/colors6.xml"/><Relationship Id="rId11" Type="http://schemas.openxmlformats.org/officeDocument/2006/relationships/image" Target="../media/image65.png"/><Relationship Id="rId5" Type="http://schemas.openxmlformats.org/officeDocument/2006/relationships/diagramQuickStyle" Target="../diagrams/quickStyle6.xml"/><Relationship Id="rId10" Type="http://schemas.openxmlformats.org/officeDocument/2006/relationships/image" Target="../media/image64.png"/><Relationship Id="rId4" Type="http://schemas.openxmlformats.org/officeDocument/2006/relationships/diagramLayout" Target="../diagrams/layout6.xml"/><Relationship Id="rId9" Type="http://schemas.openxmlformats.org/officeDocument/2006/relationships/image" Target="../media/image63.png"/></Relationships>
</file>

<file path=ppt/slides/_rels/slide2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8" Type="http://schemas.openxmlformats.org/officeDocument/2006/relationships/diagramColors" Target="../diagrams/colors8.xml"/><Relationship Id="rId13" Type="http://schemas.openxmlformats.org/officeDocument/2006/relationships/diagramColors" Target="../diagrams/colors9.xml"/><Relationship Id="rId3" Type="http://schemas.openxmlformats.org/officeDocument/2006/relationships/image" Target="../media/image72.jpeg"/><Relationship Id="rId7" Type="http://schemas.openxmlformats.org/officeDocument/2006/relationships/diagramQuickStyle" Target="../diagrams/quickStyle8.xml"/><Relationship Id="rId12" Type="http://schemas.openxmlformats.org/officeDocument/2006/relationships/diagramQuickStyle" Target="../diagrams/quickStyle9.xml"/><Relationship Id="rId2" Type="http://schemas.openxmlformats.org/officeDocument/2006/relationships/notesSlide" Target="../notesSlides/notesSlide33.xml"/><Relationship Id="rId1" Type="http://schemas.openxmlformats.org/officeDocument/2006/relationships/slideLayout" Target="../slideLayouts/slideLayout7.xml"/><Relationship Id="rId6" Type="http://schemas.openxmlformats.org/officeDocument/2006/relationships/diagramLayout" Target="../diagrams/layout8.xml"/><Relationship Id="rId11" Type="http://schemas.openxmlformats.org/officeDocument/2006/relationships/diagramLayout" Target="../diagrams/layout9.xml"/><Relationship Id="rId5" Type="http://schemas.openxmlformats.org/officeDocument/2006/relationships/diagramData" Target="../diagrams/data8.xml"/><Relationship Id="rId10" Type="http://schemas.openxmlformats.org/officeDocument/2006/relationships/diagramData" Target="../diagrams/data9.xml"/><Relationship Id="rId4" Type="http://schemas.openxmlformats.org/officeDocument/2006/relationships/hyperlink" Target="http://www.cde.state.co.us/coloradoliteracy/phonicsblendingsegmentinglabhandout" TargetMode="External"/><Relationship Id="rId9" Type="http://schemas.microsoft.com/office/2007/relationships/diagramDrawing" Target="../diagrams/drawing8.xml"/><Relationship Id="rId14" Type="http://schemas.microsoft.com/office/2007/relationships/diagramDrawing" Target="../diagrams/drawing9.xml"/></Relationships>
</file>

<file path=ppt/slides/_rels/slide34.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35.xml"/><Relationship Id="rId1" Type="http://schemas.openxmlformats.org/officeDocument/2006/relationships/slideLayout" Target="../slideLayouts/slideLayout7.xml"/><Relationship Id="rId4" Type="http://schemas.openxmlformats.org/officeDocument/2006/relationships/image" Target="../media/image59.jpe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8.xml"/><Relationship Id="rId1" Type="http://schemas.openxmlformats.org/officeDocument/2006/relationships/slideLayout" Target="../slideLayouts/slideLayout30.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3" Type="http://schemas.openxmlformats.org/officeDocument/2006/relationships/hyperlink" Target="https://www.cde.state.co.us/coloradoliteracy/readact/resourcebank" TargetMode="External"/><Relationship Id="rId18" Type="http://schemas.openxmlformats.org/officeDocument/2006/relationships/hyperlink" Target="http://www.cde.state.co.us/coloradoliteracy/readandel" TargetMode="External"/><Relationship Id="rId26" Type="http://schemas.openxmlformats.org/officeDocument/2006/relationships/hyperlink" Target="https://www.cde.state.co.us/coloradoliteracy/readdatapipeline" TargetMode="External"/><Relationship Id="rId39" Type="http://schemas.openxmlformats.org/officeDocument/2006/relationships/image" Target="../media/image85.svg"/><Relationship Id="rId21" Type="http://schemas.openxmlformats.org/officeDocument/2006/relationships/image" Target="../media/image79.svg"/><Relationship Id="rId34" Type="http://schemas.openxmlformats.org/officeDocument/2006/relationships/hyperlink" Target="https://www.cde.state.co.us/coloradoliteracy/parent_resources" TargetMode="External"/><Relationship Id="rId7" Type="http://schemas.openxmlformats.org/officeDocument/2006/relationships/hyperlink" Target="https://www.cde.state.co.us/coloradoliteracy/readandhb15-1323-0" TargetMode="External"/><Relationship Id="rId12" Type="http://schemas.openxmlformats.org/officeDocument/2006/relationships/hyperlink" Target="https://www.cde.state.co.us/communications/20171219readhighlights" TargetMode="External"/><Relationship Id="rId17" Type="http://schemas.openxmlformats.org/officeDocument/2006/relationships/hyperlink" Target="https://cool.randasolutions.com/Account/Login" TargetMode="External"/><Relationship Id="rId25" Type="http://schemas.openxmlformats.org/officeDocument/2006/relationships/hyperlink" Target="https://www.cde.state.co.us/coloradoliteracy/read-budget-submissions" TargetMode="External"/><Relationship Id="rId33" Type="http://schemas.openxmlformats.org/officeDocument/2006/relationships/hyperlink" Target="https://www.cde.state.co.us/coloradoliteracy/generalinfo-parents" TargetMode="External"/><Relationship Id="rId38" Type="http://schemas.openxmlformats.org/officeDocument/2006/relationships/image" Target="../media/image84.png"/><Relationship Id="rId2" Type="http://schemas.openxmlformats.org/officeDocument/2006/relationships/notesSlide" Target="../notesSlides/notesSlide40.xml"/><Relationship Id="rId16" Type="http://schemas.openxmlformats.org/officeDocument/2006/relationships/hyperlink" Target="https://www.cde.state.co.us/coloradoliteracy/scienceofreadingresources" TargetMode="External"/><Relationship Id="rId20" Type="http://schemas.openxmlformats.org/officeDocument/2006/relationships/image" Target="../media/image78.png"/><Relationship Id="rId29" Type="http://schemas.openxmlformats.org/officeDocument/2006/relationships/hyperlink" Target="https://www.cde.state.co.us/communications/tools-teacher-training" TargetMode="External"/><Relationship Id="rId1" Type="http://schemas.openxmlformats.org/officeDocument/2006/relationships/slideLayout" Target="../slideLayouts/slideLayout29.xml"/><Relationship Id="rId6" Type="http://schemas.openxmlformats.org/officeDocument/2006/relationships/hyperlink" Target="https://www.cde.state.co.us/coloradoliteracy/1-ccr-301-92_clean-final" TargetMode="External"/><Relationship Id="rId11" Type="http://schemas.openxmlformats.org/officeDocument/2006/relationships/hyperlink" Target="https://www.cde.state.co.us/coloradoliteracy/readactreport2021?fbclid=IwAR249DINPwb-YPAm2zJZ5YOjNmhZNTvmAdGCJmdFi0JtBrIZ8JctqDhA0RE" TargetMode="External"/><Relationship Id="rId24" Type="http://schemas.openxmlformats.org/officeDocument/2006/relationships/hyperlink" Target="https://www.cde.state.co.us/coloradoliteracy/literacycurriculumtransparency" TargetMode="External"/><Relationship Id="rId32" Type="http://schemas.openxmlformats.org/officeDocument/2006/relationships/hyperlink" Target="https://readwithme.today/" TargetMode="External"/><Relationship Id="rId37" Type="http://schemas.openxmlformats.org/officeDocument/2006/relationships/hyperlink" Target="https://youtu.be/rR2i_p3me1k" TargetMode="External"/><Relationship Id="rId5" Type="http://schemas.openxmlformats.org/officeDocument/2006/relationships/hyperlink" Target="https://www.cde.state.co.us/coloradoliteracy/crsreadact2019" TargetMode="External"/><Relationship Id="rId15" Type="http://schemas.openxmlformats.org/officeDocument/2006/relationships/hyperlink" Target="https://www.cde.state.co.us/coloradoliteracy/teacher-training" TargetMode="External"/><Relationship Id="rId23" Type="http://schemas.openxmlformats.org/officeDocument/2006/relationships/image" Target="../media/image81.svg"/><Relationship Id="rId28" Type="http://schemas.openxmlformats.org/officeDocument/2006/relationships/hyperlink" Target="https://www.cde.state.co.us/coloradoliteracy/districtresponsibilitiesreadtraining" TargetMode="External"/><Relationship Id="rId36" Type="http://schemas.openxmlformats.org/officeDocument/2006/relationships/hyperlink" Target="https://youtu.be/iXH4Z7yEPxM" TargetMode="External"/><Relationship Id="rId10" Type="http://schemas.openxmlformats.org/officeDocument/2006/relationships/hyperlink" Target="http://www.cde.state.co.us/cdecomm/cdeperformanceplan" TargetMode="External"/><Relationship Id="rId19" Type="http://schemas.openxmlformats.org/officeDocument/2006/relationships/hyperlink" Target="http://www.cde.state.co.us/coloradoliteracy/elguidancedoc" TargetMode="External"/><Relationship Id="rId31" Type="http://schemas.openxmlformats.org/officeDocument/2006/relationships/image" Target="../media/image83.svg"/><Relationship Id="rId4" Type="http://schemas.openxmlformats.org/officeDocument/2006/relationships/image" Target="../media/image77.svg"/><Relationship Id="rId9" Type="http://schemas.openxmlformats.org/officeDocument/2006/relationships/hyperlink" Target="https://leg.colorado.gov/sites/default/files/2021a_151_signed.pdf" TargetMode="External"/><Relationship Id="rId14" Type="http://schemas.openxmlformats.org/officeDocument/2006/relationships/hyperlink" Target="https://www.cde.state.co.us/coloradoliteracy/readact/programming" TargetMode="External"/><Relationship Id="rId22" Type="http://schemas.openxmlformats.org/officeDocument/2006/relationships/image" Target="../media/image80.png"/><Relationship Id="rId27" Type="http://schemas.openxmlformats.org/officeDocument/2006/relationships/hyperlink" Target="https://www.cde.state.co.us/coloradoliteracy/readact/grant" TargetMode="External"/><Relationship Id="rId30" Type="http://schemas.openxmlformats.org/officeDocument/2006/relationships/image" Target="../media/image82.png"/><Relationship Id="rId35" Type="http://schemas.openxmlformats.org/officeDocument/2006/relationships/hyperlink" Target="https://www.cde.state.co.us/communications/2018515readactparents" TargetMode="External"/><Relationship Id="rId8" Type="http://schemas.openxmlformats.org/officeDocument/2006/relationships/hyperlink" Target="https://www.cde.state.co.us/coloradoliteracy/sb19199coloradoreadactpdf" TargetMode="External"/><Relationship Id="rId3" Type="http://schemas.openxmlformats.org/officeDocument/2006/relationships/image" Target="../media/image76.png"/></Relationships>
</file>

<file path=ppt/slides/_rels/slide41.xml.rels><?xml version="1.0" encoding="UTF-8" standalone="yes"?>
<Relationships xmlns="http://schemas.openxmlformats.org/package/2006/relationships"><Relationship Id="rId3" Type="http://schemas.openxmlformats.org/officeDocument/2006/relationships/hyperlink" Target="https://doi.org/https:/www.aft.org/sites/default/files/reading_rocketscience_2004.pdf" TargetMode="External"/><Relationship Id="rId2" Type="http://schemas.openxmlformats.org/officeDocument/2006/relationships/notesSlide" Target="../notesSlides/notesSlide41.xml"/><Relationship Id="rId1" Type="http://schemas.openxmlformats.org/officeDocument/2006/relationships/slideLayout" Target="../slideLayouts/slideLayout29.xml"/></Relationships>
</file>

<file path=ppt/slides/_rels/slide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8.xml"/><Relationship Id="rId1" Type="http://schemas.openxmlformats.org/officeDocument/2006/relationships/slideLayout" Target="../slideLayouts/slideLayout4.xml"/><Relationship Id="rId5" Type="http://schemas.openxmlformats.org/officeDocument/2006/relationships/image" Target="../media/image37.png"/><Relationship Id="rId4" Type="http://schemas.openxmlformats.org/officeDocument/2006/relationships/image" Target="../media/image36.png"/></Relationships>
</file>

<file path=ppt/slides/_rels/slide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10B2D7B1-7873-4A7B-83D8-940CAAE12BBB}"/>
              </a:ext>
            </a:extLst>
          </p:cNvPr>
          <p:cNvSpPr txBox="1">
            <a:spLocks noGrp="1"/>
          </p:cNvSpPr>
          <p:nvPr>
            <p:ph type="title" idx="4294967295"/>
          </p:nvPr>
        </p:nvSpPr>
        <p:spPr>
          <a:xfrm>
            <a:off x="848749" y="3429000"/>
            <a:ext cx="10494499" cy="1323439"/>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chemeClr val="bg2"/>
                </a:solidFill>
                <a:effectLst/>
                <a:uLnTx/>
                <a:uFillTx/>
                <a:latin typeface="+mj-lt"/>
                <a:ea typeface="+mn-ea"/>
                <a:cs typeface="+mn-cs"/>
              </a:rPr>
              <a:t>Phonics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chemeClr val="bg2"/>
                </a:solidFill>
                <a:effectLst/>
                <a:uLnTx/>
                <a:uFillTx/>
                <a:latin typeface="+mj-lt"/>
                <a:ea typeface="+mn-ea"/>
                <a:cs typeface="+mn-cs"/>
              </a:rPr>
              <a:t>Blending and Segmenting</a:t>
            </a:r>
          </a:p>
        </p:txBody>
      </p:sp>
      <p:sp>
        <p:nvSpPr>
          <p:cNvPr id="3" name="TextBox 2">
            <a:extLst>
              <a:ext uri="{FF2B5EF4-FFF2-40B4-BE49-F238E27FC236}">
                <a16:creationId xmlns:a16="http://schemas.microsoft.com/office/drawing/2014/main" id="{FBE07A6D-C141-4A37-AB9C-6B97858487DF}"/>
              </a:ext>
            </a:extLst>
          </p:cNvPr>
          <p:cNvSpPr txBox="1"/>
          <p:nvPr/>
        </p:nvSpPr>
        <p:spPr>
          <a:xfrm>
            <a:off x="848750" y="2844225"/>
            <a:ext cx="10494499" cy="584775"/>
          </a:xfrm>
          <a:prstGeom prst="rect">
            <a:avLst/>
          </a:prstGeom>
          <a:noFill/>
        </p:spPr>
        <p:txBody>
          <a:bodyPr wrap="square" rtlCol="0">
            <a:spAutoFit/>
          </a:bodyPr>
          <a:lstStyle/>
          <a:p>
            <a:pPr algn="ctr"/>
            <a:r>
              <a:rPr lang="en-US" sz="3200" dirty="0">
                <a:solidFill>
                  <a:schemeClr val="bg2"/>
                </a:solidFill>
                <a:latin typeface="+mj-lt"/>
              </a:rPr>
              <a:t>CDE Science of Reading Literacy Series </a:t>
            </a:r>
          </a:p>
        </p:txBody>
      </p:sp>
    </p:spTree>
    <p:extLst>
      <p:ext uri="{BB962C8B-B14F-4D97-AF65-F5344CB8AC3E}">
        <p14:creationId xmlns:p14="http://schemas.microsoft.com/office/powerpoint/2010/main" val="35685650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657"/>
        <p:cNvGrpSpPr/>
        <p:nvPr/>
      </p:nvGrpSpPr>
      <p:grpSpPr>
        <a:xfrm>
          <a:off x="0" y="0"/>
          <a:ext cx="0" cy="0"/>
          <a:chOff x="0" y="0"/>
          <a:chExt cx="0" cy="0"/>
        </a:xfrm>
      </p:grpSpPr>
      <p:sp>
        <p:nvSpPr>
          <p:cNvPr id="14" name="Title 6">
            <a:extLst>
              <a:ext uri="{FF2B5EF4-FFF2-40B4-BE49-F238E27FC236}">
                <a16:creationId xmlns:a16="http://schemas.microsoft.com/office/drawing/2014/main" id="{7A1A3440-886C-4BD1-BF05-7E02D9D0C2C7}"/>
              </a:ext>
            </a:extLst>
          </p:cNvPr>
          <p:cNvSpPr>
            <a:spLocks noGrp="1"/>
          </p:cNvSpPr>
          <p:nvPr>
            <p:ph type="title"/>
          </p:nvPr>
        </p:nvSpPr>
        <p:spPr>
          <a:xfrm>
            <a:off x="237909" y="432486"/>
            <a:ext cx="8934400" cy="527100"/>
          </a:xfrm>
        </p:spPr>
        <p:txBody>
          <a:bodyPr/>
          <a:lstStyle/>
          <a:p>
            <a:r>
              <a:rPr lang="en-US" sz="4000">
                <a:solidFill>
                  <a:schemeClr val="bg1"/>
                </a:solidFill>
              </a:rPr>
              <a:t>The Alphabetic Principle</a:t>
            </a:r>
          </a:p>
        </p:txBody>
      </p:sp>
      <p:pic>
        <p:nvPicPr>
          <p:cNvPr id="7" name="Picture 6">
            <a:extLst>
              <a:ext uri="{FF2B5EF4-FFF2-40B4-BE49-F238E27FC236}">
                <a16:creationId xmlns:a16="http://schemas.microsoft.com/office/drawing/2014/main" id="{ACDB0B48-40EC-C036-04FE-5A30512F3188}"/>
              </a:ext>
              <a:ext uri="{C183D7F6-B498-43B3-948B-1728B52AA6E4}">
                <adec:decorative xmlns:adec="http://schemas.microsoft.com/office/drawing/2017/decorative" val="1"/>
              </a:ext>
            </a:extLst>
          </p:cNvPr>
          <p:cNvPicPr>
            <a:picLocks noChangeAspect="1"/>
          </p:cNvPicPr>
          <p:nvPr/>
        </p:nvPicPr>
        <p:blipFill rotWithShape="1">
          <a:blip r:embed="rId3"/>
          <a:srcRect l="1424" r="21393" b="7171"/>
          <a:stretch/>
        </p:blipFill>
        <p:spPr>
          <a:xfrm>
            <a:off x="0" y="1388961"/>
            <a:ext cx="9410218" cy="5469039"/>
          </a:xfrm>
          <a:prstGeom prst="rect">
            <a:avLst/>
          </a:prstGeom>
        </p:spPr>
      </p:pic>
      <p:sp>
        <p:nvSpPr>
          <p:cNvPr id="2" name="Text Placeholder 2">
            <a:extLst>
              <a:ext uri="{FF2B5EF4-FFF2-40B4-BE49-F238E27FC236}">
                <a16:creationId xmlns:a16="http://schemas.microsoft.com/office/drawing/2014/main" id="{C34B2518-B8A9-A6A0-89A8-6D9FD1A264FA}"/>
              </a:ext>
            </a:extLst>
          </p:cNvPr>
          <p:cNvSpPr txBox="1">
            <a:spLocks/>
          </p:cNvSpPr>
          <p:nvPr/>
        </p:nvSpPr>
        <p:spPr>
          <a:xfrm>
            <a:off x="1018573" y="1784436"/>
            <a:ext cx="9872166" cy="4641078"/>
          </a:xfrm>
          <a:prstGeom prst="rect">
            <a:avLst/>
          </a:prstGeom>
          <a:ln>
            <a:noFill/>
          </a:ln>
        </p:spPr>
        <p:style>
          <a:lnRef idx="2">
            <a:schemeClr val="accent2"/>
          </a:lnRef>
          <a:fillRef idx="1">
            <a:schemeClr val="lt1"/>
          </a:fillRef>
          <a:effectRef idx="0">
            <a:schemeClr val="accent2"/>
          </a:effectRef>
          <a:fontRef idx="minor">
            <a:schemeClr val="dk1"/>
          </a:fontRef>
        </p:style>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71500" indent="-457200"/>
            <a:endParaRPr lang="en-US" kern="1200">
              <a:solidFill>
                <a:srgbClr val="000000"/>
              </a:solidFill>
              <a:effectLst/>
              <a:latin typeface="Calibri" panose="020F0502020204030204" pitchFamily="34" charset="0"/>
              <a:ea typeface="MS PGothic" panose="020B0600070205080204" pitchFamily="34" charset="-128"/>
            </a:endParaRPr>
          </a:p>
          <a:p>
            <a:pPr marL="571500" indent="-457200">
              <a:spcAft>
                <a:spcPts val="1200"/>
              </a:spcAft>
            </a:pPr>
            <a:r>
              <a:rPr lang="en-US" kern="1200">
                <a:solidFill>
                  <a:srgbClr val="000000"/>
                </a:solidFill>
                <a:effectLst/>
                <a:latin typeface="Calibri" panose="020F0502020204030204" pitchFamily="34" charset="0"/>
                <a:ea typeface="MS PGothic" panose="020B0600070205080204" pitchFamily="34" charset="-128"/>
              </a:rPr>
              <a:t>The concept that letters and letter patterns represent the sounds of a spoken language</a:t>
            </a:r>
          </a:p>
          <a:p>
            <a:pPr marL="571500" indent="-457200">
              <a:spcAft>
                <a:spcPts val="1200"/>
              </a:spcAft>
            </a:pPr>
            <a:r>
              <a:rPr lang="en-US" kern="1200">
                <a:solidFill>
                  <a:srgbClr val="000000"/>
                </a:solidFill>
                <a:effectLst/>
                <a:latin typeface="Calibri" panose="020F0502020204030204" pitchFamily="34" charset="0"/>
                <a:ea typeface="MS PGothic" panose="020B0600070205080204" pitchFamily="34" charset="-128"/>
              </a:rPr>
              <a:t>26 letters in the English alphabet combine in many ways (graphemes) to spell the 44 spoken sounds (phonemes) in the English language </a:t>
            </a:r>
          </a:p>
          <a:p>
            <a:pPr marL="571500" indent="-457200"/>
            <a:r>
              <a:rPr lang="en-US" sz="2800" err="1">
                <a:solidFill>
                  <a:srgbClr val="000000"/>
                </a:solidFill>
                <a:latin typeface="Calibri" panose="020F0502020204030204" pitchFamily="34" charset="0"/>
                <a:ea typeface="MS PGothic" panose="020B0600070205080204" pitchFamily="34" charset="-128"/>
              </a:rPr>
              <a:t>G</a:t>
            </a:r>
            <a:r>
              <a:rPr lang="en-US" sz="2800" kern="1200" err="1">
                <a:solidFill>
                  <a:srgbClr val="000000"/>
                </a:solidFill>
                <a:effectLst/>
                <a:latin typeface="Calibri" panose="020F0502020204030204" pitchFamily="34" charset="0"/>
                <a:ea typeface="MS PGothic" panose="020B0600070205080204" pitchFamily="34" charset="-128"/>
              </a:rPr>
              <a:t>raphophonemic</a:t>
            </a:r>
            <a:r>
              <a:rPr lang="en-US" sz="2800" kern="1200">
                <a:solidFill>
                  <a:srgbClr val="000000"/>
                </a:solidFill>
                <a:effectLst/>
                <a:latin typeface="Calibri" panose="020F0502020204030204" pitchFamily="34" charset="0"/>
                <a:ea typeface="MS PGothic" panose="020B0600070205080204" pitchFamily="34" charset="-128"/>
              </a:rPr>
              <a:t> awareness allows students to </a:t>
            </a:r>
          </a:p>
          <a:p>
            <a:pPr marL="114300" indent="0">
              <a:spcBef>
                <a:spcPts val="0"/>
              </a:spcBef>
              <a:buNone/>
            </a:pPr>
            <a:r>
              <a:rPr lang="en-US" sz="2800" kern="1200">
                <a:solidFill>
                  <a:srgbClr val="000000"/>
                </a:solidFill>
                <a:effectLst/>
                <a:latin typeface="Calibri" panose="020F0502020204030204" pitchFamily="34" charset="0"/>
                <a:ea typeface="MS PGothic" panose="020B0600070205080204" pitchFamily="34" charset="-128"/>
              </a:rPr>
              <a:t>      connect phonemes to graphemes</a:t>
            </a:r>
            <a:endParaRPr lang="en-US" sz="2800">
              <a:solidFill>
                <a:srgbClr val="000000"/>
              </a:solidFill>
              <a:latin typeface="Calibri" panose="020F0502020204030204" pitchFamily="34" charset="0"/>
              <a:ea typeface="MS PGothic" panose="020B0600070205080204" pitchFamily="34" charset="-128"/>
            </a:endParaRPr>
          </a:p>
          <a:p>
            <a:pPr marL="571500" indent="-457200"/>
            <a:endParaRPr lang="en-US"/>
          </a:p>
        </p:txBody>
      </p:sp>
      <p:pic>
        <p:nvPicPr>
          <p:cNvPr id="9" name="Picture 8">
            <a:extLst>
              <a:ext uri="{FF2B5EF4-FFF2-40B4-BE49-F238E27FC236}">
                <a16:creationId xmlns:a16="http://schemas.microsoft.com/office/drawing/2014/main" id="{DD2A67CB-54BD-55A0-AA31-7FCC95A68AEE}"/>
              </a:ext>
              <a:ext uri="{C183D7F6-B498-43B3-948B-1728B52AA6E4}">
                <adec:decorative xmlns:adec="http://schemas.microsoft.com/office/drawing/2017/decorative" val="1"/>
              </a:ext>
            </a:extLst>
          </p:cNvPr>
          <p:cNvPicPr>
            <a:picLocks noChangeAspect="1"/>
          </p:cNvPicPr>
          <p:nvPr/>
        </p:nvPicPr>
        <p:blipFill rotWithShape="1">
          <a:blip r:embed="rId4">
            <a:clrChange>
              <a:clrFrom>
                <a:srgbClr val="FFFFFF"/>
              </a:clrFrom>
              <a:clrTo>
                <a:srgbClr val="FFFFFF">
                  <a:alpha val="0"/>
                </a:srgbClr>
              </a:clrTo>
            </a:clrChange>
          </a:blip>
          <a:srcRect l="37785" t="28017" r="37722" b="28607"/>
          <a:stretch/>
        </p:blipFill>
        <p:spPr>
          <a:xfrm>
            <a:off x="9417022" y="4228397"/>
            <a:ext cx="2774978" cy="2764224"/>
          </a:xfrm>
          <a:prstGeom prst="rect">
            <a:avLst/>
          </a:prstGeom>
          <a:ln>
            <a:noFill/>
          </a:ln>
        </p:spPr>
      </p:pic>
    </p:spTree>
    <p:extLst>
      <p:ext uri="{BB962C8B-B14F-4D97-AF65-F5344CB8AC3E}">
        <p14:creationId xmlns:p14="http://schemas.microsoft.com/office/powerpoint/2010/main" val="4037585245"/>
      </p:ext>
    </p:extLst>
  </p:cSld>
  <p:clrMapOvr>
    <a:masterClrMapping/>
  </p:clrMapOvr>
  <mc:AlternateContent xmlns:mc="http://schemas.openxmlformats.org/markup-compatibility/2006" xmlns:p14="http://schemas.microsoft.com/office/powerpoint/2010/main">
    <mc:Choice Requires="p14">
      <p:transition spd="slow" p14:dur="2000" advClick="0" advTm="27750"/>
    </mc:Choice>
    <mc:Fallback xmlns="">
      <p:transition spd="slow" advClick="0" advTm="2775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5FCD4E6-5BDA-F394-D5BD-39B89221CA03}"/>
              </a:ext>
            </a:extLst>
          </p:cNvPr>
          <p:cNvSpPr>
            <a:spLocks noGrp="1"/>
          </p:cNvSpPr>
          <p:nvPr>
            <p:ph type="title"/>
          </p:nvPr>
        </p:nvSpPr>
        <p:spPr>
          <a:xfrm>
            <a:off x="297425" y="427067"/>
            <a:ext cx="8934400" cy="527100"/>
          </a:xfrm>
        </p:spPr>
        <p:txBody>
          <a:bodyPr/>
          <a:lstStyle/>
          <a:p>
            <a:r>
              <a:rPr lang="en-US" sz="4000" dirty="0"/>
              <a:t>Automatic Letter Recognition</a:t>
            </a:r>
          </a:p>
        </p:txBody>
      </p:sp>
      <p:sp>
        <p:nvSpPr>
          <p:cNvPr id="2" name="TextBox 1">
            <a:extLst>
              <a:ext uri="{FF2B5EF4-FFF2-40B4-BE49-F238E27FC236}">
                <a16:creationId xmlns:a16="http://schemas.microsoft.com/office/drawing/2014/main" id="{6E3A94FD-A792-919E-AC5F-F2974D22C8B1}"/>
              </a:ext>
            </a:extLst>
          </p:cNvPr>
          <p:cNvSpPr txBox="1"/>
          <p:nvPr/>
        </p:nvSpPr>
        <p:spPr>
          <a:xfrm>
            <a:off x="297425" y="1728997"/>
            <a:ext cx="6573951" cy="4612827"/>
          </a:xfrm>
          <a:prstGeom prst="rect">
            <a:avLst/>
          </a:prstGeom>
        </p:spPr>
        <p:txBody>
          <a:bodyPr vert="horz" lIns="91440" tIns="45720" rIns="91440" bIns="45720" rtlCol="0">
            <a:normAutofit fontScale="92500" lnSpcReduction="10000"/>
          </a:bodyPr>
          <a:lstStyle/>
          <a:p>
            <a:pPr marL="57150">
              <a:lnSpc>
                <a:spcPct val="90000"/>
              </a:lnSpc>
              <a:spcAft>
                <a:spcPts val="600"/>
              </a:spcAft>
            </a:pPr>
            <a:endParaRPr lang="en-US" sz="2600" b="1"/>
          </a:p>
          <a:p>
            <a:pPr marL="285750" indent="-228600">
              <a:lnSpc>
                <a:spcPct val="90000"/>
              </a:lnSpc>
              <a:spcAft>
                <a:spcPts val="600"/>
              </a:spcAft>
              <a:buFont typeface="Arial" panose="020B0604020202020204" pitchFamily="34" charset="0"/>
              <a:buChar char="•"/>
            </a:pPr>
            <a:r>
              <a:rPr lang="en-US" sz="2400"/>
              <a:t>The name is the only stable property of a letter</a:t>
            </a:r>
          </a:p>
          <a:p>
            <a:pPr marL="285750" indent="-228600">
              <a:lnSpc>
                <a:spcPct val="90000"/>
              </a:lnSpc>
              <a:spcAft>
                <a:spcPts val="600"/>
              </a:spcAft>
              <a:buFont typeface="Arial" panose="020B0604020202020204" pitchFamily="34" charset="0"/>
              <a:buChar char="•"/>
            </a:pPr>
            <a:endParaRPr lang="en-US" sz="2400"/>
          </a:p>
          <a:p>
            <a:pPr marL="285750" indent="-228600">
              <a:lnSpc>
                <a:spcPct val="90000"/>
              </a:lnSpc>
              <a:spcAft>
                <a:spcPts val="600"/>
              </a:spcAft>
              <a:buFont typeface="Arial" panose="020B0604020202020204" pitchFamily="34" charset="0"/>
              <a:buChar char="•"/>
            </a:pPr>
            <a:r>
              <a:rPr lang="en-US" sz="2400"/>
              <a:t>Automaticity of letter names supports decoding</a:t>
            </a:r>
          </a:p>
          <a:p>
            <a:pPr marL="285750" indent="-228600">
              <a:lnSpc>
                <a:spcPct val="90000"/>
              </a:lnSpc>
              <a:spcAft>
                <a:spcPts val="600"/>
              </a:spcAft>
              <a:buFont typeface="Arial" panose="020B0604020202020204" pitchFamily="34" charset="0"/>
              <a:buChar char="•"/>
            </a:pPr>
            <a:endParaRPr lang="en-US" sz="2400"/>
          </a:p>
          <a:p>
            <a:pPr marL="285750" indent="-228600">
              <a:lnSpc>
                <a:spcPct val="90000"/>
              </a:lnSpc>
              <a:spcAft>
                <a:spcPts val="600"/>
              </a:spcAft>
              <a:buFont typeface="Arial" panose="020B0604020202020204" pitchFamily="34" charset="0"/>
              <a:buChar char="•"/>
            </a:pPr>
            <a:r>
              <a:rPr lang="en-US" sz="2400"/>
              <a:t>Properties of letters should be taught explicitly and systematically prior to using in blending and segmenting:</a:t>
            </a:r>
          </a:p>
          <a:p>
            <a:pPr marL="285750" indent="-228600">
              <a:lnSpc>
                <a:spcPct val="90000"/>
              </a:lnSpc>
              <a:spcAft>
                <a:spcPts val="600"/>
              </a:spcAft>
              <a:buFont typeface="Arial" panose="020B0604020202020204" pitchFamily="34" charset="0"/>
              <a:buChar char="•"/>
            </a:pPr>
            <a:endParaRPr lang="en-US" sz="2400"/>
          </a:p>
          <a:p>
            <a:pPr marL="742950" lvl="1" indent="-228600">
              <a:lnSpc>
                <a:spcPct val="90000"/>
              </a:lnSpc>
              <a:spcAft>
                <a:spcPts val="600"/>
              </a:spcAft>
              <a:buFont typeface="Arial" panose="020B0604020202020204" pitchFamily="34" charset="0"/>
              <a:buChar char="•"/>
            </a:pPr>
            <a:r>
              <a:rPr lang="en-US" sz="2400"/>
              <a:t>Name (Auditory)</a:t>
            </a:r>
          </a:p>
          <a:p>
            <a:pPr marL="742950" lvl="1" indent="-228600">
              <a:lnSpc>
                <a:spcPct val="90000"/>
              </a:lnSpc>
              <a:spcAft>
                <a:spcPts val="600"/>
              </a:spcAft>
              <a:buFont typeface="Arial" panose="020B0604020202020204" pitchFamily="34" charset="0"/>
              <a:buChar char="•"/>
            </a:pPr>
            <a:r>
              <a:rPr lang="en-US" sz="2400"/>
              <a:t>Shape (Visual)</a:t>
            </a:r>
          </a:p>
          <a:p>
            <a:pPr marL="742950" lvl="1" indent="-228600">
              <a:lnSpc>
                <a:spcPct val="90000"/>
              </a:lnSpc>
              <a:spcAft>
                <a:spcPts val="600"/>
              </a:spcAft>
              <a:buFont typeface="Arial" panose="020B0604020202020204" pitchFamily="34" charset="0"/>
              <a:buChar char="•"/>
            </a:pPr>
            <a:r>
              <a:rPr lang="en-US" sz="2400"/>
              <a:t>Sound (Auditory)</a:t>
            </a:r>
          </a:p>
          <a:p>
            <a:pPr marL="742950" lvl="1" indent="-228600">
              <a:lnSpc>
                <a:spcPct val="90000"/>
              </a:lnSpc>
              <a:spcAft>
                <a:spcPts val="600"/>
              </a:spcAft>
              <a:buFont typeface="Arial" panose="020B0604020202020204" pitchFamily="34" charset="0"/>
              <a:buChar char="•"/>
            </a:pPr>
            <a:r>
              <a:rPr lang="en-US" sz="2400"/>
              <a:t>Form/Feel (Kinesthetic)</a:t>
            </a:r>
          </a:p>
        </p:txBody>
      </p:sp>
      <p:pic>
        <p:nvPicPr>
          <p:cNvPr id="9" name="Picture 8" descr="Child reading a book with the alphabet represented above her head in an arc. ">
            <a:extLst>
              <a:ext uri="{FF2B5EF4-FFF2-40B4-BE49-F238E27FC236}">
                <a16:creationId xmlns:a16="http://schemas.microsoft.com/office/drawing/2014/main" id="{0CA6044A-22E9-68A1-11C6-44262A0932F4}"/>
              </a:ext>
              <a:ext uri="{C183D7F6-B498-43B3-948B-1728B52AA6E4}">
                <adec:decorative xmlns:adec="http://schemas.microsoft.com/office/drawing/2017/decorative" val="0"/>
              </a:ext>
            </a:extLst>
          </p:cNvPr>
          <p:cNvPicPr>
            <a:picLocks noChangeAspect="1"/>
          </p:cNvPicPr>
          <p:nvPr/>
        </p:nvPicPr>
        <p:blipFill rotWithShape="1">
          <a:blip r:embed="rId3">
            <a:extLst>
              <a:ext uri="{28A0092B-C50C-407E-A947-70E740481C1C}">
                <a14:useLocalDpi xmlns:a14="http://schemas.microsoft.com/office/drawing/2010/main" val="0"/>
              </a:ext>
            </a:extLst>
          </a:blip>
          <a:srcRect t="41666" b="7576"/>
          <a:stretch/>
        </p:blipFill>
        <p:spPr>
          <a:xfrm>
            <a:off x="6871376" y="2448087"/>
            <a:ext cx="4831623" cy="317464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31426101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904219-8BF9-30A0-A63D-335000031AA7}"/>
              </a:ext>
            </a:extLst>
          </p:cNvPr>
          <p:cNvSpPr>
            <a:spLocks noGrp="1"/>
          </p:cNvSpPr>
          <p:nvPr>
            <p:ph type="title"/>
          </p:nvPr>
        </p:nvSpPr>
        <p:spPr>
          <a:xfrm>
            <a:off x="328956" y="350695"/>
            <a:ext cx="8934400" cy="527100"/>
          </a:xfrm>
        </p:spPr>
        <p:txBody>
          <a:bodyPr/>
          <a:lstStyle/>
          <a:p>
            <a:r>
              <a:rPr lang="en-US" sz="4000" dirty="0"/>
              <a:t>Letter Orientation </a:t>
            </a:r>
          </a:p>
        </p:txBody>
      </p:sp>
      <p:pic>
        <p:nvPicPr>
          <p:cNvPr id="15" name="Graphic 14" descr="Cupcake outline">
            <a:extLst>
              <a:ext uri="{FF2B5EF4-FFF2-40B4-BE49-F238E27FC236}">
                <a16:creationId xmlns:a16="http://schemas.microsoft.com/office/drawing/2014/main" id="{F7CFA6DB-A038-4B0C-E871-2807316AB73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98024" y="2067603"/>
            <a:ext cx="1476447" cy="1476447"/>
          </a:xfrm>
          <a:prstGeom prst="rect">
            <a:avLst/>
          </a:prstGeom>
        </p:spPr>
      </p:pic>
      <p:cxnSp>
        <p:nvCxnSpPr>
          <p:cNvPr id="29" name="Straight Connector 28">
            <a:extLst>
              <a:ext uri="{FF2B5EF4-FFF2-40B4-BE49-F238E27FC236}">
                <a16:creationId xmlns:a16="http://schemas.microsoft.com/office/drawing/2014/main" id="{8BBE429B-8274-F4F8-9313-06D6A5433D9C}"/>
              </a:ext>
              <a:ext uri="{C183D7F6-B498-43B3-948B-1728B52AA6E4}">
                <adec:decorative xmlns:adec="http://schemas.microsoft.com/office/drawing/2017/decorative" val="1"/>
              </a:ext>
            </a:extLst>
          </p:cNvPr>
          <p:cNvCxnSpPr>
            <a:cxnSpLocks/>
          </p:cNvCxnSpPr>
          <p:nvPr/>
        </p:nvCxnSpPr>
        <p:spPr>
          <a:xfrm>
            <a:off x="2480321" y="1658520"/>
            <a:ext cx="0" cy="4808483"/>
          </a:xfrm>
          <a:prstGeom prst="line">
            <a:avLst/>
          </a:prstGeom>
          <a:ln w="76200"/>
        </p:spPr>
        <p:style>
          <a:lnRef idx="3">
            <a:schemeClr val="accent2"/>
          </a:lnRef>
          <a:fillRef idx="0">
            <a:schemeClr val="accent2"/>
          </a:fillRef>
          <a:effectRef idx="2">
            <a:schemeClr val="accent2"/>
          </a:effectRef>
          <a:fontRef idx="minor">
            <a:schemeClr val="tx1"/>
          </a:fontRef>
        </p:style>
      </p:cxnSp>
      <p:cxnSp>
        <p:nvCxnSpPr>
          <p:cNvPr id="28" name="Straight Connector 27">
            <a:extLst>
              <a:ext uri="{FF2B5EF4-FFF2-40B4-BE49-F238E27FC236}">
                <a16:creationId xmlns:a16="http://schemas.microsoft.com/office/drawing/2014/main" id="{F9B7216C-C475-F30A-5377-AF70F3DEDF4C}"/>
              </a:ext>
              <a:ext uri="{C183D7F6-B498-43B3-948B-1728B52AA6E4}">
                <adec:decorative xmlns:adec="http://schemas.microsoft.com/office/drawing/2017/decorative" val="1"/>
              </a:ext>
            </a:extLst>
          </p:cNvPr>
          <p:cNvCxnSpPr>
            <a:cxnSpLocks/>
          </p:cNvCxnSpPr>
          <p:nvPr/>
        </p:nvCxnSpPr>
        <p:spPr>
          <a:xfrm>
            <a:off x="218428" y="4062762"/>
            <a:ext cx="4547832" cy="0"/>
          </a:xfrm>
          <a:prstGeom prst="line">
            <a:avLst/>
          </a:prstGeom>
          <a:ln w="76200"/>
        </p:spPr>
        <p:style>
          <a:lnRef idx="2">
            <a:schemeClr val="accent2"/>
          </a:lnRef>
          <a:fillRef idx="0">
            <a:schemeClr val="accent2"/>
          </a:fillRef>
          <a:effectRef idx="1">
            <a:schemeClr val="accent2"/>
          </a:effectRef>
          <a:fontRef idx="minor">
            <a:schemeClr val="tx1"/>
          </a:fontRef>
        </p:style>
      </p:cxnSp>
      <p:pic>
        <p:nvPicPr>
          <p:cNvPr id="16" name="Graphic 15" descr="Cupcake outline">
            <a:extLst>
              <a:ext uri="{FF2B5EF4-FFF2-40B4-BE49-F238E27FC236}">
                <a16:creationId xmlns:a16="http://schemas.microsoft.com/office/drawing/2014/main" id="{A021BC01-8341-B3E9-D201-B9E3FB0E6EA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5400000">
            <a:off x="3001780" y="2155178"/>
            <a:ext cx="1476445" cy="1476445"/>
          </a:xfrm>
          <a:prstGeom prst="rect">
            <a:avLst/>
          </a:prstGeom>
        </p:spPr>
      </p:pic>
      <p:pic>
        <p:nvPicPr>
          <p:cNvPr id="18" name="Graphic 17" descr="Cupcake outline">
            <a:extLst>
              <a:ext uri="{FF2B5EF4-FFF2-40B4-BE49-F238E27FC236}">
                <a16:creationId xmlns:a16="http://schemas.microsoft.com/office/drawing/2014/main" id="{C3253BFA-1A8A-2538-8344-7DA09132036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16200000">
            <a:off x="443930" y="4501784"/>
            <a:ext cx="1476447" cy="1476447"/>
          </a:xfrm>
          <a:prstGeom prst="rect">
            <a:avLst/>
          </a:prstGeom>
        </p:spPr>
      </p:pic>
      <p:pic>
        <p:nvPicPr>
          <p:cNvPr id="17" name="Graphic 16" descr="Cupcake outline">
            <a:extLst>
              <a:ext uri="{FF2B5EF4-FFF2-40B4-BE49-F238E27FC236}">
                <a16:creationId xmlns:a16="http://schemas.microsoft.com/office/drawing/2014/main" id="{22577589-A42B-B618-61BC-009E8D0EF55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10800000">
            <a:off x="2919777" y="4501785"/>
            <a:ext cx="1476446" cy="1476446"/>
          </a:xfrm>
          <a:prstGeom prst="rect">
            <a:avLst/>
          </a:prstGeom>
        </p:spPr>
      </p:pic>
      <p:sp>
        <p:nvSpPr>
          <p:cNvPr id="19" name="Rectangle 18">
            <a:extLst>
              <a:ext uri="{FF2B5EF4-FFF2-40B4-BE49-F238E27FC236}">
                <a16:creationId xmlns:a16="http://schemas.microsoft.com/office/drawing/2014/main" id="{7EB6F6F4-24A7-913C-FFEC-BA72E7434FE0}"/>
              </a:ext>
            </a:extLst>
          </p:cNvPr>
          <p:cNvSpPr/>
          <p:nvPr/>
        </p:nvSpPr>
        <p:spPr>
          <a:xfrm>
            <a:off x="5109183" y="1758022"/>
            <a:ext cx="1935145" cy="4708981"/>
          </a:xfrm>
          <a:prstGeom prst="rect">
            <a:avLst/>
          </a:prstGeom>
          <a:noFill/>
        </p:spPr>
        <p:txBody>
          <a:bodyPr wrap="none" lIns="91440" tIns="45720" rIns="91440" bIns="45720">
            <a:spAutoFit/>
          </a:bodyPr>
          <a:lstStyle/>
          <a:p>
            <a:pPr algn="ctr"/>
            <a:r>
              <a:rPr lang="en-US" sz="15000" b="1" cap="none" spc="50">
                <a:ln w="0"/>
                <a:solidFill>
                  <a:schemeClr val="bg2"/>
                </a:solidFill>
                <a:effectLst>
                  <a:innerShdw blurRad="63500" dist="50800" dir="13500000">
                    <a:srgbClr val="000000">
                      <a:alpha val="50000"/>
                    </a:srgbClr>
                  </a:innerShdw>
                </a:effectLst>
                <a:latin typeface="Calibri" panose="020F0502020204030204" pitchFamily="34" charset="0"/>
                <a:ea typeface="Calibri" panose="020F0502020204030204" pitchFamily="34" charset="0"/>
                <a:cs typeface="Arial" panose="020B0604020202020204" pitchFamily="34" charset="0"/>
              </a:rPr>
              <a:t>W</a:t>
            </a:r>
          </a:p>
          <a:p>
            <a:pPr algn="ctr"/>
            <a:r>
              <a:rPr lang="en-US" sz="15000" b="1" cap="none" spc="50">
                <a:ln w="0"/>
                <a:solidFill>
                  <a:schemeClr val="bg2"/>
                </a:solidFill>
                <a:effectLst>
                  <a:innerShdw blurRad="63500" dist="50800" dir="13500000">
                    <a:srgbClr val="000000">
                      <a:alpha val="50000"/>
                    </a:srgbClr>
                  </a:innerShdw>
                </a:effectLst>
                <a:latin typeface="Calibri" panose="020F0502020204030204" pitchFamily="34" charset="0"/>
                <a:ea typeface="Calibri" panose="020F0502020204030204" pitchFamily="34" charset="0"/>
                <a:cs typeface="Arial" panose="020B0604020202020204" pitchFamily="34" charset="0"/>
              </a:rPr>
              <a:t>M</a:t>
            </a:r>
            <a:endParaRPr lang="en-US" sz="15000" b="1" cap="none" spc="50">
              <a:ln w="0"/>
              <a:solidFill>
                <a:schemeClr val="bg2"/>
              </a:solidFill>
              <a:effectLst>
                <a:innerShdw blurRad="63500" dist="50800" dir="13500000">
                  <a:srgbClr val="000000">
                    <a:alpha val="50000"/>
                  </a:srgbClr>
                </a:innerShdw>
              </a:effectLst>
            </a:endParaRPr>
          </a:p>
        </p:txBody>
      </p:sp>
      <p:cxnSp>
        <p:nvCxnSpPr>
          <p:cNvPr id="24" name="Straight Connector 23">
            <a:extLst>
              <a:ext uri="{FF2B5EF4-FFF2-40B4-BE49-F238E27FC236}">
                <a16:creationId xmlns:a16="http://schemas.microsoft.com/office/drawing/2014/main" id="{491979B0-BDDD-EB83-317A-AF02E16D6556}"/>
              </a:ext>
              <a:ext uri="{C183D7F6-B498-43B3-948B-1728B52AA6E4}">
                <adec:decorative xmlns:adec="http://schemas.microsoft.com/office/drawing/2017/decorative" val="1"/>
              </a:ext>
            </a:extLst>
          </p:cNvPr>
          <p:cNvCxnSpPr>
            <a:cxnSpLocks/>
          </p:cNvCxnSpPr>
          <p:nvPr/>
        </p:nvCxnSpPr>
        <p:spPr>
          <a:xfrm>
            <a:off x="5128427" y="4062761"/>
            <a:ext cx="1935145" cy="0"/>
          </a:xfrm>
          <a:prstGeom prst="line">
            <a:avLst/>
          </a:prstGeom>
          <a:ln w="76200"/>
        </p:spPr>
        <p:style>
          <a:lnRef idx="2">
            <a:schemeClr val="accent2"/>
          </a:lnRef>
          <a:fillRef idx="0">
            <a:schemeClr val="accent2"/>
          </a:fillRef>
          <a:effectRef idx="1">
            <a:schemeClr val="accent2"/>
          </a:effectRef>
          <a:fontRef idx="minor">
            <a:schemeClr val="tx1"/>
          </a:fontRef>
        </p:style>
      </p:cxnSp>
      <p:sp>
        <p:nvSpPr>
          <p:cNvPr id="3" name="Rectangle 2">
            <a:extLst>
              <a:ext uri="{FF2B5EF4-FFF2-40B4-BE49-F238E27FC236}">
                <a16:creationId xmlns:a16="http://schemas.microsoft.com/office/drawing/2014/main" id="{EF7DCAA3-61C3-8F38-2754-88AE89558CE8}"/>
              </a:ext>
            </a:extLst>
          </p:cNvPr>
          <p:cNvSpPr/>
          <p:nvPr/>
        </p:nvSpPr>
        <p:spPr>
          <a:xfrm>
            <a:off x="7425740" y="1658520"/>
            <a:ext cx="4547832" cy="5539978"/>
          </a:xfrm>
          <a:prstGeom prst="rect">
            <a:avLst/>
          </a:prstGeom>
          <a:noFill/>
        </p:spPr>
        <p:txBody>
          <a:bodyPr wrap="square" lIns="91440" tIns="45720" rIns="91440" bIns="45720">
            <a:spAutoFit/>
          </a:bodyPr>
          <a:lstStyle/>
          <a:p>
            <a:pPr algn="ctr"/>
            <a:r>
              <a:rPr lang="en-US" sz="15000" b="1" spc="50">
                <a:ln w="0"/>
                <a:solidFill>
                  <a:schemeClr val="bg2"/>
                </a:solidFill>
                <a:effectLst>
                  <a:innerShdw blurRad="63500" dist="50800" dir="13500000">
                    <a:srgbClr val="000000">
                      <a:alpha val="50000"/>
                    </a:srgbClr>
                  </a:innerShdw>
                </a:effectLst>
              </a:rPr>
              <a:t>b 	  d</a:t>
            </a:r>
          </a:p>
          <a:p>
            <a:pPr algn="ctr"/>
            <a:r>
              <a:rPr lang="en-US" sz="15000" b="1" cap="none" spc="50">
                <a:ln w="0"/>
                <a:solidFill>
                  <a:schemeClr val="bg2"/>
                </a:solidFill>
                <a:effectLst>
                  <a:innerShdw blurRad="63500" dist="50800" dir="13500000">
                    <a:srgbClr val="000000">
                      <a:alpha val="50000"/>
                    </a:srgbClr>
                  </a:innerShdw>
                </a:effectLst>
              </a:rPr>
              <a:t>p 	  </a:t>
            </a:r>
            <a:r>
              <a:rPr lang="en-US" sz="15000" b="1" spc="50">
                <a:ln w="0"/>
                <a:solidFill>
                  <a:schemeClr val="bg2"/>
                </a:solidFill>
                <a:effectLst>
                  <a:innerShdw blurRad="63500" dist="50800" dir="13500000">
                    <a:srgbClr val="000000">
                      <a:alpha val="50000"/>
                    </a:srgbClr>
                  </a:innerShdw>
                </a:effectLst>
              </a:rPr>
              <a:t>q</a:t>
            </a:r>
            <a:r>
              <a:rPr lang="en-US" sz="9600" b="1" spc="50">
                <a:ln w="0"/>
                <a:solidFill>
                  <a:schemeClr val="bg2"/>
                </a:solidFill>
                <a:effectLst>
                  <a:innerShdw blurRad="63500" dist="50800" dir="13500000">
                    <a:srgbClr val="000000">
                      <a:alpha val="50000"/>
                    </a:srgbClr>
                  </a:innerShdw>
                </a:effectLst>
              </a:rPr>
              <a:t> </a:t>
            </a:r>
            <a:r>
              <a:rPr lang="en-US" sz="5400" b="1" cap="none" spc="50">
                <a:ln w="0"/>
                <a:solidFill>
                  <a:schemeClr val="bg2"/>
                </a:solidFill>
                <a:effectLst>
                  <a:innerShdw blurRad="63500" dist="50800" dir="13500000">
                    <a:srgbClr val="000000">
                      <a:alpha val="50000"/>
                    </a:srgbClr>
                  </a:innerShdw>
                </a:effectLst>
              </a:rPr>
              <a:t>	</a:t>
            </a:r>
          </a:p>
        </p:txBody>
      </p:sp>
      <p:cxnSp>
        <p:nvCxnSpPr>
          <p:cNvPr id="7" name="Straight Connector 6">
            <a:extLst>
              <a:ext uri="{FF2B5EF4-FFF2-40B4-BE49-F238E27FC236}">
                <a16:creationId xmlns:a16="http://schemas.microsoft.com/office/drawing/2014/main" id="{5D5DFEF8-0E6A-5566-468D-41F75FA1F6BA}"/>
              </a:ext>
              <a:ext uri="{C183D7F6-B498-43B3-948B-1728B52AA6E4}">
                <adec:decorative xmlns:adec="http://schemas.microsoft.com/office/drawing/2017/decorative" val="1"/>
              </a:ext>
            </a:extLst>
          </p:cNvPr>
          <p:cNvCxnSpPr>
            <a:cxnSpLocks/>
          </p:cNvCxnSpPr>
          <p:nvPr/>
        </p:nvCxnSpPr>
        <p:spPr>
          <a:xfrm>
            <a:off x="9650726" y="1608770"/>
            <a:ext cx="0" cy="4808483"/>
          </a:xfrm>
          <a:prstGeom prst="line">
            <a:avLst/>
          </a:prstGeom>
          <a:ln w="76200"/>
        </p:spPr>
        <p:style>
          <a:lnRef idx="3">
            <a:schemeClr val="accent2"/>
          </a:lnRef>
          <a:fillRef idx="0">
            <a:schemeClr val="accent2"/>
          </a:fillRef>
          <a:effectRef idx="2">
            <a:schemeClr val="accent2"/>
          </a:effectRef>
          <a:fontRef idx="minor">
            <a:schemeClr val="tx1"/>
          </a:fontRef>
        </p:style>
      </p:cxnSp>
      <p:cxnSp>
        <p:nvCxnSpPr>
          <p:cNvPr id="10" name="Straight Connector 9">
            <a:extLst>
              <a:ext uri="{FF2B5EF4-FFF2-40B4-BE49-F238E27FC236}">
                <a16:creationId xmlns:a16="http://schemas.microsoft.com/office/drawing/2014/main" id="{3E0043C9-45F0-1D48-6775-4649EF9C3140}"/>
              </a:ext>
              <a:ext uri="{C183D7F6-B498-43B3-948B-1728B52AA6E4}">
                <adec:decorative xmlns:adec="http://schemas.microsoft.com/office/drawing/2017/decorative" val="1"/>
              </a:ext>
            </a:extLst>
          </p:cNvPr>
          <p:cNvCxnSpPr>
            <a:cxnSpLocks/>
          </p:cNvCxnSpPr>
          <p:nvPr/>
        </p:nvCxnSpPr>
        <p:spPr>
          <a:xfrm>
            <a:off x="7383578" y="4073787"/>
            <a:ext cx="4547832" cy="0"/>
          </a:xfrm>
          <a:prstGeom prst="line">
            <a:avLst/>
          </a:prstGeom>
          <a:ln w="76200"/>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33346830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CuadroTexto 350">
            <a:extLst>
              <a:ext uri="{FF2B5EF4-FFF2-40B4-BE49-F238E27FC236}">
                <a16:creationId xmlns:a16="http://schemas.microsoft.com/office/drawing/2014/main" id="{059C8CB1-399E-DE2D-BB1F-0C195AF7CE04}"/>
              </a:ext>
            </a:extLst>
          </p:cNvPr>
          <p:cNvSpPr txBox="1">
            <a:spLocks noGrp="1"/>
          </p:cNvSpPr>
          <p:nvPr>
            <p:ph type="title" idx="4294967295"/>
          </p:nvPr>
        </p:nvSpPr>
        <p:spPr>
          <a:xfrm>
            <a:off x="179408" y="0"/>
            <a:ext cx="11764941" cy="70788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chemeClr val="bg2"/>
                </a:solidFill>
                <a:effectLst/>
                <a:uLnTx/>
                <a:uFillTx/>
                <a:latin typeface="Museo Slab 500" panose="02000000000000000000" pitchFamily="50" charset="0"/>
                <a:ea typeface="Lato Heavy" charset="0"/>
                <a:cs typeface="Poppins" pitchFamily="2" charset="77"/>
              </a:rPr>
              <a:t>Skill Progression</a:t>
            </a:r>
          </a:p>
        </p:txBody>
      </p:sp>
      <p:sp>
        <p:nvSpPr>
          <p:cNvPr id="60" name="TextBox 59">
            <a:extLst>
              <a:ext uri="{FF2B5EF4-FFF2-40B4-BE49-F238E27FC236}">
                <a16:creationId xmlns:a16="http://schemas.microsoft.com/office/drawing/2014/main" id="{EADFD3D9-4CDB-ED23-9CF8-901CC7B1BFC8}"/>
              </a:ext>
            </a:extLst>
          </p:cNvPr>
          <p:cNvSpPr txBox="1"/>
          <p:nvPr/>
        </p:nvSpPr>
        <p:spPr>
          <a:xfrm>
            <a:off x="267930" y="831659"/>
            <a:ext cx="11924070" cy="461665"/>
          </a:xfrm>
          <a:prstGeom prst="rect">
            <a:avLst/>
          </a:prstGeom>
          <a:noFill/>
        </p:spPr>
        <p:txBody>
          <a:bodyPr wrap="square">
            <a:spAutoFit/>
          </a:bodyPr>
          <a:lstStyle/>
          <a:p>
            <a:r>
              <a:rPr lang="en-US" sz="2400">
                <a:solidFill>
                  <a:schemeClr val="bg2"/>
                </a:solidFill>
              </a:rPr>
              <a:t>Phonics Sample</a:t>
            </a:r>
            <a:endParaRPr lang="en-US" sz="2400">
              <a:solidFill>
                <a:schemeClr val="bg2"/>
              </a:solidFill>
              <a:latin typeface="Museo Slab 500" panose="02000000000000000000" pitchFamily="50" charset="0"/>
            </a:endParaRPr>
          </a:p>
        </p:txBody>
      </p:sp>
      <p:grpSp>
        <p:nvGrpSpPr>
          <p:cNvPr id="36" name="Group 35" descr="Sample phonics progression from The CDE Science of Reading Literacy Series Overview on Phonics">
            <a:extLst>
              <a:ext uri="{FF2B5EF4-FFF2-40B4-BE49-F238E27FC236}">
                <a16:creationId xmlns:a16="http://schemas.microsoft.com/office/drawing/2014/main" id="{B52B6F39-4EAD-A21D-4929-2B42C88A4247}"/>
              </a:ext>
            </a:extLst>
          </p:cNvPr>
          <p:cNvGrpSpPr/>
          <p:nvPr/>
        </p:nvGrpSpPr>
        <p:grpSpPr>
          <a:xfrm>
            <a:off x="529209" y="1162503"/>
            <a:ext cx="11415142" cy="5625882"/>
            <a:chOff x="323385" y="701913"/>
            <a:chExt cx="11415142" cy="5831962"/>
          </a:xfrm>
        </p:grpSpPr>
        <p:grpSp>
          <p:nvGrpSpPr>
            <p:cNvPr id="2" name="Group 2"/>
            <p:cNvGrpSpPr/>
            <p:nvPr/>
          </p:nvGrpSpPr>
          <p:grpSpPr>
            <a:xfrm>
              <a:off x="543747" y="701913"/>
              <a:ext cx="11194780" cy="4248881"/>
              <a:chOff x="0" y="0"/>
              <a:chExt cx="22389556" cy="8497759"/>
            </a:xfrm>
          </p:grpSpPr>
          <p:grpSp>
            <p:nvGrpSpPr>
              <p:cNvPr id="3" name="Group 3"/>
              <p:cNvGrpSpPr/>
              <p:nvPr/>
            </p:nvGrpSpPr>
            <p:grpSpPr>
              <a:xfrm>
                <a:off x="0" y="5951699"/>
                <a:ext cx="3870024" cy="2546060"/>
                <a:chOff x="0" y="0"/>
                <a:chExt cx="812800" cy="534735"/>
              </a:xfrm>
            </p:grpSpPr>
            <p:sp>
              <p:nvSpPr>
                <p:cNvPr id="4" name="Freeform 4"/>
                <p:cNvSpPr/>
                <p:nvPr/>
              </p:nvSpPr>
              <p:spPr>
                <a:xfrm>
                  <a:off x="0" y="0"/>
                  <a:ext cx="810291" cy="534735"/>
                </a:xfrm>
                <a:custGeom>
                  <a:avLst/>
                  <a:gdLst/>
                  <a:ahLst/>
                  <a:cxnLst/>
                  <a:rect l="l" t="t" r="r" b="b"/>
                  <a:pathLst>
                    <a:path w="810291" h="534735">
                      <a:moveTo>
                        <a:pt x="0" y="0"/>
                      </a:moveTo>
                      <a:lnTo>
                        <a:pt x="810291" y="0"/>
                      </a:lnTo>
                      <a:lnTo>
                        <a:pt x="810291" y="534735"/>
                      </a:lnTo>
                      <a:lnTo>
                        <a:pt x="0" y="534735"/>
                      </a:lnTo>
                      <a:close/>
                    </a:path>
                  </a:pathLst>
                </a:custGeom>
                <a:solidFill>
                  <a:srgbClr val="90C8E7"/>
                </a:solidFill>
              </p:spPr>
              <p:txBody>
                <a:bodyPr/>
                <a:lstStyle/>
                <a:p>
                  <a:endParaRPr lang="en-US"/>
                </a:p>
              </p:txBody>
            </p:sp>
            <p:sp>
              <p:nvSpPr>
                <p:cNvPr id="5" name="TextBox 5"/>
                <p:cNvSpPr txBox="1"/>
                <p:nvPr/>
              </p:nvSpPr>
              <p:spPr>
                <a:xfrm>
                  <a:off x="0" y="7238"/>
                  <a:ext cx="812800" cy="527496"/>
                </a:xfrm>
                <a:prstGeom prst="rect">
                  <a:avLst/>
                </a:prstGeom>
              </p:spPr>
              <p:txBody>
                <a:bodyPr lIns="33867" tIns="33867" rIns="33867" bIns="33867" rtlCol="0" anchor="ctr"/>
                <a:lstStyle/>
                <a:p>
                  <a:pPr algn="ctr" defTabSz="609630">
                    <a:lnSpc>
                      <a:spcPts val="3734"/>
                    </a:lnSpc>
                  </a:pPr>
                  <a:r>
                    <a:rPr lang="en-US" sz="2667" spc="133">
                      <a:solidFill>
                        <a:srgbClr val="FFFFFF"/>
                      </a:solidFill>
                      <a:latin typeface="Aileron Heavy"/>
                    </a:rPr>
                    <a:t>1</a:t>
                  </a:r>
                </a:p>
              </p:txBody>
            </p:sp>
          </p:grpSp>
          <p:grpSp>
            <p:nvGrpSpPr>
              <p:cNvPr id="6" name="Group 6"/>
              <p:cNvGrpSpPr/>
              <p:nvPr/>
            </p:nvGrpSpPr>
            <p:grpSpPr>
              <a:xfrm>
                <a:off x="2880049" y="5177755"/>
                <a:ext cx="3870024" cy="2546065"/>
                <a:chOff x="0" y="-1"/>
                <a:chExt cx="812800" cy="534736"/>
              </a:xfrm>
            </p:grpSpPr>
            <p:sp>
              <p:nvSpPr>
                <p:cNvPr id="7" name="Freeform 7"/>
                <p:cNvSpPr/>
                <p:nvPr/>
              </p:nvSpPr>
              <p:spPr>
                <a:xfrm>
                  <a:off x="0" y="0"/>
                  <a:ext cx="810291" cy="534735"/>
                </a:xfrm>
                <a:custGeom>
                  <a:avLst/>
                  <a:gdLst/>
                  <a:ahLst/>
                  <a:cxnLst/>
                  <a:rect l="l" t="t" r="r" b="b"/>
                  <a:pathLst>
                    <a:path w="810291" h="534735">
                      <a:moveTo>
                        <a:pt x="0" y="0"/>
                      </a:moveTo>
                      <a:lnTo>
                        <a:pt x="810291" y="0"/>
                      </a:lnTo>
                      <a:lnTo>
                        <a:pt x="810291" y="534735"/>
                      </a:lnTo>
                      <a:lnTo>
                        <a:pt x="0" y="534735"/>
                      </a:lnTo>
                      <a:close/>
                    </a:path>
                  </a:pathLst>
                </a:custGeom>
                <a:solidFill>
                  <a:srgbClr val="8CB5C2"/>
                </a:solidFill>
              </p:spPr>
              <p:txBody>
                <a:bodyPr/>
                <a:lstStyle/>
                <a:p>
                  <a:endParaRPr lang="en-US"/>
                </a:p>
              </p:txBody>
            </p:sp>
            <p:sp>
              <p:nvSpPr>
                <p:cNvPr id="8" name="TextBox 8"/>
                <p:cNvSpPr txBox="1"/>
                <p:nvPr/>
              </p:nvSpPr>
              <p:spPr>
                <a:xfrm>
                  <a:off x="0" y="-1"/>
                  <a:ext cx="812800" cy="527496"/>
                </a:xfrm>
                <a:prstGeom prst="rect">
                  <a:avLst/>
                </a:prstGeom>
              </p:spPr>
              <p:txBody>
                <a:bodyPr lIns="33867" tIns="33867" rIns="33867" bIns="33867" rtlCol="0" anchor="ctr"/>
                <a:lstStyle/>
                <a:p>
                  <a:pPr algn="ctr" defTabSz="609630">
                    <a:lnSpc>
                      <a:spcPts val="3734"/>
                    </a:lnSpc>
                  </a:pPr>
                  <a:r>
                    <a:rPr lang="en-US" sz="2667" spc="133">
                      <a:solidFill>
                        <a:srgbClr val="FFFFFF"/>
                      </a:solidFill>
                      <a:latin typeface="Aileron Heavy"/>
                    </a:rPr>
                    <a:t>2</a:t>
                  </a:r>
                </a:p>
              </p:txBody>
            </p:sp>
          </p:grpSp>
          <p:grpSp>
            <p:nvGrpSpPr>
              <p:cNvPr id="9" name="Group 9"/>
              <p:cNvGrpSpPr/>
              <p:nvPr/>
            </p:nvGrpSpPr>
            <p:grpSpPr>
              <a:xfrm>
                <a:off x="5733260" y="4403821"/>
                <a:ext cx="3870024" cy="2546060"/>
                <a:chOff x="0" y="0"/>
                <a:chExt cx="812800" cy="534735"/>
              </a:xfrm>
            </p:grpSpPr>
            <p:sp>
              <p:nvSpPr>
                <p:cNvPr id="10" name="Freeform 10"/>
                <p:cNvSpPr/>
                <p:nvPr/>
              </p:nvSpPr>
              <p:spPr>
                <a:xfrm>
                  <a:off x="0" y="0"/>
                  <a:ext cx="803133" cy="534735"/>
                </a:xfrm>
                <a:custGeom>
                  <a:avLst/>
                  <a:gdLst/>
                  <a:ahLst/>
                  <a:cxnLst/>
                  <a:rect l="l" t="t" r="r" b="b"/>
                  <a:pathLst>
                    <a:path w="803133" h="534735">
                      <a:moveTo>
                        <a:pt x="0" y="0"/>
                      </a:moveTo>
                      <a:lnTo>
                        <a:pt x="803133" y="0"/>
                      </a:lnTo>
                      <a:lnTo>
                        <a:pt x="803133" y="534735"/>
                      </a:lnTo>
                      <a:lnTo>
                        <a:pt x="0" y="534735"/>
                      </a:lnTo>
                      <a:close/>
                    </a:path>
                  </a:pathLst>
                </a:custGeom>
                <a:solidFill>
                  <a:srgbClr val="7C98AC"/>
                </a:solidFill>
              </p:spPr>
              <p:txBody>
                <a:bodyPr/>
                <a:lstStyle/>
                <a:p>
                  <a:endParaRPr lang="en-US"/>
                </a:p>
              </p:txBody>
            </p:sp>
            <p:sp>
              <p:nvSpPr>
                <p:cNvPr id="11" name="TextBox 11"/>
                <p:cNvSpPr txBox="1"/>
                <p:nvPr/>
              </p:nvSpPr>
              <p:spPr>
                <a:xfrm>
                  <a:off x="0" y="6338"/>
                  <a:ext cx="812800" cy="527495"/>
                </a:xfrm>
                <a:prstGeom prst="rect">
                  <a:avLst/>
                </a:prstGeom>
              </p:spPr>
              <p:txBody>
                <a:bodyPr lIns="33867" tIns="33867" rIns="33867" bIns="33867" rtlCol="0" anchor="ctr"/>
                <a:lstStyle/>
                <a:p>
                  <a:pPr algn="ctr" defTabSz="609630">
                    <a:lnSpc>
                      <a:spcPts val="3734"/>
                    </a:lnSpc>
                  </a:pPr>
                  <a:r>
                    <a:rPr lang="en-US" sz="2667" spc="133">
                      <a:solidFill>
                        <a:srgbClr val="FFFFFF"/>
                      </a:solidFill>
                      <a:latin typeface="Aileron Heavy"/>
                    </a:rPr>
                    <a:t>3</a:t>
                  </a:r>
                </a:p>
              </p:txBody>
            </p:sp>
          </p:grpSp>
          <p:grpSp>
            <p:nvGrpSpPr>
              <p:cNvPr id="12" name="Group 12"/>
              <p:cNvGrpSpPr/>
              <p:nvPr/>
            </p:nvGrpSpPr>
            <p:grpSpPr>
              <a:xfrm rot="-10800000">
                <a:off x="8601470" y="6175941"/>
                <a:ext cx="978029" cy="773939"/>
                <a:chOff x="0" y="0"/>
                <a:chExt cx="6350000" cy="6339840"/>
              </a:xfrm>
            </p:grpSpPr>
            <p:sp>
              <p:nvSpPr>
                <p:cNvPr id="13" name="Freeform 13"/>
                <p:cNvSpPr/>
                <p:nvPr/>
              </p:nvSpPr>
              <p:spPr>
                <a:xfrm>
                  <a:off x="0" y="0"/>
                  <a:ext cx="6350000" cy="6339840"/>
                </a:xfrm>
                <a:custGeom>
                  <a:avLst/>
                  <a:gdLst/>
                  <a:ahLst/>
                  <a:cxnLst/>
                  <a:rect l="l" t="t" r="r" b="b"/>
                  <a:pathLst>
                    <a:path w="6350000" h="6339840">
                      <a:moveTo>
                        <a:pt x="6350000" y="6339840"/>
                      </a:moveTo>
                      <a:lnTo>
                        <a:pt x="0" y="6339840"/>
                      </a:lnTo>
                      <a:lnTo>
                        <a:pt x="0" y="0"/>
                      </a:lnTo>
                      <a:close/>
                    </a:path>
                  </a:pathLst>
                </a:custGeom>
                <a:solidFill>
                  <a:srgbClr val="46797A">
                    <a:alpha val="49804"/>
                  </a:srgbClr>
                </a:solidFill>
              </p:spPr>
              <p:txBody>
                <a:bodyPr/>
                <a:lstStyle/>
                <a:p>
                  <a:endParaRPr lang="en-US"/>
                </a:p>
              </p:txBody>
            </p:sp>
          </p:grpSp>
          <p:grpSp>
            <p:nvGrpSpPr>
              <p:cNvPr id="14" name="Group 14"/>
              <p:cNvGrpSpPr/>
              <p:nvPr/>
            </p:nvGrpSpPr>
            <p:grpSpPr>
              <a:xfrm>
                <a:off x="8601470" y="3629881"/>
                <a:ext cx="3870024" cy="2546060"/>
                <a:chOff x="0" y="0"/>
                <a:chExt cx="812800" cy="534735"/>
              </a:xfrm>
            </p:grpSpPr>
            <p:sp>
              <p:nvSpPr>
                <p:cNvPr id="15" name="Freeform 15"/>
                <p:cNvSpPr/>
                <p:nvPr/>
              </p:nvSpPr>
              <p:spPr>
                <a:xfrm>
                  <a:off x="0" y="0"/>
                  <a:ext cx="803133" cy="534735"/>
                </a:xfrm>
                <a:custGeom>
                  <a:avLst/>
                  <a:gdLst/>
                  <a:ahLst/>
                  <a:cxnLst/>
                  <a:rect l="l" t="t" r="r" b="b"/>
                  <a:pathLst>
                    <a:path w="803133" h="534735">
                      <a:moveTo>
                        <a:pt x="0" y="0"/>
                      </a:moveTo>
                      <a:lnTo>
                        <a:pt x="803133" y="0"/>
                      </a:lnTo>
                      <a:lnTo>
                        <a:pt x="803133" y="534735"/>
                      </a:lnTo>
                      <a:lnTo>
                        <a:pt x="0" y="534735"/>
                      </a:lnTo>
                      <a:close/>
                    </a:path>
                  </a:pathLst>
                </a:custGeom>
                <a:solidFill>
                  <a:srgbClr val="46797A"/>
                </a:solidFill>
              </p:spPr>
              <p:txBody>
                <a:bodyPr/>
                <a:lstStyle/>
                <a:p>
                  <a:endParaRPr lang="en-US"/>
                </a:p>
              </p:txBody>
            </p:sp>
            <p:sp>
              <p:nvSpPr>
                <p:cNvPr id="16" name="TextBox 16"/>
                <p:cNvSpPr txBox="1"/>
                <p:nvPr/>
              </p:nvSpPr>
              <p:spPr>
                <a:xfrm>
                  <a:off x="0" y="0"/>
                  <a:ext cx="812800" cy="525293"/>
                </a:xfrm>
                <a:prstGeom prst="rect">
                  <a:avLst/>
                </a:prstGeom>
              </p:spPr>
              <p:txBody>
                <a:bodyPr lIns="33867" tIns="33867" rIns="33867" bIns="33867" rtlCol="0" anchor="ctr"/>
                <a:lstStyle/>
                <a:p>
                  <a:pPr algn="ctr" defTabSz="609630">
                    <a:lnSpc>
                      <a:spcPts val="3734"/>
                    </a:lnSpc>
                  </a:pPr>
                  <a:r>
                    <a:rPr lang="en-US" sz="2667" spc="133">
                      <a:solidFill>
                        <a:srgbClr val="FFFFFF"/>
                      </a:solidFill>
                      <a:latin typeface="Aileron Heavy"/>
                    </a:rPr>
                    <a:t>4</a:t>
                  </a:r>
                </a:p>
              </p:txBody>
            </p:sp>
          </p:grpSp>
          <p:grpSp>
            <p:nvGrpSpPr>
              <p:cNvPr id="17" name="Group 17"/>
              <p:cNvGrpSpPr/>
              <p:nvPr/>
            </p:nvGrpSpPr>
            <p:grpSpPr>
              <a:xfrm>
                <a:off x="11456433" y="2855942"/>
                <a:ext cx="3870024" cy="2579732"/>
                <a:chOff x="0" y="0"/>
                <a:chExt cx="812800" cy="541807"/>
              </a:xfrm>
            </p:grpSpPr>
            <p:sp>
              <p:nvSpPr>
                <p:cNvPr id="18" name="Freeform 18"/>
                <p:cNvSpPr/>
                <p:nvPr/>
              </p:nvSpPr>
              <p:spPr>
                <a:xfrm>
                  <a:off x="0" y="0"/>
                  <a:ext cx="803133" cy="534735"/>
                </a:xfrm>
                <a:custGeom>
                  <a:avLst/>
                  <a:gdLst/>
                  <a:ahLst/>
                  <a:cxnLst/>
                  <a:rect l="l" t="t" r="r" b="b"/>
                  <a:pathLst>
                    <a:path w="803133" h="534735">
                      <a:moveTo>
                        <a:pt x="0" y="0"/>
                      </a:moveTo>
                      <a:lnTo>
                        <a:pt x="803133" y="0"/>
                      </a:lnTo>
                      <a:lnTo>
                        <a:pt x="803133" y="534735"/>
                      </a:lnTo>
                      <a:lnTo>
                        <a:pt x="0" y="534735"/>
                      </a:lnTo>
                      <a:close/>
                    </a:path>
                  </a:pathLst>
                </a:custGeom>
                <a:solidFill>
                  <a:srgbClr val="436E86"/>
                </a:solidFill>
              </p:spPr>
              <p:txBody>
                <a:bodyPr/>
                <a:lstStyle/>
                <a:p>
                  <a:endParaRPr lang="en-US"/>
                </a:p>
              </p:txBody>
            </p:sp>
            <p:sp>
              <p:nvSpPr>
                <p:cNvPr id="19" name="TextBox 19"/>
                <p:cNvSpPr txBox="1"/>
                <p:nvPr/>
              </p:nvSpPr>
              <p:spPr>
                <a:xfrm>
                  <a:off x="0" y="0"/>
                  <a:ext cx="812800" cy="541807"/>
                </a:xfrm>
                <a:prstGeom prst="rect">
                  <a:avLst/>
                </a:prstGeom>
              </p:spPr>
              <p:txBody>
                <a:bodyPr lIns="33867" tIns="33867" rIns="33867" bIns="33867" rtlCol="0" anchor="ctr"/>
                <a:lstStyle/>
                <a:p>
                  <a:pPr algn="ctr" defTabSz="609630">
                    <a:lnSpc>
                      <a:spcPts val="3734"/>
                    </a:lnSpc>
                  </a:pPr>
                  <a:r>
                    <a:rPr lang="en-US" sz="2667" spc="133">
                      <a:solidFill>
                        <a:srgbClr val="FFFFFF"/>
                      </a:solidFill>
                      <a:latin typeface="Aileron Heavy"/>
                    </a:rPr>
                    <a:t>5</a:t>
                  </a:r>
                </a:p>
              </p:txBody>
            </p:sp>
          </p:grpSp>
          <p:grpSp>
            <p:nvGrpSpPr>
              <p:cNvPr id="20" name="Group 20"/>
              <p:cNvGrpSpPr/>
              <p:nvPr/>
            </p:nvGrpSpPr>
            <p:grpSpPr>
              <a:xfrm>
                <a:off x="14300754" y="2082005"/>
                <a:ext cx="3870024" cy="2552779"/>
                <a:chOff x="0" y="-1411"/>
                <a:chExt cx="812800" cy="536146"/>
              </a:xfrm>
            </p:grpSpPr>
            <p:sp>
              <p:nvSpPr>
                <p:cNvPr id="21" name="Freeform 21"/>
                <p:cNvSpPr/>
                <p:nvPr/>
              </p:nvSpPr>
              <p:spPr>
                <a:xfrm>
                  <a:off x="0" y="0"/>
                  <a:ext cx="803133" cy="534735"/>
                </a:xfrm>
                <a:custGeom>
                  <a:avLst/>
                  <a:gdLst/>
                  <a:ahLst/>
                  <a:cxnLst/>
                  <a:rect l="l" t="t" r="r" b="b"/>
                  <a:pathLst>
                    <a:path w="803133" h="534735">
                      <a:moveTo>
                        <a:pt x="0" y="0"/>
                      </a:moveTo>
                      <a:lnTo>
                        <a:pt x="803133" y="0"/>
                      </a:lnTo>
                      <a:lnTo>
                        <a:pt x="803133" y="534735"/>
                      </a:lnTo>
                      <a:lnTo>
                        <a:pt x="0" y="534735"/>
                      </a:lnTo>
                      <a:close/>
                    </a:path>
                  </a:pathLst>
                </a:custGeom>
                <a:solidFill>
                  <a:srgbClr val="2C3384"/>
                </a:solidFill>
              </p:spPr>
              <p:txBody>
                <a:bodyPr/>
                <a:lstStyle/>
                <a:p>
                  <a:endParaRPr lang="en-US"/>
                </a:p>
              </p:txBody>
            </p:sp>
            <p:sp>
              <p:nvSpPr>
                <p:cNvPr id="22" name="TextBox 22"/>
                <p:cNvSpPr txBox="1"/>
                <p:nvPr/>
              </p:nvSpPr>
              <p:spPr>
                <a:xfrm>
                  <a:off x="0" y="-1411"/>
                  <a:ext cx="812800" cy="536146"/>
                </a:xfrm>
                <a:prstGeom prst="rect">
                  <a:avLst/>
                </a:prstGeom>
              </p:spPr>
              <p:txBody>
                <a:bodyPr lIns="33867" tIns="33867" rIns="33867" bIns="33867" rtlCol="0" anchor="ctr"/>
                <a:lstStyle/>
                <a:p>
                  <a:pPr algn="ctr" defTabSz="609630">
                    <a:lnSpc>
                      <a:spcPts val="3734"/>
                    </a:lnSpc>
                  </a:pPr>
                  <a:r>
                    <a:rPr lang="en-US" sz="2667" spc="133">
                      <a:solidFill>
                        <a:srgbClr val="FFFFFF"/>
                      </a:solidFill>
                      <a:latin typeface="Aileron Heavy"/>
                    </a:rPr>
                    <a:t>6</a:t>
                  </a:r>
                </a:p>
              </p:txBody>
            </p:sp>
          </p:grpSp>
          <p:grpSp>
            <p:nvGrpSpPr>
              <p:cNvPr id="23" name="Group 23"/>
              <p:cNvGrpSpPr/>
              <p:nvPr/>
            </p:nvGrpSpPr>
            <p:grpSpPr>
              <a:xfrm rot="-10800000">
                <a:off x="14300754" y="4628062"/>
                <a:ext cx="979674" cy="773939"/>
                <a:chOff x="0" y="0"/>
                <a:chExt cx="6350000" cy="6339840"/>
              </a:xfrm>
            </p:grpSpPr>
            <p:sp>
              <p:nvSpPr>
                <p:cNvPr id="24" name="Freeform 24"/>
                <p:cNvSpPr/>
                <p:nvPr/>
              </p:nvSpPr>
              <p:spPr>
                <a:xfrm>
                  <a:off x="0" y="0"/>
                  <a:ext cx="6350000" cy="6339840"/>
                </a:xfrm>
                <a:custGeom>
                  <a:avLst/>
                  <a:gdLst/>
                  <a:ahLst/>
                  <a:cxnLst/>
                  <a:rect l="l" t="t" r="r" b="b"/>
                  <a:pathLst>
                    <a:path w="6350000" h="6339840">
                      <a:moveTo>
                        <a:pt x="6350000" y="6339840"/>
                      </a:moveTo>
                      <a:lnTo>
                        <a:pt x="0" y="6339840"/>
                      </a:lnTo>
                      <a:lnTo>
                        <a:pt x="0" y="0"/>
                      </a:lnTo>
                      <a:close/>
                    </a:path>
                  </a:pathLst>
                </a:custGeom>
                <a:solidFill>
                  <a:srgbClr val="2C3384">
                    <a:alpha val="49804"/>
                  </a:srgbClr>
                </a:solidFill>
              </p:spPr>
              <p:txBody>
                <a:bodyPr/>
                <a:lstStyle/>
                <a:p>
                  <a:endParaRPr lang="en-US"/>
                </a:p>
              </p:txBody>
            </p:sp>
          </p:grpSp>
          <p:grpSp>
            <p:nvGrpSpPr>
              <p:cNvPr id="25" name="Group 25"/>
              <p:cNvGrpSpPr/>
              <p:nvPr/>
            </p:nvGrpSpPr>
            <p:grpSpPr>
              <a:xfrm rot="-10800000">
                <a:off x="11456433" y="5402002"/>
                <a:ext cx="979674" cy="773939"/>
                <a:chOff x="0" y="0"/>
                <a:chExt cx="6350000" cy="6339840"/>
              </a:xfrm>
            </p:grpSpPr>
            <p:sp>
              <p:nvSpPr>
                <p:cNvPr id="26" name="Freeform 26"/>
                <p:cNvSpPr/>
                <p:nvPr/>
              </p:nvSpPr>
              <p:spPr>
                <a:xfrm>
                  <a:off x="0" y="0"/>
                  <a:ext cx="6350000" cy="6339840"/>
                </a:xfrm>
                <a:custGeom>
                  <a:avLst/>
                  <a:gdLst/>
                  <a:ahLst/>
                  <a:cxnLst/>
                  <a:rect l="l" t="t" r="r" b="b"/>
                  <a:pathLst>
                    <a:path w="6350000" h="6339840">
                      <a:moveTo>
                        <a:pt x="6350000" y="6339840"/>
                      </a:moveTo>
                      <a:lnTo>
                        <a:pt x="0" y="6339840"/>
                      </a:lnTo>
                      <a:lnTo>
                        <a:pt x="0" y="0"/>
                      </a:lnTo>
                      <a:close/>
                    </a:path>
                  </a:pathLst>
                </a:custGeom>
                <a:solidFill>
                  <a:srgbClr val="436E86">
                    <a:alpha val="49804"/>
                  </a:srgbClr>
                </a:solidFill>
              </p:spPr>
              <p:txBody>
                <a:bodyPr/>
                <a:lstStyle/>
                <a:p>
                  <a:endParaRPr lang="en-US"/>
                </a:p>
              </p:txBody>
            </p:sp>
          </p:grpSp>
          <p:grpSp>
            <p:nvGrpSpPr>
              <p:cNvPr id="27" name="Group 27"/>
              <p:cNvGrpSpPr/>
              <p:nvPr/>
            </p:nvGrpSpPr>
            <p:grpSpPr>
              <a:xfrm>
                <a:off x="17109687" y="0"/>
                <a:ext cx="5279869" cy="5041922"/>
                <a:chOff x="-11087" y="0"/>
                <a:chExt cx="909323" cy="868343"/>
              </a:xfrm>
            </p:grpSpPr>
            <p:sp>
              <p:nvSpPr>
                <p:cNvPr id="28" name="Freeform 28"/>
                <p:cNvSpPr/>
                <p:nvPr/>
              </p:nvSpPr>
              <p:spPr>
                <a:xfrm>
                  <a:off x="0" y="0"/>
                  <a:ext cx="898236" cy="868343"/>
                </a:xfrm>
                <a:custGeom>
                  <a:avLst/>
                  <a:gdLst/>
                  <a:ahLst/>
                  <a:cxnLst/>
                  <a:rect l="l" t="t" r="r" b="b"/>
                  <a:pathLst>
                    <a:path w="898236" h="868343">
                      <a:moveTo>
                        <a:pt x="898236" y="434171"/>
                      </a:moveTo>
                      <a:lnTo>
                        <a:pt x="491836" y="0"/>
                      </a:lnTo>
                      <a:lnTo>
                        <a:pt x="491836" y="203200"/>
                      </a:lnTo>
                      <a:lnTo>
                        <a:pt x="0" y="203200"/>
                      </a:lnTo>
                      <a:lnTo>
                        <a:pt x="0" y="665143"/>
                      </a:lnTo>
                      <a:lnTo>
                        <a:pt x="491836" y="665143"/>
                      </a:lnTo>
                      <a:lnTo>
                        <a:pt x="491836" y="868343"/>
                      </a:lnTo>
                      <a:lnTo>
                        <a:pt x="898236" y="434171"/>
                      </a:lnTo>
                      <a:close/>
                    </a:path>
                  </a:pathLst>
                </a:custGeom>
                <a:solidFill>
                  <a:srgbClr val="232C67"/>
                </a:solidFill>
              </p:spPr>
              <p:txBody>
                <a:bodyPr/>
                <a:lstStyle/>
                <a:p>
                  <a:endParaRPr lang="en-US"/>
                </a:p>
              </p:txBody>
            </p:sp>
            <p:sp>
              <p:nvSpPr>
                <p:cNvPr id="29" name="TextBox 29"/>
                <p:cNvSpPr txBox="1"/>
                <p:nvPr/>
              </p:nvSpPr>
              <p:spPr>
                <a:xfrm>
                  <a:off x="-11087" y="220639"/>
                  <a:ext cx="711200" cy="437943"/>
                </a:xfrm>
                <a:prstGeom prst="rect">
                  <a:avLst/>
                </a:prstGeom>
              </p:spPr>
              <p:txBody>
                <a:bodyPr lIns="33867" tIns="33867" rIns="33867" bIns="33867" rtlCol="0" anchor="ctr"/>
                <a:lstStyle/>
                <a:p>
                  <a:pPr algn="ctr" defTabSz="609630">
                    <a:lnSpc>
                      <a:spcPts val="3734"/>
                    </a:lnSpc>
                  </a:pPr>
                  <a:r>
                    <a:rPr lang="en-US" sz="2667" spc="133">
                      <a:solidFill>
                        <a:srgbClr val="FFFFFF"/>
                      </a:solidFill>
                      <a:latin typeface="Aileron Heavy"/>
                    </a:rPr>
                    <a:t>7</a:t>
                  </a:r>
                </a:p>
              </p:txBody>
            </p:sp>
          </p:grpSp>
          <p:grpSp>
            <p:nvGrpSpPr>
              <p:cNvPr id="30" name="Group 30"/>
              <p:cNvGrpSpPr/>
              <p:nvPr/>
            </p:nvGrpSpPr>
            <p:grpSpPr>
              <a:xfrm rot="-10800000">
                <a:off x="17162117" y="3854123"/>
                <a:ext cx="962633" cy="773939"/>
                <a:chOff x="0" y="0"/>
                <a:chExt cx="6350000" cy="6339840"/>
              </a:xfrm>
            </p:grpSpPr>
            <p:sp>
              <p:nvSpPr>
                <p:cNvPr id="31" name="Freeform 31"/>
                <p:cNvSpPr/>
                <p:nvPr/>
              </p:nvSpPr>
              <p:spPr>
                <a:xfrm>
                  <a:off x="0" y="0"/>
                  <a:ext cx="6350000" cy="6339840"/>
                </a:xfrm>
                <a:custGeom>
                  <a:avLst/>
                  <a:gdLst/>
                  <a:ahLst/>
                  <a:cxnLst/>
                  <a:rect l="l" t="t" r="r" b="b"/>
                  <a:pathLst>
                    <a:path w="6350000" h="6339840">
                      <a:moveTo>
                        <a:pt x="6350000" y="6339840"/>
                      </a:moveTo>
                      <a:lnTo>
                        <a:pt x="0" y="6339840"/>
                      </a:lnTo>
                      <a:lnTo>
                        <a:pt x="0" y="0"/>
                      </a:lnTo>
                      <a:close/>
                    </a:path>
                  </a:pathLst>
                </a:custGeom>
                <a:solidFill>
                  <a:srgbClr val="232C67">
                    <a:alpha val="49804"/>
                  </a:srgbClr>
                </a:solidFill>
              </p:spPr>
              <p:txBody>
                <a:bodyPr/>
                <a:lstStyle/>
                <a:p>
                  <a:endParaRPr lang="en-US"/>
                </a:p>
              </p:txBody>
            </p:sp>
          </p:grpSp>
          <p:grpSp>
            <p:nvGrpSpPr>
              <p:cNvPr id="32" name="Group 32"/>
              <p:cNvGrpSpPr/>
              <p:nvPr/>
            </p:nvGrpSpPr>
            <p:grpSpPr>
              <a:xfrm rot="-10800000">
                <a:off x="5733260" y="6949880"/>
                <a:ext cx="978029" cy="773939"/>
                <a:chOff x="0" y="0"/>
                <a:chExt cx="6350000" cy="6339840"/>
              </a:xfrm>
            </p:grpSpPr>
            <p:sp>
              <p:nvSpPr>
                <p:cNvPr id="33" name="Freeform 33"/>
                <p:cNvSpPr/>
                <p:nvPr/>
              </p:nvSpPr>
              <p:spPr>
                <a:xfrm>
                  <a:off x="0" y="0"/>
                  <a:ext cx="6350000" cy="6339840"/>
                </a:xfrm>
                <a:custGeom>
                  <a:avLst/>
                  <a:gdLst/>
                  <a:ahLst/>
                  <a:cxnLst/>
                  <a:rect l="l" t="t" r="r" b="b"/>
                  <a:pathLst>
                    <a:path w="6350000" h="6339840">
                      <a:moveTo>
                        <a:pt x="6350000" y="6339840"/>
                      </a:moveTo>
                      <a:lnTo>
                        <a:pt x="0" y="6339840"/>
                      </a:lnTo>
                      <a:lnTo>
                        <a:pt x="0" y="0"/>
                      </a:lnTo>
                      <a:close/>
                    </a:path>
                  </a:pathLst>
                </a:custGeom>
                <a:solidFill>
                  <a:srgbClr val="7C98AC">
                    <a:alpha val="49804"/>
                  </a:srgbClr>
                </a:solidFill>
              </p:spPr>
              <p:txBody>
                <a:bodyPr/>
                <a:lstStyle/>
                <a:p>
                  <a:endParaRPr lang="en-US"/>
                </a:p>
              </p:txBody>
            </p:sp>
          </p:grpSp>
          <p:grpSp>
            <p:nvGrpSpPr>
              <p:cNvPr id="34" name="Group 34"/>
              <p:cNvGrpSpPr/>
              <p:nvPr/>
            </p:nvGrpSpPr>
            <p:grpSpPr>
              <a:xfrm rot="-10800000">
                <a:off x="2880049" y="7723819"/>
                <a:ext cx="978029" cy="773939"/>
                <a:chOff x="0" y="0"/>
                <a:chExt cx="6350000" cy="6339840"/>
              </a:xfrm>
            </p:grpSpPr>
            <p:sp>
              <p:nvSpPr>
                <p:cNvPr id="35" name="Freeform 35"/>
                <p:cNvSpPr/>
                <p:nvPr/>
              </p:nvSpPr>
              <p:spPr>
                <a:xfrm>
                  <a:off x="0" y="0"/>
                  <a:ext cx="6350000" cy="6339840"/>
                </a:xfrm>
                <a:custGeom>
                  <a:avLst/>
                  <a:gdLst/>
                  <a:ahLst/>
                  <a:cxnLst/>
                  <a:rect l="l" t="t" r="r" b="b"/>
                  <a:pathLst>
                    <a:path w="6350000" h="6339840">
                      <a:moveTo>
                        <a:pt x="6350000" y="6339840"/>
                      </a:moveTo>
                      <a:lnTo>
                        <a:pt x="0" y="6339840"/>
                      </a:lnTo>
                      <a:lnTo>
                        <a:pt x="0" y="0"/>
                      </a:lnTo>
                      <a:close/>
                    </a:path>
                  </a:pathLst>
                </a:custGeom>
                <a:solidFill>
                  <a:srgbClr val="8CB5C2">
                    <a:alpha val="49804"/>
                  </a:srgbClr>
                </a:solidFill>
              </p:spPr>
              <p:txBody>
                <a:bodyPr/>
                <a:lstStyle/>
                <a:p>
                  <a:endParaRPr lang="en-US"/>
                </a:p>
              </p:txBody>
            </p:sp>
          </p:grpSp>
        </p:grpSp>
        <p:sp>
          <p:nvSpPr>
            <p:cNvPr id="55" name="Rectangle 54">
              <a:extLst>
                <a:ext uri="{FF2B5EF4-FFF2-40B4-BE49-F238E27FC236}">
                  <a16:creationId xmlns:a16="http://schemas.microsoft.com/office/drawing/2014/main" id="{C093E185-AD84-0E89-69A8-ED9E6D7954EC}"/>
                </a:ext>
              </a:extLst>
            </p:cNvPr>
            <p:cNvSpPr/>
            <p:nvPr/>
          </p:nvSpPr>
          <p:spPr>
            <a:xfrm rot="17700000">
              <a:off x="323385" y="5331901"/>
              <a:ext cx="1622182" cy="781766"/>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56" name="TextBox 55">
              <a:extLst>
                <a:ext uri="{FF2B5EF4-FFF2-40B4-BE49-F238E27FC236}">
                  <a16:creationId xmlns:a16="http://schemas.microsoft.com/office/drawing/2014/main" id="{4C2B3E67-8D7F-C04A-C1B1-58B01AA078B7}"/>
                </a:ext>
              </a:extLst>
            </p:cNvPr>
            <p:cNvSpPr txBox="1"/>
            <p:nvPr/>
          </p:nvSpPr>
          <p:spPr>
            <a:xfrm rot="18908426">
              <a:off x="323385" y="5331901"/>
              <a:ext cx="1622182" cy="781766"/>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45720" tIns="0" rIns="0" bIns="0" numCol="1" spcCol="1270" anchor="ctr" anchorCtr="0">
              <a:noAutofit/>
            </a:bodyPr>
            <a:lstStyle/>
            <a:p>
              <a:pPr marL="0" lvl="0" indent="0" algn="l" defTabSz="800100">
                <a:lnSpc>
                  <a:spcPct val="90000"/>
                </a:lnSpc>
                <a:spcBef>
                  <a:spcPct val="0"/>
                </a:spcBef>
                <a:spcAft>
                  <a:spcPct val="35000"/>
                </a:spcAft>
                <a:buNone/>
              </a:pPr>
              <a:r>
                <a:rPr lang="en-US" sz="2000" kern="1200">
                  <a:solidFill>
                    <a:schemeClr val="bg2"/>
                  </a:solidFill>
                </a:rPr>
                <a:t>Letter Recognition &amp; Naming</a:t>
              </a:r>
            </a:p>
          </p:txBody>
        </p:sp>
        <p:sp>
          <p:nvSpPr>
            <p:cNvPr id="53" name="Rectangle 52">
              <a:extLst>
                <a:ext uri="{FF2B5EF4-FFF2-40B4-BE49-F238E27FC236}">
                  <a16:creationId xmlns:a16="http://schemas.microsoft.com/office/drawing/2014/main" id="{8F53AAF9-6F82-6EAB-B9B8-C00F37B293C6}"/>
                </a:ext>
              </a:extLst>
            </p:cNvPr>
            <p:cNvSpPr/>
            <p:nvPr/>
          </p:nvSpPr>
          <p:spPr>
            <a:xfrm rot="17700000">
              <a:off x="2067799" y="4951685"/>
              <a:ext cx="1622182" cy="781766"/>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54" name="TextBox 53">
              <a:extLst>
                <a:ext uri="{FF2B5EF4-FFF2-40B4-BE49-F238E27FC236}">
                  <a16:creationId xmlns:a16="http://schemas.microsoft.com/office/drawing/2014/main" id="{ED241B23-BAD1-1EF7-DC3A-E0C57D53925F}"/>
                </a:ext>
              </a:extLst>
            </p:cNvPr>
            <p:cNvSpPr txBox="1"/>
            <p:nvPr/>
          </p:nvSpPr>
          <p:spPr>
            <a:xfrm rot="18900000">
              <a:off x="1919414" y="5046216"/>
              <a:ext cx="1873417" cy="848677"/>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45720" tIns="0" rIns="0" bIns="0" numCol="1" spcCol="1270" anchor="ctr" anchorCtr="0">
              <a:noAutofit/>
            </a:bodyPr>
            <a:lstStyle/>
            <a:p>
              <a:pPr marL="0" lvl="0" indent="0" algn="l" defTabSz="800100">
                <a:lnSpc>
                  <a:spcPct val="90000"/>
                </a:lnSpc>
                <a:spcBef>
                  <a:spcPct val="0"/>
                </a:spcBef>
                <a:spcAft>
                  <a:spcPct val="35000"/>
                </a:spcAft>
                <a:buNone/>
              </a:pPr>
              <a:r>
                <a:rPr lang="en-US" sz="2000" kern="1200">
                  <a:solidFill>
                    <a:schemeClr val="bg2"/>
                  </a:solidFill>
                </a:rPr>
                <a:t>Phoneme-Grapheme Correspondence</a:t>
              </a:r>
            </a:p>
          </p:txBody>
        </p:sp>
        <p:sp>
          <p:nvSpPr>
            <p:cNvPr id="51" name="Rectangle 50">
              <a:extLst>
                <a:ext uri="{FF2B5EF4-FFF2-40B4-BE49-F238E27FC236}">
                  <a16:creationId xmlns:a16="http://schemas.microsoft.com/office/drawing/2014/main" id="{5894BFA9-46A7-2AD2-34D9-BB5A11D45940}"/>
                </a:ext>
              </a:extLst>
            </p:cNvPr>
            <p:cNvSpPr/>
            <p:nvPr/>
          </p:nvSpPr>
          <p:spPr>
            <a:xfrm rot="17700000">
              <a:off x="3623116" y="4734484"/>
              <a:ext cx="1622182" cy="781766"/>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52" name="TextBox 51">
              <a:extLst>
                <a:ext uri="{FF2B5EF4-FFF2-40B4-BE49-F238E27FC236}">
                  <a16:creationId xmlns:a16="http://schemas.microsoft.com/office/drawing/2014/main" id="{24266E6A-0CE7-4755-FDB3-D804E1AAED90}"/>
                </a:ext>
              </a:extLst>
            </p:cNvPr>
            <p:cNvSpPr txBox="1"/>
            <p:nvPr/>
          </p:nvSpPr>
          <p:spPr>
            <a:xfrm rot="18900000">
              <a:off x="3623117" y="4734485"/>
              <a:ext cx="1622182" cy="781766"/>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45720" tIns="0" rIns="0" bIns="0" numCol="1" spcCol="1270" anchor="ctr" anchorCtr="0">
              <a:noAutofit/>
            </a:bodyPr>
            <a:lstStyle/>
            <a:p>
              <a:pPr marL="0" lvl="0" indent="0" algn="l" defTabSz="800100">
                <a:lnSpc>
                  <a:spcPct val="90000"/>
                </a:lnSpc>
                <a:spcBef>
                  <a:spcPct val="0"/>
                </a:spcBef>
                <a:spcAft>
                  <a:spcPct val="35000"/>
                </a:spcAft>
                <a:buNone/>
              </a:pPr>
              <a:r>
                <a:rPr lang="en-US" sz="2000" kern="1200">
                  <a:solidFill>
                    <a:schemeClr val="bg2"/>
                  </a:solidFill>
                </a:rPr>
                <a:t>Closed Syllable Words</a:t>
              </a:r>
            </a:p>
          </p:txBody>
        </p:sp>
        <p:sp>
          <p:nvSpPr>
            <p:cNvPr id="49" name="Rectangle 48">
              <a:extLst>
                <a:ext uri="{FF2B5EF4-FFF2-40B4-BE49-F238E27FC236}">
                  <a16:creationId xmlns:a16="http://schemas.microsoft.com/office/drawing/2014/main" id="{E75502F7-2576-F449-7E28-9E7C22176408}"/>
                </a:ext>
              </a:extLst>
            </p:cNvPr>
            <p:cNvSpPr/>
            <p:nvPr/>
          </p:nvSpPr>
          <p:spPr>
            <a:xfrm rot="17700000">
              <a:off x="4983376" y="4361257"/>
              <a:ext cx="1622182" cy="781766"/>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50" name="TextBox 49">
              <a:extLst>
                <a:ext uri="{FF2B5EF4-FFF2-40B4-BE49-F238E27FC236}">
                  <a16:creationId xmlns:a16="http://schemas.microsoft.com/office/drawing/2014/main" id="{8CDC385D-B1A8-40F6-9C79-E05D2320ED1A}"/>
                </a:ext>
              </a:extLst>
            </p:cNvPr>
            <p:cNvSpPr txBox="1"/>
            <p:nvPr/>
          </p:nvSpPr>
          <p:spPr>
            <a:xfrm rot="18884324">
              <a:off x="4983376" y="4361257"/>
              <a:ext cx="1622182" cy="781766"/>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45720" tIns="0" rIns="0" bIns="0" numCol="1" spcCol="1270" anchor="ctr" anchorCtr="0">
              <a:noAutofit/>
            </a:bodyPr>
            <a:lstStyle/>
            <a:p>
              <a:pPr marL="0" lvl="0" indent="0" algn="l" defTabSz="800100">
                <a:lnSpc>
                  <a:spcPct val="90000"/>
                </a:lnSpc>
                <a:spcBef>
                  <a:spcPct val="0"/>
                </a:spcBef>
                <a:spcAft>
                  <a:spcPct val="35000"/>
                </a:spcAft>
                <a:buNone/>
              </a:pPr>
              <a:r>
                <a:rPr lang="en-US" sz="2000" kern="1200">
                  <a:solidFill>
                    <a:schemeClr val="bg2"/>
                  </a:solidFill>
                </a:rPr>
                <a:t>Two Syllable Words (VC/CV)</a:t>
              </a:r>
            </a:p>
          </p:txBody>
        </p:sp>
        <p:sp>
          <p:nvSpPr>
            <p:cNvPr id="47" name="Rectangle 46">
              <a:extLst>
                <a:ext uri="{FF2B5EF4-FFF2-40B4-BE49-F238E27FC236}">
                  <a16:creationId xmlns:a16="http://schemas.microsoft.com/office/drawing/2014/main" id="{CC4F5517-BBED-5BE4-A71B-8D6210F972CD}"/>
                </a:ext>
              </a:extLst>
            </p:cNvPr>
            <p:cNvSpPr/>
            <p:nvPr/>
          </p:nvSpPr>
          <p:spPr>
            <a:xfrm rot="17700000">
              <a:off x="6453803" y="3964392"/>
              <a:ext cx="1622182" cy="781766"/>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48" name="TextBox 47">
              <a:extLst>
                <a:ext uri="{FF2B5EF4-FFF2-40B4-BE49-F238E27FC236}">
                  <a16:creationId xmlns:a16="http://schemas.microsoft.com/office/drawing/2014/main" id="{384F1F14-C4DF-9224-D823-E8A69A7F6FBB}"/>
                </a:ext>
              </a:extLst>
            </p:cNvPr>
            <p:cNvSpPr txBox="1"/>
            <p:nvPr/>
          </p:nvSpPr>
          <p:spPr>
            <a:xfrm rot="18884704">
              <a:off x="6453803" y="3964392"/>
              <a:ext cx="1622182" cy="781766"/>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45720" tIns="0" rIns="0" bIns="0" numCol="1" spcCol="1270" anchor="ctr" anchorCtr="0">
              <a:noAutofit/>
            </a:bodyPr>
            <a:lstStyle/>
            <a:p>
              <a:pPr marL="0" lvl="0" indent="0" algn="l" defTabSz="800100">
                <a:lnSpc>
                  <a:spcPct val="90000"/>
                </a:lnSpc>
                <a:spcBef>
                  <a:spcPct val="0"/>
                </a:spcBef>
                <a:spcAft>
                  <a:spcPct val="35000"/>
                </a:spcAft>
                <a:buNone/>
              </a:pPr>
              <a:r>
                <a:rPr lang="en-US" sz="2000" kern="1200">
                  <a:solidFill>
                    <a:schemeClr val="bg2"/>
                  </a:solidFill>
                </a:rPr>
                <a:t>Silent-E Words</a:t>
              </a:r>
            </a:p>
          </p:txBody>
        </p:sp>
        <p:sp>
          <p:nvSpPr>
            <p:cNvPr id="45" name="Rectangle 44">
              <a:extLst>
                <a:ext uri="{FF2B5EF4-FFF2-40B4-BE49-F238E27FC236}">
                  <a16:creationId xmlns:a16="http://schemas.microsoft.com/office/drawing/2014/main" id="{BAAD5DF3-504C-71AE-0180-E39DC9BF52BB}"/>
                </a:ext>
              </a:extLst>
            </p:cNvPr>
            <p:cNvSpPr/>
            <p:nvPr/>
          </p:nvSpPr>
          <p:spPr>
            <a:xfrm rot="17700000">
              <a:off x="7839032" y="3506917"/>
              <a:ext cx="1622182" cy="781766"/>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46" name="TextBox 45">
              <a:extLst>
                <a:ext uri="{FF2B5EF4-FFF2-40B4-BE49-F238E27FC236}">
                  <a16:creationId xmlns:a16="http://schemas.microsoft.com/office/drawing/2014/main" id="{8DCF25A3-B97E-B942-DBDF-2B5C3004E377}"/>
                </a:ext>
              </a:extLst>
            </p:cNvPr>
            <p:cNvSpPr txBox="1"/>
            <p:nvPr/>
          </p:nvSpPr>
          <p:spPr>
            <a:xfrm rot="18885935">
              <a:off x="7839032" y="3506917"/>
              <a:ext cx="1622182" cy="781766"/>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45720" tIns="0" rIns="0" bIns="0" numCol="1" spcCol="1270" anchor="ctr" anchorCtr="0">
              <a:noAutofit/>
            </a:bodyPr>
            <a:lstStyle/>
            <a:p>
              <a:pPr marL="0" lvl="0" indent="0" algn="l" defTabSz="800100">
                <a:lnSpc>
                  <a:spcPct val="90000"/>
                </a:lnSpc>
                <a:spcBef>
                  <a:spcPct val="0"/>
                </a:spcBef>
                <a:spcAft>
                  <a:spcPct val="35000"/>
                </a:spcAft>
                <a:buNone/>
              </a:pPr>
              <a:r>
                <a:rPr lang="en-US" sz="2000" kern="1200">
                  <a:solidFill>
                    <a:schemeClr val="bg2"/>
                  </a:solidFill>
                </a:rPr>
                <a:t>Open Syllable Words</a:t>
              </a:r>
            </a:p>
          </p:txBody>
        </p:sp>
        <p:sp>
          <p:nvSpPr>
            <p:cNvPr id="43" name="Rectangle 42">
              <a:extLst>
                <a:ext uri="{FF2B5EF4-FFF2-40B4-BE49-F238E27FC236}">
                  <a16:creationId xmlns:a16="http://schemas.microsoft.com/office/drawing/2014/main" id="{5FFF6CC2-C0C0-1737-2FD0-5A8118D294FF}"/>
                </a:ext>
              </a:extLst>
            </p:cNvPr>
            <p:cNvSpPr/>
            <p:nvPr/>
          </p:nvSpPr>
          <p:spPr>
            <a:xfrm rot="17700000">
              <a:off x="9296725" y="3207578"/>
              <a:ext cx="1622182" cy="781766"/>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44" name="TextBox 43">
              <a:extLst>
                <a:ext uri="{FF2B5EF4-FFF2-40B4-BE49-F238E27FC236}">
                  <a16:creationId xmlns:a16="http://schemas.microsoft.com/office/drawing/2014/main" id="{CA12D0F2-A440-93F8-9A59-0416BE754765}"/>
                </a:ext>
              </a:extLst>
            </p:cNvPr>
            <p:cNvSpPr txBox="1"/>
            <p:nvPr/>
          </p:nvSpPr>
          <p:spPr>
            <a:xfrm rot="18900000">
              <a:off x="9296725" y="3207578"/>
              <a:ext cx="1622182" cy="781766"/>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45720" tIns="0" rIns="0" bIns="0" numCol="1" spcCol="1270" anchor="ctr" anchorCtr="0">
              <a:noAutofit/>
            </a:bodyPr>
            <a:lstStyle/>
            <a:p>
              <a:pPr marL="0" lvl="0" indent="0" algn="l" defTabSz="800100">
                <a:lnSpc>
                  <a:spcPct val="90000"/>
                </a:lnSpc>
                <a:spcBef>
                  <a:spcPct val="0"/>
                </a:spcBef>
                <a:spcAft>
                  <a:spcPct val="35000"/>
                </a:spcAft>
                <a:buNone/>
              </a:pPr>
              <a:r>
                <a:rPr lang="en-US" sz="2000" kern="1200">
                  <a:solidFill>
                    <a:schemeClr val="bg2"/>
                  </a:solidFill>
                </a:rPr>
                <a:t>Two Syllable Words (VCV)</a:t>
              </a:r>
            </a:p>
          </p:txBody>
        </p:sp>
      </p:grpSp>
      <p:sp>
        <p:nvSpPr>
          <p:cNvPr id="41" name="Arrow: Right 40">
            <a:extLst>
              <a:ext uri="{FF2B5EF4-FFF2-40B4-BE49-F238E27FC236}">
                <a16:creationId xmlns:a16="http://schemas.microsoft.com/office/drawing/2014/main" id="{85CAD266-954D-BB7A-BF6C-D1DCC01B4C22}"/>
              </a:ext>
            </a:extLst>
          </p:cNvPr>
          <p:cNvSpPr/>
          <p:nvPr/>
        </p:nvSpPr>
        <p:spPr>
          <a:xfrm>
            <a:off x="3497914" y="1224101"/>
            <a:ext cx="7655884" cy="856972"/>
          </a:xfrm>
          <a:prstGeom prst="rightArrow">
            <a:avLst/>
          </a:prstGeom>
          <a:solidFill>
            <a:srgbClr val="7C98AC"/>
          </a:solidFill>
          <a:ln>
            <a:solidFill>
              <a:srgbClr val="7C98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Blending &amp; Segmenting with Letters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30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75F906E-B0B3-440F-988E-4CF1710FBFA6}"/>
              </a:ext>
            </a:extLst>
          </p:cNvPr>
          <p:cNvSpPr txBox="1">
            <a:spLocks noGrp="1"/>
          </p:cNvSpPr>
          <p:nvPr>
            <p:ph type="title" idx="4294967295"/>
          </p:nvPr>
        </p:nvSpPr>
        <p:spPr>
          <a:xfrm>
            <a:off x="0" y="2954908"/>
            <a:ext cx="12192000" cy="1342079"/>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normAutofit/>
          </a:bodyPr>
          <a:lstStyle>
            <a:lvl1pPr lvl="0" algn="ctr" defTabSz="914400" rtl="0" eaLnBrk="1" latinLnBrk="0" hangingPunct="1">
              <a:lnSpc>
                <a:spcPct val="90000"/>
              </a:lnSpc>
              <a:spcBef>
                <a:spcPts val="0"/>
              </a:spcBef>
              <a:spcAft>
                <a:spcPts val="0"/>
              </a:spcAft>
              <a:buClr>
                <a:schemeClr val="lt1"/>
              </a:buClr>
              <a:buSzPts val="4800"/>
              <a:buFont typeface="Arial"/>
              <a:buNone/>
              <a:defRPr sz="4800" b="0" kern="1200">
                <a:solidFill>
                  <a:schemeClr val="lt1"/>
                </a:solidFill>
                <a:latin typeface="+mj-lt"/>
                <a:ea typeface="Museo Slab 500" panose="0200000000000000000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ctr" defTabSz="914400" rtl="0" eaLnBrk="1" fontAlgn="auto" latinLnBrk="0" hangingPunct="1">
              <a:lnSpc>
                <a:spcPct val="90000"/>
              </a:lnSpc>
              <a:spcBef>
                <a:spcPts val="0"/>
              </a:spcBef>
              <a:spcAft>
                <a:spcPts val="0"/>
              </a:spcAft>
              <a:buClr>
                <a:schemeClr val="lt1"/>
              </a:buClr>
              <a:buSzPts val="4800"/>
              <a:buFont typeface="Arial"/>
              <a:buNone/>
              <a:tabLst/>
              <a:defRPr/>
            </a:pPr>
            <a:r>
              <a:rPr kumimoji="0" lang="en-US" sz="4800" b="0" i="0" u="sng" strike="noStrike" kern="1200" cap="none" spc="0" normalizeH="0" baseline="0" noProof="0" dirty="0">
                <a:ln>
                  <a:noFill/>
                </a:ln>
                <a:solidFill>
                  <a:schemeClr val="lt1"/>
                </a:solidFill>
                <a:effectLst/>
                <a:uLnTx/>
                <a:uFillTx/>
                <a:latin typeface="+mj-lt"/>
                <a:ea typeface="Museo Slab 500" panose="02000000000000000000" charset="0"/>
                <a:cs typeface="Arial"/>
                <a:sym typeface="Arial"/>
              </a:rPr>
              <a:t>Preparing for Instruction</a:t>
            </a:r>
            <a:endParaRPr kumimoji="0" lang="en-US" sz="4800" b="0" i="0" u="none" strike="noStrike" kern="1200" cap="none" spc="0" normalizeH="0" baseline="0" noProof="0" dirty="0">
              <a:ln>
                <a:noFill/>
              </a:ln>
              <a:solidFill>
                <a:schemeClr val="lt1"/>
              </a:solidFill>
              <a:effectLst/>
              <a:uLnTx/>
              <a:uFillTx/>
              <a:latin typeface="+mj-lt"/>
              <a:ea typeface="Museo Slab 500" panose="02000000000000000000" charset="0"/>
              <a:cs typeface="Arial"/>
              <a:sym typeface="Arial"/>
            </a:endParaRPr>
          </a:p>
        </p:txBody>
      </p:sp>
    </p:spTree>
    <p:extLst>
      <p:ext uri="{BB962C8B-B14F-4D97-AF65-F5344CB8AC3E}">
        <p14:creationId xmlns:p14="http://schemas.microsoft.com/office/powerpoint/2010/main" val="859967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657"/>
        <p:cNvGrpSpPr/>
        <p:nvPr/>
      </p:nvGrpSpPr>
      <p:grpSpPr>
        <a:xfrm>
          <a:off x="0" y="0"/>
          <a:ext cx="0" cy="0"/>
          <a:chOff x="0" y="0"/>
          <a:chExt cx="0" cy="0"/>
        </a:xfrm>
      </p:grpSpPr>
      <p:sp>
        <p:nvSpPr>
          <p:cNvPr id="2" name="Title 1">
            <a:extLst>
              <a:ext uri="{FF2B5EF4-FFF2-40B4-BE49-F238E27FC236}">
                <a16:creationId xmlns:a16="http://schemas.microsoft.com/office/drawing/2014/main" id="{429CB242-6433-D4C9-1EFB-216326A9277B}"/>
              </a:ext>
            </a:extLst>
          </p:cNvPr>
          <p:cNvSpPr>
            <a:spLocks noGrp="1"/>
          </p:cNvSpPr>
          <p:nvPr>
            <p:ph type="title"/>
          </p:nvPr>
        </p:nvSpPr>
        <p:spPr>
          <a:xfrm>
            <a:off x="297425" y="222459"/>
            <a:ext cx="11054937" cy="527100"/>
          </a:xfrm>
        </p:spPr>
        <p:txBody>
          <a:bodyPr/>
          <a:lstStyle/>
          <a:p>
            <a:r>
              <a:rPr lang="en-US" sz="4000" dirty="0"/>
              <a:t>Features of Effective Instruction </a:t>
            </a:r>
          </a:p>
        </p:txBody>
      </p:sp>
      <p:sp>
        <p:nvSpPr>
          <p:cNvPr id="4" name="Google Shape;338;g610ef0e5f8_7_79">
            <a:extLst>
              <a:ext uri="{FF2B5EF4-FFF2-40B4-BE49-F238E27FC236}">
                <a16:creationId xmlns:a16="http://schemas.microsoft.com/office/drawing/2014/main" id="{51ADB980-4CBB-7634-FE3A-EFD256D1441F}"/>
              </a:ext>
            </a:extLst>
          </p:cNvPr>
          <p:cNvSpPr txBox="1">
            <a:spLocks/>
          </p:cNvSpPr>
          <p:nvPr/>
        </p:nvSpPr>
        <p:spPr>
          <a:xfrm>
            <a:off x="297425" y="830348"/>
            <a:ext cx="10333055" cy="457251"/>
          </a:xfrm>
          <a:prstGeom prst="rect">
            <a:avLst/>
          </a:prstGeom>
          <a:noFill/>
          <a:ln>
            <a:noFill/>
          </a:ln>
        </p:spPr>
        <p:txBody>
          <a:bodyPr spcFirstLastPara="1" vert="horz" wrap="square" lIns="0" tIns="0" rIns="0" bIns="0" rtlCol="0" anchor="t" anchorCtr="0">
            <a:noAutofit/>
          </a:bodyPr>
          <a:lstStyle>
            <a:lvl1pPr lvl="0" algn="l" defTabSz="914400" rtl="0" eaLnBrk="1" latinLnBrk="0" hangingPunct="1">
              <a:lnSpc>
                <a:spcPct val="90000"/>
              </a:lnSpc>
              <a:spcBef>
                <a:spcPts val="0"/>
              </a:spcBef>
              <a:spcAft>
                <a:spcPts val="0"/>
              </a:spcAft>
              <a:buClr>
                <a:schemeClr val="lt1"/>
              </a:buClr>
              <a:buSzPts val="2600"/>
              <a:buFont typeface="Arial"/>
              <a:buNone/>
              <a:defRPr sz="4800" b="0" kern="1200">
                <a:solidFill>
                  <a:schemeClr val="lt1"/>
                </a:solidFill>
                <a:latin typeface="Museo Slab 500" panose="02000000000000000000" pitchFamily="50" charset="0"/>
                <a:ea typeface="Museo Slab 500" panose="02000000000000000000" pitchFamily="5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sz="2400">
                <a:solidFill>
                  <a:schemeClr val="bg1"/>
                </a:solidFill>
              </a:rPr>
              <a:t>Blending and Segmenting Routine</a:t>
            </a:r>
          </a:p>
        </p:txBody>
      </p:sp>
      <p:graphicFrame>
        <p:nvGraphicFramePr>
          <p:cNvPr id="24" name="TextBox 3" descr="The features of effective instruction should be explicit, systematic, and engaging. Most students benefit from a duration of this instruction in just a few minutes of blending and segmenting practice within the full phonics lesson. ">
            <a:extLst>
              <a:ext uri="{FF2B5EF4-FFF2-40B4-BE49-F238E27FC236}">
                <a16:creationId xmlns:a16="http://schemas.microsoft.com/office/drawing/2014/main" id="{B6F48DBA-2E57-9FB5-ADCE-1672F12ED415}"/>
              </a:ext>
            </a:extLst>
          </p:cNvPr>
          <p:cNvGraphicFramePr/>
          <p:nvPr>
            <p:extLst>
              <p:ext uri="{D42A27DB-BD31-4B8C-83A1-F6EECF244321}">
                <p14:modId xmlns:p14="http://schemas.microsoft.com/office/powerpoint/2010/main" val="1483365295"/>
              </p:ext>
            </p:extLst>
          </p:nvPr>
        </p:nvGraphicFramePr>
        <p:xfrm>
          <a:off x="643468" y="1782981"/>
          <a:ext cx="6891188" cy="439398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Picture 5" descr="Clock and calendar on table">
            <a:extLst>
              <a:ext uri="{FF2B5EF4-FFF2-40B4-BE49-F238E27FC236}">
                <a16:creationId xmlns:a16="http://schemas.microsoft.com/office/drawing/2014/main" id="{D1FDB4DB-E189-2AEE-8D93-132BB1F0A577}"/>
              </a:ext>
            </a:extLst>
          </p:cNvPr>
          <p:cNvPicPr>
            <a:picLocks noChangeAspect="1"/>
          </p:cNvPicPr>
          <p:nvPr/>
        </p:nvPicPr>
        <p:blipFill rotWithShape="1">
          <a:blip r:embed="rId8">
            <a:extLst>
              <a:ext uri="{28A0092B-C50C-407E-A947-70E740481C1C}">
                <a14:useLocalDpi xmlns:a14="http://schemas.microsoft.com/office/drawing/2010/main" val="0"/>
              </a:ext>
            </a:extLst>
          </a:blip>
          <a:srcRect l="39636" r="2" b="2"/>
          <a:stretch/>
        </p:blipFill>
        <p:spPr>
          <a:xfrm>
            <a:off x="7777393" y="1976277"/>
            <a:ext cx="4414606" cy="4881723"/>
          </a:xfrm>
          <a:custGeom>
            <a:avLst/>
            <a:gdLst/>
            <a:ahLst/>
            <a:cxnLst/>
            <a:rect l="l" t="t" r="r" b="b"/>
            <a:pathLst>
              <a:path w="4414606" h="4881723">
                <a:moveTo>
                  <a:pt x="3151661" y="0"/>
                </a:moveTo>
                <a:lnTo>
                  <a:pt x="4414606" y="1262946"/>
                </a:lnTo>
                <a:lnTo>
                  <a:pt x="4414606" y="4881723"/>
                </a:lnTo>
                <a:lnTo>
                  <a:pt x="1730061" y="4881723"/>
                </a:lnTo>
                <a:lnTo>
                  <a:pt x="0" y="3151662"/>
                </a:lnTo>
                <a:close/>
              </a:path>
            </a:pathLst>
          </a:custGeom>
        </p:spPr>
      </p:pic>
    </p:spTree>
    <p:extLst>
      <p:ext uri="{BB962C8B-B14F-4D97-AF65-F5344CB8AC3E}">
        <p14:creationId xmlns:p14="http://schemas.microsoft.com/office/powerpoint/2010/main" val="36604150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04BA6E5-201A-BC9A-9DE4-8A63CC3AD733}"/>
              </a:ext>
            </a:extLst>
          </p:cNvPr>
          <p:cNvSpPr>
            <a:spLocks noGrp="1"/>
          </p:cNvSpPr>
          <p:nvPr>
            <p:ph type="title"/>
          </p:nvPr>
        </p:nvSpPr>
        <p:spPr>
          <a:xfrm>
            <a:off x="297425" y="389780"/>
            <a:ext cx="8934400" cy="527100"/>
          </a:xfrm>
        </p:spPr>
        <p:txBody>
          <a:bodyPr/>
          <a:lstStyle/>
          <a:p>
            <a:r>
              <a:rPr lang="en-US" sz="4000"/>
              <a:t>Introducing the Routine </a:t>
            </a:r>
          </a:p>
        </p:txBody>
      </p:sp>
      <p:graphicFrame>
        <p:nvGraphicFramePr>
          <p:cNvPr id="8" name="Diagram 7" descr="For the blending routine, the teacher provides the individual phonemes, and the students' task is to blend them together to make a whole word. &#10;For the segmenting routine, the teacher provides the whole word, and the students' task is to break the word into its individual phonemes. Segmenting is more difficult than blending. ">
            <a:extLst>
              <a:ext uri="{FF2B5EF4-FFF2-40B4-BE49-F238E27FC236}">
                <a16:creationId xmlns:a16="http://schemas.microsoft.com/office/drawing/2014/main" id="{990CF12C-D7FA-2A14-1CE4-296D809E7E98}"/>
              </a:ext>
            </a:extLst>
          </p:cNvPr>
          <p:cNvGraphicFramePr/>
          <p:nvPr>
            <p:extLst>
              <p:ext uri="{D42A27DB-BD31-4B8C-83A1-F6EECF244321}">
                <p14:modId xmlns:p14="http://schemas.microsoft.com/office/powerpoint/2010/main" val="3640027008"/>
              </p:ext>
            </p:extLst>
          </p:nvPr>
        </p:nvGraphicFramePr>
        <p:xfrm>
          <a:off x="1167909" y="1583922"/>
          <a:ext cx="9856182" cy="474697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563916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Shape 657"/>
        <p:cNvGrpSpPr/>
        <p:nvPr/>
      </p:nvGrpSpPr>
      <p:grpSpPr>
        <a:xfrm>
          <a:off x="0" y="0"/>
          <a:ext cx="0" cy="0"/>
          <a:chOff x="0" y="0"/>
          <a:chExt cx="0" cy="0"/>
        </a:xfrm>
      </p:grpSpPr>
      <p:sp>
        <p:nvSpPr>
          <p:cNvPr id="14" name="Title 6">
            <a:extLst>
              <a:ext uri="{FF2B5EF4-FFF2-40B4-BE49-F238E27FC236}">
                <a16:creationId xmlns:a16="http://schemas.microsoft.com/office/drawing/2014/main" id="{7A1A3440-886C-4BD1-BF05-7E02D9D0C2C7}"/>
              </a:ext>
            </a:extLst>
          </p:cNvPr>
          <p:cNvSpPr>
            <a:spLocks noGrp="1"/>
          </p:cNvSpPr>
          <p:nvPr>
            <p:ph type="title"/>
          </p:nvPr>
        </p:nvSpPr>
        <p:spPr>
          <a:xfrm>
            <a:off x="168838" y="408830"/>
            <a:ext cx="8934400" cy="527100"/>
          </a:xfrm>
        </p:spPr>
        <p:txBody>
          <a:bodyPr vert="horz" lIns="91440" tIns="45720" rIns="91440" bIns="45720" rtlCol="0" anchor="ctr">
            <a:normAutofit fontScale="90000"/>
          </a:bodyPr>
          <a:lstStyle/>
          <a:p>
            <a:pPr>
              <a:spcBef>
                <a:spcPct val="0"/>
              </a:spcBef>
            </a:pPr>
            <a:r>
              <a:rPr lang="en-US" sz="4400">
                <a:solidFill>
                  <a:schemeClr val="tx1"/>
                </a:solidFill>
                <a:latin typeface="+mj-lt"/>
                <a:ea typeface="+mj-ea"/>
                <a:cs typeface="+mj-cs"/>
              </a:rPr>
              <a:t>Blending and Segmenting Routine</a:t>
            </a:r>
          </a:p>
        </p:txBody>
      </p:sp>
      <p:pic>
        <p:nvPicPr>
          <p:cNvPr id="3" name="Picture 2" descr="Child sitting on rug at school">
            <a:extLst>
              <a:ext uri="{FF2B5EF4-FFF2-40B4-BE49-F238E27FC236}">
                <a16:creationId xmlns:a16="http://schemas.microsoft.com/office/drawing/2014/main" id="{D08040FE-4DFC-D188-7080-975B83FCB3C4}"/>
              </a:ext>
              <a:ext uri="{C183D7F6-B498-43B3-948B-1728B52AA6E4}">
                <adec:decorative xmlns:adec="http://schemas.microsoft.com/office/drawing/2017/decorative" val="0"/>
              </a:ext>
            </a:extLst>
          </p:cNvPr>
          <p:cNvPicPr>
            <a:picLocks noChangeAspect="1"/>
          </p:cNvPicPr>
          <p:nvPr/>
        </p:nvPicPr>
        <p:blipFill rotWithShape="1">
          <a:blip r:embed="rId3">
            <a:extLst>
              <a:ext uri="{28A0092B-C50C-407E-A947-70E740481C1C}">
                <a14:useLocalDpi xmlns:a14="http://schemas.microsoft.com/office/drawing/2010/main" val="0"/>
              </a:ext>
            </a:extLst>
          </a:blip>
          <a:srcRect l="15653" r="5829" b="-1"/>
          <a:stretch/>
        </p:blipFill>
        <p:spPr>
          <a:xfrm>
            <a:off x="0" y="1352282"/>
            <a:ext cx="5863721" cy="4984915"/>
          </a:xfrm>
          <a:custGeom>
            <a:avLst/>
            <a:gdLst/>
            <a:ahLst/>
            <a:cxnLst/>
            <a:rect l="l" t="t" r="r" b="b"/>
            <a:pathLst>
              <a:path w="5863721" h="4984915">
                <a:moveTo>
                  <a:pt x="0" y="0"/>
                </a:moveTo>
                <a:lnTo>
                  <a:pt x="5863721" y="0"/>
                </a:lnTo>
                <a:lnTo>
                  <a:pt x="5844576" y="326138"/>
                </a:lnTo>
                <a:cubicBezTo>
                  <a:pt x="5833049" y="448313"/>
                  <a:pt x="5817094" y="570952"/>
                  <a:pt x="5796589" y="693884"/>
                </a:cubicBezTo>
                <a:cubicBezTo>
                  <a:pt x="5344573" y="3403845"/>
                  <a:pt x="2847261" y="5261756"/>
                  <a:pt x="148386" y="4951022"/>
                </a:cubicBezTo>
                <a:lnTo>
                  <a:pt x="0" y="4930112"/>
                </a:lnTo>
                <a:close/>
              </a:path>
            </a:pathLst>
          </a:custGeom>
        </p:spPr>
      </p:pic>
      <p:graphicFrame>
        <p:nvGraphicFramePr>
          <p:cNvPr id="17" name="TextBox 4" descr="The steps of the Blending and Segmenting Routine include: &#10;1. Set the purpose&#10;2. Select multisensory supports&#10;3. Provide a model&#10;4. Practice ">
            <a:extLst>
              <a:ext uri="{FF2B5EF4-FFF2-40B4-BE49-F238E27FC236}">
                <a16:creationId xmlns:a16="http://schemas.microsoft.com/office/drawing/2014/main" id="{BEF18EAA-8A8A-39EF-7D6C-FCAD46DE67A8}"/>
              </a:ext>
            </a:extLst>
          </p:cNvPr>
          <p:cNvGraphicFramePr/>
          <p:nvPr>
            <p:extLst>
              <p:ext uri="{D42A27DB-BD31-4B8C-83A1-F6EECF244321}">
                <p14:modId xmlns:p14="http://schemas.microsoft.com/office/powerpoint/2010/main" val="1577897321"/>
              </p:ext>
            </p:extLst>
          </p:nvPr>
        </p:nvGraphicFramePr>
        <p:xfrm>
          <a:off x="6005390" y="1648495"/>
          <a:ext cx="5863722" cy="498491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633778056"/>
      </p:ext>
    </p:extLst>
  </p:cSld>
  <p:clrMapOvr>
    <a:overrideClrMapping bg1="dk1" tx1="lt1" bg2="dk2" tx2="lt2" accent1="accent1" accent2="accent2" accent3="accent3" accent4="accent4" accent5="accent5" accent6="accent6" hlink="hlink" folHlink="folHlink"/>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657"/>
        <p:cNvGrpSpPr/>
        <p:nvPr/>
      </p:nvGrpSpPr>
      <p:grpSpPr>
        <a:xfrm>
          <a:off x="0" y="0"/>
          <a:ext cx="0" cy="0"/>
          <a:chOff x="0" y="0"/>
          <a:chExt cx="0" cy="0"/>
        </a:xfrm>
      </p:grpSpPr>
      <p:sp>
        <p:nvSpPr>
          <p:cNvPr id="14" name="Title 6">
            <a:extLst>
              <a:ext uri="{FF2B5EF4-FFF2-40B4-BE49-F238E27FC236}">
                <a16:creationId xmlns:a16="http://schemas.microsoft.com/office/drawing/2014/main" id="{7A1A3440-886C-4BD1-BF05-7E02D9D0C2C7}"/>
              </a:ext>
            </a:extLst>
          </p:cNvPr>
          <p:cNvSpPr>
            <a:spLocks noGrp="1"/>
          </p:cNvSpPr>
          <p:nvPr>
            <p:ph type="title"/>
          </p:nvPr>
        </p:nvSpPr>
        <p:spPr/>
        <p:txBody>
          <a:bodyPr/>
          <a:lstStyle/>
          <a:p>
            <a:r>
              <a:rPr lang="en-US" sz="4000" dirty="0">
                <a:latin typeface="Museo Slab 500"/>
              </a:rPr>
              <a:t>Step 1: Set the Purpose</a:t>
            </a:r>
            <a:endParaRPr lang="en-US" dirty="0"/>
          </a:p>
        </p:txBody>
      </p:sp>
      <p:sp>
        <p:nvSpPr>
          <p:cNvPr id="15" name="Google Shape;338;g610ef0e5f8_7_79">
            <a:extLst>
              <a:ext uri="{FF2B5EF4-FFF2-40B4-BE49-F238E27FC236}">
                <a16:creationId xmlns:a16="http://schemas.microsoft.com/office/drawing/2014/main" id="{A3DFC9CC-FC33-42A3-8CC3-B52E13C3E03F}"/>
              </a:ext>
            </a:extLst>
          </p:cNvPr>
          <p:cNvSpPr txBox="1">
            <a:spLocks/>
          </p:cNvSpPr>
          <p:nvPr/>
        </p:nvSpPr>
        <p:spPr>
          <a:xfrm>
            <a:off x="447737" y="783959"/>
            <a:ext cx="10333055" cy="457251"/>
          </a:xfrm>
          <a:prstGeom prst="rect">
            <a:avLst/>
          </a:prstGeom>
          <a:noFill/>
          <a:ln>
            <a:noFill/>
          </a:ln>
        </p:spPr>
        <p:txBody>
          <a:bodyPr spcFirstLastPara="1" vert="horz" wrap="square" lIns="0" tIns="0" rIns="0" bIns="0" rtlCol="0" anchor="t" anchorCtr="0">
            <a:noAutofit/>
          </a:bodyPr>
          <a:lstStyle>
            <a:lvl1pPr lvl="0" algn="l" defTabSz="914400" rtl="0" eaLnBrk="1" latinLnBrk="0" hangingPunct="1">
              <a:lnSpc>
                <a:spcPct val="90000"/>
              </a:lnSpc>
              <a:spcBef>
                <a:spcPts val="0"/>
              </a:spcBef>
              <a:spcAft>
                <a:spcPts val="0"/>
              </a:spcAft>
              <a:buClr>
                <a:schemeClr val="lt1"/>
              </a:buClr>
              <a:buSzPts val="2600"/>
              <a:buFont typeface="Arial"/>
              <a:buNone/>
              <a:defRPr sz="4800" b="0" kern="1200">
                <a:solidFill>
                  <a:schemeClr val="lt1"/>
                </a:solidFill>
                <a:latin typeface="Museo Slab 500" panose="02000000000000000000" pitchFamily="50" charset="0"/>
                <a:ea typeface="Museo Slab 500" panose="02000000000000000000" pitchFamily="5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sz="2400">
                <a:solidFill>
                  <a:schemeClr val="bg1"/>
                </a:solidFill>
              </a:rPr>
              <a:t>Blending and Segmenting Routine</a:t>
            </a:r>
          </a:p>
        </p:txBody>
      </p:sp>
      <p:sp>
        <p:nvSpPr>
          <p:cNvPr id="2" name="TextBox 1">
            <a:extLst>
              <a:ext uri="{FF2B5EF4-FFF2-40B4-BE49-F238E27FC236}">
                <a16:creationId xmlns:a16="http://schemas.microsoft.com/office/drawing/2014/main" id="{21C8F249-7BDC-E5C4-6E7A-2ED19181F294}"/>
              </a:ext>
            </a:extLst>
          </p:cNvPr>
          <p:cNvSpPr txBox="1"/>
          <p:nvPr/>
        </p:nvSpPr>
        <p:spPr>
          <a:xfrm>
            <a:off x="626301" y="1640910"/>
            <a:ext cx="10659650" cy="1477328"/>
          </a:xfrm>
          <a:prstGeom prst="rect">
            <a:avLst/>
          </a:prstGeom>
          <a:noFill/>
        </p:spPr>
        <p:txBody>
          <a:bodyPr wrap="square" rtlCol="0">
            <a:spAutoFit/>
          </a:bodyPr>
          <a:lstStyle/>
          <a:p>
            <a:pPr marL="285750" indent="-285750">
              <a:buFont typeface="Arial" panose="020B0604020202020204" pitchFamily="34" charset="0"/>
              <a:buChar char="•"/>
            </a:pPr>
            <a:r>
              <a:rPr lang="en-US"/>
              <a:t>What do you want students to know about the task? What are students expected to do? </a:t>
            </a:r>
          </a:p>
          <a:p>
            <a:pPr marL="285750" indent="-285750">
              <a:buFont typeface="Arial" panose="020B0604020202020204" pitchFamily="34" charset="0"/>
              <a:buChar char="•"/>
            </a:pPr>
            <a:r>
              <a:rPr lang="en-US"/>
              <a:t>Consider carefully the terms you will use with students (e.g. Sound or phoneme? Letter(s) or grapheme?).</a:t>
            </a:r>
          </a:p>
          <a:p>
            <a:pPr marL="285750" indent="-285750">
              <a:buFont typeface="Arial" panose="020B0604020202020204" pitchFamily="34" charset="0"/>
              <a:buChar char="•"/>
            </a:pPr>
            <a:r>
              <a:rPr lang="en-US"/>
              <a:t>State the purpose/objective in student-friendly language.</a:t>
            </a:r>
          </a:p>
          <a:p>
            <a:endParaRPr lang="en-US"/>
          </a:p>
          <a:p>
            <a:pPr marL="285750" indent="-285750">
              <a:buFont typeface="Arial" panose="020B0604020202020204" pitchFamily="34" charset="0"/>
              <a:buChar char="•"/>
            </a:pPr>
            <a:endParaRPr lang="en-US"/>
          </a:p>
        </p:txBody>
      </p:sp>
      <p:sp>
        <p:nvSpPr>
          <p:cNvPr id="5" name="TextBox 4">
            <a:extLst>
              <a:ext uri="{FF2B5EF4-FFF2-40B4-BE49-F238E27FC236}">
                <a16:creationId xmlns:a16="http://schemas.microsoft.com/office/drawing/2014/main" id="{2BD18913-44DA-863B-D3D9-72089A27C5E4}"/>
              </a:ext>
            </a:extLst>
          </p:cNvPr>
          <p:cNvSpPr txBox="1"/>
          <p:nvPr/>
        </p:nvSpPr>
        <p:spPr>
          <a:xfrm>
            <a:off x="101005" y="2887405"/>
            <a:ext cx="5994995" cy="461665"/>
          </a:xfrm>
          <a:prstGeom prst="rect">
            <a:avLst/>
          </a:prstGeom>
          <a:solidFill>
            <a:schemeClr val="bg2"/>
          </a:solidFill>
          <a:ln>
            <a:solidFill>
              <a:schemeClr val="bg2"/>
            </a:solidFill>
          </a:ln>
          <a:effectLst>
            <a:outerShdw blurRad="50800" dist="38100" dir="2700000" algn="tl"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wrap="square" rtlCol="0">
            <a:spAutoFit/>
          </a:bodyPr>
          <a:lstStyle/>
          <a:p>
            <a:r>
              <a:rPr lang="en-US" sz="2400"/>
              <a:t>Blending</a:t>
            </a:r>
            <a:r>
              <a:rPr lang="en-US"/>
              <a:t> </a:t>
            </a:r>
          </a:p>
        </p:txBody>
      </p:sp>
      <p:sp>
        <p:nvSpPr>
          <p:cNvPr id="3" name="TextBox 2">
            <a:extLst>
              <a:ext uri="{FF2B5EF4-FFF2-40B4-BE49-F238E27FC236}">
                <a16:creationId xmlns:a16="http://schemas.microsoft.com/office/drawing/2014/main" id="{F63AD568-C541-978B-EBD3-D1B453FA7010}"/>
              </a:ext>
            </a:extLst>
          </p:cNvPr>
          <p:cNvSpPr txBox="1"/>
          <p:nvPr/>
        </p:nvSpPr>
        <p:spPr>
          <a:xfrm>
            <a:off x="158860" y="3517938"/>
            <a:ext cx="5879283" cy="3031599"/>
          </a:xfrm>
          <a:prstGeom prst="rect">
            <a:avLst/>
          </a:prstGeom>
          <a:ln>
            <a:solidFill>
              <a:schemeClr val="bg2"/>
            </a:solidFill>
          </a:ln>
          <a:effectLst>
            <a:outerShdw blurRad="50800" dist="38100" dir="2700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wrap="square" rtlCol="0">
            <a:spAutoFit/>
          </a:bodyPr>
          <a:lstStyle/>
          <a:p>
            <a:pPr rtl="0" fontAlgn="base">
              <a:spcBef>
                <a:spcPts val="0"/>
              </a:spcBef>
              <a:spcAft>
                <a:spcPts val="0"/>
              </a:spcAft>
              <a:buFont typeface="+mj-lt"/>
              <a:buAutoNum type="arabicPeriod"/>
            </a:pPr>
            <a:r>
              <a:rPr lang="en-US" b="1" i="0" u="none" strike="noStrike">
                <a:solidFill>
                  <a:srgbClr val="000000"/>
                </a:solidFill>
                <a:effectLst/>
                <a:latin typeface="Calibri Light" panose="020F0302020204030204" pitchFamily="34" charset="0"/>
                <a:cs typeface="Calibri Light" panose="020F0302020204030204" pitchFamily="34" charset="0"/>
              </a:rPr>
              <a:t>Set the Purpose</a:t>
            </a:r>
          </a:p>
          <a:p>
            <a:pPr rtl="0" fontAlgn="base">
              <a:spcBef>
                <a:spcPts val="0"/>
              </a:spcBef>
              <a:spcAft>
                <a:spcPts val="0"/>
              </a:spcAft>
            </a:pPr>
            <a:endParaRPr lang="en-US" sz="1400" b="1" i="0" u="none" strike="noStrike">
              <a:solidFill>
                <a:srgbClr val="000000"/>
              </a:solidFill>
              <a:effectLst/>
              <a:latin typeface="Calibri Light" panose="020F0302020204030204" pitchFamily="34" charset="0"/>
              <a:cs typeface="Calibri Light" panose="020F0302020204030204" pitchFamily="34" charset="0"/>
            </a:endParaRPr>
          </a:p>
          <a:p>
            <a:r>
              <a:rPr lang="en-US" sz="1400" b="0" i="1" u="none" strike="noStrike">
                <a:solidFill>
                  <a:srgbClr val="000000"/>
                </a:solidFill>
                <a:effectLst/>
                <a:latin typeface="Calibri Light" panose="020F0302020204030204" pitchFamily="34" charset="0"/>
                <a:cs typeface="Calibri Light" panose="020F0302020204030204" pitchFamily="34" charset="0"/>
              </a:rPr>
              <a:t>“</a:t>
            </a:r>
            <a:r>
              <a:rPr lang="en-US" b="0" i="1" u="none" strike="noStrike">
                <a:solidFill>
                  <a:srgbClr val="000000"/>
                </a:solidFill>
                <a:effectLst/>
                <a:latin typeface="Calibri Light" panose="020F0302020204030204" pitchFamily="34" charset="0"/>
                <a:cs typeface="Calibri Light" panose="020F0302020204030204" pitchFamily="34" charset="0"/>
              </a:rPr>
              <a:t>When we blend, we put sounds together to make a word. This is important because readers look at letters (graphemes) and blend the sounds (phonemes) of those letters together to read words</a:t>
            </a:r>
            <a:r>
              <a:rPr lang="en-US" b="1" i="1" u="none" strike="noStrike">
                <a:solidFill>
                  <a:srgbClr val="000000"/>
                </a:solidFill>
                <a:effectLst/>
                <a:latin typeface="Calibri Light" panose="020F0302020204030204" pitchFamily="34" charset="0"/>
                <a:cs typeface="Calibri Light" panose="020F0302020204030204" pitchFamily="34" charset="0"/>
              </a:rPr>
              <a:t>. </a:t>
            </a:r>
            <a:r>
              <a:rPr lang="en-US" b="1" i="1" u="none" strike="noStrike">
                <a:solidFill>
                  <a:srgbClr val="000000"/>
                </a:solidFill>
                <a:effectLst/>
              </a:rPr>
              <a:t>“Today, we are going to practice listening to sounds, looking at letters, and blending the sounds of those letters together to read words.”</a:t>
            </a:r>
          </a:p>
          <a:p>
            <a:endParaRPr lang="en-US" b="1" i="0" u="none" strike="noStrike">
              <a:solidFill>
                <a:srgbClr val="000000"/>
              </a:solidFill>
              <a:effectLst/>
              <a:cs typeface="Calibri Light" panose="020F0302020204030204" pitchFamily="34" charset="0"/>
            </a:endParaRPr>
          </a:p>
          <a:p>
            <a:pPr rtl="0" fontAlgn="base">
              <a:spcBef>
                <a:spcPts val="0"/>
              </a:spcBef>
              <a:spcAft>
                <a:spcPts val="0"/>
              </a:spcAft>
            </a:pPr>
            <a:endParaRPr lang="en-US" sz="1100">
              <a:solidFill>
                <a:srgbClr val="000000"/>
              </a:solidFill>
              <a:latin typeface="Calibri Light" panose="020F0302020204030204" pitchFamily="34" charset="0"/>
              <a:cs typeface="Calibri Light" panose="020F0302020204030204" pitchFamily="34" charset="0"/>
            </a:endParaRPr>
          </a:p>
          <a:p>
            <a:pPr rtl="0" fontAlgn="base">
              <a:spcBef>
                <a:spcPts val="0"/>
              </a:spcBef>
              <a:spcAft>
                <a:spcPts val="0"/>
              </a:spcAft>
            </a:pPr>
            <a:endParaRPr lang="en-US" sz="1100">
              <a:solidFill>
                <a:srgbClr val="000000"/>
              </a:solidFill>
              <a:latin typeface="Calibri Light" panose="020F0302020204030204" pitchFamily="34" charset="0"/>
              <a:cs typeface="Calibri Light" panose="020F0302020204030204" pitchFamily="34" charset="0"/>
            </a:endParaRPr>
          </a:p>
          <a:p>
            <a:pPr rtl="0" fontAlgn="base">
              <a:spcBef>
                <a:spcPts val="0"/>
              </a:spcBef>
              <a:spcAft>
                <a:spcPts val="0"/>
              </a:spcAft>
            </a:pPr>
            <a:endParaRPr lang="en-US" sz="1100" b="0" i="0" u="none" strike="noStrike">
              <a:solidFill>
                <a:srgbClr val="000000"/>
              </a:solidFill>
              <a:effectLst/>
              <a:latin typeface="Calibri Light" panose="020F0302020204030204" pitchFamily="34" charset="0"/>
              <a:cs typeface="Calibri Light" panose="020F0302020204030204" pitchFamily="34" charset="0"/>
            </a:endParaRPr>
          </a:p>
        </p:txBody>
      </p:sp>
      <p:sp>
        <p:nvSpPr>
          <p:cNvPr id="6" name="TextBox 5">
            <a:extLst>
              <a:ext uri="{FF2B5EF4-FFF2-40B4-BE49-F238E27FC236}">
                <a16:creationId xmlns:a16="http://schemas.microsoft.com/office/drawing/2014/main" id="{D0F295B2-DC77-E97C-820F-508398AE3ABB}"/>
              </a:ext>
            </a:extLst>
          </p:cNvPr>
          <p:cNvSpPr txBox="1"/>
          <p:nvPr/>
        </p:nvSpPr>
        <p:spPr>
          <a:xfrm>
            <a:off x="6211712" y="2894412"/>
            <a:ext cx="5879284" cy="461665"/>
          </a:xfrm>
          <a:prstGeom prst="rect">
            <a:avLst/>
          </a:prstGeom>
          <a:solidFill>
            <a:schemeClr val="bg2"/>
          </a:solidFill>
          <a:ln>
            <a:solidFill>
              <a:schemeClr val="bg2"/>
            </a:solidFill>
          </a:ln>
          <a:effectLst>
            <a:outerShdw blurRad="50800" dist="38100" dir="2700000" algn="tl"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wrap="square" rtlCol="0">
            <a:spAutoFit/>
          </a:bodyPr>
          <a:lstStyle/>
          <a:p>
            <a:r>
              <a:rPr lang="en-US" sz="2400"/>
              <a:t>Segmenting</a:t>
            </a:r>
            <a:r>
              <a:rPr lang="en-US"/>
              <a:t> </a:t>
            </a:r>
          </a:p>
        </p:txBody>
      </p:sp>
      <p:sp>
        <p:nvSpPr>
          <p:cNvPr id="4" name="TextBox 3">
            <a:extLst>
              <a:ext uri="{FF2B5EF4-FFF2-40B4-BE49-F238E27FC236}">
                <a16:creationId xmlns:a16="http://schemas.microsoft.com/office/drawing/2014/main" id="{619786D1-C9EB-BB38-8316-0FC92F6DD1C9}"/>
              </a:ext>
            </a:extLst>
          </p:cNvPr>
          <p:cNvSpPr txBox="1"/>
          <p:nvPr/>
        </p:nvSpPr>
        <p:spPr>
          <a:xfrm>
            <a:off x="6211712" y="3517938"/>
            <a:ext cx="5879284" cy="3016210"/>
          </a:xfrm>
          <a:prstGeom prst="rect">
            <a:avLst/>
          </a:prstGeom>
          <a:ln>
            <a:solidFill>
              <a:schemeClr val="bg2"/>
            </a:solidFill>
          </a:ln>
          <a:effectLst>
            <a:outerShdw blurRad="50800" dist="38100" dir="2700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wrap="square" rtlCol="0">
            <a:spAutoFit/>
          </a:bodyPr>
          <a:lstStyle/>
          <a:p>
            <a:pPr marL="342900" indent="-342900">
              <a:buAutoNum type="arabicPeriod"/>
            </a:pPr>
            <a:r>
              <a:rPr lang="en-US" b="1">
                <a:latin typeface="Calibri Light" panose="020F0302020204030204" pitchFamily="34" charset="0"/>
                <a:cs typeface="Calibri Light" panose="020F0302020204030204" pitchFamily="34" charset="0"/>
              </a:rPr>
              <a:t>Set the Purpose</a:t>
            </a:r>
          </a:p>
          <a:p>
            <a:endParaRPr lang="en-US" sz="1400" b="1">
              <a:latin typeface="Calibri Light" panose="020F0302020204030204" pitchFamily="34" charset="0"/>
              <a:cs typeface="Calibri Light" panose="020F0302020204030204" pitchFamily="34" charset="0"/>
            </a:endParaRPr>
          </a:p>
          <a:p>
            <a:r>
              <a:rPr lang="en-US" i="1">
                <a:latin typeface="Calibri Light" panose="020F0302020204030204" pitchFamily="34" charset="0"/>
                <a:cs typeface="Calibri Light" panose="020F0302020204030204" pitchFamily="34" charset="0"/>
              </a:rPr>
              <a:t>“When we segment, we take a whole word and break it into individual sounds. This is important because when we write words, we must break the word into individual sounds and write the letters (graphemes) that represent each sound (phoneme). Segmenting also helps develop skills for decoding words</a:t>
            </a:r>
            <a:r>
              <a:rPr lang="en-US" b="1" i="1">
                <a:latin typeface="Calibri Light" panose="020F0302020204030204" pitchFamily="34" charset="0"/>
                <a:cs typeface="Calibri Light" panose="020F0302020204030204" pitchFamily="34" charset="0"/>
              </a:rPr>
              <a:t>. Today, we are going to practice breaking words apart into their individual sounds (phonemes) and matching those sounds to letters to build words.” </a:t>
            </a:r>
          </a:p>
          <a:p>
            <a:endParaRPr lang="en-US" sz="1400" i="1">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3946492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CDF0EE-1288-FC28-64B3-9C4BC69AB4C5}"/>
              </a:ext>
            </a:extLst>
          </p:cNvPr>
          <p:cNvSpPr>
            <a:spLocks noGrp="1"/>
          </p:cNvSpPr>
          <p:nvPr>
            <p:ph type="title"/>
          </p:nvPr>
        </p:nvSpPr>
        <p:spPr>
          <a:xfrm>
            <a:off x="297424" y="208805"/>
            <a:ext cx="9906749" cy="527100"/>
          </a:xfrm>
        </p:spPr>
        <p:txBody>
          <a:bodyPr/>
          <a:lstStyle/>
          <a:p>
            <a:r>
              <a:rPr lang="en-US" sz="4000" dirty="0"/>
              <a:t>Step 2. Select a Multisensory Support</a:t>
            </a:r>
          </a:p>
        </p:txBody>
      </p:sp>
      <p:sp>
        <p:nvSpPr>
          <p:cNvPr id="4" name="Google Shape;338;g610ef0e5f8_7_79">
            <a:extLst>
              <a:ext uri="{FF2B5EF4-FFF2-40B4-BE49-F238E27FC236}">
                <a16:creationId xmlns:a16="http://schemas.microsoft.com/office/drawing/2014/main" id="{5232D179-C1CF-C40E-3243-C4BFE360976B}"/>
              </a:ext>
            </a:extLst>
          </p:cNvPr>
          <p:cNvSpPr txBox="1">
            <a:spLocks/>
          </p:cNvSpPr>
          <p:nvPr/>
        </p:nvSpPr>
        <p:spPr>
          <a:xfrm>
            <a:off x="297425" y="830348"/>
            <a:ext cx="10333055" cy="457251"/>
          </a:xfrm>
          <a:prstGeom prst="rect">
            <a:avLst/>
          </a:prstGeom>
          <a:noFill/>
          <a:ln>
            <a:noFill/>
          </a:ln>
        </p:spPr>
        <p:txBody>
          <a:bodyPr spcFirstLastPara="1" vert="horz" wrap="square" lIns="0" tIns="0" rIns="0" bIns="0" rtlCol="0" anchor="t" anchorCtr="0">
            <a:noAutofit/>
          </a:bodyPr>
          <a:lstStyle>
            <a:lvl1pPr lvl="0" algn="l" defTabSz="914400" rtl="0" eaLnBrk="1" latinLnBrk="0" hangingPunct="1">
              <a:lnSpc>
                <a:spcPct val="90000"/>
              </a:lnSpc>
              <a:spcBef>
                <a:spcPts val="0"/>
              </a:spcBef>
              <a:spcAft>
                <a:spcPts val="0"/>
              </a:spcAft>
              <a:buClr>
                <a:schemeClr val="lt1"/>
              </a:buClr>
              <a:buSzPts val="2600"/>
              <a:buFont typeface="Arial"/>
              <a:buNone/>
              <a:defRPr sz="4800" b="0" kern="1200">
                <a:solidFill>
                  <a:schemeClr val="lt1"/>
                </a:solidFill>
                <a:latin typeface="Museo Slab 500" panose="02000000000000000000" pitchFamily="50" charset="0"/>
                <a:ea typeface="Museo Slab 500" panose="02000000000000000000" pitchFamily="5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sz="2400">
                <a:solidFill>
                  <a:schemeClr val="bg1"/>
                </a:solidFill>
              </a:rPr>
              <a:t>Blending and Segmenting Routine</a:t>
            </a:r>
          </a:p>
        </p:txBody>
      </p:sp>
      <p:sp>
        <p:nvSpPr>
          <p:cNvPr id="5" name="TextBox 4">
            <a:extLst>
              <a:ext uri="{FF2B5EF4-FFF2-40B4-BE49-F238E27FC236}">
                <a16:creationId xmlns:a16="http://schemas.microsoft.com/office/drawing/2014/main" id="{6C2F5C11-9FB5-74A8-8ED6-E315FDEF437C}"/>
              </a:ext>
            </a:extLst>
          </p:cNvPr>
          <p:cNvSpPr txBox="1"/>
          <p:nvPr/>
        </p:nvSpPr>
        <p:spPr>
          <a:xfrm>
            <a:off x="642376" y="1668458"/>
            <a:ext cx="10871645" cy="1169551"/>
          </a:xfrm>
          <a:prstGeom prst="rect">
            <a:avLst/>
          </a:prstGeom>
          <a:solidFill>
            <a:srgbClr val="077682"/>
          </a:solidFill>
        </p:spPr>
        <p:style>
          <a:lnRef idx="0">
            <a:schemeClr val="accent1"/>
          </a:lnRef>
          <a:fillRef idx="3">
            <a:schemeClr val="accent1"/>
          </a:fillRef>
          <a:effectRef idx="3">
            <a:schemeClr val="accent1"/>
          </a:effectRef>
          <a:fontRef idx="minor">
            <a:schemeClr val="lt1"/>
          </a:fontRef>
        </p:style>
        <p:txBody>
          <a:bodyPr wrap="square" rtlCol="0">
            <a:spAutoFit/>
          </a:bodyPr>
          <a:lstStyle/>
          <a:p>
            <a:pPr marL="342900" indent="-342900">
              <a:lnSpc>
                <a:spcPct val="150000"/>
              </a:lnSpc>
              <a:buFont typeface="Arial" panose="020B0604020202020204" pitchFamily="34" charset="0"/>
              <a:buChar char="•"/>
            </a:pPr>
            <a:r>
              <a:rPr lang="en-US" sz="2000" dirty="0"/>
              <a:t>Follow the Gradual Release of Responsibility (I do, we do, you do)</a:t>
            </a:r>
          </a:p>
          <a:p>
            <a:pPr marL="342900" indent="-342900">
              <a:buFont typeface="Arial" panose="020B0604020202020204" pitchFamily="34" charset="0"/>
              <a:buChar char="•"/>
            </a:pPr>
            <a:r>
              <a:rPr lang="en-US" sz="2000" dirty="0"/>
              <a:t>Add, remove, or adjust the use of multisensory supports in response to student needs and stages of understanding</a:t>
            </a:r>
          </a:p>
        </p:txBody>
      </p:sp>
      <p:graphicFrame>
        <p:nvGraphicFramePr>
          <p:cNvPr id="3" name="Diagram 2" descr="The use of multisensory supports should be added, removed, or adjusted in response to student needs and developmental stages. &#10;The developmental stages are the multisensory stage, the knowledge stage, and the automatic stage. &#10;">
            <a:extLst>
              <a:ext uri="{FF2B5EF4-FFF2-40B4-BE49-F238E27FC236}">
                <a16:creationId xmlns:a16="http://schemas.microsoft.com/office/drawing/2014/main" id="{2222E357-2D5A-95BF-51F0-B6C1971CFE39}"/>
              </a:ext>
            </a:extLst>
          </p:cNvPr>
          <p:cNvGraphicFramePr/>
          <p:nvPr>
            <p:extLst>
              <p:ext uri="{D42A27DB-BD31-4B8C-83A1-F6EECF244321}">
                <p14:modId xmlns:p14="http://schemas.microsoft.com/office/powerpoint/2010/main" val="811463089"/>
              </p:ext>
            </p:extLst>
          </p:nvPr>
        </p:nvGraphicFramePr>
        <p:xfrm>
          <a:off x="149927" y="3040351"/>
          <a:ext cx="11856542" cy="327600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5">
            <a:extLst>
              <a:ext uri="{FF2B5EF4-FFF2-40B4-BE49-F238E27FC236}">
                <a16:creationId xmlns:a16="http://schemas.microsoft.com/office/drawing/2014/main" id="{76B53024-95E9-728E-4867-4B0187F89279}"/>
              </a:ext>
            </a:extLst>
          </p:cNvPr>
          <p:cNvSpPr txBox="1"/>
          <p:nvPr/>
        </p:nvSpPr>
        <p:spPr>
          <a:xfrm>
            <a:off x="4544704" y="6525491"/>
            <a:ext cx="7647296" cy="923330"/>
          </a:xfrm>
          <a:prstGeom prst="rect">
            <a:avLst/>
          </a:prstGeom>
          <a:noFill/>
        </p:spPr>
        <p:txBody>
          <a:bodyPr wrap="square" rtlCol="0">
            <a:spAutoFit/>
          </a:bodyPr>
          <a:lstStyle/>
          <a:p>
            <a:pPr algn="r" rtl="0">
              <a:spcBef>
                <a:spcPts val="1000"/>
              </a:spcBef>
              <a:spcAft>
                <a:spcPts val="0"/>
              </a:spcAft>
            </a:pPr>
            <a:r>
              <a:rPr lang="en-US" sz="1600" b="0" i="1" u="none" strike="noStrike">
                <a:solidFill>
                  <a:srgbClr val="000000"/>
                </a:solidFill>
                <a:effectLst/>
                <a:latin typeface="Tahoma" panose="020B0604030504040204" pitchFamily="34" charset="0"/>
              </a:rPr>
              <a:t>Adapted from Equipped For Reading Success, Kilpatrick, 2016</a:t>
            </a:r>
            <a:endParaRPr lang="en-US" sz="1600" b="0">
              <a:effectLst/>
            </a:endParaRPr>
          </a:p>
          <a:p>
            <a:br>
              <a:rPr lang="en-US"/>
            </a:br>
            <a:endParaRPr lang="en-US"/>
          </a:p>
        </p:txBody>
      </p:sp>
    </p:spTree>
    <p:extLst>
      <p:ext uri="{BB962C8B-B14F-4D97-AF65-F5344CB8AC3E}">
        <p14:creationId xmlns:p14="http://schemas.microsoft.com/office/powerpoint/2010/main" val="41870136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75F906E-B0B3-440F-988E-4CF1710FBFA6}"/>
              </a:ext>
            </a:extLst>
          </p:cNvPr>
          <p:cNvSpPr txBox="1">
            <a:spLocks noGrp="1"/>
          </p:cNvSpPr>
          <p:nvPr>
            <p:ph type="title" idx="4294967295"/>
          </p:nvPr>
        </p:nvSpPr>
        <p:spPr>
          <a:xfrm>
            <a:off x="0" y="2954907"/>
            <a:ext cx="12192000" cy="1342079"/>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normAutofit/>
          </a:bodyPr>
          <a:lstStyle>
            <a:lvl1pPr lvl="0" algn="ctr" defTabSz="914400" rtl="0" eaLnBrk="1" latinLnBrk="0" hangingPunct="1">
              <a:lnSpc>
                <a:spcPct val="90000"/>
              </a:lnSpc>
              <a:spcBef>
                <a:spcPts val="0"/>
              </a:spcBef>
              <a:spcAft>
                <a:spcPts val="0"/>
              </a:spcAft>
              <a:buClr>
                <a:schemeClr val="lt1"/>
              </a:buClr>
              <a:buSzPts val="4800"/>
              <a:buFont typeface="Arial"/>
              <a:buNone/>
              <a:defRPr sz="4800" b="0" kern="1200">
                <a:solidFill>
                  <a:schemeClr val="lt1"/>
                </a:solidFill>
                <a:latin typeface="+mj-lt"/>
                <a:ea typeface="Museo Slab 500" panose="0200000000000000000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ctr" defTabSz="914400" rtl="0" eaLnBrk="1" fontAlgn="auto" latinLnBrk="0" hangingPunct="1">
              <a:lnSpc>
                <a:spcPct val="90000"/>
              </a:lnSpc>
              <a:spcBef>
                <a:spcPts val="0"/>
              </a:spcBef>
              <a:spcAft>
                <a:spcPts val="0"/>
              </a:spcAft>
              <a:buClr>
                <a:schemeClr val="lt1"/>
              </a:buClr>
              <a:buSzPts val="4800"/>
              <a:buFont typeface="Arial"/>
              <a:buNone/>
              <a:tabLst/>
              <a:defRPr/>
            </a:pPr>
            <a:r>
              <a:rPr kumimoji="0" lang="en-US" sz="4800" b="0" i="0" u="sng" strike="noStrike" kern="1200" cap="none" spc="0" normalizeH="0" baseline="0" noProof="0" dirty="0">
                <a:ln>
                  <a:noFill/>
                </a:ln>
                <a:solidFill>
                  <a:schemeClr val="lt1"/>
                </a:solidFill>
                <a:effectLst/>
                <a:uLnTx/>
                <a:uFillTx/>
                <a:latin typeface="+mj-lt"/>
                <a:ea typeface="Museo Slab 500" panose="02000000000000000000" charset="0"/>
                <a:cs typeface="Arial"/>
                <a:sym typeface="Arial"/>
              </a:rPr>
              <a:t>Introduction</a:t>
            </a:r>
            <a:br>
              <a:rPr kumimoji="0" lang="en-US" sz="4800" b="0" i="0" u="none" strike="noStrike" kern="1200" cap="none" spc="0" normalizeH="0" baseline="0" noProof="0" dirty="0">
                <a:ln>
                  <a:noFill/>
                </a:ln>
                <a:solidFill>
                  <a:schemeClr val="lt1"/>
                </a:solidFill>
                <a:effectLst/>
                <a:uLnTx/>
                <a:uFillTx/>
                <a:latin typeface="+mj-lt"/>
                <a:ea typeface="Museo Slab 500" panose="02000000000000000000" charset="0"/>
                <a:cs typeface="Arial"/>
                <a:sym typeface="Arial"/>
              </a:rPr>
            </a:br>
            <a:endParaRPr kumimoji="0" lang="en-US" sz="4800" b="0" i="0" u="none" strike="noStrike" kern="1200" cap="none" spc="0" normalizeH="0" baseline="0" noProof="0" dirty="0">
              <a:ln>
                <a:noFill/>
              </a:ln>
              <a:solidFill>
                <a:schemeClr val="lt1"/>
              </a:solidFill>
              <a:effectLst/>
              <a:uLnTx/>
              <a:uFillTx/>
              <a:latin typeface="+mj-lt"/>
              <a:ea typeface="Museo Slab 500" panose="02000000000000000000" charset="0"/>
              <a:cs typeface="Arial"/>
              <a:sym typeface="Arial"/>
            </a:endParaRPr>
          </a:p>
        </p:txBody>
      </p:sp>
    </p:spTree>
    <p:extLst>
      <p:ext uri="{BB962C8B-B14F-4D97-AF65-F5344CB8AC3E}">
        <p14:creationId xmlns:p14="http://schemas.microsoft.com/office/powerpoint/2010/main" val="309665127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657"/>
        <p:cNvGrpSpPr/>
        <p:nvPr/>
      </p:nvGrpSpPr>
      <p:grpSpPr>
        <a:xfrm>
          <a:off x="0" y="0"/>
          <a:ext cx="0" cy="0"/>
          <a:chOff x="0" y="0"/>
          <a:chExt cx="0" cy="0"/>
        </a:xfrm>
      </p:grpSpPr>
      <p:sp>
        <p:nvSpPr>
          <p:cNvPr id="14" name="Title 6">
            <a:extLst>
              <a:ext uri="{FF2B5EF4-FFF2-40B4-BE49-F238E27FC236}">
                <a16:creationId xmlns:a16="http://schemas.microsoft.com/office/drawing/2014/main" id="{7A1A3440-886C-4BD1-BF05-7E02D9D0C2C7}"/>
              </a:ext>
            </a:extLst>
          </p:cNvPr>
          <p:cNvSpPr>
            <a:spLocks noGrp="1"/>
          </p:cNvSpPr>
          <p:nvPr>
            <p:ph type="title"/>
          </p:nvPr>
        </p:nvSpPr>
        <p:spPr>
          <a:xfrm>
            <a:off x="236621" y="197110"/>
            <a:ext cx="4973553" cy="1139139"/>
          </a:xfrm>
        </p:spPr>
        <p:txBody>
          <a:bodyPr vert="horz" lIns="91440" tIns="45720" rIns="91440" bIns="45720" rtlCol="0" anchor="ctr">
            <a:noAutofit/>
          </a:bodyPr>
          <a:lstStyle/>
          <a:p>
            <a:pPr>
              <a:spcBef>
                <a:spcPct val="0"/>
              </a:spcBef>
            </a:pPr>
            <a:r>
              <a:rPr lang="en-US" sz="4000" kern="1200">
                <a:solidFill>
                  <a:schemeClr val="bg1"/>
                </a:solidFill>
                <a:latin typeface="+mj-lt"/>
                <a:ea typeface="+mj-ea"/>
                <a:cs typeface="+mj-cs"/>
              </a:rPr>
              <a:t>Multisensory Supports</a:t>
            </a:r>
          </a:p>
        </p:txBody>
      </p:sp>
      <p:sp>
        <p:nvSpPr>
          <p:cNvPr id="10" name="TextBox 9">
            <a:extLst>
              <a:ext uri="{FF2B5EF4-FFF2-40B4-BE49-F238E27FC236}">
                <a16:creationId xmlns:a16="http://schemas.microsoft.com/office/drawing/2014/main" id="{DF6F4CB3-6E8D-00E6-7884-53532B293B63}"/>
              </a:ext>
            </a:extLst>
          </p:cNvPr>
          <p:cNvSpPr txBox="1"/>
          <p:nvPr/>
        </p:nvSpPr>
        <p:spPr>
          <a:xfrm>
            <a:off x="425209" y="1715325"/>
            <a:ext cx="5069848" cy="2858759"/>
          </a:xfrm>
          <a:prstGeom prst="rect">
            <a:avLst/>
          </a:prstGeom>
        </p:spPr>
        <p:txBody>
          <a:bodyPr vert="horz" lIns="91440" tIns="45720" rIns="91440" bIns="45720" rtlCol="0" anchor="t">
            <a:normAutofit/>
          </a:bodyPr>
          <a:lstStyle/>
          <a:p>
            <a:pPr indent="-228600">
              <a:lnSpc>
                <a:spcPct val="90000"/>
              </a:lnSpc>
              <a:spcAft>
                <a:spcPts val="600"/>
              </a:spcAft>
              <a:buFont typeface="Arial" panose="020B0604020202020204" pitchFamily="34" charset="0"/>
              <a:buChar char="•"/>
            </a:pPr>
            <a:r>
              <a:rPr lang="en-US" sz="2200"/>
              <a:t>Multisensory supports with letters can include magnetic letters, cubes with letters, letter cards, beads with letters, etc. </a:t>
            </a:r>
          </a:p>
          <a:p>
            <a:pPr indent="-228600">
              <a:lnSpc>
                <a:spcPct val="90000"/>
              </a:lnSpc>
              <a:spcAft>
                <a:spcPts val="600"/>
              </a:spcAft>
              <a:buFont typeface="Arial" panose="020B0604020202020204" pitchFamily="34" charset="0"/>
              <a:buChar char="•"/>
            </a:pPr>
            <a:endParaRPr lang="en-US" sz="2200"/>
          </a:p>
          <a:p>
            <a:pPr indent="-228600">
              <a:lnSpc>
                <a:spcPct val="90000"/>
              </a:lnSpc>
              <a:spcAft>
                <a:spcPts val="600"/>
              </a:spcAft>
              <a:buFont typeface="Arial" panose="020B0604020202020204" pitchFamily="34" charset="0"/>
              <a:buChar char="•"/>
            </a:pPr>
            <a:r>
              <a:rPr lang="en-US" sz="2200"/>
              <a:t>Letters are typically readily available as capital or uppercase, but it is important to practice with lowercase letters to connect with writing.</a:t>
            </a:r>
          </a:p>
          <a:p>
            <a:pPr indent="-228600">
              <a:lnSpc>
                <a:spcPct val="90000"/>
              </a:lnSpc>
              <a:spcAft>
                <a:spcPts val="600"/>
              </a:spcAft>
              <a:buFont typeface="Arial" panose="020B0604020202020204" pitchFamily="34" charset="0"/>
              <a:buChar char="•"/>
            </a:pPr>
            <a:endParaRPr lang="en-US"/>
          </a:p>
          <a:p>
            <a:pPr indent="-228600">
              <a:lnSpc>
                <a:spcPct val="90000"/>
              </a:lnSpc>
              <a:spcAft>
                <a:spcPts val="600"/>
              </a:spcAft>
              <a:buFont typeface="Arial" panose="020B0604020202020204" pitchFamily="34" charset="0"/>
              <a:buChar char="•"/>
            </a:pPr>
            <a:endParaRPr lang="en-US"/>
          </a:p>
        </p:txBody>
      </p:sp>
      <p:sp>
        <p:nvSpPr>
          <p:cNvPr id="38" name="Oval 37">
            <a:extLst>
              <a:ext uri="{FF2B5EF4-FFF2-40B4-BE49-F238E27FC236}">
                <a16:creationId xmlns:a16="http://schemas.microsoft.com/office/drawing/2014/main" id="{07977D39-626F-40D7-B00F-16E02602DD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49615" y="197110"/>
            <a:ext cx="2020824" cy="2020824"/>
          </a:xfrm>
          <a:prstGeom prst="ellipse">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 name="Picture 19">
            <a:extLst>
              <a:ext uri="{FF2B5EF4-FFF2-40B4-BE49-F238E27FC236}">
                <a16:creationId xmlns:a16="http://schemas.microsoft.com/office/drawing/2014/main" id="{77AB33F2-F051-F6E9-0FB0-41D0872853E0}"/>
              </a:ext>
              <a:ext uri="{C183D7F6-B498-43B3-948B-1728B52AA6E4}">
                <adec:decorative xmlns:adec="http://schemas.microsoft.com/office/drawing/2017/decorative" val="1"/>
              </a:ext>
            </a:extLst>
          </p:cNvPr>
          <p:cNvPicPr>
            <a:picLocks noChangeAspect="1"/>
          </p:cNvPicPr>
          <p:nvPr/>
        </p:nvPicPr>
        <p:blipFill rotWithShape="1">
          <a:blip r:embed="rId3"/>
          <a:srcRect l="25652" r="7855"/>
          <a:stretch/>
        </p:blipFill>
        <p:spPr>
          <a:xfrm>
            <a:off x="5714207" y="361702"/>
            <a:ext cx="1691640" cy="1691640"/>
          </a:xfrm>
          <a:custGeom>
            <a:avLst/>
            <a:gdLst/>
            <a:ahLst/>
            <a:cxnLst/>
            <a:rect l="l" t="t" r="r" b="b"/>
            <a:pathLst>
              <a:path w="1956816" h="1956816">
                <a:moveTo>
                  <a:pt x="978408" y="0"/>
                </a:moveTo>
                <a:cubicBezTo>
                  <a:pt x="1518768" y="0"/>
                  <a:pt x="1956816" y="438048"/>
                  <a:pt x="1956816" y="978408"/>
                </a:cubicBezTo>
                <a:cubicBezTo>
                  <a:pt x="1956816" y="1518768"/>
                  <a:pt x="1518768" y="1956816"/>
                  <a:pt x="978408" y="1956816"/>
                </a:cubicBezTo>
                <a:cubicBezTo>
                  <a:pt x="438048" y="1956816"/>
                  <a:pt x="0" y="1518768"/>
                  <a:pt x="0" y="978408"/>
                </a:cubicBezTo>
                <a:cubicBezTo>
                  <a:pt x="0" y="438048"/>
                  <a:pt x="438048" y="0"/>
                  <a:pt x="978408" y="0"/>
                </a:cubicBezTo>
                <a:close/>
              </a:path>
            </a:pathLst>
          </a:custGeom>
        </p:spPr>
      </p:pic>
      <p:sp>
        <p:nvSpPr>
          <p:cNvPr id="40" name="Freeform: Shape 39">
            <a:extLst>
              <a:ext uri="{FF2B5EF4-FFF2-40B4-BE49-F238E27FC236}">
                <a16:creationId xmlns:a16="http://schemas.microsoft.com/office/drawing/2014/main" id="{B905CDE4-B751-4B3E-B625-6E59F89034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14932" y="-16261"/>
            <a:ext cx="4077068" cy="3445261"/>
          </a:xfrm>
          <a:custGeom>
            <a:avLst/>
            <a:gdLst>
              <a:gd name="connsiteX0" fmla="*/ 250035 w 4077068"/>
              <a:gd name="connsiteY0" fmla="*/ 0 h 3445261"/>
              <a:gd name="connsiteX1" fmla="*/ 4077068 w 4077068"/>
              <a:gd name="connsiteY1" fmla="*/ 0 h 3445261"/>
              <a:gd name="connsiteX2" fmla="*/ 4077068 w 4077068"/>
              <a:gd name="connsiteY2" fmla="*/ 2743040 h 3445261"/>
              <a:gd name="connsiteX3" fmla="*/ 4074154 w 4077068"/>
              <a:gd name="connsiteY3" fmla="*/ 2746247 h 3445261"/>
              <a:gd name="connsiteX4" fmla="*/ 2386584 w 4077068"/>
              <a:gd name="connsiteY4" fmla="*/ 3445261 h 3445261"/>
              <a:gd name="connsiteX5" fmla="*/ 0 w 4077068"/>
              <a:gd name="connsiteY5" fmla="*/ 1058677 h 3445261"/>
              <a:gd name="connsiteX6" fmla="*/ 187550 w 4077068"/>
              <a:gd name="connsiteY6" fmla="*/ 129711 h 3445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77068" h="3445261">
                <a:moveTo>
                  <a:pt x="250035" y="0"/>
                </a:moveTo>
                <a:lnTo>
                  <a:pt x="4077068" y="0"/>
                </a:lnTo>
                <a:lnTo>
                  <a:pt x="4077068" y="2743040"/>
                </a:lnTo>
                <a:lnTo>
                  <a:pt x="4074154" y="2746247"/>
                </a:lnTo>
                <a:cubicBezTo>
                  <a:pt x="3642267" y="3178134"/>
                  <a:pt x="3045621" y="3445261"/>
                  <a:pt x="2386584" y="3445261"/>
                </a:cubicBezTo>
                <a:cubicBezTo>
                  <a:pt x="1068510" y="3445261"/>
                  <a:pt x="0" y="2376751"/>
                  <a:pt x="0" y="1058677"/>
                </a:cubicBezTo>
                <a:cubicBezTo>
                  <a:pt x="0" y="729159"/>
                  <a:pt x="66782" y="415238"/>
                  <a:pt x="187550" y="129711"/>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Oval 41">
            <a:extLst>
              <a:ext uri="{FF2B5EF4-FFF2-40B4-BE49-F238E27FC236}">
                <a16:creationId xmlns:a16="http://schemas.microsoft.com/office/drawing/2014/main" id="{08108C16-F4C0-44AA-999D-17BD39219B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1428" y="2550745"/>
            <a:ext cx="3072384" cy="3072384"/>
          </a:xfrm>
          <a:prstGeom prst="ellipse">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2" name="Picture 21">
            <a:extLst>
              <a:ext uri="{FF2B5EF4-FFF2-40B4-BE49-F238E27FC236}">
                <a16:creationId xmlns:a16="http://schemas.microsoft.com/office/drawing/2014/main" id="{7FCB10EE-F54B-55A3-8567-8FB7C0C73233}"/>
              </a:ext>
              <a:ext uri="{C183D7F6-B498-43B3-948B-1728B52AA6E4}">
                <adec:decorative xmlns:adec="http://schemas.microsoft.com/office/drawing/2017/decorative" val="1"/>
              </a:ext>
            </a:extLst>
          </p:cNvPr>
          <p:cNvPicPr>
            <a:picLocks noChangeAspect="1"/>
          </p:cNvPicPr>
          <p:nvPr/>
        </p:nvPicPr>
        <p:blipFill rotWithShape="1">
          <a:blip r:embed="rId4"/>
          <a:srcRect l="4240" r="5" b="5"/>
          <a:stretch/>
        </p:blipFill>
        <p:spPr>
          <a:xfrm>
            <a:off x="5886020" y="2715337"/>
            <a:ext cx="2743200" cy="2743200"/>
          </a:xfrm>
          <a:custGeom>
            <a:avLst/>
            <a:gdLst/>
            <a:ahLst/>
            <a:cxnLst/>
            <a:rect l="l" t="t" r="r" b="b"/>
            <a:pathLst>
              <a:path w="2834640" h="2834640">
                <a:moveTo>
                  <a:pt x="1417320" y="0"/>
                </a:moveTo>
                <a:cubicBezTo>
                  <a:pt x="2200084" y="0"/>
                  <a:pt x="2834640" y="634556"/>
                  <a:pt x="2834640" y="1417320"/>
                </a:cubicBezTo>
                <a:cubicBezTo>
                  <a:pt x="2834640" y="2200084"/>
                  <a:pt x="2200084" y="2834640"/>
                  <a:pt x="1417320" y="2834640"/>
                </a:cubicBezTo>
                <a:cubicBezTo>
                  <a:pt x="634556" y="2834640"/>
                  <a:pt x="0" y="2200084"/>
                  <a:pt x="0" y="1417320"/>
                </a:cubicBezTo>
                <a:cubicBezTo>
                  <a:pt x="0" y="634556"/>
                  <a:pt x="634556" y="0"/>
                  <a:pt x="1417320" y="0"/>
                </a:cubicBezTo>
                <a:close/>
              </a:path>
            </a:pathLst>
          </a:custGeom>
        </p:spPr>
      </p:pic>
      <p:pic>
        <p:nvPicPr>
          <p:cNvPr id="16" name="Picture 15">
            <a:extLst>
              <a:ext uri="{FF2B5EF4-FFF2-40B4-BE49-F238E27FC236}">
                <a16:creationId xmlns:a16="http://schemas.microsoft.com/office/drawing/2014/main" id="{A7427836-21AE-6861-CF7A-4436D9648A58}"/>
              </a:ext>
              <a:ext uri="{C183D7F6-B498-43B3-948B-1728B52AA6E4}">
                <adec:decorative xmlns:adec="http://schemas.microsoft.com/office/drawing/2017/decorative" val="1"/>
              </a:ext>
            </a:extLst>
          </p:cNvPr>
          <p:cNvPicPr>
            <a:picLocks noChangeAspect="1"/>
          </p:cNvPicPr>
          <p:nvPr/>
        </p:nvPicPr>
        <p:blipFill rotWithShape="1">
          <a:blip r:embed="rId5"/>
          <a:srcRect l="20398" r="4" b="4"/>
          <a:stretch/>
        </p:blipFill>
        <p:spPr>
          <a:xfrm>
            <a:off x="8278624" y="2"/>
            <a:ext cx="3913376" cy="3281569"/>
          </a:xfrm>
          <a:custGeom>
            <a:avLst/>
            <a:gdLst/>
            <a:ahLst/>
            <a:cxnLst/>
            <a:rect l="l" t="t" r="r" b="b"/>
            <a:pathLst>
              <a:path w="3913376" h="3281569">
                <a:moveTo>
                  <a:pt x="267865" y="0"/>
                </a:moveTo>
                <a:lnTo>
                  <a:pt x="3913376" y="0"/>
                </a:lnTo>
                <a:lnTo>
                  <a:pt x="3913376" y="2499938"/>
                </a:lnTo>
                <a:lnTo>
                  <a:pt x="3794714" y="2630499"/>
                </a:lnTo>
                <a:cubicBezTo>
                  <a:pt x="3392450" y="3032763"/>
                  <a:pt x="2836727" y="3281569"/>
                  <a:pt x="2222892" y="3281569"/>
                </a:cubicBezTo>
                <a:cubicBezTo>
                  <a:pt x="995223" y="3281569"/>
                  <a:pt x="0" y="2286346"/>
                  <a:pt x="0" y="1058677"/>
                </a:cubicBezTo>
                <a:cubicBezTo>
                  <a:pt x="0" y="751760"/>
                  <a:pt x="62202" y="459370"/>
                  <a:pt x="174686" y="193427"/>
                </a:cubicBezTo>
                <a:close/>
              </a:path>
            </a:pathLst>
          </a:custGeom>
        </p:spPr>
      </p:pic>
      <p:sp>
        <p:nvSpPr>
          <p:cNvPr id="44" name="Freeform: Shape 43">
            <a:extLst>
              <a:ext uri="{FF2B5EF4-FFF2-40B4-BE49-F238E27FC236}">
                <a16:creationId xmlns:a16="http://schemas.microsoft.com/office/drawing/2014/main" id="{CDC29AC1-2821-4FCC-B597-88DAF39C36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53162" y="4604085"/>
            <a:ext cx="4281112" cy="2253913"/>
          </a:xfrm>
          <a:custGeom>
            <a:avLst/>
            <a:gdLst>
              <a:gd name="connsiteX0" fmla="*/ 2140556 w 4281112"/>
              <a:gd name="connsiteY0" fmla="*/ 0 h 2253913"/>
              <a:gd name="connsiteX1" fmla="*/ 4281112 w 4281112"/>
              <a:gd name="connsiteY1" fmla="*/ 2140556 h 2253913"/>
              <a:gd name="connsiteX2" fmla="*/ 4275388 w 4281112"/>
              <a:gd name="connsiteY2" fmla="*/ 2253913 h 2253913"/>
              <a:gd name="connsiteX3" fmla="*/ 5724 w 4281112"/>
              <a:gd name="connsiteY3" fmla="*/ 2253913 h 2253913"/>
              <a:gd name="connsiteX4" fmla="*/ 0 w 4281112"/>
              <a:gd name="connsiteY4" fmla="*/ 2140556 h 2253913"/>
              <a:gd name="connsiteX5" fmla="*/ 2140556 w 4281112"/>
              <a:gd name="connsiteY5" fmla="*/ 0 h 225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81112" h="2253913">
                <a:moveTo>
                  <a:pt x="2140556" y="0"/>
                </a:moveTo>
                <a:cubicBezTo>
                  <a:pt x="3322752" y="0"/>
                  <a:pt x="4281112" y="958360"/>
                  <a:pt x="4281112" y="2140556"/>
                </a:cubicBezTo>
                <a:lnTo>
                  <a:pt x="4275388" y="2253913"/>
                </a:lnTo>
                <a:lnTo>
                  <a:pt x="5724" y="2253913"/>
                </a:lnTo>
                <a:lnTo>
                  <a:pt x="0" y="2140556"/>
                </a:lnTo>
                <a:cubicBezTo>
                  <a:pt x="0" y="958360"/>
                  <a:pt x="958360" y="0"/>
                  <a:pt x="2140556" y="0"/>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8" name="Picture 17">
            <a:extLst>
              <a:ext uri="{FF2B5EF4-FFF2-40B4-BE49-F238E27FC236}">
                <a16:creationId xmlns:a16="http://schemas.microsoft.com/office/drawing/2014/main" id="{71D99148-5673-ECE4-C45C-7C1ABF0A016F}"/>
              </a:ext>
              <a:ext uri="{C183D7F6-B498-43B3-948B-1728B52AA6E4}">
                <adec:decorative xmlns:adec="http://schemas.microsoft.com/office/drawing/2017/decorative" val="1"/>
              </a:ext>
            </a:extLst>
          </p:cNvPr>
          <p:cNvPicPr>
            <a:picLocks noChangeAspect="1"/>
          </p:cNvPicPr>
          <p:nvPr/>
        </p:nvPicPr>
        <p:blipFill rotWithShape="1">
          <a:blip r:embed="rId6"/>
          <a:srcRect r="5" b="19594"/>
          <a:stretch/>
        </p:blipFill>
        <p:spPr>
          <a:xfrm>
            <a:off x="1818614" y="4769536"/>
            <a:ext cx="3950208" cy="2088462"/>
          </a:xfrm>
          <a:custGeom>
            <a:avLst/>
            <a:gdLst/>
            <a:ahLst/>
            <a:cxnLst/>
            <a:rect l="l" t="t" r="r" b="b"/>
            <a:pathLst>
              <a:path w="3950208" h="2088462">
                <a:moveTo>
                  <a:pt x="1975104" y="0"/>
                </a:moveTo>
                <a:cubicBezTo>
                  <a:pt x="3065924" y="0"/>
                  <a:pt x="3950208" y="884284"/>
                  <a:pt x="3950208" y="1975104"/>
                </a:cubicBezTo>
                <a:lnTo>
                  <a:pt x="3944484" y="2088462"/>
                </a:lnTo>
                <a:lnTo>
                  <a:pt x="5724" y="2088462"/>
                </a:lnTo>
                <a:lnTo>
                  <a:pt x="0" y="1975104"/>
                </a:lnTo>
                <a:cubicBezTo>
                  <a:pt x="0" y="884284"/>
                  <a:pt x="884284" y="0"/>
                  <a:pt x="1975104" y="0"/>
                </a:cubicBezTo>
                <a:close/>
              </a:path>
            </a:pathLst>
          </a:custGeom>
        </p:spPr>
      </p:pic>
      <p:sp>
        <p:nvSpPr>
          <p:cNvPr id="46" name="Freeform: Shape 45">
            <a:extLst>
              <a:ext uri="{FF2B5EF4-FFF2-40B4-BE49-F238E27FC236}">
                <a16:creationId xmlns:a16="http://schemas.microsoft.com/office/drawing/2014/main" id="{C8F10CB3-3B5E-4C7A-98CF-B87454DDFA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48370" y="3966828"/>
            <a:ext cx="3339958" cy="2891173"/>
          </a:xfrm>
          <a:custGeom>
            <a:avLst/>
            <a:gdLst>
              <a:gd name="connsiteX0" fmla="*/ 2002536 w 3339958"/>
              <a:gd name="connsiteY0" fmla="*/ 0 h 2891173"/>
              <a:gd name="connsiteX1" fmla="*/ 3276335 w 3339958"/>
              <a:gd name="connsiteY1" fmla="*/ 457282 h 2891173"/>
              <a:gd name="connsiteX2" fmla="*/ 3339958 w 3339958"/>
              <a:gd name="connsiteY2" fmla="*/ 515107 h 2891173"/>
              <a:gd name="connsiteX3" fmla="*/ 3339958 w 3339958"/>
              <a:gd name="connsiteY3" fmla="*/ 2891173 h 2891173"/>
              <a:gd name="connsiteX4" fmla="*/ 209954 w 3339958"/>
              <a:gd name="connsiteY4" fmla="*/ 2891173 h 2891173"/>
              <a:gd name="connsiteX5" fmla="*/ 157369 w 3339958"/>
              <a:gd name="connsiteY5" fmla="*/ 2782014 h 2891173"/>
              <a:gd name="connsiteX6" fmla="*/ 0 w 3339958"/>
              <a:gd name="connsiteY6" fmla="*/ 2002536 h 2891173"/>
              <a:gd name="connsiteX7" fmla="*/ 2002536 w 3339958"/>
              <a:gd name="connsiteY7" fmla="*/ 0 h 2891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39958" h="2891173">
                <a:moveTo>
                  <a:pt x="2002536" y="0"/>
                </a:moveTo>
                <a:cubicBezTo>
                  <a:pt x="2486398" y="0"/>
                  <a:pt x="2930179" y="171609"/>
                  <a:pt x="3276335" y="457282"/>
                </a:cubicBezTo>
                <a:lnTo>
                  <a:pt x="3339958" y="515107"/>
                </a:lnTo>
                <a:lnTo>
                  <a:pt x="3339958" y="2891173"/>
                </a:lnTo>
                <a:lnTo>
                  <a:pt x="209954" y="2891173"/>
                </a:lnTo>
                <a:lnTo>
                  <a:pt x="157369" y="2782014"/>
                </a:lnTo>
                <a:cubicBezTo>
                  <a:pt x="56036" y="2542434"/>
                  <a:pt x="0" y="2279029"/>
                  <a:pt x="0" y="2002536"/>
                </a:cubicBezTo>
                <a:cubicBezTo>
                  <a:pt x="0" y="896566"/>
                  <a:pt x="896566" y="0"/>
                  <a:pt x="2002536" y="0"/>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 name="Picture 12">
            <a:extLst>
              <a:ext uri="{FF2B5EF4-FFF2-40B4-BE49-F238E27FC236}">
                <a16:creationId xmlns:a16="http://schemas.microsoft.com/office/drawing/2014/main" id="{0E53C5A3-0C4F-4308-1311-F10D9A15501C}"/>
              </a:ext>
              <a:ext uri="{C183D7F6-B498-43B3-948B-1728B52AA6E4}">
                <adec:decorative xmlns:adec="http://schemas.microsoft.com/office/drawing/2017/decorative" val="1"/>
              </a:ext>
            </a:extLst>
          </p:cNvPr>
          <p:cNvPicPr>
            <a:picLocks noChangeAspect="1"/>
          </p:cNvPicPr>
          <p:nvPr/>
        </p:nvPicPr>
        <p:blipFill rotWithShape="1">
          <a:blip r:embed="rId7"/>
          <a:srcRect l="6822" r="8379" b="-3"/>
          <a:stretch/>
        </p:blipFill>
        <p:spPr>
          <a:xfrm>
            <a:off x="9009416" y="4131546"/>
            <a:ext cx="3178912" cy="2726454"/>
          </a:xfrm>
          <a:custGeom>
            <a:avLst/>
            <a:gdLst/>
            <a:ahLst/>
            <a:cxnLst/>
            <a:rect l="l" t="t" r="r" b="b"/>
            <a:pathLst>
              <a:path w="3178912" h="2726454">
                <a:moveTo>
                  <a:pt x="1837818" y="0"/>
                </a:moveTo>
                <a:cubicBezTo>
                  <a:pt x="2345318" y="0"/>
                  <a:pt x="2804772" y="205705"/>
                  <a:pt x="3137352" y="538285"/>
                </a:cubicBezTo>
                <a:lnTo>
                  <a:pt x="3178912" y="584013"/>
                </a:lnTo>
                <a:lnTo>
                  <a:pt x="3178912" y="2726454"/>
                </a:lnTo>
                <a:lnTo>
                  <a:pt x="229483" y="2726454"/>
                </a:lnTo>
                <a:lnTo>
                  <a:pt x="221815" y="2713832"/>
                </a:lnTo>
                <a:cubicBezTo>
                  <a:pt x="80353" y="2453425"/>
                  <a:pt x="0" y="2155005"/>
                  <a:pt x="0" y="1837818"/>
                </a:cubicBezTo>
                <a:cubicBezTo>
                  <a:pt x="0" y="822819"/>
                  <a:pt x="822819" y="0"/>
                  <a:pt x="1837818" y="0"/>
                </a:cubicBezTo>
                <a:close/>
              </a:path>
            </a:pathLst>
          </a:custGeom>
        </p:spPr>
      </p:pic>
      <p:pic>
        <p:nvPicPr>
          <p:cNvPr id="3" name="Picture 2">
            <a:extLst>
              <a:ext uri="{FF2B5EF4-FFF2-40B4-BE49-F238E27FC236}">
                <a16:creationId xmlns:a16="http://schemas.microsoft.com/office/drawing/2014/main" id="{E6F4414D-2AE6-BA54-66CB-86E7645FAFFF}"/>
              </a:ext>
              <a:ext uri="{C183D7F6-B498-43B3-948B-1728B52AA6E4}">
                <adec:decorative xmlns:adec="http://schemas.microsoft.com/office/drawing/2017/decorative" val="1"/>
              </a:ext>
            </a:extLst>
          </p:cNvPr>
          <p:cNvPicPr>
            <a:picLocks noChangeAspect="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43598" y="6116125"/>
            <a:ext cx="1024421" cy="640080"/>
          </a:xfrm>
          <a:prstGeom prst="rect">
            <a:avLst/>
          </a:prstGeom>
        </p:spPr>
      </p:pic>
    </p:spTree>
    <p:extLst>
      <p:ext uri="{BB962C8B-B14F-4D97-AF65-F5344CB8AC3E}">
        <p14:creationId xmlns:p14="http://schemas.microsoft.com/office/powerpoint/2010/main" val="236170849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657"/>
        <p:cNvGrpSpPr/>
        <p:nvPr/>
      </p:nvGrpSpPr>
      <p:grpSpPr>
        <a:xfrm>
          <a:off x="0" y="0"/>
          <a:ext cx="0" cy="0"/>
          <a:chOff x="0" y="0"/>
          <a:chExt cx="0" cy="0"/>
        </a:xfrm>
      </p:grpSpPr>
      <p:sp>
        <p:nvSpPr>
          <p:cNvPr id="14" name="Title 6">
            <a:extLst>
              <a:ext uri="{FF2B5EF4-FFF2-40B4-BE49-F238E27FC236}">
                <a16:creationId xmlns:a16="http://schemas.microsoft.com/office/drawing/2014/main" id="{7A1A3440-886C-4BD1-BF05-7E02D9D0C2C7}"/>
              </a:ext>
            </a:extLst>
          </p:cNvPr>
          <p:cNvSpPr>
            <a:spLocks noGrp="1"/>
          </p:cNvSpPr>
          <p:nvPr>
            <p:ph type="title"/>
          </p:nvPr>
        </p:nvSpPr>
        <p:spPr/>
        <p:txBody>
          <a:bodyPr/>
          <a:lstStyle/>
          <a:p>
            <a:r>
              <a:rPr lang="en-US" sz="4000">
                <a:latin typeface="Museo Slab 500"/>
              </a:rPr>
              <a:t>Step 3. Provide a Model</a:t>
            </a:r>
            <a:endParaRPr lang="en-US"/>
          </a:p>
        </p:txBody>
      </p:sp>
      <p:graphicFrame>
        <p:nvGraphicFramePr>
          <p:cNvPr id="10" name="Diagram 9" descr="When providing a model for the blending and segmenting routines, instructional considerations include using scaffolds to make the task more concrete or abstract, incorporate visual supports such as pictures or realia, and model appropriate phoneme articulation. ">
            <a:extLst>
              <a:ext uri="{FF2B5EF4-FFF2-40B4-BE49-F238E27FC236}">
                <a16:creationId xmlns:a16="http://schemas.microsoft.com/office/drawing/2014/main" id="{E72266B5-DAAE-C754-EE24-AA33C397C60C}"/>
              </a:ext>
            </a:extLst>
          </p:cNvPr>
          <p:cNvGraphicFramePr/>
          <p:nvPr>
            <p:extLst>
              <p:ext uri="{D42A27DB-BD31-4B8C-83A1-F6EECF244321}">
                <p14:modId xmlns:p14="http://schemas.microsoft.com/office/powerpoint/2010/main" val="3533330641"/>
              </p:ext>
            </p:extLst>
          </p:nvPr>
        </p:nvGraphicFramePr>
        <p:xfrm>
          <a:off x="521446" y="1700011"/>
          <a:ext cx="10959921" cy="472315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Picture 2">
            <a:extLst>
              <a:ext uri="{FF2B5EF4-FFF2-40B4-BE49-F238E27FC236}">
                <a16:creationId xmlns:a16="http://schemas.microsoft.com/office/drawing/2014/main" id="{1A33ED86-F7A3-3F7F-BA1E-B8FB79174F9D}"/>
              </a:ext>
              <a:ext uri="{C183D7F6-B498-43B3-948B-1728B52AA6E4}">
                <adec:decorative xmlns:adec="http://schemas.microsoft.com/office/drawing/2017/decorative" val="1"/>
              </a:ext>
            </a:extLst>
          </p:cNvPr>
          <p:cNvPicPr>
            <a:picLocks noChangeAspect="1"/>
          </p:cNvPicPr>
          <p:nvPr/>
        </p:nvPicPr>
        <p:blipFill>
          <a:blip r:embed="rId8"/>
          <a:stretch>
            <a:fillRect/>
          </a:stretch>
        </p:blipFill>
        <p:spPr>
          <a:xfrm>
            <a:off x="8364981" y="2434094"/>
            <a:ext cx="1472699" cy="713787"/>
          </a:xfrm>
          <a:prstGeom prst="rect">
            <a:avLst/>
          </a:prstGeom>
        </p:spPr>
      </p:pic>
      <p:pic>
        <p:nvPicPr>
          <p:cNvPr id="5" name="Picture 4">
            <a:extLst>
              <a:ext uri="{FF2B5EF4-FFF2-40B4-BE49-F238E27FC236}">
                <a16:creationId xmlns:a16="http://schemas.microsoft.com/office/drawing/2014/main" id="{D16138BF-F765-0D23-9029-D1DE1B7C3839}"/>
              </a:ext>
              <a:ext uri="{C183D7F6-B498-43B3-948B-1728B52AA6E4}">
                <adec:decorative xmlns:adec="http://schemas.microsoft.com/office/drawing/2017/decorative" val="1"/>
              </a:ext>
            </a:extLst>
          </p:cNvPr>
          <p:cNvPicPr>
            <a:picLocks noChangeAspect="1"/>
          </p:cNvPicPr>
          <p:nvPr/>
        </p:nvPicPr>
        <p:blipFill>
          <a:blip r:embed="rId9"/>
          <a:stretch>
            <a:fillRect/>
          </a:stretch>
        </p:blipFill>
        <p:spPr>
          <a:xfrm>
            <a:off x="8306691" y="3147881"/>
            <a:ext cx="1472699" cy="591967"/>
          </a:xfrm>
          <a:prstGeom prst="rect">
            <a:avLst/>
          </a:prstGeom>
        </p:spPr>
      </p:pic>
      <p:pic>
        <p:nvPicPr>
          <p:cNvPr id="7" name="Picture 6">
            <a:extLst>
              <a:ext uri="{FF2B5EF4-FFF2-40B4-BE49-F238E27FC236}">
                <a16:creationId xmlns:a16="http://schemas.microsoft.com/office/drawing/2014/main" id="{80AB9337-1139-C70E-1E6F-51467ACEC047}"/>
              </a:ext>
              <a:ext uri="{C183D7F6-B498-43B3-948B-1728B52AA6E4}">
                <adec:decorative xmlns:adec="http://schemas.microsoft.com/office/drawing/2017/decorative" val="1"/>
              </a:ext>
            </a:extLst>
          </p:cNvPr>
          <p:cNvPicPr>
            <a:picLocks noChangeAspect="1"/>
          </p:cNvPicPr>
          <p:nvPr/>
        </p:nvPicPr>
        <p:blipFill>
          <a:blip r:embed="rId10"/>
          <a:stretch>
            <a:fillRect/>
          </a:stretch>
        </p:blipFill>
        <p:spPr>
          <a:xfrm>
            <a:off x="8306690" y="3719645"/>
            <a:ext cx="1472699" cy="683883"/>
          </a:xfrm>
          <a:prstGeom prst="rect">
            <a:avLst/>
          </a:prstGeom>
        </p:spPr>
      </p:pic>
      <p:pic>
        <p:nvPicPr>
          <p:cNvPr id="9" name="Picture 8">
            <a:extLst>
              <a:ext uri="{FF2B5EF4-FFF2-40B4-BE49-F238E27FC236}">
                <a16:creationId xmlns:a16="http://schemas.microsoft.com/office/drawing/2014/main" id="{2FC688FC-3C1E-0636-4D6A-8B4BC4BC9499}"/>
              </a:ext>
              <a:ext uri="{C183D7F6-B498-43B3-948B-1728B52AA6E4}">
                <adec:decorative xmlns:adec="http://schemas.microsoft.com/office/drawing/2017/decorative" val="1"/>
              </a:ext>
            </a:extLst>
          </p:cNvPr>
          <p:cNvPicPr>
            <a:picLocks noChangeAspect="1"/>
          </p:cNvPicPr>
          <p:nvPr/>
        </p:nvPicPr>
        <p:blipFill>
          <a:blip r:embed="rId11"/>
          <a:stretch>
            <a:fillRect/>
          </a:stretch>
        </p:blipFill>
        <p:spPr>
          <a:xfrm>
            <a:off x="9895970" y="2804932"/>
            <a:ext cx="1527107" cy="1277864"/>
          </a:xfrm>
          <a:prstGeom prst="rect">
            <a:avLst/>
          </a:prstGeom>
        </p:spPr>
      </p:pic>
      <p:sp>
        <p:nvSpPr>
          <p:cNvPr id="2" name="Google Shape;338;g610ef0e5f8_7_79">
            <a:extLst>
              <a:ext uri="{FF2B5EF4-FFF2-40B4-BE49-F238E27FC236}">
                <a16:creationId xmlns:a16="http://schemas.microsoft.com/office/drawing/2014/main" id="{1DE38DAA-76BF-3A8E-3845-C78094FC350C}"/>
              </a:ext>
            </a:extLst>
          </p:cNvPr>
          <p:cNvSpPr txBox="1">
            <a:spLocks/>
          </p:cNvSpPr>
          <p:nvPr/>
        </p:nvSpPr>
        <p:spPr>
          <a:xfrm>
            <a:off x="297425" y="830348"/>
            <a:ext cx="10333055" cy="457251"/>
          </a:xfrm>
          <a:prstGeom prst="rect">
            <a:avLst/>
          </a:prstGeom>
          <a:noFill/>
          <a:ln>
            <a:noFill/>
          </a:ln>
        </p:spPr>
        <p:txBody>
          <a:bodyPr spcFirstLastPara="1" vert="horz" wrap="square" lIns="0" tIns="0" rIns="0" bIns="0" rtlCol="0" anchor="t" anchorCtr="0">
            <a:noAutofit/>
          </a:bodyPr>
          <a:lstStyle>
            <a:lvl1pPr lvl="0" algn="l" defTabSz="914400" rtl="0" eaLnBrk="1" latinLnBrk="0" hangingPunct="1">
              <a:lnSpc>
                <a:spcPct val="90000"/>
              </a:lnSpc>
              <a:spcBef>
                <a:spcPts val="0"/>
              </a:spcBef>
              <a:spcAft>
                <a:spcPts val="0"/>
              </a:spcAft>
              <a:buClr>
                <a:schemeClr val="lt1"/>
              </a:buClr>
              <a:buSzPts val="2600"/>
              <a:buFont typeface="Arial"/>
              <a:buNone/>
              <a:defRPr sz="4800" b="0" kern="1200">
                <a:solidFill>
                  <a:schemeClr val="lt1"/>
                </a:solidFill>
                <a:latin typeface="Museo Slab 500" panose="02000000000000000000" pitchFamily="50" charset="0"/>
                <a:ea typeface="Museo Slab 500" panose="02000000000000000000" pitchFamily="5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sz="2400">
                <a:solidFill>
                  <a:schemeClr val="bg1"/>
                </a:solidFill>
              </a:rPr>
              <a:t>Blending and Segmenting Routine</a:t>
            </a:r>
          </a:p>
        </p:txBody>
      </p:sp>
    </p:spTree>
    <p:extLst>
      <p:ext uri="{BB962C8B-B14F-4D97-AF65-F5344CB8AC3E}">
        <p14:creationId xmlns:p14="http://schemas.microsoft.com/office/powerpoint/2010/main" val="393011773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151DA55-2D93-72A2-F790-E1F43A0108CB}"/>
              </a:ext>
              <a:ext uri="{C183D7F6-B498-43B3-948B-1728B52AA6E4}">
                <adec:decorative xmlns:adec="http://schemas.microsoft.com/office/drawing/2017/decorative" val="1"/>
              </a:ext>
            </a:extLst>
          </p:cNvPr>
          <p:cNvPicPr>
            <a:picLocks noChangeAspect="1"/>
          </p:cNvPicPr>
          <p:nvPr/>
        </p:nvPicPr>
        <p:blipFill rotWithShape="1">
          <a:blip r:embed="rId3"/>
          <a:srcRect b="16045"/>
          <a:stretch/>
        </p:blipFill>
        <p:spPr>
          <a:xfrm>
            <a:off x="20" y="10"/>
            <a:ext cx="12191980" cy="6857990"/>
          </a:xfrm>
          <a:prstGeom prst="rect">
            <a:avLst/>
          </a:prstGeom>
        </p:spPr>
      </p:pic>
      <p:sp>
        <p:nvSpPr>
          <p:cNvPr id="9" name="Rectangle 8">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CACBA9C-6722-5028-0912-30BE9EB762E7}"/>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spcBef>
                <a:spcPct val="0"/>
              </a:spcBef>
            </a:pPr>
            <a:r>
              <a:rPr lang="en-US" sz="2800" dirty="0">
                <a:solidFill>
                  <a:schemeClr val="tx1">
                    <a:lumMod val="85000"/>
                    <a:lumOff val="15000"/>
                  </a:schemeClr>
                </a:solidFill>
                <a:latin typeface="+mn-lt"/>
                <a:ea typeface="+mj-ea"/>
                <a:cs typeface="+mj-cs"/>
              </a:rPr>
              <a:t>Model left to right directionality </a:t>
            </a:r>
          </a:p>
        </p:txBody>
      </p:sp>
      <p:cxnSp>
        <p:nvCxnSpPr>
          <p:cNvPr id="11" name="Straight Connector 10">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graphicFrame>
        <p:nvGraphicFramePr>
          <p:cNvPr id="5" name="Table 5">
            <a:extLst>
              <a:ext uri="{FF2B5EF4-FFF2-40B4-BE49-F238E27FC236}">
                <a16:creationId xmlns:a16="http://schemas.microsoft.com/office/drawing/2014/main" id="{89E34CB1-1CAC-6667-7026-66BE8B4610DA}"/>
              </a:ext>
              <a:ext uri="{C183D7F6-B498-43B3-948B-1728B52AA6E4}">
                <adec:decorative xmlns:adec="http://schemas.microsoft.com/office/drawing/2017/decorative" val="1"/>
              </a:ext>
            </a:extLst>
          </p:cNvPr>
          <p:cNvGraphicFramePr>
            <a:graphicFrameLocks noGrp="1"/>
          </p:cNvGraphicFramePr>
          <p:nvPr>
            <p:extLst>
              <p:ext uri="{D42A27DB-BD31-4B8C-83A1-F6EECF244321}">
                <p14:modId xmlns:p14="http://schemas.microsoft.com/office/powerpoint/2010/main" val="2741593797"/>
              </p:ext>
            </p:extLst>
          </p:nvPr>
        </p:nvGraphicFramePr>
        <p:xfrm>
          <a:off x="2032000" y="719665"/>
          <a:ext cx="4523544" cy="1165406"/>
        </p:xfrm>
        <a:graphic>
          <a:graphicData uri="http://schemas.openxmlformats.org/drawingml/2006/table">
            <a:tbl>
              <a:tblPr firstRow="1" bandRow="1">
                <a:tableStyleId>{5C22544A-7EE6-4342-B048-85BDC9FD1C3A}</a:tableStyleId>
              </a:tblPr>
              <a:tblGrid>
                <a:gridCol w="1507848">
                  <a:extLst>
                    <a:ext uri="{9D8B030D-6E8A-4147-A177-3AD203B41FA5}">
                      <a16:colId xmlns:a16="http://schemas.microsoft.com/office/drawing/2014/main" val="4220020481"/>
                    </a:ext>
                  </a:extLst>
                </a:gridCol>
                <a:gridCol w="1507848">
                  <a:extLst>
                    <a:ext uri="{9D8B030D-6E8A-4147-A177-3AD203B41FA5}">
                      <a16:colId xmlns:a16="http://schemas.microsoft.com/office/drawing/2014/main" val="2298823381"/>
                    </a:ext>
                  </a:extLst>
                </a:gridCol>
                <a:gridCol w="1507848">
                  <a:extLst>
                    <a:ext uri="{9D8B030D-6E8A-4147-A177-3AD203B41FA5}">
                      <a16:colId xmlns:a16="http://schemas.microsoft.com/office/drawing/2014/main" val="3582211783"/>
                    </a:ext>
                  </a:extLst>
                </a:gridCol>
              </a:tblGrid>
              <a:tr h="1165406">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81665130"/>
                  </a:ext>
                </a:extLst>
              </a:tr>
            </a:tbl>
          </a:graphicData>
        </a:graphic>
      </p:graphicFrame>
      <p:sp>
        <p:nvSpPr>
          <p:cNvPr id="6" name="Arrow: Right 5">
            <a:extLst>
              <a:ext uri="{FF2B5EF4-FFF2-40B4-BE49-F238E27FC236}">
                <a16:creationId xmlns:a16="http://schemas.microsoft.com/office/drawing/2014/main" id="{7EC3ECEF-73AE-B23F-E1BD-9CE6D2EEA7E4}"/>
              </a:ext>
              <a:ext uri="{C183D7F6-B498-43B3-948B-1728B52AA6E4}">
                <adec:decorative xmlns:adec="http://schemas.microsoft.com/office/drawing/2017/decorative" val="1"/>
              </a:ext>
            </a:extLst>
          </p:cNvPr>
          <p:cNvSpPr/>
          <p:nvPr/>
        </p:nvSpPr>
        <p:spPr>
          <a:xfrm>
            <a:off x="2349305" y="2053883"/>
            <a:ext cx="3545058" cy="21453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p>
        </p:txBody>
      </p:sp>
      <p:pic>
        <p:nvPicPr>
          <p:cNvPr id="8" name="Picture 7">
            <a:extLst>
              <a:ext uri="{FF2B5EF4-FFF2-40B4-BE49-F238E27FC236}">
                <a16:creationId xmlns:a16="http://schemas.microsoft.com/office/drawing/2014/main" id="{D7AA4AF6-FE5A-41DB-7BE4-2639B1BC4461}"/>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623793" y="2988945"/>
            <a:ext cx="1657350" cy="1743075"/>
          </a:xfrm>
          <a:prstGeom prst="rect">
            <a:avLst/>
          </a:prstGeom>
        </p:spPr>
      </p:pic>
      <p:pic>
        <p:nvPicPr>
          <p:cNvPr id="23" name="Picture 22">
            <a:extLst>
              <a:ext uri="{FF2B5EF4-FFF2-40B4-BE49-F238E27FC236}">
                <a16:creationId xmlns:a16="http://schemas.microsoft.com/office/drawing/2014/main" id="{D4178989-306F-81F6-1491-F7E53932E423}"/>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5013762" y="2956557"/>
            <a:ext cx="1761201" cy="1775461"/>
          </a:xfrm>
          <a:prstGeom prst="rect">
            <a:avLst/>
          </a:prstGeom>
        </p:spPr>
      </p:pic>
      <p:pic>
        <p:nvPicPr>
          <p:cNvPr id="10" name="Picture 9" descr="Colorado Department of Education Logo">
            <a:extLst>
              <a:ext uri="{FF2B5EF4-FFF2-40B4-BE49-F238E27FC236}">
                <a16:creationId xmlns:a16="http://schemas.microsoft.com/office/drawing/2014/main" id="{98A766DA-CA59-B099-0C79-CB0FA1E9C81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679696" y="6317734"/>
            <a:ext cx="1178453" cy="457200"/>
          </a:xfrm>
          <a:prstGeom prst="rect">
            <a:avLst/>
          </a:prstGeom>
        </p:spPr>
      </p:pic>
    </p:spTree>
    <p:extLst>
      <p:ext uri="{BB962C8B-B14F-4D97-AF65-F5344CB8AC3E}">
        <p14:creationId xmlns:p14="http://schemas.microsoft.com/office/powerpoint/2010/main" val="26111302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794D9F-62ED-A9AA-1FCA-9E90E9875991}"/>
              </a:ext>
            </a:extLst>
          </p:cNvPr>
          <p:cNvSpPr>
            <a:spLocks noGrp="1"/>
          </p:cNvSpPr>
          <p:nvPr>
            <p:ph type="title"/>
          </p:nvPr>
        </p:nvSpPr>
        <p:spPr>
          <a:xfrm>
            <a:off x="297425" y="188948"/>
            <a:ext cx="8934400" cy="527100"/>
          </a:xfrm>
        </p:spPr>
        <p:txBody>
          <a:bodyPr/>
          <a:lstStyle/>
          <a:p>
            <a:r>
              <a:rPr lang="en-US" sz="4000"/>
              <a:t>4. Practice</a:t>
            </a:r>
          </a:p>
        </p:txBody>
      </p:sp>
      <p:sp>
        <p:nvSpPr>
          <p:cNvPr id="3" name="Google Shape;338;g610ef0e5f8_7_79">
            <a:extLst>
              <a:ext uri="{FF2B5EF4-FFF2-40B4-BE49-F238E27FC236}">
                <a16:creationId xmlns:a16="http://schemas.microsoft.com/office/drawing/2014/main" id="{736A0C28-74C9-AD45-0A94-6A391BCC9E4D}"/>
              </a:ext>
            </a:extLst>
          </p:cNvPr>
          <p:cNvSpPr txBox="1">
            <a:spLocks/>
          </p:cNvSpPr>
          <p:nvPr/>
        </p:nvSpPr>
        <p:spPr>
          <a:xfrm>
            <a:off x="297425" y="830348"/>
            <a:ext cx="10333055" cy="457251"/>
          </a:xfrm>
          <a:prstGeom prst="rect">
            <a:avLst/>
          </a:prstGeom>
          <a:noFill/>
          <a:ln>
            <a:noFill/>
          </a:ln>
        </p:spPr>
        <p:txBody>
          <a:bodyPr spcFirstLastPara="1" vert="horz" wrap="square" lIns="0" tIns="0" rIns="0" bIns="0" rtlCol="0" anchor="t" anchorCtr="0">
            <a:noAutofit/>
          </a:bodyPr>
          <a:lstStyle>
            <a:lvl1pPr lvl="0" algn="l" defTabSz="914400" rtl="0" eaLnBrk="1" latinLnBrk="0" hangingPunct="1">
              <a:lnSpc>
                <a:spcPct val="90000"/>
              </a:lnSpc>
              <a:spcBef>
                <a:spcPts val="0"/>
              </a:spcBef>
              <a:spcAft>
                <a:spcPts val="0"/>
              </a:spcAft>
              <a:buClr>
                <a:schemeClr val="lt1"/>
              </a:buClr>
              <a:buSzPts val="2600"/>
              <a:buFont typeface="Arial"/>
              <a:buNone/>
              <a:defRPr sz="4800" b="0" kern="1200">
                <a:solidFill>
                  <a:schemeClr val="lt1"/>
                </a:solidFill>
                <a:latin typeface="Museo Slab 500" panose="02000000000000000000" pitchFamily="50" charset="0"/>
                <a:ea typeface="Museo Slab 500" panose="02000000000000000000" pitchFamily="5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sz="2400">
                <a:solidFill>
                  <a:schemeClr val="bg1"/>
                </a:solidFill>
              </a:rPr>
              <a:t>Blending and Segmenting Routine</a:t>
            </a:r>
          </a:p>
        </p:txBody>
      </p:sp>
      <p:sp>
        <p:nvSpPr>
          <p:cNvPr id="4" name="TextBox 3">
            <a:extLst>
              <a:ext uri="{FF2B5EF4-FFF2-40B4-BE49-F238E27FC236}">
                <a16:creationId xmlns:a16="http://schemas.microsoft.com/office/drawing/2014/main" id="{85D4158D-E084-D1D5-0E9C-5153F222C931}"/>
              </a:ext>
            </a:extLst>
          </p:cNvPr>
          <p:cNvSpPr txBox="1"/>
          <p:nvPr/>
        </p:nvSpPr>
        <p:spPr>
          <a:xfrm>
            <a:off x="542796" y="1965001"/>
            <a:ext cx="6200383" cy="4062651"/>
          </a:xfrm>
          <a:prstGeom prst="rect">
            <a:avLst/>
          </a:prstGeom>
          <a:noFill/>
        </p:spPr>
        <p:txBody>
          <a:bodyPr wrap="square" rtlCol="0">
            <a:spAutoFit/>
          </a:bodyPr>
          <a:lstStyle/>
          <a:p>
            <a:r>
              <a:rPr lang="en-US" sz="2000"/>
              <a:t>What will you say and do?  What are students expected to say and do?</a:t>
            </a:r>
          </a:p>
          <a:p>
            <a:endParaRPr lang="en-US" sz="2000"/>
          </a:p>
          <a:p>
            <a:r>
              <a:rPr lang="en-US" sz="2000"/>
              <a:t>What words will you use to practice the skill? Plan your list in advance. Be mindful of: </a:t>
            </a:r>
          </a:p>
          <a:p>
            <a:endParaRPr lang="en-US" sz="2000"/>
          </a:p>
          <a:p>
            <a:pPr marL="285750" indent="-285750">
              <a:buFont typeface="Arial" panose="020B0604020202020204" pitchFamily="34" charset="0"/>
              <a:buChar char="•"/>
            </a:pPr>
            <a:r>
              <a:rPr lang="en-US" sz="2000"/>
              <a:t>Sounds students have received instruction on and those they have not</a:t>
            </a:r>
          </a:p>
          <a:p>
            <a:pPr marL="285750" indent="-285750">
              <a:buFont typeface="Arial" panose="020B0604020202020204" pitchFamily="34" charset="0"/>
              <a:buChar char="•"/>
            </a:pPr>
            <a:r>
              <a:rPr lang="en-US" sz="2000"/>
              <a:t>Number of phonemes in words you using for practice </a:t>
            </a:r>
          </a:p>
          <a:p>
            <a:pPr marL="285750" indent="-285750">
              <a:buFont typeface="Arial" panose="020B0604020202020204" pitchFamily="34" charset="0"/>
              <a:buChar char="•"/>
            </a:pPr>
            <a:r>
              <a:rPr lang="en-US" sz="2000"/>
              <a:t>“Tricky” vowel or consonant sounds that may require corrective feedback (e.g. diphthongs, r-controlled vowels, blends)</a:t>
            </a:r>
          </a:p>
          <a:p>
            <a:endParaRPr lang="en-US"/>
          </a:p>
        </p:txBody>
      </p:sp>
      <p:graphicFrame>
        <p:nvGraphicFramePr>
          <p:cNvPr id="13" name="Diagram 12" descr="This section includes the scripting to guide teachers as they present the segmenting routine. ">
            <a:extLst>
              <a:ext uri="{FF2B5EF4-FFF2-40B4-BE49-F238E27FC236}">
                <a16:creationId xmlns:a16="http://schemas.microsoft.com/office/drawing/2014/main" id="{1B46F312-BB9A-1E06-915B-191CF28B3937}"/>
              </a:ext>
            </a:extLst>
          </p:cNvPr>
          <p:cNvGraphicFramePr/>
          <p:nvPr>
            <p:extLst>
              <p:ext uri="{D42A27DB-BD31-4B8C-83A1-F6EECF244321}">
                <p14:modId xmlns:p14="http://schemas.microsoft.com/office/powerpoint/2010/main" val="679775015"/>
              </p:ext>
            </p:extLst>
          </p:nvPr>
        </p:nvGraphicFramePr>
        <p:xfrm>
          <a:off x="7152361" y="1677674"/>
          <a:ext cx="4496843" cy="499137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0138021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75F906E-B0B3-440F-988E-4CF1710FBFA6}"/>
              </a:ext>
            </a:extLst>
          </p:cNvPr>
          <p:cNvSpPr txBox="1">
            <a:spLocks noGrp="1"/>
          </p:cNvSpPr>
          <p:nvPr>
            <p:ph type="title" idx="4294967295"/>
          </p:nvPr>
        </p:nvSpPr>
        <p:spPr>
          <a:xfrm>
            <a:off x="0" y="2870502"/>
            <a:ext cx="12192000" cy="1342079"/>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normAutofit/>
          </a:bodyPr>
          <a:lstStyle>
            <a:lvl1pPr lvl="0" algn="ctr" defTabSz="914400" rtl="0" eaLnBrk="1" latinLnBrk="0" hangingPunct="1">
              <a:lnSpc>
                <a:spcPct val="90000"/>
              </a:lnSpc>
              <a:spcBef>
                <a:spcPts val="0"/>
              </a:spcBef>
              <a:spcAft>
                <a:spcPts val="0"/>
              </a:spcAft>
              <a:buClr>
                <a:schemeClr val="lt1"/>
              </a:buClr>
              <a:buSzPts val="4800"/>
              <a:buFont typeface="Arial"/>
              <a:buNone/>
              <a:defRPr sz="4800" b="0" kern="1200">
                <a:solidFill>
                  <a:schemeClr val="lt1"/>
                </a:solidFill>
                <a:latin typeface="+mj-lt"/>
                <a:ea typeface="Museo Slab 500" panose="0200000000000000000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ctr" defTabSz="914400" rtl="0" eaLnBrk="1" fontAlgn="auto" latinLnBrk="0" hangingPunct="1">
              <a:lnSpc>
                <a:spcPct val="90000"/>
              </a:lnSpc>
              <a:spcBef>
                <a:spcPts val="0"/>
              </a:spcBef>
              <a:spcAft>
                <a:spcPts val="0"/>
              </a:spcAft>
              <a:buClr>
                <a:schemeClr val="lt1"/>
              </a:buClr>
              <a:buSzPts val="4800"/>
              <a:buFont typeface="Arial"/>
              <a:buNone/>
              <a:tabLst/>
              <a:defRPr/>
            </a:pPr>
            <a:r>
              <a:rPr kumimoji="0" lang="en-US" sz="4800" b="0" i="0" u="sng" strike="noStrike" kern="1200" cap="none" spc="0" normalizeH="0" baseline="0" noProof="0" dirty="0">
                <a:ln>
                  <a:noFill/>
                </a:ln>
                <a:solidFill>
                  <a:schemeClr val="lt1"/>
                </a:solidFill>
                <a:effectLst/>
                <a:uLnTx/>
                <a:uFillTx/>
                <a:latin typeface="+mj-lt"/>
                <a:ea typeface="Museo Slab 500" panose="02000000000000000000" charset="0"/>
                <a:cs typeface="Arial"/>
                <a:sym typeface="Arial"/>
              </a:rPr>
              <a:t>Modeling Instruction</a:t>
            </a:r>
            <a:br>
              <a:rPr kumimoji="0" lang="en-US" sz="4800" b="0" i="0" u="none" strike="noStrike" kern="1200" cap="none" spc="0" normalizeH="0" baseline="0" noProof="0" dirty="0">
                <a:ln>
                  <a:noFill/>
                </a:ln>
                <a:solidFill>
                  <a:schemeClr val="lt1"/>
                </a:solidFill>
                <a:effectLst/>
                <a:uLnTx/>
                <a:uFillTx/>
                <a:latin typeface="+mj-lt"/>
                <a:ea typeface="Museo Slab 500" panose="02000000000000000000" charset="0"/>
                <a:cs typeface="Arial"/>
                <a:sym typeface="Arial"/>
              </a:rPr>
            </a:br>
            <a:endParaRPr kumimoji="0" lang="en-US" sz="4800" b="0" i="0" u="none" strike="noStrike" kern="1200" cap="none" spc="0" normalizeH="0" baseline="0" noProof="0" dirty="0">
              <a:ln>
                <a:noFill/>
              </a:ln>
              <a:solidFill>
                <a:schemeClr val="lt1"/>
              </a:solidFill>
              <a:effectLst/>
              <a:uLnTx/>
              <a:uFillTx/>
              <a:latin typeface="+mj-lt"/>
              <a:ea typeface="Museo Slab 500" panose="02000000000000000000" charset="0"/>
              <a:cs typeface="Arial"/>
              <a:sym typeface="Arial"/>
            </a:endParaRPr>
          </a:p>
        </p:txBody>
      </p:sp>
    </p:spTree>
    <p:extLst>
      <p:ext uri="{BB962C8B-B14F-4D97-AF65-F5344CB8AC3E}">
        <p14:creationId xmlns:p14="http://schemas.microsoft.com/office/powerpoint/2010/main" val="290130941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657"/>
        <p:cNvGrpSpPr/>
        <p:nvPr/>
      </p:nvGrpSpPr>
      <p:grpSpPr>
        <a:xfrm>
          <a:off x="0" y="0"/>
          <a:ext cx="0" cy="0"/>
          <a:chOff x="0" y="0"/>
          <a:chExt cx="0" cy="0"/>
        </a:xfrm>
      </p:grpSpPr>
      <p:sp>
        <p:nvSpPr>
          <p:cNvPr id="14" name="Title 6">
            <a:extLst>
              <a:ext uri="{FF2B5EF4-FFF2-40B4-BE49-F238E27FC236}">
                <a16:creationId xmlns:a16="http://schemas.microsoft.com/office/drawing/2014/main" id="{7A1A3440-886C-4BD1-BF05-7E02D9D0C2C7}"/>
              </a:ext>
            </a:extLst>
          </p:cNvPr>
          <p:cNvSpPr>
            <a:spLocks noGrp="1"/>
          </p:cNvSpPr>
          <p:nvPr>
            <p:ph type="title"/>
          </p:nvPr>
        </p:nvSpPr>
        <p:spPr/>
        <p:txBody>
          <a:bodyPr/>
          <a:lstStyle/>
          <a:p>
            <a:r>
              <a:rPr lang="en-US" sz="4000" dirty="0">
                <a:latin typeface="Museo Slab 500"/>
              </a:rPr>
              <a:t>Step 1: Set the Purpose</a:t>
            </a:r>
            <a:endParaRPr lang="en-US" dirty="0"/>
          </a:p>
        </p:txBody>
      </p:sp>
      <p:sp>
        <p:nvSpPr>
          <p:cNvPr id="15" name="Google Shape;338;g610ef0e5f8_7_79">
            <a:extLst>
              <a:ext uri="{FF2B5EF4-FFF2-40B4-BE49-F238E27FC236}">
                <a16:creationId xmlns:a16="http://schemas.microsoft.com/office/drawing/2014/main" id="{A3DFC9CC-FC33-42A3-8CC3-B52E13C3E03F}"/>
              </a:ext>
            </a:extLst>
          </p:cNvPr>
          <p:cNvSpPr txBox="1">
            <a:spLocks/>
          </p:cNvSpPr>
          <p:nvPr/>
        </p:nvSpPr>
        <p:spPr>
          <a:xfrm>
            <a:off x="297425" y="830348"/>
            <a:ext cx="10333055" cy="457251"/>
          </a:xfrm>
          <a:prstGeom prst="rect">
            <a:avLst/>
          </a:prstGeom>
          <a:noFill/>
          <a:ln>
            <a:noFill/>
          </a:ln>
        </p:spPr>
        <p:txBody>
          <a:bodyPr spcFirstLastPara="1" vert="horz" wrap="square" lIns="0" tIns="0" rIns="0" bIns="0" rtlCol="0" anchor="t" anchorCtr="0">
            <a:noAutofit/>
          </a:bodyPr>
          <a:lstStyle>
            <a:lvl1pPr lvl="0" algn="l" defTabSz="914400" rtl="0" eaLnBrk="1" latinLnBrk="0" hangingPunct="1">
              <a:lnSpc>
                <a:spcPct val="90000"/>
              </a:lnSpc>
              <a:spcBef>
                <a:spcPts val="0"/>
              </a:spcBef>
              <a:spcAft>
                <a:spcPts val="0"/>
              </a:spcAft>
              <a:buClr>
                <a:schemeClr val="lt1"/>
              </a:buClr>
              <a:buSzPts val="2600"/>
              <a:buFont typeface="Arial"/>
              <a:buNone/>
              <a:defRPr sz="4800" b="0" kern="1200">
                <a:solidFill>
                  <a:schemeClr val="lt1"/>
                </a:solidFill>
                <a:latin typeface="Museo Slab 500" panose="02000000000000000000" pitchFamily="50" charset="0"/>
                <a:ea typeface="Museo Slab 500" panose="02000000000000000000" pitchFamily="5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sz="2400">
                <a:solidFill>
                  <a:schemeClr val="bg1"/>
                </a:solidFill>
              </a:rPr>
              <a:t>Blending Routine</a:t>
            </a:r>
          </a:p>
        </p:txBody>
      </p:sp>
      <p:sp>
        <p:nvSpPr>
          <p:cNvPr id="2" name="TextBox 1">
            <a:extLst>
              <a:ext uri="{FF2B5EF4-FFF2-40B4-BE49-F238E27FC236}">
                <a16:creationId xmlns:a16="http://schemas.microsoft.com/office/drawing/2014/main" id="{2D8033B8-D7F8-D469-8BA3-EF80AF8C5CE9}"/>
              </a:ext>
            </a:extLst>
          </p:cNvPr>
          <p:cNvSpPr txBox="1"/>
          <p:nvPr/>
        </p:nvSpPr>
        <p:spPr>
          <a:xfrm>
            <a:off x="457200" y="1958730"/>
            <a:ext cx="5638800" cy="3416320"/>
          </a:xfrm>
          <a:prstGeom prst="rect">
            <a:avLst/>
          </a:prstGeom>
          <a:noFill/>
        </p:spPr>
        <p:txBody>
          <a:bodyPr wrap="square" rtlCol="0">
            <a:spAutoFit/>
          </a:bodyPr>
          <a:lstStyle/>
          <a:p>
            <a:r>
              <a:rPr lang="en-US" sz="2400" b="0" i="1" u="none" strike="noStrike">
                <a:solidFill>
                  <a:srgbClr val="000000"/>
                </a:solidFill>
                <a:effectLst/>
                <a:latin typeface="Calibri Light" panose="020F0302020204030204" pitchFamily="34" charset="0"/>
                <a:cs typeface="Calibri Light" panose="020F0302020204030204" pitchFamily="34" charset="0"/>
              </a:rPr>
              <a:t>“When we blend, we put sounds together to make a word. This is important because readers look at letters (graphemes) and blend the sounds (phonemes) of those letters together to read words.</a:t>
            </a:r>
          </a:p>
          <a:p>
            <a:r>
              <a:rPr lang="en-US" sz="2400" b="1" i="1" u="none" strike="noStrike">
                <a:solidFill>
                  <a:srgbClr val="000000"/>
                </a:solidFill>
                <a:effectLst/>
                <a:latin typeface="Calibri Light" panose="020F0302020204030204" pitchFamily="34" charset="0"/>
                <a:cs typeface="Calibri Light" panose="020F0302020204030204" pitchFamily="34" charset="0"/>
              </a:rPr>
              <a:t> “Today, we are going to practice listening to sounds, looking at letters, and blending the sounds of those letters together to read words.”</a:t>
            </a:r>
          </a:p>
        </p:txBody>
      </p:sp>
      <p:pic>
        <p:nvPicPr>
          <p:cNvPr id="6" name="Picture 5">
            <a:extLst>
              <a:ext uri="{FF2B5EF4-FFF2-40B4-BE49-F238E27FC236}">
                <a16:creationId xmlns:a16="http://schemas.microsoft.com/office/drawing/2014/main" id="{BA518228-1C9F-8CBE-62CB-0E39D4B4EAEC}"/>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55275" y="1958730"/>
            <a:ext cx="5753100" cy="3835400"/>
          </a:xfrm>
          <a:prstGeom prst="rect">
            <a:avLst/>
          </a:prstGeom>
          <a:effectLst>
            <a:softEdge rad="279400"/>
          </a:effectLst>
        </p:spPr>
      </p:pic>
    </p:spTree>
    <p:extLst>
      <p:ext uri="{BB962C8B-B14F-4D97-AF65-F5344CB8AC3E}">
        <p14:creationId xmlns:p14="http://schemas.microsoft.com/office/powerpoint/2010/main" val="226427534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657"/>
        <p:cNvGrpSpPr/>
        <p:nvPr/>
      </p:nvGrpSpPr>
      <p:grpSpPr>
        <a:xfrm>
          <a:off x="0" y="0"/>
          <a:ext cx="0" cy="0"/>
          <a:chOff x="0" y="0"/>
          <a:chExt cx="0" cy="0"/>
        </a:xfrm>
      </p:grpSpPr>
      <p:pic>
        <p:nvPicPr>
          <p:cNvPr id="11" name="Picture 10">
            <a:extLst>
              <a:ext uri="{FF2B5EF4-FFF2-40B4-BE49-F238E27FC236}">
                <a16:creationId xmlns:a16="http://schemas.microsoft.com/office/drawing/2014/main" id="{0D9EB42E-F2D4-90A0-6FB1-A82472B36B56}"/>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99505" y="1234541"/>
            <a:ext cx="12391505" cy="6090374"/>
          </a:xfrm>
          <a:prstGeom prst="rect">
            <a:avLst/>
          </a:prstGeom>
        </p:spPr>
      </p:pic>
      <p:sp>
        <p:nvSpPr>
          <p:cNvPr id="14" name="Title 6">
            <a:extLst>
              <a:ext uri="{FF2B5EF4-FFF2-40B4-BE49-F238E27FC236}">
                <a16:creationId xmlns:a16="http://schemas.microsoft.com/office/drawing/2014/main" id="{7A1A3440-886C-4BD1-BF05-7E02D9D0C2C7}"/>
              </a:ext>
            </a:extLst>
          </p:cNvPr>
          <p:cNvSpPr>
            <a:spLocks noGrp="1"/>
          </p:cNvSpPr>
          <p:nvPr>
            <p:ph type="title"/>
          </p:nvPr>
        </p:nvSpPr>
        <p:spPr>
          <a:xfrm>
            <a:off x="140284" y="166399"/>
            <a:ext cx="8934400" cy="527100"/>
          </a:xfrm>
        </p:spPr>
        <p:txBody>
          <a:bodyPr/>
          <a:lstStyle/>
          <a:p>
            <a:r>
              <a:rPr lang="en-US" sz="4000">
                <a:latin typeface="Museo Slab 500"/>
              </a:rPr>
              <a:t>Step 2: Select a Multisensory Support</a:t>
            </a:r>
            <a:endParaRPr lang="en-US"/>
          </a:p>
        </p:txBody>
      </p:sp>
      <p:sp>
        <p:nvSpPr>
          <p:cNvPr id="15" name="Google Shape;338;g610ef0e5f8_7_79">
            <a:extLst>
              <a:ext uri="{FF2B5EF4-FFF2-40B4-BE49-F238E27FC236}">
                <a16:creationId xmlns:a16="http://schemas.microsoft.com/office/drawing/2014/main" id="{A3DFC9CC-FC33-42A3-8CC3-B52E13C3E03F}"/>
              </a:ext>
            </a:extLst>
          </p:cNvPr>
          <p:cNvSpPr txBox="1">
            <a:spLocks/>
          </p:cNvSpPr>
          <p:nvPr/>
        </p:nvSpPr>
        <p:spPr>
          <a:xfrm>
            <a:off x="297425" y="830348"/>
            <a:ext cx="10333055" cy="457251"/>
          </a:xfrm>
          <a:prstGeom prst="rect">
            <a:avLst/>
          </a:prstGeom>
          <a:noFill/>
          <a:ln>
            <a:noFill/>
          </a:ln>
        </p:spPr>
        <p:txBody>
          <a:bodyPr spcFirstLastPara="1" vert="horz" wrap="square" lIns="0" tIns="0" rIns="0" bIns="0" rtlCol="0" anchor="t" anchorCtr="0">
            <a:noAutofit/>
          </a:bodyPr>
          <a:lstStyle>
            <a:lvl1pPr lvl="0" algn="l" defTabSz="914400" rtl="0" eaLnBrk="1" latinLnBrk="0" hangingPunct="1">
              <a:lnSpc>
                <a:spcPct val="90000"/>
              </a:lnSpc>
              <a:spcBef>
                <a:spcPts val="0"/>
              </a:spcBef>
              <a:spcAft>
                <a:spcPts val="0"/>
              </a:spcAft>
              <a:buClr>
                <a:schemeClr val="lt1"/>
              </a:buClr>
              <a:buSzPts val="2600"/>
              <a:buFont typeface="Arial"/>
              <a:buNone/>
              <a:defRPr sz="4800" b="0" kern="1200">
                <a:solidFill>
                  <a:schemeClr val="lt1"/>
                </a:solidFill>
                <a:latin typeface="Museo Slab 500" panose="02000000000000000000" pitchFamily="50" charset="0"/>
                <a:ea typeface="Museo Slab 500" panose="02000000000000000000" pitchFamily="5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sz="2400">
                <a:solidFill>
                  <a:schemeClr val="bg1"/>
                </a:solidFill>
              </a:rPr>
              <a:t>Blending Routine</a:t>
            </a:r>
          </a:p>
        </p:txBody>
      </p:sp>
      <p:sp>
        <p:nvSpPr>
          <p:cNvPr id="2" name="TextBox 1">
            <a:extLst>
              <a:ext uri="{FF2B5EF4-FFF2-40B4-BE49-F238E27FC236}">
                <a16:creationId xmlns:a16="http://schemas.microsoft.com/office/drawing/2014/main" id="{2D8033B8-D7F8-D469-8BA3-EF80AF8C5CE9}"/>
              </a:ext>
            </a:extLst>
          </p:cNvPr>
          <p:cNvSpPr txBox="1"/>
          <p:nvPr/>
        </p:nvSpPr>
        <p:spPr>
          <a:xfrm>
            <a:off x="0" y="1687998"/>
            <a:ext cx="11608638" cy="1077218"/>
          </a:xfrm>
          <a:prstGeom prst="rect">
            <a:avLst/>
          </a:prstGeom>
          <a:noFill/>
        </p:spPr>
        <p:txBody>
          <a:bodyPr wrap="square" rtlCol="0">
            <a:spAutoFit/>
          </a:bodyPr>
          <a:lstStyle/>
          <a:p>
            <a:pPr marL="457200" rtl="0">
              <a:spcBef>
                <a:spcPts val="0"/>
              </a:spcBef>
              <a:spcAft>
                <a:spcPts val="0"/>
              </a:spcAft>
            </a:pPr>
            <a:r>
              <a:rPr lang="en-US" sz="2800" i="1" u="none" strike="noStrike">
                <a:solidFill>
                  <a:srgbClr val="000000"/>
                </a:solidFill>
                <a:effectLst/>
                <a:latin typeface="Calibri Light" panose="020F0302020204030204" pitchFamily="34" charset="0"/>
                <a:cs typeface="Calibri Light" panose="020F0302020204030204" pitchFamily="34" charset="0"/>
              </a:rPr>
              <a:t>“</a:t>
            </a:r>
            <a:r>
              <a:rPr lang="en-US" sz="2800" b="0" i="1" u="none" strike="noStrike">
                <a:solidFill>
                  <a:srgbClr val="000000"/>
                </a:solidFill>
                <a:effectLst/>
                <a:latin typeface="Calibri Light" panose="020F0302020204030204" pitchFamily="34" charset="0"/>
                <a:cs typeface="Calibri Light" panose="020F0302020204030204" pitchFamily="34" charset="0"/>
              </a:rPr>
              <a:t>We are going to use magnetic letters to show each sound in a word</a:t>
            </a:r>
            <a:r>
              <a:rPr lang="en-US" sz="2800" i="1">
                <a:solidFill>
                  <a:srgbClr val="000000"/>
                </a:solidFill>
                <a:latin typeface="Calibri Light" panose="020F0302020204030204" pitchFamily="34" charset="0"/>
                <a:cs typeface="Calibri Light" panose="020F0302020204030204" pitchFamily="34" charset="0"/>
              </a:rPr>
              <a:t>.”</a:t>
            </a:r>
            <a:br>
              <a:rPr lang="en-US"/>
            </a:br>
            <a:endParaRPr lang="en-US"/>
          </a:p>
          <a:p>
            <a:endParaRPr lang="en-US"/>
          </a:p>
        </p:txBody>
      </p:sp>
      <p:graphicFrame>
        <p:nvGraphicFramePr>
          <p:cNvPr id="3" name="Table 3">
            <a:extLst>
              <a:ext uri="{FF2B5EF4-FFF2-40B4-BE49-F238E27FC236}">
                <a16:creationId xmlns:a16="http://schemas.microsoft.com/office/drawing/2014/main" id="{AD19D643-A5DD-30F2-0DF0-7D7BED1FF16E}"/>
              </a:ext>
              <a:ext uri="{C183D7F6-B498-43B3-948B-1728B52AA6E4}">
                <adec:decorative xmlns:adec="http://schemas.microsoft.com/office/drawing/2017/decorative" val="1"/>
              </a:ext>
            </a:extLst>
          </p:cNvPr>
          <p:cNvGraphicFramePr>
            <a:graphicFrameLocks noGrp="1"/>
          </p:cNvGraphicFramePr>
          <p:nvPr>
            <p:extLst>
              <p:ext uri="{D42A27DB-BD31-4B8C-83A1-F6EECF244321}">
                <p14:modId xmlns:p14="http://schemas.microsoft.com/office/powerpoint/2010/main" val="2411503610"/>
              </p:ext>
            </p:extLst>
          </p:nvPr>
        </p:nvGraphicFramePr>
        <p:xfrm>
          <a:off x="1622458" y="3016113"/>
          <a:ext cx="5603720" cy="1316168"/>
        </p:xfrm>
        <a:graphic>
          <a:graphicData uri="http://schemas.openxmlformats.org/drawingml/2006/table">
            <a:tbl>
              <a:tblPr firstRow="1" bandRow="1">
                <a:tableStyleId>{5C22544A-7EE6-4342-B048-85BDC9FD1C3A}</a:tableStyleId>
              </a:tblPr>
              <a:tblGrid>
                <a:gridCol w="1400930">
                  <a:extLst>
                    <a:ext uri="{9D8B030D-6E8A-4147-A177-3AD203B41FA5}">
                      <a16:colId xmlns:a16="http://schemas.microsoft.com/office/drawing/2014/main" val="1684400690"/>
                    </a:ext>
                  </a:extLst>
                </a:gridCol>
                <a:gridCol w="1400930">
                  <a:extLst>
                    <a:ext uri="{9D8B030D-6E8A-4147-A177-3AD203B41FA5}">
                      <a16:colId xmlns:a16="http://schemas.microsoft.com/office/drawing/2014/main" val="1698543581"/>
                    </a:ext>
                  </a:extLst>
                </a:gridCol>
                <a:gridCol w="1400930">
                  <a:extLst>
                    <a:ext uri="{9D8B030D-6E8A-4147-A177-3AD203B41FA5}">
                      <a16:colId xmlns:a16="http://schemas.microsoft.com/office/drawing/2014/main" val="2294301865"/>
                    </a:ext>
                  </a:extLst>
                </a:gridCol>
                <a:gridCol w="1400930">
                  <a:extLst>
                    <a:ext uri="{9D8B030D-6E8A-4147-A177-3AD203B41FA5}">
                      <a16:colId xmlns:a16="http://schemas.microsoft.com/office/drawing/2014/main" val="3497916360"/>
                    </a:ext>
                  </a:extLst>
                </a:gridCol>
              </a:tblGrid>
              <a:tr h="1316168">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992114429"/>
                  </a:ext>
                </a:extLst>
              </a:tr>
            </a:tbl>
          </a:graphicData>
        </a:graphic>
      </p:graphicFrame>
      <p:sp>
        <p:nvSpPr>
          <p:cNvPr id="12" name="Rectangle 11">
            <a:extLst>
              <a:ext uri="{FF2B5EF4-FFF2-40B4-BE49-F238E27FC236}">
                <a16:creationId xmlns:a16="http://schemas.microsoft.com/office/drawing/2014/main" id="{470E8278-7DAF-66A0-9308-DCE0DA3E9B78}"/>
              </a:ext>
            </a:extLst>
          </p:cNvPr>
          <p:cNvSpPr/>
          <p:nvPr/>
        </p:nvSpPr>
        <p:spPr>
          <a:xfrm>
            <a:off x="7914337" y="3071172"/>
            <a:ext cx="705642" cy="1569660"/>
          </a:xfrm>
          <a:prstGeom prst="rect">
            <a:avLst/>
          </a:prstGeom>
          <a:noFill/>
        </p:spPr>
        <p:txBody>
          <a:bodyPr wrap="none" lIns="91440" tIns="45720" rIns="91440" bIns="45720">
            <a:spAutoFit/>
          </a:bodyPr>
          <a:lstStyle/>
          <a:p>
            <a:pPr algn="ctr"/>
            <a:r>
              <a:rPr lang="en-US" sz="9600" b="1" spc="50">
                <a:ln w="0"/>
                <a:solidFill>
                  <a:schemeClr val="bg2"/>
                </a:solidFill>
                <a:effectLst>
                  <a:innerShdw blurRad="63500" dist="50800" dir="13500000">
                    <a:srgbClr val="000000">
                      <a:alpha val="50000"/>
                    </a:srgbClr>
                  </a:innerShdw>
                </a:effectLst>
              </a:rPr>
              <a:t>c</a:t>
            </a:r>
            <a:endParaRPr lang="en-US" sz="9600" b="1" cap="none" spc="50">
              <a:ln w="0"/>
              <a:solidFill>
                <a:schemeClr val="bg2"/>
              </a:solidFill>
              <a:effectLst>
                <a:innerShdw blurRad="63500" dist="50800" dir="13500000">
                  <a:srgbClr val="000000">
                    <a:alpha val="50000"/>
                  </a:srgbClr>
                </a:innerShdw>
              </a:effectLst>
            </a:endParaRPr>
          </a:p>
        </p:txBody>
      </p:sp>
      <p:sp>
        <p:nvSpPr>
          <p:cNvPr id="13" name="Rectangle 12">
            <a:extLst>
              <a:ext uri="{FF2B5EF4-FFF2-40B4-BE49-F238E27FC236}">
                <a16:creationId xmlns:a16="http://schemas.microsoft.com/office/drawing/2014/main" id="{0B419AA2-261E-C90A-4612-2AE3331EF735}"/>
              </a:ext>
            </a:extLst>
          </p:cNvPr>
          <p:cNvSpPr/>
          <p:nvPr/>
        </p:nvSpPr>
        <p:spPr>
          <a:xfrm>
            <a:off x="8765946" y="2626523"/>
            <a:ext cx="617477" cy="1569660"/>
          </a:xfrm>
          <a:prstGeom prst="rect">
            <a:avLst/>
          </a:prstGeom>
          <a:noFill/>
        </p:spPr>
        <p:txBody>
          <a:bodyPr wrap="none" lIns="91440" tIns="45720" rIns="91440" bIns="45720">
            <a:spAutoFit/>
          </a:bodyPr>
          <a:lstStyle/>
          <a:p>
            <a:pPr algn="ctr"/>
            <a:r>
              <a:rPr lang="en-US" sz="9600" b="1" spc="50">
                <a:ln w="0"/>
                <a:solidFill>
                  <a:schemeClr val="bg2"/>
                </a:solidFill>
                <a:effectLst>
                  <a:innerShdw blurRad="63500" dist="50800" dir="13500000">
                    <a:srgbClr val="000000">
                      <a:alpha val="50000"/>
                    </a:srgbClr>
                  </a:innerShdw>
                </a:effectLst>
              </a:rPr>
              <a:t>t</a:t>
            </a:r>
            <a:endParaRPr lang="en-US" sz="9600" b="1" cap="none" spc="50">
              <a:ln w="0"/>
              <a:solidFill>
                <a:schemeClr val="bg2"/>
              </a:solidFill>
              <a:effectLst>
                <a:innerShdw blurRad="63500" dist="50800" dir="13500000">
                  <a:srgbClr val="000000">
                    <a:alpha val="50000"/>
                  </a:srgbClr>
                </a:innerShdw>
              </a:effectLst>
            </a:endParaRPr>
          </a:p>
        </p:txBody>
      </p:sp>
      <p:sp>
        <p:nvSpPr>
          <p:cNvPr id="16" name="Rectangle 15">
            <a:extLst>
              <a:ext uri="{FF2B5EF4-FFF2-40B4-BE49-F238E27FC236}">
                <a16:creationId xmlns:a16="http://schemas.microsoft.com/office/drawing/2014/main" id="{6C02E622-C1A1-99E0-8B92-59C4063A5E02}"/>
              </a:ext>
            </a:extLst>
          </p:cNvPr>
          <p:cNvSpPr/>
          <p:nvPr/>
        </p:nvSpPr>
        <p:spPr>
          <a:xfrm>
            <a:off x="9770925" y="3429000"/>
            <a:ext cx="798617" cy="1569660"/>
          </a:xfrm>
          <a:prstGeom prst="rect">
            <a:avLst/>
          </a:prstGeom>
          <a:noFill/>
        </p:spPr>
        <p:txBody>
          <a:bodyPr wrap="none" lIns="91440" tIns="45720" rIns="91440" bIns="45720">
            <a:spAutoFit/>
          </a:bodyPr>
          <a:lstStyle/>
          <a:p>
            <a:pPr algn="ctr"/>
            <a:r>
              <a:rPr lang="en-US" sz="9600" b="1" spc="50">
                <a:ln w="0"/>
                <a:solidFill>
                  <a:schemeClr val="bg2"/>
                </a:solidFill>
                <a:effectLst>
                  <a:innerShdw blurRad="63500" dist="50800" dir="13500000">
                    <a:srgbClr val="000000">
                      <a:alpha val="50000"/>
                    </a:srgbClr>
                  </a:innerShdw>
                </a:effectLst>
              </a:rPr>
              <a:t>a</a:t>
            </a:r>
            <a:endParaRPr lang="en-US" sz="9600" b="1" cap="none" spc="50">
              <a:ln w="0"/>
              <a:solidFill>
                <a:schemeClr val="bg2"/>
              </a:solidFill>
              <a:effectLst>
                <a:innerShdw blurRad="63500" dist="50800" dir="13500000">
                  <a:srgbClr val="000000">
                    <a:alpha val="50000"/>
                  </a:srgbClr>
                </a:innerShdw>
              </a:effectLst>
            </a:endParaRPr>
          </a:p>
        </p:txBody>
      </p:sp>
    </p:spTree>
    <p:extLst>
      <p:ext uri="{BB962C8B-B14F-4D97-AF65-F5344CB8AC3E}">
        <p14:creationId xmlns:p14="http://schemas.microsoft.com/office/powerpoint/2010/main" val="3103654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0.00156 -0.00185 L -0.48723 -0.02894 " pathEditMode="relative" rAng="0" ptsTypes="AA">
                                      <p:cBhvr>
                                        <p:cTn id="6" dur="2000" fill="hold"/>
                                        <p:tgtEl>
                                          <p:spTgt spid="12"/>
                                        </p:tgtEl>
                                        <p:attrNameLst>
                                          <p:attrName>ppt_x</p:attrName>
                                          <p:attrName>ppt_y</p:attrName>
                                        </p:attrNameLst>
                                      </p:cBhvr>
                                      <p:rCtr x="-24284" y="-1366"/>
                                    </p:animMotion>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grpId="0" nodeType="clickEffect">
                                  <p:stCondLst>
                                    <p:cond delay="0"/>
                                  </p:stCondLst>
                                  <p:childTnLst>
                                    <p:animMotion origin="layout" path="M -4.58333E-6 -1.85185E-6 L -0.52981 -0.0743 " pathEditMode="relative" rAng="0" ptsTypes="AA">
                                      <p:cBhvr>
                                        <p:cTn id="10" dur="2000" fill="hold"/>
                                        <p:tgtEl>
                                          <p:spTgt spid="16"/>
                                        </p:tgtEl>
                                        <p:attrNameLst>
                                          <p:attrName>ppt_x</p:attrName>
                                          <p:attrName>ppt_y</p:attrName>
                                        </p:attrNameLst>
                                      </p:cBhvr>
                                      <p:rCtr x="-26497" y="-3727"/>
                                    </p:animMotion>
                                  </p:childTnLst>
                                </p:cTn>
                              </p:par>
                            </p:childTnLst>
                          </p:cTn>
                        </p:par>
                      </p:childTnLst>
                    </p:cTn>
                  </p:par>
                  <p:par>
                    <p:cTn id="11" fill="hold">
                      <p:stCondLst>
                        <p:cond delay="indefinite"/>
                      </p:stCondLst>
                      <p:childTnLst>
                        <p:par>
                          <p:cTn id="12" fill="hold">
                            <p:stCondLst>
                              <p:cond delay="0"/>
                            </p:stCondLst>
                            <p:childTnLst>
                              <p:par>
                                <p:cTn id="13" presetID="42" presetClass="path" presetSubtype="0" accel="50000" decel="50000" fill="hold" grpId="0" nodeType="clickEffect">
                                  <p:stCondLst>
                                    <p:cond delay="0"/>
                                  </p:stCondLst>
                                  <p:childTnLst>
                                    <p:animMotion origin="layout" path="M -8.33333E-7 -3.7037E-6 L -0.32213 0.0426 " pathEditMode="relative" rAng="0" ptsTypes="AA">
                                      <p:cBhvr>
                                        <p:cTn id="14" dur="2000" fill="hold"/>
                                        <p:tgtEl>
                                          <p:spTgt spid="13"/>
                                        </p:tgtEl>
                                        <p:attrNameLst>
                                          <p:attrName>ppt_x</p:attrName>
                                          <p:attrName>ppt_y</p:attrName>
                                        </p:attrNameLst>
                                      </p:cBhvr>
                                      <p:rCtr x="-16107" y="213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657"/>
        <p:cNvGrpSpPr/>
        <p:nvPr/>
      </p:nvGrpSpPr>
      <p:grpSpPr>
        <a:xfrm>
          <a:off x="0" y="0"/>
          <a:ext cx="0" cy="0"/>
          <a:chOff x="0" y="0"/>
          <a:chExt cx="0" cy="0"/>
        </a:xfrm>
      </p:grpSpPr>
      <p:sp>
        <p:nvSpPr>
          <p:cNvPr id="14" name="Title 6">
            <a:extLst>
              <a:ext uri="{FF2B5EF4-FFF2-40B4-BE49-F238E27FC236}">
                <a16:creationId xmlns:a16="http://schemas.microsoft.com/office/drawing/2014/main" id="{7A1A3440-886C-4BD1-BF05-7E02D9D0C2C7}"/>
              </a:ext>
            </a:extLst>
          </p:cNvPr>
          <p:cNvSpPr>
            <a:spLocks noGrp="1"/>
          </p:cNvSpPr>
          <p:nvPr>
            <p:ph type="title"/>
          </p:nvPr>
        </p:nvSpPr>
        <p:spPr/>
        <p:txBody>
          <a:bodyPr/>
          <a:lstStyle/>
          <a:p>
            <a:r>
              <a:rPr lang="en-US" sz="4000">
                <a:latin typeface="Museo Slab 500"/>
              </a:rPr>
              <a:t>Step 3: Provide a Model</a:t>
            </a:r>
            <a:endParaRPr lang="en-US"/>
          </a:p>
        </p:txBody>
      </p:sp>
      <p:sp>
        <p:nvSpPr>
          <p:cNvPr id="15" name="Google Shape;338;g610ef0e5f8_7_79">
            <a:extLst>
              <a:ext uri="{FF2B5EF4-FFF2-40B4-BE49-F238E27FC236}">
                <a16:creationId xmlns:a16="http://schemas.microsoft.com/office/drawing/2014/main" id="{A3DFC9CC-FC33-42A3-8CC3-B52E13C3E03F}"/>
              </a:ext>
            </a:extLst>
          </p:cNvPr>
          <p:cNvSpPr txBox="1">
            <a:spLocks/>
          </p:cNvSpPr>
          <p:nvPr/>
        </p:nvSpPr>
        <p:spPr>
          <a:xfrm>
            <a:off x="297425" y="830348"/>
            <a:ext cx="10333055" cy="457251"/>
          </a:xfrm>
          <a:prstGeom prst="rect">
            <a:avLst/>
          </a:prstGeom>
          <a:noFill/>
          <a:ln>
            <a:noFill/>
          </a:ln>
        </p:spPr>
        <p:txBody>
          <a:bodyPr spcFirstLastPara="1" vert="horz" wrap="square" lIns="0" tIns="0" rIns="0" bIns="0" rtlCol="0" anchor="t" anchorCtr="0">
            <a:noAutofit/>
          </a:bodyPr>
          <a:lstStyle>
            <a:lvl1pPr lvl="0" algn="l" defTabSz="914400" rtl="0" eaLnBrk="1" latinLnBrk="0" hangingPunct="1">
              <a:lnSpc>
                <a:spcPct val="90000"/>
              </a:lnSpc>
              <a:spcBef>
                <a:spcPts val="0"/>
              </a:spcBef>
              <a:spcAft>
                <a:spcPts val="0"/>
              </a:spcAft>
              <a:buClr>
                <a:schemeClr val="lt1"/>
              </a:buClr>
              <a:buSzPts val="2600"/>
              <a:buFont typeface="Arial"/>
              <a:buNone/>
              <a:defRPr sz="4800" b="0" kern="1200">
                <a:solidFill>
                  <a:schemeClr val="lt1"/>
                </a:solidFill>
                <a:latin typeface="Museo Slab 500" panose="02000000000000000000" pitchFamily="50" charset="0"/>
                <a:ea typeface="Museo Slab 500" panose="02000000000000000000" pitchFamily="5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sz="2400">
                <a:solidFill>
                  <a:schemeClr val="bg1"/>
                </a:solidFill>
              </a:rPr>
              <a:t>Blending Routine</a:t>
            </a:r>
          </a:p>
        </p:txBody>
      </p:sp>
      <p:sp>
        <p:nvSpPr>
          <p:cNvPr id="2" name="TextBox 1">
            <a:extLst>
              <a:ext uri="{FF2B5EF4-FFF2-40B4-BE49-F238E27FC236}">
                <a16:creationId xmlns:a16="http://schemas.microsoft.com/office/drawing/2014/main" id="{E560F3D5-20DF-CC1E-C7A8-2BCD56473F0D}"/>
              </a:ext>
            </a:extLst>
          </p:cNvPr>
          <p:cNvSpPr txBox="1"/>
          <p:nvPr/>
        </p:nvSpPr>
        <p:spPr>
          <a:xfrm>
            <a:off x="0" y="1894780"/>
            <a:ext cx="6228397" cy="5355312"/>
          </a:xfrm>
          <a:prstGeom prst="rect">
            <a:avLst/>
          </a:prstGeom>
          <a:noFill/>
        </p:spPr>
        <p:txBody>
          <a:bodyPr wrap="square" rtlCol="0">
            <a:spAutoFit/>
          </a:bodyPr>
          <a:lstStyle/>
          <a:p>
            <a:pPr rtl="0">
              <a:spcBef>
                <a:spcPts val="0"/>
              </a:spcBef>
              <a:spcAft>
                <a:spcPts val="0"/>
              </a:spcAft>
            </a:pPr>
            <a:r>
              <a:rPr lang="en-US" sz="2400" b="1" i="0" u="none" strike="noStrike">
                <a:solidFill>
                  <a:srgbClr val="000000"/>
                </a:solidFill>
                <a:effectLst/>
                <a:latin typeface="Calibri Light" panose="020F0302020204030204" pitchFamily="34" charset="0"/>
                <a:cs typeface="Calibri Light" panose="020F0302020204030204" pitchFamily="34" charset="0"/>
              </a:rPr>
              <a:t>       “</a:t>
            </a:r>
            <a:r>
              <a:rPr lang="en-US" sz="2400" b="0" i="1" u="none" strike="noStrike">
                <a:solidFill>
                  <a:srgbClr val="000000"/>
                </a:solidFill>
                <a:effectLst/>
                <a:latin typeface="Calibri Light" panose="020F0302020204030204" pitchFamily="34" charset="0"/>
                <a:cs typeface="Calibri Light" panose="020F0302020204030204" pitchFamily="34" charset="0"/>
              </a:rPr>
              <a:t>Watch me do the first word.</a:t>
            </a:r>
            <a:r>
              <a:rPr lang="en-US" sz="2400" b="0" i="0" u="none" strike="noStrike">
                <a:solidFill>
                  <a:srgbClr val="000000"/>
                </a:solidFill>
                <a:effectLst/>
                <a:latin typeface="Calibri Light" panose="020F0302020204030204" pitchFamily="34" charset="0"/>
                <a:cs typeface="Calibri Light" panose="020F0302020204030204" pitchFamily="34" charset="0"/>
              </a:rPr>
              <a:t>” </a:t>
            </a:r>
            <a:endParaRPr lang="en-US" sz="2400" b="0">
              <a:effectLst/>
              <a:latin typeface="Calibri Light" panose="020F0302020204030204" pitchFamily="34" charset="0"/>
              <a:cs typeface="Calibri Light" panose="020F0302020204030204" pitchFamily="34" charset="0"/>
            </a:endParaRPr>
          </a:p>
          <a:p>
            <a:pPr marL="457200"/>
            <a:r>
              <a:rPr lang="en-US" sz="2400" b="0" i="1" u="none" strike="noStrike">
                <a:solidFill>
                  <a:srgbClr val="000000"/>
                </a:solidFill>
                <a:effectLst/>
                <a:latin typeface="Calibri Light" panose="020F0302020204030204" pitchFamily="34" charset="0"/>
                <a:cs typeface="Calibri Light" panose="020F0302020204030204" pitchFamily="34" charset="0"/>
              </a:rPr>
              <a:t>“Listen”: </a:t>
            </a:r>
            <a:r>
              <a:rPr lang="en-US" sz="2400" b="0" i="0" u="none" strike="noStrike">
                <a:solidFill>
                  <a:srgbClr val="000000"/>
                </a:solidFill>
                <a:effectLst/>
                <a:latin typeface="Calibri Light" panose="020F0302020204030204" pitchFamily="34" charset="0"/>
                <a:cs typeface="Calibri Light" panose="020F0302020204030204" pitchFamily="34" charset="0"/>
              </a:rPr>
              <a:t>/ă/-/t/</a:t>
            </a:r>
            <a:endParaRPr lang="en-US" sz="2400">
              <a:latin typeface="Calibri Light" panose="020F0302020204030204" pitchFamily="34" charset="0"/>
              <a:cs typeface="Calibri Light" panose="020F0302020204030204" pitchFamily="34" charset="0"/>
            </a:endParaRPr>
          </a:p>
          <a:p>
            <a:pPr marL="457200"/>
            <a:r>
              <a:rPr lang="en-US" sz="2400" b="0" i="1" u="none" strike="noStrike">
                <a:solidFill>
                  <a:srgbClr val="000000"/>
                </a:solidFill>
                <a:effectLst/>
                <a:latin typeface="Calibri Light" panose="020F0302020204030204" pitchFamily="34" charset="0"/>
                <a:cs typeface="Calibri Light" panose="020F0302020204030204" pitchFamily="34" charset="0"/>
              </a:rPr>
              <a:t>“Repeat”:</a:t>
            </a:r>
            <a:r>
              <a:rPr lang="en-US" sz="2400" b="0" i="0" u="none" strike="noStrike">
                <a:solidFill>
                  <a:srgbClr val="000000"/>
                </a:solidFill>
                <a:effectLst/>
                <a:latin typeface="Calibri Light" panose="020F0302020204030204" pitchFamily="34" charset="0"/>
                <a:cs typeface="Calibri Light" panose="020F0302020204030204" pitchFamily="34" charset="0"/>
              </a:rPr>
              <a:t> /ă/-/t/</a:t>
            </a:r>
            <a:endParaRPr lang="en-US" sz="2400">
              <a:latin typeface="Calibri Light" panose="020F0302020204030204" pitchFamily="34" charset="0"/>
              <a:cs typeface="Calibri Light" panose="020F0302020204030204" pitchFamily="34" charset="0"/>
            </a:endParaRPr>
          </a:p>
          <a:p>
            <a:pPr marL="457200" rtl="0">
              <a:spcBef>
                <a:spcPts val="0"/>
              </a:spcBef>
              <a:spcAft>
                <a:spcPts val="0"/>
              </a:spcAft>
            </a:pPr>
            <a:r>
              <a:rPr lang="en-US" sz="2400" b="0" i="1" u="none" strike="noStrike">
                <a:solidFill>
                  <a:srgbClr val="000000"/>
                </a:solidFill>
                <a:effectLst/>
                <a:latin typeface="Calibri Light" panose="020F0302020204030204" pitchFamily="34" charset="0"/>
                <a:cs typeface="Calibri Light" panose="020F0302020204030204" pitchFamily="34" charset="0"/>
              </a:rPr>
              <a:t>“Blend”: at</a:t>
            </a:r>
          </a:p>
          <a:p>
            <a:pPr marL="457200" rtl="0">
              <a:spcBef>
                <a:spcPts val="0"/>
              </a:spcBef>
              <a:spcAft>
                <a:spcPts val="0"/>
              </a:spcAft>
            </a:pPr>
            <a:endParaRPr lang="en-US" sz="2400" b="0" i="0" u="none" strike="noStrike">
              <a:solidFill>
                <a:srgbClr val="000000"/>
              </a:solidFill>
              <a:effectLst/>
              <a:latin typeface="Calibri Light" panose="020F0302020204030204" pitchFamily="34" charset="0"/>
              <a:cs typeface="Calibri Light" panose="020F0302020204030204" pitchFamily="34" charset="0"/>
            </a:endParaRPr>
          </a:p>
          <a:p>
            <a:pPr marL="457200" rtl="0">
              <a:spcBef>
                <a:spcPts val="0"/>
              </a:spcBef>
              <a:spcAft>
                <a:spcPts val="0"/>
              </a:spcAft>
            </a:pPr>
            <a:r>
              <a:rPr lang="en-US" sz="2400" b="0" i="0" u="none" strike="noStrike">
                <a:solidFill>
                  <a:srgbClr val="000000"/>
                </a:solidFill>
                <a:effectLst/>
                <a:latin typeface="Calibri Light" panose="020F0302020204030204" pitchFamily="34" charset="0"/>
                <a:cs typeface="Calibri Light" panose="020F0302020204030204" pitchFamily="34" charset="0"/>
              </a:rPr>
              <a:t>“Here is another example.”</a:t>
            </a:r>
            <a:endParaRPr lang="en-US" sz="2400" b="0">
              <a:effectLst/>
              <a:latin typeface="Calibri Light" panose="020F0302020204030204" pitchFamily="34" charset="0"/>
              <a:cs typeface="Calibri Light" panose="020F0302020204030204" pitchFamily="34" charset="0"/>
            </a:endParaRPr>
          </a:p>
          <a:p>
            <a:pPr marL="457200" rtl="0">
              <a:spcBef>
                <a:spcPts val="0"/>
              </a:spcBef>
              <a:spcAft>
                <a:spcPts val="0"/>
              </a:spcAft>
            </a:pPr>
            <a:r>
              <a:rPr lang="en-US" sz="2400" b="0" i="1" u="none" strike="noStrike">
                <a:solidFill>
                  <a:srgbClr val="000000"/>
                </a:solidFill>
                <a:effectLst/>
                <a:latin typeface="Calibri Light" panose="020F0302020204030204" pitchFamily="34" charset="0"/>
                <a:cs typeface="Calibri Light" panose="020F0302020204030204" pitchFamily="34" charset="0"/>
              </a:rPr>
              <a:t>“Listen”:</a:t>
            </a:r>
            <a:r>
              <a:rPr lang="en-US" sz="2400" b="0" i="0" u="none" strike="noStrike">
                <a:solidFill>
                  <a:srgbClr val="000000"/>
                </a:solidFill>
                <a:effectLst/>
                <a:latin typeface="Calibri Light" panose="020F0302020204030204" pitchFamily="34" charset="0"/>
                <a:cs typeface="Calibri Light" panose="020F0302020204030204" pitchFamily="34" charset="0"/>
              </a:rPr>
              <a:t> /k/-/ŭ/-/p/</a:t>
            </a:r>
            <a:endParaRPr lang="en-US" sz="2400" b="0">
              <a:effectLst/>
              <a:latin typeface="Calibri Light" panose="020F0302020204030204" pitchFamily="34" charset="0"/>
              <a:cs typeface="Calibri Light" panose="020F0302020204030204" pitchFamily="34" charset="0"/>
            </a:endParaRPr>
          </a:p>
          <a:p>
            <a:pPr marL="457200" rtl="0">
              <a:spcBef>
                <a:spcPts val="0"/>
              </a:spcBef>
              <a:spcAft>
                <a:spcPts val="0"/>
              </a:spcAft>
            </a:pPr>
            <a:r>
              <a:rPr lang="en-US" sz="2400" b="0" i="1" u="none" strike="noStrike">
                <a:solidFill>
                  <a:srgbClr val="000000"/>
                </a:solidFill>
                <a:effectLst/>
                <a:latin typeface="Calibri Light" panose="020F0302020204030204" pitchFamily="34" charset="0"/>
                <a:cs typeface="Calibri Light" panose="020F0302020204030204" pitchFamily="34" charset="0"/>
              </a:rPr>
              <a:t>“Repeat”</a:t>
            </a:r>
            <a:r>
              <a:rPr lang="en-US" sz="2400" b="0" i="0" u="none" strike="noStrike">
                <a:solidFill>
                  <a:srgbClr val="000000"/>
                </a:solidFill>
                <a:effectLst/>
                <a:latin typeface="Calibri Light" panose="020F0302020204030204" pitchFamily="34" charset="0"/>
                <a:cs typeface="Calibri Light" panose="020F0302020204030204" pitchFamily="34" charset="0"/>
              </a:rPr>
              <a:t>: /k/-/ŭ/-/p/</a:t>
            </a:r>
            <a:endParaRPr lang="en-US" sz="2400" b="0">
              <a:effectLst/>
              <a:latin typeface="Calibri Light" panose="020F0302020204030204" pitchFamily="34" charset="0"/>
              <a:cs typeface="Calibri Light" panose="020F0302020204030204" pitchFamily="34" charset="0"/>
            </a:endParaRPr>
          </a:p>
          <a:p>
            <a:pPr marL="457200" rtl="0">
              <a:spcBef>
                <a:spcPts val="0"/>
              </a:spcBef>
              <a:spcAft>
                <a:spcPts val="0"/>
              </a:spcAft>
            </a:pPr>
            <a:r>
              <a:rPr lang="en-US" sz="2400" b="0" i="1" u="none" strike="noStrike">
                <a:solidFill>
                  <a:srgbClr val="000000"/>
                </a:solidFill>
                <a:effectLst/>
                <a:latin typeface="Calibri Light" panose="020F0302020204030204" pitchFamily="34" charset="0"/>
                <a:cs typeface="Calibri Light" panose="020F0302020204030204" pitchFamily="34" charset="0"/>
              </a:rPr>
              <a:t>“Blend”: cup</a:t>
            </a:r>
          </a:p>
          <a:p>
            <a:pPr marL="457200" rtl="0">
              <a:spcBef>
                <a:spcPts val="0"/>
              </a:spcBef>
              <a:spcAft>
                <a:spcPts val="0"/>
              </a:spcAft>
            </a:pPr>
            <a:br>
              <a:rPr lang="en-US" sz="2400" b="0">
                <a:effectLst/>
                <a:latin typeface="Calibri Light" panose="020F0302020204030204" pitchFamily="34" charset="0"/>
                <a:cs typeface="Calibri Light" panose="020F0302020204030204" pitchFamily="34" charset="0"/>
              </a:rPr>
            </a:br>
            <a:r>
              <a:rPr lang="en-US" sz="2400" b="0" i="0" u="none" strike="noStrike">
                <a:solidFill>
                  <a:srgbClr val="000000"/>
                </a:solidFill>
                <a:effectLst/>
                <a:latin typeface="Calibri Light" panose="020F0302020204030204" pitchFamily="34" charset="0"/>
                <a:cs typeface="Calibri Light" panose="020F0302020204030204" pitchFamily="34" charset="0"/>
              </a:rPr>
              <a:t>*Note: Say the phonemes (sounds), not the letter names.</a:t>
            </a:r>
            <a:endParaRPr lang="en-US" sz="2400" b="0">
              <a:effectLst/>
              <a:latin typeface="Calibri Light" panose="020F0302020204030204" pitchFamily="34" charset="0"/>
              <a:cs typeface="Calibri Light" panose="020F0302020204030204" pitchFamily="34" charset="0"/>
            </a:endParaRPr>
          </a:p>
          <a:p>
            <a:pPr marL="457200" rtl="0">
              <a:spcBef>
                <a:spcPts val="0"/>
              </a:spcBef>
              <a:spcAft>
                <a:spcPts val="0"/>
              </a:spcAft>
            </a:pPr>
            <a:br>
              <a:rPr lang="en-US" b="0">
                <a:effectLst/>
              </a:rPr>
            </a:br>
            <a:br>
              <a:rPr lang="en-US"/>
            </a:br>
            <a:endParaRPr lang="en-US"/>
          </a:p>
        </p:txBody>
      </p:sp>
      <p:graphicFrame>
        <p:nvGraphicFramePr>
          <p:cNvPr id="8" name="Table 3">
            <a:extLst>
              <a:ext uri="{FF2B5EF4-FFF2-40B4-BE49-F238E27FC236}">
                <a16:creationId xmlns:a16="http://schemas.microsoft.com/office/drawing/2014/main" id="{2F574666-0184-A3DA-3C44-BF01C080FF78}"/>
              </a:ext>
              <a:ext uri="{C183D7F6-B498-43B3-948B-1728B52AA6E4}">
                <adec:decorative xmlns:adec="http://schemas.microsoft.com/office/drawing/2017/decorative" val="1"/>
              </a:ext>
            </a:extLst>
          </p:cNvPr>
          <p:cNvGraphicFramePr>
            <a:graphicFrameLocks noGrp="1"/>
          </p:cNvGraphicFramePr>
          <p:nvPr>
            <p:extLst>
              <p:ext uri="{D42A27DB-BD31-4B8C-83A1-F6EECF244321}">
                <p14:modId xmlns:p14="http://schemas.microsoft.com/office/powerpoint/2010/main" val="2292773331"/>
              </p:ext>
            </p:extLst>
          </p:nvPr>
        </p:nvGraphicFramePr>
        <p:xfrm>
          <a:off x="5791035" y="1894780"/>
          <a:ext cx="5603720" cy="1316168"/>
        </p:xfrm>
        <a:graphic>
          <a:graphicData uri="http://schemas.openxmlformats.org/drawingml/2006/table">
            <a:tbl>
              <a:tblPr firstRow="1" bandRow="1">
                <a:tableStyleId>{5C22544A-7EE6-4342-B048-85BDC9FD1C3A}</a:tableStyleId>
              </a:tblPr>
              <a:tblGrid>
                <a:gridCol w="1400930">
                  <a:extLst>
                    <a:ext uri="{9D8B030D-6E8A-4147-A177-3AD203B41FA5}">
                      <a16:colId xmlns:a16="http://schemas.microsoft.com/office/drawing/2014/main" val="1684400690"/>
                    </a:ext>
                  </a:extLst>
                </a:gridCol>
                <a:gridCol w="1400930">
                  <a:extLst>
                    <a:ext uri="{9D8B030D-6E8A-4147-A177-3AD203B41FA5}">
                      <a16:colId xmlns:a16="http://schemas.microsoft.com/office/drawing/2014/main" val="1698543581"/>
                    </a:ext>
                  </a:extLst>
                </a:gridCol>
                <a:gridCol w="1400930">
                  <a:extLst>
                    <a:ext uri="{9D8B030D-6E8A-4147-A177-3AD203B41FA5}">
                      <a16:colId xmlns:a16="http://schemas.microsoft.com/office/drawing/2014/main" val="2294301865"/>
                    </a:ext>
                  </a:extLst>
                </a:gridCol>
                <a:gridCol w="1400930">
                  <a:extLst>
                    <a:ext uri="{9D8B030D-6E8A-4147-A177-3AD203B41FA5}">
                      <a16:colId xmlns:a16="http://schemas.microsoft.com/office/drawing/2014/main" val="3497916360"/>
                    </a:ext>
                  </a:extLst>
                </a:gridCol>
              </a:tblGrid>
              <a:tr h="1316168">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992114429"/>
                  </a:ext>
                </a:extLst>
              </a:tr>
            </a:tbl>
          </a:graphicData>
        </a:graphic>
      </p:graphicFrame>
      <p:graphicFrame>
        <p:nvGraphicFramePr>
          <p:cNvPr id="9" name="Table 3">
            <a:extLst>
              <a:ext uri="{FF2B5EF4-FFF2-40B4-BE49-F238E27FC236}">
                <a16:creationId xmlns:a16="http://schemas.microsoft.com/office/drawing/2014/main" id="{6ED1FA22-F6C5-352B-E425-776CEFE14EB5}"/>
              </a:ext>
              <a:ext uri="{C183D7F6-B498-43B3-948B-1728B52AA6E4}">
                <adec:decorative xmlns:adec="http://schemas.microsoft.com/office/drawing/2017/decorative" val="1"/>
              </a:ext>
            </a:extLst>
          </p:cNvPr>
          <p:cNvGraphicFramePr>
            <a:graphicFrameLocks noGrp="1"/>
          </p:cNvGraphicFramePr>
          <p:nvPr>
            <p:extLst>
              <p:ext uri="{D42A27DB-BD31-4B8C-83A1-F6EECF244321}">
                <p14:modId xmlns:p14="http://schemas.microsoft.com/office/powerpoint/2010/main" val="3854225418"/>
              </p:ext>
            </p:extLst>
          </p:nvPr>
        </p:nvGraphicFramePr>
        <p:xfrm>
          <a:off x="5791035" y="3954740"/>
          <a:ext cx="5603720" cy="1316168"/>
        </p:xfrm>
        <a:graphic>
          <a:graphicData uri="http://schemas.openxmlformats.org/drawingml/2006/table">
            <a:tbl>
              <a:tblPr firstRow="1" bandRow="1">
                <a:tableStyleId>{5C22544A-7EE6-4342-B048-85BDC9FD1C3A}</a:tableStyleId>
              </a:tblPr>
              <a:tblGrid>
                <a:gridCol w="1400930">
                  <a:extLst>
                    <a:ext uri="{9D8B030D-6E8A-4147-A177-3AD203B41FA5}">
                      <a16:colId xmlns:a16="http://schemas.microsoft.com/office/drawing/2014/main" val="1684400690"/>
                    </a:ext>
                  </a:extLst>
                </a:gridCol>
                <a:gridCol w="1400930">
                  <a:extLst>
                    <a:ext uri="{9D8B030D-6E8A-4147-A177-3AD203B41FA5}">
                      <a16:colId xmlns:a16="http://schemas.microsoft.com/office/drawing/2014/main" val="1698543581"/>
                    </a:ext>
                  </a:extLst>
                </a:gridCol>
                <a:gridCol w="1400930">
                  <a:extLst>
                    <a:ext uri="{9D8B030D-6E8A-4147-A177-3AD203B41FA5}">
                      <a16:colId xmlns:a16="http://schemas.microsoft.com/office/drawing/2014/main" val="2294301865"/>
                    </a:ext>
                  </a:extLst>
                </a:gridCol>
                <a:gridCol w="1400930">
                  <a:extLst>
                    <a:ext uri="{9D8B030D-6E8A-4147-A177-3AD203B41FA5}">
                      <a16:colId xmlns:a16="http://schemas.microsoft.com/office/drawing/2014/main" val="3497916360"/>
                    </a:ext>
                  </a:extLst>
                </a:gridCol>
              </a:tblGrid>
              <a:tr h="1316168">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992114429"/>
                  </a:ext>
                </a:extLst>
              </a:tr>
            </a:tbl>
          </a:graphicData>
        </a:graphic>
      </p:graphicFrame>
      <p:sp>
        <p:nvSpPr>
          <p:cNvPr id="3" name="Rectangle 2">
            <a:extLst>
              <a:ext uri="{FF2B5EF4-FFF2-40B4-BE49-F238E27FC236}">
                <a16:creationId xmlns:a16="http://schemas.microsoft.com/office/drawing/2014/main" id="{5C54EEC6-2667-DC5C-0486-8B6CBDF768EC}"/>
              </a:ext>
            </a:extLst>
          </p:cNvPr>
          <p:cNvSpPr/>
          <p:nvPr/>
        </p:nvSpPr>
        <p:spPr>
          <a:xfrm>
            <a:off x="6476460" y="5288340"/>
            <a:ext cx="617477" cy="1569660"/>
          </a:xfrm>
          <a:prstGeom prst="rect">
            <a:avLst/>
          </a:prstGeom>
          <a:noFill/>
        </p:spPr>
        <p:txBody>
          <a:bodyPr wrap="none" lIns="91440" tIns="45720" rIns="91440" bIns="45720">
            <a:spAutoFit/>
          </a:bodyPr>
          <a:lstStyle/>
          <a:p>
            <a:pPr algn="ctr"/>
            <a:r>
              <a:rPr lang="en-US" sz="9600" b="1" spc="50">
                <a:ln w="0"/>
                <a:solidFill>
                  <a:schemeClr val="bg2"/>
                </a:solidFill>
                <a:effectLst>
                  <a:innerShdw blurRad="63500" dist="50800" dir="13500000">
                    <a:srgbClr val="000000">
                      <a:alpha val="50000"/>
                    </a:srgbClr>
                  </a:innerShdw>
                </a:effectLst>
              </a:rPr>
              <a:t>t</a:t>
            </a:r>
            <a:endParaRPr lang="en-US" sz="9600" b="1" cap="none" spc="50">
              <a:ln w="0"/>
              <a:solidFill>
                <a:schemeClr val="bg2"/>
              </a:solidFill>
              <a:effectLst>
                <a:innerShdw blurRad="63500" dist="50800" dir="13500000">
                  <a:srgbClr val="000000">
                    <a:alpha val="50000"/>
                  </a:srgbClr>
                </a:innerShdw>
              </a:effectLst>
            </a:endParaRPr>
          </a:p>
        </p:txBody>
      </p:sp>
      <p:sp>
        <p:nvSpPr>
          <p:cNvPr id="4" name="Rectangle 3">
            <a:extLst>
              <a:ext uri="{FF2B5EF4-FFF2-40B4-BE49-F238E27FC236}">
                <a16:creationId xmlns:a16="http://schemas.microsoft.com/office/drawing/2014/main" id="{A9305E87-92D3-5076-A941-2F582C5071DD}"/>
              </a:ext>
            </a:extLst>
          </p:cNvPr>
          <p:cNvSpPr/>
          <p:nvPr/>
        </p:nvSpPr>
        <p:spPr>
          <a:xfrm>
            <a:off x="7365392" y="5135947"/>
            <a:ext cx="798617" cy="1569660"/>
          </a:xfrm>
          <a:prstGeom prst="rect">
            <a:avLst/>
          </a:prstGeom>
          <a:noFill/>
        </p:spPr>
        <p:txBody>
          <a:bodyPr wrap="none" lIns="91440" tIns="45720" rIns="91440" bIns="45720">
            <a:spAutoFit/>
          </a:bodyPr>
          <a:lstStyle/>
          <a:p>
            <a:pPr algn="ctr"/>
            <a:r>
              <a:rPr lang="en-US" sz="9600" b="1" spc="50">
                <a:ln w="0"/>
                <a:solidFill>
                  <a:schemeClr val="bg2"/>
                </a:solidFill>
                <a:effectLst>
                  <a:innerShdw blurRad="63500" dist="50800" dir="13500000">
                    <a:srgbClr val="000000">
                      <a:alpha val="50000"/>
                    </a:srgbClr>
                  </a:innerShdw>
                </a:effectLst>
              </a:rPr>
              <a:t>a</a:t>
            </a:r>
            <a:endParaRPr lang="en-US" sz="9600" b="1" cap="none" spc="50">
              <a:ln w="0"/>
              <a:solidFill>
                <a:schemeClr val="bg2"/>
              </a:solidFill>
              <a:effectLst>
                <a:innerShdw blurRad="63500" dist="50800" dir="13500000">
                  <a:srgbClr val="000000">
                    <a:alpha val="50000"/>
                  </a:srgbClr>
                </a:innerShdw>
              </a:effectLst>
            </a:endParaRPr>
          </a:p>
        </p:txBody>
      </p:sp>
      <p:sp>
        <p:nvSpPr>
          <p:cNvPr id="5" name="Rectangle 4">
            <a:extLst>
              <a:ext uri="{FF2B5EF4-FFF2-40B4-BE49-F238E27FC236}">
                <a16:creationId xmlns:a16="http://schemas.microsoft.com/office/drawing/2014/main" id="{E6332B63-C6BC-E74D-F7F4-3720E3836698}"/>
              </a:ext>
            </a:extLst>
          </p:cNvPr>
          <p:cNvSpPr/>
          <p:nvPr/>
        </p:nvSpPr>
        <p:spPr>
          <a:xfrm>
            <a:off x="8213304" y="5447872"/>
            <a:ext cx="851516" cy="1569660"/>
          </a:xfrm>
          <a:prstGeom prst="rect">
            <a:avLst/>
          </a:prstGeom>
          <a:noFill/>
        </p:spPr>
        <p:txBody>
          <a:bodyPr wrap="none" lIns="91440" tIns="45720" rIns="91440" bIns="45720">
            <a:spAutoFit/>
          </a:bodyPr>
          <a:lstStyle/>
          <a:p>
            <a:pPr algn="ctr"/>
            <a:r>
              <a:rPr lang="en-US" sz="9600" b="1" spc="50">
                <a:ln w="0"/>
                <a:solidFill>
                  <a:schemeClr val="bg2"/>
                </a:solidFill>
                <a:effectLst>
                  <a:innerShdw blurRad="63500" dist="50800" dir="13500000">
                    <a:srgbClr val="000000">
                      <a:alpha val="50000"/>
                    </a:srgbClr>
                  </a:innerShdw>
                </a:effectLst>
              </a:rPr>
              <a:t>u</a:t>
            </a:r>
            <a:endParaRPr lang="en-US" sz="9600" b="1" cap="none" spc="50">
              <a:ln w="0"/>
              <a:solidFill>
                <a:schemeClr val="bg2"/>
              </a:solidFill>
              <a:effectLst>
                <a:innerShdw blurRad="63500" dist="50800" dir="13500000">
                  <a:srgbClr val="000000">
                    <a:alpha val="50000"/>
                  </a:srgbClr>
                </a:innerShdw>
              </a:effectLst>
            </a:endParaRPr>
          </a:p>
        </p:txBody>
      </p:sp>
      <p:sp>
        <p:nvSpPr>
          <p:cNvPr id="6" name="Rectangle 5">
            <a:extLst>
              <a:ext uri="{FF2B5EF4-FFF2-40B4-BE49-F238E27FC236}">
                <a16:creationId xmlns:a16="http://schemas.microsoft.com/office/drawing/2014/main" id="{0BED7E87-CE35-40A7-DDD5-75D7098A3CE8}"/>
              </a:ext>
            </a:extLst>
          </p:cNvPr>
          <p:cNvSpPr/>
          <p:nvPr/>
        </p:nvSpPr>
        <p:spPr>
          <a:xfrm>
            <a:off x="9160603" y="5098339"/>
            <a:ext cx="705642" cy="1569660"/>
          </a:xfrm>
          <a:prstGeom prst="rect">
            <a:avLst/>
          </a:prstGeom>
          <a:noFill/>
        </p:spPr>
        <p:txBody>
          <a:bodyPr wrap="none" lIns="91440" tIns="45720" rIns="91440" bIns="45720">
            <a:spAutoFit/>
          </a:bodyPr>
          <a:lstStyle/>
          <a:p>
            <a:pPr algn="ctr"/>
            <a:r>
              <a:rPr lang="en-US" sz="9600" b="1" spc="50">
                <a:ln w="0"/>
                <a:solidFill>
                  <a:schemeClr val="bg2"/>
                </a:solidFill>
                <a:effectLst>
                  <a:innerShdw blurRad="63500" dist="50800" dir="13500000">
                    <a:srgbClr val="000000">
                      <a:alpha val="50000"/>
                    </a:srgbClr>
                  </a:innerShdw>
                </a:effectLst>
              </a:rPr>
              <a:t>c</a:t>
            </a:r>
            <a:endParaRPr lang="en-US" sz="9600" b="1" cap="none" spc="50">
              <a:ln w="0"/>
              <a:solidFill>
                <a:schemeClr val="bg2"/>
              </a:solidFill>
              <a:effectLst>
                <a:innerShdw blurRad="63500" dist="50800" dir="13500000">
                  <a:srgbClr val="000000">
                    <a:alpha val="50000"/>
                  </a:srgbClr>
                </a:innerShdw>
              </a:effectLst>
            </a:endParaRPr>
          </a:p>
        </p:txBody>
      </p:sp>
      <p:sp>
        <p:nvSpPr>
          <p:cNvPr id="7" name="Rectangle 6">
            <a:extLst>
              <a:ext uri="{FF2B5EF4-FFF2-40B4-BE49-F238E27FC236}">
                <a16:creationId xmlns:a16="http://schemas.microsoft.com/office/drawing/2014/main" id="{81D84D23-F444-FBA3-E23B-8673A21FD351}"/>
              </a:ext>
            </a:extLst>
          </p:cNvPr>
          <p:cNvSpPr/>
          <p:nvPr/>
        </p:nvSpPr>
        <p:spPr>
          <a:xfrm>
            <a:off x="10248882" y="5270908"/>
            <a:ext cx="851516" cy="1569660"/>
          </a:xfrm>
          <a:prstGeom prst="rect">
            <a:avLst/>
          </a:prstGeom>
          <a:noFill/>
        </p:spPr>
        <p:txBody>
          <a:bodyPr wrap="none" lIns="91440" tIns="45720" rIns="91440" bIns="45720">
            <a:spAutoFit/>
          </a:bodyPr>
          <a:lstStyle/>
          <a:p>
            <a:pPr algn="ctr"/>
            <a:r>
              <a:rPr lang="en-US" sz="9600" b="1" spc="50">
                <a:ln w="0"/>
                <a:solidFill>
                  <a:schemeClr val="bg2"/>
                </a:solidFill>
                <a:effectLst>
                  <a:innerShdw blurRad="63500" dist="50800" dir="13500000">
                    <a:srgbClr val="000000">
                      <a:alpha val="50000"/>
                    </a:srgbClr>
                  </a:innerShdw>
                </a:effectLst>
              </a:rPr>
              <a:t>p</a:t>
            </a:r>
            <a:endParaRPr lang="en-US" sz="9600" b="1" cap="none" spc="50">
              <a:ln w="0"/>
              <a:solidFill>
                <a:schemeClr val="bg2"/>
              </a:solidFill>
              <a:effectLst>
                <a:innerShdw blurRad="63500" dist="50800" dir="13500000">
                  <a:srgbClr val="000000">
                    <a:alpha val="50000"/>
                  </a:srgbClr>
                </a:innerShdw>
              </a:effectLst>
            </a:endParaRPr>
          </a:p>
        </p:txBody>
      </p:sp>
    </p:spTree>
    <p:extLst>
      <p:ext uri="{BB962C8B-B14F-4D97-AF65-F5344CB8AC3E}">
        <p14:creationId xmlns:p14="http://schemas.microsoft.com/office/powerpoint/2010/main" val="2615152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1.04167E-6 -4.44444E-6 L -0.1056 -0.50324 " pathEditMode="relative" rAng="0" ptsTypes="AA">
                                      <p:cBhvr>
                                        <p:cTn id="6" dur="2000" fill="hold"/>
                                        <p:tgtEl>
                                          <p:spTgt spid="4"/>
                                        </p:tgtEl>
                                        <p:attrNameLst>
                                          <p:attrName>ppt_x</p:attrName>
                                          <p:attrName>ppt_y</p:attrName>
                                        </p:attrNameLst>
                                      </p:cBhvr>
                                      <p:rCtr x="-5286" y="-25162"/>
                                    </p:animMotion>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grpId="0" nodeType="clickEffect">
                                  <p:stCondLst>
                                    <p:cond delay="0"/>
                                  </p:stCondLst>
                                  <p:childTnLst>
                                    <p:animMotion origin="layout" path="M -4.16667E-7 3.33333E-6 L 0.09297 -0.52547 " pathEditMode="relative" rAng="0" ptsTypes="AA">
                                      <p:cBhvr>
                                        <p:cTn id="10" dur="2000" fill="hold"/>
                                        <p:tgtEl>
                                          <p:spTgt spid="3"/>
                                        </p:tgtEl>
                                        <p:attrNameLst>
                                          <p:attrName>ppt_x</p:attrName>
                                          <p:attrName>ppt_y</p:attrName>
                                        </p:attrNameLst>
                                      </p:cBhvr>
                                      <p:rCtr x="4648" y="-26273"/>
                                    </p:animMotion>
                                  </p:childTnLst>
                                </p:cTn>
                              </p:par>
                            </p:childTnLst>
                          </p:cTn>
                        </p:par>
                      </p:childTnLst>
                    </p:cTn>
                  </p:par>
                  <p:par>
                    <p:cTn id="11" fill="hold">
                      <p:stCondLst>
                        <p:cond delay="indefinite"/>
                      </p:stCondLst>
                      <p:childTnLst>
                        <p:par>
                          <p:cTn id="12" fill="hold">
                            <p:stCondLst>
                              <p:cond delay="0"/>
                            </p:stCondLst>
                            <p:childTnLst>
                              <p:par>
                                <p:cTn id="13" presetID="42" presetClass="path" presetSubtype="0" accel="50000" decel="50000" fill="hold" grpId="0" nodeType="clickEffect">
                                  <p:stCondLst>
                                    <p:cond delay="0"/>
                                  </p:stCondLst>
                                  <p:childTnLst>
                                    <p:animMotion origin="layout" path="M 1.66667E-6 -3.7037E-7 L -0.24896 -0.1919 " pathEditMode="relative" rAng="0" ptsTypes="AA">
                                      <p:cBhvr>
                                        <p:cTn id="14" dur="2000" fill="hold"/>
                                        <p:tgtEl>
                                          <p:spTgt spid="6"/>
                                        </p:tgtEl>
                                        <p:attrNameLst>
                                          <p:attrName>ppt_x</p:attrName>
                                          <p:attrName>ppt_y</p:attrName>
                                        </p:attrNameLst>
                                      </p:cBhvr>
                                      <p:rCtr x="-12448" y="-9606"/>
                                    </p:animMotion>
                                  </p:childTnLst>
                                </p:cTn>
                              </p:par>
                            </p:childTnLst>
                          </p:cTn>
                        </p:par>
                      </p:childTnLst>
                    </p:cTn>
                  </p:par>
                  <p:par>
                    <p:cTn id="15" fill="hold">
                      <p:stCondLst>
                        <p:cond delay="indefinite"/>
                      </p:stCondLst>
                      <p:childTnLst>
                        <p:par>
                          <p:cTn id="16" fill="hold">
                            <p:stCondLst>
                              <p:cond delay="0"/>
                            </p:stCondLst>
                            <p:childTnLst>
                              <p:par>
                                <p:cTn id="17" presetID="42" presetClass="path" presetSubtype="0" accel="50000" decel="50000" fill="hold" grpId="0" nodeType="clickEffect">
                                  <p:stCondLst>
                                    <p:cond delay="0"/>
                                  </p:stCondLst>
                                  <p:childTnLst>
                                    <p:animMotion origin="layout" path="M -3.75E-6 3.7037E-6 L -0.05911 -0.22894 " pathEditMode="relative" rAng="0" ptsTypes="AA">
                                      <p:cBhvr>
                                        <p:cTn id="18" dur="2000" fill="hold"/>
                                        <p:tgtEl>
                                          <p:spTgt spid="5"/>
                                        </p:tgtEl>
                                        <p:attrNameLst>
                                          <p:attrName>ppt_x</p:attrName>
                                          <p:attrName>ppt_y</p:attrName>
                                        </p:attrNameLst>
                                      </p:cBhvr>
                                      <p:rCtr x="-2956" y="-11458"/>
                                    </p:animMotion>
                                  </p:childTnLst>
                                </p:cTn>
                              </p:par>
                            </p:childTnLst>
                          </p:cTn>
                        </p:par>
                      </p:childTnLst>
                    </p:cTn>
                  </p:par>
                  <p:par>
                    <p:cTn id="19" fill="hold">
                      <p:stCondLst>
                        <p:cond delay="indefinite"/>
                      </p:stCondLst>
                      <p:childTnLst>
                        <p:par>
                          <p:cTn id="20" fill="hold">
                            <p:stCondLst>
                              <p:cond delay="0"/>
                            </p:stCondLst>
                            <p:childTnLst>
                              <p:par>
                                <p:cTn id="21" presetID="42" presetClass="path" presetSubtype="0" accel="50000" decel="50000" fill="hold" grpId="0" nodeType="clickEffect">
                                  <p:stCondLst>
                                    <p:cond delay="0"/>
                                  </p:stCondLst>
                                  <p:childTnLst>
                                    <p:animMotion origin="layout" path="M -8.33333E-7 -3.7037E-7 L -0.10872 -0.22268 " pathEditMode="relative" rAng="0" ptsTypes="AA">
                                      <p:cBhvr>
                                        <p:cTn id="22" dur="2000" fill="hold"/>
                                        <p:tgtEl>
                                          <p:spTgt spid="7"/>
                                        </p:tgtEl>
                                        <p:attrNameLst>
                                          <p:attrName>ppt_x</p:attrName>
                                          <p:attrName>ppt_y</p:attrName>
                                        </p:attrNameLst>
                                      </p:cBhvr>
                                      <p:rCtr x="-5443" y="-1113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657"/>
        <p:cNvGrpSpPr/>
        <p:nvPr/>
      </p:nvGrpSpPr>
      <p:grpSpPr>
        <a:xfrm>
          <a:off x="0" y="0"/>
          <a:ext cx="0" cy="0"/>
          <a:chOff x="0" y="0"/>
          <a:chExt cx="0" cy="0"/>
        </a:xfrm>
      </p:grpSpPr>
      <p:sp>
        <p:nvSpPr>
          <p:cNvPr id="14" name="Title 6">
            <a:extLst>
              <a:ext uri="{FF2B5EF4-FFF2-40B4-BE49-F238E27FC236}">
                <a16:creationId xmlns:a16="http://schemas.microsoft.com/office/drawing/2014/main" id="{7A1A3440-886C-4BD1-BF05-7E02D9D0C2C7}"/>
              </a:ext>
            </a:extLst>
          </p:cNvPr>
          <p:cNvSpPr>
            <a:spLocks noGrp="1"/>
          </p:cNvSpPr>
          <p:nvPr>
            <p:ph type="title"/>
          </p:nvPr>
        </p:nvSpPr>
        <p:spPr/>
        <p:txBody>
          <a:bodyPr/>
          <a:lstStyle/>
          <a:p>
            <a:r>
              <a:rPr lang="en-US" sz="4000" dirty="0">
                <a:latin typeface="Museo Slab 500"/>
              </a:rPr>
              <a:t>Step 3: Provide a Model</a:t>
            </a:r>
            <a:endParaRPr lang="en-US" dirty="0"/>
          </a:p>
        </p:txBody>
      </p:sp>
      <p:sp>
        <p:nvSpPr>
          <p:cNvPr id="15" name="Google Shape;338;g610ef0e5f8_7_79">
            <a:extLst>
              <a:ext uri="{FF2B5EF4-FFF2-40B4-BE49-F238E27FC236}">
                <a16:creationId xmlns:a16="http://schemas.microsoft.com/office/drawing/2014/main" id="{A3DFC9CC-FC33-42A3-8CC3-B52E13C3E03F}"/>
              </a:ext>
            </a:extLst>
          </p:cNvPr>
          <p:cNvSpPr txBox="1">
            <a:spLocks/>
          </p:cNvSpPr>
          <p:nvPr/>
        </p:nvSpPr>
        <p:spPr>
          <a:xfrm>
            <a:off x="297425" y="830348"/>
            <a:ext cx="10333055" cy="457251"/>
          </a:xfrm>
          <a:prstGeom prst="rect">
            <a:avLst/>
          </a:prstGeom>
          <a:noFill/>
          <a:ln>
            <a:noFill/>
          </a:ln>
        </p:spPr>
        <p:txBody>
          <a:bodyPr spcFirstLastPara="1" vert="horz" wrap="square" lIns="0" tIns="0" rIns="0" bIns="0" rtlCol="0" anchor="t" anchorCtr="0">
            <a:noAutofit/>
          </a:bodyPr>
          <a:lstStyle>
            <a:lvl1pPr lvl="0" algn="l" defTabSz="914400" rtl="0" eaLnBrk="1" latinLnBrk="0" hangingPunct="1">
              <a:lnSpc>
                <a:spcPct val="90000"/>
              </a:lnSpc>
              <a:spcBef>
                <a:spcPts val="0"/>
              </a:spcBef>
              <a:spcAft>
                <a:spcPts val="0"/>
              </a:spcAft>
              <a:buClr>
                <a:schemeClr val="lt1"/>
              </a:buClr>
              <a:buSzPts val="2600"/>
              <a:buFont typeface="Arial"/>
              <a:buNone/>
              <a:defRPr sz="4800" b="0" kern="1200">
                <a:solidFill>
                  <a:schemeClr val="lt1"/>
                </a:solidFill>
                <a:latin typeface="Museo Slab 500" panose="02000000000000000000" pitchFamily="50" charset="0"/>
                <a:ea typeface="Museo Slab 500" panose="02000000000000000000" pitchFamily="5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sz="2400">
                <a:solidFill>
                  <a:schemeClr val="bg1"/>
                </a:solidFill>
              </a:rPr>
              <a:t>Blending Routine</a:t>
            </a:r>
          </a:p>
        </p:txBody>
      </p:sp>
      <p:sp>
        <p:nvSpPr>
          <p:cNvPr id="3" name="TextBox 2">
            <a:extLst>
              <a:ext uri="{FF2B5EF4-FFF2-40B4-BE49-F238E27FC236}">
                <a16:creationId xmlns:a16="http://schemas.microsoft.com/office/drawing/2014/main" id="{DB4AFDA7-F7A7-B574-C244-16EF921D4E3E}"/>
              </a:ext>
            </a:extLst>
          </p:cNvPr>
          <p:cNvSpPr txBox="1"/>
          <p:nvPr/>
        </p:nvSpPr>
        <p:spPr>
          <a:xfrm>
            <a:off x="-71887" y="1543412"/>
            <a:ext cx="12335774" cy="5632311"/>
          </a:xfrm>
          <a:prstGeom prst="rect">
            <a:avLst/>
          </a:prstGeom>
          <a:noFill/>
        </p:spPr>
        <p:txBody>
          <a:bodyPr wrap="square" rtlCol="0">
            <a:spAutoFit/>
          </a:bodyPr>
          <a:lstStyle/>
          <a:p>
            <a:pPr marL="457200" rtl="0">
              <a:spcBef>
                <a:spcPts val="0"/>
              </a:spcBef>
              <a:spcAft>
                <a:spcPts val="0"/>
              </a:spcAft>
            </a:pPr>
            <a:r>
              <a:rPr lang="en-US" sz="2400" b="0" i="1" u="none" strike="noStrike">
                <a:solidFill>
                  <a:srgbClr val="000000"/>
                </a:solidFill>
                <a:effectLst/>
                <a:latin typeface="Calibri Light" panose="020F0302020204030204" pitchFamily="34" charset="0"/>
                <a:cs typeface="Calibri Light" panose="020F0302020204030204" pitchFamily="34" charset="0"/>
              </a:rPr>
              <a:t>“Now let’s try some together. I will show you how I say each sound in the word as I place a letter in the box for each soun</a:t>
            </a:r>
            <a:r>
              <a:rPr lang="en-US" sz="2400" i="1">
                <a:solidFill>
                  <a:srgbClr val="000000"/>
                </a:solidFill>
                <a:latin typeface="Calibri Light" panose="020F0302020204030204" pitchFamily="34" charset="0"/>
                <a:cs typeface="Calibri Light" panose="020F0302020204030204" pitchFamily="34" charset="0"/>
              </a:rPr>
              <a:t>d.”</a:t>
            </a:r>
            <a:endParaRPr lang="en-US" sz="2400" b="0">
              <a:effectLst/>
              <a:latin typeface="Calibri Light" panose="020F0302020204030204" pitchFamily="34" charset="0"/>
              <a:cs typeface="Calibri Light" panose="020F0302020204030204" pitchFamily="34" charset="0"/>
            </a:endParaRPr>
          </a:p>
          <a:p>
            <a:pPr indent="457200" rtl="0">
              <a:spcBef>
                <a:spcPts val="0"/>
              </a:spcBef>
              <a:spcAft>
                <a:spcPts val="0"/>
              </a:spcAft>
            </a:pPr>
            <a:r>
              <a:rPr lang="en-US" sz="2400" b="0" i="0" u="none" strike="noStrike">
                <a:solidFill>
                  <a:srgbClr val="000000"/>
                </a:solidFill>
                <a:effectLst/>
                <a:latin typeface="Calibri Light" panose="020F0302020204030204" pitchFamily="34" charset="0"/>
                <a:cs typeface="Calibri Light" panose="020F0302020204030204" pitchFamily="34" charset="0"/>
              </a:rPr>
              <a:t>Teacher models, then students practice with the same word.</a:t>
            </a:r>
            <a:r>
              <a:rPr lang="en-US" sz="2400" b="0" i="1" u="none" strike="noStrike">
                <a:solidFill>
                  <a:srgbClr val="000000"/>
                </a:solidFill>
                <a:effectLst/>
                <a:latin typeface="Calibri Light" panose="020F0302020204030204" pitchFamily="34" charset="0"/>
                <a:cs typeface="Calibri Light" panose="020F0302020204030204" pitchFamily="34" charset="0"/>
              </a:rPr>
              <a:t> </a:t>
            </a:r>
            <a:endParaRPr lang="en-US" sz="2400" b="0">
              <a:effectLst/>
              <a:latin typeface="Calibri Light" panose="020F0302020204030204" pitchFamily="34" charset="0"/>
              <a:cs typeface="Calibri Light" panose="020F0302020204030204" pitchFamily="34" charset="0"/>
            </a:endParaRPr>
          </a:p>
          <a:p>
            <a:pPr indent="457200" rtl="0">
              <a:spcBef>
                <a:spcPts val="0"/>
              </a:spcBef>
              <a:spcAft>
                <a:spcPts val="0"/>
              </a:spcAft>
            </a:pPr>
            <a:r>
              <a:rPr lang="en-US" sz="2400" b="0" i="1" u="none" strike="noStrike">
                <a:solidFill>
                  <a:srgbClr val="000000"/>
                </a:solidFill>
                <a:effectLst/>
                <a:latin typeface="Calibri Light" panose="020F0302020204030204" pitchFamily="34" charset="0"/>
                <a:cs typeface="Calibri Light" panose="020F0302020204030204" pitchFamily="34" charset="0"/>
              </a:rPr>
              <a:t>“Listen”: /g/ /ō/</a:t>
            </a:r>
            <a:endParaRPr lang="en-US" sz="2400" b="0">
              <a:effectLst/>
              <a:latin typeface="Calibri Light" panose="020F0302020204030204" pitchFamily="34" charset="0"/>
              <a:cs typeface="Calibri Light" panose="020F0302020204030204" pitchFamily="34" charset="0"/>
            </a:endParaRPr>
          </a:p>
          <a:p>
            <a:pPr indent="457200" rtl="0">
              <a:spcBef>
                <a:spcPts val="0"/>
              </a:spcBef>
              <a:spcAft>
                <a:spcPts val="0"/>
              </a:spcAft>
            </a:pPr>
            <a:r>
              <a:rPr lang="en-US" sz="2400" b="0" i="1" u="none" strike="noStrike">
                <a:solidFill>
                  <a:srgbClr val="000000"/>
                </a:solidFill>
                <a:effectLst/>
                <a:latin typeface="Calibri Light" panose="020F0302020204030204" pitchFamily="34" charset="0"/>
                <a:cs typeface="Calibri Light" panose="020F0302020204030204" pitchFamily="34" charset="0"/>
              </a:rPr>
              <a:t>“Repeat”: /g/ /ō/</a:t>
            </a:r>
            <a:endParaRPr lang="en-US" sz="2400" b="0">
              <a:effectLst/>
              <a:latin typeface="Calibri Light" panose="020F0302020204030204" pitchFamily="34" charset="0"/>
              <a:cs typeface="Calibri Light" panose="020F0302020204030204" pitchFamily="34" charset="0"/>
            </a:endParaRPr>
          </a:p>
          <a:p>
            <a:pPr indent="457200" rtl="0">
              <a:spcBef>
                <a:spcPts val="0"/>
              </a:spcBef>
              <a:spcAft>
                <a:spcPts val="0"/>
              </a:spcAft>
            </a:pPr>
            <a:r>
              <a:rPr lang="en-US" sz="2400" b="0" i="1" u="none" strike="noStrike">
                <a:solidFill>
                  <a:srgbClr val="000000"/>
                </a:solidFill>
                <a:effectLst/>
                <a:latin typeface="Calibri Light" panose="020F0302020204030204" pitchFamily="34" charset="0"/>
                <a:cs typeface="Calibri Light" panose="020F0302020204030204" pitchFamily="34" charset="0"/>
              </a:rPr>
              <a:t>“Blend”: go </a:t>
            </a:r>
          </a:p>
          <a:p>
            <a:pPr indent="457200" rtl="0">
              <a:spcBef>
                <a:spcPts val="0"/>
              </a:spcBef>
              <a:spcAft>
                <a:spcPts val="0"/>
              </a:spcAft>
            </a:pPr>
            <a:br>
              <a:rPr lang="en-US" sz="2400" b="0">
                <a:effectLst/>
                <a:latin typeface="Calibri Light" panose="020F0302020204030204" pitchFamily="34" charset="0"/>
                <a:cs typeface="Calibri Light" panose="020F0302020204030204" pitchFamily="34" charset="0"/>
              </a:rPr>
            </a:br>
            <a:r>
              <a:rPr lang="en-US" sz="2400" b="0">
                <a:effectLst/>
                <a:latin typeface="Calibri Light" panose="020F0302020204030204" pitchFamily="34" charset="0"/>
                <a:cs typeface="Calibri Light" panose="020F0302020204030204" pitchFamily="34" charset="0"/>
              </a:rPr>
              <a:t>	</a:t>
            </a:r>
            <a:r>
              <a:rPr lang="en-US" sz="2400" b="0" i="0" u="sng">
                <a:solidFill>
                  <a:srgbClr val="000000"/>
                </a:solidFill>
                <a:effectLst/>
                <a:latin typeface="Calibri Light" panose="020F0302020204030204" pitchFamily="34" charset="0"/>
                <a:cs typeface="Calibri Light" panose="020F0302020204030204" pitchFamily="34" charset="0"/>
              </a:rPr>
              <a:t>Teacher	 Student</a:t>
            </a:r>
            <a:endParaRPr lang="en-US" sz="2400" b="0">
              <a:effectLst/>
              <a:latin typeface="Calibri Light" panose="020F0302020204030204" pitchFamily="34" charset="0"/>
              <a:cs typeface="Calibri Light" panose="020F0302020204030204" pitchFamily="34" charset="0"/>
            </a:endParaRPr>
          </a:p>
          <a:p>
            <a:pPr indent="457200" rtl="0">
              <a:spcBef>
                <a:spcPts val="0"/>
              </a:spcBef>
              <a:spcAft>
                <a:spcPts val="0"/>
              </a:spcAft>
            </a:pPr>
            <a:r>
              <a:rPr lang="en-US" sz="2400" b="0" i="0" u="none" strike="noStrike">
                <a:solidFill>
                  <a:srgbClr val="000000"/>
                </a:solidFill>
                <a:effectLst/>
                <a:latin typeface="Calibri Light" panose="020F0302020204030204" pitchFamily="34" charset="0"/>
                <a:cs typeface="Calibri Light" panose="020F0302020204030204" pitchFamily="34" charset="0"/>
              </a:rPr>
              <a:t>	am 		am, /ă/ /m/</a:t>
            </a:r>
            <a:endParaRPr lang="en-US" sz="2400" b="0">
              <a:effectLst/>
              <a:latin typeface="Calibri Light" panose="020F0302020204030204" pitchFamily="34" charset="0"/>
              <a:cs typeface="Calibri Light" panose="020F0302020204030204" pitchFamily="34" charset="0"/>
            </a:endParaRPr>
          </a:p>
          <a:p>
            <a:pPr indent="457200" rtl="0">
              <a:spcBef>
                <a:spcPts val="0"/>
              </a:spcBef>
              <a:spcAft>
                <a:spcPts val="0"/>
              </a:spcAft>
            </a:pPr>
            <a:r>
              <a:rPr lang="en-US" sz="2400" b="0" i="0" u="none" strike="noStrike">
                <a:solidFill>
                  <a:srgbClr val="000000"/>
                </a:solidFill>
                <a:effectLst/>
                <a:latin typeface="Calibri Light" panose="020F0302020204030204" pitchFamily="34" charset="0"/>
                <a:cs typeface="Calibri Light" panose="020F0302020204030204" pitchFamily="34" charset="0"/>
              </a:rPr>
              <a:t>	so 		so, /s/ /ō/</a:t>
            </a:r>
            <a:endParaRPr lang="en-US" sz="2400" b="0">
              <a:effectLst/>
              <a:latin typeface="Calibri Light" panose="020F0302020204030204" pitchFamily="34" charset="0"/>
              <a:cs typeface="Calibri Light" panose="020F0302020204030204" pitchFamily="34" charset="0"/>
            </a:endParaRPr>
          </a:p>
          <a:p>
            <a:pPr indent="457200" rtl="0">
              <a:spcBef>
                <a:spcPts val="0"/>
              </a:spcBef>
              <a:spcAft>
                <a:spcPts val="0"/>
              </a:spcAft>
            </a:pPr>
            <a:r>
              <a:rPr lang="en-US" sz="2400">
                <a:solidFill>
                  <a:srgbClr val="000000"/>
                </a:solidFill>
                <a:latin typeface="Calibri Light" panose="020F0302020204030204" pitchFamily="34" charset="0"/>
                <a:cs typeface="Calibri Light" panose="020F0302020204030204" pitchFamily="34" charset="0"/>
              </a:rPr>
              <a:t>	w</a:t>
            </a:r>
            <a:r>
              <a:rPr lang="en-US" sz="2400" b="0" i="0" u="none" strike="noStrike">
                <a:solidFill>
                  <a:srgbClr val="000000"/>
                </a:solidFill>
                <a:effectLst/>
                <a:latin typeface="Calibri Light" panose="020F0302020204030204" pitchFamily="34" charset="0"/>
                <a:cs typeface="Calibri Light" panose="020F0302020204030204" pitchFamily="34" charset="0"/>
              </a:rPr>
              <a:t>ig		wig, /w/ /ĭ/ /g/ </a:t>
            </a:r>
            <a:endParaRPr lang="en-US" sz="2400" b="0">
              <a:effectLst/>
              <a:latin typeface="Calibri Light" panose="020F0302020204030204" pitchFamily="34" charset="0"/>
              <a:cs typeface="Calibri Light" panose="020F0302020204030204" pitchFamily="34" charset="0"/>
            </a:endParaRPr>
          </a:p>
          <a:p>
            <a:pPr indent="457200" rtl="0">
              <a:spcBef>
                <a:spcPts val="0"/>
              </a:spcBef>
              <a:spcAft>
                <a:spcPts val="0"/>
              </a:spcAft>
            </a:pPr>
            <a:r>
              <a:rPr lang="en-US" sz="2400" b="0" i="0" u="none" strike="noStrike">
                <a:solidFill>
                  <a:srgbClr val="000000"/>
                </a:solidFill>
                <a:effectLst/>
                <a:latin typeface="Calibri Light" panose="020F0302020204030204" pitchFamily="34" charset="0"/>
                <a:cs typeface="Calibri Light" panose="020F0302020204030204" pitchFamily="34" charset="0"/>
              </a:rPr>
              <a:t>	mad 		mad, /m/ /ă/ /d/ </a:t>
            </a:r>
            <a:endParaRPr lang="en-US" sz="2400" b="0">
              <a:effectLst/>
              <a:latin typeface="Calibri Light" panose="020F0302020204030204" pitchFamily="34" charset="0"/>
              <a:cs typeface="Calibri Light" panose="020F0302020204030204" pitchFamily="34" charset="0"/>
            </a:endParaRPr>
          </a:p>
          <a:p>
            <a:pPr indent="457200" rtl="0">
              <a:spcBef>
                <a:spcPts val="0"/>
              </a:spcBef>
              <a:spcAft>
                <a:spcPts val="0"/>
              </a:spcAft>
            </a:pPr>
            <a:r>
              <a:rPr lang="en-US" sz="2400" b="0" i="0" u="none" strike="noStrike">
                <a:solidFill>
                  <a:srgbClr val="000000"/>
                </a:solidFill>
                <a:effectLst/>
                <a:latin typeface="Calibri Light" panose="020F0302020204030204" pitchFamily="34" charset="0"/>
                <a:cs typeface="Calibri Light" panose="020F0302020204030204" pitchFamily="34" charset="0"/>
              </a:rPr>
              <a:t>	skit 		skit, /s/ /k/ /ĭ/ /t/</a:t>
            </a:r>
            <a:endParaRPr lang="en-US" sz="2400" b="0">
              <a:effectLst/>
              <a:latin typeface="Calibri Light" panose="020F0302020204030204" pitchFamily="34" charset="0"/>
              <a:cs typeface="Calibri Light" panose="020F0302020204030204" pitchFamily="34" charset="0"/>
            </a:endParaRPr>
          </a:p>
          <a:p>
            <a:pPr marL="457200" rtl="0">
              <a:spcBef>
                <a:spcPts val="0"/>
              </a:spcBef>
              <a:spcAft>
                <a:spcPts val="0"/>
              </a:spcAft>
            </a:pPr>
            <a:br>
              <a:rPr lang="en-US" sz="2400" b="0">
                <a:effectLst/>
              </a:rPr>
            </a:br>
            <a:endParaRPr lang="en-US" sz="2400" b="0">
              <a:effectLst/>
            </a:endParaRPr>
          </a:p>
        </p:txBody>
      </p:sp>
      <p:graphicFrame>
        <p:nvGraphicFramePr>
          <p:cNvPr id="6" name="Table 3">
            <a:extLst>
              <a:ext uri="{FF2B5EF4-FFF2-40B4-BE49-F238E27FC236}">
                <a16:creationId xmlns:a16="http://schemas.microsoft.com/office/drawing/2014/main" id="{6CED5768-9D62-C3CA-57C2-CE4F5DF82122}"/>
              </a:ext>
              <a:ext uri="{C183D7F6-B498-43B3-948B-1728B52AA6E4}">
                <adec:decorative xmlns:adec="http://schemas.microsoft.com/office/drawing/2017/decorative" val="1"/>
              </a:ext>
            </a:extLst>
          </p:cNvPr>
          <p:cNvGraphicFramePr>
            <a:graphicFrameLocks noGrp="1"/>
          </p:cNvGraphicFramePr>
          <p:nvPr>
            <p:extLst>
              <p:ext uri="{D42A27DB-BD31-4B8C-83A1-F6EECF244321}">
                <p14:modId xmlns:p14="http://schemas.microsoft.com/office/powerpoint/2010/main" val="3711373266"/>
              </p:ext>
            </p:extLst>
          </p:nvPr>
        </p:nvGraphicFramePr>
        <p:xfrm>
          <a:off x="6096000" y="3124200"/>
          <a:ext cx="5689764" cy="1356138"/>
        </p:xfrm>
        <a:graphic>
          <a:graphicData uri="http://schemas.openxmlformats.org/drawingml/2006/table">
            <a:tbl>
              <a:tblPr firstRow="1" bandRow="1">
                <a:tableStyleId>{5C22544A-7EE6-4342-B048-85BDC9FD1C3A}</a:tableStyleId>
              </a:tblPr>
              <a:tblGrid>
                <a:gridCol w="1422441">
                  <a:extLst>
                    <a:ext uri="{9D8B030D-6E8A-4147-A177-3AD203B41FA5}">
                      <a16:colId xmlns:a16="http://schemas.microsoft.com/office/drawing/2014/main" val="1684400690"/>
                    </a:ext>
                  </a:extLst>
                </a:gridCol>
                <a:gridCol w="1422441">
                  <a:extLst>
                    <a:ext uri="{9D8B030D-6E8A-4147-A177-3AD203B41FA5}">
                      <a16:colId xmlns:a16="http://schemas.microsoft.com/office/drawing/2014/main" val="1698543581"/>
                    </a:ext>
                  </a:extLst>
                </a:gridCol>
                <a:gridCol w="1422441">
                  <a:extLst>
                    <a:ext uri="{9D8B030D-6E8A-4147-A177-3AD203B41FA5}">
                      <a16:colId xmlns:a16="http://schemas.microsoft.com/office/drawing/2014/main" val="2294301865"/>
                    </a:ext>
                  </a:extLst>
                </a:gridCol>
                <a:gridCol w="1422441">
                  <a:extLst>
                    <a:ext uri="{9D8B030D-6E8A-4147-A177-3AD203B41FA5}">
                      <a16:colId xmlns:a16="http://schemas.microsoft.com/office/drawing/2014/main" val="3497916360"/>
                    </a:ext>
                  </a:extLst>
                </a:gridCol>
              </a:tblGrid>
              <a:tr h="1356138">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992114429"/>
                  </a:ext>
                </a:extLst>
              </a:tr>
            </a:tbl>
          </a:graphicData>
        </a:graphic>
      </p:graphicFrame>
      <p:sp>
        <p:nvSpPr>
          <p:cNvPr id="10" name="TextBox 9">
            <a:extLst>
              <a:ext uri="{FF2B5EF4-FFF2-40B4-BE49-F238E27FC236}">
                <a16:creationId xmlns:a16="http://schemas.microsoft.com/office/drawing/2014/main" id="{9A8D9D63-20C7-BBDD-9E60-5AA8062D7958}"/>
              </a:ext>
            </a:extLst>
          </p:cNvPr>
          <p:cNvSpPr txBox="1"/>
          <p:nvPr/>
        </p:nvSpPr>
        <p:spPr>
          <a:xfrm>
            <a:off x="6096000" y="5193818"/>
            <a:ext cx="5486400" cy="923330"/>
          </a:xfrm>
          <a:prstGeom prst="rect">
            <a:avLst/>
          </a:prstGeom>
          <a:noFill/>
        </p:spPr>
        <p:txBody>
          <a:bodyPr wrap="square" rtlCol="0">
            <a:spAutoFit/>
          </a:bodyPr>
          <a:lstStyle/>
          <a:p>
            <a:r>
              <a:rPr lang="en-US" sz="1800" b="0" i="0" u="none" strike="noStrike">
                <a:solidFill>
                  <a:srgbClr val="000000"/>
                </a:solidFill>
                <a:effectLst/>
              </a:rPr>
              <a:t>*Note: After the routine is established, teachers can reduce the number of words for modeling and “we do”, and shift to more student practice</a:t>
            </a:r>
            <a:r>
              <a:rPr lang="en-US" sz="1800" b="0" i="0" u="none" strike="noStrike">
                <a:solidFill>
                  <a:srgbClr val="000000"/>
                </a:solidFill>
                <a:effectLst/>
                <a:latin typeface="Arial" panose="020B0604020202020204" pitchFamily="34" charset="0"/>
              </a:rPr>
              <a:t>.</a:t>
            </a:r>
            <a:endParaRPr lang="en-US"/>
          </a:p>
        </p:txBody>
      </p:sp>
    </p:spTree>
    <p:extLst>
      <p:ext uri="{BB962C8B-B14F-4D97-AF65-F5344CB8AC3E}">
        <p14:creationId xmlns:p14="http://schemas.microsoft.com/office/powerpoint/2010/main" val="249078246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657"/>
        <p:cNvGrpSpPr/>
        <p:nvPr/>
      </p:nvGrpSpPr>
      <p:grpSpPr>
        <a:xfrm>
          <a:off x="0" y="0"/>
          <a:ext cx="0" cy="0"/>
          <a:chOff x="0" y="0"/>
          <a:chExt cx="0" cy="0"/>
        </a:xfrm>
      </p:grpSpPr>
      <p:sp>
        <p:nvSpPr>
          <p:cNvPr id="14" name="Title 6">
            <a:extLst>
              <a:ext uri="{FF2B5EF4-FFF2-40B4-BE49-F238E27FC236}">
                <a16:creationId xmlns:a16="http://schemas.microsoft.com/office/drawing/2014/main" id="{7A1A3440-886C-4BD1-BF05-7E02D9D0C2C7}"/>
              </a:ext>
            </a:extLst>
          </p:cNvPr>
          <p:cNvSpPr>
            <a:spLocks noGrp="1"/>
          </p:cNvSpPr>
          <p:nvPr>
            <p:ph type="title"/>
          </p:nvPr>
        </p:nvSpPr>
        <p:spPr/>
        <p:txBody>
          <a:bodyPr/>
          <a:lstStyle/>
          <a:p>
            <a:r>
              <a:rPr lang="en-US" sz="4000" dirty="0">
                <a:latin typeface="Museo Slab 500"/>
              </a:rPr>
              <a:t>Step 4: Practice</a:t>
            </a:r>
            <a:endParaRPr lang="en-US" dirty="0"/>
          </a:p>
        </p:txBody>
      </p:sp>
      <p:sp>
        <p:nvSpPr>
          <p:cNvPr id="15" name="Google Shape;338;g610ef0e5f8_7_79">
            <a:extLst>
              <a:ext uri="{FF2B5EF4-FFF2-40B4-BE49-F238E27FC236}">
                <a16:creationId xmlns:a16="http://schemas.microsoft.com/office/drawing/2014/main" id="{A3DFC9CC-FC33-42A3-8CC3-B52E13C3E03F}"/>
              </a:ext>
            </a:extLst>
          </p:cNvPr>
          <p:cNvSpPr txBox="1">
            <a:spLocks/>
          </p:cNvSpPr>
          <p:nvPr/>
        </p:nvSpPr>
        <p:spPr>
          <a:xfrm>
            <a:off x="297425" y="830348"/>
            <a:ext cx="10333055" cy="457251"/>
          </a:xfrm>
          <a:prstGeom prst="rect">
            <a:avLst/>
          </a:prstGeom>
          <a:noFill/>
          <a:ln>
            <a:noFill/>
          </a:ln>
        </p:spPr>
        <p:txBody>
          <a:bodyPr spcFirstLastPara="1" vert="horz" wrap="square" lIns="0" tIns="0" rIns="0" bIns="0" rtlCol="0" anchor="t" anchorCtr="0">
            <a:noAutofit/>
          </a:bodyPr>
          <a:lstStyle>
            <a:lvl1pPr lvl="0" algn="l" defTabSz="914400" rtl="0" eaLnBrk="1" latinLnBrk="0" hangingPunct="1">
              <a:lnSpc>
                <a:spcPct val="90000"/>
              </a:lnSpc>
              <a:spcBef>
                <a:spcPts val="0"/>
              </a:spcBef>
              <a:spcAft>
                <a:spcPts val="0"/>
              </a:spcAft>
              <a:buClr>
                <a:schemeClr val="lt1"/>
              </a:buClr>
              <a:buSzPts val="2600"/>
              <a:buFont typeface="Arial"/>
              <a:buNone/>
              <a:defRPr sz="4800" b="0" kern="1200">
                <a:solidFill>
                  <a:schemeClr val="lt1"/>
                </a:solidFill>
                <a:latin typeface="Museo Slab 500" panose="02000000000000000000" pitchFamily="50" charset="0"/>
                <a:ea typeface="Museo Slab 500" panose="02000000000000000000" pitchFamily="5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sz="2400">
                <a:solidFill>
                  <a:schemeClr val="bg1"/>
                </a:solidFill>
              </a:rPr>
              <a:t>Blending Routine</a:t>
            </a:r>
          </a:p>
        </p:txBody>
      </p:sp>
      <p:sp>
        <p:nvSpPr>
          <p:cNvPr id="2" name="TextBox 1">
            <a:extLst>
              <a:ext uri="{FF2B5EF4-FFF2-40B4-BE49-F238E27FC236}">
                <a16:creationId xmlns:a16="http://schemas.microsoft.com/office/drawing/2014/main" id="{C7AAAE15-D484-CA1C-E5F0-781EA68A4C54}"/>
              </a:ext>
            </a:extLst>
          </p:cNvPr>
          <p:cNvSpPr txBox="1"/>
          <p:nvPr/>
        </p:nvSpPr>
        <p:spPr>
          <a:xfrm>
            <a:off x="0" y="1568357"/>
            <a:ext cx="12059728" cy="1938992"/>
          </a:xfrm>
          <a:prstGeom prst="rect">
            <a:avLst/>
          </a:prstGeom>
          <a:noFill/>
        </p:spPr>
        <p:txBody>
          <a:bodyPr wrap="square" rtlCol="0">
            <a:spAutoFit/>
          </a:bodyPr>
          <a:lstStyle/>
          <a:p>
            <a:pPr marL="457200" rtl="0">
              <a:spcBef>
                <a:spcPts val="0"/>
              </a:spcBef>
              <a:spcAft>
                <a:spcPts val="0"/>
              </a:spcAft>
            </a:pPr>
            <a:r>
              <a:rPr lang="en-US" sz="2400" b="0" i="1" u="none" strike="noStrike">
                <a:solidFill>
                  <a:srgbClr val="000000"/>
                </a:solidFill>
                <a:effectLst/>
                <a:latin typeface="Calibri Light" panose="020F0302020204030204" pitchFamily="34" charset="0"/>
                <a:cs typeface="Calibri Light" panose="020F0302020204030204" pitchFamily="34" charset="0"/>
              </a:rPr>
              <a:t>“Now it is your turn to try some on your own. I will say the sounds in the word. You will repeat the sounds. You will </a:t>
            </a:r>
            <a:r>
              <a:rPr lang="en-US" sz="2400" i="1">
                <a:solidFill>
                  <a:srgbClr val="000000"/>
                </a:solidFill>
                <a:latin typeface="Calibri Light" panose="020F0302020204030204" pitchFamily="34" charset="0"/>
                <a:cs typeface="Calibri Light" panose="020F0302020204030204" pitchFamily="34" charset="0"/>
              </a:rPr>
              <a:t>place a letter in each box </a:t>
            </a:r>
            <a:r>
              <a:rPr lang="en-US" sz="2400" b="0" i="1" u="none" strike="noStrike">
                <a:solidFill>
                  <a:srgbClr val="000000"/>
                </a:solidFill>
                <a:effectLst/>
                <a:latin typeface="Calibri Light" panose="020F0302020204030204" pitchFamily="34" charset="0"/>
                <a:cs typeface="Calibri Light" panose="020F0302020204030204" pitchFamily="34" charset="0"/>
              </a:rPr>
              <a:t>as you say each sound to build the word.”</a:t>
            </a:r>
            <a:endParaRPr lang="en-US" sz="2400" b="0">
              <a:effectLst/>
              <a:latin typeface="Calibri Light" panose="020F0302020204030204" pitchFamily="34" charset="0"/>
              <a:cs typeface="Calibri Light" panose="020F0302020204030204" pitchFamily="34" charset="0"/>
            </a:endParaRPr>
          </a:p>
          <a:p>
            <a:pPr indent="457200" rtl="0">
              <a:spcBef>
                <a:spcPts val="0"/>
              </a:spcBef>
              <a:spcAft>
                <a:spcPts val="0"/>
              </a:spcAft>
            </a:pPr>
            <a:r>
              <a:rPr lang="en-US" sz="2400" b="0" i="1" u="none" strike="noStrike">
                <a:solidFill>
                  <a:srgbClr val="000000"/>
                </a:solidFill>
                <a:effectLst/>
                <a:latin typeface="Calibri Light" panose="020F0302020204030204" pitchFamily="34" charset="0"/>
                <a:cs typeface="Calibri Light" panose="020F0302020204030204" pitchFamily="34" charset="0"/>
              </a:rPr>
              <a:t>“Listen”: /</a:t>
            </a:r>
            <a:r>
              <a:rPr lang="en-US" sz="2400" b="0" i="1" u="none" strike="noStrike" err="1">
                <a:solidFill>
                  <a:srgbClr val="000000"/>
                </a:solidFill>
                <a:effectLst/>
                <a:latin typeface="Calibri Light" panose="020F0302020204030204" pitchFamily="34" charset="0"/>
                <a:cs typeface="Calibri Light" panose="020F0302020204030204" pitchFamily="34" charset="0"/>
              </a:rPr>
              <a:t>i</a:t>
            </a:r>
            <a:r>
              <a:rPr lang="en-US" sz="2400" b="0" i="1" u="none" strike="noStrike">
                <a:solidFill>
                  <a:srgbClr val="000000"/>
                </a:solidFill>
                <a:effectLst/>
                <a:latin typeface="Calibri Light" panose="020F0302020204030204" pitchFamily="34" charset="0"/>
                <a:cs typeface="Calibri Light" panose="020F0302020204030204" pitchFamily="34" charset="0"/>
              </a:rPr>
              <a:t>/ /f/</a:t>
            </a:r>
          </a:p>
          <a:p>
            <a:pPr indent="457200" rtl="0">
              <a:spcBef>
                <a:spcPts val="0"/>
              </a:spcBef>
              <a:spcAft>
                <a:spcPts val="0"/>
              </a:spcAft>
            </a:pPr>
            <a:r>
              <a:rPr lang="en-US" sz="2400" b="0" i="1" u="none" strike="noStrike">
                <a:solidFill>
                  <a:srgbClr val="000000"/>
                </a:solidFill>
                <a:effectLst/>
                <a:latin typeface="Calibri Light" panose="020F0302020204030204" pitchFamily="34" charset="0"/>
                <a:cs typeface="Calibri Light" panose="020F0302020204030204" pitchFamily="34" charset="0"/>
              </a:rPr>
              <a:t>“Repeat”: /</a:t>
            </a:r>
            <a:r>
              <a:rPr lang="en-US" sz="2400" b="0" i="1" u="none" strike="noStrike" err="1">
                <a:solidFill>
                  <a:srgbClr val="000000"/>
                </a:solidFill>
                <a:effectLst/>
                <a:latin typeface="Calibri Light" panose="020F0302020204030204" pitchFamily="34" charset="0"/>
                <a:cs typeface="Calibri Light" panose="020F0302020204030204" pitchFamily="34" charset="0"/>
              </a:rPr>
              <a:t>i</a:t>
            </a:r>
            <a:r>
              <a:rPr lang="en-US" sz="2400" b="0" i="1" u="none" strike="noStrike">
                <a:solidFill>
                  <a:srgbClr val="000000"/>
                </a:solidFill>
                <a:effectLst/>
                <a:latin typeface="Calibri Light" panose="020F0302020204030204" pitchFamily="34" charset="0"/>
                <a:cs typeface="Calibri Light" panose="020F0302020204030204" pitchFamily="34" charset="0"/>
              </a:rPr>
              <a:t>/ /f/</a:t>
            </a:r>
          </a:p>
          <a:p>
            <a:pPr indent="457200" rtl="0">
              <a:spcBef>
                <a:spcPts val="0"/>
              </a:spcBef>
              <a:spcAft>
                <a:spcPts val="0"/>
              </a:spcAft>
            </a:pPr>
            <a:r>
              <a:rPr lang="en-US" sz="2400" b="0" i="1" u="none" strike="noStrike">
                <a:solidFill>
                  <a:srgbClr val="000000"/>
                </a:solidFill>
                <a:effectLst/>
                <a:latin typeface="Calibri Light" panose="020F0302020204030204" pitchFamily="34" charset="0"/>
                <a:cs typeface="Calibri Light" panose="020F0302020204030204" pitchFamily="34" charset="0"/>
              </a:rPr>
              <a:t>“</a:t>
            </a:r>
            <a:r>
              <a:rPr lang="en-US" sz="2400" i="1">
                <a:solidFill>
                  <a:srgbClr val="000000"/>
                </a:solidFill>
                <a:latin typeface="Calibri Light" panose="020F0302020204030204" pitchFamily="34" charset="0"/>
                <a:cs typeface="Calibri Light" panose="020F0302020204030204" pitchFamily="34" charset="0"/>
              </a:rPr>
              <a:t>Blend</a:t>
            </a:r>
            <a:r>
              <a:rPr lang="en-US" sz="2400" b="0" i="1" u="none" strike="noStrike">
                <a:solidFill>
                  <a:srgbClr val="000000"/>
                </a:solidFill>
                <a:effectLst/>
                <a:latin typeface="Calibri Light" panose="020F0302020204030204" pitchFamily="34" charset="0"/>
                <a:cs typeface="Calibri Light" panose="020F0302020204030204" pitchFamily="34" charset="0"/>
              </a:rPr>
              <a:t>”: if</a:t>
            </a:r>
            <a:endParaRPr lang="en-US" sz="2400" b="0">
              <a:effectLst/>
              <a:latin typeface="Calibri Light" panose="020F0302020204030204" pitchFamily="34" charset="0"/>
              <a:cs typeface="Calibri Light" panose="020F0302020204030204" pitchFamily="34" charset="0"/>
            </a:endParaRPr>
          </a:p>
        </p:txBody>
      </p:sp>
      <p:sp>
        <p:nvSpPr>
          <p:cNvPr id="3" name="TextBox 2">
            <a:extLst>
              <a:ext uri="{FF2B5EF4-FFF2-40B4-BE49-F238E27FC236}">
                <a16:creationId xmlns:a16="http://schemas.microsoft.com/office/drawing/2014/main" id="{845E7722-3F8A-4AD4-1C6F-D7159DDA3476}"/>
              </a:ext>
            </a:extLst>
          </p:cNvPr>
          <p:cNvSpPr txBox="1"/>
          <p:nvPr/>
        </p:nvSpPr>
        <p:spPr>
          <a:xfrm>
            <a:off x="550839" y="3993576"/>
            <a:ext cx="3936521" cy="2585323"/>
          </a:xfrm>
          <a:prstGeom prst="rect">
            <a:avLst/>
          </a:prstGeom>
          <a:noFill/>
        </p:spPr>
        <p:txBody>
          <a:bodyPr wrap="square" rtlCol="0">
            <a:spAutoFit/>
          </a:bodyPr>
          <a:lstStyle/>
          <a:p>
            <a:pPr rtl="0">
              <a:spcBef>
                <a:spcPts val="0"/>
              </a:spcBef>
              <a:spcAft>
                <a:spcPts val="0"/>
              </a:spcAft>
            </a:pPr>
            <a:br>
              <a:rPr lang="en-US" sz="1800" b="0">
                <a:effectLst/>
                <a:latin typeface="Calibri Light" panose="020F0302020204030204" pitchFamily="34" charset="0"/>
                <a:cs typeface="Calibri Light" panose="020F0302020204030204" pitchFamily="34" charset="0"/>
              </a:rPr>
            </a:br>
            <a:r>
              <a:rPr lang="en-US" sz="2400" b="0" i="0" u="sng">
                <a:solidFill>
                  <a:srgbClr val="000000"/>
                </a:solidFill>
                <a:effectLst/>
                <a:latin typeface="Calibri Light" panose="020F0302020204030204" pitchFamily="34" charset="0"/>
                <a:cs typeface="Calibri Light" panose="020F0302020204030204" pitchFamily="34" charset="0"/>
              </a:rPr>
              <a:t>Sounds 	  Words</a:t>
            </a:r>
            <a:endParaRPr lang="en-US" sz="2400" b="0">
              <a:effectLst/>
              <a:latin typeface="Calibri Light" panose="020F0302020204030204" pitchFamily="34" charset="0"/>
              <a:cs typeface="Calibri Light" panose="020F0302020204030204" pitchFamily="34" charset="0"/>
            </a:endParaRPr>
          </a:p>
          <a:p>
            <a:r>
              <a:rPr lang="en-US" sz="2400" b="0" i="0" u="none" strike="noStrike">
                <a:solidFill>
                  <a:srgbClr val="000000"/>
                </a:solidFill>
                <a:effectLst/>
                <a:latin typeface="Calibri Light" panose="020F0302020204030204" pitchFamily="34" charset="0"/>
                <a:cs typeface="Calibri Light" panose="020F0302020204030204" pitchFamily="34" charset="0"/>
              </a:rPr>
              <a:t>/ĭ/ /f/     	   if </a:t>
            </a:r>
          </a:p>
          <a:p>
            <a:r>
              <a:rPr lang="en-US" sz="2400">
                <a:solidFill>
                  <a:srgbClr val="000000"/>
                </a:solidFill>
                <a:latin typeface="Calibri Light" panose="020F0302020204030204" pitchFamily="34" charset="0"/>
                <a:cs typeface="Calibri Light" panose="020F0302020204030204" pitchFamily="34" charset="0"/>
              </a:rPr>
              <a:t>/l/ /</a:t>
            </a:r>
            <a:r>
              <a:rPr lang="en-US" sz="2400" b="0" i="0" u="none" strike="noStrike">
                <a:solidFill>
                  <a:srgbClr val="000000"/>
                </a:solidFill>
                <a:effectLst/>
                <a:latin typeface="Calibri Light" panose="020F0302020204030204" pitchFamily="34" charset="0"/>
                <a:cs typeface="Calibri Light" panose="020F0302020204030204" pitchFamily="34" charset="0"/>
              </a:rPr>
              <a:t>ĭ</a:t>
            </a:r>
            <a:r>
              <a:rPr lang="en-US" sz="2400">
                <a:solidFill>
                  <a:srgbClr val="000000"/>
                </a:solidFill>
                <a:latin typeface="Calibri Light" panose="020F0302020204030204" pitchFamily="34" charset="0"/>
                <a:cs typeface="Calibri Light" panose="020F0302020204030204" pitchFamily="34" charset="0"/>
              </a:rPr>
              <a:t>/ /d/</a:t>
            </a:r>
            <a:r>
              <a:rPr lang="en-US" sz="2400">
                <a:latin typeface="Calibri Light" panose="020F0302020204030204" pitchFamily="34" charset="0"/>
                <a:cs typeface="Calibri Light" panose="020F0302020204030204" pitchFamily="34" charset="0"/>
              </a:rPr>
              <a:t>              </a:t>
            </a:r>
            <a:r>
              <a:rPr lang="en-US" sz="2400">
                <a:solidFill>
                  <a:srgbClr val="000000"/>
                </a:solidFill>
                <a:latin typeface="Calibri Light" panose="020F0302020204030204" pitchFamily="34" charset="0"/>
                <a:cs typeface="Calibri Light" panose="020F0302020204030204" pitchFamily="34" charset="0"/>
              </a:rPr>
              <a:t>lid</a:t>
            </a:r>
          </a:p>
          <a:p>
            <a:r>
              <a:rPr lang="en-US" sz="2400" b="0" i="0" u="none" strike="noStrike">
                <a:solidFill>
                  <a:srgbClr val="000000"/>
                </a:solidFill>
                <a:effectLst/>
                <a:latin typeface="Calibri Light" panose="020F0302020204030204" pitchFamily="34" charset="0"/>
                <a:cs typeface="Calibri Light" panose="020F0302020204030204" pitchFamily="34" charset="0"/>
              </a:rPr>
              <a:t>/s/ /l/ /ĕ/ /d/       sled     	</a:t>
            </a:r>
            <a:endParaRPr lang="en-US" sz="1800" b="0" i="0" u="none" strike="noStrike">
              <a:solidFill>
                <a:srgbClr val="000000"/>
              </a:solidFill>
              <a:effectLst/>
              <a:latin typeface="Calibri Light" panose="020F0302020204030204" pitchFamily="34" charset="0"/>
              <a:cs typeface="Calibri Light" panose="020F0302020204030204" pitchFamily="34" charset="0"/>
            </a:endParaRPr>
          </a:p>
          <a:p>
            <a:r>
              <a:rPr lang="en-US" sz="2400" b="0" i="0" u="none" strike="noStrike">
                <a:solidFill>
                  <a:srgbClr val="000000"/>
                </a:solidFill>
                <a:effectLst/>
                <a:latin typeface="Calibri Light" panose="020F0302020204030204" pitchFamily="34" charset="0"/>
                <a:cs typeface="Calibri Light" panose="020F0302020204030204" pitchFamily="34" charset="0"/>
              </a:rPr>
              <a:t>/l/ /ŏ/ /s/ /t/</a:t>
            </a:r>
            <a:r>
              <a:rPr lang="en-US" sz="2400">
                <a:latin typeface="Calibri Light" panose="020F0302020204030204" pitchFamily="34" charset="0"/>
                <a:cs typeface="Calibri Light" panose="020F0302020204030204" pitchFamily="34" charset="0"/>
              </a:rPr>
              <a:t>        </a:t>
            </a:r>
            <a:r>
              <a:rPr lang="en-US" sz="2400" b="0" i="0" u="none" strike="noStrike">
                <a:solidFill>
                  <a:srgbClr val="000000"/>
                </a:solidFill>
                <a:effectLst/>
                <a:latin typeface="Calibri Light" panose="020F0302020204030204" pitchFamily="34" charset="0"/>
                <a:cs typeface="Calibri Light" panose="020F0302020204030204" pitchFamily="34" charset="0"/>
              </a:rPr>
              <a:t>lost 	</a:t>
            </a:r>
            <a:r>
              <a:rPr lang="en-US" sz="2400" b="0" i="0" u="none" strike="noStrike">
                <a:solidFill>
                  <a:srgbClr val="000000"/>
                </a:solidFill>
                <a:effectLst/>
              </a:rPr>
              <a:t>	</a:t>
            </a:r>
            <a:r>
              <a:rPr lang="en-US" sz="1800" b="0" i="0" u="none" strike="noStrike">
                <a:solidFill>
                  <a:srgbClr val="000000"/>
                </a:solidFill>
                <a:effectLst/>
                <a:latin typeface="Arial" panose="020B0604020202020204" pitchFamily="34" charset="0"/>
              </a:rPr>
              <a:t>	</a:t>
            </a:r>
            <a:r>
              <a:rPr lang="en-US" sz="1400" b="0" i="0" u="none" strike="noStrike">
                <a:solidFill>
                  <a:srgbClr val="000000"/>
                </a:solidFill>
                <a:effectLst/>
                <a:latin typeface="Arial" panose="020B0604020202020204" pitchFamily="34" charset="0"/>
              </a:rPr>
              <a:t>	</a:t>
            </a:r>
            <a:endParaRPr lang="en-US"/>
          </a:p>
        </p:txBody>
      </p:sp>
      <p:graphicFrame>
        <p:nvGraphicFramePr>
          <p:cNvPr id="4" name="Table 3">
            <a:extLst>
              <a:ext uri="{FF2B5EF4-FFF2-40B4-BE49-F238E27FC236}">
                <a16:creationId xmlns:a16="http://schemas.microsoft.com/office/drawing/2014/main" id="{BC520862-D051-C5A9-F1BE-E48ECE754EB2}"/>
              </a:ext>
              <a:ext uri="{C183D7F6-B498-43B3-948B-1728B52AA6E4}">
                <adec:decorative xmlns:adec="http://schemas.microsoft.com/office/drawing/2017/decorative" val="1"/>
              </a:ext>
            </a:extLst>
          </p:cNvPr>
          <p:cNvGraphicFramePr>
            <a:graphicFrameLocks noGrp="1"/>
          </p:cNvGraphicFramePr>
          <p:nvPr>
            <p:extLst>
              <p:ext uri="{D42A27DB-BD31-4B8C-83A1-F6EECF244321}">
                <p14:modId xmlns:p14="http://schemas.microsoft.com/office/powerpoint/2010/main" val="447658842"/>
              </p:ext>
            </p:extLst>
          </p:nvPr>
        </p:nvGraphicFramePr>
        <p:xfrm>
          <a:off x="5463952" y="2770916"/>
          <a:ext cx="5603720" cy="1316168"/>
        </p:xfrm>
        <a:graphic>
          <a:graphicData uri="http://schemas.openxmlformats.org/drawingml/2006/table">
            <a:tbl>
              <a:tblPr firstRow="1" bandRow="1">
                <a:tableStyleId>{5C22544A-7EE6-4342-B048-85BDC9FD1C3A}</a:tableStyleId>
              </a:tblPr>
              <a:tblGrid>
                <a:gridCol w="1400930">
                  <a:extLst>
                    <a:ext uri="{9D8B030D-6E8A-4147-A177-3AD203B41FA5}">
                      <a16:colId xmlns:a16="http://schemas.microsoft.com/office/drawing/2014/main" val="1684400690"/>
                    </a:ext>
                  </a:extLst>
                </a:gridCol>
                <a:gridCol w="1400930">
                  <a:extLst>
                    <a:ext uri="{9D8B030D-6E8A-4147-A177-3AD203B41FA5}">
                      <a16:colId xmlns:a16="http://schemas.microsoft.com/office/drawing/2014/main" val="1698543581"/>
                    </a:ext>
                  </a:extLst>
                </a:gridCol>
                <a:gridCol w="1400930">
                  <a:extLst>
                    <a:ext uri="{9D8B030D-6E8A-4147-A177-3AD203B41FA5}">
                      <a16:colId xmlns:a16="http://schemas.microsoft.com/office/drawing/2014/main" val="2294301865"/>
                    </a:ext>
                  </a:extLst>
                </a:gridCol>
                <a:gridCol w="1400930">
                  <a:extLst>
                    <a:ext uri="{9D8B030D-6E8A-4147-A177-3AD203B41FA5}">
                      <a16:colId xmlns:a16="http://schemas.microsoft.com/office/drawing/2014/main" val="3497916360"/>
                    </a:ext>
                  </a:extLst>
                </a:gridCol>
              </a:tblGrid>
              <a:tr h="1316168">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992114429"/>
                  </a:ext>
                </a:extLst>
              </a:tr>
            </a:tbl>
          </a:graphicData>
        </a:graphic>
      </p:graphicFrame>
      <p:sp>
        <p:nvSpPr>
          <p:cNvPr id="5" name="Rectangle 4">
            <a:extLst>
              <a:ext uri="{FF2B5EF4-FFF2-40B4-BE49-F238E27FC236}">
                <a16:creationId xmlns:a16="http://schemas.microsoft.com/office/drawing/2014/main" id="{22417281-588B-F21B-2D18-37DDD605B709}"/>
              </a:ext>
              <a:ext uri="{C183D7F6-B498-43B3-948B-1728B52AA6E4}">
                <adec:decorative xmlns:adec="http://schemas.microsoft.com/office/drawing/2017/decorative" val="1"/>
              </a:ext>
            </a:extLst>
          </p:cNvPr>
          <p:cNvSpPr/>
          <p:nvPr/>
        </p:nvSpPr>
        <p:spPr>
          <a:xfrm>
            <a:off x="7221575" y="4900697"/>
            <a:ext cx="984797" cy="1569660"/>
          </a:xfrm>
          <a:prstGeom prst="rect">
            <a:avLst/>
          </a:prstGeom>
          <a:noFill/>
        </p:spPr>
        <p:txBody>
          <a:bodyPr wrap="square" lIns="91440" tIns="45720" rIns="91440" bIns="45720">
            <a:spAutoFit/>
          </a:bodyPr>
          <a:lstStyle/>
          <a:p>
            <a:pPr algn="ctr"/>
            <a:r>
              <a:rPr lang="en-US" sz="9600" b="1" cap="none" spc="50">
                <a:ln w="0"/>
                <a:solidFill>
                  <a:schemeClr val="bg2"/>
                </a:solidFill>
                <a:effectLst>
                  <a:innerShdw blurRad="63500" dist="50800" dir="13500000">
                    <a:srgbClr val="000000">
                      <a:alpha val="50000"/>
                    </a:srgbClr>
                  </a:innerShdw>
                </a:effectLst>
              </a:rPr>
              <a:t>i</a:t>
            </a:r>
          </a:p>
        </p:txBody>
      </p:sp>
      <p:sp>
        <p:nvSpPr>
          <p:cNvPr id="6" name="Rectangle 5">
            <a:extLst>
              <a:ext uri="{FF2B5EF4-FFF2-40B4-BE49-F238E27FC236}">
                <a16:creationId xmlns:a16="http://schemas.microsoft.com/office/drawing/2014/main" id="{47C835BB-D419-9B44-056F-3FB25E430B12}"/>
              </a:ext>
              <a:ext uri="{C183D7F6-B498-43B3-948B-1728B52AA6E4}">
                <adec:decorative xmlns:adec="http://schemas.microsoft.com/office/drawing/2017/decorative" val="1"/>
              </a:ext>
            </a:extLst>
          </p:cNvPr>
          <p:cNvSpPr/>
          <p:nvPr/>
        </p:nvSpPr>
        <p:spPr>
          <a:xfrm>
            <a:off x="6002345" y="4691128"/>
            <a:ext cx="580608" cy="1569660"/>
          </a:xfrm>
          <a:prstGeom prst="rect">
            <a:avLst/>
          </a:prstGeom>
          <a:noFill/>
        </p:spPr>
        <p:txBody>
          <a:bodyPr wrap="none" lIns="91440" tIns="45720" rIns="91440" bIns="45720">
            <a:spAutoFit/>
          </a:bodyPr>
          <a:lstStyle/>
          <a:p>
            <a:pPr algn="ctr"/>
            <a:r>
              <a:rPr lang="en-US" sz="9600" b="1" cap="none" spc="50">
                <a:ln w="0"/>
                <a:solidFill>
                  <a:schemeClr val="bg2"/>
                </a:solidFill>
                <a:effectLst>
                  <a:innerShdw blurRad="63500" dist="50800" dir="13500000">
                    <a:srgbClr val="000000">
                      <a:alpha val="50000"/>
                    </a:srgbClr>
                  </a:innerShdw>
                </a:effectLst>
              </a:rPr>
              <a:t>f</a:t>
            </a:r>
          </a:p>
        </p:txBody>
      </p:sp>
      <p:sp>
        <p:nvSpPr>
          <p:cNvPr id="7" name="Rectangle 6">
            <a:extLst>
              <a:ext uri="{FF2B5EF4-FFF2-40B4-BE49-F238E27FC236}">
                <a16:creationId xmlns:a16="http://schemas.microsoft.com/office/drawing/2014/main" id="{316FDEE1-3DF3-5592-F980-A3294FD1234D}"/>
              </a:ext>
              <a:ext uri="{C183D7F6-B498-43B3-948B-1728B52AA6E4}">
                <adec:decorative xmlns:adec="http://schemas.microsoft.com/office/drawing/2017/decorative" val="1"/>
              </a:ext>
            </a:extLst>
          </p:cNvPr>
          <p:cNvSpPr/>
          <p:nvPr/>
        </p:nvSpPr>
        <p:spPr>
          <a:xfrm>
            <a:off x="8824696" y="4167330"/>
            <a:ext cx="705642" cy="1569660"/>
          </a:xfrm>
          <a:prstGeom prst="rect">
            <a:avLst/>
          </a:prstGeom>
          <a:noFill/>
        </p:spPr>
        <p:txBody>
          <a:bodyPr wrap="none" lIns="91440" tIns="45720" rIns="91440" bIns="45720">
            <a:spAutoFit/>
          </a:bodyPr>
          <a:lstStyle/>
          <a:p>
            <a:pPr algn="ctr"/>
            <a:r>
              <a:rPr lang="en-US" sz="9600" b="1" cap="none" spc="50">
                <a:ln w="0"/>
                <a:solidFill>
                  <a:schemeClr val="bg2"/>
                </a:solidFill>
                <a:effectLst>
                  <a:innerShdw blurRad="63500" dist="50800" dir="13500000">
                    <a:srgbClr val="000000">
                      <a:alpha val="50000"/>
                    </a:srgbClr>
                  </a:innerShdw>
                </a:effectLst>
              </a:rPr>
              <a:t>c</a:t>
            </a:r>
          </a:p>
        </p:txBody>
      </p:sp>
      <p:sp>
        <p:nvSpPr>
          <p:cNvPr id="8" name="Rectangle 7">
            <a:extLst>
              <a:ext uri="{FF2B5EF4-FFF2-40B4-BE49-F238E27FC236}">
                <a16:creationId xmlns:a16="http://schemas.microsoft.com/office/drawing/2014/main" id="{EE11CF2C-6D78-5CD3-5BB8-AFF581442A6C}"/>
              </a:ext>
              <a:ext uri="{C183D7F6-B498-43B3-948B-1728B52AA6E4}">
                <adec:decorative xmlns:adec="http://schemas.microsoft.com/office/drawing/2017/decorative" val="1"/>
              </a:ext>
            </a:extLst>
          </p:cNvPr>
          <p:cNvSpPr/>
          <p:nvPr/>
        </p:nvSpPr>
        <p:spPr>
          <a:xfrm>
            <a:off x="9948883" y="4115867"/>
            <a:ext cx="681597" cy="1569660"/>
          </a:xfrm>
          <a:prstGeom prst="rect">
            <a:avLst/>
          </a:prstGeom>
          <a:noFill/>
        </p:spPr>
        <p:txBody>
          <a:bodyPr wrap="none" lIns="91440" tIns="45720" rIns="91440" bIns="45720">
            <a:spAutoFit/>
          </a:bodyPr>
          <a:lstStyle/>
          <a:p>
            <a:pPr algn="ctr"/>
            <a:r>
              <a:rPr lang="en-US" sz="9600" b="1" spc="50">
                <a:ln w="0"/>
                <a:solidFill>
                  <a:schemeClr val="bg2"/>
                </a:solidFill>
                <a:effectLst>
                  <a:innerShdw blurRad="63500" dist="50800" dir="13500000">
                    <a:srgbClr val="000000">
                      <a:alpha val="50000"/>
                    </a:srgbClr>
                  </a:innerShdw>
                </a:effectLst>
              </a:rPr>
              <a:t>s</a:t>
            </a:r>
            <a:endParaRPr lang="en-US" sz="9600" b="1" cap="none" spc="50">
              <a:ln w="0"/>
              <a:solidFill>
                <a:schemeClr val="bg2"/>
              </a:solidFill>
              <a:effectLst>
                <a:innerShdw blurRad="63500" dist="50800" dir="13500000">
                  <a:srgbClr val="000000">
                    <a:alpha val="50000"/>
                  </a:srgbClr>
                </a:innerShdw>
              </a:effectLst>
            </a:endParaRPr>
          </a:p>
        </p:txBody>
      </p:sp>
      <p:sp>
        <p:nvSpPr>
          <p:cNvPr id="9" name="Rectangle 8">
            <a:extLst>
              <a:ext uri="{FF2B5EF4-FFF2-40B4-BE49-F238E27FC236}">
                <a16:creationId xmlns:a16="http://schemas.microsoft.com/office/drawing/2014/main" id="{068078DE-F885-737E-08A4-EAAA7804C4BC}"/>
              </a:ext>
              <a:ext uri="{C183D7F6-B498-43B3-948B-1728B52AA6E4}">
                <adec:decorative xmlns:adec="http://schemas.microsoft.com/office/drawing/2017/decorative" val="1"/>
              </a:ext>
            </a:extLst>
          </p:cNvPr>
          <p:cNvSpPr/>
          <p:nvPr/>
        </p:nvSpPr>
        <p:spPr>
          <a:xfrm>
            <a:off x="10524118" y="4422324"/>
            <a:ext cx="853119" cy="1569660"/>
          </a:xfrm>
          <a:prstGeom prst="rect">
            <a:avLst/>
          </a:prstGeom>
          <a:noFill/>
        </p:spPr>
        <p:txBody>
          <a:bodyPr wrap="none" lIns="91440" tIns="45720" rIns="91440" bIns="45720">
            <a:spAutoFit/>
          </a:bodyPr>
          <a:lstStyle/>
          <a:p>
            <a:pPr algn="ctr"/>
            <a:r>
              <a:rPr lang="en-US" sz="9600" b="1" cap="none" spc="50">
                <a:ln w="0"/>
                <a:solidFill>
                  <a:schemeClr val="bg2"/>
                </a:solidFill>
                <a:effectLst>
                  <a:innerShdw blurRad="63500" dist="50800" dir="13500000">
                    <a:srgbClr val="000000">
                      <a:alpha val="50000"/>
                    </a:srgbClr>
                  </a:innerShdw>
                </a:effectLst>
              </a:rPr>
              <a:t>o</a:t>
            </a:r>
          </a:p>
        </p:txBody>
      </p:sp>
      <p:sp>
        <p:nvSpPr>
          <p:cNvPr id="10" name="Rectangle 9">
            <a:extLst>
              <a:ext uri="{FF2B5EF4-FFF2-40B4-BE49-F238E27FC236}">
                <a16:creationId xmlns:a16="http://schemas.microsoft.com/office/drawing/2014/main" id="{AD5933C7-7D78-B889-CEF4-B3A9407DA45C}"/>
              </a:ext>
              <a:ext uri="{C183D7F6-B498-43B3-948B-1728B52AA6E4}">
                <adec:decorative xmlns:adec="http://schemas.microsoft.com/office/drawing/2017/decorative" val="1"/>
              </a:ext>
            </a:extLst>
          </p:cNvPr>
          <p:cNvSpPr/>
          <p:nvPr/>
        </p:nvSpPr>
        <p:spPr>
          <a:xfrm>
            <a:off x="8127469" y="4422324"/>
            <a:ext cx="522009" cy="1569660"/>
          </a:xfrm>
          <a:prstGeom prst="rect">
            <a:avLst/>
          </a:prstGeom>
          <a:noFill/>
        </p:spPr>
        <p:txBody>
          <a:bodyPr wrap="square" lIns="91440" tIns="45720" rIns="91440" bIns="45720">
            <a:spAutoFit/>
          </a:bodyPr>
          <a:lstStyle/>
          <a:p>
            <a:pPr algn="ctr"/>
            <a:r>
              <a:rPr lang="en-US" sz="9600" b="1" spc="50">
                <a:ln w="0"/>
                <a:solidFill>
                  <a:schemeClr val="bg2"/>
                </a:solidFill>
                <a:effectLst>
                  <a:innerShdw blurRad="63500" dist="50800" dir="13500000">
                    <a:srgbClr val="000000">
                      <a:alpha val="50000"/>
                    </a:srgbClr>
                  </a:innerShdw>
                </a:effectLst>
              </a:rPr>
              <a:t>t</a:t>
            </a:r>
            <a:endParaRPr lang="en-US" sz="9600" b="1" cap="none" spc="50">
              <a:ln w="0"/>
              <a:solidFill>
                <a:schemeClr val="bg2"/>
              </a:solidFill>
              <a:effectLst>
                <a:innerShdw blurRad="63500" dist="50800" dir="13500000">
                  <a:srgbClr val="000000">
                    <a:alpha val="50000"/>
                  </a:srgbClr>
                </a:innerShdw>
              </a:effectLst>
            </a:endParaRPr>
          </a:p>
        </p:txBody>
      </p:sp>
      <p:sp>
        <p:nvSpPr>
          <p:cNvPr id="11" name="Rectangle 10">
            <a:extLst>
              <a:ext uri="{FF2B5EF4-FFF2-40B4-BE49-F238E27FC236}">
                <a16:creationId xmlns:a16="http://schemas.microsoft.com/office/drawing/2014/main" id="{DAB611C4-37EF-7B98-5E2A-64466C01812F}"/>
              </a:ext>
              <a:ext uri="{C183D7F6-B498-43B3-948B-1728B52AA6E4}">
                <adec:decorative xmlns:adec="http://schemas.microsoft.com/office/drawing/2017/decorative" val="1"/>
              </a:ext>
            </a:extLst>
          </p:cNvPr>
          <p:cNvSpPr/>
          <p:nvPr/>
        </p:nvSpPr>
        <p:spPr>
          <a:xfrm>
            <a:off x="6686582" y="4235669"/>
            <a:ext cx="811441" cy="1569660"/>
          </a:xfrm>
          <a:prstGeom prst="rect">
            <a:avLst/>
          </a:prstGeom>
          <a:noFill/>
        </p:spPr>
        <p:txBody>
          <a:bodyPr wrap="none" lIns="91440" tIns="45720" rIns="91440" bIns="45720">
            <a:spAutoFit/>
          </a:bodyPr>
          <a:lstStyle/>
          <a:p>
            <a:pPr algn="ctr"/>
            <a:r>
              <a:rPr lang="en-US" sz="9600" b="1" cap="none" spc="50">
                <a:ln w="0"/>
                <a:solidFill>
                  <a:schemeClr val="bg2"/>
                </a:solidFill>
                <a:effectLst>
                  <a:innerShdw blurRad="63500" dist="50800" dir="13500000">
                    <a:srgbClr val="000000">
                      <a:alpha val="50000"/>
                    </a:srgbClr>
                  </a:innerShdw>
                </a:effectLst>
              </a:rPr>
              <a:t>e</a:t>
            </a:r>
          </a:p>
        </p:txBody>
      </p:sp>
      <p:sp>
        <p:nvSpPr>
          <p:cNvPr id="12" name="Rectangle 11">
            <a:extLst>
              <a:ext uri="{FF2B5EF4-FFF2-40B4-BE49-F238E27FC236}">
                <a16:creationId xmlns:a16="http://schemas.microsoft.com/office/drawing/2014/main" id="{C744A60B-293B-66FB-C968-3C26AC44E146}"/>
              </a:ext>
              <a:ext uri="{C183D7F6-B498-43B3-948B-1728B52AA6E4}">
                <adec:decorative xmlns:adec="http://schemas.microsoft.com/office/drawing/2017/decorative" val="1"/>
              </a:ext>
            </a:extLst>
          </p:cNvPr>
          <p:cNvSpPr/>
          <p:nvPr/>
        </p:nvSpPr>
        <p:spPr>
          <a:xfrm>
            <a:off x="9530338" y="4912650"/>
            <a:ext cx="494046" cy="1569660"/>
          </a:xfrm>
          <a:prstGeom prst="rect">
            <a:avLst/>
          </a:prstGeom>
          <a:noFill/>
        </p:spPr>
        <p:txBody>
          <a:bodyPr wrap="none" lIns="91440" tIns="45720" rIns="91440" bIns="45720">
            <a:spAutoFit/>
          </a:bodyPr>
          <a:lstStyle/>
          <a:p>
            <a:pPr algn="ctr"/>
            <a:r>
              <a:rPr lang="en-US" sz="9600" b="1" spc="50">
                <a:ln w="0"/>
                <a:solidFill>
                  <a:schemeClr val="bg2"/>
                </a:solidFill>
                <a:effectLst>
                  <a:innerShdw blurRad="63500" dist="50800" dir="13500000">
                    <a:srgbClr val="000000">
                      <a:alpha val="50000"/>
                    </a:srgbClr>
                  </a:innerShdw>
                </a:effectLst>
              </a:rPr>
              <a:t>l</a:t>
            </a:r>
            <a:endParaRPr lang="en-US" sz="9600" b="1" cap="none" spc="50">
              <a:ln w="0"/>
              <a:solidFill>
                <a:schemeClr val="bg2"/>
              </a:solidFill>
              <a:effectLst>
                <a:innerShdw blurRad="63500" dist="50800" dir="13500000">
                  <a:srgbClr val="000000">
                    <a:alpha val="50000"/>
                  </a:srgbClr>
                </a:innerShdw>
              </a:effectLst>
            </a:endParaRPr>
          </a:p>
        </p:txBody>
      </p:sp>
      <p:sp>
        <p:nvSpPr>
          <p:cNvPr id="13" name="Rectangle 12">
            <a:extLst>
              <a:ext uri="{FF2B5EF4-FFF2-40B4-BE49-F238E27FC236}">
                <a16:creationId xmlns:a16="http://schemas.microsoft.com/office/drawing/2014/main" id="{AACA69BC-25B4-77D4-0ADC-9E5FD46EC27A}"/>
              </a:ext>
              <a:ext uri="{C183D7F6-B498-43B3-948B-1728B52AA6E4}">
                <adec:decorative xmlns:adec="http://schemas.microsoft.com/office/drawing/2017/decorative" val="1"/>
              </a:ext>
            </a:extLst>
          </p:cNvPr>
          <p:cNvSpPr/>
          <p:nvPr/>
        </p:nvSpPr>
        <p:spPr>
          <a:xfrm>
            <a:off x="5138176" y="4294410"/>
            <a:ext cx="858863" cy="1577149"/>
          </a:xfrm>
          <a:prstGeom prst="rect">
            <a:avLst/>
          </a:prstGeom>
          <a:noFill/>
        </p:spPr>
        <p:txBody>
          <a:bodyPr wrap="square" lIns="91440" tIns="45720" rIns="91440" bIns="45720">
            <a:spAutoFit/>
          </a:bodyPr>
          <a:lstStyle/>
          <a:p>
            <a:pPr algn="ctr"/>
            <a:r>
              <a:rPr lang="en-US" sz="9600" b="1" spc="50">
                <a:ln w="0"/>
                <a:solidFill>
                  <a:schemeClr val="bg2"/>
                </a:solidFill>
                <a:effectLst>
                  <a:innerShdw blurRad="63500" dist="50800" dir="13500000">
                    <a:srgbClr val="000000">
                      <a:alpha val="50000"/>
                    </a:srgbClr>
                  </a:innerShdw>
                </a:effectLst>
              </a:rPr>
              <a:t>d</a:t>
            </a:r>
            <a:endParaRPr lang="en-US" sz="9600" b="1" cap="none" spc="50">
              <a:ln w="0"/>
              <a:solidFill>
                <a:schemeClr val="bg2"/>
              </a:solidFill>
              <a:effectLst>
                <a:innerShdw blurRad="63500" dist="50800" dir="13500000">
                  <a:srgbClr val="000000">
                    <a:alpha val="50000"/>
                  </a:srgbClr>
                </a:innerShdw>
              </a:effectLst>
            </a:endParaRPr>
          </a:p>
        </p:txBody>
      </p:sp>
    </p:spTree>
    <p:extLst>
      <p:ext uri="{BB962C8B-B14F-4D97-AF65-F5344CB8AC3E}">
        <p14:creationId xmlns:p14="http://schemas.microsoft.com/office/powerpoint/2010/main" val="3129094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2.29167E-6 4.81481E-6 L -0.12174 -0.32894 " pathEditMode="relative" rAng="0" ptsTypes="AA">
                                      <p:cBhvr>
                                        <p:cTn id="6" dur="2000" fill="hold"/>
                                        <p:tgtEl>
                                          <p:spTgt spid="5"/>
                                        </p:tgtEl>
                                        <p:attrNameLst>
                                          <p:attrName>ppt_x</p:attrName>
                                          <p:attrName>ppt_y</p:attrName>
                                        </p:attrNameLst>
                                      </p:cBhvr>
                                      <p:rCtr x="-6094" y="-16458"/>
                                    </p:animMotion>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grpId="0" nodeType="clickEffect">
                                  <p:stCondLst>
                                    <p:cond delay="0"/>
                                  </p:stCondLst>
                                  <p:childTnLst>
                                    <p:animMotion origin="layout" path="M 4.16667E-6 3.7037E-7 L 0.1039 -0.29838 " pathEditMode="relative" rAng="0" ptsTypes="AA">
                                      <p:cBhvr>
                                        <p:cTn id="10" dur="2000" fill="hold"/>
                                        <p:tgtEl>
                                          <p:spTgt spid="6"/>
                                        </p:tgtEl>
                                        <p:attrNameLst>
                                          <p:attrName>ppt_x</p:attrName>
                                          <p:attrName>ppt_y</p:attrName>
                                        </p:attrNameLst>
                                      </p:cBhvr>
                                      <p:rCtr x="5195" y="-1493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66FB35-03D7-C755-4ABE-A5551FB95574}"/>
              </a:ext>
            </a:extLst>
          </p:cNvPr>
          <p:cNvSpPr>
            <a:spLocks noGrp="1"/>
          </p:cNvSpPr>
          <p:nvPr>
            <p:ph type="title"/>
          </p:nvPr>
        </p:nvSpPr>
        <p:spPr>
          <a:xfrm>
            <a:off x="250772" y="682812"/>
            <a:ext cx="8934400" cy="527100"/>
          </a:xfrm>
        </p:spPr>
        <p:txBody>
          <a:bodyPr vert="horz" lIns="91440" tIns="45720" rIns="91440" bIns="45720" rtlCol="0" anchor="ctr">
            <a:normAutofit fontScale="90000"/>
          </a:bodyPr>
          <a:lstStyle/>
          <a:p>
            <a:pPr>
              <a:spcBef>
                <a:spcPct val="0"/>
              </a:spcBef>
            </a:pPr>
            <a:r>
              <a:rPr lang="en-US" sz="4400" dirty="0">
                <a:solidFill>
                  <a:schemeClr val="bg1"/>
                </a:solidFill>
                <a:latin typeface="+mj-lt"/>
                <a:ea typeface="+mj-ea"/>
                <a:cs typeface="+mj-cs"/>
              </a:rPr>
              <a:t>Objectives</a:t>
            </a:r>
            <a:br>
              <a:rPr lang="en-US" sz="4000" dirty="0">
                <a:solidFill>
                  <a:schemeClr val="tx1"/>
                </a:solidFill>
                <a:latin typeface="+mj-lt"/>
                <a:ea typeface="+mj-ea"/>
                <a:cs typeface="+mj-cs"/>
              </a:rPr>
            </a:br>
            <a:endParaRPr lang="en-US" sz="4000" dirty="0">
              <a:solidFill>
                <a:schemeClr val="tx1"/>
              </a:solidFill>
              <a:latin typeface="+mj-lt"/>
              <a:ea typeface="+mj-ea"/>
              <a:cs typeface="+mj-cs"/>
            </a:endParaRPr>
          </a:p>
        </p:txBody>
      </p:sp>
      <p:graphicFrame>
        <p:nvGraphicFramePr>
          <p:cNvPr id="9" name="TextBox 3" descr="The objectives for this session include: &#10;Understand the foundational knowledge of blending and segmenting&#10;Engage in academic discourse on evidence-based instructional considerations&#10;Incorporate blending and segmenting phonics routines through modeling and practice&#10;Determine personalized next steps for implementation">
            <a:extLst>
              <a:ext uri="{FF2B5EF4-FFF2-40B4-BE49-F238E27FC236}">
                <a16:creationId xmlns:a16="http://schemas.microsoft.com/office/drawing/2014/main" id="{8ADF37A7-D35F-FAF9-8D6B-E0321389FB05}"/>
              </a:ext>
            </a:extLst>
          </p:cNvPr>
          <p:cNvGraphicFramePr/>
          <p:nvPr>
            <p:extLst>
              <p:ext uri="{D42A27DB-BD31-4B8C-83A1-F6EECF244321}">
                <p14:modId xmlns:p14="http://schemas.microsoft.com/office/powerpoint/2010/main" val="1644725953"/>
              </p:ext>
            </p:extLst>
          </p:nvPr>
        </p:nvGraphicFramePr>
        <p:xfrm>
          <a:off x="364062" y="1722828"/>
          <a:ext cx="6208187" cy="473395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8" name="Picture 7">
            <a:extLst>
              <a:ext uri="{FF2B5EF4-FFF2-40B4-BE49-F238E27FC236}">
                <a16:creationId xmlns:a16="http://schemas.microsoft.com/office/drawing/2014/main" id="{5C6C1EF7-E027-7C12-D5E7-3DA71012C2BB}"/>
              </a:ext>
              <a:ext uri="{C183D7F6-B498-43B3-948B-1728B52AA6E4}">
                <adec:decorative xmlns:adec="http://schemas.microsoft.com/office/drawing/2017/decorative" val="1"/>
              </a:ext>
            </a:extLst>
          </p:cNvPr>
          <p:cNvPicPr>
            <a:picLocks noChangeAspect="1"/>
          </p:cNvPicPr>
          <p:nvPr/>
        </p:nvPicPr>
        <p:blipFill rotWithShape="1">
          <a:blip r:embed="rId8">
            <a:extLst>
              <a:ext uri="{28A0092B-C50C-407E-A947-70E740481C1C}">
                <a14:useLocalDpi xmlns:a14="http://schemas.microsoft.com/office/drawing/2010/main" val="0"/>
              </a:ext>
            </a:extLst>
          </a:blip>
          <a:srcRect l="6236"/>
          <a:stretch/>
        </p:blipFill>
        <p:spPr>
          <a:xfrm>
            <a:off x="6572249" y="1380884"/>
            <a:ext cx="5619748" cy="5477116"/>
          </a:xfrm>
          <a:prstGeom prst="rect">
            <a:avLst/>
          </a:prstGeom>
        </p:spPr>
      </p:pic>
    </p:spTree>
    <p:extLst>
      <p:ext uri="{BB962C8B-B14F-4D97-AF65-F5344CB8AC3E}">
        <p14:creationId xmlns:p14="http://schemas.microsoft.com/office/powerpoint/2010/main" val="337407061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657"/>
        <p:cNvGrpSpPr/>
        <p:nvPr/>
      </p:nvGrpSpPr>
      <p:grpSpPr>
        <a:xfrm>
          <a:off x="0" y="0"/>
          <a:ext cx="0" cy="0"/>
          <a:chOff x="0" y="0"/>
          <a:chExt cx="0" cy="0"/>
        </a:xfrm>
      </p:grpSpPr>
      <p:sp>
        <p:nvSpPr>
          <p:cNvPr id="14" name="Title 6">
            <a:extLst>
              <a:ext uri="{FF2B5EF4-FFF2-40B4-BE49-F238E27FC236}">
                <a16:creationId xmlns:a16="http://schemas.microsoft.com/office/drawing/2014/main" id="{7A1A3440-886C-4BD1-BF05-7E02D9D0C2C7}"/>
              </a:ext>
            </a:extLst>
          </p:cNvPr>
          <p:cNvSpPr>
            <a:spLocks noGrp="1"/>
          </p:cNvSpPr>
          <p:nvPr>
            <p:ph type="title"/>
          </p:nvPr>
        </p:nvSpPr>
        <p:spPr>
          <a:xfrm>
            <a:off x="278814" y="437431"/>
            <a:ext cx="8934400" cy="527100"/>
          </a:xfrm>
        </p:spPr>
        <p:txBody>
          <a:bodyPr/>
          <a:lstStyle/>
          <a:p>
            <a:r>
              <a:rPr lang="en-US" sz="4000" dirty="0">
                <a:latin typeface="Museo Slab 500"/>
              </a:rPr>
              <a:t>Scaffolding and Differentiation</a:t>
            </a:r>
            <a:endParaRPr lang="en-US" dirty="0"/>
          </a:p>
        </p:txBody>
      </p:sp>
      <p:grpSp>
        <p:nvGrpSpPr>
          <p:cNvPr id="3" name="Google Shape;6323;p44">
            <a:extLst>
              <a:ext uri="{FF2B5EF4-FFF2-40B4-BE49-F238E27FC236}">
                <a16:creationId xmlns:a16="http://schemas.microsoft.com/office/drawing/2014/main" id="{C1C099AF-C720-98B8-000F-264246632F38}"/>
              </a:ext>
              <a:ext uri="{C183D7F6-B498-43B3-948B-1728B52AA6E4}">
                <adec:decorative xmlns:adec="http://schemas.microsoft.com/office/drawing/2017/decorative" val="1"/>
              </a:ext>
            </a:extLst>
          </p:cNvPr>
          <p:cNvGrpSpPr/>
          <p:nvPr/>
        </p:nvGrpSpPr>
        <p:grpSpPr>
          <a:xfrm>
            <a:off x="4764625" y="2201812"/>
            <a:ext cx="6991063" cy="4118188"/>
            <a:chOff x="1690388" y="4921250"/>
            <a:chExt cx="6725650" cy="5799175"/>
          </a:xfrm>
        </p:grpSpPr>
        <p:sp>
          <p:nvSpPr>
            <p:cNvPr id="4" name="Google Shape;6324;p44">
              <a:extLst>
                <a:ext uri="{FF2B5EF4-FFF2-40B4-BE49-F238E27FC236}">
                  <a16:creationId xmlns:a16="http://schemas.microsoft.com/office/drawing/2014/main" id="{F1809ECA-0630-ED14-EACA-2DA740895197}"/>
                </a:ext>
              </a:extLst>
            </p:cNvPr>
            <p:cNvSpPr/>
            <p:nvPr/>
          </p:nvSpPr>
          <p:spPr>
            <a:xfrm>
              <a:off x="7193463" y="5626750"/>
              <a:ext cx="1222575" cy="5093675"/>
            </a:xfrm>
            <a:custGeom>
              <a:avLst/>
              <a:gdLst/>
              <a:ahLst/>
              <a:cxnLst/>
              <a:rect l="l" t="t" r="r" b="b"/>
              <a:pathLst>
                <a:path w="48903" h="203747" extrusionOk="0">
                  <a:moveTo>
                    <a:pt x="1" y="1"/>
                  </a:moveTo>
                  <a:lnTo>
                    <a:pt x="48903" y="1"/>
                  </a:lnTo>
                  <a:lnTo>
                    <a:pt x="48903" y="203746"/>
                  </a:lnTo>
                  <a:lnTo>
                    <a:pt x="1" y="203746"/>
                  </a:lnTo>
                  <a:close/>
                </a:path>
              </a:pathLst>
            </a:custGeom>
            <a:solidFill>
              <a:srgbClr val="7C98AC"/>
            </a:solidFill>
            <a:ln>
              <a:noFill/>
            </a:ln>
          </p:spPr>
          <p:txBody>
            <a:bodyPr spcFirstLastPara="1" wrap="square" lIns="121900" tIns="121900" rIns="121900" bIns="121900" anchor="ctr" anchorCtr="0">
              <a:noAutofit/>
            </a:bodyPr>
            <a:lstStyle/>
            <a:p>
              <a:endParaRPr sz="2400"/>
            </a:p>
          </p:txBody>
        </p:sp>
        <p:sp>
          <p:nvSpPr>
            <p:cNvPr id="5" name="Google Shape;6325;p44">
              <a:extLst>
                <a:ext uri="{FF2B5EF4-FFF2-40B4-BE49-F238E27FC236}">
                  <a16:creationId xmlns:a16="http://schemas.microsoft.com/office/drawing/2014/main" id="{2261930A-BE7B-04AC-973E-66AE33929622}"/>
                </a:ext>
              </a:extLst>
            </p:cNvPr>
            <p:cNvSpPr/>
            <p:nvPr/>
          </p:nvSpPr>
          <p:spPr>
            <a:xfrm>
              <a:off x="6582213" y="4921250"/>
              <a:ext cx="611275" cy="1422700"/>
            </a:xfrm>
            <a:custGeom>
              <a:avLst/>
              <a:gdLst/>
              <a:ahLst/>
              <a:cxnLst/>
              <a:rect l="l" t="t" r="r" b="b"/>
              <a:pathLst>
                <a:path w="24451" h="56908" extrusionOk="0">
                  <a:moveTo>
                    <a:pt x="24451" y="28221"/>
                  </a:moveTo>
                  <a:lnTo>
                    <a:pt x="0" y="0"/>
                  </a:lnTo>
                  <a:lnTo>
                    <a:pt x="0" y="28654"/>
                  </a:lnTo>
                  <a:lnTo>
                    <a:pt x="24451" y="56908"/>
                  </a:lnTo>
                  <a:close/>
                </a:path>
              </a:pathLst>
            </a:custGeom>
            <a:solidFill>
              <a:srgbClr val="7C98AC"/>
            </a:solidFill>
            <a:ln>
              <a:noFill/>
            </a:ln>
          </p:spPr>
          <p:txBody>
            <a:bodyPr spcFirstLastPara="1" wrap="square" lIns="121900" tIns="121900" rIns="121900" bIns="121900" anchor="ctr" anchorCtr="0">
              <a:noAutofit/>
            </a:bodyPr>
            <a:lstStyle/>
            <a:p>
              <a:endParaRPr sz="2400"/>
            </a:p>
          </p:txBody>
        </p:sp>
        <p:sp>
          <p:nvSpPr>
            <p:cNvPr id="6" name="Google Shape;6326;p44">
              <a:extLst>
                <a:ext uri="{FF2B5EF4-FFF2-40B4-BE49-F238E27FC236}">
                  <a16:creationId xmlns:a16="http://schemas.microsoft.com/office/drawing/2014/main" id="{A29320DC-3640-1258-948E-31E6641494CE}"/>
                </a:ext>
              </a:extLst>
            </p:cNvPr>
            <p:cNvSpPr/>
            <p:nvPr/>
          </p:nvSpPr>
          <p:spPr>
            <a:xfrm>
              <a:off x="6582213" y="4921250"/>
              <a:ext cx="1833825" cy="705525"/>
            </a:xfrm>
            <a:custGeom>
              <a:avLst/>
              <a:gdLst/>
              <a:ahLst/>
              <a:cxnLst/>
              <a:rect l="l" t="t" r="r" b="b"/>
              <a:pathLst>
                <a:path w="73353" h="28221" extrusionOk="0">
                  <a:moveTo>
                    <a:pt x="48902" y="0"/>
                  </a:moveTo>
                  <a:lnTo>
                    <a:pt x="0" y="0"/>
                  </a:lnTo>
                  <a:lnTo>
                    <a:pt x="24451" y="28221"/>
                  </a:lnTo>
                  <a:lnTo>
                    <a:pt x="73353" y="28221"/>
                  </a:lnTo>
                  <a:close/>
                </a:path>
              </a:pathLst>
            </a:custGeom>
            <a:solidFill>
              <a:schemeClr val="accent6">
                <a:lumMod val="20000"/>
                <a:lumOff val="80000"/>
              </a:schemeClr>
            </a:solidFill>
            <a:ln>
              <a:noFill/>
            </a:ln>
          </p:spPr>
          <p:txBody>
            <a:bodyPr spcFirstLastPara="1" wrap="square" lIns="121900" tIns="121900" rIns="121900" bIns="121900" anchor="ctr" anchorCtr="0">
              <a:noAutofit/>
            </a:bodyPr>
            <a:lstStyle/>
            <a:p>
              <a:endParaRPr sz="2400"/>
            </a:p>
          </p:txBody>
        </p:sp>
        <p:sp>
          <p:nvSpPr>
            <p:cNvPr id="7" name="Google Shape;6327;p44">
              <a:extLst>
                <a:ext uri="{FF2B5EF4-FFF2-40B4-BE49-F238E27FC236}">
                  <a16:creationId xmlns:a16="http://schemas.microsoft.com/office/drawing/2014/main" id="{0FB2609A-46AC-7533-8546-DCC966B6F657}"/>
                </a:ext>
              </a:extLst>
            </p:cNvPr>
            <p:cNvSpPr/>
            <p:nvPr/>
          </p:nvSpPr>
          <p:spPr>
            <a:xfrm>
              <a:off x="6582213" y="5261500"/>
              <a:ext cx="611275" cy="828950"/>
            </a:xfrm>
            <a:custGeom>
              <a:avLst/>
              <a:gdLst/>
              <a:ahLst/>
              <a:cxnLst/>
              <a:rect l="l" t="t" r="r" b="b"/>
              <a:pathLst>
                <a:path w="24451" h="33158" extrusionOk="0">
                  <a:moveTo>
                    <a:pt x="24451" y="28254"/>
                  </a:moveTo>
                  <a:lnTo>
                    <a:pt x="0" y="0"/>
                  </a:lnTo>
                  <a:lnTo>
                    <a:pt x="0" y="4904"/>
                  </a:lnTo>
                  <a:lnTo>
                    <a:pt x="24451" y="33157"/>
                  </a:lnTo>
                  <a:close/>
                </a:path>
              </a:pathLst>
            </a:custGeom>
            <a:solidFill>
              <a:schemeClr val="bg1"/>
            </a:solidFill>
            <a:ln>
              <a:noFill/>
            </a:ln>
          </p:spPr>
          <p:txBody>
            <a:bodyPr spcFirstLastPara="1" wrap="square" lIns="121900" tIns="121900" rIns="121900" bIns="121900" anchor="ctr" anchorCtr="0">
              <a:noAutofit/>
            </a:bodyPr>
            <a:lstStyle/>
            <a:p>
              <a:endParaRPr sz="2400"/>
            </a:p>
          </p:txBody>
        </p:sp>
        <p:sp>
          <p:nvSpPr>
            <p:cNvPr id="8" name="Google Shape;6328;p44">
              <a:extLst>
                <a:ext uri="{FF2B5EF4-FFF2-40B4-BE49-F238E27FC236}">
                  <a16:creationId xmlns:a16="http://schemas.microsoft.com/office/drawing/2014/main" id="{E99C47AC-4A7A-3AEF-A45B-A47C8D15A0D6}"/>
                </a:ext>
              </a:extLst>
            </p:cNvPr>
            <p:cNvSpPr/>
            <p:nvPr/>
          </p:nvSpPr>
          <p:spPr>
            <a:xfrm>
              <a:off x="7193463" y="5841900"/>
              <a:ext cx="828950" cy="373625"/>
            </a:xfrm>
            <a:custGeom>
              <a:avLst/>
              <a:gdLst/>
              <a:ahLst/>
              <a:cxnLst/>
              <a:rect l="l" t="t" r="r" b="b"/>
              <a:pathLst>
                <a:path w="33158" h="14945" extrusionOk="0">
                  <a:moveTo>
                    <a:pt x="1" y="5038"/>
                  </a:moveTo>
                  <a:lnTo>
                    <a:pt x="23684" y="5038"/>
                  </a:lnTo>
                  <a:lnTo>
                    <a:pt x="23684" y="1"/>
                  </a:lnTo>
                  <a:lnTo>
                    <a:pt x="33158" y="7473"/>
                  </a:lnTo>
                  <a:lnTo>
                    <a:pt x="23684" y="14945"/>
                  </a:lnTo>
                  <a:lnTo>
                    <a:pt x="23684" y="9941"/>
                  </a:lnTo>
                  <a:lnTo>
                    <a:pt x="1" y="9941"/>
                  </a:ln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9" name="Google Shape;6329;p44">
              <a:extLst>
                <a:ext uri="{FF2B5EF4-FFF2-40B4-BE49-F238E27FC236}">
                  <a16:creationId xmlns:a16="http://schemas.microsoft.com/office/drawing/2014/main" id="{8862A376-81C0-8E42-8ED9-7764751CFEE1}"/>
                </a:ext>
              </a:extLst>
            </p:cNvPr>
            <p:cNvSpPr/>
            <p:nvPr/>
          </p:nvSpPr>
          <p:spPr>
            <a:xfrm>
              <a:off x="5970088" y="6343925"/>
              <a:ext cx="1223400" cy="4376500"/>
            </a:xfrm>
            <a:custGeom>
              <a:avLst/>
              <a:gdLst/>
              <a:ahLst/>
              <a:cxnLst/>
              <a:rect l="l" t="t" r="r" b="b"/>
              <a:pathLst>
                <a:path w="48936" h="175060" extrusionOk="0">
                  <a:moveTo>
                    <a:pt x="1" y="1"/>
                  </a:moveTo>
                  <a:lnTo>
                    <a:pt x="48936" y="1"/>
                  </a:lnTo>
                  <a:lnTo>
                    <a:pt x="48936" y="175059"/>
                  </a:lnTo>
                  <a:lnTo>
                    <a:pt x="1" y="175059"/>
                  </a:ln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10" name="Google Shape;6330;p44">
              <a:extLst>
                <a:ext uri="{FF2B5EF4-FFF2-40B4-BE49-F238E27FC236}">
                  <a16:creationId xmlns:a16="http://schemas.microsoft.com/office/drawing/2014/main" id="{A7925E90-E1DF-8AEF-053F-30521D611084}"/>
                </a:ext>
              </a:extLst>
            </p:cNvPr>
            <p:cNvSpPr/>
            <p:nvPr/>
          </p:nvSpPr>
          <p:spPr>
            <a:xfrm>
              <a:off x="5358838" y="5637600"/>
              <a:ext cx="611275" cy="1422700"/>
            </a:xfrm>
            <a:custGeom>
              <a:avLst/>
              <a:gdLst/>
              <a:ahLst/>
              <a:cxnLst/>
              <a:rect l="l" t="t" r="r" b="b"/>
              <a:pathLst>
                <a:path w="24451" h="56908" extrusionOk="0">
                  <a:moveTo>
                    <a:pt x="24451" y="28254"/>
                  </a:moveTo>
                  <a:lnTo>
                    <a:pt x="0" y="0"/>
                  </a:lnTo>
                  <a:lnTo>
                    <a:pt x="0" y="28687"/>
                  </a:lnTo>
                  <a:lnTo>
                    <a:pt x="24451" y="56908"/>
                  </a:ln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11" name="Google Shape;6331;p44">
              <a:extLst>
                <a:ext uri="{FF2B5EF4-FFF2-40B4-BE49-F238E27FC236}">
                  <a16:creationId xmlns:a16="http://schemas.microsoft.com/office/drawing/2014/main" id="{606EC1C2-5F5A-DBE4-087A-A8D3EEA0707C}"/>
                </a:ext>
              </a:extLst>
            </p:cNvPr>
            <p:cNvSpPr/>
            <p:nvPr/>
          </p:nvSpPr>
          <p:spPr>
            <a:xfrm>
              <a:off x="5358838" y="5637600"/>
              <a:ext cx="1834650" cy="706350"/>
            </a:xfrm>
            <a:custGeom>
              <a:avLst/>
              <a:gdLst/>
              <a:ahLst/>
              <a:cxnLst/>
              <a:rect l="l" t="t" r="r" b="b"/>
              <a:pathLst>
                <a:path w="73386" h="28254" extrusionOk="0">
                  <a:moveTo>
                    <a:pt x="48935" y="0"/>
                  </a:moveTo>
                  <a:lnTo>
                    <a:pt x="0" y="0"/>
                  </a:lnTo>
                  <a:lnTo>
                    <a:pt x="24451" y="28254"/>
                  </a:lnTo>
                  <a:lnTo>
                    <a:pt x="73386" y="28254"/>
                  </a:lnTo>
                  <a:close/>
                </a:path>
              </a:pathLst>
            </a:custGeom>
            <a:solidFill>
              <a:schemeClr val="accent5">
                <a:lumMod val="20000"/>
                <a:lumOff val="80000"/>
              </a:schemeClr>
            </a:solidFill>
            <a:ln>
              <a:noFill/>
            </a:ln>
          </p:spPr>
          <p:txBody>
            <a:bodyPr spcFirstLastPara="1" wrap="square" lIns="121900" tIns="121900" rIns="121900" bIns="121900" anchor="ctr" anchorCtr="0">
              <a:noAutofit/>
            </a:bodyPr>
            <a:lstStyle/>
            <a:p>
              <a:endParaRPr sz="2400"/>
            </a:p>
          </p:txBody>
        </p:sp>
        <p:sp>
          <p:nvSpPr>
            <p:cNvPr id="12" name="Google Shape;6332;p44">
              <a:extLst>
                <a:ext uri="{FF2B5EF4-FFF2-40B4-BE49-F238E27FC236}">
                  <a16:creationId xmlns:a16="http://schemas.microsoft.com/office/drawing/2014/main" id="{C4EEB1F3-C4FF-414D-7469-4702FC99D899}"/>
                </a:ext>
              </a:extLst>
            </p:cNvPr>
            <p:cNvSpPr/>
            <p:nvPr/>
          </p:nvSpPr>
          <p:spPr>
            <a:xfrm>
              <a:off x="5358838" y="5977825"/>
              <a:ext cx="611275" cy="829800"/>
            </a:xfrm>
            <a:custGeom>
              <a:avLst/>
              <a:gdLst/>
              <a:ahLst/>
              <a:cxnLst/>
              <a:rect l="l" t="t" r="r" b="b"/>
              <a:pathLst>
                <a:path w="24451" h="33192" extrusionOk="0">
                  <a:moveTo>
                    <a:pt x="24451" y="28255"/>
                  </a:moveTo>
                  <a:lnTo>
                    <a:pt x="0" y="1"/>
                  </a:lnTo>
                  <a:lnTo>
                    <a:pt x="0" y="4938"/>
                  </a:lnTo>
                  <a:lnTo>
                    <a:pt x="24451" y="33191"/>
                  </a:ln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13" name="Google Shape;6333;p44">
              <a:extLst>
                <a:ext uri="{FF2B5EF4-FFF2-40B4-BE49-F238E27FC236}">
                  <a16:creationId xmlns:a16="http://schemas.microsoft.com/office/drawing/2014/main" id="{DB877F37-A05F-B399-96D1-722279C2B66E}"/>
                </a:ext>
              </a:extLst>
            </p:cNvPr>
            <p:cNvSpPr/>
            <p:nvPr/>
          </p:nvSpPr>
          <p:spPr>
            <a:xfrm>
              <a:off x="5970088" y="6559075"/>
              <a:ext cx="829800" cy="373625"/>
            </a:xfrm>
            <a:custGeom>
              <a:avLst/>
              <a:gdLst/>
              <a:ahLst/>
              <a:cxnLst/>
              <a:rect l="l" t="t" r="r" b="b"/>
              <a:pathLst>
                <a:path w="33192" h="14945" extrusionOk="0">
                  <a:moveTo>
                    <a:pt x="1" y="5005"/>
                  </a:moveTo>
                  <a:lnTo>
                    <a:pt x="23685" y="5005"/>
                  </a:lnTo>
                  <a:lnTo>
                    <a:pt x="23685" y="1"/>
                  </a:lnTo>
                  <a:lnTo>
                    <a:pt x="33191" y="7473"/>
                  </a:lnTo>
                  <a:lnTo>
                    <a:pt x="23685" y="14945"/>
                  </a:lnTo>
                  <a:lnTo>
                    <a:pt x="23685" y="9941"/>
                  </a:lnTo>
                  <a:lnTo>
                    <a:pt x="1" y="9941"/>
                  </a:ln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16" name="Google Shape;6334;p44">
              <a:extLst>
                <a:ext uri="{FF2B5EF4-FFF2-40B4-BE49-F238E27FC236}">
                  <a16:creationId xmlns:a16="http://schemas.microsoft.com/office/drawing/2014/main" id="{AB6DAB34-4DBF-C8A1-ED39-8DB5E33BA8AF}"/>
                </a:ext>
              </a:extLst>
            </p:cNvPr>
            <p:cNvSpPr/>
            <p:nvPr/>
          </p:nvSpPr>
          <p:spPr>
            <a:xfrm>
              <a:off x="4136288" y="6354775"/>
              <a:ext cx="611300" cy="1422700"/>
            </a:xfrm>
            <a:custGeom>
              <a:avLst/>
              <a:gdLst/>
              <a:ahLst/>
              <a:cxnLst/>
              <a:rect l="l" t="t" r="r" b="b"/>
              <a:pathLst>
                <a:path w="24452" h="56908" extrusionOk="0">
                  <a:moveTo>
                    <a:pt x="24451" y="28221"/>
                  </a:moveTo>
                  <a:lnTo>
                    <a:pt x="1" y="0"/>
                  </a:lnTo>
                  <a:lnTo>
                    <a:pt x="1" y="28654"/>
                  </a:lnTo>
                  <a:lnTo>
                    <a:pt x="24451" y="56908"/>
                  </a:ln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17" name="Google Shape;6335;p44">
              <a:extLst>
                <a:ext uri="{FF2B5EF4-FFF2-40B4-BE49-F238E27FC236}">
                  <a16:creationId xmlns:a16="http://schemas.microsoft.com/office/drawing/2014/main" id="{346A5BE9-AA31-1507-3723-AC4713B75A90}"/>
                </a:ext>
              </a:extLst>
            </p:cNvPr>
            <p:cNvSpPr/>
            <p:nvPr/>
          </p:nvSpPr>
          <p:spPr>
            <a:xfrm>
              <a:off x="4747563" y="7060275"/>
              <a:ext cx="1222550" cy="3660150"/>
            </a:xfrm>
            <a:custGeom>
              <a:avLst/>
              <a:gdLst/>
              <a:ahLst/>
              <a:cxnLst/>
              <a:rect l="l" t="t" r="r" b="b"/>
              <a:pathLst>
                <a:path w="48902" h="146406" extrusionOk="0">
                  <a:moveTo>
                    <a:pt x="0" y="1"/>
                  </a:moveTo>
                  <a:lnTo>
                    <a:pt x="48902" y="1"/>
                  </a:lnTo>
                  <a:lnTo>
                    <a:pt x="48902" y="146405"/>
                  </a:lnTo>
                  <a:lnTo>
                    <a:pt x="0" y="146405"/>
                  </a:ln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18" name="Google Shape;6336;p44">
              <a:extLst>
                <a:ext uri="{FF2B5EF4-FFF2-40B4-BE49-F238E27FC236}">
                  <a16:creationId xmlns:a16="http://schemas.microsoft.com/office/drawing/2014/main" id="{1BAF02FE-E71F-0EC3-7E62-75AD520C0331}"/>
                </a:ext>
              </a:extLst>
            </p:cNvPr>
            <p:cNvSpPr/>
            <p:nvPr/>
          </p:nvSpPr>
          <p:spPr>
            <a:xfrm>
              <a:off x="4136288" y="6354775"/>
              <a:ext cx="1833825" cy="705525"/>
            </a:xfrm>
            <a:custGeom>
              <a:avLst/>
              <a:gdLst/>
              <a:ahLst/>
              <a:cxnLst/>
              <a:rect l="l" t="t" r="r" b="b"/>
              <a:pathLst>
                <a:path w="73353" h="28221" extrusionOk="0">
                  <a:moveTo>
                    <a:pt x="48902" y="0"/>
                  </a:moveTo>
                  <a:lnTo>
                    <a:pt x="1" y="0"/>
                  </a:lnTo>
                  <a:lnTo>
                    <a:pt x="24451" y="28221"/>
                  </a:lnTo>
                  <a:lnTo>
                    <a:pt x="73353" y="28221"/>
                  </a:lnTo>
                  <a:close/>
                </a:path>
              </a:pathLst>
            </a:custGeom>
            <a:solidFill>
              <a:schemeClr val="accent3">
                <a:lumMod val="20000"/>
                <a:lumOff val="80000"/>
              </a:schemeClr>
            </a:solidFill>
            <a:ln>
              <a:noFill/>
            </a:ln>
          </p:spPr>
          <p:txBody>
            <a:bodyPr spcFirstLastPara="1" wrap="square" lIns="121900" tIns="121900" rIns="121900" bIns="121900" anchor="ctr" anchorCtr="0">
              <a:noAutofit/>
            </a:bodyPr>
            <a:lstStyle/>
            <a:p>
              <a:endParaRPr sz="2400"/>
            </a:p>
          </p:txBody>
        </p:sp>
        <p:sp>
          <p:nvSpPr>
            <p:cNvPr id="19" name="Google Shape;6337;p44">
              <a:extLst>
                <a:ext uri="{FF2B5EF4-FFF2-40B4-BE49-F238E27FC236}">
                  <a16:creationId xmlns:a16="http://schemas.microsoft.com/office/drawing/2014/main" id="{35D586A1-E203-03F3-4216-ADA6E985BCC4}"/>
                </a:ext>
              </a:extLst>
            </p:cNvPr>
            <p:cNvSpPr/>
            <p:nvPr/>
          </p:nvSpPr>
          <p:spPr>
            <a:xfrm>
              <a:off x="4136288" y="6695025"/>
              <a:ext cx="611300" cy="828950"/>
            </a:xfrm>
            <a:custGeom>
              <a:avLst/>
              <a:gdLst/>
              <a:ahLst/>
              <a:cxnLst/>
              <a:rect l="l" t="t" r="r" b="b"/>
              <a:pathLst>
                <a:path w="24452" h="33158" extrusionOk="0">
                  <a:moveTo>
                    <a:pt x="24451" y="28254"/>
                  </a:moveTo>
                  <a:lnTo>
                    <a:pt x="1" y="0"/>
                  </a:lnTo>
                  <a:lnTo>
                    <a:pt x="1" y="4904"/>
                  </a:lnTo>
                  <a:lnTo>
                    <a:pt x="24451" y="33157"/>
                  </a:ln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20" name="Google Shape;6338;p44">
              <a:extLst>
                <a:ext uri="{FF2B5EF4-FFF2-40B4-BE49-F238E27FC236}">
                  <a16:creationId xmlns:a16="http://schemas.microsoft.com/office/drawing/2014/main" id="{236ABAA4-0F51-CC17-BAD6-94B7C4FC8F00}"/>
                </a:ext>
              </a:extLst>
            </p:cNvPr>
            <p:cNvSpPr/>
            <p:nvPr/>
          </p:nvSpPr>
          <p:spPr>
            <a:xfrm>
              <a:off x="4747563" y="7275425"/>
              <a:ext cx="828950" cy="373625"/>
            </a:xfrm>
            <a:custGeom>
              <a:avLst/>
              <a:gdLst/>
              <a:ahLst/>
              <a:cxnLst/>
              <a:rect l="l" t="t" r="r" b="b"/>
              <a:pathLst>
                <a:path w="33158" h="14945" extrusionOk="0">
                  <a:moveTo>
                    <a:pt x="0" y="5038"/>
                  </a:moveTo>
                  <a:lnTo>
                    <a:pt x="23684" y="5038"/>
                  </a:lnTo>
                  <a:lnTo>
                    <a:pt x="23684" y="1"/>
                  </a:lnTo>
                  <a:lnTo>
                    <a:pt x="33157" y="7473"/>
                  </a:lnTo>
                  <a:lnTo>
                    <a:pt x="23684" y="14945"/>
                  </a:lnTo>
                  <a:lnTo>
                    <a:pt x="23684" y="9941"/>
                  </a:lnTo>
                  <a:lnTo>
                    <a:pt x="0" y="9941"/>
                  </a:ln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21" name="Google Shape;6339;p44">
              <a:extLst>
                <a:ext uri="{FF2B5EF4-FFF2-40B4-BE49-F238E27FC236}">
                  <a16:creationId xmlns:a16="http://schemas.microsoft.com/office/drawing/2014/main" id="{0DD980AE-5CEC-8612-0810-0461CD9CE61A}"/>
                </a:ext>
              </a:extLst>
            </p:cNvPr>
            <p:cNvSpPr/>
            <p:nvPr/>
          </p:nvSpPr>
          <p:spPr>
            <a:xfrm>
              <a:off x="1690388" y="7788300"/>
              <a:ext cx="1833825" cy="705525"/>
            </a:xfrm>
            <a:custGeom>
              <a:avLst/>
              <a:gdLst/>
              <a:ahLst/>
              <a:cxnLst/>
              <a:rect l="l" t="t" r="r" b="b"/>
              <a:pathLst>
                <a:path w="73353" h="28221" extrusionOk="0">
                  <a:moveTo>
                    <a:pt x="48902" y="0"/>
                  </a:moveTo>
                  <a:lnTo>
                    <a:pt x="0" y="0"/>
                  </a:lnTo>
                  <a:lnTo>
                    <a:pt x="24451" y="28221"/>
                  </a:lnTo>
                  <a:lnTo>
                    <a:pt x="73352" y="28221"/>
                  </a:lnTo>
                  <a:close/>
                </a:path>
              </a:pathLst>
            </a:custGeom>
            <a:solidFill>
              <a:schemeClr val="tx2">
                <a:lumMod val="20000"/>
                <a:lumOff val="80000"/>
              </a:schemeClr>
            </a:solidFill>
            <a:ln>
              <a:noFill/>
            </a:ln>
          </p:spPr>
          <p:txBody>
            <a:bodyPr spcFirstLastPara="1" wrap="square" lIns="121900" tIns="121900" rIns="121900" bIns="121900" anchor="ctr" anchorCtr="0">
              <a:noAutofit/>
            </a:bodyPr>
            <a:lstStyle/>
            <a:p>
              <a:endParaRPr sz="2400"/>
            </a:p>
          </p:txBody>
        </p:sp>
        <p:sp>
          <p:nvSpPr>
            <p:cNvPr id="22" name="Google Shape;6340;p44">
              <a:extLst>
                <a:ext uri="{FF2B5EF4-FFF2-40B4-BE49-F238E27FC236}">
                  <a16:creationId xmlns:a16="http://schemas.microsoft.com/office/drawing/2014/main" id="{636B8F81-52D7-F6F4-74B0-B6F70EB07040}"/>
                </a:ext>
              </a:extLst>
            </p:cNvPr>
            <p:cNvSpPr/>
            <p:nvPr/>
          </p:nvSpPr>
          <p:spPr>
            <a:xfrm>
              <a:off x="2301638" y="8493800"/>
              <a:ext cx="1222575" cy="2226625"/>
            </a:xfrm>
            <a:custGeom>
              <a:avLst/>
              <a:gdLst/>
              <a:ahLst/>
              <a:cxnLst/>
              <a:rect l="l" t="t" r="r" b="b"/>
              <a:pathLst>
                <a:path w="48903" h="89065" extrusionOk="0">
                  <a:moveTo>
                    <a:pt x="1" y="1"/>
                  </a:moveTo>
                  <a:lnTo>
                    <a:pt x="48902" y="1"/>
                  </a:lnTo>
                  <a:lnTo>
                    <a:pt x="48902" y="89064"/>
                  </a:lnTo>
                  <a:lnTo>
                    <a:pt x="1" y="89064"/>
                  </a:lnTo>
                  <a:close/>
                </a:path>
              </a:pathLst>
            </a:custGeom>
            <a:solidFill>
              <a:schemeClr val="tx2"/>
            </a:solidFill>
            <a:ln>
              <a:noFill/>
            </a:ln>
          </p:spPr>
          <p:txBody>
            <a:bodyPr spcFirstLastPara="1" wrap="square" lIns="121900" tIns="121900" rIns="121900" bIns="121900" anchor="ctr" anchorCtr="0">
              <a:noAutofit/>
            </a:bodyPr>
            <a:lstStyle/>
            <a:p>
              <a:endParaRPr sz="2400"/>
            </a:p>
          </p:txBody>
        </p:sp>
        <p:sp>
          <p:nvSpPr>
            <p:cNvPr id="23" name="Google Shape;6341;p44">
              <a:extLst>
                <a:ext uri="{FF2B5EF4-FFF2-40B4-BE49-F238E27FC236}">
                  <a16:creationId xmlns:a16="http://schemas.microsoft.com/office/drawing/2014/main" id="{99017474-575E-9978-B6A5-2BB24344E4B3}"/>
                </a:ext>
              </a:extLst>
            </p:cNvPr>
            <p:cNvSpPr/>
            <p:nvPr/>
          </p:nvSpPr>
          <p:spPr>
            <a:xfrm>
              <a:off x="1690388" y="7788300"/>
              <a:ext cx="611275" cy="2932125"/>
            </a:xfrm>
            <a:custGeom>
              <a:avLst/>
              <a:gdLst/>
              <a:ahLst/>
              <a:cxnLst/>
              <a:rect l="l" t="t" r="r" b="b"/>
              <a:pathLst>
                <a:path w="24451" h="117285" extrusionOk="0">
                  <a:moveTo>
                    <a:pt x="24451" y="28221"/>
                  </a:moveTo>
                  <a:lnTo>
                    <a:pt x="0" y="0"/>
                  </a:lnTo>
                  <a:lnTo>
                    <a:pt x="0" y="89064"/>
                  </a:lnTo>
                  <a:lnTo>
                    <a:pt x="24451" y="117284"/>
                  </a:lnTo>
                  <a:close/>
                </a:path>
              </a:pathLst>
            </a:custGeom>
            <a:solidFill>
              <a:schemeClr val="tx2"/>
            </a:solidFill>
            <a:ln>
              <a:noFill/>
            </a:ln>
          </p:spPr>
          <p:txBody>
            <a:bodyPr spcFirstLastPara="1" wrap="square" lIns="121900" tIns="121900" rIns="121900" bIns="121900" anchor="ctr" anchorCtr="0">
              <a:noAutofit/>
            </a:bodyPr>
            <a:lstStyle/>
            <a:p>
              <a:endParaRPr sz="2400"/>
            </a:p>
          </p:txBody>
        </p:sp>
        <p:sp>
          <p:nvSpPr>
            <p:cNvPr id="24" name="Google Shape;6342;p44">
              <a:extLst>
                <a:ext uri="{FF2B5EF4-FFF2-40B4-BE49-F238E27FC236}">
                  <a16:creationId xmlns:a16="http://schemas.microsoft.com/office/drawing/2014/main" id="{06F39E64-2DF9-B30D-4009-55C6F191AA5A}"/>
                </a:ext>
              </a:extLst>
            </p:cNvPr>
            <p:cNvSpPr/>
            <p:nvPr/>
          </p:nvSpPr>
          <p:spPr>
            <a:xfrm>
              <a:off x="2301638" y="8708950"/>
              <a:ext cx="828950" cy="373625"/>
            </a:xfrm>
            <a:custGeom>
              <a:avLst/>
              <a:gdLst/>
              <a:ahLst/>
              <a:cxnLst/>
              <a:rect l="l" t="t" r="r" b="b"/>
              <a:pathLst>
                <a:path w="33158" h="14945" extrusionOk="0">
                  <a:moveTo>
                    <a:pt x="1" y="5038"/>
                  </a:moveTo>
                  <a:lnTo>
                    <a:pt x="23684" y="5038"/>
                  </a:lnTo>
                  <a:lnTo>
                    <a:pt x="23684" y="1"/>
                  </a:lnTo>
                  <a:lnTo>
                    <a:pt x="33158" y="7473"/>
                  </a:lnTo>
                  <a:lnTo>
                    <a:pt x="23684" y="14945"/>
                  </a:lnTo>
                  <a:lnTo>
                    <a:pt x="23684" y="9941"/>
                  </a:lnTo>
                  <a:lnTo>
                    <a:pt x="1" y="9941"/>
                  </a:ln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25" name="Google Shape;6343;p44">
              <a:extLst>
                <a:ext uri="{FF2B5EF4-FFF2-40B4-BE49-F238E27FC236}">
                  <a16:creationId xmlns:a16="http://schemas.microsoft.com/office/drawing/2014/main" id="{1239AE82-B02C-5694-CFD8-606CF672E7C5}"/>
                </a:ext>
              </a:extLst>
            </p:cNvPr>
            <p:cNvSpPr/>
            <p:nvPr/>
          </p:nvSpPr>
          <p:spPr>
            <a:xfrm>
              <a:off x="1690388" y="8128550"/>
              <a:ext cx="611275" cy="828950"/>
            </a:xfrm>
            <a:custGeom>
              <a:avLst/>
              <a:gdLst/>
              <a:ahLst/>
              <a:cxnLst/>
              <a:rect l="l" t="t" r="r" b="b"/>
              <a:pathLst>
                <a:path w="24451" h="33158" extrusionOk="0">
                  <a:moveTo>
                    <a:pt x="24451" y="28254"/>
                  </a:moveTo>
                  <a:lnTo>
                    <a:pt x="0" y="0"/>
                  </a:lnTo>
                  <a:lnTo>
                    <a:pt x="0" y="4904"/>
                  </a:lnTo>
                  <a:lnTo>
                    <a:pt x="24451" y="33157"/>
                  </a:ln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26" name="Google Shape;6344;p44">
              <a:extLst>
                <a:ext uri="{FF2B5EF4-FFF2-40B4-BE49-F238E27FC236}">
                  <a16:creationId xmlns:a16="http://schemas.microsoft.com/office/drawing/2014/main" id="{039525D9-84CC-C304-3C22-A13A24A46D11}"/>
                </a:ext>
              </a:extLst>
            </p:cNvPr>
            <p:cNvSpPr/>
            <p:nvPr/>
          </p:nvSpPr>
          <p:spPr>
            <a:xfrm>
              <a:off x="3524188" y="7777450"/>
              <a:ext cx="1223400" cy="2942975"/>
            </a:xfrm>
            <a:custGeom>
              <a:avLst/>
              <a:gdLst/>
              <a:ahLst/>
              <a:cxnLst/>
              <a:rect l="l" t="t" r="r" b="b"/>
              <a:pathLst>
                <a:path w="48936" h="117719" extrusionOk="0">
                  <a:moveTo>
                    <a:pt x="0" y="1"/>
                  </a:moveTo>
                  <a:lnTo>
                    <a:pt x="48935" y="1"/>
                  </a:lnTo>
                  <a:lnTo>
                    <a:pt x="48935" y="117718"/>
                  </a:lnTo>
                  <a:lnTo>
                    <a:pt x="0" y="117718"/>
                  </a:ln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27" name="Google Shape;6345;p44">
              <a:extLst>
                <a:ext uri="{FF2B5EF4-FFF2-40B4-BE49-F238E27FC236}">
                  <a16:creationId xmlns:a16="http://schemas.microsoft.com/office/drawing/2014/main" id="{E11260E8-25D4-AC30-FB7D-A8E7E4EC2492}"/>
                </a:ext>
              </a:extLst>
            </p:cNvPr>
            <p:cNvSpPr/>
            <p:nvPr/>
          </p:nvSpPr>
          <p:spPr>
            <a:xfrm>
              <a:off x="2912913" y="7071125"/>
              <a:ext cx="611300" cy="1422700"/>
            </a:xfrm>
            <a:custGeom>
              <a:avLst/>
              <a:gdLst/>
              <a:ahLst/>
              <a:cxnLst/>
              <a:rect l="l" t="t" r="r" b="b"/>
              <a:pathLst>
                <a:path w="24452" h="56908" extrusionOk="0">
                  <a:moveTo>
                    <a:pt x="24451" y="28254"/>
                  </a:moveTo>
                  <a:lnTo>
                    <a:pt x="1" y="0"/>
                  </a:lnTo>
                  <a:lnTo>
                    <a:pt x="1" y="28687"/>
                  </a:lnTo>
                  <a:lnTo>
                    <a:pt x="24451" y="56908"/>
                  </a:ln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28" name="Google Shape;6346;p44">
              <a:extLst>
                <a:ext uri="{FF2B5EF4-FFF2-40B4-BE49-F238E27FC236}">
                  <a16:creationId xmlns:a16="http://schemas.microsoft.com/office/drawing/2014/main" id="{9EC926E3-89BC-B8E0-71BA-812A63FDCE6F}"/>
                </a:ext>
              </a:extLst>
            </p:cNvPr>
            <p:cNvSpPr/>
            <p:nvPr/>
          </p:nvSpPr>
          <p:spPr>
            <a:xfrm>
              <a:off x="2912913" y="7071125"/>
              <a:ext cx="1834675" cy="706350"/>
            </a:xfrm>
            <a:custGeom>
              <a:avLst/>
              <a:gdLst/>
              <a:ahLst/>
              <a:cxnLst/>
              <a:rect l="l" t="t" r="r" b="b"/>
              <a:pathLst>
                <a:path w="73387" h="28254" extrusionOk="0">
                  <a:moveTo>
                    <a:pt x="48936" y="0"/>
                  </a:moveTo>
                  <a:lnTo>
                    <a:pt x="1" y="0"/>
                  </a:lnTo>
                  <a:lnTo>
                    <a:pt x="24451" y="28254"/>
                  </a:lnTo>
                  <a:lnTo>
                    <a:pt x="73386" y="28254"/>
                  </a:lnTo>
                  <a:close/>
                </a:path>
              </a:pathLst>
            </a:custGeom>
            <a:solidFill>
              <a:schemeClr val="accent1">
                <a:lumMod val="40000"/>
                <a:lumOff val="60000"/>
              </a:schemeClr>
            </a:solidFill>
            <a:ln>
              <a:noFill/>
            </a:ln>
          </p:spPr>
          <p:txBody>
            <a:bodyPr spcFirstLastPara="1" wrap="square" lIns="121900" tIns="121900" rIns="121900" bIns="121900" anchor="ctr" anchorCtr="0">
              <a:noAutofit/>
            </a:bodyPr>
            <a:lstStyle/>
            <a:p>
              <a:endParaRPr sz="2400"/>
            </a:p>
          </p:txBody>
        </p:sp>
        <p:sp>
          <p:nvSpPr>
            <p:cNvPr id="29" name="Google Shape;6347;p44">
              <a:extLst>
                <a:ext uri="{FF2B5EF4-FFF2-40B4-BE49-F238E27FC236}">
                  <a16:creationId xmlns:a16="http://schemas.microsoft.com/office/drawing/2014/main" id="{BC5580D3-5943-5E4E-FC65-615E05648F1C}"/>
                </a:ext>
              </a:extLst>
            </p:cNvPr>
            <p:cNvSpPr/>
            <p:nvPr/>
          </p:nvSpPr>
          <p:spPr>
            <a:xfrm>
              <a:off x="2912913" y="7411375"/>
              <a:ext cx="611300" cy="829775"/>
            </a:xfrm>
            <a:custGeom>
              <a:avLst/>
              <a:gdLst/>
              <a:ahLst/>
              <a:cxnLst/>
              <a:rect l="l" t="t" r="r" b="b"/>
              <a:pathLst>
                <a:path w="24452" h="33191" extrusionOk="0">
                  <a:moveTo>
                    <a:pt x="24451" y="28254"/>
                  </a:moveTo>
                  <a:lnTo>
                    <a:pt x="1" y="0"/>
                  </a:lnTo>
                  <a:lnTo>
                    <a:pt x="1" y="4937"/>
                  </a:lnTo>
                  <a:lnTo>
                    <a:pt x="24451" y="33190"/>
                  </a:ln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30" name="Google Shape;6348;p44">
              <a:extLst>
                <a:ext uri="{FF2B5EF4-FFF2-40B4-BE49-F238E27FC236}">
                  <a16:creationId xmlns:a16="http://schemas.microsoft.com/office/drawing/2014/main" id="{F015AC14-D809-A008-16AA-D42E3951EE61}"/>
                </a:ext>
              </a:extLst>
            </p:cNvPr>
            <p:cNvSpPr/>
            <p:nvPr/>
          </p:nvSpPr>
          <p:spPr>
            <a:xfrm>
              <a:off x="3524188" y="7992625"/>
              <a:ext cx="829775" cy="373625"/>
            </a:xfrm>
            <a:custGeom>
              <a:avLst/>
              <a:gdLst/>
              <a:ahLst/>
              <a:cxnLst/>
              <a:rect l="l" t="t" r="r" b="b"/>
              <a:pathLst>
                <a:path w="33191" h="14945" extrusionOk="0">
                  <a:moveTo>
                    <a:pt x="0" y="5004"/>
                  </a:moveTo>
                  <a:lnTo>
                    <a:pt x="23684" y="5004"/>
                  </a:lnTo>
                  <a:lnTo>
                    <a:pt x="23684" y="0"/>
                  </a:lnTo>
                  <a:lnTo>
                    <a:pt x="33191" y="7472"/>
                  </a:lnTo>
                  <a:lnTo>
                    <a:pt x="23684" y="14944"/>
                  </a:lnTo>
                  <a:lnTo>
                    <a:pt x="23684" y="9940"/>
                  </a:lnTo>
                  <a:lnTo>
                    <a:pt x="0" y="9940"/>
                  </a:lnTo>
                  <a:close/>
                </a:path>
              </a:pathLst>
            </a:custGeom>
            <a:solidFill>
              <a:schemeClr val="lt1"/>
            </a:solidFill>
            <a:ln>
              <a:noFill/>
            </a:ln>
          </p:spPr>
          <p:txBody>
            <a:bodyPr spcFirstLastPara="1" wrap="square" lIns="121900" tIns="121900" rIns="121900" bIns="121900" anchor="ctr" anchorCtr="0">
              <a:noAutofit/>
            </a:bodyPr>
            <a:lstStyle/>
            <a:p>
              <a:endParaRPr sz="2400"/>
            </a:p>
          </p:txBody>
        </p:sp>
      </p:grpSp>
      <p:grpSp>
        <p:nvGrpSpPr>
          <p:cNvPr id="36" name="Group 35" descr="List to complement graphic with word examples to show increasing level of difficulty as it relates to types of words. This list starts with two-phoneme words and extends to five-phoneme words with consonant blends and varying sound patterns.">
            <a:extLst>
              <a:ext uri="{FF2B5EF4-FFF2-40B4-BE49-F238E27FC236}">
                <a16:creationId xmlns:a16="http://schemas.microsoft.com/office/drawing/2014/main" id="{8E1E24CE-A0EC-1426-8828-AAC4CEB04EEE}"/>
              </a:ext>
            </a:extLst>
          </p:cNvPr>
          <p:cNvGrpSpPr/>
          <p:nvPr/>
        </p:nvGrpSpPr>
        <p:grpSpPr>
          <a:xfrm>
            <a:off x="117834" y="1501514"/>
            <a:ext cx="6143780" cy="5178685"/>
            <a:chOff x="251493" y="1898327"/>
            <a:chExt cx="5708977" cy="4442256"/>
          </a:xfrm>
        </p:grpSpPr>
        <p:sp>
          <p:nvSpPr>
            <p:cNvPr id="37" name="Google Shape;6417;p44">
              <a:extLst>
                <a:ext uri="{FF2B5EF4-FFF2-40B4-BE49-F238E27FC236}">
                  <a16:creationId xmlns:a16="http://schemas.microsoft.com/office/drawing/2014/main" id="{A472AB4B-704B-E4D7-8FF9-F70D3926F508}"/>
                </a:ext>
              </a:extLst>
            </p:cNvPr>
            <p:cNvSpPr/>
            <p:nvPr/>
          </p:nvSpPr>
          <p:spPr>
            <a:xfrm>
              <a:off x="538262" y="2266832"/>
              <a:ext cx="45719" cy="3479960"/>
            </a:xfrm>
            <a:custGeom>
              <a:avLst/>
              <a:gdLst/>
              <a:ahLst/>
              <a:cxnLst/>
              <a:rect l="l" t="t" r="r" b="b"/>
              <a:pathLst>
                <a:path w="1" h="107362" fill="none" extrusionOk="0">
                  <a:moveTo>
                    <a:pt x="1" y="1"/>
                  </a:moveTo>
                  <a:lnTo>
                    <a:pt x="1" y="107362"/>
                  </a:lnTo>
                </a:path>
              </a:pathLst>
            </a:custGeom>
            <a:solidFill>
              <a:srgbClr val="666666"/>
            </a:solidFill>
            <a:ln w="19050" cap="flat" cmpd="sng">
              <a:solidFill>
                <a:schemeClr val="dk1"/>
              </a:solidFill>
              <a:prstDash val="solid"/>
              <a:miter lim="19892"/>
              <a:headEnd type="none" w="sm" len="sm"/>
              <a:tailEnd type="none" w="sm" len="sm"/>
            </a:ln>
          </p:spPr>
          <p:txBody>
            <a:bodyPr spcFirstLastPara="1" wrap="square" lIns="121900" tIns="121900" rIns="121900" bIns="121900" anchor="ctr" anchorCtr="0">
              <a:noAutofit/>
            </a:bodyPr>
            <a:lstStyle/>
            <a:p>
              <a:endParaRPr sz="2000">
                <a:solidFill>
                  <a:srgbClr val="000000"/>
                </a:solidFill>
              </a:endParaRPr>
            </a:p>
          </p:txBody>
        </p:sp>
        <p:grpSp>
          <p:nvGrpSpPr>
            <p:cNvPr id="38" name="Group 37">
              <a:extLst>
                <a:ext uri="{FF2B5EF4-FFF2-40B4-BE49-F238E27FC236}">
                  <a16:creationId xmlns:a16="http://schemas.microsoft.com/office/drawing/2014/main" id="{818206E2-F14E-4223-B59A-A701891BB5F2}"/>
                </a:ext>
              </a:extLst>
            </p:cNvPr>
            <p:cNvGrpSpPr/>
            <p:nvPr/>
          </p:nvGrpSpPr>
          <p:grpSpPr>
            <a:xfrm>
              <a:off x="251493" y="1898327"/>
              <a:ext cx="5708977" cy="4442256"/>
              <a:chOff x="251493" y="1898327"/>
              <a:chExt cx="5708977" cy="4442256"/>
            </a:xfrm>
          </p:grpSpPr>
          <p:grpSp>
            <p:nvGrpSpPr>
              <p:cNvPr id="39" name="Group 38">
                <a:extLst>
                  <a:ext uri="{FF2B5EF4-FFF2-40B4-BE49-F238E27FC236}">
                    <a16:creationId xmlns:a16="http://schemas.microsoft.com/office/drawing/2014/main" id="{AC881582-438C-AB42-67F5-B4534666A1F4}"/>
                  </a:ext>
                </a:extLst>
              </p:cNvPr>
              <p:cNvGrpSpPr/>
              <p:nvPr/>
            </p:nvGrpSpPr>
            <p:grpSpPr>
              <a:xfrm>
                <a:off x="272861" y="5620272"/>
                <a:ext cx="630965" cy="573804"/>
                <a:chOff x="300488" y="5364106"/>
                <a:chExt cx="630965" cy="573804"/>
              </a:xfrm>
            </p:grpSpPr>
            <p:sp>
              <p:nvSpPr>
                <p:cNvPr id="57" name="Google Shape;6418;p44">
                  <a:extLst>
                    <a:ext uri="{FF2B5EF4-FFF2-40B4-BE49-F238E27FC236}">
                      <a16:creationId xmlns:a16="http://schemas.microsoft.com/office/drawing/2014/main" id="{BC9EF18F-2C10-B7F6-E660-4093610C7A58}"/>
                    </a:ext>
                  </a:extLst>
                </p:cNvPr>
                <p:cNvSpPr/>
                <p:nvPr/>
              </p:nvSpPr>
              <p:spPr>
                <a:xfrm>
                  <a:off x="300488" y="5364106"/>
                  <a:ext cx="630965" cy="573804"/>
                </a:xfrm>
                <a:custGeom>
                  <a:avLst/>
                  <a:gdLst/>
                  <a:ahLst/>
                  <a:cxnLst/>
                  <a:rect l="l" t="t" r="r" b="b"/>
                  <a:pathLst>
                    <a:path w="15815" h="15816" extrusionOk="0">
                      <a:moveTo>
                        <a:pt x="7918" y="0"/>
                      </a:moveTo>
                      <a:cubicBezTo>
                        <a:pt x="3541" y="0"/>
                        <a:pt x="0" y="3522"/>
                        <a:pt x="0" y="7898"/>
                      </a:cubicBezTo>
                      <a:cubicBezTo>
                        <a:pt x="0" y="12274"/>
                        <a:pt x="3541" y="15815"/>
                        <a:pt x="7918" y="15815"/>
                      </a:cubicBezTo>
                      <a:cubicBezTo>
                        <a:pt x="12274" y="15815"/>
                        <a:pt x="15815" y="12274"/>
                        <a:pt x="15815" y="7898"/>
                      </a:cubicBezTo>
                      <a:cubicBezTo>
                        <a:pt x="15815" y="3522"/>
                        <a:pt x="12274" y="0"/>
                        <a:pt x="7918" y="0"/>
                      </a:cubicBezTo>
                      <a:close/>
                    </a:path>
                  </a:pathLst>
                </a:custGeom>
                <a:solidFill>
                  <a:schemeClr val="accent6"/>
                </a:solidFill>
                <a:ln>
                  <a:noFill/>
                </a:ln>
              </p:spPr>
              <p:txBody>
                <a:bodyPr spcFirstLastPara="1" wrap="square" lIns="121900" tIns="121900" rIns="121900" bIns="121900" anchor="ctr" anchorCtr="0">
                  <a:noAutofit/>
                </a:bodyPr>
                <a:lstStyle/>
                <a:p>
                  <a:endParaRPr sz="2000">
                    <a:solidFill>
                      <a:srgbClr val="000000"/>
                    </a:solidFill>
                  </a:endParaRPr>
                </a:p>
              </p:txBody>
            </p:sp>
            <p:sp>
              <p:nvSpPr>
                <p:cNvPr id="58" name="Google Shape;6419;p44">
                  <a:extLst>
                    <a:ext uri="{FF2B5EF4-FFF2-40B4-BE49-F238E27FC236}">
                      <a16:creationId xmlns:a16="http://schemas.microsoft.com/office/drawing/2014/main" id="{864362E4-BF1E-C726-0618-5566ABDA5601}"/>
                    </a:ext>
                  </a:extLst>
                </p:cNvPr>
                <p:cNvSpPr/>
                <p:nvPr/>
              </p:nvSpPr>
              <p:spPr>
                <a:xfrm>
                  <a:off x="381420" y="5444960"/>
                  <a:ext cx="453185" cy="411415"/>
                </a:xfrm>
                <a:custGeom>
                  <a:avLst/>
                  <a:gdLst/>
                  <a:ahLst/>
                  <a:cxnLst/>
                  <a:rect l="l" t="t" r="r" b="b"/>
                  <a:pathLst>
                    <a:path w="11359" h="11340" extrusionOk="0">
                      <a:moveTo>
                        <a:pt x="5690" y="0"/>
                      </a:moveTo>
                      <a:cubicBezTo>
                        <a:pt x="2546" y="0"/>
                        <a:pt x="0" y="2527"/>
                        <a:pt x="0" y="5670"/>
                      </a:cubicBezTo>
                      <a:cubicBezTo>
                        <a:pt x="0" y="8813"/>
                        <a:pt x="2546" y="11339"/>
                        <a:pt x="5690" y="11339"/>
                      </a:cubicBezTo>
                      <a:cubicBezTo>
                        <a:pt x="8813" y="11339"/>
                        <a:pt x="11359" y="8813"/>
                        <a:pt x="11359" y="5670"/>
                      </a:cubicBezTo>
                      <a:cubicBezTo>
                        <a:pt x="11359" y="2527"/>
                        <a:pt x="8813" y="0"/>
                        <a:pt x="5690" y="0"/>
                      </a:cubicBezTo>
                      <a:close/>
                    </a:path>
                  </a:pathLst>
                </a:custGeom>
                <a:solidFill>
                  <a:srgbClr val="FFFFFF"/>
                </a:solidFill>
                <a:ln>
                  <a:noFill/>
                </a:ln>
              </p:spPr>
              <p:txBody>
                <a:bodyPr spcFirstLastPara="1" wrap="square" lIns="121900" tIns="121900" rIns="121900" bIns="121900" anchor="ctr" anchorCtr="0">
                  <a:noAutofit/>
                </a:bodyPr>
                <a:lstStyle/>
                <a:p>
                  <a:pPr algn="ctr"/>
                  <a:r>
                    <a:rPr lang="en" sz="2000" b="1">
                      <a:solidFill>
                        <a:srgbClr val="000000"/>
                      </a:solidFill>
                      <a:latin typeface="Roboto"/>
                      <a:ea typeface="Roboto"/>
                      <a:cs typeface="Roboto"/>
                      <a:sym typeface="Roboto"/>
                    </a:rPr>
                    <a:t>5</a:t>
                  </a:r>
                  <a:endParaRPr sz="2000" b="1">
                    <a:solidFill>
                      <a:srgbClr val="000000"/>
                    </a:solidFill>
                    <a:latin typeface="Roboto"/>
                    <a:ea typeface="Roboto"/>
                    <a:cs typeface="Roboto"/>
                    <a:sym typeface="Roboto"/>
                  </a:endParaRPr>
                </a:p>
              </p:txBody>
            </p:sp>
          </p:grpSp>
          <p:sp>
            <p:nvSpPr>
              <p:cNvPr id="40" name="Google Shape;6420;p44">
                <a:extLst>
                  <a:ext uri="{FF2B5EF4-FFF2-40B4-BE49-F238E27FC236}">
                    <a16:creationId xmlns:a16="http://schemas.microsoft.com/office/drawing/2014/main" id="{3BB94A31-496F-5F79-B62A-210B1C0FF719}"/>
                  </a:ext>
                </a:extLst>
              </p:cNvPr>
              <p:cNvSpPr/>
              <p:nvPr/>
            </p:nvSpPr>
            <p:spPr>
              <a:xfrm>
                <a:off x="892912" y="5564158"/>
                <a:ext cx="4244962" cy="776425"/>
              </a:xfrm>
              <a:prstGeom prst="rect">
                <a:avLst/>
              </a:prstGeom>
              <a:noFill/>
              <a:ln>
                <a:noFill/>
              </a:ln>
            </p:spPr>
            <p:txBody>
              <a:bodyPr spcFirstLastPara="1" wrap="square" lIns="121900" tIns="121900" rIns="121900" bIns="121900" anchor="ctr" anchorCtr="0">
                <a:noAutofit/>
              </a:bodyPr>
              <a:lstStyle/>
              <a:p>
                <a:r>
                  <a:rPr lang="en" sz="2000">
                    <a:solidFill>
                      <a:schemeClr val="bg2"/>
                    </a:solidFill>
                    <a:ea typeface="Roboto"/>
                    <a:cs typeface="Roboto"/>
                    <a:sym typeface="Roboto"/>
                  </a:rPr>
                  <a:t>Five-phoneme words with consonant blends and varying sound patterns</a:t>
                </a:r>
                <a:endParaRPr sz="2000">
                  <a:solidFill>
                    <a:schemeClr val="bg2"/>
                  </a:solidFill>
                  <a:ea typeface="Roboto"/>
                  <a:cs typeface="Roboto"/>
                  <a:sym typeface="Roboto"/>
                </a:endParaRPr>
              </a:p>
            </p:txBody>
          </p:sp>
          <p:grpSp>
            <p:nvGrpSpPr>
              <p:cNvPr id="41" name="Group 40">
                <a:extLst>
                  <a:ext uri="{FF2B5EF4-FFF2-40B4-BE49-F238E27FC236}">
                    <a16:creationId xmlns:a16="http://schemas.microsoft.com/office/drawing/2014/main" id="{ED0AB644-0F5F-F808-B604-CBA49CB2DC37}"/>
                  </a:ext>
                </a:extLst>
              </p:cNvPr>
              <p:cNvGrpSpPr/>
              <p:nvPr/>
            </p:nvGrpSpPr>
            <p:grpSpPr>
              <a:xfrm>
                <a:off x="264556" y="4725140"/>
                <a:ext cx="630965" cy="573768"/>
                <a:chOff x="251076" y="4517063"/>
                <a:chExt cx="630965" cy="573768"/>
              </a:xfrm>
            </p:grpSpPr>
            <p:sp>
              <p:nvSpPr>
                <p:cNvPr id="55" name="Google Shape;6421;p44">
                  <a:extLst>
                    <a:ext uri="{FF2B5EF4-FFF2-40B4-BE49-F238E27FC236}">
                      <a16:creationId xmlns:a16="http://schemas.microsoft.com/office/drawing/2014/main" id="{6916D599-5430-9D8C-EDCC-FA3409FD5995}"/>
                    </a:ext>
                  </a:extLst>
                </p:cNvPr>
                <p:cNvSpPr/>
                <p:nvPr/>
              </p:nvSpPr>
              <p:spPr>
                <a:xfrm>
                  <a:off x="251076" y="4517063"/>
                  <a:ext cx="630965" cy="573768"/>
                </a:xfrm>
                <a:custGeom>
                  <a:avLst/>
                  <a:gdLst/>
                  <a:ahLst/>
                  <a:cxnLst/>
                  <a:rect l="l" t="t" r="r" b="b"/>
                  <a:pathLst>
                    <a:path w="15815" h="15815" extrusionOk="0">
                      <a:moveTo>
                        <a:pt x="7918" y="0"/>
                      </a:moveTo>
                      <a:cubicBezTo>
                        <a:pt x="3541" y="0"/>
                        <a:pt x="0" y="3541"/>
                        <a:pt x="0" y="7918"/>
                      </a:cubicBezTo>
                      <a:cubicBezTo>
                        <a:pt x="0" y="12274"/>
                        <a:pt x="3541" y="15815"/>
                        <a:pt x="7918" y="15815"/>
                      </a:cubicBezTo>
                      <a:cubicBezTo>
                        <a:pt x="12274" y="15815"/>
                        <a:pt x="15815" y="12274"/>
                        <a:pt x="15815" y="7918"/>
                      </a:cubicBezTo>
                      <a:cubicBezTo>
                        <a:pt x="15815" y="3541"/>
                        <a:pt x="12274" y="0"/>
                        <a:pt x="7918" y="0"/>
                      </a:cubicBezTo>
                      <a:close/>
                    </a:path>
                  </a:pathLst>
                </a:custGeom>
                <a:solidFill>
                  <a:schemeClr val="accent5"/>
                </a:solidFill>
                <a:ln>
                  <a:noFill/>
                </a:ln>
              </p:spPr>
              <p:txBody>
                <a:bodyPr spcFirstLastPara="1" wrap="square" lIns="121900" tIns="121900" rIns="121900" bIns="121900" anchor="ctr" anchorCtr="0">
                  <a:noAutofit/>
                </a:bodyPr>
                <a:lstStyle/>
                <a:p>
                  <a:endParaRPr sz="2000">
                    <a:solidFill>
                      <a:srgbClr val="000000"/>
                    </a:solidFill>
                  </a:endParaRPr>
                </a:p>
              </p:txBody>
            </p:sp>
            <p:sp>
              <p:nvSpPr>
                <p:cNvPr id="56" name="Google Shape;6422;p44">
                  <a:extLst>
                    <a:ext uri="{FF2B5EF4-FFF2-40B4-BE49-F238E27FC236}">
                      <a16:creationId xmlns:a16="http://schemas.microsoft.com/office/drawing/2014/main" id="{4BB806F4-5873-0C13-6F8A-5F93396C6A5F}"/>
                    </a:ext>
                  </a:extLst>
                </p:cNvPr>
                <p:cNvSpPr/>
                <p:nvPr/>
              </p:nvSpPr>
              <p:spPr>
                <a:xfrm>
                  <a:off x="331900" y="4598460"/>
                  <a:ext cx="453185" cy="412141"/>
                </a:xfrm>
                <a:custGeom>
                  <a:avLst/>
                  <a:gdLst/>
                  <a:ahLst/>
                  <a:cxnLst/>
                  <a:rect l="l" t="t" r="r" b="b"/>
                  <a:pathLst>
                    <a:path w="11359" h="11360" extrusionOk="0">
                      <a:moveTo>
                        <a:pt x="5690" y="0"/>
                      </a:moveTo>
                      <a:cubicBezTo>
                        <a:pt x="2546" y="0"/>
                        <a:pt x="0" y="2547"/>
                        <a:pt x="0" y="5690"/>
                      </a:cubicBezTo>
                      <a:cubicBezTo>
                        <a:pt x="0" y="8813"/>
                        <a:pt x="2546" y="11359"/>
                        <a:pt x="5690" y="11359"/>
                      </a:cubicBezTo>
                      <a:cubicBezTo>
                        <a:pt x="8813" y="11359"/>
                        <a:pt x="11359" y="8813"/>
                        <a:pt x="11359" y="5690"/>
                      </a:cubicBezTo>
                      <a:cubicBezTo>
                        <a:pt x="11359" y="2547"/>
                        <a:pt x="8813" y="0"/>
                        <a:pt x="5690" y="0"/>
                      </a:cubicBezTo>
                      <a:close/>
                    </a:path>
                  </a:pathLst>
                </a:custGeom>
                <a:solidFill>
                  <a:srgbClr val="FFFFFF"/>
                </a:solidFill>
                <a:ln>
                  <a:noFill/>
                </a:ln>
              </p:spPr>
              <p:txBody>
                <a:bodyPr spcFirstLastPara="1" wrap="square" lIns="121900" tIns="121900" rIns="121900" bIns="121900" anchor="ctr" anchorCtr="0">
                  <a:noAutofit/>
                </a:bodyPr>
                <a:lstStyle/>
                <a:p>
                  <a:pPr algn="ctr"/>
                  <a:r>
                    <a:rPr lang="en" sz="2000" b="1">
                      <a:solidFill>
                        <a:srgbClr val="000000"/>
                      </a:solidFill>
                      <a:latin typeface="Roboto"/>
                      <a:ea typeface="Roboto"/>
                      <a:cs typeface="Roboto"/>
                      <a:sym typeface="Roboto"/>
                    </a:rPr>
                    <a:t>4</a:t>
                  </a:r>
                  <a:endParaRPr sz="2000" b="1">
                    <a:solidFill>
                      <a:srgbClr val="000000"/>
                    </a:solidFill>
                    <a:latin typeface="Roboto"/>
                    <a:ea typeface="Roboto"/>
                    <a:cs typeface="Roboto"/>
                    <a:sym typeface="Roboto"/>
                  </a:endParaRPr>
                </a:p>
              </p:txBody>
            </p:sp>
          </p:grpSp>
          <p:grpSp>
            <p:nvGrpSpPr>
              <p:cNvPr id="42" name="Group 41">
                <a:extLst>
                  <a:ext uri="{FF2B5EF4-FFF2-40B4-BE49-F238E27FC236}">
                    <a16:creationId xmlns:a16="http://schemas.microsoft.com/office/drawing/2014/main" id="{17A9FE1D-7558-F258-0209-3F1D6176A442}"/>
                  </a:ext>
                </a:extLst>
              </p:cNvPr>
              <p:cNvGrpSpPr/>
              <p:nvPr/>
            </p:nvGrpSpPr>
            <p:grpSpPr>
              <a:xfrm>
                <a:off x="264626" y="3814406"/>
                <a:ext cx="630965" cy="573768"/>
                <a:chOff x="251076" y="3724128"/>
                <a:chExt cx="630965" cy="573768"/>
              </a:xfrm>
            </p:grpSpPr>
            <p:sp>
              <p:nvSpPr>
                <p:cNvPr id="53" name="Google Shape;6424;p44">
                  <a:extLst>
                    <a:ext uri="{FF2B5EF4-FFF2-40B4-BE49-F238E27FC236}">
                      <a16:creationId xmlns:a16="http://schemas.microsoft.com/office/drawing/2014/main" id="{3A7ACC72-13A6-2200-70C8-857B3AC0E831}"/>
                    </a:ext>
                  </a:extLst>
                </p:cNvPr>
                <p:cNvSpPr/>
                <p:nvPr/>
              </p:nvSpPr>
              <p:spPr>
                <a:xfrm>
                  <a:off x="251076" y="3724128"/>
                  <a:ext cx="630965" cy="573768"/>
                </a:xfrm>
                <a:custGeom>
                  <a:avLst/>
                  <a:gdLst/>
                  <a:ahLst/>
                  <a:cxnLst/>
                  <a:rect l="l" t="t" r="r" b="b"/>
                  <a:pathLst>
                    <a:path w="15815" h="15815" extrusionOk="0">
                      <a:moveTo>
                        <a:pt x="7918" y="0"/>
                      </a:moveTo>
                      <a:cubicBezTo>
                        <a:pt x="3541" y="0"/>
                        <a:pt x="0" y="3541"/>
                        <a:pt x="0" y="7897"/>
                      </a:cubicBezTo>
                      <a:cubicBezTo>
                        <a:pt x="0" y="12274"/>
                        <a:pt x="3541" y="15815"/>
                        <a:pt x="7918" y="15815"/>
                      </a:cubicBezTo>
                      <a:cubicBezTo>
                        <a:pt x="12274" y="15815"/>
                        <a:pt x="15815" y="12274"/>
                        <a:pt x="15815" y="7897"/>
                      </a:cubicBezTo>
                      <a:cubicBezTo>
                        <a:pt x="15815" y="3541"/>
                        <a:pt x="12274" y="0"/>
                        <a:pt x="7918" y="0"/>
                      </a:cubicBezTo>
                      <a:close/>
                    </a:path>
                  </a:pathLst>
                </a:custGeom>
                <a:solidFill>
                  <a:schemeClr val="accent3"/>
                </a:solidFill>
                <a:ln>
                  <a:noFill/>
                </a:ln>
              </p:spPr>
              <p:txBody>
                <a:bodyPr spcFirstLastPara="1" wrap="square" lIns="121900" tIns="121900" rIns="121900" bIns="121900" anchor="ctr" anchorCtr="0">
                  <a:noAutofit/>
                </a:bodyPr>
                <a:lstStyle/>
                <a:p>
                  <a:endParaRPr sz="2000">
                    <a:solidFill>
                      <a:srgbClr val="000000"/>
                    </a:solidFill>
                  </a:endParaRPr>
                </a:p>
              </p:txBody>
            </p:sp>
            <p:sp>
              <p:nvSpPr>
                <p:cNvPr id="54" name="Google Shape;6425;p44">
                  <a:extLst>
                    <a:ext uri="{FF2B5EF4-FFF2-40B4-BE49-F238E27FC236}">
                      <a16:creationId xmlns:a16="http://schemas.microsoft.com/office/drawing/2014/main" id="{815AACA1-4925-D523-622F-F5A80548FFEF}"/>
                    </a:ext>
                  </a:extLst>
                </p:cNvPr>
                <p:cNvSpPr/>
                <p:nvPr/>
              </p:nvSpPr>
              <p:spPr>
                <a:xfrm>
                  <a:off x="331900" y="3804952"/>
                  <a:ext cx="453185" cy="412104"/>
                </a:xfrm>
                <a:custGeom>
                  <a:avLst/>
                  <a:gdLst/>
                  <a:ahLst/>
                  <a:cxnLst/>
                  <a:rect l="l" t="t" r="r" b="b"/>
                  <a:pathLst>
                    <a:path w="11359" h="11359" extrusionOk="0">
                      <a:moveTo>
                        <a:pt x="5690" y="0"/>
                      </a:moveTo>
                      <a:cubicBezTo>
                        <a:pt x="2546" y="0"/>
                        <a:pt x="0" y="2546"/>
                        <a:pt x="0" y="5669"/>
                      </a:cubicBezTo>
                      <a:cubicBezTo>
                        <a:pt x="0" y="8812"/>
                        <a:pt x="2546" y="11359"/>
                        <a:pt x="5690" y="11359"/>
                      </a:cubicBezTo>
                      <a:cubicBezTo>
                        <a:pt x="8813" y="11359"/>
                        <a:pt x="11359" y="8812"/>
                        <a:pt x="11359" y="5669"/>
                      </a:cubicBezTo>
                      <a:cubicBezTo>
                        <a:pt x="11359" y="2526"/>
                        <a:pt x="8813" y="0"/>
                        <a:pt x="5690" y="0"/>
                      </a:cubicBezTo>
                      <a:close/>
                    </a:path>
                  </a:pathLst>
                </a:custGeom>
                <a:solidFill>
                  <a:srgbClr val="FFFFFF"/>
                </a:solidFill>
                <a:ln>
                  <a:noFill/>
                </a:ln>
              </p:spPr>
              <p:txBody>
                <a:bodyPr spcFirstLastPara="1" wrap="square" lIns="121900" tIns="121900" rIns="121900" bIns="121900" anchor="ctr" anchorCtr="0">
                  <a:noAutofit/>
                </a:bodyPr>
                <a:lstStyle/>
                <a:p>
                  <a:pPr algn="ctr"/>
                  <a:r>
                    <a:rPr lang="en" sz="2000" b="1">
                      <a:solidFill>
                        <a:srgbClr val="000000"/>
                      </a:solidFill>
                      <a:latin typeface="Roboto"/>
                      <a:ea typeface="Roboto"/>
                      <a:cs typeface="Roboto"/>
                      <a:sym typeface="Roboto"/>
                    </a:rPr>
                    <a:t>3</a:t>
                  </a:r>
                  <a:endParaRPr sz="2000" b="1">
                    <a:solidFill>
                      <a:srgbClr val="000000"/>
                    </a:solidFill>
                    <a:latin typeface="Roboto"/>
                    <a:ea typeface="Roboto"/>
                    <a:cs typeface="Roboto"/>
                    <a:sym typeface="Roboto"/>
                  </a:endParaRPr>
                </a:p>
              </p:txBody>
            </p:sp>
          </p:grpSp>
          <p:grpSp>
            <p:nvGrpSpPr>
              <p:cNvPr id="43" name="Group 42">
                <a:extLst>
                  <a:ext uri="{FF2B5EF4-FFF2-40B4-BE49-F238E27FC236}">
                    <a16:creationId xmlns:a16="http://schemas.microsoft.com/office/drawing/2014/main" id="{9A9B1027-8D96-AFCE-A1F4-E8D7DA0F91E5}"/>
                  </a:ext>
                </a:extLst>
              </p:cNvPr>
              <p:cNvGrpSpPr/>
              <p:nvPr/>
            </p:nvGrpSpPr>
            <p:grpSpPr>
              <a:xfrm>
                <a:off x="251493" y="2872470"/>
                <a:ext cx="630965" cy="573804"/>
                <a:chOff x="251076" y="2958446"/>
                <a:chExt cx="630965" cy="573804"/>
              </a:xfrm>
            </p:grpSpPr>
            <p:sp>
              <p:nvSpPr>
                <p:cNvPr id="51" name="Google Shape;6427;p44">
                  <a:extLst>
                    <a:ext uri="{FF2B5EF4-FFF2-40B4-BE49-F238E27FC236}">
                      <a16:creationId xmlns:a16="http://schemas.microsoft.com/office/drawing/2014/main" id="{4F9A5A4C-4F96-9F6C-1E5B-592D95647D00}"/>
                    </a:ext>
                  </a:extLst>
                </p:cNvPr>
                <p:cNvSpPr/>
                <p:nvPr/>
              </p:nvSpPr>
              <p:spPr>
                <a:xfrm>
                  <a:off x="251076" y="2958446"/>
                  <a:ext cx="630965" cy="573804"/>
                </a:xfrm>
                <a:custGeom>
                  <a:avLst/>
                  <a:gdLst/>
                  <a:ahLst/>
                  <a:cxnLst/>
                  <a:rect l="l" t="t" r="r" b="b"/>
                  <a:pathLst>
                    <a:path w="15815" h="15816" extrusionOk="0">
                      <a:moveTo>
                        <a:pt x="7918" y="1"/>
                      </a:moveTo>
                      <a:cubicBezTo>
                        <a:pt x="3541" y="1"/>
                        <a:pt x="0" y="3542"/>
                        <a:pt x="0" y="7918"/>
                      </a:cubicBezTo>
                      <a:cubicBezTo>
                        <a:pt x="0" y="12275"/>
                        <a:pt x="3541" y="15816"/>
                        <a:pt x="7918" y="15816"/>
                      </a:cubicBezTo>
                      <a:cubicBezTo>
                        <a:pt x="12274" y="15816"/>
                        <a:pt x="15815" y="12275"/>
                        <a:pt x="15815" y="7918"/>
                      </a:cubicBezTo>
                      <a:cubicBezTo>
                        <a:pt x="15815" y="3542"/>
                        <a:pt x="12274" y="1"/>
                        <a:pt x="7918" y="1"/>
                      </a:cubicBezTo>
                      <a:close/>
                    </a:path>
                  </a:pathLst>
                </a:custGeom>
                <a:solidFill>
                  <a:schemeClr val="accent1"/>
                </a:solidFill>
                <a:ln>
                  <a:noFill/>
                </a:ln>
              </p:spPr>
              <p:txBody>
                <a:bodyPr spcFirstLastPara="1" wrap="square" lIns="121900" tIns="121900" rIns="121900" bIns="121900" anchor="ctr" anchorCtr="0">
                  <a:noAutofit/>
                </a:bodyPr>
                <a:lstStyle/>
                <a:p>
                  <a:endParaRPr sz="2000">
                    <a:solidFill>
                      <a:srgbClr val="000000"/>
                    </a:solidFill>
                  </a:endParaRPr>
                </a:p>
              </p:txBody>
            </p:sp>
            <p:sp>
              <p:nvSpPr>
                <p:cNvPr id="52" name="Google Shape;6428;p44">
                  <a:extLst>
                    <a:ext uri="{FF2B5EF4-FFF2-40B4-BE49-F238E27FC236}">
                      <a16:creationId xmlns:a16="http://schemas.microsoft.com/office/drawing/2014/main" id="{92AF4626-3206-797E-7F8D-0E48D8AABC90}"/>
                    </a:ext>
                  </a:extLst>
                </p:cNvPr>
                <p:cNvSpPr/>
                <p:nvPr/>
              </p:nvSpPr>
              <p:spPr>
                <a:xfrm>
                  <a:off x="331900" y="3039268"/>
                  <a:ext cx="453185" cy="412141"/>
                </a:xfrm>
                <a:custGeom>
                  <a:avLst/>
                  <a:gdLst/>
                  <a:ahLst/>
                  <a:cxnLst/>
                  <a:rect l="l" t="t" r="r" b="b"/>
                  <a:pathLst>
                    <a:path w="11359" h="11360" extrusionOk="0">
                      <a:moveTo>
                        <a:pt x="5690" y="1"/>
                      </a:moveTo>
                      <a:cubicBezTo>
                        <a:pt x="2546" y="1"/>
                        <a:pt x="0" y="2547"/>
                        <a:pt x="0" y="5690"/>
                      </a:cubicBezTo>
                      <a:cubicBezTo>
                        <a:pt x="0" y="8813"/>
                        <a:pt x="2546" y="11360"/>
                        <a:pt x="5690" y="11360"/>
                      </a:cubicBezTo>
                      <a:cubicBezTo>
                        <a:pt x="8813" y="11360"/>
                        <a:pt x="11359" y="8813"/>
                        <a:pt x="11359" y="5690"/>
                      </a:cubicBezTo>
                      <a:cubicBezTo>
                        <a:pt x="11359" y="2547"/>
                        <a:pt x="8813" y="1"/>
                        <a:pt x="5690" y="1"/>
                      </a:cubicBezTo>
                      <a:close/>
                    </a:path>
                  </a:pathLst>
                </a:custGeom>
                <a:solidFill>
                  <a:srgbClr val="FFFFFF"/>
                </a:solidFill>
                <a:ln>
                  <a:noFill/>
                </a:ln>
              </p:spPr>
              <p:txBody>
                <a:bodyPr spcFirstLastPara="1" wrap="square" lIns="121900" tIns="121900" rIns="121900" bIns="121900" anchor="ctr" anchorCtr="0">
                  <a:noAutofit/>
                </a:bodyPr>
                <a:lstStyle/>
                <a:p>
                  <a:pPr algn="ctr"/>
                  <a:r>
                    <a:rPr lang="en" sz="2000" b="1">
                      <a:solidFill>
                        <a:srgbClr val="000000"/>
                      </a:solidFill>
                      <a:latin typeface="Roboto"/>
                      <a:ea typeface="Roboto"/>
                      <a:cs typeface="Roboto"/>
                      <a:sym typeface="Roboto"/>
                    </a:rPr>
                    <a:t>2</a:t>
                  </a:r>
                  <a:endParaRPr sz="2000" b="1">
                    <a:solidFill>
                      <a:srgbClr val="000000"/>
                    </a:solidFill>
                    <a:latin typeface="Roboto"/>
                    <a:ea typeface="Roboto"/>
                    <a:cs typeface="Roboto"/>
                    <a:sym typeface="Roboto"/>
                  </a:endParaRPr>
                </a:p>
              </p:txBody>
            </p:sp>
          </p:grpSp>
          <p:grpSp>
            <p:nvGrpSpPr>
              <p:cNvPr id="44" name="Group 43">
                <a:extLst>
                  <a:ext uri="{FF2B5EF4-FFF2-40B4-BE49-F238E27FC236}">
                    <a16:creationId xmlns:a16="http://schemas.microsoft.com/office/drawing/2014/main" id="{7B9500E5-9C2B-B6C7-D06A-C01A2B25CF5C}"/>
                  </a:ext>
                </a:extLst>
              </p:cNvPr>
              <p:cNvGrpSpPr/>
              <p:nvPr/>
            </p:nvGrpSpPr>
            <p:grpSpPr>
              <a:xfrm>
                <a:off x="272623" y="1898327"/>
                <a:ext cx="630965" cy="573804"/>
                <a:chOff x="251076" y="2193524"/>
                <a:chExt cx="630965" cy="573804"/>
              </a:xfrm>
            </p:grpSpPr>
            <p:sp>
              <p:nvSpPr>
                <p:cNvPr id="49" name="Google Shape;6430;p44">
                  <a:extLst>
                    <a:ext uri="{FF2B5EF4-FFF2-40B4-BE49-F238E27FC236}">
                      <a16:creationId xmlns:a16="http://schemas.microsoft.com/office/drawing/2014/main" id="{82F7326C-FA63-71C8-ECB9-155B60BA01E9}"/>
                    </a:ext>
                  </a:extLst>
                </p:cNvPr>
                <p:cNvSpPr/>
                <p:nvPr/>
              </p:nvSpPr>
              <p:spPr>
                <a:xfrm>
                  <a:off x="251076" y="2193524"/>
                  <a:ext cx="630965" cy="573804"/>
                </a:xfrm>
                <a:custGeom>
                  <a:avLst/>
                  <a:gdLst/>
                  <a:ahLst/>
                  <a:cxnLst/>
                  <a:rect l="l" t="t" r="r" b="b"/>
                  <a:pathLst>
                    <a:path w="15815" h="15816" extrusionOk="0">
                      <a:moveTo>
                        <a:pt x="7918" y="1"/>
                      </a:moveTo>
                      <a:cubicBezTo>
                        <a:pt x="3541" y="1"/>
                        <a:pt x="0" y="3541"/>
                        <a:pt x="0" y="7898"/>
                      </a:cubicBezTo>
                      <a:cubicBezTo>
                        <a:pt x="0" y="12274"/>
                        <a:pt x="3541" y="15815"/>
                        <a:pt x="7918" y="15815"/>
                      </a:cubicBezTo>
                      <a:cubicBezTo>
                        <a:pt x="12274" y="15815"/>
                        <a:pt x="15815" y="12274"/>
                        <a:pt x="15815" y="7898"/>
                      </a:cubicBezTo>
                      <a:cubicBezTo>
                        <a:pt x="15815" y="3541"/>
                        <a:pt x="12274" y="1"/>
                        <a:pt x="7918" y="1"/>
                      </a:cubicBezTo>
                      <a:close/>
                    </a:path>
                  </a:pathLst>
                </a:custGeom>
                <a:solidFill>
                  <a:schemeClr val="dk2"/>
                </a:solidFill>
                <a:ln>
                  <a:noFill/>
                </a:ln>
              </p:spPr>
              <p:txBody>
                <a:bodyPr spcFirstLastPara="1" wrap="square" lIns="121900" tIns="121900" rIns="121900" bIns="121900" anchor="ctr" anchorCtr="0">
                  <a:noAutofit/>
                </a:bodyPr>
                <a:lstStyle/>
                <a:p>
                  <a:endParaRPr sz="2000">
                    <a:solidFill>
                      <a:srgbClr val="000000"/>
                    </a:solidFill>
                  </a:endParaRPr>
                </a:p>
              </p:txBody>
            </p:sp>
            <p:sp>
              <p:nvSpPr>
                <p:cNvPr id="50" name="Google Shape;6431;p44">
                  <a:extLst>
                    <a:ext uri="{FF2B5EF4-FFF2-40B4-BE49-F238E27FC236}">
                      <a16:creationId xmlns:a16="http://schemas.microsoft.com/office/drawing/2014/main" id="{A73164AE-196D-A910-D0F5-57BFDEE95643}"/>
                    </a:ext>
                  </a:extLst>
                </p:cNvPr>
                <p:cNvSpPr/>
                <p:nvPr/>
              </p:nvSpPr>
              <p:spPr>
                <a:xfrm>
                  <a:off x="331900" y="2274347"/>
                  <a:ext cx="453185" cy="412141"/>
                </a:xfrm>
                <a:custGeom>
                  <a:avLst/>
                  <a:gdLst/>
                  <a:ahLst/>
                  <a:cxnLst/>
                  <a:rect l="l" t="t" r="r" b="b"/>
                  <a:pathLst>
                    <a:path w="11359" h="11360" extrusionOk="0">
                      <a:moveTo>
                        <a:pt x="5690" y="1"/>
                      </a:moveTo>
                      <a:cubicBezTo>
                        <a:pt x="2546" y="1"/>
                        <a:pt x="0" y="2547"/>
                        <a:pt x="0" y="5670"/>
                      </a:cubicBezTo>
                      <a:cubicBezTo>
                        <a:pt x="0" y="8813"/>
                        <a:pt x="2546" y="11359"/>
                        <a:pt x="5690" y="11359"/>
                      </a:cubicBezTo>
                      <a:cubicBezTo>
                        <a:pt x="8813" y="11359"/>
                        <a:pt x="11359" y="8813"/>
                        <a:pt x="11359" y="5670"/>
                      </a:cubicBezTo>
                      <a:cubicBezTo>
                        <a:pt x="11359" y="2547"/>
                        <a:pt x="8813" y="1"/>
                        <a:pt x="5690" y="1"/>
                      </a:cubicBezTo>
                      <a:close/>
                    </a:path>
                  </a:pathLst>
                </a:custGeom>
                <a:solidFill>
                  <a:srgbClr val="FFFFFF"/>
                </a:solidFill>
                <a:ln>
                  <a:noFill/>
                </a:ln>
              </p:spPr>
              <p:txBody>
                <a:bodyPr spcFirstLastPara="1" wrap="square" lIns="121900" tIns="121900" rIns="121900" bIns="121900" anchor="ctr" anchorCtr="0">
                  <a:noAutofit/>
                </a:bodyPr>
                <a:lstStyle/>
                <a:p>
                  <a:pPr algn="ctr"/>
                  <a:r>
                    <a:rPr lang="en" sz="2000" b="1">
                      <a:solidFill>
                        <a:srgbClr val="000000"/>
                      </a:solidFill>
                      <a:latin typeface="Roboto"/>
                      <a:ea typeface="Roboto"/>
                      <a:cs typeface="Roboto"/>
                      <a:sym typeface="Roboto"/>
                    </a:rPr>
                    <a:t>1</a:t>
                  </a:r>
                  <a:endParaRPr sz="2000" b="1">
                    <a:solidFill>
                      <a:srgbClr val="000000"/>
                    </a:solidFill>
                    <a:latin typeface="Roboto"/>
                    <a:ea typeface="Roboto"/>
                    <a:cs typeface="Roboto"/>
                    <a:sym typeface="Roboto"/>
                  </a:endParaRPr>
                </a:p>
              </p:txBody>
            </p:sp>
          </p:grpSp>
          <p:sp>
            <p:nvSpPr>
              <p:cNvPr id="45" name="Google Shape;6432;p44">
                <a:extLst>
                  <a:ext uri="{FF2B5EF4-FFF2-40B4-BE49-F238E27FC236}">
                    <a16:creationId xmlns:a16="http://schemas.microsoft.com/office/drawing/2014/main" id="{F97B33BE-A7B2-5208-83D8-30C3440CDE92}"/>
                  </a:ext>
                </a:extLst>
              </p:cNvPr>
              <p:cNvSpPr/>
              <p:nvPr/>
            </p:nvSpPr>
            <p:spPr>
              <a:xfrm>
                <a:off x="991447" y="2018721"/>
                <a:ext cx="2969659" cy="393600"/>
              </a:xfrm>
              <a:prstGeom prst="rect">
                <a:avLst/>
              </a:prstGeom>
              <a:noFill/>
              <a:ln>
                <a:noFill/>
              </a:ln>
            </p:spPr>
            <p:txBody>
              <a:bodyPr spcFirstLastPara="1" wrap="square" lIns="121900" tIns="121900" rIns="121900" bIns="121900" anchor="ctr" anchorCtr="0">
                <a:noAutofit/>
              </a:bodyPr>
              <a:lstStyle/>
              <a:p>
                <a:r>
                  <a:rPr lang="en" sz="2000">
                    <a:solidFill>
                      <a:schemeClr val="bg2"/>
                    </a:solidFill>
                    <a:ea typeface="Roboto"/>
                    <a:cs typeface="Roboto"/>
                    <a:sym typeface="Roboto"/>
                  </a:rPr>
                  <a:t>Two-phoneme words</a:t>
                </a:r>
                <a:endParaRPr sz="2000">
                  <a:solidFill>
                    <a:schemeClr val="bg2"/>
                  </a:solidFill>
                  <a:ea typeface="Roboto"/>
                  <a:cs typeface="Roboto"/>
                  <a:sym typeface="Roboto"/>
                </a:endParaRPr>
              </a:p>
            </p:txBody>
          </p:sp>
          <p:sp>
            <p:nvSpPr>
              <p:cNvPr id="46" name="Google Shape;6432;p44">
                <a:extLst>
                  <a:ext uri="{FF2B5EF4-FFF2-40B4-BE49-F238E27FC236}">
                    <a16:creationId xmlns:a16="http://schemas.microsoft.com/office/drawing/2014/main" id="{2C497116-2366-FE0F-3142-590D491EB368}"/>
                  </a:ext>
                </a:extLst>
              </p:cNvPr>
              <p:cNvSpPr/>
              <p:nvPr/>
            </p:nvSpPr>
            <p:spPr>
              <a:xfrm>
                <a:off x="888311" y="2945233"/>
                <a:ext cx="5072159" cy="393600"/>
              </a:xfrm>
              <a:prstGeom prst="rect">
                <a:avLst/>
              </a:prstGeom>
              <a:noFill/>
              <a:ln>
                <a:noFill/>
              </a:ln>
            </p:spPr>
            <p:txBody>
              <a:bodyPr spcFirstLastPara="1" wrap="square" lIns="121900" tIns="121900" rIns="121900" bIns="121900" anchor="ctr" anchorCtr="0">
                <a:noAutofit/>
              </a:bodyPr>
              <a:lstStyle/>
              <a:p>
                <a:r>
                  <a:rPr lang="en" sz="2000">
                    <a:solidFill>
                      <a:schemeClr val="bg2"/>
                    </a:solidFill>
                    <a:ea typeface="Roboto"/>
                    <a:cs typeface="Roboto"/>
                    <a:sym typeface="Roboto"/>
                  </a:rPr>
                  <a:t>Three-phoneme words w/ i</a:t>
                </a:r>
                <a:r>
                  <a:rPr lang="en-US" sz="2000">
                    <a:solidFill>
                      <a:schemeClr val="bg2"/>
                    </a:solidFill>
                    <a:ea typeface="Roboto"/>
                    <a:cs typeface="Roboto"/>
                    <a:sym typeface="Roboto"/>
                  </a:rPr>
                  <a:t>n</a:t>
                </a:r>
                <a:r>
                  <a:rPr lang="en" sz="2000">
                    <a:solidFill>
                      <a:schemeClr val="bg2"/>
                    </a:solidFill>
                    <a:ea typeface="Roboto"/>
                    <a:cs typeface="Roboto"/>
                    <a:sym typeface="Roboto"/>
                  </a:rPr>
                  <a:t>itial continuant consonants (e.g., /f/,/l/,//m/,/n/,/s/, /v/, /z/)</a:t>
                </a:r>
                <a:endParaRPr sz="2000">
                  <a:solidFill>
                    <a:schemeClr val="bg2"/>
                  </a:solidFill>
                  <a:ea typeface="Roboto"/>
                  <a:cs typeface="Roboto"/>
                  <a:sym typeface="Roboto"/>
                </a:endParaRPr>
              </a:p>
            </p:txBody>
          </p:sp>
          <p:sp>
            <p:nvSpPr>
              <p:cNvPr id="47" name="Google Shape;6432;p44">
                <a:extLst>
                  <a:ext uri="{FF2B5EF4-FFF2-40B4-BE49-F238E27FC236}">
                    <a16:creationId xmlns:a16="http://schemas.microsoft.com/office/drawing/2014/main" id="{1C41A999-351A-7831-1356-7991240222F3}"/>
                  </a:ext>
                </a:extLst>
              </p:cNvPr>
              <p:cNvSpPr/>
              <p:nvPr/>
            </p:nvSpPr>
            <p:spPr>
              <a:xfrm>
                <a:off x="870441" y="3582207"/>
                <a:ext cx="3940420" cy="1010307"/>
              </a:xfrm>
              <a:prstGeom prst="rect">
                <a:avLst/>
              </a:prstGeom>
              <a:noFill/>
              <a:ln>
                <a:noFill/>
              </a:ln>
            </p:spPr>
            <p:txBody>
              <a:bodyPr spcFirstLastPara="1" wrap="square" lIns="121900" tIns="121900" rIns="121900" bIns="121900" anchor="ctr" anchorCtr="0">
                <a:noAutofit/>
              </a:bodyPr>
              <a:lstStyle/>
              <a:p>
                <a:r>
                  <a:rPr lang="en" sz="2000" dirty="0">
                    <a:solidFill>
                      <a:schemeClr val="bg2"/>
                    </a:solidFill>
                    <a:ea typeface="Roboto"/>
                    <a:cs typeface="Roboto"/>
                    <a:sym typeface="Roboto"/>
                  </a:rPr>
                  <a:t>Three-phoneme words with </a:t>
                </a:r>
                <a:r>
                  <a:rPr lang="en-US" sz="2000" dirty="0">
                    <a:solidFill>
                      <a:schemeClr val="bg2"/>
                    </a:solidFill>
                    <a:ea typeface="Roboto"/>
                    <a:cs typeface="Roboto"/>
                    <a:sym typeface="Roboto"/>
                  </a:rPr>
                  <a:t>all phoneme combinations</a:t>
                </a:r>
                <a:endParaRPr sz="2000" dirty="0">
                  <a:solidFill>
                    <a:schemeClr val="bg2"/>
                  </a:solidFill>
                  <a:ea typeface="Roboto"/>
                  <a:cs typeface="Roboto"/>
                  <a:sym typeface="Roboto"/>
                </a:endParaRPr>
              </a:p>
            </p:txBody>
          </p:sp>
          <p:sp>
            <p:nvSpPr>
              <p:cNvPr id="48" name="Google Shape;6432;p44">
                <a:extLst>
                  <a:ext uri="{FF2B5EF4-FFF2-40B4-BE49-F238E27FC236}">
                    <a16:creationId xmlns:a16="http://schemas.microsoft.com/office/drawing/2014/main" id="{D5C77FD2-B8D8-82CE-1F13-9E3F844D9922}"/>
                  </a:ext>
                </a:extLst>
              </p:cNvPr>
              <p:cNvSpPr/>
              <p:nvPr/>
            </p:nvSpPr>
            <p:spPr>
              <a:xfrm>
                <a:off x="871167" y="4673541"/>
                <a:ext cx="3600115" cy="946729"/>
              </a:xfrm>
              <a:prstGeom prst="rect">
                <a:avLst/>
              </a:prstGeom>
              <a:noFill/>
              <a:ln>
                <a:noFill/>
              </a:ln>
            </p:spPr>
            <p:txBody>
              <a:bodyPr spcFirstLastPara="1" wrap="square" lIns="121900" tIns="121900" rIns="121900" bIns="121900" anchor="ctr" anchorCtr="0">
                <a:noAutofit/>
              </a:bodyPr>
              <a:lstStyle/>
              <a:p>
                <a:r>
                  <a:rPr lang="en-US" sz="2000">
                    <a:solidFill>
                      <a:schemeClr val="bg2"/>
                    </a:solidFill>
                    <a:ea typeface="Roboto"/>
                    <a:cs typeface="Roboto"/>
                    <a:sym typeface="Roboto"/>
                  </a:rPr>
                  <a:t>Four-phoneme words with consonant blends and varying sound patterns</a:t>
                </a:r>
                <a:endParaRPr sz="2000">
                  <a:solidFill>
                    <a:schemeClr val="bg2"/>
                  </a:solidFill>
                  <a:ea typeface="Roboto"/>
                  <a:cs typeface="Roboto"/>
                  <a:sym typeface="Roboto"/>
                </a:endParaRPr>
              </a:p>
            </p:txBody>
          </p:sp>
        </p:grpSp>
      </p:grpSp>
      <p:sp>
        <p:nvSpPr>
          <p:cNvPr id="31" name="TextBox 30">
            <a:extLst>
              <a:ext uri="{FF2B5EF4-FFF2-40B4-BE49-F238E27FC236}">
                <a16:creationId xmlns:a16="http://schemas.microsoft.com/office/drawing/2014/main" id="{AAF29DDA-96B8-FF3A-8598-DFE288B7CEE0}"/>
              </a:ext>
            </a:extLst>
          </p:cNvPr>
          <p:cNvSpPr txBox="1"/>
          <p:nvPr/>
        </p:nvSpPr>
        <p:spPr>
          <a:xfrm>
            <a:off x="5834180" y="5449899"/>
            <a:ext cx="766916" cy="954107"/>
          </a:xfrm>
          <a:prstGeom prst="rect">
            <a:avLst/>
          </a:prstGeom>
          <a:noFill/>
        </p:spPr>
        <p:txBody>
          <a:bodyPr wrap="square" rtlCol="0">
            <a:spAutoFit/>
          </a:bodyPr>
          <a:lstStyle/>
          <a:p>
            <a:r>
              <a:rPr lang="en-US" sz="2800" b="1"/>
              <a:t>at</a:t>
            </a:r>
          </a:p>
          <a:p>
            <a:r>
              <a:rPr lang="en-US" sz="2800" b="1"/>
              <a:t>if</a:t>
            </a:r>
          </a:p>
        </p:txBody>
      </p:sp>
      <p:sp>
        <p:nvSpPr>
          <p:cNvPr id="32" name="TextBox 31">
            <a:extLst>
              <a:ext uri="{FF2B5EF4-FFF2-40B4-BE49-F238E27FC236}">
                <a16:creationId xmlns:a16="http://schemas.microsoft.com/office/drawing/2014/main" id="{B8443BA7-8B31-E503-6086-25C9A5ABFE15}"/>
              </a:ext>
            </a:extLst>
          </p:cNvPr>
          <p:cNvSpPr txBox="1"/>
          <p:nvPr/>
        </p:nvSpPr>
        <p:spPr>
          <a:xfrm>
            <a:off x="6960951" y="5019011"/>
            <a:ext cx="966583" cy="1384995"/>
          </a:xfrm>
          <a:prstGeom prst="rect">
            <a:avLst/>
          </a:prstGeom>
          <a:noFill/>
        </p:spPr>
        <p:txBody>
          <a:bodyPr wrap="square" rtlCol="0">
            <a:spAutoFit/>
          </a:bodyPr>
          <a:lstStyle/>
          <a:p>
            <a:r>
              <a:rPr lang="en-US" sz="2800" b="1"/>
              <a:t>lit</a:t>
            </a:r>
          </a:p>
          <a:p>
            <a:r>
              <a:rPr lang="en-US" sz="2800" b="1"/>
              <a:t>map</a:t>
            </a:r>
          </a:p>
          <a:p>
            <a:r>
              <a:rPr lang="en-US" sz="2800" b="1"/>
              <a:t>sod</a:t>
            </a:r>
          </a:p>
        </p:txBody>
      </p:sp>
      <p:sp>
        <p:nvSpPr>
          <p:cNvPr id="33" name="TextBox 32">
            <a:extLst>
              <a:ext uri="{FF2B5EF4-FFF2-40B4-BE49-F238E27FC236}">
                <a16:creationId xmlns:a16="http://schemas.microsoft.com/office/drawing/2014/main" id="{BAE9BE59-244E-5084-2944-22DEDE9EAE90}"/>
              </a:ext>
            </a:extLst>
          </p:cNvPr>
          <p:cNvSpPr txBox="1"/>
          <p:nvPr/>
        </p:nvSpPr>
        <p:spPr>
          <a:xfrm>
            <a:off x="8081837" y="4169323"/>
            <a:ext cx="1177866" cy="2246769"/>
          </a:xfrm>
          <a:prstGeom prst="rect">
            <a:avLst/>
          </a:prstGeom>
          <a:noFill/>
        </p:spPr>
        <p:txBody>
          <a:bodyPr wrap="square" rtlCol="0">
            <a:spAutoFit/>
          </a:bodyPr>
          <a:lstStyle/>
          <a:p>
            <a:r>
              <a:rPr lang="en-US" sz="2800" b="1"/>
              <a:t>cab</a:t>
            </a:r>
          </a:p>
          <a:p>
            <a:r>
              <a:rPr lang="en-US" sz="2800" b="1"/>
              <a:t>bet</a:t>
            </a:r>
          </a:p>
          <a:p>
            <a:r>
              <a:rPr lang="en-US" sz="2800" b="1"/>
              <a:t>kite</a:t>
            </a:r>
          </a:p>
          <a:p>
            <a:r>
              <a:rPr lang="en-US" sz="2800" b="1"/>
              <a:t>teeth</a:t>
            </a:r>
          </a:p>
          <a:p>
            <a:r>
              <a:rPr lang="en-US" sz="2800" b="1"/>
              <a:t>fork</a:t>
            </a:r>
          </a:p>
        </p:txBody>
      </p:sp>
      <p:sp>
        <p:nvSpPr>
          <p:cNvPr id="34" name="TextBox 33">
            <a:extLst>
              <a:ext uri="{FF2B5EF4-FFF2-40B4-BE49-F238E27FC236}">
                <a16:creationId xmlns:a16="http://schemas.microsoft.com/office/drawing/2014/main" id="{95BDBB46-FF0D-FD2E-A3AD-3BD68787A8C9}"/>
              </a:ext>
            </a:extLst>
          </p:cNvPr>
          <p:cNvSpPr txBox="1"/>
          <p:nvPr/>
        </p:nvSpPr>
        <p:spPr>
          <a:xfrm>
            <a:off x="9367542" y="3726350"/>
            <a:ext cx="1177866" cy="3108543"/>
          </a:xfrm>
          <a:prstGeom prst="rect">
            <a:avLst/>
          </a:prstGeom>
          <a:noFill/>
        </p:spPr>
        <p:txBody>
          <a:bodyPr wrap="square" rtlCol="0">
            <a:spAutoFit/>
          </a:bodyPr>
          <a:lstStyle/>
          <a:p>
            <a:r>
              <a:rPr lang="en-US" sz="2800" b="1"/>
              <a:t>slap</a:t>
            </a:r>
          </a:p>
          <a:p>
            <a:r>
              <a:rPr lang="en-US" sz="2800" b="1"/>
              <a:t>best</a:t>
            </a:r>
          </a:p>
          <a:p>
            <a:r>
              <a:rPr lang="en-US" sz="2800" b="1"/>
              <a:t>crib</a:t>
            </a:r>
          </a:p>
          <a:p>
            <a:r>
              <a:rPr lang="en-US" sz="2800" b="1"/>
              <a:t>glows</a:t>
            </a:r>
          </a:p>
          <a:p>
            <a:r>
              <a:rPr lang="en-US" sz="2800" b="1"/>
              <a:t>spark</a:t>
            </a:r>
          </a:p>
          <a:p>
            <a:r>
              <a:rPr lang="en-US" sz="2800" b="1"/>
              <a:t>freeze</a:t>
            </a:r>
          </a:p>
          <a:p>
            <a:endParaRPr lang="en-US" sz="2800" b="1"/>
          </a:p>
        </p:txBody>
      </p:sp>
      <p:sp>
        <p:nvSpPr>
          <p:cNvPr id="35" name="TextBox 34">
            <a:extLst>
              <a:ext uri="{FF2B5EF4-FFF2-40B4-BE49-F238E27FC236}">
                <a16:creationId xmlns:a16="http://schemas.microsoft.com/office/drawing/2014/main" id="{BAA0407A-64E9-508C-E146-11A5A06A898C}"/>
              </a:ext>
            </a:extLst>
          </p:cNvPr>
          <p:cNvSpPr txBox="1"/>
          <p:nvPr/>
        </p:nvSpPr>
        <p:spPr>
          <a:xfrm>
            <a:off x="10592731" y="3273687"/>
            <a:ext cx="1689980" cy="3847207"/>
          </a:xfrm>
          <a:prstGeom prst="rect">
            <a:avLst/>
          </a:prstGeom>
          <a:noFill/>
        </p:spPr>
        <p:txBody>
          <a:bodyPr wrap="square" lIns="91440" tIns="45720" rIns="91440" bIns="45720" rtlCol="0" anchor="t">
            <a:spAutoFit/>
          </a:bodyPr>
          <a:lstStyle/>
          <a:p>
            <a:r>
              <a:rPr lang="en-US" sz="2800" b="1"/>
              <a:t>grand</a:t>
            </a:r>
          </a:p>
          <a:p>
            <a:r>
              <a:rPr lang="en-US" sz="2800" b="1"/>
              <a:t>blend</a:t>
            </a:r>
          </a:p>
          <a:p>
            <a:r>
              <a:rPr lang="en-US" sz="2800" b="1"/>
              <a:t>twist</a:t>
            </a:r>
          </a:p>
          <a:p>
            <a:r>
              <a:rPr lang="en-US" sz="2800" b="1"/>
              <a:t>stomp</a:t>
            </a:r>
          </a:p>
          <a:p>
            <a:r>
              <a:rPr lang="en-US" sz="2800" b="1"/>
              <a:t>stripe</a:t>
            </a:r>
            <a:endParaRPr lang="en-US" sz="2800" b="1">
              <a:cs typeface="Calibri"/>
            </a:endParaRPr>
          </a:p>
          <a:p>
            <a:r>
              <a:rPr lang="en-US" sz="2800" b="1"/>
              <a:t>brisk</a:t>
            </a:r>
          </a:p>
          <a:p>
            <a:r>
              <a:rPr lang="en-US" sz="2800" b="1"/>
              <a:t>scrape</a:t>
            </a:r>
            <a:endParaRPr lang="en-US" sz="2800" b="1">
              <a:cs typeface="Calibri"/>
            </a:endParaRPr>
          </a:p>
          <a:p>
            <a:endParaRPr lang="en-US" sz="2400" b="1"/>
          </a:p>
          <a:p>
            <a:endParaRPr lang="en-US" sz="2400" b="1"/>
          </a:p>
        </p:txBody>
      </p:sp>
    </p:spTree>
    <p:extLst>
      <p:ext uri="{BB962C8B-B14F-4D97-AF65-F5344CB8AC3E}">
        <p14:creationId xmlns:p14="http://schemas.microsoft.com/office/powerpoint/2010/main" val="360289359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75F906E-B0B3-440F-988E-4CF1710FBFA6}"/>
              </a:ext>
            </a:extLst>
          </p:cNvPr>
          <p:cNvSpPr txBox="1">
            <a:spLocks noGrp="1"/>
          </p:cNvSpPr>
          <p:nvPr>
            <p:ph type="title" idx="4294967295"/>
          </p:nvPr>
        </p:nvSpPr>
        <p:spPr>
          <a:xfrm>
            <a:off x="0" y="2938935"/>
            <a:ext cx="12192000" cy="1342079"/>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normAutofit/>
          </a:bodyPr>
          <a:lstStyle>
            <a:lvl1pPr lvl="0" algn="ctr" defTabSz="914400" rtl="0" eaLnBrk="1" latinLnBrk="0" hangingPunct="1">
              <a:lnSpc>
                <a:spcPct val="90000"/>
              </a:lnSpc>
              <a:spcBef>
                <a:spcPts val="0"/>
              </a:spcBef>
              <a:spcAft>
                <a:spcPts val="0"/>
              </a:spcAft>
              <a:buClr>
                <a:schemeClr val="lt1"/>
              </a:buClr>
              <a:buSzPts val="4800"/>
              <a:buFont typeface="Arial"/>
              <a:buNone/>
              <a:defRPr sz="4800" b="0" kern="1200">
                <a:solidFill>
                  <a:schemeClr val="lt1"/>
                </a:solidFill>
                <a:latin typeface="+mj-lt"/>
                <a:ea typeface="Museo Slab 500" panose="0200000000000000000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ctr" defTabSz="914400" rtl="0" eaLnBrk="1" fontAlgn="auto" latinLnBrk="0" hangingPunct="1">
              <a:lnSpc>
                <a:spcPct val="90000"/>
              </a:lnSpc>
              <a:spcBef>
                <a:spcPts val="0"/>
              </a:spcBef>
              <a:spcAft>
                <a:spcPts val="0"/>
              </a:spcAft>
              <a:buClr>
                <a:schemeClr val="lt1"/>
              </a:buClr>
              <a:buSzPts val="4800"/>
              <a:buFont typeface="Arial"/>
              <a:buNone/>
              <a:tabLst/>
              <a:defRPr/>
            </a:pPr>
            <a:r>
              <a:rPr kumimoji="0" lang="en-US" sz="4800" b="0" i="0" u="sng" strike="noStrike" kern="1200" cap="none" spc="0" normalizeH="0" baseline="0" noProof="0" dirty="0">
                <a:ln>
                  <a:noFill/>
                </a:ln>
                <a:solidFill>
                  <a:schemeClr val="lt1"/>
                </a:solidFill>
                <a:effectLst/>
                <a:uLnTx/>
                <a:uFillTx/>
                <a:latin typeface="+mj-lt"/>
                <a:ea typeface="Museo Slab 500" panose="02000000000000000000" charset="0"/>
                <a:cs typeface="Arial"/>
                <a:sym typeface="Arial"/>
              </a:rPr>
              <a:t>Practice</a:t>
            </a:r>
            <a:endParaRPr kumimoji="0" lang="en-US" sz="4800" b="0" i="0" u="none" strike="noStrike" kern="1200" cap="none" spc="0" normalizeH="0" baseline="0" noProof="0" dirty="0">
              <a:ln>
                <a:noFill/>
              </a:ln>
              <a:solidFill>
                <a:schemeClr val="lt1"/>
              </a:solidFill>
              <a:effectLst/>
              <a:uLnTx/>
              <a:uFillTx/>
              <a:latin typeface="+mj-lt"/>
              <a:ea typeface="Museo Slab 500" panose="02000000000000000000" charset="0"/>
              <a:cs typeface="Arial"/>
              <a:sym typeface="Arial"/>
            </a:endParaRPr>
          </a:p>
        </p:txBody>
      </p:sp>
    </p:spTree>
    <p:extLst>
      <p:ext uri="{BB962C8B-B14F-4D97-AF65-F5344CB8AC3E}">
        <p14:creationId xmlns:p14="http://schemas.microsoft.com/office/powerpoint/2010/main" val="40381286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657"/>
        <p:cNvGrpSpPr/>
        <p:nvPr/>
      </p:nvGrpSpPr>
      <p:grpSpPr>
        <a:xfrm>
          <a:off x="0" y="0"/>
          <a:ext cx="0" cy="0"/>
          <a:chOff x="0" y="0"/>
          <a:chExt cx="0" cy="0"/>
        </a:xfrm>
      </p:grpSpPr>
      <p:sp>
        <p:nvSpPr>
          <p:cNvPr id="14" name="Title 6">
            <a:extLst>
              <a:ext uri="{FF2B5EF4-FFF2-40B4-BE49-F238E27FC236}">
                <a16:creationId xmlns:a16="http://schemas.microsoft.com/office/drawing/2014/main" id="{7A1A3440-886C-4BD1-BF05-7E02D9D0C2C7}"/>
              </a:ext>
            </a:extLst>
          </p:cNvPr>
          <p:cNvSpPr>
            <a:spLocks noGrp="1"/>
          </p:cNvSpPr>
          <p:nvPr>
            <p:ph type="title"/>
          </p:nvPr>
        </p:nvSpPr>
        <p:spPr>
          <a:xfrm>
            <a:off x="308537" y="208805"/>
            <a:ext cx="8934400" cy="527100"/>
          </a:xfrm>
        </p:spPr>
        <p:txBody>
          <a:bodyPr vert="horz" lIns="91440" tIns="45720" rIns="91440" bIns="45720" rtlCol="0" anchor="ctr">
            <a:noAutofit/>
          </a:bodyPr>
          <a:lstStyle/>
          <a:p>
            <a:pPr>
              <a:spcBef>
                <a:spcPct val="0"/>
              </a:spcBef>
            </a:pPr>
            <a:r>
              <a:rPr lang="en-US" sz="4000" kern="1200">
                <a:solidFill>
                  <a:schemeClr val="bg1"/>
                </a:solidFill>
                <a:latin typeface="+mj-lt"/>
                <a:ea typeface="+mj-ea"/>
                <a:cs typeface="+mj-cs"/>
              </a:rPr>
              <a:t>Instructional Routine Look-Fors </a:t>
            </a:r>
          </a:p>
        </p:txBody>
      </p:sp>
      <p:sp>
        <p:nvSpPr>
          <p:cNvPr id="2" name="Google Shape;338;g610ef0e5f8_7_79">
            <a:extLst>
              <a:ext uri="{FF2B5EF4-FFF2-40B4-BE49-F238E27FC236}">
                <a16:creationId xmlns:a16="http://schemas.microsoft.com/office/drawing/2014/main" id="{1DEAA3DD-328E-EF81-EE50-125B756457A0}"/>
              </a:ext>
            </a:extLst>
          </p:cNvPr>
          <p:cNvSpPr txBox="1">
            <a:spLocks/>
          </p:cNvSpPr>
          <p:nvPr/>
        </p:nvSpPr>
        <p:spPr>
          <a:xfrm>
            <a:off x="422837" y="735905"/>
            <a:ext cx="10427280" cy="645783"/>
          </a:xfrm>
          <a:prstGeom prst="rect">
            <a:avLst/>
          </a:prstGeom>
          <a:noFill/>
          <a:ln>
            <a:noFill/>
          </a:ln>
        </p:spPr>
        <p:txBody>
          <a:bodyPr spcFirstLastPara="1" vert="horz" wrap="square" lIns="0" tIns="0" rIns="0" bIns="0" rtlCol="0" anchor="t" anchorCtr="0">
            <a:noAutofit/>
          </a:bodyPr>
          <a:lstStyle>
            <a:lvl1pPr lvl="0" algn="l" defTabSz="914400" rtl="0" eaLnBrk="1" latinLnBrk="0" hangingPunct="1">
              <a:lnSpc>
                <a:spcPct val="90000"/>
              </a:lnSpc>
              <a:spcBef>
                <a:spcPts val="0"/>
              </a:spcBef>
              <a:spcAft>
                <a:spcPts val="0"/>
              </a:spcAft>
              <a:buClr>
                <a:schemeClr val="lt1"/>
              </a:buClr>
              <a:buSzPts val="2600"/>
              <a:buFont typeface="Arial"/>
              <a:buNone/>
              <a:defRPr sz="4800" b="0" kern="1200">
                <a:solidFill>
                  <a:schemeClr val="lt1"/>
                </a:solidFill>
                <a:latin typeface="Museo Slab 500" panose="02000000000000000000" pitchFamily="50" charset="0"/>
                <a:ea typeface="Museo Slab 500" panose="02000000000000000000" pitchFamily="5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sz="2400">
                <a:solidFill>
                  <a:schemeClr val="bg1"/>
                </a:solidFill>
              </a:rPr>
              <a:t>Phonological and Phonemic Awareness</a:t>
            </a:r>
          </a:p>
        </p:txBody>
      </p:sp>
      <p:sp>
        <p:nvSpPr>
          <p:cNvPr id="3" name="Rectangle 2" descr="Checklist of Instructional Routine Look-Fors for Phonological and Phonemic Awareness. ">
            <a:extLst>
              <a:ext uri="{FF2B5EF4-FFF2-40B4-BE49-F238E27FC236}">
                <a16:creationId xmlns:a16="http://schemas.microsoft.com/office/drawing/2014/main" id="{55FF1723-EB73-48CC-7E2B-8D91C613C10E}"/>
              </a:ext>
            </a:extLst>
          </p:cNvPr>
          <p:cNvSpPr/>
          <p:nvPr/>
        </p:nvSpPr>
        <p:spPr>
          <a:xfrm>
            <a:off x="308537" y="1381688"/>
            <a:ext cx="11723805" cy="5267507"/>
          </a:xfrm>
          <a:prstGeom prst="rect">
            <a:avLst/>
          </a:prstGeom>
        </p:spPr>
        <p:txBody>
          <a:bodyPr/>
          <a:lstStyle/>
          <a:p>
            <a:pPr lvl="0">
              <a:lnSpc>
                <a:spcPct val="150000"/>
              </a:lnSpc>
            </a:pPr>
            <a:endParaRPr lang="en-US" sz="2000"/>
          </a:p>
        </p:txBody>
      </p:sp>
      <p:sp>
        <p:nvSpPr>
          <p:cNvPr id="5" name="TextBox 4">
            <a:extLst>
              <a:ext uri="{FF2B5EF4-FFF2-40B4-BE49-F238E27FC236}">
                <a16:creationId xmlns:a16="http://schemas.microsoft.com/office/drawing/2014/main" id="{E31D84EE-337F-12B0-F72D-EB62B5E9260E}"/>
              </a:ext>
            </a:extLst>
          </p:cNvPr>
          <p:cNvSpPr txBox="1"/>
          <p:nvPr/>
        </p:nvSpPr>
        <p:spPr>
          <a:xfrm>
            <a:off x="159659" y="1273394"/>
            <a:ext cx="12032342" cy="5584606"/>
          </a:xfrm>
          <a:prstGeom prst="rect">
            <a:avLst/>
          </a:prstGeom>
          <a:noFill/>
        </p:spPr>
        <p:txBody>
          <a:bodyPr wrap="square">
            <a:spAutoFit/>
          </a:bodyPr>
          <a:lstStyle/>
          <a:p>
            <a:pPr marL="342900" lvl="0" indent="-342900">
              <a:lnSpc>
                <a:spcPct val="150000"/>
              </a:lnSpc>
              <a:buFont typeface="Wingdings" panose="05000000000000000000" pitchFamily="2" charset="2"/>
              <a:buChar char="q"/>
            </a:pPr>
            <a:r>
              <a:rPr lang="en-US" sz="2000" b="0" i="0"/>
              <a:t>Includes review of previously learned skills </a:t>
            </a:r>
            <a:endParaRPr lang="en-US" sz="2000"/>
          </a:p>
          <a:p>
            <a:pPr marL="342900" lvl="0" indent="-342900">
              <a:lnSpc>
                <a:spcPct val="150000"/>
              </a:lnSpc>
              <a:buFont typeface="Wingdings" panose="05000000000000000000" pitchFamily="2" charset="2"/>
              <a:buChar char="q"/>
            </a:pPr>
            <a:r>
              <a:rPr lang="en-US" sz="2000" b="0" i="0"/>
              <a:t>Direct instruction of the targeted phoneme/grapheme correspondence, syllable type, or morpheme</a:t>
            </a:r>
            <a:endParaRPr lang="en-US" sz="2000"/>
          </a:p>
          <a:p>
            <a:pPr marL="342900" lvl="0" indent="-342900">
              <a:lnSpc>
                <a:spcPct val="150000"/>
              </a:lnSpc>
              <a:buFont typeface="Wingdings" panose="05000000000000000000" pitchFamily="2" charset="2"/>
              <a:buChar char="q"/>
            </a:pPr>
            <a:r>
              <a:rPr lang="en-US" sz="2000" b="0" i="0"/>
              <a:t>Provides opportunity for students to hear and produce the targeted phoneme</a:t>
            </a:r>
            <a:endParaRPr lang="en-US" sz="2000"/>
          </a:p>
          <a:p>
            <a:pPr marL="342900" lvl="0" indent="-342900">
              <a:lnSpc>
                <a:spcPct val="150000"/>
              </a:lnSpc>
              <a:buFont typeface="Wingdings" panose="05000000000000000000" pitchFamily="2" charset="2"/>
              <a:buChar char="q"/>
            </a:pPr>
            <a:r>
              <a:rPr lang="en-US" sz="2000" b="0" i="0"/>
              <a:t>Includes instruction and feedback on proper articulation of targeted phoneme </a:t>
            </a:r>
            <a:endParaRPr lang="en-US" sz="2000"/>
          </a:p>
          <a:p>
            <a:pPr marL="342900" lvl="0" indent="-342900">
              <a:lnSpc>
                <a:spcPct val="150000"/>
              </a:lnSpc>
              <a:buFont typeface="Wingdings" panose="05000000000000000000" pitchFamily="2" charset="2"/>
              <a:buChar char="q"/>
            </a:pPr>
            <a:r>
              <a:rPr lang="en-US" sz="2000" b="0" i="0"/>
              <a:t>Provides opportunity for students to see/read the targeted grapheme (syllable type or morpheme)</a:t>
            </a:r>
            <a:endParaRPr lang="en-US" sz="2000"/>
          </a:p>
          <a:p>
            <a:pPr marL="342900" lvl="0" indent="-342900">
              <a:lnSpc>
                <a:spcPct val="150000"/>
              </a:lnSpc>
              <a:buFont typeface="Wingdings" panose="05000000000000000000" pitchFamily="2" charset="2"/>
              <a:buChar char="q"/>
            </a:pPr>
            <a:r>
              <a:rPr lang="en-US" sz="2000" b="0" i="0"/>
              <a:t>Includes keyword, picture or visual to aid in learning</a:t>
            </a:r>
            <a:endParaRPr lang="en-US" sz="2000"/>
          </a:p>
          <a:p>
            <a:pPr marL="342900" lvl="0" indent="-342900">
              <a:lnSpc>
                <a:spcPct val="150000"/>
              </a:lnSpc>
              <a:buFont typeface="Wingdings" panose="05000000000000000000" pitchFamily="2" charset="2"/>
              <a:buChar char="q"/>
            </a:pPr>
            <a:r>
              <a:rPr lang="en-US" sz="2000" b="0" i="0"/>
              <a:t>Include multisensory strategies for learning and engagement, as appropriate </a:t>
            </a:r>
            <a:endParaRPr lang="en-US" sz="2000"/>
          </a:p>
          <a:p>
            <a:pPr marL="342900" lvl="0" indent="-342900">
              <a:lnSpc>
                <a:spcPct val="150000"/>
              </a:lnSpc>
              <a:buFont typeface="Wingdings" panose="05000000000000000000" pitchFamily="2" charset="2"/>
              <a:buChar char="q"/>
            </a:pPr>
            <a:r>
              <a:rPr lang="en-US" sz="2000" b="0" i="0"/>
              <a:t>Provides opportunities to blend words with the new skill</a:t>
            </a:r>
            <a:endParaRPr lang="en-US" sz="2000"/>
          </a:p>
          <a:p>
            <a:pPr marL="342900" lvl="0" indent="-342900">
              <a:lnSpc>
                <a:spcPct val="150000"/>
              </a:lnSpc>
              <a:buFont typeface="Wingdings" panose="05000000000000000000" pitchFamily="2" charset="2"/>
              <a:buChar char="q"/>
            </a:pPr>
            <a:r>
              <a:rPr lang="en-US" sz="2000" b="0" i="0"/>
              <a:t>Provides opportunities to practice encoding using words or phrases that incorporate the new skill </a:t>
            </a:r>
            <a:endParaRPr lang="en-US" sz="2000"/>
          </a:p>
          <a:p>
            <a:pPr marL="342900" lvl="0" indent="-342900">
              <a:lnSpc>
                <a:spcPct val="150000"/>
              </a:lnSpc>
              <a:buFont typeface="Wingdings" panose="05000000000000000000" pitchFamily="2" charset="2"/>
              <a:buChar char="q"/>
            </a:pPr>
            <a:r>
              <a:rPr lang="en-US" sz="2000" b="0" i="0"/>
              <a:t>Provides time in appropriate decodable text for ample practice with the target skill and previously learned phonics patterns</a:t>
            </a:r>
          </a:p>
          <a:p>
            <a:pPr marL="342900" lvl="0" indent="-342900">
              <a:lnSpc>
                <a:spcPct val="150000"/>
              </a:lnSpc>
              <a:buFont typeface="Wingdings" panose="05000000000000000000" pitchFamily="2" charset="2"/>
              <a:buChar char="q"/>
            </a:pPr>
            <a:r>
              <a:rPr lang="en-US" sz="2000" b="0" i="0"/>
              <a:t>Teacher demonstrates appropriate phonics knowledge to provide effective instruction to students.</a:t>
            </a:r>
            <a:endParaRPr lang="en-US" sz="2000"/>
          </a:p>
        </p:txBody>
      </p:sp>
    </p:spTree>
    <p:extLst>
      <p:ext uri="{BB962C8B-B14F-4D97-AF65-F5344CB8AC3E}">
        <p14:creationId xmlns:p14="http://schemas.microsoft.com/office/powerpoint/2010/main" val="425582668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657"/>
        <p:cNvGrpSpPr/>
        <p:nvPr/>
      </p:nvGrpSpPr>
      <p:grpSpPr>
        <a:xfrm>
          <a:off x="0" y="0"/>
          <a:ext cx="0" cy="0"/>
          <a:chOff x="0" y="0"/>
          <a:chExt cx="0" cy="0"/>
        </a:xfrm>
      </p:grpSpPr>
      <p:sp>
        <p:nvSpPr>
          <p:cNvPr id="14" name="Title 6">
            <a:extLst>
              <a:ext uri="{FF2B5EF4-FFF2-40B4-BE49-F238E27FC236}">
                <a16:creationId xmlns:a16="http://schemas.microsoft.com/office/drawing/2014/main" id="{7A1A3440-886C-4BD1-BF05-7E02D9D0C2C7}"/>
              </a:ext>
            </a:extLst>
          </p:cNvPr>
          <p:cNvSpPr>
            <a:spLocks noGrp="1"/>
          </p:cNvSpPr>
          <p:nvPr>
            <p:ph type="title"/>
          </p:nvPr>
        </p:nvSpPr>
        <p:spPr/>
        <p:txBody>
          <a:bodyPr/>
          <a:lstStyle/>
          <a:p>
            <a:r>
              <a:rPr lang="en-US" sz="4000" dirty="0">
                <a:latin typeface="Museo Slab 500"/>
              </a:rPr>
              <a:t>Interactive Activity </a:t>
            </a:r>
          </a:p>
        </p:txBody>
      </p:sp>
      <p:sp>
        <p:nvSpPr>
          <p:cNvPr id="15" name="Google Shape;338;g610ef0e5f8_7_79">
            <a:extLst>
              <a:ext uri="{FF2B5EF4-FFF2-40B4-BE49-F238E27FC236}">
                <a16:creationId xmlns:a16="http://schemas.microsoft.com/office/drawing/2014/main" id="{A3DFC9CC-FC33-42A3-8CC3-B52E13C3E03F}"/>
              </a:ext>
            </a:extLst>
          </p:cNvPr>
          <p:cNvSpPr txBox="1">
            <a:spLocks/>
          </p:cNvSpPr>
          <p:nvPr/>
        </p:nvSpPr>
        <p:spPr>
          <a:xfrm>
            <a:off x="297425" y="830348"/>
            <a:ext cx="10333055" cy="457251"/>
          </a:xfrm>
          <a:prstGeom prst="rect">
            <a:avLst/>
          </a:prstGeom>
          <a:noFill/>
          <a:ln>
            <a:noFill/>
          </a:ln>
        </p:spPr>
        <p:txBody>
          <a:bodyPr spcFirstLastPara="1" vert="horz" wrap="square" lIns="0" tIns="0" rIns="0" bIns="0" rtlCol="0" anchor="t" anchorCtr="0">
            <a:noAutofit/>
          </a:bodyPr>
          <a:lstStyle>
            <a:lvl1pPr lvl="0" algn="l" defTabSz="914400" rtl="0" eaLnBrk="1" latinLnBrk="0" hangingPunct="1">
              <a:lnSpc>
                <a:spcPct val="90000"/>
              </a:lnSpc>
              <a:spcBef>
                <a:spcPts val="0"/>
              </a:spcBef>
              <a:spcAft>
                <a:spcPts val="0"/>
              </a:spcAft>
              <a:buClr>
                <a:schemeClr val="lt1"/>
              </a:buClr>
              <a:buSzPts val="2600"/>
              <a:buFont typeface="Arial"/>
              <a:buNone/>
              <a:defRPr sz="4800" b="0" kern="1200">
                <a:solidFill>
                  <a:schemeClr val="lt1"/>
                </a:solidFill>
                <a:latin typeface="Museo Slab 500" panose="02000000000000000000" pitchFamily="50" charset="0"/>
                <a:ea typeface="Museo Slab 500" panose="02000000000000000000" pitchFamily="5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sz="2400">
                <a:solidFill>
                  <a:schemeClr val="bg1"/>
                </a:solidFill>
              </a:rPr>
              <a:t>Partner Practice </a:t>
            </a:r>
          </a:p>
        </p:txBody>
      </p:sp>
      <p:pic>
        <p:nvPicPr>
          <p:cNvPr id="6" name="Picture 5" descr="Two people collaborating over books">
            <a:extLst>
              <a:ext uri="{FF2B5EF4-FFF2-40B4-BE49-F238E27FC236}">
                <a16:creationId xmlns:a16="http://schemas.microsoft.com/office/drawing/2014/main" id="{87A0C4F0-E30B-C0EE-4C3D-AB63A737E3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619" y="1989982"/>
            <a:ext cx="5015010" cy="3343340"/>
          </a:xfrm>
          <a:prstGeom prst="rect">
            <a:avLst/>
          </a:prstGeom>
          <a:ln>
            <a:noFill/>
          </a:ln>
          <a:effectLst>
            <a:softEdge rad="112500"/>
          </a:effectLst>
        </p:spPr>
      </p:pic>
      <p:sp>
        <p:nvSpPr>
          <p:cNvPr id="4" name="TextBox 3">
            <a:extLst>
              <a:ext uri="{FF2B5EF4-FFF2-40B4-BE49-F238E27FC236}">
                <a16:creationId xmlns:a16="http://schemas.microsoft.com/office/drawing/2014/main" id="{3EBE6903-4DE4-0111-06FB-86E036F7FB5B}"/>
              </a:ext>
            </a:extLst>
          </p:cNvPr>
          <p:cNvSpPr txBox="1"/>
          <p:nvPr/>
        </p:nvSpPr>
        <p:spPr>
          <a:xfrm>
            <a:off x="609015" y="5451433"/>
            <a:ext cx="4731775" cy="369332"/>
          </a:xfrm>
          <a:prstGeom prst="rect">
            <a:avLst/>
          </a:prstGeom>
          <a:noFill/>
        </p:spPr>
        <p:txBody>
          <a:bodyPr wrap="square" lIns="91440" tIns="45720" rIns="91440" bIns="45720" rtlCol="0" anchor="t">
            <a:spAutoFit/>
          </a:bodyPr>
          <a:lstStyle/>
          <a:p>
            <a:pPr lvl="0"/>
            <a:r>
              <a:rPr lang="en-US" dirty="0">
                <a:hlinkClick r:id="rId4"/>
              </a:rPr>
              <a:t>Sample Blending and Segmenting Lesson</a:t>
            </a:r>
          </a:p>
        </p:txBody>
      </p:sp>
      <p:graphicFrame>
        <p:nvGraphicFramePr>
          <p:cNvPr id="5" name="Diagram 4">
            <a:extLst>
              <a:ext uri="{FF2B5EF4-FFF2-40B4-BE49-F238E27FC236}">
                <a16:creationId xmlns:a16="http://schemas.microsoft.com/office/drawing/2014/main" id="{B99F6644-135A-CD22-26D8-5E779C39EFD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264121326"/>
              </p:ext>
            </p:extLst>
          </p:nvPr>
        </p:nvGraphicFramePr>
        <p:xfrm>
          <a:off x="4509193" y="1287598"/>
          <a:ext cx="7480188" cy="6143979"/>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graphicFrame>
        <p:nvGraphicFramePr>
          <p:cNvPr id="2" name="Diagram 1">
            <a:extLst>
              <a:ext uri="{FF2B5EF4-FFF2-40B4-BE49-F238E27FC236}">
                <a16:creationId xmlns:a16="http://schemas.microsoft.com/office/drawing/2014/main" id="{BC4EDEC4-5B45-D146-A8B6-2979A4049748}"/>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57832714"/>
              </p:ext>
            </p:extLst>
          </p:nvPr>
        </p:nvGraphicFramePr>
        <p:xfrm>
          <a:off x="5117032" y="1310679"/>
          <a:ext cx="6972946" cy="5429818"/>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spTree>
    <p:extLst>
      <p:ext uri="{BB962C8B-B14F-4D97-AF65-F5344CB8AC3E}">
        <p14:creationId xmlns:p14="http://schemas.microsoft.com/office/powerpoint/2010/main" val="253276098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657"/>
        <p:cNvGrpSpPr/>
        <p:nvPr/>
      </p:nvGrpSpPr>
      <p:grpSpPr>
        <a:xfrm>
          <a:off x="0" y="0"/>
          <a:ext cx="0" cy="0"/>
          <a:chOff x="0" y="0"/>
          <a:chExt cx="0" cy="0"/>
        </a:xfrm>
      </p:grpSpPr>
      <p:sp>
        <p:nvSpPr>
          <p:cNvPr id="14" name="Title 6">
            <a:extLst>
              <a:ext uri="{FF2B5EF4-FFF2-40B4-BE49-F238E27FC236}">
                <a16:creationId xmlns:a16="http://schemas.microsoft.com/office/drawing/2014/main" id="{7A1A3440-886C-4BD1-BF05-7E02D9D0C2C7}"/>
              </a:ext>
            </a:extLst>
          </p:cNvPr>
          <p:cNvSpPr>
            <a:spLocks noGrp="1"/>
          </p:cNvSpPr>
          <p:nvPr>
            <p:ph type="title"/>
          </p:nvPr>
        </p:nvSpPr>
        <p:spPr>
          <a:xfrm>
            <a:off x="208524" y="419568"/>
            <a:ext cx="8934400" cy="527100"/>
          </a:xfrm>
        </p:spPr>
        <p:txBody>
          <a:bodyPr/>
          <a:lstStyle/>
          <a:p>
            <a:r>
              <a:rPr lang="en-US" sz="4000">
                <a:latin typeface="Museo Slab 500"/>
              </a:rPr>
              <a:t>Scaffolding and Differentiation </a:t>
            </a:r>
          </a:p>
        </p:txBody>
      </p:sp>
      <p:sp>
        <p:nvSpPr>
          <p:cNvPr id="3" name="TextBox 2">
            <a:extLst>
              <a:ext uri="{FF2B5EF4-FFF2-40B4-BE49-F238E27FC236}">
                <a16:creationId xmlns:a16="http://schemas.microsoft.com/office/drawing/2014/main" id="{5CD96FA3-F294-651D-2566-B57926AD029C}"/>
              </a:ext>
            </a:extLst>
          </p:cNvPr>
          <p:cNvSpPr txBox="1"/>
          <p:nvPr/>
        </p:nvSpPr>
        <p:spPr>
          <a:xfrm>
            <a:off x="208524" y="1582060"/>
            <a:ext cx="5531473" cy="5262979"/>
          </a:xfrm>
          <a:prstGeom prst="rect">
            <a:avLst/>
          </a:prstGeom>
          <a:noFill/>
        </p:spPr>
        <p:txBody>
          <a:bodyPr wrap="square" rtlCol="0">
            <a:spAutoFit/>
          </a:bodyPr>
          <a:lstStyle/>
          <a:p>
            <a:r>
              <a:rPr lang="en-US" sz="2400"/>
              <a:t>Let’s take a few minutes to discuss how you will implement these routines in your classroom.</a:t>
            </a:r>
          </a:p>
          <a:p>
            <a:endParaRPr lang="en-US" sz="2400"/>
          </a:p>
          <a:p>
            <a:r>
              <a:rPr lang="en-US" sz="2400"/>
              <a:t>Consider: </a:t>
            </a:r>
          </a:p>
          <a:p>
            <a:endParaRPr lang="en-US" sz="2400"/>
          </a:p>
          <a:p>
            <a:pPr marL="342900" indent="-342900">
              <a:buFont typeface="Arial" panose="020B0604020202020204" pitchFamily="34" charset="0"/>
              <a:buChar char="•"/>
            </a:pPr>
            <a:r>
              <a:rPr lang="en-US" sz="2400"/>
              <a:t>Existing phonics instruction</a:t>
            </a:r>
          </a:p>
          <a:p>
            <a:pPr marL="342900" indent="-342900">
              <a:buFont typeface="Arial" panose="020B0604020202020204" pitchFamily="34" charset="0"/>
              <a:buChar char="•"/>
            </a:pPr>
            <a:r>
              <a:rPr lang="en-US" sz="2400"/>
              <a:t>Physical classroom set up during lesson and organization of materials</a:t>
            </a:r>
          </a:p>
          <a:p>
            <a:pPr marL="342900" indent="-342900">
              <a:buFont typeface="Arial" panose="020B0604020202020204" pitchFamily="34" charset="0"/>
              <a:buChar char="•"/>
            </a:pPr>
            <a:r>
              <a:rPr lang="en-US" sz="2400"/>
              <a:t>Logistics of whole group/small groups</a:t>
            </a:r>
          </a:p>
          <a:p>
            <a:pPr marL="342900" indent="-342900">
              <a:buFont typeface="Arial" panose="020B0604020202020204" pitchFamily="34" charset="0"/>
              <a:buChar char="•"/>
            </a:pPr>
            <a:r>
              <a:rPr lang="en-US" sz="2400"/>
              <a:t>Adjusting the gradual release to keep pace with students’ level of skill mastery</a:t>
            </a:r>
          </a:p>
          <a:p>
            <a:pPr marL="342900" indent="-342900">
              <a:buFont typeface="Arial" panose="020B0604020202020204" pitchFamily="34" charset="0"/>
              <a:buChar char="•"/>
            </a:pPr>
            <a:endParaRPr lang="en-US" sz="2400"/>
          </a:p>
          <a:p>
            <a:pPr marL="342900" indent="-342900">
              <a:buFontTx/>
              <a:buChar char="-"/>
            </a:pPr>
            <a:endParaRPr lang="en-US" sz="2400"/>
          </a:p>
        </p:txBody>
      </p:sp>
      <p:pic>
        <p:nvPicPr>
          <p:cNvPr id="4" name="Picture 3" descr="Adult working with students">
            <a:extLst>
              <a:ext uri="{FF2B5EF4-FFF2-40B4-BE49-F238E27FC236}">
                <a16:creationId xmlns:a16="http://schemas.microsoft.com/office/drawing/2014/main" id="{EE3FEE35-A666-7CA3-88A0-92C748A5F21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23976" y="1921319"/>
            <a:ext cx="6159500" cy="4106333"/>
          </a:xfrm>
          <a:prstGeom prst="rect">
            <a:avLst/>
          </a:prstGeom>
          <a:effectLst>
            <a:softEdge rad="127000"/>
          </a:effectLst>
        </p:spPr>
      </p:pic>
    </p:spTree>
    <p:extLst>
      <p:ext uri="{BB962C8B-B14F-4D97-AF65-F5344CB8AC3E}">
        <p14:creationId xmlns:p14="http://schemas.microsoft.com/office/powerpoint/2010/main" val="421936300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657"/>
        <p:cNvGrpSpPr/>
        <p:nvPr/>
      </p:nvGrpSpPr>
      <p:grpSpPr>
        <a:xfrm>
          <a:off x="0" y="0"/>
          <a:ext cx="0" cy="0"/>
          <a:chOff x="0" y="0"/>
          <a:chExt cx="0" cy="0"/>
        </a:xfrm>
      </p:grpSpPr>
      <p:sp>
        <p:nvSpPr>
          <p:cNvPr id="14" name="Title 6">
            <a:extLst>
              <a:ext uri="{FF2B5EF4-FFF2-40B4-BE49-F238E27FC236}">
                <a16:creationId xmlns:a16="http://schemas.microsoft.com/office/drawing/2014/main" id="{7A1A3440-886C-4BD1-BF05-7E02D9D0C2C7}"/>
              </a:ext>
            </a:extLst>
          </p:cNvPr>
          <p:cNvSpPr>
            <a:spLocks noGrp="1"/>
          </p:cNvSpPr>
          <p:nvPr>
            <p:ph type="title"/>
          </p:nvPr>
        </p:nvSpPr>
        <p:spPr>
          <a:xfrm>
            <a:off x="276207" y="437843"/>
            <a:ext cx="8934400" cy="527100"/>
          </a:xfrm>
        </p:spPr>
        <p:txBody>
          <a:bodyPr vert="horz" lIns="91440" tIns="45720" rIns="91440" bIns="45720" rtlCol="0" anchor="b">
            <a:normAutofit fontScale="90000"/>
          </a:bodyPr>
          <a:lstStyle/>
          <a:p>
            <a:pPr>
              <a:spcBef>
                <a:spcPct val="0"/>
              </a:spcBef>
            </a:pPr>
            <a:r>
              <a:rPr lang="en-US" sz="4400" dirty="0">
                <a:solidFill>
                  <a:schemeClr val="bg1"/>
                </a:solidFill>
                <a:latin typeface="+mj-lt"/>
                <a:ea typeface="+mj-ea"/>
                <a:cs typeface="+mj-cs"/>
              </a:rPr>
              <a:t>Debrief</a:t>
            </a:r>
          </a:p>
        </p:txBody>
      </p:sp>
      <p:sp>
        <p:nvSpPr>
          <p:cNvPr id="15" name="Google Shape;338;g610ef0e5f8_7_79">
            <a:extLst>
              <a:ext uri="{FF2B5EF4-FFF2-40B4-BE49-F238E27FC236}">
                <a16:creationId xmlns:a16="http://schemas.microsoft.com/office/drawing/2014/main" id="{A3DFC9CC-FC33-42A3-8CC3-B52E13C3E03F}"/>
              </a:ext>
            </a:extLst>
          </p:cNvPr>
          <p:cNvSpPr txBox="1">
            <a:spLocks/>
          </p:cNvSpPr>
          <p:nvPr/>
        </p:nvSpPr>
        <p:spPr>
          <a:xfrm>
            <a:off x="323333" y="1757253"/>
            <a:ext cx="6266411" cy="4998952"/>
          </a:xfrm>
          <a:prstGeom prst="rect">
            <a:avLst/>
          </a:prstGeom>
          <a:noFill/>
          <a:ln>
            <a:noFill/>
          </a:ln>
        </p:spPr>
        <p:txBody>
          <a:bodyPr spcFirstLastPara="1" vert="horz" wrap="square" lIns="0" tIns="0" rIns="0" bIns="0" rtlCol="0" anchor="t" anchorCtr="0">
            <a:noAutofit/>
          </a:bodyPr>
          <a:lstStyle>
            <a:lvl1pPr lvl="0" algn="l" defTabSz="914400" rtl="0" eaLnBrk="1" latinLnBrk="0" hangingPunct="1">
              <a:lnSpc>
                <a:spcPct val="90000"/>
              </a:lnSpc>
              <a:spcBef>
                <a:spcPts val="0"/>
              </a:spcBef>
              <a:spcAft>
                <a:spcPts val="0"/>
              </a:spcAft>
              <a:buClr>
                <a:schemeClr val="lt1"/>
              </a:buClr>
              <a:buSzPts val="2600"/>
              <a:buFont typeface="Arial"/>
              <a:buNone/>
              <a:defRPr sz="4800" b="0" kern="1200">
                <a:solidFill>
                  <a:schemeClr val="lt1"/>
                </a:solidFill>
                <a:latin typeface="Museo Slab 500" panose="02000000000000000000" pitchFamily="50" charset="0"/>
                <a:ea typeface="Museo Slab 500" panose="02000000000000000000" pitchFamily="5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sz="3200">
                <a:solidFill>
                  <a:schemeClr val="tx1"/>
                </a:solidFill>
                <a:latin typeface="+mn-lt"/>
                <a:cs typeface="Calibri" panose="020F0502020204030204" pitchFamily="34" charset="0"/>
              </a:rPr>
              <a:t>After practicing these blending and segmenting routines with letters, what questions do you still have? </a:t>
            </a:r>
          </a:p>
          <a:p>
            <a:endParaRPr lang="en-US" sz="2400">
              <a:solidFill>
                <a:schemeClr val="tx1"/>
              </a:solidFill>
            </a:endParaRPr>
          </a:p>
          <a:p>
            <a:endParaRPr lang="en-US" sz="2400">
              <a:solidFill>
                <a:schemeClr val="tx1"/>
              </a:solidFill>
            </a:endParaRPr>
          </a:p>
        </p:txBody>
      </p:sp>
      <p:pic>
        <p:nvPicPr>
          <p:cNvPr id="3" name="Picture 2">
            <a:extLst>
              <a:ext uri="{FF2B5EF4-FFF2-40B4-BE49-F238E27FC236}">
                <a16:creationId xmlns:a16="http://schemas.microsoft.com/office/drawing/2014/main" id="{115D1176-8FAD-0722-73B3-F8AA480516BE}"/>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l="15561" r="26401" b="-1"/>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pic>
        <p:nvPicPr>
          <p:cNvPr id="5" name="Picture 4">
            <a:extLst>
              <a:ext uri="{FF2B5EF4-FFF2-40B4-BE49-F238E27FC236}">
                <a16:creationId xmlns:a16="http://schemas.microsoft.com/office/drawing/2014/main" id="{9DBE12EB-683C-D794-E694-783CD43A8B9A}"/>
              </a:ext>
              <a:ext uri="{C183D7F6-B498-43B3-948B-1728B52AA6E4}">
                <adec:decorative xmlns:adec="http://schemas.microsoft.com/office/drawing/2017/decorative" val="1"/>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43598" y="6116125"/>
            <a:ext cx="1024421" cy="640080"/>
          </a:xfrm>
          <a:prstGeom prst="rect">
            <a:avLst/>
          </a:prstGeom>
        </p:spPr>
      </p:pic>
    </p:spTree>
    <p:extLst>
      <p:ext uri="{BB962C8B-B14F-4D97-AF65-F5344CB8AC3E}">
        <p14:creationId xmlns:p14="http://schemas.microsoft.com/office/powerpoint/2010/main" val="237761888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75F906E-B0B3-440F-988E-4CF1710FBFA6}"/>
              </a:ext>
            </a:extLst>
          </p:cNvPr>
          <p:cNvSpPr txBox="1">
            <a:spLocks noGrp="1"/>
          </p:cNvSpPr>
          <p:nvPr>
            <p:ph type="title" idx="4294967295"/>
          </p:nvPr>
        </p:nvSpPr>
        <p:spPr>
          <a:xfrm>
            <a:off x="0" y="2919885"/>
            <a:ext cx="12192000" cy="1342079"/>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normAutofit/>
          </a:bodyPr>
          <a:lstStyle>
            <a:lvl1pPr lvl="0" algn="ctr" defTabSz="914400" rtl="0" eaLnBrk="1" latinLnBrk="0" hangingPunct="1">
              <a:lnSpc>
                <a:spcPct val="90000"/>
              </a:lnSpc>
              <a:spcBef>
                <a:spcPts val="0"/>
              </a:spcBef>
              <a:spcAft>
                <a:spcPts val="0"/>
              </a:spcAft>
              <a:buClr>
                <a:schemeClr val="lt1"/>
              </a:buClr>
              <a:buSzPts val="4800"/>
              <a:buFont typeface="Arial"/>
              <a:buNone/>
              <a:defRPr sz="4800" b="0" kern="1200">
                <a:solidFill>
                  <a:schemeClr val="lt1"/>
                </a:solidFill>
                <a:latin typeface="+mj-lt"/>
                <a:ea typeface="Museo Slab 500" panose="0200000000000000000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ctr" defTabSz="914400" rtl="0" eaLnBrk="1" fontAlgn="auto" latinLnBrk="0" hangingPunct="1">
              <a:lnSpc>
                <a:spcPct val="90000"/>
              </a:lnSpc>
              <a:spcBef>
                <a:spcPts val="0"/>
              </a:spcBef>
              <a:spcAft>
                <a:spcPts val="0"/>
              </a:spcAft>
              <a:buClr>
                <a:schemeClr val="lt1"/>
              </a:buClr>
              <a:buSzPts val="4800"/>
              <a:buFont typeface="Arial"/>
              <a:buNone/>
              <a:tabLst/>
              <a:defRPr/>
            </a:pPr>
            <a:r>
              <a:rPr kumimoji="0" lang="en-US" sz="4800" b="0" i="0" u="sng" strike="noStrike" kern="1200" cap="none" spc="0" normalizeH="0" baseline="0" noProof="0" dirty="0">
                <a:ln>
                  <a:noFill/>
                </a:ln>
                <a:solidFill>
                  <a:schemeClr val="lt1"/>
                </a:solidFill>
                <a:effectLst/>
                <a:uLnTx/>
                <a:uFillTx/>
                <a:latin typeface="+mj-lt"/>
                <a:ea typeface="Museo Slab 500" panose="02000000000000000000" charset="0"/>
                <a:cs typeface="Arial"/>
                <a:sym typeface="Arial"/>
              </a:rPr>
              <a:t>Next Steps</a:t>
            </a:r>
            <a:br>
              <a:rPr kumimoji="0" lang="en-US" sz="4800" b="0" i="0" u="none" strike="noStrike" kern="1200" cap="none" spc="0" normalizeH="0" baseline="0" noProof="0" dirty="0">
                <a:ln>
                  <a:noFill/>
                </a:ln>
                <a:solidFill>
                  <a:schemeClr val="lt1"/>
                </a:solidFill>
                <a:effectLst/>
                <a:uLnTx/>
                <a:uFillTx/>
                <a:latin typeface="+mj-lt"/>
                <a:ea typeface="Museo Slab 500" panose="02000000000000000000" charset="0"/>
                <a:cs typeface="Arial"/>
                <a:sym typeface="Arial"/>
              </a:rPr>
            </a:br>
            <a:endParaRPr kumimoji="0" lang="en-US" sz="4800" b="0" i="0" u="none" strike="noStrike" kern="1200" cap="none" spc="0" normalizeH="0" baseline="0" noProof="0" dirty="0">
              <a:ln>
                <a:noFill/>
              </a:ln>
              <a:solidFill>
                <a:schemeClr val="lt1"/>
              </a:solidFill>
              <a:effectLst/>
              <a:uLnTx/>
              <a:uFillTx/>
              <a:latin typeface="+mj-lt"/>
              <a:ea typeface="Museo Slab 500" panose="02000000000000000000" charset="0"/>
              <a:cs typeface="Arial"/>
              <a:sym typeface="Arial"/>
            </a:endParaRPr>
          </a:p>
        </p:txBody>
      </p:sp>
    </p:spTree>
    <p:extLst>
      <p:ext uri="{BB962C8B-B14F-4D97-AF65-F5344CB8AC3E}">
        <p14:creationId xmlns:p14="http://schemas.microsoft.com/office/powerpoint/2010/main" val="154236010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768BA0-4E86-1D75-F1B7-A701D2E45E1B}"/>
              </a:ext>
            </a:extLst>
          </p:cNvPr>
          <p:cNvSpPr>
            <a:spLocks noGrp="1"/>
          </p:cNvSpPr>
          <p:nvPr>
            <p:ph type="title"/>
          </p:nvPr>
        </p:nvSpPr>
        <p:spPr>
          <a:xfrm>
            <a:off x="297425" y="413820"/>
            <a:ext cx="8934400" cy="527100"/>
          </a:xfrm>
        </p:spPr>
        <p:txBody>
          <a:bodyPr/>
          <a:lstStyle/>
          <a:p>
            <a:r>
              <a:rPr lang="en-US" sz="4000"/>
              <a:t>Looking Ahead</a:t>
            </a:r>
          </a:p>
        </p:txBody>
      </p:sp>
      <p:sp>
        <p:nvSpPr>
          <p:cNvPr id="3" name="TextBox 2">
            <a:extLst>
              <a:ext uri="{FF2B5EF4-FFF2-40B4-BE49-F238E27FC236}">
                <a16:creationId xmlns:a16="http://schemas.microsoft.com/office/drawing/2014/main" id="{08E634AE-4987-2E5D-CE0A-9AEEA115A712}"/>
              </a:ext>
            </a:extLst>
          </p:cNvPr>
          <p:cNvSpPr txBox="1"/>
          <p:nvPr/>
        </p:nvSpPr>
        <p:spPr>
          <a:xfrm>
            <a:off x="6357505" y="2092942"/>
            <a:ext cx="5748640" cy="4231928"/>
          </a:xfrm>
          <a:prstGeom prst="rect">
            <a:avLst/>
          </a:prstGeom>
          <a:noFill/>
        </p:spPr>
        <p:txBody>
          <a:bodyPr wrap="square" rtlCol="0">
            <a:spAutoFit/>
          </a:bodyPr>
          <a:lstStyle/>
          <a:p>
            <a:pPr rtl="0" fontAlgn="base">
              <a:spcBef>
                <a:spcPts val="1000"/>
              </a:spcBef>
              <a:spcAft>
                <a:spcPts val="0"/>
              </a:spcAft>
            </a:pPr>
            <a:r>
              <a:rPr lang="en-US" sz="2400" b="0" i="0" u="none" strike="noStrike">
                <a:solidFill>
                  <a:srgbClr val="000000"/>
                </a:solidFill>
                <a:effectLst/>
              </a:rPr>
              <a:t>Take a minute and think about all that you learned during this session.</a:t>
            </a:r>
          </a:p>
          <a:p>
            <a:pPr rtl="0" fontAlgn="base">
              <a:spcBef>
                <a:spcPts val="1000"/>
              </a:spcBef>
              <a:spcAft>
                <a:spcPts val="0"/>
              </a:spcAft>
            </a:pPr>
            <a:r>
              <a:rPr lang="en-US" sz="2400" b="0" i="0" u="none" strike="noStrike">
                <a:solidFill>
                  <a:srgbClr val="000000"/>
                </a:solidFill>
                <a:effectLst/>
              </a:rPr>
              <a:t>Write down what you plan to do with the information you learned today during this session and how it will impact your students learning.</a:t>
            </a:r>
          </a:p>
          <a:p>
            <a:pPr marL="742950" lvl="1" indent="-285750" fontAlgn="base">
              <a:spcBef>
                <a:spcPts val="1000"/>
              </a:spcBef>
              <a:buFont typeface="+mj-lt"/>
              <a:buAutoNum type="arabicPeriod"/>
            </a:pPr>
            <a:r>
              <a:rPr lang="en-US" sz="2000" b="0" i="0" u="none" strike="noStrike">
                <a:solidFill>
                  <a:srgbClr val="000000"/>
                </a:solidFill>
                <a:effectLst/>
              </a:rPr>
              <a:t>How will you refine or improve your phonics blending and segmenting routines?   </a:t>
            </a:r>
          </a:p>
          <a:p>
            <a:pPr marL="742950" lvl="1" indent="-285750" rtl="0" fontAlgn="base">
              <a:spcBef>
                <a:spcPts val="1000"/>
              </a:spcBef>
              <a:spcAft>
                <a:spcPts val="1000"/>
              </a:spcAft>
              <a:buFont typeface="+mj-lt"/>
              <a:buAutoNum type="arabicPeriod"/>
            </a:pPr>
            <a:r>
              <a:rPr lang="en-US" sz="2000" b="0" i="0" u="none" strike="noStrike">
                <a:solidFill>
                  <a:srgbClr val="000000"/>
                </a:solidFill>
                <a:effectLst/>
              </a:rPr>
              <a:t>What part of your phonics instruction would you like to continue developing or want feedback on?  </a:t>
            </a:r>
            <a:endParaRPr lang="en-US" sz="1400"/>
          </a:p>
        </p:txBody>
      </p:sp>
      <p:pic>
        <p:nvPicPr>
          <p:cNvPr id="5" name="Picture 4">
            <a:extLst>
              <a:ext uri="{FF2B5EF4-FFF2-40B4-BE49-F238E27FC236}">
                <a16:creationId xmlns:a16="http://schemas.microsoft.com/office/drawing/2014/main" id="{FF5A02D0-574C-5CE1-0AC9-F3F2CC24D0B1}"/>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71146" y="2092942"/>
            <a:ext cx="5924854" cy="3949903"/>
          </a:xfrm>
          <a:prstGeom prst="rect">
            <a:avLst/>
          </a:prstGeom>
          <a:ln>
            <a:noFill/>
          </a:ln>
          <a:effectLst>
            <a:softEdge rad="112500"/>
          </a:effectLst>
        </p:spPr>
      </p:pic>
    </p:spTree>
    <p:extLst>
      <p:ext uri="{BB962C8B-B14F-4D97-AF65-F5344CB8AC3E}">
        <p14:creationId xmlns:p14="http://schemas.microsoft.com/office/powerpoint/2010/main" val="263119047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652"/>
        <p:cNvGrpSpPr/>
        <p:nvPr/>
      </p:nvGrpSpPr>
      <p:grpSpPr>
        <a:xfrm>
          <a:off x="0" y="0"/>
          <a:ext cx="0" cy="0"/>
          <a:chOff x="0" y="0"/>
          <a:chExt cx="0" cy="0"/>
        </a:xfrm>
      </p:grpSpPr>
      <p:sp>
        <p:nvSpPr>
          <p:cNvPr id="16" name="Frame 15" descr="This graphic is adapted from the Lippett-Knoster Model for Complex Change.">
            <a:extLst>
              <a:ext uri="{FF2B5EF4-FFF2-40B4-BE49-F238E27FC236}">
                <a16:creationId xmlns:a16="http://schemas.microsoft.com/office/drawing/2014/main" id="{912561FA-B6F8-4334-B189-3D201397B34B}"/>
              </a:ext>
            </a:extLst>
          </p:cNvPr>
          <p:cNvSpPr/>
          <p:nvPr/>
        </p:nvSpPr>
        <p:spPr>
          <a:xfrm>
            <a:off x="0" y="0"/>
            <a:ext cx="12192000" cy="6858000"/>
          </a:xfrm>
          <a:prstGeom prst="frame">
            <a:avLst>
              <a:gd name="adj1" fmla="val 2244"/>
            </a:avLst>
          </a:prstGeom>
          <a:solidFill>
            <a:srgbClr val="6D3B5D"/>
          </a:solidFill>
          <a:ln>
            <a:solidFill>
              <a:srgbClr val="46797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 name="Title 14">
            <a:extLst>
              <a:ext uri="{FF2B5EF4-FFF2-40B4-BE49-F238E27FC236}">
                <a16:creationId xmlns:a16="http://schemas.microsoft.com/office/drawing/2014/main" id="{505B454B-BDAE-4770-A830-4D2D3867B963}"/>
              </a:ext>
            </a:extLst>
          </p:cNvPr>
          <p:cNvSpPr txBox="1">
            <a:spLocks noGrp="1"/>
          </p:cNvSpPr>
          <p:nvPr>
            <p:ph type="title" idx="4294967295"/>
          </p:nvPr>
        </p:nvSpPr>
        <p:spPr>
          <a:xfrm>
            <a:off x="367856" y="5742004"/>
            <a:ext cx="11456288" cy="738664"/>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tx1">
                    <a:lumMod val="50000"/>
                    <a:lumOff val="50000"/>
                  </a:schemeClr>
                </a:solidFill>
                <a:effectLst/>
                <a:uLnTx/>
                <a:uFillTx/>
                <a:latin typeface="+mn-lt"/>
                <a:ea typeface="+mn-ea"/>
                <a:cs typeface="+mn-cs"/>
              </a:rPr>
              <a:t>Adapted from Lippett, M. Model for Complex Change (1987) and </a:t>
            </a:r>
            <a:r>
              <a:rPr kumimoji="0" lang="en-US" sz="1400" b="0" i="0" u="none" strike="noStrike" kern="1200" cap="none" spc="0" normalizeH="0" baseline="0" noProof="0" dirty="0" err="1">
                <a:ln>
                  <a:noFill/>
                </a:ln>
                <a:solidFill>
                  <a:schemeClr val="tx1">
                    <a:lumMod val="50000"/>
                    <a:lumOff val="50000"/>
                  </a:schemeClr>
                </a:solidFill>
                <a:effectLst/>
                <a:uLnTx/>
                <a:uFillTx/>
                <a:latin typeface="+mn-lt"/>
                <a:ea typeface="+mn-ea"/>
                <a:cs typeface="+mn-cs"/>
              </a:rPr>
              <a:t>Knoster</a:t>
            </a:r>
            <a:r>
              <a:rPr kumimoji="0" lang="en-US" sz="1400" b="0" i="0" u="none" strike="noStrike" kern="1200" cap="none" spc="0" normalizeH="0" baseline="0" noProof="0" dirty="0">
                <a:ln>
                  <a:noFill/>
                </a:ln>
                <a:solidFill>
                  <a:schemeClr val="tx1">
                    <a:lumMod val="50000"/>
                    <a:lumOff val="50000"/>
                  </a:schemeClr>
                </a:solidFill>
                <a:effectLst/>
                <a:uLnTx/>
                <a:uFillTx/>
                <a:latin typeface="+mn-lt"/>
                <a:ea typeface="+mn-ea"/>
                <a:cs typeface="+mn-cs"/>
              </a:rPr>
              <a:t>, T., Villa R., &amp; Thousand, J. (2000). A framework for thinking about systems change. Villa, R. &amp; J. Thousand (eds), Restructuring for caring and effective education: piecing the puzzle together (pp. 93-128). Baltimore: Paul H. Brookes Publishing Co. </a:t>
            </a:r>
          </a:p>
        </p:txBody>
      </p:sp>
      <p:graphicFrame>
        <p:nvGraphicFramePr>
          <p:cNvPr id="9" name="Table 4">
            <a:extLst>
              <a:ext uri="{FF2B5EF4-FFF2-40B4-BE49-F238E27FC236}">
                <a16:creationId xmlns:a16="http://schemas.microsoft.com/office/drawing/2014/main" id="{715ADFB0-61C9-4565-A2CC-EFF6F53EA9BA}"/>
              </a:ext>
            </a:extLst>
          </p:cNvPr>
          <p:cNvGraphicFramePr>
            <a:graphicFrameLocks noGrp="1"/>
          </p:cNvGraphicFramePr>
          <p:nvPr>
            <p:extLst>
              <p:ext uri="{D42A27DB-BD31-4B8C-83A1-F6EECF244321}">
                <p14:modId xmlns:p14="http://schemas.microsoft.com/office/powerpoint/2010/main" val="1511085596"/>
              </p:ext>
            </p:extLst>
          </p:nvPr>
        </p:nvGraphicFramePr>
        <p:xfrm>
          <a:off x="474455" y="543462"/>
          <a:ext cx="1784286" cy="5024412"/>
        </p:xfrm>
        <a:graphic>
          <a:graphicData uri="http://schemas.openxmlformats.org/drawingml/2006/table">
            <a:tbl>
              <a:tblPr firstRow="1" bandRow="1">
                <a:tableStyleId>{5C22544A-7EE6-4342-B048-85BDC9FD1C3A}</a:tableStyleId>
              </a:tblPr>
              <a:tblGrid>
                <a:gridCol w="1350209">
                  <a:extLst>
                    <a:ext uri="{9D8B030D-6E8A-4147-A177-3AD203B41FA5}">
                      <a16:colId xmlns:a16="http://schemas.microsoft.com/office/drawing/2014/main" val="491846720"/>
                    </a:ext>
                  </a:extLst>
                </a:gridCol>
                <a:gridCol w="434077">
                  <a:extLst>
                    <a:ext uri="{9D8B030D-6E8A-4147-A177-3AD203B41FA5}">
                      <a16:colId xmlns:a16="http://schemas.microsoft.com/office/drawing/2014/main" val="2043907758"/>
                    </a:ext>
                  </a:extLst>
                </a:gridCol>
              </a:tblGrid>
              <a:tr h="846308">
                <a:tc>
                  <a:txBody>
                    <a:bodyPr/>
                    <a:lstStyle/>
                    <a:p>
                      <a:r>
                        <a:rPr lang="en-US" sz="2000" b="1" dirty="0">
                          <a:solidFill>
                            <a:schemeClr val="tx1"/>
                          </a:solidFill>
                        </a:rPr>
                        <a:t>Vision</a:t>
                      </a:r>
                    </a:p>
                  </a:txBody>
                  <a:tcPr anchor="ctr" anchorCtr="1">
                    <a:solidFill>
                      <a:schemeClr val="bg2"/>
                    </a:solidFill>
                  </a:tcPr>
                </a:tc>
                <a:tc>
                  <a:txBody>
                    <a:bodyPr/>
                    <a:lstStyle/>
                    <a:p>
                      <a:pPr algn="ctr"/>
                      <a:r>
                        <a:rPr lang="en-US" sz="4000" b="1">
                          <a:solidFill>
                            <a:schemeClr val="tx1"/>
                          </a:solidFill>
                        </a:rPr>
                        <a:t>+</a:t>
                      </a:r>
                    </a:p>
                  </a:txBody>
                  <a:tcPr anchor="ctr" anchorCtr="1">
                    <a:solidFill>
                      <a:schemeClr val="bg1"/>
                    </a:solidFill>
                  </a:tcPr>
                </a:tc>
                <a:extLst>
                  <a:ext uri="{0D108BD9-81ED-4DB2-BD59-A6C34878D82A}">
                    <a16:rowId xmlns:a16="http://schemas.microsoft.com/office/drawing/2014/main" val="2840820829"/>
                  </a:ext>
                </a:extLst>
              </a:tr>
              <a:tr h="846308">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en-US" sz="2000" b="1">
                        <a:solidFill>
                          <a:schemeClr val="bg1"/>
                        </a:solidFill>
                      </a:endParaRPr>
                    </a:p>
                  </a:txBody>
                  <a:tcPr anchor="ctr" anchorCtr="1">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4000" b="1">
                          <a:solidFill>
                            <a:schemeClr val="tx1"/>
                          </a:solidFill>
                        </a:rPr>
                        <a:t>+</a:t>
                      </a:r>
                    </a:p>
                  </a:txBody>
                  <a:tcPr anchor="ctr" anchorCtr="1">
                    <a:solidFill>
                      <a:schemeClr val="bg1"/>
                    </a:solidFill>
                  </a:tcPr>
                </a:tc>
                <a:extLst>
                  <a:ext uri="{0D108BD9-81ED-4DB2-BD59-A6C34878D82A}">
                    <a16:rowId xmlns:a16="http://schemas.microsoft.com/office/drawing/2014/main" val="2026061336"/>
                  </a:ext>
                </a:extLst>
              </a:tr>
              <a:tr h="792872">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000" b="1" dirty="0">
                          <a:solidFill>
                            <a:schemeClr val="tx1"/>
                          </a:solidFill>
                        </a:rPr>
                        <a:t>Vision</a:t>
                      </a:r>
                    </a:p>
                  </a:txBody>
                  <a:tcPr anchor="ctr" anchorCtr="1">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4000" b="1">
                          <a:solidFill>
                            <a:schemeClr val="tx1"/>
                          </a:solidFill>
                        </a:rPr>
                        <a:t>+</a:t>
                      </a:r>
                    </a:p>
                  </a:txBody>
                  <a:tcPr anchor="ctr" anchorCtr="1">
                    <a:solidFill>
                      <a:schemeClr val="bg1"/>
                    </a:solidFill>
                  </a:tcPr>
                </a:tc>
                <a:extLst>
                  <a:ext uri="{0D108BD9-81ED-4DB2-BD59-A6C34878D82A}">
                    <a16:rowId xmlns:a16="http://schemas.microsoft.com/office/drawing/2014/main" val="2620219045"/>
                  </a:ext>
                </a:extLst>
              </a:tr>
              <a:tr h="846308">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000" b="1" dirty="0">
                          <a:solidFill>
                            <a:schemeClr val="tx1"/>
                          </a:solidFill>
                        </a:rPr>
                        <a:t>Vision</a:t>
                      </a:r>
                    </a:p>
                  </a:txBody>
                  <a:tcPr anchor="ctr" anchorCtr="1">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4000" b="1">
                          <a:solidFill>
                            <a:schemeClr val="tx1"/>
                          </a:solidFill>
                        </a:rPr>
                        <a:t>+</a:t>
                      </a:r>
                    </a:p>
                  </a:txBody>
                  <a:tcPr anchor="ctr" anchorCtr="1">
                    <a:solidFill>
                      <a:schemeClr val="bg1"/>
                    </a:solidFill>
                  </a:tcPr>
                </a:tc>
                <a:extLst>
                  <a:ext uri="{0D108BD9-81ED-4DB2-BD59-A6C34878D82A}">
                    <a16:rowId xmlns:a16="http://schemas.microsoft.com/office/drawing/2014/main" val="267122596"/>
                  </a:ext>
                </a:extLst>
              </a:tr>
              <a:tr h="846308">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000" b="1" dirty="0">
                          <a:solidFill>
                            <a:schemeClr val="tx1"/>
                          </a:solidFill>
                        </a:rPr>
                        <a:t>Vision</a:t>
                      </a:r>
                    </a:p>
                  </a:txBody>
                  <a:tcPr anchor="ctr" anchorCtr="1">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4000" b="1">
                          <a:solidFill>
                            <a:schemeClr val="tx1"/>
                          </a:solidFill>
                        </a:rPr>
                        <a:t>+</a:t>
                      </a:r>
                    </a:p>
                  </a:txBody>
                  <a:tcPr anchor="ctr" anchorCtr="1">
                    <a:solidFill>
                      <a:schemeClr val="bg1"/>
                    </a:solidFill>
                  </a:tcPr>
                </a:tc>
                <a:extLst>
                  <a:ext uri="{0D108BD9-81ED-4DB2-BD59-A6C34878D82A}">
                    <a16:rowId xmlns:a16="http://schemas.microsoft.com/office/drawing/2014/main" val="3601619461"/>
                  </a:ext>
                </a:extLst>
              </a:tr>
              <a:tr h="846308">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000" b="1" dirty="0">
                          <a:solidFill>
                            <a:schemeClr val="tx1"/>
                          </a:solidFill>
                        </a:rPr>
                        <a:t>Vision</a:t>
                      </a:r>
                    </a:p>
                  </a:txBody>
                  <a:tcPr anchor="ctr" anchorCtr="1">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4000" b="1" dirty="0">
                          <a:solidFill>
                            <a:schemeClr val="tx1"/>
                          </a:solidFill>
                        </a:rPr>
                        <a:t>+</a:t>
                      </a:r>
                    </a:p>
                  </a:txBody>
                  <a:tcPr anchor="ctr" anchorCtr="1">
                    <a:solidFill>
                      <a:schemeClr val="bg1"/>
                    </a:solidFill>
                  </a:tcPr>
                </a:tc>
                <a:extLst>
                  <a:ext uri="{0D108BD9-81ED-4DB2-BD59-A6C34878D82A}">
                    <a16:rowId xmlns:a16="http://schemas.microsoft.com/office/drawing/2014/main" val="2209211111"/>
                  </a:ext>
                </a:extLst>
              </a:tr>
            </a:tbl>
          </a:graphicData>
        </a:graphic>
      </p:graphicFrame>
      <p:graphicFrame>
        <p:nvGraphicFramePr>
          <p:cNvPr id="11" name="Table 4">
            <a:extLst>
              <a:ext uri="{FF2B5EF4-FFF2-40B4-BE49-F238E27FC236}">
                <a16:creationId xmlns:a16="http://schemas.microsoft.com/office/drawing/2014/main" id="{48E2CE38-7091-4AFB-81CC-AAE96A7E1C98}"/>
              </a:ext>
            </a:extLst>
          </p:cNvPr>
          <p:cNvGraphicFramePr>
            <a:graphicFrameLocks noGrp="1"/>
          </p:cNvGraphicFramePr>
          <p:nvPr>
            <p:extLst>
              <p:ext uri="{D42A27DB-BD31-4B8C-83A1-F6EECF244321}">
                <p14:modId xmlns:p14="http://schemas.microsoft.com/office/powerpoint/2010/main" val="2472289970"/>
              </p:ext>
            </p:extLst>
          </p:nvPr>
        </p:nvGraphicFramePr>
        <p:xfrm>
          <a:off x="2258741" y="543462"/>
          <a:ext cx="1784286" cy="5077848"/>
        </p:xfrm>
        <a:graphic>
          <a:graphicData uri="http://schemas.openxmlformats.org/drawingml/2006/table">
            <a:tbl>
              <a:tblPr firstRow="1" bandRow="1">
                <a:tableStyleId>{5C22544A-7EE6-4342-B048-85BDC9FD1C3A}</a:tableStyleId>
              </a:tblPr>
              <a:tblGrid>
                <a:gridCol w="1350209">
                  <a:extLst>
                    <a:ext uri="{9D8B030D-6E8A-4147-A177-3AD203B41FA5}">
                      <a16:colId xmlns:a16="http://schemas.microsoft.com/office/drawing/2014/main" val="491846720"/>
                    </a:ext>
                  </a:extLst>
                </a:gridCol>
                <a:gridCol w="434077">
                  <a:extLst>
                    <a:ext uri="{9D8B030D-6E8A-4147-A177-3AD203B41FA5}">
                      <a16:colId xmlns:a16="http://schemas.microsoft.com/office/drawing/2014/main" val="2043907758"/>
                    </a:ext>
                  </a:extLst>
                </a:gridCol>
              </a:tblGrid>
              <a:tr h="846308">
                <a:tc>
                  <a:txBody>
                    <a:bodyPr/>
                    <a:lstStyle/>
                    <a:p>
                      <a:r>
                        <a:rPr lang="en-US" sz="2000" b="1" dirty="0">
                          <a:solidFill>
                            <a:schemeClr val="tx1"/>
                          </a:solidFill>
                        </a:rPr>
                        <a:t>Skills</a:t>
                      </a:r>
                    </a:p>
                  </a:txBody>
                  <a:tcPr anchor="ctr" anchorCtr="1">
                    <a:solidFill>
                      <a:srgbClr val="46797A"/>
                    </a:solidFill>
                  </a:tcPr>
                </a:tc>
                <a:tc>
                  <a:txBody>
                    <a:bodyPr/>
                    <a:lstStyle/>
                    <a:p>
                      <a:pPr algn="ctr"/>
                      <a:r>
                        <a:rPr lang="en-US" sz="4000" b="1">
                          <a:solidFill>
                            <a:schemeClr val="tx1"/>
                          </a:solidFill>
                        </a:rPr>
                        <a:t>+</a:t>
                      </a:r>
                    </a:p>
                  </a:txBody>
                  <a:tcPr anchor="ctr">
                    <a:solidFill>
                      <a:schemeClr val="bg1"/>
                    </a:solidFill>
                  </a:tcPr>
                </a:tc>
                <a:extLst>
                  <a:ext uri="{0D108BD9-81ED-4DB2-BD59-A6C34878D82A}">
                    <a16:rowId xmlns:a16="http://schemas.microsoft.com/office/drawing/2014/main" val="2840820829"/>
                  </a:ext>
                </a:extLst>
              </a:tr>
              <a:tr h="846308">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000" b="1" dirty="0">
                          <a:solidFill>
                            <a:schemeClr val="tx1"/>
                          </a:solidFill>
                        </a:rPr>
                        <a:t>Skills</a:t>
                      </a:r>
                    </a:p>
                  </a:txBody>
                  <a:tcPr anchor="ctr" anchorCtr="1">
                    <a:solidFill>
                      <a:srgbClr val="46797A"/>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4000" b="1">
                          <a:solidFill>
                            <a:schemeClr val="tx1"/>
                          </a:solidFill>
                        </a:rPr>
                        <a:t>+</a:t>
                      </a:r>
                    </a:p>
                  </a:txBody>
                  <a:tcPr anchor="ctr">
                    <a:solidFill>
                      <a:schemeClr val="bg1"/>
                    </a:solidFill>
                  </a:tcPr>
                </a:tc>
                <a:extLst>
                  <a:ext uri="{0D108BD9-81ED-4DB2-BD59-A6C34878D82A}">
                    <a16:rowId xmlns:a16="http://schemas.microsoft.com/office/drawing/2014/main" val="2026061336"/>
                  </a:ext>
                </a:extLst>
              </a:tr>
              <a:tr h="846308">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en-US" sz="2000" b="1">
                        <a:solidFill>
                          <a:schemeClr val="bg1"/>
                        </a:solidFill>
                      </a:endParaRPr>
                    </a:p>
                  </a:txBody>
                  <a:tcPr anchor="ctr" anchorCtr="1">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4000" b="1">
                          <a:solidFill>
                            <a:schemeClr val="tx1"/>
                          </a:solidFill>
                        </a:rPr>
                        <a:t>+</a:t>
                      </a:r>
                    </a:p>
                  </a:txBody>
                  <a:tcPr anchor="ctr">
                    <a:solidFill>
                      <a:schemeClr val="bg1"/>
                    </a:solidFill>
                  </a:tcPr>
                </a:tc>
                <a:extLst>
                  <a:ext uri="{0D108BD9-81ED-4DB2-BD59-A6C34878D82A}">
                    <a16:rowId xmlns:a16="http://schemas.microsoft.com/office/drawing/2014/main" val="2620219045"/>
                  </a:ext>
                </a:extLst>
              </a:tr>
              <a:tr h="846308">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000" b="1" dirty="0">
                          <a:solidFill>
                            <a:schemeClr val="tx1"/>
                          </a:solidFill>
                        </a:rPr>
                        <a:t>Skills</a:t>
                      </a:r>
                    </a:p>
                  </a:txBody>
                  <a:tcPr anchor="ctr" anchorCtr="1">
                    <a:solidFill>
                      <a:srgbClr val="46797A"/>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4000" b="1">
                          <a:solidFill>
                            <a:schemeClr val="tx1"/>
                          </a:solidFill>
                        </a:rPr>
                        <a:t>+</a:t>
                      </a:r>
                    </a:p>
                  </a:txBody>
                  <a:tcPr anchor="ctr">
                    <a:solidFill>
                      <a:schemeClr val="bg1"/>
                    </a:solidFill>
                  </a:tcPr>
                </a:tc>
                <a:extLst>
                  <a:ext uri="{0D108BD9-81ED-4DB2-BD59-A6C34878D82A}">
                    <a16:rowId xmlns:a16="http://schemas.microsoft.com/office/drawing/2014/main" val="267122596"/>
                  </a:ext>
                </a:extLst>
              </a:tr>
              <a:tr h="846308">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000" b="1" dirty="0">
                          <a:solidFill>
                            <a:schemeClr val="tx1"/>
                          </a:solidFill>
                        </a:rPr>
                        <a:t>Skills</a:t>
                      </a:r>
                    </a:p>
                  </a:txBody>
                  <a:tcPr anchor="ctr" anchorCtr="1">
                    <a:solidFill>
                      <a:srgbClr val="46797A"/>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4000" b="1">
                          <a:solidFill>
                            <a:schemeClr val="tx1"/>
                          </a:solidFill>
                        </a:rPr>
                        <a:t>+</a:t>
                      </a:r>
                    </a:p>
                  </a:txBody>
                  <a:tcPr anchor="ctr">
                    <a:solidFill>
                      <a:schemeClr val="bg1"/>
                    </a:solidFill>
                  </a:tcPr>
                </a:tc>
                <a:extLst>
                  <a:ext uri="{0D108BD9-81ED-4DB2-BD59-A6C34878D82A}">
                    <a16:rowId xmlns:a16="http://schemas.microsoft.com/office/drawing/2014/main" val="3601619461"/>
                  </a:ext>
                </a:extLst>
              </a:tr>
              <a:tr h="846308">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000" b="1" dirty="0">
                          <a:solidFill>
                            <a:schemeClr val="tx1"/>
                          </a:solidFill>
                        </a:rPr>
                        <a:t>Skills</a:t>
                      </a:r>
                    </a:p>
                  </a:txBody>
                  <a:tcPr anchor="ctr" anchorCtr="1">
                    <a:solidFill>
                      <a:srgbClr val="46797A"/>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4000" b="1" dirty="0">
                          <a:solidFill>
                            <a:schemeClr val="tx1"/>
                          </a:solidFill>
                        </a:rPr>
                        <a:t>+</a:t>
                      </a:r>
                    </a:p>
                  </a:txBody>
                  <a:tcPr anchor="ctr">
                    <a:solidFill>
                      <a:schemeClr val="bg1"/>
                    </a:solidFill>
                  </a:tcPr>
                </a:tc>
                <a:extLst>
                  <a:ext uri="{0D108BD9-81ED-4DB2-BD59-A6C34878D82A}">
                    <a16:rowId xmlns:a16="http://schemas.microsoft.com/office/drawing/2014/main" val="2209211111"/>
                  </a:ext>
                </a:extLst>
              </a:tr>
            </a:tbl>
          </a:graphicData>
        </a:graphic>
      </p:graphicFrame>
      <p:graphicFrame>
        <p:nvGraphicFramePr>
          <p:cNvPr id="12" name="Table 4">
            <a:extLst>
              <a:ext uri="{FF2B5EF4-FFF2-40B4-BE49-F238E27FC236}">
                <a16:creationId xmlns:a16="http://schemas.microsoft.com/office/drawing/2014/main" id="{CA8B9500-C802-49F0-B210-935135E0BFCB}"/>
              </a:ext>
            </a:extLst>
          </p:cNvPr>
          <p:cNvGraphicFramePr>
            <a:graphicFrameLocks noGrp="1"/>
          </p:cNvGraphicFramePr>
          <p:nvPr>
            <p:extLst>
              <p:ext uri="{D42A27DB-BD31-4B8C-83A1-F6EECF244321}">
                <p14:modId xmlns:p14="http://schemas.microsoft.com/office/powerpoint/2010/main" val="359537119"/>
              </p:ext>
            </p:extLst>
          </p:nvPr>
        </p:nvGraphicFramePr>
        <p:xfrm>
          <a:off x="4043027" y="543462"/>
          <a:ext cx="1784286" cy="5077848"/>
        </p:xfrm>
        <a:graphic>
          <a:graphicData uri="http://schemas.openxmlformats.org/drawingml/2006/table">
            <a:tbl>
              <a:tblPr firstRow="1" bandRow="1">
                <a:tableStyleId>{5C22544A-7EE6-4342-B048-85BDC9FD1C3A}</a:tableStyleId>
              </a:tblPr>
              <a:tblGrid>
                <a:gridCol w="1350209">
                  <a:extLst>
                    <a:ext uri="{9D8B030D-6E8A-4147-A177-3AD203B41FA5}">
                      <a16:colId xmlns:a16="http://schemas.microsoft.com/office/drawing/2014/main" val="491846720"/>
                    </a:ext>
                  </a:extLst>
                </a:gridCol>
                <a:gridCol w="434077">
                  <a:extLst>
                    <a:ext uri="{9D8B030D-6E8A-4147-A177-3AD203B41FA5}">
                      <a16:colId xmlns:a16="http://schemas.microsoft.com/office/drawing/2014/main" val="2043907758"/>
                    </a:ext>
                  </a:extLst>
                </a:gridCol>
              </a:tblGrid>
              <a:tr h="846308">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000" b="1" dirty="0">
                          <a:solidFill>
                            <a:schemeClr val="tx1"/>
                          </a:solidFill>
                        </a:rPr>
                        <a:t>Incentives</a:t>
                      </a:r>
                    </a:p>
                  </a:txBody>
                  <a:tcPr anchor="ctr" anchorCtr="1">
                    <a:solidFill>
                      <a:srgbClr val="FEC846"/>
                    </a:solidFill>
                  </a:tcPr>
                </a:tc>
                <a:tc>
                  <a:txBody>
                    <a:bodyPr/>
                    <a:lstStyle/>
                    <a:p>
                      <a:pPr algn="ctr"/>
                      <a:r>
                        <a:rPr lang="en-US" sz="4000" b="1">
                          <a:solidFill>
                            <a:schemeClr val="tx1"/>
                          </a:solidFill>
                        </a:rPr>
                        <a:t>+</a:t>
                      </a:r>
                    </a:p>
                  </a:txBody>
                  <a:tcPr anchor="ctr">
                    <a:solidFill>
                      <a:schemeClr val="bg1"/>
                    </a:solidFill>
                  </a:tcPr>
                </a:tc>
                <a:extLst>
                  <a:ext uri="{0D108BD9-81ED-4DB2-BD59-A6C34878D82A}">
                    <a16:rowId xmlns:a16="http://schemas.microsoft.com/office/drawing/2014/main" val="2840820829"/>
                  </a:ext>
                </a:extLst>
              </a:tr>
              <a:tr h="846308">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000" b="1" dirty="0">
                          <a:solidFill>
                            <a:schemeClr val="tx1"/>
                          </a:solidFill>
                        </a:rPr>
                        <a:t>Incentives</a:t>
                      </a:r>
                    </a:p>
                  </a:txBody>
                  <a:tcPr anchor="ctr" anchorCtr="1">
                    <a:solidFill>
                      <a:srgbClr val="FEC846"/>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4000" b="1">
                          <a:solidFill>
                            <a:schemeClr val="tx1"/>
                          </a:solidFill>
                        </a:rPr>
                        <a:t>+</a:t>
                      </a:r>
                    </a:p>
                  </a:txBody>
                  <a:tcPr anchor="ctr">
                    <a:solidFill>
                      <a:schemeClr val="bg1"/>
                    </a:solidFill>
                  </a:tcPr>
                </a:tc>
                <a:extLst>
                  <a:ext uri="{0D108BD9-81ED-4DB2-BD59-A6C34878D82A}">
                    <a16:rowId xmlns:a16="http://schemas.microsoft.com/office/drawing/2014/main" val="2026061336"/>
                  </a:ext>
                </a:extLst>
              </a:tr>
              <a:tr h="846308">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000" b="1" dirty="0">
                          <a:solidFill>
                            <a:schemeClr val="tx1"/>
                          </a:solidFill>
                        </a:rPr>
                        <a:t>Incentives</a:t>
                      </a:r>
                    </a:p>
                  </a:txBody>
                  <a:tcPr anchor="ctr" anchorCtr="1">
                    <a:solidFill>
                      <a:srgbClr val="FEC846"/>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4000" b="1">
                          <a:solidFill>
                            <a:schemeClr val="tx1"/>
                          </a:solidFill>
                        </a:rPr>
                        <a:t>+</a:t>
                      </a:r>
                    </a:p>
                  </a:txBody>
                  <a:tcPr anchor="ctr">
                    <a:solidFill>
                      <a:schemeClr val="bg1"/>
                    </a:solidFill>
                  </a:tcPr>
                </a:tc>
                <a:extLst>
                  <a:ext uri="{0D108BD9-81ED-4DB2-BD59-A6C34878D82A}">
                    <a16:rowId xmlns:a16="http://schemas.microsoft.com/office/drawing/2014/main" val="2620219045"/>
                  </a:ext>
                </a:extLst>
              </a:tr>
              <a:tr h="846308">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en-US" sz="2000" b="1">
                        <a:solidFill>
                          <a:schemeClr val="bg1"/>
                        </a:solidFill>
                      </a:endParaRPr>
                    </a:p>
                  </a:txBody>
                  <a:tcPr anchor="ctr" anchorCtr="1">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4000" b="1">
                          <a:solidFill>
                            <a:schemeClr val="tx1"/>
                          </a:solidFill>
                        </a:rPr>
                        <a:t>+</a:t>
                      </a:r>
                    </a:p>
                  </a:txBody>
                  <a:tcPr anchor="ctr">
                    <a:solidFill>
                      <a:schemeClr val="bg1"/>
                    </a:solidFill>
                  </a:tcPr>
                </a:tc>
                <a:extLst>
                  <a:ext uri="{0D108BD9-81ED-4DB2-BD59-A6C34878D82A}">
                    <a16:rowId xmlns:a16="http://schemas.microsoft.com/office/drawing/2014/main" val="267122596"/>
                  </a:ext>
                </a:extLst>
              </a:tr>
              <a:tr h="846308">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000" b="1" dirty="0">
                          <a:solidFill>
                            <a:schemeClr val="tx1"/>
                          </a:solidFill>
                        </a:rPr>
                        <a:t>Incentives</a:t>
                      </a:r>
                    </a:p>
                  </a:txBody>
                  <a:tcPr anchor="ctr" anchorCtr="1">
                    <a:solidFill>
                      <a:srgbClr val="FEC846"/>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4000" b="1">
                          <a:solidFill>
                            <a:schemeClr val="tx1"/>
                          </a:solidFill>
                        </a:rPr>
                        <a:t>+</a:t>
                      </a:r>
                    </a:p>
                  </a:txBody>
                  <a:tcPr anchor="ctr">
                    <a:solidFill>
                      <a:schemeClr val="bg1"/>
                    </a:solidFill>
                  </a:tcPr>
                </a:tc>
                <a:extLst>
                  <a:ext uri="{0D108BD9-81ED-4DB2-BD59-A6C34878D82A}">
                    <a16:rowId xmlns:a16="http://schemas.microsoft.com/office/drawing/2014/main" val="3601619461"/>
                  </a:ext>
                </a:extLst>
              </a:tr>
              <a:tr h="846308">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000" b="1" dirty="0">
                          <a:solidFill>
                            <a:schemeClr val="tx1"/>
                          </a:solidFill>
                        </a:rPr>
                        <a:t>Incentives</a:t>
                      </a:r>
                    </a:p>
                  </a:txBody>
                  <a:tcPr anchor="ctr" anchorCtr="1">
                    <a:solidFill>
                      <a:srgbClr val="FEC846"/>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4000" b="1" dirty="0">
                          <a:solidFill>
                            <a:schemeClr val="tx1"/>
                          </a:solidFill>
                        </a:rPr>
                        <a:t>+</a:t>
                      </a:r>
                    </a:p>
                  </a:txBody>
                  <a:tcPr anchor="ctr">
                    <a:solidFill>
                      <a:schemeClr val="bg1"/>
                    </a:solidFill>
                  </a:tcPr>
                </a:tc>
                <a:extLst>
                  <a:ext uri="{0D108BD9-81ED-4DB2-BD59-A6C34878D82A}">
                    <a16:rowId xmlns:a16="http://schemas.microsoft.com/office/drawing/2014/main" val="2209211111"/>
                  </a:ext>
                </a:extLst>
              </a:tr>
            </a:tbl>
          </a:graphicData>
        </a:graphic>
      </p:graphicFrame>
      <p:graphicFrame>
        <p:nvGraphicFramePr>
          <p:cNvPr id="13" name="Table 4">
            <a:extLst>
              <a:ext uri="{FF2B5EF4-FFF2-40B4-BE49-F238E27FC236}">
                <a16:creationId xmlns:a16="http://schemas.microsoft.com/office/drawing/2014/main" id="{1AAE4D83-6695-4408-8829-0DDDB931D0A5}"/>
              </a:ext>
            </a:extLst>
          </p:cNvPr>
          <p:cNvGraphicFramePr>
            <a:graphicFrameLocks noGrp="1"/>
          </p:cNvGraphicFramePr>
          <p:nvPr>
            <p:extLst>
              <p:ext uri="{D42A27DB-BD31-4B8C-83A1-F6EECF244321}">
                <p14:modId xmlns:p14="http://schemas.microsoft.com/office/powerpoint/2010/main" val="2874308542"/>
              </p:ext>
            </p:extLst>
          </p:nvPr>
        </p:nvGraphicFramePr>
        <p:xfrm>
          <a:off x="5827313" y="543462"/>
          <a:ext cx="1784286" cy="5077848"/>
        </p:xfrm>
        <a:graphic>
          <a:graphicData uri="http://schemas.openxmlformats.org/drawingml/2006/table">
            <a:tbl>
              <a:tblPr firstRow="1" bandRow="1">
                <a:tableStyleId>{5C22544A-7EE6-4342-B048-85BDC9FD1C3A}</a:tableStyleId>
              </a:tblPr>
              <a:tblGrid>
                <a:gridCol w="1350209">
                  <a:extLst>
                    <a:ext uri="{9D8B030D-6E8A-4147-A177-3AD203B41FA5}">
                      <a16:colId xmlns:a16="http://schemas.microsoft.com/office/drawing/2014/main" val="491846720"/>
                    </a:ext>
                  </a:extLst>
                </a:gridCol>
                <a:gridCol w="434077">
                  <a:extLst>
                    <a:ext uri="{9D8B030D-6E8A-4147-A177-3AD203B41FA5}">
                      <a16:colId xmlns:a16="http://schemas.microsoft.com/office/drawing/2014/main" val="2043907758"/>
                    </a:ext>
                  </a:extLst>
                </a:gridCol>
              </a:tblGrid>
              <a:tr h="846308">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000" b="1" dirty="0">
                          <a:solidFill>
                            <a:schemeClr val="tx1"/>
                          </a:solidFill>
                        </a:rPr>
                        <a:t>Resources</a:t>
                      </a:r>
                    </a:p>
                  </a:txBody>
                  <a:tcPr anchor="ctr" anchorCtr="1">
                    <a:solidFill>
                      <a:srgbClr val="0070C0"/>
                    </a:solidFill>
                  </a:tcPr>
                </a:tc>
                <a:tc>
                  <a:txBody>
                    <a:bodyPr/>
                    <a:lstStyle/>
                    <a:p>
                      <a:pPr algn="ctr"/>
                      <a:r>
                        <a:rPr lang="en-US" sz="4000" b="1">
                          <a:solidFill>
                            <a:schemeClr val="tx1"/>
                          </a:solidFill>
                        </a:rPr>
                        <a:t>+</a:t>
                      </a:r>
                    </a:p>
                  </a:txBody>
                  <a:tcPr anchor="ctr">
                    <a:solidFill>
                      <a:schemeClr val="bg1"/>
                    </a:solidFill>
                  </a:tcPr>
                </a:tc>
                <a:extLst>
                  <a:ext uri="{0D108BD9-81ED-4DB2-BD59-A6C34878D82A}">
                    <a16:rowId xmlns:a16="http://schemas.microsoft.com/office/drawing/2014/main" val="2840820829"/>
                  </a:ext>
                </a:extLst>
              </a:tr>
              <a:tr h="846308">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000" b="1" dirty="0">
                          <a:solidFill>
                            <a:schemeClr val="tx1"/>
                          </a:solidFill>
                        </a:rPr>
                        <a:t>Resources</a:t>
                      </a:r>
                    </a:p>
                  </a:txBody>
                  <a:tcPr anchor="ctr" anchorCtr="1">
                    <a:solidFill>
                      <a:srgbClr val="0070C0"/>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4000" b="1">
                          <a:solidFill>
                            <a:schemeClr val="tx1"/>
                          </a:solidFill>
                        </a:rPr>
                        <a:t>+</a:t>
                      </a:r>
                    </a:p>
                  </a:txBody>
                  <a:tcPr anchor="ctr">
                    <a:solidFill>
                      <a:schemeClr val="bg1"/>
                    </a:solidFill>
                  </a:tcPr>
                </a:tc>
                <a:extLst>
                  <a:ext uri="{0D108BD9-81ED-4DB2-BD59-A6C34878D82A}">
                    <a16:rowId xmlns:a16="http://schemas.microsoft.com/office/drawing/2014/main" val="2026061336"/>
                  </a:ext>
                </a:extLst>
              </a:tr>
              <a:tr h="846308">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000" b="1" dirty="0">
                          <a:solidFill>
                            <a:schemeClr val="tx1"/>
                          </a:solidFill>
                        </a:rPr>
                        <a:t>Resources</a:t>
                      </a:r>
                    </a:p>
                  </a:txBody>
                  <a:tcPr anchor="ctr" anchorCtr="1">
                    <a:solidFill>
                      <a:srgbClr val="0070C0"/>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4000" b="1">
                          <a:solidFill>
                            <a:schemeClr val="tx1"/>
                          </a:solidFill>
                        </a:rPr>
                        <a:t>+</a:t>
                      </a:r>
                    </a:p>
                  </a:txBody>
                  <a:tcPr anchor="ctr">
                    <a:solidFill>
                      <a:schemeClr val="bg1"/>
                    </a:solidFill>
                  </a:tcPr>
                </a:tc>
                <a:extLst>
                  <a:ext uri="{0D108BD9-81ED-4DB2-BD59-A6C34878D82A}">
                    <a16:rowId xmlns:a16="http://schemas.microsoft.com/office/drawing/2014/main" val="2620219045"/>
                  </a:ext>
                </a:extLst>
              </a:tr>
              <a:tr h="846308">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000" b="1" dirty="0">
                          <a:solidFill>
                            <a:schemeClr val="tx1"/>
                          </a:solidFill>
                        </a:rPr>
                        <a:t>Resources</a:t>
                      </a:r>
                    </a:p>
                  </a:txBody>
                  <a:tcPr anchor="ctr" anchorCtr="1">
                    <a:solidFill>
                      <a:srgbClr val="0070C0"/>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4000" b="1">
                          <a:solidFill>
                            <a:schemeClr val="tx1"/>
                          </a:solidFill>
                        </a:rPr>
                        <a:t>+</a:t>
                      </a:r>
                    </a:p>
                  </a:txBody>
                  <a:tcPr anchor="ctr">
                    <a:solidFill>
                      <a:schemeClr val="bg1"/>
                    </a:solidFill>
                  </a:tcPr>
                </a:tc>
                <a:extLst>
                  <a:ext uri="{0D108BD9-81ED-4DB2-BD59-A6C34878D82A}">
                    <a16:rowId xmlns:a16="http://schemas.microsoft.com/office/drawing/2014/main" val="267122596"/>
                  </a:ext>
                </a:extLst>
              </a:tr>
              <a:tr h="846308">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en-US" sz="2000" b="1">
                        <a:solidFill>
                          <a:schemeClr val="bg1"/>
                        </a:solidFill>
                      </a:endParaRPr>
                    </a:p>
                  </a:txBody>
                  <a:tcPr anchor="ctr" anchorCtr="1">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4000" b="1">
                          <a:solidFill>
                            <a:schemeClr val="tx1"/>
                          </a:solidFill>
                        </a:rPr>
                        <a:t>+</a:t>
                      </a:r>
                    </a:p>
                  </a:txBody>
                  <a:tcPr anchor="ctr">
                    <a:solidFill>
                      <a:schemeClr val="bg1"/>
                    </a:solidFill>
                  </a:tcPr>
                </a:tc>
                <a:extLst>
                  <a:ext uri="{0D108BD9-81ED-4DB2-BD59-A6C34878D82A}">
                    <a16:rowId xmlns:a16="http://schemas.microsoft.com/office/drawing/2014/main" val="3601619461"/>
                  </a:ext>
                </a:extLst>
              </a:tr>
              <a:tr h="846308">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000" b="1" dirty="0">
                          <a:solidFill>
                            <a:schemeClr val="tx1"/>
                          </a:solidFill>
                        </a:rPr>
                        <a:t>Resources</a:t>
                      </a:r>
                    </a:p>
                  </a:txBody>
                  <a:tcPr anchor="ctr" anchorCtr="1">
                    <a:solidFill>
                      <a:srgbClr val="0070C0"/>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4000" b="1" dirty="0">
                          <a:solidFill>
                            <a:schemeClr val="tx1"/>
                          </a:solidFill>
                        </a:rPr>
                        <a:t>+</a:t>
                      </a:r>
                    </a:p>
                  </a:txBody>
                  <a:tcPr anchor="ctr">
                    <a:solidFill>
                      <a:schemeClr val="bg1"/>
                    </a:solidFill>
                  </a:tcPr>
                </a:tc>
                <a:extLst>
                  <a:ext uri="{0D108BD9-81ED-4DB2-BD59-A6C34878D82A}">
                    <a16:rowId xmlns:a16="http://schemas.microsoft.com/office/drawing/2014/main" val="2209211111"/>
                  </a:ext>
                </a:extLst>
              </a:tr>
            </a:tbl>
          </a:graphicData>
        </a:graphic>
      </p:graphicFrame>
      <p:graphicFrame>
        <p:nvGraphicFramePr>
          <p:cNvPr id="10" name="Table 4">
            <a:extLst>
              <a:ext uri="{FF2B5EF4-FFF2-40B4-BE49-F238E27FC236}">
                <a16:creationId xmlns:a16="http://schemas.microsoft.com/office/drawing/2014/main" id="{9F73EB71-F7DF-4704-9B0D-43E8735889F1}"/>
              </a:ext>
            </a:extLst>
          </p:cNvPr>
          <p:cNvGraphicFramePr>
            <a:graphicFrameLocks noGrp="1"/>
          </p:cNvGraphicFramePr>
          <p:nvPr>
            <p:extLst>
              <p:ext uri="{D42A27DB-BD31-4B8C-83A1-F6EECF244321}">
                <p14:modId xmlns:p14="http://schemas.microsoft.com/office/powerpoint/2010/main" val="3019007811"/>
              </p:ext>
            </p:extLst>
          </p:nvPr>
        </p:nvGraphicFramePr>
        <p:xfrm>
          <a:off x="7700397" y="543462"/>
          <a:ext cx="1784286" cy="5077848"/>
        </p:xfrm>
        <a:graphic>
          <a:graphicData uri="http://schemas.openxmlformats.org/drawingml/2006/table">
            <a:tbl>
              <a:tblPr firstRow="1" bandRow="1">
                <a:tableStyleId>{5C22544A-7EE6-4342-B048-85BDC9FD1C3A}</a:tableStyleId>
              </a:tblPr>
              <a:tblGrid>
                <a:gridCol w="1350209">
                  <a:extLst>
                    <a:ext uri="{9D8B030D-6E8A-4147-A177-3AD203B41FA5}">
                      <a16:colId xmlns:a16="http://schemas.microsoft.com/office/drawing/2014/main" val="491846720"/>
                    </a:ext>
                  </a:extLst>
                </a:gridCol>
                <a:gridCol w="434077">
                  <a:extLst>
                    <a:ext uri="{9D8B030D-6E8A-4147-A177-3AD203B41FA5}">
                      <a16:colId xmlns:a16="http://schemas.microsoft.com/office/drawing/2014/main" val="2043907758"/>
                    </a:ext>
                  </a:extLst>
                </a:gridCol>
              </a:tblGrid>
              <a:tr h="846308">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000" b="1" dirty="0">
                          <a:solidFill>
                            <a:schemeClr val="tx1"/>
                          </a:solidFill>
                        </a:rPr>
                        <a:t>Action Plan</a:t>
                      </a:r>
                    </a:p>
                  </a:txBody>
                  <a:tcPr anchor="ctr" anchorCtr="1">
                    <a:solidFill>
                      <a:schemeClr val="accent1"/>
                    </a:solidFill>
                  </a:tcPr>
                </a:tc>
                <a:tc>
                  <a:txBody>
                    <a:bodyPr/>
                    <a:lstStyle/>
                    <a:p>
                      <a:pPr algn="ctr"/>
                      <a:r>
                        <a:rPr lang="en-US" sz="4000" b="1">
                          <a:solidFill>
                            <a:schemeClr val="tx1"/>
                          </a:solidFill>
                        </a:rPr>
                        <a:t>=</a:t>
                      </a:r>
                    </a:p>
                  </a:txBody>
                  <a:tcPr anchor="ctr">
                    <a:solidFill>
                      <a:schemeClr val="bg1"/>
                    </a:solidFill>
                  </a:tcPr>
                </a:tc>
                <a:extLst>
                  <a:ext uri="{0D108BD9-81ED-4DB2-BD59-A6C34878D82A}">
                    <a16:rowId xmlns:a16="http://schemas.microsoft.com/office/drawing/2014/main" val="2840820829"/>
                  </a:ext>
                </a:extLst>
              </a:tr>
              <a:tr h="846308">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000" b="1" dirty="0">
                          <a:solidFill>
                            <a:schemeClr val="tx1"/>
                          </a:solidFill>
                        </a:rPr>
                        <a:t>Action Plan</a:t>
                      </a:r>
                    </a:p>
                  </a:txBody>
                  <a:tcPr anchor="ctr" anchorCtr="1">
                    <a:solidFill>
                      <a:schemeClr val="accent1"/>
                    </a:solidFill>
                  </a:tcPr>
                </a:tc>
                <a:tc>
                  <a:txBody>
                    <a:bodyPr/>
                    <a:lstStyle/>
                    <a:p>
                      <a:pPr algn="ctr"/>
                      <a:r>
                        <a:rPr lang="en-US" sz="4000" b="1">
                          <a:solidFill>
                            <a:schemeClr val="tx1"/>
                          </a:solidFill>
                        </a:rPr>
                        <a:t>=</a:t>
                      </a:r>
                    </a:p>
                  </a:txBody>
                  <a:tcPr anchor="ctr">
                    <a:solidFill>
                      <a:schemeClr val="bg1"/>
                    </a:solidFill>
                  </a:tcPr>
                </a:tc>
                <a:extLst>
                  <a:ext uri="{0D108BD9-81ED-4DB2-BD59-A6C34878D82A}">
                    <a16:rowId xmlns:a16="http://schemas.microsoft.com/office/drawing/2014/main" val="2026061336"/>
                  </a:ext>
                </a:extLst>
              </a:tr>
              <a:tr h="846308">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000" b="1" dirty="0">
                          <a:solidFill>
                            <a:schemeClr val="tx1"/>
                          </a:solidFill>
                        </a:rPr>
                        <a:t>Action Plan</a:t>
                      </a:r>
                    </a:p>
                  </a:txBody>
                  <a:tcPr anchor="ctr" anchorCtr="1">
                    <a:solidFill>
                      <a:schemeClr val="accent1"/>
                    </a:solidFill>
                  </a:tcPr>
                </a:tc>
                <a:tc>
                  <a:txBody>
                    <a:bodyPr/>
                    <a:lstStyle/>
                    <a:p>
                      <a:pPr algn="ctr"/>
                      <a:r>
                        <a:rPr lang="en-US" sz="4000" b="1">
                          <a:solidFill>
                            <a:schemeClr val="tx1"/>
                          </a:solidFill>
                        </a:rPr>
                        <a:t>=</a:t>
                      </a:r>
                    </a:p>
                  </a:txBody>
                  <a:tcPr anchor="ctr">
                    <a:solidFill>
                      <a:schemeClr val="bg1"/>
                    </a:solidFill>
                  </a:tcPr>
                </a:tc>
                <a:extLst>
                  <a:ext uri="{0D108BD9-81ED-4DB2-BD59-A6C34878D82A}">
                    <a16:rowId xmlns:a16="http://schemas.microsoft.com/office/drawing/2014/main" val="2620219045"/>
                  </a:ext>
                </a:extLst>
              </a:tr>
              <a:tr h="846308">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000" b="1" dirty="0">
                          <a:solidFill>
                            <a:schemeClr val="tx1"/>
                          </a:solidFill>
                        </a:rPr>
                        <a:t>Action Plan</a:t>
                      </a:r>
                    </a:p>
                  </a:txBody>
                  <a:tcPr anchor="ctr" anchorCtr="1">
                    <a:solidFill>
                      <a:schemeClr val="accent1"/>
                    </a:solidFill>
                  </a:tcPr>
                </a:tc>
                <a:tc>
                  <a:txBody>
                    <a:bodyPr/>
                    <a:lstStyle/>
                    <a:p>
                      <a:pPr algn="ctr"/>
                      <a:r>
                        <a:rPr lang="en-US" sz="4000" b="1">
                          <a:solidFill>
                            <a:schemeClr val="tx1"/>
                          </a:solidFill>
                        </a:rPr>
                        <a:t>=</a:t>
                      </a:r>
                    </a:p>
                  </a:txBody>
                  <a:tcPr anchor="ctr">
                    <a:solidFill>
                      <a:schemeClr val="bg1"/>
                    </a:solidFill>
                  </a:tcPr>
                </a:tc>
                <a:extLst>
                  <a:ext uri="{0D108BD9-81ED-4DB2-BD59-A6C34878D82A}">
                    <a16:rowId xmlns:a16="http://schemas.microsoft.com/office/drawing/2014/main" val="267122596"/>
                  </a:ext>
                </a:extLst>
              </a:tr>
              <a:tr h="846308">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000" b="1" dirty="0">
                          <a:solidFill>
                            <a:schemeClr val="tx1"/>
                          </a:solidFill>
                        </a:rPr>
                        <a:t>Action Plan</a:t>
                      </a:r>
                    </a:p>
                  </a:txBody>
                  <a:tcPr anchor="ctr" anchorCtr="1">
                    <a:solidFill>
                      <a:schemeClr val="accent1"/>
                    </a:solidFill>
                  </a:tcPr>
                </a:tc>
                <a:tc>
                  <a:txBody>
                    <a:bodyPr/>
                    <a:lstStyle/>
                    <a:p>
                      <a:pPr algn="ctr"/>
                      <a:r>
                        <a:rPr lang="en-US" sz="4000" b="1">
                          <a:solidFill>
                            <a:schemeClr val="tx1"/>
                          </a:solidFill>
                        </a:rPr>
                        <a:t>=</a:t>
                      </a:r>
                    </a:p>
                  </a:txBody>
                  <a:tcPr anchor="ctr">
                    <a:solidFill>
                      <a:schemeClr val="bg1"/>
                    </a:solidFill>
                  </a:tcPr>
                </a:tc>
                <a:extLst>
                  <a:ext uri="{0D108BD9-81ED-4DB2-BD59-A6C34878D82A}">
                    <a16:rowId xmlns:a16="http://schemas.microsoft.com/office/drawing/2014/main" val="3601619461"/>
                  </a:ext>
                </a:extLst>
              </a:tr>
              <a:tr h="846308">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lang="en-US" sz="2000" b="1">
                        <a:solidFill>
                          <a:schemeClr val="bg1"/>
                        </a:solidFill>
                      </a:endParaRPr>
                    </a:p>
                  </a:txBody>
                  <a:tcPr anchor="ctr" anchorCtr="1">
                    <a:solidFill>
                      <a:schemeClr val="bg1"/>
                    </a:solidFill>
                  </a:tcPr>
                </a:tc>
                <a:tc>
                  <a:txBody>
                    <a:bodyPr/>
                    <a:lstStyle/>
                    <a:p>
                      <a:pPr algn="ctr"/>
                      <a:r>
                        <a:rPr lang="en-US" sz="4000" b="1" dirty="0">
                          <a:solidFill>
                            <a:schemeClr val="tx1"/>
                          </a:solidFill>
                        </a:rPr>
                        <a:t>=</a:t>
                      </a:r>
                    </a:p>
                  </a:txBody>
                  <a:tcPr anchor="ctr">
                    <a:solidFill>
                      <a:schemeClr val="bg1"/>
                    </a:solidFill>
                  </a:tcPr>
                </a:tc>
                <a:extLst>
                  <a:ext uri="{0D108BD9-81ED-4DB2-BD59-A6C34878D82A}">
                    <a16:rowId xmlns:a16="http://schemas.microsoft.com/office/drawing/2014/main" val="2209211111"/>
                  </a:ext>
                </a:extLst>
              </a:tr>
            </a:tbl>
          </a:graphicData>
        </a:graphic>
      </p:graphicFrame>
      <p:graphicFrame>
        <p:nvGraphicFramePr>
          <p:cNvPr id="14" name="Table 4">
            <a:extLst>
              <a:ext uri="{FF2B5EF4-FFF2-40B4-BE49-F238E27FC236}">
                <a16:creationId xmlns:a16="http://schemas.microsoft.com/office/drawing/2014/main" id="{F410F8FF-8B40-44B0-8A9B-CF807006EDC1}"/>
              </a:ext>
            </a:extLst>
          </p:cNvPr>
          <p:cNvGraphicFramePr>
            <a:graphicFrameLocks noGrp="1"/>
          </p:cNvGraphicFramePr>
          <p:nvPr/>
        </p:nvGraphicFramePr>
        <p:xfrm>
          <a:off x="9573480" y="543462"/>
          <a:ext cx="2357263" cy="5077848"/>
        </p:xfrm>
        <a:graphic>
          <a:graphicData uri="http://schemas.openxmlformats.org/drawingml/2006/table">
            <a:tbl>
              <a:tblPr firstRow="1" bandRow="1">
                <a:tableStyleId>{5C22544A-7EE6-4342-B048-85BDC9FD1C3A}</a:tableStyleId>
              </a:tblPr>
              <a:tblGrid>
                <a:gridCol w="2357263">
                  <a:extLst>
                    <a:ext uri="{9D8B030D-6E8A-4147-A177-3AD203B41FA5}">
                      <a16:colId xmlns:a16="http://schemas.microsoft.com/office/drawing/2014/main" val="491846720"/>
                    </a:ext>
                  </a:extLst>
                </a:gridCol>
              </a:tblGrid>
              <a:tr h="846308">
                <a:tc>
                  <a:txBody>
                    <a:bodyPr/>
                    <a:lstStyle/>
                    <a:p>
                      <a:pPr algn="l"/>
                      <a:r>
                        <a:rPr lang="en-US" sz="4400" b="1">
                          <a:solidFill>
                            <a:schemeClr val="tx1"/>
                          </a:solidFill>
                        </a:rPr>
                        <a:t>CHANGE</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840820829"/>
                  </a:ext>
                </a:extLst>
              </a:tr>
              <a:tr h="846308">
                <a:tc>
                  <a:txBody>
                    <a:bodyPr/>
                    <a:lstStyle/>
                    <a:p>
                      <a:pPr algn="l"/>
                      <a:r>
                        <a:rPr lang="en-US" sz="2400" b="1">
                          <a:solidFill>
                            <a:schemeClr val="tx1"/>
                          </a:solidFill>
                        </a:rPr>
                        <a:t>CONFUSION</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026061336"/>
                  </a:ext>
                </a:extLst>
              </a:tr>
              <a:tr h="846308">
                <a:tc>
                  <a:txBody>
                    <a:bodyPr/>
                    <a:lstStyle/>
                    <a:p>
                      <a:pPr algn="l"/>
                      <a:r>
                        <a:rPr lang="en-US" sz="2400" b="1">
                          <a:solidFill>
                            <a:schemeClr val="tx1"/>
                          </a:solidFill>
                        </a:rPr>
                        <a:t>ANXIETY</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620219045"/>
                  </a:ext>
                </a:extLst>
              </a:tr>
              <a:tr h="846308">
                <a:tc>
                  <a:txBody>
                    <a:bodyPr/>
                    <a:lstStyle/>
                    <a:p>
                      <a:pPr algn="l"/>
                      <a:r>
                        <a:rPr lang="en-US" sz="2400" b="1">
                          <a:solidFill>
                            <a:schemeClr val="tx1"/>
                          </a:solidFill>
                        </a:rPr>
                        <a:t>RESISTANCE</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67122596"/>
                  </a:ext>
                </a:extLst>
              </a:tr>
              <a:tr h="846308">
                <a:tc>
                  <a:txBody>
                    <a:bodyPr/>
                    <a:lstStyle/>
                    <a:p>
                      <a:pPr algn="l"/>
                      <a:r>
                        <a:rPr lang="en-US" sz="2400" b="1">
                          <a:solidFill>
                            <a:schemeClr val="tx1"/>
                          </a:solidFill>
                        </a:rPr>
                        <a:t>FRUSTRATION</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601619461"/>
                  </a:ext>
                </a:extLst>
              </a:tr>
              <a:tr h="846308">
                <a:tc>
                  <a:txBody>
                    <a:bodyPr/>
                    <a:lstStyle/>
                    <a:p>
                      <a:pPr algn="l"/>
                      <a:r>
                        <a:rPr lang="en-US" sz="2400" b="1" dirty="0">
                          <a:solidFill>
                            <a:schemeClr val="tx1"/>
                          </a:solidFill>
                        </a:rPr>
                        <a:t>FALSE STARTS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209211111"/>
                  </a:ext>
                </a:extLst>
              </a:tr>
            </a:tbl>
          </a:graphicData>
        </a:graphic>
      </p:graphicFrame>
      <p:pic>
        <p:nvPicPr>
          <p:cNvPr id="2" name="Picture 1">
            <a:extLst>
              <a:ext uri="{FF2B5EF4-FFF2-40B4-BE49-F238E27FC236}">
                <a16:creationId xmlns:a16="http://schemas.microsoft.com/office/drawing/2014/main" id="{E87A3347-CB30-BD61-869B-BC99B101BD45}"/>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87981" y="6314538"/>
            <a:ext cx="942762" cy="365760"/>
          </a:xfrm>
          <a:prstGeom prst="rect">
            <a:avLst/>
          </a:prstGeom>
        </p:spPr>
      </p:pic>
    </p:spTree>
    <p:extLst>
      <p:ext uri="{BB962C8B-B14F-4D97-AF65-F5344CB8AC3E}">
        <p14:creationId xmlns:p14="http://schemas.microsoft.com/office/powerpoint/2010/main" val="197900340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75F906E-B0B3-440F-988E-4CF1710FBFA6}"/>
              </a:ext>
            </a:extLst>
          </p:cNvPr>
          <p:cNvSpPr txBox="1">
            <a:spLocks noGrp="1"/>
          </p:cNvSpPr>
          <p:nvPr>
            <p:ph type="title" idx="4294967295"/>
          </p:nvPr>
        </p:nvSpPr>
        <p:spPr>
          <a:xfrm>
            <a:off x="0" y="2919885"/>
            <a:ext cx="12192000" cy="1342079"/>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normAutofit/>
          </a:bodyPr>
          <a:lstStyle>
            <a:lvl1pPr lvl="0" algn="ctr" defTabSz="914400" rtl="0" eaLnBrk="1" latinLnBrk="0" hangingPunct="1">
              <a:lnSpc>
                <a:spcPct val="90000"/>
              </a:lnSpc>
              <a:spcBef>
                <a:spcPts val="0"/>
              </a:spcBef>
              <a:spcAft>
                <a:spcPts val="0"/>
              </a:spcAft>
              <a:buClr>
                <a:schemeClr val="lt1"/>
              </a:buClr>
              <a:buSzPts val="4800"/>
              <a:buFont typeface="Arial"/>
              <a:buNone/>
              <a:defRPr sz="4800" b="0" kern="1200">
                <a:solidFill>
                  <a:schemeClr val="lt1"/>
                </a:solidFill>
                <a:latin typeface="+mj-lt"/>
                <a:ea typeface="Museo Slab 500" panose="0200000000000000000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ctr" defTabSz="914400" rtl="0" eaLnBrk="1" fontAlgn="auto" latinLnBrk="0" hangingPunct="1">
              <a:lnSpc>
                <a:spcPct val="90000"/>
              </a:lnSpc>
              <a:spcBef>
                <a:spcPts val="0"/>
              </a:spcBef>
              <a:spcAft>
                <a:spcPts val="0"/>
              </a:spcAft>
              <a:buClr>
                <a:schemeClr val="lt1"/>
              </a:buClr>
              <a:buSzPts val="4800"/>
              <a:buFont typeface="Arial"/>
              <a:buNone/>
              <a:tabLst/>
              <a:defRPr/>
            </a:pPr>
            <a:r>
              <a:rPr kumimoji="0" lang="en-US" sz="4800" b="0" i="0" u="sng" strike="noStrike" kern="1200" cap="none" spc="0" normalizeH="0" baseline="0" noProof="0" dirty="0">
                <a:ln>
                  <a:noFill/>
                </a:ln>
                <a:solidFill>
                  <a:schemeClr val="lt1"/>
                </a:solidFill>
                <a:effectLst/>
                <a:uLnTx/>
                <a:uFillTx/>
                <a:latin typeface="+mj-lt"/>
                <a:ea typeface="Museo Slab 500" panose="02000000000000000000" charset="0"/>
                <a:cs typeface="Arial"/>
                <a:sym typeface="Arial"/>
              </a:rPr>
              <a:t>Resources</a:t>
            </a:r>
            <a:br>
              <a:rPr kumimoji="0" lang="en-US" sz="4800" b="0" i="0" u="none" strike="noStrike" kern="1200" cap="none" spc="0" normalizeH="0" baseline="0" noProof="0" dirty="0">
                <a:ln>
                  <a:noFill/>
                </a:ln>
                <a:solidFill>
                  <a:schemeClr val="lt1"/>
                </a:solidFill>
                <a:effectLst/>
                <a:uLnTx/>
                <a:uFillTx/>
                <a:latin typeface="+mj-lt"/>
                <a:ea typeface="Museo Slab 500" panose="02000000000000000000" charset="0"/>
                <a:cs typeface="Arial"/>
                <a:sym typeface="Arial"/>
              </a:rPr>
            </a:br>
            <a:endParaRPr kumimoji="0" lang="en-US" sz="4800" b="0" i="0" u="none" strike="noStrike" kern="1200" cap="none" spc="0" normalizeH="0" baseline="0" noProof="0" dirty="0">
              <a:ln>
                <a:noFill/>
              </a:ln>
              <a:solidFill>
                <a:schemeClr val="lt1"/>
              </a:solidFill>
              <a:effectLst/>
              <a:uLnTx/>
              <a:uFillTx/>
              <a:latin typeface="+mj-lt"/>
              <a:ea typeface="Museo Slab 500" panose="02000000000000000000" charset="0"/>
              <a:cs typeface="Arial"/>
              <a:sym typeface="Arial"/>
            </a:endParaRPr>
          </a:p>
        </p:txBody>
      </p:sp>
    </p:spTree>
    <p:extLst>
      <p:ext uri="{BB962C8B-B14F-4D97-AF65-F5344CB8AC3E}">
        <p14:creationId xmlns:p14="http://schemas.microsoft.com/office/powerpoint/2010/main" val="33032397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7B8358-07FC-82FA-1744-F2530393E5C3}"/>
              </a:ext>
            </a:extLst>
          </p:cNvPr>
          <p:cNvSpPr>
            <a:spLocks noGrp="1"/>
          </p:cNvSpPr>
          <p:nvPr>
            <p:ph type="title"/>
          </p:nvPr>
        </p:nvSpPr>
        <p:spPr>
          <a:xfrm>
            <a:off x="297425" y="455663"/>
            <a:ext cx="8934400" cy="527100"/>
          </a:xfrm>
        </p:spPr>
        <p:txBody>
          <a:bodyPr/>
          <a:lstStyle/>
          <a:p>
            <a:r>
              <a:rPr lang="en-US" sz="4000"/>
              <a:t>Phonics Terminology</a:t>
            </a:r>
          </a:p>
        </p:txBody>
      </p:sp>
      <p:sp>
        <p:nvSpPr>
          <p:cNvPr id="10" name="TextBox 9">
            <a:extLst>
              <a:ext uri="{FF2B5EF4-FFF2-40B4-BE49-F238E27FC236}">
                <a16:creationId xmlns:a16="http://schemas.microsoft.com/office/drawing/2014/main" id="{A3EFC7AD-1BA7-E5C0-2244-4E9A5F8AFC48}"/>
              </a:ext>
            </a:extLst>
          </p:cNvPr>
          <p:cNvSpPr txBox="1"/>
          <p:nvPr/>
        </p:nvSpPr>
        <p:spPr>
          <a:xfrm>
            <a:off x="297425" y="1693356"/>
            <a:ext cx="11693292" cy="4708981"/>
          </a:xfrm>
          <a:prstGeom prst="rect">
            <a:avLst/>
          </a:prstGeom>
          <a:noFill/>
        </p:spPr>
        <p:txBody>
          <a:bodyPr wrap="square" rtlCol="0">
            <a:spAutoFit/>
          </a:bodyPr>
          <a:lstStyle/>
          <a:p>
            <a:r>
              <a:rPr lang="en-US" sz="2000" b="1">
                <a:solidFill>
                  <a:srgbClr val="000000"/>
                </a:solidFill>
                <a:effectLst/>
                <a:ea typeface="Times New Roman" panose="02020603050405020304" pitchFamily="18" charset="0"/>
              </a:rPr>
              <a:t>Phonics:</a:t>
            </a:r>
            <a:r>
              <a:rPr lang="en-US" sz="2000">
                <a:solidFill>
                  <a:srgbClr val="000000"/>
                </a:solidFill>
                <a:effectLst/>
                <a:ea typeface="Times New Roman" panose="02020603050405020304" pitchFamily="18" charset="0"/>
              </a:rPr>
              <a:t> A method of teaching reading and writing by developing learners’ phonemic awareness, that is, the ability to hear, identify, and manipulate the sounds (phonemes) in order to teach the correspondence between these sounds and the spelling patterns (graphemes) that represent them. </a:t>
            </a:r>
            <a:endParaRPr lang="en-US" sz="2000">
              <a:effectLst/>
              <a:ea typeface="Times New Roman" panose="02020603050405020304" pitchFamily="18" charset="0"/>
            </a:endParaRPr>
          </a:p>
          <a:p>
            <a:endParaRPr lang="en-US" sz="2000"/>
          </a:p>
          <a:p>
            <a:r>
              <a:rPr lang="en-US" sz="2000" b="1">
                <a:solidFill>
                  <a:srgbClr val="000000"/>
                </a:solidFill>
                <a:effectLst/>
                <a:ea typeface="Times New Roman" panose="02020603050405020304" pitchFamily="18" charset="0"/>
              </a:rPr>
              <a:t>Alphabetic principle</a:t>
            </a:r>
            <a:r>
              <a:rPr lang="en-US" sz="2000">
                <a:solidFill>
                  <a:srgbClr val="000000"/>
                </a:solidFill>
                <a:effectLst/>
                <a:ea typeface="Times New Roman" panose="02020603050405020304" pitchFamily="18" charset="0"/>
              </a:rPr>
              <a:t>: The idea that letters and letter patterns represent the sounds of spoken language. </a:t>
            </a:r>
            <a:endParaRPr lang="en-US" sz="2000">
              <a:effectLst/>
              <a:ea typeface="Times New Roman" panose="02020603050405020304" pitchFamily="18" charset="0"/>
            </a:endParaRPr>
          </a:p>
          <a:p>
            <a:endParaRPr lang="en-US" sz="2000"/>
          </a:p>
          <a:p>
            <a:r>
              <a:rPr lang="en-US" sz="2000" b="1">
                <a:solidFill>
                  <a:srgbClr val="000000"/>
                </a:solidFill>
                <a:effectLst/>
                <a:ea typeface="Times New Roman" panose="02020603050405020304" pitchFamily="18" charset="0"/>
                <a:cs typeface="Arial" panose="020B0604020202020204" pitchFamily="34" charset="0"/>
              </a:rPr>
              <a:t>Phoneme: </a:t>
            </a:r>
            <a:r>
              <a:rPr lang="en-US" sz="2000">
                <a:solidFill>
                  <a:srgbClr val="000000"/>
                </a:solidFill>
                <a:effectLst/>
                <a:ea typeface="Times New Roman" panose="02020603050405020304" pitchFamily="18" charset="0"/>
                <a:cs typeface="Arial" panose="020B0604020202020204" pitchFamily="34" charset="0"/>
              </a:rPr>
              <a:t>A single speech sound; words are formed by combining phonemes.</a:t>
            </a:r>
            <a:endParaRPr lang="en-US" sz="2000">
              <a:effectLst/>
              <a:ea typeface="Times New Roman" panose="02020603050405020304" pitchFamily="18" charset="0"/>
            </a:endParaRPr>
          </a:p>
          <a:p>
            <a:endParaRPr lang="en-US" sz="2000"/>
          </a:p>
          <a:p>
            <a:r>
              <a:rPr lang="en-US" sz="2000" b="1">
                <a:solidFill>
                  <a:srgbClr val="000000"/>
                </a:solidFill>
                <a:effectLst/>
                <a:ea typeface="Times New Roman" panose="02020603050405020304" pitchFamily="18" charset="0"/>
              </a:rPr>
              <a:t>Grapheme: </a:t>
            </a:r>
            <a:r>
              <a:rPr lang="en-US" sz="2000">
                <a:solidFill>
                  <a:srgbClr val="000000"/>
                </a:solidFill>
                <a:effectLst/>
                <a:ea typeface="Times New Roman" panose="02020603050405020304" pitchFamily="18" charset="0"/>
              </a:rPr>
              <a:t>A grapheme is a written letter or letters that represents a single speech sound. </a:t>
            </a:r>
            <a:endParaRPr lang="en-US" sz="2000">
              <a:effectLst/>
              <a:ea typeface="Times New Roman" panose="02020603050405020304" pitchFamily="18" charset="0"/>
            </a:endParaRPr>
          </a:p>
          <a:p>
            <a:endParaRPr lang="en-US" sz="2000"/>
          </a:p>
          <a:p>
            <a:r>
              <a:rPr lang="en-US" sz="2000" b="1">
                <a:solidFill>
                  <a:srgbClr val="000000"/>
                </a:solidFill>
                <a:ea typeface="Times New Roman" panose="02020603050405020304" pitchFamily="18" charset="0"/>
                <a:cs typeface="Calibri"/>
              </a:rPr>
              <a:t>Decoding:</a:t>
            </a:r>
            <a:r>
              <a:rPr lang="en-US" sz="2000">
                <a:solidFill>
                  <a:srgbClr val="000000"/>
                </a:solidFill>
                <a:effectLst/>
                <a:ea typeface="Times New Roman" panose="02020603050405020304" pitchFamily="18" charset="0"/>
                <a:cs typeface="Calibri"/>
              </a:rPr>
              <a:t> When students decode a word, they translate how a word is spelled into the represented speech sounds. Decoding involves reading.</a:t>
            </a:r>
            <a:endParaRPr lang="en-US" sz="2000">
              <a:effectLst/>
              <a:ea typeface="Times New Roman" panose="02020603050405020304" pitchFamily="18" charset="0"/>
              <a:cs typeface="Calibri"/>
            </a:endParaRPr>
          </a:p>
          <a:p>
            <a:endParaRPr lang="en-US" sz="2000"/>
          </a:p>
          <a:p>
            <a:r>
              <a:rPr lang="en-US" sz="2000" b="1">
                <a:solidFill>
                  <a:srgbClr val="000000"/>
                </a:solidFill>
                <a:effectLst/>
                <a:ea typeface="Times New Roman" panose="02020603050405020304" pitchFamily="18" charset="0"/>
              </a:rPr>
              <a:t>Encoding:</a:t>
            </a:r>
            <a:r>
              <a:rPr lang="en-US" sz="2000">
                <a:solidFill>
                  <a:srgbClr val="000000"/>
                </a:solidFill>
                <a:effectLst/>
                <a:ea typeface="Times New Roman" panose="02020603050405020304" pitchFamily="18" charset="0"/>
              </a:rPr>
              <a:t> When students translate the sounds of a word into the corresponding sequence of letters. Encoding is another term for spelling.</a:t>
            </a:r>
            <a:endParaRPr lang="en-US" sz="2000">
              <a:effectLst/>
              <a:ea typeface="Times New Roman" panose="02020603050405020304" pitchFamily="18" charset="0"/>
            </a:endParaRPr>
          </a:p>
        </p:txBody>
      </p:sp>
    </p:spTree>
    <p:extLst>
      <p:ext uri="{BB962C8B-B14F-4D97-AF65-F5344CB8AC3E}">
        <p14:creationId xmlns:p14="http://schemas.microsoft.com/office/powerpoint/2010/main" val="2166014473"/>
      </p:ext>
    </p:extLst>
  </p:cSld>
  <p:clrMapOvr>
    <a:masterClrMapping/>
  </p:clrMapOvr>
  <mc:AlternateContent xmlns:mc="http://schemas.openxmlformats.org/markup-compatibility/2006" xmlns:p14="http://schemas.microsoft.com/office/powerpoint/2010/main">
    <mc:Choice Requires="p14">
      <p:transition spd="slow" p14:dur="2000" advClick="0" advTm="53000"/>
    </mc:Choice>
    <mc:Fallback xmlns="">
      <p:transition spd="slow" advClick="0" advTm="53000"/>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652"/>
        <p:cNvGrpSpPr/>
        <p:nvPr/>
      </p:nvGrpSpPr>
      <p:grpSpPr>
        <a:xfrm>
          <a:off x="0" y="0"/>
          <a:ext cx="0" cy="0"/>
          <a:chOff x="0" y="0"/>
          <a:chExt cx="0" cy="0"/>
        </a:xfrm>
      </p:grpSpPr>
      <p:sp>
        <p:nvSpPr>
          <p:cNvPr id="5" name="Title 4">
            <a:extLst>
              <a:ext uri="{FF2B5EF4-FFF2-40B4-BE49-F238E27FC236}">
                <a16:creationId xmlns:a16="http://schemas.microsoft.com/office/drawing/2014/main" id="{9C1AF712-E588-4D03-9466-931A5AD98412}"/>
              </a:ext>
            </a:extLst>
          </p:cNvPr>
          <p:cNvSpPr>
            <a:spLocks noGrp="1"/>
          </p:cNvSpPr>
          <p:nvPr>
            <p:ph type="title" idx="4294967295"/>
          </p:nvPr>
        </p:nvSpPr>
        <p:spPr>
          <a:xfrm>
            <a:off x="3549650" y="158750"/>
            <a:ext cx="8642350" cy="527050"/>
          </a:xfrm>
          <a:prstGeom prst="rect">
            <a:avLst/>
          </a:prstGeom>
        </p:spPr>
        <p:txBody>
          <a:bodyPr>
            <a:normAutofit fontScale="90000"/>
          </a:bodyPr>
          <a:lstStyle/>
          <a:p>
            <a:r>
              <a:rPr lang="en-US" sz="4000" dirty="0">
                <a:solidFill>
                  <a:srgbClr val="754866"/>
                </a:solidFill>
                <a:latin typeface="Museo Slab 500" panose="02000000000000000000" pitchFamily="50" charset="0"/>
              </a:rPr>
              <a:t>Presentation Resources</a:t>
            </a:r>
          </a:p>
        </p:txBody>
      </p:sp>
      <p:cxnSp>
        <p:nvCxnSpPr>
          <p:cNvPr id="3" name="Straight Connector 2">
            <a:extLst>
              <a:ext uri="{FF2B5EF4-FFF2-40B4-BE49-F238E27FC236}">
                <a16:creationId xmlns:a16="http://schemas.microsoft.com/office/drawing/2014/main" id="{1B2EC18C-5B66-4FF0-B20D-D8F17E665D46}"/>
              </a:ext>
              <a:ext uri="{C183D7F6-B498-43B3-948B-1728B52AA6E4}">
                <adec:decorative xmlns:adec="http://schemas.microsoft.com/office/drawing/2017/decorative" val="1"/>
              </a:ext>
            </a:extLst>
          </p:cNvPr>
          <p:cNvCxnSpPr/>
          <p:nvPr/>
        </p:nvCxnSpPr>
        <p:spPr>
          <a:xfrm>
            <a:off x="1838794" y="820818"/>
            <a:ext cx="8829207" cy="0"/>
          </a:xfrm>
          <a:prstGeom prst="line">
            <a:avLst/>
          </a:prstGeom>
          <a:ln w="12700">
            <a:solidFill>
              <a:srgbClr val="077682"/>
            </a:solidFill>
            <a:prstDash val="solid"/>
          </a:ln>
        </p:spPr>
        <p:style>
          <a:lnRef idx="1">
            <a:schemeClr val="accent1"/>
          </a:lnRef>
          <a:fillRef idx="0">
            <a:schemeClr val="accent1"/>
          </a:fillRef>
          <a:effectRef idx="0">
            <a:schemeClr val="accent1"/>
          </a:effectRef>
          <a:fontRef idx="minor">
            <a:schemeClr val="tx1"/>
          </a:fontRef>
        </p:style>
      </p:cxnSp>
      <p:grpSp>
        <p:nvGrpSpPr>
          <p:cNvPr id="31" name="Group 30" descr="READ Act Legislation Resources">
            <a:extLst>
              <a:ext uri="{FF2B5EF4-FFF2-40B4-BE49-F238E27FC236}">
                <a16:creationId xmlns:a16="http://schemas.microsoft.com/office/drawing/2014/main" id="{B6F06207-BA7E-4776-B8C3-7A349C7581FB}"/>
              </a:ext>
            </a:extLst>
          </p:cNvPr>
          <p:cNvGrpSpPr/>
          <p:nvPr/>
        </p:nvGrpSpPr>
        <p:grpSpPr>
          <a:xfrm>
            <a:off x="1770607" y="920041"/>
            <a:ext cx="3589095" cy="3107359"/>
            <a:chOff x="448332" y="982838"/>
            <a:chExt cx="3589095" cy="3107359"/>
          </a:xfrm>
        </p:grpSpPr>
        <p:pic>
          <p:nvPicPr>
            <p:cNvPr id="17" name="Graphic 16" descr="Scales of justice outline">
              <a:extLst>
                <a:ext uri="{FF2B5EF4-FFF2-40B4-BE49-F238E27FC236}">
                  <a16:creationId xmlns:a16="http://schemas.microsoft.com/office/drawing/2014/main" id="{BD305213-F605-4CE2-BB91-B0D20F5BB45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29599" y="982838"/>
              <a:ext cx="709195" cy="709195"/>
            </a:xfrm>
            <a:prstGeom prst="rect">
              <a:avLst/>
            </a:prstGeom>
          </p:spPr>
        </p:pic>
        <p:sp>
          <p:nvSpPr>
            <p:cNvPr id="18" name="TextBox 17">
              <a:extLst>
                <a:ext uri="{FF2B5EF4-FFF2-40B4-BE49-F238E27FC236}">
                  <a16:creationId xmlns:a16="http://schemas.microsoft.com/office/drawing/2014/main" id="{FDD36F36-9388-4D04-8246-AE13F6E9A839}"/>
                </a:ext>
              </a:extLst>
            </p:cNvPr>
            <p:cNvSpPr txBox="1"/>
            <p:nvPr/>
          </p:nvSpPr>
          <p:spPr>
            <a:xfrm>
              <a:off x="448332" y="1781873"/>
              <a:ext cx="3589095" cy="2308324"/>
            </a:xfrm>
            <a:prstGeom prst="rect">
              <a:avLst/>
            </a:prstGeom>
            <a:noFill/>
          </p:spPr>
          <p:txBody>
            <a:bodyPr wrap="square" rtlCol="0">
              <a:spAutoFit/>
            </a:bodyPr>
            <a:lstStyle/>
            <a:p>
              <a:r>
                <a:rPr lang="en-US">
                  <a:solidFill>
                    <a:srgbClr val="0070C0"/>
                  </a:solidFill>
                  <a:cs typeface="Calibri Light" panose="020F0302020204030204" pitchFamily="34" charset="0"/>
                  <a:hlinkClick r:id="rId5">
                    <a:extLst>
                      <a:ext uri="{A12FA001-AC4F-418D-AE19-62706E023703}">
                        <ahyp:hlinkClr xmlns:ahyp="http://schemas.microsoft.com/office/drawing/2018/hyperlinkcolor" val="tx"/>
                      </a:ext>
                    </a:extLst>
                  </a:hlinkClick>
                </a:rPr>
                <a:t>READ Act Statute</a:t>
              </a:r>
              <a:r>
                <a:rPr lang="en-US">
                  <a:solidFill>
                    <a:srgbClr val="0070C0"/>
                  </a:solidFill>
                  <a:cs typeface="Calibri Light" panose="020F0302020204030204" pitchFamily="34" charset="0"/>
                </a:rPr>
                <a:t> 	</a:t>
              </a:r>
              <a:r>
                <a:rPr lang="en-US" sz="1400">
                  <a:cs typeface="Calibri Light" panose="020F0302020204030204" pitchFamily="34" charset="0"/>
                </a:rPr>
                <a:t>(PDF)</a:t>
              </a:r>
            </a:p>
            <a:p>
              <a:r>
                <a:rPr lang="en-US">
                  <a:solidFill>
                    <a:srgbClr val="0070C0"/>
                  </a:solidFill>
                  <a:cs typeface="Calibri Light" panose="020F0302020204030204" pitchFamily="34" charset="0"/>
                  <a:hlinkClick r:id="rId6">
                    <a:extLst>
                      <a:ext uri="{A12FA001-AC4F-418D-AE19-62706E023703}">
                        <ahyp:hlinkClr xmlns:ahyp="http://schemas.microsoft.com/office/drawing/2018/hyperlinkcolor" val="tx"/>
                      </a:ext>
                    </a:extLst>
                  </a:hlinkClick>
                </a:rPr>
                <a:t>READ Act Rule</a:t>
              </a:r>
              <a:r>
                <a:rPr lang="en-US">
                  <a:solidFill>
                    <a:srgbClr val="0070C0"/>
                  </a:solidFill>
                  <a:cs typeface="Calibri Light" panose="020F0302020204030204" pitchFamily="34" charset="0"/>
                </a:rPr>
                <a:t> 	</a:t>
              </a:r>
              <a:r>
                <a:rPr lang="en-US" sz="1400">
                  <a:cs typeface="Calibri Light" panose="020F0302020204030204" pitchFamily="34" charset="0"/>
                </a:rPr>
                <a:t>(PDF)</a:t>
              </a:r>
            </a:p>
            <a:p>
              <a:r>
                <a:rPr lang="en-US">
                  <a:solidFill>
                    <a:srgbClr val="0070C0"/>
                  </a:solidFill>
                  <a:cs typeface="Calibri Light" panose="020F0302020204030204" pitchFamily="34" charset="0"/>
                  <a:hlinkClick r:id="rId7">
                    <a:extLst>
                      <a:ext uri="{A12FA001-AC4F-418D-AE19-62706E023703}">
                        <ahyp:hlinkClr xmlns:ahyp="http://schemas.microsoft.com/office/drawing/2018/hyperlinkcolor" val="tx"/>
                      </a:ext>
                    </a:extLst>
                  </a:hlinkClick>
                </a:rPr>
                <a:t>House Bill 15-1323</a:t>
              </a:r>
              <a:r>
                <a:rPr lang="en-US">
                  <a:solidFill>
                    <a:srgbClr val="0070C0"/>
                  </a:solidFill>
                  <a:cs typeface="Calibri Light" panose="020F0302020204030204" pitchFamily="34" charset="0"/>
                </a:rPr>
                <a:t> 	</a:t>
              </a:r>
              <a:r>
                <a:rPr lang="en-US" sz="1400">
                  <a:cs typeface="Calibri Light" panose="020F0302020204030204" pitchFamily="34" charset="0"/>
                </a:rPr>
                <a:t>(PPT)</a:t>
              </a:r>
            </a:p>
            <a:p>
              <a:r>
                <a:rPr lang="en-US">
                  <a:solidFill>
                    <a:srgbClr val="0070C0"/>
                  </a:solidFill>
                  <a:cs typeface="Calibri Light" panose="020F0302020204030204" pitchFamily="34" charset="0"/>
                  <a:hlinkClick r:id="rId8">
                    <a:extLst>
                      <a:ext uri="{A12FA001-AC4F-418D-AE19-62706E023703}">
                        <ahyp:hlinkClr xmlns:ahyp="http://schemas.microsoft.com/office/drawing/2018/hyperlinkcolor" val="tx"/>
                      </a:ext>
                    </a:extLst>
                  </a:hlinkClick>
                </a:rPr>
                <a:t>Senate Bill 19-199 </a:t>
              </a:r>
              <a:r>
                <a:rPr lang="en-US">
                  <a:solidFill>
                    <a:srgbClr val="0070C0"/>
                  </a:solidFill>
                  <a:cs typeface="Calibri Light" panose="020F0302020204030204" pitchFamily="34" charset="0"/>
                </a:rPr>
                <a:t>	</a:t>
              </a:r>
              <a:r>
                <a:rPr lang="en-US" sz="1400">
                  <a:cs typeface="Calibri Light" panose="020F0302020204030204" pitchFamily="34" charset="0"/>
                </a:rPr>
                <a:t>(PDF)</a:t>
              </a:r>
            </a:p>
            <a:p>
              <a:r>
                <a:rPr lang="en-US">
                  <a:solidFill>
                    <a:srgbClr val="0070C0"/>
                  </a:solidFill>
                  <a:cs typeface="Calibri Light" panose="020F0302020204030204" pitchFamily="34" charset="0"/>
                  <a:hlinkClick r:id="rId9">
                    <a:extLst>
                      <a:ext uri="{A12FA001-AC4F-418D-AE19-62706E023703}">
                        <ahyp:hlinkClr xmlns:ahyp="http://schemas.microsoft.com/office/drawing/2018/hyperlinkcolor" val="tx"/>
                      </a:ext>
                    </a:extLst>
                  </a:hlinkClick>
                </a:rPr>
                <a:t>Senate Bill 21-151</a:t>
              </a:r>
              <a:r>
                <a:rPr lang="en-US">
                  <a:solidFill>
                    <a:srgbClr val="0070C0"/>
                  </a:solidFill>
                  <a:cs typeface="Calibri Light" panose="020F0302020204030204" pitchFamily="34" charset="0"/>
                </a:rPr>
                <a:t> 	</a:t>
              </a:r>
              <a:r>
                <a:rPr lang="en-US" sz="1400">
                  <a:cs typeface="Calibri Light" panose="020F0302020204030204" pitchFamily="34" charset="0"/>
                </a:rPr>
                <a:t>(PDF)</a:t>
              </a:r>
            </a:p>
            <a:p>
              <a:r>
                <a:rPr lang="en-US">
                  <a:solidFill>
                    <a:srgbClr val="0070C0"/>
                  </a:solidFill>
                  <a:cs typeface="Calibri Light" panose="020F0302020204030204" pitchFamily="34" charset="0"/>
                  <a:hlinkClick r:id="rId10">
                    <a:extLst>
                      <a:ext uri="{A12FA001-AC4F-418D-AE19-62706E023703}">
                        <ahyp:hlinkClr xmlns:ahyp="http://schemas.microsoft.com/office/drawing/2018/hyperlinkcolor" val="tx"/>
                      </a:ext>
                    </a:extLst>
                  </a:hlinkClick>
                </a:rPr>
                <a:t>Performance Plan </a:t>
              </a:r>
              <a:r>
                <a:rPr lang="en-US">
                  <a:solidFill>
                    <a:srgbClr val="0070C0"/>
                  </a:solidFill>
                  <a:cs typeface="Calibri Light" panose="020F0302020204030204" pitchFamily="34" charset="0"/>
                </a:rPr>
                <a:t>	</a:t>
              </a:r>
              <a:r>
                <a:rPr lang="en-US" sz="1400">
                  <a:cs typeface="Calibri Light" panose="020F0302020204030204" pitchFamily="34" charset="0"/>
                </a:rPr>
                <a:t>(PDF)</a:t>
              </a:r>
            </a:p>
            <a:p>
              <a:r>
                <a:rPr lang="en-US">
                  <a:cs typeface="Calibri Light" panose="020F0302020204030204" pitchFamily="34" charset="0"/>
                  <a:hlinkClick r:id="rId11"/>
                </a:rPr>
                <a:t>2021 Annual READ Act Report </a:t>
              </a:r>
              <a:r>
                <a:rPr lang="en-US" sz="1400">
                  <a:cs typeface="Calibri Light" panose="020F0302020204030204" pitchFamily="34" charset="0"/>
                </a:rPr>
                <a:t>(PDF)</a:t>
              </a:r>
              <a:endParaRPr lang="en-US">
                <a:cs typeface="Calibri Light" panose="020F0302020204030204" pitchFamily="34" charset="0"/>
              </a:endParaRPr>
            </a:p>
            <a:p>
              <a:endParaRPr lang="en-US">
                <a:solidFill>
                  <a:srgbClr val="0070C0"/>
                </a:solidFill>
              </a:endParaRPr>
            </a:p>
          </p:txBody>
        </p:sp>
      </p:grpSp>
      <p:grpSp>
        <p:nvGrpSpPr>
          <p:cNvPr id="32" name="Group 31" descr="READ Act Resources for Teachers">
            <a:extLst>
              <a:ext uri="{FF2B5EF4-FFF2-40B4-BE49-F238E27FC236}">
                <a16:creationId xmlns:a16="http://schemas.microsoft.com/office/drawing/2014/main" id="{0B19DFA1-E515-45B7-B787-655854171726}"/>
              </a:ext>
            </a:extLst>
          </p:cNvPr>
          <p:cNvGrpSpPr/>
          <p:nvPr/>
        </p:nvGrpSpPr>
        <p:grpSpPr>
          <a:xfrm>
            <a:off x="7015432" y="920041"/>
            <a:ext cx="4418096" cy="3110483"/>
            <a:chOff x="2296741" y="2037964"/>
            <a:chExt cx="4418096" cy="3110483"/>
          </a:xfrm>
        </p:grpSpPr>
        <p:sp>
          <p:nvSpPr>
            <p:cNvPr id="13" name="TextBox 12">
              <a:extLst>
                <a:ext uri="{FF2B5EF4-FFF2-40B4-BE49-F238E27FC236}">
                  <a16:creationId xmlns:a16="http://schemas.microsoft.com/office/drawing/2014/main" id="{8BA9D9C7-416C-4DF3-B848-71EEB960BB33}"/>
                </a:ext>
              </a:extLst>
            </p:cNvPr>
            <p:cNvSpPr txBox="1"/>
            <p:nvPr/>
          </p:nvSpPr>
          <p:spPr>
            <a:xfrm>
              <a:off x="2296741" y="2624679"/>
              <a:ext cx="4418096" cy="2523768"/>
            </a:xfrm>
            <a:prstGeom prst="rect">
              <a:avLst/>
            </a:prstGeom>
            <a:noFill/>
          </p:spPr>
          <p:txBody>
            <a:bodyPr wrap="square" rtlCol="0">
              <a:spAutoFit/>
            </a:bodyPr>
            <a:lstStyle/>
            <a:p>
              <a:r>
                <a:rPr lang="en-US">
                  <a:solidFill>
                    <a:srgbClr val="0070C0"/>
                  </a:solidFill>
                  <a:cs typeface="Calibri Light" panose="020F0302020204030204" pitchFamily="34" charset="0"/>
                  <a:hlinkClick r:id="rId12">
                    <a:extLst>
                      <a:ext uri="{A12FA001-AC4F-418D-AE19-62706E023703}">
                        <ahyp:hlinkClr xmlns:ahyp="http://schemas.microsoft.com/office/drawing/2018/hyperlinkcolor" val="tx"/>
                      </a:ext>
                    </a:extLst>
                  </a:hlinkClick>
                </a:rPr>
                <a:t>Colorado READ Act FAQ</a:t>
              </a:r>
              <a:r>
                <a:rPr lang="en-US">
                  <a:solidFill>
                    <a:srgbClr val="0070C0"/>
                  </a:solidFill>
                  <a:cs typeface="Calibri Light" panose="020F0302020204030204" pitchFamily="34" charset="0"/>
                </a:rPr>
                <a:t> 	</a:t>
              </a:r>
            </a:p>
            <a:p>
              <a:r>
                <a:rPr lang="en-US">
                  <a:solidFill>
                    <a:srgbClr val="0070C0"/>
                  </a:solidFill>
                  <a:cs typeface="Calibri Light" panose="020F0302020204030204" pitchFamily="34" charset="0"/>
                  <a:hlinkClick r:id="rId13">
                    <a:extLst>
                      <a:ext uri="{A12FA001-AC4F-418D-AE19-62706E023703}">
                        <ahyp:hlinkClr xmlns:ahyp="http://schemas.microsoft.com/office/drawing/2018/hyperlinkcolor" val="tx"/>
                      </a:ext>
                    </a:extLst>
                  </a:hlinkClick>
                </a:rPr>
                <a:t>Approved Assessments</a:t>
              </a:r>
              <a:r>
                <a:rPr lang="en-US">
                  <a:solidFill>
                    <a:srgbClr val="0070C0"/>
                  </a:solidFill>
                  <a:cs typeface="Calibri Light" panose="020F0302020204030204" pitchFamily="34" charset="0"/>
                </a:rPr>
                <a:t>	</a:t>
              </a:r>
            </a:p>
            <a:p>
              <a:r>
                <a:rPr lang="en-US">
                  <a:solidFill>
                    <a:srgbClr val="0070C0"/>
                  </a:solidFill>
                  <a:cs typeface="Calibri Light" panose="020F0302020204030204" pitchFamily="34" charset="0"/>
                  <a:hlinkClick r:id="rId14">
                    <a:extLst>
                      <a:ext uri="{A12FA001-AC4F-418D-AE19-62706E023703}">
                        <ahyp:hlinkClr xmlns:ahyp="http://schemas.microsoft.com/office/drawing/2018/hyperlinkcolor" val="tx"/>
                      </a:ext>
                    </a:extLst>
                  </a:hlinkClick>
                </a:rPr>
                <a:t>READ Act Advisory Lists</a:t>
              </a:r>
              <a:r>
                <a:rPr lang="en-US">
                  <a:solidFill>
                    <a:srgbClr val="0070C0"/>
                  </a:solidFill>
                  <a:cs typeface="Calibri Light" panose="020F0302020204030204" pitchFamily="34" charset="0"/>
                </a:rPr>
                <a:t>	</a:t>
              </a:r>
              <a:endParaRPr lang="en-US" sz="1600">
                <a:solidFill>
                  <a:srgbClr val="0070C0"/>
                </a:solidFill>
                <a:cs typeface="Calibri Light" panose="020F0302020204030204" pitchFamily="34" charset="0"/>
              </a:endParaRPr>
            </a:p>
            <a:p>
              <a:r>
                <a:rPr lang="en-US">
                  <a:solidFill>
                    <a:srgbClr val="0070C0"/>
                  </a:solidFill>
                  <a:cs typeface="Calibri Light" panose="020F0302020204030204" pitchFamily="34" charset="0"/>
                  <a:hlinkClick r:id="rId15"/>
                </a:rPr>
                <a:t>K-3 Teacher Evidence-Based</a:t>
              </a:r>
            </a:p>
            <a:p>
              <a:r>
                <a:rPr lang="en-US">
                  <a:solidFill>
                    <a:srgbClr val="0070C0"/>
                  </a:solidFill>
                  <a:cs typeface="Calibri Light" panose="020F0302020204030204" pitchFamily="34" charset="0"/>
                  <a:hlinkClick r:id="rId15"/>
                </a:rPr>
                <a:t>Reading Training</a:t>
              </a:r>
              <a:r>
                <a:rPr lang="en-US">
                  <a:solidFill>
                    <a:srgbClr val="0070C0"/>
                  </a:solidFill>
                  <a:cs typeface="Calibri Light" panose="020F0302020204030204" pitchFamily="34" charset="0"/>
                </a:rPr>
                <a:t>		</a:t>
              </a:r>
            </a:p>
            <a:p>
              <a:r>
                <a:rPr lang="en-US">
                  <a:solidFill>
                    <a:srgbClr val="0070C0"/>
                  </a:solidFill>
                  <a:cs typeface="Calibri Light" panose="020F0302020204030204" pitchFamily="34" charset="0"/>
                  <a:hlinkClick r:id="rId16">
                    <a:extLst>
                      <a:ext uri="{A12FA001-AC4F-418D-AE19-62706E023703}">
                        <ahyp:hlinkClr xmlns:ahyp="http://schemas.microsoft.com/office/drawing/2018/hyperlinkcolor" val="tx"/>
                      </a:ext>
                    </a:extLst>
                  </a:hlinkClick>
                </a:rPr>
                <a:t>Science of Reading Resources</a:t>
              </a:r>
              <a:r>
                <a:rPr lang="en-US">
                  <a:solidFill>
                    <a:srgbClr val="0070C0"/>
                  </a:solidFill>
                  <a:cs typeface="Calibri Light" panose="020F0302020204030204" pitchFamily="34" charset="0"/>
                </a:rPr>
                <a:t>	</a:t>
              </a:r>
              <a:endParaRPr lang="en-US" sz="1600">
                <a:solidFill>
                  <a:srgbClr val="0070C0"/>
                </a:solidFill>
                <a:cs typeface="Calibri Light" panose="020F0302020204030204" pitchFamily="34" charset="0"/>
              </a:endParaRPr>
            </a:p>
            <a:p>
              <a:r>
                <a:rPr lang="en-US" sz="1600">
                  <a:solidFill>
                    <a:srgbClr val="0070C0"/>
                  </a:solidFill>
                  <a:cs typeface="Calibri Light" panose="020F0302020204030204" pitchFamily="34" charset="0"/>
                  <a:hlinkClick r:id="rId17"/>
                </a:rPr>
                <a:t>Colorado Online Licensing </a:t>
              </a:r>
              <a:r>
                <a:rPr lang="en-US">
                  <a:solidFill>
                    <a:srgbClr val="0070C0"/>
                  </a:solidFill>
                  <a:cs typeface="Calibri Light" panose="020F0302020204030204" pitchFamily="34" charset="0"/>
                </a:rPr>
                <a:t>	</a:t>
              </a:r>
            </a:p>
            <a:p>
              <a:r>
                <a:rPr lang="en-US" sz="1600">
                  <a:cs typeface="Calibri Light" panose="020F0302020204030204" pitchFamily="34" charset="0"/>
                  <a:hlinkClick r:id="rId18"/>
                </a:rPr>
                <a:t>READ Act and English Learners</a:t>
              </a:r>
              <a:r>
                <a:rPr lang="en-US" sz="1600">
                  <a:cs typeface="Calibri Light" panose="020F0302020204030204" pitchFamily="34" charset="0"/>
                </a:rPr>
                <a:t>     </a:t>
              </a:r>
            </a:p>
            <a:p>
              <a:r>
                <a:rPr lang="en-US" sz="1600">
                  <a:cs typeface="Calibri Light" panose="020F0302020204030204" pitchFamily="34" charset="0"/>
                  <a:hlinkClick r:id="rId19"/>
                </a:rPr>
                <a:t>READ Act EL Guidance Document </a:t>
              </a:r>
              <a:endParaRPr lang="en-US" sz="1600">
                <a:cs typeface="Calibri Light" panose="020F0302020204030204" pitchFamily="34" charset="0"/>
              </a:endParaRPr>
            </a:p>
          </p:txBody>
        </p:sp>
        <p:grpSp>
          <p:nvGrpSpPr>
            <p:cNvPr id="30" name="Group 29">
              <a:extLst>
                <a:ext uri="{FF2B5EF4-FFF2-40B4-BE49-F238E27FC236}">
                  <a16:creationId xmlns:a16="http://schemas.microsoft.com/office/drawing/2014/main" id="{B64166CA-5E05-407B-9AB8-7EE1EEA87B77}"/>
                </a:ext>
              </a:extLst>
            </p:cNvPr>
            <p:cNvGrpSpPr/>
            <p:nvPr/>
          </p:nvGrpSpPr>
          <p:grpSpPr>
            <a:xfrm>
              <a:off x="3005144" y="2037964"/>
              <a:ext cx="1052221" cy="568012"/>
              <a:chOff x="3767624" y="391194"/>
              <a:chExt cx="1653768" cy="935819"/>
            </a:xfrm>
          </p:grpSpPr>
          <p:pic>
            <p:nvPicPr>
              <p:cNvPr id="25" name="Graphic 24" descr="Professor female outline">
                <a:extLst>
                  <a:ext uri="{FF2B5EF4-FFF2-40B4-BE49-F238E27FC236}">
                    <a16:creationId xmlns:a16="http://schemas.microsoft.com/office/drawing/2014/main" id="{54943E19-68F0-404A-BB18-2ED448F069F9}"/>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4506992" y="412614"/>
                <a:ext cx="914400" cy="914399"/>
              </a:xfrm>
              <a:prstGeom prst="rect">
                <a:avLst/>
              </a:prstGeom>
            </p:spPr>
          </p:pic>
          <p:pic>
            <p:nvPicPr>
              <p:cNvPr id="27" name="Graphic 26" descr="Professor male outline">
                <a:extLst>
                  <a:ext uri="{FF2B5EF4-FFF2-40B4-BE49-F238E27FC236}">
                    <a16:creationId xmlns:a16="http://schemas.microsoft.com/office/drawing/2014/main" id="{7E8714B3-184C-46D9-9E27-43AD0C45420A}"/>
                  </a:ext>
                </a:extLst>
              </p:cNvPr>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3767624" y="391194"/>
                <a:ext cx="914400" cy="914399"/>
              </a:xfrm>
              <a:prstGeom prst="rect">
                <a:avLst/>
              </a:prstGeom>
            </p:spPr>
          </p:pic>
        </p:grpSp>
      </p:grpSp>
      <p:grpSp>
        <p:nvGrpSpPr>
          <p:cNvPr id="2" name="Group 1" descr="Additional READ Act Resources">
            <a:extLst>
              <a:ext uri="{FF2B5EF4-FFF2-40B4-BE49-F238E27FC236}">
                <a16:creationId xmlns:a16="http://schemas.microsoft.com/office/drawing/2014/main" id="{E045B256-6F8A-5244-2CE7-E777F7FA137E}"/>
              </a:ext>
            </a:extLst>
          </p:cNvPr>
          <p:cNvGrpSpPr/>
          <p:nvPr/>
        </p:nvGrpSpPr>
        <p:grpSpPr>
          <a:xfrm>
            <a:off x="1770607" y="3869277"/>
            <a:ext cx="4148684" cy="2966732"/>
            <a:chOff x="1045393" y="1147806"/>
            <a:chExt cx="4148684" cy="2966732"/>
          </a:xfrm>
        </p:grpSpPr>
        <p:sp>
          <p:nvSpPr>
            <p:cNvPr id="14" name="TextBox 13">
              <a:extLst>
                <a:ext uri="{FF2B5EF4-FFF2-40B4-BE49-F238E27FC236}">
                  <a16:creationId xmlns:a16="http://schemas.microsoft.com/office/drawing/2014/main" id="{D31F9278-D2F3-49DC-87CB-0044F28A402F}"/>
                </a:ext>
              </a:extLst>
            </p:cNvPr>
            <p:cNvSpPr txBox="1"/>
            <p:nvPr/>
          </p:nvSpPr>
          <p:spPr>
            <a:xfrm>
              <a:off x="1045393" y="2026414"/>
              <a:ext cx="4148684" cy="2088124"/>
            </a:xfrm>
            <a:prstGeom prst="rect">
              <a:avLst/>
            </a:prstGeom>
            <a:noFill/>
          </p:spPr>
          <p:txBody>
            <a:bodyPr wrap="square" rtlCol="0">
              <a:noAutofit/>
            </a:bodyPr>
            <a:lstStyle/>
            <a:p>
              <a:r>
                <a:rPr lang="en-US">
                  <a:solidFill>
                    <a:srgbClr val="0070C0"/>
                  </a:solidFill>
                  <a:cs typeface="Calibri Light" panose="020F0302020204030204" pitchFamily="34" charset="0"/>
                  <a:hlinkClick r:id="rId24">
                    <a:extLst>
                      <a:ext uri="{A12FA001-AC4F-418D-AE19-62706E023703}">
                        <ahyp:hlinkClr xmlns:ahyp="http://schemas.microsoft.com/office/drawing/2018/hyperlinkcolor" val="tx"/>
                      </a:ext>
                    </a:extLst>
                  </a:hlinkClick>
                </a:rPr>
                <a:t>Literacy Curriculum Transparency  </a:t>
              </a:r>
              <a:r>
                <a:rPr lang="en-US">
                  <a:solidFill>
                    <a:srgbClr val="0070C0"/>
                  </a:solidFill>
                  <a:cs typeface="Calibri Light" panose="020F0302020204030204" pitchFamily="34" charset="0"/>
                </a:rPr>
                <a:t>	</a:t>
              </a:r>
            </a:p>
            <a:p>
              <a:r>
                <a:rPr lang="en-US">
                  <a:solidFill>
                    <a:srgbClr val="0070C0"/>
                  </a:solidFill>
                  <a:cs typeface="Calibri Light" panose="020F0302020204030204" pitchFamily="34" charset="0"/>
                  <a:hlinkClick r:id="rId25">
                    <a:extLst>
                      <a:ext uri="{A12FA001-AC4F-418D-AE19-62706E023703}">
                        <ahyp:hlinkClr xmlns:ahyp="http://schemas.microsoft.com/office/drawing/2018/hyperlinkcolor" val="tx"/>
                      </a:ext>
                    </a:extLst>
                  </a:hlinkClick>
                </a:rPr>
                <a:t>READ Act Budget Submission</a:t>
              </a:r>
              <a:r>
                <a:rPr lang="en-US">
                  <a:solidFill>
                    <a:srgbClr val="0070C0"/>
                  </a:solidFill>
                  <a:cs typeface="Calibri Light" panose="020F0302020204030204" pitchFamily="34" charset="0"/>
                </a:rPr>
                <a:t> 		</a:t>
              </a:r>
            </a:p>
            <a:p>
              <a:r>
                <a:rPr lang="en-US">
                  <a:solidFill>
                    <a:srgbClr val="0070C0"/>
                  </a:solidFill>
                  <a:cs typeface="Calibri Light" panose="020F0302020204030204" pitchFamily="34" charset="0"/>
                  <a:hlinkClick r:id="rId26">
                    <a:extLst>
                      <a:ext uri="{A12FA001-AC4F-418D-AE19-62706E023703}">
                        <ahyp:hlinkClr xmlns:ahyp="http://schemas.microsoft.com/office/drawing/2018/hyperlinkcolor" val="tx"/>
                      </a:ext>
                    </a:extLst>
                  </a:hlinkClick>
                </a:rPr>
                <a:t>READ Act Data Collection</a:t>
              </a:r>
              <a:r>
                <a:rPr lang="en-US">
                  <a:solidFill>
                    <a:srgbClr val="0070C0"/>
                  </a:solidFill>
                  <a:cs typeface="Calibri Light" panose="020F0302020204030204" pitchFamily="34" charset="0"/>
                </a:rPr>
                <a:t> 		</a:t>
              </a:r>
            </a:p>
            <a:p>
              <a:r>
                <a:rPr lang="en-US">
                  <a:solidFill>
                    <a:srgbClr val="0070C0"/>
                  </a:solidFill>
                  <a:cs typeface="Calibri Light" panose="020F0302020204030204" pitchFamily="34" charset="0"/>
                  <a:hlinkClick r:id="rId27">
                    <a:extLst>
                      <a:ext uri="{A12FA001-AC4F-418D-AE19-62706E023703}">
                        <ahyp:hlinkClr xmlns:ahyp="http://schemas.microsoft.com/office/drawing/2018/hyperlinkcolor" val="tx"/>
                      </a:ext>
                    </a:extLst>
                  </a:hlinkClick>
                </a:rPr>
                <a:t>Early Literacy Grant</a:t>
              </a:r>
              <a:r>
                <a:rPr lang="en-US">
                  <a:solidFill>
                    <a:srgbClr val="0070C0"/>
                  </a:solidFill>
                  <a:cs typeface="Calibri Light" panose="020F0302020204030204" pitchFamily="34" charset="0"/>
                </a:rPr>
                <a:t> 		</a:t>
              </a:r>
            </a:p>
            <a:p>
              <a:r>
                <a:rPr lang="en-US">
                  <a:solidFill>
                    <a:srgbClr val="0070C0"/>
                  </a:solidFill>
                  <a:cs typeface="Calibri Light" panose="020F0302020204030204" pitchFamily="34" charset="0"/>
                  <a:hlinkClick r:id="rId28">
                    <a:extLst>
                      <a:ext uri="{A12FA001-AC4F-418D-AE19-62706E023703}">
                        <ahyp:hlinkClr xmlns:ahyp="http://schemas.microsoft.com/office/drawing/2018/hyperlinkcolor" val="tx"/>
                      </a:ext>
                    </a:extLst>
                  </a:hlinkClick>
                </a:rPr>
                <a:t>District Responsibilities Training</a:t>
              </a:r>
              <a:r>
                <a:rPr lang="en-US">
                  <a:solidFill>
                    <a:srgbClr val="0070C0"/>
                  </a:solidFill>
                  <a:cs typeface="Calibri Light" panose="020F0302020204030204" pitchFamily="34" charset="0"/>
                </a:rPr>
                <a:t> 	</a:t>
              </a:r>
            </a:p>
            <a:p>
              <a:r>
                <a:rPr lang="en-US">
                  <a:solidFill>
                    <a:srgbClr val="0070C0"/>
                  </a:solidFill>
                  <a:cs typeface="Calibri Light" panose="020F0302020204030204" pitchFamily="34" charset="0"/>
                  <a:hlinkClick r:id="rId17">
                    <a:extLst>
                      <a:ext uri="{A12FA001-AC4F-418D-AE19-62706E023703}">
                        <ahyp:hlinkClr xmlns:ahyp="http://schemas.microsoft.com/office/drawing/2018/hyperlinkcolor" val="tx"/>
                      </a:ext>
                    </a:extLst>
                  </a:hlinkClick>
                </a:rPr>
                <a:t>Colorado Online Licensing (COOL)</a:t>
              </a:r>
              <a:r>
                <a:rPr lang="en-US">
                  <a:solidFill>
                    <a:srgbClr val="0070C0"/>
                  </a:solidFill>
                  <a:cs typeface="Calibri Light" panose="020F0302020204030204" pitchFamily="34" charset="0"/>
                </a:rPr>
                <a:t> 	</a:t>
              </a:r>
            </a:p>
            <a:p>
              <a:r>
                <a:rPr lang="en-US">
                  <a:solidFill>
                    <a:srgbClr val="0070C0"/>
                  </a:solidFill>
                  <a:cs typeface="Calibri Light" panose="020F0302020204030204" pitchFamily="34" charset="0"/>
                  <a:hlinkClick r:id="rId29">
                    <a:extLst>
                      <a:ext uri="{A12FA001-AC4F-418D-AE19-62706E023703}">
                        <ahyp:hlinkClr xmlns:ahyp="http://schemas.microsoft.com/office/drawing/2018/hyperlinkcolor" val="tx"/>
                      </a:ext>
                    </a:extLst>
                  </a:hlinkClick>
                </a:rPr>
                <a:t>District Communication Toolkit </a:t>
              </a:r>
              <a:r>
                <a:rPr lang="en-US">
                  <a:solidFill>
                    <a:srgbClr val="0070C0"/>
                  </a:solidFill>
                  <a:cs typeface="Calibri Light" panose="020F0302020204030204" pitchFamily="34" charset="0"/>
                </a:rPr>
                <a:t>	</a:t>
              </a:r>
              <a:endParaRPr lang="en-US" sz="1600">
                <a:cs typeface="Calibri Light" panose="020F0302020204030204" pitchFamily="34" charset="0"/>
              </a:endParaRPr>
            </a:p>
          </p:txBody>
        </p:sp>
        <p:pic>
          <p:nvPicPr>
            <p:cNvPr id="29" name="Graphic 28" descr="Schoolhouse with solid fill">
              <a:extLst>
                <a:ext uri="{FF2B5EF4-FFF2-40B4-BE49-F238E27FC236}">
                  <a16:creationId xmlns:a16="http://schemas.microsoft.com/office/drawing/2014/main" id="{AF8E5C2F-D726-423A-92FB-F044764614E4}"/>
                </a:ext>
              </a:extLst>
            </p:cNvPr>
            <p:cNvPicPr>
              <a:picLocks noChangeAspect="1"/>
            </p:cNvPicPr>
            <p:nvPr/>
          </p:nvPicPr>
          <p:blipFill>
            <a:blip r:embed="rId30">
              <a:extLst>
                <a:ext uri="{28A0092B-C50C-407E-A947-70E740481C1C}">
                  <a14:useLocalDpi xmlns:a14="http://schemas.microsoft.com/office/drawing/2010/main" val="0"/>
                </a:ext>
                <a:ext uri="{96DAC541-7B7A-43D3-8B79-37D633B846F1}">
                  <asvg:svgBlip xmlns:asvg="http://schemas.microsoft.com/office/drawing/2016/SVG/main" r:embed="rId31"/>
                </a:ext>
              </a:extLst>
            </a:blip>
            <a:stretch>
              <a:fillRect/>
            </a:stretch>
          </p:blipFill>
          <p:spPr>
            <a:xfrm>
              <a:off x="1516060" y="1147806"/>
              <a:ext cx="1154192" cy="914400"/>
            </a:xfrm>
            <a:prstGeom prst="rect">
              <a:avLst/>
            </a:prstGeom>
          </p:spPr>
        </p:pic>
      </p:grpSp>
      <p:grpSp>
        <p:nvGrpSpPr>
          <p:cNvPr id="34" name="Group 33" descr="READ Act Resources for Parents ">
            <a:extLst>
              <a:ext uri="{FF2B5EF4-FFF2-40B4-BE49-F238E27FC236}">
                <a16:creationId xmlns:a16="http://schemas.microsoft.com/office/drawing/2014/main" id="{3E82A521-B1D8-4C60-B299-0B94E678D58B}"/>
              </a:ext>
            </a:extLst>
          </p:cNvPr>
          <p:cNvGrpSpPr/>
          <p:nvPr/>
        </p:nvGrpSpPr>
        <p:grpSpPr>
          <a:xfrm>
            <a:off x="6801602" y="4030524"/>
            <a:ext cx="5431963" cy="2668726"/>
            <a:chOff x="6433506" y="3874494"/>
            <a:chExt cx="5431963" cy="2668726"/>
          </a:xfrm>
        </p:grpSpPr>
        <p:sp>
          <p:nvSpPr>
            <p:cNvPr id="12" name="TextBox 11">
              <a:extLst>
                <a:ext uri="{FF2B5EF4-FFF2-40B4-BE49-F238E27FC236}">
                  <a16:creationId xmlns:a16="http://schemas.microsoft.com/office/drawing/2014/main" id="{725E80FC-FA35-48EA-83C7-21FBFBBA8804}"/>
                </a:ext>
              </a:extLst>
            </p:cNvPr>
            <p:cNvSpPr txBox="1"/>
            <p:nvPr/>
          </p:nvSpPr>
          <p:spPr>
            <a:xfrm>
              <a:off x="6433506" y="4788894"/>
              <a:ext cx="5431963" cy="1754326"/>
            </a:xfrm>
            <a:prstGeom prst="rect">
              <a:avLst/>
            </a:prstGeom>
            <a:noFill/>
          </p:spPr>
          <p:txBody>
            <a:bodyPr wrap="square" rtlCol="0">
              <a:spAutoFit/>
            </a:bodyPr>
            <a:lstStyle/>
            <a:p>
              <a:r>
                <a:rPr lang="en-US">
                  <a:solidFill>
                    <a:srgbClr val="0070C0"/>
                  </a:solidFill>
                  <a:cs typeface="Calibri Light" panose="020F0302020204030204" pitchFamily="34" charset="0"/>
                  <a:hlinkClick r:id="rId32"/>
                </a:rPr>
                <a:t>Read with Me Today </a:t>
              </a:r>
              <a:r>
                <a:rPr lang="en-US">
                  <a:solidFill>
                    <a:srgbClr val="0070C0"/>
                  </a:solidFill>
                  <a:cs typeface="Calibri Light" panose="020F0302020204030204" pitchFamily="34" charset="0"/>
                </a:rPr>
                <a:t>  (</a:t>
              </a:r>
              <a:r>
                <a:rPr lang="en-US" sz="1600">
                  <a:cs typeface="Calibri Light" panose="020F0302020204030204" pitchFamily="34" charset="0"/>
                </a:rPr>
                <a:t>Public Information Campaign)</a:t>
              </a:r>
            </a:p>
            <a:p>
              <a:r>
                <a:rPr lang="en-US">
                  <a:solidFill>
                    <a:srgbClr val="0070C0"/>
                  </a:solidFill>
                  <a:cs typeface="Calibri Light" panose="020F0302020204030204" pitchFamily="34" charset="0"/>
                  <a:hlinkClick r:id="rId33">
                    <a:extLst>
                      <a:ext uri="{A12FA001-AC4F-418D-AE19-62706E023703}">
                        <ahyp:hlinkClr xmlns:ahyp="http://schemas.microsoft.com/office/drawing/2018/hyperlinkcolor" val="tx"/>
                      </a:ext>
                    </a:extLst>
                  </a:hlinkClick>
                </a:rPr>
                <a:t>Colorado READ Act Information for Parents</a:t>
              </a:r>
              <a:r>
                <a:rPr lang="en-US">
                  <a:solidFill>
                    <a:srgbClr val="0070C0"/>
                  </a:solidFill>
                  <a:cs typeface="Calibri Light" panose="020F0302020204030204" pitchFamily="34" charset="0"/>
                </a:rPr>
                <a:t> </a:t>
              </a:r>
            </a:p>
            <a:p>
              <a:r>
                <a:rPr lang="en-US">
                  <a:solidFill>
                    <a:srgbClr val="0070C0"/>
                  </a:solidFill>
                  <a:cs typeface="Calibri Light" panose="020F0302020204030204" pitchFamily="34" charset="0"/>
                  <a:hlinkClick r:id="rId34">
                    <a:extLst>
                      <a:ext uri="{A12FA001-AC4F-418D-AE19-62706E023703}">
                        <ahyp:hlinkClr xmlns:ahyp="http://schemas.microsoft.com/office/drawing/2018/hyperlinkcolor" val="tx"/>
                      </a:ext>
                    </a:extLst>
                  </a:hlinkClick>
                </a:rPr>
                <a:t>Colorado READ Act Parent Resources</a:t>
              </a:r>
              <a:r>
                <a:rPr lang="en-US">
                  <a:solidFill>
                    <a:srgbClr val="0070C0"/>
                  </a:solidFill>
                  <a:cs typeface="Calibri Light" panose="020F0302020204030204" pitchFamily="34" charset="0"/>
                </a:rPr>
                <a:t> 	</a:t>
              </a:r>
            </a:p>
            <a:p>
              <a:r>
                <a:rPr lang="en-US">
                  <a:solidFill>
                    <a:srgbClr val="0070C0"/>
                  </a:solidFill>
                  <a:cs typeface="Calibri Light" panose="020F0302020204030204" pitchFamily="34" charset="0"/>
                  <a:hlinkClick r:id="rId35">
                    <a:extLst>
                      <a:ext uri="{A12FA001-AC4F-418D-AE19-62706E023703}">
                        <ahyp:hlinkClr xmlns:ahyp="http://schemas.microsoft.com/office/drawing/2018/hyperlinkcolor" val="tx"/>
                      </a:ext>
                    </a:extLst>
                  </a:hlinkClick>
                </a:rPr>
                <a:t>Communicating to Your Child’s Teacher </a:t>
              </a:r>
              <a:r>
                <a:rPr lang="en-US">
                  <a:solidFill>
                    <a:srgbClr val="0070C0"/>
                  </a:solidFill>
                  <a:cs typeface="Calibri Light" panose="020F0302020204030204" pitchFamily="34" charset="0"/>
                </a:rPr>
                <a:t>       </a:t>
              </a:r>
              <a:endParaRPr lang="en-US" sz="1600">
                <a:cs typeface="Calibri Light" panose="020F0302020204030204" pitchFamily="34" charset="0"/>
              </a:endParaRPr>
            </a:p>
            <a:p>
              <a:r>
                <a:rPr lang="en-US">
                  <a:solidFill>
                    <a:srgbClr val="0070C0"/>
                  </a:solidFill>
                  <a:cs typeface="Calibri Light" panose="020F0302020204030204" pitchFamily="34" charset="0"/>
                  <a:hlinkClick r:id="rId36">
                    <a:extLst>
                      <a:ext uri="{A12FA001-AC4F-418D-AE19-62706E023703}">
                        <ahyp:hlinkClr xmlns:ahyp="http://schemas.microsoft.com/office/drawing/2018/hyperlinkcolor" val="tx"/>
                      </a:ext>
                    </a:extLst>
                  </a:hlinkClick>
                </a:rPr>
                <a:t>READ Act Video </a:t>
              </a:r>
              <a:r>
                <a:rPr lang="en-US">
                  <a:solidFill>
                    <a:srgbClr val="0070C0"/>
                  </a:solidFill>
                  <a:cs typeface="Calibri Light" panose="020F0302020204030204" pitchFamily="34" charset="0"/>
                </a:rPr>
                <a:t> </a:t>
              </a:r>
              <a:r>
                <a:rPr lang="en-US" sz="1600">
                  <a:cs typeface="Calibri Light" panose="020F0302020204030204" pitchFamily="34" charset="0"/>
                </a:rPr>
                <a:t>(English)</a:t>
              </a:r>
            </a:p>
            <a:p>
              <a:r>
                <a:rPr lang="en-US">
                  <a:solidFill>
                    <a:srgbClr val="0070C0"/>
                  </a:solidFill>
                  <a:cs typeface="Calibri Light" panose="020F0302020204030204" pitchFamily="34" charset="0"/>
                  <a:hlinkClick r:id="rId37">
                    <a:extLst>
                      <a:ext uri="{A12FA001-AC4F-418D-AE19-62706E023703}">
                        <ahyp:hlinkClr xmlns:ahyp="http://schemas.microsoft.com/office/drawing/2018/hyperlinkcolor" val="tx"/>
                      </a:ext>
                    </a:extLst>
                  </a:hlinkClick>
                </a:rPr>
                <a:t>READ Act Video </a:t>
              </a:r>
              <a:r>
                <a:rPr lang="en-US">
                  <a:solidFill>
                    <a:srgbClr val="0070C0"/>
                  </a:solidFill>
                  <a:cs typeface="Calibri Light" panose="020F0302020204030204" pitchFamily="34" charset="0"/>
                </a:rPr>
                <a:t> </a:t>
              </a:r>
              <a:r>
                <a:rPr lang="en-US" sz="1600">
                  <a:cs typeface="Calibri Light" panose="020F0302020204030204" pitchFamily="34" charset="0"/>
                </a:rPr>
                <a:t>(Spanish)</a:t>
              </a:r>
              <a:endParaRPr lang="en-US" sz="1600"/>
            </a:p>
          </p:txBody>
        </p:sp>
        <p:pic>
          <p:nvPicPr>
            <p:cNvPr id="23" name="Graphic 22" descr="Family with two children outline">
              <a:extLst>
                <a:ext uri="{FF2B5EF4-FFF2-40B4-BE49-F238E27FC236}">
                  <a16:creationId xmlns:a16="http://schemas.microsoft.com/office/drawing/2014/main" id="{2732DD6F-5073-4B4F-A619-5E58AB3B5755}"/>
                </a:ext>
              </a:extLst>
            </p:cNvPr>
            <p:cNvPicPr>
              <a:picLocks noChangeAspect="1"/>
            </p:cNvPicPr>
            <p:nvPr/>
          </p:nvPicPr>
          <p:blipFill>
            <a:blip r:embed="rId38">
              <a:extLst>
                <a:ext uri="{28A0092B-C50C-407E-A947-70E740481C1C}">
                  <a14:useLocalDpi xmlns:a14="http://schemas.microsoft.com/office/drawing/2010/main" val="0"/>
                </a:ext>
                <a:ext uri="{96DAC541-7B7A-43D3-8B79-37D633B846F1}">
                  <asvg:svgBlip xmlns:asvg="http://schemas.microsoft.com/office/drawing/2016/SVG/main" r:embed="rId39"/>
                </a:ext>
              </a:extLst>
            </a:blip>
            <a:stretch>
              <a:fillRect/>
            </a:stretch>
          </p:blipFill>
          <p:spPr>
            <a:xfrm>
              <a:off x="7301161" y="3874494"/>
              <a:ext cx="914400" cy="914400"/>
            </a:xfrm>
            <a:prstGeom prst="rect">
              <a:avLst/>
            </a:prstGeom>
          </p:spPr>
        </p:pic>
      </p:grpSp>
    </p:spTree>
    <p:extLst>
      <p:ext uri="{BB962C8B-B14F-4D97-AF65-F5344CB8AC3E}">
        <p14:creationId xmlns:p14="http://schemas.microsoft.com/office/powerpoint/2010/main" val="70388035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652"/>
        <p:cNvGrpSpPr/>
        <p:nvPr/>
      </p:nvGrpSpPr>
      <p:grpSpPr>
        <a:xfrm>
          <a:off x="0" y="0"/>
          <a:ext cx="0" cy="0"/>
          <a:chOff x="0" y="0"/>
          <a:chExt cx="0" cy="0"/>
        </a:xfrm>
      </p:grpSpPr>
      <p:sp>
        <p:nvSpPr>
          <p:cNvPr id="5" name="Title 4">
            <a:extLst>
              <a:ext uri="{FF2B5EF4-FFF2-40B4-BE49-F238E27FC236}">
                <a16:creationId xmlns:a16="http://schemas.microsoft.com/office/drawing/2014/main" id="{9C1AF712-E588-4D03-9466-931A5AD98412}"/>
              </a:ext>
            </a:extLst>
          </p:cNvPr>
          <p:cNvSpPr>
            <a:spLocks noGrp="1"/>
          </p:cNvSpPr>
          <p:nvPr>
            <p:ph type="title" idx="4294967295"/>
          </p:nvPr>
        </p:nvSpPr>
        <p:spPr>
          <a:xfrm>
            <a:off x="0" y="193675"/>
            <a:ext cx="6475413" cy="527050"/>
          </a:xfrm>
          <a:prstGeom prst="rect">
            <a:avLst/>
          </a:prstGeom>
        </p:spPr>
        <p:txBody>
          <a:bodyPr>
            <a:noAutofit/>
          </a:bodyPr>
          <a:lstStyle/>
          <a:p>
            <a:r>
              <a:rPr lang="en-US" sz="3600" dirty="0">
                <a:solidFill>
                  <a:srgbClr val="754866"/>
                </a:solidFill>
                <a:latin typeface="Museo Slab 500" panose="02000000000000000000" pitchFamily="50" charset="0"/>
              </a:rPr>
              <a:t>References</a:t>
            </a:r>
          </a:p>
        </p:txBody>
      </p:sp>
      <p:cxnSp>
        <p:nvCxnSpPr>
          <p:cNvPr id="3" name="Straight Connector 2">
            <a:extLst>
              <a:ext uri="{FF2B5EF4-FFF2-40B4-BE49-F238E27FC236}">
                <a16:creationId xmlns:a16="http://schemas.microsoft.com/office/drawing/2014/main" id="{1B2EC18C-5B66-4FF0-B20D-D8F17E665D46}"/>
              </a:ext>
              <a:ext uri="{C183D7F6-B498-43B3-948B-1728B52AA6E4}">
                <adec:decorative xmlns:adec="http://schemas.microsoft.com/office/drawing/2017/decorative" val="1"/>
              </a:ext>
            </a:extLst>
          </p:cNvPr>
          <p:cNvCxnSpPr/>
          <p:nvPr/>
        </p:nvCxnSpPr>
        <p:spPr>
          <a:xfrm>
            <a:off x="1838794" y="820818"/>
            <a:ext cx="8829207" cy="0"/>
          </a:xfrm>
          <a:prstGeom prst="line">
            <a:avLst/>
          </a:prstGeom>
          <a:ln w="12700">
            <a:solidFill>
              <a:srgbClr val="077682"/>
            </a:solidFill>
            <a:prstDash val="soli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F93AB683-9E2C-4400-B04E-CC8B6478D10C}"/>
              </a:ext>
            </a:extLst>
          </p:cNvPr>
          <p:cNvSpPr txBox="1"/>
          <p:nvPr/>
        </p:nvSpPr>
        <p:spPr>
          <a:xfrm>
            <a:off x="359514" y="911505"/>
            <a:ext cx="11475154" cy="6655925"/>
          </a:xfrm>
          <a:prstGeom prst="rect">
            <a:avLst/>
          </a:prstGeom>
          <a:noFill/>
        </p:spPr>
        <p:txBody>
          <a:bodyPr wrap="square" lIns="91440" tIns="45720" rIns="91440" bIns="45720" rtlCol="0" anchor="t">
            <a:spAutoFit/>
          </a:bodyPr>
          <a:lstStyle/>
          <a:p>
            <a:pPr algn="l" rtl="0" fontAlgn="base"/>
            <a:r>
              <a:rPr lang="en-US" sz="1500" b="0" i="0" u="none" strike="noStrike" dirty="0">
                <a:solidFill>
                  <a:srgbClr val="000000"/>
                </a:solidFill>
                <a:effectLst/>
                <a:latin typeface="Calibri Light"/>
                <a:cs typeface="Calibri Light"/>
              </a:rPr>
              <a:t>Archer, A. L., &amp; Hughes, C. A. (2010, November 9). </a:t>
            </a:r>
            <a:r>
              <a:rPr lang="en-US" sz="1500" b="0" i="1" u="none" strike="noStrike" dirty="0">
                <a:solidFill>
                  <a:srgbClr val="000000"/>
                </a:solidFill>
                <a:effectLst/>
                <a:latin typeface="Calibri Light"/>
                <a:cs typeface="Calibri Light"/>
              </a:rPr>
              <a:t>Explicit Instruction: Effective and Efficient Teaching (What Works for Special-Needs Learners)</a:t>
            </a:r>
            <a:r>
              <a:rPr lang="en-US" sz="1500" b="0" i="0" u="none" strike="noStrike" dirty="0">
                <a:solidFill>
                  <a:srgbClr val="000000"/>
                </a:solidFill>
                <a:effectLst/>
                <a:latin typeface="Calibri Light"/>
                <a:cs typeface="Calibri Light"/>
              </a:rPr>
              <a:t> (Illustrated). The Guilford Press.</a:t>
            </a:r>
            <a:r>
              <a:rPr lang="en-US" sz="1500" b="0" i="0" dirty="0">
                <a:solidFill>
                  <a:srgbClr val="000000"/>
                </a:solidFill>
                <a:effectLst/>
                <a:latin typeface="Calibri Light"/>
                <a:cs typeface="Calibri Light"/>
              </a:rPr>
              <a:t>​</a:t>
            </a:r>
          </a:p>
          <a:p>
            <a:pPr algn="l" rtl="0" fontAlgn="base"/>
            <a:r>
              <a:rPr lang="en-US" sz="1500" b="0" i="0" dirty="0">
                <a:solidFill>
                  <a:srgbClr val="242424"/>
                </a:solidFill>
                <a:effectLst/>
                <a:latin typeface="Calibri Light"/>
                <a:cs typeface="Calibri Light"/>
              </a:rPr>
              <a:t>​</a:t>
            </a:r>
            <a:endParaRPr lang="en-US" sz="1500" b="0" i="0" dirty="0">
              <a:solidFill>
                <a:srgbClr val="000000"/>
              </a:solidFill>
              <a:effectLst/>
              <a:latin typeface="Calibri Light"/>
              <a:cs typeface="Calibri Light"/>
            </a:endParaRPr>
          </a:p>
          <a:p>
            <a:pPr algn="l" rtl="0" fontAlgn="base"/>
            <a:r>
              <a:rPr lang="en-US" sz="1500" b="0" i="0" u="none" strike="noStrike" dirty="0" err="1">
                <a:solidFill>
                  <a:srgbClr val="242424"/>
                </a:solidFill>
                <a:effectLst/>
                <a:latin typeface="Calibri Light"/>
                <a:cs typeface="Calibri Light"/>
              </a:rPr>
              <a:t>Birsh</a:t>
            </a:r>
            <a:r>
              <a:rPr lang="en-US" sz="1500" b="0" i="0" u="none" strike="noStrike" dirty="0">
                <a:solidFill>
                  <a:srgbClr val="242424"/>
                </a:solidFill>
                <a:effectLst/>
                <a:latin typeface="Calibri Light"/>
                <a:cs typeface="Calibri Light"/>
              </a:rPr>
              <a:t>, J. R. &amp; Carreker, S. (2018).  </a:t>
            </a:r>
            <a:r>
              <a:rPr lang="en-US" sz="1500" b="0" i="1" u="none" strike="noStrike" dirty="0">
                <a:solidFill>
                  <a:srgbClr val="242424"/>
                </a:solidFill>
                <a:effectLst/>
                <a:latin typeface="Calibri Light"/>
                <a:cs typeface="Calibri Light"/>
              </a:rPr>
              <a:t>Multisensory teaching of basic language skills </a:t>
            </a:r>
            <a:r>
              <a:rPr lang="en-US" sz="1500" b="0" i="0" u="none" strike="noStrike" dirty="0">
                <a:solidFill>
                  <a:srgbClr val="242424"/>
                </a:solidFill>
                <a:effectLst/>
                <a:latin typeface="Calibri Light"/>
                <a:cs typeface="Calibri Light"/>
              </a:rPr>
              <a:t>(4th ed.). Baltimore, MD:  Brookes Publishing Co. </a:t>
            </a:r>
            <a:endParaRPr lang="en-US" sz="1500" b="0" i="0" dirty="0">
              <a:solidFill>
                <a:srgbClr val="000000"/>
              </a:solidFill>
              <a:effectLst/>
              <a:latin typeface="Calibri Light"/>
              <a:cs typeface="Calibri Light"/>
            </a:endParaRPr>
          </a:p>
          <a:p>
            <a:endParaRPr lang="en-US" sz="1500">
              <a:solidFill>
                <a:srgbClr val="242424"/>
              </a:solidFill>
              <a:latin typeface="Calibri Light" panose="020F0302020204030204" pitchFamily="34" charset="0"/>
              <a:cs typeface="Calibri Light" panose="020F0302020204030204" pitchFamily="34" charset="0"/>
            </a:endParaRPr>
          </a:p>
          <a:p>
            <a:r>
              <a:rPr lang="en-US" sz="1500" dirty="0">
                <a:solidFill>
                  <a:srgbClr val="242424"/>
                </a:solidFill>
                <a:latin typeface="Calibri Light"/>
                <a:cs typeface="Calibri Light"/>
              </a:rPr>
              <a:t>Colorado Reading to Ensure Academic Development Act, Colo. Rev. Stat. §§ 22-7-1201-1214, (2019).</a:t>
            </a:r>
          </a:p>
          <a:p>
            <a:endParaRPr lang="en-US" sz="1500">
              <a:solidFill>
                <a:srgbClr val="242424"/>
              </a:solidFill>
              <a:latin typeface="Calibri Light" panose="020F0302020204030204" pitchFamily="34" charset="0"/>
              <a:cs typeface="Calibri Light" panose="020F0302020204030204" pitchFamily="34" charset="0"/>
            </a:endParaRPr>
          </a:p>
          <a:p>
            <a:r>
              <a:rPr lang="en-US" sz="1500" dirty="0">
                <a:solidFill>
                  <a:srgbClr val="242424"/>
                </a:solidFill>
                <a:latin typeface="Calibri Light"/>
                <a:cs typeface="Calibri Light"/>
              </a:rPr>
              <a:t>Gough, P. B. &amp; </a:t>
            </a:r>
            <a:r>
              <a:rPr lang="en-US" sz="1500" dirty="0" err="1">
                <a:solidFill>
                  <a:srgbClr val="242424"/>
                </a:solidFill>
                <a:latin typeface="Calibri Light"/>
                <a:cs typeface="Calibri Light"/>
              </a:rPr>
              <a:t>Tunmer</a:t>
            </a:r>
            <a:r>
              <a:rPr lang="en-US" sz="1500" dirty="0">
                <a:solidFill>
                  <a:srgbClr val="242424"/>
                </a:solidFill>
                <a:latin typeface="Calibri Light"/>
                <a:cs typeface="Calibri Light"/>
              </a:rPr>
              <a:t>, W.E. (1986). Decoding, reading, and reading disability. </a:t>
            </a:r>
            <a:r>
              <a:rPr lang="en-US" sz="1500" i="1" dirty="0">
                <a:solidFill>
                  <a:srgbClr val="242424"/>
                </a:solidFill>
                <a:latin typeface="Calibri Light"/>
                <a:cs typeface="Calibri Light"/>
              </a:rPr>
              <a:t>Remedial and Special Education, 7</a:t>
            </a:r>
            <a:r>
              <a:rPr lang="en-US" sz="1500" dirty="0">
                <a:solidFill>
                  <a:srgbClr val="242424"/>
                </a:solidFill>
                <a:latin typeface="Calibri Light"/>
                <a:cs typeface="Calibri Light"/>
              </a:rPr>
              <a:t>(1).</a:t>
            </a:r>
          </a:p>
          <a:p>
            <a:endParaRPr lang="en-US" sz="1500">
              <a:solidFill>
                <a:srgbClr val="242424"/>
              </a:solidFill>
              <a:latin typeface="Calibri Light" panose="020F0302020204030204" pitchFamily="34" charset="0"/>
              <a:cs typeface="Calibri Light" panose="020F0302020204030204" pitchFamily="34" charset="0"/>
            </a:endParaRPr>
          </a:p>
          <a:p>
            <a:r>
              <a:rPr lang="en-US" sz="1500" b="0" i="0" dirty="0">
                <a:effectLst/>
                <a:latin typeface="Calibri Light"/>
                <a:cs typeface="Calibri Light"/>
              </a:rPr>
              <a:t>Kilpatrick, D. (2016). </a:t>
            </a:r>
            <a:r>
              <a:rPr lang="en-US" sz="1500" b="0" i="1" dirty="0">
                <a:effectLst/>
                <a:latin typeface="Calibri Light"/>
                <a:cs typeface="Calibri Light"/>
              </a:rPr>
              <a:t>Equipped for Reading Success: A Comprehensive, Step-By-Step Program for Developing Phonemic Awareness and Fluent Word Recognition</a:t>
            </a:r>
            <a:r>
              <a:rPr lang="en-US" sz="1500" b="0" i="0" dirty="0">
                <a:effectLst/>
                <a:latin typeface="Calibri Light"/>
                <a:cs typeface="Calibri Light"/>
              </a:rPr>
              <a:t>.</a:t>
            </a:r>
            <a:endParaRPr lang="en-US" sz="1500" dirty="0">
              <a:latin typeface="Calibri Light"/>
              <a:cs typeface="Calibri Light"/>
            </a:endParaRPr>
          </a:p>
          <a:p>
            <a:endParaRPr lang="en-US" sz="1500">
              <a:latin typeface="Calibri Light" panose="020F0302020204030204" pitchFamily="34" charset="0"/>
              <a:cs typeface="Calibri Light" panose="020F0302020204030204" pitchFamily="34" charset="0"/>
            </a:endParaRPr>
          </a:p>
          <a:p>
            <a:r>
              <a:rPr lang="en-US" sz="1500" dirty="0">
                <a:latin typeface="Calibri Light"/>
                <a:cs typeface="Calibri Light"/>
              </a:rPr>
              <a:t>Moats, L. C. (1999, June). </a:t>
            </a:r>
            <a:r>
              <a:rPr lang="en-US" sz="1500" i="1" dirty="0">
                <a:latin typeface="Calibri Light"/>
                <a:cs typeface="Calibri Light"/>
              </a:rPr>
              <a:t>Teaching reading is rocket science: What expert teachers of reading should know and be able to do. </a:t>
            </a:r>
            <a:r>
              <a:rPr lang="en-US" sz="1500" dirty="0">
                <a:solidFill>
                  <a:srgbClr val="242424"/>
                </a:solidFill>
                <a:effectLst/>
                <a:latin typeface="Calibri Light"/>
                <a:cs typeface="Calibri Light"/>
              </a:rPr>
              <a:t>American Federation of Teachers, 39-0372</a:t>
            </a:r>
            <a:r>
              <a:rPr lang="en-US" sz="1500" dirty="0">
                <a:latin typeface="Calibri Light"/>
                <a:cs typeface="Calibri Light"/>
              </a:rPr>
              <a:t>. </a:t>
            </a:r>
            <a:r>
              <a:rPr lang="en-US" sz="1500" dirty="0">
                <a:solidFill>
                  <a:srgbClr val="0070C0"/>
                </a:solidFill>
                <a:latin typeface="Calibri Light"/>
                <a:cs typeface="Calibri Light"/>
                <a:hlinkClick r:id="rId3">
                  <a:extLst>
                    <a:ext uri="{A12FA001-AC4F-418D-AE19-62706E023703}">
                      <ahyp:hlinkClr xmlns:ahyp="http://schemas.microsoft.com/office/drawing/2018/hyperlinkcolor" val="tx"/>
                    </a:ext>
                  </a:extLst>
                </a:hlinkClick>
              </a:rPr>
              <a:t>https://doi.org/https://www.aft.org/sites/default/files/reading_rocketscience_2004.pdf. </a:t>
            </a:r>
            <a:endParaRPr lang="en-US" sz="1500">
              <a:solidFill>
                <a:srgbClr val="0070C0"/>
              </a:solidFill>
              <a:latin typeface="Calibri Light" panose="020F0302020204030204" pitchFamily="34" charset="0"/>
              <a:cs typeface="Calibri Light" panose="020F0302020204030204" pitchFamily="34" charset="0"/>
            </a:endParaRPr>
          </a:p>
          <a:p>
            <a:endParaRPr lang="en-US" sz="1500">
              <a:latin typeface="Calibri Light" panose="020F0302020204030204" pitchFamily="34" charset="0"/>
              <a:cs typeface="Calibri Light" panose="020F0302020204030204" pitchFamily="34" charset="0"/>
            </a:endParaRPr>
          </a:p>
          <a:p>
            <a:r>
              <a:rPr lang="en-US" sz="1500" b="0" i="0" dirty="0">
                <a:effectLst/>
                <a:latin typeface="Calibri Light"/>
                <a:cs typeface="Calibri Light"/>
              </a:rPr>
              <a:t>National Institute of Child Health and Human Development (NICHD). (2000). </a:t>
            </a:r>
            <a:r>
              <a:rPr lang="en-US" sz="1500" b="0" i="1" dirty="0">
                <a:effectLst/>
                <a:latin typeface="Calibri Light"/>
                <a:cs typeface="Calibri Light"/>
              </a:rPr>
              <a:t>Report of the National Reading Panel. Teaching children to read : An evidence-based assessment of the scientific research literature on reading and its implications for reading instruction</a:t>
            </a:r>
            <a:r>
              <a:rPr lang="en-US" sz="1500" b="0" i="0" dirty="0">
                <a:effectLst/>
                <a:latin typeface="Calibri Light"/>
                <a:cs typeface="Calibri Light"/>
              </a:rPr>
              <a:t>. </a:t>
            </a:r>
            <a:r>
              <a:rPr lang="en-US" sz="1500" i="0" dirty="0">
                <a:solidFill>
                  <a:srgbClr val="242424"/>
                </a:solidFill>
                <a:effectLst/>
                <a:latin typeface="Calibri Light"/>
                <a:cs typeface="Calibri Light"/>
              </a:rPr>
              <a:t>(NIH Publication No. 00-4769).</a:t>
            </a:r>
            <a:r>
              <a:rPr lang="en-US" sz="1500" dirty="0">
                <a:solidFill>
                  <a:srgbClr val="242424"/>
                </a:solidFill>
                <a:effectLst/>
                <a:latin typeface="Calibri Light"/>
                <a:cs typeface="Calibri Light"/>
              </a:rPr>
              <a:t> </a:t>
            </a:r>
            <a:r>
              <a:rPr lang="en-US" sz="1500" i="0" dirty="0">
                <a:solidFill>
                  <a:srgbClr val="242424"/>
                </a:solidFill>
                <a:effectLst/>
                <a:latin typeface="Calibri Light"/>
                <a:cs typeface="Calibri Light"/>
              </a:rPr>
              <a:t>Washington, DC: </a:t>
            </a:r>
            <a:r>
              <a:rPr lang="en-US" sz="1500" dirty="0">
                <a:solidFill>
                  <a:srgbClr val="242424"/>
                </a:solidFill>
                <a:effectLst/>
                <a:latin typeface="Calibri Light"/>
                <a:cs typeface="Calibri Light"/>
              </a:rPr>
              <a:t>U.S. Government Printing Office.</a:t>
            </a:r>
            <a:endParaRPr lang="en-US" sz="1500" i="0" dirty="0">
              <a:effectLst/>
              <a:latin typeface="Calibri Light"/>
              <a:cs typeface="Calibri Light"/>
            </a:endParaRPr>
          </a:p>
          <a:p>
            <a:endParaRPr lang="en-US" sz="1500">
              <a:solidFill>
                <a:srgbClr val="242424"/>
              </a:solidFill>
              <a:latin typeface="Calibri Light" panose="020F0302020204030204" pitchFamily="34" charset="0"/>
              <a:cs typeface="Calibri Light" panose="020F0302020204030204" pitchFamily="34" charset="0"/>
            </a:endParaRPr>
          </a:p>
          <a:p>
            <a:r>
              <a:rPr lang="en-US" sz="1500" dirty="0">
                <a:solidFill>
                  <a:srgbClr val="242424"/>
                </a:solidFill>
                <a:latin typeface="Calibri Light"/>
                <a:cs typeface="Calibri Light"/>
              </a:rPr>
              <a:t>Rules for the Administration of the Colorado Reading to Ensure Academic Development Act, 1 Colo. Code Regs. 301-92, (2017).</a:t>
            </a:r>
          </a:p>
          <a:p>
            <a:endParaRPr lang="en-US" sz="1500">
              <a:solidFill>
                <a:srgbClr val="242424"/>
              </a:solidFill>
              <a:latin typeface="Calibri Light" panose="020F0302020204030204" pitchFamily="34" charset="0"/>
              <a:cs typeface="Calibri Light" panose="020F0302020204030204" pitchFamily="34" charset="0"/>
            </a:endParaRPr>
          </a:p>
          <a:p>
            <a:r>
              <a:rPr lang="en-US" sz="1500" dirty="0">
                <a:latin typeface="Calibri Light"/>
                <a:cs typeface="Calibri Light"/>
              </a:rPr>
              <a:t>Scarborough, H. S. (2001). Connecting early language and literacy to later reading (dis)abilities: Evidence, theory, and practice. In S. Neuman &amp; D. Dickinson (Eds.), </a:t>
            </a:r>
            <a:r>
              <a:rPr lang="en-US" sz="1500" i="1" dirty="0">
                <a:latin typeface="Calibri Light"/>
                <a:cs typeface="Calibri Light"/>
              </a:rPr>
              <a:t>Handbook for research in early literacy</a:t>
            </a:r>
            <a:r>
              <a:rPr lang="en-US" sz="1500" dirty="0">
                <a:latin typeface="Calibri Light"/>
                <a:cs typeface="Calibri Light"/>
              </a:rPr>
              <a:t>. New York: Guilford Press. </a:t>
            </a:r>
            <a:endParaRPr lang="en-US" sz="1500" dirty="0">
              <a:latin typeface="Calibri Light" panose="020F0302020204030204" pitchFamily="34" charset="0"/>
              <a:cs typeface="Calibri Light" panose="020F0302020204030204" pitchFamily="34" charset="0"/>
            </a:endParaRPr>
          </a:p>
          <a:p>
            <a:endParaRPr lang="en-US" sz="1600">
              <a:solidFill>
                <a:srgbClr val="242424"/>
              </a:solidFill>
              <a:latin typeface="Calibri Light" panose="020F0302020204030204" pitchFamily="34" charset="0"/>
              <a:cs typeface="Calibri Light" panose="020F0302020204030204" pitchFamily="34" charset="0"/>
            </a:endParaRPr>
          </a:p>
          <a:p>
            <a:r>
              <a:rPr lang="en-US" sz="1400" dirty="0">
                <a:solidFill>
                  <a:srgbClr val="000000"/>
                </a:solidFill>
                <a:latin typeface="Calibri Light"/>
                <a:cs typeface="Calibri Light"/>
              </a:rPr>
              <a:t>Tolman, C. (2018). The Tolman hourglass figure: Phonological awareness [Video file]. Retrieved from http://drcaroltolman.com/the-tolman-hourglass-top-half/</a:t>
            </a:r>
          </a:p>
          <a:p>
            <a:endParaRPr lang="en-US" sz="1600" dirty="0">
              <a:solidFill>
                <a:srgbClr val="242424"/>
              </a:solidFill>
              <a:latin typeface="Calibri Light" panose="020F0302020204030204" pitchFamily="34" charset="0"/>
              <a:cs typeface="Calibri Light" panose="020F0302020204030204" pitchFamily="34" charset="0"/>
            </a:endParaRPr>
          </a:p>
          <a:p>
            <a:pPr>
              <a:lnSpc>
                <a:spcPct val="150000"/>
              </a:lnSpc>
            </a:pPr>
            <a:endParaRPr lang="en-US" sz="1600" i="1">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40552632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D168D3-7F35-620D-FA5E-3D73CF9D0E30}"/>
              </a:ext>
            </a:extLst>
          </p:cNvPr>
          <p:cNvSpPr>
            <a:spLocks noGrp="1"/>
          </p:cNvSpPr>
          <p:nvPr>
            <p:ph type="title"/>
          </p:nvPr>
        </p:nvSpPr>
        <p:spPr>
          <a:xfrm>
            <a:off x="297425" y="348712"/>
            <a:ext cx="8934400" cy="527100"/>
          </a:xfrm>
        </p:spPr>
        <p:txBody>
          <a:bodyPr/>
          <a:lstStyle/>
          <a:p>
            <a:r>
              <a:rPr lang="en-US" sz="4000" dirty="0"/>
              <a:t>Warm-Up</a:t>
            </a:r>
          </a:p>
        </p:txBody>
      </p:sp>
      <p:sp>
        <p:nvSpPr>
          <p:cNvPr id="3" name="TextBox 2">
            <a:extLst>
              <a:ext uri="{FF2B5EF4-FFF2-40B4-BE49-F238E27FC236}">
                <a16:creationId xmlns:a16="http://schemas.microsoft.com/office/drawing/2014/main" id="{1820BB27-D599-4FC5-E1BF-3A29210F783F}"/>
              </a:ext>
            </a:extLst>
          </p:cNvPr>
          <p:cNvSpPr txBox="1"/>
          <p:nvPr/>
        </p:nvSpPr>
        <p:spPr>
          <a:xfrm>
            <a:off x="315564" y="2225249"/>
            <a:ext cx="4299289" cy="369332"/>
          </a:xfrm>
          <a:prstGeom prst="rect">
            <a:avLst/>
          </a:prstGeom>
          <a:noFill/>
        </p:spPr>
        <p:txBody>
          <a:bodyPr wrap="square" rtlCol="0">
            <a:spAutoFit/>
          </a:bodyPr>
          <a:lstStyle/>
          <a:p>
            <a:pPr algn="ctr"/>
            <a:r>
              <a:rPr lang="en-US"/>
              <a:t>Read each row aloud in unison:</a:t>
            </a:r>
            <a:endParaRPr lang="en-US" dirty="0"/>
          </a:p>
        </p:txBody>
      </p:sp>
      <p:graphicFrame>
        <p:nvGraphicFramePr>
          <p:cNvPr id="4" name="Table 5">
            <a:extLst>
              <a:ext uri="{FF2B5EF4-FFF2-40B4-BE49-F238E27FC236}">
                <a16:creationId xmlns:a16="http://schemas.microsoft.com/office/drawing/2014/main" id="{FE11DDCC-52AD-1125-9FF7-2B3283A49D51}"/>
              </a:ext>
            </a:extLst>
          </p:cNvPr>
          <p:cNvGraphicFramePr>
            <a:graphicFrameLocks noGrp="1"/>
          </p:cNvGraphicFramePr>
          <p:nvPr>
            <p:extLst>
              <p:ext uri="{D42A27DB-BD31-4B8C-83A1-F6EECF244321}">
                <p14:modId xmlns:p14="http://schemas.microsoft.com/office/powerpoint/2010/main" val="674885873"/>
              </p:ext>
            </p:extLst>
          </p:nvPr>
        </p:nvGraphicFramePr>
        <p:xfrm>
          <a:off x="5285217" y="2225249"/>
          <a:ext cx="6030912" cy="3749040"/>
        </p:xfrm>
        <a:graphic>
          <a:graphicData uri="http://schemas.openxmlformats.org/drawingml/2006/table">
            <a:tbl>
              <a:tblPr firstRow="1" bandRow="1">
                <a:tableStyleId>{5C22544A-7EE6-4342-B048-85BDC9FD1C3A}</a:tableStyleId>
              </a:tblPr>
              <a:tblGrid>
                <a:gridCol w="2010304">
                  <a:extLst>
                    <a:ext uri="{9D8B030D-6E8A-4147-A177-3AD203B41FA5}">
                      <a16:colId xmlns:a16="http://schemas.microsoft.com/office/drawing/2014/main" val="335491060"/>
                    </a:ext>
                  </a:extLst>
                </a:gridCol>
                <a:gridCol w="2010304">
                  <a:extLst>
                    <a:ext uri="{9D8B030D-6E8A-4147-A177-3AD203B41FA5}">
                      <a16:colId xmlns:a16="http://schemas.microsoft.com/office/drawing/2014/main" val="360271078"/>
                    </a:ext>
                  </a:extLst>
                </a:gridCol>
                <a:gridCol w="2010304">
                  <a:extLst>
                    <a:ext uri="{9D8B030D-6E8A-4147-A177-3AD203B41FA5}">
                      <a16:colId xmlns:a16="http://schemas.microsoft.com/office/drawing/2014/main" val="695293137"/>
                    </a:ext>
                  </a:extLst>
                </a:gridCol>
              </a:tblGrid>
              <a:tr h="937260">
                <a:tc>
                  <a:txBody>
                    <a:bodyPr/>
                    <a:lstStyle/>
                    <a:p>
                      <a:pPr algn="ctr"/>
                      <a:r>
                        <a:rPr lang="en-US" sz="2800" b="0" dirty="0" err="1">
                          <a:solidFill>
                            <a:schemeClr val="tx1"/>
                          </a:solidFill>
                        </a:rPr>
                        <a:t>vic</a:t>
                      </a:r>
                      <a:endParaRPr lang="en-US" sz="2800" b="0" dirty="0">
                        <a:solidFill>
                          <a:schemeClr val="tx1"/>
                        </a:solidFill>
                      </a:endParaRPr>
                    </a:p>
                  </a:txBody>
                  <a:tcPr anchor="ctr">
                    <a:solidFill>
                      <a:schemeClr val="accent1">
                        <a:lumMod val="20000"/>
                        <a:lumOff val="80000"/>
                      </a:schemeClr>
                    </a:solidFill>
                  </a:tcPr>
                </a:tc>
                <a:tc>
                  <a:txBody>
                    <a:bodyPr/>
                    <a:lstStyle/>
                    <a:p>
                      <a:pPr algn="ctr"/>
                      <a:r>
                        <a:rPr lang="en-US" sz="2800" b="0">
                          <a:solidFill>
                            <a:schemeClr val="tx1"/>
                          </a:solidFill>
                        </a:rPr>
                        <a:t>trad</a:t>
                      </a:r>
                    </a:p>
                  </a:txBody>
                  <a:tcPr anchor="ctr">
                    <a:solidFill>
                      <a:schemeClr val="accent1">
                        <a:lumMod val="20000"/>
                        <a:lumOff val="80000"/>
                      </a:schemeClr>
                    </a:solidFill>
                  </a:tcPr>
                </a:tc>
                <a:tc>
                  <a:txBody>
                    <a:bodyPr/>
                    <a:lstStyle/>
                    <a:p>
                      <a:pPr algn="ctr"/>
                      <a:r>
                        <a:rPr lang="en-US" sz="2800" b="0" dirty="0" err="1">
                          <a:solidFill>
                            <a:schemeClr val="tx1"/>
                          </a:solidFill>
                        </a:rPr>
                        <a:t>crait</a:t>
                      </a:r>
                      <a:endParaRPr lang="en-US" sz="2800" b="0" dirty="0">
                        <a:solidFill>
                          <a:schemeClr val="tx1"/>
                        </a:solidFill>
                      </a:endParaRPr>
                    </a:p>
                  </a:txBody>
                  <a:tcPr anchor="ctr">
                    <a:solidFill>
                      <a:schemeClr val="accent1">
                        <a:lumMod val="20000"/>
                        <a:lumOff val="80000"/>
                      </a:schemeClr>
                    </a:solidFill>
                  </a:tcPr>
                </a:tc>
                <a:extLst>
                  <a:ext uri="{0D108BD9-81ED-4DB2-BD59-A6C34878D82A}">
                    <a16:rowId xmlns:a16="http://schemas.microsoft.com/office/drawing/2014/main" val="2270922779"/>
                  </a:ext>
                </a:extLst>
              </a:tr>
              <a:tr h="937260">
                <a:tc>
                  <a:txBody>
                    <a:bodyPr/>
                    <a:lstStyle/>
                    <a:p>
                      <a:pPr algn="ctr"/>
                      <a:r>
                        <a:rPr lang="en-US" sz="2800"/>
                        <a:t>blove</a:t>
                      </a:r>
                    </a:p>
                  </a:txBody>
                  <a:tcPr anchor="ctr"/>
                </a:tc>
                <a:tc>
                  <a:txBody>
                    <a:bodyPr/>
                    <a:lstStyle/>
                    <a:p>
                      <a:pPr algn="ctr"/>
                      <a:r>
                        <a:rPr lang="en-US" sz="2800"/>
                        <a:t>parl</a:t>
                      </a:r>
                    </a:p>
                  </a:txBody>
                  <a:tcPr anchor="ctr"/>
                </a:tc>
                <a:tc>
                  <a:txBody>
                    <a:bodyPr/>
                    <a:lstStyle/>
                    <a:p>
                      <a:pPr algn="ctr"/>
                      <a:r>
                        <a:rPr lang="en-US" sz="2800"/>
                        <a:t>skrint</a:t>
                      </a:r>
                    </a:p>
                  </a:txBody>
                  <a:tcPr anchor="ctr"/>
                </a:tc>
                <a:extLst>
                  <a:ext uri="{0D108BD9-81ED-4DB2-BD59-A6C34878D82A}">
                    <a16:rowId xmlns:a16="http://schemas.microsoft.com/office/drawing/2014/main" val="1268852660"/>
                  </a:ext>
                </a:extLst>
              </a:tr>
              <a:tr h="937260">
                <a:tc>
                  <a:txBody>
                    <a:bodyPr/>
                    <a:lstStyle/>
                    <a:p>
                      <a:pPr algn="ctr"/>
                      <a:r>
                        <a:rPr lang="en-US" sz="2800"/>
                        <a:t>jeeb</a:t>
                      </a:r>
                    </a:p>
                  </a:txBody>
                  <a:tcPr anchor="ctr"/>
                </a:tc>
                <a:tc>
                  <a:txBody>
                    <a:bodyPr/>
                    <a:lstStyle/>
                    <a:p>
                      <a:pPr algn="ctr"/>
                      <a:r>
                        <a:rPr lang="en-US" sz="2800"/>
                        <a:t>gluck</a:t>
                      </a:r>
                    </a:p>
                  </a:txBody>
                  <a:tcPr anchor="ctr"/>
                </a:tc>
                <a:tc>
                  <a:txBody>
                    <a:bodyPr/>
                    <a:lstStyle/>
                    <a:p>
                      <a:pPr algn="ctr"/>
                      <a:r>
                        <a:rPr lang="en-US" sz="2800"/>
                        <a:t>smadge</a:t>
                      </a:r>
                    </a:p>
                  </a:txBody>
                  <a:tcPr anchor="ctr"/>
                </a:tc>
                <a:extLst>
                  <a:ext uri="{0D108BD9-81ED-4DB2-BD59-A6C34878D82A}">
                    <a16:rowId xmlns:a16="http://schemas.microsoft.com/office/drawing/2014/main" val="94544243"/>
                  </a:ext>
                </a:extLst>
              </a:tr>
              <a:tr h="937260">
                <a:tc>
                  <a:txBody>
                    <a:bodyPr/>
                    <a:lstStyle/>
                    <a:p>
                      <a:pPr algn="ctr"/>
                      <a:r>
                        <a:rPr lang="en-US" sz="2800"/>
                        <a:t>troins</a:t>
                      </a:r>
                    </a:p>
                  </a:txBody>
                  <a:tcPr anchor="ctr"/>
                </a:tc>
                <a:tc>
                  <a:txBody>
                    <a:bodyPr/>
                    <a:lstStyle/>
                    <a:p>
                      <a:pPr algn="ctr"/>
                      <a:r>
                        <a:rPr lang="en-US" sz="2800"/>
                        <a:t>worsh</a:t>
                      </a:r>
                    </a:p>
                  </a:txBody>
                  <a:tcPr anchor="ctr"/>
                </a:tc>
                <a:tc>
                  <a:txBody>
                    <a:bodyPr/>
                    <a:lstStyle/>
                    <a:p>
                      <a:pPr algn="ctr"/>
                      <a:r>
                        <a:rPr lang="en-US" sz="2800" dirty="0" err="1"/>
                        <a:t>chigh</a:t>
                      </a:r>
                      <a:endParaRPr lang="en-US" sz="2800" dirty="0"/>
                    </a:p>
                  </a:txBody>
                  <a:tcPr anchor="ctr"/>
                </a:tc>
                <a:extLst>
                  <a:ext uri="{0D108BD9-81ED-4DB2-BD59-A6C34878D82A}">
                    <a16:rowId xmlns:a16="http://schemas.microsoft.com/office/drawing/2014/main" val="2776183209"/>
                  </a:ext>
                </a:extLst>
              </a:tr>
            </a:tbl>
          </a:graphicData>
        </a:graphic>
      </p:graphicFrame>
      <p:pic>
        <p:nvPicPr>
          <p:cNvPr id="5" name="Picture 4">
            <a:extLst>
              <a:ext uri="{FF2B5EF4-FFF2-40B4-BE49-F238E27FC236}">
                <a16:creationId xmlns:a16="http://schemas.microsoft.com/office/drawing/2014/main" id="{CC2C371B-A1B4-8E5B-15D0-A45FD554A5CE}"/>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7976" y="2706649"/>
            <a:ext cx="3714467" cy="2786241"/>
          </a:xfrm>
          <a:prstGeom prst="rect">
            <a:avLst/>
          </a:prstGeom>
          <a:effectLst>
            <a:softEdge rad="165100"/>
          </a:effectLst>
        </p:spPr>
      </p:pic>
    </p:spTree>
    <p:extLst>
      <p:ext uri="{BB962C8B-B14F-4D97-AF65-F5344CB8AC3E}">
        <p14:creationId xmlns:p14="http://schemas.microsoft.com/office/powerpoint/2010/main" val="6142346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442DEAD-6574-D62B-3E74-076EF127D9FE}"/>
              </a:ext>
            </a:extLst>
          </p:cNvPr>
          <p:cNvSpPr>
            <a:spLocks noGrp="1"/>
          </p:cNvSpPr>
          <p:nvPr>
            <p:ph type="title"/>
          </p:nvPr>
        </p:nvSpPr>
        <p:spPr>
          <a:xfrm>
            <a:off x="0" y="2984419"/>
            <a:ext cx="12192000" cy="1618694"/>
          </a:xfrm>
        </p:spPr>
        <p:txBody>
          <a:bodyPr/>
          <a:lstStyle/>
          <a:p>
            <a:r>
              <a:rPr lang="en-US" u="sng"/>
              <a:t>Setting the Foundation</a:t>
            </a:r>
          </a:p>
        </p:txBody>
      </p:sp>
    </p:spTree>
    <p:extLst>
      <p:ext uri="{BB962C8B-B14F-4D97-AF65-F5344CB8AC3E}">
        <p14:creationId xmlns:p14="http://schemas.microsoft.com/office/powerpoint/2010/main" val="38803814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840073B-65D4-E1CC-1383-556E3281BC14}"/>
              </a:ext>
            </a:extLst>
          </p:cNvPr>
          <p:cNvSpPr>
            <a:spLocks noGrp="1"/>
          </p:cNvSpPr>
          <p:nvPr>
            <p:ph type="title"/>
          </p:nvPr>
        </p:nvSpPr>
        <p:spPr>
          <a:xfrm>
            <a:off x="297425" y="346173"/>
            <a:ext cx="8934400" cy="527100"/>
          </a:xfrm>
        </p:spPr>
        <p:txBody>
          <a:bodyPr/>
          <a:lstStyle/>
          <a:p>
            <a:r>
              <a:rPr lang="en-US" sz="4000" dirty="0"/>
              <a:t>44 English Phonemes </a:t>
            </a:r>
          </a:p>
        </p:txBody>
      </p:sp>
      <p:graphicFrame>
        <p:nvGraphicFramePr>
          <p:cNvPr id="4" name="Table 4">
            <a:extLst>
              <a:ext uri="{FF2B5EF4-FFF2-40B4-BE49-F238E27FC236}">
                <a16:creationId xmlns:a16="http://schemas.microsoft.com/office/drawing/2014/main" id="{464E1B31-0EC3-9D1F-70D2-6B7C3CD50F1E}"/>
              </a:ext>
            </a:extLst>
          </p:cNvPr>
          <p:cNvGraphicFramePr>
            <a:graphicFrameLocks noGrp="1"/>
          </p:cNvGraphicFramePr>
          <p:nvPr>
            <p:extLst>
              <p:ext uri="{D42A27DB-BD31-4B8C-83A1-F6EECF244321}">
                <p14:modId xmlns:p14="http://schemas.microsoft.com/office/powerpoint/2010/main" val="3014234893"/>
              </p:ext>
            </p:extLst>
          </p:nvPr>
        </p:nvGraphicFramePr>
        <p:xfrm>
          <a:off x="942109" y="1468582"/>
          <a:ext cx="10501746" cy="5389417"/>
        </p:xfrm>
        <a:graphic>
          <a:graphicData uri="http://schemas.openxmlformats.org/drawingml/2006/table">
            <a:tbl>
              <a:tblPr firstRow="1" bandRow="1">
                <a:tableStyleId>{5C22544A-7EE6-4342-B048-85BDC9FD1C3A}</a:tableStyleId>
              </a:tblPr>
              <a:tblGrid>
                <a:gridCol w="5250873">
                  <a:extLst>
                    <a:ext uri="{9D8B030D-6E8A-4147-A177-3AD203B41FA5}">
                      <a16:colId xmlns:a16="http://schemas.microsoft.com/office/drawing/2014/main" val="264349467"/>
                    </a:ext>
                  </a:extLst>
                </a:gridCol>
                <a:gridCol w="5250873">
                  <a:extLst>
                    <a:ext uri="{9D8B030D-6E8A-4147-A177-3AD203B41FA5}">
                      <a16:colId xmlns:a16="http://schemas.microsoft.com/office/drawing/2014/main" val="4262467658"/>
                    </a:ext>
                  </a:extLst>
                </a:gridCol>
              </a:tblGrid>
              <a:tr h="673432">
                <a:tc>
                  <a:txBody>
                    <a:bodyPr/>
                    <a:lstStyle/>
                    <a:p>
                      <a:pPr algn="ctr"/>
                      <a:r>
                        <a:rPr lang="en-US" sz="2400" dirty="0">
                          <a:solidFill>
                            <a:schemeClr val="tx1"/>
                          </a:solidFill>
                        </a:rPr>
                        <a:t>25 Consonant Sounds </a:t>
                      </a:r>
                    </a:p>
                  </a:txBody>
                  <a:tcPr/>
                </a:tc>
                <a:tc>
                  <a:txBody>
                    <a:bodyPr/>
                    <a:lstStyle/>
                    <a:p>
                      <a:pPr algn="ctr"/>
                      <a:r>
                        <a:rPr lang="en-US" sz="2400" dirty="0">
                          <a:solidFill>
                            <a:schemeClr val="tx1"/>
                          </a:solidFill>
                        </a:rPr>
                        <a:t>19 Vowel Sounds </a:t>
                      </a:r>
                    </a:p>
                  </a:txBody>
                  <a:tcPr/>
                </a:tc>
                <a:extLst>
                  <a:ext uri="{0D108BD9-81ED-4DB2-BD59-A6C34878D82A}">
                    <a16:rowId xmlns:a16="http://schemas.microsoft.com/office/drawing/2014/main" val="479219847"/>
                  </a:ext>
                </a:extLst>
              </a:tr>
              <a:tr h="675393">
                <a:tc>
                  <a:txBody>
                    <a:bodyPr/>
                    <a:lstStyle/>
                    <a:p>
                      <a:pPr marL="0" marR="0" lvl="0" indent="0" algn="ctr" rtl="0" eaLnBrk="1" fontAlgn="auto" latinLnBrk="0" hangingPunct="1">
                        <a:lnSpc>
                          <a:spcPct val="100000"/>
                        </a:lnSpc>
                        <a:spcBef>
                          <a:spcPts val="0"/>
                        </a:spcBef>
                        <a:spcAft>
                          <a:spcPts val="0"/>
                        </a:spcAft>
                        <a:buClrTx/>
                        <a:buSzTx/>
                        <a:buFontTx/>
                        <a:buNone/>
                      </a:pPr>
                      <a:r>
                        <a:rPr lang="en-US" sz="2800">
                          <a:solidFill>
                            <a:schemeClr val="tx1"/>
                          </a:solidFill>
                        </a:rPr>
                        <a:t>/b/	/k/	/s/	/ch/</a:t>
                      </a:r>
                    </a:p>
                  </a:txBody>
                  <a:tcPr/>
                </a:tc>
                <a:tc>
                  <a:txBody>
                    <a:bodyPr/>
                    <a:lstStyle/>
                    <a:p>
                      <a:pPr marL="0" marR="0" algn="ctr">
                        <a:lnSpc>
                          <a:spcPct val="107000"/>
                        </a:lnSpc>
                        <a:spcBef>
                          <a:spcPts val="0"/>
                        </a:spcBef>
                        <a:spcAft>
                          <a:spcPts val="800"/>
                        </a:spcAft>
                      </a:pPr>
                      <a:r>
                        <a:rPr lang="en-US" sz="2800">
                          <a:solidFill>
                            <a:schemeClr val="tx1"/>
                          </a:solidFill>
                        </a:rPr>
                        <a:t>/</a:t>
                      </a:r>
                      <a:r>
                        <a:rPr lang="en-US" sz="2800" b="0" i="0" u="none" strike="noStrike" kern="1200">
                          <a:solidFill>
                            <a:schemeClr val="dk1"/>
                          </a:solidFill>
                          <a:effectLst/>
                          <a:latin typeface="+mn-lt"/>
                          <a:ea typeface="+mn-ea"/>
                          <a:cs typeface="+mn-cs"/>
                        </a:rPr>
                        <a:t>ā</a:t>
                      </a:r>
                      <a:r>
                        <a:rPr lang="en-US" sz="2800">
                          <a:solidFill>
                            <a:schemeClr val="tx1"/>
                          </a:solidFill>
                        </a:rPr>
                        <a:t>/	 /</a:t>
                      </a:r>
                      <a:r>
                        <a:rPr lang="en-US" sz="2800" b="0" i="0" u="none" strike="noStrike" kern="1200">
                          <a:solidFill>
                            <a:schemeClr val="dk1"/>
                          </a:solidFill>
                          <a:effectLst/>
                          <a:latin typeface="+mn-lt"/>
                          <a:ea typeface="+mn-ea"/>
                          <a:cs typeface="+mn-cs"/>
                        </a:rPr>
                        <a:t>ă</a:t>
                      </a:r>
                      <a:r>
                        <a:rPr lang="en-US" sz="2800">
                          <a:solidFill>
                            <a:schemeClr val="tx1"/>
                          </a:solidFill>
                        </a:rPr>
                        <a:t>/	 /</a:t>
                      </a:r>
                      <a:r>
                        <a:rPr lang="en-US" sz="2800">
                          <a:effectLst/>
                          <a:latin typeface="Calibri"/>
                          <a:ea typeface="Calibri"/>
                          <a:cs typeface="Times New Roman"/>
                        </a:rPr>
                        <a:t>o</a:t>
                      </a:r>
                      <a:r>
                        <a:rPr lang="en-US" sz="2800">
                          <a:effectLst/>
                          <a:latin typeface="Calibri"/>
                          <a:ea typeface="Calibri"/>
                        </a:rPr>
                        <a:t>͞</a:t>
                      </a:r>
                      <a:r>
                        <a:rPr lang="en-US" sz="2800">
                          <a:effectLst/>
                          <a:latin typeface="Calibri"/>
                          <a:ea typeface="Calibri"/>
                          <a:cs typeface="Times New Roman"/>
                        </a:rPr>
                        <a:t>o</a:t>
                      </a:r>
                      <a:r>
                        <a:rPr lang="en-US" sz="2800">
                          <a:solidFill>
                            <a:schemeClr val="tx1"/>
                          </a:solidFill>
                        </a:rPr>
                        <a:t>/	 /ar/</a:t>
                      </a:r>
                    </a:p>
                  </a:txBody>
                  <a:tcPr/>
                </a:tc>
                <a:extLst>
                  <a:ext uri="{0D108BD9-81ED-4DB2-BD59-A6C34878D82A}">
                    <a16:rowId xmlns:a16="http://schemas.microsoft.com/office/drawing/2014/main" val="2418871347"/>
                  </a:ext>
                </a:extLst>
              </a:tr>
              <a:tr h="673432">
                <a:tc>
                  <a:txBody>
                    <a:bodyPr/>
                    <a:lstStyle/>
                    <a:p>
                      <a:pPr algn="ctr"/>
                      <a:r>
                        <a:rPr lang="en-US" sz="2800"/>
                        <a:t>/d/	/l/	/t/	/sh/</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a:solidFill>
                            <a:schemeClr val="tx1"/>
                          </a:solidFill>
                        </a:rPr>
                        <a:t>/ē/	 /ĕ/	 /</a:t>
                      </a:r>
                      <a:r>
                        <a:rPr lang="en-US" sz="2800">
                          <a:effectLst/>
                          <a:latin typeface="Calibri"/>
                          <a:ea typeface="Calibri"/>
                          <a:cs typeface="Times New Roman"/>
                        </a:rPr>
                        <a:t>o</a:t>
                      </a:r>
                      <a:r>
                        <a:rPr lang="en-US" sz="2800">
                          <a:effectLst/>
                          <a:latin typeface="Calibri"/>
                          <a:ea typeface="Calibri"/>
                        </a:rPr>
                        <a:t>͝</a:t>
                      </a:r>
                      <a:r>
                        <a:rPr lang="en-US" sz="2800">
                          <a:effectLst/>
                          <a:latin typeface="Calibri"/>
                          <a:ea typeface="Calibri"/>
                          <a:cs typeface="Times New Roman"/>
                        </a:rPr>
                        <a:t>o</a:t>
                      </a:r>
                      <a:r>
                        <a:rPr lang="en-US" sz="2800">
                          <a:solidFill>
                            <a:schemeClr val="tx1"/>
                          </a:solidFill>
                        </a:rPr>
                        <a:t>/	 /er/</a:t>
                      </a:r>
                    </a:p>
                  </a:txBody>
                  <a:tcPr/>
                </a:tc>
                <a:extLst>
                  <a:ext uri="{0D108BD9-81ED-4DB2-BD59-A6C34878D82A}">
                    <a16:rowId xmlns:a16="http://schemas.microsoft.com/office/drawing/2014/main" val="1654574234"/>
                  </a:ext>
                </a:extLst>
              </a:tr>
              <a:tr h="67343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a:solidFill>
                            <a:schemeClr val="tx1"/>
                          </a:solidFill>
                        </a:rPr>
                        <a:t>/f/	/m/	/v/	/zh/</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a:solidFill>
                            <a:schemeClr val="tx1"/>
                          </a:solidFill>
                        </a:rPr>
                        <a:t>/ī/	 /ĭ/	 /oi/	 /or/</a:t>
                      </a:r>
                    </a:p>
                  </a:txBody>
                  <a:tcPr/>
                </a:tc>
                <a:extLst>
                  <a:ext uri="{0D108BD9-81ED-4DB2-BD59-A6C34878D82A}">
                    <a16:rowId xmlns:a16="http://schemas.microsoft.com/office/drawing/2014/main" val="1897963502"/>
                  </a:ext>
                </a:extLst>
              </a:tr>
              <a:tr h="67343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a:solidFill>
                            <a:schemeClr val="tx1"/>
                          </a:solidFill>
                        </a:rPr>
                        <a:t>/g/	/n/	/w/	/th/</a:t>
                      </a:r>
                    </a:p>
                  </a:txBody>
                  <a:tcPr/>
                </a:tc>
                <a:tc>
                  <a:txBody>
                    <a:bodyPr/>
                    <a:lstStyle/>
                    <a:p>
                      <a:pPr marL="0" marR="0" lvl="0" indent="0" algn="ctr" rtl="0" eaLnBrk="1" fontAlgn="auto" latinLnBrk="0" hangingPunct="1">
                        <a:lnSpc>
                          <a:spcPct val="100000"/>
                        </a:lnSpc>
                        <a:spcBef>
                          <a:spcPts val="0"/>
                        </a:spcBef>
                        <a:spcAft>
                          <a:spcPts val="0"/>
                        </a:spcAft>
                        <a:buClrTx/>
                        <a:buSzTx/>
                        <a:buFontTx/>
                        <a:buNone/>
                      </a:pPr>
                      <a:r>
                        <a:rPr lang="en-US" sz="2800">
                          <a:solidFill>
                            <a:schemeClr val="tx1"/>
                          </a:solidFill>
                        </a:rPr>
                        <a:t>/ō/      /ŏ/    /ou/	 /Ə/</a:t>
                      </a:r>
                    </a:p>
                  </a:txBody>
                  <a:tcPr/>
                </a:tc>
                <a:extLst>
                  <a:ext uri="{0D108BD9-81ED-4DB2-BD59-A6C34878D82A}">
                    <a16:rowId xmlns:a16="http://schemas.microsoft.com/office/drawing/2014/main" val="1621907457"/>
                  </a:ext>
                </a:extLst>
              </a:tr>
              <a:tr h="67343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a:solidFill>
                            <a:schemeClr val="tx1"/>
                          </a:solidFill>
                        </a:rPr>
                        <a:t>/h/	/p/	/y/	/th/</a:t>
                      </a:r>
                    </a:p>
                  </a:txBody>
                  <a:tcPr/>
                </a:tc>
                <a:tc>
                  <a:txBody>
                    <a:bodyPr/>
                    <a:lstStyle/>
                    <a:p>
                      <a:pPr algn="l"/>
                      <a:r>
                        <a:rPr lang="en-US" sz="2800">
                          <a:solidFill>
                            <a:schemeClr val="tx1"/>
                          </a:solidFill>
                        </a:rPr>
                        <a:t>           /ū/     /ŭ/                /aw/</a:t>
                      </a:r>
                    </a:p>
                  </a:txBody>
                  <a:tcPr/>
                </a:tc>
                <a:extLst>
                  <a:ext uri="{0D108BD9-81ED-4DB2-BD59-A6C34878D82A}">
                    <a16:rowId xmlns:a16="http://schemas.microsoft.com/office/drawing/2014/main" val="3989115708"/>
                  </a:ext>
                </a:extLst>
              </a:tr>
              <a:tr h="67343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a:solidFill>
                            <a:schemeClr val="tx1"/>
                          </a:solidFill>
                        </a:rPr>
                        <a:t>/j/	/r/	/z/	/hw/</a:t>
                      </a:r>
                    </a:p>
                  </a:txBody>
                  <a:tcPr/>
                </a:tc>
                <a:tc>
                  <a:txBody>
                    <a:bodyPr/>
                    <a:lstStyle/>
                    <a:p>
                      <a:endParaRPr lang="en-US"/>
                    </a:p>
                  </a:txBody>
                  <a:tcPr/>
                </a:tc>
                <a:extLst>
                  <a:ext uri="{0D108BD9-81ED-4DB2-BD59-A6C34878D82A}">
                    <a16:rowId xmlns:a16="http://schemas.microsoft.com/office/drawing/2014/main" val="490238062"/>
                  </a:ext>
                </a:extLst>
              </a:tr>
              <a:tr h="673432">
                <a:tc>
                  <a:txBody>
                    <a:bodyPr/>
                    <a:lstStyle/>
                    <a:p>
                      <a:pPr algn="ctr"/>
                      <a:r>
                        <a:rPr lang="en-US" sz="2800">
                          <a:solidFill>
                            <a:schemeClr val="tx1"/>
                          </a:solidFill>
                        </a:rPr>
                        <a:t>                                 /ng/</a:t>
                      </a:r>
                    </a:p>
                  </a:txBody>
                  <a:tcPr/>
                </a:tc>
                <a:tc>
                  <a:txBody>
                    <a:bodyPr/>
                    <a:lstStyle/>
                    <a:p>
                      <a:endParaRPr lang="en-US" dirty="0"/>
                    </a:p>
                  </a:txBody>
                  <a:tcPr/>
                </a:tc>
                <a:extLst>
                  <a:ext uri="{0D108BD9-81ED-4DB2-BD59-A6C34878D82A}">
                    <a16:rowId xmlns:a16="http://schemas.microsoft.com/office/drawing/2014/main" val="4037489363"/>
                  </a:ext>
                </a:extLst>
              </a:tr>
            </a:tbl>
          </a:graphicData>
        </a:graphic>
      </p:graphicFrame>
      <p:sp>
        <p:nvSpPr>
          <p:cNvPr id="7" name="TextBox 6">
            <a:extLst>
              <a:ext uri="{FF2B5EF4-FFF2-40B4-BE49-F238E27FC236}">
                <a16:creationId xmlns:a16="http://schemas.microsoft.com/office/drawing/2014/main" id="{D29CD494-CA88-A1A5-7ADD-A4D622683BC2}"/>
              </a:ext>
            </a:extLst>
          </p:cNvPr>
          <p:cNvSpPr txBox="1"/>
          <p:nvPr/>
        </p:nvSpPr>
        <p:spPr>
          <a:xfrm>
            <a:off x="6849765" y="5643586"/>
            <a:ext cx="4000500" cy="1015663"/>
          </a:xfrm>
          <a:prstGeom prst="rect">
            <a:avLst/>
          </a:prstGeom>
          <a:solidFill>
            <a:schemeClr val="bg1"/>
          </a:solidFill>
          <a:ln>
            <a:solidFill>
              <a:schemeClr val="tx1"/>
            </a:solidFill>
          </a:ln>
        </p:spPr>
        <p:txBody>
          <a:bodyPr wrap="square" rtlCol="0">
            <a:spAutoFit/>
          </a:bodyPr>
          <a:lstStyle/>
          <a:p>
            <a:pPr algn="ctr"/>
            <a:r>
              <a:rPr lang="en-US" sz="2000"/>
              <a:t>Macron – long sound</a:t>
            </a:r>
          </a:p>
          <a:p>
            <a:pPr algn="ctr"/>
            <a:r>
              <a:rPr lang="en-US" sz="2000"/>
              <a:t> </a:t>
            </a:r>
          </a:p>
          <a:p>
            <a:pPr algn="ctr"/>
            <a:r>
              <a:rPr lang="en-US" sz="2000"/>
              <a:t>Breve – short sound </a:t>
            </a:r>
          </a:p>
        </p:txBody>
      </p:sp>
      <p:sp>
        <p:nvSpPr>
          <p:cNvPr id="5" name="Arc 4">
            <a:extLst>
              <a:ext uri="{FF2B5EF4-FFF2-40B4-BE49-F238E27FC236}">
                <a16:creationId xmlns:a16="http://schemas.microsoft.com/office/drawing/2014/main" id="{06559A46-0304-ED93-DCE3-9FD1294ADE49}"/>
              </a:ext>
              <a:ext uri="{C183D7F6-B498-43B3-948B-1728B52AA6E4}">
                <adec:decorative xmlns:adec="http://schemas.microsoft.com/office/drawing/2017/decorative" val="1"/>
              </a:ext>
            </a:extLst>
          </p:cNvPr>
          <p:cNvSpPr/>
          <p:nvPr/>
        </p:nvSpPr>
        <p:spPr>
          <a:xfrm rot="13125859" flipH="1">
            <a:off x="6956683" y="5865585"/>
            <a:ext cx="700209" cy="645556"/>
          </a:xfrm>
          <a:prstGeom prst="arc">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cxnSp>
        <p:nvCxnSpPr>
          <p:cNvPr id="8" name="Straight Connector 7">
            <a:extLst>
              <a:ext uri="{FF2B5EF4-FFF2-40B4-BE49-F238E27FC236}">
                <a16:creationId xmlns:a16="http://schemas.microsoft.com/office/drawing/2014/main" id="{9EA543A0-BA78-CB59-17CB-80CEA4941FA4}"/>
              </a:ext>
              <a:ext uri="{C183D7F6-B498-43B3-948B-1728B52AA6E4}">
                <adec:decorative xmlns:adec="http://schemas.microsoft.com/office/drawing/2017/decorative" val="1"/>
              </a:ext>
            </a:extLst>
          </p:cNvPr>
          <p:cNvCxnSpPr/>
          <p:nvPr/>
        </p:nvCxnSpPr>
        <p:spPr>
          <a:xfrm>
            <a:off x="7085114" y="5754590"/>
            <a:ext cx="443346" cy="0"/>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8942122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AEA6D7-3784-99B7-B4C9-21A011E436D0}"/>
              </a:ext>
            </a:extLst>
          </p:cNvPr>
          <p:cNvSpPr>
            <a:spLocks noGrp="1"/>
          </p:cNvSpPr>
          <p:nvPr>
            <p:ph type="title"/>
          </p:nvPr>
        </p:nvSpPr>
        <p:spPr/>
        <p:txBody>
          <a:bodyPr/>
          <a:lstStyle/>
          <a:p>
            <a:r>
              <a:rPr lang="en-US" sz="4000" b="0" i="0" u="none" strike="noStrike" dirty="0">
                <a:solidFill>
                  <a:schemeClr val="bg1"/>
                </a:solidFill>
                <a:effectLst/>
                <a:latin typeface="Calibri" panose="020F0502020204030204" pitchFamily="34" charset="0"/>
              </a:rPr>
              <a:t>Connection Between </a:t>
            </a:r>
            <a:r>
              <a:rPr lang="en-US" sz="4000" dirty="0">
                <a:solidFill>
                  <a:schemeClr val="bg1"/>
                </a:solidFill>
                <a:latin typeface="Calibri" panose="020F0502020204030204" pitchFamily="34" charset="0"/>
              </a:rPr>
              <a:t>I</a:t>
            </a:r>
            <a:r>
              <a:rPr lang="en-US" sz="4000" b="0" i="0" u="none" strike="noStrike" dirty="0">
                <a:solidFill>
                  <a:schemeClr val="bg1"/>
                </a:solidFill>
                <a:effectLst/>
                <a:latin typeface="Calibri" panose="020F0502020204030204" pitchFamily="34" charset="0"/>
              </a:rPr>
              <a:t>solating </a:t>
            </a:r>
            <a:r>
              <a:rPr lang="en-US" sz="4000" dirty="0">
                <a:solidFill>
                  <a:schemeClr val="bg1"/>
                </a:solidFill>
                <a:latin typeface="Calibri" panose="020F0502020204030204" pitchFamily="34" charset="0"/>
              </a:rPr>
              <a:t>P</a:t>
            </a:r>
            <a:r>
              <a:rPr lang="en-US" sz="4000" b="0" i="0" u="none" strike="noStrike" dirty="0">
                <a:solidFill>
                  <a:schemeClr val="bg1"/>
                </a:solidFill>
                <a:effectLst/>
                <a:latin typeface="Calibri" panose="020F0502020204030204" pitchFamily="34" charset="0"/>
              </a:rPr>
              <a:t>honemes in CVC Words and Readiness for Decoding</a:t>
            </a:r>
            <a:endParaRPr lang="en-US" sz="4000" dirty="0">
              <a:solidFill>
                <a:schemeClr val="bg1"/>
              </a:solidFill>
            </a:endParaRPr>
          </a:p>
        </p:txBody>
      </p:sp>
      <p:graphicFrame>
        <p:nvGraphicFramePr>
          <p:cNvPr id="3" name="Table 3">
            <a:extLst>
              <a:ext uri="{FF2B5EF4-FFF2-40B4-BE49-F238E27FC236}">
                <a16:creationId xmlns:a16="http://schemas.microsoft.com/office/drawing/2014/main" id="{03276F7E-37EF-638C-849F-76AC5A9B215B}"/>
              </a:ext>
              <a:ext uri="{C183D7F6-B498-43B3-948B-1728B52AA6E4}">
                <adec:decorative xmlns:adec="http://schemas.microsoft.com/office/drawing/2017/decorative" val="1"/>
              </a:ext>
            </a:extLst>
          </p:cNvPr>
          <p:cNvGraphicFramePr>
            <a:graphicFrameLocks noGrp="1"/>
          </p:cNvGraphicFramePr>
          <p:nvPr>
            <p:extLst>
              <p:ext uri="{D42A27DB-BD31-4B8C-83A1-F6EECF244321}">
                <p14:modId xmlns:p14="http://schemas.microsoft.com/office/powerpoint/2010/main" val="3306510236"/>
              </p:ext>
            </p:extLst>
          </p:nvPr>
        </p:nvGraphicFramePr>
        <p:xfrm>
          <a:off x="1123096" y="4107767"/>
          <a:ext cx="3641529" cy="1093763"/>
        </p:xfrm>
        <a:graphic>
          <a:graphicData uri="http://schemas.openxmlformats.org/drawingml/2006/table">
            <a:tbl>
              <a:tblPr firstRow="1" bandRow="1">
                <a:tableStyleId>{93296810-A885-4BE3-A3E7-6D5BEEA58F35}</a:tableStyleId>
              </a:tblPr>
              <a:tblGrid>
                <a:gridCol w="1213843">
                  <a:extLst>
                    <a:ext uri="{9D8B030D-6E8A-4147-A177-3AD203B41FA5}">
                      <a16:colId xmlns:a16="http://schemas.microsoft.com/office/drawing/2014/main" val="383831142"/>
                    </a:ext>
                  </a:extLst>
                </a:gridCol>
                <a:gridCol w="1213843">
                  <a:extLst>
                    <a:ext uri="{9D8B030D-6E8A-4147-A177-3AD203B41FA5}">
                      <a16:colId xmlns:a16="http://schemas.microsoft.com/office/drawing/2014/main" val="2943109311"/>
                    </a:ext>
                  </a:extLst>
                </a:gridCol>
                <a:gridCol w="1213843">
                  <a:extLst>
                    <a:ext uri="{9D8B030D-6E8A-4147-A177-3AD203B41FA5}">
                      <a16:colId xmlns:a16="http://schemas.microsoft.com/office/drawing/2014/main" val="702830538"/>
                    </a:ext>
                  </a:extLst>
                </a:gridCol>
              </a:tblGrid>
              <a:tr h="1093763">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extLst>
                  <a:ext uri="{0D108BD9-81ED-4DB2-BD59-A6C34878D82A}">
                    <a16:rowId xmlns:a16="http://schemas.microsoft.com/office/drawing/2014/main" val="906871492"/>
                  </a:ext>
                </a:extLst>
              </a:tr>
            </a:tbl>
          </a:graphicData>
        </a:graphic>
      </p:graphicFrame>
      <p:graphicFrame>
        <p:nvGraphicFramePr>
          <p:cNvPr id="6" name="Table 5">
            <a:extLst>
              <a:ext uri="{FF2B5EF4-FFF2-40B4-BE49-F238E27FC236}">
                <a16:creationId xmlns:a16="http://schemas.microsoft.com/office/drawing/2014/main" id="{DBCA9D3D-10B5-9DA9-E6BB-FADD795F3A05}"/>
              </a:ext>
              <a:ext uri="{C183D7F6-B498-43B3-948B-1728B52AA6E4}">
                <adec:decorative xmlns:adec="http://schemas.microsoft.com/office/drawing/2017/decorative" val="1"/>
              </a:ext>
            </a:extLst>
          </p:cNvPr>
          <p:cNvGraphicFramePr>
            <a:graphicFrameLocks noGrp="1"/>
          </p:cNvGraphicFramePr>
          <p:nvPr>
            <p:extLst>
              <p:ext uri="{D42A27DB-BD31-4B8C-83A1-F6EECF244321}">
                <p14:modId xmlns:p14="http://schemas.microsoft.com/office/powerpoint/2010/main" val="725198794"/>
              </p:ext>
            </p:extLst>
          </p:nvPr>
        </p:nvGraphicFramePr>
        <p:xfrm>
          <a:off x="7056121" y="4103242"/>
          <a:ext cx="3641529" cy="1093763"/>
        </p:xfrm>
        <a:graphic>
          <a:graphicData uri="http://schemas.openxmlformats.org/drawingml/2006/table">
            <a:tbl>
              <a:tblPr firstRow="1" bandRow="1">
                <a:tableStyleId>{93296810-A885-4BE3-A3E7-6D5BEEA58F35}</a:tableStyleId>
              </a:tblPr>
              <a:tblGrid>
                <a:gridCol w="1213843">
                  <a:extLst>
                    <a:ext uri="{9D8B030D-6E8A-4147-A177-3AD203B41FA5}">
                      <a16:colId xmlns:a16="http://schemas.microsoft.com/office/drawing/2014/main" val="1573183179"/>
                    </a:ext>
                  </a:extLst>
                </a:gridCol>
                <a:gridCol w="1213843">
                  <a:extLst>
                    <a:ext uri="{9D8B030D-6E8A-4147-A177-3AD203B41FA5}">
                      <a16:colId xmlns:a16="http://schemas.microsoft.com/office/drawing/2014/main" val="4111175779"/>
                    </a:ext>
                  </a:extLst>
                </a:gridCol>
                <a:gridCol w="1213843">
                  <a:extLst>
                    <a:ext uri="{9D8B030D-6E8A-4147-A177-3AD203B41FA5}">
                      <a16:colId xmlns:a16="http://schemas.microsoft.com/office/drawing/2014/main" val="17609966"/>
                    </a:ext>
                  </a:extLst>
                </a:gridCol>
              </a:tblGrid>
              <a:tr h="1093763">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extLst>
                  <a:ext uri="{0D108BD9-81ED-4DB2-BD59-A6C34878D82A}">
                    <a16:rowId xmlns:a16="http://schemas.microsoft.com/office/drawing/2014/main" val="2863932144"/>
                  </a:ext>
                </a:extLst>
              </a:tr>
            </a:tbl>
          </a:graphicData>
        </a:graphic>
      </p:graphicFrame>
      <p:pic>
        <p:nvPicPr>
          <p:cNvPr id="16" name="Picture 15" descr="Image of a cat ">
            <a:extLst>
              <a:ext uri="{FF2B5EF4-FFF2-40B4-BE49-F238E27FC236}">
                <a16:creationId xmlns:a16="http://schemas.microsoft.com/office/drawing/2014/main" id="{BC69474F-DFC2-6A3A-B5FB-338DEF34301C}"/>
              </a:ext>
              <a:ext uri="{C183D7F6-B498-43B3-948B-1728B52AA6E4}">
                <adec:decorative xmlns:adec="http://schemas.microsoft.com/office/drawing/2017/decorative" val="0"/>
              </a:ext>
            </a:extLst>
          </p:cNvPr>
          <p:cNvPicPr>
            <a:picLocks noChangeAspect="1"/>
          </p:cNvPicPr>
          <p:nvPr/>
        </p:nvPicPr>
        <p:blipFill>
          <a:blip r:embed="rId3"/>
          <a:stretch>
            <a:fillRect/>
          </a:stretch>
        </p:blipFill>
        <p:spPr>
          <a:xfrm>
            <a:off x="4819253" y="1701347"/>
            <a:ext cx="1880571" cy="1727653"/>
          </a:xfrm>
          <a:prstGeom prst="rect">
            <a:avLst/>
          </a:prstGeom>
        </p:spPr>
      </p:pic>
      <p:sp>
        <p:nvSpPr>
          <p:cNvPr id="13" name="TextBox 12">
            <a:extLst>
              <a:ext uri="{FF2B5EF4-FFF2-40B4-BE49-F238E27FC236}">
                <a16:creationId xmlns:a16="http://schemas.microsoft.com/office/drawing/2014/main" id="{DB2CEFE4-E681-C7F4-4124-099D7F82EAD4}"/>
              </a:ext>
            </a:extLst>
          </p:cNvPr>
          <p:cNvSpPr txBox="1"/>
          <p:nvPr/>
        </p:nvSpPr>
        <p:spPr>
          <a:xfrm>
            <a:off x="1123094" y="3319975"/>
            <a:ext cx="3641529" cy="707886"/>
          </a:xfrm>
          <a:prstGeom prst="rect">
            <a:avLst/>
          </a:prstGeom>
          <a:noFill/>
        </p:spPr>
        <p:txBody>
          <a:bodyPr wrap="square" rtlCol="0">
            <a:spAutoFit/>
          </a:bodyPr>
          <a:lstStyle/>
          <a:p>
            <a:r>
              <a:rPr lang="en-US" sz="4000"/>
              <a:t>/k/	    /a/      /t/</a:t>
            </a:r>
          </a:p>
        </p:txBody>
      </p:sp>
      <p:sp>
        <p:nvSpPr>
          <p:cNvPr id="7" name="Flowchart: Connector 6" descr="Chip or counter used to represent each sound in the Elkonin box">
            <a:extLst>
              <a:ext uri="{FF2B5EF4-FFF2-40B4-BE49-F238E27FC236}">
                <a16:creationId xmlns:a16="http://schemas.microsoft.com/office/drawing/2014/main" id="{168E1B14-1C72-5712-7E66-40A2F037206F}"/>
              </a:ext>
              <a:ext uri="{C183D7F6-B498-43B3-948B-1728B52AA6E4}">
                <adec:decorative xmlns:adec="http://schemas.microsoft.com/office/drawing/2017/decorative" val="0"/>
              </a:ext>
            </a:extLst>
          </p:cNvPr>
          <p:cNvSpPr/>
          <p:nvPr/>
        </p:nvSpPr>
        <p:spPr>
          <a:xfrm>
            <a:off x="1494351" y="4311748"/>
            <a:ext cx="686141" cy="68580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Chip or counter used to represent each sound in the Elkonin box">
            <a:extLst>
              <a:ext uri="{FF2B5EF4-FFF2-40B4-BE49-F238E27FC236}">
                <a16:creationId xmlns:a16="http://schemas.microsoft.com/office/drawing/2014/main" id="{A9FB67CA-71F3-21F6-F7D4-01D905DBA7F2}"/>
              </a:ext>
              <a:ext uri="{C183D7F6-B498-43B3-948B-1728B52AA6E4}">
                <adec:decorative xmlns:adec="http://schemas.microsoft.com/office/drawing/2017/decorative" val="0"/>
              </a:ext>
            </a:extLst>
          </p:cNvPr>
          <p:cNvPicPr>
            <a:picLocks noChangeAspect="1"/>
          </p:cNvPicPr>
          <p:nvPr/>
        </p:nvPicPr>
        <p:blipFill>
          <a:blip r:embed="rId4"/>
          <a:stretch>
            <a:fillRect/>
          </a:stretch>
        </p:blipFill>
        <p:spPr>
          <a:xfrm>
            <a:off x="2593309" y="4311748"/>
            <a:ext cx="701101" cy="701101"/>
          </a:xfrm>
          <a:prstGeom prst="rect">
            <a:avLst/>
          </a:prstGeom>
        </p:spPr>
      </p:pic>
      <p:pic>
        <p:nvPicPr>
          <p:cNvPr id="9" name="Picture 8" descr="Chip or counter used to represent each sound in the Elkonin box">
            <a:extLst>
              <a:ext uri="{FF2B5EF4-FFF2-40B4-BE49-F238E27FC236}">
                <a16:creationId xmlns:a16="http://schemas.microsoft.com/office/drawing/2014/main" id="{B27470B5-D3CF-5568-B611-9EFD00B17D57}"/>
              </a:ext>
              <a:ext uri="{C183D7F6-B498-43B3-948B-1728B52AA6E4}">
                <adec:decorative xmlns:adec="http://schemas.microsoft.com/office/drawing/2017/decorative" val="0"/>
              </a:ext>
            </a:extLst>
          </p:cNvPr>
          <p:cNvPicPr>
            <a:picLocks noChangeAspect="1"/>
          </p:cNvPicPr>
          <p:nvPr/>
        </p:nvPicPr>
        <p:blipFill>
          <a:blip r:embed="rId4"/>
          <a:stretch>
            <a:fillRect/>
          </a:stretch>
        </p:blipFill>
        <p:spPr>
          <a:xfrm>
            <a:off x="3707227" y="4311748"/>
            <a:ext cx="701101" cy="701101"/>
          </a:xfrm>
          <a:prstGeom prst="rect">
            <a:avLst/>
          </a:prstGeom>
        </p:spPr>
      </p:pic>
      <p:sp>
        <p:nvSpPr>
          <p:cNvPr id="15" name="Arrow: Right 14" descr="Arrow">
            <a:extLst>
              <a:ext uri="{FF2B5EF4-FFF2-40B4-BE49-F238E27FC236}">
                <a16:creationId xmlns:a16="http://schemas.microsoft.com/office/drawing/2014/main" id="{90AE71F5-F0D0-E602-70A4-1A4EF702C1AB}"/>
              </a:ext>
              <a:ext uri="{C183D7F6-B498-43B3-948B-1728B52AA6E4}">
                <adec:decorative xmlns:adec="http://schemas.microsoft.com/office/drawing/2017/decorative" val="0"/>
              </a:ext>
            </a:extLst>
          </p:cNvPr>
          <p:cNvSpPr/>
          <p:nvPr/>
        </p:nvSpPr>
        <p:spPr>
          <a:xfrm>
            <a:off x="5162843" y="4459458"/>
            <a:ext cx="1536981" cy="36576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p>
        </p:txBody>
      </p:sp>
      <p:pic>
        <p:nvPicPr>
          <p:cNvPr id="14" name="Picture 13" descr="/k/ /a/ /t/">
            <a:extLst>
              <a:ext uri="{FF2B5EF4-FFF2-40B4-BE49-F238E27FC236}">
                <a16:creationId xmlns:a16="http://schemas.microsoft.com/office/drawing/2014/main" id="{859DD59C-EC75-45C8-F06D-1153301D07A0}"/>
              </a:ext>
            </a:extLst>
          </p:cNvPr>
          <p:cNvPicPr>
            <a:picLocks noChangeAspect="1"/>
          </p:cNvPicPr>
          <p:nvPr/>
        </p:nvPicPr>
        <p:blipFill>
          <a:blip r:embed="rId5"/>
          <a:stretch>
            <a:fillRect/>
          </a:stretch>
        </p:blipFill>
        <p:spPr>
          <a:xfrm>
            <a:off x="6947333" y="3137423"/>
            <a:ext cx="3859102" cy="1072989"/>
          </a:xfrm>
          <a:prstGeom prst="rect">
            <a:avLst/>
          </a:prstGeom>
        </p:spPr>
      </p:pic>
      <p:sp>
        <p:nvSpPr>
          <p:cNvPr id="10" name="Rectangle 9">
            <a:extLst>
              <a:ext uri="{FF2B5EF4-FFF2-40B4-BE49-F238E27FC236}">
                <a16:creationId xmlns:a16="http://schemas.microsoft.com/office/drawing/2014/main" id="{3DD64507-4FDA-63AC-6000-E69366B20C5F}"/>
              </a:ext>
            </a:extLst>
          </p:cNvPr>
          <p:cNvSpPr/>
          <p:nvPr/>
        </p:nvSpPr>
        <p:spPr>
          <a:xfrm>
            <a:off x="7126097" y="4104863"/>
            <a:ext cx="1173479" cy="923330"/>
          </a:xfrm>
          <a:prstGeom prst="rect">
            <a:avLst/>
          </a:prstGeom>
          <a:noFill/>
        </p:spPr>
        <p:txBody>
          <a:bodyPr wrap="square" lIns="91440" tIns="45720" rIns="91440" bIns="45720">
            <a:spAutoFit/>
          </a:bodyPr>
          <a:lstStyle/>
          <a:p>
            <a:pPr algn="ctr"/>
            <a:r>
              <a:rPr lang="en-US" sz="5400" b="0" cap="none" spc="0">
                <a:ln w="0"/>
                <a:solidFill>
                  <a:schemeClr val="tx1"/>
                </a:solidFill>
                <a:effectLst>
                  <a:outerShdw blurRad="38100" dist="19050" dir="2700000" algn="tl" rotWithShape="0">
                    <a:schemeClr val="dk1">
                      <a:alpha val="40000"/>
                    </a:schemeClr>
                  </a:outerShdw>
                </a:effectLst>
              </a:rPr>
              <a:t>c</a:t>
            </a:r>
          </a:p>
        </p:txBody>
      </p:sp>
      <p:sp>
        <p:nvSpPr>
          <p:cNvPr id="11" name="Rectangle 10">
            <a:extLst>
              <a:ext uri="{FF2B5EF4-FFF2-40B4-BE49-F238E27FC236}">
                <a16:creationId xmlns:a16="http://schemas.microsoft.com/office/drawing/2014/main" id="{6CDDB262-907B-1FE8-EFE3-78ABBE6CEF68}"/>
              </a:ext>
            </a:extLst>
          </p:cNvPr>
          <p:cNvSpPr/>
          <p:nvPr/>
        </p:nvSpPr>
        <p:spPr>
          <a:xfrm>
            <a:off x="8618641" y="4104863"/>
            <a:ext cx="516487" cy="923330"/>
          </a:xfrm>
          <a:prstGeom prst="rect">
            <a:avLst/>
          </a:prstGeom>
          <a:noFill/>
        </p:spPr>
        <p:txBody>
          <a:bodyPr wrap="none" lIns="91440" tIns="45720" rIns="91440" bIns="45720">
            <a:spAutoFit/>
          </a:bodyPr>
          <a:lstStyle/>
          <a:p>
            <a:pPr algn="ctr"/>
            <a:r>
              <a:rPr lang="en-US" sz="5400">
                <a:ln w="0"/>
                <a:effectLst>
                  <a:outerShdw blurRad="38100" dist="19050" dir="2700000" algn="tl" rotWithShape="0">
                    <a:schemeClr val="dk1">
                      <a:alpha val="40000"/>
                    </a:schemeClr>
                  </a:outerShdw>
                </a:effectLst>
              </a:rPr>
              <a:t>a</a:t>
            </a:r>
          </a:p>
        </p:txBody>
      </p:sp>
      <p:sp>
        <p:nvSpPr>
          <p:cNvPr id="12" name="Rectangle 11">
            <a:extLst>
              <a:ext uri="{FF2B5EF4-FFF2-40B4-BE49-F238E27FC236}">
                <a16:creationId xmlns:a16="http://schemas.microsoft.com/office/drawing/2014/main" id="{A80714F1-9137-BAD8-9A04-3A52BE049935}"/>
              </a:ext>
            </a:extLst>
          </p:cNvPr>
          <p:cNvSpPr/>
          <p:nvPr/>
        </p:nvSpPr>
        <p:spPr>
          <a:xfrm>
            <a:off x="9812335" y="4104863"/>
            <a:ext cx="417102" cy="923330"/>
          </a:xfrm>
          <a:prstGeom prst="rect">
            <a:avLst/>
          </a:prstGeom>
          <a:noFill/>
        </p:spPr>
        <p:txBody>
          <a:bodyPr wrap="none" lIns="91440" tIns="45720" rIns="91440" bIns="45720">
            <a:spAutoFit/>
          </a:bodyPr>
          <a:lstStyle/>
          <a:p>
            <a:pPr algn="ctr"/>
            <a:r>
              <a:rPr lang="en-US" sz="5400" b="0" cap="none" spc="0">
                <a:ln w="0"/>
                <a:solidFill>
                  <a:schemeClr val="tx1"/>
                </a:solidFill>
                <a:effectLst>
                  <a:outerShdw blurRad="38100" dist="19050" dir="2700000" algn="tl" rotWithShape="0">
                    <a:schemeClr val="dk1">
                      <a:alpha val="40000"/>
                    </a:schemeClr>
                  </a:outerShdw>
                </a:effectLst>
              </a:rPr>
              <a:t>t</a:t>
            </a:r>
          </a:p>
        </p:txBody>
      </p:sp>
    </p:spTree>
    <p:extLst>
      <p:ext uri="{BB962C8B-B14F-4D97-AF65-F5344CB8AC3E}">
        <p14:creationId xmlns:p14="http://schemas.microsoft.com/office/powerpoint/2010/main" val="35112691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657"/>
        <p:cNvGrpSpPr/>
        <p:nvPr/>
      </p:nvGrpSpPr>
      <p:grpSpPr>
        <a:xfrm>
          <a:off x="0" y="0"/>
          <a:ext cx="0" cy="0"/>
          <a:chOff x="0" y="0"/>
          <a:chExt cx="0" cy="0"/>
        </a:xfrm>
      </p:grpSpPr>
      <p:sp>
        <p:nvSpPr>
          <p:cNvPr id="3" name="Right Triangle 2">
            <a:extLst>
              <a:ext uri="{FF2B5EF4-FFF2-40B4-BE49-F238E27FC236}">
                <a16:creationId xmlns:a16="http://schemas.microsoft.com/office/drawing/2014/main" id="{50DA0787-EF81-AA9B-8209-480F0F86017E}"/>
              </a:ext>
              <a:ext uri="{C183D7F6-B498-43B3-948B-1728B52AA6E4}">
                <adec:decorative xmlns:adec="http://schemas.microsoft.com/office/drawing/2017/decorative" val="1"/>
              </a:ext>
            </a:extLst>
          </p:cNvPr>
          <p:cNvSpPr/>
          <p:nvPr/>
        </p:nvSpPr>
        <p:spPr>
          <a:xfrm>
            <a:off x="0" y="3118021"/>
            <a:ext cx="4407243" cy="3739979"/>
          </a:xfrm>
          <a:prstGeom prst="rtTriangl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4" name="Title 6">
            <a:extLst>
              <a:ext uri="{FF2B5EF4-FFF2-40B4-BE49-F238E27FC236}">
                <a16:creationId xmlns:a16="http://schemas.microsoft.com/office/drawing/2014/main" id="{7A1A3440-886C-4BD1-BF05-7E02D9D0C2C7}"/>
              </a:ext>
            </a:extLst>
          </p:cNvPr>
          <p:cNvSpPr>
            <a:spLocks noGrp="1"/>
          </p:cNvSpPr>
          <p:nvPr>
            <p:ph type="title"/>
          </p:nvPr>
        </p:nvSpPr>
        <p:spPr>
          <a:xfrm>
            <a:off x="326000" y="350602"/>
            <a:ext cx="8934400" cy="527100"/>
          </a:xfrm>
        </p:spPr>
        <p:txBody>
          <a:bodyPr/>
          <a:lstStyle/>
          <a:p>
            <a:r>
              <a:rPr lang="en-US" sz="4000">
                <a:solidFill>
                  <a:schemeClr val="bg1"/>
                </a:solidFill>
              </a:rPr>
              <a:t>Tolman’s Hourglass</a:t>
            </a:r>
          </a:p>
        </p:txBody>
      </p:sp>
      <p:sp>
        <p:nvSpPr>
          <p:cNvPr id="2" name="Text Placeholder 2" descr="The hourglass illustrates the relationship between the phases of phonological skill development and word reading skill development through phonics instruction. &#10;">
            <a:extLst>
              <a:ext uri="{FF2B5EF4-FFF2-40B4-BE49-F238E27FC236}">
                <a16:creationId xmlns:a16="http://schemas.microsoft.com/office/drawing/2014/main" id="{C34B2518-B8A9-A6A0-89A8-6D9FD1A264FA}"/>
              </a:ext>
            </a:extLst>
          </p:cNvPr>
          <p:cNvSpPr txBox="1">
            <a:spLocks/>
          </p:cNvSpPr>
          <p:nvPr/>
        </p:nvSpPr>
        <p:spPr>
          <a:xfrm>
            <a:off x="838199" y="1741587"/>
            <a:ext cx="5597769" cy="4641078"/>
          </a:xfrm>
          <a:prstGeom prst="snip2SameRect">
            <a:avLst/>
          </a:prstGeom>
          <a:ln w="38100"/>
        </p:spPr>
        <p:style>
          <a:lnRef idx="2">
            <a:schemeClr val="accent4"/>
          </a:lnRef>
          <a:fillRef idx="1">
            <a:schemeClr val="lt1"/>
          </a:fillRef>
          <a:effectRef idx="0">
            <a:schemeClr val="accent4"/>
          </a:effectRef>
          <a:fontRef idx="minor">
            <a:schemeClr val="dk1"/>
          </a:fontRef>
        </p:style>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4300" indent="0">
              <a:buFont typeface="Arial" panose="020B0604020202020204" pitchFamily="34" charset="0"/>
              <a:buNone/>
            </a:pPr>
            <a:endParaRPr lang="en-US"/>
          </a:p>
        </p:txBody>
      </p:sp>
      <p:sp>
        <p:nvSpPr>
          <p:cNvPr id="5" name="TextBox 4">
            <a:extLst>
              <a:ext uri="{FF2B5EF4-FFF2-40B4-BE49-F238E27FC236}">
                <a16:creationId xmlns:a16="http://schemas.microsoft.com/office/drawing/2014/main" id="{0332E4C5-AACC-E6BD-B3AD-357E3CF43B81}"/>
              </a:ext>
            </a:extLst>
          </p:cNvPr>
          <p:cNvSpPr txBox="1"/>
          <p:nvPr/>
        </p:nvSpPr>
        <p:spPr>
          <a:xfrm>
            <a:off x="1127448" y="2538632"/>
            <a:ext cx="5019271" cy="3046988"/>
          </a:xfrm>
          <a:prstGeom prst="rect">
            <a:avLst/>
          </a:prstGeom>
          <a:noFill/>
        </p:spPr>
        <p:txBody>
          <a:bodyPr wrap="square">
            <a:spAutoFit/>
          </a:bodyPr>
          <a:lstStyle/>
          <a:p>
            <a:r>
              <a:rPr lang="en-US" sz="3200" dirty="0"/>
              <a:t>The hourglass illustrates the relationship between the phases of phonological skill development and word reading skill development through phonics instruction. </a:t>
            </a:r>
          </a:p>
        </p:txBody>
      </p:sp>
      <p:pic>
        <p:nvPicPr>
          <p:cNvPr id="6" name="Picture 5" descr="Tolman's Hourglass">
            <a:extLst>
              <a:ext uri="{FF2B5EF4-FFF2-40B4-BE49-F238E27FC236}">
                <a16:creationId xmlns:a16="http://schemas.microsoft.com/office/drawing/2014/main" id="{8423DD51-D180-4AAE-10FF-15AEB0A04541}"/>
              </a:ext>
            </a:extLst>
          </p:cNvPr>
          <p:cNvPicPr>
            <a:picLocks noChangeAspect="1"/>
          </p:cNvPicPr>
          <p:nvPr/>
        </p:nvPicPr>
        <p:blipFill rotWithShape="1">
          <a:blip r:embed="rId3"/>
          <a:srcRect r="15267"/>
          <a:stretch/>
        </p:blipFill>
        <p:spPr>
          <a:xfrm>
            <a:off x="7274167" y="1539774"/>
            <a:ext cx="4407243" cy="4887007"/>
          </a:xfrm>
          <a:prstGeom prst="rect">
            <a:avLst/>
          </a:prstGeom>
          <a:ln>
            <a:solidFill>
              <a:schemeClr val="accent3"/>
            </a:solidFill>
          </a:ln>
        </p:spPr>
      </p:pic>
    </p:spTree>
    <p:extLst>
      <p:ext uri="{BB962C8B-B14F-4D97-AF65-F5344CB8AC3E}">
        <p14:creationId xmlns:p14="http://schemas.microsoft.com/office/powerpoint/2010/main" val="1446096110"/>
      </p:ext>
    </p:extLst>
  </p:cSld>
  <p:clrMapOvr>
    <a:masterClrMapping/>
  </p:clrMapOvr>
  <mc:AlternateContent xmlns:mc="http://schemas.openxmlformats.org/markup-compatibility/2006" xmlns:p14="http://schemas.microsoft.com/office/powerpoint/2010/main">
    <mc:Choice Requires="p14">
      <p:transition spd="slow" p14:dur="2000" advClick="0" advTm="85000"/>
    </mc:Choice>
    <mc:Fallback xmlns="">
      <p:transition spd="slow" advClick="0" advTm="85000"/>
    </mc:Fallback>
  </mc:AlternateContent>
</p:sld>
</file>

<file path=ppt/theme/theme1.xml><?xml version="1.0" encoding="utf-8"?>
<a:theme xmlns:a="http://schemas.openxmlformats.org/drawingml/2006/main" name="Custom Design">
  <a:themeElements>
    <a:clrScheme name="CDE New Accent Colors">
      <a:dk1>
        <a:srgbClr val="000000"/>
      </a:dk1>
      <a:lt1>
        <a:srgbClr val="FFFFFF"/>
      </a:lt1>
      <a:dk2>
        <a:srgbClr val="F8B333"/>
      </a:dk2>
      <a:lt2>
        <a:srgbClr val="825474"/>
      </a:lt2>
      <a:accent1>
        <a:srgbClr val="AAA5D2"/>
      </a:accent1>
      <a:accent2>
        <a:srgbClr val="077682"/>
      </a:accent2>
      <a:accent3>
        <a:srgbClr val="3CC1CC"/>
      </a:accent3>
      <a:accent4>
        <a:srgbClr val="48C3E3"/>
      </a:accent4>
      <a:accent5>
        <a:srgbClr val="EC6752"/>
      </a:accent5>
      <a:accent6>
        <a:srgbClr val="7C98AC"/>
      </a:accent6>
      <a:hlink>
        <a:srgbClr val="D33039"/>
      </a:hlink>
      <a:folHlink>
        <a:srgbClr val="A3D283"/>
      </a:folHlink>
    </a:clrScheme>
    <a:fontScheme name="CDE FONTS">
      <a:majorFont>
        <a:latin typeface="Museo Slab 500"/>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A879720E89102043ABA3BEB065733CF0" ma:contentTypeVersion="18" ma:contentTypeDescription="Create a new document." ma:contentTypeScope="" ma:versionID="81ae688645a79baf872a88a5bf787519">
  <xsd:schema xmlns:xsd="http://www.w3.org/2001/XMLSchema" xmlns:xs="http://www.w3.org/2001/XMLSchema" xmlns:p="http://schemas.microsoft.com/office/2006/metadata/properties" xmlns:ns2="ca089b0c-06ed-427f-8343-b7314193c483" xmlns:ns3="a8a5022a-f7c3-44ce-84b2-af1b9b0e209b" targetNamespace="http://schemas.microsoft.com/office/2006/metadata/properties" ma:root="true" ma:fieldsID="81f9f04b6f9fbe6d105efda2485d33a3" ns2:_="" ns3:_="">
    <xsd:import namespace="ca089b0c-06ed-427f-8343-b7314193c483"/>
    <xsd:import namespace="a8a5022a-f7c3-44ce-84b2-af1b9b0e209b"/>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LengthInSeconds" minOccurs="0"/>
                <xsd:element ref="ns2:MediaServiceAutoTags" minOccurs="0"/>
                <xsd:element ref="ns2:MediaServiceOCR" minOccurs="0"/>
                <xsd:element ref="ns2:MediaServiceGenerationTime" minOccurs="0"/>
                <xsd:element ref="ns2:MediaServiceEventHashCode"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a089b0c-06ed-427f-8343-b7314193c48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Length (seconds)" ma:internalName="MediaLengthInSeconds" ma:readOnly="true">
      <xsd:simpleType>
        <xsd:restriction base="dms:Unknown"/>
      </xsd:simpleType>
    </xsd:element>
    <xsd:element name="MediaServiceAutoTags" ma:index="16" nillable="true" ma:displayName="Tags" ma:internalName="MediaServiceAutoTags"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c3d99294-4495-451a-babc-f01b43cdf90f"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a8a5022a-f7c3-44ce-84b2-af1b9b0e209b"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9ff193aa-9d37-40de-aa0e-ec6133224a6c}" ma:internalName="TaxCatchAll" ma:showField="CatchAllData" ma:web="a8a5022a-f7c3-44ce-84b2-af1b9b0e209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a8a5022a-f7c3-44ce-84b2-af1b9b0e209b" xsi:nil="true"/>
    <lcf76f155ced4ddcb4097134ff3c332f xmlns="ca089b0c-06ed-427f-8343-b7314193c483">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C480A893-1AFE-4423-B64E-564AD67E6356}">
  <ds:schemaRefs>
    <ds:schemaRef ds:uri="http://schemas.microsoft.com/sharepoint/v3/contenttype/forms"/>
  </ds:schemaRefs>
</ds:datastoreItem>
</file>

<file path=customXml/itemProps2.xml><?xml version="1.0" encoding="utf-8"?>
<ds:datastoreItem xmlns:ds="http://schemas.openxmlformats.org/officeDocument/2006/customXml" ds:itemID="{58F37E39-03E2-40F7-BADA-9EF2682C50C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a089b0c-06ed-427f-8343-b7314193c483"/>
    <ds:schemaRef ds:uri="a8a5022a-f7c3-44ce-84b2-af1b9b0e209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A941041E-B7EE-45A8-AA07-CC807B7ACF7A}">
  <ds:schemaRefs>
    <ds:schemaRef ds:uri="http://schemas.openxmlformats.org/package/2006/metadata/core-properties"/>
    <ds:schemaRef ds:uri="http://www.w3.org/XML/1998/namespace"/>
    <ds:schemaRef ds:uri="http://purl.org/dc/terms/"/>
    <ds:schemaRef ds:uri="ca089b0c-06ed-427f-8343-b7314193c483"/>
    <ds:schemaRef ds:uri="http://schemas.microsoft.com/office/2006/documentManagement/types"/>
    <ds:schemaRef ds:uri="http://schemas.microsoft.com/office/infopath/2007/PartnerControls"/>
    <ds:schemaRef ds:uri="http://purl.org/dc/elements/1.1/"/>
    <ds:schemaRef ds:uri="http://purl.org/dc/dcmitype/"/>
    <ds:schemaRef ds:uri="a8a5022a-f7c3-44ce-84b2-af1b9b0e209b"/>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otalTime>138</TotalTime>
  <Words>7155</Words>
  <Application>Microsoft Office PowerPoint</Application>
  <PresentationFormat>Widescreen</PresentationFormat>
  <Paragraphs>687</Paragraphs>
  <Slides>41</Slides>
  <Notes>41</Notes>
  <HiddenSlides>0</HiddenSlides>
  <MMClips>0</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41</vt:i4>
      </vt:variant>
    </vt:vector>
  </HeadingPairs>
  <TitlesOfParts>
    <vt:vector size="56" baseType="lpstr">
      <vt:lpstr>Aileron Heavy</vt:lpstr>
      <vt:lpstr>Arial</vt:lpstr>
      <vt:lpstr>Calibri</vt:lpstr>
      <vt:lpstr>Calibri Light</vt:lpstr>
      <vt:lpstr>Courier New</vt:lpstr>
      <vt:lpstr>Museo Slab 500</vt:lpstr>
      <vt:lpstr>Open Sans</vt:lpstr>
      <vt:lpstr>proxima_nova_regular</vt:lpstr>
      <vt:lpstr>Roboto</vt:lpstr>
      <vt:lpstr>Segoe UI</vt:lpstr>
      <vt:lpstr>Tahoma</vt:lpstr>
      <vt:lpstr>Times New Roman</vt:lpstr>
      <vt:lpstr>Wingdings</vt:lpstr>
      <vt:lpstr>Work Sans</vt:lpstr>
      <vt:lpstr>Custom Design</vt:lpstr>
      <vt:lpstr>Phonics  Blending and Segmenting</vt:lpstr>
      <vt:lpstr>Introduction </vt:lpstr>
      <vt:lpstr>Objectives </vt:lpstr>
      <vt:lpstr>Phonics Terminology</vt:lpstr>
      <vt:lpstr>Warm-Up</vt:lpstr>
      <vt:lpstr>Setting the Foundation</vt:lpstr>
      <vt:lpstr>44 English Phonemes </vt:lpstr>
      <vt:lpstr>Connection Between Isolating Phonemes in CVC Words and Readiness for Decoding</vt:lpstr>
      <vt:lpstr>Tolman’s Hourglass</vt:lpstr>
      <vt:lpstr>The Alphabetic Principle</vt:lpstr>
      <vt:lpstr>Automatic Letter Recognition</vt:lpstr>
      <vt:lpstr>Letter Orientation </vt:lpstr>
      <vt:lpstr>Skill Progression</vt:lpstr>
      <vt:lpstr>Preparing for Instruction</vt:lpstr>
      <vt:lpstr>Features of Effective Instruction </vt:lpstr>
      <vt:lpstr>Introducing the Routine </vt:lpstr>
      <vt:lpstr>Blending and Segmenting Routine</vt:lpstr>
      <vt:lpstr>Step 1: Set the Purpose</vt:lpstr>
      <vt:lpstr>Step 2. Select a Multisensory Support</vt:lpstr>
      <vt:lpstr>Multisensory Supports</vt:lpstr>
      <vt:lpstr>Step 3. Provide a Model</vt:lpstr>
      <vt:lpstr>Model left to right directionality </vt:lpstr>
      <vt:lpstr>4. Practice</vt:lpstr>
      <vt:lpstr>Modeling Instruction </vt:lpstr>
      <vt:lpstr>Step 1: Set the Purpose</vt:lpstr>
      <vt:lpstr>Step 2: Select a Multisensory Support</vt:lpstr>
      <vt:lpstr>Step 3: Provide a Model</vt:lpstr>
      <vt:lpstr>Step 3: Provide a Model</vt:lpstr>
      <vt:lpstr>Step 4: Practice</vt:lpstr>
      <vt:lpstr>Scaffolding and Differentiation</vt:lpstr>
      <vt:lpstr>Practice</vt:lpstr>
      <vt:lpstr>Instructional Routine Look-Fors </vt:lpstr>
      <vt:lpstr>Interactive Activity </vt:lpstr>
      <vt:lpstr>Scaffolding and Differentiation </vt:lpstr>
      <vt:lpstr>Debrief</vt:lpstr>
      <vt:lpstr>Next Steps </vt:lpstr>
      <vt:lpstr>Looking Ahead</vt:lpstr>
      <vt:lpstr>Adapted from Lippett, M. Model for Complex Change (1987) and Knoster, T., Villa R., &amp; Thousand, J. (2000). A framework for thinking about systems change. Villa, R. &amp; J. Thousand (eds), Restructuring for caring and effective education: piecing the puzzle together (pp. 93-128). Baltimore: Paul H. Brookes Publishing Co. </vt:lpstr>
      <vt:lpstr>Resources </vt:lpstr>
      <vt:lpstr>Presentation Resources</vt:lpstr>
      <vt:lpstr>References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Harris, Mandy</dc:creator>
  <cp:lastModifiedBy>Fickling, Caitlin</cp:lastModifiedBy>
  <cp:revision>46</cp:revision>
  <dcterms:created xsi:type="dcterms:W3CDTF">2022-03-16T17:29:49Z</dcterms:created>
  <dcterms:modified xsi:type="dcterms:W3CDTF">2024-07-12T20:34:57Z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0x010100A879720E89102043ABA3BEB065733CF0</vt:lpwstr>
  </property>
  <property fmtid="{D5CDD505-2E9C-101B-9397-08002B2CF9AE}" pid="3" name="MediaServiceImageTags">
    <vt:lpwstr/>
  </property>
</Properties>
</file>