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9" r:id="rId3"/>
    <p:sldId id="283" r:id="rId4"/>
    <p:sldId id="284" r:id="rId5"/>
    <p:sldId id="285" r:id="rId6"/>
    <p:sldId id="286" r:id="rId7"/>
    <p:sldId id="296" r:id="rId8"/>
    <p:sldId id="270" r:id="rId9"/>
    <p:sldId id="271" r:id="rId10"/>
    <p:sldId id="272" r:id="rId11"/>
    <p:sldId id="305" r:id="rId12"/>
    <p:sldId id="278" r:id="rId13"/>
    <p:sldId id="280" r:id="rId14"/>
    <p:sldId id="300" r:id="rId15"/>
    <p:sldId id="307" r:id="rId16"/>
    <p:sldId id="308" r:id="rId17"/>
    <p:sldId id="306" r:id="rId18"/>
    <p:sldId id="299" r:id="rId19"/>
    <p:sldId id="282" r:id="rId20"/>
    <p:sldId id="309"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6" autoAdjust="0"/>
    <p:restoredTop sz="86451" autoAdjust="0"/>
  </p:normalViewPr>
  <p:slideViewPr>
    <p:cSldViewPr snapToGrid="0">
      <p:cViewPr varScale="1">
        <p:scale>
          <a:sx n="60" d="100"/>
          <a:sy n="60" d="100"/>
        </p:scale>
        <p:origin x="780" y="56"/>
      </p:cViewPr>
      <p:guideLst/>
    </p:cSldViewPr>
  </p:slideViewPr>
  <p:outlineViewPr>
    <p:cViewPr>
      <p:scale>
        <a:sx n="33" d="100"/>
        <a:sy n="33" d="100"/>
      </p:scale>
      <p:origin x="0" y="-779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6283275b7a_0_4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6283275b7a_0_41:notes"/>
          <p:cNvSpPr txBox="1">
            <a:spLocks noGrp="1"/>
          </p:cNvSpPr>
          <p:nvPr>
            <p:ph type="body" idx="1"/>
          </p:nvPr>
        </p:nvSpPr>
        <p:spPr>
          <a:xfrm>
            <a:off x="702310" y="4480005"/>
            <a:ext cx="5618480" cy="3665611"/>
          </a:xfrm>
          <a:prstGeom prst="rect">
            <a:avLst/>
          </a:prstGeom>
        </p:spPr>
        <p:txBody>
          <a:bodyPr spcFirstLastPara="1" wrap="square" lIns="93302" tIns="46638" rIns="93302" bIns="46638" anchor="t" anchorCtr="0">
            <a:noAutofit/>
          </a:bodyPr>
          <a:lstStyle/>
          <a:p>
            <a:pPr marL="0" indent="0"/>
            <a:r>
              <a:rPr lang="en-US" b="1" dirty="0"/>
              <a:t>Speaker notes: (refer to terminology document and have volunteer participants read aloud the definition of each point)</a:t>
            </a:r>
            <a:endParaRPr b="1" dirty="0"/>
          </a:p>
          <a:p>
            <a:pPr marL="466586" indent="-324018">
              <a:spcBef>
                <a:spcPts val="1021"/>
              </a:spcBef>
              <a:buChar char="●"/>
            </a:pPr>
            <a:r>
              <a:rPr lang="en-US" sz="1400" dirty="0"/>
              <a:t>Reading research has been hugely funded over the last 30 plus year, so there are many studies that help us better understand how people learn to read, why some people struggle with learning to read and what instruction is most effective for supporting students with learning to read.</a:t>
            </a:r>
          </a:p>
          <a:p>
            <a:pPr marL="142568" indent="0">
              <a:spcBef>
                <a:spcPts val="1021"/>
              </a:spcBef>
            </a:pPr>
            <a:endParaRPr lang="en-US" sz="1400" dirty="0"/>
          </a:p>
          <a:p>
            <a:pPr marL="466586" indent="-324018">
              <a:spcBef>
                <a:spcPts val="1021"/>
              </a:spcBef>
              <a:buChar char="●"/>
            </a:pPr>
            <a:r>
              <a:rPr lang="en-US" sz="1400" dirty="0"/>
              <a:t>“Reading instruction is no longer based on opinion - it is informed by science – we have research data that shows  what works” (</a:t>
            </a:r>
            <a:r>
              <a:rPr lang="en-US" sz="1400" dirty="0" err="1"/>
              <a:t>Birsch</a:t>
            </a:r>
            <a:r>
              <a:rPr lang="en-US" sz="1400" dirty="0"/>
              <a:t>, 2018 pg.4)</a:t>
            </a:r>
          </a:p>
          <a:p>
            <a:pPr marL="466586" indent="-324018">
              <a:spcBef>
                <a:spcPts val="1021"/>
              </a:spcBef>
              <a:buChar char="●"/>
            </a:pPr>
            <a:endParaRPr lang="en-US" sz="1400" dirty="0"/>
          </a:p>
          <a:p>
            <a:pPr marL="466586" indent="-324018">
              <a:spcBef>
                <a:spcPts val="1021"/>
              </a:spcBef>
              <a:buChar char="●"/>
            </a:pPr>
            <a:r>
              <a:rPr lang="en-US" sz="1400" dirty="0"/>
              <a:t>According to the National Reading Panel a truly effective reading program includes systematic, explicit instruction in all 5 components of reading: phonological awareness, phonics, vocabulary, reading fluency and reading comprehension.</a:t>
            </a:r>
          </a:p>
          <a:p>
            <a:pPr marL="933172" lvl="1" indent="-324018">
              <a:spcBef>
                <a:spcPts val="1021"/>
              </a:spcBef>
              <a:buChar char="○"/>
            </a:pPr>
            <a:r>
              <a:rPr lang="en-US" sz="1400" b="1" dirty="0"/>
              <a:t>Systematic Instruction:  </a:t>
            </a:r>
            <a:r>
              <a:rPr lang="en-US" sz="1400" dirty="0"/>
              <a:t>A carefully planned sequence of instruction that is thought out and designed before activities and lessons are planned, </a:t>
            </a:r>
            <a:r>
              <a:rPr lang="en-US" sz="1400" strike="sngStrike" dirty="0"/>
              <a:t>maximizing the likelihood that whenever children are asked to learn something new, they already possess the appropriate prior knowledge and understandings to see its value and to learn it effectively.</a:t>
            </a:r>
          </a:p>
          <a:p>
            <a:pPr marL="933172" lvl="1" indent="-324018">
              <a:spcBef>
                <a:spcPts val="1021"/>
              </a:spcBef>
              <a:buChar char="○"/>
            </a:pPr>
            <a:r>
              <a:rPr lang="en-US" sz="1400" b="1" dirty="0"/>
              <a:t>Explicit Instruction: </a:t>
            </a:r>
            <a:r>
              <a:rPr lang="en-US" sz="1400" dirty="0"/>
              <a:t>Instruction that involves direct explanation in which concepts are explained and skills are modeled, without vagueness or ambiguity. The teacher’s language is concise, specific, and related to the objective, and guided practice is provided.</a:t>
            </a:r>
          </a:p>
          <a:p>
            <a:pPr marL="609153" lvl="1" indent="0">
              <a:spcBef>
                <a:spcPts val="1021"/>
              </a:spcBef>
            </a:pPr>
            <a:endParaRPr lang="en-US" sz="1400" dirty="0"/>
          </a:p>
          <a:p>
            <a:pPr marL="466586" indent="-324018">
              <a:spcBef>
                <a:spcPts val="1021"/>
              </a:spcBef>
              <a:buChar char="●"/>
            </a:pPr>
            <a:r>
              <a:rPr lang="en-US" sz="1400" dirty="0"/>
              <a:t>Effective instruction also requires a knowledgeable teacher who is able to teach the elements of language structure well.</a:t>
            </a:r>
          </a:p>
          <a:p>
            <a:pPr marL="466586" indent="-324018">
              <a:spcBef>
                <a:spcPts val="1021"/>
              </a:spcBef>
              <a:buChar char="●"/>
            </a:pPr>
            <a:r>
              <a:rPr lang="en-US" sz="1400" dirty="0"/>
              <a:t>This aligns with the requirements of the READ A</a:t>
            </a:r>
            <a:endParaRPr lang="en-US" dirty="0" smtClean="0"/>
          </a:p>
          <a:p>
            <a:pPr marL="466586" indent="-324018">
              <a:buChar char="●"/>
            </a:pPr>
            <a:endParaRPr sz="1400" dirty="0"/>
          </a:p>
          <a:p>
            <a:pPr marL="0" indent="0">
              <a:spcBef>
                <a:spcPts val="1021"/>
              </a:spcBef>
              <a:spcAft>
                <a:spcPts val="1021"/>
              </a:spcAft>
            </a:pPr>
            <a:endParaRPr sz="1400" dirty="0"/>
          </a:p>
        </p:txBody>
      </p:sp>
      <p:sp>
        <p:nvSpPr>
          <p:cNvPr id="887" name="Google Shape;887;g6283275b7a_0_41:notes"/>
          <p:cNvSpPr txBox="1">
            <a:spLocks noGrp="1"/>
          </p:cNvSpPr>
          <p:nvPr>
            <p:ph type="sldNum" idx="12"/>
          </p:nvPr>
        </p:nvSpPr>
        <p:spPr>
          <a:xfrm>
            <a:off x="3978132" y="8842030"/>
            <a:ext cx="3043343" cy="466982"/>
          </a:xfrm>
          <a:prstGeom prst="rect">
            <a:avLst/>
          </a:prstGeom>
        </p:spPr>
        <p:txBody>
          <a:bodyPr spcFirstLastPara="1" wrap="square" lIns="93302" tIns="46638" rIns="93302" bIns="46638"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290054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layer has</a:t>
            </a:r>
            <a:r>
              <a:rPr lang="en-US" baseline="0" dirty="0" smtClean="0"/>
              <a:t> additional requirements and guidance – high level overview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A4CBB3-9758-4175-87FA-A5B13B56A07C}" type="datetime1">
              <a:rPr lang="en-US" smtClean="0"/>
              <a:t>1/10/2020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252174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A4CBB3-9758-4175-87FA-A5B13B56A07C}" type="datetime1">
              <a:rPr lang="en-US" smtClean="0"/>
              <a:t>1/10/2020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228517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342459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a:p>
        </p:txBody>
      </p:sp>
    </p:spTree>
    <p:extLst>
      <p:ext uri="{BB962C8B-B14F-4D97-AF65-F5344CB8AC3E}">
        <p14:creationId xmlns:p14="http://schemas.microsoft.com/office/powerpoint/2010/main" val="183632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117856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
        <p:nvSpPr>
          <p:cNvPr id="10" name="Slide Number Placeholder 5"/>
          <p:cNvSpPr>
            <a:spLocks noGrp="1"/>
          </p:cNvSpPr>
          <p:nvPr>
            <p:ph type="sldNum" sz="quarter" idx="4"/>
          </p:nvPr>
        </p:nvSpPr>
        <p:spPr>
          <a:xfrm>
            <a:off x="64767" y="6356355"/>
            <a:ext cx="467783" cy="365125"/>
          </a:xfrm>
          <a:prstGeom prst="rect">
            <a:avLst/>
          </a:prstGeom>
        </p:spPr>
        <p:txBody>
          <a:bodyPr/>
          <a:lstStyle>
            <a:lvl1pPr algn="ctr">
              <a:defRPr sz="12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32883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CAAFE427-3137-495D-B0F0-DE649C2198ED}" type="slidenum">
              <a:rPr lang="en-US" smtClean="0"/>
              <a:pPr/>
              <a:t>‹#›</a:t>
            </a:fld>
            <a:endParaRPr lang="en-US" dirty="0"/>
          </a:p>
        </p:txBody>
      </p:sp>
    </p:spTree>
    <p:extLst>
      <p:ext uri="{BB962C8B-B14F-4D97-AF65-F5344CB8AC3E}">
        <p14:creationId xmlns:p14="http://schemas.microsoft.com/office/powerpoint/2010/main" val="19613223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03047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7_Title and Content">
    <p:spTree>
      <p:nvGrpSpPr>
        <p:cNvPr id="1" name="Shape 256"/>
        <p:cNvGrpSpPr/>
        <p:nvPr/>
      </p:nvGrpSpPr>
      <p:grpSpPr>
        <a:xfrm>
          <a:off x="0" y="0"/>
          <a:ext cx="0" cy="0"/>
          <a:chOff x="0" y="0"/>
          <a:chExt cx="0" cy="0"/>
        </a:xfrm>
      </p:grpSpPr>
      <p:pic>
        <p:nvPicPr>
          <p:cNvPr id="257" name="Google Shape;257;p47"/>
          <p:cNvPicPr preferRelativeResize="0"/>
          <p:nvPr/>
        </p:nvPicPr>
        <p:blipFill rotWithShape="1">
          <a:blip r:embed="rId2">
            <a:alphaModFix/>
          </a:blip>
          <a:srcRect/>
          <a:stretch/>
        </p:blipFill>
        <p:spPr>
          <a:xfrm>
            <a:off x="0" y="0"/>
            <a:ext cx="9144000" cy="1371600"/>
          </a:xfrm>
          <a:prstGeom prst="rect">
            <a:avLst/>
          </a:prstGeom>
          <a:noFill/>
          <a:ln>
            <a:noFill/>
          </a:ln>
        </p:spPr>
      </p:pic>
      <p:sp>
        <p:nvSpPr>
          <p:cNvPr id="258" name="Google Shape;258;p47"/>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4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47"/>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1" name="Google Shape;261;p47"/>
          <p:cNvPicPr preferRelativeResize="0"/>
          <p:nvPr/>
        </p:nvPicPr>
        <p:blipFill>
          <a:blip r:embed="rId3">
            <a:alphaModFix/>
          </a:blip>
          <a:stretch>
            <a:fillRect/>
          </a:stretch>
        </p:blipFill>
        <p:spPr>
          <a:xfrm>
            <a:off x="7879423" y="320865"/>
            <a:ext cx="1180274" cy="737450"/>
          </a:xfrm>
          <a:prstGeom prst="rect">
            <a:avLst/>
          </a:prstGeom>
          <a:noFill/>
          <a:ln>
            <a:noFill/>
          </a:ln>
        </p:spPr>
      </p:pic>
    </p:spTree>
    <p:extLst>
      <p:ext uri="{BB962C8B-B14F-4D97-AF65-F5344CB8AC3E}">
        <p14:creationId xmlns:p14="http://schemas.microsoft.com/office/powerpoint/2010/main" val="34905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78" r:id="rId16"/>
    <p:sldLayoutId id="214748368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de.state.co.us/coloradoliteracy/readdatapipelin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5" name="Title 4"/>
          <p:cNvSpPr>
            <a:spLocks noGrp="1"/>
          </p:cNvSpPr>
          <p:nvPr>
            <p:ph type="ctrTitle"/>
          </p:nvPr>
        </p:nvSpPr>
        <p:spPr/>
        <p:txBody>
          <a:bodyPr>
            <a:normAutofit/>
          </a:bodyPr>
          <a:lstStyle/>
          <a:p>
            <a:r>
              <a:rPr lang="en-US" sz="4000" dirty="0" smtClean="0"/>
              <a:t>Colorado: 2019 Literacy Legislative Updates</a:t>
            </a:r>
            <a:endParaRPr lang="en-US" sz="2000" dirty="0"/>
          </a:p>
        </p:txBody>
      </p:sp>
      <p:sp>
        <p:nvSpPr>
          <p:cNvPr id="6" name="Subtitle 1"/>
          <p:cNvSpPr>
            <a:spLocks noGrp="1"/>
          </p:cNvSpPr>
          <p:nvPr>
            <p:ph type="subTitle" idx="1"/>
          </p:nvPr>
        </p:nvSpPr>
        <p:spPr/>
        <p:txBody>
          <a:bodyPr>
            <a:normAutofit/>
          </a:bodyPr>
          <a:lstStyle/>
          <a:p>
            <a:endParaRPr lang="en-US" i="1" dirty="0" smtClean="0"/>
          </a:p>
          <a:p>
            <a:r>
              <a:rPr lang="en-US" i="1" dirty="0" smtClean="0"/>
              <a:t>January</a:t>
            </a:r>
            <a:r>
              <a:rPr lang="en-US" i="1" dirty="0" smtClean="0"/>
              <a:t> </a:t>
            </a:r>
            <a:r>
              <a:rPr lang="en-US" i="1" dirty="0" smtClean="0"/>
              <a:t>2019</a:t>
            </a:r>
          </a:p>
          <a:p>
            <a:endParaRPr lang="en-US" i="1"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Act – Key Updates from SB 19-199 </a:t>
            </a: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10</a:t>
            </a:fld>
            <a:endParaRPr lang="en-US" dirty="0"/>
          </a:p>
        </p:txBody>
      </p:sp>
      <p:graphicFrame>
        <p:nvGraphicFramePr>
          <p:cNvPr id="5" name="Table 4"/>
          <p:cNvGraphicFramePr>
            <a:graphicFrameLocks noGrp="1"/>
          </p:cNvGraphicFramePr>
          <p:nvPr>
            <p:extLst/>
          </p:nvPr>
        </p:nvGraphicFramePr>
        <p:xfrm>
          <a:off x="121920" y="1293111"/>
          <a:ext cx="8869680" cy="5428365"/>
        </p:xfrm>
        <a:graphic>
          <a:graphicData uri="http://schemas.openxmlformats.org/drawingml/2006/table">
            <a:tbl>
              <a:tblPr firstRow="1" bandRow="1">
                <a:effectLst>
                  <a:outerShdw blurRad="63500" sx="102000" sy="102000" algn="ctr" rotWithShape="0">
                    <a:prstClr val="black">
                      <a:alpha val="40000"/>
                    </a:prstClr>
                  </a:outerShdw>
                </a:effectLst>
                <a:tableStyleId>{46F890A9-2807-4EBB-B81D-B2AA78EC7F39}</a:tableStyleId>
              </a:tblPr>
              <a:tblGrid>
                <a:gridCol w="2339215"/>
                <a:gridCol w="6530465"/>
              </a:tblGrid>
              <a:tr h="0">
                <a:tc>
                  <a:txBody>
                    <a:bodyPr/>
                    <a:lstStyle/>
                    <a:p>
                      <a:r>
                        <a:rPr lang="en-US" dirty="0" smtClean="0"/>
                        <a:t>Key Updates</a:t>
                      </a:r>
                      <a:endParaRPr lang="en-US" dirty="0"/>
                    </a:p>
                  </a:txBody>
                  <a:tcPr/>
                </a:tc>
                <a:tc>
                  <a:txBody>
                    <a:bodyPr/>
                    <a:lstStyle/>
                    <a:p>
                      <a:endParaRPr lang="en-US"/>
                    </a:p>
                  </a:txBody>
                  <a:tcPr/>
                </a:tc>
              </a:tr>
              <a:tr h="669105">
                <a:tc>
                  <a:txBody>
                    <a:bodyPr/>
                    <a:lstStyle/>
                    <a:p>
                      <a:r>
                        <a:rPr lang="en-US" dirty="0" smtClean="0"/>
                        <a:t>READ Plans</a:t>
                      </a:r>
                      <a:r>
                        <a:rPr lang="en-US" baseline="0" dirty="0" smtClean="0"/>
                        <a:t> – additional language</a:t>
                      </a:r>
                      <a:endParaRPr lang="en-US" dirty="0"/>
                    </a:p>
                  </a:txBody>
                  <a:tcPr/>
                </a:tc>
                <a:tc>
                  <a:txBody>
                    <a:bodyPr/>
                    <a:lstStyle/>
                    <a:p>
                      <a:pPr marL="285750" indent="-285750">
                        <a:buFont typeface="Arial" panose="020B0604020202020204" pitchFamily="34" charset="0"/>
                        <a:buChar char="•"/>
                      </a:pPr>
                      <a:r>
                        <a:rPr lang="en-US" b="0" dirty="0" smtClean="0"/>
                        <a:t>daily literacy block timeframe</a:t>
                      </a:r>
                    </a:p>
                    <a:p>
                      <a:pPr marL="285750" indent="-285750">
                        <a:buFont typeface="Arial" panose="020B0604020202020204" pitchFamily="34" charset="0"/>
                        <a:buChar char="•"/>
                      </a:pPr>
                      <a:r>
                        <a:rPr lang="en-US" b="0" dirty="0" smtClean="0"/>
                        <a:t>school readiness plans</a:t>
                      </a:r>
                      <a:endParaRPr lang="en-US" dirty="0"/>
                    </a:p>
                  </a:txBody>
                  <a:tcPr/>
                </a:tc>
              </a:tr>
              <a:tr h="640080">
                <a:tc>
                  <a:txBody>
                    <a:bodyPr/>
                    <a:lstStyle/>
                    <a:p>
                      <a:r>
                        <a:rPr lang="en-US" dirty="0" smtClean="0"/>
                        <a:t>LEA Improvement</a:t>
                      </a:r>
                      <a:r>
                        <a:rPr lang="en-US" baseline="0" dirty="0" smtClean="0"/>
                        <a:t> Plans</a:t>
                      </a:r>
                      <a:endParaRPr lang="en-US" dirty="0"/>
                    </a:p>
                  </a:txBody>
                  <a:tcPr/>
                </a:tc>
                <a:tc>
                  <a:txBody>
                    <a:bodyPr/>
                    <a:lstStyle/>
                    <a:p>
                      <a:pPr marL="285750" indent="-285750">
                        <a:buFont typeface="Arial" panose="020B0604020202020204" pitchFamily="34" charset="0"/>
                        <a:buChar char="•"/>
                      </a:pPr>
                      <a:r>
                        <a:rPr lang="en-US" baseline="0" dirty="0" smtClean="0"/>
                        <a:t>beginning </a:t>
                      </a:r>
                      <a:r>
                        <a:rPr lang="en-US" dirty="0" smtClean="0"/>
                        <a:t>2020-21 school year –documenting all literacy programming an</a:t>
                      </a:r>
                      <a:r>
                        <a:rPr lang="en-US" baseline="0" dirty="0" smtClean="0"/>
                        <a:t>d professional development</a:t>
                      </a:r>
                      <a:endParaRPr lang="en-US" dirty="0"/>
                    </a:p>
                  </a:txBody>
                  <a:tcPr/>
                </a:tc>
              </a:tr>
              <a:tr h="397700">
                <a:tc>
                  <a:txBody>
                    <a:bodyPr/>
                    <a:lstStyle/>
                    <a:p>
                      <a:r>
                        <a:rPr lang="en-US" dirty="0" smtClean="0"/>
                        <a:t>K-3 Training</a:t>
                      </a:r>
                      <a:endParaRPr lang="en-US" dirty="0"/>
                    </a:p>
                  </a:txBody>
                  <a:tcPr/>
                </a:tc>
                <a:tc>
                  <a:txBody>
                    <a:bodyPr/>
                    <a:lstStyle/>
                    <a:p>
                      <a:pPr marL="285750" indent="-285750">
                        <a:buFont typeface="Arial" panose="020B0604020202020204" pitchFamily="34" charset="0"/>
                        <a:buChar char="•"/>
                      </a:pPr>
                      <a:r>
                        <a:rPr lang="en-US" baseline="0" dirty="0" smtClean="0"/>
                        <a:t>By 2021-22 all K-3 teachers</a:t>
                      </a:r>
                    </a:p>
                    <a:p>
                      <a:pPr marL="285750" indent="-285750">
                        <a:buFont typeface="Arial" panose="020B0604020202020204" pitchFamily="34" charset="0"/>
                        <a:buChar char="•"/>
                      </a:pPr>
                      <a:r>
                        <a:rPr lang="en-US" baseline="0" dirty="0" smtClean="0"/>
                        <a:t>Varying options, including a via the CDE</a:t>
                      </a:r>
                      <a:endParaRPr lang="en-US" dirty="0" smtClean="0"/>
                    </a:p>
                  </a:txBody>
                  <a:tcPr/>
                </a:tc>
              </a:tr>
              <a:tr h="397700">
                <a:tc>
                  <a:txBody>
                    <a:bodyPr/>
                    <a:lstStyle/>
                    <a:p>
                      <a:r>
                        <a:rPr lang="en-US" dirty="0" smtClean="0"/>
                        <a:t>Public Info. Campaign</a:t>
                      </a:r>
                      <a:endParaRPr lang="en-US" dirty="0"/>
                    </a:p>
                  </a:txBody>
                  <a:tcPr/>
                </a:tc>
                <a:tc>
                  <a:txBody>
                    <a:bodyPr/>
                    <a:lstStyle/>
                    <a:p>
                      <a:pPr marL="285750" indent="-285750">
                        <a:buFont typeface="Arial" panose="020B0604020202020204" pitchFamily="34" charset="0"/>
                        <a:buChar char="•"/>
                      </a:pPr>
                      <a:r>
                        <a:rPr lang="en-US" dirty="0" smtClean="0"/>
                        <a:t>Starting 2019-20 </a:t>
                      </a:r>
                    </a:p>
                  </a:txBody>
                  <a:tcPr/>
                </a:tc>
              </a:tr>
              <a:tr h="397700">
                <a:tc>
                  <a:txBody>
                    <a:bodyPr/>
                    <a:lstStyle/>
                    <a:p>
                      <a:r>
                        <a:rPr lang="en-US" dirty="0" smtClean="0"/>
                        <a:t>External Evaluator</a:t>
                      </a:r>
                      <a:endParaRPr lang="en-US" dirty="0"/>
                    </a:p>
                  </a:txBody>
                  <a:tcPr/>
                </a:tc>
                <a:tc>
                  <a:txBody>
                    <a:bodyPr/>
                    <a:lstStyle/>
                    <a:p>
                      <a:pPr marL="285750" indent="-285750">
                        <a:buFont typeface="Arial" panose="020B0604020202020204" pitchFamily="34" charset="0"/>
                        <a:buChar char="•"/>
                      </a:pPr>
                      <a:r>
                        <a:rPr lang="en-US" dirty="0" smtClean="0"/>
                        <a:t>independent evaluations of the  use  of per-pupil and ELG funds</a:t>
                      </a:r>
                    </a:p>
                    <a:p>
                      <a:pPr marL="285750" indent="-285750">
                        <a:buFont typeface="Arial" panose="020B0604020202020204" pitchFamily="34" charset="0"/>
                        <a:buChar char="•"/>
                      </a:pPr>
                      <a:r>
                        <a:rPr lang="en-US" dirty="0" smtClean="0"/>
                        <a:t>multi-year evaluation of student outcomes</a:t>
                      </a:r>
                      <a:endParaRPr lang="en-US" dirty="0"/>
                    </a:p>
                  </a:txBody>
                  <a:tcPr/>
                </a:tc>
              </a:tr>
              <a:tr h="397700">
                <a:tc>
                  <a:txBody>
                    <a:bodyPr/>
                    <a:lstStyle/>
                    <a:p>
                      <a:r>
                        <a:rPr lang="en-US" dirty="0" smtClean="0"/>
                        <a:t>Funding Allocations</a:t>
                      </a:r>
                      <a:endParaRPr lang="en-US" dirty="0"/>
                    </a:p>
                  </a:txBody>
                  <a:tcPr/>
                </a:tc>
                <a:tc>
                  <a:txBody>
                    <a:bodyPr/>
                    <a:lstStyle/>
                    <a:p>
                      <a:pPr marL="285750" indent="-285750">
                        <a:buFont typeface="Arial" panose="020B0604020202020204" pitchFamily="34" charset="0"/>
                        <a:buChar char="•"/>
                      </a:pPr>
                      <a:r>
                        <a:rPr lang="en-US" dirty="0" smtClean="0"/>
                        <a:t>Change to allocations</a:t>
                      </a:r>
                      <a:r>
                        <a:rPr lang="en-US" baseline="0" dirty="0" smtClean="0"/>
                        <a:t> </a:t>
                      </a:r>
                    </a:p>
                    <a:p>
                      <a:pPr marL="285750" indent="-285750">
                        <a:buFont typeface="Arial" panose="020B0604020202020204" pitchFamily="34" charset="0"/>
                        <a:buChar char="•"/>
                      </a:pPr>
                      <a:r>
                        <a:rPr lang="en-US" baseline="0" dirty="0" smtClean="0"/>
                        <a:t>Additional uses for PPI</a:t>
                      </a:r>
                      <a:endParaRPr lang="en-US" dirty="0"/>
                    </a:p>
                  </a:txBody>
                  <a:tcPr/>
                </a:tc>
              </a:tr>
              <a:tr h="397700">
                <a:tc>
                  <a:txBody>
                    <a:bodyPr/>
                    <a:lstStyle/>
                    <a:p>
                      <a:r>
                        <a:rPr lang="en-US" dirty="0" smtClean="0"/>
                        <a:t>ELG</a:t>
                      </a:r>
                      <a:r>
                        <a:rPr lang="en-US" baseline="0" dirty="0" smtClean="0"/>
                        <a:t> Program</a:t>
                      </a:r>
                      <a:endParaRPr lang="en-US" dirty="0"/>
                    </a:p>
                  </a:txBody>
                  <a:tcPr/>
                </a:tc>
                <a:tc>
                  <a:txBody>
                    <a:bodyPr/>
                    <a:lstStyle/>
                    <a:p>
                      <a:pPr marL="285750" indent="-285750">
                        <a:buFont typeface="Arial" panose="020B0604020202020204" pitchFamily="34" charset="0"/>
                        <a:buChar char="•"/>
                      </a:pPr>
                      <a:r>
                        <a:rPr lang="en-US" dirty="0" smtClean="0"/>
                        <a:t>Additional 2.5 million </a:t>
                      </a:r>
                      <a:endParaRPr lang="en-US" dirty="0"/>
                    </a:p>
                  </a:txBody>
                  <a:tcPr/>
                </a:tc>
              </a:tr>
              <a:tr h="397700">
                <a:tc>
                  <a:txBody>
                    <a:bodyPr/>
                    <a:lstStyle/>
                    <a:p>
                      <a:r>
                        <a:rPr lang="en-US" dirty="0" smtClean="0"/>
                        <a:t>LEA Budget</a:t>
                      </a:r>
                      <a:endParaRPr lang="en-US" dirty="0"/>
                    </a:p>
                  </a:txBody>
                  <a:tcPr/>
                </a:tc>
                <a:tc>
                  <a:txBody>
                    <a:bodyPr/>
                    <a:lstStyle/>
                    <a:p>
                      <a:pPr marL="285750" indent="-285750">
                        <a:buFont typeface="Arial" panose="020B0604020202020204" pitchFamily="34" charset="0"/>
                        <a:buChar char="•"/>
                      </a:pPr>
                      <a:r>
                        <a:rPr lang="en-US" dirty="0" smtClean="0"/>
                        <a:t>Requirement</a:t>
                      </a:r>
                      <a:r>
                        <a:rPr lang="en-US" baseline="0" dirty="0" smtClean="0"/>
                        <a:t> changes to receive PPI funds</a:t>
                      </a:r>
                    </a:p>
                    <a:p>
                      <a:pPr marL="285750" indent="-285750">
                        <a:buFont typeface="Arial" panose="020B0604020202020204" pitchFamily="34" charset="0"/>
                        <a:buChar char="•"/>
                      </a:pPr>
                      <a:r>
                        <a:rPr lang="en-US" baseline="0" dirty="0" smtClean="0"/>
                        <a:t>CDE must monitor fund use throughout the year</a:t>
                      </a:r>
                      <a:endParaRPr lang="en-US" dirty="0"/>
                    </a:p>
                  </a:txBody>
                  <a:tcPr/>
                </a:tc>
              </a:tr>
              <a:tr h="397700">
                <a:tc>
                  <a:txBody>
                    <a:bodyPr/>
                    <a:lstStyle/>
                    <a:p>
                      <a:r>
                        <a:rPr lang="en-US" dirty="0" smtClean="0"/>
                        <a:t>Other</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37063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External Evaluator</a:t>
            </a:r>
            <a:endParaRPr lang="en-US" dirty="0"/>
          </a:p>
        </p:txBody>
      </p:sp>
      <p:sp>
        <p:nvSpPr>
          <p:cNvPr id="3" name="Content Placeholder 2"/>
          <p:cNvSpPr>
            <a:spLocks noGrp="1"/>
          </p:cNvSpPr>
          <p:nvPr>
            <p:ph idx="1"/>
          </p:nvPr>
        </p:nvSpPr>
        <p:spPr/>
        <p:txBody>
          <a:bodyPr/>
          <a:lstStyle/>
          <a:p>
            <a:r>
              <a:rPr lang="en-US" dirty="0" smtClean="0"/>
              <a:t>By  October  1, 2019, CDE must issue a request for proposals to contract with an entity to act as an independent evaluator to provide independent evaluations of the  use  of per-pupil and ELG funds by LEPS and to conduct a multi-year evaluation of student outcomes achieved by local education providers.</a:t>
            </a: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11</a:t>
            </a:fld>
            <a:endParaRPr lang="en-US" dirty="0"/>
          </a:p>
        </p:txBody>
      </p:sp>
    </p:spTree>
    <p:extLst>
      <p:ext uri="{BB962C8B-B14F-4D97-AF65-F5344CB8AC3E}">
        <p14:creationId xmlns:p14="http://schemas.microsoft.com/office/powerpoint/2010/main" val="254462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12</a:t>
            </a:fld>
            <a:endParaRPr lang="en-US" dirty="0"/>
          </a:p>
        </p:txBody>
      </p:sp>
      <p:sp>
        <p:nvSpPr>
          <p:cNvPr id="4" name="Title 2"/>
          <p:cNvSpPr>
            <a:spLocks noGrp="1"/>
          </p:cNvSpPr>
          <p:nvPr>
            <p:ph type="ctrTitle"/>
          </p:nvPr>
        </p:nvSpPr>
        <p:spPr>
          <a:xfrm>
            <a:off x="685800" y="2062163"/>
            <a:ext cx="7772400" cy="2387600"/>
          </a:xfrm>
        </p:spPr>
        <p:txBody>
          <a:bodyPr>
            <a:normAutofit fontScale="90000"/>
          </a:bodyPr>
          <a:lstStyle/>
          <a:p>
            <a:r>
              <a:rPr lang="en-US" dirty="0" smtClean="0"/>
              <a:t>Reporting Requirements and Purpose of the READ Data Collection</a:t>
            </a:r>
            <a:endParaRPr lang="en-US" dirty="0"/>
          </a:p>
        </p:txBody>
      </p:sp>
    </p:spTree>
    <p:extLst>
      <p:ext uri="{BB962C8B-B14F-4D97-AF65-F5344CB8AC3E}">
        <p14:creationId xmlns:p14="http://schemas.microsoft.com/office/powerpoint/2010/main" val="65547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READ Collection</a:t>
            </a:r>
            <a:endParaRPr lang="en-US" dirty="0"/>
          </a:p>
        </p:txBody>
      </p:sp>
      <p:sp>
        <p:nvSpPr>
          <p:cNvPr id="3" name="Content Placeholder 2"/>
          <p:cNvSpPr>
            <a:spLocks noGrp="1"/>
          </p:cNvSpPr>
          <p:nvPr>
            <p:ph idx="1"/>
          </p:nvPr>
        </p:nvSpPr>
        <p:spPr/>
        <p:txBody>
          <a:bodyPr/>
          <a:lstStyle/>
          <a:p>
            <a:r>
              <a:rPr lang="en-US" dirty="0"/>
              <a:t>The purpose of the READ collection is to collect student level data needed to fulfill statutory requirements </a:t>
            </a:r>
          </a:p>
          <a:p>
            <a:r>
              <a:rPr lang="en-US" dirty="0"/>
              <a:t>Data collected in READ is also used to determine the distribution of per-pupil intervention funds for students identified as having significant reading deficiencies (SRD) </a:t>
            </a:r>
          </a:p>
          <a:p>
            <a:pPr lvl="1"/>
            <a:r>
              <a:rPr lang="en-US" dirty="0"/>
              <a:t>The Early Literacy Fund provides districts with per-pupil intervention funds to help support programs to meet the needs of students with SRD who received services </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3968409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 </a:t>
            </a:r>
            <a:endParaRPr lang="en-US" dirty="0"/>
          </a:p>
        </p:txBody>
      </p:sp>
      <p:sp>
        <p:nvSpPr>
          <p:cNvPr id="3" name="Content Placeholder 2"/>
          <p:cNvSpPr>
            <a:spLocks noGrp="1"/>
          </p:cNvSpPr>
          <p:nvPr>
            <p:ph idx="1"/>
          </p:nvPr>
        </p:nvSpPr>
        <p:spPr/>
        <p:txBody>
          <a:bodyPr>
            <a:normAutofit/>
          </a:bodyPr>
          <a:lstStyle/>
          <a:p>
            <a:pPr marL="342900" indent="-342900"/>
            <a:r>
              <a:rPr lang="en-US" dirty="0"/>
              <a:t>Each spring districts create and submit records for all K-3</a:t>
            </a:r>
            <a:r>
              <a:rPr lang="en-US" baseline="30000" dirty="0"/>
              <a:t>rd</a:t>
            </a:r>
            <a:r>
              <a:rPr lang="en-US" dirty="0"/>
              <a:t> grade students enrolled at the time of data submission and 4-12</a:t>
            </a:r>
            <a:r>
              <a:rPr lang="en-US" baseline="30000" dirty="0"/>
              <a:t>th</a:t>
            </a:r>
            <a:r>
              <a:rPr lang="en-US" dirty="0"/>
              <a:t> grade cohort students who are included in the READ 4-12</a:t>
            </a:r>
            <a:r>
              <a:rPr lang="en-US" baseline="30000" dirty="0"/>
              <a:t>th</a:t>
            </a:r>
            <a:r>
              <a:rPr lang="en-US" dirty="0"/>
              <a:t> grade cohort from any district </a:t>
            </a:r>
            <a:endParaRPr lang="en-US" dirty="0" smtClean="0"/>
          </a:p>
          <a:p>
            <a:pPr marL="342900" indent="-342900"/>
            <a:r>
              <a:rPr lang="en-US" dirty="0"/>
              <a:t>Number of students identified as having an SRD and receive instructional services pursuant to READ plans (same requirement, collected through READ data collection</a:t>
            </a:r>
            <a:r>
              <a:rPr lang="en-US" dirty="0" smtClean="0"/>
              <a:t>)</a:t>
            </a:r>
          </a:p>
          <a:p>
            <a:pPr marL="342900" indent="-342900"/>
            <a:r>
              <a:rPr lang="en-US" dirty="0"/>
              <a:t>Student background information: SASID, name, gender, DOB, grade level, interim reading assessment and score, testing date, retention (same requirement, collected through READ data collection)</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17162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Uses of Funds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361" y="1920876"/>
            <a:ext cx="3968750" cy="3968750"/>
          </a:xfrm>
          <a:prstGeom prst="rect">
            <a:avLst/>
          </a:prstGeom>
        </p:spPr>
      </p:pic>
      <p:sp>
        <p:nvSpPr>
          <p:cNvPr id="6" name="Content Placeholder 2"/>
          <p:cNvSpPr txBox="1">
            <a:spLocks/>
          </p:cNvSpPr>
          <p:nvPr/>
        </p:nvSpPr>
        <p:spPr>
          <a:xfrm>
            <a:off x="451086" y="1229995"/>
            <a:ext cx="4486275" cy="489331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en-US" sz="1600" b="1" dirty="0" smtClean="0"/>
              <a:t>Continued Allowable Uses</a:t>
            </a:r>
          </a:p>
          <a:p>
            <a:pPr marL="182880" indent="-182880">
              <a:lnSpc>
                <a:spcPct val="100000"/>
              </a:lnSpc>
              <a:spcBef>
                <a:spcPts val="0"/>
              </a:spcBef>
              <a:spcAft>
                <a:spcPts val="1000"/>
              </a:spcAft>
            </a:pPr>
            <a:r>
              <a:rPr lang="en-US" sz="1600" dirty="0" smtClean="0"/>
              <a:t>Operate summer school programs </a:t>
            </a:r>
            <a:br>
              <a:rPr lang="en-US" sz="1600" dirty="0" smtClean="0"/>
            </a:br>
            <a:r>
              <a:rPr lang="en-US" sz="1600" dirty="0" smtClean="0"/>
              <a:t>(same requirements as currently in place)</a:t>
            </a:r>
          </a:p>
          <a:p>
            <a:pPr marL="182880" indent="-182880">
              <a:lnSpc>
                <a:spcPct val="100000"/>
              </a:lnSpc>
              <a:spcBef>
                <a:spcPts val="0"/>
              </a:spcBef>
              <a:spcAft>
                <a:spcPts val="1000"/>
              </a:spcAft>
            </a:pPr>
            <a:r>
              <a:rPr lang="en-US" sz="1600" dirty="0" smtClean="0"/>
              <a:t>Purchase tutoring services focused on increasing students' foundational reading skills </a:t>
            </a:r>
          </a:p>
          <a:p>
            <a:pPr marL="182880" indent="-182880">
              <a:lnSpc>
                <a:spcPct val="100000"/>
              </a:lnSpc>
              <a:spcBef>
                <a:spcPts val="0"/>
              </a:spcBef>
              <a:spcAft>
                <a:spcPts val="1000"/>
              </a:spcAft>
            </a:pPr>
            <a:r>
              <a:rPr lang="en-US" sz="1600" dirty="0" smtClean="0"/>
              <a:t>Provide </a:t>
            </a:r>
            <a:r>
              <a:rPr lang="en-US" sz="1600" dirty="0"/>
              <a:t>other targeted, evidence-based or scientifically based intervention services </a:t>
            </a:r>
            <a:r>
              <a:rPr lang="en-US" sz="1600" dirty="0" smtClean="0"/>
              <a:t>approved by CDE</a:t>
            </a:r>
            <a:endParaRPr lang="en-US" sz="1600" dirty="0"/>
          </a:p>
          <a:p>
            <a:pPr marL="182880" indent="-182880">
              <a:lnSpc>
                <a:spcPct val="100000"/>
              </a:lnSpc>
              <a:spcBef>
                <a:spcPts val="0"/>
              </a:spcBef>
              <a:spcAft>
                <a:spcPts val="1000"/>
              </a:spcAft>
            </a:pPr>
            <a:r>
              <a:rPr lang="en-US" sz="1600" dirty="0"/>
              <a:t>Purchase from a BOCES the services of a reading specialist or reading interventionist</a:t>
            </a:r>
          </a:p>
          <a:p>
            <a:pPr marL="182880" indent="-182880">
              <a:lnSpc>
                <a:spcPct val="100000"/>
              </a:lnSpc>
              <a:spcBef>
                <a:spcPts val="0"/>
              </a:spcBef>
              <a:spcAft>
                <a:spcPts val="1000"/>
              </a:spcAft>
            </a:pPr>
            <a:r>
              <a:rPr lang="en-US" sz="1600" dirty="0"/>
              <a:t>Provide professional development programming to support educators in teaching </a:t>
            </a:r>
            <a:r>
              <a:rPr lang="en-US" sz="1600" dirty="0" smtClean="0"/>
              <a:t>reading</a:t>
            </a:r>
          </a:p>
          <a:p>
            <a:pPr marL="640080" lvl="1" indent="-182880">
              <a:lnSpc>
                <a:spcPct val="100000"/>
              </a:lnSpc>
              <a:spcBef>
                <a:spcPts val="0"/>
              </a:spcBef>
              <a:spcAft>
                <a:spcPts val="1000"/>
              </a:spcAft>
            </a:pPr>
            <a:r>
              <a:rPr lang="en-US" sz="1200" dirty="0" smtClean="0"/>
              <a:t>Hiring a reading coach who is </a:t>
            </a:r>
            <a:r>
              <a:rPr lang="en-US" sz="1200" dirty="0"/>
              <a:t>trained </a:t>
            </a:r>
            <a:r>
              <a:rPr lang="en-US" sz="1200" dirty="0" smtClean="0"/>
              <a:t>in scientifically and evidenced based practices in reading </a:t>
            </a:r>
            <a:r>
              <a:rPr lang="en-US" sz="1200" dirty="0"/>
              <a:t>to provide job-embedded, ongoing professional development to support kindergarten-through-third-grade teacher competence </a:t>
            </a:r>
            <a:r>
              <a:rPr lang="en-US" sz="1200" dirty="0" smtClean="0"/>
              <a:t>scientifically and evidenced based practices in reading </a:t>
            </a:r>
          </a:p>
        </p:txBody>
      </p:sp>
    </p:spTree>
    <p:extLst>
      <p:ext uri="{BB962C8B-B14F-4D97-AF65-F5344CB8AC3E}">
        <p14:creationId xmlns:p14="http://schemas.microsoft.com/office/powerpoint/2010/main" val="282673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Uses of Funds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71" y="1716269"/>
            <a:ext cx="3968750" cy="3968750"/>
          </a:xfrm>
          <a:prstGeom prst="rect">
            <a:avLst/>
          </a:prstGeom>
        </p:spPr>
      </p:pic>
      <p:sp>
        <p:nvSpPr>
          <p:cNvPr id="6" name="Content Placeholder 2"/>
          <p:cNvSpPr txBox="1">
            <a:spLocks/>
          </p:cNvSpPr>
          <p:nvPr/>
        </p:nvSpPr>
        <p:spPr>
          <a:xfrm>
            <a:off x="4657725" y="1716269"/>
            <a:ext cx="4486275" cy="489331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en-US" sz="1600" b="1" dirty="0"/>
              <a:t>Additional Allowable Uses</a:t>
            </a:r>
            <a:endParaRPr lang="en-US" sz="1100" b="1" dirty="0"/>
          </a:p>
          <a:p>
            <a:pPr marL="182880" indent="-182880">
              <a:lnSpc>
                <a:spcPct val="100000"/>
              </a:lnSpc>
              <a:spcBef>
                <a:spcPts val="0"/>
              </a:spcBef>
              <a:spcAft>
                <a:spcPts val="1000"/>
              </a:spcAft>
            </a:pPr>
            <a:r>
              <a:rPr lang="en-US" sz="1600" dirty="0"/>
              <a:t>Purchase CDE approved core instructional programs</a:t>
            </a:r>
          </a:p>
          <a:p>
            <a:pPr marL="182880" indent="-182880">
              <a:lnSpc>
                <a:spcPct val="100000"/>
              </a:lnSpc>
              <a:spcBef>
                <a:spcPts val="0"/>
              </a:spcBef>
              <a:spcAft>
                <a:spcPts val="1000"/>
              </a:spcAft>
            </a:pPr>
            <a:r>
              <a:rPr lang="en-US" sz="1600" dirty="0"/>
              <a:t>Provide technology, including  software, included on the advisory list of instructional programming in reading  </a:t>
            </a:r>
          </a:p>
          <a:p>
            <a:pPr marL="0" indent="0">
              <a:lnSpc>
                <a:spcPct val="100000"/>
              </a:lnSpc>
              <a:spcBef>
                <a:spcPts val="0"/>
              </a:spcBef>
              <a:spcAft>
                <a:spcPts val="1000"/>
              </a:spcAft>
              <a:buNone/>
            </a:pPr>
            <a:r>
              <a:rPr lang="en-US" sz="1600" b="1" dirty="0" smtClean="0"/>
              <a:t>Discontinued Allowable Uses</a:t>
            </a:r>
          </a:p>
          <a:p>
            <a:pPr marL="182880" indent="-182880">
              <a:lnSpc>
                <a:spcPct val="100000"/>
              </a:lnSpc>
              <a:spcBef>
                <a:spcPts val="0"/>
              </a:spcBef>
              <a:spcAft>
                <a:spcPts val="1000"/>
              </a:spcAft>
            </a:pPr>
            <a:r>
              <a:rPr lang="en-US" sz="1600" dirty="0" smtClean="0"/>
              <a:t>Full Day Kindergarten </a:t>
            </a:r>
          </a:p>
          <a:p>
            <a:pPr marL="0" indent="0">
              <a:lnSpc>
                <a:spcPct val="100000"/>
              </a:lnSpc>
              <a:spcBef>
                <a:spcPts val="0"/>
              </a:spcBef>
              <a:spcAft>
                <a:spcPts val="1000"/>
              </a:spcAft>
              <a:buNone/>
            </a:pPr>
            <a:r>
              <a:rPr lang="en-US" sz="1600" b="1" dirty="0" smtClean="0"/>
              <a:t>State funding is now available for full-day </a:t>
            </a:r>
            <a:r>
              <a:rPr lang="en-US" sz="1600" b="1" dirty="0"/>
              <a:t>kindergarten (HB19-1262</a:t>
            </a:r>
            <a:r>
              <a:rPr lang="en-US" sz="1600" b="1" dirty="0" smtClean="0"/>
              <a:t>)  </a:t>
            </a:r>
          </a:p>
          <a:p>
            <a:pPr>
              <a:lnSpc>
                <a:spcPct val="100000"/>
              </a:lnSpc>
              <a:spcBef>
                <a:spcPts val="0"/>
              </a:spcBef>
              <a:spcAft>
                <a:spcPts val="1000"/>
              </a:spcAft>
            </a:pPr>
            <a:r>
              <a:rPr lang="en-US" sz="1600" dirty="0" smtClean="0"/>
              <a:t>Forthcoming communication to request school districts selected full day kindergarten to amend their previously </a:t>
            </a:r>
            <a:r>
              <a:rPr lang="en-US" sz="1600" dirty="0"/>
              <a:t>submitted budget submission form to ensure that your per-pupil dollars are spent for allowable uses. </a:t>
            </a:r>
            <a:endParaRPr lang="en-US" sz="1600" dirty="0" smtClean="0"/>
          </a:p>
        </p:txBody>
      </p:sp>
    </p:spTree>
    <p:extLst>
      <p:ext uri="{BB962C8B-B14F-4D97-AF65-F5344CB8AC3E}">
        <p14:creationId xmlns:p14="http://schemas.microsoft.com/office/powerpoint/2010/main" val="17837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Changes to Budget Reporting</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52087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Budget Planning and Reporting Requirements </a:t>
            </a:r>
            <a:endParaRPr lang="en-US" dirty="0"/>
          </a:p>
        </p:txBody>
      </p:sp>
      <p:sp>
        <p:nvSpPr>
          <p:cNvPr id="3" name="Content Placeholder 2"/>
          <p:cNvSpPr>
            <a:spLocks noGrp="1"/>
          </p:cNvSpPr>
          <p:nvPr>
            <p:ph idx="1"/>
          </p:nvPr>
        </p:nvSpPr>
        <p:spPr/>
        <p:txBody>
          <a:bodyPr/>
          <a:lstStyle/>
          <a:p>
            <a:pPr marL="0" indent="0">
              <a:buNone/>
            </a:pPr>
            <a:r>
              <a:rPr lang="en-US" b="1" i="1" dirty="0" smtClean="0"/>
              <a:t>Budget Planning (C.R.S. 22-7-1210.5)</a:t>
            </a:r>
          </a:p>
          <a:p>
            <a:pPr marL="0" indent="0">
              <a:buNone/>
            </a:pPr>
            <a:r>
              <a:rPr lang="en-US" dirty="0" smtClean="0"/>
              <a:t>Before the beginning of each budget year, to receive a distribution of per-pupil intervention money, an LEP must submit to the department the following information: </a:t>
            </a:r>
          </a:p>
          <a:p>
            <a:r>
              <a:rPr lang="en-US" dirty="0" smtClean="0"/>
              <a:t>The number of K-3 students enrolled in schools operated by the LEP who are SRD and received instructional services pursuant to READ plans in the prior budget year </a:t>
            </a:r>
          </a:p>
          <a:p>
            <a:r>
              <a:rPr lang="en-US" dirty="0" smtClean="0"/>
              <a:t>A budget, including a narrative explanation for the allowable uses of per-pupil intervention. </a:t>
            </a:r>
            <a:r>
              <a:rPr lang="en-US" dirty="0"/>
              <a:t>Each LEP may only carry over 15% of funds from the previous budget year </a:t>
            </a:r>
            <a:endParaRPr lang="en-US" dirty="0" smtClean="0"/>
          </a:p>
          <a:p>
            <a:pPr lvl="1"/>
            <a:r>
              <a:rPr lang="en-US" dirty="0"/>
              <a:t>The department must approve the LEAs proposed use of PPI money as being in compliance with the allowable uses of PPI </a:t>
            </a:r>
          </a:p>
          <a:p>
            <a:pPr marL="457200" lvl="1"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78433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Budget Reporting Process </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t>Current READ Budget Planning Survey will no longer be a requirement and will be removed from Data Pipeline </a:t>
            </a:r>
          </a:p>
          <a:p>
            <a:pPr marL="342900" indent="-342900">
              <a:buFont typeface="Arial" panose="020B0604020202020204" pitchFamily="34" charset="0"/>
              <a:buChar char="•"/>
            </a:pPr>
            <a:r>
              <a:rPr lang="en-US" dirty="0" smtClean="0"/>
              <a:t>READ Data Collection will remain in Data Pipeline </a:t>
            </a:r>
          </a:p>
          <a:p>
            <a:pPr marL="342900" indent="-342900">
              <a:buFont typeface="Arial" panose="020B0604020202020204" pitchFamily="34" charset="0"/>
              <a:buChar char="•"/>
            </a:pPr>
            <a:r>
              <a:rPr lang="en-US" dirty="0" smtClean="0"/>
              <a:t>New data reporting system will be created to report budget information </a:t>
            </a:r>
          </a:p>
          <a:p>
            <a:pPr marL="0" indent="0">
              <a:buNone/>
            </a:pPr>
            <a:endParaRPr lang="en-US" dirty="0" smtClean="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82062647"/>
              </p:ext>
            </p:extLst>
          </p:nvPr>
        </p:nvGraphicFramePr>
        <p:xfrm>
          <a:off x="1419546" y="3419476"/>
          <a:ext cx="6304907" cy="3302000"/>
        </p:xfrm>
        <a:graphic>
          <a:graphicData uri="http://schemas.openxmlformats.org/drawingml/2006/table">
            <a:tbl>
              <a:tblPr firstRow="1" bandRow="1">
                <a:tableStyleId>{21E4AEA4-8DFA-4A89-87EB-49C32662AFE0}</a:tableStyleId>
              </a:tblPr>
              <a:tblGrid>
                <a:gridCol w="3354351"/>
                <a:gridCol w="2950556"/>
              </a:tblGrid>
              <a:tr h="370840">
                <a:tc gridSpan="2">
                  <a:txBody>
                    <a:bodyPr/>
                    <a:lstStyle/>
                    <a:p>
                      <a:pPr algn="ctr"/>
                      <a:r>
                        <a:rPr lang="en-US" dirty="0" smtClean="0"/>
                        <a:t>DRAFT Timeline </a:t>
                      </a:r>
                      <a:endParaRPr lang="en-US" dirty="0"/>
                    </a:p>
                  </a:txBody>
                  <a:tcPr/>
                </a:tc>
                <a:tc hMerge="1">
                  <a:txBody>
                    <a:bodyPr/>
                    <a:lstStyle/>
                    <a:p>
                      <a:pPr algn="ctr"/>
                      <a:endParaRPr lang="en-US" dirty="0"/>
                    </a:p>
                  </a:txBody>
                  <a:tcPr/>
                </a:tc>
              </a:tr>
              <a:tr h="370840">
                <a:tc>
                  <a:txBody>
                    <a:bodyPr/>
                    <a:lstStyle/>
                    <a:p>
                      <a:r>
                        <a:rPr lang="en-US" dirty="0" smtClean="0"/>
                        <a:t>Budget</a:t>
                      </a:r>
                      <a:r>
                        <a:rPr lang="en-US" baseline="0" dirty="0" smtClean="0"/>
                        <a:t> submission window opens</a:t>
                      </a:r>
                      <a:endParaRPr lang="en-US" dirty="0"/>
                    </a:p>
                  </a:txBody>
                  <a:tcPr/>
                </a:tc>
                <a:tc>
                  <a:txBody>
                    <a:bodyPr/>
                    <a:lstStyle/>
                    <a:p>
                      <a:r>
                        <a:rPr lang="en-US" dirty="0" smtClean="0"/>
                        <a:t>April 1, 2020</a:t>
                      </a:r>
                      <a:endParaRPr lang="en-US" dirty="0"/>
                    </a:p>
                  </a:txBody>
                  <a:tcPr/>
                </a:tc>
              </a:tr>
              <a:tr h="370840">
                <a:tc>
                  <a:txBody>
                    <a:bodyPr/>
                    <a:lstStyle/>
                    <a:p>
                      <a:r>
                        <a:rPr lang="en-US" dirty="0" smtClean="0"/>
                        <a:t>Deadline to have budget projections submitted to CDE</a:t>
                      </a:r>
                      <a:endParaRPr lang="en-US" dirty="0"/>
                    </a:p>
                  </a:txBody>
                  <a:tcPr/>
                </a:tc>
                <a:tc>
                  <a:txBody>
                    <a:bodyPr/>
                    <a:lstStyle/>
                    <a:p>
                      <a:r>
                        <a:rPr lang="en-US" dirty="0" smtClean="0"/>
                        <a:t>May 15, 2020</a:t>
                      </a:r>
                      <a:endParaRPr lang="en-US" dirty="0"/>
                    </a:p>
                  </a:txBody>
                  <a:tcPr/>
                </a:tc>
              </a:tr>
              <a:tr h="370840">
                <a:tc>
                  <a:txBody>
                    <a:bodyPr/>
                    <a:lstStyle/>
                    <a:p>
                      <a:r>
                        <a:rPr lang="en-US" dirty="0" smtClean="0"/>
                        <a:t>CDE reviews budgets and provides</a:t>
                      </a:r>
                      <a:r>
                        <a:rPr lang="en-US" baseline="0" dirty="0" smtClean="0"/>
                        <a:t> comments by</a:t>
                      </a:r>
                      <a:endParaRPr lang="en-US" dirty="0"/>
                    </a:p>
                  </a:txBody>
                  <a:tcPr/>
                </a:tc>
                <a:tc>
                  <a:txBody>
                    <a:bodyPr/>
                    <a:lstStyle/>
                    <a:p>
                      <a:r>
                        <a:rPr lang="en-US" dirty="0" smtClean="0"/>
                        <a:t>June 2, 2020</a:t>
                      </a:r>
                      <a:endParaRPr lang="en-US" dirty="0"/>
                    </a:p>
                  </a:txBody>
                  <a:tcPr/>
                </a:tc>
              </a:tr>
              <a:tr h="370840">
                <a:tc>
                  <a:txBody>
                    <a:bodyPr/>
                    <a:lstStyle/>
                    <a:p>
                      <a:r>
                        <a:rPr lang="en-US" dirty="0" smtClean="0"/>
                        <a:t>Deadline</a:t>
                      </a:r>
                      <a:r>
                        <a:rPr lang="en-US" baseline="0" dirty="0" smtClean="0"/>
                        <a:t> to have budgets re-submitted </a:t>
                      </a:r>
                      <a:endParaRPr lang="en-US" dirty="0"/>
                    </a:p>
                  </a:txBody>
                  <a:tcPr/>
                </a:tc>
                <a:tc>
                  <a:txBody>
                    <a:bodyPr/>
                    <a:lstStyle/>
                    <a:p>
                      <a:r>
                        <a:rPr lang="en-US" dirty="0" smtClean="0"/>
                        <a:t>June</a:t>
                      </a:r>
                      <a:r>
                        <a:rPr lang="en-US" baseline="0" dirty="0" smtClean="0"/>
                        <a:t> 30, 2020</a:t>
                      </a:r>
                      <a:endParaRPr lang="en-US" dirty="0"/>
                    </a:p>
                  </a:txBody>
                  <a:tcPr/>
                </a:tc>
              </a:tr>
              <a:tr h="370840">
                <a:tc>
                  <a:txBody>
                    <a:bodyPr/>
                    <a:lstStyle/>
                    <a:p>
                      <a:r>
                        <a:rPr lang="en-US" dirty="0" smtClean="0"/>
                        <a:t>Final allocation revisions to CDE </a:t>
                      </a:r>
                      <a:endParaRPr lang="en-US" dirty="0"/>
                    </a:p>
                  </a:txBody>
                  <a:tcPr/>
                </a:tc>
                <a:tc>
                  <a:txBody>
                    <a:bodyPr/>
                    <a:lstStyle/>
                    <a:p>
                      <a:r>
                        <a:rPr lang="en-US" dirty="0" smtClean="0"/>
                        <a:t>August 2020 – December</a:t>
                      </a:r>
                      <a:r>
                        <a:rPr lang="en-US" baseline="0" dirty="0" smtClean="0"/>
                        <a:t> 2020</a:t>
                      </a:r>
                      <a:endParaRPr lang="en-US" dirty="0"/>
                    </a:p>
                  </a:txBody>
                  <a:tcPr/>
                </a:tc>
              </a:tr>
            </a:tbl>
          </a:graphicData>
        </a:graphic>
      </p:graphicFrame>
    </p:spTree>
    <p:extLst>
      <p:ext uri="{BB962C8B-B14F-4D97-AF65-F5344CB8AC3E}">
        <p14:creationId xmlns:p14="http://schemas.microsoft.com/office/powerpoint/2010/main" val="49867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and Overview of Content</a:t>
            </a:r>
            <a:endParaRPr lang="en-US" dirty="0"/>
          </a:p>
        </p:txBody>
      </p:sp>
      <p:sp>
        <p:nvSpPr>
          <p:cNvPr id="5" name="Content Placeholder 4"/>
          <p:cNvSpPr>
            <a:spLocks noGrp="1"/>
          </p:cNvSpPr>
          <p:nvPr>
            <p:ph idx="1"/>
          </p:nvPr>
        </p:nvSpPr>
        <p:spPr>
          <a:xfrm>
            <a:off x="628650" y="1463040"/>
            <a:ext cx="7886700" cy="4762662"/>
          </a:xfrm>
        </p:spPr>
        <p:txBody>
          <a:bodyPr>
            <a:normAutofit/>
          </a:bodyPr>
          <a:lstStyle/>
          <a:p>
            <a:r>
              <a:rPr lang="en-US" b="1" dirty="0" smtClean="0"/>
              <a:t>Introductions:</a:t>
            </a:r>
          </a:p>
          <a:p>
            <a:pPr marL="342900" indent="-342900">
              <a:buFont typeface="Arial" panose="020B0604020202020204" pitchFamily="34" charset="0"/>
              <a:buChar char="•"/>
            </a:pPr>
            <a:r>
              <a:rPr lang="en-US" dirty="0" smtClean="0"/>
              <a:t>Anji </a:t>
            </a:r>
            <a:r>
              <a:rPr lang="en-US" dirty="0"/>
              <a:t>Gallanos, Director, Preschool through Third Grade </a:t>
            </a:r>
            <a:r>
              <a:rPr lang="en-US" dirty="0" smtClean="0"/>
              <a:t>Office</a:t>
            </a:r>
          </a:p>
          <a:p>
            <a:pPr marL="342900" indent="-342900">
              <a:buFont typeface="Arial" panose="020B0604020202020204" pitchFamily="34" charset="0"/>
              <a:buChar char="•"/>
            </a:pPr>
            <a:r>
              <a:rPr lang="en-US" dirty="0" smtClean="0"/>
              <a:t>Whitney Hutton, Business Analyst, Preschool through Third Grade Office</a:t>
            </a:r>
          </a:p>
          <a:p>
            <a:pPr marL="0" indent="0">
              <a:buNone/>
            </a:pPr>
            <a:endParaRPr lang="en-US" dirty="0" smtClean="0"/>
          </a:p>
          <a:p>
            <a:r>
              <a:rPr lang="en-US" b="1" dirty="0" smtClean="0"/>
              <a:t>Content:</a:t>
            </a:r>
          </a:p>
          <a:p>
            <a:pPr marL="342900" indent="-342900">
              <a:buFont typeface="Arial" panose="020B0604020202020204" pitchFamily="34" charset="0"/>
              <a:buChar char="•"/>
            </a:pPr>
            <a:r>
              <a:rPr lang="en-US" dirty="0" smtClean="0"/>
              <a:t>Brief overview of the Colorado READ Act</a:t>
            </a:r>
          </a:p>
          <a:p>
            <a:pPr marL="342900" indent="-342900">
              <a:buFont typeface="Arial" panose="020B0604020202020204" pitchFamily="34" charset="0"/>
              <a:buChar char="•"/>
            </a:pPr>
            <a:r>
              <a:rPr lang="en-US" dirty="0" smtClean="0"/>
              <a:t>Changes to READ Act due to SB 19-199</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104742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dirty="0" smtClean="0"/>
              <a:t>CDE will be hosting a series of informational webinars about the new budget reporting process </a:t>
            </a:r>
          </a:p>
          <a:p>
            <a:r>
              <a:rPr lang="en-US" dirty="0" smtClean="0"/>
              <a:t>The next webinar will be </a:t>
            </a:r>
            <a:r>
              <a:rPr lang="en-US" b="1" dirty="0" smtClean="0"/>
              <a:t>January 22, 2020 at 10:00 AM</a:t>
            </a:r>
          </a:p>
          <a:p>
            <a:pPr lvl="1"/>
            <a:r>
              <a:rPr lang="en-US" dirty="0" smtClean="0"/>
              <a:t>Link to join webinar will be posted here: </a:t>
            </a:r>
            <a:r>
              <a:rPr lang="en-US" dirty="0">
                <a:hlinkClick r:id="rId2"/>
              </a:rPr>
              <a:t>http://</a:t>
            </a:r>
            <a:r>
              <a:rPr lang="en-US" dirty="0" smtClean="0">
                <a:hlinkClick r:id="rId2"/>
              </a:rPr>
              <a:t>www.cde.state.co.us/coloradoliteracy/readdatapipeline</a:t>
            </a:r>
            <a:r>
              <a:rPr lang="en-US" dirty="0" smtClean="0"/>
              <a:t> </a:t>
            </a:r>
          </a:p>
          <a:p>
            <a:r>
              <a:rPr lang="en-US" dirty="0" smtClean="0"/>
              <a:t>Please visit the </a:t>
            </a:r>
            <a:r>
              <a:rPr lang="en-US" dirty="0" smtClean="0">
                <a:hlinkClick r:id="rId2"/>
              </a:rPr>
              <a:t>Colorado READ Act Homepage </a:t>
            </a:r>
            <a:r>
              <a:rPr lang="en-US" dirty="0" smtClean="0"/>
              <a:t>for additional information regarding SB 19-199 </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11430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Questions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363502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498" y="140127"/>
            <a:ext cx="5597748" cy="590603"/>
          </a:xfrm>
        </p:spPr>
        <p:txBody>
          <a:bodyPr>
            <a:normAutofit fontScale="90000"/>
          </a:bodyPr>
          <a:lstStyle/>
          <a:p>
            <a:r>
              <a:rPr lang="en-US" sz="3600" dirty="0" smtClean="0"/>
              <a:t>The Colorado READ Act and the need for SB19-199 </a:t>
            </a:r>
            <a:endParaRPr lang="en-US" sz="36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5429"/>
            <a:ext cx="9144000" cy="6858000"/>
          </a:xfrm>
          <a:prstGeom prst="rect">
            <a:avLst/>
          </a:prstGeom>
        </p:spPr>
      </p:pic>
    </p:spTree>
    <p:extLst>
      <p:ext uri="{BB962C8B-B14F-4D97-AF65-F5344CB8AC3E}">
        <p14:creationId xmlns:p14="http://schemas.microsoft.com/office/powerpoint/2010/main" val="380249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229" y="141654"/>
            <a:ext cx="7329122" cy="590603"/>
          </a:xfrm>
        </p:spPr>
        <p:txBody>
          <a:bodyPr>
            <a:noAutofit/>
          </a:bodyPr>
          <a:lstStyle/>
          <a:p>
            <a:pPr algn="ctr"/>
            <a:r>
              <a:rPr lang="en-US" sz="3200" dirty="0" smtClean="0"/>
              <a:t>Colorado’s 3</a:t>
            </a:r>
            <a:r>
              <a:rPr lang="en-US" sz="3200" baseline="30000" dirty="0" smtClean="0"/>
              <a:t>rd</a:t>
            </a:r>
            <a:r>
              <a:rPr lang="en-US" sz="3200" dirty="0" smtClean="0"/>
              <a:t> Grade CMAS ELA Scores Over Time</a:t>
            </a: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648074"/>
            <a:ext cx="7886700" cy="4271465"/>
          </a:xfrm>
          <a:prstGeom prst="rect">
            <a:avLst/>
          </a:prstGeom>
        </p:spPr>
      </p:pic>
    </p:spTree>
    <p:extLst>
      <p:ext uri="{BB962C8B-B14F-4D97-AF65-F5344CB8AC3E}">
        <p14:creationId xmlns:p14="http://schemas.microsoft.com/office/powerpoint/2010/main" val="423959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228" y="254865"/>
            <a:ext cx="6059303" cy="590603"/>
          </a:xfrm>
        </p:spPr>
        <p:txBody>
          <a:bodyPr>
            <a:noAutofit/>
          </a:bodyPr>
          <a:lstStyle/>
          <a:p>
            <a:pPr algn="ctr"/>
            <a:r>
              <a:rPr lang="en-US" sz="2800" dirty="0"/>
              <a:t>Significant Reading Deficiency Rates Over Time</a:t>
            </a:r>
            <a:br>
              <a:rPr lang="en-US" sz="2800" dirty="0"/>
            </a:br>
            <a:endParaRPr lang="en-US" sz="2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010936"/>
            <a:ext cx="7886700" cy="3545740"/>
          </a:xfrm>
          <a:prstGeom prst="rect">
            <a:avLst/>
          </a:prstGeom>
        </p:spPr>
      </p:pic>
    </p:spTree>
    <p:extLst>
      <p:ext uri="{BB962C8B-B14F-4D97-AF65-F5344CB8AC3E}">
        <p14:creationId xmlns:p14="http://schemas.microsoft.com/office/powerpoint/2010/main" val="112796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51" y="141653"/>
            <a:ext cx="7478800" cy="590603"/>
          </a:xfrm>
        </p:spPr>
        <p:txBody>
          <a:bodyPr>
            <a:noAutofit/>
          </a:bodyPr>
          <a:lstStyle/>
          <a:p>
            <a:pPr algn="ctr"/>
            <a:r>
              <a:rPr lang="en-US" sz="3200" dirty="0"/>
              <a:t>Early Intervention Produces</a:t>
            </a:r>
            <a:br>
              <a:rPr lang="en-US" sz="3200" dirty="0"/>
            </a:br>
            <a:r>
              <a:rPr lang="en-US" sz="3200" dirty="0"/>
              <a:t>Results for Struggling Readers</a:t>
            </a:r>
            <a:br>
              <a:rPr lang="en-US" sz="3200" dirty="0"/>
            </a:b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668" y="2002971"/>
            <a:ext cx="8099583" cy="3632848"/>
          </a:xfrm>
          <a:prstGeom prst="rect">
            <a:avLst/>
          </a:prstGeom>
        </p:spPr>
      </p:pic>
    </p:spTree>
    <p:extLst>
      <p:ext uri="{BB962C8B-B14F-4D97-AF65-F5344CB8AC3E}">
        <p14:creationId xmlns:p14="http://schemas.microsoft.com/office/powerpoint/2010/main" val="49953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43"/>
          <p:cNvSpPr txBox="1">
            <a:spLocks noGrp="1"/>
          </p:cNvSpPr>
          <p:nvPr>
            <p:ph type="title"/>
          </p:nvPr>
        </p:nvSpPr>
        <p:spPr>
          <a:xfrm>
            <a:off x="223075" y="320869"/>
            <a:ext cx="6700800" cy="939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b="1" dirty="0">
                <a:latin typeface="Museo Slab 500" panose="02000000000000000000" pitchFamily="50" charset="0"/>
                <a:ea typeface="Roboto Slab"/>
                <a:cs typeface="Roboto Slab"/>
                <a:sym typeface="Roboto Slab"/>
              </a:rPr>
              <a:t>Effective Instruction:</a:t>
            </a:r>
            <a:endParaRPr sz="3600" b="1" dirty="0">
              <a:latin typeface="Museo Slab 500" panose="02000000000000000000" pitchFamily="50" charset="0"/>
              <a:ea typeface="Roboto Slab"/>
              <a:cs typeface="Roboto Slab"/>
              <a:sym typeface="Roboto Slab"/>
            </a:endParaRPr>
          </a:p>
          <a:p>
            <a:pPr marL="0" lvl="0" indent="0" algn="l" rtl="0">
              <a:spcBef>
                <a:spcPts val="0"/>
              </a:spcBef>
              <a:spcAft>
                <a:spcPts val="0"/>
              </a:spcAft>
              <a:buClr>
                <a:schemeClr val="dk1"/>
              </a:buClr>
              <a:buSzPts val="1100"/>
              <a:buFont typeface="Arial"/>
              <a:buNone/>
            </a:pPr>
            <a:r>
              <a:rPr lang="en-US" sz="3600" b="1" dirty="0">
                <a:latin typeface="Museo Slab 500" panose="02000000000000000000" pitchFamily="50" charset="0"/>
                <a:ea typeface="Roboto Slab"/>
                <a:cs typeface="Roboto Slab"/>
                <a:sym typeface="Roboto Slab"/>
              </a:rPr>
              <a:t>Informed by Science</a:t>
            </a:r>
            <a:endParaRPr sz="3600" b="1" dirty="0">
              <a:latin typeface="Museo Slab 500" panose="02000000000000000000" pitchFamily="50" charset="0"/>
              <a:ea typeface="Roboto Slab"/>
              <a:cs typeface="Roboto Slab"/>
              <a:sym typeface="Roboto Slab"/>
            </a:endParaRPr>
          </a:p>
        </p:txBody>
      </p:sp>
      <p:sp>
        <p:nvSpPr>
          <p:cNvPr id="890" name="Google Shape;890;p143"/>
          <p:cNvSpPr txBox="1">
            <a:spLocks noGrp="1"/>
          </p:cNvSpPr>
          <p:nvPr>
            <p:ph type="body" idx="1"/>
          </p:nvPr>
        </p:nvSpPr>
        <p:spPr>
          <a:xfrm>
            <a:off x="628650" y="1826825"/>
            <a:ext cx="7886700" cy="4351200"/>
          </a:xfrm>
          <a:prstGeom prst="rect">
            <a:avLst/>
          </a:prstGeom>
        </p:spPr>
        <p:txBody>
          <a:bodyPr spcFirstLastPara="1" wrap="square" lIns="0" tIns="0" rIns="0" bIns="0" anchor="t" anchorCtr="0">
            <a:noAutofit/>
          </a:bodyPr>
          <a:lstStyle/>
          <a:p>
            <a:pPr marL="495300" indent="-457200">
              <a:lnSpc>
                <a:spcPct val="100000"/>
              </a:lnSpc>
              <a:spcBef>
                <a:spcPts val="0"/>
              </a:spcBef>
              <a:buSzPts val="3000"/>
            </a:pPr>
            <a:r>
              <a:rPr lang="en-US" sz="3000" dirty="0"/>
              <a:t>Explicit &amp; Systematic </a:t>
            </a:r>
            <a:endParaRPr sz="3000" dirty="0"/>
          </a:p>
          <a:p>
            <a:pPr marL="495300" indent="-457200">
              <a:lnSpc>
                <a:spcPct val="100000"/>
              </a:lnSpc>
              <a:spcBef>
                <a:spcPts val="0"/>
              </a:spcBef>
              <a:buSzPts val="3000"/>
            </a:pPr>
            <a:r>
              <a:rPr lang="en-US" sz="3000" dirty="0"/>
              <a:t>Skill development </a:t>
            </a:r>
            <a:r>
              <a:rPr lang="en-US" sz="3000" dirty="0" smtClean="0"/>
              <a:t>in:</a:t>
            </a:r>
            <a:endParaRPr lang="en-US" sz="3000" dirty="0"/>
          </a:p>
          <a:p>
            <a:pPr marL="952500" lvl="1" indent="-457200">
              <a:lnSpc>
                <a:spcPct val="100000"/>
              </a:lnSpc>
              <a:spcBef>
                <a:spcPts val="0"/>
              </a:spcBef>
              <a:buSzPts val="3000"/>
            </a:pPr>
            <a:r>
              <a:rPr lang="en-US" dirty="0" smtClean="0"/>
              <a:t>phonological awareness</a:t>
            </a:r>
            <a:endParaRPr lang="en-US" dirty="0"/>
          </a:p>
          <a:p>
            <a:pPr marL="952500" lvl="1" indent="-457200">
              <a:lnSpc>
                <a:spcPct val="100000"/>
              </a:lnSpc>
              <a:spcBef>
                <a:spcPts val="0"/>
              </a:spcBef>
              <a:buSzPts val="3000"/>
            </a:pPr>
            <a:r>
              <a:rPr lang="en-US" dirty="0" smtClean="0"/>
              <a:t>Phonics</a:t>
            </a:r>
            <a:endParaRPr lang="en-US" dirty="0"/>
          </a:p>
          <a:p>
            <a:pPr marL="952500" lvl="1" indent="-457200">
              <a:lnSpc>
                <a:spcPct val="100000"/>
              </a:lnSpc>
              <a:spcBef>
                <a:spcPts val="0"/>
              </a:spcBef>
              <a:buSzPts val="3000"/>
            </a:pPr>
            <a:r>
              <a:rPr lang="en-US" dirty="0" smtClean="0"/>
              <a:t>Vocabulary</a:t>
            </a:r>
            <a:endParaRPr lang="en-US" dirty="0"/>
          </a:p>
          <a:p>
            <a:pPr marL="952500" lvl="1" indent="-457200">
              <a:lnSpc>
                <a:spcPct val="100000"/>
              </a:lnSpc>
              <a:spcBef>
                <a:spcPts val="0"/>
              </a:spcBef>
              <a:buSzPts val="3000"/>
            </a:pPr>
            <a:r>
              <a:rPr lang="en-US" dirty="0" smtClean="0"/>
              <a:t>reading </a:t>
            </a:r>
            <a:r>
              <a:rPr lang="en-US" dirty="0"/>
              <a:t>fluency including oral </a:t>
            </a:r>
            <a:r>
              <a:rPr lang="en-US" dirty="0" smtClean="0"/>
              <a:t>skills</a:t>
            </a:r>
            <a:endParaRPr lang="en-US" dirty="0"/>
          </a:p>
          <a:p>
            <a:pPr marL="952500" lvl="1" indent="-457200">
              <a:lnSpc>
                <a:spcPct val="100000"/>
              </a:lnSpc>
              <a:spcBef>
                <a:spcPts val="0"/>
              </a:spcBef>
              <a:buSzPts val="3000"/>
            </a:pPr>
            <a:r>
              <a:rPr lang="en-US" dirty="0" smtClean="0"/>
              <a:t>reading </a:t>
            </a:r>
            <a:r>
              <a:rPr lang="en-US" dirty="0"/>
              <a:t>comprehension</a:t>
            </a:r>
            <a:endParaRPr dirty="0"/>
          </a:p>
          <a:p>
            <a:pPr marL="0" lvl="0" indent="0" algn="l" rtl="0">
              <a:spcBef>
                <a:spcPts val="1000"/>
              </a:spcBef>
              <a:spcAft>
                <a:spcPts val="0"/>
              </a:spcAft>
              <a:buNone/>
            </a:pPr>
            <a:endParaRPr dirty="0"/>
          </a:p>
        </p:txBody>
      </p:sp>
      <p:pic>
        <p:nvPicPr>
          <p:cNvPr id="891" name="Google Shape;891;p143"/>
          <p:cNvPicPr preferRelativeResize="0"/>
          <p:nvPr/>
        </p:nvPicPr>
        <p:blipFill>
          <a:blip r:embed="rId3">
            <a:alphaModFix/>
          </a:blip>
          <a:stretch>
            <a:fillRect/>
          </a:stretch>
        </p:blipFill>
        <p:spPr>
          <a:xfrm>
            <a:off x="6580875" y="3914663"/>
            <a:ext cx="1785276" cy="2104425"/>
          </a:xfrm>
          <a:prstGeom prst="rect">
            <a:avLst/>
          </a:prstGeom>
          <a:noFill/>
          <a:ln>
            <a:noFill/>
          </a:ln>
        </p:spPr>
      </p:pic>
      <p:sp>
        <p:nvSpPr>
          <p:cNvPr id="892" name="Google Shape;892;p143"/>
          <p:cNvSpPr txBox="1"/>
          <p:nvPr/>
        </p:nvSpPr>
        <p:spPr>
          <a:xfrm>
            <a:off x="257975" y="5638325"/>
            <a:ext cx="4127700" cy="939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i="1">
                <a:latin typeface="Calibri"/>
                <a:ea typeface="Calibri"/>
                <a:cs typeface="Calibri"/>
                <a:sym typeface="Calibri"/>
              </a:rPr>
              <a:t>Review these terms in Appendix C in the Part 1 on the Instructional Programming Review Handout.</a:t>
            </a:r>
            <a:endParaRPr sz="1800" i="1">
              <a:latin typeface="Calibri"/>
              <a:ea typeface="Calibri"/>
              <a:cs typeface="Calibri"/>
              <a:sym typeface="Calibri"/>
            </a:endParaRPr>
          </a:p>
        </p:txBody>
      </p:sp>
    </p:spTree>
    <p:extLst>
      <p:ext uri="{BB962C8B-B14F-4D97-AF65-F5344CB8AC3E}">
        <p14:creationId xmlns:p14="http://schemas.microsoft.com/office/powerpoint/2010/main" val="314629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3621" y="2324810"/>
            <a:ext cx="7772400" cy="2387600"/>
          </a:xfrm>
        </p:spPr>
        <p:txBody>
          <a:bodyPr/>
          <a:lstStyle/>
          <a:p>
            <a:r>
              <a:rPr lang="en-US" dirty="0" smtClean="0">
                <a:solidFill>
                  <a:schemeClr val="bg1"/>
                </a:solidFill>
              </a:rPr>
              <a:t>HB 12 </a:t>
            </a:r>
            <a:r>
              <a:rPr lang="en-US" dirty="0">
                <a:solidFill>
                  <a:schemeClr val="bg1"/>
                </a:solidFill>
              </a:rPr>
              <a:t>–1238</a:t>
            </a:r>
            <a:br>
              <a:rPr lang="en-US" dirty="0">
                <a:solidFill>
                  <a:schemeClr val="bg1"/>
                </a:solidFill>
              </a:rPr>
            </a:br>
            <a:r>
              <a:rPr lang="en-US" dirty="0">
                <a:solidFill>
                  <a:schemeClr val="bg1"/>
                </a:solidFill>
              </a:rPr>
              <a:t>Colorado READ </a:t>
            </a:r>
            <a:r>
              <a:rPr lang="en-US" dirty="0" smtClean="0">
                <a:solidFill>
                  <a:schemeClr val="bg1"/>
                </a:solidFill>
              </a:rPr>
              <a:t>Act</a:t>
            </a:r>
            <a:br>
              <a:rPr lang="en-US" dirty="0" smtClean="0">
                <a:solidFill>
                  <a:schemeClr val="bg1"/>
                </a:solidFill>
              </a:rPr>
            </a:br>
            <a:r>
              <a:rPr lang="en-US" sz="2800" b="1" i="1" dirty="0" smtClean="0">
                <a:solidFill>
                  <a:schemeClr val="bg1"/>
                </a:solidFill>
              </a:rPr>
              <a:t>R</a:t>
            </a:r>
            <a:r>
              <a:rPr lang="en-US" sz="2800" i="1" dirty="0" smtClean="0">
                <a:solidFill>
                  <a:schemeClr val="bg1"/>
                </a:solidFill>
              </a:rPr>
              <a:t>eading to </a:t>
            </a:r>
            <a:r>
              <a:rPr lang="en-US" sz="2800" b="1" i="1" dirty="0" smtClean="0">
                <a:solidFill>
                  <a:schemeClr val="bg1"/>
                </a:solidFill>
              </a:rPr>
              <a:t>E</a:t>
            </a:r>
            <a:r>
              <a:rPr lang="en-US" sz="2800" i="1" dirty="0" smtClean="0">
                <a:solidFill>
                  <a:schemeClr val="bg1"/>
                </a:solidFill>
              </a:rPr>
              <a:t>nsure </a:t>
            </a:r>
            <a:r>
              <a:rPr lang="en-US" sz="2800" b="1" i="1" dirty="0" smtClean="0">
                <a:solidFill>
                  <a:schemeClr val="bg1"/>
                </a:solidFill>
              </a:rPr>
              <a:t>A</a:t>
            </a:r>
            <a:r>
              <a:rPr lang="en-US" sz="2800" i="1" dirty="0" smtClean="0">
                <a:solidFill>
                  <a:schemeClr val="bg1"/>
                </a:solidFill>
              </a:rPr>
              <a:t>cademic </a:t>
            </a:r>
            <a:r>
              <a:rPr lang="en-US" sz="2800" b="1" i="1" dirty="0" smtClean="0">
                <a:solidFill>
                  <a:schemeClr val="bg1"/>
                </a:solidFill>
              </a:rPr>
              <a:t>A</a:t>
            </a:r>
            <a:r>
              <a:rPr lang="en-US" sz="2800" i="1" dirty="0" smtClean="0">
                <a:solidFill>
                  <a:schemeClr val="bg1"/>
                </a:solidFill>
              </a:rPr>
              <a:t>chievement</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SB 19-199 Amendments</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350487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44457" y="1356035"/>
            <a:ext cx="7886700" cy="4850211"/>
          </a:xfrm>
        </p:spPr>
        <p:txBody>
          <a:bodyPr>
            <a:normAutofit/>
          </a:bodyPr>
          <a:lstStyle/>
          <a:p>
            <a:r>
              <a:rPr lang="en-US" dirty="0" smtClean="0">
                <a:solidFill>
                  <a:schemeClr val="tx1"/>
                </a:solidFill>
              </a:rPr>
              <a:t>Passed in 2012 and repealed the Colorado Basic Literacy Act.</a:t>
            </a:r>
          </a:p>
          <a:p>
            <a:endParaRPr lang="en-US" sz="500" dirty="0" smtClean="0">
              <a:solidFill>
                <a:schemeClr val="tx1"/>
              </a:solidFill>
            </a:endParaRPr>
          </a:p>
          <a:p>
            <a:r>
              <a:rPr lang="en-US" dirty="0" smtClean="0">
                <a:solidFill>
                  <a:schemeClr val="tx1"/>
                </a:solidFill>
              </a:rPr>
              <a:t>CO READ Act:</a:t>
            </a:r>
          </a:p>
          <a:p>
            <a:pPr marL="342900" indent="-342900">
              <a:buFont typeface="Arial" panose="020B0604020202020204" pitchFamily="34" charset="0"/>
              <a:buChar char="•"/>
            </a:pPr>
            <a:r>
              <a:rPr lang="en-US" dirty="0" smtClean="0"/>
              <a:t>Preventative in nature</a:t>
            </a:r>
          </a:p>
          <a:p>
            <a:pPr marL="342900" indent="-342900">
              <a:buFont typeface="Arial" panose="020B0604020202020204" pitchFamily="34" charset="0"/>
              <a:buChar char="•"/>
            </a:pPr>
            <a:r>
              <a:rPr lang="en-US" dirty="0" smtClean="0"/>
              <a:t>Focuses </a:t>
            </a:r>
            <a:r>
              <a:rPr lang="en-US" dirty="0"/>
              <a:t>on </a:t>
            </a:r>
            <a:r>
              <a:rPr lang="en-US" dirty="0" smtClean="0"/>
              <a:t>all students – </a:t>
            </a:r>
            <a:r>
              <a:rPr lang="en-US" sz="2000" dirty="0" smtClean="0"/>
              <a:t>provides significant funding for those significantly </a:t>
            </a:r>
            <a:r>
              <a:rPr lang="en-US" sz="2000" dirty="0"/>
              <a:t>below grade level in </a:t>
            </a:r>
            <a:r>
              <a:rPr lang="en-US" sz="2000" dirty="0" smtClean="0"/>
              <a:t>reading</a:t>
            </a:r>
          </a:p>
          <a:p>
            <a:pPr marL="342900" indent="-342900">
              <a:buFont typeface="Arial" panose="020B0604020202020204" pitchFamily="34" charset="0"/>
              <a:buChar char="•"/>
            </a:pPr>
            <a:r>
              <a:rPr lang="en-US" dirty="0" smtClean="0"/>
              <a:t>Required READ Plans </a:t>
            </a:r>
          </a:p>
          <a:p>
            <a:pPr marL="342900" indent="-342900">
              <a:buFont typeface="Arial" panose="020B0604020202020204" pitchFamily="34" charset="0"/>
              <a:buChar char="•"/>
            </a:pPr>
            <a:r>
              <a:rPr lang="en-US" dirty="0" smtClean="0"/>
              <a:t>Continual </a:t>
            </a:r>
            <a:r>
              <a:rPr lang="en-US" dirty="0"/>
              <a:t>parent communication (READ </a:t>
            </a:r>
            <a:r>
              <a:rPr lang="en-US" dirty="0" smtClean="0"/>
              <a:t>Plan)</a:t>
            </a:r>
          </a:p>
          <a:p>
            <a:pPr marL="342900" indent="-342900">
              <a:buFont typeface="Arial" panose="020B0604020202020204" pitchFamily="34" charset="0"/>
              <a:buChar char="•"/>
            </a:pPr>
            <a:r>
              <a:rPr lang="en-US" dirty="0" smtClean="0"/>
              <a:t>Includes </a:t>
            </a:r>
            <a:r>
              <a:rPr lang="en-US" dirty="0"/>
              <a:t>a provision related to advancement </a:t>
            </a:r>
            <a:r>
              <a:rPr lang="en-US" dirty="0" smtClean="0"/>
              <a:t>decisions</a:t>
            </a:r>
          </a:p>
          <a:p>
            <a:pPr marL="342900" indent="-342900">
              <a:buFont typeface="Arial" panose="020B0604020202020204" pitchFamily="34" charset="0"/>
              <a:buChar char="•"/>
            </a:pPr>
            <a:r>
              <a:rPr lang="en-US" dirty="0" smtClean="0"/>
              <a:t>Requires universal screening K-3</a:t>
            </a:r>
          </a:p>
          <a:p>
            <a:pPr marL="342900" indent="-342900">
              <a:buFont typeface="Arial" panose="020B0604020202020204" pitchFamily="34" charset="0"/>
              <a:buChar char="•"/>
            </a:pPr>
            <a:r>
              <a:rPr lang="en-US" dirty="0" smtClean="0"/>
              <a:t>Requires </a:t>
            </a:r>
            <a:r>
              <a:rPr lang="en-US" dirty="0"/>
              <a:t>p</a:t>
            </a:r>
            <a:r>
              <a:rPr lang="en-US" dirty="0" smtClean="0"/>
              <a:t>rogress monitoring and diagnostic testing</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9</a:t>
            </a:fld>
            <a:endParaRPr lang="en-US" dirty="0"/>
          </a:p>
        </p:txBody>
      </p:sp>
    </p:spTree>
    <p:extLst>
      <p:ext uri="{BB962C8B-B14F-4D97-AF65-F5344CB8AC3E}">
        <p14:creationId xmlns:p14="http://schemas.microsoft.com/office/powerpoint/2010/main" val="153118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836</TotalTime>
  <Words>1186</Words>
  <Application>Microsoft Office PowerPoint</Application>
  <PresentationFormat>On-screen Show (4:3)</PresentationFormat>
  <Paragraphs>158</Paragraphs>
  <Slides>21</Slides>
  <Notes>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Museo Slab 500</vt:lpstr>
      <vt:lpstr>Roboto Slab</vt:lpstr>
      <vt:lpstr>Office Theme</vt:lpstr>
      <vt:lpstr>Colorado: 2019 Literacy Legislative Updates</vt:lpstr>
      <vt:lpstr>Introduction and Overview of Content</vt:lpstr>
      <vt:lpstr>The Colorado READ Act and the need for SB19-199 </vt:lpstr>
      <vt:lpstr>Colorado’s 3rd Grade CMAS ELA Scores Over Time</vt:lpstr>
      <vt:lpstr>Significant Reading Deficiency Rates Over Time </vt:lpstr>
      <vt:lpstr>Early Intervention Produces Results for Struggling Readers </vt:lpstr>
      <vt:lpstr>Effective Instruction: Informed by Science</vt:lpstr>
      <vt:lpstr>HB 12 –1238 Colorado READ Act Reading to Ensure Academic Achievement  SB 19-199 Amendments</vt:lpstr>
      <vt:lpstr>Overview</vt:lpstr>
      <vt:lpstr>READ Act – Key Updates from SB 19-199 </vt:lpstr>
      <vt:lpstr>External Evaluator</vt:lpstr>
      <vt:lpstr>Reporting Requirements and Purpose of the READ Data Collection</vt:lpstr>
      <vt:lpstr>Purpose of READ Collection</vt:lpstr>
      <vt:lpstr>Reporting Requirements </vt:lpstr>
      <vt:lpstr>Allowable Uses of Funds</vt:lpstr>
      <vt:lpstr>Allowable Uses of Funds</vt:lpstr>
      <vt:lpstr>Changes to Budget Reporting</vt:lpstr>
      <vt:lpstr>District Budget Planning and Reporting Requirements </vt:lpstr>
      <vt:lpstr>New Budget Reporting Process </vt:lpstr>
      <vt:lpstr>Resources </vt:lpstr>
      <vt:lpstr> Questions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Westgaard, Whitney</cp:lastModifiedBy>
  <cp:revision>37</cp:revision>
  <dcterms:created xsi:type="dcterms:W3CDTF">2019-06-25T17:30:52Z</dcterms:created>
  <dcterms:modified xsi:type="dcterms:W3CDTF">2020-01-10T21:31:34Z</dcterms:modified>
</cp:coreProperties>
</file>