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42"/>
  </p:notesMasterIdLst>
  <p:sldIdLst>
    <p:sldId id="256" r:id="rId2"/>
    <p:sldId id="264" r:id="rId3"/>
    <p:sldId id="270" r:id="rId4"/>
    <p:sldId id="300" r:id="rId5"/>
    <p:sldId id="305" r:id="rId6"/>
    <p:sldId id="278" r:id="rId7"/>
    <p:sldId id="301" r:id="rId8"/>
    <p:sldId id="286" r:id="rId9"/>
    <p:sldId id="308" r:id="rId10"/>
    <p:sldId id="307" r:id="rId11"/>
    <p:sldId id="289" r:id="rId12"/>
    <p:sldId id="312" r:id="rId13"/>
    <p:sldId id="310" r:id="rId14"/>
    <p:sldId id="280" r:id="rId15"/>
    <p:sldId id="279" r:id="rId16"/>
    <p:sldId id="284" r:id="rId17"/>
    <p:sldId id="285" r:id="rId18"/>
    <p:sldId id="323" r:id="rId19"/>
    <p:sldId id="288" r:id="rId20"/>
    <p:sldId id="304" r:id="rId21"/>
    <p:sldId id="287" r:id="rId22"/>
    <p:sldId id="302" r:id="rId23"/>
    <p:sldId id="291" r:id="rId24"/>
    <p:sldId id="290" r:id="rId25"/>
    <p:sldId id="292" r:id="rId26"/>
    <p:sldId id="313" r:id="rId27"/>
    <p:sldId id="306" r:id="rId28"/>
    <p:sldId id="320" r:id="rId29"/>
    <p:sldId id="321" r:id="rId30"/>
    <p:sldId id="303" r:id="rId31"/>
    <p:sldId id="283" r:id="rId32"/>
    <p:sldId id="277" r:id="rId33"/>
    <p:sldId id="309" r:id="rId34"/>
    <p:sldId id="293" r:id="rId35"/>
    <p:sldId id="294" r:id="rId36"/>
    <p:sldId id="322" r:id="rId37"/>
    <p:sldId id="295" r:id="rId38"/>
    <p:sldId id="296" r:id="rId39"/>
    <p:sldId id="297" r:id="rId40"/>
    <p:sldId id="2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rosko, Gloria" initials="DG" lastIdx="1" clrIdx="0">
    <p:extLst>
      <p:ext uri="{19B8F6BF-5375-455C-9EA6-DF929625EA0E}">
        <p15:presenceInfo xmlns:p15="http://schemas.microsoft.com/office/powerpoint/2012/main" userId="S::Durosko_G@cde.state.co.us::dac2277f-53de-4896-a82b-6317b97bf45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521"/>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01" autoAdjust="0"/>
    <p:restoredTop sz="86375" autoAdjust="0"/>
  </p:normalViewPr>
  <p:slideViewPr>
    <p:cSldViewPr snapToGrid="0">
      <p:cViewPr varScale="1">
        <p:scale>
          <a:sx n="112" d="100"/>
          <a:sy n="112" d="100"/>
        </p:scale>
        <p:origin x="312" y="108"/>
      </p:cViewPr>
      <p:guideLst/>
    </p:cSldViewPr>
  </p:slideViewPr>
  <p:outlineViewPr>
    <p:cViewPr>
      <p:scale>
        <a:sx n="33" d="100"/>
        <a:sy n="33" d="100"/>
      </p:scale>
      <p:origin x="0" y="-5688"/>
    </p:cViewPr>
  </p:outlineViewPr>
  <p:notesTextViewPr>
    <p:cViewPr>
      <p:scale>
        <a:sx n="1" d="1"/>
        <a:sy n="1" d="1"/>
      </p:scale>
      <p:origin x="0" y="0"/>
    </p:cViewPr>
  </p:notesTextViewPr>
  <p:sorterViewPr>
    <p:cViewPr>
      <p:scale>
        <a:sx n="100" d="100"/>
        <a:sy n="100" d="100"/>
      </p:scale>
      <p:origin x="0" y="-40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9/9/2021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The sample size is not doubled if the AU has unusual population (e.g., ,limited or no early childhood, extremely small SPED population). In that case, the sampling is tailored for that AU, so the AU really needs to look at this guidance document.</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40399874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914401" y="3324170"/>
            <a:ext cx="10402529" cy="973464"/>
          </a:xfrm>
        </p:spPr>
        <p:txBody>
          <a:bodyPr lIns="0" tIns="0" rIns="0" bIns="0" anchor="t" anchorCtr="0">
            <a:normAutofit/>
          </a:bodyPr>
          <a:lstStyle>
            <a:lvl1pPr algn="ctr">
              <a:defRPr sz="3600">
                <a:latin typeface="Museo Slab 500" panose="02000000000000000000" pitchFamily="50" charset="0"/>
              </a:defRPr>
            </a:lvl1pPr>
          </a:lstStyle>
          <a:p>
            <a:r>
              <a:rPr lang="en-US" spc="-10" dirty="0">
                <a:latin typeface="Museo Slab 500"/>
                <a:cs typeface="Museo Slab 500"/>
              </a:rPr>
              <a:t>Indicator </a:t>
            </a:r>
            <a:r>
              <a:rPr lang="en-US" dirty="0">
                <a:latin typeface="Museo Slab 500"/>
                <a:cs typeface="Museo Slab 500"/>
              </a:rPr>
              <a:t>13, </a:t>
            </a:r>
            <a:r>
              <a:rPr lang="en-US" spc="-5" dirty="0">
                <a:latin typeface="Museo Slab 500"/>
                <a:cs typeface="Museo Slab 500"/>
              </a:rPr>
              <a:t>Secondary  </a:t>
            </a:r>
            <a:r>
              <a:rPr lang="en-US" spc="-10" dirty="0">
                <a:latin typeface="Museo Slab 500"/>
                <a:cs typeface="Museo Slab 500"/>
              </a:rPr>
              <a:t>Transition </a:t>
            </a:r>
            <a:r>
              <a:rPr lang="en-US" dirty="0">
                <a:latin typeface="Museo Slab 500"/>
                <a:cs typeface="Museo Slab 500"/>
              </a:rPr>
              <a:t>IEP </a:t>
            </a:r>
            <a:r>
              <a:rPr lang="en-US" spc="-10" dirty="0">
                <a:latin typeface="Museo Slab 500"/>
                <a:cs typeface="Museo Slab 500"/>
              </a:rPr>
              <a:t>Record</a:t>
            </a:r>
            <a:r>
              <a:rPr lang="en-US" spc="-70" dirty="0">
                <a:latin typeface="Museo Slab 500"/>
                <a:cs typeface="Museo Slab 500"/>
              </a:rPr>
              <a:t> </a:t>
            </a:r>
            <a:r>
              <a:rPr lang="en-US" spc="-10" dirty="0">
                <a:latin typeface="Museo Slab 500"/>
                <a:cs typeface="Museo Slab 500"/>
              </a:rPr>
              <a:t>Reviews</a:t>
            </a:r>
            <a:endParaRPr lang="en-US" dirty="0"/>
          </a:p>
        </p:txBody>
      </p:sp>
      <p:sp>
        <p:nvSpPr>
          <p:cNvPr id="3" name="Subtitle 2"/>
          <p:cNvSpPr>
            <a:spLocks noGrp="1"/>
          </p:cNvSpPr>
          <p:nvPr>
            <p:ph type="subTitle" idx="1" hasCustomPrompt="1"/>
          </p:nvPr>
        </p:nvSpPr>
        <p:spPr>
          <a:xfrm>
            <a:off x="914401" y="4675240"/>
            <a:ext cx="10402529" cy="582559"/>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What’s New, Review Process and Data Submission SY2019-2020 </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38918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hasCustomPrompt="1"/>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Agenda</a:t>
            </a:r>
          </a:p>
        </p:txBody>
      </p:sp>
      <p:sp>
        <p:nvSpPr>
          <p:cNvPr id="3" name="Content Placeholder 2"/>
          <p:cNvSpPr>
            <a:spLocks noGrp="1"/>
          </p:cNvSpPr>
          <p:nvPr>
            <p:ph idx="1" hasCustomPrompt="1"/>
          </p:nvPr>
        </p:nvSpPr>
        <p:spPr>
          <a:xfrm>
            <a:off x="838200" y="1554480"/>
            <a:ext cx="10515600" cy="4351338"/>
          </a:xfrm>
        </p:spPr>
        <p:txBody>
          <a:bodyPr lIns="0" tIns="0" rIns="0" bIns="0"/>
          <a:lstStyle>
            <a:lvl1pPr>
              <a:defRPr sz="2400" baseline="0"/>
            </a:lvl1pPr>
            <a:lvl2pPr>
              <a:defRPr sz="2000" baseline="0"/>
            </a:lvl2pPr>
            <a:lvl3pPr>
              <a:defRPr sz="1800"/>
            </a:lvl3pPr>
          </a:lstStyle>
          <a:p>
            <a:pPr lvl="0"/>
            <a:r>
              <a:rPr lang="en-US" dirty="0"/>
              <a:t>What’s New – Demonstrating Correction of Noncompliance</a:t>
            </a:r>
          </a:p>
          <a:p>
            <a:pPr lvl="0"/>
            <a:r>
              <a:rPr lang="en-US" dirty="0"/>
              <a:t>File Review Process</a:t>
            </a:r>
          </a:p>
          <a:p>
            <a:pPr lvl="0"/>
            <a:r>
              <a:rPr lang="en-US" dirty="0"/>
              <a:t>Data Submission</a:t>
            </a:r>
          </a:p>
          <a:p>
            <a:pPr lvl="0"/>
            <a:r>
              <a:rPr lang="en-US" dirty="0"/>
              <a:t>Levels of Support</a:t>
            </a:r>
          </a:p>
          <a:p>
            <a:pPr lvl="0"/>
            <a:r>
              <a:rPr lang="en-US" dirty="0"/>
              <a:t>Reporting</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9/9/2021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0" r:id="rId3"/>
    <p:sldLayoutId id="2147483691" r:id="rId4"/>
    <p:sldLayoutId id="2147483692" r:id="rId5"/>
    <p:sldLayoutId id="2147483693" r:id="rId6"/>
    <p:sldLayoutId id="2147483694" r:id="rId7"/>
    <p:sldLayoutId id="2147483695" r:id="rId8"/>
    <p:sldLayoutId id="2147483680" r:id="rId9"/>
    <p:sldLayoutId id="2147483682" r:id="rId10"/>
    <p:sldLayoutId id="2147483689" r:id="rId11"/>
    <p:sldLayoutId id="214748366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hyperlink" Target="http://www.cde.state.co.us/cdesped/recordreviews_non-enrich" TargetMode="External"/><Relationship Id="rId2" Type="http://schemas.openxmlformats.org/officeDocument/2006/relationships/hyperlink" Target="http://www.cde.state.co.us/cdesped/recordreviews_enrich" TargetMode="External"/><Relationship Id="rId1" Type="http://schemas.openxmlformats.org/officeDocument/2006/relationships/slideLayout" Target="../slideLayouts/slideLayout5.xml"/><Relationship Id="rId5" Type="http://schemas.openxmlformats.org/officeDocument/2006/relationships/hyperlink" Target="http://www.cde.state.co.us/cdesped/srr_checklist_sy2021-22" TargetMode="External"/><Relationship Id="rId4" Type="http://schemas.openxmlformats.org/officeDocument/2006/relationships/hyperlink" Target="http://www.cde.state.co.us/cdesped/dircorner"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hyperlink" Target="http://www.cde.state.co.us/cdesped/recordreviews_non-enrich" TargetMode="External"/><Relationship Id="rId2" Type="http://schemas.openxmlformats.org/officeDocument/2006/relationships/hyperlink" Target="http://www.cde.state.co.us/cdesped/recordreviews_enrich" TargetMode="External"/><Relationship Id="rId1" Type="http://schemas.openxmlformats.org/officeDocument/2006/relationships/slideLayout" Target="../slideLayouts/slideLayout5.xml"/><Relationship Id="rId4" Type="http://schemas.openxmlformats.org/officeDocument/2006/relationships/hyperlink" Target="http://www.cde.state.co.us/cdesped/dircorne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mailto:Durosko_g@cde.state.co.us"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www.cde.state.co.us/cdesped/ind13_overview_sy2021-22" TargetMode="External"/><Relationship Id="rId2" Type="http://schemas.openxmlformats.org/officeDocument/2006/relationships/hyperlink" Target="http://www.cde.state.co.us/cdesped/ind13_checklist_sy2021-22"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cde.state.co.us/cdesped/ind13_checklist_sy2021-22"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cde.state.co.us/cdesped/gensup" TargetMode="Externa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hyperlink" Target="http://www.cde.state.co.us/cdesped/transition" TargetMode="External"/><Relationship Id="rId5" Type="http://schemas.openxmlformats.org/officeDocument/2006/relationships/hyperlink" Target="http://www.cde.state.co.us/cdesped/transition_indicator13" TargetMode="External"/><Relationship Id="rId4" Type="http://schemas.openxmlformats.org/officeDocument/2006/relationships/hyperlink" Target="http://www.cde.state.co.us/cdesped/ind13_overview_sy2021-22"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hyperlink" Target="mailto:Durosko_g@cde.state.co.us" TargetMode="Externa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Standard Record Reviews (SRR) and</a:t>
            </a:r>
            <a:br>
              <a:rPr lang="en-US" dirty="0"/>
            </a:br>
            <a:r>
              <a:rPr lang="en-US" dirty="0"/>
              <a:t>Transition Age File Reviews: Indicator 13 (I 13)</a:t>
            </a:r>
            <a:br>
              <a:rPr lang="en-US" dirty="0"/>
            </a:br>
            <a:r>
              <a:rPr lang="en-US" dirty="0"/>
              <a:t>SY2021-2022</a:t>
            </a:r>
          </a:p>
        </p:txBody>
      </p:sp>
      <p:sp>
        <p:nvSpPr>
          <p:cNvPr id="3" name="Subtitle 2"/>
          <p:cNvSpPr>
            <a:spLocks noGrp="1"/>
          </p:cNvSpPr>
          <p:nvPr>
            <p:ph type="subTitle" idx="1"/>
          </p:nvPr>
        </p:nvSpPr>
        <p:spPr>
          <a:xfrm>
            <a:off x="914401" y="5132440"/>
            <a:ext cx="10402529" cy="582559"/>
          </a:xfrm>
        </p:spPr>
        <p:txBody>
          <a:bodyPr>
            <a:normAutofit/>
          </a:bodyPr>
          <a:lstStyle/>
          <a:p>
            <a:r>
              <a:rPr lang="en-US" dirty="0"/>
              <a:t>Overview, Review Process, Data Submission, and Levels of Support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31D97-4BAA-43A4-B5AF-2B2FAB520405}"/>
              </a:ext>
            </a:extLst>
          </p:cNvPr>
          <p:cNvSpPr>
            <a:spLocks noGrp="1"/>
          </p:cNvSpPr>
          <p:nvPr>
            <p:ph type="title"/>
          </p:nvPr>
        </p:nvSpPr>
        <p:spPr>
          <a:xfrm>
            <a:off x="1482549" y="356864"/>
            <a:ext cx="7200996" cy="747084"/>
          </a:xfrm>
        </p:spPr>
        <p:txBody>
          <a:bodyPr/>
          <a:lstStyle/>
          <a:p>
            <a:r>
              <a:rPr lang="en-US" dirty="0"/>
              <a:t>Columns</a:t>
            </a:r>
          </a:p>
        </p:txBody>
      </p:sp>
      <p:sp>
        <p:nvSpPr>
          <p:cNvPr id="3" name="Content Placeholder 2">
            <a:extLst>
              <a:ext uri="{FF2B5EF4-FFF2-40B4-BE49-F238E27FC236}">
                <a16:creationId xmlns:a16="http://schemas.microsoft.com/office/drawing/2014/main" id="{12566E5E-DFB3-4ACC-BC37-9CCB2F65A703}"/>
              </a:ext>
            </a:extLst>
          </p:cNvPr>
          <p:cNvSpPr>
            <a:spLocks noGrp="1"/>
          </p:cNvSpPr>
          <p:nvPr>
            <p:ph idx="1"/>
          </p:nvPr>
        </p:nvSpPr>
        <p:spPr/>
        <p:txBody>
          <a:bodyPr/>
          <a:lstStyle/>
          <a:p>
            <a:r>
              <a:rPr lang="en-US" dirty="0"/>
              <a:t>Separate columns in the Compliance tab of the Data Management System (DMS)</a:t>
            </a:r>
          </a:p>
          <a:p>
            <a:endParaRPr lang="en-US" dirty="0"/>
          </a:p>
        </p:txBody>
      </p:sp>
      <p:sp>
        <p:nvSpPr>
          <p:cNvPr id="4" name="Slide Number Placeholder 3">
            <a:extLst>
              <a:ext uri="{FF2B5EF4-FFF2-40B4-BE49-F238E27FC236}">
                <a16:creationId xmlns:a16="http://schemas.microsoft.com/office/drawing/2014/main" id="{2536F45A-4C13-46B4-A457-4577986BEF38}"/>
              </a:ext>
            </a:extLst>
          </p:cNvPr>
          <p:cNvSpPr>
            <a:spLocks noGrp="1"/>
          </p:cNvSpPr>
          <p:nvPr>
            <p:ph type="sldNum" sz="quarter" idx="12"/>
          </p:nvPr>
        </p:nvSpPr>
        <p:spPr/>
        <p:txBody>
          <a:bodyPr/>
          <a:lstStyle/>
          <a:p>
            <a:fld id="{C479D5F6-EDCB-402A-AC08-4943A1820E8F}" type="slidenum">
              <a:rPr lang="en-US" smtClean="0"/>
              <a:pPr/>
              <a:t>10</a:t>
            </a:fld>
            <a:endParaRPr lang="en-US" dirty="0"/>
          </a:p>
        </p:txBody>
      </p:sp>
      <p:pic>
        <p:nvPicPr>
          <p:cNvPr id="9" name="Picture 8" descr="Shows the appearance of the links in the DMS for the Standard Record Review, Transition Record Review, and Early Childhood Review">
            <a:extLst>
              <a:ext uri="{FF2B5EF4-FFF2-40B4-BE49-F238E27FC236}">
                <a16:creationId xmlns:a16="http://schemas.microsoft.com/office/drawing/2014/main" id="{2E79E9FC-837F-44C0-8820-21DF5CC545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5085" y="2767822"/>
            <a:ext cx="7580435" cy="2080904"/>
          </a:xfrm>
          <a:prstGeom prst="rect">
            <a:avLst/>
          </a:prstGeom>
        </p:spPr>
      </p:pic>
    </p:spTree>
    <p:extLst>
      <p:ext uri="{BB962C8B-B14F-4D97-AF65-F5344CB8AC3E}">
        <p14:creationId xmlns:p14="http://schemas.microsoft.com/office/powerpoint/2010/main" val="3830436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Completing file reviews – Standard School</a:t>
            </a:r>
            <a:r>
              <a:rPr lang="en-US" baseline="0" dirty="0"/>
              <a:t> Age and Preschool</a:t>
            </a:r>
            <a:endParaRPr lang="en-US" dirty="0"/>
          </a:p>
        </p:txBody>
      </p:sp>
      <p:sp>
        <p:nvSpPr>
          <p:cNvPr id="3" name="Content Placeholder 2"/>
          <p:cNvSpPr>
            <a:spLocks noGrp="1"/>
          </p:cNvSpPr>
          <p:nvPr>
            <p:ph idx="1"/>
          </p:nvPr>
        </p:nvSpPr>
        <p:spPr>
          <a:xfrm>
            <a:off x="468998" y="1492661"/>
            <a:ext cx="10515600" cy="4351338"/>
          </a:xfrm>
        </p:spPr>
        <p:txBody>
          <a:bodyPr/>
          <a:lstStyle/>
          <a:p>
            <a:pPr marL="457200" indent="-457200">
              <a:lnSpc>
                <a:spcPct val="100000"/>
              </a:lnSpc>
              <a:spcBef>
                <a:spcPts val="0"/>
              </a:spcBef>
              <a:buFont typeface="+mj-lt"/>
              <a:buAutoNum type="arabicPeriod"/>
            </a:pPr>
            <a:r>
              <a:rPr lang="en-US" sz="2000" dirty="0"/>
              <a:t>Click on the age-range column</a:t>
            </a:r>
          </a:p>
          <a:p>
            <a:pPr marL="457200" indent="-457200">
              <a:lnSpc>
                <a:spcPct val="100000"/>
              </a:lnSpc>
              <a:spcBef>
                <a:spcPts val="0"/>
              </a:spcBef>
              <a:buFont typeface="+mj-lt"/>
              <a:buAutoNum type="arabicPeriod"/>
            </a:pPr>
            <a:endParaRPr lang="en-US" sz="2000" dirty="0"/>
          </a:p>
          <a:p>
            <a:pPr marL="457200" indent="-457200">
              <a:lnSpc>
                <a:spcPct val="100000"/>
              </a:lnSpc>
              <a:spcBef>
                <a:spcPts val="0"/>
              </a:spcBef>
              <a:buFont typeface="+mj-lt"/>
              <a:buAutoNum type="arabicPeriod"/>
            </a:pPr>
            <a:r>
              <a:rPr lang="en-US" sz="2000" dirty="0"/>
              <a:t>Click on the Record Number you want to review</a:t>
            </a:r>
          </a:p>
          <a:p>
            <a:pPr marL="457200" indent="-457200">
              <a:lnSpc>
                <a:spcPct val="100000"/>
              </a:lnSpc>
              <a:spcBef>
                <a:spcPts val="0"/>
              </a:spcBef>
              <a:buFont typeface="+mj-lt"/>
              <a:buAutoNum type="arabicPeriod"/>
            </a:pPr>
            <a:endParaRPr lang="en-US" sz="2000" dirty="0"/>
          </a:p>
          <a:p>
            <a:pPr marL="457200" indent="-457200">
              <a:lnSpc>
                <a:spcPct val="100000"/>
              </a:lnSpc>
              <a:spcBef>
                <a:spcPts val="0"/>
              </a:spcBef>
              <a:buFont typeface="+mj-lt"/>
              <a:buAutoNum type="arabicPeriod"/>
            </a:pPr>
            <a:endParaRPr lang="en-US" sz="2000" dirty="0"/>
          </a:p>
          <a:p>
            <a:pPr marL="457200" indent="-457200">
              <a:lnSpc>
                <a:spcPct val="100000"/>
              </a:lnSpc>
              <a:spcBef>
                <a:spcPts val="0"/>
              </a:spcBef>
              <a:buFont typeface="+mj-lt"/>
              <a:buAutoNum type="arabicPeriod"/>
            </a:pPr>
            <a:endParaRPr lang="en-US" sz="2000" dirty="0"/>
          </a:p>
          <a:p>
            <a:pPr marL="457200" indent="-457200">
              <a:lnSpc>
                <a:spcPct val="100000"/>
              </a:lnSpc>
              <a:spcBef>
                <a:spcPts val="0"/>
              </a:spcBef>
              <a:buFont typeface="+mj-lt"/>
              <a:buAutoNum type="arabicPeriod"/>
            </a:pPr>
            <a:r>
              <a:rPr lang="en-US" sz="2000" dirty="0"/>
              <a:t>Click on Assign To Me and fill in the reviewer’s name</a:t>
            </a:r>
          </a:p>
          <a:p>
            <a:pPr marL="457200" indent="-457200">
              <a:lnSpc>
                <a:spcPct val="100000"/>
              </a:lnSpc>
              <a:spcBef>
                <a:spcPts val="0"/>
              </a:spcBef>
              <a:buFont typeface="+mj-lt"/>
              <a:buAutoNum type="arabicPeriod"/>
            </a:pPr>
            <a:endParaRPr lang="en-US" sz="2000" dirty="0"/>
          </a:p>
          <a:p>
            <a:pPr marL="457200" indent="-457200">
              <a:lnSpc>
                <a:spcPct val="100000"/>
              </a:lnSpc>
              <a:spcBef>
                <a:spcPts val="0"/>
              </a:spcBef>
              <a:buFont typeface="+mj-lt"/>
              <a:buAutoNum type="arabicPeriod"/>
            </a:pPr>
            <a:endParaRPr lang="en-US" sz="2000" dirty="0"/>
          </a:p>
          <a:p>
            <a:pPr marL="457200" indent="-457200">
              <a:lnSpc>
                <a:spcPct val="100000"/>
              </a:lnSpc>
              <a:spcBef>
                <a:spcPts val="0"/>
              </a:spcBef>
              <a:buFont typeface="+mj-lt"/>
              <a:buAutoNum type="arabicPeriod"/>
            </a:pPr>
            <a:endParaRPr lang="en-US" sz="2000" dirty="0"/>
          </a:p>
          <a:p>
            <a:pPr marL="457200" indent="-457200">
              <a:lnSpc>
                <a:spcPct val="100000"/>
              </a:lnSpc>
              <a:spcBef>
                <a:spcPts val="0"/>
              </a:spcBef>
              <a:buFont typeface="+mj-lt"/>
              <a:buAutoNum type="arabicPeriod"/>
            </a:pPr>
            <a:endParaRPr lang="en-US" sz="2000" dirty="0"/>
          </a:p>
          <a:p>
            <a:pPr marL="457200" indent="-457200">
              <a:lnSpc>
                <a:spcPct val="100000"/>
              </a:lnSpc>
              <a:spcBef>
                <a:spcPts val="0"/>
              </a:spcBef>
              <a:buFont typeface="+mj-lt"/>
              <a:buAutoNum type="arabicPeriod"/>
            </a:pPr>
            <a:r>
              <a:rPr lang="en-US" sz="2000" dirty="0"/>
              <a:t>Complete full record review using the protocol in the DMS</a:t>
            </a:r>
          </a:p>
          <a:p>
            <a:pPr marL="457200" indent="-457200">
              <a:lnSpc>
                <a:spcPct val="100000"/>
              </a:lnSpc>
              <a:spcBef>
                <a:spcPts val="0"/>
              </a:spcBef>
              <a:buFont typeface="+mj-lt"/>
              <a:buAutoNum type="arabicPeriod"/>
            </a:pPr>
            <a:r>
              <a:rPr lang="en-US" sz="2000" dirty="0"/>
              <a:t>Upload documents to the DMS</a:t>
            </a:r>
          </a:p>
          <a:p>
            <a:endParaRPr lang="en-US" dirty="0"/>
          </a:p>
        </p:txBody>
      </p:sp>
      <p:pic>
        <p:nvPicPr>
          <p:cNvPr id="11" name="Picture 10" descr="Shows the appearance of the links in the DMS for the Standard Record Review, Transition Record Review, and Early Childhood Reviewautomatically generated">
            <a:extLst>
              <a:ext uri="{FF2B5EF4-FFF2-40B4-BE49-F238E27FC236}">
                <a16:creationId xmlns:a16="http://schemas.microsoft.com/office/drawing/2014/main" id="{576FBEF1-B027-426A-A6AF-AAA78B9DF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3264" y="1206258"/>
            <a:ext cx="3373978" cy="926190"/>
          </a:xfrm>
          <a:prstGeom prst="rect">
            <a:avLst/>
          </a:prstGeom>
        </p:spPr>
      </p:pic>
      <p:pic>
        <p:nvPicPr>
          <p:cNvPr id="8" name="Picture 7" descr="Record review selection row showing numbers 1 - 10" title="Screen sh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7333" y="2604585"/>
            <a:ext cx="4332380" cy="456297"/>
          </a:xfrm>
          <a:prstGeom prst="rect">
            <a:avLst/>
          </a:prstGeom>
        </p:spPr>
      </p:pic>
      <p:pic>
        <p:nvPicPr>
          <p:cNvPr id="9" name="Picture 8" descr="Assign Submitter box " title="Screen sh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6159" y="3706266"/>
            <a:ext cx="3049262" cy="1063854"/>
          </a:xfrm>
          <a:prstGeom prst="rect">
            <a:avLst/>
          </a:prstGeom>
        </p:spPr>
      </p:pic>
      <p:pic>
        <p:nvPicPr>
          <p:cNvPr id="5" name="Picture 4" descr="Example of the questions in the Record Review"/>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6446" y="1572335"/>
            <a:ext cx="2282404" cy="4333483"/>
          </a:xfrm>
          <a:prstGeom prst="rect">
            <a:avLst/>
          </a:prstGeom>
        </p:spPr>
      </p:pic>
      <p:sp>
        <p:nvSpPr>
          <p:cNvPr id="10" name="Right Arrow 9" descr="Graphic arrow&#10;&#10;Arrow pointing to the screen shot of the record review protocol">
            <a:extLst>
              <a:ext uri="{C183D7F6-B498-43B3-948B-1728B52AA6E4}">
                <adec:decorative xmlns:adec="http://schemas.microsoft.com/office/drawing/2017/decorative" val="0"/>
              </a:ext>
            </a:extLst>
          </p:cNvPr>
          <p:cNvSpPr/>
          <p:nvPr/>
        </p:nvSpPr>
        <p:spPr>
          <a:xfrm>
            <a:off x="7398038" y="4838700"/>
            <a:ext cx="978408" cy="4038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1763629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6C0AD-192A-4082-887F-E12AE88A9747}"/>
              </a:ext>
            </a:extLst>
          </p:cNvPr>
          <p:cNvSpPr>
            <a:spLocks noGrp="1"/>
          </p:cNvSpPr>
          <p:nvPr>
            <p:ph type="title"/>
          </p:nvPr>
        </p:nvSpPr>
        <p:spPr/>
        <p:txBody>
          <a:bodyPr/>
          <a:lstStyle/>
          <a:p>
            <a:r>
              <a:rPr lang="en-US" dirty="0"/>
              <a:t>Uploading documents to the DMS</a:t>
            </a:r>
          </a:p>
        </p:txBody>
      </p:sp>
      <p:sp>
        <p:nvSpPr>
          <p:cNvPr id="3" name="Content Placeholder 2">
            <a:extLst>
              <a:ext uri="{FF2B5EF4-FFF2-40B4-BE49-F238E27FC236}">
                <a16:creationId xmlns:a16="http://schemas.microsoft.com/office/drawing/2014/main" id="{08ABB145-4AAB-46AA-9164-7BF6FEF7BFCE}"/>
              </a:ext>
            </a:extLst>
          </p:cNvPr>
          <p:cNvSpPr>
            <a:spLocks noGrp="1"/>
          </p:cNvSpPr>
          <p:nvPr>
            <p:ph idx="1"/>
          </p:nvPr>
        </p:nvSpPr>
        <p:spPr/>
        <p:txBody>
          <a:bodyPr/>
          <a:lstStyle/>
          <a:p>
            <a:r>
              <a:rPr lang="en-US" dirty="0"/>
              <a:t>Upload the IEP documents for the selected students, including the Notice(s) of Meeting, from your IEP system (e.g. Enrich, Alpine, Infinite Campus) to the DMS. </a:t>
            </a:r>
          </a:p>
          <a:p>
            <a:pPr marL="457200" lvl="1" indent="0">
              <a:buNone/>
            </a:pPr>
            <a:r>
              <a:rPr lang="en-US" dirty="0"/>
              <a:t>Instructions for uploading IEPs for </a:t>
            </a:r>
            <a:r>
              <a:rPr lang="en-US" dirty="0">
                <a:hlinkClick r:id="rId2"/>
              </a:rPr>
              <a:t>Enrich</a:t>
            </a:r>
            <a:r>
              <a:rPr lang="en-US" dirty="0"/>
              <a:t> and </a:t>
            </a:r>
            <a:r>
              <a:rPr lang="en-US" dirty="0">
                <a:hlinkClick r:id="rId3"/>
              </a:rPr>
              <a:t>non-Enrich</a:t>
            </a:r>
            <a:r>
              <a:rPr lang="en-US" dirty="0"/>
              <a:t> users can be found under Resources on the </a:t>
            </a:r>
            <a:r>
              <a:rPr lang="en-US" u="sng" dirty="0">
                <a:hlinkClick r:id="rId4"/>
              </a:rPr>
              <a:t>Directors' Corner of the CDE website</a:t>
            </a:r>
            <a:endParaRPr lang="en-US" u="sng" dirty="0"/>
          </a:p>
          <a:p>
            <a:r>
              <a:rPr lang="en-US" dirty="0"/>
              <a:t>A </a:t>
            </a:r>
            <a:r>
              <a:rPr lang="en-US" dirty="0">
                <a:hlinkClick r:id="rId5"/>
              </a:rPr>
              <a:t>one-page checklist </a:t>
            </a:r>
            <a:r>
              <a:rPr lang="en-US" dirty="0"/>
              <a:t>for completing the Standard Record Reviews can be found on the General Supervision and Monitoring webpage. </a:t>
            </a:r>
          </a:p>
          <a:p>
            <a:endParaRPr lang="en-US" dirty="0"/>
          </a:p>
          <a:p>
            <a:pPr marL="0" indent="0">
              <a:buNone/>
            </a:pPr>
            <a:endParaRPr lang="en-US" sz="2000" dirty="0"/>
          </a:p>
          <a:p>
            <a:pPr marL="0" indent="0">
              <a:buNone/>
            </a:pPr>
            <a:endParaRPr lang="en-US" sz="2000" dirty="0"/>
          </a:p>
          <a:p>
            <a:pPr marL="0" indent="0">
              <a:buNone/>
            </a:pPr>
            <a:endParaRPr lang="en-US" sz="1800" dirty="0"/>
          </a:p>
          <a:p>
            <a:pPr marL="0" indent="0">
              <a:buNone/>
            </a:pPr>
            <a:r>
              <a:rPr lang="en-US" sz="1800" dirty="0"/>
              <a:t>Note: At 5:00 PM on June 1, 2022, the data submission window closes and your access to these files in the DMS will be locked. </a:t>
            </a:r>
          </a:p>
          <a:p>
            <a:endParaRPr lang="en-US" dirty="0"/>
          </a:p>
        </p:txBody>
      </p:sp>
      <p:sp>
        <p:nvSpPr>
          <p:cNvPr id="4" name="Slide Number Placeholder 3">
            <a:extLst>
              <a:ext uri="{FF2B5EF4-FFF2-40B4-BE49-F238E27FC236}">
                <a16:creationId xmlns:a16="http://schemas.microsoft.com/office/drawing/2014/main" id="{3A8802ED-A665-4AC6-A9F8-2ECD0EE64225}"/>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
        <p:nvSpPr>
          <p:cNvPr id="5" name="Explosion: 14 Points 4">
            <a:extLst>
              <a:ext uri="{FF2B5EF4-FFF2-40B4-BE49-F238E27FC236}">
                <a16:creationId xmlns:a16="http://schemas.microsoft.com/office/drawing/2014/main" id="{76117545-8590-4F46-B75E-3894E3E17227}"/>
              </a:ext>
            </a:extLst>
          </p:cNvPr>
          <p:cNvSpPr/>
          <p:nvPr/>
        </p:nvSpPr>
        <p:spPr>
          <a:xfrm>
            <a:off x="7231858" y="3319577"/>
            <a:ext cx="2231756" cy="1551875"/>
          </a:xfrm>
          <a:prstGeom prst="irregularSeal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lumMod val="95000"/>
                    <a:lumOff val="5000"/>
                  </a:schemeClr>
                </a:solidFill>
              </a:rPr>
              <a:t>By popular demand</a:t>
            </a:r>
          </a:p>
        </p:txBody>
      </p:sp>
    </p:spTree>
    <p:extLst>
      <p:ext uri="{BB962C8B-B14F-4D97-AF65-F5344CB8AC3E}">
        <p14:creationId xmlns:p14="http://schemas.microsoft.com/office/powerpoint/2010/main" val="3291550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File Review Process – Transition Age </a:t>
            </a:r>
            <a:br>
              <a:rPr lang="en-US" dirty="0"/>
            </a:br>
            <a:r>
              <a:rPr lang="en-US" dirty="0"/>
              <a:t>Indicator 13 </a:t>
            </a:r>
          </a:p>
        </p:txBody>
      </p:sp>
      <p:sp>
        <p:nvSpPr>
          <p:cNvPr id="3" name="Slide Number Placeholder 2"/>
          <p:cNvSpPr>
            <a:spLocks noGrp="1"/>
          </p:cNvSpPr>
          <p:nvPr>
            <p:ph type="sldNum" sz="quarter" idx="12"/>
          </p:nvPr>
        </p:nvSpPr>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301591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368" y="290954"/>
            <a:ext cx="6019672" cy="430887"/>
          </a:xfrm>
        </p:spPr>
        <p:txBody>
          <a:bodyPr>
            <a:noAutofit/>
          </a:bodyPr>
          <a:lstStyle/>
          <a:p>
            <a:r>
              <a:rPr lang="en-US" sz="3200" dirty="0"/>
              <a:t>Calculating % Compliance for I 13</a:t>
            </a:r>
          </a:p>
        </p:txBody>
      </p:sp>
      <p:sp>
        <p:nvSpPr>
          <p:cNvPr id="3" name="Text Placeholder 2"/>
          <p:cNvSpPr>
            <a:spLocks noGrp="1"/>
          </p:cNvSpPr>
          <p:nvPr>
            <p:ph type="body" idx="1"/>
          </p:nvPr>
        </p:nvSpPr>
        <p:spPr>
          <a:xfrm>
            <a:off x="1104900" y="1472935"/>
            <a:ext cx="9578339" cy="4893647"/>
          </a:xfrm>
        </p:spPr>
        <p:txBody>
          <a:bodyPr>
            <a:normAutofit/>
          </a:bodyPr>
          <a:lstStyle/>
          <a:p>
            <a:r>
              <a:rPr lang="en-US" dirty="0"/>
              <a:t>Target for Indicator 13 = 100% compliance </a:t>
            </a:r>
          </a:p>
          <a:p>
            <a:r>
              <a:rPr lang="en-US" dirty="0"/>
              <a:t>Indicator 13 is an “all or nothing” indicator - a Transition IEP is considered compliant when </a:t>
            </a:r>
            <a:r>
              <a:rPr lang="en-US" u="sng" dirty="0"/>
              <a:t>ALL 8</a:t>
            </a:r>
            <a:r>
              <a:rPr lang="en-US" dirty="0"/>
              <a:t> required components are evident in the document.</a:t>
            </a:r>
          </a:p>
          <a:p>
            <a:r>
              <a:rPr lang="en-US" dirty="0"/>
              <a:t>Calculation: % Compliant = (Number of youth age 15 and above with IEPs that contain each of the required components for secondary transition/required number of reviews) * 100.</a:t>
            </a:r>
          </a:p>
          <a:p>
            <a:pPr marL="0" indent="0">
              <a:buNone/>
            </a:pPr>
            <a:r>
              <a:rPr lang="en-US" dirty="0"/>
              <a:t>Example:</a:t>
            </a:r>
          </a:p>
          <a:p>
            <a:pPr lvl="1"/>
            <a:r>
              <a:rPr lang="en-US" sz="2400" dirty="0"/>
              <a:t>Required number of file reviews = 5</a:t>
            </a:r>
          </a:p>
          <a:p>
            <a:pPr lvl="1"/>
            <a:r>
              <a:rPr lang="en-US" sz="2400" dirty="0"/>
              <a:t>Compliant IEPs = 4</a:t>
            </a:r>
          </a:p>
          <a:p>
            <a:pPr lvl="1"/>
            <a:r>
              <a:rPr lang="en-US" sz="2400" dirty="0"/>
              <a:t>% Compliant:  4/5 = 0.8 x 100 = 80%</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812387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 13 Compliance </a:t>
            </a:r>
            <a:r>
              <a:rPr lang="en-US" dirty="0"/>
              <a:t>Components</a:t>
            </a:r>
          </a:p>
        </p:txBody>
      </p:sp>
      <p:sp>
        <p:nvSpPr>
          <p:cNvPr id="3" name="Content Placeholder 2"/>
          <p:cNvSpPr>
            <a:spLocks noGrp="1"/>
          </p:cNvSpPr>
          <p:nvPr>
            <p:ph idx="1"/>
          </p:nvPr>
        </p:nvSpPr>
        <p:spPr/>
        <p:txBody>
          <a:bodyPr>
            <a:normAutofit fontScale="92500" lnSpcReduction="20000"/>
          </a:bodyPr>
          <a:lstStyle/>
          <a:p>
            <a:pPr marL="0" lvl="0" indent="0" algn="ctr">
              <a:buNone/>
            </a:pPr>
            <a:endParaRPr lang="en-US" sz="900" dirty="0"/>
          </a:p>
          <a:p>
            <a:pPr marL="342900" indent="-342900">
              <a:buAutoNum type="arabicPeriod"/>
            </a:pPr>
            <a:r>
              <a:rPr lang="en-US" sz="2200" dirty="0"/>
              <a:t>Appropriate measurable postsecondary goals (PSGs) in education/training, career/employment, and, where appropriate, independent living skills </a:t>
            </a:r>
          </a:p>
          <a:p>
            <a:pPr marL="342900" indent="-342900">
              <a:buAutoNum type="arabicPeriod"/>
            </a:pPr>
            <a:r>
              <a:rPr lang="en-US" sz="2200" dirty="0"/>
              <a:t>PSGs are updated annually (N/A option if you are reviewing the first Transition Age IEP for the student at age 15)</a:t>
            </a:r>
          </a:p>
          <a:p>
            <a:pPr marL="342900" indent="-342900">
              <a:buAutoNum type="arabicPeriod"/>
            </a:pPr>
            <a:r>
              <a:rPr lang="en-US" sz="2200" dirty="0"/>
              <a:t>Age-appropriate transition assessments</a:t>
            </a:r>
          </a:p>
          <a:p>
            <a:pPr marL="342900" indent="-342900">
              <a:buAutoNum type="arabicPeriod"/>
            </a:pPr>
            <a:r>
              <a:rPr lang="en-US" sz="2200" dirty="0"/>
              <a:t>Courses of study that will assist the student in reaching the PSGs</a:t>
            </a:r>
          </a:p>
          <a:p>
            <a:pPr marL="342900" indent="-342900">
              <a:buAutoNum type="arabicPeriod"/>
            </a:pPr>
            <a:r>
              <a:rPr lang="en-US" sz="2200" dirty="0"/>
              <a:t>Transition services that will reasonably enable the student to meet his or her PSGs</a:t>
            </a:r>
          </a:p>
          <a:p>
            <a:pPr marL="342900" indent="-342900">
              <a:buAutoNum type="arabicPeriod"/>
            </a:pPr>
            <a:r>
              <a:rPr lang="en-US" sz="2200" dirty="0"/>
              <a:t>Annual goals related to the student’s transition services</a:t>
            </a:r>
          </a:p>
          <a:p>
            <a:pPr marL="342900" indent="-342900">
              <a:buAutoNum type="arabicPeriod"/>
            </a:pPr>
            <a:r>
              <a:rPr lang="en-US" sz="2200" dirty="0"/>
              <a:t>Documentation of student invitation to the IEP</a:t>
            </a:r>
          </a:p>
          <a:p>
            <a:pPr marL="342900" indent="-342900">
              <a:buAutoNum type="arabicPeriod"/>
            </a:pPr>
            <a:r>
              <a:rPr lang="en-US" sz="2200" dirty="0">
                <a:effectLst/>
                <a:ea typeface="Calibri" panose="020F0502020204030204" pitchFamily="34" charset="0"/>
                <a:cs typeface="Times New Roman" panose="02020603050405020304" pitchFamily="18" charset="0"/>
              </a:rPr>
              <a:t>Prior consent of the parent to invite a representative of any participating agency that is likely to be responsible for providing or paying for transition services. </a:t>
            </a:r>
            <a:r>
              <a:rPr lang="en-US" sz="2200" dirty="0"/>
              <a:t>(N/A is okay)</a:t>
            </a:r>
          </a:p>
          <a:p>
            <a:pPr marL="0" indent="0">
              <a:buNone/>
            </a:pPr>
            <a:r>
              <a:rPr lang="en-US" sz="2200" dirty="0"/>
              <a:t>Notice of Meeting must indicate a purpose of the meeting will be the consideration of the postsecondary goals and transition services (IDEA required but not part of the I 13 measure)</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4809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Transition Age Review Process</a:t>
            </a:r>
          </a:p>
        </p:txBody>
      </p:sp>
      <p:sp>
        <p:nvSpPr>
          <p:cNvPr id="3" name="Content Placeholder 2"/>
          <p:cNvSpPr>
            <a:spLocks noGrp="1"/>
          </p:cNvSpPr>
          <p:nvPr>
            <p:ph idx="1"/>
          </p:nvPr>
        </p:nvSpPr>
        <p:spPr/>
        <p:txBody>
          <a:bodyPr/>
          <a:lstStyle/>
          <a:p>
            <a:pPr marL="0" indent="0">
              <a:buNone/>
            </a:pPr>
            <a:r>
              <a:rPr lang="en-US" dirty="0"/>
              <a:t>Download the pre-populated 2021-22 Transition Tracker and List from the Attachment section of the Compliance tab in the DMS.</a:t>
            </a:r>
          </a:p>
          <a:p>
            <a:r>
              <a:rPr lang="en-US" sz="2000" dirty="0"/>
              <a:t>Excel spreadsheet – 2 tabs at the bottom</a:t>
            </a:r>
          </a:p>
          <a:p>
            <a:pPr lvl="1"/>
            <a:r>
              <a:rPr lang="en-US" sz="1600" dirty="0"/>
              <a:t>Tracker – used for this process</a:t>
            </a:r>
          </a:p>
          <a:p>
            <a:pPr lvl="1"/>
            <a:r>
              <a:rPr lang="en-US" sz="1600" dirty="0"/>
              <a:t>Full Record – student detail for your use in selection</a:t>
            </a:r>
            <a:r>
              <a:rPr lang="en-US" dirty="0"/>
              <a:t>	 </a:t>
            </a:r>
          </a:p>
          <a:p>
            <a:endParaRPr lang="en-US" dirty="0"/>
          </a:p>
        </p:txBody>
      </p:sp>
      <p:pic>
        <p:nvPicPr>
          <p:cNvPr id="6" name="Picture 5" descr="Shows location of Transition Tracker on the Compliance tab in the DMS under Attachments.">
            <a:extLst>
              <a:ext uri="{FF2B5EF4-FFF2-40B4-BE49-F238E27FC236}">
                <a16:creationId xmlns:a16="http://schemas.microsoft.com/office/drawing/2014/main" id="{4538F533-8CD7-4953-9537-7C509793BC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7827" y="2775087"/>
            <a:ext cx="4655642" cy="3070025"/>
          </a:xfrm>
          <a:prstGeom prst="rect">
            <a:avLst/>
          </a:prstGeom>
        </p:spPr>
      </p:pic>
      <p:sp>
        <p:nvSpPr>
          <p:cNvPr id="10" name="Arrow: Right 9" descr="Arrow pointing to 2020-21 Transition Tracker and List under attachments, under compliance tab">
            <a:extLst>
              <a:ext uri="{FF2B5EF4-FFF2-40B4-BE49-F238E27FC236}">
                <a16:creationId xmlns:a16="http://schemas.microsoft.com/office/drawing/2014/main" id="{0543EDCB-271B-47A6-A389-444B232CD731}"/>
              </a:ext>
            </a:extLst>
          </p:cNvPr>
          <p:cNvSpPr/>
          <p:nvPr/>
        </p:nvSpPr>
        <p:spPr>
          <a:xfrm>
            <a:off x="5196929" y="5587414"/>
            <a:ext cx="978408" cy="25769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2070400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 Tracker</a:t>
            </a:r>
          </a:p>
        </p:txBody>
      </p:sp>
      <p:sp>
        <p:nvSpPr>
          <p:cNvPr id="6" name="Curved Right Arrow 5" descr="Arrow pointing to the box that shows the number of Transition IEP reviews required." title="Graphic arrow"/>
          <p:cNvSpPr/>
          <p:nvPr/>
        </p:nvSpPr>
        <p:spPr>
          <a:xfrm>
            <a:off x="453929" y="2224954"/>
            <a:ext cx="731520" cy="2918460"/>
          </a:xfrm>
          <a:prstGeom prst="curvedRightArrow">
            <a:avLst>
              <a:gd name="adj1" fmla="val 50000"/>
              <a:gd name="adj2" fmla="val 50000"/>
              <a:gd name="adj3" fmla="val 25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descr="Example of the Transition Tracker.">
            <a:extLst>
              <a:ext uri="{FF2B5EF4-FFF2-40B4-BE49-F238E27FC236}">
                <a16:creationId xmlns:a16="http://schemas.microsoft.com/office/drawing/2014/main" id="{604AF9AF-DA86-44C0-A67B-D86C48AFB6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7106" y="3684184"/>
            <a:ext cx="8388029" cy="2672166"/>
          </a:xfrm>
          <a:prstGeom prst="rect">
            <a:avLst/>
          </a:prstGeom>
        </p:spPr>
      </p:pic>
      <p:sp>
        <p:nvSpPr>
          <p:cNvPr id="3" name="Content Placeholder 2" descr="Arrow pointing to the box in the Transition Tracker that shows the number of IEP reviews required" title="Graphic arrow"/>
          <p:cNvSpPr>
            <a:spLocks noGrp="1"/>
          </p:cNvSpPr>
          <p:nvPr>
            <p:ph idx="1"/>
          </p:nvPr>
        </p:nvSpPr>
        <p:spPr>
          <a:xfrm>
            <a:off x="838200" y="1434940"/>
            <a:ext cx="10515600" cy="4351338"/>
          </a:xfrm>
        </p:spPr>
        <p:txBody>
          <a:bodyPr/>
          <a:lstStyle/>
          <a:p>
            <a:pPr marL="12700" indent="0">
              <a:lnSpc>
                <a:spcPct val="100000"/>
              </a:lnSpc>
              <a:buClr>
                <a:srgbClr val="0D1E8E"/>
              </a:buClr>
              <a:buNone/>
              <a:tabLst>
                <a:tab pos="241300" algn="l"/>
              </a:tabLst>
            </a:pPr>
            <a:r>
              <a:rPr lang="en-US" spc="-35" dirty="0">
                <a:cs typeface="Trebuchet MS"/>
              </a:rPr>
              <a:t>Transition </a:t>
            </a:r>
            <a:r>
              <a:rPr lang="en-US" spc="-50" dirty="0">
                <a:cs typeface="Trebuchet MS"/>
              </a:rPr>
              <a:t>Tracker</a:t>
            </a:r>
            <a:r>
              <a:rPr lang="en-US" spc="-110" dirty="0">
                <a:cs typeface="Trebuchet MS"/>
              </a:rPr>
              <a:t> </a:t>
            </a:r>
            <a:r>
              <a:rPr lang="en-US" spc="-5" dirty="0">
                <a:cs typeface="Trebuchet MS"/>
              </a:rPr>
              <a:t>(this is your friend!)</a:t>
            </a:r>
            <a:endParaRPr lang="en-US" dirty="0">
              <a:cs typeface="Trebuchet MS"/>
            </a:endParaRPr>
          </a:p>
          <a:p>
            <a:pPr marL="469900" marR="5080" lvl="1" indent="0">
              <a:lnSpc>
                <a:spcPct val="100000"/>
              </a:lnSpc>
              <a:spcBef>
                <a:spcPts val="545"/>
              </a:spcBef>
              <a:buClr>
                <a:srgbClr val="00953A"/>
              </a:buClr>
              <a:buNone/>
              <a:tabLst>
                <a:tab pos="697865" algn="l"/>
                <a:tab pos="698500" algn="l"/>
              </a:tabLst>
            </a:pPr>
            <a:r>
              <a:rPr lang="en-US" spc="-5" dirty="0">
                <a:cs typeface="Trebuchet MS"/>
              </a:rPr>
              <a:t>Identifies required number of reviews</a:t>
            </a:r>
          </a:p>
          <a:p>
            <a:pPr marL="469900" marR="5080" lvl="1" indent="0">
              <a:lnSpc>
                <a:spcPct val="100000"/>
              </a:lnSpc>
              <a:spcBef>
                <a:spcPts val="545"/>
              </a:spcBef>
              <a:buClr>
                <a:srgbClr val="00953A"/>
              </a:buClr>
              <a:buNone/>
              <a:tabLst>
                <a:tab pos="697865" algn="l"/>
                <a:tab pos="698500" algn="l"/>
              </a:tabLst>
            </a:pPr>
            <a:r>
              <a:rPr lang="en-US" spc="-5" dirty="0">
                <a:cs typeface="Trebuchet MS"/>
              </a:rPr>
              <a:t>Prepopulated: DMS Record </a:t>
            </a:r>
            <a:r>
              <a:rPr lang="en-US" spc="-45" dirty="0">
                <a:cs typeface="Trebuchet MS"/>
              </a:rPr>
              <a:t>Number, </a:t>
            </a:r>
            <a:r>
              <a:rPr lang="en-US" spc="-5" dirty="0">
                <a:cs typeface="Trebuchet MS"/>
              </a:rPr>
              <a:t>SASID,  First </a:t>
            </a:r>
            <a:r>
              <a:rPr lang="en-US" spc="-10" dirty="0">
                <a:cs typeface="Trebuchet MS"/>
              </a:rPr>
              <a:t>Name, Last Name, and </a:t>
            </a:r>
            <a:r>
              <a:rPr lang="en-US" spc="-5" dirty="0">
                <a:cs typeface="Trebuchet MS"/>
              </a:rPr>
              <a:t>Date of Birth</a:t>
            </a:r>
          </a:p>
          <a:p>
            <a:pPr marL="469900" marR="5080" lvl="1" indent="0">
              <a:lnSpc>
                <a:spcPct val="100000"/>
              </a:lnSpc>
              <a:spcBef>
                <a:spcPts val="545"/>
              </a:spcBef>
              <a:buClr>
                <a:srgbClr val="00953A"/>
              </a:buClr>
              <a:buNone/>
              <a:tabLst>
                <a:tab pos="697865" algn="l"/>
                <a:tab pos="698500" algn="l"/>
              </a:tabLst>
            </a:pPr>
            <a:r>
              <a:rPr lang="en-US" spc="-5" dirty="0">
                <a:cs typeface="Trebuchet MS"/>
              </a:rPr>
              <a:t>Required - AUs </a:t>
            </a:r>
            <a:r>
              <a:rPr lang="en-US" dirty="0">
                <a:cs typeface="Trebuchet MS"/>
              </a:rPr>
              <a:t>complete:</a:t>
            </a:r>
            <a:r>
              <a:rPr lang="en-US" spc="-5" dirty="0">
                <a:cs typeface="Trebuchet MS"/>
              </a:rPr>
              <a:t> Date of IEP, Compliance Verified (Yes/No drop-down menu) </a:t>
            </a:r>
          </a:p>
          <a:p>
            <a:pPr marL="469900" marR="47625" lvl="1" indent="0">
              <a:lnSpc>
                <a:spcPct val="100000"/>
              </a:lnSpc>
              <a:spcBef>
                <a:spcPts val="484"/>
              </a:spcBef>
              <a:buClr>
                <a:srgbClr val="00953A"/>
              </a:buClr>
              <a:buNone/>
              <a:tabLst>
                <a:tab pos="697865" algn="l"/>
                <a:tab pos="698500" algn="l"/>
              </a:tabLst>
            </a:pPr>
            <a:r>
              <a:rPr lang="en-US" spc="-5" dirty="0">
                <a:cs typeface="Trebuchet MS"/>
              </a:rPr>
              <a:t>Optional – AUs complete: Case M</a:t>
            </a:r>
            <a:r>
              <a:rPr lang="en-US" spc="-40" dirty="0">
                <a:cs typeface="Trebuchet MS"/>
              </a:rPr>
              <a:t>anager,  R</a:t>
            </a:r>
            <a:r>
              <a:rPr lang="en-US" spc="-10" dirty="0">
                <a:cs typeface="Trebuchet MS"/>
              </a:rPr>
              <a:t>eason </a:t>
            </a:r>
            <a:r>
              <a:rPr lang="en-US" spc="-5" dirty="0">
                <a:cs typeface="Trebuchet MS"/>
              </a:rPr>
              <a:t>not </a:t>
            </a:r>
            <a:r>
              <a:rPr lang="en-US" dirty="0">
                <a:cs typeface="Trebuchet MS"/>
              </a:rPr>
              <a:t>reviewed</a:t>
            </a:r>
          </a:p>
          <a:p>
            <a:pPr marL="469900" marR="47625" lvl="1" indent="0">
              <a:lnSpc>
                <a:spcPct val="100000"/>
              </a:lnSpc>
              <a:spcBef>
                <a:spcPts val="484"/>
              </a:spcBef>
              <a:buClr>
                <a:srgbClr val="00953A"/>
              </a:buClr>
              <a:buNone/>
              <a:tabLst>
                <a:tab pos="697865" algn="l"/>
                <a:tab pos="698500" algn="l"/>
              </a:tabLst>
            </a:pPr>
            <a:r>
              <a:rPr lang="en-US" dirty="0">
                <a:cs typeface="Trebuchet MS"/>
              </a:rPr>
              <a:t>Use this required tool to verify your compliance results before the deadline (no surprises) </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3910376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Completing file reviews – Transition age</a:t>
            </a:r>
          </a:p>
        </p:txBody>
      </p:sp>
      <p:sp>
        <p:nvSpPr>
          <p:cNvPr id="3" name="Content Placeholder 2"/>
          <p:cNvSpPr>
            <a:spLocks noGrp="1"/>
          </p:cNvSpPr>
          <p:nvPr>
            <p:ph idx="1"/>
          </p:nvPr>
        </p:nvSpPr>
        <p:spPr>
          <a:xfrm>
            <a:off x="468998" y="1492661"/>
            <a:ext cx="10515600" cy="4351338"/>
          </a:xfrm>
        </p:spPr>
        <p:txBody>
          <a:bodyPr/>
          <a:lstStyle/>
          <a:p>
            <a:pPr marL="457200" indent="-457200">
              <a:lnSpc>
                <a:spcPct val="100000"/>
              </a:lnSpc>
              <a:spcBef>
                <a:spcPts val="0"/>
              </a:spcBef>
              <a:buFont typeface="+mj-lt"/>
              <a:buAutoNum type="arabicPeriod"/>
            </a:pPr>
            <a:r>
              <a:rPr lang="en-US" sz="2000" dirty="0"/>
              <a:t>Click on the age-range column</a:t>
            </a:r>
          </a:p>
          <a:p>
            <a:pPr marL="457200" indent="-457200">
              <a:lnSpc>
                <a:spcPct val="100000"/>
              </a:lnSpc>
              <a:spcBef>
                <a:spcPts val="0"/>
              </a:spcBef>
              <a:buFont typeface="+mj-lt"/>
              <a:buAutoNum type="arabicPeriod"/>
            </a:pPr>
            <a:endParaRPr lang="en-US" sz="2000" dirty="0"/>
          </a:p>
          <a:p>
            <a:pPr marL="457200" indent="-457200">
              <a:lnSpc>
                <a:spcPct val="100000"/>
              </a:lnSpc>
              <a:spcBef>
                <a:spcPts val="0"/>
              </a:spcBef>
              <a:buFont typeface="+mj-lt"/>
              <a:buAutoNum type="arabicPeriod"/>
            </a:pPr>
            <a:r>
              <a:rPr lang="en-US" sz="2000" dirty="0"/>
              <a:t>Click on the Record Number you want to review</a:t>
            </a:r>
          </a:p>
          <a:p>
            <a:pPr marL="457200" indent="-457200">
              <a:lnSpc>
                <a:spcPct val="100000"/>
              </a:lnSpc>
              <a:spcBef>
                <a:spcPts val="0"/>
              </a:spcBef>
              <a:buFont typeface="+mj-lt"/>
              <a:buAutoNum type="arabicPeriod"/>
            </a:pPr>
            <a:endParaRPr lang="en-US" sz="2000" dirty="0"/>
          </a:p>
          <a:p>
            <a:pPr marL="457200" indent="-457200">
              <a:lnSpc>
                <a:spcPct val="100000"/>
              </a:lnSpc>
              <a:spcBef>
                <a:spcPts val="0"/>
              </a:spcBef>
              <a:buFont typeface="+mj-lt"/>
              <a:buAutoNum type="arabicPeriod"/>
            </a:pPr>
            <a:endParaRPr lang="en-US" sz="2000" dirty="0"/>
          </a:p>
          <a:p>
            <a:pPr marL="457200" indent="-457200">
              <a:lnSpc>
                <a:spcPct val="100000"/>
              </a:lnSpc>
              <a:spcBef>
                <a:spcPts val="0"/>
              </a:spcBef>
              <a:buFont typeface="+mj-lt"/>
              <a:buAutoNum type="arabicPeriod"/>
            </a:pPr>
            <a:endParaRPr lang="en-US" sz="2000" dirty="0"/>
          </a:p>
          <a:p>
            <a:pPr marL="457200" indent="-457200">
              <a:lnSpc>
                <a:spcPct val="100000"/>
              </a:lnSpc>
              <a:spcBef>
                <a:spcPts val="0"/>
              </a:spcBef>
              <a:buFont typeface="+mj-lt"/>
              <a:buAutoNum type="arabicPeriod"/>
            </a:pPr>
            <a:r>
              <a:rPr lang="en-US" sz="2000" dirty="0"/>
              <a:t>Click on Assign To Me and fill in the reviewer’s name</a:t>
            </a:r>
          </a:p>
          <a:p>
            <a:pPr marL="457200" indent="-457200">
              <a:lnSpc>
                <a:spcPct val="100000"/>
              </a:lnSpc>
              <a:spcBef>
                <a:spcPts val="0"/>
              </a:spcBef>
              <a:buFont typeface="+mj-lt"/>
              <a:buAutoNum type="arabicPeriod"/>
            </a:pPr>
            <a:endParaRPr lang="en-US" sz="2000" dirty="0"/>
          </a:p>
          <a:p>
            <a:pPr marL="457200" indent="-457200">
              <a:lnSpc>
                <a:spcPct val="100000"/>
              </a:lnSpc>
              <a:spcBef>
                <a:spcPts val="0"/>
              </a:spcBef>
              <a:buFont typeface="+mj-lt"/>
              <a:buAutoNum type="arabicPeriod"/>
            </a:pPr>
            <a:endParaRPr lang="en-US" sz="2000" dirty="0"/>
          </a:p>
          <a:p>
            <a:pPr marL="457200" indent="-457200">
              <a:lnSpc>
                <a:spcPct val="100000"/>
              </a:lnSpc>
              <a:spcBef>
                <a:spcPts val="0"/>
              </a:spcBef>
              <a:buFont typeface="+mj-lt"/>
              <a:buAutoNum type="arabicPeriod"/>
            </a:pPr>
            <a:endParaRPr lang="en-US" sz="2000" dirty="0"/>
          </a:p>
          <a:p>
            <a:pPr marL="457200" indent="-457200">
              <a:lnSpc>
                <a:spcPct val="100000"/>
              </a:lnSpc>
              <a:spcBef>
                <a:spcPts val="0"/>
              </a:spcBef>
              <a:buFont typeface="+mj-lt"/>
              <a:buAutoNum type="arabicPeriod"/>
            </a:pPr>
            <a:endParaRPr lang="en-US" sz="2000" dirty="0"/>
          </a:p>
          <a:p>
            <a:pPr marL="457200" indent="-457200">
              <a:lnSpc>
                <a:spcPct val="100000"/>
              </a:lnSpc>
              <a:spcBef>
                <a:spcPts val="0"/>
              </a:spcBef>
              <a:buFont typeface="+mj-lt"/>
              <a:buAutoNum type="arabicPeriod"/>
            </a:pPr>
            <a:r>
              <a:rPr lang="en-US" sz="2000" dirty="0"/>
              <a:t>Complete full record review using the protocol in the DMS</a:t>
            </a:r>
          </a:p>
          <a:p>
            <a:pPr marL="457200" indent="-457200">
              <a:lnSpc>
                <a:spcPct val="100000"/>
              </a:lnSpc>
              <a:spcBef>
                <a:spcPts val="0"/>
              </a:spcBef>
              <a:buFont typeface="+mj-lt"/>
              <a:buAutoNum type="arabicPeriod"/>
            </a:pPr>
            <a:r>
              <a:rPr lang="en-US" sz="2000" dirty="0"/>
              <a:t>Upload documents to the DMS</a:t>
            </a:r>
          </a:p>
          <a:p>
            <a:endParaRPr lang="en-US" dirty="0"/>
          </a:p>
        </p:txBody>
      </p:sp>
      <p:pic>
        <p:nvPicPr>
          <p:cNvPr id="11" name="Picture 10" descr="Shows the appearance of the links in the DMS for the Standard Record Review, Transition Record Review, and Early Childhood Reviewautomatically generated">
            <a:extLst>
              <a:ext uri="{FF2B5EF4-FFF2-40B4-BE49-F238E27FC236}">
                <a16:creationId xmlns:a16="http://schemas.microsoft.com/office/drawing/2014/main" id="{576FBEF1-B027-426A-A6AF-AAA78B9DF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3264" y="1206258"/>
            <a:ext cx="3373978" cy="926190"/>
          </a:xfrm>
          <a:prstGeom prst="rect">
            <a:avLst/>
          </a:prstGeom>
        </p:spPr>
      </p:pic>
      <p:pic>
        <p:nvPicPr>
          <p:cNvPr id="8" name="Picture 7" descr="Record review selection row showing numbers 1 - 10" title="Screen sh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7333" y="2604585"/>
            <a:ext cx="4332380" cy="456297"/>
          </a:xfrm>
          <a:prstGeom prst="rect">
            <a:avLst/>
          </a:prstGeom>
        </p:spPr>
      </p:pic>
      <p:pic>
        <p:nvPicPr>
          <p:cNvPr id="9" name="Picture 8" descr="Assign Submitter box " title="Screen sh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6159" y="3706266"/>
            <a:ext cx="3049262" cy="1063854"/>
          </a:xfrm>
          <a:prstGeom prst="rect">
            <a:avLst/>
          </a:prstGeom>
        </p:spPr>
      </p:pic>
      <p:pic>
        <p:nvPicPr>
          <p:cNvPr id="5" name="Picture 4" descr="Record Review protocol in the DMS" title="Screen sho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6446" y="1572335"/>
            <a:ext cx="2282404" cy="4333483"/>
          </a:xfrm>
          <a:prstGeom prst="rect">
            <a:avLst/>
          </a:prstGeom>
        </p:spPr>
      </p:pic>
      <p:sp>
        <p:nvSpPr>
          <p:cNvPr id="10" name="Right Arrow 9" descr="Arrow pointing to the screen shot of the record review protocol" title="Graphic arrow"/>
          <p:cNvSpPr/>
          <p:nvPr/>
        </p:nvSpPr>
        <p:spPr>
          <a:xfrm>
            <a:off x="7398038" y="4838700"/>
            <a:ext cx="978408" cy="4038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2457098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Uploading IEP Documents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19</a:t>
            </a:fld>
            <a:endParaRPr lang="en-US" dirty="0"/>
          </a:p>
        </p:txBody>
      </p:sp>
      <p:sp>
        <p:nvSpPr>
          <p:cNvPr id="7" name="Content Placeholder 6"/>
          <p:cNvSpPr>
            <a:spLocks noGrp="1"/>
          </p:cNvSpPr>
          <p:nvPr>
            <p:ph idx="1"/>
          </p:nvPr>
        </p:nvSpPr>
        <p:spPr/>
        <p:txBody>
          <a:bodyPr/>
          <a:lstStyle/>
          <a:p>
            <a:r>
              <a:rPr lang="en-US" dirty="0"/>
              <a:t>Select the students you want to include in your review from the Transition Tracker</a:t>
            </a:r>
          </a:p>
          <a:p>
            <a:pPr lvl="1"/>
            <a:r>
              <a:rPr lang="en-US" dirty="0"/>
              <a:t>Remember that your sample includes double the number required for flexibility</a:t>
            </a:r>
          </a:p>
          <a:p>
            <a:r>
              <a:rPr lang="en-US" dirty="0"/>
              <a:t>Transition Tracker - Excel spreadsheet – 2 tabs at the bottom</a:t>
            </a:r>
          </a:p>
          <a:p>
            <a:pPr lvl="1"/>
            <a:r>
              <a:rPr lang="en-US" sz="1800" dirty="0"/>
              <a:t>Tracker – used to select students and submit data</a:t>
            </a:r>
          </a:p>
          <a:p>
            <a:pPr lvl="1"/>
            <a:r>
              <a:rPr lang="en-US" sz="1800" dirty="0"/>
              <a:t>Full Record – student detail for your use in selection (school, grade level, disability category, etc.)</a:t>
            </a:r>
          </a:p>
          <a:p>
            <a:r>
              <a:rPr lang="en-US" dirty="0"/>
              <a:t>Upload the IEP documents for the selected students, including the Notice(s) of Meeting, from your IEP system (e.g. Enrich, Alpine, Infinite Campus) to the DMS. </a:t>
            </a:r>
          </a:p>
          <a:p>
            <a:pPr marL="457200" lvl="1" indent="0">
              <a:buNone/>
            </a:pPr>
            <a:endParaRPr lang="en-US" dirty="0"/>
          </a:p>
          <a:p>
            <a:pPr marL="457200" lvl="1" indent="0">
              <a:buNone/>
            </a:pPr>
            <a:r>
              <a:rPr lang="en-US" dirty="0"/>
              <a:t>Instructions for uploading IEPs for </a:t>
            </a:r>
            <a:r>
              <a:rPr lang="en-US" dirty="0">
                <a:hlinkClick r:id="rId2"/>
              </a:rPr>
              <a:t>Enrich</a:t>
            </a:r>
            <a:r>
              <a:rPr lang="en-US" dirty="0"/>
              <a:t> and </a:t>
            </a:r>
            <a:r>
              <a:rPr lang="en-US" dirty="0">
                <a:hlinkClick r:id="rId3"/>
              </a:rPr>
              <a:t>non-Enrich</a:t>
            </a:r>
            <a:r>
              <a:rPr lang="en-US" dirty="0"/>
              <a:t> users can be found under Resources on the </a:t>
            </a:r>
            <a:r>
              <a:rPr lang="en-US" u="sng" dirty="0">
                <a:hlinkClick r:id="rId4"/>
              </a:rPr>
              <a:t>Directors' Corner of the CDE website</a:t>
            </a:r>
            <a:endParaRPr lang="en-US" dirty="0"/>
          </a:p>
          <a:p>
            <a:pPr marL="457200" lvl="1" indent="0">
              <a:buNone/>
            </a:pPr>
            <a:endParaRPr lang="en-US" dirty="0"/>
          </a:p>
        </p:txBody>
      </p:sp>
    </p:spTree>
    <p:extLst>
      <p:ext uri="{BB962C8B-B14F-4D97-AF65-F5344CB8AC3E}">
        <p14:creationId xmlns:p14="http://schemas.microsoft.com/office/powerpoint/2010/main" val="1364121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Plan</a:t>
            </a:r>
          </a:p>
        </p:txBody>
      </p:sp>
      <p:sp>
        <p:nvSpPr>
          <p:cNvPr id="3" name="Content Placeholder 2"/>
          <p:cNvSpPr>
            <a:spLocks noGrp="1"/>
          </p:cNvSpPr>
          <p:nvPr>
            <p:ph idx="1"/>
          </p:nvPr>
        </p:nvSpPr>
        <p:spPr/>
        <p:txBody>
          <a:bodyPr/>
          <a:lstStyle/>
          <a:p>
            <a:r>
              <a:rPr lang="en-US" dirty="0"/>
              <a:t>Overview </a:t>
            </a:r>
          </a:p>
          <a:p>
            <a:r>
              <a:rPr lang="en-US" dirty="0"/>
              <a:t>File review process </a:t>
            </a:r>
          </a:p>
          <a:p>
            <a:r>
              <a:rPr lang="en-US" dirty="0"/>
              <a:t>Data submission &amp; reporting</a:t>
            </a:r>
          </a:p>
          <a:p>
            <a:r>
              <a:rPr lang="en-US" dirty="0"/>
              <a:t>Correction of Indicator 13 noncompliance process</a:t>
            </a:r>
          </a:p>
          <a:p>
            <a:r>
              <a:rPr lang="en-US" dirty="0"/>
              <a:t>Levels of support for Indicator 13</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3401448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Verification of Data </a:t>
            </a:r>
            <a:br>
              <a:rPr lang="en-US" dirty="0"/>
            </a:br>
            <a:r>
              <a:rPr lang="en-US" dirty="0"/>
              <a:t>DMS Views (Collapsed &amp; Expanded)</a:t>
            </a:r>
          </a:p>
        </p:txBody>
      </p:sp>
      <p:sp>
        <p:nvSpPr>
          <p:cNvPr id="12" name="Right Arrow Callout 11"/>
          <p:cNvSpPr/>
          <p:nvPr/>
        </p:nvSpPr>
        <p:spPr>
          <a:xfrm>
            <a:off x="414178" y="2029206"/>
            <a:ext cx="476768" cy="1705356"/>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Expand</a:t>
            </a:r>
          </a:p>
        </p:txBody>
      </p:sp>
      <p:pic>
        <p:nvPicPr>
          <p:cNvPr id="5" name="Content Placeholder 4" descr="Collapsed view of a student record column in the DMS" title="Screen Sho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4708" y="1462723"/>
            <a:ext cx="2874567" cy="4351337"/>
          </a:xfrm>
        </p:spPr>
      </p:pic>
      <p:sp>
        <p:nvSpPr>
          <p:cNvPr id="7" name="Rounded Rectangular Callout 6"/>
          <p:cNvSpPr/>
          <p:nvPr/>
        </p:nvSpPr>
        <p:spPr>
          <a:xfrm>
            <a:off x="3680855" y="2628900"/>
            <a:ext cx="1984097" cy="505968"/>
          </a:xfrm>
          <a:prstGeom prst="wedgeRoundRectCallout">
            <a:avLst>
              <a:gd name="adj1" fmla="val 53602"/>
              <a:gd name="adj2" fmla="val -2354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 13 Elements Expanded View</a:t>
            </a:r>
          </a:p>
        </p:txBody>
      </p:sp>
      <p:sp>
        <p:nvSpPr>
          <p:cNvPr id="8" name="Rounded Rectangular Callout 7"/>
          <p:cNvSpPr/>
          <p:nvPr/>
        </p:nvSpPr>
        <p:spPr>
          <a:xfrm>
            <a:off x="4084319" y="4233348"/>
            <a:ext cx="1285843" cy="231972"/>
          </a:xfrm>
          <a:prstGeom prst="wedgeRoundRectCallout">
            <a:avLst>
              <a:gd name="adj1" fmla="val 86173"/>
              <a:gd name="adj2" fmla="val -332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IDEA/ECEA</a:t>
            </a:r>
          </a:p>
        </p:txBody>
      </p:sp>
      <p:pic>
        <p:nvPicPr>
          <p:cNvPr id="6" name="Picture 5" descr="Expanded view of a student record column in the DMS" title="Screen sh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4952" y="1356360"/>
            <a:ext cx="5293902" cy="4676280"/>
          </a:xfrm>
          <a:prstGeom prst="rect">
            <a:avLst/>
          </a:prstGeom>
        </p:spPr>
      </p:pic>
      <p:sp>
        <p:nvSpPr>
          <p:cNvPr id="4" name="Slide Number Placeholder 3"/>
          <p:cNvSpPr>
            <a:spLocks noGrp="1"/>
          </p:cNvSpPr>
          <p:nvPr>
            <p:ph type="sldNum" sz="quarter" idx="12"/>
          </p:nvPr>
        </p:nvSpPr>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4176437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 of Data </a:t>
            </a:r>
          </a:p>
        </p:txBody>
      </p:sp>
      <p:sp>
        <p:nvSpPr>
          <p:cNvPr id="3" name="Content Placeholder 2"/>
          <p:cNvSpPr>
            <a:spLocks noGrp="1"/>
          </p:cNvSpPr>
          <p:nvPr>
            <p:ph idx="1"/>
          </p:nvPr>
        </p:nvSpPr>
        <p:spPr/>
        <p:txBody>
          <a:bodyPr/>
          <a:lstStyle/>
          <a:p>
            <a:r>
              <a:rPr lang="en-US" dirty="0"/>
              <a:t>Please verify your DMS data before the deadline to ensure that any IEP with noncompliant elements have been corrected and amended. </a:t>
            </a:r>
            <a:r>
              <a:rPr lang="en-US" b="1" dirty="0"/>
              <a:t>There should be no blanks or </a:t>
            </a:r>
            <a:r>
              <a:rPr lang="en-US" b="1" dirty="0">
                <a:solidFill>
                  <a:srgbClr val="FF0000"/>
                </a:solidFill>
              </a:rPr>
              <a:t>red indicators</a:t>
            </a:r>
            <a:r>
              <a:rPr lang="en-US" dirty="0">
                <a:solidFill>
                  <a:srgbClr val="FF0000"/>
                </a:solidFill>
              </a:rPr>
              <a:t> </a:t>
            </a:r>
            <a:r>
              <a:rPr lang="en-US" dirty="0"/>
              <a:t>in your reviewed IEP protocol on the DMS when the data collection window closes. </a:t>
            </a:r>
          </a:p>
          <a:p>
            <a:endParaRPr lang="en-US" dirty="0"/>
          </a:p>
        </p:txBody>
      </p:sp>
      <p:pic>
        <p:nvPicPr>
          <p:cNvPr id="5" name="Picture 4" descr="Student records showing red indicators or blank entries in the DMS" title="Screen sh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048153"/>
            <a:ext cx="8973802" cy="1695687"/>
          </a:xfrm>
          <a:prstGeom prst="rect">
            <a:avLst/>
          </a:prstGeom>
        </p:spPr>
      </p:pic>
      <p:sp>
        <p:nvSpPr>
          <p:cNvPr id="6" name="Speech Bubble: Rectangle 5">
            <a:extLst>
              <a:ext uri="{FF2B5EF4-FFF2-40B4-BE49-F238E27FC236}">
                <a16:creationId xmlns:a16="http://schemas.microsoft.com/office/drawing/2014/main" id="{DEE6A68C-F877-4FF3-9D18-C7D5C3668827}"/>
              </a:ext>
            </a:extLst>
          </p:cNvPr>
          <p:cNvSpPr/>
          <p:nvPr/>
        </p:nvSpPr>
        <p:spPr>
          <a:xfrm>
            <a:off x="9883141" y="3844025"/>
            <a:ext cx="1272540" cy="562087"/>
          </a:xfrm>
          <a:prstGeom prst="wedgeRectCallout">
            <a:avLst>
              <a:gd name="adj1" fmla="val -75693"/>
              <a:gd name="adj2" fmla="val -534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lumMod val="95000"/>
                    <a:lumOff val="5000"/>
                  </a:schemeClr>
                </a:solidFill>
              </a:rPr>
              <a:t>No blank spaces</a:t>
            </a:r>
          </a:p>
        </p:txBody>
      </p:sp>
      <p:sp>
        <p:nvSpPr>
          <p:cNvPr id="8" name="Rectangle 7"/>
          <p:cNvSpPr/>
          <p:nvPr/>
        </p:nvSpPr>
        <p:spPr>
          <a:xfrm>
            <a:off x="838200" y="5001663"/>
            <a:ext cx="9898380" cy="646331"/>
          </a:xfrm>
          <a:prstGeom prst="rect">
            <a:avLst/>
          </a:prstGeom>
        </p:spPr>
        <p:txBody>
          <a:bodyPr wrap="square">
            <a:spAutoFit/>
          </a:bodyPr>
          <a:lstStyle/>
          <a:p>
            <a:r>
              <a:rPr lang="en-US" dirty="0"/>
              <a:t>Important: Corrections of any noncompliant sections must be completed, and new IEPs/amendments uploaded to the DMS by June 1, 2022. Remember to change your answers from “No” to “Yes”.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285880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Data Submission &amp; Reporting</a:t>
            </a:r>
            <a:br>
              <a:rPr lang="en-US" dirty="0"/>
            </a:br>
            <a:r>
              <a:rPr lang="en-US" dirty="0"/>
              <a:t>Indicator 13</a:t>
            </a:r>
          </a:p>
        </p:txBody>
      </p:sp>
      <p:sp>
        <p:nvSpPr>
          <p:cNvPr id="3" name="Slide Number Placeholder 2"/>
          <p:cNvSpPr>
            <a:spLocks noGrp="1"/>
          </p:cNvSpPr>
          <p:nvPr>
            <p:ph type="sldNum" sz="quarter" idx="12"/>
          </p:nvPr>
        </p:nvSpPr>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2841047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Complete and Upload Transition Tracker - Required</a:t>
            </a:r>
          </a:p>
        </p:txBody>
      </p:sp>
      <p:sp>
        <p:nvSpPr>
          <p:cNvPr id="3" name="Content Placeholder 2"/>
          <p:cNvSpPr>
            <a:spLocks noGrp="1"/>
          </p:cNvSpPr>
          <p:nvPr>
            <p:ph idx="1"/>
          </p:nvPr>
        </p:nvSpPr>
        <p:spPr/>
        <p:txBody>
          <a:bodyPr>
            <a:normAutofit/>
          </a:bodyPr>
          <a:lstStyle/>
          <a:p>
            <a:pPr marL="469900" marR="47625" lvl="1" indent="0">
              <a:lnSpc>
                <a:spcPct val="100000"/>
              </a:lnSpc>
              <a:spcBef>
                <a:spcPts val="484"/>
              </a:spcBef>
              <a:buClr>
                <a:srgbClr val="00953A"/>
              </a:buClr>
              <a:buNone/>
              <a:tabLst>
                <a:tab pos="697865" algn="l"/>
                <a:tab pos="698500" algn="l"/>
              </a:tabLst>
            </a:pPr>
            <a:r>
              <a:rPr lang="en-US" dirty="0">
                <a:cs typeface="Trebuchet MS"/>
              </a:rPr>
              <a:t>For each of the reviewed student files complete the following steps:</a:t>
            </a:r>
          </a:p>
          <a:p>
            <a:pPr marL="812800" marR="47625" lvl="1" indent="-342900">
              <a:lnSpc>
                <a:spcPct val="100000"/>
              </a:lnSpc>
              <a:spcBef>
                <a:spcPts val="484"/>
              </a:spcBef>
              <a:buFont typeface="+mj-lt"/>
              <a:buAutoNum type="arabicPeriod"/>
              <a:tabLst>
                <a:tab pos="697865" algn="l"/>
                <a:tab pos="698500" algn="l"/>
              </a:tabLst>
            </a:pPr>
            <a:r>
              <a:rPr lang="en-US" sz="1600" dirty="0">
                <a:cs typeface="Trebuchet MS"/>
              </a:rPr>
              <a:t>Fill in the date of the IEP – IEPs that fall outside of the range will not be accepted </a:t>
            </a:r>
          </a:p>
          <a:p>
            <a:pPr marL="812800" marR="47625" lvl="1" indent="-342900">
              <a:lnSpc>
                <a:spcPct val="100000"/>
              </a:lnSpc>
              <a:spcBef>
                <a:spcPts val="484"/>
              </a:spcBef>
              <a:buFont typeface="+mj-lt"/>
              <a:buAutoNum type="arabicPeriod"/>
              <a:tabLst>
                <a:tab pos="697865" algn="l"/>
                <a:tab pos="698500" algn="l"/>
              </a:tabLst>
            </a:pPr>
            <a:r>
              <a:rPr lang="en-US" sz="1600" dirty="0">
                <a:cs typeface="Trebuchet MS"/>
              </a:rPr>
              <a:t>Use the drop-down menu to indicate verification of compliance of the record (Yes/No)</a:t>
            </a:r>
          </a:p>
          <a:p>
            <a:pPr marL="812800" marR="47625" lvl="1" indent="-342900">
              <a:lnSpc>
                <a:spcPct val="100000"/>
              </a:lnSpc>
              <a:spcBef>
                <a:spcPts val="484"/>
              </a:spcBef>
              <a:buFont typeface="+mj-lt"/>
              <a:buAutoNum type="arabicPeriod"/>
              <a:tabLst>
                <a:tab pos="697865" algn="l"/>
                <a:tab pos="698500" algn="l"/>
              </a:tabLst>
            </a:pPr>
            <a:r>
              <a:rPr lang="en-US" sz="1600" dirty="0">
                <a:cs typeface="Trebuchet MS"/>
              </a:rPr>
              <a:t>Upload the completed Tracker to the Attachments section: label it “Completed I 13 Tracker 2021-22”</a:t>
            </a:r>
          </a:p>
          <a:p>
            <a:pPr marL="812800" marR="47625" lvl="1" indent="-342900">
              <a:lnSpc>
                <a:spcPct val="100000"/>
              </a:lnSpc>
              <a:spcBef>
                <a:spcPts val="484"/>
              </a:spcBef>
              <a:buFont typeface="+mj-lt"/>
              <a:buAutoNum type="arabicPeriod"/>
              <a:tabLst>
                <a:tab pos="697865" algn="l"/>
                <a:tab pos="698500" algn="l"/>
              </a:tabLst>
            </a:pPr>
            <a:r>
              <a:rPr lang="en-US" sz="1600" dirty="0">
                <a:cs typeface="Trebuchet MS"/>
              </a:rPr>
              <a:t>Email </a:t>
            </a:r>
            <a:r>
              <a:rPr lang="en-US" sz="1600" dirty="0">
                <a:cs typeface="Trebuchet MS"/>
                <a:hlinkClick r:id="rId2"/>
              </a:rPr>
              <a:t>Durosko_g@cde.state.co.us</a:t>
            </a:r>
            <a:r>
              <a:rPr lang="en-US" sz="1600" dirty="0">
                <a:cs typeface="Trebuchet MS"/>
              </a:rPr>
              <a:t> to confirm completion of the file reviews</a:t>
            </a:r>
          </a:p>
          <a:p>
            <a:endParaRPr lang="en-US" sz="2000" dirty="0"/>
          </a:p>
        </p:txBody>
      </p:sp>
      <p:pic>
        <p:nvPicPr>
          <p:cNvPr id="6" name="Picture 5" descr="Example of the Transition Tracker.">
            <a:extLst>
              <a:ext uri="{FF2B5EF4-FFF2-40B4-BE49-F238E27FC236}">
                <a16:creationId xmlns:a16="http://schemas.microsoft.com/office/drawing/2014/main" id="{BA204D9F-1F3B-49FE-BA75-0D8E4D74C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761" y="3093821"/>
            <a:ext cx="8348125" cy="2659453"/>
          </a:xfrm>
          <a:prstGeom prst="rect">
            <a:avLst/>
          </a:prstGeom>
        </p:spPr>
      </p:pic>
      <p:sp>
        <p:nvSpPr>
          <p:cNvPr id="8" name="Rectangular Callout 7"/>
          <p:cNvSpPr/>
          <p:nvPr/>
        </p:nvSpPr>
        <p:spPr>
          <a:xfrm>
            <a:off x="6805576" y="5906546"/>
            <a:ext cx="1082307" cy="205006"/>
          </a:xfrm>
          <a:prstGeom prst="wedgeRectCallout">
            <a:avLst>
              <a:gd name="adj1" fmla="val -4111"/>
              <a:gd name="adj2" fmla="val -13007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95000"/>
                    <a:lumOff val="5000"/>
                  </a:schemeClr>
                </a:solidFill>
              </a:rPr>
              <a:t>Required</a:t>
            </a:r>
          </a:p>
        </p:txBody>
      </p:sp>
      <p:sp>
        <p:nvSpPr>
          <p:cNvPr id="7" name="Rectangular Callout 6"/>
          <p:cNvSpPr/>
          <p:nvPr/>
        </p:nvSpPr>
        <p:spPr>
          <a:xfrm>
            <a:off x="5489078" y="5906546"/>
            <a:ext cx="1082307" cy="205006"/>
          </a:xfrm>
          <a:prstGeom prst="wedgeRectCallout">
            <a:avLst>
              <a:gd name="adj1" fmla="val 43059"/>
              <a:gd name="adj2" fmla="val -12473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95000"/>
                    <a:lumOff val="5000"/>
                  </a:schemeClr>
                </a:solidFill>
              </a:rPr>
              <a:t>Required</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42379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 Submission Deadline and Reporting	</a:t>
            </a:r>
          </a:p>
        </p:txBody>
      </p:sp>
      <p:sp>
        <p:nvSpPr>
          <p:cNvPr id="3" name="Content Placeholder 2"/>
          <p:cNvSpPr>
            <a:spLocks noGrp="1"/>
          </p:cNvSpPr>
          <p:nvPr>
            <p:ph idx="1"/>
          </p:nvPr>
        </p:nvSpPr>
        <p:spPr/>
        <p:txBody>
          <a:bodyPr>
            <a:normAutofit/>
          </a:bodyPr>
          <a:lstStyle/>
          <a:p>
            <a:pPr marL="0" indent="0">
              <a:buNone/>
            </a:pPr>
            <a:r>
              <a:rPr lang="en-US" sz="2600" dirty="0"/>
              <a:t>At 5:00 PM on June 1, 2022, the data submission window closes and your access to these files in the DMS will be locked. </a:t>
            </a:r>
          </a:p>
          <a:p>
            <a:pPr marL="0" indent="0" algn="ctr">
              <a:buNone/>
            </a:pPr>
            <a:r>
              <a:rPr lang="en-US" sz="2600" dirty="0"/>
              <a:t>Important: Requests to reopen the files after the deadline will result in one point lost for Accurate and Timely Submission of Data on the Compliance Matrix for 2023 AU Determination. </a:t>
            </a:r>
          </a:p>
          <a:p>
            <a:pPr marL="12700" marR="163830" indent="0">
              <a:buNone/>
              <a:tabLst>
                <a:tab pos="241300" algn="l"/>
              </a:tabLst>
            </a:pPr>
            <a:endParaRPr lang="en-US" sz="2000" spc="-5" dirty="0">
              <a:cs typeface="Trebuchet MS"/>
            </a:endParaRPr>
          </a:p>
          <a:p>
            <a:pPr marL="12700" marR="163830" indent="0">
              <a:buNone/>
              <a:tabLst>
                <a:tab pos="241300" algn="l"/>
              </a:tabLst>
            </a:pPr>
            <a:r>
              <a:rPr lang="en-US" sz="2000" spc="-5" dirty="0">
                <a:cs typeface="Trebuchet MS"/>
              </a:rPr>
              <a:t>August 2022: CDE will notify AUs that the I 13 results </a:t>
            </a:r>
            <a:r>
              <a:rPr lang="en-US" sz="2000" dirty="0">
                <a:cs typeface="Trebuchet MS"/>
              </a:rPr>
              <a:t>letter is available in the Attachment section of the DMS Compliance tab</a:t>
            </a:r>
            <a:endParaRPr lang="en-US" sz="2000" spc="-5" dirty="0">
              <a:cs typeface="Trebuchet MS"/>
            </a:endParaRPr>
          </a:p>
          <a:p>
            <a:pPr marL="12700" marR="5080" indent="0">
              <a:spcBef>
                <a:spcPts val="994"/>
              </a:spcBef>
              <a:buNone/>
              <a:tabLst>
                <a:tab pos="241300" algn="l"/>
              </a:tabLst>
            </a:pPr>
            <a:r>
              <a:rPr lang="en-US" sz="2000" spc="-5" dirty="0">
                <a:cs typeface="Trebuchet MS"/>
              </a:rPr>
              <a:t>February 2023: The CDE reports state-wide Indicator </a:t>
            </a:r>
            <a:r>
              <a:rPr lang="en-US" sz="2000" dirty="0">
                <a:cs typeface="Trebuchet MS"/>
              </a:rPr>
              <a:t>13 </a:t>
            </a:r>
            <a:r>
              <a:rPr lang="en-US" sz="2000" spc="-5" dirty="0">
                <a:cs typeface="Trebuchet MS"/>
              </a:rPr>
              <a:t>compliance data and evidence to demonstrate correction of any noncompliance to OSEP in the SPP/APR.</a:t>
            </a:r>
            <a:endParaRPr lang="en-US" sz="2800" dirty="0"/>
          </a:p>
          <a:p>
            <a:pPr marL="12700" marR="5080" indent="0">
              <a:spcBef>
                <a:spcPts val="994"/>
              </a:spcBef>
              <a:buNone/>
              <a:tabLst>
                <a:tab pos="241300" algn="l"/>
              </a:tabLst>
            </a:pPr>
            <a:r>
              <a:rPr lang="en-US" sz="2000" spc="-5" dirty="0">
                <a:cs typeface="Trebuchet MS"/>
              </a:rPr>
              <a:t>Spring 2023: </a:t>
            </a:r>
            <a:r>
              <a:rPr lang="en-US" sz="2000" dirty="0">
                <a:cs typeface="Trebuchet MS"/>
              </a:rPr>
              <a:t>Indicator 13 </a:t>
            </a:r>
            <a:r>
              <a:rPr lang="en-US" sz="2000" spc="-5" dirty="0">
                <a:cs typeface="Trebuchet MS"/>
              </a:rPr>
              <a:t>compliance percentage included in the Compliance Matrix of each AU’s Determination</a:t>
            </a:r>
            <a:endParaRPr lang="en-US" sz="2000" dirty="0">
              <a:cs typeface="Trebuchet MS"/>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3723483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736" y="356616"/>
            <a:ext cx="7668623" cy="747084"/>
          </a:xfrm>
        </p:spPr>
        <p:txBody>
          <a:bodyPr>
            <a:normAutofit/>
          </a:bodyPr>
          <a:lstStyle/>
          <a:p>
            <a:r>
              <a:rPr lang="en-US" dirty="0"/>
              <a:t>Checklist </a:t>
            </a:r>
          </a:p>
        </p:txBody>
      </p:sp>
      <p:sp>
        <p:nvSpPr>
          <p:cNvPr id="3" name="Content Placeholder 2"/>
          <p:cNvSpPr>
            <a:spLocks noGrp="1"/>
          </p:cNvSpPr>
          <p:nvPr>
            <p:ph idx="1"/>
          </p:nvPr>
        </p:nvSpPr>
        <p:spPr/>
        <p:txBody>
          <a:bodyPr>
            <a:normAutofit lnSpcReduction="10000"/>
          </a:bodyPr>
          <a:lstStyle/>
          <a:p>
            <a:pPr lvl="0">
              <a:buFont typeface="Wingdings" panose="05000000000000000000" pitchFamily="2" charset="2"/>
              <a:buChar char="ü"/>
            </a:pPr>
            <a:r>
              <a:rPr lang="en-US" sz="2000" dirty="0"/>
              <a:t>Sign in to the DMS </a:t>
            </a:r>
          </a:p>
          <a:p>
            <a:pPr lvl="0">
              <a:buFont typeface="Wingdings" panose="05000000000000000000" pitchFamily="2" charset="2"/>
              <a:buChar char="ü"/>
            </a:pPr>
            <a:r>
              <a:rPr lang="en-US" sz="2000" dirty="0"/>
              <a:t>Go to the Attachment Section in the Compliance Tab</a:t>
            </a:r>
          </a:p>
          <a:p>
            <a:pPr lvl="0">
              <a:buFont typeface="Wingdings" panose="05000000000000000000" pitchFamily="2" charset="2"/>
              <a:buChar char="ü"/>
            </a:pPr>
            <a:r>
              <a:rPr lang="en-US" sz="2000" dirty="0"/>
              <a:t>Download Transition Tracker</a:t>
            </a:r>
          </a:p>
          <a:p>
            <a:pPr lvl="0">
              <a:buFont typeface="Wingdings" panose="05000000000000000000" pitchFamily="2" charset="2"/>
              <a:buChar char="ü"/>
            </a:pPr>
            <a:r>
              <a:rPr lang="en-US" sz="2000" dirty="0"/>
              <a:t>Select IEPs to review – must be active and dated between July 1, 2021 – June 1, 2022</a:t>
            </a:r>
          </a:p>
          <a:p>
            <a:pPr lvl="0">
              <a:buFont typeface="Wingdings" panose="05000000000000000000" pitchFamily="2" charset="2"/>
              <a:buChar char="ü"/>
            </a:pPr>
            <a:r>
              <a:rPr lang="en-US" sz="2000" dirty="0"/>
              <a:t>Upload documents for the selected Transition IEPs to the DMS </a:t>
            </a:r>
          </a:p>
          <a:p>
            <a:pPr lvl="0">
              <a:buFont typeface="Wingdings" panose="05000000000000000000" pitchFamily="2" charset="2"/>
              <a:buChar char="ü"/>
            </a:pPr>
            <a:r>
              <a:rPr lang="en-US" sz="2000" dirty="0"/>
              <a:t>Complete full record review in the DMS</a:t>
            </a:r>
          </a:p>
          <a:p>
            <a:pPr lvl="0">
              <a:buFont typeface="Wingdings" panose="05000000000000000000" pitchFamily="2" charset="2"/>
              <a:buChar char="ü"/>
            </a:pPr>
            <a:r>
              <a:rPr lang="en-US" sz="2000" dirty="0"/>
              <a:t>Corrections of any non-compliant sections must be completed, and new IEPs/amendments uploaded to the student record by June 1, 2022</a:t>
            </a:r>
          </a:p>
          <a:p>
            <a:pPr lvl="0">
              <a:buFont typeface="Wingdings" panose="05000000000000000000" pitchFamily="2" charset="2"/>
              <a:buChar char="ü"/>
            </a:pPr>
            <a:r>
              <a:rPr lang="en-US" sz="2000" dirty="0"/>
              <a:t>On the Transition Tracker, fill in IEP date and compliance outcome </a:t>
            </a:r>
          </a:p>
          <a:p>
            <a:pPr lvl="0">
              <a:buFont typeface="Wingdings" panose="05000000000000000000" pitchFamily="2" charset="2"/>
              <a:buChar char="ü"/>
            </a:pPr>
            <a:r>
              <a:rPr lang="en-US" sz="2000" dirty="0"/>
              <a:t>Upload completed Transition Tracker to the Attachment section in Compliance tab</a:t>
            </a:r>
          </a:p>
          <a:p>
            <a:pPr marL="0" lvl="0" indent="0">
              <a:buNone/>
            </a:pPr>
            <a:r>
              <a:rPr lang="en-US" sz="2000" dirty="0">
                <a:hlinkClick r:id="rId2"/>
              </a:rPr>
              <a:t>Indicator 13 Checklist </a:t>
            </a:r>
            <a:r>
              <a:rPr lang="en-US" sz="2000" dirty="0"/>
              <a:t> and the </a:t>
            </a:r>
            <a:r>
              <a:rPr lang="en-US" sz="2000" dirty="0">
                <a:hlinkClick r:id="rId3"/>
              </a:rPr>
              <a:t>I 13 Overview Memo </a:t>
            </a:r>
            <a:r>
              <a:rPr lang="en-US" sz="2000" dirty="0"/>
              <a:t>are available on the General Supervision and Monitoring webpage.</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25</a:t>
            </a:fld>
            <a:endParaRPr lang="en-US" dirty="0"/>
          </a:p>
        </p:txBody>
      </p:sp>
    </p:spTree>
    <p:extLst>
      <p:ext uri="{BB962C8B-B14F-4D97-AF65-F5344CB8AC3E}">
        <p14:creationId xmlns:p14="http://schemas.microsoft.com/office/powerpoint/2010/main" val="2795450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Indicator 13 Compliance  </a:t>
            </a:r>
          </a:p>
        </p:txBody>
      </p:sp>
      <p:sp>
        <p:nvSpPr>
          <p:cNvPr id="3" name="Content Placeholder 2"/>
          <p:cNvSpPr>
            <a:spLocks noGrp="1"/>
          </p:cNvSpPr>
          <p:nvPr>
            <p:ph idx="1"/>
          </p:nvPr>
        </p:nvSpPr>
        <p:spPr/>
        <p:txBody>
          <a:bodyPr/>
          <a:lstStyle/>
          <a:p>
            <a:pPr marL="0" indent="0" algn="ctr">
              <a:lnSpc>
                <a:spcPct val="100000"/>
              </a:lnSpc>
              <a:buNone/>
            </a:pPr>
            <a:r>
              <a:rPr lang="en-US" dirty="0"/>
              <a:t>Office of Special Education Programs (OSEP) clarification to </a:t>
            </a:r>
          </a:p>
          <a:p>
            <a:pPr marL="0" indent="0" algn="ctr">
              <a:lnSpc>
                <a:spcPct val="100000"/>
              </a:lnSpc>
              <a:buNone/>
            </a:pPr>
            <a:r>
              <a:rPr lang="en-US" dirty="0"/>
              <a:t>State Education Agencies (SEAs) 12/16/19</a:t>
            </a:r>
          </a:p>
          <a:p>
            <a:pPr marL="0" indent="0" algn="ctr">
              <a:buNone/>
            </a:pPr>
            <a:endParaRPr lang="en-US" sz="2800" dirty="0"/>
          </a:p>
          <a:p>
            <a:r>
              <a:rPr lang="en-US" dirty="0"/>
              <a:t>“while the SEA may provide an LEA the opportunity to correct noncompliance prior to the issuance of a written finding, the percentage reported in the APR must reflect the AU’s actual level of compliance </a:t>
            </a:r>
            <a:r>
              <a:rPr lang="en-US" b="1" i="1" dirty="0"/>
              <a:t>prior to the opportunity to correct any noncompliance</a:t>
            </a:r>
            <a:r>
              <a:rPr lang="en-US" dirty="0"/>
              <a:t>.” </a:t>
            </a:r>
          </a:p>
          <a:p>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2435024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does this mean for CDE/AU reporting?</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27</a:t>
            </a:fld>
            <a:endParaRPr lang="en-US" dirty="0"/>
          </a:p>
        </p:txBody>
      </p:sp>
      <p:sp>
        <p:nvSpPr>
          <p:cNvPr id="3" name="Content Placeholder 2"/>
          <p:cNvSpPr>
            <a:spLocks noGrp="1"/>
          </p:cNvSpPr>
          <p:nvPr>
            <p:ph idx="1"/>
          </p:nvPr>
        </p:nvSpPr>
        <p:spPr/>
        <p:txBody>
          <a:bodyPr/>
          <a:lstStyle/>
          <a:p>
            <a:r>
              <a:rPr lang="en-US" sz="2800" dirty="0"/>
              <a:t>Once CDE reviews a transition IEP (has eyes on it), and </a:t>
            </a:r>
          </a:p>
          <a:p>
            <a:r>
              <a:rPr lang="en-US" sz="2800" dirty="0"/>
              <a:t>finds noncompliance in one or more elements required for I 13, then </a:t>
            </a:r>
          </a:p>
          <a:p>
            <a:r>
              <a:rPr lang="en-US" sz="2800" dirty="0"/>
              <a:t>the IEP must be considered noncompliant for I 13 reporting purposes.</a:t>
            </a:r>
          </a:p>
          <a:p>
            <a:pPr lvl="1"/>
            <a:r>
              <a:rPr lang="en-US" sz="1800" dirty="0"/>
              <a:t>Individual corrections of noncompliance are still required to be completed per OSEP Memo 09-02. </a:t>
            </a:r>
          </a:p>
          <a:p>
            <a:endParaRPr lang="en-US" sz="2800" dirty="0"/>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1455" y="3306457"/>
            <a:ext cx="2345315" cy="2987663"/>
          </a:xfrm>
          <a:prstGeom prst="rect">
            <a:avLst/>
          </a:prstGeom>
        </p:spPr>
      </p:pic>
    </p:spTree>
    <p:extLst>
      <p:ext uri="{BB962C8B-B14F-4D97-AF65-F5344CB8AC3E}">
        <p14:creationId xmlns:p14="http://schemas.microsoft.com/office/powerpoint/2010/main" val="4182377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736" y="356616"/>
            <a:ext cx="8057243" cy="747084"/>
          </a:xfrm>
        </p:spPr>
        <p:txBody>
          <a:bodyPr>
            <a:normAutofit fontScale="90000"/>
          </a:bodyPr>
          <a:lstStyle/>
          <a:p>
            <a:r>
              <a:rPr lang="en-US" spc="-10" dirty="0"/>
              <a:t>What this means for AUs that participate in CDE/AU collaborative IEP reviews </a:t>
            </a:r>
            <a:endParaRPr lang="en-US" dirty="0"/>
          </a:p>
        </p:txBody>
      </p:sp>
      <p:sp>
        <p:nvSpPr>
          <p:cNvPr id="3" name="Content Placeholder 2"/>
          <p:cNvSpPr>
            <a:spLocks noGrp="1"/>
          </p:cNvSpPr>
          <p:nvPr>
            <p:ph idx="1"/>
          </p:nvPr>
        </p:nvSpPr>
        <p:spPr/>
        <p:txBody>
          <a:bodyPr>
            <a:normAutofit fontScale="85000" lnSpcReduction="20000"/>
          </a:bodyPr>
          <a:lstStyle/>
          <a:p>
            <a:pPr marL="457200" lvl="1" indent="0">
              <a:buNone/>
            </a:pPr>
            <a:endParaRPr lang="en-US" sz="2400" b="1" i="1" dirty="0"/>
          </a:p>
          <a:p>
            <a:pPr marL="457200" lvl="1" indent="0">
              <a:buNone/>
            </a:pPr>
            <a:r>
              <a:rPr lang="en-US" sz="2400" b="1" i="1" dirty="0"/>
              <a:t>The AUs reported compliance percentage for Indicator 13 is based on results of the side-by-side file reviews </a:t>
            </a:r>
            <a:r>
              <a:rPr lang="en-US" sz="2400" b="1" i="1" dirty="0">
                <a:solidFill>
                  <a:srgbClr val="FF0000"/>
                </a:solidFill>
              </a:rPr>
              <a:t>prior to any corrections</a:t>
            </a:r>
            <a:r>
              <a:rPr lang="en-US" sz="2400" b="1" i="1" dirty="0"/>
              <a:t>. </a:t>
            </a:r>
          </a:p>
          <a:p>
            <a:pPr marL="457200" lvl="1" indent="0">
              <a:buNone/>
            </a:pPr>
            <a:endParaRPr lang="en-US" sz="2400" dirty="0"/>
          </a:p>
          <a:p>
            <a:pPr marL="457200" lvl="1" indent="0">
              <a:buNone/>
            </a:pPr>
            <a:r>
              <a:rPr lang="en-US" sz="2400" dirty="0"/>
              <a:t>Example: 5 IEPs are reviewed, 1 IEP is determined to be noncompliant, the AU’s Indicator 13 compliance percentage is reported as 80%, 4 out of 5 IEPs compliant. </a:t>
            </a:r>
          </a:p>
          <a:p>
            <a:pPr marL="457200" lvl="1" indent="0">
              <a:buNone/>
            </a:pPr>
            <a:endParaRPr lang="en-US" sz="2400" dirty="0"/>
          </a:p>
          <a:p>
            <a:pPr marL="457200" lvl="1" indent="0">
              <a:buNone/>
            </a:pPr>
            <a:endParaRPr lang="en-US" sz="2400" dirty="0"/>
          </a:p>
          <a:p>
            <a:pPr marL="457200" lvl="1" indent="0">
              <a:buNone/>
            </a:pPr>
            <a:r>
              <a:rPr lang="en-US" sz="2400" dirty="0"/>
              <a:t>Correction process remains unchanged:</a:t>
            </a:r>
            <a:endParaRPr lang="en-US" sz="2400" b="1" i="1" dirty="0"/>
          </a:p>
          <a:p>
            <a:pPr lvl="1"/>
            <a:r>
              <a:rPr lang="en-US" sz="2400" dirty="0"/>
              <a:t>At the end of these meetings, the Director has access to a list of any individual corrections of noncompliance.</a:t>
            </a:r>
          </a:p>
          <a:p>
            <a:pPr lvl="1"/>
            <a:r>
              <a:rPr lang="en-US" sz="2400" dirty="0"/>
              <a:t>AUs have 45 days following the date of the record reviews to complete any corrections of noncompliance, upload new documents to the DMS, and notify CDE of the completed corrections. </a:t>
            </a:r>
          </a:p>
          <a:p>
            <a:pPr lvl="1"/>
            <a:r>
              <a:rPr lang="en-US" sz="2400" dirty="0"/>
              <a:t>The CDE team reviews the corrections for compliance and advises the Director of the status of the corrections. </a:t>
            </a:r>
            <a:endParaRPr lang="en-US" sz="2800" b="1" i="1" dirty="0"/>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28</a:t>
            </a:fld>
            <a:endParaRPr lang="en-US" dirty="0"/>
          </a:p>
        </p:txBody>
      </p:sp>
    </p:spTree>
    <p:extLst>
      <p:ext uri="{BB962C8B-B14F-4D97-AF65-F5344CB8AC3E}">
        <p14:creationId xmlns:p14="http://schemas.microsoft.com/office/powerpoint/2010/main" val="2562551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Suggestions, tools and resources</a:t>
            </a:r>
          </a:p>
        </p:txBody>
      </p:sp>
      <p:sp>
        <p:nvSpPr>
          <p:cNvPr id="3" name="Content Placeholder 2"/>
          <p:cNvSpPr>
            <a:spLocks noGrp="1"/>
          </p:cNvSpPr>
          <p:nvPr>
            <p:ph idx="1"/>
          </p:nvPr>
        </p:nvSpPr>
        <p:spPr/>
        <p:txBody>
          <a:bodyPr>
            <a:normAutofit fontScale="85000" lnSpcReduction="20000"/>
          </a:bodyPr>
          <a:lstStyle/>
          <a:p>
            <a:pPr marL="0" indent="0">
              <a:buNone/>
            </a:pPr>
            <a:r>
              <a:rPr lang="en-US" sz="2600" dirty="0"/>
              <a:t>Suggestions to lessen the likelihood of noncompliance when the data window closes:</a:t>
            </a:r>
          </a:p>
          <a:p>
            <a:r>
              <a:rPr lang="en-US" sz="2600" dirty="0"/>
              <a:t>Provide training on the DMS record review process to staff conducting file reviews</a:t>
            </a:r>
          </a:p>
          <a:p>
            <a:r>
              <a:rPr lang="en-US" sz="2600" dirty="0"/>
              <a:t>Review files for compliance on a regular basis: monthly, bi-monthly, quarterly</a:t>
            </a:r>
          </a:p>
          <a:p>
            <a:r>
              <a:rPr lang="en-US" sz="2600" dirty="0"/>
              <a:t>Review files prior to a side-by-side collaborative review with CDE</a:t>
            </a:r>
          </a:p>
          <a:p>
            <a:r>
              <a:rPr lang="en-US" sz="2600" dirty="0"/>
              <a:t>Use the </a:t>
            </a:r>
            <a:r>
              <a:rPr lang="en-US" sz="2600" dirty="0">
                <a:hlinkClick r:id="rId2"/>
              </a:rPr>
              <a:t>Secondary Transition IEP File Review Checklist</a:t>
            </a:r>
            <a:endParaRPr lang="en-US" sz="2600" dirty="0"/>
          </a:p>
          <a:p>
            <a:r>
              <a:rPr lang="en-US" sz="2600" dirty="0"/>
              <a:t>Require the AU’s designated reviewer to submit the completed Transition Tracker to the Director </a:t>
            </a:r>
            <a:r>
              <a:rPr lang="en-US" sz="2600" b="1" i="1" dirty="0"/>
              <a:t>well ahead </a:t>
            </a:r>
            <a:r>
              <a:rPr lang="en-US" sz="2600" dirty="0"/>
              <a:t>of the June 1</a:t>
            </a:r>
            <a:r>
              <a:rPr lang="en-US" sz="2600" baseline="30000" dirty="0"/>
              <a:t>st</a:t>
            </a:r>
            <a:r>
              <a:rPr lang="en-US" sz="2600" dirty="0"/>
              <a:t> deadline</a:t>
            </a:r>
          </a:p>
          <a:p>
            <a:r>
              <a:rPr lang="en-US" sz="2600" dirty="0"/>
              <a:t>Establish a systemic accountability check procedure</a:t>
            </a:r>
          </a:p>
          <a:p>
            <a:pPr marL="0" indent="0">
              <a:buNone/>
            </a:pPr>
            <a:r>
              <a:rPr lang="en-US" sz="2600" dirty="0"/>
              <a:t> </a:t>
            </a:r>
          </a:p>
          <a:p>
            <a:endParaRPr lang="en-US" b="1" dirty="0">
              <a:solidFill>
                <a:schemeClr val="accent6">
                  <a:lumMod val="75000"/>
                </a:schemeClr>
              </a:solidFill>
            </a:endParaRPr>
          </a:p>
          <a:p>
            <a:pPr marL="0" indent="0">
              <a:buNone/>
            </a:pPr>
            <a:r>
              <a:rPr lang="en-US" sz="3200" b="1" dirty="0">
                <a:solidFill>
                  <a:schemeClr val="accent6">
                    <a:lumMod val="75000"/>
                  </a:schemeClr>
                </a:solidFill>
              </a:rPr>
              <a:t>Important: </a:t>
            </a:r>
          </a:p>
          <a:p>
            <a:pPr marL="0" indent="0">
              <a:buNone/>
            </a:pPr>
            <a:r>
              <a:rPr lang="en-US" sz="3200" b="1" dirty="0">
                <a:solidFill>
                  <a:schemeClr val="accent6">
                    <a:lumMod val="75000"/>
                  </a:schemeClr>
                </a:solidFill>
              </a:rPr>
              <a:t>Don’t wait until May to review IEPs</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29</a:t>
            </a:fld>
            <a:endParaRPr 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7020" y="3730149"/>
            <a:ext cx="2678785" cy="2080578"/>
          </a:xfrm>
          <a:prstGeom prst="rect">
            <a:avLst/>
          </a:prstGeom>
        </p:spPr>
      </p:pic>
    </p:spTree>
    <p:extLst>
      <p:ext uri="{BB962C8B-B14F-4D97-AF65-F5344CB8AC3E}">
        <p14:creationId xmlns:p14="http://schemas.microsoft.com/office/powerpoint/2010/main" val="3377072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IEP Record Reviews</a:t>
            </a:r>
          </a:p>
        </p:txBody>
      </p:sp>
      <p:sp>
        <p:nvSpPr>
          <p:cNvPr id="3" name="Content Placeholder 2"/>
          <p:cNvSpPr>
            <a:spLocks noGrp="1"/>
          </p:cNvSpPr>
          <p:nvPr>
            <p:ph idx="1"/>
          </p:nvPr>
        </p:nvSpPr>
        <p:spPr/>
        <p:txBody>
          <a:bodyPr>
            <a:normAutofit lnSpcReduction="10000"/>
          </a:bodyPr>
          <a:lstStyle/>
          <a:p>
            <a:pPr marL="0" indent="0">
              <a:buNone/>
            </a:pPr>
            <a:r>
              <a:rPr lang="en-US" sz="2600" dirty="0"/>
              <a:t>Guide school teams through the examination and comparison of specific components of an IEP to determine if the IEP is reasonably calculated to enable the student to make progress and receive educational benefit. </a:t>
            </a:r>
          </a:p>
          <a:p>
            <a:pPr marL="0" indent="0">
              <a:buNone/>
            </a:pPr>
            <a:r>
              <a:rPr lang="en-US" sz="2600" dirty="0"/>
              <a:t>Outcomes:</a:t>
            </a:r>
          </a:p>
          <a:p>
            <a:pPr marL="514350" indent="-514350">
              <a:buFont typeface="+mj-lt"/>
              <a:buAutoNum type="arabicPeriod"/>
            </a:pPr>
            <a:r>
              <a:rPr lang="en-US" sz="2600" dirty="0"/>
              <a:t>Improvement in academic achievement, career and college readiness, and post school outcomes for students with disabilities</a:t>
            </a:r>
          </a:p>
          <a:p>
            <a:pPr marL="514350" indent="-514350">
              <a:buFont typeface="+mj-lt"/>
              <a:buAutoNum type="arabicPeriod"/>
            </a:pPr>
            <a:r>
              <a:rPr lang="en-US" sz="2600" dirty="0"/>
              <a:t>Informed decisions about professional development and technical assistance needs in IEP development and implementation</a:t>
            </a:r>
          </a:p>
          <a:p>
            <a:pPr marL="514350" indent="-514350">
              <a:buFont typeface="+mj-lt"/>
              <a:buAutoNum type="arabicPeriod"/>
            </a:pPr>
            <a:r>
              <a:rPr lang="en-US" sz="2600" dirty="0"/>
              <a:t>To gather statewide data required for the Colorado State Performance Plan/Annual Performance Review (SPP/APR) submitted annually to the Office of Special Education Programs (OSEP)</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812090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Correction of Noncompliance for I 13</a:t>
            </a:r>
          </a:p>
        </p:txBody>
      </p:sp>
      <p:sp>
        <p:nvSpPr>
          <p:cNvPr id="3" name="Slide Number Placeholder 2"/>
          <p:cNvSpPr>
            <a:spLocks noGrp="1"/>
          </p:cNvSpPr>
          <p:nvPr>
            <p:ph type="sldNum" sz="quarter" idx="12"/>
          </p:nvPr>
        </p:nvSpPr>
        <p:spPr/>
        <p:txBody>
          <a:bodyPr/>
          <a:lstStyle/>
          <a:p>
            <a:fld id="{C479D5F6-EDCB-402A-AC08-4943A1820E8F}" type="slidenum">
              <a:rPr lang="en-US" smtClean="0"/>
              <a:pPr/>
              <a:t>30</a:t>
            </a:fld>
            <a:endParaRPr lang="en-US" dirty="0"/>
          </a:p>
        </p:txBody>
      </p:sp>
    </p:spTree>
    <p:extLst>
      <p:ext uri="{BB962C8B-B14F-4D97-AF65-F5344CB8AC3E}">
        <p14:creationId xmlns:p14="http://schemas.microsoft.com/office/powerpoint/2010/main" val="2427272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736" y="356616"/>
            <a:ext cx="7848963" cy="747084"/>
          </a:xfrm>
        </p:spPr>
        <p:txBody>
          <a:bodyPr>
            <a:noAutofit/>
          </a:bodyPr>
          <a:lstStyle/>
          <a:p>
            <a:r>
              <a:rPr lang="en-US" dirty="0"/>
              <a:t>Correction of Noncompliance for I 13 Overview</a:t>
            </a:r>
          </a:p>
        </p:txBody>
      </p:sp>
      <p:sp>
        <p:nvSpPr>
          <p:cNvPr id="3" name="Content Placeholder 2"/>
          <p:cNvSpPr>
            <a:spLocks noGrp="1"/>
          </p:cNvSpPr>
          <p:nvPr>
            <p:ph idx="1"/>
          </p:nvPr>
        </p:nvSpPr>
        <p:spPr/>
        <p:txBody>
          <a:bodyPr/>
          <a:lstStyle/>
          <a:p>
            <a:pPr marL="0" indent="0" algn="ctr">
              <a:lnSpc>
                <a:spcPct val="100000"/>
              </a:lnSpc>
              <a:spcBef>
                <a:spcPts val="0"/>
              </a:spcBef>
              <a:buNone/>
            </a:pPr>
            <a:r>
              <a:rPr lang="en-US" sz="2800" dirty="0"/>
              <a:t>Demonstrating Correction of Noncompliance for I 13</a:t>
            </a:r>
          </a:p>
          <a:p>
            <a:pPr marL="0" indent="0" algn="ctr">
              <a:lnSpc>
                <a:spcPct val="100000"/>
              </a:lnSpc>
              <a:spcBef>
                <a:spcPts val="0"/>
              </a:spcBef>
              <a:buNone/>
            </a:pPr>
            <a:r>
              <a:rPr lang="en-US" sz="2800" dirty="0"/>
              <a:t>Per OSEP Memo 09-02</a:t>
            </a:r>
          </a:p>
          <a:p>
            <a:r>
              <a:rPr lang="en-US" dirty="0"/>
              <a:t>Indicator 13 Compliance Target = 100%</a:t>
            </a:r>
          </a:p>
          <a:p>
            <a:r>
              <a:rPr lang="en-US" dirty="0"/>
              <a:t>Reported to OSEP every February in the Colorado State Performance Plan (SPP)/Annual Performance Report (APR) </a:t>
            </a:r>
          </a:p>
          <a:p>
            <a:r>
              <a:rPr lang="en-US" dirty="0"/>
              <a:t>If Colorado reports less than 100% (93% SY2017-18; 88% SY2018-19;)</a:t>
            </a:r>
          </a:p>
          <a:p>
            <a:pPr marL="0" indent="0">
              <a:buNone/>
            </a:pPr>
            <a:r>
              <a:rPr lang="en-US" dirty="0"/>
              <a:t>Then,</a:t>
            </a:r>
          </a:p>
          <a:p>
            <a:pPr marL="0" indent="0">
              <a:buNone/>
            </a:pPr>
            <a:r>
              <a:rPr lang="en-US" dirty="0"/>
              <a:t>The CDE must demonstrate correction of noncompliance for each noncompliant IEP in every AU with less than 100% compliance</a:t>
            </a:r>
          </a:p>
          <a:p>
            <a:pPr marL="0" indent="0">
              <a:buNone/>
            </a:pPr>
            <a:r>
              <a:rPr lang="en-US" u="sng" dirty="0">
                <a:solidFill>
                  <a:schemeClr val="tx1">
                    <a:lumMod val="50000"/>
                    <a:lumOff val="50000"/>
                  </a:schemeClr>
                </a:solidFill>
              </a:rPr>
              <a:t>OSEP Memo 09-02</a:t>
            </a:r>
          </a:p>
          <a:p>
            <a:pPr marL="0" indent="0">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31</a:t>
            </a:fld>
            <a:endParaRPr lang="en-US" dirty="0"/>
          </a:p>
        </p:txBody>
      </p:sp>
    </p:spTree>
    <p:extLst>
      <p:ext uri="{BB962C8B-B14F-4D97-AF65-F5344CB8AC3E}">
        <p14:creationId xmlns:p14="http://schemas.microsoft.com/office/powerpoint/2010/main" val="10979458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15" y="205098"/>
            <a:ext cx="7200996" cy="747084"/>
          </a:xfrm>
        </p:spPr>
        <p:txBody>
          <a:bodyPr>
            <a:normAutofit/>
          </a:bodyPr>
          <a:lstStyle/>
          <a:p>
            <a:r>
              <a:rPr lang="en-US" dirty="0"/>
              <a:t>Demonstrating correction of noncompliance </a:t>
            </a:r>
          </a:p>
        </p:txBody>
      </p:sp>
      <p:sp>
        <p:nvSpPr>
          <p:cNvPr id="3" name="Content Placeholder 2"/>
          <p:cNvSpPr>
            <a:spLocks noGrp="1"/>
          </p:cNvSpPr>
          <p:nvPr>
            <p:ph idx="1"/>
          </p:nvPr>
        </p:nvSpPr>
        <p:spPr/>
        <p:txBody>
          <a:bodyPr>
            <a:normAutofit lnSpcReduction="10000"/>
          </a:bodyPr>
          <a:lstStyle/>
          <a:p>
            <a:pPr marL="0" indent="0" algn="ctr">
              <a:buNone/>
            </a:pPr>
            <a:r>
              <a:rPr lang="en-US" sz="2800" dirty="0"/>
              <a:t>Demonstrating Correction of Noncompliance (2 </a:t>
            </a:r>
            <a:r>
              <a:rPr lang="en-US" sz="2800"/>
              <a:t>prong process</a:t>
            </a:r>
            <a:r>
              <a:rPr lang="en-US" sz="2800" dirty="0"/>
              <a:t>)</a:t>
            </a:r>
          </a:p>
          <a:p>
            <a:r>
              <a:rPr lang="en-US" sz="2800" dirty="0"/>
              <a:t>Prong 1 “Individual Correction”</a:t>
            </a:r>
          </a:p>
          <a:p>
            <a:pPr lvl="1"/>
            <a:r>
              <a:rPr lang="en-US" sz="2400" dirty="0"/>
              <a:t>The CDE must ensure that each AU has corrected all individual cases of noncompliance unless the child is no longer within the jurisdiction of the AU, and the AU must identify the root cause of the noncompliance.</a:t>
            </a:r>
          </a:p>
          <a:p>
            <a:pPr lvl="2"/>
            <a:r>
              <a:rPr lang="en-US" sz="2400" dirty="0"/>
              <a:t>DMS reported data – AUs must correct all individual IEPs that contain noncompliance for Indicator 13 requirements </a:t>
            </a:r>
          </a:p>
          <a:p>
            <a:r>
              <a:rPr lang="en-US" sz="2800" dirty="0"/>
              <a:t>Prong 2 “Review of Updated Data”</a:t>
            </a:r>
          </a:p>
          <a:p>
            <a:pPr lvl="1"/>
            <a:r>
              <a:rPr lang="en-US" sz="2400" dirty="0"/>
              <a:t>The CDE must review updated data to determine that the AU is correctly implementing the specific regulatory requirements related to Indicator 13.</a:t>
            </a:r>
          </a:p>
          <a:p>
            <a:pPr lvl="2"/>
            <a:r>
              <a:rPr lang="en-US" sz="2200" dirty="0"/>
              <a:t>CDE/AU collaborative side-by-side reviews of the required number of IEP reviews for secondary transition age youth for the following school year</a:t>
            </a:r>
          </a:p>
          <a:p>
            <a:pPr marL="0" indent="0">
              <a:buNone/>
            </a:pPr>
            <a:endParaRPr lang="en-US" sz="3000"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32</a:t>
            </a:fld>
            <a:endParaRPr lang="en-US" dirty="0"/>
          </a:p>
        </p:txBody>
      </p:sp>
    </p:spTree>
    <p:extLst>
      <p:ext uri="{BB962C8B-B14F-4D97-AF65-F5344CB8AC3E}">
        <p14:creationId xmlns:p14="http://schemas.microsoft.com/office/powerpoint/2010/main" val="1411536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Levels of Support</a:t>
            </a:r>
          </a:p>
        </p:txBody>
      </p:sp>
      <p:sp>
        <p:nvSpPr>
          <p:cNvPr id="3" name="Slide Number Placeholder 2"/>
          <p:cNvSpPr>
            <a:spLocks noGrp="1"/>
          </p:cNvSpPr>
          <p:nvPr>
            <p:ph type="sldNum" sz="quarter" idx="12"/>
          </p:nvPr>
        </p:nvSpPr>
        <p:spPr/>
        <p:txBody>
          <a:bodyPr/>
          <a:lstStyle/>
          <a:p>
            <a:fld id="{C479D5F6-EDCB-402A-AC08-4943A1820E8F}" type="slidenum">
              <a:rPr lang="en-US" smtClean="0"/>
              <a:pPr/>
              <a:t>33</a:t>
            </a:fld>
            <a:endParaRPr lang="en-US" dirty="0"/>
          </a:p>
        </p:txBody>
      </p:sp>
    </p:spTree>
    <p:extLst>
      <p:ext uri="{BB962C8B-B14F-4D97-AF65-F5344CB8AC3E}">
        <p14:creationId xmlns:p14="http://schemas.microsoft.com/office/powerpoint/2010/main" val="6480419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10540" y="262957"/>
            <a:ext cx="8808720" cy="492443"/>
          </a:xfrm>
          <a:prstGeom prst="rect">
            <a:avLst/>
          </a:prstGeom>
        </p:spPr>
        <p:txBody>
          <a:bodyPr vert="horz" wrap="square" lIns="0" tIns="0" rIns="0" bIns="0" rtlCol="0" anchor="t" anchorCtr="0">
            <a:spAutoFit/>
          </a:bodyPr>
          <a:lstStyle/>
          <a:p>
            <a:pPr marL="12700">
              <a:lnSpc>
                <a:spcPct val="100000"/>
              </a:lnSpc>
            </a:pPr>
            <a:r>
              <a:rPr sz="3200" spc="-10" dirty="0"/>
              <a:t>Levels of</a:t>
            </a:r>
            <a:r>
              <a:rPr sz="3200" spc="-15" dirty="0"/>
              <a:t> </a:t>
            </a:r>
            <a:r>
              <a:rPr sz="3200" spc="-10" dirty="0"/>
              <a:t>Suppor</a:t>
            </a:r>
            <a:r>
              <a:rPr lang="en-US" sz="3200" spc="-10" dirty="0"/>
              <a:t>t – 3 Levels </a:t>
            </a:r>
            <a:endParaRPr sz="3200" spc="-10" dirty="0"/>
          </a:p>
        </p:txBody>
      </p:sp>
      <p:pic>
        <p:nvPicPr>
          <p:cNvPr id="8" name="Picture 7" descr="Green Box: Universal Support &#10;Yellow Box: Targeted Support&#10;Red Box: Intensive Support" title="3 Levels of Support"/>
          <p:cNvPicPr/>
          <p:nvPr/>
        </p:nvPicPr>
        <p:blipFill>
          <a:blip r:embed="rId2">
            <a:extLst>
              <a:ext uri="{28A0092B-C50C-407E-A947-70E740481C1C}">
                <a14:useLocalDpi xmlns:a14="http://schemas.microsoft.com/office/drawing/2010/main" val="0"/>
              </a:ext>
            </a:extLst>
          </a:blip>
          <a:srcRect/>
          <a:stretch>
            <a:fillRect/>
          </a:stretch>
        </p:blipFill>
        <p:spPr bwMode="auto">
          <a:xfrm>
            <a:off x="2537460" y="1389760"/>
            <a:ext cx="6248400" cy="1197424"/>
          </a:xfrm>
          <a:prstGeom prst="rect">
            <a:avLst/>
          </a:prstGeom>
          <a:noFill/>
        </p:spPr>
      </p:pic>
      <p:sp>
        <p:nvSpPr>
          <p:cNvPr id="5" name="object 5"/>
          <p:cNvSpPr txBox="1"/>
          <p:nvPr/>
        </p:nvSpPr>
        <p:spPr>
          <a:xfrm>
            <a:off x="567562" y="2774960"/>
            <a:ext cx="10728960" cy="430887"/>
          </a:xfrm>
          <a:prstGeom prst="rect">
            <a:avLst/>
          </a:prstGeom>
        </p:spPr>
        <p:txBody>
          <a:bodyPr vert="horz" wrap="square" lIns="0" tIns="0" rIns="0" bIns="0" rtlCol="0">
            <a:spAutoFit/>
          </a:bodyPr>
          <a:lstStyle/>
          <a:p>
            <a:pPr marL="12700" algn="ctr"/>
            <a:r>
              <a:rPr lang="en-US" sz="1400" b="1" dirty="0">
                <a:latin typeface="Calibri"/>
                <a:cs typeface="Calibri"/>
              </a:rPr>
              <a:t>Years 2015-16 and 2016-17 were recalibration years. The baseline year for levels of support is 2017-2018.</a:t>
            </a:r>
          </a:p>
          <a:p>
            <a:pPr marL="12700" algn="ctr"/>
            <a:r>
              <a:rPr lang="en-US" sz="1400" b="1" dirty="0">
                <a:latin typeface="Calibri"/>
                <a:cs typeface="Calibri"/>
              </a:rPr>
              <a:t>Directors</a:t>
            </a:r>
            <a:r>
              <a:rPr sz="1400" b="1" dirty="0">
                <a:latin typeface="Calibri"/>
                <a:cs typeface="Calibri"/>
              </a:rPr>
              <a:t> can </a:t>
            </a:r>
            <a:r>
              <a:rPr sz="1400" b="1" spc="-5" dirty="0">
                <a:latin typeface="Calibri"/>
                <a:cs typeface="Calibri"/>
              </a:rPr>
              <a:t>find the</a:t>
            </a:r>
            <a:r>
              <a:rPr lang="en-US" sz="1400" b="1" spc="-5" dirty="0">
                <a:latin typeface="Calibri"/>
                <a:cs typeface="Calibri"/>
              </a:rPr>
              <a:t> AU’s</a:t>
            </a:r>
            <a:r>
              <a:rPr sz="1400" b="1" spc="-5" dirty="0">
                <a:latin typeface="Calibri"/>
                <a:cs typeface="Calibri"/>
              </a:rPr>
              <a:t> trend data used </a:t>
            </a:r>
            <a:r>
              <a:rPr sz="1400" b="1" dirty="0">
                <a:latin typeface="Calibri"/>
                <a:cs typeface="Calibri"/>
              </a:rPr>
              <a:t>to </a:t>
            </a:r>
            <a:r>
              <a:rPr sz="1400" b="1" spc="-5" dirty="0">
                <a:latin typeface="Calibri"/>
                <a:cs typeface="Calibri"/>
              </a:rPr>
              <a:t>determine </a:t>
            </a:r>
            <a:r>
              <a:rPr lang="en-US" sz="1400" b="1" spc="-5" dirty="0">
                <a:latin typeface="Calibri"/>
                <a:cs typeface="Calibri"/>
              </a:rPr>
              <a:t>their </a:t>
            </a:r>
            <a:r>
              <a:rPr sz="1400" b="1" dirty="0">
                <a:latin typeface="Calibri"/>
                <a:cs typeface="Calibri"/>
              </a:rPr>
              <a:t>level </a:t>
            </a:r>
            <a:r>
              <a:rPr sz="1400" b="1" spc="-5" dirty="0">
                <a:latin typeface="Calibri"/>
                <a:cs typeface="Calibri"/>
              </a:rPr>
              <a:t>of support </a:t>
            </a:r>
            <a:r>
              <a:rPr sz="1400" b="1" dirty="0">
                <a:latin typeface="Calibri"/>
                <a:cs typeface="Calibri"/>
              </a:rPr>
              <a:t>in the </a:t>
            </a:r>
            <a:r>
              <a:rPr lang="en-US" sz="1400" b="1" dirty="0">
                <a:latin typeface="Calibri"/>
                <a:cs typeface="Calibri"/>
              </a:rPr>
              <a:t>Summary tab in the </a:t>
            </a:r>
            <a:r>
              <a:rPr sz="1400" b="1" dirty="0">
                <a:latin typeface="Calibri"/>
                <a:cs typeface="Calibri"/>
              </a:rPr>
              <a:t>DMS </a:t>
            </a:r>
            <a:endParaRPr sz="1400" dirty="0">
              <a:latin typeface="Calibri"/>
              <a:cs typeface="Calibri"/>
            </a:endParaRPr>
          </a:p>
        </p:txBody>
      </p:sp>
      <p:pic>
        <p:nvPicPr>
          <p:cNvPr id="1026" name="Picture 2" descr="Trend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8380" y="3393623"/>
            <a:ext cx="6286500" cy="284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2030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388" y="216813"/>
            <a:ext cx="4510785" cy="430887"/>
          </a:xfrm>
        </p:spPr>
        <p:txBody>
          <a:bodyPr>
            <a:noAutofit/>
          </a:bodyPr>
          <a:lstStyle/>
          <a:p>
            <a:r>
              <a:rPr lang="en-US" sz="3200" spc="-10" dirty="0"/>
              <a:t>Levels of</a:t>
            </a:r>
            <a:r>
              <a:rPr lang="en-US" sz="3200" spc="-15" dirty="0"/>
              <a:t> </a:t>
            </a:r>
            <a:r>
              <a:rPr lang="en-US" sz="3200" spc="-10" dirty="0"/>
              <a:t>Support - Universal</a:t>
            </a:r>
            <a:endParaRPr lang="en-US" sz="3200" dirty="0"/>
          </a:p>
        </p:txBody>
      </p:sp>
      <p:pic>
        <p:nvPicPr>
          <p:cNvPr id="4" name="Picture 3" descr="Universal Support means All transition IEPs are complieant" title="Box with text"/>
          <p:cNvPicPr/>
          <p:nvPr/>
        </p:nvPicPr>
        <p:blipFill rotWithShape="1">
          <a:blip r:embed="rId2">
            <a:extLst>
              <a:ext uri="{28A0092B-C50C-407E-A947-70E740481C1C}">
                <a14:useLocalDpi xmlns:a14="http://schemas.microsoft.com/office/drawing/2010/main" val="0"/>
              </a:ext>
            </a:extLst>
          </a:blip>
          <a:srcRect t="-1818" r="71951"/>
          <a:stretch/>
        </p:blipFill>
        <p:spPr bwMode="auto">
          <a:xfrm>
            <a:off x="6873240" y="0"/>
            <a:ext cx="2035808" cy="1295400"/>
          </a:xfrm>
          <a:prstGeom prst="rect">
            <a:avLst/>
          </a:prstGeom>
          <a:noFill/>
        </p:spPr>
      </p:pic>
      <p:sp>
        <p:nvSpPr>
          <p:cNvPr id="3" name="Text Placeholder 2"/>
          <p:cNvSpPr>
            <a:spLocks noGrp="1"/>
          </p:cNvSpPr>
          <p:nvPr>
            <p:ph type="body" idx="1"/>
          </p:nvPr>
        </p:nvSpPr>
        <p:spPr>
          <a:xfrm>
            <a:off x="731520" y="1355726"/>
            <a:ext cx="10408920" cy="5365749"/>
          </a:xfrm>
        </p:spPr>
        <p:txBody>
          <a:bodyPr>
            <a:normAutofit/>
          </a:bodyPr>
          <a:lstStyle/>
          <a:p>
            <a:pPr marL="0" lvl="0" indent="0" algn="ctr">
              <a:buNone/>
            </a:pPr>
            <a:r>
              <a:rPr lang="en-US" b="1" dirty="0"/>
              <a:t>Universal Support</a:t>
            </a:r>
          </a:p>
          <a:p>
            <a:pPr marL="0" indent="0">
              <a:buNone/>
            </a:pPr>
            <a:endParaRPr lang="en-US" sz="2000" dirty="0">
              <a:latin typeface="Trebuchet MS" panose="020B0603020202020204" pitchFamily="34" charset="0"/>
            </a:endParaRPr>
          </a:p>
          <a:p>
            <a:pPr marL="0" lvl="0" indent="0">
              <a:buNone/>
            </a:pPr>
            <a:r>
              <a:rPr lang="en-US" dirty="0"/>
              <a:t>The following resources are on the </a:t>
            </a:r>
            <a:r>
              <a:rPr lang="en-US" dirty="0">
                <a:hlinkClick r:id="rId3"/>
              </a:rPr>
              <a:t>General Supervision and Monitoring webpage</a:t>
            </a:r>
            <a:r>
              <a:rPr lang="en-US" dirty="0"/>
              <a:t>:</a:t>
            </a:r>
          </a:p>
          <a:p>
            <a:pPr lvl="0"/>
            <a:r>
              <a:rPr lang="en-US" dirty="0"/>
              <a:t>Written communication, “</a:t>
            </a:r>
            <a:r>
              <a:rPr lang="en-US" dirty="0">
                <a:hlinkClick r:id="rId4"/>
              </a:rPr>
              <a:t>Indicator 13 Overview </a:t>
            </a:r>
            <a:endParaRPr lang="en-US" dirty="0"/>
          </a:p>
          <a:p>
            <a:pPr lvl="0"/>
            <a:r>
              <a:rPr lang="en-US" dirty="0"/>
              <a:t>The recorded training and PowerPoint which can be used by AUs for staff training.</a:t>
            </a:r>
          </a:p>
          <a:p>
            <a:pPr lvl="0"/>
            <a:r>
              <a:rPr lang="en-US" dirty="0"/>
              <a:t>A </a:t>
            </a:r>
            <a:r>
              <a:rPr lang="en-US" dirty="0">
                <a:hlinkClick r:id="rId3"/>
              </a:rPr>
              <a:t>checklist</a:t>
            </a:r>
            <a:r>
              <a:rPr lang="en-US" dirty="0"/>
              <a:t> of steps to follow in completing the reviews and the certification of data submission process </a:t>
            </a:r>
          </a:p>
          <a:p>
            <a:pPr marL="0" lvl="0" indent="0">
              <a:buNone/>
            </a:pPr>
            <a:r>
              <a:rPr lang="en-US" dirty="0"/>
              <a:t>Various training resources in writing quality Secondary Transition IEPs are on the </a:t>
            </a:r>
            <a:r>
              <a:rPr lang="en-US" dirty="0">
                <a:hlinkClick r:id="rId5"/>
              </a:rPr>
              <a:t>Secondary Transition webpage</a:t>
            </a:r>
            <a:r>
              <a:rPr lang="en-US" dirty="0"/>
              <a:t>. </a:t>
            </a:r>
          </a:p>
          <a:p>
            <a:pPr marL="0" indent="0">
              <a:buNone/>
            </a:pPr>
            <a:endParaRPr lang="en-US" sz="800" b="1" u="sng" dirty="0">
              <a:latin typeface="Trebuchet MS" panose="020B0603020202020204" pitchFamily="34" charset="0"/>
              <a:hlinkClick r:id="rId6"/>
            </a:endParaRPr>
          </a:p>
          <a:p>
            <a:endParaRPr lang="en-US" dirty="0"/>
          </a:p>
        </p:txBody>
      </p:sp>
      <p:sp>
        <p:nvSpPr>
          <p:cNvPr id="5" name="Slide Number Placeholder 4"/>
          <p:cNvSpPr>
            <a:spLocks noGrp="1"/>
          </p:cNvSpPr>
          <p:nvPr>
            <p:ph type="sldNum" sz="quarter" idx="12"/>
          </p:nvPr>
        </p:nvSpPr>
        <p:spPr/>
        <p:txBody>
          <a:bodyPr/>
          <a:lstStyle/>
          <a:p>
            <a:fld id="{C479D5F6-EDCB-402A-AC08-4943A1820E8F}" type="slidenum">
              <a:rPr lang="en-US" smtClean="0"/>
              <a:pPr/>
              <a:t>35</a:t>
            </a:fld>
            <a:endParaRPr lang="en-US" dirty="0"/>
          </a:p>
        </p:txBody>
      </p:sp>
    </p:spTree>
    <p:extLst>
      <p:ext uri="{BB962C8B-B14F-4D97-AF65-F5344CB8AC3E}">
        <p14:creationId xmlns:p14="http://schemas.microsoft.com/office/powerpoint/2010/main" val="16953148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07" y="237556"/>
            <a:ext cx="6736129" cy="430887"/>
          </a:xfrm>
        </p:spPr>
        <p:txBody>
          <a:bodyPr>
            <a:noAutofit/>
          </a:bodyPr>
          <a:lstStyle/>
          <a:p>
            <a:r>
              <a:rPr lang="en-US" sz="3200" spc="-10" dirty="0"/>
              <a:t>Levels of</a:t>
            </a:r>
            <a:r>
              <a:rPr lang="en-US" sz="3200" spc="-15" dirty="0"/>
              <a:t> </a:t>
            </a:r>
            <a:r>
              <a:rPr lang="en-US" sz="3200" spc="-10" dirty="0"/>
              <a:t>Support – New AUs</a:t>
            </a:r>
            <a:endParaRPr lang="en-US" sz="3200" dirty="0"/>
          </a:p>
        </p:txBody>
      </p:sp>
      <p:sp>
        <p:nvSpPr>
          <p:cNvPr id="3" name="Text Placeholder 2"/>
          <p:cNvSpPr>
            <a:spLocks noGrp="1"/>
          </p:cNvSpPr>
          <p:nvPr>
            <p:ph type="body" idx="1"/>
          </p:nvPr>
        </p:nvSpPr>
        <p:spPr>
          <a:xfrm>
            <a:off x="525908" y="1470563"/>
            <a:ext cx="10507979" cy="4518757"/>
          </a:xfrm>
        </p:spPr>
        <p:txBody>
          <a:bodyPr>
            <a:normAutofit/>
          </a:bodyPr>
          <a:lstStyle/>
          <a:p>
            <a:pPr marL="0" indent="0" algn="ctr">
              <a:buNone/>
            </a:pPr>
            <a:r>
              <a:rPr lang="en-US" sz="2800" b="1" dirty="0"/>
              <a:t>Targeted Support - Includes all element of Universal Support plus:</a:t>
            </a:r>
          </a:p>
          <a:p>
            <a:r>
              <a:rPr lang="en-US" dirty="0"/>
              <a:t>Collaborative side-by-side record reviews</a:t>
            </a:r>
          </a:p>
          <a:p>
            <a:pPr lvl="1"/>
            <a:r>
              <a:rPr lang="en-US" dirty="0"/>
              <a:t>August 2022 - AUs will be contacted to set up collaborative record review meetings, either in person or virtually, to be completed by February 15, 2022. </a:t>
            </a:r>
          </a:p>
          <a:p>
            <a:pPr lvl="1"/>
            <a:r>
              <a:rPr lang="en-US" dirty="0"/>
              <a:t>At the end of this meeting, the Director will have access to a list of any individual corrections that need to be made on the Compliance tab of the DMS. </a:t>
            </a:r>
          </a:p>
          <a:p>
            <a:pPr lvl="1"/>
            <a:r>
              <a:rPr lang="en-US" dirty="0"/>
              <a:t>AUs will have 45 days following the record reviews to complete the corrections, upload them to the DMS and notify CDE of the completed corrections. </a:t>
            </a:r>
          </a:p>
          <a:p>
            <a:pPr lvl="1"/>
            <a:r>
              <a:rPr lang="en-US" dirty="0"/>
              <a:t>The CDE team will review the corrections for compliance and advise the Director of the status of the corrections.</a:t>
            </a:r>
          </a:p>
          <a:p>
            <a:pPr marL="0" indent="0" algn="ctr">
              <a:buNone/>
            </a:pPr>
            <a:endParaRPr lang="en-US" b="1" dirty="0">
              <a:latin typeface="Trebuchet MS" panose="020B0603020202020204" pitchFamily="34" charset="0"/>
            </a:endParaRPr>
          </a:p>
          <a:p>
            <a:pPr marL="0" indent="0" algn="l">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36</a:t>
            </a:fld>
            <a:endParaRPr lang="en-US" dirty="0"/>
          </a:p>
        </p:txBody>
      </p:sp>
    </p:spTree>
    <p:extLst>
      <p:ext uri="{BB962C8B-B14F-4D97-AF65-F5344CB8AC3E}">
        <p14:creationId xmlns:p14="http://schemas.microsoft.com/office/powerpoint/2010/main" val="36221324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08" y="229789"/>
            <a:ext cx="4781030" cy="430887"/>
          </a:xfrm>
        </p:spPr>
        <p:txBody>
          <a:bodyPr>
            <a:noAutofit/>
          </a:bodyPr>
          <a:lstStyle/>
          <a:p>
            <a:r>
              <a:rPr lang="en-US" sz="3200" spc="-10" dirty="0"/>
              <a:t>Levels of</a:t>
            </a:r>
            <a:r>
              <a:rPr lang="en-US" sz="3200" spc="-15" dirty="0"/>
              <a:t> </a:t>
            </a:r>
            <a:r>
              <a:rPr lang="en-US" sz="3200" spc="-10" dirty="0"/>
              <a:t>Support - Targeted</a:t>
            </a:r>
            <a:endParaRPr lang="en-US" sz="3200" dirty="0"/>
          </a:p>
        </p:txBody>
      </p:sp>
      <p:pic>
        <p:nvPicPr>
          <p:cNvPr id="5" name="Picture 4" descr="Targeted Support means one or more noncompliant IEPs for the first year" title="Graphic Box with text"/>
          <p:cNvPicPr/>
          <p:nvPr/>
        </p:nvPicPr>
        <p:blipFill rotWithShape="1">
          <a:blip r:embed="rId2">
            <a:extLst>
              <a:ext uri="{28A0092B-C50C-407E-A947-70E740481C1C}">
                <a14:useLocalDpi xmlns:a14="http://schemas.microsoft.com/office/drawing/2010/main" val="0"/>
              </a:ext>
            </a:extLst>
          </a:blip>
          <a:srcRect l="36586" t="1" r="35366" b="-1"/>
          <a:stretch/>
        </p:blipFill>
        <p:spPr bwMode="auto">
          <a:xfrm>
            <a:off x="6713220" y="0"/>
            <a:ext cx="2324100" cy="1321352"/>
          </a:xfrm>
          <a:prstGeom prst="rect">
            <a:avLst/>
          </a:prstGeom>
          <a:noFill/>
        </p:spPr>
      </p:pic>
      <p:sp>
        <p:nvSpPr>
          <p:cNvPr id="3" name="Text Placeholder 2"/>
          <p:cNvSpPr>
            <a:spLocks noGrp="1"/>
          </p:cNvSpPr>
          <p:nvPr>
            <p:ph type="body" idx="1"/>
          </p:nvPr>
        </p:nvSpPr>
        <p:spPr>
          <a:xfrm>
            <a:off x="525908" y="1470563"/>
            <a:ext cx="10507979" cy="4518757"/>
          </a:xfrm>
        </p:spPr>
        <p:txBody>
          <a:bodyPr>
            <a:normAutofit fontScale="92500" lnSpcReduction="20000"/>
          </a:bodyPr>
          <a:lstStyle/>
          <a:p>
            <a:pPr marL="0" indent="0" algn="ctr">
              <a:buNone/>
            </a:pPr>
            <a:r>
              <a:rPr lang="en-US" sz="2800" b="1" dirty="0"/>
              <a:t>Targeted Support - Includes all element of Universal Support plus</a:t>
            </a:r>
          </a:p>
          <a:p>
            <a:pPr marL="0" indent="0" algn="ctr">
              <a:buNone/>
            </a:pPr>
            <a:r>
              <a:rPr lang="en-US" sz="2800" b="1" dirty="0"/>
              <a:t>Demonstration of Correction:</a:t>
            </a:r>
            <a:endParaRPr lang="en-US" dirty="0"/>
          </a:p>
          <a:p>
            <a:r>
              <a:rPr lang="en-US" dirty="0"/>
              <a:t>Prong 1:  Individual Correction - AUs must correct the noncompliant section(s) of the individual student’s most recent IEP by November 1, 2022 and identify the root cause of the noncompliance. </a:t>
            </a:r>
          </a:p>
          <a:p>
            <a:pPr lvl="1"/>
            <a:r>
              <a:rPr lang="en-US" dirty="0"/>
              <a:t>AUs will receive a letter with details about this process in August 2022. </a:t>
            </a:r>
          </a:p>
          <a:p>
            <a:endParaRPr lang="en-US" dirty="0"/>
          </a:p>
          <a:p>
            <a:r>
              <a:rPr lang="en-US" dirty="0"/>
              <a:t>Prong 2: Review of Updated Data - Collaborative side-by-side record reviews</a:t>
            </a:r>
          </a:p>
          <a:p>
            <a:pPr lvl="1"/>
            <a:r>
              <a:rPr lang="en-US" dirty="0"/>
              <a:t>August 2022 - AUs will be contacted to set up collaborative record review meetings, either in person or virtually, to be completed by February 15, 2023. </a:t>
            </a:r>
          </a:p>
          <a:p>
            <a:pPr lvl="1"/>
            <a:r>
              <a:rPr lang="en-US" dirty="0"/>
              <a:t>At the end of this meeting, the Director will have access to a list of any individual corrections that need to be made on the Compliance tab of the DMS. </a:t>
            </a:r>
          </a:p>
          <a:p>
            <a:pPr lvl="1"/>
            <a:r>
              <a:rPr lang="en-US" dirty="0"/>
              <a:t>AUs will have 45 days following the record reviews to complete the corrections, upload them to the DMS and notify CDE of the completed corrections. </a:t>
            </a:r>
          </a:p>
          <a:p>
            <a:pPr lvl="1"/>
            <a:r>
              <a:rPr lang="en-US" dirty="0"/>
              <a:t>The CDE team will review the corrections for compliance and advise the Director of the status of the corrections.</a:t>
            </a:r>
          </a:p>
          <a:p>
            <a:pPr marL="0" indent="0" algn="ctr">
              <a:buNone/>
            </a:pPr>
            <a:endParaRPr lang="en-US" b="1" dirty="0">
              <a:latin typeface="Trebuchet MS" panose="020B0603020202020204" pitchFamily="34" charset="0"/>
            </a:endParaRPr>
          </a:p>
          <a:p>
            <a:pPr marL="0" indent="0" algn="l">
              <a:buNone/>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37</a:t>
            </a:fld>
            <a:endParaRPr lang="en-US" dirty="0"/>
          </a:p>
        </p:txBody>
      </p:sp>
    </p:spTree>
    <p:extLst>
      <p:ext uri="{BB962C8B-B14F-4D97-AF65-F5344CB8AC3E}">
        <p14:creationId xmlns:p14="http://schemas.microsoft.com/office/powerpoint/2010/main" val="3738803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873" y="214300"/>
            <a:ext cx="4788607" cy="430887"/>
          </a:xfrm>
        </p:spPr>
        <p:txBody>
          <a:bodyPr>
            <a:noAutofit/>
          </a:bodyPr>
          <a:lstStyle/>
          <a:p>
            <a:r>
              <a:rPr lang="en-US" sz="3200" spc="-10" dirty="0"/>
              <a:t>Levels of</a:t>
            </a:r>
            <a:r>
              <a:rPr lang="en-US" sz="3200" spc="-15" dirty="0"/>
              <a:t> </a:t>
            </a:r>
            <a:r>
              <a:rPr lang="en-US" sz="3200" spc="-10" dirty="0"/>
              <a:t>Support - Intensive</a:t>
            </a:r>
            <a:endParaRPr lang="en-US" sz="3200" dirty="0"/>
          </a:p>
        </p:txBody>
      </p:sp>
      <p:pic>
        <p:nvPicPr>
          <p:cNvPr id="6" name="Picture 5" descr="Intensive Support means one or more noncompliant IEPs for the 2nd consecutive year" title="Graphic Box with text"/>
          <p:cNvPicPr/>
          <p:nvPr/>
        </p:nvPicPr>
        <p:blipFill rotWithShape="1">
          <a:blip r:embed="rId2">
            <a:extLst>
              <a:ext uri="{28A0092B-C50C-407E-A947-70E740481C1C}">
                <a14:useLocalDpi xmlns:a14="http://schemas.microsoft.com/office/drawing/2010/main" val="0"/>
              </a:ext>
            </a:extLst>
          </a:blip>
          <a:srcRect l="73171" t="-1818"/>
          <a:stretch/>
        </p:blipFill>
        <p:spPr bwMode="auto">
          <a:xfrm>
            <a:off x="6266906" y="68893"/>
            <a:ext cx="2251943" cy="1386503"/>
          </a:xfrm>
          <a:prstGeom prst="rect">
            <a:avLst/>
          </a:prstGeom>
          <a:noFill/>
        </p:spPr>
      </p:pic>
      <p:sp>
        <p:nvSpPr>
          <p:cNvPr id="3" name="Text Placeholder 2"/>
          <p:cNvSpPr>
            <a:spLocks noGrp="1"/>
          </p:cNvSpPr>
          <p:nvPr>
            <p:ph type="body" idx="1"/>
          </p:nvPr>
        </p:nvSpPr>
        <p:spPr>
          <a:xfrm>
            <a:off x="723900" y="1386503"/>
            <a:ext cx="10165079" cy="4663777"/>
          </a:xfrm>
        </p:spPr>
        <p:txBody>
          <a:bodyPr>
            <a:normAutofit/>
          </a:bodyPr>
          <a:lstStyle/>
          <a:p>
            <a:pPr marL="0" indent="0" algn="ctr">
              <a:buNone/>
            </a:pPr>
            <a:endParaRPr lang="en-US" b="1" u="sng" dirty="0"/>
          </a:p>
          <a:p>
            <a:pPr marL="0" indent="0" algn="ctr">
              <a:buNone/>
            </a:pPr>
            <a:r>
              <a:rPr lang="en-US" b="1" dirty="0"/>
              <a:t>Intensive Support – Includes all elements of Universal and Targeted Support plus:</a:t>
            </a:r>
            <a:endParaRPr lang="en-US" dirty="0"/>
          </a:p>
          <a:p>
            <a:endParaRPr lang="en-US" dirty="0"/>
          </a:p>
          <a:p>
            <a:r>
              <a:rPr lang="en-US" dirty="0"/>
              <a:t>The CDE will provide required individualized professional development in the area(s) of Secondary Transition IEP development based on the AU’s need. </a:t>
            </a:r>
          </a:p>
          <a:p>
            <a:r>
              <a:rPr lang="en-US" dirty="0"/>
              <a:t>The CDE will conduct a second check of IEPs written 2-3 months after the required professional development. </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38</a:t>
            </a:fld>
            <a:endParaRPr lang="en-US" dirty="0"/>
          </a:p>
        </p:txBody>
      </p:sp>
    </p:spTree>
    <p:extLst>
      <p:ext uri="{BB962C8B-B14F-4D97-AF65-F5344CB8AC3E}">
        <p14:creationId xmlns:p14="http://schemas.microsoft.com/office/powerpoint/2010/main" val="31540413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91940" y="196089"/>
            <a:ext cx="2135505" cy="430887"/>
          </a:xfrm>
          <a:prstGeom prst="rect">
            <a:avLst/>
          </a:prstGeom>
        </p:spPr>
        <p:txBody>
          <a:bodyPr vert="horz" wrap="square" lIns="0" tIns="0" rIns="0" bIns="0" rtlCol="0" anchor="t" anchorCtr="0">
            <a:spAutoFit/>
          </a:bodyPr>
          <a:lstStyle/>
          <a:p>
            <a:pPr marL="12700">
              <a:lnSpc>
                <a:spcPct val="100000"/>
              </a:lnSpc>
            </a:pPr>
            <a:r>
              <a:rPr spc="-10" dirty="0"/>
              <a:t>Questions??</a:t>
            </a:r>
          </a:p>
        </p:txBody>
      </p:sp>
      <p:sp>
        <p:nvSpPr>
          <p:cNvPr id="3" name="object 3" descr="hands holding question marks" title="Graphic image"/>
          <p:cNvSpPr/>
          <p:nvPr/>
        </p:nvSpPr>
        <p:spPr>
          <a:xfrm>
            <a:off x="2302320" y="1027177"/>
            <a:ext cx="6714743" cy="5036819"/>
          </a:xfrm>
          <a:prstGeom prst="rect">
            <a:avLst/>
          </a:prstGeom>
          <a:blipFill>
            <a:blip r:embed="rId2" cstate="print"/>
            <a:stretch>
              <a:fillRect/>
            </a:stretch>
          </a:blipFill>
        </p:spPr>
        <p:txBody>
          <a:bodyPr wrap="square" lIns="0" tIns="0" rIns="0" bIns="0" rtlCol="0"/>
          <a:lstStyle/>
          <a:p>
            <a:endParaRPr/>
          </a:p>
        </p:txBody>
      </p:sp>
      <p:sp>
        <p:nvSpPr>
          <p:cNvPr id="6" name="Slide Number Placeholder 5"/>
          <p:cNvSpPr>
            <a:spLocks noGrp="1"/>
          </p:cNvSpPr>
          <p:nvPr>
            <p:ph type="sldNum" sz="quarter" idx="12"/>
          </p:nvPr>
        </p:nvSpPr>
        <p:spPr/>
        <p:txBody>
          <a:bodyPr/>
          <a:lstStyle/>
          <a:p>
            <a:fld id="{C479D5F6-EDCB-402A-AC08-4943A1820E8F}" type="slidenum">
              <a:rPr lang="en-US" smtClean="0"/>
              <a:pPr/>
              <a:t>39</a:t>
            </a:fld>
            <a:endParaRPr lang="en-US" dirty="0"/>
          </a:p>
        </p:txBody>
      </p:sp>
    </p:spTree>
    <p:extLst>
      <p:ext uri="{BB962C8B-B14F-4D97-AF65-F5344CB8AC3E}">
        <p14:creationId xmlns:p14="http://schemas.microsoft.com/office/powerpoint/2010/main" val="2723348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Overview</a:t>
            </a:r>
          </a:p>
        </p:txBody>
      </p:sp>
      <p:sp>
        <p:nvSpPr>
          <p:cNvPr id="3" name="Slide Number Placeholder 2"/>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35119576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Contact Information</a:t>
            </a:r>
            <a:br>
              <a:rPr lang="en-US" dirty="0"/>
            </a:br>
            <a:r>
              <a:rPr lang="en-US" dirty="0"/>
              <a:t>Gloria Durosko, Data and General Supervision Liaison</a:t>
            </a:r>
            <a:br>
              <a:rPr lang="en-US" dirty="0"/>
            </a:br>
            <a:r>
              <a:rPr lang="en-US" dirty="0"/>
              <a:t>General Supervision &amp; Monitoring</a:t>
            </a:r>
            <a:br>
              <a:rPr lang="en-US" dirty="0"/>
            </a:br>
            <a:r>
              <a:rPr lang="en-US" dirty="0"/>
              <a:t>Exceptional Student Services Unit</a:t>
            </a:r>
            <a:br>
              <a:rPr lang="en-US" dirty="0"/>
            </a:br>
            <a:r>
              <a:rPr lang="en-US" dirty="0">
                <a:hlinkClick r:id="rId2"/>
              </a:rPr>
              <a:t>Durosko_g@cde.state.co.us</a:t>
            </a:r>
            <a:br>
              <a:rPr lang="en-US" dirty="0"/>
            </a:br>
            <a:r>
              <a:rPr lang="en-US" dirty="0"/>
              <a:t>303-866-6885</a:t>
            </a:r>
          </a:p>
        </p:txBody>
      </p:sp>
      <p:sp>
        <p:nvSpPr>
          <p:cNvPr id="3" name="Slide Number Placeholder 2"/>
          <p:cNvSpPr>
            <a:spLocks noGrp="1"/>
          </p:cNvSpPr>
          <p:nvPr>
            <p:ph type="sldNum" sz="quarter" idx="12"/>
          </p:nvPr>
        </p:nvSpPr>
        <p:spPr/>
        <p:txBody>
          <a:bodyPr/>
          <a:lstStyle/>
          <a:p>
            <a:fld id="{C479D5F6-EDCB-402A-AC08-4943A1820E8F}" type="slidenum">
              <a:rPr lang="en-US" smtClean="0"/>
              <a:pPr/>
              <a:t>40</a:t>
            </a:fld>
            <a:endParaRPr lang="en-US" dirty="0"/>
          </a:p>
        </p:txBody>
      </p:sp>
    </p:spTree>
    <p:extLst>
      <p:ext uri="{BB962C8B-B14F-4D97-AF65-F5344CB8AC3E}">
        <p14:creationId xmlns:p14="http://schemas.microsoft.com/office/powerpoint/2010/main" val="612377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E52D7-5922-4712-9615-AE39E22BFA89}"/>
              </a:ext>
            </a:extLst>
          </p:cNvPr>
          <p:cNvSpPr>
            <a:spLocks noGrp="1"/>
          </p:cNvSpPr>
          <p:nvPr>
            <p:ph type="title"/>
          </p:nvPr>
        </p:nvSpPr>
        <p:spPr/>
        <p:txBody>
          <a:bodyPr>
            <a:normAutofit/>
          </a:bodyPr>
          <a:lstStyle/>
          <a:p>
            <a:r>
              <a:rPr lang="en-US" dirty="0"/>
              <a:t>Timeline and samples</a:t>
            </a:r>
          </a:p>
        </p:txBody>
      </p:sp>
      <p:sp>
        <p:nvSpPr>
          <p:cNvPr id="3" name="Content Placeholder 2">
            <a:extLst>
              <a:ext uri="{FF2B5EF4-FFF2-40B4-BE49-F238E27FC236}">
                <a16:creationId xmlns:a16="http://schemas.microsoft.com/office/drawing/2014/main" id="{B8F8510E-AD8B-4AB3-8574-3954435C0C33}"/>
              </a:ext>
            </a:extLst>
          </p:cNvPr>
          <p:cNvSpPr>
            <a:spLocks noGrp="1"/>
          </p:cNvSpPr>
          <p:nvPr>
            <p:ph idx="1"/>
          </p:nvPr>
        </p:nvSpPr>
        <p:spPr/>
        <p:txBody>
          <a:bodyPr>
            <a:normAutofit/>
          </a:bodyPr>
          <a:lstStyle/>
          <a:p>
            <a:r>
              <a:rPr lang="en-US" dirty="0"/>
              <a:t>Timeline: </a:t>
            </a:r>
          </a:p>
          <a:p>
            <a:pPr lvl="1"/>
            <a:r>
              <a:rPr lang="en-US" dirty="0"/>
              <a:t>Samples are open in the Data Management System (DMS) August 1, 2021 – June 1, 2022</a:t>
            </a:r>
          </a:p>
          <a:p>
            <a:r>
              <a:rPr lang="en-US" dirty="0"/>
              <a:t>Samples pulled from the 2020 December Count data</a:t>
            </a:r>
          </a:p>
          <a:p>
            <a:r>
              <a:rPr lang="en-US" dirty="0"/>
              <a:t>Random samples ensure that students in each age group are adequately represented </a:t>
            </a:r>
          </a:p>
          <a:p>
            <a:r>
              <a:rPr lang="en-US" dirty="0"/>
              <a:t>Sample stratified in 3 age categories: </a:t>
            </a:r>
          </a:p>
          <a:p>
            <a:pPr lvl="1"/>
            <a:r>
              <a:rPr lang="en-US" dirty="0"/>
              <a:t>Preschool: 3- and 4-year-olds</a:t>
            </a:r>
          </a:p>
          <a:p>
            <a:pPr lvl="1"/>
            <a:r>
              <a:rPr lang="en-US" dirty="0"/>
              <a:t>School age: 5- to 14-year-olds</a:t>
            </a:r>
          </a:p>
          <a:p>
            <a:pPr lvl="1"/>
            <a:r>
              <a:rPr lang="en-US" dirty="0"/>
              <a:t>Secondary transition:  15- to 21-year-olds</a:t>
            </a:r>
          </a:p>
          <a:p>
            <a:r>
              <a:rPr lang="en-US" dirty="0"/>
              <a:t>Sample Size - double the required number – provides flexibility in file selection</a:t>
            </a:r>
          </a:p>
          <a:p>
            <a:endParaRPr lang="en-US" dirty="0"/>
          </a:p>
        </p:txBody>
      </p:sp>
      <p:sp>
        <p:nvSpPr>
          <p:cNvPr id="4" name="Slide Number Placeholder 3">
            <a:extLst>
              <a:ext uri="{FF2B5EF4-FFF2-40B4-BE49-F238E27FC236}">
                <a16:creationId xmlns:a16="http://schemas.microsoft.com/office/drawing/2014/main" id="{AC83DC39-A640-401C-B450-D9FD4C5F567C}"/>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1075983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a:t>
            </a:r>
            <a:r>
              <a:rPr lang="en-US"/>
              <a:t>of reviews</a:t>
            </a:r>
            <a:endParaRPr lang="en-US" dirty="0"/>
          </a:p>
        </p:txBody>
      </p:sp>
      <p:sp>
        <p:nvSpPr>
          <p:cNvPr id="3" name="Content Placeholder 2"/>
          <p:cNvSpPr>
            <a:spLocks noGrp="1"/>
          </p:cNvSpPr>
          <p:nvPr>
            <p:ph idx="1"/>
          </p:nvPr>
        </p:nvSpPr>
        <p:spPr/>
        <p:txBody>
          <a:bodyPr/>
          <a:lstStyle/>
          <a:p>
            <a:r>
              <a:rPr lang="en-US" dirty="0"/>
              <a:t>Maximum number of total reviews is 30 (reduced from 50 in SY2020-2021)</a:t>
            </a:r>
          </a:p>
          <a:p>
            <a:pPr lvl="1"/>
            <a:r>
              <a:rPr lang="en-US" dirty="0"/>
              <a:t>Minimum 10</a:t>
            </a:r>
          </a:p>
          <a:p>
            <a:pPr lvl="1"/>
            <a:r>
              <a:rPr lang="en-US" dirty="0"/>
              <a:t>Maximum 30 </a:t>
            </a:r>
          </a:p>
          <a:p>
            <a:r>
              <a:rPr lang="en-US" dirty="0"/>
              <a:t>Transition IEP reviews – used for reporting Colorado’s Indicator 13 data</a:t>
            </a:r>
          </a:p>
          <a:p>
            <a:pPr lvl="1"/>
            <a:r>
              <a:rPr lang="en-US" dirty="0"/>
              <a:t>Minimum 5</a:t>
            </a:r>
          </a:p>
          <a:p>
            <a:pPr lvl="1"/>
            <a:r>
              <a:rPr lang="en-US" dirty="0"/>
              <a:t>Maximum 10</a:t>
            </a:r>
          </a:p>
          <a:p>
            <a:r>
              <a:rPr lang="en-US" dirty="0"/>
              <a:t>Review </a:t>
            </a:r>
            <a:r>
              <a:rPr lang="en-US" u="sng" dirty="0"/>
              <a:t>active IEPs </a:t>
            </a:r>
            <a:r>
              <a:rPr lang="en-US" dirty="0"/>
              <a:t>dated between July 1, 2021 – June 1, 2022 </a:t>
            </a:r>
          </a:p>
          <a:p>
            <a:r>
              <a:rPr lang="en-US" dirty="0"/>
              <a:t>Full record reviews – protocol is built in to the DMS</a:t>
            </a:r>
          </a:p>
          <a:p>
            <a:r>
              <a:rPr lang="en-US" dirty="0"/>
              <a:t>June 1, 2022 – data collection window closes and DMS files locked</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2229692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File Review Process – Standard Record Review</a:t>
            </a:r>
            <a:br>
              <a:rPr lang="en-US" dirty="0"/>
            </a:br>
            <a:r>
              <a:rPr lang="en-US" dirty="0"/>
              <a:t>School Age and Preschool</a:t>
            </a:r>
            <a:br>
              <a:rPr lang="en-US" dirty="0"/>
            </a:br>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2049014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latin typeface="Trebuchet MS" panose="020B0603020202020204" pitchFamily="34" charset="0"/>
              </a:rPr>
              <a:t>How many files do I have to review?</a:t>
            </a:r>
            <a:br>
              <a:rPr lang="en-US" sz="3200">
                <a:latin typeface="Trebuchet MS" panose="020B0603020202020204" pitchFamily="34" charset="0"/>
              </a:rPr>
            </a:br>
            <a:endParaRPr lang="en-US" sz="3200" dirty="0"/>
          </a:p>
        </p:txBody>
      </p:sp>
      <p:sp>
        <p:nvSpPr>
          <p:cNvPr id="3" name="Content Placeholder 2" descr="The number of students in the sample and the required number of reviews for each age category: Preschool 3-4, School age 5-14, and Transition age 15+.&#10;" title="screen shot"/>
          <p:cNvSpPr>
            <a:spLocks noGrp="1"/>
          </p:cNvSpPr>
          <p:nvPr>
            <p:ph idx="1"/>
          </p:nvPr>
        </p:nvSpPr>
        <p:spPr>
          <a:xfrm>
            <a:off x="838200" y="1655588"/>
            <a:ext cx="10515600" cy="4351338"/>
          </a:xfrm>
        </p:spPr>
        <p:txBody>
          <a:bodyPr/>
          <a:lstStyle/>
          <a:p>
            <a:pPr marL="0" indent="0">
              <a:buNone/>
            </a:pPr>
            <a:r>
              <a:rPr lang="en-US" sz="1800" dirty="0"/>
              <a:t>The CDE uploaded a document to the Attachments List in the DMS Compliance tab that identifies the </a:t>
            </a:r>
            <a:r>
              <a:rPr lang="en-US" sz="1800" u="sng" dirty="0"/>
              <a:t>required </a:t>
            </a:r>
            <a:r>
              <a:rPr lang="en-US" sz="1800" dirty="0"/>
              <a:t>number of reviews and the </a:t>
            </a:r>
            <a:r>
              <a:rPr lang="en-US" sz="1800" u="sng" dirty="0"/>
              <a:t>doubled number</a:t>
            </a:r>
            <a:r>
              <a:rPr lang="en-US" sz="1800" dirty="0"/>
              <a:t> for each age category. </a:t>
            </a:r>
          </a:p>
          <a:p>
            <a:endParaRPr lang="en-US" dirty="0"/>
          </a:p>
        </p:txBody>
      </p:sp>
      <p:grpSp>
        <p:nvGrpSpPr>
          <p:cNvPr id="5" name="Group 4" descr="DMS, Compliance Tab, Uploads, location of IEP Review Memo">
            <a:extLst>
              <a:ext uri="{FF2B5EF4-FFF2-40B4-BE49-F238E27FC236}">
                <a16:creationId xmlns:a16="http://schemas.microsoft.com/office/drawing/2014/main" id="{538BD6B0-9019-4457-B127-EFDF45745AD8}"/>
              </a:ext>
            </a:extLst>
          </p:cNvPr>
          <p:cNvGrpSpPr/>
          <p:nvPr/>
        </p:nvGrpSpPr>
        <p:grpSpPr>
          <a:xfrm>
            <a:off x="597404" y="2368360"/>
            <a:ext cx="4369316" cy="2881216"/>
            <a:chOff x="597404" y="2368360"/>
            <a:chExt cx="4369316" cy="2881216"/>
          </a:xfrm>
        </p:grpSpPr>
        <p:pic>
          <p:nvPicPr>
            <p:cNvPr id="7" name="Picture 6" descr="DMS, Compliance Tab, Uploads, location of IEP Review Memo">
              <a:extLst>
                <a:ext uri="{FF2B5EF4-FFF2-40B4-BE49-F238E27FC236}">
                  <a16:creationId xmlns:a16="http://schemas.microsoft.com/office/drawing/2014/main" id="{E91AA7CD-3EB1-463B-90C7-0007F778F2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404" y="2368360"/>
              <a:ext cx="4369316" cy="2881216"/>
            </a:xfrm>
            <a:prstGeom prst="rect">
              <a:avLst/>
            </a:prstGeom>
          </p:spPr>
        </p:pic>
        <p:sp>
          <p:nvSpPr>
            <p:cNvPr id="14" name="Arrow: Right 13">
              <a:extLst>
                <a:ext uri="{FF2B5EF4-FFF2-40B4-BE49-F238E27FC236}">
                  <a16:creationId xmlns:a16="http://schemas.microsoft.com/office/drawing/2014/main" id="{68958EBE-2555-4387-8F4B-F27962C6142F}"/>
                </a:ext>
                <a:ext uri="{C183D7F6-B498-43B3-948B-1728B52AA6E4}">
                  <adec:decorative xmlns:adec="http://schemas.microsoft.com/office/drawing/2017/decorative" val="1"/>
                </a:ext>
              </a:extLst>
            </p:cNvPr>
            <p:cNvSpPr/>
            <p:nvPr/>
          </p:nvSpPr>
          <p:spPr>
            <a:xfrm rot="10235627">
              <a:off x="2947235" y="3817858"/>
              <a:ext cx="1398396" cy="34203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pic>
        <p:nvPicPr>
          <p:cNvPr id="9" name="Picture 8" descr="Example of IEP review counts in the IEP Review Memo. You will receive double the number that you need to review. ">
            <a:extLst>
              <a:ext uri="{FF2B5EF4-FFF2-40B4-BE49-F238E27FC236}">
                <a16:creationId xmlns:a16="http://schemas.microsoft.com/office/drawing/2014/main" id="{536FB93C-BE9C-4442-97EC-0FEC9A9C68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3251" y="3988875"/>
            <a:ext cx="6150963" cy="1790009"/>
          </a:xfrm>
          <a:prstGeom prst="rect">
            <a:avLst/>
          </a:prstGeom>
        </p:spPr>
      </p:pic>
      <p:sp>
        <p:nvSpPr>
          <p:cNvPr id="13" name="Speech Bubble: Rectangle with Corners Rounded 12">
            <a:extLst>
              <a:ext uri="{FF2B5EF4-FFF2-40B4-BE49-F238E27FC236}">
                <a16:creationId xmlns:a16="http://schemas.microsoft.com/office/drawing/2014/main" id="{18123D3D-68B9-4F14-87C0-6435E492426E}"/>
              </a:ext>
            </a:extLst>
          </p:cNvPr>
          <p:cNvSpPr/>
          <p:nvPr/>
        </p:nvSpPr>
        <p:spPr>
          <a:xfrm>
            <a:off x="6737790" y="3198980"/>
            <a:ext cx="3404585" cy="238007"/>
          </a:xfrm>
          <a:prstGeom prst="wedgeRoundRectCallout">
            <a:avLst>
              <a:gd name="adj1" fmla="val 5653"/>
              <a:gd name="adj2" fmla="val 308262"/>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lumMod val="95000"/>
                    <a:lumOff val="5000"/>
                  </a:schemeClr>
                </a:solidFill>
              </a:rPr>
              <a:t>Required number of reviews</a:t>
            </a:r>
          </a:p>
        </p:txBody>
      </p:sp>
      <p:sp>
        <p:nvSpPr>
          <p:cNvPr id="15" name="Arrow: Right 14">
            <a:extLst>
              <a:ext uri="{FF2B5EF4-FFF2-40B4-BE49-F238E27FC236}">
                <a16:creationId xmlns:a16="http://schemas.microsoft.com/office/drawing/2014/main" id="{169159BE-6763-48B4-84F9-62714574F690}"/>
              </a:ext>
              <a:ext uri="{C183D7F6-B498-43B3-948B-1728B52AA6E4}">
                <adec:decorative xmlns:adec="http://schemas.microsoft.com/office/drawing/2017/decorative" val="1"/>
              </a:ext>
            </a:extLst>
          </p:cNvPr>
          <p:cNvSpPr/>
          <p:nvPr/>
        </p:nvSpPr>
        <p:spPr>
          <a:xfrm>
            <a:off x="4124281" y="5352390"/>
            <a:ext cx="1971719" cy="48505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rPr>
              <a:t>Doubled number</a:t>
            </a:r>
          </a:p>
        </p:txBody>
      </p:sp>
      <p:sp>
        <p:nvSpPr>
          <p:cNvPr id="4" name="Slide Number Placeholder 3"/>
          <p:cNvSpPr>
            <a:spLocks noGrp="1"/>
          </p:cNvSpPr>
          <p:nvPr>
            <p:ph type="sldNum" sz="quarter" idx="12"/>
          </p:nvPr>
        </p:nvSpPr>
        <p:spPr/>
        <p:txBody>
          <a:bodyPr/>
          <a:lstStyle/>
          <a:p>
            <a:fld id="{C479D5F6-EDCB-402A-AC08-4943A1820E8F}" type="slidenum">
              <a:rPr lang="en-US" smtClean="0"/>
              <a:pPr/>
              <a:t>8</a:t>
            </a:fld>
            <a:endParaRPr lang="en-US" dirty="0"/>
          </a:p>
        </p:txBody>
      </p:sp>
    </p:spTree>
    <p:extLst>
      <p:ext uri="{BB962C8B-B14F-4D97-AF65-F5344CB8AC3E}">
        <p14:creationId xmlns:p14="http://schemas.microsoft.com/office/powerpoint/2010/main" val="1962918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3B706-FD78-4F95-B870-013D7F49780B}"/>
              </a:ext>
            </a:extLst>
          </p:cNvPr>
          <p:cNvSpPr>
            <a:spLocks noGrp="1"/>
          </p:cNvSpPr>
          <p:nvPr>
            <p:ph type="title"/>
          </p:nvPr>
        </p:nvSpPr>
        <p:spPr/>
        <p:txBody>
          <a:bodyPr/>
          <a:lstStyle/>
          <a:p>
            <a:r>
              <a:rPr lang="en-US" dirty="0"/>
              <a:t>Student lists</a:t>
            </a:r>
          </a:p>
        </p:txBody>
      </p:sp>
      <p:sp>
        <p:nvSpPr>
          <p:cNvPr id="3" name="Content Placeholder 2">
            <a:extLst>
              <a:ext uri="{FF2B5EF4-FFF2-40B4-BE49-F238E27FC236}">
                <a16:creationId xmlns:a16="http://schemas.microsoft.com/office/drawing/2014/main" id="{510432CA-B432-45E8-A032-523956DAEE79}"/>
              </a:ext>
            </a:extLst>
          </p:cNvPr>
          <p:cNvSpPr>
            <a:spLocks noGrp="1"/>
          </p:cNvSpPr>
          <p:nvPr>
            <p:ph idx="1"/>
          </p:nvPr>
        </p:nvSpPr>
        <p:spPr/>
        <p:txBody>
          <a:bodyPr/>
          <a:lstStyle/>
          <a:p>
            <a:r>
              <a:rPr lang="en-US" dirty="0"/>
              <a:t>Detailed individual student lists are provided for each age category.</a:t>
            </a:r>
          </a:p>
          <a:p>
            <a:endParaRPr lang="en-US" dirty="0"/>
          </a:p>
        </p:txBody>
      </p:sp>
      <p:pic>
        <p:nvPicPr>
          <p:cNvPr id="6" name="Picture 5" descr="Example of the three files you will see in the DMS: EC Students, Standard Students, and Transition Tracker and List. ">
            <a:extLst>
              <a:ext uri="{FF2B5EF4-FFF2-40B4-BE49-F238E27FC236}">
                <a16:creationId xmlns:a16="http://schemas.microsoft.com/office/drawing/2014/main" id="{97D8C2CF-02B5-40EE-86C1-B3E0CE51F7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530448"/>
            <a:ext cx="10832841" cy="2011285"/>
          </a:xfrm>
          <a:prstGeom prst="rect">
            <a:avLst/>
          </a:prstGeom>
        </p:spPr>
      </p:pic>
      <p:sp>
        <p:nvSpPr>
          <p:cNvPr id="4" name="Slide Number Placeholder 3">
            <a:extLst>
              <a:ext uri="{FF2B5EF4-FFF2-40B4-BE49-F238E27FC236}">
                <a16:creationId xmlns:a16="http://schemas.microsoft.com/office/drawing/2014/main" id="{1D69403A-BA6C-4EAA-BAFE-CAE99E68E8FE}"/>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10734119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1471</TotalTime>
  <Words>2843</Words>
  <Application>Microsoft Office PowerPoint</Application>
  <PresentationFormat>Widescreen</PresentationFormat>
  <Paragraphs>290</Paragraphs>
  <Slides>40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Calibri Light</vt:lpstr>
      <vt:lpstr>Museo Slab 500</vt:lpstr>
      <vt:lpstr>Segoe UI</vt:lpstr>
      <vt:lpstr>Trebuchet MS</vt:lpstr>
      <vt:lpstr>Wingdings</vt:lpstr>
      <vt:lpstr>Office Theme</vt:lpstr>
      <vt:lpstr>Standard Record Reviews (SRR) and Transition Age File Reviews: Indicator 13 (I 13) SY2021-2022</vt:lpstr>
      <vt:lpstr>Today’s Plan</vt:lpstr>
      <vt:lpstr>Purpose of IEP Record Reviews</vt:lpstr>
      <vt:lpstr>Overview</vt:lpstr>
      <vt:lpstr>Timeline and samples</vt:lpstr>
      <vt:lpstr>Number of reviews</vt:lpstr>
      <vt:lpstr>File Review Process – Standard Record Review School Age and Preschool </vt:lpstr>
      <vt:lpstr>How many files do I have to review? </vt:lpstr>
      <vt:lpstr>Student lists</vt:lpstr>
      <vt:lpstr>Columns</vt:lpstr>
      <vt:lpstr>Completing file reviews – Standard School Age and Preschool</vt:lpstr>
      <vt:lpstr>Uploading documents to the DMS</vt:lpstr>
      <vt:lpstr>File Review Process – Transition Age  Indicator 13 </vt:lpstr>
      <vt:lpstr>Calculating % Compliance for I 13</vt:lpstr>
      <vt:lpstr>I 13 Compliance Components</vt:lpstr>
      <vt:lpstr>Transition Age Review Process</vt:lpstr>
      <vt:lpstr>Transition Tracker</vt:lpstr>
      <vt:lpstr>Completing file reviews – Transition age</vt:lpstr>
      <vt:lpstr>Uploading IEP Documents</vt:lpstr>
      <vt:lpstr>Verification of Data  DMS Views (Collapsed &amp; Expanded)</vt:lpstr>
      <vt:lpstr>Verification of Data </vt:lpstr>
      <vt:lpstr>Data Submission &amp; Reporting Indicator 13</vt:lpstr>
      <vt:lpstr>Complete and Upload Transition Tracker - Required</vt:lpstr>
      <vt:lpstr>Data Submission Deadline and Reporting </vt:lpstr>
      <vt:lpstr>Checklist </vt:lpstr>
      <vt:lpstr>Reporting Indicator 13 Compliance  </vt:lpstr>
      <vt:lpstr>What does this mean for CDE/AU reporting?</vt:lpstr>
      <vt:lpstr>What this means for AUs that participate in CDE/AU collaborative IEP reviews </vt:lpstr>
      <vt:lpstr>Suggestions, tools and resources</vt:lpstr>
      <vt:lpstr>Correction of Noncompliance for I 13</vt:lpstr>
      <vt:lpstr>Correction of Noncompliance for I 13 Overview</vt:lpstr>
      <vt:lpstr>Demonstrating correction of noncompliance </vt:lpstr>
      <vt:lpstr>Levels of Support</vt:lpstr>
      <vt:lpstr>Levels of Support – 3 Levels </vt:lpstr>
      <vt:lpstr>Levels of Support - Universal</vt:lpstr>
      <vt:lpstr>Levels of Support – New AUs</vt:lpstr>
      <vt:lpstr>Levels of Support - Targeted</vt:lpstr>
      <vt:lpstr>Levels of Support - Intensive</vt:lpstr>
      <vt:lpstr>Questions??</vt:lpstr>
      <vt:lpstr>Contact Information Gloria Durosko, Data and General Supervision Liaison General Supervision &amp; Monitoring Exceptional Student Services Unit Durosko_g@cde.state.co.us 303-866-6885</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Durosko, Gloria</cp:lastModifiedBy>
  <cp:revision>179</cp:revision>
  <dcterms:created xsi:type="dcterms:W3CDTF">2019-06-25T17:30:52Z</dcterms:created>
  <dcterms:modified xsi:type="dcterms:W3CDTF">2021-09-09T20:11:21Z</dcterms:modified>
</cp:coreProperties>
</file>