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6"/>
  </p:notesMasterIdLst>
  <p:sldIdLst>
    <p:sldId id="256" r:id="rId2"/>
    <p:sldId id="274" r:id="rId3"/>
    <p:sldId id="286" r:id="rId4"/>
    <p:sldId id="275" r:id="rId5"/>
    <p:sldId id="278" r:id="rId6"/>
    <p:sldId id="279" r:id="rId7"/>
    <p:sldId id="280" r:id="rId8"/>
    <p:sldId id="281" r:id="rId9"/>
    <p:sldId id="295" r:id="rId10"/>
    <p:sldId id="282" r:id="rId11"/>
    <p:sldId id="283" r:id="rId12"/>
    <p:sldId id="287" r:id="rId13"/>
    <p:sldId id="284" r:id="rId14"/>
    <p:sldId id="285" r:id="rId15"/>
    <p:sldId id="291" r:id="rId16"/>
    <p:sldId id="289" r:id="rId17"/>
    <p:sldId id="290" r:id="rId18"/>
    <p:sldId id="288" r:id="rId19"/>
    <p:sldId id="294" r:id="rId20"/>
    <p:sldId id="276" r:id="rId21"/>
    <p:sldId id="292" r:id="rId22"/>
    <p:sldId id="296" r:id="rId23"/>
    <p:sldId id="293" r:id="rId24"/>
    <p:sldId id="273" r:id="rId25"/>
  </p:sldIdLst>
  <p:sldSz cx="12192000" cy="6858000"/>
  <p:notesSz cx="6858000" cy="931386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ger, Orla" initials="BO" lastIdx="1" clrIdx="0">
    <p:extLst>
      <p:ext uri="{19B8F6BF-5375-455C-9EA6-DF929625EA0E}">
        <p15:presenceInfo xmlns:p15="http://schemas.microsoft.com/office/powerpoint/2012/main" userId="S::Bolger_O@cde.state.co.us::26df3de8-770e-46ec-ac4b-c18fa278b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35D3D-833A-4C88-B38A-3BBD664FD687}" v="309" dt="2021-08-30T21:24:23.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91156" autoAdjust="0"/>
  </p:normalViewPr>
  <p:slideViewPr>
    <p:cSldViewPr snapToGrid="0">
      <p:cViewPr varScale="1">
        <p:scale>
          <a:sx n="59" d="100"/>
          <a:sy n="59" d="100"/>
        </p:scale>
        <p:origin x="22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2"/>
    </p:cViewPr>
  </p:sorterViewPr>
  <p:notesViewPr>
    <p:cSldViewPr snapToGrid="0">
      <p:cViewPr>
        <p:scale>
          <a:sx n="100" d="100"/>
          <a:sy n="100" d="100"/>
        </p:scale>
        <p:origin x="2400" y="-3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leyer, Alyssa" userId="9f515119-a6af-44c8-9bec-87839faa4e8a" providerId="ADAL" clId="{5D335D3D-833A-4C88-B38A-3BBD664FD687}"/>
    <pc:docChg chg="undo custSel modSld modNotesMaster">
      <pc:chgData name="Ohleyer, Alyssa" userId="9f515119-a6af-44c8-9bec-87839faa4e8a" providerId="ADAL" clId="{5D335D3D-833A-4C88-B38A-3BBD664FD687}" dt="2021-08-30T21:25:30.544" v="6710" actId="20577"/>
      <pc:docMkLst>
        <pc:docMk/>
      </pc:docMkLst>
      <pc:sldChg chg="modSp mod modNotesTx">
        <pc:chgData name="Ohleyer, Alyssa" userId="9f515119-a6af-44c8-9bec-87839faa4e8a" providerId="ADAL" clId="{5D335D3D-833A-4C88-B38A-3BBD664FD687}" dt="2021-08-30T21:25:30.544" v="6710" actId="20577"/>
        <pc:sldMkLst>
          <pc:docMk/>
          <pc:sldMk cId="1777056813" sldId="273"/>
        </pc:sldMkLst>
        <pc:spChg chg="ord">
          <ac:chgData name="Ohleyer, Alyssa" userId="9f515119-a6af-44c8-9bec-87839faa4e8a" providerId="ADAL" clId="{5D335D3D-833A-4C88-B38A-3BBD664FD687}" dt="2021-08-30T21:25:10.019" v="6703" actId="13244"/>
          <ac:spMkLst>
            <pc:docMk/>
            <pc:sldMk cId="1777056813" sldId="273"/>
            <ac:spMk id="4" creationId="{00000000-0000-0000-0000-000000000000}"/>
          </ac:spMkLst>
        </pc:spChg>
        <pc:spChg chg="ord">
          <ac:chgData name="Ohleyer, Alyssa" userId="9f515119-a6af-44c8-9bec-87839faa4e8a" providerId="ADAL" clId="{5D335D3D-833A-4C88-B38A-3BBD664FD687}" dt="2021-08-30T21:25:15.934" v="6704" actId="13244"/>
          <ac:spMkLst>
            <pc:docMk/>
            <pc:sldMk cId="1777056813" sldId="273"/>
            <ac:spMk id="6" creationId="{00000000-0000-0000-0000-000000000000}"/>
          </ac:spMkLst>
        </pc:spChg>
      </pc:sldChg>
      <pc:sldChg chg="modSp mod">
        <pc:chgData name="Ohleyer, Alyssa" userId="9f515119-a6af-44c8-9bec-87839faa4e8a" providerId="ADAL" clId="{5D335D3D-833A-4C88-B38A-3BBD664FD687}" dt="2021-08-30T21:23:25.255" v="6694" actId="13244"/>
        <pc:sldMkLst>
          <pc:docMk/>
          <pc:sldMk cId="3341235357" sldId="274"/>
        </pc:sldMkLst>
        <pc:spChg chg="mod">
          <ac:chgData name="Ohleyer, Alyssa" userId="9f515119-a6af-44c8-9bec-87839faa4e8a" providerId="ADAL" clId="{5D335D3D-833A-4C88-B38A-3BBD664FD687}" dt="2021-08-25T21:37:07.546" v="94" actId="20577"/>
          <ac:spMkLst>
            <pc:docMk/>
            <pc:sldMk cId="3341235357" sldId="274"/>
            <ac:spMk id="3" creationId="{00000000-0000-0000-0000-000000000000}"/>
          </ac:spMkLst>
        </pc:spChg>
        <pc:spChg chg="ord">
          <ac:chgData name="Ohleyer, Alyssa" userId="9f515119-a6af-44c8-9bec-87839faa4e8a" providerId="ADAL" clId="{5D335D3D-833A-4C88-B38A-3BBD664FD687}" dt="2021-08-30T21:22:23.917" v="6686" actId="13244"/>
          <ac:spMkLst>
            <pc:docMk/>
            <pc:sldMk cId="3341235357" sldId="274"/>
            <ac:spMk id="4" creationId="{00000000-0000-0000-0000-000000000000}"/>
          </ac:spMkLst>
        </pc:spChg>
        <pc:spChg chg="mod">
          <ac:chgData name="Ohleyer, Alyssa" userId="9f515119-a6af-44c8-9bec-87839faa4e8a" providerId="ADAL" clId="{5D335D3D-833A-4C88-B38A-3BBD664FD687}" dt="2021-08-30T21:16:46.259" v="6460" actId="207"/>
          <ac:spMkLst>
            <pc:docMk/>
            <pc:sldMk cId="3341235357" sldId="274"/>
            <ac:spMk id="5" creationId="{00000000-0000-0000-0000-000000000000}"/>
          </ac:spMkLst>
        </pc:spChg>
        <pc:spChg chg="mod">
          <ac:chgData name="Ohleyer, Alyssa" userId="9f515119-a6af-44c8-9bec-87839faa4e8a" providerId="ADAL" clId="{5D335D3D-833A-4C88-B38A-3BBD664FD687}" dt="2021-08-30T21:16:49.303" v="6461" actId="207"/>
          <ac:spMkLst>
            <pc:docMk/>
            <pc:sldMk cId="3341235357" sldId="274"/>
            <ac:spMk id="6" creationId="{00000000-0000-0000-0000-000000000000}"/>
          </ac:spMkLst>
        </pc:spChg>
        <pc:spChg chg="mod">
          <ac:chgData name="Ohleyer, Alyssa" userId="9f515119-a6af-44c8-9bec-87839faa4e8a" providerId="ADAL" clId="{5D335D3D-833A-4C88-B38A-3BBD664FD687}" dt="2021-08-30T21:16:52.449" v="6462" actId="207"/>
          <ac:spMkLst>
            <pc:docMk/>
            <pc:sldMk cId="3341235357" sldId="274"/>
            <ac:spMk id="7" creationId="{00000000-0000-0000-0000-000000000000}"/>
          </ac:spMkLst>
        </pc:spChg>
        <pc:spChg chg="mod">
          <ac:chgData name="Ohleyer, Alyssa" userId="9f515119-a6af-44c8-9bec-87839faa4e8a" providerId="ADAL" clId="{5D335D3D-833A-4C88-B38A-3BBD664FD687}" dt="2021-08-30T21:16:55.225" v="6463" actId="207"/>
          <ac:spMkLst>
            <pc:docMk/>
            <pc:sldMk cId="3341235357" sldId="274"/>
            <ac:spMk id="10" creationId="{D568B4FC-0521-4F8E-A148-94EB1464DDFB}"/>
          </ac:spMkLst>
        </pc:spChg>
        <pc:spChg chg="mod ord">
          <ac:chgData name="Ohleyer, Alyssa" userId="9f515119-a6af-44c8-9bec-87839faa4e8a" providerId="ADAL" clId="{5D335D3D-833A-4C88-B38A-3BBD664FD687}" dt="2021-08-30T21:22:39.561" v="6687" actId="13244"/>
          <ac:spMkLst>
            <pc:docMk/>
            <pc:sldMk cId="3341235357" sldId="274"/>
            <ac:spMk id="29" creationId="{77C54D3C-EDAD-42A9-8CA4-6ECEA26212A6}"/>
          </ac:spMkLst>
        </pc:spChg>
        <pc:spChg chg="ord">
          <ac:chgData name="Ohleyer, Alyssa" userId="9f515119-a6af-44c8-9bec-87839faa4e8a" providerId="ADAL" clId="{5D335D3D-833A-4C88-B38A-3BBD664FD687}" dt="2021-08-30T21:22:53.422" v="6688" actId="13244"/>
          <ac:spMkLst>
            <pc:docMk/>
            <pc:sldMk cId="3341235357" sldId="274"/>
            <ac:spMk id="31" creationId="{4E012562-61A1-4759-A134-6189D20CC63B}"/>
          </ac:spMkLst>
        </pc:spChg>
        <pc:spChg chg="ord">
          <ac:chgData name="Ohleyer, Alyssa" userId="9f515119-a6af-44c8-9bec-87839faa4e8a" providerId="ADAL" clId="{5D335D3D-833A-4C88-B38A-3BBD664FD687}" dt="2021-08-30T21:22:57.668" v="6689" actId="13244"/>
          <ac:spMkLst>
            <pc:docMk/>
            <pc:sldMk cId="3341235357" sldId="274"/>
            <ac:spMk id="33" creationId="{0C646593-8D0D-4B67-842C-A3BD41990CF2}"/>
          </ac:spMkLst>
        </pc:spChg>
        <pc:spChg chg="ord">
          <ac:chgData name="Ohleyer, Alyssa" userId="9f515119-a6af-44c8-9bec-87839faa4e8a" providerId="ADAL" clId="{5D335D3D-833A-4C88-B38A-3BBD664FD687}" dt="2021-08-30T21:23:01.392" v="6690" actId="13244"/>
          <ac:spMkLst>
            <pc:docMk/>
            <pc:sldMk cId="3341235357" sldId="274"/>
            <ac:spMk id="35" creationId="{E83AD50B-23DE-4C60-8D13-3D49CE9A2E46}"/>
          </ac:spMkLst>
        </pc:spChg>
        <pc:spChg chg="ord">
          <ac:chgData name="Ohleyer, Alyssa" userId="9f515119-a6af-44c8-9bec-87839faa4e8a" providerId="ADAL" clId="{5D335D3D-833A-4C88-B38A-3BBD664FD687}" dt="2021-08-30T21:23:22.659" v="6693" actId="13244"/>
          <ac:spMkLst>
            <pc:docMk/>
            <pc:sldMk cId="3341235357" sldId="274"/>
            <ac:spMk id="37" creationId="{C8F6B1B6-D72F-45D2-B868-2E4BA635A103}"/>
          </ac:spMkLst>
        </pc:spChg>
        <pc:spChg chg="ord">
          <ac:chgData name="Ohleyer, Alyssa" userId="9f515119-a6af-44c8-9bec-87839faa4e8a" providerId="ADAL" clId="{5D335D3D-833A-4C88-B38A-3BBD664FD687}" dt="2021-08-30T21:23:25.255" v="6694" actId="13244"/>
          <ac:spMkLst>
            <pc:docMk/>
            <pc:sldMk cId="3341235357" sldId="274"/>
            <ac:spMk id="39" creationId="{6AFE2AF6-0CB4-4BFC-A53A-BB1872DA24B3}"/>
          </ac:spMkLst>
        </pc:spChg>
        <pc:cxnChg chg="mod">
          <ac:chgData name="Ohleyer, Alyssa" userId="9f515119-a6af-44c8-9bec-87839faa4e8a" providerId="ADAL" clId="{5D335D3D-833A-4C88-B38A-3BBD664FD687}" dt="2021-08-30T20:14:07.018" v="4298" actId="962"/>
          <ac:cxnSpMkLst>
            <pc:docMk/>
            <pc:sldMk cId="3341235357" sldId="274"/>
            <ac:cxnSpMk id="8" creationId="{00000000-0000-0000-0000-000000000000}"/>
          </ac:cxnSpMkLst>
        </pc:cxnChg>
        <pc:cxnChg chg="mod">
          <ac:chgData name="Ohleyer, Alyssa" userId="9f515119-a6af-44c8-9bec-87839faa4e8a" providerId="ADAL" clId="{5D335D3D-833A-4C88-B38A-3BBD664FD687}" dt="2021-08-30T20:14:13.313" v="4299" actId="962"/>
          <ac:cxnSpMkLst>
            <pc:docMk/>
            <pc:sldMk cId="3341235357" sldId="274"/>
            <ac:cxnSpMk id="9" creationId="{00000000-0000-0000-0000-000000000000}"/>
          </ac:cxnSpMkLst>
        </pc:cxnChg>
        <pc:cxnChg chg="mod">
          <ac:chgData name="Ohleyer, Alyssa" userId="9f515119-a6af-44c8-9bec-87839faa4e8a" providerId="ADAL" clId="{5D335D3D-833A-4C88-B38A-3BBD664FD687}" dt="2021-08-30T20:14:15.983" v="4300" actId="962"/>
          <ac:cxnSpMkLst>
            <pc:docMk/>
            <pc:sldMk cId="3341235357" sldId="274"/>
            <ac:cxnSpMk id="14" creationId="{EB85F2B1-7181-4DAF-AE29-A80F395F0066}"/>
          </ac:cxnSpMkLst>
        </pc:cxnChg>
        <pc:cxnChg chg="mod">
          <ac:chgData name="Ohleyer, Alyssa" userId="9f515119-a6af-44c8-9bec-87839faa4e8a" providerId="ADAL" clId="{5D335D3D-833A-4C88-B38A-3BBD664FD687}" dt="2021-08-30T20:14:18.447" v="4301" actId="962"/>
          <ac:cxnSpMkLst>
            <pc:docMk/>
            <pc:sldMk cId="3341235357" sldId="274"/>
            <ac:cxnSpMk id="30" creationId="{B374598B-18F4-4320-9A53-6A4F3C78DAED}"/>
          </ac:cxnSpMkLst>
        </pc:cxnChg>
      </pc:sldChg>
      <pc:sldChg chg="modSp mod">
        <pc:chgData name="Ohleyer, Alyssa" userId="9f515119-a6af-44c8-9bec-87839faa4e8a" providerId="ADAL" clId="{5D335D3D-833A-4C88-B38A-3BBD664FD687}" dt="2021-08-30T21:23:55.804" v="6696" actId="13244"/>
        <pc:sldMkLst>
          <pc:docMk/>
          <pc:sldMk cId="3341235357" sldId="275"/>
        </pc:sldMkLst>
        <pc:spChg chg="ord">
          <ac:chgData name="Ohleyer, Alyssa" userId="9f515119-a6af-44c8-9bec-87839faa4e8a" providerId="ADAL" clId="{5D335D3D-833A-4C88-B38A-3BBD664FD687}" dt="2021-08-30T21:23:51.272" v="6695" actId="13244"/>
          <ac:spMkLst>
            <pc:docMk/>
            <pc:sldMk cId="3341235357" sldId="275"/>
            <ac:spMk id="4" creationId="{00000000-0000-0000-0000-000000000000}"/>
          </ac:spMkLst>
        </pc:spChg>
        <pc:picChg chg="mod ord">
          <ac:chgData name="Ohleyer, Alyssa" userId="9f515119-a6af-44c8-9bec-87839faa4e8a" providerId="ADAL" clId="{5D335D3D-833A-4C88-B38A-3BBD664FD687}" dt="2021-08-30T21:23:55.804" v="6696" actId="13244"/>
          <ac:picMkLst>
            <pc:docMk/>
            <pc:sldMk cId="3341235357" sldId="275"/>
            <ac:picMk id="7" creationId="{00000000-0000-0000-0000-000000000000}"/>
          </ac:picMkLst>
        </pc:picChg>
      </pc:sldChg>
      <pc:sldChg chg="modSp mod modNotesTx">
        <pc:chgData name="Ohleyer, Alyssa" userId="9f515119-a6af-44c8-9bec-87839faa4e8a" providerId="ADAL" clId="{5D335D3D-833A-4C88-B38A-3BBD664FD687}" dt="2021-08-30T21:19:26.330" v="6495" actId="20577"/>
        <pc:sldMkLst>
          <pc:docMk/>
          <pc:sldMk cId="3341235357" sldId="276"/>
        </pc:sldMkLst>
        <pc:spChg chg="mod">
          <ac:chgData name="Ohleyer, Alyssa" userId="9f515119-a6af-44c8-9bec-87839faa4e8a" providerId="ADAL" clId="{5D335D3D-833A-4C88-B38A-3BBD664FD687}" dt="2021-08-30T21:19:26.330" v="6495" actId="20577"/>
          <ac:spMkLst>
            <pc:docMk/>
            <pc:sldMk cId="3341235357" sldId="276"/>
            <ac:spMk id="2" creationId="{00000000-0000-0000-0000-000000000000}"/>
          </ac:spMkLst>
        </pc:spChg>
        <pc:picChg chg="mod">
          <ac:chgData name="Ohleyer, Alyssa" userId="9f515119-a6af-44c8-9bec-87839faa4e8a" providerId="ADAL" clId="{5D335D3D-833A-4C88-B38A-3BBD664FD687}" dt="2021-08-30T21:15:50.218" v="6339" actId="962"/>
          <ac:picMkLst>
            <pc:docMk/>
            <pc:sldMk cId="3341235357" sldId="276"/>
            <ac:picMk id="8" creationId="{0A8814A5-3C25-471F-91C9-C7C507533C46}"/>
          </ac:picMkLst>
        </pc:picChg>
      </pc:sldChg>
      <pc:sldChg chg="modSp mod">
        <pc:chgData name="Ohleyer, Alyssa" userId="9f515119-a6af-44c8-9bec-87839faa4e8a" providerId="ADAL" clId="{5D335D3D-833A-4C88-B38A-3BBD664FD687}" dt="2021-08-30T21:17:27.411" v="6468" actId="207"/>
        <pc:sldMkLst>
          <pc:docMk/>
          <pc:sldMk cId="116214353" sldId="278"/>
        </pc:sldMkLst>
        <pc:spChg chg="mod">
          <ac:chgData name="Ohleyer, Alyssa" userId="9f515119-a6af-44c8-9bec-87839faa4e8a" providerId="ADAL" clId="{5D335D3D-833A-4C88-B38A-3BBD664FD687}" dt="2021-08-30T20:15:41.893" v="4413" actId="962"/>
          <ac:spMkLst>
            <pc:docMk/>
            <pc:sldMk cId="116214353" sldId="278"/>
            <ac:spMk id="8" creationId="{00000000-0000-0000-0000-000000000000}"/>
          </ac:spMkLst>
        </pc:spChg>
        <pc:spChg chg="mod">
          <ac:chgData name="Ohleyer, Alyssa" userId="9f515119-a6af-44c8-9bec-87839faa4e8a" providerId="ADAL" clId="{5D335D3D-833A-4C88-B38A-3BBD664FD687}" dt="2021-08-30T20:16:07.460" v="4551" actId="962"/>
          <ac:spMkLst>
            <pc:docMk/>
            <pc:sldMk cId="116214353" sldId="278"/>
            <ac:spMk id="9" creationId="{00000000-0000-0000-0000-000000000000}"/>
          </ac:spMkLst>
        </pc:spChg>
        <pc:spChg chg="mod">
          <ac:chgData name="Ohleyer, Alyssa" userId="9f515119-a6af-44c8-9bec-87839faa4e8a" providerId="ADAL" clId="{5D335D3D-833A-4C88-B38A-3BBD664FD687}" dt="2021-08-30T20:16:33.292" v="4637" actId="962"/>
          <ac:spMkLst>
            <pc:docMk/>
            <pc:sldMk cId="116214353" sldId="278"/>
            <ac:spMk id="10" creationId="{00000000-0000-0000-0000-000000000000}"/>
          </ac:spMkLst>
        </pc:spChg>
        <pc:spChg chg="mod">
          <ac:chgData name="Ohleyer, Alyssa" userId="9f515119-a6af-44c8-9bec-87839faa4e8a" providerId="ADAL" clId="{5D335D3D-833A-4C88-B38A-3BBD664FD687}" dt="2021-08-30T21:17:16.147" v="6467" actId="208"/>
          <ac:spMkLst>
            <pc:docMk/>
            <pc:sldMk cId="116214353" sldId="278"/>
            <ac:spMk id="11" creationId="{00000000-0000-0000-0000-000000000000}"/>
          </ac:spMkLst>
        </pc:spChg>
        <pc:spChg chg="mod">
          <ac:chgData name="Ohleyer, Alyssa" userId="9f515119-a6af-44c8-9bec-87839faa4e8a" providerId="ADAL" clId="{5D335D3D-833A-4C88-B38A-3BBD664FD687}" dt="2021-08-30T21:17:27.411" v="6468" actId="207"/>
          <ac:spMkLst>
            <pc:docMk/>
            <pc:sldMk cId="116214353" sldId="278"/>
            <ac:spMk id="12" creationId="{00000000-0000-0000-0000-000000000000}"/>
          </ac:spMkLst>
        </pc:spChg>
      </pc:sldChg>
      <pc:sldChg chg="modSp mod">
        <pc:chgData name="Ohleyer, Alyssa" userId="9f515119-a6af-44c8-9bec-87839faa4e8a" providerId="ADAL" clId="{5D335D3D-833A-4C88-B38A-3BBD664FD687}" dt="2021-08-30T21:17:34.377" v="6470" actId="207"/>
        <pc:sldMkLst>
          <pc:docMk/>
          <pc:sldMk cId="116214353" sldId="279"/>
        </pc:sldMkLst>
        <pc:spChg chg="mod">
          <ac:chgData name="Ohleyer, Alyssa" userId="9f515119-a6af-44c8-9bec-87839faa4e8a" providerId="ADAL" clId="{5D335D3D-833A-4C88-B38A-3BBD664FD687}" dt="2021-08-30T20:16:46.884" v="4638" actId="962"/>
          <ac:spMkLst>
            <pc:docMk/>
            <pc:sldMk cId="116214353" sldId="279"/>
            <ac:spMk id="10" creationId="{00000000-0000-0000-0000-000000000000}"/>
          </ac:spMkLst>
        </pc:spChg>
        <pc:spChg chg="mod">
          <ac:chgData name="Ohleyer, Alyssa" userId="9f515119-a6af-44c8-9bec-87839faa4e8a" providerId="ADAL" clId="{5D335D3D-833A-4C88-B38A-3BBD664FD687}" dt="2021-08-30T21:17:31.285" v="6469" actId="207"/>
          <ac:spMkLst>
            <pc:docMk/>
            <pc:sldMk cId="116214353" sldId="279"/>
            <ac:spMk id="11" creationId="{00000000-0000-0000-0000-000000000000}"/>
          </ac:spMkLst>
        </pc:spChg>
        <pc:spChg chg="mod">
          <ac:chgData name="Ohleyer, Alyssa" userId="9f515119-a6af-44c8-9bec-87839faa4e8a" providerId="ADAL" clId="{5D335D3D-833A-4C88-B38A-3BBD664FD687}" dt="2021-08-30T21:17:34.377" v="6470" actId="207"/>
          <ac:spMkLst>
            <pc:docMk/>
            <pc:sldMk cId="116214353" sldId="279"/>
            <ac:spMk id="12" creationId="{00000000-0000-0000-0000-000000000000}"/>
          </ac:spMkLst>
        </pc:spChg>
      </pc:sldChg>
      <pc:sldChg chg="modSp mod">
        <pc:chgData name="Ohleyer, Alyssa" userId="9f515119-a6af-44c8-9bec-87839faa4e8a" providerId="ADAL" clId="{5D335D3D-833A-4C88-B38A-3BBD664FD687}" dt="2021-08-30T21:17:38.046" v="6471" actId="207"/>
        <pc:sldMkLst>
          <pc:docMk/>
          <pc:sldMk cId="116214353" sldId="280"/>
        </pc:sldMkLst>
        <pc:spChg chg="mod">
          <ac:chgData name="Ohleyer, Alyssa" userId="9f515119-a6af-44c8-9bec-87839faa4e8a" providerId="ADAL" clId="{5D335D3D-833A-4C88-B38A-3BBD664FD687}" dt="2021-08-30T21:17:38.046" v="6471" actId="207"/>
          <ac:spMkLst>
            <pc:docMk/>
            <pc:sldMk cId="116214353" sldId="280"/>
            <ac:spMk id="6" creationId="{00000000-0000-0000-0000-000000000000}"/>
          </ac:spMkLst>
        </pc:spChg>
      </pc:sldChg>
      <pc:sldChg chg="addSp modSp mod">
        <pc:chgData name="Ohleyer, Alyssa" userId="9f515119-a6af-44c8-9bec-87839faa4e8a" providerId="ADAL" clId="{5D335D3D-833A-4C88-B38A-3BBD664FD687}" dt="2021-08-30T21:24:35.282" v="6701" actId="13244"/>
        <pc:sldMkLst>
          <pc:docMk/>
          <pc:sldMk cId="2874126722" sldId="281"/>
        </pc:sldMkLst>
        <pc:spChg chg="ord">
          <ac:chgData name="Ohleyer, Alyssa" userId="9f515119-a6af-44c8-9bec-87839faa4e8a" providerId="ADAL" clId="{5D335D3D-833A-4C88-B38A-3BBD664FD687}" dt="2021-08-30T21:24:35.282" v="6701" actId="13244"/>
          <ac:spMkLst>
            <pc:docMk/>
            <pc:sldMk cId="2874126722" sldId="281"/>
            <ac:spMk id="4" creationId="{00000000-0000-0000-0000-000000000000}"/>
          </ac:spMkLst>
        </pc:spChg>
        <pc:spChg chg="mod">
          <ac:chgData name="Ohleyer, Alyssa" userId="9f515119-a6af-44c8-9bec-87839faa4e8a" providerId="ADAL" clId="{5D335D3D-833A-4C88-B38A-3BBD664FD687}" dt="2021-08-30T20:18:23.397" v="4836" actId="164"/>
          <ac:spMkLst>
            <pc:docMk/>
            <pc:sldMk cId="2874126722" sldId="281"/>
            <ac:spMk id="9" creationId="{3B407C2F-3FFC-44D3-84AE-B6A297BED3C3}"/>
          </ac:spMkLst>
        </pc:spChg>
        <pc:spChg chg="mod">
          <ac:chgData name="Ohleyer, Alyssa" userId="9f515119-a6af-44c8-9bec-87839faa4e8a" providerId="ADAL" clId="{5D335D3D-833A-4C88-B38A-3BBD664FD687}" dt="2021-08-30T20:18:23.397" v="4836" actId="164"/>
          <ac:spMkLst>
            <pc:docMk/>
            <pc:sldMk cId="2874126722" sldId="281"/>
            <ac:spMk id="11" creationId="{C5B01E2E-CD87-47CA-A0D0-31350A13278D}"/>
          </ac:spMkLst>
        </pc:spChg>
        <pc:spChg chg="mod">
          <ac:chgData name="Ohleyer, Alyssa" userId="9f515119-a6af-44c8-9bec-87839faa4e8a" providerId="ADAL" clId="{5D335D3D-833A-4C88-B38A-3BBD664FD687}" dt="2021-08-30T20:18:03.246" v="4833" actId="164"/>
          <ac:spMkLst>
            <pc:docMk/>
            <pc:sldMk cId="2874126722" sldId="281"/>
            <ac:spMk id="15" creationId="{1684AD41-5CB1-406E-9FB2-E93EA628C2F0}"/>
          </ac:spMkLst>
        </pc:spChg>
        <pc:grpChg chg="add mod">
          <ac:chgData name="Ohleyer, Alyssa" userId="9f515119-a6af-44c8-9bec-87839faa4e8a" providerId="ADAL" clId="{5D335D3D-833A-4C88-B38A-3BBD664FD687}" dt="2021-08-30T21:24:23.878" v="6699" actId="962"/>
          <ac:grpSpMkLst>
            <pc:docMk/>
            <pc:sldMk cId="2874126722" sldId="281"/>
            <ac:grpSpMk id="5" creationId="{23011970-B687-4EDB-A1D8-0FE5CF8EF99A}"/>
          </ac:grpSpMkLst>
        </pc:grpChg>
        <pc:grpChg chg="add mod ord">
          <ac:chgData name="Ohleyer, Alyssa" userId="9f515119-a6af-44c8-9bec-87839faa4e8a" providerId="ADAL" clId="{5D335D3D-833A-4C88-B38A-3BBD664FD687}" dt="2021-08-30T21:24:29.970" v="6700"/>
          <ac:grpSpMkLst>
            <pc:docMk/>
            <pc:sldMk cId="2874126722" sldId="281"/>
            <ac:grpSpMk id="7" creationId="{463895FA-77E7-4D2B-9F53-3885E93D2BBB}"/>
          </ac:grpSpMkLst>
        </pc:grpChg>
        <pc:picChg chg="mod">
          <ac:chgData name="Ohleyer, Alyssa" userId="9f515119-a6af-44c8-9bec-87839faa4e8a" providerId="ADAL" clId="{5D335D3D-833A-4C88-B38A-3BBD664FD687}" dt="2021-08-30T20:18:23.397" v="4836" actId="164"/>
          <ac:picMkLst>
            <pc:docMk/>
            <pc:sldMk cId="2874126722" sldId="281"/>
            <ac:picMk id="6" creationId="{C1820AAC-2DDE-456F-94B2-7D5E5ECD3360}"/>
          </ac:picMkLst>
        </pc:picChg>
        <pc:picChg chg="mod">
          <ac:chgData name="Ohleyer, Alyssa" userId="9f515119-a6af-44c8-9bec-87839faa4e8a" providerId="ADAL" clId="{5D335D3D-833A-4C88-B38A-3BBD664FD687}" dt="2021-08-30T20:18:23.397" v="4836" actId="164"/>
          <ac:picMkLst>
            <pc:docMk/>
            <pc:sldMk cId="2874126722" sldId="281"/>
            <ac:picMk id="8" creationId="{499D2CAD-147E-4AC3-9B56-3FC937DCC6FA}"/>
          </ac:picMkLst>
        </pc:picChg>
        <pc:picChg chg="mod">
          <ac:chgData name="Ohleyer, Alyssa" userId="9f515119-a6af-44c8-9bec-87839faa4e8a" providerId="ADAL" clId="{5D335D3D-833A-4C88-B38A-3BBD664FD687}" dt="2021-08-30T20:18:03.246" v="4833" actId="164"/>
          <ac:picMkLst>
            <pc:docMk/>
            <pc:sldMk cId="2874126722" sldId="281"/>
            <ac:picMk id="1026" creationId="{00000000-0000-0000-0000-000000000000}"/>
          </ac:picMkLst>
        </pc:picChg>
        <pc:cxnChg chg="mod">
          <ac:chgData name="Ohleyer, Alyssa" userId="9f515119-a6af-44c8-9bec-87839faa4e8a" providerId="ADAL" clId="{5D335D3D-833A-4C88-B38A-3BBD664FD687}" dt="2021-08-30T20:18:23.397" v="4836" actId="164"/>
          <ac:cxnSpMkLst>
            <pc:docMk/>
            <pc:sldMk cId="2874126722" sldId="281"/>
            <ac:cxnSpMk id="12" creationId="{71BD89BE-B33C-43A6-BF67-4EB6EAD3DEC3}"/>
          </ac:cxnSpMkLst>
        </pc:cxnChg>
      </pc:sldChg>
      <pc:sldChg chg="modSp mod">
        <pc:chgData name="Ohleyer, Alyssa" userId="9f515119-a6af-44c8-9bec-87839faa4e8a" providerId="ADAL" clId="{5D335D3D-833A-4C88-B38A-3BBD664FD687}" dt="2021-08-30T21:17:56.347" v="6473" actId="207"/>
        <pc:sldMkLst>
          <pc:docMk/>
          <pc:sldMk cId="2874126722" sldId="282"/>
        </pc:sldMkLst>
        <pc:spChg chg="mod">
          <ac:chgData name="Ohleyer, Alyssa" userId="9f515119-a6af-44c8-9bec-87839faa4e8a" providerId="ADAL" clId="{5D335D3D-833A-4C88-B38A-3BBD664FD687}" dt="2021-08-30T21:17:56.347" v="6473" actId="207"/>
          <ac:spMkLst>
            <pc:docMk/>
            <pc:sldMk cId="2874126722" sldId="282"/>
            <ac:spMk id="6" creationId="{00000000-0000-0000-0000-000000000000}"/>
          </ac:spMkLst>
        </pc:spChg>
      </pc:sldChg>
      <pc:sldChg chg="addSp modSp mod modNotesTx">
        <pc:chgData name="Ohleyer, Alyssa" userId="9f515119-a6af-44c8-9bec-87839faa4e8a" providerId="ADAL" clId="{5D335D3D-833A-4C88-B38A-3BBD664FD687}" dt="2021-08-30T20:58:09.849" v="5566" actId="962"/>
        <pc:sldMkLst>
          <pc:docMk/>
          <pc:sldMk cId="2874126722" sldId="284"/>
        </pc:sldMkLst>
        <pc:spChg chg="mod">
          <ac:chgData name="Ohleyer, Alyssa" userId="9f515119-a6af-44c8-9bec-87839faa4e8a" providerId="ADAL" clId="{5D335D3D-833A-4C88-B38A-3BBD664FD687}" dt="2021-08-26T14:47:55.516" v="4292" actId="27636"/>
          <ac:spMkLst>
            <pc:docMk/>
            <pc:sldMk cId="2874126722" sldId="284"/>
            <ac:spMk id="3" creationId="{00000000-0000-0000-0000-000000000000}"/>
          </ac:spMkLst>
        </pc:spChg>
        <pc:cxnChg chg="add mod">
          <ac:chgData name="Ohleyer, Alyssa" userId="9f515119-a6af-44c8-9bec-87839faa4e8a" providerId="ADAL" clId="{5D335D3D-833A-4C88-B38A-3BBD664FD687}" dt="2021-08-30T20:58:09.849" v="5566" actId="962"/>
          <ac:cxnSpMkLst>
            <pc:docMk/>
            <pc:sldMk cId="2874126722" sldId="284"/>
            <ac:cxnSpMk id="6" creationId="{713D84E5-2053-430D-A97F-94236623A52C}"/>
          </ac:cxnSpMkLst>
        </pc:cxnChg>
      </pc:sldChg>
      <pc:sldChg chg="modNotesTx">
        <pc:chgData name="Ohleyer, Alyssa" userId="9f515119-a6af-44c8-9bec-87839faa4e8a" providerId="ADAL" clId="{5D335D3D-833A-4C88-B38A-3BBD664FD687}" dt="2021-08-26T13:59:49.206" v="3704" actId="20577"/>
        <pc:sldMkLst>
          <pc:docMk/>
          <pc:sldMk cId="2874126722" sldId="285"/>
        </pc:sldMkLst>
      </pc:sldChg>
      <pc:sldChg chg="modSp mod">
        <pc:chgData name="Ohleyer, Alyssa" userId="9f515119-a6af-44c8-9bec-87839faa4e8a" providerId="ADAL" clId="{5D335D3D-833A-4C88-B38A-3BBD664FD687}" dt="2021-08-30T21:20:38.591" v="6543" actId="962"/>
        <pc:sldMkLst>
          <pc:docMk/>
          <pc:sldMk cId="671620503" sldId="286"/>
        </pc:sldMkLst>
        <pc:picChg chg="mod">
          <ac:chgData name="Ohleyer, Alyssa" userId="9f515119-a6af-44c8-9bec-87839faa4e8a" providerId="ADAL" clId="{5D335D3D-833A-4C88-B38A-3BBD664FD687}" dt="2021-08-30T21:20:38.591" v="6543" actId="962"/>
          <ac:picMkLst>
            <pc:docMk/>
            <pc:sldMk cId="671620503" sldId="286"/>
            <ac:picMk id="6" creationId="{130F770E-7F46-4102-BFE7-308FC233BDC7}"/>
          </ac:picMkLst>
        </pc:picChg>
      </pc:sldChg>
      <pc:sldChg chg="modSp mod modNotesTx">
        <pc:chgData name="Ohleyer, Alyssa" userId="9f515119-a6af-44c8-9bec-87839faa4e8a" providerId="ADAL" clId="{5D335D3D-833A-4C88-B38A-3BBD664FD687}" dt="2021-08-30T21:20:57.486" v="6569" actId="962"/>
        <pc:sldMkLst>
          <pc:docMk/>
          <pc:sldMk cId="671620503" sldId="287"/>
        </pc:sldMkLst>
        <pc:picChg chg="mod">
          <ac:chgData name="Ohleyer, Alyssa" userId="9f515119-a6af-44c8-9bec-87839faa4e8a" providerId="ADAL" clId="{5D335D3D-833A-4C88-B38A-3BBD664FD687}" dt="2021-08-30T21:20:57.486" v="6569" actId="962"/>
          <ac:picMkLst>
            <pc:docMk/>
            <pc:sldMk cId="671620503" sldId="287"/>
            <ac:picMk id="7" creationId="{E713EADB-9E2D-43B2-808A-47EF484DA2BE}"/>
          </ac:picMkLst>
        </pc:picChg>
      </pc:sldChg>
      <pc:sldChg chg="modSp mod modNotesTx">
        <pc:chgData name="Ohleyer, Alyssa" userId="9f515119-a6af-44c8-9bec-87839faa4e8a" providerId="ADAL" clId="{5D335D3D-833A-4C88-B38A-3BBD664FD687}" dt="2021-08-30T21:19:07.170" v="6484" actId="207"/>
        <pc:sldMkLst>
          <pc:docMk/>
          <pc:sldMk cId="2656460203" sldId="288"/>
        </pc:sldMkLst>
        <pc:spChg chg="mod">
          <ac:chgData name="Ohleyer, Alyssa" userId="9f515119-a6af-44c8-9bec-87839faa4e8a" providerId="ADAL" clId="{5D335D3D-833A-4C88-B38A-3BBD664FD687}" dt="2021-08-30T21:19:07.170" v="6484" actId="207"/>
          <ac:spMkLst>
            <pc:docMk/>
            <pc:sldMk cId="2656460203" sldId="288"/>
            <ac:spMk id="7" creationId="{00000000-0000-0000-0000-000000000000}"/>
          </ac:spMkLst>
        </pc:spChg>
        <pc:picChg chg="mod">
          <ac:chgData name="Ohleyer, Alyssa" userId="9f515119-a6af-44c8-9bec-87839faa4e8a" providerId="ADAL" clId="{5D335D3D-833A-4C88-B38A-3BBD664FD687}" dt="2021-08-30T21:01:16.438" v="6035" actId="962"/>
          <ac:picMkLst>
            <pc:docMk/>
            <pc:sldMk cId="2656460203" sldId="288"/>
            <ac:picMk id="5" creationId="{00000000-0000-0000-0000-000000000000}"/>
          </ac:picMkLst>
        </pc:picChg>
        <pc:picChg chg="mod">
          <ac:chgData name="Ohleyer, Alyssa" userId="9f515119-a6af-44c8-9bec-87839faa4e8a" providerId="ADAL" clId="{5D335D3D-833A-4C88-B38A-3BBD664FD687}" dt="2021-08-30T21:01:29.989" v="6057" actId="962"/>
          <ac:picMkLst>
            <pc:docMk/>
            <pc:sldMk cId="2656460203" sldId="288"/>
            <ac:picMk id="6" creationId="{00000000-0000-0000-0000-000000000000}"/>
          </ac:picMkLst>
        </pc:picChg>
      </pc:sldChg>
      <pc:sldChg chg="addSp modSp mod modAnim modNotesTx">
        <pc:chgData name="Ohleyer, Alyssa" userId="9f515119-a6af-44c8-9bec-87839faa4e8a" providerId="ADAL" clId="{5D335D3D-833A-4C88-B38A-3BBD664FD687}" dt="2021-08-30T21:24:48.609" v="6702" actId="13244"/>
        <pc:sldMkLst>
          <pc:docMk/>
          <pc:sldMk cId="2656460203" sldId="289"/>
        </pc:sldMkLst>
        <pc:spChg chg="ord">
          <ac:chgData name="Ohleyer, Alyssa" userId="9f515119-a6af-44c8-9bec-87839faa4e8a" providerId="ADAL" clId="{5D335D3D-833A-4C88-B38A-3BBD664FD687}" dt="2021-08-30T21:24:48.609" v="6702" actId="13244"/>
          <ac:spMkLst>
            <pc:docMk/>
            <pc:sldMk cId="2656460203" sldId="289"/>
            <ac:spMk id="4" creationId="{00000000-0000-0000-0000-000000000000}"/>
          </ac:spMkLst>
        </pc:spChg>
        <pc:spChg chg="mod">
          <ac:chgData name="Ohleyer, Alyssa" userId="9f515119-a6af-44c8-9bec-87839faa4e8a" providerId="ADAL" clId="{5D335D3D-833A-4C88-B38A-3BBD664FD687}" dt="2021-08-30T20:58:23.325" v="5567" actId="164"/>
          <ac:spMkLst>
            <pc:docMk/>
            <pc:sldMk cId="2656460203" sldId="289"/>
            <ac:spMk id="10" creationId="{00000000-0000-0000-0000-000000000000}"/>
          </ac:spMkLst>
        </pc:spChg>
        <pc:grpChg chg="add mod">
          <ac:chgData name="Ohleyer, Alyssa" userId="9f515119-a6af-44c8-9bec-87839faa4e8a" providerId="ADAL" clId="{5D335D3D-833A-4C88-B38A-3BBD664FD687}" dt="2021-08-30T20:58:49.444" v="5647" actId="962"/>
          <ac:grpSpMkLst>
            <pc:docMk/>
            <pc:sldMk cId="2656460203" sldId="289"/>
            <ac:grpSpMk id="3" creationId="{34C5F6D3-7A1E-4592-B800-2A26192ED988}"/>
          </ac:grpSpMkLst>
        </pc:grpChg>
        <pc:picChg chg="mod">
          <ac:chgData name="Ohleyer, Alyssa" userId="9f515119-a6af-44c8-9bec-87839faa4e8a" providerId="ADAL" clId="{5D335D3D-833A-4C88-B38A-3BBD664FD687}" dt="2021-08-30T20:58:23.325" v="5567" actId="164"/>
          <ac:picMkLst>
            <pc:docMk/>
            <pc:sldMk cId="2656460203" sldId="289"/>
            <ac:picMk id="2050" creationId="{00000000-0000-0000-0000-000000000000}"/>
          </ac:picMkLst>
        </pc:picChg>
      </pc:sldChg>
      <pc:sldChg chg="modSp mod modNotesTx">
        <pc:chgData name="Ohleyer, Alyssa" userId="9f515119-a6af-44c8-9bec-87839faa4e8a" providerId="ADAL" clId="{5D335D3D-833A-4C88-B38A-3BBD664FD687}" dt="2021-08-30T21:19:01.819" v="6483" actId="207"/>
        <pc:sldMkLst>
          <pc:docMk/>
          <pc:sldMk cId="2656460203" sldId="290"/>
        </pc:sldMkLst>
        <pc:spChg chg="mod">
          <ac:chgData name="Ohleyer, Alyssa" userId="9f515119-a6af-44c8-9bec-87839faa4e8a" providerId="ADAL" clId="{5D335D3D-833A-4C88-B38A-3BBD664FD687}" dt="2021-08-30T21:18:07.570" v="6475" actId="207"/>
          <ac:spMkLst>
            <pc:docMk/>
            <pc:sldMk cId="2656460203" sldId="290"/>
            <ac:spMk id="7" creationId="{00000000-0000-0000-0000-000000000000}"/>
          </ac:spMkLst>
        </pc:spChg>
        <pc:spChg chg="mod">
          <ac:chgData name="Ohleyer, Alyssa" userId="9f515119-a6af-44c8-9bec-87839faa4e8a" providerId="ADAL" clId="{5D335D3D-833A-4C88-B38A-3BBD664FD687}" dt="2021-08-30T21:18:31.005" v="6478" actId="113"/>
          <ac:spMkLst>
            <pc:docMk/>
            <pc:sldMk cId="2656460203" sldId="290"/>
            <ac:spMk id="9" creationId="{00000000-0000-0000-0000-000000000000}"/>
          </ac:spMkLst>
        </pc:spChg>
        <pc:spChg chg="mod">
          <ac:chgData name="Ohleyer, Alyssa" userId="9f515119-a6af-44c8-9bec-87839faa4e8a" providerId="ADAL" clId="{5D335D3D-833A-4C88-B38A-3BBD664FD687}" dt="2021-08-30T21:18:20.272" v="6477" actId="207"/>
          <ac:spMkLst>
            <pc:docMk/>
            <pc:sldMk cId="2656460203" sldId="290"/>
            <ac:spMk id="10" creationId="{00000000-0000-0000-0000-000000000000}"/>
          </ac:spMkLst>
        </pc:spChg>
        <pc:spChg chg="mod">
          <ac:chgData name="Ohleyer, Alyssa" userId="9f515119-a6af-44c8-9bec-87839faa4e8a" providerId="ADAL" clId="{5D335D3D-833A-4C88-B38A-3BBD664FD687}" dt="2021-08-30T21:18:56.721" v="6482" actId="207"/>
          <ac:spMkLst>
            <pc:docMk/>
            <pc:sldMk cId="2656460203" sldId="290"/>
            <ac:spMk id="11" creationId="{00000000-0000-0000-0000-000000000000}"/>
          </ac:spMkLst>
        </pc:spChg>
        <pc:spChg chg="mod">
          <ac:chgData name="Ohleyer, Alyssa" userId="9f515119-a6af-44c8-9bec-87839faa4e8a" providerId="ADAL" clId="{5D335D3D-833A-4C88-B38A-3BBD664FD687}" dt="2021-08-30T21:19:01.819" v="6483" actId="207"/>
          <ac:spMkLst>
            <pc:docMk/>
            <pc:sldMk cId="2656460203" sldId="290"/>
            <ac:spMk id="12" creationId="{FC47AD50-A216-45F1-9368-69E0A6DFC58B}"/>
          </ac:spMkLst>
        </pc:spChg>
        <pc:picChg chg="mod">
          <ac:chgData name="Ohleyer, Alyssa" userId="9f515119-a6af-44c8-9bec-87839faa4e8a" providerId="ADAL" clId="{5D335D3D-833A-4C88-B38A-3BBD664FD687}" dt="2021-08-30T21:00:00.172" v="5945" actId="962"/>
          <ac:picMkLst>
            <pc:docMk/>
            <pc:sldMk cId="2656460203" sldId="290"/>
            <ac:picMk id="6" creationId="{00000000-0000-0000-0000-000000000000}"/>
          </ac:picMkLst>
        </pc:picChg>
      </pc:sldChg>
      <pc:sldChg chg="modSp mod modNotesTx">
        <pc:chgData name="Ohleyer, Alyssa" userId="9f515119-a6af-44c8-9bec-87839faa4e8a" providerId="ADAL" clId="{5D335D3D-833A-4C88-B38A-3BBD664FD687}" dt="2021-08-30T21:21:17.281" v="6597" actId="962"/>
        <pc:sldMkLst>
          <pc:docMk/>
          <pc:sldMk cId="3913103061" sldId="291"/>
        </pc:sldMkLst>
        <pc:spChg chg="mod">
          <ac:chgData name="Ohleyer, Alyssa" userId="9f515119-a6af-44c8-9bec-87839faa4e8a" providerId="ADAL" clId="{5D335D3D-833A-4C88-B38A-3BBD664FD687}" dt="2021-08-30T21:17:59.535" v="6474" actId="207"/>
          <ac:spMkLst>
            <pc:docMk/>
            <pc:sldMk cId="3913103061" sldId="291"/>
            <ac:spMk id="4" creationId="{00000000-0000-0000-0000-000000000000}"/>
          </ac:spMkLst>
        </pc:spChg>
        <pc:picChg chg="mod">
          <ac:chgData name="Ohleyer, Alyssa" userId="9f515119-a6af-44c8-9bec-87839faa4e8a" providerId="ADAL" clId="{5D335D3D-833A-4C88-B38A-3BBD664FD687}" dt="2021-08-30T21:21:17.281" v="6597" actId="962"/>
          <ac:picMkLst>
            <pc:docMk/>
            <pc:sldMk cId="3913103061" sldId="291"/>
            <ac:picMk id="8" creationId="{5CB22A86-AEBB-4A8D-9AA2-2451D049D01A}"/>
          </ac:picMkLst>
        </pc:picChg>
      </pc:sldChg>
      <pc:sldChg chg="modSp mod modNotesTx">
        <pc:chgData name="Ohleyer, Alyssa" userId="9f515119-a6af-44c8-9bec-87839faa4e8a" providerId="ADAL" clId="{5D335D3D-833A-4C88-B38A-3BBD664FD687}" dt="2021-08-30T21:21:42.099" v="6685" actId="962"/>
        <pc:sldMkLst>
          <pc:docMk/>
          <pc:sldMk cId="1577065228" sldId="292"/>
        </pc:sldMkLst>
        <pc:spChg chg="mod">
          <ac:chgData name="Ohleyer, Alyssa" userId="9f515119-a6af-44c8-9bec-87839faa4e8a" providerId="ADAL" clId="{5D335D3D-833A-4C88-B38A-3BBD664FD687}" dt="2021-08-30T21:19:37.904" v="6514" actId="20577"/>
          <ac:spMkLst>
            <pc:docMk/>
            <pc:sldMk cId="1577065228" sldId="292"/>
            <ac:spMk id="2" creationId="{00000000-0000-0000-0000-000000000000}"/>
          </ac:spMkLst>
        </pc:spChg>
        <pc:picChg chg="mod">
          <ac:chgData name="Ohleyer, Alyssa" userId="9f515119-a6af-44c8-9bec-87839faa4e8a" providerId="ADAL" clId="{5D335D3D-833A-4C88-B38A-3BBD664FD687}" dt="2021-08-30T21:21:42.099" v="6685" actId="962"/>
          <ac:picMkLst>
            <pc:docMk/>
            <pc:sldMk cId="1577065228" sldId="292"/>
            <ac:picMk id="8" creationId="{EE4E74F3-B4F3-4B2B-956E-339FDBB8C320}"/>
          </ac:picMkLst>
        </pc:picChg>
      </pc:sldChg>
      <pc:sldChg chg="modSp mod modNotesTx">
        <pc:chgData name="Ohleyer, Alyssa" userId="9f515119-a6af-44c8-9bec-87839faa4e8a" providerId="ADAL" clId="{5D335D3D-833A-4C88-B38A-3BBD664FD687}" dt="2021-08-30T21:19:11.402" v="6485" actId="207"/>
        <pc:sldMkLst>
          <pc:docMk/>
          <pc:sldMk cId="1577065228" sldId="293"/>
        </pc:sldMkLst>
        <pc:spChg chg="mod">
          <ac:chgData name="Ohleyer, Alyssa" userId="9f515119-a6af-44c8-9bec-87839faa4e8a" providerId="ADAL" clId="{5D335D3D-833A-4C88-B38A-3BBD664FD687}" dt="2021-08-25T21:56:45.215" v="1743" actId="27636"/>
          <ac:spMkLst>
            <pc:docMk/>
            <pc:sldMk cId="1577065228" sldId="293"/>
            <ac:spMk id="3" creationId="{00000000-0000-0000-0000-000000000000}"/>
          </ac:spMkLst>
        </pc:spChg>
        <pc:spChg chg="mod">
          <ac:chgData name="Ohleyer, Alyssa" userId="9f515119-a6af-44c8-9bec-87839faa4e8a" providerId="ADAL" clId="{5D335D3D-833A-4C88-B38A-3BBD664FD687}" dt="2021-08-30T21:19:11.402" v="6485" actId="207"/>
          <ac:spMkLst>
            <pc:docMk/>
            <pc:sldMk cId="1577065228" sldId="293"/>
            <ac:spMk id="5" creationId="{00000000-0000-0000-0000-000000000000}"/>
          </ac:spMkLst>
        </pc:spChg>
      </pc:sldChg>
      <pc:sldChg chg="modSp mod modNotesTx">
        <pc:chgData name="Ohleyer, Alyssa" userId="9f515119-a6af-44c8-9bec-87839faa4e8a" providerId="ADAL" clId="{5D335D3D-833A-4C88-B38A-3BBD664FD687}" dt="2021-08-30T21:20:04.223" v="6540" actId="20577"/>
        <pc:sldMkLst>
          <pc:docMk/>
          <pc:sldMk cId="4055634559" sldId="294"/>
        </pc:sldMkLst>
        <pc:spChg chg="mod">
          <ac:chgData name="Ohleyer, Alyssa" userId="9f515119-a6af-44c8-9bec-87839faa4e8a" providerId="ADAL" clId="{5D335D3D-833A-4C88-B38A-3BBD664FD687}" dt="2021-08-30T21:20:04.223" v="6540" actId="20577"/>
          <ac:spMkLst>
            <pc:docMk/>
            <pc:sldMk cId="4055634559" sldId="294"/>
            <ac:spMk id="2" creationId="{00000000-0000-0000-0000-000000000000}"/>
          </ac:spMkLst>
        </pc:spChg>
        <pc:picChg chg="mod">
          <ac:chgData name="Ohleyer, Alyssa" userId="9f515119-a6af-44c8-9bec-87839faa4e8a" providerId="ADAL" clId="{5D335D3D-833A-4C88-B38A-3BBD664FD687}" dt="2021-08-30T21:02:21.213" v="6213" actId="962"/>
          <ac:picMkLst>
            <pc:docMk/>
            <pc:sldMk cId="4055634559" sldId="294"/>
            <ac:picMk id="6" creationId="{00000000-0000-0000-0000-000000000000}"/>
          </ac:picMkLst>
        </pc:picChg>
      </pc:sldChg>
      <pc:sldChg chg="addSp modSp mod">
        <pc:chgData name="Ohleyer, Alyssa" userId="9f515119-a6af-44c8-9bec-87839faa4e8a" providerId="ADAL" clId="{5D335D3D-833A-4C88-B38A-3BBD664FD687}" dt="2021-08-30T21:17:51.551" v="6472" actId="207"/>
        <pc:sldMkLst>
          <pc:docMk/>
          <pc:sldMk cId="1454066904" sldId="295"/>
        </pc:sldMkLst>
        <pc:spChg chg="mod">
          <ac:chgData name="Ohleyer, Alyssa" userId="9f515119-a6af-44c8-9bec-87839faa4e8a" providerId="ADAL" clId="{5D335D3D-833A-4C88-B38A-3BBD664FD687}" dt="2021-08-30T20:19:54.370" v="5091" actId="164"/>
          <ac:spMkLst>
            <pc:docMk/>
            <pc:sldMk cId="1454066904" sldId="295"/>
            <ac:spMk id="9" creationId="{253F9045-DB87-4CE0-8BA7-1AB8AA76AF63}"/>
          </ac:spMkLst>
        </pc:spChg>
        <pc:spChg chg="mod">
          <ac:chgData name="Ohleyer, Alyssa" userId="9f515119-a6af-44c8-9bec-87839faa4e8a" providerId="ADAL" clId="{5D335D3D-833A-4C88-B38A-3BBD664FD687}" dt="2021-08-30T20:23:14.239" v="5370" actId="164"/>
          <ac:spMkLst>
            <pc:docMk/>
            <pc:sldMk cId="1454066904" sldId="295"/>
            <ac:spMk id="10" creationId="{DDDD734B-D746-4871-A87B-4DF31CFC1043}"/>
          </ac:spMkLst>
        </pc:spChg>
        <pc:spChg chg="mod">
          <ac:chgData name="Ohleyer, Alyssa" userId="9f515119-a6af-44c8-9bec-87839faa4e8a" providerId="ADAL" clId="{5D335D3D-833A-4C88-B38A-3BBD664FD687}" dt="2021-08-30T21:17:51.551" v="6472" actId="207"/>
          <ac:spMkLst>
            <pc:docMk/>
            <pc:sldMk cId="1454066904" sldId="295"/>
            <ac:spMk id="11" creationId="{55A6C5B4-6EAA-4FB0-9F84-E47BA777870C}"/>
          </ac:spMkLst>
        </pc:spChg>
        <pc:grpChg chg="add mod">
          <ac:chgData name="Ohleyer, Alyssa" userId="9f515119-a6af-44c8-9bec-87839faa4e8a" providerId="ADAL" clId="{5D335D3D-833A-4C88-B38A-3BBD664FD687}" dt="2021-08-30T20:22:47.325" v="5369" actId="962"/>
          <ac:grpSpMkLst>
            <pc:docMk/>
            <pc:sldMk cId="1454066904" sldId="295"/>
            <ac:grpSpMk id="5" creationId="{A56D4C7B-9BBF-4334-9FD0-17D073ED8F15}"/>
          </ac:grpSpMkLst>
        </pc:grpChg>
        <pc:grpChg chg="add mod">
          <ac:chgData name="Ohleyer, Alyssa" userId="9f515119-a6af-44c8-9bec-87839faa4e8a" providerId="ADAL" clId="{5D335D3D-833A-4C88-B38A-3BBD664FD687}" dt="2021-08-30T20:57:53.836" v="5546" actId="962"/>
          <ac:grpSpMkLst>
            <pc:docMk/>
            <pc:sldMk cId="1454066904" sldId="295"/>
            <ac:grpSpMk id="7" creationId="{CB61FF3D-532E-4DB7-B203-70BC310A3AB3}"/>
          </ac:grpSpMkLst>
        </pc:grpChg>
        <pc:picChg chg="mod">
          <ac:chgData name="Ohleyer, Alyssa" userId="9f515119-a6af-44c8-9bec-87839faa4e8a" providerId="ADAL" clId="{5D335D3D-833A-4C88-B38A-3BBD664FD687}" dt="2021-08-30T20:23:14.239" v="5370" actId="164"/>
          <ac:picMkLst>
            <pc:docMk/>
            <pc:sldMk cId="1454066904" sldId="295"/>
            <ac:picMk id="6" creationId="{ED8CF75B-FBEA-4365-AC05-2469A35A2A09}"/>
          </ac:picMkLst>
        </pc:picChg>
        <pc:picChg chg="mod">
          <ac:chgData name="Ohleyer, Alyssa" userId="9f515119-a6af-44c8-9bec-87839faa4e8a" providerId="ADAL" clId="{5D335D3D-833A-4C88-B38A-3BBD664FD687}" dt="2021-08-30T20:21:48.403" v="5093" actId="962"/>
          <ac:picMkLst>
            <pc:docMk/>
            <pc:sldMk cId="1454066904" sldId="295"/>
            <ac:picMk id="8" creationId="{AC952E7B-AFAF-40C6-8B33-E2AB8E59E2E4}"/>
          </ac:picMkLst>
        </pc:picChg>
      </pc:sldChg>
      <pc:sldChg chg="modSp mod modNotesTx">
        <pc:chgData name="Ohleyer, Alyssa" userId="9f515119-a6af-44c8-9bec-87839faa4e8a" providerId="ADAL" clId="{5D335D3D-833A-4C88-B38A-3BBD664FD687}" dt="2021-08-30T21:19:50.911" v="6527" actId="20577"/>
        <pc:sldMkLst>
          <pc:docMk/>
          <pc:sldMk cId="3530202357" sldId="296"/>
        </pc:sldMkLst>
        <pc:spChg chg="mod">
          <ac:chgData name="Ohleyer, Alyssa" userId="9f515119-a6af-44c8-9bec-87839faa4e8a" providerId="ADAL" clId="{5D335D3D-833A-4C88-B38A-3BBD664FD687}" dt="2021-08-30T21:19:50.911" v="6527" actId="20577"/>
          <ac:spMkLst>
            <pc:docMk/>
            <pc:sldMk cId="3530202357" sldId="296"/>
            <ac:spMk id="2" creationId="{00000000-0000-0000-0000-000000000000}"/>
          </ac:spMkLst>
        </pc:spChg>
        <pc:spChg chg="mod">
          <ac:chgData name="Ohleyer, Alyssa" userId="9f515119-a6af-44c8-9bec-87839faa4e8a" providerId="ADAL" clId="{5D335D3D-833A-4C88-B38A-3BBD664FD687}" dt="2021-08-25T21:53:36.197" v="1388" actId="20577"/>
          <ac:spMkLst>
            <pc:docMk/>
            <pc:sldMk cId="3530202357" sldId="296"/>
            <ac:spMk id="3" creationId="{00000000-0000-0000-0000-000000000000}"/>
          </ac:spMkLst>
        </pc:spChg>
        <pc:picChg chg="mod">
          <ac:chgData name="Ohleyer, Alyssa" userId="9f515119-a6af-44c8-9bec-87839faa4e8a" providerId="ADAL" clId="{5D335D3D-833A-4C88-B38A-3BBD664FD687}" dt="2021-08-30T21:16:16.837" v="6459" actId="962"/>
          <ac:picMkLst>
            <pc:docMk/>
            <pc:sldMk cId="3530202357" sldId="296"/>
            <ac:picMk id="7" creationId="{3E0A861A-70DF-4919-AA0A-0EED817367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872E894-E0CE-40CF-8CA0-23F05C6E40C6}" type="datetimeFigureOut">
              <a:rPr lang="en-US" smtClean="0"/>
              <a:t>8/31/2021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22608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rely upon the data collected to fulfill federal and state reporting requirements. Here we have which Indicators are collected in which data collection.</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3474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Count data is used to calculate state level ECEA funding and funding for educational orphans.  Sped EOY data is used to determine the Part C Child find evaluation reimbursement.</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83238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Alyssa Ohleyer, I also work on the Data Team with Miki. I work on data reports that you can access on the Data Management system and data requests. Just ask and we will do our best to get you the data you need! We are happy to help you however we can!</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970869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data reports already posted online regularly each year! </a:t>
            </a:r>
          </a:p>
          <a:p>
            <a:r>
              <a:rPr lang="en-US" dirty="0"/>
              <a:t>The top 3 sites are data for all students, but contain data for special education students data in the instructional group sets. </a:t>
            </a:r>
          </a:p>
          <a:p>
            <a:r>
              <a:rPr lang="en-US" dirty="0"/>
              <a:t>The last three links are specific to Special education, and you will find information at the State and AU level there. </a:t>
            </a:r>
          </a:p>
          <a:p>
            <a:r>
              <a:rPr lang="en-US" dirty="0"/>
              <a:t>If you cannot find what you are looking for just ask us and we can direct you to the right webpage or let you know a data request is needed.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70499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data requests from directors that are more detailed than data reports you can find on-line include might include special education data at the school and grade level or that groups students by more than one demographic category like race and grade level.  Sometimes publicly available data has been redacted to protect confidentiality because the group of students is so small. You can request the full data set of your own data. </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52343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we upload AU specific reports to the DMS!</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76350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Data Management System through the “single-sign-on” site Orla showed you earlier.  Log onto the ESSU DMS. </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04687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you can find in each of the tabs. For example, IEP reviews documents are found in the Compliance tab, while Parent Survey documents are found in the Family-School tab.</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48775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tab gives you a visual overview of how your AU is doing on the Performance and Compliance indicators! You will need to select the year and wait for the data to populate. </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412025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4 Data Visualization Reports available at the AU level on the DMS. This first one is the Assessment Report.  Of course, the last state Assessment report was in 2019 due to COVID. We will be working out a New Data visualization For the 2021 state assessment this year. </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0203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all the members of the Data Team and their specialties! </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25143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Post-School Outcomes Interviews will wrap soon, and I will start working on this visualization next.  You will receive the raw data file in October, and I hope to have the Visualization out to you by November or December. </a:t>
            </a: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4167529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survey data Visualization was just completed and posted yesterday. You can find it under the Family-School tab attachments, if your AU had 10 or more surveys returned.  The raw data with a guide is posted for all AUs with any number of returns.  </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210218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new Data Visualization on the Profile table.  The Special Education Discipline Data Visualization for the 2019-2020 SY is available on the Profile tab.  This will be updated with the 2020-2021 data after the collection is finalized.  Today is the final day to sign and upload required reports for that collection. </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94949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also find an Indicator 5 report detailing placements by school on the profile tab.  Feel free to use these visualization or pieces of them for your needs.  I ask that you keep confidentiality in mind if there is a small group count.  CDE does not share data on counts of less than 16 with the general public.  The reports on the DMS often contain count that are lower, so the reports are considered confidential.  Review slides for confidential material and redact it before sharing publicly. </a:t>
            </a:r>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624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regarding Enrich or the DMS please contact Melissa.  For Data Requests, Miki or Alyssa.  Help with Data collections and the Data Pipeline email both Lindsey and Orla.  It is best to email us because of COVID uncertainty and office time. </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74116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look closer at the data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73689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Data Pipeline Collections are December Count, Sped Discipline and Sped EOY!</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83819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flows from your IEP and/or SIS system to the Data Pipeline Interchange files which flows to the Snapshots to become finalized data sets!</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334370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AUs have a complete and error free snapshot of data, we clean duplicates statewide, review final reports and upload the final signed reports to the DMS!</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39720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reviewing the reports please be on the lookout for any counts that do not make sense or do not seem reasonable for your AU.  The various summary and detail reports in each collection can really help you see your data in a helpful way. </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56490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you can sign on to the Data Pipeline.  </a:t>
            </a:r>
          </a:p>
          <a:p>
            <a:r>
              <a:rPr lang="en-US" dirty="0"/>
              <a:t>From any CDE page you can click on the red Districts Tab and scroll down to the Purple Single Sign On Access tab to get to any CDE system that is a part of the Identity Management System!</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23460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each Data Pipeline Interchange and Snapshot webpage, there are sections for Trainings and Additional Resources. If you haven’t already be sure to check these out at the beginning of each collection.  New this year we have short 10-15 minute training videos about various data collection topics, so be sure to look out for those!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131904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8/31/2021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hyperlink" Target="https://www.cde.state.co.us/cdesped/determinations" TargetMode="External"/><Relationship Id="rId3" Type="http://schemas.openxmlformats.org/officeDocument/2006/relationships/hyperlink" Target="https://www.cde.state.co.us/cdereval" TargetMode="External"/><Relationship Id="rId7" Type="http://schemas.openxmlformats.org/officeDocument/2006/relationships/hyperlink" Target="https://www.cde.state.co.us/cdesped/auperformanceprofil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de.state.co.us/cdesped/sped_data" TargetMode="External"/><Relationship Id="rId5" Type="http://schemas.openxmlformats.org/officeDocument/2006/relationships/hyperlink" Target="https://www.cde.state.co.us/cdereval/dropoutcurrent" TargetMode="External"/><Relationship Id="rId4" Type="http://schemas.openxmlformats.org/officeDocument/2006/relationships/hyperlink" Target="https://www.cde.state.co.us/cdereval/gradratecurre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cde.state.co.us/idm/essu-dat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mura_M@cde.state.co.us" TargetMode="External"/><Relationship Id="rId7"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Bolger_O@cde.state.co.us" TargetMode="External"/><Relationship Id="rId5" Type="http://schemas.openxmlformats.org/officeDocument/2006/relationships/hyperlink" Target="mailto:Heitman_L@cde.state.co.us" TargetMode="External"/><Relationship Id="rId4" Type="http://schemas.openxmlformats.org/officeDocument/2006/relationships/hyperlink" Target="mailto:Ohleyer_A@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cde.state.co.us/datapipeline/snap_sped-decemb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de.state.co.us/id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69"/>
            <a:ext cx="10402529" cy="1386623"/>
          </a:xfrm>
        </p:spPr>
        <p:txBody>
          <a:bodyPr>
            <a:normAutofit/>
          </a:bodyPr>
          <a:lstStyle/>
          <a:p>
            <a:r>
              <a:rPr lang="en-US" dirty="0"/>
              <a:t>New Director’s Orientation</a:t>
            </a:r>
            <a:br>
              <a:rPr lang="en-US" dirty="0"/>
            </a:br>
            <a:r>
              <a:rPr lang="en-US" b="1" dirty="0"/>
              <a:t>Data</a:t>
            </a:r>
            <a:endParaRPr lang="en-US" dirty="0"/>
          </a:p>
        </p:txBody>
      </p:sp>
      <p:sp>
        <p:nvSpPr>
          <p:cNvPr id="3" name="Subtitle 2"/>
          <p:cNvSpPr>
            <a:spLocks noGrp="1"/>
          </p:cNvSpPr>
          <p:nvPr>
            <p:ph type="subTitle" idx="1"/>
          </p:nvPr>
        </p:nvSpPr>
        <p:spPr>
          <a:xfrm>
            <a:off x="922566" y="5083455"/>
            <a:ext cx="10402529" cy="582559"/>
          </a:xfrm>
        </p:spPr>
        <p:txBody>
          <a:bodyPr>
            <a:noAutofit/>
          </a:bodyPr>
          <a:lstStyle/>
          <a:p>
            <a:r>
              <a:rPr lang="en-US" sz="2400" dirty="0"/>
              <a:t>Colorado Department of Education</a:t>
            </a:r>
          </a:p>
          <a:p>
            <a:r>
              <a:rPr lang="en-US" sz="2400" dirty="0"/>
              <a:t>Exceptional Student Services Unit</a:t>
            </a:r>
          </a:p>
          <a:p>
            <a:r>
              <a:rPr lang="en-US" sz="2400" dirty="0"/>
              <a:t>August 2021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Indicator Data</a:t>
            </a:r>
          </a:p>
        </p:txBody>
      </p:sp>
      <p:sp>
        <p:nvSpPr>
          <p:cNvPr id="3" name="Content Placeholder 2"/>
          <p:cNvSpPr>
            <a:spLocks noGrp="1"/>
          </p:cNvSpPr>
          <p:nvPr>
            <p:ph idx="1"/>
          </p:nvPr>
        </p:nvSpPr>
        <p:spPr/>
        <p:txBody>
          <a:bodyPr>
            <a:normAutofit lnSpcReduction="10000"/>
          </a:bodyPr>
          <a:lstStyle/>
          <a:p>
            <a:pPr marL="0" indent="0">
              <a:spcBef>
                <a:spcPts val="2400"/>
              </a:spcBef>
              <a:buFont typeface="Wingdings" charset="2"/>
              <a:buNone/>
              <a:defRPr/>
            </a:pPr>
            <a:r>
              <a:rPr lang="en-US" kern="0" dirty="0"/>
              <a:t>CDE gathers data from Administrative Units and State Operated Programs through:</a:t>
            </a:r>
          </a:p>
          <a:p>
            <a:pPr marL="640080">
              <a:spcBef>
                <a:spcPts val="800"/>
              </a:spcBef>
              <a:defRPr/>
            </a:pPr>
            <a:r>
              <a:rPr lang="en-US" kern="0" dirty="0"/>
              <a:t>December count </a:t>
            </a:r>
          </a:p>
          <a:p>
            <a:pPr marL="1188720" lvl="2" indent="-457200">
              <a:spcBef>
                <a:spcPts val="800"/>
              </a:spcBef>
              <a:defRPr/>
            </a:pPr>
            <a:r>
              <a:rPr lang="en-US" sz="2000" kern="0" dirty="0"/>
              <a:t>Indicators 5, 6, 9, 10</a:t>
            </a:r>
          </a:p>
          <a:p>
            <a:pPr marL="1188720" lvl="2" indent="-457200">
              <a:spcBef>
                <a:spcPts val="800"/>
              </a:spcBef>
              <a:defRPr/>
            </a:pPr>
            <a:r>
              <a:rPr lang="en-US" sz="2000" kern="0" dirty="0"/>
              <a:t>Indicator 8 (Parent survey) sample</a:t>
            </a:r>
          </a:p>
          <a:p>
            <a:pPr marL="1188720" lvl="2" indent="-457200">
              <a:spcBef>
                <a:spcPts val="800"/>
              </a:spcBef>
              <a:defRPr/>
            </a:pPr>
            <a:r>
              <a:rPr lang="en-US" sz="2000" kern="0" dirty="0"/>
              <a:t>Indicator 13 (Record reviews) sample</a:t>
            </a:r>
          </a:p>
          <a:p>
            <a:pPr marL="640080">
              <a:defRPr/>
            </a:pPr>
            <a:r>
              <a:rPr lang="en-US" kern="0" dirty="0"/>
              <a:t>Special Education End of Year</a:t>
            </a:r>
          </a:p>
          <a:p>
            <a:pPr marL="1188720" lvl="2" indent="-457200">
              <a:defRPr/>
            </a:pPr>
            <a:r>
              <a:rPr lang="en-US" sz="2000" kern="0" dirty="0"/>
              <a:t>Indicators 1, 2, 11, 12</a:t>
            </a:r>
          </a:p>
          <a:p>
            <a:pPr marL="1188720" lvl="2" indent="-457200">
              <a:defRPr/>
            </a:pPr>
            <a:r>
              <a:rPr lang="en-US" sz="2000" kern="0" dirty="0"/>
              <a:t>Indicator 14 (Post-school outcomes) sample</a:t>
            </a:r>
            <a:endParaRPr lang="en-US" sz="2000" dirty="0"/>
          </a:p>
          <a:p>
            <a:pPr marL="640080">
              <a:defRPr/>
            </a:pPr>
            <a:r>
              <a:rPr lang="en-US" kern="0" dirty="0"/>
              <a:t>Special Education Discipline collection </a:t>
            </a:r>
          </a:p>
          <a:p>
            <a:pPr marL="1188720" lvl="2" indent="-457200">
              <a:defRPr/>
            </a:pPr>
            <a:r>
              <a:rPr lang="en-US" sz="2000" kern="0" dirty="0"/>
              <a:t>Indicator 4</a:t>
            </a:r>
          </a:p>
          <a:p>
            <a:pPr marL="640080">
              <a:defRPr/>
            </a:pPr>
            <a:r>
              <a:rPr lang="en-US" kern="0" dirty="0"/>
              <a:t>State assessments</a:t>
            </a:r>
          </a:p>
          <a:p>
            <a:pPr marL="1188720" lvl="2" indent="-457200">
              <a:defRPr/>
            </a:pPr>
            <a:r>
              <a:rPr lang="en-US" sz="2000" kern="0" dirty="0"/>
              <a:t>Indicator 3</a:t>
            </a:r>
            <a:endParaRPr lang="en-US" sz="2400"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
        <p:nvSpPr>
          <p:cNvPr id="6" name="Rounded Rectangular Callout 5"/>
          <p:cNvSpPr/>
          <p:nvPr/>
        </p:nvSpPr>
        <p:spPr>
          <a:xfrm>
            <a:off x="8974702" y="3213823"/>
            <a:ext cx="2463463" cy="1570448"/>
          </a:xfrm>
          <a:prstGeom prst="wedgeRoundRectCallout">
            <a:avLst>
              <a:gd name="adj1" fmla="val -68841"/>
              <a:gd name="adj2" fmla="val -44701"/>
              <a:gd name="adj3" fmla="val 16667"/>
            </a:avLst>
          </a:prstGeom>
          <a:solidFill>
            <a:schemeClr val="accent2">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Timeliness and accuracy of the data are required for all collections</a:t>
            </a:r>
            <a:r>
              <a:rPr kumimoji="0" lang="en-US" sz="1800" b="1" i="0" u="none" strike="noStrike" kern="0" cap="none" spc="0" normalizeH="0" noProof="0" dirty="0">
                <a:ln>
                  <a:noFill/>
                </a:ln>
                <a:solidFill>
                  <a:prstClr val="white"/>
                </a:solidFill>
                <a:effectLst/>
                <a:uLnTx/>
                <a:uFillTx/>
                <a:latin typeface="Calibri"/>
                <a:ea typeface="+mn-ea"/>
                <a:cs typeface="+mn-cs"/>
              </a:rPr>
              <a:t>!</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41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Funding Data</a:t>
            </a:r>
          </a:p>
        </p:txBody>
      </p:sp>
      <p:sp>
        <p:nvSpPr>
          <p:cNvPr id="3" name="Content Placeholder 2"/>
          <p:cNvSpPr>
            <a:spLocks noGrp="1"/>
          </p:cNvSpPr>
          <p:nvPr>
            <p:ph idx="1"/>
          </p:nvPr>
        </p:nvSpPr>
        <p:spPr>
          <a:xfrm>
            <a:off x="838200" y="1554480"/>
            <a:ext cx="4133850" cy="4351338"/>
          </a:xfrm>
        </p:spPr>
        <p:txBody>
          <a:bodyPr/>
          <a:lstStyle/>
          <a:p>
            <a:r>
              <a:rPr lang="en-US" dirty="0"/>
              <a:t>December Count</a:t>
            </a:r>
          </a:p>
          <a:p>
            <a:pPr lvl="1"/>
            <a:r>
              <a:rPr lang="en-US" dirty="0"/>
              <a:t>ECEA state-level funding</a:t>
            </a:r>
          </a:p>
          <a:p>
            <a:pPr lvl="1"/>
            <a:r>
              <a:rPr lang="en-US" dirty="0"/>
              <a:t>Educational Orphans</a:t>
            </a:r>
          </a:p>
          <a:p>
            <a:endParaRPr lang="en-US" dirty="0">
              <a:solidFill>
                <a:schemeClr val="bg1">
                  <a:lumMod val="65000"/>
                </a:schemeClr>
              </a:solidFill>
            </a:endParaRPr>
          </a:p>
          <a:p>
            <a:r>
              <a:rPr lang="en-US" dirty="0">
                <a:solidFill>
                  <a:schemeClr val="bg1">
                    <a:lumMod val="65000"/>
                  </a:schemeClr>
                </a:solidFill>
              </a:rPr>
              <a:t>Student October</a:t>
            </a:r>
          </a:p>
          <a:p>
            <a:pPr lvl="1"/>
            <a:r>
              <a:rPr lang="en-US" dirty="0">
                <a:solidFill>
                  <a:schemeClr val="bg1">
                    <a:lumMod val="65000"/>
                  </a:schemeClr>
                </a:solidFill>
              </a:rPr>
              <a:t>IDEA federal funding</a:t>
            </a:r>
          </a:p>
          <a:p>
            <a:endParaRPr lang="en-US" dirty="0"/>
          </a:p>
          <a:p>
            <a:r>
              <a:rPr lang="en-US" dirty="0"/>
              <a:t>SPED EOY</a:t>
            </a:r>
          </a:p>
          <a:p>
            <a:pPr lvl="1"/>
            <a:r>
              <a:rPr lang="en-US" dirty="0"/>
              <a:t>Part C Evaluation Child Find reimbursement (Funds evaluations, whether or not they qualified)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pic>
        <p:nvPicPr>
          <p:cNvPr id="5" name="Picture 2" descr="Image result for school f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835" y="1904612"/>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2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		Data Reporting </a:t>
            </a:r>
            <a:br>
              <a:rPr lang="en-US" dirty="0"/>
            </a:br>
            <a:r>
              <a:rPr lang="en-US" dirty="0"/>
              <a:t>		and Requests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Rounded Rectangular Callout 4"/>
          <p:cNvSpPr/>
          <p:nvPr/>
        </p:nvSpPr>
        <p:spPr>
          <a:xfrm>
            <a:off x="1213456" y="1386573"/>
            <a:ext cx="1930804" cy="595448"/>
          </a:xfrm>
          <a:prstGeom prst="wedgeRoundRectCallout">
            <a:avLst>
              <a:gd name="adj1" fmla="val 40082"/>
              <a:gd name="adj2" fmla="val 14807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GIVE ME DATA!!!!</a:t>
            </a:r>
          </a:p>
        </p:txBody>
      </p:sp>
      <p:pic>
        <p:nvPicPr>
          <p:cNvPr id="7" name="Picture 6" descr="A picture containing data displays">
            <a:extLst>
              <a:ext uri="{FF2B5EF4-FFF2-40B4-BE49-F238E27FC236}">
                <a16:creationId xmlns:a16="http://schemas.microsoft.com/office/drawing/2014/main" id="{E713EADB-9E2D-43B2-808A-47EF484DA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901" y="1258209"/>
            <a:ext cx="6553200" cy="4810125"/>
          </a:xfrm>
          <a:prstGeom prst="rect">
            <a:avLst/>
          </a:prstGeom>
        </p:spPr>
      </p:pic>
    </p:spTree>
    <p:extLst>
      <p:ext uri="{BB962C8B-B14F-4D97-AF65-F5344CB8AC3E}">
        <p14:creationId xmlns:p14="http://schemas.microsoft.com/office/powerpoint/2010/main" val="67162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Data Reports Links</a:t>
            </a:r>
          </a:p>
        </p:txBody>
      </p:sp>
      <p:sp>
        <p:nvSpPr>
          <p:cNvPr id="3" name="Content Placeholder 2"/>
          <p:cNvSpPr>
            <a:spLocks noGrp="1"/>
          </p:cNvSpPr>
          <p:nvPr>
            <p:ph idx="1"/>
          </p:nvPr>
        </p:nvSpPr>
        <p:spPr/>
        <p:txBody>
          <a:bodyPr>
            <a:normAutofit fontScale="92500" lnSpcReduction="10000"/>
          </a:bodyPr>
          <a:lstStyle/>
          <a:p>
            <a:r>
              <a:rPr lang="en-US" dirty="0"/>
              <a:t>District data: </a:t>
            </a:r>
            <a:r>
              <a:rPr lang="en-US" dirty="0">
                <a:hlinkClick r:id="rId3"/>
              </a:rPr>
              <a:t>https://www.cde.state.co.us/cdereval</a:t>
            </a:r>
            <a:r>
              <a:rPr lang="en-US" dirty="0"/>
              <a:t> </a:t>
            </a:r>
          </a:p>
          <a:p>
            <a:endParaRPr lang="en-US" dirty="0"/>
          </a:p>
          <a:p>
            <a:r>
              <a:rPr lang="en-US" dirty="0"/>
              <a:t>Graduation rate: </a:t>
            </a:r>
            <a:r>
              <a:rPr lang="en-US" dirty="0">
                <a:hlinkClick r:id="rId4"/>
              </a:rPr>
              <a:t>https://www.cde.state.co.us/cdereval/gradratecurrent</a:t>
            </a:r>
            <a:r>
              <a:rPr lang="en-US" dirty="0"/>
              <a:t> </a:t>
            </a:r>
          </a:p>
          <a:p>
            <a:endParaRPr lang="en-US" dirty="0"/>
          </a:p>
          <a:p>
            <a:r>
              <a:rPr lang="en-US" dirty="0"/>
              <a:t>Dropout rate: </a:t>
            </a:r>
            <a:r>
              <a:rPr lang="en-US" dirty="0">
                <a:hlinkClick r:id="rId5"/>
              </a:rPr>
              <a:t>https://www.cde.state.co.us/cdereval/dropoutcurrent</a:t>
            </a:r>
            <a:r>
              <a:rPr lang="en-US" dirty="0"/>
              <a:t> </a:t>
            </a:r>
          </a:p>
          <a:p>
            <a:endParaRPr lang="en-US" dirty="0"/>
          </a:p>
          <a:p>
            <a:pPr>
              <a:lnSpc>
                <a:spcPct val="160000"/>
              </a:lnSpc>
            </a:pPr>
            <a:r>
              <a:rPr lang="en-US" dirty="0"/>
              <a:t>SPED data reports: </a:t>
            </a:r>
            <a:r>
              <a:rPr lang="en-US" dirty="0">
                <a:hlinkClick r:id="rId6"/>
              </a:rPr>
              <a:t>https://www.cde.state.co.us/cdesped/sped_data</a:t>
            </a:r>
            <a:r>
              <a:rPr lang="en-US" dirty="0"/>
              <a:t> </a:t>
            </a:r>
          </a:p>
          <a:p>
            <a:pPr>
              <a:lnSpc>
                <a:spcPct val="160000"/>
              </a:lnSpc>
            </a:pPr>
            <a:r>
              <a:rPr lang="en-US" dirty="0"/>
              <a:t>Indicator profiles for AUs: </a:t>
            </a:r>
            <a:r>
              <a:rPr lang="en-US" dirty="0">
                <a:hlinkClick r:id="rId7"/>
              </a:rPr>
              <a:t>https://www.cde.state.co.us/cdesped/auperformanceprofiles</a:t>
            </a:r>
            <a:r>
              <a:rPr lang="en-US" dirty="0"/>
              <a:t> </a:t>
            </a:r>
          </a:p>
          <a:p>
            <a:pPr>
              <a:lnSpc>
                <a:spcPct val="160000"/>
              </a:lnSpc>
            </a:pPr>
            <a:r>
              <a:rPr lang="en-US" dirty="0"/>
              <a:t>AU Determination Matrix Page: </a:t>
            </a:r>
            <a:r>
              <a:rPr lang="en-US" dirty="0">
                <a:hlinkClick r:id="rId8"/>
              </a:rPr>
              <a:t>https://www.cde.state.co.us/cdesped/determinations</a:t>
            </a:r>
            <a:r>
              <a:rPr lang="en-US"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cxnSp>
        <p:nvCxnSpPr>
          <p:cNvPr id="6" name="Straight Connector 5">
            <a:extLst>
              <a:ext uri="{FF2B5EF4-FFF2-40B4-BE49-F238E27FC236}">
                <a16:creationId xmlns:a16="http://schemas.microsoft.com/office/drawing/2014/main" id="{713D84E5-2053-430D-A97F-94236623A52C}"/>
              </a:ext>
              <a:ext uri="{C183D7F6-B498-43B3-948B-1728B52AA6E4}">
                <adec:decorative xmlns:adec="http://schemas.microsoft.com/office/drawing/2017/decorative" val="1"/>
              </a:ext>
            </a:extLst>
          </p:cNvPr>
          <p:cNvCxnSpPr/>
          <p:nvPr/>
        </p:nvCxnSpPr>
        <p:spPr>
          <a:xfrm>
            <a:off x="690465" y="3757924"/>
            <a:ext cx="10663335"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7412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 Requests from AU Directors</a:t>
            </a:r>
          </a:p>
        </p:txBody>
      </p:sp>
      <p:sp>
        <p:nvSpPr>
          <p:cNvPr id="3" name="Content Placeholder 2"/>
          <p:cNvSpPr>
            <a:spLocks noGrp="1"/>
          </p:cNvSpPr>
          <p:nvPr>
            <p:ph idx="1"/>
          </p:nvPr>
        </p:nvSpPr>
        <p:spPr/>
        <p:txBody>
          <a:bodyPr/>
          <a:lstStyle/>
          <a:p>
            <a:r>
              <a:rPr lang="en-US" dirty="0"/>
              <a:t>State Assessments</a:t>
            </a:r>
          </a:p>
          <a:p>
            <a:pPr lvl="1"/>
            <a:r>
              <a:rPr lang="en-US" dirty="0"/>
              <a:t>Differences of proficiency rates between students with IEP and without by school</a:t>
            </a:r>
          </a:p>
          <a:p>
            <a:pPr lvl="1"/>
            <a:r>
              <a:rPr lang="en-US" dirty="0"/>
              <a:t>Median Growth Percentile of students with IEPs by school</a:t>
            </a:r>
          </a:p>
          <a:p>
            <a:pPr lvl="1"/>
            <a:r>
              <a:rPr lang="en-US" dirty="0"/>
              <a:t>Schools’ proficiency level x LRE x Disciplinary Removal</a:t>
            </a:r>
          </a:p>
          <a:p>
            <a:endParaRPr lang="en-US" dirty="0"/>
          </a:p>
          <a:p>
            <a:r>
              <a:rPr lang="en-US" dirty="0"/>
              <a:t>Enrollment</a:t>
            </a:r>
          </a:p>
          <a:p>
            <a:pPr lvl="1"/>
            <a:r>
              <a:rPr lang="en-US" dirty="0"/>
              <a:t>IEP identification by school</a:t>
            </a:r>
          </a:p>
          <a:p>
            <a:pPr lvl="1"/>
            <a:r>
              <a:rPr lang="en-US" dirty="0"/>
              <a:t>IEP identification rates compared to other similar districts/schools</a:t>
            </a:r>
            <a:endParaRPr lang="en-US" sz="2400" dirty="0"/>
          </a:p>
          <a:p>
            <a:endParaRPr lang="en-US" dirty="0"/>
          </a:p>
          <a:p>
            <a:r>
              <a:rPr lang="en-US" dirty="0"/>
              <a:t>Discipline</a:t>
            </a:r>
          </a:p>
          <a:p>
            <a:pPr lvl="1"/>
            <a:r>
              <a:rPr lang="en-US" dirty="0"/>
              <a:t>Disciplinary removals of students with disabilities by school</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87412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3647" y="2579223"/>
            <a:ext cx="3786487" cy="2337620"/>
          </a:xfrm>
        </p:spPr>
        <p:txBody>
          <a:bodyPr/>
          <a:lstStyle/>
          <a:p>
            <a:pPr algn="l"/>
            <a:r>
              <a:rPr lang="en-US" dirty="0"/>
              <a:t>Data </a:t>
            </a:r>
            <a:br>
              <a:rPr lang="en-US" dirty="0"/>
            </a:br>
            <a:r>
              <a:rPr lang="en-US" dirty="0"/>
              <a:t>Management </a:t>
            </a:r>
            <a:br>
              <a:rPr lang="en-US" dirty="0"/>
            </a:br>
            <a:r>
              <a:rPr lang="en-US" dirty="0"/>
              <a:t>System</a:t>
            </a:r>
            <a:br>
              <a:rPr lang="en-US" dirty="0"/>
            </a:br>
            <a:r>
              <a:rPr lang="en-US" dirty="0"/>
              <a:t>(DMS)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15</a:t>
            </a:fld>
            <a:endParaRPr lang="en-US" dirty="0"/>
          </a:p>
        </p:txBody>
      </p:sp>
      <p:sp>
        <p:nvSpPr>
          <p:cNvPr id="4" name="Rounded Rectangular Callout 3"/>
          <p:cNvSpPr/>
          <p:nvPr/>
        </p:nvSpPr>
        <p:spPr>
          <a:xfrm>
            <a:off x="1377116" y="681092"/>
            <a:ext cx="2043404" cy="1564045"/>
          </a:xfrm>
          <a:prstGeom prst="wedgeRoundRectCallout">
            <a:avLst>
              <a:gd name="adj1" fmla="val 40314"/>
              <a:gd name="adj2" fmla="val 70906"/>
              <a:gd name="adj3" fmla="val 16667"/>
            </a:avLst>
          </a:prstGeom>
          <a:solidFill>
            <a:schemeClr val="accent2">
              <a:lumMod val="75000"/>
            </a:schemeClr>
          </a:solidFill>
          <a:ln>
            <a:solidFill>
              <a:srgbClr val="009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Where can you get data? Look in the DMS!</a:t>
            </a:r>
          </a:p>
        </p:txBody>
      </p:sp>
      <p:pic>
        <p:nvPicPr>
          <p:cNvPr id="8" name="Picture 7" descr="A picture containing data graphics&#10;&#10;">
            <a:extLst>
              <a:ext uri="{FF2B5EF4-FFF2-40B4-BE49-F238E27FC236}">
                <a16:creationId xmlns:a16="http://schemas.microsoft.com/office/drawing/2014/main" id="{5CB22A86-AEBB-4A8D-9AA2-2451D049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13" y="2095929"/>
            <a:ext cx="5970898" cy="3304208"/>
          </a:xfrm>
          <a:prstGeom prst="rect">
            <a:avLst/>
          </a:prstGeom>
        </p:spPr>
      </p:pic>
    </p:spTree>
    <p:extLst>
      <p:ext uri="{BB962C8B-B14F-4D97-AF65-F5344CB8AC3E}">
        <p14:creationId xmlns:p14="http://schemas.microsoft.com/office/powerpoint/2010/main" val="391310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System (DMS)</a:t>
            </a:r>
          </a:p>
        </p:txBody>
      </p:sp>
      <p:sp>
        <p:nvSpPr>
          <p:cNvPr id="6" name="TextBox 5"/>
          <p:cNvSpPr txBox="1"/>
          <p:nvPr/>
        </p:nvSpPr>
        <p:spPr>
          <a:xfrm>
            <a:off x="8016182" y="1624693"/>
            <a:ext cx="3041779" cy="2031325"/>
          </a:xfrm>
          <a:prstGeom prst="rect">
            <a:avLst/>
          </a:prstGeom>
          <a:noFill/>
        </p:spPr>
        <p:txBody>
          <a:bodyPr wrap="square" rtlCol="0">
            <a:spAutoFit/>
          </a:bodyPr>
          <a:lstStyle/>
          <a:p>
            <a:r>
              <a:rPr lang="en-US" dirty="0"/>
              <a:t>Sign in to DMS from </a:t>
            </a:r>
            <a:r>
              <a:rPr lang="en-US" dirty="0">
                <a:hlinkClick r:id="rId4"/>
              </a:rPr>
              <a:t>https://www.cde.state.co.us/idm/essu-data</a:t>
            </a:r>
            <a:r>
              <a:rPr lang="en-US" dirty="0"/>
              <a:t> Using your single sign-on.</a:t>
            </a:r>
          </a:p>
          <a:p>
            <a:endParaRPr lang="en-US" dirty="0"/>
          </a:p>
          <a:p>
            <a:r>
              <a:rPr lang="en-US" dirty="0"/>
              <a:t>Please make sure you have an “AU Director Role.”</a:t>
            </a:r>
          </a:p>
        </p:txBody>
      </p:sp>
      <p:grpSp>
        <p:nvGrpSpPr>
          <p:cNvPr id="3" name="Group 2" descr="ESSU Data Management System Log in page.">
            <a:extLst>
              <a:ext uri="{FF2B5EF4-FFF2-40B4-BE49-F238E27FC236}">
                <a16:creationId xmlns:a16="http://schemas.microsoft.com/office/drawing/2014/main" id="{34C5F6D3-7A1E-4592-B800-2A26192ED988}"/>
              </a:ext>
            </a:extLst>
          </p:cNvPr>
          <p:cNvGrpSpPr/>
          <p:nvPr/>
        </p:nvGrpSpPr>
        <p:grpSpPr>
          <a:xfrm>
            <a:off x="702128" y="1436915"/>
            <a:ext cx="5543550" cy="4743265"/>
            <a:chOff x="702128" y="1436915"/>
            <a:chExt cx="5543550" cy="4743265"/>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732" t="8095" r="19643" b="10159"/>
            <a:stretch/>
          </p:blipFill>
          <p:spPr bwMode="auto">
            <a:xfrm>
              <a:off x="702128" y="1436915"/>
              <a:ext cx="5543550" cy="420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Notched Right Arrow 9"/>
            <p:cNvSpPr/>
            <p:nvPr/>
          </p:nvSpPr>
          <p:spPr>
            <a:xfrm rot="14601964">
              <a:off x="973792" y="4813646"/>
              <a:ext cx="2126540" cy="606528"/>
            </a:xfrm>
            <a:prstGeom prst="notchedRightArrow">
              <a:avLst/>
            </a:prstGeom>
            <a:solidFill>
              <a:srgbClr val="00B050"/>
            </a:solidFill>
            <a:ln w="19050" cap="flat" cmpd="sng" algn="ctr">
              <a:solidFill>
                <a:srgbClr val="488BC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8" name="Picture 7" descr="Screenshot of the Data Management System including the link to the Profile tab. ">
            <a:extLst>
              <a:ext uri="{FF2B5EF4-FFF2-40B4-BE49-F238E27FC236}">
                <a16:creationId xmlns:a16="http://schemas.microsoft.com/office/drawing/2014/main" id="{B14CCEE0-0ACB-4D42-B7C3-E336614D706E}"/>
              </a:ext>
            </a:extLst>
          </p:cNvPr>
          <p:cNvPicPr>
            <a:picLocks noChangeAspect="1"/>
          </p:cNvPicPr>
          <p:nvPr/>
        </p:nvPicPr>
        <p:blipFill>
          <a:blip r:embed="rId6"/>
          <a:stretch>
            <a:fillRect/>
          </a:stretch>
        </p:blipFill>
        <p:spPr>
          <a:xfrm>
            <a:off x="3749809" y="4276485"/>
            <a:ext cx="6907946" cy="2079865"/>
          </a:xfrm>
          <a:prstGeom prst="rect">
            <a:avLst/>
          </a:prstGeom>
          <a:ln>
            <a:solidFill>
              <a:schemeClr val="bg1">
                <a:lumMod val="85000"/>
              </a:schemeClr>
            </a:solidFill>
          </a:ln>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custDataLst>
      <p:tags r:id="rId1"/>
    </p:custDataLst>
    <p:extLst>
      <p:ext uri="{BB962C8B-B14F-4D97-AF65-F5344CB8AC3E}">
        <p14:creationId xmlns:p14="http://schemas.microsoft.com/office/powerpoint/2010/main" val="265646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Tabs in the DMS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5" name="Content Placeholder 2"/>
          <p:cNvSpPr txBox="1">
            <a:spLocks/>
          </p:cNvSpPr>
          <p:nvPr/>
        </p:nvSpPr>
        <p:spPr>
          <a:xfrm>
            <a:off x="1275856" y="6070868"/>
            <a:ext cx="9325923" cy="629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dirty="0"/>
              <a:t>DMS = Shared workspace for AUs and CDE </a:t>
            </a:r>
          </a:p>
        </p:txBody>
      </p:sp>
      <p:pic>
        <p:nvPicPr>
          <p:cNvPr id="6" name="Picture 5" descr="Tabs in the Data Management System: Profile, Dispute Resolution, Compliance, Fiscal, Family-School, Performance, Improvement, and Summary"/>
          <p:cNvPicPr>
            <a:picLocks noChangeAspect="1"/>
          </p:cNvPicPr>
          <p:nvPr/>
        </p:nvPicPr>
        <p:blipFill>
          <a:blip r:embed="rId3"/>
          <a:stretch>
            <a:fillRect/>
          </a:stretch>
        </p:blipFill>
        <p:spPr>
          <a:xfrm>
            <a:off x="1275856" y="1274083"/>
            <a:ext cx="9639300" cy="1924050"/>
          </a:xfrm>
          <a:prstGeom prst="rect">
            <a:avLst/>
          </a:prstGeom>
          <a:ln>
            <a:solidFill>
              <a:schemeClr val="tx1">
                <a:lumMod val="20000"/>
                <a:lumOff val="80000"/>
              </a:schemeClr>
            </a:solidFill>
          </a:ln>
        </p:spPr>
      </p:pic>
      <p:sp>
        <p:nvSpPr>
          <p:cNvPr id="7" name="Rounded Rectangular Callout 6"/>
          <p:cNvSpPr/>
          <p:nvPr/>
        </p:nvSpPr>
        <p:spPr>
          <a:xfrm>
            <a:off x="1704473" y="3608576"/>
            <a:ext cx="2052735" cy="681318"/>
          </a:xfrm>
          <a:prstGeom prst="wedgeRoundRectCallout">
            <a:avLst>
              <a:gd name="adj1" fmla="val 10985"/>
              <a:gd name="adj2" fmla="val -17297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Legal stuff</a:t>
            </a:r>
          </a:p>
        </p:txBody>
      </p:sp>
      <p:sp>
        <p:nvSpPr>
          <p:cNvPr id="8" name="Rounded Rectangular Callout 7"/>
          <p:cNvSpPr/>
          <p:nvPr/>
        </p:nvSpPr>
        <p:spPr>
          <a:xfrm>
            <a:off x="2715207" y="4432635"/>
            <a:ext cx="2052735" cy="681318"/>
          </a:xfrm>
          <a:prstGeom prst="wedgeRoundRectCallout">
            <a:avLst>
              <a:gd name="adj1" fmla="val 18258"/>
              <a:gd name="adj2" fmla="val -28663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IEP reviews</a:t>
            </a:r>
          </a:p>
        </p:txBody>
      </p:sp>
      <p:sp>
        <p:nvSpPr>
          <p:cNvPr id="9" name="Rounded Rectangular Callout 8"/>
          <p:cNvSpPr/>
          <p:nvPr/>
        </p:nvSpPr>
        <p:spPr>
          <a:xfrm>
            <a:off x="4537787" y="3591233"/>
            <a:ext cx="2052735" cy="681318"/>
          </a:xfrm>
          <a:prstGeom prst="wedgeRoundRectCallout">
            <a:avLst>
              <a:gd name="adj1" fmla="val 12349"/>
              <a:gd name="adj2" fmla="val -181188"/>
              <a:gd name="adj3" fmla="val 1666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Parent Survey</a:t>
            </a:r>
          </a:p>
        </p:txBody>
      </p:sp>
      <p:sp>
        <p:nvSpPr>
          <p:cNvPr id="10" name="Rounded Rectangular Callout 9"/>
          <p:cNvSpPr/>
          <p:nvPr/>
        </p:nvSpPr>
        <p:spPr>
          <a:xfrm>
            <a:off x="6095506" y="4523964"/>
            <a:ext cx="3355911" cy="1179978"/>
          </a:xfrm>
          <a:prstGeom prst="wedgeRoundRectCallout">
            <a:avLst>
              <a:gd name="adj1" fmla="val -24466"/>
              <a:gd name="adj2" fmla="val -196203"/>
              <a:gd name="adj3" fmla="val 16667"/>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sz="1600" dirty="0"/>
              <a:t>Post-School Outcome Interviews</a:t>
            </a:r>
          </a:p>
          <a:p>
            <a:pPr marL="285750" indent="-285750">
              <a:buFont typeface="Arial" panose="020B0604020202020204" pitchFamily="34" charset="0"/>
              <a:buChar char="•"/>
            </a:pPr>
            <a:r>
              <a:rPr lang="en-US" sz="1600" dirty="0"/>
              <a:t>State Assessment Data Reports</a:t>
            </a:r>
          </a:p>
          <a:p>
            <a:pPr marL="285750" indent="-285750">
              <a:buFont typeface="Arial" panose="020B0604020202020204" pitchFamily="34" charset="0"/>
              <a:buChar char="•"/>
            </a:pPr>
            <a:r>
              <a:rPr lang="en-US" sz="1600" dirty="0"/>
              <a:t>Other academic-related data requests</a:t>
            </a:r>
          </a:p>
        </p:txBody>
      </p:sp>
      <p:sp>
        <p:nvSpPr>
          <p:cNvPr id="11" name="Rounded Rectangular Callout 10"/>
          <p:cNvSpPr/>
          <p:nvPr/>
        </p:nvSpPr>
        <p:spPr>
          <a:xfrm>
            <a:off x="8081812" y="3291747"/>
            <a:ext cx="2059062" cy="598971"/>
          </a:xfrm>
          <a:prstGeom prst="wedgeRoundRectCallout">
            <a:avLst>
              <a:gd name="adj1" fmla="val -15764"/>
              <a:gd name="adj2" fmla="val -141540"/>
              <a:gd name="adj3" fmla="val 16667"/>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b="1" dirty="0">
                <a:solidFill>
                  <a:schemeClr val="bg1"/>
                </a:solidFill>
              </a:rPr>
              <a:t>Indicator summary</a:t>
            </a:r>
          </a:p>
        </p:txBody>
      </p:sp>
      <p:sp>
        <p:nvSpPr>
          <p:cNvPr id="12" name="Rounded Rectangular Callout 6">
            <a:extLst>
              <a:ext uri="{FF2B5EF4-FFF2-40B4-BE49-F238E27FC236}">
                <a16:creationId xmlns:a16="http://schemas.microsoft.com/office/drawing/2014/main" id="{FC47AD50-A216-45F1-9368-69E0A6DFC58B}"/>
              </a:ext>
            </a:extLst>
          </p:cNvPr>
          <p:cNvSpPr/>
          <p:nvPr/>
        </p:nvSpPr>
        <p:spPr>
          <a:xfrm>
            <a:off x="443565" y="4499063"/>
            <a:ext cx="2052735" cy="681318"/>
          </a:xfrm>
          <a:prstGeom prst="wedgeRoundRectCallout">
            <a:avLst>
              <a:gd name="adj1" fmla="val -244"/>
              <a:gd name="adj2" fmla="val -313949"/>
              <a:gd name="adj3" fmla="val 16667"/>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Collection Uploads and Downloads</a:t>
            </a:r>
          </a:p>
        </p:txBody>
      </p:sp>
    </p:spTree>
    <p:extLst>
      <p:ext uri="{BB962C8B-B14F-4D97-AF65-F5344CB8AC3E}">
        <p14:creationId xmlns:p14="http://schemas.microsoft.com/office/powerpoint/2010/main" val="26564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DMS Summary Tab</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5" name="Picture 4" descr="Performance Indicators on the DMS Summary Tab"/>
          <p:cNvPicPr>
            <a:picLocks noChangeAspect="1"/>
          </p:cNvPicPr>
          <p:nvPr/>
        </p:nvPicPr>
        <p:blipFill>
          <a:blip r:embed="rId3"/>
          <a:stretch>
            <a:fillRect/>
          </a:stretch>
        </p:blipFill>
        <p:spPr>
          <a:xfrm>
            <a:off x="508000" y="1194318"/>
            <a:ext cx="5637107" cy="5421086"/>
          </a:xfrm>
          <a:prstGeom prst="rect">
            <a:avLst/>
          </a:prstGeom>
        </p:spPr>
      </p:pic>
      <p:pic>
        <p:nvPicPr>
          <p:cNvPr id="6" name="Picture 5" descr="Compliance Indicators on the DMS Summary Tab"/>
          <p:cNvPicPr>
            <a:picLocks noChangeAspect="1"/>
          </p:cNvPicPr>
          <p:nvPr/>
        </p:nvPicPr>
        <p:blipFill>
          <a:blip r:embed="rId4"/>
          <a:stretch>
            <a:fillRect/>
          </a:stretch>
        </p:blipFill>
        <p:spPr>
          <a:xfrm>
            <a:off x="6278748" y="1194317"/>
            <a:ext cx="5573950" cy="2845837"/>
          </a:xfrm>
          <a:prstGeom prst="rect">
            <a:avLst/>
          </a:prstGeom>
        </p:spPr>
      </p:pic>
      <p:sp>
        <p:nvSpPr>
          <p:cNvPr id="7" name="Rounded Rectangle 6"/>
          <p:cNvSpPr/>
          <p:nvPr/>
        </p:nvSpPr>
        <p:spPr>
          <a:xfrm>
            <a:off x="7119258" y="4419212"/>
            <a:ext cx="4114800" cy="1352940"/>
          </a:xfrm>
          <a:prstGeom prst="roundRect">
            <a:avLst/>
          </a:prstGeom>
          <a:solidFill>
            <a:schemeClr val="accent6">
              <a:lumMod val="75000"/>
            </a:schemeClr>
          </a:solidFill>
          <a:ln>
            <a:solidFill>
              <a:srgbClr val="009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Shows which SPP indicators your AU is meeting/not meeting the target</a:t>
            </a:r>
          </a:p>
        </p:txBody>
      </p:sp>
    </p:spTree>
    <p:extLst>
      <p:ext uri="{BB962C8B-B14F-4D97-AF65-F5344CB8AC3E}">
        <p14:creationId xmlns:p14="http://schemas.microsoft.com/office/powerpoint/2010/main" val="265646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Visualization Reports in DMS - Assessment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
        <p:nvSpPr>
          <p:cNvPr id="5" name="Content Placeholder 2"/>
          <p:cNvSpPr>
            <a:spLocks noGrp="1"/>
          </p:cNvSpPr>
          <p:nvPr>
            <p:ph idx="1"/>
          </p:nvPr>
        </p:nvSpPr>
        <p:spPr>
          <a:xfrm>
            <a:off x="838200" y="1554479"/>
            <a:ext cx="2982686" cy="4895481"/>
          </a:xfrm>
        </p:spPr>
        <p:txBody>
          <a:bodyPr>
            <a:normAutofit/>
          </a:bodyPr>
          <a:lstStyle/>
          <a:p>
            <a:r>
              <a:rPr lang="en-US" sz="2400" b="0" dirty="0"/>
              <a:t>State Assessment Reports for SWD (Performance)</a:t>
            </a:r>
          </a:p>
          <a:p>
            <a:pPr marL="230188" indent="-230188">
              <a:buNone/>
            </a:pPr>
            <a:r>
              <a:rPr lang="en-US" dirty="0">
                <a:solidFill>
                  <a:schemeClr val="accent6">
                    <a:lumMod val="75000"/>
                  </a:schemeClr>
                </a:solidFill>
              </a:rPr>
              <a:t>* Note that the data reported this year will be limited due to the modified State Assessment Report in 2021 due to COVID. There was no report for 2020. Previous reports are still available. </a:t>
            </a:r>
            <a:endParaRPr lang="en-US" sz="2400" b="0" dirty="0">
              <a:solidFill>
                <a:schemeClr val="accent6">
                  <a:lumMod val="75000"/>
                </a:schemeClr>
              </a:solidFill>
            </a:endParaRPr>
          </a:p>
        </p:txBody>
      </p:sp>
      <p:pic>
        <p:nvPicPr>
          <p:cNvPr id="6" name="Picture 5" descr="Slide from the Assessment Reports for Students with Disabilities"/>
          <p:cNvPicPr>
            <a:picLocks noChangeAspect="1"/>
          </p:cNvPicPr>
          <p:nvPr/>
        </p:nvPicPr>
        <p:blipFill>
          <a:blip r:embed="rId3"/>
          <a:stretch>
            <a:fillRect/>
          </a:stretch>
        </p:blipFill>
        <p:spPr>
          <a:xfrm>
            <a:off x="4169540" y="1565609"/>
            <a:ext cx="7342101" cy="4251413"/>
          </a:xfrm>
          <a:prstGeom prst="rect">
            <a:avLst/>
          </a:prstGeom>
        </p:spPr>
      </p:pic>
    </p:spTree>
    <p:extLst>
      <p:ext uri="{BB962C8B-B14F-4D97-AF65-F5344CB8AC3E}">
        <p14:creationId xmlns:p14="http://schemas.microsoft.com/office/powerpoint/2010/main" val="40556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t>Special Education Data Team</a:t>
            </a:r>
          </a:p>
        </p:txBody>
      </p:sp>
      <p:sp>
        <p:nvSpPr>
          <p:cNvPr id="3" name="Content Placeholder 2"/>
          <p:cNvSpPr>
            <a:spLocks noGrp="1"/>
          </p:cNvSpPr>
          <p:nvPr>
            <p:ph idx="1"/>
          </p:nvPr>
        </p:nvSpPr>
        <p:spPr/>
        <p:txBody>
          <a:bodyPr>
            <a:normAutofit fontScale="85000" lnSpcReduction="20000"/>
          </a:bodyPr>
          <a:lstStyle/>
          <a:p>
            <a:pPr marL="45720" indent="0">
              <a:buNone/>
            </a:pPr>
            <a:r>
              <a:rPr lang="en-US" sz="2000" b="1" dirty="0">
                <a:solidFill>
                  <a:schemeClr val="accent3"/>
                </a:solidFill>
              </a:rPr>
              <a:t>ESSU – Data Collection + Reporting</a:t>
            </a:r>
          </a:p>
          <a:p>
            <a:r>
              <a:rPr lang="en-US" dirty="0"/>
              <a:t>Miki Imura</a:t>
            </a:r>
          </a:p>
          <a:p>
            <a:pPr lvl="1"/>
            <a:r>
              <a:rPr lang="en-US" dirty="0"/>
              <a:t>Supervisor, performance-related data, federal reporting</a:t>
            </a:r>
          </a:p>
          <a:p>
            <a:r>
              <a:rPr lang="en-US" dirty="0"/>
              <a:t>Orla Bolger</a:t>
            </a:r>
          </a:p>
          <a:p>
            <a:pPr lvl="1"/>
            <a:r>
              <a:rPr lang="en-US" dirty="0"/>
              <a:t>Sped EOY and December Count expert, federal reporting, data requests</a:t>
            </a:r>
          </a:p>
          <a:p>
            <a:r>
              <a:rPr lang="en-US" dirty="0"/>
              <a:t>Alyssa Ohleyer </a:t>
            </a:r>
          </a:p>
          <a:p>
            <a:pPr lvl="1"/>
            <a:r>
              <a:rPr lang="en-US" dirty="0"/>
              <a:t>Data visualization, creates fabulous reports for internal and external purposes</a:t>
            </a:r>
          </a:p>
          <a:p>
            <a:r>
              <a:rPr lang="en-US" dirty="0"/>
              <a:t>Melissa Chaffin</a:t>
            </a:r>
          </a:p>
          <a:p>
            <a:pPr lvl="1"/>
            <a:r>
              <a:rPr lang="en-US" dirty="0"/>
              <a:t>Anything with Ascend and Data Management System </a:t>
            </a:r>
          </a:p>
          <a:p>
            <a:r>
              <a:rPr lang="en-US" dirty="0"/>
              <a:t>Gloria Durosko</a:t>
            </a:r>
          </a:p>
          <a:p>
            <a:pPr lvl="1"/>
            <a:r>
              <a:rPr lang="en-US" dirty="0"/>
              <a:t>AU monitoring based on data</a:t>
            </a:r>
          </a:p>
          <a:p>
            <a:endParaRPr lang="en-US" sz="2000" dirty="0"/>
          </a:p>
          <a:p>
            <a:pPr marL="45720" indent="0">
              <a:buNone/>
            </a:pPr>
            <a:r>
              <a:rPr lang="en-US" sz="2000" b="1" dirty="0">
                <a:solidFill>
                  <a:schemeClr val="accent3"/>
                </a:solidFill>
              </a:rPr>
              <a:t>IMS Data Services – Data Collection</a:t>
            </a:r>
          </a:p>
          <a:p>
            <a:r>
              <a:rPr lang="en-US" dirty="0"/>
              <a:t>Lindsey Heitman</a:t>
            </a:r>
          </a:p>
          <a:p>
            <a:pPr lvl="1"/>
            <a:r>
              <a:rPr lang="en-US" dirty="0"/>
              <a:t>December Count, Sped EOY, Sped Discipline collections</a:t>
            </a:r>
          </a:p>
          <a:p>
            <a:endParaRPr lang="en-US" dirty="0"/>
          </a:p>
        </p:txBody>
      </p:sp>
      <p:sp>
        <p:nvSpPr>
          <p:cNvPr id="29" name="Rectangle 28">
            <a:extLst>
              <a:ext uri="{FF2B5EF4-FFF2-40B4-BE49-F238E27FC236}">
                <a16:creationId xmlns:a16="http://schemas.microsoft.com/office/drawing/2014/main" id="{77C54D3C-EDAD-42A9-8CA4-6ECEA26212A6}"/>
              </a:ext>
            </a:extLst>
          </p:cNvPr>
          <p:cNvSpPr/>
          <p:nvPr/>
        </p:nvSpPr>
        <p:spPr>
          <a:xfrm>
            <a:off x="8833642" y="2118570"/>
            <a:ext cx="1686297" cy="531467"/>
          </a:xfrm>
          <a:prstGeom prst="rect">
            <a:avLst/>
          </a:prstGeom>
          <a:solidFill>
            <a:schemeClr val="accent6">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Ascend/DMS</a:t>
            </a:r>
          </a:p>
        </p:txBody>
      </p:sp>
      <p:sp>
        <p:nvSpPr>
          <p:cNvPr id="31" name="TextBox 30">
            <a:extLst>
              <a:ext uri="{FF2B5EF4-FFF2-40B4-BE49-F238E27FC236}">
                <a16:creationId xmlns:a16="http://schemas.microsoft.com/office/drawing/2014/main" id="{4E012562-61A1-4759-A134-6189D20CC63B}"/>
              </a:ext>
            </a:extLst>
          </p:cNvPr>
          <p:cNvSpPr txBox="1"/>
          <p:nvPr/>
        </p:nvSpPr>
        <p:spPr>
          <a:xfrm>
            <a:off x="10545015" y="2257069"/>
            <a:ext cx="715993" cy="276999"/>
          </a:xfrm>
          <a:prstGeom prst="rect">
            <a:avLst/>
          </a:prstGeom>
          <a:noFill/>
        </p:spPr>
        <p:txBody>
          <a:bodyPr wrap="square" rtlCol="0">
            <a:spAutoFit/>
          </a:bodyPr>
          <a:lstStyle/>
          <a:p>
            <a:r>
              <a:rPr lang="en-US" sz="1200" dirty="0"/>
              <a:t>Melissa</a:t>
            </a:r>
          </a:p>
        </p:txBody>
      </p:sp>
      <p:sp>
        <p:nvSpPr>
          <p:cNvPr id="5" name="Rectangle 4"/>
          <p:cNvSpPr/>
          <p:nvPr/>
        </p:nvSpPr>
        <p:spPr>
          <a:xfrm>
            <a:off x="8833643" y="3452253"/>
            <a:ext cx="1686297" cy="531467"/>
          </a:xfrm>
          <a:prstGeom prst="rect">
            <a:avLst/>
          </a:prstGeom>
          <a:solidFill>
            <a:schemeClr val="accent6">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Data Collection</a:t>
            </a:r>
          </a:p>
        </p:txBody>
      </p:sp>
      <p:sp>
        <p:nvSpPr>
          <p:cNvPr id="33" name="TextBox 32">
            <a:extLst>
              <a:ext uri="{FF2B5EF4-FFF2-40B4-BE49-F238E27FC236}">
                <a16:creationId xmlns:a16="http://schemas.microsoft.com/office/drawing/2014/main" id="{0C646593-8D0D-4B67-842C-A3BD41990CF2}"/>
              </a:ext>
            </a:extLst>
          </p:cNvPr>
          <p:cNvSpPr txBox="1"/>
          <p:nvPr/>
        </p:nvSpPr>
        <p:spPr>
          <a:xfrm>
            <a:off x="10596760" y="3527498"/>
            <a:ext cx="715993" cy="461665"/>
          </a:xfrm>
          <a:prstGeom prst="rect">
            <a:avLst/>
          </a:prstGeom>
          <a:noFill/>
        </p:spPr>
        <p:txBody>
          <a:bodyPr wrap="square" rtlCol="0">
            <a:spAutoFit/>
          </a:bodyPr>
          <a:lstStyle/>
          <a:p>
            <a:r>
              <a:rPr lang="en-US" sz="1200" dirty="0"/>
              <a:t>Orla &amp; Lindsey</a:t>
            </a:r>
          </a:p>
        </p:txBody>
      </p:sp>
      <p:sp>
        <p:nvSpPr>
          <p:cNvPr id="6" name="Rectangle 5"/>
          <p:cNvSpPr/>
          <p:nvPr/>
        </p:nvSpPr>
        <p:spPr>
          <a:xfrm>
            <a:off x="10765765" y="4749648"/>
            <a:ext cx="1206775" cy="860374"/>
          </a:xfrm>
          <a:prstGeom prst="rect">
            <a:avLst/>
          </a:prstGeom>
          <a:solidFill>
            <a:schemeClr val="accent6">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Federal reporting</a:t>
            </a:r>
          </a:p>
        </p:txBody>
      </p:sp>
      <p:sp>
        <p:nvSpPr>
          <p:cNvPr id="39" name="TextBox 38">
            <a:extLst>
              <a:ext uri="{FF2B5EF4-FFF2-40B4-BE49-F238E27FC236}">
                <a16:creationId xmlns:a16="http://schemas.microsoft.com/office/drawing/2014/main" id="{6AFE2AF6-0CB4-4BFC-A53A-BB1872DA24B3}"/>
              </a:ext>
            </a:extLst>
          </p:cNvPr>
          <p:cNvSpPr txBox="1"/>
          <p:nvPr/>
        </p:nvSpPr>
        <p:spPr>
          <a:xfrm>
            <a:off x="11103604" y="5610022"/>
            <a:ext cx="715993" cy="276999"/>
          </a:xfrm>
          <a:prstGeom prst="rect">
            <a:avLst/>
          </a:prstGeom>
          <a:noFill/>
        </p:spPr>
        <p:txBody>
          <a:bodyPr wrap="square" rtlCol="0">
            <a:spAutoFit/>
          </a:bodyPr>
          <a:lstStyle/>
          <a:p>
            <a:r>
              <a:rPr lang="en-US" sz="1200" dirty="0"/>
              <a:t>Miki</a:t>
            </a:r>
          </a:p>
        </p:txBody>
      </p:sp>
      <p:sp>
        <p:nvSpPr>
          <p:cNvPr id="7" name="Rectangle 6"/>
          <p:cNvSpPr/>
          <p:nvPr/>
        </p:nvSpPr>
        <p:spPr>
          <a:xfrm>
            <a:off x="8833645" y="4761077"/>
            <a:ext cx="1686296" cy="848945"/>
          </a:xfrm>
          <a:prstGeom prst="rect">
            <a:avLst/>
          </a:prstGeom>
          <a:solidFill>
            <a:schemeClr val="accent6">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Internal &amp; External Data Requests</a:t>
            </a:r>
          </a:p>
        </p:txBody>
      </p:sp>
      <p:sp>
        <p:nvSpPr>
          <p:cNvPr id="37" name="TextBox 36">
            <a:extLst>
              <a:ext uri="{FF2B5EF4-FFF2-40B4-BE49-F238E27FC236}">
                <a16:creationId xmlns:a16="http://schemas.microsoft.com/office/drawing/2014/main" id="{C8F6B1B6-D72F-45D2-B868-2E4BA635A103}"/>
              </a:ext>
            </a:extLst>
          </p:cNvPr>
          <p:cNvSpPr txBox="1"/>
          <p:nvPr/>
        </p:nvSpPr>
        <p:spPr>
          <a:xfrm>
            <a:off x="9381531" y="5628819"/>
            <a:ext cx="715993" cy="461665"/>
          </a:xfrm>
          <a:prstGeom prst="rect">
            <a:avLst/>
          </a:prstGeom>
          <a:noFill/>
        </p:spPr>
        <p:txBody>
          <a:bodyPr wrap="square" rtlCol="0">
            <a:spAutoFit/>
          </a:bodyPr>
          <a:lstStyle/>
          <a:p>
            <a:pPr algn="ctr"/>
            <a:r>
              <a:rPr lang="en-US" sz="1200" dirty="0"/>
              <a:t>Alyssa &amp; Orla</a:t>
            </a:r>
          </a:p>
        </p:txBody>
      </p:sp>
      <p:cxnSp>
        <p:nvCxnSpPr>
          <p:cNvPr id="8" name="Straight Arrow Connector 7">
            <a:extLst>
              <a:ext uri="{C183D7F6-B498-43B3-948B-1728B52AA6E4}">
                <adec:decorative xmlns:adec="http://schemas.microsoft.com/office/drawing/2017/decorative" val="1"/>
              </a:ext>
            </a:extLst>
          </p:cNvPr>
          <p:cNvCxnSpPr>
            <a:cxnSpLocks/>
            <a:stCxn id="5" idx="2"/>
          </p:cNvCxnSpPr>
          <p:nvPr/>
        </p:nvCxnSpPr>
        <p:spPr>
          <a:xfrm>
            <a:off x="9676792" y="3983720"/>
            <a:ext cx="1686295" cy="654793"/>
          </a:xfrm>
          <a:prstGeom prst="straightConnector1">
            <a:avLst/>
          </a:prstGeom>
          <a:noFill/>
          <a:ln w="19050" cap="flat" cmpd="sng" algn="ctr">
            <a:solidFill>
              <a:schemeClr val="accent6"/>
            </a:solidFill>
            <a:prstDash val="solid"/>
            <a:tailEnd type="arrow"/>
          </a:ln>
          <a:effectLst/>
        </p:spPr>
      </p:cxnSp>
      <p:cxnSp>
        <p:nvCxnSpPr>
          <p:cNvPr id="9" name="Straight Arrow Connector 8">
            <a:extLst>
              <a:ext uri="{C183D7F6-B498-43B3-948B-1728B52AA6E4}">
                <adec:decorative xmlns:adec="http://schemas.microsoft.com/office/drawing/2017/decorative" val="1"/>
              </a:ext>
            </a:extLst>
          </p:cNvPr>
          <p:cNvCxnSpPr>
            <a:cxnSpLocks/>
            <a:stCxn id="5" idx="2"/>
          </p:cNvCxnSpPr>
          <p:nvPr/>
        </p:nvCxnSpPr>
        <p:spPr>
          <a:xfrm flipH="1">
            <a:off x="7806906" y="3983720"/>
            <a:ext cx="1869886" cy="654793"/>
          </a:xfrm>
          <a:prstGeom prst="straightConnector1">
            <a:avLst/>
          </a:prstGeom>
          <a:noFill/>
          <a:ln w="19050" cap="flat" cmpd="sng" algn="ctr">
            <a:solidFill>
              <a:schemeClr val="accent6"/>
            </a:solidFill>
            <a:prstDash val="solid"/>
            <a:tailEnd type="arrow"/>
          </a:ln>
          <a:effectLst/>
        </p:spPr>
      </p:cxnSp>
      <p:sp>
        <p:nvSpPr>
          <p:cNvPr id="10" name="Rectangle 9">
            <a:extLst>
              <a:ext uri="{FF2B5EF4-FFF2-40B4-BE49-F238E27FC236}">
                <a16:creationId xmlns:a16="http://schemas.microsoft.com/office/drawing/2014/main" id="{D568B4FC-0521-4F8E-A148-94EB1464DDFB}"/>
              </a:ext>
            </a:extLst>
          </p:cNvPr>
          <p:cNvSpPr/>
          <p:nvPr/>
        </p:nvSpPr>
        <p:spPr>
          <a:xfrm>
            <a:off x="7111232" y="4749648"/>
            <a:ext cx="1476589" cy="860374"/>
          </a:xfrm>
          <a:prstGeom prst="rect">
            <a:avLst/>
          </a:prstGeom>
          <a:solidFill>
            <a:schemeClr val="accent6">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AU Monitoring</a:t>
            </a:r>
          </a:p>
        </p:txBody>
      </p:sp>
      <p:sp>
        <p:nvSpPr>
          <p:cNvPr id="35" name="TextBox 34">
            <a:extLst>
              <a:ext uri="{FF2B5EF4-FFF2-40B4-BE49-F238E27FC236}">
                <a16:creationId xmlns:a16="http://schemas.microsoft.com/office/drawing/2014/main" id="{E83AD50B-23DE-4C60-8D13-3D49CE9A2E46}"/>
              </a:ext>
            </a:extLst>
          </p:cNvPr>
          <p:cNvSpPr txBox="1"/>
          <p:nvPr/>
        </p:nvSpPr>
        <p:spPr>
          <a:xfrm>
            <a:off x="7491529" y="5611131"/>
            <a:ext cx="715993" cy="276999"/>
          </a:xfrm>
          <a:prstGeom prst="rect">
            <a:avLst/>
          </a:prstGeom>
          <a:noFill/>
        </p:spPr>
        <p:txBody>
          <a:bodyPr wrap="square" rtlCol="0">
            <a:spAutoFit/>
          </a:bodyPr>
          <a:lstStyle/>
          <a:p>
            <a:r>
              <a:rPr lang="en-US" sz="1200" dirty="0"/>
              <a:t>Gloria</a:t>
            </a:r>
          </a:p>
        </p:txBody>
      </p:sp>
      <p:cxnSp>
        <p:nvCxnSpPr>
          <p:cNvPr id="14" name="Straight Arrow Connector 13">
            <a:extLst>
              <a:ext uri="{FF2B5EF4-FFF2-40B4-BE49-F238E27FC236}">
                <a16:creationId xmlns:a16="http://schemas.microsoft.com/office/drawing/2014/main" id="{EB85F2B1-7181-4DAF-AE29-A80F395F0066}"/>
              </a:ext>
              <a:ext uri="{C183D7F6-B498-43B3-948B-1728B52AA6E4}">
                <adec:decorative xmlns:adec="http://schemas.microsoft.com/office/drawing/2017/decorative" val="1"/>
              </a:ext>
            </a:extLst>
          </p:cNvPr>
          <p:cNvCxnSpPr>
            <a:cxnSpLocks/>
            <a:stCxn id="5" idx="2"/>
            <a:endCxn id="7" idx="0"/>
          </p:cNvCxnSpPr>
          <p:nvPr/>
        </p:nvCxnSpPr>
        <p:spPr>
          <a:xfrm>
            <a:off x="9676792" y="3983720"/>
            <a:ext cx="1" cy="777357"/>
          </a:xfrm>
          <a:prstGeom prst="straightConnector1">
            <a:avLst/>
          </a:prstGeom>
          <a:noFill/>
          <a:ln w="19050" cap="flat" cmpd="sng" algn="ctr">
            <a:solidFill>
              <a:schemeClr val="accent6"/>
            </a:solidFill>
            <a:prstDash val="solid"/>
            <a:tailEnd type="arrow"/>
          </a:ln>
          <a:effectLst/>
        </p:spPr>
      </p:cxnSp>
      <p:cxnSp>
        <p:nvCxnSpPr>
          <p:cNvPr id="30" name="Straight Arrow Connector 29">
            <a:extLst>
              <a:ext uri="{FF2B5EF4-FFF2-40B4-BE49-F238E27FC236}">
                <a16:creationId xmlns:a16="http://schemas.microsoft.com/office/drawing/2014/main" id="{B374598B-18F4-4320-9A53-6A4F3C78DAED}"/>
              </a:ext>
              <a:ext uri="{C183D7F6-B498-43B3-948B-1728B52AA6E4}">
                <adec:decorative xmlns:adec="http://schemas.microsoft.com/office/drawing/2017/decorative" val="1"/>
              </a:ext>
            </a:extLst>
          </p:cNvPr>
          <p:cNvCxnSpPr>
            <a:cxnSpLocks/>
          </p:cNvCxnSpPr>
          <p:nvPr/>
        </p:nvCxnSpPr>
        <p:spPr>
          <a:xfrm>
            <a:off x="9676789" y="2643709"/>
            <a:ext cx="1" cy="777357"/>
          </a:xfrm>
          <a:prstGeom prst="straightConnector1">
            <a:avLst/>
          </a:prstGeom>
          <a:noFill/>
          <a:ln w="19050" cap="flat" cmpd="sng" algn="ctr">
            <a:solidFill>
              <a:schemeClr val="accent6"/>
            </a:solidFill>
            <a:prstDash val="solid"/>
            <a:tailEnd type="arrow"/>
          </a:ln>
          <a:effectLst/>
        </p:spPr>
      </p:cxn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custDataLst>
      <p:tags r:id="rId1"/>
    </p:custDataLst>
    <p:extLst>
      <p:ext uri="{BB962C8B-B14F-4D97-AF65-F5344CB8AC3E}">
        <p14:creationId xmlns:p14="http://schemas.microsoft.com/office/powerpoint/2010/main" val="33412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6"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Visualization Reports in DMS - PSO</a:t>
            </a:r>
          </a:p>
        </p:txBody>
      </p:sp>
      <p:sp>
        <p:nvSpPr>
          <p:cNvPr id="3" name="Content Placeholder 2"/>
          <p:cNvSpPr>
            <a:spLocks noGrp="1"/>
          </p:cNvSpPr>
          <p:nvPr>
            <p:ph idx="1"/>
          </p:nvPr>
        </p:nvSpPr>
        <p:spPr>
          <a:xfrm>
            <a:off x="838200" y="1554480"/>
            <a:ext cx="3088821" cy="4351338"/>
          </a:xfrm>
        </p:spPr>
        <p:txBody>
          <a:bodyPr/>
          <a:lstStyle/>
          <a:p>
            <a:r>
              <a:rPr lang="en-US" dirty="0">
                <a:solidFill>
                  <a:schemeClr val="bg1">
                    <a:lumMod val="85000"/>
                  </a:schemeClr>
                </a:solidFill>
              </a:rPr>
              <a:t>State Assessment Reports for SWD (Performance)</a:t>
            </a:r>
          </a:p>
          <a:p>
            <a:r>
              <a:rPr lang="en-US" dirty="0"/>
              <a:t>Post-School Outcome Interview Reports (Performance)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8" name="Picture 7" descr="Example Slide from the Post-School Outcome Interview Report">
            <a:extLst>
              <a:ext uri="{FF2B5EF4-FFF2-40B4-BE49-F238E27FC236}">
                <a16:creationId xmlns:a16="http://schemas.microsoft.com/office/drawing/2014/main" id="{0A8814A5-3C25-471F-91C9-C7C507533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884" y="1793169"/>
            <a:ext cx="7704803" cy="4337058"/>
          </a:xfrm>
          <a:prstGeom prst="rect">
            <a:avLst/>
          </a:prstGeom>
        </p:spPr>
      </p:pic>
    </p:spTree>
    <p:extLst>
      <p:ext uri="{BB962C8B-B14F-4D97-AF65-F5344CB8AC3E}">
        <p14:creationId xmlns:p14="http://schemas.microsoft.com/office/powerpoint/2010/main" val="334123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Visualization Reports in DMS – Parent Survey</a:t>
            </a:r>
          </a:p>
        </p:txBody>
      </p:sp>
      <p:sp>
        <p:nvSpPr>
          <p:cNvPr id="3" name="Content Placeholder 2"/>
          <p:cNvSpPr>
            <a:spLocks noGrp="1"/>
          </p:cNvSpPr>
          <p:nvPr>
            <p:ph idx="1"/>
          </p:nvPr>
        </p:nvSpPr>
        <p:spPr>
          <a:xfrm>
            <a:off x="838200" y="1554480"/>
            <a:ext cx="3366407" cy="4351338"/>
          </a:xfrm>
        </p:spPr>
        <p:txBody>
          <a:bodyPr/>
          <a:lstStyle/>
          <a:p>
            <a:r>
              <a:rPr lang="en-US" dirty="0">
                <a:solidFill>
                  <a:schemeClr val="bg1">
                    <a:lumMod val="85000"/>
                  </a:schemeClr>
                </a:solidFill>
              </a:rPr>
              <a:t>State Assessment Reports for SWD (Performance)</a:t>
            </a:r>
          </a:p>
          <a:p>
            <a:r>
              <a:rPr lang="en-US" dirty="0">
                <a:solidFill>
                  <a:schemeClr val="bg1">
                    <a:lumMod val="85000"/>
                  </a:schemeClr>
                </a:solidFill>
              </a:rPr>
              <a:t>Post-School Outcome Interview Reports (Performance)</a:t>
            </a:r>
          </a:p>
          <a:p>
            <a:r>
              <a:rPr lang="en-US" dirty="0"/>
              <a:t>Parent Survey Reports (Family-School)</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8" name="Picture 7" descr="Example of slide in the Parent Survey Report">
            <a:extLst>
              <a:ext uri="{FF2B5EF4-FFF2-40B4-BE49-F238E27FC236}">
                <a16:creationId xmlns:a16="http://schemas.microsoft.com/office/drawing/2014/main" id="{EE4E74F3-B4F3-4B2B-956E-339FDBB8C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097" y="1699335"/>
            <a:ext cx="7297929" cy="4110943"/>
          </a:xfrm>
          <a:prstGeom prst="rect">
            <a:avLst/>
          </a:prstGeom>
        </p:spPr>
      </p:pic>
    </p:spTree>
    <p:extLst>
      <p:ext uri="{BB962C8B-B14F-4D97-AF65-F5344CB8AC3E}">
        <p14:creationId xmlns:p14="http://schemas.microsoft.com/office/powerpoint/2010/main" val="157706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Visualization Reports in DMS - Discipline</a:t>
            </a:r>
          </a:p>
        </p:txBody>
      </p:sp>
      <p:sp>
        <p:nvSpPr>
          <p:cNvPr id="3" name="Content Placeholder 2"/>
          <p:cNvSpPr>
            <a:spLocks noGrp="1"/>
          </p:cNvSpPr>
          <p:nvPr>
            <p:ph idx="1"/>
          </p:nvPr>
        </p:nvSpPr>
        <p:spPr>
          <a:xfrm>
            <a:off x="838200" y="1554480"/>
            <a:ext cx="3366407" cy="4351338"/>
          </a:xfrm>
        </p:spPr>
        <p:txBody>
          <a:bodyPr/>
          <a:lstStyle/>
          <a:p>
            <a:r>
              <a:rPr lang="en-US" dirty="0">
                <a:solidFill>
                  <a:schemeClr val="bg1">
                    <a:lumMod val="85000"/>
                  </a:schemeClr>
                </a:solidFill>
              </a:rPr>
              <a:t>State Assessment Reports for SWD (Performance)</a:t>
            </a:r>
          </a:p>
          <a:p>
            <a:r>
              <a:rPr lang="en-US" dirty="0">
                <a:solidFill>
                  <a:schemeClr val="bg1">
                    <a:lumMod val="85000"/>
                  </a:schemeClr>
                </a:solidFill>
              </a:rPr>
              <a:t>Post-School Outcome Interview Reports (Performance)</a:t>
            </a:r>
          </a:p>
          <a:p>
            <a:r>
              <a:rPr lang="en-US" dirty="0">
                <a:solidFill>
                  <a:schemeClr val="bg1">
                    <a:lumMod val="85000"/>
                  </a:schemeClr>
                </a:solidFill>
              </a:rPr>
              <a:t>Parent Survey Reports (Family-School)</a:t>
            </a:r>
          </a:p>
          <a:p>
            <a:r>
              <a:rPr lang="en-US" dirty="0"/>
              <a:t>*New* Special Education Discipline (Profile)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7" name="Picture 6" descr="Example Slide from the Special Education Discipline Report">
            <a:extLst>
              <a:ext uri="{FF2B5EF4-FFF2-40B4-BE49-F238E27FC236}">
                <a16:creationId xmlns:a16="http://schemas.microsoft.com/office/drawing/2014/main" id="{3E0A861A-70DF-4919-AA0A-0EED81736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172" y="1733204"/>
            <a:ext cx="7428515" cy="4172613"/>
          </a:xfrm>
          <a:prstGeom prst="rect">
            <a:avLst/>
          </a:prstGeom>
        </p:spPr>
      </p:pic>
    </p:spTree>
    <p:extLst>
      <p:ext uri="{BB962C8B-B14F-4D97-AF65-F5344CB8AC3E}">
        <p14:creationId xmlns:p14="http://schemas.microsoft.com/office/powerpoint/2010/main" val="353020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Visualization Reports in DMS</a:t>
            </a:r>
          </a:p>
        </p:txBody>
      </p:sp>
      <p:sp>
        <p:nvSpPr>
          <p:cNvPr id="3" name="Content Placeholder 2"/>
          <p:cNvSpPr>
            <a:spLocks noGrp="1"/>
          </p:cNvSpPr>
          <p:nvPr>
            <p:ph idx="1"/>
          </p:nvPr>
        </p:nvSpPr>
        <p:spPr/>
        <p:txBody>
          <a:bodyPr>
            <a:normAutofit fontScale="92500" lnSpcReduction="10000"/>
          </a:bodyPr>
          <a:lstStyle/>
          <a:p>
            <a:r>
              <a:rPr lang="en-US" dirty="0"/>
              <a:t>State Assessment Reports for SWD (Performance)</a:t>
            </a:r>
          </a:p>
          <a:p>
            <a:r>
              <a:rPr lang="en-US" dirty="0"/>
              <a:t>Post-School Outcome Interview Reports (Performance)</a:t>
            </a:r>
          </a:p>
          <a:p>
            <a:r>
              <a:rPr lang="en-US" dirty="0"/>
              <a:t>Parent Survey Reports (Family-School)</a:t>
            </a:r>
          </a:p>
          <a:p>
            <a:r>
              <a:rPr lang="en-US" dirty="0"/>
              <a:t>*New* Special Education Discipline (Profile)</a:t>
            </a:r>
          </a:p>
          <a:p>
            <a:r>
              <a:rPr lang="en-US" dirty="0"/>
              <a:t>Indicator 5 – LRE by School Reports (Profile)</a:t>
            </a:r>
          </a:p>
          <a:p>
            <a:endParaRPr lang="en-US" dirty="0"/>
          </a:p>
          <a:p>
            <a:r>
              <a:rPr lang="en-US" dirty="0"/>
              <a:t>Use selected slides for</a:t>
            </a:r>
          </a:p>
          <a:p>
            <a:pPr lvl="1"/>
            <a:r>
              <a:rPr lang="en-US" sz="2200" dirty="0"/>
              <a:t>Strategy meetings with your team</a:t>
            </a:r>
          </a:p>
          <a:p>
            <a:pPr lvl="1"/>
            <a:r>
              <a:rPr lang="en-US" sz="2200" dirty="0"/>
              <a:t>Meeting with superintendents</a:t>
            </a:r>
          </a:p>
          <a:p>
            <a:pPr lvl="1"/>
            <a:r>
              <a:rPr lang="en-US" sz="2200" dirty="0"/>
              <a:t>Board meetings</a:t>
            </a:r>
          </a:p>
          <a:p>
            <a:pPr lvl="1"/>
            <a:r>
              <a:rPr lang="en-US" sz="2200" dirty="0"/>
              <a:t>Working with social workers for family-school partnering</a:t>
            </a:r>
          </a:p>
          <a:p>
            <a:pPr lvl="1"/>
            <a:r>
              <a:rPr lang="en-US" sz="2200" dirty="0"/>
              <a:t>Etc.</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Oval Callout 4"/>
          <p:cNvSpPr/>
          <p:nvPr/>
        </p:nvSpPr>
        <p:spPr>
          <a:xfrm>
            <a:off x="6459400" y="3130178"/>
            <a:ext cx="4232717" cy="1510948"/>
          </a:xfrm>
          <a:prstGeom prst="wedgeEllipseCallout">
            <a:avLst>
              <a:gd name="adj1" fmla="val -52562"/>
              <a:gd name="adj2" fmla="val 53375"/>
            </a:avLst>
          </a:prstGeom>
          <a:solidFill>
            <a:schemeClr val="accent6">
              <a:lumMod val="75000"/>
            </a:schemeClr>
          </a:solidFill>
          <a:ln>
            <a:solidFill>
              <a:srgbClr val="009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You’ve got the data!</a:t>
            </a:r>
          </a:p>
          <a:p>
            <a:pPr algn="ctr"/>
            <a:r>
              <a:rPr lang="en-US" sz="2400" dirty="0"/>
              <a:t>Feel free to use them!! </a:t>
            </a:r>
          </a:p>
        </p:txBody>
      </p:sp>
    </p:spTree>
    <p:extLst>
      <p:ext uri="{BB962C8B-B14F-4D97-AF65-F5344CB8AC3E}">
        <p14:creationId xmlns:p14="http://schemas.microsoft.com/office/powerpoint/2010/main" val="15770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Data Contacts</a:t>
            </a:r>
          </a:p>
        </p:txBody>
      </p:sp>
      <p:sp>
        <p:nvSpPr>
          <p:cNvPr id="3" name="Content Placeholder 2"/>
          <p:cNvSpPr>
            <a:spLocks noGrp="1"/>
          </p:cNvSpPr>
          <p:nvPr>
            <p:ph idx="1"/>
          </p:nvPr>
        </p:nvSpPr>
        <p:spPr>
          <a:xfrm>
            <a:off x="775139" y="1657051"/>
            <a:ext cx="10515600" cy="4699299"/>
          </a:xfrm>
        </p:spPr>
        <p:txBody>
          <a:bodyPr>
            <a:normAutofit/>
          </a:bodyPr>
          <a:lstStyle/>
          <a:p>
            <a:pPr marL="45720" indent="0">
              <a:buClr>
                <a:srgbClr val="488BC9"/>
              </a:buClr>
              <a:buFont typeface="Wingdings" charset="2"/>
              <a:buNone/>
            </a:pPr>
            <a:r>
              <a:rPr lang="en-US" dirty="0">
                <a:solidFill>
                  <a:srgbClr val="EF7521">
                    <a:lumMod val="75000"/>
                  </a:srgbClr>
                </a:solidFill>
              </a:rPr>
              <a:t>Questions about Enrich or DMS</a:t>
            </a:r>
          </a:p>
          <a:p>
            <a:pPr marL="388620" indent="-342900">
              <a:buClr>
                <a:srgbClr val="488BC9"/>
              </a:buClr>
            </a:pPr>
            <a:r>
              <a:rPr lang="en-US" dirty="0"/>
              <a:t>Melissa Chaffin 303-866-6819 (</a:t>
            </a:r>
            <a:r>
              <a:rPr lang="en-US" dirty="0">
                <a:hlinkClick r:id="rId3"/>
              </a:rPr>
              <a:t>Melissa_C@cde.state.co.us</a:t>
            </a:r>
            <a:r>
              <a:rPr lang="en-US" dirty="0"/>
              <a:t> )</a:t>
            </a:r>
          </a:p>
          <a:p>
            <a:pPr marL="388620" indent="-342900">
              <a:buClr>
                <a:srgbClr val="488BC9"/>
              </a:buClr>
            </a:pPr>
            <a:endParaRPr lang="en-US" dirty="0">
              <a:solidFill>
                <a:srgbClr val="EF7521">
                  <a:lumMod val="75000"/>
                </a:srgbClr>
              </a:solidFill>
            </a:endParaRPr>
          </a:p>
          <a:p>
            <a:pPr marL="45720" indent="0">
              <a:buClr>
                <a:srgbClr val="488BC9"/>
              </a:buClr>
              <a:buFont typeface="Wingdings" charset="2"/>
              <a:buNone/>
            </a:pPr>
            <a:r>
              <a:rPr lang="en-US" dirty="0">
                <a:solidFill>
                  <a:srgbClr val="EF7521">
                    <a:lumMod val="75000"/>
                  </a:srgbClr>
                </a:solidFill>
              </a:rPr>
              <a:t>Data Requests:</a:t>
            </a:r>
          </a:p>
          <a:p>
            <a:pPr>
              <a:buClr>
                <a:srgbClr val="488BC9"/>
              </a:buClr>
            </a:pPr>
            <a:r>
              <a:rPr lang="en-US" dirty="0"/>
              <a:t>Miki Imura 303-866-6976 (</a:t>
            </a:r>
            <a:r>
              <a:rPr lang="en-US" dirty="0">
                <a:hlinkClick r:id="rId3"/>
              </a:rPr>
              <a:t>Imura_M@cde.state.co.us</a:t>
            </a:r>
            <a:r>
              <a:rPr lang="en-US" dirty="0"/>
              <a:t> )</a:t>
            </a:r>
          </a:p>
          <a:p>
            <a:pPr>
              <a:buClr>
                <a:srgbClr val="488BC9"/>
              </a:buClr>
            </a:pPr>
            <a:r>
              <a:rPr lang="en-US" dirty="0"/>
              <a:t>Alyssa Ohleyer 303-866-6308 (</a:t>
            </a:r>
            <a:r>
              <a:rPr lang="en-US" dirty="0">
                <a:hlinkClick r:id="rId4"/>
              </a:rPr>
              <a:t>Ohleyer_A@cde.state.co.us</a:t>
            </a:r>
            <a:r>
              <a:rPr lang="en-US" dirty="0"/>
              <a:t> )</a:t>
            </a:r>
          </a:p>
          <a:p>
            <a:pPr marL="45720" indent="0">
              <a:buClr>
                <a:srgbClr val="488BC9"/>
              </a:buClr>
              <a:buFont typeface="Wingdings" charset="2"/>
              <a:buNone/>
            </a:pPr>
            <a:endParaRPr lang="en-US" dirty="0">
              <a:solidFill>
                <a:srgbClr val="EF7521">
                  <a:lumMod val="75000"/>
                </a:srgbClr>
              </a:solidFill>
            </a:endParaRPr>
          </a:p>
          <a:p>
            <a:pPr marL="45720" indent="0">
              <a:buClr>
                <a:srgbClr val="488BC9"/>
              </a:buClr>
              <a:buFont typeface="Wingdings" charset="2"/>
              <a:buNone/>
            </a:pPr>
            <a:r>
              <a:rPr lang="en-US" dirty="0">
                <a:solidFill>
                  <a:srgbClr val="EF7521">
                    <a:lumMod val="75000"/>
                  </a:srgbClr>
                </a:solidFill>
              </a:rPr>
              <a:t>Help with Data Collections/Pipeline</a:t>
            </a:r>
            <a:endParaRPr lang="en-US" dirty="0"/>
          </a:p>
          <a:p>
            <a:pPr>
              <a:buClr>
                <a:srgbClr val="488BC9"/>
              </a:buClr>
            </a:pPr>
            <a:r>
              <a:rPr lang="en-US" dirty="0"/>
              <a:t>Lindsey Heitman 303-866-5759 (</a:t>
            </a:r>
            <a:r>
              <a:rPr lang="en-US" dirty="0">
                <a:hlinkClick r:id="rId5"/>
              </a:rPr>
              <a:t>Heitman_L@cde.state.co.us</a:t>
            </a:r>
            <a:r>
              <a:rPr lang="en-US" dirty="0"/>
              <a:t> )</a:t>
            </a:r>
          </a:p>
          <a:p>
            <a:pPr>
              <a:buClr>
                <a:srgbClr val="488BC9"/>
              </a:buClr>
            </a:pPr>
            <a:r>
              <a:rPr lang="en-US" dirty="0"/>
              <a:t>Orla Bolger 303-866-6896 (</a:t>
            </a:r>
            <a:r>
              <a:rPr lang="en-US" dirty="0">
                <a:hlinkClick r:id="rId6"/>
              </a:rPr>
              <a:t>Bolger_O@cde.state.co.us</a:t>
            </a:r>
            <a:r>
              <a:rPr lang="en-US" dirty="0"/>
              <a:t> )</a:t>
            </a:r>
          </a:p>
          <a:p>
            <a:pPr>
              <a:buClr>
                <a:srgbClr val="488BC9"/>
              </a:buClr>
            </a:pPr>
            <a:endParaRPr lang="en-US" dirty="0"/>
          </a:p>
          <a:p>
            <a:endParaRPr lang="en-US" dirty="0"/>
          </a:p>
        </p:txBody>
      </p:sp>
      <p:sp>
        <p:nvSpPr>
          <p:cNvPr id="6" name="Rounded Rectangular Callout 5"/>
          <p:cNvSpPr/>
          <p:nvPr/>
        </p:nvSpPr>
        <p:spPr>
          <a:xfrm>
            <a:off x="9350992" y="2235426"/>
            <a:ext cx="2446316" cy="783771"/>
          </a:xfrm>
          <a:prstGeom prst="wedgeRoundRectCallout">
            <a:avLst>
              <a:gd name="adj1" fmla="val -31836"/>
              <a:gd name="adj2" fmla="val 112749"/>
              <a:gd name="adj3" fmla="val 16667"/>
            </a:avLst>
          </a:prstGeom>
          <a:solidFill>
            <a:sysClr val="window" lastClr="FFFFFF"/>
          </a:solidFill>
          <a:ln w="19050" cap="flat" cmpd="sng" algn="ctr">
            <a:solidFill>
              <a:srgbClr val="8DC6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C6670"/>
                </a:solidFill>
                <a:effectLst/>
                <a:uLnTx/>
                <a:uFillTx/>
                <a:latin typeface="Calibri"/>
                <a:ea typeface="+mn-ea"/>
                <a:cs typeface="+mn-cs"/>
              </a:rPr>
              <a:t>Email us and we will call you back!</a:t>
            </a:r>
          </a:p>
        </p:txBody>
      </p:sp>
      <p:pic>
        <p:nvPicPr>
          <p:cNvPr id="5" name="Picture 7" descr="Image result for c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0332" y="3496170"/>
            <a:ext cx="2495550"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7770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410" y="2991856"/>
            <a:ext cx="4140486" cy="2337620"/>
          </a:xfrm>
        </p:spPr>
        <p:txBody>
          <a:bodyPr/>
          <a:lstStyle/>
          <a:p>
            <a:pPr algn="l"/>
            <a:r>
              <a:rPr lang="en-US" dirty="0"/>
              <a:t>	</a:t>
            </a:r>
            <a:r>
              <a:rPr lang="en-US" b="1" dirty="0"/>
              <a:t>Data 		Collections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6" name="Picture 5">
            <a:extLst>
              <a:ext uri="{FF2B5EF4-FFF2-40B4-BE49-F238E27FC236}">
                <a16:creationId xmlns:a16="http://schemas.microsoft.com/office/drawing/2014/main" id="{130F770E-7F46-4102-BFE7-308FC233BDC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034" y="1528524"/>
            <a:ext cx="4616974" cy="4898497"/>
          </a:xfrm>
          <a:prstGeom prst="rect">
            <a:avLst/>
          </a:prstGeom>
        </p:spPr>
      </p:pic>
    </p:spTree>
    <p:extLst>
      <p:ext uri="{BB962C8B-B14F-4D97-AF65-F5344CB8AC3E}">
        <p14:creationId xmlns:p14="http://schemas.microsoft.com/office/powerpoint/2010/main" val="67162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SPED Data Pipeline Collections</a:t>
            </a:r>
          </a:p>
        </p:txBody>
      </p:sp>
      <p:sp>
        <p:nvSpPr>
          <p:cNvPr id="3" name="Content Placeholder 2"/>
          <p:cNvSpPr>
            <a:spLocks noGrp="1"/>
          </p:cNvSpPr>
          <p:nvPr>
            <p:ph idx="1"/>
          </p:nvPr>
        </p:nvSpPr>
        <p:spPr/>
        <p:txBody>
          <a:bodyPr/>
          <a:lstStyle/>
          <a:p>
            <a:r>
              <a:rPr lang="en-US" sz="2800" dirty="0"/>
              <a:t>December Count</a:t>
            </a:r>
          </a:p>
          <a:p>
            <a:pPr lvl="2"/>
            <a:r>
              <a:rPr lang="en-US" dirty="0"/>
              <a:t>Official Count of Students who receive SPED services and the associated Staff</a:t>
            </a:r>
          </a:p>
          <a:p>
            <a:endParaRPr lang="en-US" dirty="0"/>
          </a:p>
          <a:p>
            <a:endParaRPr lang="en-US" dirty="0"/>
          </a:p>
          <a:p>
            <a:r>
              <a:rPr lang="en-US" sz="2800" dirty="0"/>
              <a:t>SPED Discipline Collection</a:t>
            </a:r>
          </a:p>
          <a:p>
            <a:pPr lvl="2"/>
            <a:r>
              <a:rPr lang="en-US" dirty="0"/>
              <a:t>Count of students with IEPs who received disciplinary removals</a:t>
            </a:r>
          </a:p>
          <a:p>
            <a:endParaRPr lang="en-US" dirty="0"/>
          </a:p>
          <a:p>
            <a:endParaRPr lang="en-US" dirty="0"/>
          </a:p>
          <a:p>
            <a:r>
              <a:rPr lang="en-US" sz="2800" dirty="0"/>
              <a:t>SPED End of Year Collection</a:t>
            </a:r>
          </a:p>
          <a:p>
            <a:pPr lvl="2"/>
            <a:r>
              <a:rPr lang="en-US" dirty="0"/>
              <a:t>Students’ exit status, Part C-B Transition, Child find</a:t>
            </a:r>
          </a:p>
          <a:p>
            <a:endParaRPr lang="en-US" dirty="0"/>
          </a:p>
        </p:txBody>
      </p:sp>
      <p:pic>
        <p:nvPicPr>
          <p:cNvPr id="5" name="Picture 2" descr="Image result for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5803" y="1457908"/>
            <a:ext cx="2003373" cy="12129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alanced stones on a pebble beach during the morning">
            <a:extLst>
              <a:ext uri="{FF2B5EF4-FFF2-40B4-BE49-F238E27FC236}">
                <a16:creationId xmlns:a16="http://schemas.microsoft.com/office/drawing/2014/main" id="{10387837-57FF-4D75-9643-155AAC10D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2698" y="2968175"/>
            <a:ext cx="2286478" cy="1523947"/>
          </a:xfrm>
          <a:prstGeom prst="rect">
            <a:avLst/>
          </a:prstGeom>
        </p:spPr>
      </p:pic>
      <p:pic>
        <p:nvPicPr>
          <p:cNvPr id="7" name="Picture 6" descr="Graduation mortar board and diploma"/>
          <p:cNvPicPr>
            <a:picLocks noChangeAspect="1"/>
          </p:cNvPicPr>
          <p:nvPr/>
        </p:nvPicPr>
        <p:blipFill>
          <a:blip r:embed="rId5"/>
          <a:stretch>
            <a:fillRect/>
          </a:stretch>
        </p:blipFill>
        <p:spPr>
          <a:xfrm>
            <a:off x="9886217" y="4618803"/>
            <a:ext cx="1568629" cy="1307191"/>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3412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Flow</a:t>
            </a:r>
          </a:p>
        </p:txBody>
      </p:sp>
      <p:sp>
        <p:nvSpPr>
          <p:cNvPr id="7" name="Content Placeholder 1"/>
          <p:cNvSpPr txBox="1">
            <a:spLocks/>
          </p:cNvSpPr>
          <p:nvPr/>
        </p:nvSpPr>
        <p:spPr>
          <a:xfrm>
            <a:off x="640130" y="1878196"/>
            <a:ext cx="2220584" cy="3975020"/>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IEP/Student Information System</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Ascend</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Enrich</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Alpine</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Infinite Campus</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PowerSchool</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lang="en-US" sz="1800" dirty="0">
                <a:latin typeface="Calibri"/>
              </a:rPr>
              <a:t>SEAS</a:t>
            </a:r>
            <a:endParaRPr kumimoji="0" lang="en-US" sz="1800" b="1" i="0" u="none" strike="noStrike" kern="1200" cap="none" spc="0" normalizeH="0" baseline="0" noProof="0" dirty="0">
              <a:ln>
                <a:noFill/>
              </a:ln>
              <a:solidFill>
                <a:srgbClr val="5C6670"/>
              </a:solidFill>
              <a:effectLst/>
              <a:uLnTx/>
              <a:uFillTx/>
              <a:latin typeface="Calibri"/>
              <a:ea typeface="+mn-ea"/>
              <a:cs typeface="+mn-cs"/>
            </a:endParaRPr>
          </a:p>
        </p:txBody>
      </p:sp>
      <p:sp>
        <p:nvSpPr>
          <p:cNvPr id="6" name="Content Placeholder 1"/>
          <p:cNvSpPr txBox="1">
            <a:spLocks/>
          </p:cNvSpPr>
          <p:nvPr/>
        </p:nvSpPr>
        <p:spPr>
          <a:xfrm>
            <a:off x="3331250" y="1878196"/>
            <a:ext cx="2764256" cy="3975020"/>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Interchange Files</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SPED Child (demographic)</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SPED Participation (IEP</a:t>
            </a:r>
            <a:r>
              <a:rPr kumimoji="0" lang="en-US" sz="1600" b="1" i="0" u="none" strike="noStrike" kern="1200" cap="none" spc="0" normalizeH="0" noProof="0" dirty="0">
                <a:ln>
                  <a:noFill/>
                </a:ln>
                <a:solidFill>
                  <a:srgbClr val="5C6670"/>
                </a:solidFill>
                <a:effectLst/>
                <a:uLnTx/>
                <a:uFillTx/>
                <a:latin typeface="Calibri"/>
                <a:ea typeface="+mn-ea"/>
                <a:cs typeface="+mn-cs"/>
              </a:rPr>
              <a:t> services)</a:t>
            </a:r>
            <a:endParaRPr kumimoji="0" lang="en-US" sz="1600" b="1" i="0" u="none" strike="noStrike" kern="1200" cap="none" spc="0" normalizeH="0" baseline="0" noProof="0" dirty="0">
              <a:ln>
                <a:noFill/>
              </a:ln>
              <a:solidFill>
                <a:srgbClr val="5C6670"/>
              </a:solidFill>
              <a:effectLst/>
              <a:uLnTx/>
              <a:uFillTx/>
              <a:latin typeface="Calibri"/>
              <a:ea typeface="+mn-ea"/>
              <a:cs typeface="+mn-cs"/>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SPED Discipline </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Student School Association</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Student Demographic</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Staff Profile</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1" i="0" u="none" strike="noStrike" kern="1200" cap="none" spc="0" normalizeH="0" baseline="0" noProof="0" dirty="0">
                <a:ln>
                  <a:noFill/>
                </a:ln>
                <a:solidFill>
                  <a:srgbClr val="5C6670"/>
                </a:solidFill>
                <a:effectLst/>
                <a:uLnTx/>
                <a:uFillTx/>
                <a:latin typeface="Calibri"/>
                <a:ea typeface="+mn-ea"/>
                <a:cs typeface="+mn-cs"/>
              </a:rPr>
              <a:t>Staff Assignment</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1600" b="1" i="0" u="none" strike="noStrike" kern="1200" cap="none" spc="0" normalizeH="0" baseline="0" noProof="0" dirty="0">
              <a:ln>
                <a:noFill/>
              </a:ln>
              <a:solidFill>
                <a:srgbClr val="5C6670"/>
              </a:solidFill>
              <a:effectLst/>
              <a:uLnTx/>
              <a:uFillTx/>
              <a:latin typeface="Calibri"/>
              <a:ea typeface="+mn-ea"/>
              <a:cs typeface="+mn-cs"/>
            </a:endParaRPr>
          </a:p>
        </p:txBody>
      </p:sp>
      <p:sp>
        <p:nvSpPr>
          <p:cNvPr id="9" name="Notched Right Arrow 8" descr="IEP and Student Information goes to Interchange Files"/>
          <p:cNvSpPr/>
          <p:nvPr/>
        </p:nvSpPr>
        <p:spPr>
          <a:xfrm>
            <a:off x="2639604" y="1574932"/>
            <a:ext cx="833160" cy="606528"/>
          </a:xfrm>
          <a:prstGeom prst="notchedRightArrow">
            <a:avLst/>
          </a:prstGeom>
          <a:solidFill>
            <a:srgbClr val="00B050"/>
          </a:solidFill>
          <a:ln w="19050" cap="flat" cmpd="sng" algn="ctr">
            <a:solidFill>
              <a:srgbClr val="488BC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Content Placeholder 1"/>
          <p:cNvSpPr txBox="1">
            <a:spLocks/>
          </p:cNvSpPr>
          <p:nvPr/>
        </p:nvSpPr>
        <p:spPr>
          <a:xfrm>
            <a:off x="6536467" y="1878196"/>
            <a:ext cx="2209636" cy="3975020"/>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Snapshots</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Dec Count Snapshot</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SPED EOY Snapshot</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SPED Discipline Snapshot</a:t>
            </a:r>
          </a:p>
        </p:txBody>
      </p:sp>
      <p:sp>
        <p:nvSpPr>
          <p:cNvPr id="8" name="Notched Right Arrow 7" descr="Interchange Files make Snapshots"/>
          <p:cNvSpPr/>
          <p:nvPr/>
        </p:nvSpPr>
        <p:spPr>
          <a:xfrm>
            <a:off x="5832723" y="1574932"/>
            <a:ext cx="833160" cy="606528"/>
          </a:xfrm>
          <a:prstGeom prst="notchedRightArrow">
            <a:avLst/>
          </a:prstGeom>
          <a:solidFill>
            <a:srgbClr val="00B050"/>
          </a:solidFill>
          <a:ln w="19050" cap="flat" cmpd="sng" algn="ctr">
            <a:solidFill>
              <a:srgbClr val="488BC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Content Placeholder 1"/>
          <p:cNvSpPr txBox="1">
            <a:spLocks/>
          </p:cNvSpPr>
          <p:nvPr/>
        </p:nvSpPr>
        <p:spPr>
          <a:xfrm>
            <a:off x="9137042" y="1878196"/>
            <a:ext cx="2106346" cy="3975020"/>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chemeClr val="dk1"/>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chemeClr val="dk1"/>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chemeClr val="dk1"/>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chemeClr val="dk1"/>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chemeClr val="dk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dk1"/>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dk1"/>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dk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Collections</a:t>
            </a:r>
          </a:p>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Finalized</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December Count</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SPED EOY</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rgbClr val="5C6670"/>
                </a:solidFill>
                <a:effectLst/>
                <a:uLnTx/>
                <a:uFillTx/>
                <a:latin typeface="Calibri"/>
                <a:ea typeface="+mn-ea"/>
                <a:cs typeface="+mn-cs"/>
              </a:rPr>
              <a:t>SPED Discipline</a:t>
            </a:r>
          </a:p>
        </p:txBody>
      </p:sp>
      <p:sp>
        <p:nvSpPr>
          <p:cNvPr id="10" name="Notched Right Arrow 9" descr="Snapshots make up the final collections"/>
          <p:cNvSpPr/>
          <p:nvPr/>
        </p:nvSpPr>
        <p:spPr>
          <a:xfrm>
            <a:off x="8479044" y="1586888"/>
            <a:ext cx="833160" cy="606528"/>
          </a:xfrm>
          <a:prstGeom prst="notchedRightArrow">
            <a:avLst/>
          </a:prstGeom>
          <a:solidFill>
            <a:srgbClr val="00B050"/>
          </a:solidFill>
          <a:ln w="19050" cap="flat" cmpd="sng" algn="ctr">
            <a:solidFill>
              <a:srgbClr val="488BC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Left-Right Arrow 10"/>
          <p:cNvSpPr/>
          <p:nvPr/>
        </p:nvSpPr>
        <p:spPr>
          <a:xfrm>
            <a:off x="3472764" y="5927591"/>
            <a:ext cx="5273339" cy="737836"/>
          </a:xfrm>
          <a:prstGeom prst="leftRightArrow">
            <a:avLst/>
          </a:prstGeom>
          <a:solidFill>
            <a:schemeClr val="accent6">
              <a:lumMod val="75000"/>
            </a:schemeClr>
          </a:solidFill>
          <a:ln w="19050" cap="flat" cmpd="sng" algn="ctr">
            <a:solidFill>
              <a:srgbClr val="488BC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Pipeline</a:t>
            </a:r>
          </a:p>
        </p:txBody>
      </p:sp>
      <p:sp>
        <p:nvSpPr>
          <p:cNvPr id="12" name="Rounded Rectangular Callout 11"/>
          <p:cNvSpPr/>
          <p:nvPr/>
        </p:nvSpPr>
        <p:spPr>
          <a:xfrm>
            <a:off x="8746103" y="592424"/>
            <a:ext cx="1980808" cy="982508"/>
          </a:xfrm>
          <a:prstGeom prst="wedgeRoundRectCallout">
            <a:avLst>
              <a:gd name="adj1" fmla="val -73812"/>
              <a:gd name="adj2" fmla="val 60313"/>
              <a:gd name="adj3" fmla="val 16667"/>
            </a:avLst>
          </a:prstGeom>
          <a:solidFill>
            <a:schemeClr val="accent2">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AU Directors Must review the</a:t>
            </a:r>
            <a:r>
              <a:rPr kumimoji="0" lang="en-US" sz="1800" b="1" i="0" u="none" strike="noStrike" kern="0" cap="none" spc="0" normalizeH="0" noProof="0" dirty="0">
                <a:ln>
                  <a:noFill/>
                </a:ln>
                <a:solidFill>
                  <a:prstClr val="white"/>
                </a:solidFill>
                <a:effectLst/>
                <a:uLnTx/>
                <a:uFillTx/>
                <a:latin typeface="Calibri"/>
                <a:ea typeface="+mn-ea"/>
                <a:cs typeface="+mn-cs"/>
              </a:rPr>
              <a:t> snapshots!</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hlinkClick r:id="rId4"/>
          </p:cNvPr>
          <p:cNvSpPr txBox="1"/>
          <p:nvPr/>
        </p:nvSpPr>
        <p:spPr>
          <a:xfrm>
            <a:off x="0" y="6280919"/>
            <a:ext cx="4161182" cy="577081"/>
          </a:xfrm>
          <a:prstGeom prst="rect">
            <a:avLst/>
          </a:prstGeom>
          <a:noFill/>
        </p:spPr>
        <p:txBody>
          <a:bodyPr wrap="square" rtlCol="0">
            <a:spAutoFit/>
          </a:bodyPr>
          <a:lstStyle/>
          <a:p>
            <a:r>
              <a:rPr lang="en-US" sz="1050" dirty="0">
                <a:solidFill>
                  <a:srgbClr val="5C6670"/>
                </a:solidFill>
                <a:latin typeface="Calibri"/>
              </a:rPr>
              <a:t>Click here for a Dec Count timeline as an example: </a:t>
            </a:r>
            <a:r>
              <a:rPr lang="en-US" sz="1050" dirty="0">
                <a:solidFill>
                  <a:srgbClr val="5C6670"/>
                </a:solidFill>
                <a:latin typeface="Calibri"/>
                <a:hlinkClick r:id="rId4"/>
              </a:rPr>
              <a:t>http://www.cde.state.co.us/datapipeline/snap_sped-december</a:t>
            </a:r>
            <a:endParaRPr lang="en-US" sz="1050" dirty="0">
              <a:solidFill>
                <a:srgbClr val="5C6670"/>
              </a:solidFill>
              <a:latin typeface="Calibri"/>
            </a:endParaRPr>
          </a:p>
          <a:p>
            <a:endParaRPr lang="en-US" sz="1050" dirty="0">
              <a:solidFill>
                <a:srgbClr val="5C6670"/>
              </a:solidFill>
              <a:latin typeface="Calibr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custDataLst>
      <p:tags r:id="rId1"/>
    </p:custDataLst>
    <p:extLst>
      <p:ext uri="{BB962C8B-B14F-4D97-AF65-F5344CB8AC3E}">
        <p14:creationId xmlns:p14="http://schemas.microsoft.com/office/powerpoint/2010/main" val="11621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23" grpId="0" animBg="1"/>
      <p:bldP spid="8" grpId="0" animBg="1"/>
      <p:bldP spid="5"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Snapshot to Finalization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Content Placeholder 1"/>
          <p:cNvSpPr txBox="1">
            <a:spLocks/>
          </p:cNvSpPr>
          <p:nvPr/>
        </p:nvSpPr>
        <p:spPr>
          <a:xfrm>
            <a:off x="3067878" y="2745478"/>
            <a:ext cx="1745974" cy="3027941"/>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1. Duplicate Cleaning</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0" i="0" u="none" strike="noStrike" kern="1200" cap="none" spc="0" normalizeH="0" baseline="0" noProof="0" dirty="0">
                <a:ln>
                  <a:noFill/>
                </a:ln>
                <a:solidFill>
                  <a:srgbClr val="5C6670"/>
                </a:solidFill>
                <a:effectLst/>
                <a:uLnTx/>
                <a:uFillTx/>
                <a:latin typeface="Calibri"/>
                <a:ea typeface="+mn-ea"/>
                <a:cs typeface="+mn-cs"/>
              </a:rPr>
              <a:t>Please work collaboratively with other AUs</a:t>
            </a:r>
            <a:endParaRPr kumimoji="0" lang="en-US" sz="1800" b="1" i="0" u="none" strike="noStrike" kern="1200" cap="none" spc="0" normalizeH="0" baseline="0" noProof="0" dirty="0">
              <a:ln>
                <a:noFill/>
              </a:ln>
              <a:solidFill>
                <a:srgbClr val="5C6670"/>
              </a:solidFill>
              <a:effectLst/>
              <a:uLnTx/>
              <a:uFillTx/>
              <a:latin typeface="Calibri"/>
              <a:ea typeface="+mn-ea"/>
              <a:cs typeface="+mn-cs"/>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1800" b="1" i="0" u="none" strike="noStrike" kern="1200" cap="none" spc="0" normalizeH="0" baseline="0" noProof="0" dirty="0">
              <a:ln>
                <a:noFill/>
              </a:ln>
              <a:solidFill>
                <a:srgbClr val="5C6670"/>
              </a:solidFill>
              <a:effectLst/>
              <a:uLnTx/>
              <a:uFillTx/>
              <a:latin typeface="Calibri"/>
              <a:ea typeface="+mn-ea"/>
              <a:cs typeface="+mn-cs"/>
            </a:endParaRPr>
          </a:p>
        </p:txBody>
      </p:sp>
      <p:sp>
        <p:nvSpPr>
          <p:cNvPr id="6" name="Content Placeholder 1"/>
          <p:cNvSpPr txBox="1">
            <a:spLocks/>
          </p:cNvSpPr>
          <p:nvPr/>
        </p:nvSpPr>
        <p:spPr>
          <a:xfrm>
            <a:off x="5085520" y="2745479"/>
            <a:ext cx="1745975" cy="3027940"/>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2. Report Review Week</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0" i="0" u="none" strike="noStrike" kern="1200" cap="none" spc="0" normalizeH="0" baseline="0" noProof="0" dirty="0">
                <a:ln>
                  <a:noFill/>
                </a:ln>
                <a:solidFill>
                  <a:srgbClr val="5C6670"/>
                </a:solidFill>
                <a:effectLst/>
                <a:uLnTx/>
                <a:uFillTx/>
                <a:latin typeface="Calibri"/>
                <a:ea typeface="+mn-ea"/>
                <a:cs typeface="+mn-cs"/>
              </a:rPr>
              <a:t>Make sure your submission has no errors</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0" i="0" u="none" strike="noStrike" kern="1200" cap="none" spc="0" normalizeH="0" baseline="0" noProof="0" dirty="0">
                <a:ln>
                  <a:noFill/>
                </a:ln>
                <a:solidFill>
                  <a:srgbClr val="5C6670"/>
                </a:solidFill>
                <a:effectLst/>
                <a:uLnTx/>
                <a:uFillTx/>
                <a:latin typeface="Calibri"/>
                <a:ea typeface="+mn-ea"/>
                <a:cs typeface="+mn-cs"/>
              </a:rPr>
              <a:t>Explain the flagged year-to-year differences</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1800" b="1" i="0" u="none" strike="noStrike" kern="1200" cap="none" spc="0" normalizeH="0" baseline="0" noProof="0" dirty="0">
              <a:ln>
                <a:noFill/>
              </a:ln>
              <a:solidFill>
                <a:srgbClr val="5C6670"/>
              </a:solidFill>
              <a:effectLst/>
              <a:uLnTx/>
              <a:uFillTx/>
              <a:latin typeface="Calibri"/>
              <a:ea typeface="+mn-ea"/>
              <a:cs typeface="+mn-cs"/>
            </a:endParaRPr>
          </a:p>
        </p:txBody>
      </p:sp>
      <p:sp>
        <p:nvSpPr>
          <p:cNvPr id="7" name="Content Placeholder 1"/>
          <p:cNvSpPr txBox="1">
            <a:spLocks/>
          </p:cNvSpPr>
          <p:nvPr/>
        </p:nvSpPr>
        <p:spPr>
          <a:xfrm>
            <a:off x="7053468" y="2745478"/>
            <a:ext cx="1938131" cy="3027941"/>
          </a:xfrm>
          <a:prstGeom prst="rect">
            <a:avLst/>
          </a:prstGeom>
          <a:solidFill>
            <a:sysClr val="window" lastClr="FFFFFF"/>
          </a:solidFill>
          <a:ln w="19050" cap="flat" cmpd="sng" algn="ctr">
            <a:solidFill>
              <a:srgbClr val="EF7521"/>
            </a:solidFill>
            <a:prstDash val="solid"/>
          </a:ln>
          <a:effectLst/>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2400" b="1" i="0" u="none" strike="noStrike" kern="1200" cap="none" spc="0" normalizeH="0" baseline="0" noProof="0" dirty="0">
                <a:ln>
                  <a:noFill/>
                </a:ln>
                <a:solidFill>
                  <a:srgbClr val="5C6670"/>
                </a:solidFill>
                <a:effectLst/>
                <a:uLnTx/>
                <a:uFillTx/>
                <a:latin typeface="Calibri"/>
                <a:ea typeface="+mn-ea"/>
                <a:cs typeface="+mn-cs"/>
              </a:rPr>
              <a:t>3. Upload the signed reports to the Data Management System</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600" b="0" i="0" u="none" strike="noStrike" kern="1200" cap="none" spc="0" normalizeH="0" baseline="0" noProof="0" dirty="0">
                <a:ln>
                  <a:noFill/>
                </a:ln>
                <a:solidFill>
                  <a:srgbClr val="5C6670"/>
                </a:solidFill>
                <a:effectLst/>
                <a:uLnTx/>
                <a:uFillTx/>
                <a:latin typeface="Calibri"/>
                <a:ea typeface="+mn-ea"/>
                <a:cs typeface="+mn-cs"/>
              </a:rPr>
              <a:t>Use the reports check list</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1800" b="1" i="0" u="none" strike="noStrike" kern="1200" cap="none" spc="0" normalizeH="0" baseline="0" noProof="0" dirty="0">
              <a:ln>
                <a:noFill/>
              </a:ln>
              <a:solidFill>
                <a:srgbClr val="5C6670"/>
              </a:solidFill>
              <a:effectLst/>
              <a:uLnTx/>
              <a:uFillTx/>
              <a:latin typeface="Calibri"/>
              <a:ea typeface="+mn-ea"/>
              <a:cs typeface="+mn-cs"/>
            </a:endParaRPr>
          </a:p>
        </p:txBody>
      </p:sp>
      <p:sp>
        <p:nvSpPr>
          <p:cNvPr id="8" name="TextBox 7"/>
          <p:cNvSpPr txBox="1"/>
          <p:nvPr/>
        </p:nvSpPr>
        <p:spPr>
          <a:xfrm>
            <a:off x="1722781" y="1562351"/>
            <a:ext cx="1726097" cy="830997"/>
          </a:xfrm>
          <a:prstGeom prst="rect">
            <a:avLst/>
          </a:prstGeom>
          <a:noFill/>
        </p:spPr>
        <p:txBody>
          <a:bodyPr wrap="square" rtlCol="0">
            <a:spAutoFit/>
          </a:bodyPr>
          <a:lstStyle/>
          <a:p>
            <a:r>
              <a:rPr lang="en-US" sz="2400" b="1" dirty="0">
                <a:solidFill>
                  <a:srgbClr val="5C6670"/>
                </a:solidFill>
                <a:latin typeface="Calibri"/>
              </a:rPr>
              <a:t>Snapshot taken</a:t>
            </a:r>
          </a:p>
        </p:txBody>
      </p:sp>
      <p:sp>
        <p:nvSpPr>
          <p:cNvPr id="9" name="TextBox 8"/>
          <p:cNvSpPr txBox="1"/>
          <p:nvPr/>
        </p:nvSpPr>
        <p:spPr>
          <a:xfrm>
            <a:off x="8696739" y="1535847"/>
            <a:ext cx="1726097" cy="830997"/>
          </a:xfrm>
          <a:prstGeom prst="rect">
            <a:avLst/>
          </a:prstGeom>
          <a:noFill/>
        </p:spPr>
        <p:txBody>
          <a:bodyPr wrap="square" rtlCol="0">
            <a:spAutoFit/>
          </a:bodyPr>
          <a:lstStyle/>
          <a:p>
            <a:r>
              <a:rPr lang="en-US" sz="2400" b="1" dirty="0">
                <a:solidFill>
                  <a:srgbClr val="5C6670"/>
                </a:solidFill>
                <a:latin typeface="Calibri"/>
              </a:rPr>
              <a:t>Collection Finalized</a:t>
            </a:r>
          </a:p>
        </p:txBody>
      </p:sp>
      <p:sp>
        <p:nvSpPr>
          <p:cNvPr id="10" name="Notched Right Arrow 9">
            <a:extLst>
              <a:ext uri="{C183D7F6-B498-43B3-948B-1728B52AA6E4}">
                <adec:decorative xmlns:adec="http://schemas.microsoft.com/office/drawing/2017/decorative" val="1"/>
              </a:ext>
            </a:extLst>
          </p:cNvPr>
          <p:cNvSpPr/>
          <p:nvPr/>
        </p:nvSpPr>
        <p:spPr>
          <a:xfrm>
            <a:off x="3067878" y="1770099"/>
            <a:ext cx="5628861" cy="415499"/>
          </a:xfrm>
          <a:prstGeom prst="notchedRightArrow">
            <a:avLst/>
          </a:prstGeom>
          <a:solidFill>
            <a:srgbClr val="00B050"/>
          </a:solidFill>
          <a:ln w="19050" cap="flat" cmpd="sng" algn="ctr">
            <a:solidFill>
              <a:srgbClr val="488BC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ounded Rectangular Callout 10"/>
          <p:cNvSpPr/>
          <p:nvPr/>
        </p:nvSpPr>
        <p:spPr>
          <a:xfrm>
            <a:off x="5366391" y="2221597"/>
            <a:ext cx="1465104" cy="445893"/>
          </a:xfrm>
          <a:prstGeom prst="wedgeRoundRectCallout">
            <a:avLst>
              <a:gd name="adj1" fmla="val -38351"/>
              <a:gd name="adj2" fmla="val 81547"/>
              <a:gd name="adj3" fmla="val 16667"/>
            </a:avLst>
          </a:prstGeom>
          <a:solidFill>
            <a:schemeClr val="accent2">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AU Directors</a:t>
            </a:r>
          </a:p>
        </p:txBody>
      </p:sp>
      <p:sp>
        <p:nvSpPr>
          <p:cNvPr id="12" name="Rounded Rectangular Callout 11"/>
          <p:cNvSpPr/>
          <p:nvPr/>
        </p:nvSpPr>
        <p:spPr>
          <a:xfrm>
            <a:off x="7289981" y="2213914"/>
            <a:ext cx="1465104" cy="445893"/>
          </a:xfrm>
          <a:prstGeom prst="wedgeRoundRectCallout">
            <a:avLst>
              <a:gd name="adj1" fmla="val -38351"/>
              <a:gd name="adj2" fmla="val 81547"/>
              <a:gd name="adj3" fmla="val 16667"/>
            </a:avLst>
          </a:prstGeom>
          <a:solidFill>
            <a:schemeClr val="accent2">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AU Directors</a:t>
            </a:r>
          </a:p>
        </p:txBody>
      </p:sp>
    </p:spTree>
    <p:extLst>
      <p:ext uri="{BB962C8B-B14F-4D97-AF65-F5344CB8AC3E}">
        <p14:creationId xmlns:p14="http://schemas.microsoft.com/office/powerpoint/2010/main" val="11621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Data Reports – What to watch out for</a:t>
            </a:r>
          </a:p>
        </p:txBody>
      </p:sp>
      <p:sp>
        <p:nvSpPr>
          <p:cNvPr id="3" name="Content Placeholder 2"/>
          <p:cNvSpPr>
            <a:spLocks noGrp="1"/>
          </p:cNvSpPr>
          <p:nvPr>
            <p:ph idx="1"/>
          </p:nvPr>
        </p:nvSpPr>
        <p:spPr/>
        <p:txBody>
          <a:bodyPr/>
          <a:lstStyle/>
          <a:p>
            <a:pPr marL="45720" indent="0">
              <a:buFont typeface="Wingdings" charset="2"/>
              <a:buNone/>
            </a:pPr>
            <a:r>
              <a:rPr lang="en-US" dirty="0">
                <a:solidFill>
                  <a:srgbClr val="00B050"/>
                </a:solidFill>
              </a:rPr>
              <a:t>1. </a:t>
            </a:r>
            <a:r>
              <a:rPr lang="en-US" dirty="0"/>
              <a:t>Look at the totals</a:t>
            </a:r>
          </a:p>
          <a:p>
            <a:pPr lvl="1"/>
            <a:r>
              <a:rPr lang="en-US" sz="2400" dirty="0"/>
              <a:t>Any zeros? Do they look reasonable?</a:t>
            </a:r>
          </a:p>
          <a:p>
            <a:pPr lvl="2"/>
            <a:r>
              <a:rPr lang="en-US" sz="2000" dirty="0"/>
              <a:t>Zero graduates? Zero Child find?</a:t>
            </a:r>
          </a:p>
          <a:p>
            <a:pPr marL="45720" indent="0">
              <a:buFont typeface="Wingdings" charset="2"/>
              <a:buNone/>
            </a:pPr>
            <a:r>
              <a:rPr lang="en-US" dirty="0">
                <a:solidFill>
                  <a:srgbClr val="00B050"/>
                </a:solidFill>
              </a:rPr>
              <a:t>2.</a:t>
            </a:r>
            <a:r>
              <a:rPr lang="en-US" dirty="0">
                <a:solidFill>
                  <a:schemeClr val="accent1"/>
                </a:solidFill>
              </a:rPr>
              <a:t> </a:t>
            </a:r>
            <a:r>
              <a:rPr lang="en-US" dirty="0"/>
              <a:t>Look at the details</a:t>
            </a:r>
          </a:p>
          <a:p>
            <a:pPr lvl="1"/>
            <a:r>
              <a:rPr lang="en-US" sz="2400" dirty="0"/>
              <a:t>Missed entire grades? Missed a disability category? No C-B transition?</a:t>
            </a:r>
          </a:p>
          <a:p>
            <a:pPr lvl="1"/>
            <a:r>
              <a:rPr lang="en-US" sz="2400" dirty="0"/>
              <a:t>Check the data extracts</a:t>
            </a:r>
          </a:p>
          <a:p>
            <a:pPr lvl="2"/>
            <a:r>
              <a:rPr lang="en-US" sz="2000" dirty="0"/>
              <a:t>Were the records finalized to be extracted?</a:t>
            </a:r>
          </a:p>
          <a:p>
            <a:pPr marL="0" indent="0">
              <a:buNone/>
            </a:pPr>
            <a:r>
              <a:rPr lang="en-US" dirty="0">
                <a:solidFill>
                  <a:srgbClr val="00B050"/>
                </a:solidFill>
              </a:rPr>
              <a:t>3. </a:t>
            </a:r>
            <a:r>
              <a:rPr lang="en-US" dirty="0"/>
              <a:t>Year-to-year reports</a:t>
            </a:r>
          </a:p>
          <a:p>
            <a:pPr lvl="1"/>
            <a:r>
              <a:rPr lang="en-US" sz="2400" dirty="0"/>
              <a:t>Check ALL counts – not only the flagged counts</a:t>
            </a:r>
          </a:p>
          <a:p>
            <a:pPr lvl="1"/>
            <a:r>
              <a:rPr lang="en-US" sz="2400" dirty="0"/>
              <a:t>Make sure the increases and decreases are reasonable</a:t>
            </a:r>
          </a:p>
          <a:p>
            <a:pPr lvl="2"/>
            <a:r>
              <a:rPr lang="en-US" sz="2000" dirty="0"/>
              <a:t>20 count + 20% difference = flag   -&gt; submit an explanation form</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6" name="Rounded Rectangular Callout 5"/>
          <p:cNvSpPr/>
          <p:nvPr/>
        </p:nvSpPr>
        <p:spPr>
          <a:xfrm>
            <a:off x="8754266" y="1140095"/>
            <a:ext cx="2463463" cy="1570448"/>
          </a:xfrm>
          <a:prstGeom prst="wedgeRoundRectCallout">
            <a:avLst>
              <a:gd name="adj1" fmla="val -92371"/>
              <a:gd name="adj2" fmla="val -80052"/>
              <a:gd name="adj3" fmla="val 16667"/>
            </a:avLst>
          </a:prstGeom>
          <a:solidFill>
            <a:schemeClr val="accent2">
              <a:lumMod val="75000"/>
            </a:schemeClr>
          </a:solidFill>
          <a:ln w="47625" cap="flat" cmpd="dbl"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Use the report review week! Set aside time to review reports</a:t>
            </a:r>
            <a:r>
              <a:rPr kumimoji="0" lang="en-US" sz="1800" b="1" i="0" u="none" strike="noStrike" kern="0" cap="none" spc="0" normalizeH="0" noProof="0" dirty="0">
                <a:ln>
                  <a:noFill/>
                </a:ln>
                <a:solidFill>
                  <a:prstClr val="white"/>
                </a:solidFill>
                <a:effectLst/>
                <a:uLnTx/>
                <a:uFillTx/>
                <a:latin typeface="Calibri"/>
                <a:ea typeface="+mn-ea"/>
                <a:cs typeface="+mn-cs"/>
              </a:rPr>
              <a:t>!</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1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Links</a:t>
            </a:r>
          </a:p>
        </p:txBody>
      </p:sp>
      <p:sp>
        <p:nvSpPr>
          <p:cNvPr id="3" name="Content Placeholder 2"/>
          <p:cNvSpPr>
            <a:spLocks noGrp="1"/>
          </p:cNvSpPr>
          <p:nvPr>
            <p:ph idx="1"/>
          </p:nvPr>
        </p:nvSpPr>
        <p:spPr/>
        <p:txBody>
          <a:bodyPr/>
          <a:lstStyle/>
          <a:p>
            <a:r>
              <a:rPr lang="en-US" dirty="0"/>
              <a:t>Data Pipeline Link</a:t>
            </a:r>
          </a:p>
          <a:p>
            <a:pPr marL="0" indent="0">
              <a:buNone/>
            </a:pPr>
            <a:r>
              <a:rPr lang="en-US" dirty="0">
                <a:hlinkClick r:id="rId3"/>
              </a:rPr>
              <a:t>https://www.cde.state.co.us/datapipeline</a:t>
            </a:r>
            <a:r>
              <a:rPr lang="en-US" dirty="0"/>
              <a:t> </a:t>
            </a:r>
          </a:p>
          <a:p>
            <a:endParaRPr lang="en-US" dirty="0"/>
          </a:p>
          <a:p>
            <a:r>
              <a:rPr lang="en-US" dirty="0"/>
              <a:t>Single Sign-On Link</a:t>
            </a:r>
          </a:p>
          <a:p>
            <a:pPr marL="0" indent="0">
              <a:buNone/>
            </a:pPr>
            <a:r>
              <a:rPr lang="en-US" dirty="0">
                <a:hlinkClick r:id="rId4"/>
              </a:rPr>
              <a:t>https://www.cde.state.co.us/idm</a:t>
            </a:r>
            <a:r>
              <a:rPr lang="en-US" dirty="0"/>
              <a:t> </a:t>
            </a:r>
          </a:p>
        </p:txBody>
      </p:sp>
      <p:grpSp>
        <p:nvGrpSpPr>
          <p:cNvPr id="5" name="Group 4" descr="Main Index ribbon on CDE website. Select &quot;Districts&quot;">
            <a:extLst>
              <a:ext uri="{FF2B5EF4-FFF2-40B4-BE49-F238E27FC236}">
                <a16:creationId xmlns:a16="http://schemas.microsoft.com/office/drawing/2014/main" id="{23011970-B687-4EDB-A1D8-0FE5CF8EF99A}"/>
              </a:ext>
            </a:extLst>
          </p:cNvPr>
          <p:cNvGrpSpPr/>
          <p:nvPr/>
        </p:nvGrpSpPr>
        <p:grpSpPr>
          <a:xfrm>
            <a:off x="6164063" y="560481"/>
            <a:ext cx="5584372" cy="3714751"/>
            <a:chOff x="6164063" y="560481"/>
            <a:chExt cx="5584372" cy="3714751"/>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464" t="8413" r="19464" b="19365"/>
            <a:stretch/>
          </p:blipFill>
          <p:spPr bwMode="auto">
            <a:xfrm>
              <a:off x="6164063" y="560481"/>
              <a:ext cx="5584372" cy="3714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Oval 14">
              <a:extLst>
                <a:ext uri="{FF2B5EF4-FFF2-40B4-BE49-F238E27FC236}">
                  <a16:creationId xmlns:a16="http://schemas.microsoft.com/office/drawing/2014/main" id="{1684AD41-5CB1-406E-9FB2-E93EA628C2F0}"/>
                </a:ext>
              </a:extLst>
            </p:cNvPr>
            <p:cNvSpPr/>
            <p:nvPr/>
          </p:nvSpPr>
          <p:spPr>
            <a:xfrm>
              <a:off x="7993021" y="968907"/>
              <a:ext cx="1926455" cy="720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descr="Main Index ribbon on CDE website. Select &quot;Districts.&quot; Then scroll down to the next index ribbon and select &quot;Single Sign-on Access&quot;">
            <a:extLst>
              <a:ext uri="{FF2B5EF4-FFF2-40B4-BE49-F238E27FC236}">
                <a16:creationId xmlns:a16="http://schemas.microsoft.com/office/drawing/2014/main" id="{463895FA-77E7-4D2B-9F53-3885E93D2BBB}"/>
              </a:ext>
            </a:extLst>
          </p:cNvPr>
          <p:cNvGrpSpPr/>
          <p:nvPr/>
        </p:nvGrpSpPr>
        <p:grpSpPr>
          <a:xfrm>
            <a:off x="1070310" y="4618886"/>
            <a:ext cx="9055150" cy="1956203"/>
            <a:chOff x="1070310" y="4618886"/>
            <a:chExt cx="9055150" cy="1956203"/>
          </a:xfrm>
        </p:grpSpPr>
        <p:pic>
          <p:nvPicPr>
            <p:cNvPr id="6" name="Picture 5" descr="Graphical user interface, application, website&#10;&#10;Description automatically generated">
              <a:extLst>
                <a:ext uri="{FF2B5EF4-FFF2-40B4-BE49-F238E27FC236}">
                  <a16:creationId xmlns:a16="http://schemas.microsoft.com/office/drawing/2014/main" id="{C1820AAC-2DDE-456F-94B2-7D5E5ECD3360}"/>
                </a:ext>
              </a:extLst>
            </p:cNvPr>
            <p:cNvPicPr>
              <a:picLocks noChangeAspect="1"/>
            </p:cNvPicPr>
            <p:nvPr/>
          </p:nvPicPr>
          <p:blipFill rotWithShape="1">
            <a:blip r:embed="rId6"/>
            <a:srcRect l="11522" t="22024" r="12065" b="66956"/>
            <a:stretch/>
          </p:blipFill>
          <p:spPr>
            <a:xfrm>
              <a:off x="1070310" y="4689405"/>
              <a:ext cx="6987205" cy="566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Graphical user interface, website&#10;&#10;Description automatically generated">
              <a:extLst>
                <a:ext uri="{FF2B5EF4-FFF2-40B4-BE49-F238E27FC236}">
                  <a16:creationId xmlns:a16="http://schemas.microsoft.com/office/drawing/2014/main" id="{499D2CAD-147E-4AC3-9B56-3FC937DCC6FA}"/>
                </a:ext>
              </a:extLst>
            </p:cNvPr>
            <p:cNvPicPr>
              <a:picLocks noChangeAspect="1"/>
            </p:cNvPicPr>
            <p:nvPr/>
          </p:nvPicPr>
          <p:blipFill rotWithShape="1">
            <a:blip r:embed="rId7"/>
            <a:srcRect l="13316" t="34517" r="12832" b="54463"/>
            <a:stretch/>
          </p:blipFill>
          <p:spPr>
            <a:xfrm>
              <a:off x="3372433" y="5889255"/>
              <a:ext cx="6753027" cy="566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a:extLst>
                <a:ext uri="{FF2B5EF4-FFF2-40B4-BE49-F238E27FC236}">
                  <a16:creationId xmlns:a16="http://schemas.microsoft.com/office/drawing/2014/main" id="{3B407C2F-3FFC-44D3-84AE-B6A297BED3C3}"/>
                </a:ext>
              </a:extLst>
            </p:cNvPr>
            <p:cNvSpPr/>
            <p:nvPr/>
          </p:nvSpPr>
          <p:spPr>
            <a:xfrm>
              <a:off x="3600684" y="4618886"/>
              <a:ext cx="1926455" cy="720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B01E2E-CD87-47CA-A0D0-31350A13278D}"/>
                </a:ext>
              </a:extLst>
            </p:cNvPr>
            <p:cNvSpPr/>
            <p:nvPr/>
          </p:nvSpPr>
          <p:spPr>
            <a:xfrm>
              <a:off x="4451319" y="5854971"/>
              <a:ext cx="1926455" cy="720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1BD89BE-B33C-43A6-BF67-4EB6EAD3DEC3}"/>
                </a:ext>
              </a:extLst>
            </p:cNvPr>
            <p:cNvCxnSpPr>
              <a:cxnSpLocks/>
            </p:cNvCxnSpPr>
            <p:nvPr/>
          </p:nvCxnSpPr>
          <p:spPr>
            <a:xfrm>
              <a:off x="4733601" y="5419434"/>
              <a:ext cx="326671" cy="250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87412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59FB-D42A-43C9-BB87-FCA9F213CB35}"/>
              </a:ext>
            </a:extLst>
          </p:cNvPr>
          <p:cNvSpPr>
            <a:spLocks noGrp="1"/>
          </p:cNvSpPr>
          <p:nvPr>
            <p:ph type="title"/>
          </p:nvPr>
        </p:nvSpPr>
        <p:spPr/>
        <p:txBody>
          <a:bodyPr/>
          <a:lstStyle/>
          <a:p>
            <a:r>
              <a:rPr lang="en-US" dirty="0"/>
              <a:t>Data Collection Resources </a:t>
            </a:r>
          </a:p>
        </p:txBody>
      </p:sp>
      <p:sp>
        <p:nvSpPr>
          <p:cNvPr id="3" name="Content Placeholder 2">
            <a:extLst>
              <a:ext uri="{FF2B5EF4-FFF2-40B4-BE49-F238E27FC236}">
                <a16:creationId xmlns:a16="http://schemas.microsoft.com/office/drawing/2014/main" id="{0838118A-2FEC-43EB-9F5A-0618FE2BAF2F}"/>
              </a:ext>
            </a:extLst>
          </p:cNvPr>
          <p:cNvSpPr>
            <a:spLocks noGrp="1"/>
          </p:cNvSpPr>
          <p:nvPr>
            <p:ph idx="1"/>
          </p:nvPr>
        </p:nvSpPr>
        <p:spPr>
          <a:xfrm>
            <a:off x="1452253" y="5965492"/>
            <a:ext cx="8604380" cy="735959"/>
          </a:xfrm>
        </p:spPr>
        <p:txBody>
          <a:bodyPr/>
          <a:lstStyle/>
          <a:p>
            <a:pPr marL="0" indent="0">
              <a:buNone/>
            </a:pPr>
            <a:r>
              <a:rPr lang="en-US" dirty="0"/>
              <a:t>https://www.cde.state.co.us/datapipeline/snap_snapshots</a:t>
            </a:r>
          </a:p>
        </p:txBody>
      </p:sp>
      <p:sp>
        <p:nvSpPr>
          <p:cNvPr id="4" name="Slide Number Placeholder 3">
            <a:extLst>
              <a:ext uri="{FF2B5EF4-FFF2-40B4-BE49-F238E27FC236}">
                <a16:creationId xmlns:a16="http://schemas.microsoft.com/office/drawing/2014/main" id="{D930731E-BFB6-4E7F-8C72-EDA2082D1AC1}"/>
              </a:ext>
            </a:extLst>
          </p:cNvPr>
          <p:cNvSpPr>
            <a:spLocks noGrp="1"/>
          </p:cNvSpPr>
          <p:nvPr>
            <p:ph type="sldNum" sz="quarter" idx="12"/>
          </p:nvPr>
        </p:nvSpPr>
        <p:spPr/>
        <p:txBody>
          <a:bodyPr/>
          <a:lstStyle/>
          <a:p>
            <a:fld id="{C479D5F6-EDCB-402A-AC08-4943A1820E8F}" type="slidenum">
              <a:rPr lang="en-US" smtClean="0"/>
              <a:pPr/>
              <a:t>9</a:t>
            </a:fld>
            <a:endParaRPr lang="en-US" dirty="0"/>
          </a:p>
        </p:txBody>
      </p:sp>
      <p:grpSp>
        <p:nvGrpSpPr>
          <p:cNvPr id="5" name="Group 4" descr="Data Pipeline, Snapshot menu, focus on Special Education December Count, Special Education Discipline, and Special Education End of Year">
            <a:extLst>
              <a:ext uri="{FF2B5EF4-FFF2-40B4-BE49-F238E27FC236}">
                <a16:creationId xmlns:a16="http://schemas.microsoft.com/office/drawing/2014/main" id="{A56D4C7B-9BBF-4334-9FD0-17D073ED8F15}"/>
              </a:ext>
            </a:extLst>
          </p:cNvPr>
          <p:cNvGrpSpPr/>
          <p:nvPr/>
        </p:nvGrpSpPr>
        <p:grpSpPr>
          <a:xfrm>
            <a:off x="0" y="1349994"/>
            <a:ext cx="2727594" cy="2603242"/>
            <a:chOff x="0" y="1349994"/>
            <a:chExt cx="2727594" cy="2603242"/>
          </a:xfrm>
        </p:grpSpPr>
        <p:pic>
          <p:nvPicPr>
            <p:cNvPr id="8" name="Picture 7">
              <a:extLst>
                <a:ext uri="{FF2B5EF4-FFF2-40B4-BE49-F238E27FC236}">
                  <a16:creationId xmlns:a16="http://schemas.microsoft.com/office/drawing/2014/main" id="{AC952E7B-AFAF-40C6-8B33-E2AB8E59E2E4}"/>
                </a:ext>
              </a:extLst>
            </p:cNvPr>
            <p:cNvPicPr>
              <a:picLocks noChangeAspect="1"/>
            </p:cNvPicPr>
            <p:nvPr/>
          </p:nvPicPr>
          <p:blipFill rotWithShape="1">
            <a:blip r:embed="rId3"/>
            <a:srcRect l="68954" t="24626" r="11072" b="37415"/>
            <a:stretch/>
          </p:blipFill>
          <p:spPr>
            <a:xfrm>
              <a:off x="234608" y="1349994"/>
              <a:ext cx="2435289" cy="2603242"/>
            </a:xfrm>
            <a:prstGeom prst="rect">
              <a:avLst/>
            </a:prstGeom>
          </p:spPr>
        </p:pic>
        <p:sp>
          <p:nvSpPr>
            <p:cNvPr id="9" name="Oval 8">
              <a:extLst>
                <a:ext uri="{FF2B5EF4-FFF2-40B4-BE49-F238E27FC236}">
                  <a16:creationId xmlns:a16="http://schemas.microsoft.com/office/drawing/2014/main" id="{253F9045-DB87-4CE0-8BA7-1AB8AA76AF63}"/>
                </a:ext>
              </a:extLst>
            </p:cNvPr>
            <p:cNvSpPr/>
            <p:nvPr/>
          </p:nvSpPr>
          <p:spPr>
            <a:xfrm>
              <a:off x="0" y="2949677"/>
              <a:ext cx="2727594" cy="639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descr="Example of the trainings and additional resources available through the snapshot links. ">
            <a:extLst>
              <a:ext uri="{FF2B5EF4-FFF2-40B4-BE49-F238E27FC236}">
                <a16:creationId xmlns:a16="http://schemas.microsoft.com/office/drawing/2014/main" id="{CB61FF3D-532E-4DB7-B203-70BC310A3AB3}"/>
              </a:ext>
            </a:extLst>
          </p:cNvPr>
          <p:cNvGrpSpPr/>
          <p:nvPr/>
        </p:nvGrpSpPr>
        <p:grpSpPr>
          <a:xfrm>
            <a:off x="3246748" y="764642"/>
            <a:ext cx="8063403" cy="5019140"/>
            <a:chOff x="3246748" y="764642"/>
            <a:chExt cx="8063403" cy="5019140"/>
          </a:xfrm>
        </p:grpSpPr>
        <p:pic>
          <p:nvPicPr>
            <p:cNvPr id="6" name="Picture 5" descr="Graphical user interface, text, application&#10;&#10;Description automatically generated">
              <a:extLst>
                <a:ext uri="{FF2B5EF4-FFF2-40B4-BE49-F238E27FC236}">
                  <a16:creationId xmlns:a16="http://schemas.microsoft.com/office/drawing/2014/main" id="{ED8CF75B-FBEA-4365-AC05-2469A35A2A09}"/>
                </a:ext>
              </a:extLst>
            </p:cNvPr>
            <p:cNvPicPr>
              <a:picLocks noChangeAspect="1"/>
            </p:cNvPicPr>
            <p:nvPr/>
          </p:nvPicPr>
          <p:blipFill rotWithShape="1">
            <a:blip r:embed="rId4"/>
            <a:srcRect l="11623" t="19270" r="43750" b="7544"/>
            <a:stretch/>
          </p:blipFill>
          <p:spPr>
            <a:xfrm>
              <a:off x="4222812" y="764642"/>
              <a:ext cx="5440962" cy="5019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Left Brace 9">
              <a:extLst>
                <a:ext uri="{FF2B5EF4-FFF2-40B4-BE49-F238E27FC236}">
                  <a16:creationId xmlns:a16="http://schemas.microsoft.com/office/drawing/2014/main" id="{DDDD734B-D746-4871-A87B-4DF31CFC1043}"/>
                </a:ext>
              </a:extLst>
            </p:cNvPr>
            <p:cNvSpPr/>
            <p:nvPr/>
          </p:nvSpPr>
          <p:spPr>
            <a:xfrm>
              <a:off x="3246748" y="828884"/>
              <a:ext cx="814308" cy="3645462"/>
            </a:xfrm>
            <a:prstGeom prst="leftBrace">
              <a:avLst>
                <a:gd name="adj1" fmla="val 8333"/>
                <a:gd name="adj2" fmla="val 6656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5A6C5B4-6EAA-4FB0-9F84-E47BA777870C}"/>
                </a:ext>
              </a:extLst>
            </p:cNvPr>
            <p:cNvSpPr txBox="1"/>
            <p:nvPr/>
          </p:nvSpPr>
          <p:spPr>
            <a:xfrm>
              <a:off x="8068129" y="1285410"/>
              <a:ext cx="3242022" cy="369332"/>
            </a:xfrm>
            <a:prstGeom prst="rect">
              <a:avLst/>
            </a:prstGeom>
            <a:solidFill>
              <a:schemeClr val="accent6">
                <a:lumMod val="40000"/>
                <a:lumOff val="60000"/>
              </a:schemeClr>
            </a:solidFill>
          </p:spPr>
          <p:txBody>
            <a:bodyPr wrap="square" rtlCol="0">
              <a:spAutoFit/>
            </a:bodyPr>
            <a:lstStyle/>
            <a:p>
              <a:r>
                <a:rPr lang="en-US" dirty="0">
                  <a:solidFill>
                    <a:srgbClr val="C00000"/>
                  </a:solidFill>
                </a:rPr>
                <a:t>Training Videos &amp; Power Points</a:t>
              </a:r>
            </a:p>
          </p:txBody>
        </p:sp>
      </p:grpSp>
    </p:spTree>
    <p:extLst>
      <p:ext uri="{BB962C8B-B14F-4D97-AF65-F5344CB8AC3E}">
        <p14:creationId xmlns:p14="http://schemas.microsoft.com/office/powerpoint/2010/main" val="1454066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TotalTime>
  <Words>2273</Words>
  <Application>Microsoft Office PowerPoint</Application>
  <PresentationFormat>Widescreen</PresentationFormat>
  <Paragraphs>287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Museo Slab 500</vt:lpstr>
      <vt:lpstr>Wingdings</vt:lpstr>
      <vt:lpstr>Office Theme</vt:lpstr>
      <vt:lpstr>New Director’s Orientation Data</vt:lpstr>
      <vt:lpstr>Special Education Data Team</vt:lpstr>
      <vt:lpstr> Data   Collections</vt:lpstr>
      <vt:lpstr>SPED Data Pipeline Collections</vt:lpstr>
      <vt:lpstr>Data Collection Flow</vt:lpstr>
      <vt:lpstr>From Snapshot to Finalization</vt:lpstr>
      <vt:lpstr>Pipeline Data Reports – What to watch out for</vt:lpstr>
      <vt:lpstr>Data Collection Links</vt:lpstr>
      <vt:lpstr>Data Collection Resources </vt:lpstr>
      <vt:lpstr>Sources of Indicator Data</vt:lpstr>
      <vt:lpstr>Sources of Funding Data</vt:lpstr>
      <vt:lpstr>  Data Reporting    and Requests</vt:lpstr>
      <vt:lpstr>Helpful Data Reports Links</vt:lpstr>
      <vt:lpstr>Example Data Requests from AU Directors</vt:lpstr>
      <vt:lpstr>Data  Management  System (DMS)</vt:lpstr>
      <vt:lpstr>Data Management System (DMS)</vt:lpstr>
      <vt:lpstr>Tabs in the DMS</vt:lpstr>
      <vt:lpstr>DMS Summary Tab</vt:lpstr>
      <vt:lpstr>Data Visualization Reports in DMS - Assessment</vt:lpstr>
      <vt:lpstr>Data Visualization Reports in DMS - PSO</vt:lpstr>
      <vt:lpstr>Data Visualization Reports in DMS – Parent Survey</vt:lpstr>
      <vt:lpstr>Data Visualization Reports in DMS - Discipline</vt:lpstr>
      <vt:lpstr>Data Visualization Reports in DMS</vt:lpstr>
      <vt:lpstr>Data Contacts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Timmerman, Amanda</cp:lastModifiedBy>
  <cp:revision>66</cp:revision>
  <cp:lastPrinted>2021-08-26T14:09:15Z</cp:lastPrinted>
  <dcterms:created xsi:type="dcterms:W3CDTF">2019-06-25T17:30:52Z</dcterms:created>
  <dcterms:modified xsi:type="dcterms:W3CDTF">2021-08-31T15:06:44Z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0C7706F9-43A1-450B-BCBC-4EF5026D394C</vt:lpwstr>
  </property>
  <property fmtid="{D5CDD505-2E9C-101B-9397-08002B2CF9AE}" pid="3" name="ArticulatePath">
    <vt:lpwstr>Alyssa Ohleyer, POST AFTER MEETING, New Directors Orientation Data 2021</vt:lpwstr>
  </property>
</Properties>
</file>