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4" r:id="rId2"/>
    <p:sldId id="265" r:id="rId3"/>
    <p:sldId id="266" r:id="rId4"/>
    <p:sldId id="267" r:id="rId5"/>
    <p:sldId id="268" r:id="rId6"/>
    <p:sldId id="298" r:id="rId7"/>
    <p:sldId id="269" r:id="rId8"/>
    <p:sldId id="299" r:id="rId9"/>
    <p:sldId id="295" r:id="rId10"/>
    <p:sldId id="296" r:id="rId11"/>
    <p:sldId id="297" r:id="rId12"/>
    <p:sldId id="270" r:id="rId13"/>
    <p:sldId id="272" r:id="rId14"/>
    <p:sldId id="273" r:id="rId15"/>
    <p:sldId id="280" r:id="rId16"/>
    <p:sldId id="281" r:id="rId17"/>
    <p:sldId id="282" r:id="rId18"/>
    <p:sldId id="290" r:id="rId19"/>
    <p:sldId id="291" r:id="rId20"/>
  </p:sldIdLst>
  <p:sldSz cx="9144000" cy="6858000" type="screen4x3"/>
  <p:notesSz cx="9309100" cy="70231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2819" autoAdjust="0"/>
  </p:normalViewPr>
  <p:slideViewPr>
    <p:cSldViewPr snapToGrid="0">
      <p:cViewPr varScale="1">
        <p:scale>
          <a:sx n="59" d="100"/>
          <a:sy n="59" d="100"/>
        </p:scale>
        <p:origin x="612"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2375"/>
          </a:xfrm>
          <a:prstGeom prst="rect">
            <a:avLst/>
          </a:prstGeom>
        </p:spPr>
        <p:txBody>
          <a:bodyPr vert="horz" lIns="93324" tIns="46662" rIns="93324" bIns="46662" rtlCol="0"/>
          <a:lstStyle>
            <a:lvl1pPr algn="r">
              <a:defRPr sz="1200"/>
            </a:lvl1pPr>
          </a:lstStyle>
          <a:p>
            <a:fld id="{E0332101-ED17-4037-B90D-60E7C27193C9}" type="datetimeFigureOut">
              <a:rPr lang="en-US" smtClean="0"/>
              <a:t>8/23/2021</a:t>
            </a:fld>
            <a:endParaRPr lang="en-US"/>
          </a:p>
        </p:txBody>
      </p:sp>
      <p:sp>
        <p:nvSpPr>
          <p:cNvPr id="4" name="Footer Placeholder 3"/>
          <p:cNvSpPr>
            <a:spLocks noGrp="1"/>
          </p:cNvSpPr>
          <p:nvPr>
            <p:ph type="ftr" sz="quarter" idx="2"/>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7"/>
            <a:ext cx="4033943" cy="352374"/>
          </a:xfrm>
          <a:prstGeom prst="rect">
            <a:avLst/>
          </a:prstGeom>
        </p:spPr>
        <p:txBody>
          <a:bodyPr vert="horz" lIns="93324" tIns="46662" rIns="93324" bIns="46662" rtlCol="0" anchor="b"/>
          <a:lstStyle>
            <a:lvl1pPr algn="r">
              <a:defRPr sz="1200"/>
            </a:lvl1pPr>
          </a:lstStyle>
          <a:p>
            <a:fld id="{991EB854-7339-4123-9F7C-F475169059B2}" type="slidenum">
              <a:rPr lang="en-US" smtClean="0"/>
              <a:t>‹#›</a:t>
            </a:fld>
            <a:endParaRPr lang="en-US"/>
          </a:p>
        </p:txBody>
      </p:sp>
    </p:spTree>
    <p:extLst>
      <p:ext uri="{BB962C8B-B14F-4D97-AF65-F5344CB8AC3E}">
        <p14:creationId xmlns:p14="http://schemas.microsoft.com/office/powerpoint/2010/main" val="1282710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3872E894-E0CE-40CF-8CA0-23F05C6E40C6}" type="datetimeFigureOut">
              <a:rPr lang="en-US" smtClean="0"/>
              <a:t>8/23/2021</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r>
              <a:rPr lang="en-US" dirty="0"/>
              <a:t>Moira</a:t>
            </a:r>
          </a:p>
          <a:p>
            <a:pPr defTabSz="952462"/>
            <a:endParaRPr lang="en-US" dirty="0"/>
          </a:p>
          <a:p>
            <a:pPr defTabSz="952462"/>
            <a:r>
              <a:rPr lang="en-US" dirty="0"/>
              <a:t>Introduce ourselves…high level descriptive overview</a:t>
            </a:r>
            <a:r>
              <a:rPr lang="en-US" baseline="0" dirty="0"/>
              <a:t> of fiscal components to be covered.</a:t>
            </a:r>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279118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 continuing on with what the narrative workbook looks like.</a:t>
            </a:r>
          </a:p>
        </p:txBody>
      </p:sp>
      <p:sp>
        <p:nvSpPr>
          <p:cNvPr id="4" name="Slide Number Placeholder 3"/>
          <p:cNvSpPr>
            <a:spLocks noGrp="1"/>
          </p:cNvSpPr>
          <p:nvPr>
            <p:ph type="sldNum" sz="quarter" idx="10"/>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7794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 the “Evaluation Procedures” text box follows all objectives and is where you’ll explain how your AU will </a:t>
            </a:r>
            <a:r>
              <a:rPr lang="en-US" baseline="0" dirty="0"/>
              <a:t>evaluate the effectiveness of using federal funds to increase achievement for students with disabilities for each objective chosen.  Again, the “IDEA Federal Application Narrative Guidance” document is a good resource for writing evaluation procedures.  The following text box is for CDE’s approval, and the next three text boxes are for the end of year performance reports for the 3 year-cycle.  You’ll see the due dates listed next to each text box.  You’ll report on all of the approved objectives for all the Project tabs throughout the workbook.  </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85942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r>
              <a:rPr lang="en-US" baseline="0" dirty="0"/>
              <a:t>Kim – the narrative projects include both Part B and Preschool funds. The red stars indicate those projects which are mandatory for you to address.  Project A includes your overall special education programming budget. Project C Charter Schools and Project F Private Schools have initial questions that must be addressed, identifying if you have charter schools and private schools within your AU’s boundaries. Project C – Charter Schools must be completed if you have charter schools and you flow IDEA funds to your traditional schools. If you don’t flow IDEA funds to your charter schools, you simply answer that question and move on. Project F – Private Schools must be completed if you have private non-profit schools in your administrative unit, and you must set aside the proportionate share of IDEA funds to serve students with disabilities in the private schools who have been parentally placed. We have recently added tabs for Comprehensive Coordinated Early Intervening Services (mandatory), and you will notice they have a yellow star beside them. Project D is mandatory IF your AU is found to have significant disproportionality. The unmarked projects are “optional” but must be completed if you are using federal funds for them.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295617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Kim - The last tab of the narrative workbook includes a guidance document focused on allowable and unallowable uses for IDEA federal funds. This list is not all-inclusive, but it does give you examples of what is allowed and not allowed.  This document is also posted to the webpage.  There are three guiding questions at the beginning of this  document that can be used to assist in determining allowability of activities not included in this list.</a:t>
            </a:r>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85180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to summarize, and if you have any questions, I’m happy to help.</a:t>
            </a:r>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2250884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Moira</a:t>
            </a:r>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4017962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Moira – The application can be found on the SEFAC page of the CDE website.  Each AU submits applications during the application period. The application period is generally during the month of February.  To be ranked, the AU must have submitted its audited expenditures to CDE by March 1</a:t>
            </a:r>
            <a:r>
              <a:rPr lang="en-US" baseline="30000" dirty="0"/>
              <a:t>st</a:t>
            </a:r>
            <a:r>
              <a:rPr lang="en-US" dirty="0"/>
              <a:t>, or the School Finance Deadline.  (sometimes, for extenuating circumstances such as COVID-19 the deadline is extended.).  All supporting documentation for each student application, for example, all the </a:t>
            </a:r>
            <a:r>
              <a:rPr lang="en-US" dirty="0" err="1"/>
              <a:t>IEPs</a:t>
            </a:r>
            <a:r>
              <a:rPr lang="en-US" dirty="0"/>
              <a:t> covering the full collection period, contracts with transportation companies, physical therapy or occupational therapy invoices, etc. are submitted along with each student application to support the costs for that student.  It is important that all costs can be tracked back to that student to be eligible for reimbursement.  </a:t>
            </a:r>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26844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Moira Useful document;</a:t>
            </a:r>
            <a:r>
              <a:rPr lang="en-US" baseline="0" dirty="0"/>
              <a:t> it contains important information such as the state average cost per student with disabilities as well as each AUs cost</a:t>
            </a:r>
            <a:endParaRPr lang="en-US" dirty="0"/>
          </a:p>
          <a:p>
            <a:r>
              <a:rPr lang="en-US" dirty="0"/>
              <a:t>65% paid from</a:t>
            </a:r>
            <a:r>
              <a:rPr lang="en-US" baseline="0" dirty="0"/>
              <a:t> AU Local Funds, 20% paid from State funds provided to AUs, 15% paid from Federal funds provided to AUs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Gap report - </a:t>
            </a:r>
            <a:r>
              <a:rPr lang="en-US" dirty="0">
                <a:solidFill>
                  <a:srgbClr val="FF0000"/>
                </a:solidFill>
              </a:rPr>
              <a:t>which is included in the SEFAC legislative report is a useful document which contains important information such as the state average cost per student with disabilities as well as each AU’s costs.  </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3274949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a:t>
            </a:r>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386101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a:t>
            </a:r>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297355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Moira – go through the bullets, and our colleague, Lauren Rossini, will speak with you in detail about Educator Licensing and how this affects</a:t>
            </a:r>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a:p>
        </p:txBody>
      </p:sp>
    </p:spTree>
    <p:extLst>
      <p:ext uri="{BB962C8B-B14F-4D97-AF65-F5344CB8AC3E}">
        <p14:creationId xmlns:p14="http://schemas.microsoft.com/office/powerpoint/2010/main" val="371047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r>
              <a:rPr lang="en-US" dirty="0"/>
              <a:t>Kim - The IDEA federal application narrative is used to inform</a:t>
            </a:r>
            <a:r>
              <a:rPr lang="en-US" baseline="0" dirty="0"/>
              <a:t> CDE of how you will be spending your IDEA federal dollars and it is completed on a 3-year cycle. There are 2 amendment windows each fiscal year and the narratives can be updated during the identified amendment windows and prior to the beginning of the fiscal year (July 1). The federal application narrative goes through an approval process, and the approval is not retroactive. Objectives and activities are selected for each project, and evaluation procedures must be identified. Ask yourself how you are going to evaluate the effectiveness of using federal funds to increase achievement for students with disabilities for each objective chosen. At the end of the fiscal year, you will complete the performance report, answering the question, how did the use of federal funds for an approved objective help improve services and achievement for students with disabilities? The federal application narrative is all inclusive and is considered a living, breathing document throughout the 3-year cycle. The most current approved application is housed in the DMS, which will always be the latest iteration of the workbook.  Please refer to the “IDEA Federal Application Narrative Guidance” document that is posted on this webpage and is also a handout for this presentation; you’ll see examples for evaluation procedures and performance reports, as well as frequently-asked questions.</a:t>
            </a:r>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a:p>
        </p:txBody>
      </p:sp>
    </p:spTree>
    <p:extLst>
      <p:ext uri="{BB962C8B-B14F-4D97-AF65-F5344CB8AC3E}">
        <p14:creationId xmlns:p14="http://schemas.microsoft.com/office/powerpoint/2010/main" val="282413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r>
              <a:rPr lang="en-US" dirty="0"/>
              <a:t>Once you get into the DMS, go </a:t>
            </a:r>
            <a:r>
              <a:rPr lang="en-US" baseline="0" dirty="0"/>
              <a:t>to Special Education and click on the “view monitoring overview”.</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282703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r>
              <a:rPr lang="en-US" dirty="0"/>
              <a:t>Kim - Once you get</a:t>
            </a:r>
            <a:r>
              <a:rPr lang="en-US" baseline="0" dirty="0"/>
              <a:t> into the Monitoring Overview , you will click on the fiscal tab, and you will find your most current federal application narrative as an attachment on the right-hand side of your screen.  Your view of the DMS will not display all of the Administrative Units, this is what CDE’s view is.</a:t>
            </a:r>
            <a:endParaRPr lang="en-US" dirty="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404845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 this is where the most current iteration of the narrative workbook is housed.  I maintain each AU’s narrative workbooks, making sure the very latest is posted here – it can become confusing if you keep a copy, your finance person keeps a copy and uses it to either submit an amendment request, or the end of year performance reports.  Please always use this version of the narrative workbook.</a:t>
            </a:r>
          </a:p>
        </p:txBody>
      </p:sp>
      <p:sp>
        <p:nvSpPr>
          <p:cNvPr id="4" name="Slide Number Placeholder 3"/>
          <p:cNvSpPr>
            <a:spLocks noGrp="1"/>
          </p:cNvSpPr>
          <p:nvPr>
            <p:ph type="sldNum" sz="quarter" idx="10"/>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74278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US" dirty="0"/>
              <a:t>Kim – this </a:t>
            </a:r>
            <a:r>
              <a:rPr lang="en-US" baseline="0" dirty="0"/>
              <a:t>is what the federal application narrative looks like. We are not going to go through the narrative today, but I want you to pay special attention to the tabs at the bottom of the screen. The first tab will give you instructions on how to complete the narrative. I suggest that you print the instructions out and have them handy the first time you complete the application. The next tab is the certification form. This form must be signed by the President of the School Board or Director of the BOCES every time you submit a new or amended narrative. This is our certification that the school board president or BOCES director is in agreement with your request for the use of IDEA federal funds. The next tab is your GEPA (General Education Provisions Act) form. This form is used to document the steps your AU will follow for assuring equal access to and participation in programs supported by federal funds. The next few tabs are your projects specific to special education programming and funding, starting with Part B projects and then Preschool projects. After the projects, you will find a guidance document focused on allowable and unallowable uses for federal funds, and the 3-year narrative cycle schedule.</a:t>
            </a:r>
            <a:endParaRPr lang="en-US" dirty="0"/>
          </a:p>
          <a:p>
            <a:pPr defTabSz="952462"/>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50512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 the Special Education Fiscal Assurances &amp; Certifications is required every year by July 1.  This Excel document will be emailed to all Directors and posted to the website typically in mid-April.  This document needs to be completed by answering the 3 drop-down questions, answering “yes” or “no” for the individual Assurances, keeping in mind that if you answer “no” to an assurance, you must provide a date for which you can provide the assurance.  Once the document is complete, print, sign and scan the document to the ESSU DMS Fiscal tab.  </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19951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Kim - This is an example</a:t>
            </a:r>
            <a:r>
              <a:rPr lang="en-US" baseline="0" dirty="0"/>
              <a:t> of what the actual narrative looks like. As you can see, it is a series of checkboxes. Each of the objectives and activities listed is allowable. There are also boxes where you can insert your own activities. Once you’ve completed your application, the ESSU fiscal team reviews it. They will pay special attention to activities that you have added in. It is not uncommon for there to be some “back and forth” between you and  ESSU when you have added your own activities to ensure the appropriate use of funds. In reviewing your application, we focus on 4 components for </a:t>
            </a:r>
            <a:r>
              <a:rPr lang="en-US" baseline="0" dirty="0" err="1"/>
              <a:t>allowability</a:t>
            </a:r>
            <a:r>
              <a:rPr lang="en-US" baseline="0" dirty="0"/>
              <a:t>: reasonable, necessary, allocable and the excess cost of educating students with disabilities. Once the application has been approved, you can request your budget.</a:t>
            </a:r>
            <a:endParaRPr lang="en-US" dirty="0"/>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524571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Graham_V@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boylan_k@cde.state.co.us" TargetMode="External"/><Relationship Id="rId4" Type="http://schemas.openxmlformats.org/officeDocument/2006/relationships/hyperlink" Target="mailto:blake_m@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cde.state.co.us/cdespedfin/IDEA_PartBPres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2103" y="3131898"/>
            <a:ext cx="7772400" cy="3407015"/>
          </a:xfrm>
        </p:spPr>
        <p:txBody>
          <a:bodyPr>
            <a:normAutofit/>
          </a:bodyPr>
          <a:lstStyle/>
          <a:p>
            <a:r>
              <a:rPr lang="en-US" dirty="0"/>
              <a:t> Fiscal Processes</a:t>
            </a:r>
            <a:br>
              <a:rPr lang="en-US" dirty="0"/>
            </a:br>
            <a:br>
              <a:rPr lang="en-US" dirty="0"/>
            </a:br>
            <a:r>
              <a:rPr lang="en-US" sz="3600" dirty="0"/>
              <a:t>New Directors’ Orientation</a:t>
            </a:r>
            <a:br>
              <a:rPr lang="en-US" sz="3600" dirty="0"/>
            </a:br>
            <a:br>
              <a:rPr lang="en-US" sz="3600" dirty="0"/>
            </a:br>
            <a:r>
              <a:rPr lang="en-US" sz="2400" dirty="0"/>
              <a:t>August 25, 2021</a:t>
            </a:r>
            <a:br>
              <a:rPr lang="en-US" sz="2400" dirty="0"/>
            </a:br>
            <a:r>
              <a:rPr lang="en-US" sz="1800" dirty="0"/>
              <a:t>Exceptional Student Services Unit - CDE</a:t>
            </a:r>
          </a:p>
        </p:txBody>
      </p:sp>
      <p:sp>
        <p:nvSpPr>
          <p:cNvPr id="5" name="Slide Number Placeholder 4"/>
          <p:cNvSpPr>
            <a:spLocks noGrp="1"/>
          </p:cNvSpPr>
          <p:nvPr>
            <p:ph type="sldNum" sz="quarter" idx="12"/>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33366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Example - Continued</a:t>
            </a:r>
          </a:p>
        </p:txBody>
      </p:sp>
      <p:graphicFrame>
        <p:nvGraphicFramePr>
          <p:cNvPr id="5" name="Content Placeholder 4" descr="A visual of the activity selections in the IDEA Federal Application narrative/"/>
          <p:cNvGraphicFramePr>
            <a:graphicFrameLocks noGrp="1"/>
          </p:cNvGraphicFramePr>
          <p:nvPr>
            <p:ph idx="1"/>
            <p:extLst>
              <p:ext uri="{D42A27DB-BD31-4B8C-83A1-F6EECF244321}">
                <p14:modId xmlns:p14="http://schemas.microsoft.com/office/powerpoint/2010/main" val="4273079455"/>
              </p:ext>
            </p:extLst>
          </p:nvPr>
        </p:nvGraphicFramePr>
        <p:xfrm>
          <a:off x="768351" y="2560796"/>
          <a:ext cx="7607298" cy="2446020"/>
        </p:xfrm>
        <a:graphic>
          <a:graphicData uri="http://schemas.openxmlformats.org/drawingml/2006/table">
            <a:tbl>
              <a:tblPr firstRow="1"/>
              <a:tblGrid>
                <a:gridCol w="317103">
                  <a:extLst>
                    <a:ext uri="{9D8B030D-6E8A-4147-A177-3AD203B41FA5}">
                      <a16:colId xmlns:a16="http://schemas.microsoft.com/office/drawing/2014/main" val="20000"/>
                    </a:ext>
                  </a:extLst>
                </a:gridCol>
                <a:gridCol w="215630">
                  <a:extLst>
                    <a:ext uri="{9D8B030D-6E8A-4147-A177-3AD203B41FA5}">
                      <a16:colId xmlns:a16="http://schemas.microsoft.com/office/drawing/2014/main" val="20001"/>
                    </a:ext>
                  </a:extLst>
                </a:gridCol>
                <a:gridCol w="266366">
                  <a:extLst>
                    <a:ext uri="{9D8B030D-6E8A-4147-A177-3AD203B41FA5}">
                      <a16:colId xmlns:a16="http://schemas.microsoft.com/office/drawing/2014/main" val="20002"/>
                    </a:ext>
                  </a:extLst>
                </a:gridCol>
                <a:gridCol w="256853">
                  <a:extLst>
                    <a:ext uri="{9D8B030D-6E8A-4147-A177-3AD203B41FA5}">
                      <a16:colId xmlns:a16="http://schemas.microsoft.com/office/drawing/2014/main" val="20003"/>
                    </a:ext>
                  </a:extLst>
                </a:gridCol>
                <a:gridCol w="256853">
                  <a:extLst>
                    <a:ext uri="{9D8B030D-6E8A-4147-A177-3AD203B41FA5}">
                      <a16:colId xmlns:a16="http://schemas.microsoft.com/office/drawing/2014/main" val="20004"/>
                    </a:ext>
                  </a:extLst>
                </a:gridCol>
                <a:gridCol w="215630">
                  <a:extLst>
                    <a:ext uri="{9D8B030D-6E8A-4147-A177-3AD203B41FA5}">
                      <a16:colId xmlns:a16="http://schemas.microsoft.com/office/drawing/2014/main" val="20005"/>
                    </a:ext>
                  </a:extLst>
                </a:gridCol>
                <a:gridCol w="215630">
                  <a:extLst>
                    <a:ext uri="{9D8B030D-6E8A-4147-A177-3AD203B41FA5}">
                      <a16:colId xmlns:a16="http://schemas.microsoft.com/office/drawing/2014/main" val="20006"/>
                    </a:ext>
                  </a:extLst>
                </a:gridCol>
                <a:gridCol w="215630">
                  <a:extLst>
                    <a:ext uri="{9D8B030D-6E8A-4147-A177-3AD203B41FA5}">
                      <a16:colId xmlns:a16="http://schemas.microsoft.com/office/drawing/2014/main" val="20007"/>
                    </a:ext>
                  </a:extLst>
                </a:gridCol>
                <a:gridCol w="215630">
                  <a:extLst>
                    <a:ext uri="{9D8B030D-6E8A-4147-A177-3AD203B41FA5}">
                      <a16:colId xmlns:a16="http://schemas.microsoft.com/office/drawing/2014/main" val="20008"/>
                    </a:ext>
                  </a:extLst>
                </a:gridCol>
                <a:gridCol w="215630">
                  <a:extLst>
                    <a:ext uri="{9D8B030D-6E8A-4147-A177-3AD203B41FA5}">
                      <a16:colId xmlns:a16="http://schemas.microsoft.com/office/drawing/2014/main" val="20009"/>
                    </a:ext>
                  </a:extLst>
                </a:gridCol>
                <a:gridCol w="215630">
                  <a:extLst>
                    <a:ext uri="{9D8B030D-6E8A-4147-A177-3AD203B41FA5}">
                      <a16:colId xmlns:a16="http://schemas.microsoft.com/office/drawing/2014/main" val="20010"/>
                    </a:ext>
                  </a:extLst>
                </a:gridCol>
                <a:gridCol w="215630">
                  <a:extLst>
                    <a:ext uri="{9D8B030D-6E8A-4147-A177-3AD203B41FA5}">
                      <a16:colId xmlns:a16="http://schemas.microsoft.com/office/drawing/2014/main" val="20011"/>
                    </a:ext>
                  </a:extLst>
                </a:gridCol>
                <a:gridCol w="215630">
                  <a:extLst>
                    <a:ext uri="{9D8B030D-6E8A-4147-A177-3AD203B41FA5}">
                      <a16:colId xmlns:a16="http://schemas.microsoft.com/office/drawing/2014/main" val="20012"/>
                    </a:ext>
                  </a:extLst>
                </a:gridCol>
                <a:gridCol w="215630">
                  <a:extLst>
                    <a:ext uri="{9D8B030D-6E8A-4147-A177-3AD203B41FA5}">
                      <a16:colId xmlns:a16="http://schemas.microsoft.com/office/drawing/2014/main" val="20013"/>
                    </a:ext>
                  </a:extLst>
                </a:gridCol>
                <a:gridCol w="215630">
                  <a:extLst>
                    <a:ext uri="{9D8B030D-6E8A-4147-A177-3AD203B41FA5}">
                      <a16:colId xmlns:a16="http://schemas.microsoft.com/office/drawing/2014/main" val="20014"/>
                    </a:ext>
                  </a:extLst>
                </a:gridCol>
                <a:gridCol w="215630">
                  <a:extLst>
                    <a:ext uri="{9D8B030D-6E8A-4147-A177-3AD203B41FA5}">
                      <a16:colId xmlns:a16="http://schemas.microsoft.com/office/drawing/2014/main" val="20015"/>
                    </a:ext>
                  </a:extLst>
                </a:gridCol>
                <a:gridCol w="256853">
                  <a:extLst>
                    <a:ext uri="{9D8B030D-6E8A-4147-A177-3AD203B41FA5}">
                      <a16:colId xmlns:a16="http://schemas.microsoft.com/office/drawing/2014/main" val="20016"/>
                    </a:ext>
                  </a:extLst>
                </a:gridCol>
                <a:gridCol w="215630">
                  <a:extLst>
                    <a:ext uri="{9D8B030D-6E8A-4147-A177-3AD203B41FA5}">
                      <a16:colId xmlns:a16="http://schemas.microsoft.com/office/drawing/2014/main" val="20017"/>
                    </a:ext>
                  </a:extLst>
                </a:gridCol>
                <a:gridCol w="215630">
                  <a:extLst>
                    <a:ext uri="{9D8B030D-6E8A-4147-A177-3AD203B41FA5}">
                      <a16:colId xmlns:a16="http://schemas.microsoft.com/office/drawing/2014/main" val="20018"/>
                    </a:ext>
                  </a:extLst>
                </a:gridCol>
                <a:gridCol w="215630">
                  <a:extLst>
                    <a:ext uri="{9D8B030D-6E8A-4147-A177-3AD203B41FA5}">
                      <a16:colId xmlns:a16="http://schemas.microsoft.com/office/drawing/2014/main" val="20019"/>
                    </a:ext>
                  </a:extLst>
                </a:gridCol>
                <a:gridCol w="215630">
                  <a:extLst>
                    <a:ext uri="{9D8B030D-6E8A-4147-A177-3AD203B41FA5}">
                      <a16:colId xmlns:a16="http://schemas.microsoft.com/office/drawing/2014/main" val="20020"/>
                    </a:ext>
                  </a:extLst>
                </a:gridCol>
                <a:gridCol w="215630">
                  <a:extLst>
                    <a:ext uri="{9D8B030D-6E8A-4147-A177-3AD203B41FA5}">
                      <a16:colId xmlns:a16="http://schemas.microsoft.com/office/drawing/2014/main" val="20021"/>
                    </a:ext>
                  </a:extLst>
                </a:gridCol>
                <a:gridCol w="215630">
                  <a:extLst>
                    <a:ext uri="{9D8B030D-6E8A-4147-A177-3AD203B41FA5}">
                      <a16:colId xmlns:a16="http://schemas.microsoft.com/office/drawing/2014/main" val="20022"/>
                    </a:ext>
                  </a:extLst>
                </a:gridCol>
                <a:gridCol w="215630">
                  <a:extLst>
                    <a:ext uri="{9D8B030D-6E8A-4147-A177-3AD203B41FA5}">
                      <a16:colId xmlns:a16="http://schemas.microsoft.com/office/drawing/2014/main" val="20023"/>
                    </a:ext>
                  </a:extLst>
                </a:gridCol>
                <a:gridCol w="215630">
                  <a:extLst>
                    <a:ext uri="{9D8B030D-6E8A-4147-A177-3AD203B41FA5}">
                      <a16:colId xmlns:a16="http://schemas.microsoft.com/office/drawing/2014/main" val="20024"/>
                    </a:ext>
                  </a:extLst>
                </a:gridCol>
                <a:gridCol w="215630">
                  <a:extLst>
                    <a:ext uri="{9D8B030D-6E8A-4147-A177-3AD203B41FA5}">
                      <a16:colId xmlns:a16="http://schemas.microsoft.com/office/drawing/2014/main" val="20025"/>
                    </a:ext>
                  </a:extLst>
                </a:gridCol>
                <a:gridCol w="215630">
                  <a:extLst>
                    <a:ext uri="{9D8B030D-6E8A-4147-A177-3AD203B41FA5}">
                      <a16:colId xmlns:a16="http://schemas.microsoft.com/office/drawing/2014/main" val="20026"/>
                    </a:ext>
                  </a:extLst>
                </a:gridCol>
                <a:gridCol w="215630">
                  <a:extLst>
                    <a:ext uri="{9D8B030D-6E8A-4147-A177-3AD203B41FA5}">
                      <a16:colId xmlns:a16="http://schemas.microsoft.com/office/drawing/2014/main" val="20027"/>
                    </a:ext>
                  </a:extLst>
                </a:gridCol>
                <a:gridCol w="215630">
                  <a:extLst>
                    <a:ext uri="{9D8B030D-6E8A-4147-A177-3AD203B41FA5}">
                      <a16:colId xmlns:a16="http://schemas.microsoft.com/office/drawing/2014/main" val="20028"/>
                    </a:ext>
                  </a:extLst>
                </a:gridCol>
                <a:gridCol w="215630">
                  <a:extLst>
                    <a:ext uri="{9D8B030D-6E8A-4147-A177-3AD203B41FA5}">
                      <a16:colId xmlns:a16="http://schemas.microsoft.com/office/drawing/2014/main" val="20029"/>
                    </a:ext>
                  </a:extLst>
                </a:gridCol>
                <a:gridCol w="215630">
                  <a:extLst>
                    <a:ext uri="{9D8B030D-6E8A-4147-A177-3AD203B41FA5}">
                      <a16:colId xmlns:a16="http://schemas.microsoft.com/office/drawing/2014/main" val="20030"/>
                    </a:ext>
                  </a:extLst>
                </a:gridCol>
                <a:gridCol w="215630">
                  <a:extLst>
                    <a:ext uri="{9D8B030D-6E8A-4147-A177-3AD203B41FA5}">
                      <a16:colId xmlns:a16="http://schemas.microsoft.com/office/drawing/2014/main" val="20031"/>
                    </a:ext>
                  </a:extLst>
                </a:gridCol>
                <a:gridCol w="215630">
                  <a:extLst>
                    <a:ext uri="{9D8B030D-6E8A-4147-A177-3AD203B41FA5}">
                      <a16:colId xmlns:a16="http://schemas.microsoft.com/office/drawing/2014/main" val="20032"/>
                    </a:ext>
                  </a:extLst>
                </a:gridCol>
                <a:gridCol w="215630">
                  <a:extLst>
                    <a:ext uri="{9D8B030D-6E8A-4147-A177-3AD203B41FA5}">
                      <a16:colId xmlns:a16="http://schemas.microsoft.com/office/drawing/2014/main" val="20033"/>
                    </a:ext>
                  </a:extLst>
                </a:gridCol>
              </a:tblGrid>
              <a:tr h="102870">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3810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29">
                  <a:txBody>
                    <a:bodyPr/>
                    <a:lstStyle/>
                    <a:p>
                      <a:pPr algn="l" fontAlgn="t"/>
                      <a:r>
                        <a:rPr lang="en-US" sz="1100" b="0" i="0" u="none" strike="noStrike">
                          <a:solidFill>
                            <a:srgbClr val="000000"/>
                          </a:solidFill>
                          <a:effectLst/>
                          <a:latin typeface="Calibri" panose="020F0502020204030204" pitchFamily="34" charset="0"/>
                        </a:rPr>
                        <a:t>Activity 3 - Contracted professional or technical services with independent contractor for personnel costs (no fringe benefits) of individuals providing these services (0300)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102870">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3810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29">
                  <a:txBody>
                    <a:bodyPr/>
                    <a:lstStyle/>
                    <a:p>
                      <a:pPr algn="l" fontAlgn="t"/>
                      <a:r>
                        <a:rPr lang="en-US" sz="1100" b="0" i="0" u="none" strike="noStrike">
                          <a:solidFill>
                            <a:srgbClr val="000000"/>
                          </a:solidFill>
                          <a:effectLst/>
                          <a:latin typeface="Calibri" panose="020F0502020204030204" pitchFamily="34" charset="0"/>
                        </a:rPr>
                        <a:t>Activity 4 - Contracted services with other CO school districts or BOCES or AUs for personnel costs of individuals providing special education services (0592)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102870">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6"/>
                  </a:ext>
                </a:extLst>
              </a:tr>
              <a:tr h="3810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29">
                  <a:txBody>
                    <a:bodyPr/>
                    <a:lstStyle/>
                    <a:p>
                      <a:pPr algn="l" fontAlgn="t"/>
                      <a:r>
                        <a:rPr lang="en-US" sz="1100" b="0" i="0" u="none" strike="noStrike">
                          <a:solidFill>
                            <a:srgbClr val="000000"/>
                          </a:solidFill>
                          <a:effectLst/>
                          <a:latin typeface="Calibri" panose="020F0502020204030204" pitchFamily="34" charset="0"/>
                        </a:rPr>
                        <a:t>Activity 5 - </a:t>
                      </a:r>
                      <a:r>
                        <a:rPr lang="en-US" sz="1100" b="0" i="1" u="none" strike="noStrike">
                          <a:solidFill>
                            <a:srgbClr val="000000"/>
                          </a:solidFill>
                          <a:effectLst/>
                          <a:latin typeface="Calibri" panose="020F0502020204030204" pitchFamily="34" charset="0"/>
                        </a:rPr>
                        <a:t>Insert additional activity request (not listed in objectives 1-4 above) </a:t>
                      </a:r>
                      <a:endParaRPr lang="en-US" sz="11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102870">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6" name="Picture 5" descr="A visual of the Project A tab of the IDEA Federal Application Narrative,"/>
          <p:cNvPicPr>
            <a:picLocks noChangeAspect="1"/>
          </p:cNvPicPr>
          <p:nvPr/>
        </p:nvPicPr>
        <p:blipFill>
          <a:blip r:embed="rId4"/>
          <a:stretch>
            <a:fillRect/>
          </a:stretch>
        </p:blipFill>
        <p:spPr>
          <a:xfrm>
            <a:off x="1328329" y="1583995"/>
            <a:ext cx="6800850" cy="533400"/>
          </a:xfrm>
          <a:prstGeom prst="rect">
            <a:avLst/>
          </a:prstGeom>
        </p:spPr>
      </p:pic>
    </p:spTree>
    <p:custDataLst>
      <p:tags r:id="rId1"/>
    </p:custDataLst>
    <p:extLst>
      <p:ext uri="{BB962C8B-B14F-4D97-AF65-F5344CB8AC3E}">
        <p14:creationId xmlns:p14="http://schemas.microsoft.com/office/powerpoint/2010/main" val="42114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Example – Continued</a:t>
            </a:r>
            <a:br>
              <a:rPr lang="en-US" dirty="0"/>
            </a:br>
            <a:r>
              <a:rPr lang="en-US" dirty="0"/>
              <a:t>End of year Performance Reports</a:t>
            </a:r>
          </a:p>
        </p:txBody>
      </p:sp>
      <p:pic>
        <p:nvPicPr>
          <p:cNvPr id="7" name="Picture 6" descr="A visual of the Project A tab of the IDEA Federal Application narrative."/>
          <p:cNvPicPr>
            <a:picLocks noChangeAspect="1"/>
          </p:cNvPicPr>
          <p:nvPr/>
        </p:nvPicPr>
        <p:blipFill>
          <a:blip r:embed="rId4"/>
          <a:stretch>
            <a:fillRect/>
          </a:stretch>
        </p:blipFill>
        <p:spPr>
          <a:xfrm>
            <a:off x="1251771" y="1250696"/>
            <a:ext cx="6800850" cy="533400"/>
          </a:xfrm>
          <a:prstGeom prst="rect">
            <a:avLst/>
          </a:prstGeom>
        </p:spPr>
      </p:pic>
      <p:graphicFrame>
        <p:nvGraphicFramePr>
          <p:cNvPr id="6" name="Content Placeholder 5" descr="A visual of the evaluation procedures within the IDEA Federal Application Narrative, followed by CDE's approval, and the 3 performance report text boxes."/>
          <p:cNvGraphicFramePr>
            <a:graphicFrameLocks noGrp="1"/>
          </p:cNvGraphicFramePr>
          <p:nvPr>
            <p:ph idx="1"/>
            <p:extLst>
              <p:ext uri="{D42A27DB-BD31-4B8C-83A1-F6EECF244321}">
                <p14:modId xmlns:p14="http://schemas.microsoft.com/office/powerpoint/2010/main" val="1920905731"/>
              </p:ext>
            </p:extLst>
          </p:nvPr>
        </p:nvGraphicFramePr>
        <p:xfrm>
          <a:off x="1448985" y="1966659"/>
          <a:ext cx="6228614" cy="4642921"/>
        </p:xfrm>
        <a:graphic>
          <a:graphicData uri="http://schemas.openxmlformats.org/drawingml/2006/table">
            <a:tbl>
              <a:tblPr firstRow="1"/>
              <a:tblGrid>
                <a:gridCol w="259634">
                  <a:extLst>
                    <a:ext uri="{9D8B030D-6E8A-4147-A177-3AD203B41FA5}">
                      <a16:colId xmlns:a16="http://schemas.microsoft.com/office/drawing/2014/main" val="20000"/>
                    </a:ext>
                  </a:extLst>
                </a:gridCol>
                <a:gridCol w="176551">
                  <a:extLst>
                    <a:ext uri="{9D8B030D-6E8A-4147-A177-3AD203B41FA5}">
                      <a16:colId xmlns:a16="http://schemas.microsoft.com/office/drawing/2014/main" val="20001"/>
                    </a:ext>
                  </a:extLst>
                </a:gridCol>
                <a:gridCol w="218092">
                  <a:extLst>
                    <a:ext uri="{9D8B030D-6E8A-4147-A177-3AD203B41FA5}">
                      <a16:colId xmlns:a16="http://schemas.microsoft.com/office/drawing/2014/main" val="20002"/>
                    </a:ext>
                  </a:extLst>
                </a:gridCol>
                <a:gridCol w="210303">
                  <a:extLst>
                    <a:ext uri="{9D8B030D-6E8A-4147-A177-3AD203B41FA5}">
                      <a16:colId xmlns:a16="http://schemas.microsoft.com/office/drawing/2014/main" val="20003"/>
                    </a:ext>
                  </a:extLst>
                </a:gridCol>
                <a:gridCol w="210303">
                  <a:extLst>
                    <a:ext uri="{9D8B030D-6E8A-4147-A177-3AD203B41FA5}">
                      <a16:colId xmlns:a16="http://schemas.microsoft.com/office/drawing/2014/main" val="20004"/>
                    </a:ext>
                  </a:extLst>
                </a:gridCol>
                <a:gridCol w="176551">
                  <a:extLst>
                    <a:ext uri="{9D8B030D-6E8A-4147-A177-3AD203B41FA5}">
                      <a16:colId xmlns:a16="http://schemas.microsoft.com/office/drawing/2014/main" val="20005"/>
                    </a:ext>
                  </a:extLst>
                </a:gridCol>
                <a:gridCol w="176551">
                  <a:extLst>
                    <a:ext uri="{9D8B030D-6E8A-4147-A177-3AD203B41FA5}">
                      <a16:colId xmlns:a16="http://schemas.microsoft.com/office/drawing/2014/main" val="20006"/>
                    </a:ext>
                  </a:extLst>
                </a:gridCol>
                <a:gridCol w="176551">
                  <a:extLst>
                    <a:ext uri="{9D8B030D-6E8A-4147-A177-3AD203B41FA5}">
                      <a16:colId xmlns:a16="http://schemas.microsoft.com/office/drawing/2014/main" val="20007"/>
                    </a:ext>
                  </a:extLst>
                </a:gridCol>
                <a:gridCol w="176551">
                  <a:extLst>
                    <a:ext uri="{9D8B030D-6E8A-4147-A177-3AD203B41FA5}">
                      <a16:colId xmlns:a16="http://schemas.microsoft.com/office/drawing/2014/main" val="20008"/>
                    </a:ext>
                  </a:extLst>
                </a:gridCol>
                <a:gridCol w="176551">
                  <a:extLst>
                    <a:ext uri="{9D8B030D-6E8A-4147-A177-3AD203B41FA5}">
                      <a16:colId xmlns:a16="http://schemas.microsoft.com/office/drawing/2014/main" val="20009"/>
                    </a:ext>
                  </a:extLst>
                </a:gridCol>
                <a:gridCol w="176551">
                  <a:extLst>
                    <a:ext uri="{9D8B030D-6E8A-4147-A177-3AD203B41FA5}">
                      <a16:colId xmlns:a16="http://schemas.microsoft.com/office/drawing/2014/main" val="20010"/>
                    </a:ext>
                  </a:extLst>
                </a:gridCol>
                <a:gridCol w="176551">
                  <a:extLst>
                    <a:ext uri="{9D8B030D-6E8A-4147-A177-3AD203B41FA5}">
                      <a16:colId xmlns:a16="http://schemas.microsoft.com/office/drawing/2014/main" val="20011"/>
                    </a:ext>
                  </a:extLst>
                </a:gridCol>
                <a:gridCol w="176551">
                  <a:extLst>
                    <a:ext uri="{9D8B030D-6E8A-4147-A177-3AD203B41FA5}">
                      <a16:colId xmlns:a16="http://schemas.microsoft.com/office/drawing/2014/main" val="20012"/>
                    </a:ext>
                  </a:extLst>
                </a:gridCol>
                <a:gridCol w="176551">
                  <a:extLst>
                    <a:ext uri="{9D8B030D-6E8A-4147-A177-3AD203B41FA5}">
                      <a16:colId xmlns:a16="http://schemas.microsoft.com/office/drawing/2014/main" val="20013"/>
                    </a:ext>
                  </a:extLst>
                </a:gridCol>
                <a:gridCol w="176551">
                  <a:extLst>
                    <a:ext uri="{9D8B030D-6E8A-4147-A177-3AD203B41FA5}">
                      <a16:colId xmlns:a16="http://schemas.microsoft.com/office/drawing/2014/main" val="20014"/>
                    </a:ext>
                  </a:extLst>
                </a:gridCol>
                <a:gridCol w="176551">
                  <a:extLst>
                    <a:ext uri="{9D8B030D-6E8A-4147-A177-3AD203B41FA5}">
                      <a16:colId xmlns:a16="http://schemas.microsoft.com/office/drawing/2014/main" val="20015"/>
                    </a:ext>
                  </a:extLst>
                </a:gridCol>
                <a:gridCol w="210303">
                  <a:extLst>
                    <a:ext uri="{9D8B030D-6E8A-4147-A177-3AD203B41FA5}">
                      <a16:colId xmlns:a16="http://schemas.microsoft.com/office/drawing/2014/main" val="20016"/>
                    </a:ext>
                  </a:extLst>
                </a:gridCol>
                <a:gridCol w="176551">
                  <a:extLst>
                    <a:ext uri="{9D8B030D-6E8A-4147-A177-3AD203B41FA5}">
                      <a16:colId xmlns:a16="http://schemas.microsoft.com/office/drawing/2014/main" val="20017"/>
                    </a:ext>
                  </a:extLst>
                </a:gridCol>
                <a:gridCol w="176551">
                  <a:extLst>
                    <a:ext uri="{9D8B030D-6E8A-4147-A177-3AD203B41FA5}">
                      <a16:colId xmlns:a16="http://schemas.microsoft.com/office/drawing/2014/main" val="20018"/>
                    </a:ext>
                  </a:extLst>
                </a:gridCol>
                <a:gridCol w="176551">
                  <a:extLst>
                    <a:ext uri="{9D8B030D-6E8A-4147-A177-3AD203B41FA5}">
                      <a16:colId xmlns:a16="http://schemas.microsoft.com/office/drawing/2014/main" val="20019"/>
                    </a:ext>
                  </a:extLst>
                </a:gridCol>
                <a:gridCol w="176551">
                  <a:extLst>
                    <a:ext uri="{9D8B030D-6E8A-4147-A177-3AD203B41FA5}">
                      <a16:colId xmlns:a16="http://schemas.microsoft.com/office/drawing/2014/main" val="20020"/>
                    </a:ext>
                  </a:extLst>
                </a:gridCol>
                <a:gridCol w="176551">
                  <a:extLst>
                    <a:ext uri="{9D8B030D-6E8A-4147-A177-3AD203B41FA5}">
                      <a16:colId xmlns:a16="http://schemas.microsoft.com/office/drawing/2014/main" val="20021"/>
                    </a:ext>
                  </a:extLst>
                </a:gridCol>
                <a:gridCol w="176551">
                  <a:extLst>
                    <a:ext uri="{9D8B030D-6E8A-4147-A177-3AD203B41FA5}">
                      <a16:colId xmlns:a16="http://schemas.microsoft.com/office/drawing/2014/main" val="20022"/>
                    </a:ext>
                  </a:extLst>
                </a:gridCol>
                <a:gridCol w="176551">
                  <a:extLst>
                    <a:ext uri="{9D8B030D-6E8A-4147-A177-3AD203B41FA5}">
                      <a16:colId xmlns:a16="http://schemas.microsoft.com/office/drawing/2014/main" val="20023"/>
                    </a:ext>
                  </a:extLst>
                </a:gridCol>
                <a:gridCol w="176551">
                  <a:extLst>
                    <a:ext uri="{9D8B030D-6E8A-4147-A177-3AD203B41FA5}">
                      <a16:colId xmlns:a16="http://schemas.microsoft.com/office/drawing/2014/main" val="20024"/>
                    </a:ext>
                  </a:extLst>
                </a:gridCol>
                <a:gridCol w="176551">
                  <a:extLst>
                    <a:ext uri="{9D8B030D-6E8A-4147-A177-3AD203B41FA5}">
                      <a16:colId xmlns:a16="http://schemas.microsoft.com/office/drawing/2014/main" val="20025"/>
                    </a:ext>
                  </a:extLst>
                </a:gridCol>
                <a:gridCol w="176551">
                  <a:extLst>
                    <a:ext uri="{9D8B030D-6E8A-4147-A177-3AD203B41FA5}">
                      <a16:colId xmlns:a16="http://schemas.microsoft.com/office/drawing/2014/main" val="20026"/>
                    </a:ext>
                  </a:extLst>
                </a:gridCol>
                <a:gridCol w="176551">
                  <a:extLst>
                    <a:ext uri="{9D8B030D-6E8A-4147-A177-3AD203B41FA5}">
                      <a16:colId xmlns:a16="http://schemas.microsoft.com/office/drawing/2014/main" val="20027"/>
                    </a:ext>
                  </a:extLst>
                </a:gridCol>
                <a:gridCol w="176551">
                  <a:extLst>
                    <a:ext uri="{9D8B030D-6E8A-4147-A177-3AD203B41FA5}">
                      <a16:colId xmlns:a16="http://schemas.microsoft.com/office/drawing/2014/main" val="20028"/>
                    </a:ext>
                  </a:extLst>
                </a:gridCol>
                <a:gridCol w="176551">
                  <a:extLst>
                    <a:ext uri="{9D8B030D-6E8A-4147-A177-3AD203B41FA5}">
                      <a16:colId xmlns:a16="http://schemas.microsoft.com/office/drawing/2014/main" val="20029"/>
                    </a:ext>
                  </a:extLst>
                </a:gridCol>
                <a:gridCol w="176551">
                  <a:extLst>
                    <a:ext uri="{9D8B030D-6E8A-4147-A177-3AD203B41FA5}">
                      <a16:colId xmlns:a16="http://schemas.microsoft.com/office/drawing/2014/main" val="20030"/>
                    </a:ext>
                  </a:extLst>
                </a:gridCol>
                <a:gridCol w="176551">
                  <a:extLst>
                    <a:ext uri="{9D8B030D-6E8A-4147-A177-3AD203B41FA5}">
                      <a16:colId xmlns:a16="http://schemas.microsoft.com/office/drawing/2014/main" val="20031"/>
                    </a:ext>
                  </a:extLst>
                </a:gridCol>
                <a:gridCol w="176551">
                  <a:extLst>
                    <a:ext uri="{9D8B030D-6E8A-4147-A177-3AD203B41FA5}">
                      <a16:colId xmlns:a16="http://schemas.microsoft.com/office/drawing/2014/main" val="20032"/>
                    </a:ext>
                  </a:extLst>
                </a:gridCol>
                <a:gridCol w="176551">
                  <a:extLst>
                    <a:ext uri="{9D8B030D-6E8A-4147-A177-3AD203B41FA5}">
                      <a16:colId xmlns:a16="http://schemas.microsoft.com/office/drawing/2014/main" val="20033"/>
                    </a:ext>
                  </a:extLst>
                </a:gridCol>
              </a:tblGrid>
              <a:tr h="155975">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1">
                  <a:txBody>
                    <a:bodyPr/>
                    <a:lstStyle/>
                    <a:p>
                      <a:pPr algn="l" fontAlgn="b"/>
                      <a:r>
                        <a:rPr lang="en-US" sz="900" b="1" i="0" u="none" strike="noStrike">
                          <a:solidFill>
                            <a:srgbClr val="000000"/>
                          </a:solidFill>
                          <a:effectLst/>
                          <a:latin typeface="Calibri" panose="020F0502020204030204" pitchFamily="34" charset="0"/>
                        </a:rPr>
                        <a:t>Evaluation Procedures for Objective 1:</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gridSpan="29">
                  <a:txBody>
                    <a:bodyPr/>
                    <a:lstStyle/>
                    <a:p>
                      <a:pPr algn="l" fontAlgn="t"/>
                      <a:r>
                        <a:rPr lang="en-US" sz="900" b="0" i="1"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149736">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1">
                  <a:txBody>
                    <a:bodyPr/>
                    <a:lstStyle/>
                    <a:p>
                      <a:pPr algn="l" fontAlgn="b"/>
                      <a:r>
                        <a:rPr lang="en-US" sz="900" b="1" i="0" u="none" strike="noStrike">
                          <a:solidFill>
                            <a:srgbClr val="000000"/>
                          </a:solidFill>
                          <a:effectLst/>
                          <a:latin typeface="Calibri" panose="020F0502020204030204" pitchFamily="34" charset="0"/>
                        </a:rPr>
                        <a:t>Approval/Comments</a:t>
                      </a:r>
                      <a:r>
                        <a:rPr lang="en-US" sz="900" b="1" i="1" u="none" strike="noStrike">
                          <a:solidFill>
                            <a:srgbClr val="000000"/>
                          </a:solidFill>
                          <a:effectLst/>
                          <a:latin typeface="Calibri" panose="020F0502020204030204" pitchFamily="34" charset="0"/>
                        </a:rPr>
                        <a:t> (For CDE Use Only):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gridSpan="29">
                  <a:txBody>
                    <a:bodyPr/>
                    <a:lstStyle/>
                    <a:p>
                      <a:pPr algn="l" fontAlgn="t"/>
                      <a:r>
                        <a:rPr lang="en-US" sz="900" b="0" i="1"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18717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13725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3725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1">
                  <a:txBody>
                    <a:bodyPr/>
                    <a:lstStyle/>
                    <a:p>
                      <a:pPr algn="l" fontAlgn="b"/>
                      <a:r>
                        <a:rPr lang="en-US" sz="900" b="1" i="0" u="none" strike="noStrike">
                          <a:solidFill>
                            <a:srgbClr val="000000"/>
                          </a:solidFill>
                          <a:effectLst/>
                          <a:latin typeface="Calibri" panose="020F0502020204030204" pitchFamily="34" charset="0"/>
                        </a:rPr>
                        <a:t>Performance Report 2019-2020 (due July 10, 2020):</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gridSpan="29">
                  <a:txBody>
                    <a:bodyPr/>
                    <a:lstStyle/>
                    <a:p>
                      <a:pPr algn="l" fontAlgn="t"/>
                      <a:r>
                        <a:rPr lang="en-US" sz="900" b="0" i="1"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18717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57359">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1">
                  <a:txBody>
                    <a:bodyPr/>
                    <a:lstStyle/>
                    <a:p>
                      <a:pPr algn="l" fontAlgn="b"/>
                      <a:r>
                        <a:rPr lang="en-US" sz="900" b="1" i="0" u="none" strike="noStrike">
                          <a:solidFill>
                            <a:srgbClr val="000000"/>
                          </a:solidFill>
                          <a:effectLst/>
                          <a:latin typeface="Calibri" panose="020F0502020204030204" pitchFamily="34" charset="0"/>
                        </a:rPr>
                        <a:t>Performance Report 2020-2021 (due July 9, 2021):</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gridSpan="29">
                  <a:txBody>
                    <a:bodyPr/>
                    <a:lstStyle/>
                    <a:p>
                      <a:pPr algn="l" fontAlgn="t"/>
                      <a:r>
                        <a:rPr lang="en-US" sz="900" b="0" i="1"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18717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26515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1">
                  <a:txBody>
                    <a:bodyPr/>
                    <a:lstStyle/>
                    <a:p>
                      <a:pPr algn="l" fontAlgn="b"/>
                      <a:r>
                        <a:rPr lang="en-US" sz="900" b="1" i="0" u="none" strike="noStrike">
                          <a:solidFill>
                            <a:srgbClr val="000000"/>
                          </a:solidFill>
                          <a:effectLst/>
                          <a:latin typeface="Calibri" panose="020F0502020204030204" pitchFamily="34" charset="0"/>
                        </a:rPr>
                        <a:t>Performance Report 2021-2022 (due July 8, 2022):</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2"/>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rowSpan="4" gridSpan="29">
                  <a:txBody>
                    <a:bodyPr/>
                    <a:lstStyle/>
                    <a:p>
                      <a:pPr algn="l" fontAlgn="t"/>
                      <a:r>
                        <a:rPr lang="en-US" sz="900" b="0" i="1"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3"/>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4"/>
                  </a:ext>
                </a:extLst>
              </a:tr>
              <a:tr h="15597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r h="187170">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13725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1"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7"/>
                  </a:ext>
                </a:extLst>
              </a:tr>
            </a:tbl>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custDataLst>
      <p:tags r:id="rId1"/>
    </p:custDataLst>
    <p:extLst>
      <p:ext uri="{BB962C8B-B14F-4D97-AF65-F5344CB8AC3E}">
        <p14:creationId xmlns:p14="http://schemas.microsoft.com/office/powerpoint/2010/main" val="313228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Narrative Projects</a:t>
            </a:r>
          </a:p>
        </p:txBody>
      </p:sp>
      <p:graphicFrame>
        <p:nvGraphicFramePr>
          <p:cNvPr id="2" name="Content Placeholder 1" descr="A table for Part B and Preschool project tabs, with red stars next to the required projects, and yellow stars next to the CCEIS mandatory projects.&#10;">
            <a:extLs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260723017"/>
              </p:ext>
            </p:extLst>
          </p:nvPr>
        </p:nvGraphicFramePr>
        <p:xfrm>
          <a:off x="379378" y="1463673"/>
          <a:ext cx="8482520" cy="4431288"/>
        </p:xfrm>
        <a:graphic>
          <a:graphicData uri="http://schemas.openxmlformats.org/drawingml/2006/table">
            <a:tbl>
              <a:tblPr firstRow="1" bandRow="1">
                <a:tableStyleId>{FABFCF23-3B69-468F-B69F-88F6DE6A72F2}</a:tableStyleId>
              </a:tblPr>
              <a:tblGrid>
                <a:gridCol w="4241260">
                  <a:extLst>
                    <a:ext uri="{9D8B030D-6E8A-4147-A177-3AD203B41FA5}">
                      <a16:colId xmlns:a16="http://schemas.microsoft.com/office/drawing/2014/main" val="20000"/>
                    </a:ext>
                  </a:extLst>
                </a:gridCol>
                <a:gridCol w="4241260">
                  <a:extLst>
                    <a:ext uri="{9D8B030D-6E8A-4147-A177-3AD203B41FA5}">
                      <a16:colId xmlns:a16="http://schemas.microsoft.com/office/drawing/2014/main" val="20001"/>
                    </a:ext>
                  </a:extLst>
                </a:gridCol>
              </a:tblGrid>
              <a:tr h="553911">
                <a:tc>
                  <a:txBody>
                    <a:bodyPr/>
                    <a:lstStyle/>
                    <a:p>
                      <a:r>
                        <a:rPr lang="en-US" sz="2400" dirty="0"/>
                        <a:t>Part B</a:t>
                      </a:r>
                    </a:p>
                  </a:txBody>
                  <a:tcPr/>
                </a:tc>
                <a:tc>
                  <a:txBody>
                    <a:bodyPr/>
                    <a:lstStyle/>
                    <a:p>
                      <a:r>
                        <a:rPr lang="en-US" sz="2400" dirty="0"/>
                        <a:t>Preschool</a:t>
                      </a:r>
                    </a:p>
                  </a:txBody>
                  <a:tcPr/>
                </a:tc>
                <a:extLst>
                  <a:ext uri="{0D108BD9-81ED-4DB2-BD59-A6C34878D82A}">
                    <a16:rowId xmlns:a16="http://schemas.microsoft.com/office/drawing/2014/main" val="10000"/>
                  </a:ext>
                </a:extLst>
              </a:tr>
              <a:tr h="553911">
                <a:tc>
                  <a:txBody>
                    <a:bodyPr/>
                    <a:lstStyle/>
                    <a:p>
                      <a:r>
                        <a:rPr lang="en-US" sz="2400" dirty="0"/>
                        <a:t>Project A – Special Ed Services</a:t>
                      </a:r>
                    </a:p>
                  </a:txBody>
                  <a:tcPr/>
                </a:tc>
                <a:tc>
                  <a:txBody>
                    <a:bodyPr/>
                    <a:lstStyle/>
                    <a:p>
                      <a:r>
                        <a:rPr lang="en-US" sz="2400" dirty="0"/>
                        <a:t>Project</a:t>
                      </a:r>
                      <a:r>
                        <a:rPr lang="en-US" sz="2400" baseline="0" dirty="0"/>
                        <a:t> A – Special Ed Services</a:t>
                      </a:r>
                    </a:p>
                  </a:txBody>
                  <a:tcPr/>
                </a:tc>
                <a:extLst>
                  <a:ext uri="{0D108BD9-81ED-4DB2-BD59-A6C34878D82A}">
                    <a16:rowId xmlns:a16="http://schemas.microsoft.com/office/drawing/2014/main" val="10001"/>
                  </a:ext>
                </a:extLst>
              </a:tr>
              <a:tr h="553911">
                <a:tc>
                  <a:txBody>
                    <a:bodyPr/>
                    <a:lstStyle/>
                    <a:p>
                      <a:r>
                        <a:rPr lang="en-US" sz="2400" dirty="0"/>
                        <a:t>Project</a:t>
                      </a:r>
                      <a:r>
                        <a:rPr lang="en-US" sz="2400" baseline="0" dirty="0"/>
                        <a:t> B – Extended School Year</a:t>
                      </a:r>
                      <a:endParaRPr lang="en-US" sz="2400" dirty="0"/>
                    </a:p>
                  </a:txBody>
                  <a:tcPr/>
                </a:tc>
                <a:tc>
                  <a:txBody>
                    <a:bodyPr/>
                    <a:lstStyle/>
                    <a:p>
                      <a:r>
                        <a:rPr lang="en-US" sz="2400" dirty="0"/>
                        <a:t>Project B – Extended School Year</a:t>
                      </a:r>
                    </a:p>
                  </a:txBody>
                  <a:tcPr/>
                </a:tc>
                <a:extLst>
                  <a:ext uri="{0D108BD9-81ED-4DB2-BD59-A6C34878D82A}">
                    <a16:rowId xmlns:a16="http://schemas.microsoft.com/office/drawing/2014/main" val="10002"/>
                  </a:ext>
                </a:extLst>
              </a:tr>
              <a:tr h="553911">
                <a:tc>
                  <a:txBody>
                    <a:bodyPr/>
                    <a:lstStyle/>
                    <a:p>
                      <a:r>
                        <a:rPr lang="en-US" sz="2400" dirty="0"/>
                        <a:t>Project</a:t>
                      </a:r>
                      <a:r>
                        <a:rPr lang="en-US" sz="2400" baseline="0" dirty="0"/>
                        <a:t> C – Charter Schools</a:t>
                      </a:r>
                    </a:p>
                  </a:txBody>
                  <a:tcPr/>
                </a:tc>
                <a:tc>
                  <a:txBody>
                    <a:bodyPr/>
                    <a:lstStyle/>
                    <a:p>
                      <a:endParaRPr lang="en-US" sz="2400" dirty="0"/>
                    </a:p>
                  </a:txBody>
                  <a:tcPr/>
                </a:tc>
                <a:extLst>
                  <a:ext uri="{0D108BD9-81ED-4DB2-BD59-A6C34878D82A}">
                    <a16:rowId xmlns:a16="http://schemas.microsoft.com/office/drawing/2014/main" val="10003"/>
                  </a:ext>
                </a:extLst>
              </a:tr>
              <a:tr h="553911">
                <a:tc>
                  <a:txBody>
                    <a:bodyPr/>
                    <a:lstStyle/>
                    <a:p>
                      <a:r>
                        <a:rPr lang="en-US" sz="2400" dirty="0"/>
                        <a:t>Project D – CCEIS Mandatory</a:t>
                      </a:r>
                    </a:p>
                  </a:txBody>
                  <a:tcPr/>
                </a:tc>
                <a:tc>
                  <a:txBody>
                    <a:bodyPr/>
                    <a:lstStyle/>
                    <a:p>
                      <a:r>
                        <a:rPr lang="en-US" sz="2400" dirty="0"/>
                        <a:t>Project D – CCEIS Mandatory</a:t>
                      </a:r>
                    </a:p>
                  </a:txBody>
                  <a:tcPr/>
                </a:tc>
                <a:extLst>
                  <a:ext uri="{0D108BD9-81ED-4DB2-BD59-A6C34878D82A}">
                    <a16:rowId xmlns:a16="http://schemas.microsoft.com/office/drawing/2014/main" val="10004"/>
                  </a:ext>
                </a:extLst>
              </a:tr>
              <a:tr h="553911">
                <a:tc>
                  <a:txBody>
                    <a:bodyPr/>
                    <a:lstStyle/>
                    <a:p>
                      <a:r>
                        <a:rPr lang="en-US" sz="2400" dirty="0"/>
                        <a:t>Project D – CEIS Voluntary</a:t>
                      </a:r>
                    </a:p>
                  </a:txBody>
                  <a:tcPr/>
                </a:tc>
                <a:tc>
                  <a:txBody>
                    <a:bodyPr/>
                    <a:lstStyle/>
                    <a:p>
                      <a:r>
                        <a:rPr lang="en-US" sz="2400" dirty="0"/>
                        <a:t>Project D – CEIS</a:t>
                      </a:r>
                      <a:r>
                        <a:rPr lang="en-US" sz="2400" baseline="0" dirty="0"/>
                        <a:t> Voluntary</a:t>
                      </a:r>
                      <a:endParaRPr lang="en-US" sz="2400" dirty="0"/>
                    </a:p>
                  </a:txBody>
                  <a:tcPr/>
                </a:tc>
                <a:extLst>
                  <a:ext uri="{0D108BD9-81ED-4DB2-BD59-A6C34878D82A}">
                    <a16:rowId xmlns:a16="http://schemas.microsoft.com/office/drawing/2014/main" val="10005"/>
                  </a:ext>
                </a:extLst>
              </a:tr>
              <a:tr h="553911">
                <a:tc>
                  <a:txBody>
                    <a:bodyPr/>
                    <a:lstStyle/>
                    <a:p>
                      <a:r>
                        <a:rPr lang="en-US" sz="2400" dirty="0"/>
                        <a:t>Project E – Schoolwide</a:t>
                      </a:r>
                    </a:p>
                  </a:txBody>
                  <a:tcPr/>
                </a:tc>
                <a:tc>
                  <a:txBody>
                    <a:bodyPr/>
                    <a:lstStyle/>
                    <a:p>
                      <a:endParaRPr lang="en-US" sz="2400" dirty="0"/>
                    </a:p>
                  </a:txBody>
                  <a:tcPr/>
                </a:tc>
                <a:extLst>
                  <a:ext uri="{0D108BD9-81ED-4DB2-BD59-A6C34878D82A}">
                    <a16:rowId xmlns:a16="http://schemas.microsoft.com/office/drawing/2014/main" val="10006"/>
                  </a:ext>
                </a:extLst>
              </a:tr>
              <a:tr h="553911">
                <a:tc>
                  <a:txBody>
                    <a:bodyPr/>
                    <a:lstStyle/>
                    <a:p>
                      <a:r>
                        <a:rPr lang="en-US" sz="2400" dirty="0"/>
                        <a:t>Project F – Private</a:t>
                      </a:r>
                      <a:r>
                        <a:rPr lang="en-US" sz="2400" baseline="0" dirty="0"/>
                        <a:t> Schools</a:t>
                      </a:r>
                      <a:endParaRPr lang="en-US" sz="2400" dirty="0"/>
                    </a:p>
                  </a:txBody>
                  <a:tcPr/>
                </a:tc>
                <a:tc>
                  <a:txBody>
                    <a:bodyPr/>
                    <a:lstStyle/>
                    <a:p>
                      <a:endParaRPr lang="en-US" sz="2400" dirty="0"/>
                    </a:p>
                  </a:txBody>
                  <a:tcPr/>
                </a:tc>
                <a:extLst>
                  <a:ext uri="{0D108BD9-81ED-4DB2-BD59-A6C34878D82A}">
                    <a16:rowId xmlns:a16="http://schemas.microsoft.com/office/drawing/2014/main" val="10007"/>
                  </a:ext>
                </a:extLst>
              </a:tr>
            </a:tbl>
          </a:graphicData>
        </a:graphic>
      </p:graphicFrame>
      <p:sp>
        <p:nvSpPr>
          <p:cNvPr id="3" name="5-Point Star 2" descr="A red star next to the words, &quot;Project A - special education services."/>
          <p:cNvSpPr/>
          <p:nvPr/>
        </p:nvSpPr>
        <p:spPr>
          <a:xfrm>
            <a:off x="258755" y="2003897"/>
            <a:ext cx="241246" cy="26264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descr="A yellow star next to the words, &quot;Project D - CCEIS Mandatory&quot;."/>
          <p:cNvSpPr/>
          <p:nvPr/>
        </p:nvSpPr>
        <p:spPr>
          <a:xfrm>
            <a:off x="274320" y="3610383"/>
            <a:ext cx="241246" cy="26264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descr="A red star next to the words, &quot;Project C - Charter Schools&quot;."/>
          <p:cNvSpPr/>
          <p:nvPr/>
        </p:nvSpPr>
        <p:spPr>
          <a:xfrm>
            <a:off x="258755" y="3074888"/>
            <a:ext cx="241246" cy="26264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descr="A red star next to the words, &quot;Project F - Private Schools&quot;."/>
          <p:cNvSpPr/>
          <p:nvPr/>
        </p:nvSpPr>
        <p:spPr>
          <a:xfrm>
            <a:off x="258755" y="5285360"/>
            <a:ext cx="241246" cy="26264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descr="A red star next to the words, &quot;Project A - Special Education Services for Preschool.&quot;"/>
          <p:cNvSpPr/>
          <p:nvPr/>
        </p:nvSpPr>
        <p:spPr>
          <a:xfrm>
            <a:off x="4500015" y="1974713"/>
            <a:ext cx="241246" cy="26264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descr="A yellow star next to the words, &quot;Project D - CCEIS Mandatory for Preschool.&quot;"/>
          <p:cNvSpPr/>
          <p:nvPr/>
        </p:nvSpPr>
        <p:spPr>
          <a:xfrm>
            <a:off x="4500015" y="3672190"/>
            <a:ext cx="241246" cy="26264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7726FA2-3EC9-4717-AD62-D8C823692DD3}" type="slidenum">
              <a:rPr lang="en-US" smtClean="0"/>
              <a:pPr/>
              <a:t>12</a:t>
            </a:fld>
            <a:endParaRPr lang="en-US" dirty="0"/>
          </a:p>
        </p:txBody>
      </p:sp>
    </p:spTree>
    <p:custDataLst>
      <p:tags r:id="rId1"/>
    </p:custDataLst>
    <p:extLst>
      <p:ext uri="{BB962C8B-B14F-4D97-AF65-F5344CB8AC3E}">
        <p14:creationId xmlns:p14="http://schemas.microsoft.com/office/powerpoint/2010/main" val="382007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Allowable Uses</a:t>
            </a:r>
          </a:p>
        </p:txBody>
      </p:sp>
      <p:sp>
        <p:nvSpPr>
          <p:cNvPr id="6" name="Slide Number Placeholder 5"/>
          <p:cNvSpPr>
            <a:spLocks noGrp="1"/>
          </p:cNvSpPr>
          <p:nvPr>
            <p:ph type="sldNum" sz="quarter" idx="12"/>
          </p:nvPr>
        </p:nvSpPr>
        <p:spPr/>
        <p:txBody>
          <a:bodyPr/>
          <a:lstStyle/>
          <a:p>
            <a:fld id="{67726FA2-3EC9-4717-AD62-D8C823692DD3}" type="slidenum">
              <a:rPr lang="en-US" smtClean="0"/>
              <a:pPr/>
              <a:t>13</a:t>
            </a:fld>
            <a:endParaRPr lang="en-US" dirty="0"/>
          </a:p>
        </p:txBody>
      </p:sp>
      <p:graphicFrame>
        <p:nvGraphicFramePr>
          <p:cNvPr id="7" name="Content Placeholder 6" descr="A visual of the allowable uses in the IDEA Federal Application Narrative."/>
          <p:cNvGraphicFramePr>
            <a:graphicFrameLocks noGrp="1"/>
          </p:cNvGraphicFramePr>
          <p:nvPr>
            <p:ph idx="1"/>
            <p:extLst>
              <p:ext uri="{D42A27DB-BD31-4B8C-83A1-F6EECF244321}">
                <p14:modId xmlns:p14="http://schemas.microsoft.com/office/powerpoint/2010/main" val="63785138"/>
              </p:ext>
            </p:extLst>
          </p:nvPr>
        </p:nvGraphicFramePr>
        <p:xfrm>
          <a:off x="0" y="1245140"/>
          <a:ext cx="9144000" cy="5612861"/>
        </p:xfrm>
        <a:graphic>
          <a:graphicData uri="http://schemas.openxmlformats.org/drawingml/2006/table">
            <a:tbl>
              <a:tblPr firstRow="1"/>
              <a:tblGrid>
                <a:gridCol w="1595306">
                  <a:extLst>
                    <a:ext uri="{9D8B030D-6E8A-4147-A177-3AD203B41FA5}">
                      <a16:colId xmlns:a16="http://schemas.microsoft.com/office/drawing/2014/main" val="20000"/>
                    </a:ext>
                  </a:extLst>
                </a:gridCol>
                <a:gridCol w="478592">
                  <a:extLst>
                    <a:ext uri="{9D8B030D-6E8A-4147-A177-3AD203B41FA5}">
                      <a16:colId xmlns:a16="http://schemas.microsoft.com/office/drawing/2014/main" val="20001"/>
                    </a:ext>
                  </a:extLst>
                </a:gridCol>
                <a:gridCol w="478592">
                  <a:extLst>
                    <a:ext uri="{9D8B030D-6E8A-4147-A177-3AD203B41FA5}">
                      <a16:colId xmlns:a16="http://schemas.microsoft.com/office/drawing/2014/main" val="20002"/>
                    </a:ext>
                  </a:extLst>
                </a:gridCol>
                <a:gridCol w="6591510">
                  <a:extLst>
                    <a:ext uri="{9D8B030D-6E8A-4147-A177-3AD203B41FA5}">
                      <a16:colId xmlns:a16="http://schemas.microsoft.com/office/drawing/2014/main" val="20003"/>
                    </a:ext>
                  </a:extLst>
                </a:gridCol>
              </a:tblGrid>
              <a:tr h="225685">
                <a:tc gridSpan="4">
                  <a:txBody>
                    <a:bodyPr/>
                    <a:lstStyle/>
                    <a:p>
                      <a:pPr algn="ctr" fontAlgn="ctr"/>
                      <a:r>
                        <a:rPr lang="en-US" sz="600" b="1" i="0" u="none" strike="noStrike" dirty="0">
                          <a:solidFill>
                            <a:srgbClr val="000000"/>
                          </a:solidFill>
                          <a:effectLst/>
                          <a:latin typeface="Calibri" panose="020F0502020204030204" pitchFamily="34" charset="0"/>
                        </a:rPr>
                        <a:t>PROJECT A: SPECIAL EDUCATION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C7C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5685">
                <a:tc>
                  <a:txBody>
                    <a:bodyPr/>
                    <a:lstStyle/>
                    <a:p>
                      <a:pPr algn="ctr" fontAlgn="ctr"/>
                      <a:r>
                        <a:rPr lang="en-US" sz="500" b="1" i="0" u="none" strike="noStrike">
                          <a:solidFill>
                            <a:srgbClr val="000000"/>
                          </a:solidFill>
                          <a:effectLst/>
                          <a:latin typeface="Calibri" panose="020F0502020204030204" pitchFamily="34" charset="0"/>
                        </a:rPr>
                        <a:t>Topic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Allowed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Calibri" panose="020F0502020204030204" pitchFamily="34" charset="0"/>
                        </a:rPr>
                        <a:t>Not Allowed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27814">
                <a:tc rowSpan="3">
                  <a:txBody>
                    <a:bodyPr/>
                    <a:lstStyle/>
                    <a:p>
                      <a:pPr algn="ctr" fontAlgn="ctr"/>
                      <a:r>
                        <a:rPr lang="en-US" sz="500" b="0" i="0" u="none" strike="noStrike" dirty="0">
                          <a:solidFill>
                            <a:srgbClr val="000000"/>
                          </a:solidFill>
                          <a:effectLst/>
                          <a:latin typeface="Calibri" panose="020F0502020204030204" pitchFamily="34" charset="0"/>
                        </a:rPr>
                        <a:t>Personnel / Staff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a:solidFill>
                            <a:srgbClr val="00B050"/>
                          </a:solidFill>
                          <a:effectLst/>
                          <a:latin typeface="Wingdings 2" panose="05020102010507070707" pitchFamily="18" charset="2"/>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500" b="1" i="0" u="none" strike="noStrike" dirty="0">
                          <a:solidFill>
                            <a:srgbClr val="000000"/>
                          </a:solidFill>
                          <a:effectLst/>
                          <a:latin typeface="Calibri" panose="020F0502020204030204" pitchFamily="34" charset="0"/>
                        </a:rPr>
                        <a:t>Allowable uses: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Only the time associated with special education responsibilities may be funded by IDEA Part B funds. Time and effort documentation must be maintained to support the portion of salary and benefits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special education teachers, related service providers, speech/language pathologists, special education coordinators, and special education administrators.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early childhood special education teachers (for preschool children with disabilities ages three through five).</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qualified special education paraprofessionals, job coaches, and other support staff.</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speech/language pathology assistants (SLPAs), certified occupational therapy assistants (COTAs), and physical therapy assistants (PTAs) who are registered through their organizations.  Copies of their registrations must be on file in the district.</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educational interpreters who provide services to students with disabilities who are deaf/hard of hearing and deaf-blind.  These services may also be provided to parents of students with disabilities to promote participation in the special education process.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special education teachers to provide services to students with disabilities in home-hospital settings.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specialty teachers who provide services to students with disabilities.  Only the time associated with special education responsibilities may be funded by IDEA Part B funds. Time and effort documentation must be maintained to support the portion of the specialty teachers’ salary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special education office support staff including special education record specialists, secretaries, program assistants, and accountants.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substitute teachers for special education teachers.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substitute teachers for general education teachers performing duties such as attending special education training, attending IEP meetings, or engaging in planning or consultation meetings specific to students with disabilities.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recruitment and retention of special education personnel including advertising costs, signing bonuses, and other salary incentives.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translation and interpretation of the IEP meeting and translation of the IEP content for families whose primary language is not English.</a:t>
                      </a:r>
                      <a:br>
                        <a:rPr lang="en-US" sz="500" b="0" i="0" u="none" strike="noStrike" dirty="0">
                          <a:solidFill>
                            <a:srgbClr val="000000"/>
                          </a:solidFill>
                          <a:effectLst/>
                          <a:latin typeface="Calibri" panose="020F0502020204030204" pitchFamily="34" charset="0"/>
                        </a:rPr>
                      </a:br>
                      <a:endParaRPr lang="en-US" sz="5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822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500" b="0" i="0" u="none" strike="noStrike" dirty="0">
                          <a:solidFill>
                            <a:srgbClr val="000000"/>
                          </a:solidFill>
                          <a:effectLst/>
                          <a:latin typeface="Calibri" panose="020F0502020204030204" pitchFamily="34" charset="0"/>
                        </a:rPr>
                        <a:t>• salary and benefits of an appropriately qualified instructional technology coordinator whose role will be solely for the purpose  of supervising and coordinating the following services for students with disabilities: data management, technology services and equipment that are above and beyond that provided to students without IEPS, computerized IEP support, budget management specific to special education, and management of resources specifically used for students with disabilities and special education staff.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salary and benefits of a parent liaison provided that individual is hired to work SOLELY with parents of children with disabilities or suspected of having disabilities.  If the parent liaison is working with parents of children who do not have disabilities, only the portion of time spent on behalf of students with disabilities can be funded with IDEA Part B funds.  Time and effort documentation must be maintained to support the portion of the parent liaison’s salary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school nurses, psychologists, social workers, and counselors for the portion of time spent providing related services required by IEPs or performing evaluations.  Time and effort documentation must be maintained to support the portion of the salary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bus drivers for the portion of time spent transporting children with disabilities who require special transportation.  Time and effort documentation must be maintained to support the portion of the salary that can be charged to IDEA Part B funds.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1472">
                <a:tc vMerge="1">
                  <a:txBody>
                    <a:bodyPr/>
                    <a:lstStyle/>
                    <a:p>
                      <a:endParaRPr lang="en-US"/>
                    </a:p>
                  </a:txBody>
                  <a:tcPr/>
                </a:tc>
                <a:tc>
                  <a:txBody>
                    <a:bodyPr/>
                    <a:lstStyle/>
                    <a:p>
                      <a:pPr algn="ctr" fontAlgn="ctr"/>
                      <a:r>
                        <a:rPr lang="en-US"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Wingdings 2" panose="05020102010507070707" pitchFamily="18" charset="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500" b="1" i="0" u="none" strike="noStrike" dirty="0">
                          <a:solidFill>
                            <a:srgbClr val="000000"/>
                          </a:solidFill>
                          <a:effectLst/>
                          <a:latin typeface="Calibri" panose="020F0502020204030204" pitchFamily="34" charset="0"/>
                        </a:rPr>
                        <a:t>Non-allowable uses: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special education staff for the purposes of working with at risk students.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foreign language interpreters for students with disabilities who have limited English proficiency.</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members of a student consultation team (</a:t>
                      </a:r>
                      <a:r>
                        <a:rPr lang="en-US" sz="500" b="0" i="0" u="none" strike="noStrike" dirty="0" err="1">
                          <a:solidFill>
                            <a:srgbClr val="000000"/>
                          </a:solidFill>
                          <a:effectLst/>
                          <a:latin typeface="Calibri" panose="020F0502020204030204" pitchFamily="34" charset="0"/>
                        </a:rPr>
                        <a:t>RtI</a:t>
                      </a:r>
                      <a:r>
                        <a:rPr lang="en-US" sz="500" b="0" i="0" u="none" strike="noStrike" dirty="0">
                          <a:solidFill>
                            <a:srgbClr val="000000"/>
                          </a:solidFill>
                          <a:effectLst/>
                          <a:latin typeface="Calibri" panose="020F0502020204030204" pitchFamily="34" charset="0"/>
                        </a:rPr>
                        <a:t>) as these teams are not devoted to the identification, evaluation, or placement of children with disabilities.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superintendents, principals, and assistant principals.</a:t>
                      </a:r>
                      <a:br>
                        <a:rPr lang="en-US" sz="500" b="0" i="0" u="none" strike="noStrike" dirty="0">
                          <a:solidFill>
                            <a:srgbClr val="000000"/>
                          </a:solidFill>
                          <a:effectLst/>
                          <a:latin typeface="Calibri" panose="020F0502020204030204" pitchFamily="34" charset="0"/>
                        </a:rPr>
                      </a:br>
                      <a:endParaRPr lang="en-US" sz="5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8" name="Picture 2" descr="A visual of a green check mark, and a red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25965"/>
            <a:ext cx="2207171"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4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Items to Remember</a:t>
            </a:r>
          </a:p>
        </p:txBody>
      </p:sp>
      <p:sp>
        <p:nvSpPr>
          <p:cNvPr id="3" name="Content Placeholder 2"/>
          <p:cNvSpPr>
            <a:spLocks noGrp="1"/>
          </p:cNvSpPr>
          <p:nvPr>
            <p:ph idx="1"/>
          </p:nvPr>
        </p:nvSpPr>
        <p:spPr/>
        <p:txBody>
          <a:bodyPr>
            <a:normAutofit fontScale="92500"/>
          </a:bodyPr>
          <a:lstStyle/>
          <a:p>
            <a:pPr marL="342900" indent="-342900">
              <a:buFont typeface="Arial" panose="020B0604020202020204" pitchFamily="34" charset="0"/>
              <a:buChar char="•"/>
            </a:pPr>
            <a:r>
              <a:rPr lang="en-US" dirty="0">
                <a:solidFill>
                  <a:srgbClr val="002060"/>
                </a:solidFill>
              </a:rPr>
              <a:t>The federal application narrative should be completed by program personnel, ideally in collaboration with fiscal personnel</a:t>
            </a:r>
          </a:p>
          <a:p>
            <a:pPr marL="171450" indent="-171450">
              <a:buFont typeface="Arial" panose="020B0604020202020204" pitchFamily="34" charset="0"/>
              <a:buChar char="•"/>
            </a:pPr>
            <a:endParaRPr lang="en-US" sz="700" dirty="0">
              <a:solidFill>
                <a:srgbClr val="002060"/>
              </a:solidFill>
            </a:endParaRPr>
          </a:p>
          <a:p>
            <a:pPr marL="342900" indent="-342900">
              <a:buFont typeface="Arial" panose="020B0604020202020204" pitchFamily="34" charset="0"/>
              <a:buChar char="•"/>
            </a:pPr>
            <a:r>
              <a:rPr lang="en-US" dirty="0">
                <a:solidFill>
                  <a:srgbClr val="002060"/>
                </a:solidFill>
              </a:rPr>
              <a:t>A date must be included when and where any amendments are made to the narrative </a:t>
            </a:r>
          </a:p>
          <a:p>
            <a:pPr marL="171450" indent="-171450">
              <a:buFont typeface="Arial" panose="020B0604020202020204" pitchFamily="34" charset="0"/>
              <a:buChar char="•"/>
            </a:pPr>
            <a:endParaRPr lang="en-US" sz="700" dirty="0">
              <a:solidFill>
                <a:srgbClr val="002060"/>
              </a:solidFill>
            </a:endParaRPr>
          </a:p>
          <a:p>
            <a:pPr marL="342900" indent="-342900">
              <a:buFont typeface="Arial" panose="020B0604020202020204" pitchFamily="34" charset="0"/>
              <a:buChar char="•"/>
            </a:pPr>
            <a:r>
              <a:rPr lang="en-US" dirty="0">
                <a:solidFill>
                  <a:srgbClr val="002060"/>
                </a:solidFill>
              </a:rPr>
              <a:t>Certification by the School Board president/BOCES director is required with new narratives, and any changes</a:t>
            </a:r>
          </a:p>
          <a:p>
            <a:pPr marL="171450" indent="-171450">
              <a:buFont typeface="Arial" panose="020B0604020202020204" pitchFamily="34" charset="0"/>
              <a:buChar char="•"/>
            </a:pPr>
            <a:endParaRPr lang="en-US" sz="800" dirty="0">
              <a:solidFill>
                <a:srgbClr val="002060"/>
              </a:solidFill>
            </a:endParaRPr>
          </a:p>
          <a:p>
            <a:pPr marL="342900" indent="-342900">
              <a:buFont typeface="Arial" panose="020B0604020202020204" pitchFamily="34" charset="0"/>
              <a:buChar char="•"/>
            </a:pPr>
            <a:r>
              <a:rPr lang="en-US" dirty="0">
                <a:solidFill>
                  <a:srgbClr val="002060"/>
                </a:solidFill>
              </a:rPr>
              <a:t>Must address charter schools and private schools within AU boundaries</a:t>
            </a:r>
          </a:p>
          <a:p>
            <a:pPr marL="171450" indent="-171450">
              <a:buFont typeface="Arial" panose="020B0604020202020204" pitchFamily="34" charset="0"/>
              <a:buChar char="•"/>
            </a:pPr>
            <a:endParaRPr lang="en-US" sz="800" dirty="0">
              <a:solidFill>
                <a:srgbClr val="002060"/>
              </a:solidFill>
            </a:endParaRPr>
          </a:p>
          <a:p>
            <a:pPr marL="342900" indent="-342900">
              <a:buFont typeface="Arial" panose="020B0604020202020204" pitchFamily="34" charset="0"/>
              <a:buChar char="•"/>
            </a:pPr>
            <a:r>
              <a:rPr lang="en-US" dirty="0">
                <a:solidFill>
                  <a:srgbClr val="002060"/>
                </a:solidFill>
              </a:rPr>
              <a:t>Must use latest approved application, housed in the DMS, when submitting amendments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23653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0"/>
            <a:ext cx="8377311" cy="710141"/>
          </a:xfrm>
        </p:spPr>
        <p:txBody>
          <a:bodyPr>
            <a:normAutofit/>
          </a:bodyPr>
          <a:lstStyle/>
          <a:p>
            <a:r>
              <a:rPr lang="en-US" dirty="0"/>
              <a:t>Special Education Fiscal Advisory Committee (SEFAC)</a:t>
            </a:r>
          </a:p>
        </p:txBody>
      </p:sp>
      <p:sp>
        <p:nvSpPr>
          <p:cNvPr id="3" name="Content Placeholder 2"/>
          <p:cNvSpPr>
            <a:spLocks noGrp="1"/>
          </p:cNvSpPr>
          <p:nvPr>
            <p:ph idx="1"/>
          </p:nvPr>
        </p:nvSpPr>
        <p:spPr>
          <a:xfrm>
            <a:off x="417443" y="1463040"/>
            <a:ext cx="8377311" cy="4640674"/>
          </a:xfrm>
        </p:spPr>
        <p:txBody>
          <a:bodyPr>
            <a:normAutofit fontScale="85000" lnSpcReduction="10000"/>
          </a:bodyPr>
          <a:lstStyle/>
          <a:p>
            <a:pPr marL="228600" lvl="0" indent="-228600">
              <a:lnSpc>
                <a:spcPct val="90000"/>
              </a:lnSpc>
              <a:buClr>
                <a:srgbClr val="0D1E8E"/>
              </a:buClr>
              <a:buFont typeface="Arial" panose="020B0604020202020204" pitchFamily="34" charset="0"/>
              <a:buChar char="•"/>
            </a:pPr>
            <a:r>
              <a:rPr lang="en-US" dirty="0"/>
              <a:t>This committee was formed by legislation in 2006 </a:t>
            </a:r>
          </a:p>
          <a:p>
            <a:pPr lvl="1">
              <a:lnSpc>
                <a:spcPct val="90000"/>
              </a:lnSpc>
              <a:buClr>
                <a:srgbClr val="00953A"/>
              </a:buClr>
            </a:pPr>
            <a:endParaRPr lang="en-US" sz="800" dirty="0">
              <a:latin typeface="Trebuchet MS" panose="020B0603020202020204" pitchFamily="34" charset="0"/>
            </a:endParaRPr>
          </a:p>
          <a:p>
            <a:pPr marL="228600" lvl="0" indent="-228600">
              <a:lnSpc>
                <a:spcPct val="90000"/>
              </a:lnSpc>
              <a:buClr>
                <a:srgbClr val="0D1E8E"/>
              </a:buClr>
              <a:buFont typeface="Arial" panose="020B0604020202020204" pitchFamily="34" charset="0"/>
              <a:buChar char="•"/>
            </a:pPr>
            <a:r>
              <a:rPr lang="en-US" dirty="0"/>
              <a:t>It consists of statewide regional representation of special education directors, business managers and a CDE special education program representative, usually the State Director of Special Education</a:t>
            </a:r>
          </a:p>
          <a:p>
            <a:pPr marL="228600" lvl="0" indent="-228600">
              <a:lnSpc>
                <a:spcPct val="90000"/>
              </a:lnSpc>
              <a:buClr>
                <a:srgbClr val="0D1E8E"/>
              </a:buClr>
              <a:buFont typeface="Arial" panose="020B0604020202020204" pitchFamily="34" charset="0"/>
              <a:buChar char="•"/>
            </a:pPr>
            <a:endParaRPr lang="en-US" sz="800" dirty="0"/>
          </a:p>
          <a:p>
            <a:pPr marL="228600" lvl="0" indent="-228600">
              <a:lnSpc>
                <a:spcPct val="90000"/>
              </a:lnSpc>
              <a:buClr>
                <a:srgbClr val="0D1E8E"/>
              </a:buClr>
              <a:buFont typeface="Arial" panose="020B0604020202020204" pitchFamily="34" charset="0"/>
              <a:buChar char="•"/>
            </a:pPr>
            <a:r>
              <a:rPr lang="en-US" dirty="0"/>
              <a:t>There are non-voting members from CDE to provide support</a:t>
            </a:r>
          </a:p>
          <a:p>
            <a:pPr marL="228600" lvl="0" indent="-228600">
              <a:lnSpc>
                <a:spcPct val="90000"/>
              </a:lnSpc>
              <a:buClr>
                <a:srgbClr val="0D1E8E"/>
              </a:buClr>
              <a:buFont typeface="Arial" panose="020B0604020202020204" pitchFamily="34" charset="0"/>
              <a:buChar char="•"/>
            </a:pPr>
            <a:endParaRPr lang="en-US" sz="800" dirty="0"/>
          </a:p>
          <a:p>
            <a:pPr marL="228600" lvl="0" indent="-228600">
              <a:lnSpc>
                <a:spcPct val="90000"/>
              </a:lnSpc>
              <a:buClr>
                <a:srgbClr val="0D1E8E"/>
              </a:buClr>
              <a:buFont typeface="Arial" panose="020B0604020202020204" pitchFamily="34" charset="0"/>
              <a:buChar char="•"/>
            </a:pPr>
            <a:r>
              <a:rPr lang="en-US" dirty="0"/>
              <a:t>SEFAC has 2 major responsibilities:</a:t>
            </a:r>
          </a:p>
          <a:p>
            <a:pPr lvl="1">
              <a:lnSpc>
                <a:spcPct val="170000"/>
              </a:lnSpc>
              <a:buClr>
                <a:srgbClr val="00953A"/>
              </a:buClr>
            </a:pPr>
            <a:r>
              <a:rPr lang="en-US" dirty="0">
                <a:latin typeface="Trebuchet MS" panose="020B0603020202020204" pitchFamily="34" charset="0"/>
              </a:rPr>
              <a:t>Review AU applications for high-cost reimbursement </a:t>
            </a:r>
          </a:p>
          <a:p>
            <a:pPr lvl="1">
              <a:lnSpc>
                <a:spcPct val="90000"/>
              </a:lnSpc>
              <a:buClr>
                <a:srgbClr val="00953A"/>
              </a:buClr>
            </a:pPr>
            <a:r>
              <a:rPr lang="en-US" dirty="0">
                <a:latin typeface="Trebuchet MS" panose="020B0603020202020204" pitchFamily="34" charset="0"/>
              </a:rPr>
              <a:t>Prepare a report for the legislature. The latest can be found on our website</a:t>
            </a:r>
          </a:p>
          <a:p>
            <a:pPr lvl="1">
              <a:lnSpc>
                <a:spcPct val="90000"/>
              </a:lnSpc>
              <a:buClr>
                <a:srgbClr val="00953A"/>
              </a:buClr>
            </a:pPr>
            <a:endParaRPr lang="en-US" sz="800" dirty="0">
              <a:latin typeface="Trebuchet MS" panose="020B0603020202020204" pitchFamily="34" charset="0"/>
            </a:endParaRPr>
          </a:p>
          <a:p>
            <a:pPr marL="228600" lvl="0" indent="-228600">
              <a:lnSpc>
                <a:spcPct val="90000"/>
              </a:lnSpc>
              <a:buClr>
                <a:srgbClr val="0D1E8E"/>
              </a:buClr>
              <a:buFont typeface="Arial" panose="020B0604020202020204" pitchFamily="34" charset="0"/>
              <a:buChar char="•"/>
            </a:pPr>
            <a:r>
              <a:rPr lang="en-US" dirty="0"/>
              <a:t>The state provides $4,000,000 in funding for high-cost students</a:t>
            </a:r>
          </a:p>
          <a:p>
            <a:pPr lvl="1">
              <a:lnSpc>
                <a:spcPct val="170000"/>
              </a:lnSpc>
              <a:buClr>
                <a:srgbClr val="00953A"/>
              </a:buClr>
            </a:pPr>
            <a:r>
              <a:rPr lang="en-US" dirty="0">
                <a:latin typeface="Trebuchet MS" panose="020B0603020202020204" pitchFamily="34" charset="0"/>
              </a:rPr>
              <a:t>$2,000,000 for SWD placed in district, with costs which exceed $25,000</a:t>
            </a:r>
          </a:p>
          <a:p>
            <a:pPr lvl="1">
              <a:buClr>
                <a:srgbClr val="00953A"/>
              </a:buClr>
            </a:pPr>
            <a:r>
              <a:rPr lang="en-US" dirty="0">
                <a:latin typeface="Trebuchet MS" panose="020B0603020202020204" pitchFamily="34" charset="0"/>
              </a:rPr>
              <a:t>$2,000,000 for SWD placed out of district, with costs which exceed $40,000</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15</a:t>
            </a:fld>
            <a:endParaRPr lang="en-US" dirty="0"/>
          </a:p>
        </p:txBody>
      </p:sp>
      <p:pic>
        <p:nvPicPr>
          <p:cNvPr id="5" name="Picture 2" descr="A visual of dollar bi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929" y="2595006"/>
            <a:ext cx="1906271" cy="166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High-Cost Reimbursements – Funding Opportunity</a:t>
            </a:r>
          </a:p>
        </p:txBody>
      </p:sp>
      <p:sp>
        <p:nvSpPr>
          <p:cNvPr id="3" name="Content Placeholder 2"/>
          <p:cNvSpPr>
            <a:spLocks noGrp="1"/>
          </p:cNvSpPr>
          <p:nvPr>
            <p:ph idx="1"/>
          </p:nvPr>
        </p:nvSpPr>
        <p:spPr/>
        <p:txBody>
          <a:bodyPr>
            <a:normAutofit fontScale="92500" lnSpcReduction="10000"/>
          </a:bodyPr>
          <a:lstStyle/>
          <a:p>
            <a:pPr marL="228600" lvl="0" indent="-228600">
              <a:lnSpc>
                <a:spcPct val="90000"/>
              </a:lnSpc>
              <a:buClr>
                <a:srgbClr val="0D1E8E"/>
              </a:buClr>
              <a:buFont typeface="Arial" panose="020B0604020202020204" pitchFamily="34" charset="0"/>
              <a:buChar char="•"/>
            </a:pPr>
            <a:r>
              <a:rPr lang="en-US" dirty="0"/>
              <a:t>SEFAC has a process to award this money:</a:t>
            </a:r>
          </a:p>
          <a:p>
            <a:pPr marL="228600" lvl="0" indent="-228600">
              <a:lnSpc>
                <a:spcPct val="90000"/>
              </a:lnSpc>
              <a:buClr>
                <a:srgbClr val="0D1E8E"/>
              </a:buClr>
              <a:buFont typeface="Arial" panose="020B0604020202020204" pitchFamily="34" charset="0"/>
              <a:buChar char="•"/>
            </a:pPr>
            <a:endParaRPr lang="en-US" dirty="0"/>
          </a:p>
          <a:p>
            <a:pPr lvl="1">
              <a:lnSpc>
                <a:spcPct val="90000"/>
              </a:lnSpc>
              <a:buClr>
                <a:srgbClr val="00953A"/>
              </a:buClr>
            </a:pPr>
            <a:r>
              <a:rPr lang="en-US" sz="2400" dirty="0"/>
              <a:t>To be eligible, the costs per student application must meet the thresholds I mentioned for in and out of district for </a:t>
            </a:r>
            <a:r>
              <a:rPr lang="en-US" sz="2400" u="sng" dirty="0"/>
              <a:t>each</a:t>
            </a:r>
            <a:r>
              <a:rPr lang="en-US" sz="2400" dirty="0"/>
              <a:t> high-cost student with a disability. </a:t>
            </a:r>
          </a:p>
          <a:p>
            <a:pPr lvl="1">
              <a:lnSpc>
                <a:spcPct val="90000"/>
              </a:lnSpc>
              <a:buClr>
                <a:srgbClr val="00953A"/>
              </a:buClr>
            </a:pPr>
            <a:endParaRPr lang="en-US" sz="2400" dirty="0"/>
          </a:p>
          <a:p>
            <a:pPr lvl="1">
              <a:lnSpc>
                <a:spcPct val="90000"/>
              </a:lnSpc>
              <a:buClr>
                <a:srgbClr val="00953A"/>
              </a:buClr>
            </a:pPr>
            <a:r>
              <a:rPr lang="en-US" sz="2400" dirty="0"/>
              <a:t>Each application is reviewed and ranked by order of impact on the district expenditures. The higher the impact, the more likely the funding.</a:t>
            </a:r>
          </a:p>
          <a:p>
            <a:pPr marL="457200" lvl="1" indent="0">
              <a:lnSpc>
                <a:spcPct val="90000"/>
              </a:lnSpc>
              <a:buClr>
                <a:srgbClr val="00953A"/>
              </a:buClr>
              <a:buNone/>
            </a:pPr>
            <a:endParaRPr lang="en-US" sz="2400" dirty="0"/>
          </a:p>
          <a:p>
            <a:pPr lvl="1">
              <a:lnSpc>
                <a:spcPct val="90000"/>
              </a:lnSpc>
              <a:buClr>
                <a:srgbClr val="00953A"/>
              </a:buClr>
            </a:pPr>
            <a:r>
              <a:rPr lang="en-US" sz="2400" dirty="0"/>
              <a:t>SEFAC reviews the top-ranking applications for allowability.</a:t>
            </a:r>
          </a:p>
          <a:p>
            <a:pPr lvl="1">
              <a:lnSpc>
                <a:spcPct val="90000"/>
              </a:lnSpc>
              <a:buClr>
                <a:srgbClr val="00953A"/>
              </a:buClr>
            </a:pPr>
            <a:endParaRPr lang="en-US" sz="2400" dirty="0"/>
          </a:p>
          <a:p>
            <a:pPr lvl="1">
              <a:lnSpc>
                <a:spcPct val="90000"/>
              </a:lnSpc>
              <a:buClr>
                <a:srgbClr val="00953A"/>
              </a:buClr>
            </a:pPr>
            <a:r>
              <a:rPr lang="en-US" sz="2400" dirty="0"/>
              <a:t>Highest impact student expenditures are reimbursed to the AU until the $4 million funds are exhausted.</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275828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SEFAC Legislative Report for Fiscal Year 2018-2019 Costs Reimbursed in FY 2019-2020</a:t>
            </a:r>
            <a:br>
              <a:rPr lang="en-US" dirty="0"/>
            </a:br>
            <a:endParaRPr lang="en-US" dirty="0"/>
          </a:p>
        </p:txBody>
      </p:sp>
      <p:sp>
        <p:nvSpPr>
          <p:cNvPr id="3" name="Content Placeholder 2"/>
          <p:cNvSpPr>
            <a:spLocks noGrp="1"/>
          </p:cNvSpPr>
          <p:nvPr>
            <p:ph idx="1"/>
          </p:nvPr>
        </p:nvSpPr>
        <p:spPr>
          <a:xfrm>
            <a:off x="469932" y="1771153"/>
            <a:ext cx="8414534" cy="3993543"/>
          </a:xfrm>
        </p:spPr>
        <p:txBody>
          <a:bodyPr>
            <a:normAutofit/>
          </a:bodyPr>
          <a:lstStyle/>
          <a:p>
            <a:pPr marL="228600" lvl="0" indent="-228600">
              <a:lnSpc>
                <a:spcPct val="90000"/>
              </a:lnSpc>
              <a:buClr>
                <a:srgbClr val="0D1E8E"/>
              </a:buClr>
              <a:buFont typeface="Arial" panose="020B0604020202020204" pitchFamily="34" charset="0"/>
              <a:buChar char="•"/>
            </a:pPr>
            <a:r>
              <a:rPr lang="en-US" dirty="0">
                <a:solidFill>
                  <a:prstClr val="black"/>
                </a:solidFill>
              </a:rPr>
              <a:t>Special Ed Expenditures were in excess of </a:t>
            </a:r>
            <a:r>
              <a:rPr lang="en-US" dirty="0">
                <a:solidFill>
                  <a:srgbClr val="FF0000"/>
                </a:solidFill>
              </a:rPr>
              <a:t>$1 billion</a:t>
            </a:r>
          </a:p>
          <a:p>
            <a:pPr marL="228600" lvl="0" indent="-228600">
              <a:lnSpc>
                <a:spcPct val="90000"/>
              </a:lnSpc>
              <a:buClr>
                <a:srgbClr val="0D1E8E"/>
              </a:buClr>
              <a:buFont typeface="Arial" panose="020B0604020202020204" pitchFamily="34" charset="0"/>
              <a:buChar char="•"/>
            </a:pPr>
            <a:r>
              <a:rPr lang="en-US" dirty="0">
                <a:solidFill>
                  <a:srgbClr val="FF0000"/>
                </a:solidFill>
                <a:latin typeface="Trebuchet MS" panose="020B0603020202020204" pitchFamily="34" charset="0"/>
              </a:rPr>
              <a:t> 65%</a:t>
            </a:r>
            <a:r>
              <a:rPr lang="en-US" dirty="0">
                <a:solidFill>
                  <a:prstClr val="black"/>
                </a:solidFill>
                <a:latin typeface="Trebuchet MS" panose="020B0603020202020204" pitchFamily="34" charset="0"/>
              </a:rPr>
              <a:t> were paid by AUs from their local funds</a:t>
            </a:r>
          </a:p>
          <a:p>
            <a:pPr lvl="1">
              <a:lnSpc>
                <a:spcPct val="90000"/>
              </a:lnSpc>
              <a:buClr>
                <a:srgbClr val="00953A"/>
              </a:buClr>
            </a:pPr>
            <a:endParaRPr lang="en-US" sz="800" dirty="0">
              <a:solidFill>
                <a:prstClr val="black"/>
              </a:solidFill>
              <a:latin typeface="Trebuchet MS" panose="020B0603020202020204" pitchFamily="34" charset="0"/>
            </a:endParaRPr>
          </a:p>
          <a:p>
            <a:pPr lvl="1">
              <a:lnSpc>
                <a:spcPct val="90000"/>
              </a:lnSpc>
              <a:buClr>
                <a:srgbClr val="00953A"/>
              </a:buClr>
            </a:pPr>
            <a:r>
              <a:rPr lang="en-US" dirty="0">
                <a:solidFill>
                  <a:srgbClr val="FF0000"/>
                </a:solidFill>
                <a:latin typeface="Trebuchet MS" panose="020B0603020202020204" pitchFamily="34" charset="0"/>
              </a:rPr>
              <a:t>20% </a:t>
            </a:r>
            <a:r>
              <a:rPr lang="en-US" dirty="0">
                <a:solidFill>
                  <a:prstClr val="black"/>
                </a:solidFill>
                <a:latin typeface="Trebuchet MS" panose="020B0603020202020204" pitchFamily="34" charset="0"/>
              </a:rPr>
              <a:t>were paid by AUs from their state special ed funds</a:t>
            </a:r>
          </a:p>
          <a:p>
            <a:pPr lvl="1">
              <a:lnSpc>
                <a:spcPct val="90000"/>
              </a:lnSpc>
              <a:buClr>
                <a:srgbClr val="00953A"/>
              </a:buClr>
            </a:pPr>
            <a:endParaRPr lang="en-US" sz="800" dirty="0">
              <a:solidFill>
                <a:prstClr val="black"/>
              </a:solidFill>
              <a:latin typeface="Trebuchet MS" panose="020B0603020202020204" pitchFamily="34" charset="0"/>
            </a:endParaRPr>
          </a:p>
          <a:p>
            <a:pPr lvl="1">
              <a:lnSpc>
                <a:spcPct val="90000"/>
              </a:lnSpc>
              <a:spcAft>
                <a:spcPts val="1200"/>
              </a:spcAft>
              <a:buClr>
                <a:srgbClr val="00953A"/>
              </a:buClr>
            </a:pPr>
            <a:r>
              <a:rPr lang="en-US" dirty="0">
                <a:solidFill>
                  <a:srgbClr val="FF0000"/>
                </a:solidFill>
                <a:latin typeface="Trebuchet MS" panose="020B0603020202020204" pitchFamily="34" charset="0"/>
              </a:rPr>
              <a:t>15% </a:t>
            </a:r>
            <a:r>
              <a:rPr lang="en-US" dirty="0">
                <a:solidFill>
                  <a:prstClr val="black"/>
                </a:solidFill>
                <a:latin typeface="Trebuchet MS" panose="020B0603020202020204" pitchFamily="34" charset="0"/>
              </a:rPr>
              <a:t>were paid by AUs from their federal special ed funds</a:t>
            </a:r>
          </a:p>
          <a:p>
            <a:pPr marL="228600" lvl="0" indent="-228600">
              <a:lnSpc>
                <a:spcPct val="90000"/>
              </a:lnSpc>
              <a:buClr>
                <a:srgbClr val="0D1E8E"/>
              </a:buClr>
              <a:buFont typeface="Arial" panose="020B0604020202020204" pitchFamily="34" charset="0"/>
              <a:buChar char="•"/>
            </a:pPr>
            <a:r>
              <a:rPr lang="en-US" dirty="0">
                <a:solidFill>
                  <a:prstClr val="black"/>
                </a:solidFill>
              </a:rPr>
              <a:t>The Gap Report</a:t>
            </a:r>
            <a:endParaRPr lang="en-US" sz="900" dirty="0">
              <a:solidFill>
                <a:prstClr val="black"/>
              </a:solidFill>
            </a:endParaRPr>
          </a:p>
          <a:p>
            <a:pPr lvl="1">
              <a:lnSpc>
                <a:spcPct val="90000"/>
              </a:lnSpc>
              <a:buClr>
                <a:srgbClr val="00953A"/>
              </a:buClr>
            </a:pPr>
            <a:r>
              <a:rPr lang="en-US" dirty="0">
                <a:solidFill>
                  <a:prstClr val="black"/>
                </a:solidFill>
                <a:latin typeface="Trebuchet MS" panose="020B0603020202020204" pitchFamily="34" charset="0"/>
              </a:rPr>
              <a:t>By AU</a:t>
            </a:r>
          </a:p>
          <a:p>
            <a:pPr lvl="1">
              <a:lnSpc>
                <a:spcPct val="90000"/>
              </a:lnSpc>
              <a:buClr>
                <a:srgbClr val="00953A"/>
              </a:buClr>
            </a:pPr>
            <a:endParaRPr lang="en-US" sz="800" dirty="0">
              <a:solidFill>
                <a:prstClr val="black"/>
              </a:solidFill>
              <a:latin typeface="Trebuchet MS" panose="020B0603020202020204" pitchFamily="34" charset="0"/>
            </a:endParaRPr>
          </a:p>
          <a:p>
            <a:pPr lvl="1">
              <a:lnSpc>
                <a:spcPct val="90000"/>
              </a:lnSpc>
              <a:buClr>
                <a:srgbClr val="00953A"/>
              </a:buClr>
            </a:pPr>
            <a:r>
              <a:rPr lang="en-US" dirty="0">
                <a:solidFill>
                  <a:prstClr val="black"/>
                </a:solidFill>
                <a:latin typeface="Trebuchet MS" panose="020B0603020202020204" pitchFamily="34" charset="0"/>
              </a:rPr>
              <a:t>Shows total shortage of special education funding in Colorado</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332059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Contacts</a:t>
            </a:r>
          </a:p>
        </p:txBody>
      </p:sp>
      <p:sp>
        <p:nvSpPr>
          <p:cNvPr id="3" name="Content Placeholder 2"/>
          <p:cNvSpPr>
            <a:spLocks noGrp="1"/>
          </p:cNvSpPr>
          <p:nvPr>
            <p:ph idx="1"/>
          </p:nvPr>
        </p:nvSpPr>
        <p:spPr>
          <a:xfrm>
            <a:off x="628650" y="1233377"/>
            <a:ext cx="7886700" cy="5624623"/>
          </a:xfrm>
        </p:spPr>
        <p:txBody>
          <a:bodyPr>
            <a:normAutofit/>
          </a:bodyPr>
          <a:lstStyle/>
          <a:p>
            <a:pPr lvl="0">
              <a:lnSpc>
                <a:spcPct val="90000"/>
              </a:lnSpc>
              <a:buClr>
                <a:srgbClr val="0D1E8E"/>
              </a:buClr>
            </a:pPr>
            <a:endParaRPr lang="en-US" sz="1400" dirty="0">
              <a:solidFill>
                <a:prstClr val="black"/>
              </a:solidFill>
            </a:endParaRPr>
          </a:p>
          <a:p>
            <a:pPr marL="228600" lvl="0" indent="-228600">
              <a:lnSpc>
                <a:spcPct val="90000"/>
              </a:lnSpc>
              <a:buClr>
                <a:srgbClr val="0D1E8E"/>
              </a:buClr>
              <a:buFont typeface="Arial" panose="020B0604020202020204" pitchFamily="34" charset="0"/>
              <a:buChar char="•"/>
            </a:pPr>
            <a:r>
              <a:rPr lang="en-US" sz="1400" dirty="0">
                <a:solidFill>
                  <a:prstClr val="black"/>
                </a:solidFill>
              </a:rPr>
              <a:t>Vicki Graham, Fiscal Supervisor, Exceptional Student Services Unit, CDE</a:t>
            </a:r>
          </a:p>
          <a:p>
            <a:pPr lvl="0">
              <a:lnSpc>
                <a:spcPct val="90000"/>
              </a:lnSpc>
              <a:buClr>
                <a:srgbClr val="0D1E8E"/>
              </a:buClr>
              <a:tabLst>
                <a:tab pos="233363" algn="l"/>
              </a:tabLst>
            </a:pPr>
            <a:r>
              <a:rPr lang="en-US" sz="1400" dirty="0">
                <a:solidFill>
                  <a:prstClr val="black"/>
                </a:solidFill>
              </a:rPr>
              <a:t>		</a:t>
            </a:r>
            <a:r>
              <a:rPr lang="en-US" sz="1400" u="sng" dirty="0">
                <a:solidFill>
                  <a:prstClr val="black"/>
                </a:solidFill>
                <a:hlinkClick r:id="rId3"/>
              </a:rPr>
              <a:t>Graham_V@cde.state.co.us</a:t>
            </a:r>
            <a:r>
              <a:rPr lang="en-US" sz="1400" dirty="0">
                <a:solidFill>
                  <a:prstClr val="black"/>
                </a:solidFill>
              </a:rPr>
              <a:t>		303-866-6442</a:t>
            </a:r>
          </a:p>
          <a:p>
            <a:pPr lvl="0">
              <a:lnSpc>
                <a:spcPct val="90000"/>
              </a:lnSpc>
              <a:buClr>
                <a:srgbClr val="0D1E8E"/>
              </a:buClr>
            </a:pPr>
            <a:endParaRPr lang="en-US" sz="1400" dirty="0">
              <a:solidFill>
                <a:prstClr val="black"/>
              </a:solidFill>
            </a:endParaRPr>
          </a:p>
          <a:p>
            <a:pPr marL="233363" lvl="0" indent="-233363">
              <a:lnSpc>
                <a:spcPct val="90000"/>
              </a:lnSpc>
              <a:buClr>
                <a:srgbClr val="0D1E8E"/>
              </a:buClr>
              <a:buFont typeface="Arial" panose="020B0604020202020204" pitchFamily="34" charset="0"/>
              <a:buChar char="•"/>
            </a:pPr>
            <a:r>
              <a:rPr lang="en-US" sz="1400" dirty="0">
                <a:solidFill>
                  <a:prstClr val="black"/>
                </a:solidFill>
              </a:rPr>
              <a:t>Moira Blake, Fiscal Specialist, Exceptional Student Services Unit, CDE</a:t>
            </a:r>
          </a:p>
          <a:p>
            <a:pPr lvl="0">
              <a:lnSpc>
                <a:spcPct val="90000"/>
              </a:lnSpc>
              <a:buClr>
                <a:srgbClr val="0D1E8E"/>
              </a:buClr>
            </a:pPr>
            <a:r>
              <a:rPr lang="en-US" sz="1400" dirty="0">
                <a:solidFill>
                  <a:prstClr val="black"/>
                </a:solidFill>
              </a:rPr>
              <a:t>	</a:t>
            </a:r>
            <a:r>
              <a:rPr lang="en-US" sz="1400" dirty="0">
                <a:solidFill>
                  <a:prstClr val="black"/>
                </a:solidFill>
                <a:hlinkClick r:id="rId4"/>
              </a:rPr>
              <a:t>blake_m@cde.state.co.us</a:t>
            </a:r>
            <a:r>
              <a:rPr lang="en-US" sz="1400" dirty="0">
                <a:solidFill>
                  <a:prstClr val="black"/>
                </a:solidFill>
              </a:rPr>
              <a:t> 		303-866-6639 </a:t>
            </a:r>
          </a:p>
          <a:p>
            <a:pPr lvl="0">
              <a:lnSpc>
                <a:spcPct val="90000"/>
              </a:lnSpc>
              <a:buClr>
                <a:srgbClr val="0D1E8E"/>
              </a:buClr>
            </a:pPr>
            <a:endParaRPr lang="en-US" sz="1400" dirty="0">
              <a:solidFill>
                <a:prstClr val="black"/>
              </a:solidFill>
            </a:endParaRPr>
          </a:p>
          <a:p>
            <a:pPr marL="285750" lvl="0" indent="-285750">
              <a:lnSpc>
                <a:spcPct val="90000"/>
              </a:lnSpc>
              <a:buClr>
                <a:srgbClr val="0D1E8E"/>
              </a:buClr>
              <a:buFont typeface="Arial" panose="020B0604020202020204" pitchFamily="34" charset="0"/>
              <a:buChar char="•"/>
            </a:pPr>
            <a:r>
              <a:rPr lang="en-US" sz="1400" dirty="0">
                <a:solidFill>
                  <a:prstClr val="black"/>
                </a:solidFill>
              </a:rPr>
              <a:t>Kim Boylan, Project Specialist, Exceptional Student Services Unit, CDE</a:t>
            </a:r>
          </a:p>
          <a:p>
            <a:pPr lvl="0">
              <a:lnSpc>
                <a:spcPct val="90000"/>
              </a:lnSpc>
              <a:buClr>
                <a:srgbClr val="0D1E8E"/>
              </a:buClr>
            </a:pPr>
            <a:r>
              <a:rPr lang="en-US" sz="1400" dirty="0">
                <a:solidFill>
                  <a:prstClr val="black"/>
                </a:solidFill>
              </a:rPr>
              <a:t>	</a:t>
            </a:r>
            <a:r>
              <a:rPr lang="en-US" sz="1400" dirty="0">
                <a:solidFill>
                  <a:prstClr val="black"/>
                </a:solidFill>
                <a:hlinkClick r:id="rId5"/>
              </a:rPr>
              <a:t>boylan_k@cde.state.co.us</a:t>
            </a:r>
            <a:r>
              <a:rPr lang="en-US" sz="1400" dirty="0">
                <a:solidFill>
                  <a:prstClr val="black"/>
                </a:solidFill>
              </a:rPr>
              <a:t>		303-866-6690</a:t>
            </a:r>
            <a:endParaRPr lang="en-US" sz="1000" dirty="0">
              <a:solidFill>
                <a:prstClr val="black"/>
              </a:solidFill>
            </a:endParaRPr>
          </a:p>
          <a:p>
            <a:pPr lvl="0">
              <a:lnSpc>
                <a:spcPct val="90000"/>
              </a:lnSpc>
              <a:buClr>
                <a:srgbClr val="0D1E8E"/>
              </a:buClr>
            </a:pPr>
            <a:endParaRPr lang="en-US" sz="1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358917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19</a:t>
            </a:fld>
            <a:endParaRPr lang="en-US" dirty="0"/>
          </a:p>
        </p:txBody>
      </p:sp>
      <p:pic>
        <p:nvPicPr>
          <p:cNvPr id="5" name="Picture 2" descr="A visual of someone surrounded by question marks and ar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071" y="1213338"/>
            <a:ext cx="6874706" cy="600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8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Where do we begin?</a:t>
            </a:r>
          </a:p>
        </p:txBody>
      </p:sp>
      <p:sp>
        <p:nvSpPr>
          <p:cNvPr id="4" name="Content Placeholder 3"/>
          <p:cNvSpPr>
            <a:spLocks noGrp="1"/>
          </p:cNvSpPr>
          <p:nvPr>
            <p:ph idx="1"/>
          </p:nvPr>
        </p:nvSpPr>
        <p:spPr/>
        <p:txBody>
          <a:bodyPr>
            <a:normAutofit/>
          </a:bodyPr>
          <a:lstStyle/>
          <a:p>
            <a:r>
              <a:rPr lang="en-US" sz="3600" dirty="0">
                <a:solidFill>
                  <a:schemeClr val="tx1"/>
                </a:solidFill>
              </a:rPr>
              <a:t>ESSU Fiscal Processes</a:t>
            </a:r>
          </a:p>
          <a:p>
            <a:pPr marL="342900" indent="-342900">
              <a:lnSpc>
                <a:spcPct val="150000"/>
              </a:lnSpc>
              <a:buFont typeface="Arial" panose="020B0604020202020204" pitchFamily="34" charset="0"/>
              <a:buChar char="•"/>
            </a:pPr>
            <a:r>
              <a:rPr lang="en-US" dirty="0">
                <a:solidFill>
                  <a:schemeClr val="tx1"/>
                </a:solidFill>
              </a:rPr>
              <a:t>IDEA Federal Application </a:t>
            </a:r>
          </a:p>
          <a:p>
            <a:pPr marL="800100" lvl="1" indent="-342900">
              <a:lnSpc>
                <a:spcPct val="150000"/>
              </a:lnSpc>
            </a:pPr>
            <a:r>
              <a:rPr lang="en-US" dirty="0">
                <a:solidFill>
                  <a:schemeClr val="tx1"/>
                </a:solidFill>
              </a:rPr>
              <a:t>Narrative</a:t>
            </a:r>
          </a:p>
          <a:p>
            <a:pPr marL="800100" lvl="1" indent="-342900">
              <a:lnSpc>
                <a:spcPct val="150000"/>
              </a:lnSpc>
            </a:pPr>
            <a:r>
              <a:rPr lang="en-US" dirty="0"/>
              <a:t>Certifications and Assurances</a:t>
            </a:r>
          </a:p>
          <a:p>
            <a:pPr marL="800100" lvl="1" indent="-342900">
              <a:lnSpc>
                <a:spcPct val="150000"/>
              </a:lnSpc>
            </a:pPr>
            <a:r>
              <a:rPr lang="en-US" dirty="0">
                <a:solidFill>
                  <a:schemeClr val="tx1"/>
                </a:solidFill>
              </a:rPr>
              <a:t>Annual Performance Report</a:t>
            </a:r>
          </a:p>
          <a:p>
            <a:pPr marL="800100" lvl="1" indent="-342900">
              <a:lnSpc>
                <a:spcPct val="150000"/>
              </a:lnSpc>
            </a:pPr>
            <a:r>
              <a:rPr lang="en-US" dirty="0">
                <a:solidFill>
                  <a:schemeClr val="tx1"/>
                </a:solidFill>
              </a:rPr>
              <a:t>Timelines</a:t>
            </a:r>
          </a:p>
          <a:p>
            <a:pPr marL="342900" indent="-342900">
              <a:lnSpc>
                <a:spcPct val="150000"/>
              </a:lnSpc>
              <a:buFont typeface="Arial" panose="020B0604020202020204" pitchFamily="34" charset="0"/>
              <a:buChar char="•"/>
            </a:pPr>
            <a:r>
              <a:rPr lang="en-US" dirty="0">
                <a:solidFill>
                  <a:schemeClr val="tx1"/>
                </a:solidFill>
              </a:rPr>
              <a:t>High-Cost Reimbursement through the Colorado Special Education Fiscal Advisory Committee Application</a:t>
            </a:r>
            <a:r>
              <a:rPr lang="en-US" dirty="0"/>
              <a:t> </a:t>
            </a:r>
            <a:endParaRPr lang="en-US" dirty="0">
              <a:solidFill>
                <a:schemeClr val="tx1"/>
              </a:solidFill>
            </a:endParaRPr>
          </a:p>
          <a:p>
            <a:pPr marL="0" indent="0">
              <a:buNone/>
            </a:pPr>
            <a:endParaRPr lang="en-US" dirty="0">
              <a:solidFill>
                <a:schemeClr val="tx1"/>
              </a:solidFill>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7726FA2-3EC9-4717-AD62-D8C823692DD3}" type="slidenum">
              <a:rPr lang="en-US" smtClean="0"/>
              <a:pPr/>
              <a:t>2</a:t>
            </a:fld>
            <a:endParaRPr lang="en-US" dirty="0"/>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870" b="25549"/>
          <a:stretch/>
        </p:blipFill>
        <p:spPr bwMode="auto">
          <a:xfrm>
            <a:off x="6494845" y="2452808"/>
            <a:ext cx="1875540" cy="15666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550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t>IDEA Federal Application Narratives</a:t>
            </a:r>
            <a:br>
              <a:rPr lang="en-US" sz="3600" dirty="0"/>
            </a:br>
            <a:endParaRPr lang="en-US" sz="3600" dirty="0"/>
          </a:p>
        </p:txBody>
      </p:sp>
      <p:sp>
        <p:nvSpPr>
          <p:cNvPr id="4" name="Content Placeholder 3"/>
          <p:cNvSpPr>
            <a:spLocks noGrp="1"/>
          </p:cNvSpPr>
          <p:nvPr>
            <p:ph idx="1"/>
          </p:nvPr>
        </p:nvSpPr>
        <p:spPr>
          <a:xfrm>
            <a:off x="617499" y="1374366"/>
            <a:ext cx="7886700" cy="5052652"/>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3-year cycle</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New applications and amendments are due on or near June 1</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2 amendment windows (October and February)</a:t>
            </a:r>
          </a:p>
          <a:p>
            <a:pPr marL="342900" indent="-342900">
              <a:buFont typeface="Arial" panose="020B0604020202020204" pitchFamily="34" charset="0"/>
              <a:buChar char="•"/>
            </a:pPr>
            <a:endParaRPr lang="en-US" dirty="0">
              <a:solidFill>
                <a:schemeClr val="tx1"/>
              </a:solidFill>
            </a:endParaRPr>
          </a:p>
          <a:p>
            <a:r>
              <a:rPr lang="en-US" dirty="0"/>
              <a:t>  </a:t>
            </a:r>
            <a:r>
              <a:rPr lang="en-US" dirty="0">
                <a:solidFill>
                  <a:schemeClr val="tx1"/>
                </a:solidFill>
              </a:rPr>
              <a:t>Approval is not retroactive</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Evaluation measures and performance reports must be tied to approved objectives and activities – with a focus on achievement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Most current application housed in the DMS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hlinkClick r:id="rId4"/>
              </a:rPr>
              <a:t>http://www.cde.state.co.us/cdespedfin/IDEA_PartBPresch</a:t>
            </a:r>
            <a:r>
              <a:rPr lang="en-US" dirty="0">
                <a:solidFill>
                  <a:schemeClr val="tx1"/>
                </a:solidFill>
              </a:rPr>
              <a:t> </a:t>
            </a:r>
          </a:p>
          <a:p>
            <a:endParaRPr lang="en-US" dirty="0">
              <a:solidFill>
                <a:schemeClr val="tx1"/>
              </a:solidFill>
            </a:endParaRPr>
          </a:p>
        </p:txBody>
      </p:sp>
      <p:sp>
        <p:nvSpPr>
          <p:cNvPr id="6" name="Slide Number Placeholder 5">
            <a:extLst>
              <a:ext uri="{C183D7F6-B498-43B3-948B-1728B52AA6E4}">
                <adec:decorative xmlns:adec="http://schemas.microsoft.com/office/drawing/2017/decorative" val="0"/>
              </a:ext>
            </a:extLst>
          </p:cNvPr>
          <p:cNvSpPr>
            <a:spLocks noGrp="1"/>
          </p:cNvSpPr>
          <p:nvPr>
            <p:ph type="sldNum" sz="quarter" idx="12"/>
          </p:nvPr>
        </p:nvSpPr>
        <p:spPr/>
        <p:txBody>
          <a:bodyPr/>
          <a:lstStyle/>
          <a:p>
            <a:fld id="{67726FA2-3EC9-4717-AD62-D8C823692DD3}" type="slidenum">
              <a:rPr lang="en-US" smtClean="0"/>
              <a:pPr/>
              <a:t>3</a:t>
            </a:fld>
            <a:endParaRPr lang="en-US" dirty="0"/>
          </a:p>
        </p:txBody>
      </p:sp>
    </p:spTree>
    <p:custDataLst>
      <p:tags r:id="rId1"/>
    </p:custDataLst>
    <p:extLst>
      <p:ext uri="{BB962C8B-B14F-4D97-AF65-F5344CB8AC3E}">
        <p14:creationId xmlns:p14="http://schemas.microsoft.com/office/powerpoint/2010/main" val="376066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t>CDE Data Management System (DMS)</a:t>
            </a:r>
          </a:p>
        </p:txBody>
      </p:sp>
      <p:sp>
        <p:nvSpPr>
          <p:cNvPr id="6" name="Slide Number Placeholder 5"/>
          <p:cNvSpPr>
            <a:spLocks noGrp="1"/>
          </p:cNvSpPr>
          <p:nvPr>
            <p:ph type="sldNum" sz="quarter" idx="12"/>
          </p:nvPr>
        </p:nvSpPr>
        <p:spPr/>
        <p:txBody>
          <a:bodyPr/>
          <a:lstStyle/>
          <a:p>
            <a:fld id="{67726FA2-3EC9-4717-AD62-D8C823692DD3}" type="slidenum">
              <a:rPr lang="en-US" smtClean="0"/>
              <a:pPr/>
              <a:t>4</a:t>
            </a:fld>
            <a:endParaRPr lang="en-US" dirty="0"/>
          </a:p>
        </p:txBody>
      </p:sp>
      <p:pic>
        <p:nvPicPr>
          <p:cNvPr id="7" name="Picture 2" descr="A visual of the Exceptional Student Services Unit's Data Management System's main page.&#1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234" t="7816" r="17913" b="17205"/>
          <a:stretch/>
        </p:blipFill>
        <p:spPr bwMode="auto">
          <a:xfrm>
            <a:off x="1013988" y="1261750"/>
            <a:ext cx="7202724" cy="481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descr="An arrow pointing to the words &quot;View monitoring overview.&quot;"/>
          <p:cNvSpPr/>
          <p:nvPr/>
        </p:nvSpPr>
        <p:spPr>
          <a:xfrm>
            <a:off x="1013988" y="3149600"/>
            <a:ext cx="762000" cy="2946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11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CDE Data Management System (DMS) – Fiscal Tab</a:t>
            </a:r>
          </a:p>
        </p:txBody>
      </p:sp>
      <p:sp>
        <p:nvSpPr>
          <p:cNvPr id="6" name="Slide Number Placeholder 5"/>
          <p:cNvSpPr>
            <a:spLocks noGrp="1"/>
          </p:cNvSpPr>
          <p:nvPr>
            <p:ph type="sldNum" sz="quarter" idx="12"/>
          </p:nvPr>
        </p:nvSpPr>
        <p:spPr/>
        <p:txBody>
          <a:bodyPr/>
          <a:lstStyle/>
          <a:p>
            <a:fld id="{67726FA2-3EC9-4717-AD62-D8C823692DD3}" type="slidenum">
              <a:rPr lang="en-US" smtClean="0"/>
              <a:pPr/>
              <a:t>5</a:t>
            </a:fld>
            <a:endParaRPr lang="en-US" dirty="0"/>
          </a:p>
        </p:txBody>
      </p:sp>
      <p:pic>
        <p:nvPicPr>
          <p:cNvPr id="7" name="Picture 2" descr="An arrow pointing to the word &quot;fiscal&quo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578" t="8029" r="21796" b="3604"/>
          <a:stretch/>
        </p:blipFill>
        <p:spPr bwMode="auto">
          <a:xfrm>
            <a:off x="846306" y="1292369"/>
            <a:ext cx="7314713" cy="516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descr="An arrow pointing to the word &quot;fiscal&quot;."/>
          <p:cNvSpPr/>
          <p:nvPr/>
        </p:nvSpPr>
        <p:spPr>
          <a:xfrm rot="8034250">
            <a:off x="5126478" y="2237362"/>
            <a:ext cx="978408" cy="484632"/>
          </a:xfrm>
          <a:prstGeom prst="rightArrow">
            <a:avLst>
              <a:gd name="adj1" fmla="val 3394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965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CDE Data Management System (DMS) Current IDEA Fed App Narrative</a:t>
            </a:r>
          </a:p>
        </p:txBody>
      </p:sp>
      <p:pic>
        <p:nvPicPr>
          <p:cNvPr id="5" name="Content Placeholder 4" descr="A visual of how an administrative unit's fiscal page looks."/>
          <p:cNvPicPr>
            <a:picLocks noGrp="1" noChangeAspect="1"/>
          </p:cNvPicPr>
          <p:nvPr>
            <p:ph idx="1"/>
          </p:nvPr>
        </p:nvPicPr>
        <p:blipFill>
          <a:blip r:embed="rId4"/>
          <a:stretch>
            <a:fillRect/>
          </a:stretch>
        </p:blipFill>
        <p:spPr>
          <a:xfrm>
            <a:off x="628650" y="1902364"/>
            <a:ext cx="7886700" cy="376288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
        <p:nvSpPr>
          <p:cNvPr id="6" name="Oval 5" descr="A circle around the word &quot;fiscal&quot; on an administrative unit's page."/>
          <p:cNvSpPr/>
          <p:nvPr/>
        </p:nvSpPr>
        <p:spPr>
          <a:xfrm>
            <a:off x="759737" y="3091544"/>
            <a:ext cx="851349" cy="322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descr="A circle around the words &quot;Current IDEA Federal Application Narrative&quot; to show where it is posted on the page."/>
          <p:cNvSpPr/>
          <p:nvPr/>
        </p:nvSpPr>
        <p:spPr>
          <a:xfrm>
            <a:off x="6814458" y="4837610"/>
            <a:ext cx="1567542" cy="313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custDataLst>
      <p:tags r:id="rId1"/>
    </p:custDataLst>
    <p:extLst>
      <p:ext uri="{BB962C8B-B14F-4D97-AF65-F5344CB8AC3E}">
        <p14:creationId xmlns:p14="http://schemas.microsoft.com/office/powerpoint/2010/main" val="202112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t>IDEA Federal Application Narrative </a:t>
            </a:r>
          </a:p>
        </p:txBody>
      </p:sp>
      <p:pic>
        <p:nvPicPr>
          <p:cNvPr id="11" name="Picture 10" descr="A visual of the IDEA Federal Application Narrative's Instructions page.">
            <a:extLst>
              <a:ext uri="{FF2B5EF4-FFF2-40B4-BE49-F238E27FC236}">
                <a16:creationId xmlns:a16="http://schemas.microsoft.com/office/drawing/2014/main" id="{F6065D54-E1CC-421E-B222-9EAC4507D63E}"/>
              </a:ext>
            </a:extLst>
          </p:cNvPr>
          <p:cNvPicPr>
            <a:picLocks noChangeAspect="1"/>
          </p:cNvPicPr>
          <p:nvPr/>
        </p:nvPicPr>
        <p:blipFill rotWithShape="1">
          <a:blip r:embed="rId4"/>
          <a:srcRect l="3673" t="20821" r="35435" b="7272"/>
          <a:stretch/>
        </p:blipFill>
        <p:spPr>
          <a:xfrm>
            <a:off x="849797" y="1227515"/>
            <a:ext cx="7270474" cy="4829393"/>
          </a:xfrm>
          <a:prstGeom prst="rect">
            <a:avLst/>
          </a:prstGeom>
        </p:spPr>
      </p:pic>
      <p:sp>
        <p:nvSpPr>
          <p:cNvPr id="6" name="Slide Number Placeholder 5"/>
          <p:cNvSpPr>
            <a:spLocks noGrp="1"/>
          </p:cNvSpPr>
          <p:nvPr>
            <p:ph type="sldNum" sz="quarter" idx="12"/>
          </p:nvPr>
        </p:nvSpPr>
        <p:spPr/>
        <p:txBody>
          <a:bodyPr/>
          <a:lstStyle/>
          <a:p>
            <a:fld id="{67726FA2-3EC9-4717-AD62-D8C823692DD3}" type="slidenum">
              <a:rPr lang="en-US" smtClean="0"/>
              <a:pPr/>
              <a:t>7</a:t>
            </a:fld>
            <a:endParaRPr lang="en-US" dirty="0"/>
          </a:p>
        </p:txBody>
      </p:sp>
    </p:spTree>
    <p:custDataLst>
      <p:tags r:id="rId1"/>
    </p:custDataLst>
    <p:extLst>
      <p:ext uri="{BB962C8B-B14F-4D97-AF65-F5344CB8AC3E}">
        <p14:creationId xmlns:p14="http://schemas.microsoft.com/office/powerpoint/2010/main" val="415776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B8C5-4FA8-4134-BBB0-D659A17007AD}"/>
              </a:ext>
            </a:extLst>
          </p:cNvPr>
          <p:cNvSpPr>
            <a:spLocks noGrp="1"/>
          </p:cNvSpPr>
          <p:nvPr>
            <p:ph type="title"/>
          </p:nvPr>
        </p:nvSpPr>
        <p:spPr/>
        <p:txBody>
          <a:bodyPr/>
          <a:lstStyle/>
          <a:p>
            <a:r>
              <a:rPr lang="en-US" dirty="0"/>
              <a:t>Special Education Fiscal Assurances &amp; Certifications</a:t>
            </a:r>
          </a:p>
        </p:txBody>
      </p:sp>
      <p:pic>
        <p:nvPicPr>
          <p:cNvPr id="6" name="Content Placeholder 5" descr="A visual of the Special Education Fiscal Assurances and Certifications form.">
            <a:extLst>
              <a:ext uri="{FF2B5EF4-FFF2-40B4-BE49-F238E27FC236}">
                <a16:creationId xmlns:a16="http://schemas.microsoft.com/office/drawing/2014/main" id="{326EF571-630D-453B-87D5-5AFB6BC1231E}"/>
              </a:ext>
            </a:extLst>
          </p:cNvPr>
          <p:cNvPicPr>
            <a:picLocks noGrp="1" noChangeAspect="1"/>
          </p:cNvPicPr>
          <p:nvPr>
            <p:ph idx="1"/>
          </p:nvPr>
        </p:nvPicPr>
        <p:blipFill rotWithShape="1">
          <a:blip r:embed="rId3"/>
          <a:srcRect l="2615" t="19821" r="36515" b="7588"/>
          <a:stretch/>
        </p:blipFill>
        <p:spPr>
          <a:xfrm>
            <a:off x="938327" y="1307150"/>
            <a:ext cx="7267346" cy="4874989"/>
          </a:xfrm>
        </p:spPr>
      </p:pic>
      <p:sp>
        <p:nvSpPr>
          <p:cNvPr id="4" name="Slide Number Placeholder 3">
            <a:extLst>
              <a:ext uri="{FF2B5EF4-FFF2-40B4-BE49-F238E27FC236}">
                <a16:creationId xmlns:a16="http://schemas.microsoft.com/office/drawing/2014/main" id="{95F50ED6-7036-41C2-8EE6-2E36B5589D7E}"/>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464741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Example</a:t>
            </a:r>
          </a:p>
        </p:txBody>
      </p:sp>
      <p:graphicFrame>
        <p:nvGraphicFramePr>
          <p:cNvPr id="5" name="Content Placeholder 4" descr="A visual of the IDEA Federal Application narrative."/>
          <p:cNvGraphicFramePr>
            <a:graphicFrameLocks noGrp="1"/>
          </p:cNvGraphicFramePr>
          <p:nvPr>
            <p:ph idx="1"/>
            <p:extLst>
              <p:ext uri="{D42A27DB-BD31-4B8C-83A1-F6EECF244321}">
                <p14:modId xmlns:p14="http://schemas.microsoft.com/office/powerpoint/2010/main" val="4122957747"/>
              </p:ext>
            </p:extLst>
          </p:nvPr>
        </p:nvGraphicFramePr>
        <p:xfrm>
          <a:off x="1341125" y="1245328"/>
          <a:ext cx="6418211" cy="5120635"/>
        </p:xfrm>
        <a:graphic>
          <a:graphicData uri="http://schemas.openxmlformats.org/drawingml/2006/table">
            <a:tbl>
              <a:tblPr firstRow="1"/>
              <a:tblGrid>
                <a:gridCol w="271306">
                  <a:extLst>
                    <a:ext uri="{9D8B030D-6E8A-4147-A177-3AD203B41FA5}">
                      <a16:colId xmlns:a16="http://schemas.microsoft.com/office/drawing/2014/main" val="20000"/>
                    </a:ext>
                  </a:extLst>
                </a:gridCol>
                <a:gridCol w="180872">
                  <a:extLst>
                    <a:ext uri="{9D8B030D-6E8A-4147-A177-3AD203B41FA5}">
                      <a16:colId xmlns:a16="http://schemas.microsoft.com/office/drawing/2014/main" val="20001"/>
                    </a:ext>
                  </a:extLst>
                </a:gridCol>
                <a:gridCol w="230199">
                  <a:extLst>
                    <a:ext uri="{9D8B030D-6E8A-4147-A177-3AD203B41FA5}">
                      <a16:colId xmlns:a16="http://schemas.microsoft.com/office/drawing/2014/main" val="20002"/>
                    </a:ext>
                  </a:extLst>
                </a:gridCol>
                <a:gridCol w="221979">
                  <a:extLst>
                    <a:ext uri="{9D8B030D-6E8A-4147-A177-3AD203B41FA5}">
                      <a16:colId xmlns:a16="http://schemas.microsoft.com/office/drawing/2014/main" val="20003"/>
                    </a:ext>
                  </a:extLst>
                </a:gridCol>
                <a:gridCol w="221979">
                  <a:extLst>
                    <a:ext uri="{9D8B030D-6E8A-4147-A177-3AD203B41FA5}">
                      <a16:colId xmlns:a16="http://schemas.microsoft.com/office/drawing/2014/main" val="20004"/>
                    </a:ext>
                  </a:extLst>
                </a:gridCol>
                <a:gridCol w="180872">
                  <a:extLst>
                    <a:ext uri="{9D8B030D-6E8A-4147-A177-3AD203B41FA5}">
                      <a16:colId xmlns:a16="http://schemas.microsoft.com/office/drawing/2014/main" val="20005"/>
                    </a:ext>
                  </a:extLst>
                </a:gridCol>
                <a:gridCol w="180872">
                  <a:extLst>
                    <a:ext uri="{9D8B030D-6E8A-4147-A177-3AD203B41FA5}">
                      <a16:colId xmlns:a16="http://schemas.microsoft.com/office/drawing/2014/main" val="20006"/>
                    </a:ext>
                  </a:extLst>
                </a:gridCol>
                <a:gridCol w="180872">
                  <a:extLst>
                    <a:ext uri="{9D8B030D-6E8A-4147-A177-3AD203B41FA5}">
                      <a16:colId xmlns:a16="http://schemas.microsoft.com/office/drawing/2014/main" val="20007"/>
                    </a:ext>
                  </a:extLst>
                </a:gridCol>
                <a:gridCol w="180872">
                  <a:extLst>
                    <a:ext uri="{9D8B030D-6E8A-4147-A177-3AD203B41FA5}">
                      <a16:colId xmlns:a16="http://schemas.microsoft.com/office/drawing/2014/main" val="20008"/>
                    </a:ext>
                  </a:extLst>
                </a:gridCol>
                <a:gridCol w="180872">
                  <a:extLst>
                    <a:ext uri="{9D8B030D-6E8A-4147-A177-3AD203B41FA5}">
                      <a16:colId xmlns:a16="http://schemas.microsoft.com/office/drawing/2014/main" val="20009"/>
                    </a:ext>
                  </a:extLst>
                </a:gridCol>
                <a:gridCol w="180872">
                  <a:extLst>
                    <a:ext uri="{9D8B030D-6E8A-4147-A177-3AD203B41FA5}">
                      <a16:colId xmlns:a16="http://schemas.microsoft.com/office/drawing/2014/main" val="20010"/>
                    </a:ext>
                  </a:extLst>
                </a:gridCol>
                <a:gridCol w="180872">
                  <a:extLst>
                    <a:ext uri="{9D8B030D-6E8A-4147-A177-3AD203B41FA5}">
                      <a16:colId xmlns:a16="http://schemas.microsoft.com/office/drawing/2014/main" val="20011"/>
                    </a:ext>
                  </a:extLst>
                </a:gridCol>
                <a:gridCol w="180872">
                  <a:extLst>
                    <a:ext uri="{9D8B030D-6E8A-4147-A177-3AD203B41FA5}">
                      <a16:colId xmlns:a16="http://schemas.microsoft.com/office/drawing/2014/main" val="20012"/>
                    </a:ext>
                  </a:extLst>
                </a:gridCol>
                <a:gridCol w="180872">
                  <a:extLst>
                    <a:ext uri="{9D8B030D-6E8A-4147-A177-3AD203B41FA5}">
                      <a16:colId xmlns:a16="http://schemas.microsoft.com/office/drawing/2014/main" val="20013"/>
                    </a:ext>
                  </a:extLst>
                </a:gridCol>
                <a:gridCol w="180872">
                  <a:extLst>
                    <a:ext uri="{9D8B030D-6E8A-4147-A177-3AD203B41FA5}">
                      <a16:colId xmlns:a16="http://schemas.microsoft.com/office/drawing/2014/main" val="20014"/>
                    </a:ext>
                  </a:extLst>
                </a:gridCol>
                <a:gridCol w="180872">
                  <a:extLst>
                    <a:ext uri="{9D8B030D-6E8A-4147-A177-3AD203B41FA5}">
                      <a16:colId xmlns:a16="http://schemas.microsoft.com/office/drawing/2014/main" val="20015"/>
                    </a:ext>
                  </a:extLst>
                </a:gridCol>
                <a:gridCol w="221979">
                  <a:extLst>
                    <a:ext uri="{9D8B030D-6E8A-4147-A177-3AD203B41FA5}">
                      <a16:colId xmlns:a16="http://schemas.microsoft.com/office/drawing/2014/main" val="20016"/>
                    </a:ext>
                  </a:extLst>
                </a:gridCol>
                <a:gridCol w="180872">
                  <a:extLst>
                    <a:ext uri="{9D8B030D-6E8A-4147-A177-3AD203B41FA5}">
                      <a16:colId xmlns:a16="http://schemas.microsoft.com/office/drawing/2014/main" val="20017"/>
                    </a:ext>
                  </a:extLst>
                </a:gridCol>
                <a:gridCol w="180872">
                  <a:extLst>
                    <a:ext uri="{9D8B030D-6E8A-4147-A177-3AD203B41FA5}">
                      <a16:colId xmlns:a16="http://schemas.microsoft.com/office/drawing/2014/main" val="20018"/>
                    </a:ext>
                  </a:extLst>
                </a:gridCol>
                <a:gridCol w="180872">
                  <a:extLst>
                    <a:ext uri="{9D8B030D-6E8A-4147-A177-3AD203B41FA5}">
                      <a16:colId xmlns:a16="http://schemas.microsoft.com/office/drawing/2014/main" val="20019"/>
                    </a:ext>
                  </a:extLst>
                </a:gridCol>
                <a:gridCol w="180872">
                  <a:extLst>
                    <a:ext uri="{9D8B030D-6E8A-4147-A177-3AD203B41FA5}">
                      <a16:colId xmlns:a16="http://schemas.microsoft.com/office/drawing/2014/main" val="20020"/>
                    </a:ext>
                  </a:extLst>
                </a:gridCol>
                <a:gridCol w="180872">
                  <a:extLst>
                    <a:ext uri="{9D8B030D-6E8A-4147-A177-3AD203B41FA5}">
                      <a16:colId xmlns:a16="http://schemas.microsoft.com/office/drawing/2014/main" val="20021"/>
                    </a:ext>
                  </a:extLst>
                </a:gridCol>
                <a:gridCol w="180872">
                  <a:extLst>
                    <a:ext uri="{9D8B030D-6E8A-4147-A177-3AD203B41FA5}">
                      <a16:colId xmlns:a16="http://schemas.microsoft.com/office/drawing/2014/main" val="20022"/>
                    </a:ext>
                  </a:extLst>
                </a:gridCol>
                <a:gridCol w="180872">
                  <a:extLst>
                    <a:ext uri="{9D8B030D-6E8A-4147-A177-3AD203B41FA5}">
                      <a16:colId xmlns:a16="http://schemas.microsoft.com/office/drawing/2014/main" val="20023"/>
                    </a:ext>
                  </a:extLst>
                </a:gridCol>
                <a:gridCol w="180872">
                  <a:extLst>
                    <a:ext uri="{9D8B030D-6E8A-4147-A177-3AD203B41FA5}">
                      <a16:colId xmlns:a16="http://schemas.microsoft.com/office/drawing/2014/main" val="20024"/>
                    </a:ext>
                  </a:extLst>
                </a:gridCol>
                <a:gridCol w="180872">
                  <a:extLst>
                    <a:ext uri="{9D8B030D-6E8A-4147-A177-3AD203B41FA5}">
                      <a16:colId xmlns:a16="http://schemas.microsoft.com/office/drawing/2014/main" val="20025"/>
                    </a:ext>
                  </a:extLst>
                </a:gridCol>
                <a:gridCol w="180872">
                  <a:extLst>
                    <a:ext uri="{9D8B030D-6E8A-4147-A177-3AD203B41FA5}">
                      <a16:colId xmlns:a16="http://schemas.microsoft.com/office/drawing/2014/main" val="20026"/>
                    </a:ext>
                  </a:extLst>
                </a:gridCol>
                <a:gridCol w="180872">
                  <a:extLst>
                    <a:ext uri="{9D8B030D-6E8A-4147-A177-3AD203B41FA5}">
                      <a16:colId xmlns:a16="http://schemas.microsoft.com/office/drawing/2014/main" val="20027"/>
                    </a:ext>
                  </a:extLst>
                </a:gridCol>
                <a:gridCol w="180872">
                  <a:extLst>
                    <a:ext uri="{9D8B030D-6E8A-4147-A177-3AD203B41FA5}">
                      <a16:colId xmlns:a16="http://schemas.microsoft.com/office/drawing/2014/main" val="20028"/>
                    </a:ext>
                  </a:extLst>
                </a:gridCol>
                <a:gridCol w="180872">
                  <a:extLst>
                    <a:ext uri="{9D8B030D-6E8A-4147-A177-3AD203B41FA5}">
                      <a16:colId xmlns:a16="http://schemas.microsoft.com/office/drawing/2014/main" val="20029"/>
                    </a:ext>
                  </a:extLst>
                </a:gridCol>
                <a:gridCol w="180872">
                  <a:extLst>
                    <a:ext uri="{9D8B030D-6E8A-4147-A177-3AD203B41FA5}">
                      <a16:colId xmlns:a16="http://schemas.microsoft.com/office/drawing/2014/main" val="20030"/>
                    </a:ext>
                  </a:extLst>
                </a:gridCol>
                <a:gridCol w="180872">
                  <a:extLst>
                    <a:ext uri="{9D8B030D-6E8A-4147-A177-3AD203B41FA5}">
                      <a16:colId xmlns:a16="http://schemas.microsoft.com/office/drawing/2014/main" val="20031"/>
                    </a:ext>
                  </a:extLst>
                </a:gridCol>
                <a:gridCol w="180872">
                  <a:extLst>
                    <a:ext uri="{9D8B030D-6E8A-4147-A177-3AD203B41FA5}">
                      <a16:colId xmlns:a16="http://schemas.microsoft.com/office/drawing/2014/main" val="20032"/>
                    </a:ext>
                  </a:extLst>
                </a:gridCol>
                <a:gridCol w="186353">
                  <a:extLst>
                    <a:ext uri="{9D8B030D-6E8A-4147-A177-3AD203B41FA5}">
                      <a16:colId xmlns:a16="http://schemas.microsoft.com/office/drawing/2014/main" val="20033"/>
                    </a:ext>
                  </a:extLst>
                </a:gridCol>
              </a:tblGrid>
              <a:tr h="497563">
                <a:tc gridSpan="33">
                  <a:txBody>
                    <a:bodyPr/>
                    <a:lstStyle/>
                    <a:p>
                      <a:pPr algn="ctr" fontAlgn="ctr"/>
                      <a:r>
                        <a:rPr lang="en-US" sz="1200" b="1" i="0" u="none" strike="noStrike" dirty="0">
                          <a:solidFill>
                            <a:srgbClr val="FFFFFF"/>
                          </a:solidFill>
                          <a:effectLst/>
                          <a:latin typeface="Museo Slab 500" panose="02000000000000000000"/>
                        </a:rPr>
                        <a:t>IDEA Part B</a:t>
                      </a:r>
                      <a:br>
                        <a:rPr lang="en-US" sz="1200" b="1" i="0" u="none" strike="noStrike" dirty="0">
                          <a:solidFill>
                            <a:srgbClr val="FFFFFF"/>
                          </a:solidFill>
                          <a:effectLst/>
                          <a:latin typeface="Museo Slab 500" panose="02000000000000000000"/>
                        </a:rPr>
                      </a:br>
                      <a:r>
                        <a:rPr lang="en-US" sz="1200" b="1" i="0" u="none" strike="noStrike" dirty="0">
                          <a:solidFill>
                            <a:srgbClr val="FFFFFF"/>
                          </a:solidFill>
                          <a:effectLst/>
                          <a:latin typeface="Museo Slab 500" panose="02000000000000000000"/>
                        </a:rPr>
                        <a:t>Project Narrative ~ Project A: Special Education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C667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a:solidFill>
                          <a:srgbClr val="000000"/>
                        </a:solidFill>
                        <a:effectLst/>
                        <a:latin typeface="Palatino Linotype" panose="0204050205050503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125102">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r h="298538">
                <a:tc gridSpan="6">
                  <a:txBody>
                    <a:bodyPr/>
                    <a:lstStyle/>
                    <a:p>
                      <a:pPr algn="r" fontAlgn="ctr"/>
                      <a:r>
                        <a:rPr lang="en-US" sz="800" b="1" i="0" u="none" strike="noStrike">
                          <a:solidFill>
                            <a:srgbClr val="000000"/>
                          </a:solidFill>
                          <a:effectLst/>
                          <a:latin typeface="Calibri" panose="020F0502020204030204" pitchFamily="34" charset="0"/>
                        </a:rPr>
                        <a:t>Submission Date:</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11">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125102">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298538">
                <a:tc gridSpan="6">
                  <a:txBody>
                    <a:bodyPr/>
                    <a:lstStyle/>
                    <a:p>
                      <a:pPr algn="ctr" fontAlgn="ctr"/>
                      <a:r>
                        <a:rPr lang="en-US" sz="800" b="1" i="0" u="none" strike="noStrike">
                          <a:solidFill>
                            <a:srgbClr val="000000"/>
                          </a:solidFill>
                          <a:effectLst/>
                          <a:latin typeface="Calibri" panose="020F0502020204030204" pitchFamily="34" charset="0"/>
                        </a:rPr>
                        <a:t>AU / SOP Name and Number:</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6">
                  <a:txBody>
                    <a:bodyPr/>
                    <a:lstStyle/>
                    <a:p>
                      <a:pPr algn="l" fontAlgn="ctr"/>
                      <a:r>
                        <a:rPr lang="en-US" sz="800" b="0" i="0" u="none" strike="noStrike">
                          <a:solidFill>
                            <a:srgbClr val="000000"/>
                          </a:solidFill>
                          <a:effectLst/>
                          <a:latin typeface="Calibri" panose="020F0502020204030204" pitchFamily="34" charset="0"/>
                        </a:rPr>
                        <a:t>Select from dropdown on Certification tab, all tabs will populate from Certification tab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136474">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r h="156377">
                <a:tc gridSpan="33">
                  <a:txBody>
                    <a:bodyPr/>
                    <a:lstStyle/>
                    <a:p>
                      <a:pPr algn="l" fontAlgn="ctr"/>
                      <a:r>
                        <a:rPr lang="en-US" sz="800" b="1" i="0" u="none" strike="noStrike" dirty="0">
                          <a:solidFill>
                            <a:srgbClr val="000000"/>
                          </a:solidFill>
                          <a:effectLst/>
                          <a:latin typeface="Calibri" panose="020F0502020204030204" pitchFamily="34" charset="0"/>
                        </a:rPr>
                        <a:t>NARRATIVE CYCLE 2019 - 2020 through 2021 - 2022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136474">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13">
                  <a:txBody>
                    <a:bodyPr/>
                    <a:lstStyle/>
                    <a:p>
                      <a:pPr algn="l" fontAlgn="ctr"/>
                      <a:r>
                        <a:rPr lang="en-US" sz="800" b="0" i="1" u="none" strike="noStrike">
                          <a:solidFill>
                            <a:srgbClr val="000000"/>
                          </a:solidFill>
                          <a:effectLst/>
                          <a:latin typeface="Calibri" panose="020F0502020204030204" pitchFamily="34" charset="0"/>
                        </a:rPr>
                        <a:t>Check One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7"/>
                  </a:ext>
                </a:extLst>
              </a:tr>
              <a:tr h="213242">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800" b="0" i="0" u="none" strike="noStrike">
                          <a:solidFill>
                            <a:srgbClr val="000000"/>
                          </a:solidFill>
                          <a:effectLst/>
                          <a:latin typeface="Calibri" panose="020F0502020204030204" pitchFamily="34" charset="0"/>
                        </a:rPr>
                        <a:t>New</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800" b="0" i="0" u="none" strike="noStrike">
                          <a:solidFill>
                            <a:srgbClr val="000000"/>
                          </a:solidFill>
                          <a:effectLst/>
                          <a:latin typeface="Calibri" panose="020F0502020204030204" pitchFamily="34" charset="0"/>
                        </a:rPr>
                        <a:t>Amendment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8"/>
                  </a:ext>
                </a:extLst>
              </a:tr>
              <a:tr h="136474">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09"/>
                  </a:ext>
                </a:extLst>
              </a:tr>
              <a:tr h="156377">
                <a:tc gridSpan="33">
                  <a:txBody>
                    <a:bodyPr/>
                    <a:lstStyle/>
                    <a:p>
                      <a:pPr algn="l" fontAlgn="ctr"/>
                      <a:r>
                        <a:rPr lang="en-US" sz="800" b="1" i="0" u="none" strike="noStrike">
                          <a:solidFill>
                            <a:srgbClr val="000000"/>
                          </a:solidFill>
                          <a:effectLst/>
                          <a:latin typeface="Calibri" panose="020F0502020204030204" pitchFamily="34" charset="0"/>
                        </a:rPr>
                        <a:t>FUND 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136474">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33">
                  <a:txBody>
                    <a:bodyPr/>
                    <a:lstStyle/>
                    <a:p>
                      <a:pPr algn="l" fontAlgn="ctr"/>
                      <a:r>
                        <a:rPr lang="en-US" sz="800" b="0" i="1" u="none" strike="noStrike">
                          <a:solidFill>
                            <a:srgbClr val="000000"/>
                          </a:solidFill>
                          <a:effectLst/>
                          <a:latin typeface="Calibri" panose="020F0502020204030204" pitchFamily="34" charset="0"/>
                        </a:rPr>
                        <a:t>Check One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18928">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en-US" sz="800" b="0" i="0" u="none" strike="noStrike">
                          <a:solidFill>
                            <a:srgbClr val="000000"/>
                          </a:solidFill>
                          <a:effectLst/>
                          <a:latin typeface="Calibri" panose="020F0502020204030204" pitchFamily="34" charset="0"/>
                        </a:rPr>
                        <a:t>  IDEA: Part B Flow Through Funds</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2"/>
                  </a:ext>
                </a:extLst>
              </a:tr>
              <a:tr h="136474">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3"/>
                  </a:ext>
                </a:extLst>
              </a:tr>
              <a:tr h="1222584">
                <a:tc>
                  <a:txBody>
                    <a:bodyPr/>
                    <a:lstStyle/>
                    <a:p>
                      <a:pPr algn="ctr" fontAlgn="ctr"/>
                      <a:r>
                        <a:rPr lang="en-US" sz="8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2">
                  <a:txBody>
                    <a:bodyPr/>
                    <a:lstStyle/>
                    <a:p>
                      <a:pPr algn="l" fontAlgn="ctr"/>
                      <a:r>
                        <a:rPr lang="en-US" sz="800" b="1" i="0" u="none" strike="noStrike" dirty="0">
                          <a:solidFill>
                            <a:srgbClr val="000000"/>
                          </a:solidFill>
                          <a:effectLst/>
                          <a:latin typeface="Calibri" panose="020F0502020204030204" pitchFamily="34" charset="0"/>
                        </a:rPr>
                        <a:t>OBJECTIVE 1: STAFF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Employ appropriately licensed and endorsed special education personnel to include instructional staff, speech language pathologists, related service providers, administrative staff, and coordinators to meet all IDEA requirements.  Employ appropriately licensed and </a:t>
                      </a:r>
                      <a:r>
                        <a:rPr lang="en-US" sz="800" b="1" i="0" u="none" strike="noStrike" dirty="0" err="1">
                          <a:solidFill>
                            <a:srgbClr val="000000"/>
                          </a:solidFill>
                          <a:effectLst/>
                          <a:latin typeface="Calibri" panose="020F0502020204030204" pitchFamily="34" charset="0"/>
                        </a:rPr>
                        <a:t>endoresed</a:t>
                      </a:r>
                      <a:r>
                        <a:rPr lang="en-US" sz="800" b="1" i="0" u="none" strike="noStrike" dirty="0">
                          <a:solidFill>
                            <a:srgbClr val="000000"/>
                          </a:solidFill>
                          <a:effectLst/>
                          <a:latin typeface="Calibri" panose="020F0502020204030204" pitchFamily="34" charset="0"/>
                        </a:rPr>
                        <a:t> math and reading interventionists (general education teachers) to provide intervention services to students with disabilities. Employ qualified special education paraprofessionals and office support personnel to meet all IDEA requirements.  Staff are subject to time and effort documentation; only the time associated with special education responsibilities may be funded by IDEA federal funds.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136474">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5"/>
                  </a:ext>
                </a:extLst>
              </a:tr>
              <a:tr h="284322">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29">
                  <a:txBody>
                    <a:bodyPr/>
                    <a:lstStyle/>
                    <a:p>
                      <a:pPr algn="l" fontAlgn="t"/>
                      <a:r>
                        <a:rPr lang="en-US" sz="700" b="0" i="0" u="none" strike="noStrike">
                          <a:solidFill>
                            <a:srgbClr val="000000"/>
                          </a:solidFill>
                          <a:effectLst/>
                          <a:latin typeface="Calibri" panose="020F0502020204030204" pitchFamily="34" charset="0"/>
                        </a:rPr>
                        <a:t>Activity 1 - Salaries and benefits of instructional and support staff (0100 / 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142161">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136474">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0018"/>
                  </a:ext>
                </a:extLst>
              </a:tr>
              <a:tr h="284322">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29">
                  <a:txBody>
                    <a:bodyPr/>
                    <a:lstStyle/>
                    <a:p>
                      <a:pPr algn="l" fontAlgn="t"/>
                      <a:r>
                        <a:rPr lang="en-US" sz="700" b="0" i="0" u="none" strike="noStrike">
                          <a:solidFill>
                            <a:srgbClr val="000000"/>
                          </a:solidFill>
                          <a:effectLst/>
                          <a:latin typeface="Calibri" panose="020F0502020204030204" pitchFamily="34" charset="0"/>
                        </a:rPr>
                        <a:t>Activity 2 - Salaries and benefits of math/reading interventionists (general education teachers) (0100 / 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142161">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custDataLst>
      <p:tags r:id="rId1"/>
    </p:custDataLst>
    <p:extLst>
      <p:ext uri="{BB962C8B-B14F-4D97-AF65-F5344CB8AC3E}">
        <p14:creationId xmlns:p14="http://schemas.microsoft.com/office/powerpoint/2010/main" val="304031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3482</Words>
  <Application>Microsoft Office PowerPoint</Application>
  <PresentationFormat>On-screen Show (4:3)</PresentationFormat>
  <Paragraphs>214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Museo Slab 500</vt:lpstr>
      <vt:lpstr>Palatino Linotype</vt:lpstr>
      <vt:lpstr>Trebuchet MS</vt:lpstr>
      <vt:lpstr>Wingdings 2</vt:lpstr>
      <vt:lpstr>Office Theme</vt:lpstr>
      <vt:lpstr> Fiscal Processes  New Directors’ Orientation  August 25, 2021 Exceptional Student Services Unit - CDE</vt:lpstr>
      <vt:lpstr>Where do we begin?</vt:lpstr>
      <vt:lpstr>IDEA Federal Application Narratives </vt:lpstr>
      <vt:lpstr>CDE Data Management System (DMS)</vt:lpstr>
      <vt:lpstr>CDE Data Management System (DMS) – Fiscal Tab</vt:lpstr>
      <vt:lpstr>CDE Data Management System (DMS) Current IDEA Fed App Narrative</vt:lpstr>
      <vt:lpstr>IDEA Federal Application Narrative </vt:lpstr>
      <vt:lpstr>Special Education Fiscal Assurances &amp; Certifications</vt:lpstr>
      <vt:lpstr>Project Example</vt:lpstr>
      <vt:lpstr>Project Example - Continued</vt:lpstr>
      <vt:lpstr>Project Example – Continued End of year Performance Reports</vt:lpstr>
      <vt:lpstr>Narrative Projects</vt:lpstr>
      <vt:lpstr>Allowable Uses</vt:lpstr>
      <vt:lpstr>Items to Remember</vt:lpstr>
      <vt:lpstr>Special Education Fiscal Advisory Committee (SEFAC)</vt:lpstr>
      <vt:lpstr>High-Cost Reimbursements – Funding Opportunity</vt:lpstr>
      <vt:lpstr>SEFAC Legislative Report for Fiscal Year 2018-2019 Costs Reimbursed in FY 2019-2020 </vt:lpstr>
      <vt:lpstr>Contacts</vt:lpstr>
      <vt:lpstr>Questions?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Timmerman, Amanda</cp:lastModifiedBy>
  <cp:revision>109</cp:revision>
  <cp:lastPrinted>2019-08-12T21:13:01Z</cp:lastPrinted>
  <dcterms:created xsi:type="dcterms:W3CDTF">2019-06-25T17:30:52Z</dcterms:created>
  <dcterms:modified xsi:type="dcterms:W3CDTF">2021-08-23T19:58:56Z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15E8E24B-115E-4284-9F02-433B7363418D</vt:lpwstr>
  </property>
  <property fmtid="{D5CDD505-2E9C-101B-9397-08002B2CF9AE}" pid="3" name="ArticulatePath">
    <vt:lpwstr>Moira Blake &amp; Fiscal, New Director's Orientation 2021_presentation</vt:lpwstr>
  </property>
</Properties>
</file>