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6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7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8.xml" ContentType="application/vnd.openxmlformats-officedocument.presentationml.notesSlide+xml"/>
  <Override PartName="/ppt/tags/tag23.xml" ContentType="application/vnd.openxmlformats-officedocument.presentationml.tags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notesSlides/notesSlide10.xml" ContentType="application/vnd.openxmlformats-officedocument.presentationml.notesSlide+xml"/>
  <Override PartName="/ppt/tags/tag25.xml" ContentType="application/vnd.openxmlformats-officedocument.presentationml.tags+xml"/>
  <Override PartName="/ppt/notesSlides/notesSlide11.xml" ContentType="application/vnd.openxmlformats-officedocument.presentationml.notesSlide+xml"/>
  <Override PartName="/ppt/tags/tag26.xml" ContentType="application/vnd.openxmlformats-officedocument.presentationml.tags+xml"/>
  <Override PartName="/ppt/notesSlides/notesSlide1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301" r:id="rId3"/>
    <p:sldId id="344" r:id="rId4"/>
    <p:sldId id="356" r:id="rId5"/>
    <p:sldId id="269" r:id="rId6"/>
    <p:sldId id="357" r:id="rId7"/>
    <p:sldId id="358" r:id="rId8"/>
    <p:sldId id="359" r:id="rId9"/>
    <p:sldId id="277" r:id="rId10"/>
    <p:sldId id="270" r:id="rId11"/>
    <p:sldId id="258" r:id="rId12"/>
    <p:sldId id="360" r:id="rId13"/>
    <p:sldId id="371" r:id="rId14"/>
    <p:sldId id="373" r:id="rId15"/>
    <p:sldId id="372" r:id="rId16"/>
    <p:sldId id="361" r:id="rId17"/>
    <p:sldId id="363" r:id="rId18"/>
    <p:sldId id="362" r:id="rId19"/>
    <p:sldId id="365" r:id="rId20"/>
    <p:sldId id="364" r:id="rId21"/>
    <p:sldId id="348" r:id="rId22"/>
    <p:sldId id="366" r:id="rId23"/>
    <p:sldId id="367" r:id="rId24"/>
    <p:sldId id="311" r:id="rId25"/>
    <p:sldId id="330" r:id="rId26"/>
  </p:sldIdLst>
  <p:sldSz cx="9144000" cy="6858000" type="screen4x3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8A38EA3-4075-7122-C62A-09D1C01EDAEE}" name="Whitmore, Kerry" initials="WK" userId="S::Whitmore_k@cde.state.co.us::e8d0bb64-ee55-45e4-909b-56fe3e9ae6c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66FF"/>
    <a:srgbClr val="00B050"/>
    <a:srgbClr val="EF7E29"/>
    <a:srgbClr val="4C81B5"/>
    <a:srgbClr val="FFC000"/>
    <a:srgbClr val="FF5050"/>
    <a:srgbClr val="9900CC"/>
    <a:srgbClr val="00B0F0"/>
    <a:srgbClr val="92D050"/>
    <a:srgbClr val="FF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9806" autoAdjust="0"/>
  </p:normalViewPr>
  <p:slideViewPr>
    <p:cSldViewPr snapToGrid="0">
      <p:cViewPr varScale="1">
        <p:scale>
          <a:sx n="95" d="100"/>
          <a:sy n="95" d="100"/>
        </p:scale>
        <p:origin x="780" y="84"/>
      </p:cViewPr>
      <p:guideLst/>
    </p:cSldViewPr>
  </p:slideViewPr>
  <p:outlineViewPr>
    <p:cViewPr>
      <p:scale>
        <a:sx n="33" d="100"/>
        <a:sy n="33" d="100"/>
      </p:scale>
      <p:origin x="0" y="-33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60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2E894-E0CE-40CF-8CA0-23F05C6E40C6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C3E97E-4890-4915-A7C2-F3D207C52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885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3E97E-4890-4915-A7C2-F3D207C521C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873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3E97E-4890-4915-A7C2-F3D207C521C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7031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3E97E-4890-4915-A7C2-F3D207C521C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7405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3E97E-4890-4915-A7C2-F3D207C521C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568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3E97E-4890-4915-A7C2-F3D207C521C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793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/>
              <a:t>Brief explanation of how CDE got here.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3E97E-4890-4915-A7C2-F3D207C521C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947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3E97E-4890-4915-A7C2-F3D207C521C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0465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3E97E-4890-4915-A7C2-F3D207C521C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35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C3E97E-4890-4915-A7C2-F3D207C521C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7555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C3E97E-4890-4915-A7C2-F3D207C521C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4125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C3E97E-4890-4915-A7C2-F3D207C521C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11120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C3E97E-4890-4915-A7C2-F3D207C521C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1801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85800" y="2595716"/>
            <a:ext cx="7772400" cy="2337620"/>
          </a:xfrm>
        </p:spPr>
        <p:txBody>
          <a:bodyPr anchor="t" anchorCtr="0"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4079" y="6427018"/>
            <a:ext cx="20574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8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811" y="420328"/>
            <a:ext cx="5158247" cy="590603"/>
          </a:xfrm>
        </p:spPr>
        <p:txBody>
          <a:bodyPr lIns="0" tIns="0" rIns="0" bIns="0" anchor="t" anchorCtr="0">
            <a:normAutofit/>
          </a:bodyPr>
          <a:lstStyle>
            <a:lvl1pPr>
              <a:defRPr sz="2400">
                <a:solidFill>
                  <a:schemeClr val="tx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63040"/>
            <a:ext cx="7886700" cy="4640674"/>
          </a:xfrm>
        </p:spPr>
        <p:txBody>
          <a:bodyPr lIns="0" tIns="0" r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72200"/>
            <a:ext cx="1143000" cy="48591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3071" y="6427018"/>
            <a:ext cx="20574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9" y="41458"/>
            <a:ext cx="934373" cy="106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628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463040"/>
            <a:ext cx="3886200" cy="45837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463040"/>
            <a:ext cx="3886200" cy="45837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7" cy="12192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45193" y="254514"/>
            <a:ext cx="6081865" cy="756418"/>
          </a:xfrm>
        </p:spPr>
        <p:txBody>
          <a:bodyPr lIns="0" tIns="0" rIns="0" bIns="0" anchor="t" anchorCtr="0">
            <a:normAutofit/>
          </a:bodyPr>
          <a:lstStyle>
            <a:lvl1pPr>
              <a:defRPr sz="2400">
                <a:solidFill>
                  <a:schemeClr val="tx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72200"/>
            <a:ext cx="1143000" cy="485919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3071" y="6427018"/>
            <a:ext cx="20574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206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3071" y="6427018"/>
            <a:ext cx="20574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45193" y="254514"/>
            <a:ext cx="6081865" cy="756418"/>
          </a:xfrm>
        </p:spPr>
        <p:txBody>
          <a:bodyPr lIns="0" tIns="0" rIns="0" bIns="0" anchor="t" anchorCtr="0">
            <a:normAutofit/>
          </a:bodyPr>
          <a:lstStyle>
            <a:lvl1pPr>
              <a:defRPr sz="2400">
                <a:solidFill>
                  <a:schemeClr val="tx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4718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193" y="254514"/>
            <a:ext cx="6081865" cy="756418"/>
          </a:xfrm>
        </p:spPr>
        <p:txBody>
          <a:bodyPr lIns="0" tIns="0" rIns="0" bIns="0" anchor="t" anchorCtr="0">
            <a:normAutofit/>
          </a:bodyPr>
          <a:lstStyle>
            <a:lvl1pPr>
              <a:defRPr sz="2400">
                <a:solidFill>
                  <a:schemeClr val="tx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0389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85800" y="2595716"/>
            <a:ext cx="7772400" cy="2337620"/>
          </a:xfrm>
        </p:spPr>
        <p:txBody>
          <a:bodyPr anchor="t" anchorCtr="0"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5697" y="6427018"/>
            <a:ext cx="20574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88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85800" y="2595716"/>
            <a:ext cx="7772400" cy="2337620"/>
          </a:xfrm>
        </p:spPr>
        <p:txBody>
          <a:bodyPr anchor="t" anchorCtr="0"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3071" y="6427018"/>
            <a:ext cx="20574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219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7" cy="121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193" y="254514"/>
            <a:ext cx="6081865" cy="756418"/>
          </a:xfrm>
        </p:spPr>
        <p:txBody>
          <a:bodyPr lIns="0" tIns="0" rIns="0" bIns="0" anchor="t" anchorCtr="0">
            <a:normAutofit/>
          </a:bodyPr>
          <a:lstStyle>
            <a:lvl1pPr>
              <a:defRPr sz="24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63040"/>
            <a:ext cx="7886700" cy="4640674"/>
          </a:xfrm>
        </p:spPr>
        <p:txBody>
          <a:bodyPr lIns="0" tIns="0" r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72200"/>
            <a:ext cx="1143000" cy="48591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3071" y="6427018"/>
            <a:ext cx="20574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943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4675238"/>
            <a:ext cx="9144000" cy="2182761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FFC846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36239"/>
            <a:ext cx="7772400" cy="1216589"/>
          </a:xfrm>
        </p:spPr>
        <p:txBody>
          <a:bodyPr anchor="t" anchorCtr="0">
            <a:normAutofit/>
          </a:bodyPr>
          <a:lstStyle>
            <a:lvl1pPr algn="ctr">
              <a:defRPr sz="3600"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073444"/>
            <a:ext cx="7772400" cy="106592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737" y="632706"/>
            <a:ext cx="2821173" cy="1762730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685800" y="2772696"/>
            <a:ext cx="7801897" cy="0"/>
          </a:xfrm>
          <a:prstGeom prst="line">
            <a:avLst/>
          </a:prstGeom>
          <a:ln w="19050">
            <a:solidFill>
              <a:srgbClr val="FFC8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3071" y="6427018"/>
            <a:ext cx="20574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575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7" cy="121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193" y="254514"/>
            <a:ext cx="6081865" cy="756418"/>
          </a:xfrm>
        </p:spPr>
        <p:txBody>
          <a:bodyPr lIns="0" tIns="0" rIns="0" bIns="0" anchor="t" anchorCtr="0">
            <a:normAutofit/>
          </a:bodyPr>
          <a:lstStyle>
            <a:lvl1pPr>
              <a:defRPr sz="2400">
                <a:solidFill>
                  <a:schemeClr val="tx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63040"/>
            <a:ext cx="7886700" cy="4640674"/>
          </a:xfrm>
        </p:spPr>
        <p:txBody>
          <a:bodyPr lIns="0" tIns="0" r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72200"/>
            <a:ext cx="1143000" cy="48591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3071" y="6427018"/>
            <a:ext cx="20574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943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7" cy="121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811" y="420328"/>
            <a:ext cx="5158247" cy="590603"/>
          </a:xfrm>
        </p:spPr>
        <p:txBody>
          <a:bodyPr lIns="0" tIns="0" rIns="0" bIns="0" anchor="t" anchorCtr="0">
            <a:normAutofit/>
          </a:bodyPr>
          <a:lstStyle>
            <a:lvl1pPr>
              <a:defRPr sz="2400">
                <a:solidFill>
                  <a:schemeClr val="tx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63040"/>
            <a:ext cx="7886700" cy="4640674"/>
          </a:xfrm>
        </p:spPr>
        <p:txBody>
          <a:bodyPr lIns="0" tIns="0" r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72200"/>
            <a:ext cx="1143000" cy="48591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3071" y="6427018"/>
            <a:ext cx="20574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9" y="41458"/>
            <a:ext cx="934373" cy="106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178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811" y="420328"/>
            <a:ext cx="5158247" cy="590603"/>
          </a:xfrm>
        </p:spPr>
        <p:txBody>
          <a:bodyPr lIns="0" tIns="0" rIns="0" bIns="0" anchor="t" anchorCtr="0">
            <a:normAutofit/>
          </a:bodyPr>
          <a:lstStyle>
            <a:lvl1pPr>
              <a:defRPr sz="2400">
                <a:solidFill>
                  <a:schemeClr val="tx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63040"/>
            <a:ext cx="7886700" cy="4640674"/>
          </a:xfrm>
        </p:spPr>
        <p:txBody>
          <a:bodyPr lIns="0" tIns="0" r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72200"/>
            <a:ext cx="1143000" cy="48591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3071" y="6427018"/>
            <a:ext cx="20574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9" y="41458"/>
            <a:ext cx="934373" cy="106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6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811" y="420328"/>
            <a:ext cx="5158247" cy="590603"/>
          </a:xfrm>
        </p:spPr>
        <p:txBody>
          <a:bodyPr lIns="0" tIns="0" rIns="0" bIns="0" anchor="t" anchorCtr="0">
            <a:normAutofit/>
          </a:bodyPr>
          <a:lstStyle>
            <a:lvl1pPr>
              <a:defRPr sz="2400">
                <a:solidFill>
                  <a:schemeClr val="tx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63040"/>
            <a:ext cx="7886700" cy="4640674"/>
          </a:xfrm>
        </p:spPr>
        <p:txBody>
          <a:bodyPr lIns="0" tIns="0" r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72200"/>
            <a:ext cx="1143000" cy="48591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3071" y="6427018"/>
            <a:ext cx="20574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9" y="41458"/>
            <a:ext cx="934373" cy="106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939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811" y="420328"/>
            <a:ext cx="5158247" cy="590603"/>
          </a:xfrm>
        </p:spPr>
        <p:txBody>
          <a:bodyPr lIns="0" tIns="0" rIns="0" bIns="0" anchor="t" anchorCtr="0">
            <a:normAutofit/>
          </a:bodyPr>
          <a:lstStyle>
            <a:lvl1pPr>
              <a:defRPr sz="2400">
                <a:solidFill>
                  <a:schemeClr val="tx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63040"/>
            <a:ext cx="7886700" cy="4640674"/>
          </a:xfrm>
        </p:spPr>
        <p:txBody>
          <a:bodyPr lIns="0" tIns="0" r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72200"/>
            <a:ext cx="1143000" cy="48591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3071" y="6427018"/>
            <a:ext cx="20574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9" y="41458"/>
            <a:ext cx="934373" cy="106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886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811" y="420328"/>
            <a:ext cx="5158247" cy="590603"/>
          </a:xfrm>
        </p:spPr>
        <p:txBody>
          <a:bodyPr lIns="0" tIns="0" rIns="0" bIns="0" anchor="t" anchorCtr="0">
            <a:normAutofit/>
          </a:bodyPr>
          <a:lstStyle>
            <a:lvl1pPr>
              <a:defRPr sz="2400">
                <a:solidFill>
                  <a:schemeClr val="tx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63040"/>
            <a:ext cx="7886700" cy="4640674"/>
          </a:xfrm>
        </p:spPr>
        <p:txBody>
          <a:bodyPr lIns="0" tIns="0" r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72200"/>
            <a:ext cx="1143000" cy="48591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3071" y="6427018"/>
            <a:ext cx="20574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9" y="41458"/>
            <a:ext cx="934373" cy="106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945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5193" y="6360652"/>
            <a:ext cx="20574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79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61" r:id="rId3"/>
    <p:sldLayoutId id="2147483662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64" r:id="rId11"/>
    <p:sldLayoutId id="2147483666" r:id="rId12"/>
    <p:sldLayoutId id="2147483667" r:id="rId13"/>
    <p:sldLayoutId id="2147483668" r:id="rId14"/>
    <p:sldLayoutId id="214748366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ed.gov/idea/files/qa-endrewcase-12-07-2017.pdf" TargetMode="Externa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Relationship Id="rId4" Type="http://schemas.openxmlformats.org/officeDocument/2006/relationships/hyperlink" Target="https://us02web.zoom.us/j/83404209798?pwd=b3p0a2txQndRUHFQSzJ5Tmx5cUpyUT09&amp;from=addon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Relationship Id="rId4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Relationship Id="rId6" Type="http://schemas.openxmlformats.org/officeDocument/2006/relationships/hyperlink" Target="mailto:Durosko_G@cde.state.co.us" TargetMode="External"/><Relationship Id="rId5" Type="http://schemas.openxmlformats.org/officeDocument/2006/relationships/hyperlink" Target="mailto:Whitmore_K@cde.state.co.us" TargetMode="External"/><Relationship Id="rId4" Type="http://schemas.openxmlformats.org/officeDocument/2006/relationships/hyperlink" Target="mailto:Smosna_n@cde.state.co.u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hyperlink" Target="https://www.cde.state.co.us/spedlaw/rule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hyperlink" Target="https://sites.ed.gov/idea/idea-files/guidance-on-state-general-supervision-responsibilities-under-parts-b-and-c-of-the-idea-july-24-2023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hyperlink" Target="https://ncsi.wested.org/resource/leveraging-general-supervision-systems-to-improve-student-outcomes-a-process-guide-for-part-b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5" Type="http://schemas.openxmlformats.org/officeDocument/2006/relationships/hyperlink" Target="https://sites.ed.gov/idea/idea-files/guidance-on-state-general-supervision-responsibilities-under-parts-b-and-c-of-the-idea-july-24-2023/" TargetMode="Externa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4" Type="http://schemas.openxmlformats.org/officeDocument/2006/relationships/hyperlink" Target="https://sites.ed.gov/idea/idea-files/guidance-on-state-general-supervision-responsibilities-under-parts-b-and-c-of-the-idea-july-24-2023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77462"/>
            <a:ext cx="7772400" cy="199038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900" dirty="0"/>
              <a:t>Integrated Monitoring</a:t>
            </a:r>
            <a:br>
              <a:rPr lang="en-US" sz="4400" dirty="0"/>
            </a:br>
            <a:br>
              <a:rPr lang="en-US" sz="4400" dirty="0"/>
            </a:br>
            <a:r>
              <a:rPr lang="en-US" sz="4000" dirty="0"/>
              <a:t>Facilitated Assessment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663044"/>
            <a:ext cx="7772400" cy="763973"/>
          </a:xfrm>
        </p:spPr>
        <p:txBody>
          <a:bodyPr/>
          <a:lstStyle/>
          <a:p>
            <a:r>
              <a:rPr lang="en-US" dirty="0"/>
              <a:t> </a:t>
            </a:r>
          </a:p>
          <a:p>
            <a:r>
              <a:rPr lang="en-US" sz="1600" dirty="0"/>
              <a:t>May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4915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C8C3900-B8A1-4965-88E6-CBCBFE067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786187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C1440D-A469-0BE3-0C82-E94A2186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56" y="2456419"/>
            <a:ext cx="2824842" cy="219848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Facilitated Assessment: </a:t>
            </a:r>
            <a:b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“What”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74BA72-A7B4-429C-23E3-50AFEF328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6147" y="6278315"/>
            <a:ext cx="91916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479D5F6-EDCB-402A-AC08-4943A1820E8F}" type="slidenum">
              <a:rPr lang="en-US" smtClean="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3582D4-B5F4-3A94-9E57-8474C95CF599}"/>
              </a:ext>
            </a:extLst>
          </p:cNvPr>
          <p:cNvSpPr txBox="1"/>
          <p:nvPr/>
        </p:nvSpPr>
        <p:spPr>
          <a:xfrm>
            <a:off x="3895044" y="139943"/>
            <a:ext cx="512921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2800" dirty="0"/>
              <a:t>Evaluate policies, procedures, and practices in four domains: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sz="1800" dirty="0"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0DFE94-E35D-73E1-03DB-A7D4FE56DF26}"/>
              </a:ext>
            </a:extLst>
          </p:cNvPr>
          <p:cNvSpPr txBox="1"/>
          <p:nvPr/>
        </p:nvSpPr>
        <p:spPr>
          <a:xfrm>
            <a:off x="3433631" y="1318022"/>
            <a:ext cx="5129213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u="sng" dirty="0"/>
              <a:t>Domain A:</a:t>
            </a:r>
            <a:r>
              <a:rPr lang="en-US" sz="2400" dirty="0"/>
              <a:t> Child Find and Initial Evaluation</a:t>
            </a:r>
          </a:p>
          <a:p>
            <a:pPr lvl="1"/>
            <a:endParaRPr lang="en-US" sz="2400" dirty="0"/>
          </a:p>
          <a:p>
            <a:pPr lvl="1"/>
            <a:r>
              <a:rPr lang="en-US" sz="2400" u="sng" dirty="0"/>
              <a:t>Domain B</a:t>
            </a:r>
            <a:r>
              <a:rPr lang="en-US" sz="2400" dirty="0"/>
              <a:t>: FAPE and Delivery of Services; </a:t>
            </a:r>
            <a:r>
              <a:rPr lang="en-US" sz="2400" dirty="0">
                <a:cs typeface="Calibri"/>
              </a:rPr>
              <a:t>Educational Benefit Review (EBR)</a:t>
            </a:r>
          </a:p>
          <a:p>
            <a:pPr lvl="1"/>
            <a:endParaRPr lang="en-US" sz="2400" dirty="0">
              <a:cs typeface="Calibri"/>
            </a:endParaRPr>
          </a:p>
          <a:p>
            <a:pPr lvl="1"/>
            <a:r>
              <a:rPr lang="en-US" sz="2400" u="sng" dirty="0"/>
              <a:t>Domain C</a:t>
            </a:r>
            <a:r>
              <a:rPr lang="en-US" sz="2400" dirty="0"/>
              <a:t>: School Completion and Discipline</a:t>
            </a:r>
          </a:p>
          <a:p>
            <a:pPr lvl="1"/>
            <a:endParaRPr lang="en-US" sz="2400" dirty="0">
              <a:cs typeface="Calibri"/>
            </a:endParaRPr>
          </a:p>
          <a:p>
            <a:pPr lvl="1"/>
            <a:r>
              <a:rPr lang="en-US" sz="2400" u="sng" dirty="0"/>
              <a:t>Domain D</a:t>
            </a:r>
            <a:r>
              <a:rPr lang="en-US" sz="2400" dirty="0"/>
              <a:t>: LRE and Placement</a:t>
            </a:r>
          </a:p>
          <a:p>
            <a:pPr lvl="1"/>
            <a:endParaRPr lang="en-US" sz="2400" dirty="0">
              <a:cs typeface="Calibri"/>
            </a:endParaRPr>
          </a:p>
          <a:p>
            <a:pPr lvl="1" algn="ctr"/>
            <a:r>
              <a:rPr lang="en-US" sz="2400" dirty="0">
                <a:cs typeface="Calibri"/>
              </a:rPr>
              <a:t>*Domain E: Parent Engagement, will be released in 2025-2026*</a:t>
            </a:r>
          </a:p>
          <a:p>
            <a:pPr marL="457200" lvl="1" indent="0">
              <a:buNone/>
            </a:pPr>
            <a:endParaRPr lang="en-US" sz="1800" dirty="0">
              <a:cs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8402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C8C3900-B8A1-4965-88E6-CBCBFE067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786187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0121E27-4336-D86B-C527-8938DBD9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203" y="2420252"/>
            <a:ext cx="2863781" cy="2171845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1. Facilitated Assessment: </a:t>
            </a:r>
            <a:b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“What”</a:t>
            </a:r>
            <a:endParaRPr lang="en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50E327-0EA1-0D1B-A05A-7A5EE64978B2}"/>
              </a:ext>
            </a:extLst>
          </p:cNvPr>
          <p:cNvSpPr txBox="1"/>
          <p:nvPr/>
        </p:nvSpPr>
        <p:spPr>
          <a:xfrm>
            <a:off x="3995057" y="103414"/>
            <a:ext cx="51489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800" dirty="0"/>
              <a:t>Each AU will convene a team of professionals to: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AB7D2D1-F93D-2891-F37F-0050AA51C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6187" y="1284046"/>
            <a:ext cx="5248955" cy="4957454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00000"/>
              </a:lnSpc>
              <a:buNone/>
            </a:pPr>
            <a:endParaRPr lang="en-US" sz="3200" dirty="0"/>
          </a:p>
          <a:p>
            <a:pPr marL="971550" lvl="1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800" dirty="0"/>
              <a:t>review your AU’s most recent SPP/APR data.</a:t>
            </a:r>
          </a:p>
          <a:p>
            <a:pPr marL="971550" lvl="1" indent="-514350">
              <a:lnSpc>
                <a:spcPct val="100000"/>
              </a:lnSpc>
              <a:buFont typeface="+mj-lt"/>
              <a:buAutoNum type="arabicPeriod"/>
            </a:pPr>
            <a:endParaRPr lang="en-US" sz="2800" dirty="0"/>
          </a:p>
          <a:p>
            <a:pPr marL="971550" lvl="1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800" dirty="0"/>
              <a:t>discuss and evaluate the impact of current policies, procedures, and practices by reviewing a series of questions.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69068" y="6356350"/>
            <a:ext cx="91916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479D5F6-EDCB-402A-AC08-4943A1820E8F}" type="slidenum">
              <a:rPr lang="en-US" smtClean="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6900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C8C3900-B8A1-4965-88E6-CBCBFE067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786187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672" y="2495401"/>
            <a:ext cx="2824842" cy="2257469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2. Facilitated Assessment: </a:t>
            </a:r>
            <a:b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“What”</a:t>
            </a:r>
            <a:endParaRPr lang="en-US" sz="40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69068" y="6356350"/>
            <a:ext cx="91916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479D5F6-EDCB-402A-AC08-4943A1820E8F}" type="slidenum">
              <a:rPr lang="en-US" smtClean="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50E327-0EA1-0D1B-A05A-7A5EE64978B2}"/>
              </a:ext>
            </a:extLst>
          </p:cNvPr>
          <p:cNvSpPr txBox="1"/>
          <p:nvPr/>
        </p:nvSpPr>
        <p:spPr>
          <a:xfrm>
            <a:off x="3995057" y="119384"/>
            <a:ext cx="51489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800" dirty="0"/>
              <a:t>Each AU will convene a team of professionals to: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AB7D2D1-F93D-2891-F37F-0050AA51C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6187" y="1192875"/>
            <a:ext cx="5248955" cy="5258435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00000"/>
              </a:lnSpc>
              <a:buNone/>
            </a:pPr>
            <a:endParaRPr lang="en-US" sz="3200" dirty="0"/>
          </a:p>
          <a:p>
            <a:pPr marL="971550" lvl="1" indent="-514350">
              <a:lnSpc>
                <a:spcPct val="100000"/>
              </a:lnSpc>
              <a:buAutoNum type="arabicPeriod" startAt="3"/>
            </a:pPr>
            <a:endParaRPr lang="en-US" sz="3200" dirty="0"/>
          </a:p>
          <a:p>
            <a:pPr marL="971550" lvl="1" indent="-514350">
              <a:lnSpc>
                <a:spcPct val="100000"/>
              </a:lnSpc>
              <a:buAutoNum type="arabicPeriod" startAt="3"/>
            </a:pPr>
            <a:r>
              <a:rPr lang="en-US" sz="3200" dirty="0"/>
              <a:t>review student IEPs through the Educational Benefit Review Process (EBR).</a:t>
            </a: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1671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73CF6E-6CBB-9499-9C86-64052D1969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AB0A24B-4B92-B6A2-5FE0-3A57B897B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786187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96ED21-DC80-01AC-6299-06C138B76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672" y="2389425"/>
            <a:ext cx="2824842" cy="2933542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3.Facilitated Assessment:</a:t>
            </a:r>
            <a:br>
              <a:rPr lang="en-US" sz="4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“What”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27D84A-46AA-3A07-9E21-8AA55B42C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068" y="6356350"/>
            <a:ext cx="919163" cy="36512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C479D5F6-EDCB-402A-AC08-4943A1820E8F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D27115-F2E6-EEFF-A4DA-A148A425800E}"/>
              </a:ext>
            </a:extLst>
          </p:cNvPr>
          <p:cNvSpPr txBox="1"/>
          <p:nvPr/>
        </p:nvSpPr>
        <p:spPr>
          <a:xfrm>
            <a:off x="3995057" y="282243"/>
            <a:ext cx="5148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Educational Benefit Review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73EF598-E5AE-C7B5-BEE6-F64ABF070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2142" y="1192876"/>
            <a:ext cx="4953000" cy="469887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600" dirty="0"/>
              <a:t>As part of the FA, AUs will complete an EBR for a set number of students (depending on the size of your AU).</a:t>
            </a:r>
          </a:p>
          <a:p>
            <a:pPr marL="514350" indent="-514350">
              <a:buFont typeface="+mj-lt"/>
              <a:buAutoNum type="arabicPeriod"/>
            </a:pPr>
            <a:endParaRPr lang="en-US" sz="2600" dirty="0"/>
          </a:p>
          <a:p>
            <a:pPr marL="457200" indent="-457200">
              <a:buAutoNum type="arabicPeriod"/>
            </a:pPr>
            <a:r>
              <a:rPr lang="en-US" sz="2600" dirty="0"/>
              <a:t>An EBR is a three-step process of reviewing three consecutive years of a student’s IEP to determine if the student has made progress in light of their circumstances (FAPE) and has received educational benefit.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9F9EB8-2A84-97CF-0BDB-CFDAE6D92D68}"/>
              </a:ext>
            </a:extLst>
          </p:cNvPr>
          <p:cNvSpPr txBox="1"/>
          <p:nvPr/>
        </p:nvSpPr>
        <p:spPr>
          <a:xfrm>
            <a:off x="4245769" y="5894437"/>
            <a:ext cx="347815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100" u="none" strike="noStrike" baseline="0" dirty="0">
                <a:solidFill>
                  <a:srgbClr val="0070C0"/>
                </a:solidFill>
                <a:hlinkClick r:id="rId3"/>
              </a:rPr>
              <a:t>Questions and Answers (Q&amp;A) on U. S. Supreme Court Case Decision </a:t>
            </a:r>
            <a:r>
              <a:rPr lang="en-US" sz="1100" u="none" strike="noStrike" baseline="0" dirty="0" err="1">
                <a:solidFill>
                  <a:srgbClr val="0070C0"/>
                </a:solidFill>
                <a:hlinkClick r:id="rId3"/>
              </a:rPr>
              <a:t>Endrew</a:t>
            </a:r>
            <a:r>
              <a:rPr lang="en-US" sz="1100" u="none" strike="noStrike" baseline="0" dirty="0">
                <a:solidFill>
                  <a:srgbClr val="0070C0"/>
                </a:solidFill>
                <a:hlinkClick r:id="rId3"/>
              </a:rPr>
              <a:t> F. v. Douglas County School District Re-1 (2017)</a:t>
            </a:r>
            <a:endParaRPr lang="en-US" sz="1100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72349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F8A08D-7823-BF28-1A39-04C26194E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FA4FC23-030B-834A-560F-CF8A86FC35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786187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7BA5B7-F756-F84B-7F41-FA065C5EA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672" y="2170567"/>
            <a:ext cx="2824842" cy="3303049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4.Facilitated Assessment:</a:t>
            </a:r>
            <a:br>
              <a:rPr lang="en-US" sz="4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“What”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8B51F1-7493-18D4-C267-F1B409401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068" y="6356350"/>
            <a:ext cx="919163" cy="36512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C479D5F6-EDCB-402A-AC08-4943A1820E8F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91D94C-D76E-0E13-9608-B9D1B2ECFF80}"/>
              </a:ext>
            </a:extLst>
          </p:cNvPr>
          <p:cNvSpPr txBox="1"/>
          <p:nvPr/>
        </p:nvSpPr>
        <p:spPr>
          <a:xfrm>
            <a:off x="3984170" y="282242"/>
            <a:ext cx="5148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Implementing Your Results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719A696-E8D0-1C4D-F148-E40856783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2142" y="1192875"/>
            <a:ext cx="4953000" cy="5258435"/>
          </a:xfrm>
        </p:spPr>
        <p:txBody>
          <a:bodyPr/>
          <a:lstStyle/>
          <a:p>
            <a:pPr marL="457200" lvl="1" indent="0">
              <a:lnSpc>
                <a:spcPct val="100000"/>
              </a:lnSpc>
              <a:buNone/>
            </a:pPr>
            <a:endParaRPr lang="en-US" sz="3200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00FFDA-97D3-2516-6138-AB5D531136AA}"/>
              </a:ext>
            </a:extLst>
          </p:cNvPr>
          <p:cNvSpPr txBox="1"/>
          <p:nvPr/>
        </p:nvSpPr>
        <p:spPr>
          <a:xfrm>
            <a:off x="3907857" y="1434164"/>
            <a:ext cx="506707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800" dirty="0"/>
              <a:t>AUs will develop an </a:t>
            </a:r>
            <a:r>
              <a:rPr lang="en-US" sz="2800" i="1" dirty="0"/>
              <a:t>FA Action Plan</a:t>
            </a:r>
            <a:r>
              <a:rPr lang="en-US" sz="2800" dirty="0"/>
              <a:t> based on the results.</a:t>
            </a:r>
          </a:p>
          <a:p>
            <a:pPr marL="514350" indent="-514350">
              <a:buAutoNum type="arabicPeriod"/>
            </a:pPr>
            <a:endParaRPr lang="en-US" sz="2800" dirty="0"/>
          </a:p>
          <a:p>
            <a:pPr marL="514350" indent="-514350">
              <a:buAutoNum type="arabicPeriod"/>
            </a:pPr>
            <a:r>
              <a:rPr lang="en-US" sz="2800" dirty="0"/>
              <a:t>CDE will provide technical assistance as each AU implements the </a:t>
            </a:r>
            <a:r>
              <a:rPr lang="en-US" sz="2800" i="1" dirty="0"/>
              <a:t>FA Action Plan.</a:t>
            </a:r>
          </a:p>
          <a:p>
            <a:pPr marL="514350" indent="-514350">
              <a:buAutoNum type="arabicPeriod"/>
            </a:pPr>
            <a:endParaRPr lang="en-US" sz="2800" dirty="0"/>
          </a:p>
          <a:p>
            <a:pPr marL="514350" indent="-514350">
              <a:buAutoNum type="arabicPeriod"/>
            </a:pPr>
            <a:r>
              <a:rPr lang="en-US" sz="2800" dirty="0"/>
              <a:t>CDE will monitor and support your AU’s implementation.</a:t>
            </a:r>
          </a:p>
          <a:p>
            <a:pPr marL="514350" indent="-514350">
              <a:buAutoNum type="arabicPeriod"/>
            </a:pPr>
            <a:endParaRPr lang="en-US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62823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F8A08D-7823-BF28-1A39-04C26194E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FA4FC23-030B-834A-560F-CF8A86FC35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786187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7BA5B7-F756-F84B-7F41-FA065C5EA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672" y="2963322"/>
            <a:ext cx="2824842" cy="2372352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5.Facilitated Assessment:</a:t>
            </a:r>
            <a:br>
              <a:rPr lang="en-US" sz="4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“What”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8B51F1-7493-18D4-C267-F1B409401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9068" y="6356350"/>
            <a:ext cx="919163" cy="36512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C479D5F6-EDCB-402A-AC08-4943A1820E8F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91D94C-D76E-0E13-9608-B9D1B2ECFF80}"/>
              </a:ext>
            </a:extLst>
          </p:cNvPr>
          <p:cNvSpPr txBox="1"/>
          <p:nvPr/>
        </p:nvSpPr>
        <p:spPr>
          <a:xfrm>
            <a:off x="3995057" y="206828"/>
            <a:ext cx="5148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Implementing Your Results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719A696-E8D0-1C4D-F148-E40856783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2142" y="1192875"/>
            <a:ext cx="4953000" cy="5258435"/>
          </a:xfrm>
        </p:spPr>
        <p:txBody>
          <a:bodyPr/>
          <a:lstStyle/>
          <a:p>
            <a:pPr marL="457200" lvl="1" indent="0">
              <a:lnSpc>
                <a:spcPct val="100000"/>
              </a:lnSpc>
              <a:buNone/>
            </a:pPr>
            <a:endParaRPr lang="en-US" sz="3200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00FFDA-97D3-2516-6138-AB5D531136AA}"/>
              </a:ext>
            </a:extLst>
          </p:cNvPr>
          <p:cNvSpPr txBox="1"/>
          <p:nvPr/>
        </p:nvSpPr>
        <p:spPr>
          <a:xfrm>
            <a:off x="3968067" y="856357"/>
            <a:ext cx="5067075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/>
          </a:p>
          <a:p>
            <a:r>
              <a:rPr lang="en-US" sz="2800" dirty="0"/>
              <a:t>Your AU’s </a:t>
            </a:r>
            <a:r>
              <a:rPr lang="en-US" sz="2800" i="1" dirty="0"/>
              <a:t>FA Action Plan </a:t>
            </a:r>
            <a:r>
              <a:rPr lang="en-US" sz="2800" dirty="0"/>
              <a:t>will include activities that, </a:t>
            </a:r>
          </a:p>
          <a:p>
            <a:endParaRPr lang="en-US" sz="2800" dirty="0"/>
          </a:p>
          <a:p>
            <a:pPr marL="514350" indent="-514350">
              <a:buAutoNum type="arabicParenR"/>
            </a:pPr>
            <a:r>
              <a:rPr lang="en-US" sz="2800" dirty="0"/>
              <a:t>remedy student-level and systemic areas that may impede FAPE, and </a:t>
            </a:r>
          </a:p>
          <a:p>
            <a:endParaRPr lang="en-US" sz="2800" dirty="0"/>
          </a:p>
          <a:p>
            <a:pPr marL="514350" indent="-514350">
              <a:buAutoNum type="arabicParenR"/>
            </a:pPr>
            <a:r>
              <a:rPr lang="en-US" sz="2800" dirty="0"/>
              <a:t>sustain practices that are already successful in supporting positive outcomes. </a:t>
            </a:r>
          </a:p>
          <a:p>
            <a:endParaRPr lang="en-US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9403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9144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7348" y="551962"/>
            <a:ext cx="8249304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31BB6F-4195-63D0-F544-AA35B3019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293338"/>
            <a:ext cx="6858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300" kern="1200" dirty="0">
                <a:latin typeface="Calibri"/>
                <a:cs typeface="Calibri"/>
              </a:rPr>
              <a:t>Whe</a:t>
            </a:r>
            <a:r>
              <a:rPr lang="en-US" sz="6300" dirty="0">
                <a:latin typeface="Calibri"/>
                <a:cs typeface="Calibri"/>
              </a:rPr>
              <a:t>re</a:t>
            </a:r>
            <a:endParaRPr lang="en-US" sz="6300" kern="1200" dirty="0"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E75FC-76B3-F21D-33D8-B2502EEEC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5514052"/>
            <a:ext cx="6858000" cy="6519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en-US" dirty="0"/>
              <a:t>Where will the Facilitated Assessment be conducted?</a:t>
            </a: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447348" y="6354708"/>
            <a:ext cx="8250174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BF925-4E37-4D05-19CD-5BAD1FC90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8974" y="6360892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479D5F6-EDCB-402A-AC08-4943A1820E8F}" type="slidenum">
              <a:rPr lang="en-US" dirty="0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16</a:t>
            </a:fld>
            <a:endParaRPr lang="en-US" dirty="0">
              <a:solidFill>
                <a:schemeClr val="tx1"/>
              </a:solidFill>
              <a:cs typeface="Calibri" panose="020F050202020403020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1203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C8C3900-B8A1-4965-88E6-CBCBFE067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786187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556" y="2559859"/>
            <a:ext cx="2824842" cy="2547215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Facilitated Assessment: </a:t>
            </a:r>
            <a:br>
              <a:rPr lang="en-US" sz="4000" dirty="0">
                <a:latin typeface="Calibri"/>
              </a:rPr>
            </a:br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“Where”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19342" y="6294705"/>
            <a:ext cx="919163" cy="36512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C479D5F6-EDCB-402A-AC08-4943A1820E8F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0BBE91-EA28-BFBE-5881-69D924A7F791}"/>
              </a:ext>
            </a:extLst>
          </p:cNvPr>
          <p:cNvSpPr txBox="1"/>
          <p:nvPr/>
        </p:nvSpPr>
        <p:spPr>
          <a:xfrm>
            <a:off x="3905510" y="2899356"/>
            <a:ext cx="52033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CDE wi</a:t>
            </a: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ll conduct each Facilitated Assessment on-site.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18365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9144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7348" y="551962"/>
            <a:ext cx="8249304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31BB6F-4195-63D0-F544-AA35B3019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293338"/>
            <a:ext cx="6858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300" dirty="0">
                <a:latin typeface="Calibri"/>
                <a:cs typeface="Calibri"/>
              </a:rPr>
              <a:t>Who</a:t>
            </a:r>
            <a:endParaRPr lang="en-US" sz="6300" kern="1200" dirty="0"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E75FC-76B3-F21D-33D8-B2502EEEC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5514052"/>
            <a:ext cx="6858000" cy="6519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en-US" dirty="0"/>
              <a:t>What AUs will participate in Cohort II?</a:t>
            </a: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447348" y="6354708"/>
            <a:ext cx="8250174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BF925-4E37-4D05-19CD-5BAD1FC90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8974" y="6360892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479D5F6-EDCB-402A-AC08-4943A1820E8F}" type="slidenum">
              <a:rPr lang="en-US" dirty="0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18</a:t>
            </a:fld>
            <a:endParaRPr lang="en-US" dirty="0">
              <a:solidFill>
                <a:schemeClr val="tx1"/>
              </a:solidFill>
              <a:cs typeface="Calibri" panose="020F050202020403020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13764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C8C3900-B8A1-4965-88E6-CBCBFE067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786187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673" y="2487598"/>
            <a:ext cx="2824842" cy="2256294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Facilitated Assessment: </a:t>
            </a:r>
            <a:br>
              <a:rPr lang="en-US" sz="4000" dirty="0">
                <a:latin typeface="Calibri"/>
              </a:rPr>
            </a:br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“Who”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19342" y="6294705"/>
            <a:ext cx="919163" cy="36512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C479D5F6-EDCB-402A-AC08-4943A1820E8F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1E1EBD-555E-51B1-D85B-615A92699678}"/>
              </a:ext>
            </a:extLst>
          </p:cNvPr>
          <p:cNvSpPr txBox="1"/>
          <p:nvPr/>
        </p:nvSpPr>
        <p:spPr>
          <a:xfrm>
            <a:off x="3954496" y="283968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Cohort Announcements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0BBE91-EA28-BFBE-5881-69D924A7F791}"/>
              </a:ext>
            </a:extLst>
          </p:cNvPr>
          <p:cNvSpPr txBox="1"/>
          <p:nvPr/>
        </p:nvSpPr>
        <p:spPr>
          <a:xfrm>
            <a:off x="3786187" y="2553916"/>
            <a:ext cx="520337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defRPr/>
            </a:pPr>
            <a:r>
              <a:rPr lang="en-US" sz="2600" noProof="0" dirty="0">
                <a:solidFill>
                  <a:prstClr val="black"/>
                </a:solidFill>
                <a:latin typeface="Calibri" panose="020F0502020204030204"/>
              </a:rPr>
              <a:t>The CDE will notify each AU who will participate in the following school year</a:t>
            </a:r>
            <a:r>
              <a:rPr lang="en-US" sz="2600" dirty="0">
                <a:solidFill>
                  <a:prstClr val="black"/>
                </a:solidFill>
                <a:latin typeface="Calibri" panose="020F0502020204030204"/>
              </a:rPr>
              <a:t>’s cohort by the end of May, annually.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5332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9144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7348" y="551962"/>
            <a:ext cx="8249304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31BB6F-4195-63D0-F544-AA35B3019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293338"/>
            <a:ext cx="6858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300" dirty="0">
                <a:latin typeface="Calibri"/>
                <a:cs typeface="Calibri"/>
              </a:rPr>
              <a:t>Why</a:t>
            </a:r>
            <a:endParaRPr lang="en-US" sz="6300" kern="1200" dirty="0"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E75FC-76B3-F21D-33D8-B2502EEEC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5514052"/>
            <a:ext cx="6858000" cy="6519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en-US" dirty="0"/>
              <a:t>Why did CDE develop the Facilitated Assessment?</a:t>
            </a: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447348" y="6354708"/>
            <a:ext cx="8250174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BF925-4E37-4D05-19CD-5BAD1FC90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8974" y="6360892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479D5F6-EDCB-402A-AC08-4943A1820E8F}" type="slidenum">
              <a:rPr lang="en-US" dirty="0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 dirty="0">
              <a:solidFill>
                <a:schemeClr val="tx1"/>
              </a:solidFill>
              <a:cs typeface="Calibri" panose="020F050202020403020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86333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9144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7348" y="551962"/>
            <a:ext cx="8249304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31BB6F-4195-63D0-F544-AA35B3019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293338"/>
            <a:ext cx="6858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300" kern="1200" dirty="0">
                <a:latin typeface="Calibri"/>
                <a:cs typeface="Calibri"/>
              </a:rPr>
              <a:t>When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E75FC-76B3-F21D-33D8-B2502EEEC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5514052"/>
            <a:ext cx="6858000" cy="6519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en-US" dirty="0"/>
              <a:t>When was the Facilitated Assessment implemented?</a:t>
            </a: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447348" y="6354708"/>
            <a:ext cx="8250174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BF925-4E37-4D05-19CD-5BAD1FC90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8974" y="6360892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479D5F6-EDCB-402A-AC08-4943A1820E8F}" type="slidenum">
              <a:rPr lang="en-US" dirty="0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20</a:t>
            </a:fld>
            <a:endParaRPr lang="en-US" dirty="0">
              <a:solidFill>
                <a:schemeClr val="tx1"/>
              </a:solidFill>
              <a:cs typeface="Calibri" panose="020F050202020403020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60679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C8C3900-B8A1-4965-88E6-CBCBFE067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786187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362" y="2553916"/>
            <a:ext cx="2824842" cy="541292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1.Facilitated Assessment: </a:t>
            </a:r>
            <a:br>
              <a:rPr lang="en-US" sz="4000" dirty="0">
                <a:latin typeface="Calibri"/>
              </a:rPr>
            </a:br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“When”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19342" y="6294705"/>
            <a:ext cx="919163" cy="36512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C479D5F6-EDCB-402A-AC08-4943A1820E8F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1E1EBD-555E-51B1-D85B-615A92699678}"/>
              </a:ext>
            </a:extLst>
          </p:cNvPr>
          <p:cNvSpPr txBox="1"/>
          <p:nvPr/>
        </p:nvSpPr>
        <p:spPr>
          <a:xfrm>
            <a:off x="3954496" y="283968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0BBE91-EA28-BFBE-5881-69D924A7F791}"/>
              </a:ext>
            </a:extLst>
          </p:cNvPr>
          <p:cNvSpPr txBox="1"/>
          <p:nvPr/>
        </p:nvSpPr>
        <p:spPr>
          <a:xfrm>
            <a:off x="3730016" y="1338538"/>
            <a:ext cx="520337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600" noProof="0" dirty="0">
                <a:solidFill>
                  <a:prstClr val="black"/>
                </a:solidFill>
                <a:latin typeface="Calibri" panose="020F0502020204030204"/>
              </a:rPr>
              <a:t>20</a:t>
            </a:r>
            <a:r>
              <a:rPr lang="en-US" sz="2600" dirty="0">
                <a:solidFill>
                  <a:prstClr val="black"/>
                </a:solidFill>
                <a:latin typeface="Calibri" panose="020F0502020204030204"/>
              </a:rPr>
              <a:t>19 – 2022: CDE conducted a nationwide study of effective monitoring tools and developed Colorado’s protocol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600" dirty="0">
                <a:solidFill>
                  <a:prstClr val="black"/>
                </a:solidFill>
                <a:latin typeface="Calibri" panose="020F0502020204030204"/>
              </a:rPr>
              <a:t>2022 – 2023: FA was piloted in two AUs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600" dirty="0">
              <a:solidFill>
                <a:prstClr val="black"/>
              </a:solidFill>
              <a:latin typeface="Calibri" panose="020F0502020204030204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600" dirty="0">
                <a:solidFill>
                  <a:prstClr val="black"/>
                </a:solidFill>
                <a:latin typeface="Calibri" panose="020F0502020204030204"/>
              </a:rPr>
              <a:t>2023 – 2024: 10 AUs participated in Cohort I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600" dirty="0">
              <a:solidFill>
                <a:prstClr val="black"/>
              </a:solidFill>
              <a:latin typeface="Calibri" panose="020F0502020204030204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600" dirty="0">
                <a:solidFill>
                  <a:prstClr val="black"/>
                </a:solidFill>
                <a:latin typeface="Calibri" panose="020F0502020204030204"/>
              </a:rPr>
              <a:t>2024 – 2025: Cohort II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34682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C8C3900-B8A1-4965-88E6-CBCBFE067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786187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362" y="2553916"/>
            <a:ext cx="2824842" cy="541292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2.Facilitated Assessment: </a:t>
            </a:r>
            <a:br>
              <a:rPr lang="en-US" sz="4000" dirty="0">
                <a:latin typeface="Calibri"/>
              </a:rPr>
            </a:br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“When”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19342" y="6294705"/>
            <a:ext cx="919163" cy="36512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C479D5F6-EDCB-402A-AC08-4943A1820E8F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1E1EBD-555E-51B1-D85B-615A92699678}"/>
              </a:ext>
            </a:extLst>
          </p:cNvPr>
          <p:cNvSpPr txBox="1"/>
          <p:nvPr/>
        </p:nvSpPr>
        <p:spPr>
          <a:xfrm>
            <a:off x="3954496" y="283968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Logistics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0BBE91-EA28-BFBE-5881-69D924A7F791}"/>
              </a:ext>
            </a:extLst>
          </p:cNvPr>
          <p:cNvSpPr txBox="1"/>
          <p:nvPr/>
        </p:nvSpPr>
        <p:spPr>
          <a:xfrm>
            <a:off x="3786187" y="1922174"/>
            <a:ext cx="520337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600" noProof="0" dirty="0">
                <a:solidFill>
                  <a:prstClr val="black"/>
                </a:solidFill>
                <a:latin typeface="Calibri" panose="020F0502020204030204"/>
              </a:rPr>
              <a:t>Once the AU is notified, the CDE will schedule a meeting to discuss the process, answer </a:t>
            </a:r>
            <a:r>
              <a:rPr lang="en-US" sz="2600" noProof="0" dirty="0" err="1">
                <a:solidFill>
                  <a:prstClr val="black"/>
                </a:solidFill>
                <a:latin typeface="Calibri" panose="020F0502020204030204"/>
              </a:rPr>
              <a:t>questio</a:t>
            </a:r>
            <a:r>
              <a:rPr lang="en-US" sz="2600" dirty="0">
                <a:solidFill>
                  <a:prstClr val="black"/>
                </a:solidFill>
                <a:latin typeface="Calibri" panose="020F0502020204030204"/>
              </a:rPr>
              <a:t>ns, and schedule the on-site collaborative visit. 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600" noProof="0" dirty="0">
              <a:solidFill>
                <a:prstClr val="black"/>
              </a:solidFill>
              <a:latin typeface="Calibri" panose="020F0502020204030204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600" dirty="0">
                <a:solidFill>
                  <a:prstClr val="black"/>
                </a:solidFill>
                <a:latin typeface="Calibri" panose="020F0502020204030204"/>
              </a:rPr>
              <a:t>Each on-site will be 2-3 days, between September and May.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5188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9F948-705F-BDA3-6503-FC2C8C76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004" y="389161"/>
            <a:ext cx="8681991" cy="499772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Cohort I Peer Panel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CE74E-2326-E93B-F2CB-19A6AEE42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960" y="1463040"/>
            <a:ext cx="7965440" cy="425609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3200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endParaRPr lang="en-US" sz="3200" dirty="0">
              <a:solidFill>
                <a:prstClr val="black"/>
              </a:solidFill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en-US" sz="2800" b="1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May 17, 2024, at 12:00 pm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the CDE will host an interactive session with three Directors of Special Education who completed the Facilitated Assessment during Cohort I (2023-2024 SY). 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99FB6-FD98-B337-3552-DD9824452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23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86332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09A972E-6AE4-1C14-B1B0-B2214A8D68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36210" y="1481328"/>
            <a:ext cx="2290036" cy="24688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3500" dirty="0">
                <a:solidFill>
                  <a:schemeClr val="tx1"/>
                </a:solidFill>
                <a:latin typeface="+mn-lt"/>
              </a:rPr>
              <a:t>Questions?</a:t>
            </a:r>
          </a:p>
        </p:txBody>
      </p:sp>
      <p:pic>
        <p:nvPicPr>
          <p:cNvPr id="18" name="Picture 17" descr="Question marks in a line and one question mark is lit.">
            <a:extLst>
              <a:ext uri="{FF2B5EF4-FFF2-40B4-BE49-F238E27FC236}">
                <a16:creationId xmlns:a16="http://schemas.microsoft.com/office/drawing/2014/main" id="{5FAEFED4-7C34-E343-1B29-8C2191762E6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272" b="-2"/>
          <a:stretch/>
        </p:blipFill>
        <p:spPr>
          <a:xfrm>
            <a:off x="691432" y="465243"/>
            <a:ext cx="5821443" cy="5343065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22C446-5F87-54A3-E9A4-188AE0492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03" y="6315653"/>
            <a:ext cx="685800" cy="3200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  <a:defRPr/>
            </a:pPr>
            <a:fld id="{C479D5F6-EDCB-402A-AC08-4943A1820E8F}" type="slidenum"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</a:rPr>
              <a:pPr algn="r">
                <a:spcAft>
                  <a:spcPts val="600"/>
                </a:spcAft>
                <a:defRPr/>
              </a:pPr>
              <a:t>24</a:t>
            </a:fld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37" name="Freeform 5">
            <a:extLst>
              <a:ext uri="{FF2B5EF4-FFF2-40B4-BE49-F238E27FC236}">
                <a16:creationId xmlns:a16="http://schemas.microsoft.com/office/drawing/2014/main" id="{07322A9E-F1EC-405E-8971-BA906EFFC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247255" y="1290909"/>
            <a:ext cx="7277099" cy="5573512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6">
            <a:extLst>
              <a:ext uri="{FF2B5EF4-FFF2-40B4-BE49-F238E27FC236}">
                <a16:creationId xmlns:a16="http://schemas.microsoft.com/office/drawing/2014/main" id="{A5704422-1118-4FD1-95AD-29A064EB8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02838" y="2010741"/>
            <a:ext cx="5530453" cy="4848892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7">
            <a:extLst>
              <a:ext uri="{FF2B5EF4-FFF2-40B4-BE49-F238E27FC236}">
                <a16:creationId xmlns:a16="http://schemas.microsoft.com/office/drawing/2014/main" id="{A88B2AAA-B805-498E-A9E6-98B885855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88513" y="1780905"/>
            <a:ext cx="6026944" cy="5083516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8">
            <a:extLst>
              <a:ext uri="{FF2B5EF4-FFF2-40B4-BE49-F238E27FC236}">
                <a16:creationId xmlns:a16="http://schemas.microsoft.com/office/drawing/2014/main" id="{9B8051E0-19D7-43E1-BFD9-E6DBFEB3A3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795" y="542347"/>
            <a:ext cx="7750968" cy="6322075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9">
            <a:extLst>
              <a:ext uri="{FF2B5EF4-FFF2-40B4-BE49-F238E27FC236}">
                <a16:creationId xmlns:a16="http://schemas.microsoft.com/office/drawing/2014/main" id="{4EDB2B02-86A2-46F5-A4BE-B7D9B10411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775" y="6178751"/>
            <a:ext cx="378619" cy="681527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10">
            <a:extLst>
              <a:ext uri="{FF2B5EF4-FFF2-40B4-BE49-F238E27FC236}">
                <a16:creationId xmlns:a16="http://schemas.microsoft.com/office/drawing/2014/main" id="{43954639-FB5D-41F4-9560-6F6DFE778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795" y="-59376"/>
            <a:ext cx="8318896" cy="6923796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12">
            <a:extLst>
              <a:ext uri="{FF2B5EF4-FFF2-40B4-BE49-F238E27FC236}">
                <a16:creationId xmlns:a16="http://schemas.microsoft.com/office/drawing/2014/main" id="{E898931C-0323-41FA-A036-20F818B1FF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795" y="-1916"/>
            <a:ext cx="792955" cy="614491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14">
            <a:extLst>
              <a:ext uri="{FF2B5EF4-FFF2-40B4-BE49-F238E27FC236}">
                <a16:creationId xmlns:a16="http://schemas.microsoft.com/office/drawing/2014/main" id="{89AFE9DD-0792-4B98-B4EB-97ACA17E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775" y="-6705"/>
            <a:ext cx="446485" cy="352734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6">
            <a:extLst>
              <a:ext uri="{FF2B5EF4-FFF2-40B4-BE49-F238E27FC236}">
                <a16:creationId xmlns:a16="http://schemas.microsoft.com/office/drawing/2014/main" id="{3981F5C4-9AE1-404E-AF44-A4E6DB374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795" y="-1916"/>
            <a:ext cx="267890" cy="213875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11">
            <a:extLst>
              <a:ext uri="{FF2B5EF4-FFF2-40B4-BE49-F238E27FC236}">
                <a16:creationId xmlns:a16="http://schemas.microsoft.com/office/drawing/2014/main" id="{763C1781-8726-4FAC-8C45-FF40376BE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69950" y="-1916"/>
            <a:ext cx="4341019" cy="6847184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21">
            <a:extLst>
              <a:ext uri="{FF2B5EF4-FFF2-40B4-BE49-F238E27FC236}">
                <a16:creationId xmlns:a16="http://schemas.microsoft.com/office/drawing/2014/main" id="{301491B5-56C7-43DC-A3D9-861EECCA0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926260" y="2872"/>
            <a:ext cx="2213372" cy="2555325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2">
            <a:extLst>
              <a:ext uri="{FF2B5EF4-FFF2-40B4-BE49-F238E27FC236}">
                <a16:creationId xmlns:a16="http://schemas.microsoft.com/office/drawing/2014/main" id="{237E2353-22DF-46E0-A200-FB30F8F394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515619" y="-1916"/>
            <a:ext cx="1624013" cy="1358265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23">
            <a:extLst>
              <a:ext uri="{FF2B5EF4-FFF2-40B4-BE49-F238E27FC236}">
                <a16:creationId xmlns:a16="http://schemas.microsoft.com/office/drawing/2014/main" id="{DD6138DB-057B-45F7-A5F4-E7BFDA20D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468119" y="-1916"/>
            <a:ext cx="671513" cy="534687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79A54AB1-B64F-4843-BFAB-81CB74E66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564058" y="2218040"/>
            <a:ext cx="3314068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56612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950ED-BC52-D6D0-BE4E-0F3AEF631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003" y="399657"/>
            <a:ext cx="8561388" cy="756418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Calibri"/>
                <a:cs typeface="Calibri Light"/>
              </a:rPr>
              <a:t>CDE Contact Information</a:t>
            </a:r>
            <a:endParaRPr lang="en-US" sz="4000" b="1" dirty="0">
              <a:latin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C79580-53B8-E1B0-5A42-7B1A205E2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dirty="0" smtClean="0">
                <a:solidFill>
                  <a:schemeClr val="tx1"/>
                </a:solidFill>
              </a:rPr>
              <a:pPr/>
              <a:t>25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5559BA4-6F9F-E438-736D-5F2FFE772914}"/>
              </a:ext>
            </a:extLst>
          </p:cNvPr>
          <p:cNvSpPr/>
          <p:nvPr/>
        </p:nvSpPr>
        <p:spPr>
          <a:xfrm>
            <a:off x="145661" y="1341438"/>
            <a:ext cx="4269619" cy="523651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b="1" u="sng" dirty="0">
                <a:solidFill>
                  <a:schemeClr val="tx1"/>
                </a:solidFill>
                <a:cs typeface="Calibri"/>
              </a:rPr>
              <a:t>CDE Monitoring and Technical Assistance</a:t>
            </a:r>
            <a:endParaRPr lang="en-US" sz="2400" dirty="0">
              <a:solidFill>
                <a:schemeClr val="tx1"/>
              </a:solidFill>
              <a:cs typeface="Calibri"/>
            </a:endParaRPr>
          </a:p>
          <a:p>
            <a:endParaRPr lang="en-US" b="1" u="sng" dirty="0">
              <a:solidFill>
                <a:schemeClr val="tx1"/>
              </a:solidFill>
              <a:cs typeface="Calibri"/>
            </a:endParaRPr>
          </a:p>
          <a:p>
            <a:pPr algn="ctr"/>
            <a:endParaRPr lang="en-US" b="1" dirty="0">
              <a:cs typeface="Calibri"/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cs typeface="Calibri"/>
              </a:rPr>
              <a:t>Nicholas </a:t>
            </a:r>
            <a:r>
              <a:rPr lang="en-US" b="1" dirty="0" err="1">
                <a:solidFill>
                  <a:schemeClr val="tx1"/>
                </a:solidFill>
                <a:cs typeface="Calibri"/>
              </a:rPr>
              <a:t>Smosna</a:t>
            </a:r>
            <a:r>
              <a:rPr lang="en-US" b="1" dirty="0">
                <a:solidFill>
                  <a:schemeClr val="tx1"/>
                </a:solidFill>
                <a:cs typeface="Calibri"/>
              </a:rPr>
              <a:t>, SPED Monitoring and Technical Assistant Consultant</a:t>
            </a:r>
          </a:p>
          <a:p>
            <a:pPr algn="ctr"/>
            <a:r>
              <a:rPr lang="en-US" b="1" dirty="0">
                <a:cs typeface="Calibri"/>
                <a:hlinkClick r:id="rId4"/>
              </a:rPr>
              <a:t>Smosna_n@cde.state.co.us</a:t>
            </a:r>
            <a:endParaRPr lang="en-US" b="1" dirty="0">
              <a:cs typeface="Calibri"/>
            </a:endParaRPr>
          </a:p>
          <a:p>
            <a:pPr algn="ctr"/>
            <a:endParaRPr lang="en-US" b="1" dirty="0">
              <a:cs typeface="Calibri"/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cs typeface="Calibri"/>
              </a:rPr>
              <a:t>Kerry Whitmore, Supervisor, General Supervision and Monitoring</a:t>
            </a:r>
          </a:p>
          <a:p>
            <a:pPr algn="ctr"/>
            <a:r>
              <a:rPr lang="en-US" b="1" dirty="0">
                <a:cs typeface="Calibri"/>
                <a:hlinkClick r:id="rId5"/>
              </a:rPr>
              <a:t>Whitmore_K@cde.state.co.us</a:t>
            </a:r>
            <a:endParaRPr lang="en-US" b="1" dirty="0">
              <a:cs typeface="Calibri"/>
            </a:endParaRPr>
          </a:p>
          <a:p>
            <a:pPr algn="ctr"/>
            <a:endParaRPr lang="en-US" dirty="0">
              <a:cs typeface="Calibri"/>
            </a:endParaRPr>
          </a:p>
          <a:p>
            <a:pPr algn="ctr"/>
            <a:endParaRPr lang="en-US" dirty="0">
              <a:cs typeface="Calibri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B1067A8-5E99-92E3-8706-09CDDFAE857B}"/>
              </a:ext>
            </a:extLst>
          </p:cNvPr>
          <p:cNvSpPr/>
          <p:nvPr/>
        </p:nvSpPr>
        <p:spPr>
          <a:xfrm>
            <a:off x="4572000" y="3646809"/>
            <a:ext cx="4463142" cy="241904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sz="2800" b="1" u="sng" dirty="0">
              <a:solidFill>
                <a:schemeClr val="tx1"/>
              </a:solidFill>
              <a:cs typeface="Calibri"/>
            </a:endParaRPr>
          </a:p>
          <a:p>
            <a:pPr algn="ctr"/>
            <a:r>
              <a:rPr lang="en-US" sz="2400" b="1" u="sng" dirty="0">
                <a:solidFill>
                  <a:schemeClr val="tx1"/>
                </a:solidFill>
                <a:cs typeface="Calibri"/>
              </a:rPr>
              <a:t>CDE Data</a:t>
            </a:r>
            <a:endParaRPr lang="en-US" sz="2400" dirty="0">
              <a:solidFill>
                <a:schemeClr val="tx1"/>
              </a:solidFill>
            </a:endParaRPr>
          </a:p>
          <a:p>
            <a:pPr algn="ctr"/>
            <a:endParaRPr lang="en-US" sz="2400" b="1" u="sng" dirty="0">
              <a:solidFill>
                <a:schemeClr val="tx1"/>
              </a:solidFill>
              <a:cs typeface="Calibri"/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cs typeface="Calibri"/>
              </a:rPr>
              <a:t>Gloria </a:t>
            </a:r>
            <a:r>
              <a:rPr lang="en-US" b="1" dirty="0" err="1">
                <a:solidFill>
                  <a:schemeClr val="tx1"/>
                </a:solidFill>
                <a:cs typeface="Calibri"/>
              </a:rPr>
              <a:t>Durosko</a:t>
            </a:r>
            <a:r>
              <a:rPr lang="en-US" b="1" dirty="0">
                <a:solidFill>
                  <a:schemeClr val="tx1"/>
                </a:solidFill>
                <a:cs typeface="Calibri"/>
              </a:rPr>
              <a:t>, Supervisor, Data and Monitoring Liaison</a:t>
            </a:r>
          </a:p>
          <a:p>
            <a:pPr algn="ctr"/>
            <a:r>
              <a:rPr lang="en-US" b="1" dirty="0">
                <a:cs typeface="Calibri"/>
                <a:hlinkClick r:id="rId6"/>
              </a:rPr>
              <a:t>Durosko_G@cde.state.co.us</a:t>
            </a:r>
          </a:p>
          <a:p>
            <a:pPr algn="ctr"/>
            <a:endParaRPr lang="en-US" sz="2000" b="1" dirty="0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endParaRPr lang="en-US" dirty="0">
              <a:cs typeface="Calibri"/>
            </a:endParaRPr>
          </a:p>
          <a:p>
            <a:pPr algn="ctr"/>
            <a:endParaRPr lang="en-US" dirty="0">
              <a:cs typeface="Calibri"/>
            </a:endParaRPr>
          </a:p>
          <a:p>
            <a:pPr algn="ctr"/>
            <a:endParaRPr lang="en-US" dirty="0">
              <a:cs typeface="Calibri"/>
            </a:endParaRP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52E7CB97-1CF3-0640-B1A8-3B9D3E19C9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1105" y="1341438"/>
            <a:ext cx="2143125" cy="21431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13421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9F948-705F-BDA3-6503-FC2C8C76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004" y="389161"/>
            <a:ext cx="8681991" cy="499772"/>
          </a:xfrm>
        </p:spPr>
        <p:txBody>
          <a:bodyPr>
            <a:noAutofit/>
          </a:bodyPr>
          <a:lstStyle/>
          <a:p>
            <a:pPr algn="ctr"/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SEA and LEA Partnership 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CE74E-2326-E93B-F2CB-19A6AEE42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233943"/>
            <a:ext cx="7886700" cy="4640674"/>
          </a:xfrm>
        </p:spPr>
        <p:txBody>
          <a:bodyPr/>
          <a:lstStyle/>
          <a:p>
            <a:pPr marL="0" indent="0" algn="ctr">
              <a:buNone/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Colorado Department of Education (CDE) has an obligation “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ensure that all children with disabilities have available to them a free appropriate public education that emphasizes special education and related services designed to meet their unique needs and prepare them for further education, employment, and independent living”.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34 CFR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D3748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4"/>
              </a:rPr>
              <a:t>§300.1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 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99FB6-FD98-B337-3552-DD9824452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0093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9F948-705F-BDA3-6503-FC2C8C76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004" y="389161"/>
            <a:ext cx="8681991" cy="499772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prstClr val="black"/>
                </a:solidFill>
                <a:latin typeface="Calibri" panose="020F0502020204030204"/>
              </a:rPr>
              <a:t>Directive from OSEP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CE74E-2326-E93B-F2CB-19A6AEE42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63040"/>
            <a:ext cx="7886700" cy="36908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“As a condition of receiving IDEA funds, the State agency must have a general supervision system. This system includes multiple components such as monitoring to — (1) improve educational results and functional outcomes for infants and toddlers with disabilities and their families and children with disabilities; and (2) ensure that LEAs and EIS programs and providers meet the requirements under IDEA.”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147C83-C18C-F064-EE6B-6118084BE594}"/>
              </a:ext>
            </a:extLst>
          </p:cNvPr>
          <p:cNvSpPr txBox="1"/>
          <p:nvPr/>
        </p:nvSpPr>
        <p:spPr>
          <a:xfrm>
            <a:off x="890921" y="5778583"/>
            <a:ext cx="6598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hlinkClick r:id="rId4"/>
              </a:rPr>
              <a:t>State General Supervision Responsibilities Under Parts B and C of the IDEA OSEP QA 23-01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99FB6-FD98-B337-3552-DD9824452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0907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C8C3900-B8A1-4965-88E6-CBCBFE067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786187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FE0292-E86B-7F10-3209-FB5816BE6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672" y="2483513"/>
            <a:ext cx="2824842" cy="2694841"/>
          </a:xfrm>
        </p:spPr>
        <p:txBody>
          <a:bodyPr>
            <a:normAutofit/>
          </a:bodyPr>
          <a:lstStyle/>
          <a:p>
            <a:pPr algn="ctr"/>
            <a:br>
              <a:rPr lang="en-US" sz="2800" dirty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SEA and LEA Partnership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6DE84-61B0-19C9-C080-E4362A056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5177" y="1256043"/>
            <a:ext cx="4877141" cy="5453095"/>
          </a:xfrm>
        </p:spPr>
        <p:txBody>
          <a:bodyPr anchor="ctr">
            <a:normAutofit fontScale="55000" lnSpcReduction="20000"/>
          </a:bodyPr>
          <a:lstStyle/>
          <a:p>
            <a:pPr marL="0" indent="0">
              <a:buNone/>
            </a:pPr>
            <a:endParaRPr lang="en-US" sz="4400" b="0" i="1" dirty="0">
              <a:effectLst/>
            </a:endParaRPr>
          </a:p>
          <a:p>
            <a:pPr marL="0" indent="0">
              <a:buNone/>
            </a:pPr>
            <a:r>
              <a:rPr lang="en-US" sz="4400" b="0" dirty="0">
                <a:effectLst/>
              </a:rPr>
              <a:t>“At its core, a general supervision system consists of the mechanisms by which states ensure that students with disabilities are provided FAPE by their local schools and districts.” </a:t>
            </a:r>
          </a:p>
          <a:p>
            <a:pPr marL="0" indent="0">
              <a:buNone/>
            </a:pPr>
            <a:endParaRPr lang="en-US" sz="4400" b="0" i="1" dirty="0">
              <a:effectLst/>
            </a:endParaRPr>
          </a:p>
          <a:p>
            <a:pPr marL="0" indent="0">
              <a:buNone/>
            </a:pPr>
            <a:r>
              <a:rPr lang="en-US" sz="4400" b="0" dirty="0">
                <a:effectLst/>
              </a:rPr>
              <a:t>“However, while these general supervision systems have enabled states to report high rates of compliance with IDEA requirements for a number of</a:t>
            </a:r>
            <a:r>
              <a:rPr lang="en-US" sz="4400" dirty="0"/>
              <a:t> </a:t>
            </a:r>
            <a:r>
              <a:rPr lang="en-US" sz="4400" b="0" dirty="0">
                <a:effectLst/>
              </a:rPr>
              <a:t>years, </a:t>
            </a:r>
            <a:r>
              <a:rPr lang="en-US" sz="4400" b="0" u="sng" dirty="0">
                <a:effectLst/>
              </a:rPr>
              <a:t>many states have not reported improvement in actual student outcomes, including academic achievement, graduation rates, and post-school outcomes.</a:t>
            </a:r>
            <a:r>
              <a:rPr lang="en-US" sz="4400" b="0" dirty="0">
                <a:effectLst/>
              </a:rPr>
              <a:t>”</a:t>
            </a:r>
          </a:p>
          <a:p>
            <a:pPr>
              <a:buFontTx/>
              <a:buChar char="-"/>
            </a:pPr>
            <a:endParaRPr lang="en-US" sz="2000" b="0" i="1" dirty="0">
              <a:effectLst/>
            </a:endParaRPr>
          </a:p>
          <a:p>
            <a:pPr marL="0" indent="0">
              <a:buNone/>
            </a:pPr>
            <a:endParaRPr lang="en-US" sz="2000" b="1" dirty="0">
              <a:cs typeface="Calibri"/>
            </a:endParaRPr>
          </a:p>
          <a:p>
            <a:pPr marL="0" indent="0">
              <a:buNone/>
            </a:pPr>
            <a:endParaRPr lang="en-US" sz="2000" dirty="0">
              <a:cs typeface="Calibri"/>
            </a:endParaRPr>
          </a:p>
          <a:p>
            <a:endParaRPr lang="en-US" sz="21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DFD409-62B7-8B76-D276-13260F299187}"/>
              </a:ext>
            </a:extLst>
          </p:cNvPr>
          <p:cNvSpPr txBox="1"/>
          <p:nvPr/>
        </p:nvSpPr>
        <p:spPr>
          <a:xfrm>
            <a:off x="4028529" y="5804128"/>
            <a:ext cx="35780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hlinkClick r:id="rId4"/>
              </a:rPr>
              <a:t>Leveraging General Supervision Systems to Improve Student Outcomes: A Process Guide for IDEA Part B, NCSI (2018)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5128C9-A99E-5567-71BA-92378E1DC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1682" y="6327348"/>
            <a:ext cx="91916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479D5F6-EDCB-402A-AC08-4943A1820E8F}" type="slidenum">
              <a:rPr lang="en-US" smtClean="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7312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9F948-705F-BDA3-6503-FC2C8C76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004" y="389161"/>
            <a:ext cx="8681991" cy="499772"/>
          </a:xfrm>
        </p:spPr>
        <p:txBody>
          <a:bodyPr/>
          <a:lstStyle/>
          <a:p>
            <a:pPr algn="ctr"/>
            <a:r>
              <a:rPr lang="en-US" sz="3000" dirty="0">
                <a:solidFill>
                  <a:prstClr val="black"/>
                </a:solidFill>
                <a:latin typeface="Calibri" panose="020F0502020204030204"/>
              </a:rPr>
              <a:t>OSEP Required Elements</a:t>
            </a:r>
            <a:endParaRPr lang="en-US" dirty="0"/>
          </a:p>
        </p:txBody>
      </p:sp>
      <p:sp>
        <p:nvSpPr>
          <p:cNvPr id="11" name="TextBox 10" descr="8 Key components OSEP Requires">
            <a:extLst>
              <a:ext uri="{FF2B5EF4-FFF2-40B4-BE49-F238E27FC236}">
                <a16:creationId xmlns:a16="http://schemas.microsoft.com/office/drawing/2014/main" id="{A3940D78-8B9B-6553-D0FD-B5F31363A091}"/>
              </a:ext>
            </a:extLst>
          </p:cNvPr>
          <p:cNvSpPr txBox="1"/>
          <p:nvPr/>
        </p:nvSpPr>
        <p:spPr>
          <a:xfrm>
            <a:off x="1778558" y="1396721"/>
            <a:ext cx="5406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8 Key Components</a:t>
            </a:r>
          </a:p>
        </p:txBody>
      </p:sp>
      <p:pic>
        <p:nvPicPr>
          <p:cNvPr id="5" name="Picture 4" descr="A puzzle with text on it&#10;&#10;OSEP highlights 8 Key Components: Fiscal Management, Integrated Monitoring, Sustaining Compliance and Improvement, Implementation of Policies and Procedures, Technical Assistance and Professional Development, Dispute Resolution, Data, and SPP/APR.&#10;">
            <a:extLst>
              <a:ext uri="{FF2B5EF4-FFF2-40B4-BE49-F238E27FC236}">
                <a16:creationId xmlns:a16="http://schemas.microsoft.com/office/drawing/2014/main" id="{5AB946AE-B48C-20DF-993E-7773CF9319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29" y="1882397"/>
            <a:ext cx="7666892" cy="40059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147C83-C18C-F064-EE6B-6118084BE594}"/>
              </a:ext>
            </a:extLst>
          </p:cNvPr>
          <p:cNvSpPr txBox="1"/>
          <p:nvPr/>
        </p:nvSpPr>
        <p:spPr>
          <a:xfrm>
            <a:off x="831273" y="5963249"/>
            <a:ext cx="6598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hlinkClick r:id="rId5"/>
              </a:rPr>
              <a:t>State General Supervision Responsibilities Under Parts B and C of the IDEA OSEP QA 23-01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99FB6-FD98-B337-3552-DD9824452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2346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9F948-705F-BDA3-6503-FC2C8C760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004" y="107818"/>
            <a:ext cx="8681991" cy="1031052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prstClr val="black"/>
                </a:solidFill>
                <a:latin typeface="Calibri" panose="020F0502020204030204"/>
              </a:rPr>
              <a:t>Colorado’s Integrated Monitoring and Accountability Process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CE74E-2326-E93B-F2CB-19A6AEE42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003" y="1463040"/>
            <a:ext cx="8681991" cy="4256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Colorado’s Integrated Monitoring and Accountability Process (CIMAP) has three paths. </a:t>
            </a:r>
          </a:p>
          <a:p>
            <a:pPr marL="800100" lvl="1" indent="-342900" fontAlgn="base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en-US" sz="2400" u="sng" dirty="0">
                <a:solidFill>
                  <a:prstClr val="black"/>
                </a:solidFill>
              </a:rPr>
              <a:t>Annual</a:t>
            </a:r>
            <a:r>
              <a:rPr lang="en-US" sz="2400" dirty="0">
                <a:solidFill>
                  <a:prstClr val="black"/>
                </a:solidFill>
              </a:rPr>
              <a:t> </a:t>
            </a:r>
          </a:p>
          <a:p>
            <a:pPr marL="1257300" lvl="2" indent="-342900" fontAlgn="base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en-US" sz="24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SPP/APR Indicators 1 through 1</a:t>
            </a:r>
            <a:r>
              <a:rPr lang="en-US" sz="2400" kern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kern="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Significant Disproportionality, </a:t>
            </a:r>
            <a:r>
              <a:rPr lang="en-US" sz="2400" kern="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CoAlt</a:t>
            </a:r>
            <a:r>
              <a:rPr lang="en-US" sz="2400" kern="10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Personnel Qualifications, Standard Record Reviews, FAPE in County Jails, etc.</a:t>
            </a:r>
            <a:endParaRPr lang="en-US" sz="2400" dirty="0">
              <a:solidFill>
                <a:prstClr val="black"/>
              </a:solidFill>
            </a:endParaRPr>
          </a:p>
          <a:p>
            <a:pPr lvl="1">
              <a:buFontTx/>
              <a:buChar char="-"/>
            </a:pPr>
            <a:r>
              <a:rPr lang="en-US" sz="2400" u="sng" dirty="0"/>
              <a:t>Cyclical (every AU, every 4 years)</a:t>
            </a:r>
          </a:p>
          <a:p>
            <a:pPr lvl="2">
              <a:buFontTx/>
              <a:buChar char="-"/>
            </a:pPr>
            <a:r>
              <a:rPr lang="en-US" sz="2400" dirty="0"/>
              <a:t>Facilitated Assessment</a:t>
            </a:r>
          </a:p>
          <a:p>
            <a:pPr lvl="1">
              <a:buFontTx/>
              <a:buChar char="-"/>
            </a:pPr>
            <a:r>
              <a:rPr lang="en-US" sz="2400" u="sng" dirty="0">
                <a:solidFill>
                  <a:prstClr val="black"/>
                </a:solidFill>
              </a:rPr>
              <a:t>Responsive</a:t>
            </a:r>
            <a:r>
              <a:rPr lang="en-US" sz="2400" dirty="0">
                <a:solidFill>
                  <a:prstClr val="black"/>
                </a:solidFill>
              </a:rPr>
              <a:t> </a:t>
            </a:r>
          </a:p>
          <a:p>
            <a:pPr lvl="2">
              <a:buFontTx/>
              <a:buChar char="-"/>
            </a:pPr>
            <a:r>
              <a:rPr lang="en-US" sz="2400" dirty="0">
                <a:solidFill>
                  <a:prstClr val="black"/>
                </a:solidFill>
              </a:rPr>
              <a:t>Areas of Concern</a:t>
            </a:r>
          </a:p>
          <a:p>
            <a:pPr marL="457200" lvl="1" indent="0">
              <a:buNone/>
            </a:pPr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Arrow: Left 7" descr="Arrow Highlighting to Cyclical Facilitated Assessment.">
            <a:extLst>
              <a:ext uri="{FF2B5EF4-FFF2-40B4-BE49-F238E27FC236}">
                <a16:creationId xmlns:a16="http://schemas.microsoft.com/office/drawing/2014/main" id="{5E202526-31DB-5076-A2F0-B37492A5CF92}"/>
              </a:ext>
            </a:extLst>
          </p:cNvPr>
          <p:cNvSpPr/>
          <p:nvPr/>
        </p:nvSpPr>
        <p:spPr>
          <a:xfrm>
            <a:off x="5337574" y="4051607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4FC5B1-CB4A-7B79-68DF-EDB8BC45B1AA}"/>
              </a:ext>
            </a:extLst>
          </p:cNvPr>
          <p:cNvSpPr txBox="1"/>
          <p:nvPr/>
        </p:nvSpPr>
        <p:spPr>
          <a:xfrm>
            <a:off x="893618" y="6103852"/>
            <a:ext cx="6598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70C0"/>
                </a:solidFill>
                <a:hlinkClick r:id="rId4"/>
              </a:rPr>
              <a:t>State General Supervision Responsibilities Under Parts B and C of the IDEA OSEP QA 23-01</a:t>
            </a:r>
            <a:endParaRPr lang="en-US" sz="18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99FB6-FD98-B337-3552-DD9824452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6310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9144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7348" y="551962"/>
            <a:ext cx="8249304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31BB6F-4195-63D0-F544-AA35B3019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293338"/>
            <a:ext cx="6858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300" dirty="0">
                <a:latin typeface="Calibri"/>
                <a:cs typeface="Calibri"/>
              </a:rPr>
              <a:t>What</a:t>
            </a:r>
            <a:endParaRPr lang="en-US" sz="6300" kern="1200" dirty="0"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E75FC-76B3-F21D-33D8-B2502EEEC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5514052"/>
            <a:ext cx="6858000" cy="6519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en-US" dirty="0"/>
              <a:t>What is the Facilitated Assessment (FA)?</a:t>
            </a: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447348" y="6354708"/>
            <a:ext cx="8250174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BF925-4E37-4D05-19CD-5BAD1FC90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8974" y="6360892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479D5F6-EDCB-402A-AC08-4943A1820E8F}" type="slidenum">
              <a:rPr lang="en-US" dirty="0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8</a:t>
            </a:fld>
            <a:endParaRPr lang="en-US" dirty="0">
              <a:solidFill>
                <a:schemeClr val="tx1"/>
              </a:solidFill>
              <a:cs typeface="Calibri" panose="020F050202020403020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6923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C8C3900-B8A1-4965-88E6-CBCBFE067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786187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672" y="2524316"/>
            <a:ext cx="2824842" cy="219120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Facilitated  </a:t>
            </a:r>
            <a:b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Assessment:</a:t>
            </a:r>
            <a:b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lang="en-US" sz="4000" dirty="0">
                <a:solidFill>
                  <a:srgbClr val="FFFFFF"/>
                </a:solidFill>
                <a:latin typeface="Calibri"/>
                <a:cs typeface="Calibri"/>
              </a:rPr>
              <a:t>“What”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6859" y="1607736"/>
            <a:ext cx="4314823" cy="3806754"/>
          </a:xfrm>
        </p:spPr>
        <p:txBody>
          <a:bodyPr anchor="ctr">
            <a:normAutofit/>
          </a:bodyPr>
          <a:lstStyle/>
          <a:p>
            <a:pPr marL="284560" indent="0" defTabSz="913210">
              <a:spcAft>
                <a:spcPct val="70000"/>
              </a:spcAft>
              <a:buNone/>
              <a:defRPr/>
            </a:pPr>
            <a:r>
              <a:rPr lang="en-US" dirty="0"/>
              <a:t>The Facilitated Assessment (FA) is 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a comprehensive monitoring tool that will assist Administrative Units (AUs) in evaluating how their policies, procedures, and practices affect the outcomes of students with disabilities.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68733" y="6376899"/>
            <a:ext cx="91916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479D5F6-EDCB-402A-AC08-4943A1820E8F}" type="slidenum">
              <a:rPr lang="en-US" smtClean="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99167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25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2783</TotalTime>
  <Words>1100</Words>
  <Application>Microsoft Office PowerPoint</Application>
  <PresentationFormat>On-screen Show (4:3)</PresentationFormat>
  <Paragraphs>168</Paragraphs>
  <Slides>25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Museo Slab 500</vt:lpstr>
      <vt:lpstr>Rockwell</vt:lpstr>
      <vt:lpstr>Times New Roman</vt:lpstr>
      <vt:lpstr>Office Theme</vt:lpstr>
      <vt:lpstr> Integrated Monitoring  Facilitated Assessment </vt:lpstr>
      <vt:lpstr>Why</vt:lpstr>
      <vt:lpstr>SEA and LEA Partnership </vt:lpstr>
      <vt:lpstr>Directive from OSEP</vt:lpstr>
      <vt:lpstr> SEA and LEA Partnership</vt:lpstr>
      <vt:lpstr>OSEP Required Elements</vt:lpstr>
      <vt:lpstr>Colorado’s Integrated Monitoring and Accountability Process</vt:lpstr>
      <vt:lpstr>What</vt:lpstr>
      <vt:lpstr>Facilitated   Assessment: “What”</vt:lpstr>
      <vt:lpstr>Facilitated Assessment:  “What”</vt:lpstr>
      <vt:lpstr>1. Facilitated Assessment:  “What”</vt:lpstr>
      <vt:lpstr>2. Facilitated Assessment:  “What”</vt:lpstr>
      <vt:lpstr>3.Facilitated Assessment: “What”</vt:lpstr>
      <vt:lpstr>4.Facilitated Assessment: “What”</vt:lpstr>
      <vt:lpstr>5.Facilitated Assessment: “What”</vt:lpstr>
      <vt:lpstr>Where</vt:lpstr>
      <vt:lpstr>Facilitated Assessment:  “Where”</vt:lpstr>
      <vt:lpstr>Who</vt:lpstr>
      <vt:lpstr>Facilitated Assessment:  “Who”</vt:lpstr>
      <vt:lpstr>When</vt:lpstr>
      <vt:lpstr>1.Facilitated Assessment:  “When”</vt:lpstr>
      <vt:lpstr>2.Facilitated Assessment:  “When”</vt:lpstr>
      <vt:lpstr>Cohort I Peer Panel</vt:lpstr>
      <vt:lpstr>Questions?</vt:lpstr>
      <vt:lpstr>CDE Contact Information</vt:lpstr>
    </vt:vector>
  </TitlesOfParts>
  <Company>Colorado Department Of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Madorin, Acacia</dc:creator>
  <cp:lastModifiedBy>Petersen, Cindy</cp:lastModifiedBy>
  <cp:revision>776</cp:revision>
  <dcterms:created xsi:type="dcterms:W3CDTF">2019-06-25T17:30:52Z</dcterms:created>
  <dcterms:modified xsi:type="dcterms:W3CDTF">2024-06-04T20:43:14Z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3004089B-8659-436C-A2B4-57E78F2933E9</vt:lpwstr>
  </property>
  <property fmtid="{D5CDD505-2E9C-101B-9397-08002B2CF9AE}" pid="3" name="ArticulatePath">
    <vt:lpwstr>Final FA All State PD 05082024zvs.acc0510</vt:lpwstr>
  </property>
</Properties>
</file>