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48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22286" autoAdjust="0"/>
    <p:restoredTop sz="49378" autoAdjust="0"/>
  </p:normalViewPr>
  <p:slideViewPr>
    <p:cSldViewPr snapToGrid="0" snapToObjects="1">
      <p:cViewPr varScale="1">
        <p:scale>
          <a:sx n="35" d="100"/>
          <a:sy n="35" d="100"/>
        </p:scale>
        <p:origin x="-3192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>
        <p:scale>
          <a:sx n="125" d="100"/>
          <a:sy n="125" d="100"/>
        </p:scale>
        <p:origin x="-221" y="310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15D5D7-ABC3-684F-B9B6-3FDB7DDAD7C9}" type="datetime1">
              <a:rPr lang="en-US" smtClean="0"/>
              <a:pPr/>
              <a:t>8/17/16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BA64B-06F0-2A40-A38F-AA9E1DC38B7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976468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B539AA-4A19-9645-938E-0E44B64F3E7E}" type="datetime1">
              <a:rPr lang="en-US" smtClean="0"/>
              <a:pPr/>
              <a:t>8/17/16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7242FB-F25E-544B-B72F-E0B5A499AB4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067630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s-ES_tradnl" sz="1100" dirty="0" smtClean="0">
                <a:latin typeface="+mj-lt"/>
              </a:rPr>
              <a:t>Puntos clave: </a:t>
            </a:r>
          </a:p>
          <a:p>
            <a:pPr eaLnBrk="1" hangingPunct="1">
              <a:defRPr/>
            </a:pPr>
            <a:endParaRPr lang="es-ES_tradnl" sz="1100" dirty="0" smtClean="0">
              <a:latin typeface="+mj-lt"/>
            </a:endParaRPr>
          </a:p>
          <a:p>
            <a:r>
              <a:rPr lang="es-ES_tradnl" sz="1100" dirty="0" smtClean="0"/>
              <a:t>Esta actividad se puede hacer de muchas maneras. A continuación se presenta una de ellas.</a:t>
            </a:r>
          </a:p>
          <a:p>
            <a:endParaRPr lang="es-ES_tradnl" sz="1100" dirty="0" smtClean="0"/>
          </a:p>
          <a:p>
            <a:r>
              <a:rPr lang="es-ES_tradnl" sz="1050" b="1" dirty="0"/>
              <a:t>Materiales:</a:t>
            </a:r>
            <a:r>
              <a:rPr lang="es-ES_tradnl" sz="1050" dirty="0"/>
              <a:t> </a:t>
            </a:r>
            <a:r>
              <a:rPr lang="es-ES_tradnl" sz="1050" dirty="0" smtClean="0"/>
              <a:t>información acerca de </a:t>
            </a:r>
            <a:r>
              <a:rPr lang="es-ES_tradnl" sz="1050" dirty="0"/>
              <a:t>una </a:t>
            </a:r>
            <a:r>
              <a:rPr lang="es-ES_tradnl" sz="1050" dirty="0" smtClean="0"/>
              <a:t>colaboración entre múltiples niveles; prácticas colaborativas;  </a:t>
            </a:r>
            <a:r>
              <a:rPr lang="es-ES_tradnl" sz="1050" dirty="0"/>
              <a:t>sugerencias de </a:t>
            </a:r>
            <a:r>
              <a:rPr lang="es-ES_tradnl" sz="1050" dirty="0" smtClean="0"/>
              <a:t>trabajo colaborativo del campo; Normas </a:t>
            </a:r>
            <a:r>
              <a:rPr lang="es-ES_tradnl" sz="1050" dirty="0"/>
              <a:t>N</a:t>
            </a:r>
            <a:r>
              <a:rPr lang="es-ES_tradnl" sz="1050" dirty="0" smtClean="0"/>
              <a:t>acionales </a:t>
            </a:r>
            <a:r>
              <a:rPr lang="es-ES_tradnl" sz="1050" dirty="0"/>
              <a:t>para </a:t>
            </a:r>
            <a:r>
              <a:rPr lang="es-ES_tradnl" sz="1050" dirty="0" smtClean="0"/>
              <a:t>la Colaboración Escuela-Familia </a:t>
            </a:r>
            <a:r>
              <a:rPr lang="es-ES_tradnl" sz="1050" dirty="0"/>
              <a:t>y </a:t>
            </a:r>
            <a:r>
              <a:rPr lang="es-ES_tradnl" sz="1050" dirty="0" smtClean="0"/>
              <a:t>las rúbricas del </a:t>
            </a:r>
            <a:r>
              <a:rPr lang="es-ES_tradnl" sz="1050" dirty="0"/>
              <a:t>Modelo del Sistema de </a:t>
            </a:r>
            <a:r>
              <a:rPr lang="es-ES_tradnl" sz="1050" dirty="0" smtClean="0"/>
              <a:t>Evaluación </a:t>
            </a:r>
            <a:r>
              <a:rPr lang="es-ES_tradnl" sz="1050" dirty="0"/>
              <a:t>P</a:t>
            </a:r>
            <a:r>
              <a:rPr lang="es-ES_tradnl" sz="1050" dirty="0" smtClean="0"/>
              <a:t>rofesional </a:t>
            </a:r>
            <a:r>
              <a:rPr lang="es-ES_tradnl" sz="1050" dirty="0"/>
              <a:t>del </a:t>
            </a:r>
            <a:r>
              <a:rPr lang="es-ES_tradnl" sz="1050" dirty="0" smtClean="0"/>
              <a:t>Estado </a:t>
            </a:r>
            <a:r>
              <a:rPr lang="es-ES_tradnl" sz="1050" dirty="0"/>
              <a:t>de Colorado para directores, profesores y profesionales de servicio </a:t>
            </a:r>
            <a:r>
              <a:rPr lang="es-ES_tradnl" sz="1050" dirty="0" smtClean="0"/>
              <a:t>especializado; </a:t>
            </a:r>
            <a:r>
              <a:rPr lang="es-ES_tradnl" sz="1050" dirty="0"/>
              <a:t>la forma </a:t>
            </a:r>
            <a:r>
              <a:rPr lang="es-ES_tradnl" sz="1050" dirty="0" smtClean="0"/>
              <a:t>1-2-3; </a:t>
            </a:r>
            <a:r>
              <a:rPr lang="es-ES_tradnl" sz="1050" dirty="0"/>
              <a:t>útiles de escritura.</a:t>
            </a:r>
            <a:endParaRPr lang="en-US" sz="1050" dirty="0"/>
          </a:p>
          <a:p>
            <a:r>
              <a:rPr lang="es-ES_tradnl" sz="1050" dirty="0"/>
              <a:t> </a:t>
            </a:r>
            <a:endParaRPr lang="en-US" sz="1050" dirty="0"/>
          </a:p>
          <a:p>
            <a:r>
              <a:rPr lang="es-ES_tradnl" sz="1050" b="1" dirty="0"/>
              <a:t>Resultado:</a:t>
            </a:r>
            <a:r>
              <a:rPr lang="es-ES_tradnl" sz="1050" dirty="0"/>
              <a:t> </a:t>
            </a:r>
            <a:r>
              <a:rPr lang="es-ES_tradnl" sz="1050" dirty="0" smtClean="0"/>
              <a:t>los </a:t>
            </a:r>
            <a:r>
              <a:rPr lang="es-ES_tradnl" sz="1050" dirty="0"/>
              <a:t>participantes </a:t>
            </a:r>
            <a:r>
              <a:rPr lang="es-ES_tradnl" sz="1050" dirty="0" smtClean="0"/>
              <a:t>toman parte en la discusión sobre </a:t>
            </a:r>
            <a:r>
              <a:rPr lang="es-ES_tradnl" sz="1050" dirty="0"/>
              <a:t>las descripciones de trabajo en colaboración </a:t>
            </a:r>
            <a:r>
              <a:rPr lang="es-ES_tradnl" sz="1050" dirty="0" smtClean="0"/>
              <a:t>individual y/o </a:t>
            </a:r>
            <a:r>
              <a:rPr lang="es-ES_tradnl" sz="1050" dirty="0"/>
              <a:t>en equipo. Los participantes escuchan varias funciones de los puestos y tienen la oportunidad de colaborar </a:t>
            </a:r>
            <a:r>
              <a:rPr lang="es-ES_tradnl" sz="1050" dirty="0" smtClean="0"/>
              <a:t>y juntos crear una descripción de trabajo de uno, dos </a:t>
            </a:r>
            <a:r>
              <a:rPr lang="es-ES_tradnl" sz="1050" dirty="0"/>
              <a:t>o tres </a:t>
            </a:r>
            <a:r>
              <a:rPr lang="es-ES_tradnl" sz="1050" dirty="0" smtClean="0"/>
              <a:t>puntos. La descripción puede </a:t>
            </a:r>
            <a:r>
              <a:rPr lang="es-ES_tradnl" sz="1050" dirty="0"/>
              <a:t>ser para </a:t>
            </a:r>
            <a:r>
              <a:rPr lang="es-ES_tradnl" sz="1050" dirty="0" smtClean="0"/>
              <a:t>varias funciones, puestos, </a:t>
            </a:r>
            <a:r>
              <a:rPr lang="es-ES_tradnl" sz="1050" dirty="0"/>
              <a:t>equipos o grupos. El objetivo es tener de una a tres </a:t>
            </a:r>
            <a:r>
              <a:rPr lang="es-ES_tradnl" sz="1050" dirty="0" smtClean="0"/>
              <a:t>responsabilidades de colaboración priorizadas que sean prácticas. Otra posibilidad es que las personas realicen la </a:t>
            </a:r>
            <a:r>
              <a:rPr lang="es-ES_tradnl" sz="1050" dirty="0"/>
              <a:t>actividad por su cuenta.</a:t>
            </a:r>
            <a:endParaRPr lang="en-US" sz="1050" dirty="0"/>
          </a:p>
          <a:p>
            <a:r>
              <a:rPr lang="es-ES_tradnl" sz="1050" dirty="0"/>
              <a:t> </a:t>
            </a:r>
            <a:endParaRPr lang="en-US" sz="1050" dirty="0"/>
          </a:p>
          <a:p>
            <a:r>
              <a:rPr lang="es-ES_tradnl" sz="1050" b="1" dirty="0"/>
              <a:t>Instrucciones: </a:t>
            </a:r>
            <a:r>
              <a:rPr lang="es-ES_tradnl" sz="1050" dirty="0" smtClean="0"/>
              <a:t>(pueden variarse </a:t>
            </a:r>
            <a:r>
              <a:rPr lang="es-ES_tradnl" sz="1050" dirty="0"/>
              <a:t>para adaptarse a la audiencia). </a:t>
            </a:r>
            <a:r>
              <a:rPr lang="es-ES_tradnl" sz="1050" dirty="0" smtClean="0"/>
              <a:t>Por favor, escriba </a:t>
            </a:r>
            <a:r>
              <a:rPr lang="es-ES_tradnl" sz="1050" dirty="0"/>
              <a:t>una breve respuesta </a:t>
            </a:r>
            <a:r>
              <a:rPr lang="es-ES_tradnl" sz="1050" dirty="0" smtClean="0"/>
              <a:t>a: “¿</a:t>
            </a:r>
            <a:r>
              <a:rPr lang="es-ES_tradnl" sz="1050" dirty="0"/>
              <a:t>Cuáles son las tres responsabilidades de </a:t>
            </a:r>
            <a:r>
              <a:rPr lang="es-ES_tradnl" sz="1050" dirty="0" smtClean="0"/>
              <a:t>colaboración más </a:t>
            </a:r>
            <a:r>
              <a:rPr lang="es-ES_tradnl" sz="1050" dirty="0"/>
              <a:t>importantes para </a:t>
            </a:r>
            <a:r>
              <a:rPr lang="es-ES_tradnl" sz="1050" dirty="0" smtClean="0"/>
              <a:t>usted o </a:t>
            </a:r>
            <a:r>
              <a:rPr lang="es-ES_tradnl" sz="1050" dirty="0"/>
              <a:t>s</a:t>
            </a:r>
            <a:r>
              <a:rPr lang="es-ES_tradnl" sz="1050" dirty="0" smtClean="0"/>
              <a:t>u </a:t>
            </a:r>
            <a:r>
              <a:rPr lang="es-ES_tradnl" sz="1050" dirty="0"/>
              <a:t>equipo, organización o grupo? Luego </a:t>
            </a:r>
            <a:r>
              <a:rPr lang="es-ES_tradnl" sz="1050" dirty="0" smtClean="0"/>
              <a:t>discuta la </a:t>
            </a:r>
            <a:r>
              <a:rPr lang="es-ES_tradnl" sz="1050" dirty="0"/>
              <a:t>respuesta con </a:t>
            </a:r>
            <a:r>
              <a:rPr lang="es-ES_tradnl" sz="1050" dirty="0" smtClean="0"/>
              <a:t>su </a:t>
            </a:r>
            <a:r>
              <a:rPr lang="es-ES_tradnl" sz="1050" dirty="0"/>
              <a:t>equipo (o un vecino). </a:t>
            </a:r>
            <a:r>
              <a:rPr lang="es-ES_tradnl" sz="1050" dirty="0" smtClean="0"/>
              <a:t>Después de la discusión, escriba </a:t>
            </a:r>
            <a:r>
              <a:rPr lang="es-ES_tradnl" sz="1050" dirty="0"/>
              <a:t>una prioridad 1-2-3 en equipo o </a:t>
            </a:r>
            <a:r>
              <a:rPr lang="es-ES_tradnl" sz="1050" dirty="0" smtClean="0"/>
              <a:t>individualmente. Comparta </a:t>
            </a:r>
            <a:r>
              <a:rPr lang="es-ES_tradnl" sz="1050" dirty="0"/>
              <a:t>los puntos clave con </a:t>
            </a:r>
            <a:r>
              <a:rPr lang="es-ES_tradnl" sz="1050" dirty="0" smtClean="0"/>
              <a:t>el </a:t>
            </a:r>
            <a:r>
              <a:rPr lang="es-ES_tradnl" sz="1050" dirty="0"/>
              <a:t>grupo. Puntos de discusión opcionales: </a:t>
            </a:r>
            <a:r>
              <a:rPr lang="es-ES" sz="1050" dirty="0" smtClean="0"/>
              <a:t>preguntar, ¿Serían las respuestas diferentes si todos fuéramos educadores, miembros de la familia o recursos de la comunidad; ¿cualquier otro grupo distinto a éste?; ¿qué dirían los estudiantes? O comparar las definiciones dadas</a:t>
            </a:r>
            <a:r>
              <a:rPr lang="es-ES_tradnl" sz="1050" dirty="0" smtClean="0"/>
              <a:t>.</a:t>
            </a:r>
            <a:endParaRPr lang="en-US" sz="1050" dirty="0"/>
          </a:p>
          <a:p>
            <a:r>
              <a:rPr lang="es-ES_tradnl" sz="1050" dirty="0"/>
              <a:t> </a:t>
            </a:r>
            <a:endParaRPr lang="en-US" sz="1050" dirty="0"/>
          </a:p>
          <a:p>
            <a:r>
              <a:rPr lang="es-ES_tradnl" sz="1050" b="1" dirty="0"/>
              <a:t>Conclusión:</a:t>
            </a:r>
            <a:r>
              <a:rPr lang="es-ES_tradnl" sz="1050" dirty="0"/>
              <a:t> </a:t>
            </a:r>
            <a:r>
              <a:rPr lang="es-ES_tradnl" sz="1050" dirty="0" smtClean="0"/>
              <a:t>la persona, </a:t>
            </a:r>
            <a:r>
              <a:rPr lang="es-ES_tradnl" sz="1050" dirty="0"/>
              <a:t>equipo o pareja </a:t>
            </a:r>
            <a:r>
              <a:rPr lang="es-ES_tradnl" sz="1050" dirty="0" smtClean="0"/>
              <a:t>se queda con las </a:t>
            </a:r>
            <a:r>
              <a:rPr lang="es-ES_tradnl" sz="1050" dirty="0"/>
              <a:t>respuestas para volverlas a examinar y reflexionar. </a:t>
            </a:r>
            <a:r>
              <a:rPr lang="es-ES_tradnl" sz="1050" dirty="0" smtClean="0"/>
              <a:t>Lo ideal sería que las </a:t>
            </a:r>
            <a:r>
              <a:rPr lang="es-ES_tradnl" sz="1050" dirty="0"/>
              <a:t>prioridades </a:t>
            </a:r>
            <a:r>
              <a:rPr lang="es-ES_tradnl" sz="1050" dirty="0" smtClean="0"/>
              <a:t>guíen </a:t>
            </a:r>
            <a:r>
              <a:rPr lang="es-ES_tradnl" sz="1050" dirty="0"/>
              <a:t>la práctica </a:t>
            </a:r>
            <a:r>
              <a:rPr lang="es-ES_tradnl" sz="1050" dirty="0" smtClean="0"/>
              <a:t>individual y </a:t>
            </a:r>
            <a:r>
              <a:rPr lang="es-ES_tradnl" sz="1050" dirty="0"/>
              <a:t>de </a:t>
            </a:r>
            <a:r>
              <a:rPr lang="es-ES_tradnl" sz="1050" dirty="0" smtClean="0"/>
              <a:t>grupo; que se evalúe la validez </a:t>
            </a:r>
            <a:r>
              <a:rPr lang="es-ES_tradnl" sz="1050" dirty="0"/>
              <a:t>y </a:t>
            </a:r>
            <a:r>
              <a:rPr lang="es-ES_tradnl" sz="1050" dirty="0" smtClean="0"/>
              <a:t>utilidad de las mismas y que se revisen según corresponda.</a:t>
            </a:r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F16C9A8-0157-489B-B755-9E596ACDB690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-1049867" y="7755467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604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5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0.png"/><Relationship Id="rId3" Type="http://schemas.openxmlformats.org/officeDocument/2006/relationships/image" Target="../media/image3.em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1.png"/><Relationship Id="rId3" Type="http://schemas.openxmlformats.org/officeDocument/2006/relationships/image" Target="../media/image3.emf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2.png"/><Relationship Id="rId3" Type="http://schemas.openxmlformats.org/officeDocument/2006/relationships/image" Target="../media/image3.emf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3.png"/><Relationship Id="rId3" Type="http://schemas.openxmlformats.org/officeDocument/2006/relationships/image" Target="../media/image3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emf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8.pn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Relationship Id="rId3" Type="http://schemas.openxmlformats.org/officeDocument/2006/relationships/image" Target="../media/image3.emf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9.png"/><Relationship Id="rId3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2"/>
          <p:cNvSpPr>
            <a:spLocks noGrp="1"/>
          </p:cNvSpPr>
          <p:nvPr>
            <p:ph type="body" idx="1"/>
          </p:nvPr>
        </p:nvSpPr>
        <p:spPr>
          <a:xfrm>
            <a:off x="380999" y="4191023"/>
            <a:ext cx="8341851" cy="1167558"/>
          </a:xfrm>
        </p:spPr>
        <p:txBody>
          <a:bodyPr anchor="ctr"/>
          <a:lstStyle>
            <a:lvl1pPr marL="0" indent="0" algn="ctr">
              <a:buNone/>
              <a:defRPr sz="2000">
                <a:solidFill>
                  <a:srgbClr val="45454C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1"/>
          <p:cNvSpPr>
            <a:spLocks noGrp="1"/>
          </p:cNvSpPr>
          <p:nvPr>
            <p:ph type="title"/>
          </p:nvPr>
        </p:nvSpPr>
        <p:spPr>
          <a:xfrm>
            <a:off x="380999" y="2441770"/>
            <a:ext cx="8341851" cy="1645920"/>
          </a:xfrm>
        </p:spPr>
        <p:txBody>
          <a:bodyPr/>
          <a:lstStyle>
            <a:lvl1pPr algn="ctr">
              <a:defRPr sz="4200" spc="150"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80999" y="5995124"/>
            <a:ext cx="8341851" cy="407987"/>
          </a:xfrm>
        </p:spPr>
        <p:txBody>
          <a:bodyPr/>
          <a:lstStyle>
            <a:lvl1pPr marL="45720" indent="0" algn="ctr">
              <a:buFontTx/>
              <a:buNone/>
              <a:defRPr sz="1600" b="0" spc="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Month Day Year</a:t>
            </a:r>
            <a:endParaRPr lang="en-US" dirty="0"/>
          </a:p>
        </p:txBody>
      </p:sp>
      <p:pic>
        <p:nvPicPr>
          <p:cNvPr id="13" name="Picture 12" descr="co_cde__dept_rgb.eps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31" t="4383" r="28033" b="44574"/>
          <a:stretch/>
        </p:blipFill>
        <p:spPr>
          <a:xfrm>
            <a:off x="1657019" y="1007895"/>
            <a:ext cx="5825528" cy="1261751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0999" y="460248"/>
            <a:ext cx="6172202" cy="5564632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7040140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itle 10"/>
          <p:cNvSpPr>
            <a:spLocks noGrp="1"/>
          </p:cNvSpPr>
          <p:nvPr>
            <p:ph type="title"/>
          </p:nvPr>
        </p:nvSpPr>
        <p:spPr>
          <a:xfrm>
            <a:off x="7037832" y="1096962"/>
            <a:ext cx="1913456" cy="1033590"/>
          </a:xfrm>
        </p:spPr>
        <p:txBody>
          <a:bodyPr anchor="b"/>
          <a:lstStyle>
            <a:lvl1pPr algn="l">
              <a:defRPr sz="2000" spc="0" baseline="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 Left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7319" y="6356350"/>
            <a:ext cx="182404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2199640" y="1036320"/>
            <a:ext cx="6589252" cy="4969193"/>
          </a:xfrm>
        </p:spPr>
        <p:txBody>
          <a:bodyPr/>
          <a:lstStyle>
            <a:lvl1pPr>
              <a:defRPr sz="2400" spc="0"/>
            </a:lvl1pPr>
            <a:lvl2pPr>
              <a:defRPr sz="2200" spc="0"/>
            </a:lvl2pPr>
            <a:lvl3pPr>
              <a:defRPr sz="2000" spc="0"/>
            </a:lvl3pPr>
            <a:lvl4pPr>
              <a:defRPr sz="1800" spc="0"/>
            </a:lvl4pPr>
            <a:lvl5pPr>
              <a:defRPr sz="1600" spc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0"/>
          </p:nvPr>
        </p:nvSpPr>
        <p:spPr>
          <a:xfrm>
            <a:off x="2199639" y="304800"/>
            <a:ext cx="6589252" cy="63976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800" b="0" i="0" spc="0">
                <a:solidFill>
                  <a:schemeClr val="tx1"/>
                </a:solidFill>
                <a:latin typeface="Museo Slab 500"/>
                <a:cs typeface="Museo Slab 5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60220" y="2171510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Title 10"/>
          <p:cNvSpPr>
            <a:spLocks noGrp="1"/>
          </p:cNvSpPr>
          <p:nvPr>
            <p:ph type="title"/>
          </p:nvPr>
        </p:nvSpPr>
        <p:spPr>
          <a:xfrm>
            <a:off x="57912" y="1036320"/>
            <a:ext cx="1913456" cy="1033590"/>
          </a:xfrm>
        </p:spPr>
        <p:txBody>
          <a:bodyPr anchor="b"/>
          <a:lstStyle>
            <a:lvl1pPr algn="l">
              <a:defRPr sz="2000" spc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1" name="Picture 10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7950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lank with Caption Left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8119" y="6356350"/>
            <a:ext cx="177324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60220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9" name="Title 10"/>
          <p:cNvSpPr>
            <a:spLocks noGrp="1"/>
          </p:cNvSpPr>
          <p:nvPr>
            <p:ph type="title"/>
          </p:nvPr>
        </p:nvSpPr>
        <p:spPr>
          <a:xfrm>
            <a:off x="57912" y="1096962"/>
            <a:ext cx="1913456" cy="1033590"/>
          </a:xfrm>
        </p:spPr>
        <p:txBody>
          <a:bodyPr anchor="b"/>
          <a:lstStyle>
            <a:lvl1pPr algn="l">
              <a:defRPr sz="2000" spc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0" name="Picture 9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5856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Picture with Caption Left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2"/>
          <p:cNvSpPr>
            <a:spLocks noGrp="1"/>
          </p:cNvSpPr>
          <p:nvPr>
            <p:ph type="pic" idx="1"/>
          </p:nvPr>
        </p:nvSpPr>
        <p:spPr>
          <a:xfrm>
            <a:off x="2213286" y="304800"/>
            <a:ext cx="6625914" cy="5773732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Drag picture to placeholder or click icon to add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7528" y="6356350"/>
            <a:ext cx="1676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08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5C667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Title 10"/>
          <p:cNvSpPr>
            <a:spLocks noGrp="1"/>
          </p:cNvSpPr>
          <p:nvPr>
            <p:ph type="title"/>
          </p:nvPr>
        </p:nvSpPr>
        <p:spPr>
          <a:xfrm>
            <a:off x="50800" y="1096962"/>
            <a:ext cx="1913456" cy="1033590"/>
          </a:xfrm>
        </p:spPr>
        <p:txBody>
          <a:bodyPr anchor="b"/>
          <a:lstStyle>
            <a:lvl1pPr algn="l">
              <a:defRPr sz="2000" spc="0" baseline="0">
                <a:solidFill>
                  <a:srgbClr val="5C667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11" name="Picture 10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4914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4320" indent="-228600">
              <a:buFont typeface="Wingdings" charset="2"/>
              <a:buChar char="§"/>
              <a:defRPr spc="0"/>
            </a:lvl1pPr>
            <a:lvl2pPr marL="548640" indent="-182880">
              <a:buFont typeface="Wingdings" charset="2"/>
              <a:buChar char="§"/>
              <a:defRPr spc="0"/>
            </a:lvl2pPr>
            <a:lvl3pPr marL="822960" indent="-182880">
              <a:buFont typeface="Wingdings" charset="2"/>
              <a:buChar char="§"/>
              <a:defRPr spc="0"/>
            </a:lvl3pPr>
            <a:lvl4pPr marL="1097280" indent="-182880">
              <a:buFont typeface="Wingdings" charset="2"/>
              <a:buChar char="§"/>
              <a:defRPr spc="0"/>
            </a:lvl4pPr>
            <a:lvl5pPr marL="1280160" indent="-182880">
              <a:buFont typeface="Wingdings" charset="2"/>
              <a:buChar char="§"/>
              <a:defRPr spc="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 i="0">
                <a:latin typeface="Museo Slab 500"/>
                <a:cs typeface="Museo Slab 50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rgbClr val="45454C"/>
                </a:solidFill>
              </a:defRPr>
            </a:lvl1pPr>
          </a:lstStyle>
          <a:p>
            <a:endParaRPr lang="en-US" dirty="0" smtClean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Divider Orang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3412607"/>
            <a:ext cx="8341851" cy="164592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>
                <a:solidFill>
                  <a:srgbClr val="404040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0999" y="1740195"/>
            <a:ext cx="8341851" cy="1645920"/>
          </a:xfrm>
        </p:spPr>
        <p:txBody>
          <a:bodyPr/>
          <a:lstStyle>
            <a:lvl1pPr algn="ctr">
              <a:defRPr sz="4200" spc="150" baseline="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6" name="Picture 5" descr="co_cde_shield_rgb.eps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909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1159" y="1719072"/>
            <a:ext cx="4038600" cy="4407408"/>
          </a:xfrm>
        </p:spPr>
        <p:txBody>
          <a:bodyPr/>
          <a:lstStyle>
            <a:lvl1pPr>
              <a:defRPr sz="2400" spc="0"/>
            </a:lvl1pPr>
            <a:lvl2pPr>
              <a:defRPr sz="2200" spc="0"/>
            </a:lvl2pPr>
            <a:lvl3pPr>
              <a:defRPr sz="2000" spc="0"/>
            </a:lvl3pPr>
            <a:lvl4pPr>
              <a:defRPr sz="1800" spc="0"/>
            </a:lvl4pPr>
            <a:lvl5pPr>
              <a:defRPr sz="1600" spc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660" y="1719072"/>
            <a:ext cx="4038600" cy="4407408"/>
          </a:xfrm>
        </p:spPr>
        <p:txBody>
          <a:bodyPr/>
          <a:lstStyle>
            <a:lvl1pPr>
              <a:defRPr sz="2400" b="1" i="0" spc="0"/>
            </a:lvl1pPr>
            <a:lvl2pPr>
              <a:defRPr sz="2200" b="0" i="0" spc="0"/>
            </a:lvl2pPr>
            <a:lvl3pPr>
              <a:defRPr sz="2000" b="0" i="0" spc="0"/>
            </a:lvl3pPr>
            <a:lvl4pPr>
              <a:defRPr sz="1800" b="0" i="0" spc="0"/>
            </a:lvl4pPr>
            <a:lvl5pPr>
              <a:defRPr sz="1600" b="0" i="0" spc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74809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endParaRPr lang="en-US" dirty="0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Blue Narrow Bar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78207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75444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Green Narrow Bar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78207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68657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rgbClr val="45454C"/>
                </a:solidFill>
              </a:defRPr>
            </a:lvl1pPr>
          </a:lstStyle>
          <a:p>
            <a:endParaRPr lang="en-US" dirty="0" smtClean="0"/>
          </a:p>
        </p:txBody>
      </p:sp>
      <p:pic>
        <p:nvPicPr>
          <p:cNvPr id="5" name="Picture 4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with Caption">
    <p:bg>
      <p:bgPr>
        <a:blipFill rotWithShape="1">
          <a:blip r:embed="rId2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999" y="1188720"/>
            <a:ext cx="6096001" cy="4969193"/>
          </a:xfrm>
        </p:spPr>
        <p:txBody>
          <a:bodyPr/>
          <a:lstStyle>
            <a:lvl1pPr>
              <a:defRPr sz="2400" spc="0"/>
            </a:lvl1pPr>
            <a:lvl2pPr>
              <a:defRPr sz="2200" spc="0"/>
            </a:lvl2pPr>
            <a:lvl3pPr>
              <a:defRPr sz="2000" spc="0"/>
            </a:lvl3pPr>
            <a:lvl4pPr>
              <a:defRPr sz="1800" spc="0"/>
            </a:lvl4pPr>
            <a:lvl5pPr>
              <a:defRPr sz="1600" spc="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40140" y="2232152"/>
            <a:ext cx="1910820" cy="2816352"/>
          </a:xfrm>
        </p:spPr>
        <p:txBody>
          <a:bodyPr tIns="0"/>
          <a:lstStyle>
            <a:lvl1pPr marL="0" indent="0">
              <a:buNone/>
              <a:defRPr sz="1800" b="0" spc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037832" y="1096962"/>
            <a:ext cx="1913456" cy="1033590"/>
          </a:xfrm>
        </p:spPr>
        <p:txBody>
          <a:bodyPr anchor="b"/>
          <a:lstStyle>
            <a:lvl1pPr algn="l">
              <a:defRPr sz="2000" spc="0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0999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endParaRPr lang="en-US" dirty="0" smtClean="0"/>
          </a:p>
        </p:txBody>
      </p:sp>
      <p:sp>
        <p:nvSpPr>
          <p:cNvPr id="10" name="Text Placeholder 2"/>
          <p:cNvSpPr>
            <a:spLocks noGrp="1"/>
          </p:cNvSpPr>
          <p:nvPr>
            <p:ph type="body" idx="10"/>
          </p:nvPr>
        </p:nvSpPr>
        <p:spPr>
          <a:xfrm>
            <a:off x="380998" y="457200"/>
            <a:ext cx="6096001" cy="639762"/>
          </a:xfrm>
        </p:spPr>
        <p:txBody>
          <a:bodyPr anchor="ctr" anchorCtr="0">
            <a:normAutofit/>
          </a:bodyPr>
          <a:lstStyle>
            <a:lvl1pPr marL="0" indent="0" algn="l">
              <a:buNone/>
              <a:defRPr sz="2800" b="0" i="0" spc="0">
                <a:solidFill>
                  <a:srgbClr val="45454C"/>
                </a:solidFill>
                <a:latin typeface="Museo Slab 500"/>
                <a:cs typeface="Museo Slab 50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pic>
        <p:nvPicPr>
          <p:cNvPr id="12" name="Picture 11" descr="co_cde_shield_rgb.eps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2.png"/><Relationship Id="rId16" Type="http://schemas.openxmlformats.org/officeDocument/2006/relationships/image" Target="../media/image3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5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380999" y="626554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1100" b="1">
                <a:solidFill>
                  <a:srgbClr val="45454C"/>
                </a:solidFill>
              </a:defRPr>
            </a:lvl1pPr>
          </a:lstStyle>
          <a:p>
            <a:endParaRPr lang="en-US" dirty="0" smtClean="0"/>
          </a:p>
        </p:txBody>
      </p:sp>
      <p:pic>
        <p:nvPicPr>
          <p:cNvPr id="6" name="Picture 5" descr="co_cde_shield_rgb.eps"/>
          <p:cNvPicPr>
            <a:picLocks noChangeAspect="1"/>
          </p:cNvPicPr>
          <p:nvPr userDrawn="1"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529" y="6078532"/>
            <a:ext cx="1161161" cy="68211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5" r:id="rId3"/>
    <p:sldLayoutId id="2147483677" r:id="rId4"/>
    <p:sldLayoutId id="2147483666" r:id="rId5"/>
    <p:sldLayoutId id="2147483678" r:id="rId6"/>
    <p:sldLayoutId id="2147483679" r:id="rId7"/>
    <p:sldLayoutId id="2147483667" r:id="rId8"/>
    <p:sldLayoutId id="2147483668" r:id="rId9"/>
    <p:sldLayoutId id="2147483669" r:id="rId10"/>
    <p:sldLayoutId id="2147483670" r:id="rId11"/>
    <p:sldLayoutId id="2147483673" r:id="rId12"/>
    <p:sldLayoutId id="2147483672" r:id="rId13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600" b="0" i="0" kern="1200" cap="none" spc="200" baseline="0">
          <a:ln>
            <a:noFill/>
          </a:ln>
          <a:solidFill>
            <a:schemeClr val="bg1"/>
          </a:solidFill>
          <a:effectLst/>
          <a:latin typeface="Museo Slab 500"/>
          <a:ea typeface="+mj-ea"/>
          <a:cs typeface="Museo Slab 500"/>
        </a:defRPr>
      </a:lvl1pPr>
    </p:titleStyle>
    <p:bodyStyle>
      <a:lvl1pPr marL="502920" indent="-457200" algn="l" defTabSz="914400" rtl="0" eaLnBrk="1" latinLnBrk="0" hangingPunct="1">
        <a:spcBef>
          <a:spcPct val="20000"/>
        </a:spcBef>
        <a:buClr>
          <a:schemeClr val="accent1"/>
        </a:buClr>
        <a:buSzPct val="110000"/>
        <a:buFont typeface="Wingdings" charset="2"/>
        <a:buChar char="§"/>
        <a:defRPr sz="2400" b="1" kern="1200" spc="150" baseline="0">
          <a:solidFill>
            <a:srgbClr val="5C6670"/>
          </a:solidFill>
          <a:latin typeface="+mn-lt"/>
          <a:ea typeface="+mn-ea"/>
          <a:cs typeface="+mn-cs"/>
        </a:defRPr>
      </a:lvl1pPr>
      <a:lvl2pPr marL="822960" indent="-457200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" charset="2"/>
        <a:buChar char="§"/>
        <a:defRPr sz="2200" kern="1200" spc="100" baseline="0">
          <a:solidFill>
            <a:srgbClr val="5C6670"/>
          </a:solidFill>
          <a:latin typeface="+mn-lt"/>
          <a:ea typeface="+mn-ea"/>
          <a:cs typeface="+mn-cs"/>
        </a:defRPr>
      </a:lvl2pPr>
      <a:lvl3pPr marL="925830" indent="-285750" algn="l" defTabSz="914400" rtl="0" eaLnBrk="1" latinLnBrk="0" hangingPunct="1">
        <a:spcBef>
          <a:spcPct val="20000"/>
        </a:spcBef>
        <a:buClr>
          <a:schemeClr val="accent3"/>
        </a:buClr>
        <a:buSzPct val="110000"/>
        <a:buFont typeface="Wingdings" charset="2"/>
        <a:buChar char="§"/>
        <a:defRPr sz="2000" kern="1200" spc="100" baseline="0">
          <a:solidFill>
            <a:srgbClr val="5C6670"/>
          </a:solidFill>
          <a:latin typeface="+mn-lt"/>
          <a:ea typeface="+mn-ea"/>
          <a:cs typeface="+mn-cs"/>
        </a:defRPr>
      </a:lvl3pPr>
      <a:lvl4pPr marL="1200150" indent="-285750" algn="l" defTabSz="914400" rtl="0" eaLnBrk="1" latinLnBrk="0" hangingPunct="1">
        <a:spcBef>
          <a:spcPct val="20000"/>
        </a:spcBef>
        <a:buClr>
          <a:schemeClr val="accent4"/>
        </a:buClr>
        <a:buSzPct val="110000"/>
        <a:buFont typeface="Wingdings" charset="2"/>
        <a:buChar char="§"/>
        <a:defRPr sz="1800" kern="1200">
          <a:solidFill>
            <a:srgbClr val="5C6670"/>
          </a:solidFill>
          <a:latin typeface="+mn-lt"/>
          <a:ea typeface="+mn-ea"/>
          <a:cs typeface="+mn-cs"/>
        </a:defRPr>
      </a:lvl4pPr>
      <a:lvl5pPr marL="1383030" indent="-285750" algn="l" defTabSz="914400" rtl="0" eaLnBrk="1" latinLnBrk="0" hangingPunct="1">
        <a:spcBef>
          <a:spcPct val="20000"/>
        </a:spcBef>
        <a:buClr>
          <a:schemeClr val="accent6"/>
        </a:buClr>
        <a:buSzPct val="110000"/>
        <a:buFont typeface="Wingdings" charset="2"/>
        <a:buChar char="§"/>
        <a:defRPr sz="1600" kern="1200" spc="100" baseline="0">
          <a:solidFill>
            <a:srgbClr val="5C6670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Title 1"/>
          <p:cNvSpPr>
            <a:spLocks noGrp="1"/>
          </p:cNvSpPr>
          <p:nvPr>
            <p:ph type="title"/>
          </p:nvPr>
        </p:nvSpPr>
        <p:spPr bwMode="auto">
          <a:xfrm>
            <a:off x="381000" y="0"/>
            <a:ext cx="8381260" cy="1410241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s-ES_tradnl" sz="1800" dirty="0"/>
              <a:t>Paso uno: </a:t>
            </a:r>
            <a:r>
              <a:rPr lang="es-ES_tradnl" sz="1800" dirty="0" smtClean="0"/>
              <a:t>Actividad#2</a:t>
            </a:r>
            <a:r>
              <a:rPr lang="en-US" dirty="0" smtClean="0">
                <a:solidFill>
                  <a:srgbClr val="FFFFFF"/>
                </a:solidFill>
                <a:ea typeface="ＭＳ Ｐゴシック" pitchFamily="34" charset="-128"/>
              </a:rPr>
              <a:t/>
            </a:r>
            <a:br>
              <a:rPr lang="en-US" dirty="0" smtClean="0">
                <a:solidFill>
                  <a:srgbClr val="FFFFFF"/>
                </a:solidFill>
                <a:ea typeface="ＭＳ Ｐゴシック" pitchFamily="34" charset="-128"/>
              </a:rPr>
            </a:br>
            <a:r>
              <a:rPr lang="es-ES"/>
              <a:t>Escribir una descripción para un puesto de colaboración</a:t>
            </a:r>
            <a:br>
              <a:rPr lang="es-ES"/>
            </a:br>
            <a:r>
              <a:rPr lang="en-US" dirty="0" smtClean="0">
                <a:solidFill>
                  <a:srgbClr val="FFFFFF"/>
                </a:solidFill>
                <a:ea typeface="ＭＳ Ｐゴシック" pitchFamily="34" charset="-128"/>
              </a:rPr>
              <a:t/>
            </a:r>
            <a:br>
              <a:rPr lang="en-US" dirty="0" smtClean="0">
                <a:solidFill>
                  <a:srgbClr val="FFFFFF"/>
                </a:solidFill>
                <a:ea typeface="ＭＳ Ｐゴシック" pitchFamily="34" charset="-128"/>
              </a:rPr>
            </a:br>
            <a:r>
              <a:rPr lang="en-US" dirty="0" smtClean="0">
                <a:solidFill>
                  <a:schemeClr val="tx1"/>
                </a:solidFill>
                <a:ea typeface="ＭＳ Ｐゴシック" pitchFamily="34" charset="-128"/>
              </a:rPr>
              <a:t> </a:t>
            </a:r>
          </a:p>
        </p:txBody>
      </p:sp>
      <p:grpSp>
        <p:nvGrpSpPr>
          <p:cNvPr id="9" name="Group 8"/>
          <p:cNvGrpSpPr/>
          <p:nvPr/>
        </p:nvGrpSpPr>
        <p:grpSpPr>
          <a:xfrm>
            <a:off x="1" y="1688502"/>
            <a:ext cx="8153400" cy="4809572"/>
            <a:chOff x="237067" y="1688502"/>
            <a:chExt cx="7916333" cy="4940898"/>
          </a:xfrm>
        </p:grpSpPr>
        <p:sp>
          <p:nvSpPr>
            <p:cNvPr id="10" name="Right Arrow 9"/>
            <p:cNvSpPr>
              <a:spLocks noChangeArrowheads="1"/>
            </p:cNvSpPr>
            <p:nvPr/>
          </p:nvSpPr>
          <p:spPr bwMode="auto">
            <a:xfrm>
              <a:off x="990600" y="1688502"/>
              <a:ext cx="7162800" cy="4940898"/>
            </a:xfrm>
            <a:prstGeom prst="rightArrow">
              <a:avLst>
                <a:gd name="adj1" fmla="val 50000"/>
                <a:gd name="adj2" fmla="val 50000"/>
              </a:avLst>
            </a:prstGeom>
            <a:noFill/>
            <a:ln w="22225">
              <a:solidFill>
                <a:schemeClr val="tx1"/>
              </a:solidFill>
              <a:round/>
              <a:headEnd/>
              <a:tailEnd/>
            </a:ln>
            <a:effectLst>
              <a:outerShdw dist="23000" dir="5400000" rotWithShape="0">
                <a:srgbClr val="808080">
                  <a:alpha val="34999"/>
                </a:srgbClr>
              </a:outerShdw>
            </a:effectLst>
          </p:spPr>
          <p:txBody>
            <a:bodyPr anchor="ctr"/>
            <a:lstStyle/>
            <a:p>
              <a:pPr algn="ctr">
                <a:defRPr/>
              </a:pPr>
              <a:endParaRPr lang="en-US" dirty="0">
                <a:ln>
                  <a:solidFill>
                    <a:srgbClr val="189B78"/>
                  </a:solidFill>
                </a:ln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sp>
          <p:nvSpPr>
            <p:cNvPr id="11" name="TextBox 7"/>
            <p:cNvSpPr txBox="1">
              <a:spLocks noChangeArrowheads="1"/>
            </p:cNvSpPr>
            <p:nvPr/>
          </p:nvSpPr>
          <p:spPr bwMode="auto">
            <a:xfrm>
              <a:off x="237067" y="1747391"/>
              <a:ext cx="5804057" cy="1569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r>
                <a:rPr lang="es-ES_tradnl" sz="3200" dirty="0">
                  <a:latin typeface="+mj-lt"/>
                </a:rPr>
                <a:t>¿Cuáles son mis (nuestras) responsabilidades colaborativas priorizadas? </a:t>
              </a:r>
              <a:endParaRPr lang="en-US" sz="3200" dirty="0">
                <a:latin typeface="+mj-lt"/>
              </a:endParaRPr>
            </a:p>
          </p:txBody>
        </p:sp>
        <p:sp>
          <p:nvSpPr>
            <p:cNvPr id="12" name="TextBox 10"/>
            <p:cNvSpPr txBox="1">
              <a:spLocks noChangeArrowheads="1"/>
            </p:cNvSpPr>
            <p:nvPr/>
          </p:nvSpPr>
          <p:spPr bwMode="auto">
            <a:xfrm>
              <a:off x="1272931" y="2845112"/>
              <a:ext cx="6182659" cy="267765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342900" indent="-3429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eaLnBrk="1" hangingPunct="1">
                <a:lnSpc>
                  <a:spcPct val="200000"/>
                </a:lnSpc>
                <a:buFont typeface="Arial" charset="0"/>
                <a:buAutoNum type="arabicPeriod"/>
              </a:pPr>
              <a:r>
                <a:rPr lang="en-US" sz="2800" dirty="0">
                  <a:solidFill>
                    <a:srgbClr val="189B78"/>
                  </a:solidFill>
                  <a:latin typeface="+mn-lt"/>
                </a:rPr>
                <a:t> </a:t>
              </a:r>
              <a:r>
                <a:rPr lang="en-US" sz="2800" dirty="0" smtClean="0">
                  <a:solidFill>
                    <a:srgbClr val="189B78"/>
                  </a:solidFill>
                  <a:latin typeface="+mn-lt"/>
                </a:rPr>
                <a:t>                                                  </a:t>
              </a:r>
              <a:endParaRPr lang="en-US" sz="2800" dirty="0">
                <a:solidFill>
                  <a:srgbClr val="189B78"/>
                </a:solidFill>
                <a:latin typeface="+mn-lt"/>
              </a:endParaRPr>
            </a:p>
            <a:p>
              <a:pPr eaLnBrk="1" hangingPunct="1">
                <a:lnSpc>
                  <a:spcPct val="200000"/>
                </a:lnSpc>
                <a:buFont typeface="Arial" charset="0"/>
                <a:buAutoNum type="arabicPeriod" startAt="2"/>
              </a:pPr>
              <a:r>
                <a:rPr lang="en-US" sz="2800" dirty="0">
                  <a:solidFill>
                    <a:srgbClr val="189B78"/>
                  </a:solidFill>
                  <a:latin typeface="+mn-lt"/>
                </a:rPr>
                <a:t>  </a:t>
              </a:r>
              <a:r>
                <a:rPr lang="en-US" sz="2800" dirty="0" smtClean="0">
                  <a:solidFill>
                    <a:srgbClr val="189B78"/>
                  </a:solidFill>
                  <a:latin typeface="+mn-lt"/>
                </a:rPr>
                <a:t>                                            </a:t>
              </a:r>
              <a:endParaRPr lang="en-US" sz="2800" dirty="0">
                <a:solidFill>
                  <a:srgbClr val="189B78"/>
                </a:solidFill>
                <a:latin typeface="+mn-lt"/>
              </a:endParaRPr>
            </a:p>
            <a:p>
              <a:pPr eaLnBrk="1" hangingPunct="1">
                <a:lnSpc>
                  <a:spcPct val="200000"/>
                </a:lnSpc>
                <a:buFont typeface="Arial" charset="0"/>
                <a:buAutoNum type="arabicPeriod" startAt="3"/>
              </a:pPr>
              <a:r>
                <a:rPr lang="en-US" sz="2800" dirty="0">
                  <a:solidFill>
                    <a:srgbClr val="189B78"/>
                  </a:solidFill>
                  <a:latin typeface="+mn-lt"/>
                </a:rPr>
                <a:t>  </a:t>
              </a:r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37068" y="5420856"/>
            <a:ext cx="53848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3200" dirty="0"/>
              <a:t>¿Cómo sabré (sabremos) cómo me (nos) va? </a:t>
            </a:r>
            <a:endParaRPr lang="en-US" sz="3200" dirty="0"/>
          </a:p>
        </p:txBody>
      </p:sp>
      <p:sp>
        <p:nvSpPr>
          <p:cNvPr id="3" name="TextBox 2"/>
          <p:cNvSpPr txBox="1"/>
          <p:nvPr/>
        </p:nvSpPr>
        <p:spPr>
          <a:xfrm>
            <a:off x="9618133" y="127000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6897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DE THEME">
  <a:themeElements>
    <a:clrScheme name="BCo CDE MS Color Palette FINAL">
      <a:dk1>
        <a:srgbClr val="5C6670"/>
      </a:dk1>
      <a:lt1>
        <a:sysClr val="window" lastClr="FFFFFF"/>
      </a:lt1>
      <a:dk2>
        <a:srgbClr val="8FC6E8"/>
      </a:dk2>
      <a:lt2>
        <a:srgbClr val="D3CCBC"/>
      </a:lt2>
      <a:accent1>
        <a:srgbClr val="488BC9"/>
      </a:accent1>
      <a:accent2>
        <a:srgbClr val="FFC846"/>
      </a:accent2>
      <a:accent3>
        <a:srgbClr val="8DC63F"/>
      </a:accent3>
      <a:accent4>
        <a:srgbClr val="6D3A5D"/>
      </a:accent4>
      <a:accent5>
        <a:srgbClr val="46797A"/>
      </a:accent5>
      <a:accent6>
        <a:srgbClr val="EF7521"/>
      </a:accent6>
      <a:hlink>
        <a:srgbClr val="101E8E"/>
      </a:hlink>
      <a:folHlink>
        <a:srgbClr val="18375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CDE THEME.thmx</Template>
  <TotalTime>11739</TotalTime>
  <Words>119</Words>
  <Application>Microsoft Macintosh PowerPoint</Application>
  <PresentationFormat>On-screen Show (4:3)</PresentationFormat>
  <Paragraphs>18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CDE THEME</vt:lpstr>
      <vt:lpstr>Paso uno: Actividad#2 Escribir una descripción para un puesto de colaboración   </vt:lpstr>
    </vt:vector>
  </TitlesOfParts>
  <Company>Colorado State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Hunter</dc:creator>
  <cp:lastModifiedBy>Cathy Lines</cp:lastModifiedBy>
  <cp:revision>269</cp:revision>
  <cp:lastPrinted>2015-03-26T23:50:26Z</cp:lastPrinted>
  <dcterms:created xsi:type="dcterms:W3CDTF">2012-07-16T02:29:43Z</dcterms:created>
  <dcterms:modified xsi:type="dcterms:W3CDTF">2016-08-17T21:58:22Z</dcterms:modified>
</cp:coreProperties>
</file>