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304" r:id="rId2"/>
    <p:sldId id="305" r:id="rId3"/>
    <p:sldId id="306" r:id="rId4"/>
    <p:sldId id="307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382" r:id="rId24"/>
    <p:sldId id="346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81" r:id="rId33"/>
    <p:sldId id="378" r:id="rId34"/>
    <p:sldId id="379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83" r:id="rId46"/>
    <p:sldId id="372" r:id="rId47"/>
    <p:sldId id="373" r:id="rId48"/>
    <p:sldId id="374" r:id="rId49"/>
    <p:sldId id="375" r:id="rId50"/>
    <p:sldId id="376" r:id="rId51"/>
    <p:sldId id="377" r:id="rId52"/>
    <p:sldId id="384" r:id="rId53"/>
    <p:sldId id="380" r:id="rId54"/>
    <p:sldId id="345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64" autoAdjust="0"/>
    <p:restoredTop sz="94680" autoAdjust="0"/>
  </p:normalViewPr>
  <p:slideViewPr>
    <p:cSldViewPr snapToGrid="0" snapToObjects="1">
      <p:cViewPr varScale="1">
        <p:scale>
          <a:sx n="69" d="100"/>
          <a:sy n="69" d="100"/>
        </p:scale>
        <p:origin x="-3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C664B4-81F1-E24F-90AF-27DC019489E9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ABA64B-06F0-2A40-A38F-AA9E1DC38B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6468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7F1863-8423-8E48-8D02-88636C918AC7}" type="datetime1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7242FB-F25E-544B-B72F-E0B5A499AB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76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0999" y="3412607"/>
            <a:ext cx="8341851" cy="164592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4545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80999" y="1507668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18" y="6018062"/>
            <a:ext cx="2584532" cy="4084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18213"/>
            <a:ext cx="4110038" cy="407987"/>
          </a:xfrm>
        </p:spPr>
        <p:txBody>
          <a:bodyPr/>
          <a:lstStyle>
            <a:lvl1pPr marL="45720" indent="0">
              <a:buFontTx/>
              <a:buNone/>
              <a:defRPr sz="1600" b="0" spc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Month Day Year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999" y="460248"/>
            <a:ext cx="6172202" cy="55646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13" name="Picture 12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60" y="6222265"/>
            <a:ext cx="2584532" cy="40840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19" y="6356350"/>
            <a:ext cx="18240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8" name="Picture 7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60" y="6222265"/>
            <a:ext cx="2584532" cy="40840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99640" y="1036320"/>
            <a:ext cx="6589252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99639" y="304800"/>
            <a:ext cx="6589252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1" spc="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171510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7912" y="1036320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Caption Lef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19" y="6356350"/>
            <a:ext cx="177324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8" name="Picture 7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60" y="6222265"/>
            <a:ext cx="2584532" cy="408405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2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5791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8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213286" y="304800"/>
            <a:ext cx="6625914" cy="587248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528" y="6356350"/>
            <a:ext cx="1676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9" name="Picture 8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60" y="6222265"/>
            <a:ext cx="2584532" cy="408405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08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50800" y="1096962"/>
            <a:ext cx="1913456" cy="1033590"/>
          </a:xfrm>
        </p:spPr>
        <p:txBody>
          <a:bodyPr anchor="b"/>
          <a:lstStyle>
            <a:lvl1pPr algn="l">
              <a:defRPr sz="2000" spc="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9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0999" y="3412607"/>
            <a:ext cx="8341851" cy="164592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4545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80999" y="1507668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18" y="6018062"/>
            <a:ext cx="2584532" cy="4084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6018213"/>
            <a:ext cx="4110038" cy="407987"/>
          </a:xfrm>
        </p:spPr>
        <p:txBody>
          <a:bodyPr/>
          <a:lstStyle>
            <a:lvl1pPr marL="45720" indent="0">
              <a:buFontTx/>
              <a:buNone/>
              <a:defRPr sz="1600" b="0" spc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Month Day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28600">
              <a:buFont typeface="Wingdings" charset="2"/>
              <a:buChar char="§"/>
              <a:defRPr spc="0"/>
            </a:lvl1pPr>
            <a:lvl2pPr marL="548640" indent="-182880">
              <a:buFont typeface="Wingdings" charset="2"/>
              <a:buChar char="§"/>
              <a:defRPr spc="0"/>
            </a:lvl2pPr>
            <a:lvl3pPr marL="822960" indent="-182880">
              <a:buFont typeface="Wingdings" charset="2"/>
              <a:buChar char="§"/>
              <a:defRPr spc="0"/>
            </a:lvl3pPr>
            <a:lvl4pPr marL="1097280" indent="-182880">
              <a:buFont typeface="Wingdings" charset="2"/>
              <a:buChar char="§"/>
              <a:defRPr spc="0"/>
            </a:lvl4pPr>
            <a:lvl5pPr marL="1280160" indent="-182880">
              <a:buFont typeface="Wingdings" charset="2"/>
              <a:buChar char="§"/>
              <a:defRPr spc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 Antiqua"/>
                <a:cs typeface="Book Antiqu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Orang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3412607"/>
            <a:ext cx="8341851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0999" y="1740195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CDE LOGO TES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60" y="6222265"/>
            <a:ext cx="2584532" cy="4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159" y="1719072"/>
            <a:ext cx="4038600" cy="4407408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660" y="1719072"/>
            <a:ext cx="4038600" cy="4407408"/>
          </a:xfrm>
        </p:spPr>
        <p:txBody>
          <a:bodyPr/>
          <a:lstStyle>
            <a:lvl1pPr>
              <a:defRPr sz="2400" b="1" i="0" spc="0"/>
            </a:lvl1pPr>
            <a:lvl2pPr>
              <a:defRPr sz="2200" b="0" i="0" spc="0"/>
            </a:lvl2pPr>
            <a:lvl3pPr>
              <a:defRPr sz="2000" b="0" i="0" spc="0"/>
            </a:lvl3pPr>
            <a:lvl4pPr>
              <a:defRPr sz="1800" b="0" i="0" spc="0"/>
            </a:lvl4pPr>
            <a:lvl5pPr>
              <a:defRPr sz="1600" b="0" i="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80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 Narrow Ba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44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en Narrow Ba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7820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65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60" y="6222265"/>
            <a:ext cx="2584532" cy="40840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88720"/>
            <a:ext cx="6096001" cy="4969193"/>
          </a:xfrm>
        </p:spPr>
        <p:txBody>
          <a:bodyPr/>
          <a:lstStyle>
            <a:lvl1pPr>
              <a:defRPr sz="2400" spc="0"/>
            </a:lvl1pPr>
            <a:lvl2pPr>
              <a:defRPr sz="2200" spc="0"/>
            </a:lvl2pPr>
            <a:lvl3pPr>
              <a:defRPr sz="2000" spc="0"/>
            </a:lvl3pPr>
            <a:lvl4pPr>
              <a:defRPr sz="1800" spc="0"/>
            </a:lvl4pPr>
            <a:lvl5pPr>
              <a:defRPr sz="1600" spc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140" y="2232152"/>
            <a:ext cx="1910820" cy="2816352"/>
          </a:xfrm>
        </p:spPr>
        <p:txBody>
          <a:bodyPr tIns="0"/>
          <a:lstStyle>
            <a:lvl1pPr marL="0" indent="0">
              <a:buNone/>
              <a:defRPr sz="1800" b="0" spc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037832" y="1096962"/>
            <a:ext cx="1913456" cy="1033590"/>
          </a:xfrm>
        </p:spPr>
        <p:txBody>
          <a:bodyPr anchor="b"/>
          <a:lstStyle>
            <a:lvl1pPr algn="l">
              <a:defRPr sz="2000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60" y="6222265"/>
            <a:ext cx="2584532" cy="40840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80998" y="457200"/>
            <a:ext cx="6096001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1" spc="0">
                <a:solidFill>
                  <a:srgbClr val="4545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 descr="CDE LOGO TEST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60" y="6222265"/>
            <a:ext cx="2584532" cy="40840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100" b="1">
                <a:solidFill>
                  <a:srgbClr val="45454C"/>
                </a:solidFill>
              </a:defRPr>
            </a:lvl1pPr>
          </a:lstStyle>
          <a:p>
            <a:fld id="{757A2F4E-5D54-B04B-91BD-7E78EE1FE9FD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7" r:id="rId4"/>
    <p:sldLayoutId id="2147483666" r:id="rId5"/>
    <p:sldLayoutId id="2147483678" r:id="rId6"/>
    <p:sldLayoutId id="2147483679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2" r:id="rId13"/>
    <p:sldLayoutId id="2147483680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 cap="none" spc="200" baseline="0">
          <a:ln>
            <a:noFill/>
          </a:ln>
          <a:solidFill>
            <a:schemeClr val="bg1"/>
          </a:solidFill>
          <a:effectLst/>
          <a:latin typeface="Palatino Linotype"/>
          <a:ea typeface="+mj-ea"/>
          <a:cs typeface="Palatino Linotype"/>
        </a:defRPr>
      </a:lvl1pPr>
    </p:titleStyle>
    <p:bodyStyle>
      <a:lvl1pPr marL="502920" indent="-4572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charset="2"/>
        <a:buChar char="§"/>
        <a:defRPr sz="2400" b="1" kern="1200" spc="150" baseline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822960" indent="-457200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" charset="2"/>
        <a:buChar char="§"/>
        <a:defRPr sz="2200" kern="1200" spc="100" baseline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925830" indent="-285750" algn="l" defTabSz="914400" rtl="0" eaLnBrk="1" latinLnBrk="0" hangingPunct="1">
        <a:spcBef>
          <a:spcPct val="20000"/>
        </a:spcBef>
        <a:buClr>
          <a:schemeClr val="accent3"/>
        </a:buClr>
        <a:buSzPct val="110000"/>
        <a:buFont typeface="Wingdings" charset="2"/>
        <a:buChar char="§"/>
        <a:defRPr sz="2000" kern="1200" spc="100" baseline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285750" algn="l" defTabSz="914400" rtl="0" eaLnBrk="1" latinLnBrk="0" hangingPunct="1">
        <a:spcBef>
          <a:spcPct val="20000"/>
        </a:spcBef>
        <a:buClr>
          <a:schemeClr val="accent4"/>
        </a:buClr>
        <a:buSzPct val="110000"/>
        <a:buFont typeface="Wingdings" charset="2"/>
        <a:buChar char="§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1383030" indent="-285750" algn="l" defTabSz="914400" rtl="0" eaLnBrk="1" latinLnBrk="0" hangingPunct="1">
        <a:spcBef>
          <a:spcPct val="20000"/>
        </a:spcBef>
        <a:buClr>
          <a:schemeClr val="accent6"/>
        </a:buClr>
        <a:buSzPct val="110000"/>
        <a:buFont typeface="Wingdings" charset="2"/>
        <a:buChar char="§"/>
        <a:defRPr sz="1600" kern="1200" spc="100" baseline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tapipeline.support@cde.state.co.u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yr_rits" TargetMode="External"/><Relationship Id="rId2" Type="http://schemas.openxmlformats.org/officeDocument/2006/relationships/hyperlink" Target="http://www.cde.state.co.us/DataPipeline/yr_RITS.as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yr_rits" TargetMode="External"/><Relationship Id="rId2" Type="http://schemas.openxmlformats.org/officeDocument/2006/relationships/hyperlink" Target="http://www.cde.state.co.us/DataPipeline/yr_RITS.as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dx.cde.state.co.us/rit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ulscher_d@cde.state.co.us" TargetMode="External"/><Relationship Id="rId2" Type="http://schemas.openxmlformats.org/officeDocument/2006/relationships/hyperlink" Target="mailto:datapipeline.support@cde.state.co.u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datapipeline/resource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s/DataPipelineAlamosa" TargetMode="External"/><Relationship Id="rId2" Type="http://schemas.openxmlformats.org/officeDocument/2006/relationships/hyperlink" Target="https://www.surveymonkey.com/s/DataPipelineEag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s/DataPipelineLamar" TargetMode="External"/><Relationship Id="rId5" Type="http://schemas.openxmlformats.org/officeDocument/2006/relationships/hyperlink" Target="https://www.surveymonkey.com/s/DataPipelineColoradoSprings" TargetMode="External"/><Relationship Id="rId4" Type="http://schemas.openxmlformats.org/officeDocument/2006/relationships/hyperlink" Target="https://www.surveymonkey.com/s/DataPipelineGreeley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3050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Welcome to the September 26</a:t>
            </a:r>
            <a:r>
              <a:rPr lang="en-US" baseline="30000" dirty="0" smtClean="0"/>
              <a:t>th</a:t>
            </a:r>
            <a:r>
              <a:rPr lang="en-US" dirty="0" smtClean="0"/>
              <a:t> Town Hall</a:t>
            </a:r>
          </a:p>
          <a:p>
            <a:pPr marL="273050" eaLnBrk="1" hangingPunct="1">
              <a:buNone/>
              <a:defRPr/>
            </a:pPr>
            <a:endParaRPr lang="en-US" dirty="0" smtClean="0"/>
          </a:p>
          <a:p>
            <a:pPr marL="547688" lvl="1" indent="-182563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We will begin the webinar shortly.</a:t>
            </a:r>
          </a:p>
          <a:p>
            <a:pPr marL="547688" lvl="1" indent="-182563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Dial in number is 1-866-764-6750</a:t>
            </a:r>
          </a:p>
          <a:p>
            <a:pPr marL="547688" lvl="1" indent="-182563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Please use *# to mute your phone.  You can unmute your phone using *#.</a:t>
            </a:r>
          </a:p>
          <a:p>
            <a:pPr marL="574675" lvl="1" indent="-209550" eaLnBrk="1" hangingPunct="1">
              <a:lnSpc>
                <a:spcPct val="150000"/>
              </a:lnSpc>
              <a:spcBef>
                <a:spcPts val="0"/>
              </a:spcBef>
              <a:tabLst>
                <a:tab pos="574675" algn="l"/>
              </a:tabLst>
              <a:defRPr/>
            </a:pPr>
            <a:r>
              <a:rPr lang="en-US" dirty="0" smtClean="0"/>
              <a:t>Support at: </a:t>
            </a:r>
            <a:r>
              <a:rPr lang="en-US" dirty="0" smtClean="0">
                <a:hlinkClick r:id="rId2"/>
              </a:rPr>
              <a:t>datapipeline.support@cde.state.co.us</a:t>
            </a:r>
            <a:r>
              <a:rPr lang="en-US" dirty="0" smtClean="0"/>
              <a:t>	</a:t>
            </a:r>
          </a:p>
          <a:p>
            <a:pPr marL="574675" lvl="1" indent="-20955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 smtClean="0"/>
              <a:t>Goal: Provide </a:t>
            </a:r>
            <a:r>
              <a:rPr lang="en-US" dirty="0"/>
              <a:t>a weekly forum to answer LEA questions on Data Pipeline and inform LEA’s on any upcoming news and updates.</a:t>
            </a:r>
          </a:p>
          <a:p>
            <a:pPr marL="547688" lvl="1" indent="-182563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latin typeface="Palatino Linotype" pitchFamily="18" charset="0"/>
              </a:rPr>
              <a:t>September 26</a:t>
            </a:r>
            <a:r>
              <a:rPr lang="en-US" baseline="30000" dirty="0" smtClean="0">
                <a:latin typeface="Palatino Linotype" pitchFamily="18" charset="0"/>
              </a:rPr>
              <a:t>th</a:t>
            </a:r>
            <a:r>
              <a:rPr lang="en-US" dirty="0" smtClean="0">
                <a:latin typeface="Palatino Linotype" pitchFamily="18" charset="0"/>
              </a:rPr>
              <a:t> Town Hall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6148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8C6D519-44CD-42DE-B74A-D2312357CF85}" type="slidenum">
              <a:rPr lang="en-US" sz="1200">
                <a:solidFill>
                  <a:srgbClr val="45454C"/>
                </a:solidFill>
              </a:rPr>
              <a:pPr/>
              <a:t>1</a:t>
            </a:fld>
            <a:endParaRPr lang="en-US" sz="1200" dirty="0">
              <a:solidFill>
                <a:srgbClr val="454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10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2 Respondents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71738"/>
            <a:ext cx="8572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9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11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3 Respondents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457450"/>
            <a:ext cx="8629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12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4 Respondents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Neutral/Agree increase from 45% to 78% across the surveys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447925"/>
            <a:ext cx="862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6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13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2 Respondents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457450"/>
            <a:ext cx="85915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2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14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3 Respondents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428875"/>
            <a:ext cx="85820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15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4 Respondents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Neutral/agree increase from 52% to 82% across the surveys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447925"/>
            <a:ext cx="86010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16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2 Respondents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52688"/>
            <a:ext cx="86201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5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17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3 Respondents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47925"/>
            <a:ext cx="8620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18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4 Respondents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Neutral/agree increase from 46% to 78% across the surveys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447925"/>
            <a:ext cx="86010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47925"/>
            <a:ext cx="86487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6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19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2 Respondents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490788"/>
            <a:ext cx="86296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Webinar Etiquette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382000" cy="4833937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Mute Your Phone  (*# Mutes and Un-mutes Individual Phones)</a:t>
            </a:r>
          </a:p>
          <a:p>
            <a:pPr>
              <a:defRPr/>
            </a:pPr>
            <a:r>
              <a:rPr lang="en-US" sz="2000" dirty="0"/>
              <a:t>Enter your Name and your District when logging into the webinar (no password will be needed)</a:t>
            </a:r>
          </a:p>
          <a:p>
            <a:pPr>
              <a:defRPr/>
            </a:pPr>
            <a:r>
              <a:rPr lang="en-US" sz="2000" dirty="0"/>
              <a:t>For today’s event, we will hold the Q&amp;A session at the end of the presentation:</a:t>
            </a:r>
          </a:p>
          <a:p>
            <a:pPr marL="617220" lvl="1" indent="-342900">
              <a:lnSpc>
                <a:spcPct val="50000"/>
              </a:lnSpc>
              <a:spcBef>
                <a:spcPts val="1200"/>
              </a:spcBef>
              <a:buClr>
                <a:srgbClr val="FAAB67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Type it in the Chat Box for a response OR</a:t>
            </a:r>
          </a:p>
          <a:p>
            <a:pPr marL="617220" lvl="1" indent="-342900">
              <a:lnSpc>
                <a:spcPct val="50000"/>
              </a:lnSpc>
              <a:spcBef>
                <a:spcPts val="1200"/>
              </a:spcBef>
              <a:buClr>
                <a:srgbClr val="FAAB67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Raise Your Hand:</a:t>
            </a:r>
          </a:p>
          <a:p>
            <a:pPr marL="981075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 presenter will call your name</a:t>
            </a:r>
          </a:p>
          <a:p>
            <a:pPr marL="981075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After your name is called, un-mute your phone and speak your question/comment</a:t>
            </a:r>
          </a:p>
          <a:p>
            <a:pPr>
              <a:defRPr/>
            </a:pPr>
            <a:r>
              <a:rPr lang="en-US" sz="2000" dirty="0"/>
              <a:t>Please be respectful of others time; we may need to have a separate conversation later to best help you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2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863218EB-DAA2-4C3F-BBE5-2144E1293795}" type="slidenum">
              <a:rPr lang="en-US" sz="1200">
                <a:solidFill>
                  <a:srgbClr val="45454C"/>
                </a:solidFill>
              </a:rPr>
              <a:pPr/>
              <a:t>2</a:t>
            </a:fld>
            <a:endParaRPr lang="en-US" sz="1200" dirty="0">
              <a:solidFill>
                <a:srgbClr val="454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20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3 Respondents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447925"/>
            <a:ext cx="862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9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21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4 Respondents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Neutral/agree increase from 57% to 84% across the surveys</a:t>
            </a:r>
          </a:p>
          <a:p>
            <a:r>
              <a:rPr lang="en-US" dirty="0" smtClean="0"/>
              <a:t>Note: the percentage agreeing or neutral went down 3% between surveys 3 and 4.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52688"/>
            <a:ext cx="86106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1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22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46792"/>
          </a:xfrm>
        </p:spPr>
        <p:txBody>
          <a:bodyPr/>
          <a:lstStyle/>
          <a:p>
            <a:r>
              <a:rPr lang="en-US" dirty="0" smtClean="0"/>
              <a:t>Again, CDE DSU uses the survey results to:</a:t>
            </a:r>
          </a:p>
          <a:p>
            <a:pPr lvl="1"/>
            <a:r>
              <a:rPr lang="en-US" dirty="0" smtClean="0"/>
              <a:t>Adjust communications to the LEAs</a:t>
            </a:r>
          </a:p>
          <a:p>
            <a:pPr lvl="1"/>
            <a:r>
              <a:rPr lang="en-US" dirty="0" smtClean="0"/>
              <a:t>Drive Town Hall Topics</a:t>
            </a:r>
          </a:p>
          <a:p>
            <a:pPr lvl="1"/>
            <a:r>
              <a:rPr lang="en-US" dirty="0" smtClean="0"/>
              <a:t>Address individual LEA’s needs and requests</a:t>
            </a:r>
          </a:p>
          <a:p>
            <a:pPr lvl="1"/>
            <a:endParaRPr lang="en-US" dirty="0"/>
          </a:p>
          <a:p>
            <a:r>
              <a:rPr lang="en-US" dirty="0" smtClean="0"/>
              <a:t>CDE understands the Organizational Change Management impacts to the LEAs</a:t>
            </a:r>
          </a:p>
          <a:p>
            <a:endParaRPr lang="en-US" dirty="0"/>
          </a:p>
          <a:p>
            <a:r>
              <a:rPr lang="en-US" dirty="0" smtClean="0"/>
              <a:t>Thanks to everyone that has or will take the surveys.  The information is invaluable!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Interchange Statistics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85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10232"/>
          <a:ext cx="9144000" cy="544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41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LEAs with Respondents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Number of Respondents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LEAs with Respondents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Number of Respondents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LEAs Submitted Files</a:t>
                      </a:r>
                    </a:p>
                  </a:txBody>
                  <a:tcPr marL="9525" marR="9525" marT="9525" marB="0" anchor="b"/>
                </a:tc>
              </a:tr>
              <a:tr h="41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RITS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1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EDIS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1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RITS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Pipeline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1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EDIS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Pipeline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1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Directory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1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Student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Interchange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Staff Interchange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Title I Interchange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TSDL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Interchange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Student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0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Number of Respondents </a:t>
            </a:r>
            <a:br>
              <a:rPr lang="en-US" dirty="0" smtClean="0">
                <a:latin typeface="Palatino Linotype" pitchFamily="18" charset="0"/>
              </a:rPr>
            </a:br>
            <a:r>
              <a:rPr lang="en-US" dirty="0" smtClean="0">
                <a:latin typeface="Palatino Linotype" pitchFamily="18" charset="0"/>
              </a:rPr>
              <a:t>and Submissions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8C6D519-44CD-42DE-B74A-D2312357CF85}" type="slidenum">
              <a:rPr lang="en-US" sz="1200">
                <a:solidFill>
                  <a:srgbClr val="45454C"/>
                </a:solidFill>
              </a:rPr>
              <a:pPr/>
              <a:t>24</a:t>
            </a:fld>
            <a:endParaRPr lang="en-US" sz="1200" dirty="0">
              <a:solidFill>
                <a:srgbClr val="454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RITS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Scenario: Several students enrolling, district needs to obtain SASIDs for the students (they may or may not already have SASIDs assigned)</a:t>
            </a: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Be sure to have log in access to both RTS-Pipeline and RITS (web)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Create file with records for each student:  file layouts can be found at: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://www.cde.state.co.us/DataPipeline/yr_RITS.asp</a:t>
            </a:r>
            <a:r>
              <a:rPr lang="en-US" sz="2000" dirty="0"/>
              <a:t> </a:t>
            </a:r>
            <a:endParaRPr lang="en-US" sz="2000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Submit the RITS READ file in Data Pipeline: directions can be found at</a:t>
            </a:r>
            <a:r>
              <a:rPr lang="en-US" dirty="0"/>
              <a:t>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www.cde.state.co.us/datapipeline/yr_rits</a:t>
            </a:r>
            <a:endParaRPr lang="en-US" sz="2000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Use Edit Record tab in Data Pipeline – correct any errors and then Submit to RITS Match Tool (must use this even if no errors)</a:t>
            </a:r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RITS Process – New Students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92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RITS Match Tool shows all submitted records and possible matches currently in the RITS system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There are 2 choices: </a:t>
            </a:r>
          </a:p>
          <a:p>
            <a:pPr marL="777240" lvl="1" indent="-457200">
              <a:buFont typeface="+mj-lt"/>
              <a:buAutoNum type="alphaLcPeriod"/>
            </a:pPr>
            <a:r>
              <a:rPr lang="en-US" dirty="0" smtClean="0"/>
              <a:t>Use Submitted Record – indicating the student is new to the system</a:t>
            </a:r>
          </a:p>
          <a:p>
            <a:pPr marL="777240" lvl="1" indent="-457200">
              <a:buFont typeface="+mj-lt"/>
              <a:buAutoNum type="alphaLcPeriod"/>
            </a:pPr>
            <a:r>
              <a:rPr lang="en-US" dirty="0" smtClean="0"/>
              <a:t>Use Possible Match- indicating the submitted student and the possible match are in fact the same student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You can research as needed and submit partial batches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If you take advantage of the Partial Batches, PLEASE use the Submitted Indicator within the search criteria tool to keep track of those submitted and not yet submitted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Submit the records to RITS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RITS Match Tool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98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Scenario: Update existing student data within district that already have SASIDs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Be sure to have log in access to both RTS-Pipeline and RITS (web)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Create file with records for each </a:t>
            </a:r>
            <a:r>
              <a:rPr lang="en-US" dirty="0" smtClean="0"/>
              <a:t>student: file </a:t>
            </a:r>
            <a:r>
              <a:rPr lang="en-US" dirty="0"/>
              <a:t>layouts can be found at: </a:t>
            </a:r>
            <a:r>
              <a:rPr lang="en-US" sz="2000" dirty="0">
                <a:hlinkClick r:id="rId2"/>
              </a:rPr>
              <a:t>http://www.cde.state.co.us/DataPipeline/yr_RITS.asp</a:t>
            </a:r>
            <a:r>
              <a:rPr lang="en-US" sz="2000" dirty="0"/>
              <a:t> </a:t>
            </a: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Submit the RITS </a:t>
            </a:r>
            <a:r>
              <a:rPr lang="en-US" dirty="0" smtClean="0"/>
              <a:t>Batch </a:t>
            </a:r>
            <a:r>
              <a:rPr lang="en-US" dirty="0"/>
              <a:t>file in Data </a:t>
            </a:r>
            <a:r>
              <a:rPr lang="en-US" dirty="0" smtClean="0"/>
              <a:t>Pipeline: directions </a:t>
            </a:r>
            <a:r>
              <a:rPr lang="en-US" dirty="0"/>
              <a:t>can be found at: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www.cde.state.co.us/datapipeline/yr_rits</a:t>
            </a:r>
            <a:endParaRPr lang="en-US" sz="2000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Use Edit Record tab in Data Pipeline – correct any </a:t>
            </a:r>
            <a:r>
              <a:rPr lang="en-US" dirty="0" smtClean="0"/>
              <a:t>errors (must go through this even if no errors)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Submit to RITS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RITS Process – </a:t>
            </a:r>
            <a:br>
              <a:rPr lang="en-US" dirty="0" smtClean="0"/>
            </a:br>
            <a:r>
              <a:rPr lang="en-US" dirty="0" smtClean="0"/>
              <a:t>Update Existing Students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24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RITS Web Application: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://edx.cde.state.co.us/rits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800" b="0" dirty="0" smtClean="0"/>
              <a:t> (Please note this is not under Pipeline)</a:t>
            </a:r>
          </a:p>
          <a:p>
            <a:r>
              <a:rPr lang="en-US" dirty="0" smtClean="0"/>
              <a:t>Under Reports, choose the SASID Download Report</a:t>
            </a:r>
          </a:p>
          <a:p>
            <a:r>
              <a:rPr lang="en-US" dirty="0" smtClean="0"/>
              <a:t>Select your submitted batch, and your preferred download file format</a:t>
            </a:r>
          </a:p>
          <a:p>
            <a:r>
              <a:rPr lang="en-US" dirty="0" smtClean="0"/>
              <a:t>Your report with the assigned SASIDs will become available for your use</a:t>
            </a:r>
          </a:p>
          <a:p>
            <a:r>
              <a:rPr lang="en-US" dirty="0" smtClean="0"/>
              <a:t>Some of the submitted records will go into Case Management at CDE before having a SASID assigned.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Either Process:</a:t>
            </a:r>
            <a:br>
              <a:rPr lang="en-US" dirty="0" smtClean="0"/>
            </a:br>
            <a:r>
              <a:rPr lang="en-US" dirty="0" smtClean="0"/>
              <a:t>SASID Download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29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09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3050">
              <a:buFont typeface="Wingdings" pitchFamily="2" charset="2"/>
              <a:buChar char="§"/>
            </a:pPr>
            <a:r>
              <a:rPr lang="en-US" dirty="0" smtClean="0"/>
              <a:t>CDE Staff Introductions</a:t>
            </a:r>
          </a:p>
          <a:p>
            <a:pPr marL="27305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Introductions </a:t>
            </a:r>
            <a:endParaRPr lang="en-US" dirty="0"/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3</a:t>
            </a:fld>
            <a:endParaRPr lang="en-US" sz="1200" dirty="0">
              <a:solidFill>
                <a:srgbClr val="454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Able to search or update for a single student’s SASID</a:t>
            </a:r>
          </a:p>
          <a:p>
            <a:r>
              <a:rPr lang="en-US" dirty="0" smtClean="0"/>
              <a:t>Able to submit up to 20 students for a SASID (manually entering the student’s data online)  </a:t>
            </a:r>
          </a:p>
          <a:p>
            <a:r>
              <a:rPr lang="en-US" dirty="0" smtClean="0"/>
              <a:t>Available Reports</a:t>
            </a:r>
          </a:p>
          <a:p>
            <a:pPr lvl="1"/>
            <a:r>
              <a:rPr lang="en-US" dirty="0" smtClean="0"/>
              <a:t>SASID Download Report (as mentioned earlier)</a:t>
            </a:r>
          </a:p>
          <a:p>
            <a:pPr lvl="1"/>
            <a:r>
              <a:rPr lang="en-US" dirty="0" smtClean="0"/>
              <a:t>Student Activity Report – the students added or updated to district within defined date range</a:t>
            </a:r>
          </a:p>
          <a:p>
            <a:pPr lvl="1"/>
            <a:r>
              <a:rPr lang="en-US" dirty="0" smtClean="0"/>
              <a:t>Taken Student Report – list of students updated by another district away from your district within a date range</a:t>
            </a:r>
          </a:p>
          <a:p>
            <a:pPr lvl="1"/>
            <a:r>
              <a:rPr lang="en-US" dirty="0" smtClean="0"/>
              <a:t>Student History Report – search for a student’s history for the last two years as it pertains to your district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RITS Web –Other Uses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7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logging in to RITS or EDIS?</a:t>
            </a:r>
          </a:p>
          <a:p>
            <a:pPr lvl="1"/>
            <a:r>
              <a:rPr lang="en-US" dirty="0" smtClean="0"/>
              <a:t>Be sure you are set up with the correct roles in the RTS-Pipeline (EDS-Pipeline) for submitting files and/or RITS (EDIS) for the RITS Web application by your LAM</a:t>
            </a:r>
          </a:p>
          <a:p>
            <a:pPr lvl="1"/>
            <a:r>
              <a:rPr lang="en-US" dirty="0" smtClean="0"/>
              <a:t>Contact </a:t>
            </a:r>
            <a:r>
              <a:rPr lang="en-US" dirty="0" smtClean="0">
                <a:hlinkClick r:id="rId2"/>
              </a:rPr>
              <a:t>datapipeline.support@cde.state.co.us</a:t>
            </a:r>
            <a:r>
              <a:rPr lang="en-US" dirty="0" smtClean="0"/>
              <a:t> if still an issue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Questions on case management, duplicates, file, etc.?</a:t>
            </a:r>
            <a:endParaRPr lang="en-US" dirty="0"/>
          </a:p>
          <a:p>
            <a:r>
              <a:rPr lang="en-US" dirty="0"/>
              <a:t>Contact Debbie Pulscher </a:t>
            </a:r>
          </a:p>
          <a:p>
            <a:pPr lvl="1"/>
            <a:r>
              <a:rPr lang="en-US" dirty="0">
                <a:hlinkClick r:id="rId3"/>
              </a:rPr>
              <a:t>pulscher_d@cde.state.co.us</a:t>
            </a:r>
            <a:endParaRPr lang="en-US" dirty="0"/>
          </a:p>
          <a:p>
            <a:pPr lvl="1"/>
            <a:r>
              <a:rPr lang="en-US" dirty="0"/>
              <a:t>(303) </a:t>
            </a:r>
            <a:r>
              <a:rPr lang="en-US" dirty="0" smtClean="0"/>
              <a:t>866-6212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RITS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1453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Updates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32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648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588168"/>
            <a:ext cx="8407893" cy="4538311"/>
          </a:xfrm>
        </p:spPr>
        <p:txBody>
          <a:bodyPr/>
          <a:lstStyle/>
          <a:p>
            <a:r>
              <a:rPr lang="en-US" dirty="0" smtClean="0"/>
              <a:t>Multi-district AUs</a:t>
            </a:r>
          </a:p>
          <a:p>
            <a:r>
              <a:rPr lang="en-US" dirty="0" smtClean="0"/>
              <a:t>Assign BOCES code roles carefully  </a:t>
            </a:r>
          </a:p>
          <a:p>
            <a:pPr lvl="1"/>
            <a:r>
              <a:rPr lang="en-US" dirty="0" smtClean="0"/>
              <a:t>Only applicable to 9030, </a:t>
            </a:r>
            <a:r>
              <a:rPr lang="en-US" dirty="0"/>
              <a:t>9035, </a:t>
            </a:r>
            <a:r>
              <a:rPr lang="en-US" dirty="0" smtClean="0"/>
              <a:t>9050, 9130, </a:t>
            </a:r>
            <a:r>
              <a:rPr lang="en-US" dirty="0"/>
              <a:t>9170</a:t>
            </a:r>
          </a:p>
          <a:p>
            <a:r>
              <a:rPr lang="en-US" dirty="0" smtClean="0"/>
              <a:t>AUs </a:t>
            </a:r>
            <a:r>
              <a:rPr lang="en-US" dirty="0"/>
              <a:t>will be able to see </a:t>
            </a:r>
            <a:r>
              <a:rPr lang="en-US" u="sng" dirty="0"/>
              <a:t>all</a:t>
            </a:r>
            <a:r>
              <a:rPr lang="en-US" dirty="0"/>
              <a:t> </a:t>
            </a:r>
            <a:r>
              <a:rPr lang="en-US" dirty="0" smtClean="0"/>
              <a:t>school data</a:t>
            </a:r>
          </a:p>
          <a:p>
            <a:r>
              <a:rPr lang="en-US" dirty="0" smtClean="0"/>
              <a:t>BOCES policy </a:t>
            </a:r>
            <a:r>
              <a:rPr lang="en-US" dirty="0"/>
              <a:t>question</a:t>
            </a:r>
          </a:p>
          <a:p>
            <a:pPr lvl="1"/>
            <a:r>
              <a:rPr lang="en-US" dirty="0"/>
              <a:t>Should special education be able to access data for every student?</a:t>
            </a:r>
          </a:p>
          <a:p>
            <a:r>
              <a:rPr lang="en-US" dirty="0" smtClean="0"/>
              <a:t>AUs will </a:t>
            </a:r>
            <a:r>
              <a:rPr lang="en-US" u="sng" dirty="0" smtClean="0"/>
              <a:t>not</a:t>
            </a:r>
            <a:r>
              <a:rPr lang="en-US" dirty="0" smtClean="0"/>
              <a:t> be able to see member district data</a:t>
            </a:r>
          </a:p>
          <a:p>
            <a:pPr lvl="1"/>
            <a:r>
              <a:rPr lang="en-US" dirty="0" smtClean="0"/>
              <a:t>Student Interchange</a:t>
            </a:r>
          </a:p>
          <a:p>
            <a:pPr lvl="1"/>
            <a:r>
              <a:rPr lang="en-US" dirty="0" smtClean="0"/>
              <a:t>Student October</a:t>
            </a:r>
            <a:r>
              <a:rPr lang="en-US" dirty="0"/>
              <a:t> Snapshot</a:t>
            </a:r>
          </a:p>
          <a:p>
            <a:pPr lvl="1"/>
            <a:r>
              <a:rPr lang="en-US" dirty="0" smtClean="0"/>
              <a:t>Student End of Year Snapshot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Access to Student Interchange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1937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Single-district AUs</a:t>
            </a:r>
          </a:p>
          <a:p>
            <a:r>
              <a:rPr lang="en-US" dirty="0" smtClean="0"/>
              <a:t>Assign district code roles carefully</a:t>
            </a:r>
          </a:p>
          <a:p>
            <a:r>
              <a:rPr lang="en-US" dirty="0" smtClean="0"/>
              <a:t>AUs will be able to see </a:t>
            </a:r>
            <a:r>
              <a:rPr lang="en-US" u="sng" dirty="0" smtClean="0"/>
              <a:t>all</a:t>
            </a:r>
            <a:r>
              <a:rPr lang="en-US" dirty="0" smtClean="0"/>
              <a:t> district data</a:t>
            </a:r>
          </a:p>
          <a:p>
            <a:pPr lvl="1"/>
            <a:r>
              <a:rPr lang="en-US" dirty="0" smtClean="0"/>
              <a:t>Student Interchange</a:t>
            </a:r>
          </a:p>
          <a:p>
            <a:pPr lvl="1"/>
            <a:r>
              <a:rPr lang="en-US" dirty="0" smtClean="0"/>
              <a:t>Student October</a:t>
            </a:r>
            <a:r>
              <a:rPr lang="en-US" dirty="0"/>
              <a:t> Snapshot</a:t>
            </a:r>
          </a:p>
          <a:p>
            <a:pPr lvl="1"/>
            <a:r>
              <a:rPr lang="en-US" dirty="0" smtClean="0"/>
              <a:t>Student End of Year Snapshot</a:t>
            </a:r>
          </a:p>
          <a:p>
            <a:r>
              <a:rPr lang="en-US" dirty="0" smtClean="0"/>
              <a:t>District policy question</a:t>
            </a:r>
          </a:p>
          <a:p>
            <a:pPr lvl="1"/>
            <a:r>
              <a:rPr lang="en-US" dirty="0" smtClean="0"/>
              <a:t>Should special education be able to access data for every student?</a:t>
            </a:r>
          </a:p>
          <a:p>
            <a:pPr lvl="1"/>
            <a:r>
              <a:rPr lang="en-US" dirty="0" smtClean="0"/>
              <a:t>Note:  applies to BOCES with schools as well.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Access to Student Interchange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34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3794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u="sng" dirty="0" smtClean="0"/>
              <a:t>Please complete the following steps by Oct. 1, 2013</a:t>
            </a:r>
            <a:endParaRPr lang="en-US" dirty="0" smtClean="0"/>
          </a:p>
          <a:p>
            <a:r>
              <a:rPr lang="en-US" dirty="0" smtClean="0"/>
              <a:t>Assign a User Manager for your AU</a:t>
            </a:r>
          </a:p>
          <a:p>
            <a:r>
              <a:rPr lang="en-US" dirty="0" smtClean="0"/>
              <a:t>Assign at least one AU </a:t>
            </a:r>
            <a:r>
              <a:rPr lang="en-US" dirty="0" smtClean="0"/>
              <a:t>LAM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December Count Data Respondents:</a:t>
            </a:r>
          </a:p>
          <a:p>
            <a:pPr lvl="1"/>
            <a:r>
              <a:rPr lang="en-US" dirty="0" smtClean="0"/>
              <a:t>Assign the IEP Interchange role:  </a:t>
            </a:r>
            <a:r>
              <a:rPr lang="en-US" b="1" dirty="0" smtClean="0"/>
              <a:t>SPE LEA VIEWER</a:t>
            </a:r>
          </a:p>
          <a:p>
            <a:pPr lvl="1"/>
            <a:r>
              <a:rPr lang="en-US" dirty="0" smtClean="0"/>
              <a:t>Assign the December Count Snapshot Approver role to whomever is going to submit the approved data to CDE.   </a:t>
            </a:r>
            <a:r>
              <a:rPr lang="en-US" b="1" dirty="0" smtClean="0"/>
              <a:t>DEC LEA APPROVER </a:t>
            </a:r>
          </a:p>
          <a:p>
            <a:pPr lvl="1"/>
            <a:r>
              <a:rPr lang="en-US" dirty="0" smtClean="0"/>
              <a:t>Assign any December Count Snapshot Users or Viewers that you need.  </a:t>
            </a: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*</a:t>
            </a:r>
            <a:r>
              <a:rPr lang="en-US" b="1" dirty="0" smtClean="0"/>
              <a:t>Once your roles are assigned, try </a:t>
            </a:r>
            <a:r>
              <a:rPr lang="en-US" b="1" dirty="0"/>
              <a:t>logging into the ESSU IEP Interchange &amp; Data Pipeline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IdM</a:t>
            </a:r>
            <a:r>
              <a:rPr lang="en-US" dirty="0" smtClean="0"/>
              <a:t> Checklist for AU Respondents</a:t>
            </a:r>
            <a:br>
              <a:rPr lang="en-US" dirty="0" smtClean="0"/>
            </a:b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1000" y="62658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961815-ECD1-4DED-ACF2-3FB9DA90E33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0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Special Education data roles: </a:t>
            </a:r>
          </a:p>
          <a:p>
            <a:pPr lvl="1"/>
            <a:r>
              <a:rPr lang="en-US" dirty="0" smtClean="0"/>
              <a:t>Only 1 role per dataset.  2 will not allow you to login.  </a:t>
            </a:r>
          </a:p>
          <a:p>
            <a:pPr lvl="1"/>
            <a:r>
              <a:rPr lang="en-US" dirty="0" smtClean="0"/>
              <a:t>A dataset is an Interchange or Snapshot. </a:t>
            </a:r>
          </a:p>
          <a:p>
            <a:pPr lvl="1"/>
            <a:r>
              <a:rPr lang="en-US" dirty="0"/>
              <a:t>Steps for assigning AU roles are posted here: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www.cde.state.co.us/datapipeline/resources</a:t>
            </a:r>
            <a:r>
              <a:rPr lang="en-US" dirty="0" smtClean="0"/>
              <a:t>  </a:t>
            </a: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pPr marL="365760" lvl="1" indent="0">
              <a:buNone/>
            </a:pPr>
            <a:endParaRPr lang="en-US" sz="1600" dirty="0"/>
          </a:p>
          <a:p>
            <a:pPr marL="365760" lvl="1" indent="0">
              <a:buNone/>
            </a:pPr>
            <a:r>
              <a:rPr lang="en-US" sz="1600" dirty="0" smtClean="0"/>
              <a:t>			</a:t>
            </a:r>
          </a:p>
          <a:p>
            <a:pPr marL="365760" lvl="1" indent="0">
              <a:buNone/>
            </a:pPr>
            <a:r>
              <a:rPr lang="en-US" dirty="0" smtClean="0"/>
              <a:t>			</a:t>
            </a:r>
          </a:p>
          <a:p>
            <a:pPr marL="365760" lvl="1" indent="0">
              <a:buNone/>
            </a:pPr>
            <a:r>
              <a:rPr lang="en-US" dirty="0"/>
              <a:t>		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44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Special </a:t>
            </a:r>
            <a:r>
              <a:rPr lang="en-US" sz="2000" dirty="0"/>
              <a:t>Education IEP Interchange: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PIPELINE-00000-SPE~LEAVIEWER</a:t>
            </a:r>
            <a:r>
              <a:rPr lang="en-US" sz="2000" dirty="0"/>
              <a:t>  </a:t>
            </a:r>
          </a:p>
          <a:p>
            <a:pPr lvl="2"/>
            <a:r>
              <a:rPr lang="en-US" dirty="0"/>
              <a:t>(read-only on Pipeline side and able to submit and modify in the ESSU Statewide IEP system.)</a:t>
            </a:r>
          </a:p>
          <a:p>
            <a:pPr lvl="2"/>
            <a:r>
              <a:rPr lang="en-US" dirty="0"/>
              <a:t>Example:  DENVER_1 PIPELINE-</a:t>
            </a:r>
            <a:r>
              <a:rPr lang="en-US" dirty="0">
                <a:solidFill>
                  <a:srgbClr val="FF0000"/>
                </a:solidFill>
              </a:rPr>
              <a:t>16010</a:t>
            </a:r>
            <a:r>
              <a:rPr lang="en-US" dirty="0"/>
              <a:t>-SPE~LEAVIEWER Read-Only </a:t>
            </a:r>
            <a:r>
              <a:rPr lang="en-US" dirty="0" smtClean="0"/>
              <a:t>Role</a:t>
            </a:r>
          </a:p>
          <a:p>
            <a:pPr marL="640080" lvl="2" indent="0">
              <a:buNone/>
            </a:pPr>
            <a:endParaRPr lang="en-US" dirty="0"/>
          </a:p>
          <a:p>
            <a:r>
              <a:rPr lang="en-US" sz="2000" dirty="0"/>
              <a:t>Staff Interchange:		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PIPELINE-00000-STF~LEAVIEWER			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PIPELINE-00000-STF~LEAUSER</a:t>
            </a:r>
          </a:p>
          <a:p>
            <a:pPr lvl="2"/>
            <a:r>
              <a:rPr lang="en-US" dirty="0" smtClean="0"/>
              <a:t>Example</a:t>
            </a:r>
            <a:r>
              <a:rPr lang="en-US" dirty="0"/>
              <a:t>:  DENVER_1 PIPELINE-</a:t>
            </a:r>
            <a:r>
              <a:rPr lang="en-US" dirty="0">
                <a:solidFill>
                  <a:srgbClr val="FF0000"/>
                </a:solidFill>
              </a:rPr>
              <a:t>16010</a:t>
            </a:r>
            <a:r>
              <a:rPr lang="en-US" dirty="0"/>
              <a:t>-STF~LEAUSER Submit and Modify Role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Interchange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87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u="sng" dirty="0"/>
              <a:t>Snapshot </a:t>
            </a:r>
            <a:r>
              <a:rPr lang="en-US" sz="1800" u="sng" dirty="0" smtClean="0"/>
              <a:t>roles: </a:t>
            </a:r>
            <a:r>
              <a:rPr lang="en-US" sz="1800" dirty="0" smtClean="0"/>
              <a:t> Choose only 1 role per snapshot</a:t>
            </a:r>
          </a:p>
          <a:p>
            <a:r>
              <a:rPr lang="en-US" sz="1800" dirty="0" smtClean="0"/>
              <a:t>Special Education EOY Snapshot:                     </a:t>
            </a:r>
            <a:endParaRPr lang="en-US" sz="1800" dirty="0"/>
          </a:p>
          <a:p>
            <a:pPr lvl="1"/>
            <a:r>
              <a:rPr lang="en-US" sz="1800" b="0" dirty="0" smtClean="0">
                <a:solidFill>
                  <a:srgbClr val="FF0000"/>
                </a:solidFill>
              </a:rPr>
              <a:t>Pipeline-00000-EOY~LEAUSER	                 	</a:t>
            </a:r>
          </a:p>
          <a:p>
            <a:pPr lvl="1"/>
            <a:r>
              <a:rPr lang="en-US" sz="1800" b="0" dirty="0" smtClean="0">
                <a:solidFill>
                  <a:srgbClr val="FF0000"/>
                </a:solidFill>
              </a:rPr>
              <a:t>Pipeline-00000-EOY~LEAVIEWER                   </a:t>
            </a:r>
            <a:endParaRPr lang="en-US" sz="1800" b="0" dirty="0">
              <a:solidFill>
                <a:srgbClr val="7030A0"/>
              </a:solidFill>
            </a:endParaRPr>
          </a:p>
          <a:p>
            <a:pPr lvl="1"/>
            <a:r>
              <a:rPr lang="en-US" sz="1800" b="0" dirty="0" smtClean="0">
                <a:solidFill>
                  <a:srgbClr val="FF0000"/>
                </a:solidFill>
              </a:rPr>
              <a:t>Pipeline-00000-EOY~LEAAPPROVER</a:t>
            </a:r>
          </a:p>
          <a:p>
            <a:pPr lvl="2"/>
            <a:r>
              <a:rPr lang="en-US" sz="1800" dirty="0" smtClean="0"/>
              <a:t>Example</a:t>
            </a:r>
            <a:r>
              <a:rPr lang="en-US" sz="1800" dirty="0"/>
              <a:t>:  DENVER_1 PIPELINE-16010-EOY~LEAAPPROVER Approver Role</a:t>
            </a:r>
          </a:p>
          <a:p>
            <a:pPr marL="45720" indent="0">
              <a:buNone/>
            </a:pPr>
            <a:endParaRPr lang="en-US" sz="1800" b="0" dirty="0" smtClean="0"/>
          </a:p>
          <a:p>
            <a:r>
              <a:rPr lang="en-US" sz="1800" dirty="0" smtClean="0"/>
              <a:t>Special Education December Count Snapshot</a:t>
            </a:r>
            <a:r>
              <a:rPr lang="en-US" sz="1800" b="0" dirty="0" smtClean="0"/>
              <a:t>:</a:t>
            </a:r>
            <a:r>
              <a:rPr lang="en-US" sz="1800" b="0" dirty="0"/>
              <a:t>		</a:t>
            </a:r>
          </a:p>
          <a:p>
            <a:pPr lvl="1"/>
            <a:r>
              <a:rPr lang="en-US" sz="1800" b="0" dirty="0">
                <a:solidFill>
                  <a:srgbClr val="00B0F0"/>
                </a:solidFill>
              </a:rPr>
              <a:t>Pipeline-00000-DEC~LEAUSER</a:t>
            </a:r>
          </a:p>
          <a:p>
            <a:pPr lvl="1"/>
            <a:r>
              <a:rPr lang="en-US" sz="1800" b="0" dirty="0">
                <a:solidFill>
                  <a:srgbClr val="00B0F0"/>
                </a:solidFill>
              </a:rPr>
              <a:t>Pipeline-00000-DEC~LEAVIEWER			</a:t>
            </a:r>
          </a:p>
          <a:p>
            <a:pPr lvl="1"/>
            <a:r>
              <a:rPr lang="en-US" sz="1800" b="0" dirty="0" smtClean="0">
                <a:solidFill>
                  <a:srgbClr val="00B0F0"/>
                </a:solidFill>
              </a:rPr>
              <a:t>Pipeline-00000-DEC~LEAAPPROVER</a:t>
            </a:r>
            <a:endParaRPr lang="en-US" sz="1800" dirty="0">
              <a:solidFill>
                <a:srgbClr val="00B0F0"/>
              </a:solidFill>
            </a:endParaRPr>
          </a:p>
          <a:p>
            <a:pPr lvl="2"/>
            <a:r>
              <a:rPr lang="en-US" sz="1800" b="0" dirty="0" smtClean="0">
                <a:solidFill>
                  <a:srgbClr val="000000"/>
                </a:solidFill>
              </a:rPr>
              <a:t>Example:  </a:t>
            </a:r>
            <a:r>
              <a:rPr lang="en-US" sz="1800" dirty="0"/>
              <a:t>DENVER_1 PIPELINE-16010-DEC~LEAAPPROVER Approver </a:t>
            </a:r>
            <a:r>
              <a:rPr lang="en-US" sz="1800" dirty="0" smtClean="0"/>
              <a:t>Role</a:t>
            </a:r>
          </a:p>
          <a:p>
            <a:pPr lvl="2"/>
            <a:r>
              <a:rPr lang="en-US" sz="1400" dirty="0"/>
              <a:t>DEC LEA USER (USERS for snapshots are optional).  They can view the snapshots, errors, and </a:t>
            </a:r>
            <a:r>
              <a:rPr lang="en-US" sz="1400" dirty="0" err="1"/>
              <a:t>cognos</a:t>
            </a:r>
            <a:r>
              <a:rPr lang="en-US" sz="1400" dirty="0"/>
              <a:t> reports but can’t submit to CDE.     </a:t>
            </a:r>
          </a:p>
          <a:p>
            <a:pPr lvl="2"/>
            <a:endParaRPr lang="en-US" sz="1400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</a:t>
            </a:r>
            <a:r>
              <a:rPr lang="en-US" dirty="0" err="1" smtClean="0"/>
              <a:t>IdM</a:t>
            </a:r>
            <a:r>
              <a:rPr lang="en-US" dirty="0" smtClean="0"/>
              <a:t> Groups for Snapshots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34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Education Discipline Snapshot: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Pipeline-00000-SPI~LEAUSER</a:t>
            </a:r>
            <a:r>
              <a:rPr lang="en-US" sz="2400" dirty="0">
                <a:solidFill>
                  <a:srgbClr val="FF0000"/>
                </a:solidFill>
              </a:rPr>
              <a:t>	                 	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Pipeline-00000-SPI~LEAVIEWER                   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Pipeline-00000-SPI~LEAAPPROVER</a:t>
            </a:r>
          </a:p>
          <a:p>
            <a:pPr lvl="2"/>
            <a:r>
              <a:rPr lang="en-US" dirty="0"/>
              <a:t>Example:  DENVER_1 PIPELINE-16010-SPI~LEAUSER </a:t>
            </a:r>
            <a:r>
              <a:rPr lang="en-US" dirty="0" smtClean="0"/>
              <a:t>Submit and Modify </a:t>
            </a:r>
            <a:r>
              <a:rPr lang="en-US" dirty="0"/>
              <a:t>Role</a:t>
            </a:r>
          </a:p>
          <a:p>
            <a:pPr marL="64008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 </a:t>
            </a:r>
            <a:r>
              <a:rPr lang="en-US" dirty="0" err="1"/>
              <a:t>IdM</a:t>
            </a:r>
            <a:r>
              <a:rPr lang="en-US" dirty="0"/>
              <a:t> Groups for Snapshots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1000" y="62658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961815-ECD1-4DED-ACF2-3FB9DA90E33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9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 bwMode="auto">
          <a:xfrm>
            <a:off x="380999" y="1596787"/>
            <a:ext cx="8407893" cy="46690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Quarterly Readiness Survey</a:t>
            </a:r>
          </a:p>
          <a:p>
            <a:pPr lvl="0"/>
            <a:r>
              <a:rPr lang="en-US" dirty="0"/>
              <a:t>Respondent Users by Collection and Number of LEAs Submitting to Interchange</a:t>
            </a:r>
          </a:p>
          <a:p>
            <a:pPr lvl="0"/>
            <a:r>
              <a:rPr lang="en-US" dirty="0"/>
              <a:t>RITS/EDIS Demo</a:t>
            </a:r>
          </a:p>
          <a:p>
            <a:pPr lvl="0"/>
            <a:r>
              <a:rPr lang="en-US" dirty="0"/>
              <a:t>Special Education Updates</a:t>
            </a:r>
          </a:p>
          <a:p>
            <a:pPr lvl="0"/>
            <a:r>
              <a:rPr lang="en-US" dirty="0"/>
              <a:t>Challenges You Are Having on the Student October Collection </a:t>
            </a:r>
          </a:p>
          <a:p>
            <a:pPr lvl="0"/>
            <a:r>
              <a:rPr lang="en-US" dirty="0"/>
              <a:t>Questions from the September 19th Town Hall Follow-up: </a:t>
            </a:r>
          </a:p>
          <a:p>
            <a:pPr lvl="1"/>
            <a:r>
              <a:rPr lang="en-US" sz="2400" dirty="0"/>
              <a:t>Directory Report Number of Students</a:t>
            </a:r>
          </a:p>
          <a:p>
            <a:pPr lvl="1"/>
            <a:r>
              <a:rPr lang="en-US" sz="2400" dirty="0"/>
              <a:t>Co-Principal Directory</a:t>
            </a:r>
          </a:p>
          <a:p>
            <a:pPr lvl="1"/>
            <a:r>
              <a:rPr lang="en-US" sz="2400" dirty="0"/>
              <a:t>Vendor Concerns</a:t>
            </a:r>
          </a:p>
          <a:p>
            <a:pPr lvl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220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7D2C0F19-5D37-434B-B6D3-AF3948B1D702}" type="slidenum">
              <a:rPr lang="en-US" sz="1200">
                <a:solidFill>
                  <a:srgbClr val="45454C"/>
                </a:solidFill>
              </a:rPr>
              <a:pPr/>
              <a:t>4</a:t>
            </a:fld>
            <a:endParaRPr lang="en-US" sz="1200" dirty="0">
              <a:solidFill>
                <a:srgbClr val="454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the ESSU IEP Interchange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19263"/>
            <a:ext cx="5525839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719263"/>
            <a:ext cx="2603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Enter your Single Sign-On “Username”.  Enter you Single Sign-On “Password”. 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Click “Login”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12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ESSU IEP Interchange: home 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1000" y="62658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961815-ECD1-4DED-ACF2-3FB9DA90E33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t="2327" r="31453" b="44602"/>
          <a:stretch/>
        </p:blipFill>
        <p:spPr bwMode="auto">
          <a:xfrm>
            <a:off x="137160" y="1719262"/>
            <a:ext cx="8033825" cy="46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41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1000" y="62658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961815-ECD1-4DED-ACF2-3FB9DA90E33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" t="-18872" r="49512" b="41521"/>
          <a:stretch/>
        </p:blipFill>
        <p:spPr bwMode="auto">
          <a:xfrm>
            <a:off x="468630" y="355600"/>
            <a:ext cx="7927104" cy="565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2255520" y="3829050"/>
            <a:ext cx="126492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1880" y="3943350"/>
            <a:ext cx="355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need the SPE LEA VIEWER role in order to see the Special Education IEP Interchange.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55600"/>
            <a:ext cx="7528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IEP Interchange in the Data Pipeline: home screen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000" dirty="0"/>
              <a:t>Eagle, Wednesday, Oct 16: </a:t>
            </a:r>
            <a:r>
              <a:rPr lang="en-US" sz="2000" u="sng" dirty="0">
                <a:hlinkClick r:id="rId2"/>
              </a:rPr>
              <a:t>https://www.surveymonkey.com/s/DataPipelineEagle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Alamosa on Monday, Oct. 21: </a:t>
            </a:r>
            <a:r>
              <a:rPr lang="en-US" sz="2000" u="sng" dirty="0">
                <a:hlinkClick r:id="rId3"/>
              </a:rPr>
              <a:t>https://www.surveymonkey.com/s/DataPipelineAlamosa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Greeley, Wednesday, Oct 23: </a:t>
            </a:r>
            <a:r>
              <a:rPr lang="en-US" sz="2000" u="sng" dirty="0">
                <a:hlinkClick r:id="rId4"/>
              </a:rPr>
              <a:t>https://www.surveymonkey.com/s/DataPipelineGreeley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Colorado Springs, Tuesday, Oct. 29: </a:t>
            </a:r>
            <a:r>
              <a:rPr lang="en-US" sz="2000" u="sng" dirty="0">
                <a:hlinkClick r:id="rId5"/>
              </a:rPr>
              <a:t>https://www.surveymonkey.com/s/DataPipelineColoradoSprings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Lamar, Thursday, Nov. 7: </a:t>
            </a:r>
            <a:r>
              <a:rPr lang="en-US" sz="2000" u="sng" dirty="0">
                <a:hlinkClick r:id="rId6"/>
              </a:rPr>
              <a:t>https://www.surveymonkey.com/s/DataPipelineLamar</a:t>
            </a:r>
            <a:endParaRPr lang="en-US" sz="2000" dirty="0"/>
          </a:p>
          <a:p>
            <a:pPr marL="45720" indent="0">
              <a:buNone/>
            </a:pPr>
            <a:r>
              <a:rPr lang="en-US" sz="2000" dirty="0" smtClean="0"/>
              <a:t>Metro training</a:t>
            </a:r>
            <a:r>
              <a:rPr lang="en-US" sz="2000" dirty="0" smtClean="0"/>
              <a:t>:  </a:t>
            </a:r>
            <a:r>
              <a:rPr lang="en-US" sz="2000" dirty="0" smtClean="0"/>
              <a:t>November </a:t>
            </a:r>
            <a:r>
              <a:rPr lang="en-US" sz="2000" dirty="0" smtClean="0"/>
              <a:t>???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1000" y="62658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961815-ECD1-4DED-ACF2-3FB9DA90E33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2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9:30-12:45 </a:t>
            </a:r>
          </a:p>
          <a:p>
            <a:pPr lvl="1"/>
            <a:r>
              <a:rPr lang="en-US" dirty="0"/>
              <a:t>Special Education IEP </a:t>
            </a:r>
            <a:r>
              <a:rPr lang="en-US" dirty="0" smtClean="0"/>
              <a:t>Interchange</a:t>
            </a:r>
            <a:endParaRPr lang="en-US" dirty="0"/>
          </a:p>
          <a:p>
            <a:pPr lvl="1"/>
            <a:r>
              <a:rPr lang="en-US" dirty="0" smtClean="0"/>
              <a:t>Special Education December Count Snapshot</a:t>
            </a:r>
          </a:p>
          <a:p>
            <a:pPr lvl="1"/>
            <a:r>
              <a:rPr lang="en-US" dirty="0" smtClean="0"/>
              <a:t>Special Education Staff HQ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1:00-4:00   (district respondents welcome in this session) </a:t>
            </a:r>
          </a:p>
          <a:p>
            <a:pPr lvl="1"/>
            <a:r>
              <a:rPr lang="en-US" dirty="0" smtClean="0"/>
              <a:t>Staff Interchange</a:t>
            </a:r>
          </a:p>
          <a:p>
            <a:pPr lvl="1"/>
            <a:r>
              <a:rPr lang="en-US" dirty="0" smtClean="0"/>
              <a:t>HQ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Trainings </a:t>
            </a:r>
            <a:r>
              <a:rPr lang="en-US" dirty="0"/>
              <a:t>C</a:t>
            </a:r>
            <a:r>
              <a:rPr lang="en-US" dirty="0" smtClean="0"/>
              <a:t>ontent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1000" y="626586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961815-ECD1-4DED-ACF2-3FB9DA90E33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18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45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2551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Interchange</a:t>
            </a:r>
          </a:p>
          <a:p>
            <a:pPr lvl="1"/>
            <a:r>
              <a:rPr lang="en-US" dirty="0" smtClean="0"/>
              <a:t>Contains records for all students between age of 0 and 23</a:t>
            </a:r>
          </a:p>
          <a:p>
            <a:pPr lvl="2"/>
            <a:r>
              <a:rPr lang="en-US" dirty="0" smtClean="0"/>
              <a:t>Even students who enrolled at the beginning of the year and have since withdrawn</a:t>
            </a:r>
          </a:p>
          <a:p>
            <a:pPr lvl="2"/>
            <a:r>
              <a:rPr lang="en-US" dirty="0" smtClean="0"/>
              <a:t>Students enrolled last year who moved over the summer.</a:t>
            </a:r>
          </a:p>
          <a:p>
            <a:pPr lvl="2"/>
            <a:r>
              <a:rPr lang="en-US" dirty="0" smtClean="0"/>
              <a:t>Students required in End of Year and not in Student October</a:t>
            </a:r>
          </a:p>
          <a:p>
            <a:pPr lvl="2"/>
            <a:r>
              <a:rPr lang="en-US" dirty="0" smtClean="0"/>
              <a:t>Students required in Student October and not in End of Year</a:t>
            </a:r>
          </a:p>
          <a:p>
            <a:pPr lvl="2"/>
            <a:endParaRPr lang="en-US" sz="1200" dirty="0"/>
          </a:p>
          <a:p>
            <a:r>
              <a:rPr lang="en-US" dirty="0" smtClean="0"/>
              <a:t>Student October Snapshot</a:t>
            </a:r>
          </a:p>
          <a:p>
            <a:pPr lvl="1"/>
            <a:r>
              <a:rPr lang="en-US" dirty="0" smtClean="0"/>
              <a:t>Only pulls primary schools</a:t>
            </a:r>
          </a:p>
          <a:p>
            <a:pPr lvl="1"/>
            <a:r>
              <a:rPr lang="en-US" dirty="0" smtClean="0"/>
              <a:t>Only pulls students enrolled on the pupil enrollment date</a:t>
            </a:r>
          </a:p>
          <a:p>
            <a:pPr lvl="1"/>
            <a:r>
              <a:rPr lang="en-US" dirty="0" smtClean="0"/>
              <a:t>Only pulls error free interchange records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Interchange concerns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6095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 groups error on login</a:t>
            </a:r>
          </a:p>
          <a:p>
            <a:pPr lvl="1"/>
            <a:r>
              <a:rPr lang="en-US" dirty="0" smtClean="0"/>
              <a:t>Please report this if you do not have duplicate groups assigned</a:t>
            </a:r>
          </a:p>
          <a:p>
            <a:pPr lvl="1"/>
            <a:endParaRPr lang="en-US" dirty="0"/>
          </a:p>
          <a:p>
            <a:r>
              <a:rPr lang="en-US" dirty="0" smtClean="0"/>
              <a:t>Unable to access application</a:t>
            </a:r>
          </a:p>
          <a:p>
            <a:pPr lvl="1"/>
            <a:r>
              <a:rPr lang="en-US" dirty="0" smtClean="0"/>
              <a:t>Need local access manager to </a:t>
            </a:r>
            <a:r>
              <a:rPr lang="en-US" dirty="0" smtClean="0"/>
              <a:t>assign </a:t>
            </a:r>
            <a:r>
              <a:rPr lang="en-US" dirty="0" smtClean="0"/>
              <a:t>privileges</a:t>
            </a:r>
          </a:p>
          <a:p>
            <a:endParaRPr lang="en-US" dirty="0"/>
          </a:p>
          <a:p>
            <a:r>
              <a:rPr lang="en-US" dirty="0" smtClean="0"/>
              <a:t>Oracle Access Manager error when attempting to login</a:t>
            </a:r>
          </a:p>
          <a:p>
            <a:pPr lvl="1"/>
            <a:r>
              <a:rPr lang="en-US" dirty="0" smtClean="0"/>
              <a:t>This is caused by incorrect bookmark.</a:t>
            </a:r>
          </a:p>
          <a:p>
            <a:pPr lvl="2"/>
            <a:r>
              <a:rPr lang="en-US" dirty="0" smtClean="0"/>
              <a:t>Must start at the Identity Management screen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0109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files require a header record</a:t>
            </a:r>
          </a:p>
          <a:p>
            <a:pPr lvl="1"/>
            <a:r>
              <a:rPr lang="en-US" dirty="0" smtClean="0"/>
              <a:t>The load will ignore the first record in the file.</a:t>
            </a:r>
          </a:p>
          <a:p>
            <a:pPr lvl="1"/>
            <a:endParaRPr lang="en-US" dirty="0"/>
          </a:p>
          <a:p>
            <a:r>
              <a:rPr lang="en-US" dirty="0" smtClean="0"/>
              <a:t>Performance issue on large snapshots</a:t>
            </a:r>
          </a:p>
          <a:p>
            <a:pPr lvl="1"/>
            <a:r>
              <a:rPr lang="en-US" dirty="0" smtClean="0"/>
              <a:t>We will continue to monitor</a:t>
            </a:r>
          </a:p>
          <a:p>
            <a:pPr lvl="1"/>
            <a:endParaRPr lang="en-US" dirty="0"/>
          </a:p>
          <a:p>
            <a:r>
              <a:rPr lang="en-US" dirty="0" smtClean="0"/>
              <a:t>Only one record per student is allowed for student demographic file</a:t>
            </a:r>
          </a:p>
          <a:p>
            <a:endParaRPr lang="en-US" dirty="0"/>
          </a:p>
          <a:p>
            <a:r>
              <a:rPr lang="en-US" dirty="0" err="1" smtClean="0"/>
              <a:t>Cognos</a:t>
            </a:r>
            <a:r>
              <a:rPr lang="en-US" dirty="0" smtClean="0"/>
              <a:t> folder is not visible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3877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Commas in comma delimited file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1234 39</a:t>
            </a:r>
            <a:r>
              <a:rPr lang="en-US" baseline="30000" dirty="0"/>
              <a:t>th</a:t>
            </a:r>
            <a:r>
              <a:rPr lang="en-US" dirty="0"/>
              <a:t> St., #</a:t>
            </a:r>
            <a:r>
              <a:rPr lang="en-US" dirty="0" smtClean="0"/>
              <a:t>123  (Notice comma after St.)</a:t>
            </a:r>
            <a:endParaRPr lang="en-US" dirty="0"/>
          </a:p>
          <a:p>
            <a:pPr lvl="1"/>
            <a:r>
              <a:rPr lang="en-US" dirty="0"/>
              <a:t>System will treat the comma as field </a:t>
            </a:r>
            <a:r>
              <a:rPr lang="en-US" dirty="0" smtClean="0"/>
              <a:t>separator</a:t>
            </a:r>
          </a:p>
          <a:p>
            <a:pPr lvl="1"/>
            <a:r>
              <a:rPr lang="en-US" dirty="0" smtClean="0"/>
              <a:t>Receive email – File is </a:t>
            </a:r>
            <a:r>
              <a:rPr lang="en-US" smtClean="0"/>
              <a:t>not processed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49</a:t>
            </a:fld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62150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75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7D2C0F19-5D37-434B-B6D3-AF3948B1D702}" type="slidenum">
              <a:rPr lang="en-US" sz="1200">
                <a:solidFill>
                  <a:srgbClr val="45454C"/>
                </a:solidFill>
              </a:rPr>
              <a:pPr/>
              <a:t>5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0999" y="2019719"/>
            <a:ext cx="8341851" cy="2911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Pipeline Readiness Survey Summary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Cognos</a:t>
            </a:r>
            <a:r>
              <a:rPr lang="en-US" dirty="0" smtClean="0"/>
              <a:t> Performance issues</a:t>
            </a:r>
          </a:p>
          <a:p>
            <a:pPr lvl="1"/>
            <a:r>
              <a:rPr lang="en-US" dirty="0" smtClean="0"/>
              <a:t>Delays in selecting options and report creation takes significant time</a:t>
            </a:r>
          </a:p>
          <a:p>
            <a:pPr lvl="1"/>
            <a:r>
              <a:rPr lang="en-US" dirty="0" smtClean="0"/>
              <a:t>We are working on this</a:t>
            </a:r>
          </a:p>
          <a:p>
            <a:pPr lvl="1"/>
            <a:endParaRPr lang="en-US" dirty="0"/>
          </a:p>
          <a:p>
            <a:r>
              <a:rPr lang="en-US" dirty="0" smtClean="0"/>
              <a:t>Student enrolled in two schools on the same date</a:t>
            </a:r>
          </a:p>
          <a:p>
            <a:pPr lvl="1"/>
            <a:r>
              <a:rPr lang="en-US" dirty="0" smtClean="0"/>
              <a:t>SP373 – we are investigating this issue</a:t>
            </a:r>
          </a:p>
          <a:p>
            <a:pPr lvl="1"/>
            <a:endParaRPr lang="en-US" dirty="0"/>
          </a:p>
          <a:p>
            <a:r>
              <a:rPr lang="en-US" dirty="0" smtClean="0"/>
              <a:t>Student load must complete before loading school association</a:t>
            </a:r>
          </a:p>
          <a:p>
            <a:pPr lvl="1"/>
            <a:r>
              <a:rPr lang="en-US" dirty="0" smtClean="0"/>
              <a:t>Order of the files is important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50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6141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Invalid characters in </a:t>
            </a:r>
            <a:r>
              <a:rPr lang="en-US" dirty="0" err="1" smtClean="0"/>
              <a:t>sasid</a:t>
            </a:r>
            <a:r>
              <a:rPr lang="en-US" dirty="0" smtClean="0"/>
              <a:t> stops load</a:t>
            </a:r>
          </a:p>
          <a:p>
            <a:endParaRPr lang="en-US" dirty="0"/>
          </a:p>
          <a:p>
            <a:r>
              <a:rPr lang="en-US" dirty="0" smtClean="0"/>
              <a:t>Date most recently enrolled in US cannot be all zeros</a:t>
            </a:r>
          </a:p>
          <a:p>
            <a:endParaRPr lang="en-US" dirty="0"/>
          </a:p>
          <a:p>
            <a:r>
              <a:rPr lang="en-US" dirty="0" smtClean="0"/>
              <a:t>Duplicate enrollment date and exit date issue with secondary schools</a:t>
            </a:r>
          </a:p>
          <a:p>
            <a:endParaRPr lang="en-US" dirty="0"/>
          </a:p>
          <a:p>
            <a:r>
              <a:rPr lang="en-US" dirty="0" smtClean="0"/>
              <a:t>Problem with infants being reported with a funding code of 86</a:t>
            </a:r>
          </a:p>
          <a:p>
            <a:endParaRPr lang="en-US" dirty="0"/>
          </a:p>
          <a:p>
            <a:r>
              <a:rPr lang="en-US" dirty="0" smtClean="0"/>
              <a:t>Incorrect warning on CPP students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51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1729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From Last Week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52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65464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ontent Placeholder 1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47370" lvl="1">
              <a:buFont typeface="Wingdings" pitchFamily="2" charset="2"/>
              <a:buChar char="§"/>
              <a:defRPr/>
            </a:pPr>
            <a:r>
              <a:rPr lang="en-US" dirty="0" smtClean="0"/>
              <a:t>The pupil counts are incorrect and CDE has a bug request.  We will keep you informed when the fix goes live.</a:t>
            </a:r>
          </a:p>
          <a:p>
            <a:pPr marL="547370" lvl="1">
              <a:buFont typeface="Wingdings" pitchFamily="2" charset="2"/>
              <a:buChar char="§"/>
              <a:defRPr/>
            </a:pPr>
            <a:r>
              <a:rPr lang="en-US" dirty="0" smtClean="0"/>
              <a:t>Co-Principal – This is only for those instances where the responsibility of the principal is being shared by more than one person.  Please do not list assistant principals in this field.</a:t>
            </a:r>
          </a:p>
          <a:p>
            <a:pPr marL="547370" lvl="1"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273050"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Directory 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020D9B58-4168-495D-98D6-95B2A78C302E}" type="slidenum">
              <a:rPr lang="en-US" sz="1200">
                <a:solidFill>
                  <a:srgbClr val="45454C"/>
                </a:solidFill>
              </a:rPr>
              <a:pPr/>
              <a:t>53</a:t>
            </a:fld>
            <a:endParaRPr lang="en-US" sz="1200" dirty="0">
              <a:solidFill>
                <a:srgbClr val="454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ontent Placeholder 1"/>
          <p:cNvSpPr>
            <a:spLocks noGrp="1"/>
          </p:cNvSpPr>
          <p:nvPr>
            <p:ph idx="1"/>
          </p:nvPr>
        </p:nvSpPr>
        <p:spPr bwMode="auto">
          <a:xfrm>
            <a:off x="368300" y="2328863"/>
            <a:ext cx="8407400" cy="37671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 algn="ctr">
              <a:buFont typeface="Wingdings" charset="2"/>
              <a:buNone/>
              <a:defRPr/>
            </a:pPr>
            <a:r>
              <a:rPr lang="en-US" sz="3600" dirty="0" smtClean="0"/>
              <a:t>Thanks for joining us today! </a:t>
            </a:r>
          </a:p>
          <a:p>
            <a:pPr marL="44450" indent="0" algn="ctr">
              <a:buFont typeface="Wingdings" charset="2"/>
              <a:buNone/>
              <a:defRPr/>
            </a:pPr>
            <a:r>
              <a:rPr lang="en-US" sz="3600" dirty="0" smtClean="0"/>
              <a:t>Have a great day! </a:t>
            </a:r>
          </a:p>
          <a:p>
            <a:pPr marL="44450" indent="0" algn="ctr">
              <a:buFont typeface="Wingdings" charset="2"/>
              <a:buNone/>
              <a:defRPr/>
            </a:pPr>
            <a:endParaRPr lang="en-US" sz="3600" dirty="0"/>
          </a:p>
          <a:p>
            <a:pPr marL="44450" indent="0" algn="ctr">
              <a:buFont typeface="Wingdings" charset="2"/>
              <a:buNone/>
              <a:defRPr/>
            </a:pPr>
            <a:r>
              <a:rPr lang="en-US" sz="3600" dirty="0" smtClean="0"/>
              <a:t>Next Town Hall:  October 3rd </a:t>
            </a:r>
            <a:endParaRPr lang="en-US" sz="3600" dirty="0"/>
          </a:p>
          <a:p>
            <a:pPr marL="547370" lvl="1"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273050"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September 26</a:t>
            </a:r>
            <a:r>
              <a:rPr lang="en-US" baseline="30000" dirty="0" smtClean="0">
                <a:latin typeface="Palatino Linotype" pitchFamily="18" charset="0"/>
              </a:rPr>
              <a:t>th</a:t>
            </a:r>
            <a:r>
              <a:rPr lang="en-US" dirty="0" smtClean="0">
                <a:latin typeface="Palatino Linotype" pitchFamily="18" charset="0"/>
              </a:rPr>
              <a:t> Town Hall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4403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020D9B58-4168-495D-98D6-95B2A78C302E}" type="slidenum">
              <a:rPr lang="en-US" sz="1200">
                <a:solidFill>
                  <a:srgbClr val="45454C"/>
                </a:solidFill>
              </a:rPr>
              <a:pPr/>
              <a:t>54</a:t>
            </a:fld>
            <a:endParaRPr lang="en-US" sz="1200" dirty="0">
              <a:solidFill>
                <a:srgbClr val="454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6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46792"/>
          </a:xfrm>
        </p:spPr>
        <p:txBody>
          <a:bodyPr/>
          <a:lstStyle/>
          <a:p>
            <a:r>
              <a:rPr lang="en-US" dirty="0" smtClean="0"/>
              <a:t>Total of four surveys have been requested to date:</a:t>
            </a:r>
          </a:p>
          <a:p>
            <a:pPr lvl="1"/>
            <a:r>
              <a:rPr lang="en-US" dirty="0" smtClean="0"/>
              <a:t>October 2012</a:t>
            </a:r>
          </a:p>
          <a:p>
            <a:pPr lvl="1"/>
            <a:r>
              <a:rPr lang="en-US" dirty="0" smtClean="0"/>
              <a:t>January 2013</a:t>
            </a:r>
          </a:p>
          <a:p>
            <a:pPr lvl="1"/>
            <a:r>
              <a:rPr lang="en-US" dirty="0" smtClean="0"/>
              <a:t>April 2013</a:t>
            </a:r>
          </a:p>
          <a:p>
            <a:pPr lvl="1"/>
            <a:r>
              <a:rPr lang="en-US" dirty="0" smtClean="0"/>
              <a:t>August 2013</a:t>
            </a:r>
          </a:p>
          <a:p>
            <a:r>
              <a:rPr lang="en-US" dirty="0" smtClean="0"/>
              <a:t>One additional survey is planned for November 2013</a:t>
            </a:r>
          </a:p>
          <a:p>
            <a:r>
              <a:rPr lang="en-US" dirty="0" smtClean="0"/>
              <a:t>First survey was done outside of Survey Monkey</a:t>
            </a:r>
          </a:p>
          <a:p>
            <a:r>
              <a:rPr lang="en-US" dirty="0" smtClean="0"/>
              <a:t>Information from the surveys used to drive communication &amp; training</a:t>
            </a:r>
          </a:p>
          <a:p>
            <a:r>
              <a:rPr lang="en-US" dirty="0" smtClean="0"/>
              <a:t>Survey summaries are and will be posted on the Data Pipeline site for a detailed review.</a:t>
            </a:r>
          </a:p>
        </p:txBody>
      </p:sp>
    </p:spTree>
    <p:extLst>
      <p:ext uri="{BB962C8B-B14F-4D97-AF65-F5344CB8AC3E}">
        <p14:creationId xmlns:p14="http://schemas.microsoft.com/office/powerpoint/2010/main" val="33596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7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2 Respondents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36347"/>
            <a:ext cx="86201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2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8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3 Respondents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354717"/>
            <a:ext cx="8610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0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Palatino Linotype" pitchFamily="18" charset="0"/>
              </a:rPr>
              <a:t>Data Pipeline Readiness Survey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8196" name="Footer Placeholder 3"/>
          <p:cNvSpPr txBox="1">
            <a:spLocks/>
          </p:cNvSpPr>
          <p:nvPr/>
        </p:nvSpPr>
        <p:spPr bwMode="auto">
          <a:xfrm>
            <a:off x="381000" y="6265863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B64C3F8-CFC9-4FF7-8B93-E2FCB672C440}" type="slidenum">
              <a:rPr lang="en-US" sz="1200">
                <a:solidFill>
                  <a:srgbClr val="45454C"/>
                </a:solidFill>
              </a:rPr>
              <a:pPr/>
              <a:t>9</a:t>
            </a:fld>
            <a:endParaRPr lang="en-US" sz="1200" dirty="0">
              <a:solidFill>
                <a:srgbClr val="45454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# 4 Respondents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260827"/>
            <a:ext cx="86201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8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DE THEME">
  <a:themeElements>
    <a:clrScheme name="CDE Color Scheme FINAL">
      <a:dk1>
        <a:srgbClr val="000000"/>
      </a:dk1>
      <a:lt1>
        <a:sysClr val="window" lastClr="FFFFFF"/>
      </a:lt1>
      <a:dk2>
        <a:srgbClr val="785F55"/>
      </a:dk2>
      <a:lt2>
        <a:srgbClr val="EFE7D5"/>
      </a:lt2>
      <a:accent1>
        <a:srgbClr val="95B6D2"/>
      </a:accent1>
      <a:accent2>
        <a:srgbClr val="FAAB67"/>
      </a:accent2>
      <a:accent3>
        <a:srgbClr val="ABC178"/>
      </a:accent3>
      <a:accent4>
        <a:srgbClr val="71769D"/>
      </a:accent4>
      <a:accent5>
        <a:srgbClr val="7BA79D"/>
      </a:accent5>
      <a:accent6>
        <a:srgbClr val="8C8C96"/>
      </a:accent6>
      <a:hlink>
        <a:srgbClr val="DD8047"/>
      </a:hlink>
      <a:folHlink>
        <a:srgbClr val="1837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 THEME.thmx</Template>
  <TotalTime>12296</TotalTime>
  <Words>2005</Words>
  <Application>Microsoft Office PowerPoint</Application>
  <PresentationFormat>On-screen Show (4:3)</PresentationFormat>
  <Paragraphs>450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CDE THEME</vt:lpstr>
      <vt:lpstr>September 26th Town Hall</vt:lpstr>
      <vt:lpstr>Webinar Etiquette</vt:lpstr>
      <vt:lpstr>Introductions </vt:lpstr>
      <vt:lpstr>Agenda</vt:lpstr>
      <vt:lpstr> Data Pipeline Readiness Survey Summary    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Data Pipeline Readiness Survey</vt:lpstr>
      <vt:lpstr>Interchange Statistics</vt:lpstr>
      <vt:lpstr>Number of Respondents  and Submissions</vt:lpstr>
      <vt:lpstr>RITS Overview</vt:lpstr>
      <vt:lpstr>RITS Process – New Students</vt:lpstr>
      <vt:lpstr>RITS Match Tool</vt:lpstr>
      <vt:lpstr>RITS Process –  Update Existing Students </vt:lpstr>
      <vt:lpstr>For Either Process: SASID Download Report</vt:lpstr>
      <vt:lpstr>RITS Web –Other Uses</vt:lpstr>
      <vt:lpstr>RITS Help</vt:lpstr>
      <vt:lpstr>Special Education Updates</vt:lpstr>
      <vt:lpstr>AU Access to Student Interchange</vt:lpstr>
      <vt:lpstr>AU Access to Student Interchange</vt:lpstr>
      <vt:lpstr> IdM Checklist for AU Respondents   </vt:lpstr>
      <vt:lpstr>AU Roles</vt:lpstr>
      <vt:lpstr>AU Interchange Roles</vt:lpstr>
      <vt:lpstr>AU IdM Groups for Snapshots</vt:lpstr>
      <vt:lpstr>AU IdM Groups for Snapshots</vt:lpstr>
      <vt:lpstr>Logging into the ESSU IEP Interchange</vt:lpstr>
      <vt:lpstr>ESSU IEP Interchange: home screen</vt:lpstr>
      <vt:lpstr>PowerPoint Presentation</vt:lpstr>
      <vt:lpstr>Training Dates</vt:lpstr>
      <vt:lpstr>Regional Trainings Content </vt:lpstr>
      <vt:lpstr>Challenges</vt:lpstr>
      <vt:lpstr>Student Interchange concerns</vt:lpstr>
      <vt:lpstr>Common Issues</vt:lpstr>
      <vt:lpstr>Common Issues</vt:lpstr>
      <vt:lpstr>Common Issues</vt:lpstr>
      <vt:lpstr>Common Issues</vt:lpstr>
      <vt:lpstr>Common Issues</vt:lpstr>
      <vt:lpstr>Follow Up From Last Week</vt:lpstr>
      <vt:lpstr>Directory </vt:lpstr>
      <vt:lpstr>September 26th Town Hall</vt:lpstr>
    </vt:vector>
  </TitlesOfParts>
  <Company>Colorado State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Hunter</dc:creator>
  <cp:lastModifiedBy>Heitman, Lindsey</cp:lastModifiedBy>
  <cp:revision>282</cp:revision>
  <cp:lastPrinted>2012-08-20T17:42:27Z</cp:lastPrinted>
  <dcterms:created xsi:type="dcterms:W3CDTF">2012-07-16T02:29:43Z</dcterms:created>
  <dcterms:modified xsi:type="dcterms:W3CDTF">2013-09-26T14:39:15Z</dcterms:modified>
</cp:coreProperties>
</file>