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5.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4"/>
  </p:notesMasterIdLst>
  <p:handoutMasterIdLst>
    <p:handoutMasterId r:id="rId45"/>
  </p:handoutMasterIdLst>
  <p:sldIdLst>
    <p:sldId id="560" r:id="rId2"/>
    <p:sldId id="597" r:id="rId3"/>
    <p:sldId id="598" r:id="rId4"/>
    <p:sldId id="600" r:id="rId5"/>
    <p:sldId id="562" r:id="rId6"/>
    <p:sldId id="593" r:id="rId7"/>
    <p:sldId id="649" r:id="rId8"/>
    <p:sldId id="650" r:id="rId9"/>
    <p:sldId id="651" r:id="rId10"/>
    <p:sldId id="652" r:id="rId11"/>
    <p:sldId id="654" r:id="rId12"/>
    <p:sldId id="655" r:id="rId13"/>
    <p:sldId id="656" r:id="rId14"/>
    <p:sldId id="661" r:id="rId15"/>
    <p:sldId id="657" r:id="rId16"/>
    <p:sldId id="658" r:id="rId17"/>
    <p:sldId id="673" r:id="rId18"/>
    <p:sldId id="659" r:id="rId19"/>
    <p:sldId id="605" r:id="rId20"/>
    <p:sldId id="671" r:id="rId21"/>
    <p:sldId id="674" r:id="rId22"/>
    <p:sldId id="675" r:id="rId23"/>
    <p:sldId id="678" r:id="rId24"/>
    <p:sldId id="677" r:id="rId25"/>
    <p:sldId id="679" r:id="rId26"/>
    <p:sldId id="680" r:id="rId27"/>
    <p:sldId id="607" r:id="rId28"/>
    <p:sldId id="447" r:id="rId29"/>
    <p:sldId id="547" r:id="rId30"/>
    <p:sldId id="662" r:id="rId31"/>
    <p:sldId id="548" r:id="rId32"/>
    <p:sldId id="663" r:id="rId33"/>
    <p:sldId id="669" r:id="rId34"/>
    <p:sldId id="670" r:id="rId35"/>
    <p:sldId id="549" r:id="rId36"/>
    <p:sldId id="664" r:id="rId37"/>
    <p:sldId id="616" r:id="rId38"/>
    <p:sldId id="648" r:id="rId39"/>
    <p:sldId id="667" r:id="rId40"/>
    <p:sldId id="672" r:id="rId41"/>
    <p:sldId id="668" r:id="rId42"/>
    <p:sldId id="599" r:id="rId43"/>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77" autoAdjust="0"/>
    <p:restoredTop sz="91234" autoAdjust="0"/>
  </p:normalViewPr>
  <p:slideViewPr>
    <p:cSldViewPr snapToGrid="0" snapToObjects="1">
      <p:cViewPr varScale="1">
        <p:scale>
          <a:sx n="83" d="100"/>
          <a:sy n="83" d="100"/>
        </p:scale>
        <p:origin x="-1932" y="-90"/>
      </p:cViewPr>
      <p:guideLst>
        <p:guide orient="horz" pos="2160"/>
        <p:guide pos="2880"/>
      </p:guideLst>
    </p:cSldViewPr>
  </p:slideViewPr>
  <p:outlineViewPr>
    <p:cViewPr>
      <p:scale>
        <a:sx n="33" d="100"/>
        <a:sy n="33" d="100"/>
      </p:scale>
      <p:origin x="0" y="8340"/>
    </p:cViewPr>
  </p:outlineViewPr>
  <p:notesTextViewPr>
    <p:cViewPr>
      <p:scale>
        <a:sx n="100" d="100"/>
        <a:sy n="100" d="100"/>
      </p:scale>
      <p:origin x="0" y="0"/>
    </p:cViewPr>
  </p:notesTextViewPr>
  <p:sorterViewPr>
    <p:cViewPr>
      <p:scale>
        <a:sx n="77" d="100"/>
        <a:sy n="77" d="100"/>
      </p:scale>
      <p:origin x="0" y="0"/>
    </p:cViewPr>
  </p:sorterViewPr>
  <p:notesViewPr>
    <p:cSldViewPr snapToGrid="0" snapToObjects="1">
      <p:cViewPr varScale="1">
        <p:scale>
          <a:sx n="50" d="100"/>
          <a:sy n="50" d="100"/>
        </p:scale>
        <p:origin x="-2712" y="-84"/>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2B7374A4-5F80-49F3-99AE-4E5D14B842F6}" type="datetime1">
              <a:rPr lang="en-US"/>
              <a:pPr>
                <a:defRPr/>
              </a:pPr>
              <a:t>9/23/2013</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1ED68ED-DD7E-4416-BAFB-F19A7E11F48B}" type="slidenum">
              <a:rPr lang="en-US"/>
              <a:pPr>
                <a:defRPr/>
              </a:pPr>
              <a:t>‹#›</a:t>
            </a:fld>
            <a:endParaRPr lang="en-US"/>
          </a:p>
        </p:txBody>
      </p:sp>
    </p:spTree>
    <p:extLst>
      <p:ext uri="{BB962C8B-B14F-4D97-AF65-F5344CB8AC3E}">
        <p14:creationId xmlns:p14="http://schemas.microsoft.com/office/powerpoint/2010/main" val="2181987344"/>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D6CB3C28-2903-4BB6-977E-677766CE887E}" type="datetime1">
              <a:rPr lang="en-US"/>
              <a:pPr>
                <a:defRPr/>
              </a:pPr>
              <a:t>9/23/2013</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31118033-A2F4-4874-97AF-8A96B12BF14E}" type="slidenum">
              <a:rPr lang="en-US"/>
              <a:pPr>
                <a:defRPr/>
              </a:pPr>
              <a:t>‹#›</a:t>
            </a:fld>
            <a:endParaRPr lang="en-US"/>
          </a:p>
        </p:txBody>
      </p:sp>
    </p:spTree>
    <p:extLst>
      <p:ext uri="{BB962C8B-B14F-4D97-AF65-F5344CB8AC3E}">
        <p14:creationId xmlns:p14="http://schemas.microsoft.com/office/powerpoint/2010/main" val="4162946836"/>
      </p:ext>
    </p:extLst>
  </p:cSld>
  <p:clrMap bg1="lt1" tx1="dk1" bg2="lt2" tx2="dk2" accent1="accent1" accent2="accent2" accent3="accent3" accent4="accent4" accent5="accent5" accent6="accent6" hlink="hlink" folHlink="folHlink"/>
  <p:hf/>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Header Placeholder 3"/>
          <p:cNvSpPr>
            <a:spLocks noGrp="1"/>
          </p:cNvSpPr>
          <p:nvPr>
            <p:ph type="hdr" sz="quarter"/>
          </p:nvPr>
        </p:nvSpPr>
        <p:spPr/>
        <p:txBody>
          <a:bodyPr/>
          <a:lstStyle/>
          <a:p>
            <a:pPr>
              <a:defRPr/>
            </a:pPr>
            <a:endParaRPr lang="en-US" dirty="0"/>
          </a:p>
        </p:txBody>
      </p:sp>
      <p:sp>
        <p:nvSpPr>
          <p:cNvPr id="5" name="Date Placeholder 4"/>
          <p:cNvSpPr>
            <a:spLocks noGrp="1"/>
          </p:cNvSpPr>
          <p:nvPr>
            <p:ph type="dt" sz="quarter" idx="1"/>
          </p:nvPr>
        </p:nvSpPr>
        <p:spPr/>
        <p:txBody>
          <a:bodyPr/>
          <a:lstStyle/>
          <a:p>
            <a:pPr>
              <a:defRPr/>
            </a:pPr>
            <a:fld id="{11138AB4-D1AB-4219-94BC-30CCECD56F57}" type="datetime1">
              <a:rPr lang="en-US" smtClean="0"/>
              <a:pPr>
                <a:defRPr/>
              </a:pPr>
              <a:t>9/23/2013</a:t>
            </a:fld>
            <a:endParaRPr lang="en-US" dirty="0"/>
          </a:p>
        </p:txBody>
      </p:sp>
      <p:sp>
        <p:nvSpPr>
          <p:cNvPr id="6" name="Footer Placeholder 5"/>
          <p:cNvSpPr>
            <a:spLocks noGrp="1"/>
          </p:cNvSpPr>
          <p:nvPr>
            <p:ph type="ftr" sz="quarter" idx="4"/>
          </p:nvPr>
        </p:nvSpPr>
        <p:spPr/>
        <p:txBody>
          <a:bodyPr/>
          <a:lstStyle/>
          <a:p>
            <a:pPr>
              <a:defRPr/>
            </a:pPr>
            <a:endParaRPr lang="en-US" dirty="0"/>
          </a:p>
        </p:txBody>
      </p:sp>
      <p:sp>
        <p:nvSpPr>
          <p:cNvPr id="7" name="Slide Number Placeholder 6"/>
          <p:cNvSpPr>
            <a:spLocks noGrp="1"/>
          </p:cNvSpPr>
          <p:nvPr>
            <p:ph type="sldNum" sz="quarter" idx="5"/>
          </p:nvPr>
        </p:nvSpPr>
        <p:spPr/>
        <p:txBody>
          <a:bodyPr/>
          <a:lstStyle/>
          <a:p>
            <a:pPr>
              <a:defRPr/>
            </a:pPr>
            <a:fld id="{8177FD13-4162-44C7-918A-6DCFEFB939F0}"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When we switch</a:t>
            </a:r>
            <a:r>
              <a:rPr lang="en-US" baseline="0" dirty="0" smtClean="0"/>
              <a:t> to the IEP Interchange, there will be a few additional fields.  Students attending programs will be reported at that program via a 4 digit code and not through a program exception as done in the past.  Additionally, eligibility and services will also be collected for each individual path in addition to the most recent determination as you have reported in the past.   </a:t>
            </a:r>
            <a:endParaRPr lang="en-US" dirty="0" smtClean="0"/>
          </a:p>
          <a:p>
            <a:endParaRPr lang="en-US" dirty="0"/>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fld id="{D6CB3C28-2903-4BB6-977E-677766CE887E}" type="datetime1">
              <a:rPr lang="en-US" smtClean="0"/>
              <a:pPr>
                <a:defRPr/>
              </a:pPr>
              <a:t>9/23/2013</a:t>
            </a:fld>
            <a:endParaRPr lang="en-US"/>
          </a:p>
        </p:txBody>
      </p:sp>
      <p:sp>
        <p:nvSpPr>
          <p:cNvPr id="6" name="Footer Placeholder 5"/>
          <p:cNvSpPr>
            <a:spLocks noGrp="1"/>
          </p:cNvSpPr>
          <p:nvPr>
            <p:ph type="ftr" sz="quarter" idx="12"/>
          </p:nvPr>
        </p:nvSpPr>
        <p:spPr/>
        <p:txBody>
          <a:bodyPr/>
          <a:lstStyle/>
          <a:p>
            <a:pPr>
              <a:defRPr/>
            </a:pPr>
            <a:endParaRPr lang="en-US"/>
          </a:p>
        </p:txBody>
      </p:sp>
      <p:sp>
        <p:nvSpPr>
          <p:cNvPr id="7" name="Slide Number Placeholder 6"/>
          <p:cNvSpPr>
            <a:spLocks noGrp="1"/>
          </p:cNvSpPr>
          <p:nvPr>
            <p:ph type="sldNum" sz="quarter" idx="13"/>
          </p:nvPr>
        </p:nvSpPr>
        <p:spPr/>
        <p:txBody>
          <a:bodyPr/>
          <a:lstStyle/>
          <a:p>
            <a:pPr>
              <a:defRPr/>
            </a:pPr>
            <a:fld id="{31118033-A2F4-4874-97AF-8A96B12BF14E}" type="slidenum">
              <a:rPr lang="en-US" smtClean="0"/>
              <a:pPr>
                <a:defRPr/>
              </a:pPr>
              <a:t>31</a:t>
            </a:fld>
            <a:endParaRPr lang="en-US"/>
          </a:p>
        </p:txBody>
      </p:sp>
    </p:spTree>
    <p:extLst>
      <p:ext uri="{BB962C8B-B14F-4D97-AF65-F5344CB8AC3E}">
        <p14:creationId xmlns:p14="http://schemas.microsoft.com/office/powerpoint/2010/main" val="26336452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marL="365125" lvl="1" indent="0">
              <a:buFont typeface="Wingdings" pitchFamily="2" charset="2"/>
              <a:buNone/>
            </a:pPr>
            <a:endParaRPr lang="en-US" dirty="0" smtClean="0"/>
          </a:p>
        </p:txBody>
      </p:sp>
      <p:sp>
        <p:nvSpPr>
          <p:cNvPr id="4" name="Header Placeholder 3"/>
          <p:cNvSpPr>
            <a:spLocks noGrp="1"/>
          </p:cNvSpPr>
          <p:nvPr>
            <p:ph type="hdr" sz="quarter"/>
          </p:nvPr>
        </p:nvSpPr>
        <p:spPr/>
        <p:txBody>
          <a:bodyPr/>
          <a:lstStyle/>
          <a:p>
            <a:pPr>
              <a:defRPr/>
            </a:pPr>
            <a:endParaRPr lang="en-US"/>
          </a:p>
        </p:txBody>
      </p:sp>
      <p:sp>
        <p:nvSpPr>
          <p:cNvPr id="5" name="Date Placeholder 4"/>
          <p:cNvSpPr>
            <a:spLocks noGrp="1"/>
          </p:cNvSpPr>
          <p:nvPr>
            <p:ph type="dt" sz="quarter" idx="1"/>
          </p:nvPr>
        </p:nvSpPr>
        <p:spPr/>
        <p:txBody>
          <a:bodyPr/>
          <a:lstStyle/>
          <a:p>
            <a:pPr>
              <a:defRPr/>
            </a:pPr>
            <a:fld id="{D8163394-7795-43EF-8A60-1BFF9FA21877}" type="datetime1">
              <a:rPr lang="en-US" smtClean="0"/>
              <a:pPr>
                <a:defRPr/>
              </a:pPr>
              <a:t>9/23/2013</a:t>
            </a:fld>
            <a:endParaRPr lang="en-US"/>
          </a:p>
        </p:txBody>
      </p:sp>
      <p:sp>
        <p:nvSpPr>
          <p:cNvPr id="6" name="Footer Placeholder 5"/>
          <p:cNvSpPr>
            <a:spLocks noGrp="1"/>
          </p:cNvSpPr>
          <p:nvPr>
            <p:ph type="ftr" sz="quarter" idx="4"/>
          </p:nvPr>
        </p:nvSpPr>
        <p:spPr/>
        <p:txBody>
          <a:bodyPr/>
          <a:lstStyle/>
          <a:p>
            <a:pPr>
              <a:defRPr/>
            </a:pPr>
            <a:endParaRPr lang="en-US"/>
          </a:p>
        </p:txBody>
      </p:sp>
      <p:sp>
        <p:nvSpPr>
          <p:cNvPr id="7" name="Slide Number Placeholder 6"/>
          <p:cNvSpPr>
            <a:spLocks noGrp="1"/>
          </p:cNvSpPr>
          <p:nvPr>
            <p:ph type="sldNum" sz="quarter" idx="5"/>
          </p:nvPr>
        </p:nvSpPr>
        <p:spPr/>
        <p:txBody>
          <a:bodyPr/>
          <a:lstStyle/>
          <a:p>
            <a:pPr>
              <a:defRPr/>
            </a:pPr>
            <a:fld id="{D238C5FD-9929-4819-8FCF-54BB85CA280B}" type="slidenum">
              <a:rPr lang="en-US" smtClean="0"/>
              <a:pPr>
                <a:defRPr/>
              </a:pPr>
              <a:t>37</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fld id="{D6CB3C28-2903-4BB6-977E-677766CE887E}" type="datetime1">
              <a:rPr lang="en-US" smtClean="0"/>
              <a:pPr>
                <a:defRPr/>
              </a:pPr>
              <a:t>9/23/2013</a:t>
            </a:fld>
            <a:endParaRPr lang="en-US"/>
          </a:p>
        </p:txBody>
      </p:sp>
      <p:sp>
        <p:nvSpPr>
          <p:cNvPr id="6" name="Footer Placeholder 5"/>
          <p:cNvSpPr>
            <a:spLocks noGrp="1"/>
          </p:cNvSpPr>
          <p:nvPr>
            <p:ph type="ftr" sz="quarter" idx="12"/>
          </p:nvPr>
        </p:nvSpPr>
        <p:spPr/>
        <p:txBody>
          <a:bodyPr/>
          <a:lstStyle/>
          <a:p>
            <a:pPr>
              <a:defRPr/>
            </a:pPr>
            <a:endParaRPr lang="en-US"/>
          </a:p>
        </p:txBody>
      </p:sp>
      <p:sp>
        <p:nvSpPr>
          <p:cNvPr id="7" name="Slide Number Placeholder 6"/>
          <p:cNvSpPr>
            <a:spLocks noGrp="1"/>
          </p:cNvSpPr>
          <p:nvPr>
            <p:ph type="sldNum" sz="quarter" idx="13"/>
          </p:nvPr>
        </p:nvSpPr>
        <p:spPr/>
        <p:txBody>
          <a:bodyPr/>
          <a:lstStyle/>
          <a:p>
            <a:pPr>
              <a:defRPr/>
            </a:pPr>
            <a:fld id="{31118033-A2F4-4874-97AF-8A96B12BF14E}" type="slidenum">
              <a:rPr lang="en-US" smtClean="0"/>
              <a:pPr>
                <a:defRPr/>
              </a:pPr>
              <a:t>42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fld id="{D6CB3C28-2903-4BB6-977E-677766CE887E}" type="datetime1">
              <a:rPr lang="en-US" smtClean="0"/>
              <a:pPr>
                <a:defRPr/>
              </a:pPr>
              <a:t>9/23/2013</a:t>
            </a:fld>
            <a:endParaRPr lang="en-US"/>
          </a:p>
        </p:txBody>
      </p:sp>
      <p:sp>
        <p:nvSpPr>
          <p:cNvPr id="6" name="Footer Placeholder 5"/>
          <p:cNvSpPr>
            <a:spLocks noGrp="1"/>
          </p:cNvSpPr>
          <p:nvPr>
            <p:ph type="ftr" sz="quarter" idx="12"/>
          </p:nvPr>
        </p:nvSpPr>
        <p:spPr/>
        <p:txBody>
          <a:bodyPr/>
          <a:lstStyle/>
          <a:p>
            <a:pPr>
              <a:defRPr/>
            </a:pPr>
            <a:endParaRPr lang="en-US"/>
          </a:p>
        </p:txBody>
      </p:sp>
      <p:sp>
        <p:nvSpPr>
          <p:cNvPr id="7" name="Slide Number Placeholder 6"/>
          <p:cNvSpPr>
            <a:spLocks noGrp="1"/>
          </p:cNvSpPr>
          <p:nvPr>
            <p:ph type="sldNum" sz="quarter" idx="13"/>
          </p:nvPr>
        </p:nvSpPr>
        <p:spPr/>
        <p:txBody>
          <a:bodyPr/>
          <a:lstStyle/>
          <a:p>
            <a:pPr>
              <a:defRPr/>
            </a:pPr>
            <a:fld id="{31118033-A2F4-4874-97AF-8A96B12BF14E}"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fld id="{D6CB3C28-2903-4BB6-977E-677766CE887E}" type="datetime1">
              <a:rPr lang="en-US" smtClean="0"/>
              <a:pPr>
                <a:defRPr/>
              </a:pPr>
              <a:t>9/23/2013</a:t>
            </a:fld>
            <a:endParaRPr lang="en-US"/>
          </a:p>
        </p:txBody>
      </p:sp>
      <p:sp>
        <p:nvSpPr>
          <p:cNvPr id="6" name="Footer Placeholder 5"/>
          <p:cNvSpPr>
            <a:spLocks noGrp="1"/>
          </p:cNvSpPr>
          <p:nvPr>
            <p:ph type="ftr" sz="quarter" idx="12"/>
          </p:nvPr>
        </p:nvSpPr>
        <p:spPr/>
        <p:txBody>
          <a:bodyPr/>
          <a:lstStyle/>
          <a:p>
            <a:pPr>
              <a:defRPr/>
            </a:pPr>
            <a:endParaRPr lang="en-US"/>
          </a:p>
        </p:txBody>
      </p:sp>
      <p:sp>
        <p:nvSpPr>
          <p:cNvPr id="7" name="Slide Number Placeholder 6"/>
          <p:cNvSpPr>
            <a:spLocks noGrp="1"/>
          </p:cNvSpPr>
          <p:nvPr>
            <p:ph type="sldNum" sz="quarter" idx="13"/>
          </p:nvPr>
        </p:nvSpPr>
        <p:spPr/>
        <p:txBody>
          <a:bodyPr/>
          <a:lstStyle/>
          <a:p>
            <a:pPr>
              <a:defRPr/>
            </a:pPr>
            <a:fld id="{31118033-A2F4-4874-97AF-8A96B12BF14E}"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fld id="{D6CB3C28-2903-4BB6-977E-677766CE887E}" type="datetime1">
              <a:rPr lang="en-US" smtClean="0"/>
              <a:pPr>
                <a:defRPr/>
              </a:pPr>
              <a:t>9/24/2013</a:t>
            </a:fld>
            <a:endParaRPr lang="en-US"/>
          </a:p>
        </p:txBody>
      </p:sp>
      <p:sp>
        <p:nvSpPr>
          <p:cNvPr id="6" name="Footer Placeholder 5"/>
          <p:cNvSpPr>
            <a:spLocks noGrp="1"/>
          </p:cNvSpPr>
          <p:nvPr>
            <p:ph type="ftr" sz="quarter" idx="12"/>
          </p:nvPr>
        </p:nvSpPr>
        <p:spPr/>
        <p:txBody>
          <a:bodyPr/>
          <a:lstStyle/>
          <a:p>
            <a:pPr>
              <a:defRPr/>
            </a:pPr>
            <a:endParaRPr lang="en-US"/>
          </a:p>
        </p:txBody>
      </p:sp>
      <p:sp>
        <p:nvSpPr>
          <p:cNvPr id="7" name="Slide Number Placeholder 6"/>
          <p:cNvSpPr>
            <a:spLocks noGrp="1"/>
          </p:cNvSpPr>
          <p:nvPr>
            <p:ph type="sldNum" sz="quarter" idx="13"/>
          </p:nvPr>
        </p:nvSpPr>
        <p:spPr/>
        <p:txBody>
          <a:bodyPr/>
          <a:lstStyle/>
          <a:p>
            <a:pPr>
              <a:defRPr/>
            </a:pPr>
            <a:fld id="{31118033-A2F4-4874-97AF-8A96B12BF14E}"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758EDA-AEFE-4FB3-8921-00E05748A620}" type="slidenum">
              <a:rPr lang="en-US" smtClean="0"/>
              <a:pPr/>
              <a:t>20</a:t>
            </a:fld>
            <a:endParaRPr lang="en-US"/>
          </a:p>
        </p:txBody>
      </p:sp>
    </p:spTree>
    <p:extLst>
      <p:ext uri="{BB962C8B-B14F-4D97-AF65-F5344CB8AC3E}">
        <p14:creationId xmlns:p14="http://schemas.microsoft.com/office/powerpoint/2010/main" val="11718950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758EDA-AEFE-4FB3-8921-00E05748A620}" type="slidenum">
              <a:rPr lang="en-US" smtClean="0"/>
              <a:pPr/>
              <a:t>21</a:t>
            </a:fld>
            <a:endParaRPr lang="en-US"/>
          </a:p>
        </p:txBody>
      </p:sp>
    </p:spTree>
    <p:extLst>
      <p:ext uri="{BB962C8B-B14F-4D97-AF65-F5344CB8AC3E}">
        <p14:creationId xmlns:p14="http://schemas.microsoft.com/office/powerpoint/2010/main" val="28531090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758EDA-AEFE-4FB3-8921-00E05748A620}" type="slidenum">
              <a:rPr lang="en-US" smtClean="0"/>
              <a:pPr/>
              <a:t>27</a:t>
            </a:fld>
            <a:endParaRPr lang="en-US"/>
          </a:p>
        </p:txBody>
      </p:sp>
    </p:spTree>
    <p:extLst>
      <p:ext uri="{BB962C8B-B14F-4D97-AF65-F5344CB8AC3E}">
        <p14:creationId xmlns:p14="http://schemas.microsoft.com/office/powerpoint/2010/main" val="19396980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marL="365125" lvl="1" indent="0">
              <a:buFont typeface="Wingdings" pitchFamily="2" charset="2"/>
              <a:buNone/>
            </a:pPr>
            <a:endParaRPr lang="en-US" dirty="0" smtClean="0"/>
          </a:p>
        </p:txBody>
      </p:sp>
      <p:sp>
        <p:nvSpPr>
          <p:cNvPr id="4" name="Header Placeholder 3"/>
          <p:cNvSpPr>
            <a:spLocks noGrp="1"/>
          </p:cNvSpPr>
          <p:nvPr>
            <p:ph type="hdr" sz="quarter"/>
          </p:nvPr>
        </p:nvSpPr>
        <p:spPr/>
        <p:txBody>
          <a:bodyPr/>
          <a:lstStyle/>
          <a:p>
            <a:pPr>
              <a:defRPr/>
            </a:pPr>
            <a:endParaRPr lang="en-US"/>
          </a:p>
        </p:txBody>
      </p:sp>
      <p:sp>
        <p:nvSpPr>
          <p:cNvPr id="5" name="Date Placeholder 4"/>
          <p:cNvSpPr>
            <a:spLocks noGrp="1"/>
          </p:cNvSpPr>
          <p:nvPr>
            <p:ph type="dt" sz="quarter" idx="1"/>
          </p:nvPr>
        </p:nvSpPr>
        <p:spPr/>
        <p:txBody>
          <a:bodyPr/>
          <a:lstStyle/>
          <a:p>
            <a:pPr>
              <a:defRPr/>
            </a:pPr>
            <a:fld id="{D8163394-7795-43EF-8A60-1BFF9FA21877}" type="datetime1">
              <a:rPr lang="en-US" smtClean="0"/>
              <a:pPr>
                <a:defRPr/>
              </a:pPr>
              <a:t>9/23/2013</a:t>
            </a:fld>
            <a:endParaRPr lang="en-US"/>
          </a:p>
        </p:txBody>
      </p:sp>
      <p:sp>
        <p:nvSpPr>
          <p:cNvPr id="6" name="Footer Placeholder 5"/>
          <p:cNvSpPr>
            <a:spLocks noGrp="1"/>
          </p:cNvSpPr>
          <p:nvPr>
            <p:ph type="ftr" sz="quarter" idx="4"/>
          </p:nvPr>
        </p:nvSpPr>
        <p:spPr/>
        <p:txBody>
          <a:bodyPr/>
          <a:lstStyle/>
          <a:p>
            <a:pPr>
              <a:defRPr/>
            </a:pPr>
            <a:endParaRPr lang="en-US"/>
          </a:p>
        </p:txBody>
      </p:sp>
      <p:sp>
        <p:nvSpPr>
          <p:cNvPr id="7" name="Slide Number Placeholder 6"/>
          <p:cNvSpPr>
            <a:spLocks noGrp="1"/>
          </p:cNvSpPr>
          <p:nvPr>
            <p:ph type="sldNum" sz="quarter" idx="5"/>
          </p:nvPr>
        </p:nvSpPr>
        <p:spPr/>
        <p:txBody>
          <a:bodyPr/>
          <a:lstStyle/>
          <a:p>
            <a:pPr>
              <a:defRPr/>
            </a:pPr>
            <a:fld id="{D238C5FD-9929-4819-8FCF-54BB85CA280B}" type="slidenum">
              <a:rPr lang="en-US" smtClean="0"/>
              <a:pPr>
                <a:defRPr/>
              </a:pPr>
              <a:t>28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fld id="{D6CB3C28-2903-4BB6-977E-677766CE887E}" type="datetime1">
              <a:rPr lang="en-US" smtClean="0"/>
              <a:pPr>
                <a:defRPr/>
              </a:pPr>
              <a:t>9/23/2013</a:t>
            </a:fld>
            <a:endParaRPr lang="en-US"/>
          </a:p>
        </p:txBody>
      </p:sp>
      <p:sp>
        <p:nvSpPr>
          <p:cNvPr id="6" name="Footer Placeholder 5"/>
          <p:cNvSpPr>
            <a:spLocks noGrp="1"/>
          </p:cNvSpPr>
          <p:nvPr>
            <p:ph type="ftr" sz="quarter" idx="12"/>
          </p:nvPr>
        </p:nvSpPr>
        <p:spPr/>
        <p:txBody>
          <a:bodyPr/>
          <a:lstStyle/>
          <a:p>
            <a:pPr>
              <a:defRPr/>
            </a:pPr>
            <a:endParaRPr lang="en-US"/>
          </a:p>
        </p:txBody>
      </p:sp>
      <p:sp>
        <p:nvSpPr>
          <p:cNvPr id="7" name="Slide Number Placeholder 6"/>
          <p:cNvSpPr>
            <a:spLocks noGrp="1"/>
          </p:cNvSpPr>
          <p:nvPr>
            <p:ph type="sldNum" sz="quarter" idx="13"/>
          </p:nvPr>
        </p:nvSpPr>
        <p:spPr/>
        <p:txBody>
          <a:bodyPr/>
          <a:lstStyle/>
          <a:p>
            <a:pPr>
              <a:defRPr/>
            </a:pPr>
            <a:fld id="{31118033-A2F4-4874-97AF-8A96B12BF14E}" type="slidenum">
              <a:rPr lang="en-US" smtClean="0"/>
              <a:pPr>
                <a:defRPr/>
              </a:pPr>
              <a:t>29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3" name="Picture 5" descr="CDE LOGO TEST.png"/>
          <p:cNvPicPr>
            <a:picLocks noChangeAspect="1"/>
          </p:cNvPicPr>
          <p:nvPr userDrawn="1"/>
        </p:nvPicPr>
        <p:blipFill>
          <a:blip r:embed="rId3" cstate="print"/>
          <a:srcRect/>
          <a:stretch>
            <a:fillRect/>
          </a:stretch>
        </p:blipFill>
        <p:spPr bwMode="auto">
          <a:xfrm>
            <a:off x="6138863" y="6018213"/>
            <a:ext cx="2584450" cy="407987"/>
          </a:xfrm>
          <a:prstGeom prst="rect">
            <a:avLst/>
          </a:prstGeom>
          <a:noFill/>
          <a:ln w="9525">
            <a:noFill/>
            <a:miter lim="800000"/>
            <a:headEnd/>
            <a:tailEnd/>
          </a:ln>
        </p:spPr>
      </p:pic>
      <p:sp>
        <p:nvSpPr>
          <p:cNvPr id="11" name="Title 11"/>
          <p:cNvSpPr>
            <a:spLocks noGrp="1"/>
          </p:cNvSpPr>
          <p:nvPr>
            <p:ph type="title"/>
          </p:nvPr>
        </p:nvSpPr>
        <p:spPr>
          <a:xfrm>
            <a:off x="380999" y="2190750"/>
            <a:ext cx="8341851" cy="1645920"/>
          </a:xfrm>
        </p:spPr>
        <p:txBody>
          <a:bodyPr/>
          <a:lstStyle>
            <a:lvl1pPr algn="ctr">
              <a:defRPr sz="4000" spc="150" baseline="0">
                <a:solidFill>
                  <a:schemeClr val="accent1">
                    <a:lumMod val="50000"/>
                  </a:schemeClr>
                </a:solidFill>
              </a:defRPr>
            </a:lvl1pPr>
          </a:lstStyle>
          <a:p>
            <a:r>
              <a:rPr lang="en-US" dirty="0" smtClean="0"/>
              <a:t>Click to edit Master title style</a:t>
            </a:r>
            <a:endParaRPr lang="en-US" dirty="0"/>
          </a:p>
        </p:txBody>
      </p:sp>
      <p:sp>
        <p:nvSpPr>
          <p:cNvPr id="4" name="Footer Placeholder 6"/>
          <p:cNvSpPr>
            <a:spLocks noGrp="1"/>
          </p:cNvSpPr>
          <p:nvPr>
            <p:ph type="ftr" sz="quarter" idx="10"/>
          </p:nvPr>
        </p:nvSpPr>
        <p:spPr/>
        <p:txBody>
          <a:bodyPr/>
          <a:lstStyle>
            <a:lvl1pPr algn="l" fontAlgn="auto">
              <a:spcBef>
                <a:spcPts val="0"/>
              </a:spcBef>
              <a:spcAft>
                <a:spcPts val="0"/>
              </a:spcAft>
              <a:defRPr sz="1100" b="1">
                <a:solidFill>
                  <a:srgbClr val="45454C"/>
                </a:solidFill>
                <a:latin typeface="+mn-lt"/>
              </a:defRPr>
            </a:lvl1pPr>
          </a:lstStyle>
          <a:p>
            <a:pPr>
              <a:defRPr/>
            </a:pPr>
            <a:fld id="{39FFBE6D-7E20-4BDC-BF8C-6747CEC02E68}"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pc="0"/>
            </a:lvl1pPr>
            <a:lvl2pPr marL="548640" indent="-182880">
              <a:buFont typeface="Wingdings" charset="2"/>
              <a:buChar char="§"/>
              <a:defRPr spc="0"/>
            </a:lvl2pPr>
            <a:lvl3pPr marL="822960" indent="-182880">
              <a:buFont typeface="Wingdings" charset="2"/>
              <a:buChar char="§"/>
              <a:defRPr spc="0"/>
            </a:lvl3pPr>
            <a:lvl4pPr marL="1097280" indent="-182880">
              <a:buFont typeface="Wingdings" charset="2"/>
              <a:buChar char="§"/>
              <a:defRPr spc="0"/>
            </a:lvl4pPr>
            <a:lvl5pPr marL="1280160" indent="-182880">
              <a:buFont typeface="Wingdings" charset="2"/>
              <a:buChar char="§"/>
              <a:defRPr spc="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lvl1pPr algn="l">
              <a:defRPr b="0">
                <a:latin typeface="Palatino Linotype" pitchFamily="18" charset="0"/>
                <a:cs typeface="Palatino Linotype" pitchFamily="18" charset="0"/>
              </a:defRPr>
            </a:lvl1pPr>
          </a:lstStyle>
          <a:p>
            <a:r>
              <a:rPr lang="en-US" dirty="0" smtClean="0"/>
              <a:t>Click to edit Master title style</a:t>
            </a:r>
            <a:endParaRPr lang="en-US" dirty="0"/>
          </a:p>
        </p:txBody>
      </p:sp>
      <p:sp>
        <p:nvSpPr>
          <p:cNvPr id="4" name="Footer Placeholder 6"/>
          <p:cNvSpPr>
            <a:spLocks noGrp="1"/>
          </p:cNvSpPr>
          <p:nvPr>
            <p:ph type="ftr" sz="quarter" idx="10"/>
          </p:nvPr>
        </p:nvSpPr>
        <p:spPr/>
        <p:txBody>
          <a:bodyPr/>
          <a:lstStyle>
            <a:lvl1pPr algn="l">
              <a:defRPr sz="1000">
                <a:solidFill>
                  <a:srgbClr val="45454C"/>
                </a:solidFill>
              </a:defRPr>
            </a:lvl1pPr>
          </a:lstStyle>
          <a:p>
            <a:pPr>
              <a:defRPr/>
            </a:pPr>
            <a:fld id="{E8961815-ECD1-4DED-ACF2-3FB9DA90E339}"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Click to edit Master title style</a:t>
            </a:r>
            <a:endParaRPr lang="en-US" dirty="0"/>
          </a:p>
        </p:txBody>
      </p:sp>
      <p:sp>
        <p:nvSpPr>
          <p:cNvPr id="3" name="Footer Placeholder 4"/>
          <p:cNvSpPr>
            <a:spLocks noGrp="1"/>
          </p:cNvSpPr>
          <p:nvPr>
            <p:ph type="ftr" sz="quarter" idx="10"/>
          </p:nvPr>
        </p:nvSpPr>
        <p:spPr>
          <a:xfrm>
            <a:off x="381000" y="6356350"/>
            <a:ext cx="3352800" cy="274638"/>
          </a:xfrm>
        </p:spPr>
        <p:txBody>
          <a:bodyPr/>
          <a:lstStyle>
            <a:lvl1pPr algn="l">
              <a:defRPr sz="1100">
                <a:solidFill>
                  <a:srgbClr val="45454C"/>
                </a:solidFill>
              </a:defRPr>
            </a:lvl1pPr>
          </a:lstStyle>
          <a:p>
            <a:pPr>
              <a:defRPr/>
            </a:pPr>
            <a:fld id="{C8C00344-A297-48B9-BC95-6E679031FAAE}"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ontents">
    <p:spTree>
      <p:nvGrpSpPr>
        <p:cNvPr id="1" name=""/>
        <p:cNvGrpSpPr/>
        <p:nvPr/>
      </p:nvGrpSpPr>
      <p:grpSpPr>
        <a:xfrm>
          <a:off x="0" y="0"/>
          <a:ext cx="0" cy="0"/>
          <a:chOff x="0" y="0"/>
          <a:chExt cx="0" cy="0"/>
        </a:xfrm>
      </p:grpSpPr>
      <p:sp>
        <p:nvSpPr>
          <p:cNvPr id="21" name="Content Placeholder 20"/>
          <p:cNvSpPr>
            <a:spLocks noGrp="1"/>
          </p:cNvSpPr>
          <p:nvPr>
            <p:ph sz="quarter" idx="11"/>
          </p:nvPr>
        </p:nvSpPr>
        <p:spPr bwMode="gray">
          <a:xfrm>
            <a:off x="411479" y="1399029"/>
            <a:ext cx="3999155" cy="4887471"/>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noAutofit/>
          </a:bodyPr>
          <a:lstStyle>
            <a:lvl1pPr marR="0" algn="l" defTabSz="914400" rtl="0" eaLnBrk="1" fontAlgn="base" latinLnBrk="0" hangingPunct="1">
              <a:lnSpc>
                <a:spcPct val="100000"/>
              </a:lnSpc>
              <a:spcAft>
                <a:spcPct val="0"/>
              </a:spcAft>
              <a:buFont typeface="Arial" pitchFamily="34" charset="0"/>
              <a:tabLst>
                <a:tab pos="3889375" algn="r"/>
              </a:tabLst>
              <a:defRPr kumimoji="0" lang="en-US" sz="1800" b="0" i="0" u="none" strike="noStrike" kern="1200" cap="none" normalizeH="0" baseline="0" dirty="0" smtClean="0">
                <a:ln>
                  <a:noFill/>
                </a:ln>
                <a:solidFill>
                  <a:schemeClr val="tx2"/>
                </a:solidFill>
                <a:effectLst/>
                <a:latin typeface="Calibri" pitchFamily="34" charset="0"/>
                <a:ea typeface="+mn-ea"/>
                <a:cs typeface="Calibri" pitchFamily="34" charset="0"/>
              </a:defRPr>
            </a:lvl1pPr>
            <a:lvl2pPr marL="285750" marR="0" indent="-285750" algn="l" defTabSz="914400" rtl="0" eaLnBrk="1" fontAlgn="base" latinLnBrk="0" hangingPunct="1">
              <a:lnSpc>
                <a:spcPct val="100000"/>
              </a:lnSpc>
              <a:spcAft>
                <a:spcPct val="0"/>
              </a:spcAft>
              <a:buFont typeface="Wingdings" pitchFamily="2" charset="2"/>
              <a:buChar char="§"/>
              <a:tabLst>
                <a:tab pos="3889375" algn="r"/>
              </a:tabLst>
              <a:defRPr kumimoji="0" lang="en-US" sz="1800" b="0" i="0" u="none" strike="noStrike" kern="1200" cap="none" normalizeH="0" baseline="0" dirty="0" smtClean="0">
                <a:ln>
                  <a:noFill/>
                </a:ln>
                <a:solidFill>
                  <a:schemeClr val="tx2"/>
                </a:solidFill>
                <a:effectLst/>
                <a:latin typeface="Calibri" pitchFamily="34" charset="0"/>
                <a:ea typeface="+mn-ea"/>
                <a:cs typeface="Calibri" pitchFamily="34" charset="0"/>
              </a:defRPr>
            </a:lvl2pPr>
            <a:lvl3pPr marR="0" algn="l" defTabSz="914400" rtl="0" eaLnBrk="1" fontAlgn="base" latinLnBrk="0" hangingPunct="1">
              <a:lnSpc>
                <a:spcPct val="100000"/>
              </a:lnSpc>
              <a:spcAft>
                <a:spcPct val="0"/>
              </a:spcAft>
              <a:buFont typeface="Arial" pitchFamily="34" charset="0"/>
              <a:tabLst>
                <a:tab pos="3883025" algn="r"/>
              </a:tabLst>
              <a:defRPr kumimoji="0" lang="en-US" sz="1600" b="0" i="0" u="none" strike="noStrike" kern="1200" cap="none" normalizeH="0" baseline="0" dirty="0" smtClean="0">
                <a:ln>
                  <a:noFill/>
                </a:ln>
                <a:solidFill>
                  <a:schemeClr val="tx2"/>
                </a:solidFill>
                <a:effectLst/>
                <a:latin typeface="Calibri" pitchFamily="34" charset="0"/>
                <a:ea typeface="+mn-ea"/>
                <a:cs typeface="Calibri" pitchFamily="34" charset="0"/>
              </a:defRPr>
            </a:lvl3pPr>
            <a:lvl4pPr marR="0" algn="l" defTabSz="914400" rtl="0" eaLnBrk="1" fontAlgn="base" latinLnBrk="0" hangingPunct="1">
              <a:lnSpc>
                <a:spcPct val="100000"/>
              </a:lnSpc>
              <a:spcAft>
                <a:spcPct val="0"/>
              </a:spcAft>
              <a:buFont typeface="Arial" pitchFamily="34" charset="0"/>
              <a:tabLst>
                <a:tab pos="3889375" algn="r"/>
              </a:tabLst>
              <a:defRPr kumimoji="0" lang="en-US" sz="1600" b="0" i="0" u="none" strike="noStrike" kern="1200" cap="none" normalizeH="0" baseline="0" dirty="0" smtClean="0">
                <a:ln>
                  <a:noFill/>
                </a:ln>
                <a:solidFill>
                  <a:schemeClr val="tx2"/>
                </a:solidFill>
                <a:effectLst/>
                <a:latin typeface="Calibri" pitchFamily="34" charset="0"/>
                <a:ea typeface="+mn-ea"/>
                <a:cs typeface="Calibri" pitchFamily="34" charset="0"/>
              </a:defRPr>
            </a:lvl4pPr>
            <a:lvl5pPr marR="0" algn="l" defTabSz="914400" rtl="0" eaLnBrk="1" fontAlgn="base" latinLnBrk="0" hangingPunct="1">
              <a:lnSpc>
                <a:spcPct val="100000"/>
              </a:lnSpc>
              <a:spcAft>
                <a:spcPct val="0"/>
              </a:spcAft>
              <a:buFont typeface="Arial" pitchFamily="34" charset="0"/>
              <a:tabLst>
                <a:tab pos="3889375" algn="r"/>
              </a:tabLst>
              <a:defRPr kumimoji="0" lang="en-US" sz="1600" b="0" i="0" u="none" strike="noStrike" kern="1200" cap="none" normalizeH="0" baseline="0" dirty="0">
                <a:ln>
                  <a:noFill/>
                </a:ln>
                <a:solidFill>
                  <a:schemeClr val="tx2"/>
                </a:solidFill>
                <a:effectLst/>
                <a:latin typeface="Calibri" pitchFamily="34" charset="0"/>
                <a:ea typeface="+mn-ea"/>
                <a:cs typeface="Calibri" pitchFamily="34" charset="0"/>
              </a:defRPr>
            </a:lvl5pPr>
            <a:lvl6pPr>
              <a:tabLst>
                <a:tab pos="3889375" algn="r"/>
              </a:tabLst>
              <a:defRPr/>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Placeholder 10"/>
          <p:cNvSpPr>
            <a:spLocks noGrp="1"/>
          </p:cNvSpPr>
          <p:nvPr>
            <p:ph type="title"/>
          </p:nvPr>
        </p:nvSpPr>
        <p:spPr bwMode="gray">
          <a:xfrm>
            <a:off x="414338" y="661416"/>
            <a:ext cx="8330184" cy="329184"/>
          </a:xfrm>
          <a:prstGeom prst="rect">
            <a:avLst/>
          </a:prstGeom>
        </p:spPr>
        <p:txBody>
          <a:bodyPr lIns="0" tIns="0" rIns="0" bIns="0" anchor="b" anchorCtr="0">
            <a:spAutoFit/>
          </a:bodyPr>
          <a:lstStyle>
            <a:lvl1pPr>
              <a:defRPr>
                <a:latin typeface="Calibri" pitchFamily="34" charset="0"/>
                <a:cs typeface="Calibri" pitchFamily="34" charset="0"/>
              </a:defRPr>
            </a:lvl1pPr>
          </a:lstStyle>
          <a:p>
            <a:pPr marL="0" marR="0" lvl="0" indent="0" algn="l" defTabSz="914400" rtl="0" eaLnBrk="0" fontAlgn="base" latinLnBrk="0" hangingPunct="0">
              <a:lnSpc>
                <a:spcPct val="90000"/>
              </a:lnSpc>
              <a:spcBef>
                <a:spcPct val="0"/>
              </a:spcBef>
              <a:spcAft>
                <a:spcPct val="0"/>
              </a:spcAft>
              <a:buClrTx/>
              <a:buSzTx/>
              <a:buFontTx/>
              <a:buNone/>
              <a:tabLst/>
              <a:defRPr/>
            </a:pPr>
            <a:r>
              <a:rPr lang="en-US" smtClean="0"/>
              <a:t>Click to edit Master title style</a:t>
            </a:r>
            <a:endParaRPr lang="en-US" dirty="0"/>
          </a:p>
        </p:txBody>
      </p:sp>
    </p:spTree>
    <p:extLst>
      <p:ext uri="{BB962C8B-B14F-4D97-AF65-F5344CB8AC3E}">
        <p14:creationId xmlns:p14="http://schemas.microsoft.com/office/powerpoint/2010/main" val="277697509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cSld name="Divider 2">
    <p:bg>
      <p:bgPr>
        <a:solidFill>
          <a:srgbClr val="203C73"/>
        </a:solidFill>
        <a:effectLst/>
      </p:bgPr>
    </p:bg>
    <p:spTree>
      <p:nvGrpSpPr>
        <p:cNvPr id="1" name=""/>
        <p:cNvGrpSpPr/>
        <p:nvPr/>
      </p:nvGrpSpPr>
      <p:grpSpPr>
        <a:xfrm>
          <a:off x="0" y="0"/>
          <a:ext cx="0" cy="0"/>
          <a:chOff x="0" y="0"/>
          <a:chExt cx="0" cy="0"/>
        </a:xfrm>
      </p:grpSpPr>
      <p:sp>
        <p:nvSpPr>
          <p:cNvPr id="120835" name="Title Placeholder 1"/>
          <p:cNvSpPr>
            <a:spLocks noGrp="1"/>
          </p:cNvSpPr>
          <p:nvPr>
            <p:ph type="ctrTitle"/>
          </p:nvPr>
        </p:nvSpPr>
        <p:spPr bwMode="auto">
          <a:xfrm>
            <a:off x="411480" y="2877018"/>
            <a:ext cx="8149908" cy="627864"/>
          </a:xfrm>
          <a:prstGeom prst="rect">
            <a:avLst/>
          </a:prstGeom>
        </p:spPr>
        <p:txBody>
          <a:bodyPr anchor="b" anchorCtr="0">
            <a:spAutoFit/>
          </a:bodyPr>
          <a:lstStyle>
            <a:lvl1pPr>
              <a:lnSpc>
                <a:spcPct val="85000"/>
              </a:lnSpc>
              <a:defRPr sz="4800" b="0" smtClean="0">
                <a:solidFill>
                  <a:schemeClr val="bg1"/>
                </a:solidFill>
                <a:latin typeface="Palatino Linotype" pitchFamily="18" charset="0"/>
                <a:cs typeface="Times New Roman" pitchFamily="18" charset="0"/>
              </a:defRPr>
            </a:lvl1pPr>
          </a:lstStyle>
          <a:p>
            <a:r>
              <a:rPr lang="en-US" dirty="0" smtClean="0"/>
              <a:t>Click to edit Master title style</a:t>
            </a:r>
          </a:p>
        </p:txBody>
      </p:sp>
      <p:sp>
        <p:nvSpPr>
          <p:cNvPr id="120836" name="Text Placeholder 2"/>
          <p:cNvSpPr>
            <a:spLocks noGrp="1"/>
          </p:cNvSpPr>
          <p:nvPr>
            <p:ph type="subTitle" idx="1"/>
          </p:nvPr>
        </p:nvSpPr>
        <p:spPr bwMode="auto">
          <a:xfrm>
            <a:off x="411480" y="3694176"/>
            <a:ext cx="4325112" cy="276999"/>
          </a:xfrm>
          <a:prstGeom prst="rect">
            <a:avLst/>
          </a:prstGeom>
        </p:spPr>
        <p:txBody>
          <a:bodyPr>
            <a:spAutoFit/>
          </a:bodyPr>
          <a:lstStyle>
            <a:lvl1pPr>
              <a:lnSpc>
                <a:spcPct val="100000"/>
              </a:lnSpc>
              <a:defRPr sz="1800" b="1" smtClean="0">
                <a:solidFill>
                  <a:schemeClr val="bg1"/>
                </a:solidFill>
                <a:latin typeface="Calibri" pitchFamily="34" charset="0"/>
                <a:cs typeface="Calibri" pitchFamily="34" charset="0"/>
              </a:defRPr>
            </a:lvl1pPr>
          </a:lstStyle>
          <a:p>
            <a:r>
              <a:rPr lang="en-US" dirty="0" smtClean="0"/>
              <a:t>Click to edit Master subtitle style</a:t>
            </a:r>
            <a:endParaRPr dirty="0" smtClean="0"/>
          </a:p>
        </p:txBody>
      </p:sp>
    </p:spTree>
    <p:extLst>
      <p:ext uri="{BB962C8B-B14F-4D97-AF65-F5344CB8AC3E}">
        <p14:creationId xmlns:p14="http://schemas.microsoft.com/office/powerpoint/2010/main" val="2235671788"/>
      </p:ext>
    </p:extLst>
  </p:cSld>
  <p:clrMapOvr>
    <a:masterClrMapping/>
  </p:clrMapOvr>
  <p:transition/>
  <p:timing>
    <p:tnLst>
      <p:par>
        <p:cTn id="1" dur="indefinite" restart="never" nodeType="tmRoot"/>
      </p:par>
    </p:tnLst>
  </p:timing>
  <p:hf hdr="0" dt="0"/>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7" cstate="print"/>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55600"/>
            <a:ext cx="8382000" cy="10541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719263"/>
            <a:ext cx="8407400" cy="4406900"/>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028" name="Picture 12" descr="CDE LOGO TEST.png"/>
          <p:cNvPicPr>
            <a:picLocks noChangeAspect="1"/>
          </p:cNvPicPr>
          <p:nvPr/>
        </p:nvPicPr>
        <p:blipFill>
          <a:blip r:embed="rId8" cstate="print"/>
          <a:srcRect/>
          <a:stretch>
            <a:fillRect/>
          </a:stretch>
        </p:blipFill>
        <p:spPr bwMode="auto">
          <a:xfrm>
            <a:off x="6203950" y="6223000"/>
            <a:ext cx="2584450" cy="407988"/>
          </a:xfrm>
          <a:prstGeom prst="rect">
            <a:avLst/>
          </a:prstGeom>
          <a:noFill/>
          <a:ln w="9525">
            <a:noFill/>
            <a:miter lim="800000"/>
            <a:headEnd/>
            <a:tailEnd/>
          </a:ln>
        </p:spPr>
      </p:pic>
      <p:sp>
        <p:nvSpPr>
          <p:cNvPr id="7" name="Footer Placeholder 6"/>
          <p:cNvSpPr>
            <a:spLocks noGrp="1"/>
          </p:cNvSpPr>
          <p:nvPr>
            <p:ph type="ftr" sz="quarter" idx="3"/>
          </p:nvPr>
        </p:nvSpPr>
        <p:spPr>
          <a:xfrm>
            <a:off x="381000" y="6265863"/>
            <a:ext cx="2895600" cy="365125"/>
          </a:xfrm>
          <a:prstGeom prst="rect">
            <a:avLst/>
          </a:prstGeom>
        </p:spPr>
        <p:txBody>
          <a:bodyPr vert="horz" lIns="91440" tIns="45720" rIns="91440" bIns="45720" rtlCol="0" anchor="ctr">
            <a:noAutofit/>
          </a:bodyPr>
          <a:lstStyle>
            <a:lvl1pPr algn="l" fontAlgn="auto">
              <a:spcBef>
                <a:spcPts val="0"/>
              </a:spcBef>
              <a:spcAft>
                <a:spcPts val="0"/>
              </a:spcAft>
              <a:defRPr sz="1100" b="1">
                <a:solidFill>
                  <a:srgbClr val="45454C"/>
                </a:solidFill>
                <a:latin typeface="+mn-lt"/>
              </a:defRPr>
            </a:lvl1pPr>
          </a:lstStyle>
          <a:p>
            <a:pPr>
              <a:defRPr/>
            </a:pPr>
            <a:fld id="{BF57D84D-7D10-40D2-86E4-68EB2834AAAE}" type="slidenum">
              <a:rPr lang="en-US"/>
              <a:pPr>
                <a:defRPr/>
              </a:pPr>
              <a:t>‹#›</a:t>
            </a:fld>
            <a:endParaRPr lang="en-US" dirty="0"/>
          </a:p>
        </p:txBody>
      </p:sp>
      <p:cxnSp>
        <p:nvCxnSpPr>
          <p:cNvPr id="6" name="Straight Connector 5"/>
          <p:cNvCxnSpPr/>
          <p:nvPr userDrawn="1"/>
        </p:nvCxnSpPr>
        <p:spPr>
          <a:xfrm>
            <a:off x="398463" y="1349375"/>
            <a:ext cx="8364537" cy="0"/>
          </a:xfrm>
          <a:prstGeom prst="line">
            <a:avLst/>
          </a:prstGeom>
          <a:ln w="190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175" r:id="rId1"/>
    <p:sldLayoutId id="2147484176" r:id="rId2"/>
    <p:sldLayoutId id="2147484177" r:id="rId3"/>
    <p:sldLayoutId id="2147484179" r:id="rId4"/>
    <p:sldLayoutId id="2147484180" r:id="rId5"/>
  </p:sldLayoutIdLst>
  <p:hf hdr="0"/>
  <p:txStyles>
    <p:titleStyle>
      <a:lvl1pPr algn="l" rtl="0" eaLnBrk="0" fontAlgn="base" hangingPunct="0">
        <a:spcBef>
          <a:spcPct val="0"/>
        </a:spcBef>
        <a:spcAft>
          <a:spcPct val="0"/>
        </a:spcAft>
        <a:defRPr sz="3600" kern="1200" spc="200">
          <a:solidFill>
            <a:schemeClr val="bg1"/>
          </a:solidFill>
          <a:latin typeface="Palatino Linotype"/>
          <a:ea typeface="Palatino Linotype" pitchFamily="18" charset="0"/>
          <a:cs typeface="Palatino Linotype"/>
        </a:defRPr>
      </a:lvl1pPr>
      <a:lvl2pPr algn="l" rtl="0" eaLnBrk="0" fontAlgn="base" hangingPunct="0">
        <a:spcBef>
          <a:spcPct val="0"/>
        </a:spcBef>
        <a:spcAft>
          <a:spcPct val="0"/>
        </a:spcAft>
        <a:defRPr sz="3600">
          <a:solidFill>
            <a:schemeClr val="bg1"/>
          </a:solidFill>
          <a:latin typeface="Palatino Linotype" pitchFamily="18" charset="0"/>
          <a:ea typeface="Palatino Linotype" pitchFamily="18" charset="0"/>
          <a:cs typeface="Palatino Linotype" pitchFamily="18" charset="0"/>
        </a:defRPr>
      </a:lvl2pPr>
      <a:lvl3pPr algn="l" rtl="0" eaLnBrk="0" fontAlgn="base" hangingPunct="0">
        <a:spcBef>
          <a:spcPct val="0"/>
        </a:spcBef>
        <a:spcAft>
          <a:spcPct val="0"/>
        </a:spcAft>
        <a:defRPr sz="3600">
          <a:solidFill>
            <a:schemeClr val="bg1"/>
          </a:solidFill>
          <a:latin typeface="Palatino Linotype" pitchFamily="18" charset="0"/>
          <a:ea typeface="Palatino Linotype" pitchFamily="18" charset="0"/>
          <a:cs typeface="Palatino Linotype" pitchFamily="18" charset="0"/>
        </a:defRPr>
      </a:lvl3pPr>
      <a:lvl4pPr algn="l" rtl="0" eaLnBrk="0" fontAlgn="base" hangingPunct="0">
        <a:spcBef>
          <a:spcPct val="0"/>
        </a:spcBef>
        <a:spcAft>
          <a:spcPct val="0"/>
        </a:spcAft>
        <a:defRPr sz="3600">
          <a:solidFill>
            <a:schemeClr val="bg1"/>
          </a:solidFill>
          <a:latin typeface="Palatino Linotype" pitchFamily="18" charset="0"/>
          <a:ea typeface="Palatino Linotype" pitchFamily="18" charset="0"/>
          <a:cs typeface="Palatino Linotype" pitchFamily="18" charset="0"/>
        </a:defRPr>
      </a:lvl4pPr>
      <a:lvl5pPr algn="l" rtl="0" eaLnBrk="0" fontAlgn="base" hangingPunct="0">
        <a:spcBef>
          <a:spcPct val="0"/>
        </a:spcBef>
        <a:spcAft>
          <a:spcPct val="0"/>
        </a:spcAft>
        <a:defRPr sz="3600">
          <a:solidFill>
            <a:schemeClr val="bg1"/>
          </a:solidFill>
          <a:latin typeface="Palatino Linotype" pitchFamily="18" charset="0"/>
          <a:ea typeface="Palatino Linotype" pitchFamily="18" charset="0"/>
          <a:cs typeface="Palatino Linotype" pitchFamily="18" charset="0"/>
        </a:defRPr>
      </a:lvl5pPr>
      <a:lvl6pPr marL="457200" algn="ctr" rtl="0" fontAlgn="base">
        <a:spcBef>
          <a:spcPct val="0"/>
        </a:spcBef>
        <a:spcAft>
          <a:spcPct val="0"/>
        </a:spcAft>
        <a:defRPr sz="3600">
          <a:solidFill>
            <a:schemeClr val="bg1"/>
          </a:solidFill>
          <a:latin typeface="Palatino Linotype" pitchFamily="18" charset="0"/>
          <a:ea typeface="Palatino Linotype" pitchFamily="18" charset="0"/>
          <a:cs typeface="Palatino Linotype" pitchFamily="18" charset="0"/>
        </a:defRPr>
      </a:lvl6pPr>
      <a:lvl7pPr marL="914400" algn="ctr" rtl="0" fontAlgn="base">
        <a:spcBef>
          <a:spcPct val="0"/>
        </a:spcBef>
        <a:spcAft>
          <a:spcPct val="0"/>
        </a:spcAft>
        <a:defRPr sz="3600">
          <a:solidFill>
            <a:schemeClr val="bg1"/>
          </a:solidFill>
          <a:latin typeface="Palatino Linotype" pitchFamily="18" charset="0"/>
          <a:ea typeface="Palatino Linotype" pitchFamily="18" charset="0"/>
          <a:cs typeface="Palatino Linotype" pitchFamily="18" charset="0"/>
        </a:defRPr>
      </a:lvl7pPr>
      <a:lvl8pPr marL="1371600" algn="ctr" rtl="0" fontAlgn="base">
        <a:spcBef>
          <a:spcPct val="0"/>
        </a:spcBef>
        <a:spcAft>
          <a:spcPct val="0"/>
        </a:spcAft>
        <a:defRPr sz="3600">
          <a:solidFill>
            <a:schemeClr val="bg1"/>
          </a:solidFill>
          <a:latin typeface="Palatino Linotype" pitchFamily="18" charset="0"/>
          <a:ea typeface="Palatino Linotype" pitchFamily="18" charset="0"/>
          <a:cs typeface="Palatino Linotype" pitchFamily="18" charset="0"/>
        </a:defRPr>
      </a:lvl8pPr>
      <a:lvl9pPr marL="1828800" algn="ctr" rtl="0" fontAlgn="base">
        <a:spcBef>
          <a:spcPct val="0"/>
        </a:spcBef>
        <a:spcAft>
          <a:spcPct val="0"/>
        </a:spcAft>
        <a:defRPr sz="3600">
          <a:solidFill>
            <a:schemeClr val="bg1"/>
          </a:solidFill>
          <a:latin typeface="Palatino Linotype" pitchFamily="18" charset="0"/>
          <a:ea typeface="Palatino Linotype" pitchFamily="18" charset="0"/>
          <a:cs typeface="Palatino Linotype" pitchFamily="18" charset="0"/>
        </a:defRPr>
      </a:lvl9pPr>
    </p:titleStyle>
    <p:bodyStyle>
      <a:lvl1pPr marL="501650" indent="-457200" algn="l" rtl="0" eaLnBrk="0" fontAlgn="base" hangingPunct="0">
        <a:spcBef>
          <a:spcPct val="20000"/>
        </a:spcBef>
        <a:spcAft>
          <a:spcPct val="0"/>
        </a:spcAft>
        <a:buClr>
          <a:schemeClr val="accent1"/>
        </a:buClr>
        <a:buSzPct val="110000"/>
        <a:buFont typeface="Wingdings" pitchFamily="2" charset="2"/>
        <a:buChar char="§"/>
        <a:defRPr sz="2400" b="1" kern="1200" spc="150">
          <a:solidFill>
            <a:srgbClr val="45454C"/>
          </a:solidFill>
          <a:latin typeface="+mn-lt"/>
          <a:ea typeface="+mn-ea"/>
          <a:cs typeface="+mn-cs"/>
        </a:defRPr>
      </a:lvl1pPr>
      <a:lvl2pPr marL="822325" indent="-457200" algn="l" rtl="0" eaLnBrk="0" fontAlgn="base" hangingPunct="0">
        <a:spcBef>
          <a:spcPct val="20000"/>
        </a:spcBef>
        <a:spcAft>
          <a:spcPct val="0"/>
        </a:spcAft>
        <a:buClr>
          <a:schemeClr val="accent2"/>
        </a:buClr>
        <a:buSzPct val="110000"/>
        <a:buFont typeface="Wingdings" pitchFamily="2" charset="2"/>
        <a:buChar char="§"/>
        <a:defRPr sz="2200" kern="1200" spc="100">
          <a:solidFill>
            <a:srgbClr val="45454C"/>
          </a:solidFill>
          <a:latin typeface="+mn-lt"/>
          <a:ea typeface="+mn-ea"/>
          <a:cs typeface="+mn-cs"/>
        </a:defRPr>
      </a:lvl2pPr>
      <a:lvl3pPr marL="925513" indent="-285750" algn="l" rtl="0" eaLnBrk="0" fontAlgn="base" hangingPunct="0">
        <a:spcBef>
          <a:spcPct val="20000"/>
        </a:spcBef>
        <a:spcAft>
          <a:spcPct val="0"/>
        </a:spcAft>
        <a:buClr>
          <a:srgbClr val="ABC178"/>
        </a:buClr>
        <a:buSzPct val="110000"/>
        <a:buFont typeface="Wingdings" pitchFamily="2" charset="2"/>
        <a:buChar char="§"/>
        <a:defRPr sz="2000" kern="1200" spc="100">
          <a:solidFill>
            <a:srgbClr val="45454C"/>
          </a:solidFill>
          <a:latin typeface="+mn-lt"/>
          <a:ea typeface="+mn-ea"/>
          <a:cs typeface="+mn-cs"/>
        </a:defRPr>
      </a:lvl3pPr>
      <a:lvl4pPr marL="1200150" indent="-285750" algn="l" rtl="0" eaLnBrk="0" fontAlgn="base" hangingPunct="0">
        <a:spcBef>
          <a:spcPct val="20000"/>
        </a:spcBef>
        <a:spcAft>
          <a:spcPct val="0"/>
        </a:spcAft>
        <a:buClr>
          <a:srgbClr val="71769D"/>
        </a:buClr>
        <a:buSzPct val="110000"/>
        <a:buFont typeface="Wingdings" pitchFamily="2" charset="2"/>
        <a:buChar char="§"/>
        <a:defRPr kern="1200">
          <a:solidFill>
            <a:srgbClr val="45454C"/>
          </a:solidFill>
          <a:latin typeface="+mn-lt"/>
          <a:ea typeface="+mn-ea"/>
          <a:cs typeface="+mn-cs"/>
        </a:defRPr>
      </a:lvl4pPr>
      <a:lvl5pPr marL="1382713" indent="-285750" algn="l" rtl="0" eaLnBrk="0" fontAlgn="base" hangingPunct="0">
        <a:spcBef>
          <a:spcPct val="20000"/>
        </a:spcBef>
        <a:spcAft>
          <a:spcPct val="0"/>
        </a:spcAft>
        <a:buClr>
          <a:srgbClr val="8C8C96"/>
        </a:buClr>
        <a:buSzPct val="110000"/>
        <a:buFont typeface="Wingdings" pitchFamily="2" charset="2"/>
        <a:buChar char="§"/>
        <a:defRPr sz="1600" kern="1200" spc="100">
          <a:solidFill>
            <a:srgbClr val="45454C"/>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cde.state.co.us/datapipeline/resource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cdeapps.cde.state.co.us/faqs.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datapipeline.support@cde.state.co.u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5.xml"/></Relationships>
</file>

<file path=ppt/slides/_rels/slide2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5.xml"/><Relationship Id="rId7" Type="http://schemas.openxmlformats.org/officeDocument/2006/relationships/hyperlink" Target="https://cdeapps.cde.state.co.us/faqs.html" TargetMode="Externa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image" Target="../media/image5.png"/><Relationship Id="rId5" Type="http://schemas.openxmlformats.org/officeDocument/2006/relationships/notesSlide" Target="../notesSlides/notesSlide6.xml"/><Relationship Id="rId4"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image" Target="../media/image10.png"/><Relationship Id="rId4" Type="http://schemas.openxmlformats.org/officeDocument/2006/relationships/notesSlide" Target="../notesSlides/notesSlide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www.cde.state.co.us/datapipeline/org_sped_program_codes"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cde.state.co.us/datapipeline/inter_sped-iep"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hyperlink" Target="https://www.surveymonkey.com/s/DataPipelineAlamosa" TargetMode="External"/><Relationship Id="rId2" Type="http://schemas.openxmlformats.org/officeDocument/2006/relationships/hyperlink" Target="https://www.surveymonkey.com/s/DataPipelineEagle" TargetMode="External"/><Relationship Id="rId1" Type="http://schemas.openxmlformats.org/officeDocument/2006/relationships/slideLayout" Target="../slideLayouts/slideLayout2.xml"/><Relationship Id="rId6" Type="http://schemas.openxmlformats.org/officeDocument/2006/relationships/hyperlink" Target="https://www.surveymonkey.com/s/DataPipelineLamar" TargetMode="External"/><Relationship Id="rId5" Type="http://schemas.openxmlformats.org/officeDocument/2006/relationships/hyperlink" Target="https://www.surveymonkey.com/s/DataPipelineColoradoSprings" TargetMode="External"/><Relationship Id="rId4" Type="http://schemas.openxmlformats.org/officeDocument/2006/relationships/hyperlink" Target="https://www.surveymonkey.com/s/DataPipelineGreeley"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mailto:heitman_l@cde.state.co.us" TargetMode="External"/><Relationship Id="rId2" Type="http://schemas.openxmlformats.org/officeDocument/2006/relationships/hyperlink" Target="mailto:gleason_k@cde.state.co.us"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cdeapps.cde.state.co.us/index.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2190750"/>
            <a:ext cx="8342313" cy="1646238"/>
          </a:xfrm>
        </p:spPr>
        <p:txBody>
          <a:bodyPr/>
          <a:lstStyle/>
          <a:p>
            <a:pPr>
              <a:defRPr/>
            </a:pPr>
            <a:r>
              <a:rPr lang="en-US" dirty="0" smtClean="0"/>
              <a:t/>
            </a:r>
            <a:br>
              <a:rPr lang="en-US" dirty="0" smtClean="0"/>
            </a:br>
            <a:r>
              <a:rPr lang="en-US" b="1" dirty="0" smtClean="0"/>
              <a:t>Special Education </a:t>
            </a:r>
            <a:r>
              <a:rPr lang="en-US" b="1" dirty="0" smtClean="0"/>
              <a:t>IEP Interchange</a:t>
            </a:r>
            <a:r>
              <a:rPr lang="en-US" b="1" dirty="0" smtClean="0"/>
              <a:t> </a:t>
            </a:r>
            <a:r>
              <a:rPr lang="en-US" dirty="0" smtClean="0"/>
              <a:t/>
            </a:r>
            <a:br>
              <a:rPr lang="en-US" dirty="0" smtClean="0"/>
            </a:br>
            <a:r>
              <a:rPr lang="en-US" dirty="0" smtClean="0"/>
              <a:t/>
            </a:r>
            <a:br>
              <a:rPr lang="en-US" dirty="0" smtClean="0"/>
            </a:br>
            <a:r>
              <a:rPr lang="en-US" dirty="0" smtClean="0"/>
              <a:t>September 24</a:t>
            </a:r>
            <a:r>
              <a:rPr lang="en-US" baseline="30000" dirty="0" smtClean="0"/>
              <a:t>th</a:t>
            </a:r>
            <a:r>
              <a:rPr lang="en-US" dirty="0" smtClean="0"/>
              <a:t>, 2013</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is a LAM (local access manager)?  This person is responsible for assigning data respondents the appropriate user roles and making sure they can access the applications they need in order to </a:t>
            </a:r>
            <a:r>
              <a:rPr lang="en-US" dirty="0" smtClean="0"/>
              <a:t>submit data to CDE</a:t>
            </a:r>
            <a:r>
              <a:rPr lang="en-US" dirty="0" smtClean="0"/>
              <a:t>.   </a:t>
            </a:r>
            <a:endParaRPr lang="en-US" dirty="0" smtClean="0"/>
          </a:p>
          <a:p>
            <a:r>
              <a:rPr lang="en-US" b="0" dirty="0" smtClean="0"/>
              <a:t>Must </a:t>
            </a:r>
            <a:r>
              <a:rPr lang="en-US" b="0" dirty="0"/>
              <a:t>have </a:t>
            </a:r>
            <a:r>
              <a:rPr lang="en-US" dirty="0"/>
              <a:t>at least 1 AU </a:t>
            </a:r>
            <a:r>
              <a:rPr lang="en-US" dirty="0" smtClean="0"/>
              <a:t>LAM</a:t>
            </a:r>
            <a:r>
              <a:rPr lang="en-US" b="0" dirty="0" smtClean="0"/>
              <a:t>, but there is no limit on how many LAMs you can have.</a:t>
            </a:r>
            <a:endParaRPr lang="en-US" b="0" dirty="0" smtClean="0"/>
          </a:p>
          <a:p>
            <a:pPr lvl="1"/>
            <a:r>
              <a:rPr lang="en-US" dirty="0" smtClean="0"/>
              <a:t>The AU LAM should be familiar with the Sped collections and have an understanding of which roles are needed. </a:t>
            </a:r>
            <a:r>
              <a:rPr lang="en-US" b="0" dirty="0" smtClean="0"/>
              <a:t> </a:t>
            </a:r>
            <a:endParaRPr lang="en-US" b="0" dirty="0"/>
          </a:p>
          <a:p>
            <a:pPr lvl="1"/>
            <a:r>
              <a:rPr lang="en-US" dirty="0"/>
              <a:t>Example:  </a:t>
            </a:r>
            <a:r>
              <a:rPr lang="en-US" b="1" dirty="0"/>
              <a:t>LAM-64053</a:t>
            </a:r>
          </a:p>
          <a:p>
            <a:pPr lvl="1"/>
            <a:r>
              <a:rPr lang="en-US" b="1" dirty="0"/>
              <a:t>Why an AU LAM too?  So you can see and or assign the AU special education roles which have </a:t>
            </a:r>
            <a:r>
              <a:rPr lang="en-US" b="1" dirty="0" smtClean="0"/>
              <a:t>5 </a:t>
            </a:r>
            <a:r>
              <a:rPr lang="en-US" b="1" dirty="0"/>
              <a:t>digit </a:t>
            </a:r>
            <a:r>
              <a:rPr lang="en-US" b="1" dirty="0" smtClean="0"/>
              <a:t>codes.  Without an AU LAM, you will not be able to assign the sped roles.     </a:t>
            </a:r>
            <a:endParaRPr lang="en-US" b="1" dirty="0"/>
          </a:p>
          <a:p>
            <a:pPr marL="45720" indent="0">
              <a:buNone/>
            </a:pPr>
            <a:endParaRPr lang="en-US" dirty="0"/>
          </a:p>
        </p:txBody>
      </p:sp>
      <p:sp>
        <p:nvSpPr>
          <p:cNvPr id="3" name="Title 2"/>
          <p:cNvSpPr>
            <a:spLocks noGrp="1"/>
          </p:cNvSpPr>
          <p:nvPr>
            <p:ph type="title"/>
          </p:nvPr>
        </p:nvSpPr>
        <p:spPr/>
        <p:txBody>
          <a:bodyPr/>
          <a:lstStyle/>
          <a:p>
            <a:r>
              <a:rPr lang="en-US" dirty="0" smtClean="0"/>
              <a:t>AU LAM</a:t>
            </a:r>
            <a:endParaRPr lang="en-US" dirty="0"/>
          </a:p>
        </p:txBody>
      </p:sp>
    </p:spTree>
    <p:extLst>
      <p:ext uri="{BB962C8B-B14F-4D97-AF65-F5344CB8AC3E}">
        <p14:creationId xmlns:p14="http://schemas.microsoft.com/office/powerpoint/2010/main" val="20082323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smtClean="0"/>
              <a:t>Special Education data roles: </a:t>
            </a:r>
            <a:endParaRPr lang="en-US" dirty="0" smtClean="0"/>
          </a:p>
          <a:p>
            <a:pPr lvl="1"/>
            <a:r>
              <a:rPr lang="en-US" dirty="0" smtClean="0"/>
              <a:t>Only </a:t>
            </a:r>
            <a:r>
              <a:rPr lang="en-US" dirty="0" smtClean="0"/>
              <a:t>1 role per dataset.  2 will not allow you to login.  </a:t>
            </a:r>
          </a:p>
          <a:p>
            <a:pPr lvl="1"/>
            <a:r>
              <a:rPr lang="en-US" dirty="0" smtClean="0"/>
              <a:t>A dataset is an Interchange or Snapshot. </a:t>
            </a:r>
            <a:endParaRPr lang="en-US" dirty="0" smtClean="0"/>
          </a:p>
          <a:p>
            <a:pPr lvl="1"/>
            <a:r>
              <a:rPr lang="en-US" dirty="0"/>
              <a:t>Steps for assigning AU roles are posted here:  </a:t>
            </a:r>
            <a:r>
              <a:rPr lang="en-US" dirty="0">
                <a:hlinkClick r:id="rId2"/>
              </a:rPr>
              <a:t>http://</a:t>
            </a:r>
            <a:r>
              <a:rPr lang="en-US" dirty="0" smtClean="0">
                <a:hlinkClick r:id="rId2"/>
              </a:rPr>
              <a:t>www.cde.state.co.us/datapipeline/resources</a:t>
            </a:r>
            <a:r>
              <a:rPr lang="en-US" dirty="0" smtClean="0"/>
              <a:t>  </a:t>
            </a:r>
            <a:endParaRPr lang="en-US" dirty="0"/>
          </a:p>
          <a:p>
            <a:pPr marL="365760" lvl="1" indent="0">
              <a:buNone/>
            </a:pPr>
            <a:r>
              <a:rPr lang="en-US" dirty="0" smtClean="0"/>
              <a:t> </a:t>
            </a:r>
            <a:endParaRPr lang="en-US" dirty="0" smtClean="0"/>
          </a:p>
          <a:p>
            <a:pPr marL="365760" lvl="1" indent="0">
              <a:buNone/>
            </a:pPr>
            <a:endParaRPr lang="en-US" sz="1600" dirty="0"/>
          </a:p>
          <a:p>
            <a:pPr marL="365760" lvl="1" indent="0">
              <a:buNone/>
            </a:pPr>
            <a:r>
              <a:rPr lang="en-US" sz="1600" dirty="0" smtClean="0"/>
              <a:t>			</a:t>
            </a:r>
          </a:p>
          <a:p>
            <a:pPr marL="365760" lvl="1" indent="0">
              <a:buNone/>
            </a:pPr>
            <a:r>
              <a:rPr lang="en-US" dirty="0" smtClean="0"/>
              <a:t>			</a:t>
            </a:r>
          </a:p>
          <a:p>
            <a:pPr marL="365760" lvl="1" indent="0">
              <a:buNone/>
            </a:pPr>
            <a:r>
              <a:rPr lang="en-US" dirty="0"/>
              <a:t>			</a:t>
            </a:r>
          </a:p>
          <a:p>
            <a:endParaRPr lang="en-US" dirty="0" smtClean="0"/>
          </a:p>
          <a:p>
            <a:endParaRPr lang="en-US" dirty="0"/>
          </a:p>
        </p:txBody>
      </p:sp>
      <p:sp>
        <p:nvSpPr>
          <p:cNvPr id="3" name="Title 2"/>
          <p:cNvSpPr>
            <a:spLocks noGrp="1"/>
          </p:cNvSpPr>
          <p:nvPr>
            <p:ph type="title"/>
          </p:nvPr>
        </p:nvSpPr>
        <p:spPr/>
        <p:txBody>
          <a:bodyPr/>
          <a:lstStyle/>
          <a:p>
            <a:r>
              <a:rPr lang="en-US" dirty="0" smtClean="0"/>
              <a:t>AU Roles</a:t>
            </a:r>
            <a:endParaRPr lang="en-US" dirty="0"/>
          </a:p>
        </p:txBody>
      </p:sp>
    </p:spTree>
    <p:extLst>
      <p:ext uri="{BB962C8B-B14F-4D97-AF65-F5344CB8AC3E}">
        <p14:creationId xmlns:p14="http://schemas.microsoft.com/office/powerpoint/2010/main" val="705801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Special </a:t>
            </a:r>
            <a:r>
              <a:rPr lang="en-US" sz="2000" dirty="0"/>
              <a:t>Education IEP Interchange:</a:t>
            </a:r>
          </a:p>
          <a:p>
            <a:pPr lvl="1"/>
            <a:r>
              <a:rPr lang="en-US" sz="2000" dirty="0">
                <a:solidFill>
                  <a:srgbClr val="FF0000"/>
                </a:solidFill>
              </a:rPr>
              <a:t>PIPELINE-00000-SPE~LEAVIEWER</a:t>
            </a:r>
            <a:r>
              <a:rPr lang="en-US" sz="2000" dirty="0"/>
              <a:t>  </a:t>
            </a:r>
          </a:p>
          <a:p>
            <a:pPr lvl="2"/>
            <a:r>
              <a:rPr lang="en-US" dirty="0"/>
              <a:t>(read-only on Pipeline side and able to submit and modify in the ESSU Statewide IEP system.)</a:t>
            </a:r>
          </a:p>
          <a:p>
            <a:pPr lvl="2"/>
            <a:r>
              <a:rPr lang="en-US" dirty="0"/>
              <a:t>Example:  DENVER_1 PIPELINE-</a:t>
            </a:r>
            <a:r>
              <a:rPr lang="en-US" dirty="0">
                <a:solidFill>
                  <a:srgbClr val="FF0000"/>
                </a:solidFill>
              </a:rPr>
              <a:t>16010</a:t>
            </a:r>
            <a:r>
              <a:rPr lang="en-US" dirty="0"/>
              <a:t>-SPE~LEAVIEWER Read-Only </a:t>
            </a:r>
            <a:r>
              <a:rPr lang="en-US" dirty="0" smtClean="0"/>
              <a:t>Role</a:t>
            </a:r>
          </a:p>
          <a:p>
            <a:pPr marL="640080" lvl="2" indent="0">
              <a:buNone/>
            </a:pPr>
            <a:endParaRPr lang="en-US" dirty="0"/>
          </a:p>
          <a:p>
            <a:r>
              <a:rPr lang="en-US" sz="2000" dirty="0"/>
              <a:t>Staff Interchange:		</a:t>
            </a:r>
          </a:p>
          <a:p>
            <a:pPr lvl="1"/>
            <a:r>
              <a:rPr lang="en-US" sz="2000" dirty="0">
                <a:solidFill>
                  <a:srgbClr val="0070C0"/>
                </a:solidFill>
              </a:rPr>
              <a:t>PIPELINE-00000-STF~LEAVIEWER			</a:t>
            </a:r>
          </a:p>
          <a:p>
            <a:pPr lvl="1"/>
            <a:r>
              <a:rPr lang="en-US" sz="2000" dirty="0">
                <a:solidFill>
                  <a:srgbClr val="0070C0"/>
                </a:solidFill>
              </a:rPr>
              <a:t>PIPELINE-00000-STF~LEAUSER</a:t>
            </a:r>
          </a:p>
          <a:p>
            <a:pPr lvl="2"/>
            <a:r>
              <a:rPr lang="en-US" dirty="0" smtClean="0"/>
              <a:t>Example</a:t>
            </a:r>
            <a:r>
              <a:rPr lang="en-US" dirty="0"/>
              <a:t>:  DENVER_1 PIPELINE-</a:t>
            </a:r>
            <a:r>
              <a:rPr lang="en-US" dirty="0">
                <a:solidFill>
                  <a:srgbClr val="FF0000"/>
                </a:solidFill>
              </a:rPr>
              <a:t>16010</a:t>
            </a:r>
            <a:r>
              <a:rPr lang="en-US" dirty="0"/>
              <a:t>-STF~LEAUSER Submit and Modify Role</a:t>
            </a:r>
          </a:p>
          <a:p>
            <a:endParaRPr lang="en-US" sz="2000" dirty="0"/>
          </a:p>
        </p:txBody>
      </p:sp>
      <p:sp>
        <p:nvSpPr>
          <p:cNvPr id="3" name="Title 2"/>
          <p:cNvSpPr>
            <a:spLocks noGrp="1"/>
          </p:cNvSpPr>
          <p:nvPr>
            <p:ph type="title"/>
          </p:nvPr>
        </p:nvSpPr>
        <p:spPr/>
        <p:txBody>
          <a:bodyPr/>
          <a:lstStyle/>
          <a:p>
            <a:r>
              <a:rPr lang="en-US" dirty="0" smtClean="0"/>
              <a:t>AU </a:t>
            </a:r>
            <a:r>
              <a:rPr lang="en-US" dirty="0" smtClean="0"/>
              <a:t>Interchange Roles</a:t>
            </a:r>
            <a:endParaRPr lang="en-US" dirty="0"/>
          </a:p>
        </p:txBody>
      </p:sp>
    </p:spTree>
    <p:extLst>
      <p:ext uri="{BB962C8B-B14F-4D97-AF65-F5344CB8AC3E}">
        <p14:creationId xmlns:p14="http://schemas.microsoft.com/office/powerpoint/2010/main" val="7394404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u="sng" dirty="0"/>
              <a:t>Snapshot </a:t>
            </a:r>
            <a:r>
              <a:rPr lang="en-US" sz="1800" u="sng" dirty="0" smtClean="0"/>
              <a:t>roles: </a:t>
            </a:r>
            <a:r>
              <a:rPr lang="en-US" sz="1800" dirty="0" smtClean="0"/>
              <a:t> Choose only 1 role per snapshot</a:t>
            </a:r>
          </a:p>
          <a:p>
            <a:r>
              <a:rPr lang="en-US" sz="1800" dirty="0" smtClean="0"/>
              <a:t>Special Education EOY Snapshot:                     </a:t>
            </a:r>
            <a:endParaRPr lang="en-US" sz="1800" dirty="0"/>
          </a:p>
          <a:p>
            <a:pPr lvl="1"/>
            <a:r>
              <a:rPr lang="en-US" sz="1800" b="0" dirty="0" smtClean="0">
                <a:solidFill>
                  <a:srgbClr val="FF0000"/>
                </a:solidFill>
              </a:rPr>
              <a:t>Pipeline-00000-EOY~LEAUSER	                 	</a:t>
            </a:r>
          </a:p>
          <a:p>
            <a:pPr lvl="1"/>
            <a:r>
              <a:rPr lang="en-US" sz="1800" b="0" dirty="0" smtClean="0">
                <a:solidFill>
                  <a:srgbClr val="FF0000"/>
                </a:solidFill>
              </a:rPr>
              <a:t>Pipeline-00000-EOY~LEAVIEWER                   </a:t>
            </a:r>
            <a:endParaRPr lang="en-US" sz="1800" b="0" dirty="0">
              <a:solidFill>
                <a:srgbClr val="7030A0"/>
              </a:solidFill>
            </a:endParaRPr>
          </a:p>
          <a:p>
            <a:pPr lvl="1"/>
            <a:r>
              <a:rPr lang="en-US" sz="1800" b="0" dirty="0" smtClean="0">
                <a:solidFill>
                  <a:srgbClr val="FF0000"/>
                </a:solidFill>
              </a:rPr>
              <a:t>Pipeline-00000-EOY~LEAAPPROVER</a:t>
            </a:r>
          </a:p>
          <a:p>
            <a:pPr lvl="2"/>
            <a:r>
              <a:rPr lang="en-US" sz="1800" dirty="0" smtClean="0"/>
              <a:t>Example</a:t>
            </a:r>
            <a:r>
              <a:rPr lang="en-US" sz="1800" dirty="0"/>
              <a:t>:  DENVER_1 PIPELINE-16010-EOY~LEAAPPROVER Approver Role</a:t>
            </a:r>
          </a:p>
          <a:p>
            <a:pPr marL="45720" indent="0">
              <a:buNone/>
            </a:pPr>
            <a:endParaRPr lang="en-US" sz="1800" b="0" dirty="0" smtClean="0"/>
          </a:p>
          <a:p>
            <a:r>
              <a:rPr lang="en-US" sz="1800" dirty="0" smtClean="0"/>
              <a:t>Special Education December Count Snapshot</a:t>
            </a:r>
            <a:r>
              <a:rPr lang="en-US" sz="1800" b="0" dirty="0" smtClean="0"/>
              <a:t>:</a:t>
            </a:r>
            <a:r>
              <a:rPr lang="en-US" sz="1800" b="0" dirty="0"/>
              <a:t>		</a:t>
            </a:r>
          </a:p>
          <a:p>
            <a:pPr lvl="1"/>
            <a:r>
              <a:rPr lang="en-US" sz="1800" b="0" dirty="0">
                <a:solidFill>
                  <a:srgbClr val="00B0F0"/>
                </a:solidFill>
              </a:rPr>
              <a:t>Pipeline-00000-DEC~LEAUSER</a:t>
            </a:r>
          </a:p>
          <a:p>
            <a:pPr lvl="1"/>
            <a:r>
              <a:rPr lang="en-US" sz="1800" b="0" dirty="0">
                <a:solidFill>
                  <a:srgbClr val="00B0F0"/>
                </a:solidFill>
              </a:rPr>
              <a:t>Pipeline-00000-DEC~LEAVIEWER			</a:t>
            </a:r>
          </a:p>
          <a:p>
            <a:pPr lvl="1"/>
            <a:r>
              <a:rPr lang="en-US" sz="1800" b="0" dirty="0" smtClean="0">
                <a:solidFill>
                  <a:srgbClr val="00B0F0"/>
                </a:solidFill>
              </a:rPr>
              <a:t>Pipeline-00000-DEC~LEAAPPROVER</a:t>
            </a:r>
            <a:endParaRPr lang="en-US" sz="1800" dirty="0">
              <a:solidFill>
                <a:srgbClr val="00B0F0"/>
              </a:solidFill>
            </a:endParaRPr>
          </a:p>
          <a:p>
            <a:pPr lvl="2"/>
            <a:r>
              <a:rPr lang="en-US" sz="1800" b="0" dirty="0" smtClean="0">
                <a:solidFill>
                  <a:srgbClr val="000000"/>
                </a:solidFill>
              </a:rPr>
              <a:t>Example:  </a:t>
            </a:r>
            <a:r>
              <a:rPr lang="en-US" sz="1800" dirty="0"/>
              <a:t>DENVER_1 PIPELINE-16010-DEC~LEAAPPROVER Approver </a:t>
            </a:r>
            <a:r>
              <a:rPr lang="en-US" sz="1800" dirty="0" smtClean="0"/>
              <a:t>Role</a:t>
            </a:r>
          </a:p>
          <a:p>
            <a:pPr lvl="2"/>
            <a:r>
              <a:rPr lang="en-US" sz="1400" dirty="0"/>
              <a:t>DEC LEA USER (USERS for snapshots are optional).  They can view the snapshots, errors, and </a:t>
            </a:r>
            <a:r>
              <a:rPr lang="en-US" sz="1400" dirty="0" err="1"/>
              <a:t>cognos</a:t>
            </a:r>
            <a:r>
              <a:rPr lang="en-US" sz="1400" dirty="0"/>
              <a:t> reports but can’t submit to CDE.     </a:t>
            </a:r>
          </a:p>
          <a:p>
            <a:pPr lvl="2"/>
            <a:endParaRPr lang="en-US" sz="1400" b="0" dirty="0" smtClean="0"/>
          </a:p>
        </p:txBody>
      </p:sp>
      <p:sp>
        <p:nvSpPr>
          <p:cNvPr id="3" name="Title 2"/>
          <p:cNvSpPr>
            <a:spLocks noGrp="1"/>
          </p:cNvSpPr>
          <p:nvPr>
            <p:ph type="title"/>
          </p:nvPr>
        </p:nvSpPr>
        <p:spPr/>
        <p:txBody>
          <a:bodyPr/>
          <a:lstStyle/>
          <a:p>
            <a:r>
              <a:rPr lang="en-US" dirty="0" smtClean="0"/>
              <a:t>AU </a:t>
            </a:r>
            <a:r>
              <a:rPr lang="en-US" dirty="0" err="1" smtClean="0"/>
              <a:t>IdM</a:t>
            </a:r>
            <a:r>
              <a:rPr lang="en-US" dirty="0" smtClean="0"/>
              <a:t> Groups for Snapshots</a:t>
            </a:r>
            <a:endParaRPr lang="en-US" dirty="0"/>
          </a:p>
        </p:txBody>
      </p:sp>
    </p:spTree>
    <p:extLst>
      <p:ext uri="{BB962C8B-B14F-4D97-AF65-F5344CB8AC3E}">
        <p14:creationId xmlns:p14="http://schemas.microsoft.com/office/powerpoint/2010/main" val="148876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Special Education Discipline Snapshot:</a:t>
            </a:r>
          </a:p>
          <a:p>
            <a:pPr lvl="1"/>
            <a:r>
              <a:rPr lang="en-US" sz="2400" dirty="0" smtClean="0">
                <a:solidFill>
                  <a:srgbClr val="FF0000"/>
                </a:solidFill>
              </a:rPr>
              <a:t>Pipeline-00000-SPI~LEAUSER</a:t>
            </a:r>
            <a:r>
              <a:rPr lang="en-US" sz="2400" dirty="0">
                <a:solidFill>
                  <a:srgbClr val="FF0000"/>
                </a:solidFill>
              </a:rPr>
              <a:t>	                 	</a:t>
            </a:r>
          </a:p>
          <a:p>
            <a:pPr lvl="1"/>
            <a:r>
              <a:rPr lang="en-US" sz="2400" dirty="0" smtClean="0">
                <a:solidFill>
                  <a:srgbClr val="FF0000"/>
                </a:solidFill>
              </a:rPr>
              <a:t>Pipeline-00000-SPI~LEAVIEWER                   </a:t>
            </a:r>
            <a:endParaRPr lang="en-US" sz="2400" dirty="0">
              <a:solidFill>
                <a:srgbClr val="7030A0"/>
              </a:solidFill>
            </a:endParaRPr>
          </a:p>
          <a:p>
            <a:pPr lvl="1"/>
            <a:r>
              <a:rPr lang="en-US" sz="2400" dirty="0" smtClean="0">
                <a:solidFill>
                  <a:srgbClr val="FF0000"/>
                </a:solidFill>
              </a:rPr>
              <a:t>Pipeline-00000-SPI~LEAAPPROVER</a:t>
            </a:r>
          </a:p>
          <a:p>
            <a:pPr lvl="2"/>
            <a:r>
              <a:rPr lang="en-US" dirty="0"/>
              <a:t>Example:  DENVER_1 PIPELINE-16010-SPI~LEAUSER </a:t>
            </a:r>
            <a:r>
              <a:rPr lang="en-US" dirty="0" smtClean="0"/>
              <a:t>Submit and Modify </a:t>
            </a:r>
            <a:r>
              <a:rPr lang="en-US" dirty="0"/>
              <a:t>Role</a:t>
            </a:r>
          </a:p>
          <a:p>
            <a:pPr marL="640080" lvl="2" indent="0">
              <a:buNone/>
            </a:pPr>
            <a:endParaRPr lang="en-US" dirty="0"/>
          </a:p>
        </p:txBody>
      </p:sp>
      <p:sp>
        <p:nvSpPr>
          <p:cNvPr id="3" name="Title 2"/>
          <p:cNvSpPr>
            <a:spLocks noGrp="1"/>
          </p:cNvSpPr>
          <p:nvPr>
            <p:ph type="title"/>
          </p:nvPr>
        </p:nvSpPr>
        <p:spPr/>
        <p:txBody>
          <a:bodyPr/>
          <a:lstStyle/>
          <a:p>
            <a:r>
              <a:rPr lang="en-US" dirty="0"/>
              <a:t>AU </a:t>
            </a:r>
            <a:r>
              <a:rPr lang="en-US" dirty="0" err="1"/>
              <a:t>IdM</a:t>
            </a:r>
            <a:r>
              <a:rPr lang="en-US" dirty="0"/>
              <a:t> Groups for Snapshots</a:t>
            </a:r>
          </a:p>
        </p:txBody>
      </p:sp>
      <p:sp>
        <p:nvSpPr>
          <p:cNvPr id="4" name="Footer Placeholder 3"/>
          <p:cNvSpPr>
            <a:spLocks noGrp="1"/>
          </p:cNvSpPr>
          <p:nvPr>
            <p:ph type="ftr" sz="quarter" idx="10"/>
          </p:nvPr>
        </p:nvSpPr>
        <p:spPr/>
        <p:txBody>
          <a:bodyPr/>
          <a:lstStyle/>
          <a:p>
            <a:pPr>
              <a:defRPr/>
            </a:pPr>
            <a:fld id="{E8961815-ECD1-4DED-ACF2-3FB9DA90E339}" type="slidenum">
              <a:rPr lang="en-US" smtClean="0"/>
              <a:pPr>
                <a:defRPr/>
              </a:pPr>
              <a:t>14</a:t>
            </a:fld>
            <a:endParaRPr lang="en-US" dirty="0"/>
          </a:p>
        </p:txBody>
      </p:sp>
    </p:spTree>
    <p:extLst>
      <p:ext uri="{BB962C8B-B14F-4D97-AF65-F5344CB8AC3E}">
        <p14:creationId xmlns:p14="http://schemas.microsoft.com/office/powerpoint/2010/main" val="18159300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65760" lvl="1" indent="0">
              <a:buNone/>
            </a:pPr>
            <a:r>
              <a:rPr lang="en-US" sz="2400" b="1" u="sng" dirty="0" smtClean="0"/>
              <a:t>AU RITS ROLE:   </a:t>
            </a:r>
          </a:p>
          <a:p>
            <a:pPr lvl="2"/>
            <a:r>
              <a:rPr lang="en-US" sz="2400" b="1" dirty="0" smtClean="0"/>
              <a:t>1 option:  RITS </a:t>
            </a:r>
            <a:r>
              <a:rPr lang="en-US" sz="2400" b="1" dirty="0"/>
              <a:t>Web </a:t>
            </a:r>
            <a:r>
              <a:rPr lang="en-US" sz="2400" b="1" dirty="0" smtClean="0"/>
              <a:t>“View </a:t>
            </a:r>
            <a:r>
              <a:rPr lang="en-US" sz="2400" b="1" dirty="0"/>
              <a:t>Only </a:t>
            </a:r>
            <a:r>
              <a:rPr lang="en-US" sz="2400" b="1" dirty="0" smtClean="0"/>
              <a:t>Role”</a:t>
            </a:r>
          </a:p>
          <a:p>
            <a:pPr lvl="2"/>
            <a:r>
              <a:rPr lang="en-US" sz="2400" b="1" dirty="0" smtClean="0"/>
              <a:t> Use </a:t>
            </a:r>
            <a:r>
              <a:rPr lang="en-US" sz="2400" b="1" dirty="0"/>
              <a:t>dummy code 9993  </a:t>
            </a:r>
          </a:p>
          <a:p>
            <a:pPr lvl="3"/>
            <a:r>
              <a:rPr lang="en-US" sz="2400" dirty="0" smtClean="0"/>
              <a:t>Ex: ADMIN_UNIT_ACCESS </a:t>
            </a:r>
            <a:r>
              <a:rPr lang="en-US" sz="2400" dirty="0"/>
              <a:t>RITS-</a:t>
            </a:r>
            <a:r>
              <a:rPr lang="en-US" sz="2400" b="1" dirty="0">
                <a:solidFill>
                  <a:srgbClr val="FF0000"/>
                </a:solidFill>
              </a:rPr>
              <a:t>9993</a:t>
            </a:r>
            <a:r>
              <a:rPr lang="en-US" sz="2400" dirty="0"/>
              <a:t>-4 View Only </a:t>
            </a:r>
            <a:r>
              <a:rPr lang="en-US" sz="2400" dirty="0" smtClean="0"/>
              <a:t>Role</a:t>
            </a:r>
          </a:p>
          <a:p>
            <a:pPr lvl="3"/>
            <a:r>
              <a:rPr lang="en-US" sz="2400" dirty="0"/>
              <a:t>Ex: CMHI_PUEBLO RITS-</a:t>
            </a:r>
            <a:r>
              <a:rPr lang="en-US" sz="2400" dirty="0">
                <a:solidFill>
                  <a:srgbClr val="FF0000"/>
                </a:solidFill>
              </a:rPr>
              <a:t>8102</a:t>
            </a:r>
            <a:r>
              <a:rPr lang="en-US" sz="2400" dirty="0"/>
              <a:t>-4 View Only </a:t>
            </a:r>
            <a:r>
              <a:rPr lang="en-US" sz="2400" dirty="0" smtClean="0"/>
              <a:t>Role  (State Operated Program)</a:t>
            </a:r>
          </a:p>
          <a:p>
            <a:pPr lvl="2"/>
            <a:r>
              <a:rPr lang="en-US" sz="2400" dirty="0"/>
              <a:t>T</a:t>
            </a:r>
            <a:r>
              <a:rPr lang="en-US" sz="2400" dirty="0" smtClean="0"/>
              <a:t>here are no RITS Pipeline roles for an AU User</a:t>
            </a:r>
          </a:p>
          <a:p>
            <a:endParaRPr lang="en-US" dirty="0"/>
          </a:p>
        </p:txBody>
      </p:sp>
      <p:sp>
        <p:nvSpPr>
          <p:cNvPr id="3" name="Title 2"/>
          <p:cNvSpPr>
            <a:spLocks noGrp="1"/>
          </p:cNvSpPr>
          <p:nvPr>
            <p:ph type="title"/>
          </p:nvPr>
        </p:nvSpPr>
        <p:spPr/>
        <p:txBody>
          <a:bodyPr/>
          <a:lstStyle/>
          <a:p>
            <a:r>
              <a:rPr lang="en-US" dirty="0" smtClean="0"/>
              <a:t>AU RITS ROLES</a:t>
            </a:r>
            <a:endParaRPr lang="en-US" dirty="0"/>
          </a:p>
        </p:txBody>
      </p:sp>
    </p:spTree>
    <p:extLst>
      <p:ext uri="{BB962C8B-B14F-4D97-AF65-F5344CB8AC3E}">
        <p14:creationId xmlns:p14="http://schemas.microsoft.com/office/powerpoint/2010/main" val="17339994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40080" lvl="2" indent="0">
              <a:buNone/>
            </a:pPr>
            <a:r>
              <a:rPr lang="en-US" b="1" u="sng" dirty="0"/>
              <a:t>AU EDIS </a:t>
            </a:r>
            <a:r>
              <a:rPr lang="en-US" b="1" u="sng" dirty="0" smtClean="0"/>
              <a:t>ROLES:</a:t>
            </a:r>
            <a:endParaRPr lang="en-US" dirty="0"/>
          </a:p>
          <a:p>
            <a:pPr lvl="2"/>
            <a:r>
              <a:rPr lang="en-US" dirty="0"/>
              <a:t>4</a:t>
            </a:r>
            <a:r>
              <a:rPr lang="en-US" dirty="0" smtClean="0"/>
              <a:t> </a:t>
            </a:r>
            <a:r>
              <a:rPr lang="en-US" dirty="0"/>
              <a:t>options available for AU </a:t>
            </a:r>
            <a:r>
              <a:rPr lang="en-US" dirty="0" smtClean="0"/>
              <a:t>Users</a:t>
            </a:r>
            <a:endParaRPr lang="en-US" dirty="0"/>
          </a:p>
          <a:p>
            <a:pPr lvl="2"/>
            <a:r>
              <a:rPr lang="en-US" dirty="0"/>
              <a:t>EDIS Web system role must have a 4 digit code. Use BOCES code.</a:t>
            </a:r>
          </a:p>
          <a:p>
            <a:pPr lvl="3"/>
            <a:r>
              <a:rPr lang="en-US" sz="2000" dirty="0"/>
              <a:t>Example: </a:t>
            </a:r>
            <a:endParaRPr lang="en-US" sz="2000" dirty="0" smtClean="0"/>
          </a:p>
          <a:p>
            <a:pPr lvl="4"/>
            <a:r>
              <a:rPr lang="en-US" dirty="0" smtClean="0"/>
              <a:t>SANTA_FE_TRAIL_BOCES </a:t>
            </a:r>
            <a:r>
              <a:rPr lang="en-US" dirty="0"/>
              <a:t>EDIS-</a:t>
            </a:r>
            <a:r>
              <a:rPr lang="en-US" dirty="0">
                <a:solidFill>
                  <a:srgbClr val="FF0000"/>
                </a:solidFill>
              </a:rPr>
              <a:t>9150</a:t>
            </a:r>
            <a:r>
              <a:rPr lang="en-US" dirty="0"/>
              <a:t>-2 Admin </a:t>
            </a:r>
            <a:r>
              <a:rPr lang="en-US" dirty="0" smtClean="0"/>
              <a:t>Role Add and Update</a:t>
            </a:r>
            <a:endParaRPr lang="en-US" dirty="0"/>
          </a:p>
          <a:p>
            <a:pPr lvl="4"/>
            <a:r>
              <a:rPr lang="en-US" dirty="0"/>
              <a:t>SANTA_FE_TRAIL_BOCES EDIS-</a:t>
            </a:r>
            <a:r>
              <a:rPr lang="en-US" dirty="0">
                <a:solidFill>
                  <a:srgbClr val="FF0000"/>
                </a:solidFill>
              </a:rPr>
              <a:t>9150</a:t>
            </a:r>
            <a:r>
              <a:rPr lang="en-US" dirty="0"/>
              <a:t>-4 View Only Role </a:t>
            </a:r>
          </a:p>
          <a:p>
            <a:pPr lvl="2"/>
            <a:r>
              <a:rPr lang="en-US" dirty="0"/>
              <a:t>EDIS Pipeline role can have a 5 digit code.  Use AU code. </a:t>
            </a:r>
          </a:p>
          <a:p>
            <a:pPr lvl="3"/>
            <a:r>
              <a:rPr lang="en-US" sz="2000" dirty="0"/>
              <a:t>Example: </a:t>
            </a:r>
          </a:p>
          <a:p>
            <a:pPr lvl="4"/>
            <a:r>
              <a:rPr lang="en-US" dirty="0"/>
              <a:t>NORTHEAST_BOCES PIPELINE-</a:t>
            </a:r>
            <a:r>
              <a:rPr lang="en-US" dirty="0">
                <a:solidFill>
                  <a:srgbClr val="FF0000"/>
                </a:solidFill>
              </a:rPr>
              <a:t>64103</a:t>
            </a:r>
            <a:r>
              <a:rPr lang="en-US" dirty="0"/>
              <a:t>-EDS~LEAVIEWER Read-Only Role</a:t>
            </a:r>
          </a:p>
          <a:p>
            <a:pPr lvl="4"/>
            <a:r>
              <a:rPr lang="en-US" dirty="0"/>
              <a:t>NORTHEAST_BOCES PIPELINE-</a:t>
            </a:r>
            <a:r>
              <a:rPr lang="en-US" dirty="0">
                <a:solidFill>
                  <a:srgbClr val="FF0000"/>
                </a:solidFill>
              </a:rPr>
              <a:t>64103</a:t>
            </a:r>
            <a:r>
              <a:rPr lang="en-US" dirty="0"/>
              <a:t>-EDS~LEAUSER Submit and Modify Role</a:t>
            </a:r>
          </a:p>
          <a:p>
            <a:endParaRPr lang="en-US" sz="2000" dirty="0"/>
          </a:p>
        </p:txBody>
      </p:sp>
      <p:sp>
        <p:nvSpPr>
          <p:cNvPr id="3" name="Title 2"/>
          <p:cNvSpPr>
            <a:spLocks noGrp="1"/>
          </p:cNvSpPr>
          <p:nvPr>
            <p:ph type="title"/>
          </p:nvPr>
        </p:nvSpPr>
        <p:spPr/>
        <p:txBody>
          <a:bodyPr/>
          <a:lstStyle/>
          <a:p>
            <a:r>
              <a:rPr lang="en-US" dirty="0" smtClean="0"/>
              <a:t>AU EDIS ROLES</a:t>
            </a:r>
            <a:endParaRPr lang="en-US" dirty="0"/>
          </a:p>
        </p:txBody>
      </p:sp>
    </p:spTree>
    <p:extLst>
      <p:ext uri="{BB962C8B-B14F-4D97-AF65-F5344CB8AC3E}">
        <p14:creationId xmlns:p14="http://schemas.microsoft.com/office/powerpoint/2010/main" val="35638986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u="sng" dirty="0" smtClean="0"/>
              <a:t>Please complete the following steps by Oct. 1, 2013</a:t>
            </a:r>
            <a:endParaRPr lang="en-US" dirty="0" smtClean="0"/>
          </a:p>
          <a:p>
            <a:r>
              <a:rPr lang="en-US" dirty="0" smtClean="0"/>
              <a:t>Assign a User Manager for your AU</a:t>
            </a:r>
          </a:p>
          <a:p>
            <a:r>
              <a:rPr lang="en-US" dirty="0" smtClean="0"/>
              <a:t>Assign at least one AU LAM</a:t>
            </a:r>
          </a:p>
          <a:p>
            <a:r>
              <a:rPr lang="en-US" dirty="0" smtClean="0"/>
              <a:t>For December Count Data Respondents:</a:t>
            </a:r>
          </a:p>
          <a:p>
            <a:pPr lvl="1"/>
            <a:r>
              <a:rPr lang="en-US" dirty="0" smtClean="0"/>
              <a:t>Assign the IEP Interchange role:  </a:t>
            </a:r>
            <a:r>
              <a:rPr lang="en-US" b="1" dirty="0" smtClean="0"/>
              <a:t>SPE LEA VIEWER</a:t>
            </a:r>
          </a:p>
          <a:p>
            <a:pPr lvl="1"/>
            <a:r>
              <a:rPr lang="en-US" dirty="0" smtClean="0"/>
              <a:t>Assign the December Count Snapshot Approver role to whomever is going to submit the approved data to CDE.   </a:t>
            </a:r>
            <a:r>
              <a:rPr lang="en-US" b="1" dirty="0" smtClean="0"/>
              <a:t>DEC LEA APPROVER </a:t>
            </a:r>
          </a:p>
          <a:p>
            <a:pPr lvl="1"/>
            <a:r>
              <a:rPr lang="en-US" dirty="0" smtClean="0"/>
              <a:t>Assign any December Count Snapshot Users or Viewers that you need.  </a:t>
            </a:r>
          </a:p>
          <a:p>
            <a:endParaRPr lang="en-US" dirty="0"/>
          </a:p>
        </p:txBody>
      </p:sp>
      <p:sp>
        <p:nvSpPr>
          <p:cNvPr id="3" name="Title 2"/>
          <p:cNvSpPr>
            <a:spLocks noGrp="1"/>
          </p:cNvSpPr>
          <p:nvPr>
            <p:ph type="title"/>
          </p:nvPr>
        </p:nvSpPr>
        <p:spPr/>
        <p:txBody>
          <a:bodyPr/>
          <a:lstStyle/>
          <a:p>
            <a:r>
              <a:rPr lang="en-US" dirty="0" smtClean="0"/>
              <a:t/>
            </a:r>
            <a:br>
              <a:rPr lang="en-US" dirty="0" smtClean="0"/>
            </a:br>
            <a:r>
              <a:rPr lang="en-US" dirty="0" err="1" smtClean="0"/>
              <a:t>IdM</a:t>
            </a:r>
            <a:r>
              <a:rPr lang="en-US" dirty="0" smtClean="0"/>
              <a:t> Checklist for AU Respondents</a:t>
            </a:r>
            <a:br>
              <a:rPr lang="en-US" dirty="0" smtClean="0"/>
            </a:br>
            <a:r>
              <a:rPr lang="en-US" dirty="0" smtClean="0"/>
              <a:t> 	</a:t>
            </a:r>
            <a:endParaRPr lang="en-US" dirty="0"/>
          </a:p>
        </p:txBody>
      </p:sp>
      <p:sp>
        <p:nvSpPr>
          <p:cNvPr id="4" name="Footer Placeholder 3"/>
          <p:cNvSpPr>
            <a:spLocks noGrp="1"/>
          </p:cNvSpPr>
          <p:nvPr>
            <p:ph type="ftr" sz="quarter" idx="10"/>
          </p:nvPr>
        </p:nvSpPr>
        <p:spPr/>
        <p:txBody>
          <a:bodyPr/>
          <a:lstStyle/>
          <a:p>
            <a:pPr>
              <a:defRPr/>
            </a:pPr>
            <a:fld id="{E8961815-ECD1-4DED-ACF2-3FB9DA90E339}" type="slidenum">
              <a:rPr lang="en-US" smtClean="0"/>
              <a:pPr>
                <a:defRPr/>
              </a:pPr>
              <a:t>17</a:t>
            </a:fld>
            <a:endParaRPr lang="en-US" dirty="0"/>
          </a:p>
        </p:txBody>
      </p:sp>
    </p:spTree>
    <p:extLst>
      <p:ext uri="{BB962C8B-B14F-4D97-AF65-F5344CB8AC3E}">
        <p14:creationId xmlns:p14="http://schemas.microsoft.com/office/powerpoint/2010/main" val="29855916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b="0" dirty="0" smtClean="0"/>
              <a:t>Below is a link to the Colorado Department of Education Identity </a:t>
            </a:r>
          </a:p>
          <a:p>
            <a:pPr>
              <a:buNone/>
            </a:pPr>
            <a:r>
              <a:rPr lang="en-US" b="0" dirty="0" smtClean="0"/>
              <a:t>Management Frequently Asked Questions where you will find </a:t>
            </a:r>
          </a:p>
          <a:p>
            <a:pPr>
              <a:buNone/>
            </a:pPr>
            <a:r>
              <a:rPr lang="en-US" b="0" dirty="0" smtClean="0"/>
              <a:t>information about its benefit, what Single Sign-On is, who is </a:t>
            </a:r>
          </a:p>
          <a:p>
            <a:pPr>
              <a:buNone/>
            </a:pPr>
            <a:r>
              <a:rPr lang="en-US" b="0" dirty="0" smtClean="0"/>
              <a:t>responsible for what, and collection/group mappings.</a:t>
            </a:r>
          </a:p>
          <a:p>
            <a:endParaRPr lang="en-US" dirty="0" smtClean="0"/>
          </a:p>
          <a:p>
            <a:r>
              <a:rPr lang="en-US" dirty="0" smtClean="0">
                <a:hlinkClick r:id="rId2"/>
              </a:rPr>
              <a:t>https://cdeapps.cde.state.co.us/faqs.html</a:t>
            </a:r>
            <a:r>
              <a:rPr lang="en-US" dirty="0" smtClean="0"/>
              <a:t> </a:t>
            </a:r>
            <a:endParaRPr lang="en-US" dirty="0"/>
          </a:p>
        </p:txBody>
      </p:sp>
      <p:sp>
        <p:nvSpPr>
          <p:cNvPr id="3" name="Title 2"/>
          <p:cNvSpPr>
            <a:spLocks noGrp="1"/>
          </p:cNvSpPr>
          <p:nvPr>
            <p:ph type="title"/>
          </p:nvPr>
        </p:nvSpPr>
        <p:spPr/>
        <p:txBody>
          <a:bodyPr/>
          <a:lstStyle/>
          <a:p>
            <a:pPr algn="ctr"/>
            <a:r>
              <a:rPr lang="en-US" dirty="0" smtClean="0"/>
              <a:t>IDENTITY MANAGEMENT FAQ</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381000" y="2190750"/>
            <a:ext cx="8342313" cy="1646238"/>
          </a:xfrm>
        </p:spPr>
        <p:txBody>
          <a:bodyPr/>
          <a:lstStyle/>
          <a:p>
            <a:pPr>
              <a:defRPr/>
            </a:pPr>
            <a:r>
              <a:rPr lang="en-US" dirty="0" smtClean="0"/>
              <a:t>Special Education IEP Interchange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1"/>
          <p:cNvSpPr>
            <a:spLocks noGrp="1"/>
          </p:cNvSpPr>
          <p:nvPr>
            <p:ph idx="1"/>
          </p:nvPr>
        </p:nvSpPr>
        <p:spPr bwMode="auto"/>
        <p:txBody>
          <a:bodyPr wrap="square" numCol="1" anchor="t" anchorCtr="0" compatLnSpc="1">
            <a:prstTxWarp prst="textNoShape">
              <a:avLst/>
            </a:prstTxWarp>
          </a:bodyPr>
          <a:lstStyle/>
          <a:p>
            <a:pPr marL="273050" eaLnBrk="1" hangingPunct="1">
              <a:buNone/>
              <a:defRPr/>
            </a:pPr>
            <a:r>
              <a:rPr lang="en-US" dirty="0" smtClean="0"/>
              <a:t>Welcome to the third in a series of Special Education Data </a:t>
            </a:r>
          </a:p>
          <a:p>
            <a:pPr marL="273050" eaLnBrk="1" hangingPunct="1">
              <a:buNone/>
              <a:defRPr/>
            </a:pPr>
            <a:r>
              <a:rPr lang="en-US" dirty="0" smtClean="0"/>
              <a:t>Reporting weekly “Huddles” </a:t>
            </a:r>
          </a:p>
          <a:p>
            <a:pPr marL="273050" eaLnBrk="1" hangingPunct="1">
              <a:buNone/>
              <a:defRPr/>
            </a:pPr>
            <a:endParaRPr lang="en-US" dirty="0" smtClean="0"/>
          </a:p>
          <a:p>
            <a:pPr marL="547688" lvl="1" indent="-182563" eaLnBrk="1" hangingPunct="1">
              <a:spcBef>
                <a:spcPts val="0"/>
              </a:spcBef>
              <a:buFont typeface="Wingdings" pitchFamily="2" charset="2"/>
              <a:buChar char="§"/>
              <a:defRPr/>
            </a:pPr>
            <a:r>
              <a:rPr lang="en-US" dirty="0" smtClean="0"/>
              <a:t>Dial in number is 1-866-764-6750</a:t>
            </a:r>
          </a:p>
          <a:p>
            <a:pPr marL="547688" lvl="1" indent="-182563" eaLnBrk="1" hangingPunct="1">
              <a:spcBef>
                <a:spcPts val="0"/>
              </a:spcBef>
              <a:buFont typeface="Wingdings" pitchFamily="2" charset="2"/>
              <a:buChar char="§"/>
              <a:defRPr/>
            </a:pPr>
            <a:endParaRPr lang="en-US" dirty="0" smtClean="0"/>
          </a:p>
          <a:p>
            <a:pPr marL="547688" lvl="1" indent="-182563" eaLnBrk="1" hangingPunct="1">
              <a:spcBef>
                <a:spcPts val="0"/>
              </a:spcBef>
              <a:buFont typeface="Wingdings" pitchFamily="2" charset="2"/>
              <a:buChar char="§"/>
              <a:defRPr/>
            </a:pPr>
            <a:r>
              <a:rPr lang="en-US" dirty="0" smtClean="0"/>
              <a:t>Please use *# to mute your phone.  You can unmute your phone using *#.</a:t>
            </a:r>
          </a:p>
          <a:p>
            <a:pPr marL="574675" lvl="1" indent="-209550" eaLnBrk="1" hangingPunct="1">
              <a:spcBef>
                <a:spcPts val="0"/>
              </a:spcBef>
              <a:tabLst>
                <a:tab pos="574675" algn="l"/>
              </a:tabLst>
              <a:defRPr/>
            </a:pPr>
            <a:endParaRPr lang="en-US" dirty="0" smtClean="0"/>
          </a:p>
          <a:p>
            <a:pPr marL="574675" lvl="1" indent="-209550" eaLnBrk="1" hangingPunct="1">
              <a:spcBef>
                <a:spcPts val="0"/>
              </a:spcBef>
              <a:tabLst>
                <a:tab pos="574675" algn="l"/>
              </a:tabLst>
              <a:defRPr/>
            </a:pPr>
            <a:r>
              <a:rPr lang="en-US" dirty="0" smtClean="0"/>
              <a:t>Support at: </a:t>
            </a:r>
            <a:r>
              <a:rPr lang="en-US" dirty="0" smtClean="0">
                <a:hlinkClick r:id="rId3"/>
              </a:rPr>
              <a:t>datapipeline.support@cde.state.co.us</a:t>
            </a:r>
            <a:r>
              <a:rPr lang="en-US" dirty="0" smtClean="0"/>
              <a:t>	</a:t>
            </a:r>
          </a:p>
          <a:p>
            <a:pPr marL="574675" lvl="1" indent="-209550" eaLnBrk="1" hangingPunct="1">
              <a:spcBef>
                <a:spcPts val="0"/>
              </a:spcBef>
              <a:defRPr/>
            </a:pPr>
            <a:endParaRPr lang="en-US" dirty="0" smtClean="0"/>
          </a:p>
          <a:p>
            <a:pPr marL="574675" lvl="1" indent="-209550" eaLnBrk="1" hangingPunct="1">
              <a:spcBef>
                <a:spcPts val="0"/>
              </a:spcBef>
              <a:defRPr/>
            </a:pPr>
            <a:r>
              <a:rPr lang="en-US" dirty="0" smtClean="0"/>
              <a:t>Goal: Provide </a:t>
            </a:r>
            <a:r>
              <a:rPr lang="en-US" dirty="0"/>
              <a:t>a weekly forum to answer LEA questions on </a:t>
            </a:r>
            <a:r>
              <a:rPr lang="en-US" dirty="0" smtClean="0"/>
              <a:t>Special Education Data Reporting.</a:t>
            </a:r>
            <a:endParaRPr lang="en-US" dirty="0"/>
          </a:p>
          <a:p>
            <a:pPr marL="547688" lvl="1" indent="-182563" eaLnBrk="1" hangingPunct="1">
              <a:buFont typeface="Wingdings" pitchFamily="2" charset="2"/>
              <a:buNone/>
              <a:defRPr/>
            </a:pPr>
            <a:endParaRPr lang="en-US" dirty="0" smtClean="0"/>
          </a:p>
        </p:txBody>
      </p:sp>
      <p:sp>
        <p:nvSpPr>
          <p:cNvPr id="3" name="Title 2"/>
          <p:cNvSpPr>
            <a:spLocks noGrp="1"/>
          </p:cNvSpPr>
          <p:nvPr>
            <p:ph type="title"/>
          </p:nvPr>
        </p:nvSpPr>
        <p:spPr/>
        <p:txBody>
          <a:bodyPr/>
          <a:lstStyle/>
          <a:p>
            <a:pPr algn="ctr">
              <a:defRPr/>
            </a:pPr>
            <a:r>
              <a:rPr lang="en-US" dirty="0" smtClean="0"/>
              <a:t>September 24</a:t>
            </a:r>
            <a:r>
              <a:rPr lang="en-US" baseline="30000" dirty="0" smtClean="0"/>
              <a:t>th</a:t>
            </a:r>
            <a:r>
              <a:rPr lang="en-US" dirty="0" smtClean="0"/>
              <a:t> </a:t>
            </a:r>
            <a:br>
              <a:rPr lang="en-US" dirty="0" smtClean="0"/>
            </a:br>
            <a:r>
              <a:rPr lang="en-US" dirty="0" smtClean="0"/>
              <a:t>Special Education “Huddle”</a:t>
            </a:r>
            <a:endParaRPr lang="en-US" dirty="0"/>
          </a:p>
        </p:txBody>
      </p:sp>
    </p:spTree>
    <p:extLst>
      <p:ext uri="{BB962C8B-B14F-4D97-AF65-F5344CB8AC3E}">
        <p14:creationId xmlns:p14="http://schemas.microsoft.com/office/powerpoint/2010/main" val="41513050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175" y="1795907"/>
            <a:ext cx="2153957" cy="4154984"/>
          </a:xfrm>
          <a:prstGeom prst="rect">
            <a:avLst/>
          </a:prstGeom>
        </p:spPr>
        <p:txBody>
          <a:bodyPr wrap="square">
            <a:spAutoFit/>
          </a:bodyPr>
          <a:lstStyle/>
          <a:p>
            <a:r>
              <a:rPr lang="en-US" sz="2400" dirty="0">
                <a:latin typeface="+mj-lt"/>
              </a:rPr>
              <a:t>The </a:t>
            </a:r>
            <a:r>
              <a:rPr lang="en-US" sz="2400" dirty="0" smtClean="0">
                <a:latin typeface="+mj-lt"/>
              </a:rPr>
              <a:t>ESSU Statewide </a:t>
            </a:r>
            <a:r>
              <a:rPr lang="en-US" sz="2400" dirty="0">
                <a:latin typeface="+mj-lt"/>
              </a:rPr>
              <a:t>Data Management system serves as the entry portal for the </a:t>
            </a:r>
            <a:r>
              <a:rPr lang="en-US" sz="2400" dirty="0" smtClean="0">
                <a:latin typeface="+mj-lt"/>
              </a:rPr>
              <a:t>Data Pipeline Individualized Education Program (IEP) Interchange. </a:t>
            </a:r>
            <a:endParaRPr lang="en-US" sz="2400" dirty="0">
              <a:latin typeface="+mj-lt"/>
            </a:endParaRPr>
          </a:p>
        </p:txBody>
      </p:sp>
      <p:grpSp>
        <p:nvGrpSpPr>
          <p:cNvPr id="13" name="Group 12"/>
          <p:cNvGrpSpPr/>
          <p:nvPr/>
        </p:nvGrpSpPr>
        <p:grpSpPr>
          <a:xfrm>
            <a:off x="3180371" y="2174082"/>
            <a:ext cx="5749485" cy="3971228"/>
            <a:chOff x="1042377" y="2170331"/>
            <a:chExt cx="7135446" cy="4611469"/>
          </a:xfrm>
        </p:grpSpPr>
        <p:grpSp>
          <p:nvGrpSpPr>
            <p:cNvPr id="5" name="Group 9"/>
            <p:cNvGrpSpPr/>
            <p:nvPr>
              <p:custDataLst>
                <p:tags r:id="rId2"/>
              </p:custDataLst>
            </p:nvPr>
          </p:nvGrpSpPr>
          <p:grpSpPr>
            <a:xfrm>
              <a:off x="1042377" y="2170331"/>
              <a:ext cx="7135446" cy="4611469"/>
              <a:chOff x="1024882" y="2286000"/>
              <a:chExt cx="6401291" cy="3986784"/>
            </a:xfrm>
          </p:grpSpPr>
          <p:sp>
            <p:nvSpPr>
              <p:cNvPr id="4" name="Oval 3"/>
              <p:cNvSpPr/>
              <p:nvPr/>
            </p:nvSpPr>
            <p:spPr>
              <a:xfrm>
                <a:off x="1024882" y="2286000"/>
                <a:ext cx="3986784" cy="3986784"/>
              </a:xfrm>
              <a:prstGeom prst="ellipse">
                <a:avLst/>
              </a:prstGeom>
              <a:solidFill>
                <a:srgbClr val="632523">
                  <a:alpha val="78824"/>
                </a:srgbClr>
              </a:solidFill>
              <a:ln w="190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lIns="45720" tIns="45720" rIns="45720" rtlCol="0" anchor="ctr"/>
              <a:lstStyle/>
              <a:p>
                <a:pPr algn="ctr"/>
                <a:endParaRPr lang="en-US" sz="1800" b="0" dirty="0" smtClean="0"/>
              </a:p>
            </p:txBody>
          </p:sp>
          <p:sp>
            <p:nvSpPr>
              <p:cNvPr id="11" name="Oval 10"/>
              <p:cNvSpPr/>
              <p:nvPr/>
            </p:nvSpPr>
            <p:spPr>
              <a:xfrm>
                <a:off x="3439389" y="2286572"/>
                <a:ext cx="3986784" cy="3986212"/>
              </a:xfrm>
              <a:prstGeom prst="ellipse">
                <a:avLst/>
              </a:prstGeom>
              <a:solidFill>
                <a:srgbClr val="4978BC">
                  <a:alpha val="60000"/>
                </a:srgbClr>
              </a:solidFill>
              <a:ln w="190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lIns="45720" tIns="45720" rIns="45720" rtlCol="0" anchor="ctr"/>
              <a:lstStyle/>
              <a:p>
                <a:pPr algn="ctr"/>
                <a:endParaRPr lang="en-US" sz="1800" b="0" dirty="0" smtClean="0"/>
              </a:p>
            </p:txBody>
          </p:sp>
        </p:grpSp>
        <p:sp>
          <p:nvSpPr>
            <p:cNvPr id="12" name="TextBox 11"/>
            <p:cNvSpPr txBox="1"/>
            <p:nvPr/>
          </p:nvSpPr>
          <p:spPr>
            <a:xfrm>
              <a:off x="1219200" y="3916976"/>
              <a:ext cx="2045188" cy="923330"/>
            </a:xfrm>
            <a:prstGeom prst="rect">
              <a:avLst/>
            </a:prstGeom>
            <a:noFill/>
          </p:spPr>
          <p:txBody>
            <a:bodyPr wrap="square" rtlCol="0">
              <a:spAutoFit/>
            </a:bodyPr>
            <a:lstStyle/>
            <a:p>
              <a:pPr algn="ctr">
                <a:spcBef>
                  <a:spcPts val="600"/>
                </a:spcBef>
              </a:pPr>
              <a:r>
                <a:rPr lang="en-US" b="1" dirty="0" smtClean="0">
                  <a:solidFill>
                    <a:schemeClr val="bg1"/>
                  </a:solidFill>
                </a:rPr>
                <a:t>ESSU Statewide Data Management System</a:t>
              </a:r>
            </a:p>
          </p:txBody>
        </p:sp>
        <p:sp>
          <p:nvSpPr>
            <p:cNvPr id="15" name="TextBox 14"/>
            <p:cNvSpPr txBox="1"/>
            <p:nvPr/>
          </p:nvSpPr>
          <p:spPr>
            <a:xfrm>
              <a:off x="5715000" y="4193975"/>
              <a:ext cx="2362200" cy="369332"/>
            </a:xfrm>
            <a:prstGeom prst="rect">
              <a:avLst/>
            </a:prstGeom>
            <a:noFill/>
          </p:spPr>
          <p:txBody>
            <a:bodyPr wrap="square" rtlCol="0">
              <a:spAutoFit/>
            </a:bodyPr>
            <a:lstStyle/>
            <a:p>
              <a:pPr algn="ctr">
                <a:spcBef>
                  <a:spcPts val="600"/>
                </a:spcBef>
              </a:pPr>
              <a:r>
                <a:rPr lang="en-US" sz="1800" b="1" dirty="0" smtClean="0">
                  <a:solidFill>
                    <a:schemeClr val="bg1"/>
                  </a:solidFill>
                </a:rPr>
                <a:t>Data Pipeline</a:t>
              </a:r>
            </a:p>
          </p:txBody>
        </p:sp>
        <p:sp>
          <p:nvSpPr>
            <p:cNvPr id="17" name="TextBox 16"/>
            <p:cNvSpPr txBox="1"/>
            <p:nvPr/>
          </p:nvSpPr>
          <p:spPr>
            <a:xfrm>
              <a:off x="3886200" y="3840032"/>
              <a:ext cx="1485900" cy="1143668"/>
            </a:xfrm>
            <a:prstGeom prst="rect">
              <a:avLst/>
            </a:prstGeom>
            <a:noFill/>
          </p:spPr>
          <p:txBody>
            <a:bodyPr wrap="square" rtlCol="0">
              <a:spAutoFit/>
            </a:bodyPr>
            <a:lstStyle/>
            <a:p>
              <a:pPr algn="ctr">
                <a:spcBef>
                  <a:spcPts val="600"/>
                </a:spcBef>
              </a:pPr>
              <a:r>
                <a:rPr lang="en-US" sz="1600" b="1" dirty="0" smtClean="0">
                  <a:solidFill>
                    <a:schemeClr val="bg1"/>
                  </a:solidFill>
                  <a:latin typeface="+mj-lt"/>
                </a:rPr>
                <a:t>ESSU</a:t>
              </a:r>
            </a:p>
            <a:p>
              <a:pPr algn="ctr">
                <a:spcBef>
                  <a:spcPts val="600"/>
                </a:spcBef>
              </a:pPr>
              <a:r>
                <a:rPr lang="en-US" sz="1600" b="1" dirty="0" smtClean="0">
                  <a:solidFill>
                    <a:schemeClr val="bg1"/>
                  </a:solidFill>
                  <a:latin typeface="+mj-lt"/>
                </a:rPr>
                <a:t>IEP</a:t>
              </a:r>
            </a:p>
            <a:p>
              <a:pPr algn="ctr">
                <a:spcBef>
                  <a:spcPts val="600"/>
                </a:spcBef>
              </a:pPr>
              <a:r>
                <a:rPr lang="en-US" sz="1600" b="1" dirty="0" smtClean="0">
                  <a:solidFill>
                    <a:schemeClr val="bg1"/>
                  </a:solidFill>
                  <a:latin typeface="+mj-lt"/>
                </a:rPr>
                <a:t>Interchange</a:t>
              </a:r>
            </a:p>
          </p:txBody>
        </p:sp>
      </p:grpSp>
      <p:sp>
        <p:nvSpPr>
          <p:cNvPr id="21" name="Title 2"/>
          <p:cNvSpPr>
            <a:spLocks noGrp="1"/>
          </p:cNvSpPr>
          <p:nvPr>
            <p:ph type="title"/>
          </p:nvPr>
        </p:nvSpPr>
        <p:spPr>
          <a:xfrm>
            <a:off x="381000" y="207034"/>
            <a:ext cx="8330184" cy="1107996"/>
          </a:xfrm>
        </p:spPr>
        <p:txBody>
          <a:bodyPr/>
          <a:lstStyle/>
          <a:p>
            <a:r>
              <a:rPr lang="en-US" dirty="0" smtClean="0">
                <a:latin typeface="Palatino Linotype" pitchFamily="18" charset="0"/>
              </a:rPr>
              <a:t>About </a:t>
            </a:r>
            <a:r>
              <a:rPr lang="en-US" dirty="0">
                <a:latin typeface="Palatino Linotype" pitchFamily="18" charset="0"/>
              </a:rPr>
              <a:t>ESSU Statewide Data Management </a:t>
            </a:r>
            <a:r>
              <a:rPr lang="en-US" dirty="0" smtClean="0">
                <a:latin typeface="Palatino Linotype" pitchFamily="18" charset="0"/>
              </a:rPr>
              <a:t>System… </a:t>
            </a:r>
            <a:endParaRPr lang="en-US" dirty="0">
              <a:latin typeface="Palatino Linotype" pitchFamily="18" charset="0"/>
            </a:endParaRPr>
          </a:p>
        </p:txBody>
      </p:sp>
    </p:spTree>
    <p:custDataLst>
      <p:tags r:id="rId1"/>
    </p:custDataLst>
    <p:extLst>
      <p:ext uri="{BB962C8B-B14F-4D97-AF65-F5344CB8AC3E}">
        <p14:creationId xmlns:p14="http://schemas.microsoft.com/office/powerpoint/2010/main" val="27147312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338" y="654127"/>
            <a:ext cx="8330184" cy="333425"/>
          </a:xfrm>
        </p:spPr>
        <p:txBody>
          <a:bodyPr/>
          <a:lstStyle/>
          <a:p>
            <a:r>
              <a:rPr lang="en-US" dirty="0" smtClean="0"/>
              <a:t>Logging onto ESSU IEP Interchange and Data Pipeline</a:t>
            </a:r>
            <a:endParaRPr lang="en-US" dirty="0"/>
          </a:p>
        </p:txBody>
      </p:sp>
      <p:pic>
        <p:nvPicPr>
          <p:cNvPr id="1026" name="Picture 2"/>
          <p:cNvPicPr>
            <a:picLocks noChangeAspect="1" noChangeArrowheads="1"/>
          </p:cNvPicPr>
          <p:nvPr>
            <p:custDataLst>
              <p:tags r:id="rId2"/>
            </p:custDataLst>
          </p:nvPr>
        </p:nvPicPr>
        <p:blipFill>
          <a:blip r:embed="rId6" cstate="print">
            <a:extLst>
              <a:ext uri="{28A0092B-C50C-407E-A947-70E740481C1C}">
                <a14:useLocalDpi xmlns:a14="http://schemas.microsoft.com/office/drawing/2010/main" val="0"/>
              </a:ext>
            </a:extLst>
          </a:blip>
          <a:srcRect/>
          <a:stretch>
            <a:fillRect/>
          </a:stretch>
        </p:blipFill>
        <p:spPr bwMode="auto">
          <a:xfrm>
            <a:off x="457200" y="1740932"/>
            <a:ext cx="3962400" cy="1914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476250" y="4191000"/>
            <a:ext cx="5334000" cy="1754326"/>
          </a:xfrm>
          <a:prstGeom prst="rect">
            <a:avLst/>
          </a:prstGeom>
        </p:spPr>
        <p:txBody>
          <a:bodyPr wrap="square">
            <a:spAutoFit/>
          </a:bodyPr>
          <a:lstStyle/>
          <a:p>
            <a:r>
              <a:rPr lang="en-US" dirty="0" smtClean="0"/>
              <a:t>The left side menu, lists the CDE Applications. Click on ESSU IEP Interchange or Data Pipeline and logon using your Single Sign On User ID and password that you received from your LAM.</a:t>
            </a:r>
          </a:p>
          <a:p>
            <a:endParaRPr lang="en-US" dirty="0"/>
          </a:p>
          <a:p>
            <a:r>
              <a:rPr lang="en-US" dirty="0" smtClean="0">
                <a:hlinkClick r:id="rId7"/>
              </a:rPr>
              <a:t>https://cdeapps.cde.state.co.us/faqs.html</a:t>
            </a:r>
            <a:r>
              <a:rPr lang="en-US" dirty="0" smtClean="0"/>
              <a:t> </a:t>
            </a:r>
            <a:endParaRPr lang="en-US" dirty="0"/>
          </a:p>
        </p:txBody>
      </p:sp>
      <p:pic>
        <p:nvPicPr>
          <p:cNvPr id="2050" name="PPTShape_0"/>
          <p:cNvPicPr>
            <a:picLocks noChangeAspect="1" noChangeArrowheads="1"/>
          </p:cNvPicPr>
          <p:nvPr>
            <p:custDataLst>
              <p:tags r:id="rId3"/>
            </p:custDataLst>
          </p:nvPr>
        </p:nvPicPr>
        <p:blipFill>
          <a:blip r:embed="rId8" cstate="print">
            <a:extLst>
              <a:ext uri="{28A0092B-C50C-407E-A947-70E740481C1C}">
                <a14:useLocalDpi xmlns:a14="http://schemas.microsoft.com/office/drawing/2010/main" val="0"/>
              </a:ext>
            </a:extLst>
          </a:blip>
          <a:srcRect/>
          <a:stretch>
            <a:fillRect/>
          </a:stretch>
        </p:blipFill>
        <p:spPr bwMode="auto">
          <a:xfrm>
            <a:off x="6424612" y="2031324"/>
            <a:ext cx="1885950" cy="414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5992461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Logging into the ESSU IEP Interchange</a:t>
            </a:r>
            <a:endParaRPr lang="en-US"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3276600" y="1719263"/>
            <a:ext cx="5525839" cy="4406900"/>
          </a:xfrm>
          <a:prstGeom prst="rect">
            <a:avLst/>
          </a:prstGeom>
          <a:noFill/>
          <a:ln w="9525">
            <a:noFill/>
            <a:miter lim="800000"/>
            <a:headEnd/>
            <a:tailEnd/>
          </a:ln>
        </p:spPr>
      </p:pic>
      <p:sp>
        <p:nvSpPr>
          <p:cNvPr id="6" name="TextBox 5"/>
          <p:cNvSpPr txBox="1"/>
          <p:nvPr/>
        </p:nvSpPr>
        <p:spPr>
          <a:xfrm>
            <a:off x="381000" y="1719263"/>
            <a:ext cx="2603740" cy="3539430"/>
          </a:xfrm>
          <a:prstGeom prst="rect">
            <a:avLst/>
          </a:prstGeom>
          <a:noFill/>
        </p:spPr>
        <p:txBody>
          <a:bodyPr wrap="square" rtlCol="0">
            <a:spAutoFit/>
          </a:bodyPr>
          <a:lstStyle/>
          <a:p>
            <a:r>
              <a:rPr lang="en-US" sz="2800" dirty="0" smtClean="0">
                <a:latin typeface="+mj-lt"/>
              </a:rPr>
              <a:t>Enter your Single Sign-On “Username”.  Enter you Single Sign-On “Password”. </a:t>
            </a:r>
          </a:p>
          <a:p>
            <a:endParaRPr lang="en-US" sz="2800" dirty="0" smtClean="0">
              <a:latin typeface="+mj-lt"/>
            </a:endParaRPr>
          </a:p>
          <a:p>
            <a:r>
              <a:rPr lang="en-US" sz="2800" dirty="0" smtClean="0">
                <a:latin typeface="+mj-lt"/>
              </a:rPr>
              <a:t>Click “Login”</a:t>
            </a:r>
            <a:endParaRPr lang="en-US" sz="2800" dirty="0">
              <a:latin typeface="+mj-lt"/>
            </a:endParaRPr>
          </a:p>
        </p:txBody>
      </p:sp>
    </p:spTree>
    <p:extLst>
      <p:ext uri="{BB962C8B-B14F-4D97-AF65-F5344CB8AC3E}">
        <p14:creationId xmlns:p14="http://schemas.microsoft.com/office/powerpoint/2010/main" val="26163594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r>
              <a:rPr lang="en-US" dirty="0" smtClean="0"/>
              <a:t>ESSU IEP Interchange: home screen</a:t>
            </a:r>
            <a:endParaRPr lang="en-US" dirty="0"/>
          </a:p>
        </p:txBody>
      </p:sp>
      <p:sp>
        <p:nvSpPr>
          <p:cNvPr id="4" name="Footer Placeholder 3"/>
          <p:cNvSpPr>
            <a:spLocks noGrp="1"/>
          </p:cNvSpPr>
          <p:nvPr>
            <p:ph type="ftr" sz="quarter" idx="10"/>
          </p:nvPr>
        </p:nvSpPr>
        <p:spPr/>
        <p:txBody>
          <a:bodyPr/>
          <a:lstStyle/>
          <a:p>
            <a:pPr>
              <a:defRPr/>
            </a:pPr>
            <a:fld id="{E8961815-ECD1-4DED-ACF2-3FB9DA90E339}" type="slidenum">
              <a:rPr lang="en-US" smtClean="0"/>
              <a:pPr>
                <a:defRPr/>
              </a:pPr>
              <a:t>23</a:t>
            </a:fld>
            <a:endParaRPr lang="en-US" dirty="0"/>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6929" t="2327" r="31453" b="44602"/>
          <a:stretch/>
        </p:blipFill>
        <p:spPr bwMode="auto">
          <a:xfrm>
            <a:off x="137160" y="1719262"/>
            <a:ext cx="8033825" cy="46463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593858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endParaRPr lang="en-US"/>
          </a:p>
        </p:txBody>
      </p:sp>
      <p:sp>
        <p:nvSpPr>
          <p:cNvPr id="4" name="Footer Placeholder 3"/>
          <p:cNvSpPr>
            <a:spLocks noGrp="1"/>
          </p:cNvSpPr>
          <p:nvPr>
            <p:ph type="ftr" sz="quarter" idx="10"/>
          </p:nvPr>
        </p:nvSpPr>
        <p:spPr/>
        <p:txBody>
          <a:bodyPr/>
          <a:lstStyle/>
          <a:p>
            <a:pPr>
              <a:defRPr/>
            </a:pPr>
            <a:fld id="{E8961815-ECD1-4DED-ACF2-3FB9DA90E339}" type="slidenum">
              <a:rPr lang="en-US" smtClean="0"/>
              <a:pPr>
                <a:defRPr/>
              </a:pPr>
              <a:t>24</a:t>
            </a:fld>
            <a:endParaRPr lang="en-US" dirty="0"/>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922" t="-18872" r="49512" b="41521"/>
          <a:stretch/>
        </p:blipFill>
        <p:spPr bwMode="auto">
          <a:xfrm>
            <a:off x="468630" y="355600"/>
            <a:ext cx="7927104" cy="56565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Left Arrow 4"/>
          <p:cNvSpPr/>
          <p:nvPr/>
        </p:nvSpPr>
        <p:spPr>
          <a:xfrm>
            <a:off x="2255520" y="3829050"/>
            <a:ext cx="1264920" cy="4572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611880" y="3943350"/>
            <a:ext cx="3554730" cy="923330"/>
          </a:xfrm>
          <a:prstGeom prst="rect">
            <a:avLst/>
          </a:prstGeom>
          <a:noFill/>
        </p:spPr>
        <p:txBody>
          <a:bodyPr wrap="square" rtlCol="0">
            <a:spAutoFit/>
          </a:bodyPr>
          <a:lstStyle/>
          <a:p>
            <a:r>
              <a:rPr lang="en-US" dirty="0" smtClean="0"/>
              <a:t>You need the SPE LEA VIEWER role in order to see the Special Education IEP Interchange.  </a:t>
            </a:r>
            <a:endParaRPr lang="en-US" dirty="0"/>
          </a:p>
        </p:txBody>
      </p:sp>
      <p:sp>
        <p:nvSpPr>
          <p:cNvPr id="7" name="TextBox 6"/>
          <p:cNvSpPr txBox="1"/>
          <p:nvPr/>
        </p:nvSpPr>
        <p:spPr>
          <a:xfrm>
            <a:off x="381000" y="355600"/>
            <a:ext cx="7528560" cy="1384995"/>
          </a:xfrm>
          <a:prstGeom prst="rect">
            <a:avLst/>
          </a:prstGeom>
          <a:noFill/>
        </p:spPr>
        <p:txBody>
          <a:bodyPr wrap="square" rtlCol="0">
            <a:spAutoFit/>
          </a:bodyPr>
          <a:lstStyle/>
          <a:p>
            <a:r>
              <a:rPr lang="en-US" sz="2800" dirty="0" smtClean="0">
                <a:solidFill>
                  <a:schemeClr val="bg1"/>
                </a:solidFill>
              </a:rPr>
              <a:t>IEP Interchange in the Data Pipeline: home screen</a:t>
            </a:r>
          </a:p>
          <a:p>
            <a:endParaRPr lang="en-US" sz="2800" dirty="0">
              <a:solidFill>
                <a:schemeClr val="bg1"/>
              </a:solidFill>
            </a:endParaRPr>
          </a:p>
        </p:txBody>
      </p:sp>
    </p:spTree>
    <p:extLst>
      <p:ext uri="{BB962C8B-B14F-4D97-AF65-F5344CB8AC3E}">
        <p14:creationId xmlns:p14="http://schemas.microsoft.com/office/powerpoint/2010/main" val="13776718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Practice logging in to both systems now, if possible.  Any questions? 	</a:t>
            </a:r>
            <a:endParaRPr lang="en-US" dirty="0"/>
          </a:p>
        </p:txBody>
      </p:sp>
      <p:sp>
        <p:nvSpPr>
          <p:cNvPr id="4" name="Footer Placeholder 3"/>
          <p:cNvSpPr>
            <a:spLocks noGrp="1"/>
          </p:cNvSpPr>
          <p:nvPr>
            <p:ph type="ftr" sz="quarter" idx="10"/>
          </p:nvPr>
        </p:nvSpPr>
        <p:spPr/>
        <p:txBody>
          <a:bodyPr/>
          <a:lstStyle/>
          <a:p>
            <a:pPr>
              <a:defRPr/>
            </a:pPr>
            <a:fld id="{E8961815-ECD1-4DED-ACF2-3FB9DA90E339}" type="slidenum">
              <a:rPr lang="en-US" smtClean="0"/>
              <a:pPr>
                <a:defRPr/>
              </a:pPr>
              <a:t>25</a:t>
            </a:fld>
            <a:endParaRPr lang="en-US" dirty="0"/>
          </a:p>
        </p:txBody>
      </p:sp>
    </p:spTree>
    <p:extLst>
      <p:ext uri="{BB962C8B-B14F-4D97-AF65-F5344CB8AC3E}">
        <p14:creationId xmlns:p14="http://schemas.microsoft.com/office/powerpoint/2010/main" val="11662536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Special Education IEP Files</a:t>
            </a:r>
            <a:endParaRPr lang="en-US" dirty="0"/>
          </a:p>
        </p:txBody>
      </p:sp>
      <p:sp>
        <p:nvSpPr>
          <p:cNvPr id="4" name="Footer Placeholder 3"/>
          <p:cNvSpPr>
            <a:spLocks noGrp="1"/>
          </p:cNvSpPr>
          <p:nvPr>
            <p:ph type="ftr" sz="quarter" idx="10"/>
          </p:nvPr>
        </p:nvSpPr>
        <p:spPr/>
        <p:txBody>
          <a:bodyPr/>
          <a:lstStyle/>
          <a:p>
            <a:pPr>
              <a:defRPr/>
            </a:pPr>
            <a:fld id="{E8961815-ECD1-4DED-ACF2-3FB9DA90E339}" type="slidenum">
              <a:rPr lang="en-US" smtClean="0"/>
              <a:pPr>
                <a:defRPr/>
              </a:pPr>
              <a:t>26</a:t>
            </a:fld>
            <a:endParaRPr lang="en-US" dirty="0"/>
          </a:p>
        </p:txBody>
      </p:sp>
    </p:spTree>
    <p:extLst>
      <p:ext uri="{BB962C8B-B14F-4D97-AF65-F5344CB8AC3E}">
        <p14:creationId xmlns:p14="http://schemas.microsoft.com/office/powerpoint/2010/main" val="2630447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14338" y="436602"/>
            <a:ext cx="8330184" cy="553998"/>
          </a:xfrm>
        </p:spPr>
        <p:txBody>
          <a:bodyPr/>
          <a:lstStyle/>
          <a:p>
            <a:r>
              <a:rPr lang="en-US" dirty="0" smtClean="0"/>
              <a:t>Special Education IEP Interchange Files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927555598"/>
              </p:ext>
            </p:extLst>
          </p:nvPr>
        </p:nvGraphicFramePr>
        <p:xfrm>
          <a:off x="304800" y="1295400"/>
          <a:ext cx="3657600" cy="4447472"/>
        </p:xfrm>
        <a:graphic>
          <a:graphicData uri="http://schemas.openxmlformats.org/drawingml/2006/table">
            <a:tbl>
              <a:tblPr firstRow="1" bandRow="1">
                <a:tableStyleId>{5C22544A-7EE6-4342-B048-85BDC9FD1C3A}</a:tableStyleId>
              </a:tblPr>
              <a:tblGrid>
                <a:gridCol w="3657600"/>
              </a:tblGrid>
              <a:tr h="381000">
                <a:tc>
                  <a:txBody>
                    <a:bodyPr/>
                    <a:lstStyle/>
                    <a:p>
                      <a:pPr algn="ctr"/>
                      <a:r>
                        <a:rPr lang="en-US" sz="1600" dirty="0" smtClean="0"/>
                        <a:t>Six Interchanges  and associated files</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F7941D"/>
                      </a:solidFill>
                      <a:prstDash val="solid"/>
                      <a:round/>
                      <a:headEnd type="none" w="med" len="med"/>
                      <a:tailEnd type="none" w="med" len="med"/>
                    </a:lnT>
                    <a:lnB w="12700" cap="flat" cmpd="sng" algn="ctr">
                      <a:solidFill>
                        <a:srgbClr val="F7941D"/>
                      </a:solidFill>
                      <a:prstDash val="solid"/>
                      <a:round/>
                      <a:headEnd type="none" w="med" len="med"/>
                      <a:tailEnd type="none" w="med" len="med"/>
                    </a:lnB>
                    <a:solidFill>
                      <a:srgbClr val="4978BC"/>
                    </a:solidFill>
                  </a:tcPr>
                </a:tc>
              </a:tr>
              <a:tr h="4066472">
                <a:tc>
                  <a:txBody>
                    <a:bodyPr/>
                    <a:lstStyle/>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r>
                        <a:rPr kumimoji="0" lang="en-US" sz="1400" b="1" i="0" u="none" strike="noStrike" kern="0" cap="none" spc="0" normalizeH="0" baseline="0" noProof="0" dirty="0" smtClean="0">
                          <a:ln>
                            <a:noFill/>
                          </a:ln>
                          <a:solidFill>
                            <a:sysClr val="windowText" lastClr="000000"/>
                          </a:solidFill>
                          <a:effectLst/>
                          <a:uLnTx/>
                          <a:uFillTx/>
                        </a:rPr>
                        <a:t>Staff</a:t>
                      </a:r>
                      <a:r>
                        <a:rPr kumimoji="0" lang="en-US" sz="1400" b="0" i="0" u="none" strike="noStrike" kern="0" cap="none" spc="0" normalizeH="0" baseline="0" noProof="0" dirty="0" smtClean="0">
                          <a:ln>
                            <a:noFill/>
                          </a:ln>
                          <a:solidFill>
                            <a:sysClr val="windowText" lastClr="000000"/>
                          </a:solidFill>
                          <a:effectLst/>
                          <a:uLnTx/>
                          <a:uFillTx/>
                        </a:rPr>
                        <a:t> - Profile file</a:t>
                      </a: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r>
                        <a:rPr kumimoji="0" lang="en-US" sz="1400" b="1" i="0" u="none" strike="noStrike" kern="0" cap="none" spc="0" normalizeH="0" baseline="0" noProof="0" dirty="0" smtClean="0">
                          <a:ln>
                            <a:noFill/>
                          </a:ln>
                          <a:solidFill>
                            <a:sysClr val="windowText" lastClr="000000"/>
                          </a:solidFill>
                          <a:effectLst/>
                          <a:uLnTx/>
                          <a:uFillTx/>
                          <a:latin typeface="+mn-lt"/>
                          <a:ea typeface="+mn-ea"/>
                          <a:cs typeface="+mn-cs"/>
                        </a:rPr>
                        <a:t>Staff</a:t>
                      </a:r>
                      <a:r>
                        <a:rPr kumimoji="0" lang="en-US" sz="1400" b="0" i="0" u="none" strike="noStrike" kern="0" cap="none" spc="0" normalizeH="0" baseline="0" noProof="0" dirty="0" smtClean="0">
                          <a:ln>
                            <a:noFill/>
                          </a:ln>
                          <a:solidFill>
                            <a:sysClr val="windowText" lastClr="000000"/>
                          </a:solidFill>
                          <a:effectLst/>
                          <a:uLnTx/>
                          <a:uFillTx/>
                        </a:rPr>
                        <a:t> - Assignment file</a:t>
                      </a:r>
                    </a:p>
                    <a:p>
                      <a:pPr marL="0" marR="0" lvl="0" indent="0" defTabSz="914400" eaLnBrk="1" fontAlgn="auto" latinLnBrk="0" hangingPunct="1">
                        <a:lnSpc>
                          <a:spcPct val="100000"/>
                        </a:lnSpc>
                        <a:spcBef>
                          <a:spcPts val="0"/>
                        </a:spcBef>
                        <a:spcAft>
                          <a:spcPts val="0"/>
                        </a:spcAft>
                        <a:buClrTx/>
                        <a:buSzTx/>
                        <a:buFont typeface="Arial" pitchFamily="34" charset="0"/>
                        <a:buNone/>
                        <a:tabLst/>
                        <a:defRPr/>
                      </a:pPr>
                      <a:endParaRPr kumimoji="0" lang="en-US" sz="1400" b="0" i="0" u="none" strike="noStrike" kern="0" cap="none" spc="0" normalizeH="0" baseline="0" noProof="0" dirty="0" smtClean="0">
                        <a:ln>
                          <a:noFill/>
                        </a:ln>
                        <a:solidFill>
                          <a:sysClr val="windowText" lastClr="000000"/>
                        </a:solidFill>
                        <a:effectLst/>
                        <a:uLnTx/>
                        <a:uFillTx/>
                      </a:endParaRP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r>
                        <a:rPr kumimoji="0" lang="en-US" sz="1400" b="1" i="0" u="none" strike="noStrike" kern="0" cap="none" spc="0" normalizeH="0" baseline="0" noProof="0" dirty="0" smtClean="0">
                          <a:ln>
                            <a:noFill/>
                          </a:ln>
                          <a:solidFill>
                            <a:sysClr val="windowText" lastClr="000000"/>
                          </a:solidFill>
                          <a:effectLst/>
                          <a:uLnTx/>
                          <a:uFillTx/>
                          <a:latin typeface="+mn-lt"/>
                          <a:ea typeface="+mn-ea"/>
                          <a:cs typeface="+mn-cs"/>
                        </a:rPr>
                        <a:t>Studen</a:t>
                      </a:r>
                      <a:r>
                        <a:rPr kumimoji="0" lang="en-US" sz="1400" b="0" i="0" u="none" strike="noStrike" kern="0" cap="none" spc="0" normalizeH="0" baseline="0" noProof="0" dirty="0" smtClean="0">
                          <a:ln>
                            <a:noFill/>
                          </a:ln>
                          <a:solidFill>
                            <a:sysClr val="windowText" lastClr="000000"/>
                          </a:solidFill>
                          <a:effectLst/>
                          <a:uLnTx/>
                          <a:uFillTx/>
                        </a:rPr>
                        <a:t>t - Demographics file</a:t>
                      </a: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r>
                        <a:rPr kumimoji="0" lang="en-US" sz="1400" b="1" i="0" u="none" strike="noStrike" kern="0" cap="none" spc="0" normalizeH="0" baseline="0" noProof="0" dirty="0" smtClean="0">
                          <a:ln>
                            <a:noFill/>
                          </a:ln>
                          <a:solidFill>
                            <a:sysClr val="windowText" lastClr="000000"/>
                          </a:solidFill>
                          <a:effectLst/>
                          <a:uLnTx/>
                          <a:uFillTx/>
                          <a:latin typeface="+mn-lt"/>
                          <a:ea typeface="+mn-ea"/>
                          <a:cs typeface="+mn-cs"/>
                        </a:rPr>
                        <a:t>Studen</a:t>
                      </a:r>
                      <a:r>
                        <a:rPr kumimoji="0" lang="en-US" sz="1400" b="0" i="0" u="none" strike="noStrike" kern="0" cap="none" spc="0" normalizeH="0" baseline="0" noProof="0" dirty="0" smtClean="0">
                          <a:ln>
                            <a:noFill/>
                          </a:ln>
                          <a:solidFill>
                            <a:sysClr val="windowText" lastClr="000000"/>
                          </a:solidFill>
                          <a:effectLst/>
                          <a:uLnTx/>
                          <a:uFillTx/>
                        </a:rPr>
                        <a:t>t - School Association file</a:t>
                      </a: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r>
                        <a:rPr kumimoji="0" lang="en-US" sz="1400" b="1" i="0" u="none" strike="noStrike" kern="0" cap="none" spc="0" normalizeH="0" baseline="0" noProof="0" dirty="0" smtClean="0">
                          <a:ln>
                            <a:noFill/>
                          </a:ln>
                          <a:solidFill>
                            <a:sysClr val="windowText" lastClr="000000"/>
                          </a:solidFill>
                          <a:effectLst/>
                          <a:uLnTx/>
                          <a:uFillTx/>
                          <a:latin typeface="+mn-lt"/>
                          <a:ea typeface="+mn-ea"/>
                          <a:cs typeface="+mn-cs"/>
                        </a:rPr>
                        <a:t>Studen</a:t>
                      </a:r>
                      <a:r>
                        <a:rPr kumimoji="0" lang="en-US" sz="1400" b="0" i="0" u="none" strike="noStrike" kern="0" cap="none" spc="0" normalizeH="0" baseline="0" noProof="0" dirty="0" smtClean="0">
                          <a:ln>
                            <a:noFill/>
                          </a:ln>
                          <a:solidFill>
                            <a:sysClr val="windowText" lastClr="000000"/>
                          </a:solidFill>
                          <a:effectLst/>
                          <a:uLnTx/>
                          <a:uFillTx/>
                        </a:rPr>
                        <a:t>t - Advanced Course Completion file</a:t>
                      </a:r>
                    </a:p>
                    <a:p>
                      <a:pPr marL="176213" marR="0" lvl="0" indent="-176213"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sz="1400" b="0" i="0" u="none" strike="noStrike" kern="0" cap="none" spc="0" normalizeH="0" baseline="0" noProof="0" dirty="0" smtClean="0">
                        <a:ln>
                          <a:noFill/>
                        </a:ln>
                        <a:solidFill>
                          <a:sysClr val="windowText" lastClr="000000"/>
                        </a:solidFill>
                        <a:effectLst/>
                        <a:uLnTx/>
                        <a:uFillTx/>
                      </a:endParaRP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r>
                        <a:rPr kumimoji="0" lang="en-US" sz="1400" b="1" i="0" u="none" strike="noStrike" kern="0" cap="none" spc="0" normalizeH="0" baseline="0" noProof="0" dirty="0" smtClean="0">
                          <a:ln>
                            <a:noFill/>
                          </a:ln>
                          <a:solidFill>
                            <a:sysClr val="windowText" lastClr="000000"/>
                          </a:solidFill>
                          <a:effectLst/>
                          <a:uLnTx/>
                          <a:uFillTx/>
                        </a:rPr>
                        <a:t>SPED IEP </a:t>
                      </a:r>
                      <a:r>
                        <a:rPr kumimoji="0" lang="en-US" sz="1400" b="0" i="0" u="none" strike="noStrike" kern="0" cap="none" spc="0" normalizeH="0" baseline="0" noProof="0" dirty="0" smtClean="0">
                          <a:ln>
                            <a:noFill/>
                          </a:ln>
                          <a:solidFill>
                            <a:sysClr val="windowText" lastClr="000000"/>
                          </a:solidFill>
                          <a:effectLst/>
                          <a:uLnTx/>
                          <a:uFillTx/>
                        </a:rPr>
                        <a:t>- SPED Child file</a:t>
                      </a:r>
                    </a:p>
                    <a:p>
                      <a:pPr marL="342900" marR="0" lvl="0" indent="-342900" algn="l" defTabSz="914400" eaLnBrk="1" fontAlgn="auto" latinLnBrk="0" hangingPunct="1">
                        <a:lnSpc>
                          <a:spcPct val="100000"/>
                        </a:lnSpc>
                        <a:spcBef>
                          <a:spcPts val="0"/>
                        </a:spcBef>
                        <a:spcAft>
                          <a:spcPts val="0"/>
                        </a:spcAft>
                        <a:buClrTx/>
                        <a:buSzTx/>
                        <a:buFont typeface="+mj-lt"/>
                        <a:buAutoNum type="arabicPeriod"/>
                        <a:tabLst/>
                        <a:defRPr/>
                      </a:pPr>
                      <a:r>
                        <a:rPr kumimoji="0" lang="en-US" sz="1400" b="1" i="0" u="none" strike="noStrike" kern="0" cap="none" spc="0" normalizeH="0" baseline="0" noProof="0" dirty="0" smtClean="0">
                          <a:ln>
                            <a:noFill/>
                          </a:ln>
                          <a:solidFill>
                            <a:sysClr val="windowText" lastClr="000000"/>
                          </a:solidFill>
                          <a:effectLst/>
                          <a:uLnTx/>
                          <a:uFillTx/>
                        </a:rPr>
                        <a:t>SPED IEP </a:t>
                      </a:r>
                      <a:r>
                        <a:rPr kumimoji="0" lang="en-US" sz="1400" b="0" i="0" u="none" strike="noStrike" kern="0" cap="none" spc="0" normalizeH="0" baseline="0" noProof="0" dirty="0" smtClean="0">
                          <a:ln>
                            <a:noFill/>
                          </a:ln>
                          <a:solidFill>
                            <a:sysClr val="windowText" lastClr="000000"/>
                          </a:solidFill>
                          <a:effectLst/>
                          <a:uLnTx/>
                          <a:uFillTx/>
                        </a:rPr>
                        <a:t>- SPED Participation file</a:t>
                      </a:r>
                    </a:p>
                    <a:p>
                      <a:pPr marL="342900" marR="0" lvl="0" indent="-342900" algn="l" defTabSz="914400" eaLnBrk="1" fontAlgn="auto" latinLnBrk="0" hangingPunct="1">
                        <a:lnSpc>
                          <a:spcPct val="100000"/>
                        </a:lnSpc>
                        <a:spcBef>
                          <a:spcPts val="0"/>
                        </a:spcBef>
                        <a:spcAft>
                          <a:spcPts val="0"/>
                        </a:spcAft>
                        <a:buClrTx/>
                        <a:buSzTx/>
                        <a:buFont typeface="+mj-lt"/>
                        <a:buAutoNum type="arabicPeriod"/>
                        <a:tabLst/>
                        <a:defRPr/>
                      </a:pPr>
                      <a:r>
                        <a:rPr kumimoji="0" lang="en-US" sz="1400" b="1" i="0" u="none" strike="noStrike" kern="0" cap="none" spc="0" normalizeH="0" baseline="0" noProof="0" dirty="0" smtClean="0">
                          <a:ln>
                            <a:noFill/>
                          </a:ln>
                          <a:solidFill>
                            <a:sysClr val="windowText" lastClr="000000"/>
                          </a:solidFill>
                          <a:effectLst/>
                          <a:uLnTx/>
                          <a:uFillTx/>
                        </a:rPr>
                        <a:t>SPED IEP </a:t>
                      </a:r>
                      <a:r>
                        <a:rPr kumimoji="0" lang="en-US" sz="1400" b="0" i="0" u="none" strike="noStrike" kern="0" cap="none" spc="0" normalizeH="0" baseline="0" noProof="0" dirty="0" smtClean="0">
                          <a:ln>
                            <a:noFill/>
                          </a:ln>
                          <a:solidFill>
                            <a:sysClr val="windowText" lastClr="000000"/>
                          </a:solidFill>
                          <a:effectLst/>
                          <a:uLnTx/>
                          <a:uFillTx/>
                        </a:rPr>
                        <a:t>- Student Parent Association file</a:t>
                      </a:r>
                    </a:p>
                    <a:p>
                      <a:pPr marL="176213" marR="0" lvl="0" indent="-176213"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sz="1400" b="0" i="0" u="none" strike="noStrike" kern="0" cap="none" spc="0" normalizeH="0" baseline="0" noProof="0" dirty="0" smtClean="0">
                        <a:ln>
                          <a:noFill/>
                        </a:ln>
                        <a:solidFill>
                          <a:sysClr val="windowText" lastClr="000000"/>
                        </a:solidFill>
                        <a:effectLst/>
                        <a:uLnTx/>
                        <a:uFillTx/>
                      </a:endParaRP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r>
                        <a:rPr kumimoji="0" lang="en-US" sz="1400" b="1" i="0" u="none" strike="noStrike" kern="0" cap="none" spc="0" normalizeH="0" baseline="0" noProof="0" dirty="0" smtClean="0">
                          <a:ln>
                            <a:noFill/>
                          </a:ln>
                          <a:solidFill>
                            <a:sysClr val="windowText" lastClr="000000"/>
                          </a:solidFill>
                          <a:effectLst/>
                          <a:uLnTx/>
                          <a:uFillTx/>
                          <a:latin typeface="+mn-lt"/>
                          <a:ea typeface="+mn-ea"/>
                          <a:cs typeface="+mn-cs"/>
                        </a:rPr>
                        <a:t>Discipline</a:t>
                      </a:r>
                      <a:r>
                        <a:rPr kumimoji="0" lang="en-US" sz="1400" b="0" i="0" u="none" strike="noStrike" kern="0" cap="none" spc="0" normalizeH="0" baseline="0" noProof="0" dirty="0" smtClean="0">
                          <a:ln>
                            <a:noFill/>
                          </a:ln>
                          <a:solidFill>
                            <a:sysClr val="windowText" lastClr="000000"/>
                          </a:solidFill>
                          <a:effectLst/>
                          <a:uLnTx/>
                          <a:uFillTx/>
                        </a:rPr>
                        <a:t> - Incident file</a:t>
                      </a: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r>
                        <a:rPr kumimoji="0" lang="en-US" sz="1400" b="1" i="0" u="none" strike="noStrike" kern="0" cap="none" spc="0" normalizeH="0" baseline="0" noProof="0" dirty="0" smtClean="0">
                          <a:ln>
                            <a:noFill/>
                          </a:ln>
                          <a:solidFill>
                            <a:sysClr val="windowText" lastClr="000000"/>
                          </a:solidFill>
                          <a:effectLst/>
                          <a:uLnTx/>
                          <a:uFillTx/>
                          <a:latin typeface="+mn-lt"/>
                          <a:ea typeface="+mn-ea"/>
                          <a:cs typeface="+mn-cs"/>
                        </a:rPr>
                        <a:t>Discipline</a:t>
                      </a:r>
                      <a:r>
                        <a:rPr kumimoji="0" lang="en-US" sz="1400" b="0" i="0" u="none" strike="noStrike" kern="0" cap="none" spc="0" normalizeH="0" baseline="0" noProof="0" dirty="0" smtClean="0">
                          <a:ln>
                            <a:noFill/>
                          </a:ln>
                          <a:solidFill>
                            <a:sysClr val="windowText" lastClr="000000"/>
                          </a:solidFill>
                          <a:effectLst/>
                          <a:uLnTx/>
                          <a:uFillTx/>
                        </a:rPr>
                        <a:t> - Action file </a:t>
                      </a:r>
                    </a:p>
                    <a:p>
                      <a:pPr marL="0" marR="0" lvl="0" indent="0" defTabSz="914400" eaLnBrk="1" fontAlgn="auto" latinLnBrk="0" hangingPunct="1">
                        <a:lnSpc>
                          <a:spcPct val="100000"/>
                        </a:lnSpc>
                        <a:spcBef>
                          <a:spcPts val="0"/>
                        </a:spcBef>
                        <a:spcAft>
                          <a:spcPts val="0"/>
                        </a:spcAft>
                        <a:buClrTx/>
                        <a:buSzTx/>
                        <a:buFont typeface="+mj-lt"/>
                        <a:buNone/>
                        <a:tabLst/>
                        <a:defRPr/>
                      </a:pPr>
                      <a:endParaRPr kumimoji="0" lang="en-US" sz="1400" b="0" i="0" u="none" strike="noStrike" kern="0" cap="none" spc="0" normalizeH="0" baseline="0" noProof="0" dirty="0" smtClean="0">
                        <a:ln>
                          <a:noFill/>
                        </a:ln>
                        <a:solidFill>
                          <a:sysClr val="windowText" lastClr="000000"/>
                        </a:solidFill>
                        <a:effectLst/>
                        <a:uLnTx/>
                        <a:uFillTx/>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400" b="1" i="0" u="none" strike="noStrike" kern="0" cap="none" spc="0" normalizeH="0" baseline="0" noProof="0" dirty="0" smtClean="0">
                          <a:ln>
                            <a:noFill/>
                          </a:ln>
                          <a:solidFill>
                            <a:sysClr val="windowText" lastClr="000000"/>
                          </a:solidFill>
                          <a:effectLst/>
                          <a:uLnTx/>
                          <a:uFillTx/>
                          <a:latin typeface="+mn-lt"/>
                          <a:ea typeface="+mn-ea"/>
                          <a:cs typeface="+mn-cs"/>
                        </a:rPr>
                        <a:t>Title I - </a:t>
                      </a:r>
                      <a:r>
                        <a:rPr kumimoji="0" lang="en-US" sz="1400" b="0" i="0" u="none" strike="noStrike" kern="0" cap="none" spc="0" normalizeH="0" baseline="0" dirty="0" smtClean="0">
                          <a:ln>
                            <a:noFill/>
                          </a:ln>
                          <a:solidFill>
                            <a:sysClr val="windowText" lastClr="000000"/>
                          </a:solidFill>
                          <a:effectLst/>
                          <a:uLnTx/>
                          <a:uFillTx/>
                          <a:latin typeface="+mn-lt"/>
                          <a:ea typeface="+mn-ea"/>
                          <a:cs typeface="+mn-cs"/>
                        </a:rPr>
                        <a:t>Assistance Funding file</a:t>
                      </a:r>
                    </a:p>
                    <a:p>
                      <a:pPr marL="0" marR="0" lvl="0" indent="0" defTabSz="914400" eaLnBrk="1" fontAlgn="auto" latinLnBrk="0" hangingPunct="1">
                        <a:lnSpc>
                          <a:spcPct val="100000"/>
                        </a:lnSpc>
                        <a:spcBef>
                          <a:spcPts val="0"/>
                        </a:spcBef>
                        <a:spcAft>
                          <a:spcPts val="0"/>
                        </a:spcAft>
                        <a:buClrTx/>
                        <a:buSzTx/>
                        <a:buFont typeface="+mj-lt"/>
                        <a:buNone/>
                        <a:tabLst/>
                        <a:defRPr/>
                      </a:pPr>
                      <a:endParaRPr kumimoji="0" lang="en-US" sz="1400" b="0" i="0" u="none" strike="noStrike" kern="0" cap="none" spc="0" normalizeH="0" baseline="0" noProof="0" dirty="0" smtClean="0">
                        <a:ln>
                          <a:noFill/>
                        </a:ln>
                        <a:solidFill>
                          <a:sysClr val="windowText" lastClr="000000"/>
                        </a:solidFill>
                        <a:effectLst/>
                        <a:uLnTx/>
                        <a:uFillTx/>
                      </a:endParaRP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r>
                        <a:rPr kumimoji="0" lang="en-US" sz="1400" b="1" i="0" u="none" strike="noStrike" kern="0" cap="none" spc="0" normalizeH="0" baseline="0" noProof="0" dirty="0" smtClean="0">
                          <a:ln>
                            <a:noFill/>
                          </a:ln>
                          <a:solidFill>
                            <a:sysClr val="windowText" lastClr="000000"/>
                          </a:solidFill>
                          <a:effectLst/>
                          <a:uLnTx/>
                          <a:uFillTx/>
                          <a:latin typeface="+mn-lt"/>
                          <a:ea typeface="+mn-ea"/>
                          <a:cs typeface="+mn-cs"/>
                        </a:rPr>
                        <a:t>TSDL</a:t>
                      </a:r>
                      <a:r>
                        <a:rPr kumimoji="0" lang="en-US" sz="1400" b="0" i="0" u="none" strike="noStrike" kern="0" cap="none" spc="0" normalizeH="0" baseline="0" noProof="0" dirty="0" smtClean="0">
                          <a:ln>
                            <a:noFill/>
                          </a:ln>
                          <a:solidFill>
                            <a:sysClr val="windowText" lastClr="000000"/>
                          </a:solidFill>
                          <a:effectLst/>
                          <a:uLnTx/>
                          <a:uFillTx/>
                        </a:rPr>
                        <a:t> - Course Enrollment file</a:t>
                      </a: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r>
                        <a:rPr kumimoji="0" lang="en-US" sz="1400" b="1" i="0" u="none" strike="noStrike" kern="0" cap="none" spc="0" normalizeH="0" baseline="0" noProof="0" dirty="0" smtClean="0">
                          <a:ln>
                            <a:noFill/>
                          </a:ln>
                          <a:solidFill>
                            <a:sysClr val="windowText" lastClr="000000"/>
                          </a:solidFill>
                          <a:effectLst/>
                          <a:uLnTx/>
                          <a:uFillTx/>
                          <a:latin typeface="+mn-lt"/>
                          <a:ea typeface="+mn-ea"/>
                          <a:cs typeface="+mn-cs"/>
                        </a:rPr>
                        <a:t>TSDL</a:t>
                      </a:r>
                      <a:r>
                        <a:rPr kumimoji="0" lang="en-US" sz="1400" b="0" i="0" u="none" strike="noStrike" kern="0" cap="none" spc="0" normalizeH="0" baseline="0" noProof="0" dirty="0" smtClean="0">
                          <a:ln>
                            <a:noFill/>
                          </a:ln>
                          <a:solidFill>
                            <a:sysClr val="windowText" lastClr="000000"/>
                          </a:solidFill>
                          <a:effectLst/>
                          <a:uLnTx/>
                          <a:uFillTx/>
                        </a:rPr>
                        <a:t> - Course Instructor file</a:t>
                      </a:r>
                    </a:p>
                  </a:txBody>
                  <a:tcPr>
                    <a:lnL w="12700" cap="flat" cmpd="sng" algn="ctr">
                      <a:solidFill>
                        <a:srgbClr val="F7941D"/>
                      </a:solidFill>
                      <a:prstDash val="solid"/>
                      <a:round/>
                      <a:headEnd type="none" w="med" len="med"/>
                      <a:tailEnd type="none" w="med" len="med"/>
                    </a:lnL>
                    <a:lnR w="12700" cap="flat" cmpd="sng" algn="ctr">
                      <a:solidFill>
                        <a:srgbClr val="F7941D"/>
                      </a:solidFill>
                      <a:prstDash val="solid"/>
                      <a:round/>
                      <a:headEnd type="none" w="med" len="med"/>
                      <a:tailEnd type="none" w="med" len="med"/>
                    </a:lnR>
                    <a:lnT w="12700" cap="flat" cmpd="sng" algn="ctr">
                      <a:solidFill>
                        <a:srgbClr val="F7941D"/>
                      </a:solidFill>
                      <a:prstDash val="solid"/>
                      <a:round/>
                      <a:headEnd type="none" w="med" len="med"/>
                      <a:tailEnd type="none" w="med" len="med"/>
                    </a:lnT>
                    <a:lnB w="12700" cap="flat" cmpd="sng" algn="ctr">
                      <a:solidFill>
                        <a:srgbClr val="F7941D"/>
                      </a:solidFill>
                      <a:prstDash val="solid"/>
                      <a:round/>
                      <a:headEnd type="none" w="med" len="med"/>
                      <a:tailEnd type="none" w="med" len="med"/>
                    </a:lnB>
                    <a:noFill/>
                  </a:tcPr>
                </a:tc>
              </a:tr>
            </a:tbl>
          </a:graphicData>
        </a:graphic>
      </p:graphicFrame>
      <p:pic>
        <p:nvPicPr>
          <p:cNvPr id="19458" name="Picture 2"/>
          <p:cNvPicPr>
            <a:picLocks noChangeAspect="1" noChangeArrowheads="1"/>
          </p:cNvPicPr>
          <p:nvPr>
            <p:custDataLst>
              <p:tags r:id="rId2"/>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4204878" y="1691640"/>
            <a:ext cx="4770465" cy="344328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sp>
        <p:nvSpPr>
          <p:cNvPr id="2" name="Rectangle 1"/>
          <p:cNvSpPr/>
          <p:nvPr/>
        </p:nvSpPr>
        <p:spPr>
          <a:xfrm>
            <a:off x="304800" y="3124200"/>
            <a:ext cx="3657600" cy="9144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45720" tIns="45720" rIns="45720" rtlCol="0" anchor="ctr"/>
          <a:lstStyle/>
          <a:p>
            <a:pPr algn="ctr"/>
            <a:endParaRPr lang="en-US" sz="1800" b="0" dirty="0" smtClean="0"/>
          </a:p>
        </p:txBody>
      </p:sp>
    </p:spTree>
    <p:custDataLst>
      <p:tags r:id="rId1"/>
    </p:custDataLst>
    <p:extLst>
      <p:ext uri="{BB962C8B-B14F-4D97-AF65-F5344CB8AC3E}">
        <p14:creationId xmlns:p14="http://schemas.microsoft.com/office/powerpoint/2010/main" val="32482279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1"/>
          <p:cNvSpPr>
            <a:spLocks noGrp="1"/>
          </p:cNvSpPr>
          <p:nvPr>
            <p:ph idx="1"/>
          </p:nvPr>
        </p:nvSpPr>
        <p:spPr bwMode="auto"/>
        <p:txBody>
          <a:bodyPr wrap="square" numCol="1" anchor="t" anchorCtr="0" compatLnSpc="1">
            <a:prstTxWarp prst="textNoShape">
              <a:avLst/>
            </a:prstTxWarp>
          </a:bodyPr>
          <a:lstStyle/>
          <a:p>
            <a:pPr marL="273050">
              <a:buFont typeface="Wingdings" pitchFamily="2" charset="2"/>
              <a:buChar char="§"/>
            </a:pPr>
            <a:r>
              <a:rPr lang="en-US" sz="2800" dirty="0" smtClean="0"/>
              <a:t>3 Files </a:t>
            </a:r>
          </a:p>
          <a:p>
            <a:pPr marL="547688" lvl="1" indent="-182563">
              <a:buFont typeface="Wingdings" pitchFamily="2" charset="2"/>
              <a:buChar char="§"/>
            </a:pPr>
            <a:r>
              <a:rPr lang="en-US" sz="2800" dirty="0" smtClean="0"/>
              <a:t>Special Education Child</a:t>
            </a:r>
          </a:p>
          <a:p>
            <a:pPr marL="822008" lvl="2" indent="-182563">
              <a:buFont typeface="Wingdings" pitchFamily="2" charset="2"/>
              <a:buChar char="§"/>
            </a:pPr>
            <a:r>
              <a:rPr lang="en-US" sz="2800" dirty="0"/>
              <a:t>Special </a:t>
            </a:r>
            <a:r>
              <a:rPr lang="en-US" sz="2800" dirty="0" smtClean="0"/>
              <a:t>ed. </a:t>
            </a:r>
            <a:r>
              <a:rPr lang="en-US" sz="2800" dirty="0"/>
              <a:t>student demographic </a:t>
            </a:r>
            <a:r>
              <a:rPr lang="en-US" sz="2800" dirty="0" smtClean="0"/>
              <a:t>information </a:t>
            </a:r>
            <a:endParaRPr lang="en-US" sz="2800" dirty="0" smtClean="0"/>
          </a:p>
          <a:p>
            <a:pPr marL="547688" lvl="1" indent="-182563">
              <a:buFont typeface="Wingdings" pitchFamily="2" charset="2"/>
              <a:buChar char="§"/>
            </a:pPr>
            <a:r>
              <a:rPr lang="en-US" sz="2800" dirty="0" smtClean="0"/>
              <a:t>Student Special Education Participation</a:t>
            </a:r>
          </a:p>
          <a:p>
            <a:pPr marL="822008" lvl="2" indent="-182563">
              <a:buFont typeface="Wingdings" pitchFamily="2" charset="2"/>
              <a:buChar char="§"/>
            </a:pPr>
            <a:r>
              <a:rPr lang="en-US" sz="2800" dirty="0" smtClean="0"/>
              <a:t>Special ed. services information</a:t>
            </a:r>
            <a:endParaRPr lang="en-US" sz="2800" dirty="0" smtClean="0"/>
          </a:p>
          <a:p>
            <a:pPr marL="547688" lvl="1" indent="-182563">
              <a:buFont typeface="Wingdings" pitchFamily="2" charset="2"/>
              <a:buChar char="§"/>
            </a:pPr>
            <a:r>
              <a:rPr lang="en-US" sz="2800" dirty="0" smtClean="0"/>
              <a:t>Student Parent </a:t>
            </a:r>
            <a:r>
              <a:rPr lang="en-US" sz="2800" dirty="0" smtClean="0"/>
              <a:t>Association (not required unless in the sample plan)</a:t>
            </a:r>
            <a:endParaRPr lang="en-US" sz="2800" dirty="0" smtClean="0"/>
          </a:p>
          <a:p>
            <a:pPr marL="822008" lvl="2" indent="-182563">
              <a:buFont typeface="Wingdings" pitchFamily="2" charset="2"/>
              <a:buChar char="§"/>
            </a:pPr>
            <a:r>
              <a:rPr lang="en-US" sz="2800" dirty="0"/>
              <a:t>Parent or guardian contact information</a:t>
            </a:r>
            <a:endParaRPr lang="en-US" sz="2800" dirty="0" smtClean="0"/>
          </a:p>
          <a:p>
            <a:pPr marL="822008" lvl="2" indent="-182563">
              <a:buFont typeface="Wingdings" pitchFamily="2" charset="2"/>
              <a:buChar char="§"/>
            </a:pPr>
            <a:endParaRPr lang="en-US" dirty="0" smtClean="0"/>
          </a:p>
          <a:p>
            <a:pPr marL="547688" lvl="1" indent="-182563">
              <a:buFont typeface="Wingdings" pitchFamily="2" charset="2"/>
              <a:buChar char="§"/>
            </a:pPr>
            <a:endParaRPr lang="en-US" dirty="0" smtClean="0"/>
          </a:p>
          <a:p>
            <a:pPr marL="547688" lvl="1" indent="-182563">
              <a:buFont typeface="Wingdings" pitchFamily="2" charset="2"/>
              <a:buChar char="§"/>
            </a:pPr>
            <a:endParaRPr lang="en-US" sz="1000" dirty="0" smtClean="0"/>
          </a:p>
          <a:p>
            <a:pPr marL="273050">
              <a:buNone/>
            </a:pPr>
            <a:endParaRPr lang="en-US" dirty="0" smtClean="0"/>
          </a:p>
          <a:p>
            <a:pPr marL="273050">
              <a:buFont typeface="Wingdings" pitchFamily="2" charset="2"/>
              <a:buNone/>
            </a:pPr>
            <a:endParaRPr lang="en-US" dirty="0" smtClean="0"/>
          </a:p>
        </p:txBody>
      </p:sp>
      <p:sp>
        <p:nvSpPr>
          <p:cNvPr id="3" name="Title 2"/>
          <p:cNvSpPr>
            <a:spLocks noGrp="1"/>
          </p:cNvSpPr>
          <p:nvPr>
            <p:ph type="title"/>
          </p:nvPr>
        </p:nvSpPr>
        <p:spPr/>
        <p:txBody>
          <a:bodyPr/>
          <a:lstStyle/>
          <a:p>
            <a:pPr>
              <a:defRPr/>
            </a:pPr>
            <a:r>
              <a:rPr lang="en-US" dirty="0" smtClean="0"/>
              <a:t>Special Education IEP Interchange</a:t>
            </a:r>
            <a:endParaRPr lang="en-US" dirty="0"/>
          </a:p>
        </p:txBody>
      </p:sp>
      <p:sp>
        <p:nvSpPr>
          <p:cNvPr id="6" name="5-Point Star 5"/>
          <p:cNvSpPr/>
          <p:nvPr/>
        </p:nvSpPr>
        <p:spPr>
          <a:xfrm>
            <a:off x="8212348" y="155276"/>
            <a:ext cx="931652" cy="1000664"/>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789611"/>
            <a:ext cx="8382000" cy="1054100"/>
          </a:xfrm>
        </p:spPr>
        <p:txBody>
          <a:bodyPr/>
          <a:lstStyle/>
          <a:p>
            <a:pPr algn="ctr"/>
            <a:r>
              <a:rPr lang="en-US" dirty="0" smtClean="0">
                <a:solidFill>
                  <a:schemeClr val="tx1"/>
                </a:solidFill>
              </a:rPr>
              <a:t>Special Education Child</a:t>
            </a:r>
            <a:endParaRPr lang="en-US" dirty="0">
              <a:solidFill>
                <a:schemeClr val="tx1"/>
              </a:solidFill>
            </a:endParaRPr>
          </a:p>
        </p:txBody>
      </p:sp>
      <p:sp>
        <p:nvSpPr>
          <p:cNvPr id="5" name="Title 2"/>
          <p:cNvSpPr txBox="1">
            <a:spLocks/>
          </p:cNvSpPr>
          <p:nvPr/>
        </p:nvSpPr>
        <p:spPr>
          <a:xfrm>
            <a:off x="381000" y="355600"/>
            <a:ext cx="8382000" cy="1054100"/>
          </a:xfrm>
          <a:prstGeom prst="rect">
            <a:avLst/>
          </a:prstGeom>
        </p:spPr>
        <p:txBody>
          <a:bodyPr vert="horz" lIns="91440" tIns="45720" rIns="91440" bIns="45720" rtlCol="0" anchor="ctr">
            <a:no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200" normalizeH="0" baseline="0" noProof="0" dirty="0" smtClean="0">
                <a:ln>
                  <a:noFill/>
                </a:ln>
                <a:solidFill>
                  <a:schemeClr val="bg1"/>
                </a:solidFill>
                <a:effectLst/>
                <a:uLnTx/>
                <a:uFillTx/>
                <a:latin typeface="Palatino Linotype"/>
                <a:ea typeface="Palatino Linotype" pitchFamily="18" charset="0"/>
                <a:cs typeface="Palatino Linotype"/>
              </a:rPr>
              <a:t>Special Education </a:t>
            </a:r>
            <a:r>
              <a:rPr lang="en-US" sz="3600" spc="200" dirty="0" smtClean="0">
                <a:solidFill>
                  <a:schemeClr val="bg1"/>
                </a:solidFill>
                <a:latin typeface="Palatino Linotype"/>
                <a:ea typeface="Palatino Linotype" pitchFamily="18" charset="0"/>
                <a:cs typeface="Palatino Linotype"/>
              </a:rPr>
              <a:t>Child File</a:t>
            </a:r>
            <a:endParaRPr kumimoji="0" lang="en-US" sz="3600" b="0" i="0" u="none" strike="noStrike" kern="1200" cap="none" spc="200" normalizeH="0" baseline="0" noProof="0" dirty="0">
              <a:ln>
                <a:noFill/>
              </a:ln>
              <a:solidFill>
                <a:schemeClr val="bg1"/>
              </a:solidFill>
              <a:effectLst/>
              <a:uLnTx/>
              <a:uFillTx/>
              <a:latin typeface="Palatino Linotype"/>
              <a:ea typeface="Palatino Linotype" pitchFamily="18" charset="0"/>
              <a:cs typeface="Palatino Linotype"/>
            </a:endParaRPr>
          </a:p>
        </p:txBody>
      </p:sp>
      <p:graphicFrame>
        <p:nvGraphicFramePr>
          <p:cNvPr id="6" name="Table 5"/>
          <p:cNvGraphicFramePr>
            <a:graphicFrameLocks noGrp="1"/>
          </p:cNvGraphicFramePr>
          <p:nvPr>
            <p:extLst>
              <p:ext uri="{D42A27DB-BD31-4B8C-83A1-F6EECF244321}">
                <p14:modId xmlns:p14="http://schemas.microsoft.com/office/powerpoint/2010/main" val="3787771324"/>
              </p:ext>
            </p:extLst>
          </p:nvPr>
        </p:nvGraphicFramePr>
        <p:xfrm>
          <a:off x="381000" y="1796142"/>
          <a:ext cx="8447315" cy="4336895"/>
        </p:xfrm>
        <a:graphic>
          <a:graphicData uri="http://schemas.openxmlformats.org/drawingml/2006/table">
            <a:tbl>
              <a:tblPr firstRow="1" bandRow="1">
                <a:tableStyleId>{5C22544A-7EE6-4342-B048-85BDC9FD1C3A}</a:tableStyleId>
              </a:tblPr>
              <a:tblGrid>
                <a:gridCol w="2645229"/>
                <a:gridCol w="3069772"/>
                <a:gridCol w="2732314"/>
              </a:tblGrid>
              <a:tr h="318671">
                <a:tc gridSpan="3">
                  <a:txBody>
                    <a:bodyPr/>
                    <a:lstStyle/>
                    <a:p>
                      <a:pPr lvl="0" algn="ctr" eaLnBrk="0" hangingPunct="0">
                        <a:defRPr/>
                      </a:pPr>
                      <a:r>
                        <a:rPr kumimoji="0" lang="en-US" sz="1400" b="1" i="0" u="none" strike="noStrike" kern="1200" cap="none" spc="0" normalizeH="0" baseline="0" noProof="0" dirty="0" smtClean="0">
                          <a:ln>
                            <a:noFill/>
                          </a:ln>
                          <a:solidFill>
                            <a:schemeClr val="bg1"/>
                          </a:solidFill>
                          <a:effectLst/>
                          <a:uLnTx/>
                          <a:uFillTx/>
                          <a:latin typeface="+mn-lt"/>
                          <a:ea typeface="+mn-ea"/>
                          <a:cs typeface="+mn-cs"/>
                        </a:rPr>
                        <a:t>Special Education Child File</a:t>
                      </a:r>
                      <a:endParaRPr kumimoji="0" lang="en-US" sz="1400" b="1" i="0" u="none" strike="noStrike" kern="1200" cap="none" spc="200" normalizeH="0" baseline="0" noProof="0" dirty="0">
                        <a:ln>
                          <a:noFill/>
                        </a:ln>
                        <a:solidFill>
                          <a:schemeClr val="bg1"/>
                        </a:solidFill>
                        <a:effectLst/>
                        <a:uLnTx/>
                        <a:uFillTx/>
                        <a:latin typeface="Palatino Linotype"/>
                        <a:ea typeface="Palatino Linotype" pitchFamily="18" charset="0"/>
                        <a:cs typeface="Palatino Linotype"/>
                      </a:endParaRPr>
                    </a:p>
                  </a:txBody>
                  <a:tcPr/>
                </a:tc>
                <a:tc hMerge="1">
                  <a:txBody>
                    <a:bodyPr/>
                    <a:lstStyle/>
                    <a:p>
                      <a:endParaRPr lang="en-US" dirty="0"/>
                    </a:p>
                  </a:txBody>
                  <a:tcPr/>
                </a:tc>
                <a:tc hMerge="1">
                  <a:txBody>
                    <a:bodyPr/>
                    <a:lstStyle/>
                    <a:p>
                      <a:endParaRPr lang="en-US" dirty="0"/>
                    </a:p>
                  </a:txBody>
                  <a:tcPr/>
                </a:tc>
              </a:tr>
              <a:tr h="427528">
                <a:tc>
                  <a:txBody>
                    <a:bodyPr/>
                    <a:lstStyle/>
                    <a:p>
                      <a:pPr algn="l" fontAlgn="t"/>
                      <a:r>
                        <a:rPr lang="en-US" sz="1400" b="0" i="0" u="none" strike="noStrike">
                          <a:solidFill>
                            <a:srgbClr val="000000"/>
                          </a:solidFill>
                          <a:latin typeface="+mj-lt"/>
                        </a:rPr>
                        <a:t>Admin Unit/SOP Code</a:t>
                      </a:r>
                    </a:p>
                  </a:txBody>
                  <a:tcPr marL="9525" marR="9525" marT="9525" marB="0"/>
                </a:tc>
                <a:tc>
                  <a:txBody>
                    <a:bodyPr/>
                    <a:lstStyle/>
                    <a:p>
                      <a:pPr algn="l" fontAlgn="t"/>
                      <a:r>
                        <a:rPr lang="en-US" sz="1400" b="0" i="0" u="none" strike="noStrike">
                          <a:solidFill>
                            <a:srgbClr val="000000"/>
                          </a:solidFill>
                          <a:latin typeface="+mj-lt"/>
                        </a:rPr>
                        <a:t>Student's Race:  American Indian or Alaska Native</a:t>
                      </a:r>
                    </a:p>
                  </a:txBody>
                  <a:tcPr marL="9525" marR="9525" marT="9525" marB="0"/>
                </a:tc>
                <a:tc>
                  <a:txBody>
                    <a:bodyPr/>
                    <a:lstStyle/>
                    <a:p>
                      <a:pPr algn="l" fontAlgn="t"/>
                      <a:r>
                        <a:rPr lang="en-US" sz="1400" b="0" i="0" u="none" strike="noStrike">
                          <a:solidFill>
                            <a:srgbClr val="000000"/>
                          </a:solidFill>
                          <a:latin typeface="+mj-lt"/>
                        </a:rPr>
                        <a:t>Student's Address City</a:t>
                      </a:r>
                    </a:p>
                  </a:txBody>
                  <a:tcPr marL="9525" marR="9525" marT="9525" marB="0"/>
                </a:tc>
              </a:tr>
              <a:tr h="427528">
                <a:tc>
                  <a:txBody>
                    <a:bodyPr/>
                    <a:lstStyle/>
                    <a:p>
                      <a:pPr algn="l" fontAlgn="t"/>
                      <a:r>
                        <a:rPr lang="en-US" sz="1400" b="0" i="0" u="none" strike="noStrike">
                          <a:solidFill>
                            <a:srgbClr val="000000"/>
                          </a:solidFill>
                          <a:latin typeface="+mj-lt"/>
                        </a:rPr>
                        <a:t>Student's State ID (SASID)</a:t>
                      </a:r>
                    </a:p>
                  </a:txBody>
                  <a:tcPr marL="9525" marR="9525" marT="9525" marB="0"/>
                </a:tc>
                <a:tc>
                  <a:txBody>
                    <a:bodyPr/>
                    <a:lstStyle/>
                    <a:p>
                      <a:pPr algn="l" fontAlgn="t"/>
                      <a:r>
                        <a:rPr lang="en-US" sz="1400" b="0" i="0" u="none" strike="noStrike">
                          <a:solidFill>
                            <a:srgbClr val="000000"/>
                          </a:solidFill>
                          <a:latin typeface="+mj-lt"/>
                        </a:rPr>
                        <a:t>Student's Race:  Asian</a:t>
                      </a:r>
                    </a:p>
                  </a:txBody>
                  <a:tcPr marL="9525" marR="9525" marT="9525" marB="0"/>
                </a:tc>
                <a:tc>
                  <a:txBody>
                    <a:bodyPr/>
                    <a:lstStyle/>
                    <a:p>
                      <a:pPr algn="l" fontAlgn="t"/>
                      <a:r>
                        <a:rPr lang="en-US" sz="1400" b="0" i="0" u="none" strike="noStrike">
                          <a:solidFill>
                            <a:srgbClr val="000000"/>
                          </a:solidFill>
                          <a:latin typeface="+mj-lt"/>
                        </a:rPr>
                        <a:t>Student's Address State</a:t>
                      </a:r>
                    </a:p>
                  </a:txBody>
                  <a:tcPr marL="9525" marR="9525" marT="9525" marB="0"/>
                </a:tc>
              </a:tr>
              <a:tr h="427528">
                <a:tc>
                  <a:txBody>
                    <a:bodyPr/>
                    <a:lstStyle/>
                    <a:p>
                      <a:pPr algn="l" fontAlgn="t"/>
                      <a:r>
                        <a:rPr lang="en-US" sz="1400" b="0" i="0" u="none" strike="noStrike">
                          <a:solidFill>
                            <a:srgbClr val="000000"/>
                          </a:solidFill>
                          <a:latin typeface="+mj-lt"/>
                        </a:rPr>
                        <a:t>Local ID (LASID)</a:t>
                      </a:r>
                    </a:p>
                  </a:txBody>
                  <a:tcPr marL="9525" marR="9525" marT="9525" marB="0"/>
                </a:tc>
                <a:tc>
                  <a:txBody>
                    <a:bodyPr/>
                    <a:lstStyle/>
                    <a:p>
                      <a:pPr algn="l" fontAlgn="t"/>
                      <a:r>
                        <a:rPr lang="en-US" sz="1400" b="0" i="0" u="none" strike="noStrike">
                          <a:solidFill>
                            <a:srgbClr val="000000"/>
                          </a:solidFill>
                          <a:latin typeface="+mj-lt"/>
                        </a:rPr>
                        <a:t>Student's Race:  Black or African American</a:t>
                      </a:r>
                    </a:p>
                  </a:txBody>
                  <a:tcPr marL="9525" marR="9525" marT="9525" marB="0"/>
                </a:tc>
                <a:tc>
                  <a:txBody>
                    <a:bodyPr/>
                    <a:lstStyle/>
                    <a:p>
                      <a:pPr algn="l" fontAlgn="t"/>
                      <a:r>
                        <a:rPr lang="en-US" sz="1400" b="0" i="0" u="none" strike="noStrike">
                          <a:solidFill>
                            <a:srgbClr val="000000"/>
                          </a:solidFill>
                          <a:latin typeface="+mj-lt"/>
                        </a:rPr>
                        <a:t>Student's Address Zip</a:t>
                      </a:r>
                    </a:p>
                  </a:txBody>
                  <a:tcPr marL="9525" marR="9525" marT="9525" marB="0"/>
                </a:tc>
              </a:tr>
              <a:tr h="427528">
                <a:tc>
                  <a:txBody>
                    <a:bodyPr/>
                    <a:lstStyle/>
                    <a:p>
                      <a:pPr algn="l" fontAlgn="t"/>
                      <a:r>
                        <a:rPr lang="en-US" sz="1400" b="0" i="0" u="none" strike="noStrike">
                          <a:solidFill>
                            <a:srgbClr val="000000"/>
                          </a:solidFill>
                          <a:latin typeface="+mj-lt"/>
                        </a:rPr>
                        <a:t>Student's First Name</a:t>
                      </a:r>
                    </a:p>
                  </a:txBody>
                  <a:tcPr marL="9525" marR="9525" marT="9525" marB="0"/>
                </a:tc>
                <a:tc>
                  <a:txBody>
                    <a:bodyPr/>
                    <a:lstStyle/>
                    <a:p>
                      <a:pPr algn="l" fontAlgn="t"/>
                      <a:r>
                        <a:rPr lang="en-US" sz="1400" b="0" i="0" u="none" strike="noStrike">
                          <a:solidFill>
                            <a:srgbClr val="000000"/>
                          </a:solidFill>
                          <a:latin typeface="+mj-lt"/>
                        </a:rPr>
                        <a:t>Student's Race:  White</a:t>
                      </a:r>
                    </a:p>
                  </a:txBody>
                  <a:tcPr marL="9525" marR="9525" marT="9525" marB="0"/>
                </a:tc>
                <a:tc>
                  <a:txBody>
                    <a:bodyPr/>
                    <a:lstStyle/>
                    <a:p>
                      <a:pPr algn="l" fontAlgn="t"/>
                      <a:r>
                        <a:rPr lang="en-US" sz="1400" b="0" i="0" u="none" strike="noStrike">
                          <a:solidFill>
                            <a:srgbClr val="000000"/>
                          </a:solidFill>
                          <a:latin typeface="+mj-lt"/>
                        </a:rPr>
                        <a:t>Student's Primary Telephone Number</a:t>
                      </a:r>
                    </a:p>
                  </a:txBody>
                  <a:tcPr marL="9525" marR="9525" marT="9525" marB="0"/>
                </a:tc>
              </a:tr>
              <a:tr h="427528">
                <a:tc>
                  <a:txBody>
                    <a:bodyPr/>
                    <a:lstStyle/>
                    <a:p>
                      <a:pPr algn="l" fontAlgn="t"/>
                      <a:r>
                        <a:rPr lang="en-US" sz="1400" b="0" i="0" u="none" strike="noStrike">
                          <a:solidFill>
                            <a:srgbClr val="000000"/>
                          </a:solidFill>
                          <a:latin typeface="+mj-lt"/>
                        </a:rPr>
                        <a:t>Student's Middle Name</a:t>
                      </a:r>
                    </a:p>
                  </a:txBody>
                  <a:tcPr marL="9525" marR="9525" marT="9525" marB="0"/>
                </a:tc>
                <a:tc>
                  <a:txBody>
                    <a:bodyPr/>
                    <a:lstStyle/>
                    <a:p>
                      <a:pPr algn="l" fontAlgn="t"/>
                      <a:r>
                        <a:rPr lang="en-US" sz="1400" b="0" i="0" u="none" strike="noStrike">
                          <a:solidFill>
                            <a:srgbClr val="000000"/>
                          </a:solidFill>
                          <a:latin typeface="+mj-lt"/>
                        </a:rPr>
                        <a:t>Student's Race:  Native Hawaiian or Other Pacific Islander</a:t>
                      </a:r>
                    </a:p>
                  </a:txBody>
                  <a:tcPr marL="9525" marR="9525" marT="9525" marB="0"/>
                </a:tc>
                <a:tc>
                  <a:txBody>
                    <a:bodyPr/>
                    <a:lstStyle/>
                    <a:p>
                      <a:pPr algn="l" fontAlgn="t"/>
                      <a:r>
                        <a:rPr lang="en-US" sz="1400" b="0" i="0" u="none" strike="noStrike">
                          <a:solidFill>
                            <a:srgbClr val="000000"/>
                          </a:solidFill>
                          <a:latin typeface="+mj-lt"/>
                        </a:rPr>
                        <a:t>Student's Secondary Telephone Number</a:t>
                      </a:r>
                    </a:p>
                  </a:txBody>
                  <a:tcPr marL="9525" marR="9525" marT="9525" marB="0"/>
                </a:tc>
              </a:tr>
              <a:tr h="427528">
                <a:tc>
                  <a:txBody>
                    <a:bodyPr/>
                    <a:lstStyle/>
                    <a:p>
                      <a:pPr algn="l" fontAlgn="t"/>
                      <a:r>
                        <a:rPr lang="en-US" sz="1400" b="0" i="0" u="none" strike="noStrike">
                          <a:solidFill>
                            <a:srgbClr val="000000"/>
                          </a:solidFill>
                          <a:latin typeface="+mj-lt"/>
                        </a:rPr>
                        <a:t>Student's Last Name</a:t>
                      </a:r>
                    </a:p>
                  </a:txBody>
                  <a:tcPr marL="9525" marR="9525" marT="9525" marB="0"/>
                </a:tc>
                <a:tc>
                  <a:txBody>
                    <a:bodyPr/>
                    <a:lstStyle/>
                    <a:p>
                      <a:pPr algn="l" fontAlgn="t"/>
                      <a:r>
                        <a:rPr lang="en-US" sz="1400" b="0" i="0" u="none" strike="noStrike">
                          <a:solidFill>
                            <a:srgbClr val="000000"/>
                          </a:solidFill>
                          <a:latin typeface="+mj-lt"/>
                        </a:rPr>
                        <a:t>Grade Level</a:t>
                      </a:r>
                    </a:p>
                  </a:txBody>
                  <a:tcPr marL="9525" marR="9525" marT="9525" marB="0"/>
                </a:tc>
                <a:tc>
                  <a:txBody>
                    <a:bodyPr/>
                    <a:lstStyle/>
                    <a:p>
                      <a:pPr algn="l" fontAlgn="t"/>
                      <a:r>
                        <a:rPr lang="en-US" sz="1400" b="0" i="0" u="none" strike="noStrike">
                          <a:solidFill>
                            <a:srgbClr val="000000"/>
                          </a:solidFill>
                          <a:latin typeface="+mj-lt"/>
                        </a:rPr>
                        <a:t>Student's Email Address</a:t>
                      </a:r>
                    </a:p>
                  </a:txBody>
                  <a:tcPr marL="9525" marR="9525" marT="9525" marB="0"/>
                </a:tc>
              </a:tr>
              <a:tr h="427528">
                <a:tc>
                  <a:txBody>
                    <a:bodyPr/>
                    <a:lstStyle/>
                    <a:p>
                      <a:pPr algn="l" fontAlgn="t"/>
                      <a:r>
                        <a:rPr lang="en-US" sz="1400" b="0" i="0" u="none" strike="noStrike">
                          <a:solidFill>
                            <a:srgbClr val="000000"/>
                          </a:solidFill>
                          <a:latin typeface="+mj-lt"/>
                        </a:rPr>
                        <a:t>Student's Gender</a:t>
                      </a:r>
                    </a:p>
                  </a:txBody>
                  <a:tcPr marL="9525" marR="9525" marT="9525" marB="0"/>
                </a:tc>
                <a:tc>
                  <a:txBody>
                    <a:bodyPr/>
                    <a:lstStyle/>
                    <a:p>
                      <a:pPr algn="l" fontAlgn="t"/>
                      <a:r>
                        <a:rPr lang="en-US" sz="1400" b="0" i="0" u="none" strike="noStrike" dirty="0">
                          <a:solidFill>
                            <a:schemeClr val="tx1"/>
                          </a:solidFill>
                          <a:latin typeface="+mj-lt"/>
                        </a:rPr>
                        <a:t>Student's District of Residence</a:t>
                      </a:r>
                    </a:p>
                  </a:txBody>
                  <a:tcPr marL="9525" marR="9525" marT="9525" marB="0"/>
                </a:tc>
                <a:tc>
                  <a:txBody>
                    <a:bodyPr/>
                    <a:lstStyle/>
                    <a:p>
                      <a:pPr algn="l" fontAlgn="t"/>
                      <a:endParaRPr lang="en-US" sz="1400" b="0" i="0" u="none" strike="noStrike" dirty="0">
                        <a:solidFill>
                          <a:srgbClr val="000000"/>
                        </a:solidFill>
                        <a:latin typeface="+mj-lt"/>
                      </a:endParaRPr>
                    </a:p>
                  </a:txBody>
                  <a:tcPr marL="9525" marR="9525" marT="9525" marB="0"/>
                </a:tc>
              </a:tr>
              <a:tr h="427528">
                <a:tc>
                  <a:txBody>
                    <a:bodyPr/>
                    <a:lstStyle/>
                    <a:p>
                      <a:pPr algn="l" fontAlgn="t"/>
                      <a:r>
                        <a:rPr lang="en-US" sz="1400" b="0" i="0" u="none" strike="noStrike">
                          <a:solidFill>
                            <a:srgbClr val="000000"/>
                          </a:solidFill>
                          <a:latin typeface="+mj-lt"/>
                        </a:rPr>
                        <a:t>Student's Date of Birth</a:t>
                      </a:r>
                    </a:p>
                  </a:txBody>
                  <a:tcPr marL="9525" marR="9525" marT="9525" marB="0"/>
                </a:tc>
                <a:tc>
                  <a:txBody>
                    <a:bodyPr/>
                    <a:lstStyle/>
                    <a:p>
                      <a:pPr algn="l" fontAlgn="t"/>
                      <a:r>
                        <a:rPr lang="en-US" sz="1400" b="0" i="0" u="none" strike="noStrike" dirty="0">
                          <a:solidFill>
                            <a:srgbClr val="FF0000"/>
                          </a:solidFill>
                          <a:latin typeface="+mj-lt"/>
                        </a:rPr>
                        <a:t>State of Parent's Residence for Non-Residence Students</a:t>
                      </a:r>
                    </a:p>
                  </a:txBody>
                  <a:tcPr marL="9525" marR="9525" marT="9525" marB="0"/>
                </a:tc>
                <a:tc>
                  <a:txBody>
                    <a:bodyPr/>
                    <a:lstStyle/>
                    <a:p>
                      <a:endParaRPr lang="en-US" sz="1400">
                        <a:latin typeface="+mj-lt"/>
                      </a:endParaRPr>
                    </a:p>
                  </a:txBody>
                  <a:tcPr marL="9525" marR="9525" marT="9525" marB="0"/>
                </a:tc>
              </a:tr>
              <a:tr h="571849">
                <a:tc>
                  <a:txBody>
                    <a:bodyPr/>
                    <a:lstStyle/>
                    <a:p>
                      <a:pPr algn="l" fontAlgn="t"/>
                      <a:r>
                        <a:rPr lang="en-US" sz="1400" b="0" i="0" u="none" strike="noStrike" dirty="0">
                          <a:solidFill>
                            <a:srgbClr val="000000"/>
                          </a:solidFill>
                          <a:latin typeface="+mj-lt"/>
                        </a:rPr>
                        <a:t>ELL Status</a:t>
                      </a:r>
                    </a:p>
                  </a:txBody>
                  <a:tcPr marL="9525" marR="9525" marT="9525" marB="0"/>
                </a:tc>
                <a:tc>
                  <a:txBody>
                    <a:bodyPr/>
                    <a:lstStyle/>
                    <a:p>
                      <a:pPr algn="l" fontAlgn="t"/>
                      <a:r>
                        <a:rPr lang="en-US" sz="1400" b="0" i="0" u="none" strike="noStrike" dirty="0">
                          <a:solidFill>
                            <a:srgbClr val="FF0000"/>
                          </a:solidFill>
                          <a:latin typeface="+mj-lt"/>
                        </a:rPr>
                        <a:t>District of Parent's Residence for Non-Residence Students</a:t>
                      </a:r>
                    </a:p>
                  </a:txBody>
                  <a:tcPr marL="9525" marR="9525" marT="9525" marB="0"/>
                </a:tc>
                <a:tc>
                  <a:txBody>
                    <a:bodyPr/>
                    <a:lstStyle/>
                    <a:p>
                      <a:endParaRPr lang="en-US" sz="1400" dirty="0">
                        <a:latin typeface="+mj-lt"/>
                      </a:endParaRPr>
                    </a:p>
                  </a:txBody>
                  <a:tcPr marL="9525" marR="9525" marT="9525" marB="0"/>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en-US" dirty="0" smtClean="0"/>
              <a:t>Webinar Etiquette</a:t>
            </a:r>
            <a:endParaRPr lang="en-US" dirty="0"/>
          </a:p>
        </p:txBody>
      </p:sp>
      <p:sp>
        <p:nvSpPr>
          <p:cNvPr id="4" name="Content Placeholder 1"/>
          <p:cNvSpPr>
            <a:spLocks noGrp="1"/>
          </p:cNvSpPr>
          <p:nvPr>
            <p:ph idx="1"/>
          </p:nvPr>
        </p:nvSpPr>
        <p:spPr>
          <a:xfrm>
            <a:off x="381000" y="1719263"/>
            <a:ext cx="8382000" cy="4833937"/>
          </a:xfrm>
        </p:spPr>
        <p:txBody>
          <a:bodyPr/>
          <a:lstStyle/>
          <a:p>
            <a:pPr>
              <a:defRPr/>
            </a:pPr>
            <a:r>
              <a:rPr lang="en-US" dirty="0"/>
              <a:t>Mute Your Phone  (*# Mutes and Un-mutes Individual Phones)</a:t>
            </a:r>
          </a:p>
          <a:p>
            <a:pPr>
              <a:defRPr/>
            </a:pPr>
            <a:r>
              <a:rPr lang="en-US" dirty="0"/>
              <a:t>Enter your Name and your District when logging into the webinar (no password will be needed)</a:t>
            </a:r>
          </a:p>
          <a:p>
            <a:pPr>
              <a:defRPr/>
            </a:pPr>
            <a:r>
              <a:rPr lang="en-US" dirty="0" smtClean="0"/>
              <a:t>If you have questions during the presentation you can </a:t>
            </a:r>
            <a:endParaRPr lang="en-US" dirty="0"/>
          </a:p>
          <a:p>
            <a:pPr marL="617220" lvl="1" indent="-342900">
              <a:lnSpc>
                <a:spcPct val="50000"/>
              </a:lnSpc>
              <a:spcBef>
                <a:spcPts val="1200"/>
              </a:spcBef>
              <a:buClr>
                <a:srgbClr val="FAAB67"/>
              </a:buClr>
              <a:buFont typeface="Wingdings" pitchFamily="2" charset="2"/>
              <a:buChar char="§"/>
              <a:defRPr/>
            </a:pPr>
            <a:r>
              <a:rPr lang="en-US" sz="2400" dirty="0"/>
              <a:t>Type it in the Chat Box for a response OR</a:t>
            </a:r>
          </a:p>
          <a:p>
            <a:pPr marL="617220" lvl="1" indent="-342900">
              <a:lnSpc>
                <a:spcPct val="50000"/>
              </a:lnSpc>
              <a:spcBef>
                <a:spcPts val="1200"/>
              </a:spcBef>
              <a:buClr>
                <a:srgbClr val="FAAB67"/>
              </a:buClr>
              <a:buFont typeface="Wingdings" pitchFamily="2" charset="2"/>
              <a:buChar char="§"/>
              <a:defRPr/>
            </a:pPr>
            <a:r>
              <a:rPr lang="en-US" sz="2400" dirty="0"/>
              <a:t>Raise Your Hand:</a:t>
            </a:r>
          </a:p>
          <a:p>
            <a:pPr marL="981075" lvl="2" indent="-342900" eaLnBrk="1" fontAlgn="auto" hangingPunct="1">
              <a:spcAft>
                <a:spcPts val="0"/>
              </a:spcAft>
              <a:buClr>
                <a:schemeClr val="accent3"/>
              </a:buClr>
              <a:buFont typeface="Arial" pitchFamily="34" charset="0"/>
              <a:buChar char="•"/>
              <a:defRPr/>
            </a:pPr>
            <a:r>
              <a:rPr lang="en-US" sz="2400" dirty="0" smtClean="0">
                <a:solidFill>
                  <a:schemeClr val="accent6">
                    <a:lumMod val="50000"/>
                  </a:schemeClr>
                </a:solidFill>
              </a:rPr>
              <a:t>A presenter will call your name</a:t>
            </a:r>
          </a:p>
          <a:p>
            <a:pPr marL="981075" lvl="2" indent="-342900" eaLnBrk="1" fontAlgn="auto" hangingPunct="1">
              <a:spcAft>
                <a:spcPts val="0"/>
              </a:spcAft>
              <a:buClr>
                <a:schemeClr val="accent3"/>
              </a:buClr>
              <a:buFont typeface="Arial" pitchFamily="34" charset="0"/>
              <a:buChar char="•"/>
              <a:defRPr/>
            </a:pPr>
            <a:r>
              <a:rPr lang="en-US" sz="2400" dirty="0" smtClean="0">
                <a:solidFill>
                  <a:schemeClr val="accent6">
                    <a:lumMod val="50000"/>
                  </a:schemeClr>
                </a:solidFill>
              </a:rPr>
              <a:t>After your name is called, un-mute your phone and speak your question/comment</a:t>
            </a:r>
          </a:p>
          <a:p>
            <a:pPr marL="981075" lvl="2" indent="-342900" eaLnBrk="1" fontAlgn="auto" hangingPunct="1">
              <a:spcAft>
                <a:spcPts val="0"/>
              </a:spcAft>
              <a:buClr>
                <a:schemeClr val="accent3"/>
              </a:buClr>
              <a:buFont typeface="Arial" pitchFamily="34" charset="0"/>
              <a:buChar char="•"/>
              <a:defRPr/>
            </a:pPr>
            <a:r>
              <a:rPr lang="en-US" sz="2400" dirty="0" smtClean="0">
                <a:solidFill>
                  <a:schemeClr val="accent6">
                    <a:lumMod val="50000"/>
                  </a:schemeClr>
                </a:solidFill>
              </a:rPr>
              <a:t>We will open the lines up for on air questions</a:t>
            </a:r>
          </a:p>
          <a:p>
            <a:pPr>
              <a:defRPr/>
            </a:pPr>
            <a:r>
              <a:rPr lang="en-US" dirty="0"/>
              <a:t>Please be respectful of others time; we may need to have a separate conversation later to best help you</a:t>
            </a:r>
          </a:p>
          <a:p>
            <a:pPr eaLnBrk="1" fontAlgn="auto" hangingPunct="1">
              <a:spcAft>
                <a:spcPts val="0"/>
              </a:spcAft>
              <a:defRPr/>
            </a:pPr>
            <a:endParaRPr lang="en-US" dirty="0">
              <a:solidFill>
                <a:schemeClr val="accent6">
                  <a:lumMod val="50000"/>
                </a:schemeClr>
              </a:solidFill>
            </a:endParaRPr>
          </a:p>
        </p:txBody>
      </p:sp>
    </p:spTree>
    <p:extLst>
      <p:ext uri="{BB962C8B-B14F-4D97-AF65-F5344CB8AC3E}">
        <p14:creationId xmlns:p14="http://schemas.microsoft.com/office/powerpoint/2010/main" val="396659263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dirty="0"/>
              <a:t>State of Parent’s Residence for Non-Residence Students - </a:t>
            </a:r>
            <a:r>
              <a:rPr lang="en-US" b="0" dirty="0"/>
              <a:t>State code where the parent/guardian resides, if the student attends a district other than the school district of residence. </a:t>
            </a:r>
            <a:endParaRPr lang="en-US" b="0" dirty="0" smtClean="0"/>
          </a:p>
          <a:p>
            <a:r>
              <a:rPr lang="en-US" dirty="0" smtClean="0"/>
              <a:t>District </a:t>
            </a:r>
            <a:r>
              <a:rPr lang="en-US" dirty="0"/>
              <a:t>of Parent’s Residence for Non-Residence Students - </a:t>
            </a:r>
            <a:r>
              <a:rPr lang="en-US" b="0" dirty="0"/>
              <a:t>School district where the parent/guardian resides, if the student attends a district other than the school district of residence and resides in CO. </a:t>
            </a:r>
            <a:endParaRPr lang="en-US" dirty="0"/>
          </a:p>
        </p:txBody>
      </p:sp>
      <p:sp>
        <p:nvSpPr>
          <p:cNvPr id="2" name="Title 1"/>
          <p:cNvSpPr>
            <a:spLocks noGrp="1"/>
          </p:cNvSpPr>
          <p:nvPr>
            <p:ph type="title"/>
          </p:nvPr>
        </p:nvSpPr>
        <p:spPr/>
        <p:txBody>
          <a:bodyPr/>
          <a:lstStyle/>
          <a:p>
            <a:r>
              <a:rPr lang="en-US" dirty="0" smtClean="0"/>
              <a:t>Child file- new </a:t>
            </a:r>
            <a:r>
              <a:rPr lang="en-US" dirty="0"/>
              <a:t>f</a:t>
            </a:r>
            <a:r>
              <a:rPr lang="en-US" dirty="0" smtClean="0"/>
              <a:t>ields for 2013-14</a:t>
            </a:r>
            <a:endParaRPr lang="en-US" dirty="0"/>
          </a:p>
        </p:txBody>
      </p:sp>
      <p:sp>
        <p:nvSpPr>
          <p:cNvPr id="3" name="Footer Placeholder 2"/>
          <p:cNvSpPr>
            <a:spLocks noGrp="1"/>
          </p:cNvSpPr>
          <p:nvPr>
            <p:ph type="ftr" sz="quarter" idx="10"/>
          </p:nvPr>
        </p:nvSpPr>
        <p:spPr/>
        <p:txBody>
          <a:bodyPr/>
          <a:lstStyle/>
          <a:p>
            <a:pPr>
              <a:defRPr/>
            </a:pPr>
            <a:fld id="{C8C00344-A297-48B9-BC95-6E679031FAAE}" type="slidenum">
              <a:rPr lang="en-US" smtClean="0"/>
              <a:pPr>
                <a:defRPr/>
              </a:pPr>
              <a:t>30</a:t>
            </a:fld>
            <a:endParaRPr lang="en-US" dirty="0"/>
          </a:p>
        </p:txBody>
      </p:sp>
    </p:spTree>
    <p:extLst>
      <p:ext uri="{BB962C8B-B14F-4D97-AF65-F5344CB8AC3E}">
        <p14:creationId xmlns:p14="http://schemas.microsoft.com/office/powerpoint/2010/main" val="23214846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fld id="{C8C00344-A297-48B9-BC95-6E679031FAAE}" type="slidenum">
              <a:rPr lang="en-US" smtClean="0"/>
              <a:pPr>
                <a:defRPr/>
              </a:pPr>
              <a:t>31</a:t>
            </a:fld>
            <a:endParaRPr lang="en-US" dirty="0"/>
          </a:p>
        </p:txBody>
      </p:sp>
      <p:sp>
        <p:nvSpPr>
          <p:cNvPr id="5" name="Title 2"/>
          <p:cNvSpPr txBox="1">
            <a:spLocks/>
          </p:cNvSpPr>
          <p:nvPr/>
        </p:nvSpPr>
        <p:spPr>
          <a:xfrm>
            <a:off x="381000" y="355600"/>
            <a:ext cx="8382000" cy="1054100"/>
          </a:xfrm>
          <a:prstGeom prst="rect">
            <a:avLst/>
          </a:prstGeom>
        </p:spPr>
        <p:txBody>
          <a:bodyPr vert="horz" lIns="91440" tIns="45720" rIns="91440" bIns="45720" rtlCol="0" anchor="ctr">
            <a:no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200" normalizeH="0" baseline="0" noProof="0" dirty="0" smtClean="0">
                <a:ln>
                  <a:noFill/>
                </a:ln>
                <a:solidFill>
                  <a:schemeClr val="bg1"/>
                </a:solidFill>
                <a:effectLst/>
                <a:uLnTx/>
                <a:uFillTx/>
                <a:latin typeface="Palatino Linotype"/>
                <a:ea typeface="Palatino Linotype" pitchFamily="18" charset="0"/>
                <a:cs typeface="Palatino Linotype"/>
              </a:rPr>
              <a:t>Special Education </a:t>
            </a:r>
            <a:r>
              <a:rPr lang="en-US" sz="3600" spc="200" dirty="0" smtClean="0">
                <a:solidFill>
                  <a:schemeClr val="bg1"/>
                </a:solidFill>
                <a:latin typeface="Palatino Linotype"/>
                <a:ea typeface="Palatino Linotype" pitchFamily="18" charset="0"/>
                <a:cs typeface="Palatino Linotype"/>
              </a:rPr>
              <a:t>Participation File</a:t>
            </a:r>
            <a:endParaRPr kumimoji="0" lang="en-US" sz="3600" b="0" i="0" u="none" strike="noStrike" kern="1200" cap="none" spc="200" normalizeH="0" baseline="0" noProof="0" dirty="0">
              <a:ln>
                <a:noFill/>
              </a:ln>
              <a:solidFill>
                <a:schemeClr val="bg1"/>
              </a:solidFill>
              <a:effectLst/>
              <a:uLnTx/>
              <a:uFillTx/>
              <a:latin typeface="Palatino Linotype"/>
              <a:ea typeface="Palatino Linotype" pitchFamily="18" charset="0"/>
              <a:cs typeface="Palatino Linotype"/>
            </a:endParaRPr>
          </a:p>
        </p:txBody>
      </p:sp>
      <p:graphicFrame>
        <p:nvGraphicFramePr>
          <p:cNvPr id="6" name="Table 5"/>
          <p:cNvGraphicFramePr>
            <a:graphicFrameLocks noGrp="1"/>
          </p:cNvGraphicFramePr>
          <p:nvPr>
            <p:extLst>
              <p:ext uri="{D42A27DB-BD31-4B8C-83A1-F6EECF244321}">
                <p14:modId xmlns:p14="http://schemas.microsoft.com/office/powerpoint/2010/main" val="13590953"/>
              </p:ext>
            </p:extLst>
          </p:nvPr>
        </p:nvGraphicFramePr>
        <p:xfrm>
          <a:off x="348343" y="1687286"/>
          <a:ext cx="8526716" cy="4958028"/>
        </p:xfrm>
        <a:graphic>
          <a:graphicData uri="http://schemas.openxmlformats.org/drawingml/2006/table">
            <a:tbl>
              <a:tblPr firstRow="1" bandRow="1">
                <a:tableStyleId>{5C22544A-7EE6-4342-B048-85BDC9FD1C3A}</a:tableStyleId>
              </a:tblPr>
              <a:tblGrid>
                <a:gridCol w="1382486"/>
                <a:gridCol w="1828800"/>
                <a:gridCol w="1974667"/>
                <a:gridCol w="1717766"/>
                <a:gridCol w="1622997"/>
              </a:tblGrid>
              <a:tr h="351023">
                <a:tc gridSpan="5">
                  <a:txBody>
                    <a:bodyPr/>
                    <a:lstStyle/>
                    <a:p>
                      <a:pPr algn="ctr"/>
                      <a:r>
                        <a:rPr lang="en-US" sz="2000" dirty="0" smtClean="0"/>
                        <a:t>Student Special</a:t>
                      </a:r>
                      <a:r>
                        <a:rPr lang="en-US" sz="2000" baseline="0" dirty="0" smtClean="0"/>
                        <a:t> Education Participation File</a:t>
                      </a:r>
                      <a:endParaRPr lang="en-US" sz="2000" dirty="0"/>
                    </a:p>
                  </a:txBody>
                  <a:tcPr marL="9525" marR="9525" marT="9525" marB="0"/>
                </a:tc>
                <a:tc hMerge="1">
                  <a:txBody>
                    <a:bodyPr/>
                    <a:lstStyle/>
                    <a:p>
                      <a:pPr lvl="0" algn="ctr" eaLnBrk="0" hangingPunct="0">
                        <a:defRPr/>
                      </a:pPr>
                      <a:endParaRPr kumimoji="0" lang="en-US" sz="3600" b="0" i="0" u="none" strike="noStrike" kern="1200" cap="none" spc="200" normalizeH="0" baseline="0" noProof="0" dirty="0">
                        <a:ln>
                          <a:noFill/>
                        </a:ln>
                        <a:solidFill>
                          <a:schemeClr val="bg1"/>
                        </a:solidFill>
                        <a:effectLst/>
                        <a:uLnTx/>
                        <a:uFillTx/>
                        <a:latin typeface="Palatino Linotype"/>
                        <a:ea typeface="Palatino Linotype" pitchFamily="18" charset="0"/>
                        <a:cs typeface="Palatino Linotype"/>
                      </a:endParaRPr>
                    </a:p>
                  </a:txBody>
                  <a:tcPr marL="9525" marR="9525" marT="9525" marB="0"/>
                </a:tc>
                <a:tc hMerge="1">
                  <a:txBody>
                    <a:bodyPr/>
                    <a:lstStyle/>
                    <a:p>
                      <a:pPr lvl="0" algn="ctr" eaLnBrk="0" hangingPunct="0">
                        <a:defRPr/>
                      </a:pPr>
                      <a:endParaRPr kumimoji="0" lang="en-US" sz="3600" b="0" i="0" u="none" strike="noStrike" kern="1200" cap="none" spc="200" normalizeH="0" baseline="0" noProof="0" dirty="0">
                        <a:ln>
                          <a:noFill/>
                        </a:ln>
                        <a:solidFill>
                          <a:schemeClr val="bg1"/>
                        </a:solidFill>
                        <a:effectLst/>
                        <a:uLnTx/>
                        <a:uFillTx/>
                        <a:latin typeface="Palatino Linotype"/>
                        <a:ea typeface="Palatino Linotype" pitchFamily="18" charset="0"/>
                        <a:cs typeface="Palatino Linotype"/>
                      </a:endParaRPr>
                    </a:p>
                  </a:txBody>
                  <a:tcPr marL="9525" marR="9525" marT="9525" marB="0"/>
                </a:tc>
                <a:tc hMerge="1">
                  <a:txBody>
                    <a:bodyPr/>
                    <a:lstStyle/>
                    <a:p>
                      <a:pPr lvl="0" algn="ctr" eaLnBrk="0" hangingPunct="0">
                        <a:defRPr/>
                      </a:pPr>
                      <a:endParaRPr kumimoji="0" lang="en-US" sz="3600" b="0" i="0" u="none" strike="noStrike" kern="1200" cap="none" spc="200" normalizeH="0" baseline="0" noProof="0" dirty="0">
                        <a:ln>
                          <a:noFill/>
                        </a:ln>
                        <a:solidFill>
                          <a:schemeClr val="bg1"/>
                        </a:solidFill>
                        <a:effectLst/>
                        <a:uLnTx/>
                        <a:uFillTx/>
                        <a:latin typeface="Palatino Linotype"/>
                        <a:ea typeface="Palatino Linotype" pitchFamily="18" charset="0"/>
                        <a:cs typeface="Palatino Linotype"/>
                      </a:endParaRPr>
                    </a:p>
                  </a:txBody>
                  <a:tcPr marL="9525" marR="9525" marT="9525" marB="0"/>
                </a:tc>
                <a:tc hMerge="1">
                  <a:txBody>
                    <a:bodyPr/>
                    <a:lstStyle/>
                    <a:p>
                      <a:pPr lvl="0" algn="ctr" eaLnBrk="0" hangingPunct="0">
                        <a:defRPr/>
                      </a:pPr>
                      <a:endParaRPr kumimoji="0" lang="en-US" sz="3600" b="0" i="0" u="none" strike="noStrike" kern="1200" cap="none" spc="200" normalizeH="0" baseline="0" noProof="0" dirty="0">
                        <a:ln>
                          <a:noFill/>
                        </a:ln>
                        <a:solidFill>
                          <a:schemeClr val="bg1"/>
                        </a:solidFill>
                        <a:effectLst/>
                        <a:uLnTx/>
                        <a:uFillTx/>
                        <a:latin typeface="Palatino Linotype"/>
                        <a:ea typeface="Palatino Linotype" pitchFamily="18" charset="0"/>
                        <a:cs typeface="Palatino Linotype"/>
                      </a:endParaRPr>
                    </a:p>
                  </a:txBody>
                  <a:tcPr marL="9525" marR="9525" marT="9525" marB="0"/>
                </a:tc>
              </a:tr>
              <a:tr h="351023">
                <a:tc>
                  <a:txBody>
                    <a:bodyPr/>
                    <a:lstStyle/>
                    <a:p>
                      <a:pPr algn="l" fontAlgn="t"/>
                      <a:r>
                        <a:rPr lang="en-US" sz="1000" b="0" i="0" u="none" strike="noStrike" dirty="0">
                          <a:solidFill>
                            <a:srgbClr val="000000"/>
                          </a:solidFill>
                          <a:latin typeface="+mj-lt"/>
                        </a:rPr>
                        <a:t>Admin Unit/SOP Code</a:t>
                      </a:r>
                    </a:p>
                  </a:txBody>
                  <a:tcPr marL="0" marR="0" marT="0" marB="0"/>
                </a:tc>
                <a:tc>
                  <a:txBody>
                    <a:bodyPr/>
                    <a:lstStyle/>
                    <a:p>
                      <a:pPr algn="l" fontAlgn="t"/>
                      <a:r>
                        <a:rPr lang="en-US" sz="1000" b="0" i="0" u="none" strike="noStrike" dirty="0">
                          <a:solidFill>
                            <a:srgbClr val="000000"/>
                          </a:solidFill>
                          <a:latin typeface="+mj-lt"/>
                        </a:rPr>
                        <a:t>Pupil's Attendance Information</a:t>
                      </a:r>
                    </a:p>
                  </a:txBody>
                  <a:tcPr marL="0" marR="0" marT="0" marB="0"/>
                </a:tc>
                <a:tc>
                  <a:txBody>
                    <a:bodyPr/>
                    <a:lstStyle/>
                    <a:p>
                      <a:pPr algn="l" fontAlgn="t"/>
                      <a:r>
                        <a:rPr lang="en-US" sz="1000" b="0" i="0" u="none" strike="noStrike" dirty="0">
                          <a:solidFill>
                            <a:srgbClr val="FF0000"/>
                          </a:solidFill>
                          <a:latin typeface="+mj-lt"/>
                        </a:rPr>
                        <a:t>Secondary Service Provider EDID 3</a:t>
                      </a:r>
                    </a:p>
                  </a:txBody>
                  <a:tcPr marL="0" marR="0" marT="0" marB="0"/>
                </a:tc>
                <a:tc>
                  <a:txBody>
                    <a:bodyPr/>
                    <a:lstStyle/>
                    <a:p>
                      <a:pPr algn="l" fontAlgn="t"/>
                      <a:r>
                        <a:rPr lang="en-US" sz="1000" b="0" i="0" u="none" strike="noStrike">
                          <a:solidFill>
                            <a:srgbClr val="000000"/>
                          </a:solidFill>
                          <a:latin typeface="+mj-lt"/>
                        </a:rPr>
                        <a:t>Reason for Delay in Completing Evaluation Part C</a:t>
                      </a:r>
                    </a:p>
                  </a:txBody>
                  <a:tcPr marL="0" marR="0" marT="0" marB="0"/>
                </a:tc>
                <a:tc>
                  <a:txBody>
                    <a:bodyPr/>
                    <a:lstStyle/>
                    <a:p>
                      <a:pPr algn="l" fontAlgn="t"/>
                      <a:r>
                        <a:rPr lang="en-US" sz="1000" b="0" i="0" u="none" strike="noStrike">
                          <a:solidFill>
                            <a:srgbClr val="000000"/>
                          </a:solidFill>
                          <a:latin typeface="+mj-lt"/>
                        </a:rPr>
                        <a:t>Reason for Delay in IEP Implementation C to B</a:t>
                      </a:r>
                    </a:p>
                  </a:txBody>
                  <a:tcPr marL="0" marR="0" marT="0" marB="0"/>
                </a:tc>
              </a:tr>
              <a:tr h="351023">
                <a:tc>
                  <a:txBody>
                    <a:bodyPr/>
                    <a:lstStyle/>
                    <a:p>
                      <a:pPr algn="l" fontAlgn="t"/>
                      <a:r>
                        <a:rPr lang="en-US" sz="1000" b="0" i="0" u="none" strike="noStrike" dirty="0">
                          <a:solidFill>
                            <a:srgbClr val="000000"/>
                          </a:solidFill>
                          <a:latin typeface="+mj-lt"/>
                        </a:rPr>
                        <a:t>Student's State ID (SASID)</a:t>
                      </a:r>
                    </a:p>
                  </a:txBody>
                  <a:tcPr marL="0" marR="0" marT="0" marB="0"/>
                </a:tc>
                <a:tc>
                  <a:txBody>
                    <a:bodyPr/>
                    <a:lstStyle/>
                    <a:p>
                      <a:pPr algn="l" fontAlgn="t"/>
                      <a:r>
                        <a:rPr lang="en-US" sz="1000" b="0" i="0" u="none" strike="noStrike" dirty="0">
                          <a:solidFill>
                            <a:srgbClr val="000000"/>
                          </a:solidFill>
                          <a:latin typeface="+mj-lt"/>
                        </a:rPr>
                        <a:t>State of Attendance</a:t>
                      </a:r>
                    </a:p>
                  </a:txBody>
                  <a:tcPr marL="0" marR="0" marT="0" marB="0"/>
                </a:tc>
                <a:tc>
                  <a:txBody>
                    <a:bodyPr/>
                    <a:lstStyle/>
                    <a:p>
                      <a:pPr algn="l" fontAlgn="t"/>
                      <a:r>
                        <a:rPr lang="en-US" sz="1000" b="0" i="0" u="none" strike="noStrike" dirty="0">
                          <a:solidFill>
                            <a:srgbClr val="FF0000"/>
                          </a:solidFill>
                          <a:latin typeface="+mj-lt"/>
                        </a:rPr>
                        <a:t>Secondary Service Provider EDID 4</a:t>
                      </a:r>
                    </a:p>
                  </a:txBody>
                  <a:tcPr marL="0" marR="0" marT="0" marB="0"/>
                </a:tc>
                <a:tc>
                  <a:txBody>
                    <a:bodyPr/>
                    <a:lstStyle/>
                    <a:p>
                      <a:pPr algn="l" fontAlgn="t"/>
                      <a:r>
                        <a:rPr lang="en-US" sz="1000" b="0" i="0" u="none" strike="noStrike" dirty="0">
                          <a:solidFill>
                            <a:srgbClr val="FF0000"/>
                          </a:solidFill>
                          <a:latin typeface="+mj-lt"/>
                        </a:rPr>
                        <a:t>Eligibility and Services Path 1</a:t>
                      </a:r>
                    </a:p>
                  </a:txBody>
                  <a:tcPr marL="0" marR="0" marT="0" marB="0"/>
                </a:tc>
                <a:tc>
                  <a:txBody>
                    <a:bodyPr/>
                    <a:lstStyle/>
                    <a:p>
                      <a:pPr algn="l" fontAlgn="t"/>
                      <a:r>
                        <a:rPr lang="en-US" sz="1000" b="0" i="0" u="none" strike="noStrike" dirty="0">
                          <a:solidFill>
                            <a:srgbClr val="FF0000"/>
                          </a:solidFill>
                          <a:latin typeface="+mj-lt"/>
                        </a:rPr>
                        <a:t>Eligibility and Services Path 2</a:t>
                      </a:r>
                    </a:p>
                  </a:txBody>
                  <a:tcPr marL="0" marR="0" marT="0" marB="0"/>
                </a:tc>
              </a:tr>
              <a:tr h="351023">
                <a:tc>
                  <a:txBody>
                    <a:bodyPr/>
                    <a:lstStyle/>
                    <a:p>
                      <a:pPr algn="l" fontAlgn="t"/>
                      <a:r>
                        <a:rPr lang="en-US" sz="1000" b="0" i="0" u="none" strike="noStrike">
                          <a:solidFill>
                            <a:srgbClr val="000000"/>
                          </a:solidFill>
                          <a:latin typeface="+mj-lt"/>
                        </a:rPr>
                        <a:t>Local ID (LASID)</a:t>
                      </a:r>
                    </a:p>
                  </a:txBody>
                  <a:tcPr marL="0" marR="0" marT="0" marB="0"/>
                </a:tc>
                <a:tc>
                  <a:txBody>
                    <a:bodyPr/>
                    <a:lstStyle/>
                    <a:p>
                      <a:pPr algn="l" fontAlgn="t"/>
                      <a:r>
                        <a:rPr lang="en-US" sz="1000" b="0" i="0" u="none" strike="noStrike" dirty="0">
                          <a:solidFill>
                            <a:srgbClr val="000000"/>
                          </a:solidFill>
                          <a:latin typeface="+mj-lt"/>
                        </a:rPr>
                        <a:t>Educational Orphan</a:t>
                      </a:r>
                    </a:p>
                  </a:txBody>
                  <a:tcPr marL="0" marR="0" marT="0" marB="0"/>
                </a:tc>
                <a:tc>
                  <a:txBody>
                    <a:bodyPr/>
                    <a:lstStyle/>
                    <a:p>
                      <a:pPr algn="l" fontAlgn="t"/>
                      <a:r>
                        <a:rPr lang="en-US" sz="1000" b="0" i="0" u="none" strike="noStrike">
                          <a:solidFill>
                            <a:srgbClr val="000000"/>
                          </a:solidFill>
                          <a:latin typeface="+mj-lt"/>
                        </a:rPr>
                        <a:t>Hours of Special Education Services per Week</a:t>
                      </a:r>
                    </a:p>
                  </a:txBody>
                  <a:tcPr marL="0" marR="0" marT="0" marB="0"/>
                </a:tc>
                <a:tc>
                  <a:txBody>
                    <a:bodyPr/>
                    <a:lstStyle/>
                    <a:p>
                      <a:pPr algn="l" fontAlgn="t"/>
                      <a:r>
                        <a:rPr lang="en-US" sz="1000" b="0" i="0" u="none" strike="noStrike">
                          <a:solidFill>
                            <a:srgbClr val="000000"/>
                          </a:solidFill>
                          <a:latin typeface="+mj-lt"/>
                        </a:rPr>
                        <a:t>Date Child is Referred to the Part C System</a:t>
                      </a:r>
                    </a:p>
                  </a:txBody>
                  <a:tcPr marL="0" marR="0" marT="0" marB="0"/>
                </a:tc>
                <a:tc>
                  <a:txBody>
                    <a:bodyPr/>
                    <a:lstStyle/>
                    <a:p>
                      <a:pPr algn="l" fontAlgn="t"/>
                      <a:r>
                        <a:rPr lang="en-US" sz="1000" b="0" i="0" u="none" strike="noStrike">
                          <a:solidFill>
                            <a:srgbClr val="000000"/>
                          </a:solidFill>
                          <a:latin typeface="+mj-lt"/>
                        </a:rPr>
                        <a:t>Date of Parental Consent to Evaluate Part B</a:t>
                      </a:r>
                    </a:p>
                  </a:txBody>
                  <a:tcPr marL="0" marR="0" marT="0" marB="0"/>
                </a:tc>
              </a:tr>
              <a:tr h="448744">
                <a:tc>
                  <a:txBody>
                    <a:bodyPr/>
                    <a:lstStyle/>
                    <a:p>
                      <a:pPr algn="l" fontAlgn="t"/>
                      <a:r>
                        <a:rPr lang="en-US" sz="1000" b="0" i="0" u="none" strike="noStrike">
                          <a:solidFill>
                            <a:srgbClr val="000000"/>
                          </a:solidFill>
                          <a:latin typeface="+mj-lt"/>
                        </a:rPr>
                        <a:t>Student's First Name</a:t>
                      </a:r>
                    </a:p>
                  </a:txBody>
                  <a:tcPr marL="0" marR="0" marT="0" marB="0"/>
                </a:tc>
                <a:tc>
                  <a:txBody>
                    <a:bodyPr/>
                    <a:lstStyle/>
                    <a:p>
                      <a:pPr algn="l" fontAlgn="t"/>
                      <a:r>
                        <a:rPr lang="en-US" sz="1000" b="0" i="0" u="none" strike="noStrike" dirty="0">
                          <a:solidFill>
                            <a:srgbClr val="000000"/>
                          </a:solidFill>
                          <a:latin typeface="+mj-lt"/>
                        </a:rPr>
                        <a:t>Parentally Placed in a Private School</a:t>
                      </a:r>
                    </a:p>
                  </a:txBody>
                  <a:tcPr marL="0" marR="0" marT="0" marB="0"/>
                </a:tc>
                <a:tc>
                  <a:txBody>
                    <a:bodyPr/>
                    <a:lstStyle/>
                    <a:p>
                      <a:pPr algn="l" fontAlgn="t"/>
                      <a:r>
                        <a:rPr lang="en-US" sz="1000" b="0" i="0" u="none" strike="noStrike" dirty="0">
                          <a:solidFill>
                            <a:srgbClr val="000000"/>
                          </a:solidFill>
                          <a:latin typeface="+mj-lt"/>
                        </a:rPr>
                        <a:t>Total School Hours per Week</a:t>
                      </a:r>
                    </a:p>
                  </a:txBody>
                  <a:tcPr marL="0" marR="0" marT="0" marB="0"/>
                </a:tc>
                <a:tc>
                  <a:txBody>
                    <a:bodyPr/>
                    <a:lstStyle/>
                    <a:p>
                      <a:pPr algn="l" fontAlgn="t"/>
                      <a:r>
                        <a:rPr lang="en-US" sz="1000" b="0" i="0" u="none" strike="noStrike">
                          <a:solidFill>
                            <a:srgbClr val="000000"/>
                          </a:solidFill>
                          <a:latin typeface="+mj-lt"/>
                        </a:rPr>
                        <a:t>Date Child is Found Eligible for Part C Services</a:t>
                      </a:r>
                    </a:p>
                  </a:txBody>
                  <a:tcPr marL="0" marR="0" marT="0" marB="0"/>
                </a:tc>
                <a:tc>
                  <a:txBody>
                    <a:bodyPr/>
                    <a:lstStyle/>
                    <a:p>
                      <a:pPr algn="l" fontAlgn="t"/>
                      <a:r>
                        <a:rPr lang="en-US" sz="1000" b="0" i="0" u="none" strike="noStrike">
                          <a:solidFill>
                            <a:srgbClr val="000000"/>
                          </a:solidFill>
                          <a:latin typeface="+mj-lt"/>
                        </a:rPr>
                        <a:t>Date Evaluation Completed Part B</a:t>
                      </a:r>
                    </a:p>
                  </a:txBody>
                  <a:tcPr marL="0" marR="0" marT="0" marB="0"/>
                </a:tc>
              </a:tr>
              <a:tr h="595272">
                <a:tc>
                  <a:txBody>
                    <a:bodyPr/>
                    <a:lstStyle/>
                    <a:p>
                      <a:pPr algn="l" fontAlgn="t"/>
                      <a:r>
                        <a:rPr lang="en-US" sz="1000" b="0" i="0" u="none" strike="noStrike">
                          <a:solidFill>
                            <a:srgbClr val="000000"/>
                          </a:solidFill>
                          <a:latin typeface="+mj-lt"/>
                        </a:rPr>
                        <a:t>Student's Last Name</a:t>
                      </a:r>
                    </a:p>
                  </a:txBody>
                  <a:tcPr marL="0" marR="0" marT="0" marB="0"/>
                </a:tc>
                <a:tc>
                  <a:txBody>
                    <a:bodyPr/>
                    <a:lstStyle/>
                    <a:p>
                      <a:pPr algn="l" fontAlgn="t"/>
                      <a:r>
                        <a:rPr lang="en-US" sz="1000" b="0" i="0" u="none" strike="noStrike">
                          <a:solidFill>
                            <a:srgbClr val="000000"/>
                          </a:solidFill>
                          <a:latin typeface="+mj-lt"/>
                        </a:rPr>
                        <a:t>Special Education Funding Status</a:t>
                      </a:r>
                    </a:p>
                  </a:txBody>
                  <a:tcPr marL="0" marR="0" marT="0" marB="0"/>
                </a:tc>
                <a:tc>
                  <a:txBody>
                    <a:bodyPr/>
                    <a:lstStyle/>
                    <a:p>
                      <a:pPr algn="l" fontAlgn="t"/>
                      <a:r>
                        <a:rPr lang="en-US" sz="1000" b="0" i="0" u="none" strike="noStrike" dirty="0">
                          <a:solidFill>
                            <a:srgbClr val="000000"/>
                          </a:solidFill>
                          <a:latin typeface="+mj-lt"/>
                        </a:rPr>
                        <a:t>Extended School Year Services</a:t>
                      </a:r>
                    </a:p>
                  </a:txBody>
                  <a:tcPr marL="0" marR="0" marT="0" marB="0"/>
                </a:tc>
                <a:tc>
                  <a:txBody>
                    <a:bodyPr/>
                    <a:lstStyle/>
                    <a:p>
                      <a:pPr algn="l" fontAlgn="t"/>
                      <a:r>
                        <a:rPr lang="en-US" sz="1000" b="0" i="0" u="none" strike="noStrike">
                          <a:solidFill>
                            <a:srgbClr val="000000"/>
                          </a:solidFill>
                          <a:latin typeface="+mj-lt"/>
                        </a:rPr>
                        <a:t>Date of Referral to Administrative Unit from the Local Community Centered Board</a:t>
                      </a:r>
                    </a:p>
                  </a:txBody>
                  <a:tcPr marL="0" marR="0" marT="0" marB="0"/>
                </a:tc>
                <a:tc>
                  <a:txBody>
                    <a:bodyPr/>
                    <a:lstStyle/>
                    <a:p>
                      <a:pPr algn="l" fontAlgn="t"/>
                      <a:r>
                        <a:rPr lang="en-US" sz="1000" b="0" i="0" u="none" strike="noStrike">
                          <a:solidFill>
                            <a:srgbClr val="000000"/>
                          </a:solidFill>
                          <a:latin typeface="+mj-lt"/>
                        </a:rPr>
                        <a:t>Reason for Delay in Completing the Evaluation Part B</a:t>
                      </a:r>
                    </a:p>
                  </a:txBody>
                  <a:tcPr marL="0" marR="0" marT="0" marB="0"/>
                </a:tc>
              </a:tr>
              <a:tr h="448744">
                <a:tc>
                  <a:txBody>
                    <a:bodyPr/>
                    <a:lstStyle/>
                    <a:p>
                      <a:pPr algn="l" fontAlgn="t"/>
                      <a:r>
                        <a:rPr lang="en-US" sz="1000" b="0" i="0" u="none" strike="noStrike">
                          <a:solidFill>
                            <a:srgbClr val="000000"/>
                          </a:solidFill>
                          <a:latin typeface="+mj-lt"/>
                        </a:rPr>
                        <a:t>Student's Gender</a:t>
                      </a:r>
                    </a:p>
                  </a:txBody>
                  <a:tcPr marL="0" marR="0" marT="0" marB="0"/>
                </a:tc>
                <a:tc>
                  <a:txBody>
                    <a:bodyPr/>
                    <a:lstStyle/>
                    <a:p>
                      <a:pPr algn="l" fontAlgn="t"/>
                      <a:r>
                        <a:rPr lang="en-US" sz="1000" b="0" i="0" u="none" strike="noStrike" dirty="0">
                          <a:solidFill>
                            <a:srgbClr val="FF0000"/>
                          </a:solidFill>
                          <a:latin typeface="+mj-lt"/>
                        </a:rPr>
                        <a:t>Date of Entry to Special Education</a:t>
                      </a:r>
                    </a:p>
                  </a:txBody>
                  <a:tcPr marL="0" marR="0" marT="0" marB="0"/>
                </a:tc>
                <a:tc>
                  <a:txBody>
                    <a:bodyPr/>
                    <a:lstStyle/>
                    <a:p>
                      <a:pPr algn="l" fontAlgn="t"/>
                      <a:r>
                        <a:rPr lang="en-US" sz="1000" b="0" i="0" u="none" strike="noStrike" dirty="0">
                          <a:solidFill>
                            <a:srgbClr val="000000"/>
                          </a:solidFill>
                          <a:latin typeface="+mj-lt"/>
                        </a:rPr>
                        <a:t>Basis of Exit</a:t>
                      </a:r>
                    </a:p>
                  </a:txBody>
                  <a:tcPr marL="0" marR="0" marT="0" marB="0"/>
                </a:tc>
                <a:tc>
                  <a:txBody>
                    <a:bodyPr/>
                    <a:lstStyle/>
                    <a:p>
                      <a:pPr algn="l" fontAlgn="t"/>
                      <a:r>
                        <a:rPr lang="en-US" sz="1000" b="0" i="0" u="none" strike="noStrike" dirty="0">
                          <a:solidFill>
                            <a:srgbClr val="000000"/>
                          </a:solidFill>
                          <a:latin typeface="+mj-lt"/>
                        </a:rPr>
                        <a:t>Date of Parental Consent to Evaluate C to B</a:t>
                      </a:r>
                    </a:p>
                  </a:txBody>
                  <a:tcPr marL="0" marR="0" marT="0" marB="0"/>
                </a:tc>
                <a:tc>
                  <a:txBody>
                    <a:bodyPr/>
                    <a:lstStyle/>
                    <a:p>
                      <a:pPr algn="l" fontAlgn="t"/>
                      <a:r>
                        <a:rPr lang="en-US" sz="1000" b="0" i="0" u="none" strike="noStrike">
                          <a:solidFill>
                            <a:srgbClr val="000000"/>
                          </a:solidFill>
                          <a:latin typeface="+mj-lt"/>
                        </a:rPr>
                        <a:t>Date of Initial Eligibility Meeting Part B</a:t>
                      </a:r>
                    </a:p>
                  </a:txBody>
                  <a:tcPr marL="0" marR="0" marT="0" marB="0"/>
                </a:tc>
              </a:tr>
              <a:tr h="595272">
                <a:tc>
                  <a:txBody>
                    <a:bodyPr/>
                    <a:lstStyle/>
                    <a:p>
                      <a:pPr algn="l" fontAlgn="t"/>
                      <a:r>
                        <a:rPr lang="en-US" sz="1000" b="0" i="0" u="none" strike="noStrike">
                          <a:solidFill>
                            <a:srgbClr val="000000"/>
                          </a:solidFill>
                          <a:latin typeface="+mj-lt"/>
                        </a:rPr>
                        <a:t>Student's Date of Birth</a:t>
                      </a:r>
                    </a:p>
                  </a:txBody>
                  <a:tcPr marL="0" marR="0" marT="0" marB="0"/>
                </a:tc>
                <a:tc>
                  <a:txBody>
                    <a:bodyPr/>
                    <a:lstStyle/>
                    <a:p>
                      <a:pPr algn="l" fontAlgn="t"/>
                      <a:r>
                        <a:rPr lang="en-US" sz="1000" b="0" i="0" u="none" strike="noStrike">
                          <a:solidFill>
                            <a:srgbClr val="000000"/>
                          </a:solidFill>
                          <a:latin typeface="+mj-lt"/>
                        </a:rPr>
                        <a:t>Date of Exit from Special Education</a:t>
                      </a:r>
                    </a:p>
                  </a:txBody>
                  <a:tcPr marL="0" marR="0" marT="0" marB="0"/>
                </a:tc>
                <a:tc>
                  <a:txBody>
                    <a:bodyPr/>
                    <a:lstStyle/>
                    <a:p>
                      <a:pPr algn="l" fontAlgn="t"/>
                      <a:r>
                        <a:rPr lang="en-US" sz="1000" b="0" i="0" u="none" strike="noStrike">
                          <a:solidFill>
                            <a:srgbClr val="000000"/>
                          </a:solidFill>
                          <a:latin typeface="+mj-lt"/>
                        </a:rPr>
                        <a:t>Special Education/Part C Referral</a:t>
                      </a:r>
                    </a:p>
                  </a:txBody>
                  <a:tcPr marL="0" marR="0" marT="0" marB="0"/>
                </a:tc>
                <a:tc>
                  <a:txBody>
                    <a:bodyPr/>
                    <a:lstStyle/>
                    <a:p>
                      <a:pPr algn="l" fontAlgn="t"/>
                      <a:r>
                        <a:rPr lang="en-US" sz="1000" b="0" i="0" u="none" strike="noStrike" dirty="0">
                          <a:solidFill>
                            <a:srgbClr val="000000"/>
                          </a:solidFill>
                          <a:latin typeface="+mj-lt"/>
                        </a:rPr>
                        <a:t>Date Evaluation Completed C to B</a:t>
                      </a:r>
                    </a:p>
                  </a:txBody>
                  <a:tcPr marL="0" marR="0" marT="0" marB="0"/>
                </a:tc>
                <a:tc>
                  <a:txBody>
                    <a:bodyPr/>
                    <a:lstStyle/>
                    <a:p>
                      <a:pPr algn="l" fontAlgn="t"/>
                      <a:r>
                        <a:rPr lang="en-US" sz="1000" b="0" i="0" u="none" strike="noStrike">
                          <a:solidFill>
                            <a:srgbClr val="000000"/>
                          </a:solidFill>
                          <a:latin typeface="+mj-lt"/>
                        </a:rPr>
                        <a:t>Date Initial IEP was Finalized Part B</a:t>
                      </a:r>
                    </a:p>
                  </a:txBody>
                  <a:tcPr marL="0" marR="0" marT="0" marB="0"/>
                </a:tc>
              </a:tr>
              <a:tr h="398507">
                <a:tc>
                  <a:txBody>
                    <a:bodyPr/>
                    <a:lstStyle/>
                    <a:p>
                      <a:pPr algn="l" fontAlgn="t"/>
                      <a:r>
                        <a:rPr lang="en-US" sz="1000" b="0" i="0" u="none" strike="noStrike">
                          <a:solidFill>
                            <a:srgbClr val="000000"/>
                          </a:solidFill>
                          <a:latin typeface="+mj-lt"/>
                        </a:rPr>
                        <a:t>Primary Disability</a:t>
                      </a:r>
                    </a:p>
                  </a:txBody>
                  <a:tcPr marL="0" marR="0" marT="0" marB="0"/>
                </a:tc>
                <a:tc>
                  <a:txBody>
                    <a:bodyPr/>
                    <a:lstStyle/>
                    <a:p>
                      <a:pPr algn="l" fontAlgn="t"/>
                      <a:r>
                        <a:rPr lang="en-US" sz="1000" b="0" i="0" u="none" strike="noStrike">
                          <a:solidFill>
                            <a:srgbClr val="000000"/>
                          </a:solidFill>
                          <a:latin typeface="+mj-lt"/>
                        </a:rPr>
                        <a:t>Educational Environment</a:t>
                      </a:r>
                    </a:p>
                  </a:txBody>
                  <a:tcPr marL="0" marR="0" marT="0" marB="0"/>
                </a:tc>
                <a:tc>
                  <a:txBody>
                    <a:bodyPr/>
                    <a:lstStyle/>
                    <a:p>
                      <a:pPr algn="l" fontAlgn="t"/>
                      <a:r>
                        <a:rPr lang="en-US" sz="1000" b="0" i="0" u="none" strike="noStrike">
                          <a:solidFill>
                            <a:srgbClr val="000000"/>
                          </a:solidFill>
                          <a:latin typeface="+mj-lt"/>
                        </a:rPr>
                        <a:t>Current Eligibility and Services</a:t>
                      </a:r>
                    </a:p>
                  </a:txBody>
                  <a:tcPr marL="0" marR="0" marT="0" marB="0"/>
                </a:tc>
                <a:tc>
                  <a:txBody>
                    <a:bodyPr/>
                    <a:lstStyle/>
                    <a:p>
                      <a:pPr algn="l" fontAlgn="t"/>
                      <a:r>
                        <a:rPr lang="en-US" sz="1000" b="0" i="0" u="none" strike="noStrike" dirty="0">
                          <a:solidFill>
                            <a:srgbClr val="000000"/>
                          </a:solidFill>
                          <a:latin typeface="+mj-lt"/>
                        </a:rPr>
                        <a:t>Reason for Delay in Completing Evaluation C to B</a:t>
                      </a:r>
                    </a:p>
                  </a:txBody>
                  <a:tcPr marL="0" marR="0" marT="0" marB="0"/>
                </a:tc>
                <a:tc>
                  <a:txBody>
                    <a:bodyPr/>
                    <a:lstStyle/>
                    <a:p>
                      <a:pPr algn="l" fontAlgn="t"/>
                      <a:r>
                        <a:rPr lang="en-US" sz="1000" b="0" i="0" u="none" strike="noStrike" dirty="0">
                          <a:solidFill>
                            <a:srgbClr val="000000"/>
                          </a:solidFill>
                          <a:latin typeface="+mj-lt"/>
                        </a:rPr>
                        <a:t>Reason for Delay in Finalizing the Initial IEP Part B</a:t>
                      </a:r>
                    </a:p>
                  </a:txBody>
                  <a:tcPr marL="0" marR="0" marT="0" marB="0"/>
                </a:tc>
              </a:tr>
              <a:tr h="351023">
                <a:tc>
                  <a:txBody>
                    <a:bodyPr/>
                    <a:lstStyle/>
                    <a:p>
                      <a:pPr algn="l" fontAlgn="t"/>
                      <a:r>
                        <a:rPr lang="en-US" sz="1000" b="0" i="0" u="none" strike="noStrike">
                          <a:solidFill>
                            <a:srgbClr val="000000"/>
                          </a:solidFill>
                          <a:latin typeface="+mj-lt"/>
                        </a:rPr>
                        <a:t>School Code</a:t>
                      </a:r>
                    </a:p>
                  </a:txBody>
                  <a:tcPr marL="0" marR="0" marT="0" marB="0"/>
                </a:tc>
                <a:tc>
                  <a:txBody>
                    <a:bodyPr/>
                    <a:lstStyle/>
                    <a:p>
                      <a:pPr algn="l" fontAlgn="t"/>
                      <a:r>
                        <a:rPr lang="en-US" sz="1000" b="0" i="0" u="none" strike="noStrike" dirty="0">
                          <a:solidFill>
                            <a:srgbClr val="FF0000"/>
                          </a:solidFill>
                          <a:latin typeface="+mj-lt"/>
                        </a:rPr>
                        <a:t>Primary Service Provider's EDID</a:t>
                      </a:r>
                    </a:p>
                  </a:txBody>
                  <a:tcPr marL="0" marR="0" marT="0" marB="0"/>
                </a:tc>
                <a:tc>
                  <a:txBody>
                    <a:bodyPr/>
                    <a:lstStyle/>
                    <a:p>
                      <a:pPr algn="l" fontAlgn="t"/>
                      <a:r>
                        <a:rPr lang="en-US" sz="1000" b="0" i="0" u="none" strike="noStrike">
                          <a:solidFill>
                            <a:srgbClr val="000000"/>
                          </a:solidFill>
                          <a:latin typeface="+mj-lt"/>
                        </a:rPr>
                        <a:t>Date Referred for Part C Evaluation</a:t>
                      </a:r>
                    </a:p>
                  </a:txBody>
                  <a:tcPr marL="0" marR="0" marT="0" marB="0"/>
                </a:tc>
                <a:tc>
                  <a:txBody>
                    <a:bodyPr/>
                    <a:lstStyle/>
                    <a:p>
                      <a:pPr algn="l" fontAlgn="t"/>
                      <a:r>
                        <a:rPr lang="en-US" sz="1000" b="0" i="0" u="none" strike="noStrike" dirty="0">
                          <a:solidFill>
                            <a:srgbClr val="000000"/>
                          </a:solidFill>
                          <a:latin typeface="+mj-lt"/>
                        </a:rPr>
                        <a:t>Date of Initial Eligibility Meeting C to B</a:t>
                      </a:r>
                    </a:p>
                  </a:txBody>
                  <a:tcPr marL="0" marR="0" marT="0" marB="0"/>
                </a:tc>
                <a:tc>
                  <a:txBody>
                    <a:bodyPr/>
                    <a:lstStyle/>
                    <a:p>
                      <a:pPr algn="l" fontAlgn="t"/>
                      <a:r>
                        <a:rPr lang="en-US" sz="1000" b="0" i="0" u="none" strike="noStrike" dirty="0">
                          <a:solidFill>
                            <a:srgbClr val="000000"/>
                          </a:solidFill>
                          <a:latin typeface="+mj-lt"/>
                        </a:rPr>
                        <a:t>Date IEP was Implemented Part B</a:t>
                      </a:r>
                    </a:p>
                  </a:txBody>
                  <a:tcPr marL="0" marR="0" marT="0" marB="0"/>
                </a:tc>
              </a:tr>
              <a:tr h="351023">
                <a:tc>
                  <a:txBody>
                    <a:bodyPr/>
                    <a:lstStyle/>
                    <a:p>
                      <a:pPr algn="l" fontAlgn="t"/>
                      <a:r>
                        <a:rPr lang="en-US" sz="1000" b="0" i="0" u="none" strike="noStrike" dirty="0">
                          <a:solidFill>
                            <a:srgbClr val="FF0000"/>
                          </a:solidFill>
                          <a:latin typeface="+mj-lt"/>
                        </a:rPr>
                        <a:t>Program Code</a:t>
                      </a:r>
                    </a:p>
                  </a:txBody>
                  <a:tcPr marL="0" marR="0" marT="0" marB="0"/>
                </a:tc>
                <a:tc>
                  <a:txBody>
                    <a:bodyPr/>
                    <a:lstStyle/>
                    <a:p>
                      <a:pPr algn="l" fontAlgn="t"/>
                      <a:r>
                        <a:rPr lang="en-US" sz="1000" b="0" i="0" u="none" strike="noStrike" dirty="0">
                          <a:solidFill>
                            <a:srgbClr val="FF0000"/>
                          </a:solidFill>
                          <a:latin typeface="+mj-lt"/>
                        </a:rPr>
                        <a:t>Secondary Service Provider EDID 1</a:t>
                      </a:r>
                    </a:p>
                  </a:txBody>
                  <a:tcPr marL="0" marR="0" marT="0" marB="0"/>
                </a:tc>
                <a:tc>
                  <a:txBody>
                    <a:bodyPr/>
                    <a:lstStyle/>
                    <a:p>
                      <a:pPr algn="l" fontAlgn="t"/>
                      <a:r>
                        <a:rPr lang="en-US" sz="1000" b="0" i="0" u="none" strike="noStrike">
                          <a:solidFill>
                            <a:srgbClr val="000000"/>
                          </a:solidFill>
                          <a:latin typeface="+mj-lt"/>
                        </a:rPr>
                        <a:t>Date of Parental Consent To Evaluate Part C</a:t>
                      </a:r>
                    </a:p>
                  </a:txBody>
                  <a:tcPr marL="0" marR="0" marT="0" marB="0"/>
                </a:tc>
                <a:tc>
                  <a:txBody>
                    <a:bodyPr/>
                    <a:lstStyle/>
                    <a:p>
                      <a:pPr algn="l" fontAlgn="t"/>
                      <a:r>
                        <a:rPr lang="en-US" sz="1000" b="0" i="0" u="none" strike="noStrike">
                          <a:solidFill>
                            <a:srgbClr val="000000"/>
                          </a:solidFill>
                          <a:latin typeface="+mj-lt"/>
                        </a:rPr>
                        <a:t>Reason for Delay in Initial Eligibility Meeting C to B</a:t>
                      </a:r>
                    </a:p>
                  </a:txBody>
                  <a:tcPr marL="0" marR="0" marT="0" marB="0"/>
                </a:tc>
                <a:tc>
                  <a:txBody>
                    <a:bodyPr/>
                    <a:lstStyle/>
                    <a:p>
                      <a:pPr algn="l" fontAlgn="t"/>
                      <a:r>
                        <a:rPr lang="en-US" sz="1000" b="0" i="0" u="none" strike="noStrike" dirty="0">
                          <a:solidFill>
                            <a:srgbClr val="000000"/>
                          </a:solidFill>
                          <a:latin typeface="+mj-lt"/>
                        </a:rPr>
                        <a:t>Reason the IEP was Never Implemented Part B</a:t>
                      </a:r>
                    </a:p>
                  </a:txBody>
                  <a:tcPr marL="0" marR="0" marT="0" marB="0"/>
                </a:tc>
              </a:tr>
              <a:tr h="351023">
                <a:tc>
                  <a:txBody>
                    <a:bodyPr/>
                    <a:lstStyle/>
                    <a:p>
                      <a:pPr algn="l" fontAlgn="t"/>
                      <a:r>
                        <a:rPr lang="en-US" sz="1000" b="0" i="0" u="none" strike="noStrike" dirty="0">
                          <a:solidFill>
                            <a:srgbClr val="000000"/>
                          </a:solidFill>
                          <a:latin typeface="+mj-lt"/>
                        </a:rPr>
                        <a:t>District of Attendance</a:t>
                      </a:r>
                    </a:p>
                  </a:txBody>
                  <a:tcPr marL="0" marR="0" marT="0" marB="0"/>
                </a:tc>
                <a:tc>
                  <a:txBody>
                    <a:bodyPr/>
                    <a:lstStyle/>
                    <a:p>
                      <a:pPr algn="l" fontAlgn="t"/>
                      <a:r>
                        <a:rPr lang="en-US" sz="1000" b="0" i="0" u="none" strike="noStrike" dirty="0">
                          <a:solidFill>
                            <a:srgbClr val="FF0000"/>
                          </a:solidFill>
                          <a:latin typeface="+mj-lt"/>
                        </a:rPr>
                        <a:t>Secondary Service Provider EDID 2</a:t>
                      </a:r>
                    </a:p>
                  </a:txBody>
                  <a:tcPr marL="0" marR="0" marT="0" marB="0"/>
                </a:tc>
                <a:tc>
                  <a:txBody>
                    <a:bodyPr/>
                    <a:lstStyle/>
                    <a:p>
                      <a:pPr algn="l" fontAlgn="t"/>
                      <a:r>
                        <a:rPr lang="en-US" sz="1000" b="0" i="0" u="none" strike="noStrike" dirty="0">
                          <a:solidFill>
                            <a:srgbClr val="000000"/>
                          </a:solidFill>
                          <a:latin typeface="+mj-lt"/>
                        </a:rPr>
                        <a:t>Date Evaluation Completed Part C</a:t>
                      </a:r>
                    </a:p>
                  </a:txBody>
                  <a:tcPr marL="0" marR="0" marT="0" marB="0"/>
                </a:tc>
                <a:tc>
                  <a:txBody>
                    <a:bodyPr/>
                    <a:lstStyle/>
                    <a:p>
                      <a:pPr algn="l" fontAlgn="t"/>
                      <a:r>
                        <a:rPr lang="en-US" sz="1000" b="0" i="0" u="none" strike="noStrike" dirty="0">
                          <a:solidFill>
                            <a:srgbClr val="000000"/>
                          </a:solidFill>
                          <a:latin typeface="+mj-lt"/>
                        </a:rPr>
                        <a:t>Date IEP was Implemented C to B</a:t>
                      </a:r>
                    </a:p>
                  </a:txBody>
                  <a:tcPr marL="0" marR="0" marT="0" marB="0"/>
                </a:tc>
                <a:tc>
                  <a:txBody>
                    <a:bodyPr/>
                    <a:lstStyle/>
                    <a:p>
                      <a:pPr algn="l" fontAlgn="t"/>
                      <a:r>
                        <a:rPr lang="en-US" sz="1000" b="0" i="0" u="none" strike="noStrike" dirty="0">
                          <a:solidFill>
                            <a:srgbClr val="FF0000"/>
                          </a:solidFill>
                          <a:latin typeface="+mj-lt"/>
                        </a:rPr>
                        <a:t>Eligibility and Services Path 3</a:t>
                      </a:r>
                    </a:p>
                  </a:txBody>
                  <a:tcPr marL="0" marR="0" marT="0" marB="0"/>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sz="2000" dirty="0" smtClean="0"/>
              <a:t>Date </a:t>
            </a:r>
            <a:r>
              <a:rPr lang="en-US" sz="2000" dirty="0"/>
              <a:t>of Entry to Special Education – </a:t>
            </a:r>
            <a:r>
              <a:rPr lang="en-US" sz="2000" b="0" dirty="0"/>
              <a:t>The month, day, year (</a:t>
            </a:r>
            <a:r>
              <a:rPr lang="en-US" sz="2000" b="0" dirty="0" err="1"/>
              <a:t>mmddyyyy</a:t>
            </a:r>
            <a:r>
              <a:rPr lang="en-US" sz="2000" b="0" dirty="0"/>
              <a:t>) the student started Special Education services in the current school year. This is the date the IEP was implemented in the current school year. If the IEP was implemented in a previous school year, use the first day of school </a:t>
            </a:r>
            <a:r>
              <a:rPr lang="en-US" sz="2000" b="0" dirty="0" smtClean="0"/>
              <a:t>or the first day of the collection period.   </a:t>
            </a:r>
          </a:p>
          <a:p>
            <a:pPr lvl="1"/>
            <a:r>
              <a:rPr lang="en-US" sz="1800" dirty="0" smtClean="0"/>
              <a:t>For transfer students, use the date the child started services (or school) in your AU</a:t>
            </a:r>
            <a:endParaRPr lang="en-US" sz="1800" b="0" dirty="0"/>
          </a:p>
          <a:p>
            <a:r>
              <a:rPr lang="en-US" sz="2000" dirty="0"/>
              <a:t>Date of Exit From Special Education </a:t>
            </a:r>
            <a:r>
              <a:rPr lang="en-US" sz="2000" b="0" dirty="0"/>
              <a:t>– </a:t>
            </a:r>
            <a:r>
              <a:rPr lang="en-US" sz="2000" dirty="0"/>
              <a:t>– </a:t>
            </a:r>
            <a:r>
              <a:rPr lang="en-US" sz="2000" b="0" dirty="0"/>
              <a:t>The month, day, year (</a:t>
            </a:r>
            <a:r>
              <a:rPr lang="en-US" sz="2000" b="0" dirty="0" err="1"/>
              <a:t>mmddyyyy</a:t>
            </a:r>
            <a:r>
              <a:rPr lang="en-US" sz="2000" b="0" dirty="0"/>
              <a:t>) the student was exited from Special Education services. If student is still active, this field must be zero-filled. This is the date the student last received Special Education and related services in your Administrative Unit prior to leaving the district, being staffed out, etc. </a:t>
            </a:r>
            <a:endParaRPr lang="en-US" sz="2000" b="0" dirty="0" smtClean="0"/>
          </a:p>
          <a:p>
            <a:endParaRPr lang="en-US" dirty="0"/>
          </a:p>
        </p:txBody>
      </p:sp>
      <p:sp>
        <p:nvSpPr>
          <p:cNvPr id="2" name="Title 1"/>
          <p:cNvSpPr>
            <a:spLocks noGrp="1"/>
          </p:cNvSpPr>
          <p:nvPr>
            <p:ph type="title"/>
          </p:nvPr>
        </p:nvSpPr>
        <p:spPr/>
        <p:txBody>
          <a:bodyPr/>
          <a:lstStyle/>
          <a:p>
            <a:r>
              <a:rPr lang="en-US" dirty="0" smtClean="0"/>
              <a:t>Sped Participation File –new fields</a:t>
            </a:r>
            <a:endParaRPr lang="en-US" dirty="0"/>
          </a:p>
        </p:txBody>
      </p:sp>
      <p:sp>
        <p:nvSpPr>
          <p:cNvPr id="3" name="Footer Placeholder 2"/>
          <p:cNvSpPr>
            <a:spLocks noGrp="1"/>
          </p:cNvSpPr>
          <p:nvPr>
            <p:ph type="ftr" sz="quarter" idx="10"/>
          </p:nvPr>
        </p:nvSpPr>
        <p:spPr/>
        <p:txBody>
          <a:bodyPr/>
          <a:lstStyle/>
          <a:p>
            <a:pPr>
              <a:defRPr/>
            </a:pPr>
            <a:fld id="{C8C00344-A297-48B9-BC95-6E679031FAAE}" type="slidenum">
              <a:rPr lang="en-US" smtClean="0"/>
              <a:pPr>
                <a:defRPr/>
              </a:pPr>
              <a:t>32</a:t>
            </a:fld>
            <a:endParaRPr lang="en-US" dirty="0"/>
          </a:p>
        </p:txBody>
      </p:sp>
    </p:spTree>
    <p:extLst>
      <p:ext uri="{BB962C8B-B14F-4D97-AF65-F5344CB8AC3E}">
        <p14:creationId xmlns:p14="http://schemas.microsoft.com/office/powerpoint/2010/main" val="6849714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Program Code </a:t>
            </a:r>
            <a:r>
              <a:rPr lang="en-US" b="0" dirty="0" smtClean="0"/>
              <a:t>:  </a:t>
            </a:r>
            <a:r>
              <a:rPr lang="en-US" altLang="en-US" b="0" dirty="0" smtClean="0"/>
              <a:t>(4 </a:t>
            </a:r>
            <a:r>
              <a:rPr lang="en-US" altLang="en-US" b="0" dirty="0"/>
              <a:t>digits) for students attending programs, private facilities, or being home-schooled.  Exception requests will not be needed for these students! </a:t>
            </a:r>
            <a:endParaRPr lang="en-US" altLang="en-US" b="0" dirty="0" smtClean="0"/>
          </a:p>
          <a:p>
            <a:r>
              <a:rPr lang="en-US" altLang="en-US" b="0" dirty="0" smtClean="0"/>
              <a:t>Link </a:t>
            </a:r>
            <a:r>
              <a:rPr lang="en-US" altLang="en-US" b="0" dirty="0"/>
              <a:t>to Program Codes:  </a:t>
            </a:r>
            <a:r>
              <a:rPr lang="en-US" altLang="en-US" b="0" dirty="0">
                <a:hlinkClick r:id="rId2"/>
              </a:rPr>
              <a:t>http://</a:t>
            </a:r>
            <a:r>
              <a:rPr lang="en-US" altLang="en-US" b="0" dirty="0" smtClean="0">
                <a:hlinkClick r:id="rId2"/>
              </a:rPr>
              <a:t>www.cde.state.co.us/datapipeline/org_sped_program_codes</a:t>
            </a:r>
            <a:r>
              <a:rPr lang="en-US" altLang="en-US" b="0" dirty="0" smtClean="0"/>
              <a:t> </a:t>
            </a:r>
            <a:endParaRPr lang="en-US" altLang="en-US" b="0" dirty="0"/>
          </a:p>
          <a:p>
            <a:pPr marL="273050">
              <a:buFont typeface="Wingdings" pitchFamily="2" charset="2"/>
              <a:buChar char="§"/>
            </a:pPr>
            <a:r>
              <a:rPr lang="en-US" altLang="en-US" dirty="0"/>
              <a:t>Eligibility and </a:t>
            </a:r>
            <a:r>
              <a:rPr lang="en-US" altLang="en-US" dirty="0" smtClean="0"/>
              <a:t>Services field </a:t>
            </a:r>
            <a:r>
              <a:rPr lang="en-US" altLang="en-US" dirty="0"/>
              <a:t>in each </a:t>
            </a:r>
            <a:r>
              <a:rPr lang="en-US" altLang="en-US" dirty="0" smtClean="0"/>
              <a:t>path now</a:t>
            </a:r>
            <a:r>
              <a:rPr lang="en-US" altLang="en-US" b="0" dirty="0" smtClean="0"/>
              <a:t>: </a:t>
            </a:r>
            <a:endParaRPr lang="en-US" altLang="en-US" b="0" dirty="0"/>
          </a:p>
          <a:p>
            <a:pPr marL="547688" lvl="1" indent="-182563">
              <a:buFont typeface="Wingdings" pitchFamily="2" charset="2"/>
              <a:buChar char="§"/>
            </a:pPr>
            <a:r>
              <a:rPr lang="en-US" altLang="en-US" dirty="0"/>
              <a:t>Eligibility and Services Path 1 </a:t>
            </a:r>
          </a:p>
          <a:p>
            <a:pPr marL="547688" lvl="1" indent="-182563">
              <a:buFont typeface="Wingdings" pitchFamily="2" charset="2"/>
              <a:buChar char="§"/>
            </a:pPr>
            <a:r>
              <a:rPr lang="en-US" altLang="en-US" dirty="0"/>
              <a:t>Eligibility and Services Path 2 </a:t>
            </a:r>
          </a:p>
          <a:p>
            <a:pPr marL="547688" lvl="1" indent="-182563">
              <a:buFont typeface="Wingdings" pitchFamily="2" charset="2"/>
              <a:buChar char="§"/>
            </a:pPr>
            <a:r>
              <a:rPr lang="en-US" altLang="en-US" dirty="0"/>
              <a:t>Eligibility and Services Path 3</a:t>
            </a:r>
          </a:p>
          <a:p>
            <a:endParaRPr lang="en-US" b="0" dirty="0" smtClean="0"/>
          </a:p>
          <a:p>
            <a:endParaRPr lang="en-US" dirty="0"/>
          </a:p>
        </p:txBody>
      </p:sp>
      <p:sp>
        <p:nvSpPr>
          <p:cNvPr id="3" name="Title 2"/>
          <p:cNvSpPr>
            <a:spLocks noGrp="1"/>
          </p:cNvSpPr>
          <p:nvPr>
            <p:ph type="title"/>
          </p:nvPr>
        </p:nvSpPr>
        <p:spPr/>
        <p:txBody>
          <a:bodyPr/>
          <a:lstStyle/>
          <a:p>
            <a:r>
              <a:rPr lang="en-US" dirty="0"/>
              <a:t>Sped Participation File –new fields</a:t>
            </a:r>
          </a:p>
        </p:txBody>
      </p:sp>
      <p:sp>
        <p:nvSpPr>
          <p:cNvPr id="4" name="Footer Placeholder 3"/>
          <p:cNvSpPr>
            <a:spLocks noGrp="1"/>
          </p:cNvSpPr>
          <p:nvPr>
            <p:ph type="ftr" sz="quarter" idx="10"/>
          </p:nvPr>
        </p:nvSpPr>
        <p:spPr/>
        <p:txBody>
          <a:bodyPr/>
          <a:lstStyle/>
          <a:p>
            <a:pPr>
              <a:defRPr/>
            </a:pPr>
            <a:fld id="{E8961815-ECD1-4DED-ACF2-3FB9DA90E339}" type="slidenum">
              <a:rPr lang="en-US" smtClean="0"/>
              <a:pPr>
                <a:defRPr/>
              </a:pPr>
              <a:t>33</a:t>
            </a:fld>
            <a:endParaRPr lang="en-US" dirty="0"/>
          </a:p>
        </p:txBody>
      </p:sp>
    </p:spTree>
    <p:extLst>
      <p:ext uri="{BB962C8B-B14F-4D97-AF65-F5344CB8AC3E}">
        <p14:creationId xmlns:p14="http://schemas.microsoft.com/office/powerpoint/2010/main" val="25853693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Primary Service Provider’s EDID </a:t>
            </a:r>
            <a:r>
              <a:rPr lang="en-US" b="0" dirty="0"/>
              <a:t>– Enter the EDID Number for the student’s Primary Provider/Service Coordinator and up to four Secondary Service Providers if the student is receiving his/her educational services from the staff of the reporting administrative unit. </a:t>
            </a:r>
          </a:p>
          <a:p>
            <a:r>
              <a:rPr lang="en-US" dirty="0" smtClean="0"/>
              <a:t>Secondary </a:t>
            </a:r>
            <a:r>
              <a:rPr lang="en-US" dirty="0"/>
              <a:t>Service Provider’s EDID </a:t>
            </a:r>
            <a:r>
              <a:rPr lang="en-US" dirty="0" smtClean="0"/>
              <a:t>1,2,3,4 </a:t>
            </a:r>
            <a:r>
              <a:rPr lang="en-US" dirty="0"/>
              <a:t>– </a:t>
            </a:r>
            <a:r>
              <a:rPr lang="en-US" b="0" dirty="0"/>
              <a:t>Enter the EDID for student’s secondary service </a:t>
            </a:r>
            <a:r>
              <a:rPr lang="en-US" b="0" dirty="0" smtClean="0"/>
              <a:t>providers. </a:t>
            </a:r>
            <a:endParaRPr lang="en-US" b="0" dirty="0"/>
          </a:p>
        </p:txBody>
      </p:sp>
      <p:sp>
        <p:nvSpPr>
          <p:cNvPr id="3" name="Title 2"/>
          <p:cNvSpPr>
            <a:spLocks noGrp="1"/>
          </p:cNvSpPr>
          <p:nvPr>
            <p:ph type="title"/>
          </p:nvPr>
        </p:nvSpPr>
        <p:spPr/>
        <p:txBody>
          <a:bodyPr/>
          <a:lstStyle/>
          <a:p>
            <a:r>
              <a:rPr lang="en-US" dirty="0"/>
              <a:t>Sped Participation File –new fields</a:t>
            </a:r>
          </a:p>
        </p:txBody>
      </p:sp>
      <p:sp>
        <p:nvSpPr>
          <p:cNvPr id="4" name="Footer Placeholder 3"/>
          <p:cNvSpPr>
            <a:spLocks noGrp="1"/>
          </p:cNvSpPr>
          <p:nvPr>
            <p:ph type="ftr" sz="quarter" idx="10"/>
          </p:nvPr>
        </p:nvSpPr>
        <p:spPr/>
        <p:txBody>
          <a:bodyPr/>
          <a:lstStyle/>
          <a:p>
            <a:pPr>
              <a:defRPr/>
            </a:pPr>
            <a:fld id="{E8961815-ECD1-4DED-ACF2-3FB9DA90E339}" type="slidenum">
              <a:rPr lang="en-US" smtClean="0"/>
              <a:pPr>
                <a:defRPr/>
              </a:pPr>
              <a:t>34</a:t>
            </a:fld>
            <a:endParaRPr lang="en-US" dirty="0"/>
          </a:p>
        </p:txBody>
      </p:sp>
    </p:spTree>
    <p:extLst>
      <p:ext uri="{BB962C8B-B14F-4D97-AF65-F5344CB8AC3E}">
        <p14:creationId xmlns:p14="http://schemas.microsoft.com/office/powerpoint/2010/main" val="26568388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381000" y="355600"/>
            <a:ext cx="8382000" cy="1054100"/>
          </a:xfrm>
          <a:prstGeom prst="rect">
            <a:avLst/>
          </a:prstGeom>
        </p:spPr>
        <p:txBody>
          <a:bodyPr vert="horz" lIns="91440" tIns="45720" rIns="91440" bIns="45720" rtlCol="0" anchor="ctr">
            <a:no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3600" spc="200" dirty="0" smtClean="0">
                <a:solidFill>
                  <a:schemeClr val="bg1"/>
                </a:solidFill>
                <a:latin typeface="Palatino Linotype"/>
                <a:ea typeface="Palatino Linotype" pitchFamily="18" charset="0"/>
                <a:cs typeface="Palatino Linotype"/>
              </a:rPr>
              <a:t>Student Parent Association File</a:t>
            </a:r>
            <a:endParaRPr kumimoji="0" lang="en-US" sz="3600" b="0" i="0" u="none" strike="noStrike" kern="1200" cap="none" spc="200" normalizeH="0" baseline="0" noProof="0" dirty="0">
              <a:ln>
                <a:noFill/>
              </a:ln>
              <a:solidFill>
                <a:schemeClr val="bg1"/>
              </a:solidFill>
              <a:effectLst/>
              <a:uLnTx/>
              <a:uFillTx/>
              <a:latin typeface="Palatino Linotype"/>
              <a:ea typeface="Palatino Linotype" pitchFamily="18" charset="0"/>
              <a:cs typeface="Palatino Linotype"/>
            </a:endParaRPr>
          </a:p>
        </p:txBody>
      </p:sp>
      <p:graphicFrame>
        <p:nvGraphicFramePr>
          <p:cNvPr id="7" name="Table 6"/>
          <p:cNvGraphicFramePr>
            <a:graphicFrameLocks noGrp="1"/>
          </p:cNvGraphicFramePr>
          <p:nvPr>
            <p:extLst>
              <p:ext uri="{D42A27DB-BD31-4B8C-83A1-F6EECF244321}">
                <p14:modId xmlns:p14="http://schemas.microsoft.com/office/powerpoint/2010/main" val="678366917"/>
              </p:ext>
            </p:extLst>
          </p:nvPr>
        </p:nvGraphicFramePr>
        <p:xfrm>
          <a:off x="1012370" y="1752600"/>
          <a:ext cx="6574973" cy="4399074"/>
        </p:xfrm>
        <a:graphic>
          <a:graphicData uri="http://schemas.openxmlformats.org/drawingml/2006/table">
            <a:tbl>
              <a:tblPr firstRow="1" bandRow="1">
                <a:tableStyleId>{5C22544A-7EE6-4342-B048-85BDC9FD1C3A}</a:tableStyleId>
              </a:tblPr>
              <a:tblGrid>
                <a:gridCol w="2937971"/>
                <a:gridCol w="3637002"/>
              </a:tblGrid>
              <a:tr h="353633">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1800" spc="200" dirty="0" smtClean="0">
                          <a:solidFill>
                            <a:schemeClr val="bg1"/>
                          </a:solidFill>
                          <a:latin typeface="+mj-lt"/>
                          <a:ea typeface="Palatino Linotype" pitchFamily="18" charset="0"/>
                          <a:cs typeface="Palatino Linotype"/>
                        </a:rPr>
                        <a:t>Student </a:t>
                      </a:r>
                      <a:r>
                        <a:rPr lang="en-US" sz="1800" spc="200" dirty="0" smtClean="0">
                          <a:solidFill>
                            <a:schemeClr val="bg1"/>
                          </a:solidFill>
                          <a:latin typeface="+mn-lt"/>
                          <a:ea typeface="Palatino Linotype" pitchFamily="18" charset="0"/>
                          <a:cs typeface="Palatino Linotype"/>
                        </a:rPr>
                        <a:t>Parent</a:t>
                      </a:r>
                      <a:r>
                        <a:rPr lang="en-US" sz="1800" spc="200" dirty="0" smtClean="0">
                          <a:solidFill>
                            <a:schemeClr val="bg1"/>
                          </a:solidFill>
                          <a:latin typeface="+mj-lt"/>
                          <a:ea typeface="Palatino Linotype" pitchFamily="18" charset="0"/>
                          <a:cs typeface="Palatino Linotype"/>
                        </a:rPr>
                        <a:t> Association File</a:t>
                      </a:r>
                      <a:endParaRPr kumimoji="0" lang="en-US" sz="1800" b="0" i="0" u="none" strike="noStrike" kern="1200" cap="none" spc="200" normalizeH="0" baseline="0" noProof="0" dirty="0">
                        <a:ln>
                          <a:noFill/>
                        </a:ln>
                        <a:solidFill>
                          <a:schemeClr val="bg1"/>
                        </a:solidFill>
                        <a:effectLst/>
                        <a:uLnTx/>
                        <a:uFillTx/>
                        <a:latin typeface="+mj-lt"/>
                        <a:ea typeface="Palatino Linotype" pitchFamily="18" charset="0"/>
                        <a:cs typeface="Palatino Linotype"/>
                      </a:endParaRPr>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200" normalizeH="0" baseline="0" noProof="0" dirty="0">
                        <a:ln>
                          <a:noFill/>
                        </a:ln>
                        <a:solidFill>
                          <a:schemeClr val="bg1"/>
                        </a:solidFill>
                        <a:effectLst/>
                        <a:uLnTx/>
                        <a:uFillTx/>
                        <a:latin typeface="Palatino Linotype"/>
                        <a:ea typeface="Palatino Linotype" pitchFamily="18" charset="0"/>
                        <a:cs typeface="Palatino Linotype"/>
                      </a:endParaRPr>
                    </a:p>
                  </a:txBody>
                  <a:tcPr/>
                </a:tc>
              </a:tr>
              <a:tr h="377823">
                <a:tc>
                  <a:txBody>
                    <a:bodyPr/>
                    <a:lstStyle/>
                    <a:p>
                      <a:pPr algn="l" fontAlgn="t"/>
                      <a:r>
                        <a:rPr lang="en-US" sz="1400" b="0" i="0" u="none" strike="noStrike">
                          <a:solidFill>
                            <a:srgbClr val="000000"/>
                          </a:solidFill>
                          <a:latin typeface="+mj-lt"/>
                        </a:rPr>
                        <a:t>Admin Unit/SOP Code</a:t>
                      </a:r>
                    </a:p>
                  </a:txBody>
                  <a:tcPr marL="0" marR="0" marT="0" marB="0"/>
                </a:tc>
                <a:tc>
                  <a:txBody>
                    <a:bodyPr/>
                    <a:lstStyle/>
                    <a:p>
                      <a:pPr algn="l" fontAlgn="t"/>
                      <a:r>
                        <a:rPr lang="en-US" sz="1400" b="0" i="0" u="none" strike="noStrike">
                          <a:solidFill>
                            <a:srgbClr val="000000"/>
                          </a:solidFill>
                          <a:latin typeface="+mj-lt"/>
                        </a:rPr>
                        <a:t>Adult Contact's Middle Name</a:t>
                      </a:r>
                    </a:p>
                  </a:txBody>
                  <a:tcPr marL="0" marR="0" marT="0" marB="0"/>
                </a:tc>
              </a:tr>
              <a:tr h="377823">
                <a:tc>
                  <a:txBody>
                    <a:bodyPr/>
                    <a:lstStyle/>
                    <a:p>
                      <a:pPr algn="l" fontAlgn="t"/>
                      <a:r>
                        <a:rPr lang="en-US" sz="1400" b="0" i="0" u="none" strike="noStrike">
                          <a:solidFill>
                            <a:srgbClr val="000000"/>
                          </a:solidFill>
                          <a:latin typeface="+mj-lt"/>
                        </a:rPr>
                        <a:t>Student's State ID (SASID)</a:t>
                      </a:r>
                    </a:p>
                  </a:txBody>
                  <a:tcPr marL="0" marR="0" marT="0" marB="0"/>
                </a:tc>
                <a:tc>
                  <a:txBody>
                    <a:bodyPr/>
                    <a:lstStyle/>
                    <a:p>
                      <a:pPr algn="l" fontAlgn="t"/>
                      <a:r>
                        <a:rPr lang="en-US" sz="1400" b="0" i="0" u="none" strike="noStrike">
                          <a:solidFill>
                            <a:srgbClr val="000000"/>
                          </a:solidFill>
                          <a:latin typeface="+mj-lt"/>
                        </a:rPr>
                        <a:t>Adult Contact's Last Name</a:t>
                      </a:r>
                    </a:p>
                  </a:txBody>
                  <a:tcPr marL="0" marR="0" marT="0" marB="0"/>
                </a:tc>
              </a:tr>
              <a:tr h="377823">
                <a:tc>
                  <a:txBody>
                    <a:bodyPr/>
                    <a:lstStyle/>
                    <a:p>
                      <a:pPr algn="l" fontAlgn="t"/>
                      <a:r>
                        <a:rPr lang="en-US" sz="1400" b="0" i="0" u="none" strike="noStrike">
                          <a:solidFill>
                            <a:srgbClr val="000000"/>
                          </a:solidFill>
                          <a:latin typeface="+mj-lt"/>
                        </a:rPr>
                        <a:t>Local ID (LASID)</a:t>
                      </a:r>
                    </a:p>
                  </a:txBody>
                  <a:tcPr marL="0" marR="0" marT="0" marB="0"/>
                </a:tc>
                <a:tc>
                  <a:txBody>
                    <a:bodyPr/>
                    <a:lstStyle/>
                    <a:p>
                      <a:pPr algn="l" fontAlgn="t"/>
                      <a:r>
                        <a:rPr lang="en-US" sz="1400" b="0" i="0" u="none" strike="noStrike">
                          <a:solidFill>
                            <a:srgbClr val="000000"/>
                          </a:solidFill>
                          <a:latin typeface="+mj-lt"/>
                        </a:rPr>
                        <a:t>Adult Contact's Address</a:t>
                      </a:r>
                    </a:p>
                  </a:txBody>
                  <a:tcPr marL="0" marR="0" marT="0" marB="0"/>
                </a:tc>
              </a:tr>
              <a:tr h="377823">
                <a:tc>
                  <a:txBody>
                    <a:bodyPr/>
                    <a:lstStyle/>
                    <a:p>
                      <a:pPr algn="l" fontAlgn="t"/>
                      <a:r>
                        <a:rPr lang="en-US" sz="1400" b="0" i="0" u="none" strike="noStrike">
                          <a:solidFill>
                            <a:srgbClr val="000000"/>
                          </a:solidFill>
                          <a:latin typeface="+mj-lt"/>
                        </a:rPr>
                        <a:t>Student's First Name</a:t>
                      </a:r>
                    </a:p>
                  </a:txBody>
                  <a:tcPr marL="0" marR="0" marT="0" marB="0"/>
                </a:tc>
                <a:tc>
                  <a:txBody>
                    <a:bodyPr/>
                    <a:lstStyle/>
                    <a:p>
                      <a:pPr algn="l" fontAlgn="t"/>
                      <a:r>
                        <a:rPr lang="en-US" sz="1400" b="0" i="0" u="none" strike="noStrike">
                          <a:solidFill>
                            <a:srgbClr val="000000"/>
                          </a:solidFill>
                          <a:latin typeface="+mj-lt"/>
                        </a:rPr>
                        <a:t>Adult Contact's Address City</a:t>
                      </a:r>
                    </a:p>
                  </a:txBody>
                  <a:tcPr marL="0" marR="0" marT="0" marB="0"/>
                </a:tc>
              </a:tr>
              <a:tr h="377823">
                <a:tc>
                  <a:txBody>
                    <a:bodyPr/>
                    <a:lstStyle/>
                    <a:p>
                      <a:pPr algn="l" fontAlgn="t"/>
                      <a:r>
                        <a:rPr lang="en-US" sz="1400" b="0" i="0" u="none" strike="noStrike">
                          <a:solidFill>
                            <a:srgbClr val="000000"/>
                          </a:solidFill>
                          <a:latin typeface="+mj-lt"/>
                        </a:rPr>
                        <a:t>Student's Last Name</a:t>
                      </a:r>
                    </a:p>
                  </a:txBody>
                  <a:tcPr marL="0" marR="0" marT="0" marB="0"/>
                </a:tc>
                <a:tc>
                  <a:txBody>
                    <a:bodyPr/>
                    <a:lstStyle/>
                    <a:p>
                      <a:pPr algn="l" fontAlgn="t"/>
                      <a:r>
                        <a:rPr lang="en-US" sz="1400" b="0" i="0" u="none" strike="noStrike">
                          <a:solidFill>
                            <a:srgbClr val="000000"/>
                          </a:solidFill>
                          <a:latin typeface="+mj-lt"/>
                        </a:rPr>
                        <a:t>Adult Contact's Address State</a:t>
                      </a:r>
                    </a:p>
                  </a:txBody>
                  <a:tcPr marL="0" marR="0" marT="0" marB="0"/>
                </a:tc>
              </a:tr>
              <a:tr h="377823">
                <a:tc>
                  <a:txBody>
                    <a:bodyPr/>
                    <a:lstStyle/>
                    <a:p>
                      <a:pPr algn="l" fontAlgn="t"/>
                      <a:r>
                        <a:rPr lang="en-US" sz="1400" b="0" i="0" u="none" strike="noStrike">
                          <a:solidFill>
                            <a:srgbClr val="000000"/>
                          </a:solidFill>
                          <a:latin typeface="+mj-lt"/>
                        </a:rPr>
                        <a:t>Student's Gender</a:t>
                      </a:r>
                    </a:p>
                  </a:txBody>
                  <a:tcPr marL="0" marR="0" marT="0" marB="0"/>
                </a:tc>
                <a:tc>
                  <a:txBody>
                    <a:bodyPr/>
                    <a:lstStyle/>
                    <a:p>
                      <a:pPr algn="l" fontAlgn="t"/>
                      <a:r>
                        <a:rPr lang="en-US" sz="1400" b="0" i="0" u="none" strike="noStrike">
                          <a:solidFill>
                            <a:srgbClr val="000000"/>
                          </a:solidFill>
                          <a:latin typeface="+mj-lt"/>
                        </a:rPr>
                        <a:t>Adult Contact's Address Zip</a:t>
                      </a:r>
                    </a:p>
                  </a:txBody>
                  <a:tcPr marL="0" marR="0" marT="0" marB="0"/>
                </a:tc>
              </a:tr>
              <a:tr h="377823">
                <a:tc>
                  <a:txBody>
                    <a:bodyPr/>
                    <a:lstStyle/>
                    <a:p>
                      <a:pPr algn="l" fontAlgn="t"/>
                      <a:r>
                        <a:rPr lang="en-US" sz="1400" b="0" i="0" u="none" strike="noStrike">
                          <a:solidFill>
                            <a:srgbClr val="000000"/>
                          </a:solidFill>
                          <a:latin typeface="+mj-lt"/>
                        </a:rPr>
                        <a:t>Student's Date of Birth</a:t>
                      </a:r>
                    </a:p>
                  </a:txBody>
                  <a:tcPr marL="0" marR="0" marT="0" marB="0"/>
                </a:tc>
                <a:tc>
                  <a:txBody>
                    <a:bodyPr/>
                    <a:lstStyle/>
                    <a:p>
                      <a:pPr algn="l" fontAlgn="t"/>
                      <a:r>
                        <a:rPr lang="en-US" sz="1400" b="0" i="0" u="none" strike="noStrike">
                          <a:solidFill>
                            <a:srgbClr val="000000"/>
                          </a:solidFill>
                          <a:latin typeface="+mj-lt"/>
                        </a:rPr>
                        <a:t>Adult Contact's Primary Telephone Number</a:t>
                      </a:r>
                    </a:p>
                  </a:txBody>
                  <a:tcPr marL="0" marR="0" marT="0" marB="0"/>
                </a:tc>
              </a:tr>
              <a:tr h="377823">
                <a:tc>
                  <a:txBody>
                    <a:bodyPr/>
                    <a:lstStyle/>
                    <a:p>
                      <a:pPr algn="l" fontAlgn="t"/>
                      <a:r>
                        <a:rPr lang="en-US" sz="1400" b="0" i="0" u="none" strike="noStrike" dirty="0">
                          <a:solidFill>
                            <a:srgbClr val="FF0000"/>
                          </a:solidFill>
                          <a:latin typeface="+mj-lt"/>
                        </a:rPr>
                        <a:t>Primary Contact Status</a:t>
                      </a:r>
                    </a:p>
                  </a:txBody>
                  <a:tcPr marL="0" marR="0" marT="0" marB="0"/>
                </a:tc>
                <a:tc>
                  <a:txBody>
                    <a:bodyPr/>
                    <a:lstStyle/>
                    <a:p>
                      <a:pPr algn="l" fontAlgn="t"/>
                      <a:r>
                        <a:rPr lang="en-US" sz="1400" b="0" i="0" u="none" strike="noStrike">
                          <a:solidFill>
                            <a:srgbClr val="000000"/>
                          </a:solidFill>
                          <a:latin typeface="+mj-lt"/>
                        </a:rPr>
                        <a:t>Adult Contact's Secondary Telephone Number</a:t>
                      </a:r>
                    </a:p>
                  </a:txBody>
                  <a:tcPr marL="0" marR="0" marT="0" marB="0"/>
                </a:tc>
              </a:tr>
              <a:tr h="505365">
                <a:tc>
                  <a:txBody>
                    <a:bodyPr/>
                    <a:lstStyle/>
                    <a:p>
                      <a:pPr algn="l" fontAlgn="t"/>
                      <a:r>
                        <a:rPr lang="en-US" sz="1400" b="0" i="0" u="none" strike="noStrike" dirty="0">
                          <a:solidFill>
                            <a:srgbClr val="FF0000"/>
                          </a:solidFill>
                          <a:latin typeface="+mj-lt"/>
                        </a:rPr>
                        <a:t>Adult Contact ID</a:t>
                      </a:r>
                    </a:p>
                  </a:txBody>
                  <a:tcPr marL="0" marR="0" marT="0" marB="0"/>
                </a:tc>
                <a:tc>
                  <a:txBody>
                    <a:bodyPr/>
                    <a:lstStyle/>
                    <a:p>
                      <a:pPr algn="l" fontAlgn="t"/>
                      <a:r>
                        <a:rPr lang="en-US" sz="1400" b="0" i="0" u="none" strike="noStrike">
                          <a:solidFill>
                            <a:srgbClr val="000000"/>
                          </a:solidFill>
                          <a:latin typeface="+mj-lt"/>
                        </a:rPr>
                        <a:t>Adult Contact's Email Address</a:t>
                      </a:r>
                    </a:p>
                  </a:txBody>
                  <a:tcPr marL="0" marR="0" marT="0" marB="0"/>
                </a:tc>
              </a:tr>
              <a:tr h="505365">
                <a:tc>
                  <a:txBody>
                    <a:bodyPr/>
                    <a:lstStyle/>
                    <a:p>
                      <a:pPr algn="l" fontAlgn="t"/>
                      <a:r>
                        <a:rPr lang="en-US" sz="1400" b="0" i="0" u="none" strike="noStrike" dirty="0">
                          <a:solidFill>
                            <a:srgbClr val="000000"/>
                          </a:solidFill>
                          <a:latin typeface="+mj-lt"/>
                        </a:rPr>
                        <a:t>Adult Contact's First Name</a:t>
                      </a:r>
                    </a:p>
                  </a:txBody>
                  <a:tcPr marL="0" marR="0" marT="0" marB="0"/>
                </a:tc>
                <a:tc>
                  <a:txBody>
                    <a:bodyPr/>
                    <a:lstStyle/>
                    <a:p>
                      <a:pPr algn="l" fontAlgn="t"/>
                      <a:endParaRPr lang="en-US" sz="1400" b="0" i="0" u="none" strike="noStrike" dirty="0">
                        <a:solidFill>
                          <a:srgbClr val="000000"/>
                        </a:solidFill>
                        <a:latin typeface="+mj-lt"/>
                      </a:endParaRPr>
                    </a:p>
                  </a:txBody>
                  <a:tcPr marL="0" marR="0" marT="0" marB="0"/>
                </a:tc>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dirty="0"/>
              <a:t>Primary Contact Status – </a:t>
            </a:r>
            <a:r>
              <a:rPr lang="en-US" b="0" dirty="0"/>
              <a:t>Indicates this parent is the primary contact for this student. (Flag) </a:t>
            </a:r>
            <a:r>
              <a:rPr lang="en-US" b="0" dirty="0" smtClean="0"/>
              <a:t>  0  No   1 Yes</a:t>
            </a:r>
          </a:p>
          <a:p>
            <a:endParaRPr lang="en-US" b="0" dirty="0"/>
          </a:p>
          <a:p>
            <a:r>
              <a:rPr lang="en-US" dirty="0"/>
              <a:t>Adult Contact ID – </a:t>
            </a:r>
            <a:r>
              <a:rPr lang="en-US" b="0" dirty="0"/>
              <a:t>This is a Unique 10 digit identifier for each parent or guardian. Each AU will create and control their own list of IDs, and IDs can duplicate across AUs, but cannot duplicate within the same AU. </a:t>
            </a:r>
            <a:endParaRPr lang="en-US" b="0" dirty="0" smtClean="0"/>
          </a:p>
          <a:p>
            <a:pPr lvl="8"/>
            <a:endParaRPr lang="en-US" dirty="0"/>
          </a:p>
        </p:txBody>
      </p:sp>
      <p:sp>
        <p:nvSpPr>
          <p:cNvPr id="2" name="Title 1"/>
          <p:cNvSpPr>
            <a:spLocks noGrp="1"/>
          </p:cNvSpPr>
          <p:nvPr>
            <p:ph type="title"/>
          </p:nvPr>
        </p:nvSpPr>
        <p:spPr/>
        <p:txBody>
          <a:bodyPr/>
          <a:lstStyle/>
          <a:p>
            <a:r>
              <a:rPr lang="en-US" dirty="0" smtClean="0"/>
              <a:t>Student Parent Association file-new fields</a:t>
            </a:r>
            <a:endParaRPr lang="en-US" dirty="0"/>
          </a:p>
        </p:txBody>
      </p:sp>
      <p:sp>
        <p:nvSpPr>
          <p:cNvPr id="3" name="Footer Placeholder 2"/>
          <p:cNvSpPr>
            <a:spLocks noGrp="1"/>
          </p:cNvSpPr>
          <p:nvPr>
            <p:ph type="ftr" sz="quarter" idx="10"/>
          </p:nvPr>
        </p:nvSpPr>
        <p:spPr/>
        <p:txBody>
          <a:bodyPr/>
          <a:lstStyle/>
          <a:p>
            <a:pPr>
              <a:defRPr/>
            </a:pPr>
            <a:fld id="{C8C00344-A297-48B9-BC95-6E679031FAAE}" type="slidenum">
              <a:rPr lang="en-US" smtClean="0"/>
              <a:pPr>
                <a:defRPr/>
              </a:pPr>
              <a:t>36</a:t>
            </a:fld>
            <a:endParaRPr lang="en-US" dirty="0"/>
          </a:p>
        </p:txBody>
      </p:sp>
    </p:spTree>
    <p:extLst>
      <p:ext uri="{BB962C8B-B14F-4D97-AF65-F5344CB8AC3E}">
        <p14:creationId xmlns:p14="http://schemas.microsoft.com/office/powerpoint/2010/main" val="1349835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p:txBody>
          <a:bodyPr/>
          <a:lstStyle/>
          <a:p>
            <a:pPr>
              <a:buNone/>
            </a:pPr>
            <a:r>
              <a:rPr lang="en-US" b="0" dirty="0" smtClean="0"/>
              <a:t>The following information related to the Special Education IEP </a:t>
            </a:r>
          </a:p>
          <a:p>
            <a:pPr>
              <a:buNone/>
            </a:pPr>
            <a:r>
              <a:rPr lang="en-US" b="0" dirty="0" smtClean="0"/>
              <a:t>Interchanges may be found at the following location</a:t>
            </a:r>
          </a:p>
          <a:p>
            <a:pPr>
              <a:buNone/>
            </a:pPr>
            <a:r>
              <a:rPr lang="en-US" dirty="0" smtClean="0">
                <a:hlinkClick r:id="rId3"/>
              </a:rPr>
              <a:t>http://www.cde.state.co.us/datapipeline/inter_sped-iep</a:t>
            </a:r>
            <a:r>
              <a:rPr lang="en-US" dirty="0" smtClean="0"/>
              <a:t> </a:t>
            </a:r>
          </a:p>
          <a:p>
            <a:endParaRPr lang="en-US" dirty="0" smtClean="0"/>
          </a:p>
          <a:p>
            <a:r>
              <a:rPr lang="en-US" b="0" dirty="0" smtClean="0"/>
              <a:t>Overview</a:t>
            </a:r>
          </a:p>
          <a:p>
            <a:r>
              <a:rPr lang="en-US" b="0" dirty="0" smtClean="0"/>
              <a:t>File Layout and Definitions</a:t>
            </a:r>
          </a:p>
          <a:p>
            <a:r>
              <a:rPr lang="en-US" b="0" dirty="0" smtClean="0"/>
              <a:t>Business Rules</a:t>
            </a:r>
          </a:p>
          <a:p>
            <a:r>
              <a:rPr lang="en-US" b="0" dirty="0" smtClean="0"/>
              <a:t>Templates</a:t>
            </a:r>
          </a:p>
          <a:p>
            <a:r>
              <a:rPr lang="en-US" b="0" dirty="0" smtClean="0"/>
              <a:t>Trainings</a:t>
            </a:r>
          </a:p>
          <a:p>
            <a:r>
              <a:rPr lang="en-US" b="0" dirty="0" smtClean="0"/>
              <a:t>Additional Links</a:t>
            </a:r>
          </a:p>
          <a:p>
            <a:endParaRPr lang="en-US" dirty="0" smtClean="0"/>
          </a:p>
          <a:p>
            <a:endParaRPr lang="en-US" dirty="0"/>
          </a:p>
        </p:txBody>
      </p:sp>
      <p:sp>
        <p:nvSpPr>
          <p:cNvPr id="3" name="Title 2"/>
          <p:cNvSpPr>
            <a:spLocks noGrp="1"/>
          </p:cNvSpPr>
          <p:nvPr>
            <p:ph type="title"/>
          </p:nvPr>
        </p:nvSpPr>
        <p:spPr/>
        <p:txBody>
          <a:bodyPr/>
          <a:lstStyle/>
          <a:p>
            <a:pPr>
              <a:defRPr/>
            </a:pPr>
            <a:r>
              <a:rPr lang="en-US" dirty="0" smtClean="0"/>
              <a:t>Special Education IEP Interchange</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REGIONAL TRAININGS</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sz="2000" dirty="0"/>
              <a:t>Eagle, Wednesday, Oct 16: </a:t>
            </a:r>
            <a:r>
              <a:rPr lang="en-US" sz="2000" u="sng" dirty="0">
                <a:hlinkClick r:id="rId2"/>
              </a:rPr>
              <a:t>https://www.surveymonkey.com/s/DataPipelineEagle</a:t>
            </a:r>
            <a:r>
              <a:rPr lang="en-US" sz="2000" dirty="0"/>
              <a:t/>
            </a:r>
            <a:br>
              <a:rPr lang="en-US" sz="2000" dirty="0"/>
            </a:br>
            <a:r>
              <a:rPr lang="en-US" sz="2000" dirty="0"/>
              <a:t>Alamosa on Monday, Oct. 21: </a:t>
            </a:r>
            <a:r>
              <a:rPr lang="en-US" sz="2000" u="sng" dirty="0">
                <a:hlinkClick r:id="rId3"/>
              </a:rPr>
              <a:t>https://www.surveymonkey.com/s/DataPipelineAlamosa</a:t>
            </a:r>
            <a:r>
              <a:rPr lang="en-US" sz="2000" dirty="0"/>
              <a:t/>
            </a:r>
            <a:br>
              <a:rPr lang="en-US" sz="2000" dirty="0"/>
            </a:br>
            <a:r>
              <a:rPr lang="en-US" sz="2000" dirty="0"/>
              <a:t>Greeley, Wednesday, Oct 23: </a:t>
            </a:r>
            <a:r>
              <a:rPr lang="en-US" sz="2000" u="sng" dirty="0">
                <a:hlinkClick r:id="rId4"/>
              </a:rPr>
              <a:t>https://www.surveymonkey.com/s/DataPipelineGreeley</a:t>
            </a:r>
            <a:r>
              <a:rPr lang="en-US" sz="2000" dirty="0"/>
              <a:t/>
            </a:r>
            <a:br>
              <a:rPr lang="en-US" sz="2000" dirty="0"/>
            </a:br>
            <a:r>
              <a:rPr lang="en-US" sz="2000" dirty="0"/>
              <a:t>Colorado Springs, Tuesday, Oct. 29: </a:t>
            </a:r>
            <a:r>
              <a:rPr lang="en-US" sz="2000" u="sng" dirty="0">
                <a:hlinkClick r:id="rId5"/>
              </a:rPr>
              <a:t>https://www.surveymonkey.com/s/DataPipelineColoradoSprings</a:t>
            </a:r>
            <a:r>
              <a:rPr lang="en-US" sz="2000" dirty="0"/>
              <a:t/>
            </a:r>
            <a:br>
              <a:rPr lang="en-US" sz="2000" dirty="0"/>
            </a:br>
            <a:r>
              <a:rPr lang="en-US" sz="2000" dirty="0"/>
              <a:t>Lamar, Thursday, Nov. 7: </a:t>
            </a:r>
            <a:r>
              <a:rPr lang="en-US" sz="2000" u="sng" dirty="0">
                <a:hlinkClick r:id="rId6"/>
              </a:rPr>
              <a:t>https://www.surveymonkey.com/s/DataPipelineLamar</a:t>
            </a:r>
            <a:endParaRPr lang="en-US" sz="2000" dirty="0"/>
          </a:p>
          <a:p>
            <a:pPr marL="45720" indent="0">
              <a:buNone/>
            </a:pPr>
            <a:r>
              <a:rPr lang="en-US" sz="2000" dirty="0" smtClean="0"/>
              <a:t>Aurora:  November ?</a:t>
            </a:r>
            <a:endParaRPr lang="en-US" sz="2000" dirty="0"/>
          </a:p>
        </p:txBody>
      </p:sp>
      <p:sp>
        <p:nvSpPr>
          <p:cNvPr id="3" name="Title 2"/>
          <p:cNvSpPr>
            <a:spLocks noGrp="1"/>
          </p:cNvSpPr>
          <p:nvPr>
            <p:ph type="title"/>
          </p:nvPr>
        </p:nvSpPr>
        <p:spPr/>
        <p:txBody>
          <a:bodyPr/>
          <a:lstStyle/>
          <a:p>
            <a:r>
              <a:rPr lang="en-US" dirty="0" smtClean="0"/>
              <a:t>Training Dates</a:t>
            </a:r>
            <a:endParaRPr lang="en-US" dirty="0"/>
          </a:p>
        </p:txBody>
      </p:sp>
      <p:sp>
        <p:nvSpPr>
          <p:cNvPr id="4" name="Footer Placeholder 3"/>
          <p:cNvSpPr>
            <a:spLocks noGrp="1"/>
          </p:cNvSpPr>
          <p:nvPr>
            <p:ph type="ftr" sz="quarter" idx="10"/>
          </p:nvPr>
        </p:nvSpPr>
        <p:spPr/>
        <p:txBody>
          <a:bodyPr/>
          <a:lstStyle/>
          <a:p>
            <a:pPr>
              <a:defRPr/>
            </a:pPr>
            <a:fld id="{E8961815-ECD1-4DED-ACF2-3FB9DA90E339}" type="slidenum">
              <a:rPr lang="en-US" smtClean="0"/>
              <a:pPr>
                <a:defRPr/>
              </a:pPr>
              <a:t>39</a:t>
            </a:fld>
            <a:endParaRPr lang="en-US" dirty="0"/>
          </a:p>
        </p:txBody>
      </p:sp>
    </p:spTree>
    <p:extLst>
      <p:ext uri="{BB962C8B-B14F-4D97-AF65-F5344CB8AC3E}">
        <p14:creationId xmlns:p14="http://schemas.microsoft.com/office/powerpoint/2010/main" val="2890296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a:buNone/>
            </a:pPr>
            <a:r>
              <a:rPr lang="en-US" sz="3200" b="0" dirty="0" smtClean="0"/>
              <a:t>The purpose of the Special Education Weekly </a:t>
            </a:r>
          </a:p>
          <a:p>
            <a:pPr>
              <a:buNone/>
            </a:pPr>
            <a:r>
              <a:rPr lang="en-US" sz="3200" dirty="0" smtClean="0"/>
              <a:t>“Huddle</a:t>
            </a:r>
            <a:r>
              <a:rPr lang="en-US" sz="3200" b="0" dirty="0" smtClean="0"/>
              <a:t>” will be to provide a forum to answer </a:t>
            </a:r>
          </a:p>
          <a:p>
            <a:pPr>
              <a:buNone/>
            </a:pPr>
            <a:r>
              <a:rPr lang="en-US" sz="3200" b="0" dirty="0" smtClean="0"/>
              <a:t>LEA questions on the new data reporting </a:t>
            </a:r>
          </a:p>
          <a:p>
            <a:pPr>
              <a:buNone/>
            </a:pPr>
            <a:r>
              <a:rPr lang="en-US" sz="3200" b="0" dirty="0" smtClean="0"/>
              <a:t>processes  specific to Special  Education and to </a:t>
            </a:r>
          </a:p>
          <a:p>
            <a:pPr>
              <a:buNone/>
            </a:pPr>
            <a:r>
              <a:rPr lang="en-US" sz="3200" b="0" dirty="0" smtClean="0"/>
              <a:t>inform LEA’s on any upcoming  news and </a:t>
            </a:r>
          </a:p>
          <a:p>
            <a:pPr>
              <a:buNone/>
            </a:pPr>
            <a:r>
              <a:rPr lang="en-US" sz="3200" b="0" dirty="0" smtClean="0"/>
              <a:t>updates. </a:t>
            </a:r>
          </a:p>
          <a:p>
            <a:pPr>
              <a:buNone/>
            </a:pPr>
            <a:endParaRPr lang="en-US" sz="2000" b="0" dirty="0" smtClean="0"/>
          </a:p>
          <a:p>
            <a:pPr>
              <a:buNone/>
            </a:pPr>
            <a:endParaRPr lang="en-US" sz="2000" b="0" dirty="0" smtClean="0"/>
          </a:p>
          <a:p>
            <a:pPr>
              <a:buNone/>
            </a:pPr>
            <a:endParaRPr lang="en-US" b="0" dirty="0" smtClean="0"/>
          </a:p>
          <a:p>
            <a:pPr>
              <a:buNone/>
            </a:pPr>
            <a:endParaRPr lang="en-US" dirty="0" smtClean="0"/>
          </a:p>
        </p:txBody>
      </p:sp>
      <p:sp>
        <p:nvSpPr>
          <p:cNvPr id="5" name="Title 4"/>
          <p:cNvSpPr>
            <a:spLocks noGrp="1"/>
          </p:cNvSpPr>
          <p:nvPr>
            <p:ph type="title"/>
          </p:nvPr>
        </p:nvSpPr>
        <p:spPr/>
        <p:txBody>
          <a:bodyPr/>
          <a:lstStyle/>
          <a:p>
            <a:r>
              <a:rPr lang="en-US" dirty="0" smtClean="0"/>
              <a:t>Introductions</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9:30-12:45 </a:t>
            </a:r>
          </a:p>
          <a:p>
            <a:pPr lvl="1"/>
            <a:r>
              <a:rPr lang="en-US" dirty="0"/>
              <a:t>Special Education IEP </a:t>
            </a:r>
            <a:r>
              <a:rPr lang="en-US" dirty="0" smtClean="0"/>
              <a:t>Interchange</a:t>
            </a:r>
            <a:endParaRPr lang="en-US" dirty="0"/>
          </a:p>
          <a:p>
            <a:pPr lvl="1"/>
            <a:r>
              <a:rPr lang="en-US" dirty="0" smtClean="0"/>
              <a:t>Special Education December Count Snapshot</a:t>
            </a:r>
          </a:p>
          <a:p>
            <a:pPr lvl="1"/>
            <a:r>
              <a:rPr lang="en-US" dirty="0" smtClean="0"/>
              <a:t>Special Education Staff HQ </a:t>
            </a:r>
            <a:endParaRPr lang="en-US" dirty="0"/>
          </a:p>
          <a:p>
            <a:endParaRPr lang="en-US" dirty="0"/>
          </a:p>
          <a:p>
            <a:r>
              <a:rPr lang="en-US" dirty="0" smtClean="0"/>
              <a:t>1:00-4:00   (district respondents welcome in this session) </a:t>
            </a:r>
          </a:p>
          <a:p>
            <a:pPr lvl="1"/>
            <a:r>
              <a:rPr lang="en-US" dirty="0" smtClean="0"/>
              <a:t>Staff Interchange</a:t>
            </a:r>
          </a:p>
          <a:p>
            <a:pPr lvl="1"/>
            <a:r>
              <a:rPr lang="en-US" dirty="0" smtClean="0"/>
              <a:t>HQ</a:t>
            </a:r>
          </a:p>
          <a:p>
            <a:pPr marL="365760" lvl="1" indent="0">
              <a:buNone/>
            </a:pPr>
            <a:r>
              <a:rPr lang="en-US" dirty="0" smtClean="0"/>
              <a:t> </a:t>
            </a:r>
            <a:endParaRPr lang="en-US" dirty="0"/>
          </a:p>
          <a:p>
            <a:pPr marL="365760" lvl="1" indent="0">
              <a:buNone/>
            </a:pPr>
            <a:endParaRPr lang="en-US" dirty="0" smtClean="0"/>
          </a:p>
        </p:txBody>
      </p:sp>
      <p:sp>
        <p:nvSpPr>
          <p:cNvPr id="3" name="Title 2"/>
          <p:cNvSpPr>
            <a:spLocks noGrp="1"/>
          </p:cNvSpPr>
          <p:nvPr>
            <p:ph type="title"/>
          </p:nvPr>
        </p:nvSpPr>
        <p:spPr/>
        <p:txBody>
          <a:bodyPr/>
          <a:lstStyle/>
          <a:p>
            <a:r>
              <a:rPr lang="en-US" dirty="0" smtClean="0"/>
              <a:t>Regional Trainings </a:t>
            </a:r>
            <a:r>
              <a:rPr lang="en-US" dirty="0"/>
              <a:t>C</a:t>
            </a:r>
            <a:r>
              <a:rPr lang="en-US" dirty="0" smtClean="0"/>
              <a:t>ontent	</a:t>
            </a:r>
            <a:endParaRPr lang="en-US" dirty="0"/>
          </a:p>
        </p:txBody>
      </p:sp>
      <p:sp>
        <p:nvSpPr>
          <p:cNvPr id="4" name="Footer Placeholder 3"/>
          <p:cNvSpPr>
            <a:spLocks noGrp="1"/>
          </p:cNvSpPr>
          <p:nvPr>
            <p:ph type="ftr" sz="quarter" idx="10"/>
          </p:nvPr>
        </p:nvSpPr>
        <p:spPr/>
        <p:txBody>
          <a:bodyPr/>
          <a:lstStyle/>
          <a:p>
            <a:pPr>
              <a:defRPr/>
            </a:pPr>
            <a:fld id="{E8961815-ECD1-4DED-ACF2-3FB9DA90E339}" type="slidenum">
              <a:rPr lang="en-US" smtClean="0"/>
              <a:pPr>
                <a:defRPr/>
              </a:pPr>
              <a:t>40</a:t>
            </a:fld>
            <a:endParaRPr lang="en-US" dirty="0"/>
          </a:p>
        </p:txBody>
      </p:sp>
    </p:spTree>
    <p:extLst>
      <p:ext uri="{BB962C8B-B14F-4D97-AF65-F5344CB8AC3E}">
        <p14:creationId xmlns:p14="http://schemas.microsoft.com/office/powerpoint/2010/main" val="11612482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a:buNone/>
            </a:pPr>
            <a:r>
              <a:rPr lang="en-US" sz="2000" dirty="0" smtClean="0"/>
              <a:t>Today’s Presenters: </a:t>
            </a:r>
          </a:p>
          <a:p>
            <a:pPr>
              <a:buNone/>
            </a:pPr>
            <a:endParaRPr lang="en-US" sz="2000" dirty="0" smtClean="0"/>
          </a:p>
          <a:p>
            <a:pPr>
              <a:buNone/>
            </a:pPr>
            <a:r>
              <a:rPr lang="en-US" sz="2000" dirty="0" smtClean="0"/>
              <a:t>Kristi Gleason </a:t>
            </a:r>
            <a:r>
              <a:rPr lang="en-US" sz="2000" b="0" dirty="0" smtClean="0"/>
              <a:t>(303) 866-4620 </a:t>
            </a:r>
            <a:r>
              <a:rPr lang="en-US" sz="2000" b="0" dirty="0" smtClean="0">
                <a:hlinkClick r:id="rId2"/>
              </a:rPr>
              <a:t>gleason_k@cde.state.co.us</a:t>
            </a:r>
            <a:endParaRPr lang="en-US" sz="2000" b="0" dirty="0" smtClean="0"/>
          </a:p>
          <a:p>
            <a:pPr>
              <a:buNone/>
            </a:pPr>
            <a:endParaRPr lang="en-US" sz="2000" dirty="0" smtClean="0"/>
          </a:p>
          <a:p>
            <a:pPr>
              <a:buNone/>
            </a:pPr>
            <a:r>
              <a:rPr lang="en-US" sz="2000" dirty="0" smtClean="0"/>
              <a:t>Lindsey Heitman </a:t>
            </a:r>
            <a:r>
              <a:rPr lang="en-US" sz="2000" b="0" dirty="0" smtClean="0"/>
              <a:t>(303) 866-5759 </a:t>
            </a:r>
            <a:r>
              <a:rPr lang="en-US" sz="2000" b="0" dirty="0" smtClean="0">
                <a:hlinkClick r:id="rId3"/>
              </a:rPr>
              <a:t>heitman_l@cde.state.co.us</a:t>
            </a:r>
            <a:endParaRPr lang="en-US" sz="2000" b="0" dirty="0" smtClean="0"/>
          </a:p>
          <a:p>
            <a:pPr>
              <a:buNone/>
            </a:pPr>
            <a:endParaRPr lang="en-US" sz="2000" dirty="0" smtClean="0"/>
          </a:p>
          <a:p>
            <a:pPr>
              <a:buNone/>
            </a:pPr>
            <a:endParaRPr lang="en-US" b="0" dirty="0" smtClean="0"/>
          </a:p>
          <a:p>
            <a:pPr>
              <a:buNone/>
            </a:pPr>
            <a:endParaRPr lang="en-US" dirty="0" smtClean="0"/>
          </a:p>
        </p:txBody>
      </p:sp>
      <p:sp>
        <p:nvSpPr>
          <p:cNvPr id="5" name="Title 4"/>
          <p:cNvSpPr>
            <a:spLocks noGrp="1"/>
          </p:cNvSpPr>
          <p:nvPr>
            <p:ph type="title"/>
          </p:nvPr>
        </p:nvSpPr>
        <p:spPr/>
        <p:txBody>
          <a:bodyPr/>
          <a:lstStyle/>
          <a:p>
            <a:r>
              <a:rPr lang="en-US" dirty="0" smtClean="0"/>
              <a:t>Contact Information</a:t>
            </a:r>
            <a:endParaRPr lang="en-US" dirty="0"/>
          </a:p>
        </p:txBody>
      </p:sp>
    </p:spTree>
    <p:extLst>
      <p:ext uri="{BB962C8B-B14F-4D97-AF65-F5344CB8AC3E}">
        <p14:creationId xmlns:p14="http://schemas.microsoft.com/office/powerpoint/2010/main" val="22072616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Content Placeholder 1"/>
          <p:cNvSpPr>
            <a:spLocks noGrp="1"/>
          </p:cNvSpPr>
          <p:nvPr>
            <p:ph idx="1"/>
          </p:nvPr>
        </p:nvSpPr>
        <p:spPr bwMode="auto">
          <a:xfrm>
            <a:off x="368300" y="2328863"/>
            <a:ext cx="8407400" cy="3767137"/>
          </a:xfrm>
        </p:spPr>
        <p:txBody>
          <a:bodyPr wrap="square" numCol="1" anchor="t" anchorCtr="0" compatLnSpc="1">
            <a:prstTxWarp prst="textNoShape">
              <a:avLst/>
            </a:prstTxWarp>
          </a:bodyPr>
          <a:lstStyle/>
          <a:p>
            <a:pPr marL="44450" indent="0" algn="ctr">
              <a:buFont typeface="Wingdings" charset="2"/>
              <a:buNone/>
              <a:defRPr/>
            </a:pPr>
            <a:r>
              <a:rPr lang="en-US" sz="3600" dirty="0" smtClean="0"/>
              <a:t>Thanks for joining us today! </a:t>
            </a:r>
          </a:p>
          <a:p>
            <a:pPr marL="44450" indent="0" algn="ctr">
              <a:buFont typeface="Wingdings" charset="2"/>
              <a:buNone/>
              <a:defRPr/>
            </a:pPr>
            <a:r>
              <a:rPr lang="en-US" sz="3600" dirty="0" smtClean="0"/>
              <a:t>Have a great day! </a:t>
            </a:r>
          </a:p>
          <a:p>
            <a:pPr marL="44450" indent="0" algn="ctr">
              <a:buFont typeface="Wingdings" charset="2"/>
              <a:buNone/>
              <a:defRPr/>
            </a:pPr>
            <a:endParaRPr lang="en-US" sz="3600" dirty="0"/>
          </a:p>
          <a:p>
            <a:pPr marL="44450" indent="0" algn="ctr">
              <a:buFont typeface="Wingdings" charset="2"/>
              <a:buNone/>
              <a:defRPr/>
            </a:pPr>
            <a:r>
              <a:rPr lang="en-US" sz="3600" dirty="0" smtClean="0"/>
              <a:t>Next Huddle: </a:t>
            </a:r>
          </a:p>
          <a:p>
            <a:pPr marL="44450" indent="0" algn="ctr">
              <a:buFont typeface="Wingdings" charset="2"/>
              <a:buNone/>
              <a:defRPr/>
            </a:pPr>
            <a:r>
              <a:rPr lang="en-US" sz="3600" dirty="0" smtClean="0"/>
              <a:t>October 1st</a:t>
            </a:r>
            <a:r>
              <a:rPr lang="en-US" sz="3600" dirty="0" smtClean="0"/>
              <a:t>, </a:t>
            </a:r>
            <a:r>
              <a:rPr lang="en-US" sz="3600" dirty="0" smtClean="0"/>
              <a:t>2013 </a:t>
            </a:r>
            <a:r>
              <a:rPr lang="en-US" sz="3600" dirty="0" smtClean="0"/>
              <a:t>11:00 </a:t>
            </a:r>
            <a:r>
              <a:rPr lang="en-US" sz="3600" dirty="0" smtClean="0"/>
              <a:t>a.m.</a:t>
            </a:r>
          </a:p>
          <a:p>
            <a:pPr marL="547370" lvl="1">
              <a:buFont typeface="Wingdings" pitchFamily="2" charset="2"/>
              <a:buChar char="§"/>
              <a:defRPr/>
            </a:pPr>
            <a:endParaRPr lang="en-US" dirty="0" smtClean="0"/>
          </a:p>
          <a:p>
            <a:pPr marL="273050">
              <a:buFont typeface="Wingdings" pitchFamily="2" charset="2"/>
              <a:buChar char="§"/>
              <a:defRPr/>
            </a:pPr>
            <a:endParaRPr lang="en-US" dirty="0" smtClean="0"/>
          </a:p>
        </p:txBody>
      </p:sp>
      <p:sp>
        <p:nvSpPr>
          <p:cNvPr id="3" name="Title 2"/>
          <p:cNvSpPr>
            <a:spLocks noGrp="1"/>
          </p:cNvSpPr>
          <p:nvPr>
            <p:ph type="title"/>
          </p:nvPr>
        </p:nvSpPr>
        <p:spPr/>
        <p:txBody>
          <a:bodyPr/>
          <a:lstStyle/>
          <a:p>
            <a:pPr>
              <a:defRPr/>
            </a:pPr>
            <a:r>
              <a:rPr lang="en-US" dirty="0" smtClean="0"/>
              <a:t>September </a:t>
            </a:r>
            <a:r>
              <a:rPr lang="en-US" dirty="0" smtClean="0"/>
              <a:t>24</a:t>
            </a:r>
            <a:r>
              <a:rPr lang="en-US" baseline="30000" dirty="0" smtClean="0"/>
              <a:t>th</a:t>
            </a:r>
            <a:r>
              <a:rPr lang="en-US" dirty="0" smtClean="0"/>
              <a:t> Huddle</a:t>
            </a:r>
            <a:endParaRPr lang="en-US" dirty="0"/>
          </a:p>
        </p:txBody>
      </p:sp>
    </p:spTree>
    <p:extLst>
      <p:ext uri="{BB962C8B-B14F-4D97-AF65-F5344CB8AC3E}">
        <p14:creationId xmlns:p14="http://schemas.microsoft.com/office/powerpoint/2010/main" val="12832729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bwMode="auto">
          <a:xfrm>
            <a:off x="355600" y="1868488"/>
            <a:ext cx="8407400" cy="4641850"/>
          </a:xfrm>
        </p:spPr>
        <p:txBody>
          <a:bodyPr wrap="square" numCol="1" anchor="t" anchorCtr="0" compatLnSpc="1">
            <a:prstTxWarp prst="textNoShape">
              <a:avLst/>
            </a:prstTxWarp>
          </a:bodyPr>
          <a:lstStyle/>
          <a:p>
            <a:pPr marL="273050">
              <a:buFont typeface="Wingdings" pitchFamily="2" charset="2"/>
              <a:buChar char="§"/>
            </a:pPr>
            <a:r>
              <a:rPr lang="en-US" sz="2800" b="0" dirty="0" smtClean="0"/>
              <a:t>Identity </a:t>
            </a:r>
            <a:r>
              <a:rPr lang="en-US" sz="2800" b="0" dirty="0" smtClean="0"/>
              <a:t>Management </a:t>
            </a:r>
          </a:p>
          <a:p>
            <a:pPr marL="547370" lvl="1">
              <a:buFont typeface="Wingdings" pitchFamily="2" charset="2"/>
              <a:buChar char="§"/>
            </a:pPr>
            <a:r>
              <a:rPr lang="en-US" sz="2800" dirty="0" smtClean="0"/>
              <a:t>User </a:t>
            </a:r>
            <a:r>
              <a:rPr lang="en-US" sz="2800" dirty="0" smtClean="0"/>
              <a:t>Manager</a:t>
            </a:r>
            <a:endParaRPr lang="en-US" sz="2800" dirty="0" smtClean="0"/>
          </a:p>
          <a:p>
            <a:pPr marL="547370" lvl="1">
              <a:buFont typeface="Wingdings" pitchFamily="2" charset="2"/>
              <a:buChar char="§"/>
            </a:pPr>
            <a:r>
              <a:rPr lang="en-US" sz="2800" dirty="0" smtClean="0"/>
              <a:t>LAMS</a:t>
            </a:r>
          </a:p>
          <a:p>
            <a:pPr marL="547370" lvl="1">
              <a:buFont typeface="Wingdings" pitchFamily="2" charset="2"/>
              <a:buChar char="§"/>
            </a:pPr>
            <a:r>
              <a:rPr lang="en-US" sz="2800" dirty="0" smtClean="0"/>
              <a:t>User Groups</a:t>
            </a:r>
          </a:p>
          <a:p>
            <a:pPr marL="273050">
              <a:buFont typeface="Wingdings" pitchFamily="2" charset="2"/>
              <a:buChar char="§"/>
            </a:pPr>
            <a:r>
              <a:rPr lang="en-US" sz="2800" b="0" dirty="0" smtClean="0"/>
              <a:t>Accessing and logging in to the ESSU IEP Interchange</a:t>
            </a:r>
          </a:p>
          <a:p>
            <a:pPr marL="273050">
              <a:buFont typeface="Wingdings" pitchFamily="2" charset="2"/>
              <a:buChar char="§"/>
            </a:pPr>
            <a:r>
              <a:rPr lang="en-US" sz="2800" b="0" dirty="0"/>
              <a:t>New data fields for </a:t>
            </a:r>
            <a:r>
              <a:rPr lang="en-US" sz="2800" b="0" dirty="0" smtClean="0"/>
              <a:t>2013-14 </a:t>
            </a:r>
            <a:endParaRPr lang="en-US" sz="2800" b="0" dirty="0" smtClean="0"/>
          </a:p>
          <a:p>
            <a:pPr marL="273050">
              <a:buFont typeface="Wingdings" pitchFamily="2" charset="2"/>
              <a:buChar char="§"/>
            </a:pPr>
            <a:r>
              <a:rPr lang="en-US" sz="2800" b="0" dirty="0" smtClean="0"/>
              <a:t>Regional Trainings</a:t>
            </a:r>
            <a:endParaRPr lang="en-US" sz="2800" b="0" dirty="0" smtClean="0"/>
          </a:p>
          <a:p>
            <a:pPr marL="273050">
              <a:buFont typeface="Wingdings" pitchFamily="2" charset="2"/>
              <a:buChar char="§"/>
            </a:pPr>
            <a:r>
              <a:rPr lang="en-US" sz="2800" b="0" dirty="0" smtClean="0"/>
              <a:t>Q &amp; A</a:t>
            </a:r>
            <a:endParaRPr lang="en-US" sz="2800" b="0" dirty="0" smtClean="0"/>
          </a:p>
          <a:p>
            <a:pPr marL="273050">
              <a:buNone/>
            </a:pPr>
            <a:endParaRPr lang="en-US" sz="2800" dirty="0" smtClean="0"/>
          </a:p>
          <a:p>
            <a:pPr marL="547370" lvl="1">
              <a:buFont typeface="Wingdings" pitchFamily="2" charset="2"/>
              <a:buChar char="§"/>
            </a:pPr>
            <a:endParaRPr lang="en-US" sz="2800" dirty="0" smtClean="0"/>
          </a:p>
          <a:p>
            <a:pPr marL="273050">
              <a:buFont typeface="Wingdings" pitchFamily="2" charset="2"/>
              <a:buChar char="§"/>
            </a:pPr>
            <a:endParaRPr lang="en-US" sz="2800" dirty="0" smtClean="0"/>
          </a:p>
        </p:txBody>
      </p:sp>
      <p:sp>
        <p:nvSpPr>
          <p:cNvPr id="2" name="Title 1"/>
          <p:cNvSpPr>
            <a:spLocks noGrp="1"/>
          </p:cNvSpPr>
          <p:nvPr>
            <p:ph type="title"/>
          </p:nvPr>
        </p:nvSpPr>
        <p:spPr/>
        <p:txBody>
          <a:bodyPr/>
          <a:lstStyle/>
          <a:p>
            <a:pPr>
              <a:defRPr/>
            </a:pPr>
            <a:r>
              <a:rPr lang="en-US" dirty="0" smtClean="0"/>
              <a:t>Topics for Discussion</a:t>
            </a:r>
            <a:endParaRPr lang="en-US" dirty="0"/>
          </a:p>
        </p:txBody>
      </p:sp>
      <p:cxnSp>
        <p:nvCxnSpPr>
          <p:cNvPr id="4" name="Straight Connector 3"/>
          <p:cNvCxnSpPr/>
          <p:nvPr/>
        </p:nvCxnSpPr>
        <p:spPr>
          <a:xfrm>
            <a:off x="398463" y="1349375"/>
            <a:ext cx="8364537" cy="0"/>
          </a:xfrm>
          <a:prstGeom prst="line">
            <a:avLst/>
          </a:prstGeom>
          <a:ln w="190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IDENTITY MANAGEMENT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Each AU needs one User Manager </a:t>
            </a:r>
            <a:r>
              <a:rPr lang="en-US" dirty="0" smtClean="0"/>
              <a:t>designated</a:t>
            </a:r>
            <a:r>
              <a:rPr lang="en-US" dirty="0" smtClean="0"/>
              <a:t> in Access Management.   </a:t>
            </a:r>
            <a:endParaRPr lang="en-US" dirty="0" smtClean="0"/>
          </a:p>
          <a:p>
            <a:pPr lvl="1"/>
            <a:r>
              <a:rPr lang="en-US" dirty="0" smtClean="0"/>
              <a:t>Why the need for a User Manager?  So that someone of authority is  overseeing </a:t>
            </a:r>
            <a:r>
              <a:rPr lang="en-US" dirty="0"/>
              <a:t>the role assigning </a:t>
            </a:r>
            <a:r>
              <a:rPr lang="en-US" dirty="0" smtClean="0"/>
              <a:t>process and making </a:t>
            </a:r>
            <a:r>
              <a:rPr lang="en-US" dirty="0"/>
              <a:t>sure data respondents get setup with the appropriate user roles. </a:t>
            </a:r>
            <a:r>
              <a:rPr lang="en-US" dirty="0" smtClean="0"/>
              <a:t>  </a:t>
            </a:r>
          </a:p>
          <a:p>
            <a:pPr lvl="2"/>
            <a:r>
              <a:rPr lang="en-US" dirty="0" smtClean="0"/>
              <a:t>The User Manager will then assign the first LAM.  </a:t>
            </a:r>
            <a:endParaRPr lang="en-US" dirty="0"/>
          </a:p>
          <a:p>
            <a:pPr lvl="1"/>
            <a:endParaRPr lang="en-US" dirty="0" smtClean="0"/>
          </a:p>
          <a:p>
            <a:pPr lvl="1"/>
            <a:r>
              <a:rPr lang="en-US" dirty="0" smtClean="0"/>
              <a:t>Example:  </a:t>
            </a:r>
            <a:r>
              <a:rPr lang="en-US" b="1" dirty="0" smtClean="0"/>
              <a:t>UM-64053  or   UM-9140</a:t>
            </a:r>
          </a:p>
          <a:p>
            <a:pPr lvl="1"/>
            <a:r>
              <a:rPr lang="en-US" dirty="0" smtClean="0"/>
              <a:t>BOCES -</a:t>
            </a:r>
            <a:r>
              <a:rPr lang="en-US" dirty="0"/>
              <a:t>E</a:t>
            </a:r>
            <a:r>
              <a:rPr lang="en-US" dirty="0" smtClean="0"/>
              <a:t>xecutive </a:t>
            </a:r>
            <a:r>
              <a:rPr lang="en-US" dirty="0"/>
              <a:t>D</a:t>
            </a:r>
            <a:r>
              <a:rPr lang="en-US" dirty="0" smtClean="0"/>
              <a:t>irector or Special </a:t>
            </a:r>
            <a:r>
              <a:rPr lang="en-US" dirty="0"/>
              <a:t>E</a:t>
            </a:r>
            <a:r>
              <a:rPr lang="en-US" dirty="0" smtClean="0"/>
              <a:t>ducation </a:t>
            </a:r>
            <a:r>
              <a:rPr lang="en-US" dirty="0"/>
              <a:t>D</a:t>
            </a:r>
            <a:r>
              <a:rPr lang="en-US" dirty="0" smtClean="0"/>
              <a:t>irector</a:t>
            </a:r>
          </a:p>
          <a:p>
            <a:pPr lvl="1"/>
            <a:r>
              <a:rPr lang="en-US" dirty="0" smtClean="0"/>
              <a:t>Administrative Units- Special </a:t>
            </a:r>
            <a:r>
              <a:rPr lang="en-US" dirty="0"/>
              <a:t>E</a:t>
            </a:r>
            <a:r>
              <a:rPr lang="en-US" dirty="0" smtClean="0"/>
              <a:t>ducation </a:t>
            </a:r>
            <a:r>
              <a:rPr lang="en-US" dirty="0"/>
              <a:t>D</a:t>
            </a:r>
            <a:r>
              <a:rPr lang="en-US" dirty="0" smtClean="0"/>
              <a:t>irector </a:t>
            </a:r>
          </a:p>
          <a:p>
            <a:pPr lvl="1"/>
            <a:endParaRPr lang="en-US" dirty="0"/>
          </a:p>
        </p:txBody>
      </p:sp>
      <p:sp>
        <p:nvSpPr>
          <p:cNvPr id="3" name="Title 2"/>
          <p:cNvSpPr>
            <a:spLocks noGrp="1"/>
          </p:cNvSpPr>
          <p:nvPr>
            <p:ph type="title"/>
          </p:nvPr>
        </p:nvSpPr>
        <p:spPr/>
        <p:txBody>
          <a:bodyPr/>
          <a:lstStyle/>
          <a:p>
            <a:r>
              <a:rPr lang="en-US" dirty="0" smtClean="0"/>
              <a:t>AU User Manager</a:t>
            </a:r>
            <a:endParaRPr lang="en-US" dirty="0"/>
          </a:p>
        </p:txBody>
      </p:sp>
    </p:spTree>
    <p:extLst>
      <p:ext uri="{BB962C8B-B14F-4D97-AF65-F5344CB8AC3E}">
        <p14:creationId xmlns:p14="http://schemas.microsoft.com/office/powerpoint/2010/main" val="83291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dirty="0" smtClean="0"/>
              <a:t>How</a:t>
            </a:r>
            <a:r>
              <a:rPr lang="en-US" dirty="0" smtClean="0"/>
              <a:t>?  Ask either your Special Education Director or BOCES Executive Director to register as the User Manager </a:t>
            </a:r>
            <a:r>
              <a:rPr lang="en-US" dirty="0" smtClean="0"/>
              <a:t>in </a:t>
            </a:r>
            <a:r>
              <a:rPr lang="en-US" dirty="0" err="1" smtClean="0"/>
              <a:t>IdM</a:t>
            </a:r>
            <a:r>
              <a:rPr lang="en-US" dirty="0" smtClean="0"/>
              <a:t> Access </a:t>
            </a:r>
            <a:r>
              <a:rPr lang="en-US" dirty="0" smtClean="0"/>
              <a:t>Management. They need to register with the AU or BOCES code</a:t>
            </a:r>
            <a:r>
              <a:rPr lang="en-US" dirty="0" smtClean="0"/>
              <a:t>.</a:t>
            </a:r>
          </a:p>
          <a:p>
            <a:pPr marL="365760" lvl="1" indent="0">
              <a:buNone/>
            </a:pPr>
            <a:endParaRPr lang="en-US" dirty="0" smtClean="0"/>
          </a:p>
          <a:p>
            <a:pPr marL="365760" lvl="1" indent="0">
              <a:buNone/>
            </a:pPr>
            <a:r>
              <a:rPr lang="en-US" dirty="0"/>
              <a:t>	</a:t>
            </a:r>
            <a:r>
              <a:rPr lang="en-US" dirty="0" smtClean="0"/>
              <a:t>***If they’re already registered in the system, they won’t be able to proceed.  In that case, please email us to assign User Manager to their account. *** </a:t>
            </a:r>
          </a:p>
        </p:txBody>
      </p:sp>
      <p:sp>
        <p:nvSpPr>
          <p:cNvPr id="3" name="Title 2"/>
          <p:cNvSpPr>
            <a:spLocks noGrp="1"/>
          </p:cNvSpPr>
          <p:nvPr>
            <p:ph type="title"/>
          </p:nvPr>
        </p:nvSpPr>
        <p:spPr/>
        <p:txBody>
          <a:bodyPr/>
          <a:lstStyle/>
          <a:p>
            <a:r>
              <a:rPr lang="en-US" dirty="0" smtClean="0"/>
              <a:t>AU User Manager</a:t>
            </a:r>
            <a:endParaRPr lang="en-US" dirty="0"/>
          </a:p>
        </p:txBody>
      </p:sp>
    </p:spTree>
    <p:extLst>
      <p:ext uri="{BB962C8B-B14F-4D97-AF65-F5344CB8AC3E}">
        <p14:creationId xmlns:p14="http://schemas.microsoft.com/office/powerpoint/2010/main" val="3486176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0" dirty="0" smtClean="0"/>
              <a:t>Go to the </a:t>
            </a:r>
            <a:r>
              <a:rPr lang="en-US" b="0" dirty="0" err="1" smtClean="0"/>
              <a:t>IdM</a:t>
            </a:r>
            <a:r>
              <a:rPr lang="en-US" b="0" dirty="0" smtClean="0"/>
              <a:t> </a:t>
            </a:r>
            <a:r>
              <a:rPr lang="en-US" b="0" dirty="0"/>
              <a:t>home </a:t>
            </a:r>
            <a:r>
              <a:rPr lang="en-US" b="0" dirty="0" smtClean="0"/>
              <a:t>page : </a:t>
            </a:r>
            <a:r>
              <a:rPr lang="en-US" b="0" dirty="0" smtClean="0">
                <a:hlinkClick r:id="rId2"/>
              </a:rPr>
              <a:t>https</a:t>
            </a:r>
            <a:r>
              <a:rPr lang="en-US" b="0" dirty="0">
                <a:hlinkClick r:id="rId2"/>
              </a:rPr>
              <a:t>://</a:t>
            </a:r>
            <a:r>
              <a:rPr lang="en-US" b="0" dirty="0" smtClean="0">
                <a:hlinkClick r:id="rId2"/>
              </a:rPr>
              <a:t>cdeapps.cde.state.co.us/index.html</a:t>
            </a:r>
            <a:r>
              <a:rPr lang="en-US" b="0" dirty="0" smtClean="0"/>
              <a:t> </a:t>
            </a:r>
            <a:r>
              <a:rPr lang="en-US" b="0" dirty="0" smtClean="0"/>
              <a:t>:  please bookmark this link. You can use it to get to every CDE application, including Access Management. </a:t>
            </a:r>
            <a:endParaRPr lang="en-US" b="0" dirty="0"/>
          </a:p>
          <a:p>
            <a:r>
              <a:rPr lang="en-US" b="0" dirty="0" smtClean="0"/>
              <a:t>Click “Executive Director Registration” </a:t>
            </a:r>
          </a:p>
          <a:p>
            <a:pPr lvl="1"/>
            <a:r>
              <a:rPr lang="en-US" dirty="0"/>
              <a:t>If you’re already registered in </a:t>
            </a:r>
            <a:r>
              <a:rPr lang="en-US" dirty="0" smtClean="0"/>
              <a:t>the </a:t>
            </a:r>
            <a:r>
              <a:rPr lang="en-US" dirty="0" err="1" smtClean="0"/>
              <a:t>IdM</a:t>
            </a:r>
            <a:r>
              <a:rPr lang="en-US" dirty="0" smtClean="0"/>
              <a:t> system</a:t>
            </a:r>
            <a:r>
              <a:rPr lang="en-US" dirty="0" smtClean="0"/>
              <a:t> </a:t>
            </a:r>
            <a:r>
              <a:rPr lang="en-US" dirty="0"/>
              <a:t>you won’t be able to proceed. Please contact us and we will assign UM to your account</a:t>
            </a:r>
            <a:r>
              <a:rPr lang="en-US" dirty="0" smtClean="0"/>
              <a:t>.</a:t>
            </a:r>
            <a:endParaRPr lang="en-US" b="0" dirty="0" smtClean="0"/>
          </a:p>
          <a:p>
            <a:r>
              <a:rPr lang="en-US" b="0" dirty="0" smtClean="0"/>
              <a:t>Fill out personal information</a:t>
            </a:r>
          </a:p>
          <a:p>
            <a:r>
              <a:rPr lang="en-US" b="0" dirty="0" smtClean="0"/>
              <a:t>Organization code should be AU code or BOCES code</a:t>
            </a:r>
          </a:p>
          <a:p>
            <a:pPr lvl="1"/>
            <a:r>
              <a:rPr lang="en-US" dirty="0" smtClean="0"/>
              <a:t>(If you register with the BOCES code you won’t be able to see your AU users unless you also have AU LAM access assigned.)</a:t>
            </a:r>
          </a:p>
          <a:p>
            <a:pPr marL="365760" lvl="1" indent="0">
              <a:buNone/>
            </a:pPr>
            <a:endParaRPr lang="en-US" dirty="0" smtClean="0"/>
          </a:p>
        </p:txBody>
      </p:sp>
      <p:sp>
        <p:nvSpPr>
          <p:cNvPr id="3" name="Title 2"/>
          <p:cNvSpPr>
            <a:spLocks noGrp="1"/>
          </p:cNvSpPr>
          <p:nvPr>
            <p:ph type="title"/>
          </p:nvPr>
        </p:nvSpPr>
        <p:spPr/>
        <p:txBody>
          <a:bodyPr/>
          <a:lstStyle/>
          <a:p>
            <a:r>
              <a:rPr lang="en-US" dirty="0" smtClean="0"/>
              <a:t>Executive Director Registration:</a:t>
            </a:r>
            <a:endParaRPr lang="en-US" dirty="0"/>
          </a:p>
        </p:txBody>
      </p:sp>
    </p:spTree>
    <p:extLst>
      <p:ext uri="{BB962C8B-B14F-4D97-AF65-F5344CB8AC3E}">
        <p14:creationId xmlns:p14="http://schemas.microsoft.com/office/powerpoint/2010/main" val="8461293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GUID" val="4851bcfa-9150-4ce4-a05f-9cab7c4cabda"/>
  <p:tag name="TIMELINE" val="1.4/3.9/6.9/9.3"/>
  <p:tag name="ELAPSEDTIME" val="12.9"/>
  <p:tag name="ANNOTATION_COUNT" val="0"/>
  <p:tag name="ARTICULATE_TITLE_TAG" val="RISE Programs"/>
  <p:tag name="ARTICULATE_SLIDE_NAV" val="11"/>
  <p:tag name="ARTICULATE_SLIDE_PAUSE" val="1"/>
  <p:tag name="ARTICULATE_NAV_LEVEL" val="1"/>
  <p:tag name="ARTICULATE_PLAYLIST_ID" val="-1"/>
  <p:tag name="ARTICULATE_LOCK_SLIDE" val="0"/>
</p:tagLst>
</file>

<file path=ppt/tags/tag2.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3.xml><?xml version="1.0" encoding="utf-8"?>
<p:tagLst xmlns:a="http://schemas.openxmlformats.org/drawingml/2006/main" xmlns:r="http://schemas.openxmlformats.org/officeDocument/2006/relationships" xmlns:p="http://schemas.openxmlformats.org/presentationml/2006/main">
  <p:tag name="TIMELINE" val="2.2"/>
  <p:tag name="ELAPSEDTIME" val="4.2"/>
  <p:tag name="ARTICULATE_SLIDE_GUID" val="39ba2461-8eb2-4464-8ad2-020b276e6a4b"/>
  <p:tag name="ARTICULATE_SLIDE_NAV" val="19"/>
  <p:tag name="ARTICULATE_SLIDE_PAUSE" val="1"/>
  <p:tag name="ARTICULATE_NAV_LEVEL" val="1"/>
  <p:tag name="ARTICULATE_PLAYLIST_ID" val="-1"/>
  <p:tag name="ARTICULATE_LOCK_SLIDE" val="0"/>
</p:tagLst>
</file>

<file path=ppt/tags/tag4.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lkeegan\AppData\Local\Temp\articulate\presenter\imgtemp\BeJaeliQ_files\slide0001_image001.png"/>
</p:tagLst>
</file>

<file path=ppt/tags/tag5.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lkeegan\AppData\Local\Temp\articulate\presenter\imgtemp\5nqYehhe_files\slide0001_image001.png"/>
</p:tagLst>
</file>

<file path=ppt/tags/tag6.xml><?xml version="1.0" encoding="utf-8"?>
<p:tagLst xmlns:a="http://schemas.openxmlformats.org/drawingml/2006/main" xmlns:r="http://schemas.openxmlformats.org/officeDocument/2006/relationships" xmlns:p="http://schemas.openxmlformats.org/presentationml/2006/main">
  <p:tag name="ARTICULATE_SLIDE_GUID" val="05b5dc0c-3283-48cc-95c3-8e461cfe67ea"/>
  <p:tag name="ARTICULATE_SLIDE_NAV" val="16"/>
  <p:tag name="ARTICULATE_SLIDE_PAUSE" val="1"/>
  <p:tag name="ARTICULATE_NAV_LEVEL" val="1"/>
  <p:tag name="ARTICULATE_PLAYLIST_ID" val="-1"/>
  <p:tag name="ARTICULATE_LOCK_SLIDE" val="0"/>
</p:tagLst>
</file>

<file path=ppt/tags/tag7.xml><?xml version="1.0" encoding="utf-8"?>
<p:tagLst xmlns:a="http://schemas.openxmlformats.org/drawingml/2006/main" xmlns:r="http://schemas.openxmlformats.org/officeDocument/2006/relationships" xmlns:p="http://schemas.openxmlformats.org/presentationml/2006/main">
  <p:tag name="ARTICULATE_PUBLISH_MODE" val="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DE THEME">
  <a:themeElements>
    <a:clrScheme name="CDE Color Scheme FINAL">
      <a:dk1>
        <a:srgbClr val="000000"/>
      </a:dk1>
      <a:lt1>
        <a:sysClr val="window" lastClr="FFFFFF"/>
      </a:lt1>
      <a:dk2>
        <a:srgbClr val="785F55"/>
      </a:dk2>
      <a:lt2>
        <a:srgbClr val="EFE7D5"/>
      </a:lt2>
      <a:accent1>
        <a:srgbClr val="95B6D2"/>
      </a:accent1>
      <a:accent2>
        <a:srgbClr val="FAAB67"/>
      </a:accent2>
      <a:accent3>
        <a:srgbClr val="ABC178"/>
      </a:accent3>
      <a:accent4>
        <a:srgbClr val="71769D"/>
      </a:accent4>
      <a:accent5>
        <a:srgbClr val="7BA79D"/>
      </a:accent5>
      <a:accent6>
        <a:srgbClr val="8C8C96"/>
      </a:accent6>
      <a:hlink>
        <a:srgbClr val="DD8047"/>
      </a:hlink>
      <a:folHlink>
        <a:srgbClr val="18375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CDE THEME.thmx</Template>
  <TotalTime>19147</TotalTime>
  <Words>2352</Words>
  <Application>Microsoft Office PowerPoint</Application>
  <PresentationFormat>On-screen Show (4:3)</PresentationFormat>
  <Paragraphs>392</Paragraphs>
  <Slides>42</Slides>
  <Notes>12</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CDE THEME</vt:lpstr>
      <vt:lpstr> Special Education IEP Interchange   September 24th, 2013</vt:lpstr>
      <vt:lpstr>September 24th  Special Education “Huddle”</vt:lpstr>
      <vt:lpstr>Webinar Etiquette</vt:lpstr>
      <vt:lpstr>Introductions</vt:lpstr>
      <vt:lpstr>Topics for Discussion</vt:lpstr>
      <vt:lpstr>IDENTITY MANAGEMENT</vt:lpstr>
      <vt:lpstr>AU User Manager</vt:lpstr>
      <vt:lpstr>AU User Manager</vt:lpstr>
      <vt:lpstr>Executive Director Registration:</vt:lpstr>
      <vt:lpstr>AU LAM</vt:lpstr>
      <vt:lpstr>AU Roles</vt:lpstr>
      <vt:lpstr>AU Interchange Roles</vt:lpstr>
      <vt:lpstr>AU IdM Groups for Snapshots</vt:lpstr>
      <vt:lpstr>AU IdM Groups for Snapshots</vt:lpstr>
      <vt:lpstr>AU RITS ROLES</vt:lpstr>
      <vt:lpstr>AU EDIS ROLES</vt:lpstr>
      <vt:lpstr> IdM Checklist for AU Respondents   </vt:lpstr>
      <vt:lpstr>IDENTITY MANAGEMENT FAQ</vt:lpstr>
      <vt:lpstr>Special Education IEP Interchange</vt:lpstr>
      <vt:lpstr>About ESSU Statewide Data Management System… </vt:lpstr>
      <vt:lpstr>Logging onto ESSU IEP Interchange and Data Pipeline</vt:lpstr>
      <vt:lpstr>Logging into the ESSU IEP Interchange</vt:lpstr>
      <vt:lpstr>ESSU IEP Interchange: home screen</vt:lpstr>
      <vt:lpstr>PowerPoint Presentation</vt:lpstr>
      <vt:lpstr>Practice logging in to both systems now, if possible.  Any questions?  </vt:lpstr>
      <vt:lpstr>Special Education IEP Files</vt:lpstr>
      <vt:lpstr>Special Education IEP Interchange Files</vt:lpstr>
      <vt:lpstr>Special Education IEP Interchange</vt:lpstr>
      <vt:lpstr>Special Education Child</vt:lpstr>
      <vt:lpstr>Child file- new fields for 2013-14</vt:lpstr>
      <vt:lpstr>PowerPoint Presentation</vt:lpstr>
      <vt:lpstr>Sped Participation File –new fields</vt:lpstr>
      <vt:lpstr>Sped Participation File –new fields</vt:lpstr>
      <vt:lpstr>Sped Participation File –new fields</vt:lpstr>
      <vt:lpstr>PowerPoint Presentation</vt:lpstr>
      <vt:lpstr>Student Parent Association file-new fields</vt:lpstr>
      <vt:lpstr>Special Education IEP Interchange</vt:lpstr>
      <vt:lpstr>REGIONAL TRAININGS</vt:lpstr>
      <vt:lpstr>Training Dates</vt:lpstr>
      <vt:lpstr>Regional Trainings Content </vt:lpstr>
      <vt:lpstr>Contact Information</vt:lpstr>
      <vt:lpstr>September 24th Huddle</vt:lpstr>
    </vt:vector>
  </TitlesOfParts>
  <Company>Colorado State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 Hunter</dc:creator>
  <cp:lastModifiedBy>Heitman, Lindsey</cp:lastModifiedBy>
  <cp:revision>592</cp:revision>
  <cp:lastPrinted>2013-02-05T22:49:10Z</cp:lastPrinted>
  <dcterms:created xsi:type="dcterms:W3CDTF">2012-07-16T02:29:43Z</dcterms:created>
  <dcterms:modified xsi:type="dcterms:W3CDTF">2013-09-24T16:36:08Z</dcterms:modified>
</cp:coreProperties>
</file>