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2" r:id="rId2"/>
  </p:sldMasterIdLst>
  <p:notesMasterIdLst>
    <p:notesMasterId r:id="rId56"/>
  </p:notesMasterIdLst>
  <p:handoutMasterIdLst>
    <p:handoutMasterId r:id="rId57"/>
  </p:handoutMasterIdLst>
  <p:sldIdLst>
    <p:sldId id="804" r:id="rId3"/>
    <p:sldId id="805" r:id="rId4"/>
    <p:sldId id="806" r:id="rId5"/>
    <p:sldId id="807" r:id="rId6"/>
    <p:sldId id="798" r:id="rId7"/>
    <p:sldId id="839" r:id="rId8"/>
    <p:sldId id="840" r:id="rId9"/>
    <p:sldId id="841" r:id="rId10"/>
    <p:sldId id="842" r:id="rId11"/>
    <p:sldId id="843" r:id="rId12"/>
    <p:sldId id="844" r:id="rId13"/>
    <p:sldId id="845" r:id="rId14"/>
    <p:sldId id="809" r:id="rId15"/>
    <p:sldId id="810" r:id="rId16"/>
    <p:sldId id="811" r:id="rId17"/>
    <p:sldId id="812" r:id="rId18"/>
    <p:sldId id="813" r:id="rId19"/>
    <p:sldId id="814" r:id="rId20"/>
    <p:sldId id="815" r:id="rId21"/>
    <p:sldId id="816" r:id="rId22"/>
    <p:sldId id="836" r:id="rId23"/>
    <p:sldId id="857" r:id="rId24"/>
    <p:sldId id="858" r:id="rId25"/>
    <p:sldId id="859" r:id="rId26"/>
    <p:sldId id="860" r:id="rId27"/>
    <p:sldId id="837" r:id="rId28"/>
    <p:sldId id="861" r:id="rId29"/>
    <p:sldId id="862" r:id="rId30"/>
    <p:sldId id="863" r:id="rId31"/>
    <p:sldId id="864" r:id="rId32"/>
    <p:sldId id="865" r:id="rId33"/>
    <p:sldId id="866" r:id="rId34"/>
    <p:sldId id="867" r:id="rId35"/>
    <p:sldId id="868" r:id="rId36"/>
    <p:sldId id="869" r:id="rId37"/>
    <p:sldId id="870" r:id="rId38"/>
    <p:sldId id="871" r:id="rId39"/>
    <p:sldId id="872" r:id="rId40"/>
    <p:sldId id="873" r:id="rId41"/>
    <p:sldId id="874" r:id="rId42"/>
    <p:sldId id="875" r:id="rId43"/>
    <p:sldId id="855" r:id="rId44"/>
    <p:sldId id="849" r:id="rId45"/>
    <p:sldId id="850" r:id="rId46"/>
    <p:sldId id="851" r:id="rId47"/>
    <p:sldId id="852" r:id="rId48"/>
    <p:sldId id="853" r:id="rId49"/>
    <p:sldId id="854" r:id="rId50"/>
    <p:sldId id="856" r:id="rId51"/>
    <p:sldId id="822" r:id="rId52"/>
    <p:sldId id="848" r:id="rId53"/>
    <p:sldId id="847" r:id="rId54"/>
    <p:sldId id="808" r:id="rId55"/>
  </p:sldIdLst>
  <p:sldSz cx="9144000" cy="6858000" type="screen4x3"/>
  <p:notesSz cx="7010400" cy="9296400"/>
  <p:custDataLst>
    <p:tags r:id="rId5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78" autoAdjust="0"/>
    <p:restoredTop sz="94680" autoAdjust="0"/>
  </p:normalViewPr>
  <p:slideViewPr>
    <p:cSldViewPr snapToGrid="0" snapToObjects="1">
      <p:cViewPr>
        <p:scale>
          <a:sx n="66" d="100"/>
          <a:sy n="66" d="100"/>
        </p:scale>
        <p:origin x="-9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7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10B5A0-B5E2-4DB0-A482-8A1EBBA9B84A}" type="doc">
      <dgm:prSet loTypeId="urn:microsoft.com/office/officeart/2005/8/layout/pyramid2" loCatId="pyramid" qsTypeId="urn:microsoft.com/office/officeart/2005/8/quickstyle/3d2" qsCatId="3D" csTypeId="urn:microsoft.com/office/officeart/2005/8/colors/accent3_2" csCatId="accent3" phldr="1"/>
      <dgm:spPr/>
      <dgm:t>
        <a:bodyPr/>
        <a:lstStyle/>
        <a:p>
          <a:endParaRPr lang="en-US"/>
        </a:p>
      </dgm:t>
    </dgm:pt>
    <dgm:pt modelId="{BA154681-D818-4BBB-BCF6-5042683318B5}">
      <dgm:prSet custT="1"/>
      <dgm:spPr>
        <a:solidFill>
          <a:schemeClr val="accent6">
            <a:lumMod val="40000"/>
            <a:lumOff val="60000"/>
            <a:alpha val="90000"/>
          </a:schemeClr>
        </a:solidFill>
        <a:ln>
          <a:solidFill>
            <a:schemeClr val="accent4">
              <a:lumMod val="75000"/>
            </a:schemeClr>
          </a:solidFill>
        </a:ln>
      </dgm:spPr>
      <dgm:t>
        <a:bodyPr/>
        <a:lstStyle/>
        <a:p>
          <a:pPr rtl="0"/>
          <a:r>
            <a:rPr lang="en-US" sz="1800" b="1" dirty="0" smtClean="0"/>
            <a:t>LEA User</a:t>
          </a:r>
          <a:r>
            <a:rPr lang="en-US" sz="1800" dirty="0" smtClean="0"/>
            <a:t>: can create and update snapshots   </a:t>
          </a:r>
          <a:endParaRPr lang="en-US" sz="1700" dirty="0"/>
        </a:p>
      </dgm:t>
    </dgm:pt>
    <dgm:pt modelId="{6DADE331-724B-4D8D-BF0F-F7B245ACFBE4}" type="parTrans" cxnId="{01D4CD60-9120-416E-AE91-49D8116BB20A}">
      <dgm:prSet/>
      <dgm:spPr/>
      <dgm:t>
        <a:bodyPr/>
        <a:lstStyle/>
        <a:p>
          <a:endParaRPr lang="en-US"/>
        </a:p>
      </dgm:t>
    </dgm:pt>
    <dgm:pt modelId="{BEA2FDD5-FC0D-4301-AE83-0A20DE89DBEC}" type="sibTrans" cxnId="{01D4CD60-9120-416E-AE91-49D8116BB20A}">
      <dgm:prSet/>
      <dgm:spPr/>
      <dgm:t>
        <a:bodyPr/>
        <a:lstStyle/>
        <a:p>
          <a:endParaRPr lang="en-US"/>
        </a:p>
      </dgm:t>
    </dgm:pt>
    <dgm:pt modelId="{FC16F8F9-503A-454C-9D05-1496690B87DA}">
      <dgm:prSet custT="1"/>
      <dgm:spPr>
        <a:solidFill>
          <a:schemeClr val="accent1">
            <a:lumMod val="60000"/>
            <a:lumOff val="40000"/>
            <a:alpha val="90000"/>
          </a:schemeClr>
        </a:solidFill>
      </dgm:spPr>
      <dgm:t>
        <a:bodyPr/>
        <a:lstStyle/>
        <a:p>
          <a:pPr rtl="0"/>
          <a:r>
            <a:rPr lang="en-US" sz="1800" b="1" dirty="0" smtClean="0"/>
            <a:t>LEA Approver</a:t>
          </a:r>
          <a:r>
            <a:rPr lang="en-US" sz="1800" dirty="0" smtClean="0"/>
            <a:t>:  has same permissions of the LEA User role AND able to provide final sign-off of data  </a:t>
          </a:r>
          <a:endParaRPr lang="en-US" sz="1800" dirty="0"/>
        </a:p>
      </dgm:t>
    </dgm:pt>
    <dgm:pt modelId="{C5B7C169-47A4-4B2F-9C43-C4B9AD9A6FB4}" type="parTrans" cxnId="{9A235DC7-0FD1-469A-BF1A-CA2CFEA3BE6B}">
      <dgm:prSet/>
      <dgm:spPr/>
      <dgm:t>
        <a:bodyPr/>
        <a:lstStyle/>
        <a:p>
          <a:endParaRPr lang="en-US"/>
        </a:p>
      </dgm:t>
    </dgm:pt>
    <dgm:pt modelId="{1EF9A09D-B8AF-4D57-991A-9707B64E8A30}" type="sibTrans" cxnId="{9A235DC7-0FD1-469A-BF1A-CA2CFEA3BE6B}">
      <dgm:prSet/>
      <dgm:spPr/>
      <dgm:t>
        <a:bodyPr/>
        <a:lstStyle/>
        <a:p>
          <a:endParaRPr lang="en-US"/>
        </a:p>
      </dgm:t>
    </dgm:pt>
    <dgm:pt modelId="{39C3C3B5-4061-4538-BA5B-08847D29706A}">
      <dgm:prSet custT="1"/>
      <dgm:spPr>
        <a:solidFill>
          <a:schemeClr val="accent2">
            <a:lumMod val="40000"/>
            <a:lumOff val="60000"/>
            <a:alpha val="90000"/>
          </a:schemeClr>
        </a:solidFill>
        <a:ln>
          <a:solidFill>
            <a:schemeClr val="accent2">
              <a:lumMod val="75000"/>
            </a:schemeClr>
          </a:solidFill>
        </a:ln>
      </dgm:spPr>
      <dgm:t>
        <a:bodyPr/>
        <a:lstStyle/>
        <a:p>
          <a:pPr rtl="0"/>
          <a:r>
            <a:rPr lang="en-US" sz="1800" b="1" dirty="0" smtClean="0"/>
            <a:t>LEA Viewer</a:t>
          </a:r>
          <a:r>
            <a:rPr lang="en-US" sz="1800" dirty="0" smtClean="0"/>
            <a:t>: able to view data. Read only access </a:t>
          </a:r>
          <a:endParaRPr lang="en-US" sz="1800" dirty="0"/>
        </a:p>
      </dgm:t>
    </dgm:pt>
    <dgm:pt modelId="{FCC29A74-21B5-4273-9A2B-56E36E827BEE}" type="parTrans" cxnId="{943D2247-3314-4446-9048-E3F962766413}">
      <dgm:prSet/>
      <dgm:spPr/>
      <dgm:t>
        <a:bodyPr/>
        <a:lstStyle/>
        <a:p>
          <a:endParaRPr lang="en-US"/>
        </a:p>
      </dgm:t>
    </dgm:pt>
    <dgm:pt modelId="{5DBB174C-3078-4DFB-8838-3417D4AB5EB4}" type="sibTrans" cxnId="{943D2247-3314-4446-9048-E3F962766413}">
      <dgm:prSet/>
      <dgm:spPr/>
      <dgm:t>
        <a:bodyPr/>
        <a:lstStyle/>
        <a:p>
          <a:endParaRPr lang="en-US"/>
        </a:p>
      </dgm:t>
    </dgm:pt>
    <dgm:pt modelId="{D4B73D6C-AE9E-4B8C-BE0B-C0D2A57D188A}" type="pres">
      <dgm:prSet presAssocID="{0610B5A0-B5E2-4DB0-A482-8A1EBBA9B84A}" presName="compositeShape" presStyleCnt="0">
        <dgm:presLayoutVars>
          <dgm:dir/>
          <dgm:resizeHandles/>
        </dgm:presLayoutVars>
      </dgm:prSet>
      <dgm:spPr/>
      <dgm:t>
        <a:bodyPr/>
        <a:lstStyle/>
        <a:p>
          <a:endParaRPr lang="en-US"/>
        </a:p>
      </dgm:t>
    </dgm:pt>
    <dgm:pt modelId="{E944251F-0A9E-4FD9-B6EB-AEB309B93E95}" type="pres">
      <dgm:prSet presAssocID="{0610B5A0-B5E2-4DB0-A482-8A1EBBA9B84A}" presName="pyramid" presStyleLbl="node1" presStyleIdx="0" presStyleCnt="1"/>
      <dgm:spPr/>
      <dgm:t>
        <a:bodyPr/>
        <a:lstStyle/>
        <a:p>
          <a:endParaRPr lang="en-US"/>
        </a:p>
      </dgm:t>
    </dgm:pt>
    <dgm:pt modelId="{A5E522DB-4FCD-454D-A686-BF9AE3FC3F88}" type="pres">
      <dgm:prSet presAssocID="{0610B5A0-B5E2-4DB0-A482-8A1EBBA9B84A}" presName="theList" presStyleCnt="0"/>
      <dgm:spPr/>
      <dgm:t>
        <a:bodyPr/>
        <a:lstStyle/>
        <a:p>
          <a:endParaRPr lang="en-US"/>
        </a:p>
      </dgm:t>
    </dgm:pt>
    <dgm:pt modelId="{DC0543FB-2637-4764-92D0-1BD24AD26D52}" type="pres">
      <dgm:prSet presAssocID="{39C3C3B5-4061-4538-BA5B-08847D29706A}" presName="aNode" presStyleLbl="fgAcc1" presStyleIdx="0" presStyleCnt="3" custScaleX="69522" custLinFactY="13122" custLinFactNeighborX="-22100" custLinFactNeighborY="100000">
        <dgm:presLayoutVars>
          <dgm:bulletEnabled val="1"/>
        </dgm:presLayoutVars>
      </dgm:prSet>
      <dgm:spPr/>
      <dgm:t>
        <a:bodyPr/>
        <a:lstStyle/>
        <a:p>
          <a:endParaRPr lang="en-US"/>
        </a:p>
      </dgm:t>
    </dgm:pt>
    <dgm:pt modelId="{FBC3530C-3CFC-4F7F-84BD-E8A8C0A976BC}" type="pres">
      <dgm:prSet presAssocID="{39C3C3B5-4061-4538-BA5B-08847D29706A}" presName="aSpace" presStyleCnt="0"/>
      <dgm:spPr/>
      <dgm:t>
        <a:bodyPr/>
        <a:lstStyle/>
        <a:p>
          <a:endParaRPr lang="en-US"/>
        </a:p>
      </dgm:t>
    </dgm:pt>
    <dgm:pt modelId="{DCBFC639-4B9B-4AFF-8D36-27F9D95A2369}" type="pres">
      <dgm:prSet presAssocID="{BA154681-D818-4BBB-BCF6-5042683318B5}" presName="aNode" presStyleLbl="fgAcc1" presStyleIdx="1" presStyleCnt="3" custScaleX="108797" custLinFactY="11773" custLinFactNeighborX="-2947" custLinFactNeighborY="100000">
        <dgm:presLayoutVars>
          <dgm:bulletEnabled val="1"/>
        </dgm:presLayoutVars>
      </dgm:prSet>
      <dgm:spPr/>
      <dgm:t>
        <a:bodyPr/>
        <a:lstStyle/>
        <a:p>
          <a:endParaRPr lang="en-US"/>
        </a:p>
      </dgm:t>
    </dgm:pt>
    <dgm:pt modelId="{0EF4210A-B5E1-4655-B255-F514EA9A98D3}" type="pres">
      <dgm:prSet presAssocID="{BA154681-D818-4BBB-BCF6-5042683318B5}" presName="aSpace" presStyleCnt="0"/>
      <dgm:spPr/>
      <dgm:t>
        <a:bodyPr/>
        <a:lstStyle/>
        <a:p>
          <a:endParaRPr lang="en-US"/>
        </a:p>
      </dgm:t>
    </dgm:pt>
    <dgm:pt modelId="{5667AC75-4A83-499E-A5A4-0F8091F9A68D}" type="pres">
      <dgm:prSet presAssocID="{FC16F8F9-503A-454C-9D05-1496690B87DA}" presName="aNode" presStyleLbl="fgAcc1" presStyleIdx="2" presStyleCnt="3" custScaleX="129438" custLinFactY="19865" custLinFactNeighborX="8348" custLinFactNeighborY="100000">
        <dgm:presLayoutVars>
          <dgm:bulletEnabled val="1"/>
        </dgm:presLayoutVars>
      </dgm:prSet>
      <dgm:spPr/>
      <dgm:t>
        <a:bodyPr/>
        <a:lstStyle/>
        <a:p>
          <a:endParaRPr lang="en-US"/>
        </a:p>
      </dgm:t>
    </dgm:pt>
    <dgm:pt modelId="{909FE39D-CC61-42D8-A073-6F3F1D90D0A5}" type="pres">
      <dgm:prSet presAssocID="{FC16F8F9-503A-454C-9D05-1496690B87DA}" presName="aSpace" presStyleCnt="0"/>
      <dgm:spPr/>
      <dgm:t>
        <a:bodyPr/>
        <a:lstStyle/>
        <a:p>
          <a:endParaRPr lang="en-US"/>
        </a:p>
      </dgm:t>
    </dgm:pt>
  </dgm:ptLst>
  <dgm:cxnLst>
    <dgm:cxn modelId="{5B0548D7-EBE2-47CB-B705-CE8D54851CA9}" type="presOf" srcId="{BA154681-D818-4BBB-BCF6-5042683318B5}" destId="{DCBFC639-4B9B-4AFF-8D36-27F9D95A2369}" srcOrd="0" destOrd="0" presId="urn:microsoft.com/office/officeart/2005/8/layout/pyramid2"/>
    <dgm:cxn modelId="{9A235DC7-0FD1-469A-BF1A-CA2CFEA3BE6B}" srcId="{0610B5A0-B5E2-4DB0-A482-8A1EBBA9B84A}" destId="{FC16F8F9-503A-454C-9D05-1496690B87DA}" srcOrd="2" destOrd="0" parTransId="{C5B7C169-47A4-4B2F-9C43-C4B9AD9A6FB4}" sibTransId="{1EF9A09D-B8AF-4D57-991A-9707B64E8A30}"/>
    <dgm:cxn modelId="{943D2247-3314-4446-9048-E3F962766413}" srcId="{0610B5A0-B5E2-4DB0-A482-8A1EBBA9B84A}" destId="{39C3C3B5-4061-4538-BA5B-08847D29706A}" srcOrd="0" destOrd="0" parTransId="{FCC29A74-21B5-4273-9A2B-56E36E827BEE}" sibTransId="{5DBB174C-3078-4DFB-8838-3417D4AB5EB4}"/>
    <dgm:cxn modelId="{01D4CD60-9120-416E-AE91-49D8116BB20A}" srcId="{0610B5A0-B5E2-4DB0-A482-8A1EBBA9B84A}" destId="{BA154681-D818-4BBB-BCF6-5042683318B5}" srcOrd="1" destOrd="0" parTransId="{6DADE331-724B-4D8D-BF0F-F7B245ACFBE4}" sibTransId="{BEA2FDD5-FC0D-4301-AE83-0A20DE89DBEC}"/>
    <dgm:cxn modelId="{F5EACC79-16E8-418C-83F8-6CE30EB7A45C}" type="presOf" srcId="{FC16F8F9-503A-454C-9D05-1496690B87DA}" destId="{5667AC75-4A83-499E-A5A4-0F8091F9A68D}" srcOrd="0" destOrd="0" presId="urn:microsoft.com/office/officeart/2005/8/layout/pyramid2"/>
    <dgm:cxn modelId="{625E3F3C-84FA-4266-8F80-1D056E6C7D0F}" type="presOf" srcId="{0610B5A0-B5E2-4DB0-A482-8A1EBBA9B84A}" destId="{D4B73D6C-AE9E-4B8C-BE0B-C0D2A57D188A}" srcOrd="0" destOrd="0" presId="urn:microsoft.com/office/officeart/2005/8/layout/pyramid2"/>
    <dgm:cxn modelId="{0DEEE2DE-9B73-4F5E-ABA2-AA2EF85976BC}" type="presOf" srcId="{39C3C3B5-4061-4538-BA5B-08847D29706A}" destId="{DC0543FB-2637-4764-92D0-1BD24AD26D52}" srcOrd="0" destOrd="0" presId="urn:microsoft.com/office/officeart/2005/8/layout/pyramid2"/>
    <dgm:cxn modelId="{EB10E9D6-F2D3-47FE-8D70-E8DA3C2DE15C}" type="presParOf" srcId="{D4B73D6C-AE9E-4B8C-BE0B-C0D2A57D188A}" destId="{E944251F-0A9E-4FD9-B6EB-AEB309B93E95}" srcOrd="0" destOrd="0" presId="urn:microsoft.com/office/officeart/2005/8/layout/pyramid2"/>
    <dgm:cxn modelId="{3E455E44-CE68-48C0-8E64-650C8E3FCD14}" type="presParOf" srcId="{D4B73D6C-AE9E-4B8C-BE0B-C0D2A57D188A}" destId="{A5E522DB-4FCD-454D-A686-BF9AE3FC3F88}" srcOrd="1" destOrd="0" presId="urn:microsoft.com/office/officeart/2005/8/layout/pyramid2"/>
    <dgm:cxn modelId="{62824E72-E427-4992-98A8-FE3E25A4EAA8}" type="presParOf" srcId="{A5E522DB-4FCD-454D-A686-BF9AE3FC3F88}" destId="{DC0543FB-2637-4764-92D0-1BD24AD26D52}" srcOrd="0" destOrd="0" presId="urn:microsoft.com/office/officeart/2005/8/layout/pyramid2"/>
    <dgm:cxn modelId="{4F9E2E9A-D7EC-4419-AFBC-4FA19E75EFDB}" type="presParOf" srcId="{A5E522DB-4FCD-454D-A686-BF9AE3FC3F88}" destId="{FBC3530C-3CFC-4F7F-84BD-E8A8C0A976BC}" srcOrd="1" destOrd="0" presId="urn:microsoft.com/office/officeart/2005/8/layout/pyramid2"/>
    <dgm:cxn modelId="{D9D2BB40-0F6E-4806-84A4-2320CBCDB24F}" type="presParOf" srcId="{A5E522DB-4FCD-454D-A686-BF9AE3FC3F88}" destId="{DCBFC639-4B9B-4AFF-8D36-27F9D95A2369}" srcOrd="2" destOrd="0" presId="urn:microsoft.com/office/officeart/2005/8/layout/pyramid2"/>
    <dgm:cxn modelId="{F276382B-9EE2-4651-BA79-8C109392C541}" type="presParOf" srcId="{A5E522DB-4FCD-454D-A686-BF9AE3FC3F88}" destId="{0EF4210A-B5E1-4655-B255-F514EA9A98D3}" srcOrd="3" destOrd="0" presId="urn:microsoft.com/office/officeart/2005/8/layout/pyramid2"/>
    <dgm:cxn modelId="{D008471B-480C-4448-82AC-AB8ED7D26BE5}" type="presParOf" srcId="{A5E522DB-4FCD-454D-A686-BF9AE3FC3F88}" destId="{5667AC75-4A83-499E-A5A4-0F8091F9A68D}" srcOrd="4" destOrd="0" presId="urn:microsoft.com/office/officeart/2005/8/layout/pyramid2"/>
    <dgm:cxn modelId="{8C1D7E81-3076-4D8B-91AB-DF14690B17E9}" type="presParOf" srcId="{A5E522DB-4FCD-454D-A686-BF9AE3FC3F88}" destId="{909FE39D-CC61-42D8-A073-6F3F1D90D0A5}"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4251F-0A9E-4FD9-B6EB-AEB309B93E95}">
      <dsp:nvSpPr>
        <dsp:cNvPr id="0" name=""/>
        <dsp:cNvSpPr/>
      </dsp:nvSpPr>
      <dsp:spPr>
        <a:xfrm>
          <a:off x="1458920" y="0"/>
          <a:ext cx="4406900" cy="4406900"/>
        </a:xfrm>
        <a:prstGeom prst="triangle">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C0543FB-2637-4764-92D0-1BD24AD26D52}">
      <dsp:nvSpPr>
        <dsp:cNvPr id="0" name=""/>
        <dsp:cNvSpPr/>
      </dsp:nvSpPr>
      <dsp:spPr>
        <a:xfrm>
          <a:off x="3465838" y="710344"/>
          <a:ext cx="1991447" cy="1043195"/>
        </a:xfrm>
        <a:prstGeom prst="roundRect">
          <a:avLst/>
        </a:prstGeom>
        <a:solidFill>
          <a:schemeClr val="accent2">
            <a:lumMod val="40000"/>
            <a:lumOff val="60000"/>
            <a:alpha val="90000"/>
          </a:schemeClr>
        </a:solidFill>
        <a:ln w="10000" cap="flat" cmpd="sng" algn="ctr">
          <a:solidFill>
            <a:schemeClr val="accent2">
              <a:lumMod val="75000"/>
            </a:schemeClr>
          </a:solidFill>
          <a:prstDash val="solid"/>
        </a:ln>
        <a:effectLst>
          <a:outerShdw blurRad="31750" dist="25400" dir="5400000" rotWithShape="0">
            <a:srgbClr val="000000">
              <a:alpha val="5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LEA Viewer</a:t>
          </a:r>
          <a:r>
            <a:rPr lang="en-US" sz="1800" kern="1200" dirty="0" smtClean="0"/>
            <a:t>: able to view data. Read only access </a:t>
          </a:r>
          <a:endParaRPr lang="en-US" sz="1800" kern="1200" dirty="0"/>
        </a:p>
      </dsp:txBody>
      <dsp:txXfrm>
        <a:off x="3516763" y="761269"/>
        <a:ext cx="1889597" cy="941345"/>
      </dsp:txXfrm>
    </dsp:sp>
    <dsp:sp modelId="{DCBFC639-4B9B-4AFF-8D36-27F9D95A2369}">
      <dsp:nvSpPr>
        <dsp:cNvPr id="0" name=""/>
        <dsp:cNvSpPr/>
      </dsp:nvSpPr>
      <dsp:spPr>
        <a:xfrm>
          <a:off x="3451959" y="1869867"/>
          <a:ext cx="3116473" cy="1043195"/>
        </a:xfrm>
        <a:prstGeom prst="roundRect">
          <a:avLst/>
        </a:prstGeom>
        <a:solidFill>
          <a:schemeClr val="accent6">
            <a:lumMod val="40000"/>
            <a:lumOff val="60000"/>
            <a:alpha val="90000"/>
          </a:schemeClr>
        </a:solidFill>
        <a:ln w="10000" cap="flat" cmpd="sng" algn="ctr">
          <a:solidFill>
            <a:schemeClr val="accent4">
              <a:lumMod val="75000"/>
            </a:schemeClr>
          </a:solidFill>
          <a:prstDash val="solid"/>
        </a:ln>
        <a:effectLst>
          <a:outerShdw blurRad="31750" dist="25400" dir="5400000" rotWithShape="0">
            <a:srgbClr val="000000">
              <a:alpha val="5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LEA User</a:t>
          </a:r>
          <a:r>
            <a:rPr lang="en-US" sz="1800" kern="1200" dirty="0" smtClean="0"/>
            <a:t>: can create and update snapshots   </a:t>
          </a:r>
          <a:endParaRPr lang="en-US" sz="1700" kern="1200" dirty="0"/>
        </a:p>
      </dsp:txBody>
      <dsp:txXfrm>
        <a:off x="3502884" y="1920792"/>
        <a:ext cx="3014623" cy="941345"/>
      </dsp:txXfrm>
    </dsp:sp>
    <dsp:sp modelId="{5667AC75-4A83-499E-A5A4-0F8091F9A68D}">
      <dsp:nvSpPr>
        <dsp:cNvPr id="0" name=""/>
        <dsp:cNvSpPr/>
      </dsp:nvSpPr>
      <dsp:spPr>
        <a:xfrm>
          <a:off x="3479874" y="3127878"/>
          <a:ext cx="3707732" cy="1043195"/>
        </a:xfrm>
        <a:prstGeom prst="roundRect">
          <a:avLst/>
        </a:prstGeom>
        <a:solidFill>
          <a:schemeClr val="accent1">
            <a:lumMod val="60000"/>
            <a:lumOff val="40000"/>
            <a:alpha val="90000"/>
          </a:schemeClr>
        </a:solidFill>
        <a:ln w="10000" cap="flat" cmpd="sng" algn="ctr">
          <a:solidFill>
            <a:schemeClr val="accent3">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LEA Approver</a:t>
          </a:r>
          <a:r>
            <a:rPr lang="en-US" sz="1800" kern="1200" dirty="0" smtClean="0"/>
            <a:t>:  has same permissions of the LEA User role AND able to provide final sign-off of data  </a:t>
          </a:r>
          <a:endParaRPr lang="en-US" sz="1800" kern="1200" dirty="0"/>
        </a:p>
      </dsp:txBody>
      <dsp:txXfrm>
        <a:off x="3530799" y="3178803"/>
        <a:ext cx="3605882" cy="94134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C664B4-81F1-E24F-90AF-27DC019489E9}" type="datetime1">
              <a:rPr lang="en-US" smtClean="0"/>
              <a:pPr/>
              <a:t>1/22/2014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ABA64B-06F0-2A40-A38F-AA9E1DC38B75}" type="slidenum">
              <a:rPr lang="en-US" smtClean="0"/>
              <a:pPr/>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7F1863-8423-8E48-8D02-88636C918AC7}" type="datetime1">
              <a:rPr lang="en-US" smtClean="0"/>
              <a:pPr/>
              <a:t>1/22/2014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7242FB-F25E-544B-B72F-E0B5A499AB48}" type="slidenum">
              <a:rPr lang="en-US" smtClean="0"/>
              <a:pPr/>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mailto:Datapipeline.support@cde.state.co.us"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pPr>
            <a:endParaRPr lang="en-US" dirty="0" smtClean="0"/>
          </a:p>
        </p:txBody>
      </p:sp>
      <p:sp>
        <p:nvSpPr>
          <p:cNvPr id="4" name="Header Placeholder 3"/>
          <p:cNvSpPr>
            <a:spLocks noGrp="1"/>
          </p:cNvSpPr>
          <p:nvPr>
            <p:ph type="hdr" sz="quarter" idx="10"/>
          </p:nvPr>
        </p:nvSpPr>
        <p:spPr/>
        <p:txBody>
          <a:bodyPr/>
          <a:lstStyle/>
          <a:p>
            <a:pPr>
              <a:defRPr/>
            </a:pPr>
            <a:endParaRPr lang="en-US" dirty="0">
              <a:solidFill>
                <a:prstClr val="black"/>
              </a:solidFill>
            </a:endParaRPr>
          </a:p>
        </p:txBody>
      </p:sp>
      <p:sp>
        <p:nvSpPr>
          <p:cNvPr id="5" name="Date Placeholder 4"/>
          <p:cNvSpPr>
            <a:spLocks noGrp="1"/>
          </p:cNvSpPr>
          <p:nvPr>
            <p:ph type="dt" idx="11"/>
          </p:nvPr>
        </p:nvSpPr>
        <p:spPr/>
        <p:txBody>
          <a:bodyPr/>
          <a:lstStyle/>
          <a:p>
            <a:pPr>
              <a:defRPr/>
            </a:pPr>
            <a:fld id="{D6CB3C28-2903-4BB6-977E-677766CE887E}" type="datetime1">
              <a:rPr lang="en-US" smtClean="0">
                <a:solidFill>
                  <a:prstClr val="black"/>
                </a:solidFill>
              </a:rPr>
              <a:pPr>
                <a:defRPr/>
              </a:pPr>
              <a:t>1/22/2014</a:t>
            </a:fld>
            <a:endParaRPr lang="en-US" dirty="0">
              <a:solidFill>
                <a:prstClr val="black"/>
              </a:solidFill>
            </a:endParaRPr>
          </a:p>
        </p:txBody>
      </p:sp>
      <p:sp>
        <p:nvSpPr>
          <p:cNvPr id="6" name="Footer Placeholder 5"/>
          <p:cNvSpPr>
            <a:spLocks noGrp="1"/>
          </p:cNvSpPr>
          <p:nvPr>
            <p:ph type="ftr" sz="quarter" idx="12"/>
          </p:nvPr>
        </p:nvSpPr>
        <p:spPr/>
        <p:txBody>
          <a:bodyPr/>
          <a:lstStyle/>
          <a:p>
            <a:pPr>
              <a:defRPr/>
            </a:pP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fld id="{31118033-A2F4-4874-97AF-8A96B12BF14E}" type="slidenum">
              <a:rPr lang="en-US" smtClean="0">
                <a:solidFill>
                  <a:prstClr val="black"/>
                </a:solidFill>
              </a:rPr>
              <a:pPr>
                <a:defRPr/>
              </a:pPr>
              <a:t>34</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pPr>
            <a:endParaRPr lang="en-US" dirty="0" smtClean="0"/>
          </a:p>
        </p:txBody>
      </p:sp>
      <p:sp>
        <p:nvSpPr>
          <p:cNvPr id="4" name="Header Placeholder 3"/>
          <p:cNvSpPr>
            <a:spLocks noGrp="1"/>
          </p:cNvSpPr>
          <p:nvPr>
            <p:ph type="hdr" sz="quarter" idx="10"/>
          </p:nvPr>
        </p:nvSpPr>
        <p:spPr/>
        <p:txBody>
          <a:bodyPr/>
          <a:lstStyle/>
          <a:p>
            <a:pPr>
              <a:defRPr/>
            </a:pPr>
            <a:endParaRPr lang="en-US" dirty="0">
              <a:solidFill>
                <a:prstClr val="black"/>
              </a:solidFill>
            </a:endParaRPr>
          </a:p>
        </p:txBody>
      </p:sp>
      <p:sp>
        <p:nvSpPr>
          <p:cNvPr id="5" name="Date Placeholder 4"/>
          <p:cNvSpPr>
            <a:spLocks noGrp="1"/>
          </p:cNvSpPr>
          <p:nvPr>
            <p:ph type="dt" idx="11"/>
          </p:nvPr>
        </p:nvSpPr>
        <p:spPr/>
        <p:txBody>
          <a:bodyPr/>
          <a:lstStyle/>
          <a:p>
            <a:pPr>
              <a:defRPr/>
            </a:pPr>
            <a:fld id="{D6CB3C28-2903-4BB6-977E-677766CE887E}" type="datetime1">
              <a:rPr lang="en-US" smtClean="0">
                <a:solidFill>
                  <a:prstClr val="black"/>
                </a:solidFill>
              </a:rPr>
              <a:pPr>
                <a:defRPr/>
              </a:pPr>
              <a:t>1/22/2014</a:t>
            </a:fld>
            <a:endParaRPr lang="en-US" dirty="0">
              <a:solidFill>
                <a:prstClr val="black"/>
              </a:solidFill>
            </a:endParaRPr>
          </a:p>
        </p:txBody>
      </p:sp>
      <p:sp>
        <p:nvSpPr>
          <p:cNvPr id="6" name="Footer Placeholder 5"/>
          <p:cNvSpPr>
            <a:spLocks noGrp="1"/>
          </p:cNvSpPr>
          <p:nvPr>
            <p:ph type="ftr" sz="quarter" idx="12"/>
          </p:nvPr>
        </p:nvSpPr>
        <p:spPr/>
        <p:txBody>
          <a:bodyPr/>
          <a:lstStyle/>
          <a:p>
            <a:pPr>
              <a:defRPr/>
            </a:pP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fld id="{31118033-A2F4-4874-97AF-8A96B12BF14E}" type="slidenum">
              <a:rPr lang="en-US" smtClean="0">
                <a:solidFill>
                  <a:prstClr val="black"/>
                </a:solidFill>
              </a:rPr>
              <a:pPr>
                <a:defRPr/>
              </a:pPr>
              <a:t>35</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758EDA-AEFE-4FB3-8921-00E05748A620}"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1627248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Hopefully, everyone has completed this step….the Local Area Manager or LAM is to assign roles</a:t>
            </a:r>
            <a:r>
              <a:rPr lang="en-US" baseline="0" dirty="0" smtClean="0"/>
              <a:t> for access to Data Pipeline and specifically to the 11G – 11</a:t>
            </a:r>
            <a:r>
              <a:rPr lang="en-US" baseline="30000" dirty="0" smtClean="0"/>
              <a:t>th</a:t>
            </a:r>
            <a:r>
              <a:rPr lang="en-US" baseline="0" dirty="0" smtClean="0"/>
              <a:t> Grade Alternate Assessment collection</a:t>
            </a:r>
          </a:p>
          <a:p>
            <a:endParaRPr lang="en-US" baseline="0" dirty="0" smtClean="0"/>
          </a:p>
          <a:p>
            <a:r>
              <a:rPr lang="en-US" baseline="0" dirty="0" smtClean="0"/>
              <a:t>In some districts, it is only one person who does everything; in larger districts, it may involve several.  In any case, you will all work together to complete the necessary steps for the collection.  Districts determine the “who does what” and will assign roles accordingly</a:t>
            </a:r>
          </a:p>
          <a:p>
            <a:endParaRPr lang="en-US" baseline="0" dirty="0" smtClean="0"/>
          </a:p>
          <a:p>
            <a:r>
              <a:rPr lang="en-US" baseline="0" dirty="0" smtClean="0"/>
              <a:t>For our purposes today, we’ll assume that the Data Respondent has the LEAAPPROVER Role to have full access to Data Pipeline functions and the DAC has LEAUSER role so they can see all the screens and enter data, but not approve or submit the data. If just one person is going to do everything, then you would need the LEAAPPROVER role.</a:t>
            </a:r>
          </a:p>
          <a:p>
            <a:endParaRPr lang="en-US" baseline="0" dirty="0" smtClean="0"/>
          </a:p>
          <a:p>
            <a:r>
              <a:rPr lang="en-US" baseline="0" dirty="0" smtClean="0"/>
              <a:t>If needed, the LAM can also assign an LEAVIEWER role for administrators or others to be able to see the reports etc., but who will not enter or edit any data.</a:t>
            </a:r>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1/22/2014</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3720680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465887">
              <a:defRPr/>
            </a:pPr>
            <a:r>
              <a:rPr lang="en-US" altLang="en-US" dirty="0" smtClean="0"/>
              <a:t>The user roles are determined collaboratively with the LAM – CDE no longer assigns usernames and passwords</a:t>
            </a:r>
            <a:r>
              <a:rPr lang="en-US" b="1" dirty="0"/>
              <a:t>. </a:t>
            </a:r>
            <a:r>
              <a:rPr lang="en-US" dirty="0"/>
              <a:t> </a:t>
            </a:r>
          </a:p>
          <a:p>
            <a:pPr defTabSz="465887">
              <a:defRPr/>
            </a:pPr>
            <a:endParaRPr lang="en-US" dirty="0"/>
          </a:p>
          <a:p>
            <a:pPr defTabSz="465887">
              <a:defRPr/>
            </a:pPr>
            <a:r>
              <a:rPr lang="en-US" dirty="0"/>
              <a:t>If your district LAM has not issued roles and passwords yet and needs assistance, please contact </a:t>
            </a:r>
            <a:r>
              <a:rPr lang="en-US" u="sng" dirty="0">
                <a:hlinkClick r:id="rId3"/>
              </a:rPr>
              <a:t>Datapipeline.support@cde.state.co.us</a:t>
            </a:r>
            <a:r>
              <a:rPr lang="en-US" dirty="0"/>
              <a:t>, Bill Pallman at 303-866-5970, or Danny Mitchell at 303-866-5981 for help with access to the 11G collection.  </a:t>
            </a:r>
          </a:p>
          <a:p>
            <a:pPr defTabSz="465887">
              <a:defRPr/>
            </a:pPr>
            <a:r>
              <a:rPr lang="en-US" dirty="0"/>
              <a:t>Each District will need to assign at least one person to be responsible for the 11</a:t>
            </a:r>
            <a:r>
              <a:rPr lang="en-US" baseline="30000" dirty="0"/>
              <a:t>th</a:t>
            </a:r>
            <a:r>
              <a:rPr lang="en-US" dirty="0"/>
              <a:t> Grade Alternate Assessment collection.  Even if you think you will not have any 11</a:t>
            </a:r>
            <a:r>
              <a:rPr lang="en-US" baseline="30000" dirty="0"/>
              <a:t>th</a:t>
            </a:r>
            <a:r>
              <a:rPr lang="en-US" dirty="0"/>
              <a:t> Grade Alternate testers, someone will need to enter that information. </a:t>
            </a:r>
          </a:p>
          <a:p>
            <a:endParaRPr lang="en-US" altLang="en-US" dirty="0" smtClean="0"/>
          </a:p>
        </p:txBody>
      </p:sp>
      <p:sp>
        <p:nvSpPr>
          <p:cNvPr id="4" name="Header Placeholder 3"/>
          <p:cNvSpPr>
            <a:spLocks noGrp="1"/>
          </p:cNvSpPr>
          <p:nvPr>
            <p:ph type="hdr" sz="quarter"/>
          </p:nvPr>
        </p:nvSpPr>
        <p:spPr/>
        <p:txBody>
          <a:bodyPr/>
          <a:lstStyle/>
          <a:p>
            <a:pPr>
              <a:defRPr/>
            </a:pPr>
            <a:endParaRPr lang="en-US">
              <a:solidFill>
                <a:prstClr val="black"/>
              </a:solidFill>
            </a:endParaRPr>
          </a:p>
        </p:txBody>
      </p:sp>
      <p:sp>
        <p:nvSpPr>
          <p:cNvPr id="5" name="Date Placeholder 4"/>
          <p:cNvSpPr>
            <a:spLocks noGrp="1"/>
          </p:cNvSpPr>
          <p:nvPr>
            <p:ph type="dt" sz="quarter" idx="1"/>
          </p:nvPr>
        </p:nvSpPr>
        <p:spPr/>
        <p:txBody>
          <a:bodyPr/>
          <a:lstStyle/>
          <a:p>
            <a:pPr>
              <a:defRPr/>
            </a:pPr>
            <a:fld id="{60377C52-65B2-498F-8E52-239FCCDEA3E7}" type="datetime1">
              <a:rPr lang="en-US" smtClean="0">
                <a:solidFill>
                  <a:prstClr val="black"/>
                </a:solidFill>
              </a:rPr>
              <a:pPr>
                <a:defRPr/>
              </a:pPr>
              <a:t>1/22/2014</a:t>
            </a:fld>
            <a:endParaRPr lang="en-US">
              <a:solidFill>
                <a:prstClr val="black"/>
              </a:solidFill>
            </a:endParaRPr>
          </a:p>
        </p:txBody>
      </p:sp>
      <p:sp>
        <p:nvSpPr>
          <p:cNvPr id="6" name="Footer Placeholder 5"/>
          <p:cNvSpPr>
            <a:spLocks noGrp="1"/>
          </p:cNvSpPr>
          <p:nvPr>
            <p:ph type="ftr" sz="quarter" idx="4"/>
          </p:nvPr>
        </p:nvSpPr>
        <p:spPr/>
        <p:txBody>
          <a:bodyPr/>
          <a:lstStyle/>
          <a:p>
            <a:pPr>
              <a:defRPr/>
            </a:pPr>
            <a:endParaRPr lang="en-US">
              <a:solidFill>
                <a:prstClr val="black"/>
              </a:solidFill>
            </a:endParaRPr>
          </a:p>
        </p:txBody>
      </p:sp>
      <p:sp>
        <p:nvSpPr>
          <p:cNvPr id="7" name="Slide Number Placeholder 6"/>
          <p:cNvSpPr>
            <a:spLocks noGrp="1"/>
          </p:cNvSpPr>
          <p:nvPr>
            <p:ph type="sldNum" sz="quarter" idx="5"/>
          </p:nvPr>
        </p:nvSpPr>
        <p:spPr/>
        <p:txBody>
          <a:bodyPr/>
          <a:lstStyle/>
          <a:p>
            <a:pPr>
              <a:defRPr/>
            </a:pPr>
            <a:fld id="{32C719D2-BF46-4B66-84E2-5A39D1B03BC1}" type="slidenum">
              <a:rPr lang="en-US" smtClean="0">
                <a:solidFill>
                  <a:prstClr val="black"/>
                </a:solidFill>
              </a:rPr>
              <a:pPr>
                <a:defRPr/>
              </a:pPr>
              <a:t>44</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Again “who does what” may vary, but for demonstration purposes, these are the tasks:</a:t>
            </a:r>
          </a:p>
          <a:p>
            <a:endParaRPr lang="en-US" baseline="0" dirty="0" smtClean="0"/>
          </a:p>
          <a:p>
            <a:pPr>
              <a:defRPr/>
            </a:pPr>
            <a:r>
              <a:rPr lang="en-US" dirty="0" smtClean="0"/>
              <a:t>The first snapshot you will take is a  January Preliminary Snapshot. It  will serve two important purposes:</a:t>
            </a:r>
          </a:p>
          <a:p>
            <a:pPr>
              <a:defRPr/>
            </a:pPr>
            <a:r>
              <a:rPr lang="en-US" b="1" dirty="0" smtClean="0"/>
              <a:t>1)  Create</a:t>
            </a:r>
            <a:r>
              <a:rPr lang="en-US" b="1" baseline="0" dirty="0" smtClean="0"/>
              <a:t> and verify the roster of testing students; correct any errors.  Remember, the data we use is that the student is enrolled in the 11</a:t>
            </a:r>
            <a:r>
              <a:rPr lang="en-US" b="1" baseline="30000" dirty="0" smtClean="0"/>
              <a:t>th</a:t>
            </a:r>
            <a:r>
              <a:rPr lang="en-US" b="1" baseline="0" dirty="0" smtClean="0"/>
              <a:t> Grade and that they are qualified to participate in alternate assessment.  Check the file layout document for details about these two fields.</a:t>
            </a:r>
            <a:endParaRPr lang="en-US" b="1" dirty="0" smtClean="0"/>
          </a:p>
          <a:p>
            <a:endParaRPr lang="en-US" dirty="0"/>
          </a:p>
        </p:txBody>
      </p:sp>
      <p:sp>
        <p:nvSpPr>
          <p:cNvPr id="4" name="Header Placeholder 3"/>
          <p:cNvSpPr>
            <a:spLocks noGrp="1"/>
          </p:cNvSpPr>
          <p:nvPr>
            <p:ph type="hdr" sz="quarter" idx="10"/>
          </p:nvPr>
        </p:nvSpPr>
        <p:spPr/>
        <p:txBody>
          <a:bodyPr/>
          <a:lstStyle/>
          <a:p>
            <a:endParaRPr lang="en-US">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1/22/2014</a:t>
            </a:fld>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3720680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you feel there are errors, then the two source files are the Student School Association for enrolled in 11</a:t>
            </a:r>
            <a:r>
              <a:rPr lang="en-US" altLang="en-US" baseline="30000" smtClean="0"/>
              <a:t>th</a:t>
            </a:r>
            <a:r>
              <a:rPr lang="en-US" altLang="en-US" smtClean="0"/>
              <a:t> Grade  and/or the Student Demographics for the ALTERNATE_ASSESSMENT_PARTICIPANT  (sometimes referred to as the “CoAlt Flag”)</a:t>
            </a:r>
          </a:p>
        </p:txBody>
      </p:sp>
      <p:sp>
        <p:nvSpPr>
          <p:cNvPr id="4" name="Header Placeholder 3"/>
          <p:cNvSpPr>
            <a:spLocks noGrp="1"/>
          </p:cNvSpPr>
          <p:nvPr>
            <p:ph type="hdr" sz="quarter"/>
          </p:nvPr>
        </p:nvSpPr>
        <p:spPr/>
        <p:txBody>
          <a:bodyPr/>
          <a:lstStyle/>
          <a:p>
            <a:pPr>
              <a:defRPr/>
            </a:pPr>
            <a:endParaRPr lang="en-US">
              <a:solidFill>
                <a:prstClr val="black"/>
              </a:solidFill>
            </a:endParaRPr>
          </a:p>
        </p:txBody>
      </p:sp>
      <p:sp>
        <p:nvSpPr>
          <p:cNvPr id="5" name="Date Placeholder 4"/>
          <p:cNvSpPr>
            <a:spLocks noGrp="1"/>
          </p:cNvSpPr>
          <p:nvPr>
            <p:ph type="dt" sz="quarter" idx="1"/>
          </p:nvPr>
        </p:nvSpPr>
        <p:spPr/>
        <p:txBody>
          <a:bodyPr/>
          <a:lstStyle/>
          <a:p>
            <a:pPr>
              <a:defRPr/>
            </a:pPr>
            <a:fld id="{170D8203-F37D-4FC3-82A0-7FD37B91FD74}" type="datetime1">
              <a:rPr lang="en-US" smtClean="0">
                <a:solidFill>
                  <a:prstClr val="black"/>
                </a:solidFill>
              </a:rPr>
              <a:pPr>
                <a:defRPr/>
              </a:pPr>
              <a:t>1/22/2014</a:t>
            </a:fld>
            <a:endParaRPr lang="en-US">
              <a:solidFill>
                <a:prstClr val="black"/>
              </a:solidFill>
            </a:endParaRPr>
          </a:p>
        </p:txBody>
      </p:sp>
      <p:sp>
        <p:nvSpPr>
          <p:cNvPr id="6" name="Footer Placeholder 5"/>
          <p:cNvSpPr>
            <a:spLocks noGrp="1"/>
          </p:cNvSpPr>
          <p:nvPr>
            <p:ph type="ftr" sz="quarter" idx="4"/>
          </p:nvPr>
        </p:nvSpPr>
        <p:spPr/>
        <p:txBody>
          <a:bodyPr/>
          <a:lstStyle/>
          <a:p>
            <a:pPr>
              <a:defRPr/>
            </a:pPr>
            <a:endParaRPr lang="en-US">
              <a:solidFill>
                <a:prstClr val="black"/>
              </a:solidFill>
            </a:endParaRPr>
          </a:p>
        </p:txBody>
      </p:sp>
      <p:sp>
        <p:nvSpPr>
          <p:cNvPr id="7" name="Slide Number Placeholder 6"/>
          <p:cNvSpPr>
            <a:spLocks noGrp="1"/>
          </p:cNvSpPr>
          <p:nvPr>
            <p:ph type="sldNum" sz="quarter" idx="5"/>
          </p:nvPr>
        </p:nvSpPr>
        <p:spPr/>
        <p:txBody>
          <a:bodyPr/>
          <a:lstStyle/>
          <a:p>
            <a:pPr>
              <a:defRPr/>
            </a:pPr>
            <a:fld id="{215A2680-84FE-4F28-846F-4DDC81762982}" type="slidenum">
              <a:rPr lang="en-US" smtClean="0">
                <a:solidFill>
                  <a:prstClr val="black"/>
                </a:solidFill>
              </a:rPr>
              <a:pPr>
                <a:defRPr/>
              </a:pPr>
              <a:t>46</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7704">
              <a:defRPr/>
            </a:pPr>
            <a:r>
              <a:rPr lang="en-US" dirty="0" smtClean="0"/>
              <a:t>Here is my contact information</a:t>
            </a:r>
            <a:r>
              <a:rPr lang="en-US" baseline="0" dirty="0" smtClean="0"/>
              <a:t> and website. </a:t>
            </a:r>
          </a:p>
          <a:p>
            <a:r>
              <a:rPr lang="en-US" baseline="0" dirty="0" smtClean="0"/>
              <a:t>I sincerely thank you for your time and wish you great success with the 11</a:t>
            </a:r>
            <a:r>
              <a:rPr lang="en-US" baseline="30000" dirty="0" smtClean="0"/>
              <a:t>th</a:t>
            </a:r>
            <a:r>
              <a:rPr lang="en-US" baseline="0" dirty="0" smtClean="0"/>
              <a:t> Grade Alternate Assessment.  </a:t>
            </a:r>
          </a:p>
        </p:txBody>
      </p:sp>
      <p:sp>
        <p:nvSpPr>
          <p:cNvPr id="4" name="Slide Number Placeholder 3"/>
          <p:cNvSpPr>
            <a:spLocks noGrp="1"/>
          </p:cNvSpPr>
          <p:nvPr>
            <p:ph type="sldNum" sz="quarter" idx="10"/>
          </p:nvPr>
        </p:nvSpPr>
        <p:spPr/>
        <p:txBody>
          <a:bodyPr/>
          <a:lstStyle/>
          <a:p>
            <a:fld id="{CE72483D-081E-47AB-9515-AA8C164B092A}" type="slidenum">
              <a:rPr lang="en-US" smtClean="0">
                <a:solidFill>
                  <a:prstClr val="black"/>
                </a:solidFill>
              </a:rPr>
              <a:pPr/>
              <a:t>48</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hemeOverride" Target="../theme/themeOverride1.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pic>
        <p:nvPicPr>
          <p:cNvPr id="12" name="Picture 11" descr="CDE LOGO TEST.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3" name="Text Placeholder 2"/>
          <p:cNvSpPr>
            <a:spLocks noGrp="1"/>
          </p:cNvSpPr>
          <p:nvPr>
            <p:ph type="body" sz="quarter" idx="10" hasCustomPrompt="1"/>
          </p:nvPr>
        </p:nvSpPr>
        <p:spPr>
          <a:xfrm>
            <a:off x="381000" y="6018213"/>
            <a:ext cx="4110038" cy="407987"/>
          </a:xfrm>
        </p:spPr>
        <p:txBody>
          <a:bodyPr/>
          <a:lstStyle>
            <a:lvl1pPr marL="45720" indent="0">
              <a:buFontTx/>
              <a:buNone/>
              <a:defRPr sz="1600" b="0" spc="0">
                <a:solidFill>
                  <a:schemeClr val="accent6">
                    <a:lumMod val="50000"/>
                  </a:schemeClr>
                </a:solidFill>
              </a:defRPr>
            </a:lvl1pPr>
          </a:lstStyle>
          <a:p>
            <a:pPr lvl="0"/>
            <a:r>
              <a:rPr lang="en-US" dirty="0" smtClean="0"/>
              <a:t>Month Day Year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13" name="Picture 12" descr="CDE LOGO TEST.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4121560" y="6222265"/>
            <a:ext cx="2584532" cy="408405"/>
          </a:xfrm>
          <a:prstGeom prst="rect">
            <a:avLst/>
          </a:prstGeom>
        </p:spPr>
      </p:pic>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8" name="Picture 7" descr="CDE LOGO TEST.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1" spc="0">
                <a:solidFill>
                  <a:schemeClr val="accent6">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8" name="Picture 7" descr="CDE LOGO TEST.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Picture Placeholder 2"/>
          <p:cNvSpPr>
            <a:spLocks noGrp="1"/>
          </p:cNvSpPr>
          <p:nvPr>
            <p:ph type="pic" idx="1"/>
          </p:nvPr>
        </p:nvSpPr>
        <p:spPr>
          <a:xfrm>
            <a:off x="2213286" y="304800"/>
            <a:ext cx="6625914" cy="587248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9" name="Picture 8" descr="CDE LOGO TEST.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chemeClr val="accent6">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chemeClr val="accent6">
                    <a:lumMod val="5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32BFC99-08B7-42BF-82FE-D8ACAAD9D623}"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796A271-CCD5-4B51-BF25-607AE0038575}" type="slidenum">
              <a:rPr lang="en-US" smtClean="0"/>
              <a:pPr/>
              <a:t>‹#›</a:t>
            </a:fld>
            <a:endParaRPr lang="en-US"/>
          </a:p>
        </p:txBody>
      </p:sp>
    </p:spTree>
    <p:extLst>
      <p:ext uri="{BB962C8B-B14F-4D97-AF65-F5344CB8AC3E}">
        <p14:creationId xmlns:p14="http://schemas.microsoft.com/office/powerpoint/2010/main" val="3667028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44715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5" descr="CDE LOGO TEST.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138863" y="6018213"/>
            <a:ext cx="258445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1">
                    <a:lumMod val="50000"/>
                  </a:schemeClr>
                </a:solidFill>
              </a:defRPr>
            </a:lvl1pPr>
          </a:lstStyle>
          <a:p>
            <a:r>
              <a:rPr lang="en-US" smtClean="0"/>
              <a:t>Click to edit Master title style</a:t>
            </a:r>
            <a:endParaRPr lang="en-US" dirty="0"/>
          </a:p>
        </p:txBody>
      </p:sp>
      <p:sp>
        <p:nvSpPr>
          <p:cNvPr id="3" name="Text Placeholder 2"/>
          <p:cNvSpPr>
            <a:spLocks noGrp="1"/>
          </p:cNvSpPr>
          <p:nvPr>
            <p:ph type="body" sz="quarter" idx="10"/>
          </p:nvPr>
        </p:nvSpPr>
        <p:spPr>
          <a:xfrm>
            <a:off x="381000" y="6018213"/>
            <a:ext cx="4110038" cy="407987"/>
          </a:xfrm>
        </p:spPr>
        <p:txBody>
          <a:bodyPr/>
          <a:lstStyle>
            <a:lvl1pPr marL="45720" indent="0">
              <a:buFontTx/>
              <a:buNone/>
              <a:defRPr sz="1600" b="0" spc="0">
                <a:solidFill>
                  <a:schemeClr val="accent6">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428927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lvl1pPr>
              <a:defRPr>
                <a:latin typeface="Book Antiqua"/>
                <a:cs typeface="Book Antiqua"/>
              </a:defRPr>
            </a:lvl1pPr>
          </a:lstStyle>
          <a:p>
            <a:r>
              <a:rPr lang="en-US" smtClean="0"/>
              <a:t>Click to edit Master title style</a:t>
            </a:r>
            <a:endParaRPr lang="en-US" dirty="0"/>
          </a:p>
        </p:txBody>
      </p:sp>
      <p:sp>
        <p:nvSpPr>
          <p:cNvPr id="4" name="Footer Placeholder 6"/>
          <p:cNvSpPr>
            <a:spLocks noGrp="1"/>
          </p:cNvSpPr>
          <p:nvPr>
            <p:ph type="ftr" sz="quarter" idx="10"/>
          </p:nvPr>
        </p:nvSpPr>
        <p:spPr/>
        <p:txBody>
          <a:bodyPr/>
          <a:lstStyle>
            <a:lvl1pPr algn="l">
              <a:defRPr sz="1000">
                <a:solidFill>
                  <a:srgbClr val="45454C"/>
                </a:solidFill>
              </a:defRPr>
            </a:lvl1pPr>
          </a:lstStyle>
          <a:p>
            <a:pPr>
              <a:defRPr/>
            </a:pPr>
            <a:endParaRPr lang="en-US"/>
          </a:p>
        </p:txBody>
      </p:sp>
    </p:spTree>
    <p:extLst>
      <p:ext uri="{BB962C8B-B14F-4D97-AF65-F5344CB8AC3E}">
        <p14:creationId xmlns:p14="http://schemas.microsoft.com/office/powerpoint/2010/main" val="3554354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lumMod val="75000"/>
          </a:schemeClr>
        </a:solidFill>
        <a:effectLst/>
      </p:bgPr>
    </p:bg>
    <p:spTree>
      <p:nvGrpSpPr>
        <p:cNvPr id="1" name=""/>
        <p:cNvGrpSpPr/>
        <p:nvPr/>
      </p:nvGrpSpPr>
      <p:grpSpPr>
        <a:xfrm>
          <a:off x="0" y="0"/>
          <a:ext cx="0" cy="0"/>
          <a:chOff x="0" y="0"/>
          <a:chExt cx="0" cy="0"/>
        </a:xfrm>
      </p:grpSpPr>
      <p:pic>
        <p:nvPicPr>
          <p:cNvPr id="4" name="Picture 5" descr="CDE LOGO TEST.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203950" y="6223000"/>
            <a:ext cx="258445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9507773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5" name="Footer Placeholder 4"/>
          <p:cNvSpPr>
            <a:spLocks noGrp="1"/>
          </p:cNvSpPr>
          <p:nvPr>
            <p:ph type="ftr" sz="quarter" idx="10"/>
          </p:nvPr>
        </p:nvSpPr>
        <p:spPr>
          <a:xfrm>
            <a:off x="381000" y="6356350"/>
            <a:ext cx="3352800" cy="274638"/>
          </a:xfrm>
        </p:spPr>
        <p:txBody>
          <a:bodyPr/>
          <a:lstStyle>
            <a:lvl1pPr algn="l">
              <a:defRPr sz="1100">
                <a:solidFill>
                  <a:srgbClr val="45454C"/>
                </a:solidFill>
              </a:defRPr>
            </a:lvl1pPr>
          </a:lstStyle>
          <a:p>
            <a:pPr>
              <a:defRPr/>
            </a:pPr>
            <a:endParaRPr lang="en-US"/>
          </a:p>
        </p:txBody>
      </p:sp>
    </p:spTree>
    <p:extLst>
      <p:ext uri="{BB962C8B-B14F-4D97-AF65-F5344CB8AC3E}">
        <p14:creationId xmlns:p14="http://schemas.microsoft.com/office/powerpoint/2010/main" val="105325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a:latin typeface="Book Antiqua"/>
                <a:cs typeface="Book Antiqua"/>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a:xfrm>
            <a:off x="381000" y="6356350"/>
            <a:ext cx="3352800" cy="274638"/>
          </a:xfrm>
        </p:spPr>
        <p:txBody>
          <a:bodyPr/>
          <a:lstStyle>
            <a:lvl1pPr algn="l">
              <a:defRPr sz="1100">
                <a:solidFill>
                  <a:srgbClr val="45454C"/>
                </a:solidFill>
              </a:defRPr>
            </a:lvl1pPr>
          </a:lstStyle>
          <a:p>
            <a:pPr>
              <a:defRPr/>
            </a:pPr>
            <a:endParaRPr lang="en-US"/>
          </a:p>
        </p:txBody>
      </p:sp>
    </p:spTree>
    <p:extLst>
      <p:ext uri="{BB962C8B-B14F-4D97-AF65-F5344CB8AC3E}">
        <p14:creationId xmlns:p14="http://schemas.microsoft.com/office/powerpoint/2010/main" val="3200529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Picture 5" descr="CDE LOGO TEST.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03950" y="6223000"/>
            <a:ext cx="258445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p:cNvSpPr>
            <a:spLocks noGrp="1"/>
          </p:cNvSpPr>
          <p:nvPr>
            <p:ph type="ftr" sz="quarter" idx="10"/>
          </p:nvPr>
        </p:nvSpPr>
        <p:spPr>
          <a:xfrm>
            <a:off x="381000" y="6356350"/>
            <a:ext cx="3352800" cy="274638"/>
          </a:xfrm>
        </p:spPr>
        <p:txBody>
          <a:bodyPr/>
          <a:lstStyle>
            <a:lvl1pPr algn="l">
              <a:defRPr sz="1100">
                <a:solidFill>
                  <a:srgbClr val="45454C"/>
                </a:solidFill>
              </a:defRPr>
            </a:lvl1pPr>
          </a:lstStyle>
          <a:p>
            <a:pPr>
              <a:defRPr/>
            </a:pPr>
            <a:endParaRPr lang="en-US"/>
          </a:p>
        </p:txBody>
      </p:sp>
    </p:spTree>
    <p:extLst>
      <p:ext uri="{BB962C8B-B14F-4D97-AF65-F5344CB8AC3E}">
        <p14:creationId xmlns:p14="http://schemas.microsoft.com/office/powerpoint/2010/main" val="42216109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Picture 5" descr="CDE LOGO TEST.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121150" y="6223000"/>
            <a:ext cx="258445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smtClean="0"/>
              <a:t>Click to edit Master title style</a:t>
            </a:r>
            <a:endParaRPr lang="en-US" dirty="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1" spc="0">
                <a:solidFill>
                  <a:srgbClr val="45454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Footer Placeholder 4"/>
          <p:cNvSpPr>
            <a:spLocks noGrp="1"/>
          </p:cNvSpPr>
          <p:nvPr>
            <p:ph type="ftr" sz="quarter" idx="11"/>
          </p:nvPr>
        </p:nvSpPr>
        <p:spPr>
          <a:xfrm>
            <a:off x="381000" y="6356350"/>
            <a:ext cx="3352800" cy="274638"/>
          </a:xfrm>
        </p:spPr>
        <p:txBody>
          <a:bodyPr/>
          <a:lstStyle>
            <a:lvl1pPr algn="l">
              <a:defRPr sz="1100">
                <a:solidFill>
                  <a:schemeClr val="accent6">
                    <a:lumMod val="50000"/>
                  </a:schemeClr>
                </a:solidFill>
              </a:defRPr>
            </a:lvl1pPr>
          </a:lstStyle>
          <a:p>
            <a:pPr>
              <a:defRPr/>
            </a:pPr>
            <a:endParaRPr lang="en-US">
              <a:solidFill>
                <a:srgbClr val="8C8C96">
                  <a:lumMod val="50000"/>
                </a:srgbClr>
              </a:solidFill>
            </a:endParaRPr>
          </a:p>
        </p:txBody>
      </p:sp>
    </p:spTree>
    <p:extLst>
      <p:ext uri="{BB962C8B-B14F-4D97-AF65-F5344CB8AC3E}">
        <p14:creationId xmlns:p14="http://schemas.microsoft.com/office/powerpoint/2010/main" val="3788980353"/>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5" name="Picture 5" descr="CDE LOGO TEST.png"/>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121150" y="6223000"/>
            <a:ext cx="258445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smtClean="0"/>
              <a:t>Click to edit Master title style</a:t>
            </a:r>
            <a:endParaRPr lang="en-US" dirty="0"/>
          </a:p>
        </p:txBody>
      </p:sp>
      <p:sp>
        <p:nvSpPr>
          <p:cNvPr id="6" name="Footer Placeholder 4"/>
          <p:cNvSpPr>
            <a:spLocks noGrp="1"/>
          </p:cNvSpPr>
          <p:nvPr>
            <p:ph type="ftr" sz="quarter" idx="10"/>
          </p:nvPr>
        </p:nvSpPr>
        <p:spPr>
          <a:xfrm>
            <a:off x="381000" y="6356350"/>
            <a:ext cx="3352800" cy="274638"/>
          </a:xfrm>
        </p:spPr>
        <p:txBody>
          <a:bodyPr/>
          <a:lstStyle>
            <a:lvl1pPr algn="l">
              <a:defRPr sz="1100">
                <a:solidFill>
                  <a:srgbClr val="45454C"/>
                </a:solidFill>
              </a:defRPr>
            </a:lvl1pPr>
          </a:lstStyle>
          <a:p>
            <a:pPr>
              <a:defRPr/>
            </a:pPr>
            <a:endParaRPr lang="en-US"/>
          </a:p>
        </p:txBody>
      </p:sp>
    </p:spTree>
    <p:extLst>
      <p:ext uri="{BB962C8B-B14F-4D97-AF65-F5344CB8AC3E}">
        <p14:creationId xmlns:p14="http://schemas.microsoft.com/office/powerpoint/2010/main" val="2686820536"/>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Content with Caption Left">
    <p:bg>
      <p:bgRef idx="1001">
        <a:schemeClr val="bg2"/>
      </p:bgRef>
    </p:bg>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pic>
        <p:nvPicPr>
          <p:cNvPr id="7" name="Picture 7" descr="CDE LOGO TEST.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03950" y="6223000"/>
            <a:ext cx="258445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1" spc="0">
                <a:solidFill>
                  <a:schemeClr val="accent6">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smtClean="0"/>
              <a:t>Click to edit Master title style</a:t>
            </a:r>
            <a:endParaRPr lang="en-US" dirty="0"/>
          </a:p>
        </p:txBody>
      </p:sp>
      <p:sp>
        <p:nvSpPr>
          <p:cNvPr id="8" name="Footer Placeholder 4"/>
          <p:cNvSpPr>
            <a:spLocks noGrp="1"/>
          </p:cNvSpPr>
          <p:nvPr>
            <p:ph type="ftr" sz="quarter" idx="11"/>
          </p:nvPr>
        </p:nvSpPr>
        <p:spPr>
          <a:xfrm>
            <a:off x="147638" y="6356350"/>
            <a:ext cx="1824037" cy="274638"/>
          </a:xfrm>
        </p:spPr>
        <p:txBody>
          <a:bodyPr/>
          <a:lstStyle>
            <a:lvl1pPr algn="l">
              <a:defRPr sz="1100">
                <a:solidFill>
                  <a:srgbClr val="45454C"/>
                </a:solidFill>
              </a:defRPr>
            </a:lvl1pPr>
          </a:lstStyle>
          <a:p>
            <a:pPr>
              <a:defRPr/>
            </a:pPr>
            <a:endParaRPr lang="en-US"/>
          </a:p>
        </p:txBody>
      </p:sp>
    </p:spTree>
    <p:extLst>
      <p:ext uri="{BB962C8B-B14F-4D97-AF65-F5344CB8AC3E}">
        <p14:creationId xmlns:p14="http://schemas.microsoft.com/office/powerpoint/2010/main" val="3885396391"/>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Blank with Caption Lef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5" descr="CDE LOGO TEST.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03950" y="6223000"/>
            <a:ext cx="258445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smtClean="0"/>
              <a:t>Click to edit Master title style</a:t>
            </a:r>
            <a:endParaRPr lang="en-US" dirty="0"/>
          </a:p>
        </p:txBody>
      </p:sp>
      <p:sp>
        <p:nvSpPr>
          <p:cNvPr id="5" name="Footer Placeholder 4"/>
          <p:cNvSpPr>
            <a:spLocks noGrp="1"/>
          </p:cNvSpPr>
          <p:nvPr>
            <p:ph type="ftr" sz="quarter" idx="10"/>
          </p:nvPr>
        </p:nvSpPr>
        <p:spPr>
          <a:xfrm>
            <a:off x="198438" y="6356350"/>
            <a:ext cx="1773237" cy="274638"/>
          </a:xfrm>
        </p:spPr>
        <p:txBody>
          <a:bodyPr/>
          <a:lstStyle>
            <a:lvl1pPr algn="l">
              <a:defRPr sz="1100">
                <a:solidFill>
                  <a:srgbClr val="45454C"/>
                </a:solidFill>
              </a:defRPr>
            </a:lvl1pPr>
          </a:lstStyle>
          <a:p>
            <a:pPr>
              <a:defRPr/>
            </a:pPr>
            <a:endParaRPr lang="en-US"/>
          </a:p>
        </p:txBody>
      </p:sp>
    </p:spTree>
    <p:extLst>
      <p:ext uri="{BB962C8B-B14F-4D97-AF65-F5344CB8AC3E}">
        <p14:creationId xmlns:p14="http://schemas.microsoft.com/office/powerpoint/2010/main" val="2558501756"/>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Picture with Caption Left">
    <p:bg>
      <p:bgRef idx="1001">
        <a:schemeClr val="bg2"/>
      </p:bgRef>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pic>
        <p:nvPicPr>
          <p:cNvPr id="6" name="Picture 7" descr="CDE LOGO TEST.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03950" y="6223000"/>
            <a:ext cx="258445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icture Placeholder 2"/>
          <p:cNvSpPr>
            <a:spLocks noGrp="1"/>
          </p:cNvSpPr>
          <p:nvPr>
            <p:ph type="pic" idx="1"/>
          </p:nvPr>
        </p:nvSpPr>
        <p:spPr>
          <a:xfrm>
            <a:off x="2213286" y="304800"/>
            <a:ext cx="6625914" cy="587248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chemeClr val="accent6">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chemeClr val="accent6">
                    <a:lumMod val="50000"/>
                  </a:schemeClr>
                </a:solidFill>
              </a:defRPr>
            </a:lvl1pPr>
          </a:lstStyle>
          <a:p>
            <a:r>
              <a:rPr lang="en-US" smtClean="0"/>
              <a:t>Click to edit Master title style</a:t>
            </a:r>
            <a:endParaRPr lang="en-US" dirty="0"/>
          </a:p>
        </p:txBody>
      </p:sp>
      <p:sp>
        <p:nvSpPr>
          <p:cNvPr id="8" name="Footer Placeholder 4"/>
          <p:cNvSpPr>
            <a:spLocks noGrp="1"/>
          </p:cNvSpPr>
          <p:nvPr>
            <p:ph type="ftr" sz="quarter" idx="10"/>
          </p:nvPr>
        </p:nvSpPr>
        <p:spPr>
          <a:xfrm>
            <a:off x="287338" y="6356350"/>
            <a:ext cx="1676400" cy="274638"/>
          </a:xfrm>
        </p:spPr>
        <p:txBody>
          <a:bodyPr/>
          <a:lstStyle>
            <a:lvl1pPr algn="l">
              <a:defRPr sz="1100">
                <a:solidFill>
                  <a:srgbClr val="45454C"/>
                </a:solidFill>
              </a:defRPr>
            </a:lvl1pPr>
          </a:lstStyle>
          <a:p>
            <a:pPr>
              <a:defRPr/>
            </a:pPr>
            <a:endParaRPr lang="en-US"/>
          </a:p>
        </p:txBody>
      </p:sp>
    </p:spTree>
    <p:extLst>
      <p:ext uri="{BB962C8B-B14F-4D97-AF65-F5344CB8AC3E}">
        <p14:creationId xmlns:p14="http://schemas.microsoft.com/office/powerpoint/2010/main" val="715965729"/>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Content">
    <p:spTree>
      <p:nvGrpSpPr>
        <p:cNvPr id="1" name=""/>
        <p:cNvGrpSpPr/>
        <p:nvPr/>
      </p:nvGrpSpPr>
      <p:grpSpPr>
        <a:xfrm>
          <a:off x="0" y="0"/>
          <a:ext cx="0" cy="0"/>
          <a:chOff x="0" y="0"/>
          <a:chExt cx="0" cy="0"/>
        </a:xfrm>
      </p:grpSpPr>
      <p:sp>
        <p:nvSpPr>
          <p:cNvPr id="2" name="TextBox 1"/>
          <p:cNvSpPr txBox="1"/>
          <p:nvPr userDrawn="1"/>
        </p:nvSpPr>
        <p:spPr>
          <a:xfrm>
            <a:off x="228600" y="6318250"/>
            <a:ext cx="722313" cy="254000"/>
          </a:xfrm>
          <a:prstGeom prst="rect">
            <a:avLst/>
          </a:prstGeom>
          <a:noFill/>
        </p:spPr>
        <p:txBody>
          <a:bodyPr>
            <a:spAutoFit/>
          </a:bodyPr>
          <a:lstStyle/>
          <a:p>
            <a:pPr algn="ctr" fontAlgn="base">
              <a:spcBef>
                <a:spcPct val="0"/>
              </a:spcBef>
              <a:spcAft>
                <a:spcPct val="0"/>
              </a:spcAft>
              <a:defRPr/>
            </a:pPr>
            <a:r>
              <a:rPr lang="en-US" sz="1050" i="1" dirty="0">
                <a:solidFill>
                  <a:prstClr val="white"/>
                </a:solidFill>
                <a:latin typeface="Arial" charset="0"/>
              </a:rPr>
              <a:t>page </a:t>
            </a:r>
            <a:fld id="{3A987652-93A1-404A-936B-51E38FFAF638}" type="slidenum">
              <a:rPr lang="en-US" sz="1050" i="1">
                <a:solidFill>
                  <a:prstClr val="white"/>
                </a:solidFill>
                <a:latin typeface="Arial" charset="0"/>
              </a:rPr>
              <a:pPr algn="ctr" fontAlgn="base">
                <a:spcBef>
                  <a:spcPct val="0"/>
                </a:spcBef>
                <a:spcAft>
                  <a:spcPct val="0"/>
                </a:spcAft>
                <a:defRPr/>
              </a:pPr>
              <a:t>‹#›</a:t>
            </a:fld>
            <a:endParaRPr lang="en-US" sz="1050" i="1" dirty="0">
              <a:solidFill>
                <a:prstClr val="white"/>
              </a:solidFill>
              <a:latin typeface="Arial" charset="0"/>
            </a:endParaRPr>
          </a:p>
        </p:txBody>
      </p:sp>
    </p:spTree>
    <p:extLst>
      <p:ext uri="{BB962C8B-B14F-4D97-AF65-F5344CB8AC3E}">
        <p14:creationId xmlns:p14="http://schemas.microsoft.com/office/powerpoint/2010/main" val="28895879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_Content">
    <p:spTree>
      <p:nvGrpSpPr>
        <p:cNvPr id="1" name=""/>
        <p:cNvGrpSpPr/>
        <p:nvPr/>
      </p:nvGrpSpPr>
      <p:grpSpPr>
        <a:xfrm>
          <a:off x="0" y="0"/>
          <a:ext cx="0" cy="0"/>
          <a:chOff x="0" y="0"/>
          <a:chExt cx="0" cy="0"/>
        </a:xfrm>
      </p:grpSpPr>
      <p:sp>
        <p:nvSpPr>
          <p:cNvPr id="2" name="TextBox 1"/>
          <p:cNvSpPr txBox="1"/>
          <p:nvPr userDrawn="1"/>
        </p:nvSpPr>
        <p:spPr>
          <a:xfrm>
            <a:off x="228600" y="6318250"/>
            <a:ext cx="722313" cy="254000"/>
          </a:xfrm>
          <a:prstGeom prst="rect">
            <a:avLst/>
          </a:prstGeom>
          <a:noFill/>
        </p:spPr>
        <p:txBody>
          <a:bodyPr>
            <a:spAutoFit/>
          </a:bodyPr>
          <a:lstStyle/>
          <a:p>
            <a:pPr algn="ctr" fontAlgn="base">
              <a:spcBef>
                <a:spcPct val="0"/>
              </a:spcBef>
              <a:spcAft>
                <a:spcPct val="0"/>
              </a:spcAft>
              <a:defRPr/>
            </a:pPr>
            <a:r>
              <a:rPr lang="en-US" sz="1050" i="1" dirty="0">
                <a:solidFill>
                  <a:prstClr val="white"/>
                </a:solidFill>
                <a:latin typeface="Arial" charset="0"/>
              </a:rPr>
              <a:t>page </a:t>
            </a:r>
            <a:fld id="{AA624BBB-A759-493D-AA26-92AC8B5C4832}" type="slidenum">
              <a:rPr lang="en-US" sz="1050" i="1">
                <a:solidFill>
                  <a:prstClr val="white"/>
                </a:solidFill>
                <a:latin typeface="Arial" charset="0"/>
              </a:rPr>
              <a:pPr algn="ctr" fontAlgn="base">
                <a:spcBef>
                  <a:spcPct val="0"/>
                </a:spcBef>
                <a:spcAft>
                  <a:spcPct val="0"/>
                </a:spcAft>
                <a:defRPr/>
              </a:pPr>
              <a:t>‹#›</a:t>
            </a:fld>
            <a:endParaRPr lang="en-US" sz="1050" i="1" dirty="0">
              <a:solidFill>
                <a:prstClr val="white"/>
              </a:solidFill>
              <a:latin typeface="Arial" charset="0"/>
            </a:endParaRPr>
          </a:p>
        </p:txBody>
      </p:sp>
    </p:spTree>
    <p:extLst>
      <p:ext uri="{BB962C8B-B14F-4D97-AF65-F5344CB8AC3E}">
        <p14:creationId xmlns:p14="http://schemas.microsoft.com/office/powerpoint/2010/main" val="5894318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5_Content">
    <p:spTree>
      <p:nvGrpSpPr>
        <p:cNvPr id="1" name=""/>
        <p:cNvGrpSpPr/>
        <p:nvPr/>
      </p:nvGrpSpPr>
      <p:grpSpPr>
        <a:xfrm>
          <a:off x="0" y="0"/>
          <a:ext cx="0" cy="0"/>
          <a:chOff x="0" y="0"/>
          <a:chExt cx="0" cy="0"/>
        </a:xfrm>
      </p:grpSpPr>
      <p:sp>
        <p:nvSpPr>
          <p:cNvPr id="2" name="TextBox 1"/>
          <p:cNvSpPr txBox="1"/>
          <p:nvPr userDrawn="1"/>
        </p:nvSpPr>
        <p:spPr>
          <a:xfrm>
            <a:off x="228600" y="6318250"/>
            <a:ext cx="722313" cy="254000"/>
          </a:xfrm>
          <a:prstGeom prst="rect">
            <a:avLst/>
          </a:prstGeom>
          <a:noFill/>
        </p:spPr>
        <p:txBody>
          <a:bodyPr>
            <a:spAutoFit/>
          </a:bodyPr>
          <a:lstStyle/>
          <a:p>
            <a:pPr algn="ctr" fontAlgn="base">
              <a:spcBef>
                <a:spcPct val="0"/>
              </a:spcBef>
              <a:spcAft>
                <a:spcPct val="0"/>
              </a:spcAft>
              <a:defRPr/>
            </a:pPr>
            <a:r>
              <a:rPr lang="en-US" sz="1050" i="1" dirty="0">
                <a:solidFill>
                  <a:prstClr val="white"/>
                </a:solidFill>
                <a:latin typeface="Arial" charset="0"/>
              </a:rPr>
              <a:t>page </a:t>
            </a:r>
            <a:fld id="{5DDD22B8-92DE-46BB-8B0C-E5AE9ED1A173}" type="slidenum">
              <a:rPr lang="en-US" sz="1050" i="1">
                <a:solidFill>
                  <a:prstClr val="white"/>
                </a:solidFill>
                <a:latin typeface="Arial" charset="0"/>
              </a:rPr>
              <a:pPr algn="ctr" fontAlgn="base">
                <a:spcBef>
                  <a:spcPct val="0"/>
                </a:spcBef>
                <a:spcAft>
                  <a:spcPct val="0"/>
                </a:spcAft>
                <a:defRPr/>
              </a:pPr>
              <a:t>‹#›</a:t>
            </a:fld>
            <a:endParaRPr lang="en-US" sz="1050" i="1" dirty="0">
              <a:solidFill>
                <a:prstClr val="white"/>
              </a:solidFill>
              <a:latin typeface="Arial" charset="0"/>
            </a:endParaRPr>
          </a:p>
        </p:txBody>
      </p:sp>
    </p:spTree>
    <p:extLst>
      <p:ext uri="{BB962C8B-B14F-4D97-AF65-F5344CB8AC3E}">
        <p14:creationId xmlns:p14="http://schemas.microsoft.com/office/powerpoint/2010/main" val="287132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lumMod val="7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5" name="Picture 4" descr="CDE LOGO TEST.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1_Content with Caption Left">
    <p:bg>
      <p:bgRef idx="1001">
        <a:schemeClr val="bg2"/>
      </p:bgRef>
    </p:bg>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7" name="Picture 7" descr="CDE LOGO TEST.png"/>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203950" y="6223000"/>
            <a:ext cx="258445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half" idx="2"/>
          </p:nvPr>
        </p:nvSpPr>
        <p:spPr>
          <a:xfrm>
            <a:off x="149352" y="2130552"/>
            <a:ext cx="1673352" cy="2816352"/>
          </a:xfrm>
          <a:prstGeom prst="rect">
            <a:avLst/>
          </a:prstGeo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149352" y="944562"/>
            <a:ext cx="1675660" cy="1033590"/>
          </a:xfrm>
          <a:prstGeom prst="rect">
            <a:avLst/>
          </a:prstGeom>
        </p:spPr>
        <p:txBody>
          <a:bodyPr anchor="b"/>
          <a:lstStyle>
            <a:lvl1pPr algn="l">
              <a:defRPr sz="2000" spc="150" baseline="0"/>
            </a:lvl1pPr>
          </a:lstStyle>
          <a:p>
            <a:r>
              <a:rPr lang="en-US" dirty="0" smtClean="0"/>
              <a:t>Click to edit Master title style</a:t>
            </a:r>
            <a:endParaRPr lang="en-US" dirty="0"/>
          </a:p>
        </p:txBody>
      </p:sp>
      <p:sp>
        <p:nvSpPr>
          <p:cNvPr id="9" name="Content Placeholder 2"/>
          <p:cNvSpPr>
            <a:spLocks noGrp="1"/>
          </p:cNvSpPr>
          <p:nvPr>
            <p:ph idx="1"/>
          </p:nvPr>
        </p:nvSpPr>
        <p:spPr>
          <a:xfrm>
            <a:off x="2199640" y="1036320"/>
            <a:ext cx="6589252" cy="4969193"/>
          </a:xfrm>
          <a:prstGeom prst="rect">
            <a:avLst/>
          </a:prstGeo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a:prstGeom prst="rect">
            <a:avLst/>
          </a:prstGeom>
        </p:spPr>
        <p:txBody>
          <a:bodyPr anchor="ctr" anchorCtr="0">
            <a:normAutofit/>
          </a:bodyPr>
          <a:lstStyle>
            <a:lvl1pPr marL="0" indent="0" algn="l">
              <a:buNone/>
              <a:defRPr sz="2800" b="1">
                <a:solidFill>
                  <a:srgbClr val="355D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Footer Placeholder 4"/>
          <p:cNvSpPr>
            <a:spLocks noGrp="1"/>
          </p:cNvSpPr>
          <p:nvPr>
            <p:ph type="ftr" sz="quarter" idx="11"/>
          </p:nvPr>
        </p:nvSpPr>
        <p:spPr>
          <a:xfrm>
            <a:off x="2200275" y="6356350"/>
            <a:ext cx="3352800" cy="274638"/>
          </a:xfrm>
        </p:spPr>
        <p:txBody>
          <a:bodyPr/>
          <a:lstStyle>
            <a:lvl1pPr algn="l">
              <a:defRPr sz="1100">
                <a:solidFill>
                  <a:schemeClr val="tx2"/>
                </a:solidFill>
              </a:defRPr>
            </a:lvl1pPr>
          </a:lstStyle>
          <a:p>
            <a:pPr>
              <a:defRPr/>
            </a:pPr>
            <a:endParaRPr lang="en-US">
              <a:solidFill>
                <a:srgbClr val="785F55"/>
              </a:solidFill>
            </a:endParaRPr>
          </a:p>
        </p:txBody>
      </p:sp>
    </p:spTree>
    <p:extLst>
      <p:ext uri="{BB962C8B-B14F-4D97-AF65-F5344CB8AC3E}">
        <p14:creationId xmlns:p14="http://schemas.microsoft.com/office/powerpoint/2010/main" val="244069659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6_Content">
    <p:spTree>
      <p:nvGrpSpPr>
        <p:cNvPr id="1" name=""/>
        <p:cNvGrpSpPr/>
        <p:nvPr/>
      </p:nvGrpSpPr>
      <p:grpSpPr>
        <a:xfrm>
          <a:off x="0" y="0"/>
          <a:ext cx="0" cy="0"/>
          <a:chOff x="0" y="0"/>
          <a:chExt cx="0" cy="0"/>
        </a:xfrm>
      </p:grpSpPr>
      <p:sp>
        <p:nvSpPr>
          <p:cNvPr id="2" name="TextBox 1"/>
          <p:cNvSpPr txBox="1"/>
          <p:nvPr userDrawn="1"/>
        </p:nvSpPr>
        <p:spPr>
          <a:xfrm>
            <a:off x="228600" y="6318250"/>
            <a:ext cx="722313" cy="254000"/>
          </a:xfrm>
          <a:prstGeom prst="rect">
            <a:avLst/>
          </a:prstGeom>
          <a:noFill/>
        </p:spPr>
        <p:txBody>
          <a:bodyPr>
            <a:spAutoFit/>
          </a:bodyPr>
          <a:lstStyle/>
          <a:p>
            <a:pPr algn="ctr" fontAlgn="base">
              <a:spcBef>
                <a:spcPct val="0"/>
              </a:spcBef>
              <a:spcAft>
                <a:spcPct val="0"/>
              </a:spcAft>
              <a:defRPr/>
            </a:pPr>
            <a:r>
              <a:rPr lang="en-US" sz="1050" i="1" dirty="0">
                <a:solidFill>
                  <a:prstClr val="white"/>
                </a:solidFill>
                <a:latin typeface="Arial" charset="0"/>
              </a:rPr>
              <a:t>page </a:t>
            </a:r>
            <a:fld id="{62C0CD9A-1AB5-4AB1-A786-11B036EE2C33}" type="slidenum">
              <a:rPr lang="en-US" sz="1050" i="1">
                <a:solidFill>
                  <a:prstClr val="white"/>
                </a:solidFill>
                <a:latin typeface="Arial" charset="0"/>
              </a:rPr>
              <a:pPr algn="ctr" fontAlgn="base">
                <a:spcBef>
                  <a:spcPct val="0"/>
                </a:spcBef>
                <a:spcAft>
                  <a:spcPct val="0"/>
                </a:spcAft>
                <a:defRPr/>
              </a:pPr>
              <a:t>‹#›</a:t>
            </a:fld>
            <a:endParaRPr lang="en-US" sz="1050" i="1" dirty="0">
              <a:solidFill>
                <a:prstClr val="white"/>
              </a:solidFill>
              <a:latin typeface="Arial" charset="0"/>
            </a:endParaRPr>
          </a:p>
        </p:txBody>
      </p:sp>
    </p:spTree>
    <p:extLst>
      <p:ext uri="{BB962C8B-B14F-4D97-AF65-F5344CB8AC3E}">
        <p14:creationId xmlns:p14="http://schemas.microsoft.com/office/powerpoint/2010/main" val="384502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cstate="print"/>
          <a:stretch>
            <a:fillRect/>
          </a:stretch>
        </a:blipFill>
        <a:effectLst/>
      </p:bgPr>
    </p:bg>
    <p:spTree>
      <p:nvGrpSpPr>
        <p:cNvPr id="1" name=""/>
        <p:cNvGrpSpPr/>
        <p:nvPr/>
      </p:nvGrpSpPr>
      <p:grpSpPr>
        <a:xfrm>
          <a:off x="0" y="0"/>
          <a:ext cx="0" cy="0"/>
          <a:chOff x="0" y="0"/>
          <a:chExt cx="0" cy="0"/>
        </a:xfrm>
      </p:grpSpPr>
      <p:pic>
        <p:nvPicPr>
          <p:cNvPr id="4" name="Picture 3" descr="CDE LOGO TEST.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8" name="Picture 7" descr="CDE LOGO TEST.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4121560" y="6222265"/>
            <a:ext cx="2584532" cy="408405"/>
          </a:xfrm>
          <a:prstGeom prst="rect">
            <a:avLst/>
          </a:prstGeom>
        </p:spPr>
      </p:pic>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1" spc="0">
                <a:solidFill>
                  <a:srgbClr val="45454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image" Target="../media/image3.png"/><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7"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descr="CDE LOGO TEST.png"/>
          <p:cNvPicPr>
            <a:picLocks noChangeAspect="1"/>
          </p:cNvPicPr>
          <p:nvPr/>
        </p:nvPicPr>
        <p:blipFill>
          <a:blip r:embed="rId18"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1" r:id="rId14"/>
    <p:sldLayoutId id="2147483699" r:id="rId15"/>
  </p:sldLayoutIdLst>
  <p:hf hdr="0"/>
  <p:txStyles>
    <p:titleStyle>
      <a:lvl1pPr algn="ctr" defTabSz="914400" rtl="0" eaLnBrk="1" latinLnBrk="0" hangingPunct="1">
        <a:spcBef>
          <a:spcPct val="0"/>
        </a:spcBef>
        <a:buNone/>
        <a:defRPr sz="3600" kern="1200" cap="none" spc="200" baseline="0">
          <a:ln>
            <a:noFill/>
          </a:ln>
          <a:solidFill>
            <a:schemeClr val="bg1"/>
          </a:solidFill>
          <a:effectLst/>
          <a:latin typeface="Palatino Linotype"/>
          <a:ea typeface="+mj-ea"/>
          <a:cs typeface="Palatino Linotype"/>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chemeClr val="accent6">
              <a:lumMod val="50000"/>
            </a:schemeClr>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chemeClr val="accent6">
              <a:lumMod val="50000"/>
            </a:schemeClr>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chemeClr val="accent6">
              <a:lumMod val="50000"/>
            </a:schemeClr>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chemeClr val="accent6">
              <a:lumMod val="50000"/>
            </a:schemeClr>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chemeClr val="accent6">
              <a:lumMod val="50000"/>
            </a:schemeClr>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2" descr="CDE LOGO TEST.png"/>
          <p:cNvPicPr>
            <a:picLocks noChangeAspect="1"/>
          </p:cNvPicPr>
          <p:nvPr/>
        </p:nvPicPr>
        <p:blipFill>
          <a:blip r:embed="rId19" cstate="email">
            <a:extLst>
              <a:ext uri="{28A0092B-C50C-407E-A947-70E740481C1C}">
                <a14:useLocalDpi xmlns:a14="http://schemas.microsoft.com/office/drawing/2010/main" val="0"/>
              </a:ext>
            </a:extLst>
          </a:blip>
          <a:srcRect/>
          <a:stretch>
            <a:fillRect/>
          </a:stretch>
        </p:blipFill>
        <p:spPr bwMode="auto">
          <a:xfrm>
            <a:off x="6203950" y="6223000"/>
            <a:ext cx="258445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6"/>
          <p:cNvSpPr>
            <a:spLocks noGrp="1"/>
          </p:cNvSpPr>
          <p:nvPr>
            <p:ph type="ftr" sz="quarter" idx="3"/>
          </p:nvPr>
        </p:nvSpPr>
        <p:spPr>
          <a:xfrm>
            <a:off x="381000" y="6265863"/>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base">
              <a:spcBef>
                <a:spcPct val="0"/>
              </a:spcBef>
              <a:spcAft>
                <a:spcPct val="0"/>
              </a:spcAft>
              <a:defRPr/>
            </a:pPr>
            <a:fld id="{F193DA0C-862A-49A5-A6B5-747BA6F03AFC}" type="slidenum">
              <a:rPr lang="en-US">
                <a:latin typeface="Arial" charset="0"/>
              </a:rPr>
              <a:pPr fontAlgn="base">
                <a:spcBef>
                  <a:spcPct val="0"/>
                </a:spcBef>
                <a:spcAft>
                  <a:spcPct val="0"/>
                </a:spcAft>
                <a:defRPr/>
              </a:pPr>
              <a:t>‹#›</a:t>
            </a:fld>
            <a:endParaRPr lang="en-US" dirty="0">
              <a:latin typeface="Arial" charset="0"/>
            </a:endParaRPr>
          </a:p>
        </p:txBody>
      </p:sp>
    </p:spTree>
    <p:extLst>
      <p:ext uri="{BB962C8B-B14F-4D97-AF65-F5344CB8AC3E}">
        <p14:creationId xmlns:p14="http://schemas.microsoft.com/office/powerpoint/2010/main" val="179531426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hf hdr="0" ftr="0"/>
  <p:txStyles>
    <p:titleStyle>
      <a:lvl1pPr algn="ctr" rtl="0" eaLnBrk="0" fontAlgn="base" hangingPunct="0">
        <a:spcBef>
          <a:spcPct val="0"/>
        </a:spcBef>
        <a:spcAft>
          <a:spcPct val="0"/>
        </a:spcAft>
        <a:defRPr sz="3600" kern="1200" spc="200">
          <a:solidFill>
            <a:schemeClr val="bg1"/>
          </a:solidFill>
          <a:latin typeface="Palatino Linotype"/>
          <a:ea typeface="Palatino Linotype" pitchFamily="18" charset="0"/>
          <a:cs typeface="Palatino Linotype"/>
        </a:defRPr>
      </a:lvl1pPr>
      <a:lvl2pPr algn="ctr"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2pPr>
      <a:lvl3pPr algn="ctr"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3pPr>
      <a:lvl4pPr algn="ctr"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4pPr>
      <a:lvl5pPr algn="ctr"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5pPr>
      <a:lvl6pPr marL="4572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6pPr>
      <a:lvl7pPr marL="9144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7pPr>
      <a:lvl8pPr marL="13716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8pPr>
      <a:lvl9pPr marL="18288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9pPr>
    </p:titleStyle>
    <p:bodyStyle>
      <a:lvl1pPr marL="501650" indent="-457200" algn="l" rtl="0" eaLnBrk="0" fontAlgn="base" hangingPunct="0">
        <a:spcBef>
          <a:spcPct val="20000"/>
        </a:spcBef>
        <a:spcAft>
          <a:spcPct val="0"/>
        </a:spcAft>
        <a:buClr>
          <a:schemeClr val="accent1"/>
        </a:buClr>
        <a:buSzPct val="110000"/>
        <a:buFont typeface="Wingdings" pitchFamily="2" charset="2"/>
        <a:buChar char="§"/>
        <a:defRPr sz="2400" b="1" kern="1200" spc="150">
          <a:solidFill>
            <a:srgbClr val="45454C"/>
          </a:solidFill>
          <a:latin typeface="+mn-lt"/>
          <a:ea typeface="+mn-ea"/>
          <a:cs typeface="+mn-cs"/>
        </a:defRPr>
      </a:lvl1pPr>
      <a:lvl2pPr marL="822325" indent="-457200" algn="l" rtl="0" eaLnBrk="0" fontAlgn="base" hangingPunct="0">
        <a:spcBef>
          <a:spcPct val="20000"/>
        </a:spcBef>
        <a:spcAft>
          <a:spcPct val="0"/>
        </a:spcAft>
        <a:buClr>
          <a:schemeClr val="accent2"/>
        </a:buClr>
        <a:buSzPct val="110000"/>
        <a:buFont typeface="Wingdings" pitchFamily="2" charset="2"/>
        <a:buChar char="§"/>
        <a:defRPr sz="2200" kern="1200" spc="100">
          <a:solidFill>
            <a:srgbClr val="45454C"/>
          </a:solidFill>
          <a:latin typeface="+mn-lt"/>
          <a:ea typeface="+mn-ea"/>
          <a:cs typeface="+mn-cs"/>
        </a:defRPr>
      </a:lvl2pPr>
      <a:lvl3pPr marL="925513" indent="-285750" algn="l" rtl="0" eaLnBrk="0" fontAlgn="base" hangingPunct="0">
        <a:spcBef>
          <a:spcPct val="20000"/>
        </a:spcBef>
        <a:spcAft>
          <a:spcPct val="0"/>
        </a:spcAft>
        <a:buClr>
          <a:srgbClr val="ABC178"/>
        </a:buClr>
        <a:buSzPct val="110000"/>
        <a:buFont typeface="Wingdings" pitchFamily="2" charset="2"/>
        <a:buChar char="§"/>
        <a:defRPr sz="2000" kern="1200" spc="100">
          <a:solidFill>
            <a:srgbClr val="45454C"/>
          </a:solidFill>
          <a:latin typeface="+mn-lt"/>
          <a:ea typeface="+mn-ea"/>
          <a:cs typeface="+mn-cs"/>
        </a:defRPr>
      </a:lvl3pPr>
      <a:lvl4pPr marL="1200150" indent="-285750" algn="l" rtl="0" eaLnBrk="0" fontAlgn="base" hangingPunct="0">
        <a:spcBef>
          <a:spcPct val="20000"/>
        </a:spcBef>
        <a:spcAft>
          <a:spcPct val="0"/>
        </a:spcAft>
        <a:buClr>
          <a:srgbClr val="71769D"/>
        </a:buClr>
        <a:buSzPct val="110000"/>
        <a:buFont typeface="Wingdings" pitchFamily="2" charset="2"/>
        <a:buChar char="§"/>
        <a:defRPr kern="1200">
          <a:solidFill>
            <a:srgbClr val="45454C"/>
          </a:solidFill>
          <a:latin typeface="+mn-lt"/>
          <a:ea typeface="+mn-ea"/>
          <a:cs typeface="+mn-cs"/>
        </a:defRPr>
      </a:lvl4pPr>
      <a:lvl5pPr marL="1382713" indent="-285750" algn="l" rtl="0" eaLnBrk="0" fontAlgn="base" hangingPunct="0">
        <a:spcBef>
          <a:spcPct val="20000"/>
        </a:spcBef>
        <a:spcAft>
          <a:spcPct val="0"/>
        </a:spcAft>
        <a:buClr>
          <a:srgbClr val="8C8C96"/>
        </a:buClr>
        <a:buSzPct val="110000"/>
        <a:buFont typeface="Wingdings" pitchFamily="2" charset="2"/>
        <a:buChar char="§"/>
        <a:defRPr sz="1600" kern="1200" spc="100">
          <a:solidFill>
            <a:srgbClr val="45454C"/>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atapipeline.support@cde.state.co.u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phillips_j@cde.state.co.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datapipeline.support@cde.state.co.u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severson_a@cde.state.co.us" TargetMode="External"/><Relationship Id="rId2" Type="http://schemas.openxmlformats.org/officeDocument/2006/relationships/hyperlink" Target="mailto:vance_c@cde.state.co.u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4.tif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mailto:Baca_k@cde.state.co.us" TargetMode="External"/><Relationship Id="rId3" Type="http://schemas.openxmlformats.org/officeDocument/2006/relationships/notesSlide" Target="../notesSlides/notesSlide3.xml"/><Relationship Id="rId7" Type="http://schemas.openxmlformats.org/officeDocument/2006/relationships/hyperlink" Target="mailto:Bolger_o@cde.state.co.us" TargetMode="External"/><Relationship Id="rId2" Type="http://schemas.openxmlformats.org/officeDocument/2006/relationships/slideLayout" Target="../slideLayouts/slideLayout5.xml"/><Relationship Id="rId1" Type="http://schemas.openxmlformats.org/officeDocument/2006/relationships/tags" Target="../tags/tag2.xml"/><Relationship Id="rId6" Type="http://schemas.openxmlformats.org/officeDocument/2006/relationships/hyperlink" Target="mailto:Heitman_l@cde.state.co.us" TargetMode="External"/><Relationship Id="rId5" Type="http://schemas.openxmlformats.org/officeDocument/2006/relationships/hyperlink" Target="mailto:Gleason_k@cde.state.co.us" TargetMode="External"/><Relationship Id="rId4" Type="http://schemas.openxmlformats.org/officeDocument/2006/relationships/hyperlink" Target="mailto:datapipeline.support@cde.state.co.us" TargetMode="External"/><Relationship Id="rId9" Type="http://schemas.openxmlformats.org/officeDocument/2006/relationships/hyperlink" Target="mailto:Vargas_S@cde.state.co.us"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mailto:gleason_k@cde.state.co.us" TargetMode="External"/><Relationship Id="rId7" Type="http://schemas.openxmlformats.org/officeDocument/2006/relationships/hyperlink" Target="mailto:vargas_s@cde.state.co.us" TargetMode="External"/><Relationship Id="rId2" Type="http://schemas.openxmlformats.org/officeDocument/2006/relationships/hyperlink" Target="mailto:DataPipeline.Support@cde.state.co.us" TargetMode="External"/><Relationship Id="rId1" Type="http://schemas.openxmlformats.org/officeDocument/2006/relationships/slideLayout" Target="../slideLayouts/slideLayout2.xml"/><Relationship Id="rId6" Type="http://schemas.openxmlformats.org/officeDocument/2006/relationships/hyperlink" Target="mailto:baca_k@cde.state.co.us" TargetMode="External"/><Relationship Id="rId5" Type="http://schemas.openxmlformats.org/officeDocument/2006/relationships/hyperlink" Target="mailto:bolger_o@cde.state.co.us" TargetMode="External"/><Relationship Id="rId4" Type="http://schemas.openxmlformats.org/officeDocument/2006/relationships/hyperlink" Target="mailto:heitman@cde.state.co.us"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8" Type="http://schemas.openxmlformats.org/officeDocument/2006/relationships/hyperlink" Target="mailto:Datapipeline.support@cde.state.co.us"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cde.state.co.us/cdesped/assessmentdisability"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Lamirande_L@cde.state.co.u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surveymonkey.com/s/11thGradeAlteval" TargetMode="External"/><Relationship Id="rId4" Type="http://schemas.openxmlformats.org/officeDocument/2006/relationships/hyperlink" Target="mailto:Datapipeline.support@cde.state.co.us"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www.cde.state.co.us/cdereva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bwMode="auto"/>
        <p:txBody>
          <a:bodyPr wrap="square" numCol="1" anchor="t" anchorCtr="0" compatLnSpc="1">
            <a:prstTxWarp prst="textNoShape">
              <a:avLst/>
            </a:prstTxWarp>
          </a:bodyPr>
          <a:lstStyle/>
          <a:p>
            <a:pPr marL="273050" eaLnBrk="1" hangingPunct="1">
              <a:buFont typeface="Wingdings" pitchFamily="2" charset="2"/>
              <a:buChar char="§"/>
              <a:defRPr/>
            </a:pPr>
            <a:r>
              <a:rPr lang="en-US" dirty="0" smtClean="0">
                <a:solidFill>
                  <a:schemeClr val="accent1">
                    <a:lumMod val="50000"/>
                  </a:schemeClr>
                </a:solidFill>
              </a:rPr>
              <a:t>Welcome!</a:t>
            </a:r>
          </a:p>
          <a:p>
            <a:pPr marL="547688" lvl="1" indent="-182563" eaLnBrk="1" hangingPunct="1">
              <a:lnSpc>
                <a:spcPct val="150000"/>
              </a:lnSpc>
              <a:spcBef>
                <a:spcPts val="0"/>
              </a:spcBef>
              <a:buFont typeface="Wingdings" pitchFamily="2" charset="2"/>
              <a:buChar char="§"/>
              <a:defRPr/>
            </a:pPr>
            <a:r>
              <a:rPr lang="en-US" dirty="0" smtClean="0"/>
              <a:t>We will begin the webinar shortly.</a:t>
            </a:r>
          </a:p>
          <a:p>
            <a:pPr marL="547688" lvl="1" indent="-182563" eaLnBrk="1" hangingPunct="1">
              <a:lnSpc>
                <a:spcPct val="150000"/>
              </a:lnSpc>
              <a:spcBef>
                <a:spcPts val="0"/>
              </a:spcBef>
              <a:buFont typeface="Wingdings" pitchFamily="2" charset="2"/>
              <a:buChar char="§"/>
              <a:defRPr/>
            </a:pPr>
            <a:r>
              <a:rPr lang="en-US" dirty="0" smtClean="0"/>
              <a:t>Dial in number is 1-866-764-6750</a:t>
            </a:r>
          </a:p>
          <a:p>
            <a:pPr marL="547688" lvl="1" indent="-182563" eaLnBrk="1" hangingPunct="1">
              <a:lnSpc>
                <a:spcPct val="150000"/>
              </a:lnSpc>
              <a:spcBef>
                <a:spcPts val="0"/>
              </a:spcBef>
              <a:buFont typeface="Wingdings" pitchFamily="2" charset="2"/>
              <a:buChar char="§"/>
              <a:defRPr/>
            </a:pPr>
            <a:r>
              <a:rPr lang="en-US" dirty="0" smtClean="0"/>
              <a:t>Please use *# to mute your phone.  You can unmute your phone using *#.</a:t>
            </a:r>
          </a:p>
          <a:p>
            <a:pPr marL="574675" lvl="1" indent="-209550" eaLnBrk="1" hangingPunct="1">
              <a:lnSpc>
                <a:spcPct val="150000"/>
              </a:lnSpc>
              <a:spcBef>
                <a:spcPts val="0"/>
              </a:spcBef>
              <a:tabLst>
                <a:tab pos="574675" algn="l"/>
              </a:tabLst>
              <a:defRPr/>
            </a:pPr>
            <a:r>
              <a:rPr lang="en-US" dirty="0" smtClean="0"/>
              <a:t>Support at: </a:t>
            </a:r>
            <a:r>
              <a:rPr lang="en-US" dirty="0" smtClean="0">
                <a:hlinkClick r:id="rId2"/>
              </a:rPr>
              <a:t>datapipeline.support@cde.state.co.us</a:t>
            </a:r>
            <a:r>
              <a:rPr lang="en-US" dirty="0" smtClean="0"/>
              <a:t>	</a:t>
            </a:r>
          </a:p>
          <a:p>
            <a:pPr marL="574675" lvl="1" indent="-209550" eaLnBrk="1" hangingPunct="1">
              <a:lnSpc>
                <a:spcPct val="150000"/>
              </a:lnSpc>
              <a:spcBef>
                <a:spcPts val="0"/>
              </a:spcBef>
              <a:defRPr/>
            </a:pPr>
            <a:r>
              <a:rPr lang="en-US" dirty="0" smtClean="0"/>
              <a:t>Goal: Provide </a:t>
            </a:r>
            <a:r>
              <a:rPr lang="en-US" dirty="0"/>
              <a:t>a weekly forum to answer LEA questions on Data Pipeline and inform LEA’s on any upcoming news and updates.</a:t>
            </a:r>
          </a:p>
          <a:p>
            <a:pPr marL="547688" lvl="1" indent="-182563" eaLnBrk="1" hangingPunct="1">
              <a:buFont typeface="Wingdings" pitchFamily="2" charset="2"/>
              <a:buNone/>
              <a:defRPr/>
            </a:pPr>
            <a:endParaRPr lang="en-US" dirty="0" smtClean="0"/>
          </a:p>
        </p:txBody>
      </p:sp>
      <p:sp>
        <p:nvSpPr>
          <p:cNvPr id="3" name="Title 2"/>
          <p:cNvSpPr>
            <a:spLocks noGrp="1"/>
          </p:cNvSpPr>
          <p:nvPr>
            <p:ph type="title"/>
          </p:nvPr>
        </p:nvSpPr>
        <p:spPr/>
        <p:txBody>
          <a:bodyPr/>
          <a:lstStyle/>
          <a:p>
            <a:pPr algn="ctr">
              <a:defRPr/>
            </a:pPr>
            <a:r>
              <a:rPr lang="en-US" dirty="0" smtClean="0">
                <a:latin typeface="Palatino Linotype" pitchFamily="18" charset="0"/>
              </a:rPr>
              <a:t>January 23rd, 2014 Town Hall</a:t>
            </a:r>
            <a:endParaRPr lang="en-US" dirty="0">
              <a:latin typeface="Palatino Linotype" pitchFamily="18" charset="0"/>
            </a:endParaRPr>
          </a:p>
        </p:txBody>
      </p:sp>
      <p:sp>
        <p:nvSpPr>
          <p:cNvPr id="6148" name="Footer Placeholder 3"/>
          <p:cNvSpPr txBox="1">
            <a:spLocks/>
          </p:cNvSpPr>
          <p:nvPr/>
        </p:nvSpPr>
        <p:spPr bwMode="auto">
          <a:xfrm>
            <a:off x="381000" y="6265863"/>
            <a:ext cx="2895600" cy="365125"/>
          </a:xfrm>
          <a:prstGeom prst="rect">
            <a:avLst/>
          </a:prstGeom>
          <a:noFill/>
          <a:ln w="9525">
            <a:noFill/>
            <a:miter lim="800000"/>
            <a:headEnd/>
            <a:tailEnd/>
          </a:ln>
        </p:spPr>
        <p:txBody>
          <a:bodyPr/>
          <a:lstStyle/>
          <a:p>
            <a:fld id="{68C6D519-44CD-42DE-B74A-D2312357CF85}" type="slidenum">
              <a:rPr lang="en-US" sz="1200">
                <a:solidFill>
                  <a:srgbClr val="45454C"/>
                </a:solidFill>
              </a:rPr>
              <a:pPr/>
              <a:t>1</a:t>
            </a:fld>
            <a:endParaRPr lang="en-US" sz="1200" dirty="0">
              <a:solidFill>
                <a:srgbClr val="45454C"/>
              </a:solidFill>
            </a:endParaRPr>
          </a:p>
        </p:txBody>
      </p:sp>
    </p:spTree>
    <p:extLst>
      <p:ext uri="{BB962C8B-B14F-4D97-AF65-F5344CB8AC3E}">
        <p14:creationId xmlns:p14="http://schemas.microsoft.com/office/powerpoint/2010/main" val="202998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Non-Pipeline Related Collections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890877703"/>
              </p:ext>
            </p:extLst>
          </p:nvPr>
        </p:nvGraphicFramePr>
        <p:xfrm>
          <a:off x="159656" y="1719263"/>
          <a:ext cx="8708575" cy="1869915"/>
        </p:xfrm>
        <a:graphic>
          <a:graphicData uri="http://schemas.openxmlformats.org/drawingml/2006/table">
            <a:tbl>
              <a:tblPr firstRow="1" bandRow="1">
                <a:tableStyleId>{5C22544A-7EE6-4342-B048-85BDC9FD1C3A}</a:tableStyleId>
              </a:tblPr>
              <a:tblGrid>
                <a:gridCol w="1741715"/>
                <a:gridCol w="1741715"/>
                <a:gridCol w="1741715"/>
                <a:gridCol w="1741715"/>
                <a:gridCol w="1741715"/>
              </a:tblGrid>
              <a:tr h="373983">
                <a:tc>
                  <a:txBody>
                    <a:bodyPr/>
                    <a:lstStyle/>
                    <a:p>
                      <a:pPr algn="l"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Collection </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Name</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December 16 LEAs</a:t>
                      </a:r>
                      <a:r>
                        <a:rPr lang="en-US" sz="1100" b="0" i="0" u="none" strike="noStrike" baseline="0" dirty="0" smtClean="0">
                          <a:solidFill>
                            <a:srgbClr val="000000"/>
                          </a:solidFill>
                          <a:latin typeface="Calibri"/>
                        </a:rPr>
                        <a:t> with Respondents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December 16 Number</a:t>
                      </a:r>
                      <a:r>
                        <a:rPr lang="en-US" sz="1100" b="0" i="0" u="none" strike="noStrike" baseline="0" dirty="0" smtClean="0">
                          <a:solidFill>
                            <a:srgbClr val="000000"/>
                          </a:solidFill>
                          <a:latin typeface="Calibri"/>
                        </a:rPr>
                        <a:t> of Respondents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LEAs</a:t>
                      </a:r>
                      <a:r>
                        <a:rPr lang="en-US" sz="1100" b="0" i="0" u="none" strike="noStrike" baseline="0" dirty="0" smtClean="0">
                          <a:solidFill>
                            <a:srgbClr val="000000"/>
                          </a:solidFill>
                          <a:latin typeface="Calibri"/>
                        </a:rPr>
                        <a:t> submitting Files</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RITS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RITS Web</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212</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945</a:t>
                      </a:r>
                    </a:p>
                  </a:txBody>
                  <a:tcPr marL="9525" marR="9525" marT="9525" marB="0" anchor="b"/>
                </a:tc>
                <a:tc>
                  <a:txBody>
                    <a:bodyPr/>
                    <a:lstStyle/>
                    <a:p>
                      <a:pPr algn="ctr" fontAlgn="b"/>
                      <a:r>
                        <a:rPr lang="en-US" sz="1100" b="0" i="0" u="none" strike="noStrike" dirty="0" smtClean="0">
                          <a:solidFill>
                            <a:srgbClr val="000000"/>
                          </a:solidFill>
                          <a:latin typeface="Calibri"/>
                        </a:rPr>
                        <a:t>0</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EDIS</a:t>
                      </a:r>
                      <a:endParaRPr lang="en-US" sz="1100" b="0" i="0" u="none" strike="noStrike" dirty="0">
                        <a:solidFill>
                          <a:srgbClr val="000000"/>
                        </a:solidFill>
                        <a:latin typeface="Calibri"/>
                      </a:endParaRPr>
                    </a:p>
                  </a:txBody>
                  <a:tcPr marL="9525" marR="9525" marT="9525" marB="0" anchor="b"/>
                </a:tc>
                <a:tc>
                  <a:txBody>
                    <a:bodyPr/>
                    <a:lstStyle/>
                    <a:p>
                      <a:pPr algn="ctr"/>
                      <a:r>
                        <a:rPr lang="en-US" sz="1100" dirty="0" smtClean="0"/>
                        <a:t>EDIS Web</a:t>
                      </a:r>
                      <a:endParaRPr lang="en-US" sz="1100" dirty="0"/>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206</a:t>
                      </a:r>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534</a:t>
                      </a:r>
                    </a:p>
                  </a:txBody>
                  <a:tcPr marL="9525" marR="9525" marT="9525" marB="0" anchor="b"/>
                </a:tc>
                <a:tc>
                  <a:txBody>
                    <a:bodyPr/>
                    <a:lstStyle/>
                    <a:p>
                      <a:pPr algn="ctr"/>
                      <a:r>
                        <a:rPr lang="en-US" sz="1100" dirty="0" smtClean="0"/>
                        <a:t>0</a:t>
                      </a:r>
                      <a:endParaRPr lang="en-US" sz="1100" dirty="0"/>
                    </a:p>
                  </a:txBody>
                  <a:tcPr marL="9525" marR="9525" marT="9525" marB="0" anchor="b"/>
                </a:tc>
              </a:tr>
              <a:tr h="373983">
                <a:tc>
                  <a:txBody>
                    <a:bodyPr/>
                    <a:lstStyle/>
                    <a:p>
                      <a:pPr algn="l" fontAlgn="b"/>
                      <a:r>
                        <a:rPr lang="en-US" sz="1100" b="0" i="0" u="none" strike="noStrike" dirty="0" smtClean="0">
                          <a:solidFill>
                            <a:srgbClr val="000000"/>
                          </a:solidFill>
                          <a:latin typeface="Calibri"/>
                        </a:rPr>
                        <a:t>HQOS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HQ</a:t>
                      </a:r>
                      <a:r>
                        <a:rPr lang="en-US" sz="1100" b="0" i="0" u="none" strike="noStrike" baseline="0" dirty="0" smtClean="0">
                          <a:solidFill>
                            <a:srgbClr val="000000"/>
                          </a:solidFill>
                          <a:latin typeface="Calibri"/>
                        </a:rPr>
                        <a:t> Online</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ctr" fontAlgn="b"/>
                      <a:r>
                        <a:rPr lang="en-US" sz="1100" b="0" i="0" u="none" strike="noStrike" dirty="0" smtClean="0">
                          <a:solidFill>
                            <a:srgbClr val="000000"/>
                          </a:solidFill>
                          <a:latin typeface="Calibri"/>
                        </a:rPr>
                        <a:t>0</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SSCC</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Statewide  Course Codes</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ctr" fontAlgn="b"/>
                      <a:r>
                        <a:rPr lang="en-US" sz="1100" b="0" i="0" u="none" strike="noStrike" dirty="0" smtClean="0">
                          <a:solidFill>
                            <a:srgbClr val="000000"/>
                          </a:solidFill>
                          <a:latin typeface="Calibri"/>
                        </a:rPr>
                        <a:t>0</a:t>
                      </a:r>
                      <a:endParaRPr lang="en-US" sz="1100" b="0" i="0" u="none" strike="noStrike" dirty="0">
                        <a:solidFill>
                          <a:srgbClr val="000000"/>
                        </a:solidFill>
                        <a:latin typeface="Calibri"/>
                      </a:endParaRPr>
                    </a:p>
                  </a:txBody>
                  <a:tcPr marL="9525" marR="9525" marT="9525" marB="0" anchor="b"/>
                </a:tc>
              </a:tr>
            </a:tbl>
          </a:graphicData>
        </a:graphic>
      </p:graphicFrame>
    </p:spTree>
    <p:extLst>
      <p:ext uri="{BB962C8B-B14F-4D97-AF65-F5344CB8AC3E}">
        <p14:creationId xmlns:p14="http://schemas.microsoft.com/office/powerpoint/2010/main" val="1254700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Reminder to LAMs</a:t>
            </a:r>
            <a:endParaRPr lang="en-US" dirty="0"/>
          </a:p>
        </p:txBody>
      </p:sp>
    </p:spTree>
    <p:extLst>
      <p:ext uri="{BB962C8B-B14F-4D97-AF65-F5344CB8AC3E}">
        <p14:creationId xmlns:p14="http://schemas.microsoft.com/office/powerpoint/2010/main" val="3320352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Please make sure that you go through your district users and disable those that are no longer in the district or have no need to access the data anymore.</a:t>
            </a:r>
            <a:endParaRPr lang="en-US" dirty="0"/>
          </a:p>
        </p:txBody>
      </p:sp>
      <p:sp>
        <p:nvSpPr>
          <p:cNvPr id="3" name="Title 2"/>
          <p:cNvSpPr>
            <a:spLocks noGrp="1"/>
          </p:cNvSpPr>
          <p:nvPr>
            <p:ph type="title"/>
          </p:nvPr>
        </p:nvSpPr>
        <p:spPr/>
        <p:txBody>
          <a:bodyPr/>
          <a:lstStyle/>
          <a:p>
            <a:r>
              <a:rPr lang="en-US" dirty="0" smtClean="0"/>
              <a:t>Managing Users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smtClean="0"/>
          </a:p>
        </p:txBody>
      </p:sp>
    </p:spTree>
    <p:extLst>
      <p:ext uri="{BB962C8B-B14F-4D97-AF65-F5344CB8AC3E}">
        <p14:creationId xmlns:p14="http://schemas.microsoft.com/office/powerpoint/2010/main" val="931694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Highly Qualified Online System (HQOS)</a:t>
            </a:r>
            <a:br>
              <a:rPr lang="en-US" dirty="0" smtClean="0"/>
            </a:br>
            <a:endParaRPr lang="en-US" dirty="0"/>
          </a:p>
        </p:txBody>
      </p:sp>
    </p:spTree>
    <p:extLst>
      <p:ext uri="{BB962C8B-B14F-4D97-AF65-F5344CB8AC3E}">
        <p14:creationId xmlns:p14="http://schemas.microsoft.com/office/powerpoint/2010/main" val="461048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Current Status</a:t>
            </a:r>
            <a:endParaRPr lang="en-US" dirty="0"/>
          </a:p>
        </p:txBody>
      </p:sp>
      <p:sp>
        <p:nvSpPr>
          <p:cNvPr id="5" name="Title 4"/>
          <p:cNvSpPr>
            <a:spLocks noGrp="1"/>
          </p:cNvSpPr>
          <p:nvPr>
            <p:ph type="title"/>
          </p:nvPr>
        </p:nvSpPr>
        <p:spPr/>
        <p:txBody>
          <a:bodyPr/>
          <a:lstStyle/>
          <a:p>
            <a:r>
              <a:rPr lang="en-US" dirty="0" smtClean="0"/>
              <a:t>HQOS Bugs</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2266300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4000" dirty="0" smtClean="0"/>
              <a:t>HQOS Bugs Recently Fixed</a:t>
            </a:r>
          </a:p>
        </p:txBody>
      </p:sp>
      <p:sp>
        <p:nvSpPr>
          <p:cNvPr id="32771" name="Rectangle 3"/>
          <p:cNvSpPr>
            <a:spLocks noGrp="1" noChangeArrowheads="1"/>
          </p:cNvSpPr>
          <p:nvPr>
            <p:ph idx="1"/>
          </p:nvPr>
        </p:nvSpPr>
        <p:spPr>
          <a:xfrm>
            <a:off x="457200" y="1712343"/>
            <a:ext cx="8229600" cy="4800600"/>
          </a:xfrm>
        </p:spPr>
        <p:txBody>
          <a:bodyPr/>
          <a:lstStyle/>
          <a:p>
            <a:r>
              <a:rPr lang="en-US" sz="2800" dirty="0" smtClean="0"/>
              <a:t>‘no broken rules found’</a:t>
            </a:r>
          </a:p>
          <a:p>
            <a:pPr lvl="1"/>
            <a:r>
              <a:rPr lang="en-US" sz="2600" dirty="0" smtClean="0"/>
              <a:t>Resulting absence of plan boxes, HOUSSE rubrics, and ‘Save’ buttons</a:t>
            </a:r>
          </a:p>
          <a:p>
            <a:r>
              <a:rPr lang="en-US" sz="2600" dirty="0" smtClean="0"/>
              <a:t>Elementary Ed PLACE/PRAXIS II tests in CDE database not being recognized for 202s w/ teaching subject area code of 1700 in grades K-5</a:t>
            </a:r>
          </a:p>
          <a:p>
            <a:r>
              <a:rPr lang="en-US" sz="2600" dirty="0" smtClean="0"/>
              <a:t>Non-HQ teachers not populating into HQOS</a:t>
            </a:r>
          </a:p>
          <a:p>
            <a:r>
              <a:rPr lang="en-US" sz="2600" dirty="0" smtClean="0"/>
              <a:t>Data from old snapshots being cached, resulting in HQ teachers populating in </a:t>
            </a:r>
            <a:r>
              <a:rPr lang="en-US" sz="2600" dirty="0" smtClean="0"/>
              <a:t>HQOS</a:t>
            </a:r>
          </a:p>
          <a:p>
            <a:r>
              <a:rPr lang="en-US" sz="2600" dirty="0" smtClean="0"/>
              <a:t>Page Navigation fixed</a:t>
            </a:r>
            <a:endParaRPr lang="en-US" sz="2600" dirty="0" smtClean="0"/>
          </a:p>
          <a:p>
            <a:endParaRPr lang="en-US" sz="2800" dirty="0" smtClean="0"/>
          </a:p>
        </p:txBody>
      </p:sp>
    </p:spTree>
    <p:extLst>
      <p:ext uri="{BB962C8B-B14F-4D97-AF65-F5344CB8AC3E}">
        <p14:creationId xmlns:p14="http://schemas.microsoft.com/office/powerpoint/2010/main" val="1740248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Current HQOS Bugs</a:t>
            </a:r>
          </a:p>
        </p:txBody>
      </p:sp>
      <p:sp>
        <p:nvSpPr>
          <p:cNvPr id="32771" name="Rectangle 3"/>
          <p:cNvSpPr>
            <a:spLocks noGrp="1" noChangeArrowheads="1"/>
          </p:cNvSpPr>
          <p:nvPr>
            <p:ph idx="1"/>
          </p:nvPr>
        </p:nvSpPr>
        <p:spPr>
          <a:xfrm>
            <a:off x="457200" y="1265207"/>
            <a:ext cx="8229600" cy="4800600"/>
          </a:xfrm>
        </p:spPr>
        <p:txBody>
          <a:bodyPr/>
          <a:lstStyle/>
          <a:p>
            <a:endParaRPr lang="en-US" sz="2800" dirty="0" smtClean="0"/>
          </a:p>
          <a:p>
            <a:r>
              <a:rPr lang="en-US" sz="2800" dirty="0" smtClean="0"/>
              <a:t>Record navigation will not go beyond Page 1</a:t>
            </a:r>
          </a:p>
          <a:p>
            <a:pPr lvl="1"/>
            <a:r>
              <a:rPr lang="en-US" sz="2600" dirty="0" smtClean="0"/>
              <a:t>1</a:t>
            </a:r>
            <a:r>
              <a:rPr lang="en-US" sz="2600" baseline="30000" dirty="0" smtClean="0"/>
              <a:t>st</a:t>
            </a:r>
            <a:r>
              <a:rPr lang="en-US" sz="2600" dirty="0" smtClean="0"/>
              <a:t> 25 records just keep repopulating</a:t>
            </a:r>
          </a:p>
          <a:p>
            <a:pPr lvl="1"/>
            <a:r>
              <a:rPr lang="en-US" sz="2600" dirty="0" smtClean="0"/>
              <a:t>Currently being investigated</a:t>
            </a:r>
          </a:p>
          <a:p>
            <a:pPr lvl="1"/>
            <a:r>
              <a:rPr lang="en-US" sz="2600" dirty="0" smtClean="0"/>
              <a:t>When fixed, a new snapshot should not be necessary</a:t>
            </a:r>
          </a:p>
        </p:txBody>
      </p:sp>
    </p:spTree>
    <p:extLst>
      <p:ext uri="{BB962C8B-B14F-4D97-AF65-F5344CB8AC3E}">
        <p14:creationId xmlns:p14="http://schemas.microsoft.com/office/powerpoint/2010/main" val="30011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Resolving Records Affected by Prior Bugs</a:t>
            </a:r>
            <a:endParaRPr lang="en-US" dirty="0"/>
          </a:p>
        </p:txBody>
      </p:sp>
      <p:sp>
        <p:nvSpPr>
          <p:cNvPr id="5" name="Title 4"/>
          <p:cNvSpPr>
            <a:spLocks noGrp="1"/>
          </p:cNvSpPr>
          <p:nvPr>
            <p:ph type="title"/>
          </p:nvPr>
        </p:nvSpPr>
        <p:spPr/>
        <p:txBody>
          <a:bodyPr/>
          <a:lstStyle/>
          <a:p>
            <a:r>
              <a:rPr lang="en-US" dirty="0" smtClean="0"/>
              <a:t>What do I do now?</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17</a:t>
            </a:fld>
            <a:endParaRPr lang="en-US" dirty="0" smtClean="0"/>
          </a:p>
        </p:txBody>
      </p:sp>
    </p:spTree>
    <p:extLst>
      <p:ext uri="{BB962C8B-B14F-4D97-AF65-F5344CB8AC3E}">
        <p14:creationId xmlns:p14="http://schemas.microsoft.com/office/powerpoint/2010/main" val="2848363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81100" y="1000125"/>
            <a:ext cx="6762750" cy="369332"/>
          </a:xfrm>
          <a:prstGeom prst="rect">
            <a:avLst/>
          </a:prstGeom>
          <a:noFill/>
        </p:spPr>
        <p:txBody>
          <a:bodyPr wrap="square" rtlCol="0">
            <a:spAutoFit/>
          </a:bodyPr>
          <a:lstStyle/>
          <a:p>
            <a:endParaRPr lang="en-US" dirty="0"/>
          </a:p>
        </p:txBody>
      </p:sp>
      <p:sp>
        <p:nvSpPr>
          <p:cNvPr id="7" name="Title 6"/>
          <p:cNvSpPr>
            <a:spLocks noGrp="1"/>
          </p:cNvSpPr>
          <p:nvPr>
            <p:ph type="title"/>
          </p:nvPr>
        </p:nvSpPr>
        <p:spPr/>
        <p:txBody>
          <a:bodyPr/>
          <a:lstStyle/>
          <a:p>
            <a:r>
              <a:rPr lang="en-US" dirty="0" smtClean="0"/>
              <a:t>Cleaning Up HQOS Records</a:t>
            </a:r>
            <a:endParaRPr lang="en-US" dirty="0"/>
          </a:p>
        </p:txBody>
      </p:sp>
      <p:sp>
        <p:nvSpPr>
          <p:cNvPr id="8" name="Content Placeholder 7"/>
          <p:cNvSpPr>
            <a:spLocks noGrp="1"/>
          </p:cNvSpPr>
          <p:nvPr>
            <p:ph idx="1"/>
          </p:nvPr>
        </p:nvSpPr>
        <p:spPr/>
        <p:txBody>
          <a:bodyPr/>
          <a:lstStyle/>
          <a:p>
            <a:r>
              <a:rPr lang="en-US" dirty="0" smtClean="0"/>
              <a:t>To clean up records affected by the recently fixed bugs, you must resubmit the snapshot</a:t>
            </a:r>
          </a:p>
          <a:p>
            <a:pPr lvl="1"/>
            <a:r>
              <a:rPr lang="en-US" dirty="0" smtClean="0"/>
              <a:t>‘no broken rules found’ should now be gone and a valid reason for non-HQ status should be visible in red font directly below the profile</a:t>
            </a:r>
          </a:p>
          <a:p>
            <a:pPr lvl="1"/>
            <a:r>
              <a:rPr lang="en-US" dirty="0" smtClean="0"/>
              <a:t>Plan boxes, HOUSSE rubrics, and ‘Save’ buttons should then be available in the appropriate records</a:t>
            </a:r>
          </a:p>
          <a:p>
            <a:pPr lvl="1"/>
            <a:r>
              <a:rPr lang="en-US" dirty="0" smtClean="0"/>
              <a:t>Elem. 202s with 1700 teaching subject area and passing PLACE/PRAXIS score should no longer be in HQOS</a:t>
            </a:r>
            <a:endParaRPr lang="en-US" dirty="0"/>
          </a:p>
        </p:txBody>
      </p:sp>
    </p:spTree>
    <p:extLst>
      <p:ext uri="{BB962C8B-B14F-4D97-AF65-F5344CB8AC3E}">
        <p14:creationId xmlns:p14="http://schemas.microsoft.com/office/powerpoint/2010/main" val="2956570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a teacher has passed a PRAXIS II content test, but the score is not in the CDE database, please do both of the following:</a:t>
            </a:r>
          </a:p>
          <a:p>
            <a:pPr lvl="1"/>
            <a:r>
              <a:rPr lang="en-US" dirty="0" smtClean="0"/>
              <a:t>Have the teacher contact ETS to request CDE be added as a score recipient</a:t>
            </a:r>
          </a:p>
          <a:p>
            <a:pPr lvl="1"/>
            <a:r>
              <a:rPr lang="en-US" dirty="0" smtClean="0"/>
              <a:t>Send a copy of the score report to Jennifer Phillips (</a:t>
            </a:r>
            <a:r>
              <a:rPr lang="en-US" dirty="0" smtClean="0">
                <a:hlinkClick r:id="rId2"/>
              </a:rPr>
              <a:t>phillips_j@cde.state.co.us</a:t>
            </a:r>
            <a:r>
              <a:rPr lang="en-US" dirty="0" smtClean="0"/>
              <a:t>) to expedite the verification of HQ status for the current year’s collection</a:t>
            </a:r>
          </a:p>
          <a:p>
            <a:r>
              <a:rPr lang="en-US" dirty="0" smtClean="0"/>
              <a:t>Plans to get the teacher Highly Qualified must be entered in the purple plan box, not the message board, for official approval.</a:t>
            </a:r>
            <a:endParaRPr lang="en-US" dirty="0"/>
          </a:p>
        </p:txBody>
      </p:sp>
      <p:sp>
        <p:nvSpPr>
          <p:cNvPr id="3" name="Title 2"/>
          <p:cNvSpPr>
            <a:spLocks noGrp="1"/>
          </p:cNvSpPr>
          <p:nvPr>
            <p:ph type="title"/>
          </p:nvPr>
        </p:nvSpPr>
        <p:spPr/>
        <p:txBody>
          <a:bodyPr/>
          <a:lstStyle/>
          <a:p>
            <a:r>
              <a:rPr lang="en-US" dirty="0" smtClean="0"/>
              <a:t>HQOS Reminders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19</a:t>
            </a:fld>
            <a:endParaRPr lang="en-US" dirty="0" smtClean="0"/>
          </a:p>
        </p:txBody>
      </p:sp>
    </p:spTree>
    <p:extLst>
      <p:ext uri="{BB962C8B-B14F-4D97-AF65-F5344CB8AC3E}">
        <p14:creationId xmlns:p14="http://schemas.microsoft.com/office/powerpoint/2010/main" val="4014893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Webinar Etiquette</a:t>
            </a:r>
            <a:endParaRPr lang="en-US" dirty="0"/>
          </a:p>
        </p:txBody>
      </p:sp>
      <p:sp>
        <p:nvSpPr>
          <p:cNvPr id="4" name="Content Placeholder 1"/>
          <p:cNvSpPr>
            <a:spLocks noGrp="1"/>
          </p:cNvSpPr>
          <p:nvPr>
            <p:ph idx="1"/>
          </p:nvPr>
        </p:nvSpPr>
        <p:spPr>
          <a:xfrm>
            <a:off x="381000" y="1719263"/>
            <a:ext cx="8382000" cy="4833937"/>
          </a:xfrm>
        </p:spPr>
        <p:txBody>
          <a:bodyPr/>
          <a:lstStyle/>
          <a:p>
            <a:pPr>
              <a:defRPr/>
            </a:pPr>
            <a:r>
              <a:rPr lang="en-US" sz="2000" dirty="0"/>
              <a:t>Mute Your Phone  (*# Mutes and Un-mutes Individual Phones</a:t>
            </a:r>
            <a:r>
              <a:rPr lang="en-US" sz="2000" dirty="0" smtClean="0"/>
              <a:t>)</a:t>
            </a:r>
          </a:p>
          <a:p>
            <a:pPr>
              <a:defRPr/>
            </a:pPr>
            <a:r>
              <a:rPr lang="en-US" sz="2000" dirty="0" smtClean="0"/>
              <a:t>If you receive a call and need to pick up please disconnect from the webinar.  Otherwise, all town hall participants hear your hold music! </a:t>
            </a:r>
            <a:endParaRPr lang="en-US" sz="2000" dirty="0"/>
          </a:p>
          <a:p>
            <a:pPr>
              <a:defRPr/>
            </a:pPr>
            <a:r>
              <a:rPr lang="en-US" sz="2000" dirty="0"/>
              <a:t>Enter your Name and your District when logging into the webinar (no password will be needed)</a:t>
            </a:r>
          </a:p>
          <a:p>
            <a:pPr>
              <a:defRPr/>
            </a:pPr>
            <a:r>
              <a:rPr lang="en-US" sz="2000" dirty="0"/>
              <a:t>For today’s event, we will hold the Q&amp;A session at the end of the presentation:</a:t>
            </a:r>
          </a:p>
          <a:p>
            <a:pPr marL="617220" lvl="1" indent="-342900">
              <a:lnSpc>
                <a:spcPct val="50000"/>
              </a:lnSpc>
              <a:spcBef>
                <a:spcPts val="1200"/>
              </a:spcBef>
              <a:buClr>
                <a:srgbClr val="FAAB67"/>
              </a:buClr>
              <a:buFont typeface="Wingdings" pitchFamily="2" charset="2"/>
              <a:buChar char="§"/>
              <a:defRPr/>
            </a:pPr>
            <a:r>
              <a:rPr lang="en-US" sz="2000" dirty="0"/>
              <a:t>Type it in the Chat Box for a response OR</a:t>
            </a:r>
          </a:p>
          <a:p>
            <a:pPr marL="617220" lvl="1" indent="-342900">
              <a:lnSpc>
                <a:spcPct val="50000"/>
              </a:lnSpc>
              <a:spcBef>
                <a:spcPts val="1200"/>
              </a:spcBef>
              <a:buClr>
                <a:srgbClr val="FAAB67"/>
              </a:buClr>
              <a:buFont typeface="Wingdings" pitchFamily="2" charset="2"/>
              <a:buChar char="§"/>
              <a:defRPr/>
            </a:pPr>
            <a:r>
              <a:rPr lang="en-US" sz="2000" dirty="0"/>
              <a:t>Raise Your Hand:</a:t>
            </a:r>
          </a:p>
          <a:p>
            <a:pPr marL="981075" lvl="2" indent="-342900" eaLnBrk="1" fontAlgn="auto" hangingPunct="1">
              <a:spcAft>
                <a:spcPts val="0"/>
              </a:spcAft>
              <a:buClr>
                <a:schemeClr val="accent3"/>
              </a:buClr>
              <a:buFont typeface="Arial" pitchFamily="34" charset="0"/>
              <a:buChar char="•"/>
              <a:defRPr/>
            </a:pPr>
            <a:r>
              <a:rPr lang="en-US" dirty="0" smtClean="0">
                <a:solidFill>
                  <a:schemeClr val="accent6">
                    <a:lumMod val="50000"/>
                  </a:schemeClr>
                </a:solidFill>
              </a:rPr>
              <a:t>A presenter will call your name</a:t>
            </a:r>
          </a:p>
          <a:p>
            <a:pPr marL="981075" lvl="2" indent="-342900" eaLnBrk="1" fontAlgn="auto" hangingPunct="1">
              <a:spcAft>
                <a:spcPts val="0"/>
              </a:spcAft>
              <a:buClr>
                <a:schemeClr val="accent3"/>
              </a:buClr>
              <a:buFont typeface="Arial" pitchFamily="34" charset="0"/>
              <a:buChar char="•"/>
              <a:defRPr/>
            </a:pPr>
            <a:r>
              <a:rPr lang="en-US" dirty="0" smtClean="0">
                <a:solidFill>
                  <a:schemeClr val="accent6">
                    <a:lumMod val="50000"/>
                  </a:schemeClr>
                </a:solidFill>
              </a:rPr>
              <a:t>After your name is called, un-mute your phone and speak your question/comment</a:t>
            </a:r>
          </a:p>
          <a:p>
            <a:pPr>
              <a:defRPr/>
            </a:pPr>
            <a:r>
              <a:rPr lang="en-US" sz="2000" dirty="0"/>
              <a:t>Please be respectful of others time; we may need to have a separate conversation later to best help you</a:t>
            </a:r>
          </a:p>
          <a:p>
            <a:pPr eaLnBrk="1" fontAlgn="auto" hangingPunct="1">
              <a:spcAft>
                <a:spcPts val="0"/>
              </a:spcAft>
              <a:defRPr/>
            </a:pPr>
            <a:endParaRPr lang="en-US" dirty="0">
              <a:solidFill>
                <a:schemeClr val="accent6">
                  <a:lumMod val="50000"/>
                </a:schemeClr>
              </a:solidFill>
            </a:endParaRPr>
          </a:p>
        </p:txBody>
      </p:sp>
      <p:sp>
        <p:nvSpPr>
          <p:cNvPr id="7172" name="Footer Placeholder 3"/>
          <p:cNvSpPr txBox="1">
            <a:spLocks/>
          </p:cNvSpPr>
          <p:nvPr/>
        </p:nvSpPr>
        <p:spPr bwMode="auto">
          <a:xfrm>
            <a:off x="381000" y="6265863"/>
            <a:ext cx="2895600" cy="365125"/>
          </a:xfrm>
          <a:prstGeom prst="rect">
            <a:avLst/>
          </a:prstGeom>
          <a:noFill/>
          <a:ln w="9525">
            <a:noFill/>
            <a:miter lim="800000"/>
            <a:headEnd/>
            <a:tailEnd/>
          </a:ln>
        </p:spPr>
        <p:txBody>
          <a:bodyPr/>
          <a:lstStyle/>
          <a:p>
            <a:fld id="{863218EB-DAA2-4C3F-BBE5-2144E1293795}" type="slidenum">
              <a:rPr lang="en-US" sz="1200">
                <a:solidFill>
                  <a:srgbClr val="45454C"/>
                </a:solidFill>
              </a:rPr>
              <a:pPr/>
              <a:t>2</a:t>
            </a:fld>
            <a:endParaRPr lang="en-US" sz="1200" dirty="0">
              <a:solidFill>
                <a:srgbClr val="45454C"/>
              </a:solidFill>
            </a:endParaRPr>
          </a:p>
        </p:txBody>
      </p:sp>
    </p:spTree>
    <p:extLst>
      <p:ext uri="{BB962C8B-B14F-4D97-AF65-F5344CB8AC3E}">
        <p14:creationId xmlns:p14="http://schemas.microsoft.com/office/powerpoint/2010/main" val="39765539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have the dual role, and only see 201s in HQOS, make sure you are logged in as the AU and not the district</a:t>
            </a:r>
          </a:p>
          <a:p>
            <a:pPr lvl="1"/>
            <a:r>
              <a:rPr lang="en-US" dirty="0" smtClean="0"/>
              <a:t>You should get a pop-up with two options when you log-in</a:t>
            </a:r>
          </a:p>
          <a:p>
            <a:pPr lvl="1"/>
            <a:r>
              <a:rPr lang="en-US" dirty="0" smtClean="0"/>
              <a:t>If your dual role access is not functioning properly, send an e-mail to </a:t>
            </a:r>
            <a:r>
              <a:rPr lang="en-US" dirty="0" smtClean="0">
                <a:hlinkClick r:id="rId2"/>
              </a:rPr>
              <a:t>datapipeline.support@cde.state.co.us</a:t>
            </a:r>
            <a:r>
              <a:rPr lang="en-US" dirty="0" smtClean="0"/>
              <a:t> </a:t>
            </a:r>
          </a:p>
          <a:p>
            <a:pPr lvl="1"/>
            <a:endParaRPr lang="en-US" dirty="0"/>
          </a:p>
          <a:p>
            <a:r>
              <a:rPr lang="en-US" dirty="0" smtClean="0"/>
              <a:t>Special Education complete by end of week</a:t>
            </a:r>
          </a:p>
          <a:p>
            <a:pPr lvl="1"/>
            <a:r>
              <a:rPr lang="en-US" dirty="0" smtClean="0"/>
              <a:t>Plans entered or Resolved</a:t>
            </a:r>
            <a:endParaRPr lang="en-US" dirty="0"/>
          </a:p>
          <a:p>
            <a:pPr lvl="1"/>
            <a:endParaRPr lang="en-US" dirty="0"/>
          </a:p>
        </p:txBody>
      </p:sp>
      <p:sp>
        <p:nvSpPr>
          <p:cNvPr id="3" name="Title 2"/>
          <p:cNvSpPr>
            <a:spLocks noGrp="1"/>
          </p:cNvSpPr>
          <p:nvPr>
            <p:ph type="title"/>
          </p:nvPr>
        </p:nvSpPr>
        <p:spPr/>
        <p:txBody>
          <a:bodyPr/>
          <a:lstStyle/>
          <a:p>
            <a:r>
              <a:rPr lang="en-US" dirty="0" smtClean="0"/>
              <a:t>HQOS Reminders, 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20</a:t>
            </a:fld>
            <a:endParaRPr lang="en-US" dirty="0" smtClean="0"/>
          </a:p>
        </p:txBody>
      </p:sp>
    </p:spTree>
    <p:extLst>
      <p:ext uri="{BB962C8B-B14F-4D97-AF65-F5344CB8AC3E}">
        <p14:creationId xmlns:p14="http://schemas.microsoft.com/office/powerpoint/2010/main" val="1896586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Staff Interchange</a:t>
            </a:r>
            <a:br>
              <a:rPr lang="en-US" dirty="0" smtClean="0"/>
            </a:br>
            <a:endParaRPr lang="en-US" dirty="0">
              <a:solidFill>
                <a:srgbClr val="FF0000"/>
              </a:solidFill>
            </a:endParaRPr>
          </a:p>
        </p:txBody>
      </p:sp>
    </p:spTree>
    <p:extLst>
      <p:ext uri="{BB962C8B-B14F-4D97-AF65-F5344CB8AC3E}">
        <p14:creationId xmlns:p14="http://schemas.microsoft.com/office/powerpoint/2010/main" val="4172988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ST065 – Grant Codes list has been updated so these should be resolved when you resubmit.  List was not complete, continuing to work on this issue</a:t>
            </a:r>
          </a:p>
          <a:p>
            <a:endParaRPr lang="en-US" sz="2000" dirty="0" smtClean="0"/>
          </a:p>
          <a:p>
            <a:r>
              <a:rPr lang="en-US" sz="2000" dirty="0" smtClean="0"/>
              <a:t>ST093 – Years of teaching Experience Out of State &lt;= Year of Education Experience Out of State.  Should be working, however I have not yet tested in production to verify.</a:t>
            </a:r>
          </a:p>
          <a:p>
            <a:pPr marL="45720" indent="0">
              <a:buNone/>
            </a:pPr>
            <a:endParaRPr lang="en-US" sz="2000" dirty="0"/>
          </a:p>
          <a:p>
            <a:r>
              <a:rPr lang="en-US" sz="2000" dirty="0"/>
              <a:t>ST139 – Teaching Subject Area 0015 only use for 6</a:t>
            </a:r>
            <a:r>
              <a:rPr lang="en-US" sz="2000" baseline="30000" dirty="0"/>
              <a:t>th</a:t>
            </a:r>
            <a:r>
              <a:rPr lang="en-US" sz="2000" dirty="0"/>
              <a:t>, 7</a:t>
            </a:r>
            <a:r>
              <a:rPr lang="en-US" sz="2000" baseline="30000" dirty="0"/>
              <a:t>th</a:t>
            </a:r>
            <a:r>
              <a:rPr lang="en-US" sz="2000" dirty="0"/>
              <a:t> and 8</a:t>
            </a:r>
            <a:r>
              <a:rPr lang="en-US" sz="2000" baseline="30000" dirty="0"/>
              <a:t>th</a:t>
            </a:r>
            <a:r>
              <a:rPr lang="en-US" sz="2000" dirty="0"/>
              <a:t> grade </a:t>
            </a:r>
            <a:r>
              <a:rPr lang="en-US" sz="2000" dirty="0" smtClean="0"/>
              <a:t>teachers.  This is being corrected still</a:t>
            </a:r>
            <a:endParaRPr lang="en-US" sz="2000" dirty="0"/>
          </a:p>
          <a:p>
            <a:endParaRPr lang="en-US" sz="2000" dirty="0" smtClean="0"/>
          </a:p>
          <a:p>
            <a:endParaRPr lang="en-US" sz="2000"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Staff Interchange: </a:t>
            </a:r>
            <a:br>
              <a:rPr lang="en-US" dirty="0" smtClean="0"/>
            </a:br>
            <a:r>
              <a:rPr lang="en-US" dirty="0" smtClean="0"/>
              <a:t>Defect Status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22</a:t>
            </a:fld>
            <a:endParaRPr lang="en-US" dirty="0" smtClean="0"/>
          </a:p>
        </p:txBody>
      </p:sp>
    </p:spTree>
    <p:extLst>
      <p:ext uri="{BB962C8B-B14F-4D97-AF65-F5344CB8AC3E}">
        <p14:creationId xmlns:p14="http://schemas.microsoft.com/office/powerpoint/2010/main" val="3151983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Timeline – DUE March 14</a:t>
            </a:r>
            <a:r>
              <a:rPr lang="en-US" baseline="30000" dirty="0" smtClean="0"/>
              <a:t>th</a:t>
            </a:r>
            <a:r>
              <a:rPr lang="en-US" dirty="0" smtClean="0"/>
              <a:t> 2014</a:t>
            </a:r>
          </a:p>
          <a:p>
            <a:pPr lvl="1"/>
            <a:r>
              <a:rPr lang="en-US" dirty="0" smtClean="0"/>
              <a:t>Please plan accordingly to meet this deadline, including having all HQ errors resolved by this date</a:t>
            </a:r>
            <a:endParaRPr lang="en-US" dirty="0"/>
          </a:p>
        </p:txBody>
      </p:sp>
      <p:sp>
        <p:nvSpPr>
          <p:cNvPr id="3" name="Title 2"/>
          <p:cNvSpPr>
            <a:spLocks noGrp="1"/>
          </p:cNvSpPr>
          <p:nvPr>
            <p:ph type="title"/>
          </p:nvPr>
        </p:nvSpPr>
        <p:spPr/>
        <p:txBody>
          <a:bodyPr/>
          <a:lstStyle/>
          <a:p>
            <a:r>
              <a:rPr lang="en-US" dirty="0" smtClean="0"/>
              <a:t>Human Resources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23</a:t>
            </a:fld>
            <a:endParaRPr lang="en-US" dirty="0" smtClean="0"/>
          </a:p>
        </p:txBody>
      </p:sp>
    </p:spTree>
    <p:extLst>
      <p:ext uri="{BB962C8B-B14F-4D97-AF65-F5344CB8AC3E}">
        <p14:creationId xmlns:p14="http://schemas.microsoft.com/office/powerpoint/2010/main" val="3350916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HR098 – HQ edit has been updated.  Testing to ensure fully accurate still.  </a:t>
            </a:r>
          </a:p>
          <a:p>
            <a:endParaRPr lang="en-US" dirty="0" smtClean="0"/>
          </a:p>
          <a:p>
            <a:r>
              <a:rPr lang="en-US" dirty="0"/>
              <a:t>Excluded Snapshot Records Report not accurate</a:t>
            </a:r>
          </a:p>
          <a:p>
            <a:r>
              <a:rPr lang="en-US" dirty="0"/>
              <a:t>Included Snapshot Records Report not </a:t>
            </a:r>
            <a:r>
              <a:rPr lang="en-US" dirty="0" smtClean="0"/>
              <a:t>accurate</a:t>
            </a:r>
          </a:p>
          <a:p>
            <a:r>
              <a:rPr lang="en-US" dirty="0" smtClean="0"/>
              <a:t>HR007- will be adding the school code(s) causing the issue to help troubleshoot the error for districts.</a:t>
            </a:r>
          </a:p>
          <a:p>
            <a:r>
              <a:rPr lang="en-US" dirty="0" smtClean="0"/>
              <a:t>HR59 – reviewing HQ edit for accuracy</a:t>
            </a:r>
          </a:p>
          <a:p>
            <a:r>
              <a:rPr lang="en-US" dirty="0" smtClean="0"/>
              <a:t>HR66- reviewing HQ edit for accuracy</a:t>
            </a:r>
          </a:p>
          <a:p>
            <a:endParaRPr lang="en-US" dirty="0" smtClean="0"/>
          </a:p>
          <a:p>
            <a:endParaRPr lang="en-US" dirty="0"/>
          </a:p>
        </p:txBody>
      </p:sp>
      <p:sp>
        <p:nvSpPr>
          <p:cNvPr id="3" name="Title 2"/>
          <p:cNvSpPr>
            <a:spLocks noGrp="1"/>
          </p:cNvSpPr>
          <p:nvPr>
            <p:ph type="title"/>
          </p:nvPr>
        </p:nvSpPr>
        <p:spPr/>
        <p:txBody>
          <a:bodyPr/>
          <a:lstStyle/>
          <a:p>
            <a:r>
              <a:rPr lang="en-US" dirty="0" smtClean="0"/>
              <a:t>Human Resources:</a:t>
            </a:r>
            <a:br>
              <a:rPr lang="en-US" dirty="0" smtClean="0"/>
            </a:br>
            <a:r>
              <a:rPr lang="en-US" dirty="0" smtClean="0"/>
              <a:t>Defect Status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24</a:t>
            </a:fld>
            <a:endParaRPr lang="en-US" dirty="0" smtClean="0"/>
          </a:p>
        </p:txBody>
      </p:sp>
    </p:spTree>
    <p:extLst>
      <p:ext uri="{BB962C8B-B14F-4D97-AF65-F5344CB8AC3E}">
        <p14:creationId xmlns:p14="http://schemas.microsoft.com/office/powerpoint/2010/main" val="987490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Reminder: The Teacher Student Data Link is live</a:t>
            </a:r>
          </a:p>
          <a:p>
            <a:r>
              <a:rPr lang="en-US" dirty="0" smtClean="0"/>
              <a:t>TSDL Interchange data can be submitted at any time</a:t>
            </a:r>
          </a:p>
          <a:p>
            <a:pPr lvl="1"/>
            <a:r>
              <a:rPr lang="en-US" dirty="0" smtClean="0"/>
              <a:t>Staff being reported in TSDL must already have a Staff Profile record for the reporting district</a:t>
            </a:r>
          </a:p>
          <a:p>
            <a:pPr lvl="1"/>
            <a:r>
              <a:rPr lang="en-US" dirty="0" smtClean="0"/>
              <a:t>Students being reported in TSDL must already have a Student record in the Student interchange for the reporting district</a:t>
            </a:r>
          </a:p>
          <a:p>
            <a:pPr lvl="1"/>
            <a:r>
              <a:rPr lang="en-US" dirty="0" smtClean="0"/>
              <a:t>All local course codes reported in TSDL must have already been mapped to the State Standard Course Codes </a:t>
            </a:r>
          </a:p>
          <a:p>
            <a:r>
              <a:rPr lang="en-US" dirty="0" smtClean="0"/>
              <a:t>For assistance, you may contact either</a:t>
            </a:r>
          </a:p>
          <a:p>
            <a:pPr lvl="1"/>
            <a:r>
              <a:rPr lang="en-US" dirty="0" smtClean="0"/>
              <a:t>Chris Vance at </a:t>
            </a:r>
            <a:r>
              <a:rPr lang="en-US" dirty="0" smtClean="0">
                <a:hlinkClick r:id="rId2"/>
              </a:rPr>
              <a:t>vance_c@cde.state.co.us</a:t>
            </a:r>
            <a:r>
              <a:rPr lang="en-US" dirty="0" smtClean="0"/>
              <a:t> or </a:t>
            </a:r>
          </a:p>
          <a:p>
            <a:pPr lvl="1"/>
            <a:r>
              <a:rPr lang="en-US" dirty="0" smtClean="0"/>
              <a:t>Annette Severson at </a:t>
            </a:r>
            <a:r>
              <a:rPr lang="en-US" dirty="0" smtClean="0">
                <a:hlinkClick r:id="rId3"/>
              </a:rPr>
              <a:t>severson_a@cde.state.co.us</a:t>
            </a:r>
            <a:r>
              <a:rPr lang="en-US" dirty="0" smtClean="0"/>
              <a:t> </a:t>
            </a:r>
          </a:p>
          <a:p>
            <a:endParaRPr lang="en-US" dirty="0"/>
          </a:p>
        </p:txBody>
      </p:sp>
      <p:sp>
        <p:nvSpPr>
          <p:cNvPr id="3" name="Title 2"/>
          <p:cNvSpPr>
            <a:spLocks noGrp="1"/>
          </p:cNvSpPr>
          <p:nvPr>
            <p:ph type="title"/>
          </p:nvPr>
        </p:nvSpPr>
        <p:spPr/>
        <p:txBody>
          <a:bodyPr/>
          <a:lstStyle/>
          <a:p>
            <a:r>
              <a:rPr lang="en-US" dirty="0" smtClean="0"/>
              <a:t>Teacher Student Data Link</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25</a:t>
            </a:fld>
            <a:endParaRPr lang="en-US" dirty="0" smtClean="0"/>
          </a:p>
        </p:txBody>
      </p:sp>
    </p:spTree>
    <p:extLst>
      <p:ext uri="{BB962C8B-B14F-4D97-AF65-F5344CB8AC3E}">
        <p14:creationId xmlns:p14="http://schemas.microsoft.com/office/powerpoint/2010/main" val="4287176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Special Education December</a:t>
            </a:r>
            <a:br>
              <a:rPr lang="en-US" dirty="0" smtClean="0"/>
            </a:br>
            <a:endParaRPr lang="en-US" dirty="0"/>
          </a:p>
        </p:txBody>
      </p:sp>
    </p:spTree>
    <p:extLst>
      <p:ext uri="{BB962C8B-B14F-4D97-AF65-F5344CB8AC3E}">
        <p14:creationId xmlns:p14="http://schemas.microsoft.com/office/powerpoint/2010/main" val="4172988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0"/>
              </a:spcBef>
              <a:buNone/>
            </a:pPr>
            <a:r>
              <a:rPr lang="en-US" sz="2200" dirty="0" smtClean="0"/>
              <a:t>After very thoughtful consideration it was decided that it was in the </a:t>
            </a:r>
            <a:r>
              <a:rPr lang="en-US" sz="2200" dirty="0" smtClean="0"/>
              <a:t>best </a:t>
            </a:r>
            <a:r>
              <a:rPr lang="en-US" sz="2200" dirty="0" smtClean="0"/>
              <a:t>interest of everyone to extend all upcoming Special </a:t>
            </a:r>
            <a:r>
              <a:rPr lang="en-US" sz="2200" dirty="0" smtClean="0"/>
              <a:t>Education </a:t>
            </a:r>
            <a:r>
              <a:rPr lang="en-US" sz="2200" dirty="0" smtClean="0"/>
              <a:t>December Count deadlines by one week.  </a:t>
            </a:r>
          </a:p>
          <a:p>
            <a:pPr marL="0">
              <a:spcBef>
                <a:spcPts val="0"/>
              </a:spcBef>
              <a:buNone/>
            </a:pPr>
            <a:endParaRPr lang="en-US" sz="2200" dirty="0" smtClean="0"/>
          </a:p>
          <a:p>
            <a:pPr marL="0">
              <a:spcBef>
                <a:spcPts val="0"/>
              </a:spcBef>
              <a:buNone/>
            </a:pPr>
            <a:r>
              <a:rPr lang="en-US" sz="2200" dirty="0" smtClean="0"/>
              <a:t>We did not come to this decision lightly.  Each milestone builds upon </a:t>
            </a:r>
            <a:r>
              <a:rPr lang="en-US" sz="2200" dirty="0" smtClean="0"/>
              <a:t>one </a:t>
            </a:r>
            <a:r>
              <a:rPr lang="en-US" sz="2200" dirty="0" smtClean="0"/>
              <a:t>another toward ultimately meeting Federal Reporting strict </a:t>
            </a:r>
            <a:r>
              <a:rPr lang="en-US" sz="2200" dirty="0" smtClean="0"/>
              <a:t>deadlines </a:t>
            </a:r>
            <a:r>
              <a:rPr lang="en-US" sz="2200" dirty="0" smtClean="0"/>
              <a:t>and altering the carefully crafted milestones could possibly impact our ability for meeting the Federally Regulated deadlines which is not an option.  </a:t>
            </a:r>
          </a:p>
          <a:p>
            <a:pPr marL="0">
              <a:spcBef>
                <a:spcPts val="0"/>
              </a:spcBef>
              <a:buNone/>
            </a:pPr>
            <a:endParaRPr lang="en-US" sz="2200" dirty="0" smtClean="0"/>
          </a:p>
          <a:p>
            <a:pPr marL="0">
              <a:spcBef>
                <a:spcPts val="0"/>
              </a:spcBef>
              <a:buNone/>
            </a:pPr>
            <a:r>
              <a:rPr lang="en-US" sz="2200" dirty="0" smtClean="0"/>
              <a:t>I believe each and everyone of us is committed to providing timely </a:t>
            </a:r>
            <a:r>
              <a:rPr lang="en-US" sz="2200" dirty="0" smtClean="0"/>
              <a:t>valid </a:t>
            </a:r>
            <a:r>
              <a:rPr lang="en-US" sz="2200" dirty="0" smtClean="0"/>
              <a:t>reliable data and to meeting the Federal Requirements for reporting.  </a:t>
            </a:r>
            <a:endParaRPr lang="en-US" sz="2200" dirty="0"/>
          </a:p>
        </p:txBody>
      </p:sp>
      <p:sp>
        <p:nvSpPr>
          <p:cNvPr id="3" name="Title 2"/>
          <p:cNvSpPr>
            <a:spLocks noGrp="1"/>
          </p:cNvSpPr>
          <p:nvPr>
            <p:ph type="title"/>
          </p:nvPr>
        </p:nvSpPr>
        <p:spPr/>
        <p:txBody>
          <a:bodyPr/>
          <a:lstStyle/>
          <a:p>
            <a:r>
              <a:rPr lang="en-US" dirty="0" smtClean="0"/>
              <a:t>TIMELINE EXTENDED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27</a:t>
            </a:fld>
            <a:endParaRPr lang="en-US" dirty="0" smtClean="0"/>
          </a:p>
        </p:txBody>
      </p:sp>
    </p:spTree>
    <p:extLst>
      <p:ext uri="{BB962C8B-B14F-4D97-AF65-F5344CB8AC3E}">
        <p14:creationId xmlns:p14="http://schemas.microsoft.com/office/powerpoint/2010/main" val="3805661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0"/>
              </a:spcBef>
              <a:buNone/>
            </a:pPr>
            <a:r>
              <a:rPr lang="en-US" sz="2000" i="1" u="sng" dirty="0" smtClean="0"/>
              <a:t>Friday, January 22, 2014</a:t>
            </a:r>
          </a:p>
          <a:p>
            <a:pPr marL="0">
              <a:spcBef>
                <a:spcPts val="0"/>
              </a:spcBef>
              <a:buNone/>
            </a:pPr>
            <a:r>
              <a:rPr lang="en-US" sz="2000" dirty="0" smtClean="0">
                <a:solidFill>
                  <a:srgbClr val="FF0000"/>
                </a:solidFill>
              </a:rPr>
              <a:t>Date by which you must have ALL HQ plans submitted in the HQ Online </a:t>
            </a:r>
            <a:r>
              <a:rPr lang="en-US" sz="2000" dirty="0" smtClean="0">
                <a:solidFill>
                  <a:srgbClr val="FF0000"/>
                </a:solidFill>
              </a:rPr>
              <a:t>System</a:t>
            </a:r>
            <a:endParaRPr lang="en-US" sz="2000" dirty="0" smtClean="0">
              <a:solidFill>
                <a:srgbClr val="FF0000"/>
              </a:solidFill>
            </a:endParaRPr>
          </a:p>
          <a:p>
            <a:pPr marL="0">
              <a:spcBef>
                <a:spcPts val="0"/>
              </a:spcBef>
              <a:buNone/>
            </a:pPr>
            <a:endParaRPr lang="en-US" sz="2000" dirty="0" smtClean="0"/>
          </a:p>
          <a:p>
            <a:pPr marL="0">
              <a:spcBef>
                <a:spcPts val="0"/>
              </a:spcBef>
              <a:buNone/>
            </a:pPr>
            <a:r>
              <a:rPr lang="en-US" sz="2000" i="1" u="sng" dirty="0" smtClean="0"/>
              <a:t>Wednesday, January 29, 2014 </a:t>
            </a:r>
          </a:p>
          <a:p>
            <a:pPr marL="0" indent="0">
              <a:spcBef>
                <a:spcPts val="0"/>
              </a:spcBef>
              <a:buNone/>
            </a:pPr>
            <a:r>
              <a:rPr lang="en-US" sz="2000" dirty="0" smtClean="0"/>
              <a:t>Highly Qualified errors must be addressed in the Highly Qualified Online System and satisfactorily resolved with CDE staff. </a:t>
            </a:r>
          </a:p>
          <a:p>
            <a:pPr marL="0">
              <a:spcBef>
                <a:spcPts val="0"/>
              </a:spcBef>
              <a:buNone/>
            </a:pPr>
            <a:endParaRPr lang="en-US" sz="2000" dirty="0" smtClean="0"/>
          </a:p>
          <a:p>
            <a:pPr marL="0">
              <a:spcBef>
                <a:spcPts val="0"/>
              </a:spcBef>
              <a:buNone/>
            </a:pPr>
            <a:r>
              <a:rPr lang="en-US" sz="2000" dirty="0" smtClean="0"/>
              <a:t>Date by which you must have generated your </a:t>
            </a:r>
            <a:r>
              <a:rPr lang="en-US" sz="2000" dirty="0" smtClean="0">
                <a:solidFill>
                  <a:srgbClr val="FF0000"/>
                </a:solidFill>
              </a:rPr>
              <a:t>Complete December Snapshot</a:t>
            </a:r>
            <a:r>
              <a:rPr lang="en-US" sz="2000" dirty="0" smtClean="0"/>
              <a:t> data set and reports by passing all Interchange and Snapshot validations in preparation for report review.</a:t>
            </a:r>
          </a:p>
          <a:p>
            <a:pPr marL="0">
              <a:spcBef>
                <a:spcPts val="0"/>
              </a:spcBef>
              <a:buNone/>
            </a:pPr>
            <a:endParaRPr lang="en-US" sz="2000" dirty="0" smtClean="0"/>
          </a:p>
          <a:p>
            <a:pPr marL="0">
              <a:spcBef>
                <a:spcPts val="0"/>
              </a:spcBef>
              <a:buNone/>
            </a:pPr>
            <a:r>
              <a:rPr lang="en-US" sz="2000" i="1" u="sng" dirty="0" smtClean="0"/>
              <a:t>Thursday January 30 – February 5, 2014 </a:t>
            </a:r>
          </a:p>
          <a:p>
            <a:pPr marL="0">
              <a:spcBef>
                <a:spcPts val="0"/>
              </a:spcBef>
              <a:buNone/>
            </a:pPr>
            <a:r>
              <a:rPr lang="en-US" sz="2000" dirty="0" smtClean="0"/>
              <a:t>Report Review – STAFF and STUDENT </a:t>
            </a:r>
          </a:p>
          <a:p>
            <a:pPr marL="0">
              <a:spcBef>
                <a:spcPts val="0"/>
              </a:spcBef>
              <a:buNone/>
            </a:pPr>
            <a:endParaRPr lang="en-US" dirty="0" smtClean="0"/>
          </a:p>
          <a:p>
            <a:pPr marL="0">
              <a:spcBef>
                <a:spcPts val="0"/>
              </a:spcBef>
              <a:buNone/>
            </a:pPr>
            <a:endParaRPr lang="en-US" dirty="0"/>
          </a:p>
        </p:txBody>
      </p:sp>
      <p:sp>
        <p:nvSpPr>
          <p:cNvPr id="3" name="Title 2"/>
          <p:cNvSpPr>
            <a:spLocks noGrp="1"/>
          </p:cNvSpPr>
          <p:nvPr>
            <p:ph type="title"/>
          </p:nvPr>
        </p:nvSpPr>
        <p:spPr/>
        <p:txBody>
          <a:bodyPr/>
          <a:lstStyle/>
          <a:p>
            <a:r>
              <a:rPr lang="en-US" dirty="0" smtClean="0"/>
              <a:t>UPCOMING DEADLINES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28</a:t>
            </a:fld>
            <a:endParaRPr lang="en-US" dirty="0" smtClean="0"/>
          </a:p>
        </p:txBody>
      </p:sp>
    </p:spTree>
    <p:extLst>
      <p:ext uri="{BB962C8B-B14F-4D97-AF65-F5344CB8AC3E}">
        <p14:creationId xmlns:p14="http://schemas.microsoft.com/office/powerpoint/2010/main" val="2376932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0"/>
              </a:spcBef>
              <a:buNone/>
            </a:pPr>
            <a:r>
              <a:rPr lang="en-US" i="1" u="sng" dirty="0" smtClean="0"/>
              <a:t>Thursday January 30 – February 5, 2014 </a:t>
            </a:r>
          </a:p>
          <a:p>
            <a:pPr marL="0">
              <a:spcBef>
                <a:spcPts val="0"/>
              </a:spcBef>
              <a:buNone/>
            </a:pPr>
            <a:r>
              <a:rPr lang="en-US" dirty="0" smtClean="0"/>
              <a:t>Report Review – STAFF and STUDENT.  </a:t>
            </a:r>
            <a:r>
              <a:rPr lang="en-US" b="0" dirty="0" smtClean="0"/>
              <a:t>This is your opportunity to review reports in detail and make any data corrections you deem necessary to make sure you are reporting valid and reliable data.  </a:t>
            </a:r>
          </a:p>
          <a:p>
            <a:pPr marL="0">
              <a:spcBef>
                <a:spcPts val="0"/>
              </a:spcBef>
              <a:buNone/>
            </a:pPr>
            <a:endParaRPr lang="en-US" b="0" dirty="0" smtClean="0"/>
          </a:p>
          <a:p>
            <a:pPr marL="0">
              <a:spcBef>
                <a:spcPts val="0"/>
              </a:spcBef>
              <a:buNone/>
            </a:pPr>
            <a:r>
              <a:rPr lang="en-US" b="0" dirty="0" smtClean="0"/>
              <a:t>NOTE:  AUs please contact your District HR staff ahead of time to ensure that they set aside this window to review STAFF records.  </a:t>
            </a:r>
          </a:p>
          <a:p>
            <a:pPr marL="0">
              <a:spcBef>
                <a:spcPts val="0"/>
              </a:spcBef>
              <a:buNone/>
            </a:pPr>
            <a:endParaRPr lang="en-US" b="0" dirty="0" smtClean="0"/>
          </a:p>
          <a:p>
            <a:pPr marL="0">
              <a:spcBef>
                <a:spcPts val="0"/>
              </a:spcBef>
              <a:buNone/>
            </a:pPr>
            <a:r>
              <a:rPr lang="en-US" b="0" dirty="0" smtClean="0"/>
              <a:t>Any Student and Staff changes identified by the AU during this report review week MUST BE RESOLVED by this date.  By extending the deadlines there is no wiggle room for changes after this date not related to duplicates. </a:t>
            </a:r>
          </a:p>
        </p:txBody>
      </p:sp>
      <p:sp>
        <p:nvSpPr>
          <p:cNvPr id="3" name="Title 2"/>
          <p:cNvSpPr>
            <a:spLocks noGrp="1"/>
          </p:cNvSpPr>
          <p:nvPr>
            <p:ph type="title"/>
          </p:nvPr>
        </p:nvSpPr>
        <p:spPr/>
        <p:txBody>
          <a:bodyPr/>
          <a:lstStyle/>
          <a:p>
            <a:r>
              <a:rPr lang="en-US" dirty="0" smtClean="0"/>
              <a:t>Report Review Week</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29</a:t>
            </a:fld>
            <a:endParaRPr lang="en-US" dirty="0" smtClean="0"/>
          </a:p>
        </p:txBody>
      </p:sp>
    </p:spTree>
    <p:extLst>
      <p:ext uri="{BB962C8B-B14F-4D97-AF65-F5344CB8AC3E}">
        <p14:creationId xmlns:p14="http://schemas.microsoft.com/office/powerpoint/2010/main" val="614434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dirty="0" smtClean="0"/>
              <a:t>CDE Staff Introductions</a:t>
            </a:r>
          </a:p>
          <a:p>
            <a:pPr marL="273050">
              <a:buFont typeface="Wingdings" pitchFamily="2" charset="2"/>
              <a:buNone/>
            </a:pPr>
            <a:endParaRPr lang="en-US" dirty="0" smtClean="0"/>
          </a:p>
        </p:txBody>
      </p:sp>
      <p:sp>
        <p:nvSpPr>
          <p:cNvPr id="3" name="Title 2"/>
          <p:cNvSpPr>
            <a:spLocks noGrp="1"/>
          </p:cNvSpPr>
          <p:nvPr>
            <p:ph type="title"/>
          </p:nvPr>
        </p:nvSpPr>
        <p:spPr/>
        <p:txBody>
          <a:bodyPr/>
          <a:lstStyle/>
          <a:p>
            <a:pPr>
              <a:defRPr/>
            </a:pPr>
            <a:r>
              <a:rPr lang="en-US" dirty="0" smtClean="0"/>
              <a:t>Introductions </a:t>
            </a:r>
            <a:endParaRPr lang="en-US" dirty="0"/>
          </a:p>
        </p:txBody>
      </p:sp>
      <p:sp>
        <p:nvSpPr>
          <p:cNvPr id="8196" name="Footer Placeholder 3"/>
          <p:cNvSpPr txBox="1">
            <a:spLocks/>
          </p:cNvSpPr>
          <p:nvPr/>
        </p:nvSpPr>
        <p:spPr bwMode="auto">
          <a:xfrm>
            <a:off x="381000" y="6265863"/>
            <a:ext cx="2895600" cy="365125"/>
          </a:xfrm>
          <a:prstGeom prst="rect">
            <a:avLst/>
          </a:prstGeom>
          <a:noFill/>
          <a:ln w="9525">
            <a:noFill/>
            <a:miter lim="800000"/>
            <a:headEnd/>
            <a:tailEnd/>
          </a:ln>
        </p:spPr>
        <p:txBody>
          <a:bodyPr/>
          <a:lstStyle/>
          <a:p>
            <a:fld id="{DB64C3F8-CFC9-4FF7-8B93-E2FCB672C440}" type="slidenum">
              <a:rPr lang="en-US" sz="1200">
                <a:solidFill>
                  <a:srgbClr val="45454C"/>
                </a:solidFill>
              </a:rPr>
              <a:pPr/>
              <a:t>3</a:t>
            </a:fld>
            <a:endParaRPr lang="en-US" sz="1200" dirty="0">
              <a:solidFill>
                <a:srgbClr val="45454C"/>
              </a:solidFill>
            </a:endParaRPr>
          </a:p>
        </p:txBody>
      </p:sp>
      <p:sp>
        <p:nvSpPr>
          <p:cNvPr id="53250" name="AutoShape 2" descr="data:image/jpeg;base64,/9j/4AAQSkZJRgABAQAAAQABAAD/2wCEAAkGBxQSEhUUEhQWFBUVGBUXGBYVGBkZHxccGhQXFhUdGBgYHyogGh0lHRQVJDEiJS4rLi8uFx8zODMsNygtLisBCgoKDg0OGhAQGiwmHyQsLCwsLCwsLCwsLCwsLCwsLCwsLCwsLCwsLCwsLCwsLCwsLCwsLCwsLCwsLCwsLCwsLP/AABEIALgBEgMBEQACEQEDEQH/xAAcAAEAAgMBAQEAAAAAAAAAAAAABQYCBAcDAQj/xABFEAACAQIEAwQHBQUGBQUBAAABAgMAEQQFEiEGMUETUWFxByIyUoGRoRQjM0KxYnKSosFjgrLC4fAkNENz0RVTVKPxFv/EABoBAQADAQEBAAAAAAAAAAAAAAABAgMEBQb/xAA6EQACAQIEAgcHAwIGAwAAAAAAAQIDEQQSITFBUQUTMmFxgZEUIqGxwdHwM0JSI/EVNHKCwuEkkrL/2gAMAwEAAhEDEQA/AO40AoBQCgFAKAUAoBQCgFAKAUAoBQCgFAKAUAoBQCgFAKAUAoBQCgFAKAUAoBQCgFAKAUAoBQCgFAKAUAoBQCgFAc99IPF+KwmKjgg7JUeLWWdCzX1spA9YACwHMHnXTh6Cq3u9jmxNd0krIh0z3Fygl8VIPBAiD4FV1fWutYOmt7nl1Oka3Cy/O8rWf4mXSSZpmI3u00jfq1WdCmouyLUsTVlJXkd7w7XRT3gH6V5J7Z6UAoBQCgI3iHO48FAZ5tWgFVsguSWYKoAv3kVaMXJ2REpKKuyrr6RRJ+Fhn85XVfomquhYOp3HFPpClHmRmacfYtQdCQJ5h3+upf0rVYLmzFdI5uzEunB2YSYjBQzTW1yKWOkWHtHTYfu2rimssmkelB5opsmaqWFAKAUAoBQCgFAKAUAoBQCgFAKAUAoBQCgFAKAUBi7WoDkPpWxAkxWFaMM4CTKSqswuHQgAgbnduVdmDqRi5XZy46jPKtNSA/8A6CGDSsmsM2wGhh1tvqAA3766pYqkuJ5TwFeXD4o9JcE+KjcoUQDY6nuQSNtkDX+dYvGR4I6qWBlF3lJfM6PBn+JdEWGJUGlQJJbnVYAXVR/rXDY9Fz5HyDFTNJ2cuJlVz7IRFUHy23pbS5CnrZjMcRiIJQi40E2BtKm2/IFgDb5CpSuiJTcXa5s4bimRLDERbHbXHuD4jv8ApaocbFo1Eyy4fFo66kNx/vmOlVNCj+mDEj7Cq+9PEPldv8tdGF/VX5wMMT+kyl5TYC52A6mvWZ87U1Zr5lMJA3Z/eW56AWt56b1lKrCO7R0YfD1ZNWizsnCMWjBYZNvUhjU2N9wgBrx5O7bPocrh7r4EvUAUAoBQCgFAKAUAoBQCgFAKAUAoBQGhjM7w0P4s8Ufg8ig/ImgIrEcc4JeUrSf9qORx/Eq2+tXVOb2TMpV6cd5L1I0ekrDmWOMRTgSOqa2CKAWYKCRqva5HSruhUSu0VjiacnaLLtWJuKAUBG54fUQNsjOqyH9k32J6AnSD51DN6C1bW6Tt4/mpQOOvSJFgpjhhhXdwBbdVUgja3M26cuhq6SOeTe5R8vmOKk1nLY4YwSzSzCSS1ze0euyliegG3PpVrIzbZ1zhnJV0ByirtfSotufL4VR7l47G1nmHlA9RQyW9Y2FxzFtuQG3KrQtxMquddlGWa5KWRdMujQBpDWAHvXYfDyt41MZWZFSldblSx8jsw7Vm1rtcjmOhB6g1skraHHKUr+8ZyZ26BVsCALMLe0vj/wCedQ4kqozcSdo0M0L7cwp6ge0pPU91ZSjqdVOpdGOexYGSFWxsiKS17yvoJYXHq2INhc7DaqxTTvFnTOpnWVrTlwOVZ1hcuMwf7YSEN1WGHVsDcXc2U1Zxb3ZkpKOkUS2W+kaDCHTEmIm1EfiMg89IFzy/SmVIKbZ1Dh/NDi2ZkglhUqGjxPq2k7wy87g3BDDod6o0jojWklaWq5P6cizZdiS6nULMrFGtyuOo8DsfjVUTUgovTZ6o2qkzFAKAUAoBQCgFAKAUAoBQCgFAR3EeDM+ExEQJBkilQEcwWQgEfE0TsDgPDoXSpCgHrYAb17qUbaI+fr5ru7LZzShxcStZ4SgLr7Seuvmp1D6gVSavFo7sPK0kz9A4bEh1VhyYBh5EXH614p7570AoDGRAwIYAg7EHcHzFCU2ndEa2UaTqjYAjYCRRIAO4HZwPDVbwqNjV1Iy7cfNaP7fAqudYlpsWkbaWCDlb1bj2jpN/AC9arRXOOdpTsti45Y5ZCSd78u6szY+y9oHuu62FwbW9rp1va/hvUq1ijzX0KtxrxAqnsQiObevqudJ2IA5XranDicuJrJe7YpJxjMbsSfEkmtrHDmb3M55b9b2pYsmS2Sm4aNuTi48GXcH6fSqNGkZEnm/D0OPj7HEKxB0yoY7BgwAYhGYEDUt1Pfty51zbHqL3kjRyDg7JipZIHkCkqTMJXAYcwT7N/Lapb5m0sLOL4eq/uWvAYPAQC0MMUfhHDY/yrc1XMiPZ6nIkvtLttFG370g0Af3T6x8rDzpclUox7cl4LV/b4+RsYLDdmtrkkkszHqx3J8PKoRWpPO7+S8DYqSgoCMzfiDDYUgTzLGzC4U7kjlcKN6lJvYhyS3IeTjzD/wDTSaTxChR85CK1jh6j4HPPGUYby+pC5p6SXQEph1Fvfe/0Uf1rVYOfFoy9vg+ymXjJcS8uHhkkAV3jR2Vb2BZQSBffrXKzuRu1AFAKAUAoBQCgFAR+Ox5VtEa65LX03sFHe56D6nuqLmsKd1mk7L5+H5Y45LwjisO0rFYuzDSODqb2dRYeqFPIG3PpXfDGZYKNtUeZWwaqTbTsiEnzbGllTDwmRTa7JEx62NmJte3n5VV4yb2RmujaS1k2WrIOGu31fbElsbadThNXO9ljKkfGs3XqvidEcNRjsjoMMJw0YaEsyRgXiY39UD8jHcEDobja21c7TR6NOUKloSVnwa+vP5k/DKGUMvIgEeR3FDBrK7M9KAUBpZxjOxgkk9xGI8TbYfO1WhHNJIzqTywcuRzbC48rjtT7gswPgLXH6D61o1oc8J2mjouHkWNWZyFUbknkBWKVzrbSV2aM3FUJ1JC3aShGZFsQGIUsBqtz25Voqb4mLxEdo6s5XjsY8kjvJ7bG7bW38q6kkloeVOTbbZ4K9SVubED3NqgsidyrMLBIwBfXqv8A3SP61Vo0TLLkOLEhVdSlomUgj3TpP0BI+Fc01ZnpUJXjbkWrDxqosgAFydttyST9SaqbN3Z61BB9oBQkwZqEHk89qA436Q8X22ZEA3EUSJ5ElnP+IV6OBXutnn4+VrRPTBiy12M8SW5E4yLtZYoh/wBWSOP+Nwp+hNZ1ZZYNnbhYZppHfEWwAHIbV4x75lQCgFAKAUAoBQCgKhmGcvhcJip1QSSxySF1JI/NZeW9tGm3lUROnFbxttlVvr8b3OW4rjfOcW1sPhWAPIph3a399/VHxrRNHG0ZRcM8QYn8RmjB9+VY7fCK/wBBU5ijj3kvw36JcVHiYsTPik1IwJCh5CRazDW1uYJ6daZiUrFvjw2Gy6JsNA5BlZizOxcRa92JP5djsvUn41lKSWh6GEws5vPbRa+Pcvqy25fJGUURMrKoABUg7AWHKrK3A56sZqTc1Zm1ehkYlqAiOKQWwzgWJOnY7X9YEi/S9ufSrR3KyV1Y5vxDGUmLj81iPPqP999ao4p6MsOFzIYrAGHtVWdQPbIXUEfUNzsfVABqtssr8DXOqlLLfUjM0yl8II5NBkJQtIRqKJc2X10t49a0jLMc06Tp2dr/ACIbMMfFMzO6sHKi2gi2rqTcXt8z41dJoynOMtWRwI6fWrGR7RtUFkbmEfRdm7iB/p/vrVWaIkOHIyrmY3XSDYDqCDfzFqzZ0U9Do3Dzn7PHc3Okb9+1ZS3O2GiJMNVSxmDUEg0Bg6UBX5omnaQb9nG2jSNtRA9bUe7e1qjc6X/SjFrtNXvyXcc24m4TxEUks8Vn1sSEVd1GkBRa+4251008RKnHLFHn16Ea0s02yPyrKsxkU9uhiF9gXVRa3XRvR1qsuJnHC4eP7fqXnI5MCpSJvs3b9yONQbvVr6wfrWUk32mdVKfV9jQsuAzYFS0Mq4qJSQwRg7pbnYr7du47+J5VSzR0pwq6P3X8H9vl3InIZVdQykFWFwR1FDGUXF2e5nQgUAoBQCgFAKA0cZliu2sEpJa2tLAkdzAghh4EVFjaFZxWVpNcn9OK8jz7LELyaJx4qyH4kEj6Cp1D6h8JL0f2PunEH/2V8fXf6er+tLsi1BfyfovufDl7v+LMxHux/dr8xd/5qak9bCPYj5vX/r4GzFhEVdCooX3QBbx261NjKVScpZm9SMxPDcDHUimFvehOg/IbfSq5EdUMfWirSeZcpangcLjIvw5knX3ZhZv415/GotJbFutwtTtwcXzjt6M824jMe2Igki/aA1r/ABLU5rboexKf6M1Lu2Z6nM4p0+7kV+RsDv8ALmKsmnsctWhUp3U4tFL4l2I17Jclm7rKf62roieXUTIHEYQr+0KujCSPbA53JGrxMzPE6lTGWOw6FL3CkW8qOKepKqSSaexdfR/lmHkieXsiTr03l0tYCx9U6Ra+1/Ksasnex1YWnBpu3qWiXI8MyFOwjCnchUVd+/YbHxrPPLe50ulBq1kV/NeBYin/AA945By1MSG/evcjzFXjVfEwnhI293cr2P4WmgjaabSwTc2bl05HzFadYmYPDzirs9snk7RQT1AvUMtBFyyw6Y0XlYAW7u6sTue5II9QD1D23OwoSjRxfEGGi9ueMHu1An5DequSR008JXqdmD9DTPFKN+DFPN4pGQPm1qjNyNvYJL9SUY+L+xr4XFTRtJJJA0UMhDH1g5RrWLEL+U2F+6ibW5arTpzjGEJ3ku611y14/M5fxfmWdDEGOO8kb3aJ8LFcOhO3rb2I862TVjzJwknZkTFwFnOL/FDqD/8AIm/y3J+BFMxTqyyZH6GZUsZcSim+q8SMWHLk7EC23u1D1LrQ6Zw7wxBg9TRqO0cDtZbAGQjqwWwvueQ61Uk2cg9mTT+H2smjyvvbw1aqqjrxKs433sr/AJ4WJSpOYUAoBQCgFAfGYDc7DxoCHzDivBQfi4qFT3awT8luaBklhMWkqLJGwZHAZWHUEXBqSD1vQHy9CD4TQGJNAeLtUg1pXoQQuPyiCQ6mQAjfUvqkW3vcf1qHFM6KeLrQVlLTk9UQmaSLIotuC6g/Pr/vrWiZxOF2/BkViYrVqmcckQ2J1ahtt8Ktco4nTuA8yjfDrENnjBuvK4LEgjv51z1E73O/DTTjl4osGKmIHq86zOgxwkrW9bmaArfpAmvGqX56mI79I2uO6/6VeHMxq6tR5sisEwRLgdNgOp6AVaTKUYXkk9Dcjx2MbZMOkY75ZL/yrvWN5Pgep1WFj2qjfgvubceBxb/iYoIPdhjA/mbelpcWT1+Gh2aV/wDU/oj3ThWFt5mlmP8AaSNb5AimRcSf8RqrSCUfBIlcFlEEX4cMa+IUX+fOpypHPPE1anak35kiKGIoCPfKEuWiLQsdyYzYE97IbqT42v41FjdV5NWmlJd+/rv8bARYheTxP+8jIfiQSD8hU3YvQfBrzT+3zMgcR7sI/vOfppFRdk5aHOXovuz42Ad9ppLr7kY0A+BNyx+YpZ8SVVhD9OOvN6/RL5m9GgUAAAAbADpUmDbbuzKhAoBQCgKJ6SOLsRgXgSBI7TB/vJAxsyldgAR0a/wrahR612vYyrVerje1yojiXGz+3i3Ue7EqRj5gFvrXasFBbtnmVOkKn7UkY4nAJILy65T/AGrvJ9HJA+VaLD01wOOWMryesvTQiMbhVUEKoUeAA/StUktiYzberOkeinH68AqE3MLyR/DUXT+V1HwryK0ctRo96jLNBMuavWZoZUANCDBqA15DUkGrIaEGri1vE9vdNCTnWNxDRMTuRcEjvsbj41JVNpm3HjY5RdT8DWiZzSgaUx+9CfsFv5gKtfUdX/Scu+3wPbDu0bB0Yqw5EdOlS9TFXTui/wDDeZPLBqlN2uwJta/K2w2rnmknod9GTlG7MsRnCpAG/MRZR3ncD4bVEVc3xP8ATk0UfNsfdXaWT1mBFzvz8OnPlWr2sjjpv31KRr4DFtM67WUWCr/U+NUZotzoZFrfCoRozZhNCDbQ1BJ7KaA9AaEn29QD7egF6En2gFAfGYDcmw8aA+g0AoBQCgOeemeJGwSsSBJDIsijqV3STbnYK9/7orbDzyVEVqUZVKcmlojnuVy7CvZZ87URKyZzAi2eZFPdqF/kN6ylVhHdozjh6sn7sWRq49MQ6pCC5fkfZHK/NrVjLF013nbTwNbjoXLgjIsZhe2YGLTIyN2dybkKQx12Gk20942rgr1OslmSPawlOEI5Kl/FcPLj8C+5RjVmUkXVlOl0bmjDmDWSdzatRdJ2eqeqfBo36kxMXNtzsPGgWpF43PsNH7cyA9wNz8luarmSOingsRU7MGRT8Uxt+DFNN4oht8zTOuBv/hs4/qSjHxZ4PjcY/sYdYx3yvf6LS8uRHU4SHaqN/wClfcxiwOKcjtMQqi4usabHe9iTvalpcWQ62GSahTfi2Rue5Pe5A8x3f6VdM89opONy10OqMkH6HzFTco0ay5pIh9dDcbahv/rVrlXF2snobC8SDr9RU5inVsl8BxysUJVbFrkgWO96rLVmsLxiQs2eTSbKG8L7AfCistETNyqSzTep6YLLJJGBkJJ7ug8hUXISLpl+WPEmpULsLEKLDa++58KrJnRRhGUkpOy5m+vE8Wq0yvA3dIpt8CKqpridkuj6jV6bUl3MnsFiFkF0ZWHepB/Sr3ucU4Sg7SVvEkEqCp7LQGYNCRqqAYl6A0c5zhMNC80lyqAEhRcm5CgAHxIqQUyT0lNJ/wAvhwO4yt/lQf1rpjhKj30OSeNpQ5s8Z+J8Yy3aVU8IkA+rXNbRwS/czjn0nJu0I+pVs0xs+IdYjNIxlZUALm3rMBy5davKjTpxbsTSr1askm/Q7phoQiKg5KoUeQFh+leYeuelAKA0c3xpiQaRqkchI172PK/gNyfAVDdjfD0eslq7Jat935ojQbIIzHIs57VplKys35gwsVHupubAfrvRIitXz6JWitl+bvmyo5jwRhFidIolVipCs5Z9J77uSa1cpy3ZypQjsigY/hPBrb7Vj0XTf1YrA+INixPLuFRkDqGWEz3KcGVaETztH7J9YcvBiB8xU5UVztnRcJxnB9ow+Hs+vEIHQ7WsQSAd+ex5VGhZXJPEtOMY4wqoWMSGTWSADqIU7czasnfNoerRVF4ZOu3ZSdrb7K5s/wDpmNk/ExYjHuwxj/Ed/wBaZZPiR7RhIdilfvk/ofRwjC28zzTn+0kb9FtTIuIfSdVaU1GPgl9Tew2S4eL2IYx46QT8zvVlFI5amLr1O1N+pssKsc54SLQhmu60IMHAbnse+osWTK9ncMUZXtNI1mwIIF/hUZrGsKMqibitjQm4dVuRHx2q1zFwNN+E/AfSlyMpnHwqB0ApcnKey5PGhAY7nkAKi5ZUmyw4HLFXpp8TzoLJEgAALD/9pYhsHDhhZlDDuIv+tSIycXdOxoS8JwE6o9UL+9ExX6cqo4I74dJVkss7SXJq59XCY+H8OVMSvuyDQ3wYf1NRaSNOswVXtRcHzWq9DNeLOz2xeHlw5962tf4lFM9t0P8ADes1oTUu7Z+jJvAZpDMLxSI/gDv8udWTT2OOrh6tLScWjZc0MSOzLMViALE3OyqNyx7gBzqG7GtKjKo/d4bvgvE576S85lOHSNkEYmkUAFtTWX1mvbYch1PMVtho5qqTKYpU6dN5ZXfhZeXH5EBlEWwr2mfMVGSmOlCgAkX7v9KzlJLdmdOEpPRXPThPLnGNhmnRo4U1MHdSAW06UFzy3a9zttXFiq8HHKme90fg6rbeXZefodjBvXCdh9oBQEHnD6cVhC3s3lW/7bINP+YVV7o7aCvh6qW/uvyvr9Dm/pg4qxuGxSQ4eVkR4g1kUFidbg72J6Lyq5wnOTkGbY9iexxcoNjeXWq//bYfKrKRDRPZZ6Gce9u0aCEdbsXP8Ki31pmZRxRasv8AQdCLHEYmV+8RqqD5kMf0pdkpIva4bD4GOKKKPtJFXRCmzSMBt7R3Ci+7HYVVux0UMPKrd7RW7ey/OC3ZI5LlzRKzSENNKdUhHK9rBV/ZUbCoSLYisptRh2Y6L7vvZJWqxznw1AMDQGDChB5MtSSeDpQgis9zKPCxGSU7cgOrHoF8ahuxth8POvPJD+xV+HMslxcn2zF+yfwojyAB2Nj0227+fdVVHNqz0cTiFhoez0X/AKn+fnAuZHeAatY8m587Nfd/Wlhcdivu/rSxNyv8aZOZYO0iX72H11t1A3IFuu1x4iqSjdHf0diuqqZZbS0ZscI5t9rgDE/eL6sg8e/yI3q0XdGWNwzoVWuD2J5Iqscdj3SOgPZEqCT1VaAzKXFjuO40JWhD47hTCym5jCN70fqG/ftteqOCZ3UukcRTVlK65PU0zkmMh/5fE9oo/JOL/wAw3/SoyyWzNvasLV/Vp2fOP2MMkgeYyTSgdorNEAOSaNm0+ZqY66szxuWnGNKn2Ws3e77X8iE4x4PbFPG+vQYg4AIuCWt8vZralUdN3R5lSCnHK9jneJ4ezRpdMQ0ItrliFBsd7EAkjxtV5V6suJksPRjwLhkfD0sDrI8kaWNzYXv3gs1v0rPK3ua5ktEXPLs/gfUqzxMFBLAMpAA9q5vbbrUWRKk9z0weKVU7bBus0G+uONg4FvaMVuRHucj0t1o1bY7oVFX9yr2uEvpL77rjoWLDzq6q6G6sAQR1BqTmnBwk4y3R6UKmtmOBSdCkguDvcbFSORU9CO+oaua0a0qU80f79zIpUxEPtxrigNlddKyW/aDbMfEEeVRdo6HDDVtYyyPk7uPk1qvTzPb/ANaX80GIU/8AaY/VbipzlPYpcJRf+5fWx9Obk+xhsQ58VCfWRhTMQsJbtVIrzv8A/KZ8MeKl5lMOv7P3j/AkBV+TU95k/wDjU+c3/wCq+7+Bs5flUcNyoJdvakc6nbzY7235ch0FSlYyq4idWyeiWyWiXl9dzdqTAxNAYmgMTQGJoDA0BqZji0hjaSQ2UfU9AO8mobsrmtGjOtNQgtWVDA5Y2ZS9viR9wp+7jPI2v8x3nry5VnG8ndnsYipDA0+ppP33u+X5w5Fz7GtjwjHsaEDsagk+9lQGQjoDn+JhOWZgJFFsNiL6h3b3b+Em48CRWb91nvUl7dhcj7cdvzv28ToaAHcbitDwbWMwtAegFAZgUJMwKAyqAfaEkFh2+z4h422SdjJGems/iJ5m1x33qq0Z21F11BTW8FZ+HB/QpvpG4+bL5BF9lZywusjMFQ94FrkkfDnWqPPZzDMfSZjZb6SkI6CNd/m1/wClWuZ2bK3NjMTi30tJLMx/Ld3/AJR08qjMXUS58O8F5kXV4MO8QAFjMyop94WPrFT3aaoX0Ox8FcGx4DW6alaYKXjDlo0a24jUgWFyfhQgkuH/AFHxEQ9lJLqO4OocgeAJO1UW7R3Yr3oU6j3as/LT5E1VjjFAKAUAoBQHyhB8NSDAmgPGaYKLsQoHUmw+ZoCv4/jfAxbHEK7e7EDIflGDRa7EOy3IHMPSWoH3GFlk8ZCsQ+t2+lbKhUeyMXiaS/d9SQ4Q4x+1RTyTqkPYsAQpJGllupuRubgj4VSpB03aRvQTrtKmr32NTDRPmc2t7rhozsvvHu8z1PTlXMrzfcfQzlDo2lkjrUlu+X5w57l3iiCgBRYAAADoByrY+ecnJ3e5nooQNFANFANFAfNNCSM4jycYqBozs3NG91hy/wDHxqJK6OnB4h4eqp8OPgRPAuYHs/s0t+0i2F+ekG1v7p28rVSnLgeh0thVGSr0+zL5/wDZaga0PGMgaAzBqAZigMqEigNbMMCkyGOQXU/Ag9CCNwR3ioauaUqs6U1OD1/N+4p/FPDxmgOHxiviIeaYiIDtoiORZAPXt3re/UUu1udLp0a+tNqMv4vbyk/k/Vmjw56NMpsGQfaSOZkkJ+cYIA+IqU0zlq0alJ2nFovOByuKEaYo0jHcihf0qTI2wtLixpZlmqQ7e1IdljXdmPTYch41VysdNDCzq6rRLdvZGGRYJo1ZpfxJWLvb8t+SjyFEi+Kqxm1GHZirLv7/ADJOpOUUAoBQCgFAfDQHmzUIONcW8VY77ZPAJzCkbkKIlVSVIut3IJvYjlauyhho1I5mzkxGIlTdkiMiwiym8xaY98rM/wBGNq61hqa4Hm1MZWfG3gTKwqq2VQo7gAP0rVJLY4XJyerIrHLUm0Dx4SgEmIaF5BHG5RmubaiuoAC+xb1jbzry8fG8on13QWIdKnVlGN5JK3dz8jtuBw6oiogCqosAK5loY1JyqScpO7ZuBakoZaaAaaAWoDEioBiaAwY0BTOLIDh5kxce24D+drb+BGxrKas8yPf6NrwrUZYWq9Lafnc9Tbm47waqD2upiAdEal2HgQvI+daq72PCqpU5NNrTjfQjcRx7Iw/4fCN+9iHCfypqP6VvHD1JcPU4542hD91/DUr+ZcVY9wdU6xDugQD+Z7n5WreOC/k/QwfSCfYj6li9EuJlkTEvLI8g7RVGti24W7G58xXPXhGEssTroTlON5HQhWJufaAUAoDRxmUQynU8alhyceqw8nWzD51DimdFPFVqayxlpy3Xo9DXORgexPiEHcJNX+MGoy95p7XftU4Pyt8mgMkv7eIxDjuLhf8AAopl7x7Yl2acF5N/Ns28DlkUN+zQKTzbmx82O5qUkjKriatXty05cPTY26kwFAKAUAoBQCgPjUBGZxmKQJqe+5Cqo3LseSqOpNQ3Y1oUJVpZY+LfBLmziXHccq5h2kyhDPEjhV306WZCpPVgNFzy9avRwEnaUX4nD0nCmmurba2u+Pf4cjPCYhVF2YKPE2rtk0tzw3Fy0SMsVxZhYxYyam7lBP8ApWEsTTXEvDA15Pa3ia+Ax/2udYUHZ672Z9+QJ9keXfWEsZ/FHdT6Oa7UvQ6Bw3wXFEztIxlLrpKsBpte+w53uBveuWrUlV7R6OHTw7vTbT5k1hJDgpUiZi+HlOmNmNzG55ISeanpWGsXbgepNRxVN1Iq046yS2a/kuTXH1LQKueafagCgPhFAYmgPN6A0MxxyQoXkYKo5k/73qG7GlKlOrLJBXZyX0l5sZpcMvZuikSldexYAxi+jpcnrvtXVg4qc3mXAx6Qh1EbRkm+NuHdfj5GnliWtavUSS2R87Uk3uybPs0OfiQmZNsaHRTL56IXQYVlDgu0ryMt9wCFVdu6yX+NePXleqz6SlRnGhCbjo9nzOgCsiT7QCgFAKAUAoBQCgFAKAUAoBQCgFAVnLoftWIkxDbpEWihHTb8R/MnbyFUWruejiP/AB6EaK3klKX0XpqeXEvC+HxRRp1LGO+mzMvO176SO4VrGUo9lnmSipblN4n4DSXsxhtEOktqJBNwbW63J26nrSze5F0tiFHoywkZMmKmLcr6mEa8vO/TvqcpDmbK59k+BIKFXccjGrSN3e2b2+dTZEXbLGvH2Ejw0WJYvomJVQFuQQSCGtsLWPWodiVcsHErrJgZHU3AVZFPiCCpqlTss9DoyTWKgubs/B6Fjwb6kRj1VT8wDU8Dkmssmu896gqfaEigPhFCDXnIAJOwAJJ7rUJSbdkVPL4Tim+1Si63PYIeSqDbWR1ZvpVFrqeliZezR9np7/vfN8vBfFlC9JMLNjoSAzWiIAAJ5vva3kK78HOMXJyZ4eLUpRUYogZ8/jw6ksrGxsRa2/jfcV0TxkFtqcCwFSW9keGG4ulxIIhj02NrBS7f7+Fc0sZN7Kx0U+jacdZNv4HQuCsrRog+JgPa3N+13v3EKdl+VYSnOW7OuFKnDsoumKy2OZV0jsnT8ORNjGfDoR+ydqzcLnbhsXKi2t4veL2f5zWps5HmjOWhmAWeK2q3JwfZdfA/Q7VCfBmmJoRilVpawltzT4p+HxRMVJyCgFAKAUAoBQCgFAKAUAoBQCgPjUBWuDZwuAUm91Muodbh2J+NVp9k9Hpf/Ny5aW8LI5ln/poPrDD4YAjrM3LzVP8AzWlzzLFEzP0j5hPzm7Id0ShPru31q1yHErU+LeVryO0jHYFiWO/dfeozEZSZyrgrH4n8HCyke86lF/ie1/hUXJsdi4L9GjfYjhszVGXtO0RY3a69TdgB1vsO+g8C1Z/h1CQYCAW7QoCo/JChGsnr0AFUntY9To2ORyxMtoLTvk+yvr5FsRbAAdNqk83fUyoSKAUAoCG4wYjBYgjn2ZHz2P0Jqs+yzu6MipYumn/JG1gcMqwxgcgiAfwipWxy1pOVSTe92amMiHQCrJGNykZ1kGADtNiRGNW7dqwC379JNulXyoq5MhsXx7luFGmL7y3JYUFvmbCp0K6sreYel6Ym2GgRB70hLn5LYD5mobJUSzY70mzRw4bExQq8DkLPa5ZJPzILGwv0J7xVWyyRe82xAH2XGpcWZFa4teOUAWYeBIPzqk9LM9PAf1FUw7/crrxjr8rotoqTzkKEigFAKAUAoBQCgFAKAUAoBQCgKnM32Gd9e2FxDXD9IpDsQ3cG76pfK+49fJ7dRWT9SCtb+UVxXejmjehXETTyucRDHC8jtGVBkJRmLLtsBsR1NXPIem5Z8p9COAi3maXEH9ptC/JLH61JFy65VwthMN+Bhooz3qi3+LczQjUlwlTcixE5vnqxN2UambEN7MKc/NzyRR3mqOVjuw2BnVWeTywW8nt5c33I+5DlDRFpp2D4iX22HJR0RO5R9ahLiy2KxMZpUqStCO3Nv+T7/ktCZqxxCgFAKAUBr5jhBNFJG3J1ZT8RaoaurGtGq6VSNRbpp+hD8M40vCYn2mw/3br+7sp8iADSD0sdPSVFQq9ZHsz95ee68nocK4/40zNMVLh3l7IISAIgFup3U6t25W3vzvV0zz2ihTzPIdUjs5952LH5saXIsbeU5HPiTbDwyTfuKSPi3s/WouTYvWT+hvHTby9lhlPvHW38KbfWhN0dX4C9H6ZarjtnnMmksHChQR1VRyPmTyFCNyQ443hjhHtTTRKo8nDE/C1UqPSx6nRCy1nUe0Yyb9GvqWarHmigFAKAUAoBQCgFAKAUAoBQCgFAYTwq6lXAZWFiCLgjxFC0JyhJSi7NFeHDksBvgsQYl59jIO0j37r+svwNUytbHpPHUq/+Zp3f8o6S8+D9DP7bmCbNhYZf2o59P0df60vLkV6jAy2qyXjD7M+/b8e2y4SJPGTEX+iIaXlyI9nwUd6zfhD7tA5Vi5vx8SI06x4ZdJPgZWu3yApaT3YVfCUv06eZ85v/AIqy9WyTyvKYcMumFAt9ydyWPezHdj51ZRS2ObEYqriHeo7224JeCWiN2pOcUAoBQCgFAKAgc8yiQyDE4UhZ1FmVvZmX3X7j3GqtO90ehhcTTdN4ev2Hqnxi+a5rmin53wrg85nRpXlw2IjBWSDZWYXBHtDcDezL0NSpJmWJwVSh728XtJap/bwepPZL6NMtw1imHV3H55SZD8NRsPgBVjjLXHCqgBQAByAFh8qXIsZhaXFjWzPMYsOheVwqjv5nwA5k+AqG7G9DD1K01CmrshMmwsmJnGMnUoqgjDxNzUHZnbuZh0qi1d2ehiZww1F4ak7t9uS202iu5c+ZZqueUKAUAoBQCgFAKAUAoBQCgFAKAUAoBQCgFAKAUAoBQCgFAKAUAoBQGhmuTQ4kDtUDEeyw2Zf3XG4qHFM6cPi61C/Vy0e63T8U9GRoyfFRC2HxZYdFxKCT4a1s361W0ls/U6fasJV/VpWfODt8HdfICTMxzTBt4h5R9CtLz5L88icnRz2lUX+2L/5Hz7PmUmzy4aEf2SvI3zewB+FPeGbo6HZjOT72or4XfxPbAcMRI4llZ8RKOUkx1af3F9lalR4spV6RqSh1dNKEeUePi92TlWPPFAKAUAoBQCgFAKAUAoBQCgFAKAUAoBQCgFAKAUAoBQCgFAKAUAoBQCgFAKAUAoBQCgFAKAUAoBQCgFAKA//Z"/>
          <p:cNvSpPr>
            <a:spLocks noChangeAspect="1" noChangeArrowheads="1"/>
          </p:cNvSpPr>
          <p:nvPr/>
        </p:nvSpPr>
        <p:spPr bwMode="auto">
          <a:xfrm>
            <a:off x="0" y="-1076325"/>
            <a:ext cx="2609850" cy="1752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3252" name="AutoShape 4" descr="data:image/jpeg;base64,/9j/4AAQSkZJRgABAQAAAQABAAD/2wCEAAkGBxQSEhUUEhQWFBUVGBUXGBYVGBkZHxccGhQXFhUdGBgYHyogGh0lHRQVJDEiJS4rLi8uFx8zODMsNygtLisBCgoKDg0OGhAQGiwmHyQsLCwsLCwsLCwsLCwsLCwsLCwsLCwsLCwsLCwsLCwsLCwsLCwsLCwsLCwsLCwsLCwsLP/AABEIALgBEgMBEQACEQEDEQH/xAAcAAEAAgMBAQEAAAAAAAAAAAAABQYCBAcDAQj/xABFEAACAQIEAwQHBQUGBQUBAAABAgMAEQQFEiEGMUETUWFxByIyUoGRoRQjM0KxYnKSosFjgrLC4fAkNENz0RVTVKPxFv/EABoBAQADAQEBAAAAAAAAAAAAAAABAgMEBQb/xAA6EQACAQIEAgcHAwIGAwAAAAAAAQIDEQQSITFBUQUTMmFxgZEUIqGxwdHwM0JSI/EVNHKCwuEkkrL/2gAMAwEAAhEDEQA/AO40AoBQCgFAKAUAoBQCgFAKAUAoBQCgFAKAUAoBQCgFAKAUAoBQCgFAKAUAoBQCgFAKAUAoBQCgFAKAUAoBQCgFAc99IPF+KwmKjgg7JUeLWWdCzX1spA9YACwHMHnXTh6Cq3u9jmxNd0krIh0z3Fygl8VIPBAiD4FV1fWutYOmt7nl1Oka3Cy/O8rWf4mXSSZpmI3u00jfq1WdCmouyLUsTVlJXkd7w7XRT3gH6V5J7Z6UAoBQCgI3iHO48FAZ5tWgFVsguSWYKoAv3kVaMXJ2REpKKuyrr6RRJ+Fhn85XVfomquhYOp3HFPpClHmRmacfYtQdCQJ5h3+upf0rVYLmzFdI5uzEunB2YSYjBQzTW1yKWOkWHtHTYfu2rimssmkelB5opsmaqWFAKAUAoBQCgFAKAUAoBQCgFAKAUAoBQCgFAKAUBi7WoDkPpWxAkxWFaMM4CTKSqswuHQgAgbnduVdmDqRi5XZy46jPKtNSA/8A6CGDSsmsM2wGhh1tvqAA3766pYqkuJ5TwFeXD4o9JcE+KjcoUQDY6nuQSNtkDX+dYvGR4I6qWBlF3lJfM6PBn+JdEWGJUGlQJJbnVYAXVR/rXDY9Fz5HyDFTNJ2cuJlVz7IRFUHy23pbS5CnrZjMcRiIJQi40E2BtKm2/IFgDb5CpSuiJTcXa5s4bimRLDERbHbXHuD4jv8ApaocbFo1Eyy4fFo66kNx/vmOlVNCj+mDEj7Cq+9PEPldv8tdGF/VX5wMMT+kyl5TYC52A6mvWZ87U1Zr5lMJA3Z/eW56AWt56b1lKrCO7R0YfD1ZNWizsnCMWjBYZNvUhjU2N9wgBrx5O7bPocrh7r4EvUAUAoBQCgFAKAUAoBQCgFAKAUAoBQGhjM7w0P4s8Ufg8ig/ImgIrEcc4JeUrSf9qORx/Eq2+tXVOb2TMpV6cd5L1I0ekrDmWOMRTgSOqa2CKAWYKCRqva5HSruhUSu0VjiacnaLLtWJuKAUBG54fUQNsjOqyH9k32J6AnSD51DN6C1bW6Tt4/mpQOOvSJFgpjhhhXdwBbdVUgja3M26cuhq6SOeTe5R8vmOKk1nLY4YwSzSzCSS1ze0euyliegG3PpVrIzbZ1zhnJV0ByirtfSotufL4VR7l47G1nmHlA9RQyW9Y2FxzFtuQG3KrQtxMquddlGWa5KWRdMujQBpDWAHvXYfDyt41MZWZFSldblSx8jsw7Vm1rtcjmOhB6g1skraHHKUr+8ZyZ26BVsCALMLe0vj/wCedQ4kqozcSdo0M0L7cwp6ge0pPU91ZSjqdVOpdGOexYGSFWxsiKS17yvoJYXHq2INhc7DaqxTTvFnTOpnWVrTlwOVZ1hcuMwf7YSEN1WGHVsDcXc2U1Zxb3ZkpKOkUS2W+kaDCHTEmIm1EfiMg89IFzy/SmVIKbZ1Dh/NDi2ZkglhUqGjxPq2k7wy87g3BDDod6o0jojWklaWq5P6cizZdiS6nULMrFGtyuOo8DsfjVUTUgovTZ6o2qkzFAKAUAoBQCgFAKAUAoBQCgFAR3EeDM+ExEQJBkilQEcwWQgEfE0TsDgPDoXSpCgHrYAb17qUbaI+fr5ru7LZzShxcStZ4SgLr7Seuvmp1D6gVSavFo7sPK0kz9A4bEh1VhyYBh5EXH614p7570AoDGRAwIYAg7EHcHzFCU2ndEa2UaTqjYAjYCRRIAO4HZwPDVbwqNjV1Iy7cfNaP7fAqudYlpsWkbaWCDlb1bj2jpN/AC9arRXOOdpTsti45Y5ZCSd78u6szY+y9oHuu62FwbW9rp1va/hvUq1ijzX0KtxrxAqnsQiObevqudJ2IA5XranDicuJrJe7YpJxjMbsSfEkmtrHDmb3M55b9b2pYsmS2Sm4aNuTi48GXcH6fSqNGkZEnm/D0OPj7HEKxB0yoY7BgwAYhGYEDUt1Pfty51zbHqL3kjRyDg7JipZIHkCkqTMJXAYcwT7N/Lapb5m0sLOL4eq/uWvAYPAQC0MMUfhHDY/yrc1XMiPZ6nIkvtLttFG370g0Af3T6x8rDzpclUox7cl4LV/b4+RsYLDdmtrkkkszHqx3J8PKoRWpPO7+S8DYqSgoCMzfiDDYUgTzLGzC4U7kjlcKN6lJvYhyS3IeTjzD/wDTSaTxChR85CK1jh6j4HPPGUYby+pC5p6SXQEph1Fvfe/0Uf1rVYOfFoy9vg+ymXjJcS8uHhkkAV3jR2Vb2BZQSBffrXKzuRu1AFAKAUAoBQCgFAR+Ox5VtEa65LX03sFHe56D6nuqLmsKd1mk7L5+H5Y45LwjisO0rFYuzDSODqb2dRYeqFPIG3PpXfDGZYKNtUeZWwaqTbTsiEnzbGllTDwmRTa7JEx62NmJte3n5VV4yb2RmujaS1k2WrIOGu31fbElsbadThNXO9ljKkfGs3XqvidEcNRjsjoMMJw0YaEsyRgXiY39UD8jHcEDobja21c7TR6NOUKloSVnwa+vP5k/DKGUMvIgEeR3FDBrK7M9KAUBpZxjOxgkk9xGI8TbYfO1WhHNJIzqTywcuRzbC48rjtT7gswPgLXH6D61o1oc8J2mjouHkWNWZyFUbknkBWKVzrbSV2aM3FUJ1JC3aShGZFsQGIUsBqtz25Voqb4mLxEdo6s5XjsY8kjvJ7bG7bW38q6kkloeVOTbbZ4K9SVubED3NqgsidyrMLBIwBfXqv8A3SP61Vo0TLLkOLEhVdSlomUgj3TpP0BI+Fc01ZnpUJXjbkWrDxqosgAFydttyST9SaqbN3Z61BB9oBQkwZqEHk89qA436Q8X22ZEA3EUSJ5ElnP+IV6OBXutnn4+VrRPTBiy12M8SW5E4yLtZYoh/wBWSOP+Nwp+hNZ1ZZYNnbhYZppHfEWwAHIbV4x75lQCgFAKAUAoBQCgKhmGcvhcJip1QSSxySF1JI/NZeW9tGm3lUROnFbxttlVvr8b3OW4rjfOcW1sPhWAPIph3a399/VHxrRNHG0ZRcM8QYn8RmjB9+VY7fCK/wBBU5ijj3kvw36JcVHiYsTPik1IwJCh5CRazDW1uYJ6daZiUrFvjw2Gy6JsNA5BlZizOxcRa92JP5djsvUn41lKSWh6GEws5vPbRa+Pcvqy25fJGUURMrKoABUg7AWHKrK3A56sZqTc1Zm1ehkYlqAiOKQWwzgWJOnY7X9YEi/S9ufSrR3KyV1Y5vxDGUmLj81iPPqP999ao4p6MsOFzIYrAGHtVWdQPbIXUEfUNzsfVABqtssr8DXOqlLLfUjM0yl8II5NBkJQtIRqKJc2X10t49a0jLMc06Tp2dr/ACIbMMfFMzO6sHKi2gi2rqTcXt8z41dJoynOMtWRwI6fWrGR7RtUFkbmEfRdm7iB/p/vrVWaIkOHIyrmY3XSDYDqCDfzFqzZ0U9Do3Dzn7PHc3Okb9+1ZS3O2GiJMNVSxmDUEg0Bg6UBX5omnaQb9nG2jSNtRA9bUe7e1qjc6X/SjFrtNXvyXcc24m4TxEUks8Vn1sSEVd1GkBRa+4251008RKnHLFHn16Ea0s02yPyrKsxkU9uhiF9gXVRa3XRvR1qsuJnHC4eP7fqXnI5MCpSJvs3b9yONQbvVr6wfrWUk32mdVKfV9jQsuAzYFS0Mq4qJSQwRg7pbnYr7du47+J5VSzR0pwq6P3X8H9vl3InIZVdQykFWFwR1FDGUXF2e5nQgUAoBQCgFAKA0cZliu2sEpJa2tLAkdzAghh4EVFjaFZxWVpNcn9OK8jz7LELyaJx4qyH4kEj6Cp1D6h8JL0f2PunEH/2V8fXf6er+tLsi1BfyfovufDl7v+LMxHux/dr8xd/5qak9bCPYj5vX/r4GzFhEVdCooX3QBbx261NjKVScpZm9SMxPDcDHUimFvehOg/IbfSq5EdUMfWirSeZcpangcLjIvw5knX3ZhZv415/GotJbFutwtTtwcXzjt6M824jMe2Igki/aA1r/ABLU5rboexKf6M1Lu2Z6nM4p0+7kV+RsDv8ALmKsmnsctWhUp3U4tFL4l2I17Jclm7rKf62roieXUTIHEYQr+0KujCSPbA53JGrxMzPE6lTGWOw6FL3CkW8qOKepKqSSaexdfR/lmHkieXsiTr03l0tYCx9U6Ra+1/Ksasnex1YWnBpu3qWiXI8MyFOwjCnchUVd+/YbHxrPPLe50ulBq1kV/NeBYin/AA945By1MSG/evcjzFXjVfEwnhI293cr2P4WmgjaabSwTc2bl05HzFadYmYPDzirs9snk7RQT1AvUMtBFyyw6Y0XlYAW7u6sTue5II9QD1D23OwoSjRxfEGGi9ueMHu1An5DequSR008JXqdmD9DTPFKN+DFPN4pGQPm1qjNyNvYJL9SUY+L+xr4XFTRtJJJA0UMhDH1g5RrWLEL+U2F+6ibW5arTpzjGEJ3ku611y14/M5fxfmWdDEGOO8kb3aJ8LFcOhO3rb2I862TVjzJwknZkTFwFnOL/FDqD/8AIm/y3J+BFMxTqyyZH6GZUsZcSim+q8SMWHLk7EC23u1D1LrQ6Zw7wxBg9TRqO0cDtZbAGQjqwWwvueQ61Uk2cg9mTT+H2smjyvvbw1aqqjrxKs433sr/AJ4WJSpOYUAoBQCgFAfGYDc7DxoCHzDivBQfi4qFT3awT8luaBklhMWkqLJGwZHAZWHUEXBqSD1vQHy9CD4TQGJNAeLtUg1pXoQQuPyiCQ6mQAjfUvqkW3vcf1qHFM6KeLrQVlLTk9UQmaSLIotuC6g/Pr/vrWiZxOF2/BkViYrVqmcckQ2J1ahtt8Ktco4nTuA8yjfDrENnjBuvK4LEgjv51z1E73O/DTTjl4osGKmIHq86zOgxwkrW9bmaArfpAmvGqX56mI79I2uO6/6VeHMxq6tR5sisEwRLgdNgOp6AVaTKUYXkk9Dcjx2MbZMOkY75ZL/yrvWN5Pgep1WFj2qjfgvubceBxb/iYoIPdhjA/mbelpcWT1+Gh2aV/wDU/oj3ThWFt5mlmP8AaSNb5AimRcSf8RqrSCUfBIlcFlEEX4cMa+IUX+fOpypHPPE1anak35kiKGIoCPfKEuWiLQsdyYzYE97IbqT42v41FjdV5NWmlJd+/rv8bARYheTxP+8jIfiQSD8hU3YvQfBrzT+3zMgcR7sI/vOfppFRdk5aHOXovuz42Ad9ppLr7kY0A+BNyx+YpZ8SVVhD9OOvN6/RL5m9GgUAAAAbADpUmDbbuzKhAoBQCgKJ6SOLsRgXgSBI7TB/vJAxsyldgAR0a/wrahR612vYyrVerje1yojiXGz+3i3Ue7EqRj5gFvrXasFBbtnmVOkKn7UkY4nAJILy65T/AGrvJ9HJA+VaLD01wOOWMryesvTQiMbhVUEKoUeAA/StUktiYzberOkeinH68AqE3MLyR/DUXT+V1HwryK0ctRo96jLNBMuavWZoZUANCDBqA15DUkGrIaEGri1vE9vdNCTnWNxDRMTuRcEjvsbj41JVNpm3HjY5RdT8DWiZzSgaUx+9CfsFv5gKtfUdX/Scu+3wPbDu0bB0Yqw5EdOlS9TFXTui/wDDeZPLBqlN2uwJta/K2w2rnmknod9GTlG7MsRnCpAG/MRZR3ncD4bVEVc3xP8ATk0UfNsfdXaWT1mBFzvz8OnPlWr2sjjpv31KRr4DFtM67WUWCr/U+NUZotzoZFrfCoRozZhNCDbQ1BJ7KaA9AaEn29QD7egF6En2gFAfGYDcmw8aA+g0AoBQCgOeemeJGwSsSBJDIsijqV3STbnYK9/7orbDzyVEVqUZVKcmlojnuVy7CvZZ87URKyZzAi2eZFPdqF/kN6ylVhHdozjh6sn7sWRq49MQ6pCC5fkfZHK/NrVjLF013nbTwNbjoXLgjIsZhe2YGLTIyN2dybkKQx12Gk20942rgr1OslmSPawlOEI5Kl/FcPLj8C+5RjVmUkXVlOl0bmjDmDWSdzatRdJ2eqeqfBo36kxMXNtzsPGgWpF43PsNH7cyA9wNz8luarmSOingsRU7MGRT8Uxt+DFNN4oht8zTOuBv/hs4/qSjHxZ4PjcY/sYdYx3yvf6LS8uRHU4SHaqN/wClfcxiwOKcjtMQqi4usabHe9iTvalpcWQ62GSahTfi2Rue5Pe5A8x3f6VdM89opONy10OqMkH6HzFTco0ay5pIh9dDcbahv/rVrlXF2snobC8SDr9RU5inVsl8BxysUJVbFrkgWO96rLVmsLxiQs2eTSbKG8L7AfCistETNyqSzTep6YLLJJGBkJJ7ug8hUXISLpl+WPEmpULsLEKLDa++58KrJnRRhGUkpOy5m+vE8Wq0yvA3dIpt8CKqpridkuj6jV6bUl3MnsFiFkF0ZWHepB/Sr3ucU4Sg7SVvEkEqCp7LQGYNCRqqAYl6A0c5zhMNC80lyqAEhRcm5CgAHxIqQUyT0lNJ/wAvhwO4yt/lQf1rpjhKj30OSeNpQ5s8Z+J8Yy3aVU8IkA+rXNbRwS/czjn0nJu0I+pVs0xs+IdYjNIxlZUALm3rMBy5davKjTpxbsTSr1askm/Q7phoQiKg5KoUeQFh+leYeuelAKA0c3xpiQaRqkchI172PK/gNyfAVDdjfD0eslq7Jat935ojQbIIzHIs57VplKys35gwsVHupubAfrvRIitXz6JWitl+bvmyo5jwRhFidIolVipCs5Z9J77uSa1cpy3ZypQjsigY/hPBrb7Vj0XTf1YrA+INixPLuFRkDqGWEz3KcGVaETztH7J9YcvBiB8xU5UVztnRcJxnB9ow+Hs+vEIHQ7WsQSAd+ex5VGhZXJPEtOMY4wqoWMSGTWSADqIU7czasnfNoerRVF4ZOu3ZSdrb7K5s/wDpmNk/ExYjHuwxj/Ed/wBaZZPiR7RhIdilfvk/ofRwjC28zzTn+0kb9FtTIuIfSdVaU1GPgl9Tew2S4eL2IYx46QT8zvVlFI5amLr1O1N+pssKsc54SLQhmu60IMHAbnse+osWTK9ncMUZXtNI1mwIIF/hUZrGsKMqibitjQm4dVuRHx2q1zFwNN+E/AfSlyMpnHwqB0ApcnKey5PGhAY7nkAKi5ZUmyw4HLFXpp8TzoLJEgAALD/9pYhsHDhhZlDDuIv+tSIycXdOxoS8JwE6o9UL+9ExX6cqo4I74dJVkss7SXJq59XCY+H8OVMSvuyDQ3wYf1NRaSNOswVXtRcHzWq9DNeLOz2xeHlw5962tf4lFM9t0P8ADes1oTUu7Z+jJvAZpDMLxSI/gDv8udWTT2OOrh6tLScWjZc0MSOzLMViALE3OyqNyx7gBzqG7GtKjKo/d4bvgvE576S85lOHSNkEYmkUAFtTWX1mvbYch1PMVtho5qqTKYpU6dN5ZXfhZeXH5EBlEWwr2mfMVGSmOlCgAkX7v9KzlJLdmdOEpPRXPThPLnGNhmnRo4U1MHdSAW06UFzy3a9zttXFiq8HHKme90fg6rbeXZefodjBvXCdh9oBQEHnD6cVhC3s3lW/7bINP+YVV7o7aCvh6qW/uvyvr9Dm/pg4qxuGxSQ4eVkR4g1kUFidbg72J6Lyq5wnOTkGbY9iexxcoNjeXWq//bYfKrKRDRPZZ6Gce9u0aCEdbsXP8Ki31pmZRxRasv8AQdCLHEYmV+8RqqD5kMf0pdkpIva4bD4GOKKKPtJFXRCmzSMBt7R3Ci+7HYVVux0UMPKrd7RW7ey/OC3ZI5LlzRKzSENNKdUhHK9rBV/ZUbCoSLYisptRh2Y6L7vvZJWqxznw1AMDQGDChB5MtSSeDpQgis9zKPCxGSU7cgOrHoF8ahuxth8POvPJD+xV+HMslxcn2zF+yfwojyAB2Nj0227+fdVVHNqz0cTiFhoez0X/AKn+fnAuZHeAatY8m587Nfd/Wlhcdivu/rSxNyv8aZOZYO0iX72H11t1A3IFuu1x4iqSjdHf0diuqqZZbS0ZscI5t9rgDE/eL6sg8e/yI3q0XdGWNwzoVWuD2J5Iqscdj3SOgPZEqCT1VaAzKXFjuO40JWhD47hTCym5jCN70fqG/ftteqOCZ3UukcRTVlK65PU0zkmMh/5fE9oo/JOL/wAw3/SoyyWzNvasLV/Vp2fOP2MMkgeYyTSgdorNEAOSaNm0+ZqY66szxuWnGNKn2Ws3e77X8iE4x4PbFPG+vQYg4AIuCWt8vZralUdN3R5lSCnHK9jneJ4ezRpdMQ0ItrliFBsd7EAkjxtV5V6suJksPRjwLhkfD0sDrI8kaWNzYXv3gs1v0rPK3ua5ktEXPLs/gfUqzxMFBLAMpAA9q5vbbrUWRKk9z0weKVU7bBus0G+uONg4FvaMVuRHucj0t1o1bY7oVFX9yr2uEvpL77rjoWLDzq6q6G6sAQR1BqTmnBwk4y3R6UKmtmOBSdCkguDvcbFSORU9CO+oaua0a0qU80f79zIpUxEPtxrigNlddKyW/aDbMfEEeVRdo6HDDVtYyyPk7uPk1qvTzPb/ANaX80GIU/8AaY/VbipzlPYpcJRf+5fWx9Obk+xhsQ58VCfWRhTMQsJbtVIrzv8A/KZ8MeKl5lMOv7P3j/AkBV+TU95k/wDjU+c3/wCq+7+Bs5flUcNyoJdvakc6nbzY7235ch0FSlYyq4idWyeiWyWiXl9dzdqTAxNAYmgMTQGJoDA0BqZji0hjaSQ2UfU9AO8mobsrmtGjOtNQgtWVDA5Y2ZS9viR9wp+7jPI2v8x3nry5VnG8ndnsYipDA0+ppP33u+X5w5Fz7GtjwjHsaEDsagk+9lQGQjoDn+JhOWZgJFFsNiL6h3b3b+Em48CRWb91nvUl7dhcj7cdvzv28ToaAHcbitDwbWMwtAegFAZgUJMwKAyqAfaEkFh2+z4h422SdjJGems/iJ5m1x33qq0Z21F11BTW8FZ+HB/QpvpG4+bL5BF9lZywusjMFQ94FrkkfDnWqPPZzDMfSZjZb6SkI6CNd/m1/wClWuZ2bK3NjMTi30tJLMx/Ld3/AJR08qjMXUS58O8F5kXV4MO8QAFjMyop94WPrFT3aaoX0Ox8FcGx4DW6alaYKXjDlo0a24jUgWFyfhQgkuH/AFHxEQ9lJLqO4OocgeAJO1UW7R3Yr3oU6j3as/LT5E1VjjFAKAUAoBQHyhB8NSDAmgPGaYKLsQoHUmw+ZoCv4/jfAxbHEK7e7EDIflGDRa7EOy3IHMPSWoH3GFlk8ZCsQ+t2+lbKhUeyMXiaS/d9SQ4Q4x+1RTyTqkPYsAQpJGllupuRubgj4VSpB03aRvQTrtKmr32NTDRPmc2t7rhozsvvHu8z1PTlXMrzfcfQzlDo2lkjrUlu+X5w57l3iiCgBRYAAADoByrY+ecnJ3e5nooQNFANFANFAfNNCSM4jycYqBozs3NG91hy/wDHxqJK6OnB4h4eqp8OPgRPAuYHs/s0t+0i2F+ekG1v7p28rVSnLgeh0thVGSr0+zL5/wDZaga0PGMgaAzBqAZigMqEigNbMMCkyGOQXU/Ag9CCNwR3ioauaUqs6U1OD1/N+4p/FPDxmgOHxiviIeaYiIDtoiORZAPXt3re/UUu1udLp0a+tNqMv4vbyk/k/Vmjw56NMpsGQfaSOZkkJ+cYIA+IqU0zlq0alJ2nFovOByuKEaYo0jHcihf0qTI2wtLixpZlmqQ7e1IdljXdmPTYch41VysdNDCzq6rRLdvZGGRYJo1ZpfxJWLvb8t+SjyFEi+Kqxm1GHZirLv7/ADJOpOUUAoBQCgFAfDQHmzUIONcW8VY77ZPAJzCkbkKIlVSVIut3IJvYjlauyhho1I5mzkxGIlTdkiMiwiym8xaY98rM/wBGNq61hqa4Hm1MZWfG3gTKwqq2VQo7gAP0rVJLY4XJyerIrHLUm0Dx4SgEmIaF5BHG5RmubaiuoAC+xb1jbzry8fG8on13QWIdKnVlGN5JK3dz8jtuBw6oiogCqosAK5loY1JyqScpO7ZuBakoZaaAaaAWoDEioBiaAwY0BTOLIDh5kxce24D+drb+BGxrKas8yPf6NrwrUZYWq9Lafnc9Tbm47waqD2upiAdEal2HgQvI+daq72PCqpU5NNrTjfQjcRx7Iw/4fCN+9iHCfypqP6VvHD1JcPU4542hD91/DUr+ZcVY9wdU6xDugQD+Z7n5WreOC/k/QwfSCfYj6li9EuJlkTEvLI8g7RVGti24W7G58xXPXhGEssTroTlON5HQhWJufaAUAoDRxmUQynU8alhyceqw8nWzD51DimdFPFVqayxlpy3Xo9DXORgexPiEHcJNX+MGoy95p7XftU4Pyt8mgMkv7eIxDjuLhf8AAopl7x7Yl2acF5N/Ns28DlkUN+zQKTzbmx82O5qUkjKriatXty05cPTY26kwFAKAUAoBQCgPjUBGZxmKQJqe+5Cqo3LseSqOpNQ3Y1oUJVpZY+LfBLmziXHccq5h2kyhDPEjhV306WZCpPVgNFzy9avRwEnaUX4nD0nCmmurba2u+Pf4cjPCYhVF2YKPE2rtk0tzw3Fy0SMsVxZhYxYyam7lBP8ApWEsTTXEvDA15Pa3ia+Ax/2udYUHZ672Z9+QJ9keXfWEsZ/FHdT6Oa7UvQ6Bw3wXFEztIxlLrpKsBpte+w53uBveuWrUlV7R6OHTw7vTbT5k1hJDgpUiZi+HlOmNmNzG55ISeanpWGsXbgepNRxVN1Iq046yS2a/kuTXH1LQKueafagCgPhFAYmgPN6A0MxxyQoXkYKo5k/73qG7GlKlOrLJBXZyX0l5sZpcMvZuikSldexYAxi+jpcnrvtXVg4qc3mXAx6Qh1EbRkm+NuHdfj5GnliWtavUSS2R87Uk3uybPs0OfiQmZNsaHRTL56IXQYVlDgu0ryMt9wCFVdu6yX+NePXleqz6SlRnGhCbjo9nzOgCsiT7QCgFAKAUAoBQCgFAKAUAoBQCgFAVnLoftWIkxDbpEWihHTb8R/MnbyFUWruejiP/AB6EaK3klKX0XpqeXEvC+HxRRp1LGO+mzMvO176SO4VrGUo9lnmSipblN4n4DSXsxhtEOktqJBNwbW63J26nrSze5F0tiFHoywkZMmKmLcr6mEa8vO/TvqcpDmbK59k+BIKFXccjGrSN3e2b2+dTZEXbLGvH2Ejw0WJYvomJVQFuQQSCGtsLWPWodiVcsHErrJgZHU3AVZFPiCCpqlTss9DoyTWKgubs/B6Fjwb6kRj1VT8wDU8Dkmssmu896gqfaEigPhFCDXnIAJOwAJJ7rUJSbdkVPL4Tim+1Si63PYIeSqDbWR1ZvpVFrqeliZezR9np7/vfN8vBfFlC9JMLNjoSAzWiIAAJ5vva3kK78HOMXJyZ4eLUpRUYogZ8/jw6ksrGxsRa2/jfcV0TxkFtqcCwFSW9keGG4ulxIIhj02NrBS7f7+Fc0sZN7Kx0U+jacdZNv4HQuCsrRog+JgPa3N+13v3EKdl+VYSnOW7OuFKnDsoumKy2OZV0jsnT8ORNjGfDoR+ydqzcLnbhsXKi2t4veL2f5zWps5HmjOWhmAWeK2q3JwfZdfA/Q7VCfBmmJoRilVpawltzT4p+HxRMVJyCgFAKAUAoBQCgFAKAUAoBQCgPjUBWuDZwuAUm91Muodbh2J+NVp9k9Hpf/Ny5aW8LI5ln/poPrDD4YAjrM3LzVP8AzWlzzLFEzP0j5hPzm7Id0ShPru31q1yHErU+LeVryO0jHYFiWO/dfeozEZSZyrgrH4n8HCyke86lF/ie1/hUXJsdi4L9GjfYjhszVGXtO0RY3a69TdgB1vsO+g8C1Z/h1CQYCAW7QoCo/JChGsnr0AFUntY9To2ORyxMtoLTvk+yvr5FsRbAAdNqk83fUyoSKAUAoCG4wYjBYgjn2ZHz2P0Jqs+yzu6MipYumn/JG1gcMqwxgcgiAfwipWxy1pOVSTe92amMiHQCrJGNykZ1kGADtNiRGNW7dqwC379JNulXyoq5MhsXx7luFGmL7y3JYUFvmbCp0K6sreYel6Ym2GgRB70hLn5LYD5mobJUSzY70mzRw4bExQq8DkLPa5ZJPzILGwv0J7xVWyyRe82xAH2XGpcWZFa4teOUAWYeBIPzqk9LM9PAf1FUw7/crrxjr8rotoqTzkKEigFAKAUAoBQCgFAKAUAoBQCgKnM32Gd9e2FxDXD9IpDsQ3cG76pfK+49fJ7dRWT9SCtb+UVxXejmjehXETTyucRDHC8jtGVBkJRmLLtsBsR1NXPIem5Z8p9COAi3maXEH9ptC/JLH61JFy65VwthMN+Bhooz3qi3+LczQjUlwlTcixE5vnqxN2UambEN7MKc/NzyRR3mqOVjuw2BnVWeTywW8nt5c33I+5DlDRFpp2D4iX22HJR0RO5R9ahLiy2KxMZpUqStCO3Nv+T7/ktCZqxxCgFAKAUBr5jhBNFJG3J1ZT8RaoaurGtGq6VSNRbpp+hD8M40vCYn2mw/3br+7sp8iADSD0sdPSVFQq9ZHsz95ee68nocK4/40zNMVLh3l7IISAIgFup3U6t25W3vzvV0zz2ihTzPIdUjs5952LH5saXIsbeU5HPiTbDwyTfuKSPi3s/WouTYvWT+hvHTby9lhlPvHW38KbfWhN0dX4C9H6ZarjtnnMmksHChQR1VRyPmTyFCNyQ443hjhHtTTRKo8nDE/C1UqPSx6nRCy1nUe0Yyb9GvqWarHmigFAKAUAoBQCgFAKAUAoBQCgFAYTwq6lXAZWFiCLgjxFC0JyhJSi7NFeHDksBvgsQYl59jIO0j37r+svwNUytbHpPHUq/+Zp3f8o6S8+D9DP7bmCbNhYZf2o59P0df60vLkV6jAy2qyXjD7M+/b8e2y4SJPGTEX+iIaXlyI9nwUd6zfhD7tA5Vi5vx8SI06x4ZdJPgZWu3yApaT3YVfCUv06eZ85v/AIqy9WyTyvKYcMumFAt9ydyWPezHdj51ZRS2ObEYqriHeo7224JeCWiN2pOcUAoBQCgFAKAgc8yiQyDE4UhZ1FmVvZmX3X7j3GqtO90ehhcTTdN4ev2Hqnxi+a5rmin53wrg85nRpXlw2IjBWSDZWYXBHtDcDezL0NSpJmWJwVSh728XtJap/bwepPZL6NMtw1imHV3H55SZD8NRsPgBVjjLXHCqgBQAByAFh8qXIsZhaXFjWzPMYsOheVwqjv5nwA5k+AqG7G9DD1K01CmrshMmwsmJnGMnUoqgjDxNzUHZnbuZh0qi1d2ehiZww1F4ak7t9uS202iu5c+ZZqueUKAUAoBQCgFAKAUAoBQCgFAKAUAoBQCgFAKAUAoBQCgFAKAUAoBQGhmuTQ4kDtUDEeyw2Zf3XG4qHFM6cPi61C/Vy0e63T8U9GRoyfFRC2HxZYdFxKCT4a1s361W0ls/U6fasJV/VpWfODt8HdfICTMxzTBt4h5R9CtLz5L88icnRz2lUX+2L/5Hz7PmUmzy4aEf2SvI3zewB+FPeGbo6HZjOT72or4XfxPbAcMRI4llZ8RKOUkx1af3F9lalR4spV6RqSh1dNKEeUePi92TlWPPFAKAUAoBQCgFAKAUAoBQCgFAKAUAoBQCgFAKAUAoBQCgFAKAUAoBQCgFAKAUAoBQCgFAKAUAoBQCgFAKA//Z"/>
          <p:cNvSpPr>
            <a:spLocks noChangeAspect="1" noChangeArrowheads="1"/>
          </p:cNvSpPr>
          <p:nvPr/>
        </p:nvSpPr>
        <p:spPr bwMode="auto">
          <a:xfrm>
            <a:off x="0" y="-1076325"/>
            <a:ext cx="2609850" cy="1752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Webinar.tif"/>
          <p:cNvPicPr>
            <a:picLocks noChangeAspect="1"/>
          </p:cNvPicPr>
          <p:nvPr/>
        </p:nvPicPr>
        <p:blipFill>
          <a:blip r:embed="rId2" cstate="print"/>
          <a:stretch>
            <a:fillRect/>
          </a:stretch>
        </p:blipFill>
        <p:spPr>
          <a:xfrm>
            <a:off x="2423887" y="2552699"/>
            <a:ext cx="4789714" cy="2962729"/>
          </a:xfrm>
          <a:prstGeom prst="rect">
            <a:avLst/>
          </a:prstGeom>
        </p:spPr>
      </p:pic>
    </p:spTree>
    <p:extLst>
      <p:ext uri="{BB962C8B-B14F-4D97-AF65-F5344CB8AC3E}">
        <p14:creationId xmlns:p14="http://schemas.microsoft.com/office/powerpoint/2010/main" val="2392240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200" b="0" dirty="0" smtClean="0"/>
              <a:t>If you haven’t sent them in please send them no later than January 23</a:t>
            </a:r>
            <a:r>
              <a:rPr lang="en-US" sz="2200" b="0" baseline="30000" dirty="0" smtClean="0"/>
              <a:t>rd</a:t>
            </a:r>
            <a:r>
              <a:rPr lang="en-US" sz="2200" b="0" dirty="0" smtClean="0"/>
              <a:t> </a:t>
            </a:r>
          </a:p>
          <a:p>
            <a:pPr>
              <a:buNone/>
            </a:pPr>
            <a:endParaRPr lang="en-US" sz="2200" b="0" dirty="0" smtClean="0">
              <a:solidFill>
                <a:srgbClr val="8C8C96">
                  <a:lumMod val="50000"/>
                </a:srgbClr>
              </a:solidFill>
            </a:endParaRPr>
          </a:p>
          <a:p>
            <a:pPr marL="0" lvl="0" indent="44450">
              <a:spcBef>
                <a:spcPts val="0"/>
              </a:spcBef>
              <a:buClr>
                <a:srgbClr val="95B6D2"/>
              </a:buClr>
              <a:buNone/>
            </a:pPr>
            <a:r>
              <a:rPr lang="en-US" sz="2200" b="0" dirty="0" smtClean="0">
                <a:solidFill>
                  <a:srgbClr val="8C8C96">
                    <a:lumMod val="50000"/>
                  </a:srgbClr>
                </a:solidFill>
              </a:rPr>
              <a:t>Exceptions must be reviewed to ensure they meet the criteria for bypassing a rule.  While the template is new the process for review is the same.</a:t>
            </a:r>
          </a:p>
          <a:p>
            <a:pPr marL="0" lvl="0" indent="44450">
              <a:spcBef>
                <a:spcPts val="0"/>
              </a:spcBef>
              <a:buClr>
                <a:srgbClr val="95B6D2"/>
              </a:buClr>
              <a:buNone/>
            </a:pPr>
            <a:endParaRPr lang="en-US" sz="2200" b="0" dirty="0" smtClean="0">
              <a:solidFill>
                <a:srgbClr val="8C8C96">
                  <a:lumMod val="50000"/>
                </a:srgbClr>
              </a:solidFill>
            </a:endParaRPr>
          </a:p>
          <a:p>
            <a:pPr marL="0" lvl="0" indent="44450">
              <a:spcBef>
                <a:spcPts val="0"/>
              </a:spcBef>
              <a:buClr>
                <a:srgbClr val="95B6D2"/>
              </a:buClr>
              <a:buNone/>
            </a:pPr>
            <a:r>
              <a:rPr lang="en-US" sz="2200" b="0" dirty="0" smtClean="0">
                <a:solidFill>
                  <a:srgbClr val="8C8C96">
                    <a:lumMod val="50000"/>
                  </a:srgbClr>
                </a:solidFill>
              </a:rPr>
              <a:t>Things to keep in mind</a:t>
            </a:r>
          </a:p>
          <a:p>
            <a:pPr marL="0" lvl="0" indent="44450">
              <a:spcBef>
                <a:spcPts val="0"/>
              </a:spcBef>
              <a:buClr>
                <a:srgbClr val="95B6D2"/>
              </a:buClr>
              <a:buNone/>
            </a:pPr>
            <a:endParaRPr lang="en-US" sz="2200" b="0" dirty="0" smtClean="0">
              <a:solidFill>
                <a:srgbClr val="8C8C96">
                  <a:lumMod val="50000"/>
                </a:srgbClr>
              </a:solidFill>
            </a:endParaRPr>
          </a:p>
          <a:p>
            <a:pPr marL="0" lvl="0" indent="44450">
              <a:spcBef>
                <a:spcPts val="0"/>
              </a:spcBef>
              <a:buClr>
                <a:srgbClr val="95B6D2"/>
              </a:buClr>
              <a:buNone/>
            </a:pPr>
            <a:r>
              <a:rPr lang="en-US" sz="2200" b="0" dirty="0" smtClean="0">
                <a:solidFill>
                  <a:srgbClr val="8C8C96">
                    <a:lumMod val="50000"/>
                  </a:srgbClr>
                </a:solidFill>
              </a:rPr>
              <a:t>	We are limited to 200 characters for the explanation</a:t>
            </a:r>
          </a:p>
          <a:p>
            <a:pPr marL="0" lvl="0" indent="44450">
              <a:spcBef>
                <a:spcPts val="0"/>
              </a:spcBef>
              <a:buClr>
                <a:srgbClr val="95B6D2"/>
              </a:buClr>
              <a:buNone/>
            </a:pPr>
            <a:r>
              <a:rPr lang="en-US" sz="2200" b="0" dirty="0" smtClean="0">
                <a:solidFill>
                  <a:srgbClr val="8C8C96">
                    <a:lumMod val="50000"/>
                  </a:srgbClr>
                </a:solidFill>
              </a:rPr>
              <a:t>	Explanation must be detailed</a:t>
            </a:r>
          </a:p>
          <a:p>
            <a:pPr marL="0" lvl="0" indent="44450">
              <a:spcBef>
                <a:spcPts val="0"/>
              </a:spcBef>
              <a:buClr>
                <a:srgbClr val="95B6D2"/>
              </a:buClr>
              <a:buNone/>
            </a:pPr>
            <a:r>
              <a:rPr lang="en-US" sz="2200" b="0" dirty="0" smtClean="0">
                <a:solidFill>
                  <a:srgbClr val="8C8C96">
                    <a:lumMod val="50000"/>
                  </a:srgbClr>
                </a:solidFill>
              </a:rPr>
              <a:t>	Provide age, birth date, and grade of student</a:t>
            </a:r>
          </a:p>
          <a:p>
            <a:pPr>
              <a:buNone/>
            </a:pPr>
            <a:endParaRPr lang="en-US" sz="3600" dirty="0" smtClean="0"/>
          </a:p>
          <a:p>
            <a:pPr>
              <a:buNone/>
            </a:pPr>
            <a:endParaRPr lang="en-US" sz="3600" dirty="0" smtClean="0"/>
          </a:p>
          <a:p>
            <a:pPr>
              <a:buNone/>
            </a:pPr>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EXCEPTIONS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30</a:t>
            </a:fld>
            <a:endParaRPr lang="en-US" dirty="0" smtClean="0"/>
          </a:p>
        </p:txBody>
      </p:sp>
    </p:spTree>
    <p:extLst>
      <p:ext uri="{BB962C8B-B14F-4D97-AF65-F5344CB8AC3E}">
        <p14:creationId xmlns:p14="http://schemas.microsoft.com/office/powerpoint/2010/main" val="2386673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0"/>
              </a:spcBef>
              <a:buNone/>
            </a:pPr>
            <a:r>
              <a:rPr lang="en-US" sz="2800" b="0" dirty="0" smtClean="0"/>
              <a:t>Please check on your end to make sure the student is reported in both the child file as well as the participation file.  </a:t>
            </a:r>
          </a:p>
          <a:p>
            <a:pPr marL="0">
              <a:spcBef>
                <a:spcPts val="0"/>
              </a:spcBef>
              <a:buNone/>
            </a:pPr>
            <a:endParaRPr lang="en-US" sz="2800" b="0" dirty="0" smtClean="0"/>
          </a:p>
          <a:p>
            <a:pPr marL="0">
              <a:spcBef>
                <a:spcPts val="0"/>
              </a:spcBef>
              <a:buNone/>
            </a:pPr>
            <a:r>
              <a:rPr lang="en-US" sz="2800" b="0" dirty="0" smtClean="0"/>
              <a:t>NOTE: Students who are not receiving services but are included in your interchange files should not have a start date.  Records with start dates are included in the Special Education December Count unless they also have an exit date and coincide with the collection. </a:t>
            </a:r>
            <a:endParaRPr lang="en-US" sz="2800" b="0" dirty="0"/>
          </a:p>
        </p:txBody>
      </p:sp>
      <p:sp>
        <p:nvSpPr>
          <p:cNvPr id="3" name="Title 2"/>
          <p:cNvSpPr>
            <a:spLocks noGrp="1"/>
          </p:cNvSpPr>
          <p:nvPr>
            <p:ph type="title"/>
          </p:nvPr>
        </p:nvSpPr>
        <p:spPr/>
        <p:txBody>
          <a:bodyPr/>
          <a:lstStyle/>
          <a:p>
            <a:r>
              <a:rPr lang="en-US" dirty="0" smtClean="0"/>
              <a:t>Child and Participation Records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31</a:t>
            </a:fld>
            <a:endParaRPr lang="en-US" dirty="0" smtClean="0"/>
          </a:p>
        </p:txBody>
      </p:sp>
    </p:spTree>
    <p:extLst>
      <p:ext uri="{BB962C8B-B14F-4D97-AF65-F5344CB8AC3E}">
        <p14:creationId xmlns:p14="http://schemas.microsoft.com/office/powerpoint/2010/main" val="1127292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0"/>
              </a:spcBef>
              <a:buNone/>
            </a:pPr>
            <a:r>
              <a:rPr lang="en-US" sz="3200" b="0" dirty="0" smtClean="0"/>
              <a:t>Check last year’s record count for staff and </a:t>
            </a:r>
          </a:p>
          <a:p>
            <a:pPr marL="0">
              <a:spcBef>
                <a:spcPts val="0"/>
              </a:spcBef>
              <a:buNone/>
            </a:pPr>
            <a:r>
              <a:rPr lang="en-US" sz="3200" b="0" dirty="0" smtClean="0"/>
              <a:t>student to see if you are in the right ball park of </a:t>
            </a:r>
          </a:p>
          <a:p>
            <a:pPr marL="0">
              <a:spcBef>
                <a:spcPts val="0"/>
              </a:spcBef>
              <a:buNone/>
            </a:pPr>
            <a:r>
              <a:rPr lang="en-US" sz="3200" b="0" dirty="0" smtClean="0"/>
              <a:t>numbers!</a:t>
            </a:r>
          </a:p>
          <a:p>
            <a:pPr marL="0">
              <a:spcBef>
                <a:spcPts val="0"/>
              </a:spcBef>
              <a:buNone/>
            </a:pPr>
            <a:endParaRPr lang="en-US" sz="3200" b="0" dirty="0" smtClean="0"/>
          </a:p>
        </p:txBody>
      </p:sp>
      <p:sp>
        <p:nvSpPr>
          <p:cNvPr id="3" name="Title 2"/>
          <p:cNvSpPr>
            <a:spLocks noGrp="1"/>
          </p:cNvSpPr>
          <p:nvPr>
            <p:ph type="title"/>
          </p:nvPr>
        </p:nvSpPr>
        <p:spPr/>
        <p:txBody>
          <a:bodyPr/>
          <a:lstStyle/>
          <a:p>
            <a:r>
              <a:rPr lang="en-US" dirty="0" smtClean="0"/>
              <a:t>Year to Year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32</a:t>
            </a:fld>
            <a:endParaRPr lang="en-US" dirty="0" smtClean="0"/>
          </a:p>
        </p:txBody>
      </p:sp>
    </p:spTree>
    <p:extLst>
      <p:ext uri="{BB962C8B-B14F-4D97-AF65-F5344CB8AC3E}">
        <p14:creationId xmlns:p14="http://schemas.microsoft.com/office/powerpoint/2010/main" val="3926199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BUG 2801 – </a:t>
            </a:r>
            <a:r>
              <a:rPr lang="en-US" b="0" dirty="0" smtClean="0"/>
              <a:t>SE259 students attending the Robert Denier </a:t>
            </a:r>
            <a:r>
              <a:rPr lang="en-US" b="0" dirty="0" smtClean="0"/>
              <a:t>Detention </a:t>
            </a:r>
            <a:r>
              <a:rPr lang="en-US" b="0" dirty="0" smtClean="0"/>
              <a:t>Center (9806) will require an exception.  Working </a:t>
            </a:r>
            <a:r>
              <a:rPr lang="en-US" b="0" dirty="0" smtClean="0"/>
              <a:t>with the </a:t>
            </a:r>
            <a:r>
              <a:rPr lang="en-US" b="0" dirty="0" smtClean="0"/>
              <a:t>programmer. </a:t>
            </a:r>
          </a:p>
          <a:p>
            <a:pPr>
              <a:buNone/>
            </a:pPr>
            <a:r>
              <a:rPr lang="en-US" dirty="0" smtClean="0"/>
              <a:t>BUG 2646 </a:t>
            </a:r>
            <a:r>
              <a:rPr lang="en-US" b="0" dirty="0" smtClean="0"/>
              <a:t>– SE260 modification to exempt exits before 12/1</a:t>
            </a:r>
          </a:p>
          <a:p>
            <a:pPr>
              <a:buNone/>
            </a:pPr>
            <a:r>
              <a:rPr lang="en-US" dirty="0" smtClean="0"/>
              <a:t>BUG 2388 </a:t>
            </a:r>
            <a:r>
              <a:rPr lang="en-US" b="0" dirty="0" smtClean="0"/>
              <a:t>– SE347 Start Date of Sped cannot be zero-filled for </a:t>
            </a:r>
            <a:r>
              <a:rPr lang="en-US" b="0" dirty="0" smtClean="0"/>
              <a:t>Student’s </a:t>
            </a:r>
            <a:r>
              <a:rPr lang="en-US" b="0" dirty="0" smtClean="0"/>
              <a:t>receiving services as indicated by the PAI Code and </a:t>
            </a:r>
            <a:r>
              <a:rPr lang="en-US" b="0" dirty="0" smtClean="0"/>
              <a:t>Funding </a:t>
            </a:r>
            <a:r>
              <a:rPr lang="en-US" b="0" dirty="0" smtClean="0"/>
              <a:t>Status codes are not zero-filled.  Enhancement </a:t>
            </a:r>
            <a:r>
              <a:rPr lang="en-US" b="0" dirty="0" smtClean="0"/>
              <a:t>hopefully by </a:t>
            </a:r>
            <a:r>
              <a:rPr lang="en-US" b="0" dirty="0" smtClean="0"/>
              <a:t>EOY. </a:t>
            </a:r>
            <a:endParaRPr lang="en-US" b="0" dirty="0"/>
          </a:p>
        </p:txBody>
      </p:sp>
      <p:sp>
        <p:nvSpPr>
          <p:cNvPr id="3" name="Title 2"/>
          <p:cNvSpPr>
            <a:spLocks noGrp="1"/>
          </p:cNvSpPr>
          <p:nvPr>
            <p:ph type="title"/>
          </p:nvPr>
        </p:nvSpPr>
        <p:spPr/>
        <p:txBody>
          <a:bodyPr/>
          <a:lstStyle/>
          <a:p>
            <a:r>
              <a:rPr lang="en-US" dirty="0" smtClean="0"/>
              <a:t>IEP BUGS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33</a:t>
            </a:fld>
            <a:endParaRPr lang="en-US" dirty="0" smtClean="0"/>
          </a:p>
        </p:txBody>
      </p:sp>
    </p:spTree>
    <p:extLst>
      <p:ext uri="{BB962C8B-B14F-4D97-AF65-F5344CB8AC3E}">
        <p14:creationId xmlns:p14="http://schemas.microsoft.com/office/powerpoint/2010/main" val="940317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0"/>
              </a:spcBef>
              <a:buNone/>
            </a:pPr>
            <a:r>
              <a:rPr lang="en-US" sz="2000" dirty="0" smtClean="0"/>
              <a:t>DC114-DC115 –  CASELOAD MATCH.  </a:t>
            </a:r>
          </a:p>
          <a:p>
            <a:pPr marL="0">
              <a:spcBef>
                <a:spcPts val="0"/>
              </a:spcBef>
              <a:buNone/>
            </a:pPr>
            <a:r>
              <a:rPr lang="en-US" sz="2000" b="0" dirty="0" smtClean="0"/>
              <a:t>The majority of cases why this is triggering is that the staff records have not made it to the snapshot</a:t>
            </a:r>
          </a:p>
          <a:p>
            <a:pPr marL="0">
              <a:spcBef>
                <a:spcPts val="0"/>
              </a:spcBef>
              <a:buNone/>
            </a:pPr>
            <a:endParaRPr lang="en-US" sz="2000" b="0" dirty="0" smtClean="0"/>
          </a:p>
          <a:p>
            <a:pPr marL="0" indent="798513">
              <a:spcBef>
                <a:spcPts val="0"/>
              </a:spcBef>
            </a:pPr>
            <a:r>
              <a:rPr lang="en-US" sz="2000" b="0" dirty="0" smtClean="0"/>
              <a:t>	Check the interchange error report</a:t>
            </a:r>
          </a:p>
          <a:p>
            <a:pPr marL="0" indent="798513">
              <a:spcBef>
                <a:spcPts val="0"/>
              </a:spcBef>
            </a:pPr>
            <a:r>
              <a:rPr lang="en-US" sz="2000" b="0" dirty="0" smtClean="0"/>
              <a:t>	Check the excluded report</a:t>
            </a:r>
          </a:p>
          <a:p>
            <a:pPr marL="0" indent="798513">
              <a:spcBef>
                <a:spcPts val="0"/>
              </a:spcBef>
            </a:pPr>
            <a:r>
              <a:rPr lang="en-US" sz="2000" b="0" dirty="0" smtClean="0"/>
              <a:t>	If the records are not in any of these reports check the records to 	make sure they meet the special education December Count criteria 	otherwise they won’t make it into the snapshot. </a:t>
            </a:r>
          </a:p>
          <a:p>
            <a:pPr marL="0">
              <a:spcBef>
                <a:spcPts val="0"/>
              </a:spcBef>
              <a:buNone/>
            </a:pPr>
            <a:endParaRPr lang="en-US" sz="2000" b="0" dirty="0" smtClean="0"/>
          </a:p>
          <a:p>
            <a:pPr marL="0">
              <a:spcBef>
                <a:spcPts val="0"/>
              </a:spcBef>
              <a:buNone/>
            </a:pPr>
            <a:r>
              <a:rPr lang="en-US" sz="2000" b="0" dirty="0" smtClean="0"/>
              <a:t>A few cases are because the grade reported by the district is different than what the AU believes the grade to be. Grades come from the Student School Association File. Make sure you are checking with the district counter parts to ensure the grades reported are in sync.</a:t>
            </a:r>
          </a:p>
          <a:p>
            <a:pPr marL="0">
              <a:spcBef>
                <a:spcPts val="0"/>
              </a:spcBef>
              <a:buNone/>
            </a:pPr>
            <a:endParaRPr lang="en-US" sz="2000" dirty="0" smtClean="0"/>
          </a:p>
          <a:p>
            <a:pPr marL="0">
              <a:spcBef>
                <a:spcPts val="0"/>
              </a:spcBef>
              <a:buNone/>
            </a:pPr>
            <a:endParaRPr lang="en-US" sz="2000" b="0" dirty="0" smtClean="0"/>
          </a:p>
          <a:p>
            <a:pPr marL="0">
              <a:spcBef>
                <a:spcPts val="0"/>
              </a:spcBef>
              <a:buNone/>
            </a:pPr>
            <a:endParaRPr lang="en-US" sz="2000" b="0" dirty="0" smtClean="0"/>
          </a:p>
          <a:p>
            <a:pPr marL="0">
              <a:spcBef>
                <a:spcPts val="0"/>
              </a:spcBef>
              <a:buNone/>
            </a:pPr>
            <a:endParaRPr lang="en-US" sz="1600" b="0" dirty="0" smtClean="0"/>
          </a:p>
          <a:p>
            <a:pPr marL="0">
              <a:spcBef>
                <a:spcPts val="0"/>
              </a:spcBef>
              <a:buNone/>
            </a:pPr>
            <a:endParaRPr lang="en-US" sz="1600" b="0" dirty="0" smtClean="0"/>
          </a:p>
          <a:p>
            <a:endParaRPr lang="en-US" sz="1800" b="0" dirty="0" smtClean="0"/>
          </a:p>
          <a:p>
            <a:pPr>
              <a:buNone/>
            </a:pPr>
            <a:endParaRPr lang="en-US" sz="1600" b="0" dirty="0" smtClean="0"/>
          </a:p>
          <a:p>
            <a:pPr>
              <a:buNone/>
            </a:pPr>
            <a:endParaRPr lang="en-US" sz="1800" b="0" dirty="0" smtClean="0"/>
          </a:p>
        </p:txBody>
      </p:sp>
      <p:sp>
        <p:nvSpPr>
          <p:cNvPr id="3" name="Title 2"/>
          <p:cNvSpPr>
            <a:spLocks noGrp="1"/>
          </p:cNvSpPr>
          <p:nvPr>
            <p:ph type="title"/>
          </p:nvPr>
        </p:nvSpPr>
        <p:spPr/>
        <p:txBody>
          <a:bodyPr/>
          <a:lstStyle/>
          <a:p>
            <a:pPr algn="ctr"/>
            <a:r>
              <a:rPr lang="en-US" sz="2800" dirty="0" smtClean="0"/>
              <a:t>SPECIAL EDUCATION </a:t>
            </a:r>
            <a:br>
              <a:rPr lang="en-US" sz="2800" dirty="0" smtClean="0"/>
            </a:br>
            <a:r>
              <a:rPr lang="en-US" sz="2800" dirty="0" smtClean="0"/>
              <a:t>DECEMBER COUNT BUSINESS RULE BUGS</a:t>
            </a:r>
            <a:endParaRPr lang="en-US" sz="2800" dirty="0"/>
          </a:p>
        </p:txBody>
      </p:sp>
      <p:sp>
        <p:nvSpPr>
          <p:cNvPr id="4" name="Footer Placeholder 3"/>
          <p:cNvSpPr>
            <a:spLocks noGrp="1"/>
          </p:cNvSpPr>
          <p:nvPr>
            <p:ph type="ftr" sz="quarter" idx="4294967295"/>
          </p:nvPr>
        </p:nvSpPr>
        <p:spPr>
          <a:xfrm>
            <a:off x="381000" y="6265863"/>
            <a:ext cx="2895600" cy="365125"/>
          </a:xfrm>
          <a:prstGeom prst="rect">
            <a:avLst/>
          </a:prstGeom>
        </p:spPr>
        <p:txBody>
          <a:bodyPr/>
          <a:lstStyle/>
          <a:p>
            <a:pPr>
              <a:defRPr/>
            </a:pPr>
            <a:fld id="{E8961815-ECD1-4DED-ACF2-3FB9DA90E339}" type="slidenum">
              <a:rPr lang="en-US" smtClean="0"/>
              <a:pPr>
                <a:defRPr/>
              </a:pPr>
              <a:t>34</a:t>
            </a:fld>
            <a:endParaRPr lang="en-US" dirty="0" smtClean="0"/>
          </a:p>
          <a:p>
            <a:pPr>
              <a:defRPr/>
            </a:pPr>
            <a:endParaRPr lang="en-US" dirty="0"/>
          </a:p>
        </p:txBody>
      </p:sp>
    </p:spTree>
    <p:extLst>
      <p:ext uri="{BB962C8B-B14F-4D97-AF65-F5344CB8AC3E}">
        <p14:creationId xmlns:p14="http://schemas.microsoft.com/office/powerpoint/2010/main" val="3288044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spcBef>
                <a:spcPts val="0"/>
              </a:spcBef>
              <a:buNone/>
            </a:pPr>
            <a:r>
              <a:rPr lang="en-US" sz="2000" dirty="0" smtClean="0"/>
              <a:t>DC157 FTE </a:t>
            </a:r>
            <a:r>
              <a:rPr lang="en-US" sz="2000" b="0" dirty="0" smtClean="0"/>
              <a:t> - </a:t>
            </a:r>
            <a:r>
              <a:rPr lang="en-US" dirty="0" smtClean="0"/>
              <a:t>BUG 2509, 2636 </a:t>
            </a:r>
            <a:r>
              <a:rPr lang="en-US" b="0" dirty="0" smtClean="0"/>
              <a:t>the system was looking at the district code in both the profile and the assignment file for a match.  If there was no match the system was not able to generate an FTE thereby generating the error.  This was not so much an issue for districts submitting the files but presented an issue when there was only one profile record but a number of different assignment records with different districts for the same staff member.  There is a fix in QA that I am currently testing and we hope to roll it out to production. </a:t>
            </a:r>
          </a:p>
          <a:p>
            <a:pPr marL="0">
              <a:spcBef>
                <a:spcPts val="0"/>
              </a:spcBef>
              <a:buNone/>
            </a:pPr>
            <a:endParaRPr lang="en-US" sz="2000" b="0" dirty="0" smtClean="0"/>
          </a:p>
          <a:p>
            <a:pPr marL="0">
              <a:spcBef>
                <a:spcPts val="0"/>
              </a:spcBef>
              <a:buNone/>
            </a:pPr>
            <a:r>
              <a:rPr lang="en-US" sz="2000" dirty="0" smtClean="0"/>
              <a:t>BUG 2692 </a:t>
            </a:r>
            <a:r>
              <a:rPr lang="en-US" sz="2000" b="0" dirty="0" smtClean="0"/>
              <a:t>– Problem with DC157 firing for FTE with 1.7021 – testing in QA</a:t>
            </a:r>
          </a:p>
          <a:p>
            <a:pPr marL="0">
              <a:spcBef>
                <a:spcPts val="0"/>
              </a:spcBef>
              <a:buNone/>
            </a:pPr>
            <a:endParaRPr lang="en-US" sz="1600" b="0" dirty="0" smtClean="0"/>
          </a:p>
          <a:p>
            <a:pPr marL="0">
              <a:spcBef>
                <a:spcPts val="0"/>
              </a:spcBef>
              <a:buNone/>
            </a:pPr>
            <a:endParaRPr lang="en-US" sz="1600" b="0" dirty="0" smtClean="0"/>
          </a:p>
          <a:p>
            <a:endParaRPr lang="en-US" sz="1800" b="0" dirty="0" smtClean="0"/>
          </a:p>
          <a:p>
            <a:pPr>
              <a:buNone/>
            </a:pPr>
            <a:endParaRPr lang="en-US" sz="1600" b="0" dirty="0" smtClean="0"/>
          </a:p>
          <a:p>
            <a:pPr>
              <a:buNone/>
            </a:pPr>
            <a:endParaRPr lang="en-US" sz="1800" b="0" dirty="0" smtClean="0"/>
          </a:p>
        </p:txBody>
      </p:sp>
      <p:sp>
        <p:nvSpPr>
          <p:cNvPr id="3" name="Title 2"/>
          <p:cNvSpPr>
            <a:spLocks noGrp="1"/>
          </p:cNvSpPr>
          <p:nvPr>
            <p:ph type="title"/>
          </p:nvPr>
        </p:nvSpPr>
        <p:spPr/>
        <p:txBody>
          <a:bodyPr/>
          <a:lstStyle/>
          <a:p>
            <a:pPr algn="ctr"/>
            <a:r>
              <a:rPr lang="en-US" sz="2800" dirty="0" smtClean="0"/>
              <a:t>SPECIAL EDUCATION </a:t>
            </a:r>
            <a:br>
              <a:rPr lang="en-US" sz="2800" dirty="0" smtClean="0"/>
            </a:br>
            <a:r>
              <a:rPr lang="en-US" sz="2800" dirty="0" smtClean="0"/>
              <a:t>DECEMBER COUNT BUSINESS RULE BUGS</a:t>
            </a:r>
            <a:endParaRPr lang="en-US" sz="2800" dirty="0"/>
          </a:p>
        </p:txBody>
      </p:sp>
      <p:sp>
        <p:nvSpPr>
          <p:cNvPr id="4" name="Footer Placeholder 3"/>
          <p:cNvSpPr>
            <a:spLocks noGrp="1"/>
          </p:cNvSpPr>
          <p:nvPr>
            <p:ph type="ftr" sz="quarter" idx="4294967295"/>
          </p:nvPr>
        </p:nvSpPr>
        <p:spPr>
          <a:xfrm>
            <a:off x="381000" y="6265863"/>
            <a:ext cx="2895600" cy="365125"/>
          </a:xfrm>
          <a:prstGeom prst="rect">
            <a:avLst/>
          </a:prstGeom>
        </p:spPr>
        <p:txBody>
          <a:bodyPr/>
          <a:lstStyle/>
          <a:p>
            <a:pPr>
              <a:defRPr/>
            </a:pPr>
            <a:fld id="{E8961815-ECD1-4DED-ACF2-3FB9DA90E339}" type="slidenum">
              <a:rPr lang="en-US" smtClean="0"/>
              <a:pPr>
                <a:defRPr/>
              </a:pPr>
              <a:t>35</a:t>
            </a:fld>
            <a:endParaRPr lang="en-US" dirty="0" smtClean="0"/>
          </a:p>
          <a:p>
            <a:pPr>
              <a:defRPr/>
            </a:pPr>
            <a:endParaRPr lang="en-US" dirty="0"/>
          </a:p>
        </p:txBody>
      </p:sp>
    </p:spTree>
    <p:extLst>
      <p:ext uri="{BB962C8B-B14F-4D97-AF65-F5344CB8AC3E}">
        <p14:creationId xmlns:p14="http://schemas.microsoft.com/office/powerpoint/2010/main" val="2929261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BUG 2757 </a:t>
            </a:r>
            <a:r>
              <a:rPr lang="en-US" b="0" dirty="0" smtClean="0"/>
              <a:t>– Multiple instances of a SASID as Snapshot.  </a:t>
            </a:r>
            <a:r>
              <a:rPr lang="en-US" b="0" smtClean="0"/>
              <a:t>Working with </a:t>
            </a:r>
            <a:r>
              <a:rPr lang="en-US" b="0" dirty="0" smtClean="0"/>
              <a:t>programmer on a resolution. </a:t>
            </a:r>
          </a:p>
          <a:p>
            <a:pPr>
              <a:buNone/>
            </a:pPr>
            <a:endParaRPr lang="en-US" dirty="0"/>
          </a:p>
        </p:txBody>
      </p:sp>
      <p:sp>
        <p:nvSpPr>
          <p:cNvPr id="3" name="Title 2"/>
          <p:cNvSpPr>
            <a:spLocks noGrp="1"/>
          </p:cNvSpPr>
          <p:nvPr>
            <p:ph type="title"/>
          </p:nvPr>
        </p:nvSpPr>
        <p:spPr/>
        <p:txBody>
          <a:bodyPr/>
          <a:lstStyle/>
          <a:p>
            <a:pPr algn="ctr"/>
            <a:r>
              <a:rPr lang="en-US" sz="2800" dirty="0" smtClean="0"/>
              <a:t>SPECIAL EDUCATION </a:t>
            </a:r>
            <a:br>
              <a:rPr lang="en-US" sz="2800" dirty="0" smtClean="0"/>
            </a:br>
            <a:r>
              <a:rPr lang="en-US" sz="2800" dirty="0" smtClean="0"/>
              <a:t>DECEMBER COUNT BUSINESS RULE BUGS</a:t>
            </a:r>
            <a:endParaRPr lang="en-US" sz="2800" dirty="0"/>
          </a:p>
        </p:txBody>
      </p:sp>
      <p:sp>
        <p:nvSpPr>
          <p:cNvPr id="4" name="Footer Placeholder 3"/>
          <p:cNvSpPr>
            <a:spLocks noGrp="1"/>
          </p:cNvSpPr>
          <p:nvPr>
            <p:ph type="ftr" sz="quarter" idx="4294967295"/>
          </p:nvPr>
        </p:nvSpPr>
        <p:spPr>
          <a:xfrm>
            <a:off x="381000" y="6265863"/>
            <a:ext cx="2895600" cy="365125"/>
          </a:xfrm>
          <a:prstGeom prst="rect">
            <a:avLst/>
          </a:prstGeom>
        </p:spPr>
        <p:txBody>
          <a:bodyPr/>
          <a:lstStyle/>
          <a:p>
            <a:pPr>
              <a:defRPr/>
            </a:pPr>
            <a:fld id="{E8961815-ECD1-4DED-ACF2-3FB9DA90E339}" type="slidenum">
              <a:rPr lang="en-US" smtClean="0"/>
              <a:pPr>
                <a:defRPr/>
              </a:pPr>
              <a:t>36</a:t>
            </a:fld>
            <a:endParaRPr lang="en-US" dirty="0"/>
          </a:p>
        </p:txBody>
      </p:sp>
    </p:spTree>
    <p:extLst>
      <p:ext uri="{BB962C8B-B14F-4D97-AF65-F5344CB8AC3E}">
        <p14:creationId xmlns:p14="http://schemas.microsoft.com/office/powerpoint/2010/main" val="11349811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BUG 2724 – </a:t>
            </a:r>
            <a:r>
              <a:rPr lang="en-US" b="0" dirty="0" smtClean="0"/>
              <a:t>Working on a warning that would alert districts when </a:t>
            </a:r>
            <a:r>
              <a:rPr lang="en-US" b="0" dirty="0" smtClean="0"/>
              <a:t>records </a:t>
            </a:r>
            <a:r>
              <a:rPr lang="en-US" b="0" dirty="0" smtClean="0"/>
              <a:t>don’t make it into the snapshot other than they have </a:t>
            </a:r>
            <a:r>
              <a:rPr lang="en-US" b="0" dirty="0" smtClean="0"/>
              <a:t>interchange </a:t>
            </a:r>
            <a:r>
              <a:rPr lang="en-US" b="0" dirty="0" smtClean="0"/>
              <a:t>errors. </a:t>
            </a:r>
            <a:endParaRPr lang="en-US" dirty="0"/>
          </a:p>
        </p:txBody>
      </p:sp>
      <p:sp>
        <p:nvSpPr>
          <p:cNvPr id="3" name="Title 2"/>
          <p:cNvSpPr>
            <a:spLocks noGrp="1"/>
          </p:cNvSpPr>
          <p:nvPr>
            <p:ph type="title"/>
          </p:nvPr>
        </p:nvSpPr>
        <p:spPr/>
        <p:txBody>
          <a:bodyPr/>
          <a:lstStyle/>
          <a:p>
            <a:pPr algn="ctr"/>
            <a:r>
              <a:rPr lang="en-US" dirty="0" smtClean="0"/>
              <a:t>WARNING</a:t>
            </a:r>
            <a:endParaRPr lang="en-US" dirty="0"/>
          </a:p>
        </p:txBody>
      </p:sp>
      <p:sp>
        <p:nvSpPr>
          <p:cNvPr id="4" name="Footer Placeholder 3"/>
          <p:cNvSpPr>
            <a:spLocks noGrp="1"/>
          </p:cNvSpPr>
          <p:nvPr>
            <p:ph type="ftr" sz="quarter" idx="4294967295"/>
          </p:nvPr>
        </p:nvSpPr>
        <p:spPr>
          <a:xfrm>
            <a:off x="381000" y="6265863"/>
            <a:ext cx="2895600" cy="365125"/>
          </a:xfrm>
          <a:prstGeom prst="rect">
            <a:avLst/>
          </a:prstGeom>
        </p:spPr>
        <p:txBody>
          <a:bodyPr/>
          <a:lstStyle/>
          <a:p>
            <a:pPr>
              <a:defRPr/>
            </a:pPr>
            <a:fld id="{E8961815-ECD1-4DED-ACF2-3FB9DA90E339}" type="slidenum">
              <a:rPr lang="en-US" smtClean="0"/>
              <a:pPr>
                <a:defRPr/>
              </a:pPr>
              <a:t>37</a:t>
            </a:fld>
            <a:endParaRPr lang="en-US" dirty="0"/>
          </a:p>
        </p:txBody>
      </p:sp>
    </p:spTree>
    <p:extLst>
      <p:ext uri="{BB962C8B-B14F-4D97-AF65-F5344CB8AC3E}">
        <p14:creationId xmlns:p14="http://schemas.microsoft.com/office/powerpoint/2010/main" val="22382203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8738" indent="-14288">
              <a:buNone/>
            </a:pPr>
            <a:r>
              <a:rPr lang="en-US" sz="2000" dirty="0" smtClean="0"/>
              <a:t>BUG 2763/BUG 2798 – </a:t>
            </a:r>
            <a:r>
              <a:rPr lang="en-US" sz="2000" b="0" dirty="0" smtClean="0"/>
              <a:t>HQ errors not populating in Special Education December Count Staff Error report and vice a versa HQ errors  not populating in HQOS but are showing up in the error report.  We believe this is currently working but if you have specific instances where you think it isn’t and have recently recreated a snapshot please let us know.  </a:t>
            </a:r>
          </a:p>
          <a:p>
            <a:pPr marL="58738" indent="-14288">
              <a:buNone/>
            </a:pPr>
            <a:r>
              <a:rPr lang="en-US" sz="2000" dirty="0" smtClean="0"/>
              <a:t>BUG 2737 </a:t>
            </a:r>
            <a:r>
              <a:rPr lang="en-US" sz="2000" b="0" dirty="0" smtClean="0"/>
              <a:t>– Year to Year Race Ethnicity Report – showing the codes instead of words.  Report works</a:t>
            </a:r>
          </a:p>
          <a:p>
            <a:pPr marL="58738" indent="-14288">
              <a:buNone/>
            </a:pPr>
            <a:r>
              <a:rPr lang="en-US" sz="2000" dirty="0" smtClean="0"/>
              <a:t>BUG</a:t>
            </a:r>
            <a:r>
              <a:rPr lang="en-US" sz="2000" b="0" dirty="0" smtClean="0"/>
              <a:t> </a:t>
            </a:r>
            <a:r>
              <a:rPr lang="en-US" sz="2000" dirty="0" smtClean="0"/>
              <a:t>2691 </a:t>
            </a:r>
            <a:r>
              <a:rPr lang="en-US" sz="2000" b="0" dirty="0" smtClean="0"/>
              <a:t>–</a:t>
            </a:r>
            <a:r>
              <a:rPr lang="en-US" sz="2000" dirty="0" smtClean="0"/>
              <a:t> </a:t>
            </a:r>
            <a:r>
              <a:rPr lang="en-US" sz="2000" b="0" dirty="0" smtClean="0"/>
              <a:t>Flagging on Year to Year Reports is not correctly triggering when the difference is a negative.  If you have + or – 10 provide an explanation</a:t>
            </a:r>
          </a:p>
          <a:p>
            <a:pPr marL="58738" indent="-14288">
              <a:buNone/>
            </a:pPr>
            <a:r>
              <a:rPr lang="en-US" sz="2000" dirty="0" smtClean="0"/>
              <a:t>BUG 2211 </a:t>
            </a:r>
            <a:r>
              <a:rPr lang="en-US" sz="2000" b="0" dirty="0" smtClean="0"/>
              <a:t>– Report Number of Students PPPS by Disability and Type of Service – only showing the disabilities where there is a count.  Formatting issue.</a:t>
            </a:r>
          </a:p>
          <a:p>
            <a:pPr marL="58738" indent="-14288">
              <a:buNone/>
            </a:pPr>
            <a:endParaRPr lang="en-US" sz="2000" b="0" dirty="0" smtClean="0"/>
          </a:p>
        </p:txBody>
      </p:sp>
      <p:sp>
        <p:nvSpPr>
          <p:cNvPr id="3" name="Title 2"/>
          <p:cNvSpPr>
            <a:spLocks noGrp="1"/>
          </p:cNvSpPr>
          <p:nvPr>
            <p:ph type="title"/>
          </p:nvPr>
        </p:nvSpPr>
        <p:spPr/>
        <p:txBody>
          <a:bodyPr/>
          <a:lstStyle/>
          <a:p>
            <a:pPr algn="ctr"/>
            <a:r>
              <a:rPr lang="en-US" dirty="0" smtClean="0"/>
              <a:t>REPORT BUGS</a:t>
            </a:r>
            <a:endParaRPr lang="en-US" dirty="0"/>
          </a:p>
        </p:txBody>
      </p:sp>
      <p:sp>
        <p:nvSpPr>
          <p:cNvPr id="4" name="Footer Placeholder 3"/>
          <p:cNvSpPr>
            <a:spLocks noGrp="1"/>
          </p:cNvSpPr>
          <p:nvPr>
            <p:ph type="ftr" sz="quarter" idx="4294967295"/>
          </p:nvPr>
        </p:nvSpPr>
        <p:spPr>
          <a:xfrm>
            <a:off x="381000" y="6265863"/>
            <a:ext cx="2895600" cy="365125"/>
          </a:xfrm>
          <a:prstGeom prst="rect">
            <a:avLst/>
          </a:prstGeom>
        </p:spPr>
        <p:txBody>
          <a:bodyPr/>
          <a:lstStyle/>
          <a:p>
            <a:pPr>
              <a:defRPr/>
            </a:pPr>
            <a:fld id="{E8961815-ECD1-4DED-ACF2-3FB9DA90E339}" type="slidenum">
              <a:rPr lang="en-US" smtClean="0"/>
              <a:pPr>
                <a:defRPr/>
              </a:pPr>
              <a:t>38</a:t>
            </a:fld>
            <a:endParaRPr lang="en-US" dirty="0"/>
          </a:p>
        </p:txBody>
      </p:sp>
    </p:spTree>
    <p:extLst>
      <p:ext uri="{BB962C8B-B14F-4D97-AF65-F5344CB8AC3E}">
        <p14:creationId xmlns:p14="http://schemas.microsoft.com/office/powerpoint/2010/main" val="22827283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sz="2800" dirty="0" smtClean="0"/>
          </a:p>
          <a:p>
            <a:pPr algn="ctr">
              <a:buNone/>
            </a:pPr>
            <a:endParaRPr lang="en-US" sz="2800" dirty="0" smtClean="0"/>
          </a:p>
          <a:p>
            <a:pPr algn="ctr">
              <a:buNone/>
            </a:pPr>
            <a:r>
              <a:rPr lang="en-US" sz="2800" dirty="0" smtClean="0"/>
              <a:t>Look for a Report Webinar coming to a town near you!!</a:t>
            </a:r>
          </a:p>
          <a:p>
            <a:pPr>
              <a:buNone/>
            </a:pPr>
            <a:endParaRPr lang="en-US" dirty="0"/>
          </a:p>
        </p:txBody>
      </p:sp>
      <p:sp>
        <p:nvSpPr>
          <p:cNvPr id="3" name="Title 2"/>
          <p:cNvSpPr>
            <a:spLocks noGrp="1"/>
          </p:cNvSpPr>
          <p:nvPr>
            <p:ph type="title"/>
          </p:nvPr>
        </p:nvSpPr>
        <p:spPr/>
        <p:txBody>
          <a:bodyPr/>
          <a:lstStyle/>
          <a:p>
            <a:pPr algn="ctr"/>
            <a:r>
              <a:rPr lang="en-US" dirty="0" smtClean="0"/>
              <a:t>WEBINAR</a:t>
            </a:r>
            <a:endParaRPr lang="en-US" dirty="0"/>
          </a:p>
        </p:txBody>
      </p:sp>
      <p:sp>
        <p:nvSpPr>
          <p:cNvPr id="4" name="Footer Placeholder 3"/>
          <p:cNvSpPr>
            <a:spLocks noGrp="1"/>
          </p:cNvSpPr>
          <p:nvPr>
            <p:ph type="ftr" sz="quarter" idx="4294967295"/>
          </p:nvPr>
        </p:nvSpPr>
        <p:spPr>
          <a:xfrm>
            <a:off x="381000" y="6265863"/>
            <a:ext cx="2895600" cy="365125"/>
          </a:xfrm>
          <a:prstGeom prst="rect">
            <a:avLst/>
          </a:prstGeom>
        </p:spPr>
        <p:txBody>
          <a:bodyPr/>
          <a:lstStyle/>
          <a:p>
            <a:pPr>
              <a:defRPr/>
            </a:pPr>
            <a:fld id="{E8961815-ECD1-4DED-ACF2-3FB9DA90E339}" type="slidenum">
              <a:rPr lang="en-US" smtClean="0"/>
              <a:pPr>
                <a:defRPr/>
              </a:pPr>
              <a:t>39</a:t>
            </a:fld>
            <a:endParaRPr lang="en-US" dirty="0"/>
          </a:p>
        </p:txBody>
      </p:sp>
    </p:spTree>
    <p:extLst>
      <p:ext uri="{BB962C8B-B14F-4D97-AF65-F5344CB8AC3E}">
        <p14:creationId xmlns:p14="http://schemas.microsoft.com/office/powerpoint/2010/main" val="245755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bwMode="auto">
          <a:xfrm>
            <a:off x="1" y="1617785"/>
            <a:ext cx="9027886" cy="4648078"/>
          </a:xfrm>
        </p:spPr>
        <p:txBody>
          <a:bodyPr wrap="square" numCol="1" anchor="t" anchorCtr="0" compatLnSpc="1">
            <a:prstTxWarp prst="textNoShape">
              <a:avLst/>
            </a:prstTxWarp>
          </a:bodyPr>
          <a:lstStyle/>
          <a:p>
            <a:r>
              <a:rPr lang="en-US" sz="2800" dirty="0" smtClean="0"/>
              <a:t>Data </a:t>
            </a:r>
            <a:r>
              <a:rPr lang="en-US" sz="2800" dirty="0"/>
              <a:t>Pipeline Statistics </a:t>
            </a:r>
            <a:endParaRPr lang="en-US" sz="2800" dirty="0" smtClean="0"/>
          </a:p>
          <a:p>
            <a:r>
              <a:rPr lang="en-US" sz="2800" dirty="0" smtClean="0"/>
              <a:t>HQ </a:t>
            </a:r>
            <a:r>
              <a:rPr lang="en-US" sz="2800" dirty="0"/>
              <a:t>Online System - Jennifer</a:t>
            </a:r>
          </a:p>
          <a:p>
            <a:r>
              <a:rPr lang="en-US" sz="2800" dirty="0" smtClean="0"/>
              <a:t>HR </a:t>
            </a:r>
            <a:r>
              <a:rPr lang="en-US" sz="2800" dirty="0"/>
              <a:t>December - Annette</a:t>
            </a:r>
          </a:p>
          <a:p>
            <a:r>
              <a:rPr lang="en-US" sz="2800" dirty="0" smtClean="0"/>
              <a:t>Special </a:t>
            </a:r>
            <a:r>
              <a:rPr lang="en-US" sz="2800" dirty="0"/>
              <a:t>Education December – Kristi/Lindsey</a:t>
            </a:r>
          </a:p>
          <a:p>
            <a:r>
              <a:rPr lang="en-US" sz="2800" dirty="0" smtClean="0"/>
              <a:t>Posting </a:t>
            </a:r>
            <a:r>
              <a:rPr lang="en-US" sz="2800" dirty="0"/>
              <a:t>of End of Year Data </a:t>
            </a:r>
            <a:endParaRPr lang="en-US" sz="2800" dirty="0" smtClean="0"/>
          </a:p>
          <a:p>
            <a:r>
              <a:rPr lang="en-US" sz="2800" dirty="0" err="1" smtClean="0"/>
              <a:t>Cognos</a:t>
            </a:r>
            <a:r>
              <a:rPr lang="en-US" sz="2800" dirty="0" smtClean="0"/>
              <a:t> </a:t>
            </a:r>
            <a:r>
              <a:rPr lang="en-US" sz="2800" dirty="0"/>
              <a:t>– Jan/Kevin</a:t>
            </a:r>
          </a:p>
          <a:p>
            <a:pPr marL="365760" lvl="1" indent="0">
              <a:buNone/>
            </a:pPr>
            <a:endParaRPr lang="en-US" dirty="0"/>
          </a:p>
        </p:txBody>
      </p:sp>
      <p:sp>
        <p:nvSpPr>
          <p:cNvPr id="3" name="Title 2"/>
          <p:cNvSpPr>
            <a:spLocks noGrp="1"/>
          </p:cNvSpPr>
          <p:nvPr>
            <p:ph type="title"/>
          </p:nvPr>
        </p:nvSpPr>
        <p:spPr/>
        <p:txBody>
          <a:bodyPr/>
          <a:lstStyle/>
          <a:p>
            <a:pPr>
              <a:defRPr/>
            </a:pPr>
            <a:r>
              <a:rPr lang="en-US" dirty="0" smtClean="0"/>
              <a:t>Agenda</a:t>
            </a:r>
            <a:endParaRPr lang="en-US" dirty="0"/>
          </a:p>
        </p:txBody>
      </p:sp>
      <p:sp>
        <p:nvSpPr>
          <p:cNvPr id="9220" name="Footer Placeholder 3"/>
          <p:cNvSpPr txBox="1">
            <a:spLocks/>
          </p:cNvSpPr>
          <p:nvPr/>
        </p:nvSpPr>
        <p:spPr bwMode="auto">
          <a:xfrm>
            <a:off x="381000" y="6265863"/>
            <a:ext cx="2895600" cy="365125"/>
          </a:xfrm>
          <a:prstGeom prst="rect">
            <a:avLst/>
          </a:prstGeom>
          <a:noFill/>
          <a:ln w="9525">
            <a:noFill/>
            <a:miter lim="800000"/>
            <a:headEnd/>
            <a:tailEnd/>
          </a:ln>
        </p:spPr>
        <p:txBody>
          <a:bodyPr/>
          <a:lstStyle/>
          <a:p>
            <a:fld id="{7D2C0F19-5D37-434B-B6D3-AF3948B1D702}" type="slidenum">
              <a:rPr lang="en-US" sz="1200">
                <a:solidFill>
                  <a:srgbClr val="45454C"/>
                </a:solidFill>
              </a:rPr>
              <a:pPr/>
              <a:t>4</a:t>
            </a:fld>
            <a:endParaRPr lang="en-US" sz="1200" dirty="0">
              <a:solidFill>
                <a:srgbClr val="45454C"/>
              </a:solidFill>
            </a:endParaRPr>
          </a:p>
        </p:txBody>
      </p:sp>
    </p:spTree>
    <p:extLst>
      <p:ext uri="{BB962C8B-B14F-4D97-AF65-F5344CB8AC3E}">
        <p14:creationId xmlns:p14="http://schemas.microsoft.com/office/powerpoint/2010/main" val="16460632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654127"/>
            <a:ext cx="8330184" cy="333425"/>
          </a:xfrm>
        </p:spPr>
        <p:txBody>
          <a:bodyPr/>
          <a:lstStyle/>
          <a:p>
            <a:r>
              <a:rPr lang="en-US" dirty="0" smtClean="0"/>
              <a:t>Special Education </a:t>
            </a:r>
            <a:br>
              <a:rPr lang="en-US" dirty="0" smtClean="0"/>
            </a:br>
            <a:r>
              <a:rPr lang="en-US" dirty="0" smtClean="0"/>
              <a:t>Technical Assistance Helpful Hints</a:t>
            </a:r>
            <a:endParaRPr lang="en-US" dirty="0"/>
          </a:p>
        </p:txBody>
      </p:sp>
      <p:sp>
        <p:nvSpPr>
          <p:cNvPr id="5" name="Rectangle 4"/>
          <p:cNvSpPr/>
          <p:nvPr/>
        </p:nvSpPr>
        <p:spPr>
          <a:xfrm>
            <a:off x="87217" y="1553028"/>
            <a:ext cx="8781011" cy="4801314"/>
          </a:xfrm>
          <a:prstGeom prst="rect">
            <a:avLst/>
          </a:prstGeom>
          <a:ln>
            <a:solidFill>
              <a:srgbClr val="F77C12"/>
            </a:solidFill>
          </a:ln>
        </p:spPr>
        <p:txBody>
          <a:bodyPr wrap="square">
            <a:spAutoFit/>
          </a:bodyPr>
          <a:lstStyle/>
          <a:p>
            <a:pPr fontAlgn="base">
              <a:spcBef>
                <a:spcPct val="0"/>
              </a:spcBef>
              <a:spcAft>
                <a:spcPct val="0"/>
              </a:spcAft>
            </a:pPr>
            <a:r>
              <a:rPr lang="en-US" dirty="0" smtClean="0">
                <a:solidFill>
                  <a:srgbClr val="000000"/>
                </a:solidFill>
              </a:rPr>
              <a:t>If you have any questions or need assistance, please email the Data Pipeline Support Team</a:t>
            </a:r>
          </a:p>
          <a:p>
            <a:pPr fontAlgn="base">
              <a:spcBef>
                <a:spcPct val="0"/>
              </a:spcBef>
              <a:spcAft>
                <a:spcPct val="0"/>
              </a:spcAft>
            </a:pPr>
            <a:endParaRPr lang="en-US" dirty="0">
              <a:solidFill>
                <a:srgbClr val="000000"/>
              </a:solidFill>
            </a:endParaRPr>
          </a:p>
          <a:p>
            <a:pPr fontAlgn="base">
              <a:spcBef>
                <a:spcPct val="0"/>
              </a:spcBef>
              <a:spcAft>
                <a:spcPct val="0"/>
              </a:spcAft>
            </a:pPr>
            <a:r>
              <a:rPr lang="en-US" b="1" dirty="0">
                <a:solidFill>
                  <a:srgbClr val="000000"/>
                </a:solidFill>
              </a:rPr>
              <a:t>Email: </a:t>
            </a:r>
            <a:r>
              <a:rPr lang="en-US" dirty="0" smtClean="0">
                <a:solidFill>
                  <a:srgbClr val="000000"/>
                </a:solidFill>
                <a:hlinkClick r:id="rId4"/>
              </a:rPr>
              <a:t>datapipeline.support@cde.state.co.us</a:t>
            </a:r>
            <a:endParaRPr lang="en-US" dirty="0" smtClean="0">
              <a:solidFill>
                <a:srgbClr val="000000"/>
              </a:solidFill>
            </a:endParaRPr>
          </a:p>
          <a:p>
            <a:pPr fontAlgn="base">
              <a:spcBef>
                <a:spcPct val="0"/>
              </a:spcBef>
              <a:spcAft>
                <a:spcPct val="0"/>
              </a:spcAft>
            </a:pPr>
            <a:endParaRPr lang="en-US" dirty="0">
              <a:solidFill>
                <a:srgbClr val="000000"/>
              </a:solidFill>
            </a:endParaRPr>
          </a:p>
          <a:p>
            <a:pPr fontAlgn="base">
              <a:spcBef>
                <a:spcPct val="0"/>
              </a:spcBef>
              <a:spcAft>
                <a:spcPct val="0"/>
              </a:spcAft>
            </a:pPr>
            <a:r>
              <a:rPr lang="en-US" dirty="0" smtClean="0">
                <a:solidFill>
                  <a:srgbClr val="000000"/>
                </a:solidFill>
              </a:rPr>
              <a:t>Additionally please email the data team.  </a:t>
            </a:r>
            <a:endParaRPr lang="en-US" dirty="0">
              <a:solidFill>
                <a:srgbClr val="000000"/>
              </a:solidFill>
            </a:endParaRPr>
          </a:p>
          <a:p>
            <a:pPr fontAlgn="base">
              <a:spcBef>
                <a:spcPct val="0"/>
              </a:spcBef>
              <a:spcAft>
                <a:spcPct val="0"/>
              </a:spcAft>
            </a:pPr>
            <a:r>
              <a:rPr lang="en-US" b="1" dirty="0" smtClean="0">
                <a:solidFill>
                  <a:srgbClr val="000000"/>
                </a:solidFill>
                <a:hlinkClick r:id="rId5"/>
              </a:rPr>
              <a:t>Gleason_k@cde.state.co.us</a:t>
            </a:r>
            <a:r>
              <a:rPr lang="en-US" b="1" dirty="0" smtClean="0">
                <a:solidFill>
                  <a:srgbClr val="000000"/>
                </a:solidFill>
              </a:rPr>
              <a:t>; </a:t>
            </a:r>
            <a:r>
              <a:rPr lang="en-US" b="1" dirty="0" smtClean="0">
                <a:solidFill>
                  <a:srgbClr val="000000"/>
                </a:solidFill>
                <a:hlinkClick r:id="rId6"/>
              </a:rPr>
              <a:t>Heitman_l@cde.state.co.us</a:t>
            </a:r>
            <a:r>
              <a:rPr lang="en-US" b="1" dirty="0" smtClean="0">
                <a:solidFill>
                  <a:srgbClr val="000000"/>
                </a:solidFill>
              </a:rPr>
              <a:t>; </a:t>
            </a:r>
            <a:r>
              <a:rPr lang="en-US" b="1" dirty="0" smtClean="0">
                <a:solidFill>
                  <a:srgbClr val="000000"/>
                </a:solidFill>
                <a:hlinkClick r:id="rId7"/>
              </a:rPr>
              <a:t>Bolger_o@cde.state.co.us</a:t>
            </a:r>
            <a:r>
              <a:rPr lang="en-US" b="1" dirty="0" smtClean="0">
                <a:solidFill>
                  <a:srgbClr val="000000"/>
                </a:solidFill>
              </a:rPr>
              <a:t>; </a:t>
            </a:r>
            <a:r>
              <a:rPr lang="en-US" b="1" dirty="0" smtClean="0">
                <a:solidFill>
                  <a:srgbClr val="000000"/>
                </a:solidFill>
                <a:hlinkClick r:id="rId8"/>
              </a:rPr>
              <a:t>Baca_k@cde.state.co.us</a:t>
            </a:r>
            <a:r>
              <a:rPr lang="en-US" b="1" dirty="0" smtClean="0">
                <a:solidFill>
                  <a:srgbClr val="000000"/>
                </a:solidFill>
              </a:rPr>
              <a:t> ; </a:t>
            </a:r>
            <a:r>
              <a:rPr lang="en-US" b="1" dirty="0" smtClean="0">
                <a:solidFill>
                  <a:srgbClr val="000000"/>
                </a:solidFill>
                <a:hlinkClick r:id="rId9"/>
              </a:rPr>
              <a:t>Vargas_S@cde.state.co.us</a:t>
            </a:r>
            <a:r>
              <a:rPr lang="en-US" b="1" dirty="0" smtClean="0">
                <a:solidFill>
                  <a:srgbClr val="000000"/>
                </a:solidFill>
              </a:rPr>
              <a:t> </a:t>
            </a:r>
          </a:p>
          <a:p>
            <a:pPr fontAlgn="base">
              <a:spcBef>
                <a:spcPct val="0"/>
              </a:spcBef>
              <a:spcAft>
                <a:spcPct val="0"/>
              </a:spcAft>
            </a:pPr>
            <a:endParaRPr lang="en-US" b="1" spc="100" dirty="0" smtClean="0">
              <a:solidFill>
                <a:srgbClr val="45454C"/>
              </a:solidFill>
            </a:endParaRPr>
          </a:p>
          <a:p>
            <a:pPr fontAlgn="base">
              <a:spcBef>
                <a:spcPct val="0"/>
              </a:spcBef>
              <a:spcAft>
                <a:spcPct val="0"/>
              </a:spcAft>
            </a:pPr>
            <a:r>
              <a:rPr lang="en-US" spc="100" dirty="0" smtClean="0">
                <a:solidFill>
                  <a:srgbClr val="45454C"/>
                </a:solidFill>
              </a:rPr>
              <a:t>In the subject line please provide the </a:t>
            </a:r>
            <a:r>
              <a:rPr lang="en-US" b="1" spc="100" dirty="0" smtClean="0">
                <a:solidFill>
                  <a:srgbClr val="45454C"/>
                </a:solidFill>
              </a:rPr>
              <a:t>Administrative Unit Number </a:t>
            </a:r>
            <a:r>
              <a:rPr lang="en-US" spc="100" dirty="0" smtClean="0">
                <a:solidFill>
                  <a:srgbClr val="45454C"/>
                </a:solidFill>
              </a:rPr>
              <a:t>and the </a:t>
            </a:r>
            <a:r>
              <a:rPr lang="en-US" b="1" spc="100" dirty="0" smtClean="0">
                <a:solidFill>
                  <a:srgbClr val="45454C"/>
                </a:solidFill>
              </a:rPr>
              <a:t>District Code </a:t>
            </a:r>
            <a:r>
              <a:rPr lang="en-US" spc="100" dirty="0" smtClean="0">
                <a:solidFill>
                  <a:srgbClr val="45454C"/>
                </a:solidFill>
              </a:rPr>
              <a:t>if applicable as well as the </a:t>
            </a:r>
            <a:r>
              <a:rPr lang="en-US" b="1" spc="100" dirty="0" smtClean="0">
                <a:solidFill>
                  <a:srgbClr val="45454C"/>
                </a:solidFill>
              </a:rPr>
              <a:t>subject of your email</a:t>
            </a:r>
            <a:r>
              <a:rPr lang="en-US" spc="100" dirty="0" smtClean="0">
                <a:solidFill>
                  <a:srgbClr val="45454C"/>
                </a:solidFill>
              </a:rPr>
              <a:t>. </a:t>
            </a:r>
          </a:p>
          <a:p>
            <a:pPr fontAlgn="base">
              <a:spcBef>
                <a:spcPct val="0"/>
              </a:spcBef>
              <a:spcAft>
                <a:spcPct val="0"/>
              </a:spcAft>
            </a:pPr>
            <a:endParaRPr lang="en-US" b="1" spc="100" dirty="0" smtClean="0">
              <a:solidFill>
                <a:srgbClr val="45454C"/>
              </a:solidFill>
            </a:endParaRPr>
          </a:p>
          <a:p>
            <a:pPr fontAlgn="base">
              <a:spcBef>
                <a:spcPct val="0"/>
              </a:spcBef>
              <a:spcAft>
                <a:spcPct val="0"/>
              </a:spcAft>
            </a:pPr>
            <a:r>
              <a:rPr lang="en-US" b="1" spc="100" dirty="0" smtClean="0">
                <a:solidFill>
                  <a:srgbClr val="45454C"/>
                </a:solidFill>
              </a:rPr>
              <a:t>Please do not leave the same voice mail to more than one person or separate emails.  We will respond to your inquiries as quickly as possible.  </a:t>
            </a:r>
          </a:p>
          <a:p>
            <a:pPr fontAlgn="base">
              <a:spcBef>
                <a:spcPct val="0"/>
              </a:spcBef>
              <a:spcAft>
                <a:spcPct val="0"/>
              </a:spcAft>
            </a:pPr>
            <a:endParaRPr lang="en-US" b="1" spc="100" dirty="0" smtClean="0">
              <a:solidFill>
                <a:srgbClr val="45454C"/>
              </a:solidFill>
            </a:endParaRPr>
          </a:p>
          <a:p>
            <a:pPr fontAlgn="base">
              <a:spcBef>
                <a:spcPct val="0"/>
              </a:spcBef>
              <a:spcAft>
                <a:spcPct val="0"/>
              </a:spcAft>
            </a:pPr>
            <a:r>
              <a:rPr lang="en-US" b="1" spc="100" dirty="0" smtClean="0">
                <a:solidFill>
                  <a:srgbClr val="45454C"/>
                </a:solidFill>
              </a:rPr>
              <a:t>Thank </a:t>
            </a:r>
            <a:r>
              <a:rPr lang="en-US" b="1" spc="100" dirty="0" smtClean="0">
                <a:solidFill>
                  <a:srgbClr val="45454C"/>
                </a:solidFill>
              </a:rPr>
              <a:t>you</a:t>
            </a:r>
          </a:p>
          <a:p>
            <a:pPr fontAlgn="base">
              <a:spcBef>
                <a:spcPct val="0"/>
              </a:spcBef>
              <a:spcAft>
                <a:spcPct val="0"/>
              </a:spcAft>
            </a:pPr>
            <a:endParaRPr lang="en-US" spc="100" dirty="0" smtClean="0">
              <a:solidFill>
                <a:srgbClr val="45454C"/>
              </a:solidFill>
            </a:endParaRPr>
          </a:p>
          <a:p>
            <a:pPr fontAlgn="base">
              <a:spcBef>
                <a:spcPct val="0"/>
              </a:spcBef>
              <a:spcAft>
                <a:spcPct val="0"/>
              </a:spcAft>
            </a:pPr>
            <a:endParaRPr lang="en-US" dirty="0">
              <a:solidFill>
                <a:srgbClr val="000000"/>
              </a:solidFill>
              <a:latin typeface="Arial" charset="0"/>
            </a:endParaRPr>
          </a:p>
        </p:txBody>
      </p:sp>
      <p:sp>
        <p:nvSpPr>
          <p:cNvPr id="4" name="Footer Placeholder 3"/>
          <p:cNvSpPr>
            <a:spLocks noGrp="1"/>
          </p:cNvSpPr>
          <p:nvPr>
            <p:ph type="ftr" sz="quarter" idx="4294967295"/>
          </p:nvPr>
        </p:nvSpPr>
        <p:spPr>
          <a:xfrm>
            <a:off x="380999" y="6265545"/>
            <a:ext cx="2895600" cy="365125"/>
          </a:xfrm>
          <a:prstGeom prst="rect">
            <a:avLst/>
          </a:prstGeom>
        </p:spPr>
        <p:txBody>
          <a:bodyPr/>
          <a:lstStyle/>
          <a:p>
            <a:fld id="{757A2F4E-5D54-B04B-91BD-7E78EE1FE9FD}" type="slidenum">
              <a:rPr lang="en-US" sz="1200" smtClean="0"/>
              <a:pPr/>
              <a:t>40</a:t>
            </a:fld>
            <a:endParaRPr lang="en-US" sz="1200" dirty="0" smtClean="0"/>
          </a:p>
        </p:txBody>
      </p:sp>
    </p:spTree>
    <p:custDataLst>
      <p:tags r:id="rId1"/>
    </p:custDataLst>
    <p:extLst>
      <p:ext uri="{BB962C8B-B14F-4D97-AF65-F5344CB8AC3E}">
        <p14:creationId xmlns:p14="http://schemas.microsoft.com/office/powerpoint/2010/main" val="3836307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altLang="en-US" dirty="0" smtClean="0">
                <a:hlinkClick r:id="rId2"/>
              </a:rPr>
              <a:t>DataPipeline.Support@cde.state.co.us</a:t>
            </a:r>
            <a:r>
              <a:rPr lang="en-US" altLang="en-US" dirty="0" smtClean="0"/>
              <a:t> – New method for us to better meet and record LEA needs</a:t>
            </a:r>
          </a:p>
          <a:p>
            <a:pPr marL="273050">
              <a:buFont typeface="Wingdings" pitchFamily="2" charset="2"/>
              <a:buChar char="§"/>
            </a:pPr>
            <a:endParaRPr lang="en-US" altLang="en-US" dirty="0" smtClean="0"/>
          </a:p>
          <a:p>
            <a:pPr marL="273050">
              <a:buFont typeface="Wingdings" pitchFamily="2" charset="2"/>
              <a:buChar char="§"/>
            </a:pPr>
            <a:r>
              <a:rPr lang="en-US" altLang="en-US" dirty="0" smtClean="0"/>
              <a:t>Kristi Gleason 303-866-4620 – </a:t>
            </a:r>
            <a:r>
              <a:rPr lang="en-US" altLang="en-US" dirty="0" smtClean="0">
                <a:hlinkClick r:id="rId3"/>
              </a:rPr>
              <a:t>gleason_k@cde.state.co.us</a:t>
            </a:r>
            <a:endParaRPr lang="en-US" altLang="en-US" dirty="0" smtClean="0"/>
          </a:p>
          <a:p>
            <a:pPr marL="273050">
              <a:buFont typeface="Wingdings" pitchFamily="2" charset="2"/>
              <a:buChar char="§"/>
            </a:pPr>
            <a:r>
              <a:rPr lang="en-US" altLang="en-US" dirty="0" smtClean="0"/>
              <a:t>Lindsey Heitman 303-866-5759 – </a:t>
            </a:r>
            <a:r>
              <a:rPr lang="en-US" altLang="en-US" dirty="0" smtClean="0">
                <a:hlinkClick r:id="rId4"/>
              </a:rPr>
              <a:t>heitman@cde.state.co.us</a:t>
            </a:r>
            <a:endParaRPr lang="en-US" altLang="en-US" dirty="0" smtClean="0"/>
          </a:p>
          <a:p>
            <a:pPr marL="273050">
              <a:buFont typeface="Wingdings" pitchFamily="2" charset="2"/>
              <a:buChar char="§"/>
            </a:pPr>
            <a:r>
              <a:rPr lang="en-US" altLang="en-US" dirty="0" smtClean="0"/>
              <a:t>Orla Bolger 303-866-6296 – </a:t>
            </a:r>
            <a:r>
              <a:rPr lang="en-US" altLang="en-US" dirty="0" smtClean="0">
                <a:hlinkClick r:id="rId5"/>
              </a:rPr>
              <a:t>bolger_o@cde.state.co.us</a:t>
            </a:r>
            <a:endParaRPr lang="en-US" altLang="en-US" dirty="0" smtClean="0"/>
          </a:p>
          <a:p>
            <a:pPr marL="273050">
              <a:buFont typeface="Wingdings" pitchFamily="2" charset="2"/>
              <a:buChar char="§"/>
            </a:pPr>
            <a:r>
              <a:rPr lang="en-US" altLang="en-US" dirty="0" smtClean="0"/>
              <a:t>Kathy Baca 303-866-6989 - </a:t>
            </a:r>
            <a:r>
              <a:rPr lang="en-US" altLang="en-US" dirty="0" smtClean="0">
                <a:hlinkClick r:id="rId6"/>
              </a:rPr>
              <a:t>baca_k@cde.state.co.us</a:t>
            </a:r>
            <a:endParaRPr lang="en-US" altLang="en-US" dirty="0" smtClean="0"/>
          </a:p>
          <a:p>
            <a:pPr marL="273050">
              <a:buFont typeface="Wingdings" pitchFamily="2" charset="2"/>
              <a:buChar char="§"/>
            </a:pPr>
            <a:r>
              <a:rPr lang="en-US" altLang="en-US" dirty="0" smtClean="0"/>
              <a:t>Sonia Vargas 303-866-6649 – </a:t>
            </a:r>
            <a:r>
              <a:rPr lang="en-US" altLang="en-US" dirty="0" smtClean="0">
                <a:hlinkClick r:id="rId7"/>
              </a:rPr>
              <a:t>vargas_s@cde.state.co.us</a:t>
            </a:r>
            <a:r>
              <a:rPr lang="en-US" altLang="en-US" dirty="0" smtClean="0"/>
              <a:t>  </a:t>
            </a:r>
          </a:p>
          <a:p>
            <a:pPr marL="273050">
              <a:buFont typeface="Wingdings" pitchFamily="2" charset="2"/>
              <a:buChar char="§"/>
            </a:pPr>
            <a:endParaRPr lang="en-US" altLang="en-US" dirty="0" smtClean="0"/>
          </a:p>
          <a:p>
            <a:pPr marL="273050">
              <a:buFont typeface="Wingdings" pitchFamily="2" charset="2"/>
              <a:buChar char="§"/>
            </a:pPr>
            <a:endParaRPr lang="en-US" altLang="en-US" dirty="0" smtClean="0"/>
          </a:p>
          <a:p>
            <a:pPr marL="273050">
              <a:buFont typeface="Wingdings" pitchFamily="2" charset="2"/>
              <a:buChar char="§"/>
            </a:pPr>
            <a:endParaRPr lang="en-US" altLang="en-US" dirty="0" smtClean="0"/>
          </a:p>
        </p:txBody>
      </p:sp>
      <p:sp>
        <p:nvSpPr>
          <p:cNvPr id="3" name="Title 2"/>
          <p:cNvSpPr>
            <a:spLocks noGrp="1"/>
          </p:cNvSpPr>
          <p:nvPr>
            <p:ph type="title"/>
          </p:nvPr>
        </p:nvSpPr>
        <p:spPr/>
        <p:txBody>
          <a:bodyPr/>
          <a:lstStyle/>
          <a:p>
            <a:pPr>
              <a:defRPr/>
            </a:pPr>
            <a:r>
              <a:rPr lang="en-US" dirty="0" smtClean="0"/>
              <a:t>Contact Information</a:t>
            </a:r>
            <a:endParaRPr lang="en-US" dirty="0"/>
          </a:p>
        </p:txBody>
      </p:sp>
      <p:sp>
        <p:nvSpPr>
          <p:cNvPr id="4" name="Footer Placeholder 3"/>
          <p:cNvSpPr>
            <a:spLocks noGrp="1"/>
          </p:cNvSpPr>
          <p:nvPr>
            <p:ph type="ftr" sz="quarter" idx="4294967295"/>
          </p:nvPr>
        </p:nvSpPr>
        <p:spPr>
          <a:xfrm>
            <a:off x="457200" y="6356350"/>
            <a:ext cx="2133600" cy="365125"/>
          </a:xfrm>
          <a:prstGeom prst="rect">
            <a:avLst/>
          </a:prstGeom>
        </p:spPr>
        <p:txBody>
          <a:bodyPr/>
          <a:lstStyle/>
          <a:p>
            <a:pPr>
              <a:defRPr/>
            </a:pPr>
            <a:fld id="{F1D43AD6-817E-414E-9188-889F2AD6AF48}" type="slidenum">
              <a:rPr lang="en-US" sz="1200" smtClean="0"/>
              <a:pPr>
                <a:defRPr/>
              </a:pPr>
              <a:t>41</a:t>
            </a:fld>
            <a:endParaRPr lang="en-US" sz="1200" dirty="0"/>
          </a:p>
        </p:txBody>
      </p:sp>
    </p:spTree>
    <p:extLst>
      <p:ext uri="{BB962C8B-B14F-4D97-AF65-F5344CB8AC3E}">
        <p14:creationId xmlns:p14="http://schemas.microsoft.com/office/powerpoint/2010/main" val="21229486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11</a:t>
            </a:r>
            <a:r>
              <a:rPr lang="en-US" baseline="30000" dirty="0" smtClean="0"/>
              <a:t>th</a:t>
            </a:r>
            <a:r>
              <a:rPr lang="en-US" dirty="0" smtClean="0"/>
              <a:t> Grade Alternate</a:t>
            </a:r>
            <a:endParaRPr lang="en-US" dirty="0">
              <a:solidFill>
                <a:srgbClr val="FF0000"/>
              </a:solidFill>
            </a:endParaRPr>
          </a:p>
        </p:txBody>
      </p:sp>
    </p:spTree>
    <p:extLst>
      <p:ext uri="{BB962C8B-B14F-4D97-AF65-F5344CB8AC3E}">
        <p14:creationId xmlns:p14="http://schemas.microsoft.com/office/powerpoint/2010/main" val="23804895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ln w="25400">
            <a:solidFill>
              <a:schemeClr val="accent3">
                <a:lumMod val="50000"/>
              </a:schemeClr>
            </a:solidFill>
          </a:ln>
        </p:spPr>
        <p:txBody>
          <a:bodyPr/>
          <a:lstStyle/>
          <a:p>
            <a:pPr marL="45720" indent="0">
              <a:buNone/>
            </a:pPr>
            <a:r>
              <a:rPr lang="en-US" sz="2800" dirty="0" smtClean="0"/>
              <a:t>Data Respondent</a:t>
            </a:r>
          </a:p>
          <a:p>
            <a:endParaRPr lang="en-US" dirty="0" smtClean="0"/>
          </a:p>
          <a:p>
            <a:pPr marL="45720" indent="0">
              <a:buNone/>
            </a:pPr>
            <a:endParaRPr lang="en-US" dirty="0"/>
          </a:p>
          <a:p>
            <a:r>
              <a:rPr lang="en-US" dirty="0" smtClean="0"/>
              <a:t>Create Snapshots</a:t>
            </a:r>
          </a:p>
          <a:p>
            <a:r>
              <a:rPr lang="en-US" dirty="0" smtClean="0"/>
              <a:t>Rosters</a:t>
            </a:r>
          </a:p>
          <a:p>
            <a:r>
              <a:rPr lang="en-US" dirty="0" smtClean="0"/>
              <a:t>Correct Errors</a:t>
            </a:r>
          </a:p>
          <a:p>
            <a:r>
              <a:rPr lang="en-US" dirty="0" smtClean="0"/>
              <a:t>Verify and Approve Data</a:t>
            </a:r>
          </a:p>
          <a:p>
            <a:r>
              <a:rPr lang="en-US" dirty="0" smtClean="0"/>
              <a:t>Submit to CDE</a:t>
            </a:r>
          </a:p>
          <a:p>
            <a:r>
              <a:rPr lang="en-US" dirty="0" smtClean="0"/>
              <a:t>Sign-Off Form to CDE</a:t>
            </a:r>
          </a:p>
          <a:p>
            <a:endParaRPr lang="en-US" dirty="0"/>
          </a:p>
        </p:txBody>
      </p:sp>
      <p:sp>
        <p:nvSpPr>
          <p:cNvPr id="3" name="Content Placeholder 2"/>
          <p:cNvSpPr>
            <a:spLocks noGrp="1"/>
          </p:cNvSpPr>
          <p:nvPr>
            <p:ph sz="half" idx="2"/>
          </p:nvPr>
        </p:nvSpPr>
        <p:spPr>
          <a:ln w="25400">
            <a:solidFill>
              <a:schemeClr val="accent3">
                <a:lumMod val="50000"/>
              </a:schemeClr>
            </a:solidFill>
          </a:ln>
        </p:spPr>
        <p:txBody>
          <a:bodyPr/>
          <a:lstStyle/>
          <a:p>
            <a:pPr marL="45720" indent="0">
              <a:buNone/>
            </a:pPr>
            <a:r>
              <a:rPr lang="en-US" sz="2600" b="1" dirty="0" smtClean="0"/>
              <a:t>District Assessment Coordinator</a:t>
            </a:r>
          </a:p>
          <a:p>
            <a:pPr marL="45720" indent="0">
              <a:buNone/>
            </a:pPr>
            <a:endParaRPr lang="en-US" sz="2600" b="1" dirty="0" smtClean="0"/>
          </a:p>
          <a:p>
            <a:pPr lvl="1"/>
            <a:r>
              <a:rPr lang="en-US" b="1" dirty="0" smtClean="0"/>
              <a:t>Verify Rosters</a:t>
            </a:r>
            <a:endParaRPr lang="en-US" b="1" dirty="0"/>
          </a:p>
          <a:p>
            <a:pPr lvl="1"/>
            <a:r>
              <a:rPr lang="en-US" b="1" dirty="0" smtClean="0"/>
              <a:t>Order  and distribute test materials</a:t>
            </a:r>
          </a:p>
          <a:p>
            <a:pPr lvl="1"/>
            <a:r>
              <a:rPr lang="en-US" b="1" dirty="0" smtClean="0"/>
              <a:t>Verify Test Administrator Training</a:t>
            </a:r>
          </a:p>
          <a:p>
            <a:pPr lvl="1"/>
            <a:r>
              <a:rPr lang="en-US" b="1" dirty="0" smtClean="0"/>
              <a:t>Enter Student Scores</a:t>
            </a:r>
          </a:p>
          <a:p>
            <a:pPr lvl="1"/>
            <a:r>
              <a:rPr lang="en-US" b="1" dirty="0" smtClean="0"/>
              <a:t>Create reports</a:t>
            </a:r>
          </a:p>
          <a:p>
            <a:pPr lvl="1"/>
            <a:endParaRPr lang="en-US" b="1" dirty="0"/>
          </a:p>
        </p:txBody>
      </p:sp>
      <p:sp>
        <p:nvSpPr>
          <p:cNvPr id="4" name="Title 3"/>
          <p:cNvSpPr>
            <a:spLocks noGrp="1"/>
          </p:cNvSpPr>
          <p:nvPr>
            <p:ph type="title"/>
          </p:nvPr>
        </p:nvSpPr>
        <p:spPr>
          <a:xfrm>
            <a:off x="118753" y="355847"/>
            <a:ext cx="8894618" cy="1054394"/>
          </a:xfrm>
        </p:spPr>
        <p:txBody>
          <a:bodyPr/>
          <a:lstStyle/>
          <a:p>
            <a:r>
              <a:rPr lang="en-US" b="1" dirty="0" smtClean="0">
                <a:solidFill>
                  <a:schemeClr val="tx1">
                    <a:lumMod val="65000"/>
                    <a:lumOff val="35000"/>
                  </a:schemeClr>
                </a:solidFill>
              </a:rPr>
              <a:t>Now - Jan. 27</a:t>
            </a:r>
            <a:br>
              <a:rPr lang="en-US" b="1" dirty="0" smtClean="0">
                <a:solidFill>
                  <a:schemeClr val="tx1">
                    <a:lumMod val="65000"/>
                    <a:lumOff val="35000"/>
                  </a:schemeClr>
                </a:solidFill>
              </a:rPr>
            </a:br>
            <a:r>
              <a:rPr lang="en-US" b="1" dirty="0" smtClean="0">
                <a:solidFill>
                  <a:schemeClr val="tx1">
                    <a:lumMod val="65000"/>
                    <a:lumOff val="35000"/>
                  </a:schemeClr>
                </a:solidFill>
              </a:rPr>
              <a:t>LAM Assigns Roles to Access to 11G</a:t>
            </a:r>
            <a:endParaRPr lang="en-US" b="1" dirty="0">
              <a:solidFill>
                <a:schemeClr val="tx1">
                  <a:lumMod val="65000"/>
                  <a:lumOff val="35000"/>
                </a:schemeClr>
              </a:solidFill>
            </a:endParaRPr>
          </a:p>
        </p:txBody>
      </p:sp>
      <p:sp>
        <p:nvSpPr>
          <p:cNvPr id="5" name="Footer Placeholder 4"/>
          <p:cNvSpPr>
            <a:spLocks noGrp="1"/>
          </p:cNvSpPr>
          <p:nvPr>
            <p:ph type="ftr" sz="quarter" idx="3"/>
          </p:nvPr>
        </p:nvSpPr>
        <p:spPr/>
        <p:txBody>
          <a:bodyPr/>
          <a:lstStyle/>
          <a:p>
            <a:fld id="{757A2F4E-5D54-B04B-91BD-7E78EE1FE9FD}" type="slidenum">
              <a:rPr lang="en-US" smtClean="0"/>
              <a:pPr/>
              <a:t>43</a:t>
            </a:fld>
            <a:endParaRPr lang="en-US" dirty="0" smtClean="0"/>
          </a:p>
        </p:txBody>
      </p:sp>
    </p:spTree>
    <p:extLst>
      <p:ext uri="{BB962C8B-B14F-4D97-AF65-F5344CB8AC3E}">
        <p14:creationId xmlns:p14="http://schemas.microsoft.com/office/powerpoint/2010/main" val="2822619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052032548"/>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pPr>
              <a:defRPr/>
            </a:pPr>
            <a:r>
              <a:rPr lang="en-US" dirty="0" smtClean="0"/>
              <a:t>Snapshot User Roles within Data Pipeline Assigned by District LAM</a:t>
            </a:r>
            <a:endParaRPr lang="en-US" dirty="0"/>
          </a:p>
        </p:txBody>
      </p:sp>
      <p:sp>
        <p:nvSpPr>
          <p:cNvPr id="4" name="Footer Placeholder 3"/>
          <p:cNvSpPr>
            <a:spLocks noGrp="1"/>
          </p:cNvSpPr>
          <p:nvPr>
            <p:ph type="ftr" sz="quarter" idx="4294967295"/>
          </p:nvPr>
        </p:nvSpPr>
        <p:spPr>
          <a:xfrm>
            <a:off x="381000" y="6265863"/>
            <a:ext cx="5774140" cy="365125"/>
          </a:xfrm>
          <a:prstGeom prst="rect">
            <a:avLst/>
          </a:prstGeom>
        </p:spPr>
        <p:txBody>
          <a:bodyPr/>
          <a:lstStyle/>
          <a:p>
            <a:pPr defTabSz="457200">
              <a:defRPr/>
            </a:pPr>
            <a:r>
              <a:rPr lang="en-US" u="sng" dirty="0" smtClean="0">
                <a:solidFill>
                  <a:srgbClr val="000000"/>
                </a:solidFill>
                <a:hlinkClick r:id="rId8"/>
              </a:rPr>
              <a:t>Datapipeline.support@cde.state.co.us</a:t>
            </a:r>
            <a:r>
              <a:rPr lang="en-US" dirty="0">
                <a:solidFill>
                  <a:srgbClr val="000000"/>
                </a:solidFill>
              </a:rPr>
              <a:t> </a:t>
            </a:r>
          </a:p>
        </p:txBody>
      </p:sp>
    </p:spTree>
    <p:extLst>
      <p:ext uri="{BB962C8B-B14F-4D97-AF65-F5344CB8AC3E}">
        <p14:creationId xmlns:p14="http://schemas.microsoft.com/office/powerpoint/2010/main" val="37083799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ln w="25400">
            <a:solidFill>
              <a:schemeClr val="accent3">
                <a:lumMod val="50000"/>
              </a:schemeClr>
            </a:solidFill>
          </a:ln>
        </p:spPr>
        <p:txBody>
          <a:bodyPr/>
          <a:lstStyle/>
          <a:p>
            <a:pPr marL="45720" indent="0">
              <a:buNone/>
            </a:pPr>
            <a:r>
              <a:rPr lang="en-US" dirty="0" smtClean="0"/>
              <a:t>Data Respondent</a:t>
            </a:r>
          </a:p>
          <a:p>
            <a:endParaRPr lang="en-US" dirty="0"/>
          </a:p>
          <a:p>
            <a:r>
              <a:rPr lang="en-US" dirty="0" smtClean="0"/>
              <a:t>Create Preliminary Snapshot</a:t>
            </a:r>
          </a:p>
          <a:p>
            <a:endParaRPr lang="en-US" dirty="0"/>
          </a:p>
          <a:p>
            <a:endParaRPr lang="en-US" dirty="0" smtClean="0"/>
          </a:p>
          <a:p>
            <a:r>
              <a:rPr lang="en-US" dirty="0" smtClean="0"/>
              <a:t>Correct any Errors</a:t>
            </a:r>
          </a:p>
          <a:p>
            <a:endParaRPr lang="en-US" dirty="0"/>
          </a:p>
        </p:txBody>
      </p:sp>
      <p:sp>
        <p:nvSpPr>
          <p:cNvPr id="3" name="Content Placeholder 2"/>
          <p:cNvSpPr>
            <a:spLocks noGrp="1"/>
          </p:cNvSpPr>
          <p:nvPr>
            <p:ph sz="half" idx="2"/>
          </p:nvPr>
        </p:nvSpPr>
        <p:spPr>
          <a:ln w="25400">
            <a:solidFill>
              <a:schemeClr val="accent3">
                <a:lumMod val="50000"/>
              </a:schemeClr>
            </a:solidFill>
          </a:ln>
        </p:spPr>
        <p:txBody>
          <a:bodyPr/>
          <a:lstStyle/>
          <a:p>
            <a:pPr marL="365760" lvl="1" indent="0">
              <a:buNone/>
            </a:pPr>
            <a:r>
              <a:rPr lang="en-US" b="1" dirty="0" smtClean="0"/>
              <a:t>District Assessment Coordinator</a:t>
            </a:r>
          </a:p>
          <a:p>
            <a:pPr lvl="1"/>
            <a:endParaRPr lang="en-US" dirty="0"/>
          </a:p>
          <a:p>
            <a:pPr lvl="1"/>
            <a:endParaRPr lang="en-US" dirty="0" smtClean="0"/>
          </a:p>
          <a:p>
            <a:pPr lvl="1"/>
            <a:r>
              <a:rPr lang="en-US" b="1" dirty="0" smtClean="0"/>
              <a:t>Verify Roster against IEP</a:t>
            </a:r>
          </a:p>
          <a:p>
            <a:pPr lvl="1"/>
            <a:r>
              <a:rPr lang="en-US" b="1" dirty="0" smtClean="0"/>
              <a:t>Student meets participation requirements to for alternate standards and assessment</a:t>
            </a:r>
          </a:p>
          <a:p>
            <a:pPr lvl="1"/>
            <a:r>
              <a:rPr lang="en-US" b="1" dirty="0" smtClean="0"/>
              <a:t>(took </a:t>
            </a:r>
            <a:r>
              <a:rPr lang="en-US" b="1" dirty="0" err="1" smtClean="0"/>
              <a:t>CoAlt</a:t>
            </a:r>
            <a:r>
              <a:rPr lang="en-US" b="1" dirty="0" smtClean="0"/>
              <a:t>)</a:t>
            </a:r>
          </a:p>
          <a:p>
            <a:pPr lvl="1"/>
            <a:endParaRPr lang="en-US" dirty="0"/>
          </a:p>
          <a:p>
            <a:pPr lvl="1"/>
            <a:endParaRPr lang="en-US" dirty="0"/>
          </a:p>
        </p:txBody>
      </p:sp>
      <p:sp>
        <p:nvSpPr>
          <p:cNvPr id="4" name="Title 3"/>
          <p:cNvSpPr>
            <a:spLocks noGrp="1"/>
          </p:cNvSpPr>
          <p:nvPr>
            <p:ph type="title"/>
          </p:nvPr>
        </p:nvSpPr>
        <p:spPr/>
        <p:txBody>
          <a:bodyPr/>
          <a:lstStyle/>
          <a:p>
            <a:r>
              <a:rPr lang="en-US" sz="4000" b="1" dirty="0" smtClean="0">
                <a:solidFill>
                  <a:schemeClr val="tx1">
                    <a:lumMod val="65000"/>
                    <a:lumOff val="35000"/>
                  </a:schemeClr>
                </a:solidFill>
              </a:rPr>
              <a:t>Jan. 27-Jan. 31</a:t>
            </a:r>
            <a:br>
              <a:rPr lang="en-US" sz="4000" b="1" dirty="0" smtClean="0">
                <a:solidFill>
                  <a:schemeClr val="tx1">
                    <a:lumMod val="65000"/>
                    <a:lumOff val="35000"/>
                  </a:schemeClr>
                </a:solidFill>
              </a:rPr>
            </a:br>
            <a:r>
              <a:rPr lang="en-US" sz="4000" b="1" dirty="0" smtClean="0">
                <a:solidFill>
                  <a:schemeClr val="tx1">
                    <a:lumMod val="65000"/>
                    <a:lumOff val="35000"/>
                  </a:schemeClr>
                </a:solidFill>
              </a:rPr>
              <a:t>Preliminary Snapshot</a:t>
            </a:r>
            <a:endParaRPr lang="en-US" sz="4000" b="1" dirty="0">
              <a:solidFill>
                <a:schemeClr val="tx1">
                  <a:lumMod val="65000"/>
                  <a:lumOff val="35000"/>
                </a:schemeClr>
              </a:solidFill>
            </a:endParaRPr>
          </a:p>
        </p:txBody>
      </p:sp>
      <p:sp>
        <p:nvSpPr>
          <p:cNvPr id="5" name="Footer Placeholder 4"/>
          <p:cNvSpPr>
            <a:spLocks noGrp="1"/>
          </p:cNvSpPr>
          <p:nvPr>
            <p:ph type="ftr" sz="quarter" idx="3"/>
          </p:nvPr>
        </p:nvSpPr>
        <p:spPr/>
        <p:txBody>
          <a:bodyPr/>
          <a:lstStyle/>
          <a:p>
            <a:fld id="{757A2F4E-5D54-B04B-91BD-7E78EE1FE9FD}" type="slidenum">
              <a:rPr lang="en-US" smtClean="0"/>
              <a:pPr/>
              <a:t>45</a:t>
            </a:fld>
            <a:endParaRPr lang="en-US" dirty="0" smtClean="0"/>
          </a:p>
        </p:txBody>
      </p:sp>
    </p:spTree>
    <p:extLst>
      <p:ext uri="{BB962C8B-B14F-4D97-AF65-F5344CB8AC3E}">
        <p14:creationId xmlns:p14="http://schemas.microsoft.com/office/powerpoint/2010/main" val="13979884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4"/>
          <p:cNvSpPr>
            <a:spLocks noGrp="1"/>
          </p:cNvSpPr>
          <p:nvPr>
            <p:ph type="title"/>
          </p:nvPr>
        </p:nvSpPr>
        <p:spPr/>
        <p:txBody>
          <a:bodyPr/>
          <a:lstStyle/>
          <a:p>
            <a:r>
              <a:rPr lang="en-US" altLang="en-US" b="1" i="1" dirty="0" smtClean="0"/>
              <a:t>Troubleshooting</a:t>
            </a:r>
          </a:p>
        </p:txBody>
      </p:sp>
      <p:sp>
        <p:nvSpPr>
          <p:cNvPr id="88067" name="Text Placeholder 5"/>
          <p:cNvSpPr>
            <a:spLocks noGrp="1"/>
          </p:cNvSpPr>
          <p:nvPr>
            <p:ph type="body" idx="1"/>
          </p:nvPr>
        </p:nvSpPr>
        <p:spPr>
          <a:xfrm>
            <a:off x="457200" y="1727200"/>
            <a:ext cx="4040188" cy="639763"/>
          </a:xfrm>
        </p:spPr>
        <p:txBody>
          <a:bodyPr/>
          <a:lstStyle/>
          <a:p>
            <a:r>
              <a:rPr lang="en-US" altLang="en-US" smtClean="0">
                <a:solidFill>
                  <a:srgbClr val="FF3300"/>
                </a:solidFill>
              </a:rPr>
              <a:t>Student name not on roster?</a:t>
            </a:r>
          </a:p>
        </p:txBody>
      </p:sp>
      <p:sp>
        <p:nvSpPr>
          <p:cNvPr id="7" name="Content Placeholder 6"/>
          <p:cNvSpPr>
            <a:spLocks noGrp="1"/>
          </p:cNvSpPr>
          <p:nvPr>
            <p:ph sz="half" idx="2"/>
          </p:nvPr>
        </p:nvSpPr>
        <p:spPr>
          <a:xfrm>
            <a:off x="457200" y="2397125"/>
            <a:ext cx="4040188" cy="3951288"/>
          </a:xfrm>
          <a:ln>
            <a:solidFill>
              <a:schemeClr val="tx1"/>
            </a:solidFill>
          </a:ln>
        </p:spPr>
        <p:txBody>
          <a:bodyPr/>
          <a:lstStyle/>
          <a:p>
            <a:pPr>
              <a:defRPr/>
            </a:pPr>
            <a:r>
              <a:rPr lang="en-US" sz="3200" b="1" dirty="0" smtClean="0"/>
              <a:t>Check:   Enrolled in 11</a:t>
            </a:r>
            <a:r>
              <a:rPr lang="en-US" sz="3200" b="1" baseline="30000" dirty="0" smtClean="0"/>
              <a:t>th</a:t>
            </a:r>
            <a:r>
              <a:rPr lang="en-US" sz="3200" b="1" dirty="0" smtClean="0"/>
              <a:t> Grade</a:t>
            </a:r>
          </a:p>
          <a:p>
            <a:pPr marL="365125" lvl="1" indent="0">
              <a:buFont typeface="Arial" charset="0"/>
              <a:buNone/>
              <a:defRPr/>
            </a:pPr>
            <a:endParaRPr lang="en-US" sz="1200" dirty="0"/>
          </a:p>
          <a:p>
            <a:pPr marL="547688" lvl="1" indent="-182563">
              <a:buFont typeface="Wingdings" pitchFamily="2" charset="2"/>
              <a:buChar char="§"/>
              <a:defRPr/>
            </a:pPr>
            <a:r>
              <a:rPr lang="en-US" sz="3200" dirty="0" smtClean="0"/>
              <a:t>  Student School    Association</a:t>
            </a:r>
          </a:p>
          <a:p>
            <a:pPr marL="365125" lvl="1" indent="0">
              <a:buNone/>
              <a:defRPr/>
            </a:pPr>
            <a:endParaRPr lang="en-US" sz="3200" dirty="0"/>
          </a:p>
          <a:p>
            <a:pPr marL="365125" lvl="1" indent="0">
              <a:buNone/>
              <a:defRPr/>
            </a:pPr>
            <a:r>
              <a:rPr lang="en-US" sz="3200" dirty="0" smtClean="0"/>
              <a:t>* Correct errors on  the source file </a:t>
            </a:r>
            <a:endParaRPr lang="en-US" sz="3200" dirty="0"/>
          </a:p>
          <a:p>
            <a:pPr marL="0" indent="0">
              <a:buFont typeface="Arial" charset="0"/>
              <a:buNone/>
              <a:defRPr/>
            </a:pPr>
            <a:r>
              <a:rPr lang="en-US" dirty="0" smtClean="0"/>
              <a:t> </a:t>
            </a:r>
            <a:endParaRPr lang="en-US" dirty="0"/>
          </a:p>
        </p:txBody>
      </p:sp>
      <p:sp>
        <p:nvSpPr>
          <p:cNvPr id="88069" name="Text Placeholder 7"/>
          <p:cNvSpPr>
            <a:spLocks noGrp="1"/>
          </p:cNvSpPr>
          <p:nvPr>
            <p:ph type="body" sz="quarter" idx="3"/>
          </p:nvPr>
        </p:nvSpPr>
        <p:spPr>
          <a:xfrm>
            <a:off x="4645025" y="1727200"/>
            <a:ext cx="4041775" cy="639763"/>
          </a:xfrm>
        </p:spPr>
        <p:txBody>
          <a:bodyPr/>
          <a:lstStyle/>
          <a:p>
            <a:r>
              <a:rPr lang="en-US" altLang="en-US" smtClean="0">
                <a:solidFill>
                  <a:srgbClr val="FF3300"/>
                </a:solidFill>
              </a:rPr>
              <a:t>     Wrong student on    </a:t>
            </a:r>
          </a:p>
          <a:p>
            <a:r>
              <a:rPr lang="en-US" altLang="en-US" smtClean="0">
                <a:solidFill>
                  <a:srgbClr val="FF3300"/>
                </a:solidFill>
              </a:rPr>
              <a:t>     roster?</a:t>
            </a:r>
          </a:p>
        </p:txBody>
      </p:sp>
      <p:sp>
        <p:nvSpPr>
          <p:cNvPr id="9" name="Content Placeholder 8"/>
          <p:cNvSpPr>
            <a:spLocks noGrp="1"/>
          </p:cNvSpPr>
          <p:nvPr>
            <p:ph sz="quarter" idx="4"/>
          </p:nvPr>
        </p:nvSpPr>
        <p:spPr>
          <a:xfrm>
            <a:off x="4645025" y="2390775"/>
            <a:ext cx="4041775" cy="3951288"/>
          </a:xfrm>
          <a:ln>
            <a:solidFill>
              <a:schemeClr val="tx1"/>
            </a:solidFill>
          </a:ln>
        </p:spPr>
        <p:txBody>
          <a:bodyPr/>
          <a:lstStyle/>
          <a:p>
            <a:pPr marL="365125" lvl="1" indent="0">
              <a:buFont typeface="Arial" charset="0"/>
              <a:buNone/>
              <a:defRPr/>
            </a:pPr>
            <a:r>
              <a:rPr lang="en-US" sz="3200" b="1" dirty="0" smtClean="0"/>
              <a:t>Check: Eligible for Alternate Assessment</a:t>
            </a:r>
          </a:p>
          <a:p>
            <a:pPr marL="822325" lvl="1" indent="-457200">
              <a:buFont typeface="Wingdings" pitchFamily="2" charset="2"/>
              <a:buChar char="§"/>
              <a:defRPr/>
            </a:pPr>
            <a:r>
              <a:rPr lang="en-US" sz="3200" dirty="0"/>
              <a:t>Student Demographics</a:t>
            </a:r>
          </a:p>
          <a:p>
            <a:pPr marL="947738" lvl="2" indent="-182563">
              <a:buFont typeface="Wingdings" pitchFamily="2" charset="2"/>
              <a:buChar char="§"/>
              <a:defRPr/>
            </a:pPr>
            <a:r>
              <a:rPr lang="en-US" sz="2600" dirty="0" smtClean="0"/>
              <a:t>Student Information System</a:t>
            </a:r>
          </a:p>
          <a:p>
            <a:pPr marL="947738" lvl="2" indent="-182563">
              <a:buFont typeface="Wingdings" pitchFamily="2" charset="2"/>
              <a:buChar char="§"/>
              <a:defRPr/>
            </a:pPr>
            <a:r>
              <a:rPr lang="en-US" sz="2600" dirty="0" smtClean="0"/>
              <a:t>District reported</a:t>
            </a:r>
            <a:endParaRPr lang="en-US" sz="2600" dirty="0"/>
          </a:p>
          <a:p>
            <a:pPr>
              <a:defRPr/>
            </a:pPr>
            <a:endParaRPr lang="en-US" dirty="0"/>
          </a:p>
        </p:txBody>
      </p:sp>
      <p:sp>
        <p:nvSpPr>
          <p:cNvPr id="88071" name="Footer Placeholder 3"/>
          <p:cNvSpPr>
            <a:spLocks noGrp="1"/>
          </p:cNvSpPr>
          <p:nvPr>
            <p:ph type="ftr" sz="quarter" idx="4294967295"/>
          </p:nvPr>
        </p:nvSpPr>
        <p:spPr bwMode="auto">
          <a:xfrm>
            <a:off x="3124200" y="6356350"/>
            <a:ext cx="2895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E51AB1-C10B-40F2-BC87-9568C0549740}" type="slidenum">
              <a:rPr lang="en-US" altLang="en-US" smtClean="0">
                <a:solidFill>
                  <a:srgbClr val="898989"/>
                </a:solidFill>
              </a:rPr>
              <a:pPr eaLnBrk="1" hangingPunct="1"/>
              <a:t>46</a:t>
            </a:fld>
            <a:endParaRPr lang="en-US" altLang="en-US" smtClean="0">
              <a:solidFill>
                <a:srgbClr val="898989"/>
              </a:solidFill>
            </a:endParaRPr>
          </a:p>
        </p:txBody>
      </p:sp>
      <p:pic>
        <p:nvPicPr>
          <p:cNvPr id="88072" name="Picture 2" descr="C:\Users\Lamirande_L\AppData\Local\Microsoft\Windows\Temporary Internet Files\Content.IE5\Z69242NN\MC900293468[1].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46200" y="274638"/>
            <a:ext cx="738188" cy="125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9079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hlinkClick r:id="rId2"/>
              </a:rPr>
              <a:t>Assessing </a:t>
            </a:r>
            <a:r>
              <a:rPr lang="en-US" dirty="0">
                <a:hlinkClick r:id="rId2"/>
              </a:rPr>
              <a:t>Students with a Disability Webpage - 11th Grade Alternate</a:t>
            </a:r>
            <a:endParaRPr lang="en-US" dirty="0"/>
          </a:p>
        </p:txBody>
      </p:sp>
      <p:sp>
        <p:nvSpPr>
          <p:cNvPr id="3" name="Title 2"/>
          <p:cNvSpPr>
            <a:spLocks noGrp="1"/>
          </p:cNvSpPr>
          <p:nvPr>
            <p:ph type="title"/>
          </p:nvPr>
        </p:nvSpPr>
        <p:spPr>
          <a:xfrm>
            <a:off x="304800" y="228600"/>
            <a:ext cx="8381260" cy="1054394"/>
          </a:xfrm>
        </p:spPr>
        <p:txBody>
          <a:bodyPr/>
          <a:lstStyle/>
          <a:p>
            <a:r>
              <a:rPr lang="en-US" dirty="0" smtClean="0"/>
              <a:t>Miss the Training on Jan. 8</a:t>
            </a:r>
            <a:r>
              <a:rPr lang="en-US" baseline="30000" dirty="0" smtClean="0"/>
              <a:t>th</a:t>
            </a:r>
            <a:r>
              <a:rPr lang="en-US" dirty="0" smtClean="0"/>
              <a:t>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47</a:t>
            </a:fld>
            <a:endParaRPr lang="en-US" dirty="0" smtClean="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56968" y="2133600"/>
            <a:ext cx="5931138" cy="36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Notched Right Arrow 4"/>
          <p:cNvSpPr/>
          <p:nvPr/>
        </p:nvSpPr>
        <p:spPr>
          <a:xfrm>
            <a:off x="838200" y="4762500"/>
            <a:ext cx="1371600" cy="838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82356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143"/>
            <a:ext cx="8153400" cy="1447800"/>
          </a:xfrm>
        </p:spPr>
        <p:txBody>
          <a:bodyPr/>
          <a:lstStyle/>
          <a:p>
            <a:r>
              <a:rPr lang="en-US" dirty="0" smtClean="0">
                <a:solidFill>
                  <a:schemeClr val="bg2"/>
                </a:solidFill>
              </a:rPr>
              <a:t>You are welcome to call or email with questions!</a:t>
            </a:r>
            <a:endParaRPr lang="en-US" dirty="0">
              <a:solidFill>
                <a:schemeClr val="bg2"/>
              </a:solidFill>
            </a:endParaRPr>
          </a:p>
        </p:txBody>
      </p:sp>
      <p:sp>
        <p:nvSpPr>
          <p:cNvPr id="3" name="Content Placeholder 2"/>
          <p:cNvSpPr>
            <a:spLocks noGrp="1"/>
          </p:cNvSpPr>
          <p:nvPr>
            <p:ph idx="1"/>
          </p:nvPr>
        </p:nvSpPr>
        <p:spPr>
          <a:xfrm>
            <a:off x="457200" y="1981200"/>
            <a:ext cx="8229600" cy="4093029"/>
          </a:xfrm>
        </p:spPr>
        <p:txBody>
          <a:bodyPr/>
          <a:lstStyle/>
          <a:p>
            <a:pPr algn="ctr">
              <a:buNone/>
            </a:pPr>
            <a:r>
              <a:rPr lang="en-US" b="1" dirty="0" smtClean="0">
                <a:solidFill>
                  <a:srgbClr val="FF6600"/>
                </a:solidFill>
              </a:rPr>
              <a:t>Linda Lamirande</a:t>
            </a:r>
          </a:p>
          <a:p>
            <a:pPr algn="ctr">
              <a:buNone/>
            </a:pPr>
            <a:r>
              <a:rPr lang="en-US" sz="2400" i="1" dirty="0" smtClean="0"/>
              <a:t>Accommodations &amp; Assessment Senior Consultant</a:t>
            </a:r>
          </a:p>
          <a:p>
            <a:pPr algn="ctr">
              <a:buNone/>
            </a:pPr>
            <a:r>
              <a:rPr lang="en-US" sz="2400" i="1" dirty="0" smtClean="0"/>
              <a:t>Exceptional Student Services Unit</a:t>
            </a:r>
          </a:p>
          <a:p>
            <a:pPr algn="ctr">
              <a:buNone/>
            </a:pPr>
            <a:r>
              <a:rPr lang="en-US" sz="2400" dirty="0" smtClean="0"/>
              <a:t>Colorado Department of Education</a:t>
            </a:r>
          </a:p>
          <a:p>
            <a:pPr algn="ctr">
              <a:buNone/>
            </a:pPr>
            <a:r>
              <a:rPr lang="en-US" b="1" dirty="0" smtClean="0">
                <a:solidFill>
                  <a:schemeClr val="accent1">
                    <a:lumMod val="50000"/>
                  </a:schemeClr>
                </a:solidFill>
              </a:rPr>
              <a:t>303-866-6863</a:t>
            </a:r>
            <a:r>
              <a:rPr lang="en-US" dirty="0" smtClean="0"/>
              <a:t> </a:t>
            </a:r>
          </a:p>
          <a:p>
            <a:pPr algn="ctr">
              <a:buNone/>
            </a:pPr>
            <a:r>
              <a:rPr lang="en-US" dirty="0" smtClean="0">
                <a:hlinkClick r:id="rId3"/>
              </a:rPr>
              <a:t>Lamirande_L@cde.state.co.us</a:t>
            </a:r>
            <a:endParaRPr lang="en-US" dirty="0" smtClean="0"/>
          </a:p>
          <a:p>
            <a:pPr algn="ctr">
              <a:buNone/>
            </a:pPr>
            <a:endParaRPr lang="en-US" dirty="0"/>
          </a:p>
          <a:p>
            <a:pPr algn="ctr">
              <a:buNone/>
            </a:pPr>
            <a:r>
              <a:rPr lang="en-US" dirty="0" smtClean="0">
                <a:hlinkClick r:id="rId4"/>
              </a:rPr>
              <a:t>Datapipeline.support@cde.state.co.us</a:t>
            </a:r>
            <a:endParaRPr lang="en-US" dirty="0" smtClean="0"/>
          </a:p>
          <a:p>
            <a:pPr algn="ctr">
              <a:buNone/>
            </a:pPr>
            <a:endParaRPr lang="en-US" dirty="0" smtClean="0"/>
          </a:p>
          <a:p>
            <a:pPr algn="ctr">
              <a:buNone/>
            </a:pPr>
            <a:r>
              <a:rPr lang="en-US" sz="1000" dirty="0" smtClean="0"/>
              <a:t>This </a:t>
            </a:r>
            <a:r>
              <a:rPr lang="en-US" sz="1000" dirty="0"/>
              <a:t>material was developed under a grant from the Colorado Department of Education.  The content does not necessarily </a:t>
            </a:r>
            <a:r>
              <a:rPr lang="en-US" sz="900" dirty="0"/>
              <a:t>represent</a:t>
            </a:r>
            <a:r>
              <a:rPr lang="en-US" sz="1000" dirty="0"/>
              <a:t> the policy of the U.S. Department of Education, and you should not assume endorsement by the Federal Government</a:t>
            </a:r>
            <a:r>
              <a:rPr lang="en-US" sz="1000" dirty="0" smtClean="0"/>
              <a:t>. </a:t>
            </a:r>
          </a:p>
          <a:p>
            <a:pPr algn="ctr">
              <a:buNone/>
            </a:pPr>
            <a:endParaRPr lang="en-US" dirty="0" smtClean="0"/>
          </a:p>
          <a:p>
            <a:pPr algn="ctr">
              <a:buNone/>
            </a:pPr>
            <a:endParaRPr lang="en-US" sz="1800" dirty="0" smtClean="0"/>
          </a:p>
          <a:p>
            <a:pPr algn="ctr">
              <a:buNone/>
            </a:pPr>
            <a:endParaRPr lang="en-US" dirty="0" smtClean="0"/>
          </a:p>
          <a:p>
            <a:endParaRPr lang="en-US" u="sng" dirty="0" smtClean="0">
              <a:hlinkClick r:id="rId5"/>
            </a:endParaRPr>
          </a:p>
          <a:p>
            <a:pPr algn="ctr">
              <a:buNone/>
            </a:pPr>
            <a:r>
              <a:rPr lang="en-US" sz="2400" b="1" dirty="0" smtClean="0"/>
              <a:t> </a:t>
            </a:r>
          </a:p>
          <a:p>
            <a:pPr>
              <a:buNone/>
            </a:pPr>
            <a:endParaRPr lang="en-US" dirty="0"/>
          </a:p>
        </p:txBody>
      </p:sp>
    </p:spTree>
    <p:extLst>
      <p:ext uri="{BB962C8B-B14F-4D97-AF65-F5344CB8AC3E}">
        <p14:creationId xmlns:p14="http://schemas.microsoft.com/office/powerpoint/2010/main" val="3756146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End of Year release</a:t>
            </a:r>
            <a:endParaRPr lang="en-US" dirty="0">
              <a:solidFill>
                <a:srgbClr val="FF0000"/>
              </a:solidFill>
            </a:endParaRPr>
          </a:p>
        </p:txBody>
      </p:sp>
    </p:spTree>
    <p:extLst>
      <p:ext uri="{BB962C8B-B14F-4D97-AF65-F5344CB8AC3E}">
        <p14:creationId xmlns:p14="http://schemas.microsoft.com/office/powerpoint/2010/main" val="706867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Data Pipeline Statistics</a:t>
            </a:r>
            <a:endParaRPr lang="en-US" dirty="0"/>
          </a:p>
        </p:txBody>
      </p:sp>
    </p:spTree>
    <p:extLst>
      <p:ext uri="{BB962C8B-B14F-4D97-AF65-F5344CB8AC3E}">
        <p14:creationId xmlns:p14="http://schemas.microsoft.com/office/powerpoint/2010/main" val="18855051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4000" dirty="0" smtClean="0"/>
              <a:t>2012-2013 End of </a:t>
            </a:r>
            <a:r>
              <a:rPr lang="en-US" sz="4000" smtClean="0"/>
              <a:t>Year </a:t>
            </a:r>
            <a:br>
              <a:rPr lang="en-US" sz="4000" smtClean="0"/>
            </a:br>
            <a:r>
              <a:rPr lang="en-US" sz="4000" smtClean="0"/>
              <a:t>public </a:t>
            </a:r>
            <a:r>
              <a:rPr lang="en-US" sz="4000" dirty="0" smtClean="0"/>
              <a:t>reports</a:t>
            </a:r>
          </a:p>
        </p:txBody>
      </p:sp>
      <p:sp>
        <p:nvSpPr>
          <p:cNvPr id="32771" name="Rectangle 3"/>
          <p:cNvSpPr>
            <a:spLocks noGrp="1" noChangeArrowheads="1"/>
          </p:cNvSpPr>
          <p:nvPr>
            <p:ph idx="1"/>
          </p:nvPr>
        </p:nvSpPr>
        <p:spPr>
          <a:xfrm>
            <a:off x="457200" y="1712343"/>
            <a:ext cx="8229600" cy="4800600"/>
          </a:xfrm>
        </p:spPr>
        <p:txBody>
          <a:bodyPr/>
          <a:lstStyle/>
          <a:p>
            <a:r>
              <a:rPr lang="en-US" sz="2800" dirty="0" smtClean="0"/>
              <a:t>January 23</a:t>
            </a:r>
            <a:r>
              <a:rPr lang="en-US" sz="2800" baseline="30000" dirty="0" smtClean="0"/>
              <a:t>rd</a:t>
            </a:r>
            <a:endParaRPr lang="en-US" sz="2800" dirty="0"/>
          </a:p>
          <a:p>
            <a:pPr lvl="1"/>
            <a:r>
              <a:rPr lang="en-US" sz="2600" dirty="0" smtClean="0"/>
              <a:t> Data reports posted on education statistics web </a:t>
            </a:r>
            <a:r>
              <a:rPr lang="en-US" sz="2600" dirty="0"/>
              <a:t>site: </a:t>
            </a:r>
            <a:endParaRPr lang="en-US" sz="2600" dirty="0" smtClean="0"/>
          </a:p>
          <a:p>
            <a:pPr lvl="2"/>
            <a:r>
              <a:rPr lang="en-US" sz="2400" dirty="0" smtClean="0">
                <a:hlinkClick r:id="rId2"/>
              </a:rPr>
              <a:t>http</a:t>
            </a:r>
            <a:r>
              <a:rPr lang="en-US" sz="2400" dirty="0">
                <a:hlinkClick r:id="rId2"/>
              </a:rPr>
              <a:t>://</a:t>
            </a:r>
            <a:r>
              <a:rPr lang="en-US" sz="2400" dirty="0" smtClean="0">
                <a:hlinkClick r:id="rId2"/>
              </a:rPr>
              <a:t>www.cde.state.co.us/cdereval</a:t>
            </a:r>
            <a:endParaRPr lang="en-US" sz="2400" dirty="0"/>
          </a:p>
          <a:p>
            <a:pPr lvl="2"/>
            <a:endParaRPr lang="en-US" sz="2400" dirty="0" smtClean="0"/>
          </a:p>
          <a:p>
            <a:r>
              <a:rPr lang="en-US" sz="2400" dirty="0" smtClean="0"/>
              <a:t>Thank you for all your time and effort</a:t>
            </a:r>
          </a:p>
          <a:p>
            <a:endParaRPr lang="en-US" sz="2800" dirty="0" smtClean="0"/>
          </a:p>
        </p:txBody>
      </p:sp>
    </p:spTree>
    <p:extLst>
      <p:ext uri="{BB962C8B-B14F-4D97-AF65-F5344CB8AC3E}">
        <p14:creationId xmlns:p14="http://schemas.microsoft.com/office/powerpoint/2010/main" val="3693584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Cognos</a:t>
            </a:r>
            <a:r>
              <a:rPr lang="en-US" dirty="0" smtClean="0"/>
              <a:t/>
            </a:r>
            <a:br>
              <a:rPr lang="en-US" dirty="0" smtClean="0"/>
            </a:br>
            <a:endParaRPr lang="en-US" dirty="0"/>
          </a:p>
        </p:txBody>
      </p:sp>
    </p:spTree>
    <p:extLst>
      <p:ext uri="{BB962C8B-B14F-4D97-AF65-F5344CB8AC3E}">
        <p14:creationId xmlns:p14="http://schemas.microsoft.com/office/powerpoint/2010/main" val="24501506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smtClean="0"/>
              <a:t>S l o w . . . </a:t>
            </a:r>
          </a:p>
          <a:p>
            <a:pPr>
              <a:defRPr/>
            </a:pPr>
            <a:r>
              <a:rPr lang="en-US" dirty="0" smtClean="0"/>
              <a:t>Locks up</a:t>
            </a:r>
          </a:p>
          <a:p>
            <a:pPr>
              <a:defRPr/>
            </a:pPr>
            <a:r>
              <a:rPr lang="en-US" dirty="0"/>
              <a:t>Argh!</a:t>
            </a:r>
          </a:p>
          <a:p>
            <a:pPr marL="45720" indent="0">
              <a:buFont typeface="Wingdings" charset="2"/>
              <a:buNone/>
              <a:defRPr/>
            </a:pPr>
            <a:endParaRPr lang="en-US" dirty="0" smtClean="0"/>
          </a:p>
          <a:p>
            <a:pPr marL="45720" indent="0">
              <a:buFont typeface="Wingdings" charset="2"/>
              <a:buNone/>
              <a:defRPr/>
            </a:pPr>
            <a:r>
              <a:rPr lang="en-US" dirty="0" smtClean="0"/>
              <a:t>CDE </a:t>
            </a:r>
            <a:r>
              <a:rPr lang="en-US" dirty="0"/>
              <a:t>has solicited and received outside vendor suggestions for improving </a:t>
            </a:r>
            <a:r>
              <a:rPr lang="en-US" dirty="0" err="1"/>
              <a:t>Cognos</a:t>
            </a:r>
            <a:r>
              <a:rPr lang="en-US" dirty="0"/>
              <a:t> </a:t>
            </a:r>
            <a:r>
              <a:rPr lang="en-US" dirty="0" smtClean="0"/>
              <a:t>performance. </a:t>
            </a:r>
          </a:p>
          <a:p>
            <a:pPr marL="45720" indent="0">
              <a:buFont typeface="Wingdings" charset="2"/>
              <a:buNone/>
              <a:defRPr/>
            </a:pPr>
            <a:endParaRPr lang="en-US" dirty="0"/>
          </a:p>
          <a:p>
            <a:pPr marL="45720" indent="0">
              <a:buFont typeface="Wingdings" charset="2"/>
              <a:buNone/>
              <a:defRPr/>
            </a:pPr>
            <a:r>
              <a:rPr lang="en-US" dirty="0" smtClean="0"/>
              <a:t>Recommendations implemented over </a:t>
            </a:r>
            <a:r>
              <a:rPr lang="en-US" dirty="0"/>
              <a:t>the next month or so. </a:t>
            </a:r>
          </a:p>
        </p:txBody>
      </p:sp>
      <p:sp>
        <p:nvSpPr>
          <p:cNvPr id="3" name="Title 2"/>
          <p:cNvSpPr>
            <a:spLocks noGrp="1"/>
          </p:cNvSpPr>
          <p:nvPr>
            <p:ph type="title"/>
          </p:nvPr>
        </p:nvSpPr>
        <p:spPr/>
        <p:txBody>
          <a:bodyPr/>
          <a:lstStyle/>
          <a:p>
            <a:pPr>
              <a:defRPr/>
            </a:pPr>
            <a:r>
              <a:rPr lang="en-US" dirty="0" err="1" smtClean="0"/>
              <a:t>Cognos</a:t>
            </a:r>
            <a:endParaRPr lang="en-US" dirty="0"/>
          </a:p>
        </p:txBody>
      </p:sp>
    </p:spTree>
    <p:extLst>
      <p:ext uri="{BB962C8B-B14F-4D97-AF65-F5344CB8AC3E}">
        <p14:creationId xmlns:p14="http://schemas.microsoft.com/office/powerpoint/2010/main" val="33589045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Content Placeholder 1"/>
          <p:cNvSpPr>
            <a:spLocks noGrp="1"/>
          </p:cNvSpPr>
          <p:nvPr>
            <p:ph idx="1"/>
          </p:nvPr>
        </p:nvSpPr>
        <p:spPr bwMode="auto">
          <a:xfrm>
            <a:off x="740229" y="1544899"/>
            <a:ext cx="7286171" cy="4551101"/>
          </a:xfrm>
        </p:spPr>
        <p:txBody>
          <a:bodyPr wrap="square" numCol="1" anchor="t" anchorCtr="0" compatLnSpc="1">
            <a:prstTxWarp prst="textNoShape">
              <a:avLst/>
            </a:prstTxWarp>
          </a:bodyPr>
          <a:lstStyle/>
          <a:p>
            <a:pPr marL="44450" indent="0" algn="ctr">
              <a:buNone/>
              <a:defRPr/>
            </a:pPr>
            <a:r>
              <a:rPr lang="en-US" sz="3600" dirty="0"/>
              <a:t>Thanks for joining </a:t>
            </a:r>
            <a:r>
              <a:rPr lang="en-US" sz="3600" dirty="0" smtClean="0"/>
              <a:t>us</a:t>
            </a:r>
            <a:r>
              <a:rPr lang="en-US" sz="3600" dirty="0"/>
              <a:t>!</a:t>
            </a:r>
            <a:r>
              <a:rPr lang="en-US" sz="3600" dirty="0" smtClean="0"/>
              <a:t> </a:t>
            </a:r>
          </a:p>
          <a:p>
            <a:pPr marL="44450" indent="0" algn="ctr">
              <a:buFont typeface="Wingdings" charset="2"/>
              <a:buNone/>
              <a:defRPr/>
            </a:pPr>
            <a:endParaRPr lang="en-US" sz="3600" dirty="0" smtClean="0"/>
          </a:p>
          <a:p>
            <a:pPr marL="44450" indent="0" algn="ctr">
              <a:buFont typeface="Wingdings" charset="2"/>
              <a:buNone/>
              <a:defRPr/>
            </a:pPr>
            <a:endParaRPr lang="en-US" sz="6000" dirty="0" smtClean="0"/>
          </a:p>
          <a:p>
            <a:pPr marL="44450" indent="0" algn="ctr">
              <a:buFont typeface="Wingdings" charset="2"/>
              <a:buNone/>
              <a:defRPr/>
            </a:pPr>
            <a:endParaRPr lang="en-US" sz="1200" dirty="0" smtClean="0"/>
          </a:p>
          <a:p>
            <a:pPr marL="44450" indent="0" algn="ctr">
              <a:buFont typeface="Wingdings" charset="2"/>
              <a:buNone/>
              <a:defRPr/>
            </a:pPr>
            <a:endParaRPr lang="en-US" sz="3600" dirty="0" smtClean="0"/>
          </a:p>
          <a:p>
            <a:pPr marL="44450" indent="0" algn="ctr">
              <a:buFont typeface="Wingdings" charset="2"/>
              <a:buNone/>
              <a:defRPr/>
            </a:pPr>
            <a:r>
              <a:rPr lang="en-US" sz="3600" dirty="0" smtClean="0"/>
              <a:t>Go Broncos!!!</a:t>
            </a:r>
          </a:p>
          <a:p>
            <a:pPr marL="44450" indent="0" algn="ctr">
              <a:buFont typeface="Wingdings" charset="2"/>
              <a:buNone/>
              <a:defRPr/>
            </a:pPr>
            <a:r>
              <a:rPr lang="en-US" sz="3600" dirty="0" smtClean="0"/>
              <a:t>Next Town Hall:  January </a:t>
            </a:r>
            <a:r>
              <a:rPr lang="en-US" sz="3600" dirty="0" smtClean="0"/>
              <a:t>30th </a:t>
            </a:r>
            <a:endParaRPr lang="en-US" sz="3600" baseline="30000" dirty="0" smtClean="0"/>
          </a:p>
          <a:p>
            <a:pPr marL="547370" lvl="1" algn="ctr">
              <a:buFont typeface="Wingdings" pitchFamily="2" charset="2"/>
              <a:buChar char="§"/>
              <a:defRPr/>
            </a:pPr>
            <a:endParaRPr lang="en-US" dirty="0" smtClean="0"/>
          </a:p>
          <a:p>
            <a:pPr marL="273050" algn="ctr">
              <a:buFont typeface="Wingdings" pitchFamily="2" charset="2"/>
              <a:buChar char="§"/>
              <a:defRPr/>
            </a:pPr>
            <a:endParaRPr lang="en-US" dirty="0" smtClean="0"/>
          </a:p>
        </p:txBody>
      </p:sp>
      <p:sp>
        <p:nvSpPr>
          <p:cNvPr id="3" name="Title 2"/>
          <p:cNvSpPr>
            <a:spLocks noGrp="1"/>
          </p:cNvSpPr>
          <p:nvPr>
            <p:ph type="title"/>
          </p:nvPr>
        </p:nvSpPr>
        <p:spPr/>
        <p:txBody>
          <a:bodyPr/>
          <a:lstStyle/>
          <a:p>
            <a:pPr>
              <a:defRPr/>
            </a:pPr>
            <a:r>
              <a:rPr lang="en-US" dirty="0" smtClean="0">
                <a:latin typeface="Palatino Linotype" pitchFamily="18" charset="0"/>
              </a:rPr>
              <a:t>January 23rd Town Hall</a:t>
            </a:r>
            <a:endParaRPr lang="en-US" dirty="0">
              <a:latin typeface="Palatino Linotype" pitchFamily="18" charset="0"/>
            </a:endParaRPr>
          </a:p>
        </p:txBody>
      </p:sp>
      <p:sp>
        <p:nvSpPr>
          <p:cNvPr id="44036" name="Footer Placeholder 3"/>
          <p:cNvSpPr txBox="1">
            <a:spLocks/>
          </p:cNvSpPr>
          <p:nvPr/>
        </p:nvSpPr>
        <p:spPr bwMode="auto">
          <a:xfrm>
            <a:off x="381000" y="6265863"/>
            <a:ext cx="2895600" cy="365125"/>
          </a:xfrm>
          <a:prstGeom prst="rect">
            <a:avLst/>
          </a:prstGeom>
          <a:noFill/>
          <a:ln w="9525">
            <a:noFill/>
            <a:miter lim="800000"/>
            <a:headEnd/>
            <a:tailEnd/>
          </a:ln>
        </p:spPr>
        <p:txBody>
          <a:bodyPr/>
          <a:lstStyle/>
          <a:p>
            <a:fld id="{020D9B58-4168-495D-98D6-95B2A78C302E}" type="slidenum">
              <a:rPr lang="en-US" sz="1200">
                <a:solidFill>
                  <a:srgbClr val="45454C"/>
                </a:solidFill>
              </a:rPr>
              <a:pPr/>
              <a:t>53</a:t>
            </a:fld>
            <a:endParaRPr lang="en-US" sz="1200" dirty="0">
              <a:solidFill>
                <a:srgbClr val="45454C"/>
              </a:solidFill>
            </a:endParaRP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28685" y="2133599"/>
            <a:ext cx="3657602" cy="2743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3585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63629082"/>
              </p:ext>
            </p:extLst>
          </p:nvPr>
        </p:nvGraphicFramePr>
        <p:xfrm>
          <a:off x="232228" y="1930400"/>
          <a:ext cx="8737600" cy="2609488"/>
        </p:xfrm>
        <a:graphic>
          <a:graphicData uri="http://schemas.openxmlformats.org/drawingml/2006/table">
            <a:tbl>
              <a:tblPr firstRow="1" bandRow="1">
                <a:tableStyleId>{5C22544A-7EE6-4342-B048-85BDC9FD1C3A}</a:tableStyleId>
              </a:tblPr>
              <a:tblGrid>
                <a:gridCol w="1747520"/>
                <a:gridCol w="1747520"/>
                <a:gridCol w="1747520"/>
                <a:gridCol w="1747520"/>
                <a:gridCol w="1747520"/>
              </a:tblGrid>
              <a:tr h="272382">
                <a:tc>
                  <a:txBody>
                    <a:bodyPr/>
                    <a:lstStyle/>
                    <a:p>
                      <a:pPr algn="l"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Collection </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Name</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January</a:t>
                      </a:r>
                      <a:r>
                        <a:rPr lang="en-US" sz="1100" b="0" i="0" u="none" strike="noStrike" baseline="0" dirty="0" smtClean="0">
                          <a:solidFill>
                            <a:srgbClr val="000000"/>
                          </a:solidFill>
                          <a:latin typeface="Calibri"/>
                        </a:rPr>
                        <a:t> 16th</a:t>
                      </a:r>
                      <a:r>
                        <a:rPr lang="en-US" sz="1100" b="0" i="0" u="none" strike="noStrike" dirty="0" smtClean="0">
                          <a:solidFill>
                            <a:srgbClr val="000000"/>
                          </a:solidFill>
                          <a:latin typeface="Calibri"/>
                        </a:rPr>
                        <a:t> LEAs</a:t>
                      </a:r>
                      <a:r>
                        <a:rPr lang="en-US" sz="1100" b="0" i="0" u="none" strike="noStrike" baseline="0" dirty="0" smtClean="0">
                          <a:solidFill>
                            <a:srgbClr val="000000"/>
                          </a:solidFill>
                          <a:latin typeface="Calibri"/>
                        </a:rPr>
                        <a:t> with Respondents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January</a:t>
                      </a:r>
                      <a:r>
                        <a:rPr lang="en-US" sz="1100" b="0" i="0" u="none" strike="noStrike" baseline="0" dirty="0" smtClean="0">
                          <a:solidFill>
                            <a:srgbClr val="000000"/>
                          </a:solidFill>
                          <a:latin typeface="Calibri"/>
                        </a:rPr>
                        <a:t> 16th</a:t>
                      </a:r>
                      <a:r>
                        <a:rPr lang="en-US" sz="1100" b="0" i="0" u="none" strike="noStrike" dirty="0" smtClean="0">
                          <a:solidFill>
                            <a:srgbClr val="000000"/>
                          </a:solidFill>
                          <a:latin typeface="Calibri"/>
                        </a:rPr>
                        <a:t> Number</a:t>
                      </a:r>
                      <a:r>
                        <a:rPr lang="en-US" sz="1100" b="0" i="0" u="none" strike="noStrike" baseline="0" dirty="0" smtClean="0">
                          <a:solidFill>
                            <a:srgbClr val="000000"/>
                          </a:solidFill>
                          <a:latin typeface="Calibri"/>
                        </a:rPr>
                        <a:t> of Respondents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LEAs</a:t>
                      </a:r>
                      <a:r>
                        <a:rPr lang="en-US" sz="1100" b="0" i="0" u="none" strike="noStrike" baseline="0" dirty="0" smtClean="0">
                          <a:solidFill>
                            <a:srgbClr val="000000"/>
                          </a:solidFill>
                          <a:latin typeface="Calibri"/>
                        </a:rPr>
                        <a:t> submitting Files</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STD</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Student Interchange</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196</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483</a:t>
                      </a:r>
                    </a:p>
                  </a:txBody>
                  <a:tcPr marL="9525" marR="9525" marT="9525" marB="0" anchor="b"/>
                </a:tc>
                <a:tc>
                  <a:txBody>
                    <a:bodyPr/>
                    <a:lstStyle/>
                    <a:p>
                      <a:pPr algn="ctr" fontAlgn="b"/>
                      <a:r>
                        <a:rPr lang="en-US" sz="1100" b="0" i="0" u="none" strike="noStrike" dirty="0" smtClean="0">
                          <a:solidFill>
                            <a:srgbClr val="000000"/>
                          </a:solidFill>
                          <a:latin typeface="Calibri"/>
                        </a:rPr>
                        <a:t>185</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STF</a:t>
                      </a:r>
                      <a:endParaRPr lang="en-US" sz="1100" b="0" i="0" u="none" strike="noStrike" dirty="0">
                        <a:solidFill>
                          <a:srgbClr val="000000"/>
                        </a:solidFill>
                        <a:latin typeface="Calibri"/>
                      </a:endParaRPr>
                    </a:p>
                  </a:txBody>
                  <a:tcPr marL="9525" marR="9525" marT="9525" marB="0" anchor="b"/>
                </a:tc>
                <a:tc>
                  <a:txBody>
                    <a:bodyPr/>
                    <a:lstStyle/>
                    <a:p>
                      <a:pPr algn="ctr"/>
                      <a:r>
                        <a:rPr lang="en-US" sz="1100" dirty="0" smtClean="0"/>
                        <a:t>Staff Interchange</a:t>
                      </a:r>
                      <a:endParaRPr lang="en-US" sz="1100" dirty="0"/>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223</a:t>
                      </a:r>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477</a:t>
                      </a:r>
                    </a:p>
                  </a:txBody>
                  <a:tcPr marL="9525" marR="9525" marT="9525" marB="0" anchor="b"/>
                </a:tc>
                <a:tc>
                  <a:txBody>
                    <a:bodyPr/>
                    <a:lstStyle/>
                    <a:p>
                      <a:pPr algn="ctr"/>
                      <a:r>
                        <a:rPr lang="en-US" sz="1100" dirty="0" smtClean="0"/>
                        <a:t>154</a:t>
                      </a:r>
                      <a:endParaRPr lang="en-US" sz="1100" dirty="0"/>
                    </a:p>
                  </a:txBody>
                  <a:tcPr marL="9525" marR="9525" marT="9525" marB="0" anchor="b"/>
                </a:tc>
              </a:tr>
              <a:tr h="373983">
                <a:tc>
                  <a:txBody>
                    <a:bodyPr/>
                    <a:lstStyle/>
                    <a:p>
                      <a:pPr algn="l" fontAlgn="b"/>
                      <a:r>
                        <a:rPr lang="en-US" sz="1100" b="0" i="0" u="none" strike="noStrike" dirty="0" smtClean="0">
                          <a:solidFill>
                            <a:srgbClr val="000000"/>
                          </a:solidFill>
                          <a:latin typeface="Calibri"/>
                        </a:rPr>
                        <a:t>TI1</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Title I Interchange</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144</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283</a:t>
                      </a:r>
                    </a:p>
                  </a:txBody>
                  <a:tcPr marL="9525" marR="9525" marT="9525" marB="0" anchor="b"/>
                </a:tc>
                <a:tc>
                  <a:txBody>
                    <a:bodyPr/>
                    <a:lstStyle/>
                    <a:p>
                      <a:pPr algn="ctr" fontAlgn="b"/>
                      <a:r>
                        <a:rPr lang="en-US" sz="1100" b="0" i="0" u="none" strike="noStrike" dirty="0" smtClean="0">
                          <a:solidFill>
                            <a:srgbClr val="000000"/>
                          </a:solidFill>
                          <a:latin typeface="Calibri"/>
                        </a:rPr>
                        <a:t>97</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SPE</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SPED IEP Interchange</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79</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174</a:t>
                      </a:r>
                    </a:p>
                  </a:txBody>
                  <a:tcPr marL="9525" marR="9525" marT="9525" marB="0" anchor="b"/>
                </a:tc>
                <a:tc>
                  <a:txBody>
                    <a:bodyPr/>
                    <a:lstStyle/>
                    <a:p>
                      <a:pPr algn="ctr" fontAlgn="b"/>
                      <a:r>
                        <a:rPr lang="en-US" sz="1100" b="0" i="0" u="none" strike="noStrike" dirty="0" smtClean="0">
                          <a:solidFill>
                            <a:srgbClr val="000000"/>
                          </a:solidFill>
                          <a:latin typeface="Calibri"/>
                        </a:rPr>
                        <a:t>61</a:t>
                      </a:r>
                      <a:endParaRPr lang="en-US" sz="1100" b="0" i="0" u="none" strike="noStrike" dirty="0">
                        <a:solidFill>
                          <a:srgbClr val="000000"/>
                        </a:solidFill>
                        <a:latin typeface="Calibri"/>
                      </a:endParaRPr>
                    </a:p>
                  </a:txBody>
                  <a:tcPr marL="9525" marR="9525" marT="9525" marB="0" anchor="b"/>
                </a:tc>
              </a:tr>
              <a:tr h="394768">
                <a:tc>
                  <a:txBody>
                    <a:bodyPr/>
                    <a:lstStyle/>
                    <a:p>
                      <a:pPr algn="l" fontAlgn="b"/>
                      <a:r>
                        <a:rPr lang="en-US" sz="1100" b="0" i="0" u="none" strike="noStrike" dirty="0" smtClean="0">
                          <a:solidFill>
                            <a:srgbClr val="000000"/>
                          </a:solidFill>
                          <a:latin typeface="Calibri"/>
                        </a:rPr>
                        <a:t>TSL</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Teacher Student Interchange</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98</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183</a:t>
                      </a:r>
                    </a:p>
                  </a:txBody>
                  <a:tcPr marL="9525" marR="9525" marT="9525" marB="0" anchor="b"/>
                </a:tc>
                <a:tc>
                  <a:txBody>
                    <a:bodyPr/>
                    <a:lstStyle/>
                    <a:p>
                      <a:pPr algn="ctr" fontAlgn="b"/>
                      <a:r>
                        <a:rPr lang="en-US" sz="1100" b="0" i="0" u="none" strike="noStrike" dirty="0" smtClean="0">
                          <a:solidFill>
                            <a:srgbClr val="000000"/>
                          </a:solidFill>
                          <a:latin typeface="Calibri"/>
                        </a:rPr>
                        <a:t>5</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DIS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Discipline Interchange</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75</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140</a:t>
                      </a:r>
                    </a:p>
                  </a:txBody>
                  <a:tcPr marL="9525" marR="9525" marT="9525" marB="0" anchor="b"/>
                </a:tc>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tc>
              </a:tr>
            </a:tbl>
          </a:graphicData>
        </a:graphic>
      </p:graphicFrame>
      <p:sp>
        <p:nvSpPr>
          <p:cNvPr id="3" name="Title 2"/>
          <p:cNvSpPr>
            <a:spLocks noGrp="1"/>
          </p:cNvSpPr>
          <p:nvPr>
            <p:ph type="title"/>
          </p:nvPr>
        </p:nvSpPr>
        <p:spPr>
          <a:xfrm>
            <a:off x="381000" y="355847"/>
            <a:ext cx="8381260" cy="886034"/>
          </a:xfrm>
        </p:spPr>
        <p:txBody>
          <a:bodyPr/>
          <a:lstStyle/>
          <a:p>
            <a:pPr>
              <a:defRPr/>
            </a:pPr>
            <a:r>
              <a:rPr lang="en-US" dirty="0" smtClean="0">
                <a:latin typeface="Palatino Linotype" pitchFamily="18" charset="0"/>
              </a:rPr>
              <a:t>Interchanges</a:t>
            </a:r>
            <a:endParaRPr lang="en-US" dirty="0">
              <a:latin typeface="Palatino Linotype" pitchFamily="18" charset="0"/>
            </a:endParaRPr>
          </a:p>
        </p:txBody>
      </p:sp>
      <p:sp>
        <p:nvSpPr>
          <p:cNvPr id="4" name="Footer Placeholder 3"/>
          <p:cNvSpPr txBox="1">
            <a:spLocks/>
          </p:cNvSpPr>
          <p:nvPr/>
        </p:nvSpPr>
        <p:spPr bwMode="auto">
          <a:xfrm>
            <a:off x="0" y="6448425"/>
            <a:ext cx="2895600" cy="365125"/>
          </a:xfrm>
          <a:prstGeom prst="rect">
            <a:avLst/>
          </a:prstGeom>
          <a:noFill/>
          <a:ln w="9525">
            <a:noFill/>
            <a:miter lim="800000"/>
            <a:headEnd/>
            <a:tailEnd/>
          </a:ln>
        </p:spPr>
        <p:txBody>
          <a:bodyPr/>
          <a:lstStyle/>
          <a:p>
            <a:fld id="{68C6D519-44CD-42DE-B74A-D2312357CF85}" type="slidenum">
              <a:rPr lang="en-US" sz="1200">
                <a:solidFill>
                  <a:srgbClr val="45454C"/>
                </a:solidFill>
              </a:rPr>
              <a:pPr/>
              <a:t>6</a:t>
            </a:fld>
            <a:endParaRPr lang="en-US" sz="1200" dirty="0">
              <a:solidFill>
                <a:srgbClr val="45454C"/>
              </a:solidFill>
            </a:endParaRPr>
          </a:p>
        </p:txBody>
      </p:sp>
    </p:spTree>
    <p:extLst>
      <p:ext uri="{BB962C8B-B14F-4D97-AF65-F5344CB8AC3E}">
        <p14:creationId xmlns:p14="http://schemas.microsoft.com/office/powerpoint/2010/main" val="660450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Snapshot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77860304"/>
              </p:ext>
            </p:extLst>
          </p:nvPr>
        </p:nvGraphicFramePr>
        <p:xfrm>
          <a:off x="101600" y="1719263"/>
          <a:ext cx="8882745" cy="2638666"/>
        </p:xfrm>
        <a:graphic>
          <a:graphicData uri="http://schemas.openxmlformats.org/drawingml/2006/table">
            <a:tbl>
              <a:tblPr firstRow="1" bandRow="1">
                <a:tableStyleId>{5C22544A-7EE6-4342-B048-85BDC9FD1C3A}</a:tableStyleId>
              </a:tblPr>
              <a:tblGrid>
                <a:gridCol w="1776549"/>
                <a:gridCol w="1776549"/>
                <a:gridCol w="1776549"/>
                <a:gridCol w="1776549"/>
                <a:gridCol w="1776549"/>
              </a:tblGrid>
              <a:tr h="373983">
                <a:tc>
                  <a:txBody>
                    <a:bodyPr/>
                    <a:lstStyle/>
                    <a:p>
                      <a:pPr algn="l"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Collection </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Name</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January 16</a:t>
                      </a:r>
                      <a:r>
                        <a:rPr lang="en-US" sz="1100" b="0" i="0" u="none" strike="noStrike" baseline="30000" dirty="0" smtClean="0">
                          <a:solidFill>
                            <a:srgbClr val="000000"/>
                          </a:solidFill>
                          <a:latin typeface="Calibri"/>
                        </a:rPr>
                        <a:t>th</a:t>
                      </a:r>
                      <a:r>
                        <a:rPr lang="en-US" sz="1100" b="0" i="0" u="none" strike="noStrike" baseline="0" dirty="0" smtClean="0">
                          <a:solidFill>
                            <a:srgbClr val="000000"/>
                          </a:solidFill>
                          <a:latin typeface="Calibri"/>
                        </a:rPr>
                        <a:t> </a:t>
                      </a:r>
                      <a:r>
                        <a:rPr lang="en-US" sz="1100" b="0" i="0" u="none" strike="noStrike" dirty="0" smtClean="0">
                          <a:solidFill>
                            <a:srgbClr val="000000"/>
                          </a:solidFill>
                          <a:latin typeface="Calibri"/>
                        </a:rPr>
                        <a:t>LEAs</a:t>
                      </a:r>
                      <a:r>
                        <a:rPr lang="en-US" sz="1100" b="0" i="0" u="none" strike="noStrike" baseline="0" dirty="0" smtClean="0">
                          <a:solidFill>
                            <a:srgbClr val="000000"/>
                          </a:solidFill>
                          <a:latin typeface="Calibri"/>
                        </a:rPr>
                        <a:t> with Respondents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January 16</a:t>
                      </a:r>
                      <a:r>
                        <a:rPr lang="en-US" sz="1100" b="0" i="0" u="none" strike="noStrike" baseline="30000" dirty="0" smtClean="0">
                          <a:solidFill>
                            <a:srgbClr val="000000"/>
                          </a:solidFill>
                          <a:latin typeface="Calibri"/>
                        </a:rPr>
                        <a:t>th</a:t>
                      </a:r>
                      <a:r>
                        <a:rPr lang="en-US" sz="1100" b="0" i="0" u="none" strike="noStrike" dirty="0" smtClean="0">
                          <a:solidFill>
                            <a:srgbClr val="000000"/>
                          </a:solidFill>
                          <a:latin typeface="Calibri"/>
                        </a:rPr>
                        <a:t> Number</a:t>
                      </a:r>
                      <a:r>
                        <a:rPr lang="en-US" sz="1100" b="0" i="0" u="none" strike="noStrike" baseline="0" dirty="0" smtClean="0">
                          <a:solidFill>
                            <a:srgbClr val="000000"/>
                          </a:solidFill>
                          <a:latin typeface="Calibri"/>
                        </a:rPr>
                        <a:t> of Respondents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LEAs</a:t>
                      </a:r>
                      <a:r>
                        <a:rPr lang="en-US" sz="1100" b="0" i="0" u="none" strike="noStrike" baseline="0" dirty="0" smtClean="0">
                          <a:solidFill>
                            <a:srgbClr val="000000"/>
                          </a:solidFill>
                          <a:latin typeface="Calibri"/>
                        </a:rPr>
                        <a:t> submitting Files</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OCT</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October</a:t>
                      </a:r>
                      <a:r>
                        <a:rPr lang="en-US" sz="1100" b="0" i="0" u="none" strike="noStrike" baseline="0" dirty="0" smtClean="0">
                          <a:solidFill>
                            <a:srgbClr val="000000"/>
                          </a:solidFill>
                          <a:latin typeface="Calibri"/>
                        </a:rPr>
                        <a:t> Count</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503</a:t>
                      </a:r>
                    </a:p>
                  </a:txBody>
                  <a:tcPr marL="9525" marR="9525" marT="9525" marB="0" anchor="b"/>
                </a:tc>
                <a:tc>
                  <a:txBody>
                    <a:bodyPr/>
                    <a:lstStyle/>
                    <a:p>
                      <a:pPr algn="ctr" fontAlgn="b"/>
                      <a:r>
                        <a:rPr lang="en-US" sz="1100" b="0" i="0" u="none" strike="noStrike" dirty="0" smtClean="0">
                          <a:solidFill>
                            <a:srgbClr val="000000"/>
                          </a:solidFill>
                          <a:latin typeface="Calibri"/>
                        </a:rPr>
                        <a:t>185</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SEY</a:t>
                      </a:r>
                      <a:endParaRPr lang="en-US" sz="1100" b="0" i="0" u="none" strike="noStrike" dirty="0">
                        <a:solidFill>
                          <a:srgbClr val="000000"/>
                        </a:solidFill>
                        <a:latin typeface="Calibri"/>
                      </a:endParaRPr>
                    </a:p>
                  </a:txBody>
                  <a:tcPr marL="9525" marR="9525" marT="9525" marB="0" anchor="b"/>
                </a:tc>
                <a:tc>
                  <a:txBody>
                    <a:bodyPr/>
                    <a:lstStyle/>
                    <a:p>
                      <a:pPr algn="ctr"/>
                      <a:r>
                        <a:rPr lang="en-US" sz="1100" dirty="0" smtClean="0"/>
                        <a:t>Student End of Year</a:t>
                      </a:r>
                      <a:endParaRPr lang="en-US" sz="1100" dirty="0"/>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16</a:t>
                      </a:r>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31</a:t>
                      </a:r>
                    </a:p>
                  </a:txBody>
                  <a:tcPr marL="9525" marR="9525" marT="9525" marB="0" anchor="b"/>
                </a:tc>
                <a:tc>
                  <a:txBody>
                    <a:bodyPr/>
                    <a:lstStyle/>
                    <a:p>
                      <a:pPr algn="ctr"/>
                      <a:r>
                        <a:rPr lang="en-US" sz="1100" dirty="0" smtClean="0"/>
                        <a:t>0</a:t>
                      </a:r>
                      <a:endParaRPr lang="en-US" sz="1100" dirty="0"/>
                    </a:p>
                  </a:txBody>
                  <a:tcPr marL="9525" marR="9525" marT="9525" marB="0" anchor="b"/>
                </a:tc>
              </a:tr>
              <a:tr h="373983">
                <a:tc>
                  <a:txBody>
                    <a:bodyPr/>
                    <a:lstStyle/>
                    <a:p>
                      <a:pPr algn="l" fontAlgn="b"/>
                      <a:r>
                        <a:rPr lang="en-US" sz="1100" b="0" i="0" u="none" strike="noStrike" dirty="0" smtClean="0">
                          <a:solidFill>
                            <a:srgbClr val="000000"/>
                          </a:solidFill>
                          <a:latin typeface="Calibri"/>
                        </a:rPr>
                        <a:t>DEC</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SPED December Count</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79</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149</a:t>
                      </a:r>
                    </a:p>
                  </a:txBody>
                  <a:tcPr marL="9525" marR="9525" marT="9525" marB="0" anchor="b"/>
                </a:tc>
                <a:tc>
                  <a:txBody>
                    <a:bodyPr/>
                    <a:lstStyle/>
                    <a:p>
                      <a:pPr algn="ctr" fontAlgn="b"/>
                      <a:r>
                        <a:rPr lang="en-US" sz="1100" b="0" i="0" u="none" strike="noStrike" dirty="0" smtClean="0">
                          <a:solidFill>
                            <a:srgbClr val="000000"/>
                          </a:solidFill>
                          <a:latin typeface="Calibri"/>
                        </a:rPr>
                        <a:t>60</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SPI</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SPED Discipline</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65</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128</a:t>
                      </a:r>
                    </a:p>
                  </a:txBody>
                  <a:tcPr marL="9525" marR="9525" marT="9525" marB="0" anchor="b"/>
                </a:tc>
                <a:tc>
                  <a:txBody>
                    <a:bodyPr/>
                    <a:lstStyle/>
                    <a:p>
                      <a:pPr algn="ctr" fontAlgn="b"/>
                      <a:r>
                        <a:rPr lang="en-US" sz="1100" b="0" i="0" u="none" strike="noStrike" dirty="0" smtClean="0">
                          <a:solidFill>
                            <a:srgbClr val="000000"/>
                          </a:solidFill>
                          <a:latin typeface="Calibri"/>
                        </a:rPr>
                        <a:t>0</a:t>
                      </a:r>
                      <a:endParaRPr lang="en-US" sz="1100" b="0" i="0" u="none" strike="noStrike" dirty="0">
                        <a:solidFill>
                          <a:srgbClr val="000000"/>
                        </a:solidFill>
                        <a:latin typeface="Calibri"/>
                      </a:endParaRPr>
                    </a:p>
                  </a:txBody>
                  <a:tcPr marL="9525" marR="9525" marT="9525" marB="0" anchor="b"/>
                </a:tc>
              </a:tr>
              <a:tr h="394768">
                <a:tc>
                  <a:txBody>
                    <a:bodyPr/>
                    <a:lstStyle/>
                    <a:p>
                      <a:pPr algn="l" fontAlgn="b"/>
                      <a:r>
                        <a:rPr lang="en-US" sz="1100" b="0" i="0" u="none" strike="noStrike" dirty="0" smtClean="0">
                          <a:solidFill>
                            <a:srgbClr val="000000"/>
                          </a:solidFill>
                          <a:latin typeface="Calibri"/>
                        </a:rPr>
                        <a:t>EOY</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SPED</a:t>
                      </a:r>
                      <a:r>
                        <a:rPr lang="en-US" sz="1100" b="0" i="0" u="none" strike="noStrike" baseline="0" dirty="0" smtClean="0">
                          <a:solidFill>
                            <a:srgbClr val="000000"/>
                          </a:solidFill>
                          <a:latin typeface="+mn-lt"/>
                        </a:rPr>
                        <a:t> End of Year</a:t>
                      </a:r>
                      <a:endParaRPr lang="en-US" sz="1100" b="0" i="0" u="none" strike="noStrike" dirty="0" smtClean="0">
                        <a:solidFill>
                          <a:srgbClr val="000000"/>
                        </a:solidFill>
                        <a:latin typeface="+mn-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70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155</a:t>
                      </a:r>
                    </a:p>
                  </a:txBody>
                  <a:tcPr marL="9525" marR="9525" marT="9525" marB="0" anchor="b"/>
                </a:tc>
                <a:tc>
                  <a:txBody>
                    <a:bodyPr/>
                    <a:lstStyle/>
                    <a:p>
                      <a:pPr algn="ctr" fontAlgn="b"/>
                      <a:r>
                        <a:rPr lang="en-US" sz="1100" b="0" i="0" u="none" strike="noStrike" dirty="0" smtClean="0">
                          <a:solidFill>
                            <a:srgbClr val="000000"/>
                          </a:solidFill>
                          <a:latin typeface="Calibri"/>
                        </a:rPr>
                        <a:t>2</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HRD</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HR</a:t>
                      </a:r>
                      <a:r>
                        <a:rPr lang="en-US" sz="1100" b="0" i="0" u="none" strike="noStrike" baseline="0" dirty="0" smtClean="0">
                          <a:solidFill>
                            <a:srgbClr val="000000"/>
                          </a:solidFill>
                          <a:latin typeface="Calibri"/>
                        </a:rPr>
                        <a:t> December</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201</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376</a:t>
                      </a:r>
                    </a:p>
                  </a:txBody>
                  <a:tcPr marL="9525" marR="9525" marT="9525" marB="0" anchor="b"/>
                </a:tc>
                <a:tc>
                  <a:txBody>
                    <a:bodyPr/>
                    <a:lstStyle/>
                    <a:p>
                      <a:pPr algn="ctr" fontAlgn="b"/>
                      <a:r>
                        <a:rPr lang="en-US" sz="1100" b="0" i="0" u="none" strike="noStrike" dirty="0" smtClean="0">
                          <a:solidFill>
                            <a:srgbClr val="000000"/>
                          </a:solidFill>
                          <a:latin typeface="Calibri"/>
                        </a:rPr>
                        <a:t>79</a:t>
                      </a:r>
                      <a:endParaRPr lang="en-US" sz="1100" b="0" i="0" u="none" strike="noStrike" dirty="0">
                        <a:solidFill>
                          <a:srgbClr val="000000"/>
                        </a:solidFill>
                        <a:latin typeface="Calibri"/>
                      </a:endParaRPr>
                    </a:p>
                  </a:txBody>
                  <a:tcPr marL="9525" marR="9525" marT="9525" marB="0" anchor="b"/>
                </a:tc>
              </a:tr>
            </a:tbl>
          </a:graphicData>
        </a:graphic>
      </p:graphicFrame>
    </p:spTree>
    <p:extLst>
      <p:ext uri="{BB962C8B-B14F-4D97-AF65-F5344CB8AC3E}">
        <p14:creationId xmlns:p14="http://schemas.microsoft.com/office/powerpoint/2010/main" val="710796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23113062"/>
              </p:ext>
            </p:extLst>
          </p:nvPr>
        </p:nvGraphicFramePr>
        <p:xfrm>
          <a:off x="381000" y="1719263"/>
          <a:ext cx="8737600" cy="1495932"/>
        </p:xfrm>
        <a:graphic>
          <a:graphicData uri="http://schemas.openxmlformats.org/drawingml/2006/table">
            <a:tbl>
              <a:tblPr firstRow="1" bandRow="1">
                <a:tableStyleId>{5C22544A-7EE6-4342-B048-85BDC9FD1C3A}</a:tableStyleId>
              </a:tblPr>
              <a:tblGrid>
                <a:gridCol w="1747520"/>
                <a:gridCol w="1747520"/>
                <a:gridCol w="1747520"/>
                <a:gridCol w="1747520"/>
                <a:gridCol w="1747520"/>
              </a:tblGrid>
              <a:tr h="373983">
                <a:tc>
                  <a:txBody>
                    <a:bodyPr/>
                    <a:lstStyle/>
                    <a:p>
                      <a:pPr algn="l"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Collection </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Name</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January</a:t>
                      </a:r>
                      <a:r>
                        <a:rPr lang="en-US" sz="1100" b="0" i="0" u="none" strike="noStrike" baseline="0" dirty="0" smtClean="0">
                          <a:solidFill>
                            <a:srgbClr val="000000"/>
                          </a:solidFill>
                          <a:latin typeface="Calibri"/>
                        </a:rPr>
                        <a:t> 8</a:t>
                      </a:r>
                      <a:r>
                        <a:rPr lang="en-US" sz="1100" b="0" i="0" u="none" strike="noStrike" baseline="30000" dirty="0" smtClean="0">
                          <a:solidFill>
                            <a:srgbClr val="000000"/>
                          </a:solidFill>
                          <a:latin typeface="Calibri"/>
                        </a:rPr>
                        <a:t>th</a:t>
                      </a:r>
                      <a:r>
                        <a:rPr lang="en-US" sz="1100" b="0" i="0" u="none" strike="noStrike" baseline="0" dirty="0" smtClean="0">
                          <a:solidFill>
                            <a:srgbClr val="000000"/>
                          </a:solidFill>
                          <a:latin typeface="Calibri"/>
                        </a:rPr>
                        <a:t> </a:t>
                      </a:r>
                      <a:r>
                        <a:rPr lang="en-US" sz="1100" b="0" i="0" u="none" strike="noStrike" dirty="0" smtClean="0">
                          <a:solidFill>
                            <a:srgbClr val="000000"/>
                          </a:solidFill>
                          <a:latin typeface="Calibri"/>
                        </a:rPr>
                        <a:t>LEAs</a:t>
                      </a:r>
                      <a:r>
                        <a:rPr lang="en-US" sz="1100" b="0" i="0" u="none" strike="noStrike" baseline="0" dirty="0" smtClean="0">
                          <a:solidFill>
                            <a:srgbClr val="000000"/>
                          </a:solidFill>
                          <a:latin typeface="Calibri"/>
                        </a:rPr>
                        <a:t> with Respondents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January 8</a:t>
                      </a:r>
                      <a:r>
                        <a:rPr lang="en-US" sz="1100" b="0" i="0" u="none" strike="noStrike" baseline="30000" dirty="0" smtClean="0">
                          <a:solidFill>
                            <a:srgbClr val="000000"/>
                          </a:solidFill>
                          <a:latin typeface="Calibri"/>
                        </a:rPr>
                        <a:t>th</a:t>
                      </a:r>
                      <a:r>
                        <a:rPr lang="en-US" sz="1100" b="0" i="0" u="none" strike="noStrike" dirty="0" smtClean="0">
                          <a:solidFill>
                            <a:srgbClr val="000000"/>
                          </a:solidFill>
                          <a:latin typeface="Calibri"/>
                        </a:rPr>
                        <a:t> Number</a:t>
                      </a:r>
                      <a:r>
                        <a:rPr lang="en-US" sz="1100" b="0" i="0" u="none" strike="noStrike" baseline="0" dirty="0" smtClean="0">
                          <a:solidFill>
                            <a:srgbClr val="000000"/>
                          </a:solidFill>
                          <a:latin typeface="Calibri"/>
                        </a:rPr>
                        <a:t> of Respondents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LEAs</a:t>
                      </a:r>
                      <a:r>
                        <a:rPr lang="en-US" sz="1100" b="0" i="0" u="none" strike="noStrike" baseline="0" dirty="0" smtClean="0">
                          <a:solidFill>
                            <a:srgbClr val="000000"/>
                          </a:solidFill>
                          <a:latin typeface="Calibri"/>
                        </a:rPr>
                        <a:t> submitting Files</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DIR</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Directory</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mn-lt"/>
                        </a:rPr>
                        <a:t>193</a:t>
                      </a:r>
                      <a:endParaRPr lang="en-US" sz="1100" b="0" i="0" u="none" strike="noStrike" dirty="0">
                        <a:solidFill>
                          <a:srgbClr val="000000"/>
                        </a:solidFill>
                        <a:latin typeface="+mn-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336</a:t>
                      </a:r>
                    </a:p>
                  </a:txBody>
                  <a:tcPr marL="9525" marR="9525" marT="9525" marB="0" anchor="b"/>
                </a:tc>
                <a:tc>
                  <a:txBody>
                    <a:bodyPr/>
                    <a:lstStyle/>
                    <a:p>
                      <a:pPr algn="ctr" fontAlgn="b"/>
                      <a:r>
                        <a:rPr lang="en-US" sz="1100" b="0" i="0" u="none" strike="noStrike" dirty="0" smtClean="0">
                          <a:solidFill>
                            <a:srgbClr val="000000"/>
                          </a:solidFill>
                          <a:latin typeface="Calibri"/>
                        </a:rPr>
                        <a:t>-</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RTS</a:t>
                      </a:r>
                      <a:endParaRPr lang="en-US" sz="1100" b="0" i="0" u="none" strike="noStrike" dirty="0">
                        <a:solidFill>
                          <a:srgbClr val="000000"/>
                        </a:solidFill>
                        <a:latin typeface="Calibri"/>
                      </a:endParaRPr>
                    </a:p>
                  </a:txBody>
                  <a:tcPr marL="9525" marR="9525" marT="9525" marB="0" anchor="b"/>
                </a:tc>
                <a:tc>
                  <a:txBody>
                    <a:bodyPr/>
                    <a:lstStyle/>
                    <a:p>
                      <a:pPr algn="ctr"/>
                      <a:r>
                        <a:rPr lang="en-US" sz="1100" dirty="0" smtClean="0"/>
                        <a:t>RITS</a:t>
                      </a:r>
                      <a:r>
                        <a:rPr lang="en-US" sz="1100" baseline="0" dirty="0" smtClean="0"/>
                        <a:t> Batch File Upload</a:t>
                      </a:r>
                      <a:endParaRPr lang="en-US" sz="1100" dirty="0"/>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174</a:t>
                      </a:r>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371</a:t>
                      </a:r>
                    </a:p>
                  </a:txBody>
                  <a:tcPr marL="9525" marR="9525" marT="9525" marB="0" anchor="b"/>
                </a:tc>
                <a:tc>
                  <a:txBody>
                    <a:bodyPr/>
                    <a:lstStyle/>
                    <a:p>
                      <a:pPr algn="ctr"/>
                      <a:r>
                        <a:rPr lang="en-US" sz="1100" dirty="0" smtClean="0"/>
                        <a:t>-</a:t>
                      </a:r>
                      <a:endParaRPr lang="en-US" sz="1100" dirty="0"/>
                    </a:p>
                  </a:txBody>
                  <a:tcPr marL="9525" marR="9525" marT="9525" marB="0" anchor="b"/>
                </a:tc>
              </a:tr>
              <a:tr h="373983">
                <a:tc>
                  <a:txBody>
                    <a:bodyPr/>
                    <a:lstStyle/>
                    <a:p>
                      <a:pPr algn="l" fontAlgn="b"/>
                      <a:r>
                        <a:rPr lang="en-US" sz="1100" b="0" i="0" u="none" strike="noStrike" dirty="0" smtClean="0">
                          <a:solidFill>
                            <a:srgbClr val="000000"/>
                          </a:solidFill>
                          <a:latin typeface="Calibri"/>
                        </a:rPr>
                        <a:t>EDS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EDIS Batch File upload</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180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342</a:t>
                      </a:r>
                    </a:p>
                  </a:txBody>
                  <a:tcPr marL="9525" marR="9525" marT="9525" marB="0" anchor="b"/>
                </a:tc>
                <a:tc>
                  <a:txBody>
                    <a:bodyPr/>
                    <a:lstStyle/>
                    <a:p>
                      <a:pPr algn="ctr" fontAlgn="b"/>
                      <a:r>
                        <a:rPr lang="en-US" sz="1100" b="0" i="0" u="none" strike="noStrike" dirty="0" smtClean="0">
                          <a:solidFill>
                            <a:srgbClr val="000000"/>
                          </a:solidFill>
                          <a:latin typeface="Calibri"/>
                        </a:rPr>
                        <a:t>-</a:t>
                      </a:r>
                      <a:endParaRPr lang="en-US" sz="1100" b="0" i="0" u="none" strike="noStrike" dirty="0">
                        <a:solidFill>
                          <a:srgbClr val="000000"/>
                        </a:solidFill>
                        <a:latin typeface="Calibri"/>
                      </a:endParaRPr>
                    </a:p>
                  </a:txBody>
                  <a:tcPr marL="9525" marR="9525" marT="9525" marB="0" anchor="b"/>
                </a:tc>
              </a:tr>
            </a:tbl>
          </a:graphicData>
        </a:graphic>
      </p:graphicFrame>
      <p:sp>
        <p:nvSpPr>
          <p:cNvPr id="3" name="Title 2"/>
          <p:cNvSpPr>
            <a:spLocks noGrp="1"/>
          </p:cNvSpPr>
          <p:nvPr>
            <p:ph type="title"/>
          </p:nvPr>
        </p:nvSpPr>
        <p:spPr/>
        <p:txBody>
          <a:bodyPr/>
          <a:lstStyle/>
          <a:p>
            <a:r>
              <a:rPr lang="en-US" dirty="0" smtClean="0"/>
              <a:t>Year Round Collections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Tree>
    <p:extLst>
      <p:ext uri="{BB962C8B-B14F-4D97-AF65-F5344CB8AC3E}">
        <p14:creationId xmlns:p14="http://schemas.microsoft.com/office/powerpoint/2010/main" val="3151222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14771420"/>
              </p:ext>
            </p:extLst>
          </p:nvPr>
        </p:nvGraphicFramePr>
        <p:xfrm>
          <a:off x="116116" y="1719263"/>
          <a:ext cx="8853715" cy="3165274"/>
        </p:xfrm>
        <a:graphic>
          <a:graphicData uri="http://schemas.openxmlformats.org/drawingml/2006/table">
            <a:tbl>
              <a:tblPr firstRow="1" bandRow="1">
                <a:tableStyleId>{5C22544A-7EE6-4342-B048-85BDC9FD1C3A}</a:tableStyleId>
              </a:tblPr>
              <a:tblGrid>
                <a:gridCol w="1770743"/>
                <a:gridCol w="1770743"/>
                <a:gridCol w="1770743"/>
                <a:gridCol w="1770743"/>
                <a:gridCol w="1770743"/>
              </a:tblGrid>
              <a:tr h="373983">
                <a:tc>
                  <a:txBody>
                    <a:bodyPr/>
                    <a:lstStyle/>
                    <a:p>
                      <a:pPr algn="l"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Collection </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Name</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January</a:t>
                      </a:r>
                      <a:r>
                        <a:rPr lang="en-US" sz="1100" b="0" i="0" u="none" strike="noStrike" baseline="0" dirty="0" smtClean="0">
                          <a:solidFill>
                            <a:srgbClr val="000000"/>
                          </a:solidFill>
                          <a:latin typeface="Calibri"/>
                        </a:rPr>
                        <a:t> 16</a:t>
                      </a:r>
                      <a:r>
                        <a:rPr lang="en-US" sz="1100" b="0" i="0" u="none" strike="noStrike" baseline="30000" dirty="0" smtClean="0">
                          <a:solidFill>
                            <a:srgbClr val="000000"/>
                          </a:solidFill>
                          <a:latin typeface="Calibri"/>
                        </a:rPr>
                        <a:t>th</a:t>
                      </a:r>
                      <a:r>
                        <a:rPr lang="en-US" sz="1100" b="0" i="0" u="none" strike="noStrike" baseline="0" dirty="0" smtClean="0">
                          <a:solidFill>
                            <a:srgbClr val="000000"/>
                          </a:solidFill>
                          <a:latin typeface="Calibri"/>
                        </a:rPr>
                        <a:t> </a:t>
                      </a:r>
                      <a:r>
                        <a:rPr lang="en-US" sz="1100" b="0" i="0" u="none" strike="noStrike" dirty="0" smtClean="0">
                          <a:solidFill>
                            <a:srgbClr val="000000"/>
                          </a:solidFill>
                          <a:latin typeface="Calibri"/>
                        </a:rPr>
                        <a:t> LEAs</a:t>
                      </a:r>
                      <a:r>
                        <a:rPr lang="en-US" sz="1100" b="0" i="0" u="none" strike="noStrike" baseline="0" dirty="0" smtClean="0">
                          <a:solidFill>
                            <a:srgbClr val="000000"/>
                          </a:solidFill>
                          <a:latin typeface="Calibri"/>
                        </a:rPr>
                        <a:t> with Respondents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January</a:t>
                      </a:r>
                      <a:r>
                        <a:rPr lang="en-US" sz="1100" b="0" i="0" u="none" strike="noStrike" baseline="0" dirty="0" smtClean="0">
                          <a:solidFill>
                            <a:srgbClr val="000000"/>
                          </a:solidFill>
                          <a:latin typeface="Calibri"/>
                        </a:rPr>
                        <a:t> 16</a:t>
                      </a:r>
                      <a:r>
                        <a:rPr lang="en-US" sz="1100" b="0" i="0" u="none" strike="noStrike" baseline="30000" dirty="0" smtClean="0">
                          <a:solidFill>
                            <a:srgbClr val="000000"/>
                          </a:solidFill>
                          <a:latin typeface="Calibri"/>
                        </a:rPr>
                        <a:t>th</a:t>
                      </a:r>
                      <a:r>
                        <a:rPr lang="en-US" sz="1100" b="0" i="0" u="none" strike="noStrike" baseline="0" dirty="0" smtClean="0">
                          <a:solidFill>
                            <a:srgbClr val="000000"/>
                          </a:solidFill>
                          <a:latin typeface="Calibri"/>
                        </a:rPr>
                        <a:t> </a:t>
                      </a:r>
                      <a:r>
                        <a:rPr lang="en-US" sz="1100" b="0" i="0" u="none" strike="noStrike" dirty="0" smtClean="0">
                          <a:solidFill>
                            <a:srgbClr val="000000"/>
                          </a:solidFill>
                          <a:latin typeface="Calibri"/>
                        </a:rPr>
                        <a:t>Number</a:t>
                      </a:r>
                      <a:r>
                        <a:rPr lang="en-US" sz="1100" b="0" i="0" u="none" strike="noStrike" baseline="0" dirty="0" smtClean="0">
                          <a:solidFill>
                            <a:srgbClr val="000000"/>
                          </a:solidFill>
                          <a:latin typeface="Calibri"/>
                        </a:rPr>
                        <a:t> of Respondents</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LEAs</a:t>
                      </a:r>
                      <a:r>
                        <a:rPr lang="en-US" sz="1100" b="0" i="0" u="none" strike="noStrike" baseline="0" dirty="0" smtClean="0">
                          <a:solidFill>
                            <a:srgbClr val="000000"/>
                          </a:solidFill>
                          <a:latin typeface="Calibri"/>
                        </a:rPr>
                        <a:t> submitting Files</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ACT</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ACT SBD Collection</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158</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269</a:t>
                      </a:r>
                    </a:p>
                  </a:txBody>
                  <a:tcPr marL="9525" marR="9525" marT="9525" marB="0" anchor="b"/>
                </a:tc>
                <a:tc>
                  <a:txBody>
                    <a:bodyPr/>
                    <a:lstStyle/>
                    <a:p>
                      <a:pPr algn="ctr" fontAlgn="b"/>
                      <a:r>
                        <a:rPr lang="en-US" sz="1100" b="0" i="0" u="none" strike="noStrike" dirty="0" smtClean="0">
                          <a:solidFill>
                            <a:srgbClr val="000000"/>
                          </a:solidFill>
                          <a:latin typeface="Calibri"/>
                        </a:rPr>
                        <a:t>0</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ACC</a:t>
                      </a:r>
                      <a:endParaRPr lang="en-US" sz="1100" b="0" i="0" u="none" strike="noStrike" dirty="0">
                        <a:solidFill>
                          <a:srgbClr val="000000"/>
                        </a:solidFill>
                        <a:latin typeface="Calibri"/>
                      </a:endParaRPr>
                    </a:p>
                  </a:txBody>
                  <a:tcPr marL="9525" marR="9525" marT="9525" marB="0" anchor="b"/>
                </a:tc>
                <a:tc>
                  <a:txBody>
                    <a:bodyPr/>
                    <a:lstStyle/>
                    <a:p>
                      <a:pPr algn="ctr"/>
                      <a:r>
                        <a:rPr lang="en-US" sz="1100" dirty="0" smtClean="0"/>
                        <a:t>Access SBD Collection</a:t>
                      </a:r>
                      <a:endParaRPr lang="en-US" sz="1100" dirty="0"/>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151</a:t>
                      </a:r>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264</a:t>
                      </a:r>
                    </a:p>
                  </a:txBody>
                  <a:tcPr marL="9525" marR="9525" marT="9525" marB="0" anchor="b"/>
                </a:tc>
                <a:tc>
                  <a:txBody>
                    <a:bodyPr/>
                    <a:lstStyle/>
                    <a:p>
                      <a:pPr algn="ctr"/>
                      <a:r>
                        <a:rPr lang="en-US" sz="1100" dirty="0" smtClean="0"/>
                        <a:t>0</a:t>
                      </a:r>
                      <a:endParaRPr lang="en-US" sz="1100" dirty="0"/>
                    </a:p>
                  </a:txBody>
                  <a:tcPr marL="9525" marR="9525" marT="9525" marB="0" anchor="b"/>
                </a:tc>
              </a:tr>
              <a:tr h="373983">
                <a:tc>
                  <a:txBody>
                    <a:bodyPr/>
                    <a:lstStyle/>
                    <a:p>
                      <a:pPr algn="l" fontAlgn="b"/>
                      <a:r>
                        <a:rPr lang="en-US" sz="1100" b="0" i="0" u="none" strike="noStrike" dirty="0" smtClean="0">
                          <a:solidFill>
                            <a:srgbClr val="000000"/>
                          </a:solidFill>
                          <a:latin typeface="Calibri"/>
                        </a:rPr>
                        <a:t>TCP</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TCAP SBD Collection</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160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279</a:t>
                      </a:r>
                    </a:p>
                  </a:txBody>
                  <a:tcPr marL="9525" marR="9525" marT="9525" marB="0" anchor="b"/>
                </a:tc>
                <a:tc>
                  <a:txBody>
                    <a:bodyPr/>
                    <a:lstStyle/>
                    <a:p>
                      <a:pPr algn="ctr" fontAlgn="b"/>
                      <a:r>
                        <a:rPr lang="en-US" sz="1100" b="0" i="0" u="none" strike="noStrike" dirty="0" smtClean="0">
                          <a:solidFill>
                            <a:srgbClr val="000000"/>
                          </a:solidFill>
                          <a:latin typeface="Calibri"/>
                        </a:rPr>
                        <a:t>0</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RCM</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Report Card March</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146</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232</a:t>
                      </a:r>
                    </a:p>
                  </a:txBody>
                  <a:tcPr marL="9525" marR="9525" marT="9525" marB="0" anchor="b"/>
                </a:tc>
                <a:tc>
                  <a:txBody>
                    <a:bodyPr/>
                    <a:lstStyle/>
                    <a:p>
                      <a:pPr algn="ctr" fontAlgn="b"/>
                      <a:r>
                        <a:rPr lang="en-US" sz="1100" b="0" i="0" u="none" strike="noStrike" dirty="0" smtClean="0">
                          <a:solidFill>
                            <a:srgbClr val="000000"/>
                          </a:solidFill>
                          <a:latin typeface="Calibri"/>
                        </a:rPr>
                        <a:t>0</a:t>
                      </a:r>
                      <a:endParaRPr lang="en-US" sz="1100" b="0" i="0" u="none" strike="noStrike" dirty="0">
                        <a:solidFill>
                          <a:srgbClr val="000000"/>
                        </a:solidFill>
                        <a:latin typeface="Calibri"/>
                      </a:endParaRPr>
                    </a:p>
                  </a:txBody>
                  <a:tcPr marL="9525" marR="9525" marT="9525" marB="0" anchor="b"/>
                </a:tc>
              </a:tr>
              <a:tr h="547393">
                <a:tc>
                  <a:txBody>
                    <a:bodyPr/>
                    <a:lstStyle/>
                    <a:p>
                      <a:pPr algn="l" fontAlgn="b"/>
                      <a:r>
                        <a:rPr lang="en-US" sz="1100" b="0" i="0" u="none" strike="noStrike" dirty="0" smtClean="0">
                          <a:solidFill>
                            <a:srgbClr val="000000"/>
                          </a:solidFill>
                          <a:latin typeface="Calibri"/>
                        </a:rPr>
                        <a:t>FIN</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Finance December</a:t>
                      </a:r>
                    </a:p>
                  </a:txBody>
                  <a:tcPr marL="9525" marR="9525" marT="9525" marB="0" anchor="b"/>
                </a:tc>
                <a:tc>
                  <a:txBody>
                    <a:bodyPr/>
                    <a:lstStyle/>
                    <a:p>
                      <a:pPr algn="ctr" fontAlgn="b"/>
                      <a:r>
                        <a:rPr lang="en-US" sz="1100" b="0" i="0" u="none" strike="noStrike" dirty="0" smtClean="0">
                          <a:solidFill>
                            <a:srgbClr val="000000"/>
                          </a:solidFill>
                          <a:latin typeface="+mn-lt"/>
                        </a:rPr>
                        <a:t>204</a:t>
                      </a:r>
                      <a:endParaRPr lang="en-US" sz="1100" b="0" i="0" u="none" strike="noStrike" dirty="0">
                        <a:solidFill>
                          <a:srgbClr val="000000"/>
                        </a:solidFill>
                        <a:latin typeface="+mn-lt"/>
                      </a:endParaRPr>
                    </a:p>
                  </a:txBody>
                  <a:tcPr marL="9525" marR="9525" marT="9525" marB="0" anchor="b"/>
                </a:tc>
                <a:tc>
                  <a:txBody>
                    <a:bodyPr/>
                    <a:lstStyle/>
                    <a:p>
                      <a:pPr algn="ctr" fontAlgn="b"/>
                      <a:r>
                        <a:rPr lang="en-US" sz="1100" b="0" i="0" u="none" strike="noStrike" dirty="0" smtClean="0">
                          <a:solidFill>
                            <a:srgbClr val="000000"/>
                          </a:solidFill>
                          <a:latin typeface="+mn-lt"/>
                        </a:rPr>
                        <a:t>353</a:t>
                      </a:r>
                      <a:endParaRPr lang="en-US" sz="1100" b="0" i="0" u="none" strike="noStrike" dirty="0">
                        <a:solidFill>
                          <a:srgbClr val="000000"/>
                        </a:solidFill>
                        <a:latin typeface="+mn-lt"/>
                      </a:endParaRPr>
                    </a:p>
                  </a:txBody>
                  <a:tcPr marL="9525" marR="9525" marT="9525" marB="0" anchor="b"/>
                </a:tc>
                <a:tc>
                  <a:txBody>
                    <a:bodyPr/>
                    <a:lstStyle/>
                    <a:p>
                      <a:pPr algn="ctr" fontAlgn="b"/>
                      <a:r>
                        <a:rPr lang="en-US" sz="1100" b="0" i="0" u="none" strike="noStrike" dirty="0" smtClean="0">
                          <a:solidFill>
                            <a:srgbClr val="000000"/>
                          </a:solidFill>
                          <a:latin typeface="Calibri"/>
                        </a:rPr>
                        <a:t>189</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11G</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11</a:t>
                      </a:r>
                      <a:r>
                        <a:rPr lang="en-US" sz="1100" b="0" i="0" u="none" strike="noStrike" baseline="30000" dirty="0" smtClean="0">
                          <a:solidFill>
                            <a:srgbClr val="000000"/>
                          </a:solidFill>
                          <a:latin typeface="Calibri"/>
                        </a:rPr>
                        <a:t>th</a:t>
                      </a:r>
                      <a:r>
                        <a:rPr lang="en-US" sz="1100" b="0" i="0" u="none" strike="noStrike" dirty="0" smtClean="0">
                          <a:solidFill>
                            <a:srgbClr val="000000"/>
                          </a:solidFill>
                          <a:latin typeface="Calibri"/>
                        </a:rPr>
                        <a:t> Grade Assessment</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147</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271</a:t>
                      </a:r>
                    </a:p>
                  </a:txBody>
                  <a:tcPr marL="9525" marR="9525" marT="9525" marB="0" anchor="b"/>
                </a:tc>
                <a:tc>
                  <a:txBody>
                    <a:bodyPr/>
                    <a:lstStyle/>
                    <a:p>
                      <a:pPr algn="ctr" fontAlgn="b"/>
                      <a:r>
                        <a:rPr lang="en-US" sz="1100" b="0" i="0" u="none" strike="noStrike" dirty="0" smtClean="0">
                          <a:solidFill>
                            <a:srgbClr val="000000"/>
                          </a:solidFill>
                          <a:latin typeface="Calibri"/>
                        </a:rPr>
                        <a:t>0</a:t>
                      </a:r>
                      <a:endParaRPr lang="en-US" sz="1100" b="0" i="0" u="none" strike="noStrike" dirty="0">
                        <a:solidFill>
                          <a:srgbClr val="000000"/>
                        </a:solidFill>
                        <a:latin typeface="Calibri"/>
                      </a:endParaRPr>
                    </a:p>
                  </a:txBody>
                  <a:tcPr marL="9525" marR="9525" marT="9525" marB="0" anchor="b"/>
                </a:tc>
              </a:tr>
              <a:tr h="373983">
                <a:tc>
                  <a:txBody>
                    <a:bodyPr/>
                    <a:lstStyle/>
                    <a:p>
                      <a:pPr algn="l" fontAlgn="b"/>
                      <a:r>
                        <a:rPr lang="en-US" sz="1100" b="0" i="0" u="none" strike="noStrike" dirty="0" smtClean="0">
                          <a:solidFill>
                            <a:srgbClr val="000000"/>
                          </a:solidFill>
                          <a:latin typeface="Calibri"/>
                        </a:rPr>
                        <a:t>RED</a:t>
                      </a:r>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READ Collection</a:t>
                      </a:r>
                      <a:endParaRPr lang="en-US" sz="1100" b="0" i="0" u="none" strike="noStrike" dirty="0">
                        <a:solidFill>
                          <a:srgbClr val="000000"/>
                        </a:solidFill>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128</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mn-lt"/>
                        </a:rPr>
                        <a:t>229</a:t>
                      </a:r>
                    </a:p>
                  </a:txBody>
                  <a:tcPr marL="9525" marR="9525" marT="9525" marB="0" anchor="b"/>
                </a:tc>
                <a:tc>
                  <a:txBody>
                    <a:bodyPr/>
                    <a:lstStyle/>
                    <a:p>
                      <a:pPr algn="ctr" fontAlgn="b"/>
                      <a:r>
                        <a:rPr lang="en-US" sz="1100" b="0" i="0" u="none" strike="noStrike" dirty="0" smtClean="0">
                          <a:solidFill>
                            <a:srgbClr val="000000"/>
                          </a:solidFill>
                          <a:latin typeface="Calibri"/>
                        </a:rPr>
                        <a:t>0</a:t>
                      </a:r>
                      <a:endParaRPr lang="en-US" sz="1100" b="0" i="0" u="none" strike="noStrike" dirty="0">
                        <a:solidFill>
                          <a:srgbClr val="000000"/>
                        </a:solidFill>
                        <a:latin typeface="Calibri"/>
                      </a:endParaRPr>
                    </a:p>
                  </a:txBody>
                  <a:tcPr marL="9525" marR="9525" marT="9525" marB="0" anchor="b"/>
                </a:tc>
              </a:tr>
            </a:tbl>
          </a:graphicData>
        </a:graphic>
      </p:graphicFrame>
      <p:sp>
        <p:nvSpPr>
          <p:cNvPr id="3" name="Title 2"/>
          <p:cNvSpPr>
            <a:spLocks noGrp="1"/>
          </p:cNvSpPr>
          <p:nvPr>
            <p:ph type="title"/>
          </p:nvPr>
        </p:nvSpPr>
        <p:spPr/>
        <p:txBody>
          <a:bodyPr/>
          <a:lstStyle/>
          <a:p>
            <a:r>
              <a:rPr lang="en-US" dirty="0" smtClean="0"/>
              <a:t>Periodic Collections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21503452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d5ae3dd7-3639-4d34-ac28-61085198aea5"/>
  <p:tag name="ARTICULATE_SLIDE_PAUSE" val="1"/>
  <p:tag name="ARTICULATE_NAV_LEVEL" val="1"/>
  <p:tag name="ARTICULATE_PLAYLIST_ID" val="-1"/>
  <p:tag name="ARTICULATE_LOCK_SLIDE" val="0"/>
  <p:tag name="ARTICULATE_SLIDE_NAV" val="5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CDE THEME">
  <a:themeElements>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themeOverride>
</file>

<file path=docProps/app.xml><?xml version="1.0" encoding="utf-8"?>
<Properties xmlns="http://schemas.openxmlformats.org/officeDocument/2006/extended-properties" xmlns:vt="http://schemas.openxmlformats.org/officeDocument/2006/docPropsVTypes">
  <Template>CDE THEME.thmx</Template>
  <TotalTime>14771</TotalTime>
  <Words>2860</Words>
  <Application>Microsoft Office PowerPoint</Application>
  <PresentationFormat>On-screen Show (4:3)</PresentationFormat>
  <Paragraphs>519</Paragraphs>
  <Slides>53</Slides>
  <Notes>8</Notes>
  <HiddenSlides>0</HiddenSlides>
  <MMClips>0</MMClips>
  <ScaleCrop>false</ScaleCrop>
  <HeadingPairs>
    <vt:vector size="4" baseType="variant">
      <vt:variant>
        <vt:lpstr>Theme</vt:lpstr>
      </vt:variant>
      <vt:variant>
        <vt:i4>2</vt:i4>
      </vt:variant>
      <vt:variant>
        <vt:lpstr>Slide Titles</vt:lpstr>
      </vt:variant>
      <vt:variant>
        <vt:i4>53</vt:i4>
      </vt:variant>
    </vt:vector>
  </HeadingPairs>
  <TitlesOfParts>
    <vt:vector size="55" baseType="lpstr">
      <vt:lpstr>CDE THEME</vt:lpstr>
      <vt:lpstr>1_CDE THEME</vt:lpstr>
      <vt:lpstr>January 23rd, 2014 Town Hall</vt:lpstr>
      <vt:lpstr>Webinar Etiquette</vt:lpstr>
      <vt:lpstr>Introductions </vt:lpstr>
      <vt:lpstr>Agenda</vt:lpstr>
      <vt:lpstr>Data Pipeline Statistics</vt:lpstr>
      <vt:lpstr>Interchanges</vt:lpstr>
      <vt:lpstr>Snapshot</vt:lpstr>
      <vt:lpstr>Year Round Collections</vt:lpstr>
      <vt:lpstr>Periodic Collections</vt:lpstr>
      <vt:lpstr>Non-Pipeline Related Collections</vt:lpstr>
      <vt:lpstr>Reminder to LAMs</vt:lpstr>
      <vt:lpstr>Managing Users</vt:lpstr>
      <vt:lpstr>Highly Qualified Online System (HQOS) </vt:lpstr>
      <vt:lpstr>HQOS Bugs</vt:lpstr>
      <vt:lpstr>HQOS Bugs Recently Fixed</vt:lpstr>
      <vt:lpstr>Current HQOS Bugs</vt:lpstr>
      <vt:lpstr>What do I do now?</vt:lpstr>
      <vt:lpstr>Cleaning Up HQOS Records</vt:lpstr>
      <vt:lpstr>HQOS Reminders</vt:lpstr>
      <vt:lpstr>HQOS Reminders, Cont.</vt:lpstr>
      <vt:lpstr>Staff Interchange </vt:lpstr>
      <vt:lpstr>Staff Interchange:  Defect Status</vt:lpstr>
      <vt:lpstr>Human Resources</vt:lpstr>
      <vt:lpstr>Human Resources: Defect Status</vt:lpstr>
      <vt:lpstr>Teacher Student Data Link</vt:lpstr>
      <vt:lpstr>Special Education December </vt:lpstr>
      <vt:lpstr>TIMELINE EXTENDED</vt:lpstr>
      <vt:lpstr>UPCOMING DEADLINES</vt:lpstr>
      <vt:lpstr>Report Review Week</vt:lpstr>
      <vt:lpstr>EXCEPTIONS</vt:lpstr>
      <vt:lpstr>Child and Participation Records </vt:lpstr>
      <vt:lpstr>Year to Year  </vt:lpstr>
      <vt:lpstr>IEP BUGS</vt:lpstr>
      <vt:lpstr>SPECIAL EDUCATION  DECEMBER COUNT BUSINESS RULE BUGS</vt:lpstr>
      <vt:lpstr>SPECIAL EDUCATION  DECEMBER COUNT BUSINESS RULE BUGS</vt:lpstr>
      <vt:lpstr>SPECIAL EDUCATION  DECEMBER COUNT BUSINESS RULE BUGS</vt:lpstr>
      <vt:lpstr>WARNING</vt:lpstr>
      <vt:lpstr>REPORT BUGS</vt:lpstr>
      <vt:lpstr>WEBINAR</vt:lpstr>
      <vt:lpstr>Special Education  Technical Assistance Helpful Hints</vt:lpstr>
      <vt:lpstr>Contact Information</vt:lpstr>
      <vt:lpstr>11th Grade Alternate</vt:lpstr>
      <vt:lpstr>Now - Jan. 27 LAM Assigns Roles to Access to 11G</vt:lpstr>
      <vt:lpstr>Snapshot User Roles within Data Pipeline Assigned by District LAM</vt:lpstr>
      <vt:lpstr>Jan. 27-Jan. 31 Preliminary Snapshot</vt:lpstr>
      <vt:lpstr>Troubleshooting</vt:lpstr>
      <vt:lpstr>Miss the Training on Jan. 8th ?</vt:lpstr>
      <vt:lpstr>You are welcome to call or email with questions!</vt:lpstr>
      <vt:lpstr>End of Year release</vt:lpstr>
      <vt:lpstr>2012-2013 End of Year  public reports</vt:lpstr>
      <vt:lpstr>Cognos </vt:lpstr>
      <vt:lpstr>Cognos</vt:lpstr>
      <vt:lpstr>January 23rd Town Hall</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Smith,Kevin</cp:lastModifiedBy>
  <cp:revision>495</cp:revision>
  <cp:lastPrinted>2014-01-15T15:37:06Z</cp:lastPrinted>
  <dcterms:created xsi:type="dcterms:W3CDTF">2012-07-16T02:29:43Z</dcterms:created>
  <dcterms:modified xsi:type="dcterms:W3CDTF">2014-01-23T02:44:42Z</dcterms:modified>
</cp:coreProperties>
</file>