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3" r:id="rId2"/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797" r:id="rId12"/>
    <p:sldId id="834" r:id="rId13"/>
    <p:sldId id="835" r:id="rId14"/>
    <p:sldId id="836" r:id="rId15"/>
    <p:sldId id="837" r:id="rId16"/>
    <p:sldId id="798" r:id="rId17"/>
    <p:sldId id="815" r:id="rId18"/>
    <p:sldId id="816" r:id="rId19"/>
    <p:sldId id="817" r:id="rId20"/>
    <p:sldId id="818" r:id="rId21"/>
    <p:sldId id="820" r:id="rId22"/>
    <p:sldId id="823" r:id="rId23"/>
    <p:sldId id="821" r:id="rId24"/>
    <p:sldId id="822" r:id="rId25"/>
    <p:sldId id="805" r:id="rId26"/>
    <p:sldId id="843" r:id="rId27"/>
    <p:sldId id="844" r:id="rId28"/>
    <p:sldId id="845" r:id="rId29"/>
    <p:sldId id="846" r:id="rId30"/>
    <p:sldId id="830" r:id="rId31"/>
    <p:sldId id="847" r:id="rId32"/>
    <p:sldId id="811" r:id="rId33"/>
    <p:sldId id="839" r:id="rId34"/>
    <p:sldId id="842" r:id="rId35"/>
    <p:sldId id="841" r:id="rId36"/>
    <p:sldId id="832" r:id="rId37"/>
    <p:sldId id="833" r:id="rId38"/>
    <p:sldId id="317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verson, Annette" initials="S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85F"/>
    <a:srgbClr val="6666FF"/>
    <a:srgbClr val="372F69"/>
    <a:srgbClr val="F9F9F9"/>
    <a:srgbClr val="FFFFFF"/>
    <a:srgbClr val="0066CC"/>
    <a:srgbClr val="6EC4E7"/>
    <a:srgbClr val="0000FF"/>
    <a:srgbClr val="CC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66" autoAdjust="0"/>
  </p:normalViewPr>
  <p:slideViewPr>
    <p:cSldViewPr snapToGrid="0">
      <p:cViewPr varScale="1">
        <p:scale>
          <a:sx n="89" d="100"/>
          <a:sy n="89" d="100"/>
        </p:scale>
        <p:origin x="-1243" y="-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603B7-5F95-4E8C-AC2D-8985B337DA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761AA5-8EA2-4F07-A826-12726A2240E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 smtClean="0">
              <a:solidFill>
                <a:schemeClr val="tx1"/>
              </a:solidFill>
            </a:rPr>
            <a:t>January</a:t>
          </a:r>
          <a:endParaRPr lang="en-US" sz="3600" b="1" dirty="0">
            <a:solidFill>
              <a:schemeClr val="tx1"/>
            </a:solidFill>
          </a:endParaRPr>
        </a:p>
      </dgm:t>
    </dgm:pt>
    <dgm:pt modelId="{890058E3-35FD-43CD-BD9C-B16FEA6FB82C}" type="parTrans" cxnId="{0BDABC1D-73AD-4C75-8E8E-71D835094E08}">
      <dgm:prSet/>
      <dgm:spPr/>
      <dgm:t>
        <a:bodyPr/>
        <a:lstStyle/>
        <a:p>
          <a:endParaRPr lang="en-US"/>
        </a:p>
      </dgm:t>
    </dgm:pt>
    <dgm:pt modelId="{339E2C66-9FD1-4DD4-A08D-F458367C79FB}" type="sibTrans" cxnId="{0BDABC1D-73AD-4C75-8E8E-71D835094E08}">
      <dgm:prSet/>
      <dgm:spPr/>
      <dgm:t>
        <a:bodyPr/>
        <a:lstStyle/>
        <a:p>
          <a:endParaRPr lang="en-US"/>
        </a:p>
      </dgm:t>
    </dgm:pt>
    <dgm:pt modelId="{6DC2496A-C699-4633-B73A-165A2F8D725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/>
            <a:t>Wednesday January 23</a:t>
          </a:r>
          <a:r>
            <a:rPr lang="en-US" sz="1800" b="1" baseline="30000" dirty="0" smtClean="0"/>
            <a:t>rd</a:t>
          </a:r>
          <a:r>
            <a:rPr lang="en-US" sz="1800" b="1" dirty="0" smtClean="0"/>
            <a:t>: All errors resolved – </a:t>
          </a:r>
          <a:r>
            <a:rPr lang="en-US" sz="1800" b="1" dirty="0" smtClean="0"/>
            <a:t>complete snapshot</a:t>
          </a:r>
          <a:endParaRPr lang="en-US" sz="1800" b="1" dirty="0"/>
        </a:p>
      </dgm:t>
    </dgm:pt>
    <dgm:pt modelId="{EC1C9A00-C69E-45B9-9507-DC5B1FD8D718}" type="parTrans" cxnId="{75EEFB14-8203-4DFB-A150-A8F7C4BF7C4C}">
      <dgm:prSet/>
      <dgm:spPr/>
      <dgm:t>
        <a:bodyPr/>
        <a:lstStyle/>
        <a:p>
          <a:endParaRPr lang="en-US"/>
        </a:p>
      </dgm:t>
    </dgm:pt>
    <dgm:pt modelId="{21E4FC76-DA1D-460D-A742-27826334E7A5}" type="sibTrans" cxnId="{75EEFB14-8203-4DFB-A150-A8F7C4BF7C4C}">
      <dgm:prSet/>
      <dgm:spPr/>
      <dgm:t>
        <a:bodyPr/>
        <a:lstStyle/>
        <a:p>
          <a:endParaRPr lang="en-US"/>
        </a:p>
      </dgm:t>
    </dgm:pt>
    <dgm:pt modelId="{1D3FF79E-44EC-44CE-A600-BC1781F0D90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400" b="0" dirty="0" smtClean="0"/>
            <a:t>  </a:t>
          </a:r>
          <a:r>
            <a:rPr lang="en-US" sz="1600" b="0" dirty="0" smtClean="0"/>
            <a:t>January </a:t>
          </a:r>
          <a:r>
            <a:rPr lang="en-US" sz="1600" b="0" dirty="0" smtClean="0"/>
            <a:t>24 – 31 : Report Review</a:t>
          </a:r>
          <a:endParaRPr lang="en-US" sz="1600" b="0" dirty="0"/>
        </a:p>
      </dgm:t>
    </dgm:pt>
    <dgm:pt modelId="{604BAE30-CE84-43BD-951B-D6F68DA8FBA6}" type="sibTrans" cxnId="{B12E8390-93F6-4B72-A9C3-F279612C1280}">
      <dgm:prSet/>
      <dgm:spPr/>
      <dgm:t>
        <a:bodyPr/>
        <a:lstStyle/>
        <a:p>
          <a:endParaRPr lang="en-US"/>
        </a:p>
      </dgm:t>
    </dgm:pt>
    <dgm:pt modelId="{64FEBBD2-B219-48BF-8798-2966AAEA977B}" type="parTrans" cxnId="{B12E8390-93F6-4B72-A9C3-F279612C1280}">
      <dgm:prSet/>
      <dgm:spPr/>
      <dgm:t>
        <a:bodyPr/>
        <a:lstStyle/>
        <a:p>
          <a:endParaRPr lang="en-US"/>
        </a:p>
      </dgm:t>
    </dgm:pt>
    <dgm:pt modelId="{38746D97-0721-4F8D-9D5B-9FB3F628C1E0}" type="pres">
      <dgm:prSet presAssocID="{047603B7-5F95-4E8C-AC2D-8985B337DA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54AC10-45E0-4D46-8645-0CDEA837B23B}" type="pres">
      <dgm:prSet presAssocID="{0A761AA5-8EA2-4F07-A826-12726A2240EE}" presName="parentLin" presStyleCnt="0"/>
      <dgm:spPr/>
    </dgm:pt>
    <dgm:pt modelId="{EBEBA1C0-F3DC-4F7D-B1B7-4BD4C9C11C16}" type="pres">
      <dgm:prSet presAssocID="{0A761AA5-8EA2-4F07-A826-12726A2240E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0F9FCB0-0D2C-4C06-A347-3F3622AE6285}" type="pres">
      <dgm:prSet presAssocID="{0A761AA5-8EA2-4F07-A826-12726A2240EE}" presName="parentText" presStyleLbl="node1" presStyleIdx="0" presStyleCnt="1" custScaleX="96360" custScaleY="56400" custLinFactNeighborX="-13002" custLinFactNeighborY="-551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AB8A0-FC76-4CF0-9B4F-C79C0842CD9F}" type="pres">
      <dgm:prSet presAssocID="{0A761AA5-8EA2-4F07-A826-12726A2240EE}" presName="negativeSpace" presStyleCnt="0"/>
      <dgm:spPr/>
    </dgm:pt>
    <dgm:pt modelId="{926C4041-7D5F-4D29-987F-960F78FB88F2}" type="pres">
      <dgm:prSet presAssocID="{0A761AA5-8EA2-4F07-A826-12726A2240EE}" presName="childText" presStyleLbl="conFgAcc1" presStyleIdx="0" presStyleCnt="1" custScaleX="100000" custScaleY="67007" custLinFactNeighborX="48" custLinFactNeighborY="-71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2E8390-93F6-4B72-A9C3-F279612C1280}" srcId="{0A761AA5-8EA2-4F07-A826-12726A2240EE}" destId="{1D3FF79E-44EC-44CE-A600-BC1781F0D908}" srcOrd="1" destOrd="0" parTransId="{64FEBBD2-B219-48BF-8798-2966AAEA977B}" sibTransId="{604BAE30-CE84-43BD-951B-D6F68DA8FBA6}"/>
    <dgm:cxn modelId="{0BDABC1D-73AD-4C75-8E8E-71D835094E08}" srcId="{047603B7-5F95-4E8C-AC2D-8985B337DAAD}" destId="{0A761AA5-8EA2-4F07-A826-12726A2240EE}" srcOrd="0" destOrd="0" parTransId="{890058E3-35FD-43CD-BD9C-B16FEA6FB82C}" sibTransId="{339E2C66-9FD1-4DD4-A08D-F458367C79FB}"/>
    <dgm:cxn modelId="{75EEFB14-8203-4DFB-A150-A8F7C4BF7C4C}" srcId="{0A761AA5-8EA2-4F07-A826-12726A2240EE}" destId="{6DC2496A-C699-4633-B73A-165A2F8D7255}" srcOrd="0" destOrd="0" parTransId="{EC1C9A00-C69E-45B9-9507-DC5B1FD8D718}" sibTransId="{21E4FC76-DA1D-460D-A742-27826334E7A5}"/>
    <dgm:cxn modelId="{E8C5431F-5702-407E-83C7-F2B9BEEAE6F8}" type="presOf" srcId="{1D3FF79E-44EC-44CE-A600-BC1781F0D908}" destId="{926C4041-7D5F-4D29-987F-960F78FB88F2}" srcOrd="0" destOrd="1" presId="urn:microsoft.com/office/officeart/2005/8/layout/list1"/>
    <dgm:cxn modelId="{55469B5B-D4E9-4E4C-9E36-639DEDE7E958}" type="presOf" srcId="{047603B7-5F95-4E8C-AC2D-8985B337DAAD}" destId="{38746D97-0721-4F8D-9D5B-9FB3F628C1E0}" srcOrd="0" destOrd="0" presId="urn:microsoft.com/office/officeart/2005/8/layout/list1"/>
    <dgm:cxn modelId="{6FE09326-ED33-4EE7-B240-4CD2AA9DAE39}" type="presOf" srcId="{0A761AA5-8EA2-4F07-A826-12726A2240EE}" destId="{00F9FCB0-0D2C-4C06-A347-3F3622AE6285}" srcOrd="1" destOrd="0" presId="urn:microsoft.com/office/officeart/2005/8/layout/list1"/>
    <dgm:cxn modelId="{C4156AC3-F276-4C1F-BB2B-928DB5B9AAA2}" type="presOf" srcId="{0A761AA5-8EA2-4F07-A826-12726A2240EE}" destId="{EBEBA1C0-F3DC-4F7D-B1B7-4BD4C9C11C16}" srcOrd="0" destOrd="0" presId="urn:microsoft.com/office/officeart/2005/8/layout/list1"/>
    <dgm:cxn modelId="{067D75B5-3CC9-4C69-AEF9-FEEBA5652F39}" type="presOf" srcId="{6DC2496A-C699-4633-B73A-165A2F8D7255}" destId="{926C4041-7D5F-4D29-987F-960F78FB88F2}" srcOrd="0" destOrd="0" presId="urn:microsoft.com/office/officeart/2005/8/layout/list1"/>
    <dgm:cxn modelId="{890B5CB2-3298-4102-A897-B81BA3D6D855}" type="presParOf" srcId="{38746D97-0721-4F8D-9D5B-9FB3F628C1E0}" destId="{A054AC10-45E0-4D46-8645-0CDEA837B23B}" srcOrd="0" destOrd="0" presId="urn:microsoft.com/office/officeart/2005/8/layout/list1"/>
    <dgm:cxn modelId="{4E98AFBB-9E6C-430C-B920-22EA37707CA6}" type="presParOf" srcId="{A054AC10-45E0-4D46-8645-0CDEA837B23B}" destId="{EBEBA1C0-F3DC-4F7D-B1B7-4BD4C9C11C16}" srcOrd="0" destOrd="0" presId="urn:microsoft.com/office/officeart/2005/8/layout/list1"/>
    <dgm:cxn modelId="{8F20F78F-F4EC-4F10-B431-D63D9EB58145}" type="presParOf" srcId="{A054AC10-45E0-4D46-8645-0CDEA837B23B}" destId="{00F9FCB0-0D2C-4C06-A347-3F3622AE6285}" srcOrd="1" destOrd="0" presId="urn:microsoft.com/office/officeart/2005/8/layout/list1"/>
    <dgm:cxn modelId="{EE34A854-6633-4C22-8C2D-7DFD62E3D364}" type="presParOf" srcId="{38746D97-0721-4F8D-9D5B-9FB3F628C1E0}" destId="{149AB8A0-FC76-4CF0-9B4F-C79C0842CD9F}" srcOrd="1" destOrd="0" presId="urn:microsoft.com/office/officeart/2005/8/layout/list1"/>
    <dgm:cxn modelId="{F20CD309-7BFF-4341-9C32-5B0B3BA0B252}" type="presParOf" srcId="{38746D97-0721-4F8D-9D5B-9FB3F628C1E0}" destId="{926C4041-7D5F-4D29-987F-960F78FB88F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603B7-5F95-4E8C-AC2D-8985B337DAA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23186-DA4D-4F9E-8801-62520E28BA0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/>
            <a:t>December</a:t>
          </a:r>
          <a:endParaRPr lang="en-US" sz="2800" dirty="0"/>
        </a:p>
      </dgm:t>
    </dgm:pt>
    <dgm:pt modelId="{51CD7EAB-326A-447B-BE7A-3C80A18D5FBE}" type="parTrans" cxnId="{61649342-96C6-451D-BC0F-6FEC4DAFDA9B}">
      <dgm:prSet/>
      <dgm:spPr/>
      <dgm:t>
        <a:bodyPr/>
        <a:lstStyle/>
        <a:p>
          <a:endParaRPr lang="en-US"/>
        </a:p>
      </dgm:t>
    </dgm:pt>
    <dgm:pt modelId="{0649CC89-D4DD-4C2E-A58A-ABE3C0821F13}" type="sibTrans" cxnId="{61649342-96C6-451D-BC0F-6FEC4DAFDA9B}">
      <dgm:prSet/>
      <dgm:spPr/>
      <dgm:t>
        <a:bodyPr/>
        <a:lstStyle/>
        <a:p>
          <a:endParaRPr lang="en-US"/>
        </a:p>
      </dgm:t>
    </dgm:pt>
    <dgm:pt modelId="{0A761AA5-8EA2-4F07-A826-12726A2240EE}">
      <dgm:prSet phldrT="[Text]" custT="1"/>
      <dgm:spPr/>
      <dgm:t>
        <a:bodyPr/>
        <a:lstStyle/>
        <a:p>
          <a:r>
            <a:rPr lang="en-US" sz="2800" dirty="0" smtClean="0"/>
            <a:t>January</a:t>
          </a:r>
          <a:endParaRPr lang="en-US" sz="2800" dirty="0"/>
        </a:p>
      </dgm:t>
    </dgm:pt>
    <dgm:pt modelId="{890058E3-35FD-43CD-BD9C-B16FEA6FB82C}" type="parTrans" cxnId="{0BDABC1D-73AD-4C75-8E8E-71D835094E08}">
      <dgm:prSet/>
      <dgm:spPr/>
      <dgm:t>
        <a:bodyPr/>
        <a:lstStyle/>
        <a:p>
          <a:endParaRPr lang="en-US"/>
        </a:p>
      </dgm:t>
    </dgm:pt>
    <dgm:pt modelId="{339E2C66-9FD1-4DD4-A08D-F458367C79FB}" type="sibTrans" cxnId="{0BDABC1D-73AD-4C75-8E8E-71D835094E08}">
      <dgm:prSet/>
      <dgm:spPr/>
      <dgm:t>
        <a:bodyPr/>
        <a:lstStyle/>
        <a:p>
          <a:endParaRPr lang="en-US"/>
        </a:p>
      </dgm:t>
    </dgm:pt>
    <dgm:pt modelId="{6DC2496A-C699-4633-B73A-165A2F8D7255}">
      <dgm:prSet custT="1"/>
      <dgm:spPr/>
      <dgm:t>
        <a:bodyPr/>
        <a:lstStyle/>
        <a:p>
          <a:r>
            <a:rPr lang="en-US" sz="2400" b="1" dirty="0" smtClean="0">
              <a:solidFill>
                <a:srgbClr val="0000FF"/>
              </a:solidFill>
            </a:rPr>
            <a:t>Wednesday, January 23rd: HR Snapshot Created</a:t>
          </a:r>
          <a:endParaRPr lang="en-US" sz="2400" b="1" dirty="0">
            <a:solidFill>
              <a:srgbClr val="0000FF"/>
            </a:solidFill>
          </a:endParaRPr>
        </a:p>
      </dgm:t>
    </dgm:pt>
    <dgm:pt modelId="{EC1C9A00-C69E-45B9-9507-DC5B1FD8D718}" type="parTrans" cxnId="{75EEFB14-8203-4DFB-A150-A8F7C4BF7C4C}">
      <dgm:prSet/>
      <dgm:spPr/>
      <dgm:t>
        <a:bodyPr/>
        <a:lstStyle/>
        <a:p>
          <a:endParaRPr lang="en-US"/>
        </a:p>
      </dgm:t>
    </dgm:pt>
    <dgm:pt modelId="{21E4FC76-DA1D-460D-A742-27826334E7A5}" type="sibTrans" cxnId="{75EEFB14-8203-4DFB-A150-A8F7C4BF7C4C}">
      <dgm:prSet/>
      <dgm:spPr/>
      <dgm:t>
        <a:bodyPr/>
        <a:lstStyle/>
        <a:p>
          <a:endParaRPr lang="en-US"/>
        </a:p>
      </dgm:t>
    </dgm:pt>
    <dgm:pt modelId="{1D3FF79E-44EC-44CE-A600-BC1781F0D908}">
      <dgm:prSet/>
      <dgm:spPr/>
      <dgm:t>
        <a:bodyPr/>
        <a:lstStyle/>
        <a:p>
          <a:r>
            <a:rPr lang="en-US" sz="2000" dirty="0" smtClean="0"/>
            <a:t>Thursday, January 24th – 31st : Special Education Report Review</a:t>
          </a:r>
          <a:endParaRPr lang="en-US" sz="2000" dirty="0"/>
        </a:p>
      </dgm:t>
    </dgm:pt>
    <dgm:pt modelId="{604BAE30-CE84-43BD-951B-D6F68DA8FBA6}" type="sibTrans" cxnId="{B12E8390-93F6-4B72-A9C3-F279612C1280}">
      <dgm:prSet/>
      <dgm:spPr/>
      <dgm:t>
        <a:bodyPr/>
        <a:lstStyle/>
        <a:p>
          <a:endParaRPr lang="en-US"/>
        </a:p>
      </dgm:t>
    </dgm:pt>
    <dgm:pt modelId="{64FEBBD2-B219-48BF-8798-2966AAEA977B}" type="parTrans" cxnId="{B12E8390-93F6-4B72-A9C3-F279612C1280}">
      <dgm:prSet/>
      <dgm:spPr/>
      <dgm:t>
        <a:bodyPr/>
        <a:lstStyle/>
        <a:p>
          <a:endParaRPr lang="en-US"/>
        </a:p>
      </dgm:t>
    </dgm:pt>
    <dgm:pt modelId="{8C4C5A65-B04C-44BE-9661-EC0F27573FDA}">
      <dgm:prSet/>
      <dgm:spPr/>
      <dgm:t>
        <a:bodyPr/>
        <a:lstStyle/>
        <a:p>
          <a:r>
            <a:rPr lang="en-US" dirty="0" smtClean="0"/>
            <a:t>Thursday, December 20th: All Interchange errors resolved</a:t>
          </a:r>
          <a:endParaRPr lang="en-US" dirty="0"/>
        </a:p>
      </dgm:t>
    </dgm:pt>
    <dgm:pt modelId="{25868EF6-679F-4CD9-A07C-A2DDC97EF4A7}" type="sibTrans" cxnId="{78AB767E-1D42-40C0-ABD7-AFB4335C7D45}">
      <dgm:prSet/>
      <dgm:spPr/>
      <dgm:t>
        <a:bodyPr/>
        <a:lstStyle/>
        <a:p>
          <a:endParaRPr lang="en-US"/>
        </a:p>
      </dgm:t>
    </dgm:pt>
    <dgm:pt modelId="{F35EDDEB-90C0-42FA-A947-162EA567A310}" type="parTrans" cxnId="{78AB767E-1D42-40C0-ABD7-AFB4335C7D45}">
      <dgm:prSet/>
      <dgm:spPr/>
      <dgm:t>
        <a:bodyPr/>
        <a:lstStyle/>
        <a:p>
          <a:endParaRPr lang="en-US"/>
        </a:p>
      </dgm:t>
    </dgm:pt>
    <dgm:pt modelId="{F73777DD-6E28-42E4-B164-BF0A4DDD3DD3}">
      <dgm:prSet/>
      <dgm:spPr/>
      <dgm:t>
        <a:bodyPr/>
        <a:lstStyle/>
        <a:p>
          <a:r>
            <a:rPr lang="en-US" dirty="0" smtClean="0"/>
            <a:t>Saturday, December 1st: Official Count Date</a:t>
          </a:r>
          <a:endParaRPr lang="en-US" dirty="0"/>
        </a:p>
      </dgm:t>
    </dgm:pt>
    <dgm:pt modelId="{8405CF01-F0CB-443A-8B11-E714CE06F0A8}" type="sibTrans" cxnId="{0DFE97CA-BBD7-4C97-B8D4-97510AF4E0CD}">
      <dgm:prSet/>
      <dgm:spPr/>
      <dgm:t>
        <a:bodyPr/>
        <a:lstStyle/>
        <a:p>
          <a:endParaRPr lang="en-US"/>
        </a:p>
      </dgm:t>
    </dgm:pt>
    <dgm:pt modelId="{0BB91C65-FEF3-4C7A-90A0-7A61412BDDEF}" type="parTrans" cxnId="{0DFE97CA-BBD7-4C97-B8D4-97510AF4E0CD}">
      <dgm:prSet/>
      <dgm:spPr/>
      <dgm:t>
        <a:bodyPr/>
        <a:lstStyle/>
        <a:p>
          <a:endParaRPr lang="en-US"/>
        </a:p>
      </dgm:t>
    </dgm:pt>
    <dgm:pt modelId="{BD9DD912-8AAC-48E6-9DF1-04B065F670B4}">
      <dgm:prSet custT="1"/>
      <dgm:spPr>
        <a:solidFill>
          <a:srgbClr val="C00000"/>
        </a:solidFill>
      </dgm:spPr>
      <dgm:t>
        <a:bodyPr/>
        <a:lstStyle/>
        <a:p>
          <a:r>
            <a:rPr lang="en-US" sz="2800" dirty="0" smtClean="0"/>
            <a:t>February</a:t>
          </a:r>
          <a:endParaRPr lang="en-US" sz="2800" dirty="0"/>
        </a:p>
      </dgm:t>
    </dgm:pt>
    <dgm:pt modelId="{A957E816-AD78-49D8-B1E0-6C2004EDD7A4}" type="parTrans" cxnId="{51E4DB76-A59E-481A-B921-DBC7B1F83336}">
      <dgm:prSet/>
      <dgm:spPr/>
      <dgm:t>
        <a:bodyPr/>
        <a:lstStyle/>
        <a:p>
          <a:endParaRPr lang="en-US"/>
        </a:p>
      </dgm:t>
    </dgm:pt>
    <dgm:pt modelId="{BF05D38B-E9D5-45A7-8E37-E82ECE6B5C77}" type="sibTrans" cxnId="{51E4DB76-A59E-481A-B921-DBC7B1F83336}">
      <dgm:prSet/>
      <dgm:spPr/>
      <dgm:t>
        <a:bodyPr/>
        <a:lstStyle/>
        <a:p>
          <a:endParaRPr lang="en-US"/>
        </a:p>
      </dgm:t>
    </dgm:pt>
    <dgm:pt modelId="{9A7A0924-5BCF-40AF-869C-62CEB8148CF8}">
      <dgm:prSet/>
      <dgm:spPr/>
      <dgm:t>
        <a:bodyPr/>
        <a:lstStyle/>
        <a:p>
          <a:r>
            <a:rPr lang="en-US" dirty="0" smtClean="0"/>
            <a:t>Thursday, February 14th: Snapshot Error Free</a:t>
          </a:r>
          <a:endParaRPr lang="en-US" dirty="0"/>
        </a:p>
      </dgm:t>
    </dgm:pt>
    <dgm:pt modelId="{73A6204B-53DC-4C2E-9DCB-A85970A2EEF6}" type="parTrans" cxnId="{C5611E84-EDCA-4BE6-B2D4-64EEB5538AEF}">
      <dgm:prSet/>
      <dgm:spPr/>
      <dgm:t>
        <a:bodyPr/>
        <a:lstStyle/>
        <a:p>
          <a:endParaRPr lang="en-US"/>
        </a:p>
      </dgm:t>
    </dgm:pt>
    <dgm:pt modelId="{2DC7F211-4190-44A8-AE3A-1A1A61769098}" type="sibTrans" cxnId="{C5611E84-EDCA-4BE6-B2D4-64EEB5538AEF}">
      <dgm:prSet/>
      <dgm:spPr/>
      <dgm:t>
        <a:bodyPr/>
        <a:lstStyle/>
        <a:p>
          <a:endParaRPr lang="en-US"/>
        </a:p>
      </dgm:t>
    </dgm:pt>
    <dgm:pt modelId="{1D218A14-6461-45C0-A766-B5894DFA3BE7}">
      <dgm:prSet/>
      <dgm:spPr/>
      <dgm:t>
        <a:bodyPr/>
        <a:lstStyle/>
        <a:p>
          <a:r>
            <a:rPr lang="en-US" dirty="0" smtClean="0"/>
            <a:t>Thursday, February 14th – 21st: Snapshot Report Review</a:t>
          </a:r>
          <a:endParaRPr lang="en-US" dirty="0"/>
        </a:p>
      </dgm:t>
    </dgm:pt>
    <dgm:pt modelId="{66F45E0B-F11F-4031-8F64-556F92DBA8A4}" type="parTrans" cxnId="{5327639E-00FB-4BDA-8E16-F26792CA9AA9}">
      <dgm:prSet/>
      <dgm:spPr/>
      <dgm:t>
        <a:bodyPr/>
        <a:lstStyle/>
        <a:p>
          <a:endParaRPr lang="en-US"/>
        </a:p>
      </dgm:t>
    </dgm:pt>
    <dgm:pt modelId="{4EF3E64C-F8A2-428E-8AF8-39B2B9374268}" type="sibTrans" cxnId="{5327639E-00FB-4BDA-8E16-F26792CA9AA9}">
      <dgm:prSet/>
      <dgm:spPr/>
      <dgm:t>
        <a:bodyPr/>
        <a:lstStyle/>
        <a:p>
          <a:endParaRPr lang="en-US"/>
        </a:p>
      </dgm:t>
    </dgm:pt>
    <dgm:pt modelId="{D3CD8618-0629-4080-8E2B-94EFD10EC3DD}">
      <dgm:prSet/>
      <dgm:spPr/>
      <dgm:t>
        <a:bodyPr/>
        <a:lstStyle/>
        <a:p>
          <a:r>
            <a:rPr lang="en-US" dirty="0" smtClean="0"/>
            <a:t>Thursday, February 21st: Final Deadline</a:t>
          </a:r>
          <a:endParaRPr lang="en-US" dirty="0"/>
        </a:p>
      </dgm:t>
    </dgm:pt>
    <dgm:pt modelId="{78A245F5-B231-45D9-A8FF-6A0EF6522D66}" type="parTrans" cxnId="{E69E9C72-57C6-46C0-81CB-453B4C0EF608}">
      <dgm:prSet/>
      <dgm:spPr/>
      <dgm:t>
        <a:bodyPr/>
        <a:lstStyle/>
        <a:p>
          <a:endParaRPr lang="en-US"/>
        </a:p>
      </dgm:t>
    </dgm:pt>
    <dgm:pt modelId="{AE42C86F-01B4-46B1-9731-7C3931C94DAC}" type="sibTrans" cxnId="{E69E9C72-57C6-46C0-81CB-453B4C0EF608}">
      <dgm:prSet/>
      <dgm:spPr/>
      <dgm:t>
        <a:bodyPr/>
        <a:lstStyle/>
        <a:p>
          <a:endParaRPr lang="en-US"/>
        </a:p>
      </dgm:t>
    </dgm:pt>
    <dgm:pt modelId="{38746D97-0721-4F8D-9D5B-9FB3F628C1E0}" type="pres">
      <dgm:prSet presAssocID="{047603B7-5F95-4E8C-AC2D-8985B337DA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37955B-DCAE-48C2-9A60-D729E2BC3399}" type="pres">
      <dgm:prSet presAssocID="{02C23186-DA4D-4F9E-8801-62520E28BA06}" presName="parentLin" presStyleCnt="0"/>
      <dgm:spPr/>
      <dgm:t>
        <a:bodyPr/>
        <a:lstStyle/>
        <a:p>
          <a:endParaRPr lang="en-US"/>
        </a:p>
      </dgm:t>
    </dgm:pt>
    <dgm:pt modelId="{1EF93622-70FC-4F9E-A95B-E93CFC098CD3}" type="pres">
      <dgm:prSet presAssocID="{02C23186-DA4D-4F9E-8801-62520E28BA0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B94A1AA-7CA5-4CCF-9C9C-D467EE22B609}" type="pres">
      <dgm:prSet presAssocID="{02C23186-DA4D-4F9E-8801-62520E28BA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8ECCB-6B78-45D7-B006-EBF4430C1BCE}" type="pres">
      <dgm:prSet presAssocID="{02C23186-DA4D-4F9E-8801-62520E28BA06}" presName="negativeSpace" presStyleCnt="0"/>
      <dgm:spPr/>
      <dgm:t>
        <a:bodyPr/>
        <a:lstStyle/>
        <a:p>
          <a:endParaRPr lang="en-US"/>
        </a:p>
      </dgm:t>
    </dgm:pt>
    <dgm:pt modelId="{56E67631-2CC0-41DD-81EC-815AD0ACDBE3}" type="pres">
      <dgm:prSet presAssocID="{02C23186-DA4D-4F9E-8801-62520E28BA0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BAD24-DBBB-4ED9-B32B-0FFAA225A90F}" type="pres">
      <dgm:prSet presAssocID="{0649CC89-D4DD-4C2E-A58A-ABE3C0821F13}" presName="spaceBetweenRectangles" presStyleCnt="0"/>
      <dgm:spPr/>
      <dgm:t>
        <a:bodyPr/>
        <a:lstStyle/>
        <a:p>
          <a:endParaRPr lang="en-US"/>
        </a:p>
      </dgm:t>
    </dgm:pt>
    <dgm:pt modelId="{A054AC10-45E0-4D46-8645-0CDEA837B23B}" type="pres">
      <dgm:prSet presAssocID="{0A761AA5-8EA2-4F07-A826-12726A2240EE}" presName="parentLin" presStyleCnt="0"/>
      <dgm:spPr/>
      <dgm:t>
        <a:bodyPr/>
        <a:lstStyle/>
        <a:p>
          <a:endParaRPr lang="en-US"/>
        </a:p>
      </dgm:t>
    </dgm:pt>
    <dgm:pt modelId="{EBEBA1C0-F3DC-4F7D-B1B7-4BD4C9C11C16}" type="pres">
      <dgm:prSet presAssocID="{0A761AA5-8EA2-4F07-A826-12726A2240E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F9FCB0-0D2C-4C06-A347-3F3622AE6285}" type="pres">
      <dgm:prSet presAssocID="{0A761AA5-8EA2-4F07-A826-12726A2240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AB8A0-FC76-4CF0-9B4F-C79C0842CD9F}" type="pres">
      <dgm:prSet presAssocID="{0A761AA5-8EA2-4F07-A826-12726A2240EE}" presName="negativeSpace" presStyleCnt="0"/>
      <dgm:spPr/>
      <dgm:t>
        <a:bodyPr/>
        <a:lstStyle/>
        <a:p>
          <a:endParaRPr lang="en-US"/>
        </a:p>
      </dgm:t>
    </dgm:pt>
    <dgm:pt modelId="{926C4041-7D5F-4D29-987F-960F78FB88F2}" type="pres">
      <dgm:prSet presAssocID="{0A761AA5-8EA2-4F07-A826-12726A2240E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2CA26-0EDB-4FD4-9A43-5F25A1C0244D}" type="pres">
      <dgm:prSet presAssocID="{339E2C66-9FD1-4DD4-A08D-F458367C79FB}" presName="spaceBetweenRectangles" presStyleCnt="0"/>
      <dgm:spPr/>
      <dgm:t>
        <a:bodyPr/>
        <a:lstStyle/>
        <a:p>
          <a:endParaRPr lang="en-US"/>
        </a:p>
      </dgm:t>
    </dgm:pt>
    <dgm:pt modelId="{7827070E-EB0C-4E66-8FC3-02AADEFE9271}" type="pres">
      <dgm:prSet presAssocID="{BD9DD912-8AAC-48E6-9DF1-04B065F670B4}" presName="parentLin" presStyleCnt="0"/>
      <dgm:spPr/>
      <dgm:t>
        <a:bodyPr/>
        <a:lstStyle/>
        <a:p>
          <a:endParaRPr lang="en-US"/>
        </a:p>
      </dgm:t>
    </dgm:pt>
    <dgm:pt modelId="{A4E3E16C-DDB3-4940-AD28-72305762F80D}" type="pres">
      <dgm:prSet presAssocID="{BD9DD912-8AAC-48E6-9DF1-04B065F670B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812CBD6-17CC-4A91-8B7E-8383D109361A}" type="pres">
      <dgm:prSet presAssocID="{BD9DD912-8AAC-48E6-9DF1-04B065F670B4}" presName="parentText" presStyleLbl="node1" presStyleIdx="2" presStyleCnt="3" custLinFactNeighborX="6143" custLinFactNeighborY="-55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C6D42-44E3-467E-819D-C29D4A164C68}" type="pres">
      <dgm:prSet presAssocID="{BD9DD912-8AAC-48E6-9DF1-04B065F670B4}" presName="negativeSpace" presStyleCnt="0"/>
      <dgm:spPr/>
      <dgm:t>
        <a:bodyPr/>
        <a:lstStyle/>
        <a:p>
          <a:endParaRPr lang="en-US"/>
        </a:p>
      </dgm:t>
    </dgm:pt>
    <dgm:pt modelId="{5121CD4E-3368-430E-AAC5-4BFD1569725F}" type="pres">
      <dgm:prSet presAssocID="{BD9DD912-8AAC-48E6-9DF1-04B065F670B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AB767E-1D42-40C0-ABD7-AFB4335C7D45}" srcId="{02C23186-DA4D-4F9E-8801-62520E28BA06}" destId="{8C4C5A65-B04C-44BE-9661-EC0F27573FDA}" srcOrd="1" destOrd="0" parTransId="{F35EDDEB-90C0-42FA-A947-162EA567A310}" sibTransId="{25868EF6-679F-4CD9-A07C-A2DDC97EF4A7}"/>
    <dgm:cxn modelId="{C5611E84-EDCA-4BE6-B2D4-64EEB5538AEF}" srcId="{BD9DD912-8AAC-48E6-9DF1-04B065F670B4}" destId="{9A7A0924-5BCF-40AF-869C-62CEB8148CF8}" srcOrd="0" destOrd="0" parTransId="{73A6204B-53DC-4C2E-9DCB-A85970A2EEF6}" sibTransId="{2DC7F211-4190-44A8-AE3A-1A1A61769098}"/>
    <dgm:cxn modelId="{BC1B0F8C-9F6B-4463-BA4D-6A493832DC86}" type="presOf" srcId="{047603B7-5F95-4E8C-AC2D-8985B337DAAD}" destId="{38746D97-0721-4F8D-9D5B-9FB3F628C1E0}" srcOrd="0" destOrd="0" presId="urn:microsoft.com/office/officeart/2005/8/layout/list1"/>
    <dgm:cxn modelId="{0BDABC1D-73AD-4C75-8E8E-71D835094E08}" srcId="{047603B7-5F95-4E8C-AC2D-8985B337DAAD}" destId="{0A761AA5-8EA2-4F07-A826-12726A2240EE}" srcOrd="1" destOrd="0" parTransId="{890058E3-35FD-43CD-BD9C-B16FEA6FB82C}" sibTransId="{339E2C66-9FD1-4DD4-A08D-F458367C79FB}"/>
    <dgm:cxn modelId="{75EEFB14-8203-4DFB-A150-A8F7C4BF7C4C}" srcId="{0A761AA5-8EA2-4F07-A826-12726A2240EE}" destId="{6DC2496A-C699-4633-B73A-165A2F8D7255}" srcOrd="0" destOrd="0" parTransId="{EC1C9A00-C69E-45B9-9507-DC5B1FD8D718}" sibTransId="{21E4FC76-DA1D-460D-A742-27826334E7A5}"/>
    <dgm:cxn modelId="{740D189F-91C0-4694-A78F-A0E6BE827009}" type="presOf" srcId="{02C23186-DA4D-4F9E-8801-62520E28BA06}" destId="{EB94A1AA-7CA5-4CCF-9C9C-D467EE22B609}" srcOrd="1" destOrd="0" presId="urn:microsoft.com/office/officeart/2005/8/layout/list1"/>
    <dgm:cxn modelId="{5327639E-00FB-4BDA-8E16-F26792CA9AA9}" srcId="{BD9DD912-8AAC-48E6-9DF1-04B065F670B4}" destId="{1D218A14-6461-45C0-A766-B5894DFA3BE7}" srcOrd="1" destOrd="0" parTransId="{66F45E0B-F11F-4031-8F64-556F92DBA8A4}" sibTransId="{4EF3E64C-F8A2-428E-8AF8-39B2B9374268}"/>
    <dgm:cxn modelId="{0DEFC9A4-3703-4F03-8951-52A55D34EF6A}" type="presOf" srcId="{0A761AA5-8EA2-4F07-A826-12726A2240EE}" destId="{EBEBA1C0-F3DC-4F7D-B1B7-4BD4C9C11C16}" srcOrd="0" destOrd="0" presId="urn:microsoft.com/office/officeart/2005/8/layout/list1"/>
    <dgm:cxn modelId="{9A166C27-1DC2-44A9-92F3-0E4010F3CC89}" type="presOf" srcId="{1D3FF79E-44EC-44CE-A600-BC1781F0D908}" destId="{926C4041-7D5F-4D29-987F-960F78FB88F2}" srcOrd="0" destOrd="1" presId="urn:microsoft.com/office/officeart/2005/8/layout/list1"/>
    <dgm:cxn modelId="{E69E9C72-57C6-46C0-81CB-453B4C0EF608}" srcId="{BD9DD912-8AAC-48E6-9DF1-04B065F670B4}" destId="{D3CD8618-0629-4080-8E2B-94EFD10EC3DD}" srcOrd="2" destOrd="0" parTransId="{78A245F5-B231-45D9-A8FF-6A0EF6522D66}" sibTransId="{AE42C86F-01B4-46B1-9731-7C3931C94DAC}"/>
    <dgm:cxn modelId="{74F9B80E-801D-48FF-AA9D-FD07963FD18E}" type="presOf" srcId="{D3CD8618-0629-4080-8E2B-94EFD10EC3DD}" destId="{5121CD4E-3368-430E-AAC5-4BFD1569725F}" srcOrd="0" destOrd="2" presId="urn:microsoft.com/office/officeart/2005/8/layout/list1"/>
    <dgm:cxn modelId="{EFDE1760-EA66-4E5D-8E32-6FFC53C2E8BC}" type="presOf" srcId="{BD9DD912-8AAC-48E6-9DF1-04B065F670B4}" destId="{A4E3E16C-DDB3-4940-AD28-72305762F80D}" srcOrd="0" destOrd="0" presId="urn:microsoft.com/office/officeart/2005/8/layout/list1"/>
    <dgm:cxn modelId="{F4AB52CE-DAAF-4070-9285-A277331CAF99}" type="presOf" srcId="{8C4C5A65-B04C-44BE-9661-EC0F27573FDA}" destId="{56E67631-2CC0-41DD-81EC-815AD0ACDBE3}" srcOrd="0" destOrd="1" presId="urn:microsoft.com/office/officeart/2005/8/layout/list1"/>
    <dgm:cxn modelId="{B6C0C925-2D91-4DDD-8163-0530BF500FD0}" type="presOf" srcId="{F73777DD-6E28-42E4-B164-BF0A4DDD3DD3}" destId="{56E67631-2CC0-41DD-81EC-815AD0ACDBE3}" srcOrd="0" destOrd="0" presId="urn:microsoft.com/office/officeart/2005/8/layout/list1"/>
    <dgm:cxn modelId="{82A6227D-1E7E-4078-94A3-FEC4419C54B8}" type="presOf" srcId="{1D218A14-6461-45C0-A766-B5894DFA3BE7}" destId="{5121CD4E-3368-430E-AAC5-4BFD1569725F}" srcOrd="0" destOrd="1" presId="urn:microsoft.com/office/officeart/2005/8/layout/list1"/>
    <dgm:cxn modelId="{B12E8390-93F6-4B72-A9C3-F279612C1280}" srcId="{0A761AA5-8EA2-4F07-A826-12726A2240EE}" destId="{1D3FF79E-44EC-44CE-A600-BC1781F0D908}" srcOrd="1" destOrd="0" parTransId="{64FEBBD2-B219-48BF-8798-2966AAEA977B}" sibTransId="{604BAE30-CE84-43BD-951B-D6F68DA8FBA6}"/>
    <dgm:cxn modelId="{4760C0A6-8F48-4B18-8192-0857890C6CE4}" type="presOf" srcId="{BD9DD912-8AAC-48E6-9DF1-04B065F670B4}" destId="{F812CBD6-17CC-4A91-8B7E-8383D109361A}" srcOrd="1" destOrd="0" presId="urn:microsoft.com/office/officeart/2005/8/layout/list1"/>
    <dgm:cxn modelId="{05301B11-764B-4CF5-9ACA-F4B5E527B046}" type="presOf" srcId="{0A761AA5-8EA2-4F07-A826-12726A2240EE}" destId="{00F9FCB0-0D2C-4C06-A347-3F3622AE6285}" srcOrd="1" destOrd="0" presId="urn:microsoft.com/office/officeart/2005/8/layout/list1"/>
    <dgm:cxn modelId="{51E4DB76-A59E-481A-B921-DBC7B1F83336}" srcId="{047603B7-5F95-4E8C-AC2D-8985B337DAAD}" destId="{BD9DD912-8AAC-48E6-9DF1-04B065F670B4}" srcOrd="2" destOrd="0" parTransId="{A957E816-AD78-49D8-B1E0-6C2004EDD7A4}" sibTransId="{BF05D38B-E9D5-45A7-8E37-E82ECE6B5C77}"/>
    <dgm:cxn modelId="{BA9DA94A-AF3E-495A-8813-490BA90605B7}" type="presOf" srcId="{9A7A0924-5BCF-40AF-869C-62CEB8148CF8}" destId="{5121CD4E-3368-430E-AAC5-4BFD1569725F}" srcOrd="0" destOrd="0" presId="urn:microsoft.com/office/officeart/2005/8/layout/list1"/>
    <dgm:cxn modelId="{47789321-093F-4E87-8CDF-4717EAF702E6}" type="presOf" srcId="{6DC2496A-C699-4633-B73A-165A2F8D7255}" destId="{926C4041-7D5F-4D29-987F-960F78FB88F2}" srcOrd="0" destOrd="0" presId="urn:microsoft.com/office/officeart/2005/8/layout/list1"/>
    <dgm:cxn modelId="{0DFE97CA-BBD7-4C97-B8D4-97510AF4E0CD}" srcId="{02C23186-DA4D-4F9E-8801-62520E28BA06}" destId="{F73777DD-6E28-42E4-B164-BF0A4DDD3DD3}" srcOrd="0" destOrd="0" parTransId="{0BB91C65-FEF3-4C7A-90A0-7A61412BDDEF}" sibTransId="{8405CF01-F0CB-443A-8B11-E714CE06F0A8}"/>
    <dgm:cxn modelId="{5A2522A4-3172-4A0E-8740-B1CA638ED426}" type="presOf" srcId="{02C23186-DA4D-4F9E-8801-62520E28BA06}" destId="{1EF93622-70FC-4F9E-A95B-E93CFC098CD3}" srcOrd="0" destOrd="0" presId="urn:microsoft.com/office/officeart/2005/8/layout/list1"/>
    <dgm:cxn modelId="{61649342-96C6-451D-BC0F-6FEC4DAFDA9B}" srcId="{047603B7-5F95-4E8C-AC2D-8985B337DAAD}" destId="{02C23186-DA4D-4F9E-8801-62520E28BA06}" srcOrd="0" destOrd="0" parTransId="{51CD7EAB-326A-447B-BE7A-3C80A18D5FBE}" sibTransId="{0649CC89-D4DD-4C2E-A58A-ABE3C0821F13}"/>
    <dgm:cxn modelId="{AC2AAED5-35DA-4002-AAFC-D14A2C99BAD4}" type="presParOf" srcId="{38746D97-0721-4F8D-9D5B-9FB3F628C1E0}" destId="{6737955B-DCAE-48C2-9A60-D729E2BC3399}" srcOrd="0" destOrd="0" presId="urn:microsoft.com/office/officeart/2005/8/layout/list1"/>
    <dgm:cxn modelId="{03BA36EC-4808-4F03-82CD-888FA9D06BBC}" type="presParOf" srcId="{6737955B-DCAE-48C2-9A60-D729E2BC3399}" destId="{1EF93622-70FC-4F9E-A95B-E93CFC098CD3}" srcOrd="0" destOrd="0" presId="urn:microsoft.com/office/officeart/2005/8/layout/list1"/>
    <dgm:cxn modelId="{85EFA925-83BE-492F-9AC8-E6725FFE5A00}" type="presParOf" srcId="{6737955B-DCAE-48C2-9A60-D729E2BC3399}" destId="{EB94A1AA-7CA5-4CCF-9C9C-D467EE22B609}" srcOrd="1" destOrd="0" presId="urn:microsoft.com/office/officeart/2005/8/layout/list1"/>
    <dgm:cxn modelId="{19437F70-A67C-4111-B3F8-29F9F6B32A3B}" type="presParOf" srcId="{38746D97-0721-4F8D-9D5B-9FB3F628C1E0}" destId="{BAA8ECCB-6B78-45D7-B006-EBF4430C1BCE}" srcOrd="1" destOrd="0" presId="urn:microsoft.com/office/officeart/2005/8/layout/list1"/>
    <dgm:cxn modelId="{A1C1A13E-8D02-4DD9-B301-06F6C02280F2}" type="presParOf" srcId="{38746D97-0721-4F8D-9D5B-9FB3F628C1E0}" destId="{56E67631-2CC0-41DD-81EC-815AD0ACDBE3}" srcOrd="2" destOrd="0" presId="urn:microsoft.com/office/officeart/2005/8/layout/list1"/>
    <dgm:cxn modelId="{97A5092A-4369-41B1-AF0D-5DF0D08546A9}" type="presParOf" srcId="{38746D97-0721-4F8D-9D5B-9FB3F628C1E0}" destId="{871BAD24-DBBB-4ED9-B32B-0FFAA225A90F}" srcOrd="3" destOrd="0" presId="urn:microsoft.com/office/officeart/2005/8/layout/list1"/>
    <dgm:cxn modelId="{B74357EF-4FAA-4D84-87B0-1140F6AD0B3E}" type="presParOf" srcId="{38746D97-0721-4F8D-9D5B-9FB3F628C1E0}" destId="{A054AC10-45E0-4D46-8645-0CDEA837B23B}" srcOrd="4" destOrd="0" presId="urn:microsoft.com/office/officeart/2005/8/layout/list1"/>
    <dgm:cxn modelId="{51146DFE-DC45-4C78-96D3-F4D2BE3B09B7}" type="presParOf" srcId="{A054AC10-45E0-4D46-8645-0CDEA837B23B}" destId="{EBEBA1C0-F3DC-4F7D-B1B7-4BD4C9C11C16}" srcOrd="0" destOrd="0" presId="urn:microsoft.com/office/officeart/2005/8/layout/list1"/>
    <dgm:cxn modelId="{0D3C4E52-2E67-4628-8468-A05BC3480B8A}" type="presParOf" srcId="{A054AC10-45E0-4D46-8645-0CDEA837B23B}" destId="{00F9FCB0-0D2C-4C06-A347-3F3622AE6285}" srcOrd="1" destOrd="0" presId="urn:microsoft.com/office/officeart/2005/8/layout/list1"/>
    <dgm:cxn modelId="{D848D19C-CD6E-4297-A435-0907AC562973}" type="presParOf" srcId="{38746D97-0721-4F8D-9D5B-9FB3F628C1E0}" destId="{149AB8A0-FC76-4CF0-9B4F-C79C0842CD9F}" srcOrd="5" destOrd="0" presId="urn:microsoft.com/office/officeart/2005/8/layout/list1"/>
    <dgm:cxn modelId="{5178E5B3-C664-4889-8F81-6B26C9859F83}" type="presParOf" srcId="{38746D97-0721-4F8D-9D5B-9FB3F628C1E0}" destId="{926C4041-7D5F-4D29-987F-960F78FB88F2}" srcOrd="6" destOrd="0" presId="urn:microsoft.com/office/officeart/2005/8/layout/list1"/>
    <dgm:cxn modelId="{788D430A-3F1B-4578-96CB-F30B8D2E2634}" type="presParOf" srcId="{38746D97-0721-4F8D-9D5B-9FB3F628C1E0}" destId="{5D22CA26-0EDB-4FD4-9A43-5F25A1C0244D}" srcOrd="7" destOrd="0" presId="urn:microsoft.com/office/officeart/2005/8/layout/list1"/>
    <dgm:cxn modelId="{0DC9321F-FCFB-4CDA-A559-D1F3FF71F7ED}" type="presParOf" srcId="{38746D97-0721-4F8D-9D5B-9FB3F628C1E0}" destId="{7827070E-EB0C-4E66-8FC3-02AADEFE9271}" srcOrd="8" destOrd="0" presId="urn:microsoft.com/office/officeart/2005/8/layout/list1"/>
    <dgm:cxn modelId="{27AE6634-974B-4032-8B0E-DB9EB35DA575}" type="presParOf" srcId="{7827070E-EB0C-4E66-8FC3-02AADEFE9271}" destId="{A4E3E16C-DDB3-4940-AD28-72305762F80D}" srcOrd="0" destOrd="0" presId="urn:microsoft.com/office/officeart/2005/8/layout/list1"/>
    <dgm:cxn modelId="{8100F956-38B9-48F3-A9F1-1B514C9584E0}" type="presParOf" srcId="{7827070E-EB0C-4E66-8FC3-02AADEFE9271}" destId="{F812CBD6-17CC-4A91-8B7E-8383D109361A}" srcOrd="1" destOrd="0" presId="urn:microsoft.com/office/officeart/2005/8/layout/list1"/>
    <dgm:cxn modelId="{20123CE2-C8ED-4C51-B7FB-263F9A8F15F6}" type="presParOf" srcId="{38746D97-0721-4F8D-9D5B-9FB3F628C1E0}" destId="{819C6D42-44E3-467E-819D-C29D4A164C68}" srcOrd="9" destOrd="0" presId="urn:microsoft.com/office/officeart/2005/8/layout/list1"/>
    <dgm:cxn modelId="{81BBBDF3-2CB0-4615-AE9B-45D1E318D324}" type="presParOf" srcId="{38746D97-0721-4F8D-9D5B-9FB3F628C1E0}" destId="{5121CD4E-3368-430E-AAC5-4BFD156972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C4041-7D5F-4D29-987F-960F78FB88F2}">
      <dsp:nvSpPr>
        <dsp:cNvPr id="0" name=""/>
        <dsp:cNvSpPr/>
      </dsp:nvSpPr>
      <dsp:spPr>
        <a:xfrm>
          <a:off x="0" y="830361"/>
          <a:ext cx="8070507" cy="1350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361" tIns="728980" rIns="6263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Wednesday January 23</a:t>
          </a:r>
          <a:r>
            <a:rPr lang="en-US" sz="1800" b="1" kern="1200" baseline="30000" dirty="0" smtClean="0"/>
            <a:t>rd</a:t>
          </a:r>
          <a:r>
            <a:rPr lang="en-US" sz="1800" b="1" kern="1200" dirty="0" smtClean="0"/>
            <a:t>: All errors resolved – </a:t>
          </a:r>
          <a:r>
            <a:rPr lang="en-US" sz="1800" b="1" kern="1200" dirty="0" smtClean="0"/>
            <a:t>complete snapshot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  </a:t>
          </a:r>
          <a:r>
            <a:rPr lang="en-US" sz="1600" b="0" kern="1200" dirty="0" smtClean="0"/>
            <a:t>January </a:t>
          </a:r>
          <a:r>
            <a:rPr lang="en-US" sz="1600" b="0" kern="1200" dirty="0" smtClean="0"/>
            <a:t>24 – 31 : Report Review</a:t>
          </a:r>
          <a:endParaRPr lang="en-US" sz="1600" b="0" kern="1200" dirty="0"/>
        </a:p>
      </dsp:txBody>
      <dsp:txXfrm>
        <a:off x="0" y="830361"/>
        <a:ext cx="8070507" cy="1350861"/>
      </dsp:txXfrm>
    </dsp:sp>
    <dsp:sp modelId="{00F9FCB0-0D2C-4C06-A347-3F3622AE6285}">
      <dsp:nvSpPr>
        <dsp:cNvPr id="0" name=""/>
        <dsp:cNvSpPr/>
      </dsp:nvSpPr>
      <dsp:spPr>
        <a:xfrm>
          <a:off x="351058" y="338213"/>
          <a:ext cx="5443718" cy="106555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32" tIns="0" rIns="21353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January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403074" y="390229"/>
        <a:ext cx="5339686" cy="961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67631-2CC0-41DD-81EC-815AD0ACDBE3}">
      <dsp:nvSpPr>
        <dsp:cNvPr id="0" name=""/>
        <dsp:cNvSpPr/>
      </dsp:nvSpPr>
      <dsp:spPr>
        <a:xfrm>
          <a:off x="0" y="348333"/>
          <a:ext cx="8284653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981" tIns="437388" rIns="64298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Saturday, December 1st: Official Count Date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Thursday, December 20th: All Interchange errors resolved</a:t>
          </a:r>
          <a:endParaRPr lang="en-US" sz="2100" kern="1200" dirty="0"/>
        </a:p>
      </dsp:txBody>
      <dsp:txXfrm>
        <a:off x="0" y="348333"/>
        <a:ext cx="8284653" cy="1223775"/>
      </dsp:txXfrm>
    </dsp:sp>
    <dsp:sp modelId="{EB94A1AA-7CA5-4CCF-9C9C-D467EE22B609}">
      <dsp:nvSpPr>
        <dsp:cNvPr id="0" name=""/>
        <dsp:cNvSpPr/>
      </dsp:nvSpPr>
      <dsp:spPr>
        <a:xfrm>
          <a:off x="414232" y="38373"/>
          <a:ext cx="5799257" cy="61992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98" tIns="0" rIns="21919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December</a:t>
          </a:r>
          <a:endParaRPr lang="en-US" sz="2800" kern="1200" dirty="0"/>
        </a:p>
      </dsp:txBody>
      <dsp:txXfrm>
        <a:off x="444494" y="68635"/>
        <a:ext cx="5738733" cy="559396"/>
      </dsp:txXfrm>
    </dsp:sp>
    <dsp:sp modelId="{926C4041-7D5F-4D29-987F-960F78FB88F2}">
      <dsp:nvSpPr>
        <dsp:cNvPr id="0" name=""/>
        <dsp:cNvSpPr/>
      </dsp:nvSpPr>
      <dsp:spPr>
        <a:xfrm>
          <a:off x="0" y="1995468"/>
          <a:ext cx="8284653" cy="1289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981" tIns="437388" rIns="642981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00FF"/>
              </a:solidFill>
            </a:rPr>
            <a:t>Wednesday, January 23rd: HR Snapshot Created</a:t>
          </a:r>
          <a:endParaRPr lang="en-US" sz="2400" b="1" kern="1200" dirty="0">
            <a:solidFill>
              <a:srgbClr val="0000FF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Thursday, January 24th – 31st : Special Education Report Review</a:t>
          </a:r>
          <a:endParaRPr lang="en-US" sz="2000" kern="1200" dirty="0"/>
        </a:p>
      </dsp:txBody>
      <dsp:txXfrm>
        <a:off x="0" y="1995468"/>
        <a:ext cx="8284653" cy="1289925"/>
      </dsp:txXfrm>
    </dsp:sp>
    <dsp:sp modelId="{00F9FCB0-0D2C-4C06-A347-3F3622AE6285}">
      <dsp:nvSpPr>
        <dsp:cNvPr id="0" name=""/>
        <dsp:cNvSpPr/>
      </dsp:nvSpPr>
      <dsp:spPr>
        <a:xfrm>
          <a:off x="414232" y="1685508"/>
          <a:ext cx="579925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98" tIns="0" rIns="21919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January</a:t>
          </a:r>
          <a:endParaRPr lang="en-US" sz="2800" kern="1200" dirty="0"/>
        </a:p>
      </dsp:txBody>
      <dsp:txXfrm>
        <a:off x="444494" y="1715770"/>
        <a:ext cx="5738733" cy="559396"/>
      </dsp:txXfrm>
    </dsp:sp>
    <dsp:sp modelId="{5121CD4E-3368-430E-AAC5-4BFD1569725F}">
      <dsp:nvSpPr>
        <dsp:cNvPr id="0" name=""/>
        <dsp:cNvSpPr/>
      </dsp:nvSpPr>
      <dsp:spPr>
        <a:xfrm>
          <a:off x="0" y="3708753"/>
          <a:ext cx="8284653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981" tIns="437388" rIns="64298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Thursday, February 14th: Snapshot Error Free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Thursday, February 14th – 21st: Snapshot Report Review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Thursday, February 21st: Final Deadline</a:t>
          </a:r>
          <a:endParaRPr lang="en-US" sz="2100" kern="1200" dirty="0"/>
        </a:p>
      </dsp:txBody>
      <dsp:txXfrm>
        <a:off x="0" y="3708753"/>
        <a:ext cx="8284653" cy="1587600"/>
      </dsp:txXfrm>
    </dsp:sp>
    <dsp:sp modelId="{F812CBD6-17CC-4A91-8B7E-8383D109361A}">
      <dsp:nvSpPr>
        <dsp:cNvPr id="0" name=""/>
        <dsp:cNvSpPr/>
      </dsp:nvSpPr>
      <dsp:spPr>
        <a:xfrm>
          <a:off x="439678" y="3364505"/>
          <a:ext cx="5799257" cy="6199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98" tIns="0" rIns="21919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February</a:t>
          </a:r>
          <a:endParaRPr lang="en-US" sz="2800" kern="1200" dirty="0"/>
        </a:p>
      </dsp:txBody>
      <dsp:txXfrm>
        <a:off x="469940" y="3394767"/>
        <a:ext cx="573873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1C41A5-5806-4D8C-9101-87111F98DC1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95EF9D-2794-47AA-B87D-5B4564565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EF9D-2794-47AA-B87D-5B45645656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B643-1C83-46B1-A4FF-8E4A58FA665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5923"/>
            <a:ext cx="7772400" cy="1526927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54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443429"/>
          </a:xfr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title="Colorado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2" y="1746979"/>
            <a:ext cx="4491235" cy="81902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2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ellow Narrow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33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68677"/>
            <a:ext cx="8381260" cy="5948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81000" y="1127125"/>
            <a:ext cx="8382000" cy="4767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5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ell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24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4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7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6068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0999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5454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39443" y="1723804"/>
            <a:ext cx="4048760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625266" y="1719071"/>
            <a:ext cx="4163626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28650" y="1202400"/>
            <a:ext cx="7886700" cy="5037025"/>
          </a:xfrm>
        </p:spPr>
        <p:txBody>
          <a:bodyPr/>
          <a:lstStyle>
            <a:lvl1pPr>
              <a:buClr>
                <a:srgbClr val="0D1E8E"/>
              </a:buClr>
              <a:defRPr sz="2400">
                <a:latin typeface="Trebuchet MS" panose="020B0603020202020204" pitchFamily="34" charset="0"/>
              </a:defRPr>
            </a:lvl1pPr>
            <a:lvl2pPr>
              <a:buClr>
                <a:srgbClr val="00953A"/>
              </a:buClr>
              <a:defRPr sz="2000">
                <a:latin typeface="Trebuchet MS" panose="020B0603020202020204" pitchFamily="34" charset="0"/>
              </a:defRPr>
            </a:lvl2pPr>
            <a:lvl3pPr>
              <a:buClr>
                <a:srgbClr val="EF7521"/>
              </a:buClr>
              <a:defRPr sz="1800">
                <a:latin typeface="Trebuchet MS" panose="020B0603020202020204" pitchFamily="34" charset="0"/>
              </a:defRPr>
            </a:lvl3pPr>
            <a:lvl4pPr>
              <a:buClr>
                <a:srgbClr val="82BC00"/>
              </a:buClr>
              <a:defRPr sz="1800">
                <a:latin typeface="Trebuchet MS" panose="020B0603020202020204" pitchFamily="34" charset="0"/>
              </a:defRPr>
            </a:lvl4pPr>
            <a:lvl5pPr>
              <a:buClr>
                <a:srgbClr val="8FC6E8"/>
              </a:buCl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843"/>
            <a:ext cx="6108204" cy="3965456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08800"/>
            <a:ext cx="3086100" cy="2126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628650" y="6508800"/>
            <a:ext cx="2057400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B24EC9-D412-49F8-B26B-B7E454A540B6}" type="datetimeFigureOut">
              <a:rPr lang="en-US" smtClean="0"/>
              <a:pPr/>
              <a:t>1/10/2019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793462"/>
          </a:xfrm>
          <a:prstGeom prst="rect">
            <a:avLst/>
          </a:prstGeom>
          <a:gradFill flip="none" rotWithShape="1">
            <a:gsLst>
              <a:gs pos="0">
                <a:srgbClr val="6EC4E8"/>
              </a:gs>
              <a:gs pos="81000">
                <a:srgbClr val="5C6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787381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806227"/>
            <a:ext cx="9144000" cy="72189"/>
          </a:xfrm>
          <a:prstGeom prst="rect">
            <a:avLst/>
          </a:prstGeom>
          <a:solidFill>
            <a:srgbClr val="5C6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9" y="6418098"/>
            <a:ext cx="626171" cy="322362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457950" y="6508800"/>
            <a:ext cx="1257674" cy="21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A3F748-31DA-4297-96EF-69DC737B5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92024" y="192024"/>
            <a:ext cx="7886700" cy="521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92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28650" y="4305600"/>
            <a:ext cx="7886700" cy="20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360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5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C6670"/>
                </a:solidFill>
                <a:latin typeface="Trebuchet MS" panose="020B0603020202020204" pitchFamily="34" charset="0"/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6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463040"/>
            <a:ext cx="4011083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36254" y="1463040"/>
            <a:ext cx="4011083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2" name="Picture 11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5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Blu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9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Green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4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 t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lue-green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2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8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1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56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2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3" r:id="rId4"/>
    <p:sldLayoutId id="2147483674" r:id="rId5"/>
    <p:sldLayoutId id="2147483672" r:id="rId6"/>
    <p:sldLayoutId id="2147483675" r:id="rId7"/>
    <p:sldLayoutId id="2147483667" r:id="rId8"/>
    <p:sldLayoutId id="214748367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69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datapipeline.support@cde.state.co.us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oerzel_s@cde.state.co.us" TargetMode="External"/><Relationship Id="rId2" Type="http://schemas.openxmlformats.org/officeDocument/2006/relationships/hyperlink" Target="mailto:villalobos-pavia_h@cde.state.co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den_m@cde.state.co.u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hen_s@cde.state.co.us" TargetMode="External"/><Relationship Id="rId2" Type="http://schemas.openxmlformats.org/officeDocument/2006/relationships/hyperlink" Target="mailto:Carey_j@cde.state.co.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non-public_school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t.Hilaire_d@cde.state.co.u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st.Hilaire_d@cde.state.co.u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t.Hilaire_d@cde.state.co.u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eapps.cde.state.co.us/IdentityManagementGroups.xls" TargetMode="External"/><Relationship Id="rId2" Type="http://schemas.openxmlformats.org/officeDocument/2006/relationships/hyperlink" Target="https://cdeapps.cde.state.co.us/faq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olger_o@cde.state.co.us" TargetMode="External"/><Relationship Id="rId2" Type="http://schemas.openxmlformats.org/officeDocument/2006/relationships/hyperlink" Target="mailto:heitman_l@cde.state.co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e.state.co.us/datapipeline/snap_sped-december" TargetMode="External"/><Relationship Id="rId5" Type="http://schemas.openxmlformats.org/officeDocument/2006/relationships/hyperlink" Target="http://www.cde.state.co.us/datapipeline/inter_staff" TargetMode="External"/><Relationship Id="rId4" Type="http://schemas.openxmlformats.org/officeDocument/2006/relationships/hyperlink" Target="http://www.cde.state.co.us/datapipeline/inter_sped-iep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everson_a@cde.state.co.us" TargetMode="External"/><Relationship Id="rId2" Type="http://schemas.openxmlformats.org/officeDocument/2006/relationships/hyperlink" Target="http://www.cde.state.co.us/datapipeline/snap_h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itman_l@cde.state.co.us" TargetMode="External"/><Relationship Id="rId4" Type="http://schemas.openxmlformats.org/officeDocument/2006/relationships/hyperlink" Target="http://www.cde.state.co.us/datapipeline/inter_staf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rivacyandsecur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datapipeline/syncplicit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Museo Slab 500" panose="02000000000000000000" pitchFamily="50" charset="0"/>
              </a:rPr>
              <a:t>Data Pipeline Town Hall</a:t>
            </a:r>
            <a:br>
              <a:rPr lang="en-US" sz="3600" b="1" dirty="0">
                <a:latin typeface="Museo Slab 500" panose="02000000000000000000" pitchFamily="50" charset="0"/>
              </a:rPr>
            </a:br>
            <a:r>
              <a:rPr lang="en-US" sz="3600" b="1" dirty="0" smtClean="0">
                <a:latin typeface="Museo Slab 500" panose="02000000000000000000" pitchFamily="50" charset="0"/>
              </a:rPr>
              <a:t>January </a:t>
            </a:r>
            <a:r>
              <a:rPr lang="en-US" sz="3600" b="1" dirty="0">
                <a:latin typeface="Museo Slab 500" panose="02000000000000000000" pitchFamily="50" charset="0"/>
              </a:rPr>
              <a:t>1</a:t>
            </a:r>
            <a:r>
              <a:rPr lang="en-US" sz="3600" b="1" dirty="0" smtClean="0">
                <a:latin typeface="Museo Slab 500" panose="02000000000000000000" pitchFamily="50" charset="0"/>
              </a:rPr>
              <a:t>0, 2019</a:t>
            </a:r>
            <a:endParaRPr lang="en-US" sz="3600" b="1" dirty="0">
              <a:latin typeface="Museo Slab 500" panose="020000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972" y="2635190"/>
            <a:ext cx="858792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r>
              <a:rPr lang="en-US" sz="1600" dirty="0" smtClean="0"/>
              <a:t>The goal of the webinar is to provide </a:t>
            </a:r>
            <a:r>
              <a:rPr lang="en-US" sz="1600" dirty="0"/>
              <a:t>updates </a:t>
            </a:r>
            <a:r>
              <a:rPr lang="en-US" sz="1600" dirty="0" smtClean="0"/>
              <a:t>on the Data Pipeline </a:t>
            </a:r>
            <a:r>
              <a:rPr lang="en-US" sz="1600" dirty="0"/>
              <a:t>and current and upcoming collections. </a:t>
            </a:r>
            <a:r>
              <a:rPr lang="en-US" sz="1600" dirty="0" smtClean="0"/>
              <a:t>These </a:t>
            </a:r>
            <a:r>
              <a:rPr lang="en-US" sz="1600" dirty="0"/>
              <a:t>webinars also provide a forum for districts, BOCES, and Administrative Units to have questions answered </a:t>
            </a:r>
            <a:r>
              <a:rPr lang="en-US" sz="1600" dirty="0" smtClean="0"/>
              <a:t>about Data Pipeline.</a:t>
            </a:r>
          </a:p>
          <a:p>
            <a:endParaRPr lang="en-US" sz="1600" b="1" dirty="0"/>
          </a:p>
          <a:p>
            <a:r>
              <a:rPr lang="en-US" sz="1600" smtClean="0"/>
              <a:t>We will </a:t>
            </a:r>
            <a:r>
              <a:rPr lang="en-US" sz="1600" dirty="0" smtClean="0"/>
              <a:t>begin the webinar shortly</a:t>
            </a:r>
          </a:p>
          <a:p>
            <a:r>
              <a:rPr lang="en-US" sz="1600" dirty="0" smtClean="0"/>
              <a:t>Dial in number is </a:t>
            </a:r>
            <a:r>
              <a:rPr lang="en-US" sz="1600" b="1" dirty="0" smtClean="0"/>
              <a:t>1-866-764-6750</a:t>
            </a:r>
          </a:p>
          <a:p>
            <a:r>
              <a:rPr lang="en-US" sz="1600" dirty="0" smtClean="0"/>
              <a:t>Data Pipeline support email is </a:t>
            </a:r>
            <a:r>
              <a:rPr lang="en-US" sz="1600" b="1" dirty="0" smtClean="0">
                <a:hlinkClick r:id="rId2"/>
              </a:rPr>
              <a:t>datapipeline.support@cde.state.co.us</a:t>
            </a:r>
            <a:endParaRPr lang="en-US" sz="1600" b="1" dirty="0" smtClean="0"/>
          </a:p>
          <a:p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30" y="4880077"/>
            <a:ext cx="2533156" cy="191192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 Pipeline Collections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Snapshots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1"/>
            <a:r>
              <a:rPr lang="en-US" dirty="0" smtClean="0">
                <a:solidFill>
                  <a:srgbClr val="0066CC"/>
                </a:solidFill>
              </a:rPr>
              <a:t>Special Education December Count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Human Resources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66CC"/>
              </a:solidFill>
            </a:endParaRPr>
          </a:p>
          <a:p>
            <a:pPr marL="57150" lvl="1" indent="0">
              <a:buNone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Coming Soon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8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Pre-ID Labels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0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Pre-ID Data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Pre-ID data is demographic data pulled by CDE and sent to the assessment vendors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is pulled from the October Count collection, there is no data collection for Pre-ID</a:t>
            </a:r>
          </a:p>
          <a:p>
            <a:pPr marL="1028700" lvl="1" indent="-342900"/>
            <a:r>
              <a:rPr lang="en-US" dirty="0" smtClean="0"/>
              <a:t>Pulling from October count prevents data issues caused by trying to create an additional data collection (missing participants) or pull directly from the interchange (bad data, duplicate records)</a:t>
            </a:r>
          </a:p>
          <a:p>
            <a:pPr marL="1028700" lvl="1" indent="-342900"/>
            <a:r>
              <a:rPr lang="en-US" dirty="0" smtClean="0"/>
              <a:t>All vendors require the data far in advance of testing so they can provide paper materials where required</a:t>
            </a:r>
          </a:p>
          <a:p>
            <a:pPr marL="1028700" lvl="1" indent="-342900"/>
            <a:r>
              <a:rPr lang="en-US" dirty="0" smtClean="0"/>
              <a:t>WIDA ACCESS is sent in November for January testing</a:t>
            </a:r>
          </a:p>
          <a:p>
            <a:pPr marL="1028700" lvl="1" indent="-342900"/>
            <a:r>
              <a:rPr lang="en-US" dirty="0" smtClean="0"/>
              <a:t>All others are sent in January for testing starting in March/April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421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38"/>
            <a:ext cx="8142488" cy="50886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Pre-ID can be reviewed in the vendor systems for the following assessments: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WIDA ACCESS</a:t>
            </a:r>
          </a:p>
          <a:p>
            <a:pPr marL="1028700" lvl="1" indent="-342900"/>
            <a:r>
              <a:rPr lang="en-US" sz="1900" dirty="0" smtClean="0"/>
              <a:t>WIDA AMS student management portal</a:t>
            </a:r>
          </a:p>
          <a:p>
            <a:pPr marL="1028700" lvl="1" indent="-342900"/>
            <a:r>
              <a:rPr lang="en-US" sz="1900" dirty="0"/>
              <a:t>D</a:t>
            </a:r>
            <a:r>
              <a:rPr lang="en-US" sz="1900" dirty="0" smtClean="0"/>
              <a:t>ata has been available for review and editing since November</a:t>
            </a:r>
          </a:p>
          <a:p>
            <a:pPr marL="1028700" lvl="1" indent="-342900"/>
            <a:r>
              <a:rPr lang="en-US" sz="1900" dirty="0" smtClean="0"/>
              <a:t>Contact: Heather Villalobos-Pavia (</a:t>
            </a:r>
            <a:r>
              <a:rPr lang="en-US" sz="1900" dirty="0" smtClean="0">
                <a:hlinkClick r:id="rId2"/>
              </a:rPr>
              <a:t>villalobos-pavia_h@cde.state.co.us</a:t>
            </a:r>
            <a:r>
              <a:rPr lang="en-US" sz="19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CMAS All Subjects/</a:t>
            </a:r>
            <a:r>
              <a:rPr lang="en-US" dirty="0" err="1" smtClean="0"/>
              <a:t>CoAlt</a:t>
            </a:r>
            <a:r>
              <a:rPr lang="en-US" dirty="0" smtClean="0"/>
              <a:t> Science and Social Studies</a:t>
            </a:r>
          </a:p>
          <a:p>
            <a:pPr marL="1028700" lvl="1" indent="-342900"/>
            <a:r>
              <a:rPr lang="en-US" dirty="0" smtClean="0"/>
              <a:t>Pearson Access Next system</a:t>
            </a:r>
          </a:p>
          <a:p>
            <a:pPr marL="1028700" lvl="1" indent="-342900"/>
            <a:r>
              <a:rPr lang="en-US" dirty="0" smtClean="0"/>
              <a:t>Data will be available on January 7</a:t>
            </a:r>
            <a:r>
              <a:rPr lang="en-US" baseline="30000" dirty="0" smtClean="0"/>
              <a:t>th</a:t>
            </a:r>
            <a:r>
              <a:rPr lang="en-US" dirty="0" smtClean="0"/>
              <a:t> for review and editing</a:t>
            </a:r>
          </a:p>
          <a:p>
            <a:pPr marL="1028700" lvl="1" indent="-342900"/>
            <a:r>
              <a:rPr lang="en-US" dirty="0" smtClean="0"/>
              <a:t>Contact: Sara Loerzel (</a:t>
            </a:r>
            <a:r>
              <a:rPr lang="en-US" dirty="0" smtClean="0">
                <a:hlinkClick r:id="rId3"/>
              </a:rPr>
              <a:t>loerzel_s@cde.state.co.us</a:t>
            </a:r>
            <a:r>
              <a:rPr lang="en-US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CoAlt</a:t>
            </a:r>
            <a:r>
              <a:rPr lang="en-US" dirty="0" smtClean="0"/>
              <a:t> ELA and Math (DLM)</a:t>
            </a:r>
          </a:p>
          <a:p>
            <a:pPr marL="1028700" lvl="1" indent="-342900"/>
            <a:r>
              <a:rPr lang="en-US" dirty="0" smtClean="0"/>
              <a:t>DLM Educator Portal</a:t>
            </a:r>
          </a:p>
          <a:p>
            <a:pPr marL="1028700" lvl="1" indent="-342900"/>
            <a:r>
              <a:rPr lang="en-US" dirty="0" smtClean="0"/>
              <a:t>Data will be available on January 10</a:t>
            </a:r>
            <a:r>
              <a:rPr lang="en-US" baseline="30000" dirty="0" smtClean="0"/>
              <a:t>th</a:t>
            </a:r>
            <a:r>
              <a:rPr lang="en-US" dirty="0" smtClean="0"/>
              <a:t> for review and editing</a:t>
            </a:r>
          </a:p>
          <a:p>
            <a:pPr marL="1028700" lvl="1" indent="-342900"/>
            <a:r>
              <a:rPr lang="en-US" dirty="0" smtClean="0"/>
              <a:t>Contact: Mindy Roden (</a:t>
            </a:r>
            <a:r>
              <a:rPr lang="en-US" dirty="0" smtClean="0">
                <a:hlinkClick r:id="rId4"/>
              </a:rPr>
              <a:t>roden_m@cde.state.co.us</a:t>
            </a:r>
            <a:r>
              <a:rPr lang="en-US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Access to these systems are provided by the DAC to other district level users</a:t>
            </a:r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7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Data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College Board system does not have a student data portal where the data can be reviewed and edited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Pre-ID data that is sent to College Board will be available through Data Pipeline</a:t>
            </a:r>
          </a:p>
          <a:p>
            <a:pPr marL="1028700" lvl="1" indent="-342900"/>
            <a:r>
              <a:rPr lang="en-US" dirty="0" smtClean="0"/>
              <a:t>You will need an SAT SBD user role</a:t>
            </a:r>
          </a:p>
          <a:p>
            <a:pPr marL="1028700" lvl="1" indent="-342900"/>
            <a:r>
              <a:rPr lang="en-US" dirty="0" smtClean="0"/>
              <a:t>Go to File Extract Download under the SAT SBD collection</a:t>
            </a:r>
          </a:p>
          <a:p>
            <a:pPr marL="1028700" lvl="1" indent="-342900"/>
            <a:r>
              <a:rPr lang="en-US" dirty="0" smtClean="0"/>
              <a:t>Choose File Type -&gt; Vendor and Extract Type -&gt; Pre Coded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collection will be available in production starting January </a:t>
            </a:r>
            <a:r>
              <a:rPr lang="en-US" dirty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after the file is loaded to College Board</a:t>
            </a:r>
          </a:p>
          <a:p>
            <a:pPr marL="1028700" lvl="1" indent="-342900"/>
            <a:r>
              <a:rPr lang="en-US" dirty="0" smtClean="0"/>
              <a:t>No edits can be made to the file but this will provide a baseline for which students you will receive labels for and to help prepare for SBD</a:t>
            </a:r>
          </a:p>
          <a:p>
            <a:pPr marL="1028700" lvl="1" indent="-342900"/>
            <a:r>
              <a:rPr lang="en-US" dirty="0" smtClean="0"/>
              <a:t>The file will remain available until SBD closes</a:t>
            </a:r>
          </a:p>
        </p:txBody>
      </p:sp>
    </p:spTree>
    <p:extLst>
      <p:ext uri="{BB962C8B-B14F-4D97-AF65-F5344CB8AC3E}">
        <p14:creationId xmlns:p14="http://schemas.microsoft.com/office/powerpoint/2010/main" val="356378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Data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Jasmine Carey</a:t>
            </a:r>
          </a:p>
          <a:p>
            <a:pPr marL="1028700" lvl="1" indent="-342900"/>
            <a:r>
              <a:rPr lang="en-US" dirty="0" smtClean="0">
                <a:hlinkClick r:id="rId2"/>
              </a:rPr>
              <a:t>Carey_j@cde.state.co.us</a:t>
            </a:r>
            <a:endParaRPr lang="en-US" dirty="0" smtClean="0"/>
          </a:p>
          <a:p>
            <a:pPr marL="1028700" lvl="1" indent="-342900"/>
            <a:r>
              <a:rPr lang="en-US" dirty="0" smtClean="0"/>
              <a:t>303-866-6634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Shangte Shen</a:t>
            </a:r>
          </a:p>
          <a:p>
            <a:pPr marL="1028700" lvl="1" indent="-342900"/>
            <a:r>
              <a:rPr lang="en-US" dirty="0" smtClean="0">
                <a:hlinkClick r:id="rId3"/>
              </a:rPr>
              <a:t>Shen_s@cde.state.co.us</a:t>
            </a:r>
            <a:endParaRPr lang="en-US" dirty="0" smtClean="0"/>
          </a:p>
          <a:p>
            <a:pPr marL="1028700" lvl="1" indent="-342900"/>
            <a:r>
              <a:rPr lang="en-US" dirty="0" smtClean="0"/>
              <a:t>303-866-6877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4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06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Pipeline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 of the need to keep the Data Pipeline Directory up to date. We are getting ready for our submission to the US Department of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Check and make sure that the Addresses and Phone numbers are correct for the District and Schools.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sure that Principal Name and Email address is correct.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sure the Virtual Type is correct for the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8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Pipeline Directory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528" y="1463675"/>
            <a:ext cx="7302944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038687" y="52289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38687" y="41991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72784" y="32325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Pipeline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8046"/>
            <a:ext cx="78867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sure that the Board Membership is up to date in the directory.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sure the Vendor Information is up to date – This assists Data Collection owners to assist districts with different vendors – Especially if there are issues surrounding a collection.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7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Webinar Etiquette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EF7521"/>
                </a:solidFill>
                <a:latin typeface="+mn-lt"/>
              </a:rPr>
              <a:t>Mute Your Phone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  <a:r>
              <a:rPr lang="en-US" sz="2000" dirty="0">
                <a:latin typeface="+mn-lt"/>
              </a:rPr>
              <a:t>(*# Mutes and Un-mutes Individual Phones</a:t>
            </a:r>
            <a:r>
              <a:rPr lang="en-US" sz="2000" dirty="0" smtClean="0">
                <a:latin typeface="+mn-lt"/>
              </a:rPr>
              <a:t>); many phones have a mute button on them.</a:t>
            </a:r>
          </a:p>
          <a:p>
            <a:pPr>
              <a:defRPr/>
            </a:pPr>
            <a:r>
              <a:rPr lang="en-US" sz="2000" dirty="0" smtClean="0">
                <a:latin typeface="+mn-lt"/>
              </a:rPr>
              <a:t>If you receive a call and need to pick up, please disconnect from the webinar.  Otherwise, all town hall participants hear your hold music! </a:t>
            </a: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dirty="0" smtClean="0">
                <a:latin typeface="+mn-lt"/>
              </a:rPr>
              <a:t>We </a:t>
            </a:r>
            <a:r>
              <a:rPr lang="en-US" sz="2000" dirty="0">
                <a:latin typeface="+mn-lt"/>
              </a:rPr>
              <a:t>will hold the Q&amp;A session at the end of the presentation:</a:t>
            </a:r>
          </a:p>
          <a:p>
            <a:pPr marL="617220" lvl="1" indent="-342900">
              <a:lnSpc>
                <a:spcPct val="50000"/>
              </a:lnSpc>
              <a:spcBef>
                <a:spcPts val="1200"/>
              </a:spcBef>
              <a:buClr>
                <a:srgbClr val="FAAB67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Type it in the Chat Box for a response OR</a:t>
            </a:r>
          </a:p>
          <a:p>
            <a:pPr marL="617220" lvl="1" indent="-342900">
              <a:lnSpc>
                <a:spcPct val="50000"/>
              </a:lnSpc>
              <a:spcBef>
                <a:spcPts val="1200"/>
              </a:spcBef>
              <a:buClr>
                <a:srgbClr val="FAAB67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Raise Your Hand:</a:t>
            </a:r>
          </a:p>
          <a:p>
            <a:pPr marL="981075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01E8E"/>
                </a:solidFill>
                <a:latin typeface="+mn-lt"/>
              </a:rPr>
              <a:t>A presenter will call your name</a:t>
            </a:r>
          </a:p>
          <a:p>
            <a:pPr marL="981075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01E8E"/>
                </a:solidFill>
                <a:latin typeface="+mn-lt"/>
              </a:rPr>
              <a:t>After your name is called, un-mute your phone and speak your question/comment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Please be respectful of others time; we may need to have a separate conversation later to best help you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7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Pipeline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that if you have a charter school in your district that the Charter Management Organization is up to date on the school tab.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6" y="2591836"/>
            <a:ext cx="6782540" cy="404126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43035" y="46874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2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Pipeline Non-Public Pupil Count/Directory </a:t>
            </a:r>
            <a:r>
              <a:rPr lang="en-US" sz="1200" dirty="0" smtClean="0"/>
              <a:t>Dennis St. Hilaire st.Hilaire_d@cde.state.co.us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Reminder to make sure you put in your Non-Public school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the Data Pipeline Non-Public Pupil Count/Directory?</a:t>
            </a:r>
          </a:p>
          <a:p>
            <a:pPr marL="1028700" lvl="1" indent="-342900"/>
            <a:r>
              <a:rPr lang="en-US" dirty="0" smtClean="0"/>
              <a:t>Collects Pupil counts of non-public school students by grade</a:t>
            </a:r>
          </a:p>
          <a:p>
            <a:pPr marL="1028700" lvl="1" indent="-342900"/>
            <a:r>
              <a:rPr lang="en-US" dirty="0" smtClean="0"/>
              <a:t>Identifies non-public schools that are used for funding, nutrition, federal programs and special education.  The codes in the non-public directory are used throughout CDE. For most districts this collection should not take much time to complete.</a:t>
            </a:r>
          </a:p>
          <a:p>
            <a:pPr marL="342900" indent="-342900"/>
            <a:r>
              <a:rPr lang="en-US" dirty="0" smtClean="0"/>
              <a:t>Non-Public Pupil Count/Directory Documentation</a:t>
            </a:r>
          </a:p>
          <a:p>
            <a:pPr marL="1028700" lvl="1" indent="-342900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www.cde.state.co.us/datapipeline/non-public_schools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0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Pipeline Non-Public Pupil Count/Directory Dennis St. </a:t>
            </a:r>
            <a:r>
              <a:rPr lang="en-US" dirty="0" err="1"/>
              <a:t>Hilaire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st.Hilaire_d@cde.state.co.us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Important: </a:t>
            </a:r>
            <a:r>
              <a:rPr lang="en-US" dirty="0" smtClean="0"/>
              <a:t>Since </a:t>
            </a:r>
            <a:r>
              <a:rPr lang="en-US" dirty="0"/>
              <a:t>the non-public school pupil membership counts become a significant component in computing allocations for federal </a:t>
            </a:r>
            <a:r>
              <a:rPr lang="en-US" dirty="0" smtClean="0"/>
              <a:t>programs.  Please make sure that you enter as many non-public school students as possible into the non-public schools collection.  </a:t>
            </a:r>
            <a:r>
              <a:rPr lang="en-US" b="1" dirty="0" smtClean="0"/>
              <a:t>If you do not put the counts in it will impact funding from the grants fiscal unit.  </a:t>
            </a:r>
            <a:r>
              <a:rPr lang="en-US" dirty="0" smtClean="0"/>
              <a:t>Do not miss out on these funds because you did not enter in the non-public </a:t>
            </a:r>
            <a:r>
              <a:rPr lang="en-US" smtClean="0"/>
              <a:t>school counts!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Pipeline Non-Public </a:t>
            </a:r>
            <a:r>
              <a:rPr lang="en-US" dirty="0" smtClean="0"/>
              <a:t>Pupil Count/Directory </a:t>
            </a:r>
            <a:r>
              <a:rPr lang="en-US" sz="1300" dirty="0"/>
              <a:t>Dennis St. Hilaire </a:t>
            </a:r>
            <a:r>
              <a:rPr lang="en-US" sz="1300" dirty="0">
                <a:hlinkClick r:id="rId2"/>
              </a:rPr>
              <a:t>st.Hilaire_d@cde.state.co.us</a:t>
            </a:r>
            <a:r>
              <a:rPr lang="en-US" sz="1300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0930" y="1463674"/>
            <a:ext cx="7534596" cy="47091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16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Pipeline </a:t>
            </a:r>
            <a:r>
              <a:rPr lang="en-US" dirty="0" smtClean="0"/>
              <a:t>Non-Public Schools and  </a:t>
            </a:r>
            <a:r>
              <a:rPr lang="en-US" dirty="0"/>
              <a:t>Directory </a:t>
            </a:r>
            <a:r>
              <a:rPr lang="en-US" sz="1300" dirty="0"/>
              <a:t>Dennis St. Hilaire </a:t>
            </a:r>
            <a:r>
              <a:rPr lang="en-US" sz="1300" dirty="0">
                <a:hlinkClick r:id="rId2"/>
              </a:rPr>
              <a:t>st.Hilaire_d@cde.state.co.us</a:t>
            </a:r>
            <a:r>
              <a:rPr lang="en-US" sz="13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endParaRPr lang="en-US" dirty="0"/>
          </a:p>
          <a:p>
            <a:pPr algn="ctr"/>
            <a:r>
              <a:rPr lang="en-US" dirty="0" smtClean="0"/>
              <a:t>Dennis St. Hilaire</a:t>
            </a:r>
          </a:p>
          <a:p>
            <a:pPr algn="ctr"/>
            <a:r>
              <a:rPr lang="en-US" dirty="0" smtClean="0">
                <a:hlinkClick r:id="rId2"/>
              </a:rPr>
              <a:t>st.Hilaire_d@cde.state.co.us</a:t>
            </a:r>
            <a:endParaRPr lang="en-US" dirty="0" smtClean="0"/>
          </a:p>
          <a:p>
            <a:pPr algn="ctr"/>
            <a:r>
              <a:rPr lang="en-US" dirty="0" smtClean="0"/>
              <a:t>Phone 303-866-6840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41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Special Education December Count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81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December Count </a:t>
            </a:r>
            <a:r>
              <a:rPr lang="en-US" dirty="0" smtClean="0"/>
              <a:t>Bug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u="sng" dirty="0" smtClean="0">
                <a:solidFill>
                  <a:schemeClr val="tx1"/>
                </a:solidFill>
              </a:rPr>
              <a:t>Bugs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1. DC157 and DC017 (bug applies to staff with Job Class Code 224)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028700" lvl="1" indent="-342900"/>
            <a:r>
              <a:rPr lang="en-US" sz="1400" dirty="0" smtClean="0">
                <a:solidFill>
                  <a:schemeClr val="tx1"/>
                </a:solidFill>
              </a:rPr>
              <a:t>DC157</a:t>
            </a:r>
            <a:r>
              <a:rPr lang="en-US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chemeClr val="tx1"/>
                </a:solidFill>
              </a:rPr>
              <a:t>FTE total for each individual must be between 0.005 and </a:t>
            </a:r>
            <a:r>
              <a:rPr lang="en-US" sz="1400" dirty="0" smtClean="0">
                <a:solidFill>
                  <a:schemeClr val="tx1"/>
                </a:solidFill>
              </a:rPr>
              <a:t>1.71</a:t>
            </a:r>
          </a:p>
          <a:p>
            <a:pPr marL="1028700" lvl="1" indent="-342900"/>
            <a:r>
              <a:rPr lang="en-US" sz="1400" dirty="0"/>
              <a:t>DC017: Base Salary/FTE does not meet minimum wage requirements.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1028700" lvl="1" indent="-342900"/>
            <a:r>
              <a:rPr lang="en-US" sz="1400" dirty="0" smtClean="0">
                <a:solidFill>
                  <a:schemeClr val="tx1"/>
                </a:solidFill>
              </a:rPr>
              <a:t>Fix was moved to production 01/08</a:t>
            </a:r>
            <a:endParaRPr lang="en-US" sz="1400" dirty="0">
              <a:solidFill>
                <a:schemeClr val="tx1"/>
              </a:solidFill>
            </a:endParaRPr>
          </a:p>
          <a:p>
            <a:pPr marL="1028700" lvl="1" indent="-342900"/>
            <a:r>
              <a:rPr lang="en-US" sz="1400" dirty="0" smtClean="0">
                <a:solidFill>
                  <a:schemeClr val="tx1"/>
                </a:solidFill>
              </a:rPr>
              <a:t>Will need to have created snapshot after that date to see these dissolve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2. DC015: </a:t>
            </a:r>
            <a:r>
              <a:rPr lang="en-US" sz="1800" dirty="0">
                <a:solidFill>
                  <a:schemeClr val="tx1"/>
                </a:solidFill>
              </a:rPr>
              <a:t>Teacher Probationary Status is required and not zero-filled for all teachers, except Purchased Service staff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1028700" lvl="1" indent="-342900"/>
            <a:r>
              <a:rPr lang="en-US" sz="1400" dirty="0" smtClean="0">
                <a:solidFill>
                  <a:schemeClr val="tx1"/>
                </a:solidFill>
              </a:rPr>
              <a:t>Fix was moved to production 01/08</a:t>
            </a:r>
          </a:p>
          <a:p>
            <a:pPr marL="1028700" lvl="1" indent="-342900"/>
            <a:r>
              <a:rPr lang="en-US" sz="1400" dirty="0" smtClean="0">
                <a:solidFill>
                  <a:schemeClr val="tx1"/>
                </a:solidFill>
              </a:rPr>
              <a:t>You should be able to zero-fill the Teacher Probationary Status on purchased service staff (Employment Status Code=23)</a:t>
            </a:r>
          </a:p>
          <a:p>
            <a:pPr marL="1028700" lvl="1" indent="-342900"/>
            <a:r>
              <a:rPr lang="en-US" sz="1400" dirty="0" smtClean="0"/>
              <a:t>Create snapshot after 01/08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011" y="6154916"/>
            <a:ext cx="8460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Special Education December Count - Lindsey Heitman - heitman_l@cde.state.co.us  (303) </a:t>
            </a:r>
            <a:r>
              <a:rPr lang="en-US" sz="1200" dirty="0" smtClean="0"/>
              <a:t>866-5759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059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December Count – Grade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Reminder: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District is the authoritative source of grade level and demographic 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Grade Level is pulled primarily from the Student Interchange – School Association file – Untagged or DEC tagged file</a:t>
            </a:r>
          </a:p>
          <a:p>
            <a:pPr marL="1028700" lvl="1" indent="-342900"/>
            <a:r>
              <a:rPr lang="en-US" sz="1800" dirty="0" smtClean="0"/>
              <a:t>If student is not submitted by the district (i.e. private school or facility students) the grade will pull from the Participation file</a:t>
            </a:r>
          </a:p>
          <a:p>
            <a:pPr marL="1028700" lvl="1" indent="-342900"/>
            <a:r>
              <a:rPr lang="en-US" sz="1800" dirty="0" smtClean="0"/>
              <a:t>If no untagged or DEC tagged file, grade will also pull from Participation file, not the OCT tagged file</a:t>
            </a:r>
            <a:endParaRPr lang="en-US" sz="1800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372" y="6180554"/>
            <a:ext cx="7614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Special Education December Count - Lindsey Heitman - heitman_l@cde.state.co.us  (303) </a:t>
            </a:r>
            <a:r>
              <a:rPr lang="en-US" sz="1200" dirty="0" smtClean="0"/>
              <a:t>866-5759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5861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December Count – DC158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55" y="142556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Warning DC158: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i="1" dirty="0">
                <a:solidFill>
                  <a:schemeClr val="tx1"/>
                </a:solidFill>
              </a:rPr>
              <a:t>The following SASIDs are included in the December Count Student Snapshot, but no record was found in the Student interchange- Untagged or DEC tagged file. This may be accurate for students in Non-Public Schools or Approved Facility Schools, however, if any of these students are in a Public School, please check with your Student Interchange contact to see why they are not reporting the student.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Compares </a:t>
            </a:r>
            <a:r>
              <a:rPr lang="en-US" sz="2000" dirty="0">
                <a:solidFill>
                  <a:schemeClr val="tx1"/>
                </a:solidFill>
              </a:rPr>
              <a:t>the students in the December Count Student snapshot to the Student Interchange Untagged or DEC tagged </a:t>
            </a:r>
            <a:r>
              <a:rPr lang="en-US" sz="2000" dirty="0" smtClean="0">
                <a:solidFill>
                  <a:schemeClr val="tx1"/>
                </a:solidFill>
              </a:rPr>
              <a:t>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warning will stand for students not submitted by the districts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Be sure district has an untagged for DEC tagged file uploaded before looking into these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187" y="6257466"/>
            <a:ext cx="6810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Special Education December Count - Lindsey Heitman - heitman_l@cde.state.co.us  (303) </a:t>
            </a:r>
            <a:r>
              <a:rPr lang="en-US" sz="1200" dirty="0" smtClean="0"/>
              <a:t>866-5759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5485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" y="253141"/>
            <a:ext cx="8758585" cy="7101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Special Education December Count Important Dates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780241"/>
              </p:ext>
            </p:extLst>
          </p:nvPr>
        </p:nvGraphicFramePr>
        <p:xfrm>
          <a:off x="599605" y="1284165"/>
          <a:ext cx="8070507" cy="423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9605" y="4793422"/>
            <a:ext cx="8132165" cy="1240119"/>
            <a:chOff x="0" y="2849856"/>
            <a:chExt cx="8070507" cy="1345050"/>
          </a:xfrm>
        </p:grpSpPr>
        <p:sp>
          <p:nvSpPr>
            <p:cNvPr id="10" name="Rectangle 9"/>
            <p:cNvSpPr/>
            <p:nvPr/>
          </p:nvSpPr>
          <p:spPr>
            <a:xfrm>
              <a:off x="0" y="2849856"/>
              <a:ext cx="8070507" cy="13450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0" y="2849856"/>
              <a:ext cx="8070507" cy="134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6361" tIns="291592" rIns="626361" bIns="8534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0" kern="1200" dirty="0" smtClean="0"/>
                <a:t>February 4 – 14: Resolving duplicates</a:t>
              </a:r>
              <a:endParaRPr lang="en-US" sz="1400" b="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0" kern="1200" dirty="0" smtClean="0"/>
                <a:t>February 14 - 21: Final Report Review</a:t>
              </a:r>
              <a:endParaRPr lang="en-US" sz="1400" b="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b="1" kern="1200" dirty="0" smtClean="0"/>
                <a:t>February 21</a:t>
              </a:r>
              <a:r>
                <a:rPr lang="en-US" sz="1400" b="1" kern="1200" baseline="30000" dirty="0" smtClean="0"/>
                <a:t>st</a:t>
              </a:r>
              <a:r>
                <a:rPr lang="en-US" sz="1400" b="1" kern="1200" dirty="0" smtClean="0"/>
                <a:t> : Final Deadline</a:t>
              </a:r>
              <a:endParaRPr lang="en-US" sz="1400" b="1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0663" y="4174911"/>
            <a:ext cx="6108362" cy="783402"/>
            <a:chOff x="418459" y="2526173"/>
            <a:chExt cx="5649354" cy="4132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418459" y="2526173"/>
              <a:ext cx="5649354" cy="4132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438634" y="2546348"/>
              <a:ext cx="5609004" cy="3729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532" tIns="0" rIns="213532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solidFill>
                    <a:schemeClr val="tx1"/>
                  </a:solidFill>
                </a:rPr>
                <a:t>February</a:t>
              </a:r>
              <a:endParaRPr lang="en-US" sz="3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740737" y="2703578"/>
            <a:ext cx="419852" cy="40688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572" y="6342923"/>
            <a:ext cx="8135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Special Education December Count - Lindsey Heitman - heitman_l@cde.state.co.us  (303) </a:t>
            </a:r>
            <a:r>
              <a:rPr lang="en-US" sz="1200" dirty="0" smtClean="0"/>
              <a:t>866-5759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45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Colorado Department of Education Identity Management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250" y="1740034"/>
            <a:ext cx="42475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  <a:hlinkClick r:id="rId2"/>
              </a:rPr>
              <a:t>https://</a:t>
            </a:r>
            <a:r>
              <a:rPr lang="en-US" sz="1800" dirty="0" smtClean="0">
                <a:latin typeface="+mn-lt"/>
                <a:hlinkClick r:id="rId2"/>
              </a:rPr>
              <a:t>cdeapps.cde.state.co.us/faqs.html</a:t>
            </a:r>
            <a:r>
              <a:rPr lang="en-US" sz="1800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Frequently Asked Questions 1-12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#12 Where can I find the Identity Management role mappings for Data Pipeline and other applications? </a:t>
            </a:r>
          </a:p>
          <a:p>
            <a:pPr marL="0" indent="0">
              <a:buNone/>
            </a:pPr>
            <a:endParaRPr lang="en-US" sz="1800" dirty="0" smtClean="0">
              <a:latin typeface="+mn-lt"/>
              <a:hlinkClick r:id=""/>
            </a:endParaRPr>
          </a:p>
          <a:p>
            <a:pPr marL="0" indent="0">
              <a:buNone/>
            </a:pPr>
            <a:r>
              <a:rPr lang="en-US" sz="1800" dirty="0" smtClean="0">
                <a:latin typeface="+mn-lt"/>
                <a:hlinkClick r:id=""/>
              </a:rPr>
              <a:t>https</a:t>
            </a:r>
            <a:r>
              <a:rPr lang="en-US" sz="1800" dirty="0">
                <a:latin typeface="+mn-lt"/>
                <a:hlinkClick r:id="rId3"/>
              </a:rPr>
              <a:t>://</a:t>
            </a:r>
            <a:r>
              <a:rPr lang="en-US" sz="1800" dirty="0" smtClean="0">
                <a:latin typeface="+mn-lt"/>
                <a:hlinkClick r:id="rId3"/>
              </a:rPr>
              <a:t>cdeapps.cde.state.co.us/IdentityManagementGroups.xls</a:t>
            </a:r>
            <a:r>
              <a:rPr lang="en-US" sz="1800" dirty="0" smtClean="0">
                <a:latin typeface="+mn-lt"/>
              </a:rPr>
              <a:t> 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08750"/>
            <a:ext cx="3086100" cy="212725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291528" y="1199213"/>
            <a:ext cx="3852472" cy="4939650"/>
          </a:xfrm>
        </p:spPr>
        <p:txBody>
          <a:bodyPr/>
          <a:lstStyle/>
          <a:p>
            <a:r>
              <a:rPr lang="en-US" dirty="0" smtClean="0"/>
              <a:t>Access Management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118" t="20105" r="22262"/>
          <a:stretch/>
        </p:blipFill>
        <p:spPr>
          <a:xfrm>
            <a:off x="5108633" y="1740034"/>
            <a:ext cx="3791856" cy="42062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84450" y="4991361"/>
            <a:ext cx="1024183" cy="794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December Count - Tips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" t="13006" r="64856" b="48275"/>
          <a:stretch/>
        </p:blipFill>
        <p:spPr bwMode="auto">
          <a:xfrm>
            <a:off x="502171" y="2180668"/>
            <a:ext cx="5411450" cy="371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298" y="1424066"/>
            <a:ext cx="883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Staff Interchange Users and Viewers are able to see the December Count snapshot errors by downloading this report under: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Cognos</a:t>
            </a:r>
            <a:r>
              <a:rPr lang="en-US" sz="1600" dirty="0" smtClean="0"/>
              <a:t> Reports- Staff Profile- Special Education December Snapshot Error Detail Report</a:t>
            </a:r>
            <a:endParaRPr lang="en-US" sz="1600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092310" y="3680084"/>
            <a:ext cx="489205" cy="297255"/>
          </a:xfrm>
          <a:prstGeom prst="rightArrow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472" y="6428382"/>
            <a:ext cx="7178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Special Education December Count - Lindsey Heitman - heitman_l@cde.state.co.us  (303) </a:t>
            </a:r>
            <a:r>
              <a:rPr lang="en-US" sz="1200" dirty="0" smtClean="0"/>
              <a:t>866-5759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8951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Special Education December Count</a:t>
            </a:r>
            <a:r>
              <a:rPr lang="en-US" dirty="0"/>
              <a:t> </a:t>
            </a:r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50178" name="Content Placeholder 1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None/>
            </a:pPr>
            <a:r>
              <a:rPr lang="en-US" altLang="en-US" sz="1800" u="sng" dirty="0" smtClean="0">
                <a:solidFill>
                  <a:srgbClr val="0070C0"/>
                </a:solidFill>
              </a:rPr>
              <a:t>Special Education December Count contact information</a:t>
            </a:r>
          </a:p>
          <a:p>
            <a:pPr marL="4445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Lindsey Heitman </a:t>
            </a:r>
            <a:r>
              <a:rPr lang="en-US" altLang="en-US" sz="1600" dirty="0" smtClean="0"/>
              <a:t>– </a:t>
            </a:r>
            <a:r>
              <a:rPr lang="en-US" altLang="en-US" sz="1600" u="sng" dirty="0" smtClean="0">
                <a:hlinkClick r:id="rId2"/>
              </a:rPr>
              <a:t>heitman_l@cde.state.co.us</a:t>
            </a:r>
            <a:r>
              <a:rPr lang="en-US" altLang="en-US" sz="1600" dirty="0" smtClean="0"/>
              <a:t>  </a:t>
            </a:r>
            <a:r>
              <a:rPr lang="en-US" altLang="en-US" sz="1600" b="1" dirty="0" smtClean="0"/>
              <a:t>303-866-5759 (</a:t>
            </a:r>
            <a:r>
              <a:rPr lang="en-US" altLang="en-US" sz="1600" dirty="0" smtClean="0"/>
              <a:t>Primary</a:t>
            </a:r>
            <a:r>
              <a:rPr lang="en-US" altLang="en-US" sz="1600" b="1" dirty="0" smtClean="0"/>
              <a:t> </a:t>
            </a:r>
            <a:r>
              <a:rPr lang="en-US" altLang="en-US" sz="1600" dirty="0" smtClean="0"/>
              <a:t>contact) </a:t>
            </a:r>
          </a:p>
          <a:p>
            <a:pPr marL="44450" indent="0">
              <a:buNone/>
            </a:pPr>
            <a:r>
              <a:rPr lang="en-US" altLang="en-US" sz="1600" dirty="0" smtClean="0">
                <a:solidFill>
                  <a:schemeClr val="tx1"/>
                </a:solidFill>
              </a:rPr>
              <a:t>Orla Bolger </a:t>
            </a:r>
            <a:r>
              <a:rPr lang="en-US" altLang="en-US" sz="1600" dirty="0" smtClean="0"/>
              <a:t>– </a:t>
            </a:r>
            <a:r>
              <a:rPr lang="en-US" altLang="en-US" sz="1600" dirty="0" smtClean="0">
                <a:hlinkClick r:id="rId3"/>
              </a:rPr>
              <a:t>bolger_o@cde.state.co.us</a:t>
            </a:r>
            <a:r>
              <a:rPr lang="en-US" altLang="en-US" sz="1600" dirty="0" smtClean="0"/>
              <a:t>  </a:t>
            </a:r>
            <a:r>
              <a:rPr lang="en-US" altLang="en-US" sz="1600" b="1" dirty="0" smtClean="0"/>
              <a:t>303-866-6896</a:t>
            </a:r>
            <a:endParaRPr lang="en-US" altLang="en-US" sz="1600" b="1" dirty="0" smtClean="0"/>
          </a:p>
          <a:p>
            <a:pPr marL="44450" indent="0">
              <a:buNone/>
            </a:pPr>
            <a:r>
              <a:rPr lang="en-US" altLang="en-US" sz="1800" dirty="0" smtClean="0"/>
              <a:t> </a:t>
            </a:r>
          </a:p>
          <a:p>
            <a:pPr marL="44450" indent="0"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*Please include your AU </a:t>
            </a:r>
            <a:r>
              <a:rPr lang="en-US" altLang="en-US" sz="1800" dirty="0" smtClean="0">
                <a:solidFill>
                  <a:schemeClr val="tx1"/>
                </a:solidFill>
              </a:rPr>
              <a:t>#, District #, </a:t>
            </a:r>
            <a:r>
              <a:rPr lang="en-US" altLang="en-US" sz="1800" dirty="0" smtClean="0">
                <a:solidFill>
                  <a:schemeClr val="tx1"/>
                </a:solidFill>
              </a:rPr>
              <a:t>Error code # (if applicable), and phone number in emails </a:t>
            </a:r>
            <a:r>
              <a:rPr lang="en-US" alt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08750"/>
            <a:ext cx="3086100" cy="212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D43AD6-817E-414E-9188-889F2AD6AF48}" type="slidenum">
              <a:rPr lang="en-US" sz="1200" smtClean="0"/>
              <a:pPr>
                <a:defRPr/>
              </a:pPr>
              <a:t>31</a:t>
            </a:fld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754379" y="3861882"/>
            <a:ext cx="558645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Resources</a:t>
            </a:r>
          </a:p>
          <a:p>
            <a:pPr lvl="1"/>
            <a:r>
              <a:rPr lang="en-US" sz="1400" dirty="0"/>
              <a:t>Special Education IEP Interchange: </a:t>
            </a:r>
            <a:r>
              <a:rPr lang="en-US" sz="1400" dirty="0">
                <a:hlinkClick r:id="rId4"/>
              </a:rPr>
              <a:t>http://www.cde.state.co.us/datapipeline/inter_sped-iep</a:t>
            </a:r>
            <a:r>
              <a:rPr lang="en-US" sz="1400" dirty="0"/>
              <a:t> </a:t>
            </a:r>
            <a:endParaRPr lang="en-US" sz="1400" dirty="0" smtClean="0"/>
          </a:p>
          <a:p>
            <a:pPr lvl="1"/>
            <a:r>
              <a:rPr lang="en-US" sz="1400" dirty="0" smtClean="0"/>
              <a:t>Staff Interchange:</a:t>
            </a:r>
          </a:p>
          <a:p>
            <a:pPr lvl="1"/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www.cde.state.co.us/datapipeline/inter_staff</a:t>
            </a:r>
            <a:r>
              <a:rPr lang="en-US" sz="1400" dirty="0" smtClean="0"/>
              <a:t> </a:t>
            </a:r>
            <a:endParaRPr lang="en-US" sz="1400" dirty="0"/>
          </a:p>
          <a:p>
            <a:pPr lvl="1"/>
            <a:r>
              <a:rPr lang="en-US" sz="1400" dirty="0"/>
              <a:t>Special Education </a:t>
            </a:r>
            <a:r>
              <a:rPr lang="en-US" sz="1400" dirty="0" smtClean="0"/>
              <a:t>December Count Snapshot</a:t>
            </a:r>
            <a:r>
              <a:rPr lang="en-US" sz="1400" dirty="0"/>
              <a:t>:  </a:t>
            </a:r>
            <a:endParaRPr lang="en-US" sz="1400" dirty="0" smtClean="0"/>
          </a:p>
          <a:p>
            <a:pPr lvl="1"/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www.cde.state.co.us/datapipeline/snap_sped-december</a:t>
            </a:r>
            <a:r>
              <a:rPr lang="en-US" sz="1400" dirty="0" smtClean="0"/>
              <a:t>   </a:t>
            </a:r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4439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" y="253141"/>
            <a:ext cx="8758585" cy="710141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chemeClr val="tx1"/>
                </a:solidFill>
                <a:latin typeface="+mj-lt"/>
              </a:rPr>
              <a:t>Human Resources Timeline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74320" y="6356351"/>
            <a:ext cx="467783" cy="365125"/>
          </a:xfrm>
          <a:prstGeom prst="rect">
            <a:avLst/>
          </a:prstGeom>
        </p:spPr>
        <p:txBody>
          <a:bodyPr/>
          <a:lstStyle/>
          <a:p>
            <a:fld id="{67726FA2-3EC9-4717-AD62-D8C823692DD3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2424" y="1226092"/>
          <a:ext cx="8284653" cy="533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38184" y="6544827"/>
            <a:ext cx="5157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Human Resources– Annette Severson – severson_a@cde.state.co.us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61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 Crosswalk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8120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Elementary Endorsements will be linked with additional content areas for elementary level:</a:t>
            </a:r>
          </a:p>
          <a:p>
            <a:pPr marL="1028700" lvl="1" indent="-342900"/>
            <a:r>
              <a:rPr lang="en-US" dirty="0" smtClean="0"/>
              <a:t>English Language Arts</a:t>
            </a:r>
          </a:p>
          <a:p>
            <a:pPr marL="1028700" lvl="1" indent="-342900"/>
            <a:r>
              <a:rPr lang="en-US" dirty="0" smtClean="0"/>
              <a:t>Mathematics</a:t>
            </a:r>
          </a:p>
          <a:p>
            <a:pPr marL="1028700" lvl="1" indent="-342900"/>
            <a:r>
              <a:rPr lang="en-US" dirty="0" smtClean="0"/>
              <a:t>Natural Science</a:t>
            </a:r>
          </a:p>
          <a:p>
            <a:pPr marL="1028700" lvl="1" indent="-342900"/>
            <a:r>
              <a:rPr lang="en-US" dirty="0" smtClean="0"/>
              <a:t>Art</a:t>
            </a:r>
          </a:p>
          <a:p>
            <a:pPr marL="1028700" lvl="1" indent="-342900"/>
            <a:r>
              <a:rPr lang="en-US" dirty="0" smtClean="0"/>
              <a:t>Foreign Languages</a:t>
            </a:r>
          </a:p>
          <a:p>
            <a:pPr marL="1028700" lvl="1" indent="-342900"/>
            <a:r>
              <a:rPr lang="en-US" dirty="0" smtClean="0"/>
              <a:t>Physical Curriculum</a:t>
            </a:r>
          </a:p>
          <a:p>
            <a:pPr marL="1028700" lvl="1" indent="-342900"/>
            <a:r>
              <a:rPr lang="en-US" dirty="0" smtClean="0"/>
              <a:t>Music</a:t>
            </a:r>
          </a:p>
          <a:p>
            <a:pPr marL="1028700" lvl="1" indent="-342900"/>
            <a:r>
              <a:rPr lang="en-US" dirty="0" smtClean="0"/>
              <a:t>Social Sciences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Updates should be made by next week. Notification will be sent once completed.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726FA2-3EC9-4717-AD62-D8C823692DD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8184" y="6544827"/>
            <a:ext cx="5157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Human Resources– Annette Severson – severson_a@cde.state.co.us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3612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39"/>
            <a:ext cx="7886700" cy="4969291"/>
          </a:xfrm>
        </p:spPr>
        <p:txBody>
          <a:bodyPr>
            <a:normAutofit/>
          </a:bodyPr>
          <a:lstStyle/>
          <a:p>
            <a:r>
              <a:rPr lang="en-US" dirty="0" smtClean="0"/>
              <a:t>Human </a:t>
            </a:r>
            <a:r>
              <a:rPr lang="en-US" dirty="0"/>
              <a:t>Resources Snapshot information: 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www.cde.state.co.us/datapipeline/snap_hr</a:t>
            </a:r>
            <a:endParaRPr lang="en-US" dirty="0" smtClean="0"/>
          </a:p>
          <a:p>
            <a:pPr lvl="1"/>
            <a:r>
              <a:rPr lang="en-US" dirty="0"/>
              <a:t>Annette Severson: </a:t>
            </a:r>
            <a:r>
              <a:rPr lang="en-US" dirty="0" smtClean="0">
                <a:hlinkClick r:id="rId3"/>
              </a:rPr>
              <a:t>severson_a@cde.state.co.us</a:t>
            </a:r>
            <a:endParaRPr lang="en-US" dirty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Staff Interchange information:</a:t>
            </a:r>
          </a:p>
          <a:p>
            <a:pPr lvl="1"/>
            <a:r>
              <a:rPr lang="en-US" dirty="0">
                <a:hlinkClick r:id="rId4"/>
              </a:rPr>
              <a:t>http://www.cde.state.co.us/datapipeline/inter_staff</a:t>
            </a:r>
            <a:endParaRPr lang="en-US" dirty="0"/>
          </a:p>
          <a:p>
            <a:pPr lvl="1"/>
            <a:r>
              <a:rPr lang="en-US" dirty="0"/>
              <a:t>Annette Severson: </a:t>
            </a:r>
            <a:r>
              <a:rPr lang="en-US" dirty="0">
                <a:hlinkClick r:id="rId3"/>
              </a:rPr>
              <a:t>severson_a@cde.state.co.us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Lindsey </a:t>
            </a:r>
            <a:r>
              <a:rPr lang="en-US" dirty="0"/>
              <a:t>Heitman: </a:t>
            </a:r>
            <a:r>
              <a:rPr lang="en-US" dirty="0">
                <a:hlinkClick r:id="rId5"/>
              </a:rPr>
              <a:t>heitman_l@cde.state.co.us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8184" y="6544827"/>
            <a:ext cx="5157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Human Resources– Annette Severson – severson_a@cde.state.co.us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5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End of Year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81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Mobility Rate Calculation</a:t>
            </a:r>
            <a:endParaRPr lang="en-US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381126"/>
            <a:ext cx="8858250" cy="4648200"/>
          </a:xfrm>
        </p:spPr>
        <p:txBody>
          <a:bodyPr>
            <a:noAutofit/>
          </a:bodyPr>
          <a:lstStyle/>
          <a:p>
            <a:pPr marL="44450">
              <a:defRPr/>
            </a:pPr>
            <a:r>
              <a:rPr lang="en-US" dirty="0" smtClean="0">
                <a:solidFill>
                  <a:schemeClr val="tx1"/>
                </a:solidFill>
              </a:rPr>
              <a:t>Reminder of Mobility Rate definition change:  </a:t>
            </a:r>
            <a:endParaRPr lang="en-US" dirty="0">
              <a:solidFill>
                <a:schemeClr val="tx1"/>
              </a:solidFill>
            </a:endParaRPr>
          </a:p>
          <a:p>
            <a:pPr marL="387350" indent="-34290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Starting October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rather than the beginning of the school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entry types are included if the student is enrolled on or after the October Count date.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exit types are included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(unless they are the graduating</a:t>
            </a:r>
            <a:b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completing exit types of 90, 92, 93, 94, and 95 or the exit type of ‘00’).  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student must have a gap in attendance of more than 10 days in order to be considered mobile. 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44450">
              <a:defRPr/>
            </a:pPr>
            <a:r>
              <a:rPr lang="en-US" dirty="0" smtClean="0">
                <a:solidFill>
                  <a:schemeClr val="tx1"/>
                </a:solidFill>
              </a:rPr>
              <a:t>The 2017-18 End-of-Year collection is the first year of this new calculation method. 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>
              <a:latin typeface="+mj-lt"/>
            </a:endParaRPr>
          </a:p>
          <a:p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0652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2775" y="211532"/>
            <a:ext cx="7886700" cy="710141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Thank You</a:t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2759" y="481310"/>
            <a:ext cx="4150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AutoShape 2" descr="Image result for goodbye June 4th of ju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-159249" y="5690817"/>
            <a:ext cx="9164740" cy="14622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50292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2400" b="1" kern="1200" spc="150" baseline="0">
                <a:solidFill>
                  <a:srgbClr val="5C6670"/>
                </a:solidFill>
                <a:latin typeface="Gill Sans MT" pitchFamily="34" charset="0"/>
                <a:ea typeface="+mn-ea"/>
                <a:cs typeface="+mn-cs"/>
              </a:defRPr>
            </a:lvl1pPr>
            <a:lvl2pPr marL="822960" indent="-4572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2200" kern="1200" spc="100" baseline="0">
                <a:solidFill>
                  <a:srgbClr val="5C6670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2583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2000" kern="1200" spc="100" baseline="0">
                <a:solidFill>
                  <a:srgbClr val="5C6670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800" kern="1200">
                <a:solidFill>
                  <a:srgbClr val="5C6670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38303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600" kern="1200" spc="100" baseline="0">
                <a:solidFill>
                  <a:srgbClr val="5C6670"/>
                </a:solidFill>
                <a:latin typeface="Gill Sans MT" pitchFamily="34" charset="0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Next Town Hall:  </a:t>
            </a:r>
          </a:p>
          <a:p>
            <a:pPr marL="45720" indent="0" algn="ctr">
              <a:buFont typeface="Wingdings" charset="2"/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Thursday, January 17th,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2019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9 a.m.-10 a.m.</a:t>
            </a:r>
          </a:p>
        </p:txBody>
      </p:sp>
      <p:sp>
        <p:nvSpPr>
          <p:cNvPr id="6" name="AutoShape 4" descr="Image result for wi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wi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win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Image result for win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winte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spring cleaning clipart"/>
          <p:cNvSpPr>
            <a:spLocks noChangeAspect="1" noChangeArrowheads="1"/>
          </p:cNvSpPr>
          <p:nvPr/>
        </p:nvSpPr>
        <p:spPr bwMode="auto">
          <a:xfrm>
            <a:off x="1374775" y="1404640"/>
            <a:ext cx="5975350" cy="30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" descr="Image result for Memorial Day imag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Memorial Day images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C:\Documents and Settings\gleason_k\Local Settings\Temporary Internet Files\Content.IE5\B84575TA\MC9004449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50" y="1318936"/>
            <a:ext cx="3305175" cy="4280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06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PII?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Student Personally Identifiable Information (PII) is defined by state and federal laws as information </a:t>
            </a:r>
            <a:r>
              <a:rPr lang="en-US" dirty="0"/>
              <a:t>that, alone or in combination, personally identifies an </a:t>
            </a:r>
            <a:r>
              <a:rPr lang="en-US" dirty="0" smtClean="0"/>
              <a:t>individual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This includes direct identifiers (i.e. name, SASID, etc.)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Includes information that when combined is identifiable</a:t>
            </a:r>
          </a:p>
          <a:p>
            <a:pPr>
              <a:spcBef>
                <a:spcPts val="1800"/>
              </a:spcBef>
            </a:pPr>
            <a:r>
              <a:rPr lang="en-US" smtClean="0"/>
              <a:t>Colorado’s Student </a:t>
            </a:r>
            <a:r>
              <a:rPr lang="en-US" dirty="0" smtClean="0"/>
              <a:t>Data Transparency and Security Act introduces a number of new requirements for how Student PII is collected, used and shared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CDE has prepared guidance on how to comply with this and other privacy laws which can be found here: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www.cde.state.co.us/dataprivacyandsecurity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Share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Check local policies for </a:t>
            </a:r>
            <a:r>
              <a:rPr lang="en-US" dirty="0" smtClean="0"/>
              <a:t>restrictions, requirements, etc.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Ensure that you are following local policies when transmitting PII to any third party</a:t>
            </a:r>
            <a:endParaRPr lang="en-US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Use secure methods to transfer any PII to CDE</a:t>
            </a:r>
            <a:endParaRPr lang="en-US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Call </a:t>
            </a:r>
            <a:r>
              <a:rPr lang="en-US" dirty="0" smtClean="0"/>
              <a:t>CDE (303-866-6395) </a:t>
            </a:r>
            <a:r>
              <a:rPr lang="en-US" dirty="0"/>
              <a:t>with questions about how to transmit PII </a:t>
            </a:r>
            <a:r>
              <a:rPr lang="en-US" dirty="0" smtClean="0"/>
              <a:t>securely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Syncplicity</a:t>
            </a:r>
            <a:r>
              <a:rPr lang="en-US" dirty="0" smtClean="0"/>
              <a:t> to encrypt emails to CDE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Avoid sending PII via unencrypted email or to unsecured faxes when sharing data between or within districts</a:t>
            </a:r>
            <a:endParaRPr lang="en-US" dirty="0"/>
          </a:p>
          <a:p>
            <a:pPr marL="45720" indent="0">
              <a:buNone/>
            </a:pPr>
            <a:endParaRPr lang="en-US" sz="1600" dirty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US" u="sng" dirty="0" smtClean="0"/>
              <a:t>Do </a:t>
            </a:r>
            <a:r>
              <a:rPr lang="en-US" u="sng" dirty="0"/>
              <a:t>not</a:t>
            </a:r>
            <a:r>
              <a:rPr lang="en-US" dirty="0"/>
              <a:t> use PII in </a:t>
            </a:r>
            <a:r>
              <a:rPr lang="en-US" dirty="0" smtClean="0"/>
              <a:t>trainings, presentations, etc.</a:t>
            </a:r>
            <a:endParaRPr lang="en-US" dirty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US" u="sng" dirty="0"/>
              <a:t>Do not</a:t>
            </a:r>
            <a:r>
              <a:rPr lang="en-US" dirty="0"/>
              <a:t> share PII with unauthorized individuals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en-US" u="sng" dirty="0"/>
              <a:t>Do not</a:t>
            </a:r>
            <a:r>
              <a:rPr lang="en-US" dirty="0"/>
              <a:t> share passwords</a:t>
            </a:r>
          </a:p>
          <a:p>
            <a:pPr marL="45720" indent="0">
              <a:buClr>
                <a:srgbClr val="FF0000"/>
              </a:buClr>
              <a:buNone/>
            </a:pPr>
            <a:endParaRPr lang="en-US" sz="1100" dirty="0"/>
          </a:p>
          <a:p>
            <a:pPr marL="45720" indent="0">
              <a:buClr>
                <a:srgbClr val="FF0000"/>
              </a:buClr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376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82624" y="2383972"/>
            <a:ext cx="2843213" cy="2644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3594" y="1060533"/>
            <a:ext cx="75212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BFBFB"/>
                </a:solidFill>
                <a:latin typeface="Museo Slab 500" panose="02000000000000000000" pitchFamily="50" charset="0"/>
              </a:rPr>
              <a:t>Introductions</a:t>
            </a:r>
            <a:endParaRPr lang="en-US" sz="80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BFBFB"/>
              </a:solidFill>
              <a:latin typeface="Museo Slab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4405" y="1376516"/>
            <a:ext cx="7886700" cy="4777075"/>
          </a:xfrm>
        </p:spPr>
        <p:txBody>
          <a:bodyPr>
            <a:normAutofit/>
          </a:bodyPr>
          <a:lstStyle/>
          <a:p>
            <a:r>
              <a:rPr lang="en-US" dirty="0"/>
              <a:t>Open Collections in Data Pipeline</a:t>
            </a:r>
          </a:p>
          <a:p>
            <a:r>
              <a:rPr lang="en-US" dirty="0"/>
              <a:t>Assessments Pre-ID Labels</a:t>
            </a:r>
          </a:p>
          <a:p>
            <a:r>
              <a:rPr lang="en-US" dirty="0"/>
              <a:t>Directory</a:t>
            </a:r>
          </a:p>
          <a:p>
            <a:r>
              <a:rPr lang="en-US" dirty="0" smtClean="0"/>
              <a:t>Special Education December Count</a:t>
            </a:r>
            <a:endParaRPr lang="en-US" dirty="0"/>
          </a:p>
          <a:p>
            <a:r>
              <a:rPr lang="en-US" dirty="0" smtClean="0"/>
              <a:t>Human Resources</a:t>
            </a:r>
            <a:endParaRPr lang="en-US" dirty="0"/>
          </a:p>
          <a:p>
            <a:r>
              <a:rPr lang="en-US" dirty="0"/>
              <a:t>Student </a:t>
            </a:r>
            <a:r>
              <a:rPr lang="en-US" dirty="0" smtClean="0"/>
              <a:t>End of Year</a:t>
            </a:r>
            <a:endParaRPr lang="en-US" dirty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5241">
            <a:off x="6519935" y="1963660"/>
            <a:ext cx="2009694" cy="22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Open Collections in Data </a:t>
            </a:r>
            <a:r>
              <a:rPr lang="en-US" b="1" dirty="0" smtClean="0"/>
              <a:t>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 Pipeline Collections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4280" indent="0">
              <a:spcBef>
                <a:spcPts val="479"/>
              </a:spcBef>
              <a:buNone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Year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Round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661500" lvl="1" indent="-342900">
              <a:spcBef>
                <a:spcPts val="479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Directory </a:t>
            </a:r>
          </a:p>
          <a:p>
            <a:pPr marL="661500" lvl="1" indent="-342900">
              <a:spcBef>
                <a:spcPts val="479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RITS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661500" lvl="1" indent="-342900">
              <a:spcBef>
                <a:spcPts val="479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EDIS</a:t>
            </a:r>
          </a:p>
          <a:p>
            <a:pPr marL="44280" lvl="0" indent="0">
              <a:spcBef>
                <a:spcPts val="479"/>
              </a:spcBef>
              <a:buClr>
                <a:srgbClr val="488BC9"/>
              </a:buClr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Periodic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1" indent="-342900">
              <a:spcBef>
                <a:spcPts val="479"/>
              </a:spcBef>
              <a:buClr>
                <a:srgbClr val="488BC9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December Finance</a:t>
            </a:r>
          </a:p>
          <a:p>
            <a:pPr lvl="1" indent="-342900">
              <a:spcBef>
                <a:spcPts val="479"/>
              </a:spcBef>
              <a:buClr>
                <a:srgbClr val="488BC9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Designated Agency</a:t>
            </a:r>
          </a:p>
          <a:p>
            <a:pPr lvl="1" indent="-342900">
              <a:spcBef>
                <a:spcPts val="479"/>
              </a:spcBef>
              <a:buClr>
                <a:srgbClr val="488BC9"/>
              </a:buClr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Pre-id Labels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4280" lvl="0" indent="0">
              <a:spcBef>
                <a:spcPts val="479"/>
              </a:spcBef>
              <a:buClr>
                <a:srgbClr val="488BC9"/>
              </a:buClr>
              <a:buNone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Interchanges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661500" lvl="1" indent="-342900">
              <a:spcBef>
                <a:spcPts val="479"/>
              </a:spcBef>
              <a:buClr>
                <a:schemeClr val="accent5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Student</a:t>
            </a:r>
          </a:p>
          <a:p>
            <a:pPr marL="661500" lvl="1" indent="-342900">
              <a:spcBef>
                <a:spcPts val="479"/>
              </a:spcBef>
              <a:buClr>
                <a:schemeClr val="accent5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Special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Education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IEP </a:t>
            </a:r>
          </a:p>
          <a:p>
            <a:pPr marL="661500" lvl="1" indent="-342900">
              <a:spcBef>
                <a:spcPts val="479"/>
              </a:spcBef>
              <a:buClr>
                <a:schemeClr val="accent5"/>
              </a:buClr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Staff</a:t>
            </a:r>
            <a:endParaRPr lang="en-US" dirty="0"/>
          </a:p>
          <a:p>
            <a:pPr marL="44280" lvl="0" indent="0">
              <a:spcBef>
                <a:spcPts val="479"/>
              </a:spcBef>
              <a:buClr>
                <a:srgbClr val="488BC9"/>
              </a:buClr>
              <a:buNone/>
            </a:pPr>
            <a:endParaRPr lang="en-US" sz="2800" dirty="0" smtClean="0">
              <a:solidFill>
                <a:srgbClr val="488BC9">
                  <a:lumMod val="50000"/>
                </a:srgbClr>
              </a:solidFill>
            </a:endParaRPr>
          </a:p>
          <a:p>
            <a:pPr marL="44280" indent="0">
              <a:spcBef>
                <a:spcPts val="479"/>
              </a:spcBef>
              <a:buNone/>
            </a:pPr>
            <a:endParaRPr lang="en-US" dirty="0"/>
          </a:p>
          <a:p>
            <a:pPr marL="661500" lvl="1" indent="-342900">
              <a:spcBef>
                <a:spcPts val="479"/>
              </a:spcBef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661500" lvl="1" indent="-342900">
              <a:spcBef>
                <a:spcPts val="479"/>
              </a:spcBef>
            </a:pPr>
            <a:endParaRPr lang="en-US" sz="2000" dirty="0"/>
          </a:p>
          <a:p>
            <a:pPr marL="318600" lvl="1" indent="0">
              <a:spcBef>
                <a:spcPts val="479"/>
              </a:spcBef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2895600" cy="365125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98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 Blue to Green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5638</TotalTime>
  <Words>1977</Words>
  <Application>Microsoft Office PowerPoint</Application>
  <PresentationFormat>On-screen Show (4:3)</PresentationFormat>
  <Paragraphs>278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Light Blue to Green Theme</vt:lpstr>
      <vt:lpstr>PowerPoint Presentation</vt:lpstr>
      <vt:lpstr>Webinar Etiquette</vt:lpstr>
      <vt:lpstr>Colorado Department of Education Identity Management</vt:lpstr>
      <vt:lpstr>What is PII?</vt:lpstr>
      <vt:lpstr>How to Share Data</vt:lpstr>
      <vt:lpstr>PowerPoint Presentation</vt:lpstr>
      <vt:lpstr>Today’s Agenda</vt:lpstr>
      <vt:lpstr>Open Collections in Data Pipeline</vt:lpstr>
      <vt:lpstr>Open Data Pipeline Collections</vt:lpstr>
      <vt:lpstr>Open Data Pipeline Collections</vt:lpstr>
      <vt:lpstr>Assessment Pre-ID Labels</vt:lpstr>
      <vt:lpstr>Pre-ID Data Pull</vt:lpstr>
      <vt:lpstr>Data Review</vt:lpstr>
      <vt:lpstr>SAT Data Review</vt:lpstr>
      <vt:lpstr>Assessment Contacts</vt:lpstr>
      <vt:lpstr>Directory</vt:lpstr>
      <vt:lpstr>Data Pipeline Directory</vt:lpstr>
      <vt:lpstr>Data Pipeline Directory</vt:lpstr>
      <vt:lpstr>Data Pipeline Directory</vt:lpstr>
      <vt:lpstr>Data Pipeline Directory</vt:lpstr>
      <vt:lpstr>Data Pipeline Non-Public Pupil Count/Directory Dennis St. Hilaire st.Hilaire_d@cde.state.co.us </vt:lpstr>
      <vt:lpstr>Data Pipeline Non-Public Pupil Count/Directory Dennis St. Hilaire st.Hilaire_d@cde.state.co.us </vt:lpstr>
      <vt:lpstr>Data Pipeline Non-Public Pupil Count/Directory Dennis St. Hilaire st.Hilaire_d@cde.state.co.us </vt:lpstr>
      <vt:lpstr>Data Pipeline Non-Public Schools and  Directory Dennis St. Hilaire st.Hilaire_d@cde.state.co.us </vt:lpstr>
      <vt:lpstr>Special Education December Count</vt:lpstr>
      <vt:lpstr>Special Education December Count Bug Update</vt:lpstr>
      <vt:lpstr>Special Education December Count – Grade Level</vt:lpstr>
      <vt:lpstr>Special Education December Count – DC158</vt:lpstr>
      <vt:lpstr>Special Education December Count Important Dates </vt:lpstr>
      <vt:lpstr>Special Education December Count - Tips</vt:lpstr>
      <vt:lpstr>Special Education December Count Contact Info</vt:lpstr>
      <vt:lpstr>Human Resources </vt:lpstr>
      <vt:lpstr>Human Resources Timeline </vt:lpstr>
      <vt:lpstr>ESSA Crosswalk Update</vt:lpstr>
      <vt:lpstr>Resources and Contact Information</vt:lpstr>
      <vt:lpstr>Student End of Year</vt:lpstr>
      <vt:lpstr>New Mobility Rate Calculation</vt:lpstr>
      <vt:lpstr>Thank You </vt:lpstr>
    </vt:vector>
  </TitlesOfParts>
  <Company>Colorado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Heitman, Lindsey</cp:lastModifiedBy>
  <cp:revision>613</cp:revision>
  <cp:lastPrinted>2018-11-07T20:09:48Z</cp:lastPrinted>
  <dcterms:created xsi:type="dcterms:W3CDTF">2018-01-08T21:58:16Z</dcterms:created>
  <dcterms:modified xsi:type="dcterms:W3CDTF">2019-01-10T15:33:30Z</dcterms:modified>
</cp:coreProperties>
</file>