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9" r:id="rId2"/>
    <p:sldId id="260" r:id="rId3"/>
    <p:sldId id="272" r:id="rId4"/>
    <p:sldId id="268" r:id="rId5"/>
    <p:sldId id="261" r:id="rId6"/>
    <p:sldId id="273" r:id="rId7"/>
    <p:sldId id="276" r:id="rId8"/>
    <p:sldId id="267" r:id="rId9"/>
    <p:sldId id="263" r:id="rId10"/>
    <p:sldId id="264" r:id="rId11"/>
    <p:sldId id="266" r:id="rId12"/>
    <p:sldId id="262" r:id="rId13"/>
    <p:sldId id="265" r:id="rId14"/>
    <p:sldId id="269" r:id="rId15"/>
    <p:sldId id="270" r:id="rId16"/>
    <p:sldId id="271" r:id="rId17"/>
    <p:sldId id="274" r:id="rId18"/>
    <p:sldId id="275" r:id="rId1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4" autoAdjust="0"/>
    <p:restoredTop sz="94680" autoAdjust="0"/>
  </p:normalViewPr>
  <p:slideViewPr>
    <p:cSldViewPr snapToGrid="0" snapToObjects="1">
      <p:cViewPr>
        <p:scale>
          <a:sx n="110" d="100"/>
          <a:sy n="110" d="100"/>
        </p:scale>
        <p:origin x="-684"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6BB69-9C80-4404-969F-FF23F7B8A650}"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US"/>
        </a:p>
      </dgm:t>
    </dgm:pt>
    <dgm:pt modelId="{4DA6126C-D1D3-44DE-9FC3-BE1040D3D077}">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Educator Prep and Licensure</a:t>
          </a:r>
          <a:endParaRPr lang="en-US" dirty="0"/>
        </a:p>
      </dgm:t>
    </dgm:pt>
    <dgm:pt modelId="{EF76900F-6C11-4011-A772-6F9CF9AD457A}" type="parTrans" cxnId="{24646E80-0E47-492B-85C0-80264BF48DCE}">
      <dgm:prSet/>
      <dgm:spPr/>
      <dgm:t>
        <a:bodyPr/>
        <a:lstStyle/>
        <a:p>
          <a:endParaRPr lang="en-US"/>
        </a:p>
      </dgm:t>
    </dgm:pt>
    <dgm:pt modelId="{BA17A3E5-FF57-40C2-824E-7F4B60E125CD}" type="sibTrans" cxnId="{24646E80-0E47-492B-85C0-80264BF48DCE}">
      <dgm:prSet/>
      <dgm:spPr/>
      <dgm:t>
        <a:bodyPr/>
        <a:lstStyle/>
        <a:p>
          <a:endParaRPr lang="en-US"/>
        </a:p>
      </dgm:t>
    </dgm:pt>
    <dgm:pt modelId="{9FEB6EC2-CD39-4767-9088-E71027B43C79}">
      <dgm:prSet phldrT="[Text]"/>
      <dgm:spPr/>
      <dgm:t>
        <a:bodyPr/>
        <a:lstStyle/>
        <a:p>
          <a:r>
            <a:rPr lang="en-US" dirty="0" smtClean="0"/>
            <a:t>Alignment of Rule and Content Assessments</a:t>
          </a:r>
          <a:endParaRPr lang="en-US" dirty="0"/>
        </a:p>
      </dgm:t>
    </dgm:pt>
    <dgm:pt modelId="{C81787E1-6221-4E63-B956-AD49459F9BAB}" type="parTrans" cxnId="{D7C80EA0-CA95-48E5-8E37-15F7D9F1E426}">
      <dgm:prSet/>
      <dgm:spPr/>
      <dgm:t>
        <a:bodyPr/>
        <a:lstStyle/>
        <a:p>
          <a:endParaRPr lang="en-US"/>
        </a:p>
      </dgm:t>
    </dgm:pt>
    <dgm:pt modelId="{E5FAA410-FAD6-41FB-AE0D-471DC36B2B6C}" type="sibTrans" cxnId="{D7C80EA0-CA95-48E5-8E37-15F7D9F1E426}">
      <dgm:prSet/>
      <dgm:spPr/>
      <dgm:t>
        <a:bodyPr/>
        <a:lstStyle/>
        <a:p>
          <a:endParaRPr lang="en-US"/>
        </a:p>
      </dgm:t>
    </dgm:pt>
    <dgm:pt modelId="{72EB0028-059D-4A99-B8BE-1CD225DEE4B1}">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Endorsement and Pathways</a:t>
          </a:r>
          <a:endParaRPr lang="en-US" dirty="0"/>
        </a:p>
      </dgm:t>
    </dgm:pt>
    <dgm:pt modelId="{ACF45FA0-9821-4838-878A-044BBE1E34EF}" type="parTrans" cxnId="{37D28105-8540-428E-B6C1-D31E08BD6AAB}">
      <dgm:prSet/>
      <dgm:spPr/>
      <dgm:t>
        <a:bodyPr/>
        <a:lstStyle/>
        <a:p>
          <a:endParaRPr lang="en-US"/>
        </a:p>
      </dgm:t>
    </dgm:pt>
    <dgm:pt modelId="{5A9A9715-2569-47D1-880B-C8A1CCC65F6C}" type="sibTrans" cxnId="{37D28105-8540-428E-B6C1-D31E08BD6AAB}">
      <dgm:prSet/>
      <dgm:spPr/>
      <dgm:t>
        <a:bodyPr/>
        <a:lstStyle/>
        <a:p>
          <a:endParaRPr lang="en-US"/>
        </a:p>
      </dgm:t>
    </dgm:pt>
    <dgm:pt modelId="{305547EF-BCF7-4085-BCEC-A7C14FBB5401}">
      <dgm:prSet phldrT="[Text]"/>
      <dgm:spPr/>
      <dgm:t>
        <a:bodyPr/>
        <a:lstStyle/>
        <a:p>
          <a:r>
            <a:rPr lang="en-US" sz="1800" dirty="0" smtClean="0"/>
            <a:t>Additional</a:t>
          </a:r>
          <a:endParaRPr lang="en-US" sz="1800" dirty="0"/>
        </a:p>
      </dgm:t>
    </dgm:pt>
    <dgm:pt modelId="{2979A29A-70E7-4209-9537-ACE51B076663}" type="parTrans" cxnId="{8F4B193D-4568-4958-8F76-4EF59C2AD20F}">
      <dgm:prSet/>
      <dgm:spPr/>
      <dgm:t>
        <a:bodyPr/>
        <a:lstStyle/>
        <a:p>
          <a:endParaRPr lang="en-US"/>
        </a:p>
      </dgm:t>
    </dgm:pt>
    <dgm:pt modelId="{0AA987F3-A88C-4F12-93D1-5CF800E9177E}" type="sibTrans" cxnId="{8F4B193D-4568-4958-8F76-4EF59C2AD20F}">
      <dgm:prSet/>
      <dgm:spPr/>
      <dgm:t>
        <a:bodyPr/>
        <a:lstStyle/>
        <a:p>
          <a:endParaRPr lang="en-US"/>
        </a:p>
      </dgm:t>
    </dgm:pt>
    <dgm:pt modelId="{2D252674-7D7D-485B-8F2B-8ECE9B7D3992}">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Colorado Revised Statutes</a:t>
          </a:r>
          <a:endParaRPr lang="en-US" dirty="0"/>
        </a:p>
      </dgm:t>
    </dgm:pt>
    <dgm:pt modelId="{4D0348F8-1769-4349-903C-3198C43BA65E}" type="parTrans" cxnId="{D812493A-0544-4325-96FF-E4747C9EF22A}">
      <dgm:prSet/>
      <dgm:spPr/>
      <dgm:t>
        <a:bodyPr/>
        <a:lstStyle/>
        <a:p>
          <a:endParaRPr lang="en-US"/>
        </a:p>
      </dgm:t>
    </dgm:pt>
    <dgm:pt modelId="{D7F5C8FE-29E0-4219-9D55-840B82046745}" type="sibTrans" cxnId="{D812493A-0544-4325-96FF-E4747C9EF22A}">
      <dgm:prSet/>
      <dgm:spPr/>
      <dgm:t>
        <a:bodyPr/>
        <a:lstStyle/>
        <a:p>
          <a:endParaRPr lang="en-US"/>
        </a:p>
      </dgm:t>
    </dgm:pt>
    <dgm:pt modelId="{8F4CC4F5-3481-41A4-AC3C-7CDF0FC10B5F}">
      <dgm:prSet phldrT="[Text]"/>
      <dgm:spPr/>
      <dgm:t>
        <a:bodyPr/>
        <a:lstStyle/>
        <a:p>
          <a:r>
            <a:rPr lang="en-US" dirty="0" smtClean="0"/>
            <a:t>1991 Educator Licensing Act Review</a:t>
          </a:r>
          <a:endParaRPr lang="en-US" dirty="0"/>
        </a:p>
      </dgm:t>
    </dgm:pt>
    <dgm:pt modelId="{0876EA52-525E-40AF-BAA9-D4105F981A12}" type="parTrans" cxnId="{1745F5A3-45E0-45E6-930E-16647726D2D0}">
      <dgm:prSet/>
      <dgm:spPr/>
      <dgm:t>
        <a:bodyPr/>
        <a:lstStyle/>
        <a:p>
          <a:endParaRPr lang="en-US"/>
        </a:p>
      </dgm:t>
    </dgm:pt>
    <dgm:pt modelId="{28E47430-ABD5-4653-B9B6-0B9F16107D64}" type="sibTrans" cxnId="{1745F5A3-45E0-45E6-930E-16647726D2D0}">
      <dgm:prSet/>
      <dgm:spPr/>
      <dgm:t>
        <a:bodyPr/>
        <a:lstStyle/>
        <a:p>
          <a:endParaRPr lang="en-US"/>
        </a:p>
      </dgm:t>
    </dgm:pt>
    <dgm:pt modelId="{CC43BEAA-25D7-48D8-A18A-DD560A3B3D27}">
      <dgm:prSet phldrT="[Text]" custT="1"/>
      <dgm:spPr/>
      <dgm:t>
        <a:bodyPr/>
        <a:lstStyle/>
        <a:p>
          <a:r>
            <a:rPr lang="en-US" sz="1800" dirty="0" smtClean="0"/>
            <a:t>Endorsements,</a:t>
          </a:r>
        </a:p>
        <a:p>
          <a:r>
            <a:rPr lang="en-US" sz="1600" dirty="0" smtClean="0"/>
            <a:t>-math specialist</a:t>
          </a:r>
        </a:p>
        <a:p>
          <a:r>
            <a:rPr lang="en-US" sz="1600" smtClean="0"/>
            <a:t>-master </a:t>
          </a:r>
          <a:r>
            <a:rPr lang="en-US" sz="1600" dirty="0" smtClean="0"/>
            <a:t>teacher options</a:t>
          </a:r>
          <a:endParaRPr lang="en-US" sz="1600" dirty="0"/>
        </a:p>
      </dgm:t>
    </dgm:pt>
    <dgm:pt modelId="{4ECFD72E-3ED5-467D-9F8D-7758805E5427}" type="parTrans" cxnId="{26C7258B-06C8-4988-8E67-09B086A77C87}">
      <dgm:prSet/>
      <dgm:spPr/>
      <dgm:t>
        <a:bodyPr/>
        <a:lstStyle/>
        <a:p>
          <a:endParaRPr lang="en-US"/>
        </a:p>
      </dgm:t>
    </dgm:pt>
    <dgm:pt modelId="{8A770530-3AC4-4B54-9256-260F6F5E4B78}" type="sibTrans" cxnId="{26C7258B-06C8-4988-8E67-09B086A77C87}">
      <dgm:prSet/>
      <dgm:spPr/>
      <dgm:t>
        <a:bodyPr/>
        <a:lstStyle/>
        <a:p>
          <a:endParaRPr lang="en-US"/>
        </a:p>
      </dgm:t>
    </dgm:pt>
    <dgm:pt modelId="{54FE7163-F105-4BC1-81B6-49588A2473CA}">
      <dgm:prSet phldrT="[Text]"/>
      <dgm:spPr/>
      <dgm:t>
        <a:bodyPr/>
        <a:lstStyle/>
        <a:p>
          <a:r>
            <a:rPr lang="en-US" dirty="0" smtClean="0"/>
            <a:t>September 2014-February 2016</a:t>
          </a:r>
          <a:endParaRPr lang="en-US" dirty="0"/>
        </a:p>
      </dgm:t>
    </dgm:pt>
    <dgm:pt modelId="{FE5D5794-53F8-4674-84CD-40080B016483}" type="parTrans" cxnId="{A437C37F-3EC3-4D5C-A5CA-A7A7A4D5EEA2}">
      <dgm:prSet/>
      <dgm:spPr/>
      <dgm:t>
        <a:bodyPr/>
        <a:lstStyle/>
        <a:p>
          <a:endParaRPr lang="en-US"/>
        </a:p>
      </dgm:t>
    </dgm:pt>
    <dgm:pt modelId="{6E1169FB-9F91-4C94-8726-4C4E4DF7FFAE}" type="sibTrans" cxnId="{A437C37F-3EC3-4D5C-A5CA-A7A7A4D5EEA2}">
      <dgm:prSet/>
      <dgm:spPr/>
      <dgm:t>
        <a:bodyPr/>
        <a:lstStyle/>
        <a:p>
          <a:endParaRPr lang="en-US"/>
        </a:p>
      </dgm:t>
    </dgm:pt>
    <dgm:pt modelId="{B24B7C41-8158-49FE-8054-332D1993B1DC}">
      <dgm:prSet phldrT="[Text]"/>
      <dgm:spPr/>
      <dgm:t>
        <a:bodyPr/>
        <a:lstStyle/>
        <a:p>
          <a:r>
            <a:rPr lang="en-US" sz="1800" dirty="0" smtClean="0"/>
            <a:t>October 2015-TBD 2016</a:t>
          </a:r>
          <a:endParaRPr lang="en-US" sz="1800" dirty="0"/>
        </a:p>
      </dgm:t>
    </dgm:pt>
    <dgm:pt modelId="{605CC239-7A4A-43CD-9157-AFDDCE5179E8}" type="parTrans" cxnId="{E3303A6A-62E8-4B07-A86D-4516CEC3C71A}">
      <dgm:prSet/>
      <dgm:spPr/>
      <dgm:t>
        <a:bodyPr/>
        <a:lstStyle/>
        <a:p>
          <a:endParaRPr lang="en-US"/>
        </a:p>
      </dgm:t>
    </dgm:pt>
    <dgm:pt modelId="{F8B27F98-EAC3-4401-A6C1-E6838561EE56}" type="sibTrans" cxnId="{E3303A6A-62E8-4B07-A86D-4516CEC3C71A}">
      <dgm:prSet/>
      <dgm:spPr/>
      <dgm:t>
        <a:bodyPr/>
        <a:lstStyle/>
        <a:p>
          <a:endParaRPr lang="en-US"/>
        </a:p>
      </dgm:t>
    </dgm:pt>
    <dgm:pt modelId="{6D7B4E69-660F-4BDE-B01D-908C7EC7B7E9}">
      <dgm:prSet phldrT="[Text]"/>
      <dgm:spPr/>
      <dgm:t>
        <a:bodyPr/>
        <a:lstStyle/>
        <a:p>
          <a:r>
            <a:rPr lang="en-US" dirty="0" smtClean="0"/>
            <a:t>No Timeline, Feedback Collected Only</a:t>
          </a:r>
          <a:endParaRPr lang="en-US" dirty="0"/>
        </a:p>
      </dgm:t>
    </dgm:pt>
    <dgm:pt modelId="{A09999FE-CB3E-41B1-BAEC-FEF251807974}" type="parTrans" cxnId="{5FC3945E-F31D-4B53-83EE-4ED8D51346DC}">
      <dgm:prSet/>
      <dgm:spPr/>
      <dgm:t>
        <a:bodyPr/>
        <a:lstStyle/>
        <a:p>
          <a:endParaRPr lang="en-US"/>
        </a:p>
      </dgm:t>
    </dgm:pt>
    <dgm:pt modelId="{0C7EF132-2B7A-4723-8F81-D5279D11C8C6}" type="sibTrans" cxnId="{5FC3945E-F31D-4B53-83EE-4ED8D51346DC}">
      <dgm:prSet/>
      <dgm:spPr/>
      <dgm:t>
        <a:bodyPr/>
        <a:lstStyle/>
        <a:p>
          <a:endParaRPr lang="en-US"/>
        </a:p>
      </dgm:t>
    </dgm:pt>
    <dgm:pt modelId="{F768E4B9-0228-4413-8DB8-4A587CE0ED9E}" type="pres">
      <dgm:prSet presAssocID="{2F26BB69-9C80-4404-969F-FF23F7B8A650}" presName="Name0" presStyleCnt="0">
        <dgm:presLayoutVars>
          <dgm:dir/>
          <dgm:animLvl val="lvl"/>
          <dgm:resizeHandles val="exact"/>
        </dgm:presLayoutVars>
      </dgm:prSet>
      <dgm:spPr/>
      <dgm:t>
        <a:bodyPr/>
        <a:lstStyle/>
        <a:p>
          <a:endParaRPr lang="en-US"/>
        </a:p>
      </dgm:t>
    </dgm:pt>
    <dgm:pt modelId="{51EBA5F2-0D48-44CE-B226-94A98F27DCBE}" type="pres">
      <dgm:prSet presAssocID="{4DA6126C-D1D3-44DE-9FC3-BE1040D3D077}" presName="compositeNode" presStyleCnt="0">
        <dgm:presLayoutVars>
          <dgm:bulletEnabled val="1"/>
        </dgm:presLayoutVars>
      </dgm:prSet>
      <dgm:spPr/>
    </dgm:pt>
    <dgm:pt modelId="{EE95288B-6801-4ADE-9C9B-7E9DFA04E67E}" type="pres">
      <dgm:prSet presAssocID="{4DA6126C-D1D3-44DE-9FC3-BE1040D3D077}" presName="bgRect" presStyleLbl="node1" presStyleIdx="0" presStyleCnt="3"/>
      <dgm:spPr/>
      <dgm:t>
        <a:bodyPr/>
        <a:lstStyle/>
        <a:p>
          <a:endParaRPr lang="en-US"/>
        </a:p>
      </dgm:t>
    </dgm:pt>
    <dgm:pt modelId="{143FDB24-9647-45A9-8F15-7EC40367FC47}" type="pres">
      <dgm:prSet presAssocID="{4DA6126C-D1D3-44DE-9FC3-BE1040D3D077}" presName="parentNode" presStyleLbl="node1" presStyleIdx="0" presStyleCnt="3">
        <dgm:presLayoutVars>
          <dgm:chMax val="0"/>
          <dgm:bulletEnabled val="1"/>
        </dgm:presLayoutVars>
      </dgm:prSet>
      <dgm:spPr/>
      <dgm:t>
        <a:bodyPr/>
        <a:lstStyle/>
        <a:p>
          <a:endParaRPr lang="en-US"/>
        </a:p>
      </dgm:t>
    </dgm:pt>
    <dgm:pt modelId="{B9214172-2291-4171-A118-C0D420AD2A03}" type="pres">
      <dgm:prSet presAssocID="{4DA6126C-D1D3-44DE-9FC3-BE1040D3D077}" presName="childNode" presStyleLbl="node1" presStyleIdx="0" presStyleCnt="3">
        <dgm:presLayoutVars>
          <dgm:bulletEnabled val="1"/>
        </dgm:presLayoutVars>
      </dgm:prSet>
      <dgm:spPr/>
      <dgm:t>
        <a:bodyPr/>
        <a:lstStyle/>
        <a:p>
          <a:endParaRPr lang="en-US"/>
        </a:p>
      </dgm:t>
    </dgm:pt>
    <dgm:pt modelId="{E8ABECF2-6630-4957-A352-D06D45829C4D}" type="pres">
      <dgm:prSet presAssocID="{BA17A3E5-FF57-40C2-824E-7F4B60E125CD}" presName="hSp" presStyleCnt="0"/>
      <dgm:spPr/>
    </dgm:pt>
    <dgm:pt modelId="{4D323F59-BF9C-437D-8AE8-8816846A47AB}" type="pres">
      <dgm:prSet presAssocID="{BA17A3E5-FF57-40C2-824E-7F4B60E125CD}" presName="vProcSp" presStyleCnt="0"/>
      <dgm:spPr/>
    </dgm:pt>
    <dgm:pt modelId="{EB8D1608-5AB7-4543-890A-226CE9BD8CA0}" type="pres">
      <dgm:prSet presAssocID="{BA17A3E5-FF57-40C2-824E-7F4B60E125CD}" presName="vSp1" presStyleCnt="0"/>
      <dgm:spPr/>
    </dgm:pt>
    <dgm:pt modelId="{A2C6955B-670C-45D1-B3B8-E6667DDC3A50}" type="pres">
      <dgm:prSet presAssocID="{BA17A3E5-FF57-40C2-824E-7F4B60E125CD}" presName="simulatedConn" presStyleLbl="solidFgAcc1" presStyleIdx="0" presStyleCnt="2"/>
      <dgm:spPr/>
    </dgm:pt>
    <dgm:pt modelId="{C70F4A33-F47F-4DB5-92C3-5DC95CC0B578}" type="pres">
      <dgm:prSet presAssocID="{BA17A3E5-FF57-40C2-824E-7F4B60E125CD}" presName="vSp2" presStyleCnt="0"/>
      <dgm:spPr/>
    </dgm:pt>
    <dgm:pt modelId="{DDBFE743-42D3-406A-8410-12CA62F23558}" type="pres">
      <dgm:prSet presAssocID="{BA17A3E5-FF57-40C2-824E-7F4B60E125CD}" presName="sibTrans" presStyleCnt="0"/>
      <dgm:spPr/>
    </dgm:pt>
    <dgm:pt modelId="{88FD7B88-3AED-4E50-AC61-8A3D17044121}" type="pres">
      <dgm:prSet presAssocID="{72EB0028-059D-4A99-B8BE-1CD225DEE4B1}" presName="compositeNode" presStyleCnt="0">
        <dgm:presLayoutVars>
          <dgm:bulletEnabled val="1"/>
        </dgm:presLayoutVars>
      </dgm:prSet>
      <dgm:spPr/>
    </dgm:pt>
    <dgm:pt modelId="{C19687CD-F747-401A-9EB5-7DFC888D05FE}" type="pres">
      <dgm:prSet presAssocID="{72EB0028-059D-4A99-B8BE-1CD225DEE4B1}" presName="bgRect" presStyleLbl="node1" presStyleIdx="1" presStyleCnt="3"/>
      <dgm:spPr/>
      <dgm:t>
        <a:bodyPr/>
        <a:lstStyle/>
        <a:p>
          <a:endParaRPr lang="en-US"/>
        </a:p>
      </dgm:t>
    </dgm:pt>
    <dgm:pt modelId="{A41B58BA-DF48-46D7-A63B-B643D2053455}" type="pres">
      <dgm:prSet presAssocID="{72EB0028-059D-4A99-B8BE-1CD225DEE4B1}" presName="parentNode" presStyleLbl="node1" presStyleIdx="1" presStyleCnt="3">
        <dgm:presLayoutVars>
          <dgm:chMax val="0"/>
          <dgm:bulletEnabled val="1"/>
        </dgm:presLayoutVars>
      </dgm:prSet>
      <dgm:spPr/>
      <dgm:t>
        <a:bodyPr/>
        <a:lstStyle/>
        <a:p>
          <a:endParaRPr lang="en-US"/>
        </a:p>
      </dgm:t>
    </dgm:pt>
    <dgm:pt modelId="{3FA6412F-9EAE-42F6-B22C-660181514B4C}" type="pres">
      <dgm:prSet presAssocID="{72EB0028-059D-4A99-B8BE-1CD225DEE4B1}" presName="childNode" presStyleLbl="node1" presStyleIdx="1" presStyleCnt="3">
        <dgm:presLayoutVars>
          <dgm:bulletEnabled val="1"/>
        </dgm:presLayoutVars>
      </dgm:prSet>
      <dgm:spPr/>
      <dgm:t>
        <a:bodyPr/>
        <a:lstStyle/>
        <a:p>
          <a:endParaRPr lang="en-US"/>
        </a:p>
      </dgm:t>
    </dgm:pt>
    <dgm:pt modelId="{10CA00AB-ED52-460C-84E6-38DDBEAF1554}" type="pres">
      <dgm:prSet presAssocID="{5A9A9715-2569-47D1-880B-C8A1CCC65F6C}" presName="hSp" presStyleCnt="0"/>
      <dgm:spPr/>
    </dgm:pt>
    <dgm:pt modelId="{E5436BB0-34AC-45A4-9555-7343F87F0997}" type="pres">
      <dgm:prSet presAssocID="{5A9A9715-2569-47D1-880B-C8A1CCC65F6C}" presName="vProcSp" presStyleCnt="0"/>
      <dgm:spPr/>
    </dgm:pt>
    <dgm:pt modelId="{2349ACC3-01EA-4E36-B862-C91BF21B473A}" type="pres">
      <dgm:prSet presAssocID="{5A9A9715-2569-47D1-880B-C8A1CCC65F6C}" presName="vSp1" presStyleCnt="0"/>
      <dgm:spPr/>
    </dgm:pt>
    <dgm:pt modelId="{A87360DD-D20C-48C1-A885-7337251863D3}" type="pres">
      <dgm:prSet presAssocID="{5A9A9715-2569-47D1-880B-C8A1CCC65F6C}" presName="simulatedConn" presStyleLbl="solidFgAcc1" presStyleIdx="1" presStyleCnt="2"/>
      <dgm:spPr/>
    </dgm:pt>
    <dgm:pt modelId="{B965BFC6-9580-4EAC-9720-8FBACA658F1C}" type="pres">
      <dgm:prSet presAssocID="{5A9A9715-2569-47D1-880B-C8A1CCC65F6C}" presName="vSp2" presStyleCnt="0"/>
      <dgm:spPr/>
    </dgm:pt>
    <dgm:pt modelId="{012FB8B1-B0C1-41E8-A65F-8E33B9CE74F0}" type="pres">
      <dgm:prSet presAssocID="{5A9A9715-2569-47D1-880B-C8A1CCC65F6C}" presName="sibTrans" presStyleCnt="0"/>
      <dgm:spPr/>
    </dgm:pt>
    <dgm:pt modelId="{C4A49644-322C-433A-8078-F35D4D3AC84A}" type="pres">
      <dgm:prSet presAssocID="{2D252674-7D7D-485B-8F2B-8ECE9B7D3992}" presName="compositeNode" presStyleCnt="0">
        <dgm:presLayoutVars>
          <dgm:bulletEnabled val="1"/>
        </dgm:presLayoutVars>
      </dgm:prSet>
      <dgm:spPr/>
    </dgm:pt>
    <dgm:pt modelId="{BC5A03CD-C61D-4C5D-A89C-770CD5952296}" type="pres">
      <dgm:prSet presAssocID="{2D252674-7D7D-485B-8F2B-8ECE9B7D3992}" presName="bgRect" presStyleLbl="node1" presStyleIdx="2" presStyleCnt="3"/>
      <dgm:spPr/>
      <dgm:t>
        <a:bodyPr/>
        <a:lstStyle/>
        <a:p>
          <a:endParaRPr lang="en-US"/>
        </a:p>
      </dgm:t>
    </dgm:pt>
    <dgm:pt modelId="{CD748C68-200D-43EC-B9BF-E4F1A4D78880}" type="pres">
      <dgm:prSet presAssocID="{2D252674-7D7D-485B-8F2B-8ECE9B7D3992}" presName="parentNode" presStyleLbl="node1" presStyleIdx="2" presStyleCnt="3">
        <dgm:presLayoutVars>
          <dgm:chMax val="0"/>
          <dgm:bulletEnabled val="1"/>
        </dgm:presLayoutVars>
      </dgm:prSet>
      <dgm:spPr/>
      <dgm:t>
        <a:bodyPr/>
        <a:lstStyle/>
        <a:p>
          <a:endParaRPr lang="en-US"/>
        </a:p>
      </dgm:t>
    </dgm:pt>
    <dgm:pt modelId="{07057E6A-E505-4A57-BCD7-D032E328F06E}" type="pres">
      <dgm:prSet presAssocID="{2D252674-7D7D-485B-8F2B-8ECE9B7D3992}" presName="childNode" presStyleLbl="node1" presStyleIdx="2" presStyleCnt="3">
        <dgm:presLayoutVars>
          <dgm:bulletEnabled val="1"/>
        </dgm:presLayoutVars>
      </dgm:prSet>
      <dgm:spPr/>
      <dgm:t>
        <a:bodyPr/>
        <a:lstStyle/>
        <a:p>
          <a:endParaRPr lang="en-US"/>
        </a:p>
      </dgm:t>
    </dgm:pt>
  </dgm:ptLst>
  <dgm:cxnLst>
    <dgm:cxn modelId="{E3303A6A-62E8-4B07-A86D-4516CEC3C71A}" srcId="{72EB0028-059D-4A99-B8BE-1CD225DEE4B1}" destId="{B24B7C41-8158-49FE-8054-332D1993B1DC}" srcOrd="2" destOrd="0" parTransId="{605CC239-7A4A-43CD-9157-AFDDCE5179E8}" sibTransId="{F8B27F98-EAC3-4401-A6C1-E6838561EE56}"/>
    <dgm:cxn modelId="{5D6A3EBD-74BC-4D78-8BF9-C21BE2CB0683}" type="presOf" srcId="{54FE7163-F105-4BC1-81B6-49588A2473CA}" destId="{B9214172-2291-4171-A118-C0D420AD2A03}" srcOrd="0" destOrd="1" presId="urn:microsoft.com/office/officeart/2005/8/layout/hProcess7"/>
    <dgm:cxn modelId="{B71A3EC8-9E7E-4ED5-97C0-548FD98572B8}" type="presOf" srcId="{CC43BEAA-25D7-48D8-A18A-DD560A3B3D27}" destId="{3FA6412F-9EAE-42F6-B22C-660181514B4C}" srcOrd="0" destOrd="1" presId="urn:microsoft.com/office/officeart/2005/8/layout/hProcess7"/>
    <dgm:cxn modelId="{FF88B642-8432-4513-8FCA-40A06B6E0A48}" type="presOf" srcId="{8F4CC4F5-3481-41A4-AC3C-7CDF0FC10B5F}" destId="{07057E6A-E505-4A57-BCD7-D032E328F06E}" srcOrd="0" destOrd="0" presId="urn:microsoft.com/office/officeart/2005/8/layout/hProcess7"/>
    <dgm:cxn modelId="{C83C3796-5BD7-41C8-A325-62A8DDBB41C6}" type="presOf" srcId="{2D252674-7D7D-485B-8F2B-8ECE9B7D3992}" destId="{BC5A03CD-C61D-4C5D-A89C-770CD5952296}" srcOrd="0" destOrd="0" presId="urn:microsoft.com/office/officeart/2005/8/layout/hProcess7"/>
    <dgm:cxn modelId="{782FB095-17C0-404F-840A-32AD21A3160E}" type="presOf" srcId="{2F26BB69-9C80-4404-969F-FF23F7B8A650}" destId="{F768E4B9-0228-4413-8DB8-4A587CE0ED9E}" srcOrd="0" destOrd="0" presId="urn:microsoft.com/office/officeart/2005/8/layout/hProcess7"/>
    <dgm:cxn modelId="{5886764A-6A24-4A07-8D2F-67FF5A4AABAA}" type="presOf" srcId="{4DA6126C-D1D3-44DE-9FC3-BE1040D3D077}" destId="{143FDB24-9647-45A9-8F15-7EC40367FC47}" srcOrd="1" destOrd="0" presId="urn:microsoft.com/office/officeart/2005/8/layout/hProcess7"/>
    <dgm:cxn modelId="{21858CF3-F8B6-4450-BEBA-DE3B7CFB51BC}" type="presOf" srcId="{2D252674-7D7D-485B-8F2B-8ECE9B7D3992}" destId="{CD748C68-200D-43EC-B9BF-E4F1A4D78880}" srcOrd="1" destOrd="0" presId="urn:microsoft.com/office/officeart/2005/8/layout/hProcess7"/>
    <dgm:cxn modelId="{37D28105-8540-428E-B6C1-D31E08BD6AAB}" srcId="{2F26BB69-9C80-4404-969F-FF23F7B8A650}" destId="{72EB0028-059D-4A99-B8BE-1CD225DEE4B1}" srcOrd="1" destOrd="0" parTransId="{ACF45FA0-9821-4838-878A-044BBE1E34EF}" sibTransId="{5A9A9715-2569-47D1-880B-C8A1CCC65F6C}"/>
    <dgm:cxn modelId="{D812493A-0544-4325-96FF-E4747C9EF22A}" srcId="{2F26BB69-9C80-4404-969F-FF23F7B8A650}" destId="{2D252674-7D7D-485B-8F2B-8ECE9B7D3992}" srcOrd="2" destOrd="0" parTransId="{4D0348F8-1769-4349-903C-3198C43BA65E}" sibTransId="{D7F5C8FE-29E0-4219-9D55-840B82046745}"/>
    <dgm:cxn modelId="{24646E80-0E47-492B-85C0-80264BF48DCE}" srcId="{2F26BB69-9C80-4404-969F-FF23F7B8A650}" destId="{4DA6126C-D1D3-44DE-9FC3-BE1040D3D077}" srcOrd="0" destOrd="0" parTransId="{EF76900F-6C11-4011-A772-6F9CF9AD457A}" sibTransId="{BA17A3E5-FF57-40C2-824E-7F4B60E125CD}"/>
    <dgm:cxn modelId="{A437C37F-3EC3-4D5C-A5CA-A7A7A4D5EEA2}" srcId="{4DA6126C-D1D3-44DE-9FC3-BE1040D3D077}" destId="{54FE7163-F105-4BC1-81B6-49588A2473CA}" srcOrd="1" destOrd="0" parTransId="{FE5D5794-53F8-4674-84CD-40080B016483}" sibTransId="{6E1169FB-9F91-4C94-8726-4C4E4DF7FFAE}"/>
    <dgm:cxn modelId="{2C5AFBAB-9B29-4E1F-978F-B61C59C561AA}" type="presOf" srcId="{305547EF-BCF7-4085-BCEC-A7C14FBB5401}" destId="{3FA6412F-9EAE-42F6-B22C-660181514B4C}" srcOrd="0" destOrd="0" presId="urn:microsoft.com/office/officeart/2005/8/layout/hProcess7"/>
    <dgm:cxn modelId="{1745F5A3-45E0-45E6-930E-16647726D2D0}" srcId="{2D252674-7D7D-485B-8F2B-8ECE9B7D3992}" destId="{8F4CC4F5-3481-41A4-AC3C-7CDF0FC10B5F}" srcOrd="0" destOrd="0" parTransId="{0876EA52-525E-40AF-BAA9-D4105F981A12}" sibTransId="{28E47430-ABD5-4653-B9B6-0B9F16107D64}"/>
    <dgm:cxn modelId="{C7670968-53D5-4DFA-93AC-B55F6D928C96}" type="presOf" srcId="{72EB0028-059D-4A99-B8BE-1CD225DEE4B1}" destId="{A41B58BA-DF48-46D7-A63B-B643D2053455}" srcOrd="1" destOrd="0" presId="urn:microsoft.com/office/officeart/2005/8/layout/hProcess7"/>
    <dgm:cxn modelId="{B3668340-CE1C-4FA8-8F26-45900C63D14B}" type="presOf" srcId="{B24B7C41-8158-49FE-8054-332D1993B1DC}" destId="{3FA6412F-9EAE-42F6-B22C-660181514B4C}" srcOrd="0" destOrd="2" presId="urn:microsoft.com/office/officeart/2005/8/layout/hProcess7"/>
    <dgm:cxn modelId="{8F4B193D-4568-4958-8F76-4EF59C2AD20F}" srcId="{72EB0028-059D-4A99-B8BE-1CD225DEE4B1}" destId="{305547EF-BCF7-4085-BCEC-A7C14FBB5401}" srcOrd="0" destOrd="0" parTransId="{2979A29A-70E7-4209-9537-ACE51B076663}" sibTransId="{0AA987F3-A88C-4F12-93D1-5CF800E9177E}"/>
    <dgm:cxn modelId="{CF18A876-273A-4C6F-BF18-AC4C74CA46A6}" type="presOf" srcId="{4DA6126C-D1D3-44DE-9FC3-BE1040D3D077}" destId="{EE95288B-6801-4ADE-9C9B-7E9DFA04E67E}" srcOrd="0" destOrd="0" presId="urn:microsoft.com/office/officeart/2005/8/layout/hProcess7"/>
    <dgm:cxn modelId="{D7C80EA0-CA95-48E5-8E37-15F7D9F1E426}" srcId="{4DA6126C-D1D3-44DE-9FC3-BE1040D3D077}" destId="{9FEB6EC2-CD39-4767-9088-E71027B43C79}" srcOrd="0" destOrd="0" parTransId="{C81787E1-6221-4E63-B956-AD49459F9BAB}" sibTransId="{E5FAA410-FAD6-41FB-AE0D-471DC36B2B6C}"/>
    <dgm:cxn modelId="{5FC3945E-F31D-4B53-83EE-4ED8D51346DC}" srcId="{2D252674-7D7D-485B-8F2B-8ECE9B7D3992}" destId="{6D7B4E69-660F-4BDE-B01D-908C7EC7B7E9}" srcOrd="1" destOrd="0" parTransId="{A09999FE-CB3E-41B1-BAEC-FEF251807974}" sibTransId="{0C7EF132-2B7A-4723-8F81-D5279D11C8C6}"/>
    <dgm:cxn modelId="{939CED1C-934E-447A-919F-63B2E1ED108B}" type="presOf" srcId="{9FEB6EC2-CD39-4767-9088-E71027B43C79}" destId="{B9214172-2291-4171-A118-C0D420AD2A03}" srcOrd="0" destOrd="0" presId="urn:microsoft.com/office/officeart/2005/8/layout/hProcess7"/>
    <dgm:cxn modelId="{264CFCF3-6B1F-4468-B837-98A3B0F71B39}" type="presOf" srcId="{6D7B4E69-660F-4BDE-B01D-908C7EC7B7E9}" destId="{07057E6A-E505-4A57-BCD7-D032E328F06E}" srcOrd="0" destOrd="1" presId="urn:microsoft.com/office/officeart/2005/8/layout/hProcess7"/>
    <dgm:cxn modelId="{0786A616-DFAB-4D7A-A3AB-A229AC55E24E}" type="presOf" srcId="{72EB0028-059D-4A99-B8BE-1CD225DEE4B1}" destId="{C19687CD-F747-401A-9EB5-7DFC888D05FE}" srcOrd="0" destOrd="0" presId="urn:microsoft.com/office/officeart/2005/8/layout/hProcess7"/>
    <dgm:cxn modelId="{26C7258B-06C8-4988-8E67-09B086A77C87}" srcId="{72EB0028-059D-4A99-B8BE-1CD225DEE4B1}" destId="{CC43BEAA-25D7-48D8-A18A-DD560A3B3D27}" srcOrd="1" destOrd="0" parTransId="{4ECFD72E-3ED5-467D-9F8D-7758805E5427}" sibTransId="{8A770530-3AC4-4B54-9256-260F6F5E4B78}"/>
    <dgm:cxn modelId="{5D7EDDC0-0136-4F66-8E73-49B5F3B0E211}" type="presParOf" srcId="{F768E4B9-0228-4413-8DB8-4A587CE0ED9E}" destId="{51EBA5F2-0D48-44CE-B226-94A98F27DCBE}" srcOrd="0" destOrd="0" presId="urn:microsoft.com/office/officeart/2005/8/layout/hProcess7"/>
    <dgm:cxn modelId="{2F878AF9-1B75-460A-80E8-897518FA4BC5}" type="presParOf" srcId="{51EBA5F2-0D48-44CE-B226-94A98F27DCBE}" destId="{EE95288B-6801-4ADE-9C9B-7E9DFA04E67E}" srcOrd="0" destOrd="0" presId="urn:microsoft.com/office/officeart/2005/8/layout/hProcess7"/>
    <dgm:cxn modelId="{9D147272-D721-4439-B873-B37ADDC3E232}" type="presParOf" srcId="{51EBA5F2-0D48-44CE-B226-94A98F27DCBE}" destId="{143FDB24-9647-45A9-8F15-7EC40367FC47}" srcOrd="1" destOrd="0" presId="urn:microsoft.com/office/officeart/2005/8/layout/hProcess7"/>
    <dgm:cxn modelId="{75A72336-2D7B-446A-B63C-C658735CBCB0}" type="presParOf" srcId="{51EBA5F2-0D48-44CE-B226-94A98F27DCBE}" destId="{B9214172-2291-4171-A118-C0D420AD2A03}" srcOrd="2" destOrd="0" presId="urn:microsoft.com/office/officeart/2005/8/layout/hProcess7"/>
    <dgm:cxn modelId="{FF9AF553-EB4D-4ABC-B076-B306D00D1F4D}" type="presParOf" srcId="{F768E4B9-0228-4413-8DB8-4A587CE0ED9E}" destId="{E8ABECF2-6630-4957-A352-D06D45829C4D}" srcOrd="1" destOrd="0" presId="urn:microsoft.com/office/officeart/2005/8/layout/hProcess7"/>
    <dgm:cxn modelId="{2B34FFEC-DE25-4E48-B7A8-E9E0676E188A}" type="presParOf" srcId="{F768E4B9-0228-4413-8DB8-4A587CE0ED9E}" destId="{4D323F59-BF9C-437D-8AE8-8816846A47AB}" srcOrd="2" destOrd="0" presId="urn:microsoft.com/office/officeart/2005/8/layout/hProcess7"/>
    <dgm:cxn modelId="{76808EBC-FD9E-4106-9EB1-EA6D95E360FB}" type="presParOf" srcId="{4D323F59-BF9C-437D-8AE8-8816846A47AB}" destId="{EB8D1608-5AB7-4543-890A-226CE9BD8CA0}" srcOrd="0" destOrd="0" presId="urn:microsoft.com/office/officeart/2005/8/layout/hProcess7"/>
    <dgm:cxn modelId="{5E672EDD-C42F-45A3-8E92-1BF657B2C450}" type="presParOf" srcId="{4D323F59-BF9C-437D-8AE8-8816846A47AB}" destId="{A2C6955B-670C-45D1-B3B8-E6667DDC3A50}" srcOrd="1" destOrd="0" presId="urn:microsoft.com/office/officeart/2005/8/layout/hProcess7"/>
    <dgm:cxn modelId="{0023B62F-E9FF-4138-96EE-DD3B227B8891}" type="presParOf" srcId="{4D323F59-BF9C-437D-8AE8-8816846A47AB}" destId="{C70F4A33-F47F-4DB5-92C3-5DC95CC0B578}" srcOrd="2" destOrd="0" presId="urn:microsoft.com/office/officeart/2005/8/layout/hProcess7"/>
    <dgm:cxn modelId="{5AFC6364-6ECF-47C8-AC93-B1B8936749B6}" type="presParOf" srcId="{F768E4B9-0228-4413-8DB8-4A587CE0ED9E}" destId="{DDBFE743-42D3-406A-8410-12CA62F23558}" srcOrd="3" destOrd="0" presId="urn:microsoft.com/office/officeart/2005/8/layout/hProcess7"/>
    <dgm:cxn modelId="{3E4BD8E7-344F-4837-A781-5B7006E501C1}" type="presParOf" srcId="{F768E4B9-0228-4413-8DB8-4A587CE0ED9E}" destId="{88FD7B88-3AED-4E50-AC61-8A3D17044121}" srcOrd="4" destOrd="0" presId="urn:microsoft.com/office/officeart/2005/8/layout/hProcess7"/>
    <dgm:cxn modelId="{B15AECE3-8A6C-4F68-8BB6-3B01FA77C0A3}" type="presParOf" srcId="{88FD7B88-3AED-4E50-AC61-8A3D17044121}" destId="{C19687CD-F747-401A-9EB5-7DFC888D05FE}" srcOrd="0" destOrd="0" presId="urn:microsoft.com/office/officeart/2005/8/layout/hProcess7"/>
    <dgm:cxn modelId="{F6B6FB1D-32E2-41D9-AA59-C403EFF33BE7}" type="presParOf" srcId="{88FD7B88-3AED-4E50-AC61-8A3D17044121}" destId="{A41B58BA-DF48-46D7-A63B-B643D2053455}" srcOrd="1" destOrd="0" presId="urn:microsoft.com/office/officeart/2005/8/layout/hProcess7"/>
    <dgm:cxn modelId="{79A68BA2-8BED-4C63-AEF2-4A86F32A046F}" type="presParOf" srcId="{88FD7B88-3AED-4E50-AC61-8A3D17044121}" destId="{3FA6412F-9EAE-42F6-B22C-660181514B4C}" srcOrd="2" destOrd="0" presId="urn:microsoft.com/office/officeart/2005/8/layout/hProcess7"/>
    <dgm:cxn modelId="{C370EB06-6C43-49D6-B980-454227C24F79}" type="presParOf" srcId="{F768E4B9-0228-4413-8DB8-4A587CE0ED9E}" destId="{10CA00AB-ED52-460C-84E6-38DDBEAF1554}" srcOrd="5" destOrd="0" presId="urn:microsoft.com/office/officeart/2005/8/layout/hProcess7"/>
    <dgm:cxn modelId="{028D0749-9C06-4DB2-8FF0-BE54B82AB622}" type="presParOf" srcId="{F768E4B9-0228-4413-8DB8-4A587CE0ED9E}" destId="{E5436BB0-34AC-45A4-9555-7343F87F0997}" srcOrd="6" destOrd="0" presId="urn:microsoft.com/office/officeart/2005/8/layout/hProcess7"/>
    <dgm:cxn modelId="{F8D88AD7-686D-4CAA-9CA7-2B5B984C666E}" type="presParOf" srcId="{E5436BB0-34AC-45A4-9555-7343F87F0997}" destId="{2349ACC3-01EA-4E36-B862-C91BF21B473A}" srcOrd="0" destOrd="0" presId="urn:microsoft.com/office/officeart/2005/8/layout/hProcess7"/>
    <dgm:cxn modelId="{5364800E-CA8E-4C53-91D1-8C21D4C3D20D}" type="presParOf" srcId="{E5436BB0-34AC-45A4-9555-7343F87F0997}" destId="{A87360DD-D20C-48C1-A885-7337251863D3}" srcOrd="1" destOrd="0" presId="urn:microsoft.com/office/officeart/2005/8/layout/hProcess7"/>
    <dgm:cxn modelId="{ED56062F-0A16-4737-9AEE-16E3AA2671B3}" type="presParOf" srcId="{E5436BB0-34AC-45A4-9555-7343F87F0997}" destId="{B965BFC6-9580-4EAC-9720-8FBACA658F1C}" srcOrd="2" destOrd="0" presId="urn:microsoft.com/office/officeart/2005/8/layout/hProcess7"/>
    <dgm:cxn modelId="{B6B6FF06-B0E5-4CE1-B862-38F9A6F3CAD7}" type="presParOf" srcId="{F768E4B9-0228-4413-8DB8-4A587CE0ED9E}" destId="{012FB8B1-B0C1-41E8-A65F-8E33B9CE74F0}" srcOrd="7" destOrd="0" presId="urn:microsoft.com/office/officeart/2005/8/layout/hProcess7"/>
    <dgm:cxn modelId="{2E27372B-06A7-4492-AE3F-242725E6D4E1}" type="presParOf" srcId="{F768E4B9-0228-4413-8DB8-4A587CE0ED9E}" destId="{C4A49644-322C-433A-8078-F35D4D3AC84A}" srcOrd="8" destOrd="0" presId="urn:microsoft.com/office/officeart/2005/8/layout/hProcess7"/>
    <dgm:cxn modelId="{8D1312C9-BADB-4F5C-96BB-F9C0D554B53E}" type="presParOf" srcId="{C4A49644-322C-433A-8078-F35D4D3AC84A}" destId="{BC5A03CD-C61D-4C5D-A89C-770CD5952296}" srcOrd="0" destOrd="0" presId="urn:microsoft.com/office/officeart/2005/8/layout/hProcess7"/>
    <dgm:cxn modelId="{983409EF-D59E-4ACC-986C-6032EA1387ED}" type="presParOf" srcId="{C4A49644-322C-433A-8078-F35D4D3AC84A}" destId="{CD748C68-200D-43EC-B9BF-E4F1A4D78880}" srcOrd="1" destOrd="0" presId="urn:microsoft.com/office/officeart/2005/8/layout/hProcess7"/>
    <dgm:cxn modelId="{EDF03DE4-0D01-4E16-B5E5-F04653FE8E33}" type="presParOf" srcId="{C4A49644-322C-433A-8078-F35D4D3AC84A}" destId="{07057E6A-E505-4A57-BCD7-D032E328F06E}"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5288B-6801-4ADE-9C9B-7E9DFA04E67E}">
      <dsp:nvSpPr>
        <dsp:cNvPr id="0" name=""/>
        <dsp:cNvSpPr/>
      </dsp:nvSpPr>
      <dsp:spPr>
        <a:xfrm>
          <a:off x="461" y="840779"/>
          <a:ext cx="1985367" cy="2382440"/>
        </a:xfrm>
        <a:prstGeom prst="roundRect">
          <a:avLst>
            <a:gd name="adj" fmla="val 5000"/>
          </a:avLst>
        </a:prstGeom>
        <a:gradFill rotWithShape="1">
          <a:gsLst>
            <a:gs pos="0">
              <a:schemeClr val="accent3"/>
            </a:gs>
            <a:gs pos="90000">
              <a:schemeClr val="accent3">
                <a:shade val="100000"/>
              </a:schemeClr>
            </a:gs>
            <a:gs pos="100000">
              <a:schemeClr val="accent3">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3">
              <a:shade val="3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en-US" sz="1200" kern="1200" dirty="0" smtClean="0"/>
            <a:t>Educator Prep and Licensure</a:t>
          </a:r>
          <a:endParaRPr lang="en-US" sz="1200" kern="1200" dirty="0"/>
        </a:p>
      </dsp:txBody>
      <dsp:txXfrm rot="16200000">
        <a:off x="-777802" y="1619043"/>
        <a:ext cx="1953601" cy="397073"/>
      </dsp:txXfrm>
    </dsp:sp>
    <dsp:sp modelId="{B9214172-2291-4171-A118-C0D420AD2A03}">
      <dsp:nvSpPr>
        <dsp:cNvPr id="0" name=""/>
        <dsp:cNvSpPr/>
      </dsp:nvSpPr>
      <dsp:spPr>
        <a:xfrm>
          <a:off x="397534" y="840779"/>
          <a:ext cx="1479098" cy="238244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Alignment of Rule and Content Assessments</a:t>
          </a:r>
          <a:endParaRPr lang="en-US" sz="1900" kern="1200" dirty="0"/>
        </a:p>
        <a:p>
          <a:pPr lvl="0" algn="l" defTabSz="844550">
            <a:lnSpc>
              <a:spcPct val="90000"/>
            </a:lnSpc>
            <a:spcBef>
              <a:spcPct val="0"/>
            </a:spcBef>
            <a:spcAft>
              <a:spcPct val="35000"/>
            </a:spcAft>
          </a:pPr>
          <a:r>
            <a:rPr lang="en-US" sz="1900" kern="1200" dirty="0" smtClean="0"/>
            <a:t>September 2014-February 2016</a:t>
          </a:r>
          <a:endParaRPr lang="en-US" sz="1900" kern="1200" dirty="0"/>
        </a:p>
      </dsp:txBody>
      <dsp:txXfrm>
        <a:off x="397534" y="840779"/>
        <a:ext cx="1479098" cy="2382440"/>
      </dsp:txXfrm>
    </dsp:sp>
    <dsp:sp modelId="{C19687CD-F747-401A-9EB5-7DFC888D05FE}">
      <dsp:nvSpPr>
        <dsp:cNvPr id="0" name=""/>
        <dsp:cNvSpPr/>
      </dsp:nvSpPr>
      <dsp:spPr>
        <a:xfrm>
          <a:off x="2055316" y="840779"/>
          <a:ext cx="1985367" cy="2382440"/>
        </a:xfrm>
        <a:prstGeom prst="roundRect">
          <a:avLst>
            <a:gd name="adj" fmla="val 5000"/>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en-US" sz="1200" kern="1200" dirty="0" smtClean="0"/>
            <a:t>Endorsement and Pathways</a:t>
          </a:r>
          <a:endParaRPr lang="en-US" sz="1200" kern="1200" dirty="0"/>
        </a:p>
      </dsp:txBody>
      <dsp:txXfrm rot="16200000">
        <a:off x="1277052" y="1619043"/>
        <a:ext cx="1953601" cy="397073"/>
      </dsp:txXfrm>
    </dsp:sp>
    <dsp:sp modelId="{A2C6955B-670C-45D1-B3B8-E6667DDC3A50}">
      <dsp:nvSpPr>
        <dsp:cNvPr id="0" name=""/>
        <dsp:cNvSpPr/>
      </dsp:nvSpPr>
      <dsp:spPr>
        <a:xfrm rot="5400000">
          <a:off x="1890224" y="2733758"/>
          <a:ext cx="350036" cy="297805"/>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A6412F-9EAE-42F6-B22C-660181514B4C}">
      <dsp:nvSpPr>
        <dsp:cNvPr id="0" name=""/>
        <dsp:cNvSpPr/>
      </dsp:nvSpPr>
      <dsp:spPr>
        <a:xfrm>
          <a:off x="2452389" y="840779"/>
          <a:ext cx="1479098" cy="238244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en-US" sz="1800" kern="1200" dirty="0" smtClean="0"/>
            <a:t>Additional</a:t>
          </a:r>
          <a:endParaRPr lang="en-US" sz="1800" kern="1200" dirty="0"/>
        </a:p>
        <a:p>
          <a:pPr lvl="0" algn="l" defTabSz="800100">
            <a:lnSpc>
              <a:spcPct val="90000"/>
            </a:lnSpc>
            <a:spcBef>
              <a:spcPct val="0"/>
            </a:spcBef>
            <a:spcAft>
              <a:spcPct val="35000"/>
            </a:spcAft>
          </a:pPr>
          <a:r>
            <a:rPr lang="en-US" sz="1800" kern="1200" dirty="0" smtClean="0"/>
            <a:t>Endorsements,</a:t>
          </a:r>
        </a:p>
        <a:p>
          <a:pPr lvl="0" algn="l" defTabSz="800100">
            <a:lnSpc>
              <a:spcPct val="90000"/>
            </a:lnSpc>
            <a:spcBef>
              <a:spcPct val="0"/>
            </a:spcBef>
            <a:spcAft>
              <a:spcPct val="35000"/>
            </a:spcAft>
          </a:pPr>
          <a:r>
            <a:rPr lang="en-US" sz="1600" kern="1200" dirty="0" smtClean="0"/>
            <a:t>-math specialist</a:t>
          </a:r>
        </a:p>
        <a:p>
          <a:pPr lvl="0" algn="l" defTabSz="800100">
            <a:lnSpc>
              <a:spcPct val="90000"/>
            </a:lnSpc>
            <a:spcBef>
              <a:spcPct val="0"/>
            </a:spcBef>
            <a:spcAft>
              <a:spcPct val="35000"/>
            </a:spcAft>
          </a:pPr>
          <a:r>
            <a:rPr lang="en-US" sz="1600" kern="1200" smtClean="0"/>
            <a:t>-master </a:t>
          </a:r>
          <a:r>
            <a:rPr lang="en-US" sz="1600" kern="1200" dirty="0" smtClean="0"/>
            <a:t>teacher options</a:t>
          </a:r>
          <a:endParaRPr lang="en-US" sz="1600" kern="1200" dirty="0"/>
        </a:p>
        <a:p>
          <a:pPr lvl="0" algn="l" defTabSz="800100">
            <a:lnSpc>
              <a:spcPct val="90000"/>
            </a:lnSpc>
            <a:spcBef>
              <a:spcPct val="0"/>
            </a:spcBef>
            <a:spcAft>
              <a:spcPct val="35000"/>
            </a:spcAft>
          </a:pPr>
          <a:r>
            <a:rPr lang="en-US" sz="1800" kern="1200" dirty="0" smtClean="0"/>
            <a:t>October 2015-TBD 2016</a:t>
          </a:r>
          <a:endParaRPr lang="en-US" sz="1800" kern="1200" dirty="0"/>
        </a:p>
      </dsp:txBody>
      <dsp:txXfrm>
        <a:off x="2452389" y="840779"/>
        <a:ext cx="1479098" cy="2382440"/>
      </dsp:txXfrm>
    </dsp:sp>
    <dsp:sp modelId="{BC5A03CD-C61D-4C5D-A89C-770CD5952296}">
      <dsp:nvSpPr>
        <dsp:cNvPr id="0" name=""/>
        <dsp:cNvSpPr/>
      </dsp:nvSpPr>
      <dsp:spPr>
        <a:xfrm>
          <a:off x="4110171" y="840779"/>
          <a:ext cx="1985367" cy="2382440"/>
        </a:xfrm>
        <a:prstGeom prst="roundRect">
          <a:avLst>
            <a:gd name="adj" fmla="val 5000"/>
          </a:avLst>
        </a:prstGeom>
        <a:gradFill rotWithShape="1">
          <a:gsLst>
            <a:gs pos="0">
              <a:schemeClr val="accent6"/>
            </a:gs>
            <a:gs pos="90000">
              <a:schemeClr val="accent6">
                <a:shade val="100000"/>
              </a:schemeClr>
            </a:gs>
            <a:gs pos="100000">
              <a:schemeClr val="accent6">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6">
              <a:shade val="3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0" tIns="41148" rIns="53340" bIns="0" numCol="1" spcCol="1270" anchor="t" anchorCtr="0">
          <a:noAutofit/>
        </a:bodyPr>
        <a:lstStyle/>
        <a:p>
          <a:pPr lvl="0" algn="r" defTabSz="533400">
            <a:lnSpc>
              <a:spcPct val="90000"/>
            </a:lnSpc>
            <a:spcBef>
              <a:spcPct val="0"/>
            </a:spcBef>
            <a:spcAft>
              <a:spcPct val="35000"/>
            </a:spcAft>
          </a:pPr>
          <a:r>
            <a:rPr lang="en-US" sz="1200" kern="1200" dirty="0" smtClean="0"/>
            <a:t>Colorado Revised Statutes</a:t>
          </a:r>
          <a:endParaRPr lang="en-US" sz="1200" kern="1200" dirty="0"/>
        </a:p>
      </dsp:txBody>
      <dsp:txXfrm rot="16200000">
        <a:off x="3331907" y="1619043"/>
        <a:ext cx="1953601" cy="397073"/>
      </dsp:txXfrm>
    </dsp:sp>
    <dsp:sp modelId="{A87360DD-D20C-48C1-A885-7337251863D3}">
      <dsp:nvSpPr>
        <dsp:cNvPr id="0" name=""/>
        <dsp:cNvSpPr/>
      </dsp:nvSpPr>
      <dsp:spPr>
        <a:xfrm rot="5400000">
          <a:off x="3945079" y="2733758"/>
          <a:ext cx="350036" cy="297805"/>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057E6A-E505-4A57-BCD7-D032E328F06E}">
      <dsp:nvSpPr>
        <dsp:cNvPr id="0" name=""/>
        <dsp:cNvSpPr/>
      </dsp:nvSpPr>
      <dsp:spPr>
        <a:xfrm>
          <a:off x="4507244" y="840779"/>
          <a:ext cx="1479098" cy="238244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5151" rIns="0" bIns="0" numCol="1" spcCol="1270" anchor="t" anchorCtr="0">
          <a:noAutofit/>
        </a:bodyPr>
        <a:lstStyle/>
        <a:p>
          <a:pPr lvl="0" algn="l" defTabSz="844550">
            <a:lnSpc>
              <a:spcPct val="90000"/>
            </a:lnSpc>
            <a:spcBef>
              <a:spcPct val="0"/>
            </a:spcBef>
            <a:spcAft>
              <a:spcPct val="35000"/>
            </a:spcAft>
          </a:pPr>
          <a:r>
            <a:rPr lang="en-US" sz="1900" kern="1200" dirty="0" smtClean="0"/>
            <a:t>1991 Educator Licensing Act Review</a:t>
          </a:r>
          <a:endParaRPr lang="en-US" sz="1900" kern="1200" dirty="0"/>
        </a:p>
        <a:p>
          <a:pPr lvl="0" algn="l" defTabSz="844550">
            <a:lnSpc>
              <a:spcPct val="90000"/>
            </a:lnSpc>
            <a:spcBef>
              <a:spcPct val="0"/>
            </a:spcBef>
            <a:spcAft>
              <a:spcPct val="35000"/>
            </a:spcAft>
          </a:pPr>
          <a:r>
            <a:rPr lang="en-US" sz="1900" kern="1200" dirty="0" smtClean="0"/>
            <a:t>No Timeline, Feedback Collected Only</a:t>
          </a:r>
          <a:endParaRPr lang="en-US" sz="1900" kern="1200" dirty="0"/>
        </a:p>
      </dsp:txBody>
      <dsp:txXfrm>
        <a:off x="4507244" y="840779"/>
        <a:ext cx="1479098" cy="23824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EEC664B4-81F1-E24F-90AF-27DC019489E9}" type="datetime1">
              <a:rPr lang="en-US" smtClean="0"/>
              <a:t>8/7/2015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F7F1863-8423-8E48-8D02-88636C918AC7}" type="datetime1">
              <a:rPr lang="en-US" smtClean="0"/>
              <a:t>8/7/2015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8/7/2015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a:p>
        </p:txBody>
      </p:sp>
    </p:spTree>
    <p:extLst>
      <p:ext uri="{BB962C8B-B14F-4D97-AF65-F5344CB8AC3E}">
        <p14:creationId xmlns:p14="http://schemas.microsoft.com/office/powerpoint/2010/main" val="3032955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ttp://www.cde.state.co.us/cdeprof/july2015edpreplicensingdraftrules" TargetMode="External"/><Relationship Id="rId2" Type="http://schemas.openxmlformats.org/officeDocument/2006/relationships/hyperlink" Target="http://www.cde.state.co.us/cdeprof/rulesreviewcontentassessment" TargetMode="External"/><Relationship Id="rId1" Type="http://schemas.openxmlformats.org/officeDocument/2006/relationships/slideLayout" Target="../slideLayouts/slideLayout2.xml"/><Relationship Id="rId5" Type="http://schemas.openxmlformats.org/officeDocument/2006/relationships/hyperlink" Target="mailto:Weber_J@cde.state.co.us" TargetMode="External"/><Relationship Id="rId4" Type="http://schemas.openxmlformats.org/officeDocument/2006/relationships/hyperlink" Target="http://goo.gl/forms/d15Qu7a8P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neil_c@cde.state.co.us" TargetMode="External"/><Relationship Id="rId2" Type="http://schemas.openxmlformats.org/officeDocument/2006/relationships/hyperlink" Target="mailto:weber_j@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Rule and Content Assessment Alignment Project </a:t>
            </a:r>
          </a:p>
          <a:p>
            <a:r>
              <a:rPr lang="en-US" dirty="0" smtClean="0"/>
              <a:t>Update and Information Session</a:t>
            </a:r>
          </a:p>
          <a:p>
            <a:r>
              <a:rPr lang="en-US" dirty="0" smtClean="0"/>
              <a:t>Colleen O’Neil, </a:t>
            </a:r>
            <a:r>
              <a:rPr lang="en-US" dirty="0" err="1" smtClean="0"/>
              <a:t>Ed.D</a:t>
            </a:r>
            <a:r>
              <a:rPr lang="en-US" dirty="0" smtClean="0"/>
              <a:t>., Executive Director </a:t>
            </a:r>
            <a:endParaRPr lang="en-US" dirty="0"/>
          </a:p>
        </p:txBody>
      </p:sp>
      <p:sp>
        <p:nvSpPr>
          <p:cNvPr id="5" name="Title 4"/>
          <p:cNvSpPr>
            <a:spLocks noGrp="1"/>
          </p:cNvSpPr>
          <p:nvPr>
            <p:ph type="title"/>
          </p:nvPr>
        </p:nvSpPr>
        <p:spPr/>
        <p:txBody>
          <a:bodyPr/>
          <a:lstStyle/>
          <a:p>
            <a:r>
              <a:rPr lang="en-US" dirty="0" smtClean="0"/>
              <a:t>Educator Preparation and Licensing Rule Alignment</a:t>
            </a:r>
            <a:endParaRPr lang="en-US" dirty="0"/>
          </a:p>
        </p:txBody>
      </p:sp>
      <p:sp>
        <p:nvSpPr>
          <p:cNvPr id="7" name="Text Placeholder 6"/>
          <p:cNvSpPr>
            <a:spLocks noGrp="1"/>
          </p:cNvSpPr>
          <p:nvPr>
            <p:ph type="body" sz="quarter" idx="10"/>
          </p:nvPr>
        </p:nvSpPr>
        <p:spPr/>
        <p:txBody>
          <a:bodyPr/>
          <a:lstStyle/>
          <a:p>
            <a:r>
              <a:rPr lang="en-US" dirty="0" smtClean="0"/>
              <a:t>July 2015</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Clarification of endorsement levels </a:t>
            </a:r>
            <a:endParaRPr lang="en-US" dirty="0" smtClean="0"/>
          </a:p>
          <a:p>
            <a:pPr lvl="1"/>
            <a:r>
              <a:rPr lang="en-US" dirty="0" smtClean="0"/>
              <a:t>addition </a:t>
            </a:r>
            <a:r>
              <a:rPr lang="en-US" dirty="0"/>
              <a:t>of K-12, Elementary or 7-12, birth-21, </a:t>
            </a:r>
            <a:r>
              <a:rPr lang="en-US" dirty="0" smtClean="0"/>
              <a:t>birth-8</a:t>
            </a:r>
          </a:p>
          <a:p>
            <a:pPr lvl="1"/>
            <a:r>
              <a:rPr lang="en-US" dirty="0" smtClean="0"/>
              <a:t>GPA requirements removed</a:t>
            </a:r>
            <a:endParaRPr lang="en-US" dirty="0"/>
          </a:p>
          <a:p>
            <a:r>
              <a:rPr lang="en-US" dirty="0"/>
              <a:t>Minimal Naming Change </a:t>
            </a:r>
            <a:r>
              <a:rPr lang="en-US" dirty="0" smtClean="0"/>
              <a:t>and/or Clarification of Names</a:t>
            </a:r>
            <a:endParaRPr lang="en-US" dirty="0"/>
          </a:p>
          <a:p>
            <a:pPr lvl="1"/>
            <a:r>
              <a:rPr lang="en-US" dirty="0"/>
              <a:t>Foreign Language to World </a:t>
            </a:r>
            <a:r>
              <a:rPr lang="en-US" dirty="0" smtClean="0"/>
              <a:t>Language</a:t>
            </a:r>
          </a:p>
          <a:p>
            <a:pPr lvl="1"/>
            <a:r>
              <a:rPr lang="en-US" dirty="0" smtClean="0"/>
              <a:t>Business/Marketing</a:t>
            </a:r>
          </a:p>
          <a:p>
            <a:pPr lvl="1"/>
            <a:r>
              <a:rPr lang="en-US" dirty="0" smtClean="0"/>
              <a:t>Drama to Theater Arts</a:t>
            </a:r>
          </a:p>
          <a:p>
            <a:pPr lvl="1"/>
            <a:r>
              <a:rPr lang="en-US" dirty="0" smtClean="0"/>
              <a:t>Art to Visual Arts</a:t>
            </a:r>
          </a:p>
          <a:p>
            <a:pPr lvl="1"/>
            <a:r>
              <a:rPr lang="en-US" dirty="0" smtClean="0"/>
              <a:t>Family and Consumer Studies to Family and Consumer Science</a:t>
            </a:r>
            <a:endParaRPr lang="en-US" dirty="0"/>
          </a:p>
          <a:p>
            <a:r>
              <a:rPr lang="en-US" dirty="0"/>
              <a:t>Collapse of </a:t>
            </a:r>
            <a:r>
              <a:rPr lang="en-US" dirty="0" smtClean="0"/>
              <a:t>Existing Endorsements </a:t>
            </a:r>
          </a:p>
          <a:p>
            <a:pPr lvl="1"/>
            <a:r>
              <a:rPr lang="en-US" dirty="0" smtClean="0"/>
              <a:t>Teacher </a:t>
            </a:r>
            <a:r>
              <a:rPr lang="en-US" dirty="0"/>
              <a:t>and School </a:t>
            </a:r>
            <a:r>
              <a:rPr lang="en-US" dirty="0" smtClean="0"/>
              <a:t>Librarian</a:t>
            </a:r>
          </a:p>
        </p:txBody>
      </p:sp>
      <p:sp>
        <p:nvSpPr>
          <p:cNvPr id="3" name="Title 2"/>
          <p:cNvSpPr>
            <a:spLocks noGrp="1"/>
          </p:cNvSpPr>
          <p:nvPr>
            <p:ph type="title"/>
          </p:nvPr>
        </p:nvSpPr>
        <p:spPr/>
        <p:txBody>
          <a:bodyPr/>
          <a:lstStyle/>
          <a:p>
            <a:r>
              <a:rPr lang="en-US" dirty="0" smtClean="0"/>
              <a:t>Big Ideas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3110596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Update to Specific Rule - Discontinuance of Endorsements</a:t>
            </a:r>
          </a:p>
          <a:p>
            <a:pPr lvl="1"/>
            <a:r>
              <a:rPr lang="en-US" dirty="0" smtClean="0"/>
              <a:t>5 year maximum time limit for discontinued endorsement and content assessments (from time of discontinuance) to be accepted by the Colorado Department of Education. </a:t>
            </a:r>
          </a:p>
          <a:p>
            <a:r>
              <a:rPr lang="en-US" dirty="0" smtClean="0"/>
              <a:t>Alignment of One Endorsement to Current Rule</a:t>
            </a:r>
          </a:p>
          <a:p>
            <a:pPr lvl="1"/>
            <a:r>
              <a:rPr lang="en-US" dirty="0" smtClean="0"/>
              <a:t>Gifted and Talented updates to align with updated rule</a:t>
            </a:r>
          </a:p>
          <a:p>
            <a:pPr marL="365760" lvl="1" indent="0">
              <a:buNone/>
            </a:pPr>
            <a:r>
              <a:rPr lang="en-US" dirty="0" smtClean="0"/>
              <a:t>	</a:t>
            </a:r>
          </a:p>
        </p:txBody>
      </p:sp>
      <p:sp>
        <p:nvSpPr>
          <p:cNvPr id="3" name="Title 2"/>
          <p:cNvSpPr>
            <a:spLocks noGrp="1"/>
          </p:cNvSpPr>
          <p:nvPr>
            <p:ph type="title"/>
          </p:nvPr>
        </p:nvSpPr>
        <p:spPr/>
        <p:txBody>
          <a:bodyPr/>
          <a:lstStyle/>
          <a:p>
            <a:r>
              <a:rPr lang="en-US" dirty="0" smtClean="0"/>
              <a:t>Big Ideas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728196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Rewrite of the 1991 Educator Licensing Act</a:t>
            </a:r>
          </a:p>
          <a:p>
            <a:r>
              <a:rPr lang="en-US" dirty="0"/>
              <a:t>Policy reform/ Legislative </a:t>
            </a:r>
            <a:r>
              <a:rPr lang="en-US" dirty="0" smtClean="0"/>
              <a:t>updates</a:t>
            </a:r>
          </a:p>
          <a:p>
            <a:r>
              <a:rPr lang="en-US" dirty="0" smtClean="0"/>
              <a:t>Addition or changes to the core licensing requirements</a:t>
            </a:r>
          </a:p>
          <a:p>
            <a:r>
              <a:rPr lang="en-US" dirty="0" smtClean="0"/>
              <a:t>Rules for hiring at a local level</a:t>
            </a:r>
          </a:p>
          <a:p>
            <a:r>
              <a:rPr lang="en-US" dirty="0" smtClean="0"/>
              <a:t>Addition of new endorsements not aligned to rule updates - we are certainly tracking these. </a:t>
            </a:r>
          </a:p>
          <a:p>
            <a:pPr lvl="1"/>
            <a:r>
              <a:rPr lang="en-US" dirty="0" smtClean="0"/>
              <a:t>Each individual one of these will undergo their own 6-8 month process of rule making which will require stakeholder engagement etc. </a:t>
            </a:r>
          </a:p>
          <a:p>
            <a:pPr lvl="1"/>
            <a:r>
              <a:rPr lang="en-US" dirty="0" smtClean="0"/>
              <a:t>Examples include: Adaptive Physical Education, Math Specialist, etc.</a:t>
            </a:r>
          </a:p>
          <a:p>
            <a:pPr marL="365760" lvl="1" indent="0">
              <a:buNone/>
            </a:pPr>
            <a:endParaRPr lang="en-US" dirty="0" smtClean="0"/>
          </a:p>
          <a:p>
            <a:pPr lvl="1"/>
            <a:endParaRPr lang="en-US" dirty="0" smtClean="0"/>
          </a:p>
          <a:p>
            <a:pPr lvl="1"/>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What It Is Not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1517309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Call for participation!</a:t>
            </a:r>
            <a:r>
              <a:rPr lang="en-US" dirty="0"/>
              <a:t> </a:t>
            </a:r>
          </a:p>
          <a:p>
            <a:pPr lvl="1"/>
            <a:r>
              <a:rPr lang="en-US" dirty="0" smtClean="0"/>
              <a:t>From </a:t>
            </a:r>
            <a:r>
              <a:rPr lang="en-US" dirty="0"/>
              <a:t>the information collected, CDE began full analysis of stakeholder feedback January through April of </a:t>
            </a:r>
            <a:r>
              <a:rPr lang="en-US" dirty="0" smtClean="0"/>
              <a:t>2015.</a:t>
            </a:r>
          </a:p>
          <a:p>
            <a:pPr lvl="1"/>
            <a:r>
              <a:rPr lang="en-US" dirty="0" smtClean="0"/>
              <a:t>Developed a </a:t>
            </a:r>
            <a:r>
              <a:rPr lang="en-US" dirty="0"/>
              <a:t>draft of the existing rules. </a:t>
            </a:r>
            <a:endParaRPr lang="en-US" dirty="0" smtClean="0"/>
          </a:p>
          <a:p>
            <a:pPr lvl="1"/>
            <a:r>
              <a:rPr lang="en-US" dirty="0" smtClean="0"/>
              <a:t>July </a:t>
            </a:r>
            <a:r>
              <a:rPr lang="en-US" dirty="0"/>
              <a:t>16, </a:t>
            </a:r>
            <a:r>
              <a:rPr lang="en-US" dirty="0" smtClean="0"/>
              <a:t>2015: </a:t>
            </a:r>
            <a:r>
              <a:rPr lang="en-US" dirty="0"/>
              <a:t>completed the </a:t>
            </a:r>
            <a:r>
              <a:rPr lang="en-US" dirty="0" smtClean="0"/>
              <a:t>first draft </a:t>
            </a:r>
            <a:r>
              <a:rPr lang="en-US" dirty="0"/>
              <a:t>of the rules based on stakeholder feedback and evaluation of current initiatives and best practices and they are posted for </a:t>
            </a:r>
            <a:r>
              <a:rPr lang="en-US" dirty="0" smtClean="0"/>
              <a:t>review until </a:t>
            </a:r>
            <a:r>
              <a:rPr lang="en-US" dirty="0"/>
              <a:t>August 10, 2015.</a:t>
            </a:r>
          </a:p>
          <a:p>
            <a:pPr lvl="1"/>
            <a:r>
              <a:rPr lang="en-US" b="1" dirty="0"/>
              <a:t>While we are close, this is the most important time for your engagement and feedback.</a:t>
            </a:r>
            <a:r>
              <a:rPr lang="en-US" dirty="0"/>
              <a:t> </a:t>
            </a:r>
          </a:p>
          <a:p>
            <a:pPr marL="365760" lvl="1" indent="0">
              <a:buNone/>
            </a:pPr>
            <a:endParaRPr lang="en-US" dirty="0"/>
          </a:p>
        </p:txBody>
      </p:sp>
      <p:sp>
        <p:nvSpPr>
          <p:cNvPr id="3" name="Title 2"/>
          <p:cNvSpPr>
            <a:spLocks noGrp="1"/>
          </p:cNvSpPr>
          <p:nvPr>
            <p:ph type="title"/>
          </p:nvPr>
        </p:nvSpPr>
        <p:spPr/>
        <p:txBody>
          <a:bodyPr/>
          <a:lstStyle/>
          <a:p>
            <a:r>
              <a:rPr lang="en-US" dirty="0" smtClean="0"/>
              <a:t>What we need from YOU!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3270589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Website Information</a:t>
            </a:r>
          </a:p>
          <a:p>
            <a:pPr lvl="1"/>
            <a:r>
              <a:rPr lang="en-US" dirty="0"/>
              <a:t>Please review our </a:t>
            </a:r>
            <a:r>
              <a:rPr lang="en-US" dirty="0" smtClean="0"/>
              <a:t>website </a:t>
            </a:r>
            <a:r>
              <a:rPr lang="en-US" dirty="0"/>
              <a:t>to learn more about the project as a whole, then read on to provide your feedback. </a:t>
            </a:r>
            <a:r>
              <a:rPr lang="en-US" sz="2000" dirty="0">
                <a:hlinkClick r:id="rId2"/>
              </a:rPr>
              <a:t>http://www.cde.state.co.us/cdeprof/rulesreviewcontentassessment</a:t>
            </a:r>
            <a:endParaRPr lang="en-US" sz="2000" dirty="0"/>
          </a:p>
          <a:p>
            <a:pPr lvl="1"/>
            <a:r>
              <a:rPr lang="en-US" dirty="0"/>
              <a:t>Please review the </a:t>
            </a:r>
            <a:r>
              <a:rPr lang="en-US" dirty="0">
                <a:hlinkClick r:id="rId3"/>
              </a:rPr>
              <a:t>Educator Preparation and Licensing Alignment Rules draft document </a:t>
            </a:r>
            <a:r>
              <a:rPr lang="en-US" dirty="0"/>
              <a:t>and then provide your feedback through our </a:t>
            </a:r>
            <a:r>
              <a:rPr lang="en-US" u="sng" dirty="0">
                <a:hlinkClick r:id="rId4"/>
              </a:rPr>
              <a:t>Google Feedback Form</a:t>
            </a:r>
            <a:r>
              <a:rPr lang="en-US" dirty="0"/>
              <a:t>. </a:t>
            </a:r>
            <a:r>
              <a:rPr lang="en-US" dirty="0" smtClean="0"/>
              <a:t>(all information posted on website)</a:t>
            </a:r>
          </a:p>
          <a:p>
            <a:pPr lvl="1"/>
            <a:r>
              <a:rPr lang="en-US" dirty="0" smtClean="0"/>
              <a:t>Contact Jenn Weber with questions: </a:t>
            </a:r>
            <a:r>
              <a:rPr lang="en-US" dirty="0" smtClean="0">
                <a:hlinkClick r:id="rId5"/>
              </a:rPr>
              <a:t>Weber_J@cde.state.co.us</a:t>
            </a:r>
            <a:endParaRPr lang="en-US" dirty="0" smtClean="0"/>
          </a:p>
          <a:p>
            <a:pPr lvl="1"/>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smtClean="0"/>
              <a:t>Get involved!!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4025635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Moving </a:t>
            </a:r>
            <a:r>
              <a:rPr lang="en-US" dirty="0"/>
              <a:t>forward, the following is the project timeline: </a:t>
            </a:r>
          </a:p>
          <a:p>
            <a:pPr lvl="1"/>
            <a:r>
              <a:rPr lang="en-US" b="1" dirty="0"/>
              <a:t>Draft Rule Stakeholder Feedback: </a:t>
            </a:r>
            <a:r>
              <a:rPr lang="en-US" dirty="0"/>
              <a:t>Week of July 13, 2015.  CDE announced and posted a draft version of the rules in PDF format for stakeholder feedback. Stakeholders can review the document and provide additional feedback to CDE using a Google Form. </a:t>
            </a:r>
          </a:p>
          <a:p>
            <a:pPr lvl="1"/>
            <a:r>
              <a:rPr lang="en-US" b="1" dirty="0"/>
              <a:t>CDE Informational Sessions: </a:t>
            </a:r>
            <a:r>
              <a:rPr lang="en-US" dirty="0" smtClean="0"/>
              <a:t>July 23 </a:t>
            </a:r>
            <a:r>
              <a:rPr lang="en-US" dirty="0"/>
              <a:t>and August </a:t>
            </a:r>
            <a:r>
              <a:rPr lang="en-US" dirty="0" smtClean="0"/>
              <a:t>4, </a:t>
            </a:r>
            <a:r>
              <a:rPr lang="en-US" dirty="0"/>
              <a:t>2015. CDE will host two information </a:t>
            </a:r>
            <a:r>
              <a:rPr lang="en-US" dirty="0" smtClean="0"/>
              <a:t>sessions.</a:t>
            </a:r>
            <a:endParaRPr lang="en-US" dirty="0"/>
          </a:p>
        </p:txBody>
      </p:sp>
      <p:sp>
        <p:nvSpPr>
          <p:cNvPr id="3" name="Title 2"/>
          <p:cNvSpPr>
            <a:spLocks noGrp="1"/>
          </p:cNvSpPr>
          <p:nvPr>
            <p:ph type="title"/>
          </p:nvPr>
        </p:nvSpPr>
        <p:spPr/>
        <p:txBody>
          <a:bodyPr/>
          <a:lstStyle/>
          <a:p>
            <a:r>
              <a:rPr lang="en-US" dirty="0"/>
              <a:t>Anticipated Project Timeline</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11864834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dirty="0"/>
              <a:t>CDE Reviews and Incorporates Feedback: </a:t>
            </a:r>
            <a:r>
              <a:rPr lang="en-US" dirty="0"/>
              <a:t>Week of August 10, 2015. CDE will review the stakeholder feedback and incorporate suggestions as needed. </a:t>
            </a:r>
          </a:p>
          <a:p>
            <a:pPr lvl="1"/>
            <a:r>
              <a:rPr lang="en-US" b="1" dirty="0"/>
              <a:t>Formal Rule Making Process with the Board of Education: </a:t>
            </a:r>
            <a:r>
              <a:rPr lang="en-US" dirty="0"/>
              <a:t>September and ongoing. Once the stakeholder feedback is incorporated, CDE will engage in the formal rule making process as set forth by the Board of Education. This process will include opportunities for additional written feedback and formal rule making hearings. The timeline for the formal rule making process is tentatively scheduled for September through the remainder of 2015</a:t>
            </a:r>
          </a:p>
          <a:p>
            <a:endParaRPr lang="en-US" dirty="0"/>
          </a:p>
        </p:txBody>
      </p:sp>
      <p:sp>
        <p:nvSpPr>
          <p:cNvPr id="3" name="Title 2"/>
          <p:cNvSpPr>
            <a:spLocks noGrp="1"/>
          </p:cNvSpPr>
          <p:nvPr>
            <p:ph type="title"/>
          </p:nvPr>
        </p:nvSpPr>
        <p:spPr/>
        <p:txBody>
          <a:bodyPr/>
          <a:lstStyle/>
          <a:p>
            <a:r>
              <a:rPr lang="en-US" dirty="0" smtClean="0"/>
              <a:t>Project Timeline (cont.)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18385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FAQ will be created as questions come and posted on the website</a:t>
            </a:r>
          </a:p>
          <a:p>
            <a:r>
              <a:rPr lang="en-US" dirty="0" smtClean="0"/>
              <a:t>Questions for us today? </a:t>
            </a:r>
            <a:endParaRPr lang="en-US" dirty="0"/>
          </a:p>
        </p:txBody>
      </p:sp>
      <p:sp>
        <p:nvSpPr>
          <p:cNvPr id="3" name="Title 2"/>
          <p:cNvSpPr>
            <a:spLocks noGrp="1"/>
          </p:cNvSpPr>
          <p:nvPr>
            <p:ph type="title"/>
          </p:nvPr>
        </p:nvSpPr>
        <p:spPr/>
        <p:txBody>
          <a:bodyPr/>
          <a:lstStyle/>
          <a:p>
            <a:r>
              <a:rPr lang="en-US" dirty="0" smtClean="0"/>
              <a:t>Q &amp; A</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980572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smtClean="0"/>
              <a:t>Thank you for your time and thinking!</a:t>
            </a:r>
          </a:p>
          <a:p>
            <a:r>
              <a:rPr lang="en-US" dirty="0" smtClean="0"/>
              <a:t>Contact information </a:t>
            </a:r>
          </a:p>
          <a:p>
            <a:pPr lvl="1"/>
            <a:r>
              <a:rPr lang="en-US" dirty="0" smtClean="0"/>
              <a:t>Jenn Weber, </a:t>
            </a:r>
            <a:r>
              <a:rPr lang="en-US" dirty="0" smtClean="0">
                <a:hlinkClick r:id="rId2"/>
              </a:rPr>
              <a:t>weber_j@cde.state.co.us</a:t>
            </a:r>
            <a:endParaRPr lang="en-US" dirty="0" smtClean="0"/>
          </a:p>
          <a:p>
            <a:pPr lvl="1"/>
            <a:r>
              <a:rPr lang="en-US" dirty="0" smtClean="0"/>
              <a:t>Colleen O’Neil, </a:t>
            </a:r>
            <a:r>
              <a:rPr lang="en-US" dirty="0" smtClean="0">
                <a:hlinkClick r:id="rId3"/>
              </a:rPr>
              <a:t>oneil_c@cde.state.co.us</a:t>
            </a:r>
            <a:endParaRPr lang="en-US" dirty="0" smtClean="0"/>
          </a:p>
        </p:txBody>
      </p:sp>
      <p:sp>
        <p:nvSpPr>
          <p:cNvPr id="3" name="Title 2"/>
          <p:cNvSpPr>
            <a:spLocks noGrp="1"/>
          </p:cNvSpPr>
          <p:nvPr>
            <p:ph type="title"/>
          </p:nvPr>
        </p:nvSpPr>
        <p:spPr/>
        <p:txBody>
          <a:bodyPr/>
          <a:lstStyle/>
          <a:p>
            <a:r>
              <a:rPr lang="en-US" dirty="0" smtClean="0"/>
              <a:t>Thank you!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Tree>
    <p:extLst>
      <p:ext uri="{BB962C8B-B14F-4D97-AF65-F5344CB8AC3E}">
        <p14:creationId xmlns:p14="http://schemas.microsoft.com/office/powerpoint/2010/main" val="960474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Colleen O’Neil, Ed.D., Executive Director</a:t>
            </a:r>
          </a:p>
          <a:p>
            <a:r>
              <a:rPr lang="en-US" dirty="0" smtClean="0"/>
              <a:t>Jennifer Weber, Special Projects</a:t>
            </a:r>
          </a:p>
          <a:p>
            <a:r>
              <a:rPr lang="en-US" dirty="0" smtClean="0"/>
              <a:t>Karen Martinez, Ph.D., Senior Consultant, Educator Preparation</a:t>
            </a:r>
          </a:p>
          <a:p>
            <a:r>
              <a:rPr lang="en-US" dirty="0" smtClean="0"/>
              <a:t>Kady Lanoha, Senior Policy Analyst</a:t>
            </a:r>
          </a:p>
          <a:p>
            <a:r>
              <a:rPr lang="en-US" dirty="0" smtClean="0"/>
              <a:t>Educator Preparation and Licensing Team</a:t>
            </a:r>
          </a:p>
        </p:txBody>
      </p:sp>
      <p:sp>
        <p:nvSpPr>
          <p:cNvPr id="10" name="Title 9"/>
          <p:cNvSpPr>
            <a:spLocks noGrp="1"/>
          </p:cNvSpPr>
          <p:nvPr>
            <p:ph type="title"/>
          </p:nvPr>
        </p:nvSpPr>
        <p:spPr/>
        <p:txBody>
          <a:bodyPr/>
          <a:lstStyle/>
          <a:p>
            <a:r>
              <a:rPr lang="en-US" dirty="0" smtClean="0"/>
              <a:t>The Team Today</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Multiple calls for alignment</a:t>
            </a:r>
          </a:p>
          <a:p>
            <a:pPr lvl="1"/>
            <a:r>
              <a:rPr lang="en-US" dirty="0" smtClean="0"/>
              <a:t>Stakeholders in educator preparation</a:t>
            </a:r>
          </a:p>
          <a:p>
            <a:pPr lvl="1"/>
            <a:r>
              <a:rPr lang="en-US" dirty="0" smtClean="0"/>
              <a:t>LEAD Compact 2013 Report (rule alignment, content assessment updates, induction support)</a:t>
            </a:r>
          </a:p>
          <a:p>
            <a:pPr lvl="1"/>
            <a:r>
              <a:rPr lang="en-US" dirty="0" smtClean="0"/>
              <a:t>VIVA CEA Idea Exchange December 2013 Report</a:t>
            </a:r>
          </a:p>
          <a:p>
            <a:pPr lvl="1"/>
            <a:r>
              <a:rPr lang="en-US" dirty="0" smtClean="0"/>
              <a:t>2009 Educator Preparation and Licensing review and report</a:t>
            </a:r>
          </a:p>
          <a:p>
            <a:r>
              <a:rPr lang="en-US" dirty="0" smtClean="0"/>
              <a:t>Inconsistencies within the rules and best practices</a:t>
            </a:r>
          </a:p>
          <a:p>
            <a:r>
              <a:rPr lang="en-US" dirty="0" smtClean="0"/>
              <a:t>Lack of clarity around statutory requirements</a:t>
            </a:r>
          </a:p>
          <a:p>
            <a:pPr lvl="1"/>
            <a:endParaRPr lang="en-US" dirty="0" smtClean="0"/>
          </a:p>
        </p:txBody>
      </p:sp>
      <p:sp>
        <p:nvSpPr>
          <p:cNvPr id="3" name="Title 2"/>
          <p:cNvSpPr>
            <a:spLocks noGrp="1"/>
          </p:cNvSpPr>
          <p:nvPr>
            <p:ph type="title"/>
          </p:nvPr>
        </p:nvSpPr>
        <p:spPr/>
        <p:txBody>
          <a:bodyPr/>
          <a:lstStyle/>
          <a:p>
            <a:r>
              <a:rPr lang="en-US" dirty="0" smtClean="0"/>
              <a:t>The Need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202675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far has the outreach gone?</a:t>
            </a:r>
          </a:p>
          <a:p>
            <a:pPr lvl="1"/>
            <a:r>
              <a:rPr lang="en-US" dirty="0"/>
              <a:t>CDE conducted </a:t>
            </a:r>
            <a:r>
              <a:rPr lang="en-US" b="1" dirty="0"/>
              <a:t>five</a:t>
            </a:r>
            <a:r>
              <a:rPr lang="en-US" dirty="0"/>
              <a:t> focus groups across the state with stakeholders to gain insights and feedback on the educator licensing rules. </a:t>
            </a:r>
            <a:endParaRPr lang="en-US" dirty="0" smtClean="0"/>
          </a:p>
          <a:p>
            <a:pPr lvl="1"/>
            <a:r>
              <a:rPr lang="en-US" dirty="0" smtClean="0"/>
              <a:t> </a:t>
            </a:r>
            <a:r>
              <a:rPr lang="en-US" dirty="0"/>
              <a:t>F</a:t>
            </a:r>
            <a:r>
              <a:rPr lang="en-US" dirty="0" smtClean="0"/>
              <a:t>all </a:t>
            </a:r>
            <a:r>
              <a:rPr lang="en-US" dirty="0"/>
              <a:t>of </a:t>
            </a:r>
            <a:r>
              <a:rPr lang="en-US" dirty="0" smtClean="0"/>
              <a:t>2014: </a:t>
            </a:r>
            <a:r>
              <a:rPr lang="en-US" dirty="0"/>
              <a:t>Western State in Gunnison, Pikes Peak BOCES in Colorado Springs, University of Colorado Denver, University of Northern Colorado in Greeley, and Mesa University in Grand Junction. </a:t>
            </a:r>
          </a:p>
          <a:p>
            <a:pPr lvl="1"/>
            <a:r>
              <a:rPr lang="en-US" dirty="0" smtClean="0"/>
              <a:t>Range of outreach strategies- reached about </a:t>
            </a:r>
            <a:r>
              <a:rPr lang="en-US" b="1" dirty="0" smtClean="0"/>
              <a:t>3,600</a:t>
            </a:r>
            <a:r>
              <a:rPr lang="en-US" dirty="0" smtClean="0"/>
              <a:t> people</a:t>
            </a:r>
          </a:p>
          <a:p>
            <a:pPr lvl="2"/>
            <a:r>
              <a:rPr lang="en-US" dirty="0"/>
              <a:t>CDE direct email notification </a:t>
            </a:r>
            <a:endParaRPr lang="en-US" dirty="0" smtClean="0"/>
          </a:p>
          <a:p>
            <a:pPr lvl="2"/>
            <a:r>
              <a:rPr lang="en-US" dirty="0" smtClean="0"/>
              <a:t>Posting about focus groups via the SCOOP</a:t>
            </a:r>
          </a:p>
          <a:p>
            <a:pPr lvl="2"/>
            <a:r>
              <a:rPr lang="en-US" dirty="0" smtClean="0"/>
              <a:t>Online survey posted for feedback: Open Oct.- Nov. 2014- </a:t>
            </a:r>
            <a:r>
              <a:rPr lang="en-US" b="1" dirty="0"/>
              <a:t>408 respondents</a:t>
            </a:r>
            <a:r>
              <a:rPr lang="en-US" dirty="0"/>
              <a:t> provided </a:t>
            </a:r>
            <a:r>
              <a:rPr lang="en-US" b="1" dirty="0"/>
              <a:t>788 comments </a:t>
            </a:r>
            <a:r>
              <a:rPr lang="en-US" dirty="0"/>
              <a:t>in the survey</a:t>
            </a:r>
            <a:endParaRPr lang="en-US" dirty="0" smtClean="0"/>
          </a:p>
        </p:txBody>
      </p:sp>
      <p:sp>
        <p:nvSpPr>
          <p:cNvPr id="3" name="Title 2"/>
          <p:cNvSpPr>
            <a:spLocks noGrp="1"/>
          </p:cNvSpPr>
          <p:nvPr>
            <p:ph type="title"/>
          </p:nvPr>
        </p:nvSpPr>
        <p:spPr/>
        <p:txBody>
          <a:bodyPr/>
          <a:lstStyle/>
          <a:p>
            <a:r>
              <a:rPr lang="en-US" dirty="0" smtClean="0"/>
              <a:t>Stakeholder Engagement – The Process To Get To Here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390826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Review of all educator preparation rules for alignment with statute and best practice</a:t>
            </a:r>
          </a:p>
          <a:p>
            <a:pPr lvl="1"/>
            <a:r>
              <a:rPr lang="en-US" dirty="0" smtClean="0"/>
              <a:t>Colorado Statute, including SB 10-191</a:t>
            </a:r>
          </a:p>
          <a:p>
            <a:pPr lvl="1"/>
            <a:r>
              <a:rPr lang="en-US" dirty="0" smtClean="0"/>
              <a:t>Colorado Academic Standards</a:t>
            </a:r>
          </a:p>
          <a:p>
            <a:pPr lvl="1"/>
            <a:r>
              <a:rPr lang="en-US" dirty="0" smtClean="0"/>
              <a:t>Early Childhood Education (Competencies)</a:t>
            </a:r>
          </a:p>
          <a:p>
            <a:r>
              <a:rPr lang="en-US" dirty="0" smtClean="0"/>
              <a:t>Clarification of rule in the event it is unclear or no longer relevant</a:t>
            </a:r>
          </a:p>
          <a:p>
            <a:pPr lvl="1"/>
            <a:r>
              <a:rPr lang="en-US" dirty="0" smtClean="0"/>
              <a:t>Sending in hardcopy transcripts or applications</a:t>
            </a:r>
          </a:p>
          <a:p>
            <a:r>
              <a:rPr lang="en-US" dirty="0" smtClean="0"/>
              <a:t>Opportunity </a:t>
            </a:r>
            <a:r>
              <a:rPr lang="en-US" dirty="0"/>
              <a:t>for stakeholder </a:t>
            </a:r>
            <a:r>
              <a:rPr lang="en-US" dirty="0" smtClean="0"/>
              <a:t>input, feedback and direction for </a:t>
            </a:r>
            <a:r>
              <a:rPr lang="en-US" dirty="0"/>
              <a:t>today and </a:t>
            </a:r>
            <a:r>
              <a:rPr lang="en-US" dirty="0" smtClean="0"/>
              <a:t>tomorrow</a:t>
            </a:r>
          </a:p>
        </p:txBody>
      </p:sp>
      <p:sp>
        <p:nvSpPr>
          <p:cNvPr id="3" name="Title 2"/>
          <p:cNvSpPr>
            <a:spLocks noGrp="1"/>
          </p:cNvSpPr>
          <p:nvPr>
            <p:ph type="title"/>
          </p:nvPr>
        </p:nvSpPr>
        <p:spPr/>
        <p:txBody>
          <a:bodyPr/>
          <a:lstStyle/>
          <a:p>
            <a:r>
              <a:rPr lang="en-US" dirty="0" smtClean="0"/>
              <a:t>What It Is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3274055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indent="-228600">
              <a:buClr>
                <a:schemeClr val="accent1"/>
              </a:buClr>
            </a:pPr>
            <a:r>
              <a:rPr lang="en-US" sz="2400" b="1" dirty="0"/>
              <a:t>Stakeholder feedback </a:t>
            </a:r>
            <a:r>
              <a:rPr lang="en-US" sz="2400" b="1" dirty="0" smtClean="0"/>
              <a:t>yielded </a:t>
            </a:r>
            <a:r>
              <a:rPr lang="en-US" sz="2400" b="1" dirty="0"/>
              <a:t>three buckets </a:t>
            </a:r>
            <a:r>
              <a:rPr lang="en-US" dirty="0"/>
              <a:t>– </a:t>
            </a:r>
            <a:r>
              <a:rPr lang="en-US" sz="2800" b="1" dirty="0"/>
              <a:t>1) Alignment </a:t>
            </a:r>
            <a:r>
              <a:rPr lang="en-US" dirty="0"/>
              <a:t>2) Needed endorsements 3) Legislative </a:t>
            </a:r>
            <a:r>
              <a:rPr lang="en-US" dirty="0" smtClean="0"/>
              <a:t>requests</a:t>
            </a:r>
          </a:p>
          <a:p>
            <a:pPr marL="45720" lvl="1" indent="0">
              <a:buClr>
                <a:schemeClr val="accent1"/>
              </a:buClr>
              <a:buNone/>
            </a:pPr>
            <a:endParaRPr lang="en-US" dirty="0"/>
          </a:p>
          <a:p>
            <a:pPr marL="45720" lvl="1" indent="0">
              <a:buClr>
                <a:schemeClr val="accent1"/>
              </a:buClr>
              <a:buNone/>
            </a:pPr>
            <a:endParaRPr lang="en-US" dirty="0"/>
          </a:p>
          <a:p>
            <a:endParaRPr lang="en-US" dirty="0"/>
          </a:p>
        </p:txBody>
      </p:sp>
      <p:sp>
        <p:nvSpPr>
          <p:cNvPr id="3" name="Title 2"/>
          <p:cNvSpPr>
            <a:spLocks noGrp="1"/>
          </p:cNvSpPr>
          <p:nvPr>
            <p:ph type="title"/>
          </p:nvPr>
        </p:nvSpPr>
        <p:spPr/>
        <p:txBody>
          <a:bodyPr/>
          <a:lstStyle/>
          <a:p>
            <a:r>
              <a:rPr lang="en-US" dirty="0" smtClean="0"/>
              <a:t>What It </a:t>
            </a:r>
            <a:r>
              <a:rPr lang="en-US" dirty="0"/>
              <a:t>I</a:t>
            </a:r>
            <a:r>
              <a:rPr lang="en-US" dirty="0" smtClean="0"/>
              <a:t>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graphicFrame>
        <p:nvGraphicFramePr>
          <p:cNvPr id="5" name="Diagram 4"/>
          <p:cNvGraphicFramePr/>
          <p:nvPr>
            <p:extLst>
              <p:ext uri="{D42A27DB-BD31-4B8C-83A1-F6EECF244321}">
                <p14:modId xmlns:p14="http://schemas.microsoft.com/office/powerpoint/2010/main" val="1421423746"/>
              </p:ext>
            </p:extLst>
          </p:nvPr>
        </p:nvGraphicFramePr>
        <p:xfrm>
          <a:off x="1390650" y="256667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a:xfrm rot="20079939">
            <a:off x="534874" y="5729960"/>
            <a:ext cx="914400" cy="59817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ight Arrow 8"/>
          <p:cNvSpPr/>
          <p:nvPr/>
        </p:nvSpPr>
        <p:spPr>
          <a:xfrm rot="1367717">
            <a:off x="373177" y="3041651"/>
            <a:ext cx="914400" cy="59817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094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Content assessment alignment</a:t>
            </a:r>
          </a:p>
          <a:p>
            <a:pPr lvl="1"/>
            <a:r>
              <a:rPr lang="en-US" dirty="0" smtClean="0"/>
              <a:t>What we know now as the PLACE and the Praxis</a:t>
            </a:r>
          </a:p>
          <a:p>
            <a:pPr lvl="1"/>
            <a:r>
              <a:rPr lang="en-US" dirty="0" smtClean="0"/>
              <a:t>Draft rules, September 2015</a:t>
            </a:r>
          </a:p>
          <a:p>
            <a:pPr lvl="1"/>
            <a:r>
              <a:rPr lang="en-US" dirty="0" smtClean="0"/>
              <a:t>Workgroup, Fall 2015</a:t>
            </a:r>
          </a:p>
          <a:p>
            <a:pPr lvl="1"/>
            <a:r>
              <a:rPr lang="en-US" dirty="0" smtClean="0"/>
              <a:t>Recommendations to Board, Spring 2015</a:t>
            </a:r>
          </a:p>
          <a:p>
            <a:pPr lvl="1"/>
            <a:r>
              <a:rPr lang="en-US" dirty="0" smtClean="0"/>
              <a:t>Adoptions, Spring-Summer 2015</a:t>
            </a:r>
          </a:p>
          <a:p>
            <a:pPr lvl="1"/>
            <a:r>
              <a:rPr lang="en-US" dirty="0" smtClean="0"/>
              <a:t>Implementation, TBD</a:t>
            </a:r>
          </a:p>
          <a:p>
            <a:pPr lvl="1"/>
            <a:endParaRPr lang="en-US" dirty="0"/>
          </a:p>
          <a:p>
            <a:pPr marL="365760" lvl="1" indent="0">
              <a:buNone/>
            </a:pPr>
            <a:r>
              <a:rPr lang="en-US" dirty="0" smtClean="0"/>
              <a:t>**This is a very tentative timeline!</a:t>
            </a:r>
            <a:endParaRPr lang="en-US" dirty="0"/>
          </a:p>
        </p:txBody>
      </p:sp>
      <p:sp>
        <p:nvSpPr>
          <p:cNvPr id="3" name="Title 2"/>
          <p:cNvSpPr>
            <a:spLocks noGrp="1"/>
          </p:cNvSpPr>
          <p:nvPr>
            <p:ph type="title"/>
          </p:nvPr>
        </p:nvSpPr>
        <p:spPr/>
        <p:txBody>
          <a:bodyPr/>
          <a:lstStyle/>
          <a:p>
            <a:r>
              <a:rPr lang="en-US" dirty="0" smtClean="0"/>
              <a:t>Remind Me About the Content Assessments?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2097215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r>
              <a:rPr lang="en-US" dirty="0" smtClean="0"/>
              <a:t>This project is about the need for the </a:t>
            </a:r>
            <a:r>
              <a:rPr lang="en-US" sz="3600" dirty="0" smtClean="0"/>
              <a:t>education community </a:t>
            </a:r>
            <a:r>
              <a:rPr lang="en-US" dirty="0" smtClean="0"/>
              <a:t>(licensure rules and educator preparation entities across the state) to be on the </a:t>
            </a:r>
            <a:r>
              <a:rPr lang="en-US" sz="3200" dirty="0" smtClean="0"/>
              <a:t>same page </a:t>
            </a:r>
            <a:r>
              <a:rPr lang="en-US" dirty="0" smtClean="0"/>
              <a:t>and understand what </a:t>
            </a:r>
            <a:r>
              <a:rPr lang="en-US" sz="3200" dirty="0" smtClean="0">
                <a:solidFill>
                  <a:schemeClr val="tx2">
                    <a:lumMod val="75000"/>
                  </a:schemeClr>
                </a:solidFill>
              </a:rPr>
              <a:t>teachers</a:t>
            </a:r>
            <a:r>
              <a:rPr lang="en-US" sz="3200" dirty="0" smtClean="0"/>
              <a:t> </a:t>
            </a:r>
            <a:r>
              <a:rPr lang="en-US" dirty="0" smtClean="0"/>
              <a:t>need to</a:t>
            </a:r>
            <a:r>
              <a:rPr lang="en-US" sz="3200" dirty="0" smtClean="0"/>
              <a:t> know </a:t>
            </a:r>
            <a:r>
              <a:rPr lang="en-US" dirty="0" smtClean="0"/>
              <a:t>and </a:t>
            </a:r>
            <a:r>
              <a:rPr lang="en-US" sz="3200" dirty="0" smtClean="0"/>
              <a:t>be able to do </a:t>
            </a:r>
            <a:r>
              <a:rPr lang="en-US" dirty="0" smtClean="0"/>
              <a:t>in order to ensure high levels of </a:t>
            </a:r>
            <a:r>
              <a:rPr lang="en-US" sz="3200" dirty="0" smtClean="0">
                <a:solidFill>
                  <a:schemeClr val="tx2">
                    <a:lumMod val="75000"/>
                  </a:schemeClr>
                </a:solidFill>
              </a:rPr>
              <a:t>achievement</a:t>
            </a:r>
            <a:r>
              <a:rPr lang="en-US" sz="3200" dirty="0" smtClean="0"/>
              <a:t> </a:t>
            </a:r>
            <a:r>
              <a:rPr lang="en-US" dirty="0" smtClean="0"/>
              <a:t>for our </a:t>
            </a:r>
            <a:r>
              <a:rPr lang="en-US" sz="3200" dirty="0" smtClean="0">
                <a:solidFill>
                  <a:schemeClr val="tx2">
                    <a:lumMod val="75000"/>
                  </a:schemeClr>
                </a:solidFill>
              </a:rPr>
              <a:t>students</a:t>
            </a:r>
            <a:r>
              <a:rPr lang="en-US" dirty="0" smtClean="0"/>
              <a:t>.</a:t>
            </a:r>
            <a:endParaRPr lang="en-US" dirty="0"/>
          </a:p>
        </p:txBody>
      </p:sp>
      <p:sp>
        <p:nvSpPr>
          <p:cNvPr id="3" name="Title 2"/>
          <p:cNvSpPr>
            <a:spLocks noGrp="1"/>
          </p:cNvSpPr>
          <p:nvPr>
            <p:ph type="title"/>
          </p:nvPr>
        </p:nvSpPr>
        <p:spPr/>
        <p:txBody>
          <a:bodyPr/>
          <a:lstStyle/>
          <a:p>
            <a:r>
              <a:rPr lang="en-US" dirty="0" smtClean="0"/>
              <a:t>What It </a:t>
            </a:r>
            <a:r>
              <a:rPr lang="en-US" dirty="0"/>
              <a:t>I</a:t>
            </a:r>
            <a:r>
              <a:rPr lang="en-US" dirty="0" smtClean="0"/>
              <a:t>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370032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Grammatical and parallel formatting </a:t>
            </a:r>
            <a:r>
              <a:rPr lang="en-US" sz="2000" dirty="0" smtClean="0"/>
              <a:t>language</a:t>
            </a:r>
          </a:p>
          <a:p>
            <a:pPr lvl="1"/>
            <a:r>
              <a:rPr lang="en-US" sz="2000" dirty="0" smtClean="0"/>
              <a:t>Grammar and punctuation</a:t>
            </a:r>
          </a:p>
          <a:p>
            <a:pPr lvl="1"/>
            <a:r>
              <a:rPr lang="en-US" sz="2000" dirty="0" smtClean="0"/>
              <a:t>Rule number alignment</a:t>
            </a:r>
          </a:p>
          <a:p>
            <a:pPr lvl="1"/>
            <a:r>
              <a:rPr lang="en-US" sz="2000" dirty="0" smtClean="0"/>
              <a:t>Intro paragraph to each rule</a:t>
            </a:r>
            <a:endParaRPr lang="en-US" sz="2000" dirty="0"/>
          </a:p>
          <a:p>
            <a:r>
              <a:rPr lang="en-US" sz="2000" dirty="0" smtClean="0"/>
              <a:t>Statutory references</a:t>
            </a:r>
          </a:p>
          <a:p>
            <a:pPr lvl="1"/>
            <a:r>
              <a:rPr lang="en-US" sz="2000" dirty="0" smtClean="0"/>
              <a:t>Ensured correct references to statutes and other rules within the rules documentation</a:t>
            </a:r>
          </a:p>
          <a:p>
            <a:r>
              <a:rPr lang="en-US" sz="2000" dirty="0" smtClean="0"/>
              <a:t>Update to current standards and expectations</a:t>
            </a:r>
          </a:p>
          <a:p>
            <a:pPr lvl="1"/>
            <a:r>
              <a:rPr lang="en-US" sz="2000" dirty="0" smtClean="0"/>
              <a:t>ECE, Gifted, Educational Interpreter</a:t>
            </a:r>
          </a:p>
          <a:p>
            <a:pPr lvl="1"/>
            <a:r>
              <a:rPr lang="en-US" sz="2000" dirty="0" smtClean="0"/>
              <a:t>Teacher Quality Standards</a:t>
            </a:r>
          </a:p>
          <a:p>
            <a:pPr lvl="1"/>
            <a:r>
              <a:rPr lang="en-US" sz="2000" dirty="0" smtClean="0"/>
              <a:t>Principal Quality Standards</a:t>
            </a:r>
          </a:p>
          <a:p>
            <a:pPr lvl="1"/>
            <a:r>
              <a:rPr lang="en-US" sz="2000" dirty="0" smtClean="0"/>
              <a:t>Special Service Provider Quality Standards</a:t>
            </a:r>
          </a:p>
          <a:p>
            <a:pPr lvl="1"/>
            <a:r>
              <a:rPr lang="en-US" sz="2000" dirty="0" smtClean="0"/>
              <a:t>Colorado Academic Standards</a:t>
            </a:r>
          </a:p>
          <a:p>
            <a:endParaRPr lang="en-US" dirty="0" smtClean="0"/>
          </a:p>
          <a:p>
            <a:endParaRPr lang="en-US" dirty="0"/>
          </a:p>
        </p:txBody>
      </p:sp>
      <p:sp>
        <p:nvSpPr>
          <p:cNvPr id="3" name="Title 2"/>
          <p:cNvSpPr>
            <a:spLocks noGrp="1"/>
          </p:cNvSpPr>
          <p:nvPr>
            <p:ph type="title"/>
          </p:nvPr>
        </p:nvSpPr>
        <p:spPr/>
        <p:txBody>
          <a:bodyPr/>
          <a:lstStyle/>
          <a:p>
            <a:r>
              <a:rPr lang="en-US" dirty="0" smtClean="0"/>
              <a:t>Big Ideas - Updates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25126036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9267</TotalTime>
  <Words>948</Words>
  <Application>Microsoft Office PowerPoint</Application>
  <PresentationFormat>On-screen Show (4:3)</PresentationFormat>
  <Paragraphs>151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CDE THEME</vt:lpstr>
      <vt:lpstr>Educator Preparation and Licensing Rule Alignment</vt:lpstr>
      <vt:lpstr>The Team Today</vt:lpstr>
      <vt:lpstr>The Need</vt:lpstr>
      <vt:lpstr>Stakeholder Engagement – The Process To Get To Here</vt:lpstr>
      <vt:lpstr>What It Is</vt:lpstr>
      <vt:lpstr>What It Is (cont.)</vt:lpstr>
      <vt:lpstr>Remind Me About the Content Assessments? </vt:lpstr>
      <vt:lpstr>What It Is (cont.)</vt:lpstr>
      <vt:lpstr>Big Ideas - Updates</vt:lpstr>
      <vt:lpstr>Big Ideas (cont.)</vt:lpstr>
      <vt:lpstr>Big Ideas (cont.)</vt:lpstr>
      <vt:lpstr>What It Is Not</vt:lpstr>
      <vt:lpstr>What we need from YOU! </vt:lpstr>
      <vt:lpstr>Get involved!!</vt:lpstr>
      <vt:lpstr>Anticipated Project Timeline </vt:lpstr>
      <vt:lpstr>Project Timeline (cont.)  </vt:lpstr>
      <vt:lpstr>Q &amp; A</vt:lpstr>
      <vt:lpstr>Thank you! </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Weber, Jenn</cp:lastModifiedBy>
  <cp:revision>167</cp:revision>
  <cp:lastPrinted>2015-07-23T14:57:44Z</cp:lastPrinted>
  <dcterms:created xsi:type="dcterms:W3CDTF">2012-07-16T02:29:43Z</dcterms:created>
  <dcterms:modified xsi:type="dcterms:W3CDTF">2015-08-07T17:40:54Z</dcterms:modified>
</cp:coreProperties>
</file>