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8" r:id="rId2"/>
    <p:sldId id="259" r:id="rId3"/>
    <p:sldId id="260" r:id="rId4"/>
    <p:sldId id="261" r:id="rId5"/>
    <p:sldId id="292" r:id="rId6"/>
    <p:sldId id="262" r:id="rId7"/>
    <p:sldId id="263" r:id="rId8"/>
    <p:sldId id="264" r:id="rId9"/>
    <p:sldId id="265" r:id="rId10"/>
    <p:sldId id="266" r:id="rId11"/>
    <p:sldId id="267" r:id="rId12"/>
    <p:sldId id="268" r:id="rId13"/>
    <p:sldId id="286" r:id="rId14"/>
    <p:sldId id="269" r:id="rId15"/>
    <p:sldId id="270" r:id="rId16"/>
    <p:sldId id="271" r:id="rId17"/>
    <p:sldId id="291" r:id="rId18"/>
    <p:sldId id="276" r:id="rId19"/>
    <p:sldId id="293" r:id="rId20"/>
    <p:sldId id="294" r:id="rId21"/>
    <p:sldId id="295" r:id="rId22"/>
    <p:sldId id="278" r:id="rId23"/>
    <p:sldId id="277" r:id="rId24"/>
    <p:sldId id="279" r:id="rId25"/>
    <p:sldId id="280" r:id="rId26"/>
    <p:sldId id="281" r:id="rId27"/>
    <p:sldId id="282" r:id="rId28"/>
    <p:sldId id="283" r:id="rId29"/>
    <p:sldId id="288" r:id="rId30"/>
    <p:sldId id="284" r:id="rId31"/>
    <p:sldId id="285" r:id="rId32"/>
    <p:sldId id="272" r:id="rId33"/>
    <p:sldId id="273" r:id="rId34"/>
    <p:sldId id="274" r:id="rId35"/>
    <p:sldId id="275" r:id="rId36"/>
    <p:sldId id="287"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28" autoAdjust="0"/>
  </p:normalViewPr>
  <p:slideViewPr>
    <p:cSldViewPr>
      <p:cViewPr varScale="1">
        <p:scale>
          <a:sx n="85" d="100"/>
          <a:sy n="85" d="100"/>
        </p:scale>
        <p:origin x="-6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D541B-0B93-4ADF-963C-BC11901A3C8A}" type="doc">
      <dgm:prSet loTypeId="urn:microsoft.com/office/officeart/2005/8/layout/arrow2" loCatId="process" qsTypeId="urn:microsoft.com/office/officeart/2005/8/quickstyle/simple5" qsCatId="simple" csTypeId="urn:microsoft.com/office/officeart/2005/8/colors/accent1_2" csCatId="accent1" phldr="1"/>
      <dgm:spPr/>
      <dgm:t>
        <a:bodyPr/>
        <a:lstStyle/>
        <a:p>
          <a:endParaRPr lang="en-US"/>
        </a:p>
      </dgm:t>
    </dgm:pt>
    <dgm:pt modelId="{BCEC71BE-C40C-496B-AAD9-C2F1B9FAA790}">
      <dgm:prSet phldrT="[Text]" custT="1"/>
      <dgm:spPr/>
      <dgm:t>
        <a:bodyPr/>
        <a:lstStyle/>
        <a:p>
          <a:r>
            <a:rPr lang="en-US" sz="1800" dirty="0" smtClean="0">
              <a:solidFill>
                <a:schemeClr val="tx2">
                  <a:lumMod val="10000"/>
                </a:schemeClr>
              </a:solidFill>
            </a:rPr>
            <a:t>Parents read, talk, sing, play &amp; write with young kids</a:t>
          </a:r>
          <a:endParaRPr lang="en-US" sz="1800" dirty="0">
            <a:solidFill>
              <a:schemeClr val="tx2">
                <a:lumMod val="10000"/>
              </a:schemeClr>
            </a:solidFill>
          </a:endParaRPr>
        </a:p>
      </dgm:t>
    </dgm:pt>
    <dgm:pt modelId="{F6D537A2-E5AE-4637-9253-30B1712F56AE}" type="parTrans" cxnId="{12E0395E-CC65-43A6-9F9C-7A9F8EF8540B}">
      <dgm:prSet/>
      <dgm:spPr/>
      <dgm:t>
        <a:bodyPr/>
        <a:lstStyle/>
        <a:p>
          <a:endParaRPr lang="en-US"/>
        </a:p>
      </dgm:t>
    </dgm:pt>
    <dgm:pt modelId="{C2639C22-5ED9-4F28-A1EC-C85B69419409}" type="sibTrans" cxnId="{12E0395E-CC65-43A6-9F9C-7A9F8EF8540B}">
      <dgm:prSet/>
      <dgm:spPr/>
      <dgm:t>
        <a:bodyPr/>
        <a:lstStyle/>
        <a:p>
          <a:endParaRPr lang="en-US"/>
        </a:p>
      </dgm:t>
    </dgm:pt>
    <dgm:pt modelId="{9415A01C-5D00-4556-87B2-54086C029111}">
      <dgm:prSet phldrT="[Text]" custT="1"/>
      <dgm:spPr/>
      <dgm:t>
        <a:bodyPr/>
        <a:lstStyle/>
        <a:p>
          <a:r>
            <a:rPr lang="en-US" sz="1800" dirty="0" smtClean="0">
              <a:solidFill>
                <a:schemeClr val="tx2">
                  <a:lumMod val="10000"/>
                </a:schemeClr>
              </a:solidFill>
            </a:rPr>
            <a:t>Kids &amp; teens select own reading materials</a:t>
          </a:r>
          <a:endParaRPr lang="en-US" sz="1800" dirty="0">
            <a:solidFill>
              <a:schemeClr val="tx2">
                <a:lumMod val="10000"/>
              </a:schemeClr>
            </a:solidFill>
          </a:endParaRPr>
        </a:p>
      </dgm:t>
    </dgm:pt>
    <dgm:pt modelId="{DF9E0DE1-D4A6-4C19-AC84-AB0046465348}" type="parTrans" cxnId="{2AEAA280-4089-4B6D-BA0E-13ACCDAE6B1F}">
      <dgm:prSet/>
      <dgm:spPr/>
      <dgm:t>
        <a:bodyPr/>
        <a:lstStyle/>
        <a:p>
          <a:endParaRPr lang="en-US"/>
        </a:p>
      </dgm:t>
    </dgm:pt>
    <dgm:pt modelId="{9579B739-6833-46D9-A994-D2157E0EAD5A}" type="sibTrans" cxnId="{2AEAA280-4089-4B6D-BA0E-13ACCDAE6B1F}">
      <dgm:prSet/>
      <dgm:spPr/>
      <dgm:t>
        <a:bodyPr/>
        <a:lstStyle/>
        <a:p>
          <a:endParaRPr lang="en-US"/>
        </a:p>
      </dgm:t>
    </dgm:pt>
    <dgm:pt modelId="{CB13E980-5F31-455B-9C59-C6830A9ED703}">
      <dgm:prSet phldrT="[Text]" custT="1"/>
      <dgm:spPr/>
      <dgm:t>
        <a:bodyPr/>
        <a:lstStyle/>
        <a:p>
          <a:r>
            <a:rPr lang="en-US" sz="1800" dirty="0" smtClean="0">
              <a:solidFill>
                <a:schemeClr val="tx2">
                  <a:lumMod val="10000"/>
                </a:schemeClr>
              </a:solidFill>
            </a:rPr>
            <a:t>Kids &amp; teens see adults reading</a:t>
          </a:r>
          <a:endParaRPr lang="en-US" sz="1800" dirty="0">
            <a:solidFill>
              <a:schemeClr val="tx2">
                <a:lumMod val="10000"/>
              </a:schemeClr>
            </a:solidFill>
          </a:endParaRPr>
        </a:p>
      </dgm:t>
    </dgm:pt>
    <dgm:pt modelId="{34D187EA-8248-49F6-8EEC-18FDCB047033}" type="parTrans" cxnId="{92259158-1289-4E8D-8382-C20C912D37C9}">
      <dgm:prSet/>
      <dgm:spPr/>
      <dgm:t>
        <a:bodyPr/>
        <a:lstStyle/>
        <a:p>
          <a:endParaRPr lang="en-US"/>
        </a:p>
      </dgm:t>
    </dgm:pt>
    <dgm:pt modelId="{47E6C8B5-59E4-424A-BB64-0E286FB770B4}" type="sibTrans" cxnId="{92259158-1289-4E8D-8382-C20C912D37C9}">
      <dgm:prSet/>
      <dgm:spPr/>
      <dgm:t>
        <a:bodyPr/>
        <a:lstStyle/>
        <a:p>
          <a:endParaRPr lang="en-US"/>
        </a:p>
      </dgm:t>
    </dgm:pt>
    <dgm:pt modelId="{7F6EDA05-E3CC-437A-AB0A-730DF2277BF8}">
      <dgm:prSet phldrT="[Text]"/>
      <dgm:spPr/>
      <dgm:t>
        <a:bodyPr/>
        <a:lstStyle/>
        <a:p>
          <a:r>
            <a:rPr lang="en-US" dirty="0" smtClean="0">
              <a:solidFill>
                <a:schemeClr val="tx2">
                  <a:lumMod val="10000"/>
                </a:schemeClr>
              </a:solidFill>
            </a:rPr>
            <a:t>Kids &amp; teens have fun reading </a:t>
          </a:r>
          <a:endParaRPr lang="en-US" dirty="0">
            <a:solidFill>
              <a:schemeClr val="tx2">
                <a:lumMod val="10000"/>
              </a:schemeClr>
            </a:solidFill>
          </a:endParaRPr>
        </a:p>
      </dgm:t>
    </dgm:pt>
    <dgm:pt modelId="{480CFBBB-D79D-4296-90AB-F633E64E9AC1}" type="parTrans" cxnId="{785E08DD-2493-4D5D-ADE8-6D285E5EF285}">
      <dgm:prSet/>
      <dgm:spPr/>
      <dgm:t>
        <a:bodyPr/>
        <a:lstStyle/>
        <a:p>
          <a:endParaRPr lang="en-US"/>
        </a:p>
      </dgm:t>
    </dgm:pt>
    <dgm:pt modelId="{558C9021-6F25-4F32-82E6-22FD3A829E3D}" type="sibTrans" cxnId="{785E08DD-2493-4D5D-ADE8-6D285E5EF285}">
      <dgm:prSet/>
      <dgm:spPr/>
      <dgm:t>
        <a:bodyPr/>
        <a:lstStyle/>
        <a:p>
          <a:endParaRPr lang="en-US"/>
        </a:p>
      </dgm:t>
    </dgm:pt>
    <dgm:pt modelId="{A38C22F3-B77D-40AE-9595-3CEBBCB574B7}">
      <dgm:prSet phldrT="[Text]"/>
      <dgm:spPr/>
      <dgm:t>
        <a:bodyPr/>
        <a:lstStyle/>
        <a:p>
          <a:r>
            <a:rPr lang="en-US" baseline="0" dirty="0" smtClean="0">
              <a:solidFill>
                <a:schemeClr val="tx2">
                  <a:lumMod val="10000"/>
                </a:schemeClr>
              </a:solidFill>
            </a:rPr>
            <a:t>Kids &amp; teens read more, do well in school, succeed</a:t>
          </a:r>
          <a:endParaRPr lang="en-US" baseline="0" dirty="0">
            <a:solidFill>
              <a:schemeClr val="tx2">
                <a:lumMod val="10000"/>
              </a:schemeClr>
            </a:solidFill>
          </a:endParaRPr>
        </a:p>
      </dgm:t>
    </dgm:pt>
    <dgm:pt modelId="{41FF374D-BC56-481D-B115-8354C3FE70E8}" type="parTrans" cxnId="{424D32D0-173A-41B5-9349-B22BE34211C0}">
      <dgm:prSet/>
      <dgm:spPr/>
      <dgm:t>
        <a:bodyPr/>
        <a:lstStyle/>
        <a:p>
          <a:endParaRPr lang="en-US"/>
        </a:p>
      </dgm:t>
    </dgm:pt>
    <dgm:pt modelId="{55EB8B67-D628-4FF7-8742-551C815377CE}" type="sibTrans" cxnId="{424D32D0-173A-41B5-9349-B22BE34211C0}">
      <dgm:prSet/>
      <dgm:spPr/>
      <dgm:t>
        <a:bodyPr/>
        <a:lstStyle/>
        <a:p>
          <a:endParaRPr lang="en-US"/>
        </a:p>
      </dgm:t>
    </dgm:pt>
    <dgm:pt modelId="{4084E0EA-AC60-4E42-899F-DC10FA6B0DF0}" type="pres">
      <dgm:prSet presAssocID="{BF8D541B-0B93-4ADF-963C-BC11901A3C8A}" presName="arrowDiagram" presStyleCnt="0">
        <dgm:presLayoutVars>
          <dgm:chMax val="5"/>
          <dgm:dir/>
          <dgm:resizeHandles val="exact"/>
        </dgm:presLayoutVars>
      </dgm:prSet>
      <dgm:spPr/>
      <dgm:t>
        <a:bodyPr/>
        <a:lstStyle/>
        <a:p>
          <a:endParaRPr lang="en-US"/>
        </a:p>
      </dgm:t>
    </dgm:pt>
    <dgm:pt modelId="{ABC2CCBA-EC09-47A1-9E4E-0FDDB3D6B99E}" type="pres">
      <dgm:prSet presAssocID="{BF8D541B-0B93-4ADF-963C-BC11901A3C8A}" presName="arrow" presStyleLbl="bgShp" presStyleIdx="0" presStyleCnt="1" custScaleX="117708" custLinFactNeighborX="5063" custLinFactNeighborY="3279"/>
      <dgm:spPr/>
      <dgm:t>
        <a:bodyPr/>
        <a:lstStyle/>
        <a:p>
          <a:endParaRPr lang="en-US"/>
        </a:p>
      </dgm:t>
    </dgm:pt>
    <dgm:pt modelId="{42C55D15-BD82-433B-B60E-05CF694C88F7}" type="pres">
      <dgm:prSet presAssocID="{BF8D541B-0B93-4ADF-963C-BC11901A3C8A}" presName="arrowDiagram5" presStyleCnt="0"/>
      <dgm:spPr/>
      <dgm:t>
        <a:bodyPr/>
        <a:lstStyle/>
        <a:p>
          <a:endParaRPr lang="en-US"/>
        </a:p>
      </dgm:t>
    </dgm:pt>
    <dgm:pt modelId="{BFB52C64-4F18-44B4-922E-7B94A7521591}" type="pres">
      <dgm:prSet presAssocID="{BCEC71BE-C40C-496B-AAD9-C2F1B9FAA790}" presName="bullet5a" presStyleLbl="node1" presStyleIdx="0" presStyleCnt="5" custScaleX="171742" custScaleY="171739" custLinFactY="-58339" custLinFactNeighborX="-67194" custLinFactNeighborY="-100000"/>
      <dgm:spPr/>
      <dgm:t>
        <a:bodyPr/>
        <a:lstStyle/>
        <a:p>
          <a:endParaRPr lang="en-US"/>
        </a:p>
      </dgm:t>
    </dgm:pt>
    <dgm:pt modelId="{CE3AA771-08E4-4AEF-9F8D-9D404CF81211}" type="pres">
      <dgm:prSet presAssocID="{BCEC71BE-C40C-496B-AAD9-C2F1B9FAA790}" presName="textBox5a" presStyleLbl="revTx" presStyleIdx="0" presStyleCnt="5" custScaleX="170095" custLinFactNeighborX="-54397" custLinFactNeighborY="-3320">
        <dgm:presLayoutVars>
          <dgm:bulletEnabled val="1"/>
        </dgm:presLayoutVars>
      </dgm:prSet>
      <dgm:spPr/>
      <dgm:t>
        <a:bodyPr/>
        <a:lstStyle/>
        <a:p>
          <a:endParaRPr lang="en-US"/>
        </a:p>
      </dgm:t>
    </dgm:pt>
    <dgm:pt modelId="{2E8DE8E6-BFB0-488F-9E61-2B2E054A1548}" type="pres">
      <dgm:prSet presAssocID="{9415A01C-5D00-4556-87B2-54086C029111}" presName="bullet5b" presStyleLbl="node1" presStyleIdx="1" presStyleCnt="5" custScaleX="157870" custScaleY="157869" custLinFactNeighborX="-12754" custLinFactNeighborY="-47460"/>
      <dgm:spPr/>
      <dgm:t>
        <a:bodyPr/>
        <a:lstStyle/>
        <a:p>
          <a:endParaRPr lang="en-US"/>
        </a:p>
      </dgm:t>
    </dgm:pt>
    <dgm:pt modelId="{5D92A17E-43A0-4063-9E0E-27B5D827C012}" type="pres">
      <dgm:prSet presAssocID="{9415A01C-5D00-4556-87B2-54086C029111}" presName="textBox5b" presStyleLbl="revTx" presStyleIdx="1" presStyleCnt="5" custScaleX="143022" custScaleY="44312" custLinFactNeighborX="-4546" custLinFactNeighborY="-17832">
        <dgm:presLayoutVars>
          <dgm:bulletEnabled val="1"/>
        </dgm:presLayoutVars>
      </dgm:prSet>
      <dgm:spPr/>
      <dgm:t>
        <a:bodyPr/>
        <a:lstStyle/>
        <a:p>
          <a:endParaRPr lang="en-US"/>
        </a:p>
      </dgm:t>
    </dgm:pt>
    <dgm:pt modelId="{E0C02A46-483C-41A9-B658-F0282D05ABEA}" type="pres">
      <dgm:prSet presAssocID="{CB13E980-5F31-455B-9C59-C6830A9ED703}" presName="bullet5c" presStyleLbl="node1" presStyleIdx="2" presStyleCnt="5" custScaleX="143402" custScaleY="158344" custLinFactNeighborX="19976" custLinFactNeighborY="-21537"/>
      <dgm:spPr/>
      <dgm:t>
        <a:bodyPr/>
        <a:lstStyle/>
        <a:p>
          <a:endParaRPr lang="en-US"/>
        </a:p>
      </dgm:t>
    </dgm:pt>
    <dgm:pt modelId="{E3141DC8-E322-4692-9F64-E9AE2162020B}" type="pres">
      <dgm:prSet presAssocID="{CB13E980-5F31-455B-9C59-C6830A9ED703}" presName="textBox5c" presStyleLbl="revTx" presStyleIdx="2" presStyleCnt="5" custScaleX="101732" custScaleY="40015" custLinFactNeighborX="-7555" custLinFactNeighborY="-22513">
        <dgm:presLayoutVars>
          <dgm:bulletEnabled val="1"/>
        </dgm:presLayoutVars>
      </dgm:prSet>
      <dgm:spPr/>
      <dgm:t>
        <a:bodyPr/>
        <a:lstStyle/>
        <a:p>
          <a:endParaRPr lang="en-US"/>
        </a:p>
      </dgm:t>
    </dgm:pt>
    <dgm:pt modelId="{63F3A278-B26B-445E-A98D-65F59BFB88FF}" type="pres">
      <dgm:prSet presAssocID="{7F6EDA05-E3CC-437A-AB0A-730DF2277BF8}" presName="bullet5d" presStyleLbl="node1" presStyleIdx="3" presStyleCnt="5" custScaleX="131359" custScaleY="133050" custLinFactNeighborX="44857" custLinFactNeighborY="-1726"/>
      <dgm:spPr/>
      <dgm:t>
        <a:bodyPr/>
        <a:lstStyle/>
        <a:p>
          <a:endParaRPr lang="en-US"/>
        </a:p>
      </dgm:t>
    </dgm:pt>
    <dgm:pt modelId="{3A1D078A-2989-41F6-A344-EB734E9C22AF}" type="pres">
      <dgm:prSet presAssocID="{7F6EDA05-E3CC-437A-AB0A-730DF2277BF8}" presName="textBox5d" presStyleLbl="revTx" presStyleIdx="3" presStyleCnt="5" custScaleY="36384" custLinFactNeighborX="-16701" custLinFactNeighborY="-19892">
        <dgm:presLayoutVars>
          <dgm:bulletEnabled val="1"/>
        </dgm:presLayoutVars>
      </dgm:prSet>
      <dgm:spPr/>
      <dgm:t>
        <a:bodyPr/>
        <a:lstStyle/>
        <a:p>
          <a:endParaRPr lang="en-US"/>
        </a:p>
      </dgm:t>
    </dgm:pt>
    <dgm:pt modelId="{E32DD188-9FFF-4D5B-B793-E8087D3521B1}" type="pres">
      <dgm:prSet presAssocID="{A38C22F3-B77D-40AE-9595-3CEBBCB574B7}" presName="bullet5e" presStyleLbl="node1" presStyleIdx="4" presStyleCnt="5" custScaleX="133452" custScaleY="125938" custLinFactX="8488" custLinFactNeighborX="100000" custLinFactNeighborY="-16197"/>
      <dgm:spPr/>
      <dgm:t>
        <a:bodyPr/>
        <a:lstStyle/>
        <a:p>
          <a:endParaRPr lang="en-US"/>
        </a:p>
      </dgm:t>
    </dgm:pt>
    <dgm:pt modelId="{2C56BBE5-ADF3-4457-932E-35C2F97CBB0C}" type="pres">
      <dgm:prSet presAssocID="{A38C22F3-B77D-40AE-9595-3CEBBCB574B7}" presName="textBox5e" presStyleLbl="revTx" presStyleIdx="4" presStyleCnt="5" custScaleX="137910" custScaleY="29188" custLinFactNeighborX="-410" custLinFactNeighborY="-24733">
        <dgm:presLayoutVars>
          <dgm:bulletEnabled val="1"/>
        </dgm:presLayoutVars>
      </dgm:prSet>
      <dgm:spPr/>
      <dgm:t>
        <a:bodyPr/>
        <a:lstStyle/>
        <a:p>
          <a:endParaRPr lang="en-US"/>
        </a:p>
      </dgm:t>
    </dgm:pt>
  </dgm:ptLst>
  <dgm:cxnLst>
    <dgm:cxn modelId="{12E0395E-CC65-43A6-9F9C-7A9F8EF8540B}" srcId="{BF8D541B-0B93-4ADF-963C-BC11901A3C8A}" destId="{BCEC71BE-C40C-496B-AAD9-C2F1B9FAA790}" srcOrd="0" destOrd="0" parTransId="{F6D537A2-E5AE-4637-9253-30B1712F56AE}" sibTransId="{C2639C22-5ED9-4F28-A1EC-C85B69419409}"/>
    <dgm:cxn modelId="{FC6CBC49-0E0C-47F6-A54E-01409FBF04CF}" type="presOf" srcId="{7F6EDA05-E3CC-437A-AB0A-730DF2277BF8}" destId="{3A1D078A-2989-41F6-A344-EB734E9C22AF}" srcOrd="0" destOrd="0" presId="urn:microsoft.com/office/officeart/2005/8/layout/arrow2"/>
    <dgm:cxn modelId="{785E08DD-2493-4D5D-ADE8-6D285E5EF285}" srcId="{BF8D541B-0B93-4ADF-963C-BC11901A3C8A}" destId="{7F6EDA05-E3CC-437A-AB0A-730DF2277BF8}" srcOrd="3" destOrd="0" parTransId="{480CFBBB-D79D-4296-90AB-F633E64E9AC1}" sibTransId="{558C9021-6F25-4F32-82E6-22FD3A829E3D}"/>
    <dgm:cxn modelId="{2AEAA280-4089-4B6D-BA0E-13ACCDAE6B1F}" srcId="{BF8D541B-0B93-4ADF-963C-BC11901A3C8A}" destId="{9415A01C-5D00-4556-87B2-54086C029111}" srcOrd="1" destOrd="0" parTransId="{DF9E0DE1-D4A6-4C19-AC84-AB0046465348}" sibTransId="{9579B739-6833-46D9-A994-D2157E0EAD5A}"/>
    <dgm:cxn modelId="{424D32D0-173A-41B5-9349-B22BE34211C0}" srcId="{BF8D541B-0B93-4ADF-963C-BC11901A3C8A}" destId="{A38C22F3-B77D-40AE-9595-3CEBBCB574B7}" srcOrd="4" destOrd="0" parTransId="{41FF374D-BC56-481D-B115-8354C3FE70E8}" sibTransId="{55EB8B67-D628-4FF7-8742-551C815377CE}"/>
    <dgm:cxn modelId="{181E2C8C-8F73-4043-8C33-9D9CE00B9AA6}" type="presOf" srcId="{CB13E980-5F31-455B-9C59-C6830A9ED703}" destId="{E3141DC8-E322-4692-9F64-E9AE2162020B}" srcOrd="0" destOrd="0" presId="urn:microsoft.com/office/officeart/2005/8/layout/arrow2"/>
    <dgm:cxn modelId="{92259158-1289-4E8D-8382-C20C912D37C9}" srcId="{BF8D541B-0B93-4ADF-963C-BC11901A3C8A}" destId="{CB13E980-5F31-455B-9C59-C6830A9ED703}" srcOrd="2" destOrd="0" parTransId="{34D187EA-8248-49F6-8EEC-18FDCB047033}" sibTransId="{47E6C8B5-59E4-424A-BB64-0E286FB770B4}"/>
    <dgm:cxn modelId="{1F1C2A4C-516F-4F8C-A744-05CA6AD3E99B}" type="presOf" srcId="{BF8D541B-0B93-4ADF-963C-BC11901A3C8A}" destId="{4084E0EA-AC60-4E42-899F-DC10FA6B0DF0}" srcOrd="0" destOrd="0" presId="urn:microsoft.com/office/officeart/2005/8/layout/arrow2"/>
    <dgm:cxn modelId="{ED0C5827-4A39-40F7-8A33-1D2003849C40}" type="presOf" srcId="{A38C22F3-B77D-40AE-9595-3CEBBCB574B7}" destId="{2C56BBE5-ADF3-4457-932E-35C2F97CBB0C}" srcOrd="0" destOrd="0" presId="urn:microsoft.com/office/officeart/2005/8/layout/arrow2"/>
    <dgm:cxn modelId="{425C03F6-93C3-4116-B92C-E1D1C0A03CFC}" type="presOf" srcId="{BCEC71BE-C40C-496B-AAD9-C2F1B9FAA790}" destId="{CE3AA771-08E4-4AEF-9F8D-9D404CF81211}" srcOrd="0" destOrd="0" presId="urn:microsoft.com/office/officeart/2005/8/layout/arrow2"/>
    <dgm:cxn modelId="{C36AFB00-9657-4091-A02A-0635B04113EA}" type="presOf" srcId="{9415A01C-5D00-4556-87B2-54086C029111}" destId="{5D92A17E-43A0-4063-9E0E-27B5D827C012}" srcOrd="0" destOrd="0" presId="urn:microsoft.com/office/officeart/2005/8/layout/arrow2"/>
    <dgm:cxn modelId="{4C59A3FB-A50F-4184-8CF1-2DA8B240D5AC}" type="presParOf" srcId="{4084E0EA-AC60-4E42-899F-DC10FA6B0DF0}" destId="{ABC2CCBA-EC09-47A1-9E4E-0FDDB3D6B99E}" srcOrd="0" destOrd="0" presId="urn:microsoft.com/office/officeart/2005/8/layout/arrow2"/>
    <dgm:cxn modelId="{66DE794F-5B61-40F0-AA45-EA08CE419651}" type="presParOf" srcId="{4084E0EA-AC60-4E42-899F-DC10FA6B0DF0}" destId="{42C55D15-BD82-433B-B60E-05CF694C88F7}" srcOrd="1" destOrd="0" presId="urn:microsoft.com/office/officeart/2005/8/layout/arrow2"/>
    <dgm:cxn modelId="{7765ABE4-D6AE-49CF-A222-D2872E26706D}" type="presParOf" srcId="{42C55D15-BD82-433B-B60E-05CF694C88F7}" destId="{BFB52C64-4F18-44B4-922E-7B94A7521591}" srcOrd="0" destOrd="0" presId="urn:microsoft.com/office/officeart/2005/8/layout/arrow2"/>
    <dgm:cxn modelId="{B0117490-F097-42AC-83A0-CEA86E00E5CC}" type="presParOf" srcId="{42C55D15-BD82-433B-B60E-05CF694C88F7}" destId="{CE3AA771-08E4-4AEF-9F8D-9D404CF81211}" srcOrd="1" destOrd="0" presId="urn:microsoft.com/office/officeart/2005/8/layout/arrow2"/>
    <dgm:cxn modelId="{B1FE0A94-6EA8-49BE-95FF-16B5920C2C54}" type="presParOf" srcId="{42C55D15-BD82-433B-B60E-05CF694C88F7}" destId="{2E8DE8E6-BFB0-488F-9E61-2B2E054A1548}" srcOrd="2" destOrd="0" presId="urn:microsoft.com/office/officeart/2005/8/layout/arrow2"/>
    <dgm:cxn modelId="{DAB0D209-E9EC-4D7B-BF6C-B9F19DE6F0FB}" type="presParOf" srcId="{42C55D15-BD82-433B-B60E-05CF694C88F7}" destId="{5D92A17E-43A0-4063-9E0E-27B5D827C012}" srcOrd="3" destOrd="0" presId="urn:microsoft.com/office/officeart/2005/8/layout/arrow2"/>
    <dgm:cxn modelId="{DA8C5003-A4B7-4346-A2FA-9F621C2214D9}" type="presParOf" srcId="{42C55D15-BD82-433B-B60E-05CF694C88F7}" destId="{E0C02A46-483C-41A9-B658-F0282D05ABEA}" srcOrd="4" destOrd="0" presId="urn:microsoft.com/office/officeart/2005/8/layout/arrow2"/>
    <dgm:cxn modelId="{E7EAE608-3079-43C5-B418-5FD934B4FA3B}" type="presParOf" srcId="{42C55D15-BD82-433B-B60E-05CF694C88F7}" destId="{E3141DC8-E322-4692-9F64-E9AE2162020B}" srcOrd="5" destOrd="0" presId="urn:microsoft.com/office/officeart/2005/8/layout/arrow2"/>
    <dgm:cxn modelId="{A7EEAD11-F384-427E-B8E7-57EF22FA9B92}" type="presParOf" srcId="{42C55D15-BD82-433B-B60E-05CF694C88F7}" destId="{63F3A278-B26B-445E-A98D-65F59BFB88FF}" srcOrd="6" destOrd="0" presId="urn:microsoft.com/office/officeart/2005/8/layout/arrow2"/>
    <dgm:cxn modelId="{362D4255-5461-46ED-93A6-C2578E883CD2}" type="presParOf" srcId="{42C55D15-BD82-433B-B60E-05CF694C88F7}" destId="{3A1D078A-2989-41F6-A344-EB734E9C22AF}" srcOrd="7" destOrd="0" presId="urn:microsoft.com/office/officeart/2005/8/layout/arrow2"/>
    <dgm:cxn modelId="{32A9EBFC-A135-4193-AA3A-A98A295B5BDE}" type="presParOf" srcId="{42C55D15-BD82-433B-B60E-05CF694C88F7}" destId="{E32DD188-9FFF-4D5B-B793-E8087D3521B1}" srcOrd="8" destOrd="0" presId="urn:microsoft.com/office/officeart/2005/8/layout/arrow2"/>
    <dgm:cxn modelId="{B3091BD5-9E14-41D2-9823-B16BD296AE25}" type="presParOf" srcId="{42C55D15-BD82-433B-B60E-05CF694C88F7}" destId="{2C56BBE5-ADF3-4457-932E-35C2F97CBB0C}"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3FF58C4-7CDF-40DE-9179-757867168D7E}" type="doc">
      <dgm:prSet loTypeId="urn:microsoft.com/office/officeart/2005/8/layout/cycle7" loCatId="cycle" qsTypeId="urn:microsoft.com/office/officeart/2005/8/quickstyle/3d2" qsCatId="3D" csTypeId="urn:microsoft.com/office/officeart/2005/8/colors/accent6_2" csCatId="accent6" phldr="1"/>
      <dgm:spPr/>
      <dgm:t>
        <a:bodyPr/>
        <a:lstStyle/>
        <a:p>
          <a:endParaRPr lang="en-US"/>
        </a:p>
      </dgm:t>
    </dgm:pt>
    <dgm:pt modelId="{3F6F77D2-BD79-4643-B3F2-90FF8AB99591}">
      <dgm:prSet phldrT="[Text]" custT="1"/>
      <dgm:spPr/>
      <dgm:t>
        <a:bodyPr/>
        <a:lstStyle/>
        <a:p>
          <a:r>
            <a:rPr lang="en-US" sz="3200" dirty="0" smtClean="0"/>
            <a:t>Science</a:t>
          </a:r>
          <a:endParaRPr lang="en-US" sz="3200" dirty="0"/>
        </a:p>
      </dgm:t>
    </dgm:pt>
    <dgm:pt modelId="{D9F8E96F-70E6-47CE-AAC2-DDE8AFE4A026}" type="parTrans" cxnId="{1CBC8E13-DDB0-49BD-90A5-57F02CD85ACF}">
      <dgm:prSet/>
      <dgm:spPr/>
      <dgm:t>
        <a:bodyPr/>
        <a:lstStyle/>
        <a:p>
          <a:endParaRPr lang="en-US"/>
        </a:p>
      </dgm:t>
    </dgm:pt>
    <dgm:pt modelId="{16E00CA3-8764-4672-A188-4D483CDBCF89}" type="sibTrans" cxnId="{1CBC8E13-DDB0-49BD-90A5-57F02CD85ACF}">
      <dgm:prSet/>
      <dgm:spPr/>
      <dgm:t>
        <a:bodyPr/>
        <a:lstStyle/>
        <a:p>
          <a:endParaRPr lang="en-US"/>
        </a:p>
      </dgm:t>
    </dgm:pt>
    <dgm:pt modelId="{7E154ADC-5881-4091-AFAB-F8A76D220232}">
      <dgm:prSet phldrT="[Text]" custT="1"/>
      <dgm:spPr/>
      <dgm:t>
        <a:bodyPr/>
        <a:lstStyle/>
        <a:p>
          <a:r>
            <a:rPr lang="en-US" sz="3200" dirty="0" smtClean="0"/>
            <a:t>Engineering</a:t>
          </a:r>
          <a:endParaRPr lang="en-US" sz="3200" dirty="0"/>
        </a:p>
      </dgm:t>
    </dgm:pt>
    <dgm:pt modelId="{7D421ACB-7E82-44FF-A5E7-9A0D0C864697}" type="parTrans" cxnId="{C85B6548-0F52-4709-AB8D-82FAC5F2E903}">
      <dgm:prSet/>
      <dgm:spPr/>
      <dgm:t>
        <a:bodyPr/>
        <a:lstStyle/>
        <a:p>
          <a:endParaRPr lang="en-US"/>
        </a:p>
      </dgm:t>
    </dgm:pt>
    <dgm:pt modelId="{B156414E-30E1-4922-B627-4EDCE9944121}" type="sibTrans" cxnId="{C85B6548-0F52-4709-AB8D-82FAC5F2E903}">
      <dgm:prSet/>
      <dgm:spPr/>
      <dgm:t>
        <a:bodyPr/>
        <a:lstStyle/>
        <a:p>
          <a:endParaRPr lang="en-US"/>
        </a:p>
      </dgm:t>
    </dgm:pt>
    <dgm:pt modelId="{5E8F6031-37F2-4E3F-9D26-CE436AF392A7}">
      <dgm:prSet phldrT="[Text]" custT="1"/>
      <dgm:spPr/>
      <dgm:t>
        <a:bodyPr/>
        <a:lstStyle/>
        <a:p>
          <a:r>
            <a:rPr lang="en-US" sz="3200" dirty="0" smtClean="0"/>
            <a:t>Math</a:t>
          </a:r>
          <a:endParaRPr lang="en-US" sz="3200" dirty="0"/>
        </a:p>
      </dgm:t>
    </dgm:pt>
    <dgm:pt modelId="{9B3D8896-F480-4993-BA21-65E180D29178}" type="parTrans" cxnId="{3B39360B-2566-42ED-B6CC-0FB6961226A6}">
      <dgm:prSet/>
      <dgm:spPr/>
      <dgm:t>
        <a:bodyPr/>
        <a:lstStyle/>
        <a:p>
          <a:endParaRPr lang="en-US"/>
        </a:p>
      </dgm:t>
    </dgm:pt>
    <dgm:pt modelId="{3FEEE11C-0833-40FB-BCC2-7ADA8891921C}" type="sibTrans" cxnId="{3B39360B-2566-42ED-B6CC-0FB6961226A6}">
      <dgm:prSet/>
      <dgm:spPr/>
      <dgm:t>
        <a:bodyPr/>
        <a:lstStyle/>
        <a:p>
          <a:endParaRPr lang="en-US"/>
        </a:p>
      </dgm:t>
    </dgm:pt>
    <dgm:pt modelId="{98E731AD-751E-429C-9D46-B05296CB2428}">
      <dgm:prSet phldrT="[Text]" custT="1"/>
      <dgm:spPr/>
      <dgm:t>
        <a:bodyPr/>
        <a:lstStyle/>
        <a:p>
          <a:r>
            <a:rPr lang="en-US" sz="3200" dirty="0" smtClean="0"/>
            <a:t>Technology</a:t>
          </a:r>
          <a:endParaRPr lang="en-US" sz="3200" dirty="0"/>
        </a:p>
      </dgm:t>
    </dgm:pt>
    <dgm:pt modelId="{5AF69B45-493C-4DBD-BB62-1D7726ED7B53}" type="parTrans" cxnId="{8C385A43-E17A-483C-B4D9-063BE2F9C9DF}">
      <dgm:prSet/>
      <dgm:spPr/>
      <dgm:t>
        <a:bodyPr/>
        <a:lstStyle/>
        <a:p>
          <a:endParaRPr lang="en-US"/>
        </a:p>
      </dgm:t>
    </dgm:pt>
    <dgm:pt modelId="{A94E1782-4950-4F4B-BCCB-C1ACDB006718}" type="sibTrans" cxnId="{8C385A43-E17A-483C-B4D9-063BE2F9C9DF}">
      <dgm:prSet/>
      <dgm:spPr/>
      <dgm:t>
        <a:bodyPr/>
        <a:lstStyle/>
        <a:p>
          <a:endParaRPr lang="en-US"/>
        </a:p>
      </dgm:t>
    </dgm:pt>
    <dgm:pt modelId="{79B5A99D-FCC6-4458-9E36-4C2F07A062D3}" type="pres">
      <dgm:prSet presAssocID="{B3FF58C4-7CDF-40DE-9179-757867168D7E}" presName="Name0" presStyleCnt="0">
        <dgm:presLayoutVars>
          <dgm:dir/>
          <dgm:resizeHandles val="exact"/>
        </dgm:presLayoutVars>
      </dgm:prSet>
      <dgm:spPr/>
      <dgm:t>
        <a:bodyPr/>
        <a:lstStyle/>
        <a:p>
          <a:endParaRPr lang="en-US"/>
        </a:p>
      </dgm:t>
    </dgm:pt>
    <dgm:pt modelId="{FD5F5F83-EC88-48A1-BF90-39565743E758}" type="pres">
      <dgm:prSet presAssocID="{3F6F77D2-BD79-4643-B3F2-90FF8AB99591}" presName="node" presStyleLbl="node1" presStyleIdx="0" presStyleCnt="4" custRadScaleRad="148007" custRadScaleInc="-119894">
        <dgm:presLayoutVars>
          <dgm:bulletEnabled val="1"/>
        </dgm:presLayoutVars>
      </dgm:prSet>
      <dgm:spPr/>
      <dgm:t>
        <a:bodyPr/>
        <a:lstStyle/>
        <a:p>
          <a:endParaRPr lang="en-US"/>
        </a:p>
      </dgm:t>
    </dgm:pt>
    <dgm:pt modelId="{64972719-0B21-402D-B68E-E591F6ABBD80}" type="pres">
      <dgm:prSet presAssocID="{16E00CA3-8764-4672-A188-4D483CDBCF89}" presName="sibTrans" presStyleLbl="sibTrans2D1" presStyleIdx="0" presStyleCnt="4" custScaleX="158917" custScaleY="176728" custLinFactNeighborX="-39782" custLinFactNeighborY="-48283"/>
      <dgm:spPr>
        <a:prstGeom prst="rightArrow">
          <a:avLst/>
        </a:prstGeom>
      </dgm:spPr>
      <dgm:t>
        <a:bodyPr/>
        <a:lstStyle/>
        <a:p>
          <a:endParaRPr lang="en-US"/>
        </a:p>
      </dgm:t>
    </dgm:pt>
    <dgm:pt modelId="{CADBB158-7D24-4888-8B44-55B7441491B8}" type="pres">
      <dgm:prSet presAssocID="{16E00CA3-8764-4672-A188-4D483CDBCF89}" presName="connectorText" presStyleLbl="sibTrans2D1" presStyleIdx="0" presStyleCnt="4"/>
      <dgm:spPr/>
      <dgm:t>
        <a:bodyPr/>
        <a:lstStyle/>
        <a:p>
          <a:endParaRPr lang="en-US"/>
        </a:p>
      </dgm:t>
    </dgm:pt>
    <dgm:pt modelId="{B27272A1-64CE-4B9E-B400-5A98177A13E2}" type="pres">
      <dgm:prSet presAssocID="{7E154ADC-5881-4091-AFAB-F8A76D220232}" presName="node" presStyleLbl="node1" presStyleIdx="1" presStyleCnt="4" custScaleX="101190" custScaleY="98392" custRadScaleRad="47854" custRadScaleInc="361864">
        <dgm:presLayoutVars>
          <dgm:bulletEnabled val="1"/>
        </dgm:presLayoutVars>
      </dgm:prSet>
      <dgm:spPr/>
      <dgm:t>
        <a:bodyPr/>
        <a:lstStyle/>
        <a:p>
          <a:endParaRPr lang="en-US"/>
        </a:p>
      </dgm:t>
    </dgm:pt>
    <dgm:pt modelId="{14F6366F-E6BF-4ABC-88E7-4B3C80D1F60D}" type="pres">
      <dgm:prSet presAssocID="{B156414E-30E1-4922-B627-4EDCE9944121}" presName="sibTrans" presStyleLbl="sibTrans2D1" presStyleIdx="1" presStyleCnt="4" custAng="21599987" custScaleX="161650" custScaleY="290372" custLinFactNeighborX="-339" custLinFactNeighborY="1685"/>
      <dgm:spPr>
        <a:prstGeom prst="rightArrow">
          <a:avLst/>
        </a:prstGeom>
      </dgm:spPr>
      <dgm:t>
        <a:bodyPr/>
        <a:lstStyle/>
        <a:p>
          <a:endParaRPr lang="en-US"/>
        </a:p>
      </dgm:t>
    </dgm:pt>
    <dgm:pt modelId="{746234A2-F495-4F6D-9B95-8DE9ACE54112}" type="pres">
      <dgm:prSet presAssocID="{B156414E-30E1-4922-B627-4EDCE9944121}" presName="connectorText" presStyleLbl="sibTrans2D1" presStyleIdx="1" presStyleCnt="4"/>
      <dgm:spPr/>
      <dgm:t>
        <a:bodyPr/>
        <a:lstStyle/>
        <a:p>
          <a:endParaRPr lang="en-US"/>
        </a:p>
      </dgm:t>
    </dgm:pt>
    <dgm:pt modelId="{C3E1A2D1-DB9B-4B48-A5DD-1B0C905780AA}" type="pres">
      <dgm:prSet presAssocID="{98E731AD-751E-429C-9D46-B05296CB2428}" presName="node" presStyleLbl="node1" presStyleIdx="2" presStyleCnt="4" custScaleX="99333" custScaleY="108271" custRadScaleRad="133350" custRadScaleInc="-186052">
        <dgm:presLayoutVars>
          <dgm:bulletEnabled val="1"/>
        </dgm:presLayoutVars>
      </dgm:prSet>
      <dgm:spPr/>
      <dgm:t>
        <a:bodyPr/>
        <a:lstStyle/>
        <a:p>
          <a:endParaRPr lang="en-US"/>
        </a:p>
      </dgm:t>
    </dgm:pt>
    <dgm:pt modelId="{E889A1A5-863E-47A5-A0CF-1DD3B1172660}" type="pres">
      <dgm:prSet presAssocID="{A94E1782-4950-4F4B-BCCB-C1ACDB006718}" presName="sibTrans" presStyleLbl="sibTrans2D1" presStyleIdx="2" presStyleCnt="4" custAng="9968807" custScaleX="171093" custScaleY="157662" custLinFactX="-100000" custLinFactNeighborX="-130936" custLinFactNeighborY="-31772"/>
      <dgm:spPr>
        <a:prstGeom prst="rightArrow">
          <a:avLst/>
        </a:prstGeom>
      </dgm:spPr>
      <dgm:t>
        <a:bodyPr/>
        <a:lstStyle/>
        <a:p>
          <a:endParaRPr lang="en-US"/>
        </a:p>
      </dgm:t>
    </dgm:pt>
    <dgm:pt modelId="{E6613024-6FD7-4D5D-B1A7-EC5E3B05D8B2}" type="pres">
      <dgm:prSet presAssocID="{A94E1782-4950-4F4B-BCCB-C1ACDB006718}" presName="connectorText" presStyleLbl="sibTrans2D1" presStyleIdx="2" presStyleCnt="4"/>
      <dgm:spPr/>
      <dgm:t>
        <a:bodyPr/>
        <a:lstStyle/>
        <a:p>
          <a:endParaRPr lang="en-US"/>
        </a:p>
      </dgm:t>
    </dgm:pt>
    <dgm:pt modelId="{5DF249A6-F6F7-44C4-811E-818019BAD0D9}" type="pres">
      <dgm:prSet presAssocID="{5E8F6031-37F2-4E3F-9D26-CE436AF392A7}" presName="node" presStyleLbl="node1" presStyleIdx="3" presStyleCnt="4" custRadScaleRad="154360" custRadScaleInc="-87049">
        <dgm:presLayoutVars>
          <dgm:bulletEnabled val="1"/>
        </dgm:presLayoutVars>
      </dgm:prSet>
      <dgm:spPr/>
      <dgm:t>
        <a:bodyPr/>
        <a:lstStyle/>
        <a:p>
          <a:endParaRPr lang="en-US"/>
        </a:p>
      </dgm:t>
    </dgm:pt>
    <dgm:pt modelId="{228B20B9-DA2F-48E0-835E-3FFCE181D4CE}" type="pres">
      <dgm:prSet presAssocID="{3FEEE11C-0833-40FB-BCC2-7ADA8891921C}" presName="sibTrans" presStyleLbl="sibTrans2D1" presStyleIdx="3" presStyleCnt="4" custAng="5399997" custScaleX="57897" custScaleY="734786" custLinFactNeighborX="-65088" custLinFactNeighborY="-23901"/>
      <dgm:spPr>
        <a:prstGeom prst="downArrow">
          <a:avLst/>
        </a:prstGeom>
      </dgm:spPr>
      <dgm:t>
        <a:bodyPr/>
        <a:lstStyle/>
        <a:p>
          <a:endParaRPr lang="en-US"/>
        </a:p>
      </dgm:t>
    </dgm:pt>
    <dgm:pt modelId="{4DC0594A-7767-4C22-A7CE-EA389CFEBB31}" type="pres">
      <dgm:prSet presAssocID="{3FEEE11C-0833-40FB-BCC2-7ADA8891921C}" presName="connectorText" presStyleLbl="sibTrans2D1" presStyleIdx="3" presStyleCnt="4"/>
      <dgm:spPr/>
      <dgm:t>
        <a:bodyPr/>
        <a:lstStyle/>
        <a:p>
          <a:endParaRPr lang="en-US"/>
        </a:p>
      </dgm:t>
    </dgm:pt>
  </dgm:ptLst>
  <dgm:cxnLst>
    <dgm:cxn modelId="{A781FC22-8562-46EB-84D5-97F4F1228C2B}" type="presOf" srcId="{B156414E-30E1-4922-B627-4EDCE9944121}" destId="{746234A2-F495-4F6D-9B95-8DE9ACE54112}" srcOrd="1" destOrd="0" presId="urn:microsoft.com/office/officeart/2005/8/layout/cycle7"/>
    <dgm:cxn modelId="{0FBE7B7D-084C-4B76-89E3-ACF31E44F7E5}" type="presOf" srcId="{16E00CA3-8764-4672-A188-4D483CDBCF89}" destId="{CADBB158-7D24-4888-8B44-55B7441491B8}" srcOrd="1" destOrd="0" presId="urn:microsoft.com/office/officeart/2005/8/layout/cycle7"/>
    <dgm:cxn modelId="{3B39360B-2566-42ED-B6CC-0FB6961226A6}" srcId="{B3FF58C4-7CDF-40DE-9179-757867168D7E}" destId="{5E8F6031-37F2-4E3F-9D26-CE436AF392A7}" srcOrd="3" destOrd="0" parTransId="{9B3D8896-F480-4993-BA21-65E180D29178}" sibTransId="{3FEEE11C-0833-40FB-BCC2-7ADA8891921C}"/>
    <dgm:cxn modelId="{645F5522-F68A-4E21-A2EA-0A5579EF901F}" type="presOf" srcId="{5E8F6031-37F2-4E3F-9D26-CE436AF392A7}" destId="{5DF249A6-F6F7-44C4-811E-818019BAD0D9}" srcOrd="0" destOrd="0" presId="urn:microsoft.com/office/officeart/2005/8/layout/cycle7"/>
    <dgm:cxn modelId="{62317C98-AADE-4A14-A2DA-F70744591E21}" type="presOf" srcId="{3F6F77D2-BD79-4643-B3F2-90FF8AB99591}" destId="{FD5F5F83-EC88-48A1-BF90-39565743E758}" srcOrd="0" destOrd="0" presId="urn:microsoft.com/office/officeart/2005/8/layout/cycle7"/>
    <dgm:cxn modelId="{1CBC8E13-DDB0-49BD-90A5-57F02CD85ACF}" srcId="{B3FF58C4-7CDF-40DE-9179-757867168D7E}" destId="{3F6F77D2-BD79-4643-B3F2-90FF8AB99591}" srcOrd="0" destOrd="0" parTransId="{D9F8E96F-70E6-47CE-AAC2-DDE8AFE4A026}" sibTransId="{16E00CA3-8764-4672-A188-4D483CDBCF89}"/>
    <dgm:cxn modelId="{C85B6548-0F52-4709-AB8D-82FAC5F2E903}" srcId="{B3FF58C4-7CDF-40DE-9179-757867168D7E}" destId="{7E154ADC-5881-4091-AFAB-F8A76D220232}" srcOrd="1" destOrd="0" parTransId="{7D421ACB-7E82-44FF-A5E7-9A0D0C864697}" sibTransId="{B156414E-30E1-4922-B627-4EDCE9944121}"/>
    <dgm:cxn modelId="{4790C286-2469-4EF0-9FB2-C4502FF0356B}" type="presOf" srcId="{7E154ADC-5881-4091-AFAB-F8A76D220232}" destId="{B27272A1-64CE-4B9E-B400-5A98177A13E2}" srcOrd="0" destOrd="0" presId="urn:microsoft.com/office/officeart/2005/8/layout/cycle7"/>
    <dgm:cxn modelId="{66450D97-CE2E-467F-B0C0-6AC85631C28D}" type="presOf" srcId="{A94E1782-4950-4F4B-BCCB-C1ACDB006718}" destId="{E889A1A5-863E-47A5-A0CF-1DD3B1172660}" srcOrd="0" destOrd="0" presId="urn:microsoft.com/office/officeart/2005/8/layout/cycle7"/>
    <dgm:cxn modelId="{4A415604-3278-476E-BD38-8E46EE2695FE}" type="presOf" srcId="{16E00CA3-8764-4672-A188-4D483CDBCF89}" destId="{64972719-0B21-402D-B68E-E591F6ABBD80}" srcOrd="0" destOrd="0" presId="urn:microsoft.com/office/officeart/2005/8/layout/cycle7"/>
    <dgm:cxn modelId="{C8E4E3AE-A033-48DB-B923-550FF4913C80}" type="presOf" srcId="{B3FF58C4-7CDF-40DE-9179-757867168D7E}" destId="{79B5A99D-FCC6-4458-9E36-4C2F07A062D3}" srcOrd="0" destOrd="0" presId="urn:microsoft.com/office/officeart/2005/8/layout/cycle7"/>
    <dgm:cxn modelId="{38487F5C-85AC-4F63-94AA-50DCD7A031A5}" type="presOf" srcId="{3FEEE11C-0833-40FB-BCC2-7ADA8891921C}" destId="{228B20B9-DA2F-48E0-835E-3FFCE181D4CE}" srcOrd="0" destOrd="0" presId="urn:microsoft.com/office/officeart/2005/8/layout/cycle7"/>
    <dgm:cxn modelId="{8C385A43-E17A-483C-B4D9-063BE2F9C9DF}" srcId="{B3FF58C4-7CDF-40DE-9179-757867168D7E}" destId="{98E731AD-751E-429C-9D46-B05296CB2428}" srcOrd="2" destOrd="0" parTransId="{5AF69B45-493C-4DBD-BB62-1D7726ED7B53}" sibTransId="{A94E1782-4950-4F4B-BCCB-C1ACDB006718}"/>
    <dgm:cxn modelId="{8669EA4D-9970-433B-91AB-B36546F1ACF2}" type="presOf" srcId="{A94E1782-4950-4F4B-BCCB-C1ACDB006718}" destId="{E6613024-6FD7-4D5D-B1A7-EC5E3B05D8B2}" srcOrd="1" destOrd="0" presId="urn:microsoft.com/office/officeart/2005/8/layout/cycle7"/>
    <dgm:cxn modelId="{245643F3-AFF8-403A-88E1-1E39CFD182AE}" type="presOf" srcId="{B156414E-30E1-4922-B627-4EDCE9944121}" destId="{14F6366F-E6BF-4ABC-88E7-4B3C80D1F60D}" srcOrd="0" destOrd="0" presId="urn:microsoft.com/office/officeart/2005/8/layout/cycle7"/>
    <dgm:cxn modelId="{B467F258-7EF4-4859-8BBD-4BEC175C5841}" type="presOf" srcId="{98E731AD-751E-429C-9D46-B05296CB2428}" destId="{C3E1A2D1-DB9B-4B48-A5DD-1B0C905780AA}" srcOrd="0" destOrd="0" presId="urn:microsoft.com/office/officeart/2005/8/layout/cycle7"/>
    <dgm:cxn modelId="{92710754-9B8F-44D0-BA88-E12081A9819A}" type="presOf" srcId="{3FEEE11C-0833-40FB-BCC2-7ADA8891921C}" destId="{4DC0594A-7767-4C22-A7CE-EA389CFEBB31}" srcOrd="1" destOrd="0" presId="urn:microsoft.com/office/officeart/2005/8/layout/cycle7"/>
    <dgm:cxn modelId="{8FD22886-AF2F-4298-979D-52B6F29ED2C9}" type="presParOf" srcId="{79B5A99D-FCC6-4458-9E36-4C2F07A062D3}" destId="{FD5F5F83-EC88-48A1-BF90-39565743E758}" srcOrd="0" destOrd="0" presId="urn:microsoft.com/office/officeart/2005/8/layout/cycle7"/>
    <dgm:cxn modelId="{89FBCE9A-B888-4FDA-94C2-0AE8C7324A2C}" type="presParOf" srcId="{79B5A99D-FCC6-4458-9E36-4C2F07A062D3}" destId="{64972719-0B21-402D-B68E-E591F6ABBD80}" srcOrd="1" destOrd="0" presId="urn:microsoft.com/office/officeart/2005/8/layout/cycle7"/>
    <dgm:cxn modelId="{217FBC3F-025E-4379-A698-8AA8A5817E6A}" type="presParOf" srcId="{64972719-0B21-402D-B68E-E591F6ABBD80}" destId="{CADBB158-7D24-4888-8B44-55B7441491B8}" srcOrd="0" destOrd="0" presId="urn:microsoft.com/office/officeart/2005/8/layout/cycle7"/>
    <dgm:cxn modelId="{88BEE886-22AA-4B5A-A33C-68A62A6467FA}" type="presParOf" srcId="{79B5A99D-FCC6-4458-9E36-4C2F07A062D3}" destId="{B27272A1-64CE-4B9E-B400-5A98177A13E2}" srcOrd="2" destOrd="0" presId="urn:microsoft.com/office/officeart/2005/8/layout/cycle7"/>
    <dgm:cxn modelId="{F8300271-3E79-4424-8126-F2081D80248D}" type="presParOf" srcId="{79B5A99D-FCC6-4458-9E36-4C2F07A062D3}" destId="{14F6366F-E6BF-4ABC-88E7-4B3C80D1F60D}" srcOrd="3" destOrd="0" presId="urn:microsoft.com/office/officeart/2005/8/layout/cycle7"/>
    <dgm:cxn modelId="{666BF6B9-549D-4B7F-97C7-99F39BBA6AC3}" type="presParOf" srcId="{14F6366F-E6BF-4ABC-88E7-4B3C80D1F60D}" destId="{746234A2-F495-4F6D-9B95-8DE9ACE54112}" srcOrd="0" destOrd="0" presId="urn:microsoft.com/office/officeart/2005/8/layout/cycle7"/>
    <dgm:cxn modelId="{BB2A6BCA-30AA-427F-B419-6877118D044F}" type="presParOf" srcId="{79B5A99D-FCC6-4458-9E36-4C2F07A062D3}" destId="{C3E1A2D1-DB9B-4B48-A5DD-1B0C905780AA}" srcOrd="4" destOrd="0" presId="urn:microsoft.com/office/officeart/2005/8/layout/cycle7"/>
    <dgm:cxn modelId="{FF0BF72F-46E5-4346-87E2-477B68AD50E9}" type="presParOf" srcId="{79B5A99D-FCC6-4458-9E36-4C2F07A062D3}" destId="{E889A1A5-863E-47A5-A0CF-1DD3B1172660}" srcOrd="5" destOrd="0" presId="urn:microsoft.com/office/officeart/2005/8/layout/cycle7"/>
    <dgm:cxn modelId="{8A49FC17-8F99-4ED8-BAE3-751153CF5B92}" type="presParOf" srcId="{E889A1A5-863E-47A5-A0CF-1DD3B1172660}" destId="{E6613024-6FD7-4D5D-B1A7-EC5E3B05D8B2}" srcOrd="0" destOrd="0" presId="urn:microsoft.com/office/officeart/2005/8/layout/cycle7"/>
    <dgm:cxn modelId="{FC35CB6F-1551-4BB8-B35A-2689DBC514ED}" type="presParOf" srcId="{79B5A99D-FCC6-4458-9E36-4C2F07A062D3}" destId="{5DF249A6-F6F7-44C4-811E-818019BAD0D9}" srcOrd="6" destOrd="0" presId="urn:microsoft.com/office/officeart/2005/8/layout/cycle7"/>
    <dgm:cxn modelId="{80070D67-9EF8-4565-B319-EEFC80E55035}" type="presParOf" srcId="{79B5A99D-FCC6-4458-9E36-4C2F07A062D3}" destId="{228B20B9-DA2F-48E0-835E-3FFCE181D4CE}" srcOrd="7" destOrd="0" presId="urn:microsoft.com/office/officeart/2005/8/layout/cycle7"/>
    <dgm:cxn modelId="{D86521A3-967C-4B03-A13F-88B9C296FF54}" type="presParOf" srcId="{228B20B9-DA2F-48E0-835E-3FFCE181D4CE}" destId="{4DC0594A-7767-4C22-A7CE-EA389CFEBB3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CCBA-EC09-47A1-9E4E-0FDDB3D6B99E}">
      <dsp:nvSpPr>
        <dsp:cNvPr id="0" name=""/>
        <dsp:cNvSpPr/>
      </dsp:nvSpPr>
      <dsp:spPr>
        <a:xfrm>
          <a:off x="-71742" y="0"/>
          <a:ext cx="8754085" cy="46482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FB52C64-4F18-44B4-922E-7B94A7521591}">
      <dsp:nvSpPr>
        <dsp:cNvPr id="0" name=""/>
        <dsp:cNvSpPr/>
      </dsp:nvSpPr>
      <dsp:spPr>
        <a:xfrm>
          <a:off x="1142999" y="3124200"/>
          <a:ext cx="293771" cy="2937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E3AA771-08E4-4AEF-9F8D-9D404CF81211}">
      <dsp:nvSpPr>
        <dsp:cNvPr id="0" name=""/>
        <dsp:cNvSpPr/>
      </dsp:nvSpPr>
      <dsp:spPr>
        <a:xfrm>
          <a:off x="533398" y="3505200"/>
          <a:ext cx="1657172" cy="1106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38"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2">
                  <a:lumMod val="10000"/>
                </a:schemeClr>
              </a:solidFill>
            </a:rPr>
            <a:t>Parents read, talk, sing, play &amp; write with young kids</a:t>
          </a:r>
          <a:endParaRPr lang="en-US" sz="1800" kern="1200" dirty="0">
            <a:solidFill>
              <a:schemeClr val="tx2">
                <a:lumMod val="10000"/>
              </a:schemeClr>
            </a:solidFill>
          </a:endParaRPr>
        </a:p>
      </dsp:txBody>
      <dsp:txXfrm>
        <a:off x="533398" y="3505200"/>
        <a:ext cx="1657172" cy="1106271"/>
      </dsp:txXfrm>
    </dsp:sp>
    <dsp:sp modelId="{2E8DE8E6-BFB0-488F-9E61-2B2E054A1548}">
      <dsp:nvSpPr>
        <dsp:cNvPr id="0" name=""/>
        <dsp:cNvSpPr/>
      </dsp:nvSpPr>
      <dsp:spPr>
        <a:xfrm>
          <a:off x="2133601" y="2362200"/>
          <a:ext cx="422675" cy="42267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92A17E-43A0-4063-9E0E-27B5D827C012}">
      <dsp:nvSpPr>
        <dsp:cNvPr id="0" name=""/>
        <dsp:cNvSpPr/>
      </dsp:nvSpPr>
      <dsp:spPr>
        <a:xfrm>
          <a:off x="2057396" y="2895597"/>
          <a:ext cx="1765695" cy="863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68"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2">
                  <a:lumMod val="10000"/>
                </a:schemeClr>
              </a:solidFill>
            </a:rPr>
            <a:t>Kids &amp; teens select own reading materials</a:t>
          </a:r>
          <a:endParaRPr lang="en-US" sz="1800" kern="1200" dirty="0">
            <a:solidFill>
              <a:schemeClr val="tx2">
                <a:lumMod val="10000"/>
              </a:schemeClr>
            </a:solidFill>
          </a:endParaRPr>
        </a:p>
      </dsp:txBody>
      <dsp:txXfrm>
        <a:off x="2057396" y="2895597"/>
        <a:ext cx="1765695" cy="863018"/>
      </dsp:txXfrm>
    </dsp:sp>
    <dsp:sp modelId="{E0C02A46-483C-41A9-B658-F0282D05ABEA}">
      <dsp:nvSpPr>
        <dsp:cNvPr id="0" name=""/>
        <dsp:cNvSpPr/>
      </dsp:nvSpPr>
      <dsp:spPr>
        <a:xfrm>
          <a:off x="3428999" y="1676398"/>
          <a:ext cx="511918" cy="56525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3141DC8-E322-4692-9F64-E9AE2162020B}">
      <dsp:nvSpPr>
        <dsp:cNvPr id="0" name=""/>
        <dsp:cNvSpPr/>
      </dsp:nvSpPr>
      <dsp:spPr>
        <a:xfrm>
          <a:off x="3492775" y="2231297"/>
          <a:ext cx="1460224" cy="1045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157"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2">
                  <a:lumMod val="10000"/>
                </a:schemeClr>
              </a:solidFill>
            </a:rPr>
            <a:t>Kids &amp; teens see adults reading</a:t>
          </a:r>
          <a:endParaRPr lang="en-US" sz="1800" kern="1200" dirty="0">
            <a:solidFill>
              <a:schemeClr val="tx2">
                <a:lumMod val="10000"/>
              </a:schemeClr>
            </a:solidFill>
          </a:endParaRPr>
        </a:p>
      </dsp:txBody>
      <dsp:txXfrm>
        <a:off x="3492775" y="2231297"/>
        <a:ext cx="1460224" cy="1045307"/>
      </dsp:txXfrm>
    </dsp:sp>
    <dsp:sp modelId="{63F3A278-B26B-445E-A98D-65F59BFB88FF}">
      <dsp:nvSpPr>
        <dsp:cNvPr id="0" name=""/>
        <dsp:cNvSpPr/>
      </dsp:nvSpPr>
      <dsp:spPr>
        <a:xfrm>
          <a:off x="4952999" y="1219199"/>
          <a:ext cx="605698" cy="61349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1D078A-2989-41F6-A344-EB734E9C22AF}">
      <dsp:nvSpPr>
        <dsp:cNvPr id="0" name=""/>
        <dsp:cNvSpPr/>
      </dsp:nvSpPr>
      <dsp:spPr>
        <a:xfrm>
          <a:off x="4800597" y="1905005"/>
          <a:ext cx="1487424" cy="11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28"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2">
                  <a:lumMod val="10000"/>
                </a:schemeClr>
              </a:solidFill>
            </a:rPr>
            <a:t>Kids &amp; teens have fun reading </a:t>
          </a:r>
          <a:endParaRPr lang="en-US" sz="1800" kern="1200" dirty="0">
            <a:solidFill>
              <a:schemeClr val="tx2">
                <a:lumMod val="10000"/>
              </a:schemeClr>
            </a:solidFill>
          </a:endParaRPr>
        </a:p>
      </dsp:txBody>
      <dsp:txXfrm>
        <a:off x="4800597" y="1905005"/>
        <a:ext cx="1487424" cy="1133104"/>
      </dsp:txXfrm>
    </dsp:sp>
    <dsp:sp modelId="{E32DD188-9FFF-4D5B-B793-E8087D3521B1}">
      <dsp:nvSpPr>
        <dsp:cNvPr id="0" name=""/>
        <dsp:cNvSpPr/>
      </dsp:nvSpPr>
      <dsp:spPr>
        <a:xfrm>
          <a:off x="6781801" y="761998"/>
          <a:ext cx="784073" cy="73992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56BBE5-ADF3-4457-932E-35C2F97CBB0C}">
      <dsp:nvSpPr>
        <dsp:cNvPr id="0" name=""/>
        <dsp:cNvSpPr/>
      </dsp:nvSpPr>
      <dsp:spPr>
        <a:xfrm>
          <a:off x="6248396" y="1592256"/>
          <a:ext cx="2051306" cy="99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321" tIns="0" rIns="0" bIns="0" numCol="1" spcCol="1270" anchor="t" anchorCtr="0">
          <a:noAutofit/>
        </a:bodyPr>
        <a:lstStyle/>
        <a:p>
          <a:pPr lvl="0" algn="l" defTabSz="800100">
            <a:lnSpc>
              <a:spcPct val="90000"/>
            </a:lnSpc>
            <a:spcBef>
              <a:spcPct val="0"/>
            </a:spcBef>
            <a:spcAft>
              <a:spcPct val="35000"/>
            </a:spcAft>
          </a:pPr>
          <a:r>
            <a:rPr lang="en-US" sz="1800" kern="1200" baseline="0" dirty="0" smtClean="0">
              <a:solidFill>
                <a:schemeClr val="tx2">
                  <a:lumMod val="10000"/>
                </a:schemeClr>
              </a:solidFill>
            </a:rPr>
            <a:t>Kids &amp; teens read more, do well in school, succeed</a:t>
          </a:r>
          <a:endParaRPr lang="en-US" sz="1800" kern="1200" baseline="0" dirty="0">
            <a:solidFill>
              <a:schemeClr val="tx2">
                <a:lumMod val="10000"/>
              </a:schemeClr>
            </a:solidFill>
          </a:endParaRPr>
        </a:p>
      </dsp:txBody>
      <dsp:txXfrm>
        <a:off x="6248396" y="1592256"/>
        <a:ext cx="2051306" cy="998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F5F83-EC88-48A1-BF90-39565743E758}">
      <dsp:nvSpPr>
        <dsp:cNvPr id="0" name=""/>
        <dsp:cNvSpPr/>
      </dsp:nvSpPr>
      <dsp:spPr>
        <a:xfrm>
          <a:off x="3" y="304787"/>
          <a:ext cx="2675929" cy="1337964"/>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Science</a:t>
          </a:r>
          <a:endParaRPr lang="en-US" sz="3200" kern="1200" dirty="0"/>
        </a:p>
      </dsp:txBody>
      <dsp:txXfrm>
        <a:off x="39191" y="343975"/>
        <a:ext cx="2597553" cy="1259588"/>
      </dsp:txXfrm>
    </dsp:sp>
    <dsp:sp modelId="{64972719-0B21-402D-B68E-E591F6ABBD80}">
      <dsp:nvSpPr>
        <dsp:cNvPr id="0" name=""/>
        <dsp:cNvSpPr/>
      </dsp:nvSpPr>
      <dsp:spPr>
        <a:xfrm rot="3230978">
          <a:off x="788202" y="1639114"/>
          <a:ext cx="2003548" cy="827595"/>
        </a:xfrm>
        <a:prstGeom prst="rightArrow">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1036481" y="1804633"/>
        <a:ext cx="1506991" cy="496557"/>
      </dsp:txXfrm>
    </dsp:sp>
    <dsp:sp modelId="{B27272A1-64CE-4B9E-B400-5A98177A13E2}">
      <dsp:nvSpPr>
        <dsp:cNvPr id="0" name=""/>
        <dsp:cNvSpPr/>
      </dsp:nvSpPr>
      <dsp:spPr>
        <a:xfrm>
          <a:off x="1883343" y="2915278"/>
          <a:ext cx="2707773" cy="131645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Engineering</a:t>
          </a:r>
          <a:endParaRPr lang="en-US" sz="3200" kern="1200" dirty="0"/>
        </a:p>
      </dsp:txBody>
      <dsp:txXfrm>
        <a:off x="1921901" y="2953836"/>
        <a:ext cx="2630657" cy="1239334"/>
      </dsp:txXfrm>
    </dsp:sp>
    <dsp:sp modelId="{14F6366F-E6BF-4ABC-88E7-4B3C80D1F60D}">
      <dsp:nvSpPr>
        <dsp:cNvPr id="0" name=""/>
        <dsp:cNvSpPr/>
      </dsp:nvSpPr>
      <dsp:spPr>
        <a:xfrm rot="9474">
          <a:off x="4362841" y="2907435"/>
          <a:ext cx="2038004" cy="1359776"/>
        </a:xfrm>
        <a:prstGeom prst="rightArrow">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a:off x="4770774" y="3179390"/>
        <a:ext cx="1222138" cy="815866"/>
      </dsp:txXfrm>
    </dsp:sp>
    <dsp:sp modelId="{C3E1A2D1-DB9B-4B48-A5DD-1B0C905780AA}">
      <dsp:nvSpPr>
        <dsp:cNvPr id="0" name=""/>
        <dsp:cNvSpPr/>
      </dsp:nvSpPr>
      <dsp:spPr>
        <a:xfrm>
          <a:off x="6181118" y="2860980"/>
          <a:ext cx="2658081" cy="144862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Technology</a:t>
          </a:r>
          <a:endParaRPr lang="en-US" sz="3200" kern="1200" dirty="0"/>
        </a:p>
      </dsp:txBody>
      <dsp:txXfrm>
        <a:off x="6223547" y="2903409"/>
        <a:ext cx="2573223" cy="1363769"/>
      </dsp:txXfrm>
    </dsp:sp>
    <dsp:sp modelId="{E889A1A5-863E-47A5-A0CF-1DD3B1172660}">
      <dsp:nvSpPr>
        <dsp:cNvPr id="0" name=""/>
        <dsp:cNvSpPr/>
      </dsp:nvSpPr>
      <dsp:spPr>
        <a:xfrm rot="19626508">
          <a:off x="438467" y="4130752"/>
          <a:ext cx="2157057" cy="738311"/>
        </a:xfrm>
        <a:prstGeom prst="rightArrow">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rot="10800000">
        <a:off x="659960" y="4278414"/>
        <a:ext cx="1714071" cy="442987"/>
      </dsp:txXfrm>
    </dsp:sp>
    <dsp:sp modelId="{5DF249A6-F6F7-44C4-811E-818019BAD0D9}">
      <dsp:nvSpPr>
        <dsp:cNvPr id="0" name=""/>
        <dsp:cNvSpPr/>
      </dsp:nvSpPr>
      <dsp:spPr>
        <a:xfrm>
          <a:off x="0" y="5046186"/>
          <a:ext cx="2675929" cy="1337964"/>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Math</a:t>
          </a:r>
          <a:endParaRPr lang="en-US" sz="3200" kern="1200" dirty="0"/>
        </a:p>
      </dsp:txBody>
      <dsp:txXfrm>
        <a:off x="39188" y="5085374"/>
        <a:ext cx="2597553" cy="1259588"/>
      </dsp:txXfrm>
    </dsp:sp>
    <dsp:sp modelId="{228B20B9-DA2F-48E0-835E-3FFCE181D4CE}">
      <dsp:nvSpPr>
        <dsp:cNvPr id="0" name=""/>
        <dsp:cNvSpPr/>
      </dsp:nvSpPr>
      <dsp:spPr>
        <a:xfrm rot="21600000">
          <a:off x="152400" y="1512087"/>
          <a:ext cx="729937" cy="3440912"/>
        </a:xfrm>
        <a:prstGeom prst="downArrow">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rot="-21600000">
        <a:off x="371381" y="2200269"/>
        <a:ext cx="291975" cy="206454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DF7D2-7991-4FB1-8752-DE4867953D7E}" type="datetimeFigureOut">
              <a:rPr lang="en-US" smtClean="0"/>
              <a:t>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CC64C-D395-4E4F-B753-EF53515A5B42}" type="slidenum">
              <a:rPr lang="en-US" smtClean="0"/>
              <a:t>‹#›</a:t>
            </a:fld>
            <a:endParaRPr lang="en-US"/>
          </a:p>
        </p:txBody>
      </p:sp>
    </p:spTree>
    <p:extLst>
      <p:ext uri="{BB962C8B-B14F-4D97-AF65-F5344CB8AC3E}">
        <p14:creationId xmlns:p14="http://schemas.microsoft.com/office/powerpoint/2010/main" val="372387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pr.org/player/v2/mediaPlayer.html?action=1&amp;t=1&amp;islist=false&amp;id=165599717&amp;m=165599706"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articles.chicagotribune.com/2003-01-23/news/0301230350_1_fossilized-dinosaur-embryos-paleontology-science-academy" TargetMode="External"/><Relationship Id="rId4" Type="http://schemas.openxmlformats.org/officeDocument/2006/relationships/hyperlink" Target="http://www.achievement.org/autodoc/page/goo1int-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nterconnectionsreport.org/reports/PublicLibraryReport030308.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complete evaluation</a:t>
            </a:r>
            <a:endParaRPr lang="en-US" dirty="0"/>
          </a:p>
        </p:txBody>
      </p:sp>
      <p:sp>
        <p:nvSpPr>
          <p:cNvPr id="4" name="Slide Number Placeholder 3"/>
          <p:cNvSpPr>
            <a:spLocks noGrp="1"/>
          </p:cNvSpPr>
          <p:nvPr>
            <p:ph type="sldNum" sz="quarter" idx="10"/>
          </p:nvPr>
        </p:nvSpPr>
        <p:spPr/>
        <p:txBody>
          <a:bodyPr/>
          <a:lstStyle/>
          <a:p>
            <a:fld id="{0CD941BF-C029-49C7-B973-5AE68E527125}" type="slidenum">
              <a:rPr lang="en-US" smtClean="0"/>
              <a:t>1</a:t>
            </a:fld>
            <a:endParaRPr lang="en-US"/>
          </a:p>
        </p:txBody>
      </p:sp>
    </p:spTree>
    <p:extLst>
      <p:ext uri="{BB962C8B-B14F-4D97-AF65-F5344CB8AC3E}">
        <p14:creationId xmlns:p14="http://schemas.microsoft.com/office/powerpoint/2010/main" val="329978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Examples: </a:t>
            </a:r>
          </a:p>
          <a:p>
            <a:r>
              <a:rPr lang="en-US" baseline="0" dirty="0" smtClean="0"/>
              <a:t>Small changes: family reading logs—Mesa and Pine River,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Medium: </a:t>
            </a:r>
            <a:r>
              <a:rPr lang="en-US" baseline="0" dirty="0" err="1" smtClean="0"/>
              <a:t>Jeffco</a:t>
            </a:r>
            <a:r>
              <a:rPr lang="en-US" baseline="0" dirty="0" smtClean="0"/>
              <a:t> (all Bingo), Poudre (not registering at the start), letting kids create own goals (reading and/or otherwise), Trinidad—donating to charity instead of incentives, La </a:t>
            </a:r>
            <a:r>
              <a:rPr lang="en-US" baseline="0" dirty="0" err="1" smtClean="0"/>
              <a:t>Veta</a:t>
            </a:r>
            <a:r>
              <a:rPr lang="en-US" baseline="0" dirty="0" smtClean="0"/>
              <a:t> (offer family programs rather than separate ones for each age group)</a:t>
            </a:r>
          </a:p>
          <a:p>
            <a:r>
              <a:rPr lang="en-US" baseline="0" dirty="0" smtClean="0"/>
              <a:t>Major: Montrose, </a:t>
            </a:r>
            <a:r>
              <a:rPr lang="en-US" baseline="0" dirty="0" err="1" smtClean="0"/>
              <a:t>Anythink</a:t>
            </a:r>
            <a:r>
              <a:rPr lang="en-US" baseline="0" dirty="0" smtClean="0"/>
              <a:t>, scrap incentives</a:t>
            </a:r>
            <a:endParaRPr lang="en-US" dirty="0" smtClean="0"/>
          </a:p>
          <a:p>
            <a:endParaRPr lang="en-US" dirty="0"/>
          </a:p>
        </p:txBody>
      </p:sp>
      <p:sp>
        <p:nvSpPr>
          <p:cNvPr id="4" name="Slide Number Placeholder 3"/>
          <p:cNvSpPr>
            <a:spLocks noGrp="1"/>
          </p:cNvSpPr>
          <p:nvPr>
            <p:ph type="sldNum" sz="quarter" idx="10"/>
          </p:nvPr>
        </p:nvSpPr>
        <p:spPr/>
        <p:txBody>
          <a:bodyPr/>
          <a:lstStyle/>
          <a:p>
            <a:fld id="{0CD941BF-C029-49C7-B973-5AE68E527125}" type="slidenum">
              <a:rPr lang="en-US" smtClean="0"/>
              <a:t>17</a:t>
            </a:fld>
            <a:endParaRPr lang="en-US"/>
          </a:p>
        </p:txBody>
      </p:sp>
    </p:spTree>
    <p:extLst>
      <p:ext uri="{BB962C8B-B14F-4D97-AF65-F5344CB8AC3E}">
        <p14:creationId xmlns:p14="http://schemas.microsoft.com/office/powerpoint/2010/main" val="150965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stem? Different parts—discuss, define.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Steam, </a:t>
            </a:r>
            <a:r>
              <a:rPr lang="en-US" dirty="0" err="1" smtClean="0"/>
              <a:t>steam+m</a:t>
            </a:r>
            <a:r>
              <a:rPr lang="en-US" dirty="0" smtClean="0"/>
              <a:t>, stream</a:t>
            </a:r>
          </a:p>
          <a:p>
            <a:endParaRPr lang="en-US" dirty="0"/>
          </a:p>
        </p:txBody>
      </p:sp>
      <p:sp>
        <p:nvSpPr>
          <p:cNvPr id="4" name="Slide Number Placeholder 3"/>
          <p:cNvSpPr>
            <a:spLocks noGrp="1"/>
          </p:cNvSpPr>
          <p:nvPr>
            <p:ph type="sldNum" sz="quarter" idx="10"/>
          </p:nvPr>
        </p:nvSpPr>
        <p:spPr/>
        <p:txBody>
          <a:bodyPr/>
          <a:lstStyle/>
          <a:p>
            <a:fld id="{5A7CC64C-D395-4E4F-B753-EF53515A5B42}" type="slidenum">
              <a:rPr lang="en-US" smtClean="0"/>
              <a:t>18</a:t>
            </a:fld>
            <a:endParaRPr lang="en-US"/>
          </a:p>
        </p:txBody>
      </p:sp>
    </p:spTree>
    <p:extLst>
      <p:ext uri="{BB962C8B-B14F-4D97-AF65-F5344CB8AC3E}">
        <p14:creationId xmlns:p14="http://schemas.microsoft.com/office/powerpoint/2010/main" val="296862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C64C-D395-4E4F-B753-EF53515A5B42}" type="slidenum">
              <a:rPr lang="en-US" smtClean="0"/>
              <a:t>22</a:t>
            </a:fld>
            <a:endParaRPr lang="en-US"/>
          </a:p>
        </p:txBody>
      </p:sp>
    </p:spTree>
    <p:extLst>
      <p:ext uri="{BB962C8B-B14F-4D97-AF65-F5344CB8AC3E}">
        <p14:creationId xmlns:p14="http://schemas.microsoft.com/office/powerpoint/2010/main" val="90933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community partnerships</a:t>
            </a:r>
          </a:p>
          <a:p>
            <a:r>
              <a:rPr lang="en-US" dirty="0" smtClean="0"/>
              <a:t>Work</a:t>
            </a:r>
            <a:r>
              <a:rPr lang="en-US" baseline="0" dirty="0" smtClean="0"/>
              <a:t> with schools</a:t>
            </a:r>
          </a:p>
          <a:p>
            <a:r>
              <a:rPr lang="en-US" baseline="0" dirty="0" smtClean="0"/>
              <a:t>Common Core</a:t>
            </a:r>
          </a:p>
          <a:p>
            <a:r>
              <a:rPr lang="en-US" baseline="0" dirty="0" smtClean="0"/>
              <a:t>Grant opportunities</a:t>
            </a:r>
          </a:p>
          <a:p>
            <a:r>
              <a:rPr lang="en-US" sz="1200" b="0" i="0" u="none" strike="noStrike" kern="1200" baseline="0" dirty="0" smtClean="0">
                <a:solidFill>
                  <a:schemeClr val="tx1"/>
                </a:solidFill>
                <a:latin typeface="+mn-lt"/>
                <a:ea typeface="+mn-ea"/>
                <a:cs typeface="+mn-cs"/>
              </a:rPr>
              <a:t>Libraries strengthen their role in the community as partners in education. This also can show library stakeholders that youth programs have a value beyond entertainment, which can be important in deciding issues like funding and other requests for support.</a:t>
            </a:r>
          </a:p>
          <a:p>
            <a:r>
              <a:rPr lang="en-US" sz="1200" b="0" i="0" u="none" strike="noStrike" kern="1200" baseline="0" dirty="0" smtClean="0">
                <a:solidFill>
                  <a:schemeClr val="tx1"/>
                </a:solidFill>
                <a:latin typeface="+mn-lt"/>
                <a:ea typeface="+mn-ea"/>
                <a:cs typeface="+mn-cs"/>
              </a:rPr>
              <a:t>Opportunity for parents to become more involved with their children through programs that hold universal appeal</a:t>
            </a:r>
          </a:p>
          <a:p>
            <a:r>
              <a:rPr lang="en-US" sz="1200" b="0" i="0" u="none" strike="noStrike" kern="1200" baseline="0" dirty="0" smtClean="0">
                <a:solidFill>
                  <a:schemeClr val="tx1"/>
                </a:solidFill>
                <a:latin typeface="+mn-lt"/>
                <a:ea typeface="+mn-ea"/>
                <a:cs typeface="+mn-cs"/>
              </a:rPr>
              <a:t>STEM is in the national spotlight, so promoting it in your libraries will keep you at pace with the national dialogue on education.</a:t>
            </a:r>
          </a:p>
          <a:p>
            <a:r>
              <a:rPr lang="en-US" sz="1200" b="0" i="0" u="none" strike="noStrike" kern="1200" baseline="0" dirty="0" smtClean="0">
                <a:solidFill>
                  <a:schemeClr val="tx1"/>
                </a:solidFill>
                <a:latin typeface="+mn-lt"/>
                <a:ea typeface="+mn-ea"/>
                <a:cs typeface="+mn-cs"/>
              </a:rPr>
              <a:t>The White House’s STEM coalition writes on its website: “In 2009, President Obama set an ambitious goal: to move U.S. students from the middle to the top of the pack in math and science achievement over the next decade.” because the United States currently faces a shortage of skilled workers in the science, engineering and technology sectors.</a:t>
            </a:r>
          </a:p>
          <a:p>
            <a:r>
              <a:rPr lang="en-US" sz="1200" b="0" i="0" u="none" strike="noStrike" kern="1200" baseline="0" dirty="0" smtClean="0">
                <a:solidFill>
                  <a:schemeClr val="tx1"/>
                </a:solidFill>
                <a:latin typeface="+mn-lt"/>
                <a:ea typeface="+mn-ea"/>
                <a:cs typeface="+mn-cs"/>
              </a:rPr>
              <a:t>As a recent article in </a:t>
            </a:r>
            <a:r>
              <a:rPr lang="en-US" sz="1200" b="0" i="1" u="none" strike="noStrike" kern="1200" baseline="0" dirty="0" smtClean="0">
                <a:solidFill>
                  <a:schemeClr val="tx1"/>
                </a:solidFill>
                <a:latin typeface="+mn-lt"/>
                <a:ea typeface="+mn-ea"/>
                <a:cs typeface="+mn-cs"/>
              </a:rPr>
              <a:t>Scientific American </a:t>
            </a:r>
            <a:r>
              <a:rPr lang="en-US" sz="1200" b="0" i="0" u="none" strike="noStrike" kern="1200" baseline="0" dirty="0" smtClean="0">
                <a:solidFill>
                  <a:schemeClr val="tx1"/>
                </a:solidFill>
                <a:latin typeface="+mn-lt"/>
                <a:ea typeface="+mn-ea"/>
                <a:cs typeface="+mn-cs"/>
              </a:rPr>
              <a:t>points out, “[y]</a:t>
            </a:r>
            <a:r>
              <a:rPr lang="en-US" sz="1200" b="0" i="0" u="none" strike="noStrike" kern="1200" baseline="0" dirty="0" err="1" smtClean="0">
                <a:solidFill>
                  <a:schemeClr val="tx1"/>
                </a:solidFill>
                <a:latin typeface="+mn-lt"/>
                <a:ea typeface="+mn-ea"/>
                <a:cs typeface="+mn-cs"/>
              </a:rPr>
              <a:t>oung</a:t>
            </a:r>
            <a:r>
              <a:rPr lang="en-US" sz="1200" b="0" i="0" u="none" strike="noStrike" kern="1200" baseline="0" dirty="0" smtClean="0">
                <a:solidFill>
                  <a:schemeClr val="tx1"/>
                </a:solidFill>
                <a:latin typeface="+mn-lt"/>
                <a:ea typeface="+mn-ea"/>
                <a:cs typeface="+mn-cs"/>
              </a:rPr>
              <a:t> children think like researchers but lose the feel for the scientific method as they age.”2 Bridging the gap between STEM in the classroom and everyday experiences remains a significant challenge. Overcoming this challenge has never been more important</a:t>
            </a:r>
          </a:p>
          <a:p>
            <a:r>
              <a:rPr lang="en-US" sz="1200" b="0" i="0" u="none" strike="noStrike" kern="1200" baseline="0" dirty="0" smtClean="0">
                <a:solidFill>
                  <a:schemeClr val="tx1"/>
                </a:solidFill>
                <a:latin typeface="+mn-lt"/>
                <a:ea typeface="+mn-ea"/>
                <a:cs typeface="+mn-cs"/>
              </a:rPr>
              <a:t>PLs as centers of lifelong learning</a:t>
            </a:r>
          </a:p>
          <a:p>
            <a:r>
              <a:rPr lang="en-US" sz="1200" b="0" i="0" u="none" strike="noStrike" kern="1200" baseline="0" dirty="0" smtClean="0">
                <a:solidFill>
                  <a:schemeClr val="tx1"/>
                </a:solidFill>
                <a:latin typeface="+mn-lt"/>
                <a:ea typeface="+mn-ea"/>
                <a:cs typeface="+mn-cs"/>
              </a:rPr>
              <a:t>Critical thinking skills, teamwork</a:t>
            </a:r>
          </a:p>
          <a:p>
            <a:pPr marL="0" indent="0">
              <a:buNone/>
            </a:pPr>
            <a:r>
              <a:rPr lang="en-US" sz="1400" dirty="0" smtClean="0">
                <a:hlinkClick r:id="rId3"/>
              </a:rPr>
              <a:t>http://www.npr.org/player/v2/mediaPlayer.html?action=1&amp;t=1&amp;islist=false&amp;id=165599717&amp;m=165599706</a:t>
            </a:r>
            <a:r>
              <a:rPr lang="en-US" sz="1400" dirty="0" smtClean="0"/>
              <a:t> (2.56-3.51)</a:t>
            </a:r>
          </a:p>
          <a:p>
            <a:pPr marL="0" indent="0">
              <a:buNone/>
            </a:pPr>
            <a:r>
              <a:rPr lang="en-US" sz="1400" dirty="0" smtClean="0">
                <a:hlinkClick r:id="rId4"/>
              </a:rPr>
              <a:t>http://www.achievement.org/autodoc/page/goo1int-5</a:t>
            </a:r>
            <a:endParaRPr lang="en-US" sz="1400" dirty="0" smtClean="0"/>
          </a:p>
          <a:p>
            <a:pPr marL="0" indent="0">
              <a:buNone/>
            </a:pPr>
            <a:r>
              <a:rPr lang="en-US" sz="1400" dirty="0" smtClean="0"/>
              <a:t>John “Jack” Horner: </a:t>
            </a:r>
          </a:p>
          <a:p>
            <a:pPr marL="0" indent="0">
              <a:buNone/>
            </a:pPr>
            <a:r>
              <a:rPr lang="en-US" sz="1400" dirty="0" smtClean="0"/>
              <a:t>Plagued by undiagnosed dyslexia as a child, Horner couldn't read at all until 4th grade. He graduated from </a:t>
            </a:r>
            <a:r>
              <a:rPr lang="en-US" sz="1400" u="sng" dirty="0" smtClean="0">
                <a:hlinkClick r:id="rId5"/>
              </a:rPr>
              <a:t>high school</a:t>
            </a:r>
            <a:r>
              <a:rPr lang="en-US" sz="1400" dirty="0" smtClean="0"/>
              <a:t> with a D-minus grade-point average and flunked out of college seven times before he launched his career in paleontology without a degree.</a:t>
            </a:r>
          </a:p>
          <a:p>
            <a:pPr marL="0" indent="0">
              <a:buNone/>
            </a:pPr>
            <a:r>
              <a:rPr lang="en-US" sz="1400" dirty="0" smtClean="0"/>
              <a:t>Horner said his </a:t>
            </a:r>
            <a:r>
              <a:rPr lang="en-US" sz="1400" u="sng" dirty="0" smtClean="0">
                <a:hlinkClick r:id="rId5"/>
              </a:rPr>
              <a:t>learning</a:t>
            </a:r>
            <a:r>
              <a:rPr lang="en-US" sz="1400" dirty="0" smtClean="0"/>
              <a:t> disability, which he discovered by accident as a 33-year-old curator at Princeton University, was a blessing in disguise.</a:t>
            </a:r>
          </a:p>
          <a:p>
            <a:pPr marL="0" indent="0">
              <a:buNone/>
            </a:pPr>
            <a:r>
              <a:rPr lang="en-US" sz="1400" dirty="0" smtClean="0"/>
              <a:t>It forced him, he said, to invent alternate learning techniques and enabled him to pursue unorthodox scientific research.</a:t>
            </a:r>
          </a:p>
          <a:p>
            <a:pPr marL="0" indent="0">
              <a:buNone/>
            </a:pPr>
            <a:r>
              <a:rPr lang="en-US" sz="1400" dirty="0" smtClean="0"/>
              <a:t>I did most of my learning in the library, where I could go at my own pace. I learned that I really could be a scientist and that I could take risks that other students couldn’t because nobody had any expectations of me.</a:t>
            </a:r>
          </a:p>
          <a:p>
            <a:pPr marL="0" indent="0">
              <a:buNone/>
            </a:pPr>
            <a:r>
              <a:rPr lang="en-US" sz="1200" dirty="0" smtClean="0"/>
              <a:t>I was outdoors most of the time, summer or winter, but I did occasion the library where I could “read” the books at my own speed.  I also checked out a lot of books (all of the science books in our library), and looked at the pictures, or read what I could read.  </a:t>
            </a:r>
          </a:p>
          <a:p>
            <a:pPr marL="0" indent="0">
              <a:buNone/>
            </a:pPr>
            <a:r>
              <a:rPr lang="en-US" sz="1200" dirty="0" smtClean="0"/>
              <a:t>The key to becoming a successful scientist, Horner told the students, is to embrace the risk of being wrong. "You're going to be wrong a lot in science, especially if you're doing cutting-edge work," he said.</a:t>
            </a:r>
          </a:p>
          <a:p>
            <a:pPr marL="0" indent="0">
              <a:buNone/>
            </a:pPr>
            <a:r>
              <a:rPr lang="en-US" sz="1200" dirty="0" smtClean="0"/>
              <a:t>"When you're the first person to discover something, you have the least amount of information about it that will ever be known because the people coming after you will learn new things, some of which will disprove your original findings. If you want to be right all the time, you'd be better off being a lawyer."</a:t>
            </a:r>
          </a:p>
          <a:p>
            <a:pPr marL="0" indent="0">
              <a:buNone/>
            </a:pPr>
            <a:r>
              <a:rPr lang="en-US" sz="1200" dirty="0" smtClean="0">
                <a:hlinkClick r:id="rId5"/>
              </a:rPr>
              <a:t>http://articles.chicagotribune.com/2003-01-23/news/0301230350_1_fossilized-dinosaur-embryos-paleontology-science-academy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CD941BF-C029-49C7-B973-5AE68E527125}" type="slidenum">
              <a:rPr lang="en-US" smtClean="0"/>
              <a:t>23</a:t>
            </a:fld>
            <a:endParaRPr lang="en-US"/>
          </a:p>
        </p:txBody>
      </p:sp>
    </p:spTree>
    <p:extLst>
      <p:ext uri="{BB962C8B-B14F-4D97-AF65-F5344CB8AC3E}">
        <p14:creationId xmlns:p14="http://schemas.microsoft.com/office/powerpoint/2010/main" val="1459554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partnership between Mesa County Public</a:t>
            </a:r>
            <a:r>
              <a:rPr lang="en-US" baseline="0" dirty="0" smtClean="0"/>
              <a:t> Library and CO Mesa University. University professors in science fields give a monthly talk at the library on what they do, including a hands-on science activity for the kids. aimed at kids 8-12. program started January 2012.</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12/4/2013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180417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Basalt Public Library has started</a:t>
            </a:r>
            <a:r>
              <a:rPr lang="en-US" baseline="0" dirty="0" smtClean="0"/>
              <a:t> a seed bank. Seeds </a:t>
            </a:r>
            <a:r>
              <a:rPr lang="en-US" dirty="0" smtClean="0"/>
              <a:t>are available for local gardeners and farmers to “check out” with the agreement that they grow them out and </a:t>
            </a:r>
            <a:r>
              <a:rPr lang="en-US" baseline="0" dirty="0" smtClean="0"/>
              <a:t> </a:t>
            </a:r>
            <a:r>
              <a:rPr lang="en-US" dirty="0" smtClean="0"/>
              <a:t>collect some of the seed to return to the library.  The seed of </a:t>
            </a:r>
            <a:r>
              <a:rPr lang="en-US" baseline="0" dirty="0" smtClean="0"/>
              <a:t> </a:t>
            </a:r>
            <a:r>
              <a:rPr lang="en-US" dirty="0" smtClean="0"/>
              <a:t>each new generation we will better adapted to the climate in </a:t>
            </a:r>
            <a:r>
              <a:rPr lang="en-US" baseline="0" dirty="0" smtClean="0"/>
              <a:t> </a:t>
            </a:r>
            <a:r>
              <a:rPr lang="en-US" dirty="0" smtClean="0"/>
              <a:t>the Roaring Fork Valley. They also offer gardening/horticulture</a:t>
            </a:r>
            <a:r>
              <a:rPr lang="en-US" baseline="0" dirty="0" smtClean="0"/>
              <a:t> related programming to go with the seed bank.</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12/4/2013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976808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Mamie </a:t>
            </a:r>
            <a:r>
              <a:rPr lang="en-US" dirty="0" err="1" smtClean="0"/>
              <a:t>Doud</a:t>
            </a:r>
            <a:r>
              <a:rPr lang="en-US" dirty="0" smtClean="0"/>
              <a:t> Eisenhower Public Library offers hands-on science</a:t>
            </a:r>
            <a:r>
              <a:rPr lang="en-US" baseline="0" dirty="0" smtClean="0"/>
              <a:t> programs for kids using expert community volunteers. A volunteer science task force of these volunteers leads the program, coordinating ideas, programming and volunteers. By involving the community, the library is able to offer a very diverse array of science programming from scientists themselves.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12/4/2013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257734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Louisville Public Library is part of the STAR-Net (Science-Technology Activities and Resources for Libraries) network. It’s a national program led by the Space Science Institute’s National Center for Interactive Learning. ALA is a partner. It includes 2 traveling exhibits, hands-on and outreach activities for kids, and training for library staff.</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12/4/2013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277460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Makerspaces</a:t>
            </a:r>
            <a:r>
              <a:rPr lang="en-US" dirty="0" smtClean="0"/>
              <a:t> are collaborative spaces in libraries where people</a:t>
            </a:r>
            <a:r>
              <a:rPr lang="en-US" baseline="0" dirty="0" smtClean="0"/>
              <a:t> interact, engage, and create. Libraries across the country are adding </a:t>
            </a:r>
            <a:r>
              <a:rPr lang="en-US" baseline="0" dirty="0" err="1" smtClean="0"/>
              <a:t>makerspaces</a:t>
            </a:r>
            <a:r>
              <a:rPr lang="en-US" baseline="0" dirty="0" smtClean="0"/>
              <a:t>, including in CO. here at the </a:t>
            </a:r>
            <a:r>
              <a:rPr lang="en-US" baseline="0" dirty="0" err="1" smtClean="0"/>
              <a:t>Anythink</a:t>
            </a:r>
            <a:r>
              <a:rPr lang="en-US" baseline="0" dirty="0" smtClean="0"/>
              <a:t> Wright Farms library in Thornton, teens at the </a:t>
            </a:r>
            <a:r>
              <a:rPr lang="en-US" baseline="0" dirty="0" err="1" smtClean="0"/>
              <a:t>makerspace</a:t>
            </a:r>
            <a:r>
              <a:rPr lang="en-US" baseline="0" dirty="0" smtClean="0"/>
              <a:t> (called “The Studio”) are partnered with creative community members to further the possibilities.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12/4/2013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1678298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12/4/2013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11976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941BF-C029-49C7-B973-5AE68E527125}" type="slidenum">
              <a:rPr lang="en-US" smtClean="0"/>
              <a:t>2</a:t>
            </a:fld>
            <a:endParaRPr lang="en-US"/>
          </a:p>
        </p:txBody>
      </p:sp>
    </p:spTree>
    <p:extLst>
      <p:ext uri="{BB962C8B-B14F-4D97-AF65-F5344CB8AC3E}">
        <p14:creationId xmlns:p14="http://schemas.microsoft.com/office/powerpoint/2010/main" val="2551898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http://blog.firstbook.org/wp-content/uploads/2013/05/summer-slide-infographic-BLOG.jpg</a:t>
            </a:r>
          </a:p>
          <a:p>
            <a:r>
              <a:rPr lang="en-US" dirty="0" smtClean="0"/>
              <a:t>research studies have shown that summer reading participants tend to be regular library users and/or children and teens who tend to be motivated toward reading and capable readers</a:t>
            </a:r>
            <a:endParaRPr lang="en-US" dirty="0"/>
          </a:p>
        </p:txBody>
      </p:sp>
      <p:sp>
        <p:nvSpPr>
          <p:cNvPr id="4" name="Slide Number Placeholder 3"/>
          <p:cNvSpPr>
            <a:spLocks noGrp="1"/>
          </p:cNvSpPr>
          <p:nvPr>
            <p:ph type="sldNum" sz="quarter" idx="10"/>
          </p:nvPr>
        </p:nvSpPr>
        <p:spPr/>
        <p:txBody>
          <a:bodyPr/>
          <a:lstStyle/>
          <a:p>
            <a:fld id="{5A7CC64C-D395-4E4F-B753-EF53515A5B42}" type="slidenum">
              <a:rPr lang="en-US" smtClean="0"/>
              <a:t>32</a:t>
            </a:fld>
            <a:endParaRPr lang="en-US"/>
          </a:p>
        </p:txBody>
      </p:sp>
    </p:spTree>
    <p:extLst>
      <p:ext uri="{BB962C8B-B14F-4D97-AF65-F5344CB8AC3E}">
        <p14:creationId xmlns:p14="http://schemas.microsoft.com/office/powerpoint/2010/main" val="25361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http://summermatters2you.net/why-summer-matters/</a:t>
            </a:r>
            <a:endParaRPr lang="en-US" dirty="0"/>
          </a:p>
        </p:txBody>
      </p:sp>
      <p:sp>
        <p:nvSpPr>
          <p:cNvPr id="4" name="Slide Number Placeholder 3"/>
          <p:cNvSpPr>
            <a:spLocks noGrp="1"/>
          </p:cNvSpPr>
          <p:nvPr>
            <p:ph type="sldNum" sz="quarter" idx="10"/>
          </p:nvPr>
        </p:nvSpPr>
        <p:spPr/>
        <p:txBody>
          <a:bodyPr/>
          <a:lstStyle/>
          <a:p>
            <a:fld id="{5A7CC64C-D395-4E4F-B753-EF53515A5B42}" type="slidenum">
              <a:rPr lang="en-US" smtClean="0"/>
              <a:t>33</a:t>
            </a:fld>
            <a:endParaRPr lang="en-US"/>
          </a:p>
        </p:txBody>
      </p:sp>
    </p:spTree>
    <p:extLst>
      <p:ext uri="{BB962C8B-B14F-4D97-AF65-F5344CB8AC3E}">
        <p14:creationId xmlns:p14="http://schemas.microsoft.com/office/powerpoint/2010/main" val="3455472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from low-income homes have increased summer slide; fewer low-income and less-educated people use public libraries</a:t>
            </a:r>
            <a:endParaRPr lang="en-US" dirty="0" smtClean="0"/>
          </a:p>
          <a:p>
            <a:r>
              <a:rPr lang="en-US" dirty="0" smtClean="0"/>
              <a:t>Conejos, Dacono—SFSP</a:t>
            </a:r>
          </a:p>
          <a:p>
            <a:r>
              <a:rPr lang="en-US" dirty="0" smtClean="0"/>
              <a:t>Nederland--We had a separate reading program for kiddos who would not be able to attend programming called Reading Reward Program. This was a very popular program with our community. </a:t>
            </a:r>
          </a:p>
          <a:p>
            <a:r>
              <a:rPr lang="en-US" dirty="0" smtClean="0"/>
              <a:t>School visits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interconnectionsreport.org/reports/PublicLibraryReport030308.pdf</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0CD941BF-C029-49C7-B973-5AE68E527125}" type="slidenum">
              <a:rPr lang="en-US" smtClean="0"/>
              <a:t>34</a:t>
            </a:fld>
            <a:endParaRPr lang="en-US"/>
          </a:p>
        </p:txBody>
      </p:sp>
    </p:spTree>
    <p:extLst>
      <p:ext uri="{BB962C8B-B14F-4D97-AF65-F5344CB8AC3E}">
        <p14:creationId xmlns:p14="http://schemas.microsoft.com/office/powerpoint/2010/main" val="2224263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Focusing</a:t>
            </a:r>
            <a:r>
              <a:rPr lang="en-US" baseline="0" dirty="0" smtClean="0"/>
              <a:t> on outreach efforts helps libraries </a:t>
            </a:r>
            <a:r>
              <a:rPr lang="en-US" dirty="0" smtClean="0"/>
              <a:t>(a) identify target groups of underserved children, teens, adults or families who have not traditionally participated in the library’s summer reading program, and (b) devise strategies for bringing them into the library—or for bringing the </a:t>
            </a:r>
          </a:p>
          <a:p>
            <a:r>
              <a:rPr lang="en-US" dirty="0" smtClean="0"/>
              <a:t>library to them.</a:t>
            </a:r>
          </a:p>
          <a:p>
            <a:r>
              <a:rPr lang="en-US" dirty="0" smtClean="0"/>
              <a:t>By reaching out to underserved groups who do not traditionally participate in the summer reading program, and by engaging community members who are not regular libraries users and who are not capable readers, libraries can help ensure that their summer reading programs reach their potential, and remain relevant and impactful</a:t>
            </a:r>
          </a:p>
          <a:p>
            <a:r>
              <a:rPr lang="en-US" dirty="0" smtClean="0"/>
              <a:t>To set a goal of reaching </a:t>
            </a:r>
            <a:r>
              <a:rPr lang="en-US" dirty="0" err="1" smtClean="0"/>
              <a:t>nonlibrary</a:t>
            </a:r>
            <a:r>
              <a:rPr lang="en-US" baseline="0" dirty="0" smtClean="0"/>
              <a:t> users--</a:t>
            </a:r>
            <a:r>
              <a:rPr lang="en-US" dirty="0" smtClean="0"/>
              <a:t>identify both the groups you wish to target and the number of people you hope to reach within those groups.</a:t>
            </a:r>
            <a:endParaRPr lang="en-US" dirty="0"/>
          </a:p>
        </p:txBody>
      </p:sp>
      <p:sp>
        <p:nvSpPr>
          <p:cNvPr id="4" name="Slide Number Placeholder 3"/>
          <p:cNvSpPr>
            <a:spLocks noGrp="1"/>
          </p:cNvSpPr>
          <p:nvPr>
            <p:ph type="sldNum" sz="quarter" idx="10"/>
          </p:nvPr>
        </p:nvSpPr>
        <p:spPr/>
        <p:txBody>
          <a:bodyPr/>
          <a:lstStyle/>
          <a:p>
            <a:fld id="{5A7CC64C-D395-4E4F-B753-EF53515A5B42}" type="slidenum">
              <a:rPr lang="en-US" smtClean="0"/>
              <a:t>35</a:t>
            </a:fld>
            <a:endParaRPr lang="en-US"/>
          </a:p>
        </p:txBody>
      </p:sp>
    </p:spTree>
    <p:extLst>
      <p:ext uri="{BB962C8B-B14F-4D97-AF65-F5344CB8AC3E}">
        <p14:creationId xmlns:p14="http://schemas.microsoft.com/office/powerpoint/2010/main" val="133640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CSLP</a:t>
            </a:r>
            <a:r>
              <a:rPr lang="en-US" baseline="0" dirty="0" smtClean="0"/>
              <a:t> window clings</a:t>
            </a:r>
            <a:endParaRPr lang="en-US" dirty="0" smtClean="0"/>
          </a:p>
          <a:p>
            <a:r>
              <a:rPr lang="en-US" dirty="0" smtClean="0"/>
              <a:t>Show</a:t>
            </a:r>
            <a:r>
              <a:rPr lang="en-US" baseline="0" dirty="0" smtClean="0"/>
              <a:t> DVDs</a:t>
            </a:r>
          </a:p>
          <a:p>
            <a:r>
              <a:rPr lang="en-US" baseline="0" dirty="0" smtClean="0"/>
              <a:t>New this year in catalog—generic age items</a:t>
            </a:r>
          </a:p>
          <a:p>
            <a:r>
              <a:rPr lang="en-US" baseline="0" dirty="0" smtClean="0"/>
              <a:t>New this year—catalogs for school partner</a:t>
            </a:r>
          </a:p>
          <a:p>
            <a:r>
              <a:rPr lang="en-US" baseline="0" dirty="0" smtClean="0"/>
              <a:t>Shipping—orders under $55--$6 shipping. Orders between $55 and $450—add 11%. Orders over $450--$50 shipping.</a:t>
            </a:r>
          </a:p>
          <a:p>
            <a:r>
              <a:rPr lang="en-US" baseline="0" dirty="0" smtClean="0"/>
              <a:t>Will be able to order books through the catalog again starting in Nov. Fiction and nonfiction. All under $2. some titles in Spanish</a:t>
            </a:r>
            <a:endParaRPr lang="en-US" dirty="0"/>
          </a:p>
        </p:txBody>
      </p:sp>
      <p:sp>
        <p:nvSpPr>
          <p:cNvPr id="4" name="Slide Number Placeholder 3"/>
          <p:cNvSpPr>
            <a:spLocks noGrp="1"/>
          </p:cNvSpPr>
          <p:nvPr>
            <p:ph type="sldNum" sz="quarter" idx="10"/>
          </p:nvPr>
        </p:nvSpPr>
        <p:spPr/>
        <p:txBody>
          <a:bodyPr/>
          <a:lstStyle/>
          <a:p>
            <a:fld id="{19C6557D-5A17-4793-B18C-ABDE776655CA}" type="slidenum">
              <a:rPr lang="en-US" smtClean="0"/>
              <a:t>4</a:t>
            </a:fld>
            <a:endParaRPr lang="en-US"/>
          </a:p>
        </p:txBody>
      </p:sp>
    </p:spTree>
    <p:extLst>
      <p:ext uri="{BB962C8B-B14F-4D97-AF65-F5344CB8AC3E}">
        <p14:creationId xmlns:p14="http://schemas.microsoft.com/office/powerpoint/2010/main" val="100348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complete your 2013 SRP report you’re automatically registered for the 2014</a:t>
            </a:r>
            <a:r>
              <a:rPr lang="en-US" baseline="0" dirty="0" smtClean="0"/>
              <a:t> program</a:t>
            </a:r>
            <a:endParaRPr lang="en-US" dirty="0"/>
          </a:p>
        </p:txBody>
      </p:sp>
      <p:sp>
        <p:nvSpPr>
          <p:cNvPr id="4" name="Slide Number Placeholder 3"/>
          <p:cNvSpPr>
            <a:spLocks noGrp="1"/>
          </p:cNvSpPr>
          <p:nvPr>
            <p:ph type="sldNum" sz="quarter" idx="10"/>
          </p:nvPr>
        </p:nvSpPr>
        <p:spPr/>
        <p:txBody>
          <a:bodyPr/>
          <a:lstStyle/>
          <a:p>
            <a:fld id="{0CD941BF-C029-49C7-B973-5AE68E527125}" type="slidenum">
              <a:rPr lang="en-US" smtClean="0"/>
              <a:t>9</a:t>
            </a:fld>
            <a:endParaRPr lang="en-US"/>
          </a:p>
        </p:txBody>
      </p:sp>
    </p:spTree>
    <p:extLst>
      <p:ext uri="{BB962C8B-B14F-4D97-AF65-F5344CB8AC3E}">
        <p14:creationId xmlns:p14="http://schemas.microsoft.com/office/powerpoint/2010/main" val="374940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equipment? Telescopes, medical models, microscopes, chemistry kits, what else?</a:t>
            </a:r>
          </a:p>
          <a:p>
            <a:endParaRPr lang="en-US" dirty="0"/>
          </a:p>
        </p:txBody>
      </p:sp>
      <p:sp>
        <p:nvSpPr>
          <p:cNvPr id="4" name="Slide Number Placeholder 3"/>
          <p:cNvSpPr>
            <a:spLocks noGrp="1"/>
          </p:cNvSpPr>
          <p:nvPr>
            <p:ph type="sldNum" sz="quarter" idx="10"/>
          </p:nvPr>
        </p:nvSpPr>
        <p:spPr/>
        <p:txBody>
          <a:bodyPr/>
          <a:lstStyle/>
          <a:p>
            <a:fld id="{19C6557D-5A17-4793-B18C-ABDE776655CA}" type="slidenum">
              <a:rPr lang="en-US" smtClean="0"/>
              <a:t>11</a:t>
            </a:fld>
            <a:endParaRPr lang="en-US"/>
          </a:p>
        </p:txBody>
      </p:sp>
    </p:spTree>
    <p:extLst>
      <p:ext uri="{BB962C8B-B14F-4D97-AF65-F5344CB8AC3E}">
        <p14:creationId xmlns:p14="http://schemas.microsoft.com/office/powerpoint/2010/main" val="132212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941BF-C029-49C7-B973-5AE68E527125}" type="slidenum">
              <a:rPr lang="en-US" smtClean="0"/>
              <a:t>12</a:t>
            </a:fld>
            <a:endParaRPr lang="en-US"/>
          </a:p>
        </p:txBody>
      </p:sp>
    </p:spTree>
    <p:extLst>
      <p:ext uri="{BB962C8B-B14F-4D97-AF65-F5344CB8AC3E}">
        <p14:creationId xmlns:p14="http://schemas.microsoft.com/office/powerpoint/2010/main" val="382178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has shown that reading over the summer unmistakably helps prevent summer slide </a:t>
            </a:r>
            <a:r>
              <a:rPr lang="en-US" dirty="0" smtClean="0"/>
              <a:t>But little research</a:t>
            </a:r>
            <a:r>
              <a:rPr lang="en-US" baseline="0" dirty="0" smtClean="0"/>
              <a:t> has proven that traditional </a:t>
            </a:r>
            <a:r>
              <a:rPr lang="en-US" baseline="0" dirty="0" err="1" smtClean="0"/>
              <a:t>srp’s</a:t>
            </a:r>
            <a:r>
              <a:rPr lang="en-US" baseline="0" dirty="0" smtClean="0"/>
              <a:t> have specific characteristics that help. Here are the proven activities:</a:t>
            </a:r>
            <a:endParaRPr lang="en-US" dirty="0"/>
          </a:p>
        </p:txBody>
      </p:sp>
      <p:sp>
        <p:nvSpPr>
          <p:cNvPr id="4" name="Slide Number Placeholder 3"/>
          <p:cNvSpPr>
            <a:spLocks noGrp="1"/>
          </p:cNvSpPr>
          <p:nvPr>
            <p:ph type="sldNum" sz="quarter" idx="10"/>
          </p:nvPr>
        </p:nvSpPr>
        <p:spPr/>
        <p:txBody>
          <a:bodyPr/>
          <a:lstStyle/>
          <a:p>
            <a:fld id="{19C6557D-5A17-4793-B18C-ABDE776655CA}" type="slidenum">
              <a:rPr lang="en-US" smtClean="0"/>
              <a:t>14</a:t>
            </a:fld>
            <a:endParaRPr lang="en-US"/>
          </a:p>
        </p:txBody>
      </p:sp>
    </p:spTree>
    <p:extLst>
      <p:ext uri="{BB962C8B-B14F-4D97-AF65-F5344CB8AC3E}">
        <p14:creationId xmlns:p14="http://schemas.microsoft.com/office/powerpoint/2010/main" val="385973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take a cue from the teen SRP here to take a spin in the </a:t>
            </a:r>
            <a:r>
              <a:rPr lang="en-US" dirty="0" err="1" smtClean="0"/>
              <a:t>Imaginator</a:t>
            </a:r>
            <a:r>
              <a:rPr lang="en-US" baseline="0" dirty="0" smtClean="0"/>
              <a:t> and imagine different ways to do SRPs.</a:t>
            </a:r>
          </a:p>
        </p:txBody>
      </p:sp>
      <p:sp>
        <p:nvSpPr>
          <p:cNvPr id="4" name="Slide Number Placeholder 3"/>
          <p:cNvSpPr>
            <a:spLocks noGrp="1"/>
          </p:cNvSpPr>
          <p:nvPr>
            <p:ph type="sldNum" sz="quarter" idx="10"/>
          </p:nvPr>
        </p:nvSpPr>
        <p:spPr/>
        <p:txBody>
          <a:bodyPr/>
          <a:lstStyle/>
          <a:p>
            <a:fld id="{0CD941BF-C029-49C7-B973-5AE68E527125}" type="slidenum">
              <a:rPr lang="en-US" smtClean="0"/>
              <a:t>15</a:t>
            </a:fld>
            <a:endParaRPr lang="en-US"/>
          </a:p>
        </p:txBody>
      </p:sp>
    </p:spTree>
    <p:extLst>
      <p:ext uri="{BB962C8B-B14F-4D97-AF65-F5344CB8AC3E}">
        <p14:creationId xmlns:p14="http://schemas.microsoft.com/office/powerpoint/2010/main" val="45760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Examples: </a:t>
            </a:r>
          </a:p>
          <a:p>
            <a:r>
              <a:rPr lang="en-US" baseline="0" dirty="0" smtClean="0"/>
              <a:t>Small changes: family reading logs—Mesa and Pine River,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Medium: </a:t>
            </a:r>
            <a:r>
              <a:rPr lang="en-US" baseline="0" dirty="0" err="1" smtClean="0"/>
              <a:t>Jeffco</a:t>
            </a:r>
            <a:r>
              <a:rPr lang="en-US" baseline="0" dirty="0" smtClean="0"/>
              <a:t> (all Bingo), Poudre (not registering at the start), letting kids create own goals (reading and/or otherwise), Trinidad—donating to charity instead of incentives, La </a:t>
            </a:r>
            <a:r>
              <a:rPr lang="en-US" baseline="0" dirty="0" err="1" smtClean="0"/>
              <a:t>Veta</a:t>
            </a:r>
            <a:r>
              <a:rPr lang="en-US" baseline="0" dirty="0" smtClean="0"/>
              <a:t> (offer family programs rather than separate ones for each age group)</a:t>
            </a:r>
          </a:p>
          <a:p>
            <a:r>
              <a:rPr lang="en-US" baseline="0" dirty="0" smtClean="0"/>
              <a:t>Major: Montrose, </a:t>
            </a:r>
            <a:r>
              <a:rPr lang="en-US" baseline="0" dirty="0" err="1" smtClean="0"/>
              <a:t>Anythink</a:t>
            </a:r>
            <a:r>
              <a:rPr lang="en-US" baseline="0" dirty="0" smtClean="0"/>
              <a:t>, scrap incentives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CD941BF-C029-49C7-B973-5AE68E527125}" type="slidenum">
              <a:rPr lang="en-US" smtClean="0"/>
              <a:t>16</a:t>
            </a:fld>
            <a:endParaRPr lang="en-US"/>
          </a:p>
        </p:txBody>
      </p:sp>
    </p:spTree>
    <p:extLst>
      <p:ext uri="{BB962C8B-B14F-4D97-AF65-F5344CB8AC3E}">
        <p14:creationId xmlns:p14="http://schemas.microsoft.com/office/powerpoint/2010/main" val="150965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6B6C58-D92F-4530-B8B2-D7A9BA47E8B7}" type="slidenum">
              <a:rPr lang="en-US" altLang="en-US"/>
              <a:pPr/>
              <a:t>‹#›</a:t>
            </a:fld>
            <a:endParaRPr lang="en-US" altLang="en-US"/>
          </a:p>
        </p:txBody>
      </p:sp>
    </p:spTree>
    <p:extLst>
      <p:ext uri="{BB962C8B-B14F-4D97-AF65-F5344CB8AC3E}">
        <p14:creationId xmlns:p14="http://schemas.microsoft.com/office/powerpoint/2010/main" val="321712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2">
                    <a:lumMod val="10000"/>
                  </a:schemeClr>
                </a:solidFill>
              </a:defRPr>
            </a:lvl1pPr>
            <a:lvl2pPr>
              <a:defRPr baseline="0">
                <a:solidFill>
                  <a:schemeClr val="tx2">
                    <a:lumMod val="10000"/>
                  </a:schemeClr>
                </a:solidFill>
              </a:defRPr>
            </a:lvl2pPr>
            <a:lvl3pPr>
              <a:defRPr baseline="0">
                <a:solidFill>
                  <a:schemeClr val="tx2">
                    <a:lumMod val="10000"/>
                  </a:schemeClr>
                </a:solidFill>
              </a:defRPr>
            </a:lvl3pPr>
            <a:lvl4pPr>
              <a:defRPr baseline="0">
                <a:solidFill>
                  <a:schemeClr val="tx2">
                    <a:lumMod val="10000"/>
                  </a:schemeClr>
                </a:solidFill>
              </a:defRPr>
            </a:lvl4pPr>
            <a:lvl5pPr>
              <a:defRPr baseline="0">
                <a:solidFill>
                  <a:schemeClr val="tx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80A326-F716-40EF-84C1-7591706E4057}" type="slidenum">
              <a:rPr lang="en-US" altLang="en-US"/>
              <a:pPr/>
              <a:t>‹#›</a:t>
            </a:fld>
            <a:endParaRPr lang="en-US" altLang="en-US"/>
          </a:p>
        </p:txBody>
      </p:sp>
    </p:spTree>
    <p:extLst>
      <p:ext uri="{BB962C8B-B14F-4D97-AF65-F5344CB8AC3E}">
        <p14:creationId xmlns:p14="http://schemas.microsoft.com/office/powerpoint/2010/main" val="399076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0C7B26-0890-483A-A306-DA222414DCB1}" type="slidenum">
              <a:rPr lang="en-US" altLang="en-US"/>
              <a:pPr/>
              <a:t>‹#›</a:t>
            </a:fld>
            <a:endParaRPr lang="en-US" altLang="en-US"/>
          </a:p>
        </p:txBody>
      </p:sp>
    </p:spTree>
    <p:extLst>
      <p:ext uri="{BB962C8B-B14F-4D97-AF65-F5344CB8AC3E}">
        <p14:creationId xmlns:p14="http://schemas.microsoft.com/office/powerpoint/2010/main" val="221890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3581400"/>
          </a:xfrm>
        </p:spPr>
        <p:txBody>
          <a:bodyPr/>
          <a:lstStyle>
            <a:lvl1pPr>
              <a:defRPr sz="2800" baseline="0">
                <a:solidFill>
                  <a:schemeClr val="tx2">
                    <a:lumMod val="10000"/>
                  </a:schemeClr>
                </a:solidFill>
              </a:defRPr>
            </a:lvl1pPr>
            <a:lvl2pPr>
              <a:defRPr sz="2400" baseline="0">
                <a:solidFill>
                  <a:schemeClr val="tx2">
                    <a:lumMod val="10000"/>
                  </a:schemeClr>
                </a:solidFill>
              </a:defRPr>
            </a:lvl2pPr>
            <a:lvl3pPr>
              <a:defRPr sz="2000" baseline="0">
                <a:solidFill>
                  <a:schemeClr val="tx2">
                    <a:lumMod val="10000"/>
                  </a:schemeClr>
                </a:solidFill>
              </a:defRPr>
            </a:lvl3pPr>
            <a:lvl4pPr>
              <a:defRPr sz="1800" baseline="0">
                <a:solidFill>
                  <a:schemeClr val="tx2">
                    <a:lumMod val="10000"/>
                  </a:schemeClr>
                </a:solidFill>
              </a:defRPr>
            </a:lvl4pPr>
            <a:lvl5pPr>
              <a:defRPr sz="1800" baseline="0">
                <a:solidFill>
                  <a:schemeClr val="tx2">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3581400"/>
          </a:xfrm>
        </p:spPr>
        <p:txBody>
          <a:bodyPr/>
          <a:lstStyle>
            <a:lvl1pPr>
              <a:defRPr sz="2800" baseline="0">
                <a:solidFill>
                  <a:schemeClr val="tx2">
                    <a:lumMod val="10000"/>
                  </a:schemeClr>
                </a:solidFill>
              </a:defRPr>
            </a:lvl1pPr>
            <a:lvl2pPr>
              <a:defRPr sz="2400" baseline="0">
                <a:solidFill>
                  <a:schemeClr val="tx2">
                    <a:lumMod val="10000"/>
                  </a:schemeClr>
                </a:solidFill>
              </a:defRPr>
            </a:lvl2pPr>
            <a:lvl3pPr>
              <a:defRPr sz="2000" baseline="0">
                <a:solidFill>
                  <a:schemeClr val="tx2">
                    <a:lumMod val="10000"/>
                  </a:schemeClr>
                </a:solidFill>
              </a:defRPr>
            </a:lvl3pPr>
            <a:lvl4pPr>
              <a:defRPr sz="1800" baseline="0">
                <a:solidFill>
                  <a:schemeClr val="tx2">
                    <a:lumMod val="10000"/>
                  </a:schemeClr>
                </a:solidFill>
              </a:defRPr>
            </a:lvl4pPr>
            <a:lvl5pPr>
              <a:defRPr sz="1800" baseline="0">
                <a:solidFill>
                  <a:schemeClr val="tx2">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A721A8-CCBF-4713-B636-2378EEE803BF}" type="slidenum">
              <a:rPr lang="en-US" altLang="en-US"/>
              <a:pPr/>
              <a:t>‹#›</a:t>
            </a:fld>
            <a:endParaRPr lang="en-US" altLang="en-US"/>
          </a:p>
        </p:txBody>
      </p:sp>
    </p:spTree>
    <p:extLst>
      <p:ext uri="{BB962C8B-B14F-4D97-AF65-F5344CB8AC3E}">
        <p14:creationId xmlns:p14="http://schemas.microsoft.com/office/powerpoint/2010/main" val="157468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lumMod val="1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A5384BC-54E5-44F3-A9E1-C9029B0309A1}" type="slidenum">
              <a:rPr lang="en-US" altLang="en-US"/>
              <a:pPr/>
              <a:t>‹#›</a:t>
            </a:fld>
            <a:endParaRPr lang="en-US" altLang="en-US"/>
          </a:p>
        </p:txBody>
      </p:sp>
    </p:spTree>
    <p:extLst>
      <p:ext uri="{BB962C8B-B14F-4D97-AF65-F5344CB8AC3E}">
        <p14:creationId xmlns:p14="http://schemas.microsoft.com/office/powerpoint/2010/main" val="318658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10000"/>
                  </a:schemeClr>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2BC072E-3238-4D04-8AD8-9031D61D6294}" type="slidenum">
              <a:rPr lang="en-US" altLang="en-US"/>
              <a:pPr/>
              <a:t>‹#›</a:t>
            </a:fld>
            <a:endParaRPr lang="en-US" altLang="en-US"/>
          </a:p>
        </p:txBody>
      </p:sp>
    </p:spTree>
    <p:extLst>
      <p:ext uri="{BB962C8B-B14F-4D97-AF65-F5344CB8AC3E}">
        <p14:creationId xmlns:p14="http://schemas.microsoft.com/office/powerpoint/2010/main" val="126557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E7B9266-F564-42AB-B75E-BE9B67749CCD}" type="slidenum">
              <a:rPr lang="en-US" altLang="en-US"/>
              <a:pPr/>
              <a:t>‹#›</a:t>
            </a:fld>
            <a:endParaRPr lang="en-US" altLang="en-US"/>
          </a:p>
        </p:txBody>
      </p:sp>
    </p:spTree>
    <p:extLst>
      <p:ext uri="{BB962C8B-B14F-4D97-AF65-F5344CB8AC3E}">
        <p14:creationId xmlns:p14="http://schemas.microsoft.com/office/powerpoint/2010/main" val="331207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3AFC62-43B6-43E7-B095-069CDA330CF1}" type="slidenum">
              <a:rPr lang="en-US" altLang="en-US"/>
              <a:pPr/>
              <a:t>‹#›</a:t>
            </a:fld>
            <a:endParaRPr lang="en-US" altLang="en-US"/>
          </a:p>
        </p:txBody>
      </p:sp>
    </p:spTree>
    <p:extLst>
      <p:ext uri="{BB962C8B-B14F-4D97-AF65-F5344CB8AC3E}">
        <p14:creationId xmlns:p14="http://schemas.microsoft.com/office/powerpoint/2010/main" val="54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D579C3-F8A5-4411-9064-0E8CB566BBF5}" type="slidenum">
              <a:rPr lang="en-US" altLang="en-US"/>
              <a:pPr/>
              <a:t>‹#›</a:t>
            </a:fld>
            <a:endParaRPr lang="en-US" altLang="en-US"/>
          </a:p>
        </p:txBody>
      </p:sp>
    </p:spTree>
    <p:extLst>
      <p:ext uri="{BB962C8B-B14F-4D97-AF65-F5344CB8AC3E}">
        <p14:creationId xmlns:p14="http://schemas.microsoft.com/office/powerpoint/2010/main" val="244869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19812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B72F0C8-2C39-4E81-A3CA-2B117B0DE241}" type="slidenum">
              <a:rPr lang="en-US" altLang="en-US"/>
              <a:pPr/>
              <a:t>‹#›</a:t>
            </a:fld>
            <a:endParaRPr lang="en-US" altLang="en-US"/>
          </a:p>
        </p:txBody>
      </p:sp>
      <p:sp>
        <p:nvSpPr>
          <p:cNvPr id="1031" name="Rectangle 7"/>
          <p:cNvSpPr>
            <a:spLocks noChangeArrowheads="1"/>
          </p:cNvSpPr>
          <p:nvPr userDrawn="1"/>
        </p:nvSpPr>
        <p:spPr bwMode="auto">
          <a:xfrm>
            <a:off x="403225" y="-184150"/>
            <a:ext cx="184150" cy="457200"/>
          </a:xfrm>
          <a:prstGeom prst="rect">
            <a:avLst/>
          </a:prstGeom>
          <a:noFill/>
          <a:ln w="9525">
            <a:noFill/>
            <a:miter lim="800000"/>
            <a:headEnd/>
            <a:tailEnd/>
          </a:ln>
        </p:spPr>
        <p:txBody>
          <a:bodyPr wrap="none">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0" fontAlgn="base" hangingPunct="0">
        <a:spcBef>
          <a:spcPct val="0"/>
        </a:spcBef>
        <a:spcAft>
          <a:spcPct val="0"/>
        </a:spcAft>
        <a:defRPr sz="4400">
          <a:solidFill>
            <a:schemeClr val="tx2">
              <a:lumMod val="10000"/>
            </a:schemeClr>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bg1"/>
          </a:solidFill>
          <a:latin typeface="+mn-lt"/>
          <a:ea typeface="ヒラギノ角ゴ Pro W3" charset="-128"/>
          <a:cs typeface="ヒラギノ角ゴ Pro W3" charset="-128"/>
        </a:defRPr>
      </a:lvl4pPr>
      <a:lvl5pPr marL="2057400" indent="-228600" algn="l" rtl="0" eaLnBrk="0" fontAlgn="base" hangingPunct="0">
        <a:spcBef>
          <a:spcPct val="20000"/>
        </a:spcBef>
        <a:spcAft>
          <a:spcPct val="0"/>
        </a:spcAft>
        <a:buChar char="»"/>
        <a:defRPr sz="2000">
          <a:solidFill>
            <a:schemeClr val="bg1"/>
          </a:solidFill>
          <a:latin typeface="+mn-lt"/>
          <a:ea typeface="ヒラギノ角ゴ Pro W3" charset="-128"/>
          <a:cs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ostonchildrensmuseum.org/sites/default/files/pdfs/STEMGuid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hyperlink" Target="http://www.achievement.org/autodoc/page/goo1int-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articles.chicagotribune.com/2003-01-23/news/0301230350_1_fossilized-dinosaur-embryos-paleontology-science-academ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66800" y="914400"/>
            <a:ext cx="7337323" cy="4208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037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Colorado SRP </a:t>
            </a:r>
            <a:r>
              <a:rPr lang="en-US" i="1" dirty="0" smtClean="0"/>
              <a:t>cont.</a:t>
            </a:r>
            <a:endParaRPr lang="en-US" i="1" dirty="0"/>
          </a:p>
        </p:txBody>
      </p:sp>
      <p:sp>
        <p:nvSpPr>
          <p:cNvPr id="3" name="Content Placeholder 2"/>
          <p:cNvSpPr>
            <a:spLocks noGrp="1"/>
          </p:cNvSpPr>
          <p:nvPr>
            <p:ph idx="1"/>
          </p:nvPr>
        </p:nvSpPr>
        <p:spPr/>
        <p:txBody>
          <a:bodyPr/>
          <a:lstStyle/>
          <a:p>
            <a:pPr marL="0" indent="0">
              <a:buNone/>
            </a:pPr>
            <a:r>
              <a:rPr lang="en-US" dirty="0" smtClean="0"/>
              <a:t>Teen kits:</a:t>
            </a:r>
          </a:p>
          <a:p>
            <a:r>
              <a:rPr lang="en-US" dirty="0" smtClean="0"/>
              <a:t>5 small posters</a:t>
            </a:r>
          </a:p>
          <a:p>
            <a:r>
              <a:rPr lang="en-US" dirty="0" smtClean="0"/>
              <a:t>1 pack bookmarks (200)</a:t>
            </a:r>
          </a:p>
          <a:p>
            <a:r>
              <a:rPr lang="en-US" dirty="0" smtClean="0"/>
              <a:t>1 rubber stamp</a:t>
            </a:r>
          </a:p>
          <a:p>
            <a:r>
              <a:rPr lang="en-US" dirty="0" smtClean="0"/>
              <a:t>1 pack mini-buttons (5)</a:t>
            </a:r>
          </a:p>
          <a:p>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5088241"/>
            <a:ext cx="5486400" cy="1755648"/>
          </a:xfrm>
          <a:prstGeom prst="rect">
            <a:avLst/>
          </a:prstGeom>
        </p:spPr>
      </p:pic>
    </p:spTree>
    <p:extLst>
      <p:ext uri="{BB962C8B-B14F-4D97-AF65-F5344CB8AC3E}">
        <p14:creationId xmlns:p14="http://schemas.microsoft.com/office/powerpoint/2010/main" val="627127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Mini-Grants</a:t>
            </a:r>
            <a:endParaRPr lang="en-US" dirty="0"/>
          </a:p>
        </p:txBody>
      </p:sp>
      <p:sp>
        <p:nvSpPr>
          <p:cNvPr id="3" name="Content Placeholder 2"/>
          <p:cNvSpPr>
            <a:spLocks noGrp="1"/>
          </p:cNvSpPr>
          <p:nvPr>
            <p:ph idx="1"/>
          </p:nvPr>
        </p:nvSpPr>
        <p:spPr>
          <a:xfrm>
            <a:off x="304800" y="1981200"/>
            <a:ext cx="8382000" cy="3581400"/>
          </a:xfrm>
        </p:spPr>
        <p:txBody>
          <a:bodyPr/>
          <a:lstStyle/>
          <a:p>
            <a:pPr marL="0" indent="0" algn="ctr">
              <a:buNone/>
            </a:pPr>
            <a:r>
              <a:rPr lang="en-US" dirty="0" smtClean="0"/>
              <a:t>2014 focus: STEM</a:t>
            </a:r>
          </a:p>
          <a:p>
            <a:pPr marL="0" indent="0" algn="ctr">
              <a:buNone/>
            </a:pPr>
            <a:endParaRPr lang="en-US" sz="1200" dirty="0"/>
          </a:p>
          <a:p>
            <a:pPr marL="0" indent="0" algn="ctr">
              <a:buNone/>
            </a:pPr>
            <a:r>
              <a:rPr lang="en-US" dirty="0" smtClean="0"/>
              <a:t>Purchase STEM-related books for any age</a:t>
            </a:r>
            <a:br>
              <a:rPr lang="en-US" dirty="0" smtClean="0"/>
            </a:br>
            <a:endParaRPr lang="en-US" sz="1400" dirty="0" smtClean="0"/>
          </a:p>
          <a:p>
            <a:pPr marL="0" indent="0" algn="ctr">
              <a:buNone/>
            </a:pPr>
            <a:r>
              <a:rPr lang="en-US" dirty="0" smtClean="0"/>
              <a:t>and/or</a:t>
            </a:r>
            <a:br>
              <a:rPr lang="en-US" dirty="0" smtClean="0"/>
            </a:br>
            <a:endParaRPr lang="en-US" sz="1400" dirty="0" smtClean="0"/>
          </a:p>
          <a:p>
            <a:pPr marL="0" indent="0" algn="ctr">
              <a:buNone/>
            </a:pPr>
            <a:r>
              <a:rPr lang="en-US" dirty="0" smtClean="0"/>
              <a:t>Purchase STEM-related equipment for </a:t>
            </a:r>
            <a:br>
              <a:rPr lang="en-US" dirty="0" smtClean="0"/>
            </a:br>
            <a:r>
              <a:rPr lang="en-US" dirty="0" smtClean="0"/>
              <a:t>in-library use and/or to circulate</a:t>
            </a:r>
          </a:p>
        </p:txBody>
      </p:sp>
    </p:spTree>
    <p:extLst>
      <p:ext uri="{BB962C8B-B14F-4D97-AF65-F5344CB8AC3E}">
        <p14:creationId xmlns:p14="http://schemas.microsoft.com/office/powerpoint/2010/main" val="427252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a:t>
            </a:r>
            <a:r>
              <a:rPr lang="en-US" dirty="0" smtClean="0"/>
              <a:t>SRP Evaluations</a:t>
            </a:r>
            <a:endParaRPr lang="en-US" dirty="0"/>
          </a:p>
        </p:txBody>
      </p:sp>
      <p:sp>
        <p:nvSpPr>
          <p:cNvPr id="3" name="Content Placeholder 2"/>
          <p:cNvSpPr>
            <a:spLocks noGrp="1"/>
          </p:cNvSpPr>
          <p:nvPr>
            <p:ph idx="1"/>
          </p:nvPr>
        </p:nvSpPr>
        <p:spPr>
          <a:xfrm>
            <a:off x="685800" y="2133600"/>
            <a:ext cx="7772400" cy="3581400"/>
          </a:xfrm>
        </p:spPr>
        <p:txBody>
          <a:bodyPr/>
          <a:lstStyle/>
          <a:p>
            <a:r>
              <a:rPr lang="en-US" dirty="0" smtClean="0"/>
              <a:t>Library evaluation</a:t>
            </a:r>
            <a:br>
              <a:rPr lang="en-US" dirty="0" smtClean="0"/>
            </a:br>
            <a:endParaRPr lang="en-US" dirty="0" smtClean="0"/>
          </a:p>
          <a:p>
            <a:r>
              <a:rPr lang="en-US" dirty="0" smtClean="0"/>
              <a:t>New: Parent evaluation (optional)</a:t>
            </a:r>
            <a:endParaRPr lang="en-US" dirty="0"/>
          </a:p>
        </p:txBody>
      </p:sp>
    </p:spTree>
    <p:extLst>
      <p:ext uri="{BB962C8B-B14F-4D97-AF65-F5344CB8AC3E}">
        <p14:creationId xmlns:p14="http://schemas.microsoft.com/office/powerpoint/2010/main" val="3776382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Thinking Ahead?</a:t>
            </a:r>
            <a:endParaRPr lang="en-US" dirty="0"/>
          </a:p>
        </p:txBody>
      </p:sp>
      <p:sp>
        <p:nvSpPr>
          <p:cNvPr id="3" name="Content Placeholder 2"/>
          <p:cNvSpPr>
            <a:spLocks noGrp="1"/>
          </p:cNvSpPr>
          <p:nvPr>
            <p:ph idx="1"/>
          </p:nvPr>
        </p:nvSpPr>
        <p:spPr>
          <a:xfrm>
            <a:off x="762000" y="1447800"/>
            <a:ext cx="8001000" cy="4495800"/>
          </a:xfrm>
        </p:spPr>
        <p:txBody>
          <a:bodyPr/>
          <a:lstStyle/>
          <a:p>
            <a:pPr marL="0" indent="0">
              <a:buNone/>
            </a:pPr>
            <a:r>
              <a:rPr lang="en-US" dirty="0" smtClean="0"/>
              <a:t>2015 SRP Theme: Heroes</a:t>
            </a:r>
          </a:p>
          <a:p>
            <a:pPr marL="0" indent="0">
              <a:buNone/>
            </a:pPr>
            <a:r>
              <a:rPr lang="en-US" dirty="0" smtClean="0"/>
              <a:t>Slogans:</a:t>
            </a:r>
          </a:p>
          <a:p>
            <a:r>
              <a:rPr lang="en-US" dirty="0" smtClean="0"/>
              <a:t>Children: Every Hero Has a Story</a:t>
            </a:r>
          </a:p>
          <a:p>
            <a:r>
              <a:rPr lang="en-US" dirty="0" smtClean="0"/>
              <a:t>Teens: Unmask!</a:t>
            </a:r>
          </a:p>
          <a:p>
            <a:r>
              <a:rPr lang="en-US" dirty="0" smtClean="0"/>
              <a:t>Adult: Escape the Ordinary</a:t>
            </a:r>
          </a:p>
          <a:p>
            <a:endParaRPr lang="en-US" sz="2400" dirty="0"/>
          </a:p>
          <a:p>
            <a:pPr marL="0" indent="0">
              <a:buNone/>
            </a:pPr>
            <a:r>
              <a:rPr lang="en-US" dirty="0" smtClean="0"/>
              <a:t>2016 SRP Theme: </a:t>
            </a:r>
            <a:r>
              <a:rPr lang="en-US" dirty="0"/>
              <a:t>Wellness/Fitness/Sports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901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SRPs?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019802"/>
              </p:ext>
            </p:extLst>
          </p:nvPr>
        </p:nvGraphicFramePr>
        <p:xfrm>
          <a:off x="304800" y="1600200"/>
          <a:ext cx="8610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005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422353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sz="4000" dirty="0" smtClean="0"/>
              <a:t>6 Standards of SRPs:</a:t>
            </a:r>
          </a:p>
          <a:p>
            <a:pPr marL="0" indent="0">
              <a:buNone/>
            </a:pPr>
            <a:endParaRPr lang="en-US" dirty="0" smtClean="0"/>
          </a:p>
          <a:p>
            <a:r>
              <a:rPr lang="en-US" sz="3600" dirty="0" smtClean="0"/>
              <a:t>Register participants at the beginning</a:t>
            </a:r>
            <a:br>
              <a:rPr lang="en-US" sz="3600" dirty="0" smtClean="0"/>
            </a:br>
            <a:endParaRPr lang="en-US" sz="3600" dirty="0" smtClean="0"/>
          </a:p>
          <a:p>
            <a:r>
              <a:rPr lang="en-US" sz="3600" dirty="0"/>
              <a:t>Track </a:t>
            </a:r>
            <a:r>
              <a:rPr lang="en-US" sz="3600" dirty="0" smtClean="0"/>
              <a:t>reading by reading log</a:t>
            </a:r>
            <a:br>
              <a:rPr lang="en-US" sz="3600" dirty="0" smtClean="0"/>
            </a:br>
            <a:endParaRPr lang="en-US" sz="3600" dirty="0"/>
          </a:p>
          <a:p>
            <a:r>
              <a:rPr lang="en-US" sz="3600" dirty="0"/>
              <a:t>Have 2-4 </a:t>
            </a:r>
            <a:r>
              <a:rPr lang="en-US" sz="3600" dirty="0" smtClean="0"/>
              <a:t>levels of completion</a:t>
            </a:r>
          </a:p>
        </p:txBody>
      </p:sp>
    </p:spTree>
    <p:extLst>
      <p:ext uri="{BB962C8B-B14F-4D97-AF65-F5344CB8AC3E}">
        <p14:creationId xmlns:p14="http://schemas.microsoft.com/office/powerpoint/2010/main" val="1217540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sz="4000" dirty="0" smtClean="0"/>
              <a:t>6 Standards of SRPs:</a:t>
            </a:r>
          </a:p>
          <a:p>
            <a:pPr marL="0" indent="0">
              <a:buNone/>
            </a:pPr>
            <a:endParaRPr lang="en-US" dirty="0" smtClean="0"/>
          </a:p>
          <a:p>
            <a:r>
              <a:rPr lang="en-US" sz="3600" dirty="0"/>
              <a:t>Have SRPs for different age </a:t>
            </a:r>
            <a:r>
              <a:rPr lang="en-US" sz="3600" dirty="0" smtClean="0"/>
              <a:t>groups</a:t>
            </a:r>
            <a:br>
              <a:rPr lang="en-US" sz="3600" dirty="0" smtClean="0"/>
            </a:br>
            <a:endParaRPr lang="en-US" sz="3600" dirty="0"/>
          </a:p>
          <a:p>
            <a:r>
              <a:rPr lang="en-US" sz="3600" dirty="0"/>
              <a:t>Give items, books, gift certificates, or passes as </a:t>
            </a:r>
            <a:r>
              <a:rPr lang="en-US" sz="3600" dirty="0" smtClean="0"/>
              <a:t>incentives</a:t>
            </a:r>
            <a:br>
              <a:rPr lang="en-US" sz="3600" dirty="0" smtClean="0"/>
            </a:br>
            <a:endParaRPr lang="en-US" sz="3600" dirty="0"/>
          </a:p>
          <a:p>
            <a:r>
              <a:rPr lang="en-US" sz="3600" dirty="0"/>
              <a:t>Must be done the same way each year</a:t>
            </a:r>
          </a:p>
        </p:txBody>
      </p:sp>
    </p:spTree>
    <p:extLst>
      <p:ext uri="{BB962C8B-B14F-4D97-AF65-F5344CB8AC3E}">
        <p14:creationId xmlns:p14="http://schemas.microsoft.com/office/powerpoint/2010/main" val="4275905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5800" y="1066800"/>
            <a:ext cx="7928335" cy="431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681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STEM?</a:t>
            </a:r>
            <a:endParaRPr lang="en-US" dirty="0"/>
          </a:p>
        </p:txBody>
      </p:sp>
      <p:sp>
        <p:nvSpPr>
          <p:cNvPr id="3" name="Content Placeholder 2"/>
          <p:cNvSpPr>
            <a:spLocks noGrp="1"/>
          </p:cNvSpPr>
          <p:nvPr>
            <p:ph idx="1"/>
          </p:nvPr>
        </p:nvSpPr>
        <p:spPr>
          <a:xfrm>
            <a:off x="685800" y="1676400"/>
            <a:ext cx="7772400" cy="3962400"/>
          </a:xfrm>
        </p:spPr>
        <p:txBody>
          <a:bodyPr/>
          <a:lstStyle/>
          <a:p>
            <a:pPr marL="0" indent="0" algn="ctr">
              <a:buNone/>
            </a:pPr>
            <a:r>
              <a:rPr lang="en-US" dirty="0" smtClean="0"/>
              <a:t>National Science Foundation coined the term STEM in 2001.</a:t>
            </a:r>
          </a:p>
          <a:p>
            <a:pPr marL="0" indent="0" algn="ctr">
              <a:buNone/>
            </a:pPr>
            <a:endParaRPr lang="en-US" dirty="0" smtClean="0"/>
          </a:p>
          <a:p>
            <a:pPr marL="0" indent="0" algn="ctr">
              <a:buNone/>
            </a:pPr>
            <a:r>
              <a:rPr lang="en-US" dirty="0" smtClean="0"/>
              <a:t>The following 4 definitions for kids are from Boston Children’s Museum, STEM Sprouts Teaching Guide</a:t>
            </a:r>
            <a:endParaRPr lang="en-US" dirty="0"/>
          </a:p>
          <a:p>
            <a:pPr marL="0" indent="0" algn="ctr">
              <a:buNone/>
            </a:pPr>
            <a:r>
              <a:rPr lang="en-US" sz="2400" dirty="0" smtClean="0">
                <a:hlinkClick r:id="rId2"/>
              </a:rPr>
              <a:t>www.bostonchildrensmuseum.org/sites/default/files/pdfs/STEMGuide.pdf</a:t>
            </a:r>
            <a:r>
              <a:rPr lang="en-US" sz="2400" dirty="0" smtClean="0"/>
              <a:t> </a:t>
            </a:r>
          </a:p>
        </p:txBody>
      </p:sp>
    </p:spTree>
    <p:extLst>
      <p:ext uri="{BB962C8B-B14F-4D97-AF65-F5344CB8AC3E}">
        <p14:creationId xmlns:p14="http://schemas.microsoft.com/office/powerpoint/2010/main" val="277472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1086678" y="1752600"/>
            <a:ext cx="3962400" cy="2667000"/>
          </a:xfrm>
        </p:spPr>
        <p:txBody>
          <a:bodyPr/>
          <a:lstStyle/>
          <a:p>
            <a:r>
              <a:rPr lang="en-US" dirty="0" smtClean="0">
                <a:solidFill>
                  <a:schemeClr val="tx2">
                    <a:lumMod val="10000"/>
                  </a:schemeClr>
                </a:solidFill>
              </a:rPr>
              <a:t>SRP 2014</a:t>
            </a:r>
            <a:br>
              <a:rPr lang="en-US" dirty="0" smtClean="0">
                <a:solidFill>
                  <a:schemeClr val="tx2">
                    <a:lumMod val="10000"/>
                  </a:schemeClr>
                </a:solidFill>
              </a:rPr>
            </a:br>
            <a:endParaRPr lang="en-US" dirty="0" smtClean="0">
              <a:solidFill>
                <a:schemeClr val="tx2">
                  <a:lumMod val="10000"/>
                </a:schemeClr>
              </a:solidFill>
            </a:endParaRPr>
          </a:p>
          <a:p>
            <a:r>
              <a:rPr lang="en-US" dirty="0" smtClean="0">
                <a:solidFill>
                  <a:schemeClr val="tx2">
                    <a:lumMod val="10000"/>
                  </a:schemeClr>
                </a:solidFill>
              </a:rPr>
              <a:t>Alternative SRPs</a:t>
            </a:r>
            <a:br>
              <a:rPr lang="en-US" dirty="0" smtClean="0">
                <a:solidFill>
                  <a:schemeClr val="tx2">
                    <a:lumMod val="10000"/>
                  </a:schemeClr>
                </a:solidFill>
              </a:rPr>
            </a:br>
            <a:endParaRPr lang="en-US" dirty="0" smtClean="0">
              <a:solidFill>
                <a:schemeClr val="tx2">
                  <a:lumMod val="10000"/>
                </a:schemeClr>
              </a:solidFill>
            </a:endParaRPr>
          </a:p>
          <a:p>
            <a:r>
              <a:rPr lang="en-US" dirty="0" smtClean="0"/>
              <a:t>STEM</a:t>
            </a:r>
            <a:endParaRPr lang="en-US" dirty="0"/>
          </a:p>
        </p:txBody>
      </p:sp>
      <p:sp>
        <p:nvSpPr>
          <p:cNvPr id="5" name="Content Placeholder 2"/>
          <p:cNvSpPr txBox="1">
            <a:spLocks/>
          </p:cNvSpPr>
          <p:nvPr/>
        </p:nvSpPr>
        <p:spPr bwMode="auto">
          <a:xfrm>
            <a:off x="5049078" y="16764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bg1"/>
                </a:solidFill>
                <a:latin typeface="+mn-lt"/>
                <a:ea typeface="ヒラギノ角ゴ Pro W3" charset="-128"/>
                <a:cs typeface="ヒラギノ角ゴ Pro W3" charset="-128"/>
              </a:defRPr>
            </a:lvl4pPr>
            <a:lvl5pPr marL="2057400" indent="-228600" algn="l" rtl="0" eaLnBrk="0" fontAlgn="base" hangingPunct="0">
              <a:spcBef>
                <a:spcPct val="20000"/>
              </a:spcBef>
              <a:spcAft>
                <a:spcPct val="0"/>
              </a:spcAft>
              <a:buChar char="»"/>
              <a:defRPr sz="2000">
                <a:solidFill>
                  <a:schemeClr val="bg1"/>
                </a:solidFill>
                <a:latin typeface="+mn-lt"/>
                <a:ea typeface="ヒラギノ角ゴ Pro W3" charset="-128"/>
                <a:cs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kern="0" dirty="0" smtClean="0">
                <a:solidFill>
                  <a:schemeClr val="tx2">
                    <a:lumMod val="10000"/>
                  </a:schemeClr>
                </a:solidFill>
              </a:rPr>
              <a:t>STEAM</a:t>
            </a:r>
            <a:br>
              <a:rPr lang="en-US" kern="0" dirty="0" smtClean="0">
                <a:solidFill>
                  <a:schemeClr val="tx2">
                    <a:lumMod val="10000"/>
                  </a:schemeClr>
                </a:solidFill>
              </a:rPr>
            </a:br>
            <a:endParaRPr lang="en-US" kern="0" dirty="0">
              <a:solidFill>
                <a:schemeClr val="tx2">
                  <a:lumMod val="10000"/>
                </a:schemeClr>
              </a:solidFill>
            </a:endParaRPr>
          </a:p>
          <a:p>
            <a:r>
              <a:rPr lang="en-US" kern="0" dirty="0" smtClean="0">
                <a:solidFill>
                  <a:schemeClr val="tx2">
                    <a:lumMod val="10000"/>
                  </a:schemeClr>
                </a:solidFill>
              </a:rPr>
              <a:t>STEM in libraries</a:t>
            </a:r>
            <a:br>
              <a:rPr lang="en-US" kern="0" dirty="0" smtClean="0">
                <a:solidFill>
                  <a:schemeClr val="tx2">
                    <a:lumMod val="10000"/>
                  </a:schemeClr>
                </a:solidFill>
              </a:rPr>
            </a:br>
            <a:endParaRPr lang="en-US" kern="0" dirty="0" smtClean="0">
              <a:solidFill>
                <a:schemeClr val="tx2">
                  <a:lumMod val="10000"/>
                </a:schemeClr>
              </a:solidFill>
            </a:endParaRPr>
          </a:p>
          <a:p>
            <a:r>
              <a:rPr lang="en-US" kern="0" dirty="0" smtClean="0">
                <a:solidFill>
                  <a:schemeClr val="tx2">
                    <a:lumMod val="10000"/>
                  </a:schemeClr>
                </a:solidFill>
              </a:rPr>
              <a:t>Outreach</a:t>
            </a:r>
          </a:p>
          <a:p>
            <a:endParaRPr lang="en-US" kern="0" dirty="0"/>
          </a:p>
        </p:txBody>
      </p:sp>
      <p:sp>
        <p:nvSpPr>
          <p:cNvPr id="4" name="TextBox 3"/>
          <p:cNvSpPr txBox="1"/>
          <p:nvPr/>
        </p:nvSpPr>
        <p:spPr>
          <a:xfrm>
            <a:off x="3797063" y="4584410"/>
            <a:ext cx="1683657" cy="584775"/>
          </a:xfrm>
          <a:prstGeom prst="rect">
            <a:avLst/>
          </a:prstGeom>
          <a:noFill/>
        </p:spPr>
        <p:txBody>
          <a:bodyPr wrap="square" rtlCol="0">
            <a:spAutoFit/>
          </a:bodyPr>
          <a:lstStyle/>
          <a:p>
            <a:r>
              <a:rPr lang="en-US" sz="3200" dirty="0">
                <a:solidFill>
                  <a:schemeClr val="tx2">
                    <a:lumMod val="10000"/>
                  </a:schemeClr>
                </a:solidFill>
                <a:latin typeface="+mn-lt"/>
                <a:ea typeface="+mn-ea"/>
              </a:rPr>
              <a:t>Other?</a:t>
            </a:r>
          </a:p>
        </p:txBody>
      </p:sp>
    </p:spTree>
    <p:extLst>
      <p:ext uri="{BB962C8B-B14F-4D97-AF65-F5344CB8AC3E}">
        <p14:creationId xmlns:p14="http://schemas.microsoft.com/office/powerpoint/2010/main" val="2113197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&amp; Technology</a:t>
            </a:r>
            <a:endParaRPr lang="en-US" dirty="0"/>
          </a:p>
        </p:txBody>
      </p:sp>
      <p:sp>
        <p:nvSpPr>
          <p:cNvPr id="3" name="Content Placeholder 2"/>
          <p:cNvSpPr>
            <a:spLocks noGrp="1"/>
          </p:cNvSpPr>
          <p:nvPr>
            <p:ph idx="1"/>
          </p:nvPr>
        </p:nvSpPr>
        <p:spPr/>
        <p:txBody>
          <a:bodyPr/>
          <a:lstStyle/>
          <a:p>
            <a:r>
              <a:rPr lang="en-US" sz="2800" dirty="0"/>
              <a:t>Science is a way of thinking. Science is observing and experimenting, making predictions, sharing discoveries, asking questions, and wondering how things work</a:t>
            </a:r>
            <a:r>
              <a:rPr lang="en-US" sz="2800" dirty="0" smtClean="0"/>
              <a:t>.</a:t>
            </a:r>
            <a:br>
              <a:rPr lang="en-US" sz="2800" dirty="0" smtClean="0"/>
            </a:br>
            <a:endParaRPr lang="en-US" sz="2800" dirty="0" smtClean="0"/>
          </a:p>
          <a:p>
            <a:r>
              <a:rPr lang="en-US" sz="2800" dirty="0"/>
              <a:t>Technology is a way of </a:t>
            </a:r>
            <a:r>
              <a:rPr lang="en-US" sz="2800" dirty="0" smtClean="0"/>
              <a:t>doing. Technology </a:t>
            </a:r>
            <a:r>
              <a:rPr lang="en-US" sz="2800" dirty="0"/>
              <a:t>is using tools, being inventive, identifying problems, and making things work.</a:t>
            </a:r>
          </a:p>
          <a:p>
            <a:endParaRPr lang="en-US" dirty="0"/>
          </a:p>
          <a:p>
            <a:endParaRPr lang="en-US" dirty="0"/>
          </a:p>
        </p:txBody>
      </p:sp>
    </p:spTree>
    <p:extLst>
      <p:ext uri="{BB962C8B-B14F-4D97-AF65-F5344CB8AC3E}">
        <p14:creationId xmlns:p14="http://schemas.microsoft.com/office/powerpoint/2010/main" val="1071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&amp; Math</a:t>
            </a:r>
            <a:endParaRPr lang="en-US" dirty="0"/>
          </a:p>
        </p:txBody>
      </p:sp>
      <p:sp>
        <p:nvSpPr>
          <p:cNvPr id="3" name="Content Placeholder 2"/>
          <p:cNvSpPr>
            <a:spLocks noGrp="1"/>
          </p:cNvSpPr>
          <p:nvPr>
            <p:ph idx="1"/>
          </p:nvPr>
        </p:nvSpPr>
        <p:spPr>
          <a:xfrm>
            <a:off x="685800" y="1752600"/>
            <a:ext cx="7772400" cy="3581400"/>
          </a:xfrm>
        </p:spPr>
        <p:txBody>
          <a:bodyPr/>
          <a:lstStyle/>
          <a:p>
            <a:r>
              <a:rPr lang="en-US" sz="2800" dirty="0"/>
              <a:t>Engineering is a way of doing. Engineering is solving problems, using a variety of materials, designing and creating, and building things that work</a:t>
            </a:r>
            <a:r>
              <a:rPr lang="en-US" sz="2800" dirty="0" smtClean="0"/>
              <a:t>.</a:t>
            </a:r>
            <a:endParaRPr lang="en-US" sz="2800" dirty="0"/>
          </a:p>
          <a:p>
            <a:r>
              <a:rPr lang="en-US" sz="2800" dirty="0"/>
              <a:t>Math is a way of measuring. Math is sequencing (1, 2, 3, 4…), patterning (1, 2, 1, 2, 1, 2…), and exploring shapes (triangle, square, circle), volume (holds more or less), and size (bigger, less than).</a:t>
            </a:r>
          </a:p>
          <a:p>
            <a:endParaRPr lang="en-US" dirty="0"/>
          </a:p>
        </p:txBody>
      </p:sp>
    </p:spTree>
    <p:extLst>
      <p:ext uri="{BB962C8B-B14F-4D97-AF65-F5344CB8AC3E}">
        <p14:creationId xmlns:p14="http://schemas.microsoft.com/office/powerpoint/2010/main" val="209119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06635890"/>
              </p:ext>
            </p:extLst>
          </p:nvPr>
        </p:nvGraphicFramePr>
        <p:xfrm>
          <a:off x="152400" y="152400"/>
          <a:ext cx="8839200" cy="647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Bent Arrow 2"/>
          <p:cNvSpPr/>
          <p:nvPr/>
        </p:nvSpPr>
        <p:spPr bwMode="auto">
          <a:xfrm rot="10800000">
            <a:off x="2590798" y="4474096"/>
            <a:ext cx="5257800" cy="1791346"/>
          </a:xfrm>
          <a:prstGeom prst="bentArrow">
            <a:avLst>
              <a:gd name="adj1" fmla="val 25000"/>
              <a:gd name="adj2" fmla="val 24168"/>
              <a:gd name="adj3" fmla="val 25000"/>
              <a:gd name="adj4" fmla="val 4291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0" lang="en-US" sz="1900" b="0" i="0" u="none" strike="noStrike" cap="none" normalizeH="0" baseline="0" dirty="0">
              <a:ln>
                <a:noFill/>
              </a:ln>
              <a:solidFill>
                <a:schemeClr val="tx2">
                  <a:lumMod val="10000"/>
                </a:schemeClr>
              </a:solidFill>
              <a:effectLst/>
              <a:cs typeface="ＭＳ Ｐゴシック" charset="-128"/>
            </a:endParaRPr>
          </a:p>
        </p:txBody>
      </p:sp>
      <p:sp>
        <p:nvSpPr>
          <p:cNvPr id="8" name="Bent Arrow 7"/>
          <p:cNvSpPr/>
          <p:nvPr/>
        </p:nvSpPr>
        <p:spPr bwMode="auto">
          <a:xfrm flipH="1">
            <a:off x="2666998" y="734386"/>
            <a:ext cx="5105401" cy="2237414"/>
          </a:xfrm>
          <a:prstGeom prst="bentArrow">
            <a:avLst>
              <a:gd name="adj1" fmla="val 25000"/>
              <a:gd name="adj2" fmla="val 28632"/>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2">
                  <a:lumMod val="10000"/>
                </a:schemeClr>
              </a:solidFill>
              <a:effectLst/>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2">
                    <a:lumMod val="10000"/>
                  </a:schemeClr>
                </a:solidFill>
                <a:cs typeface="ＭＳ Ｐゴシック" charset="-128"/>
              </a:rPr>
              <a:t> </a:t>
            </a:r>
            <a:r>
              <a:rPr lang="en-US" sz="1900" dirty="0" smtClean="0">
                <a:solidFill>
                  <a:schemeClr val="tx2">
                    <a:lumMod val="10000"/>
                  </a:schemeClr>
                </a:solidFill>
                <a:cs typeface="ＭＳ Ｐゴシック" charset="-128"/>
              </a:rPr>
              <a:t>p</a:t>
            </a:r>
            <a:r>
              <a:rPr kumimoji="0" lang="en-US" sz="1900" b="0" i="0" u="none" strike="noStrike" cap="none" normalizeH="0" baseline="0" dirty="0" smtClean="0">
                <a:ln>
                  <a:noFill/>
                </a:ln>
                <a:solidFill>
                  <a:schemeClr val="tx2">
                    <a:lumMod val="10000"/>
                  </a:schemeClr>
                </a:solidFill>
                <a:effectLst/>
                <a:cs typeface="ＭＳ Ｐゴシック" charset="-128"/>
              </a:rPr>
              <a:t>rovides tools to deepen</a:t>
            </a:r>
            <a:r>
              <a:rPr kumimoji="0" lang="en-US" sz="1900" b="0" i="0" u="none" strike="noStrike" cap="none" normalizeH="0" dirty="0" smtClean="0">
                <a:ln>
                  <a:noFill/>
                </a:ln>
                <a:solidFill>
                  <a:schemeClr val="tx2">
                    <a:lumMod val="10000"/>
                  </a:schemeClr>
                </a:solidFill>
                <a:effectLst/>
                <a:cs typeface="ＭＳ Ｐゴシック" charset="-128"/>
              </a:rPr>
              <a:t> &amp; provide context</a:t>
            </a:r>
            <a:endParaRPr kumimoji="0" lang="en-US" sz="1900" b="0" i="0" u="none" strike="noStrike" cap="none" normalizeH="0" baseline="0" dirty="0">
              <a:ln>
                <a:noFill/>
              </a:ln>
              <a:solidFill>
                <a:schemeClr val="tx2">
                  <a:lumMod val="10000"/>
                </a:schemeClr>
              </a:solidFill>
              <a:effectLst/>
              <a:cs typeface="ＭＳ Ｐゴシック" charset="-128"/>
            </a:endParaRPr>
          </a:p>
        </p:txBody>
      </p:sp>
      <p:sp>
        <p:nvSpPr>
          <p:cNvPr id="9" name="TextBox 8"/>
          <p:cNvSpPr txBox="1"/>
          <p:nvPr/>
        </p:nvSpPr>
        <p:spPr>
          <a:xfrm rot="3198831">
            <a:off x="1025455" y="2017986"/>
            <a:ext cx="2005677" cy="369332"/>
          </a:xfrm>
          <a:prstGeom prst="rect">
            <a:avLst/>
          </a:prstGeom>
          <a:noFill/>
        </p:spPr>
        <p:txBody>
          <a:bodyPr wrap="none" rtlCol="0">
            <a:spAutoFit/>
          </a:bodyPr>
          <a:lstStyle/>
          <a:p>
            <a:r>
              <a:rPr lang="en-US" sz="1800" dirty="0" smtClean="0">
                <a:solidFill>
                  <a:schemeClr val="tx2">
                    <a:lumMod val="10000"/>
                  </a:schemeClr>
                </a:solidFill>
              </a:rPr>
              <a:t>Prepares us to do</a:t>
            </a:r>
            <a:endParaRPr lang="en-US" sz="1800" dirty="0">
              <a:solidFill>
                <a:schemeClr val="tx2">
                  <a:lumMod val="10000"/>
                </a:schemeClr>
              </a:solidFill>
            </a:endParaRPr>
          </a:p>
        </p:txBody>
      </p:sp>
      <p:sp>
        <p:nvSpPr>
          <p:cNvPr id="12" name="TextBox 11"/>
          <p:cNvSpPr txBox="1"/>
          <p:nvPr/>
        </p:nvSpPr>
        <p:spPr>
          <a:xfrm>
            <a:off x="2775509" y="5649581"/>
            <a:ext cx="5024012" cy="384721"/>
          </a:xfrm>
          <a:prstGeom prst="rect">
            <a:avLst/>
          </a:prstGeom>
          <a:noFill/>
        </p:spPr>
        <p:txBody>
          <a:bodyPr wrap="square" rtlCol="0">
            <a:spAutoFit/>
          </a:bodyPr>
          <a:lstStyle/>
          <a:p>
            <a:r>
              <a:rPr lang="en-US" sz="1900" dirty="0" smtClean="0">
                <a:solidFill>
                  <a:schemeClr val="tx2">
                    <a:lumMod val="10000"/>
                  </a:schemeClr>
                </a:solidFill>
                <a:cs typeface="ＭＳ Ｐゴシック" charset="-128"/>
              </a:rPr>
              <a:t>p</a:t>
            </a:r>
            <a:r>
              <a:rPr kumimoji="0" lang="en-US" sz="1900" b="0" i="0" u="none" strike="noStrike" cap="none" normalizeH="0" baseline="0" dirty="0" smtClean="0">
                <a:ln>
                  <a:noFill/>
                </a:ln>
                <a:solidFill>
                  <a:schemeClr val="tx2">
                    <a:lumMod val="10000"/>
                  </a:schemeClr>
                </a:solidFill>
                <a:effectLst/>
                <a:cs typeface="ＭＳ Ｐゴシック" charset="-128"/>
              </a:rPr>
              <a:t>rovides tools to deepen</a:t>
            </a:r>
            <a:r>
              <a:rPr kumimoji="0" lang="en-US" sz="1900" b="0" i="0" u="none" strike="noStrike" cap="none" normalizeH="0" dirty="0" smtClean="0">
                <a:ln>
                  <a:noFill/>
                </a:ln>
                <a:solidFill>
                  <a:schemeClr val="tx2">
                    <a:lumMod val="10000"/>
                  </a:schemeClr>
                </a:solidFill>
                <a:effectLst/>
                <a:cs typeface="ＭＳ Ｐゴシック" charset="-128"/>
              </a:rPr>
              <a:t> &amp; provide context</a:t>
            </a:r>
            <a:endParaRPr kumimoji="0" lang="en-US" sz="1900" b="0" i="0" u="none" strike="noStrike" cap="none" normalizeH="0" baseline="0" dirty="0" smtClean="0">
              <a:ln>
                <a:noFill/>
              </a:ln>
              <a:solidFill>
                <a:schemeClr val="tx2">
                  <a:lumMod val="10000"/>
                </a:schemeClr>
              </a:solidFill>
              <a:effectLst/>
              <a:cs typeface="ＭＳ Ｐゴシック" charset="-128"/>
            </a:endParaRPr>
          </a:p>
        </p:txBody>
      </p:sp>
      <p:sp>
        <p:nvSpPr>
          <p:cNvPr id="14" name="TextBox 13"/>
          <p:cNvSpPr txBox="1"/>
          <p:nvPr/>
        </p:nvSpPr>
        <p:spPr>
          <a:xfrm>
            <a:off x="4648200" y="3433465"/>
            <a:ext cx="1762021" cy="646331"/>
          </a:xfrm>
          <a:prstGeom prst="rect">
            <a:avLst/>
          </a:prstGeom>
          <a:noFill/>
        </p:spPr>
        <p:txBody>
          <a:bodyPr wrap="none" rtlCol="0">
            <a:spAutoFit/>
          </a:bodyPr>
          <a:lstStyle/>
          <a:p>
            <a:r>
              <a:rPr lang="en-US" sz="1800" dirty="0" smtClean="0">
                <a:solidFill>
                  <a:schemeClr val="tx2">
                    <a:lumMod val="10000"/>
                  </a:schemeClr>
                </a:solidFill>
              </a:rPr>
              <a:t>Leads to the </a:t>
            </a:r>
            <a:br>
              <a:rPr lang="en-US" sz="1800" dirty="0" smtClean="0">
                <a:solidFill>
                  <a:schemeClr val="tx2">
                    <a:lumMod val="10000"/>
                  </a:schemeClr>
                </a:solidFill>
              </a:rPr>
            </a:br>
            <a:r>
              <a:rPr lang="en-US" sz="1800" dirty="0" smtClean="0">
                <a:solidFill>
                  <a:schemeClr val="tx2">
                    <a:lumMod val="10000"/>
                  </a:schemeClr>
                </a:solidFill>
              </a:rPr>
              <a:t>development of</a:t>
            </a:r>
            <a:endParaRPr lang="en-US" sz="1800" dirty="0">
              <a:solidFill>
                <a:schemeClr val="tx2">
                  <a:lumMod val="10000"/>
                </a:schemeClr>
              </a:solidFill>
            </a:endParaRPr>
          </a:p>
        </p:txBody>
      </p:sp>
      <p:sp>
        <p:nvSpPr>
          <p:cNvPr id="16" name="TextBox 15"/>
          <p:cNvSpPr txBox="1"/>
          <p:nvPr/>
        </p:nvSpPr>
        <p:spPr>
          <a:xfrm rot="19617043">
            <a:off x="709953" y="4483407"/>
            <a:ext cx="2005677" cy="369332"/>
          </a:xfrm>
          <a:prstGeom prst="rect">
            <a:avLst/>
          </a:prstGeom>
          <a:noFill/>
        </p:spPr>
        <p:txBody>
          <a:bodyPr wrap="none" rtlCol="0">
            <a:spAutoFit/>
          </a:bodyPr>
          <a:lstStyle/>
          <a:p>
            <a:r>
              <a:rPr lang="en-US" sz="1800" dirty="0" smtClean="0">
                <a:solidFill>
                  <a:schemeClr val="tx2">
                    <a:lumMod val="10000"/>
                  </a:schemeClr>
                </a:solidFill>
              </a:rPr>
              <a:t>Prepares us to do</a:t>
            </a:r>
            <a:endParaRPr lang="en-US" sz="1800" dirty="0">
              <a:solidFill>
                <a:schemeClr val="tx2">
                  <a:lumMod val="10000"/>
                </a:schemeClr>
              </a:solidFill>
            </a:endParaRPr>
          </a:p>
        </p:txBody>
      </p:sp>
      <p:sp>
        <p:nvSpPr>
          <p:cNvPr id="5" name="TextBox 4"/>
          <p:cNvSpPr txBox="1"/>
          <p:nvPr/>
        </p:nvSpPr>
        <p:spPr>
          <a:xfrm rot="5400000">
            <a:off x="85944" y="3241105"/>
            <a:ext cx="1204176" cy="384721"/>
          </a:xfrm>
          <a:prstGeom prst="rect">
            <a:avLst/>
          </a:prstGeom>
          <a:noFill/>
        </p:spPr>
        <p:txBody>
          <a:bodyPr wrap="none" rtlCol="0">
            <a:spAutoFit/>
          </a:bodyPr>
          <a:lstStyle/>
          <a:p>
            <a:r>
              <a:rPr lang="en-US" sz="1900" dirty="0" smtClean="0">
                <a:solidFill>
                  <a:schemeClr val="tx2">
                    <a:lumMod val="10000"/>
                  </a:schemeClr>
                </a:solidFill>
              </a:rPr>
              <a:t>Relies on</a:t>
            </a:r>
            <a:endParaRPr lang="en-US" sz="1900" dirty="0">
              <a:solidFill>
                <a:schemeClr val="tx2">
                  <a:lumMod val="10000"/>
                </a:schemeClr>
              </a:solidFill>
            </a:endParaRPr>
          </a:p>
        </p:txBody>
      </p:sp>
    </p:spTree>
    <p:extLst>
      <p:ext uri="{BB962C8B-B14F-4D97-AF65-F5344CB8AC3E}">
        <p14:creationId xmlns:p14="http://schemas.microsoft.com/office/powerpoint/2010/main" val="1442853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STEM in libraries?</a:t>
            </a:r>
            <a:endParaRPr lang="en-US" dirty="0"/>
          </a:p>
        </p:txBody>
      </p:sp>
      <p:sp>
        <p:nvSpPr>
          <p:cNvPr id="3" name="Content Placeholder 2"/>
          <p:cNvSpPr>
            <a:spLocks noGrp="1"/>
          </p:cNvSpPr>
          <p:nvPr>
            <p:ph idx="1"/>
          </p:nvPr>
        </p:nvSpPr>
        <p:spPr>
          <a:xfrm>
            <a:off x="762000" y="1676400"/>
            <a:ext cx="7772400" cy="4267200"/>
          </a:xfrm>
        </p:spPr>
        <p:txBody>
          <a:bodyPr>
            <a:normAutofit fontScale="92500" lnSpcReduction="20000"/>
          </a:bodyPr>
          <a:lstStyle/>
          <a:p>
            <a:pPr marL="0" indent="0" algn="ctr">
              <a:buNone/>
            </a:pPr>
            <a:r>
              <a:rPr lang="en-US" sz="3000" dirty="0" smtClean="0"/>
              <a:t>Public libraries have had a tremendous effect on some scientists:</a:t>
            </a:r>
            <a:endParaRPr lang="en-US" sz="3000" dirty="0"/>
          </a:p>
          <a:p>
            <a:pPr marL="0" indent="0">
              <a:buNone/>
            </a:pPr>
            <a:endParaRPr lang="en-US" dirty="0" smtClean="0"/>
          </a:p>
          <a:p>
            <a:pPr marL="0" indent="0">
              <a:buNone/>
            </a:pPr>
            <a:r>
              <a:rPr lang="en-US" sz="3000" dirty="0" smtClean="0"/>
              <a:t>Interviews with Jane </a:t>
            </a:r>
            <a:r>
              <a:rPr lang="en-US" sz="3000" dirty="0" err="1" smtClean="0"/>
              <a:t>Goodall</a:t>
            </a:r>
            <a:r>
              <a:rPr lang="en-US" sz="3000" dirty="0" smtClean="0"/>
              <a:t>:</a:t>
            </a:r>
          </a:p>
          <a:p>
            <a:pPr marL="0" indent="0">
              <a:buNone/>
            </a:pPr>
            <a:r>
              <a:rPr lang="en-US" sz="3000" dirty="0" smtClean="0">
                <a:hlinkClick r:id="rId3"/>
              </a:rPr>
              <a:t>www.achievement.org/autodoc/page/goo1int-5</a:t>
            </a:r>
            <a:endParaRPr lang="en-US" sz="3000" dirty="0" smtClean="0"/>
          </a:p>
          <a:p>
            <a:pPr marL="0" indent="0">
              <a:buNone/>
            </a:pPr>
            <a:endParaRPr lang="en-US" sz="3000" dirty="0"/>
          </a:p>
          <a:p>
            <a:pPr marL="0" indent="0">
              <a:buNone/>
            </a:pPr>
            <a:r>
              <a:rPr lang="en-US" sz="3000" dirty="0" smtClean="0"/>
              <a:t>Article about Jack Horner, paleontologist:</a:t>
            </a:r>
          </a:p>
          <a:p>
            <a:pPr marL="0" indent="0">
              <a:buNone/>
            </a:pPr>
            <a:r>
              <a:rPr lang="en-US" sz="3000" dirty="0" smtClean="0">
                <a:hlinkClick r:id="rId4"/>
              </a:rPr>
              <a:t>articles.chicagotribune.com/2003-01-23/news/0301230350_1_fossilized-dinosaur-embryos-paleontology-science-academy</a:t>
            </a:r>
            <a:r>
              <a:rPr lang="en-US" sz="3000" dirty="0" smtClean="0"/>
              <a:t> </a:t>
            </a:r>
            <a:endParaRPr lang="en-US" sz="3000" dirty="0"/>
          </a:p>
        </p:txBody>
      </p:sp>
    </p:spTree>
    <p:extLst>
      <p:ext uri="{BB962C8B-B14F-4D97-AF65-F5344CB8AC3E}">
        <p14:creationId xmlns:p14="http://schemas.microsoft.com/office/powerpoint/2010/main" val="2940615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07893" cy="4407408"/>
          </a:xfrm>
        </p:spPr>
        <p:txBody>
          <a:bodyPr/>
          <a:lstStyle/>
          <a:p>
            <a:r>
              <a:rPr lang="en-US" dirty="0" smtClean="0"/>
              <a:t>After school programs</a:t>
            </a:r>
          </a:p>
          <a:p>
            <a:r>
              <a:rPr lang="en-US" dirty="0"/>
              <a:t>Family events</a:t>
            </a:r>
          </a:p>
          <a:p>
            <a:r>
              <a:rPr lang="en-US" dirty="0" smtClean="0"/>
              <a:t>Monthly programs</a:t>
            </a:r>
          </a:p>
          <a:p>
            <a:r>
              <a:rPr lang="en-US" dirty="0" smtClean="0"/>
              <a:t>Summer reading program</a:t>
            </a:r>
          </a:p>
          <a:p>
            <a:r>
              <a:rPr lang="en-US" dirty="0" err="1" smtClean="0"/>
              <a:t>Makerspaces</a:t>
            </a:r>
            <a:endParaRPr lang="en-US" dirty="0" smtClean="0"/>
          </a:p>
          <a:p>
            <a:r>
              <a:rPr lang="en-US" dirty="0" smtClean="0"/>
              <a:t>Exhibits </a:t>
            </a:r>
          </a:p>
          <a:p>
            <a:r>
              <a:rPr lang="en-US" dirty="0" smtClean="0"/>
              <a:t>Ongoing services</a:t>
            </a:r>
            <a:endParaRPr lang="en-US" dirty="0"/>
          </a:p>
        </p:txBody>
      </p:sp>
      <p:sp>
        <p:nvSpPr>
          <p:cNvPr id="3" name="Title 2"/>
          <p:cNvSpPr>
            <a:spLocks noGrp="1"/>
          </p:cNvSpPr>
          <p:nvPr>
            <p:ph type="title"/>
          </p:nvPr>
        </p:nvSpPr>
        <p:spPr/>
        <p:txBody>
          <a:bodyPr/>
          <a:lstStyle/>
          <a:p>
            <a:r>
              <a:rPr lang="en-US" dirty="0" smtClean="0"/>
              <a:t>STEM in Libraries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1356839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dirty="0" smtClean="0"/>
              <a:t>Mesa County Public Library</a:t>
            </a:r>
          </a:p>
          <a:p>
            <a:pPr marL="45720" indent="0">
              <a:buNone/>
            </a:pPr>
            <a:endParaRPr lang="en-US" dirty="0"/>
          </a:p>
        </p:txBody>
      </p:sp>
      <p:sp>
        <p:nvSpPr>
          <p:cNvPr id="3" name="Title 2"/>
          <p:cNvSpPr>
            <a:spLocks noGrp="1"/>
          </p:cNvSpPr>
          <p:nvPr>
            <p:ph type="title"/>
          </p:nvPr>
        </p:nvSpPr>
        <p:spPr/>
        <p:txBody>
          <a:bodyPr/>
          <a:lstStyle/>
          <a:p>
            <a:r>
              <a:rPr lang="en-US" dirty="0" smtClean="0"/>
              <a:t>Junior Scientist Program</a:t>
            </a:r>
            <a:endParaRPr lang="en-US"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735771">
            <a:off x="1661456" y="2976540"/>
            <a:ext cx="2754329" cy="356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58372">
            <a:off x="4997785" y="2959023"/>
            <a:ext cx="2636075" cy="342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861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dirty="0" smtClean="0"/>
              <a:t>Basalt Public Library &amp; West Custer County Library District</a:t>
            </a:r>
            <a:endParaRPr lang="en-US" dirty="0"/>
          </a:p>
        </p:txBody>
      </p:sp>
      <p:sp>
        <p:nvSpPr>
          <p:cNvPr id="3" name="Title 2"/>
          <p:cNvSpPr>
            <a:spLocks noGrp="1"/>
          </p:cNvSpPr>
          <p:nvPr>
            <p:ph type="title"/>
          </p:nvPr>
        </p:nvSpPr>
        <p:spPr/>
        <p:txBody>
          <a:bodyPr/>
          <a:lstStyle/>
          <a:p>
            <a:r>
              <a:rPr lang="en-US" dirty="0" smtClean="0"/>
              <a:t>Seed Banks</a:t>
            </a:r>
            <a:endParaRPr lang="en-US"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883" y="3124200"/>
            <a:ext cx="4352804" cy="244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crmpi.org/CRMPI/Basalt_Seed_Library_files/DSC_02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733800"/>
            <a:ext cx="3781524" cy="252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85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dirty="0" smtClean="0"/>
              <a:t>Mamie </a:t>
            </a:r>
            <a:r>
              <a:rPr lang="en-US" dirty="0" err="1"/>
              <a:t>Doud</a:t>
            </a:r>
            <a:r>
              <a:rPr lang="en-US" dirty="0"/>
              <a:t> Eisenhower Public </a:t>
            </a:r>
            <a:r>
              <a:rPr lang="en-US" dirty="0" smtClean="0"/>
              <a:t>Library, Broomfield</a:t>
            </a:r>
            <a:endParaRPr lang="en-US" dirty="0"/>
          </a:p>
        </p:txBody>
      </p:sp>
      <p:sp>
        <p:nvSpPr>
          <p:cNvPr id="3" name="Title 2"/>
          <p:cNvSpPr>
            <a:spLocks noGrp="1"/>
          </p:cNvSpPr>
          <p:nvPr>
            <p:ph type="title"/>
          </p:nvPr>
        </p:nvSpPr>
        <p:spPr/>
        <p:txBody>
          <a:bodyPr/>
          <a:lstStyle/>
          <a:p>
            <a:r>
              <a:rPr lang="en-US" dirty="0" smtClean="0"/>
              <a:t>Science Task Force</a:t>
            </a:r>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1097356">
            <a:off x="1911272" y="3203855"/>
            <a:ext cx="2370856" cy="31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669833">
            <a:off x="4413516" y="3242621"/>
            <a:ext cx="2311595" cy="308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264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477" y="2819400"/>
            <a:ext cx="3151683" cy="20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pPr marL="45720" indent="0" algn="ctr">
              <a:buNone/>
            </a:pPr>
            <a:r>
              <a:rPr lang="en-US" dirty="0" smtClean="0"/>
              <a:t>Louisville </a:t>
            </a:r>
            <a:r>
              <a:rPr lang="en-US" dirty="0"/>
              <a:t>Public Library</a:t>
            </a:r>
          </a:p>
        </p:txBody>
      </p:sp>
      <p:sp>
        <p:nvSpPr>
          <p:cNvPr id="3" name="Title 2"/>
          <p:cNvSpPr>
            <a:spLocks noGrp="1"/>
          </p:cNvSpPr>
          <p:nvPr>
            <p:ph type="title"/>
          </p:nvPr>
        </p:nvSpPr>
        <p:spPr/>
        <p:txBody>
          <a:bodyPr/>
          <a:lstStyle/>
          <a:p>
            <a:r>
              <a:rPr lang="en-US" dirty="0" smtClean="0"/>
              <a:t>STAR-Net Libraries</a:t>
            </a:r>
            <a:endParaRPr lang="en-US" dirty="0"/>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3200" y="3505200"/>
            <a:ext cx="2119442" cy="318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80160" y="3089578"/>
            <a:ext cx="2973040" cy="293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933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09506">
            <a:off x="4600485" y="3396820"/>
            <a:ext cx="3441700" cy="2297636"/>
          </a:xfrm>
          <a:prstGeom prst="rect">
            <a:avLst/>
          </a:prstGeom>
        </p:spPr>
      </p:pic>
      <p:sp>
        <p:nvSpPr>
          <p:cNvPr id="2" name="Title 1"/>
          <p:cNvSpPr>
            <a:spLocks noGrp="1"/>
          </p:cNvSpPr>
          <p:nvPr>
            <p:ph type="title"/>
          </p:nvPr>
        </p:nvSpPr>
        <p:spPr/>
        <p:txBody>
          <a:bodyPr/>
          <a:lstStyle/>
          <a:p>
            <a:r>
              <a:rPr lang="en-US" dirty="0" smtClean="0"/>
              <a:t>Embryology Program</a:t>
            </a:r>
            <a:endParaRPr lang="en-US" dirty="0"/>
          </a:p>
        </p:txBody>
      </p:sp>
      <p:sp>
        <p:nvSpPr>
          <p:cNvPr id="3" name="Content Placeholder 2"/>
          <p:cNvSpPr>
            <a:spLocks noGrp="1"/>
          </p:cNvSpPr>
          <p:nvPr>
            <p:ph idx="1"/>
          </p:nvPr>
        </p:nvSpPr>
        <p:spPr/>
        <p:txBody>
          <a:bodyPr/>
          <a:lstStyle/>
          <a:p>
            <a:pPr marL="0" indent="0" algn="ctr">
              <a:buNone/>
            </a:pPr>
            <a:r>
              <a:rPr lang="en-US" dirty="0" err="1" smtClean="0"/>
              <a:t>Anythink</a:t>
            </a:r>
            <a:r>
              <a:rPr lang="en-US" dirty="0" smtClean="0"/>
              <a:t> Libraries</a:t>
            </a:r>
            <a:endParaRPr lang="en-US" dirty="0"/>
          </a:p>
        </p:txBody>
      </p:sp>
      <p:pic>
        <p:nvPicPr>
          <p:cNvPr id="4" name="Picture 3" descr="http://www.anythinklibraries.org/sites/default/files/imagecache/one-third-main/paige_and_chick.jpg"/>
          <p:cNvPicPr/>
          <p:nvPr/>
        </p:nvPicPr>
        <p:blipFill>
          <a:blip r:embed="rId4">
            <a:extLst>
              <a:ext uri="{28A0092B-C50C-407E-A947-70E740481C1C}">
                <a14:useLocalDpi xmlns:a14="http://schemas.microsoft.com/office/drawing/2010/main" val="0"/>
              </a:ext>
            </a:extLst>
          </a:blip>
          <a:srcRect/>
          <a:stretch>
            <a:fillRect/>
          </a:stretch>
        </p:blipFill>
        <p:spPr bwMode="auto">
          <a:xfrm rot="689123">
            <a:off x="2398273" y="3216947"/>
            <a:ext cx="2105501" cy="2647142"/>
          </a:xfrm>
          <a:prstGeom prst="rect">
            <a:avLst/>
          </a:prstGeom>
          <a:noFill/>
          <a:ln>
            <a:noFill/>
          </a:ln>
        </p:spPr>
      </p:pic>
    </p:spTree>
    <p:extLst>
      <p:ext uri="{BB962C8B-B14F-4D97-AF65-F5344CB8AC3E}">
        <p14:creationId xmlns:p14="http://schemas.microsoft.com/office/powerpoint/2010/main" val="3062074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normAutofit/>
          </a:bodyPr>
          <a:lstStyle/>
          <a:p>
            <a:r>
              <a:rPr lang="en-US" dirty="0"/>
              <a:t>Workshop Outcomes</a:t>
            </a:r>
          </a:p>
        </p:txBody>
      </p:sp>
      <p:sp>
        <p:nvSpPr>
          <p:cNvPr id="3" name="Content Placeholder 2"/>
          <p:cNvSpPr>
            <a:spLocks noGrp="1"/>
          </p:cNvSpPr>
          <p:nvPr>
            <p:ph idx="1"/>
          </p:nvPr>
        </p:nvSpPr>
        <p:spPr>
          <a:xfrm>
            <a:off x="457200" y="1295400"/>
            <a:ext cx="8229600" cy="4724400"/>
          </a:xfrm>
        </p:spPr>
        <p:txBody>
          <a:bodyPr>
            <a:normAutofit/>
          </a:bodyPr>
          <a:lstStyle/>
          <a:p>
            <a:pPr>
              <a:spcBef>
                <a:spcPts val="1800"/>
              </a:spcBef>
            </a:pPr>
            <a:r>
              <a:rPr lang="en-US" dirty="0" smtClean="0"/>
              <a:t>Discover innovative </a:t>
            </a:r>
            <a:r>
              <a:rPr lang="en-US" dirty="0"/>
              <a:t>approaches to SRPs</a:t>
            </a:r>
          </a:p>
          <a:p>
            <a:pPr>
              <a:spcBef>
                <a:spcPts val="1800"/>
              </a:spcBef>
            </a:pPr>
            <a:r>
              <a:rPr lang="en-US" dirty="0" smtClean="0"/>
              <a:t>Delve into STEM and STEAM</a:t>
            </a:r>
          </a:p>
          <a:p>
            <a:pPr>
              <a:spcBef>
                <a:spcPts val="1800"/>
              </a:spcBef>
            </a:pPr>
            <a:r>
              <a:rPr lang="en-US" dirty="0"/>
              <a:t>Why’s and how’s of outreach</a:t>
            </a:r>
          </a:p>
          <a:p>
            <a:pPr>
              <a:spcBef>
                <a:spcPts val="1800"/>
              </a:spcBef>
            </a:pPr>
            <a:r>
              <a:rPr lang="en-US" dirty="0" smtClean="0"/>
              <a:t>Create ideas—and plans!—for your library</a:t>
            </a:r>
          </a:p>
          <a:p>
            <a:pPr>
              <a:spcBef>
                <a:spcPts val="1800"/>
              </a:spcBef>
            </a:pPr>
            <a:r>
              <a:rPr lang="en-US" dirty="0" smtClean="0"/>
              <a:t>Connect </a:t>
            </a:r>
            <a:r>
              <a:rPr lang="en-US" dirty="0"/>
              <a:t>with </a:t>
            </a:r>
            <a:r>
              <a:rPr lang="en-US" dirty="0" smtClean="0"/>
              <a:t>colleagues</a:t>
            </a:r>
          </a:p>
          <a:p>
            <a:pPr>
              <a:spcBef>
                <a:spcPts val="1800"/>
              </a:spcBef>
            </a:pPr>
            <a:r>
              <a:rPr lang="en-US" dirty="0" smtClean="0"/>
              <a:t>Have fun &amp; feel energized</a:t>
            </a:r>
            <a:endParaRPr lang="en-US" dirty="0"/>
          </a:p>
        </p:txBody>
      </p:sp>
    </p:spTree>
    <p:extLst>
      <p:ext uri="{BB962C8B-B14F-4D97-AF65-F5344CB8AC3E}">
        <p14:creationId xmlns:p14="http://schemas.microsoft.com/office/powerpoint/2010/main" val="3447423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dirty="0" smtClean="0"/>
              <a:t>Multiple Libraries</a:t>
            </a:r>
            <a:endParaRPr lang="en-US" dirty="0"/>
          </a:p>
        </p:txBody>
      </p:sp>
      <p:sp>
        <p:nvSpPr>
          <p:cNvPr id="3" name="Title 2"/>
          <p:cNvSpPr>
            <a:spLocks noGrp="1"/>
          </p:cNvSpPr>
          <p:nvPr>
            <p:ph type="title"/>
          </p:nvPr>
        </p:nvSpPr>
        <p:spPr/>
        <p:txBody>
          <a:bodyPr/>
          <a:lstStyle/>
          <a:p>
            <a:r>
              <a:rPr lang="en-US" dirty="0" err="1" smtClean="0"/>
              <a:t>Makerspaces</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8712">
            <a:off x="4405456" y="3048652"/>
            <a:ext cx="3332750" cy="25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45049">
            <a:off x="814640" y="3206882"/>
            <a:ext cx="3438548" cy="229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636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Colorado Teen Video Contest</a:t>
            </a:r>
            <a:endParaRPr lang="en-US" dirty="0"/>
          </a:p>
        </p:txBody>
      </p:sp>
      <p:sp>
        <p:nvSpPr>
          <p:cNvPr id="2" name="TextBox 1"/>
          <p:cNvSpPr txBox="1"/>
          <p:nvPr/>
        </p:nvSpPr>
        <p:spPr>
          <a:xfrm>
            <a:off x="3124200" y="1981200"/>
            <a:ext cx="3352800" cy="584775"/>
          </a:xfrm>
          <a:prstGeom prst="rect">
            <a:avLst/>
          </a:prstGeom>
          <a:noFill/>
        </p:spPr>
        <p:txBody>
          <a:bodyPr wrap="square" rtlCol="0">
            <a:spAutoFit/>
          </a:bodyPr>
          <a:lstStyle/>
          <a:p>
            <a:r>
              <a:rPr lang="en-US" sz="3200" dirty="0" smtClean="0">
                <a:solidFill>
                  <a:schemeClr val="tx2">
                    <a:lumMod val="10000"/>
                  </a:schemeClr>
                </a:solidFill>
              </a:rPr>
              <a:t>Multiple Libraries</a:t>
            </a:r>
            <a:endParaRPr lang="en-US" sz="3200" dirty="0">
              <a:solidFill>
                <a:schemeClr val="tx2">
                  <a:lumMod val="10000"/>
                </a:schemeClr>
              </a:solidFill>
            </a:endParaRPr>
          </a:p>
        </p:txBody>
      </p:sp>
      <p:pic>
        <p:nvPicPr>
          <p:cNvPr id="12290" name="Picture 2" descr="http://i1.ytimg.com/vi/IxXMaVMYI6U/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17" y="3886200"/>
            <a:ext cx="2666999" cy="200025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1.ytimg.com/vi/d_kPlzZEklU/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336" y="3002281"/>
            <a:ext cx="2552698" cy="1914526"/>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313" y="3505200"/>
            <a:ext cx="2781299" cy="208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86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4098" name="Picture 2" descr="http://blog.firstbook.org/wp-content/uploads/2013/05/summer-slide-infographic-BLO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7262" y="1219200"/>
            <a:ext cx="7153275" cy="4629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5959219"/>
            <a:ext cx="2438400" cy="461665"/>
          </a:xfrm>
          <a:prstGeom prst="rect">
            <a:avLst/>
          </a:prstGeom>
          <a:noFill/>
        </p:spPr>
        <p:txBody>
          <a:bodyPr wrap="square" rtlCol="0">
            <a:spAutoFit/>
          </a:bodyPr>
          <a:lstStyle/>
          <a:p>
            <a:r>
              <a:rPr lang="en-US" dirty="0" smtClean="0">
                <a:solidFill>
                  <a:schemeClr val="tx2">
                    <a:lumMod val="10000"/>
                  </a:schemeClr>
                </a:solidFill>
              </a:rPr>
              <a:t>From First Book</a:t>
            </a:r>
            <a:endParaRPr lang="en-US" dirty="0">
              <a:solidFill>
                <a:schemeClr val="tx2">
                  <a:lumMod val="10000"/>
                </a:schemeClr>
              </a:solidFill>
            </a:endParaRPr>
          </a:p>
        </p:txBody>
      </p:sp>
      <p:sp>
        <p:nvSpPr>
          <p:cNvPr id="6" name="Title 1"/>
          <p:cNvSpPr>
            <a:spLocks noGrp="1"/>
          </p:cNvSpPr>
          <p:nvPr>
            <p:ph type="title"/>
          </p:nvPr>
        </p:nvSpPr>
        <p:spPr>
          <a:xfrm>
            <a:off x="647700" y="304800"/>
            <a:ext cx="7772400" cy="1143000"/>
          </a:xfrm>
        </p:spPr>
        <p:txBody>
          <a:bodyPr/>
          <a:lstStyle/>
          <a:p>
            <a:r>
              <a:rPr lang="en-US" dirty="0" smtClean="0"/>
              <a:t>Outreach: Why?</a:t>
            </a:r>
            <a:endParaRPr lang="en-US" dirty="0"/>
          </a:p>
        </p:txBody>
      </p:sp>
    </p:spTree>
    <p:extLst>
      <p:ext uri="{BB962C8B-B14F-4D97-AF65-F5344CB8AC3E}">
        <p14:creationId xmlns:p14="http://schemas.microsoft.com/office/powerpoint/2010/main" val="3846379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5122" name="Picture 2" descr="learningLoss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 y="0"/>
            <a:ext cx="7482008" cy="60445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230786"/>
            <a:ext cx="8382000" cy="461665"/>
          </a:xfrm>
          <a:prstGeom prst="rect">
            <a:avLst/>
          </a:prstGeom>
          <a:noFill/>
        </p:spPr>
        <p:txBody>
          <a:bodyPr wrap="square" rtlCol="0">
            <a:spAutoFit/>
          </a:bodyPr>
          <a:lstStyle/>
          <a:p>
            <a:pPr algn="ctr"/>
            <a:r>
              <a:rPr lang="en-US" dirty="0" smtClean="0"/>
              <a:t>/</a:t>
            </a:r>
            <a:r>
              <a:rPr lang="en-US" dirty="0" smtClean="0">
                <a:solidFill>
                  <a:schemeClr val="tx2">
                    <a:lumMod val="10000"/>
                  </a:schemeClr>
                </a:solidFill>
              </a:rPr>
              <a:t>From Summer Matters</a:t>
            </a:r>
            <a:r>
              <a:rPr lang="en-US" dirty="0" smtClean="0"/>
              <a:t> </a:t>
            </a:r>
            <a:endParaRPr lang="en-US" dirty="0"/>
          </a:p>
        </p:txBody>
      </p:sp>
    </p:spTree>
    <p:extLst>
      <p:ext uri="{BB962C8B-B14F-4D97-AF65-F5344CB8AC3E}">
        <p14:creationId xmlns:p14="http://schemas.microsoft.com/office/powerpoint/2010/main" val="3768011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791200"/>
            <a:ext cx="8686800" cy="762000"/>
          </a:xfrm>
        </p:spPr>
        <p:txBody>
          <a:bodyPr>
            <a:normAutofit/>
          </a:bodyPr>
          <a:lstStyle/>
          <a:p>
            <a:pPr marL="0" indent="0" algn="ctr">
              <a:buNone/>
            </a:pPr>
            <a:r>
              <a:rPr lang="en-US" sz="2000" dirty="0" smtClean="0"/>
              <a:t>From </a:t>
            </a:r>
            <a:r>
              <a:rPr lang="en-US" sz="2000" dirty="0" err="1" smtClean="0"/>
              <a:t>InterConnections</a:t>
            </a:r>
            <a:r>
              <a:rPr lang="en-US" sz="2000" dirty="0" smtClean="0"/>
              <a:t>: The IMLS National Study on the use of libraries, museums and </a:t>
            </a:r>
            <a:r>
              <a:rPr lang="en-US" sz="2000" dirty="0"/>
              <a:t>the </a:t>
            </a:r>
            <a:r>
              <a:rPr lang="en-US" sz="2000" dirty="0" smtClean="0"/>
              <a:t>Internet. January 2008.</a:t>
            </a:r>
            <a:endParaRPr lang="en-US" sz="2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381000"/>
            <a:ext cx="860863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960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8759798"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55878" y="5943600"/>
            <a:ext cx="8686800" cy="762000"/>
          </a:xfrm>
        </p:spPr>
        <p:txBody>
          <a:bodyPr>
            <a:normAutofit/>
          </a:bodyPr>
          <a:lstStyle/>
          <a:p>
            <a:pPr marL="0" indent="0" algn="ctr">
              <a:buNone/>
            </a:pPr>
            <a:r>
              <a:rPr lang="en-US" sz="2000" dirty="0" smtClean="0"/>
              <a:t>From </a:t>
            </a:r>
            <a:r>
              <a:rPr lang="en-US" sz="2000" dirty="0" err="1" smtClean="0"/>
              <a:t>InterConnections</a:t>
            </a:r>
            <a:r>
              <a:rPr lang="en-US" sz="2000" dirty="0" smtClean="0"/>
              <a:t>: The IMLS National Study on the use of libraries, museums and </a:t>
            </a:r>
            <a:r>
              <a:rPr lang="en-US" sz="2000" dirty="0"/>
              <a:t>the </a:t>
            </a:r>
            <a:r>
              <a:rPr lang="en-US" sz="2000" dirty="0" smtClean="0"/>
              <a:t>Internet. January 2008.</a:t>
            </a:r>
            <a:endParaRPr lang="en-US" sz="2000" dirty="0"/>
          </a:p>
        </p:txBody>
      </p:sp>
    </p:spTree>
    <p:extLst>
      <p:ext uri="{BB962C8B-B14F-4D97-AF65-F5344CB8AC3E}">
        <p14:creationId xmlns:p14="http://schemas.microsoft.com/office/powerpoint/2010/main" val="2232008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371600"/>
          </a:xfrm>
        </p:spPr>
        <p:txBody>
          <a:bodyPr/>
          <a:lstStyle/>
          <a:p>
            <a:r>
              <a:rPr lang="en-US" dirty="0" smtClean="0"/>
              <a:t>How to Reach Out: APPROACH</a:t>
            </a:r>
            <a:endParaRPr lang="en-US" dirty="0"/>
          </a:p>
        </p:txBody>
      </p:sp>
      <p:sp>
        <p:nvSpPr>
          <p:cNvPr id="3" name="Content Placeholder 2"/>
          <p:cNvSpPr>
            <a:spLocks noGrp="1"/>
          </p:cNvSpPr>
          <p:nvPr>
            <p:ph idx="1"/>
          </p:nvPr>
        </p:nvSpPr>
        <p:spPr>
          <a:xfrm>
            <a:off x="685800" y="1676400"/>
            <a:ext cx="7772400" cy="4343400"/>
          </a:xfrm>
        </p:spPr>
        <p:txBody>
          <a:bodyPr/>
          <a:lstStyle/>
          <a:p>
            <a:r>
              <a:rPr lang="en-US" dirty="0" smtClean="0"/>
              <a:t>Assess </a:t>
            </a:r>
          </a:p>
          <a:p>
            <a:r>
              <a:rPr lang="en-US" dirty="0" smtClean="0"/>
              <a:t>Partner </a:t>
            </a:r>
          </a:p>
          <a:p>
            <a:r>
              <a:rPr lang="en-US" dirty="0" smtClean="0"/>
              <a:t>Promote to target audience</a:t>
            </a:r>
          </a:p>
          <a:p>
            <a:r>
              <a:rPr lang="en-US" dirty="0" smtClean="0"/>
              <a:t>Reach Out into the community </a:t>
            </a:r>
          </a:p>
          <a:p>
            <a:r>
              <a:rPr lang="en-US" dirty="0" smtClean="0"/>
              <a:t>Address what’s needed and wanted </a:t>
            </a:r>
          </a:p>
          <a:p>
            <a:r>
              <a:rPr lang="en-US" dirty="0" smtClean="0"/>
              <a:t>Conduct evaluation</a:t>
            </a:r>
          </a:p>
          <a:p>
            <a:r>
              <a:rPr lang="en-US" dirty="0" smtClean="0"/>
              <a:t>Have another look</a:t>
            </a:r>
            <a:endParaRPr lang="en-US" dirty="0"/>
          </a:p>
        </p:txBody>
      </p:sp>
    </p:spTree>
    <p:extLst>
      <p:ext uri="{BB962C8B-B14F-4D97-AF65-F5344CB8AC3E}">
        <p14:creationId xmlns:p14="http://schemas.microsoft.com/office/powerpoint/2010/main" val="1422816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CSLP</a:t>
            </a:r>
            <a:endParaRPr lang="en-US" dirty="0"/>
          </a:p>
        </p:txBody>
      </p:sp>
      <p:sp>
        <p:nvSpPr>
          <p:cNvPr id="3" name="Content Placeholder 2"/>
          <p:cNvSpPr>
            <a:spLocks noGrp="1"/>
          </p:cNvSpPr>
          <p:nvPr>
            <p:ph idx="1"/>
          </p:nvPr>
        </p:nvSpPr>
        <p:spPr/>
        <p:txBody>
          <a:bodyPr/>
          <a:lstStyle/>
          <a:p>
            <a:r>
              <a:rPr lang="en-US" dirty="0" smtClean="0"/>
              <a:t>47 states </a:t>
            </a:r>
            <a:r>
              <a:rPr lang="en-US" smtClean="0"/>
              <a:t>+ US territories</a:t>
            </a:r>
            <a:endParaRPr lang="en-US" dirty="0" smtClean="0"/>
          </a:p>
          <a:p>
            <a:r>
              <a:rPr lang="en-US" dirty="0" smtClean="0"/>
              <a:t>Grassroots</a:t>
            </a:r>
          </a:p>
          <a:p>
            <a:r>
              <a:rPr lang="en-US" dirty="0" smtClean="0"/>
              <a:t>Collaborative</a:t>
            </a:r>
          </a:p>
          <a:p>
            <a:r>
              <a:rPr lang="en-US" dirty="0" smtClean="0"/>
              <a:t>Manuals, artwork, </a:t>
            </a:r>
            <a:r>
              <a:rPr lang="en-US" dirty="0" err="1" smtClean="0"/>
              <a:t>Highsmith</a:t>
            </a:r>
            <a:r>
              <a:rPr lang="en-US" dirty="0" smtClean="0"/>
              <a:t> products</a:t>
            </a:r>
          </a:p>
          <a:p>
            <a:r>
              <a:rPr lang="en-US" dirty="0" smtClean="0"/>
              <a:t>Manual content &amp; artwork are</a:t>
            </a:r>
            <a:br>
              <a:rPr lang="en-US" dirty="0" smtClean="0"/>
            </a:br>
            <a:r>
              <a:rPr lang="en-US" dirty="0" smtClean="0"/>
              <a:t>proprietary</a:t>
            </a:r>
          </a:p>
          <a:p>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457200"/>
            <a:ext cx="1825073"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47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SRP Artists</a:t>
            </a:r>
            <a:endParaRPr lang="en-US" dirty="0"/>
          </a:p>
        </p:txBody>
      </p:sp>
      <p:sp>
        <p:nvSpPr>
          <p:cNvPr id="3" name="Content Placeholder 2"/>
          <p:cNvSpPr>
            <a:spLocks noGrp="1"/>
          </p:cNvSpPr>
          <p:nvPr>
            <p:ph idx="1"/>
          </p:nvPr>
        </p:nvSpPr>
        <p:spPr/>
        <p:txBody>
          <a:bodyPr/>
          <a:lstStyle/>
          <a:p>
            <a:r>
              <a:rPr lang="en-US" dirty="0" smtClean="0"/>
              <a:t>Early literacy and children’s artwork:</a:t>
            </a:r>
            <a:br>
              <a:rPr lang="en-US" dirty="0" smtClean="0"/>
            </a:br>
            <a:r>
              <a:rPr lang="en-US" dirty="0" smtClean="0"/>
              <a:t>Dan </a:t>
            </a:r>
            <a:r>
              <a:rPr lang="en-US" dirty="0" err="1" smtClean="0"/>
              <a:t>Santat</a:t>
            </a:r>
            <a:r>
              <a:rPr lang="en-US" dirty="0" smtClean="0"/>
              <a:t/>
            </a:r>
            <a:br>
              <a:rPr lang="en-US" dirty="0" smtClean="0"/>
            </a:br>
            <a:endParaRPr lang="en-US" dirty="0" smtClean="0"/>
          </a:p>
          <a:p>
            <a:r>
              <a:rPr lang="en-US" dirty="0" smtClean="0"/>
              <a:t>Teen artwork: Tim O’Brien</a:t>
            </a:r>
            <a:br>
              <a:rPr lang="en-US" dirty="0" smtClean="0"/>
            </a:br>
            <a:endParaRPr lang="en-US" dirty="0" smtClean="0"/>
          </a:p>
          <a:p>
            <a:r>
              <a:rPr lang="en-US" dirty="0" smtClean="0"/>
              <a:t>Adult artwork: Larry Jones</a:t>
            </a:r>
          </a:p>
          <a:p>
            <a:endParaRPr lang="en-US" dirty="0"/>
          </a:p>
        </p:txBody>
      </p:sp>
    </p:spTree>
    <p:extLst>
      <p:ext uri="{BB962C8B-B14F-4D97-AF65-F5344CB8AC3E}">
        <p14:creationId xmlns:p14="http://schemas.microsoft.com/office/powerpoint/2010/main" val="3331975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29" t="7075" r="6250" b="14740"/>
          <a:stretch/>
        </p:blipFill>
        <p:spPr bwMode="auto">
          <a:xfrm>
            <a:off x="0" y="152400"/>
            <a:ext cx="9111470" cy="618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flipV="1">
            <a:off x="5334000" y="2194659"/>
            <a:ext cx="304800" cy="381000"/>
          </a:xfrm>
          <a:prstGeom prst="straightConnector1">
            <a:avLst/>
          </a:prstGeom>
          <a:ln>
            <a:solidFill>
              <a:schemeClr val="tx2">
                <a:lumMod val="25000"/>
              </a:schemeClr>
            </a:solidFill>
            <a:tailEnd type="arrow"/>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5334000" y="2575659"/>
            <a:ext cx="1828800" cy="830997"/>
          </a:xfrm>
          <a:prstGeom prst="rect">
            <a:avLst/>
          </a:prstGeom>
          <a:solidFill>
            <a:schemeClr val="bg1">
              <a:lumMod val="95000"/>
            </a:schemeClr>
          </a:solidFill>
          <a:ln>
            <a:solidFill>
              <a:schemeClr val="tx2">
                <a:lumMod val="50000"/>
              </a:schemeClr>
            </a:solidFill>
          </a:ln>
        </p:spPr>
        <p:txBody>
          <a:bodyPr wrap="square" rtlCol="0">
            <a:spAutoFit/>
          </a:bodyPr>
          <a:lstStyle/>
          <a:p>
            <a:r>
              <a:rPr lang="en-US" b="1" dirty="0">
                <a:solidFill>
                  <a:schemeClr val="tx2">
                    <a:lumMod val="10000"/>
                  </a:schemeClr>
                </a:solidFill>
              </a:rPr>
              <a:t>Order from </a:t>
            </a:r>
            <a:r>
              <a:rPr lang="en-US" b="1" dirty="0" err="1">
                <a:solidFill>
                  <a:schemeClr val="tx2">
                    <a:lumMod val="10000"/>
                  </a:schemeClr>
                </a:solidFill>
              </a:rPr>
              <a:t>Highsmith</a:t>
            </a:r>
            <a:endParaRPr lang="en-US" b="1" dirty="0">
              <a:solidFill>
                <a:schemeClr val="tx2">
                  <a:lumMod val="10000"/>
                </a:schemeClr>
              </a:solidFill>
            </a:endParaRPr>
          </a:p>
        </p:txBody>
      </p:sp>
    </p:spTree>
    <p:extLst>
      <p:ext uri="{BB962C8B-B14F-4D97-AF65-F5344CB8AC3E}">
        <p14:creationId xmlns:p14="http://schemas.microsoft.com/office/powerpoint/2010/main" val="32956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30" t="7075" r="7413" b="14740"/>
          <a:stretch/>
        </p:blipFill>
        <p:spPr bwMode="auto">
          <a:xfrm>
            <a:off x="0" y="228600"/>
            <a:ext cx="8988725" cy="618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4682482" y="4345534"/>
            <a:ext cx="244866" cy="608177"/>
          </a:xfrm>
          <a:prstGeom prst="straightConnector1">
            <a:avLst/>
          </a:prstGeom>
          <a:ln>
            <a:solidFill>
              <a:schemeClr val="tx2">
                <a:lumMod val="25000"/>
              </a:schemeClr>
            </a:solidFill>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4343399" y="3512358"/>
            <a:ext cx="2307541" cy="830997"/>
          </a:xfrm>
          <a:prstGeom prst="rect">
            <a:avLst/>
          </a:prstGeom>
          <a:solidFill>
            <a:schemeClr val="bg1"/>
          </a:solidFill>
          <a:ln>
            <a:solidFill>
              <a:schemeClr val="tx2">
                <a:lumMod val="50000"/>
              </a:schemeClr>
            </a:solidFill>
          </a:ln>
        </p:spPr>
        <p:txBody>
          <a:bodyPr wrap="square" rtlCol="0">
            <a:spAutoFit/>
          </a:bodyPr>
          <a:lstStyle/>
          <a:p>
            <a:r>
              <a:rPr lang="en-US" b="1" dirty="0">
                <a:solidFill>
                  <a:schemeClr val="tx2">
                    <a:lumMod val="10000"/>
                  </a:schemeClr>
                </a:solidFill>
              </a:rPr>
              <a:t>Get promos, etc., here</a:t>
            </a:r>
          </a:p>
        </p:txBody>
      </p:sp>
    </p:spTree>
    <p:extLst>
      <p:ext uri="{BB962C8B-B14F-4D97-AF65-F5344CB8AC3E}">
        <p14:creationId xmlns:p14="http://schemas.microsoft.com/office/powerpoint/2010/main" val="10914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94" t="7134" r="6839" b="15271"/>
          <a:stretch/>
        </p:blipFill>
        <p:spPr bwMode="auto">
          <a:xfrm>
            <a:off x="172528" y="293298"/>
            <a:ext cx="8916633" cy="587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flipV="1">
            <a:off x="2490355" y="3345280"/>
            <a:ext cx="838200" cy="457200"/>
          </a:xfrm>
          <a:prstGeom prst="straightConnector1">
            <a:avLst/>
          </a:prstGeom>
          <a:ln>
            <a:solidFill>
              <a:schemeClr val="tx2">
                <a:lumMod val="10000"/>
              </a:schemeClr>
            </a:solidFill>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3314700" y="3667893"/>
            <a:ext cx="2362200" cy="830997"/>
          </a:xfrm>
          <a:prstGeom prst="rect">
            <a:avLst/>
          </a:prstGeom>
          <a:solidFill>
            <a:schemeClr val="bg1"/>
          </a:solidFill>
          <a:ln w="12700">
            <a:solidFill>
              <a:schemeClr val="tx2">
                <a:lumMod val="50000"/>
              </a:schemeClr>
            </a:solidFill>
          </a:ln>
        </p:spPr>
        <p:txBody>
          <a:bodyPr wrap="square" rtlCol="0">
            <a:spAutoFit/>
          </a:bodyPr>
          <a:lstStyle/>
          <a:p>
            <a:r>
              <a:rPr lang="en-US" b="1" dirty="0" smtClean="0">
                <a:solidFill>
                  <a:schemeClr val="tx2">
                    <a:lumMod val="10000"/>
                  </a:schemeClr>
                </a:solidFill>
              </a:rPr>
              <a:t>Click here for copyright info </a:t>
            </a:r>
            <a:r>
              <a:rPr lang="en-US" b="1" dirty="0" smtClean="0"/>
              <a:t> </a:t>
            </a:r>
            <a:endParaRPr lang="en-US" b="1" dirty="0"/>
          </a:p>
        </p:txBody>
      </p:sp>
    </p:spTree>
    <p:extLst>
      <p:ext uri="{BB962C8B-B14F-4D97-AF65-F5344CB8AC3E}">
        <p14:creationId xmlns:p14="http://schemas.microsoft.com/office/powerpoint/2010/main" val="1674598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Colorado SRP</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b="1" dirty="0" smtClean="0">
              <a:solidFill>
                <a:schemeClr val="accent1"/>
              </a:solidFill>
            </a:endParaRPr>
          </a:p>
          <a:p>
            <a:pPr marL="0" indent="0">
              <a:buNone/>
            </a:pPr>
            <a:r>
              <a:rPr lang="en-US" dirty="0" smtClean="0"/>
              <a:t>Children’s kits:</a:t>
            </a:r>
          </a:p>
          <a:p>
            <a:r>
              <a:rPr lang="en-US" dirty="0" smtClean="0"/>
              <a:t>2 small early literacy posters</a:t>
            </a:r>
          </a:p>
          <a:p>
            <a:r>
              <a:rPr lang="en-US" dirty="0" smtClean="0"/>
              <a:t>5 small kids’ posters</a:t>
            </a:r>
          </a:p>
          <a:p>
            <a:r>
              <a:rPr lang="en-US" dirty="0" smtClean="0"/>
              <a:t>1 pack bookmarks (200)</a:t>
            </a:r>
          </a:p>
          <a:p>
            <a:r>
              <a:rPr lang="en-US" dirty="0" smtClean="0"/>
              <a:t>1 pack stickers (250)</a:t>
            </a:r>
          </a:p>
          <a:p>
            <a:r>
              <a:rPr lang="en-US" dirty="0" smtClean="0"/>
              <a:t>1 rubber stamp</a:t>
            </a:r>
          </a:p>
          <a:p>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057400"/>
            <a:ext cx="2891942" cy="3657600"/>
          </a:xfrm>
          <a:prstGeom prst="rect">
            <a:avLst/>
          </a:prstGeom>
        </p:spPr>
      </p:pic>
    </p:spTree>
    <p:extLst>
      <p:ext uri="{BB962C8B-B14F-4D97-AF65-F5344CB8AC3E}">
        <p14:creationId xmlns:p14="http://schemas.microsoft.com/office/powerpoint/2010/main" val="2825820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5">
      <a:dk1>
        <a:srgbClr val="FFFFFF"/>
      </a:dk1>
      <a:lt1>
        <a:srgbClr val="FFFFFF"/>
      </a:lt1>
      <a:dk2>
        <a:srgbClr val="FDFDFD"/>
      </a:dk2>
      <a:lt2>
        <a:srgbClr val="808080"/>
      </a:lt2>
      <a:accent1>
        <a:srgbClr val="BBE0E3"/>
      </a:accent1>
      <a:accent2>
        <a:srgbClr val="BACEFF"/>
      </a:accent2>
      <a:accent3>
        <a:srgbClr val="FFFFFF"/>
      </a:accent3>
      <a:accent4>
        <a:srgbClr val="FFFFFF"/>
      </a:accent4>
      <a:accent5>
        <a:srgbClr val="DAEDEF"/>
      </a:accent5>
      <a:accent6>
        <a:srgbClr val="86FF0C"/>
      </a:accent6>
      <a:hlink>
        <a:srgbClr val="00FFFF"/>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1746</Words>
  <Application>Microsoft Office PowerPoint</Application>
  <PresentationFormat>On-screen Show (4:3)</PresentationFormat>
  <Paragraphs>229</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Blank Presentation</vt:lpstr>
      <vt:lpstr>PowerPoint Presentation</vt:lpstr>
      <vt:lpstr>Agenda</vt:lpstr>
      <vt:lpstr>Workshop Outcomes</vt:lpstr>
      <vt:lpstr>CSLP</vt:lpstr>
      <vt:lpstr>2014 SRP Artists</vt:lpstr>
      <vt:lpstr>PowerPoint Presentation</vt:lpstr>
      <vt:lpstr>PowerPoint Presentation</vt:lpstr>
      <vt:lpstr>PowerPoint Presentation</vt:lpstr>
      <vt:lpstr>2014 Colorado SRP</vt:lpstr>
      <vt:lpstr>2014 Colorado SRP cont.</vt:lpstr>
      <vt:lpstr>2014 Mini-Grants</vt:lpstr>
      <vt:lpstr>2014 SRP Evaluations</vt:lpstr>
      <vt:lpstr>Thinking Ahead?</vt:lpstr>
      <vt:lpstr>Why SRPs?</vt:lpstr>
      <vt:lpstr>PowerPoint Presentation</vt:lpstr>
      <vt:lpstr>PowerPoint Presentation</vt:lpstr>
      <vt:lpstr>PowerPoint Presentation</vt:lpstr>
      <vt:lpstr>PowerPoint Presentation</vt:lpstr>
      <vt:lpstr>What is STEM?</vt:lpstr>
      <vt:lpstr>Science &amp; Technology</vt:lpstr>
      <vt:lpstr>Engineering &amp; Math</vt:lpstr>
      <vt:lpstr>PowerPoint Presentation</vt:lpstr>
      <vt:lpstr>Why STEM in libraries?</vt:lpstr>
      <vt:lpstr>STEM in Libraries</vt:lpstr>
      <vt:lpstr>Junior Scientist Program</vt:lpstr>
      <vt:lpstr>Seed Banks</vt:lpstr>
      <vt:lpstr>Science Task Force</vt:lpstr>
      <vt:lpstr>STAR-Net Libraries</vt:lpstr>
      <vt:lpstr>Embryology Program</vt:lpstr>
      <vt:lpstr>Makerspaces</vt:lpstr>
      <vt:lpstr>Colorado Teen Video Contest</vt:lpstr>
      <vt:lpstr>Outreach: Why?</vt:lpstr>
      <vt:lpstr>PowerPoint Presentation</vt:lpstr>
      <vt:lpstr>PowerPoint Presentation</vt:lpstr>
      <vt:lpstr>PowerPoint Presentation</vt:lpstr>
      <vt:lpstr>How to Reach Out: APPROACH</vt:lpstr>
    </vt:vector>
  </TitlesOfParts>
  <Company>Highsmith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Highsmith Publications</dc:creator>
  <cp:lastModifiedBy>Crist, Beth</cp:lastModifiedBy>
  <cp:revision>57</cp:revision>
  <dcterms:created xsi:type="dcterms:W3CDTF">2013-08-26T22:39:15Z</dcterms:created>
  <dcterms:modified xsi:type="dcterms:W3CDTF">2013-12-05T00:31:36Z</dcterms:modified>
</cp:coreProperties>
</file>