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Lst>
  <p:notesMasterIdLst>
    <p:notesMasterId r:id="rId158"/>
  </p:notesMasterIdLst>
  <p:handoutMasterIdLst>
    <p:handoutMasterId r:id="rId159"/>
  </p:handoutMasterIdLst>
  <p:sldIdLst>
    <p:sldId id="273" r:id="rId5"/>
    <p:sldId id="260" r:id="rId6"/>
    <p:sldId id="257" r:id="rId7"/>
    <p:sldId id="258" r:id="rId8"/>
    <p:sldId id="259" r:id="rId9"/>
    <p:sldId id="274" r:id="rId10"/>
    <p:sldId id="275" r:id="rId11"/>
    <p:sldId id="266" r:id="rId12"/>
    <p:sldId id="301" r:id="rId13"/>
    <p:sldId id="302" r:id="rId14"/>
    <p:sldId id="281" r:id="rId15"/>
    <p:sldId id="280" r:id="rId16"/>
    <p:sldId id="290" r:id="rId17"/>
    <p:sldId id="269" r:id="rId18"/>
    <p:sldId id="288" r:id="rId19"/>
    <p:sldId id="264" r:id="rId20"/>
    <p:sldId id="293" r:id="rId21"/>
    <p:sldId id="297" r:id="rId22"/>
    <p:sldId id="298" r:id="rId23"/>
    <p:sldId id="294" r:id="rId24"/>
    <p:sldId id="295" r:id="rId25"/>
    <p:sldId id="300" r:id="rId26"/>
    <p:sldId id="296" r:id="rId27"/>
    <p:sldId id="299" r:id="rId28"/>
    <p:sldId id="303" r:id="rId29"/>
    <p:sldId id="304" r:id="rId30"/>
    <p:sldId id="305" r:id="rId31"/>
    <p:sldId id="306" r:id="rId32"/>
    <p:sldId id="307" r:id="rId33"/>
    <p:sldId id="318" r:id="rId34"/>
    <p:sldId id="319" r:id="rId35"/>
    <p:sldId id="308" r:id="rId36"/>
    <p:sldId id="317" r:id="rId37"/>
    <p:sldId id="309" r:id="rId38"/>
    <p:sldId id="310" r:id="rId39"/>
    <p:sldId id="311" r:id="rId40"/>
    <p:sldId id="1293" r:id="rId41"/>
    <p:sldId id="1294" r:id="rId42"/>
    <p:sldId id="312" r:id="rId43"/>
    <p:sldId id="313" r:id="rId44"/>
    <p:sldId id="320" r:id="rId45"/>
    <p:sldId id="1116" r:id="rId46"/>
    <p:sldId id="1117" r:id="rId47"/>
    <p:sldId id="1118" r:id="rId48"/>
    <p:sldId id="276" r:id="rId49"/>
    <p:sldId id="1119" r:id="rId50"/>
    <p:sldId id="1187" r:id="rId51"/>
    <p:sldId id="1188" r:id="rId52"/>
    <p:sldId id="345" r:id="rId53"/>
    <p:sldId id="365" r:id="rId54"/>
    <p:sldId id="737" r:id="rId55"/>
    <p:sldId id="1180" r:id="rId56"/>
    <p:sldId id="542" r:id="rId57"/>
    <p:sldId id="543" r:id="rId58"/>
    <p:sldId id="1181" r:id="rId59"/>
    <p:sldId id="1182" r:id="rId60"/>
    <p:sldId id="1183" r:id="rId61"/>
    <p:sldId id="1184" r:id="rId62"/>
    <p:sldId id="1189" r:id="rId63"/>
    <p:sldId id="1153" r:id="rId64"/>
    <p:sldId id="1186" r:id="rId65"/>
    <p:sldId id="1142" r:id="rId66"/>
    <p:sldId id="1073" r:id="rId67"/>
    <p:sldId id="1120" r:id="rId68"/>
    <p:sldId id="1179" r:id="rId69"/>
    <p:sldId id="1178" r:id="rId70"/>
    <p:sldId id="1122" r:id="rId71"/>
    <p:sldId id="1121" r:id="rId72"/>
    <p:sldId id="1177" r:id="rId73"/>
    <p:sldId id="1136" r:id="rId74"/>
    <p:sldId id="1140" r:id="rId75"/>
    <p:sldId id="1213" r:id="rId76"/>
    <p:sldId id="1141" r:id="rId77"/>
    <p:sldId id="1075" r:id="rId78"/>
    <p:sldId id="1175" r:id="rId79"/>
    <p:sldId id="1176" r:id="rId80"/>
    <p:sldId id="1154" r:id="rId81"/>
    <p:sldId id="1085" r:id="rId82"/>
    <p:sldId id="1089" r:id="rId83"/>
    <p:sldId id="1214" r:id="rId84"/>
    <p:sldId id="1091" r:id="rId85"/>
    <p:sldId id="1092" r:id="rId86"/>
    <p:sldId id="1123" r:id="rId87"/>
    <p:sldId id="1096" r:id="rId88"/>
    <p:sldId id="1099" r:id="rId89"/>
    <p:sldId id="1146" r:id="rId90"/>
    <p:sldId id="1132" r:id="rId91"/>
    <p:sldId id="1133" r:id="rId92"/>
    <p:sldId id="1147" r:id="rId93"/>
    <p:sldId id="1148" r:id="rId94"/>
    <p:sldId id="1149" r:id="rId95"/>
    <p:sldId id="1185" r:id="rId96"/>
    <p:sldId id="1215" r:id="rId97"/>
    <p:sldId id="1242" r:id="rId98"/>
    <p:sldId id="1251" r:id="rId99"/>
    <p:sldId id="1192" r:id="rId100"/>
    <p:sldId id="1193" r:id="rId101"/>
    <p:sldId id="1194" r:id="rId102"/>
    <p:sldId id="1196" r:id="rId103"/>
    <p:sldId id="1198" r:id="rId104"/>
    <p:sldId id="1195" r:id="rId105"/>
    <p:sldId id="1197" r:id="rId106"/>
    <p:sldId id="1199" r:id="rId107"/>
    <p:sldId id="1203" r:id="rId108"/>
    <p:sldId id="1204" r:id="rId109"/>
    <p:sldId id="1205" r:id="rId110"/>
    <p:sldId id="1206" r:id="rId111"/>
    <p:sldId id="1207" r:id="rId112"/>
    <p:sldId id="1208" r:id="rId113"/>
    <p:sldId id="1200" r:id="rId114"/>
    <p:sldId id="1267" r:id="rId115"/>
    <p:sldId id="1268" r:id="rId116"/>
    <p:sldId id="1269" r:id="rId117"/>
    <p:sldId id="1270" r:id="rId118"/>
    <p:sldId id="1212" r:id="rId119"/>
    <p:sldId id="1271" r:id="rId120"/>
    <p:sldId id="1158" r:id="rId121"/>
    <p:sldId id="1159" r:id="rId122"/>
    <p:sldId id="1252" r:id="rId123"/>
    <p:sldId id="1160" r:id="rId124"/>
    <p:sldId id="1163" r:id="rId125"/>
    <p:sldId id="1161" r:id="rId126"/>
    <p:sldId id="1162" r:id="rId127"/>
    <p:sldId id="1254" r:id="rId128"/>
    <p:sldId id="1255" r:id="rId129"/>
    <p:sldId id="1256" r:id="rId130"/>
    <p:sldId id="1257" r:id="rId131"/>
    <p:sldId id="1247" r:id="rId132"/>
    <p:sldId id="1277" r:id="rId133"/>
    <p:sldId id="279" r:id="rId134"/>
    <p:sldId id="1275" r:id="rId135"/>
    <p:sldId id="1281" r:id="rId136"/>
    <p:sldId id="282" r:id="rId137"/>
    <p:sldId id="284" r:id="rId138"/>
    <p:sldId id="285" r:id="rId139"/>
    <p:sldId id="286" r:id="rId140"/>
    <p:sldId id="1282" r:id="rId141"/>
    <p:sldId id="287" r:id="rId142"/>
    <p:sldId id="289" r:id="rId143"/>
    <p:sldId id="1283" r:id="rId144"/>
    <p:sldId id="1284" r:id="rId145"/>
    <p:sldId id="291" r:id="rId146"/>
    <p:sldId id="292" r:id="rId147"/>
    <p:sldId id="1285" r:id="rId148"/>
    <p:sldId id="1286" r:id="rId149"/>
    <p:sldId id="1287" r:id="rId150"/>
    <p:sldId id="1288" r:id="rId151"/>
    <p:sldId id="1289" r:id="rId152"/>
    <p:sldId id="1290" r:id="rId153"/>
    <p:sldId id="1291" r:id="rId154"/>
    <p:sldId id="1292" r:id="rId155"/>
    <p:sldId id="315" r:id="rId156"/>
    <p:sldId id="265" r:id="rId1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645B"/>
    <a:srgbClr val="6F7637"/>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40" autoAdjust="0"/>
    <p:restoredTop sz="94670" autoAdjust="0"/>
  </p:normalViewPr>
  <p:slideViewPr>
    <p:cSldViewPr>
      <p:cViewPr varScale="1">
        <p:scale>
          <a:sx n="64" d="100"/>
          <a:sy n="64" d="100"/>
        </p:scale>
        <p:origin x="102" y="47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199"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1EE21-1DBF-4C6C-94CA-7EC2BCD48473}" type="doc">
      <dgm:prSet loTypeId="urn:microsoft.com/office/officeart/2005/8/layout/hProcess11" loCatId="process" qsTypeId="urn:microsoft.com/office/officeart/2005/8/quickstyle/simple1" qsCatId="simple" csTypeId="urn:microsoft.com/office/officeart/2005/8/colors/colorful1" csCatId="colorful" phldr="1"/>
      <dgm:spPr/>
    </dgm:pt>
    <dgm:pt modelId="{9FF95FAE-91E1-4FCF-A5E2-0D1D073B7ADB}">
      <dgm:prSet phldrT="[Text]"/>
      <dgm:spPr/>
      <dgm:t>
        <a:bodyPr/>
        <a:lstStyle/>
        <a:p>
          <a:r>
            <a:rPr lang="en-US" dirty="0"/>
            <a:t>Date of enactment</a:t>
          </a:r>
        </a:p>
        <a:p>
          <a:r>
            <a:rPr lang="en-US" dirty="0"/>
            <a:t>Dec. 27</a:t>
          </a:r>
        </a:p>
      </dgm:t>
    </dgm:pt>
    <dgm:pt modelId="{951651A7-943A-402A-B7AB-6F100BB9245D}" type="parTrans" cxnId="{82C24407-6EAB-43E3-BC10-9B987FF12BC7}">
      <dgm:prSet/>
      <dgm:spPr/>
      <dgm:t>
        <a:bodyPr/>
        <a:lstStyle/>
        <a:p>
          <a:endParaRPr lang="en-US"/>
        </a:p>
      </dgm:t>
    </dgm:pt>
    <dgm:pt modelId="{0C502DD2-F0F3-4624-BB30-6BCCEFD89C05}" type="sibTrans" cxnId="{82C24407-6EAB-43E3-BC10-9B987FF12BC7}">
      <dgm:prSet/>
      <dgm:spPr/>
      <dgm:t>
        <a:bodyPr/>
        <a:lstStyle/>
        <a:p>
          <a:endParaRPr lang="en-US"/>
        </a:p>
      </dgm:t>
    </dgm:pt>
    <dgm:pt modelId="{FEE977D4-D662-4B7A-9427-32C6BA104A8E}">
      <dgm:prSet phldrT="[Text]"/>
      <dgm:spPr/>
      <dgm:t>
        <a:bodyPr/>
        <a:lstStyle/>
        <a:p>
          <a:r>
            <a:rPr lang="en-US" dirty="0"/>
            <a:t>ED must release GEER, State applications for EANPS </a:t>
          </a:r>
        </a:p>
        <a:p>
          <a:r>
            <a:rPr lang="en-US" dirty="0"/>
            <a:t>Jan. 26 (30 days)</a:t>
          </a:r>
        </a:p>
      </dgm:t>
    </dgm:pt>
    <dgm:pt modelId="{16E1A681-A589-4771-9524-52D5D2254218}" type="parTrans" cxnId="{8EF77825-ABBF-42B8-90AF-E501E14E336A}">
      <dgm:prSet/>
      <dgm:spPr/>
      <dgm:t>
        <a:bodyPr/>
        <a:lstStyle/>
        <a:p>
          <a:endParaRPr lang="en-US"/>
        </a:p>
      </dgm:t>
    </dgm:pt>
    <dgm:pt modelId="{329631F5-0D54-49F4-81CF-3D57FB18FE0C}" type="sibTrans" cxnId="{8EF77825-ABBF-42B8-90AF-E501E14E336A}">
      <dgm:prSet/>
      <dgm:spPr/>
      <dgm:t>
        <a:bodyPr/>
        <a:lstStyle/>
        <a:p>
          <a:endParaRPr lang="en-US"/>
        </a:p>
      </dgm:t>
    </dgm:pt>
    <dgm:pt modelId="{AB1C5AC8-B123-4CC8-9C2F-426634112908}">
      <dgm:prSet phldrT="[Text]"/>
      <dgm:spPr/>
      <dgm:t>
        <a:bodyPr/>
        <a:lstStyle/>
        <a:p>
          <a:r>
            <a:rPr lang="en-US" dirty="0"/>
            <a:t>SEA must publish applications within 30 days of receiving funding </a:t>
          </a:r>
        </a:p>
        <a:p>
          <a:r>
            <a:rPr lang="en-US" dirty="0"/>
            <a:t>(est. Feb.-March)</a:t>
          </a:r>
        </a:p>
      </dgm:t>
    </dgm:pt>
    <dgm:pt modelId="{6F7C6731-7F4E-458A-A6A1-DF51F14E2893}" type="parTrans" cxnId="{28A140DB-C82A-423E-B5F8-B86E2358B5A0}">
      <dgm:prSet/>
      <dgm:spPr/>
      <dgm:t>
        <a:bodyPr/>
        <a:lstStyle/>
        <a:p>
          <a:endParaRPr lang="en-US"/>
        </a:p>
      </dgm:t>
    </dgm:pt>
    <dgm:pt modelId="{CE12C170-A08E-4A22-9018-E82AB9688A97}" type="sibTrans" cxnId="{28A140DB-C82A-423E-B5F8-B86E2358B5A0}">
      <dgm:prSet/>
      <dgm:spPr/>
      <dgm:t>
        <a:bodyPr/>
        <a:lstStyle/>
        <a:p>
          <a:endParaRPr lang="en-US"/>
        </a:p>
      </dgm:t>
    </dgm:pt>
    <dgm:pt modelId="{260F2189-BC7A-4D7B-A4A7-D380DABFEC35}">
      <dgm:prSet phldrT="[Text]"/>
      <dgm:spPr/>
      <dgm:t>
        <a:bodyPr/>
        <a:lstStyle/>
        <a:p>
          <a:r>
            <a:rPr lang="en-US" dirty="0"/>
            <a:t>SEA must approve or deny applications within 30 days of receipt</a:t>
          </a:r>
        </a:p>
        <a:p>
          <a:r>
            <a:rPr lang="en-US" dirty="0"/>
            <a:t>(est. March-April)</a:t>
          </a:r>
        </a:p>
      </dgm:t>
    </dgm:pt>
    <dgm:pt modelId="{40DF7564-BB06-4C93-B726-17A308106B95}" type="parTrans" cxnId="{E0AE8093-71C3-49CB-B431-3FF6511EA11B}">
      <dgm:prSet/>
      <dgm:spPr/>
      <dgm:t>
        <a:bodyPr/>
        <a:lstStyle/>
        <a:p>
          <a:endParaRPr lang="en-US"/>
        </a:p>
      </dgm:t>
    </dgm:pt>
    <dgm:pt modelId="{0080A727-7DC8-4727-8EBE-8802BFFFA9F7}" type="sibTrans" cxnId="{E0AE8093-71C3-49CB-B431-3FF6511EA11B}">
      <dgm:prSet/>
      <dgm:spPr/>
      <dgm:t>
        <a:bodyPr/>
        <a:lstStyle/>
        <a:p>
          <a:endParaRPr lang="en-US"/>
        </a:p>
      </dgm:t>
    </dgm:pt>
    <dgm:pt modelId="{C9CB44B0-0575-4D72-BFE4-28041CD5970A}">
      <dgm:prSet phldrT="[Text]"/>
      <dgm:spPr/>
      <dgm:t>
        <a:bodyPr/>
        <a:lstStyle/>
        <a:p>
          <a:r>
            <a:rPr lang="en-US" dirty="0"/>
            <a:t>SEA must obligate funds within 6 months of receipt</a:t>
          </a:r>
        </a:p>
        <a:p>
          <a:r>
            <a:rPr lang="en-US" dirty="0"/>
            <a:t>(est. Aug.)</a:t>
          </a:r>
        </a:p>
      </dgm:t>
    </dgm:pt>
    <dgm:pt modelId="{71351275-1393-441F-8CF6-69EBF46109F6}" type="parTrans" cxnId="{DC9977F2-4467-40B0-BE91-E3792DA4971E}">
      <dgm:prSet/>
      <dgm:spPr/>
      <dgm:t>
        <a:bodyPr/>
        <a:lstStyle/>
        <a:p>
          <a:endParaRPr lang="en-US"/>
        </a:p>
      </dgm:t>
    </dgm:pt>
    <dgm:pt modelId="{0866084E-EB17-42EC-A24E-63F8A4EABF14}" type="sibTrans" cxnId="{DC9977F2-4467-40B0-BE91-E3792DA4971E}">
      <dgm:prSet/>
      <dgm:spPr/>
      <dgm:t>
        <a:bodyPr/>
        <a:lstStyle/>
        <a:p>
          <a:endParaRPr lang="en-US"/>
        </a:p>
      </dgm:t>
    </dgm:pt>
    <dgm:pt modelId="{33D103A0-DCB2-46FA-8C1D-6A85C007DA0C}" type="pres">
      <dgm:prSet presAssocID="{3EF1EE21-1DBF-4C6C-94CA-7EC2BCD48473}" presName="Name0" presStyleCnt="0">
        <dgm:presLayoutVars>
          <dgm:dir/>
          <dgm:resizeHandles val="exact"/>
        </dgm:presLayoutVars>
      </dgm:prSet>
      <dgm:spPr/>
    </dgm:pt>
    <dgm:pt modelId="{AA5C2F7A-9095-4C50-8276-63F7F4F252A8}" type="pres">
      <dgm:prSet presAssocID="{3EF1EE21-1DBF-4C6C-94CA-7EC2BCD48473}" presName="arrow" presStyleLbl="bgShp" presStyleIdx="0" presStyleCnt="1"/>
      <dgm:spPr/>
    </dgm:pt>
    <dgm:pt modelId="{983B3F82-3E72-44E5-8768-9DEC3E23EF0F}" type="pres">
      <dgm:prSet presAssocID="{3EF1EE21-1DBF-4C6C-94CA-7EC2BCD48473}" presName="points" presStyleCnt="0"/>
      <dgm:spPr/>
    </dgm:pt>
    <dgm:pt modelId="{3DDD0A27-F907-495A-9B68-481DB6E60E93}" type="pres">
      <dgm:prSet presAssocID="{9FF95FAE-91E1-4FCF-A5E2-0D1D073B7ADB}" presName="compositeA" presStyleCnt="0"/>
      <dgm:spPr/>
    </dgm:pt>
    <dgm:pt modelId="{5F8C2445-2F5C-407A-B798-12A92691C7B1}" type="pres">
      <dgm:prSet presAssocID="{9FF95FAE-91E1-4FCF-A5E2-0D1D073B7ADB}" presName="textA" presStyleLbl="revTx" presStyleIdx="0" presStyleCnt="5">
        <dgm:presLayoutVars>
          <dgm:bulletEnabled val="1"/>
        </dgm:presLayoutVars>
      </dgm:prSet>
      <dgm:spPr/>
    </dgm:pt>
    <dgm:pt modelId="{9B50F81F-5B72-4420-8EE1-7EE4D4709EE2}" type="pres">
      <dgm:prSet presAssocID="{9FF95FAE-91E1-4FCF-A5E2-0D1D073B7ADB}" presName="circleA" presStyleLbl="node1" presStyleIdx="0" presStyleCnt="5"/>
      <dgm:spPr/>
    </dgm:pt>
    <dgm:pt modelId="{AA63295B-6130-49DE-9D54-F57A4CE5AF65}" type="pres">
      <dgm:prSet presAssocID="{9FF95FAE-91E1-4FCF-A5E2-0D1D073B7ADB}" presName="spaceA" presStyleCnt="0"/>
      <dgm:spPr/>
    </dgm:pt>
    <dgm:pt modelId="{D7D534B1-5D80-4B54-9CCB-72F1ADCF9AE9}" type="pres">
      <dgm:prSet presAssocID="{0C502DD2-F0F3-4624-BB30-6BCCEFD89C05}" presName="space" presStyleCnt="0"/>
      <dgm:spPr/>
    </dgm:pt>
    <dgm:pt modelId="{74245737-8257-446C-84D1-E05A02539073}" type="pres">
      <dgm:prSet presAssocID="{FEE977D4-D662-4B7A-9427-32C6BA104A8E}" presName="compositeB" presStyleCnt="0"/>
      <dgm:spPr/>
    </dgm:pt>
    <dgm:pt modelId="{8EAC4B50-8E56-4255-BF6F-EE8AF9D32FE4}" type="pres">
      <dgm:prSet presAssocID="{FEE977D4-D662-4B7A-9427-32C6BA104A8E}" presName="textB" presStyleLbl="revTx" presStyleIdx="1" presStyleCnt="5" custScaleX="113519" custLinFactNeighborX="-47783" custLinFactNeighborY="2412">
        <dgm:presLayoutVars>
          <dgm:bulletEnabled val="1"/>
        </dgm:presLayoutVars>
      </dgm:prSet>
      <dgm:spPr/>
    </dgm:pt>
    <dgm:pt modelId="{98C8DAB2-89F6-43E2-8023-3016D327F308}" type="pres">
      <dgm:prSet presAssocID="{FEE977D4-D662-4B7A-9427-32C6BA104A8E}" presName="circleB" presStyleLbl="node1" presStyleIdx="1" presStyleCnt="5" custLinFactX="-100000" custLinFactNeighborX="-126615" custLinFactNeighborY="1724"/>
      <dgm:spPr/>
    </dgm:pt>
    <dgm:pt modelId="{595C2E46-BD84-4F31-8D68-D74830BE3B64}" type="pres">
      <dgm:prSet presAssocID="{FEE977D4-D662-4B7A-9427-32C6BA104A8E}" presName="spaceB" presStyleCnt="0"/>
      <dgm:spPr/>
    </dgm:pt>
    <dgm:pt modelId="{4B222A97-D6D4-4640-84EF-AAE3325C12DB}" type="pres">
      <dgm:prSet presAssocID="{329631F5-0D54-49F4-81CF-3D57FB18FE0C}" presName="space" presStyleCnt="0"/>
      <dgm:spPr/>
    </dgm:pt>
    <dgm:pt modelId="{0E21FA29-C7CD-4E22-9454-7F902B453E9A}" type="pres">
      <dgm:prSet presAssocID="{AB1C5AC8-B123-4CC8-9C2F-426634112908}" presName="compositeA" presStyleCnt="0"/>
      <dgm:spPr/>
    </dgm:pt>
    <dgm:pt modelId="{2535D768-FFAA-469F-AC61-8D0A3C6166ED}" type="pres">
      <dgm:prSet presAssocID="{AB1C5AC8-B123-4CC8-9C2F-426634112908}" presName="textA" presStyleLbl="revTx" presStyleIdx="2" presStyleCnt="5" custLinFactNeighborX="-66615" custLinFactNeighborY="-2299">
        <dgm:presLayoutVars>
          <dgm:bulletEnabled val="1"/>
        </dgm:presLayoutVars>
      </dgm:prSet>
      <dgm:spPr/>
    </dgm:pt>
    <dgm:pt modelId="{9B862826-5C7E-4AAB-80DA-B7CB5BE41164}" type="pres">
      <dgm:prSet presAssocID="{AB1C5AC8-B123-4CC8-9C2F-426634112908}" presName="circleA" presStyleLbl="node1" presStyleIdx="2" presStyleCnt="5" custLinFactX="-182184" custLinFactNeighborX="-200000" custLinFactNeighborY="1724"/>
      <dgm:spPr/>
    </dgm:pt>
    <dgm:pt modelId="{0A992565-DC7F-40BB-B219-CEA5D596A9FE}" type="pres">
      <dgm:prSet presAssocID="{AB1C5AC8-B123-4CC8-9C2F-426634112908}" presName="spaceA" presStyleCnt="0"/>
      <dgm:spPr/>
    </dgm:pt>
    <dgm:pt modelId="{34CE40F7-2A05-499C-B080-C1F97D2604FD}" type="pres">
      <dgm:prSet presAssocID="{CE12C170-A08E-4A22-9018-E82AB9688A97}" presName="space" presStyleCnt="0"/>
      <dgm:spPr/>
    </dgm:pt>
    <dgm:pt modelId="{54E32F83-ACFC-4BA9-9073-53DA2755A16C}" type="pres">
      <dgm:prSet presAssocID="{260F2189-BC7A-4D7B-A4A7-D380DABFEC35}" presName="compositeB" presStyleCnt="0"/>
      <dgm:spPr/>
    </dgm:pt>
    <dgm:pt modelId="{AA398439-A760-48AF-AF34-2BFD5FE7BF4C}" type="pres">
      <dgm:prSet presAssocID="{260F2189-BC7A-4D7B-A4A7-D380DABFEC35}" presName="textB" presStyleLbl="revTx" presStyleIdx="3" presStyleCnt="5" custLinFactNeighborX="-87361" custLinFactNeighborY="-575">
        <dgm:presLayoutVars>
          <dgm:bulletEnabled val="1"/>
        </dgm:presLayoutVars>
      </dgm:prSet>
      <dgm:spPr/>
    </dgm:pt>
    <dgm:pt modelId="{1D6FA0AD-A4B0-424A-8DBB-080AEE544FBB}" type="pres">
      <dgm:prSet presAssocID="{260F2189-BC7A-4D7B-A4A7-D380DABFEC35}" presName="circleB" presStyleLbl="node1" presStyleIdx="3" presStyleCnt="5" custLinFactX="-210201" custLinFactNeighborX="-300000" custLinFactNeighborY="-13218"/>
      <dgm:spPr/>
    </dgm:pt>
    <dgm:pt modelId="{60070C53-E218-42F5-BE9C-D23C700767D0}" type="pres">
      <dgm:prSet presAssocID="{260F2189-BC7A-4D7B-A4A7-D380DABFEC35}" presName="spaceB" presStyleCnt="0"/>
      <dgm:spPr/>
    </dgm:pt>
    <dgm:pt modelId="{F554EEBE-8B39-4FCD-BA05-9C74AAFDE5E8}" type="pres">
      <dgm:prSet presAssocID="{0080A727-7DC8-4727-8EBE-8802BFFFA9F7}" presName="space" presStyleCnt="0"/>
      <dgm:spPr/>
    </dgm:pt>
    <dgm:pt modelId="{B08C6EAC-1B4B-4267-BB66-093302235DB7}" type="pres">
      <dgm:prSet presAssocID="{C9CB44B0-0575-4D72-BFE4-28041CD5970A}" presName="compositeA" presStyleCnt="0"/>
      <dgm:spPr/>
    </dgm:pt>
    <dgm:pt modelId="{A58FD03B-0A16-49C6-BD00-0542F20A07E0}" type="pres">
      <dgm:prSet presAssocID="{C9CB44B0-0575-4D72-BFE4-28041CD5970A}" presName="textA" presStyleLbl="revTx" presStyleIdx="4" presStyleCnt="5" custLinFactNeighborX="18273" custLinFactNeighborY="-2299">
        <dgm:presLayoutVars>
          <dgm:bulletEnabled val="1"/>
        </dgm:presLayoutVars>
      </dgm:prSet>
      <dgm:spPr/>
    </dgm:pt>
    <dgm:pt modelId="{36F31B17-1813-4734-91DC-4E3D6E18B29D}" type="pres">
      <dgm:prSet presAssocID="{C9CB44B0-0575-4D72-BFE4-28041CD5970A}" presName="circleA" presStyleLbl="node1" presStyleIdx="4" presStyleCnt="5" custLinFactX="16070" custLinFactNeighborX="100000" custLinFactNeighborY="-13218"/>
      <dgm:spPr/>
    </dgm:pt>
    <dgm:pt modelId="{B3966FA0-961F-49AB-9439-502DA17C51B6}" type="pres">
      <dgm:prSet presAssocID="{C9CB44B0-0575-4D72-BFE4-28041CD5970A}" presName="spaceA" presStyleCnt="0"/>
      <dgm:spPr/>
    </dgm:pt>
  </dgm:ptLst>
  <dgm:cxnLst>
    <dgm:cxn modelId="{82C24407-6EAB-43E3-BC10-9B987FF12BC7}" srcId="{3EF1EE21-1DBF-4C6C-94CA-7EC2BCD48473}" destId="{9FF95FAE-91E1-4FCF-A5E2-0D1D073B7ADB}" srcOrd="0" destOrd="0" parTransId="{951651A7-943A-402A-B7AB-6F100BB9245D}" sibTransId="{0C502DD2-F0F3-4624-BB30-6BCCEFD89C05}"/>
    <dgm:cxn modelId="{FB17B608-DD82-41C8-96F8-8C371FB9ABDB}" type="presOf" srcId="{260F2189-BC7A-4D7B-A4A7-D380DABFEC35}" destId="{AA398439-A760-48AF-AF34-2BFD5FE7BF4C}" srcOrd="0" destOrd="0" presId="urn:microsoft.com/office/officeart/2005/8/layout/hProcess11"/>
    <dgm:cxn modelId="{093F400B-5A88-47BB-A7E6-7B076822A818}" type="presOf" srcId="{AB1C5AC8-B123-4CC8-9C2F-426634112908}" destId="{2535D768-FFAA-469F-AC61-8D0A3C6166ED}" srcOrd="0" destOrd="0" presId="urn:microsoft.com/office/officeart/2005/8/layout/hProcess11"/>
    <dgm:cxn modelId="{ABD6841D-30E7-4D76-9368-B6582CDD8669}" type="presOf" srcId="{9FF95FAE-91E1-4FCF-A5E2-0D1D073B7ADB}" destId="{5F8C2445-2F5C-407A-B798-12A92691C7B1}" srcOrd="0" destOrd="0" presId="urn:microsoft.com/office/officeart/2005/8/layout/hProcess11"/>
    <dgm:cxn modelId="{4C7F181E-B389-4965-917C-CB22C0621A12}" type="presOf" srcId="{3EF1EE21-1DBF-4C6C-94CA-7EC2BCD48473}" destId="{33D103A0-DCB2-46FA-8C1D-6A85C007DA0C}" srcOrd="0" destOrd="0" presId="urn:microsoft.com/office/officeart/2005/8/layout/hProcess11"/>
    <dgm:cxn modelId="{8EF77825-ABBF-42B8-90AF-E501E14E336A}" srcId="{3EF1EE21-1DBF-4C6C-94CA-7EC2BCD48473}" destId="{FEE977D4-D662-4B7A-9427-32C6BA104A8E}" srcOrd="1" destOrd="0" parTransId="{16E1A681-A589-4771-9524-52D5D2254218}" sibTransId="{329631F5-0D54-49F4-81CF-3D57FB18FE0C}"/>
    <dgm:cxn modelId="{37366461-3A60-4398-A237-010B22BCB6EB}" type="presOf" srcId="{FEE977D4-D662-4B7A-9427-32C6BA104A8E}" destId="{8EAC4B50-8E56-4255-BF6F-EE8AF9D32FE4}" srcOrd="0" destOrd="0" presId="urn:microsoft.com/office/officeart/2005/8/layout/hProcess11"/>
    <dgm:cxn modelId="{E0AE8093-71C3-49CB-B431-3FF6511EA11B}" srcId="{3EF1EE21-1DBF-4C6C-94CA-7EC2BCD48473}" destId="{260F2189-BC7A-4D7B-A4A7-D380DABFEC35}" srcOrd="3" destOrd="0" parTransId="{40DF7564-BB06-4C93-B726-17A308106B95}" sibTransId="{0080A727-7DC8-4727-8EBE-8802BFFFA9F7}"/>
    <dgm:cxn modelId="{1864DDB9-C2BC-4684-B313-AAA0C179D29D}" type="presOf" srcId="{C9CB44B0-0575-4D72-BFE4-28041CD5970A}" destId="{A58FD03B-0A16-49C6-BD00-0542F20A07E0}" srcOrd="0" destOrd="0" presId="urn:microsoft.com/office/officeart/2005/8/layout/hProcess11"/>
    <dgm:cxn modelId="{28A140DB-C82A-423E-B5F8-B86E2358B5A0}" srcId="{3EF1EE21-1DBF-4C6C-94CA-7EC2BCD48473}" destId="{AB1C5AC8-B123-4CC8-9C2F-426634112908}" srcOrd="2" destOrd="0" parTransId="{6F7C6731-7F4E-458A-A6A1-DF51F14E2893}" sibTransId="{CE12C170-A08E-4A22-9018-E82AB9688A97}"/>
    <dgm:cxn modelId="{DC9977F2-4467-40B0-BE91-E3792DA4971E}" srcId="{3EF1EE21-1DBF-4C6C-94CA-7EC2BCD48473}" destId="{C9CB44B0-0575-4D72-BFE4-28041CD5970A}" srcOrd="4" destOrd="0" parTransId="{71351275-1393-441F-8CF6-69EBF46109F6}" sibTransId="{0866084E-EB17-42EC-A24E-63F8A4EABF14}"/>
    <dgm:cxn modelId="{F3D4916B-1EDE-4390-9D32-95FAF674C32B}" type="presParOf" srcId="{33D103A0-DCB2-46FA-8C1D-6A85C007DA0C}" destId="{AA5C2F7A-9095-4C50-8276-63F7F4F252A8}" srcOrd="0" destOrd="0" presId="urn:microsoft.com/office/officeart/2005/8/layout/hProcess11"/>
    <dgm:cxn modelId="{0195C649-7796-4FB6-BF79-DDA1F144DCB9}" type="presParOf" srcId="{33D103A0-DCB2-46FA-8C1D-6A85C007DA0C}" destId="{983B3F82-3E72-44E5-8768-9DEC3E23EF0F}" srcOrd="1" destOrd="0" presId="urn:microsoft.com/office/officeart/2005/8/layout/hProcess11"/>
    <dgm:cxn modelId="{CDCB7027-B43D-4392-94A9-874CD81C1543}" type="presParOf" srcId="{983B3F82-3E72-44E5-8768-9DEC3E23EF0F}" destId="{3DDD0A27-F907-495A-9B68-481DB6E60E93}" srcOrd="0" destOrd="0" presId="urn:microsoft.com/office/officeart/2005/8/layout/hProcess11"/>
    <dgm:cxn modelId="{8F8AB9E8-F254-426E-BED8-66C59E78D0AF}" type="presParOf" srcId="{3DDD0A27-F907-495A-9B68-481DB6E60E93}" destId="{5F8C2445-2F5C-407A-B798-12A92691C7B1}" srcOrd="0" destOrd="0" presId="urn:microsoft.com/office/officeart/2005/8/layout/hProcess11"/>
    <dgm:cxn modelId="{B062FF6B-21D2-4EE7-86ED-F2095486162A}" type="presParOf" srcId="{3DDD0A27-F907-495A-9B68-481DB6E60E93}" destId="{9B50F81F-5B72-4420-8EE1-7EE4D4709EE2}" srcOrd="1" destOrd="0" presId="urn:microsoft.com/office/officeart/2005/8/layout/hProcess11"/>
    <dgm:cxn modelId="{BB5D76BF-5C54-4D78-AB5C-AFAF00161150}" type="presParOf" srcId="{3DDD0A27-F907-495A-9B68-481DB6E60E93}" destId="{AA63295B-6130-49DE-9D54-F57A4CE5AF65}" srcOrd="2" destOrd="0" presId="urn:microsoft.com/office/officeart/2005/8/layout/hProcess11"/>
    <dgm:cxn modelId="{1E484819-7584-434C-8D91-FA6CC62E3FE1}" type="presParOf" srcId="{983B3F82-3E72-44E5-8768-9DEC3E23EF0F}" destId="{D7D534B1-5D80-4B54-9CCB-72F1ADCF9AE9}" srcOrd="1" destOrd="0" presId="urn:microsoft.com/office/officeart/2005/8/layout/hProcess11"/>
    <dgm:cxn modelId="{0181EF16-9D4C-4236-82F7-13B4E89C0F0A}" type="presParOf" srcId="{983B3F82-3E72-44E5-8768-9DEC3E23EF0F}" destId="{74245737-8257-446C-84D1-E05A02539073}" srcOrd="2" destOrd="0" presId="urn:microsoft.com/office/officeart/2005/8/layout/hProcess11"/>
    <dgm:cxn modelId="{1B6CD41F-22C1-4882-A012-55D25EC5E8E6}" type="presParOf" srcId="{74245737-8257-446C-84D1-E05A02539073}" destId="{8EAC4B50-8E56-4255-BF6F-EE8AF9D32FE4}" srcOrd="0" destOrd="0" presId="urn:microsoft.com/office/officeart/2005/8/layout/hProcess11"/>
    <dgm:cxn modelId="{32FACEEE-0C5F-4C44-8903-E2CADED55F82}" type="presParOf" srcId="{74245737-8257-446C-84D1-E05A02539073}" destId="{98C8DAB2-89F6-43E2-8023-3016D327F308}" srcOrd="1" destOrd="0" presId="urn:microsoft.com/office/officeart/2005/8/layout/hProcess11"/>
    <dgm:cxn modelId="{86727F92-9581-4024-9253-71BAA71DD86F}" type="presParOf" srcId="{74245737-8257-446C-84D1-E05A02539073}" destId="{595C2E46-BD84-4F31-8D68-D74830BE3B64}" srcOrd="2" destOrd="0" presId="urn:microsoft.com/office/officeart/2005/8/layout/hProcess11"/>
    <dgm:cxn modelId="{BAE517C7-AE14-4AEF-8603-377F2090109E}" type="presParOf" srcId="{983B3F82-3E72-44E5-8768-9DEC3E23EF0F}" destId="{4B222A97-D6D4-4640-84EF-AAE3325C12DB}" srcOrd="3" destOrd="0" presId="urn:microsoft.com/office/officeart/2005/8/layout/hProcess11"/>
    <dgm:cxn modelId="{2C5257AD-6BB1-4C82-8CED-BF59D5A776C8}" type="presParOf" srcId="{983B3F82-3E72-44E5-8768-9DEC3E23EF0F}" destId="{0E21FA29-C7CD-4E22-9454-7F902B453E9A}" srcOrd="4" destOrd="0" presId="urn:microsoft.com/office/officeart/2005/8/layout/hProcess11"/>
    <dgm:cxn modelId="{97A70518-8806-4E4F-9900-486F7B5911A2}" type="presParOf" srcId="{0E21FA29-C7CD-4E22-9454-7F902B453E9A}" destId="{2535D768-FFAA-469F-AC61-8D0A3C6166ED}" srcOrd="0" destOrd="0" presId="urn:microsoft.com/office/officeart/2005/8/layout/hProcess11"/>
    <dgm:cxn modelId="{9DA2BBEC-9D71-4177-8D9E-AB5D94949F76}" type="presParOf" srcId="{0E21FA29-C7CD-4E22-9454-7F902B453E9A}" destId="{9B862826-5C7E-4AAB-80DA-B7CB5BE41164}" srcOrd="1" destOrd="0" presId="urn:microsoft.com/office/officeart/2005/8/layout/hProcess11"/>
    <dgm:cxn modelId="{28A91AFE-9538-4DE0-9377-5ABD7B20526F}" type="presParOf" srcId="{0E21FA29-C7CD-4E22-9454-7F902B453E9A}" destId="{0A992565-DC7F-40BB-B219-CEA5D596A9FE}" srcOrd="2" destOrd="0" presId="urn:microsoft.com/office/officeart/2005/8/layout/hProcess11"/>
    <dgm:cxn modelId="{72D24ECC-095A-4A13-9094-28640C44B8E1}" type="presParOf" srcId="{983B3F82-3E72-44E5-8768-9DEC3E23EF0F}" destId="{34CE40F7-2A05-499C-B080-C1F97D2604FD}" srcOrd="5" destOrd="0" presId="urn:microsoft.com/office/officeart/2005/8/layout/hProcess11"/>
    <dgm:cxn modelId="{CB17360A-12AC-49B4-92E0-96F146D3C31D}" type="presParOf" srcId="{983B3F82-3E72-44E5-8768-9DEC3E23EF0F}" destId="{54E32F83-ACFC-4BA9-9073-53DA2755A16C}" srcOrd="6" destOrd="0" presId="urn:microsoft.com/office/officeart/2005/8/layout/hProcess11"/>
    <dgm:cxn modelId="{063231E8-C109-4845-B376-89AE60D53577}" type="presParOf" srcId="{54E32F83-ACFC-4BA9-9073-53DA2755A16C}" destId="{AA398439-A760-48AF-AF34-2BFD5FE7BF4C}" srcOrd="0" destOrd="0" presId="urn:microsoft.com/office/officeart/2005/8/layout/hProcess11"/>
    <dgm:cxn modelId="{5EFA03DF-1649-4B81-957E-D8404032AF75}" type="presParOf" srcId="{54E32F83-ACFC-4BA9-9073-53DA2755A16C}" destId="{1D6FA0AD-A4B0-424A-8DBB-080AEE544FBB}" srcOrd="1" destOrd="0" presId="urn:microsoft.com/office/officeart/2005/8/layout/hProcess11"/>
    <dgm:cxn modelId="{A925432E-8906-4BD3-A23B-0B858324AAF2}" type="presParOf" srcId="{54E32F83-ACFC-4BA9-9073-53DA2755A16C}" destId="{60070C53-E218-42F5-BE9C-D23C700767D0}" srcOrd="2" destOrd="0" presId="urn:microsoft.com/office/officeart/2005/8/layout/hProcess11"/>
    <dgm:cxn modelId="{31AC0D1D-B6C9-49C6-94A7-D6C57C9D03C6}" type="presParOf" srcId="{983B3F82-3E72-44E5-8768-9DEC3E23EF0F}" destId="{F554EEBE-8B39-4FCD-BA05-9C74AAFDE5E8}" srcOrd="7" destOrd="0" presId="urn:microsoft.com/office/officeart/2005/8/layout/hProcess11"/>
    <dgm:cxn modelId="{403F7CDC-D9E3-4E6F-A93C-99A250DA289D}" type="presParOf" srcId="{983B3F82-3E72-44E5-8768-9DEC3E23EF0F}" destId="{B08C6EAC-1B4B-4267-BB66-093302235DB7}" srcOrd="8" destOrd="0" presId="urn:microsoft.com/office/officeart/2005/8/layout/hProcess11"/>
    <dgm:cxn modelId="{F208D865-1E0E-44E6-9769-6B78E9156597}" type="presParOf" srcId="{B08C6EAC-1B4B-4267-BB66-093302235DB7}" destId="{A58FD03B-0A16-49C6-BD00-0542F20A07E0}" srcOrd="0" destOrd="0" presId="urn:microsoft.com/office/officeart/2005/8/layout/hProcess11"/>
    <dgm:cxn modelId="{1400DDA5-7977-465F-9FC4-37C2D5DBB75C}" type="presParOf" srcId="{B08C6EAC-1B4B-4267-BB66-093302235DB7}" destId="{36F31B17-1813-4734-91DC-4E3D6E18B29D}" srcOrd="1" destOrd="0" presId="urn:microsoft.com/office/officeart/2005/8/layout/hProcess11"/>
    <dgm:cxn modelId="{CDB27B14-FD58-4D0D-9583-8AA8A3FD8F98}" type="presParOf" srcId="{B08C6EAC-1B4B-4267-BB66-093302235DB7}" destId="{B3966FA0-961F-49AB-9439-502DA17C51B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C2F7A-9095-4C50-8276-63F7F4F252A8}">
      <dsp:nvSpPr>
        <dsp:cNvPr id="0" name=""/>
        <dsp:cNvSpPr/>
      </dsp:nvSpPr>
      <dsp:spPr>
        <a:xfrm>
          <a:off x="0" y="994410"/>
          <a:ext cx="11506200" cy="132588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8C2445-2F5C-407A-B798-12A92691C7B1}">
      <dsp:nvSpPr>
        <dsp:cNvPr id="0" name=""/>
        <dsp:cNvSpPr/>
      </dsp:nvSpPr>
      <dsp:spPr>
        <a:xfrm>
          <a:off x="4941" y="0"/>
          <a:ext cx="1939143"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Date of enactment</a:t>
          </a:r>
        </a:p>
        <a:p>
          <a:pPr marL="0" lvl="0" indent="0" algn="ctr" defTabSz="622300">
            <a:lnSpc>
              <a:spcPct val="90000"/>
            </a:lnSpc>
            <a:spcBef>
              <a:spcPct val="0"/>
            </a:spcBef>
            <a:spcAft>
              <a:spcPct val="35000"/>
            </a:spcAft>
            <a:buNone/>
          </a:pPr>
          <a:r>
            <a:rPr lang="en-US" sz="1400" kern="1200" dirty="0"/>
            <a:t>Dec. 27</a:t>
          </a:r>
        </a:p>
      </dsp:txBody>
      <dsp:txXfrm>
        <a:off x="4941" y="0"/>
        <a:ext cx="1939143" cy="1325880"/>
      </dsp:txXfrm>
    </dsp:sp>
    <dsp:sp modelId="{9B50F81F-5B72-4420-8EE1-7EE4D4709EE2}">
      <dsp:nvSpPr>
        <dsp:cNvPr id="0" name=""/>
        <dsp:cNvSpPr/>
      </dsp:nvSpPr>
      <dsp:spPr>
        <a:xfrm>
          <a:off x="808778" y="1491615"/>
          <a:ext cx="331470" cy="33147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AC4B50-8E56-4255-BF6F-EE8AF9D32FE4}">
      <dsp:nvSpPr>
        <dsp:cNvPr id="0" name=""/>
        <dsp:cNvSpPr/>
      </dsp:nvSpPr>
      <dsp:spPr>
        <a:xfrm>
          <a:off x="1114461" y="1988820"/>
          <a:ext cx="2201295"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ED must release GEER, State applications for EANPS </a:t>
          </a:r>
        </a:p>
        <a:p>
          <a:pPr marL="0" lvl="0" indent="0" algn="ctr" defTabSz="622300">
            <a:lnSpc>
              <a:spcPct val="90000"/>
            </a:lnSpc>
            <a:spcBef>
              <a:spcPct val="0"/>
            </a:spcBef>
            <a:spcAft>
              <a:spcPct val="35000"/>
            </a:spcAft>
            <a:buNone/>
          </a:pPr>
          <a:r>
            <a:rPr lang="en-US" sz="1400" kern="1200" dirty="0"/>
            <a:t>Jan. 26 (30 days)</a:t>
          </a:r>
        </a:p>
      </dsp:txBody>
      <dsp:txXfrm>
        <a:off x="1114461" y="1988820"/>
        <a:ext cx="2201295" cy="1325880"/>
      </dsp:txXfrm>
    </dsp:sp>
    <dsp:sp modelId="{98C8DAB2-89F6-43E2-8023-3016D327F308}">
      <dsp:nvSpPr>
        <dsp:cNvPr id="0" name=""/>
        <dsp:cNvSpPr/>
      </dsp:nvSpPr>
      <dsp:spPr>
        <a:xfrm>
          <a:off x="2224794" y="1497329"/>
          <a:ext cx="331470" cy="33147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5D768-FFAA-469F-AC61-8D0A3C6166ED}">
      <dsp:nvSpPr>
        <dsp:cNvPr id="0" name=""/>
        <dsp:cNvSpPr/>
      </dsp:nvSpPr>
      <dsp:spPr>
        <a:xfrm>
          <a:off x="3047534" y="0"/>
          <a:ext cx="1939143"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SEA must publish applications within 30 days of receiving funding </a:t>
          </a:r>
        </a:p>
        <a:p>
          <a:pPr marL="0" lvl="0" indent="0" algn="ctr" defTabSz="622300">
            <a:lnSpc>
              <a:spcPct val="90000"/>
            </a:lnSpc>
            <a:spcBef>
              <a:spcPct val="0"/>
            </a:spcBef>
            <a:spcAft>
              <a:spcPct val="35000"/>
            </a:spcAft>
            <a:buNone/>
          </a:pPr>
          <a:r>
            <a:rPr lang="en-US" sz="1400" kern="1200" dirty="0"/>
            <a:t>(est. Feb.-March)</a:t>
          </a:r>
        </a:p>
      </dsp:txBody>
      <dsp:txXfrm>
        <a:off x="3047534" y="0"/>
        <a:ext cx="1939143" cy="1325880"/>
      </dsp:txXfrm>
    </dsp:sp>
    <dsp:sp modelId="{9B862826-5C7E-4AAB-80DA-B7CB5BE41164}">
      <dsp:nvSpPr>
        <dsp:cNvPr id="0" name=""/>
        <dsp:cNvSpPr/>
      </dsp:nvSpPr>
      <dsp:spPr>
        <a:xfrm>
          <a:off x="3876306" y="1497329"/>
          <a:ext cx="331470" cy="331470"/>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398439-A760-48AF-AF34-2BFD5FE7BF4C}">
      <dsp:nvSpPr>
        <dsp:cNvPr id="0" name=""/>
        <dsp:cNvSpPr/>
      </dsp:nvSpPr>
      <dsp:spPr>
        <a:xfrm>
          <a:off x="4681340" y="1981196"/>
          <a:ext cx="1939143"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SEA must approve or deny applications within 30 days of receipt</a:t>
          </a:r>
        </a:p>
        <a:p>
          <a:pPr marL="0" lvl="0" indent="0" algn="ctr" defTabSz="622300">
            <a:lnSpc>
              <a:spcPct val="90000"/>
            </a:lnSpc>
            <a:spcBef>
              <a:spcPct val="0"/>
            </a:spcBef>
            <a:spcAft>
              <a:spcPct val="35000"/>
            </a:spcAft>
            <a:buNone/>
          </a:pPr>
          <a:r>
            <a:rPr lang="en-US" sz="1400" kern="1200" dirty="0"/>
            <a:t>(est. March-April)</a:t>
          </a:r>
        </a:p>
      </dsp:txBody>
      <dsp:txXfrm>
        <a:off x="4681340" y="1981196"/>
        <a:ext cx="1939143" cy="1325880"/>
      </dsp:txXfrm>
    </dsp:sp>
    <dsp:sp modelId="{1D6FA0AD-A4B0-424A-8DBB-080AEE544FBB}">
      <dsp:nvSpPr>
        <dsp:cNvPr id="0" name=""/>
        <dsp:cNvSpPr/>
      </dsp:nvSpPr>
      <dsp:spPr>
        <a:xfrm>
          <a:off x="5488068" y="1447801"/>
          <a:ext cx="331470" cy="331470"/>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FD03B-0A16-49C6-BD00-0542F20A07E0}">
      <dsp:nvSpPr>
        <dsp:cNvPr id="0" name=""/>
        <dsp:cNvSpPr/>
      </dsp:nvSpPr>
      <dsp:spPr>
        <a:xfrm>
          <a:off x="8765834" y="0"/>
          <a:ext cx="1939143" cy="132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SEA must obligate funds within 6 months of receipt</a:t>
          </a:r>
        </a:p>
        <a:p>
          <a:pPr marL="0" lvl="0" indent="0" algn="ctr" defTabSz="622300">
            <a:lnSpc>
              <a:spcPct val="90000"/>
            </a:lnSpc>
            <a:spcBef>
              <a:spcPct val="0"/>
            </a:spcBef>
            <a:spcAft>
              <a:spcPct val="35000"/>
            </a:spcAft>
            <a:buNone/>
          </a:pPr>
          <a:r>
            <a:rPr lang="en-US" sz="1400" kern="1200" dirty="0"/>
            <a:t>(est. Aug.)</a:t>
          </a:r>
        </a:p>
      </dsp:txBody>
      <dsp:txXfrm>
        <a:off x="8765834" y="0"/>
        <a:ext cx="1939143" cy="1325880"/>
      </dsp:txXfrm>
    </dsp:sp>
    <dsp:sp modelId="{36F31B17-1813-4734-91DC-4E3D6E18B29D}">
      <dsp:nvSpPr>
        <dsp:cNvPr id="0" name=""/>
        <dsp:cNvSpPr/>
      </dsp:nvSpPr>
      <dsp:spPr>
        <a:xfrm>
          <a:off x="9600068" y="1447801"/>
          <a:ext cx="331470" cy="331470"/>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86B488C-1273-4F46-A528-C4B9A09DBEDC}" type="slidenum">
              <a:rPr lang="en-US"/>
              <a:pPr/>
              <a:t>‹#›</a:t>
            </a:fld>
            <a:endParaRPr lang="en-US"/>
          </a:p>
        </p:txBody>
      </p:sp>
    </p:spTree>
    <p:extLst>
      <p:ext uri="{BB962C8B-B14F-4D97-AF65-F5344CB8AC3E}">
        <p14:creationId xmlns:p14="http://schemas.microsoft.com/office/powerpoint/2010/main" val="233351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p:cNvSpPr>
          <p:nvPr>
            <p:ph type="sldImg" idx="2"/>
          </p:nvPr>
        </p:nvSpPr>
        <p:spPr bwMode="auto">
          <a:xfrm>
            <a:off x="381000" y="685800"/>
            <a:ext cx="6096000" cy="3429000"/>
          </a:xfrm>
          <a:prstGeom prst="rect">
            <a:avLst/>
          </a:prstGeom>
          <a:no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6" name="Rectangle 8"/>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2057" name="Rectangle 9"/>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2058" name="Rectangle 1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2059" name="Rectangle 1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C76FE6-18FF-4904-A79F-D11B604C1BF0}" type="slidenum">
              <a:rPr lang="en-US"/>
              <a:pPr/>
              <a:t>‹#›</a:t>
            </a:fld>
            <a:endParaRPr lang="en-US"/>
          </a:p>
        </p:txBody>
      </p:sp>
    </p:spTree>
    <p:extLst>
      <p:ext uri="{BB962C8B-B14F-4D97-AF65-F5344CB8AC3E}">
        <p14:creationId xmlns:p14="http://schemas.microsoft.com/office/powerpoint/2010/main" val="3624036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76FE6-18FF-4904-A79F-D11B604C1BF0}" type="slidenum">
              <a:rPr lang="en-US" smtClean="0"/>
              <a:pPr/>
              <a:t>44</a:t>
            </a:fld>
            <a:endParaRPr lang="en-US"/>
          </a:p>
        </p:txBody>
      </p:sp>
    </p:spTree>
    <p:extLst>
      <p:ext uri="{BB962C8B-B14F-4D97-AF65-F5344CB8AC3E}">
        <p14:creationId xmlns:p14="http://schemas.microsoft.com/office/powerpoint/2010/main" val="412481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eaLnBrk="1" fontAlgn="base" hangingPunct="1">
              <a:spcBef>
                <a:spcPct val="0"/>
              </a:spcBef>
              <a:spcAft>
                <a:spcPct val="0"/>
              </a:spcAft>
              <a:defRPr/>
            </a:pPr>
            <a:fld id="{6E9AA10A-9CE9-4A6D-9732-D55C8CF80341}" type="slidenum">
              <a:rPr lang="en-US" altLang="en-US">
                <a:solidFill>
                  <a:srgbClr val="514A40"/>
                </a:solidFill>
                <a:latin typeface="Arial" panose="020B0604020202020204" pitchFamily="34" charset="0"/>
              </a:rPr>
              <a:pPr defTabSz="966612" eaLnBrk="1" fontAlgn="base" hangingPunct="1">
                <a:spcBef>
                  <a:spcPct val="0"/>
                </a:spcBef>
                <a:spcAft>
                  <a:spcPct val="0"/>
                </a:spcAft>
                <a:defRPr/>
              </a:pPr>
              <a:t>54</a:t>
            </a:fld>
            <a:endParaRPr lang="en-US" altLang="en-US" dirty="0">
              <a:solidFill>
                <a:srgbClr val="514A40"/>
              </a:solidFill>
              <a:latin typeface="Arial" panose="020B0604020202020204" pitchFamily="34" charset="0"/>
            </a:endParaRPr>
          </a:p>
        </p:txBody>
      </p:sp>
    </p:spTree>
    <p:extLst>
      <p:ext uri="{BB962C8B-B14F-4D97-AF65-F5344CB8AC3E}">
        <p14:creationId xmlns:p14="http://schemas.microsoft.com/office/powerpoint/2010/main" val="211080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86C56-E469-48C2-8E64-6B9C30B645A5}" type="slidenum">
              <a:rPr lang="en-US" smtClean="0"/>
              <a:t>63</a:t>
            </a:fld>
            <a:endParaRPr lang="en-US"/>
          </a:p>
        </p:txBody>
      </p:sp>
    </p:spTree>
    <p:extLst>
      <p:ext uri="{BB962C8B-B14F-4D97-AF65-F5344CB8AC3E}">
        <p14:creationId xmlns:p14="http://schemas.microsoft.com/office/powerpoint/2010/main" val="410625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9AA10A-9CE9-4A6D-9732-D55C8CF80341}" type="slidenum">
              <a:rPr lang="en-US" altLang="en-US" smtClean="0"/>
              <a:pPr>
                <a:defRPr/>
              </a:pPr>
              <a:t>79</a:t>
            </a:fld>
            <a:endParaRPr lang="en-US" altLang="en-US"/>
          </a:p>
        </p:txBody>
      </p:sp>
    </p:spTree>
    <p:extLst>
      <p:ext uri="{BB962C8B-B14F-4D97-AF65-F5344CB8AC3E}">
        <p14:creationId xmlns:p14="http://schemas.microsoft.com/office/powerpoint/2010/main" val="3607381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24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1127124" y="329307"/>
            <a:ext cx="5943668" cy="309201"/>
          </a:xfrm>
        </p:spPr>
        <p:txBody>
          <a:bodyPr/>
          <a:lstStyle/>
          <a:p>
            <a:r>
              <a:rPr lang="en-US"/>
              <a:t>Brustein &amp; Manasevit, PLLC © 2021. All rights reserved.</a:t>
            </a:r>
            <a:endParaRPr lang="en-US" dirty="0"/>
          </a:p>
        </p:txBody>
      </p:sp>
      <p:sp>
        <p:nvSpPr>
          <p:cNvPr id="6" name="Slide Number Placeholder 5"/>
          <p:cNvSpPr>
            <a:spLocks noGrp="1"/>
          </p:cNvSpPr>
          <p:nvPr>
            <p:ph type="sldNum" sz="quarter" idx="12"/>
          </p:nvPr>
        </p:nvSpPr>
        <p:spPr>
          <a:xfrm>
            <a:off x="9924392" y="329306"/>
            <a:ext cx="811412" cy="309201"/>
          </a:xfrm>
        </p:spPr>
        <p:txBody>
          <a:bodyPr/>
          <a:lstStyle/>
          <a:p>
            <a:fld id="{95C5CA75-96F3-42DA-8C73-E2B32B310B9C}"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7334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Brustein &amp; Manasevit, PLLC © 2021. All rights reserved.</a:t>
            </a:r>
            <a:endParaRPr lang="en-US" dirty="0"/>
          </a:p>
        </p:txBody>
      </p:sp>
      <p:sp>
        <p:nvSpPr>
          <p:cNvPr id="6" name="Slide Number Placeholder 5"/>
          <p:cNvSpPr>
            <a:spLocks noGrp="1"/>
          </p:cNvSpPr>
          <p:nvPr>
            <p:ph type="sldNum" sz="quarter" idx="12"/>
          </p:nvPr>
        </p:nvSpPr>
        <p:spPr/>
        <p:txBody>
          <a:bodyPr/>
          <a:lstStyle/>
          <a:p>
            <a:fld id="{D80FB647-AD83-4603-B7BF-FFAD3CBD6D3D}" type="slidenum">
              <a:rPr lang="en-US" smtClean="0"/>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5327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Brustein &amp; Manasevit, PLLC © 2021. All rights reserved.</a:t>
            </a:r>
            <a:endParaRPr lang="en-US" dirty="0"/>
          </a:p>
        </p:txBody>
      </p:sp>
      <p:sp>
        <p:nvSpPr>
          <p:cNvPr id="6" name="Slide Number Placeholder 5"/>
          <p:cNvSpPr>
            <a:spLocks noGrp="1"/>
          </p:cNvSpPr>
          <p:nvPr>
            <p:ph type="sldNum" sz="quarter" idx="12"/>
          </p:nvPr>
        </p:nvSpPr>
        <p:spPr/>
        <p:txBody>
          <a:bodyPr/>
          <a:lstStyle/>
          <a:p>
            <a:fld id="{511A3655-1E44-4424-9E39-7DA470DC4A68}" type="slidenum">
              <a:rPr lang="en-US" smtClean="0"/>
              <a:pPr/>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79496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9336" y="956114"/>
            <a:ext cx="10771464"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hasCustomPrompt="1"/>
          </p:nvPr>
        </p:nvSpPr>
        <p:spPr>
          <a:xfrm>
            <a:off x="699504" y="3604204"/>
            <a:ext cx="6604000" cy="533400"/>
          </a:xfrm>
        </p:spPr>
        <p:txBody>
          <a:bodyPr tIns="91440" bIns="91440">
            <a:noAutofit/>
          </a:bodyPr>
          <a:lstStyle>
            <a:lvl1pPr marL="0" indent="0" algn="l">
              <a:buNone/>
              <a:defRPr sz="2200" b="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Enter Presenter Name</a:t>
            </a:r>
          </a:p>
        </p:txBody>
      </p:sp>
      <p:sp>
        <p:nvSpPr>
          <p:cNvPr id="6" name="Slide Number Placeholder 5"/>
          <p:cNvSpPr>
            <a:spLocks noGrp="1"/>
          </p:cNvSpPr>
          <p:nvPr>
            <p:ph type="sldNum" sz="quarter" idx="12"/>
          </p:nvPr>
        </p:nvSpPr>
        <p:spPr>
          <a:xfrm>
            <a:off x="9197322" y="304800"/>
            <a:ext cx="1069340" cy="503578"/>
          </a:xfrm>
        </p:spPr>
        <p:txBody>
          <a:bodyPr/>
          <a:lstStyle>
            <a:lvl1pPr>
              <a:defRPr sz="1500"/>
            </a:lvl1pPr>
          </a:lstStyle>
          <a:p>
            <a:fld id="{95C5CA75-96F3-42DA-8C73-E2B32B310B9C}"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500613" y="643464"/>
            <a:ext cx="8766048" cy="155448"/>
          </a:xfrm>
          <a:prstGeom prst="rect">
            <a:avLst/>
          </a:prstGeom>
          <a:noFill/>
          <a:ln>
            <a:noFill/>
          </a:ln>
        </p:spPr>
      </p:pic>
      <p:sp>
        <p:nvSpPr>
          <p:cNvPr id="8" name="Text Placeholder 7"/>
          <p:cNvSpPr>
            <a:spLocks noGrp="1"/>
          </p:cNvSpPr>
          <p:nvPr>
            <p:ph type="body" sz="quarter" idx="13" hasCustomPrompt="1"/>
          </p:nvPr>
        </p:nvSpPr>
        <p:spPr>
          <a:xfrm>
            <a:off x="699505" y="4196598"/>
            <a:ext cx="6604001" cy="533400"/>
          </a:xfrm>
        </p:spPr>
        <p:txBody>
          <a:bodyPr>
            <a:normAutofit/>
          </a:bodyPr>
          <a:lstStyle>
            <a:lvl1pPr marL="0" indent="0">
              <a:buNone/>
              <a:defRPr sz="2200" baseline="0"/>
            </a:lvl1pPr>
          </a:lstStyle>
          <a:p>
            <a:pPr lvl="0"/>
            <a:r>
              <a:rPr lang="en-US" dirty="0"/>
              <a:t>Enter Email</a:t>
            </a:r>
          </a:p>
        </p:txBody>
      </p:sp>
      <p:sp>
        <p:nvSpPr>
          <p:cNvPr id="10" name="Text Placeholder 9"/>
          <p:cNvSpPr>
            <a:spLocks noGrp="1"/>
          </p:cNvSpPr>
          <p:nvPr>
            <p:ph type="body" sz="quarter" idx="14" hasCustomPrompt="1"/>
          </p:nvPr>
        </p:nvSpPr>
        <p:spPr>
          <a:xfrm>
            <a:off x="709337" y="4817806"/>
            <a:ext cx="6604001" cy="533400"/>
          </a:xfrm>
        </p:spPr>
        <p:txBody>
          <a:bodyPr>
            <a:normAutofit/>
          </a:bodyPr>
          <a:lstStyle>
            <a:lvl1pPr marL="0" indent="0">
              <a:buNone/>
              <a:defRPr sz="2200" baseline="0"/>
            </a:lvl1pPr>
          </a:lstStyle>
          <a:p>
            <a:pPr lvl="0"/>
            <a:r>
              <a:rPr lang="en-US" sz="2200" dirty="0"/>
              <a:t>www.bruman.com</a:t>
            </a:r>
            <a:endParaRPr lang="en-US" dirty="0"/>
          </a:p>
        </p:txBody>
      </p:sp>
      <p:sp>
        <p:nvSpPr>
          <p:cNvPr id="12" name="Text Placeholder 11"/>
          <p:cNvSpPr>
            <a:spLocks noGrp="1"/>
          </p:cNvSpPr>
          <p:nvPr>
            <p:ph type="body" sz="quarter" idx="15" hasCustomPrompt="1"/>
          </p:nvPr>
        </p:nvSpPr>
        <p:spPr>
          <a:xfrm>
            <a:off x="699504" y="5427406"/>
            <a:ext cx="6908800" cy="533400"/>
          </a:xfrm>
        </p:spPr>
        <p:txBody>
          <a:bodyPr>
            <a:normAutofit/>
          </a:bodyPr>
          <a:lstStyle>
            <a:lvl1pPr marL="0" indent="0">
              <a:buNone/>
              <a:defRPr sz="2200" baseline="0"/>
            </a:lvl1pPr>
          </a:lstStyle>
          <a:p>
            <a:pPr lvl="0"/>
            <a:r>
              <a:rPr lang="en-US" dirty="0"/>
              <a:t>Presentation Date</a:t>
            </a:r>
          </a:p>
        </p:txBody>
      </p:sp>
      <p:pic>
        <p:nvPicPr>
          <p:cNvPr id="14" name="Picture 13"/>
          <p:cNvPicPr>
            <a:picLocks noChangeAspect="1"/>
          </p:cNvPicPr>
          <p:nvPr userDrawn="1"/>
        </p:nvPicPr>
        <p:blipFill>
          <a:blip r:embed="rId3">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val="0"/>
              </a:ext>
            </a:extLst>
          </a:blip>
          <a:srcRect/>
          <a:stretch/>
        </p:blipFill>
        <p:spPr>
          <a:xfrm>
            <a:off x="8229600" y="4648200"/>
            <a:ext cx="3453397" cy="1045907"/>
          </a:xfrm>
          <a:prstGeom prst="rect">
            <a:avLst/>
          </a:prstGeom>
        </p:spPr>
      </p:pic>
    </p:spTree>
    <p:extLst>
      <p:ext uri="{BB962C8B-B14F-4D97-AF65-F5344CB8AC3E}">
        <p14:creationId xmlns:p14="http://schemas.microsoft.com/office/powerpoint/2010/main" val="369356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nchor="t">
            <a:normAutofit/>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200"/>
            </a:lvl1pPr>
          </a:lstStyle>
          <a:p>
            <a:endParaRPr lang="en-US" dirty="0"/>
          </a:p>
        </p:txBody>
      </p:sp>
      <p:sp>
        <p:nvSpPr>
          <p:cNvPr id="5" name="Footer Placeholder 4"/>
          <p:cNvSpPr>
            <a:spLocks noGrp="1"/>
          </p:cNvSpPr>
          <p:nvPr>
            <p:ph type="ftr" sz="quarter" idx="11"/>
          </p:nvPr>
        </p:nvSpPr>
        <p:spPr/>
        <p:txBody>
          <a:bodyPr/>
          <a:lstStyle>
            <a:lvl1pPr>
              <a:defRPr sz="1200"/>
            </a:lvl1pPr>
          </a:lstStyle>
          <a:p>
            <a:r>
              <a:rPr lang="en-US"/>
              <a:t>Brustein &amp; Manasevit, PLLC © 2021. All rights reserved.</a:t>
            </a:r>
            <a:endParaRPr lang="en-US" dirty="0"/>
          </a:p>
        </p:txBody>
      </p:sp>
      <p:sp>
        <p:nvSpPr>
          <p:cNvPr id="6" name="Slide Number Placeholder 5"/>
          <p:cNvSpPr>
            <a:spLocks noGrp="1"/>
          </p:cNvSpPr>
          <p:nvPr>
            <p:ph type="sldNum" sz="quarter" idx="12"/>
          </p:nvPr>
        </p:nvSpPr>
        <p:spPr/>
        <p:txBody>
          <a:bodyPr/>
          <a:lstStyle/>
          <a:p>
            <a:fld id="{B3506361-70C8-432A-93F0-141DC7F2B02C}" type="slidenum">
              <a:rPr lang="en-US" smtClean="0"/>
              <a:pPr/>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933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Brustein &amp; Manasevit, PLLC © 2021. All rights reserved.</a:t>
            </a:r>
            <a:endParaRPr lang="en-US" dirty="0"/>
          </a:p>
        </p:txBody>
      </p:sp>
      <p:sp>
        <p:nvSpPr>
          <p:cNvPr id="6" name="Slide Number Placeholder 5"/>
          <p:cNvSpPr>
            <a:spLocks noGrp="1"/>
          </p:cNvSpPr>
          <p:nvPr>
            <p:ph type="sldNum" sz="quarter" idx="12"/>
          </p:nvPr>
        </p:nvSpPr>
        <p:spPr/>
        <p:txBody>
          <a:bodyPr/>
          <a:lstStyle/>
          <a:p>
            <a:fld id="{5FDD7405-60FD-4A25-B3DD-05BF605EA69D}"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66257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Brustein &amp; Manasevit, PLLC © 2021. All rights reserved.</a:t>
            </a:r>
            <a:endParaRPr lang="en-US" dirty="0"/>
          </a:p>
        </p:txBody>
      </p:sp>
      <p:sp>
        <p:nvSpPr>
          <p:cNvPr id="7" name="Slide Number Placeholder 6"/>
          <p:cNvSpPr>
            <a:spLocks noGrp="1"/>
          </p:cNvSpPr>
          <p:nvPr>
            <p:ph type="sldNum" sz="quarter" idx="12"/>
          </p:nvPr>
        </p:nvSpPr>
        <p:spPr/>
        <p:txBody>
          <a:bodyPr/>
          <a:lstStyle/>
          <a:p>
            <a:fld id="{F90DF076-3FBF-4A8F-80EC-28CA0F9DD5C6}"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3110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Autofit/>
          </a:bodyPr>
          <a:lstStyle>
            <a:lvl1pPr marL="0" indent="0">
              <a:lnSpc>
                <a:spcPct val="100000"/>
              </a:lnSpc>
              <a:buNone/>
              <a:defRPr sz="26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29166" y="2974448"/>
            <a:ext cx="4645152" cy="2493876"/>
          </a:xfrm>
        </p:spPr>
        <p:txBody>
          <a:bodyPr>
            <a:normAutofit/>
          </a:bodyPr>
          <a:lstStyle>
            <a:lvl1pPr>
              <a:defRPr sz="20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4337" y="2173181"/>
            <a:ext cx="4645152" cy="802237"/>
          </a:xfrm>
        </p:spPr>
        <p:txBody>
          <a:bodyPr anchor="b">
            <a:noAutofit/>
          </a:bodyPr>
          <a:lstStyle>
            <a:lvl1pPr marL="0" indent="0">
              <a:lnSpc>
                <a:spcPct val="100000"/>
              </a:lnSpc>
              <a:buNone/>
              <a:defRPr sz="26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94337" y="2971669"/>
            <a:ext cx="4645152" cy="2487193"/>
          </a:xfrm>
        </p:spPr>
        <p:txBody>
          <a:bodyPr>
            <a:normAutofit/>
          </a:bodyPr>
          <a:lstStyle>
            <a:lvl1pPr>
              <a:defRPr sz="20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Brustein &amp; Manasevit, PLLC © 2021. All rights reserved.</a:t>
            </a:r>
            <a:endParaRPr lang="en-US" dirty="0"/>
          </a:p>
        </p:txBody>
      </p:sp>
      <p:sp>
        <p:nvSpPr>
          <p:cNvPr id="9" name="Slide Number Placeholder 8"/>
          <p:cNvSpPr>
            <a:spLocks noGrp="1"/>
          </p:cNvSpPr>
          <p:nvPr>
            <p:ph type="sldNum" sz="quarter" idx="12"/>
          </p:nvPr>
        </p:nvSpPr>
        <p:spPr/>
        <p:txBody>
          <a:bodyPr/>
          <a:lstStyle/>
          <a:p>
            <a:fld id="{453291BC-C0BE-4454-B6FD-E10313E72F5B}" type="slidenum">
              <a:rPr lang="en-US" smtClean="0"/>
              <a:pPr/>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1402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p:cNvSpPr>
            <a:spLocks noGrp="1"/>
          </p:cNvSpPr>
          <p:nvPr>
            <p:ph type="sldNum" sz="quarter" idx="12"/>
          </p:nvPr>
        </p:nvSpPr>
        <p:spPr/>
        <p:txBody>
          <a:bodyPr/>
          <a:lstStyle/>
          <a:p>
            <a:fld id="{7734675C-63F2-4474-8BB9-0E7CEB072ADD}" type="slidenum">
              <a:rPr lang="en-US" smtClean="0"/>
              <a:pPr/>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4097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Brustein &amp; Manasevit, PLLC © 2021. All rights reserved.</a:t>
            </a:r>
            <a:endParaRPr lang="en-US" dirty="0"/>
          </a:p>
        </p:txBody>
      </p:sp>
      <p:sp>
        <p:nvSpPr>
          <p:cNvPr id="4" name="Slide Number Placeholder 3"/>
          <p:cNvSpPr>
            <a:spLocks noGrp="1"/>
          </p:cNvSpPr>
          <p:nvPr>
            <p:ph type="sldNum" sz="quarter" idx="12"/>
          </p:nvPr>
        </p:nvSpPr>
        <p:spPr/>
        <p:txBody>
          <a:bodyPr/>
          <a:lstStyle/>
          <a:p>
            <a:fld id="{8E733C3B-11B0-46D4-8DAE-F9DF6935FAA3}" type="slidenum">
              <a:rPr lang="en-US" smtClean="0"/>
              <a:pPr/>
              <a:t>‹#›</a:t>
            </a:fld>
            <a:endParaRPr lang="en-US"/>
          </a:p>
        </p:txBody>
      </p:sp>
    </p:spTree>
    <p:extLst>
      <p:ext uri="{BB962C8B-B14F-4D97-AF65-F5344CB8AC3E}">
        <p14:creationId xmlns:p14="http://schemas.microsoft.com/office/powerpoint/2010/main" val="23554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Brustein &amp; Manasevit, PLLC © 2021. All rights reserved.</a:t>
            </a:r>
            <a:endParaRPr lang="en-US" dirty="0"/>
          </a:p>
        </p:txBody>
      </p:sp>
      <p:sp>
        <p:nvSpPr>
          <p:cNvPr id="7" name="Slide Number Placeholder 6"/>
          <p:cNvSpPr>
            <a:spLocks noGrp="1"/>
          </p:cNvSpPr>
          <p:nvPr>
            <p:ph type="sldNum" sz="quarter" idx="12"/>
          </p:nvPr>
        </p:nvSpPr>
        <p:spPr/>
        <p:txBody>
          <a:bodyPr/>
          <a:lstStyle/>
          <a:p>
            <a:fld id="{4B713750-4AB4-48A8-B763-37883CEE0791}"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14138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endParaRPr lang="en-US" dirty="0"/>
          </a:p>
        </p:txBody>
      </p:sp>
      <p:sp>
        <p:nvSpPr>
          <p:cNvPr id="6" name="Footer Placeholder 5"/>
          <p:cNvSpPr>
            <a:spLocks noGrp="1"/>
          </p:cNvSpPr>
          <p:nvPr>
            <p:ph type="ftr" sz="quarter" idx="11"/>
          </p:nvPr>
        </p:nvSpPr>
        <p:spPr>
          <a:xfrm>
            <a:off x="1125300" y="318640"/>
            <a:ext cx="4877818" cy="320931"/>
          </a:xfrm>
        </p:spPr>
        <p:txBody>
          <a:bodyPr/>
          <a:lstStyle/>
          <a:p>
            <a:r>
              <a:rPr lang="en-US"/>
              <a:t>Brustein &amp; Manasevit, PLLC © 2021. All rights reserved.</a:t>
            </a:r>
          </a:p>
        </p:txBody>
      </p:sp>
      <p:sp>
        <p:nvSpPr>
          <p:cNvPr id="7" name="Slide Number Placeholder 6"/>
          <p:cNvSpPr>
            <a:spLocks noGrp="1"/>
          </p:cNvSpPr>
          <p:nvPr>
            <p:ph type="sldNum" sz="quarter" idx="12"/>
          </p:nvPr>
        </p:nvSpPr>
        <p:spPr>
          <a:xfrm>
            <a:off x="6176794" y="137408"/>
            <a:ext cx="811019" cy="503578"/>
          </a:xfrm>
        </p:spPr>
        <p:txBody>
          <a:bodyPr/>
          <a:lstStyle/>
          <a:p>
            <a:fld id="{5C7C3572-32B7-45E0-9C7C-9AB15D44FCF2}" type="slidenum">
              <a:rPr lang="en-US" smtClean="0"/>
              <a:pPr/>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214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0"/>
            <a:ext cx="12192000" cy="6115793"/>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Brustein &amp; Manasevit, PLLC © 2021. All rights reserved.</a:t>
            </a:r>
            <a:endParaRPr lang="en-US" dirty="0"/>
          </a:p>
        </p:txBody>
      </p:sp>
      <p:sp>
        <p:nvSpPr>
          <p:cNvPr id="6" name="Slide Number Placeholder 5"/>
          <p:cNvSpPr>
            <a:spLocks noGrp="1"/>
          </p:cNvSpPr>
          <p:nvPr>
            <p:ph type="sldNum" sz="quarter" idx="4"/>
          </p:nvPr>
        </p:nvSpPr>
        <p:spPr>
          <a:xfrm>
            <a:off x="9918076" y="329306"/>
            <a:ext cx="815469" cy="311679"/>
          </a:xfrm>
          <a:prstGeom prst="rect">
            <a:avLst/>
          </a:prstGeom>
        </p:spPr>
        <p:txBody>
          <a:bodyPr vert="horz" lIns="91440" tIns="45720" rIns="91440" bIns="45720" rtlCol="0" anchor="ctr"/>
          <a:lstStyle>
            <a:lvl1pPr algn="r">
              <a:defRPr sz="1800">
                <a:solidFill>
                  <a:schemeClr val="accent1"/>
                </a:solidFill>
              </a:defRPr>
            </a:lvl1pPr>
          </a:lstStyle>
          <a:p>
            <a:fld id="{95C5CA75-96F3-42DA-8C73-E2B32B310B9C}" type="slidenum">
              <a:rPr lang="en-US" smtClean="0"/>
              <a:pPr/>
              <a:t>‹#›</a:t>
            </a:fld>
            <a:endParaRPr lang="en-US" dirty="0"/>
          </a:p>
        </p:txBody>
      </p:sp>
    </p:spTree>
    <p:extLst>
      <p:ext uri="{BB962C8B-B14F-4D97-AF65-F5344CB8AC3E}">
        <p14:creationId xmlns:p14="http://schemas.microsoft.com/office/powerpoint/2010/main" val="282914158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hd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2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ruman.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www.treasury.gov/about/organizational-structure/ig/Audit%20Reports%20and%20Testimonies/OIG-CA-20-028.pdf"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oese.ed.gov/files/2020/04/GEER-Certification-and-Agreement.pdf"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s://oese.ed.gov/files/2020/04/ESSERF-Certification-and-Agreement-2.pdf"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oese.ed.gov/files/2021/01/Final_ESSERII_Factsheet_1.5.21.pdf"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oese.ed.gov/files/2021/01/Final_ESSERII_Factsheet_1.5.2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s://oese.ed.gov/offices/education-stabilization-fund/governors-emergency-education-relief-fund/" TargetMode="External"/><Relationship Id="rId2" Type="http://schemas.openxmlformats.org/officeDocument/2006/relationships/hyperlink" Target="https://oese.ed.gov/offices/education-stabilization-fund/elementary-secondary-school-emergency-relief-fund/"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adecm.arkansas.gov/Attachments/Letter_from_Frank_Brogan_065110.pdf" TargetMode="External"/><Relationship Id="rId2" Type="http://schemas.openxmlformats.org/officeDocument/2006/relationships/hyperlink" Target="https://oese.ed.gov/files/2020/04/invite-covid-fiscal-waiver-19-20.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oese.ed.gov/files/2020/10/21st-CCLC-waiver-invitation-letter-SIGNED.pdf" TargetMode="External"/><Relationship Id="rId2" Type="http://schemas.openxmlformats.org/officeDocument/2006/relationships/hyperlink" Target="https://s3.amazonaws.com/public-inspection.federalregister.gov/2020-19474.pdf?utm_source=federalregister.gov&amp;utm_medium=email&amp;utm_campaign=pi+subscription+mailing+lis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2.ed.gov/policy/fund/reg/edgarReg/edgar.html"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flickr.com/photos/nics_events/2349632625"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smpsboston.wordpress.com/2012/04/10/12-tips-for-powerful-proposals/" TargetMode="External"/><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loquehaya.blogspot.com/2011/08/encuestas-de-opinion-versus-decision.html" TargetMode="External"/><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bruman.com/wp-content/uploads/2020/01/Cost-Allocation-Guide-2019.pdf"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home.treasury.gov/system/files/136/Coronavirus-Relief-Fund-Guidance-for-State-Territorial-Local-and-Tribal-Governments.pdf" TargetMode="External"/><Relationship Id="rId2" Type="http://schemas.openxmlformats.org/officeDocument/2006/relationships/hyperlink" Target="https://home.treasury.gov/policy-issues/cares/state-and-local-governments" TargetMode="External"/><Relationship Id="rId1" Type="http://schemas.openxmlformats.org/officeDocument/2006/relationships/slideLayout" Target="../slideLayouts/slideLayout2.xml"/><Relationship Id="rId4" Type="http://schemas.openxmlformats.org/officeDocument/2006/relationships/hyperlink" Target="https://home.treasury.gov/system/files/136/Coronavirus-Relief-Fund-Frequently-Asked-Questions.pdf"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9F00C-36B4-4F1C-9F4E-6B27E78411D7}"/>
              </a:ext>
            </a:extLst>
          </p:cNvPr>
          <p:cNvSpPr>
            <a:spLocks noGrp="1"/>
          </p:cNvSpPr>
          <p:nvPr>
            <p:ph type="ctrTitle"/>
          </p:nvPr>
        </p:nvSpPr>
        <p:spPr>
          <a:xfrm>
            <a:off x="838200" y="1546981"/>
            <a:ext cx="10771464" cy="2091886"/>
          </a:xfrm>
        </p:spPr>
        <p:txBody>
          <a:bodyPr>
            <a:normAutofit/>
          </a:bodyPr>
          <a:lstStyle/>
          <a:p>
            <a:pPr algn="ctr"/>
            <a:r>
              <a:rPr lang="en-US" sz="4800" dirty="0"/>
              <a:t>Federal Program Updates</a:t>
            </a:r>
            <a:br>
              <a:rPr lang="en-US" sz="4800" dirty="0"/>
            </a:br>
            <a:r>
              <a:rPr lang="en-US" sz="4800" dirty="0"/>
              <a:t>Colorado Dept of Education</a:t>
            </a:r>
          </a:p>
        </p:txBody>
      </p:sp>
      <p:sp>
        <p:nvSpPr>
          <p:cNvPr id="7" name="Subtitle 6">
            <a:extLst>
              <a:ext uri="{FF2B5EF4-FFF2-40B4-BE49-F238E27FC236}">
                <a16:creationId xmlns:a16="http://schemas.microsoft.com/office/drawing/2014/main" id="{B3211165-3FDE-49B3-B279-D353278345E6}"/>
              </a:ext>
            </a:extLst>
          </p:cNvPr>
          <p:cNvSpPr>
            <a:spLocks noGrp="1"/>
          </p:cNvSpPr>
          <p:nvPr>
            <p:ph type="subTitle" idx="1"/>
          </p:nvPr>
        </p:nvSpPr>
        <p:spPr>
          <a:xfrm>
            <a:off x="720223" y="4046772"/>
            <a:ext cx="6604000" cy="533400"/>
          </a:xfrm>
        </p:spPr>
        <p:txBody>
          <a:bodyPr/>
          <a:lstStyle/>
          <a:p>
            <a:r>
              <a:rPr lang="en-US" dirty="0"/>
              <a:t>Bonnie Graham</a:t>
            </a:r>
          </a:p>
        </p:txBody>
      </p:sp>
      <p:sp>
        <p:nvSpPr>
          <p:cNvPr id="5" name="Slide Number Placeholder 4">
            <a:extLst>
              <a:ext uri="{FF2B5EF4-FFF2-40B4-BE49-F238E27FC236}">
                <a16:creationId xmlns:a16="http://schemas.microsoft.com/office/drawing/2014/main" id="{D322C9D1-B079-47AC-ACA3-403BFEFE3547}"/>
              </a:ext>
            </a:extLst>
          </p:cNvPr>
          <p:cNvSpPr>
            <a:spLocks noGrp="1"/>
          </p:cNvSpPr>
          <p:nvPr>
            <p:ph type="sldNum" sz="quarter" idx="12"/>
          </p:nvPr>
        </p:nvSpPr>
        <p:spPr>
          <a:xfrm>
            <a:off x="9220200" y="228600"/>
            <a:ext cx="1069340" cy="503578"/>
          </a:xfrm>
        </p:spPr>
        <p:txBody>
          <a:bodyPr/>
          <a:lstStyle/>
          <a:p>
            <a:fld id="{B3506361-70C8-432A-93F0-141DC7F2B02C}" type="slidenum">
              <a:rPr lang="en-US" sz="1800" smtClean="0"/>
              <a:pPr/>
              <a:t>1</a:t>
            </a:fld>
            <a:endParaRPr lang="en-US" sz="1800"/>
          </a:p>
        </p:txBody>
      </p:sp>
      <p:sp>
        <p:nvSpPr>
          <p:cNvPr id="8" name="Text Placeholder 7">
            <a:extLst>
              <a:ext uri="{FF2B5EF4-FFF2-40B4-BE49-F238E27FC236}">
                <a16:creationId xmlns:a16="http://schemas.microsoft.com/office/drawing/2014/main" id="{9A3621F0-B96B-43CE-BA30-15E82FA48E2A}"/>
              </a:ext>
            </a:extLst>
          </p:cNvPr>
          <p:cNvSpPr>
            <a:spLocks noGrp="1"/>
          </p:cNvSpPr>
          <p:nvPr>
            <p:ph type="body" sz="quarter" idx="13"/>
          </p:nvPr>
        </p:nvSpPr>
        <p:spPr>
          <a:xfrm>
            <a:off x="731109" y="4580026"/>
            <a:ext cx="6604001" cy="533400"/>
          </a:xfrm>
        </p:spPr>
        <p:txBody>
          <a:bodyPr/>
          <a:lstStyle/>
          <a:p>
            <a:r>
              <a:rPr lang="en-US" dirty="0"/>
              <a:t>bgraham@bruman.com</a:t>
            </a:r>
          </a:p>
        </p:txBody>
      </p:sp>
      <p:sp>
        <p:nvSpPr>
          <p:cNvPr id="9" name="Text Placeholder 8">
            <a:extLst>
              <a:ext uri="{FF2B5EF4-FFF2-40B4-BE49-F238E27FC236}">
                <a16:creationId xmlns:a16="http://schemas.microsoft.com/office/drawing/2014/main" id="{48A7AD11-5608-4ACA-85EB-B9DBEAF422B5}"/>
              </a:ext>
            </a:extLst>
          </p:cNvPr>
          <p:cNvSpPr>
            <a:spLocks noGrp="1"/>
          </p:cNvSpPr>
          <p:nvPr>
            <p:ph type="body" sz="quarter" idx="14"/>
          </p:nvPr>
        </p:nvSpPr>
        <p:spPr>
          <a:xfrm>
            <a:off x="698450" y="5019501"/>
            <a:ext cx="6604001" cy="533400"/>
          </a:xfrm>
        </p:spPr>
        <p:txBody>
          <a:bodyPr/>
          <a:lstStyle/>
          <a:p>
            <a:r>
              <a:rPr lang="en-US" dirty="0">
                <a:hlinkClick r:id="rId2"/>
              </a:rPr>
              <a:t>www.bruman.com</a:t>
            </a:r>
            <a:r>
              <a:rPr lang="en-US" dirty="0"/>
              <a:t> </a:t>
            </a:r>
          </a:p>
        </p:txBody>
      </p:sp>
      <p:sp>
        <p:nvSpPr>
          <p:cNvPr id="10" name="Text Placeholder 9">
            <a:extLst>
              <a:ext uri="{FF2B5EF4-FFF2-40B4-BE49-F238E27FC236}">
                <a16:creationId xmlns:a16="http://schemas.microsoft.com/office/drawing/2014/main" id="{F46260F4-D197-4581-9448-EB72EBE97503}"/>
              </a:ext>
            </a:extLst>
          </p:cNvPr>
          <p:cNvSpPr>
            <a:spLocks noGrp="1"/>
          </p:cNvSpPr>
          <p:nvPr>
            <p:ph type="body" sz="quarter" idx="15"/>
          </p:nvPr>
        </p:nvSpPr>
        <p:spPr/>
        <p:txBody>
          <a:bodyPr/>
          <a:lstStyle/>
          <a:p>
            <a:r>
              <a:rPr lang="en-US" dirty="0"/>
              <a:t>February 3, 2021</a:t>
            </a:r>
          </a:p>
        </p:txBody>
      </p:sp>
    </p:spTree>
    <p:extLst>
      <p:ext uri="{BB962C8B-B14F-4D97-AF65-F5344CB8AC3E}">
        <p14:creationId xmlns:p14="http://schemas.microsoft.com/office/powerpoint/2010/main" val="221964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0D7C-183F-47DB-9460-6F09D53FC946}"/>
              </a:ext>
            </a:extLst>
          </p:cNvPr>
          <p:cNvSpPr>
            <a:spLocks noGrp="1"/>
          </p:cNvSpPr>
          <p:nvPr>
            <p:ph type="title"/>
          </p:nvPr>
        </p:nvSpPr>
        <p:spPr/>
        <p:txBody>
          <a:bodyPr/>
          <a:lstStyle/>
          <a:p>
            <a:r>
              <a:rPr lang="en-US" dirty="0"/>
              <a:t>Use of FRL Data in ESEA: Example</a:t>
            </a:r>
          </a:p>
        </p:txBody>
      </p:sp>
      <p:sp>
        <p:nvSpPr>
          <p:cNvPr id="3" name="Content Placeholder 2">
            <a:extLst>
              <a:ext uri="{FF2B5EF4-FFF2-40B4-BE49-F238E27FC236}">
                <a16:creationId xmlns:a16="http://schemas.microsoft.com/office/drawing/2014/main" id="{3FDDB015-0B93-4242-B907-7865CD271F78}"/>
              </a:ext>
            </a:extLst>
          </p:cNvPr>
          <p:cNvSpPr>
            <a:spLocks noGrp="1"/>
          </p:cNvSpPr>
          <p:nvPr>
            <p:ph idx="1"/>
          </p:nvPr>
        </p:nvSpPr>
        <p:spPr>
          <a:xfrm>
            <a:off x="838200" y="1905000"/>
            <a:ext cx="10820400" cy="3999675"/>
          </a:xfrm>
        </p:spPr>
        <p:txBody>
          <a:bodyPr>
            <a:normAutofit fontScale="92500"/>
          </a:bodyPr>
          <a:lstStyle/>
          <a:p>
            <a:pPr marL="0" indent="0">
              <a:buNone/>
            </a:pPr>
            <a:r>
              <a:rPr lang="en-US" dirty="0"/>
              <a:t>“local educational agency shall use the same measure of poverty, which measure shall be the number of children aged 5 through 17 in poverty counted in </a:t>
            </a:r>
            <a:r>
              <a:rPr lang="en-US" b="1" dirty="0">
                <a:solidFill>
                  <a:srgbClr val="0895A8"/>
                </a:solidFill>
              </a:rPr>
              <a:t>the most recent census data </a:t>
            </a:r>
            <a:r>
              <a:rPr lang="en-US" dirty="0"/>
              <a:t>approved by the Secretary, </a:t>
            </a:r>
            <a:r>
              <a:rPr lang="en-US" b="1" dirty="0">
                <a:solidFill>
                  <a:srgbClr val="6F7637"/>
                </a:solidFill>
              </a:rPr>
              <a:t>the number of children eligible for a free or reduced price lunch</a:t>
            </a:r>
            <a:r>
              <a:rPr lang="en-US" dirty="0"/>
              <a:t> under the Richard B. Russell National School Lunch Act (42 U.S.C.1751 et seq.), </a:t>
            </a:r>
            <a:r>
              <a:rPr lang="en-US" b="1" dirty="0">
                <a:solidFill>
                  <a:srgbClr val="32645B"/>
                </a:solidFill>
              </a:rPr>
              <a:t>the number of children in families receiving assistance under the State program funded under part A of title IV of the Social Security Act</a:t>
            </a:r>
            <a:r>
              <a:rPr lang="en-US" b="1" dirty="0"/>
              <a:t>,</a:t>
            </a:r>
            <a:r>
              <a:rPr lang="en-US" dirty="0"/>
              <a:t> or the number of children </a:t>
            </a:r>
            <a:r>
              <a:rPr lang="en-US" b="1" dirty="0">
                <a:solidFill>
                  <a:schemeClr val="accent1">
                    <a:lumMod val="60000"/>
                    <a:lumOff val="40000"/>
                  </a:schemeClr>
                </a:solidFill>
              </a:rPr>
              <a:t>eligible to receive medical assistance under the Medicaid Program</a:t>
            </a:r>
            <a:r>
              <a:rPr lang="en-US" dirty="0"/>
              <a:t>, or a </a:t>
            </a:r>
            <a:r>
              <a:rPr lang="en-US" b="1" dirty="0">
                <a:solidFill>
                  <a:srgbClr val="92D050"/>
                </a:solidFill>
              </a:rPr>
              <a:t>composite</a:t>
            </a:r>
            <a:r>
              <a:rPr lang="en-US" dirty="0"/>
              <a:t> of such indicators…”      (Sec. 1113)</a:t>
            </a:r>
          </a:p>
        </p:txBody>
      </p:sp>
      <p:sp>
        <p:nvSpPr>
          <p:cNvPr id="4" name="Footer Placeholder 3">
            <a:extLst>
              <a:ext uri="{FF2B5EF4-FFF2-40B4-BE49-F238E27FC236}">
                <a16:creationId xmlns:a16="http://schemas.microsoft.com/office/drawing/2014/main" id="{D2B6225E-D873-4CFD-B120-675EE9EE2289}"/>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E3778B2F-65AF-482A-A1EB-77B89BEBFF14}"/>
              </a:ext>
            </a:extLst>
          </p:cNvPr>
          <p:cNvSpPr>
            <a:spLocks noGrp="1"/>
          </p:cNvSpPr>
          <p:nvPr>
            <p:ph type="sldNum" sz="quarter" idx="12"/>
          </p:nvPr>
        </p:nvSpPr>
        <p:spPr/>
        <p:txBody>
          <a:bodyPr/>
          <a:lstStyle/>
          <a:p>
            <a:fld id="{B3506361-70C8-432A-93F0-141DC7F2B02C}" type="slidenum">
              <a:rPr lang="en-US" smtClean="0"/>
              <a:pPr/>
              <a:t>10</a:t>
            </a:fld>
            <a:endParaRPr lang="en-US"/>
          </a:p>
        </p:txBody>
      </p:sp>
    </p:spTree>
    <p:extLst>
      <p:ext uri="{BB962C8B-B14F-4D97-AF65-F5344CB8AC3E}">
        <p14:creationId xmlns:p14="http://schemas.microsoft.com/office/powerpoint/2010/main" val="36116428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9628-A624-49F1-9774-C252C267745B}"/>
              </a:ext>
            </a:extLst>
          </p:cNvPr>
          <p:cNvSpPr>
            <a:spLocks noGrp="1"/>
          </p:cNvSpPr>
          <p:nvPr>
            <p:ph type="title"/>
          </p:nvPr>
        </p:nvSpPr>
        <p:spPr/>
        <p:txBody>
          <a:bodyPr/>
          <a:lstStyle/>
          <a:p>
            <a:r>
              <a:rPr lang="en-US" dirty="0"/>
              <a:t>Internal Controls (200.303)</a:t>
            </a:r>
          </a:p>
        </p:txBody>
      </p:sp>
      <p:sp>
        <p:nvSpPr>
          <p:cNvPr id="3" name="Content Placeholder 2">
            <a:extLst>
              <a:ext uri="{FF2B5EF4-FFF2-40B4-BE49-F238E27FC236}">
                <a16:creationId xmlns:a16="http://schemas.microsoft.com/office/drawing/2014/main" id="{26C3C4CC-B664-467D-9397-48A4CC0FFDB1}"/>
              </a:ext>
            </a:extLst>
          </p:cNvPr>
          <p:cNvSpPr>
            <a:spLocks noGrp="1"/>
          </p:cNvSpPr>
          <p:nvPr>
            <p:ph idx="1"/>
          </p:nvPr>
        </p:nvSpPr>
        <p:spPr>
          <a:xfrm>
            <a:off x="1130270" y="1972079"/>
            <a:ext cx="9603275" cy="3294576"/>
          </a:xfrm>
        </p:spPr>
        <p:txBody>
          <a:bodyPr/>
          <a:lstStyle/>
          <a:p>
            <a:r>
              <a:rPr lang="en-US" sz="2400" dirty="0"/>
              <a:t>Must monitor subrecipient internal controls</a:t>
            </a:r>
          </a:p>
          <a:p>
            <a:r>
              <a:rPr lang="en-US" sz="2400" dirty="0"/>
              <a:t>These internal controls should be in compliance with guidance in:</a:t>
            </a:r>
          </a:p>
          <a:p>
            <a:pPr lvl="1"/>
            <a:r>
              <a:rPr lang="en-US" sz="2000" dirty="0"/>
              <a:t>“Standards for Internal Control in the Federal Government” issued by the Comptroller General of the United States or </a:t>
            </a:r>
          </a:p>
          <a:p>
            <a:pPr lvl="1"/>
            <a:r>
              <a:rPr lang="en-US" sz="2000" dirty="0"/>
              <a:t>“Internal Control Integrated Framework”, issued by the Committee of Sponsoring Organizations of the Treadway Commission (COSO).</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BC330057-19E0-4C42-A3C1-876BF28B1BF9}"/>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8D754E78-1807-4CAD-89CB-E54E57903314}"/>
              </a:ext>
            </a:extLst>
          </p:cNvPr>
          <p:cNvSpPr>
            <a:spLocks noGrp="1"/>
          </p:cNvSpPr>
          <p:nvPr>
            <p:ph type="sldNum" sz="quarter" idx="12"/>
          </p:nvPr>
        </p:nvSpPr>
        <p:spPr/>
        <p:txBody>
          <a:bodyPr/>
          <a:lstStyle/>
          <a:p>
            <a:fld id="{B3506361-70C8-432A-93F0-141DC7F2B02C}" type="slidenum">
              <a:rPr lang="en-US" smtClean="0"/>
              <a:pPr/>
              <a:t>100</a:t>
            </a:fld>
            <a:endParaRPr lang="en-US"/>
          </a:p>
        </p:txBody>
      </p:sp>
    </p:spTree>
    <p:extLst>
      <p:ext uri="{BB962C8B-B14F-4D97-AF65-F5344CB8AC3E}">
        <p14:creationId xmlns:p14="http://schemas.microsoft.com/office/powerpoint/2010/main" val="10235649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F519-BB5A-4EF2-ACC4-5109752DA25A}"/>
              </a:ext>
            </a:extLst>
          </p:cNvPr>
          <p:cNvSpPr>
            <a:spLocks noGrp="1"/>
          </p:cNvSpPr>
          <p:nvPr>
            <p:ph type="title"/>
          </p:nvPr>
        </p:nvSpPr>
        <p:spPr/>
        <p:txBody>
          <a:bodyPr/>
          <a:lstStyle/>
          <a:p>
            <a:r>
              <a:rPr lang="en-US" dirty="0"/>
              <a:t>Subrecipient Monitoring Rules (2 CFR 200.331)</a:t>
            </a:r>
          </a:p>
        </p:txBody>
      </p:sp>
      <p:sp>
        <p:nvSpPr>
          <p:cNvPr id="3" name="Content Placeholder 2">
            <a:extLst>
              <a:ext uri="{FF2B5EF4-FFF2-40B4-BE49-F238E27FC236}">
                <a16:creationId xmlns:a16="http://schemas.microsoft.com/office/drawing/2014/main" id="{CF64EB2D-901F-4F85-B521-9DB22974DE6C}"/>
              </a:ext>
            </a:extLst>
          </p:cNvPr>
          <p:cNvSpPr>
            <a:spLocks noGrp="1"/>
          </p:cNvSpPr>
          <p:nvPr>
            <p:ph idx="1"/>
          </p:nvPr>
        </p:nvSpPr>
        <p:spPr/>
        <p:txBody>
          <a:bodyPr>
            <a:normAutofit fontScale="92500"/>
          </a:bodyPr>
          <a:lstStyle/>
          <a:p>
            <a:r>
              <a:rPr lang="en-US" altLang="en-US" sz="2400" dirty="0">
                <a:ea typeface="ＭＳ Ｐゴシック" panose="020B0600070205080204" pitchFamily="34" charset="-128"/>
              </a:rPr>
              <a:t>Pass-through must monitor its subrecipients to assure compliance and performance goals are achieved (200.331(d))</a:t>
            </a:r>
          </a:p>
          <a:p>
            <a:pPr lvl="1"/>
            <a:r>
              <a:rPr lang="en-US" altLang="en-US" sz="2000" dirty="0">
                <a:ea typeface="ＭＳ Ｐゴシック" panose="020B0600070205080204" pitchFamily="34" charset="-128"/>
              </a:rPr>
              <a:t>Review financial and programmatic reports</a:t>
            </a:r>
          </a:p>
          <a:p>
            <a:pPr lvl="1"/>
            <a:r>
              <a:rPr lang="en-US" altLang="en-US" sz="2000" dirty="0">
                <a:ea typeface="ＭＳ Ｐゴシック" panose="020B0600070205080204" pitchFamily="34" charset="-128"/>
              </a:rPr>
              <a:t>Ensure corrective action</a:t>
            </a:r>
          </a:p>
          <a:p>
            <a:pPr lvl="1"/>
            <a:r>
              <a:rPr lang="en-US" altLang="en-US" sz="2000" dirty="0">
                <a:ea typeface="ＭＳ Ｐゴシック" panose="020B0600070205080204" pitchFamily="34" charset="-128"/>
              </a:rPr>
              <a:t>Issue a “management decision” on audit findings </a:t>
            </a:r>
          </a:p>
          <a:p>
            <a:r>
              <a:rPr lang="en-US" altLang="en-US" sz="2400" dirty="0">
                <a:ea typeface="ＭＳ Ｐゴシック" panose="020B0600070205080204" pitchFamily="34" charset="-128"/>
              </a:rPr>
              <a:t>Pass-throughs must consider taking enforcement action based on noncompliance (200.331(h))</a:t>
            </a:r>
          </a:p>
          <a:p>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endParaRPr lang="en-US" dirty="0"/>
          </a:p>
        </p:txBody>
      </p:sp>
      <p:sp>
        <p:nvSpPr>
          <p:cNvPr id="4" name="Footer Placeholder 3">
            <a:extLst>
              <a:ext uri="{FF2B5EF4-FFF2-40B4-BE49-F238E27FC236}">
                <a16:creationId xmlns:a16="http://schemas.microsoft.com/office/drawing/2014/main" id="{BB9A9A34-5C8C-4144-84A2-E4B4A27F625D}"/>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6C8F04A6-C4E8-4179-A6E5-EC3B644D11DA}"/>
              </a:ext>
            </a:extLst>
          </p:cNvPr>
          <p:cNvSpPr>
            <a:spLocks noGrp="1"/>
          </p:cNvSpPr>
          <p:nvPr>
            <p:ph type="sldNum" sz="quarter" idx="12"/>
          </p:nvPr>
        </p:nvSpPr>
        <p:spPr/>
        <p:txBody>
          <a:bodyPr/>
          <a:lstStyle/>
          <a:p>
            <a:fld id="{B3506361-70C8-432A-93F0-141DC7F2B02C}" type="slidenum">
              <a:rPr lang="en-US" smtClean="0"/>
              <a:pPr/>
              <a:t>101</a:t>
            </a:fld>
            <a:endParaRPr lang="en-US"/>
          </a:p>
        </p:txBody>
      </p:sp>
    </p:spTree>
    <p:extLst>
      <p:ext uri="{BB962C8B-B14F-4D97-AF65-F5344CB8AC3E}">
        <p14:creationId xmlns:p14="http://schemas.microsoft.com/office/powerpoint/2010/main" val="773945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A889-04AD-495F-8501-466D86EC39A4}"/>
              </a:ext>
            </a:extLst>
          </p:cNvPr>
          <p:cNvSpPr>
            <a:spLocks noGrp="1"/>
          </p:cNvSpPr>
          <p:nvPr>
            <p:ph type="title"/>
          </p:nvPr>
        </p:nvSpPr>
        <p:spPr/>
        <p:txBody>
          <a:bodyPr/>
          <a:lstStyle/>
          <a:p>
            <a:r>
              <a:rPr lang="en-US" dirty="0"/>
              <a:t>Audits – 2 CFR Part 200, Subpart F</a:t>
            </a:r>
          </a:p>
        </p:txBody>
      </p:sp>
      <p:sp>
        <p:nvSpPr>
          <p:cNvPr id="3" name="Content Placeholder 2">
            <a:extLst>
              <a:ext uri="{FF2B5EF4-FFF2-40B4-BE49-F238E27FC236}">
                <a16:creationId xmlns:a16="http://schemas.microsoft.com/office/drawing/2014/main" id="{8B457501-9BAF-4223-8345-825C3D5DB0CE}"/>
              </a:ext>
            </a:extLst>
          </p:cNvPr>
          <p:cNvSpPr>
            <a:spLocks noGrp="1"/>
          </p:cNvSpPr>
          <p:nvPr>
            <p:ph idx="1"/>
          </p:nvPr>
        </p:nvSpPr>
        <p:spPr>
          <a:xfrm>
            <a:off x="1130270" y="1828800"/>
            <a:ext cx="9603275" cy="4114799"/>
          </a:xfrm>
        </p:spPr>
        <p:txBody>
          <a:bodyPr>
            <a:normAutofit lnSpcReduction="10000"/>
          </a:bodyPr>
          <a:lstStyle/>
          <a:p>
            <a:r>
              <a:rPr lang="en-US" sz="1900" dirty="0"/>
              <a:t>Treasury OIG Guidance on the CRF: </a:t>
            </a:r>
            <a:r>
              <a:rPr lang="en-US" sz="1900" dirty="0">
                <a:hlinkClick r:id="rId2"/>
              </a:rPr>
              <a:t>https://www.treasury.gov/about/organizational-structure/ig/Audit%20Reports%20and%20Testimonies/OIG-CA-20-028.pdf</a:t>
            </a:r>
            <a:r>
              <a:rPr lang="en-US" sz="1900" dirty="0"/>
              <a:t> </a:t>
            </a:r>
          </a:p>
          <a:p>
            <a:r>
              <a:rPr lang="en-US" sz="1900" dirty="0"/>
              <a:t>For auditing purposes, all CRF payments received by “prime recipient” subject to audit, but may include reviewing subrecipients</a:t>
            </a:r>
          </a:p>
          <a:p>
            <a:r>
              <a:rPr lang="en-US" sz="1900" dirty="0"/>
              <a:t>CRF guidance:  a grant or loan provided by a recipient using CRF payments must be used by the subrecipient only to purchase (or reimburse a purchase of) goods or services for which receipt is needed within the covered period and occurs within the covered period. </a:t>
            </a:r>
          </a:p>
          <a:p>
            <a:pPr lvl="1"/>
            <a:r>
              <a:rPr lang="en-US" sz="1900" dirty="0"/>
              <a:t>The direct/prime recipient of CRF payments is ultimately responsible for compliance </a:t>
            </a:r>
          </a:p>
          <a:p>
            <a:pPr marL="0" indent="0">
              <a:buNone/>
            </a:pPr>
            <a:endParaRPr lang="en-US" dirty="0"/>
          </a:p>
        </p:txBody>
      </p:sp>
      <p:sp>
        <p:nvSpPr>
          <p:cNvPr id="4" name="Footer Placeholder 3">
            <a:extLst>
              <a:ext uri="{FF2B5EF4-FFF2-40B4-BE49-F238E27FC236}">
                <a16:creationId xmlns:a16="http://schemas.microsoft.com/office/drawing/2014/main" id="{45E65BBE-163E-4552-9936-20093220F8BC}"/>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F4B4F0D8-C77B-463E-8494-E9FE9D7B7F4D}"/>
              </a:ext>
            </a:extLst>
          </p:cNvPr>
          <p:cNvSpPr>
            <a:spLocks noGrp="1"/>
          </p:cNvSpPr>
          <p:nvPr>
            <p:ph type="sldNum" sz="quarter" idx="12"/>
          </p:nvPr>
        </p:nvSpPr>
        <p:spPr/>
        <p:txBody>
          <a:bodyPr/>
          <a:lstStyle/>
          <a:p>
            <a:fld id="{B3506361-70C8-432A-93F0-141DC7F2B02C}" type="slidenum">
              <a:rPr lang="en-US" smtClean="0"/>
              <a:pPr/>
              <a:t>102</a:t>
            </a:fld>
            <a:endParaRPr lang="en-US"/>
          </a:p>
        </p:txBody>
      </p:sp>
    </p:spTree>
    <p:extLst>
      <p:ext uri="{BB962C8B-B14F-4D97-AF65-F5344CB8AC3E}">
        <p14:creationId xmlns:p14="http://schemas.microsoft.com/office/powerpoint/2010/main" val="20718680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026A-76AC-4688-87A3-443CF659E697}"/>
              </a:ext>
            </a:extLst>
          </p:cNvPr>
          <p:cNvSpPr>
            <a:spLocks noGrp="1"/>
          </p:cNvSpPr>
          <p:nvPr>
            <p:ph type="title"/>
          </p:nvPr>
        </p:nvSpPr>
        <p:spPr/>
        <p:txBody>
          <a:bodyPr/>
          <a:lstStyle/>
          <a:p>
            <a:r>
              <a:rPr lang="en-US" dirty="0"/>
              <a:t>State Oversight of Subrecipients</a:t>
            </a:r>
          </a:p>
        </p:txBody>
      </p:sp>
      <p:sp>
        <p:nvSpPr>
          <p:cNvPr id="3" name="Content Placeholder 2">
            <a:extLst>
              <a:ext uri="{FF2B5EF4-FFF2-40B4-BE49-F238E27FC236}">
                <a16:creationId xmlns:a16="http://schemas.microsoft.com/office/drawing/2014/main" id="{57745D89-2EE4-419C-BBA0-C4E927B61162}"/>
              </a:ext>
            </a:extLst>
          </p:cNvPr>
          <p:cNvSpPr>
            <a:spLocks noGrp="1"/>
          </p:cNvSpPr>
          <p:nvPr>
            <p:ph idx="1"/>
          </p:nvPr>
        </p:nvSpPr>
        <p:spPr>
          <a:xfrm>
            <a:off x="1125820" y="2002559"/>
            <a:ext cx="9603275" cy="3294576"/>
          </a:xfrm>
        </p:spPr>
        <p:txBody>
          <a:bodyPr>
            <a:normAutofit lnSpcReduction="10000"/>
          </a:bodyPr>
          <a:lstStyle/>
          <a:p>
            <a:r>
              <a:rPr lang="en-US" dirty="0"/>
              <a:t>States (prime recipient) will be responsible for compliance</a:t>
            </a:r>
          </a:p>
          <a:p>
            <a:pPr lvl="1"/>
            <a:r>
              <a:rPr lang="en-US" dirty="0"/>
              <a:t>States may impose restrictions on transfers to local recipients to the extent that that they facilitate State’s compliance with CRF</a:t>
            </a:r>
          </a:p>
          <a:p>
            <a:r>
              <a:rPr lang="en-US" dirty="0"/>
              <a:t>States cannot place other restrictions that do not directly concern use of funding </a:t>
            </a:r>
          </a:p>
          <a:p>
            <a:pPr lvl="1"/>
            <a:r>
              <a:rPr lang="en-US" dirty="0"/>
              <a:t>Such as restrictions on reopening or requiring a match</a:t>
            </a:r>
          </a:p>
          <a:p>
            <a:r>
              <a:rPr lang="en-US" dirty="0"/>
              <a:t>(FAQ A-34)</a:t>
            </a:r>
          </a:p>
          <a:p>
            <a:endParaRPr lang="en-US" dirty="0"/>
          </a:p>
        </p:txBody>
      </p:sp>
      <p:sp>
        <p:nvSpPr>
          <p:cNvPr id="4" name="Footer Placeholder 3">
            <a:extLst>
              <a:ext uri="{FF2B5EF4-FFF2-40B4-BE49-F238E27FC236}">
                <a16:creationId xmlns:a16="http://schemas.microsoft.com/office/drawing/2014/main" id="{41CBB8CA-4873-494D-A909-3A41F805E59A}"/>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26FA58F3-22EA-419C-B78E-3A39B7308D25}"/>
              </a:ext>
            </a:extLst>
          </p:cNvPr>
          <p:cNvSpPr>
            <a:spLocks noGrp="1"/>
          </p:cNvSpPr>
          <p:nvPr>
            <p:ph type="sldNum" sz="quarter" idx="12"/>
          </p:nvPr>
        </p:nvSpPr>
        <p:spPr/>
        <p:txBody>
          <a:bodyPr/>
          <a:lstStyle/>
          <a:p>
            <a:fld id="{B3506361-70C8-432A-93F0-141DC7F2B02C}" type="slidenum">
              <a:rPr lang="en-US" smtClean="0"/>
              <a:pPr/>
              <a:t>103</a:t>
            </a:fld>
            <a:endParaRPr lang="en-US"/>
          </a:p>
        </p:txBody>
      </p:sp>
    </p:spTree>
    <p:extLst>
      <p:ext uri="{BB962C8B-B14F-4D97-AF65-F5344CB8AC3E}">
        <p14:creationId xmlns:p14="http://schemas.microsoft.com/office/powerpoint/2010/main" val="14241435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CE18-3FE0-4EE8-BE2B-440B8F180075}"/>
              </a:ext>
            </a:extLst>
          </p:cNvPr>
          <p:cNvSpPr>
            <a:spLocks noGrp="1"/>
          </p:cNvSpPr>
          <p:nvPr>
            <p:ph type="title"/>
          </p:nvPr>
        </p:nvSpPr>
        <p:spPr/>
        <p:txBody>
          <a:bodyPr>
            <a:normAutofit/>
          </a:bodyPr>
          <a:lstStyle/>
          <a:p>
            <a:r>
              <a:rPr lang="en-US" sz="2800" dirty="0"/>
              <a:t>Allowable Use of Funds – Necessary Due to Public Health Emergency</a:t>
            </a:r>
          </a:p>
        </p:txBody>
      </p:sp>
      <p:sp>
        <p:nvSpPr>
          <p:cNvPr id="3" name="Content Placeholder 2">
            <a:extLst>
              <a:ext uri="{FF2B5EF4-FFF2-40B4-BE49-F238E27FC236}">
                <a16:creationId xmlns:a16="http://schemas.microsoft.com/office/drawing/2014/main" id="{772959EE-7278-4211-A290-9AE311F6CBF3}"/>
              </a:ext>
            </a:extLst>
          </p:cNvPr>
          <p:cNvSpPr>
            <a:spLocks noGrp="1"/>
          </p:cNvSpPr>
          <p:nvPr>
            <p:ph idx="1"/>
          </p:nvPr>
        </p:nvSpPr>
        <p:spPr>
          <a:xfrm>
            <a:off x="1130270" y="1752600"/>
            <a:ext cx="9603275" cy="4343399"/>
          </a:xfrm>
        </p:spPr>
        <p:txBody>
          <a:bodyPr>
            <a:normAutofit lnSpcReduction="10000"/>
          </a:bodyPr>
          <a:lstStyle/>
          <a:p>
            <a:r>
              <a:rPr lang="en-US" sz="1800" dirty="0"/>
              <a:t>Expenditures must be used for actions taken to respond to the public health emergency. </a:t>
            </a:r>
          </a:p>
          <a:p>
            <a:pPr lvl="1"/>
            <a:r>
              <a:rPr lang="en-US" sz="1600" dirty="0"/>
              <a:t>May include expenditures incurred to respond directly to the emergency, such as by addressing medical or public health needs, as well as expenditures incurred to respond to second-order effects, such as by providing economic support to those suffering from employment or business interruptions due to COVID-19-related business closures.</a:t>
            </a:r>
          </a:p>
          <a:p>
            <a:r>
              <a:rPr lang="en-US" sz="1800" dirty="0"/>
              <a:t>Funds may not be used to fill shortfalls in government revenue to cover expenditures that would not otherwise qualify under the statute. </a:t>
            </a:r>
          </a:p>
          <a:p>
            <a:r>
              <a:rPr lang="en-US" sz="1800" dirty="0"/>
              <a:t>The statute also specifies that expenditures using CRF payments must be “necessary.” </a:t>
            </a:r>
          </a:p>
          <a:p>
            <a:pPr lvl="1"/>
            <a:r>
              <a:rPr lang="en-US" sz="1600" dirty="0"/>
              <a:t>Treasury understands this term broadly to mean that the expenditure is reasonably necessary for its intended use in the reasonable judgment of the government officials responsible for spending CRF payments. </a:t>
            </a:r>
          </a:p>
        </p:txBody>
      </p:sp>
      <p:sp>
        <p:nvSpPr>
          <p:cNvPr id="4" name="Footer Placeholder 3">
            <a:extLst>
              <a:ext uri="{FF2B5EF4-FFF2-40B4-BE49-F238E27FC236}">
                <a16:creationId xmlns:a16="http://schemas.microsoft.com/office/drawing/2014/main" id="{E62F934C-0769-4001-B8CC-0C2A6AAC06B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5573FB5F-44BB-4ED4-B966-60AD0B68C193}"/>
              </a:ext>
            </a:extLst>
          </p:cNvPr>
          <p:cNvSpPr>
            <a:spLocks noGrp="1"/>
          </p:cNvSpPr>
          <p:nvPr>
            <p:ph type="sldNum" sz="quarter" idx="12"/>
          </p:nvPr>
        </p:nvSpPr>
        <p:spPr/>
        <p:txBody>
          <a:bodyPr/>
          <a:lstStyle/>
          <a:p>
            <a:fld id="{B3506361-70C8-432A-93F0-141DC7F2B02C}" type="slidenum">
              <a:rPr lang="en-US" smtClean="0"/>
              <a:pPr/>
              <a:t>104</a:t>
            </a:fld>
            <a:endParaRPr lang="en-US"/>
          </a:p>
        </p:txBody>
      </p:sp>
    </p:spTree>
    <p:extLst>
      <p:ext uri="{BB962C8B-B14F-4D97-AF65-F5344CB8AC3E}">
        <p14:creationId xmlns:p14="http://schemas.microsoft.com/office/powerpoint/2010/main" val="33637657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54D1-A700-4D35-B1A6-CCBF25C9E33A}"/>
              </a:ext>
            </a:extLst>
          </p:cNvPr>
          <p:cNvSpPr>
            <a:spLocks noGrp="1"/>
          </p:cNvSpPr>
          <p:nvPr>
            <p:ph type="title"/>
          </p:nvPr>
        </p:nvSpPr>
        <p:spPr/>
        <p:txBody>
          <a:bodyPr/>
          <a:lstStyle/>
          <a:p>
            <a:r>
              <a:rPr lang="en-US" dirty="0"/>
              <a:t>Allowable Use of Funds – Unbudgeted Costs as of March 27, 2020</a:t>
            </a:r>
          </a:p>
        </p:txBody>
      </p:sp>
      <p:sp>
        <p:nvSpPr>
          <p:cNvPr id="3" name="Content Placeholder 2">
            <a:extLst>
              <a:ext uri="{FF2B5EF4-FFF2-40B4-BE49-F238E27FC236}">
                <a16:creationId xmlns:a16="http://schemas.microsoft.com/office/drawing/2014/main" id="{2615E593-D244-4509-9EA4-8CEBB808E947}"/>
              </a:ext>
            </a:extLst>
          </p:cNvPr>
          <p:cNvSpPr>
            <a:spLocks noGrp="1"/>
          </p:cNvSpPr>
          <p:nvPr>
            <p:ph idx="1"/>
          </p:nvPr>
        </p:nvSpPr>
        <p:spPr/>
        <p:txBody>
          <a:bodyPr>
            <a:normAutofit fontScale="92500"/>
          </a:bodyPr>
          <a:lstStyle/>
          <a:p>
            <a:r>
              <a:rPr lang="en-US" dirty="0"/>
              <a:t>Payments be used only to cover costs that were not accounted for in the budget most recently approved as of March 27, 2020. </a:t>
            </a:r>
          </a:p>
          <a:p>
            <a:r>
              <a:rPr lang="en-US" dirty="0"/>
              <a:t>CRF Guidance: A cost meets this requirement if either:</a:t>
            </a:r>
          </a:p>
          <a:p>
            <a:pPr lvl="1"/>
            <a:r>
              <a:rPr lang="en-US" dirty="0"/>
              <a:t>The cost cannot lawfully be funded using a line item, allotment, or allocation within that budget; or </a:t>
            </a:r>
          </a:p>
          <a:p>
            <a:pPr lvl="1"/>
            <a:r>
              <a:rPr lang="en-US" dirty="0"/>
              <a:t>The cost is for a substantially different use from any expected use of funds in such a line item, allotment, or allocation.</a:t>
            </a:r>
          </a:p>
        </p:txBody>
      </p:sp>
      <p:sp>
        <p:nvSpPr>
          <p:cNvPr id="4" name="Footer Placeholder 3">
            <a:extLst>
              <a:ext uri="{FF2B5EF4-FFF2-40B4-BE49-F238E27FC236}">
                <a16:creationId xmlns:a16="http://schemas.microsoft.com/office/drawing/2014/main" id="{EE54C19B-8173-495D-BF48-FB1B8F017CE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B71280DE-BA46-491E-A818-80FFAE75B19A}"/>
              </a:ext>
            </a:extLst>
          </p:cNvPr>
          <p:cNvSpPr>
            <a:spLocks noGrp="1"/>
          </p:cNvSpPr>
          <p:nvPr>
            <p:ph type="sldNum" sz="quarter" idx="12"/>
          </p:nvPr>
        </p:nvSpPr>
        <p:spPr/>
        <p:txBody>
          <a:bodyPr/>
          <a:lstStyle/>
          <a:p>
            <a:fld id="{B3506361-70C8-432A-93F0-141DC7F2B02C}" type="slidenum">
              <a:rPr lang="en-US" smtClean="0"/>
              <a:pPr/>
              <a:t>105</a:t>
            </a:fld>
            <a:endParaRPr lang="en-US"/>
          </a:p>
        </p:txBody>
      </p:sp>
    </p:spTree>
    <p:extLst>
      <p:ext uri="{BB962C8B-B14F-4D97-AF65-F5344CB8AC3E}">
        <p14:creationId xmlns:p14="http://schemas.microsoft.com/office/powerpoint/2010/main" val="4621368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0C4C-3E40-48F1-B235-85F1174756CC}"/>
              </a:ext>
            </a:extLst>
          </p:cNvPr>
          <p:cNvSpPr>
            <a:spLocks noGrp="1"/>
          </p:cNvSpPr>
          <p:nvPr>
            <p:ph type="title"/>
          </p:nvPr>
        </p:nvSpPr>
        <p:spPr/>
        <p:txBody>
          <a:bodyPr/>
          <a:lstStyle/>
          <a:p>
            <a:r>
              <a:rPr lang="en-US" dirty="0"/>
              <a:t>Substantially Different Use</a:t>
            </a:r>
          </a:p>
        </p:txBody>
      </p:sp>
      <p:sp>
        <p:nvSpPr>
          <p:cNvPr id="3" name="Content Placeholder 2">
            <a:extLst>
              <a:ext uri="{FF2B5EF4-FFF2-40B4-BE49-F238E27FC236}">
                <a16:creationId xmlns:a16="http://schemas.microsoft.com/office/drawing/2014/main" id="{2693F380-2FFB-4892-B2ED-2CF21463F09B}"/>
              </a:ext>
            </a:extLst>
          </p:cNvPr>
          <p:cNvSpPr>
            <a:spLocks noGrp="1"/>
          </p:cNvSpPr>
          <p:nvPr>
            <p:ph idx="1"/>
          </p:nvPr>
        </p:nvSpPr>
        <p:spPr>
          <a:xfrm>
            <a:off x="1130270" y="1676400"/>
            <a:ext cx="9603275" cy="4343400"/>
          </a:xfrm>
        </p:spPr>
        <p:txBody>
          <a:bodyPr>
            <a:normAutofit fontScale="92500" lnSpcReduction="10000"/>
          </a:bodyPr>
          <a:lstStyle/>
          <a:p>
            <a:r>
              <a:rPr lang="en-US" dirty="0"/>
              <a:t>Example: Costs of personnel and services that were budgeted for in the most recently approved budget but which, due entirely to the COVID-19 public health emergency, have been diverted to substantially different functions. </a:t>
            </a:r>
          </a:p>
          <a:p>
            <a:r>
              <a:rPr lang="en-US" dirty="0"/>
              <a:t>A public function does not become a “substantially different use” merely because it is provided from a different location or through a different manner. </a:t>
            </a:r>
          </a:p>
          <a:p>
            <a:pPr lvl="1"/>
            <a:r>
              <a:rPr lang="en-US" dirty="0"/>
              <a:t>For example, although developing online instruction capabilities may be a substantially different use of funds, online instruction itself is not a substantially different use of public funds than classroom instruction.</a:t>
            </a:r>
          </a:p>
          <a:p>
            <a:r>
              <a:rPr lang="en-US" dirty="0"/>
              <a:t>FAQ A-3</a:t>
            </a:r>
          </a:p>
        </p:txBody>
      </p:sp>
      <p:sp>
        <p:nvSpPr>
          <p:cNvPr id="4" name="Footer Placeholder 3">
            <a:extLst>
              <a:ext uri="{FF2B5EF4-FFF2-40B4-BE49-F238E27FC236}">
                <a16:creationId xmlns:a16="http://schemas.microsoft.com/office/drawing/2014/main" id="{2EFF6083-86F9-463D-81DA-AB5F33B107B6}"/>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597059BB-9712-40CE-9495-26D7ABBC8E4D}"/>
              </a:ext>
            </a:extLst>
          </p:cNvPr>
          <p:cNvSpPr>
            <a:spLocks noGrp="1"/>
          </p:cNvSpPr>
          <p:nvPr>
            <p:ph type="sldNum" sz="quarter" idx="12"/>
          </p:nvPr>
        </p:nvSpPr>
        <p:spPr/>
        <p:txBody>
          <a:bodyPr/>
          <a:lstStyle/>
          <a:p>
            <a:fld id="{B3506361-70C8-432A-93F0-141DC7F2B02C}" type="slidenum">
              <a:rPr lang="en-US" smtClean="0"/>
              <a:pPr/>
              <a:t>106</a:t>
            </a:fld>
            <a:endParaRPr lang="en-US"/>
          </a:p>
        </p:txBody>
      </p:sp>
    </p:spTree>
    <p:extLst>
      <p:ext uri="{BB962C8B-B14F-4D97-AF65-F5344CB8AC3E}">
        <p14:creationId xmlns:p14="http://schemas.microsoft.com/office/powerpoint/2010/main" val="41138762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5C83-DE60-4FB4-8244-DBF363E475CF}"/>
              </a:ext>
            </a:extLst>
          </p:cNvPr>
          <p:cNvSpPr>
            <a:spLocks noGrp="1"/>
          </p:cNvSpPr>
          <p:nvPr>
            <p:ph type="title"/>
          </p:nvPr>
        </p:nvSpPr>
        <p:spPr/>
        <p:txBody>
          <a:bodyPr/>
          <a:lstStyle/>
          <a:p>
            <a:r>
              <a:rPr lang="en-US" dirty="0"/>
              <a:t>Allowable Use of Funds – Costs incurred by December 30, </a:t>
            </a:r>
            <a:r>
              <a:rPr lang="en-US" b="1" dirty="0">
                <a:solidFill>
                  <a:srgbClr val="FF0000"/>
                </a:solidFill>
              </a:rPr>
              <a:t>2021</a:t>
            </a:r>
          </a:p>
        </p:txBody>
      </p:sp>
      <p:sp>
        <p:nvSpPr>
          <p:cNvPr id="3" name="Content Placeholder 2">
            <a:extLst>
              <a:ext uri="{FF2B5EF4-FFF2-40B4-BE49-F238E27FC236}">
                <a16:creationId xmlns:a16="http://schemas.microsoft.com/office/drawing/2014/main" id="{1CCE5481-5989-4877-A8F6-9A4A75027236}"/>
              </a:ext>
            </a:extLst>
          </p:cNvPr>
          <p:cNvSpPr>
            <a:spLocks noGrp="1"/>
          </p:cNvSpPr>
          <p:nvPr>
            <p:ph idx="1"/>
          </p:nvPr>
        </p:nvSpPr>
        <p:spPr/>
        <p:txBody>
          <a:bodyPr>
            <a:normAutofit fontScale="92500" lnSpcReduction="20000"/>
          </a:bodyPr>
          <a:lstStyle/>
          <a:p>
            <a:r>
              <a:rPr lang="en-US" dirty="0"/>
              <a:t>CRF Guidance: for a cost to be considered to have been “incurred,” performance or delivery must occur during the covered period (3-1-2020 through 12/30</a:t>
            </a:r>
            <a:r>
              <a:rPr lang="en-US" b="1" dirty="0">
                <a:solidFill>
                  <a:srgbClr val="FF0000"/>
                </a:solidFill>
              </a:rPr>
              <a:t>/2021)</a:t>
            </a:r>
          </a:p>
          <a:p>
            <a:pPr lvl="1"/>
            <a:r>
              <a:rPr lang="en-US" dirty="0"/>
              <a:t>Payment of funds need not be made during that time (though it is generally expected that this will take place within 90 days of a cost being incurred)</a:t>
            </a:r>
          </a:p>
          <a:p>
            <a:pPr lvl="1"/>
            <a:r>
              <a:rPr lang="en-US" dirty="0"/>
              <a:t>Example:  the cost of a lease payment shall be considered to have been incurred for the period of the lease that is within the covered period but not otherwise. </a:t>
            </a:r>
          </a:p>
        </p:txBody>
      </p:sp>
      <p:sp>
        <p:nvSpPr>
          <p:cNvPr id="4" name="Footer Placeholder 3">
            <a:extLst>
              <a:ext uri="{FF2B5EF4-FFF2-40B4-BE49-F238E27FC236}">
                <a16:creationId xmlns:a16="http://schemas.microsoft.com/office/drawing/2014/main" id="{345B745F-0DA8-4A67-8489-2720E841108A}"/>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6DC2A771-4FB1-4887-B58F-4004652A366B}"/>
              </a:ext>
            </a:extLst>
          </p:cNvPr>
          <p:cNvSpPr>
            <a:spLocks noGrp="1"/>
          </p:cNvSpPr>
          <p:nvPr>
            <p:ph type="sldNum" sz="quarter" idx="12"/>
          </p:nvPr>
        </p:nvSpPr>
        <p:spPr/>
        <p:txBody>
          <a:bodyPr/>
          <a:lstStyle/>
          <a:p>
            <a:fld id="{B3506361-70C8-432A-93F0-141DC7F2B02C}" type="slidenum">
              <a:rPr lang="en-US" smtClean="0"/>
              <a:pPr/>
              <a:t>107</a:t>
            </a:fld>
            <a:endParaRPr lang="en-US"/>
          </a:p>
        </p:txBody>
      </p:sp>
    </p:spTree>
    <p:extLst>
      <p:ext uri="{BB962C8B-B14F-4D97-AF65-F5344CB8AC3E}">
        <p14:creationId xmlns:p14="http://schemas.microsoft.com/office/powerpoint/2010/main" val="3842524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E442-1536-4E7B-AB80-7C56F6F0A37F}"/>
              </a:ext>
            </a:extLst>
          </p:cNvPr>
          <p:cNvSpPr>
            <a:spLocks noGrp="1"/>
          </p:cNvSpPr>
          <p:nvPr>
            <p:ph type="title"/>
          </p:nvPr>
        </p:nvSpPr>
        <p:spPr/>
        <p:txBody>
          <a:bodyPr/>
          <a:lstStyle/>
          <a:p>
            <a:r>
              <a:rPr lang="en-US" dirty="0"/>
              <a:t>Costs incurred by December 30, </a:t>
            </a:r>
            <a:r>
              <a:rPr lang="en-US" b="1" dirty="0">
                <a:solidFill>
                  <a:srgbClr val="FF0000"/>
                </a:solidFill>
              </a:rPr>
              <a:t>2021</a:t>
            </a:r>
            <a:r>
              <a:rPr lang="en-US" dirty="0"/>
              <a:t> (cont.)</a:t>
            </a:r>
          </a:p>
        </p:txBody>
      </p:sp>
      <p:sp>
        <p:nvSpPr>
          <p:cNvPr id="3" name="Content Placeholder 2">
            <a:extLst>
              <a:ext uri="{FF2B5EF4-FFF2-40B4-BE49-F238E27FC236}">
                <a16:creationId xmlns:a16="http://schemas.microsoft.com/office/drawing/2014/main" id="{7CA5235B-912D-40C5-B591-484B7ADED630}"/>
              </a:ext>
            </a:extLst>
          </p:cNvPr>
          <p:cNvSpPr>
            <a:spLocks noGrp="1"/>
          </p:cNvSpPr>
          <p:nvPr>
            <p:ph idx="1"/>
          </p:nvPr>
        </p:nvSpPr>
        <p:spPr/>
        <p:txBody>
          <a:bodyPr>
            <a:normAutofit fontScale="85000" lnSpcReduction="20000"/>
          </a:bodyPr>
          <a:lstStyle/>
          <a:p>
            <a:r>
              <a:rPr lang="en-US" dirty="0"/>
              <a:t>CRF Guidance: The cost of a good or service received during the covered period will not be considered eligible under CRF if there is no need for receipt until after the covered period has expired.</a:t>
            </a:r>
          </a:p>
          <a:p>
            <a:pPr marL="0" indent="0">
              <a:buNone/>
            </a:pPr>
            <a:r>
              <a:rPr lang="en-US" dirty="0"/>
              <a:t>				but…</a:t>
            </a:r>
          </a:p>
          <a:p>
            <a:r>
              <a:rPr lang="en-US" dirty="0"/>
              <a:t>Goods delivered in the covered period need not be used during the covered period in all cases. </a:t>
            </a:r>
          </a:p>
          <a:p>
            <a:pPr lvl="1"/>
            <a:r>
              <a:rPr lang="en-US" dirty="0"/>
              <a:t>The cost of a good that must be delivered in December in order to be available for use in January could be covered using payments from the Fund.</a:t>
            </a:r>
          </a:p>
        </p:txBody>
      </p:sp>
      <p:sp>
        <p:nvSpPr>
          <p:cNvPr id="4" name="Footer Placeholder 3">
            <a:extLst>
              <a:ext uri="{FF2B5EF4-FFF2-40B4-BE49-F238E27FC236}">
                <a16:creationId xmlns:a16="http://schemas.microsoft.com/office/drawing/2014/main" id="{7F886F11-7670-40D1-894D-A0A39822C833}"/>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9BA08563-8C6F-43AC-8BFF-FAE1EF431183}"/>
              </a:ext>
            </a:extLst>
          </p:cNvPr>
          <p:cNvSpPr>
            <a:spLocks noGrp="1"/>
          </p:cNvSpPr>
          <p:nvPr>
            <p:ph type="sldNum" sz="quarter" idx="12"/>
          </p:nvPr>
        </p:nvSpPr>
        <p:spPr/>
        <p:txBody>
          <a:bodyPr/>
          <a:lstStyle/>
          <a:p>
            <a:fld id="{B3506361-70C8-432A-93F0-141DC7F2B02C}" type="slidenum">
              <a:rPr lang="en-US" smtClean="0"/>
              <a:pPr/>
              <a:t>108</a:t>
            </a:fld>
            <a:endParaRPr lang="en-US"/>
          </a:p>
        </p:txBody>
      </p:sp>
    </p:spTree>
    <p:extLst>
      <p:ext uri="{BB962C8B-B14F-4D97-AF65-F5344CB8AC3E}">
        <p14:creationId xmlns:p14="http://schemas.microsoft.com/office/powerpoint/2010/main" val="26427104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AF14-AC43-4471-AA7F-ACAD9D33B88C}"/>
              </a:ext>
            </a:extLst>
          </p:cNvPr>
          <p:cNvSpPr>
            <a:spLocks noGrp="1"/>
          </p:cNvSpPr>
          <p:nvPr>
            <p:ph type="title"/>
          </p:nvPr>
        </p:nvSpPr>
        <p:spPr/>
        <p:txBody>
          <a:bodyPr/>
          <a:lstStyle/>
          <a:p>
            <a:r>
              <a:rPr lang="en-US" dirty="0"/>
              <a:t>Costs incurred by December 30, </a:t>
            </a:r>
            <a:r>
              <a:rPr lang="en-US" b="1" dirty="0">
                <a:solidFill>
                  <a:srgbClr val="FF0000"/>
                </a:solidFill>
              </a:rPr>
              <a:t>2021</a:t>
            </a:r>
            <a:r>
              <a:rPr lang="en-US" dirty="0"/>
              <a:t> (cont.)</a:t>
            </a:r>
          </a:p>
        </p:txBody>
      </p:sp>
      <p:sp>
        <p:nvSpPr>
          <p:cNvPr id="3" name="Content Placeholder 2">
            <a:extLst>
              <a:ext uri="{FF2B5EF4-FFF2-40B4-BE49-F238E27FC236}">
                <a16:creationId xmlns:a16="http://schemas.microsoft.com/office/drawing/2014/main" id="{4039482C-600C-4510-A929-C7DA7FBC4017}"/>
              </a:ext>
            </a:extLst>
          </p:cNvPr>
          <p:cNvSpPr>
            <a:spLocks noGrp="1"/>
          </p:cNvSpPr>
          <p:nvPr>
            <p:ph idx="1"/>
          </p:nvPr>
        </p:nvSpPr>
        <p:spPr>
          <a:xfrm>
            <a:off x="1130270" y="1676400"/>
            <a:ext cx="9603275" cy="4419600"/>
          </a:xfrm>
        </p:spPr>
        <p:txBody>
          <a:bodyPr>
            <a:normAutofit fontScale="77500" lnSpcReduction="20000"/>
          </a:bodyPr>
          <a:lstStyle/>
          <a:p>
            <a:r>
              <a:rPr lang="en-US" dirty="0"/>
              <a:t>The cost of goods purchased in bulk and delivered during the covered period may be covered using CRF payments if:</a:t>
            </a:r>
          </a:p>
          <a:p>
            <a:pPr lvl="1"/>
            <a:r>
              <a:rPr lang="en-US" dirty="0"/>
              <a:t>A portion of the goods is ordered for use in the covered period;</a:t>
            </a:r>
          </a:p>
          <a:p>
            <a:pPr lvl="1"/>
            <a:r>
              <a:rPr lang="en-US" dirty="0"/>
              <a:t>The bulk purchase is consistent with the recipient’s usual procurement policies and practices; and </a:t>
            </a:r>
          </a:p>
          <a:p>
            <a:pPr lvl="1"/>
            <a:r>
              <a:rPr lang="en-US" dirty="0"/>
              <a:t>It is impractical to track and record when the items were used. </a:t>
            </a:r>
          </a:p>
          <a:p>
            <a:r>
              <a:rPr lang="en-US" dirty="0"/>
              <a:t>A recipient may use CRF payments to purchase a durable good that is to be used during the current period and in subsequent periods if the acquisition in the covered period was necessary due to the public health emergency.</a:t>
            </a:r>
          </a:p>
          <a:p>
            <a:r>
              <a:rPr lang="en-US" dirty="0"/>
              <a:t>The key for determining the need for a good or service during the covered period will be reasonableness at the time delivery or performance was sought, e.g., the time of entry into a procurement contract specifying a time for delivery</a:t>
            </a:r>
          </a:p>
        </p:txBody>
      </p:sp>
      <p:sp>
        <p:nvSpPr>
          <p:cNvPr id="4" name="Footer Placeholder 3">
            <a:extLst>
              <a:ext uri="{FF2B5EF4-FFF2-40B4-BE49-F238E27FC236}">
                <a16:creationId xmlns:a16="http://schemas.microsoft.com/office/drawing/2014/main" id="{3829D675-AF08-40FB-9866-4607B110B1B1}"/>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1FF2FB85-82B8-47F0-9B28-E5FAD95EE49A}"/>
              </a:ext>
            </a:extLst>
          </p:cNvPr>
          <p:cNvSpPr>
            <a:spLocks noGrp="1"/>
          </p:cNvSpPr>
          <p:nvPr>
            <p:ph type="sldNum" sz="quarter" idx="12"/>
          </p:nvPr>
        </p:nvSpPr>
        <p:spPr/>
        <p:txBody>
          <a:bodyPr/>
          <a:lstStyle/>
          <a:p>
            <a:fld id="{B3506361-70C8-432A-93F0-141DC7F2B02C}" type="slidenum">
              <a:rPr lang="en-US" smtClean="0"/>
              <a:pPr/>
              <a:t>109</a:t>
            </a:fld>
            <a:endParaRPr lang="en-US"/>
          </a:p>
        </p:txBody>
      </p:sp>
    </p:spTree>
    <p:extLst>
      <p:ext uri="{BB962C8B-B14F-4D97-AF65-F5344CB8AC3E}">
        <p14:creationId xmlns:p14="http://schemas.microsoft.com/office/powerpoint/2010/main" val="253581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EBE6-3A8D-48AF-B09D-C688EB24AB2F}"/>
              </a:ext>
            </a:extLst>
          </p:cNvPr>
          <p:cNvSpPr>
            <a:spLocks noGrp="1"/>
          </p:cNvSpPr>
          <p:nvPr>
            <p:ph type="title"/>
          </p:nvPr>
        </p:nvSpPr>
        <p:spPr/>
        <p:txBody>
          <a:bodyPr/>
          <a:lstStyle/>
          <a:p>
            <a:r>
              <a:rPr lang="en-US" dirty="0"/>
              <a:t>Other Sources of Poverty Data</a:t>
            </a:r>
          </a:p>
        </p:txBody>
      </p:sp>
      <p:sp>
        <p:nvSpPr>
          <p:cNvPr id="3" name="Content Placeholder 2">
            <a:extLst>
              <a:ext uri="{FF2B5EF4-FFF2-40B4-BE49-F238E27FC236}">
                <a16:creationId xmlns:a16="http://schemas.microsoft.com/office/drawing/2014/main" id="{ADCD2938-7B77-4AD2-9FF5-B72503D87380}"/>
              </a:ext>
            </a:extLst>
          </p:cNvPr>
          <p:cNvSpPr>
            <a:spLocks noGrp="1"/>
          </p:cNvSpPr>
          <p:nvPr>
            <p:ph idx="1"/>
          </p:nvPr>
        </p:nvSpPr>
        <p:spPr>
          <a:xfrm>
            <a:off x="609600" y="1905000"/>
            <a:ext cx="11277600" cy="4191000"/>
          </a:xfrm>
        </p:spPr>
        <p:txBody>
          <a:bodyPr>
            <a:normAutofit fontScale="85000" lnSpcReduction="10000"/>
          </a:bodyPr>
          <a:lstStyle/>
          <a:p>
            <a:r>
              <a:rPr lang="en-US" dirty="0"/>
              <a:t>CRRSA EANS program: State allocations based on “the number of children aged 5 through 17 at or below 185 percent of poverty”</a:t>
            </a:r>
          </a:p>
          <a:p>
            <a:r>
              <a:rPr lang="en-US" dirty="0"/>
              <a:t>CRRSA EANS program: schools submit “the number and percentage of students from low-income families enrolled by such non-public school in the 2019–2020 school year”</a:t>
            </a:r>
          </a:p>
          <a:p>
            <a:pPr lvl="1"/>
            <a:r>
              <a:rPr lang="en-US" dirty="0"/>
              <a:t>ED guidance: can be based on </a:t>
            </a:r>
          </a:p>
          <a:p>
            <a:pPr lvl="2"/>
            <a:r>
              <a:rPr lang="en-US" sz="2400" dirty="0"/>
              <a:t>Available free or reduced-priced lunch data</a:t>
            </a:r>
          </a:p>
          <a:p>
            <a:pPr lvl="2"/>
            <a:r>
              <a:rPr lang="en-US" sz="2400" dirty="0"/>
              <a:t>Scholarship or financial assistance data</a:t>
            </a:r>
          </a:p>
          <a:p>
            <a:pPr lvl="2"/>
            <a:r>
              <a:rPr lang="en-US" sz="2400" dirty="0"/>
              <a:t>E-Rate data</a:t>
            </a:r>
          </a:p>
          <a:p>
            <a:pPr lvl="2"/>
            <a:r>
              <a:rPr lang="en-US" sz="2400" dirty="0"/>
              <a:t>Representative sampling</a:t>
            </a:r>
          </a:p>
          <a:p>
            <a:pPr lvl="2"/>
            <a:r>
              <a:rPr lang="en-US" sz="2400" dirty="0"/>
              <a:t>Other data that aligns with State criteria/ threshold</a:t>
            </a:r>
          </a:p>
        </p:txBody>
      </p:sp>
      <p:sp>
        <p:nvSpPr>
          <p:cNvPr id="4" name="Footer Placeholder 3">
            <a:extLst>
              <a:ext uri="{FF2B5EF4-FFF2-40B4-BE49-F238E27FC236}">
                <a16:creationId xmlns:a16="http://schemas.microsoft.com/office/drawing/2014/main" id="{A058ADD2-3F28-48B9-AFDE-96B79BB02C30}"/>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F527FD02-906B-42B1-95E6-F078AFFBF76F}"/>
              </a:ext>
            </a:extLst>
          </p:cNvPr>
          <p:cNvSpPr>
            <a:spLocks noGrp="1"/>
          </p:cNvSpPr>
          <p:nvPr>
            <p:ph type="sldNum" sz="quarter" idx="12"/>
          </p:nvPr>
        </p:nvSpPr>
        <p:spPr/>
        <p:txBody>
          <a:bodyPr/>
          <a:lstStyle/>
          <a:p>
            <a:fld id="{B3506361-70C8-432A-93F0-141DC7F2B02C}" type="slidenum">
              <a:rPr lang="en-US" smtClean="0"/>
              <a:pPr/>
              <a:t>11</a:t>
            </a:fld>
            <a:endParaRPr lang="en-US"/>
          </a:p>
        </p:txBody>
      </p:sp>
      <p:pic>
        <p:nvPicPr>
          <p:cNvPr id="9222" name="Picture 6" descr="Record clipart data record, Record data record Transparent FREE for  download on WebStockReview 2021">
            <a:extLst>
              <a:ext uri="{FF2B5EF4-FFF2-40B4-BE49-F238E27FC236}">
                <a16:creationId xmlns:a16="http://schemas.microsoft.com/office/drawing/2014/main" id="{599A126C-5B94-496B-BC8B-3D7BAFCB9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335" y="3412836"/>
            <a:ext cx="3774865" cy="258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4068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E76C-5BE1-4620-8BBB-FF56A717C2A2}"/>
              </a:ext>
            </a:extLst>
          </p:cNvPr>
          <p:cNvSpPr>
            <a:spLocks noGrp="1"/>
          </p:cNvSpPr>
          <p:nvPr>
            <p:ph type="title"/>
          </p:nvPr>
        </p:nvSpPr>
        <p:spPr/>
        <p:txBody>
          <a:bodyPr/>
          <a:lstStyle/>
          <a:p>
            <a:r>
              <a:rPr lang="en-US" b="1" dirty="0"/>
              <a:t>Reopening Schools: $500-per-student allowance</a:t>
            </a:r>
          </a:p>
        </p:txBody>
      </p:sp>
      <p:sp>
        <p:nvSpPr>
          <p:cNvPr id="3" name="Content Placeholder 2">
            <a:extLst>
              <a:ext uri="{FF2B5EF4-FFF2-40B4-BE49-F238E27FC236}">
                <a16:creationId xmlns:a16="http://schemas.microsoft.com/office/drawing/2014/main" id="{0B4F3AB6-E2F2-4B2F-BF99-0E696FB89201}"/>
              </a:ext>
            </a:extLst>
          </p:cNvPr>
          <p:cNvSpPr>
            <a:spLocks noGrp="1"/>
          </p:cNvSpPr>
          <p:nvPr>
            <p:ph idx="1"/>
          </p:nvPr>
        </p:nvSpPr>
        <p:spPr>
          <a:xfrm>
            <a:off x="914400" y="2002560"/>
            <a:ext cx="9819145" cy="4093440"/>
          </a:xfrm>
        </p:spPr>
        <p:txBody>
          <a:bodyPr>
            <a:normAutofit/>
          </a:bodyPr>
          <a:lstStyle/>
          <a:p>
            <a:r>
              <a:rPr lang="en-US" sz="2600" dirty="0"/>
              <a:t>Treasury will assume any cost $500 or below per elementary or secondary student to be allowable</a:t>
            </a:r>
          </a:p>
          <a:p>
            <a:pPr lvl="1"/>
            <a:r>
              <a:rPr lang="en-US" sz="2600" dirty="0"/>
              <a:t>Do not have to document specific use of funds up to $500</a:t>
            </a:r>
          </a:p>
          <a:p>
            <a:pPr lvl="1"/>
            <a:r>
              <a:rPr lang="en-US" sz="2600" dirty="0"/>
              <a:t>What about audits?  Subrecipient Monitoring?</a:t>
            </a:r>
          </a:p>
          <a:p>
            <a:r>
              <a:rPr lang="en-US" sz="2600" dirty="0"/>
              <a:t>FAQ A-53</a:t>
            </a:r>
          </a:p>
          <a:p>
            <a:endParaRPr lang="en-US" dirty="0"/>
          </a:p>
        </p:txBody>
      </p:sp>
      <p:sp>
        <p:nvSpPr>
          <p:cNvPr id="4" name="Footer Placeholder 3">
            <a:extLst>
              <a:ext uri="{FF2B5EF4-FFF2-40B4-BE49-F238E27FC236}">
                <a16:creationId xmlns:a16="http://schemas.microsoft.com/office/drawing/2014/main" id="{F3A9CD91-606F-4BA1-ACA9-48628A01543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9F1C472D-593B-42B3-A8C5-2AEC0E83F5CC}"/>
              </a:ext>
            </a:extLst>
          </p:cNvPr>
          <p:cNvSpPr>
            <a:spLocks noGrp="1"/>
          </p:cNvSpPr>
          <p:nvPr>
            <p:ph type="sldNum" sz="quarter" idx="12"/>
          </p:nvPr>
        </p:nvSpPr>
        <p:spPr/>
        <p:txBody>
          <a:bodyPr/>
          <a:lstStyle/>
          <a:p>
            <a:fld id="{B3506361-70C8-432A-93F0-141DC7F2B02C}" type="slidenum">
              <a:rPr lang="en-US" smtClean="0"/>
              <a:pPr/>
              <a:t>110</a:t>
            </a:fld>
            <a:endParaRPr lang="en-US" dirty="0"/>
          </a:p>
        </p:txBody>
      </p:sp>
    </p:spTree>
    <p:extLst>
      <p:ext uri="{BB962C8B-B14F-4D97-AF65-F5344CB8AC3E}">
        <p14:creationId xmlns:p14="http://schemas.microsoft.com/office/powerpoint/2010/main" val="12195831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CFC3-4BFA-42C2-96E8-70A94AEC0268}"/>
              </a:ext>
            </a:extLst>
          </p:cNvPr>
          <p:cNvSpPr>
            <a:spLocks noGrp="1"/>
          </p:cNvSpPr>
          <p:nvPr>
            <p:ph type="title"/>
          </p:nvPr>
        </p:nvSpPr>
        <p:spPr>
          <a:xfrm>
            <a:off x="1130270" y="747136"/>
            <a:ext cx="9603275" cy="1049235"/>
          </a:xfrm>
        </p:spPr>
        <p:txBody>
          <a:bodyPr>
            <a:normAutofit fontScale="90000"/>
          </a:bodyPr>
          <a:lstStyle/>
          <a:p>
            <a:br>
              <a:rPr lang="en-US" sz="1800" b="0" i="0" u="none" strike="noStrike" baseline="0" dirty="0">
                <a:solidFill>
                  <a:srgbClr val="000000"/>
                </a:solidFill>
                <a:latin typeface="Times New Roman" panose="02020603050405020304" pitchFamily="18" charset="0"/>
              </a:rPr>
            </a:br>
            <a:r>
              <a:rPr lang="en-US" u="none" strike="noStrike" baseline="0" dirty="0">
                <a:solidFill>
                  <a:srgbClr val="000000"/>
                </a:solidFill>
              </a:rPr>
              <a:t>May Fund recipients incur expenses associated with the safe reopening of schools? </a:t>
            </a:r>
            <a:endParaRPr lang="en-US" dirty="0"/>
          </a:p>
        </p:txBody>
      </p:sp>
      <p:sp>
        <p:nvSpPr>
          <p:cNvPr id="3" name="Content Placeholder 2">
            <a:extLst>
              <a:ext uri="{FF2B5EF4-FFF2-40B4-BE49-F238E27FC236}">
                <a16:creationId xmlns:a16="http://schemas.microsoft.com/office/drawing/2014/main" id="{42D99320-E00F-4607-A409-33D4839214C8}"/>
              </a:ext>
            </a:extLst>
          </p:cNvPr>
          <p:cNvSpPr>
            <a:spLocks noGrp="1"/>
          </p:cNvSpPr>
          <p:nvPr>
            <p:ph idx="1"/>
          </p:nvPr>
        </p:nvSpPr>
        <p:spPr>
          <a:xfrm>
            <a:off x="1130270" y="1905000"/>
            <a:ext cx="10147330" cy="3962400"/>
          </a:xfrm>
        </p:spPr>
        <p:txBody>
          <a:bodyPr>
            <a:noAutofit/>
          </a:bodyPr>
          <a:lstStyle/>
          <a:p>
            <a:pPr marL="0" indent="0">
              <a:buNone/>
            </a:pPr>
            <a:r>
              <a:rPr lang="en-US" sz="1900" b="0" i="0" u="none" strike="noStrike" baseline="0" dirty="0">
                <a:solidFill>
                  <a:srgbClr val="000000"/>
                </a:solidFill>
              </a:rPr>
              <a:t>Yes, payments from the Fund may be used to cover costs associated with providing distance learning (</a:t>
            </a:r>
            <a:r>
              <a:rPr lang="en-US" sz="1900" b="0" i="1" u="none" strike="noStrike" baseline="0" dirty="0">
                <a:solidFill>
                  <a:srgbClr val="000000"/>
                </a:solidFill>
              </a:rPr>
              <a:t>e.g</a:t>
            </a:r>
            <a:r>
              <a:rPr lang="en-US" sz="1900" b="0" i="0" u="none" strike="noStrike" baseline="0" dirty="0">
                <a:solidFill>
                  <a:srgbClr val="000000"/>
                </a:solidFill>
              </a:rPr>
              <a:t>., the cost of laptops to provide to students) or for in-person learning (</a:t>
            </a:r>
            <a:r>
              <a:rPr lang="en-US" sz="1900" b="0" i="1" u="none" strike="noStrike" baseline="0" dirty="0">
                <a:solidFill>
                  <a:srgbClr val="000000"/>
                </a:solidFill>
              </a:rPr>
              <a:t>e.g</a:t>
            </a:r>
            <a:r>
              <a:rPr lang="en-US" sz="1900" b="0" i="0" u="none" strike="noStrike" baseline="0" dirty="0">
                <a:solidFill>
                  <a:srgbClr val="000000"/>
                </a:solidFill>
              </a:rPr>
              <a:t>., the cost of acquiring personal protective equipment for students attending schools in-person or other costs associated with meeting Centers for Disease Control guidelines). </a:t>
            </a:r>
          </a:p>
          <a:p>
            <a:pPr marL="0" indent="0">
              <a:buNone/>
            </a:pPr>
            <a:r>
              <a:rPr lang="en-US" sz="1900" b="0" i="0" u="none" strike="noStrike" baseline="0" dirty="0">
                <a:solidFill>
                  <a:srgbClr val="000000"/>
                </a:solidFill>
              </a:rPr>
              <a:t>Treasury recognizes that schools are generally incurring an array of COVID-19-related expenses to either provide distance learning or to re-open. To this end, as an administrative convenience, </a:t>
            </a:r>
            <a:r>
              <a:rPr lang="en-US" sz="1900" b="1" i="0" u="none" strike="noStrike" baseline="0" dirty="0">
                <a:solidFill>
                  <a:srgbClr val="000000"/>
                </a:solidFill>
              </a:rPr>
              <a:t>Treasury will presume that expenses of up to $500 per elementary and secondary school student are eligible expenditures, such that schools do not need to document the specific use of funds up to that amount</a:t>
            </a:r>
            <a:r>
              <a:rPr lang="en-US" sz="1900" b="0" i="0" u="none" strike="noStrike" baseline="0" dirty="0">
                <a:solidFill>
                  <a:srgbClr val="000000"/>
                </a:solidFill>
              </a:rPr>
              <a:t>. </a:t>
            </a:r>
            <a:endParaRPr lang="en-US" sz="1900" dirty="0"/>
          </a:p>
        </p:txBody>
      </p:sp>
      <p:sp>
        <p:nvSpPr>
          <p:cNvPr id="4" name="Footer Placeholder 3">
            <a:extLst>
              <a:ext uri="{FF2B5EF4-FFF2-40B4-BE49-F238E27FC236}">
                <a16:creationId xmlns:a16="http://schemas.microsoft.com/office/drawing/2014/main" id="{C79BB84C-6B9B-40F8-AA9C-D70280C93D1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FD1DE3A-590E-482F-BAE7-D992C6C0E8B0}"/>
              </a:ext>
            </a:extLst>
          </p:cNvPr>
          <p:cNvSpPr>
            <a:spLocks noGrp="1"/>
          </p:cNvSpPr>
          <p:nvPr>
            <p:ph type="sldNum" sz="quarter" idx="12"/>
          </p:nvPr>
        </p:nvSpPr>
        <p:spPr/>
        <p:txBody>
          <a:bodyPr/>
          <a:lstStyle/>
          <a:p>
            <a:fld id="{B3506361-70C8-432A-93F0-141DC7F2B02C}" type="slidenum">
              <a:rPr lang="en-US" smtClean="0"/>
              <a:pPr/>
              <a:t>111</a:t>
            </a:fld>
            <a:endParaRPr lang="en-US" dirty="0"/>
          </a:p>
        </p:txBody>
      </p:sp>
    </p:spTree>
    <p:extLst>
      <p:ext uri="{BB962C8B-B14F-4D97-AF65-F5344CB8AC3E}">
        <p14:creationId xmlns:p14="http://schemas.microsoft.com/office/powerpoint/2010/main" val="41370044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CFC3-4BFA-42C2-96E8-70A94AEC0268}"/>
              </a:ext>
            </a:extLst>
          </p:cNvPr>
          <p:cNvSpPr>
            <a:spLocks noGrp="1"/>
          </p:cNvSpPr>
          <p:nvPr>
            <p:ph type="title"/>
          </p:nvPr>
        </p:nvSpPr>
        <p:spPr>
          <a:xfrm>
            <a:off x="1130270" y="638508"/>
            <a:ext cx="9603275" cy="1049235"/>
          </a:xfrm>
        </p:spPr>
        <p:txBody>
          <a:bodyPr>
            <a:normAutofit fontScale="90000"/>
          </a:bodyPr>
          <a:lstStyle/>
          <a:p>
            <a:br>
              <a:rPr lang="en-US" sz="1800" b="0" i="0" u="none" strike="noStrike" baseline="0" dirty="0">
                <a:solidFill>
                  <a:srgbClr val="000000"/>
                </a:solidFill>
                <a:latin typeface="Times New Roman" panose="02020603050405020304" pitchFamily="18" charset="0"/>
              </a:rPr>
            </a:br>
            <a:r>
              <a:rPr lang="en-US" u="none" strike="noStrike" baseline="0" dirty="0">
                <a:solidFill>
                  <a:srgbClr val="000000"/>
                </a:solidFill>
              </a:rPr>
              <a:t>May Fund recipients incur expenses associated with the safe reopening of schools? (cont.)</a:t>
            </a:r>
            <a:endParaRPr lang="en-US" dirty="0"/>
          </a:p>
        </p:txBody>
      </p:sp>
      <p:sp>
        <p:nvSpPr>
          <p:cNvPr id="3" name="Content Placeholder 2">
            <a:extLst>
              <a:ext uri="{FF2B5EF4-FFF2-40B4-BE49-F238E27FC236}">
                <a16:creationId xmlns:a16="http://schemas.microsoft.com/office/drawing/2014/main" id="{42D99320-E00F-4607-A409-33D4839214C8}"/>
              </a:ext>
            </a:extLst>
          </p:cNvPr>
          <p:cNvSpPr>
            <a:spLocks noGrp="1"/>
          </p:cNvSpPr>
          <p:nvPr>
            <p:ph idx="1"/>
          </p:nvPr>
        </p:nvSpPr>
        <p:spPr>
          <a:xfrm>
            <a:off x="1130270" y="1828800"/>
            <a:ext cx="9766330" cy="3352800"/>
          </a:xfrm>
        </p:spPr>
        <p:txBody>
          <a:bodyPr>
            <a:noAutofit/>
          </a:bodyPr>
          <a:lstStyle/>
          <a:p>
            <a:pPr marL="0" indent="0">
              <a:buNone/>
            </a:pPr>
            <a:r>
              <a:rPr lang="en-US" sz="1800" b="0" i="0" u="none" strike="noStrike" baseline="0" dirty="0">
                <a:solidFill>
                  <a:srgbClr val="000000"/>
                </a:solidFill>
              </a:rPr>
              <a:t>If a Fund recipient avails itself of the presumption in accordance with the previous paragraph with respect to a school, the recipient may not also cover the costs of additional re-opening aid to that school other than those associated with the following, in each case for the purpose of addressing COVID-19: </a:t>
            </a:r>
          </a:p>
          <a:p>
            <a:pPr marL="0" indent="0">
              <a:lnSpc>
                <a:spcPct val="100000"/>
              </a:lnSpc>
              <a:buNone/>
            </a:pPr>
            <a:r>
              <a:rPr lang="en-US" sz="1800" b="0" i="0" u="none" strike="noStrike" baseline="0" dirty="0">
                <a:solidFill>
                  <a:srgbClr val="000000"/>
                </a:solidFill>
              </a:rPr>
              <a:t>• expanding broadband capacity; </a:t>
            </a:r>
          </a:p>
          <a:p>
            <a:pPr marL="0" indent="0">
              <a:lnSpc>
                <a:spcPct val="100000"/>
              </a:lnSpc>
              <a:buNone/>
            </a:pPr>
            <a:r>
              <a:rPr lang="en-US" sz="1800" b="0" i="0" u="none" strike="noStrike" baseline="0" dirty="0">
                <a:solidFill>
                  <a:srgbClr val="000000"/>
                </a:solidFill>
              </a:rPr>
              <a:t>• hiring new teachers; </a:t>
            </a:r>
          </a:p>
          <a:p>
            <a:pPr marL="0" indent="0">
              <a:lnSpc>
                <a:spcPct val="100000"/>
              </a:lnSpc>
              <a:buNone/>
            </a:pPr>
            <a:r>
              <a:rPr lang="en-US" sz="1800" b="0" i="0" u="none" strike="noStrike" baseline="0" dirty="0">
                <a:solidFill>
                  <a:srgbClr val="000000"/>
                </a:solidFill>
              </a:rPr>
              <a:t>• developing an online curriculum; </a:t>
            </a:r>
          </a:p>
          <a:p>
            <a:pPr marL="0" indent="0">
              <a:lnSpc>
                <a:spcPct val="100000"/>
              </a:lnSpc>
              <a:buNone/>
            </a:pPr>
            <a:r>
              <a:rPr lang="en-US" sz="1800" b="0" i="0" u="none" strike="noStrike" baseline="0" dirty="0">
                <a:solidFill>
                  <a:srgbClr val="000000"/>
                </a:solidFill>
              </a:rPr>
              <a:t>• acquiring computers and similar digital devices; </a:t>
            </a:r>
          </a:p>
          <a:p>
            <a:pPr marL="0" indent="0">
              <a:lnSpc>
                <a:spcPct val="100000"/>
              </a:lnSpc>
              <a:buNone/>
            </a:pPr>
            <a:r>
              <a:rPr lang="en-US" sz="1800" b="0" i="0" u="none" strike="noStrike" baseline="0" dirty="0">
                <a:solidFill>
                  <a:srgbClr val="000000"/>
                </a:solidFill>
              </a:rPr>
              <a:t>• acquiring and installing additional ventilation or other air filtering equipment; </a:t>
            </a:r>
          </a:p>
          <a:p>
            <a:pPr marL="0" indent="0">
              <a:lnSpc>
                <a:spcPct val="100000"/>
              </a:lnSpc>
              <a:buNone/>
            </a:pPr>
            <a:r>
              <a:rPr lang="en-US" sz="1800" b="0" i="0" u="none" strike="noStrike" baseline="0" dirty="0">
                <a:solidFill>
                  <a:srgbClr val="000000"/>
                </a:solidFill>
              </a:rPr>
              <a:t>• incurring additional transportation costs; or </a:t>
            </a:r>
          </a:p>
          <a:p>
            <a:pPr marL="0" indent="0">
              <a:lnSpc>
                <a:spcPct val="100000"/>
              </a:lnSpc>
              <a:buNone/>
            </a:pPr>
            <a:r>
              <a:rPr lang="en-US" sz="1800" b="0" i="0" u="none" strike="noStrike" baseline="0" dirty="0">
                <a:solidFill>
                  <a:srgbClr val="000000"/>
                </a:solidFill>
              </a:rPr>
              <a:t>• incurring additional costs of providing meals. </a:t>
            </a:r>
          </a:p>
        </p:txBody>
      </p:sp>
      <p:sp>
        <p:nvSpPr>
          <p:cNvPr id="4" name="Footer Placeholder 3">
            <a:extLst>
              <a:ext uri="{FF2B5EF4-FFF2-40B4-BE49-F238E27FC236}">
                <a16:creationId xmlns:a16="http://schemas.microsoft.com/office/drawing/2014/main" id="{C79BB84C-6B9B-40F8-AA9C-D70280C93D1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FD1DE3A-590E-482F-BAE7-D992C6C0E8B0}"/>
              </a:ext>
            </a:extLst>
          </p:cNvPr>
          <p:cNvSpPr>
            <a:spLocks noGrp="1"/>
          </p:cNvSpPr>
          <p:nvPr>
            <p:ph type="sldNum" sz="quarter" idx="12"/>
          </p:nvPr>
        </p:nvSpPr>
        <p:spPr/>
        <p:txBody>
          <a:bodyPr/>
          <a:lstStyle/>
          <a:p>
            <a:fld id="{B3506361-70C8-432A-93F0-141DC7F2B02C}" type="slidenum">
              <a:rPr lang="en-US" smtClean="0"/>
              <a:pPr/>
              <a:t>112</a:t>
            </a:fld>
            <a:endParaRPr lang="en-US" dirty="0"/>
          </a:p>
        </p:txBody>
      </p:sp>
    </p:spTree>
    <p:extLst>
      <p:ext uri="{BB962C8B-B14F-4D97-AF65-F5344CB8AC3E}">
        <p14:creationId xmlns:p14="http://schemas.microsoft.com/office/powerpoint/2010/main" val="36637027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CFC3-4BFA-42C2-96E8-70A94AEC0268}"/>
              </a:ext>
            </a:extLst>
          </p:cNvPr>
          <p:cNvSpPr>
            <a:spLocks noGrp="1"/>
          </p:cNvSpPr>
          <p:nvPr>
            <p:ph type="title"/>
          </p:nvPr>
        </p:nvSpPr>
        <p:spPr>
          <a:xfrm>
            <a:off x="1125820" y="667239"/>
            <a:ext cx="9603275" cy="1049235"/>
          </a:xfrm>
        </p:spPr>
        <p:txBody>
          <a:bodyPr>
            <a:normAutofit fontScale="90000"/>
          </a:bodyPr>
          <a:lstStyle/>
          <a:p>
            <a:br>
              <a:rPr lang="en-US" sz="1800" b="0" i="0" u="none" strike="noStrike" baseline="0" dirty="0">
                <a:solidFill>
                  <a:srgbClr val="000000"/>
                </a:solidFill>
                <a:latin typeface="Times New Roman" panose="02020603050405020304" pitchFamily="18" charset="0"/>
              </a:rPr>
            </a:br>
            <a:r>
              <a:rPr lang="en-US" u="none" strike="noStrike" baseline="0" dirty="0">
                <a:solidFill>
                  <a:srgbClr val="000000"/>
                </a:solidFill>
              </a:rPr>
              <a:t>May Fund recipients incur expenses associated with the safe reopening of schools? (cont.)</a:t>
            </a:r>
            <a:endParaRPr lang="en-US" dirty="0"/>
          </a:p>
        </p:txBody>
      </p:sp>
      <p:sp>
        <p:nvSpPr>
          <p:cNvPr id="3" name="Content Placeholder 2">
            <a:extLst>
              <a:ext uri="{FF2B5EF4-FFF2-40B4-BE49-F238E27FC236}">
                <a16:creationId xmlns:a16="http://schemas.microsoft.com/office/drawing/2014/main" id="{42D99320-E00F-4607-A409-33D4839214C8}"/>
              </a:ext>
            </a:extLst>
          </p:cNvPr>
          <p:cNvSpPr>
            <a:spLocks noGrp="1"/>
          </p:cNvSpPr>
          <p:nvPr>
            <p:ph idx="1"/>
          </p:nvPr>
        </p:nvSpPr>
        <p:spPr>
          <a:xfrm>
            <a:off x="1130270" y="1996944"/>
            <a:ext cx="9766330" cy="3352800"/>
          </a:xfrm>
        </p:spPr>
        <p:txBody>
          <a:bodyPr>
            <a:noAutofit/>
          </a:bodyPr>
          <a:lstStyle/>
          <a:p>
            <a:pPr marL="0" indent="0">
              <a:buNone/>
            </a:pPr>
            <a:r>
              <a:rPr lang="en-US" b="0" i="0" u="none" strike="noStrike" baseline="0" dirty="0">
                <a:solidFill>
                  <a:srgbClr val="000000"/>
                </a:solidFill>
              </a:rPr>
              <a:t>Across all levels of government, the presumption is limited to $500 per student, </a:t>
            </a:r>
            <a:r>
              <a:rPr lang="en-US" b="0" i="1" u="none" strike="noStrike" baseline="0" dirty="0">
                <a:solidFill>
                  <a:srgbClr val="000000"/>
                </a:solidFill>
              </a:rPr>
              <a:t>e.g</a:t>
            </a:r>
            <a:r>
              <a:rPr lang="en-US" b="0" i="0" u="none" strike="noStrike" baseline="0" dirty="0">
                <a:solidFill>
                  <a:srgbClr val="000000"/>
                </a:solidFill>
              </a:rPr>
              <a:t>., if a school is funded by a state and a local government, the presumption claimed by each recipient must add up to no more than $500. Furthermore, if a Fund recipient uses the presumption with respect to a school, any other Fund recipients providing aid to that school may not use the Fund to cover the costs of additional aid to schools other than with respect to the specific costs listed above. </a:t>
            </a:r>
          </a:p>
        </p:txBody>
      </p:sp>
      <p:sp>
        <p:nvSpPr>
          <p:cNvPr id="4" name="Footer Placeholder 3">
            <a:extLst>
              <a:ext uri="{FF2B5EF4-FFF2-40B4-BE49-F238E27FC236}">
                <a16:creationId xmlns:a16="http://schemas.microsoft.com/office/drawing/2014/main" id="{C79BB84C-6B9B-40F8-AA9C-D70280C93D1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FD1DE3A-590E-482F-BAE7-D992C6C0E8B0}"/>
              </a:ext>
            </a:extLst>
          </p:cNvPr>
          <p:cNvSpPr>
            <a:spLocks noGrp="1"/>
          </p:cNvSpPr>
          <p:nvPr>
            <p:ph type="sldNum" sz="quarter" idx="12"/>
          </p:nvPr>
        </p:nvSpPr>
        <p:spPr/>
        <p:txBody>
          <a:bodyPr/>
          <a:lstStyle/>
          <a:p>
            <a:fld id="{B3506361-70C8-432A-93F0-141DC7F2B02C}" type="slidenum">
              <a:rPr lang="en-US" smtClean="0"/>
              <a:pPr/>
              <a:t>113</a:t>
            </a:fld>
            <a:endParaRPr lang="en-US" dirty="0"/>
          </a:p>
        </p:txBody>
      </p:sp>
    </p:spTree>
    <p:extLst>
      <p:ext uri="{BB962C8B-B14F-4D97-AF65-F5344CB8AC3E}">
        <p14:creationId xmlns:p14="http://schemas.microsoft.com/office/powerpoint/2010/main" val="33394899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CFC3-4BFA-42C2-96E8-70A94AEC0268}"/>
              </a:ext>
            </a:extLst>
          </p:cNvPr>
          <p:cNvSpPr>
            <a:spLocks noGrp="1"/>
          </p:cNvSpPr>
          <p:nvPr>
            <p:ph type="title"/>
          </p:nvPr>
        </p:nvSpPr>
        <p:spPr>
          <a:xfrm>
            <a:off x="1125820" y="667239"/>
            <a:ext cx="9603275" cy="1049235"/>
          </a:xfrm>
        </p:spPr>
        <p:txBody>
          <a:bodyPr>
            <a:normAutofit fontScale="90000"/>
          </a:bodyPr>
          <a:lstStyle/>
          <a:p>
            <a:br>
              <a:rPr lang="en-US" sz="1800" b="0" i="0" u="none" strike="noStrike" baseline="0" dirty="0">
                <a:solidFill>
                  <a:srgbClr val="000000"/>
                </a:solidFill>
                <a:latin typeface="Times New Roman" panose="02020603050405020304" pitchFamily="18" charset="0"/>
              </a:rPr>
            </a:br>
            <a:r>
              <a:rPr lang="en-US" u="none" strike="noStrike" baseline="0" dirty="0">
                <a:solidFill>
                  <a:srgbClr val="000000"/>
                </a:solidFill>
              </a:rPr>
              <a:t>May Fund recipients incur expenses associated with the safe reopening of schools? (cont.)</a:t>
            </a:r>
            <a:endParaRPr lang="en-US" dirty="0"/>
          </a:p>
        </p:txBody>
      </p:sp>
      <p:sp>
        <p:nvSpPr>
          <p:cNvPr id="3" name="Content Placeholder 2">
            <a:extLst>
              <a:ext uri="{FF2B5EF4-FFF2-40B4-BE49-F238E27FC236}">
                <a16:creationId xmlns:a16="http://schemas.microsoft.com/office/drawing/2014/main" id="{42D99320-E00F-4607-A409-33D4839214C8}"/>
              </a:ext>
            </a:extLst>
          </p:cNvPr>
          <p:cNvSpPr>
            <a:spLocks noGrp="1"/>
          </p:cNvSpPr>
          <p:nvPr>
            <p:ph idx="1"/>
          </p:nvPr>
        </p:nvSpPr>
        <p:spPr>
          <a:xfrm>
            <a:off x="1130270" y="1996944"/>
            <a:ext cx="10147330" cy="3870456"/>
          </a:xfrm>
        </p:spPr>
        <p:txBody>
          <a:bodyPr>
            <a:noAutofit/>
          </a:bodyPr>
          <a:lstStyle/>
          <a:p>
            <a:pPr marL="0" indent="0">
              <a:buNone/>
            </a:pPr>
            <a:r>
              <a:rPr lang="en-US" sz="1800" b="0" i="1" u="none" strike="noStrike" baseline="0" dirty="0">
                <a:solidFill>
                  <a:srgbClr val="000000"/>
                </a:solidFill>
              </a:rPr>
              <a:t>The following examples help illustrate how the presumption may or may not be used: </a:t>
            </a:r>
            <a:endParaRPr lang="en-US" sz="1800" b="0" i="0" u="none" strike="noStrike" baseline="0" dirty="0">
              <a:solidFill>
                <a:srgbClr val="000000"/>
              </a:solidFill>
            </a:endParaRPr>
          </a:p>
          <a:p>
            <a:r>
              <a:rPr lang="en-US" sz="1800" b="0" i="1" u="none" strike="noStrike" baseline="0" dirty="0">
                <a:solidFill>
                  <a:srgbClr val="000000"/>
                </a:solidFill>
              </a:rPr>
              <a:t>Example 1: </a:t>
            </a:r>
            <a:r>
              <a:rPr lang="en-US" sz="1800" b="0" i="0" u="none" strike="noStrike" baseline="0" dirty="0">
                <a:solidFill>
                  <a:srgbClr val="000000"/>
                </a:solidFill>
              </a:rPr>
              <a:t>State A may transfer Fund payments to each school district in the State totaling $500 per student. State A does not need to document the specific use of the Fund payments by the school districts within the State. </a:t>
            </a:r>
          </a:p>
          <a:p>
            <a:r>
              <a:rPr lang="en-US" sz="1800" b="0" i="1" u="none" strike="noStrike" baseline="0" dirty="0">
                <a:solidFill>
                  <a:srgbClr val="000000"/>
                </a:solidFill>
              </a:rPr>
              <a:t>Example 2: </a:t>
            </a:r>
            <a:r>
              <a:rPr lang="en-US" sz="1800" b="0" i="0" u="none" strike="noStrike" baseline="0" dirty="0">
                <a:solidFill>
                  <a:srgbClr val="000000"/>
                </a:solidFill>
              </a:rPr>
              <a:t>Suppose State A from example 1 transferred Fund payments to the school districts in the State in the amount of $500 per elementary and secondary school student. In addition, because State A is availing itself of the $500 per elementary and secondary school student presumption, State A also may use Fund payments to expand broadband capacity and to hire new teachers, but it may not use Fund payments to acquire additional furniture. </a:t>
            </a:r>
            <a:endParaRPr lang="en-US" b="0" i="0" u="none" strike="noStrike" baseline="0" dirty="0">
              <a:solidFill>
                <a:srgbClr val="000000"/>
              </a:solidFill>
            </a:endParaRPr>
          </a:p>
        </p:txBody>
      </p:sp>
      <p:sp>
        <p:nvSpPr>
          <p:cNvPr id="4" name="Footer Placeholder 3">
            <a:extLst>
              <a:ext uri="{FF2B5EF4-FFF2-40B4-BE49-F238E27FC236}">
                <a16:creationId xmlns:a16="http://schemas.microsoft.com/office/drawing/2014/main" id="{C79BB84C-6B9B-40F8-AA9C-D70280C93D1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FD1DE3A-590E-482F-BAE7-D992C6C0E8B0}"/>
              </a:ext>
            </a:extLst>
          </p:cNvPr>
          <p:cNvSpPr>
            <a:spLocks noGrp="1"/>
          </p:cNvSpPr>
          <p:nvPr>
            <p:ph type="sldNum" sz="quarter" idx="12"/>
          </p:nvPr>
        </p:nvSpPr>
        <p:spPr/>
        <p:txBody>
          <a:bodyPr/>
          <a:lstStyle/>
          <a:p>
            <a:fld id="{B3506361-70C8-432A-93F0-141DC7F2B02C}" type="slidenum">
              <a:rPr lang="en-US" smtClean="0"/>
              <a:pPr/>
              <a:t>114</a:t>
            </a:fld>
            <a:endParaRPr lang="en-US" dirty="0"/>
          </a:p>
        </p:txBody>
      </p:sp>
    </p:spTree>
    <p:extLst>
      <p:ext uri="{BB962C8B-B14F-4D97-AF65-F5344CB8AC3E}">
        <p14:creationId xmlns:p14="http://schemas.microsoft.com/office/powerpoint/2010/main" val="27424400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B4F2-8D7B-4D23-A11C-C311C29C131A}"/>
              </a:ext>
            </a:extLst>
          </p:cNvPr>
          <p:cNvSpPr>
            <a:spLocks noGrp="1"/>
          </p:cNvSpPr>
          <p:nvPr>
            <p:ph type="title"/>
          </p:nvPr>
        </p:nvSpPr>
        <p:spPr/>
        <p:txBody>
          <a:bodyPr/>
          <a:lstStyle/>
          <a:p>
            <a:r>
              <a:rPr lang="en-US" dirty="0"/>
              <a:t>English please.</a:t>
            </a:r>
          </a:p>
        </p:txBody>
      </p:sp>
      <p:sp>
        <p:nvSpPr>
          <p:cNvPr id="3" name="Content Placeholder 2">
            <a:extLst>
              <a:ext uri="{FF2B5EF4-FFF2-40B4-BE49-F238E27FC236}">
                <a16:creationId xmlns:a16="http://schemas.microsoft.com/office/drawing/2014/main" id="{5A1544A1-C430-4943-8542-A1487176564D}"/>
              </a:ext>
            </a:extLst>
          </p:cNvPr>
          <p:cNvSpPr>
            <a:spLocks noGrp="1"/>
          </p:cNvSpPr>
          <p:nvPr>
            <p:ph idx="1"/>
          </p:nvPr>
        </p:nvSpPr>
        <p:spPr>
          <a:xfrm>
            <a:off x="1130270" y="1828800"/>
            <a:ext cx="9603275" cy="3810000"/>
          </a:xfrm>
        </p:spPr>
        <p:txBody>
          <a:bodyPr>
            <a:normAutofit fontScale="92500" lnSpcReduction="10000"/>
          </a:bodyPr>
          <a:lstStyle/>
          <a:p>
            <a:r>
              <a:rPr lang="en-US" dirty="0"/>
              <a:t>“$500 per student allowance” in CRF means that you do not have to demonstrate the allowable use of funds up to that amount.</a:t>
            </a:r>
          </a:p>
          <a:p>
            <a:pPr lvl="1"/>
            <a:r>
              <a:rPr lang="en-US" dirty="0"/>
              <a:t>Calculated on total enrollment, total CRF received</a:t>
            </a:r>
          </a:p>
          <a:p>
            <a:pPr lvl="1"/>
            <a:r>
              <a:rPr lang="en-US" dirty="0"/>
              <a:t>Still must demonstrate costs incurred timely (during the period).</a:t>
            </a:r>
          </a:p>
          <a:p>
            <a:r>
              <a:rPr lang="en-US" dirty="0"/>
              <a:t>If the district receives more than $500 per student allowance, then:</a:t>
            </a:r>
          </a:p>
          <a:p>
            <a:pPr marL="457200" lvl="1" indent="0">
              <a:buNone/>
            </a:pPr>
            <a:r>
              <a:rPr lang="en-US" dirty="0"/>
              <a:t>(1) Must spend the excess funding on the seven bulleted examples of allowable uses in Treasury FAQ 53; </a:t>
            </a:r>
            <a:r>
              <a:rPr lang="en-US" u="sng" dirty="0"/>
              <a:t>or</a:t>
            </a:r>
            <a:endParaRPr lang="en-US" dirty="0"/>
          </a:p>
          <a:p>
            <a:pPr marL="457200" lvl="1" indent="0">
              <a:buNone/>
            </a:pPr>
            <a:r>
              <a:rPr lang="en-US" dirty="0"/>
              <a:t>(2) Document the allowability of the total allocation (not rely on the presumption of allowable up to the $500 per student allowance)</a:t>
            </a:r>
          </a:p>
        </p:txBody>
      </p:sp>
      <p:sp>
        <p:nvSpPr>
          <p:cNvPr id="4" name="Footer Placeholder 3">
            <a:extLst>
              <a:ext uri="{FF2B5EF4-FFF2-40B4-BE49-F238E27FC236}">
                <a16:creationId xmlns:a16="http://schemas.microsoft.com/office/drawing/2014/main" id="{070C08E6-5450-4A0E-9085-98343332C9DD}"/>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592C23C0-A317-4ECA-BBA4-6BBE9665CA11}"/>
              </a:ext>
            </a:extLst>
          </p:cNvPr>
          <p:cNvSpPr>
            <a:spLocks noGrp="1"/>
          </p:cNvSpPr>
          <p:nvPr>
            <p:ph type="sldNum" sz="quarter" idx="12"/>
          </p:nvPr>
        </p:nvSpPr>
        <p:spPr/>
        <p:txBody>
          <a:bodyPr/>
          <a:lstStyle/>
          <a:p>
            <a:fld id="{B3506361-70C8-432A-93F0-141DC7F2B02C}" type="slidenum">
              <a:rPr lang="en-US" smtClean="0"/>
              <a:pPr/>
              <a:t>115</a:t>
            </a:fld>
            <a:endParaRPr lang="en-US" dirty="0"/>
          </a:p>
        </p:txBody>
      </p:sp>
    </p:spTree>
    <p:extLst>
      <p:ext uri="{BB962C8B-B14F-4D97-AF65-F5344CB8AC3E}">
        <p14:creationId xmlns:p14="http://schemas.microsoft.com/office/powerpoint/2010/main" val="12958705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F44E1B-8547-41E2-B467-3C6AB58A80A1}"/>
              </a:ext>
            </a:extLst>
          </p:cNvPr>
          <p:cNvSpPr>
            <a:spLocks noGrp="1"/>
          </p:cNvSpPr>
          <p:nvPr>
            <p:ph type="title"/>
          </p:nvPr>
        </p:nvSpPr>
        <p:spPr>
          <a:xfrm>
            <a:off x="1129167" y="1756129"/>
            <a:ext cx="8619060" cy="606071"/>
          </a:xfrm>
        </p:spPr>
        <p:txBody>
          <a:bodyPr/>
          <a:lstStyle/>
          <a:p>
            <a:r>
              <a:rPr lang="en-US" dirty="0"/>
              <a:t>CARES Act Education Funding</a:t>
            </a:r>
          </a:p>
        </p:txBody>
      </p:sp>
      <p:sp>
        <p:nvSpPr>
          <p:cNvPr id="7" name="Text Placeholder 6">
            <a:extLst>
              <a:ext uri="{FF2B5EF4-FFF2-40B4-BE49-F238E27FC236}">
                <a16:creationId xmlns:a16="http://schemas.microsoft.com/office/drawing/2014/main" id="{28652061-2E15-497C-86BA-AE1334DCFA38}"/>
              </a:ext>
            </a:extLst>
          </p:cNvPr>
          <p:cNvSpPr>
            <a:spLocks noGrp="1"/>
          </p:cNvSpPr>
          <p:nvPr>
            <p:ph type="body" idx="1"/>
          </p:nvPr>
        </p:nvSpPr>
        <p:spPr>
          <a:xfrm>
            <a:off x="1129166" y="2514601"/>
            <a:ext cx="8619060" cy="2304524"/>
          </a:xfrm>
        </p:spPr>
        <p:txBody>
          <a:bodyPr>
            <a:normAutofit/>
          </a:bodyPr>
          <a:lstStyle/>
          <a:p>
            <a:r>
              <a:rPr lang="en-US" sz="2000" i="1" dirty="0"/>
              <a:t>Secretary’s Reservation </a:t>
            </a:r>
          </a:p>
          <a:p>
            <a:r>
              <a:rPr lang="en-US" sz="2000" dirty="0"/>
              <a:t>Governor’s Fund (GEER)</a:t>
            </a:r>
          </a:p>
          <a:p>
            <a:r>
              <a:rPr lang="en-US" sz="2000" dirty="0"/>
              <a:t>Elementary and Secondary School Education Relief Fund (ESSER)</a:t>
            </a:r>
          </a:p>
          <a:p>
            <a:r>
              <a:rPr lang="en-US" sz="2000" i="1" dirty="0"/>
              <a:t>Higher Education Relief</a:t>
            </a:r>
          </a:p>
          <a:p>
            <a:endParaRPr lang="en-US" dirty="0"/>
          </a:p>
        </p:txBody>
      </p:sp>
      <p:sp>
        <p:nvSpPr>
          <p:cNvPr id="4" name="Footer Placeholder 3">
            <a:extLst>
              <a:ext uri="{FF2B5EF4-FFF2-40B4-BE49-F238E27FC236}">
                <a16:creationId xmlns:a16="http://schemas.microsoft.com/office/drawing/2014/main" id="{1C9A214A-66CF-4B3F-96C4-10F772B6D736}"/>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3FA2A03-774D-4C89-B0A9-5A4597C040E2}"/>
              </a:ext>
            </a:extLst>
          </p:cNvPr>
          <p:cNvSpPr>
            <a:spLocks noGrp="1"/>
          </p:cNvSpPr>
          <p:nvPr>
            <p:ph type="sldNum" sz="quarter" idx="12"/>
          </p:nvPr>
        </p:nvSpPr>
        <p:spPr/>
        <p:txBody>
          <a:bodyPr/>
          <a:lstStyle/>
          <a:p>
            <a:fld id="{B3506361-70C8-432A-93F0-141DC7F2B02C}" type="slidenum">
              <a:rPr lang="en-US" smtClean="0"/>
              <a:pPr/>
              <a:t>116</a:t>
            </a:fld>
            <a:endParaRPr lang="en-US" dirty="0"/>
          </a:p>
        </p:txBody>
      </p:sp>
    </p:spTree>
    <p:extLst>
      <p:ext uri="{BB962C8B-B14F-4D97-AF65-F5344CB8AC3E}">
        <p14:creationId xmlns:p14="http://schemas.microsoft.com/office/powerpoint/2010/main" val="24402045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0ABA-09A5-45EA-B11E-B9B799E49B40}"/>
              </a:ext>
            </a:extLst>
          </p:cNvPr>
          <p:cNvSpPr>
            <a:spLocks noGrp="1"/>
          </p:cNvSpPr>
          <p:nvPr>
            <p:ph type="title"/>
          </p:nvPr>
        </p:nvSpPr>
        <p:spPr>
          <a:xfrm>
            <a:off x="822960" y="1066800"/>
            <a:ext cx="10896600" cy="762000"/>
          </a:xfrm>
        </p:spPr>
        <p:txBody>
          <a:bodyPr>
            <a:normAutofit/>
          </a:bodyPr>
          <a:lstStyle/>
          <a:p>
            <a:r>
              <a:rPr lang="en-US" dirty="0"/>
              <a:t>Governor’s Emergency Education Relief Fund (GEER)</a:t>
            </a:r>
          </a:p>
        </p:txBody>
      </p:sp>
      <p:sp>
        <p:nvSpPr>
          <p:cNvPr id="3" name="Content Placeholder 2">
            <a:extLst>
              <a:ext uri="{FF2B5EF4-FFF2-40B4-BE49-F238E27FC236}">
                <a16:creationId xmlns:a16="http://schemas.microsoft.com/office/drawing/2014/main" id="{E060854A-C535-4FBA-B190-E60356CDF23A}"/>
              </a:ext>
            </a:extLst>
          </p:cNvPr>
          <p:cNvSpPr>
            <a:spLocks noGrp="1"/>
          </p:cNvSpPr>
          <p:nvPr>
            <p:ph idx="1"/>
          </p:nvPr>
        </p:nvSpPr>
        <p:spPr>
          <a:xfrm>
            <a:off x="899160" y="1676400"/>
            <a:ext cx="10820400" cy="4697128"/>
          </a:xfrm>
        </p:spPr>
        <p:txBody>
          <a:bodyPr>
            <a:normAutofit fontScale="77500" lnSpcReduction="20000"/>
          </a:bodyPr>
          <a:lstStyle/>
          <a:p>
            <a:r>
              <a:rPr lang="en-US" sz="2800" dirty="0"/>
              <a:t>Approximately $3 billion (CARES Act Sec. 18002)</a:t>
            </a:r>
          </a:p>
          <a:p>
            <a:r>
              <a:rPr lang="en-US" sz="2800" dirty="0"/>
              <a:t>Allocated to States by: </a:t>
            </a:r>
          </a:p>
          <a:p>
            <a:pPr lvl="1"/>
            <a:r>
              <a:rPr lang="en-US" sz="2800" dirty="0"/>
              <a:t>Population ages 5-24 (60%)</a:t>
            </a:r>
          </a:p>
          <a:p>
            <a:pPr lvl="1"/>
            <a:r>
              <a:rPr lang="en-US" sz="2800" dirty="0"/>
              <a:t>Children in poverty as defined by ESEA (40%)</a:t>
            </a:r>
          </a:p>
          <a:p>
            <a:r>
              <a:rPr lang="en-US" sz="2800" dirty="0"/>
              <a:t>Governors allocate funding for “emergency support” among:</a:t>
            </a:r>
          </a:p>
          <a:p>
            <a:pPr lvl="1"/>
            <a:r>
              <a:rPr lang="en-US" sz="2800" dirty="0"/>
              <a:t>LEAs most impacted (as determined by SEA) for educational services and to “support ongoing functionality” </a:t>
            </a:r>
            <a:r>
              <a:rPr lang="en-US" sz="2800" dirty="0">
                <a:sym typeface="Wingdings" panose="05000000000000000000" pitchFamily="2" charset="2"/>
              </a:rPr>
              <a:t> </a:t>
            </a:r>
            <a:r>
              <a:rPr lang="en-US" sz="2800" i="1" dirty="0">
                <a:sym typeface="Wingdings" panose="05000000000000000000" pitchFamily="2" charset="2"/>
              </a:rPr>
              <a:t>subject to equitable services</a:t>
            </a:r>
            <a:endParaRPr lang="en-US" sz="2800" dirty="0"/>
          </a:p>
          <a:p>
            <a:pPr lvl="1"/>
            <a:r>
              <a:rPr lang="en-US" sz="2800" dirty="0"/>
              <a:t>IHEs most impacted as determined by Governor</a:t>
            </a:r>
          </a:p>
          <a:p>
            <a:pPr lvl="1"/>
            <a:r>
              <a:rPr lang="en-US" sz="2800" dirty="0"/>
              <a:t>Any other LEA, institution, or “education related entity” deemed essential for emergency educational services, childcare, and protection of education-related jobs</a:t>
            </a:r>
          </a:p>
          <a:p>
            <a:pPr lvl="1"/>
            <a:endParaRPr lang="en-US" dirty="0"/>
          </a:p>
          <a:p>
            <a:pPr lvl="1"/>
            <a:endParaRPr lang="en-US" dirty="0"/>
          </a:p>
        </p:txBody>
      </p:sp>
      <p:sp>
        <p:nvSpPr>
          <p:cNvPr id="4" name="Footer Placeholder 3">
            <a:extLst>
              <a:ext uri="{FF2B5EF4-FFF2-40B4-BE49-F238E27FC236}">
                <a16:creationId xmlns:a16="http://schemas.microsoft.com/office/drawing/2014/main" id="{3976DEF9-948B-4F0A-9122-48CA0B03BEDD}"/>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1CD7860-B39E-4337-B019-1AAF141A2823}"/>
              </a:ext>
            </a:extLst>
          </p:cNvPr>
          <p:cNvSpPr>
            <a:spLocks noGrp="1"/>
          </p:cNvSpPr>
          <p:nvPr>
            <p:ph type="sldNum" sz="quarter" idx="12"/>
          </p:nvPr>
        </p:nvSpPr>
        <p:spPr/>
        <p:txBody>
          <a:bodyPr/>
          <a:lstStyle/>
          <a:p>
            <a:fld id="{B3506361-70C8-432A-93F0-141DC7F2B02C}" type="slidenum">
              <a:rPr lang="en-US" smtClean="0"/>
              <a:pPr/>
              <a:t>117</a:t>
            </a:fld>
            <a:endParaRPr lang="en-US" dirty="0"/>
          </a:p>
        </p:txBody>
      </p:sp>
    </p:spTree>
    <p:extLst>
      <p:ext uri="{BB962C8B-B14F-4D97-AF65-F5344CB8AC3E}">
        <p14:creationId xmlns:p14="http://schemas.microsoft.com/office/powerpoint/2010/main" val="123379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0ABA-09A5-45EA-B11E-B9B799E49B40}"/>
              </a:ext>
            </a:extLst>
          </p:cNvPr>
          <p:cNvSpPr>
            <a:spLocks noGrp="1"/>
          </p:cNvSpPr>
          <p:nvPr>
            <p:ph type="title"/>
          </p:nvPr>
        </p:nvSpPr>
        <p:spPr>
          <a:xfrm>
            <a:off x="914400" y="990600"/>
            <a:ext cx="10744200" cy="914400"/>
          </a:xfrm>
        </p:spPr>
        <p:txBody>
          <a:bodyPr>
            <a:normAutofit/>
          </a:bodyPr>
          <a:lstStyle/>
          <a:p>
            <a:r>
              <a:rPr lang="en-US" dirty="0"/>
              <a:t>Governor’s Emergency Education Relief Fund (GEER)</a:t>
            </a:r>
          </a:p>
        </p:txBody>
      </p:sp>
      <p:sp>
        <p:nvSpPr>
          <p:cNvPr id="3" name="Content Placeholder 2">
            <a:extLst>
              <a:ext uri="{FF2B5EF4-FFF2-40B4-BE49-F238E27FC236}">
                <a16:creationId xmlns:a16="http://schemas.microsoft.com/office/drawing/2014/main" id="{E060854A-C535-4FBA-B190-E60356CDF23A}"/>
              </a:ext>
            </a:extLst>
          </p:cNvPr>
          <p:cNvSpPr>
            <a:spLocks noGrp="1"/>
          </p:cNvSpPr>
          <p:nvPr>
            <p:ph idx="1"/>
          </p:nvPr>
        </p:nvSpPr>
        <p:spPr>
          <a:xfrm>
            <a:off x="914400" y="1997826"/>
            <a:ext cx="10820401" cy="3962399"/>
          </a:xfrm>
        </p:spPr>
        <p:txBody>
          <a:bodyPr>
            <a:normAutofit/>
          </a:bodyPr>
          <a:lstStyle/>
          <a:p>
            <a:r>
              <a:rPr lang="en-US" sz="2400" dirty="0"/>
              <a:t>ED’s </a:t>
            </a:r>
            <a:r>
              <a:rPr lang="en-US" sz="2400" dirty="0">
                <a:hlinkClick r:id="rId2"/>
              </a:rPr>
              <a:t>Application/ Assurances</a:t>
            </a:r>
            <a:endParaRPr lang="en-US" sz="2400" dirty="0"/>
          </a:p>
          <a:p>
            <a:pPr lvl="1"/>
            <a:r>
              <a:rPr lang="en-US" sz="2200" dirty="0"/>
              <a:t>Funds allocated to LEAs are subject to equitable services as under Sec. 1117 of ESEA (and require consultation) (CARES Act)</a:t>
            </a:r>
          </a:p>
          <a:p>
            <a:pPr lvl="1"/>
            <a:r>
              <a:rPr lang="en-US" sz="2200" dirty="0"/>
              <a:t>Report regularly and respond to requests for records</a:t>
            </a:r>
          </a:p>
          <a:p>
            <a:pPr lvl="1"/>
            <a:r>
              <a:rPr lang="en-US" sz="2200" dirty="0"/>
              <a:t>“Generally speaking, the Department does not expect administrative or executive salaries and benefits for IHEs, SEAs, or the other education related entities referenced at § 18002(c)(3) to be a lawful purpose for GEER funds.” </a:t>
            </a:r>
          </a:p>
        </p:txBody>
      </p:sp>
      <p:sp>
        <p:nvSpPr>
          <p:cNvPr id="4" name="Footer Placeholder 3">
            <a:extLst>
              <a:ext uri="{FF2B5EF4-FFF2-40B4-BE49-F238E27FC236}">
                <a16:creationId xmlns:a16="http://schemas.microsoft.com/office/drawing/2014/main" id="{3976DEF9-948B-4F0A-9122-48CA0B03BEDD}"/>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1CD7860-B39E-4337-B019-1AAF141A2823}"/>
              </a:ext>
            </a:extLst>
          </p:cNvPr>
          <p:cNvSpPr>
            <a:spLocks noGrp="1"/>
          </p:cNvSpPr>
          <p:nvPr>
            <p:ph type="sldNum" sz="quarter" idx="12"/>
          </p:nvPr>
        </p:nvSpPr>
        <p:spPr/>
        <p:txBody>
          <a:bodyPr/>
          <a:lstStyle/>
          <a:p>
            <a:fld id="{B3506361-70C8-432A-93F0-141DC7F2B02C}" type="slidenum">
              <a:rPr lang="en-US" smtClean="0"/>
              <a:pPr/>
              <a:t>118</a:t>
            </a:fld>
            <a:endParaRPr lang="en-US" dirty="0"/>
          </a:p>
        </p:txBody>
      </p:sp>
    </p:spTree>
    <p:extLst>
      <p:ext uri="{BB962C8B-B14F-4D97-AF65-F5344CB8AC3E}">
        <p14:creationId xmlns:p14="http://schemas.microsoft.com/office/powerpoint/2010/main" val="167761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6AD9-397C-4714-B8E2-9E3529E6A817}"/>
              </a:ext>
            </a:extLst>
          </p:cNvPr>
          <p:cNvSpPr>
            <a:spLocks noGrp="1"/>
          </p:cNvSpPr>
          <p:nvPr>
            <p:ph type="title"/>
          </p:nvPr>
        </p:nvSpPr>
        <p:spPr/>
        <p:txBody>
          <a:bodyPr/>
          <a:lstStyle/>
          <a:p>
            <a:r>
              <a:rPr lang="en-US" dirty="0"/>
              <a:t>Governor’s Emergency Education Relief Fund (GEER): Allowable Uses of Funds</a:t>
            </a:r>
          </a:p>
        </p:txBody>
      </p:sp>
      <p:sp>
        <p:nvSpPr>
          <p:cNvPr id="3" name="Content Placeholder 2">
            <a:extLst>
              <a:ext uri="{FF2B5EF4-FFF2-40B4-BE49-F238E27FC236}">
                <a16:creationId xmlns:a16="http://schemas.microsoft.com/office/drawing/2014/main" id="{BFD09E85-7500-416E-9395-6DEF0D43565C}"/>
              </a:ext>
            </a:extLst>
          </p:cNvPr>
          <p:cNvSpPr>
            <a:spLocks noGrp="1"/>
          </p:cNvSpPr>
          <p:nvPr>
            <p:ph idx="1"/>
          </p:nvPr>
        </p:nvSpPr>
        <p:spPr/>
        <p:txBody>
          <a:bodyPr/>
          <a:lstStyle/>
          <a:p>
            <a:r>
              <a:rPr lang="en-US" dirty="0"/>
              <a:t>“</a:t>
            </a:r>
            <a:r>
              <a:rPr lang="en-US" u="sng" dirty="0"/>
              <a:t>Unless otherwise restricted by the [State] at the time of subgrant</a:t>
            </a:r>
            <a:r>
              <a:rPr lang="en-US" dirty="0"/>
              <a:t>, the LEA has considerable flexibility in determining how best to use GEER funds to prevent, prepare for, or respond to COVID-19. The LEA may use these funds for, among other things, any activities that are authorized under the ESEA.”</a:t>
            </a:r>
          </a:p>
        </p:txBody>
      </p:sp>
      <p:sp>
        <p:nvSpPr>
          <p:cNvPr id="4" name="Footer Placeholder 3">
            <a:extLst>
              <a:ext uri="{FF2B5EF4-FFF2-40B4-BE49-F238E27FC236}">
                <a16:creationId xmlns:a16="http://schemas.microsoft.com/office/drawing/2014/main" id="{6D9B3144-CB07-4CB6-915C-48C57C2C466C}"/>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E514D023-7716-4A99-ADF0-A4875C0B1BBD}"/>
              </a:ext>
            </a:extLst>
          </p:cNvPr>
          <p:cNvSpPr>
            <a:spLocks noGrp="1"/>
          </p:cNvSpPr>
          <p:nvPr>
            <p:ph type="sldNum" sz="quarter" idx="12"/>
          </p:nvPr>
        </p:nvSpPr>
        <p:spPr/>
        <p:txBody>
          <a:bodyPr/>
          <a:lstStyle/>
          <a:p>
            <a:fld id="{B3506361-70C8-432A-93F0-141DC7F2B02C}" type="slidenum">
              <a:rPr lang="en-US" smtClean="0"/>
              <a:pPr/>
              <a:t>119</a:t>
            </a:fld>
            <a:endParaRPr lang="en-US" dirty="0"/>
          </a:p>
        </p:txBody>
      </p:sp>
    </p:spTree>
    <p:extLst>
      <p:ext uri="{BB962C8B-B14F-4D97-AF65-F5344CB8AC3E}">
        <p14:creationId xmlns:p14="http://schemas.microsoft.com/office/powerpoint/2010/main" val="141477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AA71-DBBD-4B82-B72E-E131A19E40B7}"/>
              </a:ext>
            </a:extLst>
          </p:cNvPr>
          <p:cNvSpPr>
            <a:spLocks noGrp="1"/>
          </p:cNvSpPr>
          <p:nvPr>
            <p:ph type="title"/>
          </p:nvPr>
        </p:nvSpPr>
        <p:spPr/>
        <p:txBody>
          <a:bodyPr/>
          <a:lstStyle/>
          <a:p>
            <a:r>
              <a:rPr lang="en-US" dirty="0"/>
              <a:t>Potential for Confusion: RLIS Example</a:t>
            </a:r>
          </a:p>
        </p:txBody>
      </p:sp>
      <p:sp>
        <p:nvSpPr>
          <p:cNvPr id="3" name="Content Placeholder 2">
            <a:extLst>
              <a:ext uri="{FF2B5EF4-FFF2-40B4-BE49-F238E27FC236}">
                <a16:creationId xmlns:a16="http://schemas.microsoft.com/office/drawing/2014/main" id="{72437184-C8A0-444A-AA8E-45C2F251611A}"/>
              </a:ext>
            </a:extLst>
          </p:cNvPr>
          <p:cNvSpPr>
            <a:spLocks noGrp="1"/>
          </p:cNvSpPr>
          <p:nvPr>
            <p:ph idx="1"/>
          </p:nvPr>
        </p:nvSpPr>
        <p:spPr>
          <a:xfrm>
            <a:off x="914400" y="1828800"/>
            <a:ext cx="10515600" cy="4267199"/>
          </a:xfrm>
        </p:spPr>
        <p:txBody>
          <a:bodyPr>
            <a:normAutofit lnSpcReduction="10000"/>
          </a:bodyPr>
          <a:lstStyle/>
          <a:p>
            <a:r>
              <a:rPr lang="en-US" dirty="0"/>
              <a:t>Initial authorization of RLIS in 2003 allowed substitution of “alternate poverty data” if Small Area Income and Poverty Estimates (Census SAIPE) data not available</a:t>
            </a:r>
          </a:p>
          <a:p>
            <a:r>
              <a:rPr lang="en-US" dirty="0"/>
              <a:t>ED continued to accept alternate data until abruptly changing course in February 2020 </a:t>
            </a:r>
          </a:p>
          <a:p>
            <a:pPr lvl="1"/>
            <a:r>
              <a:rPr lang="en-US" sz="1800" dirty="0"/>
              <a:t>Changes program eligibility for LEAs</a:t>
            </a:r>
          </a:p>
          <a:p>
            <a:r>
              <a:rPr lang="en-US" dirty="0"/>
              <a:t>Congress pressured ED to grant one-year hold-harmless in April 2020</a:t>
            </a:r>
          </a:p>
          <a:p>
            <a:r>
              <a:rPr lang="en-US" dirty="0"/>
              <a:t>Solution: 2021 appropriations bill clarifies criteria and offers hold harmless transition over 7-year period to LEAs that no longer qualify</a:t>
            </a:r>
          </a:p>
        </p:txBody>
      </p:sp>
      <p:sp>
        <p:nvSpPr>
          <p:cNvPr id="4" name="Footer Placeholder 3">
            <a:extLst>
              <a:ext uri="{FF2B5EF4-FFF2-40B4-BE49-F238E27FC236}">
                <a16:creationId xmlns:a16="http://schemas.microsoft.com/office/drawing/2014/main" id="{93A9637F-96A8-45EF-938B-38BDE08593FB}"/>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0110576-DD13-4BC2-A8A7-1A8E7777F4AD}"/>
              </a:ext>
            </a:extLst>
          </p:cNvPr>
          <p:cNvSpPr>
            <a:spLocks noGrp="1"/>
          </p:cNvSpPr>
          <p:nvPr>
            <p:ph type="sldNum" sz="quarter" idx="12"/>
          </p:nvPr>
        </p:nvSpPr>
        <p:spPr/>
        <p:txBody>
          <a:bodyPr/>
          <a:lstStyle/>
          <a:p>
            <a:fld id="{B3506361-70C8-432A-93F0-141DC7F2B02C}" type="slidenum">
              <a:rPr lang="en-US" smtClean="0"/>
              <a:pPr/>
              <a:t>12</a:t>
            </a:fld>
            <a:endParaRPr lang="en-US"/>
          </a:p>
        </p:txBody>
      </p:sp>
    </p:spTree>
    <p:extLst>
      <p:ext uri="{BB962C8B-B14F-4D97-AF65-F5344CB8AC3E}">
        <p14:creationId xmlns:p14="http://schemas.microsoft.com/office/powerpoint/2010/main" val="19982268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41DE-AA47-478E-B0AC-818D179F78F1}"/>
              </a:ext>
            </a:extLst>
          </p:cNvPr>
          <p:cNvSpPr>
            <a:spLocks noGrp="1"/>
          </p:cNvSpPr>
          <p:nvPr>
            <p:ph type="title"/>
          </p:nvPr>
        </p:nvSpPr>
        <p:spPr>
          <a:xfrm>
            <a:off x="914400" y="990600"/>
            <a:ext cx="10530038" cy="990600"/>
          </a:xfrm>
        </p:spPr>
        <p:txBody>
          <a:bodyPr>
            <a:normAutofit/>
          </a:bodyPr>
          <a:lstStyle/>
          <a:p>
            <a:r>
              <a:rPr lang="en-US" dirty="0"/>
              <a:t>Elementary and Secondary School Education Relief Fund (ESSER)</a:t>
            </a:r>
          </a:p>
        </p:txBody>
      </p:sp>
      <p:sp>
        <p:nvSpPr>
          <p:cNvPr id="3" name="Content Placeholder 2">
            <a:extLst>
              <a:ext uri="{FF2B5EF4-FFF2-40B4-BE49-F238E27FC236}">
                <a16:creationId xmlns:a16="http://schemas.microsoft.com/office/drawing/2014/main" id="{B2F27F5C-8525-4D80-80C7-03CF566A3DF4}"/>
              </a:ext>
            </a:extLst>
          </p:cNvPr>
          <p:cNvSpPr>
            <a:spLocks noGrp="1"/>
          </p:cNvSpPr>
          <p:nvPr>
            <p:ph idx="1"/>
          </p:nvPr>
        </p:nvSpPr>
        <p:spPr>
          <a:xfrm>
            <a:off x="4267200" y="2195675"/>
            <a:ext cx="7456945" cy="4047733"/>
          </a:xfrm>
        </p:spPr>
        <p:txBody>
          <a:bodyPr>
            <a:normAutofit fontScale="85000" lnSpcReduction="10000"/>
          </a:bodyPr>
          <a:lstStyle/>
          <a:p>
            <a:r>
              <a:rPr lang="en-US" sz="3200" dirty="0"/>
              <a:t>$13.5 billion (Section 18003)</a:t>
            </a:r>
          </a:p>
          <a:p>
            <a:r>
              <a:rPr lang="en-US" sz="3200" dirty="0"/>
              <a:t>Allocated to States by proportion to Title I</a:t>
            </a:r>
          </a:p>
          <a:p>
            <a:pPr lvl="1"/>
            <a:r>
              <a:rPr lang="en-US" sz="3200" dirty="0"/>
              <a:t>10% State level  reservation (inclusive of 0.5% for administrative costs)</a:t>
            </a:r>
          </a:p>
          <a:p>
            <a:pPr lvl="1"/>
            <a:r>
              <a:rPr lang="en-US" sz="3200" dirty="0"/>
              <a:t>90% allocated to LEAs by share of Title I </a:t>
            </a:r>
            <a:r>
              <a:rPr lang="en-US" sz="3200" dirty="0">
                <a:sym typeface="Wingdings" panose="05000000000000000000" pitchFamily="2" charset="2"/>
              </a:rPr>
              <a:t> </a:t>
            </a:r>
            <a:r>
              <a:rPr lang="en-US" sz="3200" i="1" dirty="0"/>
              <a:t>subject to equitable services</a:t>
            </a:r>
          </a:p>
          <a:p>
            <a:pPr marL="0" indent="0">
              <a:buNone/>
            </a:pPr>
            <a:endParaRPr lang="en-US" dirty="0"/>
          </a:p>
        </p:txBody>
      </p:sp>
      <p:sp>
        <p:nvSpPr>
          <p:cNvPr id="4" name="Footer Placeholder 3">
            <a:extLst>
              <a:ext uri="{FF2B5EF4-FFF2-40B4-BE49-F238E27FC236}">
                <a16:creationId xmlns:a16="http://schemas.microsoft.com/office/drawing/2014/main" id="{68ED2A40-2004-4138-9D6C-D668B537EB68}"/>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9291DF10-A286-4003-9C38-0F9D5FAD4ED1}"/>
              </a:ext>
            </a:extLst>
          </p:cNvPr>
          <p:cNvSpPr>
            <a:spLocks noGrp="1"/>
          </p:cNvSpPr>
          <p:nvPr>
            <p:ph type="sldNum" sz="quarter" idx="12"/>
          </p:nvPr>
        </p:nvSpPr>
        <p:spPr/>
        <p:txBody>
          <a:bodyPr/>
          <a:lstStyle/>
          <a:p>
            <a:fld id="{B3506361-70C8-432A-93F0-141DC7F2B02C}" type="slidenum">
              <a:rPr lang="en-US" smtClean="0"/>
              <a:pPr/>
              <a:t>120</a:t>
            </a:fld>
            <a:endParaRPr lang="en-US" dirty="0"/>
          </a:p>
        </p:txBody>
      </p:sp>
      <p:pic>
        <p:nvPicPr>
          <p:cNvPr id="7170" name="Picture 2" descr="Library of money png library library transparent background png ...">
            <a:extLst>
              <a:ext uri="{FF2B5EF4-FFF2-40B4-BE49-F238E27FC236}">
                <a16:creationId xmlns:a16="http://schemas.microsoft.com/office/drawing/2014/main" id="{34EE4E66-FE03-4344-B388-356DD951FF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21" y="2243205"/>
            <a:ext cx="3095345" cy="370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53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25EF-234E-47D0-9DB6-FAFC03D1F2B8}"/>
              </a:ext>
            </a:extLst>
          </p:cNvPr>
          <p:cNvSpPr>
            <a:spLocks noGrp="1"/>
          </p:cNvSpPr>
          <p:nvPr>
            <p:ph type="title"/>
          </p:nvPr>
        </p:nvSpPr>
        <p:spPr>
          <a:xfrm>
            <a:off x="822302" y="990600"/>
            <a:ext cx="9603275" cy="673881"/>
          </a:xfrm>
        </p:spPr>
        <p:txBody>
          <a:bodyPr>
            <a:normAutofit/>
          </a:bodyPr>
          <a:lstStyle/>
          <a:p>
            <a:r>
              <a:rPr lang="en-US" dirty="0"/>
              <a:t>ESSER </a:t>
            </a:r>
            <a:r>
              <a:rPr lang="en-US" dirty="0">
                <a:hlinkClick r:id="rId2"/>
              </a:rPr>
              <a:t>Application and Assurances</a:t>
            </a:r>
            <a:endParaRPr lang="en-US" dirty="0"/>
          </a:p>
        </p:txBody>
      </p:sp>
      <p:sp>
        <p:nvSpPr>
          <p:cNvPr id="3" name="Content Placeholder 2">
            <a:extLst>
              <a:ext uri="{FF2B5EF4-FFF2-40B4-BE49-F238E27FC236}">
                <a16:creationId xmlns:a16="http://schemas.microsoft.com/office/drawing/2014/main" id="{8A232D55-85E1-4D32-8668-DEF6E14EE8A0}"/>
              </a:ext>
            </a:extLst>
          </p:cNvPr>
          <p:cNvSpPr>
            <a:spLocks noGrp="1"/>
          </p:cNvSpPr>
          <p:nvPr>
            <p:ph idx="1"/>
          </p:nvPr>
        </p:nvSpPr>
        <p:spPr>
          <a:xfrm>
            <a:off x="826562" y="1823152"/>
            <a:ext cx="11044013" cy="4361517"/>
          </a:xfrm>
        </p:spPr>
        <p:txBody>
          <a:bodyPr>
            <a:normAutofit fontScale="70000" lnSpcReduction="20000"/>
          </a:bodyPr>
          <a:lstStyle/>
          <a:p>
            <a:r>
              <a:rPr lang="en-US" sz="3100" dirty="0"/>
              <a:t>State has one year to award funds to LEAs</a:t>
            </a:r>
          </a:p>
          <a:p>
            <a:pPr lvl="1"/>
            <a:r>
              <a:rPr lang="en-US" sz="2600" dirty="0"/>
              <a:t>LEA funds must include charter LEAs</a:t>
            </a:r>
          </a:p>
          <a:p>
            <a:pPr lvl="1"/>
            <a:r>
              <a:rPr lang="en-US" sz="2600" dirty="0"/>
              <a:t>Must reallocate funding to new and significantly expanding charters as under Title I</a:t>
            </a:r>
          </a:p>
          <a:p>
            <a:pPr lvl="1"/>
            <a:r>
              <a:rPr lang="en-US" sz="2600" dirty="0"/>
              <a:t>Allowable for expenditures incurred on or after March 13</a:t>
            </a:r>
            <a:r>
              <a:rPr lang="en-US" sz="2600" baseline="30000" dirty="0"/>
              <a:t>th</a:t>
            </a:r>
            <a:endParaRPr lang="en-US" sz="2600" dirty="0"/>
          </a:p>
          <a:p>
            <a:r>
              <a:rPr lang="en-US" sz="3100" dirty="0"/>
              <a:t>Paying staff and contractors</a:t>
            </a:r>
          </a:p>
          <a:p>
            <a:pPr lvl="1"/>
            <a:r>
              <a:rPr lang="en-US" sz="2600" dirty="0"/>
              <a:t>Pay employees and contractors “to the greatest extent practicable </a:t>
            </a:r>
            <a:r>
              <a:rPr lang="en-US" sz="2600" i="1" u="sng" dirty="0"/>
              <a:t>based on the unique financial circumstances of the entity</a:t>
            </a:r>
            <a:r>
              <a:rPr lang="en-US" sz="2600" dirty="0"/>
              <a:t>.”</a:t>
            </a:r>
          </a:p>
          <a:p>
            <a:pPr lvl="1"/>
            <a:r>
              <a:rPr lang="en-US" sz="2600" dirty="0"/>
              <a:t>Executive salaries / benefits </a:t>
            </a:r>
            <a:r>
              <a:rPr lang="en-US" sz="2600" i="1" dirty="0"/>
              <a:t>outside the SEA or LEA </a:t>
            </a:r>
            <a:r>
              <a:rPr lang="en-US" sz="2600" dirty="0"/>
              <a:t>generally not allowable</a:t>
            </a:r>
          </a:p>
          <a:p>
            <a:pPr lvl="1"/>
            <a:r>
              <a:rPr lang="en-US" sz="2600" dirty="0"/>
              <a:t>Teacher or faculty union or association membership fees generally not allowable</a:t>
            </a:r>
          </a:p>
          <a:p>
            <a:pPr lvl="1"/>
            <a:r>
              <a:rPr lang="en-US" sz="2600" dirty="0"/>
              <a:t>Funds should not be used for bonuses, merit pay, or similar expenditures unless related to COVID-19 disruptions or closures</a:t>
            </a:r>
          </a:p>
        </p:txBody>
      </p:sp>
      <p:sp>
        <p:nvSpPr>
          <p:cNvPr id="4" name="Footer Placeholder 3">
            <a:extLst>
              <a:ext uri="{FF2B5EF4-FFF2-40B4-BE49-F238E27FC236}">
                <a16:creationId xmlns:a16="http://schemas.microsoft.com/office/drawing/2014/main" id="{3EFF7C04-CBC9-4208-82D0-A291885840D8}"/>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CA3EF7DD-800F-4697-A635-459C62EC29D9}"/>
              </a:ext>
            </a:extLst>
          </p:cNvPr>
          <p:cNvSpPr>
            <a:spLocks noGrp="1"/>
          </p:cNvSpPr>
          <p:nvPr>
            <p:ph type="sldNum" sz="quarter" idx="12"/>
          </p:nvPr>
        </p:nvSpPr>
        <p:spPr/>
        <p:txBody>
          <a:bodyPr/>
          <a:lstStyle/>
          <a:p>
            <a:fld id="{B3506361-70C8-432A-93F0-141DC7F2B02C}" type="slidenum">
              <a:rPr lang="en-US" smtClean="0"/>
              <a:pPr/>
              <a:t>121</a:t>
            </a:fld>
            <a:endParaRPr lang="en-US" dirty="0"/>
          </a:p>
        </p:txBody>
      </p:sp>
    </p:spTree>
    <p:extLst>
      <p:ext uri="{BB962C8B-B14F-4D97-AF65-F5344CB8AC3E}">
        <p14:creationId xmlns:p14="http://schemas.microsoft.com/office/powerpoint/2010/main" val="373723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41DE-AA47-478E-B0AC-818D179F78F1}"/>
              </a:ext>
            </a:extLst>
          </p:cNvPr>
          <p:cNvSpPr>
            <a:spLocks noGrp="1"/>
          </p:cNvSpPr>
          <p:nvPr>
            <p:ph type="title"/>
          </p:nvPr>
        </p:nvSpPr>
        <p:spPr>
          <a:xfrm>
            <a:off x="767541" y="914400"/>
            <a:ext cx="10961255" cy="838200"/>
          </a:xfrm>
        </p:spPr>
        <p:txBody>
          <a:bodyPr>
            <a:noAutofit/>
          </a:bodyPr>
          <a:lstStyle/>
          <a:p>
            <a:r>
              <a:rPr lang="en-US" sz="2800" dirty="0"/>
              <a:t>Elementary and Secondary School Education Relief Fund (ESSER): Allowable Uses of Funds</a:t>
            </a:r>
          </a:p>
        </p:txBody>
      </p:sp>
      <p:sp>
        <p:nvSpPr>
          <p:cNvPr id="3" name="Content Placeholder 2">
            <a:extLst>
              <a:ext uri="{FF2B5EF4-FFF2-40B4-BE49-F238E27FC236}">
                <a16:creationId xmlns:a16="http://schemas.microsoft.com/office/drawing/2014/main" id="{B2F27F5C-8525-4D80-80C7-03CF566A3DF4}"/>
              </a:ext>
            </a:extLst>
          </p:cNvPr>
          <p:cNvSpPr>
            <a:spLocks noGrp="1"/>
          </p:cNvSpPr>
          <p:nvPr>
            <p:ph idx="1"/>
          </p:nvPr>
        </p:nvSpPr>
        <p:spPr>
          <a:xfrm>
            <a:off x="938877" y="1895358"/>
            <a:ext cx="10972800" cy="4428103"/>
          </a:xfrm>
        </p:spPr>
        <p:txBody>
          <a:bodyPr>
            <a:normAutofit fontScale="92500" lnSpcReduction="20000"/>
          </a:bodyPr>
          <a:lstStyle/>
          <a:p>
            <a:pPr marL="457200" indent="-457200">
              <a:buFont typeface="+mj-lt"/>
              <a:buAutoNum type="arabicPeriod"/>
            </a:pPr>
            <a:r>
              <a:rPr lang="en-US" sz="2400" dirty="0"/>
              <a:t>Any purpose under ESEA, IDEA, AEFLA, Perkins, McKinney-Vento Title VII,B</a:t>
            </a:r>
          </a:p>
          <a:p>
            <a:pPr marL="457200" indent="-457200">
              <a:buFont typeface="+mj-lt"/>
              <a:buAutoNum type="arabicPeriod"/>
            </a:pPr>
            <a:r>
              <a:rPr lang="en-US" sz="2400" dirty="0"/>
              <a:t>Coordination of preparedness and response efforts</a:t>
            </a:r>
          </a:p>
          <a:p>
            <a:pPr marL="457200" indent="-457200">
              <a:buFont typeface="+mj-lt"/>
              <a:buAutoNum type="arabicPeriod"/>
            </a:pPr>
            <a:r>
              <a:rPr lang="en-US" sz="2400" dirty="0"/>
              <a:t>Providing principals and leaders “with the resources necessary to address the needs of their individual schools”</a:t>
            </a:r>
          </a:p>
          <a:p>
            <a:pPr marL="457200" indent="-457200">
              <a:buFont typeface="+mj-lt"/>
              <a:buAutoNum type="arabicPeriod"/>
            </a:pPr>
            <a:r>
              <a:rPr lang="en-US" sz="2400" dirty="0"/>
              <a:t>“Activities to address the unique needs of low-income children or students, children with disabilities, English learners, racial and ethnic minorities, students experiencing homelessness, and foster care youth”</a:t>
            </a:r>
          </a:p>
          <a:p>
            <a:pPr marL="457200" indent="-457200">
              <a:buFont typeface="+mj-lt"/>
              <a:buAutoNum type="arabicPeriod"/>
            </a:pPr>
            <a:r>
              <a:rPr lang="en-US" sz="2400" dirty="0"/>
              <a:t>Developing and implementing preparedness procedures and systems</a:t>
            </a:r>
          </a:p>
          <a:p>
            <a:pPr marL="457200" indent="-457200">
              <a:buFont typeface="+mj-lt"/>
              <a:buAutoNum type="arabicPeriod"/>
            </a:pPr>
            <a:r>
              <a:rPr lang="en-US" sz="2400" dirty="0"/>
              <a:t>Training and professional development on sanitation and epidemiology</a:t>
            </a:r>
          </a:p>
          <a:p>
            <a:pPr marL="457200" indent="-457200">
              <a:buFont typeface="+mj-lt"/>
              <a:buAutoNum type="arabicPeriod"/>
            </a:pPr>
            <a:r>
              <a:rPr lang="en-US" sz="2400" dirty="0"/>
              <a:t>Purchase of cleaning and sanitizing supplies</a:t>
            </a:r>
          </a:p>
          <a:p>
            <a:pPr marL="457200" indent="-457200">
              <a:buFont typeface="+mj-lt"/>
              <a:buAutoNum type="arabicPeriod"/>
            </a:pPr>
            <a:endParaRPr lang="en-US" sz="2400" dirty="0"/>
          </a:p>
        </p:txBody>
      </p:sp>
      <p:sp>
        <p:nvSpPr>
          <p:cNvPr id="4" name="Footer Placeholder 3">
            <a:extLst>
              <a:ext uri="{FF2B5EF4-FFF2-40B4-BE49-F238E27FC236}">
                <a16:creationId xmlns:a16="http://schemas.microsoft.com/office/drawing/2014/main" id="{68ED2A40-2004-4138-9D6C-D668B537EB68}"/>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9291DF10-A286-4003-9C38-0F9D5FAD4ED1}"/>
              </a:ext>
            </a:extLst>
          </p:cNvPr>
          <p:cNvSpPr>
            <a:spLocks noGrp="1"/>
          </p:cNvSpPr>
          <p:nvPr>
            <p:ph type="sldNum" sz="quarter" idx="12"/>
          </p:nvPr>
        </p:nvSpPr>
        <p:spPr/>
        <p:txBody>
          <a:bodyPr/>
          <a:lstStyle/>
          <a:p>
            <a:fld id="{B3506361-70C8-432A-93F0-141DC7F2B02C}" type="slidenum">
              <a:rPr lang="en-US" smtClean="0"/>
              <a:pPr/>
              <a:t>122</a:t>
            </a:fld>
            <a:endParaRPr lang="en-US" dirty="0"/>
          </a:p>
        </p:txBody>
      </p:sp>
    </p:spTree>
    <p:extLst>
      <p:ext uri="{BB962C8B-B14F-4D97-AF65-F5344CB8AC3E}">
        <p14:creationId xmlns:p14="http://schemas.microsoft.com/office/powerpoint/2010/main" val="423698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7788-8232-400B-A778-EAF3717FA24C}"/>
              </a:ext>
            </a:extLst>
          </p:cNvPr>
          <p:cNvSpPr>
            <a:spLocks noGrp="1"/>
          </p:cNvSpPr>
          <p:nvPr>
            <p:ph type="title"/>
          </p:nvPr>
        </p:nvSpPr>
        <p:spPr>
          <a:xfrm>
            <a:off x="953195" y="956146"/>
            <a:ext cx="9603275" cy="530921"/>
          </a:xfrm>
        </p:spPr>
        <p:txBody>
          <a:bodyPr>
            <a:normAutofit/>
          </a:bodyPr>
          <a:lstStyle/>
          <a:p>
            <a:r>
              <a:rPr lang="en-US" dirty="0"/>
              <a:t>ESSER: Allowable Uses of Funds (cont.)</a:t>
            </a:r>
          </a:p>
        </p:txBody>
      </p:sp>
      <p:sp>
        <p:nvSpPr>
          <p:cNvPr id="3" name="Content Placeholder 2">
            <a:extLst>
              <a:ext uri="{FF2B5EF4-FFF2-40B4-BE49-F238E27FC236}">
                <a16:creationId xmlns:a16="http://schemas.microsoft.com/office/drawing/2014/main" id="{5B265EF6-7D9A-4D61-BE8D-BDF41BEDA216}"/>
              </a:ext>
            </a:extLst>
          </p:cNvPr>
          <p:cNvSpPr>
            <a:spLocks noGrp="1"/>
          </p:cNvSpPr>
          <p:nvPr>
            <p:ph idx="1"/>
          </p:nvPr>
        </p:nvSpPr>
        <p:spPr>
          <a:xfrm>
            <a:off x="953195" y="1829373"/>
            <a:ext cx="10729221" cy="4266628"/>
          </a:xfrm>
        </p:spPr>
        <p:txBody>
          <a:bodyPr>
            <a:normAutofit fontScale="92500" lnSpcReduction="20000"/>
          </a:bodyPr>
          <a:lstStyle/>
          <a:p>
            <a:pPr marL="457200" indent="-457200">
              <a:buFont typeface="+mj-lt"/>
              <a:buAutoNum type="arabicPeriod" startAt="8"/>
            </a:pPr>
            <a:r>
              <a:rPr lang="en-US" sz="2400" dirty="0"/>
              <a:t>Planning for and coordination on technology, meals, IDEA, and other educational services during long-term closures</a:t>
            </a:r>
          </a:p>
          <a:p>
            <a:pPr marL="457200" indent="-457200">
              <a:buFont typeface="+mj-lt"/>
              <a:buAutoNum type="arabicPeriod" startAt="8"/>
            </a:pPr>
            <a:r>
              <a:rPr lang="en-US" sz="2400" dirty="0"/>
              <a:t>Purchase of educational technology, including assistive or adaptive tech / equipment</a:t>
            </a:r>
          </a:p>
          <a:p>
            <a:pPr marL="457200" indent="-457200">
              <a:buFont typeface="+mj-lt"/>
              <a:buAutoNum type="arabicPeriod" startAt="8"/>
            </a:pPr>
            <a:r>
              <a:rPr lang="en-US" sz="2400" dirty="0"/>
              <a:t>Mental health services and supports</a:t>
            </a:r>
          </a:p>
          <a:p>
            <a:pPr marL="457200" indent="-457200">
              <a:buFont typeface="+mj-lt"/>
              <a:buAutoNum type="arabicPeriod" startAt="8"/>
            </a:pPr>
            <a:r>
              <a:rPr lang="en-US" sz="2400" dirty="0"/>
              <a:t>Planning and implementing summer learning, afterschool, and other programs targeted to high-need students, including virtually</a:t>
            </a:r>
          </a:p>
          <a:p>
            <a:pPr marL="457200" indent="-457200">
              <a:buFont typeface="+mj-lt"/>
              <a:buAutoNum type="arabicPeriod" startAt="8"/>
            </a:pPr>
            <a:r>
              <a:rPr lang="en-US" sz="2400" b="1" dirty="0"/>
              <a:t>“Other activities that are necessary to maintain the operation of and continuity of services in local educational agencies and continuing to employ existing staff of the local educational agency.”</a:t>
            </a:r>
          </a:p>
          <a:p>
            <a:endParaRPr lang="en-US" sz="2400" dirty="0"/>
          </a:p>
        </p:txBody>
      </p:sp>
      <p:sp>
        <p:nvSpPr>
          <p:cNvPr id="4" name="Footer Placeholder 3">
            <a:extLst>
              <a:ext uri="{FF2B5EF4-FFF2-40B4-BE49-F238E27FC236}">
                <a16:creationId xmlns:a16="http://schemas.microsoft.com/office/drawing/2014/main" id="{B4E4D63E-055A-456E-AEE0-F0B1516DF9EA}"/>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6AAB1EF2-E21D-449A-A1AC-06CE73AB6E13}"/>
              </a:ext>
            </a:extLst>
          </p:cNvPr>
          <p:cNvSpPr>
            <a:spLocks noGrp="1"/>
          </p:cNvSpPr>
          <p:nvPr>
            <p:ph type="sldNum" sz="quarter" idx="12"/>
          </p:nvPr>
        </p:nvSpPr>
        <p:spPr/>
        <p:txBody>
          <a:bodyPr/>
          <a:lstStyle/>
          <a:p>
            <a:fld id="{B3506361-70C8-432A-93F0-141DC7F2B02C}" type="slidenum">
              <a:rPr lang="en-US" smtClean="0"/>
              <a:pPr/>
              <a:t>123</a:t>
            </a:fld>
            <a:endParaRPr lang="en-US" dirty="0"/>
          </a:p>
        </p:txBody>
      </p:sp>
    </p:spTree>
    <p:extLst>
      <p:ext uri="{BB962C8B-B14F-4D97-AF65-F5344CB8AC3E}">
        <p14:creationId xmlns:p14="http://schemas.microsoft.com/office/powerpoint/2010/main" val="304347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E8D3-9D4E-43CF-B978-19AE321D0E37}"/>
              </a:ext>
            </a:extLst>
          </p:cNvPr>
          <p:cNvSpPr>
            <a:spLocks noGrp="1"/>
          </p:cNvSpPr>
          <p:nvPr>
            <p:ph type="title"/>
          </p:nvPr>
        </p:nvSpPr>
        <p:spPr/>
        <p:txBody>
          <a:bodyPr/>
          <a:lstStyle/>
          <a:p>
            <a:r>
              <a:rPr lang="en-US" dirty="0"/>
              <a:t>Is ESSER/GEER subject to supplement not supplant?</a:t>
            </a:r>
          </a:p>
        </p:txBody>
      </p:sp>
      <p:sp>
        <p:nvSpPr>
          <p:cNvPr id="3" name="Content Placeholder 2">
            <a:extLst>
              <a:ext uri="{FF2B5EF4-FFF2-40B4-BE49-F238E27FC236}">
                <a16:creationId xmlns:a16="http://schemas.microsoft.com/office/drawing/2014/main" id="{D92B55FB-3271-4815-8EF2-A7A1FBE6CF47}"/>
              </a:ext>
            </a:extLst>
          </p:cNvPr>
          <p:cNvSpPr>
            <a:spLocks noGrp="1"/>
          </p:cNvSpPr>
          <p:nvPr>
            <p:ph idx="1"/>
          </p:nvPr>
        </p:nvSpPr>
        <p:spPr/>
        <p:txBody>
          <a:bodyPr/>
          <a:lstStyle/>
          <a:p>
            <a:r>
              <a:rPr lang="en-US" sz="2400" dirty="0"/>
              <a:t>No! There is not a supplement not supplant provision in ESSER/GEER</a:t>
            </a:r>
          </a:p>
          <a:p>
            <a:pPr lvl="1"/>
            <a:r>
              <a:rPr lang="en-US" sz="2200" dirty="0"/>
              <a:t>But, keep in mind general purposes: “to prevent, prepare for and respond to the Coronavirus”</a:t>
            </a:r>
          </a:p>
          <a:p>
            <a:endParaRPr lang="en-US" dirty="0"/>
          </a:p>
        </p:txBody>
      </p:sp>
      <p:sp>
        <p:nvSpPr>
          <p:cNvPr id="4" name="Footer Placeholder 3">
            <a:extLst>
              <a:ext uri="{FF2B5EF4-FFF2-40B4-BE49-F238E27FC236}">
                <a16:creationId xmlns:a16="http://schemas.microsoft.com/office/drawing/2014/main" id="{137E538D-5893-4208-AB21-D3029A64BF14}"/>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E998ADDE-EE17-40A9-AAB0-E1BA1CA269CE}"/>
              </a:ext>
            </a:extLst>
          </p:cNvPr>
          <p:cNvSpPr>
            <a:spLocks noGrp="1"/>
          </p:cNvSpPr>
          <p:nvPr>
            <p:ph type="sldNum" sz="quarter" idx="12"/>
          </p:nvPr>
        </p:nvSpPr>
        <p:spPr/>
        <p:txBody>
          <a:bodyPr/>
          <a:lstStyle/>
          <a:p>
            <a:fld id="{B3506361-70C8-432A-93F0-141DC7F2B02C}" type="slidenum">
              <a:rPr lang="en-US" smtClean="0"/>
              <a:pPr/>
              <a:t>124</a:t>
            </a:fld>
            <a:endParaRPr lang="en-US" dirty="0"/>
          </a:p>
        </p:txBody>
      </p:sp>
    </p:spTree>
    <p:extLst>
      <p:ext uri="{BB962C8B-B14F-4D97-AF65-F5344CB8AC3E}">
        <p14:creationId xmlns:p14="http://schemas.microsoft.com/office/powerpoint/2010/main" val="11385893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AB37-DDB3-4389-94C9-46296CE8F5CD}"/>
              </a:ext>
            </a:extLst>
          </p:cNvPr>
          <p:cNvSpPr>
            <a:spLocks noGrp="1"/>
          </p:cNvSpPr>
          <p:nvPr>
            <p:ph type="title"/>
          </p:nvPr>
        </p:nvSpPr>
        <p:spPr/>
        <p:txBody>
          <a:bodyPr/>
          <a:lstStyle/>
          <a:p>
            <a:r>
              <a:rPr lang="en-US" dirty="0"/>
              <a:t>Can I charge teachers previously charged to state funding to ESSER?</a:t>
            </a:r>
          </a:p>
        </p:txBody>
      </p:sp>
      <p:sp>
        <p:nvSpPr>
          <p:cNvPr id="3" name="Content Placeholder 2">
            <a:extLst>
              <a:ext uri="{FF2B5EF4-FFF2-40B4-BE49-F238E27FC236}">
                <a16:creationId xmlns:a16="http://schemas.microsoft.com/office/drawing/2014/main" id="{75227069-8031-4C09-9188-9AC4DA6B4015}"/>
              </a:ext>
            </a:extLst>
          </p:cNvPr>
          <p:cNvSpPr>
            <a:spLocks noGrp="1"/>
          </p:cNvSpPr>
          <p:nvPr>
            <p:ph idx="1"/>
          </p:nvPr>
        </p:nvSpPr>
        <p:spPr/>
        <p:txBody>
          <a:bodyPr>
            <a:normAutofit fontScale="92500" lnSpcReduction="10000"/>
          </a:bodyPr>
          <a:lstStyle/>
          <a:p>
            <a:r>
              <a:rPr lang="en-US" dirty="0"/>
              <a:t>Generally, yes!</a:t>
            </a:r>
          </a:p>
          <a:p>
            <a:pPr lvl="1"/>
            <a:r>
              <a:rPr lang="en-US" dirty="0">
                <a:effectLst/>
                <a:ea typeface="Calibri" panose="020F0502020204030204" pitchFamily="34" charset="0"/>
              </a:rPr>
              <a:t>CARES Act intended to help to maintain employment. LEAs that need to transfer staff to federal funding in order to keep the employees at the district (not reduce staff), could do so under CARES Act ESSER funds</a:t>
            </a:r>
          </a:p>
          <a:p>
            <a:r>
              <a:rPr lang="en-US" dirty="0"/>
              <a:t>What about time and effort?</a:t>
            </a:r>
          </a:p>
          <a:p>
            <a:pPr lvl="1"/>
            <a:r>
              <a:rPr lang="en-US" dirty="0"/>
              <a:t>Generally, yes, will need to maintain internal controls and related documentation to show the allocability of the salary to ESSER Funds. </a:t>
            </a:r>
          </a:p>
        </p:txBody>
      </p:sp>
      <p:sp>
        <p:nvSpPr>
          <p:cNvPr id="4" name="Footer Placeholder 3">
            <a:extLst>
              <a:ext uri="{FF2B5EF4-FFF2-40B4-BE49-F238E27FC236}">
                <a16:creationId xmlns:a16="http://schemas.microsoft.com/office/drawing/2014/main" id="{80B0D117-78C2-45DA-A928-35CCD47D5DF2}"/>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84D8F197-E4A5-4E07-8C98-B1C80F195206}"/>
              </a:ext>
            </a:extLst>
          </p:cNvPr>
          <p:cNvSpPr>
            <a:spLocks noGrp="1"/>
          </p:cNvSpPr>
          <p:nvPr>
            <p:ph type="sldNum" sz="quarter" idx="12"/>
          </p:nvPr>
        </p:nvSpPr>
        <p:spPr/>
        <p:txBody>
          <a:bodyPr/>
          <a:lstStyle/>
          <a:p>
            <a:fld id="{B3506361-70C8-432A-93F0-141DC7F2B02C}" type="slidenum">
              <a:rPr lang="en-US" smtClean="0"/>
              <a:pPr/>
              <a:t>125</a:t>
            </a:fld>
            <a:endParaRPr lang="en-US" dirty="0"/>
          </a:p>
        </p:txBody>
      </p:sp>
    </p:spTree>
    <p:extLst>
      <p:ext uri="{BB962C8B-B14F-4D97-AF65-F5344CB8AC3E}">
        <p14:creationId xmlns:p14="http://schemas.microsoft.com/office/powerpoint/2010/main" val="35503698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D33FA-3688-44B6-8708-2AC6BA250F68}"/>
              </a:ext>
            </a:extLst>
          </p:cNvPr>
          <p:cNvSpPr>
            <a:spLocks noGrp="1"/>
          </p:cNvSpPr>
          <p:nvPr>
            <p:ph type="title"/>
          </p:nvPr>
        </p:nvSpPr>
        <p:spPr/>
        <p:txBody>
          <a:bodyPr>
            <a:normAutofit/>
          </a:bodyPr>
          <a:lstStyle/>
          <a:p>
            <a:r>
              <a:rPr lang="en-US" dirty="0"/>
              <a:t>Can I charge construction costs to ESSER funds? (e.g., building outdoor classroom space)</a:t>
            </a:r>
          </a:p>
        </p:txBody>
      </p:sp>
      <p:sp>
        <p:nvSpPr>
          <p:cNvPr id="3" name="Content Placeholder 2">
            <a:extLst>
              <a:ext uri="{FF2B5EF4-FFF2-40B4-BE49-F238E27FC236}">
                <a16:creationId xmlns:a16="http://schemas.microsoft.com/office/drawing/2014/main" id="{3F50DABD-FDD0-47CF-9338-486DB703C0B4}"/>
              </a:ext>
            </a:extLst>
          </p:cNvPr>
          <p:cNvSpPr>
            <a:spLocks noGrp="1"/>
          </p:cNvSpPr>
          <p:nvPr>
            <p:ph idx="1"/>
          </p:nvPr>
        </p:nvSpPr>
        <p:spPr/>
        <p:txBody>
          <a:bodyPr>
            <a:normAutofit/>
          </a:bodyPr>
          <a:lstStyle/>
          <a:p>
            <a:r>
              <a:rPr lang="en-US" sz="2200" dirty="0"/>
              <a:t>Yes! </a:t>
            </a:r>
          </a:p>
          <a:p>
            <a:pPr lvl="1"/>
            <a:r>
              <a:rPr lang="en-US" sz="2000" dirty="0"/>
              <a:t>Generally, education funds are prohibited from construction unless the statute explicitly allows it. CARES Act does not mention construction. </a:t>
            </a:r>
          </a:p>
          <a:p>
            <a:pPr lvl="1"/>
            <a:r>
              <a:rPr lang="en-US" sz="2000" dirty="0"/>
              <a:t>But, during “Office hours” with ED, ED argues that “any activity under ESEA” includes Impact Aid, and Impact Aid authorizes construction costs. Accordingly, ED believes ESSER funds may be used for construction costs needed to prevent, prepare for and respond to the Coronavirus.</a:t>
            </a:r>
          </a:p>
        </p:txBody>
      </p:sp>
      <p:sp>
        <p:nvSpPr>
          <p:cNvPr id="4" name="Footer Placeholder 3">
            <a:extLst>
              <a:ext uri="{FF2B5EF4-FFF2-40B4-BE49-F238E27FC236}">
                <a16:creationId xmlns:a16="http://schemas.microsoft.com/office/drawing/2014/main" id="{D0835F52-E77C-45B4-AD20-972FF1484F66}"/>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1EDDD4F-6DE4-444E-8E06-ED65C121C59F}"/>
              </a:ext>
            </a:extLst>
          </p:cNvPr>
          <p:cNvSpPr>
            <a:spLocks noGrp="1"/>
          </p:cNvSpPr>
          <p:nvPr>
            <p:ph type="sldNum" sz="quarter" idx="12"/>
          </p:nvPr>
        </p:nvSpPr>
        <p:spPr/>
        <p:txBody>
          <a:bodyPr/>
          <a:lstStyle/>
          <a:p>
            <a:fld id="{B3506361-70C8-432A-93F0-141DC7F2B02C}" type="slidenum">
              <a:rPr lang="en-US" smtClean="0"/>
              <a:pPr/>
              <a:t>126</a:t>
            </a:fld>
            <a:endParaRPr lang="en-US" dirty="0"/>
          </a:p>
        </p:txBody>
      </p:sp>
    </p:spTree>
    <p:extLst>
      <p:ext uri="{BB962C8B-B14F-4D97-AF65-F5344CB8AC3E}">
        <p14:creationId xmlns:p14="http://schemas.microsoft.com/office/powerpoint/2010/main" val="4113587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4930-D2A1-4B5D-80E0-4E2C0D649CA3}"/>
              </a:ext>
            </a:extLst>
          </p:cNvPr>
          <p:cNvSpPr>
            <a:spLocks noGrp="1"/>
          </p:cNvSpPr>
          <p:nvPr>
            <p:ph type="title"/>
          </p:nvPr>
        </p:nvSpPr>
        <p:spPr/>
        <p:txBody>
          <a:bodyPr/>
          <a:lstStyle/>
          <a:p>
            <a:r>
              <a:rPr lang="en-US" dirty="0"/>
              <a:t>Can I charge buses to ESSER/GEER/CRF?</a:t>
            </a:r>
          </a:p>
        </p:txBody>
      </p:sp>
      <p:sp>
        <p:nvSpPr>
          <p:cNvPr id="3" name="Content Placeholder 2">
            <a:extLst>
              <a:ext uri="{FF2B5EF4-FFF2-40B4-BE49-F238E27FC236}">
                <a16:creationId xmlns:a16="http://schemas.microsoft.com/office/drawing/2014/main" id="{AAFDCFC9-3925-4AF4-A45F-97107E4E9E39}"/>
              </a:ext>
            </a:extLst>
          </p:cNvPr>
          <p:cNvSpPr>
            <a:spLocks noGrp="1"/>
          </p:cNvSpPr>
          <p:nvPr>
            <p:ph idx="1"/>
          </p:nvPr>
        </p:nvSpPr>
        <p:spPr>
          <a:xfrm>
            <a:off x="750790" y="2002559"/>
            <a:ext cx="9603275" cy="3294576"/>
          </a:xfrm>
        </p:spPr>
        <p:txBody>
          <a:bodyPr/>
          <a:lstStyle/>
          <a:p>
            <a:r>
              <a:rPr lang="en-US" dirty="0"/>
              <a:t>Proceed with caution.</a:t>
            </a:r>
          </a:p>
          <a:p>
            <a:r>
              <a:rPr lang="en-US" dirty="0"/>
              <a:t>Must tie the purchase to the coronavirus (e.g., necessary for social distancing measures)</a:t>
            </a:r>
          </a:p>
          <a:p>
            <a:r>
              <a:rPr lang="en-US" dirty="0"/>
              <a:t>Must consider other, less expensive alternatives (leasing? Travel vouchers?)</a:t>
            </a:r>
          </a:p>
          <a:p>
            <a:r>
              <a:rPr lang="en-US" dirty="0"/>
              <a:t>Must have prior approval from the state. (2 CFR 200.439)</a:t>
            </a:r>
          </a:p>
        </p:txBody>
      </p:sp>
      <p:sp>
        <p:nvSpPr>
          <p:cNvPr id="4" name="Footer Placeholder 3">
            <a:extLst>
              <a:ext uri="{FF2B5EF4-FFF2-40B4-BE49-F238E27FC236}">
                <a16:creationId xmlns:a16="http://schemas.microsoft.com/office/drawing/2014/main" id="{044AC700-5D43-403E-86E3-8B26BD2BC9AA}"/>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BF5A3D87-CA37-446C-AF14-B01587A9FD32}"/>
              </a:ext>
            </a:extLst>
          </p:cNvPr>
          <p:cNvSpPr>
            <a:spLocks noGrp="1"/>
          </p:cNvSpPr>
          <p:nvPr>
            <p:ph type="sldNum" sz="quarter" idx="12"/>
          </p:nvPr>
        </p:nvSpPr>
        <p:spPr/>
        <p:txBody>
          <a:bodyPr/>
          <a:lstStyle/>
          <a:p>
            <a:fld id="{B3506361-70C8-432A-93F0-141DC7F2B02C}" type="slidenum">
              <a:rPr lang="en-US" smtClean="0"/>
              <a:pPr/>
              <a:t>127</a:t>
            </a:fld>
            <a:endParaRPr lang="en-US" dirty="0"/>
          </a:p>
        </p:txBody>
      </p:sp>
      <p:pic>
        <p:nvPicPr>
          <p:cNvPr id="6" name="Picture 5">
            <a:extLst>
              <a:ext uri="{FF2B5EF4-FFF2-40B4-BE49-F238E27FC236}">
                <a16:creationId xmlns:a16="http://schemas.microsoft.com/office/drawing/2014/main" id="{95A40BA3-4824-4606-8A73-B2B2CADE6C16}"/>
              </a:ext>
            </a:extLst>
          </p:cNvPr>
          <p:cNvPicPr>
            <a:picLocks noChangeAspect="1"/>
          </p:cNvPicPr>
          <p:nvPr/>
        </p:nvPicPr>
        <p:blipFill>
          <a:blip r:embed="rId2"/>
          <a:stretch>
            <a:fillRect/>
          </a:stretch>
        </p:blipFill>
        <p:spPr>
          <a:xfrm>
            <a:off x="10096568" y="1104969"/>
            <a:ext cx="1866831" cy="1866831"/>
          </a:xfrm>
          <a:prstGeom prst="rect">
            <a:avLst/>
          </a:prstGeom>
        </p:spPr>
      </p:pic>
    </p:spTree>
    <p:extLst>
      <p:ext uri="{BB962C8B-B14F-4D97-AF65-F5344CB8AC3E}">
        <p14:creationId xmlns:p14="http://schemas.microsoft.com/office/powerpoint/2010/main" val="3512993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2355DF-EFE6-4D92-BEBA-932C3D02EBA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3" name="Slide Number Placeholder 2">
            <a:extLst>
              <a:ext uri="{FF2B5EF4-FFF2-40B4-BE49-F238E27FC236}">
                <a16:creationId xmlns:a16="http://schemas.microsoft.com/office/drawing/2014/main" id="{F6BFAC9D-3C7E-494E-9F8F-EF1EF4940F94}"/>
              </a:ext>
            </a:extLst>
          </p:cNvPr>
          <p:cNvSpPr>
            <a:spLocks noGrp="1"/>
          </p:cNvSpPr>
          <p:nvPr>
            <p:ph type="sldNum" sz="quarter" idx="12"/>
          </p:nvPr>
        </p:nvSpPr>
        <p:spPr/>
        <p:txBody>
          <a:bodyPr/>
          <a:lstStyle/>
          <a:p>
            <a:fld id="{8E733C3B-11B0-46D4-8DAE-F9DF6935FAA3}" type="slidenum">
              <a:rPr lang="en-US" smtClean="0"/>
              <a:pPr/>
              <a:t>128</a:t>
            </a:fld>
            <a:endParaRPr lang="en-US" dirty="0"/>
          </a:p>
        </p:txBody>
      </p:sp>
      <p:graphicFrame>
        <p:nvGraphicFramePr>
          <p:cNvPr id="4" name="Table 4">
            <a:extLst>
              <a:ext uri="{FF2B5EF4-FFF2-40B4-BE49-F238E27FC236}">
                <a16:creationId xmlns:a16="http://schemas.microsoft.com/office/drawing/2014/main" id="{6F40AD2D-145E-4A30-A757-A8F5FECD1EAA}"/>
              </a:ext>
            </a:extLst>
          </p:cNvPr>
          <p:cNvGraphicFramePr>
            <a:graphicFrameLocks noGrp="1"/>
          </p:cNvGraphicFramePr>
          <p:nvPr/>
        </p:nvGraphicFramePr>
        <p:xfrm>
          <a:off x="381000" y="638509"/>
          <a:ext cx="11506199" cy="5381291"/>
        </p:xfrm>
        <a:graphic>
          <a:graphicData uri="http://schemas.openxmlformats.org/drawingml/2006/table">
            <a:tbl>
              <a:tblPr firstRow="1" bandRow="1">
                <a:tableStyleId>{5C22544A-7EE6-4342-B048-85BDC9FD1C3A}</a:tableStyleId>
              </a:tblPr>
              <a:tblGrid>
                <a:gridCol w="1007962">
                  <a:extLst>
                    <a:ext uri="{9D8B030D-6E8A-4147-A177-3AD203B41FA5}">
                      <a16:colId xmlns:a16="http://schemas.microsoft.com/office/drawing/2014/main" val="307439900"/>
                    </a:ext>
                  </a:extLst>
                </a:gridCol>
                <a:gridCol w="1868587">
                  <a:extLst>
                    <a:ext uri="{9D8B030D-6E8A-4147-A177-3AD203B41FA5}">
                      <a16:colId xmlns:a16="http://schemas.microsoft.com/office/drawing/2014/main" val="3703124426"/>
                    </a:ext>
                  </a:extLst>
                </a:gridCol>
                <a:gridCol w="1943615">
                  <a:extLst>
                    <a:ext uri="{9D8B030D-6E8A-4147-A177-3AD203B41FA5}">
                      <a16:colId xmlns:a16="http://schemas.microsoft.com/office/drawing/2014/main" val="2280204627"/>
                    </a:ext>
                  </a:extLst>
                </a:gridCol>
                <a:gridCol w="1212204">
                  <a:extLst>
                    <a:ext uri="{9D8B030D-6E8A-4147-A177-3AD203B41FA5}">
                      <a16:colId xmlns:a16="http://schemas.microsoft.com/office/drawing/2014/main" val="431708314"/>
                    </a:ext>
                  </a:extLst>
                </a:gridCol>
                <a:gridCol w="1042388">
                  <a:extLst>
                    <a:ext uri="{9D8B030D-6E8A-4147-A177-3AD203B41FA5}">
                      <a16:colId xmlns:a16="http://schemas.microsoft.com/office/drawing/2014/main" val="821501434"/>
                    </a:ext>
                  </a:extLst>
                </a:gridCol>
                <a:gridCol w="1243913">
                  <a:extLst>
                    <a:ext uri="{9D8B030D-6E8A-4147-A177-3AD203B41FA5}">
                      <a16:colId xmlns:a16="http://schemas.microsoft.com/office/drawing/2014/main" val="2066817547"/>
                    </a:ext>
                  </a:extLst>
                </a:gridCol>
                <a:gridCol w="1321658">
                  <a:extLst>
                    <a:ext uri="{9D8B030D-6E8A-4147-A177-3AD203B41FA5}">
                      <a16:colId xmlns:a16="http://schemas.microsoft.com/office/drawing/2014/main" val="2024522968"/>
                    </a:ext>
                  </a:extLst>
                </a:gridCol>
                <a:gridCol w="1865872">
                  <a:extLst>
                    <a:ext uri="{9D8B030D-6E8A-4147-A177-3AD203B41FA5}">
                      <a16:colId xmlns:a16="http://schemas.microsoft.com/office/drawing/2014/main" val="1714561517"/>
                    </a:ext>
                  </a:extLst>
                </a:gridCol>
              </a:tblGrid>
              <a:tr h="1058210">
                <a:tc>
                  <a:txBody>
                    <a:bodyPr/>
                    <a:lstStyle/>
                    <a:p>
                      <a:endParaRPr lang="en-US" dirty="0"/>
                    </a:p>
                  </a:txBody>
                  <a:tcPr/>
                </a:tc>
                <a:tc>
                  <a:txBody>
                    <a:bodyPr/>
                    <a:lstStyle/>
                    <a:p>
                      <a:r>
                        <a:rPr lang="en-US" dirty="0"/>
                        <a:t>Period of Availability</a:t>
                      </a:r>
                    </a:p>
                  </a:txBody>
                  <a:tcPr/>
                </a:tc>
                <a:tc>
                  <a:txBody>
                    <a:bodyPr/>
                    <a:lstStyle/>
                    <a:p>
                      <a:r>
                        <a:rPr lang="en-US" dirty="0"/>
                        <a:t>Indirect Costs</a:t>
                      </a:r>
                    </a:p>
                  </a:txBody>
                  <a:tcPr/>
                </a:tc>
                <a:tc>
                  <a:txBody>
                    <a:bodyPr/>
                    <a:lstStyle/>
                    <a:p>
                      <a:r>
                        <a:rPr lang="en-US" dirty="0"/>
                        <a:t>Time and Effort?</a:t>
                      </a:r>
                    </a:p>
                  </a:txBody>
                  <a:tcPr/>
                </a:tc>
                <a:tc>
                  <a:txBody>
                    <a:bodyPr/>
                    <a:lstStyle/>
                    <a:p>
                      <a:r>
                        <a:rPr lang="en-US" dirty="0"/>
                        <a:t>Single audit?</a:t>
                      </a:r>
                    </a:p>
                  </a:txBody>
                  <a:tcPr/>
                </a:tc>
                <a:tc>
                  <a:txBody>
                    <a:bodyPr/>
                    <a:lstStyle/>
                    <a:p>
                      <a:r>
                        <a:rPr lang="en-US" dirty="0"/>
                        <a:t>Federal Procurement?</a:t>
                      </a:r>
                    </a:p>
                  </a:txBody>
                  <a:tcPr/>
                </a:tc>
                <a:tc>
                  <a:txBody>
                    <a:bodyPr/>
                    <a:lstStyle/>
                    <a:p>
                      <a:r>
                        <a:rPr lang="en-US" dirty="0"/>
                        <a:t>Equitable Services?</a:t>
                      </a:r>
                    </a:p>
                  </a:txBody>
                  <a:tcPr/>
                </a:tc>
                <a:tc>
                  <a:txBody>
                    <a:bodyPr/>
                    <a:lstStyle/>
                    <a:p>
                      <a:r>
                        <a:rPr lang="en-US" dirty="0"/>
                        <a:t>Pass-through Restrictions?</a:t>
                      </a:r>
                    </a:p>
                  </a:txBody>
                  <a:tcPr/>
                </a:tc>
                <a:extLst>
                  <a:ext uri="{0D108BD9-81ED-4DB2-BD59-A6C34878D82A}">
                    <a16:rowId xmlns:a16="http://schemas.microsoft.com/office/drawing/2014/main" val="2170426326"/>
                  </a:ext>
                </a:extLst>
              </a:tr>
              <a:tr h="1274257">
                <a:tc>
                  <a:txBody>
                    <a:bodyPr/>
                    <a:lstStyle/>
                    <a:p>
                      <a:r>
                        <a:rPr lang="en-US" sz="2000" b="1" dirty="0"/>
                        <a:t>CRF</a:t>
                      </a:r>
                    </a:p>
                  </a:txBody>
                  <a:tcPr/>
                </a:tc>
                <a:tc>
                  <a:txBody>
                    <a:bodyPr/>
                    <a:lstStyle/>
                    <a:p>
                      <a:r>
                        <a:rPr lang="en-US" sz="2000" dirty="0"/>
                        <a:t>March 1- Dec 30, </a:t>
                      </a:r>
                      <a:r>
                        <a:rPr lang="en-US" sz="2000" dirty="0">
                          <a:solidFill>
                            <a:srgbClr val="FF0000"/>
                          </a:solidFill>
                        </a:rPr>
                        <a:t>2021</a:t>
                      </a:r>
                    </a:p>
                  </a:txBody>
                  <a:tcPr/>
                </a:tc>
                <a:tc>
                  <a:txBody>
                    <a:bodyPr/>
                    <a:lstStyle/>
                    <a:p>
                      <a:r>
                        <a:rPr lang="en-US" sz="2000" dirty="0"/>
                        <a:t>No</a:t>
                      </a:r>
                    </a:p>
                  </a:txBody>
                  <a:tcPr/>
                </a:tc>
                <a:tc>
                  <a:txBody>
                    <a:bodyPr/>
                    <a:lstStyle/>
                    <a:p>
                      <a:r>
                        <a:rPr lang="en-US" sz="2000" dirty="0"/>
                        <a:t>No</a:t>
                      </a:r>
                    </a:p>
                  </a:txBody>
                  <a:tcPr/>
                </a:tc>
                <a:tc>
                  <a:txBody>
                    <a:bodyPr/>
                    <a:lstStyle/>
                    <a:p>
                      <a:r>
                        <a:rPr lang="en-US" sz="2000" dirty="0"/>
                        <a:t>Yes</a:t>
                      </a:r>
                    </a:p>
                  </a:txBody>
                  <a:tcPr/>
                </a:tc>
                <a:tc>
                  <a:txBody>
                    <a:bodyPr/>
                    <a:lstStyle/>
                    <a:p>
                      <a:r>
                        <a:rPr lang="en-US" sz="2000" dirty="0"/>
                        <a:t>No</a:t>
                      </a:r>
                    </a:p>
                  </a:txBody>
                  <a:tcPr/>
                </a:tc>
                <a:tc>
                  <a:txBody>
                    <a:bodyPr/>
                    <a:lstStyle/>
                    <a:p>
                      <a:r>
                        <a:rPr lang="en-US" sz="2000" dirty="0"/>
                        <a:t>No</a:t>
                      </a:r>
                    </a:p>
                  </a:txBody>
                  <a:tcPr/>
                </a:tc>
                <a:tc>
                  <a:txBody>
                    <a:bodyPr/>
                    <a:lstStyle/>
                    <a:p>
                      <a:r>
                        <a:rPr lang="en-US" sz="2000" dirty="0"/>
                        <a:t>Generally, no</a:t>
                      </a:r>
                    </a:p>
                  </a:txBody>
                  <a:tcPr/>
                </a:tc>
                <a:extLst>
                  <a:ext uri="{0D108BD9-81ED-4DB2-BD59-A6C34878D82A}">
                    <a16:rowId xmlns:a16="http://schemas.microsoft.com/office/drawing/2014/main" val="2386568794"/>
                  </a:ext>
                </a:extLst>
              </a:tr>
              <a:tr h="1344376">
                <a:tc>
                  <a:txBody>
                    <a:bodyPr/>
                    <a:lstStyle/>
                    <a:p>
                      <a:r>
                        <a:rPr lang="en-US" sz="2000" b="1" dirty="0"/>
                        <a:t>GEER</a:t>
                      </a:r>
                    </a:p>
                  </a:txBody>
                  <a:tcPr/>
                </a:tc>
                <a:tc>
                  <a:txBody>
                    <a:bodyPr/>
                    <a:lstStyle/>
                    <a:p>
                      <a:r>
                        <a:rPr lang="en-US" sz="2000" dirty="0"/>
                        <a:t>March 13 – Sept 30, 2022</a:t>
                      </a:r>
                    </a:p>
                  </a:txBody>
                  <a:tcPr/>
                </a:tc>
                <a:tc>
                  <a:txBody>
                    <a:bodyPr/>
                    <a:lstStyle/>
                    <a:p>
                      <a:r>
                        <a:rPr lang="en-US" sz="2000" dirty="0"/>
                        <a:t>Yes, state may set cap</a:t>
                      </a:r>
                    </a:p>
                  </a:txBody>
                  <a:tcPr/>
                </a:tc>
                <a:tc>
                  <a:txBody>
                    <a:bodyPr/>
                    <a:lstStyle/>
                    <a:p>
                      <a:r>
                        <a:rPr lang="en-US" sz="2000" dirty="0"/>
                        <a:t>Yes</a:t>
                      </a:r>
                    </a:p>
                  </a:txBody>
                  <a:tcPr/>
                </a:tc>
                <a:tc>
                  <a:txBody>
                    <a:bodyPr/>
                    <a:lstStyle/>
                    <a:p>
                      <a:r>
                        <a:rPr lang="en-US" sz="2000" dirty="0"/>
                        <a:t>Yes</a:t>
                      </a:r>
                    </a:p>
                  </a:txBody>
                  <a:tcPr/>
                </a:tc>
                <a:tc>
                  <a:txBody>
                    <a:bodyPr/>
                    <a:lstStyle/>
                    <a:p>
                      <a:r>
                        <a:rPr lang="en-US" sz="2000" dirty="0"/>
                        <a:t>Yes</a:t>
                      </a:r>
                    </a:p>
                  </a:txBody>
                  <a:tcPr/>
                </a:tc>
                <a:tc>
                  <a:txBody>
                    <a:bodyPr/>
                    <a:lstStyle/>
                    <a:p>
                      <a:r>
                        <a:rPr lang="en-US" sz="2000" dirty="0"/>
                        <a:t>Yes</a:t>
                      </a:r>
                    </a:p>
                  </a:txBody>
                  <a:tcPr/>
                </a:tc>
                <a:tc>
                  <a:txBody>
                    <a:bodyPr/>
                    <a:lstStyle/>
                    <a:p>
                      <a:r>
                        <a:rPr lang="en-US" sz="2000" dirty="0"/>
                        <a:t>Yes</a:t>
                      </a:r>
                    </a:p>
                  </a:txBody>
                  <a:tcPr/>
                </a:tc>
                <a:extLst>
                  <a:ext uri="{0D108BD9-81ED-4DB2-BD59-A6C34878D82A}">
                    <a16:rowId xmlns:a16="http://schemas.microsoft.com/office/drawing/2014/main" val="4281670664"/>
                  </a:ext>
                </a:extLst>
              </a:tr>
              <a:tr h="1704448">
                <a:tc>
                  <a:txBody>
                    <a:bodyPr/>
                    <a:lstStyle/>
                    <a:p>
                      <a:r>
                        <a:rPr lang="en-US" sz="2000" b="1" dirty="0"/>
                        <a:t>ESSER</a:t>
                      </a:r>
                    </a:p>
                  </a:txBody>
                  <a:tcPr/>
                </a:tc>
                <a:tc>
                  <a:txBody>
                    <a:bodyPr/>
                    <a:lstStyle/>
                    <a:p>
                      <a:r>
                        <a:rPr lang="en-US" sz="2000" dirty="0"/>
                        <a:t>March 13 – Sept 30, 2022</a:t>
                      </a:r>
                    </a:p>
                  </a:txBody>
                  <a:tcPr/>
                </a:tc>
                <a:tc>
                  <a:txBody>
                    <a:bodyPr/>
                    <a:lstStyle/>
                    <a:p>
                      <a:r>
                        <a:rPr lang="en-US" sz="2000" dirty="0"/>
                        <a:t>Yes, “reasonable and necessary”</a:t>
                      </a:r>
                    </a:p>
                  </a:txBody>
                  <a:tcPr/>
                </a:tc>
                <a:tc>
                  <a:txBody>
                    <a:bodyPr/>
                    <a:lstStyle/>
                    <a:p>
                      <a:r>
                        <a:rPr lang="en-US" sz="2000" dirty="0"/>
                        <a:t>Yes</a:t>
                      </a:r>
                    </a:p>
                  </a:txBody>
                  <a:tcPr/>
                </a:tc>
                <a:tc>
                  <a:txBody>
                    <a:bodyPr/>
                    <a:lstStyle/>
                    <a:p>
                      <a:r>
                        <a:rPr lang="en-US" sz="2000" dirty="0"/>
                        <a:t>Yes</a:t>
                      </a:r>
                    </a:p>
                  </a:txBody>
                  <a:tcPr/>
                </a:tc>
                <a:tc>
                  <a:txBody>
                    <a:bodyPr/>
                    <a:lstStyle/>
                    <a:p>
                      <a:r>
                        <a:rPr lang="en-US" sz="2000" dirty="0"/>
                        <a:t>Yes</a:t>
                      </a:r>
                    </a:p>
                  </a:txBody>
                  <a:tcPr/>
                </a:tc>
                <a:tc>
                  <a:txBody>
                    <a:bodyPr/>
                    <a:lstStyle/>
                    <a:p>
                      <a:r>
                        <a:rPr lang="en-US" sz="2000" dirty="0"/>
                        <a:t>Yes</a:t>
                      </a:r>
                    </a:p>
                  </a:txBody>
                  <a:tcPr/>
                </a:tc>
                <a:tc>
                  <a:txBody>
                    <a:bodyPr/>
                    <a:lstStyle/>
                    <a:p>
                      <a:r>
                        <a:rPr lang="en-US" sz="2000" dirty="0"/>
                        <a:t>No</a:t>
                      </a:r>
                    </a:p>
                  </a:txBody>
                  <a:tcPr/>
                </a:tc>
                <a:extLst>
                  <a:ext uri="{0D108BD9-81ED-4DB2-BD59-A6C34878D82A}">
                    <a16:rowId xmlns:a16="http://schemas.microsoft.com/office/drawing/2014/main" val="901070947"/>
                  </a:ext>
                </a:extLst>
              </a:tr>
            </a:tbl>
          </a:graphicData>
        </a:graphic>
      </p:graphicFrame>
    </p:spTree>
    <p:extLst>
      <p:ext uri="{BB962C8B-B14F-4D97-AF65-F5344CB8AC3E}">
        <p14:creationId xmlns:p14="http://schemas.microsoft.com/office/powerpoint/2010/main" val="19809292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F87C-369E-4C04-ABAB-89656B49828D}"/>
              </a:ext>
            </a:extLst>
          </p:cNvPr>
          <p:cNvSpPr>
            <a:spLocks noGrp="1"/>
          </p:cNvSpPr>
          <p:nvPr>
            <p:ph type="title"/>
          </p:nvPr>
        </p:nvSpPr>
        <p:spPr/>
        <p:txBody>
          <a:bodyPr>
            <a:normAutofit/>
          </a:bodyPr>
          <a:lstStyle/>
          <a:p>
            <a:r>
              <a:rPr lang="en-US" sz="4800" dirty="0"/>
              <a:t>CRRSA</a:t>
            </a:r>
          </a:p>
        </p:txBody>
      </p:sp>
      <p:sp>
        <p:nvSpPr>
          <p:cNvPr id="3" name="Text Placeholder 2">
            <a:extLst>
              <a:ext uri="{FF2B5EF4-FFF2-40B4-BE49-F238E27FC236}">
                <a16:creationId xmlns:a16="http://schemas.microsoft.com/office/drawing/2014/main" id="{7351C4DC-82F3-4444-9681-E950D17C9315}"/>
              </a:ext>
            </a:extLst>
          </p:cNvPr>
          <p:cNvSpPr>
            <a:spLocks noGrp="1"/>
          </p:cNvSpPr>
          <p:nvPr>
            <p:ph type="body" idx="1"/>
          </p:nvPr>
        </p:nvSpPr>
        <p:spPr>
          <a:xfrm>
            <a:off x="1129166" y="3806195"/>
            <a:ext cx="9234034" cy="1527805"/>
          </a:xfrm>
        </p:spPr>
        <p:txBody>
          <a:bodyPr>
            <a:normAutofit/>
          </a:bodyPr>
          <a:lstStyle/>
          <a:p>
            <a:r>
              <a:rPr lang="en-US" sz="2400" dirty="0"/>
              <a:t>Coronavirus Response and Relief Supplemental Appropriations (CRRSA) Act.</a:t>
            </a:r>
          </a:p>
        </p:txBody>
      </p:sp>
      <p:sp>
        <p:nvSpPr>
          <p:cNvPr id="4" name="Footer Placeholder 3">
            <a:extLst>
              <a:ext uri="{FF2B5EF4-FFF2-40B4-BE49-F238E27FC236}">
                <a16:creationId xmlns:a16="http://schemas.microsoft.com/office/drawing/2014/main" id="{CDB76EC8-B528-4CDD-9493-51A9C39ED81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99A5D220-05CC-4E31-9707-625A51BA6F40}"/>
              </a:ext>
            </a:extLst>
          </p:cNvPr>
          <p:cNvSpPr>
            <a:spLocks noGrp="1"/>
          </p:cNvSpPr>
          <p:nvPr>
            <p:ph type="sldNum" sz="quarter" idx="12"/>
          </p:nvPr>
        </p:nvSpPr>
        <p:spPr/>
        <p:txBody>
          <a:bodyPr/>
          <a:lstStyle/>
          <a:p>
            <a:fld id="{5FDD7405-60FD-4A25-B3DD-05BF605EA69D}" type="slidenum">
              <a:rPr lang="en-US" smtClean="0"/>
              <a:pPr/>
              <a:t>129</a:t>
            </a:fld>
            <a:endParaRPr lang="en-US"/>
          </a:p>
        </p:txBody>
      </p:sp>
      <p:pic>
        <p:nvPicPr>
          <p:cNvPr id="6" name="Picture 5">
            <a:extLst>
              <a:ext uri="{FF2B5EF4-FFF2-40B4-BE49-F238E27FC236}">
                <a16:creationId xmlns:a16="http://schemas.microsoft.com/office/drawing/2014/main" id="{1E59FC67-9D5F-4AA0-A978-A60F906A9A06}"/>
              </a:ext>
            </a:extLst>
          </p:cNvPr>
          <p:cNvPicPr>
            <a:picLocks noChangeAspect="1"/>
          </p:cNvPicPr>
          <p:nvPr/>
        </p:nvPicPr>
        <p:blipFill>
          <a:blip r:embed="rId2"/>
          <a:stretch>
            <a:fillRect/>
          </a:stretch>
        </p:blipFill>
        <p:spPr>
          <a:xfrm>
            <a:off x="6313945" y="1181033"/>
            <a:ext cx="4419600" cy="2189018"/>
          </a:xfrm>
          <a:prstGeom prst="rect">
            <a:avLst/>
          </a:prstGeom>
        </p:spPr>
      </p:pic>
    </p:spTree>
    <p:extLst>
      <p:ext uri="{BB962C8B-B14F-4D97-AF65-F5344CB8AC3E}">
        <p14:creationId xmlns:p14="http://schemas.microsoft.com/office/powerpoint/2010/main" val="299808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FB6A0-1C3C-405E-87D3-8F545DD97564}"/>
              </a:ext>
            </a:extLst>
          </p:cNvPr>
          <p:cNvSpPr>
            <a:spLocks noGrp="1"/>
          </p:cNvSpPr>
          <p:nvPr>
            <p:ph type="title"/>
          </p:nvPr>
        </p:nvSpPr>
        <p:spPr/>
        <p:txBody>
          <a:bodyPr/>
          <a:lstStyle/>
          <a:p>
            <a:r>
              <a:rPr lang="en-US" dirty="0"/>
              <a:t>COVID-Related Concerns</a:t>
            </a:r>
          </a:p>
        </p:txBody>
      </p:sp>
      <p:sp>
        <p:nvSpPr>
          <p:cNvPr id="7" name="Text Placeholder 6">
            <a:extLst>
              <a:ext uri="{FF2B5EF4-FFF2-40B4-BE49-F238E27FC236}">
                <a16:creationId xmlns:a16="http://schemas.microsoft.com/office/drawing/2014/main" id="{E2DD2CD8-15A9-4E0A-86BB-15CE761DBE87}"/>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508DAD6-B771-4382-BE14-B491C3EA1314}"/>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5CD3F746-E591-4AFA-8DDC-E46CDC548CEF}"/>
              </a:ext>
            </a:extLst>
          </p:cNvPr>
          <p:cNvSpPr>
            <a:spLocks noGrp="1"/>
          </p:cNvSpPr>
          <p:nvPr>
            <p:ph type="sldNum" sz="quarter" idx="12"/>
          </p:nvPr>
        </p:nvSpPr>
        <p:spPr/>
        <p:txBody>
          <a:bodyPr/>
          <a:lstStyle/>
          <a:p>
            <a:fld id="{B3506361-70C8-432A-93F0-141DC7F2B02C}" type="slidenum">
              <a:rPr lang="en-US" smtClean="0"/>
              <a:pPr/>
              <a:t>13</a:t>
            </a:fld>
            <a:endParaRPr lang="en-US"/>
          </a:p>
        </p:txBody>
      </p:sp>
    </p:spTree>
    <p:extLst>
      <p:ext uri="{BB962C8B-B14F-4D97-AF65-F5344CB8AC3E}">
        <p14:creationId xmlns:p14="http://schemas.microsoft.com/office/powerpoint/2010/main" val="26794846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08F6A4-C2DF-4CAC-B394-FFF630FA61DA}"/>
              </a:ext>
            </a:extLst>
          </p:cNvPr>
          <p:cNvSpPr>
            <a:spLocks noGrp="1"/>
          </p:cNvSpPr>
          <p:nvPr>
            <p:ph type="title"/>
          </p:nvPr>
        </p:nvSpPr>
        <p:spPr/>
        <p:txBody>
          <a:bodyPr/>
          <a:lstStyle/>
          <a:p>
            <a:r>
              <a:rPr lang="en-US" dirty="0"/>
              <a:t>Funding for Education</a:t>
            </a:r>
          </a:p>
        </p:txBody>
      </p:sp>
      <p:sp>
        <p:nvSpPr>
          <p:cNvPr id="7" name="Content Placeholder 6">
            <a:extLst>
              <a:ext uri="{FF2B5EF4-FFF2-40B4-BE49-F238E27FC236}">
                <a16:creationId xmlns:a16="http://schemas.microsoft.com/office/drawing/2014/main" id="{7676FFF3-A8ED-4D4D-A453-1F81D46225F1}"/>
              </a:ext>
            </a:extLst>
          </p:cNvPr>
          <p:cNvSpPr>
            <a:spLocks noGrp="1"/>
          </p:cNvSpPr>
          <p:nvPr>
            <p:ph idx="1"/>
          </p:nvPr>
        </p:nvSpPr>
        <p:spPr>
          <a:xfrm>
            <a:off x="3200400" y="2171769"/>
            <a:ext cx="8991600" cy="3732907"/>
          </a:xfrm>
        </p:spPr>
        <p:txBody>
          <a:bodyPr>
            <a:normAutofit lnSpcReduction="10000"/>
          </a:bodyPr>
          <a:lstStyle/>
          <a:p>
            <a:r>
              <a:rPr lang="en-US" sz="2800" dirty="0"/>
              <a:t>$81.9 billion for “education stabilization”</a:t>
            </a:r>
          </a:p>
          <a:p>
            <a:pPr lvl="1"/>
            <a:r>
              <a:rPr lang="en-US" sz="2400" dirty="0"/>
              <a:t>Available through September 30, 2022</a:t>
            </a:r>
          </a:p>
          <a:p>
            <a:pPr lvl="2"/>
            <a:r>
              <a:rPr lang="en-US" sz="2400" dirty="0">
                <a:hlinkClick r:id="rId2"/>
              </a:rPr>
              <a:t>ED says it will </a:t>
            </a:r>
            <a:r>
              <a:rPr lang="en-US" sz="2400" dirty="0"/>
              <a:t>add a one-year </a:t>
            </a:r>
            <a:r>
              <a:rPr lang="en-US" sz="2400" dirty="0" err="1"/>
              <a:t>Tydings</a:t>
            </a:r>
            <a:r>
              <a:rPr lang="en-US" sz="2400" dirty="0"/>
              <a:t> period to this</a:t>
            </a:r>
          </a:p>
          <a:p>
            <a:pPr lvl="1"/>
            <a:r>
              <a:rPr lang="en-US" sz="2400" dirty="0"/>
              <a:t>1% off the top to outlying areas and Department of Interior education Programs</a:t>
            </a:r>
          </a:p>
          <a:p>
            <a:pPr lvl="1"/>
            <a:r>
              <a:rPr lang="en-US" sz="2400" dirty="0"/>
              <a:t>5% to GEER</a:t>
            </a:r>
          </a:p>
          <a:p>
            <a:pPr lvl="1"/>
            <a:r>
              <a:rPr lang="en-US" sz="2400" dirty="0"/>
              <a:t>67% to ESSER</a:t>
            </a:r>
          </a:p>
          <a:p>
            <a:pPr lvl="1"/>
            <a:r>
              <a:rPr lang="en-US" sz="2400" dirty="0"/>
              <a:t>28% to HEERF</a:t>
            </a:r>
          </a:p>
        </p:txBody>
      </p:sp>
      <p:sp>
        <p:nvSpPr>
          <p:cNvPr id="4" name="Footer Placeholder 3">
            <a:extLst>
              <a:ext uri="{FF2B5EF4-FFF2-40B4-BE49-F238E27FC236}">
                <a16:creationId xmlns:a16="http://schemas.microsoft.com/office/drawing/2014/main" id="{4BF4B806-6F28-4E64-B4E3-F46A806BEAF6}"/>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1B1AB44D-11D9-4662-A97E-371E2A819737}"/>
              </a:ext>
            </a:extLst>
          </p:cNvPr>
          <p:cNvSpPr>
            <a:spLocks noGrp="1"/>
          </p:cNvSpPr>
          <p:nvPr>
            <p:ph type="sldNum" sz="quarter" idx="12"/>
          </p:nvPr>
        </p:nvSpPr>
        <p:spPr/>
        <p:txBody>
          <a:bodyPr/>
          <a:lstStyle/>
          <a:p>
            <a:fld id="{5FDD7405-60FD-4A25-B3DD-05BF605EA69D}" type="slidenum">
              <a:rPr lang="en-US" smtClean="0"/>
              <a:pPr/>
              <a:t>130</a:t>
            </a:fld>
            <a:endParaRPr lang="en-US"/>
          </a:p>
        </p:txBody>
      </p:sp>
      <p:pic>
        <p:nvPicPr>
          <p:cNvPr id="17412" name="Picture 4" descr="Download Free png Image about edit in transparent/background by raisya -  DLPNG.com">
            <a:extLst>
              <a:ext uri="{FF2B5EF4-FFF2-40B4-BE49-F238E27FC236}">
                <a16:creationId xmlns:a16="http://schemas.microsoft.com/office/drawing/2014/main" id="{159E413C-EAAF-4CC0-82CC-3AE695280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02559"/>
            <a:ext cx="2819400"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040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3039-8D8D-494B-A53E-D486D6AC4CE3}"/>
              </a:ext>
            </a:extLst>
          </p:cNvPr>
          <p:cNvSpPr>
            <a:spLocks noGrp="1"/>
          </p:cNvSpPr>
          <p:nvPr>
            <p:ph type="title"/>
          </p:nvPr>
        </p:nvSpPr>
        <p:spPr/>
        <p:txBody>
          <a:bodyPr/>
          <a:lstStyle/>
          <a:p>
            <a:r>
              <a:rPr lang="en-US" dirty="0"/>
              <a:t>GEER, Part 2</a:t>
            </a:r>
          </a:p>
        </p:txBody>
      </p:sp>
      <p:sp>
        <p:nvSpPr>
          <p:cNvPr id="3" name="Content Placeholder 2">
            <a:extLst>
              <a:ext uri="{FF2B5EF4-FFF2-40B4-BE49-F238E27FC236}">
                <a16:creationId xmlns:a16="http://schemas.microsoft.com/office/drawing/2014/main" id="{3F61AACA-6898-4FED-9EB1-DD01304F8423}"/>
              </a:ext>
            </a:extLst>
          </p:cNvPr>
          <p:cNvSpPr>
            <a:spLocks noGrp="1"/>
          </p:cNvSpPr>
          <p:nvPr>
            <p:ph idx="1"/>
          </p:nvPr>
        </p:nvSpPr>
        <p:spPr>
          <a:xfrm>
            <a:off x="657894" y="1828387"/>
            <a:ext cx="10548026" cy="4076289"/>
          </a:xfrm>
        </p:spPr>
        <p:txBody>
          <a:bodyPr>
            <a:normAutofit fontScale="92500" lnSpcReduction="10000"/>
          </a:bodyPr>
          <a:lstStyle/>
          <a:p>
            <a:r>
              <a:rPr lang="en-US" sz="2800" dirty="0"/>
              <a:t>$4.05 billion for Governor’s Emergency Education Relief Fund</a:t>
            </a:r>
          </a:p>
          <a:p>
            <a:r>
              <a:rPr lang="en-US" sz="2800" dirty="0"/>
              <a:t>Grants to each State with an approved application under CARES Act GEER program</a:t>
            </a:r>
          </a:p>
          <a:p>
            <a:r>
              <a:rPr lang="en-US" sz="2800" dirty="0"/>
              <a:t>Must be allocated within 30 days of enactment</a:t>
            </a:r>
          </a:p>
          <a:p>
            <a:r>
              <a:rPr lang="en-US" sz="2800" dirty="0"/>
              <a:t>Allocation:</a:t>
            </a:r>
          </a:p>
          <a:p>
            <a:pPr lvl="1"/>
            <a:r>
              <a:rPr lang="en-US" sz="2400" dirty="0"/>
              <a:t>60% of funds on basis of relative school-age population</a:t>
            </a:r>
          </a:p>
          <a:p>
            <a:pPr lvl="1"/>
            <a:r>
              <a:rPr lang="en-US" sz="2400" dirty="0"/>
              <a:t>40% of funds on basis of low-income school-age population</a:t>
            </a:r>
          </a:p>
          <a:p>
            <a:pPr lvl="2"/>
            <a:r>
              <a:rPr lang="en-US" sz="2400" dirty="0"/>
              <a:t>As defined in ESEA Sec. 1124(c)</a:t>
            </a:r>
          </a:p>
        </p:txBody>
      </p:sp>
      <p:sp>
        <p:nvSpPr>
          <p:cNvPr id="4" name="Footer Placeholder 3">
            <a:extLst>
              <a:ext uri="{FF2B5EF4-FFF2-40B4-BE49-F238E27FC236}">
                <a16:creationId xmlns:a16="http://schemas.microsoft.com/office/drawing/2014/main" id="{2C2A29EA-A647-4CF6-8C2C-5CAA3BBBEBBA}"/>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50F3D388-9801-4AAA-B85A-684F06874598}"/>
              </a:ext>
            </a:extLst>
          </p:cNvPr>
          <p:cNvSpPr>
            <a:spLocks noGrp="1"/>
          </p:cNvSpPr>
          <p:nvPr>
            <p:ph type="sldNum" sz="quarter" idx="12"/>
          </p:nvPr>
        </p:nvSpPr>
        <p:spPr/>
        <p:txBody>
          <a:bodyPr/>
          <a:lstStyle/>
          <a:p>
            <a:fld id="{B3506361-70C8-432A-93F0-141DC7F2B02C}" type="slidenum">
              <a:rPr lang="en-US" smtClean="0"/>
              <a:pPr/>
              <a:t>131</a:t>
            </a:fld>
            <a:endParaRPr lang="en-US"/>
          </a:p>
        </p:txBody>
      </p:sp>
      <p:pic>
        <p:nvPicPr>
          <p:cNvPr id="7170" name="Picture 2" descr="Download Gears Transparent HQ PNG Image | FreePNGImg">
            <a:extLst>
              <a:ext uri="{FF2B5EF4-FFF2-40B4-BE49-F238E27FC236}">
                <a16:creationId xmlns:a16="http://schemas.microsoft.com/office/drawing/2014/main" id="{F2EEADAF-E7A1-407F-B566-A7D1DF0C3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9333417" y="3163384"/>
            <a:ext cx="2591142" cy="26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8789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747D-8C84-4C2D-8AEA-EB9A15285356}"/>
              </a:ext>
            </a:extLst>
          </p:cNvPr>
          <p:cNvSpPr>
            <a:spLocks noGrp="1"/>
          </p:cNvSpPr>
          <p:nvPr>
            <p:ph type="title"/>
          </p:nvPr>
        </p:nvSpPr>
        <p:spPr/>
        <p:txBody>
          <a:bodyPr/>
          <a:lstStyle/>
          <a:p>
            <a:r>
              <a:rPr lang="en-US" dirty="0"/>
              <a:t>GEER 2</a:t>
            </a:r>
          </a:p>
        </p:txBody>
      </p:sp>
      <p:sp>
        <p:nvSpPr>
          <p:cNvPr id="3" name="Content Placeholder 2">
            <a:extLst>
              <a:ext uri="{FF2B5EF4-FFF2-40B4-BE49-F238E27FC236}">
                <a16:creationId xmlns:a16="http://schemas.microsoft.com/office/drawing/2014/main" id="{B651858E-BC6C-4BFE-82AD-EE76C8673918}"/>
              </a:ext>
            </a:extLst>
          </p:cNvPr>
          <p:cNvSpPr>
            <a:spLocks noGrp="1"/>
          </p:cNvSpPr>
          <p:nvPr>
            <p:ph idx="1"/>
          </p:nvPr>
        </p:nvSpPr>
        <p:spPr>
          <a:xfrm>
            <a:off x="609600" y="1752600"/>
            <a:ext cx="11577181" cy="4419600"/>
          </a:xfrm>
        </p:spPr>
        <p:txBody>
          <a:bodyPr>
            <a:normAutofit/>
          </a:bodyPr>
          <a:lstStyle/>
          <a:p>
            <a:r>
              <a:rPr lang="en-US" dirty="0"/>
              <a:t>Allowable Uses of Funds by Governor (or designee)</a:t>
            </a:r>
          </a:p>
          <a:p>
            <a:pPr lvl="1"/>
            <a:r>
              <a:rPr lang="en-US" sz="2000" dirty="0"/>
              <a:t>Emergency support to LEAs that the </a:t>
            </a:r>
            <a:r>
              <a:rPr lang="en-US" sz="2000" b="1" i="1" dirty="0"/>
              <a:t>State deems </a:t>
            </a:r>
            <a:r>
              <a:rPr lang="en-US" sz="2000" dirty="0"/>
              <a:t>have been “most significantly impacted” to continue services and ongoing functionality</a:t>
            </a:r>
          </a:p>
          <a:p>
            <a:pPr lvl="1"/>
            <a:r>
              <a:rPr lang="en-US" sz="2000" dirty="0"/>
              <a:t>Emergency support to IHEs that </a:t>
            </a:r>
            <a:r>
              <a:rPr lang="en-US" sz="2000" b="1" i="1" dirty="0"/>
              <a:t>governor determines </a:t>
            </a:r>
            <a:r>
              <a:rPr lang="en-US" sz="2000" dirty="0"/>
              <a:t>have been “most significantly impacted”</a:t>
            </a:r>
          </a:p>
          <a:p>
            <a:pPr lvl="1"/>
            <a:r>
              <a:rPr lang="en-US" sz="2000" dirty="0"/>
              <a:t>Support to: “any other institution of higher education, local educational agency, or education related entity within the State that the Governor deems essential for carrying out emergency educational services … the provision of child care and early childhood education, social and emotional support; and the protection of education-related jobs.”</a:t>
            </a:r>
          </a:p>
          <a:p>
            <a:pPr lvl="1"/>
            <a:endParaRPr lang="en-US" dirty="0"/>
          </a:p>
        </p:txBody>
      </p:sp>
      <p:sp>
        <p:nvSpPr>
          <p:cNvPr id="4" name="Footer Placeholder 3">
            <a:extLst>
              <a:ext uri="{FF2B5EF4-FFF2-40B4-BE49-F238E27FC236}">
                <a16:creationId xmlns:a16="http://schemas.microsoft.com/office/drawing/2014/main" id="{AF4AC395-F88F-44C4-91D1-8FCB6970B50C}"/>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04FB41C5-42F1-47E5-8DD3-A1EF577CA934}"/>
              </a:ext>
            </a:extLst>
          </p:cNvPr>
          <p:cNvSpPr>
            <a:spLocks noGrp="1"/>
          </p:cNvSpPr>
          <p:nvPr>
            <p:ph type="sldNum" sz="quarter" idx="12"/>
          </p:nvPr>
        </p:nvSpPr>
        <p:spPr/>
        <p:txBody>
          <a:bodyPr/>
          <a:lstStyle/>
          <a:p>
            <a:fld id="{B3506361-70C8-432A-93F0-141DC7F2B02C}" type="slidenum">
              <a:rPr lang="en-US" smtClean="0"/>
              <a:pPr/>
              <a:t>132</a:t>
            </a:fld>
            <a:endParaRPr lang="en-US"/>
          </a:p>
        </p:txBody>
      </p:sp>
    </p:spTree>
    <p:extLst>
      <p:ext uri="{BB962C8B-B14F-4D97-AF65-F5344CB8AC3E}">
        <p14:creationId xmlns:p14="http://schemas.microsoft.com/office/powerpoint/2010/main" val="19408541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DED9-2B30-46EF-AAA5-A5060415B617}"/>
              </a:ext>
            </a:extLst>
          </p:cNvPr>
          <p:cNvSpPr>
            <a:spLocks noGrp="1"/>
          </p:cNvSpPr>
          <p:nvPr>
            <p:ph type="title"/>
          </p:nvPr>
        </p:nvSpPr>
        <p:spPr/>
        <p:txBody>
          <a:bodyPr/>
          <a:lstStyle/>
          <a:p>
            <a:r>
              <a:rPr lang="en-US" dirty="0"/>
              <a:t>GEER 2 … to Private Schools???</a:t>
            </a:r>
          </a:p>
        </p:txBody>
      </p:sp>
      <p:sp>
        <p:nvSpPr>
          <p:cNvPr id="3" name="Content Placeholder 2">
            <a:extLst>
              <a:ext uri="{FF2B5EF4-FFF2-40B4-BE49-F238E27FC236}">
                <a16:creationId xmlns:a16="http://schemas.microsoft.com/office/drawing/2014/main" id="{AE71BE04-64C6-45C4-9BB6-38DEB4757A09}"/>
              </a:ext>
            </a:extLst>
          </p:cNvPr>
          <p:cNvSpPr>
            <a:spLocks noGrp="1"/>
          </p:cNvSpPr>
          <p:nvPr>
            <p:ph idx="1"/>
          </p:nvPr>
        </p:nvSpPr>
        <p:spPr>
          <a:xfrm>
            <a:off x="609600" y="1781712"/>
            <a:ext cx="11391900" cy="4122964"/>
          </a:xfrm>
        </p:spPr>
        <p:txBody>
          <a:bodyPr/>
          <a:lstStyle/>
          <a:p>
            <a:r>
              <a:rPr lang="en-US" dirty="0"/>
              <a:t>ED must reserve $2.75 billion for Emergency Assistance to Non-Public Schools</a:t>
            </a:r>
          </a:p>
          <a:p>
            <a:pPr lvl="1"/>
            <a:r>
              <a:rPr lang="en-US" sz="2000" dirty="0"/>
              <a:t>Allocated to States based on their share of low-income children enrolled in non-public schools</a:t>
            </a:r>
          </a:p>
          <a:p>
            <a:pPr lvl="2"/>
            <a:r>
              <a:rPr lang="en-US" sz="2000" dirty="0"/>
              <a:t>As determined </a:t>
            </a:r>
            <a:r>
              <a:rPr lang="en-US" sz="2000" b="1" i="1" dirty="0"/>
              <a:t>by ED </a:t>
            </a:r>
            <a:r>
              <a:rPr lang="en-US" sz="2000" dirty="0"/>
              <a:t>based on “best available data”</a:t>
            </a:r>
          </a:p>
          <a:p>
            <a:pPr lvl="1"/>
            <a:r>
              <a:rPr lang="en-US" sz="2000" dirty="0"/>
              <a:t>States will be designated to administer </a:t>
            </a:r>
          </a:p>
          <a:p>
            <a:pPr lvl="2"/>
            <a:r>
              <a:rPr lang="en-US" sz="2000" dirty="0"/>
              <a:t>Applications for States must be released within 30 days of enactment</a:t>
            </a:r>
          </a:p>
          <a:p>
            <a:pPr lvl="2"/>
            <a:r>
              <a:rPr lang="en-US" sz="2000" dirty="0"/>
              <a:t>State may reserve $200,000, or 0.5% of its grant, whichever is greater, for administration</a:t>
            </a:r>
          </a:p>
        </p:txBody>
      </p:sp>
      <p:sp>
        <p:nvSpPr>
          <p:cNvPr id="4" name="Footer Placeholder 3">
            <a:extLst>
              <a:ext uri="{FF2B5EF4-FFF2-40B4-BE49-F238E27FC236}">
                <a16:creationId xmlns:a16="http://schemas.microsoft.com/office/drawing/2014/main" id="{A462384F-7E04-4A93-8822-FC71F2B66E1B}"/>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E378D8F9-BA00-41ED-868D-3B2293E0F04A}"/>
              </a:ext>
            </a:extLst>
          </p:cNvPr>
          <p:cNvSpPr>
            <a:spLocks noGrp="1"/>
          </p:cNvSpPr>
          <p:nvPr>
            <p:ph type="sldNum" sz="quarter" idx="12"/>
          </p:nvPr>
        </p:nvSpPr>
        <p:spPr/>
        <p:txBody>
          <a:bodyPr/>
          <a:lstStyle/>
          <a:p>
            <a:fld id="{B3506361-70C8-432A-93F0-141DC7F2B02C}" type="slidenum">
              <a:rPr lang="en-US" smtClean="0"/>
              <a:pPr/>
              <a:t>133</a:t>
            </a:fld>
            <a:endParaRPr lang="en-US"/>
          </a:p>
        </p:txBody>
      </p:sp>
    </p:spTree>
    <p:extLst>
      <p:ext uri="{BB962C8B-B14F-4D97-AF65-F5344CB8AC3E}">
        <p14:creationId xmlns:p14="http://schemas.microsoft.com/office/powerpoint/2010/main" val="8074120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321B-BF49-49DE-8F8F-C4C5CBD3C014}"/>
              </a:ext>
            </a:extLst>
          </p:cNvPr>
          <p:cNvSpPr>
            <a:spLocks noGrp="1"/>
          </p:cNvSpPr>
          <p:nvPr>
            <p:ph type="title"/>
          </p:nvPr>
        </p:nvSpPr>
        <p:spPr/>
        <p:txBody>
          <a:bodyPr/>
          <a:lstStyle/>
          <a:p>
            <a:r>
              <a:rPr lang="en-US" dirty="0"/>
              <a:t>GEER 2 … to Private Schools???</a:t>
            </a:r>
          </a:p>
        </p:txBody>
      </p:sp>
      <p:sp>
        <p:nvSpPr>
          <p:cNvPr id="3" name="Content Placeholder 2">
            <a:extLst>
              <a:ext uri="{FF2B5EF4-FFF2-40B4-BE49-F238E27FC236}">
                <a16:creationId xmlns:a16="http://schemas.microsoft.com/office/drawing/2014/main" id="{FA36AB79-2CAD-40F0-8FC8-18A7CB6F9ED6}"/>
              </a:ext>
            </a:extLst>
          </p:cNvPr>
          <p:cNvSpPr>
            <a:spLocks noGrp="1"/>
          </p:cNvSpPr>
          <p:nvPr>
            <p:ph idx="1"/>
          </p:nvPr>
        </p:nvSpPr>
        <p:spPr>
          <a:xfrm>
            <a:off x="755635" y="2006734"/>
            <a:ext cx="10680730" cy="4013066"/>
          </a:xfrm>
        </p:spPr>
        <p:txBody>
          <a:bodyPr>
            <a:normAutofit fontScale="92500" lnSpcReduction="10000"/>
          </a:bodyPr>
          <a:lstStyle/>
          <a:p>
            <a:r>
              <a:rPr lang="en-US" sz="2800" dirty="0"/>
              <a:t>States must </a:t>
            </a:r>
          </a:p>
          <a:p>
            <a:pPr lvl="1"/>
            <a:r>
              <a:rPr lang="en-US" sz="2400" dirty="0"/>
              <a:t>prioritize private schools that enroll low-income students and “are most impacted” by the national emergency</a:t>
            </a:r>
            <a:endParaRPr lang="en-US" sz="2800" dirty="0"/>
          </a:p>
          <a:p>
            <a:pPr lvl="1"/>
            <a:r>
              <a:rPr lang="en-US" sz="2400" dirty="0"/>
              <a:t>Distribute information and make easily available</a:t>
            </a:r>
          </a:p>
          <a:p>
            <a:pPr lvl="1"/>
            <a:r>
              <a:rPr lang="en-US" sz="2400" dirty="0"/>
              <a:t>Move quickly to allocate and obligate:</a:t>
            </a:r>
          </a:p>
          <a:p>
            <a:pPr lvl="2"/>
            <a:r>
              <a:rPr lang="en-US" sz="2400" dirty="0"/>
              <a:t>Publish applications within 30 days of receiving GEER funding</a:t>
            </a:r>
          </a:p>
          <a:p>
            <a:pPr lvl="2"/>
            <a:r>
              <a:rPr lang="en-US" sz="2400" dirty="0"/>
              <a:t>Approve or deny applications within 30 days of receipt</a:t>
            </a:r>
          </a:p>
          <a:p>
            <a:pPr lvl="2"/>
            <a:r>
              <a:rPr lang="en-US" sz="2400" dirty="0"/>
              <a:t>Obligate funds within 6 months (or will be returned to Governor for other GEER uses)</a:t>
            </a:r>
          </a:p>
          <a:p>
            <a:pPr marL="0" indent="0">
              <a:buNone/>
            </a:pPr>
            <a:endParaRPr lang="en-US" sz="2800" dirty="0"/>
          </a:p>
        </p:txBody>
      </p:sp>
      <p:sp>
        <p:nvSpPr>
          <p:cNvPr id="4" name="Footer Placeholder 3">
            <a:extLst>
              <a:ext uri="{FF2B5EF4-FFF2-40B4-BE49-F238E27FC236}">
                <a16:creationId xmlns:a16="http://schemas.microsoft.com/office/drawing/2014/main" id="{70660B59-2F3A-4D5D-A6B0-61C3C9EE9A8A}"/>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D3CF858A-2D82-42C0-9CB0-F1465A42A624}"/>
              </a:ext>
            </a:extLst>
          </p:cNvPr>
          <p:cNvSpPr>
            <a:spLocks noGrp="1"/>
          </p:cNvSpPr>
          <p:nvPr>
            <p:ph type="sldNum" sz="quarter" idx="12"/>
          </p:nvPr>
        </p:nvSpPr>
        <p:spPr/>
        <p:txBody>
          <a:bodyPr/>
          <a:lstStyle/>
          <a:p>
            <a:fld id="{B3506361-70C8-432A-93F0-141DC7F2B02C}" type="slidenum">
              <a:rPr lang="en-US" smtClean="0"/>
              <a:pPr/>
              <a:t>134</a:t>
            </a:fld>
            <a:endParaRPr lang="en-US"/>
          </a:p>
        </p:txBody>
      </p:sp>
    </p:spTree>
    <p:extLst>
      <p:ext uri="{BB962C8B-B14F-4D97-AF65-F5344CB8AC3E}">
        <p14:creationId xmlns:p14="http://schemas.microsoft.com/office/powerpoint/2010/main" val="14616031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321B-BF49-49DE-8F8F-C4C5CBD3C014}"/>
              </a:ext>
            </a:extLst>
          </p:cNvPr>
          <p:cNvSpPr>
            <a:spLocks noGrp="1"/>
          </p:cNvSpPr>
          <p:nvPr>
            <p:ph type="title"/>
          </p:nvPr>
        </p:nvSpPr>
        <p:spPr/>
        <p:txBody>
          <a:bodyPr/>
          <a:lstStyle/>
          <a:p>
            <a:r>
              <a:rPr lang="en-US" dirty="0"/>
              <a:t>GEER 2 … to Private Schools???</a:t>
            </a:r>
          </a:p>
        </p:txBody>
      </p:sp>
      <p:sp>
        <p:nvSpPr>
          <p:cNvPr id="3" name="Content Placeholder 2">
            <a:extLst>
              <a:ext uri="{FF2B5EF4-FFF2-40B4-BE49-F238E27FC236}">
                <a16:creationId xmlns:a16="http://schemas.microsoft.com/office/drawing/2014/main" id="{FA36AB79-2CAD-40F0-8FC8-18A7CB6F9ED6}"/>
              </a:ext>
            </a:extLst>
          </p:cNvPr>
          <p:cNvSpPr>
            <a:spLocks noGrp="1"/>
          </p:cNvSpPr>
          <p:nvPr>
            <p:ph idx="1"/>
          </p:nvPr>
        </p:nvSpPr>
        <p:spPr>
          <a:xfrm>
            <a:off x="2819400" y="2133600"/>
            <a:ext cx="8991600" cy="4038600"/>
          </a:xfrm>
        </p:spPr>
        <p:txBody>
          <a:bodyPr>
            <a:normAutofit fontScale="92500" lnSpcReduction="20000"/>
          </a:bodyPr>
          <a:lstStyle/>
          <a:p>
            <a:pPr lvl="1"/>
            <a:r>
              <a:rPr lang="en-US" sz="2800" dirty="0"/>
              <a:t>Applications must include:</a:t>
            </a:r>
          </a:p>
          <a:p>
            <a:pPr lvl="2"/>
            <a:r>
              <a:rPr lang="en-US" sz="2800" dirty="0"/>
              <a:t>Number and percentage of students from low-income families enrolled </a:t>
            </a:r>
            <a:r>
              <a:rPr lang="en-US" sz="2800" b="1" i="1" dirty="0"/>
              <a:t>in the 2019-20 school year</a:t>
            </a:r>
          </a:p>
          <a:p>
            <a:pPr lvl="2"/>
            <a:r>
              <a:rPr lang="en-US" sz="2800" dirty="0"/>
              <a:t>A description of authorized activities requested</a:t>
            </a:r>
          </a:p>
          <a:p>
            <a:pPr lvl="3"/>
            <a:r>
              <a:rPr lang="en-US" sz="2600" i="1" dirty="0"/>
              <a:t>(and reimbursements requested?)</a:t>
            </a:r>
          </a:p>
          <a:p>
            <a:pPr lvl="2"/>
            <a:r>
              <a:rPr lang="en-US" sz="2800" dirty="0"/>
              <a:t>Whether the school received a PPP loan</a:t>
            </a:r>
          </a:p>
          <a:p>
            <a:pPr lvl="3"/>
            <a:r>
              <a:rPr lang="en-US" sz="2400" dirty="0"/>
              <a:t>If the school received a PPP loan, it is not eligible for funds</a:t>
            </a:r>
          </a:p>
          <a:p>
            <a:pPr lvl="2"/>
            <a:endParaRPr lang="en-US" dirty="0"/>
          </a:p>
          <a:p>
            <a:pPr marL="0" indent="0">
              <a:buNone/>
            </a:pPr>
            <a:endParaRPr lang="en-US" dirty="0"/>
          </a:p>
        </p:txBody>
      </p:sp>
      <p:sp>
        <p:nvSpPr>
          <p:cNvPr id="4" name="Footer Placeholder 3">
            <a:extLst>
              <a:ext uri="{FF2B5EF4-FFF2-40B4-BE49-F238E27FC236}">
                <a16:creationId xmlns:a16="http://schemas.microsoft.com/office/drawing/2014/main" id="{70660B59-2F3A-4D5D-A6B0-61C3C9EE9A8A}"/>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D3CF858A-2D82-42C0-9CB0-F1465A42A624}"/>
              </a:ext>
            </a:extLst>
          </p:cNvPr>
          <p:cNvSpPr>
            <a:spLocks noGrp="1"/>
          </p:cNvSpPr>
          <p:nvPr>
            <p:ph type="sldNum" sz="quarter" idx="12"/>
          </p:nvPr>
        </p:nvSpPr>
        <p:spPr/>
        <p:txBody>
          <a:bodyPr/>
          <a:lstStyle/>
          <a:p>
            <a:fld id="{B3506361-70C8-432A-93F0-141DC7F2B02C}" type="slidenum">
              <a:rPr lang="en-US" smtClean="0"/>
              <a:pPr/>
              <a:t>135</a:t>
            </a:fld>
            <a:endParaRPr lang="en-US"/>
          </a:p>
        </p:txBody>
      </p:sp>
      <p:pic>
        <p:nvPicPr>
          <p:cNvPr id="18434" name="Picture 2" descr="Prepare Initial Green Card Application Clipart - Full Size Clipart  (#2513361) - PinClipart">
            <a:extLst>
              <a:ext uri="{FF2B5EF4-FFF2-40B4-BE49-F238E27FC236}">
                <a16:creationId xmlns:a16="http://schemas.microsoft.com/office/drawing/2014/main" id="{1B36BAE9-8EF2-4A1C-AACE-AE694DCBCF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31123"/>
            <a:ext cx="3227379" cy="336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023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321B-BF49-49DE-8F8F-C4C5CBD3C014}"/>
              </a:ext>
            </a:extLst>
          </p:cNvPr>
          <p:cNvSpPr>
            <a:spLocks noGrp="1"/>
          </p:cNvSpPr>
          <p:nvPr>
            <p:ph type="title"/>
          </p:nvPr>
        </p:nvSpPr>
        <p:spPr/>
        <p:txBody>
          <a:bodyPr/>
          <a:lstStyle/>
          <a:p>
            <a:r>
              <a:rPr lang="en-US" dirty="0"/>
              <a:t>EANS Allowable Uses of Funds</a:t>
            </a:r>
          </a:p>
        </p:txBody>
      </p:sp>
      <p:sp>
        <p:nvSpPr>
          <p:cNvPr id="3" name="Content Placeholder 2">
            <a:extLst>
              <a:ext uri="{FF2B5EF4-FFF2-40B4-BE49-F238E27FC236}">
                <a16:creationId xmlns:a16="http://schemas.microsoft.com/office/drawing/2014/main" id="{FA36AB79-2CAD-40F0-8FC8-18A7CB6F9ED6}"/>
              </a:ext>
            </a:extLst>
          </p:cNvPr>
          <p:cNvSpPr>
            <a:spLocks noGrp="1"/>
          </p:cNvSpPr>
          <p:nvPr>
            <p:ph idx="1"/>
          </p:nvPr>
        </p:nvSpPr>
        <p:spPr>
          <a:xfrm>
            <a:off x="685800" y="2002560"/>
            <a:ext cx="11125200" cy="4093440"/>
          </a:xfrm>
        </p:spPr>
        <p:txBody>
          <a:bodyPr numCol="2">
            <a:normAutofit fontScale="92500" lnSpcReduction="10000"/>
          </a:bodyPr>
          <a:lstStyle/>
          <a:p>
            <a:pPr marL="0" indent="0">
              <a:spcBef>
                <a:spcPts val="0"/>
              </a:spcBef>
              <a:buNone/>
            </a:pPr>
            <a:r>
              <a:rPr lang="en-US" dirty="0"/>
              <a:t>• Supplies to sanitize/disinfect/clean</a:t>
            </a:r>
          </a:p>
          <a:p>
            <a:pPr marL="0" indent="0">
              <a:spcBef>
                <a:spcPts val="0"/>
              </a:spcBef>
              <a:buNone/>
            </a:pPr>
            <a:r>
              <a:rPr lang="en-US" dirty="0"/>
              <a:t>• Personal Protective Equipment</a:t>
            </a:r>
          </a:p>
          <a:p>
            <a:pPr marL="0" indent="0">
              <a:spcBef>
                <a:spcPts val="0"/>
              </a:spcBef>
              <a:buNone/>
            </a:pPr>
            <a:r>
              <a:rPr lang="en-US" dirty="0"/>
              <a:t>• Improving ventilation systems</a:t>
            </a:r>
          </a:p>
          <a:p>
            <a:pPr marL="0" indent="0">
              <a:spcBef>
                <a:spcPts val="0"/>
              </a:spcBef>
              <a:buNone/>
            </a:pPr>
            <a:r>
              <a:rPr lang="en-US" dirty="0"/>
              <a:t>• Training and PD on sanitization, use of PPE, minimizing spread of disease</a:t>
            </a:r>
          </a:p>
          <a:p>
            <a:pPr marL="0" indent="0">
              <a:spcBef>
                <a:spcPts val="0"/>
              </a:spcBef>
              <a:buNone/>
            </a:pPr>
            <a:r>
              <a:rPr lang="en-US" dirty="0"/>
              <a:t>• Physical barriers to facilitate distancing </a:t>
            </a:r>
          </a:p>
          <a:p>
            <a:pPr marL="0" indent="0">
              <a:spcBef>
                <a:spcPts val="0"/>
              </a:spcBef>
              <a:buNone/>
            </a:pPr>
            <a:r>
              <a:rPr lang="en-US" dirty="0"/>
              <a:t>• “Materials, supplies, or equipment” needed to implement public health recommendations</a:t>
            </a:r>
          </a:p>
          <a:p>
            <a:pPr marL="0" indent="0">
              <a:spcBef>
                <a:spcPts val="0"/>
              </a:spcBef>
              <a:buNone/>
            </a:pPr>
            <a:r>
              <a:rPr lang="en-US" dirty="0"/>
              <a:t>• Expanding testing capacity</a:t>
            </a:r>
          </a:p>
          <a:p>
            <a:pPr marL="0" indent="0">
              <a:spcBef>
                <a:spcPts val="0"/>
              </a:spcBef>
              <a:buNone/>
            </a:pPr>
            <a:r>
              <a:rPr lang="en-US" dirty="0"/>
              <a:t>• Education technology</a:t>
            </a:r>
          </a:p>
          <a:p>
            <a:pPr marL="0" indent="0">
              <a:spcBef>
                <a:spcPts val="0"/>
              </a:spcBef>
              <a:buNone/>
            </a:pPr>
            <a:r>
              <a:rPr lang="en-US" dirty="0"/>
              <a:t>• Reworking instructional plans for remote learning or learning loss</a:t>
            </a:r>
          </a:p>
          <a:p>
            <a:pPr marL="0" indent="0">
              <a:spcBef>
                <a:spcPts val="0"/>
              </a:spcBef>
              <a:buNone/>
            </a:pPr>
            <a:r>
              <a:rPr lang="en-US" dirty="0"/>
              <a:t>• Leasing space in order to meet distancing guidelines</a:t>
            </a:r>
          </a:p>
          <a:p>
            <a:pPr marL="0" indent="0">
              <a:spcBef>
                <a:spcPts val="0"/>
              </a:spcBef>
              <a:buNone/>
            </a:pPr>
            <a:r>
              <a:rPr lang="en-US" dirty="0"/>
              <a:t>• “Reasonable transportation costs”</a:t>
            </a:r>
          </a:p>
          <a:p>
            <a:pPr marL="0" indent="0">
              <a:spcBef>
                <a:spcPts val="0"/>
              </a:spcBef>
              <a:buNone/>
            </a:pPr>
            <a:r>
              <a:rPr lang="en-US" dirty="0"/>
              <a:t>• Support services for remote/hybrid instruction or to address learning loss</a:t>
            </a:r>
          </a:p>
        </p:txBody>
      </p:sp>
      <p:sp>
        <p:nvSpPr>
          <p:cNvPr id="4" name="Footer Placeholder 3">
            <a:extLst>
              <a:ext uri="{FF2B5EF4-FFF2-40B4-BE49-F238E27FC236}">
                <a16:creationId xmlns:a16="http://schemas.microsoft.com/office/drawing/2014/main" id="{70660B59-2F3A-4D5D-A6B0-61C3C9EE9A8A}"/>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D3CF858A-2D82-42C0-9CB0-F1465A42A624}"/>
              </a:ext>
            </a:extLst>
          </p:cNvPr>
          <p:cNvSpPr>
            <a:spLocks noGrp="1"/>
          </p:cNvSpPr>
          <p:nvPr>
            <p:ph type="sldNum" sz="quarter" idx="12"/>
          </p:nvPr>
        </p:nvSpPr>
        <p:spPr/>
        <p:txBody>
          <a:bodyPr/>
          <a:lstStyle/>
          <a:p>
            <a:fld id="{B3506361-70C8-432A-93F0-141DC7F2B02C}" type="slidenum">
              <a:rPr lang="en-US" smtClean="0"/>
              <a:pPr/>
              <a:t>136</a:t>
            </a:fld>
            <a:endParaRPr lang="en-US"/>
          </a:p>
        </p:txBody>
      </p:sp>
    </p:spTree>
    <p:extLst>
      <p:ext uri="{BB962C8B-B14F-4D97-AF65-F5344CB8AC3E}">
        <p14:creationId xmlns:p14="http://schemas.microsoft.com/office/powerpoint/2010/main" val="21303247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ECEE-0AE1-4B3A-8EAB-FE3807EB8BA0}"/>
              </a:ext>
            </a:extLst>
          </p:cNvPr>
          <p:cNvSpPr>
            <a:spLocks noGrp="1"/>
          </p:cNvSpPr>
          <p:nvPr>
            <p:ph type="title"/>
          </p:nvPr>
        </p:nvSpPr>
        <p:spPr/>
        <p:txBody>
          <a:bodyPr/>
          <a:lstStyle/>
          <a:p>
            <a:r>
              <a:rPr lang="en-US" dirty="0"/>
              <a:t>EANS “Public Control” Standard</a:t>
            </a:r>
          </a:p>
        </p:txBody>
      </p:sp>
      <p:sp>
        <p:nvSpPr>
          <p:cNvPr id="3" name="Content Placeholder 2">
            <a:extLst>
              <a:ext uri="{FF2B5EF4-FFF2-40B4-BE49-F238E27FC236}">
                <a16:creationId xmlns:a16="http://schemas.microsoft.com/office/drawing/2014/main" id="{E806D774-CA80-4D15-B49D-58105BBC8AF6}"/>
              </a:ext>
            </a:extLst>
          </p:cNvPr>
          <p:cNvSpPr>
            <a:spLocks noGrp="1"/>
          </p:cNvSpPr>
          <p:nvPr>
            <p:ph idx="1"/>
          </p:nvPr>
        </p:nvSpPr>
        <p:spPr>
          <a:xfrm>
            <a:off x="646663" y="2083379"/>
            <a:ext cx="8954537" cy="3788640"/>
          </a:xfrm>
        </p:spPr>
        <p:txBody>
          <a:bodyPr>
            <a:normAutofit lnSpcReduction="10000"/>
          </a:bodyPr>
          <a:lstStyle/>
          <a:p>
            <a:r>
              <a:rPr lang="en-US" dirty="0"/>
              <a:t>Funds must remain under “public control”</a:t>
            </a:r>
          </a:p>
          <a:p>
            <a:r>
              <a:rPr lang="en-US" dirty="0"/>
              <a:t>Services can be provided directly or through contracts </a:t>
            </a:r>
          </a:p>
          <a:p>
            <a:pPr lvl="1"/>
            <a:r>
              <a:rPr lang="en-US" dirty="0"/>
              <a:t>Providers must be independent of private school</a:t>
            </a:r>
          </a:p>
          <a:p>
            <a:r>
              <a:rPr lang="en-US" dirty="0"/>
              <a:t>Services must be “secular, neutral, and non-ideological”</a:t>
            </a:r>
          </a:p>
          <a:p>
            <a:r>
              <a:rPr lang="en-US" dirty="0"/>
              <a:t>Funds may not be used for vouchers or scholarship programs</a:t>
            </a:r>
          </a:p>
          <a:p>
            <a:pPr lvl="1"/>
            <a:r>
              <a:rPr lang="en-US" dirty="0"/>
              <a:t>Exception: if a student received that assistance under CARES, may use funds to complete school year</a:t>
            </a:r>
          </a:p>
        </p:txBody>
      </p:sp>
      <p:sp>
        <p:nvSpPr>
          <p:cNvPr id="4" name="Footer Placeholder 3">
            <a:extLst>
              <a:ext uri="{FF2B5EF4-FFF2-40B4-BE49-F238E27FC236}">
                <a16:creationId xmlns:a16="http://schemas.microsoft.com/office/drawing/2014/main" id="{07B11CD1-262F-4DDE-9AF2-809D1B0A59C1}"/>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1D21B616-A28D-4C6B-8583-7FF5482DE860}"/>
              </a:ext>
            </a:extLst>
          </p:cNvPr>
          <p:cNvSpPr>
            <a:spLocks noGrp="1"/>
          </p:cNvSpPr>
          <p:nvPr>
            <p:ph type="sldNum" sz="quarter" idx="12"/>
          </p:nvPr>
        </p:nvSpPr>
        <p:spPr/>
        <p:txBody>
          <a:bodyPr/>
          <a:lstStyle/>
          <a:p>
            <a:fld id="{B3506361-70C8-432A-93F0-141DC7F2B02C}" type="slidenum">
              <a:rPr lang="en-US" smtClean="0"/>
              <a:pPr/>
              <a:t>137</a:t>
            </a:fld>
            <a:endParaRPr lang="en-US"/>
          </a:p>
        </p:txBody>
      </p:sp>
      <p:pic>
        <p:nvPicPr>
          <p:cNvPr id="1030" name="Picture 6" descr="Free Icon | Lock symbol for interface">
            <a:extLst>
              <a:ext uri="{FF2B5EF4-FFF2-40B4-BE49-F238E27FC236}">
                <a16:creationId xmlns:a16="http://schemas.microsoft.com/office/drawing/2014/main" id="{003D45D6-199C-4431-BD5B-5109D1D5F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2314898"/>
            <a:ext cx="2753668" cy="275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0523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F0DA6-533C-4D36-900A-68B47F7D1FA0}"/>
              </a:ext>
            </a:extLst>
          </p:cNvPr>
          <p:cNvSpPr>
            <a:spLocks noGrp="1"/>
          </p:cNvSpPr>
          <p:nvPr>
            <p:ph type="title"/>
          </p:nvPr>
        </p:nvSpPr>
        <p:spPr/>
        <p:txBody>
          <a:bodyPr/>
          <a:lstStyle/>
          <a:p>
            <a:r>
              <a:rPr lang="en-US" dirty="0"/>
              <a:t>EANS Reimbursement?</a:t>
            </a:r>
          </a:p>
        </p:txBody>
      </p:sp>
      <p:sp>
        <p:nvSpPr>
          <p:cNvPr id="3" name="Content Placeholder 2">
            <a:extLst>
              <a:ext uri="{FF2B5EF4-FFF2-40B4-BE49-F238E27FC236}">
                <a16:creationId xmlns:a16="http://schemas.microsoft.com/office/drawing/2014/main" id="{BBE42AD6-D94E-4B09-BE54-E3D1945E6029}"/>
              </a:ext>
            </a:extLst>
          </p:cNvPr>
          <p:cNvSpPr>
            <a:spLocks noGrp="1"/>
          </p:cNvSpPr>
          <p:nvPr>
            <p:ph idx="1"/>
          </p:nvPr>
        </p:nvSpPr>
        <p:spPr>
          <a:xfrm>
            <a:off x="685800" y="2002560"/>
            <a:ext cx="11125200" cy="4017240"/>
          </a:xfrm>
        </p:spPr>
        <p:txBody>
          <a:bodyPr>
            <a:normAutofit fontScale="92500"/>
          </a:bodyPr>
          <a:lstStyle/>
          <a:p>
            <a:r>
              <a:rPr lang="en-US" sz="2600" dirty="0"/>
              <a:t>Reimbursement of any allowable expenditures is allowed, </a:t>
            </a:r>
            <a:r>
              <a:rPr lang="en-US" sz="2600" b="1" u="sng" dirty="0"/>
              <a:t>except for:</a:t>
            </a:r>
            <a:endParaRPr lang="en-US" sz="2600" dirty="0"/>
          </a:p>
          <a:p>
            <a:pPr lvl="1"/>
            <a:r>
              <a:rPr lang="en-US" sz="2600" dirty="0"/>
              <a:t>Ventilation systems (portable air purification devices are eligible for reimbursement)</a:t>
            </a:r>
          </a:p>
          <a:p>
            <a:pPr lvl="1"/>
            <a:r>
              <a:rPr lang="en-US" sz="2600" dirty="0"/>
              <a:t>Training and professional development on cleaning, PPE, disease spread, etc.</a:t>
            </a:r>
          </a:p>
          <a:p>
            <a:pPr lvl="1"/>
            <a:r>
              <a:rPr lang="en-US" sz="2600" dirty="0"/>
              <a:t>Reworking instructional plans</a:t>
            </a:r>
          </a:p>
          <a:p>
            <a:pPr lvl="1"/>
            <a:r>
              <a:rPr lang="en-US" sz="2600" dirty="0"/>
              <a:t>Initiating and maintaining education and support services</a:t>
            </a:r>
          </a:p>
          <a:p>
            <a:r>
              <a:rPr lang="en-US" sz="2600" dirty="0"/>
              <a:t>Allowable for expenditures back to March 13</a:t>
            </a:r>
            <a:r>
              <a:rPr lang="en-US" sz="2600" baseline="30000" dirty="0"/>
              <a:t>th</a:t>
            </a:r>
            <a:r>
              <a:rPr lang="en-US" sz="2600" dirty="0"/>
              <a:t> </a:t>
            </a:r>
          </a:p>
          <a:p>
            <a:pPr lvl="1"/>
            <a:endParaRPr lang="en-US" dirty="0"/>
          </a:p>
        </p:txBody>
      </p:sp>
      <p:sp>
        <p:nvSpPr>
          <p:cNvPr id="4" name="Footer Placeholder 3">
            <a:extLst>
              <a:ext uri="{FF2B5EF4-FFF2-40B4-BE49-F238E27FC236}">
                <a16:creationId xmlns:a16="http://schemas.microsoft.com/office/drawing/2014/main" id="{D6FC0190-623E-4DB7-9F65-EDAAEB04B84D}"/>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244487DE-8B19-41A7-8650-EE0FBA344A41}"/>
              </a:ext>
            </a:extLst>
          </p:cNvPr>
          <p:cNvSpPr>
            <a:spLocks noGrp="1"/>
          </p:cNvSpPr>
          <p:nvPr>
            <p:ph type="sldNum" sz="quarter" idx="12"/>
          </p:nvPr>
        </p:nvSpPr>
        <p:spPr/>
        <p:txBody>
          <a:bodyPr/>
          <a:lstStyle/>
          <a:p>
            <a:fld id="{B3506361-70C8-432A-93F0-141DC7F2B02C}" type="slidenum">
              <a:rPr lang="en-US" smtClean="0"/>
              <a:pPr/>
              <a:t>138</a:t>
            </a:fld>
            <a:endParaRPr lang="en-US"/>
          </a:p>
        </p:txBody>
      </p:sp>
    </p:spTree>
    <p:extLst>
      <p:ext uri="{BB962C8B-B14F-4D97-AF65-F5344CB8AC3E}">
        <p14:creationId xmlns:p14="http://schemas.microsoft.com/office/powerpoint/2010/main" val="40305704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7D25-E2D8-402C-9420-627A19389A86}"/>
              </a:ext>
            </a:extLst>
          </p:cNvPr>
          <p:cNvSpPr>
            <a:spLocks noGrp="1"/>
          </p:cNvSpPr>
          <p:nvPr>
            <p:ph type="title"/>
          </p:nvPr>
        </p:nvSpPr>
        <p:spPr/>
        <p:txBody>
          <a:bodyPr/>
          <a:lstStyle/>
          <a:p>
            <a:r>
              <a:rPr lang="en-US" dirty="0"/>
              <a:t>Isn’t this just equitable services?</a:t>
            </a:r>
          </a:p>
        </p:txBody>
      </p:sp>
      <p:sp>
        <p:nvSpPr>
          <p:cNvPr id="3" name="Content Placeholder 2">
            <a:extLst>
              <a:ext uri="{FF2B5EF4-FFF2-40B4-BE49-F238E27FC236}">
                <a16:creationId xmlns:a16="http://schemas.microsoft.com/office/drawing/2014/main" id="{6D9002BD-1F59-486C-AF79-57EC7A717307}"/>
              </a:ext>
            </a:extLst>
          </p:cNvPr>
          <p:cNvSpPr>
            <a:spLocks noGrp="1"/>
          </p:cNvSpPr>
          <p:nvPr>
            <p:ph idx="1"/>
          </p:nvPr>
        </p:nvSpPr>
        <p:spPr>
          <a:xfrm>
            <a:off x="685800" y="1752600"/>
            <a:ext cx="10820400" cy="3619431"/>
          </a:xfrm>
        </p:spPr>
        <p:txBody>
          <a:bodyPr>
            <a:normAutofit fontScale="77500" lnSpcReduction="20000"/>
          </a:bodyPr>
          <a:lstStyle/>
          <a:p>
            <a:r>
              <a:rPr lang="en-US" sz="2800" dirty="0"/>
              <a:t>It </a:t>
            </a:r>
            <a:r>
              <a:rPr lang="en-US" sz="2800" b="1" i="1" dirty="0"/>
              <a:t>looks</a:t>
            </a:r>
            <a:r>
              <a:rPr lang="en-US" sz="2800" dirty="0"/>
              <a:t> like equitable services to schools, but some key differences:</a:t>
            </a:r>
          </a:p>
          <a:p>
            <a:pPr lvl="1"/>
            <a:r>
              <a:rPr lang="en-US" sz="2800" dirty="0"/>
              <a:t>Administered by State</a:t>
            </a:r>
          </a:p>
          <a:p>
            <a:pPr lvl="1"/>
            <a:r>
              <a:rPr lang="en-US" sz="2800" dirty="0"/>
              <a:t>No statutory requirement for consultation, appeal</a:t>
            </a:r>
          </a:p>
          <a:p>
            <a:pPr lvl="1"/>
            <a:r>
              <a:rPr lang="en-US" sz="2800" dirty="0"/>
              <a:t>No reference to Title I (and does not follow Title I allocation)</a:t>
            </a:r>
          </a:p>
          <a:p>
            <a:pPr lvl="1"/>
            <a:r>
              <a:rPr lang="en-US" sz="2800" dirty="0"/>
              <a:t>Set use of funds, with limited allowability for reimbursement</a:t>
            </a:r>
          </a:p>
          <a:p>
            <a:pPr lvl="1"/>
            <a:r>
              <a:rPr lang="en-US" sz="2800" dirty="0"/>
              <a:t>Excludes PPP recipients</a:t>
            </a:r>
          </a:p>
          <a:p>
            <a:pPr lvl="1"/>
            <a:r>
              <a:rPr lang="en-US" sz="2800" dirty="0"/>
              <a:t>Tight timeline for turnaround</a:t>
            </a:r>
          </a:p>
          <a:p>
            <a:pPr lvl="1"/>
            <a:r>
              <a:rPr lang="en-US" sz="2800" dirty="0"/>
              <a:t>Portion of GEER, not ESSER (doesn’t mirror CARES Act)</a:t>
            </a:r>
          </a:p>
          <a:p>
            <a:pPr lvl="1"/>
            <a:r>
              <a:rPr lang="en-US" sz="2800" dirty="0">
                <a:hlinkClick r:id="rId2"/>
              </a:rPr>
              <a:t>ED says </a:t>
            </a:r>
            <a:r>
              <a:rPr lang="en-US" sz="2800" dirty="0"/>
              <a:t>LEAS not required to provide equitable services under Coronabus</a:t>
            </a:r>
          </a:p>
        </p:txBody>
      </p:sp>
      <p:sp>
        <p:nvSpPr>
          <p:cNvPr id="4" name="Footer Placeholder 3">
            <a:extLst>
              <a:ext uri="{FF2B5EF4-FFF2-40B4-BE49-F238E27FC236}">
                <a16:creationId xmlns:a16="http://schemas.microsoft.com/office/drawing/2014/main" id="{80797065-F3CE-4197-B21B-A96DE67DEA15}"/>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9C251B2-F685-49D5-A3BD-FDE24FF0201E}"/>
              </a:ext>
            </a:extLst>
          </p:cNvPr>
          <p:cNvSpPr>
            <a:spLocks noGrp="1"/>
          </p:cNvSpPr>
          <p:nvPr>
            <p:ph type="sldNum" sz="quarter" idx="12"/>
          </p:nvPr>
        </p:nvSpPr>
        <p:spPr/>
        <p:txBody>
          <a:bodyPr/>
          <a:lstStyle/>
          <a:p>
            <a:fld id="{B3506361-70C8-432A-93F0-141DC7F2B02C}" type="slidenum">
              <a:rPr lang="en-US" smtClean="0"/>
              <a:pPr/>
              <a:t>139</a:t>
            </a:fld>
            <a:endParaRPr lang="en-US"/>
          </a:p>
        </p:txBody>
      </p:sp>
    </p:spTree>
    <p:extLst>
      <p:ext uri="{BB962C8B-B14F-4D97-AF65-F5344CB8AC3E}">
        <p14:creationId xmlns:p14="http://schemas.microsoft.com/office/powerpoint/2010/main" val="272092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4E65-782E-4A46-8196-79F83311BF5E}"/>
              </a:ext>
            </a:extLst>
          </p:cNvPr>
          <p:cNvSpPr>
            <a:spLocks noGrp="1"/>
          </p:cNvSpPr>
          <p:nvPr>
            <p:ph type="title"/>
          </p:nvPr>
        </p:nvSpPr>
        <p:spPr/>
        <p:txBody>
          <a:bodyPr/>
          <a:lstStyle/>
          <a:p>
            <a:r>
              <a:rPr lang="en-US" dirty="0"/>
              <a:t>Decennial Census Data Issues</a:t>
            </a:r>
          </a:p>
        </p:txBody>
      </p:sp>
      <p:sp>
        <p:nvSpPr>
          <p:cNvPr id="3" name="Content Placeholder 2">
            <a:extLst>
              <a:ext uri="{FF2B5EF4-FFF2-40B4-BE49-F238E27FC236}">
                <a16:creationId xmlns:a16="http://schemas.microsoft.com/office/drawing/2014/main" id="{0ED9A1DA-8029-4B14-B161-864D091CFFF9}"/>
              </a:ext>
            </a:extLst>
          </p:cNvPr>
          <p:cNvSpPr>
            <a:spLocks noGrp="1"/>
          </p:cNvSpPr>
          <p:nvPr>
            <p:ph idx="1"/>
          </p:nvPr>
        </p:nvSpPr>
        <p:spPr>
          <a:xfrm>
            <a:off x="521706" y="1905000"/>
            <a:ext cx="11060693" cy="4191000"/>
          </a:xfrm>
        </p:spPr>
        <p:txBody>
          <a:bodyPr>
            <a:normAutofit/>
          </a:bodyPr>
          <a:lstStyle/>
          <a:p>
            <a:r>
              <a:rPr lang="en-US" sz="2000" dirty="0"/>
              <a:t>Ending Early?</a:t>
            </a:r>
          </a:p>
          <a:p>
            <a:pPr lvl="1"/>
            <a:r>
              <a:rPr lang="en-US" sz="1800" dirty="0"/>
              <a:t>Trump administration tries to end Census count early, citing pandemic (September 2020)</a:t>
            </a:r>
          </a:p>
          <a:p>
            <a:pPr lvl="1"/>
            <a:r>
              <a:rPr lang="en-US" sz="1800" dirty="0"/>
              <a:t>Federal judges overturn attempts to end count early, order it completed (September/ October 2020)</a:t>
            </a:r>
          </a:p>
          <a:p>
            <a:pPr lvl="1"/>
            <a:r>
              <a:rPr lang="en-US" sz="1800" dirty="0"/>
              <a:t>Court cites administration for shutting down count early anyway (December 2020)</a:t>
            </a:r>
          </a:p>
          <a:p>
            <a:r>
              <a:rPr lang="en-US" sz="2000" dirty="0"/>
              <a:t>Other issues: Citizenship question</a:t>
            </a:r>
          </a:p>
          <a:p>
            <a:pPr lvl="1"/>
            <a:r>
              <a:rPr lang="en-US" sz="1800" dirty="0"/>
              <a:t>Administration said it wanted better citizenship data to help enforce Voting Rights Act</a:t>
            </a:r>
          </a:p>
          <a:p>
            <a:pPr lvl="1"/>
            <a:r>
              <a:rPr lang="en-US" sz="1800" dirty="0"/>
              <a:t>Supreme Court said no – too late in process, not a clear enough link</a:t>
            </a:r>
          </a:p>
          <a:p>
            <a:pPr lvl="1"/>
            <a:r>
              <a:rPr lang="en-US" sz="1800" dirty="0"/>
              <a:t>July 2020 – White House demands numbers excluding undocumented immigrants</a:t>
            </a:r>
          </a:p>
          <a:p>
            <a:pPr lvl="2"/>
            <a:r>
              <a:rPr lang="en-US" sz="1800" dirty="0"/>
              <a:t>Unclear if it is possible to disaggregate this data</a:t>
            </a:r>
          </a:p>
        </p:txBody>
      </p:sp>
      <p:sp>
        <p:nvSpPr>
          <p:cNvPr id="4" name="Footer Placeholder 3">
            <a:extLst>
              <a:ext uri="{FF2B5EF4-FFF2-40B4-BE49-F238E27FC236}">
                <a16:creationId xmlns:a16="http://schemas.microsoft.com/office/drawing/2014/main" id="{38EACBA8-5F25-479B-A93D-0737E8159EAC}"/>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AD7ABC62-B23B-4D7D-809E-AA8D94AA570D}"/>
              </a:ext>
            </a:extLst>
          </p:cNvPr>
          <p:cNvSpPr>
            <a:spLocks noGrp="1"/>
          </p:cNvSpPr>
          <p:nvPr>
            <p:ph type="sldNum" sz="quarter" idx="12"/>
          </p:nvPr>
        </p:nvSpPr>
        <p:spPr/>
        <p:txBody>
          <a:bodyPr/>
          <a:lstStyle/>
          <a:p>
            <a:fld id="{B3506361-70C8-432A-93F0-141DC7F2B02C}" type="slidenum">
              <a:rPr lang="en-US" smtClean="0"/>
              <a:pPr/>
              <a:t>14</a:t>
            </a:fld>
            <a:endParaRPr lang="en-US"/>
          </a:p>
        </p:txBody>
      </p:sp>
    </p:spTree>
    <p:extLst>
      <p:ext uri="{BB962C8B-B14F-4D97-AF65-F5344CB8AC3E}">
        <p14:creationId xmlns:p14="http://schemas.microsoft.com/office/powerpoint/2010/main" val="227150865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7D25-E2D8-402C-9420-627A19389A86}"/>
              </a:ext>
            </a:extLst>
          </p:cNvPr>
          <p:cNvSpPr>
            <a:spLocks noGrp="1"/>
          </p:cNvSpPr>
          <p:nvPr>
            <p:ph type="title"/>
          </p:nvPr>
        </p:nvSpPr>
        <p:spPr/>
        <p:txBody>
          <a:bodyPr/>
          <a:lstStyle/>
          <a:p>
            <a:r>
              <a:rPr lang="en-US" dirty="0"/>
              <a:t>Isn’t this just equitable services?</a:t>
            </a:r>
          </a:p>
        </p:txBody>
      </p:sp>
      <p:sp>
        <p:nvSpPr>
          <p:cNvPr id="3" name="Content Placeholder 2">
            <a:extLst>
              <a:ext uri="{FF2B5EF4-FFF2-40B4-BE49-F238E27FC236}">
                <a16:creationId xmlns:a16="http://schemas.microsoft.com/office/drawing/2014/main" id="{6D9002BD-1F59-486C-AF79-57EC7A717307}"/>
              </a:ext>
            </a:extLst>
          </p:cNvPr>
          <p:cNvSpPr>
            <a:spLocks noGrp="1"/>
          </p:cNvSpPr>
          <p:nvPr>
            <p:ph idx="1"/>
          </p:nvPr>
        </p:nvSpPr>
        <p:spPr>
          <a:xfrm>
            <a:off x="609600" y="1935180"/>
            <a:ext cx="8763000" cy="4237020"/>
          </a:xfrm>
        </p:spPr>
        <p:txBody>
          <a:bodyPr>
            <a:normAutofit fontScale="92500" lnSpcReduction="20000"/>
          </a:bodyPr>
          <a:lstStyle/>
          <a:p>
            <a:r>
              <a:rPr lang="en-US" sz="3000" dirty="0"/>
              <a:t>Similarities that will be confusing/misleading:</a:t>
            </a:r>
          </a:p>
          <a:p>
            <a:pPr lvl="1"/>
            <a:r>
              <a:rPr lang="en-US" sz="2600" dirty="0"/>
              <a:t>Similar allowable activities to public schools</a:t>
            </a:r>
          </a:p>
          <a:p>
            <a:pPr lvl="1"/>
            <a:r>
              <a:rPr lang="en-US" sz="2600" dirty="0"/>
              <a:t>“public control” and “secular/neutral/nonideological” requirements	</a:t>
            </a:r>
          </a:p>
          <a:p>
            <a:pPr lvl="2"/>
            <a:r>
              <a:rPr lang="en-US" sz="2600" dirty="0"/>
              <a:t>Contractor requirements mirror Title I equitable services guidance</a:t>
            </a:r>
          </a:p>
          <a:p>
            <a:pPr lvl="1"/>
            <a:r>
              <a:rPr lang="en-US" sz="2600" dirty="0"/>
              <a:t>“We got equitable services last time!”</a:t>
            </a:r>
          </a:p>
          <a:p>
            <a:pPr lvl="1"/>
            <a:endParaRPr lang="en-US" sz="2600" dirty="0"/>
          </a:p>
          <a:p>
            <a:r>
              <a:rPr lang="en-US" sz="3000" dirty="0"/>
              <a:t>High likelihood of confusion!</a:t>
            </a:r>
          </a:p>
          <a:p>
            <a:pPr lvl="1"/>
            <a:endParaRPr lang="en-US" dirty="0"/>
          </a:p>
          <a:p>
            <a:pPr lvl="1" algn="r"/>
            <a:endParaRPr lang="en-US" dirty="0"/>
          </a:p>
        </p:txBody>
      </p:sp>
      <p:sp>
        <p:nvSpPr>
          <p:cNvPr id="4" name="Footer Placeholder 3">
            <a:extLst>
              <a:ext uri="{FF2B5EF4-FFF2-40B4-BE49-F238E27FC236}">
                <a16:creationId xmlns:a16="http://schemas.microsoft.com/office/drawing/2014/main" id="{80797065-F3CE-4197-B21B-A96DE67DEA15}"/>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9C251B2-F685-49D5-A3BD-FDE24FF0201E}"/>
              </a:ext>
            </a:extLst>
          </p:cNvPr>
          <p:cNvSpPr>
            <a:spLocks noGrp="1"/>
          </p:cNvSpPr>
          <p:nvPr>
            <p:ph type="sldNum" sz="quarter" idx="12"/>
          </p:nvPr>
        </p:nvSpPr>
        <p:spPr/>
        <p:txBody>
          <a:bodyPr/>
          <a:lstStyle/>
          <a:p>
            <a:fld id="{B3506361-70C8-432A-93F0-141DC7F2B02C}" type="slidenum">
              <a:rPr lang="en-US" smtClean="0"/>
              <a:pPr/>
              <a:t>140</a:t>
            </a:fld>
            <a:endParaRPr lang="en-US"/>
          </a:p>
        </p:txBody>
      </p:sp>
      <p:pic>
        <p:nvPicPr>
          <p:cNvPr id="8196" name="Picture 4" descr="White Duck transparent PNG - StickPNG">
            <a:extLst>
              <a:ext uri="{FF2B5EF4-FFF2-40B4-BE49-F238E27FC236}">
                <a16:creationId xmlns:a16="http://schemas.microsoft.com/office/drawing/2014/main" id="{37EC189A-DF66-42DC-BA65-1D73120FFF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486230" y="1904700"/>
            <a:ext cx="3674709" cy="474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5167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6803-A2F9-48A9-B492-15D2CC0A8816}"/>
              </a:ext>
            </a:extLst>
          </p:cNvPr>
          <p:cNvSpPr>
            <a:spLocks noGrp="1"/>
          </p:cNvSpPr>
          <p:nvPr>
            <p:ph type="title"/>
          </p:nvPr>
        </p:nvSpPr>
        <p:spPr/>
        <p:txBody>
          <a:bodyPr/>
          <a:lstStyle/>
          <a:p>
            <a:r>
              <a:rPr lang="en-US" dirty="0"/>
              <a:t>EANS Timeline</a:t>
            </a:r>
          </a:p>
        </p:txBody>
      </p:sp>
      <p:graphicFrame>
        <p:nvGraphicFramePr>
          <p:cNvPr id="6" name="Content Placeholder 5">
            <a:extLst>
              <a:ext uri="{FF2B5EF4-FFF2-40B4-BE49-F238E27FC236}">
                <a16:creationId xmlns:a16="http://schemas.microsoft.com/office/drawing/2014/main" id="{4BC6E781-4025-460F-B79B-B725CEFC4252}"/>
              </a:ext>
            </a:extLst>
          </p:cNvPr>
          <p:cNvGraphicFramePr>
            <a:graphicFrameLocks noGrp="1"/>
          </p:cNvGraphicFramePr>
          <p:nvPr>
            <p:ph idx="1"/>
          </p:nvPr>
        </p:nvGraphicFramePr>
        <p:xfrm>
          <a:off x="342900" y="2133600"/>
          <a:ext cx="11506200" cy="331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7F432E0E-8603-4B84-939B-28A753463B6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B92F6282-A847-4462-8A29-66B8AE3362E4}"/>
              </a:ext>
            </a:extLst>
          </p:cNvPr>
          <p:cNvSpPr>
            <a:spLocks noGrp="1"/>
          </p:cNvSpPr>
          <p:nvPr>
            <p:ph type="sldNum" sz="quarter" idx="12"/>
          </p:nvPr>
        </p:nvSpPr>
        <p:spPr/>
        <p:txBody>
          <a:bodyPr/>
          <a:lstStyle/>
          <a:p>
            <a:fld id="{B3506361-70C8-432A-93F0-141DC7F2B02C}" type="slidenum">
              <a:rPr lang="en-US" smtClean="0"/>
              <a:pPr/>
              <a:t>141</a:t>
            </a:fld>
            <a:endParaRPr lang="en-US"/>
          </a:p>
        </p:txBody>
      </p:sp>
      <p:pic>
        <p:nvPicPr>
          <p:cNvPr id="1028" name="Picture 4">
            <a:extLst>
              <a:ext uri="{FF2B5EF4-FFF2-40B4-BE49-F238E27FC236}">
                <a16:creationId xmlns:a16="http://schemas.microsoft.com/office/drawing/2014/main" id="{0152CB59-C584-4F1B-B016-6CAFACACB3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705600" y="2743200"/>
            <a:ext cx="2942871" cy="181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345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6767-5536-49EC-8262-F6332A1A587F}"/>
              </a:ext>
            </a:extLst>
          </p:cNvPr>
          <p:cNvSpPr>
            <a:spLocks noGrp="1"/>
          </p:cNvSpPr>
          <p:nvPr>
            <p:ph type="title"/>
          </p:nvPr>
        </p:nvSpPr>
        <p:spPr/>
        <p:txBody>
          <a:bodyPr/>
          <a:lstStyle/>
          <a:p>
            <a:r>
              <a:rPr lang="en-US" dirty="0"/>
              <a:t>ESSER, Part 2</a:t>
            </a:r>
          </a:p>
        </p:txBody>
      </p:sp>
      <p:sp>
        <p:nvSpPr>
          <p:cNvPr id="3" name="Content Placeholder 2">
            <a:extLst>
              <a:ext uri="{FF2B5EF4-FFF2-40B4-BE49-F238E27FC236}">
                <a16:creationId xmlns:a16="http://schemas.microsoft.com/office/drawing/2014/main" id="{EE612CDB-87EB-4690-A3D6-C24E232D6F06}"/>
              </a:ext>
            </a:extLst>
          </p:cNvPr>
          <p:cNvSpPr>
            <a:spLocks noGrp="1"/>
          </p:cNvSpPr>
          <p:nvPr>
            <p:ph idx="1"/>
          </p:nvPr>
        </p:nvSpPr>
        <p:spPr>
          <a:xfrm>
            <a:off x="914400" y="1752600"/>
            <a:ext cx="10668000" cy="4017241"/>
          </a:xfrm>
        </p:spPr>
        <p:txBody>
          <a:bodyPr>
            <a:normAutofit fontScale="92500" lnSpcReduction="20000"/>
          </a:bodyPr>
          <a:lstStyle/>
          <a:p>
            <a:r>
              <a:rPr lang="en-US" sz="2800" dirty="0"/>
              <a:t>$54.3 billion for Elementary and Secondary School Education Relief Fund</a:t>
            </a:r>
          </a:p>
          <a:p>
            <a:pPr lvl="1"/>
            <a:r>
              <a:rPr lang="en-US" sz="2400" dirty="0"/>
              <a:t>Allocated to all States with an approved CARES Act application according to relative shares of Title I</a:t>
            </a:r>
          </a:p>
          <a:p>
            <a:pPr lvl="1"/>
            <a:r>
              <a:rPr lang="en-US" sz="2400" dirty="0"/>
              <a:t>States must subgrant at least 90% of funds to LEAs (including charter LEAs) based on share of Title I</a:t>
            </a:r>
          </a:p>
          <a:p>
            <a:pPr lvl="2"/>
            <a:r>
              <a:rPr lang="en-US" sz="2400" dirty="0"/>
              <a:t>May reserve up to 0.5% for administrative costs, 9.5+% for State-level expenditures</a:t>
            </a:r>
          </a:p>
          <a:p>
            <a:pPr lvl="1"/>
            <a:r>
              <a:rPr lang="en-US" sz="2400" dirty="0"/>
              <a:t>State must allocate funds within one year (ED: “award” = subgrant to LEA)</a:t>
            </a:r>
          </a:p>
        </p:txBody>
      </p:sp>
      <p:sp>
        <p:nvSpPr>
          <p:cNvPr id="4" name="Footer Placeholder 3">
            <a:extLst>
              <a:ext uri="{FF2B5EF4-FFF2-40B4-BE49-F238E27FC236}">
                <a16:creationId xmlns:a16="http://schemas.microsoft.com/office/drawing/2014/main" id="{CE73402E-8D00-41F0-A861-2655C263C4F2}"/>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87F71F2A-C07B-4012-AF35-C327ABB81B68}"/>
              </a:ext>
            </a:extLst>
          </p:cNvPr>
          <p:cNvSpPr>
            <a:spLocks noGrp="1"/>
          </p:cNvSpPr>
          <p:nvPr>
            <p:ph type="sldNum" sz="quarter" idx="12"/>
          </p:nvPr>
        </p:nvSpPr>
        <p:spPr/>
        <p:txBody>
          <a:bodyPr/>
          <a:lstStyle/>
          <a:p>
            <a:fld id="{B3506361-70C8-432A-93F0-141DC7F2B02C}" type="slidenum">
              <a:rPr lang="en-US" smtClean="0"/>
              <a:pPr/>
              <a:t>142</a:t>
            </a:fld>
            <a:endParaRPr lang="en-US"/>
          </a:p>
        </p:txBody>
      </p:sp>
    </p:spTree>
    <p:extLst>
      <p:ext uri="{BB962C8B-B14F-4D97-AF65-F5344CB8AC3E}">
        <p14:creationId xmlns:p14="http://schemas.microsoft.com/office/powerpoint/2010/main" val="27229563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D44A-C16A-4C5C-BAD4-7D377CC11F7D}"/>
              </a:ext>
            </a:extLst>
          </p:cNvPr>
          <p:cNvSpPr>
            <a:spLocks noGrp="1"/>
          </p:cNvSpPr>
          <p:nvPr>
            <p:ph type="title"/>
          </p:nvPr>
        </p:nvSpPr>
        <p:spPr/>
        <p:txBody>
          <a:bodyPr/>
          <a:lstStyle/>
          <a:p>
            <a:r>
              <a:rPr lang="en-US" dirty="0"/>
              <a:t>ESSER 2 Allowable Uses of funds </a:t>
            </a:r>
          </a:p>
        </p:txBody>
      </p:sp>
      <p:sp>
        <p:nvSpPr>
          <p:cNvPr id="3" name="Content Placeholder 2">
            <a:extLst>
              <a:ext uri="{FF2B5EF4-FFF2-40B4-BE49-F238E27FC236}">
                <a16:creationId xmlns:a16="http://schemas.microsoft.com/office/drawing/2014/main" id="{5F2C2580-CF6B-4673-A4C8-7D1FDA60E039}"/>
              </a:ext>
            </a:extLst>
          </p:cNvPr>
          <p:cNvSpPr>
            <a:spLocks noGrp="1"/>
          </p:cNvSpPr>
          <p:nvPr>
            <p:ph idx="1"/>
          </p:nvPr>
        </p:nvSpPr>
        <p:spPr>
          <a:xfrm>
            <a:off x="609600" y="1905000"/>
            <a:ext cx="11201400" cy="4343400"/>
          </a:xfrm>
        </p:spPr>
        <p:txBody>
          <a:bodyPr>
            <a:normAutofit lnSpcReduction="10000"/>
          </a:bodyPr>
          <a:lstStyle/>
          <a:p>
            <a:pPr marL="457200" indent="-457200">
              <a:buFont typeface="+mj-lt"/>
              <a:buAutoNum type="arabicPeriod"/>
            </a:pPr>
            <a:r>
              <a:rPr lang="en-US" dirty="0"/>
              <a:t>Any activity allowed under ESEA, IDEA, AEFLA, Perkins, or McKinney-Vento Title VIIB</a:t>
            </a:r>
          </a:p>
          <a:p>
            <a:pPr marL="457200" indent="-457200">
              <a:buFont typeface="+mj-lt"/>
              <a:buAutoNum type="arabicPeriod"/>
            </a:pPr>
            <a:r>
              <a:rPr lang="en-US" dirty="0"/>
              <a:t>Coordination of preparedness and response efforts with State, local, Tribal, and territorial public health departments</a:t>
            </a:r>
          </a:p>
          <a:p>
            <a:pPr marL="457200" indent="-457200">
              <a:buFont typeface="+mj-lt"/>
              <a:buAutoNum type="arabicPeriod"/>
            </a:pPr>
            <a:r>
              <a:rPr lang="en-US" dirty="0"/>
              <a:t>Providing principals and others school leaders with the resources necessary to address the needs of their individual schools.</a:t>
            </a:r>
          </a:p>
          <a:p>
            <a:pPr marL="457200" indent="-457200">
              <a:buFont typeface="+mj-lt"/>
              <a:buAutoNum type="arabicPeriod"/>
            </a:pPr>
            <a:r>
              <a:rPr lang="en-US" dirty="0"/>
              <a:t>Activities to address the unique needs of low-income children or students, children with disabilities, English learners, racial and ethnic minorities, students experiencing homelessness, and foster care youth</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Footer Placeholder 3">
            <a:extLst>
              <a:ext uri="{FF2B5EF4-FFF2-40B4-BE49-F238E27FC236}">
                <a16:creationId xmlns:a16="http://schemas.microsoft.com/office/drawing/2014/main" id="{2CCD8622-9377-4EDB-BE90-F402F3E5F109}"/>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9E5450D-9DF0-4ECE-A5F8-CB669160D4FC}"/>
              </a:ext>
            </a:extLst>
          </p:cNvPr>
          <p:cNvSpPr>
            <a:spLocks noGrp="1"/>
          </p:cNvSpPr>
          <p:nvPr>
            <p:ph type="sldNum" sz="quarter" idx="12"/>
          </p:nvPr>
        </p:nvSpPr>
        <p:spPr/>
        <p:txBody>
          <a:bodyPr/>
          <a:lstStyle/>
          <a:p>
            <a:fld id="{B3506361-70C8-432A-93F0-141DC7F2B02C}" type="slidenum">
              <a:rPr lang="en-US" smtClean="0"/>
              <a:pPr/>
              <a:t>143</a:t>
            </a:fld>
            <a:endParaRPr lang="en-US"/>
          </a:p>
        </p:txBody>
      </p:sp>
    </p:spTree>
    <p:extLst>
      <p:ext uri="{BB962C8B-B14F-4D97-AF65-F5344CB8AC3E}">
        <p14:creationId xmlns:p14="http://schemas.microsoft.com/office/powerpoint/2010/main" val="41138570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D44A-C16A-4C5C-BAD4-7D377CC11F7D}"/>
              </a:ext>
            </a:extLst>
          </p:cNvPr>
          <p:cNvSpPr>
            <a:spLocks noGrp="1"/>
          </p:cNvSpPr>
          <p:nvPr>
            <p:ph type="title"/>
          </p:nvPr>
        </p:nvSpPr>
        <p:spPr/>
        <p:txBody>
          <a:bodyPr/>
          <a:lstStyle/>
          <a:p>
            <a:r>
              <a:rPr lang="en-US" dirty="0"/>
              <a:t>ESSER 2 Allowable Uses of funds </a:t>
            </a:r>
          </a:p>
        </p:txBody>
      </p:sp>
      <p:sp>
        <p:nvSpPr>
          <p:cNvPr id="3" name="Content Placeholder 2">
            <a:extLst>
              <a:ext uri="{FF2B5EF4-FFF2-40B4-BE49-F238E27FC236}">
                <a16:creationId xmlns:a16="http://schemas.microsoft.com/office/drawing/2014/main" id="{5F2C2580-CF6B-4673-A4C8-7D1FDA60E039}"/>
              </a:ext>
            </a:extLst>
          </p:cNvPr>
          <p:cNvSpPr>
            <a:spLocks noGrp="1"/>
          </p:cNvSpPr>
          <p:nvPr>
            <p:ph idx="1"/>
          </p:nvPr>
        </p:nvSpPr>
        <p:spPr>
          <a:xfrm>
            <a:off x="609600" y="1828800"/>
            <a:ext cx="11201400" cy="4343400"/>
          </a:xfrm>
        </p:spPr>
        <p:txBody>
          <a:bodyPr>
            <a:normAutofit fontScale="92500" lnSpcReduction="10000"/>
          </a:bodyPr>
          <a:lstStyle/>
          <a:p>
            <a:pPr marL="457200" indent="-457200">
              <a:buFont typeface="+mj-lt"/>
              <a:buAutoNum type="arabicPeriod" startAt="5"/>
            </a:pPr>
            <a:r>
              <a:rPr lang="en-US" dirty="0"/>
              <a:t>Developing and implementing procedures and systems to improve the preparedness and response efforts of local educational agencies </a:t>
            </a:r>
          </a:p>
          <a:p>
            <a:pPr marL="457200" indent="-457200">
              <a:buFont typeface="+mj-lt"/>
              <a:buAutoNum type="arabicPeriod" startAt="5"/>
            </a:pPr>
            <a:r>
              <a:rPr lang="en-US" dirty="0"/>
              <a:t>Training and professional development for staff of the local educational agency on sanitation and minimizing the spread of infectious diseases</a:t>
            </a:r>
          </a:p>
          <a:p>
            <a:pPr marL="457200" indent="-457200">
              <a:buFont typeface="+mj-lt"/>
              <a:buAutoNum type="arabicPeriod" startAt="5"/>
            </a:pPr>
            <a:r>
              <a:rPr lang="en-US" dirty="0"/>
              <a:t>Purchasing sanitization and cleaning supplies for LEA-operated buildings</a:t>
            </a:r>
          </a:p>
          <a:p>
            <a:pPr marL="457200" indent="-457200">
              <a:buFont typeface="+mj-lt"/>
              <a:buAutoNum type="arabicPeriod" startAt="5"/>
            </a:pPr>
            <a:r>
              <a:rPr lang="en-US" dirty="0"/>
              <a:t>Planning for and coordinating during long-term closures, including for how to provide meals to eligible students, how to provide technology for online learning to all students, how to provide guidance for carrying out requirements under the IDEA and ensuring other educational services can continue to be provided </a:t>
            </a:r>
          </a:p>
          <a:p>
            <a:pPr marL="457200" indent="-457200">
              <a:buFont typeface="+mj-lt"/>
              <a:buAutoNum type="arabicPeriod" startAt="5"/>
            </a:pPr>
            <a:endParaRPr lang="en-US" dirty="0"/>
          </a:p>
          <a:p>
            <a:pPr marL="457200" indent="-457200">
              <a:buFont typeface="+mj-lt"/>
              <a:buAutoNum type="arabicPeriod" startAt="5"/>
            </a:pPr>
            <a:endParaRPr lang="en-US" dirty="0"/>
          </a:p>
        </p:txBody>
      </p:sp>
      <p:sp>
        <p:nvSpPr>
          <p:cNvPr id="4" name="Footer Placeholder 3">
            <a:extLst>
              <a:ext uri="{FF2B5EF4-FFF2-40B4-BE49-F238E27FC236}">
                <a16:creationId xmlns:a16="http://schemas.microsoft.com/office/drawing/2014/main" id="{2CCD8622-9377-4EDB-BE90-F402F3E5F109}"/>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9E5450D-9DF0-4ECE-A5F8-CB669160D4FC}"/>
              </a:ext>
            </a:extLst>
          </p:cNvPr>
          <p:cNvSpPr>
            <a:spLocks noGrp="1"/>
          </p:cNvSpPr>
          <p:nvPr>
            <p:ph type="sldNum" sz="quarter" idx="12"/>
          </p:nvPr>
        </p:nvSpPr>
        <p:spPr/>
        <p:txBody>
          <a:bodyPr/>
          <a:lstStyle/>
          <a:p>
            <a:fld id="{B3506361-70C8-432A-93F0-141DC7F2B02C}" type="slidenum">
              <a:rPr lang="en-US" smtClean="0"/>
              <a:pPr/>
              <a:t>144</a:t>
            </a:fld>
            <a:endParaRPr lang="en-US"/>
          </a:p>
        </p:txBody>
      </p:sp>
    </p:spTree>
    <p:extLst>
      <p:ext uri="{BB962C8B-B14F-4D97-AF65-F5344CB8AC3E}">
        <p14:creationId xmlns:p14="http://schemas.microsoft.com/office/powerpoint/2010/main" val="42085929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D44A-C16A-4C5C-BAD4-7D377CC11F7D}"/>
              </a:ext>
            </a:extLst>
          </p:cNvPr>
          <p:cNvSpPr>
            <a:spLocks noGrp="1"/>
          </p:cNvSpPr>
          <p:nvPr>
            <p:ph type="title"/>
          </p:nvPr>
        </p:nvSpPr>
        <p:spPr/>
        <p:txBody>
          <a:bodyPr/>
          <a:lstStyle/>
          <a:p>
            <a:r>
              <a:rPr lang="en-US" dirty="0"/>
              <a:t>ESSER 2 Allowable Uses of funds </a:t>
            </a:r>
          </a:p>
        </p:txBody>
      </p:sp>
      <p:sp>
        <p:nvSpPr>
          <p:cNvPr id="3" name="Content Placeholder 2">
            <a:extLst>
              <a:ext uri="{FF2B5EF4-FFF2-40B4-BE49-F238E27FC236}">
                <a16:creationId xmlns:a16="http://schemas.microsoft.com/office/drawing/2014/main" id="{5F2C2580-CF6B-4673-A4C8-7D1FDA60E039}"/>
              </a:ext>
            </a:extLst>
          </p:cNvPr>
          <p:cNvSpPr>
            <a:spLocks noGrp="1"/>
          </p:cNvSpPr>
          <p:nvPr>
            <p:ph idx="1"/>
          </p:nvPr>
        </p:nvSpPr>
        <p:spPr>
          <a:xfrm>
            <a:off x="609600" y="1905000"/>
            <a:ext cx="11201400" cy="4343400"/>
          </a:xfrm>
        </p:spPr>
        <p:txBody>
          <a:bodyPr>
            <a:normAutofit/>
          </a:bodyPr>
          <a:lstStyle/>
          <a:p>
            <a:pPr marL="457200" indent="-457200">
              <a:buFont typeface="+mj-lt"/>
              <a:buAutoNum type="arabicPeriod" startAt="9"/>
            </a:pPr>
            <a:r>
              <a:rPr lang="en-US" dirty="0"/>
              <a:t>Purchasing educational technology (including hardware, software, and connectivity)that aids in regular and substantive educational interaction, including assistive technology</a:t>
            </a:r>
          </a:p>
          <a:p>
            <a:pPr marL="457200" indent="-457200">
              <a:buFont typeface="+mj-lt"/>
              <a:buAutoNum type="arabicPeriod" startAt="9"/>
            </a:pPr>
            <a:r>
              <a:rPr lang="en-US" dirty="0"/>
              <a:t>Providing mental health services and supports</a:t>
            </a:r>
          </a:p>
          <a:p>
            <a:pPr marL="457200" indent="-457200">
              <a:buFont typeface="+mj-lt"/>
              <a:buAutoNum type="arabicPeriod" startAt="9"/>
            </a:pPr>
            <a:r>
              <a:rPr lang="en-US" dirty="0"/>
              <a:t>Planning and implementing activities related to summer learning and supplemental afterschool programs</a:t>
            </a:r>
          </a:p>
          <a:p>
            <a:pPr marL="457200" indent="-457200">
              <a:buFont typeface="+mj-lt"/>
              <a:buAutoNum type="arabicPeriod" startAt="9"/>
            </a:pPr>
            <a:endParaRPr lang="en-US" dirty="0"/>
          </a:p>
          <a:p>
            <a:pPr marL="457200" indent="-457200">
              <a:buFont typeface="+mj-lt"/>
              <a:buAutoNum type="arabicPeriod" startAt="9"/>
            </a:pPr>
            <a:endParaRPr lang="en-US" dirty="0"/>
          </a:p>
        </p:txBody>
      </p:sp>
      <p:sp>
        <p:nvSpPr>
          <p:cNvPr id="4" name="Footer Placeholder 3">
            <a:extLst>
              <a:ext uri="{FF2B5EF4-FFF2-40B4-BE49-F238E27FC236}">
                <a16:creationId xmlns:a16="http://schemas.microsoft.com/office/drawing/2014/main" id="{2CCD8622-9377-4EDB-BE90-F402F3E5F109}"/>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9E5450D-9DF0-4ECE-A5F8-CB669160D4FC}"/>
              </a:ext>
            </a:extLst>
          </p:cNvPr>
          <p:cNvSpPr>
            <a:spLocks noGrp="1"/>
          </p:cNvSpPr>
          <p:nvPr>
            <p:ph type="sldNum" sz="quarter" idx="12"/>
          </p:nvPr>
        </p:nvSpPr>
        <p:spPr/>
        <p:txBody>
          <a:bodyPr/>
          <a:lstStyle/>
          <a:p>
            <a:fld id="{B3506361-70C8-432A-93F0-141DC7F2B02C}" type="slidenum">
              <a:rPr lang="en-US" smtClean="0"/>
              <a:pPr/>
              <a:t>145</a:t>
            </a:fld>
            <a:endParaRPr lang="en-US"/>
          </a:p>
        </p:txBody>
      </p:sp>
    </p:spTree>
    <p:extLst>
      <p:ext uri="{BB962C8B-B14F-4D97-AF65-F5344CB8AC3E}">
        <p14:creationId xmlns:p14="http://schemas.microsoft.com/office/powerpoint/2010/main" val="89871558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D44A-C16A-4C5C-BAD4-7D377CC11F7D}"/>
              </a:ext>
            </a:extLst>
          </p:cNvPr>
          <p:cNvSpPr>
            <a:spLocks noGrp="1"/>
          </p:cNvSpPr>
          <p:nvPr>
            <p:ph type="title"/>
          </p:nvPr>
        </p:nvSpPr>
        <p:spPr/>
        <p:txBody>
          <a:bodyPr/>
          <a:lstStyle/>
          <a:p>
            <a:r>
              <a:rPr lang="en-US" dirty="0"/>
              <a:t>ESSER 2 Allowable Uses of funds </a:t>
            </a:r>
          </a:p>
        </p:txBody>
      </p:sp>
      <p:sp>
        <p:nvSpPr>
          <p:cNvPr id="3" name="Content Placeholder 2">
            <a:extLst>
              <a:ext uri="{FF2B5EF4-FFF2-40B4-BE49-F238E27FC236}">
                <a16:creationId xmlns:a16="http://schemas.microsoft.com/office/drawing/2014/main" id="{5F2C2580-CF6B-4673-A4C8-7D1FDA60E039}"/>
              </a:ext>
            </a:extLst>
          </p:cNvPr>
          <p:cNvSpPr>
            <a:spLocks noGrp="1"/>
          </p:cNvSpPr>
          <p:nvPr>
            <p:ph idx="1"/>
          </p:nvPr>
        </p:nvSpPr>
        <p:spPr>
          <a:xfrm>
            <a:off x="609600" y="1905000"/>
            <a:ext cx="11353800" cy="4343400"/>
          </a:xfrm>
        </p:spPr>
        <p:txBody>
          <a:bodyPr>
            <a:normAutofit fontScale="92500"/>
          </a:bodyPr>
          <a:lstStyle/>
          <a:p>
            <a:pPr marL="457200" indent="-457200">
              <a:buFont typeface="+mj-lt"/>
              <a:buAutoNum type="arabicPeriod" startAt="12"/>
            </a:pPr>
            <a:r>
              <a:rPr lang="en-US" dirty="0"/>
              <a:t>Addressing learning loss among students, including low-income students, children with disabilities, English learners, racial and ethnic minorities, students experiencing homelessness, and children and youth in foster care… including by</a:t>
            </a:r>
          </a:p>
          <a:p>
            <a:pPr marL="914400" lvl="1" indent="-457200">
              <a:buFont typeface="+mj-lt"/>
              <a:buAutoNum type="alphaUcPeriod"/>
            </a:pPr>
            <a:r>
              <a:rPr lang="en-US" dirty="0"/>
              <a:t>Administering and using high-quality assessments that are valid and reliable</a:t>
            </a:r>
          </a:p>
          <a:p>
            <a:pPr marL="914400" lvl="1" indent="-457200">
              <a:buFont typeface="+mj-lt"/>
              <a:buAutoNum type="alphaUcPeriod"/>
            </a:pPr>
            <a:r>
              <a:rPr lang="en-US" dirty="0"/>
              <a:t>Implementing evidence-based activities to meet comprehensive needs of students</a:t>
            </a:r>
          </a:p>
          <a:p>
            <a:pPr marL="914400" lvl="1" indent="-457200">
              <a:buFont typeface="+mj-lt"/>
              <a:buAutoNum type="alphaUcPeriod"/>
            </a:pPr>
            <a:r>
              <a:rPr lang="en-US" dirty="0"/>
              <a:t>Providing information and assistance to parents and families on how they can effectively support students</a:t>
            </a:r>
          </a:p>
          <a:p>
            <a:pPr marL="914400" lvl="1" indent="-457200">
              <a:buFont typeface="+mj-lt"/>
              <a:buAutoNum type="alphaUcPeriod"/>
            </a:pPr>
            <a:r>
              <a:rPr lang="en-US" dirty="0"/>
              <a:t>Tracking student attendance and improving student engagement in distance education</a:t>
            </a:r>
          </a:p>
          <a:p>
            <a:pPr marL="457200" indent="-457200">
              <a:buFont typeface="+mj-lt"/>
              <a:buAutoNum type="arabicPeriod" startAt="12"/>
            </a:pPr>
            <a:endParaRPr lang="en-US" dirty="0"/>
          </a:p>
          <a:p>
            <a:pPr marL="457200" indent="-457200">
              <a:buFont typeface="+mj-lt"/>
              <a:buAutoNum type="arabicPeriod" startAt="12"/>
            </a:pPr>
            <a:endParaRPr lang="en-US" dirty="0"/>
          </a:p>
        </p:txBody>
      </p:sp>
      <p:sp>
        <p:nvSpPr>
          <p:cNvPr id="4" name="Footer Placeholder 3">
            <a:extLst>
              <a:ext uri="{FF2B5EF4-FFF2-40B4-BE49-F238E27FC236}">
                <a16:creationId xmlns:a16="http://schemas.microsoft.com/office/drawing/2014/main" id="{2CCD8622-9377-4EDB-BE90-F402F3E5F109}"/>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9E5450D-9DF0-4ECE-A5F8-CB669160D4FC}"/>
              </a:ext>
            </a:extLst>
          </p:cNvPr>
          <p:cNvSpPr>
            <a:spLocks noGrp="1"/>
          </p:cNvSpPr>
          <p:nvPr>
            <p:ph type="sldNum" sz="quarter" idx="12"/>
          </p:nvPr>
        </p:nvSpPr>
        <p:spPr/>
        <p:txBody>
          <a:bodyPr/>
          <a:lstStyle/>
          <a:p>
            <a:fld id="{B3506361-70C8-432A-93F0-141DC7F2B02C}" type="slidenum">
              <a:rPr lang="en-US" smtClean="0"/>
              <a:pPr/>
              <a:t>146</a:t>
            </a:fld>
            <a:endParaRPr lang="en-US"/>
          </a:p>
        </p:txBody>
      </p:sp>
      <p:pic>
        <p:nvPicPr>
          <p:cNvPr id="11268" name="Picture 4" descr="New Icon by GOD-TheSupreme on DeviantArt">
            <a:extLst>
              <a:ext uri="{FF2B5EF4-FFF2-40B4-BE49-F238E27FC236}">
                <a16:creationId xmlns:a16="http://schemas.microsoft.com/office/drawing/2014/main" id="{CFB9DA57-8753-404F-9299-DFDE9B209C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6912" y="168867"/>
            <a:ext cx="1730829" cy="171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92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D44A-C16A-4C5C-BAD4-7D377CC11F7D}"/>
              </a:ext>
            </a:extLst>
          </p:cNvPr>
          <p:cNvSpPr>
            <a:spLocks noGrp="1"/>
          </p:cNvSpPr>
          <p:nvPr>
            <p:ph type="title"/>
          </p:nvPr>
        </p:nvSpPr>
        <p:spPr/>
        <p:txBody>
          <a:bodyPr/>
          <a:lstStyle/>
          <a:p>
            <a:r>
              <a:rPr lang="en-US" dirty="0"/>
              <a:t>ESSER 2 Allowable Uses of funds </a:t>
            </a:r>
          </a:p>
        </p:txBody>
      </p:sp>
      <p:sp>
        <p:nvSpPr>
          <p:cNvPr id="3" name="Content Placeholder 2">
            <a:extLst>
              <a:ext uri="{FF2B5EF4-FFF2-40B4-BE49-F238E27FC236}">
                <a16:creationId xmlns:a16="http://schemas.microsoft.com/office/drawing/2014/main" id="{5F2C2580-CF6B-4673-A4C8-7D1FDA60E039}"/>
              </a:ext>
            </a:extLst>
          </p:cNvPr>
          <p:cNvSpPr>
            <a:spLocks noGrp="1"/>
          </p:cNvSpPr>
          <p:nvPr>
            <p:ph idx="1"/>
          </p:nvPr>
        </p:nvSpPr>
        <p:spPr>
          <a:xfrm>
            <a:off x="1219200" y="1905000"/>
            <a:ext cx="10591800" cy="4343400"/>
          </a:xfrm>
        </p:spPr>
        <p:txBody>
          <a:bodyPr>
            <a:normAutofit/>
          </a:bodyPr>
          <a:lstStyle/>
          <a:p>
            <a:pPr marL="457200" indent="-457200">
              <a:buFont typeface="+mj-lt"/>
              <a:buAutoNum type="arabicPeriod" startAt="13"/>
            </a:pPr>
            <a:r>
              <a:rPr lang="en-US" dirty="0"/>
              <a:t>School facility repairs and improvements to enable operation of schools to reduce risk of virus transmission and exposure to environmental health hazards</a:t>
            </a:r>
          </a:p>
          <a:p>
            <a:pPr marL="457200" indent="-457200">
              <a:buFont typeface="+mj-lt"/>
              <a:buAutoNum type="arabicPeriod" startAt="13"/>
            </a:pPr>
            <a:r>
              <a:rPr lang="en-US" dirty="0"/>
              <a:t>Inspection, testing, maintenance, repair, replacement, and upgrade projects to improve the indoor air quality in school facilities</a:t>
            </a:r>
          </a:p>
          <a:p>
            <a:pPr marL="457200" indent="-457200">
              <a:buFont typeface="+mj-lt"/>
              <a:buAutoNum type="arabicPeriod" startAt="13"/>
            </a:pPr>
            <a:r>
              <a:rPr lang="en-US" dirty="0"/>
              <a:t>Other activities that are necessary to maintain the operation of and continuity of services in local educational agencies and continuing to employ existing staff of the local educational agency</a:t>
            </a:r>
          </a:p>
          <a:p>
            <a:pPr marL="457200" indent="-457200">
              <a:buFont typeface="+mj-lt"/>
              <a:buAutoNum type="arabicPeriod" startAt="13"/>
            </a:pPr>
            <a:endParaRPr lang="en-US" dirty="0"/>
          </a:p>
        </p:txBody>
      </p:sp>
      <p:sp>
        <p:nvSpPr>
          <p:cNvPr id="4" name="Footer Placeholder 3">
            <a:extLst>
              <a:ext uri="{FF2B5EF4-FFF2-40B4-BE49-F238E27FC236}">
                <a16:creationId xmlns:a16="http://schemas.microsoft.com/office/drawing/2014/main" id="{2CCD8622-9377-4EDB-BE90-F402F3E5F109}"/>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9E5450D-9DF0-4ECE-A5F8-CB669160D4FC}"/>
              </a:ext>
            </a:extLst>
          </p:cNvPr>
          <p:cNvSpPr>
            <a:spLocks noGrp="1"/>
          </p:cNvSpPr>
          <p:nvPr>
            <p:ph type="sldNum" sz="quarter" idx="12"/>
          </p:nvPr>
        </p:nvSpPr>
        <p:spPr/>
        <p:txBody>
          <a:bodyPr/>
          <a:lstStyle/>
          <a:p>
            <a:fld id="{B3506361-70C8-432A-93F0-141DC7F2B02C}" type="slidenum">
              <a:rPr lang="en-US" smtClean="0"/>
              <a:pPr/>
              <a:t>147</a:t>
            </a:fld>
            <a:endParaRPr lang="en-US"/>
          </a:p>
        </p:txBody>
      </p:sp>
      <p:pic>
        <p:nvPicPr>
          <p:cNvPr id="10242" name="Picture 2" descr="New Icon by GOD-TheSupreme on DeviantArt">
            <a:extLst>
              <a:ext uri="{FF2B5EF4-FFF2-40B4-BE49-F238E27FC236}">
                <a16:creationId xmlns:a16="http://schemas.microsoft.com/office/drawing/2014/main" id="{8B653E23-FE0F-4C36-83BB-246374D24D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82" y="1952141"/>
            <a:ext cx="815469" cy="8092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ew Icon by GOD-TheSupreme on DeviantArt">
            <a:extLst>
              <a:ext uri="{FF2B5EF4-FFF2-40B4-BE49-F238E27FC236}">
                <a16:creationId xmlns:a16="http://schemas.microsoft.com/office/drawing/2014/main" id="{14952459-FFBB-4083-84CD-6EF2505B52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82" y="2655735"/>
            <a:ext cx="815469" cy="80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1848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1864-3658-41EE-BD44-022F97F2B5D7}"/>
              </a:ext>
            </a:extLst>
          </p:cNvPr>
          <p:cNvSpPr>
            <a:spLocks noGrp="1"/>
          </p:cNvSpPr>
          <p:nvPr>
            <p:ph type="title"/>
          </p:nvPr>
        </p:nvSpPr>
        <p:spPr/>
        <p:txBody>
          <a:bodyPr/>
          <a:lstStyle/>
          <a:p>
            <a:r>
              <a:rPr lang="en-US" dirty="0"/>
              <a:t>General Provisions</a:t>
            </a:r>
          </a:p>
        </p:txBody>
      </p:sp>
      <p:sp>
        <p:nvSpPr>
          <p:cNvPr id="3" name="Content Placeholder 2">
            <a:extLst>
              <a:ext uri="{FF2B5EF4-FFF2-40B4-BE49-F238E27FC236}">
                <a16:creationId xmlns:a16="http://schemas.microsoft.com/office/drawing/2014/main" id="{63C31E02-96F9-4299-AAF4-27AB156071D8}"/>
              </a:ext>
            </a:extLst>
          </p:cNvPr>
          <p:cNvSpPr>
            <a:spLocks noGrp="1"/>
          </p:cNvSpPr>
          <p:nvPr>
            <p:ph idx="1"/>
          </p:nvPr>
        </p:nvSpPr>
        <p:spPr>
          <a:xfrm>
            <a:off x="3733800" y="2209800"/>
            <a:ext cx="7380745" cy="3294576"/>
          </a:xfrm>
        </p:spPr>
        <p:txBody>
          <a:bodyPr>
            <a:normAutofit/>
          </a:bodyPr>
          <a:lstStyle/>
          <a:p>
            <a:r>
              <a:rPr lang="en-US" sz="2800" dirty="0"/>
              <a:t>“An LEA, SEA, IHE, or other entity “shall, to the greatest extent practicable, continue to pay its employees and contractors during the period of any disruptions or closures”</a:t>
            </a:r>
          </a:p>
        </p:txBody>
      </p:sp>
      <p:sp>
        <p:nvSpPr>
          <p:cNvPr id="4" name="Footer Placeholder 3">
            <a:extLst>
              <a:ext uri="{FF2B5EF4-FFF2-40B4-BE49-F238E27FC236}">
                <a16:creationId xmlns:a16="http://schemas.microsoft.com/office/drawing/2014/main" id="{EE8524F3-11F0-45E3-BC2F-ED4A999384DB}"/>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1BF9AEFE-2008-4314-8306-FF2A1D6156E5}"/>
              </a:ext>
            </a:extLst>
          </p:cNvPr>
          <p:cNvSpPr>
            <a:spLocks noGrp="1"/>
          </p:cNvSpPr>
          <p:nvPr>
            <p:ph type="sldNum" sz="quarter" idx="12"/>
          </p:nvPr>
        </p:nvSpPr>
        <p:spPr/>
        <p:txBody>
          <a:bodyPr/>
          <a:lstStyle/>
          <a:p>
            <a:fld id="{B3506361-70C8-432A-93F0-141DC7F2B02C}" type="slidenum">
              <a:rPr lang="en-US" smtClean="0"/>
              <a:pPr/>
              <a:t>148</a:t>
            </a:fld>
            <a:endParaRPr lang="en-US"/>
          </a:p>
        </p:txBody>
      </p:sp>
      <p:pic>
        <p:nvPicPr>
          <p:cNvPr id="19462" name="Picture 6" descr="Pay - Free commerce and shopping icons">
            <a:extLst>
              <a:ext uri="{FF2B5EF4-FFF2-40B4-BE49-F238E27FC236}">
                <a16:creationId xmlns:a16="http://schemas.microsoft.com/office/drawing/2014/main" id="{BBEC56BC-3699-49FD-B82D-E8D7C3258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56" y="25146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5674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FB01-384E-4E83-A214-7FAAE16EEEEE}"/>
              </a:ext>
            </a:extLst>
          </p:cNvPr>
          <p:cNvSpPr>
            <a:spLocks noGrp="1"/>
          </p:cNvSpPr>
          <p:nvPr>
            <p:ph type="title"/>
          </p:nvPr>
        </p:nvSpPr>
        <p:spPr/>
        <p:txBody>
          <a:bodyPr/>
          <a:lstStyle/>
          <a:p>
            <a:r>
              <a:rPr lang="en-US" dirty="0"/>
              <a:t>General Provisions</a:t>
            </a:r>
          </a:p>
        </p:txBody>
      </p:sp>
      <p:sp>
        <p:nvSpPr>
          <p:cNvPr id="3" name="Content Placeholder 2">
            <a:extLst>
              <a:ext uri="{FF2B5EF4-FFF2-40B4-BE49-F238E27FC236}">
                <a16:creationId xmlns:a16="http://schemas.microsoft.com/office/drawing/2014/main" id="{B4C7AFA8-A9B4-4FDC-938F-36F29D24A714}"/>
              </a:ext>
            </a:extLst>
          </p:cNvPr>
          <p:cNvSpPr>
            <a:spLocks noGrp="1"/>
          </p:cNvSpPr>
          <p:nvPr>
            <p:ph idx="1"/>
          </p:nvPr>
        </p:nvSpPr>
        <p:spPr>
          <a:xfrm>
            <a:off x="838200" y="1600200"/>
            <a:ext cx="10972800" cy="4419599"/>
          </a:xfrm>
        </p:spPr>
        <p:txBody>
          <a:bodyPr>
            <a:normAutofit/>
          </a:bodyPr>
          <a:lstStyle/>
          <a:p>
            <a:r>
              <a:rPr lang="en-US" dirty="0"/>
              <a:t>Maintenance of Effort</a:t>
            </a:r>
          </a:p>
          <a:p>
            <a:pPr lvl="1"/>
            <a:r>
              <a:rPr lang="en-US" sz="2000" dirty="0"/>
              <a:t>States must provide an assurance that state will maintain support for elementary and secondary, and higher education</a:t>
            </a:r>
          </a:p>
          <a:p>
            <a:pPr lvl="1"/>
            <a:r>
              <a:rPr lang="en-US" sz="2000" dirty="0"/>
              <a:t>Calculation must:</a:t>
            </a:r>
          </a:p>
          <a:p>
            <a:pPr lvl="2"/>
            <a:r>
              <a:rPr lang="en-US" sz="2000" dirty="0"/>
              <a:t>Include State funding for IHEs and State need-based financial aid</a:t>
            </a:r>
          </a:p>
          <a:p>
            <a:pPr lvl="2"/>
            <a:r>
              <a:rPr lang="en-US" sz="2000" dirty="0"/>
              <a:t>Exclude capital projects, research and development, tuition and fees </a:t>
            </a:r>
          </a:p>
          <a:p>
            <a:pPr lvl="1"/>
            <a:r>
              <a:rPr lang="en-US" sz="2000" b="1" i="1" dirty="0"/>
              <a:t>For FY 2022, education spending must be at least proportional to spending averaged over 2017,2018, 2019</a:t>
            </a:r>
          </a:p>
          <a:p>
            <a:pPr lvl="2"/>
            <a:r>
              <a:rPr lang="en-US" sz="1800" b="1" i="1" dirty="0"/>
              <a:t>In CARES – FY 2020 and FY 2021 must maintain “level of support”</a:t>
            </a:r>
          </a:p>
          <a:p>
            <a:pPr lvl="1"/>
            <a:r>
              <a:rPr lang="en-US" sz="2000" dirty="0"/>
              <a:t>Secretary may waive in case of “precipitous decline in financial resources”</a:t>
            </a:r>
          </a:p>
          <a:p>
            <a:pPr lvl="1"/>
            <a:endParaRPr lang="en-US" dirty="0"/>
          </a:p>
        </p:txBody>
      </p:sp>
      <p:sp>
        <p:nvSpPr>
          <p:cNvPr id="4" name="Footer Placeholder 3">
            <a:extLst>
              <a:ext uri="{FF2B5EF4-FFF2-40B4-BE49-F238E27FC236}">
                <a16:creationId xmlns:a16="http://schemas.microsoft.com/office/drawing/2014/main" id="{EBACC09B-EC56-4AF2-86DD-8A86E5E59AD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20F9F615-E8C6-4C28-9A32-E29D7C2FBE2A}"/>
              </a:ext>
            </a:extLst>
          </p:cNvPr>
          <p:cNvSpPr>
            <a:spLocks noGrp="1"/>
          </p:cNvSpPr>
          <p:nvPr>
            <p:ph type="sldNum" sz="quarter" idx="12"/>
          </p:nvPr>
        </p:nvSpPr>
        <p:spPr/>
        <p:txBody>
          <a:bodyPr/>
          <a:lstStyle/>
          <a:p>
            <a:fld id="{B3506361-70C8-432A-93F0-141DC7F2B02C}" type="slidenum">
              <a:rPr lang="en-US" smtClean="0"/>
              <a:pPr/>
              <a:t>149</a:t>
            </a:fld>
            <a:endParaRPr lang="en-US"/>
          </a:p>
        </p:txBody>
      </p:sp>
    </p:spTree>
    <p:extLst>
      <p:ext uri="{BB962C8B-B14F-4D97-AF65-F5344CB8AC3E}">
        <p14:creationId xmlns:p14="http://schemas.microsoft.com/office/powerpoint/2010/main" val="266028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C1C5-3448-467A-A6DF-6B4AFCF7684C}"/>
              </a:ext>
            </a:extLst>
          </p:cNvPr>
          <p:cNvSpPr>
            <a:spLocks noGrp="1"/>
          </p:cNvSpPr>
          <p:nvPr>
            <p:ph type="title"/>
          </p:nvPr>
        </p:nvSpPr>
        <p:spPr/>
        <p:txBody>
          <a:bodyPr/>
          <a:lstStyle/>
          <a:p>
            <a:r>
              <a:rPr lang="en-US" dirty="0"/>
              <a:t>Executive Order on Decennial Census</a:t>
            </a:r>
          </a:p>
        </p:txBody>
      </p:sp>
      <p:sp>
        <p:nvSpPr>
          <p:cNvPr id="3" name="Content Placeholder 2">
            <a:extLst>
              <a:ext uri="{FF2B5EF4-FFF2-40B4-BE49-F238E27FC236}">
                <a16:creationId xmlns:a16="http://schemas.microsoft.com/office/drawing/2014/main" id="{57A78E8B-5B8C-4E65-B884-2B1492A8E29B}"/>
              </a:ext>
            </a:extLst>
          </p:cNvPr>
          <p:cNvSpPr>
            <a:spLocks noGrp="1"/>
          </p:cNvSpPr>
          <p:nvPr>
            <p:ph idx="1"/>
          </p:nvPr>
        </p:nvSpPr>
        <p:spPr/>
        <p:txBody>
          <a:bodyPr>
            <a:normAutofit fontScale="92500"/>
          </a:bodyPr>
          <a:lstStyle/>
          <a:p>
            <a:r>
              <a:rPr lang="en-US" dirty="0"/>
              <a:t>Signed January 2021</a:t>
            </a:r>
          </a:p>
          <a:p>
            <a:r>
              <a:rPr lang="en-US" dirty="0"/>
              <a:t>Requires the Census Bureau to include any resident inside the United States “for purposes of congressional representation, without regard to whether its residents are in lawful immigration status.” </a:t>
            </a:r>
          </a:p>
          <a:p>
            <a:r>
              <a:rPr lang="en-US" dirty="0"/>
              <a:t>Non-citizens should not be excluded from counting toward congressional power “solely on the ground that they lack a lawful immigration status.”</a:t>
            </a:r>
          </a:p>
        </p:txBody>
      </p:sp>
      <p:sp>
        <p:nvSpPr>
          <p:cNvPr id="4" name="Footer Placeholder 3">
            <a:extLst>
              <a:ext uri="{FF2B5EF4-FFF2-40B4-BE49-F238E27FC236}">
                <a16:creationId xmlns:a16="http://schemas.microsoft.com/office/drawing/2014/main" id="{C37BBD57-33C4-4129-8C85-7F72BCF75A29}"/>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4F0C9852-57BD-4E19-AF9B-65052276AD8E}"/>
              </a:ext>
            </a:extLst>
          </p:cNvPr>
          <p:cNvSpPr>
            <a:spLocks noGrp="1"/>
          </p:cNvSpPr>
          <p:nvPr>
            <p:ph type="sldNum" sz="quarter" idx="12"/>
          </p:nvPr>
        </p:nvSpPr>
        <p:spPr/>
        <p:txBody>
          <a:bodyPr/>
          <a:lstStyle/>
          <a:p>
            <a:fld id="{B3506361-70C8-432A-93F0-141DC7F2B02C}" type="slidenum">
              <a:rPr lang="en-US" smtClean="0"/>
              <a:pPr/>
              <a:t>15</a:t>
            </a:fld>
            <a:endParaRPr lang="en-US"/>
          </a:p>
        </p:txBody>
      </p:sp>
    </p:spTree>
    <p:extLst>
      <p:ext uri="{BB962C8B-B14F-4D97-AF65-F5344CB8AC3E}">
        <p14:creationId xmlns:p14="http://schemas.microsoft.com/office/powerpoint/2010/main" val="85061661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B15F-F319-4463-B4D8-DEBF9B4809A5}"/>
              </a:ext>
            </a:extLst>
          </p:cNvPr>
          <p:cNvSpPr>
            <a:spLocks noGrp="1"/>
          </p:cNvSpPr>
          <p:nvPr>
            <p:ph type="title"/>
          </p:nvPr>
        </p:nvSpPr>
        <p:spPr/>
        <p:txBody>
          <a:bodyPr/>
          <a:lstStyle/>
          <a:p>
            <a:r>
              <a:rPr lang="en-US" dirty="0"/>
              <a:t>… and there’s more!</a:t>
            </a:r>
          </a:p>
        </p:txBody>
      </p:sp>
      <p:sp>
        <p:nvSpPr>
          <p:cNvPr id="3" name="Content Placeholder 2">
            <a:extLst>
              <a:ext uri="{FF2B5EF4-FFF2-40B4-BE49-F238E27FC236}">
                <a16:creationId xmlns:a16="http://schemas.microsoft.com/office/drawing/2014/main" id="{09A51A15-16A4-4013-BFB0-E31E5228161B}"/>
              </a:ext>
            </a:extLst>
          </p:cNvPr>
          <p:cNvSpPr>
            <a:spLocks noGrp="1"/>
          </p:cNvSpPr>
          <p:nvPr>
            <p:ph idx="1"/>
          </p:nvPr>
        </p:nvSpPr>
        <p:spPr>
          <a:xfrm>
            <a:off x="1130270" y="1828800"/>
            <a:ext cx="9603275" cy="4191000"/>
          </a:xfrm>
        </p:spPr>
        <p:txBody>
          <a:bodyPr>
            <a:normAutofit fontScale="92500"/>
          </a:bodyPr>
          <a:lstStyle/>
          <a:p>
            <a:r>
              <a:rPr lang="en-US" dirty="0"/>
              <a:t>$250 million for Head Start providers</a:t>
            </a:r>
          </a:p>
          <a:p>
            <a:r>
              <a:rPr lang="en-US" dirty="0"/>
              <a:t>$10 billion for CCDBG to help childcare providers cover increased operating costs</a:t>
            </a:r>
          </a:p>
          <a:p>
            <a:r>
              <a:rPr lang="en-US" dirty="0"/>
              <a:t>$7 billion for broadband access</a:t>
            </a:r>
          </a:p>
          <a:p>
            <a:pPr lvl="1"/>
            <a:r>
              <a:rPr lang="en-US" sz="2400" dirty="0"/>
              <a:t>$3.2 billion for low-income families (pilot program)</a:t>
            </a:r>
          </a:p>
          <a:p>
            <a:pPr lvl="1"/>
            <a:r>
              <a:rPr lang="en-US" sz="2400" dirty="0"/>
              <a:t>$60 million for telemedicine and distance learning in rural areas</a:t>
            </a:r>
          </a:p>
          <a:p>
            <a:pPr lvl="1"/>
            <a:r>
              <a:rPr lang="en-US" sz="2400" dirty="0"/>
              <a:t>$35 million for a “Community Connect” grant program</a:t>
            </a:r>
          </a:p>
          <a:p>
            <a:r>
              <a:rPr lang="en-US" b="1" i="1" dirty="0"/>
              <a:t>No</a:t>
            </a:r>
            <a:r>
              <a:rPr lang="en-US" dirty="0"/>
              <a:t> new E-Rate funding</a:t>
            </a:r>
            <a:endParaRPr lang="en-US" b="1" u="sng" dirty="0"/>
          </a:p>
        </p:txBody>
      </p:sp>
      <p:sp>
        <p:nvSpPr>
          <p:cNvPr id="4" name="Footer Placeholder 3">
            <a:extLst>
              <a:ext uri="{FF2B5EF4-FFF2-40B4-BE49-F238E27FC236}">
                <a16:creationId xmlns:a16="http://schemas.microsoft.com/office/drawing/2014/main" id="{F5B7D935-3CCA-4B13-B268-6AE4C516BF8A}"/>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F18C30E3-011F-4530-A0A8-66DBC452B88F}"/>
              </a:ext>
            </a:extLst>
          </p:cNvPr>
          <p:cNvSpPr>
            <a:spLocks noGrp="1"/>
          </p:cNvSpPr>
          <p:nvPr>
            <p:ph type="sldNum" sz="quarter" idx="12"/>
          </p:nvPr>
        </p:nvSpPr>
        <p:spPr/>
        <p:txBody>
          <a:bodyPr/>
          <a:lstStyle/>
          <a:p>
            <a:fld id="{B3506361-70C8-432A-93F0-141DC7F2B02C}" type="slidenum">
              <a:rPr lang="en-US" smtClean="0"/>
              <a:pPr/>
              <a:t>150</a:t>
            </a:fld>
            <a:endParaRPr lang="en-US"/>
          </a:p>
        </p:txBody>
      </p:sp>
    </p:spTree>
    <p:extLst>
      <p:ext uri="{BB962C8B-B14F-4D97-AF65-F5344CB8AC3E}">
        <p14:creationId xmlns:p14="http://schemas.microsoft.com/office/powerpoint/2010/main" val="13691393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E193-0D41-4104-B5DA-C1E59C5D32E0}"/>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8288C9B5-AACE-4F2D-9716-F31C03D62DF4}"/>
              </a:ext>
            </a:extLst>
          </p:cNvPr>
          <p:cNvSpPr>
            <a:spLocks noGrp="1"/>
          </p:cNvSpPr>
          <p:nvPr>
            <p:ph idx="1"/>
          </p:nvPr>
        </p:nvSpPr>
        <p:spPr/>
        <p:txBody>
          <a:bodyPr>
            <a:normAutofit fontScale="92500"/>
          </a:bodyPr>
          <a:lstStyle/>
          <a:p>
            <a:r>
              <a:rPr lang="en-US" dirty="0"/>
              <a:t>ESSER Resources: </a:t>
            </a:r>
            <a:r>
              <a:rPr lang="en-US" dirty="0">
                <a:hlinkClick r:id="rId2"/>
              </a:rPr>
              <a:t>https://oese.ed.gov/offices/education-stabilization-fund/elementary-secondary-school-emergency-relief-fund/</a:t>
            </a:r>
            <a:endParaRPr lang="en-US" dirty="0"/>
          </a:p>
          <a:p>
            <a:r>
              <a:rPr lang="en-US" dirty="0"/>
              <a:t>GEER Resources: </a:t>
            </a:r>
            <a:r>
              <a:rPr lang="en-US" dirty="0">
                <a:hlinkClick r:id="rId3"/>
              </a:rPr>
              <a:t>https://oese.ed.gov/offices/education-stabilization-fund/governors-emergency-education-relief-fund/</a:t>
            </a:r>
            <a:endParaRPr lang="en-US" dirty="0"/>
          </a:p>
          <a:p>
            <a:r>
              <a:rPr lang="en-US" dirty="0"/>
              <a:t>CRF Resources: https://home.treasury.gov/policy-issues/cares/state-and-local-governments</a:t>
            </a:r>
          </a:p>
        </p:txBody>
      </p:sp>
      <p:sp>
        <p:nvSpPr>
          <p:cNvPr id="4" name="Footer Placeholder 3">
            <a:extLst>
              <a:ext uri="{FF2B5EF4-FFF2-40B4-BE49-F238E27FC236}">
                <a16:creationId xmlns:a16="http://schemas.microsoft.com/office/drawing/2014/main" id="{8F3AC1D5-AA9E-433D-BF2B-827F28F7D5C0}"/>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C86C2D3E-EAF4-4DA8-809A-AF8314FC123A}"/>
              </a:ext>
            </a:extLst>
          </p:cNvPr>
          <p:cNvSpPr>
            <a:spLocks noGrp="1"/>
          </p:cNvSpPr>
          <p:nvPr>
            <p:ph type="sldNum" sz="quarter" idx="12"/>
          </p:nvPr>
        </p:nvSpPr>
        <p:spPr/>
        <p:txBody>
          <a:bodyPr/>
          <a:lstStyle/>
          <a:p>
            <a:fld id="{B3506361-70C8-432A-93F0-141DC7F2B02C}" type="slidenum">
              <a:rPr lang="en-US" smtClean="0"/>
              <a:pPr/>
              <a:t>151</a:t>
            </a:fld>
            <a:endParaRPr lang="en-US"/>
          </a:p>
        </p:txBody>
      </p:sp>
    </p:spTree>
    <p:extLst>
      <p:ext uri="{BB962C8B-B14F-4D97-AF65-F5344CB8AC3E}">
        <p14:creationId xmlns:p14="http://schemas.microsoft.com/office/powerpoint/2010/main" val="343635801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0A8C-3AB2-4C42-892A-E67FAA8DE4CB}"/>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10B0B6C4-1C22-4FA4-943E-0D8823A9965C}"/>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A284E33-9ADF-4EAD-B3C0-A72A8AEB4519}"/>
              </a:ext>
            </a:extLst>
          </p:cNvPr>
          <p:cNvSpPr>
            <a:spLocks noGrp="1"/>
          </p:cNvSpPr>
          <p:nvPr>
            <p:ph type="sldNum" sz="quarter" idx="12"/>
          </p:nvPr>
        </p:nvSpPr>
        <p:spPr/>
        <p:txBody>
          <a:bodyPr/>
          <a:lstStyle/>
          <a:p>
            <a:fld id="{B3506361-70C8-432A-93F0-141DC7F2B02C}" type="slidenum">
              <a:rPr lang="en-US" smtClean="0"/>
              <a:pPr/>
              <a:t>152</a:t>
            </a:fld>
            <a:endParaRPr lang="en-US"/>
          </a:p>
        </p:txBody>
      </p:sp>
      <p:pic>
        <p:nvPicPr>
          <p:cNvPr id="17410" name="Picture 2" descr="What Confused Olaf Snowmanfreetoedit - Gif Confused Cartoon , Free  Transparent Clipart - ClipartKey">
            <a:extLst>
              <a:ext uri="{FF2B5EF4-FFF2-40B4-BE49-F238E27FC236}">
                <a16:creationId xmlns:a16="http://schemas.microsoft.com/office/drawing/2014/main" id="{A98342B1-9136-474C-9E32-EA320ADDD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044" y="1125602"/>
            <a:ext cx="4403725" cy="474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4768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en-US" dirty="0"/>
              <a:t>LEGAL DISCLAIMER</a:t>
            </a:r>
          </a:p>
        </p:txBody>
      </p:sp>
      <p:sp>
        <p:nvSpPr>
          <p:cNvPr id="26627" name="Rectangle 3"/>
          <p:cNvSpPr>
            <a:spLocks noGrp="1" noChangeArrowheads="1"/>
          </p:cNvSpPr>
          <p:nvPr>
            <p:ph idx="1"/>
          </p:nvPr>
        </p:nvSpPr>
        <p:spPr>
          <a:xfrm>
            <a:off x="1130270" y="2171768"/>
            <a:ext cx="9603275" cy="3543231"/>
          </a:xfrm>
        </p:spPr>
        <p:txBody>
          <a:bodyPr>
            <a:normAutofit fontScale="92500"/>
          </a:bodyPr>
          <a:lstStyle/>
          <a:p>
            <a:pPr marL="0" indent="0">
              <a:buNone/>
            </a:pPr>
            <a:r>
              <a:rPr lang="en-US" sz="2000" dirty="0"/>
              <a:t>This presentation is intended solely to provide general information and does not constitute legal advice or a legal service.  This presentation does not create a client-lawyer relationship with Brustein &amp; Manasevit, PLLC and, therefore, carries none of the protections under the D.C. Rules of Professional Conduct.  Attendance at this presentation, a later review of any printed or electronic materials, or any follow-up questions or communications arising out of this presentation with any attorney at Brustein &amp; Manasevit, PLLC does not create an attorney-client relationship with Brustein &amp; Manasevit, PLLC.  You should not take any action based upon any information in this presentation without first consulting legal counsel familiar with your particular circumstances</a:t>
            </a:r>
            <a:r>
              <a:rPr lang="en-US" sz="2000" b="1" i="1" dirty="0"/>
              <a:t>.</a:t>
            </a:r>
            <a:endParaRPr lang="en-US" sz="2000" dirty="0"/>
          </a:p>
        </p:txBody>
      </p:sp>
      <p:sp>
        <p:nvSpPr>
          <p:cNvPr id="6" name="Footer Placeholder 5">
            <a:extLst>
              <a:ext uri="{FF2B5EF4-FFF2-40B4-BE49-F238E27FC236}">
                <a16:creationId xmlns:a16="http://schemas.microsoft.com/office/drawing/2014/main" id="{0F8C4BBA-2B48-4CFC-BA40-10C0AFF5109C}"/>
              </a:ext>
            </a:extLst>
          </p:cNvPr>
          <p:cNvSpPr>
            <a:spLocks noGrp="1"/>
          </p:cNvSpPr>
          <p:nvPr>
            <p:ph type="ftr" sz="quarter" idx="11"/>
          </p:nvPr>
        </p:nvSpPr>
        <p:spPr>
          <a:xfrm>
            <a:off x="4000500" y="6422814"/>
            <a:ext cx="4191000" cy="282787"/>
          </a:xfrm>
        </p:spPr>
        <p:txBody>
          <a:bodyPr/>
          <a:lstStyle/>
          <a:p>
            <a:r>
              <a:rPr lang="en-US"/>
              <a:t>Brustein &amp; Manasevit, PLLC © 2021. All rights reserved.</a:t>
            </a:r>
            <a:endParaRPr lang="en-US" dirty="0"/>
          </a:p>
        </p:txBody>
      </p:sp>
      <p:sp>
        <p:nvSpPr>
          <p:cNvPr id="2" name="Slide Number Placeholder 1"/>
          <p:cNvSpPr>
            <a:spLocks noGrp="1"/>
          </p:cNvSpPr>
          <p:nvPr>
            <p:ph type="sldNum" sz="quarter" idx="12"/>
          </p:nvPr>
        </p:nvSpPr>
        <p:spPr/>
        <p:txBody>
          <a:bodyPr/>
          <a:lstStyle/>
          <a:p>
            <a:fld id="{B3506361-70C8-432A-93F0-141DC7F2B02C}" type="slidenum">
              <a:rPr lang="en-US" smtClean="0"/>
              <a:pPr/>
              <a:t>153</a:t>
            </a:fld>
            <a:endParaRPr lang="en-US"/>
          </a:p>
        </p:txBody>
      </p:sp>
      <p:sp>
        <p:nvSpPr>
          <p:cNvPr id="8" name="Footer Placeholder 3">
            <a:extLst>
              <a:ext uri="{FF2B5EF4-FFF2-40B4-BE49-F238E27FC236}">
                <a16:creationId xmlns:a16="http://schemas.microsoft.com/office/drawing/2014/main" id="{E3B54AF1-6B18-472A-B768-4DBE9060B5B7}"/>
              </a:ext>
            </a:extLst>
          </p:cNvPr>
          <p:cNvSpPr txBox="1">
            <a:spLocks/>
          </p:cNvSpPr>
          <p:nvPr/>
        </p:nvSpPr>
        <p:spPr>
          <a:xfrm>
            <a:off x="1130270" y="329307"/>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Brustein &amp; Manasevit, PLLC © 2021. All rights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Data Challenges: Chilling Effect</a:t>
            </a:r>
          </a:p>
        </p:txBody>
      </p:sp>
      <p:sp>
        <p:nvSpPr>
          <p:cNvPr id="25603" name="Rectangle 3"/>
          <p:cNvSpPr>
            <a:spLocks noGrp="1" noChangeArrowheads="1"/>
          </p:cNvSpPr>
          <p:nvPr>
            <p:ph idx="1"/>
          </p:nvPr>
        </p:nvSpPr>
        <p:spPr>
          <a:xfrm>
            <a:off x="2057399" y="1828801"/>
            <a:ext cx="10111509" cy="4075876"/>
          </a:xfrm>
        </p:spPr>
        <p:txBody>
          <a:bodyPr>
            <a:normAutofit fontScale="92500" lnSpcReduction="20000"/>
          </a:bodyPr>
          <a:lstStyle/>
          <a:p>
            <a:r>
              <a:rPr lang="en-US" sz="3100" dirty="0"/>
              <a:t>Lingering concerns about deterrent effect of proposed regs/ rules on:</a:t>
            </a:r>
          </a:p>
          <a:p>
            <a:pPr lvl="1"/>
            <a:r>
              <a:rPr lang="en-US" sz="2900" dirty="0"/>
              <a:t>Filling out census form/ answering doors for census workers</a:t>
            </a:r>
          </a:p>
          <a:p>
            <a:pPr lvl="1"/>
            <a:r>
              <a:rPr lang="en-US" sz="2900" dirty="0"/>
              <a:t>Program participation (State/federal government-wide)</a:t>
            </a:r>
          </a:p>
          <a:p>
            <a:pPr lvl="1"/>
            <a:r>
              <a:rPr lang="en-US" sz="2900" dirty="0"/>
              <a:t>Willingness to provide information</a:t>
            </a:r>
          </a:p>
          <a:p>
            <a:pPr lvl="1"/>
            <a:r>
              <a:rPr lang="en-US" sz="2600" dirty="0"/>
              <a:t>Will this lead to undercounting in areas with high immigrant and/or undocumented populations? </a:t>
            </a:r>
          </a:p>
          <a:p>
            <a:endParaRPr lang="en-US" dirty="0"/>
          </a:p>
        </p:txBody>
      </p:sp>
      <p:sp>
        <p:nvSpPr>
          <p:cNvPr id="6" name="Footer Placeholder 5">
            <a:extLst>
              <a:ext uri="{FF2B5EF4-FFF2-40B4-BE49-F238E27FC236}">
                <a16:creationId xmlns:a16="http://schemas.microsoft.com/office/drawing/2014/main" id="{C58438F6-ED72-4611-972D-802EBFF14386}"/>
              </a:ext>
            </a:extLst>
          </p:cNvPr>
          <p:cNvSpPr>
            <a:spLocks noGrp="1"/>
          </p:cNvSpPr>
          <p:nvPr>
            <p:ph type="ftr" sz="quarter" idx="11"/>
          </p:nvPr>
        </p:nvSpPr>
        <p:spPr>
          <a:xfrm>
            <a:off x="4000500" y="6422814"/>
            <a:ext cx="4191000" cy="282787"/>
          </a:xfrm>
        </p:spPr>
        <p:txBody>
          <a:bodyPr/>
          <a:lstStyle/>
          <a:p>
            <a:r>
              <a:rPr lang="en-US"/>
              <a:t>Brustein &amp; Manasevit, PLLC © 2021. All rights reserved.</a:t>
            </a:r>
            <a:endParaRPr lang="en-US" dirty="0"/>
          </a:p>
        </p:txBody>
      </p:sp>
      <p:sp>
        <p:nvSpPr>
          <p:cNvPr id="2" name="Slide Number Placeholder 1"/>
          <p:cNvSpPr>
            <a:spLocks noGrp="1"/>
          </p:cNvSpPr>
          <p:nvPr>
            <p:ph type="sldNum" sz="quarter" idx="12"/>
          </p:nvPr>
        </p:nvSpPr>
        <p:spPr/>
        <p:txBody>
          <a:bodyPr/>
          <a:lstStyle/>
          <a:p>
            <a:fld id="{B3506361-70C8-432A-93F0-141DC7F2B02C}" type="slidenum">
              <a:rPr lang="en-US" smtClean="0"/>
              <a:pPr/>
              <a:t>16</a:t>
            </a:fld>
            <a:endParaRPr lang="en-US"/>
          </a:p>
        </p:txBody>
      </p:sp>
      <p:sp>
        <p:nvSpPr>
          <p:cNvPr id="8" name="Footer Placeholder 3">
            <a:extLst>
              <a:ext uri="{FF2B5EF4-FFF2-40B4-BE49-F238E27FC236}">
                <a16:creationId xmlns:a16="http://schemas.microsoft.com/office/drawing/2014/main" id="{6AE60ACB-B0ED-4911-A413-BA2667332993}"/>
              </a:ext>
            </a:extLst>
          </p:cNvPr>
          <p:cNvSpPr txBox="1">
            <a:spLocks/>
          </p:cNvSpPr>
          <p:nvPr/>
        </p:nvSpPr>
        <p:spPr>
          <a:xfrm>
            <a:off x="1130270" y="329307"/>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Brustein &amp; Manasevit, PLLC © 2020. All rights reserved.</a:t>
            </a:r>
            <a:endParaRPr lang="en-US" dirty="0"/>
          </a:p>
        </p:txBody>
      </p:sp>
      <p:pic>
        <p:nvPicPr>
          <p:cNvPr id="11268" name="Picture 4" descr="Free Press, WV">
            <a:extLst>
              <a:ext uri="{FF2B5EF4-FFF2-40B4-BE49-F238E27FC236}">
                <a16:creationId xmlns:a16="http://schemas.microsoft.com/office/drawing/2014/main" id="{F2A84431-9333-4FD2-8E1B-1E3D2665B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02559"/>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0904D2-28EB-4A0F-BE9D-4C944769586D}"/>
              </a:ext>
            </a:extLst>
          </p:cNvPr>
          <p:cNvSpPr>
            <a:spLocks noGrp="1"/>
          </p:cNvSpPr>
          <p:nvPr>
            <p:ph type="title"/>
          </p:nvPr>
        </p:nvSpPr>
        <p:spPr/>
        <p:txBody>
          <a:bodyPr/>
          <a:lstStyle/>
          <a:p>
            <a:r>
              <a:rPr lang="en-US" dirty="0"/>
              <a:t>Complicating Matters: Lack of FRL Data</a:t>
            </a:r>
          </a:p>
        </p:txBody>
      </p:sp>
      <p:sp>
        <p:nvSpPr>
          <p:cNvPr id="5" name="Content Placeholder 4">
            <a:extLst>
              <a:ext uri="{FF2B5EF4-FFF2-40B4-BE49-F238E27FC236}">
                <a16:creationId xmlns:a16="http://schemas.microsoft.com/office/drawing/2014/main" id="{E1B03E70-5097-422A-B29E-B23F25D10ACB}"/>
              </a:ext>
            </a:extLst>
          </p:cNvPr>
          <p:cNvSpPr>
            <a:spLocks noGrp="1"/>
          </p:cNvSpPr>
          <p:nvPr>
            <p:ph idx="1"/>
          </p:nvPr>
        </p:nvSpPr>
        <p:spPr>
          <a:xfrm>
            <a:off x="1130270" y="2002560"/>
            <a:ext cx="9603275" cy="3902116"/>
          </a:xfrm>
        </p:spPr>
        <p:txBody>
          <a:bodyPr>
            <a:normAutofit/>
          </a:bodyPr>
          <a:lstStyle/>
          <a:p>
            <a:r>
              <a:rPr lang="en-US" sz="2800" dirty="0"/>
              <a:t>2020-21 School Year: school operating on waiver that involves serving meals community-wide</a:t>
            </a:r>
          </a:p>
          <a:p>
            <a:pPr lvl="1"/>
            <a:r>
              <a:rPr lang="en-US" sz="2400" dirty="0"/>
              <a:t>Eligible meals are federally reimbursable </a:t>
            </a:r>
          </a:p>
          <a:p>
            <a:pPr lvl="1"/>
            <a:r>
              <a:rPr lang="en-US" sz="2400" dirty="0"/>
              <a:t>Does not require collecting FRL applications</a:t>
            </a:r>
          </a:p>
          <a:p>
            <a:pPr lvl="1"/>
            <a:r>
              <a:rPr lang="en-US" sz="2400" dirty="0"/>
              <a:t>Not necessarily pulling new direct certification data</a:t>
            </a:r>
          </a:p>
          <a:p>
            <a:r>
              <a:rPr lang="en-US" sz="2800" dirty="0"/>
              <a:t>Result: a lack of valid, reliable, and comparable federal poverty data!</a:t>
            </a:r>
          </a:p>
        </p:txBody>
      </p:sp>
      <p:sp>
        <p:nvSpPr>
          <p:cNvPr id="2" name="Footer Placeholder 1">
            <a:extLst>
              <a:ext uri="{FF2B5EF4-FFF2-40B4-BE49-F238E27FC236}">
                <a16:creationId xmlns:a16="http://schemas.microsoft.com/office/drawing/2014/main" id="{D4C1D405-5A11-4DE2-A0B4-0E2BD91FE1E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3" name="Slide Number Placeholder 2">
            <a:extLst>
              <a:ext uri="{FF2B5EF4-FFF2-40B4-BE49-F238E27FC236}">
                <a16:creationId xmlns:a16="http://schemas.microsoft.com/office/drawing/2014/main" id="{91E9A645-BAF2-4795-B5C6-B23A4561DE58}"/>
              </a:ext>
            </a:extLst>
          </p:cNvPr>
          <p:cNvSpPr>
            <a:spLocks noGrp="1"/>
          </p:cNvSpPr>
          <p:nvPr>
            <p:ph type="sldNum" sz="quarter" idx="12"/>
          </p:nvPr>
        </p:nvSpPr>
        <p:spPr/>
        <p:txBody>
          <a:bodyPr/>
          <a:lstStyle/>
          <a:p>
            <a:fld id="{8E733C3B-11B0-46D4-8DAE-F9DF6935FAA3}" type="slidenum">
              <a:rPr lang="en-US" smtClean="0"/>
              <a:pPr/>
              <a:t>17</a:t>
            </a:fld>
            <a:endParaRPr lang="en-US"/>
          </a:p>
        </p:txBody>
      </p:sp>
    </p:spTree>
    <p:extLst>
      <p:ext uri="{BB962C8B-B14F-4D97-AF65-F5344CB8AC3E}">
        <p14:creationId xmlns:p14="http://schemas.microsoft.com/office/powerpoint/2010/main" val="9533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C1CD-72FC-47CB-9041-149F8A1C82B7}"/>
              </a:ext>
            </a:extLst>
          </p:cNvPr>
          <p:cNvSpPr>
            <a:spLocks noGrp="1"/>
          </p:cNvSpPr>
          <p:nvPr>
            <p:ph type="title"/>
          </p:nvPr>
        </p:nvSpPr>
        <p:spPr>
          <a:xfrm>
            <a:off x="1130270" y="853288"/>
            <a:ext cx="9603275" cy="1049235"/>
          </a:xfrm>
        </p:spPr>
        <p:txBody>
          <a:bodyPr/>
          <a:lstStyle/>
          <a:p>
            <a:r>
              <a:rPr lang="en-US" dirty="0"/>
              <a:t>Assessment Data</a:t>
            </a:r>
          </a:p>
        </p:txBody>
      </p:sp>
      <p:sp>
        <p:nvSpPr>
          <p:cNvPr id="3" name="Content Placeholder 2">
            <a:extLst>
              <a:ext uri="{FF2B5EF4-FFF2-40B4-BE49-F238E27FC236}">
                <a16:creationId xmlns:a16="http://schemas.microsoft.com/office/drawing/2014/main" id="{6A8D7FD7-DC24-45D5-A527-EF32E98C7E79}"/>
              </a:ext>
            </a:extLst>
          </p:cNvPr>
          <p:cNvSpPr>
            <a:spLocks noGrp="1"/>
          </p:cNvSpPr>
          <p:nvPr>
            <p:ph idx="1"/>
          </p:nvPr>
        </p:nvSpPr>
        <p:spPr>
          <a:xfrm>
            <a:off x="914400" y="1752600"/>
            <a:ext cx="10833130" cy="4419600"/>
          </a:xfrm>
        </p:spPr>
        <p:txBody>
          <a:bodyPr>
            <a:normAutofit fontScale="92500" lnSpcReduction="20000"/>
          </a:bodyPr>
          <a:lstStyle/>
          <a:p>
            <a:r>
              <a:rPr lang="en-US" dirty="0"/>
              <a:t>States not required to conduct annual assessments in spring 2020 (ED provided nationwide waiver for 2019-20)</a:t>
            </a:r>
          </a:p>
          <a:p>
            <a:r>
              <a:rPr lang="en-US" dirty="0"/>
              <a:t>ED asks Congress for waiver from NAEP requirements for 2020-21 school year (granted in CRRSA, plus additional funding)</a:t>
            </a:r>
          </a:p>
          <a:p>
            <a:pPr lvl="1"/>
            <a:r>
              <a:rPr lang="en-US" sz="2400" dirty="0"/>
              <a:t>Need to “postpone the administration of NAEP tests until the assessment will be able to produce useful results, likely in 2022”</a:t>
            </a:r>
          </a:p>
          <a:p>
            <a:r>
              <a:rPr lang="en-US" dirty="0"/>
              <a:t>BUT ED says States can still conduct testing:</a:t>
            </a:r>
          </a:p>
          <a:p>
            <a:pPr lvl="1"/>
            <a:r>
              <a:rPr lang="en-US" sz="2400" dirty="0"/>
              <a:t>“[S]</a:t>
            </a:r>
            <a:r>
              <a:rPr lang="en-US" sz="2400" dirty="0" err="1"/>
              <a:t>tates</a:t>
            </a:r>
            <a:r>
              <a:rPr lang="en-US" sz="2400" dirty="0"/>
              <a:t> should implement their own assessments on schedule in spring 2021, given that they do not face the same constraints as NAEP and have ample time to plan for successful test administration tailored to their unique circumstances.”</a:t>
            </a:r>
            <a:endParaRPr lang="en-US" sz="1800" dirty="0"/>
          </a:p>
          <a:p>
            <a:pPr lvl="1"/>
            <a:endParaRPr lang="en-US" sz="1800" dirty="0"/>
          </a:p>
        </p:txBody>
      </p:sp>
      <p:sp>
        <p:nvSpPr>
          <p:cNvPr id="4" name="Footer Placeholder 3">
            <a:extLst>
              <a:ext uri="{FF2B5EF4-FFF2-40B4-BE49-F238E27FC236}">
                <a16:creationId xmlns:a16="http://schemas.microsoft.com/office/drawing/2014/main" id="{E8D0D0FA-E71C-4411-935D-EDF179C34B75}"/>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685570D7-7A6B-4BB1-AD53-D92FE3E77D8F}"/>
              </a:ext>
            </a:extLst>
          </p:cNvPr>
          <p:cNvSpPr>
            <a:spLocks noGrp="1"/>
          </p:cNvSpPr>
          <p:nvPr>
            <p:ph type="sldNum" sz="quarter" idx="12"/>
          </p:nvPr>
        </p:nvSpPr>
        <p:spPr/>
        <p:txBody>
          <a:bodyPr/>
          <a:lstStyle/>
          <a:p>
            <a:fld id="{B3506361-70C8-432A-93F0-141DC7F2B02C}" type="slidenum">
              <a:rPr lang="en-US" smtClean="0"/>
              <a:pPr/>
              <a:t>18</a:t>
            </a:fld>
            <a:endParaRPr lang="en-US"/>
          </a:p>
        </p:txBody>
      </p:sp>
    </p:spTree>
    <p:extLst>
      <p:ext uri="{BB962C8B-B14F-4D97-AF65-F5344CB8AC3E}">
        <p14:creationId xmlns:p14="http://schemas.microsoft.com/office/powerpoint/2010/main" val="3574016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0A90-EB95-42DE-AE80-0A144A4235A9}"/>
              </a:ext>
            </a:extLst>
          </p:cNvPr>
          <p:cNvSpPr>
            <a:spLocks noGrp="1"/>
          </p:cNvSpPr>
          <p:nvPr>
            <p:ph type="title"/>
          </p:nvPr>
        </p:nvSpPr>
        <p:spPr>
          <a:xfrm>
            <a:off x="1130270" y="754047"/>
            <a:ext cx="9603275" cy="1049235"/>
          </a:xfrm>
        </p:spPr>
        <p:txBody>
          <a:bodyPr/>
          <a:lstStyle/>
          <a:p>
            <a:r>
              <a:rPr lang="en-US" dirty="0"/>
              <a:t>Assessment Data</a:t>
            </a:r>
          </a:p>
        </p:txBody>
      </p:sp>
      <p:sp>
        <p:nvSpPr>
          <p:cNvPr id="3" name="Content Placeholder 2">
            <a:extLst>
              <a:ext uri="{FF2B5EF4-FFF2-40B4-BE49-F238E27FC236}">
                <a16:creationId xmlns:a16="http://schemas.microsoft.com/office/drawing/2014/main" id="{9CD416A9-8146-48B4-A86B-58A59812FCC6}"/>
              </a:ext>
            </a:extLst>
          </p:cNvPr>
          <p:cNvSpPr>
            <a:spLocks noGrp="1"/>
          </p:cNvSpPr>
          <p:nvPr>
            <p:ph idx="1"/>
          </p:nvPr>
        </p:nvSpPr>
        <p:spPr>
          <a:xfrm>
            <a:off x="1156503" y="1751845"/>
            <a:ext cx="10591800" cy="4152831"/>
          </a:xfrm>
        </p:spPr>
        <p:txBody>
          <a:bodyPr>
            <a:normAutofit/>
          </a:bodyPr>
          <a:lstStyle/>
          <a:p>
            <a:r>
              <a:rPr lang="en-US" sz="2800" dirty="0"/>
              <a:t>Short-term concerns: are we getting accurate data?	</a:t>
            </a:r>
          </a:p>
          <a:p>
            <a:pPr lvl="1"/>
            <a:r>
              <a:rPr lang="en-US" sz="2400" dirty="0"/>
              <a:t>Worried about missing important data on learning loss</a:t>
            </a:r>
          </a:p>
          <a:p>
            <a:pPr lvl="1"/>
            <a:r>
              <a:rPr lang="en-US" sz="2400" dirty="0"/>
              <a:t>But are we assessing the right kids to get that data?</a:t>
            </a:r>
          </a:p>
          <a:p>
            <a:r>
              <a:rPr lang="en-US" sz="2800" dirty="0"/>
              <a:t>Medium-term concerns: is this data reliable?</a:t>
            </a:r>
          </a:p>
          <a:p>
            <a:pPr lvl="1"/>
            <a:r>
              <a:rPr lang="en-US" sz="2400" dirty="0"/>
              <a:t>E.g. can it be used to identify schools for improvement</a:t>
            </a:r>
          </a:p>
          <a:p>
            <a:r>
              <a:rPr lang="en-US" sz="2800" dirty="0"/>
              <a:t>Long-term concerns: is it a point of comparison?</a:t>
            </a:r>
          </a:p>
          <a:p>
            <a:pPr lvl="1"/>
            <a:r>
              <a:rPr lang="en-US" sz="2400" dirty="0"/>
              <a:t>Can we use it to measure growth going forward?</a:t>
            </a:r>
          </a:p>
        </p:txBody>
      </p:sp>
      <p:sp>
        <p:nvSpPr>
          <p:cNvPr id="4" name="Footer Placeholder 3">
            <a:extLst>
              <a:ext uri="{FF2B5EF4-FFF2-40B4-BE49-F238E27FC236}">
                <a16:creationId xmlns:a16="http://schemas.microsoft.com/office/drawing/2014/main" id="{14EB0329-0B4D-4125-9DCB-DC7AC476F0C2}"/>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4D979ED7-62F7-4BD7-83F1-40C877F64024}"/>
              </a:ext>
            </a:extLst>
          </p:cNvPr>
          <p:cNvSpPr>
            <a:spLocks noGrp="1"/>
          </p:cNvSpPr>
          <p:nvPr>
            <p:ph type="sldNum" sz="quarter" idx="12"/>
          </p:nvPr>
        </p:nvSpPr>
        <p:spPr/>
        <p:txBody>
          <a:bodyPr/>
          <a:lstStyle/>
          <a:p>
            <a:fld id="{B3506361-70C8-432A-93F0-141DC7F2B02C}" type="slidenum">
              <a:rPr lang="en-US" smtClean="0"/>
              <a:pPr/>
              <a:t>19</a:t>
            </a:fld>
            <a:endParaRPr lang="en-US"/>
          </a:p>
        </p:txBody>
      </p:sp>
    </p:spTree>
    <p:extLst>
      <p:ext uri="{BB962C8B-B14F-4D97-AF65-F5344CB8AC3E}">
        <p14:creationId xmlns:p14="http://schemas.microsoft.com/office/powerpoint/2010/main" val="350523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Agenda</a:t>
            </a:r>
          </a:p>
        </p:txBody>
      </p:sp>
      <p:sp>
        <p:nvSpPr>
          <p:cNvPr id="21507" name="Rectangle 3"/>
          <p:cNvSpPr>
            <a:spLocks noGrp="1" noChangeArrowheads="1"/>
          </p:cNvSpPr>
          <p:nvPr>
            <p:ph idx="1"/>
          </p:nvPr>
        </p:nvSpPr>
        <p:spPr/>
        <p:txBody>
          <a:bodyPr>
            <a:normAutofit/>
          </a:bodyPr>
          <a:lstStyle/>
          <a:p>
            <a:r>
              <a:rPr lang="en-US" sz="3200" dirty="0"/>
              <a:t>Program data issues and waivers</a:t>
            </a:r>
          </a:p>
          <a:p>
            <a:r>
              <a:rPr lang="en-US" sz="3200" dirty="0"/>
              <a:t>EDGAR/UGG</a:t>
            </a:r>
          </a:p>
          <a:p>
            <a:r>
              <a:rPr lang="en-US" sz="3200" dirty="0"/>
              <a:t>CARES/CRRSA </a:t>
            </a:r>
          </a:p>
          <a:p>
            <a:r>
              <a:rPr lang="en-US" sz="3200" dirty="0"/>
              <a:t>Questions?</a:t>
            </a:r>
          </a:p>
        </p:txBody>
      </p:sp>
      <p:sp>
        <p:nvSpPr>
          <p:cNvPr id="6" name="Footer Placeholder 5">
            <a:extLst>
              <a:ext uri="{FF2B5EF4-FFF2-40B4-BE49-F238E27FC236}">
                <a16:creationId xmlns:a16="http://schemas.microsoft.com/office/drawing/2014/main" id="{69220BC8-15A2-4EFA-885E-B91786F7A083}"/>
              </a:ext>
            </a:extLst>
          </p:cNvPr>
          <p:cNvSpPr>
            <a:spLocks noGrp="1"/>
          </p:cNvSpPr>
          <p:nvPr>
            <p:ph type="ftr" sz="quarter" idx="11"/>
          </p:nvPr>
        </p:nvSpPr>
        <p:spPr>
          <a:xfrm>
            <a:off x="4000500" y="6422814"/>
            <a:ext cx="4191000" cy="282787"/>
          </a:xfrm>
        </p:spPr>
        <p:txBody>
          <a:bodyPr/>
          <a:lstStyle/>
          <a:p>
            <a:r>
              <a:rPr lang="en-US"/>
              <a:t>Brustein &amp; Manasevit, PLLC © 2021. All rights reserved.</a:t>
            </a:r>
            <a:endParaRPr lang="en-US" dirty="0"/>
          </a:p>
        </p:txBody>
      </p:sp>
      <p:sp>
        <p:nvSpPr>
          <p:cNvPr id="2" name="Slide Number Placeholder 1"/>
          <p:cNvSpPr>
            <a:spLocks noGrp="1"/>
          </p:cNvSpPr>
          <p:nvPr>
            <p:ph type="sldNum" sz="quarter" idx="12"/>
          </p:nvPr>
        </p:nvSpPr>
        <p:spPr/>
        <p:txBody>
          <a:bodyPr/>
          <a:lstStyle/>
          <a:p>
            <a:fld id="{B3506361-70C8-432A-93F0-141DC7F2B02C}" type="slidenum">
              <a:rPr lang="en-US" smtClean="0"/>
              <a:pPr/>
              <a:t>2</a:t>
            </a:fld>
            <a:endParaRPr lang="en-US"/>
          </a:p>
        </p:txBody>
      </p:sp>
      <p:sp>
        <p:nvSpPr>
          <p:cNvPr id="8" name="Footer Placeholder 3">
            <a:extLst>
              <a:ext uri="{FF2B5EF4-FFF2-40B4-BE49-F238E27FC236}">
                <a16:creationId xmlns:a16="http://schemas.microsoft.com/office/drawing/2014/main" id="{B505D9B8-DF3F-4B40-8D0E-4B806BC90197}"/>
              </a:ext>
            </a:extLst>
          </p:cNvPr>
          <p:cNvSpPr txBox="1">
            <a:spLocks/>
          </p:cNvSpPr>
          <p:nvPr/>
        </p:nvSpPr>
        <p:spPr>
          <a:xfrm>
            <a:off x="1130270" y="329307"/>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Brustein &amp; Manasevit, PLLC © 2021.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A0D3-49F2-4466-BC4D-645B15CF390D}"/>
              </a:ext>
            </a:extLst>
          </p:cNvPr>
          <p:cNvSpPr>
            <a:spLocks noGrp="1"/>
          </p:cNvSpPr>
          <p:nvPr>
            <p:ph type="title"/>
          </p:nvPr>
        </p:nvSpPr>
        <p:spPr/>
        <p:txBody>
          <a:bodyPr/>
          <a:lstStyle/>
          <a:p>
            <a:r>
              <a:rPr lang="en-US" dirty="0"/>
              <a:t>In other words…</a:t>
            </a:r>
          </a:p>
        </p:txBody>
      </p:sp>
      <p:sp>
        <p:nvSpPr>
          <p:cNvPr id="4" name="Footer Placeholder 3">
            <a:extLst>
              <a:ext uri="{FF2B5EF4-FFF2-40B4-BE49-F238E27FC236}">
                <a16:creationId xmlns:a16="http://schemas.microsoft.com/office/drawing/2014/main" id="{9479AA94-AA7A-495E-91F1-DAFF683988F5}"/>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B9A032EE-E754-4E14-AE32-E7E8FAB610BD}"/>
              </a:ext>
            </a:extLst>
          </p:cNvPr>
          <p:cNvSpPr>
            <a:spLocks noGrp="1"/>
          </p:cNvSpPr>
          <p:nvPr>
            <p:ph type="sldNum" sz="quarter" idx="12"/>
          </p:nvPr>
        </p:nvSpPr>
        <p:spPr/>
        <p:txBody>
          <a:bodyPr/>
          <a:lstStyle/>
          <a:p>
            <a:fld id="{B3506361-70C8-432A-93F0-141DC7F2B02C}" type="slidenum">
              <a:rPr lang="en-US" smtClean="0"/>
              <a:pPr/>
              <a:t>20</a:t>
            </a:fld>
            <a:endParaRPr lang="en-US"/>
          </a:p>
        </p:txBody>
      </p:sp>
      <p:pic>
        <p:nvPicPr>
          <p:cNvPr id="3078" name="Picture 6" descr="Download BLACK HOLE Free PNG transparent image and clipart">
            <a:extLst>
              <a:ext uri="{FF2B5EF4-FFF2-40B4-BE49-F238E27FC236}">
                <a16:creationId xmlns:a16="http://schemas.microsoft.com/office/drawing/2014/main" id="{D61B30B4-C844-466C-9E66-3291B7F1C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20090"/>
            <a:ext cx="6858000" cy="613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4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CCAE-ACCD-4673-92CD-9C235C16A1E6}"/>
              </a:ext>
            </a:extLst>
          </p:cNvPr>
          <p:cNvSpPr>
            <a:spLocks noGrp="1"/>
          </p:cNvSpPr>
          <p:nvPr>
            <p:ph type="title"/>
          </p:nvPr>
        </p:nvSpPr>
        <p:spPr/>
        <p:txBody>
          <a:bodyPr/>
          <a:lstStyle/>
          <a:p>
            <a:r>
              <a:rPr lang="en-US" dirty="0"/>
              <a:t>So What Now?</a:t>
            </a:r>
          </a:p>
        </p:txBody>
      </p:sp>
      <p:sp>
        <p:nvSpPr>
          <p:cNvPr id="6" name="Text Placeholder 5">
            <a:extLst>
              <a:ext uri="{FF2B5EF4-FFF2-40B4-BE49-F238E27FC236}">
                <a16:creationId xmlns:a16="http://schemas.microsoft.com/office/drawing/2014/main" id="{3CAF7B0D-69FA-4717-A830-A7EC62B46B4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2853BE82-D68D-4D1A-942E-A35494C935DD}"/>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46C0074B-D48C-42F9-AFAC-FF63A02393BC}"/>
              </a:ext>
            </a:extLst>
          </p:cNvPr>
          <p:cNvSpPr>
            <a:spLocks noGrp="1"/>
          </p:cNvSpPr>
          <p:nvPr>
            <p:ph type="sldNum" sz="quarter" idx="12"/>
          </p:nvPr>
        </p:nvSpPr>
        <p:spPr/>
        <p:txBody>
          <a:bodyPr/>
          <a:lstStyle/>
          <a:p>
            <a:fld id="{B3506361-70C8-432A-93F0-141DC7F2B02C}" type="slidenum">
              <a:rPr lang="en-US" smtClean="0"/>
              <a:pPr/>
              <a:t>21</a:t>
            </a:fld>
            <a:endParaRPr lang="en-US"/>
          </a:p>
        </p:txBody>
      </p:sp>
    </p:spTree>
    <p:extLst>
      <p:ext uri="{BB962C8B-B14F-4D97-AF65-F5344CB8AC3E}">
        <p14:creationId xmlns:p14="http://schemas.microsoft.com/office/powerpoint/2010/main" val="1130987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4D80-7468-4412-B795-934EE4A42710}"/>
              </a:ext>
            </a:extLst>
          </p:cNvPr>
          <p:cNvSpPr>
            <a:spLocks noGrp="1"/>
          </p:cNvSpPr>
          <p:nvPr>
            <p:ph type="title"/>
          </p:nvPr>
        </p:nvSpPr>
        <p:spPr/>
        <p:txBody>
          <a:bodyPr/>
          <a:lstStyle/>
          <a:p>
            <a:r>
              <a:rPr lang="en-US" dirty="0"/>
              <a:t>Census Questions</a:t>
            </a:r>
          </a:p>
        </p:txBody>
      </p:sp>
      <p:sp>
        <p:nvSpPr>
          <p:cNvPr id="3" name="Content Placeholder 2">
            <a:extLst>
              <a:ext uri="{FF2B5EF4-FFF2-40B4-BE49-F238E27FC236}">
                <a16:creationId xmlns:a16="http://schemas.microsoft.com/office/drawing/2014/main" id="{78BAAD01-43F4-48FA-B893-AAC9F324B651}"/>
              </a:ext>
            </a:extLst>
          </p:cNvPr>
          <p:cNvSpPr>
            <a:spLocks noGrp="1"/>
          </p:cNvSpPr>
          <p:nvPr>
            <p:ph idx="1"/>
          </p:nvPr>
        </p:nvSpPr>
        <p:spPr>
          <a:xfrm>
            <a:off x="1130270" y="2171768"/>
            <a:ext cx="10187810" cy="3619431"/>
          </a:xfrm>
        </p:spPr>
        <p:txBody>
          <a:bodyPr>
            <a:normAutofit fontScale="92500"/>
          </a:bodyPr>
          <a:lstStyle/>
          <a:p>
            <a:r>
              <a:rPr lang="en-US" sz="2800" dirty="0"/>
              <a:t>TBD!</a:t>
            </a:r>
          </a:p>
          <a:p>
            <a:r>
              <a:rPr lang="en-US" sz="2800" dirty="0"/>
              <a:t>Biggest concern remains chilling effect</a:t>
            </a:r>
          </a:p>
          <a:p>
            <a:r>
              <a:rPr lang="en-US" sz="2800" dirty="0"/>
              <a:t>Will now not publish final counts until April 30 </a:t>
            </a:r>
            <a:r>
              <a:rPr lang="en-US" sz="2800" dirty="0">
                <a:sym typeface="Wingdings" panose="05000000000000000000" pitchFamily="2" charset="2"/>
              </a:rPr>
              <a:t> potential delays for ED allocation?</a:t>
            </a:r>
          </a:p>
          <a:p>
            <a:pPr lvl="1"/>
            <a:r>
              <a:rPr lang="en-US" sz="2600" dirty="0">
                <a:sym typeface="Wingdings" panose="05000000000000000000" pitchFamily="2" charset="2"/>
              </a:rPr>
              <a:t>Could either result in using older data, OR delays in estimates</a:t>
            </a:r>
            <a:r>
              <a:rPr lang="en-US" sz="2600" dirty="0"/>
              <a:t> </a:t>
            </a:r>
          </a:p>
          <a:p>
            <a:pPr lvl="2"/>
            <a:r>
              <a:rPr lang="en-US" sz="2400" dirty="0"/>
              <a:t>Delays in July grants themselves unlikely (can be adjusted in October allocation)</a:t>
            </a:r>
          </a:p>
        </p:txBody>
      </p:sp>
      <p:sp>
        <p:nvSpPr>
          <p:cNvPr id="4" name="Footer Placeholder 3">
            <a:extLst>
              <a:ext uri="{FF2B5EF4-FFF2-40B4-BE49-F238E27FC236}">
                <a16:creationId xmlns:a16="http://schemas.microsoft.com/office/drawing/2014/main" id="{A92DBA9F-97AB-43AC-8ECB-7C279E41B78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0C306985-113A-4F0F-8F5F-C5F911EA5E6D}"/>
              </a:ext>
            </a:extLst>
          </p:cNvPr>
          <p:cNvSpPr>
            <a:spLocks noGrp="1"/>
          </p:cNvSpPr>
          <p:nvPr>
            <p:ph type="sldNum" sz="quarter" idx="12"/>
          </p:nvPr>
        </p:nvSpPr>
        <p:spPr/>
        <p:txBody>
          <a:bodyPr/>
          <a:lstStyle/>
          <a:p>
            <a:fld id="{B3506361-70C8-432A-93F0-141DC7F2B02C}" type="slidenum">
              <a:rPr lang="en-US" smtClean="0"/>
              <a:pPr/>
              <a:t>22</a:t>
            </a:fld>
            <a:endParaRPr lang="en-US"/>
          </a:p>
        </p:txBody>
      </p:sp>
      <p:pic>
        <p:nvPicPr>
          <p:cNvPr id="12292" name="Picture 4" descr="Open - Shrug Emoji Android Clipart - Full Size Clipart (#1565318) -  PinClipart">
            <a:extLst>
              <a:ext uri="{FF2B5EF4-FFF2-40B4-BE49-F238E27FC236}">
                <a16:creationId xmlns:a16="http://schemas.microsoft.com/office/drawing/2014/main" id="{0A8F717A-4772-4345-B0D4-8E4D14FD67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1122465"/>
            <a:ext cx="255508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4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08A3-0FB6-47E6-BA60-4709A6E164FF}"/>
              </a:ext>
            </a:extLst>
          </p:cNvPr>
          <p:cNvSpPr>
            <a:spLocks noGrp="1"/>
          </p:cNvSpPr>
          <p:nvPr>
            <p:ph type="title"/>
          </p:nvPr>
        </p:nvSpPr>
        <p:spPr/>
        <p:txBody>
          <a:bodyPr/>
          <a:lstStyle/>
          <a:p>
            <a:r>
              <a:rPr lang="en-US" dirty="0"/>
              <a:t>Assessment Question</a:t>
            </a:r>
          </a:p>
        </p:txBody>
      </p:sp>
      <p:sp>
        <p:nvSpPr>
          <p:cNvPr id="3" name="Content Placeholder 2">
            <a:extLst>
              <a:ext uri="{FF2B5EF4-FFF2-40B4-BE49-F238E27FC236}">
                <a16:creationId xmlns:a16="http://schemas.microsoft.com/office/drawing/2014/main" id="{E96728EC-8644-4F61-A318-9F02B8529A2F}"/>
              </a:ext>
            </a:extLst>
          </p:cNvPr>
          <p:cNvSpPr>
            <a:spLocks noGrp="1"/>
          </p:cNvSpPr>
          <p:nvPr>
            <p:ph idx="1"/>
          </p:nvPr>
        </p:nvSpPr>
        <p:spPr/>
        <p:txBody>
          <a:bodyPr>
            <a:normAutofit/>
          </a:bodyPr>
          <a:lstStyle/>
          <a:p>
            <a:r>
              <a:rPr lang="en-US" sz="2800" dirty="0"/>
              <a:t>TBD!</a:t>
            </a:r>
          </a:p>
          <a:p>
            <a:r>
              <a:rPr lang="en-US" sz="2600" dirty="0"/>
              <a:t>Will be in the hands of new Secretary of Education</a:t>
            </a:r>
          </a:p>
        </p:txBody>
      </p:sp>
      <p:sp>
        <p:nvSpPr>
          <p:cNvPr id="4" name="Footer Placeholder 3">
            <a:extLst>
              <a:ext uri="{FF2B5EF4-FFF2-40B4-BE49-F238E27FC236}">
                <a16:creationId xmlns:a16="http://schemas.microsoft.com/office/drawing/2014/main" id="{4B59701A-CD85-4C0F-B1DC-8FE16613433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FE81A851-1168-438E-8E24-8E767E478CCE}"/>
              </a:ext>
            </a:extLst>
          </p:cNvPr>
          <p:cNvSpPr>
            <a:spLocks noGrp="1"/>
          </p:cNvSpPr>
          <p:nvPr>
            <p:ph type="sldNum" sz="quarter" idx="12"/>
          </p:nvPr>
        </p:nvSpPr>
        <p:spPr/>
        <p:txBody>
          <a:bodyPr/>
          <a:lstStyle/>
          <a:p>
            <a:fld id="{B3506361-70C8-432A-93F0-141DC7F2B02C}" type="slidenum">
              <a:rPr lang="en-US" smtClean="0"/>
              <a:pPr/>
              <a:t>23</a:t>
            </a:fld>
            <a:endParaRPr lang="en-US"/>
          </a:p>
        </p:txBody>
      </p:sp>
      <p:pic>
        <p:nvPicPr>
          <p:cNvPr id="13314" name="Picture 2" descr="Open - Shrug Emoji Android Clipart - Full Size Clipart (#1565318) -  PinClipart">
            <a:extLst>
              <a:ext uri="{FF2B5EF4-FFF2-40B4-BE49-F238E27FC236}">
                <a16:creationId xmlns:a16="http://schemas.microsoft.com/office/drawing/2014/main" id="{707EC0BF-48AB-4333-A122-73D28293F7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7980" y="3594993"/>
            <a:ext cx="359604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1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7C47-1036-4C64-A31D-846B22A71B1D}"/>
              </a:ext>
            </a:extLst>
          </p:cNvPr>
          <p:cNvSpPr>
            <a:spLocks noGrp="1"/>
          </p:cNvSpPr>
          <p:nvPr>
            <p:ph type="title"/>
          </p:nvPr>
        </p:nvSpPr>
        <p:spPr/>
        <p:txBody>
          <a:bodyPr/>
          <a:lstStyle/>
          <a:p>
            <a:r>
              <a:rPr lang="en-US" dirty="0"/>
              <a:t>Data guidance from ED (January 2021)</a:t>
            </a:r>
          </a:p>
        </p:txBody>
      </p:sp>
      <p:sp>
        <p:nvSpPr>
          <p:cNvPr id="3" name="Content Placeholder 2">
            <a:extLst>
              <a:ext uri="{FF2B5EF4-FFF2-40B4-BE49-F238E27FC236}">
                <a16:creationId xmlns:a16="http://schemas.microsoft.com/office/drawing/2014/main" id="{B3428BF8-C950-454E-BF92-94748D229911}"/>
              </a:ext>
            </a:extLst>
          </p:cNvPr>
          <p:cNvSpPr>
            <a:spLocks noGrp="1"/>
          </p:cNvSpPr>
          <p:nvPr>
            <p:ph idx="1"/>
          </p:nvPr>
        </p:nvSpPr>
        <p:spPr>
          <a:xfrm>
            <a:off x="762000" y="1828800"/>
            <a:ext cx="10820400" cy="4267200"/>
          </a:xfrm>
        </p:spPr>
        <p:txBody>
          <a:bodyPr>
            <a:normAutofit fontScale="92500" lnSpcReduction="10000"/>
          </a:bodyPr>
          <a:lstStyle/>
          <a:p>
            <a:r>
              <a:rPr lang="en-US" dirty="0"/>
              <a:t>For Special LEAs (Title I eligibility and allocations, Title II allocations, RLIS eligibility)</a:t>
            </a:r>
          </a:p>
          <a:p>
            <a:pPr lvl="1"/>
            <a:r>
              <a:rPr lang="en-US" sz="2400" dirty="0"/>
              <a:t>Prefer to use NSLP data from 2020-21 to derive census poverty</a:t>
            </a:r>
          </a:p>
          <a:p>
            <a:pPr lvl="1"/>
            <a:r>
              <a:rPr lang="en-US" sz="2400" dirty="0"/>
              <a:t>If not available, </a:t>
            </a:r>
            <a:r>
              <a:rPr lang="en-US" sz="2400" i="1" dirty="0"/>
              <a:t>SEA</a:t>
            </a:r>
            <a:r>
              <a:rPr lang="en-US" sz="2400" dirty="0"/>
              <a:t> may use:</a:t>
            </a:r>
          </a:p>
          <a:p>
            <a:pPr lvl="2"/>
            <a:r>
              <a:rPr lang="en-US" dirty="0"/>
              <a:t>Poverty data other than NSLP data (e.g., Medicaid counts or other poverty data available to an SEA for State purposes); </a:t>
            </a:r>
          </a:p>
          <a:p>
            <a:pPr lvl="2"/>
            <a:r>
              <a:rPr lang="en-US" dirty="0"/>
              <a:t>“The best available NSLP data, </a:t>
            </a:r>
            <a:r>
              <a:rPr lang="en-US" i="1" dirty="0"/>
              <a:t>which may be from SY 2019-2020</a:t>
            </a:r>
            <a:r>
              <a:rPr lang="en-US" dirty="0"/>
              <a:t>”</a:t>
            </a:r>
          </a:p>
          <a:p>
            <a:pPr lvl="2"/>
            <a:r>
              <a:rPr lang="en-US" dirty="0"/>
              <a:t>NSLP data from SY 2020-2021 that may be accessible (e.g., counts of children identified through direct certification)</a:t>
            </a:r>
          </a:p>
          <a:p>
            <a:pPr lvl="2"/>
            <a:r>
              <a:rPr lang="en-US" dirty="0"/>
              <a:t>Data from </a:t>
            </a:r>
            <a:r>
              <a:rPr lang="en-US" i="1" dirty="0"/>
              <a:t>a poverty survey conducted by the SEA or LEA</a:t>
            </a:r>
            <a:r>
              <a:rPr lang="en-US" dirty="0"/>
              <a:t> that replicate NSLP or other poverty data</a:t>
            </a:r>
          </a:p>
        </p:txBody>
      </p:sp>
      <p:sp>
        <p:nvSpPr>
          <p:cNvPr id="4" name="Footer Placeholder 3">
            <a:extLst>
              <a:ext uri="{FF2B5EF4-FFF2-40B4-BE49-F238E27FC236}">
                <a16:creationId xmlns:a16="http://schemas.microsoft.com/office/drawing/2014/main" id="{5EE8D487-0B72-4FB4-8D72-F691F32543C3}"/>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894E7F9-20AC-4794-A7D7-862B70A853A5}"/>
              </a:ext>
            </a:extLst>
          </p:cNvPr>
          <p:cNvSpPr>
            <a:spLocks noGrp="1"/>
          </p:cNvSpPr>
          <p:nvPr>
            <p:ph type="sldNum" sz="quarter" idx="12"/>
          </p:nvPr>
        </p:nvSpPr>
        <p:spPr/>
        <p:txBody>
          <a:bodyPr/>
          <a:lstStyle/>
          <a:p>
            <a:fld id="{B3506361-70C8-432A-93F0-141DC7F2B02C}" type="slidenum">
              <a:rPr lang="en-US" smtClean="0"/>
              <a:pPr/>
              <a:t>24</a:t>
            </a:fld>
            <a:endParaRPr lang="en-US"/>
          </a:p>
        </p:txBody>
      </p:sp>
    </p:spTree>
    <p:extLst>
      <p:ext uri="{BB962C8B-B14F-4D97-AF65-F5344CB8AC3E}">
        <p14:creationId xmlns:p14="http://schemas.microsoft.com/office/powerpoint/2010/main" val="2481424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7C47-1036-4C64-A31D-846B22A71B1D}"/>
              </a:ext>
            </a:extLst>
          </p:cNvPr>
          <p:cNvSpPr>
            <a:spLocks noGrp="1"/>
          </p:cNvSpPr>
          <p:nvPr>
            <p:ph type="title"/>
          </p:nvPr>
        </p:nvSpPr>
        <p:spPr/>
        <p:txBody>
          <a:bodyPr/>
          <a:lstStyle/>
          <a:p>
            <a:r>
              <a:rPr lang="en-US" dirty="0"/>
              <a:t>Data guidance from ED (January 2021)</a:t>
            </a:r>
          </a:p>
        </p:txBody>
      </p:sp>
      <p:sp>
        <p:nvSpPr>
          <p:cNvPr id="3" name="Content Placeholder 2">
            <a:extLst>
              <a:ext uri="{FF2B5EF4-FFF2-40B4-BE49-F238E27FC236}">
                <a16:creationId xmlns:a16="http://schemas.microsoft.com/office/drawing/2014/main" id="{B3428BF8-C950-454E-BF92-94748D229911}"/>
              </a:ext>
            </a:extLst>
          </p:cNvPr>
          <p:cNvSpPr>
            <a:spLocks noGrp="1"/>
          </p:cNvSpPr>
          <p:nvPr>
            <p:ph idx="1"/>
          </p:nvPr>
        </p:nvSpPr>
        <p:spPr>
          <a:xfrm>
            <a:off x="990600" y="1676400"/>
            <a:ext cx="10668000" cy="4699893"/>
          </a:xfrm>
        </p:spPr>
        <p:txBody>
          <a:bodyPr>
            <a:normAutofit/>
          </a:bodyPr>
          <a:lstStyle/>
          <a:p>
            <a:r>
              <a:rPr lang="en-US" sz="2800" dirty="0"/>
              <a:t>For small LEAs</a:t>
            </a:r>
          </a:p>
          <a:p>
            <a:pPr lvl="1"/>
            <a:r>
              <a:rPr lang="en-US" sz="2400" dirty="0"/>
              <a:t>Prefer to use NSLP data from 2020-21</a:t>
            </a:r>
          </a:p>
          <a:p>
            <a:pPr lvl="1"/>
            <a:r>
              <a:rPr lang="en-US" sz="2400" dirty="0"/>
              <a:t>If not available, </a:t>
            </a:r>
            <a:r>
              <a:rPr lang="en-US" sz="2400" i="1" dirty="0"/>
              <a:t>SEA may seek ED approval to use</a:t>
            </a:r>
            <a:r>
              <a:rPr lang="en-US" sz="2400" dirty="0"/>
              <a:t>:</a:t>
            </a:r>
          </a:p>
          <a:p>
            <a:pPr lvl="2"/>
            <a:r>
              <a:rPr lang="en-US" sz="2400" dirty="0"/>
              <a:t>The best available NSLP data, </a:t>
            </a:r>
            <a:r>
              <a:rPr lang="en-US" sz="2400" i="1" dirty="0"/>
              <a:t>which may be from SY 2019-2020</a:t>
            </a:r>
            <a:r>
              <a:rPr lang="en-US" sz="2400" dirty="0"/>
              <a:t>; </a:t>
            </a:r>
          </a:p>
          <a:p>
            <a:pPr lvl="2"/>
            <a:r>
              <a:rPr lang="en-US" sz="2400" dirty="0"/>
              <a:t>NSLP data from SY 2020-2021 that may be accessible (e.g., counts of children identified through direct certification); or </a:t>
            </a:r>
          </a:p>
          <a:p>
            <a:pPr lvl="2"/>
            <a:r>
              <a:rPr lang="en-US" sz="2400" dirty="0"/>
              <a:t>Data from </a:t>
            </a:r>
            <a:r>
              <a:rPr lang="en-US" sz="2400" i="1" dirty="0"/>
              <a:t>a poverty survey conducted by the SEA or LEA </a:t>
            </a:r>
            <a:r>
              <a:rPr lang="en-US" sz="2400" dirty="0"/>
              <a:t>that replicate NSLP or other poverty data.</a:t>
            </a:r>
          </a:p>
        </p:txBody>
      </p:sp>
      <p:sp>
        <p:nvSpPr>
          <p:cNvPr id="4" name="Footer Placeholder 3">
            <a:extLst>
              <a:ext uri="{FF2B5EF4-FFF2-40B4-BE49-F238E27FC236}">
                <a16:creationId xmlns:a16="http://schemas.microsoft.com/office/drawing/2014/main" id="{5EE8D487-0B72-4FB4-8D72-F691F32543C3}"/>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894E7F9-20AC-4794-A7D7-862B70A853A5}"/>
              </a:ext>
            </a:extLst>
          </p:cNvPr>
          <p:cNvSpPr>
            <a:spLocks noGrp="1"/>
          </p:cNvSpPr>
          <p:nvPr>
            <p:ph type="sldNum" sz="quarter" idx="12"/>
          </p:nvPr>
        </p:nvSpPr>
        <p:spPr/>
        <p:txBody>
          <a:bodyPr/>
          <a:lstStyle/>
          <a:p>
            <a:fld id="{B3506361-70C8-432A-93F0-141DC7F2B02C}" type="slidenum">
              <a:rPr lang="en-US" smtClean="0"/>
              <a:pPr/>
              <a:t>25</a:t>
            </a:fld>
            <a:endParaRPr lang="en-US"/>
          </a:p>
        </p:txBody>
      </p:sp>
    </p:spTree>
    <p:extLst>
      <p:ext uri="{BB962C8B-B14F-4D97-AF65-F5344CB8AC3E}">
        <p14:creationId xmlns:p14="http://schemas.microsoft.com/office/powerpoint/2010/main" val="3212112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7C47-1036-4C64-A31D-846B22A71B1D}"/>
              </a:ext>
            </a:extLst>
          </p:cNvPr>
          <p:cNvSpPr>
            <a:spLocks noGrp="1"/>
          </p:cNvSpPr>
          <p:nvPr>
            <p:ph type="title"/>
          </p:nvPr>
        </p:nvSpPr>
        <p:spPr/>
        <p:txBody>
          <a:bodyPr/>
          <a:lstStyle/>
          <a:p>
            <a:r>
              <a:rPr lang="en-US" dirty="0"/>
              <a:t>Data guidance from ED (January 2021)</a:t>
            </a:r>
          </a:p>
        </p:txBody>
      </p:sp>
      <p:sp>
        <p:nvSpPr>
          <p:cNvPr id="3" name="Content Placeholder 2">
            <a:extLst>
              <a:ext uri="{FF2B5EF4-FFF2-40B4-BE49-F238E27FC236}">
                <a16:creationId xmlns:a16="http://schemas.microsoft.com/office/drawing/2014/main" id="{B3428BF8-C950-454E-BF92-94748D229911}"/>
              </a:ext>
            </a:extLst>
          </p:cNvPr>
          <p:cNvSpPr>
            <a:spLocks noGrp="1"/>
          </p:cNvSpPr>
          <p:nvPr>
            <p:ph idx="1"/>
          </p:nvPr>
        </p:nvSpPr>
        <p:spPr>
          <a:xfrm>
            <a:off x="685800" y="1828800"/>
            <a:ext cx="11049000" cy="4419600"/>
          </a:xfrm>
        </p:spPr>
        <p:txBody>
          <a:bodyPr>
            <a:normAutofit/>
          </a:bodyPr>
          <a:lstStyle/>
          <a:p>
            <a:r>
              <a:rPr lang="en-US" dirty="0"/>
              <a:t>Within-LEA Title I allocations (rank and serve)</a:t>
            </a:r>
          </a:p>
          <a:p>
            <a:pPr lvl="1"/>
            <a:r>
              <a:rPr lang="en-US" sz="2000" dirty="0"/>
              <a:t>Prefer to use NSLP data from 2020-21 </a:t>
            </a:r>
          </a:p>
          <a:p>
            <a:pPr lvl="1"/>
            <a:r>
              <a:rPr lang="en-US" sz="2000" dirty="0"/>
              <a:t>If not available, </a:t>
            </a:r>
            <a:r>
              <a:rPr lang="en-US" sz="2000" i="1" dirty="0"/>
              <a:t>LEA may use</a:t>
            </a:r>
            <a:r>
              <a:rPr lang="en-US" sz="2000" dirty="0"/>
              <a:t>:</a:t>
            </a:r>
          </a:p>
          <a:p>
            <a:pPr lvl="2"/>
            <a:r>
              <a:rPr lang="en-US" sz="1800" dirty="0"/>
              <a:t>Medicaid or TANF data or a composite of data of these two sources from SY 2020-2021</a:t>
            </a:r>
          </a:p>
          <a:p>
            <a:pPr lvl="2"/>
            <a:r>
              <a:rPr lang="en-US" sz="1800" dirty="0"/>
              <a:t>The best available NSLP data, which may be from SY 2019-2020</a:t>
            </a:r>
          </a:p>
          <a:p>
            <a:pPr lvl="2"/>
            <a:r>
              <a:rPr lang="en-US" sz="1800" dirty="0"/>
              <a:t>NSLP data from SY 2020-2021 that may be accessible (e.g., counts of children identified through direct certification)</a:t>
            </a:r>
          </a:p>
          <a:p>
            <a:pPr lvl="2"/>
            <a:r>
              <a:rPr lang="en-US" sz="1800" dirty="0"/>
              <a:t>A composite of NSLP, Medicaid, and TANF data, and the best available FRPL data, which might include Medicaid, NSLP, or TANF counts from SY 2020-2021 </a:t>
            </a:r>
          </a:p>
          <a:p>
            <a:pPr lvl="2"/>
            <a:r>
              <a:rPr lang="en-US" sz="1800" dirty="0"/>
              <a:t>Data from </a:t>
            </a:r>
            <a:r>
              <a:rPr lang="en-US" sz="1800" i="1" dirty="0"/>
              <a:t>a poverty survey conducted by the SEA or LEA</a:t>
            </a:r>
            <a:r>
              <a:rPr lang="en-US" sz="1800" dirty="0"/>
              <a:t> that replicate NSLP, Medicaid, or TANF data</a:t>
            </a:r>
          </a:p>
        </p:txBody>
      </p:sp>
      <p:sp>
        <p:nvSpPr>
          <p:cNvPr id="4" name="Footer Placeholder 3">
            <a:extLst>
              <a:ext uri="{FF2B5EF4-FFF2-40B4-BE49-F238E27FC236}">
                <a16:creationId xmlns:a16="http://schemas.microsoft.com/office/drawing/2014/main" id="{5EE8D487-0B72-4FB4-8D72-F691F32543C3}"/>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894E7F9-20AC-4794-A7D7-862B70A853A5}"/>
              </a:ext>
            </a:extLst>
          </p:cNvPr>
          <p:cNvSpPr>
            <a:spLocks noGrp="1"/>
          </p:cNvSpPr>
          <p:nvPr>
            <p:ph type="sldNum" sz="quarter" idx="12"/>
          </p:nvPr>
        </p:nvSpPr>
        <p:spPr/>
        <p:txBody>
          <a:bodyPr/>
          <a:lstStyle/>
          <a:p>
            <a:fld id="{B3506361-70C8-432A-93F0-141DC7F2B02C}" type="slidenum">
              <a:rPr lang="en-US" smtClean="0"/>
              <a:pPr/>
              <a:t>26</a:t>
            </a:fld>
            <a:endParaRPr lang="en-US"/>
          </a:p>
        </p:txBody>
      </p:sp>
    </p:spTree>
    <p:extLst>
      <p:ext uri="{BB962C8B-B14F-4D97-AF65-F5344CB8AC3E}">
        <p14:creationId xmlns:p14="http://schemas.microsoft.com/office/powerpoint/2010/main" val="215722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7C47-1036-4C64-A31D-846B22A71B1D}"/>
              </a:ext>
            </a:extLst>
          </p:cNvPr>
          <p:cNvSpPr>
            <a:spLocks noGrp="1"/>
          </p:cNvSpPr>
          <p:nvPr>
            <p:ph type="title"/>
          </p:nvPr>
        </p:nvSpPr>
        <p:spPr/>
        <p:txBody>
          <a:bodyPr/>
          <a:lstStyle/>
          <a:p>
            <a:r>
              <a:rPr lang="en-US" dirty="0"/>
              <a:t>Data guidance from ED (January 2021)</a:t>
            </a:r>
          </a:p>
        </p:txBody>
      </p:sp>
      <p:sp>
        <p:nvSpPr>
          <p:cNvPr id="3" name="Content Placeholder 2">
            <a:extLst>
              <a:ext uri="{FF2B5EF4-FFF2-40B4-BE49-F238E27FC236}">
                <a16:creationId xmlns:a16="http://schemas.microsoft.com/office/drawing/2014/main" id="{B3428BF8-C950-454E-BF92-94748D229911}"/>
              </a:ext>
            </a:extLst>
          </p:cNvPr>
          <p:cNvSpPr>
            <a:spLocks noGrp="1"/>
          </p:cNvSpPr>
          <p:nvPr>
            <p:ph idx="1"/>
          </p:nvPr>
        </p:nvSpPr>
        <p:spPr>
          <a:xfrm>
            <a:off x="1157812" y="1828800"/>
            <a:ext cx="10729388" cy="4267200"/>
          </a:xfrm>
        </p:spPr>
        <p:txBody>
          <a:bodyPr>
            <a:normAutofit fontScale="92500" lnSpcReduction="20000"/>
          </a:bodyPr>
          <a:lstStyle/>
          <a:p>
            <a:r>
              <a:rPr lang="en-US" dirty="0"/>
              <a:t>Equitable Services</a:t>
            </a:r>
          </a:p>
          <a:p>
            <a:pPr lvl="1"/>
            <a:r>
              <a:rPr lang="en-US" dirty="0"/>
              <a:t>LEA may choose from the following data sources, </a:t>
            </a:r>
            <a:r>
              <a:rPr lang="en-US" i="1" dirty="0"/>
              <a:t>in consultation with private schools:</a:t>
            </a:r>
            <a:endParaRPr lang="en-US" dirty="0"/>
          </a:p>
          <a:p>
            <a:pPr lvl="2"/>
            <a:r>
              <a:rPr lang="en-US" dirty="0"/>
              <a:t>The same measure of poverty used to count public school children</a:t>
            </a:r>
          </a:p>
          <a:p>
            <a:pPr lvl="2"/>
            <a:r>
              <a:rPr lang="en-US" dirty="0"/>
              <a:t>Comparable poverty data from a survey and allowing such survey results to be extrapolated if complete actual data are unavailable</a:t>
            </a:r>
          </a:p>
          <a:p>
            <a:pPr lvl="2"/>
            <a:r>
              <a:rPr lang="en-US" dirty="0"/>
              <a:t>Comparable poverty data from a different source</a:t>
            </a:r>
          </a:p>
          <a:p>
            <a:pPr lvl="2"/>
            <a:r>
              <a:rPr lang="en-US" dirty="0"/>
              <a:t>The application of the low-income percentage of each participating public school attendance area to the number of private school children who reside in that school attendance area; or </a:t>
            </a:r>
          </a:p>
          <a:p>
            <a:pPr lvl="2"/>
            <a:r>
              <a:rPr lang="en-US" dirty="0"/>
              <a:t>An equated measure</a:t>
            </a:r>
          </a:p>
          <a:p>
            <a:pPr lvl="1"/>
            <a:r>
              <a:rPr lang="en-US" dirty="0"/>
              <a:t>ED notes: this may mean relying on NSLP data!</a:t>
            </a:r>
          </a:p>
        </p:txBody>
      </p:sp>
      <p:sp>
        <p:nvSpPr>
          <p:cNvPr id="4" name="Footer Placeholder 3">
            <a:extLst>
              <a:ext uri="{FF2B5EF4-FFF2-40B4-BE49-F238E27FC236}">
                <a16:creationId xmlns:a16="http://schemas.microsoft.com/office/drawing/2014/main" id="{5EE8D487-0B72-4FB4-8D72-F691F32543C3}"/>
              </a:ext>
            </a:extLst>
          </p:cNvPr>
          <p:cNvSpPr>
            <a:spLocks noGrp="1"/>
          </p:cNvSpPr>
          <p:nvPr>
            <p:ph type="ftr" sz="quarter" idx="11"/>
          </p:nvPr>
        </p:nvSpPr>
        <p:spPr/>
        <p:txBody>
          <a:bodyPr/>
          <a:lstStyle/>
          <a:p>
            <a:r>
              <a:rPr lang="en-US" dirty="0"/>
              <a:t>Brustein &amp; Manasevit, PLLC © 2021. All rights reserved.</a:t>
            </a:r>
          </a:p>
        </p:txBody>
      </p:sp>
      <p:sp>
        <p:nvSpPr>
          <p:cNvPr id="5" name="Slide Number Placeholder 4">
            <a:extLst>
              <a:ext uri="{FF2B5EF4-FFF2-40B4-BE49-F238E27FC236}">
                <a16:creationId xmlns:a16="http://schemas.microsoft.com/office/drawing/2014/main" id="{7894E7F9-20AC-4794-A7D7-862B70A853A5}"/>
              </a:ext>
            </a:extLst>
          </p:cNvPr>
          <p:cNvSpPr>
            <a:spLocks noGrp="1"/>
          </p:cNvSpPr>
          <p:nvPr>
            <p:ph type="sldNum" sz="quarter" idx="12"/>
          </p:nvPr>
        </p:nvSpPr>
        <p:spPr/>
        <p:txBody>
          <a:bodyPr/>
          <a:lstStyle/>
          <a:p>
            <a:fld id="{B3506361-70C8-432A-93F0-141DC7F2B02C}" type="slidenum">
              <a:rPr lang="en-US" smtClean="0"/>
              <a:pPr/>
              <a:t>27</a:t>
            </a:fld>
            <a:endParaRPr lang="en-US"/>
          </a:p>
        </p:txBody>
      </p:sp>
    </p:spTree>
    <p:extLst>
      <p:ext uri="{BB962C8B-B14F-4D97-AF65-F5344CB8AC3E}">
        <p14:creationId xmlns:p14="http://schemas.microsoft.com/office/powerpoint/2010/main" val="756489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7C47-1036-4C64-A31D-846B22A71B1D}"/>
              </a:ext>
            </a:extLst>
          </p:cNvPr>
          <p:cNvSpPr>
            <a:spLocks noGrp="1"/>
          </p:cNvSpPr>
          <p:nvPr>
            <p:ph type="title"/>
          </p:nvPr>
        </p:nvSpPr>
        <p:spPr/>
        <p:txBody>
          <a:bodyPr/>
          <a:lstStyle/>
          <a:p>
            <a:r>
              <a:rPr lang="en-US" dirty="0"/>
              <a:t>Data guidance from ED (January 2021)</a:t>
            </a:r>
          </a:p>
        </p:txBody>
      </p:sp>
      <p:sp>
        <p:nvSpPr>
          <p:cNvPr id="3" name="Content Placeholder 2">
            <a:extLst>
              <a:ext uri="{FF2B5EF4-FFF2-40B4-BE49-F238E27FC236}">
                <a16:creationId xmlns:a16="http://schemas.microsoft.com/office/drawing/2014/main" id="{B3428BF8-C950-454E-BF92-94748D229911}"/>
              </a:ext>
            </a:extLst>
          </p:cNvPr>
          <p:cNvSpPr>
            <a:spLocks noGrp="1"/>
          </p:cNvSpPr>
          <p:nvPr>
            <p:ph idx="1"/>
          </p:nvPr>
        </p:nvSpPr>
        <p:spPr>
          <a:xfrm>
            <a:off x="609600" y="1828800"/>
            <a:ext cx="10896600" cy="4267200"/>
          </a:xfrm>
        </p:spPr>
        <p:txBody>
          <a:bodyPr>
            <a:normAutofit/>
          </a:bodyPr>
          <a:lstStyle/>
          <a:p>
            <a:r>
              <a:rPr lang="en-US" sz="2800" dirty="0"/>
              <a:t>Equitable Services (cont.)</a:t>
            </a:r>
          </a:p>
          <a:p>
            <a:pPr lvl="1"/>
            <a:r>
              <a:rPr lang="en-US" sz="2400" dirty="0"/>
              <a:t>Reminder: LEA can make the determination every two years, so can use last year’s data if it’s the second year of a cycle</a:t>
            </a:r>
          </a:p>
          <a:p>
            <a:pPr lvl="2"/>
            <a:r>
              <a:rPr lang="en-US" sz="2400" dirty="0"/>
              <a:t>E.g. use 2019-20 data for 2020-21 AND 2020-22</a:t>
            </a:r>
          </a:p>
          <a:p>
            <a:pPr lvl="1"/>
            <a:r>
              <a:rPr lang="en-US" sz="2400" dirty="0"/>
              <a:t>For an LEA that would normally use 2020-21 data to determine proportional share for 2021-22, if NSLP data are not available, LEA may use data from 2019-20 instead </a:t>
            </a:r>
            <a:r>
              <a:rPr lang="en-US" sz="2400" i="1" dirty="0"/>
              <a:t>in consultation with private school officials</a:t>
            </a:r>
            <a:endParaRPr lang="en-US" sz="2400" dirty="0"/>
          </a:p>
        </p:txBody>
      </p:sp>
      <p:sp>
        <p:nvSpPr>
          <p:cNvPr id="4" name="Footer Placeholder 3">
            <a:extLst>
              <a:ext uri="{FF2B5EF4-FFF2-40B4-BE49-F238E27FC236}">
                <a16:creationId xmlns:a16="http://schemas.microsoft.com/office/drawing/2014/main" id="{5EE8D487-0B72-4FB4-8D72-F691F32543C3}"/>
              </a:ext>
            </a:extLst>
          </p:cNvPr>
          <p:cNvSpPr>
            <a:spLocks noGrp="1"/>
          </p:cNvSpPr>
          <p:nvPr>
            <p:ph type="ftr" sz="quarter" idx="11"/>
          </p:nvPr>
        </p:nvSpPr>
        <p:spPr/>
        <p:txBody>
          <a:bodyPr/>
          <a:lstStyle/>
          <a:p>
            <a:r>
              <a:rPr lang="en-US" dirty="0"/>
              <a:t>Brustein &amp; Manasevit, PLLC © 2021. All rights reserved.</a:t>
            </a:r>
          </a:p>
        </p:txBody>
      </p:sp>
      <p:sp>
        <p:nvSpPr>
          <p:cNvPr id="5" name="Slide Number Placeholder 4">
            <a:extLst>
              <a:ext uri="{FF2B5EF4-FFF2-40B4-BE49-F238E27FC236}">
                <a16:creationId xmlns:a16="http://schemas.microsoft.com/office/drawing/2014/main" id="{7894E7F9-20AC-4794-A7D7-862B70A853A5}"/>
              </a:ext>
            </a:extLst>
          </p:cNvPr>
          <p:cNvSpPr>
            <a:spLocks noGrp="1"/>
          </p:cNvSpPr>
          <p:nvPr>
            <p:ph type="sldNum" sz="quarter" idx="12"/>
          </p:nvPr>
        </p:nvSpPr>
        <p:spPr/>
        <p:txBody>
          <a:bodyPr/>
          <a:lstStyle/>
          <a:p>
            <a:fld id="{B3506361-70C8-432A-93F0-141DC7F2B02C}" type="slidenum">
              <a:rPr lang="en-US" smtClean="0"/>
              <a:pPr/>
              <a:t>28</a:t>
            </a:fld>
            <a:endParaRPr lang="en-US"/>
          </a:p>
        </p:txBody>
      </p:sp>
    </p:spTree>
    <p:extLst>
      <p:ext uri="{BB962C8B-B14F-4D97-AF65-F5344CB8AC3E}">
        <p14:creationId xmlns:p14="http://schemas.microsoft.com/office/powerpoint/2010/main" val="3762855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7C47-1036-4C64-A31D-846B22A71B1D}"/>
              </a:ext>
            </a:extLst>
          </p:cNvPr>
          <p:cNvSpPr>
            <a:spLocks noGrp="1"/>
          </p:cNvSpPr>
          <p:nvPr>
            <p:ph type="title"/>
          </p:nvPr>
        </p:nvSpPr>
        <p:spPr/>
        <p:txBody>
          <a:bodyPr/>
          <a:lstStyle/>
          <a:p>
            <a:r>
              <a:rPr lang="en-US" dirty="0"/>
              <a:t>Data guidance from ED (January 2021)</a:t>
            </a:r>
          </a:p>
        </p:txBody>
      </p:sp>
      <p:sp>
        <p:nvSpPr>
          <p:cNvPr id="3" name="Content Placeholder 2">
            <a:extLst>
              <a:ext uri="{FF2B5EF4-FFF2-40B4-BE49-F238E27FC236}">
                <a16:creationId xmlns:a16="http://schemas.microsoft.com/office/drawing/2014/main" id="{B3428BF8-C950-454E-BF92-94748D229911}"/>
              </a:ext>
            </a:extLst>
          </p:cNvPr>
          <p:cNvSpPr>
            <a:spLocks noGrp="1"/>
          </p:cNvSpPr>
          <p:nvPr>
            <p:ph idx="1"/>
          </p:nvPr>
        </p:nvSpPr>
        <p:spPr>
          <a:xfrm>
            <a:off x="762000" y="1977159"/>
            <a:ext cx="11049000" cy="4267200"/>
          </a:xfrm>
        </p:spPr>
        <p:txBody>
          <a:bodyPr>
            <a:normAutofit lnSpcReduction="10000"/>
          </a:bodyPr>
          <a:lstStyle/>
          <a:p>
            <a:r>
              <a:rPr lang="en-US" dirty="0"/>
              <a:t>Reporting and Accountability</a:t>
            </a:r>
          </a:p>
          <a:p>
            <a:pPr lvl="1"/>
            <a:r>
              <a:rPr lang="en-US" dirty="0"/>
              <a:t>Prefer to use NSLP data from 2020-21 to derive census poverty</a:t>
            </a:r>
          </a:p>
          <a:p>
            <a:pPr lvl="1"/>
            <a:r>
              <a:rPr lang="en-US" dirty="0"/>
              <a:t>If not available, SEA may use to identify “economically disadvantaged” students:</a:t>
            </a:r>
          </a:p>
          <a:p>
            <a:pPr lvl="2"/>
            <a:r>
              <a:rPr lang="en-US" dirty="0"/>
              <a:t>Poverty data other than NSLP data</a:t>
            </a:r>
          </a:p>
          <a:p>
            <a:pPr lvl="2"/>
            <a:r>
              <a:rPr lang="en-US" dirty="0"/>
              <a:t>The best available NSLP data, which may be from SY 2019-2020</a:t>
            </a:r>
          </a:p>
          <a:p>
            <a:pPr lvl="2"/>
            <a:r>
              <a:rPr lang="en-US" dirty="0"/>
              <a:t>NSLP data from SY 2020-2021 that may be accessible (e.g., counts of children identified through direct certification)</a:t>
            </a:r>
          </a:p>
          <a:p>
            <a:pPr lvl="2"/>
            <a:r>
              <a:rPr lang="en-US" dirty="0"/>
              <a:t>Data from a poverty survey conducted by the SEA or LEA that replicate NSLP or other poverty data.</a:t>
            </a:r>
          </a:p>
        </p:txBody>
      </p:sp>
      <p:sp>
        <p:nvSpPr>
          <p:cNvPr id="4" name="Footer Placeholder 3">
            <a:extLst>
              <a:ext uri="{FF2B5EF4-FFF2-40B4-BE49-F238E27FC236}">
                <a16:creationId xmlns:a16="http://schemas.microsoft.com/office/drawing/2014/main" id="{5EE8D487-0B72-4FB4-8D72-F691F32543C3}"/>
              </a:ext>
            </a:extLst>
          </p:cNvPr>
          <p:cNvSpPr>
            <a:spLocks noGrp="1"/>
          </p:cNvSpPr>
          <p:nvPr>
            <p:ph type="ftr" sz="quarter" idx="11"/>
          </p:nvPr>
        </p:nvSpPr>
        <p:spPr/>
        <p:txBody>
          <a:bodyPr/>
          <a:lstStyle/>
          <a:p>
            <a:r>
              <a:rPr lang="en-US" dirty="0"/>
              <a:t>Brustein &amp; Manasevit, PLLC © 2021. All rights reserved.</a:t>
            </a:r>
          </a:p>
        </p:txBody>
      </p:sp>
      <p:sp>
        <p:nvSpPr>
          <p:cNvPr id="5" name="Slide Number Placeholder 4">
            <a:extLst>
              <a:ext uri="{FF2B5EF4-FFF2-40B4-BE49-F238E27FC236}">
                <a16:creationId xmlns:a16="http://schemas.microsoft.com/office/drawing/2014/main" id="{7894E7F9-20AC-4794-A7D7-862B70A853A5}"/>
              </a:ext>
            </a:extLst>
          </p:cNvPr>
          <p:cNvSpPr>
            <a:spLocks noGrp="1"/>
          </p:cNvSpPr>
          <p:nvPr>
            <p:ph type="sldNum" sz="quarter" idx="12"/>
          </p:nvPr>
        </p:nvSpPr>
        <p:spPr/>
        <p:txBody>
          <a:bodyPr/>
          <a:lstStyle/>
          <a:p>
            <a:fld id="{B3506361-70C8-432A-93F0-141DC7F2B02C}" type="slidenum">
              <a:rPr lang="en-US" smtClean="0"/>
              <a:pPr/>
              <a:t>29</a:t>
            </a:fld>
            <a:endParaRPr lang="en-US"/>
          </a:p>
        </p:txBody>
      </p:sp>
    </p:spTree>
    <p:extLst>
      <p:ext uri="{BB962C8B-B14F-4D97-AF65-F5344CB8AC3E}">
        <p14:creationId xmlns:p14="http://schemas.microsoft.com/office/powerpoint/2010/main" val="322575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25AF-00DB-4BF8-A2DB-41316C4E3456}"/>
              </a:ext>
            </a:extLst>
          </p:cNvPr>
          <p:cNvSpPr>
            <a:spLocks noGrp="1"/>
          </p:cNvSpPr>
          <p:nvPr>
            <p:ph type="title"/>
          </p:nvPr>
        </p:nvSpPr>
        <p:spPr/>
        <p:txBody>
          <a:bodyPr>
            <a:normAutofit/>
          </a:bodyPr>
          <a:lstStyle/>
          <a:p>
            <a:r>
              <a:rPr lang="en-US" sz="4000" dirty="0"/>
              <a:t>Title I Formulas</a:t>
            </a:r>
          </a:p>
        </p:txBody>
      </p:sp>
      <p:sp>
        <p:nvSpPr>
          <p:cNvPr id="3" name="Content Placeholder 2">
            <a:extLst>
              <a:ext uri="{FF2B5EF4-FFF2-40B4-BE49-F238E27FC236}">
                <a16:creationId xmlns:a16="http://schemas.microsoft.com/office/drawing/2014/main" id="{52F13799-DC2D-4D5E-8DC5-02EDA9C07C33}"/>
              </a:ext>
            </a:extLst>
          </p:cNvPr>
          <p:cNvSpPr>
            <a:spLocks noGrp="1"/>
          </p:cNvSpPr>
          <p:nvPr>
            <p:ph idx="1"/>
          </p:nvPr>
        </p:nvSpPr>
        <p:spPr>
          <a:xfrm>
            <a:off x="1159001" y="2476083"/>
            <a:ext cx="7796540" cy="3649881"/>
          </a:xfrm>
        </p:spPr>
        <p:txBody>
          <a:bodyPr>
            <a:normAutofit/>
          </a:bodyPr>
          <a:lstStyle/>
          <a:p>
            <a:r>
              <a:rPr lang="en-US" sz="3200" dirty="0"/>
              <a:t>Four formulas</a:t>
            </a:r>
          </a:p>
          <a:p>
            <a:pPr lvl="1"/>
            <a:r>
              <a:rPr lang="en-US" sz="2800" dirty="0"/>
              <a:t>Basic Grants</a:t>
            </a:r>
          </a:p>
          <a:p>
            <a:pPr lvl="1"/>
            <a:r>
              <a:rPr lang="en-US" sz="2800" dirty="0"/>
              <a:t>Concentration Grants</a:t>
            </a:r>
          </a:p>
          <a:p>
            <a:pPr lvl="1"/>
            <a:r>
              <a:rPr lang="en-US" sz="2800" dirty="0"/>
              <a:t>Targeted Assistance Grants</a:t>
            </a:r>
          </a:p>
          <a:p>
            <a:pPr lvl="1"/>
            <a:r>
              <a:rPr lang="en-US" sz="2800" dirty="0"/>
              <a:t>Education Finance Incentive Grants </a:t>
            </a:r>
          </a:p>
        </p:txBody>
      </p:sp>
      <p:sp>
        <p:nvSpPr>
          <p:cNvPr id="4" name="Footer Placeholder 3">
            <a:extLst>
              <a:ext uri="{FF2B5EF4-FFF2-40B4-BE49-F238E27FC236}">
                <a16:creationId xmlns:a16="http://schemas.microsoft.com/office/drawing/2014/main" id="{83CB5D88-DD44-49E3-8883-E1256E3600E4}"/>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BE314904-1B9F-43FA-A994-C33C93960933}"/>
              </a:ext>
            </a:extLst>
          </p:cNvPr>
          <p:cNvSpPr>
            <a:spLocks noGrp="1"/>
          </p:cNvSpPr>
          <p:nvPr>
            <p:ph type="sldNum" sz="quarter" idx="12"/>
          </p:nvPr>
        </p:nvSpPr>
        <p:spPr/>
        <p:txBody>
          <a:bodyPr/>
          <a:lstStyle/>
          <a:p>
            <a:fld id="{B3506361-70C8-432A-93F0-141DC7F2B02C}" type="slidenum">
              <a:rPr lang="en-US" smtClean="0"/>
              <a:pPr/>
              <a:t>3</a:t>
            </a:fld>
            <a:endParaRPr lang="en-US"/>
          </a:p>
        </p:txBody>
      </p:sp>
      <p:pic>
        <p:nvPicPr>
          <p:cNvPr id="6146" name="Picture 2" descr="Chemistry Lab, Chemistry Clipart, Chemistry, Laboratory PNG Transparent  Clipart Image and PSD File for Free Download | Chemical engineering  projects, Science lab, Chemical engineering">
            <a:extLst>
              <a:ext uri="{FF2B5EF4-FFF2-40B4-BE49-F238E27FC236}">
                <a16:creationId xmlns:a16="http://schemas.microsoft.com/office/drawing/2014/main" id="{857F9DA7-0BA1-4478-A4AB-5077DD27E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106" y="1295400"/>
            <a:ext cx="4587388" cy="324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2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B286-8C93-4633-868E-3D032DCA55DB}"/>
              </a:ext>
            </a:extLst>
          </p:cNvPr>
          <p:cNvSpPr>
            <a:spLocks noGrp="1"/>
          </p:cNvSpPr>
          <p:nvPr>
            <p:ph type="title"/>
          </p:nvPr>
        </p:nvSpPr>
        <p:spPr/>
        <p:txBody>
          <a:bodyPr/>
          <a:lstStyle/>
          <a:p>
            <a:r>
              <a:rPr lang="en-US" dirty="0"/>
              <a:t>Average Daily Attendance Guidance</a:t>
            </a:r>
          </a:p>
        </p:txBody>
      </p:sp>
      <p:sp>
        <p:nvSpPr>
          <p:cNvPr id="3" name="Content Placeholder 2">
            <a:extLst>
              <a:ext uri="{FF2B5EF4-FFF2-40B4-BE49-F238E27FC236}">
                <a16:creationId xmlns:a16="http://schemas.microsoft.com/office/drawing/2014/main" id="{CEB50D1C-0A77-43A0-AB81-C337162D95D0}"/>
              </a:ext>
            </a:extLst>
          </p:cNvPr>
          <p:cNvSpPr>
            <a:spLocks noGrp="1"/>
          </p:cNvSpPr>
          <p:nvPr>
            <p:ph idx="1"/>
          </p:nvPr>
        </p:nvSpPr>
        <p:spPr>
          <a:xfrm>
            <a:off x="762000" y="2002558"/>
            <a:ext cx="10896600" cy="4017241"/>
          </a:xfrm>
        </p:spPr>
        <p:txBody>
          <a:bodyPr>
            <a:normAutofit fontScale="92500" lnSpcReduction="20000"/>
          </a:bodyPr>
          <a:lstStyle/>
          <a:p>
            <a:r>
              <a:rPr lang="en-US" dirty="0"/>
              <a:t>From ED OESE, January 2021</a:t>
            </a:r>
          </a:p>
          <a:p>
            <a:r>
              <a:rPr lang="en-US" dirty="0"/>
              <a:t>Offers States two options for 2019-20 school year:</a:t>
            </a:r>
          </a:p>
          <a:p>
            <a:pPr lvl="1"/>
            <a:r>
              <a:rPr lang="en-US" dirty="0"/>
              <a:t>If State CANNOT determine accurate ADA during remote learning </a:t>
            </a:r>
            <a:r>
              <a:rPr lang="en-US" dirty="0">
                <a:sym typeface="Wingdings" panose="05000000000000000000" pitchFamily="2" charset="2"/>
              </a:rPr>
              <a:t> c</a:t>
            </a:r>
            <a:r>
              <a:rPr lang="en-US" dirty="0"/>
              <a:t>ount only up until date of school closure</a:t>
            </a:r>
          </a:p>
          <a:p>
            <a:pPr lvl="1"/>
            <a:r>
              <a:rPr lang="en-US" dirty="0"/>
              <a:t>If states CAN determine accurate count for remote learning </a:t>
            </a:r>
            <a:r>
              <a:rPr lang="en-US" dirty="0">
                <a:sym typeface="Wingdings" panose="05000000000000000000" pitchFamily="2" charset="2"/>
              </a:rPr>
              <a:t> do</a:t>
            </a:r>
          </a:p>
          <a:p>
            <a:pPr lvl="2"/>
            <a:r>
              <a:rPr lang="en-US" dirty="0"/>
              <a:t>For those using federal definition, use total aggregate days of attendance </a:t>
            </a:r>
          </a:p>
          <a:p>
            <a:pPr lvl="3"/>
            <a:r>
              <a:rPr lang="en-US" dirty="0"/>
              <a:t>Minus any “interruptions”</a:t>
            </a:r>
          </a:p>
          <a:p>
            <a:pPr lvl="2"/>
            <a:r>
              <a:rPr lang="en-US" dirty="0"/>
              <a:t>Otherwise use State definition</a:t>
            </a:r>
          </a:p>
          <a:p>
            <a:r>
              <a:rPr lang="en-US" dirty="0"/>
              <a:t>Assume we will need a full count for 2020-21 school year, regardless of operational status!</a:t>
            </a:r>
          </a:p>
        </p:txBody>
      </p:sp>
      <p:sp>
        <p:nvSpPr>
          <p:cNvPr id="4" name="Footer Placeholder 3">
            <a:extLst>
              <a:ext uri="{FF2B5EF4-FFF2-40B4-BE49-F238E27FC236}">
                <a16:creationId xmlns:a16="http://schemas.microsoft.com/office/drawing/2014/main" id="{32E01E03-F8BF-414D-8B5B-C7D83A75CA7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EB232D6D-D502-4ACA-8BDB-32894B4B13D6}"/>
              </a:ext>
            </a:extLst>
          </p:cNvPr>
          <p:cNvSpPr>
            <a:spLocks noGrp="1"/>
          </p:cNvSpPr>
          <p:nvPr>
            <p:ph type="sldNum" sz="quarter" idx="12"/>
          </p:nvPr>
        </p:nvSpPr>
        <p:spPr/>
        <p:txBody>
          <a:bodyPr/>
          <a:lstStyle/>
          <a:p>
            <a:fld id="{B3506361-70C8-432A-93F0-141DC7F2B02C}" type="slidenum">
              <a:rPr lang="en-US" smtClean="0"/>
              <a:pPr/>
              <a:t>30</a:t>
            </a:fld>
            <a:endParaRPr lang="en-US"/>
          </a:p>
        </p:txBody>
      </p:sp>
    </p:spTree>
    <p:extLst>
      <p:ext uri="{BB962C8B-B14F-4D97-AF65-F5344CB8AC3E}">
        <p14:creationId xmlns:p14="http://schemas.microsoft.com/office/powerpoint/2010/main" val="1971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E7F4-93BE-4171-AC1B-06F194C960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8851BC-74DF-411D-9860-6D5FD18151A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4C952F8-87F7-40B0-A557-1960E63AF57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EB5A0D01-F576-439B-A462-F6DAF9F00922}"/>
              </a:ext>
            </a:extLst>
          </p:cNvPr>
          <p:cNvSpPr>
            <a:spLocks noGrp="1"/>
          </p:cNvSpPr>
          <p:nvPr>
            <p:ph type="sldNum" sz="quarter" idx="12"/>
          </p:nvPr>
        </p:nvSpPr>
        <p:spPr/>
        <p:txBody>
          <a:bodyPr/>
          <a:lstStyle/>
          <a:p>
            <a:fld id="{B3506361-70C8-432A-93F0-141DC7F2B02C}" type="slidenum">
              <a:rPr lang="en-US" smtClean="0"/>
              <a:pPr/>
              <a:t>31</a:t>
            </a:fld>
            <a:endParaRPr lang="en-US"/>
          </a:p>
        </p:txBody>
      </p:sp>
      <p:pic>
        <p:nvPicPr>
          <p:cNvPr id="1026" name="Picture 2" descr="The danger of always “doing your best” – Mr. Fi Guy">
            <a:extLst>
              <a:ext uri="{FF2B5EF4-FFF2-40B4-BE49-F238E27FC236}">
                <a16:creationId xmlns:a16="http://schemas.microsoft.com/office/drawing/2014/main" id="{A56C1D35-0526-4D6F-AC0E-54D519E25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333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3BA0-1BBD-4F6E-87EE-68B728108B57}"/>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259CF74E-AC61-4639-AB51-AC70E5F17390}"/>
              </a:ext>
            </a:extLst>
          </p:cNvPr>
          <p:cNvSpPr>
            <a:spLocks noGrp="1"/>
          </p:cNvSpPr>
          <p:nvPr>
            <p:ph idx="1"/>
          </p:nvPr>
        </p:nvSpPr>
        <p:spPr>
          <a:xfrm>
            <a:off x="1431393" y="1724149"/>
            <a:ext cx="8486683" cy="4180527"/>
          </a:xfrm>
        </p:spPr>
        <p:txBody>
          <a:bodyPr>
            <a:normAutofit/>
          </a:bodyPr>
          <a:lstStyle/>
          <a:p>
            <a:r>
              <a:rPr lang="en-US" dirty="0"/>
              <a:t>Use “best available data”</a:t>
            </a:r>
          </a:p>
          <a:p>
            <a:pPr lvl="1"/>
            <a:r>
              <a:rPr lang="en-US" dirty="0"/>
              <a:t>We know no data is going to be “great” right now</a:t>
            </a:r>
          </a:p>
          <a:p>
            <a:pPr lvl="1"/>
            <a:r>
              <a:rPr lang="en-US" dirty="0"/>
              <a:t>No federal standard, so document and be prepared to justify use of particular data set</a:t>
            </a:r>
          </a:p>
          <a:p>
            <a:pPr lvl="1"/>
            <a:r>
              <a:rPr lang="en-US" dirty="0"/>
              <a:t>In most cases, SEA has discretion</a:t>
            </a:r>
          </a:p>
          <a:p>
            <a:pPr lvl="2"/>
            <a:r>
              <a:rPr lang="en-US" dirty="0"/>
              <a:t>But may need to check with ED</a:t>
            </a:r>
          </a:p>
          <a:p>
            <a:pPr lvl="2"/>
            <a:r>
              <a:rPr lang="en-US" dirty="0"/>
              <a:t>For equitable services, make sure to meet consultation requirements</a:t>
            </a:r>
          </a:p>
          <a:p>
            <a:r>
              <a:rPr lang="en-US" dirty="0"/>
              <a:t>May want to consider a survey for some purposes</a:t>
            </a:r>
          </a:p>
        </p:txBody>
      </p:sp>
      <p:sp>
        <p:nvSpPr>
          <p:cNvPr id="4" name="Footer Placeholder 3">
            <a:extLst>
              <a:ext uri="{FF2B5EF4-FFF2-40B4-BE49-F238E27FC236}">
                <a16:creationId xmlns:a16="http://schemas.microsoft.com/office/drawing/2014/main" id="{66A50D6F-51A6-4159-A2B6-316C7F6B7B61}"/>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CCF7E822-B0E8-40FE-A233-D8753E328958}"/>
              </a:ext>
            </a:extLst>
          </p:cNvPr>
          <p:cNvSpPr>
            <a:spLocks noGrp="1"/>
          </p:cNvSpPr>
          <p:nvPr>
            <p:ph type="sldNum" sz="quarter" idx="12"/>
          </p:nvPr>
        </p:nvSpPr>
        <p:spPr/>
        <p:txBody>
          <a:bodyPr/>
          <a:lstStyle/>
          <a:p>
            <a:fld id="{B3506361-70C8-432A-93F0-141DC7F2B02C}" type="slidenum">
              <a:rPr lang="en-US" smtClean="0"/>
              <a:pPr/>
              <a:t>32</a:t>
            </a:fld>
            <a:endParaRPr lang="en-US"/>
          </a:p>
        </p:txBody>
      </p:sp>
      <p:pic>
        <p:nvPicPr>
          <p:cNvPr id="14338" name="Picture 2" descr="quality icon - Mastermelt">
            <a:extLst>
              <a:ext uri="{FF2B5EF4-FFF2-40B4-BE49-F238E27FC236}">
                <a16:creationId xmlns:a16="http://schemas.microsoft.com/office/drawing/2014/main" id="{7D48B16A-4F2E-4A04-8A87-4033FFE32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998" y="2773384"/>
            <a:ext cx="2981002" cy="298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38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A8F7-CAD1-400A-B8EC-362D69F78A89}"/>
              </a:ext>
            </a:extLst>
          </p:cNvPr>
          <p:cNvSpPr>
            <a:spLocks noGrp="1"/>
          </p:cNvSpPr>
          <p:nvPr>
            <p:ph type="title"/>
          </p:nvPr>
        </p:nvSpPr>
        <p:spPr/>
        <p:txBody>
          <a:bodyPr/>
          <a:lstStyle/>
          <a:p>
            <a:r>
              <a:rPr lang="en-US" dirty="0"/>
              <a:t>Poverty Surveys</a:t>
            </a:r>
          </a:p>
        </p:txBody>
      </p:sp>
      <p:sp>
        <p:nvSpPr>
          <p:cNvPr id="3" name="Content Placeholder 2">
            <a:extLst>
              <a:ext uri="{FF2B5EF4-FFF2-40B4-BE49-F238E27FC236}">
                <a16:creationId xmlns:a16="http://schemas.microsoft.com/office/drawing/2014/main" id="{4324D36B-6972-44A0-A219-CF582B20B155}"/>
              </a:ext>
            </a:extLst>
          </p:cNvPr>
          <p:cNvSpPr>
            <a:spLocks noGrp="1"/>
          </p:cNvSpPr>
          <p:nvPr>
            <p:ph idx="1"/>
          </p:nvPr>
        </p:nvSpPr>
        <p:spPr>
          <a:xfrm>
            <a:off x="1130270" y="1828800"/>
            <a:ext cx="9603275" cy="4190999"/>
          </a:xfrm>
        </p:spPr>
        <p:txBody>
          <a:bodyPr>
            <a:normAutofit fontScale="92500" lnSpcReduction="20000"/>
          </a:bodyPr>
          <a:lstStyle/>
          <a:p>
            <a:r>
              <a:rPr lang="en-US" dirty="0"/>
              <a:t>Often used for:</a:t>
            </a:r>
          </a:p>
          <a:p>
            <a:pPr lvl="1"/>
            <a:r>
              <a:rPr lang="en-US" sz="2400" dirty="0"/>
              <a:t>Community eligibility program</a:t>
            </a:r>
          </a:p>
          <a:p>
            <a:pPr lvl="1"/>
            <a:r>
              <a:rPr lang="en-US" sz="2400" dirty="0"/>
              <a:t>State formula programs</a:t>
            </a:r>
          </a:p>
          <a:p>
            <a:r>
              <a:rPr lang="en-US" dirty="0"/>
              <a:t>Commonly ask for:</a:t>
            </a:r>
          </a:p>
          <a:p>
            <a:pPr lvl="1"/>
            <a:r>
              <a:rPr lang="en-US" sz="2400" dirty="0"/>
              <a:t>Family/household size</a:t>
            </a:r>
          </a:p>
          <a:p>
            <a:pPr lvl="1"/>
            <a:r>
              <a:rPr lang="en-US" sz="2400" dirty="0"/>
              <a:t>Student name</a:t>
            </a:r>
          </a:p>
          <a:p>
            <a:pPr lvl="1"/>
            <a:r>
              <a:rPr lang="en-US" sz="2400" dirty="0"/>
              <a:t>Income range 	</a:t>
            </a:r>
          </a:p>
          <a:p>
            <a:r>
              <a:rPr lang="en-US" dirty="0"/>
              <a:t>Disadvantages</a:t>
            </a:r>
          </a:p>
          <a:p>
            <a:pPr lvl="1"/>
            <a:r>
              <a:rPr lang="en-US" sz="2400" dirty="0"/>
              <a:t>Administrative burden</a:t>
            </a:r>
          </a:p>
          <a:p>
            <a:pPr lvl="1"/>
            <a:r>
              <a:rPr lang="en-US" sz="2400" dirty="0"/>
              <a:t>Questions of accuracy</a:t>
            </a:r>
          </a:p>
        </p:txBody>
      </p:sp>
      <p:sp>
        <p:nvSpPr>
          <p:cNvPr id="4" name="Footer Placeholder 3">
            <a:extLst>
              <a:ext uri="{FF2B5EF4-FFF2-40B4-BE49-F238E27FC236}">
                <a16:creationId xmlns:a16="http://schemas.microsoft.com/office/drawing/2014/main" id="{22CA4E29-7ACD-4D3C-8783-67C121B0DE3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CA2F8727-8935-4402-9DFE-7400A851688C}"/>
              </a:ext>
            </a:extLst>
          </p:cNvPr>
          <p:cNvSpPr>
            <a:spLocks noGrp="1"/>
          </p:cNvSpPr>
          <p:nvPr>
            <p:ph type="sldNum" sz="quarter" idx="12"/>
          </p:nvPr>
        </p:nvSpPr>
        <p:spPr/>
        <p:txBody>
          <a:bodyPr/>
          <a:lstStyle/>
          <a:p>
            <a:fld id="{B3506361-70C8-432A-93F0-141DC7F2B02C}" type="slidenum">
              <a:rPr lang="en-US" smtClean="0"/>
              <a:pPr/>
              <a:t>33</a:t>
            </a:fld>
            <a:endParaRPr lang="en-US"/>
          </a:p>
        </p:txBody>
      </p:sp>
      <p:pic>
        <p:nvPicPr>
          <p:cNvPr id="18436" name="Picture 4" descr="Free Clipart: To-Do List | sheikh_tuhin">
            <a:extLst>
              <a:ext uri="{FF2B5EF4-FFF2-40B4-BE49-F238E27FC236}">
                <a16:creationId xmlns:a16="http://schemas.microsoft.com/office/drawing/2014/main" id="{2AD39132-AF8B-48DA-9C5E-71FA7062D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798" y="1143000"/>
            <a:ext cx="347974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77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2B54-7E0C-4626-B680-E7D445301209}"/>
              </a:ext>
            </a:extLst>
          </p:cNvPr>
          <p:cNvSpPr>
            <a:spLocks noGrp="1"/>
          </p:cNvSpPr>
          <p:nvPr>
            <p:ph type="title"/>
          </p:nvPr>
        </p:nvSpPr>
        <p:spPr/>
        <p:txBody>
          <a:bodyPr/>
          <a:lstStyle/>
          <a:p>
            <a:r>
              <a:rPr lang="en-US" dirty="0"/>
              <a:t>ED Accountability Guidance</a:t>
            </a:r>
          </a:p>
        </p:txBody>
      </p:sp>
      <p:sp>
        <p:nvSpPr>
          <p:cNvPr id="3" name="Content Placeholder 2">
            <a:extLst>
              <a:ext uri="{FF2B5EF4-FFF2-40B4-BE49-F238E27FC236}">
                <a16:creationId xmlns:a16="http://schemas.microsoft.com/office/drawing/2014/main" id="{3BE86F0F-D398-4210-8268-9D55C46B2F92}"/>
              </a:ext>
            </a:extLst>
          </p:cNvPr>
          <p:cNvSpPr>
            <a:spLocks noGrp="1"/>
          </p:cNvSpPr>
          <p:nvPr>
            <p:ph idx="1"/>
          </p:nvPr>
        </p:nvSpPr>
        <p:spPr>
          <a:xfrm>
            <a:off x="1102788" y="1896303"/>
            <a:ext cx="10375930" cy="4017240"/>
          </a:xfrm>
        </p:spPr>
        <p:txBody>
          <a:bodyPr>
            <a:normAutofit lnSpcReduction="10000"/>
          </a:bodyPr>
          <a:lstStyle/>
          <a:p>
            <a:r>
              <a:rPr lang="en-US" dirty="0"/>
              <a:t>Starts from the baseline assumption that States will have 2020-21 assessment data, but not 2019-20</a:t>
            </a:r>
          </a:p>
          <a:p>
            <a:r>
              <a:rPr lang="en-US" dirty="0"/>
              <a:t>No waivers (thus far), i.e. SEAs meet requirements for accountability, school identification, and report cards based on data from the 2020-2021 school year</a:t>
            </a:r>
          </a:p>
          <a:p>
            <a:r>
              <a:rPr lang="en-US" dirty="0"/>
              <a:t>SEA can ask for “State plan addendum” to shift timeline forward by one year for:</a:t>
            </a:r>
          </a:p>
          <a:p>
            <a:pPr lvl="1"/>
            <a:r>
              <a:rPr lang="en-US" sz="2000" dirty="0"/>
              <a:t>Identifying schools or </a:t>
            </a:r>
          </a:p>
          <a:p>
            <a:pPr lvl="1"/>
            <a:r>
              <a:rPr lang="en-US" sz="2000" dirty="0"/>
              <a:t>Meeting measurements of interim progress (MIPs) and long-term goals. </a:t>
            </a:r>
          </a:p>
        </p:txBody>
      </p:sp>
      <p:sp>
        <p:nvSpPr>
          <p:cNvPr id="4" name="Footer Placeholder 3">
            <a:extLst>
              <a:ext uri="{FF2B5EF4-FFF2-40B4-BE49-F238E27FC236}">
                <a16:creationId xmlns:a16="http://schemas.microsoft.com/office/drawing/2014/main" id="{2AAEEBE8-53D2-464C-AB7B-B07AFB5652E2}"/>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225401E7-6D25-48BE-94C9-1E34565BC889}"/>
              </a:ext>
            </a:extLst>
          </p:cNvPr>
          <p:cNvSpPr>
            <a:spLocks noGrp="1"/>
          </p:cNvSpPr>
          <p:nvPr>
            <p:ph type="sldNum" sz="quarter" idx="12"/>
          </p:nvPr>
        </p:nvSpPr>
        <p:spPr/>
        <p:txBody>
          <a:bodyPr/>
          <a:lstStyle/>
          <a:p>
            <a:fld id="{B3506361-70C8-432A-93F0-141DC7F2B02C}" type="slidenum">
              <a:rPr lang="en-US" smtClean="0"/>
              <a:pPr/>
              <a:t>34</a:t>
            </a:fld>
            <a:endParaRPr lang="en-US"/>
          </a:p>
        </p:txBody>
      </p:sp>
    </p:spTree>
    <p:extLst>
      <p:ext uri="{BB962C8B-B14F-4D97-AF65-F5344CB8AC3E}">
        <p14:creationId xmlns:p14="http://schemas.microsoft.com/office/powerpoint/2010/main" val="2655723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2B54-7E0C-4626-B680-E7D445301209}"/>
              </a:ext>
            </a:extLst>
          </p:cNvPr>
          <p:cNvSpPr>
            <a:spLocks noGrp="1"/>
          </p:cNvSpPr>
          <p:nvPr>
            <p:ph type="title"/>
          </p:nvPr>
        </p:nvSpPr>
        <p:spPr/>
        <p:txBody>
          <a:bodyPr/>
          <a:lstStyle/>
          <a:p>
            <a:r>
              <a:rPr lang="en-US" dirty="0"/>
              <a:t>ED Accountability Guidance</a:t>
            </a:r>
          </a:p>
        </p:txBody>
      </p:sp>
      <p:sp>
        <p:nvSpPr>
          <p:cNvPr id="3" name="Content Placeholder 2">
            <a:extLst>
              <a:ext uri="{FF2B5EF4-FFF2-40B4-BE49-F238E27FC236}">
                <a16:creationId xmlns:a16="http://schemas.microsoft.com/office/drawing/2014/main" id="{3BE86F0F-D398-4210-8268-9D55C46B2F92}"/>
              </a:ext>
            </a:extLst>
          </p:cNvPr>
          <p:cNvSpPr>
            <a:spLocks noGrp="1"/>
          </p:cNvSpPr>
          <p:nvPr>
            <p:ph idx="1"/>
          </p:nvPr>
        </p:nvSpPr>
        <p:spPr>
          <a:xfrm>
            <a:off x="1143123" y="1828801"/>
            <a:ext cx="10591677" cy="4106172"/>
          </a:xfrm>
        </p:spPr>
        <p:txBody>
          <a:bodyPr>
            <a:normAutofit/>
          </a:bodyPr>
          <a:lstStyle/>
          <a:p>
            <a:r>
              <a:rPr lang="en-US" dirty="0"/>
              <a:t>If State doesn’t believe it can meet requirements with that flexibility, must submit an ESEA State plan amendment request</a:t>
            </a:r>
          </a:p>
          <a:p>
            <a:pPr lvl="1"/>
            <a:r>
              <a:rPr lang="en-US" sz="2400" dirty="0"/>
              <a:t>E.g.:</a:t>
            </a:r>
          </a:p>
          <a:p>
            <a:pPr lvl="2"/>
            <a:r>
              <a:rPr lang="en-US" dirty="0"/>
              <a:t>Use different methodology to calculate achievement indicator</a:t>
            </a:r>
          </a:p>
          <a:p>
            <a:pPr lvl="2"/>
            <a:r>
              <a:rPr lang="en-US" dirty="0"/>
              <a:t>Use a different indicator entirely</a:t>
            </a:r>
          </a:p>
          <a:p>
            <a:pPr lvl="2"/>
            <a:r>
              <a:rPr lang="en-US" dirty="0"/>
              <a:t>Adjust weighting of indicators</a:t>
            </a:r>
          </a:p>
          <a:p>
            <a:pPr lvl="2"/>
            <a:r>
              <a:rPr lang="en-US" dirty="0"/>
              <a:t>Use an earlier data year for comparison for some indicators (ELP) or omit a year (grad rate)</a:t>
            </a:r>
          </a:p>
          <a:p>
            <a:pPr lvl="2"/>
            <a:r>
              <a:rPr lang="en-US" dirty="0"/>
              <a:t>Submit a waiver of the calculation on this indicator</a:t>
            </a:r>
          </a:p>
        </p:txBody>
      </p:sp>
      <p:sp>
        <p:nvSpPr>
          <p:cNvPr id="4" name="Footer Placeholder 3">
            <a:extLst>
              <a:ext uri="{FF2B5EF4-FFF2-40B4-BE49-F238E27FC236}">
                <a16:creationId xmlns:a16="http://schemas.microsoft.com/office/drawing/2014/main" id="{2AAEEBE8-53D2-464C-AB7B-B07AFB5652E2}"/>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225401E7-6D25-48BE-94C9-1E34565BC889}"/>
              </a:ext>
            </a:extLst>
          </p:cNvPr>
          <p:cNvSpPr>
            <a:spLocks noGrp="1"/>
          </p:cNvSpPr>
          <p:nvPr>
            <p:ph type="sldNum" sz="quarter" idx="12"/>
          </p:nvPr>
        </p:nvSpPr>
        <p:spPr/>
        <p:txBody>
          <a:bodyPr/>
          <a:lstStyle/>
          <a:p>
            <a:fld id="{B3506361-70C8-432A-93F0-141DC7F2B02C}" type="slidenum">
              <a:rPr lang="en-US" smtClean="0"/>
              <a:pPr/>
              <a:t>35</a:t>
            </a:fld>
            <a:endParaRPr lang="en-US"/>
          </a:p>
        </p:txBody>
      </p:sp>
    </p:spTree>
    <p:extLst>
      <p:ext uri="{BB962C8B-B14F-4D97-AF65-F5344CB8AC3E}">
        <p14:creationId xmlns:p14="http://schemas.microsoft.com/office/powerpoint/2010/main" val="2844086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2B54-7E0C-4626-B680-E7D445301209}"/>
              </a:ext>
            </a:extLst>
          </p:cNvPr>
          <p:cNvSpPr>
            <a:spLocks noGrp="1"/>
          </p:cNvSpPr>
          <p:nvPr>
            <p:ph type="title"/>
          </p:nvPr>
        </p:nvSpPr>
        <p:spPr/>
        <p:txBody>
          <a:bodyPr/>
          <a:lstStyle/>
          <a:p>
            <a:r>
              <a:rPr lang="en-US" dirty="0"/>
              <a:t>ED Accountability Guidance</a:t>
            </a:r>
          </a:p>
        </p:txBody>
      </p:sp>
      <p:sp>
        <p:nvSpPr>
          <p:cNvPr id="3" name="Content Placeholder 2">
            <a:extLst>
              <a:ext uri="{FF2B5EF4-FFF2-40B4-BE49-F238E27FC236}">
                <a16:creationId xmlns:a16="http://schemas.microsoft.com/office/drawing/2014/main" id="{3BE86F0F-D398-4210-8268-9D55C46B2F92}"/>
              </a:ext>
            </a:extLst>
          </p:cNvPr>
          <p:cNvSpPr>
            <a:spLocks noGrp="1"/>
          </p:cNvSpPr>
          <p:nvPr>
            <p:ph idx="1"/>
          </p:nvPr>
        </p:nvSpPr>
        <p:spPr>
          <a:xfrm>
            <a:off x="2438400" y="1752600"/>
            <a:ext cx="9603275" cy="4038599"/>
          </a:xfrm>
        </p:spPr>
        <p:txBody>
          <a:bodyPr>
            <a:normAutofit fontScale="92500"/>
          </a:bodyPr>
          <a:lstStyle/>
          <a:p>
            <a:r>
              <a:rPr lang="en-US" sz="2800" dirty="0"/>
              <a:t>CSI and TSI Schools</a:t>
            </a:r>
          </a:p>
          <a:p>
            <a:pPr lvl="1"/>
            <a:r>
              <a:rPr lang="en-US" sz="2400" dirty="0"/>
              <a:t>Schools designated CSI, TSI, or ATSI in 2019-20 will maintain that status in 2020-21</a:t>
            </a:r>
          </a:p>
          <a:p>
            <a:pPr lvl="2"/>
            <a:r>
              <a:rPr lang="en-US" sz="2400" dirty="0"/>
              <a:t>SEA may not exit schools EXCEPT if identification based on graduation rate</a:t>
            </a:r>
          </a:p>
          <a:p>
            <a:pPr lvl="2"/>
            <a:r>
              <a:rPr lang="en-US" sz="2400" dirty="0"/>
              <a:t>SEA can shift timelines for identification forward by one year to account for lost data in CSI and ATSI (two-year cycles)</a:t>
            </a:r>
          </a:p>
          <a:p>
            <a:pPr lvl="2"/>
            <a:r>
              <a:rPr lang="en-US" sz="2400" dirty="0"/>
              <a:t>SEA must resume identification of TSI schools (one-year cycle)</a:t>
            </a:r>
          </a:p>
          <a:p>
            <a:pPr lvl="3"/>
            <a:r>
              <a:rPr lang="en-US" sz="2000" dirty="0"/>
              <a:t>But may request a waiver under Sec. 8401</a:t>
            </a:r>
          </a:p>
        </p:txBody>
      </p:sp>
      <p:sp>
        <p:nvSpPr>
          <p:cNvPr id="4" name="Footer Placeholder 3">
            <a:extLst>
              <a:ext uri="{FF2B5EF4-FFF2-40B4-BE49-F238E27FC236}">
                <a16:creationId xmlns:a16="http://schemas.microsoft.com/office/drawing/2014/main" id="{2AAEEBE8-53D2-464C-AB7B-B07AFB5652E2}"/>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225401E7-6D25-48BE-94C9-1E34565BC889}"/>
              </a:ext>
            </a:extLst>
          </p:cNvPr>
          <p:cNvSpPr>
            <a:spLocks noGrp="1"/>
          </p:cNvSpPr>
          <p:nvPr>
            <p:ph type="sldNum" sz="quarter" idx="12"/>
          </p:nvPr>
        </p:nvSpPr>
        <p:spPr/>
        <p:txBody>
          <a:bodyPr/>
          <a:lstStyle/>
          <a:p>
            <a:fld id="{B3506361-70C8-432A-93F0-141DC7F2B02C}" type="slidenum">
              <a:rPr lang="en-US" smtClean="0"/>
              <a:pPr/>
              <a:t>36</a:t>
            </a:fld>
            <a:endParaRPr lang="en-US"/>
          </a:p>
        </p:txBody>
      </p:sp>
      <p:pic>
        <p:nvPicPr>
          <p:cNvPr id="15362" name="Picture 2" descr="School PNG Image HD | PNG All">
            <a:extLst>
              <a:ext uri="{FF2B5EF4-FFF2-40B4-BE49-F238E27FC236}">
                <a16:creationId xmlns:a16="http://schemas.microsoft.com/office/drawing/2014/main" id="{25D02762-F5FA-4414-AA2A-33B0261CE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22" y="2801835"/>
            <a:ext cx="2829427" cy="282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510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226A0-3D41-49B1-934F-2DAE7A38AA4E}"/>
              </a:ext>
            </a:extLst>
          </p:cNvPr>
          <p:cNvSpPr>
            <a:spLocks noGrp="1"/>
          </p:cNvSpPr>
          <p:nvPr>
            <p:ph type="title"/>
          </p:nvPr>
        </p:nvSpPr>
        <p:spPr>
          <a:xfrm>
            <a:off x="1130270" y="638508"/>
            <a:ext cx="9603275" cy="1049235"/>
          </a:xfrm>
        </p:spPr>
        <p:txBody>
          <a:bodyPr/>
          <a:lstStyle/>
          <a:p>
            <a:r>
              <a:rPr lang="en-US" dirty="0"/>
              <a:t>Title IV-A Waivers!</a:t>
            </a:r>
          </a:p>
        </p:txBody>
      </p:sp>
      <p:sp>
        <p:nvSpPr>
          <p:cNvPr id="3" name="Content Placeholder 2">
            <a:extLst>
              <a:ext uri="{FF2B5EF4-FFF2-40B4-BE49-F238E27FC236}">
                <a16:creationId xmlns:a16="http://schemas.microsoft.com/office/drawing/2014/main" id="{1138ED87-C4C1-4175-B999-A6E36EFD0BE7}"/>
              </a:ext>
            </a:extLst>
          </p:cNvPr>
          <p:cNvSpPr>
            <a:spLocks noGrp="1"/>
          </p:cNvSpPr>
          <p:nvPr>
            <p:ph idx="1"/>
          </p:nvPr>
        </p:nvSpPr>
        <p:spPr>
          <a:xfrm>
            <a:off x="1024129" y="1629420"/>
            <a:ext cx="10223327" cy="4707741"/>
          </a:xfrm>
        </p:spPr>
        <p:txBody>
          <a:bodyPr>
            <a:normAutofit fontScale="92500"/>
          </a:bodyPr>
          <a:lstStyle/>
          <a:p>
            <a:r>
              <a:rPr lang="en-US" dirty="0"/>
              <a:t>CARES Act authorized </a:t>
            </a:r>
            <a:r>
              <a:rPr lang="en-US" dirty="0">
                <a:hlinkClick r:id="rId2"/>
              </a:rPr>
              <a:t>waivers for certain Title IV-A provisions</a:t>
            </a:r>
            <a:r>
              <a:rPr lang="en-US" dirty="0"/>
              <a:t>:</a:t>
            </a:r>
          </a:p>
          <a:p>
            <a:pPr lvl="1"/>
            <a:r>
              <a:rPr lang="en-US" dirty="0"/>
              <a:t>ESEA Section 4106(d) (IVA needs assessment for 20-21 SY)</a:t>
            </a:r>
          </a:p>
          <a:p>
            <a:pPr lvl="1"/>
            <a:r>
              <a:rPr lang="en-US" dirty="0"/>
              <a:t>ESEA Sections 4106(e)(2)(C), (D), and (E) (IVA buckets of funds) </a:t>
            </a:r>
          </a:p>
          <a:p>
            <a:pPr lvl="2"/>
            <a:r>
              <a:rPr lang="en-US" sz="2400" dirty="0"/>
              <a:t>Applies to FY 2020 funds</a:t>
            </a:r>
          </a:p>
          <a:p>
            <a:pPr lvl="1"/>
            <a:r>
              <a:rPr lang="en-US" dirty="0"/>
              <a:t>ESEA Section 4109 (b) (Title IVA 15% limitation on technology purchases)</a:t>
            </a:r>
          </a:p>
          <a:p>
            <a:pPr lvl="2"/>
            <a:r>
              <a:rPr lang="en-US" sz="2400" dirty="0"/>
              <a:t>Applies to FY 2020 funds</a:t>
            </a:r>
          </a:p>
          <a:p>
            <a:r>
              <a:rPr lang="en-US" dirty="0"/>
              <a:t>December 1, 2020: </a:t>
            </a:r>
            <a:r>
              <a:rPr lang="en-US" dirty="0">
                <a:hlinkClick r:id="rId3"/>
              </a:rPr>
              <a:t>Letter to Chief State School Officers </a:t>
            </a:r>
            <a:r>
              <a:rPr lang="en-US" dirty="0"/>
              <a:t>offering second round of Title IV-A waivers (same provisions as CARES waivers)</a:t>
            </a:r>
          </a:p>
          <a:p>
            <a:pPr lvl="1"/>
            <a:r>
              <a:rPr lang="en-US" dirty="0"/>
              <a:t>Offered under Sec. 8401 authority (CARES Act did not provide authority to extend to FY 2020)</a:t>
            </a:r>
          </a:p>
        </p:txBody>
      </p:sp>
      <p:sp>
        <p:nvSpPr>
          <p:cNvPr id="4" name="Footer Placeholder 3">
            <a:extLst>
              <a:ext uri="{FF2B5EF4-FFF2-40B4-BE49-F238E27FC236}">
                <a16:creationId xmlns:a16="http://schemas.microsoft.com/office/drawing/2014/main" id="{BDB943D1-3F32-46EC-BECD-0333456C78BF}"/>
              </a:ext>
            </a:extLst>
          </p:cNvPr>
          <p:cNvSpPr>
            <a:spLocks noGrp="1"/>
          </p:cNvSpPr>
          <p:nvPr>
            <p:ph type="ftr" sz="quarter" idx="11"/>
          </p:nvPr>
        </p:nvSpPr>
        <p:spPr/>
        <p:txBody>
          <a:bodyPr/>
          <a:lstStyle/>
          <a:p>
            <a:r>
              <a:rPr lang="en-US" dirty="0"/>
              <a:t>Brustein &amp; Manasevit, PLLC © 2021. All rights reserved.</a:t>
            </a:r>
          </a:p>
        </p:txBody>
      </p:sp>
      <p:sp>
        <p:nvSpPr>
          <p:cNvPr id="5" name="Slide Number Placeholder 4">
            <a:extLst>
              <a:ext uri="{FF2B5EF4-FFF2-40B4-BE49-F238E27FC236}">
                <a16:creationId xmlns:a16="http://schemas.microsoft.com/office/drawing/2014/main" id="{0EA335EA-4CF0-4582-B8E2-8E2EAFE5C8B9}"/>
              </a:ext>
            </a:extLst>
          </p:cNvPr>
          <p:cNvSpPr>
            <a:spLocks noGrp="1"/>
          </p:cNvSpPr>
          <p:nvPr>
            <p:ph type="sldNum" sz="quarter" idx="12"/>
          </p:nvPr>
        </p:nvSpPr>
        <p:spPr/>
        <p:txBody>
          <a:bodyPr/>
          <a:lstStyle/>
          <a:p>
            <a:fld id="{6D22F896-40B5-4ADD-8801-0D06FADFA095}" type="slidenum">
              <a:rPr lang="en-US" smtClean="0"/>
              <a:pPr/>
              <a:t>37</a:t>
            </a:fld>
            <a:endParaRPr lang="en-US" dirty="0"/>
          </a:p>
        </p:txBody>
      </p:sp>
    </p:spTree>
    <p:extLst>
      <p:ext uri="{BB962C8B-B14F-4D97-AF65-F5344CB8AC3E}">
        <p14:creationId xmlns:p14="http://schemas.microsoft.com/office/powerpoint/2010/main" val="3624777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CAC1-68AB-45DC-9D2A-3CD6828E4D19}"/>
              </a:ext>
            </a:extLst>
          </p:cNvPr>
          <p:cNvSpPr>
            <a:spLocks noGrp="1"/>
          </p:cNvSpPr>
          <p:nvPr>
            <p:ph type="title"/>
          </p:nvPr>
        </p:nvSpPr>
        <p:spPr>
          <a:xfrm>
            <a:off x="1147173" y="670965"/>
            <a:ext cx="9603275" cy="1049235"/>
          </a:xfrm>
        </p:spPr>
        <p:txBody>
          <a:bodyPr/>
          <a:lstStyle/>
          <a:p>
            <a:r>
              <a:rPr lang="en-US" dirty="0"/>
              <a:t>21</a:t>
            </a:r>
            <a:r>
              <a:rPr lang="en-US" baseline="30000" dirty="0"/>
              <a:t>st</a:t>
            </a:r>
            <a:r>
              <a:rPr lang="en-US" dirty="0"/>
              <a:t> CCLC Waivers!</a:t>
            </a:r>
          </a:p>
        </p:txBody>
      </p:sp>
      <p:sp>
        <p:nvSpPr>
          <p:cNvPr id="3" name="Content Placeholder 2">
            <a:extLst>
              <a:ext uri="{FF2B5EF4-FFF2-40B4-BE49-F238E27FC236}">
                <a16:creationId xmlns:a16="http://schemas.microsoft.com/office/drawing/2014/main" id="{45654770-3F58-438B-AB91-96D92E4F1789}"/>
              </a:ext>
            </a:extLst>
          </p:cNvPr>
          <p:cNvSpPr>
            <a:spLocks noGrp="1"/>
          </p:cNvSpPr>
          <p:nvPr>
            <p:ph idx="1"/>
          </p:nvPr>
        </p:nvSpPr>
        <p:spPr>
          <a:xfrm>
            <a:off x="1024129" y="1546917"/>
            <a:ext cx="9720073" cy="4762443"/>
          </a:xfrm>
        </p:spPr>
        <p:txBody>
          <a:bodyPr>
            <a:normAutofit fontScale="92500"/>
          </a:bodyPr>
          <a:lstStyle/>
          <a:p>
            <a:r>
              <a:rPr lang="en-US" dirty="0"/>
              <a:t>September 3, 2020: </a:t>
            </a:r>
            <a:r>
              <a:rPr lang="en-US" dirty="0">
                <a:hlinkClick r:id="rId2"/>
              </a:rPr>
              <a:t>Notice of proposed 21</a:t>
            </a:r>
            <a:r>
              <a:rPr lang="en-US" baseline="30000" dirty="0">
                <a:hlinkClick r:id="rId2"/>
              </a:rPr>
              <a:t>st </a:t>
            </a:r>
            <a:r>
              <a:rPr lang="en-US" dirty="0">
                <a:hlinkClick r:id="rId2"/>
              </a:rPr>
              <a:t>CCLC Waiver</a:t>
            </a:r>
            <a:endParaRPr lang="en-US" dirty="0"/>
          </a:p>
          <a:p>
            <a:pPr lvl="1"/>
            <a:r>
              <a:rPr lang="en-US" dirty="0"/>
              <a:t>To allow States to fund 21</a:t>
            </a:r>
            <a:r>
              <a:rPr lang="en-US" baseline="30000" dirty="0"/>
              <a:t>st</a:t>
            </a:r>
            <a:r>
              <a:rPr lang="en-US" dirty="0"/>
              <a:t> CCLC programs that take place during school hours or session days, or to fund additional instructional staff during normal school hours for hybrid learning plans.  </a:t>
            </a:r>
          </a:p>
          <a:p>
            <a:pPr lvl="1"/>
            <a:r>
              <a:rPr lang="en-US" dirty="0"/>
              <a:t>Could also fund in-school programs like distance learning efforts for low-income students or those whose parents are not able to supervise distance learning because they are working outside the home.</a:t>
            </a:r>
          </a:p>
          <a:p>
            <a:r>
              <a:rPr lang="en-US" dirty="0"/>
              <a:t>September 18, 2020: </a:t>
            </a:r>
            <a:r>
              <a:rPr lang="en-US" dirty="0">
                <a:hlinkClick r:id="rId3"/>
              </a:rPr>
              <a:t>Letter from ED inviting waiver requests</a:t>
            </a:r>
            <a:endParaRPr lang="en-US" sz="2400" dirty="0"/>
          </a:p>
          <a:p>
            <a:pPr lvl="1"/>
            <a:r>
              <a:rPr lang="en-US" dirty="0"/>
              <a:t>Offered under Sec. 8401 authority </a:t>
            </a:r>
          </a:p>
          <a:p>
            <a:pPr lvl="1"/>
            <a:r>
              <a:rPr lang="en-US" sz="2400" dirty="0"/>
              <a:t>State must provide public and interested LEAs notice and a reasonable opportunity to comment (required under Sec. 8401)</a:t>
            </a:r>
          </a:p>
          <a:p>
            <a:pPr marL="457200" lvl="1" indent="0">
              <a:buNone/>
            </a:pPr>
            <a:endParaRPr lang="en-US" dirty="0"/>
          </a:p>
        </p:txBody>
      </p:sp>
      <p:sp>
        <p:nvSpPr>
          <p:cNvPr id="4" name="Slide Number Placeholder 3">
            <a:extLst>
              <a:ext uri="{FF2B5EF4-FFF2-40B4-BE49-F238E27FC236}">
                <a16:creationId xmlns:a16="http://schemas.microsoft.com/office/drawing/2014/main" id="{7EA90A56-D180-41DD-8FDD-D948BA3F0881}"/>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1538713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CC6D-1DDE-496B-874C-1F4D3FB3C251}"/>
              </a:ext>
            </a:extLst>
          </p:cNvPr>
          <p:cNvSpPr>
            <a:spLocks noGrp="1"/>
          </p:cNvSpPr>
          <p:nvPr>
            <p:ph type="title"/>
          </p:nvPr>
        </p:nvSpPr>
        <p:spPr/>
        <p:txBody>
          <a:bodyPr/>
          <a:lstStyle/>
          <a:p>
            <a:r>
              <a:rPr lang="en-US" dirty="0"/>
              <a:t>What Comes Next?</a:t>
            </a:r>
          </a:p>
        </p:txBody>
      </p:sp>
      <p:sp>
        <p:nvSpPr>
          <p:cNvPr id="3" name="Content Placeholder 2">
            <a:extLst>
              <a:ext uri="{FF2B5EF4-FFF2-40B4-BE49-F238E27FC236}">
                <a16:creationId xmlns:a16="http://schemas.microsoft.com/office/drawing/2014/main" id="{8950AF65-B634-41FA-B283-10B42FBA1C2E}"/>
              </a:ext>
            </a:extLst>
          </p:cNvPr>
          <p:cNvSpPr>
            <a:spLocks noGrp="1"/>
          </p:cNvSpPr>
          <p:nvPr>
            <p:ph idx="1"/>
          </p:nvPr>
        </p:nvSpPr>
        <p:spPr>
          <a:xfrm>
            <a:off x="850276" y="2272757"/>
            <a:ext cx="9067800" cy="3294576"/>
          </a:xfrm>
        </p:spPr>
        <p:txBody>
          <a:bodyPr/>
          <a:lstStyle/>
          <a:p>
            <a:r>
              <a:rPr lang="en-US" dirty="0"/>
              <a:t>Determine if ED will offer additional nationwide waivers</a:t>
            </a:r>
          </a:p>
          <a:p>
            <a:r>
              <a:rPr lang="en-US" dirty="0"/>
              <a:t>Always an option to apply for individual waivers under Sec. 8401</a:t>
            </a:r>
          </a:p>
          <a:p>
            <a:pPr lvl="1"/>
            <a:r>
              <a:rPr lang="en-US" dirty="0"/>
              <a:t>Either of assessments, identification, or 95% requirement</a:t>
            </a:r>
          </a:p>
        </p:txBody>
      </p:sp>
      <p:sp>
        <p:nvSpPr>
          <p:cNvPr id="4" name="Footer Placeholder 3">
            <a:extLst>
              <a:ext uri="{FF2B5EF4-FFF2-40B4-BE49-F238E27FC236}">
                <a16:creationId xmlns:a16="http://schemas.microsoft.com/office/drawing/2014/main" id="{DE917425-971C-4BD8-B449-7E85E18974B8}"/>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5803F08D-A66D-4390-B870-A38A28160DAB}"/>
              </a:ext>
            </a:extLst>
          </p:cNvPr>
          <p:cNvSpPr>
            <a:spLocks noGrp="1"/>
          </p:cNvSpPr>
          <p:nvPr>
            <p:ph type="sldNum" sz="quarter" idx="12"/>
          </p:nvPr>
        </p:nvSpPr>
        <p:spPr/>
        <p:txBody>
          <a:bodyPr/>
          <a:lstStyle/>
          <a:p>
            <a:fld id="{B3506361-70C8-432A-93F0-141DC7F2B02C}" type="slidenum">
              <a:rPr lang="en-US" smtClean="0"/>
              <a:pPr/>
              <a:t>39</a:t>
            </a:fld>
            <a:endParaRPr lang="en-US"/>
          </a:p>
        </p:txBody>
      </p:sp>
      <p:pic>
        <p:nvPicPr>
          <p:cNvPr id="16386" name="Picture 2" descr="Hourglass PNG Transparent Images | PNG All">
            <a:extLst>
              <a:ext uri="{FF2B5EF4-FFF2-40B4-BE49-F238E27FC236}">
                <a16:creationId xmlns:a16="http://schemas.microsoft.com/office/drawing/2014/main" id="{D912A488-D527-40DB-B4A8-ECE2F0B5D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931" y="1503341"/>
            <a:ext cx="321706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8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3BE2-FD38-4648-8DA2-EE60E298587B}"/>
              </a:ext>
            </a:extLst>
          </p:cNvPr>
          <p:cNvSpPr>
            <a:spLocks noGrp="1"/>
          </p:cNvSpPr>
          <p:nvPr>
            <p:ph type="title"/>
          </p:nvPr>
        </p:nvSpPr>
        <p:spPr/>
        <p:txBody>
          <a:bodyPr>
            <a:normAutofit/>
          </a:bodyPr>
          <a:lstStyle/>
          <a:p>
            <a:r>
              <a:rPr lang="en-US" sz="3600" dirty="0"/>
              <a:t>Basis of the Title I Formulas</a:t>
            </a:r>
          </a:p>
        </p:txBody>
      </p:sp>
      <p:sp>
        <p:nvSpPr>
          <p:cNvPr id="3" name="Content Placeholder 2">
            <a:extLst>
              <a:ext uri="{FF2B5EF4-FFF2-40B4-BE49-F238E27FC236}">
                <a16:creationId xmlns:a16="http://schemas.microsoft.com/office/drawing/2014/main" id="{C4CEFA6B-E064-455C-A5AC-566BEAC1680E}"/>
              </a:ext>
            </a:extLst>
          </p:cNvPr>
          <p:cNvSpPr>
            <a:spLocks noGrp="1"/>
          </p:cNvSpPr>
          <p:nvPr>
            <p:ph idx="1"/>
          </p:nvPr>
        </p:nvSpPr>
        <p:spPr>
          <a:xfrm>
            <a:off x="1458455" y="2002559"/>
            <a:ext cx="9660248" cy="4170747"/>
          </a:xfrm>
        </p:spPr>
        <p:txBody>
          <a:bodyPr>
            <a:normAutofit lnSpcReduction="10000"/>
          </a:bodyPr>
          <a:lstStyle/>
          <a:p>
            <a:r>
              <a:rPr lang="en-US" sz="3200" dirty="0"/>
              <a:t>Basic Grants</a:t>
            </a:r>
          </a:p>
          <a:p>
            <a:pPr lvl="1"/>
            <a:r>
              <a:rPr lang="en-US" sz="2800" dirty="0"/>
              <a:t>Number/ share of poor children served</a:t>
            </a:r>
          </a:p>
          <a:p>
            <a:r>
              <a:rPr lang="en-US" sz="3200" dirty="0"/>
              <a:t>Concentration</a:t>
            </a:r>
          </a:p>
          <a:p>
            <a:pPr lvl="1"/>
            <a:r>
              <a:rPr lang="en-US" sz="2800" dirty="0"/>
              <a:t>Number or percentage of poor children served</a:t>
            </a:r>
          </a:p>
          <a:p>
            <a:r>
              <a:rPr lang="en-US" sz="3200" dirty="0"/>
              <a:t>Targeted</a:t>
            </a:r>
          </a:p>
          <a:p>
            <a:pPr lvl="1"/>
            <a:r>
              <a:rPr lang="en-US" sz="2800" dirty="0"/>
              <a:t>Percentage of students in poverty as a weighted factor</a:t>
            </a:r>
          </a:p>
        </p:txBody>
      </p:sp>
      <p:sp>
        <p:nvSpPr>
          <p:cNvPr id="4" name="Footer Placeholder 3">
            <a:extLst>
              <a:ext uri="{FF2B5EF4-FFF2-40B4-BE49-F238E27FC236}">
                <a16:creationId xmlns:a16="http://schemas.microsoft.com/office/drawing/2014/main" id="{467B36A0-EFBF-4D9C-87B9-75E3CE3E9A2B}"/>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6" name="Slide Number Placeholder 5">
            <a:extLst>
              <a:ext uri="{FF2B5EF4-FFF2-40B4-BE49-F238E27FC236}">
                <a16:creationId xmlns:a16="http://schemas.microsoft.com/office/drawing/2014/main" id="{92E44D5B-C780-485D-AD98-61FC454DF73B}"/>
              </a:ext>
            </a:extLst>
          </p:cNvPr>
          <p:cNvSpPr>
            <a:spLocks noGrp="1"/>
          </p:cNvSpPr>
          <p:nvPr>
            <p:ph type="sldNum" sz="quarter" idx="12"/>
          </p:nvPr>
        </p:nvSpPr>
        <p:spPr/>
        <p:txBody>
          <a:bodyPr/>
          <a:lstStyle/>
          <a:p>
            <a:fld id="{B3506361-70C8-432A-93F0-141DC7F2B02C}" type="slidenum">
              <a:rPr lang="en-US" smtClean="0"/>
              <a:pPr/>
              <a:t>4</a:t>
            </a:fld>
            <a:endParaRPr lang="en-US"/>
          </a:p>
        </p:txBody>
      </p:sp>
    </p:spTree>
    <p:extLst>
      <p:ext uri="{BB962C8B-B14F-4D97-AF65-F5344CB8AC3E}">
        <p14:creationId xmlns:p14="http://schemas.microsoft.com/office/powerpoint/2010/main" val="1853385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9D781-1265-45FE-9AC7-04CCCF91FA96}"/>
              </a:ext>
            </a:extLst>
          </p:cNvPr>
          <p:cNvSpPr>
            <a:spLocks noGrp="1"/>
          </p:cNvSpPr>
          <p:nvPr>
            <p:ph type="title"/>
          </p:nvPr>
        </p:nvSpPr>
        <p:spPr/>
        <p:txBody>
          <a:bodyPr/>
          <a:lstStyle/>
          <a:p>
            <a:r>
              <a:rPr lang="en-US" dirty="0"/>
              <a:t>Potential for Congressional Action?</a:t>
            </a:r>
          </a:p>
        </p:txBody>
      </p:sp>
      <p:sp>
        <p:nvSpPr>
          <p:cNvPr id="3" name="Content Placeholder 2">
            <a:extLst>
              <a:ext uri="{FF2B5EF4-FFF2-40B4-BE49-F238E27FC236}">
                <a16:creationId xmlns:a16="http://schemas.microsoft.com/office/drawing/2014/main" id="{EDE49C6A-0F23-401F-BCB8-C30967CFF459}"/>
              </a:ext>
            </a:extLst>
          </p:cNvPr>
          <p:cNvSpPr>
            <a:spLocks noGrp="1"/>
          </p:cNvSpPr>
          <p:nvPr>
            <p:ph idx="1"/>
          </p:nvPr>
        </p:nvSpPr>
        <p:spPr>
          <a:xfrm>
            <a:off x="838200" y="2002559"/>
            <a:ext cx="10515600" cy="4093440"/>
          </a:xfrm>
        </p:spPr>
        <p:txBody>
          <a:bodyPr>
            <a:normAutofit/>
          </a:bodyPr>
          <a:lstStyle/>
          <a:p>
            <a:r>
              <a:rPr lang="en-US" dirty="0"/>
              <a:t>CRRSA Section 313(d)(12), ESSER II allowable uses of funds include:</a:t>
            </a:r>
          </a:p>
          <a:p>
            <a:pPr lvl="1"/>
            <a:r>
              <a:rPr lang="en-US" dirty="0"/>
              <a:t>“Addressing learning loss among students, including low-income students, children with disabilities, English learners, racial and ethnic minorities, students experiencing homelessness, and children and youth in foster care, of the local educational agency, including by—</a:t>
            </a:r>
          </a:p>
          <a:p>
            <a:pPr lvl="2"/>
            <a:r>
              <a:rPr lang="en-US" sz="2400" u="sng" dirty="0"/>
              <a:t>Administering and using high-quality assessments that are valid and reliable, to accurately assess students’ academic progress and assist educators in meeting students’ academic needs, including through differentiating instruction</a:t>
            </a:r>
            <a:r>
              <a:rPr lang="en-US" sz="2400" dirty="0"/>
              <a:t>.”</a:t>
            </a:r>
          </a:p>
        </p:txBody>
      </p:sp>
      <p:sp>
        <p:nvSpPr>
          <p:cNvPr id="4" name="Footer Placeholder 3">
            <a:extLst>
              <a:ext uri="{FF2B5EF4-FFF2-40B4-BE49-F238E27FC236}">
                <a16:creationId xmlns:a16="http://schemas.microsoft.com/office/drawing/2014/main" id="{9B881B12-CE51-45E7-8D3F-B9C264F68446}"/>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B7D2812A-9ECF-4DCE-A010-2FA540D569C7}"/>
              </a:ext>
            </a:extLst>
          </p:cNvPr>
          <p:cNvSpPr>
            <a:spLocks noGrp="1"/>
          </p:cNvSpPr>
          <p:nvPr>
            <p:ph type="sldNum" sz="quarter" idx="12"/>
          </p:nvPr>
        </p:nvSpPr>
        <p:spPr/>
        <p:txBody>
          <a:bodyPr/>
          <a:lstStyle/>
          <a:p>
            <a:fld id="{B3506361-70C8-432A-93F0-141DC7F2B02C}" type="slidenum">
              <a:rPr lang="en-US" smtClean="0"/>
              <a:pPr/>
              <a:t>40</a:t>
            </a:fld>
            <a:endParaRPr lang="en-US"/>
          </a:p>
        </p:txBody>
      </p:sp>
    </p:spTree>
    <p:extLst>
      <p:ext uri="{BB962C8B-B14F-4D97-AF65-F5344CB8AC3E}">
        <p14:creationId xmlns:p14="http://schemas.microsoft.com/office/powerpoint/2010/main" val="1062635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0A12-0943-4BF7-B0CF-9487A9B91603}"/>
              </a:ext>
            </a:extLst>
          </p:cNvPr>
          <p:cNvSpPr>
            <a:spLocks noGrp="1"/>
          </p:cNvSpPr>
          <p:nvPr>
            <p:ph type="title"/>
          </p:nvPr>
        </p:nvSpPr>
        <p:spPr/>
        <p:txBody>
          <a:bodyPr>
            <a:noAutofit/>
          </a:bodyPr>
          <a:lstStyle/>
          <a:p>
            <a:r>
              <a:rPr lang="en-US" sz="6600" dirty="0"/>
              <a:t>EDGAR/UGG Updates</a:t>
            </a:r>
          </a:p>
        </p:txBody>
      </p:sp>
      <p:sp>
        <p:nvSpPr>
          <p:cNvPr id="3" name="Text Placeholder 2">
            <a:extLst>
              <a:ext uri="{FF2B5EF4-FFF2-40B4-BE49-F238E27FC236}">
                <a16:creationId xmlns:a16="http://schemas.microsoft.com/office/drawing/2014/main" id="{51301EEE-E169-4860-90A6-AE802635AF27}"/>
              </a:ext>
            </a:extLst>
          </p:cNvPr>
          <p:cNvSpPr>
            <a:spLocks noGrp="1"/>
          </p:cNvSpPr>
          <p:nvPr>
            <p:ph type="body" idx="1"/>
          </p:nvPr>
        </p:nvSpPr>
        <p:spPr/>
        <p:txBody>
          <a:bodyPr>
            <a:noAutofit/>
          </a:bodyPr>
          <a:lstStyle/>
          <a:p>
            <a:r>
              <a:rPr lang="en-US" sz="2800" dirty="0"/>
              <a:t>What’s new, what’s not, and how to keep up!</a:t>
            </a:r>
          </a:p>
        </p:txBody>
      </p:sp>
      <p:sp>
        <p:nvSpPr>
          <p:cNvPr id="4" name="Footer Placeholder 3">
            <a:extLst>
              <a:ext uri="{FF2B5EF4-FFF2-40B4-BE49-F238E27FC236}">
                <a16:creationId xmlns:a16="http://schemas.microsoft.com/office/drawing/2014/main" id="{1DEEFA21-48EA-4994-976F-00CD3581EC6C}"/>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CD7CE83B-8DA4-4AE4-9A50-E3A35C7EFB0C}"/>
              </a:ext>
            </a:extLst>
          </p:cNvPr>
          <p:cNvSpPr>
            <a:spLocks noGrp="1"/>
          </p:cNvSpPr>
          <p:nvPr>
            <p:ph type="sldNum" sz="quarter" idx="12"/>
          </p:nvPr>
        </p:nvSpPr>
        <p:spPr/>
        <p:txBody>
          <a:bodyPr/>
          <a:lstStyle/>
          <a:p>
            <a:fld id="{5FDD7405-60FD-4A25-B3DD-05BF605EA69D}" type="slidenum">
              <a:rPr lang="en-US" smtClean="0"/>
              <a:pPr/>
              <a:t>41</a:t>
            </a:fld>
            <a:endParaRPr lang="en-US"/>
          </a:p>
        </p:txBody>
      </p:sp>
    </p:spTree>
    <p:extLst>
      <p:ext uri="{BB962C8B-B14F-4D97-AF65-F5344CB8AC3E}">
        <p14:creationId xmlns:p14="http://schemas.microsoft.com/office/powerpoint/2010/main" val="2578443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E0E1-6D55-4334-B28E-FBB9AA5E4E76}"/>
              </a:ext>
            </a:extLst>
          </p:cNvPr>
          <p:cNvSpPr>
            <a:spLocks noGrp="1"/>
          </p:cNvSpPr>
          <p:nvPr>
            <p:ph type="title"/>
          </p:nvPr>
        </p:nvSpPr>
        <p:spPr>
          <a:xfrm>
            <a:off x="1295400" y="1295400"/>
            <a:ext cx="5416409" cy="1447264"/>
          </a:xfrm>
        </p:spPr>
        <p:txBody>
          <a:bodyPr/>
          <a:lstStyle/>
          <a:p>
            <a:pPr algn="ctr"/>
            <a:r>
              <a:rPr lang="en-US" dirty="0"/>
              <a:t>What Is EDGAR?</a:t>
            </a:r>
          </a:p>
        </p:txBody>
      </p:sp>
      <p:sp>
        <p:nvSpPr>
          <p:cNvPr id="3" name="Text Placeholder 2">
            <a:extLst>
              <a:ext uri="{FF2B5EF4-FFF2-40B4-BE49-F238E27FC236}">
                <a16:creationId xmlns:a16="http://schemas.microsoft.com/office/drawing/2014/main" id="{0450964F-ADFE-4CE5-91A9-AEFEA0A2E361}"/>
              </a:ext>
            </a:extLst>
          </p:cNvPr>
          <p:cNvSpPr>
            <a:spLocks noGrp="1"/>
          </p:cNvSpPr>
          <p:nvPr>
            <p:ph type="body" idx="1"/>
          </p:nvPr>
        </p:nvSpPr>
        <p:spPr>
          <a:xfrm>
            <a:off x="1199884" y="3162837"/>
            <a:ext cx="5799607" cy="1905000"/>
          </a:xfrm>
        </p:spPr>
        <p:txBody>
          <a:bodyPr>
            <a:normAutofit lnSpcReduction="10000"/>
          </a:bodyPr>
          <a:lstStyle/>
          <a:p>
            <a:pPr algn="ctr"/>
            <a:r>
              <a:rPr lang="en-US" sz="2400" b="1" dirty="0"/>
              <a:t>Education Department General Administrative Regulations</a:t>
            </a:r>
          </a:p>
          <a:p>
            <a:pPr algn="ctr"/>
            <a:r>
              <a:rPr lang="en-US" sz="2400" dirty="0">
                <a:hlinkClick r:id="rId2"/>
              </a:rPr>
              <a:t>https://www2.ed.gov/policy/fund/reg/edgarReg/edgar.html</a:t>
            </a:r>
            <a:endParaRPr lang="en-US" sz="2400" b="1" dirty="0"/>
          </a:p>
        </p:txBody>
      </p:sp>
      <p:sp>
        <p:nvSpPr>
          <p:cNvPr id="4" name="Footer Placeholder 3">
            <a:extLst>
              <a:ext uri="{FF2B5EF4-FFF2-40B4-BE49-F238E27FC236}">
                <a16:creationId xmlns:a16="http://schemas.microsoft.com/office/drawing/2014/main" id="{E1C237EF-1B40-4A2C-A16D-8F895364CB93}"/>
              </a:ext>
            </a:extLst>
          </p:cNvPr>
          <p:cNvSpPr>
            <a:spLocks noGrp="1"/>
          </p:cNvSpPr>
          <p:nvPr>
            <p:ph type="ftr" sz="quarter" idx="11"/>
          </p:nvPr>
        </p:nvSpPr>
        <p:spPr/>
        <p:txBody>
          <a:bodyPr/>
          <a:lstStyle/>
          <a:p>
            <a:r>
              <a:rPr lang="en-US" sz="1200">
                <a:solidFill>
                  <a:schemeClr val="tx1"/>
                </a:solidFill>
              </a:rPr>
              <a:t>Brustein &amp; Manasevit, PLLC © 2021. All rights reserved.</a:t>
            </a:r>
            <a:endParaRPr lang="en-US" sz="1200" dirty="0">
              <a:solidFill>
                <a:schemeClr val="tx1"/>
              </a:solidFill>
            </a:endParaRPr>
          </a:p>
        </p:txBody>
      </p:sp>
      <p:sp>
        <p:nvSpPr>
          <p:cNvPr id="5" name="Slide Number Placeholder 4">
            <a:extLst>
              <a:ext uri="{FF2B5EF4-FFF2-40B4-BE49-F238E27FC236}">
                <a16:creationId xmlns:a16="http://schemas.microsoft.com/office/drawing/2014/main" id="{B9EFB599-54C0-48E4-9C17-22B3803F1E3A}"/>
              </a:ext>
            </a:extLst>
          </p:cNvPr>
          <p:cNvSpPr>
            <a:spLocks noGrp="1"/>
          </p:cNvSpPr>
          <p:nvPr>
            <p:ph type="sldNum" sz="quarter" idx="12"/>
          </p:nvPr>
        </p:nvSpPr>
        <p:spPr/>
        <p:txBody>
          <a:bodyPr/>
          <a:lstStyle/>
          <a:p>
            <a:fld id="{6D22F896-40B5-4ADD-8801-0D06FADFA095}" type="slidenum">
              <a:rPr lang="en-US" smtClean="0"/>
              <a:pPr/>
              <a:t>42</a:t>
            </a:fld>
            <a:endParaRPr lang="en-US" dirty="0"/>
          </a:p>
        </p:txBody>
      </p:sp>
      <p:pic>
        <p:nvPicPr>
          <p:cNvPr id="1028" name="Picture 4" descr="Image result for EDGAR meme">
            <a:extLst>
              <a:ext uri="{FF2B5EF4-FFF2-40B4-BE49-F238E27FC236}">
                <a16:creationId xmlns:a16="http://schemas.microsoft.com/office/drawing/2014/main" id="{1883A017-67C5-4F0F-AC21-D1543EBD7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549" y="1057980"/>
            <a:ext cx="3387171" cy="474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03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D0D0FD-6081-4746-AF2C-B7CB7E6B5C7B}"/>
              </a:ext>
            </a:extLst>
          </p:cNvPr>
          <p:cNvSpPr>
            <a:spLocks noGrp="1"/>
          </p:cNvSpPr>
          <p:nvPr>
            <p:ph type="title"/>
          </p:nvPr>
        </p:nvSpPr>
        <p:spPr>
          <a:xfrm>
            <a:off x="1097280" y="758952"/>
            <a:ext cx="4174631" cy="3451804"/>
          </a:xfrm>
        </p:spPr>
        <p:txBody>
          <a:bodyPr>
            <a:normAutofit/>
          </a:bodyPr>
          <a:lstStyle/>
          <a:p>
            <a:r>
              <a:rPr lang="en-US" sz="5400" dirty="0"/>
              <a:t>Uniform Grant Guidance</a:t>
            </a:r>
          </a:p>
        </p:txBody>
      </p:sp>
      <p:sp>
        <p:nvSpPr>
          <p:cNvPr id="8" name="Text Placeholder 7">
            <a:extLst>
              <a:ext uri="{FF2B5EF4-FFF2-40B4-BE49-F238E27FC236}">
                <a16:creationId xmlns:a16="http://schemas.microsoft.com/office/drawing/2014/main" id="{A78A1AB9-E580-4197-8A3A-68AB01C08947}"/>
              </a:ext>
            </a:extLst>
          </p:cNvPr>
          <p:cNvSpPr>
            <a:spLocks noGrp="1"/>
          </p:cNvSpPr>
          <p:nvPr>
            <p:ph type="body" idx="1"/>
          </p:nvPr>
        </p:nvSpPr>
        <p:spPr>
          <a:xfrm>
            <a:off x="1154083" y="4385394"/>
            <a:ext cx="10058400" cy="1143000"/>
          </a:xfrm>
        </p:spPr>
        <p:txBody>
          <a:bodyPr>
            <a:normAutofit/>
          </a:bodyPr>
          <a:lstStyle/>
          <a:p>
            <a:r>
              <a:rPr lang="en-US" sz="2800" b="1" dirty="0"/>
              <a:t>2 CFR Part 200</a:t>
            </a:r>
          </a:p>
        </p:txBody>
      </p:sp>
      <p:sp>
        <p:nvSpPr>
          <p:cNvPr id="5" name="Footer Placeholder 4">
            <a:extLst>
              <a:ext uri="{FF2B5EF4-FFF2-40B4-BE49-F238E27FC236}">
                <a16:creationId xmlns:a16="http://schemas.microsoft.com/office/drawing/2014/main" id="{4A0EB844-B997-422F-9077-342243F1349D}"/>
              </a:ext>
            </a:extLst>
          </p:cNvPr>
          <p:cNvSpPr>
            <a:spLocks noGrp="1"/>
          </p:cNvSpPr>
          <p:nvPr>
            <p:ph type="ftr" sz="quarter" idx="11"/>
          </p:nvPr>
        </p:nvSpPr>
        <p:spPr/>
        <p:txBody>
          <a:bodyPr/>
          <a:lstStyle/>
          <a:p>
            <a:r>
              <a:rPr lang="en-US" sz="1200"/>
              <a:t>Brustein &amp; Manasevit, PLLC © 2021. All rights reserved.</a:t>
            </a:r>
            <a:endParaRPr lang="en-US" sz="1200" dirty="0"/>
          </a:p>
        </p:txBody>
      </p:sp>
      <p:sp>
        <p:nvSpPr>
          <p:cNvPr id="6" name="Slide Number Placeholder 5">
            <a:extLst>
              <a:ext uri="{FF2B5EF4-FFF2-40B4-BE49-F238E27FC236}">
                <a16:creationId xmlns:a16="http://schemas.microsoft.com/office/drawing/2014/main" id="{4546EEFA-2039-435E-8015-14E5F1C49DFF}"/>
              </a:ext>
            </a:extLst>
          </p:cNvPr>
          <p:cNvSpPr>
            <a:spLocks noGrp="1"/>
          </p:cNvSpPr>
          <p:nvPr>
            <p:ph type="sldNum" sz="quarter" idx="12"/>
          </p:nvPr>
        </p:nvSpPr>
        <p:spPr/>
        <p:txBody>
          <a:bodyPr/>
          <a:lstStyle/>
          <a:p>
            <a:fld id="{6D22F896-40B5-4ADD-8801-0D06FADFA095}" type="slidenum">
              <a:rPr lang="en-US" smtClean="0"/>
              <a:pPr/>
              <a:t>43</a:t>
            </a:fld>
            <a:endParaRPr lang="en-US" dirty="0"/>
          </a:p>
        </p:txBody>
      </p:sp>
      <p:pic>
        <p:nvPicPr>
          <p:cNvPr id="2050" name="Picture 2" descr="Image result for guidance meme">
            <a:extLst>
              <a:ext uri="{FF2B5EF4-FFF2-40B4-BE49-F238E27FC236}">
                <a16:creationId xmlns:a16="http://schemas.microsoft.com/office/drawing/2014/main" id="{EFF4E33B-C8B0-486F-988A-E31E681AF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483" y="1329606"/>
            <a:ext cx="5715000"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309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67936B-08BF-4889-BF85-7ED56E44F2A2}"/>
              </a:ext>
            </a:extLst>
          </p:cNvPr>
          <p:cNvSpPr>
            <a:spLocks noGrp="1"/>
          </p:cNvSpPr>
          <p:nvPr>
            <p:ph type="title"/>
          </p:nvPr>
        </p:nvSpPr>
        <p:spPr>
          <a:xfrm>
            <a:off x="1066800" y="861627"/>
            <a:ext cx="9603275" cy="582976"/>
          </a:xfrm>
        </p:spPr>
        <p:txBody>
          <a:bodyPr>
            <a:normAutofit/>
          </a:bodyPr>
          <a:lstStyle/>
          <a:p>
            <a:r>
              <a:rPr lang="en-US" dirty="0"/>
              <a:t>EDGAR and the UGG</a:t>
            </a:r>
          </a:p>
        </p:txBody>
      </p:sp>
      <p:sp>
        <p:nvSpPr>
          <p:cNvPr id="10" name="Content Placeholder 9">
            <a:extLst>
              <a:ext uri="{FF2B5EF4-FFF2-40B4-BE49-F238E27FC236}">
                <a16:creationId xmlns:a16="http://schemas.microsoft.com/office/drawing/2014/main" id="{AE48F86D-742D-40DF-A863-1B58D9184865}"/>
              </a:ext>
            </a:extLst>
          </p:cNvPr>
          <p:cNvSpPr>
            <a:spLocks noGrp="1"/>
          </p:cNvSpPr>
          <p:nvPr>
            <p:ph idx="1"/>
          </p:nvPr>
        </p:nvSpPr>
        <p:spPr>
          <a:xfrm>
            <a:off x="1085273" y="1524000"/>
            <a:ext cx="10528330" cy="4648200"/>
          </a:xfrm>
        </p:spPr>
        <p:txBody>
          <a:bodyPr>
            <a:normAutofit lnSpcReduction="10000"/>
          </a:bodyPr>
          <a:lstStyle/>
          <a:p>
            <a:r>
              <a:rPr lang="en-US" sz="2400" dirty="0"/>
              <a:t>The Education Department General Administrative Regulations (EDGAR) includes various grants management rules applicable to all federal awards issued by the U.S. Department of Education (ED).</a:t>
            </a:r>
          </a:p>
          <a:p>
            <a:r>
              <a:rPr lang="en-US" sz="2400" dirty="0"/>
              <a:t>The Uniform Grant Guidance (UGG) are federal grants management rules that apply to all awards issued by all federal awarding agencies.</a:t>
            </a:r>
          </a:p>
          <a:p>
            <a:pPr lvl="1"/>
            <a:r>
              <a:rPr lang="en-US" sz="2200" dirty="0"/>
              <a:t>Created and amended by the Office of Management and Budget (OMB)</a:t>
            </a:r>
          </a:p>
          <a:p>
            <a:r>
              <a:rPr lang="en-US" sz="2400" dirty="0"/>
              <a:t>EDGAR incorporated the UGG back in 2014</a:t>
            </a:r>
          </a:p>
          <a:p>
            <a:pPr lvl="1"/>
            <a:r>
              <a:rPr lang="en-US" sz="2200" dirty="0"/>
              <a:t>Parts 74 and 80 of EDGAR were replaced with 2 CFR Part 200</a:t>
            </a:r>
          </a:p>
          <a:p>
            <a:endParaRPr lang="en-US" dirty="0"/>
          </a:p>
        </p:txBody>
      </p:sp>
      <p:sp>
        <p:nvSpPr>
          <p:cNvPr id="7" name="Footer Placeholder 6">
            <a:extLst>
              <a:ext uri="{FF2B5EF4-FFF2-40B4-BE49-F238E27FC236}">
                <a16:creationId xmlns:a16="http://schemas.microsoft.com/office/drawing/2014/main" id="{F3D2D7C9-F39E-4A8A-9287-563DB3D28E83}"/>
              </a:ext>
            </a:extLst>
          </p:cNvPr>
          <p:cNvSpPr>
            <a:spLocks noGrp="1"/>
          </p:cNvSpPr>
          <p:nvPr>
            <p:ph type="ftr" sz="quarter" idx="11"/>
          </p:nvPr>
        </p:nvSpPr>
        <p:spPr/>
        <p:txBody>
          <a:bodyPr/>
          <a:lstStyle/>
          <a:p>
            <a:r>
              <a:rPr lang="en-US">
                <a:solidFill>
                  <a:schemeClr val="tx1"/>
                </a:solidFill>
              </a:rPr>
              <a:t>Brustein &amp; Manasevit, PLLC © 2021. All rights reserved.</a:t>
            </a:r>
            <a:endParaRPr lang="en-US" dirty="0">
              <a:solidFill>
                <a:schemeClr val="tx1"/>
              </a:solidFill>
            </a:endParaRPr>
          </a:p>
        </p:txBody>
      </p:sp>
      <p:sp>
        <p:nvSpPr>
          <p:cNvPr id="6" name="Slide Number Placeholder 1">
            <a:extLst>
              <a:ext uri="{FF2B5EF4-FFF2-40B4-BE49-F238E27FC236}">
                <a16:creationId xmlns:a16="http://schemas.microsoft.com/office/drawing/2014/main" id="{2393290E-D3EC-42CB-B317-E51D73A017D2}"/>
              </a:ext>
            </a:extLst>
          </p:cNvPr>
          <p:cNvSpPr>
            <a:spLocks noGrp="1"/>
          </p:cNvSpPr>
          <p:nvPr>
            <p:ph type="sldNum" sz="quarter" idx="12"/>
          </p:nvPr>
        </p:nvSpPr>
        <p:spPr>
          <a:xfrm>
            <a:off x="9918076" y="137408"/>
            <a:ext cx="811019" cy="503578"/>
          </a:xfrm>
        </p:spPr>
        <p:txBody>
          <a:bodyPr/>
          <a:lstStyle/>
          <a:p>
            <a:fld id="{B3506361-70C8-432A-93F0-141DC7F2B02C}" type="slidenum">
              <a:rPr lang="en-US" smtClean="0"/>
              <a:pPr/>
              <a:t>44</a:t>
            </a:fld>
            <a:endParaRPr lang="en-US"/>
          </a:p>
        </p:txBody>
      </p:sp>
    </p:spTree>
    <p:extLst>
      <p:ext uri="{BB962C8B-B14F-4D97-AF65-F5344CB8AC3E}">
        <p14:creationId xmlns:p14="http://schemas.microsoft.com/office/powerpoint/2010/main" val="4206803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91B13B-AAA6-4E5F-AE2A-3F47C860DE29}"/>
              </a:ext>
            </a:extLst>
          </p:cNvPr>
          <p:cNvSpPr>
            <a:spLocks noGrp="1"/>
          </p:cNvSpPr>
          <p:nvPr>
            <p:ph type="title"/>
          </p:nvPr>
        </p:nvSpPr>
        <p:spPr>
          <a:xfrm>
            <a:off x="1050352" y="828959"/>
            <a:ext cx="9603275" cy="503578"/>
          </a:xfrm>
        </p:spPr>
        <p:txBody>
          <a:bodyPr>
            <a:noAutofit/>
          </a:bodyPr>
          <a:lstStyle/>
          <a:p>
            <a:r>
              <a:rPr lang="en-US" sz="2800" dirty="0"/>
              <a:t>Key Sections of EDGAR</a:t>
            </a:r>
          </a:p>
        </p:txBody>
      </p:sp>
      <p:sp>
        <p:nvSpPr>
          <p:cNvPr id="8" name="Content Placeholder 7">
            <a:extLst>
              <a:ext uri="{FF2B5EF4-FFF2-40B4-BE49-F238E27FC236}">
                <a16:creationId xmlns:a16="http://schemas.microsoft.com/office/drawing/2014/main" id="{74B428B6-E5CF-45C8-9D9A-72965AA972AA}"/>
              </a:ext>
            </a:extLst>
          </p:cNvPr>
          <p:cNvSpPr>
            <a:spLocks noGrp="1"/>
          </p:cNvSpPr>
          <p:nvPr>
            <p:ph idx="1"/>
          </p:nvPr>
        </p:nvSpPr>
        <p:spPr>
          <a:xfrm>
            <a:off x="1050352" y="1303234"/>
            <a:ext cx="10833130" cy="4725808"/>
          </a:xfrm>
        </p:spPr>
        <p:txBody>
          <a:bodyPr>
            <a:normAutofit fontScale="92500"/>
          </a:bodyPr>
          <a:lstStyle/>
          <a:p>
            <a:r>
              <a:rPr lang="en-US" sz="2400" dirty="0"/>
              <a:t>Excerpts from the General Education Provisions Act (GEPA)</a:t>
            </a:r>
          </a:p>
          <a:p>
            <a:r>
              <a:rPr lang="en-US" sz="2400" dirty="0"/>
              <a:t>Title 34</a:t>
            </a:r>
          </a:p>
          <a:p>
            <a:pPr lvl="1"/>
            <a:r>
              <a:rPr lang="en-US" sz="2200" dirty="0"/>
              <a:t>Part 75 – Direct Grant Programs</a:t>
            </a:r>
          </a:p>
          <a:p>
            <a:pPr lvl="1"/>
            <a:r>
              <a:rPr lang="en-US" sz="2200" dirty="0"/>
              <a:t>Part 76 – State-Administered Programs</a:t>
            </a:r>
          </a:p>
          <a:p>
            <a:pPr lvl="1"/>
            <a:r>
              <a:rPr lang="en-US" sz="2200" dirty="0"/>
              <a:t>Part 77 – Definitions</a:t>
            </a:r>
          </a:p>
          <a:p>
            <a:pPr lvl="1"/>
            <a:r>
              <a:rPr lang="en-US" sz="2200" dirty="0"/>
              <a:t>Part 81 – Enforcement Regulations </a:t>
            </a:r>
          </a:p>
          <a:p>
            <a:r>
              <a:rPr lang="en-US" sz="2400" dirty="0"/>
              <a:t>Title 2</a:t>
            </a:r>
          </a:p>
          <a:p>
            <a:pPr lvl="1"/>
            <a:r>
              <a:rPr lang="en-US" sz="2200" dirty="0"/>
              <a:t>Part 200 – Cost/Administrative/Audit Rules</a:t>
            </a:r>
          </a:p>
          <a:p>
            <a:pPr lvl="1"/>
            <a:r>
              <a:rPr lang="en-US" sz="2200" dirty="0"/>
              <a:t>Part 3485 – Non-procurement Debarment and Suspension </a:t>
            </a:r>
          </a:p>
          <a:p>
            <a:pPr lvl="1"/>
            <a:r>
              <a:rPr lang="en-US" sz="2200" dirty="0"/>
              <a:t>Incorporates 2 CFR Part 180, OMB’s Guidelines on Debarment and Suspension</a:t>
            </a:r>
          </a:p>
          <a:p>
            <a:endParaRPr lang="en-US" dirty="0"/>
          </a:p>
        </p:txBody>
      </p:sp>
      <p:sp>
        <p:nvSpPr>
          <p:cNvPr id="5" name="Footer Placeholder 4">
            <a:extLst>
              <a:ext uri="{FF2B5EF4-FFF2-40B4-BE49-F238E27FC236}">
                <a16:creationId xmlns:a16="http://schemas.microsoft.com/office/drawing/2014/main" id="{457C5769-CD98-4902-8BA0-E9B21F7A9829}"/>
              </a:ext>
            </a:extLst>
          </p:cNvPr>
          <p:cNvSpPr>
            <a:spLocks noGrp="1"/>
          </p:cNvSpPr>
          <p:nvPr>
            <p:ph type="ftr" sz="quarter" idx="11"/>
          </p:nvPr>
        </p:nvSpPr>
        <p:spPr/>
        <p:txBody>
          <a:bodyPr/>
          <a:lstStyle/>
          <a:p>
            <a:r>
              <a:rPr lang="en-US">
                <a:solidFill>
                  <a:schemeClr val="tx1"/>
                </a:solidFill>
              </a:rPr>
              <a:t>Brustein &amp; Manasevit, PLLC © 2021. All rights reserved.</a:t>
            </a:r>
            <a:endParaRPr lang="en-US" dirty="0">
              <a:solidFill>
                <a:schemeClr val="tx1"/>
              </a:solidFill>
            </a:endParaRPr>
          </a:p>
        </p:txBody>
      </p:sp>
      <p:sp>
        <p:nvSpPr>
          <p:cNvPr id="6" name="Slide Number Placeholder 5">
            <a:extLst>
              <a:ext uri="{FF2B5EF4-FFF2-40B4-BE49-F238E27FC236}">
                <a16:creationId xmlns:a16="http://schemas.microsoft.com/office/drawing/2014/main" id="{29D767F3-F7EC-4165-BCBF-E3897710D18D}"/>
              </a:ext>
            </a:extLst>
          </p:cNvPr>
          <p:cNvSpPr>
            <a:spLocks noGrp="1"/>
          </p:cNvSpPr>
          <p:nvPr>
            <p:ph type="sldNum" sz="quarter" idx="12"/>
          </p:nvPr>
        </p:nvSpPr>
        <p:spPr/>
        <p:txBody>
          <a:bodyPr/>
          <a:lstStyle/>
          <a:p>
            <a:fld id="{6D22F896-40B5-4ADD-8801-0D06FADFA095}" type="slidenum">
              <a:rPr lang="en-US" smtClean="0"/>
              <a:pPr/>
              <a:t>45</a:t>
            </a:fld>
            <a:endParaRPr lang="en-US" dirty="0"/>
          </a:p>
        </p:txBody>
      </p:sp>
    </p:spTree>
    <p:extLst>
      <p:ext uri="{BB962C8B-B14F-4D97-AF65-F5344CB8AC3E}">
        <p14:creationId xmlns:p14="http://schemas.microsoft.com/office/powerpoint/2010/main" val="3146934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838959-2F1C-41C6-AFCA-B83EE8DD5592}"/>
              </a:ext>
            </a:extLst>
          </p:cNvPr>
          <p:cNvSpPr>
            <a:spLocks noGrp="1"/>
          </p:cNvSpPr>
          <p:nvPr>
            <p:ph type="title"/>
          </p:nvPr>
        </p:nvSpPr>
        <p:spPr>
          <a:xfrm>
            <a:off x="1125819" y="1193521"/>
            <a:ext cx="9603275" cy="859559"/>
          </a:xfrm>
        </p:spPr>
        <p:txBody>
          <a:bodyPr>
            <a:normAutofit/>
          </a:bodyPr>
          <a:lstStyle/>
          <a:p>
            <a:r>
              <a:rPr lang="en-US" b="1" dirty="0">
                <a:solidFill>
                  <a:srgbClr val="FF0000"/>
                </a:solidFill>
              </a:rPr>
              <a:t>OMB Revises the UGG – August 2020</a:t>
            </a:r>
          </a:p>
        </p:txBody>
      </p:sp>
      <p:sp>
        <p:nvSpPr>
          <p:cNvPr id="9" name="Subtitle 8">
            <a:extLst>
              <a:ext uri="{FF2B5EF4-FFF2-40B4-BE49-F238E27FC236}">
                <a16:creationId xmlns:a16="http://schemas.microsoft.com/office/drawing/2014/main" id="{E9F888FD-6F14-4528-A9E7-C8A17BC550C9}"/>
              </a:ext>
            </a:extLst>
          </p:cNvPr>
          <p:cNvSpPr>
            <a:spLocks noGrp="1"/>
          </p:cNvSpPr>
          <p:nvPr>
            <p:ph idx="1"/>
          </p:nvPr>
        </p:nvSpPr>
        <p:spPr>
          <a:xfrm>
            <a:off x="1125820" y="2209800"/>
            <a:ext cx="9603275" cy="3294576"/>
          </a:xfrm>
        </p:spPr>
        <p:txBody>
          <a:bodyPr>
            <a:normAutofit/>
          </a:bodyPr>
          <a:lstStyle/>
          <a:p>
            <a:r>
              <a:rPr lang="en-US" sz="2400" dirty="0"/>
              <a:t>Proposed changes to 2 CFR Part 200</a:t>
            </a:r>
            <a:br>
              <a:rPr lang="en-US" sz="2400" dirty="0"/>
            </a:br>
            <a:r>
              <a:rPr lang="en-US" sz="2400" dirty="0"/>
              <a:t>Published January 22, 2020</a:t>
            </a:r>
          </a:p>
          <a:p>
            <a:r>
              <a:rPr lang="en-US" sz="2400" dirty="0"/>
              <a:t>Comments closed March 23, 2020</a:t>
            </a:r>
          </a:p>
          <a:p>
            <a:r>
              <a:rPr lang="en-US" sz="2400" dirty="0"/>
              <a:t>Final Revisions published August 13, 2020</a:t>
            </a:r>
          </a:p>
        </p:txBody>
      </p:sp>
      <p:sp>
        <p:nvSpPr>
          <p:cNvPr id="4" name="Footer Placeholder 3">
            <a:extLst>
              <a:ext uri="{FF2B5EF4-FFF2-40B4-BE49-F238E27FC236}">
                <a16:creationId xmlns:a16="http://schemas.microsoft.com/office/drawing/2014/main" id="{F3ECC21A-14DF-4342-A4C0-20736260BE53}"/>
              </a:ext>
            </a:extLst>
          </p:cNvPr>
          <p:cNvSpPr>
            <a:spLocks noGrp="1"/>
          </p:cNvSpPr>
          <p:nvPr>
            <p:ph type="ftr" sz="quarter" idx="11"/>
          </p:nvPr>
        </p:nvSpPr>
        <p:spPr/>
        <p:txBody>
          <a:bodyPr/>
          <a:lstStyle/>
          <a:p>
            <a:r>
              <a:rPr lang="en-US">
                <a:solidFill>
                  <a:schemeClr val="tx1"/>
                </a:solidFill>
              </a:rPr>
              <a:t>Brustein &amp; Manasevit, PLLC © 2021. All rights reserved.</a:t>
            </a:r>
            <a:endParaRPr lang="en-US" dirty="0">
              <a:solidFill>
                <a:schemeClr val="tx1"/>
              </a:solidFill>
            </a:endParaRPr>
          </a:p>
        </p:txBody>
      </p:sp>
      <p:sp>
        <p:nvSpPr>
          <p:cNvPr id="5" name="Slide Number Placeholder 4">
            <a:extLst>
              <a:ext uri="{FF2B5EF4-FFF2-40B4-BE49-F238E27FC236}">
                <a16:creationId xmlns:a16="http://schemas.microsoft.com/office/drawing/2014/main" id="{374A5968-0812-4E7D-B046-189E4F44BD7A}"/>
              </a:ext>
            </a:extLst>
          </p:cNvPr>
          <p:cNvSpPr>
            <a:spLocks noGrp="1"/>
          </p:cNvSpPr>
          <p:nvPr>
            <p:ph type="sldNum" sz="quarter" idx="12"/>
          </p:nvPr>
        </p:nvSpPr>
        <p:spPr/>
        <p:txBody>
          <a:bodyPr/>
          <a:lstStyle/>
          <a:p>
            <a:fld id="{B3506361-70C8-432A-93F0-141DC7F2B02C}" type="slidenum">
              <a:rPr lang="en-US" smtClean="0"/>
              <a:pPr/>
              <a:t>46</a:t>
            </a:fld>
            <a:endParaRPr lang="en-US"/>
          </a:p>
        </p:txBody>
      </p:sp>
      <p:pic>
        <p:nvPicPr>
          <p:cNvPr id="11" name="Picture 10">
            <a:extLst>
              <a:ext uri="{FF2B5EF4-FFF2-40B4-BE49-F238E27FC236}">
                <a16:creationId xmlns:a16="http://schemas.microsoft.com/office/drawing/2014/main" id="{E403956C-D593-4A45-A263-76DEC00A4D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48600" y="2438400"/>
            <a:ext cx="3733800" cy="2479477"/>
          </a:xfrm>
          <a:prstGeom prst="rect">
            <a:avLst/>
          </a:prstGeom>
        </p:spPr>
      </p:pic>
    </p:spTree>
    <p:extLst>
      <p:ext uri="{BB962C8B-B14F-4D97-AF65-F5344CB8AC3E}">
        <p14:creationId xmlns:p14="http://schemas.microsoft.com/office/powerpoint/2010/main" val="598384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889B-8017-4EB6-ABAC-F2637B283585}"/>
              </a:ext>
            </a:extLst>
          </p:cNvPr>
          <p:cNvSpPr>
            <a:spLocks noGrp="1"/>
          </p:cNvSpPr>
          <p:nvPr>
            <p:ph type="title"/>
          </p:nvPr>
        </p:nvSpPr>
        <p:spPr/>
        <p:txBody>
          <a:bodyPr/>
          <a:lstStyle/>
          <a:p>
            <a:r>
              <a:rPr lang="en-US" b="1" dirty="0">
                <a:solidFill>
                  <a:srgbClr val="FF0000"/>
                </a:solidFill>
              </a:rPr>
              <a:t>OMB Revisions to the UGG – Effective Dates</a:t>
            </a:r>
          </a:p>
        </p:txBody>
      </p:sp>
      <p:sp>
        <p:nvSpPr>
          <p:cNvPr id="3" name="Content Placeholder 2">
            <a:extLst>
              <a:ext uri="{FF2B5EF4-FFF2-40B4-BE49-F238E27FC236}">
                <a16:creationId xmlns:a16="http://schemas.microsoft.com/office/drawing/2014/main" id="{904FAC9C-43F4-49F0-A891-6911FDB6EBAA}"/>
              </a:ext>
            </a:extLst>
          </p:cNvPr>
          <p:cNvSpPr>
            <a:spLocks noGrp="1"/>
          </p:cNvSpPr>
          <p:nvPr>
            <p:ph idx="1"/>
          </p:nvPr>
        </p:nvSpPr>
        <p:spPr>
          <a:xfrm>
            <a:off x="1125820" y="1574722"/>
            <a:ext cx="9603275" cy="4673677"/>
          </a:xfrm>
        </p:spPr>
        <p:txBody>
          <a:bodyPr>
            <a:normAutofit lnSpcReduction="10000"/>
          </a:bodyPr>
          <a:lstStyle/>
          <a:p>
            <a:r>
              <a:rPr lang="en-US" sz="2400" dirty="0"/>
              <a:t>Effective as of </a:t>
            </a:r>
            <a:r>
              <a:rPr lang="en-US" sz="2400" b="1" dirty="0"/>
              <a:t>November 12, 2020</a:t>
            </a:r>
          </a:p>
          <a:p>
            <a:pPr lvl="1"/>
            <a:r>
              <a:rPr lang="en-US" sz="2200" dirty="0"/>
              <a:t>Except for 200.216 and 200.340, effective August 13, 2020</a:t>
            </a:r>
          </a:p>
          <a:p>
            <a:r>
              <a:rPr lang="en-US" sz="2400" dirty="0">
                <a:solidFill>
                  <a:srgbClr val="FF0000"/>
                </a:solidFill>
              </a:rPr>
              <a:t>200.216</a:t>
            </a:r>
            <a:r>
              <a:rPr lang="en-US" sz="2400" dirty="0"/>
              <a:t>: Prohibition on certain telecommunications and video surveillance services or equipment</a:t>
            </a:r>
          </a:p>
          <a:p>
            <a:pPr lvl="1"/>
            <a:r>
              <a:rPr lang="en-US" sz="2200" dirty="0"/>
              <a:t>Prohibits grantees from entering into contracts with certain covered entities</a:t>
            </a:r>
          </a:p>
          <a:p>
            <a:r>
              <a:rPr lang="en-US" sz="2400" dirty="0"/>
              <a:t>200.340: Termination</a:t>
            </a:r>
          </a:p>
          <a:p>
            <a:pPr lvl="1"/>
            <a:r>
              <a:rPr lang="en-US" sz="2200" dirty="0"/>
              <a:t>Allows awards to be terminated “</a:t>
            </a:r>
            <a:r>
              <a:rPr lang="en-US" sz="2200" dirty="0">
                <a:solidFill>
                  <a:srgbClr val="FF0000"/>
                </a:solidFill>
              </a:rPr>
              <a:t>if an award no longer effectuates the program goals or agency priorities</a:t>
            </a:r>
            <a:r>
              <a:rPr lang="en-US" sz="2200" dirty="0"/>
              <a:t>”</a:t>
            </a:r>
          </a:p>
          <a:p>
            <a:pPr lvl="2"/>
            <a:r>
              <a:rPr lang="en-US" sz="2000" dirty="0"/>
              <a:t>Previously: “For cause”</a:t>
            </a:r>
          </a:p>
        </p:txBody>
      </p:sp>
      <p:sp>
        <p:nvSpPr>
          <p:cNvPr id="4" name="Footer Placeholder 3">
            <a:extLst>
              <a:ext uri="{FF2B5EF4-FFF2-40B4-BE49-F238E27FC236}">
                <a16:creationId xmlns:a16="http://schemas.microsoft.com/office/drawing/2014/main" id="{C1779875-4BD4-4EEE-8B52-06AFAFD833E6}"/>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EFC7C157-92E0-4964-A495-4250C668B3FC}"/>
              </a:ext>
            </a:extLst>
          </p:cNvPr>
          <p:cNvSpPr>
            <a:spLocks noGrp="1"/>
          </p:cNvSpPr>
          <p:nvPr>
            <p:ph type="sldNum" sz="quarter" idx="12"/>
          </p:nvPr>
        </p:nvSpPr>
        <p:spPr/>
        <p:txBody>
          <a:bodyPr/>
          <a:lstStyle/>
          <a:p>
            <a:fld id="{B3506361-70C8-432A-93F0-141DC7F2B02C}" type="slidenum">
              <a:rPr lang="en-US" smtClean="0"/>
              <a:pPr/>
              <a:t>47</a:t>
            </a:fld>
            <a:endParaRPr lang="en-US"/>
          </a:p>
        </p:txBody>
      </p:sp>
    </p:spTree>
    <p:extLst>
      <p:ext uri="{BB962C8B-B14F-4D97-AF65-F5344CB8AC3E}">
        <p14:creationId xmlns:p14="http://schemas.microsoft.com/office/powerpoint/2010/main" val="28511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576684-4779-444D-B3CE-33E7E38BD2FA}"/>
              </a:ext>
            </a:extLst>
          </p:cNvPr>
          <p:cNvSpPr>
            <a:spLocks noGrp="1"/>
          </p:cNvSpPr>
          <p:nvPr>
            <p:ph type="title"/>
          </p:nvPr>
        </p:nvSpPr>
        <p:spPr>
          <a:xfrm>
            <a:off x="1123642" y="948604"/>
            <a:ext cx="9603275" cy="609600"/>
          </a:xfrm>
        </p:spPr>
        <p:txBody>
          <a:bodyPr>
            <a:normAutofit/>
          </a:bodyPr>
          <a:lstStyle/>
          <a:p>
            <a:pPr marL="0" indent="0">
              <a:spcAft>
                <a:spcPts val="1333"/>
              </a:spcAft>
            </a:pPr>
            <a:r>
              <a:rPr lang="en-US" b="1" dirty="0">
                <a:solidFill>
                  <a:srgbClr val="FF0000"/>
                </a:solidFill>
              </a:rPr>
              <a:t>OMB Revisions - Summary</a:t>
            </a:r>
          </a:p>
        </p:txBody>
      </p:sp>
      <p:sp>
        <p:nvSpPr>
          <p:cNvPr id="3" name="Text Placeholder 2">
            <a:extLst>
              <a:ext uri="{FF2B5EF4-FFF2-40B4-BE49-F238E27FC236}">
                <a16:creationId xmlns:a16="http://schemas.microsoft.com/office/drawing/2014/main" id="{6009D3C9-F246-4EF6-96C1-E9A7D510C7DD}"/>
              </a:ext>
            </a:extLst>
          </p:cNvPr>
          <p:cNvSpPr>
            <a:spLocks noGrp="1"/>
          </p:cNvSpPr>
          <p:nvPr>
            <p:ph idx="1"/>
          </p:nvPr>
        </p:nvSpPr>
        <p:spPr>
          <a:xfrm>
            <a:off x="1154219" y="1558204"/>
            <a:ext cx="7989781" cy="4495800"/>
          </a:xfrm>
        </p:spPr>
        <p:txBody>
          <a:bodyPr>
            <a:normAutofit fontScale="92500" lnSpcReduction="10000"/>
          </a:bodyPr>
          <a:lstStyle/>
          <a:p>
            <a:pPr>
              <a:buClr>
                <a:schemeClr val="accent6"/>
              </a:buClr>
            </a:pPr>
            <a:r>
              <a:rPr lang="en-US" sz="2000" dirty="0"/>
              <a:t>Procurement Changes to Better Target Areas of Greater Risk and Conform to Statutory Requirements</a:t>
            </a:r>
          </a:p>
          <a:p>
            <a:pPr>
              <a:buClr>
                <a:schemeClr val="accent6"/>
              </a:buClr>
            </a:pPr>
            <a:r>
              <a:rPr lang="en-US" sz="2000" dirty="0"/>
              <a:t>Strengthen Merit Review and Improve Governmentwide Approach to Performance and Risk</a:t>
            </a:r>
          </a:p>
          <a:p>
            <a:pPr>
              <a:buClr>
                <a:schemeClr val="accent6"/>
              </a:buClr>
            </a:pPr>
            <a:r>
              <a:rPr lang="en-US" sz="2000" dirty="0"/>
              <a:t>Standardize Terminology, Data Elements and Alignment with Other Authoritative Source Requirements</a:t>
            </a:r>
          </a:p>
          <a:p>
            <a:pPr>
              <a:buClr>
                <a:schemeClr val="accent6"/>
              </a:buClr>
            </a:pPr>
            <a:r>
              <a:rPr lang="en-US" sz="2000" dirty="0"/>
              <a:t>Emphasize Machine Readable Information Format </a:t>
            </a:r>
          </a:p>
          <a:p>
            <a:pPr>
              <a:buClr>
                <a:schemeClr val="accent6"/>
              </a:buClr>
            </a:pPr>
            <a:r>
              <a:rPr lang="en-US" sz="2000" dirty="0"/>
              <a:t>Eliminate References to Non-Authoritative Guidance</a:t>
            </a:r>
          </a:p>
          <a:p>
            <a:pPr>
              <a:buClr>
                <a:schemeClr val="accent6"/>
              </a:buClr>
            </a:pPr>
            <a:r>
              <a:rPr lang="en-US" sz="2000" dirty="0"/>
              <a:t>Change Closeout to Reduce Burden and Support the GONE Act</a:t>
            </a:r>
          </a:p>
          <a:p>
            <a:pPr>
              <a:buClr>
                <a:schemeClr val="accent6"/>
              </a:buClr>
            </a:pPr>
            <a:r>
              <a:rPr lang="en-US" sz="2000" dirty="0"/>
              <a:t>Expanded Use of De Minimis Rate</a:t>
            </a:r>
          </a:p>
          <a:p>
            <a:pPr>
              <a:buClr>
                <a:schemeClr val="accent6"/>
              </a:buClr>
            </a:pPr>
            <a:r>
              <a:rPr lang="en-US" sz="2000" dirty="0"/>
              <a:t>Clarify Areas of Misinterpretation</a:t>
            </a:r>
          </a:p>
        </p:txBody>
      </p:sp>
      <p:sp>
        <p:nvSpPr>
          <p:cNvPr id="20" name="Footer Placeholder 5">
            <a:extLst>
              <a:ext uri="{FF2B5EF4-FFF2-40B4-BE49-F238E27FC236}">
                <a16:creationId xmlns:a16="http://schemas.microsoft.com/office/drawing/2014/main" id="{71C82100-D0B5-445F-9605-86F3D445E875}"/>
              </a:ext>
            </a:extLst>
          </p:cNvPr>
          <p:cNvSpPr>
            <a:spLocks noGrp="1"/>
          </p:cNvSpPr>
          <p:nvPr>
            <p:ph type="ftr" sz="quarter" idx="11"/>
          </p:nvPr>
        </p:nvSpPr>
        <p:spPr/>
        <p:txBody>
          <a:bodyPr/>
          <a:lstStyle/>
          <a:p>
            <a:r>
              <a:rPr lang="en-US">
                <a:solidFill>
                  <a:schemeClr val="tx1"/>
                </a:solidFill>
              </a:rPr>
              <a:t>Brustein &amp; Manasevit, PLLC © 2021. All rights reserved.</a:t>
            </a:r>
            <a:endParaRPr lang="en-US" dirty="0">
              <a:solidFill>
                <a:schemeClr val="tx1"/>
              </a:solidFill>
            </a:endParaRPr>
          </a:p>
        </p:txBody>
      </p:sp>
      <p:sp>
        <p:nvSpPr>
          <p:cNvPr id="2" name="Slide Number Placeholder 1">
            <a:extLst>
              <a:ext uri="{FF2B5EF4-FFF2-40B4-BE49-F238E27FC236}">
                <a16:creationId xmlns:a16="http://schemas.microsoft.com/office/drawing/2014/main" id="{20D42384-49C6-4058-B2B1-C485A9644858}"/>
              </a:ext>
            </a:extLst>
          </p:cNvPr>
          <p:cNvSpPr>
            <a:spLocks noGrp="1"/>
          </p:cNvSpPr>
          <p:nvPr>
            <p:ph type="sldNum" sz="quarter" idx="12"/>
          </p:nvPr>
        </p:nvSpPr>
        <p:spPr/>
        <p:txBody>
          <a:bodyPr/>
          <a:lstStyle/>
          <a:p>
            <a:fld id="{00000000-1234-1234-1234-123412341234}" type="slidenum">
              <a:rPr lang="en" smtClean="0"/>
              <a:pPr/>
              <a:t>48</a:t>
            </a:fld>
            <a:endParaRPr lang="en"/>
          </a:p>
        </p:txBody>
      </p:sp>
      <p:pic>
        <p:nvPicPr>
          <p:cNvPr id="4" name="Picture 3">
            <a:extLst>
              <a:ext uri="{FF2B5EF4-FFF2-40B4-BE49-F238E27FC236}">
                <a16:creationId xmlns:a16="http://schemas.microsoft.com/office/drawing/2014/main" id="{076B731D-C473-4426-ADC4-46F8ECAF5E86}"/>
              </a:ext>
            </a:extLst>
          </p:cNvPr>
          <p:cNvPicPr>
            <a:picLocks noChangeAspect="1"/>
          </p:cNvPicPr>
          <p:nvPr/>
        </p:nvPicPr>
        <p:blipFill>
          <a:blip r:embed="rId2"/>
          <a:stretch>
            <a:fillRect/>
          </a:stretch>
        </p:blipFill>
        <p:spPr>
          <a:xfrm>
            <a:off x="8686800" y="2886075"/>
            <a:ext cx="3346169" cy="1657350"/>
          </a:xfrm>
          <a:prstGeom prst="rect">
            <a:avLst/>
          </a:prstGeom>
        </p:spPr>
      </p:pic>
    </p:spTree>
    <p:extLst>
      <p:ext uri="{BB962C8B-B14F-4D97-AF65-F5344CB8AC3E}">
        <p14:creationId xmlns:p14="http://schemas.microsoft.com/office/powerpoint/2010/main" val="2717434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7AFA6-E344-4D02-959C-23013ED413D6}"/>
              </a:ext>
            </a:extLst>
          </p:cNvPr>
          <p:cNvSpPr>
            <a:spLocks noGrp="1"/>
          </p:cNvSpPr>
          <p:nvPr>
            <p:ph type="title"/>
          </p:nvPr>
        </p:nvSpPr>
        <p:spPr>
          <a:xfrm>
            <a:off x="1130270" y="1143000"/>
            <a:ext cx="9603275" cy="609600"/>
          </a:xfrm>
        </p:spPr>
        <p:txBody>
          <a:bodyPr>
            <a:normAutofit/>
          </a:bodyPr>
          <a:lstStyle/>
          <a:p>
            <a:r>
              <a:rPr lang="en-US" dirty="0"/>
              <a:t>2 CFR Part 200</a:t>
            </a:r>
          </a:p>
        </p:txBody>
      </p:sp>
      <p:sp>
        <p:nvSpPr>
          <p:cNvPr id="7" name="Content Placeholder 6">
            <a:extLst>
              <a:ext uri="{FF2B5EF4-FFF2-40B4-BE49-F238E27FC236}">
                <a16:creationId xmlns:a16="http://schemas.microsoft.com/office/drawing/2014/main" id="{76714BDC-F515-4EEE-B58F-DEE696F2D947}"/>
              </a:ext>
            </a:extLst>
          </p:cNvPr>
          <p:cNvSpPr>
            <a:spLocks noGrp="1"/>
          </p:cNvSpPr>
          <p:nvPr>
            <p:ph idx="1"/>
          </p:nvPr>
        </p:nvSpPr>
        <p:spPr>
          <a:xfrm>
            <a:off x="1130270" y="1981200"/>
            <a:ext cx="9603275" cy="3788641"/>
          </a:xfrm>
        </p:spPr>
        <p:txBody>
          <a:bodyPr>
            <a:normAutofit/>
          </a:bodyPr>
          <a:lstStyle/>
          <a:p>
            <a:r>
              <a:rPr lang="en-US" sz="2400" dirty="0"/>
              <a:t>Subpart A – Definitions – </a:t>
            </a:r>
            <a:r>
              <a:rPr lang="en-US" sz="2400" dirty="0">
                <a:solidFill>
                  <a:srgbClr val="FF0000"/>
                </a:solidFill>
              </a:rPr>
              <a:t>Section Numbers Removed!</a:t>
            </a:r>
            <a:endParaRPr lang="en-US" sz="2400" dirty="0"/>
          </a:p>
          <a:p>
            <a:r>
              <a:rPr lang="en-US" sz="2400" dirty="0"/>
              <a:t>Subpart B – General Provisions</a:t>
            </a:r>
          </a:p>
          <a:p>
            <a:r>
              <a:rPr lang="en-US" sz="2400" dirty="0"/>
              <a:t>Subpart C – Pre- Federal Award Requirements</a:t>
            </a:r>
          </a:p>
          <a:p>
            <a:r>
              <a:rPr lang="en-US" sz="2400" dirty="0"/>
              <a:t>Subpart D – Post Federal Award Requirements</a:t>
            </a:r>
          </a:p>
          <a:p>
            <a:r>
              <a:rPr lang="en-US" sz="2400" dirty="0"/>
              <a:t>Subpart E – Cost Principles</a:t>
            </a:r>
          </a:p>
          <a:p>
            <a:r>
              <a:rPr lang="en-US" sz="2400" dirty="0"/>
              <a:t>Subpart F – Audit Requirements </a:t>
            </a:r>
          </a:p>
          <a:p>
            <a:endParaRPr lang="en-US" sz="2400" dirty="0"/>
          </a:p>
        </p:txBody>
      </p:sp>
      <p:sp>
        <p:nvSpPr>
          <p:cNvPr id="4" name="Footer Placeholder 3">
            <a:extLst>
              <a:ext uri="{FF2B5EF4-FFF2-40B4-BE49-F238E27FC236}">
                <a16:creationId xmlns:a16="http://schemas.microsoft.com/office/drawing/2014/main" id="{7F901DA5-878B-479A-AD91-972EF2EF9D7A}"/>
              </a:ext>
            </a:extLst>
          </p:cNvPr>
          <p:cNvSpPr>
            <a:spLocks noGrp="1"/>
          </p:cNvSpPr>
          <p:nvPr>
            <p:ph type="ftr" sz="quarter" idx="11"/>
          </p:nvPr>
        </p:nvSpPr>
        <p:spPr/>
        <p:txBody>
          <a:bodyPr/>
          <a:lstStyle/>
          <a:p>
            <a:r>
              <a:rPr lang="en-US">
                <a:solidFill>
                  <a:schemeClr val="tx1"/>
                </a:solidFill>
              </a:rPr>
              <a:t>Brustein &amp; Manasevit, PLLC © 2021. All rights reserved.</a:t>
            </a:r>
            <a:endParaRPr lang="en-US" dirty="0">
              <a:solidFill>
                <a:schemeClr val="tx1"/>
              </a:solidFill>
            </a:endParaRPr>
          </a:p>
        </p:txBody>
      </p:sp>
      <p:sp>
        <p:nvSpPr>
          <p:cNvPr id="5" name="Slide Number Placeholder 4">
            <a:extLst>
              <a:ext uri="{FF2B5EF4-FFF2-40B4-BE49-F238E27FC236}">
                <a16:creationId xmlns:a16="http://schemas.microsoft.com/office/drawing/2014/main" id="{14C229B1-BB56-4FDD-9D17-42887A5EAAFB}"/>
              </a:ext>
            </a:extLst>
          </p:cNvPr>
          <p:cNvSpPr>
            <a:spLocks noGrp="1"/>
          </p:cNvSpPr>
          <p:nvPr>
            <p:ph type="sldNum" sz="quarter" idx="12"/>
          </p:nvPr>
        </p:nvSpPr>
        <p:spPr/>
        <p:txBody>
          <a:bodyPr/>
          <a:lstStyle/>
          <a:p>
            <a:fld id="{6D22F896-40B5-4ADD-8801-0D06FADFA095}" type="slidenum">
              <a:rPr lang="en-US" smtClean="0"/>
              <a:pPr/>
              <a:t>49</a:t>
            </a:fld>
            <a:endParaRPr lang="en-US" dirty="0"/>
          </a:p>
        </p:txBody>
      </p:sp>
    </p:spTree>
    <p:extLst>
      <p:ext uri="{BB962C8B-B14F-4D97-AF65-F5344CB8AC3E}">
        <p14:creationId xmlns:p14="http://schemas.microsoft.com/office/powerpoint/2010/main" val="37177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4D56-D04A-46BC-9205-3B7651575FCF}"/>
              </a:ext>
            </a:extLst>
          </p:cNvPr>
          <p:cNvSpPr>
            <a:spLocks noGrp="1"/>
          </p:cNvSpPr>
          <p:nvPr>
            <p:ph type="title"/>
          </p:nvPr>
        </p:nvSpPr>
        <p:spPr/>
        <p:txBody>
          <a:bodyPr>
            <a:normAutofit/>
          </a:bodyPr>
          <a:lstStyle/>
          <a:p>
            <a:r>
              <a:rPr lang="en-US" sz="4000" dirty="0"/>
              <a:t>Basis of the Title I Formulas</a:t>
            </a:r>
          </a:p>
        </p:txBody>
      </p:sp>
      <p:sp>
        <p:nvSpPr>
          <p:cNvPr id="3" name="Content Placeholder 2">
            <a:extLst>
              <a:ext uri="{FF2B5EF4-FFF2-40B4-BE49-F238E27FC236}">
                <a16:creationId xmlns:a16="http://schemas.microsoft.com/office/drawing/2014/main" id="{841559B3-5C87-44C4-91DA-CF1BE15A6D08}"/>
              </a:ext>
            </a:extLst>
          </p:cNvPr>
          <p:cNvSpPr>
            <a:spLocks noGrp="1"/>
          </p:cNvSpPr>
          <p:nvPr>
            <p:ph idx="1"/>
          </p:nvPr>
        </p:nvSpPr>
        <p:spPr>
          <a:xfrm>
            <a:off x="1130270" y="1828800"/>
            <a:ext cx="10528330" cy="4267200"/>
          </a:xfrm>
        </p:spPr>
        <p:txBody>
          <a:bodyPr>
            <a:normAutofit lnSpcReduction="10000"/>
          </a:bodyPr>
          <a:lstStyle/>
          <a:p>
            <a:r>
              <a:rPr lang="en-US" sz="3200" dirty="0" err="1"/>
              <a:t>EFIG</a:t>
            </a:r>
            <a:endParaRPr lang="en-US" sz="3200" dirty="0"/>
          </a:p>
          <a:p>
            <a:pPr lvl="1"/>
            <a:r>
              <a:rPr lang="en-US" sz="2800" dirty="0"/>
              <a:t>Low-income student population</a:t>
            </a:r>
          </a:p>
          <a:p>
            <a:pPr lvl="1"/>
            <a:r>
              <a:rPr lang="en-US" sz="2800" dirty="0"/>
              <a:t>Per-pupil expenditures</a:t>
            </a:r>
          </a:p>
          <a:p>
            <a:pPr lvl="1"/>
            <a:r>
              <a:rPr lang="en-US" sz="2800" dirty="0"/>
              <a:t>Effort, as measured by State per pupil expenditures as compared to the State’s per capita income </a:t>
            </a:r>
          </a:p>
          <a:p>
            <a:pPr lvl="1"/>
            <a:r>
              <a:rPr lang="en-US" sz="2800" dirty="0"/>
              <a:t>Equity, as measured by the degree to which education expenditures vary among school districts within the State</a:t>
            </a:r>
          </a:p>
          <a:p>
            <a:endParaRPr lang="en-US" dirty="0"/>
          </a:p>
        </p:txBody>
      </p:sp>
      <p:sp>
        <p:nvSpPr>
          <p:cNvPr id="4" name="Footer Placeholder 3">
            <a:extLst>
              <a:ext uri="{FF2B5EF4-FFF2-40B4-BE49-F238E27FC236}">
                <a16:creationId xmlns:a16="http://schemas.microsoft.com/office/drawing/2014/main" id="{EDFABB44-D6FA-4692-A22B-6CB37800C0F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4C982114-7288-4C3D-9F41-1D393C590662}"/>
              </a:ext>
            </a:extLst>
          </p:cNvPr>
          <p:cNvSpPr>
            <a:spLocks noGrp="1"/>
          </p:cNvSpPr>
          <p:nvPr>
            <p:ph type="sldNum" sz="quarter" idx="12"/>
          </p:nvPr>
        </p:nvSpPr>
        <p:spPr/>
        <p:txBody>
          <a:bodyPr/>
          <a:lstStyle/>
          <a:p>
            <a:fld id="{B3506361-70C8-432A-93F0-141DC7F2B02C}" type="slidenum">
              <a:rPr lang="en-US" smtClean="0"/>
              <a:pPr/>
              <a:t>5</a:t>
            </a:fld>
            <a:endParaRPr lang="en-US"/>
          </a:p>
        </p:txBody>
      </p:sp>
    </p:spTree>
    <p:extLst>
      <p:ext uri="{BB962C8B-B14F-4D97-AF65-F5344CB8AC3E}">
        <p14:creationId xmlns:p14="http://schemas.microsoft.com/office/powerpoint/2010/main" val="282347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7B3831-9A6B-4026-9D80-C760BDDDA223}"/>
              </a:ext>
            </a:extLst>
          </p:cNvPr>
          <p:cNvSpPr>
            <a:spLocks noGrp="1"/>
          </p:cNvSpPr>
          <p:nvPr>
            <p:ph type="title"/>
          </p:nvPr>
        </p:nvSpPr>
        <p:spPr/>
        <p:txBody>
          <a:bodyPr>
            <a:normAutofit/>
          </a:bodyPr>
          <a:lstStyle/>
          <a:p>
            <a:r>
              <a:rPr lang="en-US" sz="5400" dirty="0"/>
              <a:t>Procurement</a:t>
            </a:r>
          </a:p>
        </p:txBody>
      </p:sp>
      <p:sp>
        <p:nvSpPr>
          <p:cNvPr id="7" name="Text Placeholder 6">
            <a:extLst>
              <a:ext uri="{FF2B5EF4-FFF2-40B4-BE49-F238E27FC236}">
                <a16:creationId xmlns:a16="http://schemas.microsoft.com/office/drawing/2014/main" id="{9EADA975-5CAF-482D-800B-2C5E4E04D5A4}"/>
              </a:ext>
            </a:extLst>
          </p:cNvPr>
          <p:cNvSpPr>
            <a:spLocks noGrp="1"/>
          </p:cNvSpPr>
          <p:nvPr>
            <p:ph type="body" idx="1"/>
          </p:nvPr>
        </p:nvSpPr>
        <p:spPr>
          <a:xfrm>
            <a:off x="1129166" y="3806195"/>
            <a:ext cx="4705350" cy="994405"/>
          </a:xfrm>
        </p:spPr>
        <p:txBody>
          <a:bodyPr>
            <a:normAutofit/>
          </a:bodyPr>
          <a:lstStyle/>
          <a:p>
            <a:r>
              <a:rPr lang="en-US" sz="2800" b="1" dirty="0"/>
              <a:t>2 CFR 200.317 – 200.327</a:t>
            </a:r>
          </a:p>
        </p:txBody>
      </p:sp>
      <p:sp>
        <p:nvSpPr>
          <p:cNvPr id="4" name="Footer Placeholder 3">
            <a:extLst>
              <a:ext uri="{FF2B5EF4-FFF2-40B4-BE49-F238E27FC236}">
                <a16:creationId xmlns:a16="http://schemas.microsoft.com/office/drawing/2014/main" id="{5C0267A0-8B71-4D1D-89FC-BC4F0F2BB8B3}"/>
              </a:ext>
            </a:extLst>
          </p:cNvPr>
          <p:cNvSpPr>
            <a:spLocks noGrp="1"/>
          </p:cNvSpPr>
          <p:nvPr>
            <p:ph type="ftr" sz="quarter" idx="11"/>
          </p:nvPr>
        </p:nvSpPr>
        <p:spPr/>
        <p:txBody>
          <a:bodyPr/>
          <a:lstStyle/>
          <a:p>
            <a:r>
              <a:rPr lang="en-US">
                <a:solidFill>
                  <a:schemeClr val="bg1"/>
                </a:solidFill>
              </a:rPr>
              <a:t>Brustein &amp; Manasevit, PLLC © 2021. All rights reserved.</a:t>
            </a:r>
            <a:endParaRPr lang="en-US" dirty="0">
              <a:solidFill>
                <a:schemeClr val="bg1"/>
              </a:solidFill>
            </a:endParaRPr>
          </a:p>
        </p:txBody>
      </p:sp>
      <p:sp>
        <p:nvSpPr>
          <p:cNvPr id="5" name="Slide Number Placeholder 4">
            <a:extLst>
              <a:ext uri="{FF2B5EF4-FFF2-40B4-BE49-F238E27FC236}">
                <a16:creationId xmlns:a16="http://schemas.microsoft.com/office/drawing/2014/main" id="{D9AFB88C-454E-41AF-84B5-50E1C63C90A1}"/>
              </a:ext>
            </a:extLst>
          </p:cNvPr>
          <p:cNvSpPr>
            <a:spLocks noGrp="1"/>
          </p:cNvSpPr>
          <p:nvPr>
            <p:ph type="sldNum" sz="quarter" idx="12"/>
          </p:nvPr>
        </p:nvSpPr>
        <p:spPr/>
        <p:txBody>
          <a:bodyPr/>
          <a:lstStyle/>
          <a:p>
            <a:fld id="{6D22F896-40B5-4ADD-8801-0D06FADFA095}" type="slidenum">
              <a:rPr lang="en-US" smtClean="0"/>
              <a:pPr/>
              <a:t>50</a:t>
            </a:fld>
            <a:endParaRPr lang="en-US" dirty="0"/>
          </a:p>
        </p:txBody>
      </p:sp>
      <p:pic>
        <p:nvPicPr>
          <p:cNvPr id="3" name="Picture 2">
            <a:extLst>
              <a:ext uri="{FF2B5EF4-FFF2-40B4-BE49-F238E27FC236}">
                <a16:creationId xmlns:a16="http://schemas.microsoft.com/office/drawing/2014/main" id="{4D2EEBF9-67A2-48EA-AE8B-7767873DAA75}"/>
              </a:ext>
            </a:extLst>
          </p:cNvPr>
          <p:cNvPicPr>
            <a:picLocks noChangeAspect="1"/>
          </p:cNvPicPr>
          <p:nvPr/>
        </p:nvPicPr>
        <p:blipFill>
          <a:blip r:embed="rId2"/>
          <a:stretch>
            <a:fillRect/>
          </a:stretch>
        </p:blipFill>
        <p:spPr>
          <a:xfrm>
            <a:off x="6126271" y="1862137"/>
            <a:ext cx="4705350" cy="3133725"/>
          </a:xfrm>
          <a:prstGeom prst="rect">
            <a:avLst/>
          </a:prstGeom>
        </p:spPr>
      </p:pic>
      <p:sp>
        <p:nvSpPr>
          <p:cNvPr id="8" name="Footer Placeholder 3">
            <a:extLst>
              <a:ext uri="{FF2B5EF4-FFF2-40B4-BE49-F238E27FC236}">
                <a16:creationId xmlns:a16="http://schemas.microsoft.com/office/drawing/2014/main" id="{DA27D444-2317-46AE-A1DA-ACEA06995F75}"/>
              </a:ext>
            </a:extLst>
          </p:cNvPr>
          <p:cNvSpPr txBox="1">
            <a:spLocks/>
          </p:cNvSpPr>
          <p:nvPr/>
        </p:nvSpPr>
        <p:spPr>
          <a:xfrm>
            <a:off x="1147759" y="329307"/>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tx1"/>
                </a:solidFill>
              </a:rPr>
              <a:t>Brustein &amp; Manasevit, PLLC © 2021. All rights reserved</a:t>
            </a:r>
            <a:r>
              <a:rPr lang="en-US" sz="1200" dirty="0"/>
              <a:t>.</a:t>
            </a:r>
          </a:p>
        </p:txBody>
      </p:sp>
    </p:spTree>
    <p:extLst>
      <p:ext uri="{BB962C8B-B14F-4D97-AF65-F5344CB8AC3E}">
        <p14:creationId xmlns:p14="http://schemas.microsoft.com/office/powerpoint/2010/main" val="660890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36" y="1010464"/>
            <a:ext cx="9603275" cy="630959"/>
          </a:xfrm>
        </p:spPr>
        <p:txBody>
          <a:bodyPr>
            <a:normAutofit/>
          </a:bodyPr>
          <a:lstStyle/>
          <a:p>
            <a:pPr>
              <a:defRPr/>
            </a:pPr>
            <a:r>
              <a:rPr lang="en-US" dirty="0"/>
              <a:t>Procurement Standards 200.318</a:t>
            </a:r>
            <a:endParaRPr lang="en-US" dirty="0">
              <a:solidFill>
                <a:srgbClr val="C00000"/>
              </a:solidFill>
            </a:endParaRPr>
          </a:p>
        </p:txBody>
      </p:sp>
      <p:sp>
        <p:nvSpPr>
          <p:cNvPr id="60419" name="Content Placeholder 2"/>
          <p:cNvSpPr>
            <a:spLocks noGrp="1"/>
          </p:cNvSpPr>
          <p:nvPr>
            <p:ph idx="1"/>
          </p:nvPr>
        </p:nvSpPr>
        <p:spPr>
          <a:xfrm>
            <a:off x="1130270" y="1641423"/>
            <a:ext cx="10515599" cy="4337391"/>
          </a:xfrm>
        </p:spPr>
        <p:txBody>
          <a:bodyPr>
            <a:normAutofit/>
          </a:bodyPr>
          <a:lstStyle/>
          <a:p>
            <a:pPr eaLnBrk="1" hangingPunct="1"/>
            <a:r>
              <a:rPr lang="en-US" altLang="en-US" sz="2400" dirty="0"/>
              <a:t>All non-federal entities must have </a:t>
            </a:r>
            <a:r>
              <a:rPr lang="en-US" altLang="en-US" sz="2400" u="sng" dirty="0"/>
              <a:t>documented</a:t>
            </a:r>
            <a:r>
              <a:rPr lang="en-US" altLang="en-US" sz="2400" dirty="0"/>
              <a:t> procurement procedures which reflect applicable Federal, State, and local laws and regulations.</a:t>
            </a:r>
          </a:p>
          <a:p>
            <a:pPr lvl="1"/>
            <a:r>
              <a:rPr lang="en-US" altLang="en-US" sz="2200" dirty="0"/>
              <a:t>Open and Full Competition (Maximum Extent Possible)</a:t>
            </a:r>
          </a:p>
          <a:p>
            <a:pPr lvl="1"/>
            <a:r>
              <a:rPr lang="en-US" altLang="en-US" sz="2200" dirty="0"/>
              <a:t>Specific Thresholds for Purchasing</a:t>
            </a:r>
          </a:p>
          <a:p>
            <a:pPr lvl="1"/>
            <a:r>
              <a:rPr lang="en-US" altLang="en-US" sz="2200" dirty="0"/>
              <a:t>Prohibited In-State and Local Preferences </a:t>
            </a:r>
          </a:p>
          <a:p>
            <a:pPr lvl="1"/>
            <a:r>
              <a:rPr lang="en-US" altLang="en-US" sz="2200" dirty="0"/>
              <a:t>Contract Administration System</a:t>
            </a:r>
          </a:p>
          <a:p>
            <a:pPr lvl="1"/>
            <a:r>
              <a:rPr lang="en-US" altLang="en-US" sz="2200" dirty="0"/>
              <a:t>Conflict of Interest Rules </a:t>
            </a:r>
          </a:p>
          <a:p>
            <a:pPr lvl="1"/>
            <a:r>
              <a:rPr lang="en-US" altLang="en-US" sz="2200" dirty="0"/>
              <a:t>Mandatory Disclosures</a:t>
            </a:r>
          </a:p>
        </p:txBody>
      </p:sp>
      <p:sp>
        <p:nvSpPr>
          <p:cNvPr id="6" name="Footer Placeholder 3">
            <a:extLst>
              <a:ext uri="{FF2B5EF4-FFF2-40B4-BE49-F238E27FC236}">
                <a16:creationId xmlns:a16="http://schemas.microsoft.com/office/drawing/2014/main" id="{9525367C-E47A-49A4-843A-3092F4D66285}"/>
              </a:ext>
            </a:extLst>
          </p:cNvPr>
          <p:cNvSpPr>
            <a:spLocks noGrp="1"/>
          </p:cNvSpPr>
          <p:nvPr>
            <p:ph type="ftr" sz="quarter" idx="11"/>
          </p:nvPr>
        </p:nvSpPr>
        <p:spPr/>
        <p:txBody>
          <a:bodyPr/>
          <a:lstStyle/>
          <a:p>
            <a:pPr>
              <a:defRPr/>
            </a:pPr>
            <a:r>
              <a:rPr lang="en-US"/>
              <a:t>Brustein &amp; Manasevit, PLLC © 2021. All rights reserved.</a:t>
            </a:r>
          </a:p>
        </p:txBody>
      </p:sp>
      <p:sp>
        <p:nvSpPr>
          <p:cNvPr id="5" name="Slide Number Placeholder 5">
            <a:extLst>
              <a:ext uri="{FF2B5EF4-FFF2-40B4-BE49-F238E27FC236}">
                <a16:creationId xmlns:a16="http://schemas.microsoft.com/office/drawing/2014/main" id="{CDC2F733-458D-4D7B-89E1-A057375DBF8C}"/>
              </a:ext>
            </a:extLst>
          </p:cNvPr>
          <p:cNvSpPr>
            <a:spLocks noGrp="1"/>
          </p:cNvSpPr>
          <p:nvPr>
            <p:ph type="sldNum" sz="quarter" idx="12"/>
          </p:nvPr>
        </p:nvSpPr>
        <p:spPr>
          <a:xfrm>
            <a:off x="9924392" y="134930"/>
            <a:ext cx="811019" cy="503578"/>
          </a:xfrm>
        </p:spPr>
        <p:txBody>
          <a:bodyPr/>
          <a:lstStyle/>
          <a:p>
            <a:fld id="{95C5CA75-96F3-42DA-8C73-E2B32B310B9C}" type="slidenum">
              <a:rPr lang="en-US" smtClean="0"/>
              <a:pPr/>
              <a:t>51</a:t>
            </a:fld>
            <a:endParaRPr lang="en-US" dirty="0"/>
          </a:p>
        </p:txBody>
      </p:sp>
    </p:spTree>
    <p:extLst>
      <p:ext uri="{BB962C8B-B14F-4D97-AF65-F5344CB8AC3E}">
        <p14:creationId xmlns:p14="http://schemas.microsoft.com/office/powerpoint/2010/main" val="246620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E7A1-AA4F-47DC-AA22-A10070AEA1FB}"/>
              </a:ext>
            </a:extLst>
          </p:cNvPr>
          <p:cNvSpPr>
            <a:spLocks noGrp="1"/>
          </p:cNvSpPr>
          <p:nvPr>
            <p:ph type="title"/>
          </p:nvPr>
        </p:nvSpPr>
        <p:spPr/>
        <p:txBody>
          <a:bodyPr/>
          <a:lstStyle/>
          <a:p>
            <a:r>
              <a:rPr lang="en-US" dirty="0"/>
              <a:t>Competition 200.319</a:t>
            </a:r>
          </a:p>
        </p:txBody>
      </p:sp>
      <p:sp>
        <p:nvSpPr>
          <p:cNvPr id="3" name="Content Placeholder 2">
            <a:extLst>
              <a:ext uri="{FF2B5EF4-FFF2-40B4-BE49-F238E27FC236}">
                <a16:creationId xmlns:a16="http://schemas.microsoft.com/office/drawing/2014/main" id="{C84B21D8-BDF3-4833-9A3C-31B7B59FEE76}"/>
              </a:ext>
            </a:extLst>
          </p:cNvPr>
          <p:cNvSpPr>
            <a:spLocks noGrp="1"/>
          </p:cNvSpPr>
          <p:nvPr>
            <p:ph idx="1"/>
          </p:nvPr>
        </p:nvSpPr>
        <p:spPr>
          <a:xfrm>
            <a:off x="1130270" y="1781712"/>
            <a:ext cx="9603275" cy="3704688"/>
          </a:xfrm>
        </p:spPr>
        <p:txBody>
          <a:bodyPr>
            <a:normAutofit/>
          </a:bodyPr>
          <a:lstStyle/>
          <a:p>
            <a:pPr marL="0" indent="0">
              <a:buNone/>
            </a:pPr>
            <a:r>
              <a:rPr lang="en-US" sz="2400" b="0" i="0" u="none" strike="noStrike" baseline="0" dirty="0"/>
              <a:t>(a) All procurement </a:t>
            </a:r>
            <a:r>
              <a:rPr lang="en-US" sz="2400" b="0" i="0" u="none" strike="noStrike" baseline="0"/>
              <a:t>transactions </a:t>
            </a:r>
            <a:r>
              <a:rPr lang="en-US" sz="2400">
                <a:solidFill>
                  <a:srgbClr val="FF0000"/>
                </a:solidFill>
              </a:rPr>
              <a:t>for </a:t>
            </a:r>
            <a:r>
              <a:rPr lang="en-US" sz="2400" dirty="0">
                <a:solidFill>
                  <a:srgbClr val="FF0000"/>
                </a:solidFill>
              </a:rPr>
              <a:t>the acquisition of property or services required under a Federal </a:t>
            </a:r>
            <a:r>
              <a:rPr lang="en-US" sz="2400">
                <a:solidFill>
                  <a:srgbClr val="FF0000"/>
                </a:solidFill>
              </a:rPr>
              <a:t>award </a:t>
            </a:r>
            <a:r>
              <a:rPr lang="en-US" sz="2400" b="0" i="0" u="none" strike="noStrike" baseline="0"/>
              <a:t>must be conducted in a manner </a:t>
            </a:r>
            <a:r>
              <a:rPr lang="en-US" sz="2400" b="0" i="0" u="none" strike="noStrike" baseline="0" dirty="0"/>
              <a:t>providing full and open competition consistent with the standards of this section and §200.320.</a:t>
            </a:r>
          </a:p>
          <a:p>
            <a:pPr marL="0" indent="0">
              <a:buNone/>
            </a:pPr>
            <a:r>
              <a:rPr lang="en-US" sz="2400" dirty="0"/>
              <a:t>…</a:t>
            </a:r>
          </a:p>
          <a:p>
            <a:pPr marL="0" indent="0">
              <a:buNone/>
            </a:pPr>
            <a:r>
              <a:rPr lang="en-US" sz="2400" b="1" dirty="0">
                <a:solidFill>
                  <a:srgbClr val="FF0000"/>
                </a:solidFill>
              </a:rPr>
              <a:t>(f) Noncompetitive procurement can only be awarded in accordance with 200.320(c).</a:t>
            </a:r>
          </a:p>
        </p:txBody>
      </p:sp>
      <p:sp>
        <p:nvSpPr>
          <p:cNvPr id="4" name="Footer Placeholder 3">
            <a:extLst>
              <a:ext uri="{FF2B5EF4-FFF2-40B4-BE49-F238E27FC236}">
                <a16:creationId xmlns:a16="http://schemas.microsoft.com/office/drawing/2014/main" id="{DEC14914-FDD3-4292-AA1F-899429D43353}"/>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48E349B1-3EB8-4C48-B087-EE8BDBDF89BA}"/>
              </a:ext>
            </a:extLst>
          </p:cNvPr>
          <p:cNvSpPr>
            <a:spLocks noGrp="1"/>
          </p:cNvSpPr>
          <p:nvPr>
            <p:ph type="sldNum" sz="quarter" idx="12"/>
          </p:nvPr>
        </p:nvSpPr>
        <p:spPr/>
        <p:txBody>
          <a:bodyPr/>
          <a:lstStyle/>
          <a:p>
            <a:fld id="{B3506361-70C8-432A-93F0-141DC7F2B02C}" type="slidenum">
              <a:rPr lang="en-US" smtClean="0"/>
              <a:pPr/>
              <a:t>52</a:t>
            </a:fld>
            <a:endParaRPr lang="en-US"/>
          </a:p>
        </p:txBody>
      </p:sp>
    </p:spTree>
    <p:extLst>
      <p:ext uri="{BB962C8B-B14F-4D97-AF65-F5344CB8AC3E}">
        <p14:creationId xmlns:p14="http://schemas.microsoft.com/office/powerpoint/2010/main" val="3728407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04144" y="1045441"/>
            <a:ext cx="9603275" cy="630959"/>
          </a:xfrm>
        </p:spPr>
        <p:txBody>
          <a:bodyPr>
            <a:normAutofit/>
          </a:bodyPr>
          <a:lstStyle/>
          <a:p>
            <a:pPr algn="l">
              <a:defRPr/>
            </a:pPr>
            <a:r>
              <a:rPr lang="en-US" altLang="en-US" b="1" dirty="0">
                <a:solidFill>
                  <a:srgbClr val="FF0000"/>
                </a:solidFill>
              </a:rPr>
              <a:t>Methods of Procurement 200.320 </a:t>
            </a:r>
          </a:p>
        </p:txBody>
      </p:sp>
      <p:sp>
        <p:nvSpPr>
          <p:cNvPr id="67587" name="Rectangle 3"/>
          <p:cNvSpPr>
            <a:spLocks noGrp="1" noChangeArrowheads="1"/>
          </p:cNvSpPr>
          <p:nvPr>
            <p:ph idx="1"/>
          </p:nvPr>
        </p:nvSpPr>
        <p:spPr>
          <a:xfrm>
            <a:off x="1039358" y="1905000"/>
            <a:ext cx="9666745" cy="4123605"/>
          </a:xfrm>
        </p:spPr>
        <p:txBody>
          <a:bodyPr>
            <a:normAutofit fontScale="92500" lnSpcReduction="10000"/>
          </a:bodyPr>
          <a:lstStyle/>
          <a:p>
            <a:pPr eaLnBrk="1" hangingPunct="1"/>
            <a:r>
              <a:rPr lang="en-US" altLang="en-US" sz="2800" dirty="0"/>
              <a:t>Grantee </a:t>
            </a:r>
            <a:r>
              <a:rPr lang="en-US" altLang="en-US" sz="2800" dirty="0">
                <a:solidFill>
                  <a:srgbClr val="FF0000"/>
                </a:solidFill>
              </a:rPr>
              <a:t>must have and use documented procurement procedures </a:t>
            </a:r>
            <a:r>
              <a:rPr lang="en-US" altLang="en-US" sz="2800" dirty="0"/>
              <a:t>for the following methods:</a:t>
            </a:r>
          </a:p>
          <a:p>
            <a:pPr lvl="1" eaLnBrk="1" hangingPunct="1"/>
            <a:r>
              <a:rPr lang="en-US" altLang="en-US" sz="2400" dirty="0"/>
              <a:t>(a) Informal procurement methods</a:t>
            </a:r>
          </a:p>
          <a:p>
            <a:pPr lvl="2"/>
            <a:r>
              <a:rPr lang="en-US" altLang="en-US" sz="2200" dirty="0"/>
              <a:t>Micro-purchase</a:t>
            </a:r>
          </a:p>
          <a:p>
            <a:pPr lvl="2"/>
            <a:r>
              <a:rPr lang="en-US" altLang="en-US" sz="2200" dirty="0"/>
              <a:t>Small purchase procedures</a:t>
            </a:r>
          </a:p>
          <a:p>
            <a:pPr lvl="1" eaLnBrk="1" hangingPunct="1"/>
            <a:r>
              <a:rPr lang="en-US" altLang="en-US" sz="2400" dirty="0"/>
              <a:t>(b) Formal procurement methods</a:t>
            </a:r>
          </a:p>
          <a:p>
            <a:pPr lvl="2"/>
            <a:r>
              <a:rPr lang="en-US" altLang="en-US" sz="2200" dirty="0"/>
              <a:t>Competitive sealed bids</a:t>
            </a:r>
          </a:p>
          <a:p>
            <a:pPr lvl="2"/>
            <a:r>
              <a:rPr lang="en-US" altLang="en-US" sz="2200" dirty="0"/>
              <a:t>Competitive proposals</a:t>
            </a:r>
          </a:p>
          <a:p>
            <a:pPr lvl="1" eaLnBrk="1" hangingPunct="1"/>
            <a:r>
              <a:rPr lang="en-US" altLang="en-US" sz="2400" dirty="0"/>
              <a:t>(c) Noncompetitive proposals</a:t>
            </a:r>
          </a:p>
          <a:p>
            <a:pPr marL="323850" lvl="1" indent="0">
              <a:buNone/>
            </a:pPr>
            <a:endParaRPr lang="en-US" altLang="en-US" dirty="0"/>
          </a:p>
        </p:txBody>
      </p:sp>
      <p:sp>
        <p:nvSpPr>
          <p:cNvPr id="2" name="Footer Placeholder 1"/>
          <p:cNvSpPr>
            <a:spLocks noGrp="1"/>
          </p:cNvSpPr>
          <p:nvPr>
            <p:ph type="ftr" sz="quarter" idx="1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effectLst/>
                <a:uLnTx/>
                <a:uFillTx/>
                <a:latin typeface="+mj-lt"/>
                <a:ea typeface="+mn-ea"/>
                <a:cs typeface="+mn-cs"/>
              </a:rPr>
              <a:t>Brustein &amp; Manasevit, PLLC © 2021. All rights reserved.</a:t>
            </a:r>
            <a:endParaRPr kumimoji="0" lang="en-US" b="0" i="0" u="none" strike="noStrike" kern="1200" cap="none" spc="0" normalizeH="0" baseline="0" noProof="0" dirty="0">
              <a:ln>
                <a:noFill/>
              </a:ln>
              <a:effectLst/>
              <a:uLnTx/>
              <a:uFillTx/>
              <a:latin typeface="+mj-lt"/>
              <a:ea typeface="+mn-ea"/>
              <a:cs typeface="+mn-cs"/>
            </a:endParaRPr>
          </a:p>
        </p:txBody>
      </p:sp>
      <p:sp>
        <p:nvSpPr>
          <p:cNvPr id="5" name="Slide Number Placeholder 5">
            <a:extLst>
              <a:ext uri="{FF2B5EF4-FFF2-40B4-BE49-F238E27FC236}">
                <a16:creationId xmlns:a16="http://schemas.microsoft.com/office/drawing/2014/main" id="{5EE4E50E-99B0-4343-813E-6D4946A6C52D}"/>
              </a:ext>
            </a:extLst>
          </p:cNvPr>
          <p:cNvSpPr>
            <a:spLocks noGrp="1"/>
          </p:cNvSpPr>
          <p:nvPr>
            <p:ph type="sldNum" sz="quarter" idx="12"/>
          </p:nvPr>
        </p:nvSpPr>
        <p:spPr>
          <a:xfrm>
            <a:off x="9924392" y="134930"/>
            <a:ext cx="811019" cy="503578"/>
          </a:xfrm>
        </p:spPr>
        <p:txBody>
          <a:bodyPr/>
          <a:lstStyle/>
          <a:p>
            <a:fld id="{95C5CA75-96F3-42DA-8C73-E2B32B310B9C}" type="slidenum">
              <a:rPr lang="en-US" smtClean="0"/>
              <a:pPr/>
              <a:t>53</a:t>
            </a:fld>
            <a:endParaRPr lang="en-US" dirty="0"/>
          </a:p>
        </p:txBody>
      </p:sp>
      <p:pic>
        <p:nvPicPr>
          <p:cNvPr id="4" name="Picture 3">
            <a:extLst>
              <a:ext uri="{FF2B5EF4-FFF2-40B4-BE49-F238E27FC236}">
                <a16:creationId xmlns:a16="http://schemas.microsoft.com/office/drawing/2014/main" id="{03662852-DBD3-445D-B664-708169F9B92F}"/>
              </a:ext>
            </a:extLst>
          </p:cNvPr>
          <p:cNvPicPr>
            <a:picLocks noChangeAspect="1"/>
          </p:cNvPicPr>
          <p:nvPr/>
        </p:nvPicPr>
        <p:blipFill>
          <a:blip r:embed="rId2"/>
          <a:stretch>
            <a:fillRect/>
          </a:stretch>
        </p:blipFill>
        <p:spPr>
          <a:xfrm>
            <a:off x="8277961" y="2524125"/>
            <a:ext cx="2533650" cy="1809750"/>
          </a:xfrm>
          <a:prstGeom prst="rect">
            <a:avLst/>
          </a:prstGeom>
        </p:spPr>
      </p:pic>
      <p:pic>
        <p:nvPicPr>
          <p:cNvPr id="6" name="Picture 5">
            <a:extLst>
              <a:ext uri="{FF2B5EF4-FFF2-40B4-BE49-F238E27FC236}">
                <a16:creationId xmlns:a16="http://schemas.microsoft.com/office/drawing/2014/main" id="{0C56BD1B-6CA7-4AC0-AFBF-7FF4B1CAFD86}"/>
              </a:ext>
            </a:extLst>
          </p:cNvPr>
          <p:cNvPicPr>
            <a:picLocks noChangeAspect="1"/>
          </p:cNvPicPr>
          <p:nvPr/>
        </p:nvPicPr>
        <p:blipFill>
          <a:blip r:embed="rId3"/>
          <a:stretch>
            <a:fillRect/>
          </a:stretch>
        </p:blipFill>
        <p:spPr>
          <a:xfrm>
            <a:off x="8277961" y="4219242"/>
            <a:ext cx="2533650" cy="2216944"/>
          </a:xfrm>
          <a:prstGeom prst="rect">
            <a:avLst/>
          </a:prstGeom>
        </p:spPr>
      </p:pic>
    </p:spTree>
    <p:extLst>
      <p:ext uri="{BB962C8B-B14F-4D97-AF65-F5344CB8AC3E}">
        <p14:creationId xmlns:p14="http://schemas.microsoft.com/office/powerpoint/2010/main" val="60063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32136" y="980724"/>
            <a:ext cx="9603275" cy="633246"/>
          </a:xfrm>
        </p:spPr>
        <p:txBody>
          <a:bodyPr>
            <a:normAutofit/>
          </a:bodyPr>
          <a:lstStyle/>
          <a:p>
            <a:pPr>
              <a:defRPr/>
            </a:pPr>
            <a:r>
              <a:rPr lang="en-US" altLang="en-US" b="1" dirty="0">
                <a:solidFill>
                  <a:srgbClr val="FF0000"/>
                </a:solidFill>
              </a:rPr>
              <a:t>Informal Procurement 200.320(a)</a:t>
            </a:r>
          </a:p>
        </p:txBody>
      </p:sp>
      <p:sp>
        <p:nvSpPr>
          <p:cNvPr id="68611" name="Content Placeholder 2"/>
          <p:cNvSpPr>
            <a:spLocks noGrp="1"/>
          </p:cNvSpPr>
          <p:nvPr>
            <p:ph idx="1"/>
          </p:nvPr>
        </p:nvSpPr>
        <p:spPr>
          <a:xfrm>
            <a:off x="1132136" y="1613970"/>
            <a:ext cx="9603275" cy="4017893"/>
          </a:xfrm>
        </p:spPr>
        <p:txBody>
          <a:bodyPr>
            <a:normAutofit/>
          </a:bodyPr>
          <a:lstStyle/>
          <a:p>
            <a:pPr>
              <a:lnSpc>
                <a:spcPct val="150000"/>
              </a:lnSpc>
              <a:buFont typeface="Arial" panose="020B0604020202020204" pitchFamily="34" charset="0"/>
              <a:buChar char="•"/>
            </a:pPr>
            <a:r>
              <a:rPr lang="en-US" altLang="en-US" sz="2200" dirty="0"/>
              <a:t>Use when value does not exceed $250,000 (simplified acquisition threshold), </a:t>
            </a:r>
            <a:r>
              <a:rPr lang="en-US" altLang="en-US" sz="2200" u="sng" dirty="0"/>
              <a:t>or a lower threshold established by a non-federal entity</a:t>
            </a:r>
            <a:endParaRPr lang="en-US" altLang="en-US" sz="2200" dirty="0"/>
          </a:p>
          <a:p>
            <a:pPr>
              <a:lnSpc>
                <a:spcPct val="150000"/>
              </a:lnSpc>
            </a:pPr>
            <a:r>
              <a:rPr lang="en-US" altLang="en-US" sz="2200" dirty="0"/>
              <a:t>Procurement of property or services required under federal award</a:t>
            </a:r>
          </a:p>
          <a:p>
            <a:pPr>
              <a:lnSpc>
                <a:spcPct val="150000"/>
              </a:lnSpc>
            </a:pPr>
            <a:r>
              <a:rPr lang="en-US" altLang="en-US" sz="2200" dirty="0"/>
              <a:t>Purpose: to expedite completion and minimize administrative burden and cost</a:t>
            </a:r>
          </a:p>
          <a:p>
            <a:pPr>
              <a:lnSpc>
                <a:spcPct val="150000"/>
              </a:lnSpc>
            </a:pPr>
            <a:endParaRPr lang="en-US" altLang="en-US" sz="2200" dirty="0"/>
          </a:p>
        </p:txBody>
      </p:sp>
      <p:sp>
        <p:nvSpPr>
          <p:cNvPr id="2" name="Footer Placeholder 1"/>
          <p:cNvSpPr>
            <a:spLocks noGrp="1"/>
          </p:cNvSpPr>
          <p:nvPr>
            <p:ph type="ftr" sz="quarter" idx="1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effectLst/>
                <a:uLnTx/>
                <a:uFillTx/>
                <a:latin typeface="+mj-lt"/>
                <a:ea typeface="+mn-ea"/>
                <a:cs typeface="+mn-cs"/>
              </a:rPr>
              <a:t>Brustein &amp; Manasevit, PLLC © 2021. All rights reserved.</a:t>
            </a:r>
            <a:endParaRPr kumimoji="0" lang="en-US" b="0" i="0" u="none" strike="noStrike" kern="1200" cap="none" spc="0" normalizeH="0" baseline="0" noProof="0" dirty="0">
              <a:ln>
                <a:noFill/>
              </a:ln>
              <a:effectLst/>
              <a:uLnTx/>
              <a:uFillTx/>
              <a:latin typeface="+mj-lt"/>
              <a:ea typeface="+mn-ea"/>
              <a:cs typeface="+mn-cs"/>
            </a:endParaRPr>
          </a:p>
        </p:txBody>
      </p:sp>
      <p:sp>
        <p:nvSpPr>
          <p:cNvPr id="5" name="Slide Number Placeholder 5">
            <a:extLst>
              <a:ext uri="{FF2B5EF4-FFF2-40B4-BE49-F238E27FC236}">
                <a16:creationId xmlns:a16="http://schemas.microsoft.com/office/drawing/2014/main" id="{E2891916-FC2B-4D74-B650-BF7B05E19236}"/>
              </a:ext>
            </a:extLst>
          </p:cNvPr>
          <p:cNvSpPr>
            <a:spLocks noGrp="1"/>
          </p:cNvSpPr>
          <p:nvPr>
            <p:ph type="sldNum" sz="quarter" idx="12"/>
          </p:nvPr>
        </p:nvSpPr>
        <p:spPr>
          <a:xfrm>
            <a:off x="9924392" y="134930"/>
            <a:ext cx="811019" cy="503578"/>
          </a:xfrm>
        </p:spPr>
        <p:txBody>
          <a:bodyPr/>
          <a:lstStyle/>
          <a:p>
            <a:fld id="{95C5CA75-96F3-42DA-8C73-E2B32B310B9C}" type="slidenum">
              <a:rPr lang="en-US" smtClean="0"/>
              <a:pPr/>
              <a:t>54</a:t>
            </a:fld>
            <a:endParaRPr lang="en-US" dirty="0"/>
          </a:p>
        </p:txBody>
      </p:sp>
    </p:spTree>
    <p:extLst>
      <p:ext uri="{BB962C8B-B14F-4D97-AF65-F5344CB8AC3E}">
        <p14:creationId xmlns:p14="http://schemas.microsoft.com/office/powerpoint/2010/main" val="242565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0DA6-3913-4951-AD67-7FB56CF4D430}"/>
              </a:ext>
            </a:extLst>
          </p:cNvPr>
          <p:cNvSpPr>
            <a:spLocks noGrp="1"/>
          </p:cNvSpPr>
          <p:nvPr>
            <p:ph type="title"/>
          </p:nvPr>
        </p:nvSpPr>
        <p:spPr/>
        <p:txBody>
          <a:bodyPr/>
          <a:lstStyle/>
          <a:p>
            <a:r>
              <a:rPr lang="en-US" b="1" dirty="0">
                <a:solidFill>
                  <a:srgbClr val="FF0000"/>
                </a:solidFill>
              </a:rPr>
              <a:t>Informal Procurement, 200.320(a)(1)</a:t>
            </a:r>
            <a:br>
              <a:rPr lang="en-US" b="1" dirty="0">
                <a:solidFill>
                  <a:srgbClr val="FF0000"/>
                </a:solidFill>
              </a:rPr>
            </a:br>
            <a:r>
              <a:rPr lang="en-US" b="1" dirty="0">
                <a:solidFill>
                  <a:srgbClr val="FF0000"/>
                </a:solidFill>
              </a:rPr>
              <a:t>Micro-purchases</a:t>
            </a:r>
          </a:p>
        </p:txBody>
      </p:sp>
      <p:sp>
        <p:nvSpPr>
          <p:cNvPr id="3" name="Content Placeholder 2">
            <a:extLst>
              <a:ext uri="{FF2B5EF4-FFF2-40B4-BE49-F238E27FC236}">
                <a16:creationId xmlns:a16="http://schemas.microsoft.com/office/drawing/2014/main" id="{02628B58-6EA3-4306-A6E9-6A78BC2EA93F}"/>
              </a:ext>
            </a:extLst>
          </p:cNvPr>
          <p:cNvSpPr>
            <a:spLocks noGrp="1"/>
          </p:cNvSpPr>
          <p:nvPr>
            <p:ph idx="1"/>
          </p:nvPr>
        </p:nvSpPr>
        <p:spPr>
          <a:xfrm>
            <a:off x="1130270" y="2171768"/>
            <a:ext cx="9603275" cy="3732907"/>
          </a:xfrm>
        </p:spPr>
        <p:txBody>
          <a:bodyPr>
            <a:normAutofit/>
          </a:bodyPr>
          <a:lstStyle/>
          <a:p>
            <a:r>
              <a:rPr lang="en-US" sz="2200" dirty="0"/>
              <a:t>Distribution. “To the maximum extent practicable, the non-federal entity should distribute … among qualified suppliers.”</a:t>
            </a:r>
          </a:p>
          <a:p>
            <a:r>
              <a:rPr lang="en-US" sz="2200" dirty="0"/>
              <a:t>Awards. May be awarded without price or rate quotes if non-federal entity “considers the price to be reasonable </a:t>
            </a:r>
            <a:r>
              <a:rPr lang="en-US" sz="2200" dirty="0">
                <a:solidFill>
                  <a:srgbClr val="FF0000"/>
                </a:solidFill>
              </a:rPr>
              <a:t>based on research, experience, purchase history or other information and documents its files accordingly</a:t>
            </a:r>
            <a:r>
              <a:rPr lang="en-US" sz="2200" dirty="0"/>
              <a:t>.”</a:t>
            </a:r>
          </a:p>
        </p:txBody>
      </p:sp>
      <p:sp>
        <p:nvSpPr>
          <p:cNvPr id="4" name="Footer Placeholder 3">
            <a:extLst>
              <a:ext uri="{FF2B5EF4-FFF2-40B4-BE49-F238E27FC236}">
                <a16:creationId xmlns:a16="http://schemas.microsoft.com/office/drawing/2014/main" id="{E0D5296E-332C-42CD-A1F3-3A1781C5ED86}"/>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92EE6473-696C-4A61-B546-3DC1245EF0A6}"/>
              </a:ext>
            </a:extLst>
          </p:cNvPr>
          <p:cNvSpPr>
            <a:spLocks noGrp="1"/>
          </p:cNvSpPr>
          <p:nvPr>
            <p:ph type="sldNum" sz="quarter" idx="12"/>
          </p:nvPr>
        </p:nvSpPr>
        <p:spPr/>
        <p:txBody>
          <a:bodyPr/>
          <a:lstStyle/>
          <a:p>
            <a:fld id="{B3506361-70C8-432A-93F0-141DC7F2B02C}" type="slidenum">
              <a:rPr lang="en-US" smtClean="0"/>
              <a:pPr/>
              <a:t>55</a:t>
            </a:fld>
            <a:endParaRPr lang="en-US"/>
          </a:p>
        </p:txBody>
      </p:sp>
    </p:spTree>
    <p:extLst>
      <p:ext uri="{BB962C8B-B14F-4D97-AF65-F5344CB8AC3E}">
        <p14:creationId xmlns:p14="http://schemas.microsoft.com/office/powerpoint/2010/main" val="3345686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0DA6-3913-4951-AD67-7FB56CF4D430}"/>
              </a:ext>
            </a:extLst>
          </p:cNvPr>
          <p:cNvSpPr>
            <a:spLocks noGrp="1"/>
          </p:cNvSpPr>
          <p:nvPr>
            <p:ph type="title"/>
          </p:nvPr>
        </p:nvSpPr>
        <p:spPr/>
        <p:txBody>
          <a:bodyPr/>
          <a:lstStyle/>
          <a:p>
            <a:r>
              <a:rPr lang="en-US" b="1" dirty="0">
                <a:solidFill>
                  <a:srgbClr val="FF0000"/>
                </a:solidFill>
              </a:rPr>
              <a:t>Informal Procurement, 200.320(a)(1)</a:t>
            </a:r>
            <a:br>
              <a:rPr lang="en-US" b="1" dirty="0">
                <a:solidFill>
                  <a:srgbClr val="FF0000"/>
                </a:solidFill>
              </a:rPr>
            </a:br>
            <a:r>
              <a:rPr lang="en-US" b="1" dirty="0">
                <a:solidFill>
                  <a:srgbClr val="FF0000"/>
                </a:solidFill>
              </a:rPr>
              <a:t>Micro-purchases (cont.)</a:t>
            </a:r>
          </a:p>
        </p:txBody>
      </p:sp>
      <p:sp>
        <p:nvSpPr>
          <p:cNvPr id="3" name="Content Placeholder 2">
            <a:extLst>
              <a:ext uri="{FF2B5EF4-FFF2-40B4-BE49-F238E27FC236}">
                <a16:creationId xmlns:a16="http://schemas.microsoft.com/office/drawing/2014/main" id="{02628B58-6EA3-4306-A6E9-6A78BC2EA93F}"/>
              </a:ext>
            </a:extLst>
          </p:cNvPr>
          <p:cNvSpPr>
            <a:spLocks noGrp="1"/>
          </p:cNvSpPr>
          <p:nvPr>
            <p:ph idx="1"/>
          </p:nvPr>
        </p:nvSpPr>
        <p:spPr>
          <a:xfrm>
            <a:off x="1130270" y="2171768"/>
            <a:ext cx="9603275" cy="3732907"/>
          </a:xfrm>
        </p:spPr>
        <p:txBody>
          <a:bodyPr>
            <a:normAutofit/>
          </a:bodyPr>
          <a:lstStyle/>
          <a:p>
            <a:r>
              <a:rPr lang="en-US" sz="2200" dirty="0"/>
              <a:t>Thresholds. Determined and documented by grantee, based on internal controls, risk, and procedures. Authorized by state, local laws. May be higher than threshold in FAR ($10,000).</a:t>
            </a:r>
          </a:p>
          <a:p>
            <a:pPr lvl="1"/>
            <a:r>
              <a:rPr lang="en-US" sz="2000" dirty="0"/>
              <a:t>Nonfederal entity may self-certify threshold up to $50,000, if:</a:t>
            </a:r>
          </a:p>
          <a:p>
            <a:pPr lvl="2"/>
            <a:r>
              <a:rPr lang="en-US" sz="1800" dirty="0"/>
              <a:t>Low-risk auditee for most recent audit (200.520)</a:t>
            </a:r>
          </a:p>
          <a:p>
            <a:pPr lvl="2"/>
            <a:r>
              <a:rPr lang="en-US" sz="1800" dirty="0"/>
              <a:t>Annual internal institutional risk assessment to identify, mitigate and manage financial risks; or</a:t>
            </a:r>
          </a:p>
          <a:p>
            <a:pPr lvl="2"/>
            <a:r>
              <a:rPr lang="en-US" sz="1800" dirty="0"/>
              <a:t>For public institutions, a higher threshold consistent with state law </a:t>
            </a:r>
          </a:p>
          <a:p>
            <a:pPr lvl="1"/>
            <a:r>
              <a:rPr lang="en-US" sz="2000" dirty="0"/>
              <a:t>Over $50,000, must have approval of cognizant agency indirect costs</a:t>
            </a:r>
          </a:p>
        </p:txBody>
      </p:sp>
      <p:sp>
        <p:nvSpPr>
          <p:cNvPr id="4" name="Footer Placeholder 3">
            <a:extLst>
              <a:ext uri="{FF2B5EF4-FFF2-40B4-BE49-F238E27FC236}">
                <a16:creationId xmlns:a16="http://schemas.microsoft.com/office/drawing/2014/main" id="{E0D5296E-332C-42CD-A1F3-3A1781C5ED86}"/>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92EE6473-696C-4A61-B546-3DC1245EF0A6}"/>
              </a:ext>
            </a:extLst>
          </p:cNvPr>
          <p:cNvSpPr>
            <a:spLocks noGrp="1"/>
          </p:cNvSpPr>
          <p:nvPr>
            <p:ph type="sldNum" sz="quarter" idx="12"/>
          </p:nvPr>
        </p:nvSpPr>
        <p:spPr/>
        <p:txBody>
          <a:bodyPr/>
          <a:lstStyle/>
          <a:p>
            <a:fld id="{B3506361-70C8-432A-93F0-141DC7F2B02C}" type="slidenum">
              <a:rPr lang="en-US" smtClean="0"/>
              <a:pPr/>
              <a:t>56</a:t>
            </a:fld>
            <a:endParaRPr lang="en-US"/>
          </a:p>
        </p:txBody>
      </p:sp>
    </p:spTree>
    <p:extLst>
      <p:ext uri="{BB962C8B-B14F-4D97-AF65-F5344CB8AC3E}">
        <p14:creationId xmlns:p14="http://schemas.microsoft.com/office/powerpoint/2010/main" val="3078145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0DA6-3913-4951-AD67-7FB56CF4D430}"/>
              </a:ext>
            </a:extLst>
          </p:cNvPr>
          <p:cNvSpPr>
            <a:spLocks noGrp="1"/>
          </p:cNvSpPr>
          <p:nvPr>
            <p:ph type="title"/>
          </p:nvPr>
        </p:nvSpPr>
        <p:spPr/>
        <p:txBody>
          <a:bodyPr/>
          <a:lstStyle/>
          <a:p>
            <a:r>
              <a:rPr lang="en-US" b="1" dirty="0">
                <a:solidFill>
                  <a:srgbClr val="FF0000"/>
                </a:solidFill>
              </a:rPr>
              <a:t>Informal Procurement, 200.320(a)(2)</a:t>
            </a:r>
            <a:br>
              <a:rPr lang="en-US" b="1" dirty="0">
                <a:solidFill>
                  <a:srgbClr val="FF0000"/>
                </a:solidFill>
              </a:rPr>
            </a:br>
            <a:r>
              <a:rPr lang="en-US" b="1" dirty="0">
                <a:solidFill>
                  <a:srgbClr val="FF0000"/>
                </a:solidFill>
              </a:rPr>
              <a:t>Small Purchases</a:t>
            </a:r>
          </a:p>
        </p:txBody>
      </p:sp>
      <p:sp>
        <p:nvSpPr>
          <p:cNvPr id="3" name="Content Placeholder 2">
            <a:extLst>
              <a:ext uri="{FF2B5EF4-FFF2-40B4-BE49-F238E27FC236}">
                <a16:creationId xmlns:a16="http://schemas.microsoft.com/office/drawing/2014/main" id="{02628B58-6EA3-4306-A6E9-6A78BC2EA93F}"/>
              </a:ext>
            </a:extLst>
          </p:cNvPr>
          <p:cNvSpPr>
            <a:spLocks noGrp="1"/>
          </p:cNvSpPr>
          <p:nvPr>
            <p:ph idx="1"/>
          </p:nvPr>
        </p:nvSpPr>
        <p:spPr>
          <a:xfrm>
            <a:off x="1130270" y="2171768"/>
            <a:ext cx="9603275" cy="3732907"/>
          </a:xfrm>
        </p:spPr>
        <p:txBody>
          <a:bodyPr>
            <a:normAutofit/>
          </a:bodyPr>
          <a:lstStyle/>
          <a:p>
            <a:r>
              <a:rPr lang="en-US" sz="2200" dirty="0"/>
              <a:t>Used when for purchases greater than micro-purchase threshold, but less than simplified acquisition threshold ($250,000).</a:t>
            </a:r>
          </a:p>
          <a:p>
            <a:r>
              <a:rPr lang="en-US" sz="2200" dirty="0"/>
              <a:t>Price or rate quotations from “adequate number of qualified sources” </a:t>
            </a:r>
            <a:r>
              <a:rPr lang="en-US" sz="2200" dirty="0">
                <a:solidFill>
                  <a:srgbClr val="FF0000"/>
                </a:solidFill>
              </a:rPr>
              <a:t>as determined appropriate by non-federal entity</a:t>
            </a:r>
          </a:p>
          <a:p>
            <a:r>
              <a:rPr lang="en-US" sz="2200" dirty="0"/>
              <a:t>Thresholds. Established based on internal controls, risk and procedures, and documented. Cannot exceed the threshold in FAR ($250,000), but may be lowered.</a:t>
            </a:r>
          </a:p>
        </p:txBody>
      </p:sp>
      <p:sp>
        <p:nvSpPr>
          <p:cNvPr id="4" name="Footer Placeholder 3">
            <a:extLst>
              <a:ext uri="{FF2B5EF4-FFF2-40B4-BE49-F238E27FC236}">
                <a16:creationId xmlns:a16="http://schemas.microsoft.com/office/drawing/2014/main" id="{E0D5296E-332C-42CD-A1F3-3A1781C5ED86}"/>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92EE6473-696C-4A61-B546-3DC1245EF0A6}"/>
              </a:ext>
            </a:extLst>
          </p:cNvPr>
          <p:cNvSpPr>
            <a:spLocks noGrp="1"/>
          </p:cNvSpPr>
          <p:nvPr>
            <p:ph type="sldNum" sz="quarter" idx="12"/>
          </p:nvPr>
        </p:nvSpPr>
        <p:spPr/>
        <p:txBody>
          <a:bodyPr/>
          <a:lstStyle/>
          <a:p>
            <a:fld id="{B3506361-70C8-432A-93F0-141DC7F2B02C}" type="slidenum">
              <a:rPr lang="en-US" smtClean="0"/>
              <a:pPr/>
              <a:t>57</a:t>
            </a:fld>
            <a:endParaRPr lang="en-US"/>
          </a:p>
        </p:txBody>
      </p:sp>
    </p:spTree>
    <p:extLst>
      <p:ext uri="{BB962C8B-B14F-4D97-AF65-F5344CB8AC3E}">
        <p14:creationId xmlns:p14="http://schemas.microsoft.com/office/powerpoint/2010/main" val="1433661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C4F9-AE6D-4E73-9CA0-C8481CEFC1C6}"/>
              </a:ext>
            </a:extLst>
          </p:cNvPr>
          <p:cNvSpPr>
            <a:spLocks noGrp="1"/>
          </p:cNvSpPr>
          <p:nvPr>
            <p:ph type="title"/>
          </p:nvPr>
        </p:nvSpPr>
        <p:spPr/>
        <p:txBody>
          <a:bodyPr/>
          <a:lstStyle/>
          <a:p>
            <a:r>
              <a:rPr lang="en-US" b="1" dirty="0">
                <a:solidFill>
                  <a:srgbClr val="FF0000"/>
                </a:solidFill>
              </a:rPr>
              <a:t>Formal Procurement, 200.320(b)</a:t>
            </a:r>
          </a:p>
        </p:txBody>
      </p:sp>
      <p:sp>
        <p:nvSpPr>
          <p:cNvPr id="3" name="Content Placeholder 2">
            <a:extLst>
              <a:ext uri="{FF2B5EF4-FFF2-40B4-BE49-F238E27FC236}">
                <a16:creationId xmlns:a16="http://schemas.microsoft.com/office/drawing/2014/main" id="{74F075ED-F639-4ED0-9AC5-46E096A7975B}"/>
              </a:ext>
            </a:extLst>
          </p:cNvPr>
          <p:cNvSpPr>
            <a:spLocks noGrp="1"/>
          </p:cNvSpPr>
          <p:nvPr>
            <p:ph idx="1"/>
          </p:nvPr>
        </p:nvSpPr>
        <p:spPr/>
        <p:txBody>
          <a:bodyPr>
            <a:normAutofit/>
          </a:bodyPr>
          <a:lstStyle/>
          <a:p>
            <a:r>
              <a:rPr lang="en-US" sz="2200" dirty="0"/>
              <a:t>Used for purchases that exceed small purchase threshold ($250,000, or lower, if set by the non-federal entity)</a:t>
            </a:r>
          </a:p>
          <a:p>
            <a:pPr lvl="1"/>
            <a:r>
              <a:rPr lang="en-US" sz="2000" dirty="0"/>
              <a:t>Require documented procedures</a:t>
            </a:r>
          </a:p>
          <a:p>
            <a:pPr lvl="1"/>
            <a:r>
              <a:rPr lang="en-US" sz="2000" dirty="0"/>
              <a:t>Require public advertising</a:t>
            </a:r>
          </a:p>
          <a:p>
            <a:r>
              <a:rPr lang="en-US" sz="2200" dirty="0"/>
              <a:t>Two options:</a:t>
            </a:r>
          </a:p>
          <a:p>
            <a:pPr lvl="1"/>
            <a:r>
              <a:rPr lang="en-US" sz="2000" dirty="0"/>
              <a:t>(1) Sealed bids</a:t>
            </a:r>
          </a:p>
          <a:p>
            <a:pPr lvl="1"/>
            <a:r>
              <a:rPr lang="en-US" sz="2000" dirty="0"/>
              <a:t>(2) Proposals</a:t>
            </a:r>
          </a:p>
        </p:txBody>
      </p:sp>
      <p:sp>
        <p:nvSpPr>
          <p:cNvPr id="4" name="Footer Placeholder 3">
            <a:extLst>
              <a:ext uri="{FF2B5EF4-FFF2-40B4-BE49-F238E27FC236}">
                <a16:creationId xmlns:a16="http://schemas.microsoft.com/office/drawing/2014/main" id="{85969CCF-C6FB-4BBB-A138-7E3C2AFCB8C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0F873584-EF6F-4C73-9582-9B29A03EA06B}"/>
              </a:ext>
            </a:extLst>
          </p:cNvPr>
          <p:cNvSpPr>
            <a:spLocks noGrp="1"/>
          </p:cNvSpPr>
          <p:nvPr>
            <p:ph type="sldNum" sz="quarter" idx="12"/>
          </p:nvPr>
        </p:nvSpPr>
        <p:spPr/>
        <p:txBody>
          <a:bodyPr/>
          <a:lstStyle/>
          <a:p>
            <a:fld id="{B3506361-70C8-432A-93F0-141DC7F2B02C}" type="slidenum">
              <a:rPr lang="en-US" smtClean="0"/>
              <a:pPr/>
              <a:t>58</a:t>
            </a:fld>
            <a:endParaRPr lang="en-US"/>
          </a:p>
        </p:txBody>
      </p:sp>
      <p:pic>
        <p:nvPicPr>
          <p:cNvPr id="6" name="Picture 5">
            <a:extLst>
              <a:ext uri="{FF2B5EF4-FFF2-40B4-BE49-F238E27FC236}">
                <a16:creationId xmlns:a16="http://schemas.microsoft.com/office/drawing/2014/main" id="{FBACBC35-D7DB-4693-B7F9-95C156735EE7}"/>
              </a:ext>
            </a:extLst>
          </p:cNvPr>
          <p:cNvPicPr>
            <a:picLocks noChangeAspect="1"/>
          </p:cNvPicPr>
          <p:nvPr/>
        </p:nvPicPr>
        <p:blipFill>
          <a:blip r:embed="rId2"/>
          <a:stretch>
            <a:fillRect/>
          </a:stretch>
        </p:blipFill>
        <p:spPr>
          <a:xfrm>
            <a:off x="7217027" y="2895600"/>
            <a:ext cx="3517930" cy="3517930"/>
          </a:xfrm>
          <a:prstGeom prst="rect">
            <a:avLst/>
          </a:prstGeom>
        </p:spPr>
      </p:pic>
    </p:spTree>
    <p:extLst>
      <p:ext uri="{BB962C8B-B14F-4D97-AF65-F5344CB8AC3E}">
        <p14:creationId xmlns:p14="http://schemas.microsoft.com/office/powerpoint/2010/main" val="1098503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23455" y="914400"/>
            <a:ext cx="9626366" cy="1049235"/>
          </a:xfrm>
        </p:spPr>
        <p:txBody>
          <a:bodyPr>
            <a:normAutofit/>
          </a:bodyPr>
          <a:lstStyle/>
          <a:p>
            <a:pPr>
              <a:defRPr/>
            </a:pPr>
            <a:r>
              <a:rPr lang="en-US" altLang="en-US" b="1" dirty="0">
                <a:solidFill>
                  <a:srgbClr val="FF0000"/>
                </a:solidFill>
              </a:rPr>
              <a:t>Noncompetitive Proposals </a:t>
            </a:r>
            <a:br>
              <a:rPr lang="en-US" altLang="en-US" b="1" dirty="0">
                <a:solidFill>
                  <a:srgbClr val="FF0000"/>
                </a:solidFill>
              </a:rPr>
            </a:br>
            <a:r>
              <a:rPr lang="en-US" b="1" dirty="0">
                <a:solidFill>
                  <a:srgbClr val="FF0000"/>
                </a:solidFill>
              </a:rPr>
              <a:t>200.320(c)</a:t>
            </a:r>
            <a:endParaRPr lang="en-US" altLang="en-US" b="1" dirty="0">
              <a:solidFill>
                <a:srgbClr val="FF0000"/>
              </a:solidFill>
            </a:endParaRPr>
          </a:p>
        </p:txBody>
      </p:sp>
      <p:sp>
        <p:nvSpPr>
          <p:cNvPr id="70659" name="Rectangle 3"/>
          <p:cNvSpPr>
            <a:spLocks noGrp="1" noChangeArrowheads="1"/>
          </p:cNvSpPr>
          <p:nvPr>
            <p:ph idx="1"/>
          </p:nvPr>
        </p:nvSpPr>
        <p:spPr>
          <a:xfrm>
            <a:off x="1032164" y="1849080"/>
            <a:ext cx="11125200" cy="4323120"/>
          </a:xfrm>
        </p:spPr>
        <p:txBody>
          <a:bodyPr>
            <a:normAutofit/>
          </a:bodyPr>
          <a:lstStyle/>
          <a:p>
            <a:pPr eaLnBrk="1" hangingPunct="1"/>
            <a:r>
              <a:rPr lang="en-US" altLang="en-US" sz="2400" dirty="0"/>
              <a:t>Appropriate </a:t>
            </a:r>
            <a:r>
              <a:rPr lang="en-US" altLang="en-US" sz="2400" u="sng" dirty="0"/>
              <a:t>only</a:t>
            </a:r>
            <a:r>
              <a:rPr lang="en-US" altLang="en-US" sz="2400" dirty="0"/>
              <a:t> when:</a:t>
            </a:r>
          </a:p>
          <a:p>
            <a:pPr lvl="1" eaLnBrk="1" hangingPunct="1"/>
            <a:r>
              <a:rPr lang="en-US" altLang="en-US" sz="2200" b="1" dirty="0">
                <a:solidFill>
                  <a:srgbClr val="FF0000"/>
                </a:solidFill>
              </a:rPr>
              <a:t>Micro-purchases</a:t>
            </a:r>
          </a:p>
          <a:p>
            <a:pPr lvl="1" eaLnBrk="1" hangingPunct="1"/>
            <a:r>
              <a:rPr lang="en-US" altLang="en-US" sz="2200" dirty="0"/>
              <a:t>The item is only available from a single source;</a:t>
            </a:r>
          </a:p>
          <a:p>
            <a:pPr lvl="1" eaLnBrk="1" hangingPunct="1"/>
            <a:r>
              <a:rPr lang="en-US" altLang="en-US" sz="2200" b="1" dirty="0"/>
              <a:t>There is a public emergency for the requirement that will not permit delay resulting from </a:t>
            </a:r>
            <a:r>
              <a:rPr lang="en-US" altLang="en-US" sz="2200" b="1" dirty="0">
                <a:solidFill>
                  <a:srgbClr val="FF0000"/>
                </a:solidFill>
              </a:rPr>
              <a:t>publicizing</a:t>
            </a:r>
            <a:r>
              <a:rPr lang="en-US" altLang="en-US" sz="2200" b="1" dirty="0"/>
              <a:t> a competitive solicitation;</a:t>
            </a:r>
          </a:p>
          <a:p>
            <a:pPr lvl="1"/>
            <a:r>
              <a:rPr lang="en-US" altLang="en-US" sz="2200" dirty="0"/>
              <a:t>The Federal awarding agency or pass-through expressly authorizes noncompetitive procurement in response to a written request from non-Federal entity; or</a:t>
            </a:r>
          </a:p>
          <a:p>
            <a:pPr lvl="1" eaLnBrk="1" hangingPunct="1"/>
            <a:r>
              <a:rPr lang="en-US" altLang="en-US" sz="2200" dirty="0"/>
              <a:t>After soliciting a number of sources, competition is determined inadequate.</a:t>
            </a:r>
          </a:p>
        </p:txBody>
      </p:sp>
      <p:sp>
        <p:nvSpPr>
          <p:cNvPr id="5" name="Footer Placeholder 5">
            <a:extLst>
              <a:ext uri="{FF2B5EF4-FFF2-40B4-BE49-F238E27FC236}">
                <a16:creationId xmlns:a16="http://schemas.microsoft.com/office/drawing/2014/main" id="{1346FC7C-2409-48BA-80F8-843F6AA41911}"/>
              </a:ext>
            </a:extLst>
          </p:cNvPr>
          <p:cNvSpPr>
            <a:spLocks noGrp="1"/>
          </p:cNvSpPr>
          <p:nvPr>
            <p:ph type="ftr" sz="quarter" idx="11"/>
          </p:nvPr>
        </p:nvSpPr>
        <p:spPr>
          <a:xfrm>
            <a:off x="1127124" y="329307"/>
            <a:ext cx="5943668" cy="309201"/>
          </a:xfrm>
        </p:spPr>
        <p:txBody>
          <a:bodyPr/>
          <a:lstStyle/>
          <a:p>
            <a:r>
              <a:rPr lang="en-US"/>
              <a:t>Brustein &amp; Manasevit, PLLC © 2021. All rights reserved.</a:t>
            </a:r>
            <a:endParaRPr lang="en-US" dirty="0"/>
          </a:p>
        </p:txBody>
      </p:sp>
      <p:sp>
        <p:nvSpPr>
          <p:cNvPr id="2" name="Slide Number Placeholder 1">
            <a:extLst>
              <a:ext uri="{FF2B5EF4-FFF2-40B4-BE49-F238E27FC236}">
                <a16:creationId xmlns:a16="http://schemas.microsoft.com/office/drawing/2014/main" id="{424341CD-7D97-4BE9-8BE1-2102D06D1206}"/>
              </a:ext>
            </a:extLst>
          </p:cNvPr>
          <p:cNvSpPr>
            <a:spLocks noGrp="1"/>
          </p:cNvSpPr>
          <p:nvPr>
            <p:ph type="sldNum" sz="quarter" idx="12"/>
          </p:nvPr>
        </p:nvSpPr>
        <p:spPr/>
        <p:txBody>
          <a:bodyPr/>
          <a:lstStyle/>
          <a:p>
            <a:fld id="{B3506361-70C8-432A-93F0-141DC7F2B02C}" type="slidenum">
              <a:rPr lang="en-US" smtClean="0"/>
              <a:pPr/>
              <a:t>59</a:t>
            </a:fld>
            <a:endParaRPr lang="en-US"/>
          </a:p>
        </p:txBody>
      </p:sp>
      <p:pic>
        <p:nvPicPr>
          <p:cNvPr id="10" name="Picture 9" descr="A close up of text on a white background&#10;&#10;Description automatically generated">
            <a:extLst>
              <a:ext uri="{FF2B5EF4-FFF2-40B4-BE49-F238E27FC236}">
                <a16:creationId xmlns:a16="http://schemas.microsoft.com/office/drawing/2014/main" id="{9A725EAD-D22E-4179-9ADD-750C5FECDD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629935">
            <a:off x="8192135" y="803563"/>
            <a:ext cx="3146572" cy="2598909"/>
          </a:xfrm>
          <a:prstGeom prst="rect">
            <a:avLst/>
          </a:prstGeom>
        </p:spPr>
      </p:pic>
    </p:spTree>
    <p:extLst>
      <p:ext uri="{BB962C8B-B14F-4D97-AF65-F5344CB8AC3E}">
        <p14:creationId xmlns:p14="http://schemas.microsoft.com/office/powerpoint/2010/main" val="251347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F56A-84A9-453D-BE04-F18FC0929533}"/>
              </a:ext>
            </a:extLst>
          </p:cNvPr>
          <p:cNvSpPr>
            <a:spLocks noGrp="1"/>
          </p:cNvSpPr>
          <p:nvPr>
            <p:ph type="title"/>
          </p:nvPr>
        </p:nvSpPr>
        <p:spPr/>
        <p:txBody>
          <a:bodyPr>
            <a:normAutofit/>
          </a:bodyPr>
          <a:lstStyle/>
          <a:p>
            <a:r>
              <a:rPr lang="en-US" sz="3600" dirty="0"/>
              <a:t>Defining Key Terms</a:t>
            </a:r>
          </a:p>
        </p:txBody>
      </p:sp>
      <p:sp>
        <p:nvSpPr>
          <p:cNvPr id="3" name="Content Placeholder 2">
            <a:extLst>
              <a:ext uri="{FF2B5EF4-FFF2-40B4-BE49-F238E27FC236}">
                <a16:creationId xmlns:a16="http://schemas.microsoft.com/office/drawing/2014/main" id="{60558802-8BC4-4935-81C8-2B2DB87BCE23}"/>
              </a:ext>
            </a:extLst>
          </p:cNvPr>
          <p:cNvSpPr>
            <a:spLocks noGrp="1"/>
          </p:cNvSpPr>
          <p:nvPr>
            <p:ph idx="1"/>
          </p:nvPr>
        </p:nvSpPr>
        <p:spPr>
          <a:xfrm>
            <a:off x="3124200" y="2002559"/>
            <a:ext cx="8712515" cy="4095404"/>
          </a:xfrm>
        </p:spPr>
        <p:txBody>
          <a:bodyPr>
            <a:normAutofit/>
          </a:bodyPr>
          <a:lstStyle/>
          <a:p>
            <a:r>
              <a:rPr lang="en-US" sz="2800" dirty="0"/>
              <a:t>“Population”</a:t>
            </a:r>
          </a:p>
          <a:p>
            <a:pPr lvl="1"/>
            <a:r>
              <a:rPr lang="en-US" sz="2400" dirty="0"/>
              <a:t>Ages 5-17</a:t>
            </a:r>
          </a:p>
          <a:p>
            <a:pPr lvl="1"/>
            <a:r>
              <a:rPr lang="en-US" sz="2400" dirty="0"/>
              <a:t>For per-pupil expenditure </a:t>
            </a:r>
            <a:r>
              <a:rPr lang="en-US" sz="2400" dirty="0">
                <a:sym typeface="Wingdings" panose="05000000000000000000" pitchFamily="2" charset="2"/>
              </a:rPr>
              <a:t> based on average daily attendance (ADA)</a:t>
            </a:r>
          </a:p>
          <a:p>
            <a:pPr lvl="1"/>
            <a:r>
              <a:rPr lang="en-US" sz="2400" dirty="0">
                <a:sym typeface="Wingdings" panose="05000000000000000000" pitchFamily="2" charset="2"/>
              </a:rPr>
              <a:t>For some States, on biannual “census” days</a:t>
            </a:r>
          </a:p>
          <a:p>
            <a:r>
              <a:rPr lang="en-US" sz="2800" dirty="0">
                <a:sym typeface="Wingdings" panose="05000000000000000000" pitchFamily="2" charset="2"/>
              </a:rPr>
              <a:t>“Poverty” = below the poverty level, as defined by the census bureau</a:t>
            </a:r>
          </a:p>
        </p:txBody>
      </p:sp>
      <p:sp>
        <p:nvSpPr>
          <p:cNvPr id="5" name="Footer Placeholder 4">
            <a:extLst>
              <a:ext uri="{FF2B5EF4-FFF2-40B4-BE49-F238E27FC236}">
                <a16:creationId xmlns:a16="http://schemas.microsoft.com/office/drawing/2014/main" id="{B2C48AC8-9F0A-4EF6-A0DD-5087B7CEBAC1}"/>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6" name="Slide Number Placeholder 5">
            <a:extLst>
              <a:ext uri="{FF2B5EF4-FFF2-40B4-BE49-F238E27FC236}">
                <a16:creationId xmlns:a16="http://schemas.microsoft.com/office/drawing/2014/main" id="{F1FC7CAB-57A5-4EBC-82ED-67A54EC46C58}"/>
              </a:ext>
            </a:extLst>
          </p:cNvPr>
          <p:cNvSpPr>
            <a:spLocks noGrp="1"/>
          </p:cNvSpPr>
          <p:nvPr>
            <p:ph type="sldNum" sz="quarter" idx="12"/>
          </p:nvPr>
        </p:nvSpPr>
        <p:spPr/>
        <p:txBody>
          <a:bodyPr/>
          <a:lstStyle/>
          <a:p>
            <a:fld id="{B3506361-70C8-432A-93F0-141DC7F2B02C}" type="slidenum">
              <a:rPr lang="en-US" smtClean="0"/>
              <a:pPr/>
              <a:t>6</a:t>
            </a:fld>
            <a:endParaRPr lang="en-US"/>
          </a:p>
        </p:txBody>
      </p:sp>
      <p:pic>
        <p:nvPicPr>
          <p:cNvPr id="7170" name="Picture 2" descr="Key clipart key ring, Picture #1466183 key clipart key ring">
            <a:extLst>
              <a:ext uri="{FF2B5EF4-FFF2-40B4-BE49-F238E27FC236}">
                <a16:creationId xmlns:a16="http://schemas.microsoft.com/office/drawing/2014/main" id="{A52A5111-5DAC-418B-8AB3-3BAB3D638F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64" y="2438400"/>
            <a:ext cx="2511425" cy="290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348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559C-47EF-4AA5-8597-37210ACA9152}"/>
              </a:ext>
            </a:extLst>
          </p:cNvPr>
          <p:cNvSpPr>
            <a:spLocks noGrp="1"/>
          </p:cNvSpPr>
          <p:nvPr>
            <p:ph type="title"/>
          </p:nvPr>
        </p:nvSpPr>
        <p:spPr>
          <a:xfrm>
            <a:off x="1125820" y="1090036"/>
            <a:ext cx="9771817" cy="1049235"/>
          </a:xfrm>
        </p:spPr>
        <p:txBody>
          <a:bodyPr>
            <a:normAutofit/>
          </a:bodyPr>
          <a:lstStyle/>
          <a:p>
            <a:r>
              <a:rPr lang="en-US" dirty="0"/>
              <a:t>With COVID, can we procure items under “public emergency” exception in 200.320(c)(3)?</a:t>
            </a:r>
          </a:p>
        </p:txBody>
      </p:sp>
      <p:sp>
        <p:nvSpPr>
          <p:cNvPr id="3" name="Content Placeholder 2">
            <a:extLst>
              <a:ext uri="{FF2B5EF4-FFF2-40B4-BE49-F238E27FC236}">
                <a16:creationId xmlns:a16="http://schemas.microsoft.com/office/drawing/2014/main" id="{78A00F54-BD54-4160-BA25-05B51DBB174D}"/>
              </a:ext>
            </a:extLst>
          </p:cNvPr>
          <p:cNvSpPr>
            <a:spLocks noGrp="1"/>
          </p:cNvSpPr>
          <p:nvPr>
            <p:ph idx="1"/>
          </p:nvPr>
        </p:nvSpPr>
        <p:spPr>
          <a:xfrm>
            <a:off x="1294362" y="2590800"/>
            <a:ext cx="9603275" cy="3294576"/>
          </a:xfrm>
        </p:spPr>
        <p:txBody>
          <a:bodyPr>
            <a:normAutofit/>
          </a:bodyPr>
          <a:lstStyle/>
          <a:p>
            <a:r>
              <a:rPr lang="en-US" sz="2400" dirty="0"/>
              <a:t>Considerations:</a:t>
            </a:r>
          </a:p>
          <a:p>
            <a:pPr lvl="1"/>
            <a:r>
              <a:rPr lang="en-US" sz="2200" dirty="0"/>
              <a:t>Policies and procedures</a:t>
            </a:r>
          </a:p>
          <a:p>
            <a:pPr lvl="1"/>
            <a:r>
              <a:rPr lang="en-US" sz="2200" dirty="0"/>
              <a:t>Online shopping and quotes</a:t>
            </a:r>
          </a:p>
          <a:p>
            <a:pPr lvl="1"/>
            <a:r>
              <a:rPr lang="en-US" sz="2200" b="1" dirty="0"/>
              <a:t>Timeframe required for items</a:t>
            </a:r>
          </a:p>
        </p:txBody>
      </p:sp>
      <p:sp>
        <p:nvSpPr>
          <p:cNvPr id="4" name="Footer Placeholder 3">
            <a:extLst>
              <a:ext uri="{FF2B5EF4-FFF2-40B4-BE49-F238E27FC236}">
                <a16:creationId xmlns:a16="http://schemas.microsoft.com/office/drawing/2014/main" id="{CC55D8CE-AE84-4EA2-BEE1-6BCBD7B37AF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F0211CED-67F4-4A18-A1DD-77D8FE3E76C3}"/>
              </a:ext>
            </a:extLst>
          </p:cNvPr>
          <p:cNvSpPr>
            <a:spLocks noGrp="1"/>
          </p:cNvSpPr>
          <p:nvPr>
            <p:ph type="sldNum" sz="quarter" idx="12"/>
          </p:nvPr>
        </p:nvSpPr>
        <p:spPr/>
        <p:txBody>
          <a:bodyPr/>
          <a:lstStyle/>
          <a:p>
            <a:fld id="{B3506361-70C8-432A-93F0-141DC7F2B02C}" type="slidenum">
              <a:rPr lang="en-US" smtClean="0"/>
              <a:pPr/>
              <a:t>60</a:t>
            </a:fld>
            <a:endParaRPr lang="en-US"/>
          </a:p>
        </p:txBody>
      </p:sp>
      <p:pic>
        <p:nvPicPr>
          <p:cNvPr id="6" name="Picture 5">
            <a:extLst>
              <a:ext uri="{FF2B5EF4-FFF2-40B4-BE49-F238E27FC236}">
                <a16:creationId xmlns:a16="http://schemas.microsoft.com/office/drawing/2014/main" id="{9C648989-CB21-4790-973C-EAA393FB5056}"/>
              </a:ext>
            </a:extLst>
          </p:cNvPr>
          <p:cNvPicPr>
            <a:picLocks noChangeAspect="1"/>
          </p:cNvPicPr>
          <p:nvPr/>
        </p:nvPicPr>
        <p:blipFill>
          <a:blip r:embed="rId2"/>
          <a:stretch>
            <a:fillRect/>
          </a:stretch>
        </p:blipFill>
        <p:spPr>
          <a:xfrm>
            <a:off x="7091229" y="2280485"/>
            <a:ext cx="4114122" cy="3294576"/>
          </a:xfrm>
          <a:prstGeom prst="rect">
            <a:avLst/>
          </a:prstGeom>
        </p:spPr>
      </p:pic>
    </p:spTree>
    <p:extLst>
      <p:ext uri="{BB962C8B-B14F-4D97-AF65-F5344CB8AC3E}">
        <p14:creationId xmlns:p14="http://schemas.microsoft.com/office/powerpoint/2010/main" val="96396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50E5-C676-4F98-8DFE-FF0F64966FAF}"/>
              </a:ext>
            </a:extLst>
          </p:cNvPr>
          <p:cNvSpPr>
            <a:spLocks noGrp="1"/>
          </p:cNvSpPr>
          <p:nvPr>
            <p:ph type="title"/>
          </p:nvPr>
        </p:nvSpPr>
        <p:spPr/>
        <p:txBody>
          <a:bodyPr/>
          <a:lstStyle/>
          <a:p>
            <a:r>
              <a:rPr lang="en-US" b="1" dirty="0">
                <a:solidFill>
                  <a:srgbClr val="FF0000"/>
                </a:solidFill>
              </a:rPr>
              <a:t>Domestic Preferences for Procurements</a:t>
            </a:r>
            <a:br>
              <a:rPr lang="en-US" b="1" dirty="0">
                <a:solidFill>
                  <a:srgbClr val="FF0000"/>
                </a:solidFill>
              </a:rPr>
            </a:br>
            <a:r>
              <a:rPr lang="en-US" b="1" dirty="0">
                <a:solidFill>
                  <a:srgbClr val="FF0000"/>
                </a:solidFill>
              </a:rPr>
              <a:t>200.322</a:t>
            </a:r>
          </a:p>
        </p:txBody>
      </p:sp>
      <p:sp>
        <p:nvSpPr>
          <p:cNvPr id="3" name="Content Placeholder 2">
            <a:extLst>
              <a:ext uri="{FF2B5EF4-FFF2-40B4-BE49-F238E27FC236}">
                <a16:creationId xmlns:a16="http://schemas.microsoft.com/office/drawing/2014/main" id="{5EE01E47-2765-4E44-A0AC-CCE3421CA12C}"/>
              </a:ext>
            </a:extLst>
          </p:cNvPr>
          <p:cNvSpPr>
            <a:spLocks noGrp="1"/>
          </p:cNvSpPr>
          <p:nvPr>
            <p:ph idx="1"/>
          </p:nvPr>
        </p:nvSpPr>
        <p:spPr/>
        <p:txBody>
          <a:bodyPr>
            <a:normAutofit/>
          </a:bodyPr>
          <a:lstStyle/>
          <a:p>
            <a:r>
              <a:rPr lang="en-US" sz="2200" dirty="0"/>
              <a:t>“To the greatest extent practicable” must provide a preference for the purchase of goods and materials produced in the U.S.</a:t>
            </a:r>
          </a:p>
          <a:p>
            <a:r>
              <a:rPr lang="en-US" sz="2200" dirty="0"/>
              <a:t>Must include this section in all subawards, contracts and purchase orders</a:t>
            </a:r>
          </a:p>
          <a:p>
            <a:endParaRPr lang="en-US" sz="2200" dirty="0"/>
          </a:p>
        </p:txBody>
      </p:sp>
      <p:sp>
        <p:nvSpPr>
          <p:cNvPr id="4" name="Footer Placeholder 3">
            <a:extLst>
              <a:ext uri="{FF2B5EF4-FFF2-40B4-BE49-F238E27FC236}">
                <a16:creationId xmlns:a16="http://schemas.microsoft.com/office/drawing/2014/main" id="{D550449C-C85D-4815-BF72-5BD67F36FFFC}"/>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C44D1C70-000C-46A0-925B-62343765382C}"/>
              </a:ext>
            </a:extLst>
          </p:cNvPr>
          <p:cNvSpPr>
            <a:spLocks noGrp="1"/>
          </p:cNvSpPr>
          <p:nvPr>
            <p:ph type="sldNum" sz="quarter" idx="12"/>
          </p:nvPr>
        </p:nvSpPr>
        <p:spPr/>
        <p:txBody>
          <a:bodyPr/>
          <a:lstStyle/>
          <a:p>
            <a:fld id="{B3506361-70C8-432A-93F0-141DC7F2B02C}" type="slidenum">
              <a:rPr lang="en-US" smtClean="0"/>
              <a:pPr/>
              <a:t>61</a:t>
            </a:fld>
            <a:endParaRPr lang="en-US"/>
          </a:p>
        </p:txBody>
      </p:sp>
      <p:pic>
        <p:nvPicPr>
          <p:cNvPr id="6" name="Picture 5">
            <a:extLst>
              <a:ext uri="{FF2B5EF4-FFF2-40B4-BE49-F238E27FC236}">
                <a16:creationId xmlns:a16="http://schemas.microsoft.com/office/drawing/2014/main" id="{B0C45D38-9F70-40E6-B79B-C52989432589}"/>
              </a:ext>
            </a:extLst>
          </p:cNvPr>
          <p:cNvPicPr>
            <a:picLocks noChangeAspect="1"/>
          </p:cNvPicPr>
          <p:nvPr/>
        </p:nvPicPr>
        <p:blipFill>
          <a:blip r:embed="rId2"/>
          <a:stretch>
            <a:fillRect/>
          </a:stretch>
        </p:blipFill>
        <p:spPr>
          <a:xfrm>
            <a:off x="3962400" y="3936742"/>
            <a:ext cx="3810000" cy="1984630"/>
          </a:xfrm>
          <a:prstGeom prst="rect">
            <a:avLst/>
          </a:prstGeom>
        </p:spPr>
      </p:pic>
    </p:spTree>
    <p:extLst>
      <p:ext uri="{BB962C8B-B14F-4D97-AF65-F5344CB8AC3E}">
        <p14:creationId xmlns:p14="http://schemas.microsoft.com/office/powerpoint/2010/main" val="2369825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1DFC-E565-42A9-A19F-B58B6F08219C}"/>
              </a:ext>
            </a:extLst>
          </p:cNvPr>
          <p:cNvSpPr>
            <a:spLocks noGrp="1"/>
          </p:cNvSpPr>
          <p:nvPr>
            <p:ph type="title"/>
          </p:nvPr>
        </p:nvSpPr>
        <p:spPr/>
        <p:txBody>
          <a:bodyPr>
            <a:normAutofit/>
          </a:bodyPr>
          <a:lstStyle/>
          <a:p>
            <a:r>
              <a:rPr lang="en-US" sz="5400" dirty="0"/>
              <a:t>Timely Spending</a:t>
            </a:r>
          </a:p>
        </p:txBody>
      </p:sp>
      <p:sp>
        <p:nvSpPr>
          <p:cNvPr id="3" name="Text Placeholder 2">
            <a:extLst>
              <a:ext uri="{FF2B5EF4-FFF2-40B4-BE49-F238E27FC236}">
                <a16:creationId xmlns:a16="http://schemas.microsoft.com/office/drawing/2014/main" id="{AFBE24EB-54AA-4DB5-B75E-11B04F0161F0}"/>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3227806B-29D4-4656-BCB2-A6A4C64E23F7}"/>
              </a:ext>
            </a:extLst>
          </p:cNvPr>
          <p:cNvSpPr>
            <a:spLocks noGrp="1"/>
          </p:cNvSpPr>
          <p:nvPr>
            <p:ph type="sldNum" sz="quarter" idx="12"/>
          </p:nvPr>
        </p:nvSpPr>
        <p:spPr/>
        <p:txBody>
          <a:bodyPr/>
          <a:lstStyle/>
          <a:p>
            <a:fld id="{06FEDF93-2BFD-41CA-ABC7-B039102F3792}" type="slidenum">
              <a:rPr lang="en-US" smtClean="0"/>
              <a:t>62</a:t>
            </a:fld>
            <a:endParaRPr lang="en-US" dirty="0"/>
          </a:p>
        </p:txBody>
      </p:sp>
      <p:pic>
        <p:nvPicPr>
          <p:cNvPr id="6" name="Picture 5">
            <a:extLst>
              <a:ext uri="{FF2B5EF4-FFF2-40B4-BE49-F238E27FC236}">
                <a16:creationId xmlns:a16="http://schemas.microsoft.com/office/drawing/2014/main" id="{ABB42246-73BC-46E9-B35D-4E1FA6061A75}"/>
              </a:ext>
            </a:extLst>
          </p:cNvPr>
          <p:cNvPicPr>
            <a:picLocks noChangeAspect="1"/>
          </p:cNvPicPr>
          <p:nvPr/>
        </p:nvPicPr>
        <p:blipFill>
          <a:blip r:embed="rId2"/>
          <a:stretch>
            <a:fillRect/>
          </a:stretch>
        </p:blipFill>
        <p:spPr>
          <a:xfrm>
            <a:off x="7391400" y="1625137"/>
            <a:ext cx="3882886" cy="3193987"/>
          </a:xfrm>
          <a:prstGeom prst="rect">
            <a:avLst/>
          </a:prstGeom>
        </p:spPr>
      </p:pic>
      <p:sp>
        <p:nvSpPr>
          <p:cNvPr id="7" name="Footer Placeholder 6">
            <a:extLst>
              <a:ext uri="{FF2B5EF4-FFF2-40B4-BE49-F238E27FC236}">
                <a16:creationId xmlns:a16="http://schemas.microsoft.com/office/drawing/2014/main" id="{6AF6C985-88DA-4BAB-9C3F-582D040B34F3}"/>
              </a:ext>
            </a:extLst>
          </p:cNvPr>
          <p:cNvSpPr>
            <a:spLocks noGrp="1"/>
          </p:cNvSpPr>
          <p:nvPr>
            <p:ph type="ftr" sz="quarter" idx="11"/>
          </p:nvPr>
        </p:nvSpPr>
        <p:spPr/>
        <p:txBody>
          <a:bodyPr/>
          <a:lstStyle/>
          <a:p>
            <a:r>
              <a:rPr lang="en-US"/>
              <a:t>Brustein &amp; Manasevit, PLLC © 2021. All rights reserved.</a:t>
            </a:r>
            <a:endParaRPr lang="en-US" dirty="0"/>
          </a:p>
        </p:txBody>
      </p:sp>
    </p:spTree>
    <p:extLst>
      <p:ext uri="{BB962C8B-B14F-4D97-AF65-F5344CB8AC3E}">
        <p14:creationId xmlns:p14="http://schemas.microsoft.com/office/powerpoint/2010/main" val="751097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C36F-2B4A-47D5-8B8C-D2704D22CB48}"/>
              </a:ext>
            </a:extLst>
          </p:cNvPr>
          <p:cNvSpPr>
            <a:spLocks noGrp="1"/>
          </p:cNvSpPr>
          <p:nvPr>
            <p:ph type="title"/>
          </p:nvPr>
        </p:nvSpPr>
        <p:spPr>
          <a:xfrm>
            <a:off x="990601" y="1153623"/>
            <a:ext cx="10058400" cy="886066"/>
          </a:xfrm>
        </p:spPr>
        <p:txBody>
          <a:bodyPr>
            <a:normAutofit/>
          </a:bodyPr>
          <a:lstStyle/>
          <a:p>
            <a:r>
              <a:rPr lang="en-US" sz="3600" b="1" dirty="0">
                <a:solidFill>
                  <a:srgbClr val="FF0000"/>
                </a:solidFill>
              </a:rPr>
              <a:t>Period of Performance 200.1</a:t>
            </a:r>
          </a:p>
        </p:txBody>
      </p:sp>
      <p:sp>
        <p:nvSpPr>
          <p:cNvPr id="3" name="Content Placeholder 2">
            <a:extLst>
              <a:ext uri="{FF2B5EF4-FFF2-40B4-BE49-F238E27FC236}">
                <a16:creationId xmlns:a16="http://schemas.microsoft.com/office/drawing/2014/main" id="{3C45513A-B783-4D3E-8D8E-52A58EE8AB28}"/>
              </a:ext>
            </a:extLst>
          </p:cNvPr>
          <p:cNvSpPr>
            <a:spLocks noGrp="1"/>
          </p:cNvSpPr>
          <p:nvPr>
            <p:ph idx="1"/>
          </p:nvPr>
        </p:nvSpPr>
        <p:spPr>
          <a:xfrm>
            <a:off x="990601" y="2051412"/>
            <a:ext cx="6951694" cy="3788538"/>
          </a:xfrm>
        </p:spPr>
        <p:txBody>
          <a:bodyPr>
            <a:normAutofit/>
          </a:bodyPr>
          <a:lstStyle/>
          <a:p>
            <a:pPr marL="0" indent="0" algn="l">
              <a:buNone/>
            </a:pPr>
            <a:r>
              <a:rPr lang="en-US" sz="2200" b="0" i="0" u="none" strike="noStrike" baseline="0" dirty="0"/>
              <a:t>The total estimated time interval between the start of an initial Federal award and the planned end date, which may include one or more funded portions, or budget periods. Identification of the period of performance in the Federal award … does not commit the awarding agency to fund the award beyond the currently approved budget period.</a:t>
            </a:r>
            <a:endParaRPr lang="en-US" sz="2200" dirty="0"/>
          </a:p>
        </p:txBody>
      </p:sp>
      <p:sp>
        <p:nvSpPr>
          <p:cNvPr id="4" name="Footer Placeholder 3">
            <a:extLst>
              <a:ext uri="{FF2B5EF4-FFF2-40B4-BE49-F238E27FC236}">
                <a16:creationId xmlns:a16="http://schemas.microsoft.com/office/drawing/2014/main" id="{BA58ED5D-73D4-42F3-95F9-1C5343226C4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7615D7FF-C630-426C-90AF-05F9C65A0525}"/>
              </a:ext>
            </a:extLst>
          </p:cNvPr>
          <p:cNvSpPr>
            <a:spLocks noGrp="1"/>
          </p:cNvSpPr>
          <p:nvPr>
            <p:ph type="sldNum" sz="quarter" idx="12"/>
          </p:nvPr>
        </p:nvSpPr>
        <p:spPr/>
        <p:txBody>
          <a:bodyPr/>
          <a:lstStyle/>
          <a:p>
            <a:fld id="{6D22F896-40B5-4ADD-8801-0D06FADFA095}" type="slidenum">
              <a:rPr lang="en-US" smtClean="0"/>
              <a:pPr/>
              <a:t>63</a:t>
            </a:fld>
            <a:endParaRPr lang="en-US" dirty="0"/>
          </a:p>
        </p:txBody>
      </p:sp>
      <p:pic>
        <p:nvPicPr>
          <p:cNvPr id="7" name="Picture 6">
            <a:extLst>
              <a:ext uri="{FF2B5EF4-FFF2-40B4-BE49-F238E27FC236}">
                <a16:creationId xmlns:a16="http://schemas.microsoft.com/office/drawing/2014/main" id="{B45CAA38-C1CC-4B12-A1B8-AB3A0A053B3A}"/>
              </a:ext>
            </a:extLst>
          </p:cNvPr>
          <p:cNvPicPr>
            <a:picLocks noChangeAspect="1"/>
          </p:cNvPicPr>
          <p:nvPr/>
        </p:nvPicPr>
        <p:blipFill>
          <a:blip r:embed="rId3"/>
          <a:stretch>
            <a:fillRect/>
          </a:stretch>
        </p:blipFill>
        <p:spPr>
          <a:xfrm>
            <a:off x="8355976" y="2552326"/>
            <a:ext cx="3124200" cy="2626877"/>
          </a:xfrm>
          <a:prstGeom prst="rect">
            <a:avLst/>
          </a:prstGeom>
        </p:spPr>
      </p:pic>
    </p:spTree>
    <p:extLst>
      <p:ext uri="{BB962C8B-B14F-4D97-AF65-F5344CB8AC3E}">
        <p14:creationId xmlns:p14="http://schemas.microsoft.com/office/powerpoint/2010/main" val="3441671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517" y="911237"/>
            <a:ext cx="9603275" cy="1039521"/>
          </a:xfrm>
        </p:spPr>
        <p:txBody>
          <a:bodyPr>
            <a:normAutofit/>
          </a:bodyPr>
          <a:lstStyle/>
          <a:p>
            <a:r>
              <a:rPr lang="en-US" dirty="0"/>
              <a:t>When Obligations Are Made</a:t>
            </a:r>
            <a:br>
              <a:rPr lang="en-US" dirty="0"/>
            </a:br>
            <a:r>
              <a:rPr lang="en-US" dirty="0"/>
              <a:t>34 CFR 76.707 </a:t>
            </a:r>
          </a:p>
        </p:txBody>
      </p:sp>
      <p:sp>
        <p:nvSpPr>
          <p:cNvPr id="3" name="Slide Number Placeholder 2"/>
          <p:cNvSpPr>
            <a:spLocks noGrp="1"/>
          </p:cNvSpPr>
          <p:nvPr>
            <p:ph type="sldNum" sz="quarter" idx="12"/>
          </p:nvPr>
        </p:nvSpPr>
        <p:spPr/>
        <p:txBody>
          <a:bodyPr/>
          <a:lstStyle/>
          <a:p>
            <a:fld id="{75C27216-0D98-448B-9B28-974AB1674247}" type="slidenum">
              <a:rPr lang="en-US"/>
              <a:t>64</a:t>
            </a:fld>
            <a:endParaRPr lang="en-US" dirty="0"/>
          </a:p>
        </p:txBody>
      </p:sp>
      <p:graphicFrame>
        <p:nvGraphicFramePr>
          <p:cNvPr id="6" name="Group 3"/>
          <p:cNvGraphicFramePr>
            <a:graphicFrameLocks/>
          </p:cNvGraphicFramePr>
          <p:nvPr/>
        </p:nvGraphicFramePr>
        <p:xfrm>
          <a:off x="1817107" y="2057400"/>
          <a:ext cx="8229600" cy="3904603"/>
        </p:xfrm>
        <a:graphic>
          <a:graphicData uri="http://schemas.openxmlformats.org/drawingml/2006/table">
            <a:tbl>
              <a:tblPr/>
              <a:tblGrid>
                <a:gridCol w="2895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Type of Obligation</a:t>
                      </a:r>
                    </a:p>
                  </a:txBody>
                  <a:tcPr marL="82563" marR="825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a:ln>
                            <a:noFill/>
                          </a:ln>
                          <a:solidFill>
                            <a:schemeClr val="tx1"/>
                          </a:solidFill>
                          <a:effectLst/>
                          <a:latin typeface="Arial" charset="0"/>
                          <a:cs typeface="Arial" charset="0"/>
                        </a:rPr>
                        <a:t>When Obligation Occurs</a:t>
                      </a:r>
                    </a:p>
                  </a:txBody>
                  <a:tcPr marL="82563" marR="825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Acquisition of Property</a:t>
                      </a:r>
                    </a:p>
                  </a:txBody>
                  <a:tcPr marL="82563" marR="825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Date of binding  written commitment</a:t>
                      </a:r>
                    </a:p>
                  </a:txBody>
                  <a:tcPr marL="82563" marR="825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19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Personal Services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 by Employee</a:t>
                      </a:r>
                    </a:p>
                  </a:txBody>
                  <a:tcPr marL="82563" marR="825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When services are performed</a:t>
                      </a:r>
                    </a:p>
                  </a:txBody>
                  <a:tcPr marL="82563" marR="825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19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Personal Services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by Contractor</a:t>
                      </a:r>
                    </a:p>
                  </a:txBody>
                  <a:tcPr marL="82563" marR="825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Date of binding written commitment</a:t>
                      </a:r>
                    </a:p>
                  </a:txBody>
                  <a:tcPr marL="82563" marR="825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527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Travel</a:t>
                      </a:r>
                    </a:p>
                  </a:txBody>
                  <a:tcPr marL="82563" marR="825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When travel is taken</a:t>
                      </a:r>
                    </a:p>
                  </a:txBody>
                  <a:tcPr marL="82563" marR="825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4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Approved Pre-Agreement Cost</a:t>
                      </a:r>
                    </a:p>
                  </a:txBody>
                  <a:tcPr marL="82563" marR="825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 On the first day of the grant or subgrant performance period.</a:t>
                      </a:r>
                    </a:p>
                  </a:txBody>
                  <a:tcPr marL="82563" marR="825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Footer Placeholder 3">
            <a:extLst>
              <a:ext uri="{FF2B5EF4-FFF2-40B4-BE49-F238E27FC236}">
                <a16:creationId xmlns:a16="http://schemas.microsoft.com/office/drawing/2014/main" id="{996848C8-3B92-4864-842A-7A9AC1E78100}"/>
              </a:ext>
            </a:extLst>
          </p:cNvPr>
          <p:cNvSpPr>
            <a:spLocks noGrp="1"/>
          </p:cNvSpPr>
          <p:nvPr>
            <p:ph type="ftr" sz="quarter" idx="11"/>
          </p:nvPr>
        </p:nvSpPr>
        <p:spPr>
          <a:xfrm>
            <a:off x="1130270" y="329307"/>
            <a:ext cx="5938836" cy="309201"/>
          </a:xfrm>
        </p:spPr>
        <p:txBody>
          <a:bodyPr/>
          <a:lstStyle/>
          <a:p>
            <a:r>
              <a:rPr lang="en-US">
                <a:solidFill>
                  <a:schemeClr val="tx1"/>
                </a:solidFill>
              </a:rPr>
              <a:t>Brustein &amp; Manasevit, PLLC © 2021. All rights reserved.</a:t>
            </a:r>
            <a:endParaRPr lang="en-US" dirty="0"/>
          </a:p>
        </p:txBody>
      </p:sp>
    </p:spTree>
    <p:extLst>
      <p:ext uri="{BB962C8B-B14F-4D97-AF65-F5344CB8AC3E}">
        <p14:creationId xmlns:p14="http://schemas.microsoft.com/office/powerpoint/2010/main" val="1765874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88B9-2E0A-4D6B-9B45-96A2A5E820E1}"/>
              </a:ext>
            </a:extLst>
          </p:cNvPr>
          <p:cNvSpPr>
            <a:spLocks noGrp="1"/>
          </p:cNvSpPr>
          <p:nvPr>
            <p:ph type="title"/>
          </p:nvPr>
        </p:nvSpPr>
        <p:spPr>
          <a:xfrm>
            <a:off x="1130270" y="953324"/>
            <a:ext cx="9766330" cy="1049235"/>
          </a:xfrm>
        </p:spPr>
        <p:txBody>
          <a:bodyPr>
            <a:normAutofit/>
          </a:bodyPr>
          <a:lstStyle/>
          <a:p>
            <a:r>
              <a:rPr lang="en-US" dirty="0"/>
              <a:t>When Subgrantees may begin to Obligate funds </a:t>
            </a:r>
            <a:br>
              <a:rPr lang="en-US" dirty="0"/>
            </a:br>
            <a:r>
              <a:rPr lang="en-US" dirty="0"/>
              <a:t>34 CFR 76.708</a:t>
            </a:r>
          </a:p>
        </p:txBody>
      </p:sp>
      <p:sp>
        <p:nvSpPr>
          <p:cNvPr id="3" name="Content Placeholder 2">
            <a:extLst>
              <a:ext uri="{FF2B5EF4-FFF2-40B4-BE49-F238E27FC236}">
                <a16:creationId xmlns:a16="http://schemas.microsoft.com/office/drawing/2014/main" id="{02041B14-BC54-4418-AB34-F960715614D5}"/>
              </a:ext>
            </a:extLst>
          </p:cNvPr>
          <p:cNvSpPr>
            <a:spLocks noGrp="1"/>
          </p:cNvSpPr>
          <p:nvPr>
            <p:ph idx="1"/>
          </p:nvPr>
        </p:nvSpPr>
        <p:spPr/>
        <p:txBody>
          <a:bodyPr/>
          <a:lstStyle/>
          <a:p>
            <a:r>
              <a:rPr lang="en-US" sz="2400" dirty="0"/>
              <a:t>Formula programs: Later of…</a:t>
            </a:r>
          </a:p>
          <a:p>
            <a:pPr lvl="1"/>
            <a:r>
              <a:rPr lang="en-US" sz="2400" dirty="0"/>
              <a:t>Date the state may begin to obligate; or</a:t>
            </a:r>
          </a:p>
          <a:p>
            <a:pPr lvl="1"/>
            <a:r>
              <a:rPr lang="en-US" sz="2400" dirty="0"/>
              <a:t>Submission of substantially approved application </a:t>
            </a:r>
          </a:p>
          <a:p>
            <a:r>
              <a:rPr lang="en-US" sz="2400" dirty="0"/>
              <a:t>Discretionary programs:</a:t>
            </a:r>
          </a:p>
          <a:p>
            <a:pPr lvl="1"/>
            <a:r>
              <a:rPr lang="en-US" sz="2400" dirty="0"/>
              <a:t>Once the subgrant is made</a:t>
            </a:r>
          </a:p>
          <a:p>
            <a:pPr lvl="1"/>
            <a:endParaRPr lang="en-US" dirty="0"/>
          </a:p>
        </p:txBody>
      </p:sp>
      <p:sp>
        <p:nvSpPr>
          <p:cNvPr id="4" name="Footer Placeholder 3">
            <a:extLst>
              <a:ext uri="{FF2B5EF4-FFF2-40B4-BE49-F238E27FC236}">
                <a16:creationId xmlns:a16="http://schemas.microsoft.com/office/drawing/2014/main" id="{33B470C9-5D49-418E-AE06-F6553C82B7B2}"/>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D52BE9CF-8266-4445-817D-4413265341DD}"/>
              </a:ext>
            </a:extLst>
          </p:cNvPr>
          <p:cNvSpPr>
            <a:spLocks noGrp="1"/>
          </p:cNvSpPr>
          <p:nvPr>
            <p:ph type="sldNum" sz="quarter" idx="12"/>
          </p:nvPr>
        </p:nvSpPr>
        <p:spPr/>
        <p:txBody>
          <a:bodyPr/>
          <a:lstStyle/>
          <a:p>
            <a:fld id="{B3506361-70C8-432A-93F0-141DC7F2B02C}" type="slidenum">
              <a:rPr lang="en-US" smtClean="0"/>
              <a:pPr/>
              <a:t>65</a:t>
            </a:fld>
            <a:endParaRPr lang="en-US"/>
          </a:p>
        </p:txBody>
      </p:sp>
      <p:pic>
        <p:nvPicPr>
          <p:cNvPr id="7" name="Picture 6">
            <a:extLst>
              <a:ext uri="{FF2B5EF4-FFF2-40B4-BE49-F238E27FC236}">
                <a16:creationId xmlns:a16="http://schemas.microsoft.com/office/drawing/2014/main" id="{B284D8F3-B203-4A07-9D84-B4F9E4A5BC2A}"/>
              </a:ext>
            </a:extLst>
          </p:cNvPr>
          <p:cNvPicPr>
            <a:picLocks noChangeAspect="1"/>
          </p:cNvPicPr>
          <p:nvPr/>
        </p:nvPicPr>
        <p:blipFill>
          <a:blip r:embed="rId2"/>
          <a:stretch>
            <a:fillRect/>
          </a:stretch>
        </p:blipFill>
        <p:spPr>
          <a:xfrm>
            <a:off x="9220200" y="1959312"/>
            <a:ext cx="2659146" cy="3945364"/>
          </a:xfrm>
          <a:prstGeom prst="rect">
            <a:avLst/>
          </a:prstGeom>
        </p:spPr>
      </p:pic>
    </p:spTree>
    <p:extLst>
      <p:ext uri="{BB962C8B-B14F-4D97-AF65-F5344CB8AC3E}">
        <p14:creationId xmlns:p14="http://schemas.microsoft.com/office/powerpoint/2010/main" val="3613709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05A8-282C-415F-8112-6A5A95B69420}"/>
              </a:ext>
            </a:extLst>
          </p:cNvPr>
          <p:cNvSpPr>
            <a:spLocks noGrp="1"/>
          </p:cNvSpPr>
          <p:nvPr>
            <p:ph type="title"/>
          </p:nvPr>
        </p:nvSpPr>
        <p:spPr/>
        <p:txBody>
          <a:bodyPr/>
          <a:lstStyle/>
          <a:p>
            <a:r>
              <a:rPr lang="en-US" b="1" dirty="0">
                <a:solidFill>
                  <a:srgbClr val="FF0000"/>
                </a:solidFill>
              </a:rPr>
              <a:t>Period of Performance, Budget Period, Renewal</a:t>
            </a:r>
          </a:p>
        </p:txBody>
      </p:sp>
      <p:sp>
        <p:nvSpPr>
          <p:cNvPr id="3" name="Content Placeholder 2">
            <a:extLst>
              <a:ext uri="{FF2B5EF4-FFF2-40B4-BE49-F238E27FC236}">
                <a16:creationId xmlns:a16="http://schemas.microsoft.com/office/drawing/2014/main" id="{4415987C-CAAF-4764-A30D-1DF251A39161}"/>
              </a:ext>
            </a:extLst>
          </p:cNvPr>
          <p:cNvSpPr>
            <a:spLocks noGrp="1"/>
          </p:cNvSpPr>
          <p:nvPr>
            <p:ph idx="1"/>
          </p:nvPr>
        </p:nvSpPr>
        <p:spPr>
          <a:xfrm>
            <a:off x="1130270" y="1690230"/>
            <a:ext cx="9603275" cy="4191000"/>
          </a:xfrm>
        </p:spPr>
        <p:txBody>
          <a:bodyPr>
            <a:normAutofit/>
          </a:bodyPr>
          <a:lstStyle/>
          <a:p>
            <a:r>
              <a:rPr lang="en-US" sz="2200" dirty="0"/>
              <a:t>New definitions! May have more than one budget period within period of performance; renewal starts a new period of performance. 2 CFR 200.1</a:t>
            </a:r>
          </a:p>
          <a:p>
            <a:r>
              <a:rPr lang="en-US" sz="2200" dirty="0"/>
              <a:t>Revisions to 2 CFR 200.309: Modifications to Period of Performance.</a:t>
            </a:r>
          </a:p>
          <a:p>
            <a:pPr lvl="1"/>
            <a:r>
              <a:rPr lang="en-US" sz="2000" b="0" i="0" u="none" strike="noStrike" baseline="0" dirty="0"/>
              <a:t>If a Federal awarding agency or pass-through entity approves an extension, or if a recipient extends under §200.308(e)(2), the Period of Performance will be amended to end at the completion of the extension. If a termination occurs, the Period of Performance will be amended to end upon the effective date of termination. If a renewal award is issued, a distinct Period of Performance will begin.</a:t>
            </a:r>
            <a:endParaRPr lang="en-US" sz="2000" dirty="0"/>
          </a:p>
          <a:p>
            <a:endParaRPr lang="en-US" dirty="0"/>
          </a:p>
        </p:txBody>
      </p:sp>
      <p:sp>
        <p:nvSpPr>
          <p:cNvPr id="4" name="Footer Placeholder 3">
            <a:extLst>
              <a:ext uri="{FF2B5EF4-FFF2-40B4-BE49-F238E27FC236}">
                <a16:creationId xmlns:a16="http://schemas.microsoft.com/office/drawing/2014/main" id="{AF880C66-932C-45EC-A994-C485F21DD74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CECB6961-73EF-4705-A397-ABE8601F3B6C}"/>
              </a:ext>
            </a:extLst>
          </p:cNvPr>
          <p:cNvSpPr>
            <a:spLocks noGrp="1"/>
          </p:cNvSpPr>
          <p:nvPr>
            <p:ph type="sldNum" sz="quarter" idx="12"/>
          </p:nvPr>
        </p:nvSpPr>
        <p:spPr/>
        <p:txBody>
          <a:bodyPr/>
          <a:lstStyle/>
          <a:p>
            <a:fld id="{B3506361-70C8-432A-93F0-141DC7F2B02C}" type="slidenum">
              <a:rPr lang="en-US" smtClean="0"/>
              <a:pPr/>
              <a:t>66</a:t>
            </a:fld>
            <a:endParaRPr lang="en-US"/>
          </a:p>
        </p:txBody>
      </p:sp>
    </p:spTree>
    <p:extLst>
      <p:ext uri="{BB962C8B-B14F-4D97-AF65-F5344CB8AC3E}">
        <p14:creationId xmlns:p14="http://schemas.microsoft.com/office/powerpoint/2010/main" val="308796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ABB476-8530-4618-8C49-9851896AFAF7}"/>
              </a:ext>
            </a:extLst>
          </p:cNvPr>
          <p:cNvSpPr>
            <a:spLocks noGrp="1"/>
          </p:cNvSpPr>
          <p:nvPr>
            <p:ph type="title"/>
          </p:nvPr>
        </p:nvSpPr>
        <p:spPr>
          <a:xfrm>
            <a:off x="1066800" y="832108"/>
            <a:ext cx="8382000" cy="907181"/>
          </a:xfrm>
        </p:spPr>
        <p:txBody>
          <a:bodyPr>
            <a:noAutofit/>
          </a:bodyPr>
          <a:lstStyle/>
          <a:p>
            <a:r>
              <a:rPr lang="en-US" b="1" dirty="0">
                <a:solidFill>
                  <a:srgbClr val="FF0000"/>
                </a:solidFill>
              </a:rPr>
              <a:t>Period of Performance 2 CFR 200.309 (OMB Proposed deletion)</a:t>
            </a:r>
          </a:p>
        </p:txBody>
      </p:sp>
      <p:sp>
        <p:nvSpPr>
          <p:cNvPr id="5" name="Content Placeholder 4">
            <a:extLst>
              <a:ext uri="{FF2B5EF4-FFF2-40B4-BE49-F238E27FC236}">
                <a16:creationId xmlns:a16="http://schemas.microsoft.com/office/drawing/2014/main" id="{BD8E20F6-923E-479F-8C4B-92217779CB1D}"/>
              </a:ext>
            </a:extLst>
          </p:cNvPr>
          <p:cNvSpPr>
            <a:spLocks noGrp="1"/>
          </p:cNvSpPr>
          <p:nvPr>
            <p:ph idx="1"/>
          </p:nvPr>
        </p:nvSpPr>
        <p:spPr>
          <a:xfrm>
            <a:off x="1066800" y="1932889"/>
            <a:ext cx="10883804" cy="4339388"/>
          </a:xfrm>
        </p:spPr>
        <p:txBody>
          <a:bodyPr>
            <a:noAutofit/>
          </a:bodyPr>
          <a:lstStyle/>
          <a:p>
            <a:pPr marL="461963" indent="-461963">
              <a:buFont typeface="Wingdings" panose="05000000000000000000" pitchFamily="2" charset="2"/>
              <a:buChar char="v"/>
            </a:pPr>
            <a:r>
              <a:rPr lang="en-US" sz="2400" dirty="0"/>
              <a:t>(Previous language: allowed pre-award costs “authorized by the federal awarding agency </a:t>
            </a:r>
            <a:r>
              <a:rPr lang="en-US" sz="2400" u="sng" dirty="0"/>
              <a:t>or pass-through entity</a:t>
            </a:r>
            <a:r>
              <a:rPr lang="en-US" sz="2400" dirty="0"/>
              <a:t>”)</a:t>
            </a:r>
          </a:p>
          <a:p>
            <a:pPr marL="461963" indent="-461963">
              <a:buFont typeface="Wingdings" panose="05000000000000000000" pitchFamily="2" charset="2"/>
              <a:buChar char="v"/>
            </a:pPr>
            <a:r>
              <a:rPr lang="en-US" sz="2400" dirty="0"/>
              <a:t>Comments: Do not delete!</a:t>
            </a:r>
          </a:p>
          <a:p>
            <a:pPr algn="l"/>
            <a:r>
              <a:rPr lang="en-US" sz="2200" b="0" i="0" u="none" strike="noStrike" baseline="0" dirty="0"/>
              <a:t>“It was not OMB’s intention to remove the pass-through entities’ authority to allow pre-award costs to subrecipients. OMB recognizes these concerns and added language to 2 CFR 200.458 for clarification in response to commenters.”</a:t>
            </a:r>
            <a:endParaRPr lang="en-US" sz="2200" dirty="0"/>
          </a:p>
        </p:txBody>
      </p:sp>
      <p:sp>
        <p:nvSpPr>
          <p:cNvPr id="6" name="Footer Placeholder 3">
            <a:extLst>
              <a:ext uri="{FF2B5EF4-FFF2-40B4-BE49-F238E27FC236}">
                <a16:creationId xmlns:a16="http://schemas.microsoft.com/office/drawing/2014/main" id="{CA79D6F3-75B7-49BC-B1F8-6BFD2EF2D757}"/>
              </a:ext>
            </a:extLst>
          </p:cNvPr>
          <p:cNvSpPr>
            <a:spLocks noGrp="1"/>
          </p:cNvSpPr>
          <p:nvPr>
            <p:ph type="ftr" sz="quarter" idx="11"/>
          </p:nvPr>
        </p:nvSpPr>
        <p:spPr/>
        <p:txBody>
          <a:bodyPr/>
          <a:lstStyle/>
          <a:p>
            <a:pPr>
              <a:defRPr/>
            </a:pPr>
            <a:r>
              <a:rPr lang="en-US"/>
              <a:t>Brustein &amp; Manasevit, PLLC © 2021. All rights reserved.</a:t>
            </a:r>
            <a:endParaRPr lang="en-US" dirty="0"/>
          </a:p>
        </p:txBody>
      </p:sp>
      <p:sp>
        <p:nvSpPr>
          <p:cNvPr id="2" name="Slide Number Placeholder 1">
            <a:extLst>
              <a:ext uri="{FF2B5EF4-FFF2-40B4-BE49-F238E27FC236}">
                <a16:creationId xmlns:a16="http://schemas.microsoft.com/office/drawing/2014/main" id="{CC9715B9-33CD-43F3-ADC3-44AD1C0A95AA}"/>
              </a:ext>
            </a:extLst>
          </p:cNvPr>
          <p:cNvSpPr>
            <a:spLocks noGrp="1"/>
          </p:cNvSpPr>
          <p:nvPr>
            <p:ph type="sldNum" sz="quarter" idx="12"/>
          </p:nvPr>
        </p:nvSpPr>
        <p:spPr/>
        <p:txBody>
          <a:bodyPr/>
          <a:lstStyle/>
          <a:p>
            <a:fld id="{B3506361-70C8-432A-93F0-141DC7F2B02C}" type="slidenum">
              <a:rPr lang="en-US" smtClean="0"/>
              <a:pPr/>
              <a:t>67</a:t>
            </a:fld>
            <a:endParaRPr lang="en-US"/>
          </a:p>
        </p:txBody>
      </p:sp>
    </p:spTree>
    <p:extLst>
      <p:ext uri="{BB962C8B-B14F-4D97-AF65-F5344CB8AC3E}">
        <p14:creationId xmlns:p14="http://schemas.microsoft.com/office/powerpoint/2010/main" val="191367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20" y="1011959"/>
            <a:ext cx="9603275" cy="654028"/>
          </a:xfrm>
        </p:spPr>
        <p:txBody>
          <a:bodyPr>
            <a:normAutofit/>
          </a:bodyPr>
          <a:lstStyle/>
          <a:p>
            <a:r>
              <a:rPr lang="en-US" b="1" dirty="0">
                <a:solidFill>
                  <a:srgbClr val="FF0000"/>
                </a:solidFill>
              </a:rPr>
              <a:t>Pre-Award Costs 2 CFR 200.458</a:t>
            </a:r>
          </a:p>
        </p:txBody>
      </p:sp>
      <p:sp>
        <p:nvSpPr>
          <p:cNvPr id="4" name="Content Placeholder 3"/>
          <p:cNvSpPr>
            <a:spLocks noGrp="1"/>
          </p:cNvSpPr>
          <p:nvPr>
            <p:ph idx="1"/>
          </p:nvPr>
        </p:nvSpPr>
        <p:spPr>
          <a:xfrm>
            <a:off x="1143333" y="1905000"/>
            <a:ext cx="9603275" cy="3941041"/>
          </a:xfrm>
        </p:spPr>
        <p:txBody>
          <a:bodyPr>
            <a:normAutofit lnSpcReduction="10000"/>
          </a:bodyPr>
          <a:lstStyle/>
          <a:p>
            <a:r>
              <a:rPr lang="en-US" sz="2400" dirty="0"/>
              <a:t>Those costs incurred prior to the effective date of the Federal award directly in negotiation or anticipation of the award</a:t>
            </a:r>
          </a:p>
          <a:p>
            <a:endParaRPr lang="en-US" sz="900" dirty="0"/>
          </a:p>
          <a:p>
            <a:r>
              <a:rPr lang="en-US" sz="2400" dirty="0"/>
              <a:t>Costs must be necessary for efficient and timely performance of the scope of work</a:t>
            </a:r>
          </a:p>
          <a:p>
            <a:endParaRPr lang="en-US" sz="900" dirty="0"/>
          </a:p>
          <a:p>
            <a:r>
              <a:rPr lang="en-US" sz="2400" dirty="0"/>
              <a:t>Allowable to the extent they would have been allowable if incurred after the effective date and </a:t>
            </a:r>
            <a:r>
              <a:rPr lang="en-US" sz="2400" u="sng" dirty="0"/>
              <a:t>ONLY with written approval from the Federal awarding agency</a:t>
            </a:r>
          </a:p>
        </p:txBody>
      </p:sp>
      <p:sp>
        <p:nvSpPr>
          <p:cNvPr id="3" name="Slide Number Placeholder 2">
            <a:extLst>
              <a:ext uri="{FF2B5EF4-FFF2-40B4-BE49-F238E27FC236}">
                <a16:creationId xmlns:a16="http://schemas.microsoft.com/office/drawing/2014/main" id="{54AD2A17-6E09-407A-BCD7-86848F2FA524}"/>
              </a:ext>
            </a:extLst>
          </p:cNvPr>
          <p:cNvSpPr>
            <a:spLocks noGrp="1"/>
          </p:cNvSpPr>
          <p:nvPr>
            <p:ph type="sldNum" sz="quarter" idx="12"/>
          </p:nvPr>
        </p:nvSpPr>
        <p:spPr/>
        <p:txBody>
          <a:bodyPr/>
          <a:lstStyle/>
          <a:p>
            <a:fld id="{B3506361-70C8-432A-93F0-141DC7F2B02C}" type="slidenum">
              <a:rPr lang="en-US" smtClean="0"/>
              <a:pPr/>
              <a:t>68</a:t>
            </a:fld>
            <a:endParaRPr lang="en-US"/>
          </a:p>
        </p:txBody>
      </p:sp>
      <p:sp>
        <p:nvSpPr>
          <p:cNvPr id="7" name="Footer Placeholder 3">
            <a:extLst>
              <a:ext uri="{FF2B5EF4-FFF2-40B4-BE49-F238E27FC236}">
                <a16:creationId xmlns:a16="http://schemas.microsoft.com/office/drawing/2014/main" id="{5B4C35CA-C916-4509-95BA-667A65D43236}"/>
              </a:ext>
            </a:extLst>
          </p:cNvPr>
          <p:cNvSpPr>
            <a:spLocks noGrp="1"/>
          </p:cNvSpPr>
          <p:nvPr>
            <p:ph type="ftr" sz="quarter" idx="11"/>
          </p:nvPr>
        </p:nvSpPr>
        <p:spPr>
          <a:xfrm>
            <a:off x="1130270" y="329307"/>
            <a:ext cx="5938836" cy="309201"/>
          </a:xfrm>
        </p:spPr>
        <p:txBody>
          <a:bodyPr/>
          <a:lstStyle/>
          <a:p>
            <a:r>
              <a:rPr lang="en-US">
                <a:solidFill>
                  <a:schemeClr val="tx1"/>
                </a:solidFill>
              </a:rPr>
              <a:t>Brustein &amp; Manasevit, PLLC © 2021. All rights reserved.</a:t>
            </a:r>
            <a:endParaRPr lang="en-US" dirty="0"/>
          </a:p>
        </p:txBody>
      </p:sp>
    </p:spTree>
    <p:extLst>
      <p:ext uri="{BB962C8B-B14F-4D97-AF65-F5344CB8AC3E}">
        <p14:creationId xmlns:p14="http://schemas.microsoft.com/office/powerpoint/2010/main" val="23059829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D5D1-5BA9-4C41-92BA-E048EEF7D6CE}"/>
              </a:ext>
            </a:extLst>
          </p:cNvPr>
          <p:cNvSpPr>
            <a:spLocks noGrp="1"/>
          </p:cNvSpPr>
          <p:nvPr>
            <p:ph type="title"/>
          </p:nvPr>
        </p:nvSpPr>
        <p:spPr/>
        <p:txBody>
          <a:bodyPr/>
          <a:lstStyle/>
          <a:p>
            <a:r>
              <a:rPr lang="en-US" b="1" dirty="0">
                <a:solidFill>
                  <a:srgbClr val="FF0000"/>
                </a:solidFill>
              </a:rPr>
              <a:t>Pre-Award Costs (cont.)</a:t>
            </a:r>
          </a:p>
        </p:txBody>
      </p:sp>
      <p:sp>
        <p:nvSpPr>
          <p:cNvPr id="3" name="Content Placeholder 2">
            <a:extLst>
              <a:ext uri="{FF2B5EF4-FFF2-40B4-BE49-F238E27FC236}">
                <a16:creationId xmlns:a16="http://schemas.microsoft.com/office/drawing/2014/main" id="{7CC188A3-BA10-4783-B43B-18F773E3729A}"/>
              </a:ext>
            </a:extLst>
          </p:cNvPr>
          <p:cNvSpPr>
            <a:spLocks noGrp="1"/>
          </p:cNvSpPr>
          <p:nvPr>
            <p:ph idx="1"/>
          </p:nvPr>
        </p:nvSpPr>
        <p:spPr>
          <a:xfrm>
            <a:off x="1130271" y="1781712"/>
            <a:ext cx="8013730" cy="3294576"/>
          </a:xfrm>
        </p:spPr>
        <p:txBody>
          <a:bodyPr>
            <a:normAutofit/>
          </a:bodyPr>
          <a:lstStyle/>
          <a:p>
            <a:pPr marL="0" indent="0">
              <a:buNone/>
            </a:pPr>
            <a:r>
              <a:rPr lang="en-US" sz="2200" dirty="0"/>
              <a:t>But… pre-award costs still require “written approval of the Federal awarding agency.”</a:t>
            </a:r>
          </a:p>
          <a:p>
            <a:pPr marL="0" indent="0">
              <a:buNone/>
            </a:pPr>
            <a:r>
              <a:rPr lang="en-US" sz="2200" dirty="0"/>
              <a:t>Instead, OMB added:</a:t>
            </a:r>
          </a:p>
          <a:p>
            <a:pPr algn="l"/>
            <a:r>
              <a:rPr lang="en-US" sz="2200" dirty="0"/>
              <a:t>“</a:t>
            </a:r>
            <a:r>
              <a:rPr lang="en-US" sz="2200" b="0" i="0" u="none" strike="noStrike" baseline="0" dirty="0"/>
              <a:t>If charged to the award, these costs must be charged to the initial budget period of the award, unless otherwise specified by the Federal awarding agency or pass-through entity.”</a:t>
            </a:r>
            <a:endParaRPr lang="en-US" sz="2200" dirty="0"/>
          </a:p>
        </p:txBody>
      </p:sp>
      <p:sp>
        <p:nvSpPr>
          <p:cNvPr id="4" name="Footer Placeholder 3">
            <a:extLst>
              <a:ext uri="{FF2B5EF4-FFF2-40B4-BE49-F238E27FC236}">
                <a16:creationId xmlns:a16="http://schemas.microsoft.com/office/drawing/2014/main" id="{294F6498-AAF9-4117-9CAF-91C855F7BEAF}"/>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2547760C-1059-44AE-8F35-FAE03E71EB58}"/>
              </a:ext>
            </a:extLst>
          </p:cNvPr>
          <p:cNvSpPr>
            <a:spLocks noGrp="1"/>
          </p:cNvSpPr>
          <p:nvPr>
            <p:ph type="sldNum" sz="quarter" idx="12"/>
          </p:nvPr>
        </p:nvSpPr>
        <p:spPr/>
        <p:txBody>
          <a:bodyPr/>
          <a:lstStyle/>
          <a:p>
            <a:fld id="{B3506361-70C8-432A-93F0-141DC7F2B02C}" type="slidenum">
              <a:rPr lang="en-US" smtClean="0"/>
              <a:pPr/>
              <a:t>69</a:t>
            </a:fld>
            <a:endParaRPr lang="en-US"/>
          </a:p>
        </p:txBody>
      </p:sp>
      <p:pic>
        <p:nvPicPr>
          <p:cNvPr id="6" name="Picture 5">
            <a:extLst>
              <a:ext uri="{FF2B5EF4-FFF2-40B4-BE49-F238E27FC236}">
                <a16:creationId xmlns:a16="http://schemas.microsoft.com/office/drawing/2014/main" id="{A5AF8B67-BFCC-4498-A264-9147DD413296}"/>
              </a:ext>
            </a:extLst>
          </p:cNvPr>
          <p:cNvPicPr>
            <a:picLocks noChangeAspect="1"/>
          </p:cNvPicPr>
          <p:nvPr/>
        </p:nvPicPr>
        <p:blipFill>
          <a:blip r:embed="rId2"/>
          <a:stretch>
            <a:fillRect/>
          </a:stretch>
        </p:blipFill>
        <p:spPr>
          <a:xfrm>
            <a:off x="9144001" y="1892136"/>
            <a:ext cx="2857122" cy="3294576"/>
          </a:xfrm>
          <a:prstGeom prst="rect">
            <a:avLst/>
          </a:prstGeom>
        </p:spPr>
      </p:pic>
    </p:spTree>
    <p:extLst>
      <p:ext uri="{BB962C8B-B14F-4D97-AF65-F5344CB8AC3E}">
        <p14:creationId xmlns:p14="http://schemas.microsoft.com/office/powerpoint/2010/main" val="233166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805F-7BD8-428E-AF09-CD846E68B870}"/>
              </a:ext>
            </a:extLst>
          </p:cNvPr>
          <p:cNvSpPr>
            <a:spLocks noGrp="1"/>
          </p:cNvSpPr>
          <p:nvPr>
            <p:ph type="title"/>
          </p:nvPr>
        </p:nvSpPr>
        <p:spPr/>
        <p:txBody>
          <a:bodyPr/>
          <a:lstStyle/>
          <a:p>
            <a:r>
              <a:rPr lang="en-US" dirty="0"/>
              <a:t>ESEA Instructions for Counting Students</a:t>
            </a:r>
          </a:p>
        </p:txBody>
      </p:sp>
      <p:sp>
        <p:nvSpPr>
          <p:cNvPr id="3" name="Content Placeholder 2">
            <a:extLst>
              <a:ext uri="{FF2B5EF4-FFF2-40B4-BE49-F238E27FC236}">
                <a16:creationId xmlns:a16="http://schemas.microsoft.com/office/drawing/2014/main" id="{4DF3C035-DB52-4CA2-ABD3-F564DC2D68B0}"/>
              </a:ext>
            </a:extLst>
          </p:cNvPr>
          <p:cNvSpPr>
            <a:spLocks noGrp="1"/>
          </p:cNvSpPr>
          <p:nvPr>
            <p:ph idx="1"/>
          </p:nvPr>
        </p:nvSpPr>
        <p:spPr>
          <a:xfrm>
            <a:off x="533400" y="2002559"/>
            <a:ext cx="11430000" cy="4169641"/>
          </a:xfrm>
        </p:spPr>
        <p:txBody>
          <a:bodyPr>
            <a:normAutofit fontScale="92500" lnSpcReduction="10000"/>
          </a:bodyPr>
          <a:lstStyle/>
          <a:p>
            <a:pPr marL="6160" indent="0">
              <a:buNone/>
            </a:pPr>
            <a:r>
              <a:rPr lang="en-US" sz="2800" dirty="0"/>
              <a:t>“(c) CHILDREN TO BE COUNTED.—</a:t>
            </a:r>
          </a:p>
          <a:p>
            <a:pPr marL="457010" lvl="1" indent="0">
              <a:buNone/>
            </a:pPr>
            <a:r>
              <a:rPr lang="en-US" sz="2400" dirty="0"/>
              <a:t>(1) The number of children to be counted for purposes of this section is the aggregate of— </a:t>
            </a:r>
            <a:br>
              <a:rPr lang="en-US" sz="2400" dirty="0"/>
            </a:br>
            <a:r>
              <a:rPr lang="en-US" sz="2400" dirty="0"/>
              <a:t>(A) the number of children aged 5 to 17, inclusive, in the school district of the local educational agency from families below the poverty level as determined under paragraph (2);…</a:t>
            </a:r>
            <a:br>
              <a:rPr lang="en-US" sz="2400" dirty="0"/>
            </a:br>
            <a:r>
              <a:rPr lang="en-US" sz="2400" b="1" dirty="0"/>
              <a:t>AND</a:t>
            </a:r>
          </a:p>
          <a:p>
            <a:pPr marL="457010" lvl="1" indent="0">
              <a:buNone/>
            </a:pPr>
            <a:r>
              <a:rPr lang="en-US" sz="2400" dirty="0"/>
              <a:t>(C) the number of children aged 5 to 17, inclusive, in the school district of such agency from families above the poverty level as determined under paragraph (4).”   (Sec. 1124(c))</a:t>
            </a:r>
          </a:p>
        </p:txBody>
      </p:sp>
      <p:sp>
        <p:nvSpPr>
          <p:cNvPr id="4" name="Footer Placeholder 3">
            <a:extLst>
              <a:ext uri="{FF2B5EF4-FFF2-40B4-BE49-F238E27FC236}">
                <a16:creationId xmlns:a16="http://schemas.microsoft.com/office/drawing/2014/main" id="{8837F66D-8380-4585-881B-4EC461493E2C}"/>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FE5E1BB9-8479-4F67-9ECA-11714D7F96ED}"/>
              </a:ext>
            </a:extLst>
          </p:cNvPr>
          <p:cNvSpPr>
            <a:spLocks noGrp="1"/>
          </p:cNvSpPr>
          <p:nvPr>
            <p:ph type="sldNum" sz="quarter" idx="12"/>
          </p:nvPr>
        </p:nvSpPr>
        <p:spPr/>
        <p:txBody>
          <a:bodyPr/>
          <a:lstStyle/>
          <a:p>
            <a:fld id="{B3506361-70C8-432A-93F0-141DC7F2B02C}" type="slidenum">
              <a:rPr lang="en-US" smtClean="0"/>
              <a:pPr/>
              <a:t>7</a:t>
            </a:fld>
            <a:endParaRPr lang="en-US"/>
          </a:p>
        </p:txBody>
      </p:sp>
    </p:spTree>
    <p:extLst>
      <p:ext uri="{BB962C8B-B14F-4D97-AF65-F5344CB8AC3E}">
        <p14:creationId xmlns:p14="http://schemas.microsoft.com/office/powerpoint/2010/main" val="875601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F0D3-9EDE-4959-BFDB-4D57418E2ED8}"/>
              </a:ext>
            </a:extLst>
          </p:cNvPr>
          <p:cNvSpPr>
            <a:spLocks noGrp="1"/>
          </p:cNvSpPr>
          <p:nvPr>
            <p:ph type="title"/>
          </p:nvPr>
        </p:nvSpPr>
        <p:spPr>
          <a:xfrm>
            <a:off x="1001071" y="1134836"/>
            <a:ext cx="9603275" cy="646876"/>
          </a:xfrm>
        </p:spPr>
        <p:txBody>
          <a:bodyPr/>
          <a:lstStyle/>
          <a:p>
            <a:r>
              <a:rPr lang="en-US" b="1" dirty="0">
                <a:solidFill>
                  <a:srgbClr val="FF0000"/>
                </a:solidFill>
              </a:rPr>
              <a:t>Closeout 2 CFR 200.344 (formerly 200.343)</a:t>
            </a:r>
          </a:p>
        </p:txBody>
      </p:sp>
      <p:sp>
        <p:nvSpPr>
          <p:cNvPr id="3" name="Content Placeholder 2">
            <a:extLst>
              <a:ext uri="{FF2B5EF4-FFF2-40B4-BE49-F238E27FC236}">
                <a16:creationId xmlns:a16="http://schemas.microsoft.com/office/drawing/2014/main" id="{97758C30-FE41-43A2-8006-749EFEE1412E}"/>
              </a:ext>
            </a:extLst>
          </p:cNvPr>
          <p:cNvSpPr>
            <a:spLocks noGrp="1"/>
          </p:cNvSpPr>
          <p:nvPr>
            <p:ph idx="1"/>
          </p:nvPr>
        </p:nvSpPr>
        <p:spPr>
          <a:xfrm>
            <a:off x="1130270" y="1781712"/>
            <a:ext cx="9603275" cy="3704688"/>
          </a:xfrm>
        </p:spPr>
        <p:txBody>
          <a:bodyPr>
            <a:normAutofit fontScale="92500" lnSpcReduction="20000"/>
          </a:bodyPr>
          <a:lstStyle/>
          <a:p>
            <a:r>
              <a:rPr lang="en-US" sz="2933" dirty="0"/>
              <a:t>Subrecipients must prepare closeout reports and final accounting within 90 days after period; pass-through entities have </a:t>
            </a:r>
            <a:r>
              <a:rPr lang="en-US" sz="2933" dirty="0">
                <a:solidFill>
                  <a:srgbClr val="FF0000"/>
                </a:solidFill>
              </a:rPr>
              <a:t>120 days</a:t>
            </a:r>
          </a:p>
          <a:p>
            <a:r>
              <a:rPr lang="en-US" sz="2933" dirty="0"/>
              <a:t>Unless federal or pass-through gives extension, all financial obligations must be liquidated no later than </a:t>
            </a:r>
            <a:r>
              <a:rPr lang="en-US" sz="2933" dirty="0">
                <a:solidFill>
                  <a:srgbClr val="FF0000"/>
                </a:solidFill>
              </a:rPr>
              <a:t>120 days </a:t>
            </a:r>
            <a:r>
              <a:rPr lang="en-US" sz="2933" dirty="0"/>
              <a:t>after period ends</a:t>
            </a:r>
          </a:p>
          <a:p>
            <a:pPr lvl="1"/>
            <a:r>
              <a:rPr lang="en-US" sz="2733" dirty="0"/>
              <a:t>Effectively limit subrecipient liquidation to 90 days??</a:t>
            </a:r>
          </a:p>
          <a:p>
            <a:r>
              <a:rPr lang="en-US" sz="2933" dirty="0"/>
              <a:t>2 CFR 200.343</a:t>
            </a:r>
          </a:p>
        </p:txBody>
      </p:sp>
      <p:sp>
        <p:nvSpPr>
          <p:cNvPr id="4" name="Slide Number Placeholder 3">
            <a:extLst>
              <a:ext uri="{FF2B5EF4-FFF2-40B4-BE49-F238E27FC236}">
                <a16:creationId xmlns:a16="http://schemas.microsoft.com/office/drawing/2014/main" id="{A42C0133-57E6-41AC-8E86-786DFC79EBF0}"/>
              </a:ext>
            </a:extLst>
          </p:cNvPr>
          <p:cNvSpPr>
            <a:spLocks noGrp="1"/>
          </p:cNvSpPr>
          <p:nvPr>
            <p:ph type="sldNum" sz="quarter" idx="12"/>
          </p:nvPr>
        </p:nvSpPr>
        <p:spPr/>
        <p:txBody>
          <a:bodyPr/>
          <a:lstStyle/>
          <a:p>
            <a:fld id="{6D22F896-40B5-4ADD-8801-0D06FADFA095}" type="slidenum">
              <a:rPr lang="en-US" smtClean="0"/>
              <a:pPr/>
              <a:t>70</a:t>
            </a:fld>
            <a:endParaRPr lang="en-US" dirty="0"/>
          </a:p>
        </p:txBody>
      </p:sp>
      <p:sp>
        <p:nvSpPr>
          <p:cNvPr id="5" name="Footer Placeholder 4">
            <a:extLst>
              <a:ext uri="{FF2B5EF4-FFF2-40B4-BE49-F238E27FC236}">
                <a16:creationId xmlns:a16="http://schemas.microsoft.com/office/drawing/2014/main" id="{2EF3182A-3B4A-4BBC-BB30-214E8D4584C3}"/>
              </a:ext>
            </a:extLst>
          </p:cNvPr>
          <p:cNvSpPr>
            <a:spLocks noGrp="1"/>
          </p:cNvSpPr>
          <p:nvPr>
            <p:ph type="ftr" sz="quarter" idx="11"/>
          </p:nvPr>
        </p:nvSpPr>
        <p:spPr/>
        <p:txBody>
          <a:bodyPr/>
          <a:lstStyle/>
          <a:p>
            <a:r>
              <a:rPr lang="en-US"/>
              <a:t>Brustein &amp; Manasevit, PLLC © 2021. All rights reserved.</a:t>
            </a:r>
            <a:endParaRPr lang="en-US" dirty="0"/>
          </a:p>
        </p:txBody>
      </p:sp>
      <p:pic>
        <p:nvPicPr>
          <p:cNvPr id="6" name="Picture 2" descr="Image result for time is money">
            <a:extLst>
              <a:ext uri="{FF2B5EF4-FFF2-40B4-BE49-F238E27FC236}">
                <a16:creationId xmlns:a16="http://schemas.microsoft.com/office/drawing/2014/main" id="{64CA5A5C-D914-4952-8CB0-BA5C1961C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930" y="4992896"/>
            <a:ext cx="3289146" cy="163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934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EB22-0A87-426D-BBD2-412D3E90187C}"/>
              </a:ext>
            </a:extLst>
          </p:cNvPr>
          <p:cNvSpPr>
            <a:spLocks noGrp="1"/>
          </p:cNvSpPr>
          <p:nvPr>
            <p:ph type="title"/>
          </p:nvPr>
        </p:nvSpPr>
        <p:spPr>
          <a:xfrm>
            <a:off x="990600" y="1066800"/>
            <a:ext cx="9603275" cy="1049235"/>
          </a:xfrm>
        </p:spPr>
        <p:txBody>
          <a:bodyPr/>
          <a:lstStyle/>
          <a:p>
            <a:r>
              <a:rPr lang="en-US" dirty="0"/>
              <a:t>Carryover (</a:t>
            </a:r>
            <a:r>
              <a:rPr lang="en-US" dirty="0" err="1"/>
              <a:t>Tydings</a:t>
            </a:r>
            <a:r>
              <a:rPr lang="en-US" dirty="0"/>
              <a:t> Amendment)</a:t>
            </a:r>
            <a:br>
              <a:rPr lang="en-US" dirty="0"/>
            </a:br>
            <a:r>
              <a:rPr lang="en-US" dirty="0"/>
              <a:t>GEPA Sec. 421(b); 34 CFR 76.709; 76.710</a:t>
            </a:r>
          </a:p>
        </p:txBody>
      </p:sp>
      <p:sp>
        <p:nvSpPr>
          <p:cNvPr id="3" name="Content Placeholder 2">
            <a:extLst>
              <a:ext uri="{FF2B5EF4-FFF2-40B4-BE49-F238E27FC236}">
                <a16:creationId xmlns:a16="http://schemas.microsoft.com/office/drawing/2014/main" id="{D6218586-9CED-4E7C-A913-7669361AC163}"/>
              </a:ext>
            </a:extLst>
          </p:cNvPr>
          <p:cNvSpPr>
            <a:spLocks noGrp="1"/>
          </p:cNvSpPr>
          <p:nvPr>
            <p:ph idx="1"/>
          </p:nvPr>
        </p:nvSpPr>
        <p:spPr>
          <a:xfrm>
            <a:off x="1116584" y="2209800"/>
            <a:ext cx="9603275" cy="3294576"/>
          </a:xfrm>
        </p:spPr>
        <p:txBody>
          <a:bodyPr>
            <a:normAutofit lnSpcReduction="10000"/>
          </a:bodyPr>
          <a:lstStyle/>
          <a:p>
            <a:r>
              <a:rPr lang="en-US" sz="2400" dirty="0"/>
              <a:t>Program restrictions, ESSA Sec. 1126(c) (limits TI-A carryover to 15%); Perkins V, Sec. 133(b) (requires states to redistribute unobligated balances at the end of academic year; no carryover at local level)</a:t>
            </a:r>
          </a:p>
          <a:p>
            <a:r>
              <a:rPr lang="en-US" sz="2400" dirty="0" err="1"/>
              <a:t>Tydings</a:t>
            </a:r>
            <a:r>
              <a:rPr lang="en-US" sz="2400" dirty="0"/>
              <a:t> does </a:t>
            </a:r>
            <a:r>
              <a:rPr lang="en-US" sz="2400" u="sng" dirty="0"/>
              <a:t>not</a:t>
            </a:r>
            <a:r>
              <a:rPr lang="en-US" sz="2400" dirty="0"/>
              <a:t> apply at local level if funding distributed by competition (1999 OGC Memo)</a:t>
            </a:r>
          </a:p>
          <a:p>
            <a:pPr lvl="1"/>
            <a:r>
              <a:rPr lang="en-US" sz="2200" dirty="0"/>
              <a:t>21</a:t>
            </a:r>
            <a:r>
              <a:rPr lang="en-US" sz="2200" baseline="30000" dirty="0"/>
              <a:t>st</a:t>
            </a:r>
            <a:r>
              <a:rPr lang="en-US" sz="2200" dirty="0"/>
              <a:t> CCLC; Adult Ed</a:t>
            </a:r>
          </a:p>
          <a:p>
            <a:endParaRPr lang="en-US" dirty="0"/>
          </a:p>
        </p:txBody>
      </p:sp>
      <p:sp>
        <p:nvSpPr>
          <p:cNvPr id="4" name="Footer Placeholder 3">
            <a:extLst>
              <a:ext uri="{FF2B5EF4-FFF2-40B4-BE49-F238E27FC236}">
                <a16:creationId xmlns:a16="http://schemas.microsoft.com/office/drawing/2014/main" id="{B1F9ED36-84C4-4C18-903E-48C231D0F2CD}"/>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547433C2-3094-4526-B646-5DEDBAFBC537}"/>
              </a:ext>
            </a:extLst>
          </p:cNvPr>
          <p:cNvSpPr>
            <a:spLocks noGrp="1"/>
          </p:cNvSpPr>
          <p:nvPr>
            <p:ph type="sldNum" sz="quarter" idx="12"/>
          </p:nvPr>
        </p:nvSpPr>
        <p:spPr/>
        <p:txBody>
          <a:bodyPr/>
          <a:lstStyle/>
          <a:p>
            <a:fld id="{B3506361-70C8-432A-93F0-141DC7F2B02C}" type="slidenum">
              <a:rPr lang="en-US" smtClean="0"/>
              <a:pPr/>
              <a:t>71</a:t>
            </a:fld>
            <a:endParaRPr lang="en-US"/>
          </a:p>
        </p:txBody>
      </p:sp>
    </p:spTree>
    <p:extLst>
      <p:ext uri="{BB962C8B-B14F-4D97-AF65-F5344CB8AC3E}">
        <p14:creationId xmlns:p14="http://schemas.microsoft.com/office/powerpoint/2010/main" val="3345061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B930-3871-4353-A375-B4946FC20CD8}"/>
              </a:ext>
            </a:extLst>
          </p:cNvPr>
          <p:cNvSpPr>
            <a:spLocks noGrp="1"/>
          </p:cNvSpPr>
          <p:nvPr>
            <p:ph type="title"/>
          </p:nvPr>
        </p:nvSpPr>
        <p:spPr>
          <a:xfrm>
            <a:off x="1088875" y="1096644"/>
            <a:ext cx="9603275" cy="609600"/>
          </a:xfrm>
        </p:spPr>
        <p:txBody>
          <a:bodyPr/>
          <a:lstStyle/>
          <a:p>
            <a:r>
              <a:rPr lang="en-US" dirty="0"/>
              <a:t>Period of Availability</a:t>
            </a:r>
          </a:p>
        </p:txBody>
      </p:sp>
      <p:sp>
        <p:nvSpPr>
          <p:cNvPr id="3" name="Content Placeholder 2">
            <a:extLst>
              <a:ext uri="{FF2B5EF4-FFF2-40B4-BE49-F238E27FC236}">
                <a16:creationId xmlns:a16="http://schemas.microsoft.com/office/drawing/2014/main" id="{C6B77263-43DA-43C6-B988-CD01B060949D}"/>
              </a:ext>
            </a:extLst>
          </p:cNvPr>
          <p:cNvSpPr>
            <a:spLocks noGrp="1"/>
          </p:cNvSpPr>
          <p:nvPr>
            <p:ph idx="1"/>
          </p:nvPr>
        </p:nvSpPr>
        <p:spPr>
          <a:xfrm>
            <a:off x="1088875" y="1797416"/>
            <a:ext cx="9640221" cy="3764292"/>
          </a:xfrm>
        </p:spPr>
        <p:txBody>
          <a:bodyPr>
            <a:normAutofit/>
          </a:bodyPr>
          <a:lstStyle/>
          <a:p>
            <a:r>
              <a:rPr lang="en-US" sz="2400" dirty="0"/>
              <a:t>CARES Act: Authorized Secretary of ED to waive GEPA 421 (</a:t>
            </a:r>
            <a:r>
              <a:rPr lang="en-US" sz="2400" dirty="0" err="1"/>
              <a:t>Tydings</a:t>
            </a:r>
            <a:r>
              <a:rPr lang="en-US" sz="2400" dirty="0"/>
              <a:t> amendment): ESEA, IDEA</a:t>
            </a:r>
          </a:p>
          <a:p>
            <a:pPr lvl="1"/>
            <a:r>
              <a:rPr lang="en-US" sz="2000" dirty="0"/>
              <a:t>FY18 (July 1, 2018 – Sept 30, 2020), extended to </a:t>
            </a:r>
            <a:r>
              <a:rPr lang="en-US" sz="2000" b="1" dirty="0"/>
              <a:t>Sept. 30, 2021</a:t>
            </a:r>
            <a:endParaRPr lang="en-US" sz="2000" dirty="0"/>
          </a:p>
          <a:p>
            <a:pPr lvl="1"/>
            <a:r>
              <a:rPr lang="en-US" sz="2000" dirty="0"/>
              <a:t>Perkins? State-level, FY 18 waiver to Sept. 30, 2021; no LEA waiver </a:t>
            </a:r>
          </a:p>
          <a:p>
            <a:r>
              <a:rPr lang="en-US" sz="2400" dirty="0"/>
              <a:t>Coronavirus Relief Funds: March 1 – </a:t>
            </a:r>
            <a:r>
              <a:rPr lang="en-US" sz="2400" b="1" dirty="0">
                <a:solidFill>
                  <a:srgbClr val="FF0000"/>
                </a:solidFill>
              </a:rPr>
              <a:t>Dec 30, 2021</a:t>
            </a:r>
          </a:p>
          <a:p>
            <a:r>
              <a:rPr lang="en-US" sz="2400" dirty="0"/>
              <a:t>ESSER/GEER awards: March 13, 2020 – Sept 30, 2022</a:t>
            </a:r>
          </a:p>
        </p:txBody>
      </p:sp>
      <p:sp>
        <p:nvSpPr>
          <p:cNvPr id="4" name="Footer Placeholder 3">
            <a:extLst>
              <a:ext uri="{FF2B5EF4-FFF2-40B4-BE49-F238E27FC236}">
                <a16:creationId xmlns:a16="http://schemas.microsoft.com/office/drawing/2014/main" id="{95E542EE-49EA-427B-93CC-F0EF76431E9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607BFD7E-DA56-45CE-AC4D-B9C0AB366138}"/>
              </a:ext>
            </a:extLst>
          </p:cNvPr>
          <p:cNvSpPr>
            <a:spLocks noGrp="1"/>
          </p:cNvSpPr>
          <p:nvPr>
            <p:ph type="sldNum" sz="quarter" idx="12"/>
          </p:nvPr>
        </p:nvSpPr>
        <p:spPr/>
        <p:txBody>
          <a:bodyPr/>
          <a:lstStyle/>
          <a:p>
            <a:fld id="{B3506361-70C8-432A-93F0-141DC7F2B02C}" type="slidenum">
              <a:rPr lang="en-US" smtClean="0"/>
              <a:pPr/>
              <a:t>72</a:t>
            </a:fld>
            <a:endParaRPr lang="en-US"/>
          </a:p>
        </p:txBody>
      </p:sp>
      <p:pic>
        <p:nvPicPr>
          <p:cNvPr id="6" name="Picture 5">
            <a:extLst>
              <a:ext uri="{FF2B5EF4-FFF2-40B4-BE49-F238E27FC236}">
                <a16:creationId xmlns:a16="http://schemas.microsoft.com/office/drawing/2014/main" id="{B76774C3-FD95-4587-B41E-F4CF6E719DEE}"/>
              </a:ext>
            </a:extLst>
          </p:cNvPr>
          <p:cNvPicPr>
            <a:picLocks noChangeAspect="1"/>
          </p:cNvPicPr>
          <p:nvPr/>
        </p:nvPicPr>
        <p:blipFill>
          <a:blip r:embed="rId2"/>
          <a:stretch>
            <a:fillRect/>
          </a:stretch>
        </p:blipFill>
        <p:spPr>
          <a:xfrm>
            <a:off x="9252022" y="3810000"/>
            <a:ext cx="2143125" cy="2143125"/>
          </a:xfrm>
          <a:prstGeom prst="rect">
            <a:avLst/>
          </a:prstGeom>
        </p:spPr>
      </p:pic>
    </p:spTree>
    <p:extLst>
      <p:ext uri="{BB962C8B-B14F-4D97-AF65-F5344CB8AC3E}">
        <p14:creationId xmlns:p14="http://schemas.microsoft.com/office/powerpoint/2010/main" val="14336026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45661"/>
            <a:ext cx="8619060" cy="2050065"/>
          </a:xfrm>
        </p:spPr>
        <p:txBody>
          <a:bodyPr>
            <a:normAutofit fontScale="90000"/>
          </a:bodyPr>
          <a:lstStyle/>
          <a:p>
            <a:r>
              <a:rPr lang="en-US" sz="7200" dirty="0"/>
              <a:t>The </a:t>
            </a:r>
            <a:r>
              <a:rPr lang="en-US" sz="7200" dirty="0" err="1"/>
              <a:t>UGG’ly</a:t>
            </a:r>
            <a:r>
              <a:rPr lang="en-US" sz="7200" dirty="0"/>
              <a:t> </a:t>
            </a:r>
            <a:br>
              <a:rPr lang="en-US" sz="7200" dirty="0"/>
            </a:br>
            <a:r>
              <a:rPr lang="en-US" sz="7200" dirty="0"/>
              <a:t>Truth About Allowability</a:t>
            </a:r>
          </a:p>
        </p:txBody>
      </p:sp>
      <p:sp>
        <p:nvSpPr>
          <p:cNvPr id="6" name="Footer Placeholder 3">
            <a:extLst>
              <a:ext uri="{FF2B5EF4-FFF2-40B4-BE49-F238E27FC236}">
                <a16:creationId xmlns:a16="http://schemas.microsoft.com/office/drawing/2014/main" id="{F070FD4F-13A4-4C55-81D0-C08574FC2D64}"/>
              </a:ext>
            </a:extLst>
          </p:cNvPr>
          <p:cNvSpPr>
            <a:spLocks noGrp="1"/>
          </p:cNvSpPr>
          <p:nvPr>
            <p:ph type="ftr" sz="quarter" idx="11"/>
          </p:nvPr>
        </p:nvSpPr>
        <p:spPr/>
        <p:txBody>
          <a:bodyPr/>
          <a:lstStyle/>
          <a:p>
            <a:pPr>
              <a:defRPr/>
            </a:pPr>
            <a:r>
              <a:rPr lang="en-US" sz="1200"/>
              <a:t>Brustein &amp; Manasevit, PLLC © 2021. All rights reserved.</a:t>
            </a:r>
            <a:endParaRPr lang="en-US" sz="1200" dirty="0"/>
          </a:p>
        </p:txBody>
      </p:sp>
      <p:sp>
        <p:nvSpPr>
          <p:cNvPr id="3" name="Slide Number Placeholder 2">
            <a:extLst>
              <a:ext uri="{FF2B5EF4-FFF2-40B4-BE49-F238E27FC236}">
                <a16:creationId xmlns:a16="http://schemas.microsoft.com/office/drawing/2014/main" id="{FFA55137-7127-4835-89A4-154434CD8478}"/>
              </a:ext>
            </a:extLst>
          </p:cNvPr>
          <p:cNvSpPr>
            <a:spLocks noGrp="1"/>
          </p:cNvSpPr>
          <p:nvPr>
            <p:ph type="sldNum" sz="quarter" idx="12"/>
          </p:nvPr>
        </p:nvSpPr>
        <p:spPr/>
        <p:txBody>
          <a:bodyPr/>
          <a:lstStyle/>
          <a:p>
            <a:fld id="{5FDD7405-60FD-4A25-B3DD-05BF605EA69D}" type="slidenum">
              <a:rPr lang="en-US" smtClean="0"/>
              <a:pPr/>
              <a:t>73</a:t>
            </a:fld>
            <a:endParaRPr lang="en-US"/>
          </a:p>
        </p:txBody>
      </p:sp>
      <p:pic>
        <p:nvPicPr>
          <p:cNvPr id="5" name="Picture 4">
            <a:extLst>
              <a:ext uri="{FF2B5EF4-FFF2-40B4-BE49-F238E27FC236}">
                <a16:creationId xmlns:a16="http://schemas.microsoft.com/office/drawing/2014/main" id="{E5EFFC1B-8455-41AC-A0FE-0FA4D78ED4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77000" y="1219200"/>
            <a:ext cx="5247586" cy="3476526"/>
          </a:xfrm>
          <a:prstGeom prst="rect">
            <a:avLst/>
          </a:prstGeom>
        </p:spPr>
      </p:pic>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62F35B-00A6-4A6F-9270-27DF60FDE186}"/>
              </a:ext>
            </a:extLst>
          </p:cNvPr>
          <p:cNvSpPr>
            <a:spLocks noGrp="1"/>
          </p:cNvSpPr>
          <p:nvPr>
            <p:ph type="title"/>
          </p:nvPr>
        </p:nvSpPr>
        <p:spPr>
          <a:xfrm>
            <a:off x="1066800" y="775469"/>
            <a:ext cx="10058400" cy="593653"/>
          </a:xfrm>
        </p:spPr>
        <p:txBody>
          <a:bodyPr>
            <a:normAutofit/>
          </a:bodyPr>
          <a:lstStyle/>
          <a:p>
            <a:r>
              <a:rPr lang="en-US" dirty="0"/>
              <a:t>Basic Factors of Allowability 200.403 </a:t>
            </a:r>
          </a:p>
        </p:txBody>
      </p:sp>
      <p:sp>
        <p:nvSpPr>
          <p:cNvPr id="3" name="Content Placeholder 2">
            <a:extLst>
              <a:ext uri="{FF2B5EF4-FFF2-40B4-BE49-F238E27FC236}">
                <a16:creationId xmlns:a16="http://schemas.microsoft.com/office/drawing/2014/main" id="{E1AFE285-03C1-4B3C-8786-62BFDEE99EF5}"/>
              </a:ext>
            </a:extLst>
          </p:cNvPr>
          <p:cNvSpPr>
            <a:spLocks noGrp="1"/>
          </p:cNvSpPr>
          <p:nvPr>
            <p:ph idx="1"/>
          </p:nvPr>
        </p:nvSpPr>
        <p:spPr>
          <a:xfrm>
            <a:off x="1047750" y="1281931"/>
            <a:ext cx="10724146" cy="4800600"/>
          </a:xfrm>
        </p:spPr>
        <p:txBody>
          <a:bodyPr>
            <a:noAutofit/>
          </a:bodyPr>
          <a:lstStyle/>
          <a:p>
            <a:pPr marL="0" indent="0">
              <a:spcBef>
                <a:spcPts val="600"/>
              </a:spcBef>
              <a:buNone/>
            </a:pPr>
            <a:r>
              <a:rPr lang="en-US" sz="2400" b="1" dirty="0"/>
              <a:t>To be allowable, a cost </a:t>
            </a:r>
            <a:r>
              <a:rPr lang="en-US" sz="2400" b="1" i="1" dirty="0"/>
              <a:t>must</a:t>
            </a:r>
            <a:r>
              <a:rPr lang="en-US" sz="2400" b="1" dirty="0"/>
              <a:t>:</a:t>
            </a:r>
          </a:p>
          <a:p>
            <a:pPr marL="914400" indent="-452438">
              <a:spcBef>
                <a:spcPts val="600"/>
              </a:spcBef>
              <a:buFont typeface="Wingdings" panose="05000000000000000000" pitchFamily="2" charset="2"/>
              <a:buChar char="§"/>
            </a:pPr>
            <a:r>
              <a:rPr lang="en-US" sz="2200" dirty="0"/>
              <a:t>Be </a:t>
            </a:r>
            <a:r>
              <a:rPr lang="en-US" sz="2200" b="1" dirty="0"/>
              <a:t>necessary</a:t>
            </a:r>
            <a:r>
              <a:rPr lang="en-US" sz="2200" dirty="0"/>
              <a:t>, </a:t>
            </a:r>
            <a:r>
              <a:rPr lang="en-US" sz="2200" b="1" dirty="0"/>
              <a:t>reasonable</a:t>
            </a:r>
            <a:r>
              <a:rPr lang="en-US" sz="2200" dirty="0"/>
              <a:t> and </a:t>
            </a:r>
            <a:r>
              <a:rPr lang="en-US" sz="2200" b="1" dirty="0"/>
              <a:t>allocable</a:t>
            </a:r>
          </a:p>
          <a:p>
            <a:pPr marL="914400" indent="-452438">
              <a:spcBef>
                <a:spcPts val="600"/>
              </a:spcBef>
              <a:buFont typeface="Wingdings" panose="05000000000000000000" pitchFamily="2" charset="2"/>
              <a:buChar char="§"/>
            </a:pPr>
            <a:r>
              <a:rPr lang="en-US" sz="2200" dirty="0"/>
              <a:t>Comply with the cost principles and federal award</a:t>
            </a:r>
          </a:p>
          <a:p>
            <a:pPr marL="914400" indent="-452438">
              <a:spcBef>
                <a:spcPts val="600"/>
              </a:spcBef>
              <a:buFont typeface="Wingdings" panose="05000000000000000000" pitchFamily="2" charset="2"/>
              <a:buChar char="§"/>
            </a:pPr>
            <a:r>
              <a:rPr lang="en-US" sz="2200" dirty="0"/>
              <a:t>Be consistent with policies and procedures applying uniformly </a:t>
            </a:r>
            <a:br>
              <a:rPr lang="en-US" sz="2200" dirty="0"/>
            </a:br>
            <a:r>
              <a:rPr lang="en-US" sz="2200" dirty="0"/>
              <a:t>to federal and non-federal activities and costs</a:t>
            </a:r>
          </a:p>
          <a:p>
            <a:pPr marL="914400" indent="-452438">
              <a:spcBef>
                <a:spcPts val="600"/>
              </a:spcBef>
              <a:buFont typeface="Wingdings" panose="05000000000000000000" pitchFamily="2" charset="2"/>
              <a:buChar char="§"/>
            </a:pPr>
            <a:r>
              <a:rPr lang="en-US" sz="2200" dirty="0"/>
              <a:t>Be consistently treated as either direct or indirect costs</a:t>
            </a:r>
          </a:p>
          <a:p>
            <a:pPr marL="914400" indent="-452438">
              <a:spcBef>
                <a:spcPts val="600"/>
              </a:spcBef>
              <a:buFont typeface="Wingdings" panose="05000000000000000000" pitchFamily="2" charset="2"/>
              <a:buChar char="§"/>
            </a:pPr>
            <a:r>
              <a:rPr lang="en-US" sz="2200" dirty="0"/>
              <a:t>Be determined in accordance with GAAP</a:t>
            </a:r>
          </a:p>
          <a:p>
            <a:pPr marL="914400" indent="-452438">
              <a:spcBef>
                <a:spcPts val="600"/>
              </a:spcBef>
              <a:buFont typeface="Wingdings" panose="05000000000000000000" pitchFamily="2" charset="2"/>
              <a:buChar char="§"/>
            </a:pPr>
            <a:r>
              <a:rPr lang="en-US" sz="2200" dirty="0"/>
              <a:t>Not be included or used to meet cost sharing / match requirements</a:t>
            </a:r>
          </a:p>
          <a:p>
            <a:pPr marL="914400" indent="-452438">
              <a:spcBef>
                <a:spcPts val="600"/>
              </a:spcBef>
              <a:buFont typeface="Wingdings" panose="05000000000000000000" pitchFamily="2" charset="2"/>
              <a:buChar char="§"/>
            </a:pPr>
            <a:r>
              <a:rPr lang="en-US" sz="2200" dirty="0"/>
              <a:t>Be adequately </a:t>
            </a:r>
            <a:r>
              <a:rPr lang="en-US" sz="2200" b="1" dirty="0"/>
              <a:t>documented</a:t>
            </a:r>
          </a:p>
          <a:p>
            <a:pPr marL="914400" indent="-452438">
              <a:spcBef>
                <a:spcPts val="600"/>
              </a:spcBef>
              <a:buFont typeface="Wingdings" panose="05000000000000000000" pitchFamily="2" charset="2"/>
              <a:buChar char="§"/>
            </a:pPr>
            <a:r>
              <a:rPr lang="en-US" sz="2200" b="1" dirty="0">
                <a:solidFill>
                  <a:srgbClr val="FF0000"/>
                </a:solidFill>
              </a:rPr>
              <a:t>Be incurred during approved budget period (NEW)</a:t>
            </a:r>
          </a:p>
        </p:txBody>
      </p:sp>
      <p:sp>
        <p:nvSpPr>
          <p:cNvPr id="9" name="Footer Placeholder 3">
            <a:extLst>
              <a:ext uri="{FF2B5EF4-FFF2-40B4-BE49-F238E27FC236}">
                <a16:creationId xmlns:a16="http://schemas.microsoft.com/office/drawing/2014/main" id="{CDDBAE6C-2914-41C9-8491-2AEF892A3541}"/>
              </a:ext>
            </a:extLst>
          </p:cNvPr>
          <p:cNvSpPr>
            <a:spLocks noGrp="1"/>
          </p:cNvSpPr>
          <p:nvPr>
            <p:ph type="ftr" sz="quarter" idx="11"/>
          </p:nvPr>
        </p:nvSpPr>
        <p:spPr/>
        <p:txBody>
          <a:bodyPr/>
          <a:lstStyle/>
          <a:p>
            <a:pPr>
              <a:defRPr/>
            </a:pPr>
            <a:r>
              <a:rPr lang="en-US"/>
              <a:t>Brustein &amp; Manasevit, PLLC © 2021. All rights reserved.</a:t>
            </a:r>
            <a:endParaRPr lang="en-US" dirty="0"/>
          </a:p>
        </p:txBody>
      </p:sp>
      <p:sp>
        <p:nvSpPr>
          <p:cNvPr id="7" name="Slide Number Placeholder 3">
            <a:extLst>
              <a:ext uri="{FF2B5EF4-FFF2-40B4-BE49-F238E27FC236}">
                <a16:creationId xmlns:a16="http://schemas.microsoft.com/office/drawing/2014/main" id="{D0CABBA5-C370-4113-8181-5E6280B3263E}"/>
              </a:ext>
            </a:extLst>
          </p:cNvPr>
          <p:cNvSpPr>
            <a:spLocks noGrp="1"/>
          </p:cNvSpPr>
          <p:nvPr>
            <p:ph type="sldNum" sz="quarter" idx="12"/>
          </p:nvPr>
        </p:nvSpPr>
        <p:spPr/>
        <p:txBody>
          <a:bodyPr/>
          <a:lstStyle/>
          <a:p>
            <a:fld id="{4FAB73BC-B049-4115-A692-8D63A059BFB8}" type="slidenum">
              <a:rPr lang="en-US" smtClean="0"/>
              <a:t>74</a:t>
            </a:fld>
            <a:endParaRPr lang="en-US" dirty="0"/>
          </a:p>
        </p:txBody>
      </p:sp>
    </p:spTree>
    <p:extLst>
      <p:ext uri="{BB962C8B-B14F-4D97-AF65-F5344CB8AC3E}">
        <p14:creationId xmlns:p14="http://schemas.microsoft.com/office/powerpoint/2010/main" val="9806982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2071-7AD7-415E-90A6-0E802AC0EED5}"/>
              </a:ext>
            </a:extLst>
          </p:cNvPr>
          <p:cNvSpPr>
            <a:spLocks noGrp="1"/>
          </p:cNvSpPr>
          <p:nvPr>
            <p:ph type="title"/>
          </p:nvPr>
        </p:nvSpPr>
        <p:spPr/>
        <p:txBody>
          <a:bodyPr/>
          <a:lstStyle/>
          <a:p>
            <a:r>
              <a:rPr lang="en-US" b="1" dirty="0">
                <a:solidFill>
                  <a:srgbClr val="FF0000"/>
                </a:solidFill>
              </a:rPr>
              <a:t>OMB Revisions to Indirect Costs</a:t>
            </a:r>
          </a:p>
        </p:txBody>
      </p:sp>
      <p:sp>
        <p:nvSpPr>
          <p:cNvPr id="3" name="Content Placeholder 2">
            <a:extLst>
              <a:ext uri="{FF2B5EF4-FFF2-40B4-BE49-F238E27FC236}">
                <a16:creationId xmlns:a16="http://schemas.microsoft.com/office/drawing/2014/main" id="{1615D22D-15B6-41F1-9026-19CAD4906BF1}"/>
              </a:ext>
            </a:extLst>
          </p:cNvPr>
          <p:cNvSpPr>
            <a:spLocks noGrp="1"/>
          </p:cNvSpPr>
          <p:nvPr>
            <p:ph idx="1"/>
          </p:nvPr>
        </p:nvSpPr>
        <p:spPr>
          <a:xfrm>
            <a:off x="1130270" y="1828800"/>
            <a:ext cx="9603275" cy="4304476"/>
          </a:xfrm>
        </p:spPr>
        <p:txBody>
          <a:bodyPr>
            <a:normAutofit/>
          </a:bodyPr>
          <a:lstStyle/>
          <a:p>
            <a:r>
              <a:rPr lang="en-US" sz="2200" dirty="0"/>
              <a:t>Expanded use of de minimis rate (includes grantees that have previously negotiated a rate)</a:t>
            </a:r>
          </a:p>
          <a:p>
            <a:pPr lvl="1"/>
            <a:r>
              <a:rPr lang="en-US" sz="2000" dirty="0"/>
              <a:t>Unavailable for restricted rate programs and certain state/local gov’ts</a:t>
            </a:r>
          </a:p>
          <a:p>
            <a:pPr lvl="1"/>
            <a:r>
              <a:rPr lang="en-US" sz="2000" dirty="0"/>
              <a:t>200.414(f)</a:t>
            </a:r>
          </a:p>
          <a:p>
            <a:r>
              <a:rPr lang="en-US" sz="2200" dirty="0"/>
              <a:t>Rate agreements must be available on OMB-designated website</a:t>
            </a:r>
          </a:p>
          <a:p>
            <a:pPr lvl="1"/>
            <a:r>
              <a:rPr lang="en-US" sz="2000" dirty="0"/>
              <a:t>200.414(h)</a:t>
            </a:r>
          </a:p>
          <a:p>
            <a:r>
              <a:rPr lang="en-US" sz="2200" dirty="0"/>
              <a:t>Adds program evaluation costs as a direct cost example </a:t>
            </a:r>
          </a:p>
          <a:p>
            <a:pPr lvl="1"/>
            <a:r>
              <a:rPr lang="en-US" sz="2000" dirty="0"/>
              <a:t>200.413(b)</a:t>
            </a:r>
          </a:p>
          <a:p>
            <a:endParaRPr lang="en-US" sz="2200" dirty="0"/>
          </a:p>
        </p:txBody>
      </p:sp>
      <p:sp>
        <p:nvSpPr>
          <p:cNvPr id="4" name="Footer Placeholder 3">
            <a:extLst>
              <a:ext uri="{FF2B5EF4-FFF2-40B4-BE49-F238E27FC236}">
                <a16:creationId xmlns:a16="http://schemas.microsoft.com/office/drawing/2014/main" id="{1C401FC8-8A99-4469-9633-426C5A8BB38D}"/>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FBE1F80D-FF2D-49B4-BC3E-22DB0AC9ED56}"/>
              </a:ext>
            </a:extLst>
          </p:cNvPr>
          <p:cNvSpPr>
            <a:spLocks noGrp="1"/>
          </p:cNvSpPr>
          <p:nvPr>
            <p:ph type="sldNum" sz="quarter" idx="12"/>
          </p:nvPr>
        </p:nvSpPr>
        <p:spPr/>
        <p:txBody>
          <a:bodyPr/>
          <a:lstStyle/>
          <a:p>
            <a:fld id="{B3506361-70C8-432A-93F0-141DC7F2B02C}" type="slidenum">
              <a:rPr lang="en-US" smtClean="0"/>
              <a:pPr/>
              <a:t>75</a:t>
            </a:fld>
            <a:endParaRPr lang="en-US"/>
          </a:p>
        </p:txBody>
      </p:sp>
    </p:spTree>
    <p:extLst>
      <p:ext uri="{BB962C8B-B14F-4D97-AF65-F5344CB8AC3E}">
        <p14:creationId xmlns:p14="http://schemas.microsoft.com/office/powerpoint/2010/main" val="4023081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641B-B6BF-4D20-BD30-F3B00AEF66B3}"/>
              </a:ext>
            </a:extLst>
          </p:cNvPr>
          <p:cNvSpPr>
            <a:spLocks noGrp="1"/>
          </p:cNvSpPr>
          <p:nvPr>
            <p:ph type="title"/>
          </p:nvPr>
        </p:nvSpPr>
        <p:spPr/>
        <p:txBody>
          <a:bodyPr/>
          <a:lstStyle/>
          <a:p>
            <a:r>
              <a:rPr lang="en-US" b="1" dirty="0">
                <a:solidFill>
                  <a:srgbClr val="FF0000"/>
                </a:solidFill>
              </a:rPr>
              <a:t>OMB Revisions to Indirect Costs – Pass-throughs</a:t>
            </a:r>
            <a:endParaRPr lang="en-US" dirty="0"/>
          </a:p>
        </p:txBody>
      </p:sp>
      <p:sp>
        <p:nvSpPr>
          <p:cNvPr id="3" name="Content Placeholder 2">
            <a:extLst>
              <a:ext uri="{FF2B5EF4-FFF2-40B4-BE49-F238E27FC236}">
                <a16:creationId xmlns:a16="http://schemas.microsoft.com/office/drawing/2014/main" id="{83E0ED43-99E2-4FEB-9CD5-03414572AB65}"/>
              </a:ext>
            </a:extLst>
          </p:cNvPr>
          <p:cNvSpPr>
            <a:spLocks noGrp="1"/>
          </p:cNvSpPr>
          <p:nvPr>
            <p:ph idx="1"/>
          </p:nvPr>
        </p:nvSpPr>
        <p:spPr>
          <a:xfrm>
            <a:off x="1130270" y="1799512"/>
            <a:ext cx="9603275" cy="4105164"/>
          </a:xfrm>
        </p:spPr>
        <p:txBody>
          <a:bodyPr>
            <a:normAutofit/>
          </a:bodyPr>
          <a:lstStyle/>
          <a:p>
            <a:r>
              <a:rPr lang="en-US" sz="2200" dirty="0"/>
              <a:t>If subrecipient does not have approved rate, pass through </a:t>
            </a:r>
            <a:r>
              <a:rPr lang="en-US" sz="2200" u="sng" dirty="0"/>
              <a:t>must</a:t>
            </a:r>
            <a:r>
              <a:rPr lang="en-US" sz="2200" dirty="0"/>
              <a:t> accept:</a:t>
            </a:r>
          </a:p>
          <a:p>
            <a:pPr lvl="1"/>
            <a:r>
              <a:rPr lang="en-US" sz="2000" dirty="0"/>
              <a:t>Negotiated indirect rate between pass-through and subrecipient;</a:t>
            </a:r>
          </a:p>
          <a:p>
            <a:pPr lvl="1"/>
            <a:r>
              <a:rPr lang="en-US" sz="2000" dirty="0"/>
              <a:t>Negotiated rate between different pass-through and subrecipient; or</a:t>
            </a:r>
          </a:p>
          <a:p>
            <a:pPr lvl="1"/>
            <a:r>
              <a:rPr lang="en-US" sz="2000" dirty="0"/>
              <a:t>De minimis rate</a:t>
            </a:r>
          </a:p>
          <a:p>
            <a:pPr lvl="1"/>
            <a:r>
              <a:rPr lang="en-US" sz="2000" dirty="0"/>
              <a:t>200.331(a)(4)</a:t>
            </a:r>
          </a:p>
          <a:p>
            <a:pPr marL="0" indent="0">
              <a:buNone/>
            </a:pPr>
            <a:r>
              <a:rPr lang="en-US" sz="2200" dirty="0"/>
              <a:t>*SEAs must negotiate rates with LEAs: 34 CFR 76.561(b)</a:t>
            </a:r>
          </a:p>
          <a:p>
            <a:pPr lvl="1"/>
            <a:r>
              <a:rPr lang="en-US" sz="2000" dirty="0"/>
              <a:t>May offer flat 8% restricted rate to IHEs and nonprofit subrecipients,    34 CFR 76.564</a:t>
            </a:r>
          </a:p>
        </p:txBody>
      </p:sp>
      <p:sp>
        <p:nvSpPr>
          <p:cNvPr id="4" name="Footer Placeholder 3">
            <a:extLst>
              <a:ext uri="{FF2B5EF4-FFF2-40B4-BE49-F238E27FC236}">
                <a16:creationId xmlns:a16="http://schemas.microsoft.com/office/drawing/2014/main" id="{33B23DCF-06CC-4DD5-B529-8BFEAE6F0E9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ABADA5F9-1F3D-43B2-A782-CF1E6D0F6AE9}"/>
              </a:ext>
            </a:extLst>
          </p:cNvPr>
          <p:cNvSpPr>
            <a:spLocks noGrp="1"/>
          </p:cNvSpPr>
          <p:nvPr>
            <p:ph type="sldNum" sz="quarter" idx="12"/>
          </p:nvPr>
        </p:nvSpPr>
        <p:spPr/>
        <p:txBody>
          <a:bodyPr/>
          <a:lstStyle/>
          <a:p>
            <a:fld id="{B3506361-70C8-432A-93F0-141DC7F2B02C}" type="slidenum">
              <a:rPr lang="en-US" smtClean="0"/>
              <a:pPr/>
              <a:t>76</a:t>
            </a:fld>
            <a:endParaRPr lang="en-US"/>
          </a:p>
        </p:txBody>
      </p:sp>
    </p:spTree>
    <p:extLst>
      <p:ext uri="{BB962C8B-B14F-4D97-AF65-F5344CB8AC3E}">
        <p14:creationId xmlns:p14="http://schemas.microsoft.com/office/powerpoint/2010/main" val="2658489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7275-B8D7-4A48-81AA-69399AC61371}"/>
              </a:ext>
            </a:extLst>
          </p:cNvPr>
          <p:cNvSpPr>
            <a:spLocks noGrp="1"/>
          </p:cNvSpPr>
          <p:nvPr>
            <p:ph type="title"/>
          </p:nvPr>
        </p:nvSpPr>
        <p:spPr>
          <a:xfrm>
            <a:off x="1125820" y="1028565"/>
            <a:ext cx="9603275" cy="646876"/>
          </a:xfrm>
        </p:spPr>
        <p:txBody>
          <a:bodyPr>
            <a:normAutofit/>
          </a:bodyPr>
          <a:lstStyle/>
          <a:p>
            <a:r>
              <a:rPr lang="en-US" dirty="0"/>
              <a:t>Indirect Cost (cont.)</a:t>
            </a:r>
          </a:p>
        </p:txBody>
      </p:sp>
      <p:sp>
        <p:nvSpPr>
          <p:cNvPr id="3" name="Content Placeholder 2">
            <a:extLst>
              <a:ext uri="{FF2B5EF4-FFF2-40B4-BE49-F238E27FC236}">
                <a16:creationId xmlns:a16="http://schemas.microsoft.com/office/drawing/2014/main" id="{3D32BD5C-0B28-4841-B35C-E5BD97ED8B56}"/>
              </a:ext>
            </a:extLst>
          </p:cNvPr>
          <p:cNvSpPr>
            <a:spLocks noGrp="1"/>
          </p:cNvSpPr>
          <p:nvPr>
            <p:ph idx="1"/>
          </p:nvPr>
        </p:nvSpPr>
        <p:spPr>
          <a:xfrm>
            <a:off x="1095340" y="2133600"/>
            <a:ext cx="9603275" cy="3857088"/>
          </a:xfrm>
        </p:spPr>
        <p:txBody>
          <a:bodyPr>
            <a:normAutofit/>
          </a:bodyPr>
          <a:lstStyle/>
          <a:p>
            <a:r>
              <a:rPr lang="en-US" sz="2400" dirty="0"/>
              <a:t>Direct and Indirect costs: 2 CFR 200.413; 200.414</a:t>
            </a:r>
          </a:p>
          <a:p>
            <a:r>
              <a:rPr lang="en-US" sz="2400" dirty="0"/>
              <a:t>Restricted Rates: 34 CFR 76.560 – 76.569</a:t>
            </a:r>
          </a:p>
          <a:p>
            <a:r>
              <a:rPr lang="en-US" sz="2400" dirty="0"/>
              <a:t>Cost Allocation Guide:</a:t>
            </a:r>
          </a:p>
          <a:p>
            <a:r>
              <a:rPr lang="en-US" sz="2400" dirty="0">
                <a:hlinkClick r:id="rId2"/>
              </a:rPr>
              <a:t>https://www.bruman.com/wp-content/uploads/2020/01/Cost-Allocation-Guide-2019.pdf</a:t>
            </a:r>
            <a:r>
              <a:rPr lang="en-US" sz="2400" dirty="0"/>
              <a:t> </a:t>
            </a:r>
          </a:p>
        </p:txBody>
      </p:sp>
      <p:sp>
        <p:nvSpPr>
          <p:cNvPr id="4" name="Footer Placeholder 3">
            <a:extLst>
              <a:ext uri="{FF2B5EF4-FFF2-40B4-BE49-F238E27FC236}">
                <a16:creationId xmlns:a16="http://schemas.microsoft.com/office/drawing/2014/main" id="{A687589D-96BC-4D43-9DA7-A08D1740DF0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6147C98B-173A-4423-A72A-8F4C89049CAF}"/>
              </a:ext>
            </a:extLst>
          </p:cNvPr>
          <p:cNvSpPr>
            <a:spLocks noGrp="1"/>
          </p:cNvSpPr>
          <p:nvPr>
            <p:ph type="sldNum" sz="quarter" idx="12"/>
          </p:nvPr>
        </p:nvSpPr>
        <p:spPr/>
        <p:txBody>
          <a:bodyPr/>
          <a:lstStyle/>
          <a:p>
            <a:fld id="{B3506361-70C8-432A-93F0-141DC7F2B02C}" type="slidenum">
              <a:rPr lang="en-US" smtClean="0"/>
              <a:pPr/>
              <a:t>77</a:t>
            </a:fld>
            <a:endParaRPr lang="en-US"/>
          </a:p>
        </p:txBody>
      </p:sp>
      <p:pic>
        <p:nvPicPr>
          <p:cNvPr id="6" name="Picture 5">
            <a:extLst>
              <a:ext uri="{FF2B5EF4-FFF2-40B4-BE49-F238E27FC236}">
                <a16:creationId xmlns:a16="http://schemas.microsoft.com/office/drawing/2014/main" id="{0CFC83A8-C206-402E-92C2-E554B906DEE4}"/>
              </a:ext>
            </a:extLst>
          </p:cNvPr>
          <p:cNvPicPr>
            <a:picLocks noChangeAspect="1"/>
          </p:cNvPicPr>
          <p:nvPr/>
        </p:nvPicPr>
        <p:blipFill>
          <a:blip r:embed="rId3"/>
          <a:stretch>
            <a:fillRect/>
          </a:stretch>
        </p:blipFill>
        <p:spPr>
          <a:xfrm>
            <a:off x="8686800" y="1391655"/>
            <a:ext cx="3157672" cy="2404914"/>
          </a:xfrm>
          <a:prstGeom prst="rect">
            <a:avLst/>
          </a:prstGeom>
        </p:spPr>
      </p:pic>
    </p:spTree>
    <p:extLst>
      <p:ext uri="{BB962C8B-B14F-4D97-AF65-F5344CB8AC3E}">
        <p14:creationId xmlns:p14="http://schemas.microsoft.com/office/powerpoint/2010/main" val="3914063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9CEB-48A9-45EB-885F-A3DC123AEF91}"/>
              </a:ext>
            </a:extLst>
          </p:cNvPr>
          <p:cNvSpPr>
            <a:spLocks noGrp="1"/>
          </p:cNvSpPr>
          <p:nvPr>
            <p:ph type="title"/>
          </p:nvPr>
        </p:nvSpPr>
        <p:spPr>
          <a:xfrm>
            <a:off x="998793" y="931559"/>
            <a:ext cx="9730302" cy="666163"/>
          </a:xfrm>
        </p:spPr>
        <p:txBody>
          <a:bodyPr>
            <a:normAutofit/>
          </a:bodyPr>
          <a:lstStyle/>
          <a:p>
            <a:r>
              <a:rPr lang="en-US" dirty="0"/>
              <a:t>Selected Items of Cost</a:t>
            </a:r>
          </a:p>
        </p:txBody>
      </p:sp>
      <p:sp>
        <p:nvSpPr>
          <p:cNvPr id="3" name="Content Placeholder 2">
            <a:extLst>
              <a:ext uri="{FF2B5EF4-FFF2-40B4-BE49-F238E27FC236}">
                <a16:creationId xmlns:a16="http://schemas.microsoft.com/office/drawing/2014/main" id="{E33501FA-5F91-4D9C-8BBB-A8B141EC1EAD}"/>
              </a:ext>
            </a:extLst>
          </p:cNvPr>
          <p:cNvSpPr>
            <a:spLocks noGrp="1"/>
          </p:cNvSpPr>
          <p:nvPr>
            <p:ph idx="1"/>
          </p:nvPr>
        </p:nvSpPr>
        <p:spPr>
          <a:xfrm>
            <a:off x="987907" y="1600200"/>
            <a:ext cx="10736007" cy="4615516"/>
          </a:xfrm>
        </p:spPr>
        <p:txBody>
          <a:bodyPr>
            <a:normAutofit fontScale="77500" lnSpcReduction="20000"/>
          </a:bodyPr>
          <a:lstStyle/>
          <a:p>
            <a:pPr marL="0" indent="0">
              <a:buNone/>
            </a:pPr>
            <a:r>
              <a:rPr lang="en-US" sz="2800" b="1" dirty="0"/>
              <a:t>5</a:t>
            </a:r>
            <a:r>
              <a:rPr lang="en-US" sz="2800" b="1" dirty="0">
                <a:solidFill>
                  <a:srgbClr val="FF0000"/>
                </a:solidFill>
              </a:rPr>
              <a:t>6</a:t>
            </a:r>
            <a:r>
              <a:rPr lang="en-US" sz="2800" b="1" dirty="0"/>
              <a:t> Selected Items of Cost</a:t>
            </a:r>
          </a:p>
          <a:p>
            <a:pPr marL="0" indent="0">
              <a:buNone/>
            </a:pPr>
            <a:endParaRPr lang="en-US" sz="400" b="1" dirty="0"/>
          </a:p>
          <a:p>
            <a:pPr marL="461963" indent="-461963">
              <a:buFont typeface="Wingdings" panose="05000000000000000000" pitchFamily="2" charset="2"/>
              <a:buChar char="v"/>
            </a:pPr>
            <a:r>
              <a:rPr lang="en-US" sz="2800" dirty="0"/>
              <a:t>Allowable</a:t>
            </a:r>
          </a:p>
          <a:p>
            <a:pPr marL="914400" lvl="1" indent="-452438">
              <a:buFont typeface="Wingdings" panose="05000000000000000000" pitchFamily="2" charset="2"/>
              <a:buChar char="§"/>
            </a:pPr>
            <a:r>
              <a:rPr lang="en-US" sz="2300" dirty="0"/>
              <a:t>E.g., collection of improper payments (200.428); training and education costs (</a:t>
            </a:r>
            <a:r>
              <a:rPr lang="en-US" sz="2300" dirty="0">
                <a:solidFill>
                  <a:srgbClr val="FF0000"/>
                </a:solidFill>
              </a:rPr>
              <a:t>200.473</a:t>
            </a:r>
            <a:r>
              <a:rPr lang="en-US" sz="2300" dirty="0"/>
              <a:t>)</a:t>
            </a:r>
          </a:p>
          <a:p>
            <a:pPr marL="461963" indent="-461963">
              <a:buFont typeface="Wingdings" panose="05000000000000000000" pitchFamily="2" charset="2"/>
              <a:buChar char="v"/>
            </a:pPr>
            <a:r>
              <a:rPr lang="en-US" sz="2800" dirty="0"/>
              <a:t>Allowable with special conditions</a:t>
            </a:r>
          </a:p>
          <a:p>
            <a:pPr marL="914400" lvl="1" indent="-452438">
              <a:buFont typeface="Wingdings" panose="05000000000000000000" pitchFamily="2" charset="2"/>
              <a:buChar char="§"/>
            </a:pPr>
            <a:r>
              <a:rPr lang="en-US" sz="2300" dirty="0"/>
              <a:t>E.g., only as an indirect charge (leave payout, 200.431; advisory councils, 200.422); only with necessary documentation (compensation – personal services, 200.430) </a:t>
            </a:r>
          </a:p>
          <a:p>
            <a:pPr marL="461963" indent="-461963">
              <a:buFont typeface="Wingdings" panose="05000000000000000000" pitchFamily="2" charset="2"/>
              <a:buChar char="v"/>
            </a:pPr>
            <a:r>
              <a:rPr lang="en-US" sz="2800" dirty="0"/>
              <a:t>Allowable with prior approval</a:t>
            </a:r>
          </a:p>
          <a:p>
            <a:pPr marL="914400" lvl="1" indent="-452438">
              <a:buFont typeface="Wingdings" panose="05000000000000000000" pitchFamily="2" charset="2"/>
              <a:buChar char="§"/>
            </a:pPr>
            <a:r>
              <a:rPr lang="en-US" sz="2300" dirty="0"/>
              <a:t>E.g., equipment and capital expenditures (200.438); entertainment (200.439); participant support costs (200.456)</a:t>
            </a:r>
          </a:p>
          <a:p>
            <a:pPr marL="461963" indent="-461963">
              <a:buFont typeface="Wingdings" panose="05000000000000000000" pitchFamily="2" charset="2"/>
              <a:buChar char="v"/>
            </a:pPr>
            <a:r>
              <a:rPr lang="en-US" sz="2800" dirty="0"/>
              <a:t>Unallowable</a:t>
            </a:r>
          </a:p>
          <a:p>
            <a:pPr marL="914400" lvl="1" indent="-452438">
              <a:buFont typeface="Wingdings" panose="05000000000000000000" pitchFamily="2" charset="2"/>
              <a:buChar char="§"/>
            </a:pPr>
            <a:r>
              <a:rPr lang="en-US" sz="2300" dirty="0"/>
              <a:t>E.g., alcohol (200.423); bad debts (200.426)</a:t>
            </a:r>
          </a:p>
        </p:txBody>
      </p:sp>
      <p:sp>
        <p:nvSpPr>
          <p:cNvPr id="6" name="Slide Number Placeholder 4">
            <a:extLst>
              <a:ext uri="{FF2B5EF4-FFF2-40B4-BE49-F238E27FC236}">
                <a16:creationId xmlns:a16="http://schemas.microsoft.com/office/drawing/2014/main" id="{4C729886-6881-4EB6-AD6F-A7851886C72B}"/>
              </a:ext>
            </a:extLst>
          </p:cNvPr>
          <p:cNvSpPr>
            <a:spLocks noGrp="1"/>
          </p:cNvSpPr>
          <p:nvPr>
            <p:ph type="sldNum" sz="quarter" idx="12"/>
          </p:nvPr>
        </p:nvSpPr>
        <p:spPr/>
        <p:txBody>
          <a:bodyPr/>
          <a:lstStyle/>
          <a:p>
            <a:fld id="{6D22F896-40B5-4ADD-8801-0D06FADFA095}" type="slidenum">
              <a:rPr lang="en-US" smtClean="0"/>
              <a:pPr/>
              <a:t>78</a:t>
            </a:fld>
            <a:endParaRPr lang="en-US" dirty="0"/>
          </a:p>
        </p:txBody>
      </p:sp>
      <p:sp>
        <p:nvSpPr>
          <p:cNvPr id="4" name="Footer Placeholder 3">
            <a:extLst>
              <a:ext uri="{FF2B5EF4-FFF2-40B4-BE49-F238E27FC236}">
                <a16:creationId xmlns:a16="http://schemas.microsoft.com/office/drawing/2014/main" id="{AB22793C-BC74-4EB2-A75F-BE1A0997CEBE}"/>
              </a:ext>
            </a:extLst>
          </p:cNvPr>
          <p:cNvSpPr>
            <a:spLocks noGrp="1"/>
          </p:cNvSpPr>
          <p:nvPr>
            <p:ph type="ftr" sz="quarter" idx="11"/>
          </p:nvPr>
        </p:nvSpPr>
        <p:spPr/>
        <p:txBody>
          <a:bodyPr/>
          <a:lstStyle/>
          <a:p>
            <a:r>
              <a:rPr lang="en-US"/>
              <a:t>Brustein &amp; Manasevit, PLLC © 2021. All rights reserved.</a:t>
            </a:r>
            <a:endParaRPr lang="en-US" dirty="0"/>
          </a:p>
        </p:txBody>
      </p:sp>
    </p:spTree>
    <p:extLst>
      <p:ext uri="{BB962C8B-B14F-4D97-AF65-F5344CB8AC3E}">
        <p14:creationId xmlns:p14="http://schemas.microsoft.com/office/powerpoint/2010/main" val="19091334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53737" y="1143000"/>
            <a:ext cx="10058400" cy="609600"/>
          </a:xfrm>
        </p:spPr>
        <p:txBody>
          <a:bodyPr>
            <a:normAutofit/>
          </a:bodyPr>
          <a:lstStyle/>
          <a:p>
            <a:pPr>
              <a:defRPr/>
            </a:pPr>
            <a:r>
              <a:rPr lang="en-US" dirty="0"/>
              <a:t>Travel </a:t>
            </a:r>
            <a:r>
              <a:rPr lang="en-US" dirty="0">
                <a:solidFill>
                  <a:srgbClr val="FF0000"/>
                </a:solidFill>
              </a:rPr>
              <a:t>200.475 (new citation)</a:t>
            </a:r>
          </a:p>
        </p:txBody>
      </p:sp>
      <p:sp>
        <p:nvSpPr>
          <p:cNvPr id="62467" name="Rectangle 3"/>
          <p:cNvSpPr>
            <a:spLocks noGrp="1" noChangeArrowheads="1"/>
          </p:cNvSpPr>
          <p:nvPr>
            <p:ph idx="1"/>
          </p:nvPr>
        </p:nvSpPr>
        <p:spPr>
          <a:xfrm>
            <a:off x="1066800" y="1981200"/>
            <a:ext cx="9842530" cy="3863652"/>
          </a:xfrm>
        </p:spPr>
        <p:txBody>
          <a:bodyPr rtlCol="0">
            <a:normAutofit lnSpcReduction="10000"/>
          </a:bodyPr>
          <a:lstStyle/>
          <a:p>
            <a:pPr marL="461963" indent="-461963">
              <a:buFont typeface="Wingdings" panose="05000000000000000000" pitchFamily="2" charset="2"/>
              <a:buChar char="v"/>
              <a:defRPr/>
            </a:pPr>
            <a:r>
              <a:rPr lang="en-US" sz="2400" dirty="0"/>
              <a:t>Travel costs may be charged on actual, per diem, or mileage basis</a:t>
            </a:r>
          </a:p>
          <a:p>
            <a:pPr marL="461963" indent="-461963">
              <a:buFont typeface="Wingdings" panose="05000000000000000000" pitchFamily="2" charset="2"/>
              <a:buChar char="v"/>
              <a:defRPr/>
            </a:pPr>
            <a:r>
              <a:rPr lang="en-US" sz="2400" dirty="0"/>
              <a:t>Travel charges must be consistent with entity’s </a:t>
            </a:r>
            <a:r>
              <a:rPr lang="en-US" sz="2400" b="1" u="sng" dirty="0"/>
              <a:t>written</a:t>
            </a:r>
            <a:r>
              <a:rPr lang="en-US" sz="2400" dirty="0"/>
              <a:t> travel reimbursement policies</a:t>
            </a:r>
          </a:p>
          <a:p>
            <a:pPr marL="461963" indent="-461963">
              <a:buFont typeface="Wingdings" panose="05000000000000000000" pitchFamily="2" charset="2"/>
              <a:buChar char="v"/>
              <a:defRPr/>
            </a:pPr>
            <a:r>
              <a:rPr lang="en-US" sz="2400" dirty="0"/>
              <a:t>Allows costs for “above and beyond regular dependent care”</a:t>
            </a:r>
          </a:p>
          <a:p>
            <a:pPr marL="461963" indent="-461963">
              <a:buFont typeface="Wingdings" panose="05000000000000000000" pitchFamily="2" charset="2"/>
              <a:buChar char="v"/>
              <a:defRPr/>
            </a:pPr>
            <a:r>
              <a:rPr lang="en-US" sz="2400" dirty="0"/>
              <a:t>Grantee must retain documentation that participation of individual is necessary for the project</a:t>
            </a:r>
          </a:p>
        </p:txBody>
      </p:sp>
      <p:sp>
        <p:nvSpPr>
          <p:cNvPr id="2" name="Footer Placeholder 1">
            <a:extLst>
              <a:ext uri="{FF2B5EF4-FFF2-40B4-BE49-F238E27FC236}">
                <a16:creationId xmlns:a16="http://schemas.microsoft.com/office/drawing/2014/main" id="{F8A747EC-99ED-484C-8C72-AED52FDB4D45}"/>
              </a:ext>
            </a:extLst>
          </p:cNvPr>
          <p:cNvSpPr>
            <a:spLocks noGrp="1"/>
          </p:cNvSpPr>
          <p:nvPr>
            <p:ph type="ftr" sz="quarter" idx="11"/>
          </p:nvPr>
        </p:nvSpPr>
        <p:spPr/>
        <p:txBody>
          <a:bodyPr/>
          <a:lstStyle/>
          <a:p>
            <a:pPr>
              <a:defRPr/>
            </a:pPr>
            <a:r>
              <a:rPr lang="en-US"/>
              <a:t>Brustein &amp; Manasevit, PLLC © 2021. All rights reserved.</a:t>
            </a:r>
            <a:endParaRPr lang="en-US" dirty="0"/>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79</a:t>
            </a:fld>
            <a:endParaRPr lang="en-US" altLang="en-US"/>
          </a:p>
        </p:txBody>
      </p:sp>
    </p:spTree>
    <p:extLst>
      <p:ext uri="{BB962C8B-B14F-4D97-AF65-F5344CB8AC3E}">
        <p14:creationId xmlns:p14="http://schemas.microsoft.com/office/powerpoint/2010/main" val="21523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A6E4-D258-4598-B6AE-68814068A8BD}"/>
              </a:ext>
            </a:extLst>
          </p:cNvPr>
          <p:cNvSpPr>
            <a:spLocks noGrp="1"/>
          </p:cNvSpPr>
          <p:nvPr>
            <p:ph type="title"/>
          </p:nvPr>
        </p:nvSpPr>
        <p:spPr/>
        <p:txBody>
          <a:bodyPr>
            <a:normAutofit/>
          </a:bodyPr>
          <a:lstStyle/>
          <a:p>
            <a:r>
              <a:rPr lang="en-US" sz="3600" dirty="0"/>
              <a:t>FRL Data</a:t>
            </a:r>
          </a:p>
        </p:txBody>
      </p:sp>
      <p:sp>
        <p:nvSpPr>
          <p:cNvPr id="3" name="Content Placeholder 2">
            <a:extLst>
              <a:ext uri="{FF2B5EF4-FFF2-40B4-BE49-F238E27FC236}">
                <a16:creationId xmlns:a16="http://schemas.microsoft.com/office/drawing/2014/main" id="{B9E06578-3DBA-4B77-8F40-48A38592C89D}"/>
              </a:ext>
            </a:extLst>
          </p:cNvPr>
          <p:cNvSpPr>
            <a:spLocks noGrp="1"/>
          </p:cNvSpPr>
          <p:nvPr>
            <p:ph idx="1"/>
          </p:nvPr>
        </p:nvSpPr>
        <p:spPr>
          <a:xfrm>
            <a:off x="685800" y="1792141"/>
            <a:ext cx="11506199" cy="4380060"/>
          </a:xfrm>
        </p:spPr>
        <p:txBody>
          <a:bodyPr>
            <a:normAutofit/>
          </a:bodyPr>
          <a:lstStyle/>
          <a:p>
            <a:r>
              <a:rPr lang="en-US" sz="2600" dirty="0"/>
              <a:t>Free and reduced-price lunch data often </a:t>
            </a:r>
            <a:br>
              <a:rPr lang="en-US" sz="2600" dirty="0"/>
            </a:br>
            <a:r>
              <a:rPr lang="en-US" sz="2600" dirty="0"/>
              <a:t>used as a proxy for poverty when allocating </a:t>
            </a:r>
            <a:br>
              <a:rPr lang="en-US" sz="2600" dirty="0"/>
            </a:br>
            <a:r>
              <a:rPr lang="en-US" sz="2600" dirty="0"/>
              <a:t>between schools</a:t>
            </a:r>
          </a:p>
          <a:p>
            <a:r>
              <a:rPr lang="en-US" sz="2600" dirty="0"/>
              <a:t>Sources of information include:</a:t>
            </a:r>
          </a:p>
          <a:p>
            <a:pPr lvl="1"/>
            <a:r>
              <a:rPr lang="en-US" sz="2400" dirty="0"/>
              <a:t>Individual student applications</a:t>
            </a:r>
          </a:p>
          <a:p>
            <a:pPr lvl="1"/>
            <a:r>
              <a:rPr lang="en-US" sz="2400" dirty="0"/>
              <a:t>“direct certification” of students through their or their families’ participation in programs with income-based eligibility</a:t>
            </a:r>
          </a:p>
          <a:p>
            <a:pPr lvl="1"/>
            <a:r>
              <a:rPr lang="en-US" sz="2400" dirty="0"/>
              <a:t>Data approximations through Community Eligibility Program (CEP)</a:t>
            </a:r>
          </a:p>
        </p:txBody>
      </p:sp>
      <p:sp>
        <p:nvSpPr>
          <p:cNvPr id="5" name="Footer Placeholder 4">
            <a:extLst>
              <a:ext uri="{FF2B5EF4-FFF2-40B4-BE49-F238E27FC236}">
                <a16:creationId xmlns:a16="http://schemas.microsoft.com/office/drawing/2014/main" id="{52C1EEA4-8B34-44CA-AD1A-F54DC7CE50EB}"/>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6" name="Slide Number Placeholder 5">
            <a:extLst>
              <a:ext uri="{FF2B5EF4-FFF2-40B4-BE49-F238E27FC236}">
                <a16:creationId xmlns:a16="http://schemas.microsoft.com/office/drawing/2014/main" id="{BF190E64-7487-486F-9E18-A7A5E8C17DC0}"/>
              </a:ext>
            </a:extLst>
          </p:cNvPr>
          <p:cNvSpPr>
            <a:spLocks noGrp="1"/>
          </p:cNvSpPr>
          <p:nvPr>
            <p:ph type="sldNum" sz="quarter" idx="12"/>
          </p:nvPr>
        </p:nvSpPr>
        <p:spPr/>
        <p:txBody>
          <a:bodyPr/>
          <a:lstStyle/>
          <a:p>
            <a:fld id="{B3506361-70C8-432A-93F0-141DC7F2B02C}" type="slidenum">
              <a:rPr lang="en-US" smtClean="0"/>
              <a:pPr/>
              <a:t>8</a:t>
            </a:fld>
            <a:endParaRPr lang="en-US"/>
          </a:p>
        </p:txBody>
      </p:sp>
      <p:pic>
        <p:nvPicPr>
          <p:cNvPr id="8196" name="Picture 4" descr="Lunch Tray Clip Art - Lunch Tray Image | Clip art, Art classroom, School  pictures">
            <a:extLst>
              <a:ext uri="{FF2B5EF4-FFF2-40B4-BE49-F238E27FC236}">
                <a16:creationId xmlns:a16="http://schemas.microsoft.com/office/drawing/2014/main" id="{2BDE0FBE-9465-4B8B-B11F-B1A158984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15200" y="1822121"/>
            <a:ext cx="4638675" cy="231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684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9314-EE15-42A0-957D-825140C71B1A}"/>
              </a:ext>
            </a:extLst>
          </p:cNvPr>
          <p:cNvSpPr>
            <a:spLocks noGrp="1"/>
          </p:cNvSpPr>
          <p:nvPr>
            <p:ph type="title"/>
          </p:nvPr>
        </p:nvSpPr>
        <p:spPr/>
        <p:txBody>
          <a:bodyPr/>
          <a:lstStyle/>
          <a:p>
            <a:r>
              <a:rPr lang="en-US" b="1" dirty="0">
                <a:solidFill>
                  <a:srgbClr val="FF0000"/>
                </a:solidFill>
              </a:rPr>
              <a:t>Telecommunication costs and video surveillance costs 200.471</a:t>
            </a:r>
          </a:p>
        </p:txBody>
      </p:sp>
      <p:sp>
        <p:nvSpPr>
          <p:cNvPr id="3" name="Content Placeholder 2">
            <a:extLst>
              <a:ext uri="{FF2B5EF4-FFF2-40B4-BE49-F238E27FC236}">
                <a16:creationId xmlns:a16="http://schemas.microsoft.com/office/drawing/2014/main" id="{C0CEA14A-9BE1-421B-A567-5A275385261B}"/>
              </a:ext>
            </a:extLst>
          </p:cNvPr>
          <p:cNvSpPr>
            <a:spLocks noGrp="1"/>
          </p:cNvSpPr>
          <p:nvPr>
            <p:ph idx="1"/>
          </p:nvPr>
        </p:nvSpPr>
        <p:spPr/>
        <p:txBody>
          <a:bodyPr>
            <a:normAutofit/>
          </a:bodyPr>
          <a:lstStyle/>
          <a:p>
            <a:r>
              <a:rPr lang="en-US" sz="2400" dirty="0"/>
              <a:t>Telecommunication and video surveillance services or equipment are allowable, </a:t>
            </a:r>
            <a:r>
              <a:rPr lang="en-US" sz="2400" i="1" dirty="0"/>
              <a:t>except</a:t>
            </a:r>
            <a:r>
              <a:rPr lang="en-US" sz="2400" dirty="0"/>
              <a:t>:</a:t>
            </a:r>
          </a:p>
          <a:p>
            <a:pPr lvl="1"/>
            <a:r>
              <a:rPr lang="en-US" sz="2400" dirty="0"/>
              <a:t>“Covered” telecommunications and surveillance under 200.216</a:t>
            </a:r>
          </a:p>
          <a:p>
            <a:pPr lvl="1"/>
            <a:r>
              <a:rPr lang="en-US" sz="2400" dirty="0"/>
              <a:t>Applies to new contracts, services, equipment, and any renewals or extensions</a:t>
            </a:r>
            <a:endParaRPr lang="en-US" sz="2200" dirty="0"/>
          </a:p>
        </p:txBody>
      </p:sp>
      <p:sp>
        <p:nvSpPr>
          <p:cNvPr id="4" name="Footer Placeholder 3">
            <a:extLst>
              <a:ext uri="{FF2B5EF4-FFF2-40B4-BE49-F238E27FC236}">
                <a16:creationId xmlns:a16="http://schemas.microsoft.com/office/drawing/2014/main" id="{A3A42A8D-D291-44B2-BB1D-EB3AEC23F041}"/>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F206404-27F6-4CC4-AA25-E24532275032}"/>
              </a:ext>
            </a:extLst>
          </p:cNvPr>
          <p:cNvSpPr>
            <a:spLocks noGrp="1"/>
          </p:cNvSpPr>
          <p:nvPr>
            <p:ph type="sldNum" sz="quarter" idx="12"/>
          </p:nvPr>
        </p:nvSpPr>
        <p:spPr/>
        <p:txBody>
          <a:bodyPr/>
          <a:lstStyle/>
          <a:p>
            <a:fld id="{B3506361-70C8-432A-93F0-141DC7F2B02C}" type="slidenum">
              <a:rPr lang="en-US" smtClean="0"/>
              <a:pPr/>
              <a:t>80</a:t>
            </a:fld>
            <a:endParaRPr lang="en-US"/>
          </a:p>
        </p:txBody>
      </p:sp>
    </p:spTree>
    <p:extLst>
      <p:ext uri="{BB962C8B-B14F-4D97-AF65-F5344CB8AC3E}">
        <p14:creationId xmlns:p14="http://schemas.microsoft.com/office/powerpoint/2010/main" val="35129337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874" y="943765"/>
            <a:ext cx="10058400" cy="503578"/>
          </a:xfrm>
        </p:spPr>
        <p:txBody>
          <a:bodyPr>
            <a:noAutofit/>
          </a:bodyPr>
          <a:lstStyle/>
          <a:p>
            <a:pPr>
              <a:defRPr/>
            </a:pPr>
            <a:r>
              <a:rPr lang="en-US" dirty="0"/>
              <a:t>Food</a:t>
            </a:r>
          </a:p>
        </p:txBody>
      </p:sp>
      <p:sp>
        <p:nvSpPr>
          <p:cNvPr id="81923" name="Content Placeholder 7"/>
          <p:cNvSpPr>
            <a:spLocks noGrp="1"/>
          </p:cNvSpPr>
          <p:nvPr>
            <p:ph idx="1"/>
          </p:nvPr>
        </p:nvSpPr>
        <p:spPr>
          <a:xfrm>
            <a:off x="1040674" y="1752600"/>
            <a:ext cx="10210800" cy="4435642"/>
          </a:xfrm>
        </p:spPr>
        <p:txBody>
          <a:bodyPr>
            <a:normAutofit fontScale="77500" lnSpcReduction="20000"/>
          </a:bodyPr>
          <a:lstStyle/>
          <a:p>
            <a:r>
              <a:rPr lang="en-US" altLang="en-US" sz="3100" b="1" dirty="0"/>
              <a:t>While Part 200 does not prohibit food, ED generally does not allow for the purchase of food:</a:t>
            </a:r>
          </a:p>
          <a:p>
            <a:pPr marL="0" indent="0">
              <a:buNone/>
            </a:pPr>
            <a:r>
              <a:rPr lang="en-US" sz="2400" dirty="0"/>
              <a:t>“Generally, there is a very high burden of proof to show that paying for food and beverages with federal funds is necessary to meet the goals and objectives of a federal grant. When a grantee is hosting a meeting, the grantee should structure the agenda for the meeting so there is time for participants to purchase their own food, beverages, and snacks. In addition, when planning a meeting, grantees may want to consider a location in which participants have easy access to food and beverages. These determinations will be made on a case-by-case basis, and there may be some circumstances where the cost would be permissible. Grantees, therefore, will have to make a compelling case that the unique circumstances they have identified would justify costs as reasonable and necessary.”</a:t>
            </a:r>
          </a:p>
          <a:p>
            <a:pPr marL="0" indent="0">
              <a:buNone/>
            </a:pPr>
            <a:r>
              <a:rPr lang="en-US" dirty="0"/>
              <a:t>Department of Education Guidance on Food, 2014</a:t>
            </a:r>
          </a:p>
        </p:txBody>
      </p:sp>
      <p:sp>
        <p:nvSpPr>
          <p:cNvPr id="5" name="Footer Placeholder 3">
            <a:extLst>
              <a:ext uri="{FF2B5EF4-FFF2-40B4-BE49-F238E27FC236}">
                <a16:creationId xmlns:a16="http://schemas.microsoft.com/office/drawing/2014/main" id="{66F814DC-C725-4FCE-847B-8D3DD4765EFD}"/>
              </a:ext>
            </a:extLst>
          </p:cNvPr>
          <p:cNvSpPr>
            <a:spLocks noGrp="1"/>
          </p:cNvSpPr>
          <p:nvPr>
            <p:ph type="ftr" sz="quarter" idx="11"/>
          </p:nvPr>
        </p:nvSpPr>
        <p:spPr/>
        <p:txBody>
          <a:bodyPr/>
          <a:lstStyle/>
          <a:p>
            <a:pPr>
              <a:defRPr/>
            </a:pPr>
            <a:r>
              <a:rPr lang="en-US"/>
              <a:t>Brustein &amp; Manasevit, PLLC © 2021. All rights reserved.</a:t>
            </a:r>
            <a:endParaRPr lang="en-US" dirty="0"/>
          </a:p>
        </p:txBody>
      </p:sp>
      <p:sp>
        <p:nvSpPr>
          <p:cNvPr id="6" name="Slide Number Placeholder 2">
            <a:extLst>
              <a:ext uri="{FF2B5EF4-FFF2-40B4-BE49-F238E27FC236}">
                <a16:creationId xmlns:a16="http://schemas.microsoft.com/office/drawing/2014/main" id="{30A153F3-685D-4211-8A2E-872F8FBAA09D}"/>
              </a:ext>
            </a:extLst>
          </p:cNvPr>
          <p:cNvSpPr>
            <a:spLocks noGrp="1"/>
          </p:cNvSpPr>
          <p:nvPr>
            <p:ph type="sldNum" sz="quarter" idx="12"/>
          </p:nvPr>
        </p:nvSpPr>
        <p:spPr/>
        <p:txBody>
          <a:bodyPr/>
          <a:lstStyle/>
          <a:p>
            <a:fld id="{5FDD7405-60FD-4A25-B3DD-05BF605EA69D}" type="slidenum">
              <a:rPr lang="en-US" smtClean="0"/>
              <a:pPr/>
              <a:t>81</a:t>
            </a:fld>
            <a:endParaRPr lang="en-US"/>
          </a:p>
        </p:txBody>
      </p:sp>
    </p:spTree>
    <p:extLst>
      <p:ext uri="{BB962C8B-B14F-4D97-AF65-F5344CB8AC3E}">
        <p14:creationId xmlns:p14="http://schemas.microsoft.com/office/powerpoint/2010/main" val="222360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F0D3-9EDE-4959-BFDB-4D57418E2ED8}"/>
              </a:ext>
            </a:extLst>
          </p:cNvPr>
          <p:cNvSpPr>
            <a:spLocks noGrp="1"/>
          </p:cNvSpPr>
          <p:nvPr>
            <p:ph type="title"/>
          </p:nvPr>
        </p:nvSpPr>
        <p:spPr>
          <a:xfrm>
            <a:off x="1096818" y="1143000"/>
            <a:ext cx="10058400" cy="607544"/>
          </a:xfrm>
        </p:spPr>
        <p:txBody>
          <a:bodyPr>
            <a:normAutofit/>
          </a:bodyPr>
          <a:lstStyle/>
          <a:p>
            <a:r>
              <a:rPr lang="en-US" dirty="0"/>
              <a:t>Food - Cont.</a:t>
            </a:r>
          </a:p>
        </p:txBody>
      </p:sp>
      <p:sp>
        <p:nvSpPr>
          <p:cNvPr id="3" name="Content Placeholder 2">
            <a:extLst>
              <a:ext uri="{FF2B5EF4-FFF2-40B4-BE49-F238E27FC236}">
                <a16:creationId xmlns:a16="http://schemas.microsoft.com/office/drawing/2014/main" id="{97758C30-FE41-43A2-8006-749EFEE1412E}"/>
              </a:ext>
            </a:extLst>
          </p:cNvPr>
          <p:cNvSpPr>
            <a:spLocks noGrp="1"/>
          </p:cNvSpPr>
          <p:nvPr>
            <p:ph idx="1"/>
          </p:nvPr>
        </p:nvSpPr>
        <p:spPr>
          <a:xfrm>
            <a:off x="1066800" y="1750544"/>
            <a:ext cx="10118436" cy="4265003"/>
          </a:xfrm>
        </p:spPr>
        <p:txBody>
          <a:bodyPr>
            <a:normAutofit/>
          </a:bodyPr>
          <a:lstStyle/>
          <a:p>
            <a:pPr marL="0" indent="0">
              <a:buNone/>
            </a:pPr>
            <a:r>
              <a:rPr lang="en-US" sz="2400" b="1" u="sng" dirty="0">
                <a:solidFill>
                  <a:srgbClr val="FF0000"/>
                </a:solidFill>
              </a:rPr>
              <a:t>Proposed</a:t>
            </a:r>
            <a:r>
              <a:rPr lang="en-US" sz="2400" b="1" dirty="0">
                <a:solidFill>
                  <a:srgbClr val="FF0000"/>
                </a:solidFill>
              </a:rPr>
              <a:t> change to UGG: </a:t>
            </a:r>
          </a:p>
          <a:p>
            <a:pPr marL="461963" indent="-461963">
              <a:buFont typeface="Wingdings" panose="05000000000000000000" pitchFamily="2" charset="2"/>
              <a:buChar char="§"/>
            </a:pPr>
            <a:r>
              <a:rPr lang="en-US" sz="2200" dirty="0"/>
              <a:t>Federal agencies cannot reference non-binding guidance as part of the terms and conditions of an award. </a:t>
            </a:r>
            <a:r>
              <a:rPr lang="en-US" sz="2000" dirty="0"/>
              <a:t>2 CFR 200.210</a:t>
            </a:r>
          </a:p>
          <a:p>
            <a:pPr marL="0" indent="0">
              <a:buNone/>
            </a:pPr>
            <a:r>
              <a:rPr lang="en-US" sz="2400" b="1" u="sng" dirty="0">
                <a:solidFill>
                  <a:srgbClr val="FF0000"/>
                </a:solidFill>
              </a:rPr>
              <a:t>Final</a:t>
            </a:r>
            <a:r>
              <a:rPr lang="en-US" sz="2400" b="1" dirty="0">
                <a:solidFill>
                  <a:srgbClr val="FF0000"/>
                </a:solidFill>
              </a:rPr>
              <a:t> change to UGG:</a:t>
            </a:r>
          </a:p>
          <a:p>
            <a:pPr algn="l"/>
            <a:r>
              <a:rPr lang="en-US" sz="2200" b="0" i="0" u="none" strike="noStrike" baseline="0" dirty="0"/>
              <a:t>Agencies may impose legally binding requirements on recipients only through the notice and public comment process through an approved agency process. </a:t>
            </a:r>
            <a:r>
              <a:rPr lang="en-US" sz="2200" b="1" i="0" u="none" strike="noStrike" baseline="0" dirty="0">
                <a:solidFill>
                  <a:srgbClr val="FF0000"/>
                </a:solidFill>
              </a:rPr>
              <a:t>2 CFR 200.105(b)</a:t>
            </a:r>
            <a:endParaRPr lang="en-US" sz="2200" b="1" dirty="0">
              <a:solidFill>
                <a:srgbClr val="FF0000"/>
              </a:solidFill>
            </a:endParaRPr>
          </a:p>
          <a:p>
            <a:pPr marL="461963" indent="-461963">
              <a:buFont typeface="Wingdings" panose="05000000000000000000" pitchFamily="2" charset="2"/>
              <a:buChar char="§"/>
            </a:pPr>
            <a:r>
              <a:rPr lang="en-US" sz="2200" dirty="0"/>
              <a:t>Will this change restrictions on food?</a:t>
            </a:r>
          </a:p>
        </p:txBody>
      </p:sp>
      <p:sp>
        <p:nvSpPr>
          <p:cNvPr id="4" name="Slide Number Placeholder 3">
            <a:extLst>
              <a:ext uri="{FF2B5EF4-FFF2-40B4-BE49-F238E27FC236}">
                <a16:creationId xmlns:a16="http://schemas.microsoft.com/office/drawing/2014/main" id="{A42C0133-57E6-41AC-8E86-786DFC79EBF0}"/>
              </a:ext>
            </a:extLst>
          </p:cNvPr>
          <p:cNvSpPr>
            <a:spLocks noGrp="1"/>
          </p:cNvSpPr>
          <p:nvPr>
            <p:ph type="sldNum" sz="quarter" idx="12"/>
          </p:nvPr>
        </p:nvSpPr>
        <p:spPr/>
        <p:txBody>
          <a:bodyPr/>
          <a:lstStyle/>
          <a:p>
            <a:pPr defTabSz="609585"/>
            <a:fld id="{6D22F896-40B5-4ADD-8801-0D06FADFA095}" type="slidenum">
              <a:rPr lang="en-US">
                <a:latin typeface="Gill Sans MT" panose="020B0502020104020203"/>
              </a:rPr>
              <a:pPr defTabSz="609585"/>
              <a:t>82</a:t>
            </a:fld>
            <a:endParaRPr lang="en-US" dirty="0">
              <a:latin typeface="Gill Sans MT" panose="020B0502020104020203"/>
            </a:endParaRPr>
          </a:p>
        </p:txBody>
      </p:sp>
      <p:sp>
        <p:nvSpPr>
          <p:cNvPr id="6" name="Footer Placeholder 3">
            <a:extLst>
              <a:ext uri="{FF2B5EF4-FFF2-40B4-BE49-F238E27FC236}">
                <a16:creationId xmlns:a16="http://schemas.microsoft.com/office/drawing/2014/main" id="{368812C9-6994-4A21-8DF8-0F9C9791A0EA}"/>
              </a:ext>
            </a:extLst>
          </p:cNvPr>
          <p:cNvSpPr txBox="1">
            <a:spLocks/>
          </p:cNvSpPr>
          <p:nvPr/>
        </p:nvSpPr>
        <p:spPr>
          <a:xfrm>
            <a:off x="1130270" y="329307"/>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tx1">
                    <a:lumMod val="95000"/>
                    <a:lumOff val="5000"/>
                  </a:schemeClr>
                </a:solidFill>
              </a:rPr>
              <a:t>Brustein &amp; Manasevit, PLLC © 2020. All rights reserved.</a:t>
            </a:r>
          </a:p>
        </p:txBody>
      </p:sp>
      <p:sp>
        <p:nvSpPr>
          <p:cNvPr id="5" name="Footer Placeholder 4">
            <a:extLst>
              <a:ext uri="{FF2B5EF4-FFF2-40B4-BE49-F238E27FC236}">
                <a16:creationId xmlns:a16="http://schemas.microsoft.com/office/drawing/2014/main" id="{0DC16061-3693-49F3-955A-8CCAFBD8F78F}"/>
              </a:ext>
            </a:extLst>
          </p:cNvPr>
          <p:cNvSpPr>
            <a:spLocks noGrp="1"/>
          </p:cNvSpPr>
          <p:nvPr>
            <p:ph type="ftr" sz="quarter" idx="11"/>
          </p:nvPr>
        </p:nvSpPr>
        <p:spPr/>
        <p:txBody>
          <a:bodyPr/>
          <a:lstStyle/>
          <a:p>
            <a:r>
              <a:rPr lang="en-US"/>
              <a:t>Brustein &amp; Manasevit, PLLC © 2021. All rights reserved.</a:t>
            </a:r>
            <a:endParaRPr lang="en-US" dirty="0"/>
          </a:p>
        </p:txBody>
      </p:sp>
    </p:spTree>
    <p:extLst>
      <p:ext uri="{BB962C8B-B14F-4D97-AF65-F5344CB8AC3E}">
        <p14:creationId xmlns:p14="http://schemas.microsoft.com/office/powerpoint/2010/main" val="23187840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07" y="973292"/>
            <a:ext cx="10891825" cy="609600"/>
          </a:xfrm>
        </p:spPr>
        <p:txBody>
          <a:bodyPr>
            <a:noAutofit/>
          </a:bodyPr>
          <a:lstStyle/>
          <a:p>
            <a:pPr>
              <a:defRPr/>
            </a:pPr>
            <a:r>
              <a:rPr lang="en-US" dirty="0"/>
              <a:t>Personnel Documentation 200.430(i)(1)</a:t>
            </a:r>
          </a:p>
        </p:txBody>
      </p:sp>
      <p:sp>
        <p:nvSpPr>
          <p:cNvPr id="81923" name="Content Placeholder 7"/>
          <p:cNvSpPr>
            <a:spLocks noGrp="1"/>
          </p:cNvSpPr>
          <p:nvPr>
            <p:ph idx="1"/>
          </p:nvPr>
        </p:nvSpPr>
        <p:spPr>
          <a:xfrm>
            <a:off x="1009107" y="1585370"/>
            <a:ext cx="10619110" cy="4680284"/>
          </a:xfrm>
        </p:spPr>
        <p:txBody>
          <a:bodyPr>
            <a:normAutofit fontScale="77500" lnSpcReduction="20000"/>
          </a:bodyPr>
          <a:lstStyle/>
          <a:p>
            <a:pPr marL="0" indent="0">
              <a:buNone/>
            </a:pPr>
            <a:r>
              <a:rPr lang="en-US" altLang="en-US" sz="3100" b="1" dirty="0"/>
              <a:t>Time and effort records must accurately reflect the work performed and:</a:t>
            </a:r>
          </a:p>
          <a:p>
            <a:pPr marL="0" indent="0">
              <a:buNone/>
            </a:pPr>
            <a:endParaRPr lang="en-US" altLang="en-US" sz="100" b="1" dirty="0"/>
          </a:p>
          <a:p>
            <a:pPr marL="914400" lvl="1" indent="-452438">
              <a:buFont typeface="Gill Sans MT" pitchFamily="34" charset="0"/>
              <a:buAutoNum type="arabicPeriod"/>
            </a:pPr>
            <a:r>
              <a:rPr lang="en-US" altLang="en-US" sz="2800" dirty="0"/>
              <a:t>Be supported by a system of internal controls which provides reasonable assurance charges are accurate, allowable and properly allocated;</a:t>
            </a:r>
          </a:p>
          <a:p>
            <a:pPr marL="914400" lvl="1" indent="-452438">
              <a:buFont typeface="Gill Sans MT" pitchFamily="34" charset="0"/>
              <a:buAutoNum type="arabicPeriod"/>
            </a:pPr>
            <a:r>
              <a:rPr lang="en-US" altLang="en-US" sz="2800" dirty="0"/>
              <a:t>Be incorporated into official records;</a:t>
            </a:r>
          </a:p>
          <a:p>
            <a:pPr marL="914400" lvl="1" indent="-452438">
              <a:buFont typeface="Gill Sans MT" pitchFamily="34" charset="0"/>
              <a:buAutoNum type="arabicPeriod"/>
            </a:pPr>
            <a:r>
              <a:rPr lang="en-US" altLang="en-US" sz="2800" dirty="0"/>
              <a:t>Reasonably reflect total activity for which employee is compensated;</a:t>
            </a:r>
          </a:p>
          <a:p>
            <a:pPr marL="1376363" lvl="3" indent="-461963">
              <a:buFont typeface="Wingdings" panose="05000000000000000000" pitchFamily="2" charset="2"/>
              <a:buChar char="§"/>
            </a:pPr>
            <a:r>
              <a:rPr lang="en-US" sz="2600" dirty="0"/>
              <a:t>Not to exceed 100%</a:t>
            </a:r>
          </a:p>
          <a:p>
            <a:pPr marL="914400" lvl="1" indent="-452438">
              <a:buFont typeface="Gill Sans MT" pitchFamily="34" charset="0"/>
              <a:buAutoNum type="arabicPeriod" startAt="4"/>
            </a:pPr>
            <a:r>
              <a:rPr lang="en-US" altLang="en-US" sz="2800" dirty="0"/>
              <a:t>Encompass all activities (federal and non-federal);</a:t>
            </a:r>
          </a:p>
          <a:p>
            <a:pPr marL="914400" lvl="1" indent="-452438">
              <a:buFont typeface="Gill Sans MT" pitchFamily="34" charset="0"/>
              <a:buAutoNum type="arabicPeriod" startAt="4"/>
            </a:pPr>
            <a:r>
              <a:rPr lang="en-US" altLang="en-US" sz="2800" dirty="0"/>
              <a:t>Comply with established accounting polices and practices; and</a:t>
            </a:r>
          </a:p>
          <a:p>
            <a:pPr marL="914400" lvl="1" indent="-452438">
              <a:buFont typeface="Gill Sans MT" pitchFamily="34" charset="0"/>
              <a:buAutoNum type="arabicPeriod" startAt="4"/>
            </a:pPr>
            <a:r>
              <a:rPr lang="en-US" altLang="en-US" sz="2800" dirty="0"/>
              <a:t>Support distribution among specific activities or cost objectives.</a:t>
            </a:r>
          </a:p>
        </p:txBody>
      </p:sp>
      <p:sp>
        <p:nvSpPr>
          <p:cNvPr id="5" name="Footer Placeholder 3">
            <a:extLst>
              <a:ext uri="{FF2B5EF4-FFF2-40B4-BE49-F238E27FC236}">
                <a16:creationId xmlns:a16="http://schemas.microsoft.com/office/drawing/2014/main" id="{66F814DC-C725-4FCE-847B-8D3DD4765EFD}"/>
              </a:ext>
            </a:extLst>
          </p:cNvPr>
          <p:cNvSpPr>
            <a:spLocks noGrp="1"/>
          </p:cNvSpPr>
          <p:nvPr>
            <p:ph type="ftr" sz="quarter" idx="11"/>
          </p:nvPr>
        </p:nvSpPr>
        <p:spPr/>
        <p:txBody>
          <a:bodyPr/>
          <a:lstStyle/>
          <a:p>
            <a:pPr>
              <a:defRPr/>
            </a:pPr>
            <a:r>
              <a:rPr lang="en-US"/>
              <a:t>Brustein &amp; Manasevit, PLLC © 2021. All rights reserved.</a:t>
            </a:r>
            <a:endParaRPr lang="en-US" dirty="0"/>
          </a:p>
        </p:txBody>
      </p:sp>
      <p:sp>
        <p:nvSpPr>
          <p:cNvPr id="6" name="Slide Number Placeholder 2">
            <a:extLst>
              <a:ext uri="{FF2B5EF4-FFF2-40B4-BE49-F238E27FC236}">
                <a16:creationId xmlns:a16="http://schemas.microsoft.com/office/drawing/2014/main" id="{30A153F3-685D-4211-8A2E-872F8FBAA09D}"/>
              </a:ext>
            </a:extLst>
          </p:cNvPr>
          <p:cNvSpPr>
            <a:spLocks noGrp="1"/>
          </p:cNvSpPr>
          <p:nvPr>
            <p:ph type="sldNum" sz="quarter" idx="12"/>
          </p:nvPr>
        </p:nvSpPr>
        <p:spPr/>
        <p:txBody>
          <a:bodyPr/>
          <a:lstStyle/>
          <a:p>
            <a:fld id="{5FDD7405-60FD-4A25-B3DD-05BF605EA69D}" type="slidenum">
              <a:rPr lang="en-US" smtClean="0"/>
              <a:pPr/>
              <a:t>83</a:t>
            </a:fld>
            <a:endParaRPr lang="en-US"/>
          </a:p>
        </p:txBody>
      </p:sp>
    </p:spTree>
    <p:extLst>
      <p:ext uri="{BB962C8B-B14F-4D97-AF65-F5344CB8AC3E}">
        <p14:creationId xmlns:p14="http://schemas.microsoft.com/office/powerpoint/2010/main" val="251855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129" y="1219200"/>
            <a:ext cx="6151438" cy="3124200"/>
          </a:xfrm>
        </p:spPr>
        <p:txBody>
          <a:bodyPr>
            <a:normAutofit/>
          </a:bodyPr>
          <a:lstStyle/>
          <a:p>
            <a:r>
              <a:rPr lang="en-US" sz="5400" dirty="0"/>
              <a:t>Documentation &amp;</a:t>
            </a:r>
            <a:br>
              <a:rPr lang="en-US" sz="5400" dirty="0"/>
            </a:br>
            <a:r>
              <a:rPr lang="en-US" sz="5400" dirty="0"/>
              <a:t>Internal Controls</a:t>
            </a:r>
          </a:p>
        </p:txBody>
      </p:sp>
      <p:sp>
        <p:nvSpPr>
          <p:cNvPr id="3" name="Footer Placeholder 2">
            <a:extLst>
              <a:ext uri="{FF2B5EF4-FFF2-40B4-BE49-F238E27FC236}">
                <a16:creationId xmlns:a16="http://schemas.microsoft.com/office/drawing/2014/main" id="{16F6FCE3-5430-4317-BB2C-177E82E0CA94}"/>
              </a:ext>
            </a:extLst>
          </p:cNvPr>
          <p:cNvSpPr>
            <a:spLocks noGrp="1"/>
          </p:cNvSpPr>
          <p:nvPr>
            <p:ph type="ftr" sz="quarter" idx="11"/>
          </p:nvPr>
        </p:nvSpPr>
        <p:spPr/>
        <p:txBody>
          <a:bodyPr/>
          <a:lstStyle/>
          <a:p>
            <a:r>
              <a:rPr lang="en-US" sz="1200"/>
              <a:t>Brustein &amp; Manasevit, PLLC © 2021. All rights reserved.</a:t>
            </a:r>
            <a:endParaRPr lang="en-US" sz="1200" dirty="0"/>
          </a:p>
        </p:txBody>
      </p:sp>
      <p:sp>
        <p:nvSpPr>
          <p:cNvPr id="4" name="Slide Number Placeholder 3">
            <a:extLst>
              <a:ext uri="{FF2B5EF4-FFF2-40B4-BE49-F238E27FC236}">
                <a16:creationId xmlns:a16="http://schemas.microsoft.com/office/drawing/2014/main" id="{90B5E1D1-A827-45C3-A300-031494F8D0A9}"/>
              </a:ext>
            </a:extLst>
          </p:cNvPr>
          <p:cNvSpPr>
            <a:spLocks noGrp="1"/>
          </p:cNvSpPr>
          <p:nvPr>
            <p:ph type="sldNum" sz="quarter" idx="12"/>
          </p:nvPr>
        </p:nvSpPr>
        <p:spPr/>
        <p:txBody>
          <a:bodyPr/>
          <a:lstStyle/>
          <a:p>
            <a:fld id="{5FDD7405-60FD-4A25-B3DD-05BF605EA69D}" type="slidenum">
              <a:rPr lang="en-US" smtClean="0"/>
              <a:pPr/>
              <a:t>84</a:t>
            </a:fld>
            <a:endParaRPr lang="en-US"/>
          </a:p>
        </p:txBody>
      </p:sp>
      <p:pic>
        <p:nvPicPr>
          <p:cNvPr id="5" name="Picture 4">
            <a:extLst>
              <a:ext uri="{FF2B5EF4-FFF2-40B4-BE49-F238E27FC236}">
                <a16:creationId xmlns:a16="http://schemas.microsoft.com/office/drawing/2014/main" id="{5EB4DB82-A5A2-4586-99EE-1593E8ADFF80}"/>
              </a:ext>
            </a:extLst>
          </p:cNvPr>
          <p:cNvPicPr>
            <a:picLocks noChangeAspect="1"/>
          </p:cNvPicPr>
          <p:nvPr/>
        </p:nvPicPr>
        <p:blipFill>
          <a:blip r:embed="rId2"/>
          <a:stretch>
            <a:fillRect/>
          </a:stretch>
        </p:blipFill>
        <p:spPr>
          <a:xfrm>
            <a:off x="7058483" y="1571292"/>
            <a:ext cx="4493443" cy="3352800"/>
          </a:xfrm>
          <a:prstGeom prst="rect">
            <a:avLst/>
          </a:prstGeom>
        </p:spPr>
      </p:pic>
    </p:spTree>
    <p:extLst>
      <p:ext uri="{BB962C8B-B14F-4D97-AF65-F5344CB8AC3E}">
        <p14:creationId xmlns:p14="http://schemas.microsoft.com/office/powerpoint/2010/main" val="289010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AB59-8709-4FB1-BE0A-5F69417C8902}"/>
              </a:ext>
            </a:extLst>
          </p:cNvPr>
          <p:cNvSpPr>
            <a:spLocks noGrp="1"/>
          </p:cNvSpPr>
          <p:nvPr>
            <p:ph type="title"/>
          </p:nvPr>
        </p:nvSpPr>
        <p:spPr>
          <a:xfrm>
            <a:off x="1097762" y="838200"/>
            <a:ext cx="10482751" cy="551009"/>
          </a:xfrm>
        </p:spPr>
        <p:txBody>
          <a:bodyPr>
            <a:normAutofit/>
          </a:bodyPr>
          <a:lstStyle/>
          <a:p>
            <a:r>
              <a:rPr lang="en-US" dirty="0"/>
              <a:t>Written Procedures: Must or Should?</a:t>
            </a:r>
          </a:p>
        </p:txBody>
      </p:sp>
      <p:sp>
        <p:nvSpPr>
          <p:cNvPr id="3" name="Content Placeholder 2">
            <a:extLst>
              <a:ext uri="{FF2B5EF4-FFF2-40B4-BE49-F238E27FC236}">
                <a16:creationId xmlns:a16="http://schemas.microsoft.com/office/drawing/2014/main" id="{9A284BDD-E6EE-4734-937C-E4EFB1F986B7}"/>
              </a:ext>
            </a:extLst>
          </p:cNvPr>
          <p:cNvSpPr>
            <a:spLocks noGrp="1"/>
          </p:cNvSpPr>
          <p:nvPr>
            <p:ph idx="1"/>
          </p:nvPr>
        </p:nvSpPr>
        <p:spPr>
          <a:xfrm>
            <a:off x="762000" y="1524000"/>
            <a:ext cx="5334000" cy="4426507"/>
          </a:xfrm>
          <a:ln>
            <a:solidFill>
              <a:schemeClr val="bg2">
                <a:lumMod val="50000"/>
              </a:schemeClr>
            </a:solidFill>
          </a:ln>
        </p:spPr>
        <p:txBody>
          <a:bodyPr>
            <a:noAutofit/>
          </a:bodyPr>
          <a:lstStyle/>
          <a:p>
            <a:pPr marL="461963" indent="-236538">
              <a:spcBef>
                <a:spcPts val="0"/>
              </a:spcBef>
              <a:buFont typeface="Wingdings" panose="05000000000000000000" pitchFamily="2" charset="2"/>
              <a:buChar char="§"/>
            </a:pPr>
            <a:r>
              <a:rPr lang="en-US" altLang="en-US" sz="2000" dirty="0"/>
              <a:t>Cash Management Procedures - 200.302(b)(6) &amp; 200.305</a:t>
            </a:r>
          </a:p>
          <a:p>
            <a:pPr marL="461963" indent="-236538">
              <a:spcBef>
                <a:spcPts val="0"/>
              </a:spcBef>
              <a:buFont typeface="Wingdings" panose="05000000000000000000" pitchFamily="2" charset="2"/>
              <a:buChar char="§"/>
            </a:pPr>
            <a:r>
              <a:rPr lang="en-US" altLang="en-US" sz="2000" b="1" dirty="0"/>
              <a:t>Allowability Procedures - 200.302(b)(7)</a:t>
            </a:r>
          </a:p>
          <a:p>
            <a:pPr marL="461963" indent="-236538">
              <a:spcBef>
                <a:spcPts val="0"/>
              </a:spcBef>
              <a:buFont typeface="Wingdings" panose="05000000000000000000" pitchFamily="2" charset="2"/>
              <a:buChar char="§"/>
            </a:pPr>
            <a:r>
              <a:rPr lang="en-US" altLang="en-US" sz="2000" dirty="0"/>
              <a:t>Managing Equipment – 200.313(d)</a:t>
            </a:r>
          </a:p>
          <a:p>
            <a:pPr marL="461963" indent="-236538">
              <a:spcBef>
                <a:spcPts val="0"/>
              </a:spcBef>
              <a:buFont typeface="Wingdings" panose="05000000000000000000" pitchFamily="2" charset="2"/>
              <a:buChar char="§"/>
            </a:pPr>
            <a:r>
              <a:rPr lang="en-US" altLang="en-US" sz="2000" dirty="0"/>
              <a:t>Conflicts of Interest Policy - 200.318(c)</a:t>
            </a:r>
          </a:p>
          <a:p>
            <a:pPr marL="461963" indent="-236538">
              <a:spcBef>
                <a:spcPts val="0"/>
              </a:spcBef>
              <a:buFont typeface="Wingdings" panose="05000000000000000000" pitchFamily="2" charset="2"/>
              <a:buChar char="§"/>
            </a:pPr>
            <a:r>
              <a:rPr lang="en-US" altLang="en-US" sz="2000" b="1" dirty="0">
                <a:solidFill>
                  <a:srgbClr val="FF0000"/>
                </a:solidFill>
              </a:rPr>
              <a:t>Procurement Procedures - 200.320</a:t>
            </a:r>
          </a:p>
          <a:p>
            <a:pPr marL="919163" lvl="1" indent="-236538">
              <a:spcBef>
                <a:spcPts val="0"/>
              </a:spcBef>
              <a:buFont typeface="Wingdings" panose="05000000000000000000" pitchFamily="2" charset="2"/>
              <a:buChar char="§"/>
            </a:pPr>
            <a:r>
              <a:rPr lang="en-US" altLang="en-US" sz="2000" dirty="0"/>
              <a:t>Method for Conducting Tech Evals of Proposals </a:t>
            </a:r>
          </a:p>
          <a:p>
            <a:pPr marL="919163" lvl="1" indent="-236538">
              <a:spcBef>
                <a:spcPts val="0"/>
              </a:spcBef>
              <a:buFont typeface="Wingdings" panose="05000000000000000000" pitchFamily="2" charset="2"/>
              <a:buChar char="§"/>
            </a:pPr>
            <a:r>
              <a:rPr lang="en-US" altLang="en-US" sz="2000" dirty="0"/>
              <a:t>Establishment of thresholds</a:t>
            </a:r>
          </a:p>
          <a:p>
            <a:pPr marL="461963" indent="-236538">
              <a:spcBef>
                <a:spcPts val="0"/>
              </a:spcBef>
              <a:buFont typeface="Wingdings" panose="05000000000000000000" pitchFamily="2" charset="2"/>
              <a:buChar char="§"/>
            </a:pPr>
            <a:r>
              <a:rPr lang="en-US" altLang="en-US" sz="2000" dirty="0"/>
              <a:t>Travel Policy - 200.475(b) </a:t>
            </a:r>
            <a:r>
              <a:rPr lang="en-US" altLang="en-US" sz="2000" dirty="0">
                <a:solidFill>
                  <a:srgbClr val="FF0000"/>
                </a:solidFill>
              </a:rPr>
              <a:t>(new citation)</a:t>
            </a:r>
          </a:p>
        </p:txBody>
      </p:sp>
      <p:sp>
        <p:nvSpPr>
          <p:cNvPr id="8" name="Footer Placeholder 3">
            <a:extLst>
              <a:ext uri="{FF2B5EF4-FFF2-40B4-BE49-F238E27FC236}">
                <a16:creationId xmlns:a16="http://schemas.microsoft.com/office/drawing/2014/main" id="{5296F9A2-91FB-4C42-9D74-B2C576F41127}"/>
              </a:ext>
            </a:extLst>
          </p:cNvPr>
          <p:cNvSpPr>
            <a:spLocks noGrp="1"/>
          </p:cNvSpPr>
          <p:nvPr>
            <p:ph type="ftr" sz="quarter" idx="11"/>
          </p:nvPr>
        </p:nvSpPr>
        <p:spPr/>
        <p:txBody>
          <a:bodyPr/>
          <a:lstStyle/>
          <a:p>
            <a:pPr>
              <a:defRPr/>
            </a:pPr>
            <a:r>
              <a:rPr lang="en-US"/>
              <a:t>Brustein &amp; Manasevit, PLLC © 2021. All rights reserved.</a:t>
            </a:r>
            <a:endParaRPr lang="en-US" dirty="0"/>
          </a:p>
        </p:txBody>
      </p:sp>
      <p:sp>
        <p:nvSpPr>
          <p:cNvPr id="7" name="Slide Number Placeholder 4">
            <a:extLst>
              <a:ext uri="{FF2B5EF4-FFF2-40B4-BE49-F238E27FC236}">
                <a16:creationId xmlns:a16="http://schemas.microsoft.com/office/drawing/2014/main" id="{B8906657-BA68-4F44-A6F0-7A0208D46C1D}"/>
              </a:ext>
            </a:extLst>
          </p:cNvPr>
          <p:cNvSpPr>
            <a:spLocks noGrp="1"/>
          </p:cNvSpPr>
          <p:nvPr>
            <p:ph type="sldNum" sz="quarter" idx="12"/>
          </p:nvPr>
        </p:nvSpPr>
        <p:spPr/>
        <p:txBody>
          <a:bodyPr/>
          <a:lstStyle/>
          <a:p>
            <a:fld id="{6D22F896-40B5-4ADD-8801-0D06FADFA095}" type="slidenum">
              <a:rPr lang="en-US" smtClean="0"/>
              <a:pPr/>
              <a:t>85</a:t>
            </a:fld>
            <a:endParaRPr lang="en-US" dirty="0"/>
          </a:p>
        </p:txBody>
      </p:sp>
      <p:sp>
        <p:nvSpPr>
          <p:cNvPr id="4" name="Content Placeholder 3">
            <a:extLst>
              <a:ext uri="{FF2B5EF4-FFF2-40B4-BE49-F238E27FC236}">
                <a16:creationId xmlns:a16="http://schemas.microsoft.com/office/drawing/2014/main" id="{E7A3A92B-C2D9-42F4-A87B-DDE5F0A7A202}"/>
              </a:ext>
            </a:extLst>
          </p:cNvPr>
          <p:cNvSpPr>
            <a:spLocks noGrp="1"/>
          </p:cNvSpPr>
          <p:nvPr>
            <p:ph sz="half" idx="4294967295"/>
          </p:nvPr>
        </p:nvSpPr>
        <p:spPr>
          <a:xfrm>
            <a:off x="6072122" y="1524000"/>
            <a:ext cx="5502442" cy="4426507"/>
          </a:xfrm>
          <a:ln>
            <a:solidFill>
              <a:schemeClr val="bg2">
                <a:lumMod val="50000"/>
              </a:schemeClr>
            </a:solidFill>
          </a:ln>
        </p:spPr>
        <p:txBody>
          <a:bodyPr>
            <a:noAutofit/>
          </a:bodyPr>
          <a:lstStyle/>
          <a:p>
            <a:pPr marL="461963" indent="-236538">
              <a:buFont typeface="Wingdings" panose="05000000000000000000" pitchFamily="2" charset="2"/>
              <a:buChar char="§"/>
            </a:pPr>
            <a:r>
              <a:rPr lang="en-US" sz="2000" dirty="0"/>
              <a:t>Time and Effort Procedures -  “essential” ED, Cost Allocation Guide (agency specific)</a:t>
            </a:r>
          </a:p>
          <a:p>
            <a:pPr marL="461963" indent="-236538">
              <a:buFont typeface="Wingdings" panose="05000000000000000000" pitchFamily="2" charset="2"/>
              <a:buChar char="§"/>
            </a:pPr>
            <a:r>
              <a:rPr lang="en-US" sz="2000" dirty="0"/>
              <a:t>Subrecipient Monitoring Procedures – required by Compliance Supplement </a:t>
            </a:r>
          </a:p>
          <a:p>
            <a:pPr marL="461963" indent="-236538">
              <a:buFont typeface="Wingdings" panose="05000000000000000000" pitchFamily="2" charset="2"/>
              <a:buChar char="§"/>
            </a:pPr>
            <a:r>
              <a:rPr lang="en-US" sz="2000" dirty="0"/>
              <a:t>Grant Application Procedures </a:t>
            </a:r>
          </a:p>
          <a:p>
            <a:pPr marL="461963" indent="-236538">
              <a:buFont typeface="Wingdings" panose="05000000000000000000" pitchFamily="2" charset="2"/>
              <a:buChar char="§"/>
            </a:pPr>
            <a:r>
              <a:rPr lang="en-US" sz="2000" dirty="0"/>
              <a:t>Record Retention Procedures</a:t>
            </a:r>
          </a:p>
          <a:p>
            <a:pPr marL="461963" indent="-236538">
              <a:buFont typeface="Wingdings" panose="05000000000000000000" pitchFamily="2" charset="2"/>
              <a:buChar char="§"/>
            </a:pPr>
            <a:r>
              <a:rPr lang="en-US" sz="2000" dirty="0"/>
              <a:t>Audit Resolution Procedures</a:t>
            </a:r>
          </a:p>
          <a:p>
            <a:pPr marL="461963" indent="-236538">
              <a:buFont typeface="Wingdings" panose="05000000000000000000" pitchFamily="2" charset="2"/>
              <a:buChar char="§"/>
            </a:pPr>
            <a:r>
              <a:rPr lang="en-US" sz="2000" dirty="0"/>
              <a:t>Program-specific Procedures</a:t>
            </a:r>
          </a:p>
        </p:txBody>
      </p:sp>
    </p:spTree>
    <p:extLst>
      <p:ext uri="{BB962C8B-B14F-4D97-AF65-F5344CB8AC3E}">
        <p14:creationId xmlns:p14="http://schemas.microsoft.com/office/powerpoint/2010/main" val="38074048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D6CB-D71E-4159-A022-FB1BBA797457}"/>
              </a:ext>
            </a:extLst>
          </p:cNvPr>
          <p:cNvSpPr>
            <a:spLocks noGrp="1"/>
          </p:cNvSpPr>
          <p:nvPr>
            <p:ph type="title"/>
          </p:nvPr>
        </p:nvSpPr>
        <p:spPr>
          <a:xfrm>
            <a:off x="1099790" y="1122894"/>
            <a:ext cx="9931460" cy="646876"/>
          </a:xfrm>
        </p:spPr>
        <p:txBody>
          <a:bodyPr>
            <a:noAutofit/>
          </a:bodyPr>
          <a:lstStyle/>
          <a:p>
            <a:r>
              <a:rPr lang="en-US" dirty="0"/>
              <a:t>Updates needed due to pandemic?</a:t>
            </a:r>
          </a:p>
        </p:txBody>
      </p:sp>
      <p:sp>
        <p:nvSpPr>
          <p:cNvPr id="3" name="Content Placeholder 2">
            <a:extLst>
              <a:ext uri="{FF2B5EF4-FFF2-40B4-BE49-F238E27FC236}">
                <a16:creationId xmlns:a16="http://schemas.microsoft.com/office/drawing/2014/main" id="{C48937BE-A0D9-4388-A962-61A9A084D25A}"/>
              </a:ext>
            </a:extLst>
          </p:cNvPr>
          <p:cNvSpPr>
            <a:spLocks noGrp="1"/>
          </p:cNvSpPr>
          <p:nvPr>
            <p:ph idx="1"/>
          </p:nvPr>
        </p:nvSpPr>
        <p:spPr/>
        <p:txBody>
          <a:bodyPr>
            <a:normAutofit/>
          </a:bodyPr>
          <a:lstStyle/>
          <a:p>
            <a:r>
              <a:rPr lang="en-US" sz="2400" dirty="0"/>
              <a:t>Compensation / benefits procedures </a:t>
            </a:r>
          </a:p>
          <a:p>
            <a:r>
              <a:rPr lang="en-US" sz="2400" dirty="0"/>
              <a:t>Time and effort procedures</a:t>
            </a:r>
          </a:p>
          <a:p>
            <a:r>
              <a:rPr lang="en-US" sz="2400" dirty="0"/>
              <a:t>Travel reimbursements</a:t>
            </a:r>
          </a:p>
          <a:p>
            <a:r>
              <a:rPr lang="en-US" sz="2400" dirty="0"/>
              <a:t>Allowability procedures</a:t>
            </a:r>
          </a:p>
          <a:p>
            <a:r>
              <a:rPr lang="en-US" sz="2400" dirty="0"/>
              <a:t>Inventory management procedures</a:t>
            </a:r>
          </a:p>
        </p:txBody>
      </p:sp>
      <p:sp>
        <p:nvSpPr>
          <p:cNvPr id="4" name="Footer Placeholder 3">
            <a:extLst>
              <a:ext uri="{FF2B5EF4-FFF2-40B4-BE49-F238E27FC236}">
                <a16:creationId xmlns:a16="http://schemas.microsoft.com/office/drawing/2014/main" id="{40B3EBD3-E577-4AEE-B03A-D8F1E5EE70B8}"/>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5A868118-5651-418E-AE3B-A35C60522EF0}"/>
              </a:ext>
            </a:extLst>
          </p:cNvPr>
          <p:cNvSpPr>
            <a:spLocks noGrp="1"/>
          </p:cNvSpPr>
          <p:nvPr>
            <p:ph type="sldNum" sz="quarter" idx="12"/>
          </p:nvPr>
        </p:nvSpPr>
        <p:spPr/>
        <p:txBody>
          <a:bodyPr/>
          <a:lstStyle/>
          <a:p>
            <a:fld id="{B3506361-70C8-432A-93F0-141DC7F2B02C}" type="slidenum">
              <a:rPr lang="en-US" smtClean="0"/>
              <a:pPr/>
              <a:t>86</a:t>
            </a:fld>
            <a:endParaRPr lang="en-US"/>
          </a:p>
        </p:txBody>
      </p:sp>
      <p:pic>
        <p:nvPicPr>
          <p:cNvPr id="6" name="Picture 5">
            <a:extLst>
              <a:ext uri="{FF2B5EF4-FFF2-40B4-BE49-F238E27FC236}">
                <a16:creationId xmlns:a16="http://schemas.microsoft.com/office/drawing/2014/main" id="{67DD2A97-01F9-44DA-8546-B1B069552254}"/>
              </a:ext>
            </a:extLst>
          </p:cNvPr>
          <p:cNvPicPr>
            <a:picLocks noChangeAspect="1"/>
          </p:cNvPicPr>
          <p:nvPr/>
        </p:nvPicPr>
        <p:blipFill>
          <a:blip r:embed="rId2"/>
          <a:stretch>
            <a:fillRect/>
          </a:stretch>
        </p:blipFill>
        <p:spPr>
          <a:xfrm>
            <a:off x="7391400" y="2439595"/>
            <a:ext cx="4624852" cy="2589917"/>
          </a:xfrm>
          <a:prstGeom prst="rect">
            <a:avLst/>
          </a:prstGeom>
        </p:spPr>
      </p:pic>
    </p:spTree>
    <p:extLst>
      <p:ext uri="{BB962C8B-B14F-4D97-AF65-F5344CB8AC3E}">
        <p14:creationId xmlns:p14="http://schemas.microsoft.com/office/powerpoint/2010/main" val="10160066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CD2D90-34E9-4707-BFAE-4526DA55A2CC}"/>
              </a:ext>
            </a:extLst>
          </p:cNvPr>
          <p:cNvSpPr>
            <a:spLocks noGrp="1"/>
          </p:cNvSpPr>
          <p:nvPr>
            <p:ph type="title"/>
          </p:nvPr>
        </p:nvSpPr>
        <p:spPr>
          <a:xfrm>
            <a:off x="1129167" y="1756129"/>
            <a:ext cx="8619060" cy="1215671"/>
          </a:xfrm>
        </p:spPr>
        <p:txBody>
          <a:bodyPr>
            <a:normAutofit/>
          </a:bodyPr>
          <a:lstStyle/>
          <a:p>
            <a:r>
              <a:rPr lang="en-US" sz="5400" dirty="0"/>
              <a:t>Subrecipient Monitoring</a:t>
            </a:r>
          </a:p>
        </p:txBody>
      </p:sp>
      <p:sp>
        <p:nvSpPr>
          <p:cNvPr id="7" name="Text Placeholder 6">
            <a:extLst>
              <a:ext uri="{FF2B5EF4-FFF2-40B4-BE49-F238E27FC236}">
                <a16:creationId xmlns:a16="http://schemas.microsoft.com/office/drawing/2014/main" id="{1BA4E68A-64C3-43F4-9CA9-B4B4A96192F4}"/>
              </a:ext>
            </a:extLst>
          </p:cNvPr>
          <p:cNvSpPr>
            <a:spLocks noGrp="1"/>
          </p:cNvSpPr>
          <p:nvPr>
            <p:ph type="body" idx="1"/>
          </p:nvPr>
        </p:nvSpPr>
        <p:spPr>
          <a:xfrm>
            <a:off x="1129167" y="3276600"/>
            <a:ext cx="8619060" cy="1012929"/>
          </a:xfrm>
        </p:spPr>
        <p:txBody>
          <a:bodyPr>
            <a:normAutofit/>
          </a:bodyPr>
          <a:lstStyle/>
          <a:p>
            <a:r>
              <a:rPr lang="en-US" sz="2800" dirty="0"/>
              <a:t>2 </a:t>
            </a:r>
            <a:r>
              <a:rPr lang="en-US" sz="2800"/>
              <a:t>CFR 200.332</a:t>
            </a:r>
            <a:endParaRPr lang="en-US" sz="2800" dirty="0"/>
          </a:p>
        </p:txBody>
      </p:sp>
      <p:sp>
        <p:nvSpPr>
          <p:cNvPr id="4" name="Footer Placeholder 3">
            <a:extLst>
              <a:ext uri="{FF2B5EF4-FFF2-40B4-BE49-F238E27FC236}">
                <a16:creationId xmlns:a16="http://schemas.microsoft.com/office/drawing/2014/main" id="{598BD699-B6D3-47A4-84BE-90973505EB28}"/>
              </a:ext>
            </a:extLst>
          </p:cNvPr>
          <p:cNvSpPr>
            <a:spLocks noGrp="1"/>
          </p:cNvSpPr>
          <p:nvPr>
            <p:ph type="ftr" sz="quarter" idx="11"/>
          </p:nvPr>
        </p:nvSpPr>
        <p:spPr/>
        <p:txBody>
          <a:bodyPr/>
          <a:lstStyle/>
          <a:p>
            <a:r>
              <a:rPr lang="en-US" sz="1200">
                <a:solidFill>
                  <a:schemeClr val="tx1"/>
                </a:solidFill>
              </a:rPr>
              <a:t>Brustein &amp; Manasevit, PLLC © 2021. All rights reserved.</a:t>
            </a:r>
            <a:endParaRPr lang="en-US" sz="1200" dirty="0">
              <a:solidFill>
                <a:schemeClr val="tx1"/>
              </a:solidFill>
            </a:endParaRPr>
          </a:p>
        </p:txBody>
      </p:sp>
      <p:sp>
        <p:nvSpPr>
          <p:cNvPr id="5" name="Slide Number Placeholder 4">
            <a:extLst>
              <a:ext uri="{FF2B5EF4-FFF2-40B4-BE49-F238E27FC236}">
                <a16:creationId xmlns:a16="http://schemas.microsoft.com/office/drawing/2014/main" id="{8E179029-5EA4-4782-94AB-5266DA6DD85D}"/>
              </a:ext>
            </a:extLst>
          </p:cNvPr>
          <p:cNvSpPr>
            <a:spLocks noGrp="1"/>
          </p:cNvSpPr>
          <p:nvPr>
            <p:ph type="sldNum" sz="quarter" idx="12"/>
          </p:nvPr>
        </p:nvSpPr>
        <p:spPr/>
        <p:txBody>
          <a:bodyPr/>
          <a:lstStyle/>
          <a:p>
            <a:fld id="{B3506361-70C8-432A-93F0-141DC7F2B02C}" type="slidenum">
              <a:rPr lang="en-US" smtClean="0"/>
              <a:pPr/>
              <a:t>87</a:t>
            </a:fld>
            <a:endParaRPr lang="en-US"/>
          </a:p>
        </p:txBody>
      </p:sp>
      <p:pic>
        <p:nvPicPr>
          <p:cNvPr id="8" name="Picture 7">
            <a:extLst>
              <a:ext uri="{FF2B5EF4-FFF2-40B4-BE49-F238E27FC236}">
                <a16:creationId xmlns:a16="http://schemas.microsoft.com/office/drawing/2014/main" id="{4053DF1B-6B8E-43B6-90FF-F37757E5894E}"/>
              </a:ext>
            </a:extLst>
          </p:cNvPr>
          <p:cNvPicPr>
            <a:picLocks noChangeAspect="1"/>
          </p:cNvPicPr>
          <p:nvPr/>
        </p:nvPicPr>
        <p:blipFill>
          <a:blip r:embed="rId2"/>
          <a:stretch>
            <a:fillRect/>
          </a:stretch>
        </p:blipFill>
        <p:spPr>
          <a:xfrm>
            <a:off x="6781800" y="3641829"/>
            <a:ext cx="3810000" cy="1905000"/>
          </a:xfrm>
          <a:prstGeom prst="rect">
            <a:avLst/>
          </a:prstGeom>
        </p:spPr>
      </p:pic>
    </p:spTree>
    <p:extLst>
      <p:ext uri="{BB962C8B-B14F-4D97-AF65-F5344CB8AC3E}">
        <p14:creationId xmlns:p14="http://schemas.microsoft.com/office/powerpoint/2010/main" val="2034424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80590E-30B1-4FA8-8B6F-9E5E4302C9AA}"/>
              </a:ext>
            </a:extLst>
          </p:cNvPr>
          <p:cNvSpPr>
            <a:spLocks noGrp="1"/>
          </p:cNvSpPr>
          <p:nvPr>
            <p:ph type="title"/>
          </p:nvPr>
        </p:nvSpPr>
        <p:spPr>
          <a:xfrm>
            <a:off x="1088809" y="1031552"/>
            <a:ext cx="9603275" cy="859559"/>
          </a:xfrm>
        </p:spPr>
        <p:txBody>
          <a:bodyPr>
            <a:normAutofit/>
          </a:bodyPr>
          <a:lstStyle/>
          <a:p>
            <a:r>
              <a:rPr lang="en-US" dirty="0"/>
              <a:t>Pass-Through Responsibilities</a:t>
            </a:r>
          </a:p>
        </p:txBody>
      </p:sp>
      <p:sp>
        <p:nvSpPr>
          <p:cNvPr id="7" name="Content Placeholder 6">
            <a:extLst>
              <a:ext uri="{FF2B5EF4-FFF2-40B4-BE49-F238E27FC236}">
                <a16:creationId xmlns:a16="http://schemas.microsoft.com/office/drawing/2014/main" id="{3547F9D8-50F7-41E9-B462-97B46BAAFA1E}"/>
              </a:ext>
            </a:extLst>
          </p:cNvPr>
          <p:cNvSpPr>
            <a:spLocks noGrp="1"/>
          </p:cNvSpPr>
          <p:nvPr>
            <p:ph idx="1"/>
          </p:nvPr>
        </p:nvSpPr>
        <p:spPr>
          <a:xfrm>
            <a:off x="914400" y="1577430"/>
            <a:ext cx="9603275" cy="4017242"/>
          </a:xfrm>
        </p:spPr>
        <p:txBody>
          <a:bodyPr>
            <a:normAutofit/>
          </a:bodyPr>
          <a:lstStyle/>
          <a:p>
            <a:r>
              <a:rPr lang="en-US" sz="2400" dirty="0"/>
              <a:t>Contractor vs. Subrecipient (</a:t>
            </a:r>
            <a:r>
              <a:rPr lang="en-US" sz="2400" dirty="0">
                <a:solidFill>
                  <a:srgbClr val="FF0000"/>
                </a:solidFill>
              </a:rPr>
              <a:t>200.331</a:t>
            </a:r>
            <a:r>
              <a:rPr lang="en-US" sz="2400" dirty="0"/>
              <a:t>) (</a:t>
            </a:r>
            <a:r>
              <a:rPr lang="en-US" sz="2400" dirty="0">
                <a:solidFill>
                  <a:srgbClr val="FF0000"/>
                </a:solidFill>
              </a:rPr>
              <a:t>new citation</a:t>
            </a:r>
            <a:r>
              <a:rPr lang="en-US" sz="2400" dirty="0"/>
              <a:t>)</a:t>
            </a:r>
          </a:p>
          <a:p>
            <a:r>
              <a:rPr lang="en-US" sz="2400" dirty="0"/>
              <a:t>Responsibility for Subawards (</a:t>
            </a:r>
            <a:r>
              <a:rPr lang="en-US" sz="2400" dirty="0">
                <a:solidFill>
                  <a:srgbClr val="FF0000"/>
                </a:solidFill>
              </a:rPr>
              <a:t>200.332</a:t>
            </a:r>
            <a:r>
              <a:rPr lang="en-US" sz="2400" dirty="0"/>
              <a:t>) (</a:t>
            </a:r>
            <a:r>
              <a:rPr lang="en-US" sz="2400" dirty="0">
                <a:solidFill>
                  <a:srgbClr val="FF0000"/>
                </a:solidFill>
              </a:rPr>
              <a:t>new citation</a:t>
            </a:r>
            <a:r>
              <a:rPr lang="en-US" sz="2400" dirty="0"/>
              <a:t>)</a:t>
            </a:r>
          </a:p>
          <a:p>
            <a:pPr lvl="1"/>
            <a:r>
              <a:rPr lang="en-US" sz="2200" dirty="0"/>
              <a:t>Subaward Information </a:t>
            </a:r>
          </a:p>
          <a:p>
            <a:pPr lvl="1"/>
            <a:r>
              <a:rPr lang="en-US" sz="2200" dirty="0"/>
              <a:t>Evaluate Subrecipient Risk </a:t>
            </a:r>
          </a:p>
          <a:p>
            <a:pPr lvl="1"/>
            <a:r>
              <a:rPr lang="en-US" sz="2200" dirty="0"/>
              <a:t>Specific Conditions (</a:t>
            </a:r>
            <a:r>
              <a:rPr lang="en-US" sz="2200" dirty="0">
                <a:solidFill>
                  <a:srgbClr val="FF0000"/>
                </a:solidFill>
              </a:rPr>
              <a:t>200.208</a:t>
            </a:r>
            <a:r>
              <a:rPr lang="en-US" sz="2200" dirty="0"/>
              <a:t>) </a:t>
            </a:r>
          </a:p>
          <a:p>
            <a:pPr lvl="1"/>
            <a:r>
              <a:rPr lang="en-US" sz="2200" dirty="0"/>
              <a:t>Monitoring</a:t>
            </a:r>
          </a:p>
          <a:p>
            <a:pPr lvl="1"/>
            <a:r>
              <a:rPr lang="en-US" sz="2200" dirty="0"/>
              <a:t>Verify Subrecipient Has Single Audit; Management decisions</a:t>
            </a:r>
          </a:p>
          <a:p>
            <a:pPr lvl="1"/>
            <a:r>
              <a:rPr lang="en-US" sz="2200" dirty="0"/>
              <a:t>Enforcement (</a:t>
            </a:r>
            <a:r>
              <a:rPr lang="en-US" sz="2200" dirty="0">
                <a:solidFill>
                  <a:srgbClr val="FF0000"/>
                </a:solidFill>
              </a:rPr>
              <a:t>200.339</a:t>
            </a:r>
            <a:r>
              <a:rPr lang="en-US" sz="2200" dirty="0"/>
              <a:t>) (</a:t>
            </a:r>
            <a:r>
              <a:rPr lang="en-US" sz="2200" dirty="0">
                <a:solidFill>
                  <a:srgbClr val="FF0000"/>
                </a:solidFill>
              </a:rPr>
              <a:t>new citation</a:t>
            </a:r>
            <a:r>
              <a:rPr lang="en-US" sz="2200" dirty="0"/>
              <a:t>)</a:t>
            </a:r>
          </a:p>
        </p:txBody>
      </p:sp>
      <p:sp>
        <p:nvSpPr>
          <p:cNvPr id="4" name="Footer Placeholder 3">
            <a:extLst>
              <a:ext uri="{FF2B5EF4-FFF2-40B4-BE49-F238E27FC236}">
                <a16:creationId xmlns:a16="http://schemas.microsoft.com/office/drawing/2014/main" id="{74872477-230C-484F-96DD-BDAE9006FA98}"/>
              </a:ext>
            </a:extLst>
          </p:cNvPr>
          <p:cNvSpPr>
            <a:spLocks noGrp="1"/>
          </p:cNvSpPr>
          <p:nvPr>
            <p:ph type="ftr" sz="quarter" idx="11"/>
          </p:nvPr>
        </p:nvSpPr>
        <p:spPr/>
        <p:txBody>
          <a:bodyPr/>
          <a:lstStyle/>
          <a:p>
            <a:r>
              <a:rPr lang="en-US">
                <a:solidFill>
                  <a:schemeClr val="tx1"/>
                </a:solidFill>
              </a:rPr>
              <a:t>Brustein &amp; Manasevit, PLLC © 2021. All rights reserved.</a:t>
            </a:r>
            <a:endParaRPr lang="en-US" dirty="0">
              <a:solidFill>
                <a:schemeClr val="tx1"/>
              </a:solidFill>
            </a:endParaRPr>
          </a:p>
        </p:txBody>
      </p:sp>
      <p:sp>
        <p:nvSpPr>
          <p:cNvPr id="5" name="Slide Number Placeholder 4">
            <a:extLst>
              <a:ext uri="{FF2B5EF4-FFF2-40B4-BE49-F238E27FC236}">
                <a16:creationId xmlns:a16="http://schemas.microsoft.com/office/drawing/2014/main" id="{4474F40E-CEC9-4C3B-AA60-FC76F9421405}"/>
              </a:ext>
            </a:extLst>
          </p:cNvPr>
          <p:cNvSpPr>
            <a:spLocks noGrp="1"/>
          </p:cNvSpPr>
          <p:nvPr>
            <p:ph type="sldNum" sz="quarter" idx="12"/>
          </p:nvPr>
        </p:nvSpPr>
        <p:spPr/>
        <p:txBody>
          <a:bodyPr/>
          <a:lstStyle/>
          <a:p>
            <a:fld id="{5FDD7405-60FD-4A25-B3DD-05BF605EA69D}" type="slidenum">
              <a:rPr lang="en-US" smtClean="0"/>
              <a:pPr/>
              <a:t>88</a:t>
            </a:fld>
            <a:endParaRPr lang="en-US"/>
          </a:p>
        </p:txBody>
      </p:sp>
    </p:spTree>
    <p:extLst>
      <p:ext uri="{BB962C8B-B14F-4D97-AF65-F5344CB8AC3E}">
        <p14:creationId xmlns:p14="http://schemas.microsoft.com/office/powerpoint/2010/main" val="6692917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A56E-3EDF-431B-8B66-C45964EECB66}"/>
              </a:ext>
            </a:extLst>
          </p:cNvPr>
          <p:cNvSpPr>
            <a:spLocks noGrp="1"/>
          </p:cNvSpPr>
          <p:nvPr>
            <p:ph type="title"/>
          </p:nvPr>
        </p:nvSpPr>
        <p:spPr>
          <a:xfrm>
            <a:off x="1088809" y="1065593"/>
            <a:ext cx="9603275" cy="723076"/>
          </a:xfrm>
        </p:spPr>
        <p:txBody>
          <a:bodyPr/>
          <a:lstStyle/>
          <a:p>
            <a:r>
              <a:rPr lang="en-US" dirty="0"/>
              <a:t>Risk Assessments – 200.332(c); 200.208</a:t>
            </a:r>
          </a:p>
        </p:txBody>
      </p:sp>
      <p:sp>
        <p:nvSpPr>
          <p:cNvPr id="6" name="Content Placeholder 5">
            <a:extLst>
              <a:ext uri="{FF2B5EF4-FFF2-40B4-BE49-F238E27FC236}">
                <a16:creationId xmlns:a16="http://schemas.microsoft.com/office/drawing/2014/main" id="{DF0B74A4-53AB-4E0E-9B2F-7053011C700D}"/>
              </a:ext>
            </a:extLst>
          </p:cNvPr>
          <p:cNvSpPr>
            <a:spLocks noGrp="1"/>
          </p:cNvSpPr>
          <p:nvPr>
            <p:ph idx="1"/>
          </p:nvPr>
        </p:nvSpPr>
        <p:spPr>
          <a:xfrm>
            <a:off x="1095340" y="1905000"/>
            <a:ext cx="9603275" cy="4108910"/>
          </a:xfrm>
        </p:spPr>
        <p:txBody>
          <a:bodyPr>
            <a:normAutofit/>
          </a:bodyPr>
          <a:lstStyle/>
          <a:p>
            <a:r>
              <a:rPr lang="en-US" sz="2400" dirty="0"/>
              <a:t>The pass-through must evaluate subrecipient’s risk of noncompliance, risk factors may include:</a:t>
            </a:r>
          </a:p>
          <a:p>
            <a:pPr lvl="1"/>
            <a:r>
              <a:rPr lang="en-US" sz="2200" dirty="0"/>
              <a:t>Subrecipient’s prior experience with the same or similar subawards</a:t>
            </a:r>
          </a:p>
          <a:p>
            <a:pPr lvl="1"/>
            <a:r>
              <a:rPr lang="en-US" sz="2200" dirty="0"/>
              <a:t>Results of previous audits</a:t>
            </a:r>
          </a:p>
          <a:p>
            <a:pPr lvl="1"/>
            <a:r>
              <a:rPr lang="en-US" sz="2200" dirty="0"/>
              <a:t>Whether the subrecipient has new personnel or new or changes systems</a:t>
            </a:r>
          </a:p>
          <a:p>
            <a:pPr lvl="1"/>
            <a:r>
              <a:rPr lang="en-US" sz="2200" dirty="0"/>
              <a:t>The extent and results of monitoring</a:t>
            </a:r>
          </a:p>
        </p:txBody>
      </p:sp>
      <p:sp>
        <p:nvSpPr>
          <p:cNvPr id="4" name="Footer Placeholder 3">
            <a:extLst>
              <a:ext uri="{FF2B5EF4-FFF2-40B4-BE49-F238E27FC236}">
                <a16:creationId xmlns:a16="http://schemas.microsoft.com/office/drawing/2014/main" id="{1BF7F2DF-854D-470C-9F97-1FC9F2A92E2E}"/>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B6B3E0BD-D1B3-4583-A474-1E691C43EC31}"/>
              </a:ext>
            </a:extLst>
          </p:cNvPr>
          <p:cNvSpPr>
            <a:spLocks noGrp="1"/>
          </p:cNvSpPr>
          <p:nvPr>
            <p:ph type="sldNum" sz="quarter" idx="12"/>
          </p:nvPr>
        </p:nvSpPr>
        <p:spPr/>
        <p:txBody>
          <a:bodyPr/>
          <a:lstStyle/>
          <a:p>
            <a:fld id="{5FDD7405-60FD-4A25-B3DD-05BF605EA69D}" type="slidenum">
              <a:rPr lang="en-US" smtClean="0"/>
              <a:pPr/>
              <a:t>89</a:t>
            </a:fld>
            <a:endParaRPr lang="en-US"/>
          </a:p>
        </p:txBody>
      </p:sp>
    </p:spTree>
    <p:extLst>
      <p:ext uri="{BB962C8B-B14F-4D97-AF65-F5344CB8AC3E}">
        <p14:creationId xmlns:p14="http://schemas.microsoft.com/office/powerpoint/2010/main" val="336605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76C3-B57F-4D4C-BF56-D0B53A73B69D}"/>
              </a:ext>
            </a:extLst>
          </p:cNvPr>
          <p:cNvSpPr>
            <a:spLocks noGrp="1"/>
          </p:cNvSpPr>
          <p:nvPr>
            <p:ph type="title"/>
          </p:nvPr>
        </p:nvSpPr>
        <p:spPr/>
        <p:txBody>
          <a:bodyPr/>
          <a:lstStyle/>
          <a:p>
            <a:r>
              <a:rPr lang="en-US" dirty="0"/>
              <a:t>Uses of FRL Data in ESEA</a:t>
            </a:r>
          </a:p>
        </p:txBody>
      </p:sp>
      <p:sp>
        <p:nvSpPr>
          <p:cNvPr id="3" name="Content Placeholder 2">
            <a:extLst>
              <a:ext uri="{FF2B5EF4-FFF2-40B4-BE49-F238E27FC236}">
                <a16:creationId xmlns:a16="http://schemas.microsoft.com/office/drawing/2014/main" id="{D648CFFD-5E6C-49E7-89B8-121A2B09D2DE}"/>
              </a:ext>
            </a:extLst>
          </p:cNvPr>
          <p:cNvSpPr>
            <a:spLocks noGrp="1"/>
          </p:cNvSpPr>
          <p:nvPr>
            <p:ph idx="1"/>
          </p:nvPr>
        </p:nvSpPr>
        <p:spPr>
          <a:xfrm>
            <a:off x="762000" y="1828800"/>
            <a:ext cx="10972800" cy="4495799"/>
          </a:xfrm>
        </p:spPr>
        <p:txBody>
          <a:bodyPr>
            <a:normAutofit fontScale="47500" lnSpcReduction="20000"/>
          </a:bodyPr>
          <a:lstStyle/>
          <a:p>
            <a:r>
              <a:rPr lang="en-US" sz="4400" dirty="0"/>
              <a:t>Title I formula for “special LEA” (census data not available): optional (ESEA sections 1124(c)(1)-(2), 1124A(a)(1), 1125(a)(1), and 1125A(c))</a:t>
            </a:r>
          </a:p>
          <a:p>
            <a:r>
              <a:rPr lang="en-US" sz="4400" dirty="0"/>
              <a:t>Title I within-State allocations for small LEAs with approval from ED (ESEA sections 1124(a)(2)(B), 1124A(a)(4), 1125(d))</a:t>
            </a:r>
          </a:p>
          <a:p>
            <a:r>
              <a:rPr lang="en-US" sz="4400" dirty="0"/>
              <a:t>Title I rank and serve (ESEA section 1113(a)(5)(a))</a:t>
            </a:r>
          </a:p>
          <a:p>
            <a:r>
              <a:rPr lang="en-US" sz="4400" dirty="0"/>
              <a:t>Equitable services option for calculating income level (ESEA Section 1117(c)(1))</a:t>
            </a:r>
          </a:p>
          <a:p>
            <a:r>
              <a:rPr lang="en-US" sz="4400" dirty="0"/>
              <a:t>Title I reporting on accountability by subgroup (ESEA section 1111(b)(2)(B)(xi), (c), and (h))</a:t>
            </a:r>
          </a:p>
          <a:p>
            <a:r>
              <a:rPr lang="en-US" sz="4400" dirty="0"/>
              <a:t>Title II allocations for special LEAs (ESEA section 2102(a)(2)(B))</a:t>
            </a:r>
          </a:p>
          <a:p>
            <a:r>
              <a:rPr lang="en-US" sz="4400" dirty="0"/>
              <a:t>RLIS option for alternate poverty data (ESEA section 5221(b)(1))(in phase-out)</a:t>
            </a:r>
          </a:p>
          <a:p>
            <a:endParaRPr lang="en-US" dirty="0"/>
          </a:p>
        </p:txBody>
      </p:sp>
      <p:sp>
        <p:nvSpPr>
          <p:cNvPr id="4" name="Footer Placeholder 3">
            <a:extLst>
              <a:ext uri="{FF2B5EF4-FFF2-40B4-BE49-F238E27FC236}">
                <a16:creationId xmlns:a16="http://schemas.microsoft.com/office/drawing/2014/main" id="{D5207C40-A885-4DF0-8893-BF4634DC29E8}"/>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89499693-AE19-4BBB-A0F9-A1390CBC001A}"/>
              </a:ext>
            </a:extLst>
          </p:cNvPr>
          <p:cNvSpPr>
            <a:spLocks noGrp="1"/>
          </p:cNvSpPr>
          <p:nvPr>
            <p:ph type="sldNum" sz="quarter" idx="12"/>
          </p:nvPr>
        </p:nvSpPr>
        <p:spPr/>
        <p:txBody>
          <a:bodyPr/>
          <a:lstStyle/>
          <a:p>
            <a:fld id="{B3506361-70C8-432A-93F0-141DC7F2B02C}" type="slidenum">
              <a:rPr lang="en-US" smtClean="0"/>
              <a:pPr/>
              <a:t>9</a:t>
            </a:fld>
            <a:endParaRPr lang="en-US"/>
          </a:p>
        </p:txBody>
      </p:sp>
    </p:spTree>
    <p:extLst>
      <p:ext uri="{BB962C8B-B14F-4D97-AF65-F5344CB8AC3E}">
        <p14:creationId xmlns:p14="http://schemas.microsoft.com/office/powerpoint/2010/main" val="1723918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F0D3-9EDE-4959-BFDB-4D57418E2ED8}"/>
              </a:ext>
            </a:extLst>
          </p:cNvPr>
          <p:cNvSpPr>
            <a:spLocks noGrp="1"/>
          </p:cNvSpPr>
          <p:nvPr>
            <p:ph type="title"/>
          </p:nvPr>
        </p:nvSpPr>
        <p:spPr>
          <a:xfrm>
            <a:off x="1117111" y="1068217"/>
            <a:ext cx="9603275" cy="646876"/>
          </a:xfrm>
        </p:spPr>
        <p:txBody>
          <a:bodyPr/>
          <a:lstStyle/>
          <a:p>
            <a:r>
              <a:rPr lang="en-US" b="1" dirty="0">
                <a:solidFill>
                  <a:srgbClr val="FF0000"/>
                </a:solidFill>
              </a:rPr>
              <a:t>OMB change</a:t>
            </a:r>
          </a:p>
        </p:txBody>
      </p:sp>
      <p:sp>
        <p:nvSpPr>
          <p:cNvPr id="3" name="Content Placeholder 2">
            <a:extLst>
              <a:ext uri="{FF2B5EF4-FFF2-40B4-BE49-F238E27FC236}">
                <a16:creationId xmlns:a16="http://schemas.microsoft.com/office/drawing/2014/main" id="{97758C30-FE41-43A2-8006-749EFEE1412E}"/>
              </a:ext>
            </a:extLst>
          </p:cNvPr>
          <p:cNvSpPr>
            <a:spLocks noGrp="1"/>
          </p:cNvSpPr>
          <p:nvPr>
            <p:ph idx="1"/>
          </p:nvPr>
        </p:nvSpPr>
        <p:spPr>
          <a:xfrm>
            <a:off x="1130270" y="1905000"/>
            <a:ext cx="9603275" cy="3561345"/>
          </a:xfrm>
        </p:spPr>
        <p:txBody>
          <a:bodyPr>
            <a:normAutofit/>
          </a:bodyPr>
          <a:lstStyle/>
          <a:p>
            <a:pPr marL="0" indent="0">
              <a:buNone/>
            </a:pPr>
            <a:r>
              <a:rPr lang="en-US" sz="2800" dirty="0"/>
              <a:t>Risk-based specific conditions: federal agencies or pass-through entities may </a:t>
            </a:r>
            <a:r>
              <a:rPr lang="en-US" sz="2800" dirty="0">
                <a:solidFill>
                  <a:srgbClr val="FF0000"/>
                </a:solidFill>
              </a:rPr>
              <a:t>adjust requirements/ grant conditions </a:t>
            </a:r>
            <a:r>
              <a:rPr lang="en-US" sz="2800" dirty="0"/>
              <a:t>as needed.</a:t>
            </a:r>
          </a:p>
          <a:p>
            <a:pPr lvl="1"/>
            <a:r>
              <a:rPr lang="en-US" sz="2400" dirty="0"/>
              <a:t>2 CFR 200.208 (previously 200.207)</a:t>
            </a:r>
          </a:p>
        </p:txBody>
      </p:sp>
      <p:sp>
        <p:nvSpPr>
          <p:cNvPr id="5" name="Footer Placeholder 4">
            <a:extLst>
              <a:ext uri="{FF2B5EF4-FFF2-40B4-BE49-F238E27FC236}">
                <a16:creationId xmlns:a16="http://schemas.microsoft.com/office/drawing/2014/main" id="{EBF1AB7F-4430-4C43-9043-5DD069802D33}"/>
              </a:ext>
            </a:extLst>
          </p:cNvPr>
          <p:cNvSpPr>
            <a:spLocks noGrp="1"/>
          </p:cNvSpPr>
          <p:nvPr>
            <p:ph type="ftr" sz="quarter" idx="11"/>
          </p:nvPr>
        </p:nvSpPr>
        <p:spPr/>
        <p:txBody>
          <a:bodyPr/>
          <a:lstStyle/>
          <a:p>
            <a:pPr defTabSz="609585"/>
            <a:r>
              <a:rPr lang="en-US"/>
              <a:t>Brustein &amp; Manasevit, PLLC © 2021. All rights reserved.</a:t>
            </a:r>
            <a:endParaRPr lang="en-US" dirty="0">
              <a:solidFill>
                <a:srgbClr val="000000">
                  <a:alpha val="70000"/>
                </a:srgbClr>
              </a:solidFill>
            </a:endParaRPr>
          </a:p>
        </p:txBody>
      </p:sp>
      <p:sp>
        <p:nvSpPr>
          <p:cNvPr id="4" name="Slide Number Placeholder 3">
            <a:extLst>
              <a:ext uri="{FF2B5EF4-FFF2-40B4-BE49-F238E27FC236}">
                <a16:creationId xmlns:a16="http://schemas.microsoft.com/office/drawing/2014/main" id="{A42C0133-57E6-41AC-8E86-786DFC79EBF0}"/>
              </a:ext>
            </a:extLst>
          </p:cNvPr>
          <p:cNvSpPr>
            <a:spLocks noGrp="1"/>
          </p:cNvSpPr>
          <p:nvPr>
            <p:ph type="sldNum" sz="quarter" idx="12"/>
          </p:nvPr>
        </p:nvSpPr>
        <p:spPr/>
        <p:txBody>
          <a:bodyPr/>
          <a:lstStyle/>
          <a:p>
            <a:pPr defTabSz="609585"/>
            <a:fld id="{6D22F896-40B5-4ADD-8801-0D06FADFA095}" type="slidenum">
              <a:rPr lang="en-US">
                <a:latin typeface="Gill Sans MT" panose="020B0502020104020203"/>
              </a:rPr>
              <a:pPr defTabSz="609585"/>
              <a:t>90</a:t>
            </a:fld>
            <a:endParaRPr lang="en-US" dirty="0">
              <a:latin typeface="Gill Sans MT" panose="020B0502020104020203"/>
            </a:endParaRPr>
          </a:p>
        </p:txBody>
      </p:sp>
    </p:spTree>
    <p:extLst>
      <p:ext uri="{BB962C8B-B14F-4D97-AF65-F5344CB8AC3E}">
        <p14:creationId xmlns:p14="http://schemas.microsoft.com/office/powerpoint/2010/main" val="3203750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F0D3-9EDE-4959-BFDB-4D57418E2ED8}"/>
              </a:ext>
            </a:extLst>
          </p:cNvPr>
          <p:cNvSpPr>
            <a:spLocks noGrp="1"/>
          </p:cNvSpPr>
          <p:nvPr>
            <p:ph type="title"/>
          </p:nvPr>
        </p:nvSpPr>
        <p:spPr>
          <a:xfrm>
            <a:off x="1125820" y="1029900"/>
            <a:ext cx="9603275" cy="636107"/>
          </a:xfrm>
        </p:spPr>
        <p:txBody>
          <a:bodyPr>
            <a:normAutofit/>
          </a:bodyPr>
          <a:lstStyle/>
          <a:p>
            <a:r>
              <a:rPr lang="en-US" b="1" dirty="0">
                <a:solidFill>
                  <a:srgbClr val="FF0000"/>
                </a:solidFill>
              </a:rPr>
              <a:t>Less restrictive requirements?</a:t>
            </a:r>
          </a:p>
        </p:txBody>
      </p:sp>
      <p:sp>
        <p:nvSpPr>
          <p:cNvPr id="3" name="Content Placeholder 2">
            <a:extLst>
              <a:ext uri="{FF2B5EF4-FFF2-40B4-BE49-F238E27FC236}">
                <a16:creationId xmlns:a16="http://schemas.microsoft.com/office/drawing/2014/main" id="{97758C30-FE41-43A2-8006-749EFEE1412E}"/>
              </a:ext>
            </a:extLst>
          </p:cNvPr>
          <p:cNvSpPr>
            <a:spLocks noGrp="1"/>
          </p:cNvSpPr>
          <p:nvPr>
            <p:ph idx="1"/>
          </p:nvPr>
        </p:nvSpPr>
        <p:spPr>
          <a:xfrm>
            <a:off x="938093" y="1784781"/>
            <a:ext cx="9603275" cy="3720552"/>
          </a:xfrm>
        </p:spPr>
        <p:txBody>
          <a:bodyPr>
            <a:normAutofit lnSpcReduction="10000"/>
          </a:bodyPr>
          <a:lstStyle/>
          <a:p>
            <a:pPr marL="228594" lvl="1" indent="0">
              <a:buNone/>
            </a:pPr>
            <a:r>
              <a:rPr lang="en-US" sz="2400" dirty="0"/>
              <a:t>Initial proposed language indicated agencies could impose “less restrictive requirements” based on risk. After comments, changed to “adjust requirements”</a:t>
            </a:r>
          </a:p>
          <a:p>
            <a:pPr marL="685794" lvl="1" indent="-457200"/>
            <a:r>
              <a:rPr lang="en-US" sz="2400" dirty="0"/>
              <a:t>Permit advance payments</a:t>
            </a:r>
          </a:p>
          <a:p>
            <a:pPr marL="685794" lvl="1" indent="-457200"/>
            <a:r>
              <a:rPr lang="en-US" sz="2400" dirty="0"/>
              <a:t>Less evidence requested on implementation</a:t>
            </a:r>
          </a:p>
          <a:p>
            <a:pPr marL="685794" lvl="1" indent="-457200"/>
            <a:r>
              <a:rPr lang="en-US" sz="2400" dirty="0"/>
              <a:t>Less frequent reporting</a:t>
            </a:r>
          </a:p>
          <a:p>
            <a:pPr marL="685794" lvl="1" indent="-457200"/>
            <a:r>
              <a:rPr lang="en-US" sz="2400" dirty="0"/>
              <a:t>Less monitoring</a:t>
            </a:r>
          </a:p>
          <a:p>
            <a:pPr marL="685794" lvl="1" indent="-457200"/>
            <a:r>
              <a:rPr lang="en-US" sz="2400" dirty="0"/>
              <a:t>Do not require prior approvals</a:t>
            </a:r>
          </a:p>
        </p:txBody>
      </p:sp>
      <p:sp>
        <p:nvSpPr>
          <p:cNvPr id="4" name="Slide Number Placeholder 3">
            <a:extLst>
              <a:ext uri="{FF2B5EF4-FFF2-40B4-BE49-F238E27FC236}">
                <a16:creationId xmlns:a16="http://schemas.microsoft.com/office/drawing/2014/main" id="{A42C0133-57E6-41AC-8E86-786DFC79EBF0}"/>
              </a:ext>
            </a:extLst>
          </p:cNvPr>
          <p:cNvSpPr>
            <a:spLocks noGrp="1"/>
          </p:cNvSpPr>
          <p:nvPr>
            <p:ph type="sldNum" sz="quarter" idx="12"/>
          </p:nvPr>
        </p:nvSpPr>
        <p:spPr/>
        <p:txBody>
          <a:bodyPr/>
          <a:lstStyle/>
          <a:p>
            <a:pPr defTabSz="609585"/>
            <a:fld id="{6D22F896-40B5-4ADD-8801-0D06FADFA095}" type="slidenum">
              <a:rPr lang="en-US">
                <a:latin typeface="Gill Sans MT" panose="020B0502020104020203"/>
              </a:rPr>
              <a:pPr defTabSz="609585"/>
              <a:t>91</a:t>
            </a:fld>
            <a:endParaRPr lang="en-US" dirty="0">
              <a:latin typeface="Gill Sans MT" panose="020B0502020104020203"/>
            </a:endParaRPr>
          </a:p>
        </p:txBody>
      </p:sp>
      <p:pic>
        <p:nvPicPr>
          <p:cNvPr id="6" name="Picture 5">
            <a:extLst>
              <a:ext uri="{FF2B5EF4-FFF2-40B4-BE49-F238E27FC236}">
                <a16:creationId xmlns:a16="http://schemas.microsoft.com/office/drawing/2014/main" id="{522C3C07-1002-4E7E-B9E0-832A15A25AF8}"/>
              </a:ext>
            </a:extLst>
          </p:cNvPr>
          <p:cNvPicPr>
            <a:picLocks noChangeAspect="1"/>
          </p:cNvPicPr>
          <p:nvPr/>
        </p:nvPicPr>
        <p:blipFill>
          <a:blip r:embed="rId2"/>
          <a:stretch>
            <a:fillRect/>
          </a:stretch>
        </p:blipFill>
        <p:spPr>
          <a:xfrm>
            <a:off x="7106755" y="4221089"/>
            <a:ext cx="4325743" cy="2430517"/>
          </a:xfrm>
          <a:prstGeom prst="rect">
            <a:avLst/>
          </a:prstGeom>
        </p:spPr>
      </p:pic>
      <p:sp>
        <p:nvSpPr>
          <p:cNvPr id="5" name="Footer Placeholder 4">
            <a:extLst>
              <a:ext uri="{FF2B5EF4-FFF2-40B4-BE49-F238E27FC236}">
                <a16:creationId xmlns:a16="http://schemas.microsoft.com/office/drawing/2014/main" id="{2657851F-45F1-478D-AC78-04A5A00F70E1}"/>
              </a:ext>
            </a:extLst>
          </p:cNvPr>
          <p:cNvSpPr>
            <a:spLocks noGrp="1"/>
          </p:cNvSpPr>
          <p:nvPr>
            <p:ph type="ftr" sz="quarter" idx="11"/>
          </p:nvPr>
        </p:nvSpPr>
        <p:spPr/>
        <p:txBody>
          <a:bodyPr/>
          <a:lstStyle/>
          <a:p>
            <a:pPr defTabSz="609585"/>
            <a:r>
              <a:rPr lang="en-US">
                <a:solidFill>
                  <a:schemeClr val="tx1">
                    <a:alpha val="70000"/>
                  </a:schemeClr>
                </a:solidFill>
              </a:rPr>
              <a:t>Brustein &amp; Manasevit, PLLC © 2021. All rights reserved.</a:t>
            </a:r>
            <a:endParaRPr lang="en-US" dirty="0">
              <a:solidFill>
                <a:schemeClr val="tx1">
                  <a:alpha val="70000"/>
                </a:schemeClr>
              </a:solidFill>
            </a:endParaRPr>
          </a:p>
        </p:txBody>
      </p:sp>
    </p:spTree>
    <p:extLst>
      <p:ext uri="{BB962C8B-B14F-4D97-AF65-F5344CB8AC3E}">
        <p14:creationId xmlns:p14="http://schemas.microsoft.com/office/powerpoint/2010/main" val="12583733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7E29-93A8-4467-BD8F-2AD355D9C2F6}"/>
              </a:ext>
            </a:extLst>
          </p:cNvPr>
          <p:cNvSpPr>
            <a:spLocks noGrp="1"/>
          </p:cNvSpPr>
          <p:nvPr>
            <p:ph type="title"/>
          </p:nvPr>
        </p:nvSpPr>
        <p:spPr/>
        <p:txBody>
          <a:bodyPr/>
          <a:lstStyle/>
          <a:p>
            <a:r>
              <a:rPr lang="en-US" dirty="0"/>
              <a:t>Management decisions, 200.332(d)</a:t>
            </a:r>
          </a:p>
        </p:txBody>
      </p:sp>
      <p:sp>
        <p:nvSpPr>
          <p:cNvPr id="3" name="Content Placeholder 2">
            <a:extLst>
              <a:ext uri="{FF2B5EF4-FFF2-40B4-BE49-F238E27FC236}">
                <a16:creationId xmlns:a16="http://schemas.microsoft.com/office/drawing/2014/main" id="{7BD4B267-C960-41BA-AADF-5EF21B7F98E5}"/>
              </a:ext>
            </a:extLst>
          </p:cNvPr>
          <p:cNvSpPr>
            <a:spLocks noGrp="1"/>
          </p:cNvSpPr>
          <p:nvPr>
            <p:ph idx="1"/>
          </p:nvPr>
        </p:nvSpPr>
        <p:spPr>
          <a:xfrm>
            <a:off x="1130270" y="2171768"/>
            <a:ext cx="9603275" cy="3732907"/>
          </a:xfrm>
        </p:spPr>
        <p:txBody>
          <a:bodyPr>
            <a:normAutofit/>
          </a:bodyPr>
          <a:lstStyle/>
          <a:p>
            <a:r>
              <a:rPr lang="en-US" sz="2200" dirty="0"/>
              <a:t>Issue management decision only for </a:t>
            </a:r>
            <a:r>
              <a:rPr lang="en-US" sz="2200" b="1" dirty="0">
                <a:solidFill>
                  <a:srgbClr val="FF0000"/>
                </a:solidFill>
              </a:rPr>
              <a:t>applicable</a:t>
            </a:r>
            <a:r>
              <a:rPr lang="en-US" sz="2200" dirty="0"/>
              <a:t> audit finding pertaining to the subaward from the pass-through entity</a:t>
            </a:r>
          </a:p>
          <a:p>
            <a:r>
              <a:rPr lang="en-US" sz="2200" dirty="0"/>
              <a:t>Pass-through is responsible only for </a:t>
            </a:r>
            <a:r>
              <a:rPr lang="en-US" sz="2200" b="1" dirty="0">
                <a:solidFill>
                  <a:srgbClr val="FF0000"/>
                </a:solidFill>
              </a:rPr>
              <a:t>non-systemic audit findings</a:t>
            </a:r>
            <a:endParaRPr lang="en-US" sz="2200" dirty="0"/>
          </a:p>
          <a:p>
            <a:pPr lvl="1"/>
            <a:r>
              <a:rPr lang="en-US" sz="2000" dirty="0">
                <a:solidFill>
                  <a:srgbClr val="FF0000"/>
                </a:solidFill>
              </a:rPr>
              <a:t>Audit follow-up and management decisions for systemic issues responsibility of the “auditors and cognizant agency”</a:t>
            </a:r>
          </a:p>
          <a:p>
            <a:pPr lvl="1"/>
            <a:r>
              <a:rPr lang="en-US" sz="2000" dirty="0">
                <a:solidFill>
                  <a:srgbClr val="FF0000"/>
                </a:solidFill>
              </a:rPr>
              <a:t>Pass-through still must “manage risk through ongoing subaward monitoring,” including follow-up on finding specifically related to the subaward</a:t>
            </a:r>
          </a:p>
        </p:txBody>
      </p:sp>
      <p:sp>
        <p:nvSpPr>
          <p:cNvPr id="4" name="Footer Placeholder 3">
            <a:extLst>
              <a:ext uri="{FF2B5EF4-FFF2-40B4-BE49-F238E27FC236}">
                <a16:creationId xmlns:a16="http://schemas.microsoft.com/office/drawing/2014/main" id="{C4491B5F-678C-437C-A55B-0AB59E605C07}"/>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5863D277-AE23-4FE5-A27B-7A1C7B4072C4}"/>
              </a:ext>
            </a:extLst>
          </p:cNvPr>
          <p:cNvSpPr>
            <a:spLocks noGrp="1"/>
          </p:cNvSpPr>
          <p:nvPr>
            <p:ph type="sldNum" sz="quarter" idx="12"/>
          </p:nvPr>
        </p:nvSpPr>
        <p:spPr/>
        <p:txBody>
          <a:bodyPr/>
          <a:lstStyle/>
          <a:p>
            <a:fld id="{B3506361-70C8-432A-93F0-141DC7F2B02C}" type="slidenum">
              <a:rPr lang="en-US" smtClean="0"/>
              <a:pPr/>
              <a:t>92</a:t>
            </a:fld>
            <a:endParaRPr lang="en-US"/>
          </a:p>
        </p:txBody>
      </p:sp>
    </p:spTree>
    <p:extLst>
      <p:ext uri="{BB962C8B-B14F-4D97-AF65-F5344CB8AC3E}">
        <p14:creationId xmlns:p14="http://schemas.microsoft.com/office/powerpoint/2010/main" val="10544036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0578-0A45-44E4-95B0-197EA8B7B777}"/>
              </a:ext>
            </a:extLst>
          </p:cNvPr>
          <p:cNvSpPr>
            <a:spLocks noGrp="1"/>
          </p:cNvSpPr>
          <p:nvPr>
            <p:ph type="title"/>
          </p:nvPr>
        </p:nvSpPr>
        <p:spPr/>
        <p:txBody>
          <a:bodyPr/>
          <a:lstStyle/>
          <a:p>
            <a:r>
              <a:rPr lang="en-US" dirty="0"/>
              <a:t>CARES Act / CRRSA Act</a:t>
            </a:r>
          </a:p>
        </p:txBody>
      </p:sp>
      <p:sp>
        <p:nvSpPr>
          <p:cNvPr id="3" name="Text Placeholder 2">
            <a:extLst>
              <a:ext uri="{FF2B5EF4-FFF2-40B4-BE49-F238E27FC236}">
                <a16:creationId xmlns:a16="http://schemas.microsoft.com/office/drawing/2014/main" id="{3247492A-3B91-45FB-B69C-4085870BCC34}"/>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01A9B49-62AB-4032-BB75-80BAA0EE1E78}"/>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B9128B8A-7B45-4D03-9471-F725A5D2637B}"/>
              </a:ext>
            </a:extLst>
          </p:cNvPr>
          <p:cNvSpPr>
            <a:spLocks noGrp="1"/>
          </p:cNvSpPr>
          <p:nvPr>
            <p:ph type="sldNum" sz="quarter" idx="12"/>
          </p:nvPr>
        </p:nvSpPr>
        <p:spPr/>
        <p:txBody>
          <a:bodyPr/>
          <a:lstStyle/>
          <a:p>
            <a:fld id="{5FDD7405-60FD-4A25-B3DD-05BF605EA69D}" type="slidenum">
              <a:rPr lang="en-US" smtClean="0"/>
              <a:pPr/>
              <a:t>93</a:t>
            </a:fld>
            <a:endParaRPr lang="en-US"/>
          </a:p>
        </p:txBody>
      </p:sp>
    </p:spTree>
    <p:extLst>
      <p:ext uri="{BB962C8B-B14F-4D97-AF65-F5344CB8AC3E}">
        <p14:creationId xmlns:p14="http://schemas.microsoft.com/office/powerpoint/2010/main" val="25773857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F3CB7A-66DD-402E-BB77-EF86705BD327}"/>
              </a:ext>
            </a:extLst>
          </p:cNvPr>
          <p:cNvSpPr>
            <a:spLocks noGrp="1"/>
          </p:cNvSpPr>
          <p:nvPr>
            <p:ph type="title"/>
          </p:nvPr>
        </p:nvSpPr>
        <p:spPr/>
        <p:txBody>
          <a:bodyPr>
            <a:normAutofit/>
          </a:bodyPr>
          <a:lstStyle/>
          <a:p>
            <a:r>
              <a:rPr lang="en-US" sz="4800" dirty="0"/>
              <a:t>CARES Act</a:t>
            </a:r>
          </a:p>
        </p:txBody>
      </p:sp>
      <p:sp>
        <p:nvSpPr>
          <p:cNvPr id="7" name="Text Placeholder 6">
            <a:extLst>
              <a:ext uri="{FF2B5EF4-FFF2-40B4-BE49-F238E27FC236}">
                <a16:creationId xmlns:a16="http://schemas.microsoft.com/office/drawing/2014/main" id="{43C96F69-518E-4211-B7F9-39CE961D903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76C20422-3BFC-4B1C-8194-8EF66942A955}"/>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F8B2F196-AF06-4256-9AFC-970069E2895B}"/>
              </a:ext>
            </a:extLst>
          </p:cNvPr>
          <p:cNvSpPr>
            <a:spLocks noGrp="1"/>
          </p:cNvSpPr>
          <p:nvPr>
            <p:ph type="sldNum" sz="quarter" idx="12"/>
          </p:nvPr>
        </p:nvSpPr>
        <p:spPr/>
        <p:txBody>
          <a:bodyPr/>
          <a:lstStyle/>
          <a:p>
            <a:fld id="{B3506361-70C8-432A-93F0-141DC7F2B02C}" type="slidenum">
              <a:rPr lang="en-US" smtClean="0"/>
              <a:pPr/>
              <a:t>94</a:t>
            </a:fld>
            <a:endParaRPr lang="en-US"/>
          </a:p>
        </p:txBody>
      </p:sp>
      <p:pic>
        <p:nvPicPr>
          <p:cNvPr id="2" name="Picture 1">
            <a:extLst>
              <a:ext uri="{FF2B5EF4-FFF2-40B4-BE49-F238E27FC236}">
                <a16:creationId xmlns:a16="http://schemas.microsoft.com/office/drawing/2014/main" id="{DB565A3A-3DC5-4FDE-8E32-1235A4F201FF}"/>
              </a:ext>
            </a:extLst>
          </p:cNvPr>
          <p:cNvPicPr>
            <a:picLocks noChangeAspect="1"/>
          </p:cNvPicPr>
          <p:nvPr/>
        </p:nvPicPr>
        <p:blipFill>
          <a:blip r:embed="rId2"/>
          <a:stretch>
            <a:fillRect/>
          </a:stretch>
        </p:blipFill>
        <p:spPr>
          <a:xfrm>
            <a:off x="5533674" y="1422895"/>
            <a:ext cx="5553543" cy="3417565"/>
          </a:xfrm>
          <a:prstGeom prst="rect">
            <a:avLst/>
          </a:prstGeom>
        </p:spPr>
      </p:pic>
    </p:spTree>
    <p:extLst>
      <p:ext uri="{BB962C8B-B14F-4D97-AF65-F5344CB8AC3E}">
        <p14:creationId xmlns:p14="http://schemas.microsoft.com/office/powerpoint/2010/main" val="35817044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ECA8-7397-423E-B281-E25DA99BC2DE}"/>
              </a:ext>
            </a:extLst>
          </p:cNvPr>
          <p:cNvSpPr>
            <a:spLocks noGrp="1"/>
          </p:cNvSpPr>
          <p:nvPr>
            <p:ph type="title"/>
          </p:nvPr>
        </p:nvSpPr>
        <p:spPr/>
        <p:txBody>
          <a:bodyPr/>
          <a:lstStyle/>
          <a:p>
            <a:r>
              <a:rPr lang="en-US" dirty="0"/>
              <a:t>The Funding Streams:</a:t>
            </a:r>
          </a:p>
        </p:txBody>
      </p:sp>
      <p:sp>
        <p:nvSpPr>
          <p:cNvPr id="3" name="Content Placeholder 2">
            <a:extLst>
              <a:ext uri="{FF2B5EF4-FFF2-40B4-BE49-F238E27FC236}">
                <a16:creationId xmlns:a16="http://schemas.microsoft.com/office/drawing/2014/main" id="{4A2EF9F4-173D-4B2C-86F5-E0FE9073515B}"/>
              </a:ext>
            </a:extLst>
          </p:cNvPr>
          <p:cNvSpPr>
            <a:spLocks noGrp="1"/>
          </p:cNvSpPr>
          <p:nvPr>
            <p:ph idx="1"/>
          </p:nvPr>
        </p:nvSpPr>
        <p:spPr>
          <a:xfrm>
            <a:off x="1130270" y="2002559"/>
            <a:ext cx="9603275" cy="3463786"/>
          </a:xfrm>
        </p:spPr>
        <p:txBody>
          <a:bodyPr/>
          <a:lstStyle/>
          <a:p>
            <a:r>
              <a:rPr lang="en-US" sz="2400" dirty="0"/>
              <a:t>Coronavirus Relief Fund (CRF)</a:t>
            </a:r>
          </a:p>
          <a:p>
            <a:r>
              <a:rPr lang="en-US" sz="2400" dirty="0"/>
              <a:t>Governor’s Emergency Education Relief Fund (GEER 1)</a:t>
            </a:r>
          </a:p>
          <a:p>
            <a:r>
              <a:rPr lang="en-US" sz="2400" dirty="0"/>
              <a:t>Elementary and Secondary School Education Relief Fund (ESSER 1)</a:t>
            </a:r>
          </a:p>
          <a:p>
            <a:r>
              <a:rPr lang="en-US" sz="2400" i="1" dirty="0"/>
              <a:t>Higher Education Emergency Relief Fund (HEERF)</a:t>
            </a:r>
          </a:p>
          <a:p>
            <a:endParaRPr lang="en-US" i="1" dirty="0"/>
          </a:p>
        </p:txBody>
      </p:sp>
      <p:sp>
        <p:nvSpPr>
          <p:cNvPr id="4" name="Footer Placeholder 3">
            <a:extLst>
              <a:ext uri="{FF2B5EF4-FFF2-40B4-BE49-F238E27FC236}">
                <a16:creationId xmlns:a16="http://schemas.microsoft.com/office/drawing/2014/main" id="{DA3063CD-267E-4B05-974A-A87844A6F08A}"/>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FD338FD5-7594-499A-891D-1643176AD7FE}"/>
              </a:ext>
            </a:extLst>
          </p:cNvPr>
          <p:cNvSpPr>
            <a:spLocks noGrp="1"/>
          </p:cNvSpPr>
          <p:nvPr>
            <p:ph type="sldNum" sz="quarter" idx="12"/>
          </p:nvPr>
        </p:nvSpPr>
        <p:spPr/>
        <p:txBody>
          <a:bodyPr/>
          <a:lstStyle/>
          <a:p>
            <a:fld id="{B3506361-70C8-432A-93F0-141DC7F2B02C}" type="slidenum">
              <a:rPr lang="en-US" smtClean="0"/>
              <a:pPr/>
              <a:t>95</a:t>
            </a:fld>
            <a:endParaRPr lang="en-US"/>
          </a:p>
        </p:txBody>
      </p:sp>
    </p:spTree>
    <p:extLst>
      <p:ext uri="{BB962C8B-B14F-4D97-AF65-F5344CB8AC3E}">
        <p14:creationId xmlns:p14="http://schemas.microsoft.com/office/powerpoint/2010/main" val="37637926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F9CE-975F-4CB5-B9E2-4168D6023FFC}"/>
              </a:ext>
            </a:extLst>
          </p:cNvPr>
          <p:cNvSpPr>
            <a:spLocks noGrp="1"/>
          </p:cNvSpPr>
          <p:nvPr>
            <p:ph type="title"/>
          </p:nvPr>
        </p:nvSpPr>
        <p:spPr/>
        <p:txBody>
          <a:bodyPr/>
          <a:lstStyle/>
          <a:p>
            <a:r>
              <a:rPr lang="en-US" sz="3200" dirty="0"/>
              <a:t>What is the CARES Act Coronavirus Relief Fund (CRF)?</a:t>
            </a:r>
            <a:endParaRPr lang="en-US" dirty="0"/>
          </a:p>
        </p:txBody>
      </p:sp>
      <p:sp>
        <p:nvSpPr>
          <p:cNvPr id="3" name="Content Placeholder 2">
            <a:extLst>
              <a:ext uri="{FF2B5EF4-FFF2-40B4-BE49-F238E27FC236}">
                <a16:creationId xmlns:a16="http://schemas.microsoft.com/office/drawing/2014/main" id="{65C9392C-7381-4427-AD1A-C4A3BA00F0FE}"/>
              </a:ext>
            </a:extLst>
          </p:cNvPr>
          <p:cNvSpPr>
            <a:spLocks noGrp="1"/>
          </p:cNvSpPr>
          <p:nvPr>
            <p:ph idx="1"/>
          </p:nvPr>
        </p:nvSpPr>
        <p:spPr>
          <a:xfrm>
            <a:off x="1130270" y="2171768"/>
            <a:ext cx="9603275" cy="3924231"/>
          </a:xfrm>
        </p:spPr>
        <p:txBody>
          <a:bodyPr>
            <a:normAutofit/>
          </a:bodyPr>
          <a:lstStyle/>
          <a:p>
            <a:r>
              <a:rPr lang="en-US" sz="2400" dirty="0"/>
              <a:t>Total of $150 billion; Administered by Treasury</a:t>
            </a:r>
          </a:p>
          <a:p>
            <a:r>
              <a:rPr lang="en-US" sz="2400" dirty="0"/>
              <a:t>Payments for specified uses to States and certain local governments; the District of Columbia and U.S. Territories (consisting of the Commonwealth of Puerto Rico, the United States Virgin Islands, Guam, American Samoa, and the Commonwealth of the Northern Mariana Islands); and Tribal governments.</a:t>
            </a:r>
          </a:p>
          <a:p>
            <a:pPr lvl="1"/>
            <a:r>
              <a:rPr lang="en-US" sz="2000" dirty="0"/>
              <a:t>Payment amounts based on populations</a:t>
            </a:r>
          </a:p>
          <a:p>
            <a:endParaRPr lang="en-US" dirty="0"/>
          </a:p>
        </p:txBody>
      </p:sp>
      <p:sp>
        <p:nvSpPr>
          <p:cNvPr id="4" name="Footer Placeholder 3">
            <a:extLst>
              <a:ext uri="{FF2B5EF4-FFF2-40B4-BE49-F238E27FC236}">
                <a16:creationId xmlns:a16="http://schemas.microsoft.com/office/drawing/2014/main" id="{B38869E7-916C-4C68-8651-E0D3A1312323}"/>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0B51DCE8-A281-40F4-9DC0-E7D17E483397}"/>
              </a:ext>
            </a:extLst>
          </p:cNvPr>
          <p:cNvSpPr>
            <a:spLocks noGrp="1"/>
          </p:cNvSpPr>
          <p:nvPr>
            <p:ph type="sldNum" sz="quarter" idx="12"/>
          </p:nvPr>
        </p:nvSpPr>
        <p:spPr/>
        <p:txBody>
          <a:bodyPr/>
          <a:lstStyle/>
          <a:p>
            <a:fld id="{B3506361-70C8-432A-93F0-141DC7F2B02C}" type="slidenum">
              <a:rPr lang="en-US" smtClean="0"/>
              <a:pPr/>
              <a:t>96</a:t>
            </a:fld>
            <a:endParaRPr lang="en-US"/>
          </a:p>
        </p:txBody>
      </p:sp>
    </p:spTree>
    <p:extLst>
      <p:ext uri="{BB962C8B-B14F-4D97-AF65-F5344CB8AC3E}">
        <p14:creationId xmlns:p14="http://schemas.microsoft.com/office/powerpoint/2010/main" val="3738191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6585-1876-4FD8-B0D4-811599263165}"/>
              </a:ext>
            </a:extLst>
          </p:cNvPr>
          <p:cNvSpPr>
            <a:spLocks noGrp="1"/>
          </p:cNvSpPr>
          <p:nvPr>
            <p:ph type="title"/>
          </p:nvPr>
        </p:nvSpPr>
        <p:spPr/>
        <p:txBody>
          <a:bodyPr/>
          <a:lstStyle/>
          <a:p>
            <a:r>
              <a:rPr lang="en-US" dirty="0"/>
              <a:t>Purpose of CRF</a:t>
            </a:r>
          </a:p>
        </p:txBody>
      </p:sp>
      <p:sp>
        <p:nvSpPr>
          <p:cNvPr id="3" name="Content Placeholder 2">
            <a:extLst>
              <a:ext uri="{FF2B5EF4-FFF2-40B4-BE49-F238E27FC236}">
                <a16:creationId xmlns:a16="http://schemas.microsoft.com/office/drawing/2014/main" id="{77D18598-B1D6-4935-B490-3A4335204989}"/>
              </a:ext>
            </a:extLst>
          </p:cNvPr>
          <p:cNvSpPr>
            <a:spLocks noGrp="1"/>
          </p:cNvSpPr>
          <p:nvPr>
            <p:ph idx="1"/>
          </p:nvPr>
        </p:nvSpPr>
        <p:spPr>
          <a:xfrm>
            <a:off x="1130270" y="1676400"/>
            <a:ext cx="9603275" cy="4343400"/>
          </a:xfrm>
        </p:spPr>
        <p:txBody>
          <a:bodyPr>
            <a:normAutofit/>
          </a:bodyPr>
          <a:lstStyle/>
          <a:p>
            <a:r>
              <a:rPr lang="en-US" sz="2400" dirty="0"/>
              <a:t>Provides that payments from the Fund may only be used to cover costs that—</a:t>
            </a:r>
          </a:p>
          <a:p>
            <a:pPr lvl="1"/>
            <a:r>
              <a:rPr lang="en-US" sz="2000" dirty="0"/>
              <a:t>Are necessary expenditures incurred due to the public health emergency with respect to the Coronavirus Disease 2019 (COVID–19);</a:t>
            </a:r>
          </a:p>
          <a:p>
            <a:pPr lvl="1"/>
            <a:r>
              <a:rPr lang="en-US" sz="2000" dirty="0"/>
              <a:t>Were not accounted for in the budget most recently approved as of March 27, 2020 (the date of enactment of the CARES Act) for the State or government; and</a:t>
            </a:r>
          </a:p>
          <a:p>
            <a:pPr lvl="1"/>
            <a:r>
              <a:rPr lang="en-US" sz="2000" dirty="0"/>
              <a:t>Were incurred during the period that begins on March 1, 2020, and ends on </a:t>
            </a:r>
            <a:r>
              <a:rPr lang="en-US" sz="2000" strike="sngStrike" dirty="0"/>
              <a:t>December 30, 2020</a:t>
            </a:r>
            <a:r>
              <a:rPr lang="en-US" sz="2000" dirty="0"/>
              <a:t> </a:t>
            </a:r>
            <a:r>
              <a:rPr lang="en-US" sz="2000" b="1" dirty="0">
                <a:solidFill>
                  <a:srgbClr val="FF0000"/>
                </a:solidFill>
              </a:rPr>
              <a:t>December 30, 2021</a:t>
            </a:r>
            <a:endParaRPr lang="en-US" sz="2000" dirty="0"/>
          </a:p>
          <a:p>
            <a:r>
              <a:rPr lang="en-US" sz="2400" dirty="0"/>
              <a:t>Revenue replacement is NOT allowable use of funds</a:t>
            </a:r>
          </a:p>
          <a:p>
            <a:endParaRPr lang="en-US" sz="2200" dirty="0"/>
          </a:p>
        </p:txBody>
      </p:sp>
      <p:sp>
        <p:nvSpPr>
          <p:cNvPr id="4" name="Footer Placeholder 3">
            <a:extLst>
              <a:ext uri="{FF2B5EF4-FFF2-40B4-BE49-F238E27FC236}">
                <a16:creationId xmlns:a16="http://schemas.microsoft.com/office/drawing/2014/main" id="{D7C24D0D-D183-4373-9B1F-09A24746C081}"/>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39D2FEA4-4AAF-487E-B1F4-F63CDA0A2035}"/>
              </a:ext>
            </a:extLst>
          </p:cNvPr>
          <p:cNvSpPr>
            <a:spLocks noGrp="1"/>
          </p:cNvSpPr>
          <p:nvPr>
            <p:ph type="sldNum" sz="quarter" idx="12"/>
          </p:nvPr>
        </p:nvSpPr>
        <p:spPr/>
        <p:txBody>
          <a:bodyPr/>
          <a:lstStyle/>
          <a:p>
            <a:fld id="{B3506361-70C8-432A-93F0-141DC7F2B02C}" type="slidenum">
              <a:rPr lang="en-US" smtClean="0"/>
              <a:pPr/>
              <a:t>97</a:t>
            </a:fld>
            <a:endParaRPr lang="en-US"/>
          </a:p>
        </p:txBody>
      </p:sp>
    </p:spTree>
    <p:extLst>
      <p:ext uri="{BB962C8B-B14F-4D97-AF65-F5344CB8AC3E}">
        <p14:creationId xmlns:p14="http://schemas.microsoft.com/office/powerpoint/2010/main" val="11201125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5FD7-7AB3-403E-9F1C-97ADC5749681}"/>
              </a:ext>
            </a:extLst>
          </p:cNvPr>
          <p:cNvSpPr>
            <a:spLocks noGrp="1"/>
          </p:cNvSpPr>
          <p:nvPr>
            <p:ph type="title"/>
          </p:nvPr>
        </p:nvSpPr>
        <p:spPr/>
        <p:txBody>
          <a:bodyPr/>
          <a:lstStyle/>
          <a:p>
            <a:r>
              <a:rPr lang="en-US" dirty="0"/>
              <a:t>How can you use CRF funding?</a:t>
            </a:r>
          </a:p>
        </p:txBody>
      </p:sp>
      <p:sp>
        <p:nvSpPr>
          <p:cNvPr id="3" name="Content Placeholder 2">
            <a:extLst>
              <a:ext uri="{FF2B5EF4-FFF2-40B4-BE49-F238E27FC236}">
                <a16:creationId xmlns:a16="http://schemas.microsoft.com/office/drawing/2014/main" id="{CBEC728A-AFCA-416F-A636-53F5C160F65E}"/>
              </a:ext>
            </a:extLst>
          </p:cNvPr>
          <p:cNvSpPr>
            <a:spLocks noGrp="1"/>
          </p:cNvSpPr>
          <p:nvPr>
            <p:ph idx="1"/>
          </p:nvPr>
        </p:nvSpPr>
        <p:spPr>
          <a:xfrm>
            <a:off x="1136896" y="2209800"/>
            <a:ext cx="9603275" cy="3294576"/>
          </a:xfrm>
        </p:spPr>
        <p:txBody>
          <a:bodyPr>
            <a:normAutofit fontScale="85000" lnSpcReduction="20000"/>
          </a:bodyPr>
          <a:lstStyle/>
          <a:p>
            <a:r>
              <a:rPr lang="en-US" dirty="0"/>
              <a:t>U.S. Department of Treasury website: </a:t>
            </a:r>
            <a:br>
              <a:rPr lang="en-US" dirty="0"/>
            </a:br>
            <a:r>
              <a:rPr lang="en-US" dirty="0">
                <a:hlinkClick r:id="rId2"/>
              </a:rPr>
              <a:t>https://home.treasury.gov/policy-issues/cares/state-and-local-governments</a:t>
            </a:r>
            <a:r>
              <a:rPr lang="en-US" dirty="0"/>
              <a:t> </a:t>
            </a:r>
          </a:p>
          <a:p>
            <a:r>
              <a:rPr lang="en-US" dirty="0"/>
              <a:t>CRF Guidance (Updated 9/2/2020):</a:t>
            </a:r>
            <a:br>
              <a:rPr lang="en-US" dirty="0"/>
            </a:br>
            <a:r>
              <a:rPr lang="en-US" dirty="0">
                <a:hlinkClick r:id="rId3"/>
              </a:rPr>
              <a:t>https://home.treasury.gov/system/files/136/Coronavirus-Relief-Fund-Guidance-for-State-Territorial-Local-and-Tribal-Governments.pdf</a:t>
            </a:r>
            <a:r>
              <a:rPr lang="en-US" dirty="0"/>
              <a:t> </a:t>
            </a:r>
          </a:p>
          <a:p>
            <a:r>
              <a:rPr lang="en-US" dirty="0"/>
              <a:t>FAQ on CRF (updated 9/2/2020): </a:t>
            </a:r>
            <a:r>
              <a:rPr lang="en-US" dirty="0">
                <a:hlinkClick r:id="rId4"/>
              </a:rPr>
              <a:t>https://home.treasury.gov/system/files/136/Coronavirus-Relief-Fund-Frequently-Asked-Questions.pdf</a:t>
            </a:r>
            <a:r>
              <a:rPr lang="en-US" dirty="0"/>
              <a:t> </a:t>
            </a:r>
          </a:p>
          <a:p>
            <a:endParaRPr lang="en-US" dirty="0"/>
          </a:p>
        </p:txBody>
      </p:sp>
      <p:sp>
        <p:nvSpPr>
          <p:cNvPr id="4" name="Footer Placeholder 3">
            <a:extLst>
              <a:ext uri="{FF2B5EF4-FFF2-40B4-BE49-F238E27FC236}">
                <a16:creationId xmlns:a16="http://schemas.microsoft.com/office/drawing/2014/main" id="{62567766-D946-4A46-8CAE-50DB3DC9E7CD}"/>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A6BCE420-3DD0-4948-ACCB-9B87D4221107}"/>
              </a:ext>
            </a:extLst>
          </p:cNvPr>
          <p:cNvSpPr>
            <a:spLocks noGrp="1"/>
          </p:cNvSpPr>
          <p:nvPr>
            <p:ph type="sldNum" sz="quarter" idx="12"/>
          </p:nvPr>
        </p:nvSpPr>
        <p:spPr/>
        <p:txBody>
          <a:bodyPr/>
          <a:lstStyle/>
          <a:p>
            <a:fld id="{B3506361-70C8-432A-93F0-141DC7F2B02C}" type="slidenum">
              <a:rPr lang="en-US" smtClean="0"/>
              <a:pPr/>
              <a:t>98</a:t>
            </a:fld>
            <a:endParaRPr lang="en-US"/>
          </a:p>
        </p:txBody>
      </p:sp>
    </p:spTree>
    <p:extLst>
      <p:ext uri="{BB962C8B-B14F-4D97-AF65-F5344CB8AC3E}">
        <p14:creationId xmlns:p14="http://schemas.microsoft.com/office/powerpoint/2010/main" val="23444754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9C97-5A2C-4C94-9578-D244BFC93E4C}"/>
              </a:ext>
            </a:extLst>
          </p:cNvPr>
          <p:cNvSpPr>
            <a:spLocks noGrp="1"/>
          </p:cNvSpPr>
          <p:nvPr>
            <p:ph type="title"/>
          </p:nvPr>
        </p:nvSpPr>
        <p:spPr/>
        <p:txBody>
          <a:bodyPr/>
          <a:lstStyle/>
          <a:p>
            <a:r>
              <a:rPr lang="en-US" dirty="0"/>
              <a:t>What Rules Apply?</a:t>
            </a:r>
          </a:p>
        </p:txBody>
      </p:sp>
      <p:sp>
        <p:nvSpPr>
          <p:cNvPr id="3" name="Content Placeholder 2">
            <a:extLst>
              <a:ext uri="{FF2B5EF4-FFF2-40B4-BE49-F238E27FC236}">
                <a16:creationId xmlns:a16="http://schemas.microsoft.com/office/drawing/2014/main" id="{C170BA0B-2751-45B8-BC4E-67CCE7CEA307}"/>
              </a:ext>
            </a:extLst>
          </p:cNvPr>
          <p:cNvSpPr>
            <a:spLocks noGrp="1"/>
          </p:cNvSpPr>
          <p:nvPr>
            <p:ph idx="1"/>
          </p:nvPr>
        </p:nvSpPr>
        <p:spPr>
          <a:xfrm>
            <a:off x="1125820" y="1752600"/>
            <a:ext cx="9603275" cy="3848031"/>
          </a:xfrm>
        </p:spPr>
        <p:txBody>
          <a:bodyPr>
            <a:normAutofit/>
          </a:bodyPr>
          <a:lstStyle/>
          <a:p>
            <a:r>
              <a:rPr lang="en-US" sz="2400" dirty="0"/>
              <a:t>FAQ B-6: CRF payments are NOT considered a grant, but are “other financial assistance”</a:t>
            </a:r>
          </a:p>
          <a:p>
            <a:r>
              <a:rPr lang="en-US" sz="2400" dirty="0"/>
              <a:t>CRF payments are still subject to 2 CFR 200.303 (internal controls), 200.330-332 (subrecipient monitoring), and Subpart F (audit requirements)</a:t>
            </a:r>
          </a:p>
          <a:p>
            <a:pPr lvl="1"/>
            <a:r>
              <a:rPr lang="en-US" sz="2000" dirty="0"/>
              <a:t>See FAQs B-7 &amp; B-8</a:t>
            </a:r>
          </a:p>
          <a:p>
            <a:r>
              <a:rPr lang="en-US" sz="2400" dirty="0"/>
              <a:t>States may transfer funds to a local subrecipient (FAQ A-33)</a:t>
            </a:r>
          </a:p>
          <a:p>
            <a:pPr lvl="1"/>
            <a:r>
              <a:rPr lang="en-US" sz="2000" dirty="0"/>
              <a:t>Provided that funds are used for eligible expenditures</a:t>
            </a:r>
          </a:p>
          <a:p>
            <a:endParaRPr lang="en-US" dirty="0"/>
          </a:p>
        </p:txBody>
      </p:sp>
      <p:sp>
        <p:nvSpPr>
          <p:cNvPr id="4" name="Footer Placeholder 3">
            <a:extLst>
              <a:ext uri="{FF2B5EF4-FFF2-40B4-BE49-F238E27FC236}">
                <a16:creationId xmlns:a16="http://schemas.microsoft.com/office/drawing/2014/main" id="{1794BBB2-6D13-4872-9F3E-DF97D510A049}"/>
              </a:ext>
            </a:extLst>
          </p:cNvPr>
          <p:cNvSpPr>
            <a:spLocks noGrp="1"/>
          </p:cNvSpPr>
          <p:nvPr>
            <p:ph type="ftr" sz="quarter" idx="11"/>
          </p:nvPr>
        </p:nvSpPr>
        <p:spPr/>
        <p:txBody>
          <a:bodyPr/>
          <a:lstStyle/>
          <a:p>
            <a:r>
              <a:rPr lang="en-US"/>
              <a:t>Brustein &amp; Manasevit, PLLC © 2021. All rights reserved.</a:t>
            </a:r>
            <a:endParaRPr lang="en-US" dirty="0"/>
          </a:p>
        </p:txBody>
      </p:sp>
      <p:sp>
        <p:nvSpPr>
          <p:cNvPr id="5" name="Slide Number Placeholder 4">
            <a:extLst>
              <a:ext uri="{FF2B5EF4-FFF2-40B4-BE49-F238E27FC236}">
                <a16:creationId xmlns:a16="http://schemas.microsoft.com/office/drawing/2014/main" id="{CC8BF24B-5729-46D9-8EDB-EDF966755B80}"/>
              </a:ext>
            </a:extLst>
          </p:cNvPr>
          <p:cNvSpPr>
            <a:spLocks noGrp="1"/>
          </p:cNvSpPr>
          <p:nvPr>
            <p:ph type="sldNum" sz="quarter" idx="12"/>
          </p:nvPr>
        </p:nvSpPr>
        <p:spPr/>
        <p:txBody>
          <a:bodyPr/>
          <a:lstStyle/>
          <a:p>
            <a:fld id="{B3506361-70C8-432A-93F0-141DC7F2B02C}" type="slidenum">
              <a:rPr lang="en-US" smtClean="0"/>
              <a:pPr/>
              <a:t>99</a:t>
            </a:fld>
            <a:endParaRPr lang="en-US"/>
          </a:p>
        </p:txBody>
      </p:sp>
    </p:spTree>
    <p:extLst>
      <p:ext uri="{BB962C8B-B14F-4D97-AF65-F5344CB8AC3E}">
        <p14:creationId xmlns:p14="http://schemas.microsoft.com/office/powerpoint/2010/main" val="29014745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BD5E038598CE4B98FEC3FDE3646634" ma:contentTypeVersion="12" ma:contentTypeDescription="Create a new document." ma:contentTypeScope="" ma:versionID="c76eb3ef807fc183e8b63325af0bbed4">
  <xsd:schema xmlns:xsd="http://www.w3.org/2001/XMLSchema" xmlns:xs="http://www.w3.org/2001/XMLSchema" xmlns:p="http://schemas.microsoft.com/office/2006/metadata/properties" xmlns:ns2="abacdef5-31a9-4667-b32d-69d0773486e9" xmlns:ns3="6981df1d-dee0-4b8e-8ac5-8723dd3ace6f" targetNamespace="http://schemas.microsoft.com/office/2006/metadata/properties" ma:root="true" ma:fieldsID="9afe27c9ed55a1b1e76b73f73617066e" ns2:_="" ns3:_="">
    <xsd:import namespace="abacdef5-31a9-4667-b32d-69d0773486e9"/>
    <xsd:import namespace="6981df1d-dee0-4b8e-8ac5-8723dd3ace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cdef5-31a9-4667-b32d-69d0773486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81df1d-dee0-4b8e-8ac5-8723dd3ace6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513B71-E1FC-4773-BF75-2AB4AE70C128}">
  <ds:schemaRefs>
    <ds:schemaRef ds:uri="http://schemas.microsoft.com/sharepoint/v3/contenttype/forms"/>
  </ds:schemaRefs>
</ds:datastoreItem>
</file>

<file path=customXml/itemProps2.xml><?xml version="1.0" encoding="utf-8"?>
<ds:datastoreItem xmlns:ds="http://schemas.openxmlformats.org/officeDocument/2006/customXml" ds:itemID="{A5F9DCA0-D7F5-4489-83C2-39873D0D4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acdef5-31a9-4667-b32d-69d0773486e9"/>
    <ds:schemaRef ds:uri="6981df1d-dee0-4b8e-8ac5-8723dd3ac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041D45-5F88-4930-A54D-C56CC9B10002}">
  <ds:schemaRefs>
    <ds:schemaRef ds:uri="http://purl.org/dc/terms/"/>
    <ds:schemaRef ds:uri="http://schemas.openxmlformats.org/package/2006/metadata/core-properties"/>
    <ds:schemaRef ds:uri="http://schemas.microsoft.com/office/2006/documentManagement/types"/>
    <ds:schemaRef ds:uri="abacdef5-31a9-4667-b32d-69d0773486e9"/>
    <ds:schemaRef ds:uri="http://purl.org/dc/elements/1.1/"/>
    <ds:schemaRef ds:uri="http://schemas.microsoft.com/office/2006/metadata/properties"/>
    <ds:schemaRef ds:uri="6981df1d-dee0-4b8e-8ac5-8723dd3ace6f"/>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Gallery</Template>
  <TotalTime>3258</TotalTime>
  <Words>12641</Words>
  <Application>Microsoft Office PowerPoint</Application>
  <PresentationFormat>Widescreen</PresentationFormat>
  <Paragraphs>1219</Paragraphs>
  <Slides>153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153</vt:i4>
      </vt:variant>
    </vt:vector>
  </HeadingPairs>
  <TitlesOfParts>
    <vt:vector size="160" baseType="lpstr">
      <vt:lpstr>Arial</vt:lpstr>
      <vt:lpstr>Calibri</vt:lpstr>
      <vt:lpstr>Century Gothic</vt:lpstr>
      <vt:lpstr>Gill Sans MT</vt:lpstr>
      <vt:lpstr>Times New Roman</vt:lpstr>
      <vt:lpstr>Wingdings</vt:lpstr>
      <vt:lpstr>Gallery</vt:lpstr>
      <vt:lpstr>Federal Program Updates Colorado Dept of Education</vt:lpstr>
      <vt:lpstr>Agenda</vt:lpstr>
      <vt:lpstr>Title I Formulas</vt:lpstr>
      <vt:lpstr>Basis of the Title I Formulas</vt:lpstr>
      <vt:lpstr>Basis of the Title I Formulas</vt:lpstr>
      <vt:lpstr>Defining Key Terms</vt:lpstr>
      <vt:lpstr>ESEA Instructions for Counting Students</vt:lpstr>
      <vt:lpstr>FRL Data</vt:lpstr>
      <vt:lpstr>Uses of FRL Data in ESEA</vt:lpstr>
      <vt:lpstr>Use of FRL Data in ESEA: Example</vt:lpstr>
      <vt:lpstr>Other Sources of Poverty Data</vt:lpstr>
      <vt:lpstr>Potential for Confusion: RLIS Example</vt:lpstr>
      <vt:lpstr>COVID-Related Concerns</vt:lpstr>
      <vt:lpstr>Decennial Census Data Issues</vt:lpstr>
      <vt:lpstr>Executive Order on Decennial Census</vt:lpstr>
      <vt:lpstr>Data Challenges: Chilling Effect</vt:lpstr>
      <vt:lpstr>Complicating Matters: Lack of FRL Data</vt:lpstr>
      <vt:lpstr>Assessment Data</vt:lpstr>
      <vt:lpstr>Assessment Data</vt:lpstr>
      <vt:lpstr>In other words…</vt:lpstr>
      <vt:lpstr>So What Now?</vt:lpstr>
      <vt:lpstr>Census Questions</vt:lpstr>
      <vt:lpstr>Assessment Question</vt:lpstr>
      <vt:lpstr>Data guidance from ED (January 2021)</vt:lpstr>
      <vt:lpstr>Data guidance from ED (January 2021)</vt:lpstr>
      <vt:lpstr>Data guidance from ED (January 2021)</vt:lpstr>
      <vt:lpstr>Data guidance from ED (January 2021)</vt:lpstr>
      <vt:lpstr>Data guidance from ED (January 2021)</vt:lpstr>
      <vt:lpstr>Data guidance from ED (January 2021)</vt:lpstr>
      <vt:lpstr>Average Daily Attendance Guidance</vt:lpstr>
      <vt:lpstr>PowerPoint Presentation</vt:lpstr>
      <vt:lpstr>Bottom Line:</vt:lpstr>
      <vt:lpstr>Poverty Surveys</vt:lpstr>
      <vt:lpstr>ED Accountability Guidance</vt:lpstr>
      <vt:lpstr>ED Accountability Guidance</vt:lpstr>
      <vt:lpstr>ED Accountability Guidance</vt:lpstr>
      <vt:lpstr>Title IV-A Waivers!</vt:lpstr>
      <vt:lpstr>21st CCLC Waivers!</vt:lpstr>
      <vt:lpstr>What Comes Next?</vt:lpstr>
      <vt:lpstr>Potential for Congressional Action?</vt:lpstr>
      <vt:lpstr>EDGAR/UGG Updates</vt:lpstr>
      <vt:lpstr>What Is EDGAR?</vt:lpstr>
      <vt:lpstr>Uniform Grant Guidance</vt:lpstr>
      <vt:lpstr>EDGAR and the UGG</vt:lpstr>
      <vt:lpstr>Key Sections of EDGAR</vt:lpstr>
      <vt:lpstr>OMB Revises the UGG – August 2020</vt:lpstr>
      <vt:lpstr>OMB Revisions to the UGG – Effective Dates</vt:lpstr>
      <vt:lpstr>OMB Revisions - Summary</vt:lpstr>
      <vt:lpstr>2 CFR Part 200</vt:lpstr>
      <vt:lpstr>Procurement</vt:lpstr>
      <vt:lpstr>Procurement Standards 200.318</vt:lpstr>
      <vt:lpstr>Competition 200.319</vt:lpstr>
      <vt:lpstr>Methods of Procurement 200.320 </vt:lpstr>
      <vt:lpstr>Informal Procurement 200.320(a)</vt:lpstr>
      <vt:lpstr>Informal Procurement, 200.320(a)(1) Micro-purchases</vt:lpstr>
      <vt:lpstr>Informal Procurement, 200.320(a)(1) Micro-purchases (cont.)</vt:lpstr>
      <vt:lpstr>Informal Procurement, 200.320(a)(2) Small Purchases</vt:lpstr>
      <vt:lpstr>Formal Procurement, 200.320(b)</vt:lpstr>
      <vt:lpstr>Noncompetitive Proposals  200.320(c)</vt:lpstr>
      <vt:lpstr>With COVID, can we procure items under “public emergency” exception in 200.320(c)(3)?</vt:lpstr>
      <vt:lpstr>Domestic Preferences for Procurements 200.322</vt:lpstr>
      <vt:lpstr>Timely Spending</vt:lpstr>
      <vt:lpstr>Period of Performance 200.1</vt:lpstr>
      <vt:lpstr>When Obligations Are Made 34 CFR 76.707 </vt:lpstr>
      <vt:lpstr>When Subgrantees may begin to Obligate funds  34 CFR 76.708</vt:lpstr>
      <vt:lpstr>Period of Performance, Budget Period, Renewal</vt:lpstr>
      <vt:lpstr>Period of Performance 2 CFR 200.309 (OMB Proposed deletion)</vt:lpstr>
      <vt:lpstr>Pre-Award Costs 2 CFR 200.458</vt:lpstr>
      <vt:lpstr>Pre-Award Costs (cont.)</vt:lpstr>
      <vt:lpstr>Closeout 2 CFR 200.344 (formerly 200.343)</vt:lpstr>
      <vt:lpstr>Carryover (Tydings Amendment) GEPA Sec. 421(b); 34 CFR 76.709; 76.710</vt:lpstr>
      <vt:lpstr>Period of Availability</vt:lpstr>
      <vt:lpstr>The UGG’ly  Truth About Allowability</vt:lpstr>
      <vt:lpstr>Basic Factors of Allowability 200.403 </vt:lpstr>
      <vt:lpstr>OMB Revisions to Indirect Costs</vt:lpstr>
      <vt:lpstr>OMB Revisions to Indirect Costs – Pass-throughs</vt:lpstr>
      <vt:lpstr>Indirect Cost (cont.)</vt:lpstr>
      <vt:lpstr>Selected Items of Cost</vt:lpstr>
      <vt:lpstr>Travel 200.475 (new citation)</vt:lpstr>
      <vt:lpstr>Telecommunication costs and video surveillance costs 200.471</vt:lpstr>
      <vt:lpstr>Food</vt:lpstr>
      <vt:lpstr>Food - Cont.</vt:lpstr>
      <vt:lpstr>Personnel Documentation 200.430(i)(1)</vt:lpstr>
      <vt:lpstr>Documentation &amp; Internal Controls</vt:lpstr>
      <vt:lpstr>Written Procedures: Must or Should?</vt:lpstr>
      <vt:lpstr>Updates needed due to pandemic?</vt:lpstr>
      <vt:lpstr>Subrecipient Monitoring</vt:lpstr>
      <vt:lpstr>Pass-Through Responsibilities</vt:lpstr>
      <vt:lpstr>Risk Assessments – 200.332(c); 200.208</vt:lpstr>
      <vt:lpstr>OMB change</vt:lpstr>
      <vt:lpstr>Less restrictive requirements?</vt:lpstr>
      <vt:lpstr>Management decisions, 200.332(d)</vt:lpstr>
      <vt:lpstr>CARES Act / CRRSA Act</vt:lpstr>
      <vt:lpstr>CARES Act</vt:lpstr>
      <vt:lpstr>The Funding Streams:</vt:lpstr>
      <vt:lpstr>What is the CARES Act Coronavirus Relief Fund (CRF)?</vt:lpstr>
      <vt:lpstr>Purpose of CRF</vt:lpstr>
      <vt:lpstr>How can you use CRF funding?</vt:lpstr>
      <vt:lpstr>What Rules Apply?</vt:lpstr>
      <vt:lpstr>Internal Controls (200.303)</vt:lpstr>
      <vt:lpstr>Subrecipient Monitoring Rules (2 CFR 200.331)</vt:lpstr>
      <vt:lpstr>Audits – 2 CFR Part 200, Subpart F</vt:lpstr>
      <vt:lpstr>State Oversight of Subrecipients</vt:lpstr>
      <vt:lpstr>Allowable Use of Funds – Necessary Due to Public Health Emergency</vt:lpstr>
      <vt:lpstr>Allowable Use of Funds – Unbudgeted Costs as of March 27, 2020</vt:lpstr>
      <vt:lpstr>Substantially Different Use</vt:lpstr>
      <vt:lpstr>Allowable Use of Funds – Costs incurred by December 30, 2021</vt:lpstr>
      <vt:lpstr>Costs incurred by December 30, 2021 (cont.)</vt:lpstr>
      <vt:lpstr>Costs incurred by December 30, 2021 (cont.)</vt:lpstr>
      <vt:lpstr>Reopening Schools: $500-per-student allowance</vt:lpstr>
      <vt:lpstr> May Fund recipients incur expenses associated with the safe reopening of schools? </vt:lpstr>
      <vt:lpstr> May Fund recipients incur expenses associated with the safe reopening of schools? (cont.)</vt:lpstr>
      <vt:lpstr> May Fund recipients incur expenses associated with the safe reopening of schools? (cont.)</vt:lpstr>
      <vt:lpstr> May Fund recipients incur expenses associated with the safe reopening of schools? (cont.)</vt:lpstr>
      <vt:lpstr>English please.</vt:lpstr>
      <vt:lpstr>CARES Act Education Funding</vt:lpstr>
      <vt:lpstr>Governor’s Emergency Education Relief Fund (GEER)</vt:lpstr>
      <vt:lpstr>Governor’s Emergency Education Relief Fund (GEER)</vt:lpstr>
      <vt:lpstr>Governor’s Emergency Education Relief Fund (GEER): Allowable Uses of Funds</vt:lpstr>
      <vt:lpstr>Elementary and Secondary School Education Relief Fund (ESSER)</vt:lpstr>
      <vt:lpstr>ESSER Application and Assurances</vt:lpstr>
      <vt:lpstr>Elementary and Secondary School Education Relief Fund (ESSER): Allowable Uses of Funds</vt:lpstr>
      <vt:lpstr>ESSER: Allowable Uses of Funds (cont.)</vt:lpstr>
      <vt:lpstr>Is ESSER/GEER subject to supplement not supplant?</vt:lpstr>
      <vt:lpstr>Can I charge teachers previously charged to state funding to ESSER?</vt:lpstr>
      <vt:lpstr>Can I charge construction costs to ESSER funds? (e.g., building outdoor classroom space)</vt:lpstr>
      <vt:lpstr>Can I charge buses to ESSER/GEER/CRF?</vt:lpstr>
      <vt:lpstr>PowerPoint Presentation</vt:lpstr>
      <vt:lpstr>CRRSA</vt:lpstr>
      <vt:lpstr>Funding for Education</vt:lpstr>
      <vt:lpstr>GEER, Part 2</vt:lpstr>
      <vt:lpstr>GEER 2</vt:lpstr>
      <vt:lpstr>GEER 2 … to Private Schools???</vt:lpstr>
      <vt:lpstr>GEER 2 … to Private Schools???</vt:lpstr>
      <vt:lpstr>GEER 2 … to Private Schools???</vt:lpstr>
      <vt:lpstr>EANS Allowable Uses of Funds</vt:lpstr>
      <vt:lpstr>EANS “Public Control” Standard</vt:lpstr>
      <vt:lpstr>EANS Reimbursement?</vt:lpstr>
      <vt:lpstr>Isn’t this just equitable services?</vt:lpstr>
      <vt:lpstr>Isn’t this just equitable services?</vt:lpstr>
      <vt:lpstr>EANS Timeline</vt:lpstr>
      <vt:lpstr>ESSER, Part 2</vt:lpstr>
      <vt:lpstr>ESSER 2 Allowable Uses of funds </vt:lpstr>
      <vt:lpstr>ESSER 2 Allowable Uses of funds </vt:lpstr>
      <vt:lpstr>ESSER 2 Allowable Uses of funds </vt:lpstr>
      <vt:lpstr>ESSER 2 Allowable Uses of funds </vt:lpstr>
      <vt:lpstr>ESSER 2 Allowable Uses of funds </vt:lpstr>
      <vt:lpstr>General Provisions</vt:lpstr>
      <vt:lpstr>General Provisions</vt:lpstr>
      <vt:lpstr>… and there’s more!</vt:lpstr>
      <vt:lpstr>What’s Next?</vt:lpstr>
      <vt:lpstr>Questions:</vt:lpstr>
      <vt:lpstr>LEGAL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Status</dc:title>
  <dc:creator>Evelyn Sanchez</dc:creator>
  <cp:keywords/>
  <cp:lastModifiedBy>Bonnie Graham</cp:lastModifiedBy>
  <cp:revision>100</cp:revision>
  <cp:lastPrinted>1601-01-01T00:00:00Z</cp:lastPrinted>
  <dcterms:created xsi:type="dcterms:W3CDTF">2016-10-05T17:15:45Z</dcterms:created>
  <dcterms:modified xsi:type="dcterms:W3CDTF">2021-02-02T17:24:04Z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TC062070741033</vt:lpwstr>
  </property>
  <property fmtid="{D5CDD505-2E9C-101B-9397-08002B2CF9AE}" pid="3" name="ContentTypeId">
    <vt:lpwstr>0x010100A7BD5E038598CE4B98FEC3FDE3646634</vt:lpwstr>
  </property>
  <property fmtid="{D5CDD505-2E9C-101B-9397-08002B2CF9AE}" pid="4" name="Order">
    <vt:r8>631000</vt:r8>
  </property>
</Properties>
</file>