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3"/>
  </p:notesMasterIdLst>
  <p:handoutMasterIdLst>
    <p:handoutMasterId r:id="rId24"/>
  </p:handoutMasterIdLst>
  <p:sldIdLst>
    <p:sldId id="274" r:id="rId2"/>
    <p:sldId id="294" r:id="rId3"/>
    <p:sldId id="282" r:id="rId4"/>
    <p:sldId id="283" r:id="rId5"/>
    <p:sldId id="284" r:id="rId6"/>
    <p:sldId id="285" r:id="rId7"/>
    <p:sldId id="299" r:id="rId8"/>
    <p:sldId id="286" r:id="rId9"/>
    <p:sldId id="287" r:id="rId10"/>
    <p:sldId id="295" r:id="rId11"/>
    <p:sldId id="288" r:id="rId12"/>
    <p:sldId id="289" r:id="rId13"/>
    <p:sldId id="290" r:id="rId14"/>
    <p:sldId id="293" r:id="rId15"/>
    <p:sldId id="292" r:id="rId16"/>
    <p:sldId id="291" r:id="rId17"/>
    <p:sldId id="266" r:id="rId18"/>
    <p:sldId id="267" r:id="rId19"/>
    <p:sldId id="297" r:id="rId20"/>
    <p:sldId id="268" r:id="rId21"/>
    <p:sldId id="29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22264" autoAdjust="0"/>
    <p:restoredTop sz="94629" autoAdjust="0"/>
  </p:normalViewPr>
  <p:slideViewPr>
    <p:cSldViewPr snapToGrid="0" snapToObjects="1">
      <p:cViewPr varScale="1">
        <p:scale>
          <a:sx n="73" d="100"/>
          <a:sy n="73" d="100"/>
        </p:scale>
        <p:origin x="870"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EEC664B4-81F1-E24F-90AF-27DC019489E9}" type="datetime1">
              <a:rPr lang="en-US" smtClean="0"/>
              <a:t>9/7/2017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2EABA64B-06F0-2A40-A38F-AA9E1DC38B75}" type="slidenum">
              <a:rPr lang="en-US" smtClean="0"/>
              <a:t>‹#›</a:t>
            </a:fld>
            <a:endParaRPr lang="en-US"/>
          </a:p>
        </p:txBody>
      </p:sp>
    </p:spTree>
    <p:extLst>
      <p:ext uri="{BB962C8B-B14F-4D97-AF65-F5344CB8AC3E}">
        <p14:creationId xmlns:p14="http://schemas.microsoft.com/office/powerpoint/2010/main" val="1869764683"/>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DF7F1863-8423-8E48-8D02-88636C918AC7}" type="datetime1">
              <a:rPr lang="en-US" smtClean="0"/>
              <a:t>9/7/2017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3F7242FB-F25E-544B-B72F-E0B5A499AB48}" type="slidenum">
              <a:rPr lang="en-US" smtClean="0"/>
              <a:t>‹#›</a:t>
            </a:fld>
            <a:endParaRPr lang="en-US"/>
          </a:p>
        </p:txBody>
      </p:sp>
    </p:spTree>
    <p:extLst>
      <p:ext uri="{BB962C8B-B14F-4D97-AF65-F5344CB8AC3E}">
        <p14:creationId xmlns:p14="http://schemas.microsoft.com/office/powerpoint/2010/main" val="3210676302"/>
      </p:ext>
    </p:extLst>
  </p:cSld>
  <p:clrMap bg1="lt1" tx1="dk1" bg2="lt2" tx2="dk2" accent1="accent1" accent2="accent2" accent3="accent3" accent4="accent4" accent5="accent5" accent6="accent6" hlink="hlink" folHlink="folHlink"/>
  <p:hf/>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9" name="Text Placeholder 2"/>
          <p:cNvSpPr>
            <a:spLocks noGrp="1"/>
          </p:cNvSpPr>
          <p:nvPr>
            <p:ph type="body" idx="1"/>
          </p:nvPr>
        </p:nvSpPr>
        <p:spPr>
          <a:xfrm>
            <a:off x="380999" y="4191023"/>
            <a:ext cx="8341851" cy="1167558"/>
          </a:xfrm>
        </p:spPr>
        <p:txBody>
          <a:bodyPr anchor="ctr"/>
          <a:lstStyle>
            <a:lvl1pPr marL="0" indent="0" algn="ctr">
              <a:buNone/>
              <a:defRPr sz="2000">
                <a:solidFill>
                  <a:srgbClr val="45454C"/>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1" name="Title 11"/>
          <p:cNvSpPr>
            <a:spLocks noGrp="1"/>
          </p:cNvSpPr>
          <p:nvPr>
            <p:ph type="title"/>
          </p:nvPr>
        </p:nvSpPr>
        <p:spPr>
          <a:xfrm>
            <a:off x="380999" y="2441770"/>
            <a:ext cx="8341851" cy="1645920"/>
          </a:xfrm>
        </p:spPr>
        <p:txBody>
          <a:bodyPr/>
          <a:lstStyle>
            <a:lvl1pPr algn="ctr">
              <a:defRPr sz="4200" spc="150" baseline="0">
                <a:solidFill>
                  <a:schemeClr val="accent1">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sz="quarter" idx="10" hasCustomPrompt="1"/>
          </p:nvPr>
        </p:nvSpPr>
        <p:spPr>
          <a:xfrm>
            <a:off x="380999" y="5995124"/>
            <a:ext cx="8341851" cy="407987"/>
          </a:xfrm>
        </p:spPr>
        <p:txBody>
          <a:bodyPr/>
          <a:lstStyle>
            <a:lvl1pPr marL="45720" indent="0" algn="ctr">
              <a:buFontTx/>
              <a:buNone/>
              <a:defRPr sz="1600" b="0" spc="0">
                <a:solidFill>
                  <a:schemeClr val="tx1">
                    <a:lumMod val="60000"/>
                    <a:lumOff val="40000"/>
                  </a:schemeClr>
                </a:solidFill>
              </a:defRPr>
            </a:lvl1pPr>
          </a:lstStyle>
          <a:p>
            <a:pPr lvl="0"/>
            <a:r>
              <a:rPr lang="en-US" dirty="0" smtClean="0"/>
              <a:t>Month Day Year</a:t>
            </a:r>
            <a:endParaRPr lang="en-US" dirty="0"/>
          </a:p>
        </p:txBody>
      </p:sp>
      <p:pic>
        <p:nvPicPr>
          <p:cNvPr id="13" name="Picture 12" descr="co_cde__dept_rgb.eps"/>
          <p:cNvPicPr>
            <a:picLocks noChangeAspect="1"/>
          </p:cNvPicPr>
          <p:nvPr userDrawn="1"/>
        </p:nvPicPr>
        <p:blipFill rotWithShape="1">
          <a:blip r:embed="rId3" cstate="email">
            <a:extLst>
              <a:ext uri="{28A0092B-C50C-407E-A947-70E740481C1C}">
                <a14:useLocalDpi xmlns:a14="http://schemas.microsoft.com/office/drawing/2010/main" val="0"/>
              </a:ext>
            </a:extLst>
          </a:blip>
          <a:srcRect l="3231" t="4383" r="28033" b="44574"/>
          <a:stretch/>
        </p:blipFill>
        <p:spPr>
          <a:xfrm>
            <a:off x="1657019" y="1007895"/>
            <a:ext cx="5825528" cy="1261751"/>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80999" y="460248"/>
            <a:ext cx="6172202" cy="55646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11"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2" name="Title 10"/>
          <p:cNvSpPr>
            <a:spLocks noGrp="1"/>
          </p:cNvSpPr>
          <p:nvPr>
            <p:ph type="title"/>
          </p:nvPr>
        </p:nvSpPr>
        <p:spPr>
          <a:xfrm>
            <a:off x="7037832" y="1096962"/>
            <a:ext cx="1913456" cy="1033590"/>
          </a:xfrm>
        </p:spPr>
        <p:txBody>
          <a:bodyPr anchor="b"/>
          <a:lstStyle>
            <a:lvl1pPr algn="l">
              <a:defRPr sz="2000" spc="0" baseline="0">
                <a:solidFill>
                  <a:schemeClr val="tx1"/>
                </a:solidFill>
              </a:defRPr>
            </a:lvl1pPr>
          </a:lstStyle>
          <a:p>
            <a:r>
              <a:rPr lang="en-US" dirty="0" smtClean="0"/>
              <a:t>Click to edit Master title style</a:t>
            </a:r>
            <a:endParaRPr lang="en-US" dirty="0"/>
          </a:p>
        </p:txBody>
      </p:sp>
      <p:pic>
        <p:nvPicPr>
          <p:cNvPr id="7" name="Picture 6"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47319" y="6356350"/>
            <a:ext cx="18240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9" name="Content Placeholder 2"/>
          <p:cNvSpPr>
            <a:spLocks noGrp="1"/>
          </p:cNvSpPr>
          <p:nvPr>
            <p:ph idx="1"/>
          </p:nvPr>
        </p:nvSpPr>
        <p:spPr>
          <a:xfrm>
            <a:off x="2199640" y="1036320"/>
            <a:ext cx="6589252"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Text Placeholder 2"/>
          <p:cNvSpPr>
            <a:spLocks noGrp="1"/>
          </p:cNvSpPr>
          <p:nvPr>
            <p:ph type="body" idx="10"/>
          </p:nvPr>
        </p:nvSpPr>
        <p:spPr>
          <a:xfrm>
            <a:off x="2199639" y="304800"/>
            <a:ext cx="6589252" cy="639762"/>
          </a:xfrm>
        </p:spPr>
        <p:txBody>
          <a:bodyPr anchor="ctr" anchorCtr="0">
            <a:normAutofit/>
          </a:bodyPr>
          <a:lstStyle>
            <a:lvl1pPr marL="0" indent="0" algn="l">
              <a:buNone/>
              <a:defRPr sz="2800" b="0" i="0" spc="0">
                <a:solidFill>
                  <a:schemeClr val="tx1"/>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3" name="Text Placeholder 3"/>
          <p:cNvSpPr>
            <a:spLocks noGrp="1"/>
          </p:cNvSpPr>
          <p:nvPr>
            <p:ph type="body" sz="half" idx="2"/>
          </p:nvPr>
        </p:nvSpPr>
        <p:spPr>
          <a:xfrm>
            <a:off x="60220" y="2171510"/>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4" name="Title 10"/>
          <p:cNvSpPr>
            <a:spLocks noGrp="1"/>
          </p:cNvSpPr>
          <p:nvPr>
            <p:ph type="title"/>
          </p:nvPr>
        </p:nvSpPr>
        <p:spPr>
          <a:xfrm>
            <a:off x="57912" y="1036320"/>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41487950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lank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Footer Placeholder 4"/>
          <p:cNvSpPr>
            <a:spLocks noGrp="1"/>
          </p:cNvSpPr>
          <p:nvPr>
            <p:ph type="ftr" sz="quarter" idx="3"/>
          </p:nvPr>
        </p:nvSpPr>
        <p:spPr>
          <a:xfrm>
            <a:off x="198119" y="6356350"/>
            <a:ext cx="1773249"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6" name="Text Placeholder 3"/>
          <p:cNvSpPr>
            <a:spLocks noGrp="1"/>
          </p:cNvSpPr>
          <p:nvPr>
            <p:ph type="body" sz="half" idx="2"/>
          </p:nvPr>
        </p:nvSpPr>
        <p:spPr>
          <a:xfrm>
            <a:off x="6022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9" name="Title 10"/>
          <p:cNvSpPr>
            <a:spLocks noGrp="1"/>
          </p:cNvSpPr>
          <p:nvPr>
            <p:ph type="title"/>
          </p:nvPr>
        </p:nvSpPr>
        <p:spPr>
          <a:xfrm>
            <a:off x="57912" y="1096962"/>
            <a:ext cx="1913456" cy="1033590"/>
          </a:xfrm>
        </p:spPr>
        <p:txBody>
          <a:bodyPr anchor="b"/>
          <a:lstStyle>
            <a:lvl1pPr algn="l">
              <a:defRPr sz="2000" spc="0" baseline="0"/>
            </a:lvl1pPr>
          </a:lstStyle>
          <a:p>
            <a:r>
              <a:rPr lang="en-US" dirty="0" smtClean="0"/>
              <a:t>Click to edit Master title style</a:t>
            </a:r>
            <a:endParaRPr lang="en-US" dirty="0"/>
          </a:p>
        </p:txBody>
      </p:sp>
      <p:pic>
        <p:nvPicPr>
          <p:cNvPr id="10" name="Picture 9"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91158561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Picture with Caption Left">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Picture Placeholder 2"/>
          <p:cNvSpPr>
            <a:spLocks noGrp="1"/>
          </p:cNvSpPr>
          <p:nvPr>
            <p:ph type="pic" idx="1"/>
          </p:nvPr>
        </p:nvSpPr>
        <p:spPr>
          <a:xfrm>
            <a:off x="2213286" y="304800"/>
            <a:ext cx="6625914" cy="5773732"/>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lang="en-US" dirty="0"/>
          </a:p>
        </p:txBody>
      </p:sp>
      <p:sp>
        <p:nvSpPr>
          <p:cNvPr id="8" name="Footer Placeholder 4"/>
          <p:cNvSpPr>
            <a:spLocks noGrp="1"/>
          </p:cNvSpPr>
          <p:nvPr>
            <p:ph type="ftr" sz="quarter" idx="3"/>
          </p:nvPr>
        </p:nvSpPr>
        <p:spPr>
          <a:xfrm>
            <a:off x="287528" y="6356350"/>
            <a:ext cx="16764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
        <p:nvSpPr>
          <p:cNvPr id="12" name="Text Placeholder 3"/>
          <p:cNvSpPr>
            <a:spLocks noGrp="1"/>
          </p:cNvSpPr>
          <p:nvPr>
            <p:ph type="body" sz="half" idx="2"/>
          </p:nvPr>
        </p:nvSpPr>
        <p:spPr>
          <a:xfrm>
            <a:off x="53108" y="2232152"/>
            <a:ext cx="1910820" cy="2816352"/>
          </a:xfrm>
        </p:spPr>
        <p:txBody>
          <a:bodyPr tIns="0"/>
          <a:lstStyle>
            <a:lvl1pPr marL="0" indent="0">
              <a:buNone/>
              <a:defRPr sz="1800" b="0" spc="0">
                <a:solidFill>
                  <a:srgbClr val="5C667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3" name="Title 10"/>
          <p:cNvSpPr>
            <a:spLocks noGrp="1"/>
          </p:cNvSpPr>
          <p:nvPr>
            <p:ph type="title"/>
          </p:nvPr>
        </p:nvSpPr>
        <p:spPr>
          <a:xfrm>
            <a:off x="50800" y="1096962"/>
            <a:ext cx="1913456" cy="1033590"/>
          </a:xfrm>
        </p:spPr>
        <p:txBody>
          <a:bodyPr anchor="b"/>
          <a:lstStyle>
            <a:lvl1pPr algn="l">
              <a:defRPr sz="2000" spc="0" baseline="0">
                <a:solidFill>
                  <a:srgbClr val="5C6670"/>
                </a:solidFill>
              </a:defRPr>
            </a:lvl1pPr>
          </a:lstStyle>
          <a:p>
            <a:r>
              <a:rPr lang="en-US" dirty="0" smtClean="0"/>
              <a:t>Click to edit Master title style</a:t>
            </a:r>
            <a:endParaRPr lang="en-US" dirty="0"/>
          </a:p>
        </p:txBody>
      </p:sp>
      <p:pic>
        <p:nvPicPr>
          <p:cNvPr id="11" name="Picture 10"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2845491436"/>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274320" indent="-228600">
              <a:buFont typeface="Wingdings" charset="2"/>
              <a:buChar char="§"/>
              <a:defRPr spc="0"/>
            </a:lvl1pPr>
            <a:lvl2pPr marL="548640" indent="-182880">
              <a:buFont typeface="Wingdings" charset="2"/>
              <a:buChar char="§"/>
              <a:defRPr spc="0"/>
            </a:lvl2pPr>
            <a:lvl3pPr marL="822960" indent="-182880">
              <a:buFont typeface="Wingdings" charset="2"/>
              <a:buChar char="§"/>
              <a:defRPr spc="0"/>
            </a:lvl3pPr>
            <a:lvl4pPr marL="1097280" indent="-182880">
              <a:buFont typeface="Wingdings" charset="2"/>
              <a:buChar char="§"/>
              <a:defRPr spc="0"/>
            </a:lvl4pPr>
            <a:lvl5pPr marL="1280160" indent="-182880">
              <a:buFont typeface="Wingdings" charset="2"/>
              <a:buChar char="§"/>
              <a:defRPr spc="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itle 6"/>
          <p:cNvSpPr>
            <a:spLocks noGrp="1"/>
          </p:cNvSpPr>
          <p:nvPr>
            <p:ph type="title"/>
          </p:nvPr>
        </p:nvSpPr>
        <p:spPr/>
        <p:txBody>
          <a:bodyPr/>
          <a:lstStyle>
            <a:lvl1pPr>
              <a:defRPr b="0" i="0">
                <a:latin typeface="Museo Slab 500"/>
                <a:cs typeface="Museo Slab 500"/>
              </a:defRPr>
            </a:lvl1pPr>
          </a:lstStyle>
          <a:p>
            <a:r>
              <a:rPr lang="en-US" dirty="0" smtClean="0"/>
              <a:t>Click to edit Master title style</a:t>
            </a:r>
            <a:endParaRPr lang="en-US" dirty="0"/>
          </a:p>
        </p:txBody>
      </p:sp>
      <p:sp>
        <p:nvSpPr>
          <p:cNvPr id="5"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lstStyle>
            <a:lvl1pPr algn="l">
              <a:defRPr sz="10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Divider Orange">
    <p:bg>
      <p:bgPr>
        <a:solidFill>
          <a:schemeClr val="accent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80999" y="3412607"/>
            <a:ext cx="8341851" cy="1645920"/>
          </a:xfrm>
        </p:spPr>
        <p:txBody>
          <a:bodyPr anchor="ctr">
            <a:normAutofit/>
          </a:bodyPr>
          <a:lstStyle>
            <a:lvl1pPr marL="0" indent="0" algn="ctr">
              <a:buNone/>
              <a:defRPr sz="2400">
                <a:solidFill>
                  <a:srgbClr val="40404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12" name="Title 11"/>
          <p:cNvSpPr>
            <a:spLocks noGrp="1"/>
          </p:cNvSpPr>
          <p:nvPr>
            <p:ph type="title"/>
          </p:nvPr>
        </p:nvSpPr>
        <p:spPr>
          <a:xfrm>
            <a:off x="380999" y="1740195"/>
            <a:ext cx="8341851" cy="1645920"/>
          </a:xfrm>
        </p:spPr>
        <p:txBody>
          <a:bodyPr/>
          <a:lstStyle>
            <a:lvl1pPr algn="ctr">
              <a:defRPr sz="4200" spc="150" baseline="0">
                <a:solidFill>
                  <a:srgbClr val="FFFFFF"/>
                </a:solidFill>
              </a:defRPr>
            </a:lvl1pPr>
          </a:lstStyle>
          <a:p>
            <a:r>
              <a:rPr lang="en-US" dirty="0" smtClean="0"/>
              <a:t>Click to edit Master title style</a:t>
            </a:r>
            <a:endParaRPr lang="en-US" dirty="0"/>
          </a:p>
        </p:txBody>
      </p:sp>
      <p:pic>
        <p:nvPicPr>
          <p:cNvPr id="6" name="Picture 5" descr="co_cde_shield_rgb.eps"/>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extLst>
      <p:ext uri="{BB962C8B-B14F-4D97-AF65-F5344CB8AC3E}">
        <p14:creationId xmlns:p14="http://schemas.microsoft.com/office/powerpoint/2010/main" val="320909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1_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91159" y="1719072"/>
            <a:ext cx="4038600" cy="4407408"/>
          </a:xfrm>
        </p:spPr>
        <p:txBody>
          <a:bodyPr/>
          <a:lstStyle>
            <a:lvl1pPr>
              <a:defRPr sz="2400" spc="0"/>
            </a:lvl1pPr>
            <a:lvl2pPr>
              <a:defRPr sz="2200" spc="0"/>
            </a:lvl2pPr>
            <a:lvl3pPr>
              <a:defRPr sz="2000" spc="0"/>
            </a:lvl3pPr>
            <a:lvl4pPr>
              <a:defRPr sz="1800" spc="0"/>
            </a:lvl4pPr>
            <a:lvl5pPr>
              <a:defRPr sz="160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3660" y="1719072"/>
            <a:ext cx="4038600" cy="4407408"/>
          </a:xfrm>
        </p:spPr>
        <p:txBody>
          <a:bodyPr/>
          <a:lstStyle>
            <a:lvl1pPr>
              <a:defRPr sz="2400" b="1" i="0" spc="0"/>
            </a:lvl1pPr>
            <a:lvl2pPr>
              <a:defRPr sz="2200" b="0" i="0" spc="0"/>
            </a:lvl2pPr>
            <a:lvl3pPr>
              <a:defRPr sz="2000" b="0" i="0" spc="0"/>
            </a:lvl3pPr>
            <a:lvl4pPr>
              <a:defRPr sz="1800" b="0" i="0" spc="0"/>
            </a:lvl4pPr>
            <a:lvl5pPr>
              <a:defRPr sz="1600" b="0" i="0" spc="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itle 7"/>
          <p:cNvSpPr>
            <a:spLocks noGrp="1"/>
          </p:cNvSpPr>
          <p:nvPr>
            <p:ph type="title" hasCustomPrompt="1"/>
          </p:nvPr>
        </p:nvSpPr>
        <p:spPr/>
        <p:txBody>
          <a:body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1274809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Blue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5754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Green Narrow Bar">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a:xfrm>
            <a:off x="381000" y="355847"/>
            <a:ext cx="8381260" cy="782073"/>
          </a:xfrm>
        </p:spPr>
        <p:txBody>
          <a:bodyPr/>
          <a:lstStyle/>
          <a:p>
            <a:r>
              <a:rPr lang="en-US" dirty="0" smtClean="0"/>
              <a:t>Click to edit Master title style</a:t>
            </a:r>
            <a:endParaRPr lang="en-US" dirty="0"/>
          </a:p>
        </p:txBody>
      </p:sp>
      <p:sp>
        <p:nvSpPr>
          <p:cNvPr id="7"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spTree>
    <p:extLst>
      <p:ext uri="{BB962C8B-B14F-4D97-AF65-F5344CB8AC3E}">
        <p14:creationId xmlns:p14="http://schemas.microsoft.com/office/powerpoint/2010/main" val="36686574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rgbClr val="45454C"/>
                </a:solidFill>
              </a:defRPr>
            </a:lvl1pPr>
          </a:lstStyle>
          <a:p>
            <a:fld id="{757A2F4E-5D54-B04B-91BD-7E78EE1FE9FD}" type="slidenum">
              <a:rPr lang="en-US" smtClean="0"/>
              <a:pPr/>
              <a:t>‹#›</a:t>
            </a:fld>
            <a:endParaRPr lang="en-US" dirty="0" smtClean="0"/>
          </a:p>
        </p:txBody>
      </p:sp>
      <p:pic>
        <p:nvPicPr>
          <p:cNvPr id="5" name="Picture 4"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188720"/>
            <a:ext cx="6096001" cy="4969193"/>
          </a:xfrm>
        </p:spPr>
        <p:txBody>
          <a:bodyPr/>
          <a:lstStyle>
            <a:lvl1pPr>
              <a:defRPr sz="2400" spc="0"/>
            </a:lvl1pPr>
            <a:lvl2pPr>
              <a:defRPr sz="2200" spc="0"/>
            </a:lvl2pPr>
            <a:lvl3pPr>
              <a:defRPr sz="2000" spc="0"/>
            </a:lvl3pPr>
            <a:lvl4pPr>
              <a:defRPr sz="1800" spc="0"/>
            </a:lvl4pPr>
            <a:lvl5pPr>
              <a:defRPr sz="1600" spc="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7040140" y="2232152"/>
            <a:ext cx="1910820" cy="2816352"/>
          </a:xfrm>
        </p:spPr>
        <p:txBody>
          <a:bodyPr tIns="0"/>
          <a:lstStyle>
            <a:lvl1pPr marL="0" indent="0">
              <a:buNone/>
              <a:defRPr sz="1800" b="0" spc="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1" name="Title 10"/>
          <p:cNvSpPr>
            <a:spLocks noGrp="1"/>
          </p:cNvSpPr>
          <p:nvPr>
            <p:ph type="title"/>
          </p:nvPr>
        </p:nvSpPr>
        <p:spPr>
          <a:xfrm>
            <a:off x="7037832" y="1096962"/>
            <a:ext cx="1913456" cy="1033590"/>
          </a:xfrm>
        </p:spPr>
        <p:txBody>
          <a:bodyPr anchor="b"/>
          <a:lstStyle>
            <a:lvl1pPr algn="l">
              <a:defRPr sz="2000" spc="0" baseline="0"/>
            </a:lvl1pPr>
          </a:lstStyle>
          <a:p>
            <a:r>
              <a:rPr lang="en-US" dirty="0" smtClean="0"/>
              <a:t>Click to edit Master title style</a:t>
            </a:r>
            <a:endParaRPr lang="en-US" dirty="0"/>
          </a:p>
        </p:txBody>
      </p:sp>
      <p:sp>
        <p:nvSpPr>
          <p:cNvPr id="9" name="Footer Placeholder 4"/>
          <p:cNvSpPr>
            <a:spLocks noGrp="1"/>
          </p:cNvSpPr>
          <p:nvPr>
            <p:ph type="ftr" sz="quarter" idx="3"/>
          </p:nvPr>
        </p:nvSpPr>
        <p:spPr>
          <a:xfrm>
            <a:off x="380999" y="6356350"/>
            <a:ext cx="3352800" cy="274320"/>
          </a:xfrm>
          <a:prstGeom prst="rect">
            <a:avLst/>
          </a:prstGeom>
        </p:spPr>
        <p:txBody>
          <a:bodyPr vert="horz" lIns="91440" tIns="45720" rIns="91440" bIns="45720" rtlCol="0" anchor="ctr"/>
          <a:lstStyle>
            <a:lvl1pPr algn="l">
              <a:defRPr sz="1100">
                <a:solidFill>
                  <a:schemeClr val="accent6">
                    <a:lumMod val="50000"/>
                  </a:schemeClr>
                </a:solidFill>
              </a:defRPr>
            </a:lvl1pPr>
          </a:lstStyle>
          <a:p>
            <a:fld id="{757A2F4E-5D54-B04B-91BD-7E78EE1FE9FD}" type="slidenum">
              <a:rPr lang="en-US" smtClean="0"/>
              <a:pPr/>
              <a:t>‹#›</a:t>
            </a:fld>
            <a:endParaRPr lang="en-US" dirty="0" smtClean="0"/>
          </a:p>
        </p:txBody>
      </p:sp>
      <p:sp>
        <p:nvSpPr>
          <p:cNvPr id="10" name="Text Placeholder 2"/>
          <p:cNvSpPr>
            <a:spLocks noGrp="1"/>
          </p:cNvSpPr>
          <p:nvPr>
            <p:ph type="body" idx="10"/>
          </p:nvPr>
        </p:nvSpPr>
        <p:spPr>
          <a:xfrm>
            <a:off x="380998" y="457200"/>
            <a:ext cx="6096001" cy="639762"/>
          </a:xfrm>
        </p:spPr>
        <p:txBody>
          <a:bodyPr anchor="ctr" anchorCtr="0">
            <a:normAutofit/>
          </a:bodyPr>
          <a:lstStyle>
            <a:lvl1pPr marL="0" indent="0" algn="l">
              <a:buNone/>
              <a:defRPr sz="2800" b="0" i="0" spc="0">
                <a:solidFill>
                  <a:srgbClr val="45454C"/>
                </a:solidFill>
                <a:latin typeface="Museo Slab 500"/>
                <a:cs typeface="Museo Slab 50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pic>
        <p:nvPicPr>
          <p:cNvPr id="12" name="Picture 11" descr="co_cde_shield_rgb.eps"/>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5"/>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Footer Placeholder 6"/>
          <p:cNvSpPr>
            <a:spLocks noGrp="1"/>
          </p:cNvSpPr>
          <p:nvPr>
            <p:ph type="ftr" sz="quarter" idx="3"/>
          </p:nvPr>
        </p:nvSpPr>
        <p:spPr>
          <a:xfrm>
            <a:off x="380999" y="6265545"/>
            <a:ext cx="2895600" cy="365125"/>
          </a:xfrm>
          <a:prstGeom prst="rect">
            <a:avLst/>
          </a:prstGeom>
        </p:spPr>
        <p:txBody>
          <a:bodyPr vert="horz" lIns="91440" tIns="45720" rIns="91440" bIns="45720" rtlCol="0" anchor="ctr">
            <a:noAutofit/>
          </a:bodyPr>
          <a:lstStyle>
            <a:lvl1pPr algn="l">
              <a:defRPr sz="1100" b="1">
                <a:solidFill>
                  <a:srgbClr val="45454C"/>
                </a:solidFill>
              </a:defRPr>
            </a:lvl1pPr>
          </a:lstStyle>
          <a:p>
            <a:fld id="{757A2F4E-5D54-B04B-91BD-7E78EE1FE9FD}" type="slidenum">
              <a:rPr lang="en-US" smtClean="0"/>
              <a:pPr/>
              <a:t>‹#›</a:t>
            </a:fld>
            <a:endParaRPr lang="en-US" dirty="0" smtClean="0"/>
          </a:p>
        </p:txBody>
      </p:sp>
      <p:pic>
        <p:nvPicPr>
          <p:cNvPr id="6" name="Picture 5" descr="co_cde_shield_rgb.eps"/>
          <p:cNvPicPr>
            <a:picLocks noChangeAspect="1"/>
          </p:cNvPicPr>
          <p:nvPr userDrawn="1"/>
        </p:nvPicPr>
        <p:blipFill>
          <a:blip r:embed="rId16" cstate="email">
            <a:extLst>
              <a:ext uri="{28A0092B-C50C-407E-A947-70E740481C1C}">
                <a14:useLocalDpi xmlns:a14="http://schemas.microsoft.com/office/drawing/2010/main" val="0"/>
              </a:ext>
            </a:extLst>
          </a:blip>
          <a:stretch>
            <a:fillRect/>
          </a:stretch>
        </p:blipFill>
        <p:spPr>
          <a:xfrm>
            <a:off x="7726529" y="6078532"/>
            <a:ext cx="1161161" cy="682117"/>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75" r:id="rId3"/>
    <p:sldLayoutId id="2147483677" r:id="rId4"/>
    <p:sldLayoutId id="2147483666" r:id="rId5"/>
    <p:sldLayoutId id="2147483678" r:id="rId6"/>
    <p:sldLayoutId id="2147483679" r:id="rId7"/>
    <p:sldLayoutId id="2147483667" r:id="rId8"/>
    <p:sldLayoutId id="2147483668" r:id="rId9"/>
    <p:sldLayoutId id="2147483669" r:id="rId10"/>
    <p:sldLayoutId id="2147483670" r:id="rId11"/>
    <p:sldLayoutId id="2147483673" r:id="rId12"/>
    <p:sldLayoutId id="2147483672" r:id="rId13"/>
  </p:sldLayoutIdLst>
  <p:hf hdr="0"/>
  <p:txStyles>
    <p:titleStyle>
      <a:lvl1pPr algn="ctr" defTabSz="914400" rtl="0" eaLnBrk="1" latinLnBrk="0" hangingPunct="1">
        <a:spcBef>
          <a:spcPct val="0"/>
        </a:spcBef>
        <a:buNone/>
        <a:defRPr sz="3600" b="0" i="0" kern="1200" cap="none" spc="200" baseline="0">
          <a:ln>
            <a:noFill/>
          </a:ln>
          <a:solidFill>
            <a:schemeClr val="bg1"/>
          </a:solidFill>
          <a:effectLst/>
          <a:latin typeface="Museo Slab 500"/>
          <a:ea typeface="+mj-ea"/>
          <a:cs typeface="Museo Slab 500"/>
        </a:defRPr>
      </a:lvl1pPr>
    </p:titleStyle>
    <p:bodyStyle>
      <a:lvl1pPr marL="502920" indent="-457200" algn="l" defTabSz="914400" rtl="0" eaLnBrk="1" latinLnBrk="0" hangingPunct="1">
        <a:spcBef>
          <a:spcPct val="20000"/>
        </a:spcBef>
        <a:buClr>
          <a:schemeClr val="accent1"/>
        </a:buClr>
        <a:buSzPct val="110000"/>
        <a:buFont typeface="Wingdings" charset="2"/>
        <a:buChar char="§"/>
        <a:defRPr sz="2400" b="1" kern="1200" spc="150" baseline="0">
          <a:solidFill>
            <a:srgbClr val="5C6670"/>
          </a:solidFill>
          <a:latin typeface="+mn-lt"/>
          <a:ea typeface="+mn-ea"/>
          <a:cs typeface="+mn-cs"/>
        </a:defRPr>
      </a:lvl1pPr>
      <a:lvl2pPr marL="822960" indent="-457200" algn="l" defTabSz="914400" rtl="0" eaLnBrk="1" latinLnBrk="0" hangingPunct="1">
        <a:spcBef>
          <a:spcPct val="20000"/>
        </a:spcBef>
        <a:buClr>
          <a:schemeClr val="accent2"/>
        </a:buClr>
        <a:buSzPct val="110000"/>
        <a:buFont typeface="Wingdings" charset="2"/>
        <a:buChar char="§"/>
        <a:defRPr sz="2200" kern="1200" spc="100" baseline="0">
          <a:solidFill>
            <a:srgbClr val="5C6670"/>
          </a:solidFill>
          <a:latin typeface="+mn-lt"/>
          <a:ea typeface="+mn-ea"/>
          <a:cs typeface="+mn-cs"/>
        </a:defRPr>
      </a:lvl2pPr>
      <a:lvl3pPr marL="925830" indent="-285750" algn="l" defTabSz="914400" rtl="0" eaLnBrk="1" latinLnBrk="0" hangingPunct="1">
        <a:spcBef>
          <a:spcPct val="20000"/>
        </a:spcBef>
        <a:buClr>
          <a:schemeClr val="accent3"/>
        </a:buClr>
        <a:buSzPct val="110000"/>
        <a:buFont typeface="Wingdings" charset="2"/>
        <a:buChar char="§"/>
        <a:defRPr sz="2000" kern="1200" spc="100" baseline="0">
          <a:solidFill>
            <a:srgbClr val="5C6670"/>
          </a:solidFill>
          <a:latin typeface="+mn-lt"/>
          <a:ea typeface="+mn-ea"/>
          <a:cs typeface="+mn-cs"/>
        </a:defRPr>
      </a:lvl3pPr>
      <a:lvl4pPr marL="1200150" indent="-285750" algn="l" defTabSz="914400" rtl="0" eaLnBrk="1" latinLnBrk="0" hangingPunct="1">
        <a:spcBef>
          <a:spcPct val="20000"/>
        </a:spcBef>
        <a:buClr>
          <a:schemeClr val="accent4"/>
        </a:buClr>
        <a:buSzPct val="110000"/>
        <a:buFont typeface="Wingdings" charset="2"/>
        <a:buChar char="§"/>
        <a:defRPr sz="1800" kern="1200">
          <a:solidFill>
            <a:srgbClr val="5C6670"/>
          </a:solidFill>
          <a:latin typeface="+mn-lt"/>
          <a:ea typeface="+mn-ea"/>
          <a:cs typeface="+mn-cs"/>
        </a:defRPr>
      </a:lvl4pPr>
      <a:lvl5pPr marL="1383030" indent="-285750" algn="l" defTabSz="914400" rtl="0" eaLnBrk="1" latinLnBrk="0" hangingPunct="1">
        <a:spcBef>
          <a:spcPct val="20000"/>
        </a:spcBef>
        <a:buClr>
          <a:schemeClr val="accent6"/>
        </a:buClr>
        <a:buSzPct val="110000"/>
        <a:buFont typeface="Wingdings" charset="2"/>
        <a:buChar char="§"/>
        <a:defRPr sz="1600" kern="1200" spc="100" baseline="0">
          <a:solidFill>
            <a:srgbClr val="5C6670"/>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hyperlink" Target="mailto:noon_t@cde.state.co.us" TargetMode="External"/><Relationship Id="rId3" Type="http://schemas.openxmlformats.org/officeDocument/2006/relationships/hyperlink" Target="http://www.cde.state.co.us/cdefinance/auditunit" TargetMode="External"/><Relationship Id="rId7" Type="http://schemas.openxmlformats.org/officeDocument/2006/relationships/hyperlink" Target="mailto:bello_m@cde.state.co.us" TargetMode="External"/><Relationship Id="rId2" Type="http://schemas.openxmlformats.org/officeDocument/2006/relationships/hyperlink" Target="mailto:audit@cde.state.co.us" TargetMode="External"/><Relationship Id="rId1" Type="http://schemas.openxmlformats.org/officeDocument/2006/relationships/slideLayout" Target="../slideLayouts/slideLayout2.xml"/><Relationship Id="rId6" Type="http://schemas.openxmlformats.org/officeDocument/2006/relationships/hyperlink" Target="mailto:bauerle_m@cde.state.co.us" TargetMode="External"/><Relationship Id="rId5" Type="http://schemas.openxmlformats.org/officeDocument/2006/relationships/hyperlink" Target="mailto:mcree_r@cde.state.co.us" TargetMode="External"/><Relationship Id="rId4" Type="http://schemas.openxmlformats.org/officeDocument/2006/relationships/hyperlink" Target="mailto:oberg_a@cde.state.co.us" TargetMode="External"/><Relationship Id="rId9" Type="http://schemas.openxmlformats.org/officeDocument/2006/relationships/hyperlink" Target="mailto:shimmin_a@cde.state.co.us"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mailto:oberg_a@cde.state.co.u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0999" y="2441769"/>
            <a:ext cx="8341851" cy="3553355"/>
          </a:xfrm>
        </p:spPr>
        <p:txBody>
          <a:bodyPr/>
          <a:lstStyle/>
          <a:p>
            <a:r>
              <a:rPr lang="en-US" sz="4400" dirty="0" smtClean="0">
                <a:solidFill>
                  <a:srgbClr val="000000"/>
                </a:solidFill>
                <a:latin typeface="Calibri" panose="020F0502020204030204" pitchFamily="34" charset="0"/>
              </a:rPr>
              <a:t/>
            </a:r>
            <a:br>
              <a:rPr lang="en-US" sz="4400" dirty="0" smtClean="0">
                <a:solidFill>
                  <a:srgbClr val="000000"/>
                </a:solidFill>
                <a:latin typeface="Calibri" panose="020F0502020204030204" pitchFamily="34" charset="0"/>
              </a:rPr>
            </a:br>
            <a:r>
              <a:rPr lang="en-US" sz="4400" dirty="0" smtClean="0">
                <a:solidFill>
                  <a:srgbClr val="000000"/>
                </a:solidFill>
                <a:latin typeface="Museo Slab 500" panose="02000000000000000000" pitchFamily="50" charset="0"/>
              </a:rPr>
              <a:t>2017 Student October</a:t>
            </a:r>
            <a:br>
              <a:rPr lang="en-US" sz="4400" dirty="0" smtClean="0">
                <a:solidFill>
                  <a:srgbClr val="000000"/>
                </a:solidFill>
                <a:latin typeface="Museo Slab 500" panose="02000000000000000000" pitchFamily="50" charset="0"/>
              </a:rPr>
            </a:br>
            <a:r>
              <a:rPr lang="en-US" sz="4400" dirty="0" smtClean="0">
                <a:solidFill>
                  <a:srgbClr val="000000"/>
                </a:solidFill>
                <a:latin typeface="Museo Slab 500" panose="02000000000000000000" pitchFamily="50" charset="0"/>
              </a:rPr>
              <a:t>At-Risk/Free Lunch Count</a:t>
            </a:r>
            <a:r>
              <a:rPr lang="en-US" sz="4400" dirty="0" smtClean="0">
                <a:solidFill>
                  <a:srgbClr val="000000"/>
                </a:solidFill>
                <a:latin typeface="Calibri" panose="020F0502020204030204" pitchFamily="34" charset="0"/>
              </a:rPr>
              <a:t/>
            </a:r>
            <a:br>
              <a:rPr lang="en-US" sz="4400" dirty="0" smtClean="0">
                <a:solidFill>
                  <a:srgbClr val="000000"/>
                </a:solidFill>
                <a:latin typeface="Calibri" panose="020F0502020204030204" pitchFamily="34" charset="0"/>
              </a:rPr>
            </a:br>
            <a:r>
              <a:rPr lang="en-US" sz="2400" dirty="0" smtClean="0">
                <a:solidFill>
                  <a:srgbClr val="000000"/>
                </a:solidFill>
                <a:latin typeface="Calibri" panose="020F0502020204030204" pitchFamily="34" charset="0"/>
              </a:rPr>
              <a:t/>
            </a:r>
            <a:br>
              <a:rPr lang="en-US" sz="2400" dirty="0" smtClean="0">
                <a:solidFill>
                  <a:srgbClr val="000000"/>
                </a:solidFill>
                <a:latin typeface="Calibri" panose="020F0502020204030204" pitchFamily="34" charset="0"/>
              </a:rPr>
            </a:br>
            <a:r>
              <a:rPr lang="en-US" sz="2000" b="1" dirty="0" smtClean="0">
                <a:solidFill>
                  <a:srgbClr val="000000"/>
                </a:solidFill>
                <a:latin typeface="+mn-lt"/>
              </a:rPr>
              <a:t>Office of School Finance</a:t>
            </a:r>
            <a:br>
              <a:rPr lang="en-US" sz="2000" b="1" dirty="0" smtClean="0">
                <a:solidFill>
                  <a:srgbClr val="000000"/>
                </a:solidFill>
                <a:latin typeface="+mn-lt"/>
              </a:rPr>
            </a:br>
            <a:r>
              <a:rPr lang="en-US" sz="2000" b="1" dirty="0" smtClean="0">
                <a:solidFill>
                  <a:srgbClr val="000000"/>
                </a:solidFill>
                <a:latin typeface="+mn-lt"/>
              </a:rPr>
              <a:t>Field Analyst Support Team (FAST)</a:t>
            </a:r>
            <a:r>
              <a:rPr lang="en-US" sz="4400" dirty="0" smtClean="0">
                <a:solidFill>
                  <a:srgbClr val="3D6AA1"/>
                </a:solidFill>
                <a:latin typeface="Calibri" panose="020F0502020204030204" pitchFamily="34" charset="0"/>
              </a:rPr>
              <a:t/>
            </a:r>
            <a:br>
              <a:rPr lang="en-US" sz="4400" dirty="0" smtClean="0">
                <a:solidFill>
                  <a:srgbClr val="3D6AA1"/>
                </a:solidFill>
                <a:latin typeface="Calibri" panose="020F0502020204030204" pitchFamily="34" charset="0"/>
              </a:rPr>
            </a:br>
            <a:endParaRPr lang="en-US" dirty="0">
              <a:latin typeface="Calibri" panose="020F0502020204030204" pitchFamily="34" charset="0"/>
            </a:endParaRPr>
          </a:p>
        </p:txBody>
      </p:sp>
      <p:sp>
        <p:nvSpPr>
          <p:cNvPr id="7" name="Text Placeholder 6"/>
          <p:cNvSpPr>
            <a:spLocks noGrp="1"/>
          </p:cNvSpPr>
          <p:nvPr>
            <p:ph type="body" sz="quarter" idx="10"/>
          </p:nvPr>
        </p:nvSpPr>
        <p:spPr/>
        <p:txBody>
          <a:bodyPr/>
          <a:lstStyle/>
          <a:p>
            <a:r>
              <a:rPr lang="en-US" dirty="0" smtClean="0"/>
              <a:t>September 2017</a:t>
            </a:r>
            <a:endParaRPr lang="en-US" dirty="0"/>
          </a:p>
        </p:txBody>
      </p:sp>
    </p:spTree>
    <p:extLst>
      <p:ext uri="{BB962C8B-B14F-4D97-AF65-F5344CB8AC3E}">
        <p14:creationId xmlns:p14="http://schemas.microsoft.com/office/powerpoint/2010/main" val="2687300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b="0" dirty="0" smtClean="0"/>
              <a:t>Free lunch eligibility may be evidenced by one of the following types of documents:</a:t>
            </a:r>
          </a:p>
          <a:p>
            <a:pPr marL="45720" indent="0">
              <a:buNone/>
            </a:pPr>
            <a:endParaRPr lang="en-US" dirty="0"/>
          </a:p>
          <a:p>
            <a:r>
              <a:rPr lang="en-US" sz="2200" b="0" dirty="0"/>
              <a:t>Direct Certification Lists</a:t>
            </a:r>
          </a:p>
          <a:p>
            <a:r>
              <a:rPr lang="en-US" sz="2200" b="0" dirty="0" smtClean="0"/>
              <a:t>Applications </a:t>
            </a:r>
            <a:r>
              <a:rPr lang="en-US" sz="2200" b="0" dirty="0"/>
              <a:t>for Free and Reduced Price School Meals</a:t>
            </a:r>
          </a:p>
          <a:p>
            <a:r>
              <a:rPr lang="en-US" sz="2200" b="0" dirty="0"/>
              <a:t>Family Economic Data Survey (</a:t>
            </a:r>
            <a:r>
              <a:rPr lang="en-US" sz="2200" b="0" dirty="0" smtClean="0"/>
              <a:t>FEDS</a:t>
            </a:r>
            <a:r>
              <a:rPr lang="en-US" sz="2200" b="0" dirty="0"/>
              <a:t>) </a:t>
            </a:r>
            <a:r>
              <a:rPr lang="en-US" sz="2200" b="0" dirty="0" smtClean="0"/>
              <a:t>forms</a:t>
            </a:r>
            <a:endParaRPr lang="en-US" sz="2200" b="0" dirty="0"/>
          </a:p>
          <a:p>
            <a:r>
              <a:rPr lang="en-US" sz="2200" b="0" dirty="0"/>
              <a:t>Categorical Eligibility Determinations (migrant, homeless, runaway and/or foster child lists</a:t>
            </a:r>
            <a:r>
              <a:rPr lang="en-US" sz="2200" b="0" dirty="0" smtClean="0"/>
              <a:t>)</a:t>
            </a:r>
          </a:p>
          <a:p>
            <a:pPr marL="45720" indent="0">
              <a:buNone/>
            </a:pPr>
            <a:endParaRPr lang="en-US" dirty="0"/>
          </a:p>
        </p:txBody>
      </p:sp>
      <p:sp>
        <p:nvSpPr>
          <p:cNvPr id="3" name="Title 2"/>
          <p:cNvSpPr>
            <a:spLocks noGrp="1"/>
          </p:cNvSpPr>
          <p:nvPr>
            <p:ph type="title"/>
          </p:nvPr>
        </p:nvSpPr>
        <p:spPr/>
        <p:txBody>
          <a:bodyPr/>
          <a:lstStyle/>
          <a:p>
            <a:r>
              <a:rPr lang="en-US" dirty="0" smtClean="0"/>
              <a:t>Audit Documentation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10</a:t>
            </a:fld>
            <a:endParaRPr lang="en-US" dirty="0" smtClean="0"/>
          </a:p>
        </p:txBody>
      </p:sp>
    </p:spTree>
    <p:extLst>
      <p:ext uri="{BB962C8B-B14F-4D97-AF65-F5344CB8AC3E}">
        <p14:creationId xmlns:p14="http://schemas.microsoft.com/office/powerpoint/2010/main" val="13549870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200" b="0" dirty="0" smtClean="0"/>
              <a:t>Any student who appears on a district direct certification list ran between July 1 and the pupil enrollment count date for the current school year, may be reported as free lunch eligibility in the Student October Count data submission.  A copy of the direct certification list must be made available at the time of the at-risk/free lunch count audit in order to evidence free lunch eligibility.</a:t>
            </a:r>
          </a:p>
          <a:p>
            <a:pPr marL="45720" indent="0">
              <a:buNone/>
            </a:pPr>
            <a:endParaRPr lang="en-US" sz="2200" b="0" dirty="0"/>
          </a:p>
          <a:p>
            <a:pPr marL="45720" indent="0">
              <a:buNone/>
            </a:pPr>
            <a:r>
              <a:rPr lang="en-US" sz="2200" b="0" dirty="0"/>
              <a:t>It is recommended that district nutrition services units run direct certification uploads monthly after each new file is available, and that in addition to the required nutrition uploads, districts should also run a direct certification list on the pupil enrollment count date (</a:t>
            </a:r>
            <a:r>
              <a:rPr lang="en-US" sz="2200" b="0" dirty="0" smtClean="0"/>
              <a:t>10/2/2017).</a:t>
            </a:r>
            <a:endParaRPr lang="en-US" sz="2200" b="0" dirty="0"/>
          </a:p>
          <a:p>
            <a:pPr marL="45720" indent="0">
              <a:buNone/>
            </a:pPr>
            <a:endParaRPr lang="en-US" b="0" dirty="0"/>
          </a:p>
        </p:txBody>
      </p:sp>
      <p:sp>
        <p:nvSpPr>
          <p:cNvPr id="3" name="Title 2"/>
          <p:cNvSpPr>
            <a:spLocks noGrp="1"/>
          </p:cNvSpPr>
          <p:nvPr>
            <p:ph type="title"/>
          </p:nvPr>
        </p:nvSpPr>
        <p:spPr/>
        <p:txBody>
          <a:bodyPr/>
          <a:lstStyle/>
          <a:p>
            <a:r>
              <a:rPr lang="en-US" dirty="0" smtClean="0"/>
              <a:t>Direct Certification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11</a:t>
            </a:fld>
            <a:endParaRPr lang="en-US" dirty="0" smtClean="0"/>
          </a:p>
        </p:txBody>
      </p:sp>
    </p:spTree>
    <p:extLst>
      <p:ext uri="{BB962C8B-B14F-4D97-AF65-F5344CB8AC3E}">
        <p14:creationId xmlns:p14="http://schemas.microsoft.com/office/powerpoint/2010/main" val="2856431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000" b="0" dirty="0" smtClean="0"/>
              <a:t>For students who were not listed on the direct certification list but who reside or belong to the same household as a student who was listed, eligibility may be extended to the student.  The district must have documentation evidencing the following:</a:t>
            </a:r>
          </a:p>
          <a:p>
            <a:pPr marL="45720" indent="0">
              <a:buNone/>
            </a:pPr>
            <a:endParaRPr lang="en-US" sz="2000" b="0" dirty="0" smtClean="0"/>
          </a:p>
          <a:p>
            <a:r>
              <a:rPr lang="en-US" sz="2000" b="0" dirty="0" smtClean="0"/>
              <a:t>The date extended eligibility was granted</a:t>
            </a:r>
          </a:p>
          <a:p>
            <a:r>
              <a:rPr lang="en-US" sz="2000" b="0" dirty="0" smtClean="0"/>
              <a:t>The initials/name of the district staff member who granted the extended eligibility</a:t>
            </a:r>
          </a:p>
          <a:p>
            <a:r>
              <a:rPr lang="en-US" sz="2000" b="0" dirty="0" smtClean="0"/>
              <a:t>The name of the household member who appears on the direct certification list</a:t>
            </a:r>
          </a:p>
          <a:p>
            <a:r>
              <a:rPr lang="en-US" sz="2000" b="0" dirty="0" smtClean="0"/>
              <a:t>The date of </a:t>
            </a:r>
            <a:r>
              <a:rPr lang="en-US" sz="2000" b="0" dirty="0"/>
              <a:t>direct certification list was ran</a:t>
            </a:r>
          </a:p>
          <a:p>
            <a:r>
              <a:rPr lang="en-US" sz="2000" b="0" dirty="0"/>
              <a:t>A copy of the direct certification list</a:t>
            </a:r>
          </a:p>
        </p:txBody>
      </p:sp>
      <p:sp>
        <p:nvSpPr>
          <p:cNvPr id="3" name="Title 2"/>
          <p:cNvSpPr>
            <a:spLocks noGrp="1"/>
          </p:cNvSpPr>
          <p:nvPr>
            <p:ph type="title"/>
          </p:nvPr>
        </p:nvSpPr>
        <p:spPr/>
        <p:txBody>
          <a:bodyPr/>
          <a:lstStyle/>
          <a:p>
            <a:r>
              <a:rPr lang="en-US" sz="3200" dirty="0" smtClean="0"/>
              <a:t>Direct Certification- </a:t>
            </a:r>
            <a:br>
              <a:rPr lang="en-US" sz="3200" dirty="0" smtClean="0"/>
            </a:br>
            <a:r>
              <a:rPr lang="en-US" sz="3200" dirty="0" smtClean="0"/>
              <a:t>Extended Eligibility</a:t>
            </a:r>
            <a:r>
              <a:rPr lang="en-US" sz="2400" dirty="0" smtClean="0"/>
              <a:t>	</a:t>
            </a:r>
            <a:endParaRPr lang="en-US" sz="2400" dirty="0"/>
          </a:p>
        </p:txBody>
      </p:sp>
      <p:sp>
        <p:nvSpPr>
          <p:cNvPr id="4" name="Footer Placeholder 3"/>
          <p:cNvSpPr>
            <a:spLocks noGrp="1"/>
          </p:cNvSpPr>
          <p:nvPr>
            <p:ph type="ftr" sz="quarter" idx="3"/>
          </p:nvPr>
        </p:nvSpPr>
        <p:spPr/>
        <p:txBody>
          <a:bodyPr/>
          <a:lstStyle/>
          <a:p>
            <a:fld id="{757A2F4E-5D54-B04B-91BD-7E78EE1FE9FD}" type="slidenum">
              <a:rPr lang="en-US" smtClean="0"/>
              <a:pPr/>
              <a:t>12</a:t>
            </a:fld>
            <a:endParaRPr lang="en-US" dirty="0" smtClean="0"/>
          </a:p>
        </p:txBody>
      </p:sp>
    </p:spTree>
    <p:extLst>
      <p:ext uri="{BB962C8B-B14F-4D97-AF65-F5344CB8AC3E}">
        <p14:creationId xmlns:p14="http://schemas.microsoft.com/office/powerpoint/2010/main" val="15199947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a:p>
          <a:p>
            <a:pPr marL="45720" indent="0">
              <a:buNone/>
            </a:pPr>
            <a:r>
              <a:rPr lang="en-US" sz="2000" b="0" dirty="0" smtClean="0"/>
              <a:t>If a student is identified as free lunch eligible through the completion of an Application for Free and Reduced Price School Meals, the student may be reported as such in the data submission.  The district will need to be prepared to provide a copy of this application at the time of audit.</a:t>
            </a:r>
          </a:p>
          <a:p>
            <a:pPr marL="45720" indent="0">
              <a:buNone/>
            </a:pPr>
            <a:endParaRPr lang="en-US" sz="2000" b="0" dirty="0"/>
          </a:p>
          <a:p>
            <a:pPr marL="45720" indent="0">
              <a:buNone/>
            </a:pPr>
            <a:r>
              <a:rPr lang="en-US" sz="2000" b="0" dirty="0" smtClean="0"/>
              <a:t>For online applications, the district will need to provide a copy of the data submitted in the online application including appropriate evidence of signature and the date the application was submitted/received.</a:t>
            </a:r>
          </a:p>
          <a:p>
            <a:pPr marL="45720" indent="0">
              <a:buNone/>
            </a:pPr>
            <a:endParaRPr lang="en-US" sz="2000" dirty="0"/>
          </a:p>
          <a:p>
            <a:pPr marL="45720" indent="0">
              <a:buNone/>
            </a:pPr>
            <a:endParaRPr lang="en-US" sz="1600" dirty="0"/>
          </a:p>
        </p:txBody>
      </p:sp>
      <p:sp>
        <p:nvSpPr>
          <p:cNvPr id="3" name="Title 2"/>
          <p:cNvSpPr>
            <a:spLocks noGrp="1"/>
          </p:cNvSpPr>
          <p:nvPr>
            <p:ph type="title"/>
          </p:nvPr>
        </p:nvSpPr>
        <p:spPr/>
        <p:txBody>
          <a:bodyPr/>
          <a:lstStyle/>
          <a:p>
            <a:r>
              <a:rPr lang="en-US" sz="2800" dirty="0" smtClean="0"/>
              <a:t>Applications for Free and Reduced Price School Meals</a:t>
            </a:r>
            <a:endParaRPr lang="en-US" sz="2800" dirty="0"/>
          </a:p>
        </p:txBody>
      </p:sp>
      <p:sp>
        <p:nvSpPr>
          <p:cNvPr id="4" name="Footer Placeholder 3"/>
          <p:cNvSpPr>
            <a:spLocks noGrp="1"/>
          </p:cNvSpPr>
          <p:nvPr>
            <p:ph type="ftr" sz="quarter" idx="3"/>
          </p:nvPr>
        </p:nvSpPr>
        <p:spPr/>
        <p:txBody>
          <a:bodyPr/>
          <a:lstStyle/>
          <a:p>
            <a:fld id="{757A2F4E-5D54-B04B-91BD-7E78EE1FE9FD}" type="slidenum">
              <a:rPr lang="en-US" smtClean="0"/>
              <a:pPr/>
              <a:t>13</a:t>
            </a:fld>
            <a:endParaRPr lang="en-US" dirty="0" smtClean="0"/>
          </a:p>
        </p:txBody>
      </p:sp>
    </p:spTree>
    <p:extLst>
      <p:ext uri="{BB962C8B-B14F-4D97-AF65-F5344CB8AC3E}">
        <p14:creationId xmlns:p14="http://schemas.microsoft.com/office/powerpoint/2010/main" val="8717854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750491"/>
            <a:ext cx="8407893" cy="4407408"/>
          </a:xfrm>
        </p:spPr>
        <p:txBody>
          <a:bodyPr/>
          <a:lstStyle/>
          <a:p>
            <a:pPr marL="45720" indent="0">
              <a:buNone/>
            </a:pPr>
            <a:r>
              <a:rPr lang="en-US" dirty="0" smtClean="0"/>
              <a:t/>
            </a:r>
            <a:br>
              <a:rPr lang="en-US" dirty="0" smtClean="0"/>
            </a:br>
            <a:endParaRPr lang="en-US" dirty="0" smtClean="0"/>
          </a:p>
          <a:p>
            <a:pPr marL="45720" indent="0">
              <a:buNone/>
            </a:pPr>
            <a:endParaRPr lang="en-US" dirty="0" smtClean="0"/>
          </a:p>
          <a:p>
            <a:endParaRPr lang="en-US" dirty="0"/>
          </a:p>
        </p:txBody>
      </p:sp>
      <p:sp>
        <p:nvSpPr>
          <p:cNvPr id="3" name="Title 2"/>
          <p:cNvSpPr>
            <a:spLocks noGrp="1"/>
          </p:cNvSpPr>
          <p:nvPr>
            <p:ph type="title"/>
          </p:nvPr>
        </p:nvSpPr>
        <p:spPr/>
        <p:txBody>
          <a:bodyPr/>
          <a:lstStyle/>
          <a:p>
            <a:r>
              <a:rPr lang="en-US" sz="4000" dirty="0" smtClean="0"/>
              <a:t>Income Guidelines</a:t>
            </a:r>
            <a:endParaRPr lang="en-US" sz="4000" dirty="0"/>
          </a:p>
        </p:txBody>
      </p:sp>
      <p:sp>
        <p:nvSpPr>
          <p:cNvPr id="4" name="Footer Placeholder 3"/>
          <p:cNvSpPr>
            <a:spLocks noGrp="1"/>
          </p:cNvSpPr>
          <p:nvPr>
            <p:ph type="ftr" sz="quarter" idx="3"/>
          </p:nvPr>
        </p:nvSpPr>
        <p:spPr/>
        <p:txBody>
          <a:bodyPr/>
          <a:lstStyle/>
          <a:p>
            <a:fld id="{757A2F4E-5D54-B04B-91BD-7E78EE1FE9FD}" type="slidenum">
              <a:rPr lang="en-US" smtClean="0"/>
              <a:pPr/>
              <a:t>14</a:t>
            </a:fld>
            <a:endParaRPr lang="en-US" dirty="0" smtClean="0"/>
          </a:p>
        </p:txBody>
      </p:sp>
      <p:pic>
        <p:nvPicPr>
          <p:cNvPr id="5" name="Picture 4"/>
          <p:cNvPicPr>
            <a:picLocks noChangeAspect="1"/>
          </p:cNvPicPr>
          <p:nvPr/>
        </p:nvPicPr>
        <p:blipFill>
          <a:blip r:embed="rId2"/>
          <a:stretch>
            <a:fillRect/>
          </a:stretch>
        </p:blipFill>
        <p:spPr>
          <a:xfrm>
            <a:off x="562708" y="1688124"/>
            <a:ext cx="8291146" cy="4404946"/>
          </a:xfrm>
          <a:prstGeom prst="rect">
            <a:avLst/>
          </a:prstGeom>
        </p:spPr>
      </p:pic>
    </p:spTree>
    <p:extLst>
      <p:ext uri="{BB962C8B-B14F-4D97-AF65-F5344CB8AC3E}">
        <p14:creationId xmlns:p14="http://schemas.microsoft.com/office/powerpoint/2010/main" val="4219130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1800" b="0" dirty="0" smtClean="0"/>
              <a:t>The state FEDS form should be used to document free lunch eligibility for at-risk funding for districts or schools who meet one of the following criteria:</a:t>
            </a:r>
          </a:p>
          <a:p>
            <a:pPr lvl="1"/>
            <a:r>
              <a:rPr lang="en-US" sz="1600" b="0" dirty="0" smtClean="0"/>
              <a:t>Are </a:t>
            </a:r>
            <a:r>
              <a:rPr lang="en-US" sz="1600" b="0" u="sng" dirty="0" smtClean="0"/>
              <a:t>NOT</a:t>
            </a:r>
            <a:r>
              <a:rPr lang="en-US" sz="1600" b="0" dirty="0" smtClean="0"/>
              <a:t> participating in the child nutrition program</a:t>
            </a:r>
          </a:p>
          <a:p>
            <a:pPr lvl="1"/>
            <a:r>
              <a:rPr lang="en-US" sz="1600" b="0" dirty="0" smtClean="0"/>
              <a:t>Who </a:t>
            </a:r>
            <a:r>
              <a:rPr lang="en-US" sz="1600" b="0" u="sng" dirty="0" smtClean="0"/>
              <a:t>ARE</a:t>
            </a:r>
            <a:r>
              <a:rPr lang="en-US" sz="1600" b="0" dirty="0" smtClean="0"/>
              <a:t> participating in CEP </a:t>
            </a:r>
          </a:p>
          <a:p>
            <a:pPr lvl="1"/>
            <a:r>
              <a:rPr lang="en-US" sz="1600" b="0" dirty="0" smtClean="0"/>
              <a:t>Who </a:t>
            </a:r>
            <a:r>
              <a:rPr lang="en-US" sz="1600" b="0" u="sng" dirty="0" smtClean="0"/>
              <a:t>ARE</a:t>
            </a:r>
            <a:r>
              <a:rPr lang="en-US" sz="1600" b="0" dirty="0" smtClean="0"/>
              <a:t> participating in the Provision 2 program following their base year</a:t>
            </a:r>
          </a:p>
          <a:p>
            <a:pPr marL="45720" indent="0">
              <a:buNone/>
            </a:pPr>
            <a:endParaRPr lang="en-US" sz="1800" b="0" dirty="0"/>
          </a:p>
          <a:p>
            <a:r>
              <a:rPr lang="en-US" sz="1600" b="0" dirty="0" smtClean="0"/>
              <a:t>If a student is identified as free lunch eligible through the completion of a FEDS form, the student may be reported as such in the data submission.  The district must be prepared to provide a copy of the document at the time of the audit.</a:t>
            </a:r>
          </a:p>
          <a:p>
            <a:pPr marL="45720" indent="0">
              <a:buNone/>
            </a:pPr>
            <a:endParaRPr lang="en-US" sz="1600" b="0" dirty="0"/>
          </a:p>
          <a:p>
            <a:r>
              <a:rPr lang="en-US" sz="1600" b="0" dirty="0"/>
              <a:t>Income guidelines used in evaluating Applications for Free and Reduced Price School Meals should also be used to evaluate the FEDS form.  </a:t>
            </a:r>
          </a:p>
          <a:p>
            <a:pPr marL="45720" indent="0">
              <a:buNone/>
            </a:pPr>
            <a:endParaRPr lang="en-US" sz="1600" b="0" dirty="0" smtClean="0"/>
          </a:p>
          <a:p>
            <a:r>
              <a:rPr lang="en-US" sz="1600" b="0" dirty="0" smtClean="0"/>
              <a:t>District cannot use funds received from the National School Lunch and School Breakfast programs to process FEDS forms, however they can reimburse this fund in the event district nutrition staff are used to process these forms.</a:t>
            </a:r>
            <a:endParaRPr lang="en-US" sz="1600" b="0" dirty="0"/>
          </a:p>
        </p:txBody>
      </p:sp>
      <p:sp>
        <p:nvSpPr>
          <p:cNvPr id="3" name="Title 2"/>
          <p:cNvSpPr>
            <a:spLocks noGrp="1"/>
          </p:cNvSpPr>
          <p:nvPr>
            <p:ph type="title"/>
          </p:nvPr>
        </p:nvSpPr>
        <p:spPr/>
        <p:txBody>
          <a:bodyPr/>
          <a:lstStyle/>
          <a:p>
            <a:r>
              <a:rPr lang="en-US" sz="2400" dirty="0" smtClean="0"/>
              <a:t/>
            </a:r>
            <a:br>
              <a:rPr lang="en-US" sz="2400" dirty="0" smtClean="0"/>
            </a:br>
            <a:r>
              <a:rPr lang="en-US" sz="2800" dirty="0" smtClean="0"/>
              <a:t>Family Economic Data Survey </a:t>
            </a:r>
            <a:br>
              <a:rPr lang="en-US" sz="2800" dirty="0" smtClean="0"/>
            </a:br>
            <a:r>
              <a:rPr lang="en-US" sz="2800" dirty="0" smtClean="0"/>
              <a:t>(FEDS) Form</a:t>
            </a:r>
            <a:endParaRPr lang="en-US" sz="2800" dirty="0"/>
          </a:p>
        </p:txBody>
      </p:sp>
      <p:sp>
        <p:nvSpPr>
          <p:cNvPr id="4" name="Footer Placeholder 3"/>
          <p:cNvSpPr>
            <a:spLocks noGrp="1"/>
          </p:cNvSpPr>
          <p:nvPr>
            <p:ph type="ftr" sz="quarter" idx="3"/>
          </p:nvPr>
        </p:nvSpPr>
        <p:spPr/>
        <p:txBody>
          <a:bodyPr/>
          <a:lstStyle/>
          <a:p>
            <a:fld id="{757A2F4E-5D54-B04B-91BD-7E78EE1FE9FD}" type="slidenum">
              <a:rPr lang="en-US" smtClean="0"/>
              <a:pPr/>
              <a:t>15</a:t>
            </a:fld>
            <a:endParaRPr lang="en-US" dirty="0" smtClean="0"/>
          </a:p>
        </p:txBody>
      </p:sp>
    </p:spTree>
    <p:extLst>
      <p:ext uri="{BB962C8B-B14F-4D97-AF65-F5344CB8AC3E}">
        <p14:creationId xmlns:p14="http://schemas.microsoft.com/office/powerpoint/2010/main" val="39237788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1800" b="0" dirty="0" smtClean="0"/>
              <a:t>If a student is identified as any of the following on or before the pupil enrollment count date, then the student may be reported as free lunch eligible in the data submission:</a:t>
            </a:r>
          </a:p>
          <a:p>
            <a:pPr marL="45720" indent="0">
              <a:buNone/>
            </a:pPr>
            <a:endParaRPr lang="en-US" sz="1800" b="0" dirty="0"/>
          </a:p>
          <a:p>
            <a:r>
              <a:rPr lang="en-US" sz="1800" b="0" dirty="0" smtClean="0"/>
              <a:t>Foster Children</a:t>
            </a:r>
          </a:p>
          <a:p>
            <a:r>
              <a:rPr lang="en-US" sz="1800" b="0" dirty="0" smtClean="0"/>
              <a:t>Migrant Students</a:t>
            </a:r>
          </a:p>
          <a:p>
            <a:r>
              <a:rPr lang="en-US" sz="1800" b="0" dirty="0" smtClean="0"/>
              <a:t>Homeless or Runaway Students</a:t>
            </a:r>
          </a:p>
          <a:p>
            <a:pPr marL="45720" indent="0">
              <a:buNone/>
            </a:pPr>
            <a:endParaRPr lang="en-US" sz="2000" b="0" dirty="0" smtClean="0"/>
          </a:p>
          <a:p>
            <a:pPr marL="45720" indent="0">
              <a:buNone/>
            </a:pPr>
            <a:r>
              <a:rPr lang="en-US" sz="1800" b="0" dirty="0" smtClean="0"/>
              <a:t>Students may be identified as such on the Application for Free and Reduced Priced School Meals, the FEDS form, or on a district list.  The district must be prepared to provide the applicable documentation evidencing the determination at the time of audit to support the student’s free lunch status.</a:t>
            </a:r>
          </a:p>
          <a:p>
            <a:pPr marL="45720" indent="0">
              <a:buNone/>
            </a:pPr>
            <a:endParaRPr lang="en-US" sz="1600" b="0" i="1" dirty="0" smtClean="0">
              <a:solidFill>
                <a:srgbClr val="FF0000"/>
              </a:solidFill>
            </a:endParaRPr>
          </a:p>
          <a:p>
            <a:pPr marL="45720" indent="0">
              <a:buNone/>
            </a:pPr>
            <a:r>
              <a:rPr lang="en-US" sz="1600" b="0" i="1" dirty="0" smtClean="0">
                <a:solidFill>
                  <a:srgbClr val="FF0000"/>
                </a:solidFill>
              </a:rPr>
              <a:t>New for 2017/2018:  Districts will no longer be providing migrant status in Student October- If CDE identifies a student as migrant, the district will be notified.  Districts will also be notified of known foster children who have not been reported as free lunch eligible in the Student October Count.</a:t>
            </a:r>
            <a:endParaRPr lang="en-US" sz="1600" b="0" i="1" dirty="0">
              <a:solidFill>
                <a:srgbClr val="FF0000"/>
              </a:solidFill>
            </a:endParaRPr>
          </a:p>
          <a:p>
            <a:pPr marL="45720" indent="0">
              <a:buNone/>
            </a:pPr>
            <a:endParaRPr lang="en-US" sz="1600" dirty="0"/>
          </a:p>
        </p:txBody>
      </p:sp>
      <p:sp>
        <p:nvSpPr>
          <p:cNvPr id="3" name="Title 2"/>
          <p:cNvSpPr>
            <a:spLocks noGrp="1"/>
          </p:cNvSpPr>
          <p:nvPr>
            <p:ph type="title"/>
          </p:nvPr>
        </p:nvSpPr>
        <p:spPr/>
        <p:txBody>
          <a:bodyPr/>
          <a:lstStyle/>
          <a:p>
            <a:r>
              <a:rPr lang="en-US" sz="3200" dirty="0" smtClean="0"/>
              <a:t>Categorical Eligibility Determinations</a:t>
            </a:r>
            <a:endParaRPr lang="en-US" sz="3200" dirty="0"/>
          </a:p>
        </p:txBody>
      </p:sp>
      <p:sp>
        <p:nvSpPr>
          <p:cNvPr id="4" name="Footer Placeholder 3"/>
          <p:cNvSpPr>
            <a:spLocks noGrp="1"/>
          </p:cNvSpPr>
          <p:nvPr>
            <p:ph type="ftr" sz="quarter" idx="3"/>
          </p:nvPr>
        </p:nvSpPr>
        <p:spPr/>
        <p:txBody>
          <a:bodyPr/>
          <a:lstStyle/>
          <a:p>
            <a:fld id="{757A2F4E-5D54-B04B-91BD-7E78EE1FE9FD}" type="slidenum">
              <a:rPr lang="en-US" smtClean="0"/>
              <a:pPr/>
              <a:t>16</a:t>
            </a:fld>
            <a:endParaRPr lang="en-US" dirty="0" smtClean="0"/>
          </a:p>
        </p:txBody>
      </p:sp>
    </p:spTree>
    <p:extLst>
      <p:ext uri="{BB962C8B-B14F-4D97-AF65-F5344CB8AC3E}">
        <p14:creationId xmlns:p14="http://schemas.microsoft.com/office/powerpoint/2010/main" val="36072960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b="0" dirty="0" smtClean="0"/>
              <a:t>The USDA has developed alternative approaches for certification and reimbursement for the Child Nutrition Programs, including:</a:t>
            </a:r>
          </a:p>
          <a:p>
            <a:pPr marL="45720" indent="0">
              <a:buNone/>
            </a:pPr>
            <a:endParaRPr lang="en-US" b="0" dirty="0" smtClean="0"/>
          </a:p>
          <a:p>
            <a:r>
              <a:rPr lang="en-US" b="0" dirty="0" smtClean="0"/>
              <a:t>Community Eligibility Provision (CEP)</a:t>
            </a:r>
          </a:p>
          <a:p>
            <a:r>
              <a:rPr lang="en-US" b="0" dirty="0" smtClean="0"/>
              <a:t>Provision 2</a:t>
            </a:r>
          </a:p>
          <a:p>
            <a:pPr marL="45720" indent="0">
              <a:buNone/>
            </a:pPr>
            <a:endParaRPr lang="en-US" b="0" dirty="0"/>
          </a:p>
          <a:p>
            <a:pPr marL="45720" indent="0">
              <a:buNone/>
            </a:pPr>
            <a:r>
              <a:rPr lang="en-US" b="0" dirty="0" smtClean="0"/>
              <a:t>These provisions eliminate or reduce the administrative burden of collecting eligibility documentation and simplify the counting and claiming procedures for reimbursement of school meals.  </a:t>
            </a:r>
          </a:p>
          <a:p>
            <a:pPr marL="45720" indent="0">
              <a:buNone/>
            </a:pPr>
            <a:endParaRPr lang="en-US" dirty="0"/>
          </a:p>
        </p:txBody>
      </p:sp>
      <p:sp>
        <p:nvSpPr>
          <p:cNvPr id="3" name="Title 2"/>
          <p:cNvSpPr>
            <a:spLocks noGrp="1"/>
          </p:cNvSpPr>
          <p:nvPr>
            <p:ph type="title"/>
          </p:nvPr>
        </p:nvSpPr>
        <p:spPr/>
        <p:txBody>
          <a:bodyPr/>
          <a:lstStyle/>
          <a:p>
            <a:r>
              <a:rPr lang="en-US" sz="3200" dirty="0" smtClean="0"/>
              <a:t>Special Assistance Certification and Reimbursement Alternatives</a:t>
            </a:r>
            <a:endParaRPr lang="en-US" sz="3200" dirty="0"/>
          </a:p>
        </p:txBody>
      </p:sp>
      <p:sp>
        <p:nvSpPr>
          <p:cNvPr id="4" name="Footer Placeholder 3"/>
          <p:cNvSpPr>
            <a:spLocks noGrp="1"/>
          </p:cNvSpPr>
          <p:nvPr>
            <p:ph type="ftr" sz="quarter" idx="3"/>
          </p:nvPr>
        </p:nvSpPr>
        <p:spPr/>
        <p:txBody>
          <a:bodyPr/>
          <a:lstStyle/>
          <a:p>
            <a:fld id="{757A2F4E-5D54-B04B-91BD-7E78EE1FE9FD}" type="slidenum">
              <a:rPr lang="en-US" smtClean="0"/>
              <a:pPr/>
              <a:t>17</a:t>
            </a:fld>
            <a:endParaRPr lang="en-US" dirty="0" smtClean="0"/>
          </a:p>
        </p:txBody>
      </p:sp>
    </p:spTree>
    <p:extLst>
      <p:ext uri="{BB962C8B-B14F-4D97-AF65-F5344CB8AC3E}">
        <p14:creationId xmlns:p14="http://schemas.microsoft.com/office/powerpoint/2010/main" val="3342740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1800" dirty="0"/>
              <a:t>In order to align with the goal for </a:t>
            </a:r>
            <a:r>
              <a:rPr lang="en-US" sz="1800" dirty="0" smtClean="0"/>
              <a:t>Special Assistance Certification and Reimbursement Alternatives, which is to </a:t>
            </a:r>
            <a:r>
              <a:rPr lang="en-US" sz="1800" dirty="0"/>
              <a:t>reduce/eliminate the administrative burden of collecting household </a:t>
            </a:r>
            <a:r>
              <a:rPr lang="en-US" sz="1800" dirty="0" smtClean="0"/>
              <a:t>applications/documentation, </a:t>
            </a:r>
            <a:r>
              <a:rPr lang="en-US" sz="1800" dirty="0"/>
              <a:t>the following is true for students reported at participating </a:t>
            </a:r>
            <a:r>
              <a:rPr lang="en-US" sz="1800" dirty="0" smtClean="0"/>
              <a:t>CEP and Provision 2 </a:t>
            </a:r>
            <a:r>
              <a:rPr lang="en-US" sz="1800" dirty="0"/>
              <a:t>districts and schools in the Student October Count data submission </a:t>
            </a:r>
            <a:r>
              <a:rPr lang="en-US" sz="1800" i="1" u="sng" dirty="0"/>
              <a:t>ONLY</a:t>
            </a:r>
            <a:r>
              <a:rPr lang="en-US" sz="1800" dirty="0"/>
              <a:t>:  </a:t>
            </a:r>
            <a:endParaRPr lang="en-US" sz="1800" dirty="0" smtClean="0"/>
          </a:p>
          <a:p>
            <a:pPr marL="45720" indent="0">
              <a:buNone/>
            </a:pPr>
            <a:endParaRPr lang="en-US" sz="1800" dirty="0" smtClean="0"/>
          </a:p>
          <a:p>
            <a:r>
              <a:rPr lang="en-US" sz="1800" b="0" i="1" dirty="0" smtClean="0"/>
              <a:t>If </a:t>
            </a:r>
            <a:r>
              <a:rPr lang="en-US" sz="1800" b="0" i="1" dirty="0"/>
              <a:t>a student is reported at a participating CEP </a:t>
            </a:r>
            <a:r>
              <a:rPr lang="en-US" sz="1800" b="0" i="1" dirty="0" smtClean="0"/>
              <a:t>or Provision 2 district </a:t>
            </a:r>
            <a:r>
              <a:rPr lang="en-US" sz="1800" b="0" i="1" dirty="0"/>
              <a:t>or school in the Student October Count data submission, the </a:t>
            </a:r>
            <a:r>
              <a:rPr lang="en-US" sz="1800" b="0" i="1" dirty="0" smtClean="0"/>
              <a:t>district can </a:t>
            </a:r>
            <a:r>
              <a:rPr lang="en-US" sz="1800" b="0" i="1" dirty="0"/>
              <a:t>report the student as free lunch eligible if it has documentation for the student evidencing free lunch eligibility at any </a:t>
            </a:r>
            <a:r>
              <a:rPr lang="en-US" sz="1800" b="0" i="1" dirty="0" smtClean="0"/>
              <a:t>time </a:t>
            </a:r>
            <a:r>
              <a:rPr lang="en-US" sz="1800" b="0" i="1" dirty="0"/>
              <a:t>between, and including, the base year through the pupil enrollment count date of the current Student October Count </a:t>
            </a:r>
            <a:r>
              <a:rPr lang="en-US" sz="1800" b="0" i="1" dirty="0" smtClean="0"/>
              <a:t>data </a:t>
            </a:r>
            <a:r>
              <a:rPr lang="en-US" sz="1800" b="0" i="1" dirty="0"/>
              <a:t>submission (usually 7/1 of the base year through 10/1 of the current school year) not to exceed the 4-year cycle</a:t>
            </a:r>
            <a:r>
              <a:rPr lang="en-US" sz="1800" b="0" i="1" dirty="0" smtClean="0"/>
              <a:t>.  </a:t>
            </a:r>
          </a:p>
          <a:p>
            <a:pPr marL="45720" indent="0">
              <a:buNone/>
            </a:pPr>
            <a:endParaRPr lang="en-US" sz="1800" b="0" i="1" dirty="0" smtClean="0"/>
          </a:p>
          <a:p>
            <a:r>
              <a:rPr lang="en-US" sz="1800" b="0" i="1" dirty="0" smtClean="0"/>
              <a:t>In the event the CEP or Provision 2 district or school resets its base year, new documentation will be needed.</a:t>
            </a:r>
            <a:endParaRPr lang="en-US" sz="1800" b="0" dirty="0"/>
          </a:p>
          <a:p>
            <a:pPr marL="45720" indent="0">
              <a:buNone/>
            </a:pPr>
            <a:endParaRPr lang="en-US" sz="2200" b="0" dirty="0"/>
          </a:p>
        </p:txBody>
      </p:sp>
      <p:sp>
        <p:nvSpPr>
          <p:cNvPr id="3" name="Title 2"/>
          <p:cNvSpPr>
            <a:spLocks noGrp="1"/>
          </p:cNvSpPr>
          <p:nvPr>
            <p:ph type="title"/>
          </p:nvPr>
        </p:nvSpPr>
        <p:spPr/>
        <p:txBody>
          <a:bodyPr/>
          <a:lstStyle/>
          <a:p>
            <a:r>
              <a:rPr lang="en-US" sz="3200" dirty="0"/>
              <a:t>Special Assistance Certification and Reimbursement Alternatives</a:t>
            </a:r>
          </a:p>
        </p:txBody>
      </p:sp>
      <p:sp>
        <p:nvSpPr>
          <p:cNvPr id="4" name="Footer Placeholder 3"/>
          <p:cNvSpPr>
            <a:spLocks noGrp="1"/>
          </p:cNvSpPr>
          <p:nvPr>
            <p:ph type="ftr" sz="quarter" idx="3"/>
          </p:nvPr>
        </p:nvSpPr>
        <p:spPr/>
        <p:txBody>
          <a:bodyPr/>
          <a:lstStyle/>
          <a:p>
            <a:fld id="{757A2F4E-5D54-B04B-91BD-7E78EE1FE9FD}" type="slidenum">
              <a:rPr lang="en-US" smtClean="0"/>
              <a:pPr/>
              <a:t>18</a:t>
            </a:fld>
            <a:endParaRPr lang="en-US" dirty="0" smtClean="0"/>
          </a:p>
        </p:txBody>
      </p:sp>
    </p:spTree>
    <p:extLst>
      <p:ext uri="{BB962C8B-B14F-4D97-AF65-F5344CB8AC3E}">
        <p14:creationId xmlns:p14="http://schemas.microsoft.com/office/powerpoint/2010/main" val="332499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381000" y="1719263"/>
            <a:ext cx="8381260" cy="4406900"/>
          </a:xfrm>
          <a:prstGeom prst="rect">
            <a:avLst/>
          </a:prstGeom>
        </p:spPr>
      </p:pic>
      <p:sp>
        <p:nvSpPr>
          <p:cNvPr id="3" name="Title 2"/>
          <p:cNvSpPr>
            <a:spLocks noGrp="1"/>
          </p:cNvSpPr>
          <p:nvPr>
            <p:ph type="title"/>
          </p:nvPr>
        </p:nvSpPr>
        <p:spPr/>
        <p:txBody>
          <a:bodyPr/>
          <a:lstStyle/>
          <a:p>
            <a:r>
              <a:rPr lang="en-US" dirty="0"/>
              <a:t>Audit Documentation</a:t>
            </a:r>
            <a:r>
              <a:rPr lang="en-US" sz="2400" dirty="0"/>
              <a:t/>
            </a:r>
            <a:br>
              <a:rPr lang="en-US" sz="2400" dirty="0"/>
            </a:br>
            <a:r>
              <a:rPr lang="en-US" dirty="0" smtClean="0"/>
              <a:t>(Matrix)</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19</a:t>
            </a:fld>
            <a:endParaRPr lang="en-US" dirty="0" smtClean="0"/>
          </a:p>
        </p:txBody>
      </p:sp>
    </p:spTree>
    <p:extLst>
      <p:ext uri="{BB962C8B-B14F-4D97-AF65-F5344CB8AC3E}">
        <p14:creationId xmlns:p14="http://schemas.microsoft.com/office/powerpoint/2010/main" val="26693004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Student October Count Data Submission</a:t>
            </a:r>
          </a:p>
          <a:p>
            <a:r>
              <a:rPr lang="en-US" dirty="0" smtClean="0"/>
              <a:t>Field Analyst Support Team (FAST)</a:t>
            </a:r>
          </a:p>
          <a:p>
            <a:r>
              <a:rPr lang="en-US" dirty="0" smtClean="0"/>
              <a:t>At-Risk/ Free Lunch Count Audit</a:t>
            </a:r>
          </a:p>
          <a:p>
            <a:pPr lvl="1"/>
            <a:r>
              <a:rPr lang="en-US" dirty="0"/>
              <a:t>Audit </a:t>
            </a:r>
            <a:r>
              <a:rPr lang="en-US" dirty="0" smtClean="0"/>
              <a:t>Documentation</a:t>
            </a:r>
          </a:p>
          <a:p>
            <a:pPr lvl="2"/>
            <a:r>
              <a:rPr lang="en-US" dirty="0"/>
              <a:t>Direct Certification</a:t>
            </a:r>
          </a:p>
          <a:p>
            <a:pPr lvl="2"/>
            <a:r>
              <a:rPr lang="en-US" dirty="0"/>
              <a:t>Application for Free and Reduced Price School Meals</a:t>
            </a:r>
          </a:p>
          <a:p>
            <a:pPr lvl="2"/>
            <a:r>
              <a:rPr lang="en-US" dirty="0"/>
              <a:t>Family Economic Data Survey (FEDS) Form</a:t>
            </a:r>
          </a:p>
          <a:p>
            <a:pPr lvl="2"/>
            <a:r>
              <a:rPr lang="en-US" dirty="0"/>
              <a:t>Categorical </a:t>
            </a:r>
            <a:r>
              <a:rPr lang="en-US" dirty="0" smtClean="0"/>
              <a:t>Designations</a:t>
            </a:r>
          </a:p>
          <a:p>
            <a:pPr lvl="1"/>
            <a:r>
              <a:rPr lang="en-US" dirty="0" smtClean="0"/>
              <a:t>Special Assistance Certification and Reimbursement Alternatives</a:t>
            </a:r>
            <a:endParaRPr lang="en-US" dirty="0"/>
          </a:p>
          <a:p>
            <a:r>
              <a:rPr lang="en-US" dirty="0" smtClean="0"/>
              <a:t>FAST Contact Information</a:t>
            </a:r>
          </a:p>
          <a:p>
            <a:r>
              <a:rPr lang="en-US" smtClean="0"/>
              <a:t>Questions</a:t>
            </a:r>
            <a:endParaRPr lang="en-US" dirty="0" smtClean="0"/>
          </a:p>
        </p:txBody>
      </p:sp>
      <p:sp>
        <p:nvSpPr>
          <p:cNvPr id="3" name="Title 2"/>
          <p:cNvSpPr>
            <a:spLocks noGrp="1"/>
          </p:cNvSpPr>
          <p:nvPr>
            <p:ph type="title"/>
          </p:nvPr>
        </p:nvSpPr>
        <p:spPr/>
        <p:txBody>
          <a:bodyPr/>
          <a:lstStyle/>
          <a:p>
            <a:r>
              <a:rPr lang="en-US" dirty="0" smtClean="0"/>
              <a:t>Agenda</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a:t>
            </a:fld>
            <a:endParaRPr lang="en-US" dirty="0" smtClean="0"/>
          </a:p>
        </p:txBody>
      </p:sp>
    </p:spTree>
    <p:extLst>
      <p:ext uri="{BB962C8B-B14F-4D97-AF65-F5344CB8AC3E}">
        <p14:creationId xmlns:p14="http://schemas.microsoft.com/office/powerpoint/2010/main" val="40394537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buNone/>
            </a:pPr>
            <a:endParaRPr lang="en-US" sz="2000" dirty="0" smtClean="0"/>
          </a:p>
          <a:p>
            <a:pPr marL="0" indent="0" algn="ctr">
              <a:buNone/>
            </a:pPr>
            <a:r>
              <a:rPr lang="en-US" sz="2000" dirty="0" smtClean="0"/>
              <a:t>Field </a:t>
            </a:r>
            <a:r>
              <a:rPr lang="en-US" sz="2000" dirty="0"/>
              <a:t>Analyst Support Team (FAST)</a:t>
            </a:r>
          </a:p>
          <a:p>
            <a:pPr marL="0" indent="0" algn="ctr">
              <a:buNone/>
            </a:pPr>
            <a:r>
              <a:rPr lang="en-US" sz="1800" dirty="0"/>
              <a:t>Email: </a:t>
            </a:r>
            <a:r>
              <a:rPr lang="en-US" sz="1800" dirty="0">
                <a:hlinkClick r:id="rId2"/>
              </a:rPr>
              <a:t>audit@cde.state.co.us</a:t>
            </a:r>
            <a:endParaRPr lang="en-US" sz="1800" dirty="0"/>
          </a:p>
          <a:p>
            <a:pPr marL="0" indent="0" algn="ctr">
              <a:buNone/>
            </a:pPr>
            <a:endParaRPr lang="en-US" dirty="0"/>
          </a:p>
          <a:p>
            <a:pPr marL="0" indent="0" algn="ctr">
              <a:buNone/>
            </a:pPr>
            <a:r>
              <a:rPr lang="en-US" sz="2000" dirty="0"/>
              <a:t>Website:  </a:t>
            </a:r>
            <a:r>
              <a:rPr lang="en-US" sz="1800" dirty="0">
                <a:hlinkClick r:id="rId3"/>
              </a:rPr>
              <a:t>http://www.cde.state.co.us/cdefinance/auditunit</a:t>
            </a:r>
            <a:endParaRPr lang="en-US" sz="1800" dirty="0"/>
          </a:p>
          <a:p>
            <a:pPr marL="0" indent="0">
              <a:buNone/>
            </a:pPr>
            <a:endParaRPr lang="en-US" dirty="0"/>
          </a:p>
          <a:p>
            <a:pPr marL="0" indent="0" algn="ctr">
              <a:buNone/>
            </a:pPr>
            <a:r>
              <a:rPr lang="en-US" sz="1800" dirty="0"/>
              <a:t>Aaron Oberg, Director of School Finance, </a:t>
            </a:r>
            <a:r>
              <a:rPr lang="en-US" sz="1800" dirty="0">
                <a:hlinkClick r:id="rId4"/>
              </a:rPr>
              <a:t>oberg_a@cde.state.co.us</a:t>
            </a:r>
            <a:endParaRPr lang="en-US" sz="1800" dirty="0"/>
          </a:p>
          <a:p>
            <a:pPr marL="0" indent="0" algn="ctr">
              <a:buNone/>
            </a:pPr>
            <a:r>
              <a:rPr lang="en-US" sz="1800" dirty="0"/>
              <a:t>Rebecca McRee, Operations Lead, </a:t>
            </a:r>
            <a:r>
              <a:rPr lang="en-US" sz="1800" dirty="0">
                <a:hlinkClick r:id="rId5"/>
              </a:rPr>
              <a:t>mcree_r@cde.state.co.us</a:t>
            </a:r>
            <a:endParaRPr lang="en-US" sz="1800" dirty="0"/>
          </a:p>
          <a:p>
            <a:pPr marL="0" indent="0" algn="ctr">
              <a:buNone/>
            </a:pPr>
            <a:r>
              <a:rPr lang="en-US" sz="1800" dirty="0"/>
              <a:t>Melea Bauerle, Field Analyst, </a:t>
            </a:r>
            <a:r>
              <a:rPr lang="en-US" sz="1800" dirty="0">
                <a:hlinkClick r:id="rId6"/>
              </a:rPr>
              <a:t>bauerle_m@cde.state.co.us</a:t>
            </a:r>
            <a:endParaRPr lang="en-US" sz="1800" dirty="0"/>
          </a:p>
          <a:p>
            <a:pPr marL="0" indent="0" algn="ctr">
              <a:buNone/>
            </a:pPr>
            <a:r>
              <a:rPr lang="en-US" sz="1800" dirty="0" smtClean="0"/>
              <a:t>Mary Bello, Field Analyst, </a:t>
            </a:r>
            <a:r>
              <a:rPr lang="en-US" sz="1800" dirty="0" smtClean="0">
                <a:hlinkClick r:id="rId7"/>
              </a:rPr>
              <a:t>bello_m@cde.state.co.us</a:t>
            </a:r>
            <a:endParaRPr lang="en-US" sz="1800" dirty="0" smtClean="0"/>
          </a:p>
          <a:p>
            <a:pPr marL="0" indent="0" algn="ctr">
              <a:buNone/>
            </a:pPr>
            <a:r>
              <a:rPr lang="en-US" sz="1800" dirty="0" smtClean="0"/>
              <a:t>Travis </a:t>
            </a:r>
            <a:r>
              <a:rPr lang="en-US" sz="1800" dirty="0"/>
              <a:t>Noon, Field Analyst, </a:t>
            </a:r>
            <a:r>
              <a:rPr lang="en-US" sz="1800" dirty="0">
                <a:hlinkClick r:id="rId8"/>
              </a:rPr>
              <a:t>noon_t@cde.state.co.us</a:t>
            </a:r>
            <a:endParaRPr lang="en-US" sz="1800" dirty="0"/>
          </a:p>
          <a:p>
            <a:pPr marL="0" indent="0" algn="ctr">
              <a:buNone/>
            </a:pPr>
            <a:r>
              <a:rPr lang="en-US" sz="1800" dirty="0"/>
              <a:t>Alan Shimmin, Field Analyst, </a:t>
            </a:r>
            <a:r>
              <a:rPr lang="en-US" sz="1800" dirty="0">
                <a:hlinkClick r:id="rId9"/>
              </a:rPr>
              <a:t>shimmin_a@cde.state.co.us</a:t>
            </a:r>
            <a:endParaRPr lang="en-US" sz="1800" dirty="0"/>
          </a:p>
          <a:p>
            <a:endParaRPr lang="en-US" dirty="0"/>
          </a:p>
          <a:p>
            <a:endParaRPr lang="en-US" dirty="0"/>
          </a:p>
        </p:txBody>
      </p:sp>
      <p:sp>
        <p:nvSpPr>
          <p:cNvPr id="3" name="Title 2"/>
          <p:cNvSpPr>
            <a:spLocks noGrp="1"/>
          </p:cNvSpPr>
          <p:nvPr>
            <p:ph type="title"/>
          </p:nvPr>
        </p:nvSpPr>
        <p:spPr/>
        <p:txBody>
          <a:bodyPr/>
          <a:lstStyle/>
          <a:p>
            <a:r>
              <a:rPr lang="en-US" dirty="0" smtClean="0"/>
              <a:t>FAST Contact Information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20</a:t>
            </a:fld>
            <a:endParaRPr lang="en-US" dirty="0" smtClean="0"/>
          </a:p>
        </p:txBody>
      </p:sp>
    </p:spTree>
    <p:extLst>
      <p:ext uri="{BB962C8B-B14F-4D97-AF65-F5344CB8AC3E}">
        <p14:creationId xmlns:p14="http://schemas.microsoft.com/office/powerpoint/2010/main" val="32866418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dirty="0" smtClean="0"/>
          </a:p>
          <a:p>
            <a:pPr marL="45720" indent="0">
              <a:buNone/>
            </a:pPr>
            <a:endParaRPr lang="en-US" dirty="0"/>
          </a:p>
          <a:p>
            <a:pPr marL="45720" indent="0">
              <a:buNone/>
            </a:pPr>
            <a:endParaRPr lang="en-US" dirty="0"/>
          </a:p>
          <a:p>
            <a:pPr marL="45720" indent="0">
              <a:buNone/>
            </a:pPr>
            <a:r>
              <a:rPr lang="en-US" dirty="0" smtClean="0"/>
              <a:t>			</a:t>
            </a:r>
            <a:r>
              <a:rPr lang="en-US" sz="4000" dirty="0" smtClean="0"/>
              <a:t>	</a:t>
            </a:r>
            <a:endParaRPr lang="en-US" dirty="0" smtClean="0"/>
          </a:p>
          <a:p>
            <a:pPr marL="45720" indent="0" algn="ctr">
              <a:buNone/>
            </a:pPr>
            <a:r>
              <a:rPr lang="en-US" sz="2000" b="0" dirty="0" smtClean="0"/>
              <a:t>Please feel free to type any questions into the chat box </a:t>
            </a:r>
          </a:p>
          <a:p>
            <a:pPr marL="45720" indent="0" algn="ctr">
              <a:buNone/>
            </a:pPr>
            <a:r>
              <a:rPr lang="en-US" sz="2000" b="0" dirty="0" smtClean="0"/>
              <a:t>Or</a:t>
            </a:r>
          </a:p>
          <a:p>
            <a:pPr marL="45720" indent="0" algn="ctr">
              <a:buNone/>
            </a:pPr>
            <a:r>
              <a:rPr lang="en-US" sz="2000" b="0" dirty="0" smtClean="0"/>
              <a:t>Contact FAST with any additional questions</a:t>
            </a:r>
            <a:endParaRPr lang="en-US" sz="2000" b="0" dirty="0"/>
          </a:p>
        </p:txBody>
      </p:sp>
      <p:sp>
        <p:nvSpPr>
          <p:cNvPr id="3" name="Title 2"/>
          <p:cNvSpPr>
            <a:spLocks noGrp="1"/>
          </p:cNvSpPr>
          <p:nvPr>
            <p:ph type="title"/>
          </p:nvPr>
        </p:nvSpPr>
        <p:spPr/>
        <p:txBody>
          <a:bodyPr/>
          <a:lstStyle/>
          <a:p>
            <a:r>
              <a:rPr lang="en-US" dirty="0" smtClean="0"/>
              <a:t>Questions</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21</a:t>
            </a:fld>
            <a:endParaRPr lang="en-US" dirty="0" smtClean="0"/>
          </a:p>
        </p:txBody>
      </p:sp>
    </p:spTree>
    <p:extLst>
      <p:ext uri="{BB962C8B-B14F-4D97-AF65-F5344CB8AC3E}">
        <p14:creationId xmlns:p14="http://schemas.microsoft.com/office/powerpoint/2010/main" val="13710872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b="0" dirty="0" smtClean="0"/>
              <a:t>The Student October Count is a one-day membership count in which districts report all students who are actively enrolled and attending classes as of the pupil enrollment count date.</a:t>
            </a:r>
          </a:p>
          <a:p>
            <a:pPr marL="45720" indent="0">
              <a:buNone/>
            </a:pPr>
            <a:endParaRPr lang="en-US" b="0" dirty="0" smtClean="0"/>
          </a:p>
          <a:p>
            <a:pPr marL="45720" indent="0">
              <a:buNone/>
            </a:pPr>
            <a:r>
              <a:rPr lang="en-US" b="0" dirty="0"/>
              <a:t>For </a:t>
            </a:r>
            <a:r>
              <a:rPr lang="en-US" b="0" u="sng" dirty="0" smtClean="0"/>
              <a:t>2017/2018</a:t>
            </a:r>
            <a:r>
              <a:rPr lang="en-US" b="0" dirty="0" smtClean="0"/>
              <a:t>, </a:t>
            </a:r>
            <a:r>
              <a:rPr lang="en-US" b="0" dirty="0"/>
              <a:t>the pupil enrollment count date </a:t>
            </a:r>
            <a:r>
              <a:rPr lang="en-US" b="0" dirty="0" smtClean="0"/>
              <a:t>is: </a:t>
            </a:r>
          </a:p>
          <a:p>
            <a:pPr marL="45720" indent="0">
              <a:buNone/>
            </a:pPr>
            <a:r>
              <a:rPr lang="en-US" b="0" i="1" dirty="0"/>
              <a:t>	</a:t>
            </a:r>
            <a:r>
              <a:rPr lang="en-US" b="0" i="1" dirty="0" smtClean="0"/>
              <a:t>	</a:t>
            </a:r>
            <a:r>
              <a:rPr lang="en-US" i="1" dirty="0" smtClean="0"/>
              <a:t>Monday, </a:t>
            </a:r>
            <a:r>
              <a:rPr lang="en-US" i="1" dirty="0"/>
              <a:t>October </a:t>
            </a:r>
            <a:r>
              <a:rPr lang="en-US" i="1" dirty="0" smtClean="0"/>
              <a:t>2, 2017 </a:t>
            </a:r>
            <a:endParaRPr lang="en-US" i="1" dirty="0"/>
          </a:p>
          <a:p>
            <a:pPr marL="45720" indent="0">
              <a:buNone/>
            </a:pPr>
            <a:endParaRPr lang="en-US" b="0" dirty="0"/>
          </a:p>
          <a:p>
            <a:pPr marL="45720" indent="0">
              <a:buNone/>
            </a:pPr>
            <a:r>
              <a:rPr lang="en-US" b="0" dirty="0" smtClean="0"/>
              <a:t>Districts report their Student October Count data through the CDE Data Pipeline.  Reported data is used to determine both the districts per-pupil and </a:t>
            </a:r>
            <a:r>
              <a:rPr lang="en-US" b="0" u="sng" dirty="0" smtClean="0"/>
              <a:t>at-risk</a:t>
            </a:r>
            <a:r>
              <a:rPr lang="en-US" b="0" dirty="0" smtClean="0"/>
              <a:t> funding.</a:t>
            </a:r>
          </a:p>
          <a:p>
            <a:pPr marL="45720" indent="0">
              <a:buNone/>
            </a:pPr>
            <a:endParaRPr lang="en-US" sz="2000" b="0" dirty="0" smtClean="0"/>
          </a:p>
        </p:txBody>
      </p:sp>
      <p:sp>
        <p:nvSpPr>
          <p:cNvPr id="3" name="Title 2"/>
          <p:cNvSpPr>
            <a:spLocks noGrp="1"/>
          </p:cNvSpPr>
          <p:nvPr>
            <p:ph type="title"/>
          </p:nvPr>
        </p:nvSpPr>
        <p:spPr/>
        <p:txBody>
          <a:bodyPr/>
          <a:lstStyle/>
          <a:p>
            <a:r>
              <a:rPr lang="en-US" dirty="0" smtClean="0"/>
              <a:t>Student October Count </a:t>
            </a:r>
            <a:br>
              <a:rPr lang="en-US" dirty="0" smtClean="0"/>
            </a:br>
            <a:r>
              <a:rPr lang="en-US" dirty="0" smtClean="0"/>
              <a:t>Data Submission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3</a:t>
            </a:fld>
            <a:endParaRPr lang="en-US" dirty="0" smtClean="0"/>
          </a:p>
        </p:txBody>
      </p:sp>
    </p:spTree>
    <p:extLst>
      <p:ext uri="{BB962C8B-B14F-4D97-AF65-F5344CB8AC3E}">
        <p14:creationId xmlns:p14="http://schemas.microsoft.com/office/powerpoint/2010/main" val="32541178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r>
              <a:rPr lang="en-US" sz="2200" b="0" dirty="0" smtClean="0"/>
              <a:t>While several factors come into play when determining a district’s at-risk funding, a student’s free and reduced lunch status as reported in the Student October Count data submission is the primary determination.</a:t>
            </a:r>
          </a:p>
          <a:p>
            <a:pPr marL="45720" indent="0">
              <a:buNone/>
            </a:pPr>
            <a:endParaRPr lang="en-US" sz="1600" b="0" dirty="0"/>
          </a:p>
          <a:p>
            <a:pPr marL="45720" indent="0">
              <a:buNone/>
            </a:pPr>
            <a:r>
              <a:rPr lang="en-US" sz="2200" b="0" dirty="0" smtClean="0"/>
              <a:t>Valid lunch eligibility codes for the data submission include:</a:t>
            </a:r>
          </a:p>
          <a:p>
            <a:pPr marL="45720" indent="0">
              <a:buNone/>
            </a:pPr>
            <a:r>
              <a:rPr lang="en-US" b="0" dirty="0"/>
              <a:t>	</a:t>
            </a:r>
            <a:r>
              <a:rPr lang="en-US" sz="2000" b="0" dirty="0" smtClean="0"/>
              <a:t>0 = Not eligible/ Paid</a:t>
            </a:r>
          </a:p>
          <a:p>
            <a:pPr marL="45720" indent="0">
              <a:buNone/>
            </a:pPr>
            <a:r>
              <a:rPr lang="en-US" sz="2000" b="0" dirty="0"/>
              <a:t>	</a:t>
            </a:r>
            <a:r>
              <a:rPr lang="en-US" sz="2000" b="0" dirty="0" smtClean="0"/>
              <a:t>1 = Free </a:t>
            </a:r>
            <a:r>
              <a:rPr lang="en-US" sz="2000" b="0" dirty="0"/>
              <a:t>l</a:t>
            </a:r>
            <a:r>
              <a:rPr lang="en-US" sz="2000" b="0" dirty="0" smtClean="0"/>
              <a:t>unch eligible</a:t>
            </a:r>
          </a:p>
          <a:p>
            <a:pPr marL="45720" indent="0">
              <a:buNone/>
            </a:pPr>
            <a:r>
              <a:rPr lang="en-US" sz="2000" b="0" dirty="0"/>
              <a:t>	</a:t>
            </a:r>
            <a:r>
              <a:rPr lang="en-US" sz="2000" b="0" dirty="0" smtClean="0"/>
              <a:t>2 = Reduced priced lunch eligible</a:t>
            </a:r>
          </a:p>
          <a:p>
            <a:pPr marL="45720" indent="0">
              <a:buNone/>
            </a:pPr>
            <a:endParaRPr lang="en-US" sz="1800" b="0" dirty="0" smtClean="0"/>
          </a:p>
          <a:p>
            <a:pPr marL="45720" indent="0">
              <a:buNone/>
            </a:pPr>
            <a:r>
              <a:rPr lang="en-US" sz="2200" b="0" u="sng" dirty="0" smtClean="0"/>
              <a:t>Only</a:t>
            </a:r>
            <a:r>
              <a:rPr lang="en-US" sz="2200" b="0" dirty="0" smtClean="0"/>
              <a:t> funded students (in grades K-12) reported as </a:t>
            </a:r>
            <a:r>
              <a:rPr lang="en-US" sz="2200" b="0" u="sng" dirty="0" smtClean="0"/>
              <a:t>free lunch eligible </a:t>
            </a:r>
            <a:r>
              <a:rPr lang="en-US" sz="2200" b="0" dirty="0" smtClean="0"/>
              <a:t>are included when determining at-risk funding.</a:t>
            </a:r>
            <a:r>
              <a:rPr lang="en-US" dirty="0" smtClean="0"/>
              <a:t>	</a:t>
            </a:r>
            <a:endParaRPr lang="en-US" dirty="0"/>
          </a:p>
        </p:txBody>
      </p:sp>
      <p:sp>
        <p:nvSpPr>
          <p:cNvPr id="3" name="Title 2"/>
          <p:cNvSpPr>
            <a:spLocks noGrp="1"/>
          </p:cNvSpPr>
          <p:nvPr>
            <p:ph type="title"/>
          </p:nvPr>
        </p:nvSpPr>
        <p:spPr/>
        <p:txBody>
          <a:bodyPr/>
          <a:lstStyle/>
          <a:p>
            <a:r>
              <a:rPr lang="en-US" dirty="0"/>
              <a:t>Student October Count </a:t>
            </a:r>
            <a:br>
              <a:rPr lang="en-US" dirty="0"/>
            </a:br>
            <a:r>
              <a:rPr lang="en-US" dirty="0"/>
              <a:t>Data Submission</a:t>
            </a:r>
          </a:p>
        </p:txBody>
      </p:sp>
      <p:sp>
        <p:nvSpPr>
          <p:cNvPr id="4" name="Footer Placeholder 3"/>
          <p:cNvSpPr>
            <a:spLocks noGrp="1"/>
          </p:cNvSpPr>
          <p:nvPr>
            <p:ph type="ftr" sz="quarter" idx="3"/>
          </p:nvPr>
        </p:nvSpPr>
        <p:spPr/>
        <p:txBody>
          <a:bodyPr/>
          <a:lstStyle/>
          <a:p>
            <a:fld id="{757A2F4E-5D54-B04B-91BD-7E78EE1FE9FD}" type="slidenum">
              <a:rPr lang="en-US" smtClean="0"/>
              <a:pPr/>
              <a:t>4</a:t>
            </a:fld>
            <a:endParaRPr lang="en-US" dirty="0" smtClean="0"/>
          </a:p>
        </p:txBody>
      </p:sp>
    </p:spTree>
    <p:extLst>
      <p:ext uri="{BB962C8B-B14F-4D97-AF65-F5344CB8AC3E}">
        <p14:creationId xmlns:p14="http://schemas.microsoft.com/office/powerpoint/2010/main" val="337386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000" b="0" dirty="0" smtClean="0"/>
              <a:t>In an effort to ensure accurate reporting of those data fields associated with at-risk funding, the Field Analyst Support Team (FAST) of the Office of School Finance at CDE conducts periodic compliance audits of each district’s Student October Count data.</a:t>
            </a:r>
          </a:p>
          <a:p>
            <a:endParaRPr lang="en-US" sz="2000" b="0" dirty="0" smtClean="0"/>
          </a:p>
          <a:p>
            <a:r>
              <a:rPr lang="en-US" sz="2000" b="0" dirty="0"/>
              <a:t>For purposes of the at-risk count audit, districts must be prepared to provide documentation to support any funded student’s free lunch eligibility status as reported in the data submission. Failure to provide documentation may result in the district losing at-risk funds previously received</a:t>
            </a:r>
            <a:r>
              <a:rPr lang="en-US" sz="2000" b="0" dirty="0" smtClean="0"/>
              <a:t>.</a:t>
            </a:r>
          </a:p>
          <a:p>
            <a:pPr marL="45720" indent="0">
              <a:buNone/>
            </a:pPr>
            <a:endParaRPr lang="en-US" sz="2000" dirty="0"/>
          </a:p>
          <a:p>
            <a:r>
              <a:rPr lang="en-US" sz="2000" b="0" dirty="0"/>
              <a:t>Districts must retain all required documentation until audited by CDE or until five years from the certification due date (November 10), whichever comes first. </a:t>
            </a:r>
          </a:p>
          <a:p>
            <a:pPr marL="45720" indent="0">
              <a:buNone/>
            </a:pPr>
            <a:endParaRPr lang="en-US" b="0" dirty="0" smtClean="0"/>
          </a:p>
          <a:p>
            <a:pPr marL="45720" indent="0">
              <a:buNone/>
            </a:pPr>
            <a:endParaRPr lang="en-US" b="0" dirty="0"/>
          </a:p>
          <a:p>
            <a:pPr marL="45720" indent="0">
              <a:buNone/>
            </a:pPr>
            <a:endParaRPr lang="en-US" dirty="0"/>
          </a:p>
        </p:txBody>
      </p:sp>
      <p:sp>
        <p:nvSpPr>
          <p:cNvPr id="3" name="Title 2"/>
          <p:cNvSpPr>
            <a:spLocks noGrp="1"/>
          </p:cNvSpPr>
          <p:nvPr>
            <p:ph type="title"/>
          </p:nvPr>
        </p:nvSpPr>
        <p:spPr/>
        <p:txBody>
          <a:bodyPr/>
          <a:lstStyle/>
          <a:p>
            <a:r>
              <a:rPr lang="en-US" dirty="0" smtClean="0"/>
              <a:t>Field Analyst Support Team (FAST)</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5</a:t>
            </a:fld>
            <a:endParaRPr lang="en-US" dirty="0" smtClean="0"/>
          </a:p>
        </p:txBody>
      </p:sp>
    </p:spTree>
    <p:extLst>
      <p:ext uri="{BB962C8B-B14F-4D97-AF65-F5344CB8AC3E}">
        <p14:creationId xmlns:p14="http://schemas.microsoft.com/office/powerpoint/2010/main" val="2620913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54367" y="1719071"/>
            <a:ext cx="8407893" cy="4407408"/>
          </a:xfrm>
        </p:spPr>
        <p:txBody>
          <a:bodyPr/>
          <a:lstStyle/>
          <a:p>
            <a:pPr marL="45720" indent="0">
              <a:buNone/>
            </a:pPr>
            <a:endParaRPr lang="en-US" b="0" dirty="0" smtClean="0"/>
          </a:p>
          <a:p>
            <a:pPr marL="45720" indent="0">
              <a:buNone/>
            </a:pPr>
            <a:endParaRPr lang="en-US" b="0" dirty="0" smtClean="0"/>
          </a:p>
        </p:txBody>
      </p:sp>
      <p:sp>
        <p:nvSpPr>
          <p:cNvPr id="3" name="Title 2"/>
          <p:cNvSpPr>
            <a:spLocks noGrp="1"/>
          </p:cNvSpPr>
          <p:nvPr>
            <p:ph type="title"/>
          </p:nvPr>
        </p:nvSpPr>
        <p:spPr/>
        <p:txBody>
          <a:bodyPr/>
          <a:lstStyle/>
          <a:p>
            <a:r>
              <a:rPr lang="en-US" dirty="0" smtClean="0"/>
              <a:t>FAST Main Webpage</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6</a:t>
            </a:fld>
            <a:endParaRPr lang="en-US" dirty="0" smtClean="0"/>
          </a:p>
        </p:txBody>
      </p:sp>
      <p:pic>
        <p:nvPicPr>
          <p:cNvPr id="5" name="Picture 4"/>
          <p:cNvPicPr>
            <a:picLocks noChangeAspect="1"/>
          </p:cNvPicPr>
          <p:nvPr/>
        </p:nvPicPr>
        <p:blipFill>
          <a:blip r:embed="rId2"/>
          <a:stretch>
            <a:fillRect/>
          </a:stretch>
        </p:blipFill>
        <p:spPr>
          <a:xfrm>
            <a:off x="758337" y="1719071"/>
            <a:ext cx="7876729" cy="4151435"/>
          </a:xfrm>
          <a:prstGeom prst="rect">
            <a:avLst/>
          </a:prstGeom>
        </p:spPr>
      </p:pic>
    </p:spTree>
    <p:extLst>
      <p:ext uri="{BB962C8B-B14F-4D97-AF65-F5344CB8AC3E}">
        <p14:creationId xmlns:p14="http://schemas.microsoft.com/office/powerpoint/2010/main" val="16980043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FAST</a:t>
            </a:r>
            <a:r>
              <a:rPr lang="en-US" dirty="0"/>
              <a:t> </a:t>
            </a:r>
            <a:r>
              <a:rPr lang="en-US" dirty="0" smtClean="0"/>
              <a:t>At-Risk/Free Lunch Count</a:t>
            </a:r>
            <a:br>
              <a:rPr lang="en-US" dirty="0" smtClean="0"/>
            </a:br>
            <a:r>
              <a:rPr lang="en-US" dirty="0" smtClean="0"/>
              <a:t>Webpage	</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7</a:t>
            </a:fld>
            <a:endParaRPr lang="en-US" dirty="0" smtClean="0"/>
          </a:p>
        </p:txBody>
      </p:sp>
      <p:pic>
        <p:nvPicPr>
          <p:cNvPr id="6" name="Content Placeholder 5"/>
          <p:cNvPicPr>
            <a:picLocks noGrp="1" noChangeAspect="1"/>
          </p:cNvPicPr>
          <p:nvPr>
            <p:ph idx="1"/>
          </p:nvPr>
        </p:nvPicPr>
        <p:blipFill>
          <a:blip r:embed="rId2"/>
          <a:stretch>
            <a:fillRect/>
          </a:stretch>
        </p:blipFill>
        <p:spPr>
          <a:xfrm>
            <a:off x="791308" y="1719263"/>
            <a:ext cx="7218484" cy="4406900"/>
          </a:xfrm>
          <a:prstGeom prst="rect">
            <a:avLst/>
          </a:prstGeom>
        </p:spPr>
      </p:pic>
    </p:spTree>
    <p:extLst>
      <p:ext uri="{BB962C8B-B14F-4D97-AF65-F5344CB8AC3E}">
        <p14:creationId xmlns:p14="http://schemas.microsoft.com/office/powerpoint/2010/main" val="22354877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b="0" dirty="0" smtClean="0"/>
          </a:p>
          <a:p>
            <a:pPr marL="45720" indent="0">
              <a:buNone/>
            </a:pPr>
            <a:r>
              <a:rPr lang="en-US" b="0" dirty="0" smtClean="0"/>
              <a:t>All current year documentation evidencing lunch eligibility must be dated or received by the district </a:t>
            </a:r>
            <a:r>
              <a:rPr lang="en-US" b="0" u="sng" dirty="0" smtClean="0"/>
              <a:t>on or before </a:t>
            </a:r>
            <a:r>
              <a:rPr lang="en-US" b="0" dirty="0" smtClean="0"/>
              <a:t>the pupil enrollment count date in order to be used for determining lunch eligibility for the Student October Count data submission.</a:t>
            </a:r>
          </a:p>
          <a:p>
            <a:pPr marL="45720" indent="0">
              <a:buNone/>
            </a:pPr>
            <a:endParaRPr lang="en-US" b="0" dirty="0"/>
          </a:p>
          <a:p>
            <a:pPr marL="45720" indent="0">
              <a:buNone/>
            </a:pPr>
            <a:r>
              <a:rPr lang="en-US" b="0" dirty="0"/>
              <a:t>In the absence of current year documentation, the district may utilize carryover documentation evidencing free lunch eligibility if the pupil enrollment count date falls within the first 30 school days of the current school year.</a:t>
            </a:r>
          </a:p>
          <a:p>
            <a:pPr marL="45720" indent="0">
              <a:buNone/>
            </a:pPr>
            <a:endParaRPr lang="en-US" b="0" dirty="0" smtClean="0"/>
          </a:p>
          <a:p>
            <a:pPr marL="45720" indent="0">
              <a:buNone/>
            </a:pPr>
            <a:endParaRPr lang="en-US" b="0" dirty="0"/>
          </a:p>
        </p:txBody>
      </p:sp>
      <p:sp>
        <p:nvSpPr>
          <p:cNvPr id="3" name="Title 2"/>
          <p:cNvSpPr>
            <a:spLocks noGrp="1"/>
          </p:cNvSpPr>
          <p:nvPr>
            <p:ph type="title"/>
          </p:nvPr>
        </p:nvSpPr>
        <p:spPr/>
        <p:txBody>
          <a:bodyPr/>
          <a:lstStyle/>
          <a:p>
            <a:r>
              <a:rPr lang="en-US" dirty="0" smtClean="0"/>
              <a:t>Audit Documentation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8</a:t>
            </a:fld>
            <a:endParaRPr lang="en-US" dirty="0" smtClean="0"/>
          </a:p>
        </p:txBody>
      </p:sp>
    </p:spTree>
    <p:extLst>
      <p:ext uri="{BB962C8B-B14F-4D97-AF65-F5344CB8AC3E}">
        <p14:creationId xmlns:p14="http://schemas.microsoft.com/office/powerpoint/2010/main" val="25330783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 indent="0">
              <a:buNone/>
            </a:pPr>
            <a:endParaRPr lang="en-US" sz="2000" b="0" dirty="0" smtClean="0"/>
          </a:p>
          <a:p>
            <a:pPr marL="45720" indent="0">
              <a:buNone/>
            </a:pPr>
            <a:endParaRPr lang="en-US" sz="2000" dirty="0" smtClean="0"/>
          </a:p>
          <a:p>
            <a:pPr marL="45720" indent="0">
              <a:buNone/>
            </a:pPr>
            <a:r>
              <a:rPr lang="en-US" sz="2000" dirty="0" smtClean="0"/>
              <a:t>Carryover Variance Waiver</a:t>
            </a:r>
          </a:p>
          <a:p>
            <a:pPr marL="45720" indent="0">
              <a:buNone/>
            </a:pPr>
            <a:r>
              <a:rPr lang="en-US" sz="1800" b="0" dirty="0" smtClean="0"/>
              <a:t>In the event a district is unable to use the carryover provision to evidence free lunch eligibility because the pupil enrollment count date does </a:t>
            </a:r>
            <a:r>
              <a:rPr lang="en-US" sz="1800" b="0" u="sng" dirty="0" smtClean="0"/>
              <a:t>NOT</a:t>
            </a:r>
            <a:r>
              <a:rPr lang="en-US" sz="1800" b="0" dirty="0" smtClean="0"/>
              <a:t> fall within the first 30 school days, the district may request a variance waiver to extend the 30 day requirement as it relates to the at-risk count </a:t>
            </a:r>
            <a:r>
              <a:rPr lang="en-US" sz="1800" b="0" u="sng" dirty="0" smtClean="0"/>
              <a:t>only</a:t>
            </a:r>
            <a:r>
              <a:rPr lang="en-US" sz="1800" b="0" dirty="0" smtClean="0"/>
              <a:t>.  These requests must be addressed to, and received by Aaron Oberg, School Finance Director (</a:t>
            </a:r>
            <a:r>
              <a:rPr lang="en-US" sz="1800" b="0" dirty="0" smtClean="0">
                <a:hlinkClick r:id="rId2"/>
              </a:rPr>
              <a:t>oberg_a@cde.state.co.us</a:t>
            </a:r>
            <a:r>
              <a:rPr lang="en-US" sz="1800" b="0" dirty="0" smtClean="0"/>
              <a:t>) no later than September 15.  Requests must outline the reason for the waiver.</a:t>
            </a:r>
            <a:r>
              <a:rPr lang="en-US" sz="2000" dirty="0" smtClean="0"/>
              <a:t>	</a:t>
            </a:r>
            <a:endParaRPr lang="en-US" sz="2000" dirty="0"/>
          </a:p>
        </p:txBody>
      </p:sp>
      <p:sp>
        <p:nvSpPr>
          <p:cNvPr id="3" name="Title 2"/>
          <p:cNvSpPr>
            <a:spLocks noGrp="1"/>
          </p:cNvSpPr>
          <p:nvPr>
            <p:ph type="title"/>
          </p:nvPr>
        </p:nvSpPr>
        <p:spPr/>
        <p:txBody>
          <a:bodyPr/>
          <a:lstStyle/>
          <a:p>
            <a:r>
              <a:rPr lang="en-US" dirty="0" smtClean="0"/>
              <a:t>Carryover Provision</a:t>
            </a:r>
            <a:endParaRPr lang="en-US" dirty="0"/>
          </a:p>
        </p:txBody>
      </p:sp>
      <p:sp>
        <p:nvSpPr>
          <p:cNvPr id="4" name="Footer Placeholder 3"/>
          <p:cNvSpPr>
            <a:spLocks noGrp="1"/>
          </p:cNvSpPr>
          <p:nvPr>
            <p:ph type="ftr" sz="quarter" idx="3"/>
          </p:nvPr>
        </p:nvSpPr>
        <p:spPr/>
        <p:txBody>
          <a:bodyPr/>
          <a:lstStyle/>
          <a:p>
            <a:fld id="{757A2F4E-5D54-B04B-91BD-7E78EE1FE9FD}" type="slidenum">
              <a:rPr lang="en-US" smtClean="0"/>
              <a:pPr/>
              <a:t>9</a:t>
            </a:fld>
            <a:endParaRPr lang="en-US" dirty="0" smtClean="0"/>
          </a:p>
        </p:txBody>
      </p:sp>
    </p:spTree>
    <p:extLst>
      <p:ext uri="{BB962C8B-B14F-4D97-AF65-F5344CB8AC3E}">
        <p14:creationId xmlns:p14="http://schemas.microsoft.com/office/powerpoint/2010/main" val="331623562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DE THEME">
  <a:themeElements>
    <a:clrScheme name="BCo CDE MS Color Palette FINAL">
      <a:dk1>
        <a:srgbClr val="5C6670"/>
      </a:dk1>
      <a:lt1>
        <a:sysClr val="window" lastClr="FFFFFF"/>
      </a:lt1>
      <a:dk2>
        <a:srgbClr val="8FC6E8"/>
      </a:dk2>
      <a:lt2>
        <a:srgbClr val="D3CCBC"/>
      </a:lt2>
      <a:accent1>
        <a:srgbClr val="488BC9"/>
      </a:accent1>
      <a:accent2>
        <a:srgbClr val="FFC846"/>
      </a:accent2>
      <a:accent3>
        <a:srgbClr val="8DC63F"/>
      </a:accent3>
      <a:accent4>
        <a:srgbClr val="6D3A5D"/>
      </a:accent4>
      <a:accent5>
        <a:srgbClr val="46797A"/>
      </a:accent5>
      <a:accent6>
        <a:srgbClr val="EF7521"/>
      </a:accent6>
      <a:hlink>
        <a:srgbClr val="101E8E"/>
      </a:hlink>
      <a:folHlink>
        <a:srgbClr val="18375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CDE THEME.thmx</Template>
  <TotalTime>8879</TotalTime>
  <Words>1430</Words>
  <Application>Microsoft Office PowerPoint</Application>
  <PresentationFormat>On-screen Show (4:3)</PresentationFormat>
  <Paragraphs>151</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Calibri</vt:lpstr>
      <vt:lpstr>Museo Slab 500</vt:lpstr>
      <vt:lpstr>Wingdings</vt:lpstr>
      <vt:lpstr>CDE THEME</vt:lpstr>
      <vt:lpstr> 2017 Student October At-Risk/Free Lunch Count  Office of School Finance Field Analyst Support Team (FAST) </vt:lpstr>
      <vt:lpstr>Agenda</vt:lpstr>
      <vt:lpstr>Student October Count  Data Submission</vt:lpstr>
      <vt:lpstr>Student October Count  Data Submission</vt:lpstr>
      <vt:lpstr>Field Analyst Support Team (FAST)</vt:lpstr>
      <vt:lpstr>FAST Main Webpage</vt:lpstr>
      <vt:lpstr>FAST At-Risk/Free Lunch Count Webpage </vt:lpstr>
      <vt:lpstr>Audit Documentation</vt:lpstr>
      <vt:lpstr>Carryover Provision</vt:lpstr>
      <vt:lpstr>Audit Documentation</vt:lpstr>
      <vt:lpstr>Direct Certification</vt:lpstr>
      <vt:lpstr>Direct Certification-  Extended Eligibility </vt:lpstr>
      <vt:lpstr>Applications for Free and Reduced Price School Meals</vt:lpstr>
      <vt:lpstr>Income Guidelines</vt:lpstr>
      <vt:lpstr> Family Economic Data Survey  (FEDS) Form</vt:lpstr>
      <vt:lpstr>Categorical Eligibility Determinations</vt:lpstr>
      <vt:lpstr>Special Assistance Certification and Reimbursement Alternatives</vt:lpstr>
      <vt:lpstr>Special Assistance Certification and Reimbursement Alternatives</vt:lpstr>
      <vt:lpstr>Audit Documentation (Matrix)</vt:lpstr>
      <vt:lpstr>FAST Contact Information</vt:lpstr>
      <vt:lpstr>Questions</vt:lpstr>
    </vt:vector>
  </TitlesOfParts>
  <Company>Colorado State Education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Hunter</dc:creator>
  <cp:lastModifiedBy>Bauerle, Melea</cp:lastModifiedBy>
  <cp:revision>189</cp:revision>
  <cp:lastPrinted>2017-09-06T20:12:37Z</cp:lastPrinted>
  <dcterms:created xsi:type="dcterms:W3CDTF">2012-07-16T02:29:43Z</dcterms:created>
  <dcterms:modified xsi:type="dcterms:W3CDTF">2017-09-07T13:54:51Z</dcterms:modified>
</cp:coreProperties>
</file>