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4.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drawings/drawing5.xml" ContentType="application/vnd.openxmlformats-officedocument.drawingml.chartshapes+xml"/>
  <Override PartName="/ppt/notesSlides/notesSlide13.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7" r:id="rId2"/>
    <p:sldMasterId id="2147483814" r:id="rId3"/>
    <p:sldMasterId id="2147483831" r:id="rId4"/>
    <p:sldMasterId id="2147483848" r:id="rId5"/>
  </p:sldMasterIdLst>
  <p:notesMasterIdLst>
    <p:notesMasterId r:id="rId31"/>
  </p:notesMasterIdLst>
  <p:handoutMasterIdLst>
    <p:handoutMasterId r:id="rId32"/>
  </p:handoutMasterIdLst>
  <p:sldIdLst>
    <p:sldId id="1263" r:id="rId6"/>
    <p:sldId id="1264" r:id="rId7"/>
    <p:sldId id="1255" r:id="rId8"/>
    <p:sldId id="1257" r:id="rId9"/>
    <p:sldId id="1258" r:id="rId10"/>
    <p:sldId id="1259" r:id="rId11"/>
    <p:sldId id="1297" r:id="rId12"/>
    <p:sldId id="1299" r:id="rId13"/>
    <p:sldId id="1300" r:id="rId14"/>
    <p:sldId id="1284" r:id="rId15"/>
    <p:sldId id="1285" r:id="rId16"/>
    <p:sldId id="1313" r:id="rId17"/>
    <p:sldId id="1279" r:id="rId18"/>
    <p:sldId id="1310" r:id="rId19"/>
    <p:sldId id="1315" r:id="rId20"/>
    <p:sldId id="1323" r:id="rId21"/>
    <p:sldId id="1324" r:id="rId22"/>
    <p:sldId id="1325" r:id="rId23"/>
    <p:sldId id="1269" r:id="rId24"/>
    <p:sldId id="1326" r:id="rId25"/>
    <p:sldId id="1262" r:id="rId26"/>
    <p:sldId id="1296" r:id="rId27"/>
    <p:sldId id="1277" r:id="rId28"/>
    <p:sldId id="1295" r:id="rId29"/>
    <p:sldId id="1294" r:id="rId30"/>
  </p:sldIdLst>
  <p:sldSz cx="9144000" cy="6858000" type="screen4x3"/>
  <p:notesSz cx="7023100" cy="9309100"/>
  <p:custDataLst>
    <p:tags r:id="rId33"/>
  </p:custDataLst>
  <p:defaultTextStyle>
    <a:defPPr>
      <a:defRPr lang="en-US"/>
    </a:defPPr>
    <a:lvl1pPr algn="l" rtl="0" fontAlgn="base">
      <a:spcBef>
        <a:spcPct val="0"/>
      </a:spcBef>
      <a:spcAft>
        <a:spcPct val="0"/>
      </a:spcAft>
      <a:defRPr sz="3600" kern="1200">
        <a:solidFill>
          <a:schemeClr val="bg1"/>
        </a:solidFill>
        <a:latin typeface="Arial" charset="0"/>
        <a:ea typeface="+mn-ea"/>
        <a:cs typeface="Arial" charset="0"/>
      </a:defRPr>
    </a:lvl1pPr>
    <a:lvl2pPr marL="457200" algn="l" rtl="0" fontAlgn="base">
      <a:spcBef>
        <a:spcPct val="0"/>
      </a:spcBef>
      <a:spcAft>
        <a:spcPct val="0"/>
      </a:spcAft>
      <a:defRPr sz="3600" kern="1200">
        <a:solidFill>
          <a:schemeClr val="bg1"/>
        </a:solidFill>
        <a:latin typeface="Arial" charset="0"/>
        <a:ea typeface="+mn-ea"/>
        <a:cs typeface="Arial" charset="0"/>
      </a:defRPr>
    </a:lvl2pPr>
    <a:lvl3pPr marL="914400" algn="l" rtl="0" fontAlgn="base">
      <a:spcBef>
        <a:spcPct val="0"/>
      </a:spcBef>
      <a:spcAft>
        <a:spcPct val="0"/>
      </a:spcAft>
      <a:defRPr sz="3600" kern="1200">
        <a:solidFill>
          <a:schemeClr val="bg1"/>
        </a:solidFill>
        <a:latin typeface="Arial" charset="0"/>
        <a:ea typeface="+mn-ea"/>
        <a:cs typeface="Arial" charset="0"/>
      </a:defRPr>
    </a:lvl3pPr>
    <a:lvl4pPr marL="1371600" algn="l" rtl="0" fontAlgn="base">
      <a:spcBef>
        <a:spcPct val="0"/>
      </a:spcBef>
      <a:spcAft>
        <a:spcPct val="0"/>
      </a:spcAft>
      <a:defRPr sz="3600" kern="1200">
        <a:solidFill>
          <a:schemeClr val="bg1"/>
        </a:solidFill>
        <a:latin typeface="Arial" charset="0"/>
        <a:ea typeface="+mn-ea"/>
        <a:cs typeface="Arial" charset="0"/>
      </a:defRPr>
    </a:lvl4pPr>
    <a:lvl5pPr marL="1828800" algn="l" rtl="0" fontAlgn="base">
      <a:spcBef>
        <a:spcPct val="0"/>
      </a:spcBef>
      <a:spcAft>
        <a:spcPct val="0"/>
      </a:spcAft>
      <a:defRPr sz="3600" kern="1200">
        <a:solidFill>
          <a:schemeClr val="bg1"/>
        </a:solidFill>
        <a:latin typeface="Arial" charset="0"/>
        <a:ea typeface="+mn-ea"/>
        <a:cs typeface="Arial" charset="0"/>
      </a:defRPr>
    </a:lvl5pPr>
    <a:lvl6pPr marL="2286000" algn="l" defTabSz="914400" rtl="0" eaLnBrk="1" latinLnBrk="0" hangingPunct="1">
      <a:defRPr sz="3600" kern="1200">
        <a:solidFill>
          <a:schemeClr val="bg1"/>
        </a:solidFill>
        <a:latin typeface="Arial" charset="0"/>
        <a:ea typeface="+mn-ea"/>
        <a:cs typeface="Arial" charset="0"/>
      </a:defRPr>
    </a:lvl6pPr>
    <a:lvl7pPr marL="2743200" algn="l" defTabSz="914400" rtl="0" eaLnBrk="1" latinLnBrk="0" hangingPunct="1">
      <a:defRPr sz="3600" kern="1200">
        <a:solidFill>
          <a:schemeClr val="bg1"/>
        </a:solidFill>
        <a:latin typeface="Arial" charset="0"/>
        <a:ea typeface="+mn-ea"/>
        <a:cs typeface="Arial" charset="0"/>
      </a:defRPr>
    </a:lvl7pPr>
    <a:lvl8pPr marL="3200400" algn="l" defTabSz="914400" rtl="0" eaLnBrk="1" latinLnBrk="0" hangingPunct="1">
      <a:defRPr sz="3600" kern="1200">
        <a:solidFill>
          <a:schemeClr val="bg1"/>
        </a:solidFill>
        <a:latin typeface="Arial" charset="0"/>
        <a:ea typeface="+mn-ea"/>
        <a:cs typeface="Arial" charset="0"/>
      </a:defRPr>
    </a:lvl8pPr>
    <a:lvl9pPr marL="3657600" algn="l" defTabSz="914400" rtl="0" eaLnBrk="1" latinLnBrk="0" hangingPunct="1">
      <a:defRPr sz="36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A8C9"/>
    <a:srgbClr val="A4B6EA"/>
    <a:srgbClr val="88A0E4"/>
    <a:srgbClr val="45454C"/>
    <a:srgbClr val="9FC2E9"/>
    <a:srgbClr val="88B4E4"/>
    <a:srgbClr val="73A6DF"/>
    <a:srgbClr val="0066FF"/>
    <a:srgbClr val="66FF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7389" autoAdjust="0"/>
  </p:normalViewPr>
  <p:slideViewPr>
    <p:cSldViewPr snapToGrid="0">
      <p:cViewPr>
        <p:scale>
          <a:sx n="70" d="100"/>
          <a:sy n="70" d="100"/>
        </p:scale>
        <p:origin x="-1170" y="-642"/>
      </p:cViewPr>
      <p:guideLst>
        <p:guide orient="horz" pos="2160"/>
        <p:guide pos="2880"/>
      </p:guideLst>
    </p:cSldViewPr>
  </p:slideViewPr>
  <p:outlineViewPr>
    <p:cViewPr>
      <p:scale>
        <a:sx n="33" d="100"/>
        <a:sy n="33" d="100"/>
      </p:scale>
      <p:origin x="0" y="13707"/>
    </p:cViewPr>
  </p:outlineViewPr>
  <p:notesTextViewPr>
    <p:cViewPr>
      <p:scale>
        <a:sx n="100" d="100"/>
        <a:sy n="100" d="100"/>
      </p:scale>
      <p:origin x="0" y="0"/>
    </p:cViewPr>
  </p:notesTextViewPr>
  <p:sorterViewPr>
    <p:cViewPr>
      <p:scale>
        <a:sx n="66" d="100"/>
        <a:sy n="66" d="100"/>
      </p:scale>
      <p:origin x="0" y="264"/>
    </p:cViewPr>
  </p:sorterViewPr>
  <p:notesViewPr>
    <p:cSldViewPr snapToGrid="0">
      <p:cViewPr varScale="1">
        <p:scale>
          <a:sx n="85" d="100"/>
          <a:sy n="85" d="100"/>
        </p:scale>
        <p:origin x="-1908"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m5\OMBP$\PSFU\Budget%20-%20CDE\FY2012-13\Comparison%20of%20Total%20Program%20Funding%2007-08%20to%2012-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5\OMBP$\PSFU\Budget%20-%20CDE\FY2014-15\Comparison%20of%20Total%20Program%20Funding%2007-08%20to%2014-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5\OMBP$\PSFU\Budget%20-%20CDE\FY2014-15\Comparison%20of%20Total%20Program%20Funding%2007-08%20to%2014-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m5\OMBP$\PSFU\Workshops%20-%20Training\CASE%20July%202011\Comparison%20of%20Total%20Program%20Funding%2007-08%20to%2010-11%20(2).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5\OMBP$\PSFU\Budget%20-%20CDE\FY2015-16\Comparison%20of%20Total%20Program%20Funding%2007-08%20to%2015-16.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5\OMBP$\PSFU\Budget%20-%20CDE\FY2015-16\Comparison%20of%20Total%20Program%20Funding%2007-08%20to%2015-16.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solidFill>
                  <a:schemeClr val="tx1"/>
                </a:solidFill>
              </a:defRPr>
            </a:pPr>
            <a:r>
              <a:rPr lang="en-US" dirty="0">
                <a:solidFill>
                  <a:schemeClr val="tx1"/>
                </a:solidFill>
              </a:rPr>
              <a:t>State of Colorado </a:t>
            </a:r>
          </a:p>
          <a:p>
            <a:pPr>
              <a:defRPr>
                <a:solidFill>
                  <a:schemeClr val="tx1"/>
                </a:solidFill>
              </a:defRPr>
            </a:pPr>
            <a:r>
              <a:rPr lang="en-US" dirty="0">
                <a:solidFill>
                  <a:schemeClr val="tx1"/>
                </a:solidFill>
              </a:rPr>
              <a:t>General Fund Revenue - </a:t>
            </a:r>
            <a:r>
              <a:rPr lang="en-US" dirty="0" smtClean="0">
                <a:solidFill>
                  <a:schemeClr val="tx1"/>
                </a:solidFill>
              </a:rPr>
              <a:t>$8.45 </a:t>
            </a:r>
            <a:r>
              <a:rPr lang="en-US" dirty="0">
                <a:solidFill>
                  <a:schemeClr val="tx1"/>
                </a:solidFill>
              </a:rPr>
              <a:t>Billion</a:t>
            </a:r>
          </a:p>
          <a:p>
            <a:pPr>
              <a:defRPr>
                <a:solidFill>
                  <a:schemeClr val="tx1"/>
                </a:solidFill>
              </a:defRPr>
            </a:pPr>
            <a:r>
              <a:rPr lang="en-US" dirty="0" smtClean="0">
                <a:solidFill>
                  <a:schemeClr val="tx1"/>
                </a:solidFill>
              </a:rPr>
              <a:t>2013-14</a:t>
            </a:r>
            <a:endParaRPr lang="en-US" dirty="0">
              <a:solidFill>
                <a:schemeClr val="tx1"/>
              </a:solidFill>
            </a:endParaRPr>
          </a:p>
        </c:rich>
      </c:tx>
      <c:layout>
        <c:manualLayout>
          <c:xMode val="edge"/>
          <c:yMode val="edge"/>
          <c:x val="0.26051925935254011"/>
          <c:y val="6.283960365822832E-3"/>
        </c:manualLayout>
      </c:layout>
      <c:overlay val="0"/>
    </c:title>
    <c:autoTitleDeleted val="0"/>
    <c:plotArea>
      <c:layout>
        <c:manualLayout>
          <c:layoutTarget val="inner"/>
          <c:xMode val="edge"/>
          <c:yMode val="edge"/>
          <c:x val="0.2555126853023954"/>
          <c:y val="0.23188665583795789"/>
          <c:w val="0.49630402295394715"/>
          <c:h val="0.68397104907341433"/>
        </c:manualLayout>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State</a:t>
            </a:r>
            <a:r>
              <a:rPr lang="en-US" baseline="0" dirty="0"/>
              <a:t> of Colorado</a:t>
            </a:r>
          </a:p>
          <a:p>
            <a:pPr>
              <a:defRPr/>
            </a:pPr>
            <a:r>
              <a:rPr lang="en-US" baseline="0" dirty="0"/>
              <a:t>General Fund Revenue - </a:t>
            </a:r>
            <a:r>
              <a:rPr lang="en-US" baseline="0" dirty="0" smtClean="0"/>
              <a:t>$10.255 </a:t>
            </a:r>
            <a:r>
              <a:rPr lang="en-US" baseline="0" dirty="0"/>
              <a:t>Billion</a:t>
            </a:r>
          </a:p>
          <a:p>
            <a:pPr>
              <a:defRPr/>
            </a:pPr>
            <a:r>
              <a:rPr lang="en-US" baseline="0" dirty="0" smtClean="0"/>
              <a:t>2015-16</a:t>
            </a:r>
            <a:endParaRPr lang="en-US" dirty="0"/>
          </a:p>
        </c:rich>
      </c:tx>
      <c:layout/>
      <c:overlay val="0"/>
    </c:title>
    <c:autoTitleDeleted val="0"/>
    <c:plotArea>
      <c:layout/>
      <c:pieChart>
        <c:varyColors val="1"/>
        <c:ser>
          <c:idx val="0"/>
          <c:order val="0"/>
          <c:dLbls>
            <c:dLbl>
              <c:idx val="0"/>
              <c:layout/>
              <c:tx>
                <c:rich>
                  <a:bodyPr/>
                  <a:lstStyle/>
                  <a:p>
                    <a:r>
                      <a:rPr lang="en-US"/>
                      <a:t>Excise Taxes
</a:t>
                    </a:r>
                    <a:r>
                      <a:rPr lang="en-US" smtClean="0"/>
                      <a:t>31%</a:t>
                    </a:r>
                    <a:endParaRPr lang="en-US"/>
                  </a:p>
                </c:rich>
              </c:tx>
              <c:dLblPos val="outEnd"/>
              <c:showLegendKey val="0"/>
              <c:showVal val="0"/>
              <c:showCatName val="1"/>
              <c:showSerName val="0"/>
              <c:showPercent val="1"/>
              <c:showBubbleSize val="0"/>
            </c:dLbl>
            <c:dLbl>
              <c:idx val="1"/>
              <c:layout/>
              <c:tx>
                <c:rich>
                  <a:bodyPr/>
                  <a:lstStyle/>
                  <a:p>
                    <a:r>
                      <a:rPr lang="en-US"/>
                      <a:t>Income Taxes
</a:t>
                    </a:r>
                    <a:r>
                      <a:rPr lang="en-US" smtClean="0"/>
                      <a:t>66%</a:t>
                    </a:r>
                    <a:endParaRPr lang="en-US"/>
                  </a:p>
                </c:rich>
              </c:tx>
              <c:dLblPos val="outEnd"/>
              <c:showLegendKey val="0"/>
              <c:showVal val="0"/>
              <c:showCatName val="1"/>
              <c:showSerName val="0"/>
              <c:showPercent val="1"/>
              <c:showBubbleSize val="0"/>
            </c:dLbl>
            <c:dLblPos val="outEnd"/>
            <c:showLegendKey val="0"/>
            <c:showVal val="0"/>
            <c:showCatName val="1"/>
            <c:showSerName val="0"/>
            <c:showPercent val="1"/>
            <c:showBubbleSize val="0"/>
            <c:showLeaderLines val="1"/>
          </c:dLbls>
          <c:cat>
            <c:strRef>
              <c:f>Data!$A$14:$A$16</c:f>
              <c:strCache>
                <c:ptCount val="3"/>
                <c:pt idx="0">
                  <c:v>Excise Taxes</c:v>
                </c:pt>
                <c:pt idx="1">
                  <c:v>Income Taxes</c:v>
                </c:pt>
                <c:pt idx="2">
                  <c:v>Other</c:v>
                </c:pt>
              </c:strCache>
            </c:strRef>
          </c:cat>
          <c:val>
            <c:numRef>
              <c:f>Data!$G$14:$G$16</c:f>
              <c:numCache>
                <c:formatCode>0%</c:formatCode>
                <c:ptCount val="3"/>
                <c:pt idx="0">
                  <c:v>0.2970000000000001</c:v>
                </c:pt>
                <c:pt idx="1">
                  <c:v>0.67300000000000015</c:v>
                </c:pt>
                <c:pt idx="2">
                  <c:v>3.0000000000000002E-2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a:pPr>
            <a:r>
              <a:rPr lang="en-US" dirty="0"/>
              <a:t>State of Colorado</a:t>
            </a:r>
          </a:p>
          <a:p>
            <a:pPr algn="ctr">
              <a:defRPr/>
            </a:pPr>
            <a:r>
              <a:rPr lang="en-US" dirty="0"/>
              <a:t>General Fund Expenditures</a:t>
            </a:r>
            <a:r>
              <a:rPr lang="en-US" baseline="0" dirty="0"/>
              <a:t> - </a:t>
            </a:r>
            <a:r>
              <a:rPr lang="en-US" baseline="0" dirty="0" smtClean="0"/>
              <a:t>$9.597 Billion</a:t>
            </a:r>
            <a:endParaRPr lang="en-US" baseline="0" dirty="0"/>
          </a:p>
          <a:p>
            <a:pPr algn="ctr">
              <a:defRPr/>
            </a:pPr>
            <a:r>
              <a:rPr lang="en-US" baseline="0" dirty="0" smtClean="0"/>
              <a:t>2015-16</a:t>
            </a:r>
            <a:endParaRPr lang="en-US" dirty="0"/>
          </a:p>
        </c:rich>
      </c:tx>
      <c:layout>
        <c:manualLayout>
          <c:xMode val="edge"/>
          <c:yMode val="edge"/>
          <c:x val="0.26406506640596633"/>
          <c:y val="2.2253833887953472E-2"/>
        </c:manualLayout>
      </c:layout>
      <c:overlay val="0"/>
    </c:title>
    <c:autoTitleDeleted val="0"/>
    <c:plotArea>
      <c:layout/>
      <c:pieChart>
        <c:varyColors val="1"/>
        <c:ser>
          <c:idx val="0"/>
          <c:order val="0"/>
          <c:dLbls>
            <c:dLbl>
              <c:idx val="0"/>
              <c:layout/>
              <c:tx>
                <c:rich>
                  <a:bodyPr/>
                  <a:lstStyle/>
                  <a:p>
                    <a:r>
                      <a:rPr lang="en-US" dirty="0"/>
                      <a:t>Health Care/Human Services
</a:t>
                    </a:r>
                    <a:r>
                      <a:rPr lang="en-US" dirty="0" smtClean="0"/>
                      <a:t>35%</a:t>
                    </a:r>
                    <a:endParaRPr lang="en-US" dirty="0"/>
                  </a:p>
                </c:rich>
              </c:tx>
              <c:dLblPos val="outEnd"/>
              <c:showLegendKey val="0"/>
              <c:showVal val="0"/>
              <c:showCatName val="1"/>
              <c:showSerName val="0"/>
              <c:showPercent val="1"/>
              <c:showBubbleSize val="0"/>
            </c:dLbl>
            <c:dLbl>
              <c:idx val="1"/>
              <c:layout/>
              <c:tx>
                <c:rich>
                  <a:bodyPr/>
                  <a:lstStyle/>
                  <a:p>
                    <a:r>
                      <a:rPr lang="en-US" dirty="0"/>
                      <a:t>Higher Education
</a:t>
                    </a:r>
                    <a:r>
                      <a:rPr lang="en-US" dirty="0" smtClean="0"/>
                      <a:t>9%</a:t>
                    </a:r>
                    <a:endParaRPr lang="en-US" dirty="0"/>
                  </a:p>
                </c:rich>
              </c:tx>
              <c:dLblPos val="outEnd"/>
              <c:showLegendKey val="0"/>
              <c:showVal val="0"/>
              <c:showCatName val="1"/>
              <c:showSerName val="0"/>
              <c:showPercent val="1"/>
              <c:showBubbleSize val="0"/>
            </c:dLbl>
            <c:dLbl>
              <c:idx val="3"/>
              <c:layout/>
              <c:tx>
                <c:rich>
                  <a:bodyPr/>
                  <a:lstStyle/>
                  <a:p>
                    <a:r>
                      <a:rPr lang="en-US"/>
                      <a:t>Education (K-12)
</a:t>
                    </a:r>
                    <a:r>
                      <a:rPr lang="en-US" smtClean="0"/>
                      <a:t>37%</a:t>
                    </a:r>
                    <a:endParaRPr lang="en-US"/>
                  </a:p>
                </c:rich>
              </c:tx>
              <c:dLblPos val="outEnd"/>
              <c:showLegendKey val="0"/>
              <c:showVal val="0"/>
              <c:showCatName val="1"/>
              <c:showSerName val="0"/>
              <c:showPercent val="1"/>
              <c:showBubbleSize val="0"/>
            </c:dLbl>
            <c:dLbl>
              <c:idx val="5"/>
              <c:layout/>
              <c:tx>
                <c:rich>
                  <a:bodyPr/>
                  <a:lstStyle/>
                  <a:p>
                    <a:r>
                      <a:rPr lang="en-US" dirty="0"/>
                      <a:t>Other
</a:t>
                    </a:r>
                    <a:r>
                      <a:rPr lang="en-US" dirty="0" smtClean="0"/>
                      <a:t>5%</a:t>
                    </a:r>
                    <a:endParaRPr lang="en-US" dirty="0"/>
                  </a:p>
                </c:rich>
              </c:tx>
              <c:dLblPos val="outEnd"/>
              <c:showLegendKey val="0"/>
              <c:showVal val="0"/>
              <c:showCatName val="1"/>
              <c:showSerName val="0"/>
              <c:showPercent val="1"/>
              <c:showBubbleSize val="0"/>
            </c:dLbl>
            <c:txPr>
              <a:bodyPr/>
              <a:lstStyle/>
              <a:p>
                <a:pPr>
                  <a:defRPr sz="1100"/>
                </a:pPr>
                <a:endParaRPr lang="en-US"/>
              </a:p>
            </c:txPr>
            <c:dLblPos val="outEnd"/>
            <c:showLegendKey val="0"/>
            <c:showVal val="0"/>
            <c:showCatName val="1"/>
            <c:showSerName val="0"/>
            <c:showPercent val="1"/>
            <c:showBubbleSize val="0"/>
            <c:showLeaderLines val="1"/>
          </c:dLbls>
          <c:cat>
            <c:strRef>
              <c:f>Data!$A$2:$A$7</c:f>
              <c:strCache>
                <c:ptCount val="6"/>
                <c:pt idx="0">
                  <c:v>Health Care/Human Services</c:v>
                </c:pt>
                <c:pt idx="1">
                  <c:v>Higher Education</c:v>
                </c:pt>
                <c:pt idx="2">
                  <c:v>Corrections/Judicial</c:v>
                </c:pt>
                <c:pt idx="3">
                  <c:v>Education (K-12)</c:v>
                </c:pt>
                <c:pt idx="4">
                  <c:v>General Government**</c:v>
                </c:pt>
                <c:pt idx="5">
                  <c:v>Other</c:v>
                </c:pt>
              </c:strCache>
            </c:strRef>
          </c:cat>
          <c:val>
            <c:numRef>
              <c:f>Data!$G$2:$G$7</c:f>
              <c:numCache>
                <c:formatCode>0.0%</c:formatCode>
                <c:ptCount val="6"/>
                <c:pt idx="0">
                  <c:v>0.34200000000000008</c:v>
                </c:pt>
                <c:pt idx="1">
                  <c:v>8.5000000000000006E-2</c:v>
                </c:pt>
                <c:pt idx="2">
                  <c:v>0.13100000000000001</c:v>
                </c:pt>
                <c:pt idx="3">
                  <c:v>0.37700000000000006</c:v>
                </c:pt>
                <c:pt idx="4">
                  <c:v>9.0000000000000028E-3</c:v>
                </c:pt>
                <c:pt idx="5">
                  <c:v>5.6000000000000001E-2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dirty="0"/>
              <a:t>2012-13  REVISED Budget Request</a:t>
            </a:r>
          </a:p>
          <a:p>
            <a:pPr>
              <a:defRPr/>
            </a:pPr>
            <a:r>
              <a:rPr lang="en-US" dirty="0"/>
              <a:t>Total Program Funding - School Finance Act</a:t>
            </a:r>
          </a:p>
          <a:p>
            <a:pPr>
              <a:defRPr/>
            </a:pPr>
            <a:r>
              <a:rPr lang="en-US" dirty="0"/>
              <a:t>$5,184.0Billion</a:t>
            </a:r>
          </a:p>
        </c:rich>
      </c:tx>
      <c:layout/>
      <c:overlay val="0"/>
    </c:title>
    <c:autoTitleDeleted val="0"/>
    <c:plotArea>
      <c:layout>
        <c:manualLayout>
          <c:layoutTarget val="inner"/>
          <c:xMode val="edge"/>
          <c:yMode val="edge"/>
          <c:x val="0.24085366733424832"/>
          <c:y val="0.22662562634216177"/>
          <c:w val="0.50656533553164418"/>
          <c:h val="0.69811246321482545"/>
        </c:manualLayout>
      </c:layout>
      <c:pieChart>
        <c:varyColors val="1"/>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solidFill>
            <a:schemeClr val="bg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2015-16</a:t>
            </a:r>
          </a:p>
          <a:p>
            <a:pPr>
              <a:defRPr/>
            </a:pPr>
            <a:r>
              <a:rPr lang="en-US" dirty="0"/>
              <a:t>Total Program Funding - School Finance Act</a:t>
            </a:r>
          </a:p>
          <a:p>
            <a:pPr>
              <a:defRPr/>
            </a:pPr>
            <a:r>
              <a:rPr lang="en-US" dirty="0"/>
              <a:t>$</a:t>
            </a:r>
            <a:r>
              <a:rPr lang="en-US" dirty="0" smtClean="0"/>
              <a:t>6.24 </a:t>
            </a:r>
            <a:r>
              <a:rPr lang="en-US" dirty="0"/>
              <a:t>Billion</a:t>
            </a:r>
          </a:p>
        </c:rich>
      </c:tx>
      <c:layout/>
      <c:overlay val="0"/>
    </c:title>
    <c:autoTitleDeleted val="0"/>
    <c:plotArea>
      <c:layout/>
      <c:pieChart>
        <c:varyColors val="1"/>
        <c:ser>
          <c:idx val="0"/>
          <c:order val="0"/>
          <c:dLbls>
            <c:dLbl>
              <c:idx val="0"/>
              <c:layout/>
              <c:tx>
                <c:rich>
                  <a:bodyPr/>
                  <a:lstStyle/>
                  <a:p>
                    <a:r>
                      <a:rPr lang="en-US" sz="1200" dirty="0"/>
                      <a:t>State General Fund,</a:t>
                    </a:r>
                  </a:p>
                  <a:p>
                    <a:r>
                      <a:rPr lang="en-US" sz="1200" dirty="0"/>
                      <a:t>  $3,392.84 , 54%</a:t>
                    </a:r>
                    <a:endParaRPr lang="en-US" dirty="0"/>
                  </a:p>
                </c:rich>
              </c:tx>
              <c:dLblPos val="outEnd"/>
              <c:showLegendKey val="0"/>
              <c:showVal val="1"/>
              <c:showCatName val="1"/>
              <c:showSerName val="0"/>
              <c:showPercent val="1"/>
              <c:showBubbleSize val="0"/>
            </c:dLbl>
            <c:dLbl>
              <c:idx val="1"/>
              <c:layout>
                <c:manualLayout>
                  <c:x val="-0.19969292969230845"/>
                  <c:y val="-8.0951469377694325E-3"/>
                </c:manualLayout>
              </c:layout>
              <c:tx>
                <c:rich>
                  <a:bodyPr/>
                  <a:lstStyle/>
                  <a:p>
                    <a:r>
                      <a:rPr lang="en-US" sz="1200" dirty="0"/>
                      <a:t>Other State Funds,</a:t>
                    </a:r>
                  </a:p>
                  <a:p>
                    <a:r>
                      <a:rPr lang="en-US" sz="1200" dirty="0"/>
                      <a:t>  $720.48, 12%</a:t>
                    </a:r>
                    <a:endParaRPr lang="en-US" dirty="0"/>
                  </a:p>
                </c:rich>
              </c:tx>
              <c:dLblPos val="bestFit"/>
              <c:showLegendKey val="0"/>
              <c:showVal val="1"/>
              <c:showCatName val="1"/>
              <c:showSerName val="0"/>
              <c:showPercent val="1"/>
              <c:showBubbleSize val="0"/>
            </c:dLbl>
            <c:dLbl>
              <c:idx val="2"/>
              <c:layout>
                <c:manualLayout>
                  <c:x val="2.9330572410369198E-3"/>
                  <c:y val="2.0209224349282866E-3"/>
                </c:manualLayout>
              </c:layout>
              <c:tx>
                <c:rich>
                  <a:bodyPr/>
                  <a:lstStyle/>
                  <a:p>
                    <a:r>
                      <a:rPr lang="en-US" sz="1200" dirty="0"/>
                      <a:t>Property Tax,  </a:t>
                    </a:r>
                  </a:p>
                  <a:p>
                    <a:r>
                      <a:rPr lang="en-US" sz="1200" dirty="0"/>
                      <a:t>$1,976.57, 32%</a:t>
                    </a:r>
                    <a:endParaRPr lang="en-US" dirty="0"/>
                  </a:p>
                </c:rich>
              </c:tx>
              <c:dLblPos val="bestFit"/>
              <c:showLegendKey val="0"/>
              <c:showVal val="1"/>
              <c:showCatName val="1"/>
              <c:showSerName val="0"/>
              <c:showPercent val="1"/>
              <c:showBubbleSize val="0"/>
            </c:dLbl>
            <c:dLbl>
              <c:idx val="3"/>
              <c:layout/>
              <c:tx>
                <c:rich>
                  <a:bodyPr/>
                  <a:lstStyle/>
                  <a:p>
                    <a:r>
                      <a:rPr lang="en-US" sz="1200" dirty="0"/>
                      <a:t>Specific Ownership,</a:t>
                    </a:r>
                  </a:p>
                  <a:p>
                    <a:r>
                      <a:rPr lang="en-US" sz="1200" dirty="0"/>
                      <a:t> $149.68, 2%</a:t>
                    </a:r>
                    <a:endParaRPr lang="en-US" dirty="0"/>
                  </a:p>
                </c:rich>
              </c:tx>
              <c:dLblPos val="outEnd"/>
              <c:showLegendKey val="0"/>
              <c:showVal val="1"/>
              <c:showCatName val="1"/>
              <c:showSerName val="0"/>
              <c:showPercent val="1"/>
              <c:showBubbleSize val="0"/>
            </c:dLbl>
            <c:txPr>
              <a:bodyPr/>
              <a:lstStyle/>
              <a:p>
                <a:pPr>
                  <a:defRPr sz="1200"/>
                </a:pPr>
                <a:endParaRPr lang="en-US"/>
              </a:p>
            </c:txPr>
            <c:dLblPos val="outEnd"/>
            <c:showLegendKey val="0"/>
            <c:showVal val="1"/>
            <c:showCatName val="1"/>
            <c:showSerName val="0"/>
            <c:showPercent val="1"/>
            <c:showBubbleSize val="0"/>
            <c:showLeaderLines val="1"/>
          </c:dLbls>
          <c:cat>
            <c:strRef>
              <c:f>Data!$A$35:$A$38</c:f>
              <c:strCache>
                <c:ptCount val="4"/>
                <c:pt idx="0">
                  <c:v>State General Fund</c:v>
                </c:pt>
                <c:pt idx="1">
                  <c:v>Other State Funds</c:v>
                </c:pt>
                <c:pt idx="2">
                  <c:v>Property Tax</c:v>
                </c:pt>
                <c:pt idx="3">
                  <c:v>Specific Ownership</c:v>
                </c:pt>
              </c:strCache>
            </c:strRef>
          </c:cat>
          <c:val>
            <c:numRef>
              <c:f>Data!$AK$35:$AK$38</c:f>
              <c:numCache>
                <c:formatCode>_("$"* #,##0.00_);_("$"* \(#,##0.00\);_("$"* "-"??_);_(@_)</c:formatCode>
                <c:ptCount val="4"/>
                <c:pt idx="0">
                  <c:v>3392.837348</c:v>
                </c:pt>
                <c:pt idx="1">
                  <c:v>720.48379799999998</c:v>
                </c:pt>
                <c:pt idx="2">
                  <c:v>1976.5650200200007</c:v>
                </c:pt>
                <c:pt idx="3">
                  <c:v>149.67860819240002</c:v>
                </c:pt>
              </c:numCache>
            </c:numRef>
          </c:val>
        </c:ser>
        <c:dLbls>
          <c:showLegendKey val="0"/>
          <c:showVal val="0"/>
          <c:showCatName val="1"/>
          <c:showSerName val="0"/>
          <c:showPercent val="1"/>
          <c:showBubbleSize val="0"/>
          <c:showLeaderLines val="1"/>
        </c:dLbls>
        <c:firstSliceAng val="14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State of Colorado</a:t>
            </a:r>
          </a:p>
          <a:p>
            <a:pPr>
              <a:defRPr/>
            </a:pPr>
            <a:r>
              <a:rPr lang="en-US" dirty="0"/>
              <a:t>Total Program Funding</a:t>
            </a:r>
          </a:p>
          <a:p>
            <a:pPr>
              <a:defRPr/>
            </a:pPr>
            <a:r>
              <a:rPr lang="en-US" dirty="0"/>
              <a:t>in millions</a:t>
            </a:r>
          </a:p>
        </c:rich>
      </c:tx>
      <c:layout>
        <c:manualLayout>
          <c:xMode val="edge"/>
          <c:yMode val="edge"/>
          <c:x val="0.41225498384252429"/>
          <c:y val="0"/>
        </c:manualLayout>
      </c:layout>
      <c:overlay val="0"/>
    </c:title>
    <c:autoTitleDeleted val="0"/>
    <c:plotArea>
      <c:layout>
        <c:manualLayout>
          <c:layoutTarget val="inner"/>
          <c:xMode val="edge"/>
          <c:yMode val="edge"/>
          <c:x val="0.23510847474048302"/>
          <c:y val="9.9661382102809171E-2"/>
          <c:w val="0.75611009428902565"/>
          <c:h val="0.70735810371333496"/>
        </c:manualLayout>
      </c:layout>
      <c:barChart>
        <c:barDir val="col"/>
        <c:grouping val="clustered"/>
        <c:varyColors val="0"/>
        <c:ser>
          <c:idx val="0"/>
          <c:order val="0"/>
          <c:tx>
            <c:strRef>
              <c:f>Sheet1!$A$3</c:f>
              <c:strCache>
                <c:ptCount val="1"/>
                <c:pt idx="0">
                  <c:v>Total Program Prior
 to Legislative Actions</c:v>
                </c:pt>
              </c:strCache>
            </c:strRef>
          </c:tx>
          <c:spPr>
            <a:ln w="3175"/>
          </c:spPr>
          <c:invertIfNegative val="0"/>
          <c:cat>
            <c:strRef>
              <c:f>Sheet1!$C$1:$Z$1</c:f>
              <c:strCache>
                <c:ptCount val="8"/>
                <c:pt idx="0">
                  <c:v>2008-09
Actual</c:v>
                </c:pt>
                <c:pt idx="1">
                  <c:v>2009-10
 Actual</c:v>
                </c:pt>
                <c:pt idx="2">
                  <c:v>2010-11
 Actual</c:v>
                </c:pt>
                <c:pt idx="3">
                  <c:v>2011-12
 Actual</c:v>
                </c:pt>
                <c:pt idx="4">
                  <c:v>2012-13
 Actual</c:v>
                </c:pt>
                <c:pt idx="5">
                  <c:v>2013-14
 Actual</c:v>
                </c:pt>
                <c:pt idx="6">
                  <c:v>2014-15
 Actual</c:v>
                </c:pt>
                <c:pt idx="7">
                  <c:v>2015-16
Final Budget</c:v>
                </c:pt>
              </c:strCache>
            </c:strRef>
          </c:cat>
          <c:val>
            <c:numRef>
              <c:f>Sheet1!$B$3:$Z$3</c:f>
              <c:numCache>
                <c:formatCode>"$"#,000.0,,</c:formatCode>
                <c:ptCount val="8"/>
                <c:pt idx="0">
                  <c:v>5354796950.1199961</c:v>
                </c:pt>
                <c:pt idx="1">
                  <c:v>5717292422.8199987</c:v>
                </c:pt>
                <c:pt idx="2">
                  <c:v>5822311211.9100018</c:v>
                </c:pt>
                <c:pt idx="3">
                  <c:v>6006480948.5100002</c:v>
                </c:pt>
                <c:pt idx="4">
                  <c:v>6309364346.3199959</c:v>
                </c:pt>
                <c:pt idx="5">
                  <c:v>6531213075.4000006</c:v>
                </c:pt>
                <c:pt idx="6">
                  <c:v>6813620534.7369986</c:v>
                </c:pt>
                <c:pt idx="7">
                  <c:v>7094740920.5900002</c:v>
                </c:pt>
              </c:numCache>
            </c:numRef>
          </c:val>
        </c:ser>
        <c:ser>
          <c:idx val="1"/>
          <c:order val="1"/>
          <c:tx>
            <c:strRef>
              <c:f>Sheet1!$A$5</c:f>
              <c:strCache>
                <c:ptCount val="1"/>
                <c:pt idx="0">
                  <c:v>Total Program Less Rescissions
/Legislative Actions</c:v>
                </c:pt>
              </c:strCache>
            </c:strRef>
          </c:tx>
          <c:invertIfNegative val="0"/>
          <c:cat>
            <c:strRef>
              <c:f>Sheet1!$C$1:$Z$1</c:f>
              <c:strCache>
                <c:ptCount val="8"/>
                <c:pt idx="0">
                  <c:v>2008-09
Actual</c:v>
                </c:pt>
                <c:pt idx="1">
                  <c:v>2009-10
 Actual</c:v>
                </c:pt>
                <c:pt idx="2">
                  <c:v>2010-11
 Actual</c:v>
                </c:pt>
                <c:pt idx="3">
                  <c:v>2011-12
 Actual</c:v>
                </c:pt>
                <c:pt idx="4">
                  <c:v>2012-13
 Actual</c:v>
                </c:pt>
                <c:pt idx="5">
                  <c:v>2013-14
 Actual</c:v>
                </c:pt>
                <c:pt idx="6">
                  <c:v>2014-15
 Actual</c:v>
                </c:pt>
                <c:pt idx="7">
                  <c:v>2015-16
Final Budget</c:v>
                </c:pt>
              </c:strCache>
            </c:strRef>
          </c:cat>
          <c:val>
            <c:numRef>
              <c:f>Sheet1!$B$5:$Z$5</c:f>
              <c:numCache>
                <c:formatCode>"$"#,000.0,,</c:formatCode>
                <c:ptCount val="8"/>
                <c:pt idx="0">
                  <c:v>5347325784.0499992</c:v>
                </c:pt>
                <c:pt idx="1">
                  <c:v>5586087038.7300005</c:v>
                </c:pt>
                <c:pt idx="2">
                  <c:v>5439748515.9700022</c:v>
                </c:pt>
                <c:pt idx="3">
                  <c:v>5232445846.9200001</c:v>
                </c:pt>
                <c:pt idx="4">
                  <c:v>5297963175.7499952</c:v>
                </c:pt>
                <c:pt idx="5">
                  <c:v>5526933749.6499996</c:v>
                </c:pt>
                <c:pt idx="6">
                  <c:v>5933444388.9269981</c:v>
                </c:pt>
                <c:pt idx="7">
                  <c:v>6239564774.7800007</c:v>
                </c:pt>
              </c:numCache>
            </c:numRef>
          </c:val>
        </c:ser>
        <c:dLbls>
          <c:showLegendKey val="0"/>
          <c:showVal val="0"/>
          <c:showCatName val="0"/>
          <c:showSerName val="0"/>
          <c:showPercent val="0"/>
          <c:showBubbleSize val="0"/>
        </c:dLbls>
        <c:gapWidth val="150"/>
        <c:axId val="115967872"/>
        <c:axId val="115969408"/>
      </c:barChart>
      <c:catAx>
        <c:axId val="115967872"/>
        <c:scaling>
          <c:orientation val="minMax"/>
        </c:scaling>
        <c:delete val="0"/>
        <c:axPos val="b"/>
        <c:majorTickMark val="none"/>
        <c:minorTickMark val="none"/>
        <c:tickLblPos val="nextTo"/>
        <c:crossAx val="115969408"/>
        <c:crosses val="autoZero"/>
        <c:auto val="1"/>
        <c:lblAlgn val="ctr"/>
        <c:lblOffset val="100"/>
        <c:noMultiLvlLbl val="0"/>
      </c:catAx>
      <c:valAx>
        <c:axId val="115969408"/>
        <c:scaling>
          <c:orientation val="minMax"/>
          <c:max val="8000000000"/>
          <c:min val="0"/>
        </c:scaling>
        <c:delete val="0"/>
        <c:axPos val="l"/>
        <c:majorGridlines/>
        <c:numFmt formatCode="&quot;$&quot;#,000.0,," sourceLinked="1"/>
        <c:majorTickMark val="none"/>
        <c:minorTickMark val="none"/>
        <c:tickLblPos val="nextTo"/>
        <c:crossAx val="115967872"/>
        <c:crosses val="autoZero"/>
        <c:crossBetween val="between"/>
      </c:valAx>
      <c:dTable>
        <c:showHorzBorder val="1"/>
        <c:showVertBorder val="1"/>
        <c:showOutline val="1"/>
        <c:showKeys val="1"/>
      </c:dTable>
      <c:spPr>
        <a:ln>
          <a:solidFill>
            <a:srgbClr val="000000"/>
          </a:solidFill>
        </a:ln>
      </c:spPr>
    </c:plotArea>
    <c:plotVisOnly val="1"/>
    <c:dispBlanksAs val="gap"/>
    <c:showDLblsOverMax val="0"/>
  </c:chart>
  <c:txPr>
    <a:bodyPr/>
    <a:lstStyle/>
    <a:p>
      <a:pPr>
        <a:defRPr sz="11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State of Colorado
Average Per Pupil Funding</a:t>
            </a:r>
          </a:p>
        </c:rich>
      </c:tx>
      <c:overlay val="0"/>
    </c:title>
    <c:autoTitleDeleted val="0"/>
    <c:plotArea>
      <c:layout/>
      <c:barChart>
        <c:barDir val="col"/>
        <c:grouping val="clustered"/>
        <c:varyColors val="0"/>
        <c:ser>
          <c:idx val="0"/>
          <c:order val="0"/>
          <c:tx>
            <c:strRef>
              <c:f>'Per Pupil Funding'!$A$2</c:f>
              <c:strCache>
                <c:ptCount val="1"/>
                <c:pt idx="0">
                  <c:v>Average Per Pupil Funding Before
 Legislative Actions</c:v>
                </c:pt>
              </c:strCache>
            </c:strRef>
          </c:tx>
          <c:invertIfNegative val="0"/>
          <c:cat>
            <c:strRef>
              <c:f>'Per Pupil Funding'!$C$1:$V$1</c:f>
              <c:strCache>
                <c:ptCount val="8"/>
                <c:pt idx="0">
                  <c:v>2008-09
Actual</c:v>
                </c:pt>
                <c:pt idx="1">
                  <c:v>2009-10
 Actual</c:v>
                </c:pt>
                <c:pt idx="2">
                  <c:v>2010-11
 Actual</c:v>
                </c:pt>
                <c:pt idx="3">
                  <c:v>2011-12
 Actual</c:v>
                </c:pt>
                <c:pt idx="4">
                  <c:v>2012-13
 Actual</c:v>
                </c:pt>
                <c:pt idx="5">
                  <c:v>2013-14
Actual</c:v>
                </c:pt>
                <c:pt idx="6">
                  <c:v> FY2014-15 Actual </c:v>
                </c:pt>
                <c:pt idx="7">
                  <c:v>FY2015-16
Final Budget</c:v>
                </c:pt>
              </c:strCache>
            </c:strRef>
          </c:cat>
          <c:val>
            <c:numRef>
              <c:f>'Per Pupil Funding'!$C$2:$V$2</c:f>
              <c:numCache>
                <c:formatCode>_("$"* #,##0_);_("$"* \(#,##0\);_("$"* "-"??_);_(@_)</c:formatCode>
                <c:ptCount val="8"/>
                <c:pt idx="0">
                  <c:v>6881.8135752293583</c:v>
                </c:pt>
                <c:pt idx="1">
                  <c:v>7241.6935333477068</c:v>
                </c:pt>
                <c:pt idx="2">
                  <c:v>7290.5781263655408</c:v>
                </c:pt>
                <c:pt idx="3">
                  <c:v>7432.4867813672599</c:v>
                </c:pt>
                <c:pt idx="4">
                  <c:v>7716.51</c:v>
                </c:pt>
                <c:pt idx="5">
                  <c:v>7861.06</c:v>
                </c:pt>
                <c:pt idx="6">
                  <c:v>8067.79</c:v>
                </c:pt>
                <c:pt idx="7">
                  <c:v>8294.15</c:v>
                </c:pt>
              </c:numCache>
            </c:numRef>
          </c:val>
        </c:ser>
        <c:ser>
          <c:idx val="1"/>
          <c:order val="1"/>
          <c:tx>
            <c:strRef>
              <c:f>'Per Pupil Funding'!$A$3</c:f>
              <c:strCache>
                <c:ptCount val="1"/>
                <c:pt idx="0">
                  <c:v>Actual Average Per Pupil Funding </c:v>
                </c:pt>
              </c:strCache>
            </c:strRef>
          </c:tx>
          <c:invertIfNegative val="0"/>
          <c:cat>
            <c:strRef>
              <c:f>'Per Pupil Funding'!$C$1:$V$1</c:f>
              <c:strCache>
                <c:ptCount val="8"/>
                <c:pt idx="0">
                  <c:v>2008-09
Actual</c:v>
                </c:pt>
                <c:pt idx="1">
                  <c:v>2009-10
 Actual</c:v>
                </c:pt>
                <c:pt idx="2">
                  <c:v>2010-11
 Actual</c:v>
                </c:pt>
                <c:pt idx="3">
                  <c:v>2011-12
 Actual</c:v>
                </c:pt>
                <c:pt idx="4">
                  <c:v>2012-13
 Actual</c:v>
                </c:pt>
                <c:pt idx="5">
                  <c:v>2013-14
Actual</c:v>
                </c:pt>
                <c:pt idx="6">
                  <c:v> FY2014-15 Actual </c:v>
                </c:pt>
                <c:pt idx="7">
                  <c:v>FY2015-16
Final Budget</c:v>
                </c:pt>
              </c:strCache>
            </c:strRef>
          </c:cat>
          <c:val>
            <c:numRef>
              <c:f>'Per Pupil Funding'!$C$3:$V$3</c:f>
              <c:numCache>
                <c:formatCode>_("$"* #,##0_);_("$"* \(#,##0\);_("$"* "-"??_);_(@_)</c:formatCode>
                <c:ptCount val="8"/>
                <c:pt idx="0">
                  <c:v>6872.2118718291686</c:v>
                </c:pt>
                <c:pt idx="1">
                  <c:v>7075.5048707366232</c:v>
                </c:pt>
                <c:pt idx="2">
                  <c:v>6813.2746708742943</c:v>
                </c:pt>
                <c:pt idx="3">
                  <c:v>6474.6870796452286</c:v>
                </c:pt>
                <c:pt idx="4">
                  <c:v>6479.5420012506665</c:v>
                </c:pt>
                <c:pt idx="5">
                  <c:v>6652.2984160912647</c:v>
                </c:pt>
                <c:pt idx="6">
                  <c:v>7025.5990540365874</c:v>
                </c:pt>
                <c:pt idx="7">
                  <c:v>7294.4050404815052</c:v>
                </c:pt>
              </c:numCache>
            </c:numRef>
          </c:val>
        </c:ser>
        <c:dLbls>
          <c:showLegendKey val="0"/>
          <c:showVal val="0"/>
          <c:showCatName val="0"/>
          <c:showSerName val="0"/>
          <c:showPercent val="0"/>
          <c:showBubbleSize val="0"/>
        </c:dLbls>
        <c:gapWidth val="150"/>
        <c:axId val="103257600"/>
        <c:axId val="103259136"/>
      </c:barChart>
      <c:catAx>
        <c:axId val="103257600"/>
        <c:scaling>
          <c:orientation val="minMax"/>
        </c:scaling>
        <c:delete val="0"/>
        <c:axPos val="b"/>
        <c:majorTickMark val="none"/>
        <c:minorTickMark val="none"/>
        <c:tickLblPos val="nextTo"/>
        <c:crossAx val="103259136"/>
        <c:crossesAt val="0"/>
        <c:auto val="1"/>
        <c:lblAlgn val="ctr"/>
        <c:lblOffset val="100"/>
        <c:noMultiLvlLbl val="0"/>
      </c:catAx>
      <c:valAx>
        <c:axId val="103259136"/>
        <c:scaling>
          <c:orientation val="minMax"/>
          <c:max val="8500"/>
          <c:min val="0"/>
        </c:scaling>
        <c:delete val="0"/>
        <c:axPos val="l"/>
        <c:majorGridlines/>
        <c:numFmt formatCode="_(&quot;$&quot;* #,##0_);_(&quot;$&quot;* \(#,##0\);_(&quot;$&quot;* &quot;-&quot;??_);_(@_)" sourceLinked="1"/>
        <c:majorTickMark val="none"/>
        <c:minorTickMark val="none"/>
        <c:tickLblPos val="nextTo"/>
        <c:crossAx val="103257600"/>
        <c:crosses val="autoZero"/>
        <c:crossBetween val="between"/>
        <c:majorUnit val="1000"/>
      </c:valAx>
      <c:dTable>
        <c:showHorzBorder val="1"/>
        <c:showVertBorder val="1"/>
        <c:showOutline val="1"/>
        <c:showKeys val="1"/>
      </c:dTable>
    </c:plotArea>
    <c:plotVisOnly val="1"/>
    <c:dispBlanksAs val="gap"/>
    <c:showDLblsOverMax val="0"/>
  </c:chart>
  <c:txPr>
    <a:bodyPr/>
    <a:lstStyle/>
    <a:p>
      <a:pPr>
        <a:defRPr sz="1100"/>
      </a:pPr>
      <a:endParaRPr lang="en-US"/>
    </a:p>
  </c:txPr>
  <c:externalData r:id="rId1">
    <c:autoUpdate val="0"/>
  </c:externalData>
  <c:userShapes r:id="rId2"/>
</c:chartSpace>
</file>

<file path=ppt/drawings/_rels/drawing5.xml.rels><?xml version="1.0" encoding="UTF-8" standalone="yes"?>
<Relationships xmlns="http://schemas.openxmlformats.org/package/2006/relationships"><Relationship Id="rId1"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0.04398</cdr:x>
      <cdr:y>0.24111</cdr:y>
    </cdr:from>
    <cdr:to>
      <cdr:x>0.14952</cdr:x>
      <cdr:y>0.38656</cdr:y>
    </cdr:to>
    <cdr:sp macro="" textlink="">
      <cdr:nvSpPr>
        <cdr:cNvPr id="3" name="TextBox 2"/>
        <cdr:cNvSpPr txBox="1"/>
      </cdr:nvSpPr>
      <cdr:spPr>
        <a:xfrm xmlns:a="http://schemas.openxmlformats.org/drawingml/2006/main">
          <a:off x="381000" y="15157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0.02323</cdr:x>
      <cdr:y>0.95089</cdr:y>
    </cdr:from>
    <cdr:to>
      <cdr:x>0.3803</cdr:x>
      <cdr:y>1</cdr:y>
    </cdr:to>
    <cdr:sp macro="" textlink="">
      <cdr:nvSpPr>
        <cdr:cNvPr id="2" name="TextBox 1"/>
        <cdr:cNvSpPr txBox="1"/>
      </cdr:nvSpPr>
      <cdr:spPr>
        <a:xfrm xmlns:a="http://schemas.openxmlformats.org/drawingml/2006/main">
          <a:off x="201200" y="6025702"/>
          <a:ext cx="3092909" cy="3082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solidFill>
                <a:schemeClr val="tx1"/>
              </a:solidFill>
            </a:rPr>
            <a:t>Source 2015-16  Budget in Brief; Joint Budget Committee from Legislative Council Staff March 2015 </a:t>
          </a:r>
          <a:endParaRPr lang="en-US" sz="8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0.0291</cdr:x>
      <cdr:y>0.89914</cdr:y>
    </cdr:from>
    <cdr:to>
      <cdr:x>0.38617</cdr:x>
      <cdr:y>1</cdr:y>
    </cdr:to>
    <cdr:sp macro="" textlink="">
      <cdr:nvSpPr>
        <cdr:cNvPr id="2" name="TextBox 1"/>
        <cdr:cNvSpPr txBox="1"/>
      </cdr:nvSpPr>
      <cdr:spPr>
        <a:xfrm xmlns:a="http://schemas.openxmlformats.org/drawingml/2006/main">
          <a:off x="252058" y="5644421"/>
          <a:ext cx="3092868" cy="6331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t>** Includes the Governor's Office, the Legislature, and the</a:t>
          </a:r>
        </a:p>
        <a:p xmlns:a="http://schemas.openxmlformats.org/drawingml/2006/main">
          <a:r>
            <a:rPr lang="en-US" sz="800" dirty="0"/>
            <a:t>Department of Personnel</a:t>
          </a:r>
          <a:r>
            <a:rPr lang="en-US" sz="800" dirty="0" smtClean="0"/>
            <a:t>.</a:t>
          </a:r>
        </a:p>
        <a:p xmlns:a="http://schemas.openxmlformats.org/drawingml/2006/main">
          <a:endParaRPr lang="en-US" sz="800" dirty="0" smtClean="0">
            <a:solidFill>
              <a:schemeClr val="tx1"/>
            </a:solidFill>
          </a:endParaRPr>
        </a:p>
        <a:p xmlns:a="http://schemas.openxmlformats.org/drawingml/2006/main">
          <a:r>
            <a:rPr lang="en-US" sz="800" dirty="0" smtClean="0">
              <a:solidFill>
                <a:schemeClr val="tx1"/>
              </a:solidFill>
            </a:rPr>
            <a:t>Source 2015-16  Budget in Brief; Joint Budget Committee</a:t>
          </a:r>
          <a:endParaRPr lang="en-US" sz="800"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0.02667</cdr:x>
      <cdr:y>0.91271</cdr:y>
    </cdr:from>
    <cdr:to>
      <cdr:x>0.15306</cdr:x>
      <cdr:y>0.96161</cdr:y>
    </cdr:to>
    <cdr:sp macro="" textlink="">
      <cdr:nvSpPr>
        <cdr:cNvPr id="3" name="TextBox 1"/>
        <cdr:cNvSpPr txBox="1"/>
      </cdr:nvSpPr>
      <cdr:spPr>
        <a:xfrm xmlns:a="http://schemas.openxmlformats.org/drawingml/2006/main">
          <a:off x="230656" y="5727693"/>
          <a:ext cx="1093261" cy="3068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in millions</a:t>
          </a:r>
        </a:p>
      </cdr:txBody>
    </cdr:sp>
  </cdr:relSizeAnchor>
</c:userShapes>
</file>

<file path=ppt/drawings/drawing5.xml><?xml version="1.0" encoding="utf-8"?>
<c:userShapes xmlns:c="http://schemas.openxmlformats.org/drawingml/2006/chart">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1.15518E-7</cdr:x>
      <cdr:y>0.08271</cdr:y>
    </cdr:from>
    <cdr:to>
      <cdr:x>0.17675</cdr:x>
      <cdr:y>0.14155</cdr:y>
    </cdr:to>
    <cdr:sp macro="" textlink="">
      <cdr:nvSpPr>
        <cdr:cNvPr id="3" name="TextBox 1"/>
        <cdr:cNvSpPr txBox="1"/>
      </cdr:nvSpPr>
      <cdr:spPr>
        <a:xfrm xmlns:a="http://schemas.openxmlformats.org/drawingml/2006/main">
          <a:off x="1" y="496362"/>
          <a:ext cx="1530072" cy="353098"/>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0.71028</cdr:x>
      <cdr:y>0.09161</cdr:y>
    </cdr:from>
    <cdr:to>
      <cdr:x>0.8945</cdr:x>
      <cdr:y>0.1463</cdr:y>
    </cdr:to>
    <cdr:sp macro="" textlink="">
      <cdr:nvSpPr>
        <cdr:cNvPr id="10" name="Rectangular Callout 9"/>
        <cdr:cNvSpPr/>
      </cdr:nvSpPr>
      <cdr:spPr bwMode="auto">
        <a:xfrm xmlns:a="http://schemas.openxmlformats.org/drawingml/2006/main" flipH="1">
          <a:off x="6148686" y="549781"/>
          <a:ext cx="1594732" cy="328212"/>
        </a:xfrm>
        <a:prstGeom xmlns:a="http://schemas.openxmlformats.org/drawingml/2006/main" prst="wedgeRectCallout">
          <a:avLst>
            <a:gd name="adj1" fmla="val -59671"/>
            <a:gd name="adj2" fmla="val 91430"/>
          </a:avLst>
        </a:prstGeom>
        <a:solidFill xmlns:a="http://schemas.openxmlformats.org/drawingml/2006/main">
          <a:srgbClr val="FFFFFF"/>
        </a:solidFill>
        <a:ln xmlns:a="http://schemas.openxmlformats.org/drawingml/2006/main" w="19050" cap="flat" cmpd="sng" algn="ctr">
          <a:solidFill>
            <a:schemeClr val="tx1"/>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ctr" rtl="0" fontAlgn="base">
            <a:spcBef>
              <a:spcPct val="0"/>
            </a:spcBef>
            <a:spcAft>
              <a:spcPct val="0"/>
            </a:spcAft>
            <a:defRPr sz="3600" kern="1200">
              <a:solidFill>
                <a:srgbClr val="000000"/>
              </a:solidFill>
              <a:latin typeface="Arial"/>
            </a:defRPr>
          </a:lvl1pPr>
          <a:lvl2pPr marL="457200" algn="ctr" rtl="0" fontAlgn="base">
            <a:spcBef>
              <a:spcPct val="0"/>
            </a:spcBef>
            <a:spcAft>
              <a:spcPct val="0"/>
            </a:spcAft>
            <a:defRPr sz="3600" kern="1200">
              <a:solidFill>
                <a:srgbClr val="000000"/>
              </a:solidFill>
              <a:latin typeface="Arial"/>
            </a:defRPr>
          </a:lvl2pPr>
          <a:lvl3pPr marL="914400" algn="ctr" rtl="0" fontAlgn="base">
            <a:spcBef>
              <a:spcPct val="0"/>
            </a:spcBef>
            <a:spcAft>
              <a:spcPct val="0"/>
            </a:spcAft>
            <a:defRPr sz="3600" kern="1200">
              <a:solidFill>
                <a:srgbClr val="000000"/>
              </a:solidFill>
              <a:latin typeface="Arial"/>
            </a:defRPr>
          </a:lvl3pPr>
          <a:lvl4pPr marL="1371600" algn="ctr" rtl="0" fontAlgn="base">
            <a:spcBef>
              <a:spcPct val="0"/>
            </a:spcBef>
            <a:spcAft>
              <a:spcPct val="0"/>
            </a:spcAft>
            <a:defRPr sz="3600" kern="1200">
              <a:solidFill>
                <a:srgbClr val="000000"/>
              </a:solidFill>
              <a:latin typeface="Arial"/>
            </a:defRPr>
          </a:lvl4pPr>
          <a:lvl5pPr marL="1828800" algn="ctr" rtl="0" fontAlgn="base">
            <a:spcBef>
              <a:spcPct val="0"/>
            </a:spcBef>
            <a:spcAft>
              <a:spcPct val="0"/>
            </a:spcAft>
            <a:defRPr sz="3600" kern="1200">
              <a:solidFill>
                <a:srgbClr val="000000"/>
              </a:solidFill>
              <a:latin typeface="Arial"/>
            </a:defRPr>
          </a:lvl5pPr>
          <a:lvl6pPr marL="2286000" algn="l" defTabSz="914400" rtl="0" eaLnBrk="1" latinLnBrk="0" hangingPunct="1">
            <a:defRPr sz="3600" kern="1200">
              <a:solidFill>
                <a:srgbClr val="000000"/>
              </a:solidFill>
              <a:latin typeface="Arial"/>
            </a:defRPr>
          </a:lvl6pPr>
          <a:lvl7pPr marL="2743200" algn="l" defTabSz="914400" rtl="0" eaLnBrk="1" latinLnBrk="0" hangingPunct="1">
            <a:defRPr sz="3600" kern="1200">
              <a:solidFill>
                <a:srgbClr val="000000"/>
              </a:solidFill>
              <a:latin typeface="Arial"/>
            </a:defRPr>
          </a:lvl7pPr>
          <a:lvl8pPr marL="3200400" algn="l" defTabSz="914400" rtl="0" eaLnBrk="1" latinLnBrk="0" hangingPunct="1">
            <a:defRPr sz="3600" kern="1200">
              <a:solidFill>
                <a:srgbClr val="000000"/>
              </a:solidFill>
              <a:latin typeface="Arial"/>
            </a:defRPr>
          </a:lvl8pPr>
          <a:lvl9pPr marL="3657600" algn="l" defTabSz="914400" rtl="0" eaLnBrk="1" latinLnBrk="0" hangingPunct="1">
            <a:defRPr sz="3600" kern="1200">
              <a:solidFill>
                <a:srgbClr val="000000"/>
              </a:solidFill>
              <a:latin typeface="Arial"/>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Gap represents negative factor of 12.13% or $855</a:t>
          </a:r>
          <a:r>
            <a:rPr lang="en-US" sz="800" baseline="0" dirty="0" smtClean="0">
              <a:solidFill>
                <a:srgbClr val="000000"/>
              </a:solidFill>
            </a:rPr>
            <a:t> million</a:t>
          </a:r>
          <a:endParaRPr kumimoji="0" lang="en-US" sz="800" b="0" i="0" u="none" strike="noStrike" cap="none" normalizeH="0" baseline="0" dirty="0" smtClean="0">
            <a:ln>
              <a:noFill/>
            </a:ln>
            <a:solidFill>
              <a:srgbClr val="000000"/>
            </a:solidFill>
            <a:effectLst/>
            <a:latin typeface="Arial" charset="0"/>
          </a:endParaRPr>
        </a:p>
      </cdr:txBody>
    </cdr:sp>
  </cdr:relSizeAnchor>
  <cdr:relSizeAnchor xmlns:cdr="http://schemas.openxmlformats.org/drawingml/2006/chartDrawing">
    <cdr:from>
      <cdr:x>0.3974</cdr:x>
      <cdr:y>0.23389</cdr:y>
    </cdr:from>
    <cdr:to>
      <cdr:x>0.95216</cdr:x>
      <cdr:y>0.29736</cdr:y>
    </cdr:to>
    <cdr:sp macro="" textlink="">
      <cdr:nvSpPr>
        <cdr:cNvPr id="8" name="Straight Arrow Connector 7"/>
        <cdr:cNvSpPr/>
      </cdr:nvSpPr>
      <cdr:spPr>
        <a:xfrm xmlns:a="http://schemas.openxmlformats.org/drawingml/2006/main" flipV="1">
          <a:off x="3440146" y="1403642"/>
          <a:ext cx="4802377" cy="380904"/>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Text" lastClr="000000"/>
          </a:solidFill>
          <a:prstDash val="solid"/>
          <a:headEnd type="arrow"/>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cdr:x>
      <cdr:y>0</cdr:y>
    </cdr:from>
    <cdr:to>
      <cdr:x>0.00281</cdr:x>
      <cdr:y>0.00387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0.00281</cdr:x>
      <cdr:y>0.00387</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0.34641</cdr:x>
      <cdr:y>0.13519</cdr:y>
    </cdr:from>
    <cdr:to>
      <cdr:x>0.47618</cdr:x>
      <cdr:y>0.21651</cdr:y>
    </cdr:to>
    <cdr:sp macro="" textlink="">
      <cdr:nvSpPr>
        <cdr:cNvPr id="12" name="Rectangular Callout 11"/>
        <cdr:cNvSpPr/>
      </cdr:nvSpPr>
      <cdr:spPr bwMode="auto">
        <a:xfrm xmlns:a="http://schemas.openxmlformats.org/drawingml/2006/main" flipH="1">
          <a:off x="2998719" y="811323"/>
          <a:ext cx="1123377" cy="488028"/>
        </a:xfrm>
        <a:prstGeom xmlns:a="http://schemas.openxmlformats.org/drawingml/2006/main" prst="wedgeRectCallout">
          <a:avLst>
            <a:gd name="adj1" fmla="val -145280"/>
            <a:gd name="adj2" fmla="val 99907"/>
          </a:avLst>
        </a:prstGeom>
        <a:solidFill xmlns:a="http://schemas.openxmlformats.org/drawingml/2006/main">
          <a:srgbClr val="FFFFFF"/>
        </a:solidFill>
        <a:ln xmlns:a="http://schemas.openxmlformats.org/drawingml/2006/main" w="19050" cap="flat" cmpd="sng" algn="ctr">
          <a:solidFill>
            <a:sysClr val="windowText" lastClr="000000"/>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Change of $653</a:t>
          </a:r>
          <a:r>
            <a:rPr lang="en-US" sz="800" baseline="0" dirty="0" smtClean="0">
              <a:solidFill>
                <a:srgbClr val="000000"/>
              </a:solidFill>
            </a:rPr>
            <a:t> million between 2009-10  and 2015-16</a:t>
          </a:r>
          <a:endParaRPr kumimoji="0" lang="en-US" sz="800" b="0" i="0" u="none" strike="noStrike" cap="none" normalizeH="0" baseline="0" dirty="0" smtClean="0">
            <a:ln>
              <a:noFill/>
            </a:ln>
            <a:solidFill>
              <a:srgbClr val="000000"/>
            </a:solidFill>
            <a:effectLst/>
            <a:latin typeface="Arial"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0.00849</cdr:x>
      <cdr:y>0.04359</cdr:y>
    </cdr:from>
    <cdr:to>
      <cdr:x>0.18976</cdr:x>
      <cdr:y>0.10606</cdr:y>
    </cdr:to>
    <cdr:sp macro="" textlink="">
      <cdr:nvSpPr>
        <cdr:cNvPr id="2"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0.00849</cdr:x>
      <cdr:y>0.04359</cdr:y>
    </cdr:from>
    <cdr:to>
      <cdr:x>0.18976</cdr:x>
      <cdr:y>0.10606</cdr:y>
    </cdr:to>
    <cdr:sp macro="" textlink="">
      <cdr:nvSpPr>
        <cdr:cNvPr id="3"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2" y="0"/>
            <a:ext cx="3043979" cy="465774"/>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l" defTabSz="936709">
              <a:defRPr sz="1200" dirty="0">
                <a:solidFill>
                  <a:schemeClr val="tx1"/>
                </a:solidFill>
                <a:cs typeface="+mn-cs"/>
              </a:defRPr>
            </a:lvl1pPr>
          </a:lstStyle>
          <a:p>
            <a:pPr>
              <a:defRPr/>
            </a:pPr>
            <a:endParaRPr lang="en-US" dirty="0"/>
          </a:p>
        </p:txBody>
      </p:sp>
      <p:sp>
        <p:nvSpPr>
          <p:cNvPr id="41987" name="Rectangle 3"/>
          <p:cNvSpPr>
            <a:spLocks noGrp="1" noChangeArrowheads="1"/>
          </p:cNvSpPr>
          <p:nvPr>
            <p:ph type="dt" sz="quarter" idx="1"/>
          </p:nvPr>
        </p:nvSpPr>
        <p:spPr bwMode="auto">
          <a:xfrm>
            <a:off x="3977532" y="0"/>
            <a:ext cx="3043979" cy="465774"/>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r" defTabSz="936709">
              <a:defRPr sz="1200" dirty="0">
                <a:solidFill>
                  <a:schemeClr val="tx1"/>
                </a:solidFill>
                <a:cs typeface="+mn-cs"/>
              </a:defRPr>
            </a:lvl1pPr>
          </a:lstStyle>
          <a:p>
            <a:pPr>
              <a:defRPr/>
            </a:pPr>
            <a:endParaRPr lang="en-US" dirty="0"/>
          </a:p>
        </p:txBody>
      </p:sp>
      <p:sp>
        <p:nvSpPr>
          <p:cNvPr id="41988" name="Rectangle 4"/>
          <p:cNvSpPr>
            <a:spLocks noGrp="1" noChangeArrowheads="1"/>
          </p:cNvSpPr>
          <p:nvPr>
            <p:ph type="ftr" sz="quarter" idx="2"/>
          </p:nvPr>
        </p:nvSpPr>
        <p:spPr bwMode="auto">
          <a:xfrm>
            <a:off x="2" y="8841737"/>
            <a:ext cx="3043979" cy="465774"/>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l" defTabSz="936709">
              <a:defRPr sz="1200" dirty="0">
                <a:solidFill>
                  <a:schemeClr val="tx1"/>
                </a:solidFill>
                <a:cs typeface="+mn-cs"/>
              </a:defRPr>
            </a:lvl1pPr>
          </a:lstStyle>
          <a:p>
            <a:pPr>
              <a:defRPr/>
            </a:pPr>
            <a:endParaRPr lang="en-US" dirty="0"/>
          </a:p>
        </p:txBody>
      </p:sp>
      <p:sp>
        <p:nvSpPr>
          <p:cNvPr id="41989" name="Rectangle 5"/>
          <p:cNvSpPr>
            <a:spLocks noGrp="1" noChangeArrowheads="1"/>
          </p:cNvSpPr>
          <p:nvPr>
            <p:ph type="sldNum" sz="quarter" idx="3"/>
          </p:nvPr>
        </p:nvSpPr>
        <p:spPr bwMode="auto">
          <a:xfrm>
            <a:off x="3977532" y="8841737"/>
            <a:ext cx="3043979" cy="465774"/>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r" defTabSz="936709">
              <a:defRPr sz="1200">
                <a:solidFill>
                  <a:schemeClr val="tx1"/>
                </a:solidFill>
                <a:cs typeface="+mn-cs"/>
              </a:defRPr>
            </a:lvl1pPr>
          </a:lstStyle>
          <a:p>
            <a:pPr>
              <a:defRPr/>
            </a:pPr>
            <a:fld id="{F18BD64F-B5EC-4BC3-AC2B-A2B73F35EB2E}" type="slidenum">
              <a:rPr lang="en-US"/>
              <a:pPr>
                <a:defRPr/>
              </a:pPr>
              <a:t>‹#›</a:t>
            </a:fld>
            <a:endParaRPr lang="en-US" dirty="0"/>
          </a:p>
        </p:txBody>
      </p:sp>
    </p:spTree>
    <p:extLst>
      <p:ext uri="{BB962C8B-B14F-4D97-AF65-F5344CB8AC3E}">
        <p14:creationId xmlns:p14="http://schemas.microsoft.com/office/powerpoint/2010/main" val="722605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2" y="0"/>
            <a:ext cx="3043979" cy="465774"/>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l" defTabSz="936709">
              <a:defRPr sz="1200" dirty="0">
                <a:solidFill>
                  <a:schemeClr val="tx1"/>
                </a:solidFill>
                <a:cs typeface="+mn-cs"/>
              </a:defRPr>
            </a:lvl1pPr>
          </a:lstStyle>
          <a:p>
            <a:pPr>
              <a:defRPr/>
            </a:pPr>
            <a:endParaRPr lang="en-US" dirty="0"/>
          </a:p>
        </p:txBody>
      </p:sp>
      <p:sp>
        <p:nvSpPr>
          <p:cNvPr id="174083" name="Rectangle 3"/>
          <p:cNvSpPr>
            <a:spLocks noGrp="1" noChangeArrowheads="1"/>
          </p:cNvSpPr>
          <p:nvPr>
            <p:ph type="dt" idx="1"/>
          </p:nvPr>
        </p:nvSpPr>
        <p:spPr bwMode="auto">
          <a:xfrm>
            <a:off x="3977532" y="0"/>
            <a:ext cx="3043979" cy="465774"/>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r" defTabSz="936709">
              <a:defRPr sz="1200" dirty="0">
                <a:solidFill>
                  <a:schemeClr val="tx1"/>
                </a:solidFill>
                <a:cs typeface="+mn-cs"/>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1184275" y="696913"/>
            <a:ext cx="4654550"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5" name="Rectangle 5"/>
          <p:cNvSpPr>
            <a:spLocks noGrp="1" noChangeArrowheads="1"/>
          </p:cNvSpPr>
          <p:nvPr>
            <p:ph type="body" sz="quarter" idx="3"/>
          </p:nvPr>
        </p:nvSpPr>
        <p:spPr bwMode="auto">
          <a:xfrm>
            <a:off x="702946" y="4422461"/>
            <a:ext cx="5617208" cy="4188778"/>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086" name="Rectangle 6"/>
          <p:cNvSpPr>
            <a:spLocks noGrp="1" noChangeArrowheads="1"/>
          </p:cNvSpPr>
          <p:nvPr>
            <p:ph type="ftr" sz="quarter" idx="4"/>
          </p:nvPr>
        </p:nvSpPr>
        <p:spPr bwMode="auto">
          <a:xfrm>
            <a:off x="2" y="8841737"/>
            <a:ext cx="3043979" cy="465774"/>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l" defTabSz="936709">
              <a:defRPr sz="1200" dirty="0">
                <a:solidFill>
                  <a:schemeClr val="tx1"/>
                </a:solidFill>
                <a:cs typeface="+mn-cs"/>
              </a:defRPr>
            </a:lvl1pPr>
          </a:lstStyle>
          <a:p>
            <a:pPr>
              <a:defRPr/>
            </a:pPr>
            <a:endParaRPr lang="en-US" dirty="0"/>
          </a:p>
        </p:txBody>
      </p:sp>
      <p:sp>
        <p:nvSpPr>
          <p:cNvPr id="174087" name="Rectangle 7"/>
          <p:cNvSpPr>
            <a:spLocks noGrp="1" noChangeArrowheads="1"/>
          </p:cNvSpPr>
          <p:nvPr>
            <p:ph type="sldNum" sz="quarter" idx="5"/>
          </p:nvPr>
        </p:nvSpPr>
        <p:spPr bwMode="auto">
          <a:xfrm>
            <a:off x="3977532" y="8841737"/>
            <a:ext cx="3043979" cy="465774"/>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r" defTabSz="936709">
              <a:defRPr sz="1200">
                <a:solidFill>
                  <a:schemeClr val="tx1"/>
                </a:solidFill>
                <a:cs typeface="+mn-cs"/>
              </a:defRPr>
            </a:lvl1pPr>
          </a:lstStyle>
          <a:p>
            <a:pPr>
              <a:defRPr/>
            </a:pPr>
            <a:fld id="{C4B2137D-9128-4090-AC9F-52FD092C728A}" type="slidenum">
              <a:rPr lang="en-US"/>
              <a:pPr>
                <a:defRPr/>
              </a:pPr>
              <a:t>‹#›</a:t>
            </a:fld>
            <a:endParaRPr lang="en-US" dirty="0"/>
          </a:p>
        </p:txBody>
      </p:sp>
    </p:spTree>
    <p:extLst>
      <p:ext uri="{BB962C8B-B14F-4D97-AF65-F5344CB8AC3E}">
        <p14:creationId xmlns:p14="http://schemas.microsoft.com/office/powerpoint/2010/main" val="3874706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F0D7022E-C6DE-4CF6-8A3C-525114D7C68A}" type="slidenum">
              <a:rPr lang="en-US" sz="1200">
                <a:solidFill>
                  <a:prstClr val="black"/>
                </a:solidFill>
              </a:rPr>
              <a:pPr algn="r" eaLnBrk="1" hangingPunct="1"/>
              <a:t>2</a:t>
            </a:fld>
            <a:endParaRPr lang="en-US" sz="1200" dirty="0">
              <a:solidFill>
                <a:prstClr val="black"/>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endParaRPr lang="en-US" dirty="0"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80239D92-DC05-4794-A4B4-C22172FA5ED2}" type="slidenum">
              <a:rPr lang="en-US" sz="1200">
                <a:solidFill>
                  <a:prstClr val="black"/>
                </a:solidFill>
              </a:rPr>
              <a:pPr algn="r" eaLnBrk="1" hangingPunct="1"/>
              <a:t>14</a:t>
            </a:fld>
            <a:endParaRPr lang="en-US" sz="1200"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pPr/>
              <a:t>15</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16</a:t>
            </a:fld>
            <a:endParaRPr lang="en-US" sz="1200" dirty="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17</a:t>
            </a:fld>
            <a:endParaRPr lang="en-US" sz="1200" dirty="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862D84CF-D72B-4860-B9A6-DF69F72855B7}" type="slidenum">
              <a:rPr lang="en-US" sz="1200">
                <a:solidFill>
                  <a:schemeClr val="tx1"/>
                </a:solidFill>
              </a:rPr>
              <a:pPr algn="r" eaLnBrk="1" hangingPunct="1"/>
              <a:t>18</a:t>
            </a:fld>
            <a:endParaRPr lang="en-US" sz="1200" dirty="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CDE OSN office needs to be notified upon the leave</a:t>
            </a:r>
            <a:r>
              <a:rPr lang="en-US" baseline="0" dirty="0" smtClean="0"/>
              <a:t> and hire of food service directors. For smaller districts, these persons may have the title “Head Cook” </a:t>
            </a:r>
          </a:p>
          <a:p>
            <a:r>
              <a:rPr lang="en-US" baseline="0" dirty="0" smtClean="0"/>
              <a:t>When the OSN is contacted, we’ll replace the contact information, which is important because the OSN sends weekly communications with important information to your director’s email. Also, most directors have access to the online claim and application system. The old director will have access to that web-based system until OSN is notified to remove them. What are the potential threats? Someone having access to your claim for reimbursement and the approved application to make modifications. </a:t>
            </a:r>
          </a:p>
          <a:p>
            <a:r>
              <a:rPr lang="en-US" baseline="0" dirty="0" smtClean="0"/>
              <a:t>Also, your new director/head cook needs to receive training about the Federal Child Nutrition Program requirements, best practices, and some information about the CDE Office of School Nutrition. The OSN wants to help districts operate successfully! </a:t>
            </a:r>
          </a:p>
          <a:p>
            <a:endParaRPr lang="en-US" baseline="0" dirty="0" smtClean="0"/>
          </a:p>
          <a:p>
            <a:r>
              <a:rPr lang="en-US" baseline="0" dirty="0" smtClean="0"/>
              <a:t>It is imperative in operating our programs, that we work to ensure that children have access to nutritious meals. Much work has gone into these three new programs effective in the upcoming school year. </a:t>
            </a:r>
          </a:p>
          <a:p>
            <a:endParaRPr lang="en-US" b="1" baseline="0" dirty="0" smtClean="0"/>
          </a:p>
          <a:p>
            <a:r>
              <a:rPr lang="en-US" b="1" baseline="0" dirty="0" smtClean="0"/>
              <a:t>Breakfast After The Bell Nutrition Program</a:t>
            </a:r>
            <a:r>
              <a:rPr lang="en-US" baseline="0" dirty="0" smtClean="0"/>
              <a:t> – The 2013 Colorado state legislative session brought a change to operating breakfast programs in schools with high free and reduced-price meal eligibility. </a:t>
            </a:r>
            <a:r>
              <a:rPr lang="en-US" dirty="0" smtClean="0"/>
              <a:t>Public school</a:t>
            </a:r>
            <a:r>
              <a:rPr lang="en-US" baseline="0" dirty="0" smtClean="0"/>
              <a:t> districts with </a:t>
            </a:r>
            <a:r>
              <a:rPr lang="en-US" dirty="0" smtClean="0"/>
              <a:t>a free and reduced percentage from the prior year of 80 percent or greater, must offer a breakfast at no charge to each student after the tardy bell if the district has more than 1000 students. This percent will change to 70% in SY 15-16. </a:t>
            </a:r>
          </a:p>
          <a:p>
            <a:pPr defTabSz="468310" eaLnBrk="1" fontAlgn="auto" hangingPunct="1">
              <a:spcBef>
                <a:spcPts val="0"/>
              </a:spcBef>
              <a:spcAft>
                <a:spcPts val="0"/>
              </a:spcAft>
              <a:defRPr/>
            </a:pPr>
            <a:r>
              <a:rPr lang="en-US" b="1" dirty="0" smtClean="0"/>
              <a:t>Community Eligibility Provision, or CEP </a:t>
            </a:r>
            <a:r>
              <a:rPr lang="en-US" b="0" dirty="0" smtClean="0"/>
              <a:t>goes</a:t>
            </a:r>
            <a:r>
              <a:rPr lang="en-US" b="0" baseline="0" dirty="0" smtClean="0"/>
              <a:t> into effect in SY 2014/2015. This provision</a:t>
            </a:r>
            <a:r>
              <a:rPr lang="en-US" dirty="0" smtClean="0"/>
              <a:t> aims to improve access to free school meals in eligible high poverty districts and schools and can eliminate the burden of collecting household applications for free and reduced-price meal eligibility. Additional resources about CEP are provided on the CDE OSN website. </a:t>
            </a:r>
            <a:r>
              <a:rPr lang="en-US" dirty="0"/>
              <a:t>For an SFA to be eligible to use CEP, the SFA must have one or more schools having an identified student percentage (ISP) of 40% or greater as of </a:t>
            </a:r>
            <a:r>
              <a:rPr lang="en-US" u="sng" dirty="0"/>
              <a:t>April 1, 2014</a:t>
            </a:r>
            <a:r>
              <a:rPr lang="en-US" dirty="0"/>
              <a:t>.  USDA recently extended the deadline for LEAs to elect to participate in the CEP for SY 2014-15. The new deadline is </a:t>
            </a:r>
            <a:r>
              <a:rPr lang="en-US" u="sng" dirty="0"/>
              <a:t>August 31, 2014</a:t>
            </a:r>
            <a:r>
              <a:rPr lang="en-US" dirty="0"/>
              <a:t>. </a:t>
            </a:r>
          </a:p>
          <a:p>
            <a:endParaRPr lang="en-US" dirty="0" smtClean="0"/>
          </a:p>
          <a:p>
            <a:endParaRPr lang="en-US" dirty="0" smtClean="0"/>
          </a:p>
          <a:p>
            <a:pPr defTabSz="1015260">
              <a:defRPr/>
            </a:pPr>
            <a:r>
              <a:rPr lang="en-US" b="1" dirty="0" smtClean="0"/>
              <a:t>Lunch Protection Act Expansion</a:t>
            </a:r>
            <a:r>
              <a:rPr lang="en-US" dirty="0" smtClean="0"/>
              <a:t> - We are also looking forward to implementing the expansion</a:t>
            </a:r>
            <a:r>
              <a:rPr lang="en-US" baseline="0" dirty="0" smtClean="0"/>
              <a:t> work done by our Colorado School Nutrition Association partners on the</a:t>
            </a:r>
            <a:r>
              <a:rPr lang="en-US" dirty="0" smtClean="0"/>
              <a:t> Lunch</a:t>
            </a:r>
            <a:r>
              <a:rPr lang="en-US" baseline="0" dirty="0" smtClean="0"/>
              <a:t> Protection Act, previously for grades PK – 2</a:t>
            </a:r>
            <a:r>
              <a:rPr lang="en-US" baseline="30000" dirty="0" smtClean="0"/>
              <a:t>nd</a:t>
            </a:r>
            <a:r>
              <a:rPr lang="en-US" baseline="0" dirty="0" smtClean="0"/>
              <a:t>. </a:t>
            </a:r>
            <a:r>
              <a:rPr lang="en-US" dirty="0" smtClean="0"/>
              <a:t>This bill expands the eligibility of students that qualify for the elimination of the reduced-price co-pay of $0.40 per lunch meal</a:t>
            </a:r>
            <a:r>
              <a:rPr lang="en-US" baseline="0" dirty="0" smtClean="0"/>
              <a:t> (meaning reduced-price eligible students can receive a meal at no cost to them) through grades 5.</a:t>
            </a:r>
            <a:r>
              <a:rPr lang="en-US" dirty="0" smtClean="0"/>
              <a:t> Districts will be reimbursed for this co-pay</a:t>
            </a:r>
            <a:r>
              <a:rPr lang="en-US" baseline="0" dirty="0" smtClean="0"/>
              <a:t> beginning on August 6, 2014.</a:t>
            </a:r>
            <a:r>
              <a:rPr lang="en-US" dirty="0" smtClean="0"/>
              <a:t> </a:t>
            </a:r>
          </a:p>
          <a:p>
            <a:endParaRPr lang="en-US" dirty="0" smtClean="0"/>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9/15/2015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21</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9/15/2015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22</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9/15/2015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24</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B3F0A-50CE-4F7D-8215-3BB363017A9B}" type="slidenum">
              <a:rPr lang="en-US" smtClean="0">
                <a:solidFill>
                  <a:prstClr val="white"/>
                </a:solidFill>
              </a:rPr>
              <a:pPr/>
              <a:t>25</a:t>
            </a:fld>
            <a:endParaRPr lang="en-US">
              <a:solidFill>
                <a:prstClr val="white"/>
              </a:solidFill>
            </a:endParaRPr>
          </a:p>
        </p:txBody>
      </p:sp>
    </p:spTree>
    <p:extLst>
      <p:ext uri="{BB962C8B-B14F-4D97-AF65-F5344CB8AC3E}">
        <p14:creationId xmlns:p14="http://schemas.microsoft.com/office/powerpoint/2010/main" val="108287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4</a:t>
            </a:fld>
            <a:endParaRPr lang="en-US" dirty="0" smtClean="0">
              <a:solidFill>
                <a:prstClr val="white"/>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5</a:t>
            </a:fld>
            <a:endParaRPr lang="en-US" dirty="0" smtClean="0">
              <a:solidFill>
                <a:prstClr val="white"/>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6</a:t>
            </a:fld>
            <a:endParaRPr lang="en-US" dirty="0" smtClean="0">
              <a:solidFill>
                <a:prstClr val="white"/>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2400" dirty="0"/>
              <a:t>Annual Budgets</a:t>
            </a:r>
          </a:p>
          <a:p>
            <a:pPr lvl="1"/>
            <a:r>
              <a:rPr lang="en-US" sz="2200" dirty="0"/>
              <a:t>District Budget Document</a:t>
            </a:r>
          </a:p>
          <a:p>
            <a:pPr lvl="1"/>
            <a:r>
              <a:rPr lang="en-US" sz="2200" dirty="0"/>
              <a:t>Uniform Budget Summary Sheet</a:t>
            </a:r>
          </a:p>
          <a:p>
            <a:pPr eaLnBrk="1" hangingPunct="1"/>
            <a:r>
              <a:rPr lang="en-US" sz="2400" dirty="0"/>
              <a:t>Financial Audit</a:t>
            </a:r>
          </a:p>
          <a:p>
            <a:pPr eaLnBrk="1" hangingPunct="1"/>
            <a:r>
              <a:rPr lang="en-US" sz="2400" dirty="0"/>
              <a:t>Quarterly Financial Statements</a:t>
            </a:r>
          </a:p>
          <a:p>
            <a:pPr eaLnBrk="1" hangingPunct="1"/>
            <a:r>
              <a:rPr lang="en-US" sz="2400" dirty="0"/>
              <a:t>Salary Schedules or Policies</a:t>
            </a:r>
          </a:p>
          <a:p>
            <a:r>
              <a:rPr lang="en-US" sz="2400" dirty="0"/>
              <a:t>Accounts Payable Check Registers</a:t>
            </a:r>
          </a:p>
          <a:p>
            <a:r>
              <a:rPr lang="en-US" sz="2400" dirty="0"/>
              <a:t>Credit, Debit and Purchase Card Statements</a:t>
            </a:r>
          </a:p>
          <a:p>
            <a:r>
              <a:rPr lang="en-US" sz="2400" dirty="0"/>
              <a:t>Investment Performance Reports</a:t>
            </a:r>
          </a:p>
          <a:p>
            <a:endParaRPr lang="en-US" dirty="0"/>
          </a:p>
        </p:txBody>
      </p:sp>
      <p:sp>
        <p:nvSpPr>
          <p:cNvPr id="4" name="Slide Number Placeholder 3"/>
          <p:cNvSpPr>
            <a:spLocks noGrp="1"/>
          </p:cNvSpPr>
          <p:nvPr>
            <p:ph type="sldNum" sz="quarter" idx="10"/>
          </p:nvPr>
        </p:nvSpPr>
        <p:spPr/>
        <p:txBody>
          <a:bodyPr/>
          <a:lstStyle/>
          <a:p>
            <a:pPr>
              <a:defRPr/>
            </a:pPr>
            <a:fld id="{C4B2137D-9128-4090-AC9F-52FD092C728A}" type="slidenum">
              <a:rPr lang="en-US" smtClean="0"/>
              <a:pPr>
                <a:defRPr/>
              </a:pPr>
              <a:t>9</a:t>
            </a:fld>
            <a:endParaRPr lang="en-US" dirty="0"/>
          </a:p>
        </p:txBody>
      </p:sp>
    </p:spTree>
    <p:extLst>
      <p:ext uri="{BB962C8B-B14F-4D97-AF65-F5344CB8AC3E}">
        <p14:creationId xmlns:p14="http://schemas.microsoft.com/office/powerpoint/2010/main" val="2635985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A9E2A877-2C13-4A24-9F2B-396C5A2340E5}" type="slidenum">
              <a:rPr lang="en-US" sz="1200">
                <a:solidFill>
                  <a:prstClr val="black"/>
                </a:solidFill>
              </a:rPr>
              <a:pPr algn="r" eaLnBrk="1" hangingPunct="1"/>
              <a:t>10</a:t>
            </a:fld>
            <a:endParaRPr lang="en-US" sz="1200"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2D8C3409-034A-4661-A0B4-2734146C437E}" type="slidenum">
              <a:rPr lang="en-US" sz="1200">
                <a:solidFill>
                  <a:prstClr val="black"/>
                </a:solidFill>
              </a:rPr>
              <a:pPr algn="r" eaLnBrk="1" hangingPunct="1"/>
              <a:t>11</a:t>
            </a:fld>
            <a:endParaRPr lang="en-US" sz="1200"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The School Finance Act is funded with a combination of State General Fund; local funds including property tax and specific ownership tax and other state funds which include the State Education Fund and the Public School Fund.</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2D0B0C81-4AF0-4877-968B-0229AFD283E0}" type="slidenum">
              <a:rPr lang="en-US" sz="1200">
                <a:solidFill>
                  <a:schemeClr val="tx1"/>
                </a:solidFill>
              </a:rPr>
              <a:pPr algn="r" eaLnBrk="1" hangingPunct="1"/>
              <a:t>12</a:t>
            </a:fld>
            <a:endParaRPr lang="en-US" sz="1200" dirty="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6656" eaLnBrk="0" hangingPunct="0">
              <a:defRPr sz="3600">
                <a:solidFill>
                  <a:schemeClr val="bg1"/>
                </a:solidFill>
                <a:latin typeface="Arial" charset="0"/>
              </a:defRPr>
            </a:lvl1pPr>
            <a:lvl2pPr marL="746772" indent="-287220" algn="ctr" defTabSz="936656" eaLnBrk="0" hangingPunct="0">
              <a:defRPr sz="3600">
                <a:solidFill>
                  <a:schemeClr val="bg1"/>
                </a:solidFill>
                <a:latin typeface="Arial" charset="0"/>
              </a:defRPr>
            </a:lvl2pPr>
            <a:lvl3pPr marL="1148880" indent="-229776" algn="ctr" defTabSz="936656" eaLnBrk="0" hangingPunct="0">
              <a:defRPr sz="3600">
                <a:solidFill>
                  <a:schemeClr val="bg1"/>
                </a:solidFill>
                <a:latin typeface="Arial" charset="0"/>
              </a:defRPr>
            </a:lvl3pPr>
            <a:lvl4pPr marL="1608432" indent="-229776" algn="ctr" defTabSz="936656" eaLnBrk="0" hangingPunct="0">
              <a:defRPr sz="3600">
                <a:solidFill>
                  <a:schemeClr val="bg1"/>
                </a:solidFill>
                <a:latin typeface="Arial" charset="0"/>
              </a:defRPr>
            </a:lvl4pPr>
            <a:lvl5pPr marL="2067985" indent="-229776" algn="ctr" defTabSz="936656" eaLnBrk="0" hangingPunct="0">
              <a:defRPr sz="3600">
                <a:solidFill>
                  <a:schemeClr val="bg1"/>
                </a:solidFill>
                <a:latin typeface="Arial" charset="0"/>
              </a:defRPr>
            </a:lvl5pPr>
            <a:lvl6pPr marL="2527536" indent="-229776" algn="ctr" defTabSz="936656" eaLnBrk="0" fontAlgn="base" hangingPunct="0">
              <a:spcBef>
                <a:spcPct val="0"/>
              </a:spcBef>
              <a:spcAft>
                <a:spcPct val="0"/>
              </a:spcAft>
              <a:defRPr sz="3600">
                <a:solidFill>
                  <a:schemeClr val="bg1"/>
                </a:solidFill>
                <a:latin typeface="Arial" charset="0"/>
              </a:defRPr>
            </a:lvl6pPr>
            <a:lvl7pPr marL="2987088" indent="-229776" algn="ctr" defTabSz="936656" eaLnBrk="0" fontAlgn="base" hangingPunct="0">
              <a:spcBef>
                <a:spcPct val="0"/>
              </a:spcBef>
              <a:spcAft>
                <a:spcPct val="0"/>
              </a:spcAft>
              <a:defRPr sz="3600">
                <a:solidFill>
                  <a:schemeClr val="bg1"/>
                </a:solidFill>
                <a:latin typeface="Arial" charset="0"/>
              </a:defRPr>
            </a:lvl7pPr>
            <a:lvl8pPr marL="3446641" indent="-229776" algn="ctr" defTabSz="936656" eaLnBrk="0" fontAlgn="base" hangingPunct="0">
              <a:spcBef>
                <a:spcPct val="0"/>
              </a:spcBef>
              <a:spcAft>
                <a:spcPct val="0"/>
              </a:spcAft>
              <a:defRPr sz="3600">
                <a:solidFill>
                  <a:schemeClr val="bg1"/>
                </a:solidFill>
                <a:latin typeface="Arial" charset="0"/>
              </a:defRPr>
            </a:lvl8pPr>
            <a:lvl9pPr marL="3906192" indent="-229776" algn="ctr" defTabSz="936656" eaLnBrk="0" fontAlgn="base" hangingPunct="0">
              <a:spcBef>
                <a:spcPct val="0"/>
              </a:spcBef>
              <a:spcAft>
                <a:spcPct val="0"/>
              </a:spcAft>
              <a:defRPr sz="3600">
                <a:solidFill>
                  <a:schemeClr val="bg1"/>
                </a:solidFill>
                <a:latin typeface="Arial" charset="0"/>
              </a:defRPr>
            </a:lvl9pPr>
          </a:lstStyle>
          <a:p>
            <a:pPr algn="r" eaLnBrk="1" hangingPunct="1"/>
            <a:fld id="{CB9DB478-3D8C-4B80-84F4-24D649A94DF8}" type="slidenum">
              <a:rPr lang="en-US" sz="1200">
                <a:solidFill>
                  <a:schemeClr val="tx1"/>
                </a:solidFill>
              </a:rPr>
              <a:pPr algn="r" eaLnBrk="1" hangingPunct="1"/>
              <a:t>13</a:t>
            </a:fld>
            <a:endParaRPr lang="en-US" sz="1200" dirty="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418257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11980857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2797975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81009483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391406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023498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84152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28967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2048318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15632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6812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833842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045589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86572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888270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527895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3918164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78745782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734521932"/>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6076385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38660336"/>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2806536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49201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357119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682154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4749458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3993732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944907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9830779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225728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8880867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043167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1889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9762910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5261367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554083856"/>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537556191"/>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835024631"/>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937866611"/>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9385424"/>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3359887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6529613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7254222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63966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3588423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64585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562383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8753885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117092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875567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763395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63265005"/>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52988588"/>
      </p:ext>
    </p:extLst>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53806669"/>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2865122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7434933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083668231"/>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5586174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5975607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0903974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29816316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9298435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463020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3464138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589399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4245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5345087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45066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9710210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08761522"/>
      </p:ext>
    </p:extLst>
  </p:cSld>
  <p:clrMapOvr>
    <a:overrideClrMapping bg1="lt1" tx1="dk1" bg2="lt2" tx2="dk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19232606"/>
      </p:ext>
    </p:extLst>
  </p:cSld>
  <p:clrMapOvr>
    <a:overrideClrMapping bg1="dk1" tx1="lt1" bg2="dk2" tx2="lt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5306457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223421382"/>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83756338"/>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4639096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8605899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29633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9188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369629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3.emf"/><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3.em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image" Target="../media/image2.png"/><Relationship Id="rId2" Type="http://schemas.openxmlformats.org/officeDocument/2006/relationships/slideLayout" Target="../slideLayouts/slideLayout34.xml"/><Relationship Id="rId16" Type="http://schemas.openxmlformats.org/officeDocument/2006/relationships/theme" Target="../theme/theme3.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2.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image" Target="../media/image3.emf"/><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image" Target="../media/image2.png"/><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theme" Target="../theme/theme5.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19" Type="http://schemas.openxmlformats.org/officeDocument/2006/relationships/image" Target="../media/image3.emf"/><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66259393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10533842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86596962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12296443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57879075"/>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1.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1.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cdefinance/generalinfo" TargetMode="External"/><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71.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2" Type="http://schemas.openxmlformats.org/officeDocument/2006/relationships/hyperlink" Target="http://www.cde.state.co.us/cdefinance/capconstbest" TargetMode="Externa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3" Type="http://schemas.openxmlformats.org/officeDocument/2006/relationships/hyperlink" Target="http://www.cde.state.co.us/nutrition/nutritrainings"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cde.state.co.us/cdefisgrant"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cde.state.co.us/cdefinance/auditunit.htm" TargetMode="External"/><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3" Type="http://schemas.openxmlformats.org/officeDocument/2006/relationships/hyperlink" Target="http://www.cde.state.co.us/transportation"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hyperlink" Target="mailto:Brand_j@cde.state.co.us" TargetMode="External"/><Relationship Id="rId13" Type="http://schemas.openxmlformats.org/officeDocument/2006/relationships/hyperlink" Target="mailto:Mcree_r@cde.state.co.us" TargetMode="External"/><Relationship Id="rId3" Type="http://schemas.openxmlformats.org/officeDocument/2006/relationships/hyperlink" Target="mailto:Emm_l@cde.state.co.us" TargetMode="External"/><Relationship Id="rId7" Type="http://schemas.openxmlformats.org/officeDocument/2006/relationships/hyperlink" Target="mailto:Newell_s@cde.state.co.us" TargetMode="External"/><Relationship Id="rId12" Type="http://schemas.openxmlformats.org/officeDocument/2006/relationships/hyperlink" Target="mailto:Reynolds_p@cde.state.co.us"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hyperlink" Target="mailto:Schneiderman_d@cde.state.co.us" TargetMode="External"/><Relationship Id="rId11" Type="http://schemas.openxmlformats.org/officeDocument/2006/relationships/hyperlink" Target="mailto:Lucero_y@cde.state.co.us" TargetMode="External"/><Relationship Id="rId5" Type="http://schemas.openxmlformats.org/officeDocument/2006/relationships/hyperlink" Target="mailto:Christel_m@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Okes_j@cde.state.co.us" TargetMode="External"/><Relationship Id="rId9" Type="http://schemas.openxmlformats.org/officeDocument/2006/relationships/hyperlink" Target="mailto:Weber_k@cde.state.co.us" TargetMode="External"/><Relationship Id="rId14" Type="http://schemas.openxmlformats.org/officeDocument/2006/relationships/hyperlink" Target="mailto:Abbey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cde.state.co.us/cdefinance/Accreditation.ht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cdefinance/sfadministrat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de.state.co.us/cdefinance/fpphandboo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de.state.co.us/cdefinance/sfbudgettrain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definance/sfFinancialTransparency" TargetMode="External"/><Relationship Id="rId2" Type="http://schemas.openxmlformats.org/officeDocument/2006/relationships/notesSlide" Target="../notesSlides/notesSlide5.xml"/><Relationship Id="rId1" Type="http://schemas.openxmlformats.org/officeDocument/2006/relationships/slideLayout" Target="../slideLayouts/slideLayout49.xml"/><Relationship Id="rId5" Type="http://schemas.openxmlformats.org/officeDocument/2006/relationships/image" Target="../media/image15.jpeg"/><Relationship Id="rId4" Type="http://schemas.openxmlformats.org/officeDocument/2006/relationships/hyperlink" Target="http://www.cde.state.co.us/cdefinance/financialtransparency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Jennifer Okes</a:t>
            </a:r>
          </a:p>
        </p:txBody>
      </p:sp>
      <p:sp>
        <p:nvSpPr>
          <p:cNvPr id="5" name="Title 4"/>
          <p:cNvSpPr>
            <a:spLocks noGrp="1"/>
          </p:cNvSpPr>
          <p:nvPr>
            <p:ph type="title"/>
          </p:nvPr>
        </p:nvSpPr>
        <p:spPr/>
        <p:txBody>
          <a:bodyPr/>
          <a:lstStyle/>
          <a:p>
            <a:r>
              <a:rPr lang="en-US" dirty="0" smtClean="0"/>
              <a:t>School </a:t>
            </a:r>
            <a:r>
              <a:rPr lang="en-US" dirty="0"/>
              <a:t>Finance</a:t>
            </a:r>
            <a:br>
              <a:rPr lang="en-US" dirty="0"/>
            </a:br>
            <a:r>
              <a:rPr lang="en-US" dirty="0"/>
              <a:t>New Superintendents</a:t>
            </a:r>
          </a:p>
        </p:txBody>
      </p:sp>
      <p:sp>
        <p:nvSpPr>
          <p:cNvPr id="7" name="Text Placeholder 6"/>
          <p:cNvSpPr>
            <a:spLocks noGrp="1"/>
          </p:cNvSpPr>
          <p:nvPr>
            <p:ph type="body" sz="quarter" idx="10"/>
          </p:nvPr>
        </p:nvSpPr>
        <p:spPr/>
        <p:txBody>
          <a:bodyPr/>
          <a:lstStyle/>
          <a:p>
            <a:r>
              <a:rPr lang="en-US" dirty="0" smtClean="0"/>
              <a:t>September 2015</a:t>
            </a:r>
            <a:endParaRPr lang="en-US" dirty="0"/>
          </a:p>
        </p:txBody>
      </p:sp>
    </p:spTree>
    <p:extLst>
      <p:ext uri="{BB962C8B-B14F-4D97-AF65-F5344CB8AC3E}">
        <p14:creationId xmlns:p14="http://schemas.microsoft.com/office/powerpoint/2010/main" val="133385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4263715760"/>
              </p:ext>
            </p:extLst>
          </p:nvPr>
        </p:nvGraphicFramePr>
        <p:xfrm>
          <a:off x="285350" y="124178"/>
          <a:ext cx="8663609" cy="65270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1449942502"/>
              </p:ext>
            </p:extLst>
          </p:nvPr>
        </p:nvGraphicFramePr>
        <p:xfrm>
          <a:off x="284644" y="301101"/>
          <a:ext cx="8661797" cy="62775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05734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577898282"/>
              </p:ext>
            </p:extLst>
          </p:nvPr>
        </p:nvGraphicFramePr>
        <p:xfrm>
          <a:off x="241101" y="290215"/>
          <a:ext cx="8661797" cy="6277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452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901206401"/>
              </p:ext>
            </p:extLst>
          </p:nvPr>
        </p:nvGraphicFramePr>
        <p:xfrm>
          <a:off x="0" y="0"/>
          <a:ext cx="8963765"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noGrp="1"/>
          </p:cNvGraphicFramePr>
          <p:nvPr>
            <p:extLst>
              <p:ext uri="{D42A27DB-BD31-4B8C-83A1-F6EECF244321}">
                <p14:modId xmlns:p14="http://schemas.microsoft.com/office/powerpoint/2010/main" val="3036339074"/>
              </p:ext>
            </p:extLst>
          </p:nvPr>
        </p:nvGraphicFramePr>
        <p:xfrm>
          <a:off x="242047" y="286870"/>
          <a:ext cx="8659906" cy="62842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77665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746250"/>
            <a:ext cx="8574087" cy="4359275"/>
          </a:xfrm>
        </p:spPr>
        <p:txBody>
          <a:bodyPr>
            <a:noAutofit/>
          </a:bodyPr>
          <a:lstStyle/>
          <a:p>
            <a:pPr fontAlgn="auto">
              <a:spcAft>
                <a:spcPts val="0"/>
              </a:spcAft>
              <a:buFont typeface="Wingdings" charset="2"/>
              <a:buNone/>
              <a:defRPr/>
            </a:pPr>
            <a:r>
              <a:rPr lang="en-US" dirty="0"/>
              <a:t>Total Program Funding equals:</a:t>
            </a:r>
          </a:p>
          <a:p>
            <a:pPr fontAlgn="auto">
              <a:spcAft>
                <a:spcPts val="0"/>
              </a:spcAft>
              <a:buFont typeface="Wingdings" charset="2"/>
              <a:buNone/>
              <a:defRPr/>
            </a:pPr>
            <a:r>
              <a:rPr lang="en-US" dirty="0" smtClean="0"/>
              <a:t>		</a:t>
            </a:r>
            <a:r>
              <a:rPr lang="en-US" sz="2000" dirty="0" smtClean="0"/>
              <a:t>=(</a:t>
            </a:r>
            <a:r>
              <a:rPr lang="en-US" sz="2000" dirty="0"/>
              <a:t>funded pupil count  x  </a:t>
            </a:r>
          </a:p>
          <a:p>
            <a:pPr fontAlgn="auto">
              <a:spcAft>
                <a:spcPts val="0"/>
              </a:spcAft>
              <a:buFont typeface="Wingdings" charset="2"/>
              <a:buNone/>
              <a:defRPr/>
            </a:pPr>
            <a:r>
              <a:rPr lang="en-US" sz="2000" dirty="0"/>
              <a:t>			formula per pupil </a:t>
            </a:r>
            <a:r>
              <a:rPr lang="en-US" sz="2000" dirty="0" smtClean="0"/>
              <a:t>funding*)</a:t>
            </a:r>
            <a:endParaRPr lang="en-US" sz="2000" dirty="0"/>
          </a:p>
          <a:p>
            <a:pPr algn="ctr" fontAlgn="auto">
              <a:spcAft>
                <a:spcPts val="0"/>
              </a:spcAft>
              <a:buFont typeface="Wingdings" charset="2"/>
              <a:buNone/>
              <a:defRPr/>
            </a:pPr>
            <a:r>
              <a:rPr lang="en-US" sz="2000" dirty="0"/>
              <a:t> + at-risk funding + online &amp; ASCENT funding</a:t>
            </a:r>
          </a:p>
          <a:p>
            <a:pPr fontAlgn="auto">
              <a:spcAft>
                <a:spcPts val="0"/>
              </a:spcAft>
              <a:buFont typeface="Wingdings" charset="2"/>
              <a:buNone/>
              <a:defRPr/>
            </a:pPr>
            <a:r>
              <a:rPr lang="en-US" dirty="0" smtClean="0"/>
              <a:t>After </a:t>
            </a:r>
            <a:r>
              <a:rPr lang="en-US" dirty="0"/>
              <a:t>Total Program is calculated, the Negative Factor is </a:t>
            </a:r>
            <a:r>
              <a:rPr lang="en-US" dirty="0" smtClean="0"/>
              <a:t>Applied </a:t>
            </a:r>
            <a:r>
              <a:rPr lang="en-US" sz="1800" dirty="0" smtClean="0"/>
              <a:t>(12.13% in </a:t>
            </a:r>
            <a:r>
              <a:rPr lang="en-US" sz="1800" b="1" dirty="0" smtClean="0"/>
              <a:t>FY 2015-16)</a:t>
            </a:r>
            <a:endParaRPr lang="en-US" sz="1800" b="1" dirty="0"/>
          </a:p>
          <a:p>
            <a:pPr marL="45720" indent="0">
              <a:buNone/>
              <a:defRPr/>
            </a:pPr>
            <a:r>
              <a:rPr lang="en-US" dirty="0" smtClean="0"/>
              <a:t>*Base </a:t>
            </a:r>
            <a:r>
              <a:rPr lang="en-US" dirty="0"/>
              <a:t>per pupil funding is adjusted </a:t>
            </a:r>
            <a:r>
              <a:rPr lang="en-US" dirty="0" smtClean="0"/>
              <a:t>by factors:</a:t>
            </a:r>
            <a:endParaRPr lang="en-US" dirty="0"/>
          </a:p>
          <a:p>
            <a:pPr marL="548640" lvl="2" indent="-228600">
              <a:buClr>
                <a:schemeClr val="accent1"/>
              </a:buClr>
              <a:defRPr/>
            </a:pPr>
            <a:r>
              <a:rPr lang="en-US" b="1" dirty="0"/>
              <a:t>Cost of Living</a:t>
            </a:r>
          </a:p>
          <a:p>
            <a:pPr marL="548640" lvl="2" indent="-228600">
              <a:buClr>
                <a:schemeClr val="accent1"/>
              </a:buClr>
              <a:defRPr/>
            </a:pPr>
            <a:r>
              <a:rPr lang="en-US" b="1" dirty="0"/>
              <a:t>Personnel &amp; Non-personnel costs</a:t>
            </a:r>
          </a:p>
          <a:p>
            <a:pPr marL="548640" lvl="2" indent="-228600">
              <a:buClr>
                <a:schemeClr val="accent1"/>
              </a:buClr>
              <a:defRPr/>
            </a:pPr>
            <a:r>
              <a:rPr lang="en-US" b="1" dirty="0"/>
              <a:t>Size of district</a:t>
            </a:r>
          </a:p>
          <a:p>
            <a:pPr fontAlgn="auto">
              <a:spcAft>
                <a:spcPts val="0"/>
              </a:spcAft>
              <a:buFont typeface="Wingdings" charset="2"/>
              <a:buNone/>
              <a:defRPr/>
            </a:pPr>
            <a:r>
              <a:rPr lang="en-US" dirty="0" smtClean="0"/>
              <a:t>Additional Information:</a:t>
            </a:r>
          </a:p>
          <a:p>
            <a:pPr lvl="1">
              <a:buNone/>
              <a:defRPr/>
            </a:pPr>
            <a:r>
              <a:rPr lang="en-US" dirty="0">
                <a:hlinkClick r:id="rId3"/>
              </a:rPr>
              <a:t>http://</a:t>
            </a:r>
            <a:r>
              <a:rPr lang="en-US" dirty="0" smtClean="0">
                <a:hlinkClick r:id="rId3"/>
              </a:rPr>
              <a:t>www.cde.state.co.us/cdefinance/generalinfo</a:t>
            </a:r>
            <a:endParaRPr lang="en-US" dirty="0" smtClean="0"/>
          </a:p>
          <a:p>
            <a:pPr>
              <a:buNone/>
              <a:defRPr/>
            </a:pPr>
            <a:endParaRPr lang="en-US" dirty="0"/>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Total Program Funding Formula</a:t>
            </a:r>
          </a:p>
        </p:txBody>
      </p:sp>
    </p:spTree>
    <p:extLst>
      <p:ext uri="{BB962C8B-B14F-4D97-AF65-F5344CB8AC3E}">
        <p14:creationId xmlns:p14="http://schemas.microsoft.com/office/powerpoint/2010/main" val="2192193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25" y="1784350"/>
            <a:ext cx="8686800" cy="4757738"/>
          </a:xfrm>
        </p:spPr>
        <p:txBody>
          <a:bodyPr>
            <a:normAutofit/>
          </a:bodyPr>
          <a:lstStyle/>
          <a:p>
            <a:pPr>
              <a:defRPr/>
            </a:pPr>
            <a:r>
              <a:rPr lang="en-US" sz="2600" dirty="0" smtClean="0"/>
              <a:t>2014-15 </a:t>
            </a:r>
            <a:endParaRPr lang="en-US" sz="2600" dirty="0"/>
          </a:p>
          <a:p>
            <a:pPr lvl="1">
              <a:defRPr/>
            </a:pPr>
            <a:r>
              <a:rPr lang="en-US" sz="2600" dirty="0">
                <a:latin typeface="+mj-lt"/>
              </a:rPr>
              <a:t>Base Funding - $6,121.00</a:t>
            </a:r>
          </a:p>
          <a:p>
            <a:pPr lvl="2">
              <a:defRPr/>
            </a:pPr>
            <a:r>
              <a:rPr lang="en-US" sz="2200" dirty="0">
                <a:latin typeface="+mj-lt"/>
              </a:rPr>
              <a:t>Increase of $166.72</a:t>
            </a:r>
          </a:p>
          <a:p>
            <a:pPr lvl="2">
              <a:defRPr/>
            </a:pPr>
            <a:r>
              <a:rPr lang="en-US" sz="2200" dirty="0">
                <a:latin typeface="+mj-lt"/>
              </a:rPr>
              <a:t>Inflation of 2.8</a:t>
            </a:r>
            <a:r>
              <a:rPr lang="en-US" sz="2200" dirty="0" smtClean="0">
                <a:latin typeface="+mj-lt"/>
              </a:rPr>
              <a:t>%</a:t>
            </a:r>
          </a:p>
          <a:p>
            <a:pPr lvl="2">
              <a:defRPr/>
            </a:pPr>
            <a:endParaRPr lang="en-US" sz="2200" dirty="0" smtClean="0">
              <a:latin typeface="+mj-lt"/>
            </a:endParaRPr>
          </a:p>
          <a:p>
            <a:pPr>
              <a:defRPr/>
            </a:pPr>
            <a:r>
              <a:rPr lang="en-US" sz="2600" dirty="0" smtClean="0">
                <a:latin typeface="+mj-lt"/>
              </a:rPr>
              <a:t>2015-16 </a:t>
            </a:r>
          </a:p>
          <a:p>
            <a:pPr lvl="1">
              <a:defRPr/>
            </a:pPr>
            <a:r>
              <a:rPr lang="en-US" sz="2600" dirty="0" smtClean="0"/>
              <a:t>Base </a:t>
            </a:r>
            <a:r>
              <a:rPr lang="en-US" sz="2600" dirty="0"/>
              <a:t>Funding - $</a:t>
            </a:r>
            <a:r>
              <a:rPr lang="en-US" sz="2600" dirty="0" smtClean="0"/>
              <a:t>6,292.39</a:t>
            </a:r>
            <a:endParaRPr lang="en-US" sz="2600" dirty="0"/>
          </a:p>
          <a:p>
            <a:pPr lvl="2">
              <a:defRPr/>
            </a:pPr>
            <a:r>
              <a:rPr lang="en-US" sz="2200" dirty="0"/>
              <a:t>Increase of $</a:t>
            </a:r>
            <a:r>
              <a:rPr lang="en-US" sz="2200" dirty="0" smtClean="0"/>
              <a:t>171.39</a:t>
            </a:r>
            <a:endParaRPr lang="en-US" sz="2200" dirty="0"/>
          </a:p>
          <a:p>
            <a:pPr lvl="2">
              <a:defRPr/>
            </a:pPr>
            <a:r>
              <a:rPr lang="en-US" sz="2200" dirty="0"/>
              <a:t>Inflation of 2.8%</a:t>
            </a:r>
          </a:p>
          <a:p>
            <a:pPr lvl="1">
              <a:defRPr/>
            </a:pPr>
            <a:endParaRPr lang="en-US" dirty="0" smtClean="0">
              <a:latin typeface="+mj-lt"/>
            </a:endParaRPr>
          </a:p>
          <a:p>
            <a:pPr marL="365760" lvl="1" indent="0">
              <a:buClr>
                <a:schemeClr val="accent3"/>
              </a:buClr>
              <a:buNone/>
              <a:defRPr/>
            </a:pPr>
            <a:endParaRPr lang="en-US" sz="2400" dirty="0">
              <a:latin typeface="+mj-lt"/>
            </a:endParaRPr>
          </a:p>
          <a:p>
            <a:pPr lvl="2" fontAlgn="auto">
              <a:spcAft>
                <a:spcPts val="0"/>
              </a:spcAft>
              <a:buClr>
                <a:schemeClr val="accent3"/>
              </a:buClr>
              <a:buFont typeface="Wingdings" charset="2"/>
              <a:buNone/>
              <a:defRPr/>
            </a:pPr>
            <a:endParaRPr lang="en-US" dirty="0" smtClean="0">
              <a:solidFill>
                <a:schemeClr val="bg1"/>
              </a:solidFill>
              <a:latin typeface="Palatino Linotype" pitchFamily="18" charset="0"/>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Base Per Pupil Funding</a:t>
            </a:r>
          </a:p>
        </p:txBody>
      </p:sp>
    </p:spTree>
    <p:extLst>
      <p:ext uri="{BB962C8B-B14F-4D97-AF65-F5344CB8AC3E}">
        <p14:creationId xmlns:p14="http://schemas.microsoft.com/office/powerpoint/2010/main" val="578822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1850934"/>
              </p:ext>
            </p:extLst>
          </p:nvPr>
        </p:nvGraphicFramePr>
        <p:xfrm>
          <a:off x="398463" y="1775725"/>
          <a:ext cx="8304213" cy="4215266"/>
        </p:xfrm>
        <a:graphic>
          <a:graphicData uri="http://schemas.openxmlformats.org/drawingml/2006/table">
            <a:tbl>
              <a:tblPr firstRow="1" bandRow="1">
                <a:tableStyleId>{EB344D84-9AFB-497E-A393-DC336BA19D2E}</a:tableStyleId>
              </a:tblPr>
              <a:tblGrid>
                <a:gridCol w="2447768"/>
                <a:gridCol w="1970468"/>
                <a:gridCol w="2150771"/>
                <a:gridCol w="1735206"/>
              </a:tblGrid>
              <a:tr h="910713">
                <a:tc>
                  <a:txBody>
                    <a:bodyPr/>
                    <a:lstStyle/>
                    <a:p>
                      <a:pPr algn="ctr"/>
                      <a:endParaRPr lang="en-US" sz="2400" b="1" dirty="0"/>
                    </a:p>
                  </a:txBody>
                  <a:tcPr marL="91432" marR="91432" marT="45705" marB="45705"/>
                </a:tc>
                <a:tc>
                  <a:txBody>
                    <a:bodyPr/>
                    <a:lstStyle/>
                    <a:p>
                      <a:pPr algn="ctr"/>
                      <a:r>
                        <a:rPr lang="en-US" sz="2200" dirty="0" smtClean="0"/>
                        <a:t>2014-15</a:t>
                      </a:r>
                    </a:p>
                    <a:p>
                      <a:pPr algn="ctr"/>
                      <a:r>
                        <a:rPr lang="en-US" sz="2200" b="1" dirty="0" smtClean="0">
                          <a:solidFill>
                            <a:schemeClr val="lt1"/>
                          </a:solidFill>
                        </a:rPr>
                        <a:t>Actual</a:t>
                      </a:r>
                      <a:endParaRPr lang="en-US" sz="2200" b="0" dirty="0">
                        <a:solidFill>
                          <a:schemeClr val="tx1"/>
                        </a:solidFill>
                      </a:endParaRPr>
                    </a:p>
                  </a:txBody>
                  <a:tcPr marL="91432" marR="91432" marT="45705" marB="45705" anchor="ctr"/>
                </a:tc>
                <a:tc>
                  <a:txBody>
                    <a:bodyPr/>
                    <a:lstStyle/>
                    <a:p>
                      <a:pPr algn="ctr"/>
                      <a:r>
                        <a:rPr lang="en-US" sz="2200" dirty="0" smtClean="0"/>
                        <a:t>2015-16</a:t>
                      </a:r>
                    </a:p>
                    <a:p>
                      <a:pPr algn="ctr"/>
                      <a:r>
                        <a:rPr lang="en-US" sz="2200" b="1" dirty="0" smtClean="0">
                          <a:solidFill>
                            <a:schemeClr val="lt1"/>
                          </a:solidFill>
                        </a:rPr>
                        <a:t>Final</a:t>
                      </a:r>
                      <a:r>
                        <a:rPr lang="en-US" sz="2200" b="1" baseline="0" dirty="0" smtClean="0">
                          <a:solidFill>
                            <a:schemeClr val="lt1"/>
                          </a:solidFill>
                        </a:rPr>
                        <a:t> Budget</a:t>
                      </a:r>
                      <a:endParaRPr lang="en-US" sz="2200" b="0" dirty="0">
                        <a:solidFill>
                          <a:schemeClr val="tx1"/>
                        </a:solidFill>
                      </a:endParaRPr>
                    </a:p>
                  </a:txBody>
                  <a:tcPr marL="91432" marR="91432" marT="45705" marB="45705" anchor="ctr"/>
                </a:tc>
                <a:tc>
                  <a:txBody>
                    <a:bodyPr/>
                    <a:lstStyle/>
                    <a:p>
                      <a:pPr algn="ctr"/>
                      <a:r>
                        <a:rPr lang="en-US" sz="2200" dirty="0" smtClean="0"/>
                        <a:t>Change</a:t>
                      </a:r>
                      <a:endParaRPr lang="en-US" sz="2200" b="0" dirty="0">
                        <a:solidFill>
                          <a:schemeClr val="tx1"/>
                        </a:solidFill>
                      </a:endParaRPr>
                    </a:p>
                  </a:txBody>
                  <a:tcPr marL="91432" marR="91432" marT="45705" marB="45705" anchor="ctr"/>
                </a:tc>
              </a:tr>
              <a:tr h="499969">
                <a:tc>
                  <a:txBody>
                    <a:bodyPr/>
                    <a:lstStyle/>
                    <a:p>
                      <a:pPr algn="l" fontAlgn="b"/>
                      <a:r>
                        <a:rPr lang="en-US" sz="1800" u="none" strike="noStrike" dirty="0">
                          <a:ln>
                            <a:noFill/>
                          </a:ln>
                        </a:rPr>
                        <a:t>Total Program prior to Negative </a:t>
                      </a:r>
                      <a:r>
                        <a:rPr lang="en-US" sz="1800" u="none" strike="noStrike" dirty="0" smtClean="0">
                          <a:ln>
                            <a:noFill/>
                          </a:ln>
                        </a:rPr>
                        <a:t>Factor</a:t>
                      </a:r>
                    </a:p>
                    <a:p>
                      <a:pPr algn="l" fontAlgn="b"/>
                      <a:r>
                        <a:rPr lang="en-US" sz="1800" u="none" strike="noStrike" dirty="0" smtClean="0">
                          <a:ln>
                            <a:noFill/>
                          </a:ln>
                        </a:rPr>
                        <a:t>(Growth &amp;</a:t>
                      </a:r>
                      <a:r>
                        <a:rPr lang="en-US" sz="1800" u="none" strike="noStrike" baseline="0" dirty="0" smtClean="0">
                          <a:ln>
                            <a:noFill/>
                          </a:ln>
                        </a:rPr>
                        <a:t> Inflation)</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$6,813,620,535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$7,094,740,921</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$281,120,386</a:t>
                      </a:r>
                      <a:endParaRPr lang="en-US" sz="1800" kern="1200" dirty="0">
                        <a:solidFill>
                          <a:schemeClr val="dk1"/>
                        </a:solidFill>
                        <a:latin typeface="+mn-lt"/>
                        <a:ea typeface="+mn-ea"/>
                        <a:cs typeface="+mn-cs"/>
                      </a:endParaRPr>
                    </a:p>
                  </a:txBody>
                  <a:tcPr marL="0" marR="182880" marT="0" marB="0" anchor="ctr"/>
                </a:tc>
              </a:tr>
              <a:tr h="481515">
                <a:tc>
                  <a:txBody>
                    <a:bodyPr/>
                    <a:lstStyle/>
                    <a:p>
                      <a:pPr algn="l" fontAlgn="b"/>
                      <a:r>
                        <a:rPr lang="en-US" sz="1800" u="none" strike="noStrike" dirty="0">
                          <a:ln>
                            <a:noFill/>
                          </a:ln>
                        </a:rPr>
                        <a:t>Negative Factor</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(880,176,146)</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(855,176,146)</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25,000,000</a:t>
                      </a:r>
                      <a:endParaRPr lang="en-US" sz="1800" kern="1200" dirty="0">
                        <a:solidFill>
                          <a:schemeClr val="dk1"/>
                        </a:solidFill>
                        <a:latin typeface="+mn-lt"/>
                        <a:ea typeface="+mn-ea"/>
                        <a:cs typeface="+mn-cs"/>
                      </a:endParaRPr>
                    </a:p>
                  </a:txBody>
                  <a:tcPr marL="0" marR="182880" marT="0" marB="0" anchor="ctr"/>
                </a:tc>
              </a:tr>
              <a:tr h="479787">
                <a:tc>
                  <a:txBody>
                    <a:bodyPr/>
                    <a:lstStyle/>
                    <a:p>
                      <a:pPr algn="l" fontAlgn="b"/>
                      <a:r>
                        <a:rPr lang="en-US" sz="1800" u="none" strike="noStrike" dirty="0">
                          <a:ln>
                            <a:noFill/>
                          </a:ln>
                        </a:rPr>
                        <a:t>Revised Total Program</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$5,933,444,389</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$6,239,564,775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solidFill>
                            <a:schemeClr val="dk1"/>
                          </a:solidFill>
                          <a:latin typeface="+mn-lt"/>
                          <a:ea typeface="+mn-ea"/>
                          <a:cs typeface="+mn-cs"/>
                        </a:rPr>
                        <a:t>$306,120,386</a:t>
                      </a:r>
                      <a:endParaRPr lang="en-US" sz="1800" kern="1200" dirty="0">
                        <a:solidFill>
                          <a:schemeClr val="dk1"/>
                        </a:solidFill>
                        <a:latin typeface="+mn-lt"/>
                        <a:ea typeface="+mn-ea"/>
                        <a:cs typeface="+mn-cs"/>
                      </a:endParaRPr>
                    </a:p>
                  </a:txBody>
                  <a:tcPr marL="0" marR="182880" marT="0" marB="0" anchor="ctr"/>
                </a:tc>
              </a:tr>
              <a:tr h="280067">
                <a:tc>
                  <a:txBody>
                    <a:bodyPr/>
                    <a:lstStyle/>
                    <a:p>
                      <a:pPr algn="l" fontAlgn="b"/>
                      <a:r>
                        <a:rPr lang="en-US" sz="1800" u="none" strike="noStrike" dirty="0">
                          <a:ln>
                            <a:noFill/>
                          </a:ln>
                        </a:rPr>
                        <a:t> </a:t>
                      </a:r>
                      <a:endParaRPr lang="en-US" sz="1800" b="1" i="0" u="none" strike="noStrike" dirty="0">
                        <a:ln>
                          <a:noFill/>
                        </a:ln>
                        <a:solidFill>
                          <a:schemeClr val="tx1"/>
                        </a:solidFill>
                        <a:latin typeface="+mj-lt"/>
                      </a:endParaRPr>
                    </a:p>
                  </a:txBody>
                  <a:tcPr marL="0" marR="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r>
              <a:tr h="620112">
                <a:tc>
                  <a:txBody>
                    <a:bodyPr/>
                    <a:lstStyle/>
                    <a:p>
                      <a:pPr algn="l" fontAlgn="b"/>
                      <a:r>
                        <a:rPr lang="en-US" sz="1800" u="none" strike="noStrike" dirty="0">
                          <a:ln>
                            <a:noFill/>
                          </a:ln>
                        </a:rPr>
                        <a:t>Negative Factor Percentage</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-12.97%</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-12.13%</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.84%</a:t>
                      </a:r>
                      <a:endParaRPr lang="en-US" sz="1800" kern="1200" dirty="0">
                        <a:solidFill>
                          <a:schemeClr val="dk1"/>
                        </a:solidFill>
                        <a:latin typeface="+mn-lt"/>
                        <a:ea typeface="+mn-ea"/>
                        <a:cs typeface="+mn-cs"/>
                      </a:endParaRPr>
                    </a:p>
                  </a:txBody>
                  <a:tcPr marL="0" marR="182880" marT="0" marB="0" anchor="ctr"/>
                </a:tc>
              </a:tr>
              <a:tr h="62011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u="none" strike="noStrike" kern="1200" dirty="0" smtClean="0">
                          <a:ln>
                            <a:noFill/>
                          </a:ln>
                        </a:rPr>
                        <a:t>Average</a:t>
                      </a:r>
                      <a:r>
                        <a:rPr lang="en-US" sz="1800" u="none" strike="noStrike" kern="1200" baseline="0" dirty="0" smtClean="0">
                          <a:ln>
                            <a:noFill/>
                          </a:ln>
                        </a:rPr>
                        <a:t> Per Pupil Funding</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$7,025.60</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$7,294.41</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$268.81</a:t>
                      </a:r>
                      <a:endParaRPr lang="en-US" sz="1800" kern="1200" dirty="0">
                        <a:solidFill>
                          <a:schemeClr val="dk1"/>
                        </a:solidFill>
                        <a:latin typeface="+mn-lt"/>
                        <a:ea typeface="+mn-ea"/>
                        <a:cs typeface="+mn-cs"/>
                      </a:endParaRPr>
                    </a:p>
                  </a:txBody>
                  <a:tcPr marL="0" marR="182880" marT="0" marB="0" anchor="ctr"/>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pPr>
              <a:defRPr/>
            </a:pPr>
            <a:r>
              <a:rPr lang="en-US" dirty="0"/>
              <a:t>Assumptions</a:t>
            </a:r>
            <a:br>
              <a:rPr lang="en-US" dirty="0"/>
            </a:br>
            <a:r>
              <a:rPr lang="en-US" dirty="0" smtClean="0"/>
              <a:t>FY2015-16 </a:t>
            </a:r>
            <a:r>
              <a:rPr lang="en-US" dirty="0"/>
              <a:t>Final Budget</a:t>
            </a:r>
          </a:p>
        </p:txBody>
      </p:sp>
    </p:spTree>
    <p:extLst>
      <p:ext uri="{BB962C8B-B14F-4D97-AF65-F5344CB8AC3E}">
        <p14:creationId xmlns:p14="http://schemas.microsoft.com/office/powerpoint/2010/main" val="3863128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1232949861"/>
              </p:ext>
            </p:extLst>
          </p:nvPr>
        </p:nvGraphicFramePr>
        <p:xfrm>
          <a:off x="98006" y="287964"/>
          <a:ext cx="8656674" cy="60013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8489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solidFill>
                  <a:schemeClr val="bg1"/>
                </a:solidFill>
              </a:rPr>
              <a:t>Similar to Total Program, the gaps in the bars represents the effect of the  negative factor.  </a:t>
            </a:r>
            <a:endParaRPr lang="en-US" dirty="0">
              <a:solidFill>
                <a:schemeClr val="bg1"/>
              </a:solidFill>
            </a:endParaRPr>
          </a:p>
          <a:p>
            <a:endParaRPr lang="en-US" dirty="0" smtClean="0">
              <a:solidFill>
                <a:schemeClr val="bg1"/>
              </a:solidFill>
            </a:endParaRPr>
          </a:p>
          <a:p>
            <a:r>
              <a:rPr lang="en-US" dirty="0" smtClean="0">
                <a:solidFill>
                  <a:schemeClr val="bg1"/>
                </a:solidFill>
              </a:rPr>
              <a:t>For 2015-16, the effect is $1,000 in the statewide average per pupil funding.</a:t>
            </a:r>
          </a:p>
          <a:p>
            <a:endParaRPr lang="en-US" dirty="0">
              <a:solidFill>
                <a:schemeClr val="tx1"/>
              </a:solidFill>
            </a:endParaRPr>
          </a:p>
          <a:p>
            <a:endParaRPr lang="en-US" dirty="0" smtClean="0">
              <a:solidFill>
                <a:schemeClr val="tx1"/>
              </a:solidFill>
            </a:endParaRPr>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Average Per Pupil Funding</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2137785164"/>
              </p:ext>
            </p:extLst>
          </p:nvPr>
        </p:nvGraphicFramePr>
        <p:xfrm>
          <a:off x="1683834" y="88313"/>
          <a:ext cx="7219303" cy="61117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920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90663997"/>
              </p:ext>
            </p:extLst>
          </p:nvPr>
        </p:nvGraphicFramePr>
        <p:xfrm>
          <a:off x="185738" y="1670051"/>
          <a:ext cx="8878887" cy="4846420"/>
        </p:xfrm>
        <a:graphic>
          <a:graphicData uri="http://schemas.openxmlformats.org/drawingml/2006/table">
            <a:tbl>
              <a:tblPr firstRow="1" bandRow="1">
                <a:tableStyleId>{5C22544A-7EE6-4342-B048-85BDC9FD1C3A}</a:tableStyleId>
              </a:tblPr>
              <a:tblGrid>
                <a:gridCol w="2272982"/>
                <a:gridCol w="6605905"/>
              </a:tblGrid>
              <a:tr h="623559">
                <a:tc>
                  <a:txBody>
                    <a:bodyPr/>
                    <a:lstStyle/>
                    <a:p>
                      <a:pPr marL="0" algn="l" defTabSz="914400" rtl="0" eaLnBrk="1" latinLnBrk="0" hangingPunct="1"/>
                      <a:r>
                        <a:rPr lang="en-US" sz="1800" b="0" kern="1200" dirty="0" smtClean="0">
                          <a:solidFill>
                            <a:schemeClr val="tx1"/>
                          </a:solidFill>
                          <a:latin typeface="+mn-lt"/>
                          <a:ea typeface="+mn-ea"/>
                          <a:cs typeface="+mn-cs"/>
                        </a:rPr>
                        <a:t>November, 2015</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smtClean="0">
                          <a:solidFill>
                            <a:schemeClr val="tx1"/>
                          </a:solidFill>
                          <a:latin typeface="+mn-lt"/>
                          <a:ea typeface="+mn-ea"/>
                          <a:cs typeface="+mn-cs"/>
                        </a:rPr>
                        <a:t>Governor Submits Budget Request for 2016-17</a:t>
                      </a:r>
                    </a:p>
                    <a:p>
                      <a:pPr marL="457200" lvl="1" algn="l" defTabSz="914400" rtl="0" eaLnBrk="1" latinLnBrk="0" hangingPunct="1"/>
                      <a:r>
                        <a:rPr lang="en-US" sz="1800" b="0" kern="1200" dirty="0" smtClean="0">
                          <a:solidFill>
                            <a:schemeClr val="tx1"/>
                          </a:solidFill>
                          <a:latin typeface="+mn-lt"/>
                          <a:ea typeface="+mn-ea"/>
                          <a:cs typeface="+mn-cs"/>
                        </a:rPr>
                        <a:t>THIS IS ONLY A PROPOSAL!  </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0797">
                <a:tc>
                  <a:txBody>
                    <a:bodyPr/>
                    <a:lstStyle/>
                    <a:p>
                      <a:r>
                        <a:rPr lang="en-US" sz="1800" dirty="0" smtClean="0">
                          <a:solidFill>
                            <a:schemeClr val="tx1"/>
                          </a:solidFill>
                        </a:rPr>
                        <a:t>Late November/December 2015</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Joint</a:t>
                      </a:r>
                      <a:r>
                        <a:rPr lang="en-US" sz="1800" baseline="0" dirty="0" smtClean="0">
                          <a:solidFill>
                            <a:schemeClr val="tx1"/>
                          </a:solidFill>
                        </a:rPr>
                        <a:t> </a:t>
                      </a:r>
                      <a:r>
                        <a:rPr lang="en-US" sz="1800" dirty="0" smtClean="0">
                          <a:solidFill>
                            <a:schemeClr val="tx1"/>
                          </a:solidFill>
                        </a:rPr>
                        <a:t>Budget Committee Hearings with</a:t>
                      </a:r>
                      <a:r>
                        <a:rPr lang="en-US" sz="1800" baseline="0" dirty="0" smtClean="0">
                          <a:solidFill>
                            <a:schemeClr val="tx1"/>
                          </a:solidFill>
                        </a:rPr>
                        <a:t> Department</a:t>
                      </a:r>
                      <a:endParaRPr lang="en-US" sz="1800" dirty="0" smtClean="0">
                        <a:solidFill>
                          <a:schemeClr val="tx1"/>
                        </a:solidFill>
                      </a:endParaRPr>
                    </a:p>
                    <a:p>
                      <a:pPr lvl="1"/>
                      <a:r>
                        <a:rPr lang="en-US" sz="1800" dirty="0" smtClean="0">
                          <a:solidFill>
                            <a:schemeClr val="tx1"/>
                          </a:solidFill>
                        </a:rPr>
                        <a:t>The JBC hears about the 2016-17 Budget Request from the Department</a:t>
                      </a:r>
                      <a:r>
                        <a:rPr lang="en-US" sz="1800" baseline="0" dirty="0" smtClean="0">
                          <a:solidFill>
                            <a:schemeClr val="tx1"/>
                          </a:solidFill>
                        </a:rPr>
                        <a:t> and seeks any information</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9943">
                <a:tc>
                  <a:txBody>
                    <a:bodyPr/>
                    <a:lstStyle/>
                    <a:p>
                      <a:r>
                        <a:rPr lang="en-US" sz="1800" dirty="0" smtClean="0">
                          <a:solidFill>
                            <a:schemeClr val="tx1"/>
                          </a:solidFill>
                        </a:rPr>
                        <a:t>January 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Governor Submits </a:t>
                      </a:r>
                      <a:r>
                        <a:rPr lang="en-US" sz="1800" i="1" dirty="0" smtClean="0">
                          <a:solidFill>
                            <a:schemeClr val="tx1"/>
                          </a:solidFill>
                        </a:rPr>
                        <a:t>Supplemental </a:t>
                      </a:r>
                      <a:r>
                        <a:rPr lang="en-US" sz="1800" dirty="0" smtClean="0">
                          <a:solidFill>
                            <a:schemeClr val="tx1"/>
                          </a:solidFill>
                        </a:rPr>
                        <a:t>Budget Request for 2015-16</a:t>
                      </a:r>
                      <a:endParaRPr lang="en-US" sz="1800" baseline="0" dirty="0" smtClean="0">
                        <a:solidFill>
                          <a:schemeClr val="tx1"/>
                        </a:solidFill>
                      </a:endParaRPr>
                    </a:p>
                    <a:p>
                      <a:pPr lvl="1"/>
                      <a:r>
                        <a:rPr lang="en-US" sz="1800" baseline="0" dirty="0" smtClean="0">
                          <a:solidFill>
                            <a:schemeClr val="tx1"/>
                          </a:solidFill>
                        </a:rPr>
                        <a:t>Adjusts t</a:t>
                      </a:r>
                      <a:r>
                        <a:rPr lang="en-US" sz="1800" dirty="0" smtClean="0">
                          <a:solidFill>
                            <a:schemeClr val="tx1"/>
                          </a:solidFill>
                        </a:rPr>
                        <a:t>he</a:t>
                      </a:r>
                      <a:r>
                        <a:rPr lang="en-US" sz="1800" baseline="0" dirty="0" smtClean="0">
                          <a:solidFill>
                            <a:schemeClr val="tx1"/>
                          </a:solidFill>
                        </a:rPr>
                        <a:t> Current Year Budget for  actual Pupil Counts, AVs, etc.</a:t>
                      </a:r>
                    </a:p>
                    <a:p>
                      <a:endParaRPr lang="en-US" sz="1800" baseline="0" dirty="0" smtClean="0">
                        <a:solidFill>
                          <a:schemeClr val="tx1"/>
                        </a:solidFill>
                      </a:endParaRPr>
                    </a:p>
                    <a:p>
                      <a:r>
                        <a:rPr lang="en-US" sz="1800" baseline="0" dirty="0" smtClean="0">
                          <a:solidFill>
                            <a:schemeClr val="tx1"/>
                          </a:solidFill>
                        </a:rPr>
                        <a:t>Governor Submits </a:t>
                      </a:r>
                      <a:r>
                        <a:rPr lang="en-US" sz="1800" i="1" baseline="0" dirty="0" smtClean="0">
                          <a:solidFill>
                            <a:schemeClr val="tx1"/>
                          </a:solidFill>
                        </a:rPr>
                        <a:t> Budget Amendments</a:t>
                      </a:r>
                      <a:r>
                        <a:rPr lang="en-US" sz="1800" baseline="0" dirty="0" smtClean="0">
                          <a:solidFill>
                            <a:schemeClr val="tx1"/>
                          </a:solidFill>
                        </a:rPr>
                        <a:t> for next budget year</a:t>
                      </a:r>
                    </a:p>
                    <a:p>
                      <a:pPr lvl="1"/>
                      <a:r>
                        <a:rPr lang="en-US" sz="1800" baseline="0" dirty="0" smtClean="0">
                          <a:solidFill>
                            <a:schemeClr val="tx1"/>
                          </a:solidFill>
                        </a:rPr>
                        <a:t>Revised estimates for next year’s students, AVs, etc based on actual</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442">
                <a:tc>
                  <a:txBody>
                    <a:bodyPr/>
                    <a:lstStyle/>
                    <a:p>
                      <a:r>
                        <a:rPr lang="en-US" sz="1800" dirty="0" smtClean="0">
                          <a:solidFill>
                            <a:schemeClr val="tx1"/>
                          </a:solidFill>
                        </a:rPr>
                        <a:t>Spring 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JBC Develops State Budget – Figure Setting &amp; Long Bill – pass by GA</a:t>
                      </a:r>
                    </a:p>
                    <a:p>
                      <a:pPr lvl="1"/>
                      <a:r>
                        <a:rPr lang="en-US" sz="1800" dirty="0" smtClean="0">
                          <a:solidFill>
                            <a:schemeClr val="tx1"/>
                          </a:solidFill>
                        </a:rPr>
                        <a:t>SB15-267 sets starting point – no change in negative factor</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559">
                <a:tc>
                  <a:txBody>
                    <a:bodyPr/>
                    <a:lstStyle/>
                    <a:p>
                      <a:r>
                        <a:rPr lang="en-US" sz="1800" dirty="0" smtClean="0">
                          <a:solidFill>
                            <a:schemeClr val="tx1"/>
                          </a:solidFill>
                        </a:rPr>
                        <a:t>Spring 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aseline="0" dirty="0" smtClean="0">
                          <a:solidFill>
                            <a:schemeClr val="tx1"/>
                          </a:solidFill>
                        </a:rPr>
                        <a:t>School Finance Bill Introduced and passed</a:t>
                      </a:r>
                    </a:p>
                    <a:p>
                      <a:pPr lvl="1"/>
                      <a:r>
                        <a:rPr lang="en-US" sz="1800" baseline="0" dirty="0" smtClean="0">
                          <a:solidFill>
                            <a:schemeClr val="tx1"/>
                          </a:solidFill>
                        </a:rPr>
                        <a:t>Adjusts the Long Bill numbers</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smtClean="0"/>
              <a:t>2016 </a:t>
            </a:r>
            <a:r>
              <a:rPr lang="en-US" dirty="0"/>
              <a:t>Legislative Session</a:t>
            </a:r>
          </a:p>
        </p:txBody>
      </p:sp>
    </p:spTree>
    <p:extLst>
      <p:ext uri="{BB962C8B-B14F-4D97-AF65-F5344CB8AC3E}">
        <p14:creationId xmlns:p14="http://schemas.microsoft.com/office/powerpoint/2010/main" val="2830601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dirty="0"/>
              <a:t>The Division anticipates approximately </a:t>
            </a:r>
            <a:r>
              <a:rPr lang="en-US" dirty="0" smtClean="0"/>
              <a:t>$50 </a:t>
            </a:r>
            <a:r>
              <a:rPr lang="en-US" dirty="0"/>
              <a:t>million available for grants in the coming year</a:t>
            </a:r>
          </a:p>
          <a:p>
            <a:r>
              <a:rPr lang="en-US" dirty="0" smtClean="0"/>
              <a:t>Grants </a:t>
            </a:r>
            <a:r>
              <a:rPr lang="en-US" dirty="0"/>
              <a:t>are available for any school capital improvement project with a focus on health, safety, security, overcrowding, technology and others</a:t>
            </a:r>
          </a:p>
          <a:p>
            <a:r>
              <a:rPr lang="en-US" dirty="0" smtClean="0"/>
              <a:t>Contact </a:t>
            </a:r>
            <a:r>
              <a:rPr lang="en-US" dirty="0"/>
              <a:t>Division staff to get started on next year’s BEST </a:t>
            </a:r>
            <a:r>
              <a:rPr lang="en-US" dirty="0" smtClean="0"/>
              <a:t>application</a:t>
            </a:r>
          </a:p>
          <a:p>
            <a:r>
              <a:rPr lang="en-US" dirty="0" smtClean="0"/>
              <a:t>Additional Information:</a:t>
            </a:r>
            <a:endParaRPr lang="en-US" dirty="0"/>
          </a:p>
          <a:p>
            <a:pPr marL="365760" lvl="1" indent="0">
              <a:buNone/>
            </a:pPr>
            <a:r>
              <a:rPr lang="en-US" sz="2400" dirty="0" smtClean="0">
                <a:hlinkClick r:id="rId2"/>
              </a:rPr>
              <a:t>http</a:t>
            </a:r>
            <a:r>
              <a:rPr lang="en-US" sz="2400" dirty="0">
                <a:hlinkClick r:id="rId2"/>
              </a:rPr>
              <a:t>://</a:t>
            </a:r>
            <a:r>
              <a:rPr lang="en-US" sz="2400" dirty="0" smtClean="0">
                <a:hlinkClick r:id="rId2"/>
              </a:rPr>
              <a:t>www.cde.state.co.us/cdefinance/capconstbest</a:t>
            </a:r>
            <a:endParaRPr lang="en-US" sz="2400" dirty="0" smtClean="0"/>
          </a:p>
          <a:p>
            <a:pPr marL="365760" lvl="1" indent="0">
              <a:buNone/>
            </a:pPr>
            <a:endParaRPr lang="en-US" sz="2400" dirty="0" smtClean="0"/>
          </a:p>
        </p:txBody>
      </p:sp>
      <p:sp>
        <p:nvSpPr>
          <p:cNvPr id="3" name="Title 2"/>
          <p:cNvSpPr>
            <a:spLocks noGrp="1"/>
          </p:cNvSpPr>
          <p:nvPr>
            <p:ph type="title"/>
          </p:nvPr>
        </p:nvSpPr>
        <p:spPr/>
        <p:txBody>
          <a:bodyPr/>
          <a:lstStyle/>
          <a:p>
            <a:pPr>
              <a:defRPr/>
            </a:pPr>
            <a:r>
              <a:rPr lang="en-US" dirty="0"/>
              <a:t>BEST Program</a:t>
            </a:r>
          </a:p>
        </p:txBody>
      </p:sp>
    </p:spTree>
    <p:extLst>
      <p:ext uri="{BB962C8B-B14F-4D97-AF65-F5344CB8AC3E}">
        <p14:creationId xmlns:p14="http://schemas.microsoft.com/office/powerpoint/2010/main" val="17052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a:spcBef>
                <a:spcPts val="800"/>
              </a:spcBef>
              <a:buFont typeface="Wingdings" pitchFamily="2" charset="2"/>
              <a:buChar char="§"/>
            </a:pPr>
            <a:r>
              <a:rPr lang="en-US" dirty="0" smtClean="0"/>
              <a:t>Financial Reporting:</a:t>
            </a:r>
          </a:p>
          <a:p>
            <a:pPr marL="731520" lvl="1">
              <a:spcBef>
                <a:spcPts val="800"/>
              </a:spcBef>
              <a:buFont typeface="Wingdings" pitchFamily="2" charset="2"/>
              <a:buChar char="§"/>
            </a:pPr>
            <a:r>
              <a:rPr lang="en-US" dirty="0" smtClean="0"/>
              <a:t>Accreditation</a:t>
            </a:r>
            <a:r>
              <a:rPr lang="en-US" dirty="0"/>
              <a:t>, </a:t>
            </a:r>
            <a:r>
              <a:rPr lang="en-US" dirty="0" smtClean="0"/>
              <a:t>Audits &amp; Financial December, Budget &amp; </a:t>
            </a:r>
            <a:br>
              <a:rPr lang="en-US" dirty="0" smtClean="0"/>
            </a:br>
            <a:r>
              <a:rPr lang="en-US" dirty="0" smtClean="0"/>
              <a:t>Appropriation,  and Financial Transparency</a:t>
            </a:r>
            <a:endParaRPr lang="en-US" dirty="0"/>
          </a:p>
          <a:p>
            <a:pPr marL="457200">
              <a:lnSpc>
                <a:spcPct val="150000"/>
              </a:lnSpc>
              <a:spcBef>
                <a:spcPts val="800"/>
              </a:spcBef>
              <a:buFont typeface="Wingdings" pitchFamily="2" charset="2"/>
              <a:buChar char="§"/>
            </a:pPr>
            <a:r>
              <a:rPr lang="en-US" dirty="0" smtClean="0"/>
              <a:t>Funding:</a:t>
            </a:r>
          </a:p>
          <a:p>
            <a:pPr marL="731520" lvl="1">
              <a:spcBef>
                <a:spcPts val="800"/>
              </a:spcBef>
              <a:buFont typeface="Wingdings" pitchFamily="2" charset="2"/>
              <a:buChar char="§"/>
            </a:pPr>
            <a:r>
              <a:rPr lang="en-US" dirty="0" smtClean="0"/>
              <a:t>Total Program Funding Formula, Base Per Pupil Funding, Average Per Pupil Funding, 2016 Legislative Session</a:t>
            </a:r>
          </a:p>
          <a:p>
            <a:pPr marL="457200" algn="just">
              <a:lnSpc>
                <a:spcPct val="150000"/>
              </a:lnSpc>
              <a:spcBef>
                <a:spcPts val="800"/>
              </a:spcBef>
              <a:buFont typeface="Wingdings" pitchFamily="2" charset="2"/>
              <a:buChar char="§"/>
            </a:pPr>
            <a:r>
              <a:rPr lang="en-US" dirty="0" smtClean="0"/>
              <a:t>Other:</a:t>
            </a:r>
          </a:p>
          <a:p>
            <a:pPr marL="731520" lvl="1" algn="just">
              <a:spcBef>
                <a:spcPts val="800"/>
              </a:spcBef>
              <a:buFont typeface="Wingdings" pitchFamily="2" charset="2"/>
              <a:buChar char="§"/>
            </a:pPr>
            <a:r>
              <a:rPr lang="en-US" dirty="0" smtClean="0"/>
              <a:t>BEST Program, School Nutrition, Grants Fiscal, Field Analyst Support Team, </a:t>
            </a:r>
            <a:r>
              <a:rPr lang="en-US" dirty="0"/>
              <a:t>School Transportation</a:t>
            </a:r>
            <a:r>
              <a:rPr lang="en-US" dirty="0" smtClean="0"/>
              <a:t>, Contacts</a:t>
            </a:r>
            <a:endParaRPr lang="en-US" dirty="0"/>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Agenda</a:t>
            </a:r>
          </a:p>
        </p:txBody>
      </p:sp>
    </p:spTree>
    <p:extLst>
      <p:ext uri="{BB962C8B-B14F-4D97-AF65-F5344CB8AC3E}">
        <p14:creationId xmlns:p14="http://schemas.microsoft.com/office/powerpoint/2010/main" val="3612548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dirty="0" smtClean="0"/>
              <a:t>Updating the Statewide Facility Assessment</a:t>
            </a:r>
          </a:p>
          <a:p>
            <a:pPr lvl="1"/>
            <a:r>
              <a:rPr lang="en-US" dirty="0" smtClean="0"/>
              <a:t>The Division of Capital Construction is currently developing an in-house assessment program to update the statewide facility assessment performed in 2010.</a:t>
            </a:r>
          </a:p>
          <a:p>
            <a:pPr lvl="2"/>
            <a:r>
              <a:rPr lang="en-US" sz="2000" dirty="0" smtClean="0"/>
              <a:t>CDE assessors will make site visits to schools to assess facility conditions and suitability;</a:t>
            </a:r>
          </a:p>
          <a:p>
            <a:pPr lvl="3"/>
            <a:r>
              <a:rPr lang="en-US" sz="1800" dirty="0" smtClean="0"/>
              <a:t>In the case the school already has an assessment program CDE will work with the district to obtain the relevant data points; </a:t>
            </a:r>
          </a:p>
          <a:p>
            <a:pPr lvl="2"/>
            <a:r>
              <a:rPr lang="en-US" dirty="0" smtClean="0"/>
              <a:t>CDE assessors will update the assessment data on an ongoing basis;</a:t>
            </a:r>
          </a:p>
          <a:p>
            <a:pPr lvl="2"/>
            <a:r>
              <a:rPr lang="en-US" sz="2000" dirty="0" smtClean="0"/>
              <a:t>The Capital Construction Assistance Board and the Division will use this data to solicit applications, review grant requests and provide technical support to schools.</a:t>
            </a:r>
          </a:p>
          <a:p>
            <a:pPr lvl="1"/>
            <a:r>
              <a:rPr lang="en-US" dirty="0"/>
              <a:t>Assessments are scheduled to begin in the spring of 2016</a:t>
            </a:r>
          </a:p>
        </p:txBody>
      </p:sp>
      <p:sp>
        <p:nvSpPr>
          <p:cNvPr id="3" name="Title 2"/>
          <p:cNvSpPr>
            <a:spLocks noGrp="1"/>
          </p:cNvSpPr>
          <p:nvPr>
            <p:ph type="title"/>
          </p:nvPr>
        </p:nvSpPr>
        <p:spPr/>
        <p:txBody>
          <a:bodyPr/>
          <a:lstStyle/>
          <a:p>
            <a:r>
              <a:rPr lang="en-US" dirty="0" smtClean="0"/>
              <a:t>BEST Program</a:t>
            </a:r>
            <a:endParaRPr lang="en-US" dirty="0"/>
          </a:p>
        </p:txBody>
      </p:sp>
    </p:spTree>
    <p:extLst>
      <p:ext uri="{BB962C8B-B14F-4D97-AF65-F5344CB8AC3E}">
        <p14:creationId xmlns:p14="http://schemas.microsoft.com/office/powerpoint/2010/main" val="953915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School Nutrition</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
        <p:nvSpPr>
          <p:cNvPr id="10" name="Content Placeholder 9"/>
          <p:cNvSpPr>
            <a:spLocks noGrp="1"/>
          </p:cNvSpPr>
          <p:nvPr>
            <p:ph idx="4294967295"/>
          </p:nvPr>
        </p:nvSpPr>
        <p:spPr>
          <a:xfrm>
            <a:off x="165100" y="1236663"/>
            <a:ext cx="8877300" cy="4406900"/>
          </a:xfrm>
        </p:spPr>
        <p:txBody>
          <a:bodyPr/>
          <a:lstStyle/>
          <a:p>
            <a:pPr marL="274320" lvl="1" indent="-228600">
              <a:buClr>
                <a:schemeClr val="accent1"/>
              </a:buClr>
            </a:pPr>
            <a:r>
              <a:rPr lang="en-US" sz="2400" dirty="0" smtClean="0"/>
              <a:t>Contact CDE </a:t>
            </a:r>
            <a:r>
              <a:rPr lang="en-US" sz="2400" dirty="0"/>
              <a:t>OSN (303-866-6661) upon </a:t>
            </a:r>
            <a:r>
              <a:rPr lang="en-US" sz="2400" dirty="0" smtClean="0"/>
              <a:t>the leave/hire of food service directors</a:t>
            </a:r>
          </a:p>
          <a:p>
            <a:pPr lvl="2"/>
            <a:r>
              <a:rPr lang="en-US" dirty="0" smtClean="0"/>
              <a:t>Directors receive </a:t>
            </a:r>
            <a:r>
              <a:rPr lang="en-US" b="1" dirty="0" smtClean="0"/>
              <a:t>important </a:t>
            </a:r>
            <a:r>
              <a:rPr lang="en-US" dirty="0" smtClean="0"/>
              <a:t>weekly communication and updates </a:t>
            </a:r>
          </a:p>
          <a:p>
            <a:pPr lvl="2"/>
            <a:r>
              <a:rPr lang="en-US" dirty="0" smtClean="0"/>
              <a:t>Old director has access to the claim and application system until OSN is contacted</a:t>
            </a:r>
          </a:p>
          <a:p>
            <a:r>
              <a:rPr lang="en-US" b="0" dirty="0"/>
              <a:t>Relay training needs to OSN Training Coordinator (303-866-5985) Silvernail_s@cde.state.co.us</a:t>
            </a:r>
          </a:p>
          <a:p>
            <a:pPr lvl="2"/>
            <a:r>
              <a:rPr lang="en-US" dirty="0" smtClean="0"/>
              <a:t>Menu Planning and Purchasing</a:t>
            </a:r>
          </a:p>
          <a:p>
            <a:pPr lvl="2"/>
            <a:r>
              <a:rPr lang="en-US" dirty="0" smtClean="0"/>
              <a:t>Meal Requirements and Dietary Specifications</a:t>
            </a:r>
          </a:p>
          <a:p>
            <a:pPr lvl="2"/>
            <a:r>
              <a:rPr lang="en-US" dirty="0" smtClean="0"/>
              <a:t>Required State and Federal Documentation</a:t>
            </a:r>
          </a:p>
          <a:p>
            <a:r>
              <a:rPr lang="en-US" b="0" dirty="0" smtClean="0"/>
              <a:t>Additional Information: </a:t>
            </a:r>
            <a:r>
              <a:rPr lang="en-US" sz="1800" dirty="0" smtClean="0">
                <a:hlinkClick r:id="rId3"/>
              </a:rPr>
              <a:t>http</a:t>
            </a:r>
            <a:r>
              <a:rPr lang="en-US" sz="1800" dirty="0">
                <a:hlinkClick r:id="rId3"/>
              </a:rPr>
              <a:t>://www.cde.state.co.us/nutrition/nutritrainings</a:t>
            </a:r>
            <a:endParaRPr lang="en-US" sz="1800" dirty="0"/>
          </a:p>
          <a:p>
            <a:pPr lvl="2"/>
            <a:endParaRPr lang="en-US" dirty="0" smtClean="0"/>
          </a:p>
          <a:p>
            <a:pPr lvl="2"/>
            <a:endParaRPr lang="en-US" dirty="0" smtClean="0"/>
          </a:p>
        </p:txBody>
      </p:sp>
    </p:spTree>
    <p:extLst>
      <p:ext uri="{BB962C8B-B14F-4D97-AF65-F5344CB8AC3E}">
        <p14:creationId xmlns:p14="http://schemas.microsoft.com/office/powerpoint/2010/main" val="3896646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Grants Fiscal</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dirty="0" smtClean="0"/>
              <a:t>Ensures </a:t>
            </a:r>
            <a:r>
              <a:rPr lang="en-US" sz="2400" dirty="0"/>
              <a:t>that </a:t>
            </a:r>
            <a:r>
              <a:rPr lang="en-US" sz="2400" dirty="0" smtClean="0"/>
              <a:t>state </a:t>
            </a:r>
            <a:r>
              <a:rPr lang="en-US" sz="2400" dirty="0"/>
              <a:t>and </a:t>
            </a:r>
            <a:r>
              <a:rPr lang="en-US" sz="2400" dirty="0" smtClean="0"/>
              <a:t>federal </a:t>
            </a:r>
            <a:r>
              <a:rPr lang="en-US" sz="2400" dirty="0"/>
              <a:t>grant funds are administered in accordance with applicable </a:t>
            </a:r>
            <a:r>
              <a:rPr lang="en-US" sz="2400" dirty="0" smtClean="0"/>
              <a:t>state </a:t>
            </a:r>
            <a:r>
              <a:rPr lang="en-US" sz="2400" dirty="0"/>
              <a:t>and </a:t>
            </a:r>
            <a:r>
              <a:rPr lang="en-US" sz="2400" dirty="0" smtClean="0"/>
              <a:t>federal laws and regulations</a:t>
            </a:r>
            <a:r>
              <a:rPr lang="en-US" sz="2400" spc="150" dirty="0" smtClean="0"/>
              <a:t> </a:t>
            </a:r>
            <a:endParaRPr lang="en-US" sz="2400" spc="150" dirty="0"/>
          </a:p>
          <a:p>
            <a:pPr lvl="1"/>
            <a:endParaRPr lang="en-US" sz="1800" dirty="0" smtClean="0"/>
          </a:p>
          <a:p>
            <a:r>
              <a:rPr lang="en-US" b="0" dirty="0"/>
              <a:t>D</a:t>
            </a:r>
            <a:r>
              <a:rPr lang="en-US" b="0" dirty="0" smtClean="0"/>
              <a:t>etermines </a:t>
            </a:r>
            <a:r>
              <a:rPr lang="en-US" b="0" dirty="0"/>
              <a:t>local education agency (LEA) </a:t>
            </a:r>
            <a:r>
              <a:rPr lang="en-US" b="0" dirty="0" smtClean="0"/>
              <a:t>allocations </a:t>
            </a:r>
          </a:p>
          <a:p>
            <a:endParaRPr lang="en-US" b="0" dirty="0"/>
          </a:p>
          <a:p>
            <a:r>
              <a:rPr lang="en-US" b="0" dirty="0" smtClean="0"/>
              <a:t>Provides </a:t>
            </a:r>
            <a:r>
              <a:rPr lang="en-US" b="0" dirty="0"/>
              <a:t>support and technical assistance to program managers and </a:t>
            </a:r>
            <a:r>
              <a:rPr lang="en-US" b="0" dirty="0" smtClean="0"/>
              <a:t>grantees</a:t>
            </a:r>
          </a:p>
          <a:p>
            <a:pPr marL="45720" indent="0">
              <a:buNone/>
            </a:pPr>
            <a:endParaRPr lang="en-US" b="0" dirty="0" smtClean="0"/>
          </a:p>
          <a:p>
            <a:r>
              <a:rPr lang="en-US" b="0" dirty="0" smtClean="0"/>
              <a:t>Additional Information:   </a:t>
            </a:r>
          </a:p>
          <a:p>
            <a:pPr marL="468630" lvl="2" indent="0">
              <a:buNone/>
            </a:pPr>
            <a:r>
              <a:rPr lang="en-US" dirty="0" smtClean="0">
                <a:hlinkClick r:id="rId3"/>
              </a:rPr>
              <a:t>http://www.cde.state.co.us/cdefisgrant</a:t>
            </a:r>
            <a:endParaRPr lang="en-US"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227596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bwMode="auto">
          <a:xfrm>
            <a:off x="234950" y="1708150"/>
            <a:ext cx="8672513" cy="4406900"/>
          </a:xfrm>
        </p:spPr>
        <p:txBody>
          <a:bodyPr wrap="square" numCol="1" anchor="t" anchorCtr="0" compatLnSpc="1">
            <a:prstTxWarp prst="textNoShape">
              <a:avLst/>
            </a:prstTxWarp>
          </a:bodyPr>
          <a:lstStyle/>
          <a:p>
            <a:pPr marL="273050">
              <a:buFont typeface="Wingdings" pitchFamily="2" charset="2"/>
              <a:buChar char="§"/>
            </a:pPr>
            <a:r>
              <a:rPr lang="en-US" sz="2400" b="0" dirty="0" smtClean="0"/>
              <a:t>Audits to ensure accuracy of school finance and transportation funding</a:t>
            </a:r>
          </a:p>
          <a:p>
            <a:pPr marL="273050">
              <a:buFont typeface="Wingdings" pitchFamily="2" charset="2"/>
              <a:buChar char="§"/>
            </a:pPr>
            <a:endParaRPr lang="en-US" sz="1000" b="0" dirty="0" smtClean="0"/>
          </a:p>
          <a:p>
            <a:pPr marL="273050">
              <a:buFont typeface="Wingdings" pitchFamily="2" charset="2"/>
              <a:buChar char="§"/>
            </a:pPr>
            <a:r>
              <a:rPr lang="en-US" sz="2400" b="0" dirty="0" smtClean="0"/>
              <a:t>Audits are performed on a one to four year cycle depending on district size and other risk factors</a:t>
            </a:r>
          </a:p>
          <a:p>
            <a:pPr marL="273050">
              <a:buFont typeface="Wingdings" pitchFamily="2" charset="2"/>
              <a:buChar char="§"/>
            </a:pPr>
            <a:endParaRPr lang="en-US" sz="1000" b="0" dirty="0"/>
          </a:p>
          <a:p>
            <a:pPr marL="273050">
              <a:buFont typeface="Wingdings" pitchFamily="2" charset="2"/>
              <a:buChar char="§"/>
            </a:pPr>
            <a:r>
              <a:rPr lang="en-US" sz="2400" b="0" dirty="0" smtClean="0"/>
              <a:t>Districts will be provided with an engagement letter outlining expectations, including audit documentation and data privacy</a:t>
            </a:r>
          </a:p>
          <a:p>
            <a:pPr marL="44450" indent="0">
              <a:buNone/>
            </a:pPr>
            <a:endParaRPr lang="en-US" sz="1000" b="0" dirty="0" smtClean="0"/>
          </a:p>
          <a:p>
            <a:pPr marL="273050">
              <a:buFont typeface="Wingdings" pitchFamily="2" charset="2"/>
              <a:buChar char="§"/>
            </a:pPr>
            <a:r>
              <a:rPr lang="en-US" b="0" dirty="0" smtClean="0">
                <a:latin typeface="+mj-lt"/>
              </a:rPr>
              <a:t>Additional Information:</a:t>
            </a:r>
          </a:p>
          <a:p>
            <a:pPr marL="365760" lvl="1" indent="0">
              <a:buNone/>
            </a:pPr>
            <a:r>
              <a:rPr lang="en-US" dirty="0" smtClean="0">
                <a:latin typeface="+mj-lt"/>
                <a:hlinkClick r:id="rId2"/>
              </a:rPr>
              <a:t>http://www.cde.state.co.us/cdefinance/auditunit.htm</a:t>
            </a:r>
            <a:endParaRPr lang="en-US" dirty="0" smtClean="0">
              <a:latin typeface="+mj-lt"/>
            </a:endParaRPr>
          </a:p>
          <a:p>
            <a:pPr marL="914400" lvl="3" indent="0">
              <a:buNone/>
            </a:pPr>
            <a:endParaRPr lang="en-US" sz="1600" dirty="0">
              <a:latin typeface="+mj-lt"/>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smtClean="0"/>
              <a:t>Field Analyst Support Team </a:t>
            </a:r>
            <a:r>
              <a:rPr lang="en-US" dirty="0"/>
              <a:t>Audits</a:t>
            </a:r>
          </a:p>
        </p:txBody>
      </p:sp>
    </p:spTree>
    <p:extLst>
      <p:ext uri="{BB962C8B-B14F-4D97-AF65-F5344CB8AC3E}">
        <p14:creationId xmlns:p14="http://schemas.microsoft.com/office/powerpoint/2010/main" val="2772674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School Transportation Unit</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spc="150" dirty="0"/>
              <a:t>Regulations on minimum standards and inspections </a:t>
            </a:r>
            <a:r>
              <a:rPr lang="en-US" sz="2400" spc="150" dirty="0" smtClean="0"/>
              <a:t>&amp; maintenance </a:t>
            </a:r>
            <a:r>
              <a:rPr lang="en-US" sz="2400" spc="150" dirty="0"/>
              <a:t>for school transportation </a:t>
            </a:r>
            <a:r>
              <a:rPr lang="en-US" sz="2400" spc="150" dirty="0" smtClean="0"/>
              <a:t>vehicles </a:t>
            </a:r>
            <a:r>
              <a:rPr lang="en-US" sz="2400" spc="150" dirty="0"/>
              <a:t>and school transportation </a:t>
            </a:r>
            <a:r>
              <a:rPr lang="en-US" sz="2400" spc="150" dirty="0" smtClean="0"/>
              <a:t>operations</a:t>
            </a:r>
            <a:endParaRPr lang="en-US" sz="2400" spc="150" dirty="0"/>
          </a:p>
          <a:p>
            <a:pPr lvl="1"/>
            <a:endParaRPr lang="en-US" sz="1800" dirty="0" smtClean="0"/>
          </a:p>
          <a:p>
            <a:r>
              <a:rPr lang="en-US" b="0" dirty="0" smtClean="0"/>
              <a:t>School Transportation Advisory Reviews (STAR) are performed on a two year rotating cycle: fleet/maintenance and operations/training.  Technical assistance reviews can be performed upon request.</a:t>
            </a:r>
          </a:p>
          <a:p>
            <a:pPr marL="45720" indent="0">
              <a:buNone/>
            </a:pPr>
            <a:endParaRPr lang="en-US" b="0" dirty="0" smtClean="0"/>
          </a:p>
          <a:p>
            <a:r>
              <a:rPr lang="en-US" b="0" dirty="0" smtClean="0"/>
              <a:t>Additional Information: </a:t>
            </a:r>
          </a:p>
          <a:p>
            <a:pPr marL="468630" lvl="2" indent="0">
              <a:buNone/>
            </a:pPr>
            <a:r>
              <a:rPr lang="en-US" b="0" dirty="0" smtClean="0">
                <a:hlinkClick r:id="rId3"/>
              </a:rPr>
              <a:t>http</a:t>
            </a:r>
            <a:r>
              <a:rPr lang="en-US" b="0" dirty="0">
                <a:hlinkClick r:id="rId3"/>
              </a:rPr>
              <a:t>://www.cde.state.co.us/transportation </a:t>
            </a:r>
            <a:endParaRPr lang="en-US" b="0"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4071173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21732824"/>
              </p:ext>
            </p:extLst>
          </p:nvPr>
        </p:nvGraphicFramePr>
        <p:xfrm>
          <a:off x="289256" y="1705973"/>
          <a:ext cx="8420100" cy="4357369"/>
        </p:xfrm>
        <a:graphic>
          <a:graphicData uri="http://schemas.openxmlformats.org/drawingml/2006/table">
            <a:tbl>
              <a:tblPr firstRow="1" firstCol="1" bandRow="1">
                <a:tableStyleId>{B301B821-A1FF-4177-AEE7-76D212191A09}</a:tableStyleId>
              </a:tblPr>
              <a:tblGrid>
                <a:gridCol w="1648120"/>
                <a:gridCol w="1336380"/>
                <a:gridCol w="2564090"/>
                <a:gridCol w="2871510"/>
              </a:tblGrid>
              <a:tr h="237636">
                <a:tc>
                  <a:txBody>
                    <a:bodyPr/>
                    <a:lstStyle/>
                    <a:p>
                      <a:pPr marL="0" marR="0">
                        <a:lnSpc>
                          <a:spcPct val="115000"/>
                        </a:lnSpc>
                        <a:spcBef>
                          <a:spcPts val="0"/>
                        </a:spcBef>
                        <a:spcAft>
                          <a:spcPts val="0"/>
                        </a:spcAft>
                      </a:pPr>
                      <a:r>
                        <a:rPr lang="en-US" sz="1300" dirty="0">
                          <a:effectLst/>
                        </a:rPr>
                        <a:t>Name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Phone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Email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Primary Duties</a:t>
                      </a:r>
                      <a:endParaRPr lang="en-US" sz="1300" dirty="0">
                        <a:effectLst/>
                        <a:latin typeface="Calibri"/>
                        <a:ea typeface="Calibri"/>
                        <a:cs typeface="Times New Roman"/>
                      </a:endParaRPr>
                    </a:p>
                  </a:txBody>
                  <a:tcPr marL="60295" marR="60295" marT="0" marB="0"/>
                </a:tc>
              </a:tr>
              <a:tr h="244420">
                <a:tc>
                  <a:txBody>
                    <a:bodyPr/>
                    <a:lstStyle/>
                    <a:p>
                      <a:pPr marL="0" marR="0">
                        <a:lnSpc>
                          <a:spcPct val="115000"/>
                        </a:lnSpc>
                        <a:spcBef>
                          <a:spcPts val="0"/>
                        </a:spcBef>
                        <a:spcAft>
                          <a:spcPts val="0"/>
                        </a:spcAft>
                      </a:pPr>
                      <a:r>
                        <a:rPr lang="en-US" sz="1300" dirty="0">
                          <a:effectLst/>
                        </a:rPr>
                        <a:t>Leanne Emm</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303-866-6202</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3"/>
                        </a:rPr>
                        <a:t>Emm_l@cde.state.co.us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Associate </a:t>
                      </a:r>
                      <a:r>
                        <a:rPr lang="en-US" sz="1300" dirty="0" smtClean="0">
                          <a:effectLst/>
                        </a:rPr>
                        <a:t>Commissioner</a:t>
                      </a:r>
                      <a:endParaRPr lang="en-US" sz="1300" dirty="0">
                        <a:effectLst/>
                        <a:latin typeface="Calibri"/>
                        <a:ea typeface="Calibri"/>
                        <a:cs typeface="Times New Roman"/>
                      </a:endParaRPr>
                    </a:p>
                  </a:txBody>
                  <a:tcPr marL="60295" marR="60295" marT="0" marB="0"/>
                </a:tc>
              </a:tr>
              <a:tr h="272142">
                <a:tc>
                  <a:txBody>
                    <a:bodyPr/>
                    <a:lstStyle/>
                    <a:p>
                      <a:pPr marL="0" marR="0">
                        <a:lnSpc>
                          <a:spcPct val="115000"/>
                        </a:lnSpc>
                        <a:spcBef>
                          <a:spcPts val="0"/>
                        </a:spcBef>
                        <a:spcAft>
                          <a:spcPts val="0"/>
                        </a:spcAft>
                      </a:pPr>
                      <a:r>
                        <a:rPr lang="en-US" sz="1300" dirty="0">
                          <a:effectLst/>
                        </a:rPr>
                        <a:t>Jennifer Okes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303-866-2996</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4"/>
                        </a:rPr>
                        <a:t>Okes_j@cde.state.co.us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a:effectLst/>
                        </a:rPr>
                        <a:t>School Finance </a:t>
                      </a:r>
                      <a:r>
                        <a:rPr lang="en-US" sz="1300" dirty="0" smtClean="0">
                          <a:effectLst/>
                        </a:rPr>
                        <a:t>Director</a:t>
                      </a:r>
                      <a:endParaRPr lang="en-US" sz="1300" dirty="0">
                        <a:effectLst/>
                        <a:latin typeface="Calibri"/>
                        <a:ea typeface="Calibri"/>
                        <a:cs typeface="Times New Roman"/>
                      </a:endParaRPr>
                    </a:p>
                  </a:txBody>
                  <a:tcPr marL="60295" marR="60295" marT="0" marB="0"/>
                </a:tc>
              </a:tr>
              <a:tr h="283029">
                <a:tc>
                  <a:txBody>
                    <a:bodyPr/>
                    <a:lstStyle/>
                    <a:p>
                      <a:pPr marL="0" marR="0">
                        <a:lnSpc>
                          <a:spcPct val="115000"/>
                        </a:lnSpc>
                        <a:spcBef>
                          <a:spcPts val="0"/>
                        </a:spcBef>
                        <a:spcAft>
                          <a:spcPts val="0"/>
                        </a:spcAft>
                      </a:pPr>
                      <a:r>
                        <a:rPr lang="en-US" sz="1300" dirty="0">
                          <a:effectLst/>
                        </a:rPr>
                        <a:t>Mary Lynn Christel</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303-866-6818</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5"/>
                        </a:rPr>
                        <a:t>Christel_m@cde.state.co.us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School </a:t>
                      </a:r>
                      <a:r>
                        <a:rPr lang="en-US" sz="1300" dirty="0">
                          <a:effectLst/>
                        </a:rPr>
                        <a:t>Finance </a:t>
                      </a:r>
                      <a:r>
                        <a:rPr lang="en-US" sz="1300" dirty="0" smtClean="0">
                          <a:effectLst/>
                        </a:rPr>
                        <a:t>Formula</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David Schneiderman</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303-866-6689</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Schneiderman_d@cde.state.co.us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a:effectLst/>
                        </a:rPr>
                        <a:t>Grants Fiscal Supervisor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Scott Newell</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303-866-6717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7"/>
                        </a:rPr>
                        <a:t>Newell_s@cde.state.co.us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Capital Construction Director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Jane Brand</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303-866-6934</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8"/>
                        </a:rPr>
                        <a:t>Brand_j@cde.state.co.us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School Nutrition Director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Kirk Weber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303-866-6610</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9"/>
                        </a:rPr>
                        <a:t>Weber_k@cde.state.co.us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Financial</a:t>
                      </a:r>
                      <a:r>
                        <a:rPr lang="en-US" sz="1300" baseline="0" dirty="0" smtClean="0">
                          <a:effectLst/>
                        </a:rPr>
                        <a:t> Accounting </a:t>
                      </a:r>
                      <a:r>
                        <a:rPr lang="en-US" sz="1300" dirty="0" smtClean="0">
                          <a:effectLst/>
                        </a:rPr>
                        <a:t>Technical Advisor</a:t>
                      </a:r>
                      <a:endParaRPr lang="en-US" sz="1300" dirty="0">
                        <a:effectLst/>
                        <a:latin typeface="Calibri"/>
                        <a:ea typeface="Calibri"/>
                        <a:cs typeface="Times New Roman"/>
                      </a:endParaRPr>
                    </a:p>
                  </a:txBody>
                  <a:tcPr marL="60295" marR="60295" marT="0" marB="0"/>
                </a:tc>
              </a:tr>
              <a:tr h="250372">
                <a:tc>
                  <a:txBody>
                    <a:bodyPr/>
                    <a:lstStyle/>
                    <a:p>
                      <a:pPr marL="0" marR="0">
                        <a:lnSpc>
                          <a:spcPct val="115000"/>
                        </a:lnSpc>
                        <a:spcBef>
                          <a:spcPts val="0"/>
                        </a:spcBef>
                        <a:spcAft>
                          <a:spcPts val="0"/>
                        </a:spcAft>
                      </a:pPr>
                      <a:r>
                        <a:rPr lang="en-US" sz="1300" dirty="0">
                          <a:effectLst/>
                        </a:rPr>
                        <a:t>Adam Williams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303-866-6843</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0"/>
                        </a:rPr>
                        <a:t>Williams_a@cde.state.co.us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Fiscal </a:t>
                      </a:r>
                      <a:r>
                        <a:rPr lang="en-US" sz="1300" dirty="0" smtClean="0">
                          <a:effectLst/>
                        </a:rPr>
                        <a:t>Data Coordinator</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Yolanda </a:t>
                      </a:r>
                      <a:r>
                        <a:rPr lang="en-US" sz="1300" dirty="0">
                          <a:effectLst/>
                        </a:rPr>
                        <a:t>Lucero</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303-866-6847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1"/>
                        </a:rPr>
                        <a:t>Lucero_y@cde.state.co.us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Fiscal </a:t>
                      </a:r>
                      <a:r>
                        <a:rPr lang="en-US" sz="1300" dirty="0" smtClean="0">
                          <a:effectLst/>
                        </a:rPr>
                        <a:t>Data Analyst</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latin typeface="Calibri"/>
                          <a:ea typeface="Calibri"/>
                          <a:cs typeface="Times New Roman"/>
                        </a:rPr>
                        <a:t>Paul Reynolds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303-866-6137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hlinkClick r:id="rId12"/>
                        </a:rPr>
                        <a:t>Reynolds_p@cde.state.co.us</a:t>
                      </a:r>
                      <a:endParaRPr lang="en-US" sz="1300" dirty="0" smtClean="0">
                        <a:effectLst/>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Financial Analyst</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David Miller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303-866-6234</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Miller_d@cde.state.co.us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Data Analyst</a:t>
                      </a:r>
                      <a:endParaRPr lang="en-US" sz="1300" dirty="0">
                        <a:effectLst/>
                        <a:latin typeface="Calibri"/>
                        <a:ea typeface="Calibri"/>
                        <a:cs typeface="Times New Roman"/>
                      </a:endParaRPr>
                    </a:p>
                  </a:txBody>
                  <a:tcPr marL="60295" marR="60295" marT="0" marB="0"/>
                </a:tc>
              </a:tr>
              <a:tr h="272143">
                <a:tc>
                  <a:txBody>
                    <a:bodyPr/>
                    <a:lstStyle/>
                    <a:p>
                      <a:pPr marL="0" marR="0">
                        <a:lnSpc>
                          <a:spcPct val="115000"/>
                        </a:lnSpc>
                        <a:spcBef>
                          <a:spcPts val="0"/>
                        </a:spcBef>
                        <a:spcAft>
                          <a:spcPts val="0"/>
                        </a:spcAft>
                      </a:pPr>
                      <a:r>
                        <a:rPr lang="en-US" sz="1300" dirty="0" smtClean="0">
                          <a:effectLst/>
                          <a:latin typeface="Calibri"/>
                          <a:ea typeface="Calibri"/>
                          <a:cs typeface="Times New Roman"/>
                        </a:rPr>
                        <a:t>Rebecca McRee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303-866-6805</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hlinkClick r:id="rId13"/>
                        </a:rPr>
                        <a:t>Mcree_r@cde.state.co.us</a:t>
                      </a:r>
                      <a:r>
                        <a:rPr lang="en-US" sz="1300" baseline="0" dirty="0" smtClean="0">
                          <a:effectLst/>
                          <a:latin typeface="Calibri"/>
                          <a:ea typeface="Calibri"/>
                          <a:cs typeface="Times New Roman"/>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FAST Operations Lead and Supervisor</a:t>
                      </a:r>
                      <a:endParaRPr lang="en-US" sz="1300" dirty="0">
                        <a:effectLst/>
                        <a:latin typeface="Calibri"/>
                        <a:ea typeface="Calibri"/>
                        <a:cs typeface="Times New Roman"/>
                      </a:endParaRPr>
                    </a:p>
                  </a:txBody>
                  <a:tcPr marL="60295" marR="60295" marT="0" marB="0"/>
                </a:tc>
              </a:tr>
              <a:tr h="272143">
                <a:tc>
                  <a:txBody>
                    <a:bodyPr/>
                    <a:lstStyle/>
                    <a:p>
                      <a:pPr marL="0" marR="0">
                        <a:lnSpc>
                          <a:spcPct val="115000"/>
                        </a:lnSpc>
                        <a:spcBef>
                          <a:spcPts val="0"/>
                        </a:spcBef>
                        <a:spcAft>
                          <a:spcPts val="0"/>
                        </a:spcAft>
                      </a:pPr>
                      <a:r>
                        <a:rPr lang="en-US" sz="1300" dirty="0">
                          <a:effectLst/>
                        </a:rPr>
                        <a:t>Scott Abbey</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303-866-6153</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4"/>
                        </a:rPr>
                        <a:t>Abbey_s@cde.state.co.us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FAST </a:t>
                      </a:r>
                      <a:r>
                        <a:rPr lang="en-US" sz="1300" dirty="0" smtClean="0">
                          <a:effectLst/>
                        </a:rPr>
                        <a:t>Review Lead</a:t>
                      </a:r>
                      <a:endParaRPr lang="en-US" sz="1300" dirty="0">
                        <a:effectLst/>
                        <a:latin typeface="Calibri"/>
                        <a:ea typeface="Calibri"/>
                        <a:cs typeface="Times New Roman"/>
                      </a:endParaRPr>
                    </a:p>
                  </a:txBody>
                  <a:tcPr marL="60295" marR="60295" marT="0" marB="0"/>
                </a:tc>
              </a:tr>
              <a:tr h="239486">
                <a:tc>
                  <a:txBody>
                    <a:bodyPr/>
                    <a:lstStyle/>
                    <a:p>
                      <a:pPr marL="0" marR="0">
                        <a:lnSpc>
                          <a:spcPct val="115000"/>
                        </a:lnSpc>
                        <a:spcBef>
                          <a:spcPts val="0"/>
                        </a:spcBef>
                        <a:spcAft>
                          <a:spcPts val="0"/>
                        </a:spcAft>
                      </a:pPr>
                      <a:r>
                        <a:rPr lang="en-US" sz="1300" dirty="0" smtClean="0">
                          <a:effectLst/>
                        </a:rPr>
                        <a:t>Susan Miller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303-866-6656</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Miller_s@cde.state.co.us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Transportation</a:t>
                      </a:r>
                      <a:r>
                        <a:rPr lang="en-US" sz="1300" baseline="0" dirty="0" smtClean="0">
                          <a:effectLst/>
                        </a:rPr>
                        <a:t> Analyst Lead</a:t>
                      </a:r>
                      <a:endParaRPr lang="en-US" sz="1300" dirty="0">
                        <a:effectLst/>
                        <a:latin typeface="Calibri"/>
                        <a:ea typeface="Calibri"/>
                        <a:cs typeface="Times New Roman"/>
                      </a:endParaRPr>
                    </a:p>
                  </a:txBody>
                  <a:tcPr marL="60295" marR="60295" marT="0" marB="0"/>
                </a:tc>
              </a:tr>
              <a:tr h="239486">
                <a:tc>
                  <a:txBody>
                    <a:bodyPr/>
                    <a:lstStyle/>
                    <a:p>
                      <a:pPr marL="0" marR="0">
                        <a:lnSpc>
                          <a:spcPct val="115000"/>
                        </a:lnSpc>
                        <a:spcBef>
                          <a:spcPts val="0"/>
                        </a:spcBef>
                        <a:spcAft>
                          <a:spcPts val="0"/>
                        </a:spcAft>
                      </a:pPr>
                      <a:r>
                        <a:rPr lang="en-US" sz="1300" dirty="0" smtClean="0">
                          <a:effectLst/>
                        </a:rPr>
                        <a:t>Brian Vasina</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303-866-6655</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7"/>
                        </a:rPr>
                        <a:t>Vasina_b@cde.state.co.us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Transportation</a:t>
                      </a:r>
                      <a:r>
                        <a:rPr lang="en-US" sz="1300" baseline="0" dirty="0" smtClean="0">
                          <a:effectLst/>
                        </a:rPr>
                        <a:t> Analyst </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Kristen</a:t>
                      </a:r>
                      <a:r>
                        <a:rPr lang="en-US" sz="1300" baseline="0" dirty="0" smtClean="0">
                          <a:effectLst/>
                        </a:rPr>
                        <a:t> </a:t>
                      </a:r>
                      <a:r>
                        <a:rPr lang="en-US" sz="1300" baseline="0" dirty="0" err="1" smtClean="0">
                          <a:effectLst/>
                        </a:rPr>
                        <a:t>Gines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303-866-6141</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8"/>
                        </a:rPr>
                        <a:t>Gines_k@cde.state.co.us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Executive Assistant</a:t>
                      </a:r>
                      <a:endParaRPr lang="en-US" sz="1300" dirty="0">
                        <a:effectLst/>
                        <a:latin typeface="Calibri"/>
                        <a:ea typeface="Calibri"/>
                        <a:cs typeface="Times New Roman"/>
                      </a:endParaRPr>
                    </a:p>
                  </a:txBody>
                  <a:tcPr marL="60295" marR="60295" marT="0" marB="0"/>
                </a:tc>
              </a:tr>
            </a:tbl>
          </a:graphicData>
        </a:graphic>
      </p:graphicFrame>
      <p:sp>
        <p:nvSpPr>
          <p:cNvPr id="6" name="Title 5"/>
          <p:cNvSpPr>
            <a:spLocks noGrp="1"/>
          </p:cNvSpPr>
          <p:nvPr>
            <p:ph type="title"/>
          </p:nvPr>
        </p:nvSpPr>
        <p:spPr/>
        <p:txBody>
          <a:bodyPr/>
          <a:lstStyle/>
          <a:p>
            <a:r>
              <a:rPr lang="en-US" dirty="0" smtClean="0"/>
              <a:t>Primary Contacts</a:t>
            </a:r>
            <a:endParaRPr lang="en-US" dirty="0"/>
          </a:p>
        </p:txBody>
      </p:sp>
    </p:spTree>
    <p:extLst>
      <p:ext uri="{BB962C8B-B14F-4D97-AF65-F5344CB8AC3E}">
        <p14:creationId xmlns:p14="http://schemas.microsoft.com/office/powerpoint/2010/main" val="230778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600" y="1495425"/>
            <a:ext cx="8763000" cy="3962400"/>
          </a:xfrm>
        </p:spPr>
        <p:txBody>
          <a:bodyPr/>
          <a:lstStyle/>
          <a:p>
            <a:pPr marL="45720" indent="0">
              <a:buNone/>
            </a:pPr>
            <a:r>
              <a:rPr lang="en-US" dirty="0" smtClean="0">
                <a:solidFill>
                  <a:srgbClr val="45454C"/>
                </a:solidFill>
              </a:rPr>
              <a:t>Accreditation Report </a:t>
            </a:r>
          </a:p>
          <a:p>
            <a:r>
              <a:rPr lang="en-US" dirty="0">
                <a:solidFill>
                  <a:srgbClr val="45454C"/>
                </a:solidFill>
              </a:rPr>
              <a:t>Required by 22-11-206 (4)(a)(I)&amp;(II) C.R.S.</a:t>
            </a:r>
          </a:p>
          <a:p>
            <a:r>
              <a:rPr lang="en-US" dirty="0">
                <a:solidFill>
                  <a:srgbClr val="45454C"/>
                </a:solidFill>
              </a:rPr>
              <a:t>Provides assurances that the district is in compliance with Article 44: Budget Policies and Procedures and Article 45: Accounting and Reporting</a:t>
            </a:r>
          </a:p>
          <a:p>
            <a:r>
              <a:rPr lang="en-US" dirty="0" smtClean="0">
                <a:solidFill>
                  <a:srgbClr val="45454C"/>
                </a:solidFill>
              </a:rPr>
              <a:t>Signed by Superintendent, Board President, and CFO</a:t>
            </a:r>
          </a:p>
          <a:p>
            <a:pPr algn="just"/>
            <a:r>
              <a:rPr lang="en-US" dirty="0" smtClean="0">
                <a:solidFill>
                  <a:srgbClr val="45454C"/>
                </a:solidFill>
              </a:rPr>
              <a:t>Submitted with Annual Financial Report (Audit)</a:t>
            </a:r>
          </a:p>
          <a:p>
            <a:pPr algn="just"/>
            <a:r>
              <a:rPr lang="en-US" dirty="0" smtClean="0">
                <a:solidFill>
                  <a:srgbClr val="45454C"/>
                </a:solidFill>
              </a:rPr>
              <a:t>Additional Information:</a:t>
            </a:r>
          </a:p>
          <a:p>
            <a:pPr marL="742950" lvl="3" indent="0">
              <a:buNone/>
            </a:pPr>
            <a:r>
              <a:rPr lang="en-US" dirty="0" smtClean="0">
                <a:solidFill>
                  <a:srgbClr val="45454C"/>
                </a:solidFill>
                <a:hlinkClick r:id="rId2"/>
              </a:rPr>
              <a:t>http://www.cde.state.co.us/cdefinance/Accreditation.htm</a:t>
            </a:r>
            <a:endParaRPr lang="en-US" dirty="0" smtClean="0">
              <a:solidFill>
                <a:srgbClr val="45454C"/>
              </a:solidFill>
            </a:endParaRPr>
          </a:p>
          <a:p>
            <a:pPr>
              <a:buNone/>
            </a:pPr>
            <a:endParaRPr lang="en-US" dirty="0">
              <a:solidFill>
                <a:srgbClr val="45454C"/>
              </a:solidFill>
            </a:endParaRPr>
          </a:p>
        </p:txBody>
      </p:sp>
      <p:sp>
        <p:nvSpPr>
          <p:cNvPr id="5" name="Title 4"/>
          <p:cNvSpPr>
            <a:spLocks noGrp="1"/>
          </p:cNvSpPr>
          <p:nvPr>
            <p:ph type="title"/>
          </p:nvPr>
        </p:nvSpPr>
        <p:spPr/>
        <p:txBody>
          <a:bodyPr/>
          <a:lstStyle/>
          <a:p>
            <a:r>
              <a:rPr lang="en-US" dirty="0" smtClean="0"/>
              <a:t>Accreditation</a:t>
            </a:r>
            <a:endParaRPr lang="en-US" dirty="0"/>
          </a:p>
        </p:txBody>
      </p:sp>
    </p:spTree>
    <p:extLst>
      <p:ext uri="{BB962C8B-B14F-4D97-AF65-F5344CB8AC3E}">
        <p14:creationId xmlns:p14="http://schemas.microsoft.com/office/powerpoint/2010/main" val="51990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241300" y="1719071"/>
            <a:ext cx="8585199" cy="4135629"/>
          </a:xfrm>
          <a:no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dirty="0" smtClean="0">
                <a:solidFill>
                  <a:srgbClr val="45454C"/>
                </a:solidFill>
              </a:rPr>
              <a:t>Local Government Audit Law - 29-1-601 et all C.R.S.</a:t>
            </a:r>
          </a:p>
          <a:p>
            <a:pPr lvl="1">
              <a:lnSpc>
                <a:spcPct val="80000"/>
              </a:lnSpc>
            </a:pPr>
            <a:r>
              <a:rPr lang="en-US" dirty="0" smtClean="0">
                <a:solidFill>
                  <a:srgbClr val="45454C"/>
                </a:solidFill>
              </a:rPr>
              <a:t>Audits </a:t>
            </a:r>
            <a:r>
              <a:rPr lang="en-US" dirty="0">
                <a:solidFill>
                  <a:srgbClr val="45454C"/>
                </a:solidFill>
              </a:rPr>
              <a:t>submitted to school board by November </a:t>
            </a:r>
            <a:r>
              <a:rPr lang="en-US" dirty="0" smtClean="0">
                <a:solidFill>
                  <a:srgbClr val="45454C"/>
                </a:solidFill>
              </a:rPr>
              <a:t>30</a:t>
            </a:r>
            <a:r>
              <a:rPr lang="en-US" baseline="30000" dirty="0" smtClean="0">
                <a:solidFill>
                  <a:srgbClr val="45454C"/>
                </a:solidFill>
              </a:rPr>
              <a:t>th</a:t>
            </a:r>
            <a:r>
              <a:rPr lang="en-US" dirty="0" smtClean="0">
                <a:solidFill>
                  <a:srgbClr val="45454C"/>
                </a:solidFill>
              </a:rPr>
              <a:t> </a:t>
            </a:r>
            <a:endParaRPr lang="en-US" dirty="0">
              <a:solidFill>
                <a:srgbClr val="45454C"/>
              </a:solidFill>
            </a:endParaRPr>
          </a:p>
          <a:p>
            <a:pPr lvl="1">
              <a:lnSpc>
                <a:spcPct val="80000"/>
              </a:lnSpc>
            </a:pPr>
            <a:r>
              <a:rPr lang="en-US" dirty="0">
                <a:solidFill>
                  <a:srgbClr val="45454C"/>
                </a:solidFill>
              </a:rPr>
              <a:t>Audits submitted to the State Auditor and CDE by December </a:t>
            </a:r>
            <a:r>
              <a:rPr lang="en-US" dirty="0" smtClean="0">
                <a:solidFill>
                  <a:srgbClr val="45454C"/>
                </a:solidFill>
              </a:rPr>
              <a:t>30</a:t>
            </a:r>
            <a:r>
              <a:rPr lang="en-US" baseline="30000" dirty="0" smtClean="0">
                <a:solidFill>
                  <a:srgbClr val="45454C"/>
                </a:solidFill>
              </a:rPr>
              <a:t>th</a:t>
            </a:r>
            <a:r>
              <a:rPr lang="en-US" dirty="0" smtClean="0">
                <a:solidFill>
                  <a:srgbClr val="45454C"/>
                </a:solidFill>
              </a:rPr>
              <a:t> </a:t>
            </a:r>
            <a:endParaRPr lang="en-US" dirty="0">
              <a:solidFill>
                <a:schemeClr val="accent2">
                  <a:lumMod val="75000"/>
                </a:schemeClr>
              </a:solidFill>
            </a:endParaRPr>
          </a:p>
          <a:p>
            <a:pPr lvl="1">
              <a:lnSpc>
                <a:spcPct val="80000"/>
              </a:lnSpc>
            </a:pPr>
            <a:r>
              <a:rPr lang="en-US" dirty="0" smtClean="0">
                <a:solidFill>
                  <a:srgbClr val="45454C"/>
                </a:solidFill>
              </a:rPr>
              <a:t>Extensions </a:t>
            </a:r>
            <a:r>
              <a:rPr lang="en-US" dirty="0">
                <a:solidFill>
                  <a:srgbClr val="45454C"/>
                </a:solidFill>
              </a:rPr>
              <a:t>may be requested </a:t>
            </a:r>
            <a:r>
              <a:rPr lang="en-US" dirty="0" smtClean="0">
                <a:solidFill>
                  <a:srgbClr val="45454C"/>
                </a:solidFill>
              </a:rPr>
              <a:t>to February 28</a:t>
            </a:r>
            <a:r>
              <a:rPr lang="en-US" baseline="30000" dirty="0" smtClean="0">
                <a:solidFill>
                  <a:srgbClr val="45454C"/>
                </a:solidFill>
              </a:rPr>
              <a:t>th</a:t>
            </a:r>
            <a:r>
              <a:rPr lang="en-US" dirty="0" smtClean="0">
                <a:solidFill>
                  <a:srgbClr val="45454C"/>
                </a:solidFill>
              </a:rPr>
              <a:t> through </a:t>
            </a:r>
            <a:r>
              <a:rPr lang="en-US" dirty="0">
                <a:solidFill>
                  <a:srgbClr val="45454C"/>
                </a:solidFill>
              </a:rPr>
              <a:t>the Office of the State </a:t>
            </a:r>
            <a:r>
              <a:rPr lang="en-US" dirty="0" smtClean="0">
                <a:solidFill>
                  <a:srgbClr val="45454C"/>
                </a:solidFill>
              </a:rPr>
              <a:t>Auditor</a:t>
            </a:r>
          </a:p>
          <a:p>
            <a:pPr lvl="1">
              <a:lnSpc>
                <a:spcPct val="80000"/>
              </a:lnSpc>
            </a:pPr>
            <a:endParaRPr lang="en-US" dirty="0" smtClean="0">
              <a:solidFill>
                <a:srgbClr val="45454C"/>
              </a:solidFill>
            </a:endParaRPr>
          </a:p>
          <a:p>
            <a:pPr>
              <a:lnSpc>
                <a:spcPct val="80000"/>
              </a:lnSpc>
            </a:pPr>
            <a:r>
              <a:rPr lang="en-US" dirty="0">
                <a:solidFill>
                  <a:srgbClr val="45454C"/>
                </a:solidFill>
              </a:rPr>
              <a:t>Charter School Audits</a:t>
            </a:r>
          </a:p>
          <a:p>
            <a:pPr lvl="1">
              <a:lnSpc>
                <a:spcPct val="80000"/>
              </a:lnSpc>
            </a:pPr>
            <a:r>
              <a:rPr lang="en-US" dirty="0" smtClean="0">
                <a:solidFill>
                  <a:srgbClr val="45454C"/>
                </a:solidFill>
              </a:rPr>
              <a:t>Each </a:t>
            </a:r>
            <a:r>
              <a:rPr lang="en-US" dirty="0">
                <a:solidFill>
                  <a:srgbClr val="45454C"/>
                </a:solidFill>
              </a:rPr>
              <a:t>charter school is required to provide </a:t>
            </a:r>
            <a:r>
              <a:rPr lang="en-US" dirty="0" smtClean="0">
                <a:solidFill>
                  <a:srgbClr val="45454C"/>
                </a:solidFill>
              </a:rPr>
              <a:t>a separate independent gov’t </a:t>
            </a:r>
            <a:r>
              <a:rPr lang="en-US" dirty="0">
                <a:solidFill>
                  <a:srgbClr val="45454C"/>
                </a:solidFill>
              </a:rPr>
              <a:t>audit</a:t>
            </a:r>
          </a:p>
          <a:p>
            <a:pPr lvl="1">
              <a:lnSpc>
                <a:spcPct val="80000"/>
              </a:lnSpc>
            </a:pPr>
            <a:r>
              <a:rPr lang="en-US" dirty="0" smtClean="0">
                <a:solidFill>
                  <a:srgbClr val="45454C"/>
                </a:solidFill>
              </a:rPr>
              <a:t>Authorizers </a:t>
            </a:r>
            <a:r>
              <a:rPr lang="en-US" dirty="0">
                <a:solidFill>
                  <a:srgbClr val="45454C"/>
                </a:solidFill>
              </a:rPr>
              <a:t>may require </a:t>
            </a:r>
            <a:r>
              <a:rPr lang="en-US" dirty="0" smtClean="0">
                <a:solidFill>
                  <a:srgbClr val="45454C"/>
                </a:solidFill>
              </a:rPr>
              <a:t>submission </a:t>
            </a:r>
            <a:r>
              <a:rPr lang="en-US" dirty="0">
                <a:solidFill>
                  <a:srgbClr val="45454C"/>
                </a:solidFill>
              </a:rPr>
              <a:t>earlier than November 30</a:t>
            </a:r>
            <a:r>
              <a:rPr lang="en-US" baseline="30000" dirty="0">
                <a:solidFill>
                  <a:srgbClr val="45454C"/>
                </a:solidFill>
              </a:rPr>
              <a:t>th</a:t>
            </a:r>
            <a:r>
              <a:rPr lang="en-US" dirty="0">
                <a:solidFill>
                  <a:srgbClr val="45454C"/>
                </a:solidFill>
              </a:rPr>
              <a:t> </a:t>
            </a:r>
          </a:p>
          <a:p>
            <a:pPr lvl="1">
              <a:lnSpc>
                <a:spcPct val="80000"/>
              </a:lnSpc>
            </a:pPr>
            <a:r>
              <a:rPr lang="en-US" dirty="0" smtClean="0">
                <a:solidFill>
                  <a:srgbClr val="45454C"/>
                </a:solidFill>
              </a:rPr>
              <a:t>Charter </a:t>
            </a:r>
            <a:r>
              <a:rPr lang="en-US" dirty="0">
                <a:solidFill>
                  <a:srgbClr val="45454C"/>
                </a:solidFill>
              </a:rPr>
              <a:t>schools are included </a:t>
            </a:r>
            <a:r>
              <a:rPr lang="en-US" dirty="0" smtClean="0">
                <a:solidFill>
                  <a:srgbClr val="45454C"/>
                </a:solidFill>
              </a:rPr>
              <a:t>as </a:t>
            </a:r>
            <a:r>
              <a:rPr lang="en-US" dirty="0">
                <a:solidFill>
                  <a:srgbClr val="45454C"/>
                </a:solidFill>
              </a:rPr>
              <a:t>a component </a:t>
            </a:r>
            <a:r>
              <a:rPr lang="en-US" dirty="0" smtClean="0">
                <a:solidFill>
                  <a:srgbClr val="45454C"/>
                </a:solidFill>
              </a:rPr>
              <a:t>unit of the district</a:t>
            </a:r>
            <a:endParaRPr lang="en-US" dirty="0">
              <a:solidFill>
                <a:srgbClr val="45454C"/>
              </a:solidFill>
            </a:endParaRPr>
          </a:p>
          <a:p>
            <a:pPr lvl="1">
              <a:lnSpc>
                <a:spcPct val="80000"/>
              </a:lnSpc>
            </a:pPr>
            <a:r>
              <a:rPr lang="en-US" dirty="0">
                <a:solidFill>
                  <a:srgbClr val="45454C"/>
                </a:solidFill>
              </a:rPr>
              <a:t>Charter school audits </a:t>
            </a:r>
            <a:r>
              <a:rPr lang="en-US" dirty="0" smtClean="0">
                <a:solidFill>
                  <a:srgbClr val="45454C"/>
                </a:solidFill>
              </a:rPr>
              <a:t>are submitted </a:t>
            </a:r>
            <a:r>
              <a:rPr lang="en-US" dirty="0">
                <a:solidFill>
                  <a:srgbClr val="45454C"/>
                </a:solidFill>
              </a:rPr>
              <a:t>to CDE with district’s audit</a:t>
            </a:r>
          </a:p>
          <a:p>
            <a:pPr lvl="1">
              <a:lnSpc>
                <a:spcPct val="80000"/>
              </a:lnSpc>
            </a:pPr>
            <a:endParaRPr lang="en-US" dirty="0">
              <a:solidFill>
                <a:srgbClr val="45454C"/>
              </a:solidFill>
            </a:endParaRPr>
          </a:p>
          <a:p>
            <a:pPr lvl="1">
              <a:lnSpc>
                <a:spcPct val="80000"/>
              </a:lnSpc>
            </a:pPr>
            <a:endParaRPr lang="en-US" dirty="0">
              <a:solidFill>
                <a:srgbClr val="45454C"/>
              </a:solidFill>
            </a:endParaRPr>
          </a:p>
          <a:p>
            <a:pPr marL="0" indent="0" algn="ctr">
              <a:lnSpc>
                <a:spcPct val="80000"/>
              </a:lnSpc>
              <a:buNone/>
            </a:pPr>
            <a:endParaRPr lang="en-US" sz="1500" spc="200" dirty="0">
              <a:solidFill>
                <a:srgbClr val="45454C"/>
              </a:solidFill>
              <a:latin typeface="Book Antiqua"/>
              <a:cs typeface="Book Antiqua"/>
            </a:endParaRPr>
          </a:p>
          <a:p>
            <a:pPr marL="45720" indent="0">
              <a:lnSpc>
                <a:spcPct val="80000"/>
              </a:lnSpc>
              <a:buNone/>
            </a:pPr>
            <a:endParaRPr lang="en-US" b="1" dirty="0">
              <a:solidFill>
                <a:srgbClr val="45454C"/>
              </a:solidFill>
            </a:endParaRPr>
          </a:p>
          <a:p>
            <a:pPr marL="0" indent="0" algn="ctr">
              <a:lnSpc>
                <a:spcPct val="80000"/>
              </a:lnSpc>
              <a:buNone/>
            </a:pPr>
            <a:endParaRPr lang="en-US" sz="3200" spc="200" dirty="0">
              <a:solidFill>
                <a:srgbClr val="45454C"/>
              </a:solidFill>
              <a:latin typeface="Book Antiqua"/>
              <a:ea typeface="+mj-ea"/>
              <a:cs typeface="Book Antiqua"/>
            </a:endParaRPr>
          </a:p>
        </p:txBody>
      </p:sp>
      <p:sp>
        <p:nvSpPr>
          <p:cNvPr id="2" name="Title 1"/>
          <p:cNvSpPr>
            <a:spLocks noGrp="1"/>
          </p:cNvSpPr>
          <p:nvPr>
            <p:ph type="title"/>
          </p:nvPr>
        </p:nvSpPr>
        <p:spPr>
          <a:ln>
            <a:noFill/>
          </a:ln>
        </p:spPr>
        <p:txBody>
          <a:bodyPr anchor="ctr"/>
          <a:lstStyle/>
          <a:p>
            <a:pPr fontAlgn="base">
              <a:spcAft>
                <a:spcPct val="0"/>
              </a:spcAft>
              <a:defRPr/>
            </a:pPr>
            <a:r>
              <a:rPr lang="en-US" dirty="0">
                <a:latin typeface="Museo Slab 500" pitchFamily="50" charset="0"/>
              </a:rPr>
              <a:t>Audit &amp; Financial December</a:t>
            </a:r>
            <a:endParaRPr lang="en-US" sz="3600" dirty="0">
              <a:latin typeface="Museo Slab 500" pitchFamily="50" charset="0"/>
            </a:endParaRPr>
          </a:p>
        </p:txBody>
      </p:sp>
    </p:spTree>
    <p:extLst>
      <p:ext uri="{BB962C8B-B14F-4D97-AF65-F5344CB8AC3E}">
        <p14:creationId xmlns:p14="http://schemas.microsoft.com/office/powerpoint/2010/main" val="815391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dirty="0" smtClean="0">
                <a:solidFill>
                  <a:srgbClr val="45454C"/>
                </a:solidFill>
              </a:rPr>
              <a:t>If audit is not </a:t>
            </a:r>
            <a:r>
              <a:rPr lang="en-US" dirty="0">
                <a:solidFill>
                  <a:srgbClr val="45454C"/>
                </a:solidFill>
              </a:rPr>
              <a:t>submitted timely:</a:t>
            </a:r>
          </a:p>
          <a:p>
            <a:pPr lvl="1">
              <a:lnSpc>
                <a:spcPct val="80000"/>
              </a:lnSpc>
            </a:pPr>
            <a:r>
              <a:rPr lang="en-US" dirty="0">
                <a:solidFill>
                  <a:srgbClr val="45454C"/>
                </a:solidFill>
              </a:rPr>
              <a:t>District may be in violation of the accreditation contract</a:t>
            </a:r>
          </a:p>
          <a:p>
            <a:pPr lvl="1">
              <a:lnSpc>
                <a:spcPct val="80000"/>
              </a:lnSpc>
            </a:pPr>
            <a:r>
              <a:rPr lang="en-US" dirty="0">
                <a:solidFill>
                  <a:srgbClr val="45454C"/>
                </a:solidFill>
              </a:rPr>
              <a:t>State Auditor may authorize withholding of property </a:t>
            </a:r>
            <a:r>
              <a:rPr lang="en-US" dirty="0" smtClean="0">
                <a:solidFill>
                  <a:srgbClr val="45454C"/>
                </a:solidFill>
              </a:rPr>
              <a:t>taxes</a:t>
            </a:r>
          </a:p>
          <a:p>
            <a:pPr lvl="1">
              <a:lnSpc>
                <a:spcPct val="80000"/>
              </a:lnSpc>
            </a:pPr>
            <a:r>
              <a:rPr lang="en-US" dirty="0" smtClean="0">
                <a:solidFill>
                  <a:srgbClr val="45454C"/>
                </a:solidFill>
              </a:rPr>
              <a:t>CDE may miss deadline for consolidated </a:t>
            </a:r>
            <a:r>
              <a:rPr lang="en-US" dirty="0">
                <a:solidFill>
                  <a:srgbClr val="45454C"/>
                </a:solidFill>
              </a:rPr>
              <a:t>financial </a:t>
            </a:r>
            <a:r>
              <a:rPr lang="en-US" dirty="0" smtClean="0">
                <a:solidFill>
                  <a:srgbClr val="45454C"/>
                </a:solidFill>
              </a:rPr>
              <a:t>data: </a:t>
            </a:r>
          </a:p>
          <a:p>
            <a:pPr lvl="2">
              <a:lnSpc>
                <a:spcPct val="80000"/>
              </a:lnSpc>
            </a:pPr>
            <a:r>
              <a:rPr lang="en-US" sz="1800" dirty="0">
                <a:solidFill>
                  <a:srgbClr val="45454C"/>
                </a:solidFill>
              </a:rPr>
              <a:t>Federal </a:t>
            </a:r>
            <a:r>
              <a:rPr lang="en-US" sz="1800" dirty="0" smtClean="0">
                <a:solidFill>
                  <a:srgbClr val="45454C"/>
                </a:solidFill>
              </a:rPr>
              <a:t>funds would be withheld </a:t>
            </a:r>
            <a:r>
              <a:rPr lang="en-US" sz="1800" dirty="0">
                <a:solidFill>
                  <a:srgbClr val="45454C"/>
                </a:solidFill>
              </a:rPr>
              <a:t>from the </a:t>
            </a:r>
            <a:r>
              <a:rPr lang="en-US" sz="1800" dirty="0" smtClean="0">
                <a:solidFill>
                  <a:srgbClr val="45454C"/>
                </a:solidFill>
              </a:rPr>
              <a:t>state and subsequently districts</a:t>
            </a:r>
            <a:endParaRPr lang="en-US" sz="1800" dirty="0">
              <a:solidFill>
                <a:srgbClr val="45454C"/>
              </a:solidFill>
            </a:endParaRPr>
          </a:p>
          <a:p>
            <a:pPr marL="388620" lvl="2" indent="-342900">
              <a:lnSpc>
                <a:spcPct val="80000"/>
              </a:lnSpc>
              <a:buClr>
                <a:schemeClr val="accent1"/>
              </a:buClr>
            </a:pPr>
            <a:endParaRPr lang="en-US" sz="2400" b="1" dirty="0" smtClean="0">
              <a:solidFill>
                <a:srgbClr val="45454C"/>
              </a:solidFill>
            </a:endParaRPr>
          </a:p>
          <a:p>
            <a:pPr marL="388620" lvl="2" indent="-342900">
              <a:lnSpc>
                <a:spcPct val="80000"/>
              </a:lnSpc>
              <a:buClr>
                <a:schemeClr val="accent1"/>
              </a:buClr>
            </a:pPr>
            <a:r>
              <a:rPr lang="en-US" sz="2400" b="1" dirty="0" smtClean="0">
                <a:solidFill>
                  <a:srgbClr val="45454C"/>
                </a:solidFill>
              </a:rPr>
              <a:t>Audit must match Financial December data submission </a:t>
            </a:r>
          </a:p>
          <a:p>
            <a:pPr lvl="1"/>
            <a:r>
              <a:rPr lang="en-US" dirty="0"/>
              <a:t>Optional Financial December Data Checklist</a:t>
            </a:r>
          </a:p>
          <a:p>
            <a:pPr lvl="2">
              <a:lnSpc>
                <a:spcPct val="80000"/>
              </a:lnSpc>
            </a:pPr>
            <a:endParaRPr lang="en-US" sz="1800" dirty="0" smtClean="0">
              <a:solidFill>
                <a:srgbClr val="45454C"/>
              </a:solidFill>
            </a:endParaRPr>
          </a:p>
          <a:p>
            <a:pPr>
              <a:lnSpc>
                <a:spcPct val="80000"/>
              </a:lnSpc>
            </a:pPr>
            <a:r>
              <a:rPr lang="en-US" dirty="0">
                <a:solidFill>
                  <a:srgbClr val="45454C"/>
                </a:solidFill>
              </a:rPr>
              <a:t>Additional Information:</a:t>
            </a:r>
          </a:p>
          <a:p>
            <a:pPr marL="365760" lvl="1" indent="0">
              <a:lnSpc>
                <a:spcPct val="80000"/>
              </a:lnSpc>
              <a:buNone/>
            </a:pPr>
            <a:r>
              <a:rPr lang="en-US" dirty="0" smtClean="0">
                <a:hlinkClick r:id="rId3"/>
              </a:rPr>
              <a:t>http</a:t>
            </a:r>
            <a:r>
              <a:rPr lang="en-US" dirty="0">
                <a:hlinkClick r:id="rId3"/>
              </a:rPr>
              <a:t>://www.cde.state.co.us/cdefinance/sfadministrate</a:t>
            </a:r>
            <a:endParaRPr lang="en-US" dirty="0"/>
          </a:p>
          <a:p>
            <a:pPr marL="365760" lvl="1" indent="0">
              <a:lnSpc>
                <a:spcPct val="80000"/>
              </a:lnSpc>
              <a:buNone/>
            </a:pPr>
            <a:r>
              <a:rPr lang="en-US" dirty="0" smtClean="0">
                <a:solidFill>
                  <a:schemeClr val="accent2">
                    <a:lumMod val="75000"/>
                  </a:schemeClr>
                </a:solidFill>
                <a:hlinkClick r:id="rId4"/>
              </a:rPr>
              <a:t>http</a:t>
            </a:r>
            <a:r>
              <a:rPr lang="en-US" dirty="0">
                <a:solidFill>
                  <a:schemeClr val="accent2">
                    <a:lumMod val="75000"/>
                  </a:schemeClr>
                </a:solidFill>
                <a:hlinkClick r:id="rId4"/>
              </a:rPr>
              <a:t>://www.cde.state.co.us/cdefinance/fpphandbook</a:t>
            </a:r>
            <a:endParaRPr lang="en-US" dirty="0">
              <a:solidFill>
                <a:schemeClr val="accent2">
                  <a:lumMod val="75000"/>
                </a:schemeClr>
              </a:solidFill>
            </a:endParaRPr>
          </a:p>
          <a:p>
            <a:pPr lvl="2">
              <a:lnSpc>
                <a:spcPct val="80000"/>
              </a:lnSpc>
            </a:pPr>
            <a:endParaRPr lang="en-US" sz="1800" dirty="0">
              <a:solidFill>
                <a:srgbClr val="45454C"/>
              </a:solidFill>
            </a:endParaRPr>
          </a:p>
          <a:p>
            <a:pPr marL="285750" lvl="1" indent="-457200" algn="just">
              <a:lnSpc>
                <a:spcPct val="80000"/>
              </a:lnSpc>
              <a:buNone/>
            </a:pPr>
            <a:endParaRPr lang="en-US" sz="3600" dirty="0">
              <a:solidFill>
                <a:srgbClr val="45454C"/>
              </a:solidFill>
            </a:endParaRPr>
          </a:p>
        </p:txBody>
      </p:sp>
      <p:sp>
        <p:nvSpPr>
          <p:cNvPr id="5" name="Title 1"/>
          <p:cNvSpPr>
            <a:spLocks noGrp="1"/>
          </p:cNvSpPr>
          <p:nvPr>
            <p:ph type="title"/>
          </p:nvPr>
        </p:nvSpPr>
        <p:spPr>
          <a:ln>
            <a:noFill/>
          </a:ln>
        </p:spPr>
        <p:txBody>
          <a:bodyPr anchor="ctr"/>
          <a:lstStyle/>
          <a:p>
            <a:pPr eaLnBrk="1" fontAlgn="base" hangingPunct="1">
              <a:spcAft>
                <a:spcPct val="0"/>
              </a:spcAft>
              <a:defRPr/>
            </a:pPr>
            <a:r>
              <a:rPr lang="en-US" sz="3600" dirty="0" smtClean="0">
                <a:latin typeface="Museo Slab 500" pitchFamily="50" charset="0"/>
              </a:rPr>
              <a:t>Audit &amp; Financial December</a:t>
            </a:r>
            <a:endParaRPr lang="en-US" sz="3600" dirty="0">
              <a:latin typeface="Museo Slab 500" pitchFamily="50" charset="0"/>
            </a:endParaRPr>
          </a:p>
        </p:txBody>
      </p:sp>
    </p:spTree>
    <p:extLst>
      <p:ext uri="{BB962C8B-B14F-4D97-AF65-F5344CB8AC3E}">
        <p14:creationId xmlns:p14="http://schemas.microsoft.com/office/powerpoint/2010/main" val="344221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Do not </a:t>
            </a:r>
            <a:r>
              <a:rPr lang="en-US" dirty="0" err="1" smtClean="0"/>
              <a:t>buget</a:t>
            </a:r>
            <a:r>
              <a:rPr lang="en-US" dirty="0" smtClean="0"/>
              <a:t> a deficit</a:t>
            </a:r>
          </a:p>
          <a:p>
            <a:r>
              <a:rPr lang="en-US" dirty="0" smtClean="0"/>
              <a:t>Submit proposed </a:t>
            </a:r>
            <a:r>
              <a:rPr lang="en-US" dirty="0"/>
              <a:t>budget to BOE by June </a:t>
            </a:r>
            <a:r>
              <a:rPr lang="en-US" dirty="0" smtClean="0"/>
              <a:t>1</a:t>
            </a:r>
            <a:endParaRPr lang="en-US" dirty="0"/>
          </a:p>
          <a:p>
            <a:r>
              <a:rPr lang="en-US" dirty="0" smtClean="0"/>
              <a:t>Adopt final budget </a:t>
            </a:r>
            <a:r>
              <a:rPr lang="en-US" dirty="0"/>
              <a:t>and appropriation </a:t>
            </a:r>
            <a:r>
              <a:rPr lang="en-US" dirty="0" smtClean="0"/>
              <a:t>resolution by </a:t>
            </a:r>
            <a:r>
              <a:rPr lang="en-US" dirty="0"/>
              <a:t>June </a:t>
            </a:r>
            <a:r>
              <a:rPr lang="en-US" dirty="0" smtClean="0"/>
              <a:t>30</a:t>
            </a:r>
          </a:p>
          <a:p>
            <a:r>
              <a:rPr lang="en-US" dirty="0" smtClean="0">
                <a:solidFill>
                  <a:srgbClr val="45454C"/>
                </a:solidFill>
              </a:rPr>
              <a:t>Resolution needed to use beginning </a:t>
            </a:r>
            <a:r>
              <a:rPr lang="en-US" dirty="0">
                <a:solidFill>
                  <a:srgbClr val="45454C"/>
                </a:solidFill>
              </a:rPr>
              <a:t>fund </a:t>
            </a:r>
            <a:r>
              <a:rPr lang="en-US" dirty="0" smtClean="0">
                <a:solidFill>
                  <a:srgbClr val="45454C"/>
                </a:solidFill>
              </a:rPr>
              <a:t>balance</a:t>
            </a:r>
            <a:endParaRPr lang="en-US" dirty="0"/>
          </a:p>
          <a:p>
            <a:r>
              <a:rPr lang="en-US" dirty="0" smtClean="0"/>
              <a:t>Review </a:t>
            </a:r>
            <a:r>
              <a:rPr lang="en-US" dirty="0"/>
              <a:t>and change </a:t>
            </a:r>
            <a:r>
              <a:rPr lang="en-US" dirty="0" smtClean="0"/>
              <a:t>budget </a:t>
            </a:r>
            <a:r>
              <a:rPr lang="en-US" dirty="0"/>
              <a:t>any time </a:t>
            </a:r>
            <a:r>
              <a:rPr lang="en-US" dirty="0" smtClean="0"/>
              <a:t>prior </a:t>
            </a:r>
            <a:r>
              <a:rPr lang="en-US" dirty="0"/>
              <a:t>to January </a:t>
            </a:r>
            <a:r>
              <a:rPr lang="en-US" dirty="0" smtClean="0"/>
              <a:t>31</a:t>
            </a:r>
            <a:endParaRPr lang="en-US" dirty="0"/>
          </a:p>
          <a:p>
            <a:r>
              <a:rPr lang="en-US" dirty="0"/>
              <a:t>After January </a:t>
            </a:r>
            <a:r>
              <a:rPr lang="en-US" dirty="0" smtClean="0"/>
              <a:t>31, adopt </a:t>
            </a:r>
            <a:r>
              <a:rPr lang="en-US" dirty="0"/>
              <a:t>supplemental </a:t>
            </a:r>
            <a:r>
              <a:rPr lang="en-US" dirty="0" smtClean="0"/>
              <a:t>appropriation to spend additional funds</a:t>
            </a:r>
            <a:endParaRPr lang="en-US" dirty="0"/>
          </a:p>
          <a:p>
            <a:pPr>
              <a:lnSpc>
                <a:spcPct val="150000"/>
              </a:lnSpc>
              <a:spcBef>
                <a:spcPts val="0"/>
              </a:spcBef>
            </a:pPr>
            <a:r>
              <a:rPr lang="en-US" dirty="0" smtClean="0"/>
              <a:t>Additional </a:t>
            </a:r>
            <a:r>
              <a:rPr lang="en-US" dirty="0"/>
              <a:t>Information :</a:t>
            </a:r>
          </a:p>
          <a:p>
            <a:pPr marL="365760" lvl="1" indent="0">
              <a:lnSpc>
                <a:spcPct val="150000"/>
              </a:lnSpc>
              <a:spcBef>
                <a:spcPts val="0"/>
              </a:spcBef>
              <a:buNone/>
            </a:pPr>
            <a:r>
              <a:rPr lang="en-US" dirty="0">
                <a:hlinkClick r:id="rId3"/>
              </a:rPr>
              <a:t>www.cde.state.co.us/cdefinance/sfbudgettraining</a:t>
            </a:r>
            <a:endParaRPr lang="en-US" dirty="0"/>
          </a:p>
          <a:p>
            <a:pPr algn="just">
              <a:buNone/>
            </a:pPr>
            <a:endParaRPr lang="en-US" sz="800" dirty="0" smtClean="0">
              <a:solidFill>
                <a:srgbClr val="45454C"/>
              </a:solidFill>
            </a:endParaRPr>
          </a:p>
          <a:p>
            <a:pPr lvl="1" algn="just">
              <a:lnSpc>
                <a:spcPct val="80000"/>
              </a:lnSpc>
              <a:buFontTx/>
              <a:buNone/>
            </a:pPr>
            <a:endParaRPr lang="en-US" sz="2600" dirty="0" smtClean="0">
              <a:solidFill>
                <a:srgbClr val="45454C"/>
              </a:solidFill>
            </a:endParaRPr>
          </a:p>
          <a:p>
            <a:pPr algn="just" eaLnBrk="1" hangingPunct="1">
              <a:buFontTx/>
              <a:buNone/>
            </a:pPr>
            <a:endParaRPr lang="en-US" dirty="0" smtClean="0">
              <a:solidFill>
                <a:srgbClr val="45454C"/>
              </a:solidFill>
            </a:endParaRPr>
          </a:p>
        </p:txBody>
      </p:sp>
      <p:sp>
        <p:nvSpPr>
          <p:cNvPr id="2" name="Title 1"/>
          <p:cNvSpPr>
            <a:spLocks noGrp="1"/>
          </p:cNvSpPr>
          <p:nvPr>
            <p:ph type="title"/>
          </p:nvPr>
        </p:nvSpPr>
        <p:spPr>
          <a:ln>
            <a:noFill/>
          </a:ln>
        </p:spPr>
        <p:txBody>
          <a:bodyPr/>
          <a:lstStyle/>
          <a:p>
            <a:pPr>
              <a:defRPr/>
            </a:pPr>
            <a:r>
              <a:rPr lang="en-US" dirty="0"/>
              <a:t>Budget &amp;</a:t>
            </a:r>
            <a:r>
              <a:rPr lang="en-US" dirty="0" smtClean="0"/>
              <a:t> </a:t>
            </a:r>
            <a:r>
              <a:rPr lang="en-US" dirty="0"/>
              <a:t>Appropriation</a:t>
            </a:r>
            <a:endParaRPr lang="en-US" sz="3600" dirty="0">
              <a:latin typeface="+mj-lt"/>
            </a:endParaRPr>
          </a:p>
        </p:txBody>
      </p:sp>
    </p:spTree>
    <p:extLst>
      <p:ext uri="{BB962C8B-B14F-4D97-AF65-F5344CB8AC3E}">
        <p14:creationId xmlns:p14="http://schemas.microsoft.com/office/powerpoint/2010/main" val="2906832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2014-15 reporting requirement per HB14-1292– additional local property tax revenue – mill levy overrides</a:t>
            </a:r>
          </a:p>
          <a:p>
            <a:pPr lvl="1"/>
            <a:r>
              <a:rPr lang="en-US" dirty="0" smtClean="0"/>
              <a:t>How much is distributed to schools of the district</a:t>
            </a:r>
          </a:p>
          <a:p>
            <a:r>
              <a:rPr lang="en-US" dirty="0" smtClean="0"/>
              <a:t>Department will compile the report</a:t>
            </a:r>
          </a:p>
          <a:p>
            <a:r>
              <a:rPr lang="en-US" dirty="0" smtClean="0"/>
              <a:t>Districts and charter schools review report prior to publication</a:t>
            </a:r>
          </a:p>
          <a:p>
            <a:r>
              <a:rPr lang="en-US" dirty="0" smtClean="0"/>
              <a:t>District or charter school may request an addendum</a:t>
            </a:r>
          </a:p>
          <a:p>
            <a:pPr lvl="1"/>
            <a:r>
              <a:rPr lang="en-US" dirty="0" smtClean="0"/>
              <a:t>Overall distribution by district to charter schools</a:t>
            </a:r>
          </a:p>
          <a:p>
            <a:pPr lvl="2"/>
            <a:r>
              <a:rPr lang="en-US" dirty="0" smtClean="0"/>
              <a:t>Capital construction and facilities</a:t>
            </a:r>
          </a:p>
          <a:p>
            <a:pPr lvl="2"/>
            <a:r>
              <a:rPr lang="en-US" dirty="0" smtClean="0"/>
              <a:t>Funding for technology</a:t>
            </a:r>
          </a:p>
          <a:p>
            <a:pPr lvl="2"/>
            <a:r>
              <a:rPr lang="en-US" dirty="0" smtClean="0"/>
              <a:t>Other funding</a:t>
            </a:r>
          </a:p>
        </p:txBody>
      </p:sp>
      <p:sp>
        <p:nvSpPr>
          <p:cNvPr id="3" name="Title 2"/>
          <p:cNvSpPr>
            <a:spLocks noGrp="1"/>
          </p:cNvSpPr>
          <p:nvPr>
            <p:ph type="title"/>
          </p:nvPr>
        </p:nvSpPr>
        <p:spPr/>
        <p:txBody>
          <a:bodyPr/>
          <a:lstStyle/>
          <a:p>
            <a:r>
              <a:rPr lang="en-US" dirty="0" smtClean="0"/>
              <a:t>Financial Transparency</a:t>
            </a:r>
            <a:br>
              <a:rPr lang="en-US" dirty="0" smtClean="0"/>
            </a:br>
            <a:r>
              <a:rPr lang="en-US" dirty="0" smtClean="0"/>
              <a:t>New Reporting Requirement</a:t>
            </a:r>
            <a:endParaRPr lang="en-US" dirty="0"/>
          </a:p>
        </p:txBody>
      </p:sp>
    </p:spTree>
    <p:extLst>
      <p:ext uri="{BB962C8B-B14F-4D97-AF65-F5344CB8AC3E}">
        <p14:creationId xmlns:p14="http://schemas.microsoft.com/office/powerpoint/2010/main" val="183233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Report required information through Fund 90 – informational items</a:t>
            </a:r>
          </a:p>
          <a:p>
            <a:r>
              <a:rPr lang="en-US" sz="1800" dirty="0" smtClean="0"/>
              <a:t>Total </a:t>
            </a:r>
            <a:r>
              <a:rPr lang="en-US" sz="1800" dirty="0"/>
              <a:t>Amount Authorized – Voter Approved </a:t>
            </a:r>
            <a:r>
              <a:rPr lang="en-US" sz="1800" dirty="0" smtClean="0"/>
              <a:t>Overrides</a:t>
            </a:r>
          </a:p>
          <a:p>
            <a:pPr lvl="1"/>
            <a:r>
              <a:rPr lang="en-US" sz="1600" dirty="0" smtClean="0"/>
              <a:t>The total amount that was authorized through elections</a:t>
            </a:r>
            <a:endParaRPr lang="en-US" sz="1600" dirty="0"/>
          </a:p>
          <a:p>
            <a:r>
              <a:rPr lang="en-US" sz="1800" dirty="0" smtClean="0"/>
              <a:t>Total </a:t>
            </a:r>
            <a:r>
              <a:rPr lang="en-US" sz="1800" dirty="0"/>
              <a:t>Amount Collected – Voter Approved </a:t>
            </a:r>
            <a:r>
              <a:rPr lang="en-US" sz="1800" dirty="0" smtClean="0"/>
              <a:t>Overrides</a:t>
            </a:r>
          </a:p>
          <a:p>
            <a:pPr lvl="1"/>
            <a:r>
              <a:rPr lang="en-US" sz="1600" dirty="0" smtClean="0"/>
              <a:t>The total amount that was actually collected by the district for overrides (this might be different than the authorized amount)</a:t>
            </a:r>
            <a:endParaRPr lang="en-US" sz="1600" dirty="0"/>
          </a:p>
          <a:p>
            <a:r>
              <a:rPr lang="en-US" sz="1800" dirty="0" smtClean="0"/>
              <a:t>Amount </a:t>
            </a:r>
            <a:r>
              <a:rPr lang="en-US" sz="1800" dirty="0"/>
              <a:t>Distributed to Charter Schools – Voter Approved </a:t>
            </a:r>
            <a:r>
              <a:rPr lang="en-US" sz="1800" dirty="0" smtClean="0"/>
              <a:t>Overrides</a:t>
            </a:r>
          </a:p>
          <a:p>
            <a:pPr lvl="1"/>
            <a:r>
              <a:rPr lang="en-US" sz="1600" dirty="0" smtClean="0"/>
              <a:t>Does your district pass along override funding directly to charter schools?</a:t>
            </a:r>
            <a:endParaRPr lang="en-US" sz="1600" dirty="0"/>
          </a:p>
          <a:p>
            <a:r>
              <a:rPr lang="en-US" sz="1800" dirty="0" smtClean="0"/>
              <a:t>Amount </a:t>
            </a:r>
            <a:r>
              <a:rPr lang="en-US" sz="1800" dirty="0"/>
              <a:t>Distributed to Non-Charter Schools – Voter Approved </a:t>
            </a:r>
            <a:r>
              <a:rPr lang="en-US" sz="1800" dirty="0" smtClean="0"/>
              <a:t>Overrides</a:t>
            </a:r>
          </a:p>
          <a:p>
            <a:pPr lvl="1"/>
            <a:r>
              <a:rPr lang="en-US" sz="1600" dirty="0" smtClean="0"/>
              <a:t>Does your district pass along override funding directly to district schools?  </a:t>
            </a:r>
            <a:endParaRPr lang="en-US" sz="1600" dirty="0"/>
          </a:p>
          <a:p>
            <a:r>
              <a:rPr lang="en-US" sz="1800" dirty="0" smtClean="0"/>
              <a:t>Amount </a:t>
            </a:r>
            <a:r>
              <a:rPr lang="en-US" sz="1800" dirty="0"/>
              <a:t>Retained by District – Voter Approved </a:t>
            </a:r>
            <a:r>
              <a:rPr lang="en-US" sz="1800" dirty="0" smtClean="0"/>
              <a:t>Overrides</a:t>
            </a:r>
          </a:p>
          <a:p>
            <a:pPr lvl="1"/>
            <a:r>
              <a:rPr lang="en-US" sz="1600" dirty="0" smtClean="0"/>
              <a:t>Any amounts that are not directly passed along to the schools within the district.</a:t>
            </a:r>
            <a:endParaRPr lang="en-US" sz="1600" dirty="0"/>
          </a:p>
          <a:p>
            <a:pPr marL="365760" lvl="1" indent="0">
              <a:buNone/>
            </a:pPr>
            <a:endParaRPr lang="en-US" dirty="0"/>
          </a:p>
        </p:txBody>
      </p:sp>
      <p:sp>
        <p:nvSpPr>
          <p:cNvPr id="3" name="Title 2"/>
          <p:cNvSpPr>
            <a:spLocks noGrp="1"/>
          </p:cNvSpPr>
          <p:nvPr>
            <p:ph type="title"/>
          </p:nvPr>
        </p:nvSpPr>
        <p:spPr/>
        <p:txBody>
          <a:bodyPr/>
          <a:lstStyle/>
          <a:p>
            <a:r>
              <a:rPr lang="en-US" dirty="0" smtClean="0"/>
              <a:t>Financial Transparency</a:t>
            </a:r>
            <a:br>
              <a:rPr lang="en-US" dirty="0" smtClean="0"/>
            </a:br>
            <a:r>
              <a:rPr lang="en-US" dirty="0" smtClean="0"/>
              <a:t> </a:t>
            </a:r>
            <a:r>
              <a:rPr lang="en-US" dirty="0"/>
              <a:t>New Reporting Requirement</a:t>
            </a:r>
          </a:p>
        </p:txBody>
      </p:sp>
    </p:spTree>
    <p:extLst>
      <p:ext uri="{BB962C8B-B14F-4D97-AF65-F5344CB8AC3E}">
        <p14:creationId xmlns:p14="http://schemas.microsoft.com/office/powerpoint/2010/main" val="26454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87350" indent="-342900">
              <a:defRPr/>
            </a:pPr>
            <a:r>
              <a:rPr lang="en-US" sz="2000" dirty="0" smtClean="0">
                <a:solidFill>
                  <a:schemeClr val="accent1">
                    <a:lumMod val="50000"/>
                  </a:schemeClr>
                </a:solidFill>
              </a:rPr>
              <a:t>The financial transparency icon or the words “Financial Transparency” must be clearly visible on homepages and must </a:t>
            </a:r>
            <a:r>
              <a:rPr lang="en-US" sz="2000" dirty="0">
                <a:solidFill>
                  <a:schemeClr val="accent1">
                    <a:lumMod val="50000"/>
                  </a:schemeClr>
                </a:solidFill>
              </a:rPr>
              <a:t>link to </a:t>
            </a:r>
            <a:r>
              <a:rPr lang="en-US" sz="2000" dirty="0" smtClean="0">
                <a:solidFill>
                  <a:schemeClr val="accent1">
                    <a:lumMod val="50000"/>
                  </a:schemeClr>
                </a:solidFill>
              </a:rPr>
              <a:t>Financial </a:t>
            </a:r>
            <a:r>
              <a:rPr lang="en-US" sz="2000" dirty="0">
                <a:solidFill>
                  <a:schemeClr val="accent1">
                    <a:lumMod val="50000"/>
                  </a:schemeClr>
                </a:solidFill>
              </a:rPr>
              <a:t>Transparency </a:t>
            </a:r>
            <a:r>
              <a:rPr lang="en-US" sz="2000" dirty="0" smtClean="0">
                <a:solidFill>
                  <a:schemeClr val="accent1">
                    <a:lumMod val="50000"/>
                  </a:schemeClr>
                </a:solidFill>
              </a:rPr>
              <a:t>webpage </a:t>
            </a:r>
          </a:p>
          <a:p>
            <a:pPr marL="387350" indent="-342900">
              <a:defRPr/>
            </a:pPr>
            <a:r>
              <a:rPr lang="en-US" sz="2000" dirty="0" smtClean="0">
                <a:solidFill>
                  <a:schemeClr val="accent1">
                    <a:lumMod val="50000"/>
                  </a:schemeClr>
                </a:solidFill>
              </a:rPr>
              <a:t>Financial Transparency webpages must follow </a:t>
            </a:r>
            <a:r>
              <a:rPr lang="en-US" sz="2000" dirty="0">
                <a:solidFill>
                  <a:schemeClr val="accent1">
                    <a:lumMod val="50000"/>
                  </a:schemeClr>
                </a:solidFill>
              </a:rPr>
              <a:t>the </a:t>
            </a:r>
            <a:r>
              <a:rPr lang="en-US" sz="2000" dirty="0" smtClean="0">
                <a:solidFill>
                  <a:schemeClr val="accent1">
                    <a:lumMod val="50000"/>
                  </a:schemeClr>
                </a:solidFill>
              </a:rPr>
              <a:t>standard webpage templates for 2015, 2016, and 2017</a:t>
            </a:r>
            <a:endParaRPr lang="en-US" sz="2000" dirty="0">
              <a:solidFill>
                <a:schemeClr val="accent1">
                  <a:lumMod val="50000"/>
                </a:schemeClr>
              </a:solidFill>
            </a:endParaRPr>
          </a:p>
          <a:p>
            <a:pPr marL="387350" lvl="5" indent="-342900">
              <a:buSzPct val="110000"/>
              <a:buFont typeface="Wingdings" charset="2"/>
              <a:buChar char="§"/>
              <a:defRPr/>
            </a:pPr>
            <a:r>
              <a:rPr lang="en-US" sz="2000" b="1" dirty="0" smtClean="0">
                <a:solidFill>
                  <a:schemeClr val="accent1">
                    <a:lumMod val="50000"/>
                  </a:schemeClr>
                </a:solidFill>
              </a:rPr>
              <a:t>FPP recommends no change regarding </a:t>
            </a:r>
            <a:r>
              <a:rPr lang="en-US" sz="2000" b="1" dirty="0">
                <a:solidFill>
                  <a:schemeClr val="accent1">
                    <a:lumMod val="50000"/>
                  </a:schemeClr>
                </a:solidFill>
              </a:rPr>
              <a:t>the reporting of </a:t>
            </a:r>
            <a:r>
              <a:rPr lang="en-US" sz="2000" b="1" dirty="0" smtClean="0">
                <a:solidFill>
                  <a:schemeClr val="accent1">
                    <a:lumMod val="50000"/>
                  </a:schemeClr>
                </a:solidFill>
              </a:rPr>
              <a:t>revenues </a:t>
            </a:r>
          </a:p>
          <a:p>
            <a:pPr marL="387350" lvl="5" indent="-342900">
              <a:buSzPct val="110000"/>
              <a:buFont typeface="Wingdings" charset="2"/>
              <a:buChar char="§"/>
              <a:defRPr/>
            </a:pPr>
            <a:r>
              <a:rPr lang="en-US" sz="2000" b="1" dirty="0" smtClean="0">
                <a:solidFill>
                  <a:schemeClr val="accent1">
                    <a:lumMod val="50000"/>
                  </a:schemeClr>
                </a:solidFill>
              </a:rPr>
              <a:t>Vendor developed website for comparison of school level  financial data: </a:t>
            </a:r>
          </a:p>
          <a:p>
            <a:pPr marL="661670" lvl="6" indent="-342900">
              <a:buSzPct val="110000"/>
              <a:buFont typeface="Wingdings" charset="2"/>
              <a:buChar char="§"/>
              <a:defRPr/>
            </a:pPr>
            <a:r>
              <a:rPr lang="en-US" sz="2000" b="1" dirty="0" smtClean="0">
                <a:solidFill>
                  <a:schemeClr val="accent1">
                    <a:lumMod val="50000"/>
                  </a:schemeClr>
                </a:solidFill>
              </a:rPr>
              <a:t>Beginning with FY2015-16 data</a:t>
            </a:r>
          </a:p>
          <a:p>
            <a:pPr marL="661670" lvl="6" indent="-342900">
              <a:buSzPct val="110000"/>
              <a:buFont typeface="Wingdings" charset="2"/>
              <a:buChar char="§"/>
              <a:defRPr/>
            </a:pPr>
            <a:r>
              <a:rPr lang="en-US" sz="2000" b="1" dirty="0" smtClean="0">
                <a:solidFill>
                  <a:schemeClr val="accent1">
                    <a:lumMod val="50000"/>
                  </a:schemeClr>
                </a:solidFill>
              </a:rPr>
              <a:t>Posted on financial transparency webpages in Spring of 2017</a:t>
            </a:r>
          </a:p>
          <a:p>
            <a:pPr marL="661670" lvl="6" indent="-342900">
              <a:buSzPct val="110000"/>
              <a:buFont typeface="Wingdings" charset="2"/>
              <a:buChar char="§"/>
              <a:defRPr/>
            </a:pPr>
            <a:r>
              <a:rPr lang="en-US" sz="2000" b="1" dirty="0" smtClean="0">
                <a:solidFill>
                  <a:schemeClr val="accent1">
                    <a:lumMod val="50000"/>
                  </a:schemeClr>
                </a:solidFill>
              </a:rPr>
              <a:t>Website live July 1, 2017</a:t>
            </a:r>
            <a:endParaRPr lang="en-US" sz="2000" b="1" dirty="0">
              <a:solidFill>
                <a:schemeClr val="accent1">
                  <a:lumMod val="50000"/>
                </a:schemeClr>
              </a:solidFill>
            </a:endParaRPr>
          </a:p>
          <a:p>
            <a:pPr marL="387350" indent="-342900">
              <a:defRPr/>
            </a:pPr>
            <a:r>
              <a:rPr lang="en-US" sz="2000" dirty="0" smtClean="0">
                <a:solidFill>
                  <a:schemeClr val="accent1">
                    <a:lumMod val="50000"/>
                  </a:schemeClr>
                </a:solidFill>
              </a:rPr>
              <a:t>Additional </a:t>
            </a:r>
            <a:r>
              <a:rPr lang="en-US" sz="2000" dirty="0">
                <a:solidFill>
                  <a:schemeClr val="accent1">
                    <a:lumMod val="50000"/>
                  </a:schemeClr>
                </a:solidFill>
              </a:rPr>
              <a:t>Information: </a:t>
            </a:r>
          </a:p>
          <a:p>
            <a:pPr marL="318770" lvl="1" indent="0">
              <a:buNone/>
              <a:defRPr/>
            </a:pPr>
            <a:r>
              <a:rPr lang="en-US" sz="1800" dirty="0">
                <a:solidFill>
                  <a:schemeClr val="accent1">
                    <a:lumMod val="50000"/>
                  </a:schemeClr>
                </a:solidFill>
                <a:hlinkClick r:id="rId3"/>
              </a:rPr>
              <a:t>http://www.cde.state.co.us/cdefinance/sfFinancialTransparency</a:t>
            </a:r>
            <a:endParaRPr lang="en-US" sz="1800" dirty="0">
              <a:solidFill>
                <a:schemeClr val="accent1">
                  <a:lumMod val="50000"/>
                </a:schemeClr>
              </a:solidFill>
            </a:endParaRPr>
          </a:p>
          <a:p>
            <a:pPr marL="318770" lvl="1" indent="0">
              <a:buNone/>
              <a:defRPr/>
            </a:pPr>
            <a:r>
              <a:rPr lang="en-US" sz="1800" dirty="0">
                <a:solidFill>
                  <a:schemeClr val="accent1">
                    <a:lumMod val="50000"/>
                  </a:schemeClr>
                </a:solidFill>
                <a:hlinkClick r:id="rId4"/>
              </a:rPr>
              <a:t>http://www.cde.state.co.us/cdefinance/financialtransparencyguide</a:t>
            </a:r>
            <a:endParaRPr lang="en-US" sz="1800" dirty="0">
              <a:solidFill>
                <a:schemeClr val="accent1">
                  <a:lumMod val="50000"/>
                </a:schemeClr>
              </a:solidFill>
            </a:endParaRPr>
          </a:p>
          <a:p>
            <a:pPr marL="1096010" lvl="5" indent="0">
              <a:buNone/>
              <a:defRPr/>
            </a:pPr>
            <a:endParaRPr lang="en-US" sz="2000" u="sng" dirty="0">
              <a:solidFill>
                <a:schemeClr val="accent1">
                  <a:lumMod val="50000"/>
                </a:schemeClr>
              </a:solidFill>
            </a:endParaRPr>
          </a:p>
          <a:p>
            <a:pPr marL="1096010" lvl="5"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Museo Slab 500" pitchFamily="50" charset="0"/>
              </a:rPr>
              <a:t>Financial Transparency:</a:t>
            </a:r>
            <a:br>
              <a:rPr lang="en-US" dirty="0" smtClean="0">
                <a:latin typeface="Museo Slab 500" pitchFamily="50" charset="0"/>
              </a:rPr>
            </a:br>
            <a:r>
              <a:rPr lang="en-US" dirty="0" smtClean="0">
                <a:latin typeface="Museo Slab 500" pitchFamily="50" charset="0"/>
              </a:rPr>
              <a:t> HB 14-1292 and HB15-1321</a:t>
            </a:r>
            <a:endParaRPr lang="en-US" dirty="0">
              <a:latin typeface="Museo Slab 500" pitchFamily="50" charset="0"/>
            </a:endParaRPr>
          </a:p>
        </p:txBody>
      </p:sp>
      <p:pic>
        <p:nvPicPr>
          <p:cNvPr id="5" name="Picture 4" descr="Financial Transparency icons-2b.JPG"/>
          <p:cNvPicPr/>
          <p:nvPr/>
        </p:nvPicPr>
        <p:blipFill>
          <a:blip r:embed="rId5"/>
          <a:stretch>
            <a:fillRect/>
          </a:stretch>
        </p:blipFill>
        <p:spPr>
          <a:xfrm>
            <a:off x="8088376" y="2031702"/>
            <a:ext cx="641968" cy="710103"/>
          </a:xfrm>
          <a:prstGeom prst="rect">
            <a:avLst/>
          </a:prstGeom>
          <a:ln w="38100">
            <a:solidFill>
              <a:schemeClr val="tx1"/>
            </a:solidFill>
          </a:ln>
        </p:spPr>
      </p:pic>
    </p:spTree>
    <p:extLst>
      <p:ext uri="{BB962C8B-B14F-4D97-AF65-F5344CB8AC3E}">
        <p14:creationId xmlns:p14="http://schemas.microsoft.com/office/powerpoint/2010/main" val="2645924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3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4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21468</TotalTime>
  <Words>2031</Words>
  <Application>Microsoft Office PowerPoint</Application>
  <PresentationFormat>On-screen Show (4:3)</PresentationFormat>
  <Paragraphs>379</Paragraphs>
  <Slides>25</Slides>
  <Notes>18</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CDE THEME</vt:lpstr>
      <vt:lpstr>1_CDE THEME</vt:lpstr>
      <vt:lpstr>2_CDE THEME</vt:lpstr>
      <vt:lpstr>3_CDE THEME</vt:lpstr>
      <vt:lpstr>4_CDE THEME</vt:lpstr>
      <vt:lpstr>School Finance New Superintendents</vt:lpstr>
      <vt:lpstr>Agenda</vt:lpstr>
      <vt:lpstr>Accreditation</vt:lpstr>
      <vt:lpstr>Audit &amp; Financial December</vt:lpstr>
      <vt:lpstr>Audit &amp; Financial December</vt:lpstr>
      <vt:lpstr>Budget &amp; Appropriation</vt:lpstr>
      <vt:lpstr>Financial Transparency New Reporting Requirement</vt:lpstr>
      <vt:lpstr>Financial Transparency  New Reporting Requirement</vt:lpstr>
      <vt:lpstr>Financial Transparency:  HB 14-1292 and HB15-1321</vt:lpstr>
      <vt:lpstr>PowerPoint Presentation</vt:lpstr>
      <vt:lpstr>PowerPoint Presentation</vt:lpstr>
      <vt:lpstr>PowerPoint Presentation</vt:lpstr>
      <vt:lpstr>Total Program Funding Formula</vt:lpstr>
      <vt:lpstr>Base Per Pupil Funding</vt:lpstr>
      <vt:lpstr>Assumptions FY2015-16 Final Budget</vt:lpstr>
      <vt:lpstr>PowerPoint Presentation</vt:lpstr>
      <vt:lpstr>State of Colorado Average Per Pupil Funding</vt:lpstr>
      <vt:lpstr>2016 Legislative Session</vt:lpstr>
      <vt:lpstr>BEST Program</vt:lpstr>
      <vt:lpstr>BEST Program</vt:lpstr>
      <vt:lpstr>Office of School Nutrition</vt:lpstr>
      <vt:lpstr>Office of Grants Fiscal</vt:lpstr>
      <vt:lpstr>Field Analyst Support Team Audits</vt:lpstr>
      <vt:lpstr>School Transportation Unit</vt:lpstr>
      <vt:lpstr>Primary Contacts</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SCHOOL FINANCE</dc:title>
  <dc:creator>herrmann_v</dc:creator>
  <cp:lastModifiedBy>Reynolds, Paul</cp:lastModifiedBy>
  <cp:revision>881</cp:revision>
  <cp:lastPrinted>2015-09-03T23:36:55Z</cp:lastPrinted>
  <dcterms:created xsi:type="dcterms:W3CDTF">2002-08-06T17:40:24Z</dcterms:created>
  <dcterms:modified xsi:type="dcterms:W3CDTF">2015-09-15T20:23:47Z</dcterms:modified>
</cp:coreProperties>
</file>