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VmDpa7FQm7OOLqKuQDvqGIR9r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1" autoAdjust="0"/>
  </p:normalViewPr>
  <p:slideViewPr>
    <p:cSldViewPr snapToGrid="0">
      <p:cViewPr varScale="1">
        <p:scale>
          <a:sx n="82" d="100"/>
          <a:sy n="82" d="100"/>
        </p:scale>
        <p:origin x="16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bc1d190a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ebc1d190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gebc1d190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51f2baa3f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3751f2baa3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3751f2baa3f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f6bb94835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5f6bb9483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g15f6bb9483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0ae7955c0_0_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80ae7955c0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 name="Google Shape;191;g280ae7955c0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51f2baa3f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751f2baa3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3751f2baa3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0ae7955c0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80ae7955c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280ae7955c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0ae7955c0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80ae7955c0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16" name="Google Shape;216;g280ae7955c0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0ae7955c0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80ae7955c0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6" name="Google Shape;226;g280ae7955c0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6b1aaa65d_0_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86b1aaa65d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4" name="Google Shape;234;g286b1aaa65d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6b1aaa65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86b1aaa6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46" name="Google Shape;246;g286b1aaa6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6b1aaa65d_0_3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86b1aaa65d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57" name="Google Shape;257;g286b1aaa65d_0_3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efecaca1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2efecaca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22efecaca1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0ae7955c0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80ae7955c0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9" name="Google Shape;269;g280ae7955c0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4bfad2187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84bfad21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g284bfad21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6b1aaa65d_0_3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86b1aaa65d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5" name="Google Shape;285;g286b1aaa65d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000f93a67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30000f93a67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8" name="Google Shape;298;g30000f93a67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4bfad2187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84bfad218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g284bfad218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80ae7955c0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80ae7955c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g280ae7955c0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84bfad2187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84bfad2187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8" name="Google Shape;328;g284bfad2187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0000f93a6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30000f93a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g30000f93a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84bfad2187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84bfad218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4" name="Google Shape;344;g284bfad2187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6b1aaa65d_0_3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86b1aaa65d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4" name="Google Shape;354;g286b1aaa65d_0_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f6bb94835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5f6bb9483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g15f6bb9483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6b1aaa65d_0_3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86b1aaa65d_0_3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3" name="Google Shape;363;g286b1aaa65d_0_3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0ae7955c0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280ae7955c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1" name="Google Shape;371;g280ae7955c0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86b1aaa65d_0_4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86b1aaa65d_0_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8" name="Google Shape;378;g286b1aaa65d_0_4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86b1aaa65d_0_4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86b1aaa65d_0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286b1aaa65d_0_4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0000f93a67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30000f93a67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8" name="Google Shape;398;g30000f93a67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0ae7955c0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80ae7955c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11" name="Google Shape;411;g280ae7955c0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84bfad2187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84bfad2187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18" name="Google Shape;418;g284bfad2187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86b1aaa65d_0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86b1aaa65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8" name="Google Shape;428;g286b1aaa65d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6b1aaa65d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286b1aaa65d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42" name="Google Shape;442;g286b1aaa65d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751f2baa3f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3751f2baa3f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52" name="Google Shape;452;g3751f2baa3f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51f2baa3f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751f2baa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g3751f2baa3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87017ac676_0_2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287017ac676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2" name="Google Shape;462;g287017ac676_0_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0ae7955c0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80ae7955c0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71" name="Google Shape;471;g280ae7955c0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86b1aaa65d_0_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86b1aaa65d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8" name="Google Shape;478;g286b1aaa65d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86b1aaa65d_0_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86b1aaa65d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87" name="Google Shape;487;g286b1aaa65d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86b1aaa65d_0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86b1aaa65d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98" name="Google Shape;498;g286b1aaa65d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80ae7955c0_0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80ae7955c0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06" name="Google Shape;506;g280ae7955c0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86b1aaa65d_0_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86b1aaa65d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13" name="Google Shape;513;g286b1aaa65d_0_2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86b1aaa65d_0_1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286b1aaa65d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2" name="Google Shape;522;g286b1aaa65d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80ae7955c0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280ae7955c0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3" name="Google Shape;533;g280ae7955c0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86b1aaa65d_0_4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286b1aaa65d_0_4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40" name="Google Shape;540;g286b1aaa65d_0_4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0e35257f4_0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80e35257f4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g280e35257f4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86b1aaa65d_0_4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286b1aaa65d_0_4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48" name="Google Shape;548;g286b1aaa65d_0_4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86b1aaa65d_0_5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286b1aaa65d_0_5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56" name="Google Shape;556;g286b1aaa65d_0_5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86b1aaa65d_0_4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286b1aaa65d_0_4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64" name="Google Shape;564;g286b1aaa65d_0_4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86b1aaa65d_0_4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286b1aaa65d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73" name="Google Shape;573;g286b1aaa65d_0_4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2efecaca1b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22efecaca1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80" name="Google Shape;580;g22efecaca1b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2efecaca1b_0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2efecaca1b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89" name="Google Shape;589;g22efecaca1b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0000f93a6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30000f93a6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97" name="Google Shape;597;g30000f93a6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87017ac676_0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287017ac676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5" name="Google Shape;605;g287017ac676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87017ac67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87017ac6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2" name="Google Shape;612;g287017ac67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87017ac676_0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287017ac676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620" name="Google Shape;620;g287017ac676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fecaca1b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efecaca1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2efecaca1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00ab66a3d1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300ab66a3d1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8" name="Google Shape;628;g300ab66a3d1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51b61e5fe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151b61e5f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7" name="Google Shape;637;g151b61e5f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efecaca1b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2efecaca1b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Kelly - Some auditors might combine the funds into the statements (example funds 20 &amp; 22)</a:t>
            </a:r>
            <a:endParaRPr/>
          </a:p>
        </p:txBody>
      </p:sp>
      <p:sp>
        <p:nvSpPr>
          <p:cNvPr id="145" name="Google Shape;145;g22efecaca1b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6b1aaa65d_0_3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86b1aaa65d_0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g286b1aaa65d_0_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4bfad218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84bfad21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284bfad21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30"/>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30"/>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7"/>
        <p:cNvGrpSpPr/>
        <p:nvPr/>
      </p:nvGrpSpPr>
      <p:grpSpPr>
        <a:xfrm>
          <a:off x="0" y="0"/>
          <a:ext cx="0" cy="0"/>
          <a:chOff x="0" y="0"/>
          <a:chExt cx="0" cy="0"/>
        </a:xfrm>
      </p:grpSpPr>
      <p:pic>
        <p:nvPicPr>
          <p:cNvPr id="68" name="Google Shape;68;p3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9" name="Google Shape;69;p3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3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2" name="Google Shape;72;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3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4"/>
        <p:cNvGrpSpPr/>
        <p:nvPr/>
      </p:nvGrpSpPr>
      <p:grpSpPr>
        <a:xfrm>
          <a:off x="0" y="0"/>
          <a:ext cx="0" cy="0"/>
          <a:chOff x="0" y="0"/>
          <a:chExt cx="0" cy="0"/>
        </a:xfrm>
      </p:grpSpPr>
      <p:sp>
        <p:nvSpPr>
          <p:cNvPr id="75" name="Google Shape;75;p39"/>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9"/>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3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8" name="Google Shape;78;p3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3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0" name="Google Shape;80;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4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42"/>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4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gdb21c2fae3_0_137"/>
          <p:cNvSpPr txBox="1">
            <a:spLocks noGrp="1"/>
          </p:cNvSpPr>
          <p:nvPr>
            <p:ph type="title"/>
          </p:nvPr>
        </p:nvSpPr>
        <p:spPr>
          <a:xfrm>
            <a:off x="274325" y="1517888"/>
            <a:ext cx="8520600" cy="455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200"/>
              <a:buFont typeface="Calibri"/>
              <a:buNone/>
              <a:defRPr sz="2200">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gdb21c2fae3_0_137"/>
          <p:cNvSpPr txBox="1">
            <a:spLocks noGrp="1"/>
          </p:cNvSpPr>
          <p:nvPr>
            <p:ph type="sldNum" idx="12"/>
          </p:nvPr>
        </p:nvSpPr>
        <p:spPr>
          <a:xfrm>
            <a:off x="193733"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1" name="Google Shape;91;gdb21c2fae3_0_137"/>
          <p:cNvPicPr preferRelativeResize="0"/>
          <p:nvPr/>
        </p:nvPicPr>
        <p:blipFill rotWithShape="1">
          <a:blip r:embed="rId2">
            <a:alphaModFix/>
          </a:blip>
          <a:srcRect/>
          <a:stretch/>
        </p:blipFill>
        <p:spPr>
          <a:xfrm>
            <a:off x="7826650" y="6118275"/>
            <a:ext cx="1143000" cy="571500"/>
          </a:xfrm>
          <a:prstGeom prst="rect">
            <a:avLst/>
          </a:prstGeom>
          <a:noFill/>
          <a:ln>
            <a:noFill/>
          </a:ln>
        </p:spPr>
      </p:pic>
      <p:pic>
        <p:nvPicPr>
          <p:cNvPr id="92" name="Google Shape;92;gdb21c2fae3_0_137"/>
          <p:cNvPicPr preferRelativeResize="0"/>
          <p:nvPr/>
        </p:nvPicPr>
        <p:blipFill rotWithShape="1">
          <a:blip r:embed="rId3">
            <a:alphaModFix/>
          </a:blip>
          <a:srcRect/>
          <a:stretch/>
        </p:blipFill>
        <p:spPr>
          <a:xfrm>
            <a:off x="-9144" y="0"/>
            <a:ext cx="9171432" cy="1192286"/>
          </a:xfrm>
          <a:prstGeom prst="rect">
            <a:avLst/>
          </a:prstGeom>
          <a:noFill/>
          <a:ln>
            <a:noFill/>
          </a:ln>
        </p:spPr>
      </p:pic>
      <p:sp>
        <p:nvSpPr>
          <p:cNvPr id="93" name="Google Shape;93;gdb21c2fae3_0_137"/>
          <p:cNvSpPr txBox="1">
            <a:spLocks noGrp="1"/>
          </p:cNvSpPr>
          <p:nvPr>
            <p:ph type="title" idx="2"/>
          </p:nvPr>
        </p:nvSpPr>
        <p:spPr>
          <a:xfrm>
            <a:off x="274320" y="0"/>
            <a:ext cx="8388300" cy="1122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400"/>
              <a:buFont typeface="Rockwell"/>
              <a:buNone/>
              <a:defRPr sz="2400">
                <a:solidFill>
                  <a:srgbClr val="FFFFFF"/>
                </a:solidFill>
                <a:latin typeface="Rockwell"/>
                <a:ea typeface="Rockwell"/>
                <a:cs typeface="Rockwell"/>
                <a:sym typeface="Rockwe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9" name="Google Shape;19;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2" name="Google Shape;22;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2"/>
          <p:cNvSpPr/>
          <p:nvPr/>
        </p:nvSpPr>
        <p:spPr>
          <a:xfrm>
            <a:off x="0" y="4675238"/>
            <a:ext cx="9144000" cy="2182761"/>
          </a:xfrm>
          <a:prstGeom prst="rect">
            <a:avLst/>
          </a:prstGeom>
          <a:gradFill>
            <a:gsLst>
              <a:gs pos="0">
                <a:schemeClr val="lt1"/>
              </a:gs>
              <a:gs pos="100000">
                <a:srgbClr val="00953A">
                  <a:alpha val="44705"/>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3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30" name="Google Shape;30;p32"/>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31" name="Google Shape;31;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4" name="Google Shape;34;p3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3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7" name="Google Shape;37;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3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pic>
        <p:nvPicPr>
          <p:cNvPr id="40" name="Google Shape;40;p34"/>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1" name="Google Shape;41;p3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3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4" name="Google Shape;44;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5" name="Google Shape;45;p3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6"/>
        <p:cNvGrpSpPr/>
        <p:nvPr/>
      </p:nvGrpSpPr>
      <p:grpSpPr>
        <a:xfrm>
          <a:off x="0" y="0"/>
          <a:ext cx="0" cy="0"/>
          <a:chOff x="0" y="0"/>
          <a:chExt cx="0" cy="0"/>
        </a:xfrm>
      </p:grpSpPr>
      <p:pic>
        <p:nvPicPr>
          <p:cNvPr id="47" name="Google Shape;47;p3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8" name="Google Shape;48;p3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3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1" name="Google Shape;51;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3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
        <p:cNvGrpSpPr/>
        <p:nvPr/>
      </p:nvGrpSpPr>
      <p:grpSpPr>
        <a:xfrm>
          <a:off x="0" y="0"/>
          <a:ext cx="0" cy="0"/>
          <a:chOff x="0" y="0"/>
          <a:chExt cx="0" cy="0"/>
        </a:xfrm>
      </p:grpSpPr>
      <p:pic>
        <p:nvPicPr>
          <p:cNvPr id="54" name="Google Shape;54;p3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5" name="Google Shape;55;p3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3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8" name="Google Shape;58;p3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3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0"/>
        <p:cNvGrpSpPr/>
        <p:nvPr/>
      </p:nvGrpSpPr>
      <p:grpSpPr>
        <a:xfrm>
          <a:off x="0" y="0"/>
          <a:ext cx="0" cy="0"/>
          <a:chOff x="0" y="0"/>
          <a:chExt cx="0" cy="0"/>
        </a:xfrm>
      </p:grpSpPr>
      <p:pic>
        <p:nvPicPr>
          <p:cNvPr id="61" name="Google Shape;61;p3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2" name="Google Shape;62;p3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3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5" name="Google Shape;65;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3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cdefinance/financedecemberbusinessrul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cdefinance/financedecemberbusinessrul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cdefinance/financialdatawarehou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cdefinance/financedecemberbusinessrules" TargetMode="External"/><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de.state.co.us./nutrition/manage-program-finances#financialman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7/subtitle-B/chapter-II/subchapter-A/part-210#p-210.14(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de.state.co.us./nutrition/manage-program-finances#financialmanag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nutrition/manage-program-finances#financialmanagement" TargetMode="External"/><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cde.state.co.us/nutrition/source-food-supplies-and-services#capitalequipmentpurchase" TargetMode="External"/><Relationship Id="rId5" Type="http://schemas.openxmlformats.org/officeDocument/2006/relationships/hyperlink" Target="https://app.smartsheet.com/b/form/925bc4d1905c464a8e0c8afb07d55c5b" TargetMode="External"/><Relationship Id="rId4" Type="http://schemas.openxmlformats.org/officeDocument/2006/relationships/hyperlink" Target="https://www.ecfr.gov/current/title-7/subtitle-B/chapter-II/subchapter-A/part-210/subpart-D/section-210.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nutrition/manage-program-finances#financialmanage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cdefinance/sffinancialtransparen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cde.state.co.us/idm/datapipelin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nam04.safelinks.protection.outlook.com/?url=https%3A%2F%2Fwww.cde.state.co.us%2Fidm&amp;data=05%7C02%7CWiedemer_k%40cde.state.co.us%7Ca6e0d72e553346701d4e08dcd40d20fb%7Ca751cfc81f9a4edb83709f1c6d4bea5a%7C0%7C0%7C638618400135583754%7CUnknown%7CTWFpbGZsb3d8eyJWIjoiMC4wLjAwMDAiLCJQIjoiV2luMzIiLCJBTiI6Ik1haWwiLCJXVCI6Mn0%3D%7C0%7C%7C%7C&amp;sdata=9GqycLpLmNeuFVFIFyynrBgTUBr%2FskH4IKTb97KC6O4%3D&amp;reserved=0"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apps.leg.co.gov/osa/l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mailto:schoolfinance@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state.co.us/cdefinance/psfucontact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cdefinance/coafpphandb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de.state.co.us/cdefinance/financialauditlawandsubmiss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ebc1d190a0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Data Pipeline </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Cognos Reports</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Fiscal Year 2024-25</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August 21, 2025</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100" name="Google Shape;100;gebc1d190a0_0_0"/>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1</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51f2baa3f_0_9"/>
          <p:cNvSpPr txBox="1">
            <a:spLocks noGrp="1"/>
          </p:cNvSpPr>
          <p:nvPr>
            <p:ph type="title"/>
          </p:nvPr>
        </p:nvSpPr>
        <p:spPr>
          <a:xfrm>
            <a:off x="382152" y="19352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Major and Nonmajor Fund Statements in Audit</a:t>
            </a:r>
            <a:endParaRPr sz="3000">
              <a:latin typeface="Rockwell"/>
              <a:ea typeface="Rockwell"/>
              <a:cs typeface="Rockwell"/>
              <a:sym typeface="Rockwell"/>
            </a:endParaRPr>
          </a:p>
        </p:txBody>
      </p:sp>
      <p:sp>
        <p:nvSpPr>
          <p:cNvPr id="172" name="Google Shape;172;g3751f2baa3f_0_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10</a:t>
            </a:fld>
            <a:endParaRPr>
              <a:solidFill>
                <a:srgbClr val="7F7F7F"/>
              </a:solidFill>
            </a:endParaRPr>
          </a:p>
        </p:txBody>
      </p:sp>
      <p:pic>
        <p:nvPicPr>
          <p:cNvPr id="173" name="Google Shape;173;g3751f2baa3f_0_9" descr="screen print from an Audit"/>
          <p:cNvPicPr preferRelativeResize="0"/>
          <p:nvPr/>
        </p:nvPicPr>
        <p:blipFill rotWithShape="1">
          <a:blip r:embed="rId3">
            <a:alphaModFix/>
          </a:blip>
          <a:srcRect/>
          <a:stretch/>
        </p:blipFill>
        <p:spPr>
          <a:xfrm>
            <a:off x="382150" y="1956300"/>
            <a:ext cx="8424550" cy="239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g15f6bb94835_0_14"/>
          <p:cNvSpPr txBox="1">
            <a:spLocks noGrp="1"/>
          </p:cNvSpPr>
          <p:nvPr>
            <p:ph type="title"/>
          </p:nvPr>
        </p:nvSpPr>
        <p:spPr>
          <a:xfrm>
            <a:off x="234825" y="228750"/>
            <a:ext cx="8633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  </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Statement of Revenues, Expenditures &amp; Fund Balance</a:t>
            </a:r>
            <a:endParaRPr sz="3000">
              <a:latin typeface="Rockwell"/>
              <a:ea typeface="Rockwell"/>
              <a:cs typeface="Rockwell"/>
              <a:sym typeface="Rockwell"/>
            </a:endParaRPr>
          </a:p>
        </p:txBody>
      </p:sp>
      <p:pic>
        <p:nvPicPr>
          <p:cNvPr id="183" name="Google Shape;183;g15f6bb94835_0_14" descr="screen print of Auditors Integrity report"/>
          <p:cNvPicPr preferRelativeResize="0"/>
          <p:nvPr/>
        </p:nvPicPr>
        <p:blipFill rotWithShape="1">
          <a:blip r:embed="rId3">
            <a:alphaModFix/>
          </a:blip>
          <a:srcRect t="6942"/>
          <a:stretch/>
        </p:blipFill>
        <p:spPr>
          <a:xfrm>
            <a:off x="558425" y="1299000"/>
            <a:ext cx="8633699" cy="1614135"/>
          </a:xfrm>
          <a:prstGeom prst="rect">
            <a:avLst/>
          </a:prstGeom>
          <a:noFill/>
          <a:ln>
            <a:noFill/>
          </a:ln>
        </p:spPr>
      </p:pic>
      <p:pic>
        <p:nvPicPr>
          <p:cNvPr id="184" name="Google Shape;184;g15f6bb94835_0_14" descr="screen print of financial audit statement"/>
          <p:cNvPicPr preferRelativeResize="0"/>
          <p:nvPr/>
        </p:nvPicPr>
        <p:blipFill rotWithShape="1">
          <a:blip r:embed="rId4">
            <a:alphaModFix/>
          </a:blip>
          <a:srcRect/>
          <a:stretch/>
        </p:blipFill>
        <p:spPr>
          <a:xfrm>
            <a:off x="586801" y="2996200"/>
            <a:ext cx="2961975" cy="2900443"/>
          </a:xfrm>
          <a:prstGeom prst="rect">
            <a:avLst/>
          </a:prstGeom>
          <a:noFill/>
          <a:ln>
            <a:noFill/>
          </a:ln>
        </p:spPr>
      </p:pic>
      <p:cxnSp>
        <p:nvCxnSpPr>
          <p:cNvPr id="185" name="Google Shape;185;g15f6bb94835_0_14" descr="picture of an arrow"/>
          <p:cNvCxnSpPr>
            <a:stCxn id="184" idx="3"/>
          </p:cNvCxnSpPr>
          <p:nvPr/>
        </p:nvCxnSpPr>
        <p:spPr>
          <a:xfrm rot="10800000" flipH="1">
            <a:off x="3548775" y="2989321"/>
            <a:ext cx="2148300" cy="1457100"/>
          </a:xfrm>
          <a:prstGeom prst="straightConnector1">
            <a:avLst/>
          </a:prstGeom>
          <a:noFill/>
          <a:ln w="9525" cap="flat" cmpd="sng">
            <a:solidFill>
              <a:schemeClr val="dk2"/>
            </a:solidFill>
            <a:prstDash val="solid"/>
            <a:round/>
            <a:headEnd type="none" w="sm" len="sm"/>
            <a:tailEnd type="triangle" w="med" len="med"/>
          </a:ln>
        </p:spPr>
      </p:cxnSp>
      <p:cxnSp>
        <p:nvCxnSpPr>
          <p:cNvPr id="179" name="Google Shape;179;g15f6bb94835_0_14" descr="picture of an arrow"/>
          <p:cNvCxnSpPr/>
          <p:nvPr/>
        </p:nvCxnSpPr>
        <p:spPr>
          <a:xfrm rot="10800000" flipH="1">
            <a:off x="3576375" y="2959600"/>
            <a:ext cx="3450600" cy="2497800"/>
          </a:xfrm>
          <a:prstGeom prst="straightConnector1">
            <a:avLst/>
          </a:prstGeom>
          <a:noFill/>
          <a:ln w="9525" cap="flat" cmpd="sng">
            <a:solidFill>
              <a:schemeClr val="dk2"/>
            </a:solidFill>
            <a:prstDash val="solid"/>
            <a:round/>
            <a:headEnd type="none" w="sm" len="sm"/>
            <a:tailEnd type="triangle" w="med" len="med"/>
          </a:ln>
        </p:spPr>
      </p:cxnSp>
      <p:pic>
        <p:nvPicPr>
          <p:cNvPr id="186" name="Google Shape;186;g15f6bb94835_0_14" descr="screen print of financial audit statement"/>
          <p:cNvPicPr preferRelativeResize="0"/>
          <p:nvPr/>
        </p:nvPicPr>
        <p:blipFill rotWithShape="1">
          <a:blip r:embed="rId5">
            <a:alphaModFix/>
          </a:blip>
          <a:srcRect/>
          <a:stretch/>
        </p:blipFill>
        <p:spPr>
          <a:xfrm>
            <a:off x="5712825" y="3956150"/>
            <a:ext cx="3204950" cy="2007900"/>
          </a:xfrm>
          <a:prstGeom prst="rect">
            <a:avLst/>
          </a:prstGeom>
          <a:noFill/>
          <a:ln>
            <a:noFill/>
          </a:ln>
        </p:spPr>
      </p:pic>
      <p:cxnSp>
        <p:nvCxnSpPr>
          <p:cNvPr id="187" name="Google Shape;187;g15f6bb94835_0_14" descr="picture of an arrow"/>
          <p:cNvCxnSpPr/>
          <p:nvPr/>
        </p:nvCxnSpPr>
        <p:spPr>
          <a:xfrm rot="10800000" flipH="1">
            <a:off x="7961450" y="2917275"/>
            <a:ext cx="808800" cy="2749800"/>
          </a:xfrm>
          <a:prstGeom prst="straightConnector1">
            <a:avLst/>
          </a:prstGeom>
          <a:noFill/>
          <a:ln w="9525" cap="flat" cmpd="sng">
            <a:solidFill>
              <a:schemeClr val="dk2"/>
            </a:solidFill>
            <a:prstDash val="solid"/>
            <a:round/>
            <a:headEnd type="none" w="sm" len="sm"/>
            <a:tailEnd type="triangle" w="med" len="med"/>
          </a:ln>
        </p:spPr>
      </p:cxnSp>
      <p:sp>
        <p:nvSpPr>
          <p:cNvPr id="182" name="Google Shape;182;g15f6bb94835_0_14"/>
          <p:cNvSpPr txBox="1">
            <a:spLocks noGrp="1"/>
          </p:cNvSpPr>
          <p:nvPr>
            <p:ph type="body" idx="1"/>
          </p:nvPr>
        </p:nvSpPr>
        <p:spPr>
          <a:xfrm>
            <a:off x="874175" y="6076825"/>
            <a:ext cx="7891200" cy="365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3097"/>
              <a:buNone/>
            </a:pPr>
            <a:r>
              <a:rPr lang="en-US" sz="1500" b="1"/>
              <a:t>Revenues +/- Transfers (Other finance sources/uses)</a:t>
            </a:r>
            <a:endParaRPr sz="1500" b="1"/>
          </a:p>
        </p:txBody>
      </p:sp>
      <p:sp>
        <p:nvSpPr>
          <p:cNvPr id="181" name="Google Shape;181;g15f6bb94835_0_14"/>
          <p:cNvSpPr txBox="1">
            <a:spLocks noGrp="1"/>
          </p:cNvSpPr>
          <p:nvPr>
            <p:ph type="sldNum" idx="12"/>
          </p:nvPr>
        </p:nvSpPr>
        <p:spPr>
          <a:xfrm>
            <a:off x="234821" y="655619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11</a:t>
            </a:fld>
            <a:endParaRPr>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0ae7955c0_0_78"/>
          <p:cNvSpPr txBox="1">
            <a:spLocks noGrp="1"/>
          </p:cNvSpPr>
          <p:nvPr>
            <p:ph type="title"/>
          </p:nvPr>
        </p:nvSpPr>
        <p:spPr>
          <a:xfrm>
            <a:off x="382152" y="23617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Beginning Fund Balance - Formula FD049</a:t>
            </a:r>
            <a:endParaRPr sz="3000">
              <a:latin typeface="Rockwell"/>
              <a:ea typeface="Rockwell"/>
              <a:cs typeface="Rockwell"/>
              <a:sym typeface="Rockwell"/>
            </a:endParaRPr>
          </a:p>
        </p:txBody>
      </p:sp>
      <p:sp>
        <p:nvSpPr>
          <p:cNvPr id="195" name="Google Shape;195;g280ae7955c0_0_78"/>
          <p:cNvSpPr txBox="1">
            <a:spLocks noGrp="1"/>
          </p:cNvSpPr>
          <p:nvPr>
            <p:ph type="body" idx="1"/>
          </p:nvPr>
        </p:nvSpPr>
        <p:spPr>
          <a:xfrm>
            <a:off x="628650" y="1368075"/>
            <a:ext cx="7886700" cy="24390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SzPts val="2400"/>
              <a:buNone/>
            </a:pPr>
            <a:r>
              <a:rPr lang="en-US" sz="1600" b="1">
                <a:solidFill>
                  <a:srgbClr val="595959"/>
                </a:solidFill>
                <a:latin typeface="Arial"/>
                <a:ea typeface="Arial"/>
                <a:cs typeface="Arial"/>
                <a:sym typeface="Arial"/>
              </a:rPr>
              <a:t>Formula-Driven Beginning Fund Balance  - (Tier 2 Warning FD049):</a:t>
            </a:r>
            <a:endParaRPr sz="1600" b="1">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b="1">
              <a:solidFill>
                <a:srgbClr val="595959"/>
              </a:solidFill>
              <a:latin typeface="Arial"/>
              <a:ea typeface="Arial"/>
              <a:cs typeface="Arial"/>
              <a:sym typeface="Arial"/>
            </a:endParaRPr>
          </a:p>
          <a:p>
            <a:pPr marL="0" lvl="0" indent="0" algn="ctr" rtl="0">
              <a:lnSpc>
                <a:spcPct val="100000"/>
              </a:lnSpc>
              <a:spcBef>
                <a:spcPts val="0"/>
              </a:spcBef>
              <a:spcAft>
                <a:spcPts val="0"/>
              </a:spcAft>
              <a:buSzPts val="2400"/>
              <a:buNone/>
            </a:pPr>
            <a:r>
              <a:rPr lang="en-US" sz="1600" b="1" i="1">
                <a:solidFill>
                  <a:srgbClr val="980000"/>
                </a:solidFill>
                <a:latin typeface="Arial"/>
                <a:ea typeface="Arial"/>
                <a:cs typeface="Arial"/>
                <a:sym typeface="Arial"/>
              </a:rPr>
              <a:t>Formula-Driven Beg Fund Balance (BFB): </a:t>
            </a:r>
            <a:endParaRPr sz="1600" b="1" i="1">
              <a:solidFill>
                <a:srgbClr val="980000"/>
              </a:solidFill>
              <a:latin typeface="Arial"/>
              <a:ea typeface="Arial"/>
              <a:cs typeface="Arial"/>
              <a:sym typeface="Arial"/>
            </a:endParaRPr>
          </a:p>
          <a:p>
            <a:pPr marL="0" lvl="0" indent="0" algn="ctr" rtl="0">
              <a:lnSpc>
                <a:spcPct val="100000"/>
              </a:lnSpc>
              <a:spcBef>
                <a:spcPts val="0"/>
              </a:spcBef>
              <a:spcAft>
                <a:spcPts val="0"/>
              </a:spcAft>
              <a:buSzPts val="2400"/>
              <a:buNone/>
            </a:pPr>
            <a:r>
              <a:rPr lang="en-US" sz="1600" b="1" i="1">
                <a:solidFill>
                  <a:srgbClr val="980000"/>
                </a:solidFill>
                <a:latin typeface="Arial"/>
                <a:ea typeface="Arial"/>
                <a:cs typeface="Arial"/>
                <a:sym typeface="Arial"/>
              </a:rPr>
              <a:t>CY End Fund Balance (EFB) - CY Revenues + CY Expenditures = BFB</a:t>
            </a:r>
            <a:endParaRPr sz="1600" b="1" i="1">
              <a:solidFill>
                <a:srgbClr val="980000"/>
              </a:solidFill>
              <a:latin typeface="Arial"/>
              <a:ea typeface="Arial"/>
              <a:cs typeface="Arial"/>
              <a:sym typeface="Arial"/>
            </a:endParaRPr>
          </a:p>
          <a:p>
            <a:pPr marL="0" lvl="0" indent="0" algn="ctr" rtl="0">
              <a:lnSpc>
                <a:spcPct val="100000"/>
              </a:lnSpc>
              <a:spcBef>
                <a:spcPts val="0"/>
              </a:spcBef>
              <a:spcAft>
                <a:spcPts val="0"/>
              </a:spcAft>
              <a:buSzPts val="2400"/>
              <a:buNone/>
            </a:pPr>
            <a:endParaRPr sz="1600" b="1" i="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600">
                <a:solidFill>
                  <a:srgbClr val="595959"/>
                </a:solidFill>
                <a:latin typeface="Arial"/>
                <a:ea typeface="Arial"/>
                <a:cs typeface="Arial"/>
                <a:sym typeface="Arial"/>
              </a:rPr>
              <a:t>Does the calculated BFB agree with last year’s reported EFB?</a:t>
            </a:r>
            <a:endParaRPr sz="16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600" i="1">
                <a:solidFill>
                  <a:schemeClr val="accent5"/>
                </a:solidFill>
                <a:latin typeface="Arial"/>
                <a:ea typeface="Arial"/>
                <a:cs typeface="Arial"/>
                <a:sym typeface="Arial"/>
              </a:rPr>
              <a:t>‘If the EFB is $1000, revenues were $500 and Expenditures were $400, then BFB must be $900’.  Does this match last year’s reported EFB?</a:t>
            </a:r>
            <a:endParaRPr sz="2700"/>
          </a:p>
        </p:txBody>
      </p:sp>
      <p:pic>
        <p:nvPicPr>
          <p:cNvPr id="196" name="Google Shape;196;g280ae7955c0_0_78" descr="screen print of FD049"/>
          <p:cNvPicPr preferRelativeResize="0"/>
          <p:nvPr/>
        </p:nvPicPr>
        <p:blipFill rotWithShape="1">
          <a:blip r:embed="rId3">
            <a:alphaModFix/>
          </a:blip>
          <a:srcRect/>
          <a:stretch/>
        </p:blipFill>
        <p:spPr>
          <a:xfrm>
            <a:off x="628650" y="3996800"/>
            <a:ext cx="7284359" cy="2295425"/>
          </a:xfrm>
          <a:prstGeom prst="rect">
            <a:avLst/>
          </a:prstGeom>
          <a:noFill/>
          <a:ln>
            <a:noFill/>
          </a:ln>
        </p:spPr>
      </p:pic>
      <p:sp>
        <p:nvSpPr>
          <p:cNvPr id="194" name="Google Shape;194;g280ae7955c0_0_7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12</a:t>
            </a:fld>
            <a:endParaRPr>
              <a:solidFill>
                <a:srgbClr val="7F7F7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751f2baa3f_0_17"/>
          <p:cNvSpPr txBox="1">
            <a:spLocks noGrp="1"/>
          </p:cNvSpPr>
          <p:nvPr>
            <p:ph type="title"/>
          </p:nvPr>
        </p:nvSpPr>
        <p:spPr>
          <a:xfrm>
            <a:off x="382152" y="23617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Beginning Fund Balance - Formula FD034</a:t>
            </a:r>
            <a:endParaRPr sz="3000">
              <a:latin typeface="Rockwell"/>
              <a:ea typeface="Rockwell"/>
              <a:cs typeface="Rockwell"/>
              <a:sym typeface="Rockwell"/>
            </a:endParaRPr>
          </a:p>
        </p:txBody>
      </p:sp>
      <p:sp>
        <p:nvSpPr>
          <p:cNvPr id="204" name="Google Shape;204;g3751f2baa3f_0_17"/>
          <p:cNvSpPr txBox="1">
            <a:spLocks noGrp="1"/>
          </p:cNvSpPr>
          <p:nvPr>
            <p:ph type="body" idx="1"/>
          </p:nvPr>
        </p:nvSpPr>
        <p:spPr>
          <a:xfrm>
            <a:off x="628650" y="1368075"/>
            <a:ext cx="7886700" cy="962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800">
                <a:solidFill>
                  <a:srgbClr val="595959"/>
                </a:solidFill>
                <a:latin typeface="Arial"/>
                <a:ea typeface="Arial"/>
                <a:cs typeface="Arial"/>
                <a:sym typeface="Arial"/>
              </a:rPr>
              <a:t>Note:  This BFB warning is often related to the ‘</a:t>
            </a:r>
            <a:r>
              <a:rPr lang="en-US" sz="1800" i="1">
                <a:solidFill>
                  <a:srgbClr val="595959"/>
                </a:solidFill>
                <a:latin typeface="Arial"/>
                <a:ea typeface="Arial"/>
                <a:cs typeface="Arial"/>
                <a:sym typeface="Arial"/>
              </a:rPr>
              <a:t>Assets must equal Liabilities plus Fund Equity</a:t>
            </a:r>
            <a:r>
              <a:rPr lang="en-US" sz="1800">
                <a:solidFill>
                  <a:srgbClr val="595959"/>
                </a:solidFill>
                <a:latin typeface="Arial"/>
                <a:ea typeface="Arial"/>
                <a:cs typeface="Arial"/>
                <a:sym typeface="Arial"/>
              </a:rPr>
              <a:t>’ error FD034 </a:t>
            </a:r>
            <a:endParaRPr sz="2900"/>
          </a:p>
        </p:txBody>
      </p:sp>
      <p:pic>
        <p:nvPicPr>
          <p:cNvPr id="205" name="Google Shape;205;g3751f2baa3f_0_17" descr="Screen Print of FD034"/>
          <p:cNvPicPr preferRelativeResize="0"/>
          <p:nvPr/>
        </p:nvPicPr>
        <p:blipFill rotWithShape="1">
          <a:blip r:embed="rId3">
            <a:alphaModFix/>
          </a:blip>
          <a:srcRect/>
          <a:stretch/>
        </p:blipFill>
        <p:spPr>
          <a:xfrm>
            <a:off x="1089375" y="2330175"/>
            <a:ext cx="7600574" cy="1342050"/>
          </a:xfrm>
          <a:prstGeom prst="rect">
            <a:avLst/>
          </a:prstGeom>
          <a:noFill/>
          <a:ln>
            <a:noFill/>
          </a:ln>
        </p:spPr>
      </p:pic>
      <p:sp>
        <p:nvSpPr>
          <p:cNvPr id="203" name="Google Shape;203;g3751f2baa3f_0_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13</a:t>
            </a:fld>
            <a:endParaRPr>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80ae7955c0_0_1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3600">
                <a:latin typeface="Rockwell"/>
                <a:ea typeface="Rockwell"/>
                <a:cs typeface="Rockwell"/>
                <a:sym typeface="Rockwell"/>
              </a:rPr>
              <a:t>Bolded Balance Sheet</a:t>
            </a: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5500">
              <a:latin typeface="Rockwell"/>
              <a:ea typeface="Rockwell"/>
              <a:cs typeface="Rockwell"/>
              <a:sym typeface="Rockwell"/>
            </a:endParaRPr>
          </a:p>
        </p:txBody>
      </p:sp>
      <p:sp>
        <p:nvSpPr>
          <p:cNvPr id="212" name="Google Shape;212;g280ae7955c0_0_1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14</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80ae7955c0_0_54"/>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Bolded Balance Sheet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Assets, Liabilities &amp; Fund Equity</a:t>
            </a:r>
            <a:endParaRPr sz="3000">
              <a:latin typeface="Rockwell"/>
              <a:ea typeface="Rockwell"/>
              <a:cs typeface="Rockwell"/>
              <a:sym typeface="Rockwell"/>
            </a:endParaRPr>
          </a:p>
        </p:txBody>
      </p:sp>
      <p:pic>
        <p:nvPicPr>
          <p:cNvPr id="220" name="Google Shape;220;g280ae7955c0_0_54" descr="screen print of bolded balance sheet report"/>
          <p:cNvPicPr preferRelativeResize="0"/>
          <p:nvPr/>
        </p:nvPicPr>
        <p:blipFill rotWithShape="1">
          <a:blip r:embed="rId3">
            <a:alphaModFix/>
          </a:blip>
          <a:srcRect t="8020"/>
          <a:stretch/>
        </p:blipFill>
        <p:spPr>
          <a:xfrm>
            <a:off x="512550" y="1257976"/>
            <a:ext cx="7857088" cy="1131600"/>
          </a:xfrm>
          <a:prstGeom prst="rect">
            <a:avLst/>
          </a:prstGeom>
          <a:noFill/>
          <a:ln>
            <a:noFill/>
          </a:ln>
        </p:spPr>
      </p:pic>
      <p:pic>
        <p:nvPicPr>
          <p:cNvPr id="221" name="Google Shape;221;g280ae7955c0_0_54" descr="screen print of bolded balance sheet report"/>
          <p:cNvPicPr preferRelativeResize="0"/>
          <p:nvPr/>
        </p:nvPicPr>
        <p:blipFill rotWithShape="1">
          <a:blip r:embed="rId4">
            <a:alphaModFix/>
          </a:blip>
          <a:srcRect/>
          <a:stretch/>
        </p:blipFill>
        <p:spPr>
          <a:xfrm>
            <a:off x="565750" y="2454625"/>
            <a:ext cx="7857100" cy="1252603"/>
          </a:xfrm>
          <a:prstGeom prst="rect">
            <a:avLst/>
          </a:prstGeom>
          <a:noFill/>
          <a:ln>
            <a:noFill/>
          </a:ln>
        </p:spPr>
      </p:pic>
      <p:pic>
        <p:nvPicPr>
          <p:cNvPr id="222" name="Google Shape;222;g280ae7955c0_0_54" descr="screen print of bolded balance sheet report"/>
          <p:cNvPicPr preferRelativeResize="0"/>
          <p:nvPr/>
        </p:nvPicPr>
        <p:blipFill rotWithShape="1">
          <a:blip r:embed="rId5">
            <a:alphaModFix/>
          </a:blip>
          <a:srcRect/>
          <a:stretch/>
        </p:blipFill>
        <p:spPr>
          <a:xfrm>
            <a:off x="577250" y="3890294"/>
            <a:ext cx="7857100" cy="926131"/>
          </a:xfrm>
          <a:prstGeom prst="rect">
            <a:avLst/>
          </a:prstGeom>
          <a:noFill/>
          <a:ln>
            <a:noFill/>
          </a:ln>
        </p:spPr>
      </p:pic>
      <p:sp>
        <p:nvSpPr>
          <p:cNvPr id="219" name="Google Shape;219;g280ae7955c0_0_54"/>
          <p:cNvSpPr txBox="1">
            <a:spLocks noGrp="1"/>
          </p:cNvSpPr>
          <p:nvPr>
            <p:ph type="sldNum" idx="12"/>
          </p:nvPr>
        </p:nvSpPr>
        <p:spPr>
          <a:xfrm>
            <a:off x="234821" y="655619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15</a:t>
            </a:fld>
            <a:endParaRPr>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80ae7955c0_0_97"/>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Bolded Balance Sheet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Fund Equity Must Mirror the Audit!</a:t>
            </a:r>
            <a:endParaRPr sz="3000">
              <a:latin typeface="Rockwell"/>
              <a:ea typeface="Rockwell"/>
              <a:cs typeface="Rockwell"/>
              <a:sym typeface="Rockwell"/>
            </a:endParaRPr>
          </a:p>
        </p:txBody>
      </p:sp>
      <p:sp>
        <p:nvSpPr>
          <p:cNvPr id="229" name="Google Shape;229;g280ae7955c0_0_97"/>
          <p:cNvSpPr txBox="1">
            <a:spLocks noGrp="1"/>
          </p:cNvSpPr>
          <p:nvPr>
            <p:ph type="sldNum" idx="12"/>
          </p:nvPr>
        </p:nvSpPr>
        <p:spPr>
          <a:xfrm>
            <a:off x="234821" y="655619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16</a:t>
            </a:fld>
            <a:endParaRPr>
              <a:solidFill>
                <a:srgbClr val="7F7F7F"/>
              </a:solidFill>
            </a:endParaRPr>
          </a:p>
        </p:txBody>
      </p:sp>
      <p:sp>
        <p:nvSpPr>
          <p:cNvPr id="230" name="Google Shape;230;g280ae7955c0_0_97"/>
          <p:cNvSpPr txBox="1">
            <a:spLocks noGrp="1"/>
          </p:cNvSpPr>
          <p:nvPr>
            <p:ph type="body" idx="1"/>
          </p:nvPr>
        </p:nvSpPr>
        <p:spPr>
          <a:xfrm>
            <a:off x="234825" y="1498263"/>
            <a:ext cx="7984500" cy="4818900"/>
          </a:xfrm>
          <a:prstGeom prst="rect">
            <a:avLst/>
          </a:prstGeom>
          <a:noFill/>
          <a:ln>
            <a:noFill/>
          </a:ln>
        </p:spPr>
        <p:txBody>
          <a:bodyPr spcFirstLastPara="1" wrap="square" lIns="0" tIns="0" rIns="0" bIns="45700" anchor="t" anchorCtr="0">
            <a:normAutofit/>
          </a:bodyPr>
          <a:lstStyle/>
          <a:p>
            <a:pPr marL="457200" lvl="0"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The Assets, Liabilities must match the overall audit total, depending on classification of some accounts, which might be combined in the audit.</a:t>
            </a:r>
            <a:endParaRPr sz="1700">
              <a:solidFill>
                <a:srgbClr val="595959"/>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700">
              <a:solidFill>
                <a:srgbClr val="595959"/>
              </a:solidFill>
              <a:latin typeface="Arial"/>
              <a:ea typeface="Arial"/>
              <a:cs typeface="Arial"/>
              <a:sym typeface="Arial"/>
            </a:endParaRPr>
          </a:p>
          <a:p>
            <a:pPr marL="457200" lvl="0" indent="-336550" algn="l" rtl="0">
              <a:lnSpc>
                <a:spcPct val="100000"/>
              </a:lnSpc>
              <a:spcBef>
                <a:spcPts val="0"/>
              </a:spcBef>
              <a:spcAft>
                <a:spcPts val="0"/>
              </a:spcAft>
              <a:buSzPts val="1700"/>
              <a:buFont typeface="Arial"/>
              <a:buChar char="•"/>
            </a:pPr>
            <a:r>
              <a:rPr lang="en-US" sz="1700" b="1" i="1">
                <a:solidFill>
                  <a:srgbClr val="980000"/>
                </a:solidFill>
                <a:latin typeface="Arial"/>
                <a:ea typeface="Arial"/>
                <a:cs typeface="Arial"/>
                <a:sym typeface="Arial"/>
              </a:rPr>
              <a:t>Fund Equity account balances must mirror the audit.</a:t>
            </a:r>
            <a:r>
              <a:rPr lang="en-US" sz="1700">
                <a:solidFill>
                  <a:srgbClr val="595959"/>
                </a:solidFill>
                <a:latin typeface="Arial"/>
                <a:ea typeface="Arial"/>
                <a:cs typeface="Arial"/>
                <a:sym typeface="Arial"/>
              </a:rPr>
              <a:t> </a:t>
            </a:r>
            <a:r>
              <a:rPr lang="en-US" sz="1700" i="1">
                <a:solidFill>
                  <a:schemeClr val="accent5"/>
                </a:solidFill>
                <a:latin typeface="Arial"/>
                <a:ea typeface="Arial"/>
                <a:cs typeface="Arial"/>
                <a:sym typeface="Arial"/>
              </a:rPr>
              <a:t>This is driven by statue and by GASB Statement #54.  </a:t>
            </a:r>
            <a:endParaRPr sz="1700" i="1">
              <a:solidFill>
                <a:schemeClr val="accent5"/>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700">
              <a:solidFill>
                <a:srgbClr val="595959"/>
              </a:solidFill>
              <a:latin typeface="Arial"/>
              <a:ea typeface="Arial"/>
              <a:cs typeface="Arial"/>
              <a:sym typeface="Arial"/>
            </a:endParaRPr>
          </a:p>
          <a:p>
            <a:pPr marL="457200" lvl="0" indent="-336550" algn="l" rtl="0">
              <a:lnSpc>
                <a:spcPct val="100000"/>
              </a:lnSpc>
              <a:spcBef>
                <a:spcPts val="0"/>
              </a:spcBef>
              <a:spcAft>
                <a:spcPts val="0"/>
              </a:spcAft>
              <a:buSzPts val="1700"/>
              <a:buFont typeface="Arial"/>
              <a:buChar char="•"/>
            </a:pPr>
            <a:r>
              <a:rPr lang="en-US" sz="1700">
                <a:solidFill>
                  <a:srgbClr val="595959"/>
                </a:solidFill>
                <a:latin typeface="Arial"/>
                <a:ea typeface="Arial"/>
                <a:cs typeface="Arial"/>
                <a:sym typeface="Arial"/>
              </a:rPr>
              <a:t>Differences </a:t>
            </a:r>
            <a:r>
              <a:rPr lang="en-US" sz="1700" i="1">
                <a:solidFill>
                  <a:srgbClr val="595959"/>
                </a:solidFill>
                <a:latin typeface="Arial"/>
                <a:ea typeface="Arial"/>
                <a:cs typeface="Arial"/>
                <a:sym typeface="Arial"/>
              </a:rPr>
              <a:t>may require corrections to be made to the data</a:t>
            </a:r>
            <a:r>
              <a:rPr lang="en-US" sz="1700">
                <a:solidFill>
                  <a:srgbClr val="595959"/>
                </a:solidFill>
                <a:latin typeface="Arial"/>
                <a:ea typeface="Arial"/>
                <a:cs typeface="Arial"/>
                <a:sym typeface="Arial"/>
              </a:rPr>
              <a:t>, so verify coding and amounts match the audit:</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TABOR (6721)</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Restricted (6720)</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BEST Capital Reserve (6727)</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CPP Reserve (6724)</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UPK Reserve (6725)</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Committed (6750)</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Assigned (6760)</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Unassigned (6770)</a:t>
            </a:r>
            <a:endParaRPr sz="1700">
              <a:solidFill>
                <a:srgbClr val="595959"/>
              </a:solidFill>
              <a:latin typeface="Arial"/>
              <a:ea typeface="Arial"/>
              <a:cs typeface="Arial"/>
              <a:sym typeface="Arial"/>
            </a:endParaRPr>
          </a:p>
          <a:p>
            <a:pPr marL="914400" lvl="1" indent="-336550" algn="l" rtl="0">
              <a:lnSpc>
                <a:spcPct val="100000"/>
              </a:lnSpc>
              <a:spcBef>
                <a:spcPts val="0"/>
              </a:spcBef>
              <a:spcAft>
                <a:spcPts val="0"/>
              </a:spcAft>
              <a:buClr>
                <a:srgbClr val="595959"/>
              </a:buClr>
              <a:buSzPts val="1700"/>
              <a:buFont typeface="Arial"/>
              <a:buChar char="•"/>
            </a:pPr>
            <a:r>
              <a:rPr lang="en-US" sz="1700">
                <a:solidFill>
                  <a:srgbClr val="595959"/>
                </a:solidFill>
                <a:latin typeface="Arial"/>
                <a:ea typeface="Arial"/>
                <a:cs typeface="Arial"/>
                <a:sym typeface="Arial"/>
              </a:rPr>
              <a:t>etc.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86b1aaa65d_0_298"/>
          <p:cNvSpPr txBox="1">
            <a:spLocks noGrp="1"/>
          </p:cNvSpPr>
          <p:nvPr>
            <p:ph type="title"/>
          </p:nvPr>
        </p:nvSpPr>
        <p:spPr>
          <a:xfrm>
            <a:off x="382152" y="193526"/>
            <a:ext cx="7703100" cy="86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Bolded Balance Sheet</a:t>
            </a:r>
            <a:endParaRPr sz="3000">
              <a:latin typeface="Rockwell"/>
              <a:ea typeface="Rockwell"/>
              <a:cs typeface="Rockwell"/>
              <a:sym typeface="Rockwell"/>
            </a:endParaRPr>
          </a:p>
          <a:p>
            <a:pPr marL="0" lvl="0" indent="0" algn="l" rtl="0">
              <a:lnSpc>
                <a:spcPct val="90000"/>
              </a:lnSpc>
              <a:spcBef>
                <a:spcPts val="0"/>
              </a:spcBef>
              <a:spcAft>
                <a:spcPts val="0"/>
              </a:spcAft>
              <a:buSzPts val="2400"/>
              <a:buNone/>
            </a:pPr>
            <a:r>
              <a:rPr lang="en-US" sz="3000">
                <a:latin typeface="Rockwell"/>
                <a:ea typeface="Rockwell"/>
                <a:cs typeface="Rockwell"/>
                <a:sym typeface="Rockwell"/>
              </a:rPr>
              <a:t>Fund Equity Must Mirror the Audit! example</a:t>
            </a:r>
            <a:endParaRPr sz="3000">
              <a:latin typeface="Rockwell"/>
              <a:ea typeface="Rockwell"/>
              <a:cs typeface="Rockwell"/>
              <a:sym typeface="Rockwell"/>
            </a:endParaRPr>
          </a:p>
        </p:txBody>
      </p:sp>
      <p:pic>
        <p:nvPicPr>
          <p:cNvPr id="240" name="Google Shape;240;g286b1aaa65d_0_298" descr="screen print of the Financial Audit"/>
          <p:cNvPicPr preferRelativeResize="0"/>
          <p:nvPr/>
        </p:nvPicPr>
        <p:blipFill rotWithShape="1">
          <a:blip r:embed="rId3">
            <a:alphaModFix/>
          </a:blip>
          <a:srcRect/>
          <a:stretch/>
        </p:blipFill>
        <p:spPr>
          <a:xfrm>
            <a:off x="255475" y="1871677"/>
            <a:ext cx="3788925" cy="2785311"/>
          </a:xfrm>
          <a:prstGeom prst="rect">
            <a:avLst/>
          </a:prstGeom>
          <a:noFill/>
          <a:ln>
            <a:noFill/>
          </a:ln>
        </p:spPr>
      </p:pic>
      <p:cxnSp>
        <p:nvCxnSpPr>
          <p:cNvPr id="239" name="Google Shape;239;g286b1aaa65d_0_298" descr="picture of arrow"/>
          <p:cNvCxnSpPr/>
          <p:nvPr/>
        </p:nvCxnSpPr>
        <p:spPr>
          <a:xfrm>
            <a:off x="4067600" y="2522025"/>
            <a:ext cx="1186200" cy="107700"/>
          </a:xfrm>
          <a:prstGeom prst="straightConnector1">
            <a:avLst/>
          </a:prstGeom>
          <a:noFill/>
          <a:ln w="9525" cap="flat" cmpd="sng">
            <a:solidFill>
              <a:schemeClr val="dk2"/>
            </a:solidFill>
            <a:prstDash val="solid"/>
            <a:round/>
            <a:headEnd type="none" w="sm" len="sm"/>
            <a:tailEnd type="triangle" w="med" len="med"/>
          </a:ln>
        </p:spPr>
      </p:cxnSp>
      <p:cxnSp>
        <p:nvCxnSpPr>
          <p:cNvPr id="242" name="Google Shape;242;g286b1aaa65d_0_298" descr="picture of arrow"/>
          <p:cNvCxnSpPr/>
          <p:nvPr/>
        </p:nvCxnSpPr>
        <p:spPr>
          <a:xfrm>
            <a:off x="4031650" y="3672225"/>
            <a:ext cx="1240200" cy="934500"/>
          </a:xfrm>
          <a:prstGeom prst="straightConnector1">
            <a:avLst/>
          </a:prstGeom>
          <a:noFill/>
          <a:ln w="9525" cap="flat" cmpd="sng">
            <a:solidFill>
              <a:schemeClr val="dk2"/>
            </a:solidFill>
            <a:prstDash val="solid"/>
            <a:round/>
            <a:headEnd type="none" w="sm" len="sm"/>
            <a:tailEnd type="triangle" w="med" len="med"/>
          </a:ln>
        </p:spPr>
      </p:cxnSp>
      <p:cxnSp>
        <p:nvCxnSpPr>
          <p:cNvPr id="241" name="Google Shape;241;g286b1aaa65d_0_298" descr="picture of arrow"/>
          <p:cNvCxnSpPr/>
          <p:nvPr/>
        </p:nvCxnSpPr>
        <p:spPr>
          <a:xfrm>
            <a:off x="4013675" y="4097550"/>
            <a:ext cx="1186200" cy="1419900"/>
          </a:xfrm>
          <a:prstGeom prst="straightConnector1">
            <a:avLst/>
          </a:prstGeom>
          <a:noFill/>
          <a:ln w="9525" cap="flat" cmpd="sng">
            <a:solidFill>
              <a:schemeClr val="dk2"/>
            </a:solidFill>
            <a:prstDash val="solid"/>
            <a:round/>
            <a:headEnd type="none" w="sm" len="sm"/>
            <a:tailEnd type="triangle" w="med" len="med"/>
          </a:ln>
        </p:spPr>
      </p:cxnSp>
      <p:pic>
        <p:nvPicPr>
          <p:cNvPr id="238" name="Google Shape;238;g286b1aaa65d_0_298" descr="screen print of the bolded balance sheet report"/>
          <p:cNvPicPr preferRelativeResize="0"/>
          <p:nvPr/>
        </p:nvPicPr>
        <p:blipFill rotWithShape="1">
          <a:blip r:embed="rId4">
            <a:alphaModFix/>
          </a:blip>
          <a:srcRect/>
          <a:stretch/>
        </p:blipFill>
        <p:spPr>
          <a:xfrm>
            <a:off x="5265250" y="1249125"/>
            <a:ext cx="2684225" cy="4569075"/>
          </a:xfrm>
          <a:prstGeom prst="rect">
            <a:avLst/>
          </a:prstGeom>
          <a:noFill/>
          <a:ln>
            <a:noFill/>
          </a:ln>
        </p:spPr>
      </p:pic>
      <p:sp>
        <p:nvSpPr>
          <p:cNvPr id="237" name="Google Shape;237;g286b1aaa65d_0_298"/>
          <p:cNvSpPr txBox="1">
            <a:spLocks noGrp="1"/>
          </p:cNvSpPr>
          <p:nvPr>
            <p:ph type="sldNum" idx="12"/>
          </p:nvPr>
        </p:nvSpPr>
        <p:spPr>
          <a:xfrm>
            <a:off x="234821" y="655619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17</a:t>
            </a:fld>
            <a:endParaRPr>
              <a:solidFill>
                <a:srgbClr val="7F7F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86b1aaa65d_0_0"/>
          <p:cNvSpPr txBox="1">
            <a:spLocks noGrp="1"/>
          </p:cNvSpPr>
          <p:nvPr>
            <p:ph type="title"/>
          </p:nvPr>
        </p:nvSpPr>
        <p:spPr>
          <a:xfrm>
            <a:off x="382152" y="19352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Beginning Fund Balance - Formula</a:t>
            </a:r>
            <a:endParaRPr sz="3000">
              <a:latin typeface="Rockwell"/>
              <a:ea typeface="Rockwell"/>
              <a:cs typeface="Rockwell"/>
              <a:sym typeface="Rockwell"/>
            </a:endParaRPr>
          </a:p>
        </p:txBody>
      </p:sp>
      <p:sp>
        <p:nvSpPr>
          <p:cNvPr id="250" name="Google Shape;250;g286b1aaa65d_0_0"/>
          <p:cNvSpPr txBox="1">
            <a:spLocks noGrp="1"/>
          </p:cNvSpPr>
          <p:nvPr>
            <p:ph type="body" idx="1"/>
          </p:nvPr>
        </p:nvSpPr>
        <p:spPr>
          <a:xfrm>
            <a:off x="628650" y="1368075"/>
            <a:ext cx="7886700" cy="5130600"/>
          </a:xfrm>
          <a:prstGeom prst="rect">
            <a:avLst/>
          </a:prstGeom>
          <a:noFill/>
          <a:ln>
            <a:noFill/>
          </a:ln>
        </p:spPr>
        <p:txBody>
          <a:bodyPr spcFirstLastPara="1" wrap="square" lIns="0" tIns="0" rIns="0" bIns="45700" anchor="t" anchorCtr="0">
            <a:normAutofit lnSpcReduction="10000"/>
          </a:bodyPr>
          <a:lstStyle/>
          <a:p>
            <a:pPr marL="0" lvl="0" indent="0" algn="l" rtl="0">
              <a:lnSpc>
                <a:spcPct val="100000"/>
              </a:lnSpc>
              <a:spcBef>
                <a:spcPts val="0"/>
              </a:spcBef>
              <a:spcAft>
                <a:spcPts val="0"/>
              </a:spcAft>
              <a:buSzPts val="2400"/>
              <a:buNone/>
            </a:pPr>
            <a:r>
              <a:rPr lang="en-US" sz="1300" b="1">
                <a:solidFill>
                  <a:srgbClr val="595959"/>
                </a:solidFill>
                <a:latin typeface="Arial"/>
                <a:ea typeface="Arial"/>
                <a:cs typeface="Arial"/>
                <a:sym typeface="Arial"/>
              </a:rPr>
              <a:t>Formula-Driven Beginning Fund Balance  - Tier 2 Warning FD049:</a:t>
            </a:r>
            <a:endParaRPr sz="1300" b="1">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b="1">
              <a:solidFill>
                <a:srgbClr val="595959"/>
              </a:solidFill>
              <a:latin typeface="Arial"/>
              <a:ea typeface="Arial"/>
              <a:cs typeface="Arial"/>
              <a:sym typeface="Arial"/>
            </a:endParaRPr>
          </a:p>
          <a:p>
            <a:pPr marL="0" lvl="0" indent="0" algn="ctr" rtl="0">
              <a:lnSpc>
                <a:spcPct val="100000"/>
              </a:lnSpc>
              <a:spcBef>
                <a:spcPts val="0"/>
              </a:spcBef>
              <a:spcAft>
                <a:spcPts val="0"/>
              </a:spcAft>
              <a:buSzPts val="2400"/>
              <a:buNone/>
            </a:pPr>
            <a:r>
              <a:rPr lang="en-US" sz="1300" b="1" i="1">
                <a:solidFill>
                  <a:srgbClr val="980000"/>
                </a:solidFill>
                <a:latin typeface="Arial"/>
                <a:ea typeface="Arial"/>
                <a:cs typeface="Arial"/>
                <a:sym typeface="Arial"/>
              </a:rPr>
              <a:t>Formula-Driven Beg Fund Balance (BFB): </a:t>
            </a:r>
            <a:endParaRPr sz="1300" b="1" i="1">
              <a:solidFill>
                <a:srgbClr val="980000"/>
              </a:solidFill>
              <a:latin typeface="Arial"/>
              <a:ea typeface="Arial"/>
              <a:cs typeface="Arial"/>
              <a:sym typeface="Arial"/>
            </a:endParaRPr>
          </a:p>
          <a:p>
            <a:pPr marL="0" lvl="0" indent="0" algn="ctr" rtl="0">
              <a:lnSpc>
                <a:spcPct val="100000"/>
              </a:lnSpc>
              <a:spcBef>
                <a:spcPts val="0"/>
              </a:spcBef>
              <a:spcAft>
                <a:spcPts val="0"/>
              </a:spcAft>
              <a:buSzPts val="2400"/>
              <a:buNone/>
            </a:pPr>
            <a:r>
              <a:rPr lang="en-US" sz="1300" b="1" i="1">
                <a:solidFill>
                  <a:srgbClr val="980000"/>
                </a:solidFill>
                <a:latin typeface="Arial"/>
                <a:ea typeface="Arial"/>
                <a:cs typeface="Arial"/>
                <a:sym typeface="Arial"/>
              </a:rPr>
              <a:t>CY End Fund Balance (EFB) - CY Revenues + CY Expenditures = BFB</a:t>
            </a:r>
            <a:endParaRPr sz="1300" b="1" i="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300">
                <a:solidFill>
                  <a:srgbClr val="595959"/>
                </a:solidFill>
                <a:latin typeface="Arial"/>
                <a:ea typeface="Arial"/>
                <a:cs typeface="Arial"/>
                <a:sym typeface="Arial"/>
              </a:rPr>
              <a:t>Does the BFB, EFB, Revenues &amp; Expenditures for that fund match the G/L and the Draft Audit?</a:t>
            </a:r>
            <a:endParaRPr sz="1300" i="1">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300" u="sng">
                <a:solidFill>
                  <a:schemeClr val="hlink"/>
                </a:solidFill>
                <a:latin typeface="Arial"/>
                <a:ea typeface="Arial"/>
                <a:cs typeface="Arial"/>
                <a:sym typeface="Arial"/>
                <a:hlinkClick r:id="rId3"/>
              </a:rPr>
              <a:t>Helpful Hints </a:t>
            </a:r>
            <a:r>
              <a:rPr lang="en-US" sz="1300">
                <a:solidFill>
                  <a:srgbClr val="595959"/>
                </a:solidFill>
                <a:latin typeface="Arial"/>
                <a:ea typeface="Arial"/>
                <a:cs typeface="Arial"/>
                <a:sym typeface="Arial"/>
              </a:rPr>
              <a:t>- (tips &amp; guidance for how to resolve errors &amp; warnings)</a:t>
            </a: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a:p>
        </p:txBody>
      </p:sp>
      <p:pic>
        <p:nvPicPr>
          <p:cNvPr id="252" name="Google Shape;252;g286b1aaa65d_0_0" descr="screen print of the calculation for FD049"/>
          <p:cNvPicPr preferRelativeResize="0"/>
          <p:nvPr/>
        </p:nvPicPr>
        <p:blipFill rotWithShape="1">
          <a:blip r:embed="rId4">
            <a:alphaModFix/>
          </a:blip>
          <a:srcRect/>
          <a:stretch/>
        </p:blipFill>
        <p:spPr>
          <a:xfrm>
            <a:off x="735325" y="2709875"/>
            <a:ext cx="2752725" cy="1743075"/>
          </a:xfrm>
          <a:prstGeom prst="rect">
            <a:avLst/>
          </a:prstGeom>
          <a:noFill/>
          <a:ln>
            <a:noFill/>
          </a:ln>
        </p:spPr>
      </p:pic>
      <p:pic>
        <p:nvPicPr>
          <p:cNvPr id="251" name="Google Shape;251;g286b1aaa65d_0_0" descr="screen print of the calculation for FD049"/>
          <p:cNvPicPr preferRelativeResize="0"/>
          <p:nvPr/>
        </p:nvPicPr>
        <p:blipFill rotWithShape="1">
          <a:blip r:embed="rId5">
            <a:alphaModFix/>
          </a:blip>
          <a:srcRect/>
          <a:stretch/>
        </p:blipFill>
        <p:spPr>
          <a:xfrm>
            <a:off x="3649300" y="2709875"/>
            <a:ext cx="4410075" cy="1257300"/>
          </a:xfrm>
          <a:prstGeom prst="rect">
            <a:avLst/>
          </a:prstGeom>
          <a:noFill/>
          <a:ln>
            <a:noFill/>
          </a:ln>
        </p:spPr>
      </p:pic>
      <p:pic>
        <p:nvPicPr>
          <p:cNvPr id="253" name="Google Shape;253;g286b1aaa65d_0_0" descr="screen print of the helpful hints"/>
          <p:cNvPicPr preferRelativeResize="0"/>
          <p:nvPr/>
        </p:nvPicPr>
        <p:blipFill rotWithShape="1">
          <a:blip r:embed="rId6">
            <a:alphaModFix/>
          </a:blip>
          <a:srcRect/>
          <a:stretch/>
        </p:blipFill>
        <p:spPr>
          <a:xfrm>
            <a:off x="654675" y="4945250"/>
            <a:ext cx="7834651" cy="1127750"/>
          </a:xfrm>
          <a:prstGeom prst="rect">
            <a:avLst/>
          </a:prstGeom>
          <a:noFill/>
          <a:ln>
            <a:noFill/>
          </a:ln>
        </p:spPr>
      </p:pic>
      <p:sp>
        <p:nvSpPr>
          <p:cNvPr id="249" name="Google Shape;249;g286b1aaa65d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18</a:t>
            </a:fld>
            <a:endParaRPr>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86b1aaa65d_0_395"/>
          <p:cNvSpPr txBox="1">
            <a:spLocks noGrp="1"/>
          </p:cNvSpPr>
          <p:nvPr>
            <p:ph type="title"/>
          </p:nvPr>
        </p:nvSpPr>
        <p:spPr>
          <a:xfrm>
            <a:off x="382152" y="19352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Bolded Balance Sheet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FD034:  Assets = Liabilities + Fund Balance</a:t>
            </a:r>
            <a:endParaRPr sz="3000">
              <a:latin typeface="Rockwell"/>
              <a:ea typeface="Rockwell"/>
              <a:cs typeface="Rockwell"/>
              <a:sym typeface="Rockwell"/>
            </a:endParaRPr>
          </a:p>
        </p:txBody>
      </p:sp>
      <p:sp>
        <p:nvSpPr>
          <p:cNvPr id="261" name="Google Shape;261;g286b1aaa65d_0_395"/>
          <p:cNvSpPr txBox="1">
            <a:spLocks noGrp="1"/>
          </p:cNvSpPr>
          <p:nvPr>
            <p:ph type="body" idx="1"/>
          </p:nvPr>
        </p:nvSpPr>
        <p:spPr>
          <a:xfrm>
            <a:off x="628650" y="1409150"/>
            <a:ext cx="7886700" cy="5319600"/>
          </a:xfrm>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100000"/>
              </a:lnSpc>
              <a:spcBef>
                <a:spcPts val="0"/>
              </a:spcBef>
              <a:spcAft>
                <a:spcPts val="0"/>
              </a:spcAft>
              <a:buSzPct val="160000"/>
              <a:buNone/>
            </a:pPr>
            <a:r>
              <a:rPr lang="en-US" sz="1500" b="1" u="sng">
                <a:solidFill>
                  <a:srgbClr val="595959"/>
                </a:solidFill>
                <a:latin typeface="Arial"/>
                <a:ea typeface="Arial"/>
                <a:cs typeface="Arial"/>
                <a:sym typeface="Arial"/>
              </a:rPr>
              <a:t>All</a:t>
            </a:r>
            <a:r>
              <a:rPr lang="en-US" sz="1500" b="1">
                <a:solidFill>
                  <a:srgbClr val="595959"/>
                </a:solidFill>
                <a:latin typeface="Arial"/>
                <a:ea typeface="Arial"/>
                <a:cs typeface="Arial"/>
                <a:sym typeface="Arial"/>
              </a:rPr>
              <a:t> funds must be in balance - Tier 2 Error FD034</a:t>
            </a:r>
            <a:endParaRPr sz="1500" b="1">
              <a:solidFill>
                <a:srgbClr val="595959"/>
              </a:solidFill>
              <a:latin typeface="Arial"/>
              <a:ea typeface="Arial"/>
              <a:cs typeface="Arial"/>
              <a:sym typeface="Arial"/>
            </a:endParaRPr>
          </a:p>
          <a:p>
            <a:pPr marL="0" lvl="0" indent="0" algn="l" rtl="0">
              <a:lnSpc>
                <a:spcPct val="100000"/>
              </a:lnSpc>
              <a:spcBef>
                <a:spcPts val="0"/>
              </a:spcBef>
              <a:spcAft>
                <a:spcPts val="0"/>
              </a:spcAft>
              <a:buSzPct val="160000"/>
              <a:buNone/>
            </a:pPr>
            <a:endParaRPr sz="1500" b="1" i="1">
              <a:solidFill>
                <a:srgbClr val="980000"/>
              </a:solidFill>
              <a:latin typeface="Arial"/>
              <a:ea typeface="Arial"/>
              <a:cs typeface="Arial"/>
              <a:sym typeface="Arial"/>
            </a:endParaRPr>
          </a:p>
          <a:p>
            <a:pPr marL="0" lvl="0" indent="0" algn="ctr" rtl="0">
              <a:lnSpc>
                <a:spcPct val="100000"/>
              </a:lnSpc>
              <a:spcBef>
                <a:spcPts val="0"/>
              </a:spcBef>
              <a:spcAft>
                <a:spcPts val="0"/>
              </a:spcAft>
              <a:buSzPct val="160000"/>
              <a:buNone/>
            </a:pPr>
            <a:r>
              <a:rPr lang="en-US" sz="1500" b="1" i="1">
                <a:solidFill>
                  <a:srgbClr val="980000"/>
                </a:solidFill>
                <a:latin typeface="Arial"/>
                <a:ea typeface="Arial"/>
                <a:cs typeface="Arial"/>
                <a:sym typeface="Arial"/>
              </a:rPr>
              <a:t>Assets = Liabilities plus Fund Balance</a:t>
            </a:r>
            <a:endParaRPr sz="1500" b="1">
              <a:solidFill>
                <a:srgbClr val="980000"/>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r>
              <a:rPr lang="en-US" sz="1300" b="1" i="1">
                <a:solidFill>
                  <a:schemeClr val="accent5"/>
                </a:solidFill>
                <a:latin typeface="Arial"/>
                <a:ea typeface="Arial"/>
                <a:cs typeface="Arial"/>
                <a:sym typeface="Arial"/>
              </a:rPr>
              <a:t>Basic* Accounting Equation:  A = L + FB</a:t>
            </a:r>
            <a:endParaRPr sz="1300" b="1" i="1">
              <a:solidFill>
                <a:schemeClr val="accent5"/>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a:solidFill>
                <a:srgbClr val="595959"/>
              </a:solidFill>
              <a:latin typeface="Arial"/>
              <a:ea typeface="Arial"/>
              <a:cs typeface="Arial"/>
              <a:sym typeface="Arial"/>
            </a:endParaRPr>
          </a:p>
          <a:p>
            <a:pPr marL="0" lvl="0" indent="0" algn="ctr" rtl="0">
              <a:lnSpc>
                <a:spcPct val="100000"/>
              </a:lnSpc>
              <a:spcBef>
                <a:spcPts val="0"/>
              </a:spcBef>
              <a:spcAft>
                <a:spcPts val="0"/>
              </a:spcAft>
              <a:buSzPct val="184615"/>
              <a:buNone/>
            </a:pPr>
            <a:endParaRPr sz="1300" b="1" i="1">
              <a:solidFill>
                <a:srgbClr val="980000"/>
              </a:solidFill>
              <a:latin typeface="Arial"/>
              <a:ea typeface="Arial"/>
              <a:cs typeface="Arial"/>
              <a:sym typeface="Arial"/>
            </a:endParaRPr>
          </a:p>
          <a:p>
            <a:pPr marL="0" lvl="0" indent="0" algn="ctr" rtl="0">
              <a:lnSpc>
                <a:spcPct val="100000"/>
              </a:lnSpc>
              <a:spcBef>
                <a:spcPts val="0"/>
              </a:spcBef>
              <a:spcAft>
                <a:spcPts val="0"/>
              </a:spcAft>
              <a:buSzPct val="184615"/>
              <a:buNone/>
            </a:pPr>
            <a:endParaRPr sz="1300" b="1" i="1">
              <a:solidFill>
                <a:srgbClr val="980000"/>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r>
              <a:rPr lang="en-US" sz="1300">
                <a:solidFill>
                  <a:srgbClr val="595959"/>
                </a:solidFill>
                <a:latin typeface="Arial"/>
                <a:ea typeface="Arial"/>
                <a:cs typeface="Arial"/>
                <a:sym typeface="Arial"/>
              </a:rPr>
              <a:t>               Duplicating the totals in the data:</a:t>
            </a: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r>
              <a:rPr lang="en-US" sz="1300" u="sng">
                <a:solidFill>
                  <a:schemeClr val="hlink"/>
                </a:solidFill>
                <a:latin typeface="Arial"/>
                <a:ea typeface="Arial"/>
                <a:cs typeface="Arial"/>
                <a:sym typeface="Arial"/>
                <a:hlinkClick r:id="rId3"/>
              </a:rPr>
              <a:t>Helpful Hints </a:t>
            </a:r>
            <a:r>
              <a:rPr lang="en-US" sz="1300">
                <a:solidFill>
                  <a:srgbClr val="595959"/>
                </a:solidFill>
                <a:latin typeface="Arial"/>
                <a:ea typeface="Arial"/>
                <a:cs typeface="Arial"/>
                <a:sym typeface="Arial"/>
              </a:rPr>
              <a:t>- (tips &amp; guidance for how to resolve errors &amp; warnings)</a:t>
            </a: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184615"/>
              <a:buNone/>
            </a:pPr>
            <a:endParaRPr sz="1300" b="1" i="1">
              <a:solidFill>
                <a:srgbClr val="595959"/>
              </a:solidFill>
              <a:latin typeface="Arial"/>
              <a:ea typeface="Arial"/>
              <a:cs typeface="Arial"/>
              <a:sym typeface="Arial"/>
            </a:endParaRPr>
          </a:p>
          <a:p>
            <a:pPr marL="0" lvl="0" indent="0" algn="l" rtl="0">
              <a:lnSpc>
                <a:spcPct val="100000"/>
              </a:lnSpc>
              <a:spcBef>
                <a:spcPts val="0"/>
              </a:spcBef>
              <a:spcAft>
                <a:spcPts val="0"/>
              </a:spcAft>
              <a:buSzPct val="200000"/>
              <a:buNone/>
            </a:pPr>
            <a:r>
              <a:rPr lang="en-US" sz="1200" b="1" i="1">
                <a:solidFill>
                  <a:srgbClr val="595959"/>
                </a:solidFill>
                <a:latin typeface="Arial"/>
                <a:ea typeface="Arial"/>
                <a:cs typeface="Arial"/>
                <a:sym typeface="Arial"/>
              </a:rPr>
              <a:t>* (debits = credits)</a:t>
            </a:r>
            <a:endParaRPr sz="2300"/>
          </a:p>
        </p:txBody>
      </p:sp>
      <p:pic>
        <p:nvPicPr>
          <p:cNvPr id="262" name="Google Shape;262;g286b1aaa65d_0_395" descr="screen print of FD034 error"/>
          <p:cNvPicPr preferRelativeResize="0"/>
          <p:nvPr/>
        </p:nvPicPr>
        <p:blipFill rotWithShape="1">
          <a:blip r:embed="rId4">
            <a:alphaModFix/>
          </a:blip>
          <a:srcRect/>
          <a:stretch/>
        </p:blipFill>
        <p:spPr>
          <a:xfrm>
            <a:off x="1314100" y="2230375"/>
            <a:ext cx="6172550" cy="859200"/>
          </a:xfrm>
          <a:prstGeom prst="rect">
            <a:avLst/>
          </a:prstGeom>
          <a:noFill/>
          <a:ln>
            <a:noFill/>
          </a:ln>
        </p:spPr>
      </p:pic>
      <p:cxnSp>
        <p:nvCxnSpPr>
          <p:cNvPr id="265" name="Google Shape;265;g286b1aaa65d_0_395" descr="picture of the arrow"/>
          <p:cNvCxnSpPr/>
          <p:nvPr/>
        </p:nvCxnSpPr>
        <p:spPr>
          <a:xfrm rot="10800000">
            <a:off x="2835700" y="3094400"/>
            <a:ext cx="1221600" cy="523500"/>
          </a:xfrm>
          <a:prstGeom prst="straightConnector1">
            <a:avLst/>
          </a:prstGeom>
          <a:noFill/>
          <a:ln w="9525" cap="flat" cmpd="sng">
            <a:solidFill>
              <a:schemeClr val="dk2"/>
            </a:solidFill>
            <a:prstDash val="solid"/>
            <a:round/>
            <a:headEnd type="none" w="sm" len="sm"/>
            <a:tailEnd type="triangle" w="med" len="med"/>
          </a:ln>
        </p:spPr>
      </p:cxnSp>
      <p:pic>
        <p:nvPicPr>
          <p:cNvPr id="263" name="Google Shape;263;g286b1aaa65d_0_395" descr="Calculation for Fd034"/>
          <p:cNvPicPr preferRelativeResize="0"/>
          <p:nvPr/>
        </p:nvPicPr>
        <p:blipFill rotWithShape="1">
          <a:blip r:embed="rId5">
            <a:alphaModFix/>
          </a:blip>
          <a:srcRect/>
          <a:stretch/>
        </p:blipFill>
        <p:spPr>
          <a:xfrm>
            <a:off x="3836875" y="3221300"/>
            <a:ext cx="1821500" cy="1344850"/>
          </a:xfrm>
          <a:prstGeom prst="rect">
            <a:avLst/>
          </a:prstGeom>
          <a:noFill/>
          <a:ln>
            <a:noFill/>
          </a:ln>
        </p:spPr>
      </p:pic>
      <p:pic>
        <p:nvPicPr>
          <p:cNvPr id="264" name="Google Shape;264;g286b1aaa65d_0_395" descr="screen print of helpful hints"/>
          <p:cNvPicPr preferRelativeResize="0"/>
          <p:nvPr/>
        </p:nvPicPr>
        <p:blipFill rotWithShape="1">
          <a:blip r:embed="rId6">
            <a:alphaModFix/>
          </a:blip>
          <a:srcRect/>
          <a:stretch/>
        </p:blipFill>
        <p:spPr>
          <a:xfrm>
            <a:off x="930275" y="5199775"/>
            <a:ext cx="7096450" cy="1081750"/>
          </a:xfrm>
          <a:prstGeom prst="rect">
            <a:avLst/>
          </a:prstGeom>
          <a:noFill/>
          <a:ln>
            <a:noFill/>
          </a:ln>
        </p:spPr>
      </p:pic>
      <p:sp>
        <p:nvSpPr>
          <p:cNvPr id="260" name="Google Shape;260;g286b1aaa65d_0_39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19</a:t>
            </a:fld>
            <a:endParaRPr>
              <a:solidFill>
                <a:srgbClr val="7F7F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2efecaca1b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3600">
                <a:latin typeface="Rockwell"/>
                <a:ea typeface="Rockwell"/>
                <a:cs typeface="Rockwell"/>
                <a:sym typeface="Rockwell"/>
              </a:rPr>
              <a:t>Overview</a:t>
            </a: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5500">
              <a:latin typeface="Rockwell"/>
              <a:ea typeface="Rockwell"/>
              <a:cs typeface="Rockwell"/>
              <a:sym typeface="Rockwell"/>
            </a:endParaRPr>
          </a:p>
        </p:txBody>
      </p:sp>
      <p:sp>
        <p:nvSpPr>
          <p:cNvPr id="107" name="Google Shape;107;g22efecaca1b_0_0"/>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2</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80ae7955c0_0_1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3600">
                <a:latin typeface="Rockwell"/>
                <a:ea typeface="Rockwell"/>
                <a:cs typeface="Rockwell"/>
                <a:sym typeface="Rockwell"/>
              </a:rPr>
              <a:t>Grant Revenue Received Reconciliation Report</a:t>
            </a: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5500">
              <a:latin typeface="Rockwell"/>
              <a:ea typeface="Rockwell"/>
              <a:cs typeface="Rockwell"/>
              <a:sym typeface="Rockwell"/>
            </a:endParaRPr>
          </a:p>
        </p:txBody>
      </p:sp>
      <p:sp>
        <p:nvSpPr>
          <p:cNvPr id="272" name="Google Shape;272;g280ae7955c0_0_1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20</a:t>
            </a:fld>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84bfad2187_0_8"/>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Grant Revenue Received Reconciliation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a:t>
            </a:r>
            <a:endParaRPr sz="3000">
              <a:latin typeface="Rockwell"/>
              <a:ea typeface="Rockwell"/>
              <a:cs typeface="Rockwell"/>
              <a:sym typeface="Rockwell"/>
            </a:endParaRPr>
          </a:p>
        </p:txBody>
      </p:sp>
      <p:sp>
        <p:nvSpPr>
          <p:cNvPr id="279" name="Google Shape;279;g284bfad2187_0_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21</a:t>
            </a:fld>
            <a:endParaRPr>
              <a:solidFill>
                <a:srgbClr val="7F7F7F"/>
              </a:solidFill>
            </a:endParaRPr>
          </a:p>
        </p:txBody>
      </p:sp>
      <p:sp>
        <p:nvSpPr>
          <p:cNvPr id="280" name="Google Shape;280;g284bfad2187_0_8"/>
          <p:cNvSpPr txBox="1">
            <a:spLocks noGrp="1"/>
          </p:cNvSpPr>
          <p:nvPr>
            <p:ph type="body" idx="1"/>
          </p:nvPr>
        </p:nvSpPr>
        <p:spPr>
          <a:xfrm>
            <a:off x="628650" y="1555950"/>
            <a:ext cx="7886700" cy="5130600"/>
          </a:xfrm>
          <a:prstGeom prst="rect">
            <a:avLst/>
          </a:prstGeom>
          <a:noFill/>
          <a:ln>
            <a:noFill/>
          </a:ln>
        </p:spPr>
        <p:txBody>
          <a:bodyPr spcFirstLastPara="1" wrap="square" lIns="0" tIns="0" rIns="0" bIns="45700" anchor="t" anchorCtr="0">
            <a:normAutofit lnSpcReduction="20000"/>
          </a:bodyPr>
          <a:lstStyle/>
          <a:p>
            <a:pPr marL="0" lvl="0" indent="0" algn="l" rtl="0">
              <a:lnSpc>
                <a:spcPct val="100000"/>
              </a:lnSpc>
              <a:spcBef>
                <a:spcPts val="0"/>
              </a:spcBef>
              <a:spcAft>
                <a:spcPts val="0"/>
              </a:spcAft>
              <a:buSzPts val="2400"/>
              <a:buNone/>
            </a:pPr>
            <a:r>
              <a:rPr lang="en-US" sz="1400" b="1">
                <a:solidFill>
                  <a:srgbClr val="595959"/>
                </a:solidFill>
                <a:latin typeface="Arial"/>
                <a:ea typeface="Arial"/>
                <a:cs typeface="Arial"/>
                <a:sym typeface="Arial"/>
              </a:rPr>
              <a:t>Grant Revenue Received Reconciliation Report (GRRR)</a:t>
            </a:r>
            <a:r>
              <a:rPr lang="en-US" sz="1400">
                <a:solidFill>
                  <a:srgbClr val="595959"/>
                </a:solidFill>
                <a:latin typeface="Arial"/>
                <a:ea typeface="Arial"/>
                <a:cs typeface="Arial"/>
                <a:sym typeface="Arial"/>
              </a:rPr>
              <a:t> </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The GRRR is one of three ‘reconciliation reports’ that must be submitted with the district audit files to CDE (along with the Tier 1 and Tier 2 Detail Error Reports, with comments if needed).</a:t>
            </a:r>
            <a:endParaRPr sz="1400">
              <a:solidFill>
                <a:srgbClr val="595959"/>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Compares the Revenues reported by the district/BOCES to the (cash-basis) Payments sent by CDE per the </a:t>
            </a:r>
            <a:r>
              <a:rPr lang="en-US" sz="1400" u="sng">
                <a:solidFill>
                  <a:schemeClr val="hlink"/>
                </a:solidFill>
                <a:latin typeface="Arial"/>
                <a:ea typeface="Arial"/>
                <a:cs typeface="Arial"/>
                <a:sym typeface="Arial"/>
                <a:hlinkClick r:id="rId3"/>
              </a:rPr>
              <a:t>FDW report</a:t>
            </a:r>
            <a:r>
              <a:rPr lang="en-US" sz="1400">
                <a:solidFill>
                  <a:srgbClr val="595959"/>
                </a:solidFill>
                <a:latin typeface="Arial"/>
                <a:ea typeface="Arial"/>
                <a:cs typeface="Arial"/>
                <a:sym typeface="Arial"/>
              </a:rPr>
              <a:t>* (Column 2) </a:t>
            </a:r>
            <a:endParaRPr sz="1400">
              <a:solidFill>
                <a:srgbClr val="595959"/>
              </a:solidFill>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US" sz="1400">
                <a:solidFill>
                  <a:srgbClr val="595959"/>
                </a:solidFill>
                <a:latin typeface="Arial"/>
                <a:ea typeface="Arial"/>
                <a:cs typeface="Arial"/>
                <a:sym typeface="Arial"/>
              </a:rPr>
              <a:t>Adjusting for the CY &amp; PY Deferred Revenue (7482) &amp; Grants A/R (8142) entries for each grant.  </a:t>
            </a:r>
            <a:r>
              <a:rPr lang="en-US" sz="1400" i="1">
                <a:solidFill>
                  <a:srgbClr val="980000"/>
                </a:solidFill>
                <a:latin typeface="Arial"/>
                <a:ea typeface="Arial"/>
                <a:cs typeface="Arial"/>
                <a:sym typeface="Arial"/>
              </a:rPr>
              <a:t>Remember to include the grant code in those entries/data lines!</a:t>
            </a:r>
            <a:endParaRPr sz="1400" i="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This total is then compared to the CDE payment amount (Col 9).  Any differences must be reconciled &amp; explained (usually a timing difference)</a:t>
            </a:r>
            <a:endParaRPr sz="1400">
              <a:solidFill>
                <a:srgbClr val="595959"/>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US" sz="1400">
                <a:solidFill>
                  <a:srgbClr val="595959"/>
                </a:solidFill>
                <a:latin typeface="Arial"/>
                <a:ea typeface="Arial"/>
                <a:cs typeface="Arial"/>
                <a:sym typeface="Arial"/>
              </a:rPr>
              <a:t>Related to Grant Warning FD094 (next slide)</a:t>
            </a:r>
            <a:endParaRPr sz="1400">
              <a:solidFill>
                <a:srgbClr val="595959"/>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a:t>
            </a:r>
            <a:r>
              <a:rPr lang="en-US" sz="1400" u="sng">
                <a:solidFill>
                  <a:schemeClr val="hlink"/>
                </a:solidFill>
                <a:latin typeface="Arial"/>
                <a:ea typeface="Arial"/>
                <a:cs typeface="Arial"/>
                <a:sym typeface="Arial"/>
                <a:hlinkClick r:id="rId3"/>
              </a:rPr>
              <a:t>Financial Data Warehouse Report</a:t>
            </a:r>
            <a:endParaRPr sz="1400">
              <a:solidFill>
                <a:srgbClr val="000000"/>
              </a:solidFill>
              <a:latin typeface="Arial"/>
              <a:ea typeface="Arial"/>
              <a:cs typeface="Arial"/>
              <a:sym typeface="Arial"/>
            </a:endParaRPr>
          </a:p>
        </p:txBody>
      </p:sp>
      <p:pic>
        <p:nvPicPr>
          <p:cNvPr id="281" name="Google Shape;281;g284bfad2187_0_8" descr="screen print of Grant Revenue Received Reconciliation report"/>
          <p:cNvPicPr preferRelativeResize="0"/>
          <p:nvPr/>
        </p:nvPicPr>
        <p:blipFill rotWithShape="1">
          <a:blip r:embed="rId4">
            <a:alphaModFix/>
          </a:blip>
          <a:srcRect/>
          <a:stretch/>
        </p:blipFill>
        <p:spPr>
          <a:xfrm>
            <a:off x="628650" y="4096925"/>
            <a:ext cx="7886700" cy="16497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86b1aaa65d_0_324"/>
          <p:cNvSpPr txBox="1">
            <a:spLocks noGrp="1"/>
          </p:cNvSpPr>
          <p:nvPr>
            <p:ph type="title"/>
          </p:nvPr>
        </p:nvSpPr>
        <p:spPr>
          <a:xfrm>
            <a:off x="475652" y="15352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Grant Revenue Received Reconciliation Report</a:t>
            </a:r>
            <a:endParaRPr sz="3000">
              <a:latin typeface="Rockwell"/>
              <a:ea typeface="Rockwell"/>
              <a:cs typeface="Rockwell"/>
              <a:sym typeface="Rockwell"/>
            </a:endParaRPr>
          </a:p>
          <a:p>
            <a:pPr marL="457200" lvl="0" indent="-400050" algn="l" rtl="0">
              <a:lnSpc>
                <a:spcPct val="90000"/>
              </a:lnSpc>
              <a:spcBef>
                <a:spcPts val="0"/>
              </a:spcBef>
              <a:spcAft>
                <a:spcPts val="0"/>
              </a:spcAft>
              <a:buSzPct val="100000"/>
              <a:buFont typeface="Rockwell"/>
              <a:buChar char="-"/>
            </a:pPr>
            <a:r>
              <a:rPr lang="en-US" sz="3000">
                <a:latin typeface="Rockwell"/>
                <a:ea typeface="Rockwell"/>
                <a:cs typeface="Rockwell"/>
                <a:sym typeface="Rockwell"/>
              </a:rPr>
              <a:t>Related to FD094 Grant Revenue Receipts</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a:t>
            </a:r>
            <a:endParaRPr sz="3000">
              <a:latin typeface="Rockwell"/>
              <a:ea typeface="Rockwell"/>
              <a:cs typeface="Rockwell"/>
              <a:sym typeface="Rockwell"/>
            </a:endParaRPr>
          </a:p>
        </p:txBody>
      </p:sp>
      <p:sp>
        <p:nvSpPr>
          <p:cNvPr id="289" name="Google Shape;289;g286b1aaa65d_0_324"/>
          <p:cNvSpPr txBox="1">
            <a:spLocks noGrp="1"/>
          </p:cNvSpPr>
          <p:nvPr>
            <p:ph type="body" idx="1"/>
          </p:nvPr>
        </p:nvSpPr>
        <p:spPr>
          <a:xfrm>
            <a:off x="559050" y="1407450"/>
            <a:ext cx="8146200" cy="48468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b="1">
                <a:latin typeface="Arial"/>
                <a:ea typeface="Arial"/>
                <a:cs typeface="Arial"/>
                <a:sym typeface="Arial"/>
              </a:rPr>
              <a:t>Column 2</a:t>
            </a:r>
            <a:r>
              <a:rPr lang="en-US" sz="1400">
                <a:latin typeface="Arial"/>
                <a:ea typeface="Arial"/>
                <a:cs typeface="Arial"/>
                <a:sym typeface="Arial"/>
              </a:rPr>
              <a:t> = Payments sent by CDE (FDW Report)</a:t>
            </a:r>
            <a:endParaRPr sz="1400" b="1" u="sng">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rgbClr val="000000"/>
                </a:solidFill>
                <a:latin typeface="Arial"/>
                <a:ea typeface="Arial"/>
                <a:cs typeface="Arial"/>
                <a:sym typeface="Arial"/>
              </a:rPr>
              <a:t>Column 3 </a:t>
            </a:r>
            <a:r>
              <a:rPr lang="en-US" sz="1400">
                <a:solidFill>
                  <a:srgbClr val="000000"/>
                </a:solidFill>
                <a:latin typeface="Arial"/>
                <a:ea typeface="Arial"/>
                <a:cs typeface="Arial"/>
                <a:sym typeface="Arial"/>
              </a:rPr>
              <a:t>= District data w/ Source 3000 or 4000 (only CDE funds). </a:t>
            </a:r>
            <a:r>
              <a:rPr lang="en-US" sz="1200">
                <a:solidFill>
                  <a:srgbClr val="000000"/>
                </a:solidFill>
                <a:latin typeface="Arial"/>
                <a:ea typeface="Arial"/>
                <a:cs typeface="Arial"/>
                <a:sym typeface="Arial"/>
              </a:rPr>
              <a:t> </a:t>
            </a:r>
            <a:r>
              <a:rPr lang="en-US" sz="1200" i="1">
                <a:solidFill>
                  <a:srgbClr val="000000"/>
                </a:solidFill>
                <a:latin typeface="Arial"/>
                <a:ea typeface="Arial"/>
                <a:cs typeface="Arial"/>
                <a:sym typeface="Arial"/>
              </a:rPr>
              <a:t>If coded to 3010 in error, it won’t align.</a:t>
            </a:r>
            <a:endParaRPr sz="12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rgbClr val="000000"/>
                </a:solidFill>
                <a:latin typeface="Arial"/>
                <a:ea typeface="Arial"/>
                <a:cs typeface="Arial"/>
                <a:sym typeface="Arial"/>
              </a:rPr>
              <a:t>Columns 4-7</a:t>
            </a:r>
            <a:r>
              <a:rPr lang="en-US" sz="1400">
                <a:solidFill>
                  <a:srgbClr val="000000"/>
                </a:solidFill>
                <a:latin typeface="Arial"/>
                <a:ea typeface="Arial"/>
                <a:cs typeface="Arial"/>
                <a:sym typeface="Arial"/>
              </a:rPr>
              <a:t> = </a:t>
            </a:r>
            <a:r>
              <a:rPr lang="en-US" sz="1400" i="1">
                <a:solidFill>
                  <a:srgbClr val="980000"/>
                </a:solidFill>
                <a:latin typeface="Arial"/>
                <a:ea typeface="Arial"/>
                <a:cs typeface="Arial"/>
                <a:sym typeface="Arial"/>
              </a:rPr>
              <a:t>CY &amp; PY </a:t>
            </a:r>
            <a:r>
              <a:rPr lang="en-US" sz="1400">
                <a:solidFill>
                  <a:srgbClr val="000000"/>
                </a:solidFill>
                <a:latin typeface="Arial"/>
                <a:ea typeface="Arial"/>
                <a:cs typeface="Arial"/>
                <a:sym typeface="Arial"/>
              </a:rPr>
              <a:t>Grants A/R &amp; Deferred Rev (8142, 7482)</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rgbClr val="000000"/>
                </a:solidFill>
                <a:latin typeface="Arial"/>
                <a:ea typeface="Arial"/>
                <a:cs typeface="Arial"/>
                <a:sym typeface="Arial"/>
              </a:rPr>
              <a:t>Column 8</a:t>
            </a:r>
            <a:r>
              <a:rPr lang="en-US" sz="1400">
                <a:solidFill>
                  <a:srgbClr val="000000"/>
                </a:solidFill>
                <a:latin typeface="Arial"/>
                <a:ea typeface="Arial"/>
                <a:cs typeface="Arial"/>
                <a:sym typeface="Arial"/>
              </a:rPr>
              <a:t> = Calc of Grant Rev Received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rgbClr val="000000"/>
                </a:solidFill>
                <a:latin typeface="Arial"/>
                <a:ea typeface="Arial"/>
                <a:cs typeface="Arial"/>
                <a:sym typeface="Arial"/>
              </a:rPr>
              <a:t>Column 9</a:t>
            </a:r>
            <a:r>
              <a:rPr lang="en-US" sz="1400">
                <a:solidFill>
                  <a:srgbClr val="000000"/>
                </a:solidFill>
                <a:latin typeface="Arial"/>
                <a:ea typeface="Arial"/>
                <a:cs typeface="Arial"/>
                <a:sym typeface="Arial"/>
              </a:rPr>
              <a:t> = Difference between CDE Cash (Col 2) vs Grant Revenue Received </a:t>
            </a:r>
            <a:r>
              <a:rPr lang="en-US" sz="1400" i="1">
                <a:solidFill>
                  <a:srgbClr val="980000"/>
                </a:solidFill>
                <a:latin typeface="Arial"/>
                <a:ea typeface="Arial"/>
                <a:cs typeface="Arial"/>
                <a:sym typeface="Arial"/>
              </a:rPr>
              <a:t>(must be explained)</a:t>
            </a:r>
            <a:endParaRPr sz="1400" i="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chemeClr val="accent5"/>
                </a:solidFill>
                <a:latin typeface="Arial"/>
                <a:ea typeface="Arial"/>
                <a:cs typeface="Arial"/>
                <a:sym typeface="Arial"/>
              </a:rPr>
              <a:t>FD094 </a:t>
            </a:r>
            <a:r>
              <a:rPr lang="en-US" sz="1400">
                <a:solidFill>
                  <a:srgbClr val="000000"/>
                </a:solidFill>
                <a:latin typeface="Arial"/>
                <a:ea typeface="Arial"/>
                <a:cs typeface="Arial"/>
                <a:sym typeface="Arial"/>
              </a:rPr>
              <a:t>- Lists grants with variances in District Receipts vs CDE Cash Payments</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in this case, district recorded revenues using grant 5555 that should have been grant 4555</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FD094 is a Tier 2 Warning that must be reconciled/commented on (reconciliation reports to CDE)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i="1">
                <a:solidFill>
                  <a:schemeClr val="accent5"/>
                </a:solidFill>
                <a:latin typeface="Arial"/>
                <a:ea typeface="Arial"/>
                <a:cs typeface="Arial"/>
                <a:sym typeface="Arial"/>
              </a:rPr>
              <a:t>The GRRR and FD094 will help you reconcile your grants &amp; grant revenues!</a:t>
            </a:r>
            <a:endParaRPr sz="1400" i="1">
              <a:solidFill>
                <a:schemeClr val="accent5"/>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p:txBody>
      </p:sp>
      <p:pic>
        <p:nvPicPr>
          <p:cNvPr id="292" name="Google Shape;292;g286b1aaa65d_0_324" descr="screen print of FD094 Error"/>
          <p:cNvPicPr preferRelativeResize="0"/>
          <p:nvPr/>
        </p:nvPicPr>
        <p:blipFill rotWithShape="1">
          <a:blip r:embed="rId3">
            <a:alphaModFix/>
          </a:blip>
          <a:srcRect/>
          <a:stretch/>
        </p:blipFill>
        <p:spPr>
          <a:xfrm>
            <a:off x="604350" y="3842300"/>
            <a:ext cx="8299774" cy="614127"/>
          </a:xfrm>
          <a:prstGeom prst="rect">
            <a:avLst/>
          </a:prstGeom>
          <a:noFill/>
          <a:ln>
            <a:noFill/>
          </a:ln>
        </p:spPr>
      </p:pic>
      <p:pic>
        <p:nvPicPr>
          <p:cNvPr id="290" name="Google Shape;290;g286b1aaa65d_0_324" descr="screen print of grant rev report"/>
          <p:cNvPicPr preferRelativeResize="0"/>
          <p:nvPr/>
        </p:nvPicPr>
        <p:blipFill rotWithShape="1">
          <a:blip r:embed="rId4">
            <a:alphaModFix/>
          </a:blip>
          <a:srcRect/>
          <a:stretch/>
        </p:blipFill>
        <p:spPr>
          <a:xfrm>
            <a:off x="604350" y="4649363"/>
            <a:ext cx="8192701" cy="892918"/>
          </a:xfrm>
          <a:prstGeom prst="rect">
            <a:avLst/>
          </a:prstGeom>
          <a:noFill/>
          <a:ln>
            <a:noFill/>
          </a:ln>
        </p:spPr>
      </p:pic>
      <p:pic>
        <p:nvPicPr>
          <p:cNvPr id="291" name="Google Shape;291;g286b1aaa65d_0_324" descr="screen print of grant rev report"/>
          <p:cNvPicPr preferRelativeResize="0"/>
          <p:nvPr/>
        </p:nvPicPr>
        <p:blipFill rotWithShape="1">
          <a:blip r:embed="rId5">
            <a:alphaModFix/>
          </a:blip>
          <a:srcRect/>
          <a:stretch/>
        </p:blipFill>
        <p:spPr>
          <a:xfrm>
            <a:off x="604350" y="5579875"/>
            <a:ext cx="8192700" cy="373275"/>
          </a:xfrm>
          <a:prstGeom prst="rect">
            <a:avLst/>
          </a:prstGeom>
          <a:noFill/>
          <a:ln>
            <a:noFill/>
          </a:ln>
        </p:spPr>
      </p:pic>
      <p:cxnSp>
        <p:nvCxnSpPr>
          <p:cNvPr id="293" name="Google Shape;293;g286b1aaa65d_0_324" descr="picture of arrow"/>
          <p:cNvCxnSpPr/>
          <p:nvPr/>
        </p:nvCxnSpPr>
        <p:spPr>
          <a:xfrm flipH="1">
            <a:off x="3007400" y="4501000"/>
            <a:ext cx="1060200" cy="1365900"/>
          </a:xfrm>
          <a:prstGeom prst="straightConnector1">
            <a:avLst/>
          </a:prstGeom>
          <a:noFill/>
          <a:ln w="9525" cap="flat" cmpd="sng">
            <a:solidFill>
              <a:schemeClr val="dk2"/>
            </a:solidFill>
            <a:prstDash val="solid"/>
            <a:round/>
            <a:headEnd type="none" w="sm" len="sm"/>
            <a:tailEnd type="triangle" w="med" len="med"/>
          </a:ln>
        </p:spPr>
      </p:cxnSp>
      <p:cxnSp>
        <p:nvCxnSpPr>
          <p:cNvPr id="294" name="Google Shape;294;g286b1aaa65d_0_324" descr="picture of arrow"/>
          <p:cNvCxnSpPr/>
          <p:nvPr/>
        </p:nvCxnSpPr>
        <p:spPr>
          <a:xfrm>
            <a:off x="2683775" y="4504900"/>
            <a:ext cx="4506600" cy="1358100"/>
          </a:xfrm>
          <a:prstGeom prst="straightConnector1">
            <a:avLst/>
          </a:prstGeom>
          <a:noFill/>
          <a:ln w="9525" cap="flat" cmpd="sng">
            <a:solidFill>
              <a:schemeClr val="dk2"/>
            </a:solidFill>
            <a:prstDash val="solid"/>
            <a:round/>
            <a:headEnd type="none" w="sm" len="sm"/>
            <a:tailEnd type="triangle" w="med" len="med"/>
          </a:ln>
        </p:spPr>
      </p:cxnSp>
      <p:sp>
        <p:nvSpPr>
          <p:cNvPr id="288" name="Google Shape;288;g286b1aaa65d_0_3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22</a:t>
            </a:fld>
            <a:endParaRPr>
              <a:solidFill>
                <a:srgbClr val="7F7F7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0000f93a67_0_33"/>
          <p:cNvSpPr txBox="1">
            <a:spLocks noGrp="1"/>
          </p:cNvSpPr>
          <p:nvPr>
            <p:ph type="title"/>
          </p:nvPr>
        </p:nvSpPr>
        <p:spPr>
          <a:xfrm>
            <a:off x="475652" y="24375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8888"/>
              <a:buNone/>
            </a:pPr>
            <a:r>
              <a:rPr lang="en-US" sz="3000">
                <a:latin typeface="Rockwell"/>
                <a:ea typeface="Rockwell"/>
                <a:cs typeface="Rockwell"/>
                <a:sym typeface="Rockwell"/>
              </a:rPr>
              <a:t>Grant Revenue Received Reconciliation Report</a:t>
            </a:r>
            <a:endParaRPr sz="3000">
              <a:latin typeface="Rockwell"/>
              <a:ea typeface="Rockwell"/>
              <a:cs typeface="Rockwell"/>
              <a:sym typeface="Rockwell"/>
            </a:endParaRPr>
          </a:p>
          <a:p>
            <a:pPr marL="457200" lvl="0" indent="-400050" algn="l" rtl="0">
              <a:lnSpc>
                <a:spcPct val="90000"/>
              </a:lnSpc>
              <a:spcBef>
                <a:spcPts val="0"/>
              </a:spcBef>
              <a:spcAft>
                <a:spcPts val="0"/>
              </a:spcAft>
              <a:buSzPct val="100000"/>
              <a:buFont typeface="Rockwell"/>
              <a:buChar char="-"/>
            </a:pPr>
            <a:r>
              <a:rPr lang="en-US" sz="3000">
                <a:latin typeface="Rockwell"/>
                <a:ea typeface="Rockwell"/>
                <a:cs typeface="Rockwell"/>
                <a:sym typeface="Rockwell"/>
              </a:rPr>
              <a:t>Helpful Hint:  FD094</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 </a:t>
            </a:r>
            <a:endParaRPr sz="3000">
              <a:latin typeface="Rockwell"/>
              <a:ea typeface="Rockwell"/>
              <a:cs typeface="Rockwell"/>
              <a:sym typeface="Rockwell"/>
            </a:endParaRPr>
          </a:p>
        </p:txBody>
      </p:sp>
      <p:sp>
        <p:nvSpPr>
          <p:cNvPr id="302" name="Google Shape;302;g30000f93a67_0_33"/>
          <p:cNvSpPr txBox="1">
            <a:spLocks noGrp="1"/>
          </p:cNvSpPr>
          <p:nvPr>
            <p:ph type="body" idx="1"/>
          </p:nvPr>
        </p:nvSpPr>
        <p:spPr>
          <a:xfrm>
            <a:off x="559050" y="1407450"/>
            <a:ext cx="8146200" cy="48468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i="1" u="sng">
                <a:solidFill>
                  <a:schemeClr val="hlink"/>
                </a:solidFill>
                <a:latin typeface="Arial"/>
                <a:ea typeface="Arial"/>
                <a:cs typeface="Arial"/>
                <a:sym typeface="Arial"/>
                <a:hlinkClick r:id="rId3"/>
              </a:rPr>
              <a:t>Helpful Hint</a:t>
            </a:r>
            <a:r>
              <a:rPr lang="en-US" sz="1400">
                <a:latin typeface="Arial"/>
                <a:ea typeface="Arial"/>
                <a:cs typeface="Arial"/>
                <a:sym typeface="Arial"/>
              </a:rPr>
              <a:t>:</a:t>
            </a: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b="1">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i="1">
                <a:solidFill>
                  <a:schemeClr val="accent5"/>
                </a:solidFill>
                <a:latin typeface="Arial"/>
                <a:ea typeface="Arial"/>
                <a:cs typeface="Arial"/>
                <a:sym typeface="Arial"/>
              </a:rPr>
              <a:t>The GRRR and FD094 will help you reconcile your grants &amp; grant revenues!</a:t>
            </a:r>
            <a:endParaRPr sz="1400" i="1">
              <a:solidFill>
                <a:schemeClr val="accent5"/>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p:txBody>
      </p:sp>
      <p:pic>
        <p:nvPicPr>
          <p:cNvPr id="305" name="Google Shape;305;g30000f93a67_0_33" descr="screen print for helpful hints"/>
          <p:cNvPicPr preferRelativeResize="0"/>
          <p:nvPr/>
        </p:nvPicPr>
        <p:blipFill rotWithShape="1">
          <a:blip r:embed="rId4">
            <a:alphaModFix/>
          </a:blip>
          <a:srcRect/>
          <a:stretch/>
        </p:blipFill>
        <p:spPr>
          <a:xfrm>
            <a:off x="604350" y="1755300"/>
            <a:ext cx="8064000" cy="1677948"/>
          </a:xfrm>
          <a:prstGeom prst="rect">
            <a:avLst/>
          </a:prstGeom>
          <a:noFill/>
          <a:ln>
            <a:noFill/>
          </a:ln>
        </p:spPr>
      </p:pic>
      <p:pic>
        <p:nvPicPr>
          <p:cNvPr id="304" name="Google Shape;304;g30000f93a67_0_33" descr="screen print for error FD094"/>
          <p:cNvPicPr preferRelativeResize="0"/>
          <p:nvPr/>
        </p:nvPicPr>
        <p:blipFill rotWithShape="1">
          <a:blip r:embed="rId5">
            <a:alphaModFix/>
          </a:blip>
          <a:srcRect/>
          <a:stretch/>
        </p:blipFill>
        <p:spPr>
          <a:xfrm>
            <a:off x="604350" y="3842300"/>
            <a:ext cx="8299774" cy="614127"/>
          </a:xfrm>
          <a:prstGeom prst="rect">
            <a:avLst/>
          </a:prstGeom>
          <a:noFill/>
          <a:ln>
            <a:noFill/>
          </a:ln>
        </p:spPr>
      </p:pic>
      <p:pic>
        <p:nvPicPr>
          <p:cNvPr id="303" name="Google Shape;303;g30000f93a67_0_33" descr="screen print from grant revenue report"/>
          <p:cNvPicPr preferRelativeResize="0"/>
          <p:nvPr/>
        </p:nvPicPr>
        <p:blipFill rotWithShape="1">
          <a:blip r:embed="rId6">
            <a:alphaModFix/>
          </a:blip>
          <a:srcRect/>
          <a:stretch/>
        </p:blipFill>
        <p:spPr>
          <a:xfrm>
            <a:off x="604350" y="4649375"/>
            <a:ext cx="8192701" cy="892900"/>
          </a:xfrm>
          <a:prstGeom prst="rect">
            <a:avLst/>
          </a:prstGeom>
          <a:noFill/>
          <a:ln>
            <a:noFill/>
          </a:ln>
        </p:spPr>
      </p:pic>
      <p:pic>
        <p:nvPicPr>
          <p:cNvPr id="306" name="Google Shape;306;g30000f93a67_0_33" descr="screen print of grant revenue report"/>
          <p:cNvPicPr preferRelativeResize="0"/>
          <p:nvPr/>
        </p:nvPicPr>
        <p:blipFill rotWithShape="1">
          <a:blip r:embed="rId7">
            <a:alphaModFix/>
          </a:blip>
          <a:srcRect/>
          <a:stretch/>
        </p:blipFill>
        <p:spPr>
          <a:xfrm>
            <a:off x="627594" y="5542284"/>
            <a:ext cx="8146200" cy="338051"/>
          </a:xfrm>
          <a:prstGeom prst="rect">
            <a:avLst/>
          </a:prstGeom>
          <a:noFill/>
          <a:ln>
            <a:noFill/>
          </a:ln>
        </p:spPr>
      </p:pic>
      <p:cxnSp>
        <p:nvCxnSpPr>
          <p:cNvPr id="307" name="Google Shape;307;g30000f93a67_0_33" descr="picture of an arrow"/>
          <p:cNvCxnSpPr/>
          <p:nvPr/>
        </p:nvCxnSpPr>
        <p:spPr>
          <a:xfrm flipH="1">
            <a:off x="2119325" y="4491225"/>
            <a:ext cx="1732500" cy="1245300"/>
          </a:xfrm>
          <a:prstGeom prst="straightConnector1">
            <a:avLst/>
          </a:prstGeom>
          <a:noFill/>
          <a:ln w="9525" cap="flat" cmpd="sng">
            <a:solidFill>
              <a:schemeClr val="dk2"/>
            </a:solidFill>
            <a:prstDash val="solid"/>
            <a:round/>
            <a:headEnd type="none" w="sm" len="sm"/>
            <a:tailEnd type="triangle" w="med" len="med"/>
          </a:ln>
        </p:spPr>
      </p:cxnSp>
      <p:cxnSp>
        <p:nvCxnSpPr>
          <p:cNvPr id="308" name="Google Shape;308;g30000f93a67_0_33" descr="picture of an arrow"/>
          <p:cNvCxnSpPr/>
          <p:nvPr/>
        </p:nvCxnSpPr>
        <p:spPr>
          <a:xfrm>
            <a:off x="2701750" y="4486925"/>
            <a:ext cx="4560900" cy="1303800"/>
          </a:xfrm>
          <a:prstGeom prst="straightConnector1">
            <a:avLst/>
          </a:prstGeom>
          <a:noFill/>
          <a:ln w="9525" cap="flat" cmpd="sng">
            <a:solidFill>
              <a:schemeClr val="dk2"/>
            </a:solidFill>
            <a:prstDash val="solid"/>
            <a:round/>
            <a:headEnd type="none" w="sm" len="sm"/>
            <a:tailEnd type="triangle" w="med" len="med"/>
          </a:ln>
        </p:spPr>
      </p:cxnSp>
      <p:sp>
        <p:nvSpPr>
          <p:cNvPr id="301" name="Google Shape;301;g30000f93a67_0_3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23</a:t>
            </a:fld>
            <a:endParaRPr>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84bfad2187_0_16"/>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Grant Revenue Received Reconciliation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15" name="Google Shape;315;g284bfad2187_0_1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24</a:t>
            </a:fld>
            <a:endParaRPr>
              <a:solidFill>
                <a:srgbClr val="7F7F7F"/>
              </a:solidFill>
            </a:endParaRPr>
          </a:p>
        </p:txBody>
      </p:sp>
      <p:sp>
        <p:nvSpPr>
          <p:cNvPr id="316" name="Google Shape;316;g284bfad2187_0_16"/>
          <p:cNvSpPr txBox="1">
            <a:spLocks noGrp="1"/>
          </p:cNvSpPr>
          <p:nvPr>
            <p:ph type="body" idx="1"/>
          </p:nvPr>
        </p:nvSpPr>
        <p:spPr>
          <a:xfrm>
            <a:off x="567125" y="1422200"/>
            <a:ext cx="7886700" cy="4790100"/>
          </a:xfrm>
          <a:prstGeom prst="rect">
            <a:avLst/>
          </a:prstGeom>
          <a:noFill/>
          <a:ln>
            <a:noFill/>
          </a:ln>
        </p:spPr>
        <p:txBody>
          <a:bodyPr spcFirstLastPara="1" wrap="square" lIns="0" tIns="0" rIns="0" bIns="45700" anchor="t" anchorCtr="0">
            <a:normAutofit lnSpcReduction="10000"/>
          </a:bodyPr>
          <a:lstStyle/>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Any differences in Column 9 must be reconciled &amp; commented on - must be submitted with the reconciliations/comments (along with Tier 1 &amp; Tier 2 comments/reconciliations)</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i="1">
                <a:solidFill>
                  <a:srgbClr val="000000"/>
                </a:solidFill>
                <a:latin typeface="Arial"/>
                <a:ea typeface="Arial"/>
                <a:cs typeface="Arial"/>
                <a:sym typeface="Arial"/>
              </a:rPr>
              <a:t>From the notes (last page) of the GRRR:</a:t>
            </a:r>
            <a:endParaRPr sz="1400" i="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6. District Grant Revenue Received Calculation:</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FY24-25 Grant Revenue Reported + (FY</a:t>
            </a:r>
            <a:r>
              <a:rPr lang="en-US" sz="1400">
                <a:latin typeface="Arial"/>
                <a:ea typeface="Arial"/>
                <a:cs typeface="Arial"/>
                <a:sym typeface="Arial"/>
              </a:rPr>
              <a:t>24-25</a:t>
            </a:r>
            <a:r>
              <a:rPr lang="en-US" sz="1400">
                <a:solidFill>
                  <a:srgbClr val="000000"/>
                </a:solidFill>
                <a:latin typeface="Arial"/>
                <a:ea typeface="Arial"/>
                <a:cs typeface="Arial"/>
                <a:sym typeface="Arial"/>
              </a:rPr>
              <a:t> Deferred Grant Revenue - FY23-24 Deferred Grant Revenue) - (FY</a:t>
            </a:r>
            <a:r>
              <a:rPr lang="en-US" sz="1400">
                <a:latin typeface="Arial"/>
                <a:ea typeface="Arial"/>
                <a:cs typeface="Arial"/>
                <a:sym typeface="Arial"/>
              </a:rPr>
              <a:t>24-25</a:t>
            </a:r>
            <a:r>
              <a:rPr lang="en-US" sz="1400">
                <a:solidFill>
                  <a:srgbClr val="000000"/>
                </a:solidFill>
                <a:latin typeface="Arial"/>
                <a:ea typeface="Arial"/>
                <a:cs typeface="Arial"/>
                <a:sym typeface="Arial"/>
              </a:rPr>
              <a:t> Grants Accounts Rec - FY23-24 Grants Accounts Rec)</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7. The CDE Payment Figure is compared to the calculated District Grant Received Figure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If the difference between the two can be attributed to a timing issue, grants deferred reported or grant accounts receivables reported, the difference is acceptable.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If the difference is a result of incorrect revenue reported by the District or incorrect grants deferred revenue or grants accounts receivables reported, this is not acceptable.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i="1">
              <a:solidFill>
                <a:srgbClr val="000000"/>
              </a:solidFill>
              <a:latin typeface="Arial"/>
              <a:ea typeface="Arial"/>
              <a:cs typeface="Arial"/>
              <a:sym typeface="Arial"/>
            </a:endParaRPr>
          </a:p>
        </p:txBody>
      </p:sp>
      <p:pic>
        <p:nvPicPr>
          <p:cNvPr id="317" name="Google Shape;317;g284bfad2187_0_16" descr="screen print of Grant Revenue report"/>
          <p:cNvPicPr preferRelativeResize="0"/>
          <p:nvPr/>
        </p:nvPicPr>
        <p:blipFill rotWithShape="1">
          <a:blip r:embed="rId3">
            <a:alphaModFix/>
          </a:blip>
          <a:srcRect/>
          <a:stretch/>
        </p:blipFill>
        <p:spPr>
          <a:xfrm>
            <a:off x="508675" y="1912825"/>
            <a:ext cx="7986649" cy="1688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80ae7955c0_0_24"/>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Child Nutrition Report</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(Net Cash Resources in the </a:t>
            </a:r>
            <a:endParaRPr sz="2266">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Food Service Fund)</a:t>
            </a:r>
            <a:endParaRPr sz="2266">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324" name="Google Shape;324;g280ae7955c0_0_24"/>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25</a:t>
            </a:fld>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84bfad2187_0_27"/>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Child Nutrition Report - Net Cash Resources</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What It Is</a:t>
            </a:r>
            <a:endParaRPr sz="3000">
              <a:latin typeface="Rockwell"/>
              <a:ea typeface="Rockwell"/>
              <a:cs typeface="Rockwell"/>
              <a:sym typeface="Rockwell"/>
            </a:endParaRPr>
          </a:p>
        </p:txBody>
      </p:sp>
      <p:sp>
        <p:nvSpPr>
          <p:cNvPr id="331" name="Google Shape;331;g284bfad2187_0_2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26</a:t>
            </a:fld>
            <a:endParaRPr>
              <a:solidFill>
                <a:srgbClr val="7F7F7F"/>
              </a:solidFill>
            </a:endParaRPr>
          </a:p>
        </p:txBody>
      </p:sp>
      <p:sp>
        <p:nvSpPr>
          <p:cNvPr id="332" name="Google Shape;332;g284bfad2187_0_27"/>
          <p:cNvSpPr txBox="1">
            <a:spLocks noGrp="1"/>
          </p:cNvSpPr>
          <p:nvPr>
            <p:ph type="body" idx="1"/>
          </p:nvPr>
        </p:nvSpPr>
        <p:spPr>
          <a:xfrm>
            <a:off x="628650" y="1511125"/>
            <a:ext cx="7886700" cy="51306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Tables in the report displaying Fund 21 account balances:</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Revenues</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Expenditures (including indirect costs, if any)</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Balance Sheet Accounts within Fund 21.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latin typeface="Arial"/>
                <a:ea typeface="Arial"/>
                <a:cs typeface="Arial"/>
                <a:sym typeface="Arial"/>
              </a:rPr>
              <a:t>Short Term Balance Sheet accounts are used to calculate </a:t>
            </a:r>
            <a:r>
              <a:rPr lang="en-US" sz="1400" b="1">
                <a:latin typeface="Arial"/>
                <a:ea typeface="Arial"/>
                <a:cs typeface="Arial"/>
                <a:sym typeface="Arial"/>
              </a:rPr>
              <a:t>Net Cash Resources</a:t>
            </a:r>
            <a:r>
              <a:rPr lang="en-US" sz="1400">
                <a:latin typeface="Arial"/>
                <a:ea typeface="Arial"/>
                <a:cs typeface="Arial"/>
                <a:sym typeface="Arial"/>
              </a:rPr>
              <a:t> (short term, liquid assets - minus short term liabilities)</a:t>
            </a: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u="sng">
                <a:solidFill>
                  <a:srgbClr val="000000"/>
                </a:solidFill>
                <a:latin typeface="Arial"/>
                <a:ea typeface="Arial"/>
                <a:cs typeface="Arial"/>
                <a:sym typeface="Arial"/>
              </a:rPr>
              <a:t>Federal Regulations Test:</a:t>
            </a: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Not allowed to have more more than 3 months of Net Cash Resources on hand</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The calculation indicates whether or not there is excess Net Cash Resources (&gt; 3 months worth)</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400" b="1">
                <a:solidFill>
                  <a:schemeClr val="accent5"/>
                </a:solidFill>
                <a:highlight>
                  <a:srgbClr val="FFE599"/>
                </a:highlight>
                <a:latin typeface="Arial"/>
                <a:ea typeface="Arial"/>
                <a:cs typeface="Arial"/>
                <a:sym typeface="Arial"/>
              </a:rPr>
              <a:t>Three month Net Cash Resources:  Total Expenditures Divided by 9, times 3</a:t>
            </a:r>
            <a:endParaRPr sz="1400" b="1">
              <a:solidFill>
                <a:schemeClr val="accent5"/>
              </a:solidFill>
              <a:highlight>
                <a:srgbClr val="FFE599"/>
              </a:highlight>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Does the District have more than 3 months net cash resources on hand, based on a 9-month operating year?</a:t>
            </a:r>
            <a:endParaRPr sz="14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If yes, a Net Cash Resources Spending Plan must be submitted to the School Nutrition Unit (Lyza Shaw)</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highlight>
                <a:srgbClr val="FFFF00"/>
              </a:highlight>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highlight>
                <a:srgbClr val="FFFF00"/>
              </a:highlight>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highlight>
                  <a:srgbClr val="FFF2CC"/>
                </a:highlight>
                <a:latin typeface="Arial"/>
                <a:ea typeface="Arial"/>
                <a:cs typeface="Arial"/>
                <a:sym typeface="Arial"/>
              </a:rPr>
              <a:t>Nutrition Program - </a:t>
            </a:r>
            <a:r>
              <a:rPr lang="en-US" sz="1400" u="sng">
                <a:solidFill>
                  <a:schemeClr val="hlink"/>
                </a:solidFill>
                <a:highlight>
                  <a:srgbClr val="FFF2CC"/>
                </a:highlight>
                <a:latin typeface="Arial"/>
                <a:ea typeface="Arial"/>
                <a:cs typeface="Arial"/>
                <a:sym typeface="Arial"/>
                <a:hlinkClick r:id="rId3"/>
              </a:rPr>
              <a:t>Financial Management</a:t>
            </a:r>
            <a:r>
              <a:rPr lang="en-US" sz="1400">
                <a:solidFill>
                  <a:srgbClr val="000000"/>
                </a:solidFill>
                <a:highlight>
                  <a:srgbClr val="FFF2CC"/>
                </a:highlight>
                <a:latin typeface="Arial"/>
                <a:ea typeface="Arial"/>
                <a:cs typeface="Arial"/>
                <a:sym typeface="Arial"/>
              </a:rPr>
              <a:t> (next slides)</a:t>
            </a:r>
            <a:endParaRPr sz="1400">
              <a:solidFill>
                <a:srgbClr val="000000"/>
              </a:solidFill>
              <a:highlight>
                <a:srgbClr val="FFF2CC"/>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30000f93a67_0_0"/>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Child Nutrition Report - Net Cash Resources</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6-months average expenditures </a:t>
            </a:r>
            <a:endParaRPr sz="3000">
              <a:latin typeface="Rockwell"/>
              <a:ea typeface="Rockwell"/>
              <a:cs typeface="Rockwell"/>
              <a:sym typeface="Rockwell"/>
            </a:endParaRPr>
          </a:p>
        </p:txBody>
      </p:sp>
      <p:sp>
        <p:nvSpPr>
          <p:cNvPr id="339" name="Google Shape;339;g30000f93a67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27</a:t>
            </a:fld>
            <a:endParaRPr>
              <a:solidFill>
                <a:srgbClr val="7F7F7F"/>
              </a:solidFill>
            </a:endParaRPr>
          </a:p>
        </p:txBody>
      </p:sp>
      <p:sp>
        <p:nvSpPr>
          <p:cNvPr id="340" name="Google Shape;340;g30000f93a67_0_0"/>
          <p:cNvSpPr txBox="1">
            <a:spLocks noGrp="1"/>
          </p:cNvSpPr>
          <p:nvPr>
            <p:ph type="body" idx="1"/>
          </p:nvPr>
        </p:nvSpPr>
        <p:spPr>
          <a:xfrm>
            <a:off x="628650" y="1511125"/>
            <a:ext cx="7886700" cy="5130600"/>
          </a:xfrm>
          <a:prstGeom prst="rect">
            <a:avLst/>
          </a:prstGeom>
          <a:noFill/>
          <a:ln>
            <a:noFill/>
          </a:ln>
        </p:spPr>
        <p:txBody>
          <a:bodyPr spcFirstLastPara="1" wrap="square" lIns="0" tIns="0" rIns="0"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500" b="1" u="sng">
                <a:latin typeface="Arial"/>
                <a:ea typeface="Arial"/>
                <a:cs typeface="Arial"/>
                <a:sym typeface="Arial"/>
              </a:rPr>
              <a:t>Excess net cash guidance</a:t>
            </a:r>
            <a:endParaRPr sz="1500" b="1" u="sng">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5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Federal regulations</a:t>
            </a:r>
            <a:r>
              <a:rPr lang="en-US" sz="1500">
                <a:latin typeface="Arial"/>
                <a:ea typeface="Arial"/>
                <a:cs typeface="Arial"/>
                <a:sym typeface="Arial"/>
              </a:rPr>
              <a:t> require that the net cash resources of the food service fund shall not exceed three months average expenditures.</a:t>
            </a:r>
            <a:endParaRPr sz="15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500">
                <a:solidFill>
                  <a:srgbClr val="980000"/>
                </a:solidFill>
                <a:latin typeface="Arial"/>
                <a:ea typeface="Arial"/>
                <a:cs typeface="Arial"/>
                <a:sym typeface="Arial"/>
              </a:rPr>
              <a:t>However, CDE has recently adopted the flexibility of only requiring a spending plan if net cash is in excess of </a:t>
            </a:r>
            <a:r>
              <a:rPr lang="en-US" sz="1500" b="1" u="sng">
                <a:solidFill>
                  <a:srgbClr val="980000"/>
                </a:solidFill>
                <a:latin typeface="Arial"/>
                <a:ea typeface="Arial"/>
                <a:cs typeface="Arial"/>
                <a:sym typeface="Arial"/>
              </a:rPr>
              <a:t>six months average expenditures</a:t>
            </a:r>
            <a:r>
              <a:rPr lang="en-US" sz="1500">
                <a:solidFill>
                  <a:srgbClr val="980000"/>
                </a:solidFill>
                <a:latin typeface="Arial"/>
                <a:ea typeface="Arial"/>
                <a:cs typeface="Arial"/>
                <a:sym typeface="Arial"/>
              </a:rPr>
              <a:t>.  </a:t>
            </a:r>
            <a:endParaRPr sz="1500">
              <a:solidFill>
                <a:srgbClr val="98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Sponsors with net cash resources in excess of six months average expenditure will be notified and must submit a spending plan to CDE for approval within 30 days of receiving the notification. </a:t>
            </a:r>
            <a:endParaRPr sz="15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500" u="sng">
              <a:latin typeface="Arial"/>
              <a:ea typeface="Arial"/>
              <a:cs typeface="Arial"/>
              <a:sym typeface="Arial"/>
            </a:endParaRPr>
          </a:p>
          <a:p>
            <a:pPr marL="0" lvl="0" indent="0" algn="l" rtl="0">
              <a:lnSpc>
                <a:spcPct val="100000"/>
              </a:lnSpc>
              <a:spcBef>
                <a:spcPts val="1200"/>
              </a:spcBef>
              <a:spcAft>
                <a:spcPts val="0"/>
              </a:spcAft>
              <a:buSzPts val="2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highlight>
                <a:srgbClr val="FFFF00"/>
              </a:highlight>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highlight>
                <a:srgbClr val="FFFF00"/>
              </a:highlight>
              <a:latin typeface="Arial"/>
              <a:ea typeface="Arial"/>
              <a:cs typeface="Arial"/>
              <a:sym typeface="Arial"/>
            </a:endParaRPr>
          </a:p>
          <a:p>
            <a:pPr marL="0" lvl="0" indent="0" algn="l" rtl="0">
              <a:lnSpc>
                <a:spcPct val="100000"/>
              </a:lnSpc>
              <a:spcBef>
                <a:spcPts val="0"/>
              </a:spcBef>
              <a:spcAft>
                <a:spcPts val="0"/>
              </a:spcAft>
              <a:buSzPts val="2400"/>
              <a:buNone/>
            </a:pPr>
            <a:r>
              <a:rPr lang="en-US" sz="1400">
                <a:solidFill>
                  <a:srgbClr val="000000"/>
                </a:solidFill>
                <a:highlight>
                  <a:srgbClr val="FFF2CC"/>
                </a:highlight>
                <a:latin typeface="Arial"/>
                <a:ea typeface="Arial"/>
                <a:cs typeface="Arial"/>
                <a:sym typeface="Arial"/>
              </a:rPr>
              <a:t>Nutrition Program - </a:t>
            </a:r>
            <a:r>
              <a:rPr lang="en-US" sz="1400" u="sng">
                <a:solidFill>
                  <a:schemeClr val="hlink"/>
                </a:solidFill>
                <a:highlight>
                  <a:srgbClr val="FFF2CC"/>
                </a:highlight>
                <a:latin typeface="Arial"/>
                <a:ea typeface="Arial"/>
                <a:cs typeface="Arial"/>
                <a:sym typeface="Arial"/>
                <a:hlinkClick r:id="rId4"/>
              </a:rPr>
              <a:t>Financial Management</a:t>
            </a:r>
            <a:r>
              <a:rPr lang="en-US" sz="1400">
                <a:solidFill>
                  <a:srgbClr val="000000"/>
                </a:solidFill>
                <a:highlight>
                  <a:srgbClr val="FFF2CC"/>
                </a:highlight>
                <a:latin typeface="Arial"/>
                <a:ea typeface="Arial"/>
                <a:cs typeface="Arial"/>
                <a:sym typeface="Arial"/>
              </a:rPr>
              <a:t> (next slides)</a:t>
            </a:r>
            <a:endParaRPr sz="1400">
              <a:solidFill>
                <a:srgbClr val="000000"/>
              </a:solidFill>
              <a:highlight>
                <a:srgbClr val="FFF2CC"/>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84bfad2187_0_38"/>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Child Nutrition Report - Net Cash Resources</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48" name="Google Shape;348;g284bfad2187_0_38"/>
          <p:cNvSpPr txBox="1">
            <a:spLocks noGrp="1"/>
          </p:cNvSpPr>
          <p:nvPr>
            <p:ph type="body" idx="1"/>
          </p:nvPr>
        </p:nvSpPr>
        <p:spPr>
          <a:xfrm>
            <a:off x="620025" y="1578400"/>
            <a:ext cx="7886700" cy="6216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400">
                <a:solidFill>
                  <a:srgbClr val="000000"/>
                </a:solidFill>
                <a:latin typeface="Arial"/>
                <a:ea typeface="Arial"/>
                <a:cs typeface="Arial"/>
                <a:sym typeface="Arial"/>
              </a:rPr>
              <a:t>A table with all of the reported Revenues, Expenditures (including indirect costs, if any), Balance Sheet Accounts within Fund 21</a:t>
            </a:r>
            <a:endParaRPr sz="1400">
              <a:solidFill>
                <a:srgbClr val="000000"/>
              </a:solidFill>
              <a:latin typeface="Arial"/>
              <a:ea typeface="Arial"/>
              <a:cs typeface="Arial"/>
              <a:sym typeface="Arial"/>
            </a:endParaRPr>
          </a:p>
        </p:txBody>
      </p:sp>
      <p:pic>
        <p:nvPicPr>
          <p:cNvPr id="349" name="Google Shape;349;g284bfad2187_0_38" descr="screen print of nutrition report"/>
          <p:cNvPicPr preferRelativeResize="0"/>
          <p:nvPr/>
        </p:nvPicPr>
        <p:blipFill rotWithShape="1">
          <a:blip r:embed="rId3">
            <a:alphaModFix/>
          </a:blip>
          <a:srcRect/>
          <a:stretch/>
        </p:blipFill>
        <p:spPr>
          <a:xfrm>
            <a:off x="855375" y="2199900"/>
            <a:ext cx="7659350" cy="1563900"/>
          </a:xfrm>
          <a:prstGeom prst="rect">
            <a:avLst/>
          </a:prstGeom>
          <a:noFill/>
          <a:ln>
            <a:noFill/>
          </a:ln>
        </p:spPr>
      </p:pic>
      <p:pic>
        <p:nvPicPr>
          <p:cNvPr id="350" name="Google Shape;350;g284bfad2187_0_38" descr="screen print of nutrition report"/>
          <p:cNvPicPr preferRelativeResize="0"/>
          <p:nvPr/>
        </p:nvPicPr>
        <p:blipFill rotWithShape="1">
          <a:blip r:embed="rId4">
            <a:alphaModFix/>
          </a:blip>
          <a:srcRect/>
          <a:stretch/>
        </p:blipFill>
        <p:spPr>
          <a:xfrm>
            <a:off x="855375" y="4257725"/>
            <a:ext cx="7415976" cy="1653704"/>
          </a:xfrm>
          <a:prstGeom prst="rect">
            <a:avLst/>
          </a:prstGeom>
          <a:noFill/>
          <a:ln>
            <a:noFill/>
          </a:ln>
        </p:spPr>
      </p:pic>
      <p:sp>
        <p:nvSpPr>
          <p:cNvPr id="347" name="Google Shape;347;g284bfad2187_0_3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28</a:t>
            </a:fld>
            <a:endParaRPr>
              <a:solidFill>
                <a:srgbClr val="7F7F7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86b1aaa65d_0_357"/>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Child Nutrition Report - Net Cash Resources</a:t>
            </a:r>
            <a:endParaRPr sz="3000">
              <a:latin typeface="Rockwell"/>
              <a:ea typeface="Rockwell"/>
              <a:cs typeface="Rockwell"/>
              <a:sym typeface="Rockwell"/>
            </a:endParaRPr>
          </a:p>
          <a:p>
            <a:pPr marL="457200" lvl="0" indent="-400050" algn="l" rtl="0">
              <a:lnSpc>
                <a:spcPct val="90000"/>
              </a:lnSpc>
              <a:spcBef>
                <a:spcPts val="0"/>
              </a:spcBef>
              <a:spcAft>
                <a:spcPts val="0"/>
              </a:spcAft>
              <a:buSzPct val="100000"/>
              <a:buFont typeface="Rockwell"/>
              <a:buChar char="-"/>
            </a:pPr>
            <a:r>
              <a:rPr lang="en-US" sz="3000">
                <a:latin typeface="Rockwell"/>
                <a:ea typeface="Rockwell"/>
                <a:cs typeface="Rockwell"/>
                <a:sym typeface="Rockwell"/>
              </a:rPr>
              <a:t>Must get an approved spending plan if FAIL</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57" name="Google Shape;357;g286b1aaa65d_0_35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29</a:t>
            </a:fld>
            <a:endParaRPr>
              <a:solidFill>
                <a:srgbClr val="7F7F7F"/>
              </a:solidFill>
            </a:endParaRPr>
          </a:p>
        </p:txBody>
      </p:sp>
      <p:sp>
        <p:nvSpPr>
          <p:cNvPr id="358" name="Google Shape;358;g286b1aaa65d_0_357"/>
          <p:cNvSpPr txBox="1">
            <a:spLocks noGrp="1"/>
          </p:cNvSpPr>
          <p:nvPr>
            <p:ph type="body" idx="1"/>
          </p:nvPr>
        </p:nvSpPr>
        <p:spPr>
          <a:xfrm>
            <a:off x="620013" y="1578400"/>
            <a:ext cx="7886700" cy="5130600"/>
          </a:xfrm>
          <a:prstGeom prst="rect">
            <a:avLst/>
          </a:prstGeom>
          <a:noFill/>
          <a:ln>
            <a:noFill/>
          </a:ln>
        </p:spPr>
        <p:txBody>
          <a:bodyPr spcFirstLastPara="1" wrap="square" lIns="0" tIns="0" rIns="0" bIns="45700" anchor="t" anchorCtr="0">
            <a:normAutofit/>
          </a:bodyPr>
          <a:lstStyle/>
          <a:p>
            <a:pPr marL="0" lvl="0" indent="0" algn="l" rtl="0">
              <a:lnSpc>
                <a:spcPct val="115000"/>
              </a:lnSpc>
              <a:spcBef>
                <a:spcPts val="1200"/>
              </a:spcBef>
              <a:spcAft>
                <a:spcPts val="0"/>
              </a:spcAft>
              <a:buSzPts val="2400"/>
              <a:buNone/>
            </a:pPr>
            <a:r>
              <a:rPr lang="en-US" sz="1400" b="1" u="sng">
                <a:solidFill>
                  <a:schemeClr val="hlink"/>
                </a:solidFill>
                <a:highlight>
                  <a:srgbClr val="FFFFFF"/>
                </a:highlight>
                <a:latin typeface="Arial"/>
                <a:ea typeface="Arial"/>
                <a:cs typeface="Arial"/>
                <a:sym typeface="Arial"/>
                <a:hlinkClick r:id="rId3"/>
              </a:rPr>
              <a:t>Manage (Nutrition) Program Finances</a:t>
            </a: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r>
              <a:rPr lang="en-US" sz="1150">
                <a:latin typeface="Arial"/>
                <a:ea typeface="Arial"/>
                <a:cs typeface="Arial"/>
                <a:sym typeface="Arial"/>
              </a:rPr>
              <a:t>Federal regulations (</a:t>
            </a:r>
            <a:r>
              <a:rPr lang="en-US" sz="1150" u="sng">
                <a:solidFill>
                  <a:schemeClr val="hlink"/>
                </a:solidFill>
                <a:latin typeface="Arial"/>
                <a:ea typeface="Arial"/>
                <a:cs typeface="Arial"/>
                <a:sym typeface="Arial"/>
                <a:hlinkClick r:id="rId4"/>
              </a:rPr>
              <a:t>7 CFR 210.14 (b) and 7 CFR 210.19(a)(1)</a:t>
            </a:r>
            <a:r>
              <a:rPr lang="en-US" sz="1150">
                <a:latin typeface="Arial"/>
                <a:ea typeface="Arial"/>
                <a:cs typeface="Arial"/>
                <a:sym typeface="Arial"/>
              </a:rPr>
              <a:t>) require that the net cash resources of the food service fund shall not exceed 3 months average expenditures. Based on the data pipeline figures, the district’s food service fund has been found to have net cash resources (current operating resources) that exceeds this threshold and has triggered a spending plan to be submitted to the State Agency for approval.</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150">
              <a:highlight>
                <a:srgbClr val="FFFFFF"/>
              </a:highlight>
              <a:latin typeface="Arial"/>
              <a:ea typeface="Arial"/>
              <a:cs typeface="Arial"/>
              <a:sym typeface="Arial"/>
            </a:endParaRPr>
          </a:p>
          <a:p>
            <a:pPr marL="0" lvl="0" indent="0" algn="l" rtl="0">
              <a:lnSpc>
                <a:spcPct val="100000"/>
              </a:lnSpc>
              <a:spcBef>
                <a:spcPts val="1200"/>
              </a:spcBef>
              <a:spcAft>
                <a:spcPts val="0"/>
              </a:spcAft>
              <a:buSzPts val="2400"/>
              <a:buNone/>
            </a:pPr>
            <a:r>
              <a:rPr lang="en-US" sz="1450" b="1" u="sng">
                <a:solidFill>
                  <a:schemeClr val="hlink"/>
                </a:solidFill>
                <a:hlinkClick r:id="rId5"/>
              </a:rPr>
              <a:t>Spending Plan Form</a:t>
            </a:r>
            <a:endParaRPr sz="1450" b="1">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50">
                <a:highlight>
                  <a:srgbClr val="FFFFFF"/>
                </a:highlight>
                <a:latin typeface="Arial"/>
                <a:ea typeface="Arial"/>
                <a:cs typeface="Arial"/>
                <a:sym typeface="Arial"/>
              </a:rPr>
              <a:t>The spending plan should reflect expenditures that are reinvesting back into the food service program.  Responses have included but not limited to the following: wage increases, equipment purchases, smallwares, technology upgrades, food transportation vehicles, rise in food cost, and indirect costs plan. Please keep in mind the process for purchasing capital equipment.  You can find the steps here,  </a:t>
            </a:r>
            <a:r>
              <a:rPr lang="en-US" sz="1150" u="sng">
                <a:solidFill>
                  <a:schemeClr val="hlink"/>
                </a:solidFill>
                <a:highlight>
                  <a:srgbClr val="FFFFFF"/>
                </a:highlight>
                <a:latin typeface="Arial"/>
                <a:ea typeface="Arial"/>
                <a:cs typeface="Arial"/>
                <a:sym typeface="Arial"/>
                <a:hlinkClick r:id="rId6"/>
              </a:rPr>
              <a:t>Procurement | CDE (state.co.us)</a:t>
            </a:r>
            <a:r>
              <a:rPr lang="en-US" sz="1150">
                <a:highlight>
                  <a:srgbClr val="FFFFFF"/>
                </a:highlight>
                <a:latin typeface="Arial"/>
                <a:ea typeface="Arial"/>
                <a:cs typeface="Arial"/>
                <a:sym typeface="Arial"/>
              </a:rPr>
              <a:t>.</a:t>
            </a:r>
            <a:r>
              <a:rPr lang="en-US" sz="1150" i="1">
                <a:solidFill>
                  <a:srgbClr val="980000"/>
                </a:solidFill>
                <a:highlight>
                  <a:srgbClr val="FFFFFF"/>
                </a:highlight>
                <a:latin typeface="Arial"/>
                <a:ea typeface="Arial"/>
                <a:cs typeface="Arial"/>
                <a:sym typeface="Arial"/>
              </a:rPr>
              <a:t> Unpaid meal charge and/or bad debt cannot be covered with funds from the nonprofit food service account. </a:t>
            </a:r>
            <a:endParaRPr sz="1150" i="1">
              <a:solidFill>
                <a:srgbClr val="980000"/>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sz="1150" i="1">
                <a:highlight>
                  <a:srgbClr val="FFFFFF"/>
                </a:highlight>
                <a:latin typeface="Arial"/>
                <a:ea typeface="Arial"/>
                <a:cs typeface="Arial"/>
                <a:sym typeface="Arial"/>
              </a:rPr>
              <a:t>*The citation is in response to FY 2024-25, please include current activity and/or future activity in FY 2025-26 plan.  If a multi-year plan needs to be considered, please indicate this in the spending plan template.</a:t>
            </a:r>
            <a:endParaRPr sz="1150" i="1">
              <a:highlight>
                <a:srgbClr val="FFFFFF"/>
              </a:highlight>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sz="1150">
                <a:solidFill>
                  <a:srgbClr val="242424"/>
                </a:solidFill>
                <a:highlight>
                  <a:srgbClr val="FFFFFF"/>
                </a:highlight>
                <a:latin typeface="Arial"/>
                <a:ea typeface="Arial"/>
                <a:cs typeface="Arial"/>
                <a:sym typeface="Arial"/>
              </a:rPr>
              <a:t> </a:t>
            </a:r>
            <a:endParaRPr sz="1150">
              <a:solidFill>
                <a:srgbClr val="242424"/>
              </a:solidFill>
              <a:highlight>
                <a:srgbClr val="FFFFFF"/>
              </a:highlight>
              <a:latin typeface="Arial"/>
              <a:ea typeface="Arial"/>
              <a:cs typeface="Arial"/>
              <a:sym typeface="Arial"/>
            </a:endParaRPr>
          </a:p>
          <a:p>
            <a:pPr marL="0" lvl="0" indent="0" algn="l" rtl="0">
              <a:lnSpc>
                <a:spcPct val="100000"/>
              </a:lnSpc>
              <a:spcBef>
                <a:spcPts val="1000"/>
              </a:spcBef>
              <a:spcAft>
                <a:spcPts val="0"/>
              </a:spcAft>
              <a:buSzPts val="2400"/>
              <a:buNone/>
            </a:pPr>
            <a:endParaRPr sz="1400">
              <a:solidFill>
                <a:srgbClr val="000000"/>
              </a:solidFill>
              <a:latin typeface="Arial"/>
              <a:ea typeface="Arial"/>
              <a:cs typeface="Arial"/>
              <a:sym typeface="Arial"/>
            </a:endParaRPr>
          </a:p>
        </p:txBody>
      </p:sp>
      <p:pic>
        <p:nvPicPr>
          <p:cNvPr id="359" name="Google Shape;359;g286b1aaa65d_0_357" descr="screen print of excess net cash"/>
          <p:cNvPicPr preferRelativeResize="0"/>
          <p:nvPr/>
        </p:nvPicPr>
        <p:blipFill rotWithShape="1">
          <a:blip r:embed="rId7">
            <a:alphaModFix/>
          </a:blip>
          <a:srcRect/>
          <a:stretch/>
        </p:blipFill>
        <p:spPr>
          <a:xfrm>
            <a:off x="523875" y="2890838"/>
            <a:ext cx="8096250" cy="107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5f6bb94835_0_7"/>
          <p:cNvSpPr txBox="1">
            <a:spLocks noGrp="1"/>
          </p:cNvSpPr>
          <p:nvPr>
            <p:ph type="title"/>
          </p:nvPr>
        </p:nvSpPr>
        <p:spPr>
          <a:xfrm>
            <a:off x="382152" y="193525"/>
            <a:ext cx="7811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Accessing the Reports - In Data Pipeline</a:t>
            </a:r>
            <a:endParaRPr sz="3000">
              <a:latin typeface="Rockwell"/>
              <a:ea typeface="Rockwell"/>
              <a:cs typeface="Rockwell"/>
              <a:sym typeface="Rockwell"/>
            </a:endParaRPr>
          </a:p>
        </p:txBody>
      </p:sp>
      <p:sp>
        <p:nvSpPr>
          <p:cNvPr id="114" name="Google Shape;114;g15f6bb94835_0_7"/>
          <p:cNvSpPr txBox="1">
            <a:spLocks noGrp="1"/>
          </p:cNvSpPr>
          <p:nvPr>
            <p:ph type="sldNum" idx="12"/>
          </p:nvPr>
        </p:nvSpPr>
        <p:spPr>
          <a:xfrm>
            <a:off x="187846" y="6619893"/>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a:t>
            </a:fld>
            <a:endParaRPr>
              <a:solidFill>
                <a:srgbClr val="7F7F7F"/>
              </a:solidFill>
            </a:endParaRPr>
          </a:p>
        </p:txBody>
      </p:sp>
      <p:pic>
        <p:nvPicPr>
          <p:cNvPr id="115" name="Google Shape;115;g15f6bb94835_0_7" descr="Screenshot from data pipeline showing where to select the finance december link after selecting cognos reports from the main menu"/>
          <p:cNvPicPr preferRelativeResize="0"/>
          <p:nvPr/>
        </p:nvPicPr>
        <p:blipFill>
          <a:blip r:embed="rId3">
            <a:alphaModFix/>
          </a:blip>
          <a:stretch>
            <a:fillRect/>
          </a:stretch>
        </p:blipFill>
        <p:spPr>
          <a:xfrm>
            <a:off x="152400" y="1746374"/>
            <a:ext cx="9144001" cy="4279652"/>
          </a:xfrm>
          <a:prstGeom prst="rect">
            <a:avLst/>
          </a:prstGeom>
          <a:noFill/>
          <a:ln>
            <a:noFill/>
          </a:ln>
        </p:spPr>
      </p:pic>
      <p:sp>
        <p:nvSpPr>
          <p:cNvPr id="116" name="Google Shape;116;g15f6bb94835_0_7" descr="screen print of the cognos reports"/>
          <p:cNvSpPr txBox="1"/>
          <p:nvPr/>
        </p:nvSpPr>
        <p:spPr>
          <a:xfrm>
            <a:off x="279000" y="1304800"/>
            <a:ext cx="8661300" cy="5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chemeClr val="dk1"/>
                </a:solidFill>
                <a:latin typeface="Calibri"/>
                <a:ea typeface="Calibri"/>
                <a:cs typeface="Calibri"/>
                <a:sym typeface="Calibri"/>
              </a:rPr>
              <a:t>From the Main Menu, Select Cognos Reports, then Select Finance December:</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097"/>
              <a:buFont typeface="Arial"/>
              <a:buNone/>
            </a:pPr>
            <a:r>
              <a:rPr lang="en-US" sz="1900" i="1" dirty="0">
                <a:solidFill>
                  <a:schemeClr val="dk1"/>
                </a:solidFill>
                <a:highlight>
                  <a:srgbClr val="B6D7A8"/>
                </a:highlight>
                <a:latin typeface="Calibri"/>
                <a:ea typeface="Calibri"/>
                <a:cs typeface="Calibri"/>
                <a:sym typeface="Calibri"/>
              </a:rPr>
              <a:t>You must be logged into Data Pipeline</a:t>
            </a:r>
            <a:endParaRPr sz="21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86b1aaa65d_0_379"/>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Nutrition - Fund 21</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Other Items</a:t>
            </a:r>
            <a:endParaRPr sz="3000">
              <a:latin typeface="Rockwell"/>
              <a:ea typeface="Rockwell"/>
              <a:cs typeface="Rockwell"/>
              <a:sym typeface="Rockwell"/>
            </a:endParaRPr>
          </a:p>
          <a:p>
            <a:pPr marL="0" lvl="0" indent="0" algn="l" rtl="0">
              <a:lnSpc>
                <a:spcPct val="90000"/>
              </a:lnSpc>
              <a:spcBef>
                <a:spcPts val="0"/>
              </a:spcBef>
              <a:spcAft>
                <a:spcPts val="0"/>
              </a:spcAft>
              <a:buSzPct val="88888"/>
              <a:buNone/>
            </a:pP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66" name="Google Shape;366;g286b1aaa65d_0_37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30</a:t>
            </a:fld>
            <a:endParaRPr>
              <a:solidFill>
                <a:srgbClr val="7F7F7F"/>
              </a:solidFill>
            </a:endParaRPr>
          </a:p>
        </p:txBody>
      </p:sp>
      <p:sp>
        <p:nvSpPr>
          <p:cNvPr id="367" name="Google Shape;367;g286b1aaa65d_0_379"/>
          <p:cNvSpPr txBox="1">
            <a:spLocks noGrp="1"/>
          </p:cNvSpPr>
          <p:nvPr>
            <p:ph type="body" idx="1"/>
          </p:nvPr>
        </p:nvSpPr>
        <p:spPr>
          <a:xfrm>
            <a:off x="620013" y="1578400"/>
            <a:ext cx="7886700" cy="5130600"/>
          </a:xfrm>
          <a:prstGeom prst="rect">
            <a:avLst/>
          </a:prstGeom>
          <a:noFill/>
          <a:ln>
            <a:noFill/>
          </a:ln>
        </p:spPr>
        <p:txBody>
          <a:bodyPr spcFirstLastPara="1" wrap="square" lIns="0" tIns="0" rIns="0" bIns="45700" anchor="t" anchorCtr="0">
            <a:normAutofit lnSpcReduction="20000"/>
          </a:bodyPr>
          <a:lstStyle/>
          <a:p>
            <a:pPr marL="0" lvl="0" indent="0" algn="l" rtl="0">
              <a:lnSpc>
                <a:spcPct val="115000"/>
              </a:lnSpc>
              <a:spcBef>
                <a:spcPts val="1200"/>
              </a:spcBef>
              <a:spcAft>
                <a:spcPts val="0"/>
              </a:spcAft>
              <a:buSzPts val="2400"/>
              <a:buNone/>
            </a:pPr>
            <a:r>
              <a:rPr lang="en-US" sz="1400" b="1" u="sng">
                <a:solidFill>
                  <a:schemeClr val="hlink"/>
                </a:solidFill>
                <a:highlight>
                  <a:srgbClr val="FFFFFF"/>
                </a:highlight>
                <a:latin typeface="Arial"/>
                <a:ea typeface="Arial"/>
                <a:cs typeface="Arial"/>
                <a:sym typeface="Arial"/>
                <a:hlinkClick r:id="rId3"/>
              </a:rPr>
              <a:t>Manage (Nutrition) Program Finances</a:t>
            </a:r>
            <a:endParaRPr sz="1400" b="1">
              <a:highlight>
                <a:srgbClr val="FFFFFF"/>
              </a:highlight>
              <a:latin typeface="Arial"/>
              <a:ea typeface="Arial"/>
              <a:cs typeface="Arial"/>
              <a:sym typeface="Arial"/>
            </a:endParaRPr>
          </a:p>
          <a:p>
            <a:pPr marL="457200" lvl="0" indent="0" algn="l" rtl="0">
              <a:lnSpc>
                <a:spcPct val="115000"/>
              </a:lnSpc>
              <a:spcBef>
                <a:spcPts val="1200"/>
              </a:spcBef>
              <a:spcAft>
                <a:spcPts val="0"/>
              </a:spcAft>
              <a:buSzPts val="2400"/>
              <a:buNone/>
            </a:pPr>
            <a:r>
              <a:rPr lang="en-US" sz="1350" b="1">
                <a:latin typeface="Arial"/>
                <a:ea typeface="Arial"/>
                <a:cs typeface="Arial"/>
                <a:sym typeface="Arial"/>
              </a:rPr>
              <a:t>Commodities [row 14]</a:t>
            </a:r>
            <a:r>
              <a:rPr lang="en-US" sz="1350">
                <a:latin typeface="Arial"/>
                <a:ea typeface="Arial"/>
                <a:cs typeface="Arial"/>
                <a:sym typeface="Arial"/>
              </a:rPr>
              <a:t> (expenditures in object 0633 and matching revenues) - Tier 2 Warning FD249 &amp; FD250</a:t>
            </a:r>
            <a:endParaRPr sz="1350">
              <a:latin typeface="Arial"/>
              <a:ea typeface="Arial"/>
              <a:cs typeface="Arial"/>
              <a:sym typeface="Arial"/>
            </a:endParaRPr>
          </a:p>
          <a:p>
            <a:pPr marL="914400" lvl="0" indent="-314325" algn="l" rtl="0">
              <a:lnSpc>
                <a:spcPct val="115000"/>
              </a:lnSpc>
              <a:spcBef>
                <a:spcPts val="1200"/>
              </a:spcBef>
              <a:spcAft>
                <a:spcPts val="0"/>
              </a:spcAft>
              <a:buSzPts val="1350"/>
              <a:buFont typeface="Arial"/>
              <a:buChar char="•"/>
            </a:pPr>
            <a:r>
              <a:rPr lang="en-US" sz="1350">
                <a:latin typeface="Arial"/>
                <a:ea typeface="Arial"/>
                <a:cs typeface="Arial"/>
                <a:sym typeface="Arial"/>
              </a:rPr>
              <a:t>Object 0633 only in Fund 21 - Tier 1 Error FD124*</a:t>
            </a:r>
            <a:endParaRPr sz="1350">
              <a:latin typeface="Arial"/>
              <a:ea typeface="Arial"/>
              <a:cs typeface="Arial"/>
              <a:sym typeface="Arial"/>
            </a:endParaRPr>
          </a:p>
          <a:p>
            <a:pPr marL="1828800" lvl="0" indent="0" algn="l" rtl="0">
              <a:lnSpc>
                <a:spcPct val="115000"/>
              </a:lnSpc>
              <a:spcBef>
                <a:spcPts val="1200"/>
              </a:spcBef>
              <a:spcAft>
                <a:spcPts val="0"/>
              </a:spcAft>
              <a:buSzPts val="2400"/>
              <a:buNone/>
            </a:pPr>
            <a:endParaRPr sz="1350">
              <a:latin typeface="Arial"/>
              <a:ea typeface="Arial"/>
              <a:cs typeface="Arial"/>
              <a:sym typeface="Arial"/>
            </a:endParaRPr>
          </a:p>
          <a:p>
            <a:pPr marL="457200" lvl="0" indent="0" algn="l" rtl="0">
              <a:lnSpc>
                <a:spcPct val="115000"/>
              </a:lnSpc>
              <a:spcBef>
                <a:spcPts val="1200"/>
              </a:spcBef>
              <a:spcAft>
                <a:spcPts val="0"/>
              </a:spcAft>
              <a:buSzPts val="2400"/>
              <a:buNone/>
            </a:pPr>
            <a:r>
              <a:rPr lang="en-US" sz="1350" b="1">
                <a:latin typeface="Arial"/>
                <a:ea typeface="Arial"/>
                <a:cs typeface="Arial"/>
                <a:sym typeface="Arial"/>
              </a:rPr>
              <a:t>Transfers Out [row 9] </a:t>
            </a:r>
            <a:r>
              <a:rPr lang="en-US" sz="1350">
                <a:latin typeface="Arial"/>
                <a:ea typeface="Arial"/>
                <a:cs typeface="Arial"/>
                <a:sym typeface="Arial"/>
              </a:rPr>
              <a:t>(not allowed in Fund 21 per statute) - Tier 1 Error FD290</a:t>
            </a:r>
            <a:endParaRPr sz="1350">
              <a:latin typeface="Arial"/>
              <a:ea typeface="Arial"/>
              <a:cs typeface="Arial"/>
              <a:sym typeface="Arial"/>
            </a:endParaRPr>
          </a:p>
          <a:p>
            <a:pPr marL="457200" lvl="0" indent="0" algn="l" rtl="0">
              <a:lnSpc>
                <a:spcPct val="115000"/>
              </a:lnSpc>
              <a:spcBef>
                <a:spcPts val="1200"/>
              </a:spcBef>
              <a:spcAft>
                <a:spcPts val="0"/>
              </a:spcAft>
              <a:buSzPts val="2400"/>
              <a:buNone/>
            </a:pPr>
            <a:r>
              <a:rPr lang="en-US" sz="1350" b="1">
                <a:latin typeface="Arial"/>
                <a:ea typeface="Arial"/>
                <a:cs typeface="Arial"/>
                <a:sym typeface="Arial"/>
              </a:rPr>
              <a:t>Indirect costs [row 27-28]</a:t>
            </a:r>
            <a:r>
              <a:rPr lang="en-US" sz="1350">
                <a:latin typeface="Arial"/>
                <a:ea typeface="Arial"/>
                <a:cs typeface="Arial"/>
                <a:sym typeface="Arial"/>
              </a:rPr>
              <a:t> (object 0869 in Fund 21)</a:t>
            </a:r>
            <a:endParaRPr sz="1350">
              <a:latin typeface="Arial"/>
              <a:ea typeface="Arial"/>
              <a:cs typeface="Arial"/>
              <a:sym typeface="Arial"/>
            </a:endParaRPr>
          </a:p>
          <a:p>
            <a:pPr marL="914400" lvl="0" indent="-314325" algn="l" rtl="0">
              <a:lnSpc>
                <a:spcPct val="115000"/>
              </a:lnSpc>
              <a:spcBef>
                <a:spcPts val="1200"/>
              </a:spcBef>
              <a:spcAft>
                <a:spcPts val="0"/>
              </a:spcAft>
              <a:buSzPts val="1350"/>
              <a:buFont typeface="Arial"/>
              <a:buChar char="•"/>
            </a:pPr>
            <a:r>
              <a:rPr lang="en-US" sz="1350">
                <a:latin typeface="Arial"/>
                <a:ea typeface="Arial"/>
                <a:cs typeface="Arial"/>
                <a:sym typeface="Arial"/>
              </a:rPr>
              <a:t>Does the District have an Indirect Cost Plan (IDC) </a:t>
            </a:r>
            <a:r>
              <a:rPr lang="en-US" sz="1350" i="1">
                <a:latin typeface="Arial"/>
                <a:ea typeface="Arial"/>
                <a:cs typeface="Arial"/>
                <a:sym typeface="Arial"/>
              </a:rPr>
              <a:t>approved </a:t>
            </a:r>
            <a:r>
              <a:rPr lang="en-US" sz="1350">
                <a:latin typeface="Arial"/>
                <a:ea typeface="Arial"/>
                <a:cs typeface="Arial"/>
                <a:sym typeface="Arial"/>
              </a:rPr>
              <a:t>by the School Nutrition Unit?</a:t>
            </a:r>
            <a:endParaRPr sz="1350">
              <a:latin typeface="Arial"/>
              <a:ea typeface="Arial"/>
              <a:cs typeface="Arial"/>
              <a:sym typeface="Arial"/>
            </a:endParaRPr>
          </a:p>
          <a:p>
            <a:pPr marL="914400" lvl="0" indent="-314325" algn="l" rtl="0">
              <a:lnSpc>
                <a:spcPct val="115000"/>
              </a:lnSpc>
              <a:spcBef>
                <a:spcPts val="0"/>
              </a:spcBef>
              <a:spcAft>
                <a:spcPts val="0"/>
              </a:spcAft>
              <a:buSzPts val="1350"/>
              <a:buFont typeface="Arial"/>
              <a:buChar char="•"/>
            </a:pPr>
            <a:r>
              <a:rPr lang="en-US" sz="1350">
                <a:latin typeface="Arial"/>
                <a:ea typeface="Arial"/>
                <a:cs typeface="Arial"/>
                <a:sym typeface="Arial"/>
              </a:rPr>
              <a:t>Indirect Cost Rate (ICR)</a:t>
            </a:r>
            <a:endParaRPr sz="1350">
              <a:latin typeface="Arial"/>
              <a:ea typeface="Arial"/>
              <a:cs typeface="Arial"/>
              <a:sym typeface="Arial"/>
            </a:endParaRPr>
          </a:p>
          <a:p>
            <a:pPr marL="1371600" lvl="0" indent="-314325" algn="l" rtl="0">
              <a:lnSpc>
                <a:spcPct val="115000"/>
              </a:lnSpc>
              <a:spcBef>
                <a:spcPts val="0"/>
              </a:spcBef>
              <a:spcAft>
                <a:spcPts val="0"/>
              </a:spcAft>
              <a:buSzPts val="1350"/>
              <a:buFont typeface="Arial"/>
              <a:buChar char="•"/>
            </a:pPr>
            <a:r>
              <a:rPr lang="en-US" sz="1350">
                <a:latin typeface="Arial"/>
                <a:ea typeface="Arial"/>
                <a:cs typeface="Arial"/>
                <a:sym typeface="Arial"/>
              </a:rPr>
              <a:t>Review guidance, indirect cost rates, indirect cost calculator, here: </a:t>
            </a:r>
            <a:r>
              <a:rPr lang="en-US" sz="1350" u="sng">
                <a:solidFill>
                  <a:schemeClr val="hlink"/>
                </a:solidFill>
                <a:latin typeface="Arial"/>
                <a:ea typeface="Arial"/>
                <a:cs typeface="Arial"/>
                <a:sym typeface="Arial"/>
                <a:hlinkClick r:id="rId3"/>
              </a:rPr>
              <a:t>Financial Management</a:t>
            </a:r>
            <a:endParaRPr sz="1350">
              <a:latin typeface="Arial"/>
              <a:ea typeface="Arial"/>
              <a:cs typeface="Arial"/>
              <a:sym typeface="Arial"/>
            </a:endParaRPr>
          </a:p>
          <a:p>
            <a:pPr marL="0" lvl="0" indent="0" algn="l" rtl="0">
              <a:lnSpc>
                <a:spcPct val="115000"/>
              </a:lnSpc>
              <a:spcBef>
                <a:spcPts val="1200"/>
              </a:spcBef>
              <a:spcAft>
                <a:spcPts val="0"/>
              </a:spcAft>
              <a:buSzPts val="2400"/>
              <a:buNone/>
            </a:pPr>
            <a:endParaRPr sz="1350">
              <a:latin typeface="Arial"/>
              <a:ea typeface="Arial"/>
              <a:cs typeface="Arial"/>
              <a:sym typeface="Arial"/>
            </a:endParaRPr>
          </a:p>
          <a:p>
            <a:pPr marL="457200" lvl="0" indent="0" algn="l" rtl="0">
              <a:lnSpc>
                <a:spcPct val="115000"/>
              </a:lnSpc>
              <a:spcBef>
                <a:spcPts val="1200"/>
              </a:spcBef>
              <a:spcAft>
                <a:spcPts val="0"/>
              </a:spcAft>
              <a:buSzPts val="2400"/>
              <a:buNone/>
            </a:pPr>
            <a:r>
              <a:rPr lang="en-US" sz="1350">
                <a:latin typeface="Arial"/>
                <a:ea typeface="Arial"/>
                <a:cs typeface="Arial"/>
                <a:sym typeface="Arial"/>
              </a:rPr>
              <a:t>Fund 21 data is shared with the School Nutrition Unit who also uses it for the Administrative reviews.</a:t>
            </a:r>
            <a:endParaRPr sz="1350">
              <a:latin typeface="Arial"/>
              <a:ea typeface="Arial"/>
              <a:cs typeface="Arial"/>
              <a:sym typeface="Arial"/>
            </a:endParaRPr>
          </a:p>
          <a:p>
            <a:pPr marL="457200" lvl="0" indent="0" algn="l" rtl="0">
              <a:lnSpc>
                <a:spcPct val="115000"/>
              </a:lnSpc>
              <a:spcBef>
                <a:spcPts val="1200"/>
              </a:spcBef>
              <a:spcAft>
                <a:spcPts val="0"/>
              </a:spcAft>
              <a:buSzPts val="2400"/>
              <a:buNone/>
            </a:pPr>
            <a:endParaRPr sz="1350">
              <a:latin typeface="Arial"/>
              <a:ea typeface="Arial"/>
              <a:cs typeface="Arial"/>
              <a:sym typeface="Arial"/>
            </a:endParaRPr>
          </a:p>
          <a:p>
            <a:pPr marL="457200" lvl="0" indent="0" algn="l" rtl="0">
              <a:lnSpc>
                <a:spcPct val="115000"/>
              </a:lnSpc>
              <a:spcBef>
                <a:spcPts val="1200"/>
              </a:spcBef>
              <a:spcAft>
                <a:spcPts val="0"/>
              </a:spcAft>
              <a:buSzPts val="2400"/>
              <a:buNone/>
            </a:pPr>
            <a:r>
              <a:rPr lang="en-US" sz="1150">
                <a:solidFill>
                  <a:srgbClr val="242424"/>
                </a:solidFill>
                <a:highlight>
                  <a:srgbClr val="FFFFFF"/>
                </a:highlight>
                <a:latin typeface="Arial"/>
                <a:ea typeface="Arial"/>
                <a:cs typeface="Arial"/>
                <a:sym typeface="Arial"/>
              </a:rPr>
              <a:t> </a:t>
            </a:r>
            <a:endParaRPr sz="1150">
              <a:solidFill>
                <a:srgbClr val="242424"/>
              </a:solidFill>
              <a:highlight>
                <a:srgbClr val="FFFFFF"/>
              </a:highlight>
              <a:latin typeface="Arial"/>
              <a:ea typeface="Arial"/>
              <a:cs typeface="Arial"/>
              <a:sym typeface="Arial"/>
            </a:endParaRPr>
          </a:p>
          <a:p>
            <a:pPr marL="0" lvl="0" indent="0" algn="l" rtl="0">
              <a:lnSpc>
                <a:spcPct val="100000"/>
              </a:lnSpc>
              <a:spcBef>
                <a:spcPts val="1000"/>
              </a:spcBef>
              <a:spcAft>
                <a:spcPts val="0"/>
              </a:spcAft>
              <a:buSzPts val="2400"/>
              <a:buNone/>
            </a:pPr>
            <a:endParaRPr sz="140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80ae7955c0_0_3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Preliminary Maintenance of Effort</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endParaRPr sz="2266">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Expenditures for Grants </a:t>
            </a:r>
            <a:endParaRPr sz="2266">
              <a:latin typeface="Rockwell"/>
              <a:ea typeface="Rockwell"/>
              <a:cs typeface="Rockwell"/>
              <a:sym typeface="Rockwell"/>
            </a:endParaRPr>
          </a:p>
          <a:p>
            <a:pPr marL="0" lvl="0" indent="0" algn="ctr" rtl="0">
              <a:lnSpc>
                <a:spcPct val="90000"/>
              </a:lnSpc>
              <a:spcBef>
                <a:spcPts val="0"/>
              </a:spcBef>
              <a:spcAft>
                <a:spcPts val="0"/>
              </a:spcAft>
              <a:buSzPct val="176470"/>
              <a:buNone/>
            </a:pPr>
            <a:endParaRPr sz="2266">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3130/3131/3896/3897</a:t>
            </a:r>
            <a:endParaRPr sz="2266">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374" name="Google Shape;374;g280ae7955c0_0_30"/>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31</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86b1aaa65d_0_410"/>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Preliminary Maintenance of Effort Report</a:t>
            </a:r>
            <a:endParaRPr sz="3000">
              <a:latin typeface="Rockwell"/>
              <a:ea typeface="Rockwell"/>
              <a:cs typeface="Rockwell"/>
              <a:sym typeface="Rockwell"/>
            </a:endParaRPr>
          </a:p>
          <a:p>
            <a:pPr marL="0" lvl="0" indent="0" algn="l" rtl="0">
              <a:lnSpc>
                <a:spcPct val="90000"/>
              </a:lnSpc>
              <a:spcBef>
                <a:spcPts val="0"/>
              </a:spcBef>
              <a:spcAft>
                <a:spcPts val="0"/>
              </a:spcAft>
              <a:buSzPct val="88888"/>
              <a:buNone/>
            </a:pP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82" name="Google Shape;382;g286b1aaa65d_0_410"/>
          <p:cNvSpPr txBox="1">
            <a:spLocks noGrp="1"/>
          </p:cNvSpPr>
          <p:nvPr>
            <p:ph type="body" idx="1"/>
          </p:nvPr>
        </p:nvSpPr>
        <p:spPr>
          <a:xfrm>
            <a:off x="710450" y="1517200"/>
            <a:ext cx="7804800" cy="4079700"/>
          </a:xfrm>
          <a:prstGeom prst="rect">
            <a:avLst/>
          </a:prstGeom>
          <a:noFill/>
          <a:ln>
            <a:noFill/>
          </a:ln>
        </p:spPr>
        <p:txBody>
          <a:bodyPr spcFirstLastPara="1" wrap="square" lIns="0" tIns="0" rIns="0" bIns="45700" anchor="t" anchorCtr="0">
            <a:normAutofit fontScale="62500" lnSpcReduction="10000"/>
          </a:bodyPr>
          <a:lstStyle/>
          <a:p>
            <a:pPr marL="0" lvl="0" indent="0" algn="l" rtl="0">
              <a:lnSpc>
                <a:spcPct val="115000"/>
              </a:lnSpc>
              <a:spcBef>
                <a:spcPts val="1200"/>
              </a:spcBef>
              <a:spcAft>
                <a:spcPts val="0"/>
              </a:spcAft>
              <a:buSzPct val="198347"/>
              <a:buNone/>
            </a:pPr>
            <a:r>
              <a:rPr lang="en-US" sz="2200" b="1">
                <a:highlight>
                  <a:srgbClr val="FFFFFF"/>
                </a:highlight>
                <a:latin typeface="Arial"/>
                <a:ea typeface="Arial"/>
                <a:cs typeface="Arial"/>
                <a:sym typeface="Arial"/>
              </a:rPr>
              <a:t>Preliminary Maintenance of Effort Report - Grant Codes 3130, 3131, 3896, 3897</a:t>
            </a:r>
            <a:endParaRPr sz="2200" b="1">
              <a:highlight>
                <a:srgbClr val="FFFFFF"/>
              </a:highlight>
              <a:latin typeface="Arial"/>
              <a:ea typeface="Arial"/>
              <a:cs typeface="Arial"/>
              <a:sym typeface="Arial"/>
            </a:endParaRPr>
          </a:p>
          <a:p>
            <a:pPr marL="0" lvl="0" indent="0" algn="l" rtl="0">
              <a:lnSpc>
                <a:spcPct val="115000"/>
              </a:lnSpc>
              <a:spcBef>
                <a:spcPts val="1200"/>
              </a:spcBef>
              <a:spcAft>
                <a:spcPts val="0"/>
              </a:spcAft>
              <a:buSzPct val="242424"/>
              <a:buNone/>
            </a:pPr>
            <a:r>
              <a:rPr lang="en-US" sz="1800">
                <a:highlight>
                  <a:srgbClr val="FFFFFF"/>
                </a:highlight>
                <a:latin typeface="Arial"/>
                <a:ea typeface="Arial"/>
                <a:cs typeface="Arial"/>
                <a:sym typeface="Arial"/>
              </a:rPr>
              <a:t>Local Maintenance of Effort (MOE) provision, per 34 CFR § 300.203, prohibits the use of Part B funds to reduce the level of local fund expenditures for the education of children with disabilities below the preceding fiscal year level. </a:t>
            </a:r>
            <a:endParaRPr sz="1800">
              <a:highlight>
                <a:srgbClr val="FFFFFF"/>
              </a:highlight>
              <a:latin typeface="Arial"/>
              <a:ea typeface="Arial"/>
              <a:cs typeface="Arial"/>
              <a:sym typeface="Arial"/>
            </a:endParaRPr>
          </a:p>
          <a:p>
            <a:pPr marL="457200" lvl="0" indent="-300037" algn="l" rtl="0">
              <a:lnSpc>
                <a:spcPct val="115000"/>
              </a:lnSpc>
              <a:spcBef>
                <a:spcPts val="1200"/>
              </a:spcBef>
              <a:spcAft>
                <a:spcPts val="0"/>
              </a:spcAft>
              <a:buSzPct val="100000"/>
              <a:buChar char="•"/>
            </a:pPr>
            <a:r>
              <a:rPr lang="en-US" sz="1800">
                <a:highlight>
                  <a:srgbClr val="FFFFFF"/>
                </a:highlight>
                <a:latin typeface="Arial"/>
                <a:ea typeface="Arial"/>
                <a:cs typeface="Arial"/>
                <a:sym typeface="Arial"/>
              </a:rPr>
              <a:t>A preliminary calculation (at the district level) to determine if the district expenditures tied to 3130, 3131, 3896 &amp; 3897 meet or exceed the prior year expenditures for the district</a:t>
            </a:r>
            <a:endParaRPr sz="1800">
              <a:highlight>
                <a:srgbClr val="FFFFFF"/>
              </a:highlight>
              <a:latin typeface="Arial"/>
              <a:ea typeface="Arial"/>
              <a:cs typeface="Arial"/>
              <a:sym typeface="Arial"/>
            </a:endParaRPr>
          </a:p>
          <a:p>
            <a:pPr marL="457200" lvl="0" indent="-300037" algn="l" rtl="0">
              <a:lnSpc>
                <a:spcPct val="115000"/>
              </a:lnSpc>
              <a:spcBef>
                <a:spcPts val="0"/>
              </a:spcBef>
              <a:spcAft>
                <a:spcPts val="0"/>
              </a:spcAft>
              <a:buSzPct val="100000"/>
              <a:buFont typeface="Arial"/>
              <a:buChar char="•"/>
            </a:pPr>
            <a:r>
              <a:rPr lang="en-US" sz="1800">
                <a:highlight>
                  <a:srgbClr val="FFFFFF"/>
                </a:highlight>
                <a:latin typeface="Arial"/>
                <a:ea typeface="Arial"/>
                <a:cs typeface="Arial"/>
                <a:sym typeface="Arial"/>
              </a:rPr>
              <a:t>The compliance with MOE is done at the BOCES level (by Grants Fiscal Unit in March)</a:t>
            </a:r>
            <a:endParaRPr sz="1800">
              <a:highlight>
                <a:srgbClr val="FFFFFF"/>
              </a:highlight>
              <a:latin typeface="Arial"/>
              <a:ea typeface="Arial"/>
              <a:cs typeface="Arial"/>
              <a:sym typeface="Arial"/>
            </a:endParaRPr>
          </a:p>
          <a:p>
            <a:pPr marL="914400" lvl="1" indent="-300037" algn="l" rtl="0">
              <a:lnSpc>
                <a:spcPct val="115000"/>
              </a:lnSpc>
              <a:spcBef>
                <a:spcPts val="0"/>
              </a:spcBef>
              <a:spcAft>
                <a:spcPts val="0"/>
              </a:spcAft>
              <a:buClr>
                <a:srgbClr val="980000"/>
              </a:buClr>
              <a:buSzPct val="100000"/>
              <a:buFont typeface="Arial"/>
              <a:buChar char="•"/>
            </a:pPr>
            <a:r>
              <a:rPr lang="en-US" sz="1800">
                <a:highlight>
                  <a:srgbClr val="FFFFFF"/>
                </a:highlight>
                <a:latin typeface="Arial"/>
                <a:ea typeface="Arial"/>
                <a:cs typeface="Arial"/>
                <a:sym typeface="Arial"/>
              </a:rPr>
              <a:t>Be sure that your SpEd expenditure data correctly reflects the grant codes 3130/3131*</a:t>
            </a:r>
            <a:endParaRPr sz="1800" i="1">
              <a:solidFill>
                <a:srgbClr val="980000"/>
              </a:solidFill>
              <a:highlight>
                <a:srgbClr val="FFFFFF"/>
              </a:highlight>
              <a:latin typeface="Arial"/>
              <a:ea typeface="Arial"/>
              <a:cs typeface="Arial"/>
              <a:sym typeface="Arial"/>
            </a:endParaRPr>
          </a:p>
          <a:p>
            <a:pPr marL="0" lvl="0" indent="0" algn="l" rtl="0">
              <a:lnSpc>
                <a:spcPct val="115000"/>
              </a:lnSpc>
              <a:spcBef>
                <a:spcPts val="1200"/>
              </a:spcBef>
              <a:spcAft>
                <a:spcPts val="0"/>
              </a:spcAft>
              <a:buSzPct val="249350"/>
              <a:buNone/>
            </a:pPr>
            <a:r>
              <a:rPr lang="en-US" sz="1750" b="1">
                <a:highlight>
                  <a:srgbClr val="FFFFFF"/>
                </a:highlight>
                <a:latin typeface="Arial"/>
                <a:ea typeface="Arial"/>
                <a:cs typeface="Arial"/>
                <a:sym typeface="Arial"/>
              </a:rPr>
              <a:t>The report reflects expenditures for each of the grants (3130, 3131, 3896, 3897) by each program area (regular, SpEd 1700, Support, etc) </a:t>
            </a:r>
            <a:r>
              <a:rPr lang="en-US" sz="1750" b="1">
                <a:highlight>
                  <a:schemeClr val="lt1"/>
                </a:highlight>
                <a:latin typeface="Arial"/>
                <a:ea typeface="Arial"/>
                <a:cs typeface="Arial"/>
                <a:sym typeface="Arial"/>
              </a:rPr>
              <a:t>less any ‘offset’ accounts such as flow-through accounts (such as 0591, 3951)</a:t>
            </a:r>
            <a:endParaRPr sz="1750" b="1">
              <a:highlight>
                <a:srgbClr val="FFFFFF"/>
              </a:highlight>
              <a:latin typeface="Arial"/>
              <a:ea typeface="Arial"/>
              <a:cs typeface="Arial"/>
              <a:sym typeface="Arial"/>
            </a:endParaRPr>
          </a:p>
          <a:p>
            <a:pPr marL="0" lvl="0" indent="0" algn="l" rtl="0">
              <a:lnSpc>
                <a:spcPct val="115000"/>
              </a:lnSpc>
              <a:spcBef>
                <a:spcPts val="1200"/>
              </a:spcBef>
              <a:spcAft>
                <a:spcPts val="0"/>
              </a:spcAft>
              <a:buSzPct val="249350"/>
              <a:buNone/>
            </a:pPr>
            <a:r>
              <a:rPr lang="en-US" sz="1750" b="1">
                <a:highlight>
                  <a:srgbClr val="FFFFFF"/>
                </a:highlight>
                <a:latin typeface="Arial"/>
                <a:ea typeface="Arial"/>
                <a:cs typeface="Arial"/>
                <a:sym typeface="Arial"/>
              </a:rPr>
              <a:t>*New:   If the program code is 1700, 2170, 2231 or 2270  with a grant code or 3896 or 3897 it will be accounted for in the MOE calculation.</a:t>
            </a:r>
            <a:endParaRPr sz="2709">
              <a:highlight>
                <a:srgbClr val="FFFFFF"/>
              </a:highlight>
              <a:latin typeface="Arial"/>
              <a:ea typeface="Arial"/>
              <a:cs typeface="Arial"/>
              <a:sym typeface="Arial"/>
            </a:endParaRPr>
          </a:p>
          <a:p>
            <a:pPr marL="0" lvl="0" indent="0" algn="l" rtl="0">
              <a:lnSpc>
                <a:spcPct val="115000"/>
              </a:lnSpc>
              <a:spcBef>
                <a:spcPts val="1200"/>
              </a:spcBef>
              <a:spcAft>
                <a:spcPts val="0"/>
              </a:spcAft>
              <a:buSzPct val="242424"/>
              <a:buNone/>
            </a:pPr>
            <a:r>
              <a:rPr lang="en-US" sz="1800" b="1">
                <a:highlight>
                  <a:srgbClr val="FFFFFF"/>
                </a:highlight>
                <a:latin typeface="Arial"/>
                <a:ea typeface="Arial"/>
                <a:cs typeface="Arial"/>
                <a:sym typeface="Arial"/>
              </a:rPr>
              <a:t>Total for these  grants, less offset accounts =  Expenditure Total (CY and PY)</a:t>
            </a:r>
            <a:endParaRPr sz="1800" b="1">
              <a:highlight>
                <a:srgbClr val="FFFFFF"/>
              </a:highlight>
              <a:latin typeface="Arial"/>
              <a:ea typeface="Arial"/>
              <a:cs typeface="Arial"/>
              <a:sym typeface="Arial"/>
            </a:endParaRPr>
          </a:p>
          <a:p>
            <a:pPr marL="0" lvl="0" indent="0" algn="l" rtl="0">
              <a:lnSpc>
                <a:spcPct val="115000"/>
              </a:lnSpc>
              <a:spcBef>
                <a:spcPts val="1200"/>
              </a:spcBef>
              <a:spcAft>
                <a:spcPts val="0"/>
              </a:spcAft>
              <a:buSzPct val="242424"/>
              <a:buNone/>
            </a:pPr>
            <a:r>
              <a:rPr lang="en-US" sz="1800">
                <a:highlight>
                  <a:srgbClr val="FFFFFF"/>
                </a:highlight>
                <a:latin typeface="Arial"/>
                <a:ea typeface="Arial"/>
                <a:cs typeface="Arial"/>
                <a:sym typeface="Arial"/>
              </a:rPr>
              <a:t>Did the the CY Expenditure Total Less Offsets meet or exceed the PY Expenditure total Less Offsets?</a:t>
            </a:r>
            <a:endParaRPr sz="1800" b="1" i="1">
              <a:solidFill>
                <a:schemeClr val="accent5"/>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SzPct val="242424"/>
              <a:buNone/>
            </a:pPr>
            <a:r>
              <a:rPr lang="en-US" sz="1800" b="1">
                <a:highlight>
                  <a:srgbClr val="FFFFFF"/>
                </a:highlight>
                <a:latin typeface="Arial"/>
                <a:ea typeface="Arial"/>
                <a:cs typeface="Arial"/>
                <a:sym typeface="Arial"/>
              </a:rPr>
              <a:t>PASS = CY expenditures were equal to or greater than PY</a:t>
            </a:r>
            <a:endParaRPr sz="1800" b="1">
              <a:highlight>
                <a:srgbClr val="FFFFFF"/>
              </a:highlight>
              <a:latin typeface="Arial"/>
              <a:ea typeface="Arial"/>
              <a:cs typeface="Arial"/>
              <a:sym typeface="Arial"/>
            </a:endParaRPr>
          </a:p>
          <a:p>
            <a:pPr marL="457200" lvl="0" indent="0" algn="l" rtl="0">
              <a:lnSpc>
                <a:spcPct val="115000"/>
              </a:lnSpc>
              <a:spcBef>
                <a:spcPts val="1200"/>
              </a:spcBef>
              <a:spcAft>
                <a:spcPts val="0"/>
              </a:spcAft>
              <a:buSzPct val="242424"/>
              <a:buNone/>
            </a:pPr>
            <a:r>
              <a:rPr lang="en-US" sz="1800" b="1">
                <a:highlight>
                  <a:srgbClr val="FFFFFF"/>
                </a:highlight>
                <a:latin typeface="Arial"/>
                <a:ea typeface="Arial"/>
                <a:cs typeface="Arial"/>
                <a:sym typeface="Arial"/>
              </a:rPr>
              <a:t>FAIL = CY expenditures were less than PY</a:t>
            </a:r>
            <a:r>
              <a:rPr lang="en-US" sz="1800">
                <a:highlight>
                  <a:srgbClr val="FFFFFF"/>
                </a:highlight>
                <a:latin typeface="Arial"/>
                <a:ea typeface="Arial"/>
                <a:cs typeface="Arial"/>
                <a:sym typeface="Arial"/>
              </a:rPr>
              <a:t> (we will comment on this as part of our FinDec &amp; Audit Review)</a:t>
            </a:r>
            <a:endParaRPr sz="1400">
              <a:solidFill>
                <a:srgbClr val="000000"/>
              </a:solidFill>
              <a:latin typeface="Arial"/>
              <a:ea typeface="Arial"/>
              <a:cs typeface="Arial"/>
              <a:sym typeface="Arial"/>
            </a:endParaRPr>
          </a:p>
        </p:txBody>
      </p:sp>
      <p:pic>
        <p:nvPicPr>
          <p:cNvPr id="383" name="Google Shape;383;g286b1aaa65d_0_410" descr="screen print of MOE report calculation"/>
          <p:cNvPicPr preferRelativeResize="0"/>
          <p:nvPr/>
        </p:nvPicPr>
        <p:blipFill rotWithShape="1">
          <a:blip r:embed="rId3">
            <a:alphaModFix/>
          </a:blip>
          <a:srcRect/>
          <a:stretch/>
        </p:blipFill>
        <p:spPr>
          <a:xfrm>
            <a:off x="752475" y="5596938"/>
            <a:ext cx="6877050" cy="809625"/>
          </a:xfrm>
          <a:prstGeom prst="rect">
            <a:avLst/>
          </a:prstGeom>
          <a:noFill/>
          <a:ln>
            <a:noFill/>
          </a:ln>
        </p:spPr>
      </p:pic>
      <p:sp>
        <p:nvSpPr>
          <p:cNvPr id="381" name="Google Shape;381;g286b1aaa65d_0_4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32</a:t>
            </a:fld>
            <a:endParaRPr>
              <a:solidFill>
                <a:srgbClr val="7F7F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86b1aaa65d_0_424"/>
          <p:cNvSpPr txBox="1">
            <a:spLocks noGrp="1"/>
          </p:cNvSpPr>
          <p:nvPr>
            <p:ph type="title"/>
          </p:nvPr>
        </p:nvSpPr>
        <p:spPr>
          <a:xfrm>
            <a:off x="345952" y="3127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Preliminary Maintenance of Effort Report </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3130/3131</a:t>
            </a:r>
            <a:endParaRPr sz="3000">
              <a:latin typeface="Rockwell"/>
              <a:ea typeface="Rockwell"/>
              <a:cs typeface="Rockwell"/>
              <a:sym typeface="Rockwell"/>
            </a:endParaRPr>
          </a:p>
          <a:p>
            <a:pPr marL="0" lvl="0" indent="0" algn="l" rtl="0">
              <a:lnSpc>
                <a:spcPct val="90000"/>
              </a:lnSpc>
              <a:spcBef>
                <a:spcPts val="0"/>
              </a:spcBef>
              <a:spcAft>
                <a:spcPts val="0"/>
              </a:spcAft>
              <a:buSzPct val="88888"/>
              <a:buNone/>
            </a:pP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391" name="Google Shape;391;g286b1aaa65d_0_424"/>
          <p:cNvSpPr txBox="1">
            <a:spLocks noGrp="1"/>
          </p:cNvSpPr>
          <p:nvPr>
            <p:ph type="body" idx="1"/>
          </p:nvPr>
        </p:nvSpPr>
        <p:spPr>
          <a:xfrm>
            <a:off x="710550" y="1527450"/>
            <a:ext cx="7722900" cy="4677600"/>
          </a:xfrm>
          <a:prstGeom prst="rect">
            <a:avLst/>
          </a:prstGeom>
          <a:noFill/>
          <a:ln>
            <a:noFill/>
          </a:ln>
        </p:spPr>
        <p:txBody>
          <a:bodyPr spcFirstLastPara="1" wrap="square" lIns="0" tIns="0" rIns="0" bIns="45700" anchor="t" anchorCtr="0">
            <a:normAutofit/>
          </a:bodyPr>
          <a:lstStyle/>
          <a:p>
            <a:pPr marL="0" lvl="0" indent="0" algn="l" rtl="0">
              <a:lnSpc>
                <a:spcPct val="115000"/>
              </a:lnSpc>
              <a:spcBef>
                <a:spcPts val="1200"/>
              </a:spcBef>
              <a:spcAft>
                <a:spcPts val="0"/>
              </a:spcAft>
              <a:buSzPts val="2400"/>
              <a:buNone/>
            </a:pPr>
            <a:r>
              <a:rPr lang="en-US" sz="1400" b="1">
                <a:highlight>
                  <a:srgbClr val="FFFFFF"/>
                </a:highlight>
                <a:latin typeface="Arial"/>
                <a:ea typeface="Arial"/>
                <a:cs typeface="Arial"/>
                <a:sym typeface="Arial"/>
              </a:rPr>
              <a:t>Preliminary Maintenance of Effort Report - Grant Codes 3130 and 3131</a:t>
            </a: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457200" lvl="0" indent="0" algn="l" rtl="0">
              <a:lnSpc>
                <a:spcPct val="115000"/>
              </a:lnSpc>
              <a:spcBef>
                <a:spcPts val="1200"/>
              </a:spcBef>
              <a:spcAft>
                <a:spcPts val="0"/>
              </a:spcAft>
              <a:buSzPts val="2400"/>
              <a:buNone/>
            </a:pPr>
            <a:r>
              <a:rPr lang="en-US" sz="1150">
                <a:solidFill>
                  <a:srgbClr val="242424"/>
                </a:solidFill>
                <a:highlight>
                  <a:srgbClr val="FFFFFF"/>
                </a:highlight>
                <a:latin typeface="Arial"/>
                <a:ea typeface="Arial"/>
                <a:cs typeface="Arial"/>
                <a:sym typeface="Arial"/>
              </a:rPr>
              <a:t> </a:t>
            </a:r>
            <a:endParaRPr sz="1150">
              <a:solidFill>
                <a:srgbClr val="242424"/>
              </a:solidFill>
              <a:highlight>
                <a:srgbClr val="FFFFFF"/>
              </a:highlight>
              <a:latin typeface="Arial"/>
              <a:ea typeface="Arial"/>
              <a:cs typeface="Arial"/>
              <a:sym typeface="Arial"/>
            </a:endParaRPr>
          </a:p>
          <a:p>
            <a:pPr marL="0" lvl="0" indent="0" algn="l" rtl="0">
              <a:lnSpc>
                <a:spcPct val="100000"/>
              </a:lnSpc>
              <a:spcBef>
                <a:spcPts val="1000"/>
              </a:spcBef>
              <a:spcAft>
                <a:spcPts val="0"/>
              </a:spcAft>
              <a:buSzPts val="2400"/>
              <a:buNone/>
            </a:pPr>
            <a:endParaRPr sz="1400">
              <a:solidFill>
                <a:srgbClr val="000000"/>
              </a:solidFill>
              <a:latin typeface="Arial"/>
              <a:ea typeface="Arial"/>
              <a:cs typeface="Arial"/>
              <a:sym typeface="Arial"/>
            </a:endParaRPr>
          </a:p>
        </p:txBody>
      </p:sp>
      <p:pic>
        <p:nvPicPr>
          <p:cNvPr id="392" name="Google Shape;392;g286b1aaa65d_0_424" descr="screen print of MOE report"/>
          <p:cNvPicPr preferRelativeResize="0"/>
          <p:nvPr/>
        </p:nvPicPr>
        <p:blipFill rotWithShape="1">
          <a:blip r:embed="rId3">
            <a:alphaModFix/>
          </a:blip>
          <a:srcRect/>
          <a:stretch/>
        </p:blipFill>
        <p:spPr>
          <a:xfrm>
            <a:off x="405750" y="1789750"/>
            <a:ext cx="8027700" cy="2536840"/>
          </a:xfrm>
          <a:prstGeom prst="rect">
            <a:avLst/>
          </a:prstGeom>
          <a:noFill/>
          <a:ln>
            <a:noFill/>
          </a:ln>
        </p:spPr>
      </p:pic>
      <p:pic>
        <p:nvPicPr>
          <p:cNvPr id="393" name="Google Shape;393;g286b1aaa65d_0_424" descr="screen print of MOE report"/>
          <p:cNvPicPr preferRelativeResize="0"/>
          <p:nvPr/>
        </p:nvPicPr>
        <p:blipFill rotWithShape="1">
          <a:blip r:embed="rId4">
            <a:alphaModFix/>
          </a:blip>
          <a:srcRect/>
          <a:stretch/>
        </p:blipFill>
        <p:spPr>
          <a:xfrm>
            <a:off x="530600" y="4393200"/>
            <a:ext cx="8027700" cy="365100"/>
          </a:xfrm>
          <a:prstGeom prst="rect">
            <a:avLst/>
          </a:prstGeom>
          <a:noFill/>
          <a:ln>
            <a:noFill/>
          </a:ln>
        </p:spPr>
      </p:pic>
      <p:pic>
        <p:nvPicPr>
          <p:cNvPr id="394" name="Google Shape;394;g286b1aaa65d_0_424" descr="screen print of MOE report"/>
          <p:cNvPicPr preferRelativeResize="0"/>
          <p:nvPr/>
        </p:nvPicPr>
        <p:blipFill rotWithShape="1">
          <a:blip r:embed="rId5">
            <a:alphaModFix/>
          </a:blip>
          <a:srcRect/>
          <a:stretch/>
        </p:blipFill>
        <p:spPr>
          <a:xfrm>
            <a:off x="280450" y="4846375"/>
            <a:ext cx="8192699" cy="903077"/>
          </a:xfrm>
          <a:prstGeom prst="rect">
            <a:avLst/>
          </a:prstGeom>
          <a:noFill/>
          <a:ln>
            <a:noFill/>
          </a:ln>
        </p:spPr>
      </p:pic>
      <p:sp>
        <p:nvSpPr>
          <p:cNvPr id="390" name="Google Shape;390;g286b1aaa65d_0_4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33</a:t>
            </a:fld>
            <a:endParaRPr>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0000f93a67_0_9"/>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Preliminary Maintenance of Effort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3896/3897</a:t>
            </a:r>
            <a:endParaRPr sz="3000">
              <a:latin typeface="Rockwell"/>
              <a:ea typeface="Rockwell"/>
              <a:cs typeface="Rockwell"/>
              <a:sym typeface="Rockwell"/>
            </a:endParaRPr>
          </a:p>
          <a:p>
            <a:pPr marL="0" lvl="0" indent="0" algn="l" rtl="0">
              <a:lnSpc>
                <a:spcPct val="90000"/>
              </a:lnSpc>
              <a:spcBef>
                <a:spcPts val="0"/>
              </a:spcBef>
              <a:spcAft>
                <a:spcPts val="0"/>
              </a:spcAft>
              <a:buSzPct val="88888"/>
              <a:buNone/>
            </a:pP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402" name="Google Shape;402;g30000f93a67_0_9"/>
          <p:cNvSpPr txBox="1">
            <a:spLocks noGrp="1"/>
          </p:cNvSpPr>
          <p:nvPr>
            <p:ph type="body" idx="1"/>
          </p:nvPr>
        </p:nvSpPr>
        <p:spPr>
          <a:xfrm>
            <a:off x="710550" y="1527450"/>
            <a:ext cx="7722900" cy="4677600"/>
          </a:xfrm>
          <a:prstGeom prst="rect">
            <a:avLst/>
          </a:prstGeom>
          <a:noFill/>
          <a:ln>
            <a:noFill/>
          </a:ln>
        </p:spPr>
        <p:txBody>
          <a:bodyPr spcFirstLastPara="1" wrap="square" lIns="0" tIns="0" rIns="0" bIns="45700" anchor="t" anchorCtr="0">
            <a:normAutofit/>
          </a:bodyPr>
          <a:lstStyle/>
          <a:p>
            <a:pPr marL="0" lvl="0" indent="0" algn="l" rtl="0">
              <a:lnSpc>
                <a:spcPct val="115000"/>
              </a:lnSpc>
              <a:spcBef>
                <a:spcPts val="1200"/>
              </a:spcBef>
              <a:spcAft>
                <a:spcPts val="0"/>
              </a:spcAft>
              <a:buSzPts val="2400"/>
              <a:buNone/>
            </a:pPr>
            <a:r>
              <a:rPr lang="en-US" sz="1400" b="1">
                <a:highlight>
                  <a:srgbClr val="FFFFFF"/>
                </a:highlight>
                <a:latin typeface="Arial"/>
                <a:ea typeface="Arial"/>
                <a:cs typeface="Arial"/>
                <a:sym typeface="Arial"/>
              </a:rPr>
              <a:t>Preliminary Maintenance of Effort Report - Grant Codes 3896 and 3897</a:t>
            </a: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0" lvl="0" indent="0" algn="l" rtl="0">
              <a:lnSpc>
                <a:spcPct val="115000"/>
              </a:lnSpc>
              <a:spcBef>
                <a:spcPts val="1200"/>
              </a:spcBef>
              <a:spcAft>
                <a:spcPts val="0"/>
              </a:spcAft>
              <a:buSzPts val="2400"/>
              <a:buNone/>
            </a:pPr>
            <a:endParaRPr sz="1400" b="1">
              <a:highlight>
                <a:srgbClr val="FFFFFF"/>
              </a:highlight>
              <a:latin typeface="Arial"/>
              <a:ea typeface="Arial"/>
              <a:cs typeface="Arial"/>
              <a:sym typeface="Arial"/>
            </a:endParaRPr>
          </a:p>
          <a:p>
            <a:pPr marL="457200" lvl="0" indent="0" algn="l" rtl="0">
              <a:lnSpc>
                <a:spcPct val="115000"/>
              </a:lnSpc>
              <a:spcBef>
                <a:spcPts val="1200"/>
              </a:spcBef>
              <a:spcAft>
                <a:spcPts val="0"/>
              </a:spcAft>
              <a:buSzPts val="2400"/>
              <a:buNone/>
            </a:pPr>
            <a:r>
              <a:rPr lang="en-US" sz="1150">
                <a:solidFill>
                  <a:srgbClr val="242424"/>
                </a:solidFill>
                <a:highlight>
                  <a:srgbClr val="FFFFFF"/>
                </a:highlight>
                <a:latin typeface="Arial"/>
                <a:ea typeface="Arial"/>
                <a:cs typeface="Arial"/>
                <a:sym typeface="Arial"/>
              </a:rPr>
              <a:t> </a:t>
            </a:r>
            <a:endParaRPr sz="1150">
              <a:solidFill>
                <a:srgbClr val="242424"/>
              </a:solidFill>
              <a:highlight>
                <a:srgbClr val="FFFFFF"/>
              </a:highlight>
              <a:latin typeface="Arial"/>
              <a:ea typeface="Arial"/>
              <a:cs typeface="Arial"/>
              <a:sym typeface="Arial"/>
            </a:endParaRPr>
          </a:p>
          <a:p>
            <a:pPr marL="0" lvl="0" indent="0" algn="l" rtl="0">
              <a:lnSpc>
                <a:spcPct val="100000"/>
              </a:lnSpc>
              <a:spcBef>
                <a:spcPts val="1000"/>
              </a:spcBef>
              <a:spcAft>
                <a:spcPts val="0"/>
              </a:spcAft>
              <a:buSzPts val="2400"/>
              <a:buNone/>
            </a:pPr>
            <a:endParaRPr sz="1400">
              <a:solidFill>
                <a:srgbClr val="000000"/>
              </a:solidFill>
              <a:latin typeface="Arial"/>
              <a:ea typeface="Arial"/>
              <a:cs typeface="Arial"/>
              <a:sym typeface="Arial"/>
            </a:endParaRPr>
          </a:p>
        </p:txBody>
      </p:sp>
      <p:pic>
        <p:nvPicPr>
          <p:cNvPr id="403" name="Google Shape;403;g30000f93a67_0_9" descr="screen print of MOE report"/>
          <p:cNvPicPr preferRelativeResize="0"/>
          <p:nvPr/>
        </p:nvPicPr>
        <p:blipFill rotWithShape="1">
          <a:blip r:embed="rId3">
            <a:alphaModFix/>
          </a:blip>
          <a:srcRect/>
          <a:stretch/>
        </p:blipFill>
        <p:spPr>
          <a:xfrm>
            <a:off x="911950" y="1703975"/>
            <a:ext cx="6950300" cy="1470444"/>
          </a:xfrm>
          <a:prstGeom prst="rect">
            <a:avLst/>
          </a:prstGeom>
          <a:noFill/>
          <a:ln>
            <a:noFill/>
          </a:ln>
        </p:spPr>
      </p:pic>
      <p:pic>
        <p:nvPicPr>
          <p:cNvPr id="405" name="Google Shape;405;g30000f93a67_0_9" descr="screen print of MOE report"/>
          <p:cNvPicPr preferRelativeResize="0"/>
          <p:nvPr/>
        </p:nvPicPr>
        <p:blipFill rotWithShape="1">
          <a:blip r:embed="rId4">
            <a:alphaModFix/>
          </a:blip>
          <a:srcRect/>
          <a:stretch/>
        </p:blipFill>
        <p:spPr>
          <a:xfrm>
            <a:off x="921800" y="3132725"/>
            <a:ext cx="7038975" cy="279167"/>
          </a:xfrm>
          <a:prstGeom prst="rect">
            <a:avLst/>
          </a:prstGeom>
          <a:noFill/>
          <a:ln>
            <a:noFill/>
          </a:ln>
        </p:spPr>
      </p:pic>
      <p:pic>
        <p:nvPicPr>
          <p:cNvPr id="404" name="Google Shape;404;g30000f93a67_0_9" descr="screen print of MOE report"/>
          <p:cNvPicPr preferRelativeResize="0"/>
          <p:nvPr/>
        </p:nvPicPr>
        <p:blipFill rotWithShape="1">
          <a:blip r:embed="rId5">
            <a:alphaModFix/>
          </a:blip>
          <a:srcRect/>
          <a:stretch/>
        </p:blipFill>
        <p:spPr>
          <a:xfrm>
            <a:off x="549150" y="3411900"/>
            <a:ext cx="7472325" cy="1470450"/>
          </a:xfrm>
          <a:prstGeom prst="rect">
            <a:avLst/>
          </a:prstGeom>
          <a:noFill/>
          <a:ln>
            <a:noFill/>
          </a:ln>
        </p:spPr>
      </p:pic>
      <p:pic>
        <p:nvPicPr>
          <p:cNvPr id="406" name="Google Shape;406;g30000f93a67_0_9" descr="screen print of MOE report"/>
          <p:cNvPicPr preferRelativeResize="0"/>
          <p:nvPr/>
        </p:nvPicPr>
        <p:blipFill rotWithShape="1">
          <a:blip r:embed="rId6">
            <a:alphaModFix/>
          </a:blip>
          <a:srcRect/>
          <a:stretch/>
        </p:blipFill>
        <p:spPr>
          <a:xfrm>
            <a:off x="911950" y="4882350"/>
            <a:ext cx="7094075" cy="279175"/>
          </a:xfrm>
          <a:prstGeom prst="rect">
            <a:avLst/>
          </a:prstGeom>
          <a:noFill/>
          <a:ln>
            <a:noFill/>
          </a:ln>
        </p:spPr>
      </p:pic>
      <p:pic>
        <p:nvPicPr>
          <p:cNvPr id="407" name="Google Shape;407;g30000f93a67_0_9" descr="screen print of MOE report"/>
          <p:cNvPicPr preferRelativeResize="0"/>
          <p:nvPr/>
        </p:nvPicPr>
        <p:blipFill rotWithShape="1">
          <a:blip r:embed="rId7">
            <a:alphaModFix/>
          </a:blip>
          <a:srcRect/>
          <a:stretch/>
        </p:blipFill>
        <p:spPr>
          <a:xfrm>
            <a:off x="796163" y="5240350"/>
            <a:ext cx="7181875" cy="828662"/>
          </a:xfrm>
          <a:prstGeom prst="rect">
            <a:avLst/>
          </a:prstGeom>
          <a:noFill/>
          <a:ln>
            <a:noFill/>
          </a:ln>
        </p:spPr>
      </p:pic>
      <p:sp>
        <p:nvSpPr>
          <p:cNvPr id="401" name="Google Shape;401;g30000f93a67_0_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34</a:t>
            </a:fld>
            <a:endParaRPr>
              <a:solidFill>
                <a:srgbClr val="7F7F7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80ae7955c0_0_3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Finance December Detail Data Report</a:t>
            </a:r>
            <a:endParaRPr sz="3600">
              <a:latin typeface="Rockwell"/>
              <a:ea typeface="Rockwell"/>
              <a:cs typeface="Rockwell"/>
              <a:sym typeface="Rockwell"/>
            </a:endParaRPr>
          </a:p>
          <a:p>
            <a:pPr marL="0" lvl="0" indent="0" algn="ctr" rtl="0">
              <a:lnSpc>
                <a:spcPct val="90000"/>
              </a:lnSpc>
              <a:spcBef>
                <a:spcPts val="0"/>
              </a:spcBef>
              <a:spcAft>
                <a:spcPts val="0"/>
              </a:spcAft>
              <a:buSzPct val="147540"/>
              <a:buNone/>
            </a:pPr>
            <a:r>
              <a:rPr lang="en-US" sz="2711">
                <a:latin typeface="Rockwell"/>
                <a:ea typeface="Rockwell"/>
                <a:cs typeface="Rockwell"/>
                <a:sym typeface="Rockwell"/>
              </a:rPr>
              <a:t>(The Data)</a:t>
            </a: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414" name="Google Shape;414;g280ae7955c0_0_3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35</a:t>
            </a:fld>
            <a:endParaRPr>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84bfad2187_0_54"/>
          <p:cNvSpPr txBox="1">
            <a:spLocks noGrp="1"/>
          </p:cNvSpPr>
          <p:nvPr>
            <p:ph type="title"/>
          </p:nvPr>
        </p:nvSpPr>
        <p:spPr>
          <a:xfrm>
            <a:off x="223077" y="18047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Finance December Detail Data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421" name="Google Shape;421;g284bfad2187_0_5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36</a:t>
            </a:fld>
            <a:endParaRPr>
              <a:solidFill>
                <a:srgbClr val="7F7F7F"/>
              </a:solidFill>
            </a:endParaRPr>
          </a:p>
        </p:txBody>
      </p:sp>
      <p:sp>
        <p:nvSpPr>
          <p:cNvPr id="422" name="Google Shape;422;g284bfad2187_0_54"/>
          <p:cNvSpPr txBox="1">
            <a:spLocks noGrp="1"/>
          </p:cNvSpPr>
          <p:nvPr>
            <p:ph type="body" idx="1"/>
          </p:nvPr>
        </p:nvSpPr>
        <p:spPr>
          <a:xfrm>
            <a:off x="487325" y="1369025"/>
            <a:ext cx="8019300" cy="5489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600">
                <a:solidFill>
                  <a:srgbClr val="000000"/>
                </a:solidFill>
                <a:latin typeface="Arial"/>
                <a:ea typeface="Arial"/>
                <a:cs typeface="Arial"/>
                <a:sym typeface="Arial"/>
              </a:rPr>
              <a:t>Detail Data Report includes all data lines currently in Data Pipeline - you can run it in two ways:</a:t>
            </a: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Pre-Roll Up </a:t>
            </a:r>
            <a:r>
              <a:rPr lang="en-US" sz="1600">
                <a:solidFill>
                  <a:schemeClr val="accent5"/>
                </a:solidFill>
                <a:latin typeface="Arial"/>
                <a:ea typeface="Arial"/>
                <a:cs typeface="Arial"/>
                <a:sym typeface="Arial"/>
              </a:rPr>
              <a:t>(Detail - Tier 1 data as uploaded by the district)</a:t>
            </a:r>
            <a:endParaRPr sz="1600">
              <a:solidFill>
                <a:schemeClr val="accent5"/>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Post-Roll Up </a:t>
            </a:r>
            <a:r>
              <a:rPr lang="en-US" sz="1600">
                <a:solidFill>
                  <a:schemeClr val="accent5"/>
                </a:solidFill>
                <a:latin typeface="Arial"/>
                <a:ea typeface="Arial"/>
                <a:cs typeface="Arial"/>
                <a:sym typeface="Arial"/>
              </a:rPr>
              <a:t>(Rolled - Tier 2 data)</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6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600">
                <a:solidFill>
                  <a:srgbClr val="980000"/>
                </a:solidFill>
                <a:latin typeface="Arial"/>
                <a:ea typeface="Arial"/>
                <a:cs typeface="Arial"/>
                <a:sym typeface="Arial"/>
              </a:rPr>
              <a:t>A tool to help identify datalines associated with errors &amp; warnings;</a:t>
            </a:r>
            <a:endParaRPr sz="1600">
              <a:solidFill>
                <a:srgbClr val="980000"/>
              </a:solidFill>
              <a:latin typeface="Arial"/>
              <a:ea typeface="Arial"/>
              <a:cs typeface="Arial"/>
              <a:sym typeface="Arial"/>
            </a:endParaRPr>
          </a:p>
          <a:p>
            <a:pPr marL="457200" lvl="0" indent="-330200" algn="l" rtl="0">
              <a:lnSpc>
                <a:spcPct val="100000"/>
              </a:lnSpc>
              <a:spcBef>
                <a:spcPts val="0"/>
              </a:spcBef>
              <a:spcAft>
                <a:spcPts val="0"/>
              </a:spcAft>
              <a:buClr>
                <a:srgbClr val="980000"/>
              </a:buClr>
              <a:buSzPts val="1600"/>
              <a:buFont typeface="Arial"/>
              <a:buChar char="-"/>
            </a:pPr>
            <a:r>
              <a:rPr lang="en-US" sz="1600">
                <a:solidFill>
                  <a:srgbClr val="980000"/>
                </a:solidFill>
                <a:latin typeface="Arial"/>
                <a:ea typeface="Arial"/>
                <a:cs typeface="Arial"/>
                <a:sym typeface="Arial"/>
              </a:rPr>
              <a:t>can also be used for Financial Transparency webpage (pre-rolled data file)</a:t>
            </a:r>
            <a:endParaRPr sz="16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latin typeface="Arial"/>
              <a:ea typeface="Arial"/>
              <a:cs typeface="Arial"/>
              <a:sym typeface="Arial"/>
            </a:endParaRPr>
          </a:p>
          <a:p>
            <a:pPr marL="0" lvl="0" indent="0" algn="l" rtl="0">
              <a:lnSpc>
                <a:spcPct val="100000"/>
              </a:lnSpc>
              <a:spcBef>
                <a:spcPts val="0"/>
              </a:spcBef>
              <a:spcAft>
                <a:spcPts val="0"/>
              </a:spcAft>
              <a:buSzPts val="2400"/>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p:txBody>
      </p:sp>
      <p:pic>
        <p:nvPicPr>
          <p:cNvPr id="423" name="Google Shape;423;g284bfad2187_0_54" descr="screen print of excel version of the report"/>
          <p:cNvPicPr preferRelativeResize="0"/>
          <p:nvPr/>
        </p:nvPicPr>
        <p:blipFill rotWithShape="1">
          <a:blip r:embed="rId3">
            <a:alphaModFix/>
          </a:blip>
          <a:srcRect t="16443"/>
          <a:stretch/>
        </p:blipFill>
        <p:spPr>
          <a:xfrm>
            <a:off x="543825" y="4604550"/>
            <a:ext cx="7617300" cy="1740275"/>
          </a:xfrm>
          <a:prstGeom prst="rect">
            <a:avLst/>
          </a:prstGeom>
          <a:noFill/>
          <a:ln>
            <a:noFill/>
          </a:ln>
        </p:spPr>
      </p:pic>
      <p:pic>
        <p:nvPicPr>
          <p:cNvPr id="424" name="Google Shape;424;g284bfad2187_0_54" descr="screen print of cognos selections"/>
          <p:cNvPicPr preferRelativeResize="0"/>
          <p:nvPr/>
        </p:nvPicPr>
        <p:blipFill rotWithShape="1">
          <a:blip r:embed="rId4">
            <a:alphaModFix/>
          </a:blip>
          <a:srcRect/>
          <a:stretch/>
        </p:blipFill>
        <p:spPr>
          <a:xfrm>
            <a:off x="582675" y="2405800"/>
            <a:ext cx="7691976" cy="15960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86b1aaa65d_0_48"/>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80000"/>
              <a:buFont typeface="Arial"/>
              <a:buNone/>
            </a:pPr>
            <a:r>
              <a:rPr lang="en-US" sz="3000">
                <a:latin typeface="Rockwell"/>
                <a:ea typeface="Rockwell"/>
                <a:cs typeface="Rockwell"/>
                <a:sym typeface="Rockwell"/>
              </a:rPr>
              <a:t>Finance December Detail Data Report</a:t>
            </a:r>
            <a:endParaRPr sz="3000">
              <a:latin typeface="Rockwell"/>
              <a:ea typeface="Rockwell"/>
              <a:cs typeface="Rockwell"/>
              <a:sym typeface="Rockwell"/>
            </a:endParaRPr>
          </a:p>
          <a:p>
            <a:pPr marL="0" lvl="0" indent="0" algn="l" rtl="0">
              <a:lnSpc>
                <a:spcPct val="90000"/>
              </a:lnSpc>
              <a:spcBef>
                <a:spcPts val="0"/>
              </a:spcBef>
              <a:spcAft>
                <a:spcPts val="0"/>
              </a:spcAft>
              <a:buClr>
                <a:schemeClr val="dk1"/>
              </a:buClr>
              <a:buSzPct val="80000"/>
              <a:buFont typeface="Arial"/>
              <a:buNone/>
            </a:pPr>
            <a:r>
              <a:rPr lang="en-US" sz="3000">
                <a:latin typeface="Rockwell"/>
                <a:ea typeface="Rockwell"/>
                <a:cs typeface="Rockwell"/>
                <a:sym typeface="Rockwell"/>
              </a:rPr>
              <a:t>Example 1</a:t>
            </a:r>
            <a:endParaRPr sz="3000">
              <a:latin typeface="Rockwell"/>
              <a:ea typeface="Rockwell"/>
              <a:cs typeface="Rockwell"/>
              <a:sym typeface="Rockwell"/>
            </a:endParaRPr>
          </a:p>
        </p:txBody>
      </p:sp>
      <p:sp>
        <p:nvSpPr>
          <p:cNvPr id="432" name="Google Shape;432;g286b1aaa65d_0_48"/>
          <p:cNvSpPr txBox="1">
            <a:spLocks noGrp="1"/>
          </p:cNvSpPr>
          <p:nvPr>
            <p:ph type="body" idx="1"/>
          </p:nvPr>
        </p:nvSpPr>
        <p:spPr>
          <a:xfrm>
            <a:off x="502425" y="1586365"/>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1750">
                <a:solidFill>
                  <a:srgbClr val="595959"/>
                </a:solidFill>
                <a:latin typeface="Arial"/>
                <a:ea typeface="Arial"/>
                <a:cs typeface="Arial"/>
                <a:sym typeface="Arial"/>
              </a:rPr>
              <a:t>* Amount field has no decimal (ie 100.00 would be 10000 in data file)</a:t>
            </a:r>
            <a:endParaRPr sz="1750">
              <a:solidFill>
                <a:srgbClr val="595959"/>
              </a:solidFill>
              <a:latin typeface="Arial"/>
              <a:ea typeface="Arial"/>
              <a:cs typeface="Arial"/>
              <a:sym typeface="Arial"/>
            </a:endParaRPr>
          </a:p>
          <a:p>
            <a:pPr marL="914400" lvl="0" indent="-339725" algn="l" rtl="0">
              <a:lnSpc>
                <a:spcPct val="90000"/>
              </a:lnSpc>
              <a:spcBef>
                <a:spcPts val="0"/>
              </a:spcBef>
              <a:spcAft>
                <a:spcPts val="0"/>
              </a:spcAft>
              <a:buClr>
                <a:srgbClr val="595959"/>
              </a:buClr>
              <a:buSzPts val="1750"/>
              <a:buChar char="•"/>
            </a:pPr>
            <a:r>
              <a:rPr lang="en-US" sz="1750">
                <a:solidFill>
                  <a:srgbClr val="595959"/>
                </a:solidFill>
                <a:latin typeface="Arial"/>
                <a:ea typeface="Arial"/>
                <a:cs typeface="Arial"/>
                <a:sym typeface="Arial"/>
              </a:rPr>
              <a:t>Negative amounts are preceded by a negative sign</a:t>
            </a:r>
            <a:endParaRPr sz="1750">
              <a:solidFill>
                <a:srgbClr val="595959"/>
              </a:solidFill>
              <a:latin typeface="Arial"/>
              <a:ea typeface="Arial"/>
              <a:cs typeface="Arial"/>
              <a:sym typeface="Arial"/>
            </a:endParaRPr>
          </a:p>
          <a:p>
            <a:pPr marL="914400" lvl="0" indent="0" algn="l" rtl="0">
              <a:lnSpc>
                <a:spcPct val="90000"/>
              </a:lnSpc>
              <a:spcBef>
                <a:spcPts val="0"/>
              </a:spcBef>
              <a:spcAft>
                <a:spcPts val="0"/>
              </a:spcAft>
              <a:buClr>
                <a:schemeClr val="dk1"/>
              </a:buClr>
              <a:buSzPts val="1100"/>
              <a:buFont typeface="Arial"/>
              <a:buNone/>
            </a:pPr>
            <a:endParaRPr sz="1750">
              <a:solidFill>
                <a:srgbClr val="595959"/>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Font typeface="Arial"/>
              <a:buNone/>
            </a:pPr>
            <a:endParaRPr sz="1750" b="1"/>
          </a:p>
          <a:p>
            <a:pPr marL="0" lvl="0" indent="0" algn="l" rtl="0">
              <a:lnSpc>
                <a:spcPct val="90000"/>
              </a:lnSpc>
              <a:spcBef>
                <a:spcPts val="0"/>
              </a:spcBef>
              <a:spcAft>
                <a:spcPts val="0"/>
              </a:spcAft>
              <a:buSzPts val="2400"/>
              <a:buNone/>
            </a:pPr>
            <a:endParaRPr sz="1750" b="1">
              <a:latin typeface="Arial"/>
              <a:ea typeface="Arial"/>
              <a:cs typeface="Arial"/>
              <a:sym typeface="Arial"/>
            </a:endParaRPr>
          </a:p>
          <a:p>
            <a:pPr marL="0" lvl="0" indent="0" algn="l" rtl="0">
              <a:lnSpc>
                <a:spcPct val="90000"/>
              </a:lnSpc>
              <a:spcBef>
                <a:spcPts val="0"/>
              </a:spcBef>
              <a:spcAft>
                <a:spcPts val="0"/>
              </a:spcAft>
              <a:buSzPts val="2400"/>
              <a:buNone/>
            </a:pPr>
            <a:endParaRPr sz="1750" b="1"/>
          </a:p>
          <a:p>
            <a:pPr marL="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r>
              <a:rPr lang="en-US" sz="1750">
                <a:solidFill>
                  <a:srgbClr val="595959"/>
                </a:solidFill>
                <a:latin typeface="Arial"/>
                <a:ea typeface="Arial"/>
                <a:cs typeface="Arial"/>
                <a:sym typeface="Arial"/>
              </a:rPr>
              <a:t>Used mainly to extract data for specific errors</a:t>
            </a:r>
            <a:endParaRPr sz="175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1750" b="1">
              <a:solidFill>
                <a:srgbClr val="595959"/>
              </a:solidFill>
              <a:latin typeface="Arial"/>
              <a:ea typeface="Arial"/>
              <a:cs typeface="Arial"/>
              <a:sym typeface="Arial"/>
            </a:endParaRPr>
          </a:p>
          <a:p>
            <a:pPr marL="91440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a:p>
            <a:pPr marL="91440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a:p>
            <a:pPr marL="91440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1750">
              <a:solidFill>
                <a:srgbClr val="595959"/>
              </a:solidFill>
              <a:latin typeface="Arial"/>
              <a:ea typeface="Arial"/>
              <a:cs typeface="Arial"/>
              <a:sym typeface="Arial"/>
            </a:endParaRPr>
          </a:p>
        </p:txBody>
      </p:sp>
      <p:pic>
        <p:nvPicPr>
          <p:cNvPr id="433" name="Google Shape;433;g286b1aaa65d_0_48" descr="screen print of excel data"/>
          <p:cNvPicPr preferRelativeResize="0"/>
          <p:nvPr/>
        </p:nvPicPr>
        <p:blipFill rotWithShape="1">
          <a:blip r:embed="rId3">
            <a:alphaModFix/>
          </a:blip>
          <a:srcRect l="4379"/>
          <a:stretch/>
        </p:blipFill>
        <p:spPr>
          <a:xfrm>
            <a:off x="928150" y="2222300"/>
            <a:ext cx="7372849" cy="756300"/>
          </a:xfrm>
          <a:prstGeom prst="rect">
            <a:avLst/>
          </a:prstGeom>
          <a:noFill/>
          <a:ln>
            <a:noFill/>
          </a:ln>
        </p:spPr>
      </p:pic>
      <p:cxnSp>
        <p:nvCxnSpPr>
          <p:cNvPr id="434" name="Google Shape;434;g286b1aaa65d_0_48" descr="picture arrow"/>
          <p:cNvCxnSpPr/>
          <p:nvPr/>
        </p:nvCxnSpPr>
        <p:spPr>
          <a:xfrm>
            <a:off x="5859100" y="2029200"/>
            <a:ext cx="1036200" cy="722100"/>
          </a:xfrm>
          <a:prstGeom prst="straightConnector1">
            <a:avLst/>
          </a:prstGeom>
          <a:noFill/>
          <a:ln w="9525" cap="flat" cmpd="sng">
            <a:solidFill>
              <a:srgbClr val="980000"/>
            </a:solidFill>
            <a:prstDash val="dash"/>
            <a:round/>
            <a:headEnd type="none" w="sm" len="sm"/>
            <a:tailEnd type="triangle" w="med" len="med"/>
          </a:ln>
        </p:spPr>
      </p:cxnSp>
      <p:sp>
        <p:nvSpPr>
          <p:cNvPr id="435" name="Google Shape;435;g286b1aaa65d_0_48" descr="comment box"/>
          <p:cNvSpPr/>
          <p:nvPr/>
        </p:nvSpPr>
        <p:spPr>
          <a:xfrm rot="510812">
            <a:off x="7331425" y="1493137"/>
            <a:ext cx="1775161" cy="774426"/>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1300" b="0" i="0" u="none" strike="noStrike" cap="none">
                <a:solidFill>
                  <a:srgbClr val="980000"/>
                </a:solidFill>
                <a:latin typeface="Arial"/>
                <a:ea typeface="Arial"/>
                <a:cs typeface="Arial"/>
                <a:sym typeface="Arial"/>
              </a:rPr>
              <a:t>Not part of the data file - multiply *100 = $ amount </a:t>
            </a:r>
            <a:endParaRPr sz="1300" b="0" i="0" u="none" strike="noStrike" cap="none">
              <a:solidFill>
                <a:srgbClr val="980000"/>
              </a:solidFill>
              <a:latin typeface="Arial"/>
              <a:ea typeface="Arial"/>
              <a:cs typeface="Arial"/>
              <a:sym typeface="Arial"/>
            </a:endParaRPr>
          </a:p>
        </p:txBody>
      </p:sp>
      <p:pic>
        <p:nvPicPr>
          <p:cNvPr id="436" name="Google Shape;436;g286b1aaa65d_0_48" descr="screen print of error FD256"/>
          <p:cNvPicPr preferRelativeResize="0"/>
          <p:nvPr/>
        </p:nvPicPr>
        <p:blipFill rotWithShape="1">
          <a:blip r:embed="rId4">
            <a:alphaModFix/>
          </a:blip>
          <a:srcRect/>
          <a:stretch/>
        </p:blipFill>
        <p:spPr>
          <a:xfrm>
            <a:off x="603575" y="3544400"/>
            <a:ext cx="7899570" cy="1033825"/>
          </a:xfrm>
          <a:prstGeom prst="rect">
            <a:avLst/>
          </a:prstGeom>
          <a:noFill/>
          <a:ln>
            <a:noFill/>
          </a:ln>
        </p:spPr>
      </p:pic>
      <p:cxnSp>
        <p:nvCxnSpPr>
          <p:cNvPr id="437" name="Google Shape;437;g286b1aaa65d_0_48" descr="picture of arrow"/>
          <p:cNvCxnSpPr/>
          <p:nvPr/>
        </p:nvCxnSpPr>
        <p:spPr>
          <a:xfrm flipH="1">
            <a:off x="2170700" y="4378550"/>
            <a:ext cx="3588600" cy="885900"/>
          </a:xfrm>
          <a:prstGeom prst="straightConnector1">
            <a:avLst/>
          </a:prstGeom>
          <a:noFill/>
          <a:ln w="9525" cap="flat" cmpd="sng">
            <a:solidFill>
              <a:schemeClr val="dk2"/>
            </a:solidFill>
            <a:prstDash val="solid"/>
            <a:round/>
            <a:headEnd type="none" w="sm" len="sm"/>
            <a:tailEnd type="triangle" w="med" len="med"/>
          </a:ln>
        </p:spPr>
      </p:cxnSp>
      <p:pic>
        <p:nvPicPr>
          <p:cNvPr id="438" name="Google Shape;438;g286b1aaa65d_0_48" descr="screen print of excel data"/>
          <p:cNvPicPr preferRelativeResize="0"/>
          <p:nvPr/>
        </p:nvPicPr>
        <p:blipFill rotWithShape="1">
          <a:blip r:embed="rId5">
            <a:alphaModFix/>
          </a:blip>
          <a:srcRect/>
          <a:stretch/>
        </p:blipFill>
        <p:spPr>
          <a:xfrm>
            <a:off x="454275" y="5303701"/>
            <a:ext cx="7478247" cy="651900"/>
          </a:xfrm>
          <a:prstGeom prst="rect">
            <a:avLst/>
          </a:prstGeom>
          <a:noFill/>
          <a:ln>
            <a:noFill/>
          </a:ln>
        </p:spPr>
      </p:pic>
      <p:sp>
        <p:nvSpPr>
          <p:cNvPr id="431" name="Google Shape;431;g286b1aaa65d_0_4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86b1aaa65d_0_39"/>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Finance December Detail Data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2</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445" name="Google Shape;445;g286b1aaa65d_0_3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38</a:t>
            </a:fld>
            <a:endParaRPr>
              <a:solidFill>
                <a:srgbClr val="7F7F7F"/>
              </a:solidFill>
            </a:endParaRPr>
          </a:p>
        </p:txBody>
      </p:sp>
      <p:sp>
        <p:nvSpPr>
          <p:cNvPr id="446" name="Google Shape;446;g286b1aaa65d_0_39"/>
          <p:cNvSpPr txBox="1">
            <a:spLocks noGrp="1"/>
          </p:cNvSpPr>
          <p:nvPr>
            <p:ph type="body" idx="1"/>
          </p:nvPr>
        </p:nvSpPr>
        <p:spPr>
          <a:xfrm>
            <a:off x="628650" y="1466475"/>
            <a:ext cx="7886700" cy="47385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a:solidFill>
                  <a:schemeClr val="accent5"/>
                </a:solidFill>
                <a:latin typeface="Arial"/>
                <a:ea typeface="Arial"/>
                <a:cs typeface="Arial"/>
                <a:sym typeface="Arial"/>
              </a:rPr>
              <a:t>Filter the data using information provided in the error message</a:t>
            </a:r>
            <a:r>
              <a:rPr lang="en-US" sz="2000">
                <a:latin typeface="Arial"/>
                <a:ea typeface="Arial"/>
                <a:cs typeface="Arial"/>
                <a:sym typeface="Arial"/>
              </a:rPr>
              <a:t>:</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chemeClr val="accent5"/>
              </a:solidFill>
              <a:latin typeface="Arial"/>
              <a:ea typeface="Arial"/>
              <a:cs typeface="Arial"/>
              <a:sym typeface="Arial"/>
            </a:endParaRPr>
          </a:p>
        </p:txBody>
      </p:sp>
      <p:pic>
        <p:nvPicPr>
          <p:cNvPr id="447" name="Google Shape;447;g286b1aaa65d_0_39" descr="screen print of excel filter"/>
          <p:cNvPicPr preferRelativeResize="0"/>
          <p:nvPr/>
        </p:nvPicPr>
        <p:blipFill rotWithShape="1">
          <a:blip r:embed="rId3">
            <a:alphaModFix/>
          </a:blip>
          <a:srcRect/>
          <a:stretch/>
        </p:blipFill>
        <p:spPr>
          <a:xfrm>
            <a:off x="100850" y="4150870"/>
            <a:ext cx="8820250" cy="1287830"/>
          </a:xfrm>
          <a:prstGeom prst="rect">
            <a:avLst/>
          </a:prstGeom>
          <a:noFill/>
          <a:ln>
            <a:noFill/>
          </a:ln>
        </p:spPr>
      </p:pic>
      <p:pic>
        <p:nvPicPr>
          <p:cNvPr id="448" name="Google Shape;448;g286b1aaa65d_0_39" descr="screen print of error FD187"/>
          <p:cNvPicPr preferRelativeResize="0"/>
          <p:nvPr/>
        </p:nvPicPr>
        <p:blipFill rotWithShape="1">
          <a:blip r:embed="rId4">
            <a:alphaModFix/>
          </a:blip>
          <a:srcRect/>
          <a:stretch/>
        </p:blipFill>
        <p:spPr>
          <a:xfrm>
            <a:off x="225125" y="2429100"/>
            <a:ext cx="8695975" cy="11248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3751f2baa3f_0_28"/>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Finance December Detail Data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3</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endParaRPr sz="3000">
              <a:latin typeface="Rockwell"/>
              <a:ea typeface="Rockwell"/>
              <a:cs typeface="Rockwell"/>
              <a:sym typeface="Rockwell"/>
            </a:endParaRPr>
          </a:p>
        </p:txBody>
      </p:sp>
      <p:sp>
        <p:nvSpPr>
          <p:cNvPr id="456" name="Google Shape;456;g3751f2baa3f_0_28"/>
          <p:cNvSpPr txBox="1">
            <a:spLocks noGrp="1"/>
          </p:cNvSpPr>
          <p:nvPr>
            <p:ph type="body" idx="1"/>
          </p:nvPr>
        </p:nvSpPr>
        <p:spPr>
          <a:xfrm>
            <a:off x="628650" y="1466475"/>
            <a:ext cx="7886700" cy="47385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800">
                <a:solidFill>
                  <a:schemeClr val="accent5"/>
                </a:solidFill>
                <a:latin typeface="Arial"/>
                <a:ea typeface="Arial"/>
                <a:cs typeface="Arial"/>
                <a:sym typeface="Arial"/>
              </a:rPr>
              <a:t>Another Example:</a:t>
            </a:r>
            <a:endParaRPr sz="1800">
              <a:solidFill>
                <a:schemeClr val="accent5"/>
              </a:solidFill>
              <a:latin typeface="Arial"/>
              <a:ea typeface="Arial"/>
              <a:cs typeface="Arial"/>
              <a:sym typeface="Arial"/>
            </a:endParaRPr>
          </a:p>
        </p:txBody>
      </p:sp>
      <p:pic>
        <p:nvPicPr>
          <p:cNvPr id="457" name="Google Shape;457;g3751f2baa3f_0_28" descr="screen print of error FD112"/>
          <p:cNvPicPr preferRelativeResize="0"/>
          <p:nvPr/>
        </p:nvPicPr>
        <p:blipFill rotWithShape="1">
          <a:blip r:embed="rId3">
            <a:alphaModFix/>
          </a:blip>
          <a:srcRect/>
          <a:stretch/>
        </p:blipFill>
        <p:spPr>
          <a:xfrm>
            <a:off x="516900" y="2013250"/>
            <a:ext cx="8398500" cy="1139600"/>
          </a:xfrm>
          <a:prstGeom prst="rect">
            <a:avLst/>
          </a:prstGeom>
          <a:noFill/>
          <a:ln>
            <a:noFill/>
          </a:ln>
        </p:spPr>
      </p:pic>
      <p:pic>
        <p:nvPicPr>
          <p:cNvPr id="458" name="Google Shape;458;g3751f2baa3f_0_28" descr="screen print of excel filter"/>
          <p:cNvPicPr preferRelativeResize="0"/>
          <p:nvPr/>
        </p:nvPicPr>
        <p:blipFill rotWithShape="1">
          <a:blip r:embed="rId4">
            <a:alphaModFix/>
          </a:blip>
          <a:srcRect/>
          <a:stretch/>
        </p:blipFill>
        <p:spPr>
          <a:xfrm>
            <a:off x="81900" y="3742975"/>
            <a:ext cx="8939101" cy="756300"/>
          </a:xfrm>
          <a:prstGeom prst="rect">
            <a:avLst/>
          </a:prstGeom>
          <a:noFill/>
          <a:ln>
            <a:noFill/>
          </a:ln>
        </p:spPr>
      </p:pic>
      <p:sp>
        <p:nvSpPr>
          <p:cNvPr id="455" name="Google Shape;455;g3751f2baa3f_0_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39</a:t>
            </a:fld>
            <a:endParaRPr>
              <a:solidFill>
                <a:srgbClr val="7F7F7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51f2baa3f_0_1"/>
          <p:cNvSpPr txBox="1">
            <a:spLocks noGrp="1"/>
          </p:cNvSpPr>
          <p:nvPr>
            <p:ph type="title"/>
          </p:nvPr>
        </p:nvSpPr>
        <p:spPr>
          <a:xfrm>
            <a:off x="325701" y="266575"/>
            <a:ext cx="7370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Reports Used in the Data Submission</a:t>
            </a:r>
            <a:endParaRPr sz="3000">
              <a:latin typeface="Rockwell"/>
              <a:ea typeface="Rockwell"/>
              <a:cs typeface="Rockwell"/>
              <a:sym typeface="Rockwell"/>
            </a:endParaRPr>
          </a:p>
        </p:txBody>
      </p:sp>
      <p:sp>
        <p:nvSpPr>
          <p:cNvPr id="123" name="Google Shape;123;g3751f2baa3f_0_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
        <p:nvSpPr>
          <p:cNvPr id="124" name="Google Shape;124;g3751f2baa3f_0_1"/>
          <p:cNvSpPr txBox="1">
            <a:spLocks noGrp="1"/>
          </p:cNvSpPr>
          <p:nvPr>
            <p:ph type="body" idx="1"/>
          </p:nvPr>
        </p:nvSpPr>
        <p:spPr>
          <a:xfrm>
            <a:off x="283025" y="2112950"/>
            <a:ext cx="8624100" cy="4229100"/>
          </a:xfrm>
          <a:prstGeom prst="rect">
            <a:avLst/>
          </a:prstGeom>
          <a:noFill/>
          <a:ln>
            <a:noFill/>
          </a:ln>
        </p:spPr>
        <p:txBody>
          <a:bodyPr spcFirstLastPara="1" wrap="square" lIns="0" tIns="0" rIns="0" bIns="45700" anchor="t" anchorCtr="0">
            <a:noAutofit/>
          </a:bodyPr>
          <a:lstStyle/>
          <a:p>
            <a:pPr marL="457200" lvl="0" indent="-368300" algn="l" rtl="0">
              <a:lnSpc>
                <a:spcPct val="90000"/>
              </a:lnSpc>
              <a:spcBef>
                <a:spcPts val="0"/>
              </a:spcBef>
              <a:spcAft>
                <a:spcPts val="0"/>
              </a:spcAft>
              <a:buClr>
                <a:srgbClr val="434343"/>
              </a:buClr>
              <a:buSzPts val="2200"/>
              <a:buChar char="•"/>
            </a:pPr>
            <a:r>
              <a:rPr lang="en-US" sz="2200" b="1">
                <a:solidFill>
                  <a:srgbClr val="434343"/>
                </a:solidFill>
                <a:latin typeface="Arial"/>
                <a:ea typeface="Arial"/>
                <a:cs typeface="Arial"/>
                <a:sym typeface="Arial"/>
              </a:rPr>
              <a:t>Auditors Integrity Report</a:t>
            </a:r>
            <a:endParaRPr sz="2200" b="1">
              <a:solidFill>
                <a:srgbClr val="434343"/>
              </a:solidFill>
              <a:latin typeface="Arial"/>
              <a:ea typeface="Arial"/>
              <a:cs typeface="Arial"/>
              <a:sym typeface="Arial"/>
            </a:endParaRPr>
          </a:p>
          <a:p>
            <a:pPr marL="914400" lvl="1" indent="-368300" algn="l" rtl="0">
              <a:lnSpc>
                <a:spcPct val="90000"/>
              </a:lnSpc>
              <a:spcBef>
                <a:spcPts val="0"/>
              </a:spcBef>
              <a:spcAft>
                <a:spcPts val="0"/>
              </a:spcAft>
              <a:buClr>
                <a:srgbClr val="434343"/>
              </a:buClr>
              <a:buSzPts val="2200"/>
              <a:buFont typeface="Arial"/>
              <a:buChar char="•"/>
            </a:pPr>
            <a:r>
              <a:rPr lang="en-US" sz="2200">
                <a:solidFill>
                  <a:srgbClr val="434343"/>
                </a:solidFill>
                <a:latin typeface="Arial"/>
                <a:ea typeface="Arial"/>
                <a:cs typeface="Arial"/>
                <a:sym typeface="Arial"/>
              </a:rPr>
              <a:t>Including Charter Report if applicable</a:t>
            </a:r>
            <a:endParaRPr sz="2200">
              <a:solidFill>
                <a:srgbClr val="434343"/>
              </a:solidFill>
              <a:latin typeface="Arial"/>
              <a:ea typeface="Arial"/>
              <a:cs typeface="Arial"/>
              <a:sym typeface="Arial"/>
            </a:endParaRPr>
          </a:p>
          <a:p>
            <a:pPr marL="914400" lvl="1" indent="-368300" algn="l" rtl="0">
              <a:lnSpc>
                <a:spcPct val="90000"/>
              </a:lnSpc>
              <a:spcBef>
                <a:spcPts val="0"/>
              </a:spcBef>
              <a:spcAft>
                <a:spcPts val="0"/>
              </a:spcAft>
              <a:buClr>
                <a:srgbClr val="434343"/>
              </a:buClr>
              <a:buSzPts val="2200"/>
              <a:buFont typeface="Arial"/>
              <a:buChar char="•"/>
            </a:pPr>
            <a:r>
              <a:rPr lang="en-US" sz="2200" i="1">
                <a:solidFill>
                  <a:srgbClr val="434343"/>
                </a:solidFill>
                <a:latin typeface="Arial"/>
                <a:ea typeface="Arial"/>
                <a:cs typeface="Arial"/>
                <a:sym typeface="Arial"/>
              </a:rPr>
              <a:t>The FINAL version must be included in bound audit</a:t>
            </a:r>
            <a:endParaRPr sz="2200" i="1">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Font typeface="Arial"/>
              <a:buChar char="•"/>
            </a:pPr>
            <a:r>
              <a:rPr lang="en-US" sz="2200" b="1">
                <a:solidFill>
                  <a:srgbClr val="434343"/>
                </a:solidFill>
                <a:latin typeface="Arial"/>
                <a:ea typeface="Arial"/>
                <a:cs typeface="Arial"/>
                <a:sym typeface="Arial"/>
              </a:rPr>
              <a:t>Bolded Balance Sheet</a:t>
            </a:r>
            <a:r>
              <a:rPr lang="en-US" sz="2200">
                <a:solidFill>
                  <a:srgbClr val="434343"/>
                </a:solidFill>
                <a:latin typeface="Arial"/>
                <a:ea typeface="Arial"/>
                <a:cs typeface="Arial"/>
                <a:sym typeface="Arial"/>
              </a:rPr>
              <a:t> </a:t>
            </a:r>
            <a:endParaRPr sz="2200">
              <a:solidFill>
                <a:srgbClr val="434343"/>
              </a:solidFill>
              <a:latin typeface="Arial"/>
              <a:ea typeface="Arial"/>
              <a:cs typeface="Arial"/>
              <a:sym typeface="Arial"/>
            </a:endParaRPr>
          </a:p>
          <a:p>
            <a:pPr marL="914400" lvl="1" indent="-368300" algn="l" rtl="0">
              <a:lnSpc>
                <a:spcPct val="90000"/>
              </a:lnSpc>
              <a:spcBef>
                <a:spcPts val="0"/>
              </a:spcBef>
              <a:spcAft>
                <a:spcPts val="0"/>
              </a:spcAft>
              <a:buClr>
                <a:srgbClr val="434343"/>
              </a:buClr>
              <a:buSzPts val="2200"/>
              <a:buFont typeface="Arial"/>
              <a:buChar char="•"/>
            </a:pPr>
            <a:r>
              <a:rPr lang="en-US" sz="2200">
                <a:solidFill>
                  <a:srgbClr val="434343"/>
                </a:solidFill>
                <a:latin typeface="Arial"/>
                <a:ea typeface="Arial"/>
                <a:cs typeface="Arial"/>
                <a:sym typeface="Arial"/>
              </a:rPr>
              <a:t>Including Charter Report if applicable</a:t>
            </a:r>
            <a:endParaRPr sz="2200">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Char char="•"/>
            </a:pPr>
            <a:r>
              <a:rPr lang="en-US" sz="2200" b="1">
                <a:solidFill>
                  <a:srgbClr val="434343"/>
                </a:solidFill>
                <a:latin typeface="Arial"/>
                <a:ea typeface="Arial"/>
                <a:cs typeface="Arial"/>
                <a:sym typeface="Arial"/>
              </a:rPr>
              <a:t>1st Tier Error Detail Report**</a:t>
            </a:r>
            <a:endParaRPr sz="2200" b="1">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Char char="•"/>
            </a:pPr>
            <a:r>
              <a:rPr lang="en-US" sz="2200" b="1">
                <a:solidFill>
                  <a:srgbClr val="434343"/>
                </a:solidFill>
                <a:latin typeface="Arial"/>
                <a:ea typeface="Arial"/>
                <a:cs typeface="Arial"/>
                <a:sym typeface="Arial"/>
              </a:rPr>
              <a:t>2nd Tier Error Detail Report - Rollup**</a:t>
            </a:r>
            <a:endParaRPr sz="2200" b="1">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Font typeface="Arial"/>
              <a:buChar char="•"/>
            </a:pPr>
            <a:r>
              <a:rPr lang="en-US" sz="2200" b="1">
                <a:solidFill>
                  <a:srgbClr val="434343"/>
                </a:solidFill>
                <a:latin typeface="Arial"/>
                <a:ea typeface="Arial"/>
                <a:cs typeface="Arial"/>
                <a:sym typeface="Arial"/>
              </a:rPr>
              <a:t>Grant Revenue Received Reconciliation Report **</a:t>
            </a:r>
            <a:endParaRPr sz="2200" b="1">
              <a:solidFill>
                <a:srgbClr val="434343"/>
              </a:solidFill>
              <a:latin typeface="Arial"/>
              <a:ea typeface="Arial"/>
              <a:cs typeface="Arial"/>
              <a:sym typeface="Arial"/>
            </a:endParaRPr>
          </a:p>
          <a:p>
            <a:pPr marL="457200" lvl="0" indent="0" algn="l" rtl="0">
              <a:lnSpc>
                <a:spcPct val="90000"/>
              </a:lnSpc>
              <a:spcBef>
                <a:spcPts val="0"/>
              </a:spcBef>
              <a:spcAft>
                <a:spcPts val="0"/>
              </a:spcAft>
              <a:buNone/>
            </a:pPr>
            <a:endParaRPr sz="2200" b="1">
              <a:solidFill>
                <a:srgbClr val="434343"/>
              </a:solidFill>
              <a:latin typeface="Arial"/>
              <a:ea typeface="Arial"/>
              <a:cs typeface="Arial"/>
              <a:sym typeface="Arial"/>
            </a:endParaRPr>
          </a:p>
          <a:p>
            <a:pPr marL="0" lvl="0" indent="0" algn="l" rtl="0">
              <a:lnSpc>
                <a:spcPct val="90000"/>
              </a:lnSpc>
              <a:spcBef>
                <a:spcPts val="0"/>
              </a:spcBef>
              <a:spcAft>
                <a:spcPts val="0"/>
              </a:spcAft>
              <a:buSzPts val="6000"/>
              <a:buNone/>
            </a:pPr>
            <a:r>
              <a:rPr lang="en-US" sz="2200">
                <a:solidFill>
                  <a:srgbClr val="434343"/>
                </a:solidFill>
                <a:latin typeface="Arial"/>
                <a:ea typeface="Arial"/>
                <a:cs typeface="Arial"/>
                <a:sym typeface="Arial"/>
              </a:rPr>
              <a:t>** Reconciliation Reports - Verified &amp; submitted to CDE</a:t>
            </a:r>
            <a:endParaRPr sz="2200">
              <a:solidFill>
                <a:srgbClr val="434343"/>
              </a:solidFill>
              <a:latin typeface="Arial"/>
              <a:ea typeface="Arial"/>
              <a:cs typeface="Arial"/>
              <a:sym typeface="Arial"/>
            </a:endParaRPr>
          </a:p>
          <a:p>
            <a:pPr marL="0" lvl="0" indent="0" algn="l" rtl="0">
              <a:lnSpc>
                <a:spcPct val="90000"/>
              </a:lnSpc>
              <a:spcBef>
                <a:spcPts val="0"/>
              </a:spcBef>
              <a:spcAft>
                <a:spcPts val="0"/>
              </a:spcAft>
              <a:buSzPts val="6000"/>
              <a:buNone/>
            </a:pPr>
            <a:endParaRPr sz="2200">
              <a:solidFill>
                <a:srgbClr val="434343"/>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200" b="1">
                <a:solidFill>
                  <a:srgbClr val="980000"/>
                </a:solidFill>
              </a:rPr>
              <a:t>Note that you must be on Tier 2 before the Auditors Integrity and Bolded Balance Sheet reports populate.</a:t>
            </a:r>
            <a:endParaRPr sz="2200" b="1">
              <a:solidFill>
                <a:srgbClr val="980000"/>
              </a:solidFill>
            </a:endParaRPr>
          </a:p>
          <a:p>
            <a:pPr marL="0" lvl="0" indent="0" algn="l" rtl="0">
              <a:lnSpc>
                <a:spcPct val="100000"/>
              </a:lnSpc>
              <a:spcBef>
                <a:spcPts val="0"/>
              </a:spcBef>
              <a:spcAft>
                <a:spcPts val="0"/>
              </a:spcAft>
              <a:buSzPts val="3097"/>
              <a:buNone/>
            </a:pPr>
            <a:endParaRPr/>
          </a:p>
        </p:txBody>
      </p:sp>
      <p:sp>
        <p:nvSpPr>
          <p:cNvPr id="125" name="Google Shape;125;g3751f2baa3f_0_1"/>
          <p:cNvSpPr txBox="1"/>
          <p:nvPr/>
        </p:nvSpPr>
        <p:spPr>
          <a:xfrm>
            <a:off x="382525" y="1253625"/>
            <a:ext cx="8388000" cy="8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200">
                <a:solidFill>
                  <a:srgbClr val="434343"/>
                </a:solidFill>
              </a:rPr>
              <a:t>The following Cognos reports are used to verify that all </a:t>
            </a:r>
            <a:endParaRPr sz="2200">
              <a:solidFill>
                <a:srgbClr val="434343"/>
              </a:solidFill>
            </a:endParaRPr>
          </a:p>
          <a:p>
            <a:pPr marL="0" lvl="0" indent="0" algn="l" rtl="0">
              <a:lnSpc>
                <a:spcPct val="90000"/>
              </a:lnSpc>
              <a:spcBef>
                <a:spcPts val="0"/>
              </a:spcBef>
              <a:spcAft>
                <a:spcPts val="0"/>
              </a:spcAft>
              <a:buNone/>
            </a:pPr>
            <a:r>
              <a:rPr lang="en-US" sz="2200">
                <a:solidFill>
                  <a:srgbClr val="434343"/>
                </a:solidFill>
              </a:rPr>
              <a:t>information in Data Pipeline matches the district’s audit:</a:t>
            </a:r>
            <a:endParaRPr sz="2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87017ac676_0_283"/>
          <p:cNvSpPr txBox="1">
            <a:spLocks noGrp="1"/>
          </p:cNvSpPr>
          <p:nvPr>
            <p:ph type="title"/>
          </p:nvPr>
        </p:nvSpPr>
        <p:spPr>
          <a:xfrm>
            <a:off x="223077" y="238575"/>
            <a:ext cx="75705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Finance December Detail Data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Financial Data File - Financial Transparency</a:t>
            </a:r>
            <a:endParaRPr sz="3000">
              <a:latin typeface="Rockwell"/>
              <a:ea typeface="Rockwell"/>
              <a:cs typeface="Rockwell"/>
              <a:sym typeface="Rockwell"/>
            </a:endParaRPr>
          </a:p>
        </p:txBody>
      </p:sp>
      <p:sp>
        <p:nvSpPr>
          <p:cNvPr id="465" name="Google Shape;465;g287017ac676_0_28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sp>
        <p:nvSpPr>
          <p:cNvPr id="466" name="Google Shape;466;g287017ac676_0_283"/>
          <p:cNvSpPr txBox="1">
            <a:spLocks noGrp="1"/>
          </p:cNvSpPr>
          <p:nvPr>
            <p:ph type="body" idx="1"/>
          </p:nvPr>
        </p:nvSpPr>
        <p:spPr>
          <a:xfrm>
            <a:off x="628650" y="1367100"/>
            <a:ext cx="7886700" cy="53604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SzPts val="2400"/>
              <a:buNone/>
            </a:pPr>
            <a:r>
              <a:rPr lang="en-US" sz="2000" b="1">
                <a:solidFill>
                  <a:srgbClr val="980000"/>
                </a:solidFill>
                <a:latin typeface="Arial"/>
                <a:ea typeface="Arial"/>
                <a:cs typeface="Arial"/>
                <a:sym typeface="Arial"/>
              </a:rPr>
              <a:t>Run the Detail Data Report - then export to excel &amp; post on your Financial Transparency webpage</a:t>
            </a:r>
            <a:endParaRPr sz="2000" b="1">
              <a:solidFill>
                <a:srgbClr val="595959"/>
              </a:solidFill>
            </a:endParaRPr>
          </a:p>
          <a:p>
            <a:pPr marL="0" lvl="0" indent="0" algn="l" rtl="0">
              <a:lnSpc>
                <a:spcPct val="90000"/>
              </a:lnSpc>
              <a:spcBef>
                <a:spcPts val="0"/>
              </a:spcBef>
              <a:spcAft>
                <a:spcPts val="0"/>
              </a:spcAft>
              <a:buClr>
                <a:schemeClr val="dk1"/>
              </a:buClr>
              <a:buSzPts val="2400"/>
              <a:buFont typeface="Arial"/>
              <a:buNone/>
            </a:pPr>
            <a:r>
              <a:rPr lang="en-US" sz="2050" i="1" u="sng">
                <a:solidFill>
                  <a:schemeClr val="hlink"/>
                </a:solidFill>
                <a:latin typeface="Arial"/>
                <a:ea typeface="Arial"/>
                <a:cs typeface="Arial"/>
                <a:sym typeface="Arial"/>
                <a:hlinkClick r:id="rId3"/>
              </a:rPr>
              <a:t>http://www.cde.state.co.us/cdefinance/sffinancialtransparency</a:t>
            </a:r>
            <a:endParaRPr sz="2050" i="1">
              <a:latin typeface="Arial"/>
              <a:ea typeface="Arial"/>
              <a:cs typeface="Arial"/>
              <a:sym typeface="Arial"/>
            </a:endParaRPr>
          </a:p>
        </p:txBody>
      </p:sp>
      <p:pic>
        <p:nvPicPr>
          <p:cNvPr id="467" name="Google Shape;467;g287017ac676_0_283" descr="screen print of Financial Transparency template for school districts"/>
          <p:cNvPicPr preferRelativeResize="0"/>
          <p:nvPr/>
        </p:nvPicPr>
        <p:blipFill rotWithShape="1">
          <a:blip r:embed="rId4">
            <a:alphaModFix/>
          </a:blip>
          <a:srcRect/>
          <a:stretch/>
        </p:blipFill>
        <p:spPr>
          <a:xfrm>
            <a:off x="1193950" y="2203750"/>
            <a:ext cx="5856829" cy="45883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80ae7955c0_0_4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Finance December Tier 1 </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Detail Error Report</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(Pre-rolled, Detail Data)</a:t>
            </a:r>
            <a:endParaRPr sz="2266">
              <a:latin typeface="Rockwell"/>
              <a:ea typeface="Rockwell"/>
              <a:cs typeface="Rockwell"/>
              <a:sym typeface="Rockwell"/>
            </a:endParaRPr>
          </a:p>
          <a:p>
            <a:pPr marL="0" lvl="0" indent="0" algn="ctr" rtl="0">
              <a:lnSpc>
                <a:spcPct val="90000"/>
              </a:lnSpc>
              <a:spcBef>
                <a:spcPts val="0"/>
              </a:spcBef>
              <a:spcAft>
                <a:spcPts val="0"/>
              </a:spcAft>
              <a:buSzPct val="147540"/>
              <a:buNone/>
            </a:pP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474" name="Google Shape;474;g280ae7955c0_0_4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41</a:t>
            </a:fld>
            <a:endParaRPr>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86b1aaa65d_0_176"/>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1st Tier Error Detail Report</a:t>
            </a:r>
            <a:endParaRPr sz="3000">
              <a:latin typeface="Rockwell"/>
              <a:ea typeface="Rockwell"/>
              <a:cs typeface="Rockwell"/>
              <a:sym typeface="Rockwell"/>
            </a:endParaRPr>
          </a:p>
        </p:txBody>
      </p:sp>
      <p:sp>
        <p:nvSpPr>
          <p:cNvPr id="481" name="Google Shape;481;g286b1aaa65d_0_17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42</a:t>
            </a:fld>
            <a:endParaRPr/>
          </a:p>
        </p:txBody>
      </p:sp>
      <p:sp>
        <p:nvSpPr>
          <p:cNvPr id="482" name="Google Shape;482;g286b1aaa65d_0_176"/>
          <p:cNvSpPr txBox="1">
            <a:spLocks noGrp="1"/>
          </p:cNvSpPr>
          <p:nvPr>
            <p:ph type="body" idx="1"/>
          </p:nvPr>
        </p:nvSpPr>
        <p:spPr>
          <a:xfrm>
            <a:off x="382150" y="1505125"/>
            <a:ext cx="8544900" cy="4921800"/>
          </a:xfrm>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100000"/>
              </a:lnSpc>
              <a:spcBef>
                <a:spcPts val="0"/>
              </a:spcBef>
              <a:spcAft>
                <a:spcPts val="0"/>
              </a:spcAft>
              <a:buSzPct val="158808"/>
              <a:buNone/>
            </a:pPr>
            <a:r>
              <a:rPr lang="en-US" sz="1950" b="1">
                <a:latin typeface="Arial"/>
                <a:ea typeface="Arial"/>
                <a:cs typeface="Arial"/>
                <a:sym typeface="Arial"/>
              </a:rPr>
              <a:t>1st Tier</a:t>
            </a:r>
            <a:r>
              <a:rPr lang="en-US" sz="1950">
                <a:latin typeface="Arial"/>
                <a:ea typeface="Arial"/>
                <a:cs typeface="Arial"/>
                <a:sym typeface="Arial"/>
              </a:rPr>
              <a:t> </a:t>
            </a:r>
            <a:r>
              <a:rPr lang="en-US" sz="1750">
                <a:latin typeface="Arial"/>
                <a:ea typeface="Arial"/>
                <a:cs typeface="Arial"/>
                <a:sym typeface="Arial"/>
              </a:rPr>
              <a:t>- Business Rules</a:t>
            </a:r>
            <a:r>
              <a:rPr lang="en-US" sz="1750" b="1">
                <a:latin typeface="Arial"/>
                <a:ea typeface="Arial"/>
                <a:cs typeface="Arial"/>
                <a:sym typeface="Arial"/>
              </a:rPr>
              <a:t> </a:t>
            </a:r>
            <a:r>
              <a:rPr lang="en-US" sz="1750">
                <a:latin typeface="Arial"/>
                <a:ea typeface="Arial"/>
                <a:cs typeface="Arial"/>
                <a:sym typeface="Arial"/>
              </a:rPr>
              <a:t>primarily related to </a:t>
            </a:r>
            <a:r>
              <a:rPr lang="en-US" sz="1750" i="1">
                <a:latin typeface="Arial"/>
                <a:ea typeface="Arial"/>
                <a:cs typeface="Arial"/>
                <a:sym typeface="Arial"/>
              </a:rPr>
              <a:t>account/coding</a:t>
            </a:r>
            <a:r>
              <a:rPr lang="en-US" sz="1750">
                <a:latin typeface="Arial"/>
                <a:ea typeface="Arial"/>
                <a:cs typeface="Arial"/>
                <a:sym typeface="Arial"/>
              </a:rPr>
              <a:t> issues</a:t>
            </a: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0" lvl="0" indent="0" algn="l" rtl="0">
              <a:lnSpc>
                <a:spcPct val="100000"/>
              </a:lnSpc>
              <a:spcBef>
                <a:spcPts val="0"/>
              </a:spcBef>
              <a:spcAft>
                <a:spcPts val="0"/>
              </a:spcAft>
              <a:buSzPct val="158808"/>
              <a:buNone/>
            </a:pPr>
            <a:r>
              <a:rPr lang="en-US" sz="1950" b="1">
                <a:latin typeface="Arial"/>
                <a:ea typeface="Arial"/>
                <a:cs typeface="Arial"/>
                <a:sym typeface="Arial"/>
              </a:rPr>
              <a:t>1st Tier = Pre-Rolled (detail) data.</a:t>
            </a:r>
            <a:r>
              <a:rPr lang="en-US" sz="1750">
                <a:latin typeface="Arial"/>
                <a:ea typeface="Arial"/>
                <a:cs typeface="Arial"/>
                <a:sym typeface="Arial"/>
              </a:rPr>
              <a:t>  Auditors Integrity and Bolded Balance Sheet Reports are NOT available yet</a:t>
            </a:r>
            <a:endParaRPr sz="1750">
              <a:highlight>
                <a:srgbClr val="FFE599"/>
              </a:highlight>
              <a:latin typeface="Arial"/>
              <a:ea typeface="Arial"/>
              <a:cs typeface="Arial"/>
              <a:sym typeface="Arial"/>
            </a:endParaRPr>
          </a:p>
          <a:p>
            <a:pPr marL="0" lvl="0" indent="0" algn="l" rtl="0">
              <a:lnSpc>
                <a:spcPct val="100000"/>
              </a:lnSpc>
              <a:spcBef>
                <a:spcPts val="0"/>
              </a:spcBef>
              <a:spcAft>
                <a:spcPts val="0"/>
              </a:spcAft>
              <a:buSzPct val="158808"/>
              <a:buNone/>
            </a:pPr>
            <a:r>
              <a:rPr lang="en-US" sz="1950" b="1">
                <a:latin typeface="Arial"/>
                <a:ea typeface="Arial"/>
                <a:cs typeface="Arial"/>
                <a:sym typeface="Arial"/>
              </a:rPr>
              <a:t> </a:t>
            </a:r>
            <a:endParaRPr sz="1750" b="1">
              <a:latin typeface="Arial"/>
              <a:ea typeface="Arial"/>
              <a:cs typeface="Arial"/>
              <a:sym typeface="Arial"/>
            </a:endParaRPr>
          </a:p>
          <a:p>
            <a:pPr marL="0" lvl="0" indent="0" algn="l" rtl="0">
              <a:lnSpc>
                <a:spcPct val="100000"/>
              </a:lnSpc>
              <a:spcBef>
                <a:spcPts val="0"/>
              </a:spcBef>
              <a:spcAft>
                <a:spcPts val="0"/>
              </a:spcAft>
              <a:buSzPct val="176958"/>
              <a:buNone/>
            </a:pPr>
            <a:r>
              <a:rPr lang="en-US" sz="1750" b="1">
                <a:solidFill>
                  <a:srgbClr val="595959"/>
                </a:solidFill>
                <a:latin typeface="Arial"/>
                <a:ea typeface="Arial"/>
                <a:cs typeface="Arial"/>
                <a:sym typeface="Arial"/>
              </a:rPr>
              <a:t>Types of errors</a:t>
            </a:r>
            <a:endParaRPr sz="1750" b="1">
              <a:solidFill>
                <a:srgbClr val="595959"/>
              </a:solidFill>
              <a:latin typeface="Arial"/>
              <a:ea typeface="Arial"/>
              <a:cs typeface="Arial"/>
              <a:sym typeface="Arial"/>
            </a:endParaRPr>
          </a:p>
          <a:p>
            <a:pPr marL="457200" lvl="0" indent="-331405" algn="l" rtl="0">
              <a:lnSpc>
                <a:spcPct val="100000"/>
              </a:lnSpc>
              <a:spcBef>
                <a:spcPts val="0"/>
              </a:spcBef>
              <a:spcAft>
                <a:spcPts val="0"/>
              </a:spcAft>
              <a:buSzPct val="100000"/>
              <a:buFont typeface="Arial"/>
              <a:buChar char="•"/>
            </a:pPr>
            <a:r>
              <a:rPr lang="en-US" sz="1750" b="1">
                <a:solidFill>
                  <a:srgbClr val="980000"/>
                </a:solidFill>
                <a:latin typeface="Arial"/>
                <a:ea typeface="Arial"/>
                <a:cs typeface="Arial"/>
                <a:sym typeface="Arial"/>
              </a:rPr>
              <a:t>E</a:t>
            </a:r>
            <a:r>
              <a:rPr lang="en-US" sz="1750">
                <a:solidFill>
                  <a:srgbClr val="595959"/>
                </a:solidFill>
                <a:latin typeface="Arial"/>
                <a:ea typeface="Arial"/>
                <a:cs typeface="Arial"/>
                <a:sym typeface="Arial"/>
              </a:rPr>
              <a:t>-type errors:  prevent you from moving forward - they are </a:t>
            </a:r>
            <a:r>
              <a:rPr lang="en-US" sz="1750" i="1">
                <a:solidFill>
                  <a:srgbClr val="595959"/>
                </a:solidFill>
                <a:latin typeface="Arial"/>
                <a:ea typeface="Arial"/>
                <a:cs typeface="Arial"/>
                <a:sym typeface="Arial"/>
              </a:rPr>
              <a:t>must fix </a:t>
            </a:r>
            <a:r>
              <a:rPr lang="en-US" sz="1750">
                <a:solidFill>
                  <a:srgbClr val="595959"/>
                </a:solidFill>
                <a:latin typeface="Arial"/>
                <a:ea typeface="Arial"/>
                <a:cs typeface="Arial"/>
                <a:sym typeface="Arial"/>
              </a:rPr>
              <a:t>errors</a:t>
            </a:r>
            <a:endParaRPr sz="1750">
              <a:solidFill>
                <a:srgbClr val="595959"/>
              </a:solidFill>
              <a:latin typeface="Arial"/>
              <a:ea typeface="Arial"/>
              <a:cs typeface="Arial"/>
              <a:sym typeface="Arial"/>
            </a:endParaRPr>
          </a:p>
          <a:p>
            <a:pPr marL="457200" lvl="0" indent="-331405" algn="l" rtl="0">
              <a:lnSpc>
                <a:spcPct val="100000"/>
              </a:lnSpc>
              <a:spcBef>
                <a:spcPts val="0"/>
              </a:spcBef>
              <a:spcAft>
                <a:spcPts val="0"/>
              </a:spcAft>
              <a:buSzPct val="100000"/>
              <a:buFont typeface="Arial"/>
              <a:buChar char="•"/>
            </a:pPr>
            <a:r>
              <a:rPr lang="en-US" sz="1750" b="1">
                <a:solidFill>
                  <a:srgbClr val="980000"/>
                </a:solidFill>
                <a:latin typeface="Arial"/>
                <a:ea typeface="Arial"/>
                <a:cs typeface="Arial"/>
                <a:sym typeface="Arial"/>
              </a:rPr>
              <a:t>W</a:t>
            </a:r>
            <a:r>
              <a:rPr lang="en-US" sz="1750">
                <a:solidFill>
                  <a:srgbClr val="595959"/>
                </a:solidFill>
                <a:latin typeface="Arial"/>
                <a:ea typeface="Arial"/>
                <a:cs typeface="Arial"/>
                <a:sym typeface="Arial"/>
              </a:rPr>
              <a:t>arnings:  indicate something might be incorrect in the data</a:t>
            </a:r>
            <a:endParaRPr sz="1750">
              <a:solidFill>
                <a:srgbClr val="595959"/>
              </a:solidFill>
              <a:latin typeface="Arial"/>
              <a:ea typeface="Arial"/>
              <a:cs typeface="Arial"/>
              <a:sym typeface="Arial"/>
            </a:endParaRPr>
          </a:p>
          <a:p>
            <a:pPr marL="914400" lvl="0" indent="-331405" algn="l" rtl="0">
              <a:lnSpc>
                <a:spcPct val="100000"/>
              </a:lnSpc>
              <a:spcBef>
                <a:spcPts val="0"/>
              </a:spcBef>
              <a:spcAft>
                <a:spcPts val="0"/>
              </a:spcAft>
              <a:buClr>
                <a:srgbClr val="595959"/>
              </a:buClr>
              <a:buSzPct val="100000"/>
              <a:buFont typeface="Arial"/>
              <a:buChar char="•"/>
            </a:pPr>
            <a:r>
              <a:rPr lang="en-US" sz="1750">
                <a:solidFill>
                  <a:srgbClr val="595959"/>
                </a:solidFill>
                <a:latin typeface="Arial"/>
                <a:ea typeface="Arial"/>
                <a:cs typeface="Arial"/>
                <a:sym typeface="Arial"/>
              </a:rPr>
              <a:t>Must be verified as correct (i.e. reconciliation reports submitted with final audited financial statements)</a:t>
            </a:r>
            <a:endParaRPr sz="1750">
              <a:solidFill>
                <a:srgbClr val="595959"/>
              </a:solidFill>
              <a:latin typeface="Arial"/>
              <a:ea typeface="Arial"/>
              <a:cs typeface="Arial"/>
              <a:sym typeface="Arial"/>
            </a:endParaRPr>
          </a:p>
          <a:p>
            <a:pPr marL="0" lvl="0" indent="0" algn="l" rtl="0">
              <a:lnSpc>
                <a:spcPct val="100000"/>
              </a:lnSpc>
              <a:spcBef>
                <a:spcPts val="0"/>
              </a:spcBef>
              <a:spcAft>
                <a:spcPts val="0"/>
              </a:spcAft>
              <a:buSzPct val="206451"/>
              <a:buNone/>
            </a:pPr>
            <a:r>
              <a:rPr lang="en-US" sz="1500" b="1" i="1">
                <a:solidFill>
                  <a:srgbClr val="980000"/>
                </a:solidFill>
                <a:latin typeface="Arial"/>
                <a:ea typeface="Arial"/>
                <a:cs typeface="Arial"/>
                <a:sym typeface="Arial"/>
              </a:rPr>
              <a:t>Can’t move to 2nd Tier until all 1st Tier E-type errors are cleared</a:t>
            </a:r>
            <a:endParaRPr sz="1500" b="1" i="1">
              <a:solidFill>
                <a:srgbClr val="980000"/>
              </a:solidFill>
              <a:latin typeface="Arial"/>
              <a:ea typeface="Arial"/>
              <a:cs typeface="Arial"/>
              <a:sym typeface="Arial"/>
            </a:endParaRPr>
          </a:p>
          <a:p>
            <a:pPr marL="0" lvl="0" indent="0" algn="l" rtl="0">
              <a:lnSpc>
                <a:spcPct val="100000"/>
              </a:lnSpc>
              <a:spcBef>
                <a:spcPts val="0"/>
              </a:spcBef>
              <a:spcAft>
                <a:spcPts val="0"/>
              </a:spcAft>
              <a:buSzPct val="206451"/>
              <a:buNone/>
            </a:pPr>
            <a:r>
              <a:rPr lang="en-US" sz="1500" b="1" i="1">
                <a:solidFill>
                  <a:srgbClr val="980000"/>
                </a:solidFill>
                <a:latin typeface="Arial"/>
                <a:ea typeface="Arial"/>
                <a:cs typeface="Arial"/>
                <a:sym typeface="Arial"/>
              </a:rPr>
              <a:t>Reminder - You can submit data as many times as needed</a:t>
            </a:r>
            <a:endParaRPr sz="1500" b="1" i="1">
              <a:solidFill>
                <a:srgbClr val="980000"/>
              </a:solidFill>
              <a:latin typeface="Arial"/>
              <a:ea typeface="Arial"/>
              <a:cs typeface="Arial"/>
              <a:sym typeface="Arial"/>
            </a:endParaRPr>
          </a:p>
          <a:p>
            <a:pPr marL="0" lvl="0" indent="0" algn="l" rtl="0">
              <a:lnSpc>
                <a:spcPct val="100000"/>
              </a:lnSpc>
              <a:spcBef>
                <a:spcPts val="0"/>
              </a:spcBef>
              <a:spcAft>
                <a:spcPts val="0"/>
              </a:spcAft>
              <a:buSzPct val="176958"/>
              <a:buNone/>
            </a:pPr>
            <a:r>
              <a:rPr lang="en-US" sz="1750">
                <a:solidFill>
                  <a:srgbClr val="595959"/>
                </a:solidFill>
                <a:latin typeface="Arial"/>
                <a:ea typeface="Arial"/>
                <a:cs typeface="Arial"/>
                <a:sym typeface="Arial"/>
              </a:rPr>
              <a:t>Run reports in data pipeline:</a:t>
            </a: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0" lvl="0" indent="0" algn="l" rtl="0">
              <a:lnSpc>
                <a:spcPct val="100000"/>
              </a:lnSpc>
              <a:spcBef>
                <a:spcPts val="0"/>
              </a:spcBef>
              <a:spcAft>
                <a:spcPts val="0"/>
              </a:spcAft>
              <a:buSzPct val="176958"/>
              <a:buNone/>
            </a:pPr>
            <a:endParaRPr sz="1750">
              <a:latin typeface="Arial"/>
              <a:ea typeface="Arial"/>
              <a:cs typeface="Arial"/>
              <a:sym typeface="Arial"/>
            </a:endParaRPr>
          </a:p>
          <a:p>
            <a:pPr marL="457200" lvl="0" indent="0" algn="l" rtl="0">
              <a:lnSpc>
                <a:spcPct val="100000"/>
              </a:lnSpc>
              <a:spcBef>
                <a:spcPts val="1000"/>
              </a:spcBef>
              <a:spcAft>
                <a:spcPts val="0"/>
              </a:spcAft>
              <a:buSzPct val="172043"/>
              <a:buNone/>
            </a:pPr>
            <a:endParaRPr sz="1800">
              <a:solidFill>
                <a:srgbClr val="595959"/>
              </a:solidFill>
              <a:highlight>
                <a:srgbClr val="FFFF00"/>
              </a:highlight>
              <a:latin typeface="Arial"/>
              <a:ea typeface="Arial"/>
              <a:cs typeface="Arial"/>
              <a:sym typeface="Arial"/>
            </a:endParaRPr>
          </a:p>
          <a:p>
            <a:pPr marL="457200" lvl="0" indent="-334326" algn="l" rtl="0">
              <a:lnSpc>
                <a:spcPct val="100000"/>
              </a:lnSpc>
              <a:spcBef>
                <a:spcPts val="1000"/>
              </a:spcBef>
              <a:spcAft>
                <a:spcPts val="0"/>
              </a:spcAft>
              <a:buClr>
                <a:srgbClr val="980000"/>
              </a:buClr>
              <a:buSzPct val="100000"/>
              <a:buChar char="•"/>
            </a:pPr>
            <a:r>
              <a:rPr lang="en-US" sz="1800" b="1">
                <a:solidFill>
                  <a:srgbClr val="595959"/>
                </a:solidFill>
                <a:latin typeface="Arial"/>
                <a:ea typeface="Arial"/>
                <a:cs typeface="Arial"/>
                <a:sym typeface="Arial"/>
              </a:rPr>
              <a:t>Several days / weeks to clear errors!</a:t>
            </a:r>
            <a:endParaRPr sz="1800" b="1" i="1">
              <a:solidFill>
                <a:srgbClr val="980000"/>
              </a:solidFill>
              <a:highlight>
                <a:srgbClr val="FFFF00"/>
              </a:highlight>
              <a:latin typeface="Arial"/>
              <a:ea typeface="Arial"/>
              <a:cs typeface="Arial"/>
              <a:sym typeface="Arial"/>
            </a:endParaRPr>
          </a:p>
          <a:p>
            <a:pPr marL="457200" lvl="0" indent="-334327" algn="l" rtl="0">
              <a:lnSpc>
                <a:spcPct val="100000"/>
              </a:lnSpc>
              <a:spcBef>
                <a:spcPts val="0"/>
              </a:spcBef>
              <a:spcAft>
                <a:spcPts val="0"/>
              </a:spcAft>
              <a:buClr>
                <a:srgbClr val="595959"/>
              </a:buClr>
              <a:buSzPct val="100000"/>
              <a:buChar char="•"/>
            </a:pPr>
            <a:r>
              <a:rPr lang="en-US" sz="1800" b="1">
                <a:solidFill>
                  <a:srgbClr val="595959"/>
                </a:solidFill>
                <a:latin typeface="Arial"/>
                <a:ea typeface="Arial"/>
                <a:cs typeface="Arial"/>
                <a:sym typeface="Arial"/>
              </a:rPr>
              <a:t>The system automatically rolls to Tier 2 when </a:t>
            </a:r>
            <a:endParaRPr sz="1800" b="1">
              <a:solidFill>
                <a:srgbClr val="595959"/>
              </a:solidFill>
              <a:latin typeface="Arial"/>
              <a:ea typeface="Arial"/>
              <a:cs typeface="Arial"/>
              <a:sym typeface="Arial"/>
            </a:endParaRPr>
          </a:p>
          <a:p>
            <a:pPr marL="457200" lvl="0" indent="0" algn="l" rtl="0">
              <a:lnSpc>
                <a:spcPct val="100000"/>
              </a:lnSpc>
              <a:spcBef>
                <a:spcPts val="0"/>
              </a:spcBef>
              <a:spcAft>
                <a:spcPts val="0"/>
              </a:spcAft>
              <a:buNone/>
            </a:pPr>
            <a:r>
              <a:rPr lang="en-US" sz="1800" b="1">
                <a:solidFill>
                  <a:srgbClr val="595959"/>
                </a:solidFill>
                <a:latin typeface="Arial"/>
                <a:ea typeface="Arial"/>
                <a:cs typeface="Arial"/>
                <a:sym typeface="Arial"/>
              </a:rPr>
              <a:t>Tier 1 Errors are cleared</a:t>
            </a:r>
            <a:endParaRPr sz="1800" b="1">
              <a:solidFill>
                <a:srgbClr val="595959"/>
              </a:solidFill>
              <a:latin typeface="Arial"/>
              <a:ea typeface="Arial"/>
              <a:cs typeface="Arial"/>
              <a:sym typeface="Arial"/>
            </a:endParaRPr>
          </a:p>
        </p:txBody>
      </p:sp>
      <p:pic>
        <p:nvPicPr>
          <p:cNvPr id="483" name="Google Shape;483;g286b1aaa65d_0_176" descr="screen print of cognos selection"/>
          <p:cNvPicPr preferRelativeResize="0"/>
          <p:nvPr/>
        </p:nvPicPr>
        <p:blipFill rotWithShape="1">
          <a:blip r:embed="rId3">
            <a:alphaModFix/>
          </a:blip>
          <a:srcRect/>
          <a:stretch/>
        </p:blipFill>
        <p:spPr>
          <a:xfrm>
            <a:off x="4998112" y="3902425"/>
            <a:ext cx="3593925" cy="1818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86b1aaa65d_0_146"/>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Tier 1 Error Detail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of Errors</a:t>
            </a:r>
            <a:endParaRPr sz="3000">
              <a:latin typeface="Rockwell"/>
              <a:ea typeface="Rockwell"/>
              <a:cs typeface="Rockwell"/>
              <a:sym typeface="Rockwell"/>
            </a:endParaRPr>
          </a:p>
        </p:txBody>
      </p:sp>
      <p:sp>
        <p:nvSpPr>
          <p:cNvPr id="491" name="Google Shape;491;g286b1aaa65d_0_146"/>
          <p:cNvSpPr txBox="1">
            <a:spLocks noGrp="1"/>
          </p:cNvSpPr>
          <p:nvPr>
            <p:ph type="body" idx="1"/>
          </p:nvPr>
        </p:nvSpPr>
        <p:spPr>
          <a:xfrm>
            <a:off x="405650" y="1329075"/>
            <a:ext cx="7983600" cy="626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b="1">
                <a:solidFill>
                  <a:srgbClr val="595959"/>
                </a:solidFill>
                <a:latin typeface="Arial"/>
                <a:ea typeface="Arial"/>
                <a:cs typeface="Arial"/>
                <a:sym typeface="Arial"/>
              </a:rPr>
              <a:t>1st Tier</a:t>
            </a:r>
            <a:r>
              <a:rPr lang="en-US" sz="2000">
                <a:solidFill>
                  <a:srgbClr val="595959"/>
                </a:solidFill>
                <a:latin typeface="Arial"/>
                <a:ea typeface="Arial"/>
                <a:cs typeface="Arial"/>
                <a:sym typeface="Arial"/>
              </a:rPr>
              <a:t> - Business Rules</a:t>
            </a:r>
            <a:r>
              <a:rPr lang="en-US" sz="2000" b="1">
                <a:solidFill>
                  <a:srgbClr val="595959"/>
                </a:solidFill>
                <a:latin typeface="Arial"/>
                <a:ea typeface="Arial"/>
                <a:cs typeface="Arial"/>
                <a:sym typeface="Arial"/>
              </a:rPr>
              <a:t> </a:t>
            </a:r>
            <a:r>
              <a:rPr lang="en-US" sz="2000">
                <a:solidFill>
                  <a:srgbClr val="595959"/>
                </a:solidFill>
                <a:latin typeface="Arial"/>
                <a:ea typeface="Arial"/>
                <a:cs typeface="Arial"/>
                <a:sym typeface="Arial"/>
              </a:rPr>
              <a:t>primarily related to </a:t>
            </a:r>
            <a:r>
              <a:rPr lang="en-US" sz="2000" b="1" i="1">
                <a:solidFill>
                  <a:srgbClr val="980000"/>
                </a:solidFill>
                <a:latin typeface="Arial"/>
                <a:ea typeface="Arial"/>
                <a:cs typeface="Arial"/>
                <a:sym typeface="Arial"/>
              </a:rPr>
              <a:t>account/coding</a:t>
            </a:r>
            <a:r>
              <a:rPr lang="en-US" sz="2000">
                <a:solidFill>
                  <a:srgbClr val="333333"/>
                </a:solidFill>
                <a:latin typeface="Arial"/>
                <a:ea typeface="Arial"/>
                <a:cs typeface="Arial"/>
                <a:sym typeface="Arial"/>
              </a:rPr>
              <a:t> </a:t>
            </a:r>
            <a:r>
              <a:rPr lang="en-US" sz="2000">
                <a:solidFill>
                  <a:srgbClr val="595959"/>
                </a:solidFill>
                <a:latin typeface="Arial"/>
                <a:ea typeface="Arial"/>
                <a:cs typeface="Arial"/>
                <a:sym typeface="Arial"/>
              </a:rPr>
              <a:t>issues </a:t>
            </a:r>
            <a:endParaRPr sz="2000"/>
          </a:p>
        </p:txBody>
      </p:sp>
      <p:pic>
        <p:nvPicPr>
          <p:cNvPr id="493" name="Google Shape;493;g286b1aaa65d_0_146" descr="screen print of error report"/>
          <p:cNvPicPr preferRelativeResize="0"/>
          <p:nvPr/>
        </p:nvPicPr>
        <p:blipFill rotWithShape="1">
          <a:blip r:embed="rId3">
            <a:alphaModFix/>
          </a:blip>
          <a:srcRect/>
          <a:stretch/>
        </p:blipFill>
        <p:spPr>
          <a:xfrm>
            <a:off x="2017428" y="1791850"/>
            <a:ext cx="6082793" cy="756300"/>
          </a:xfrm>
          <a:prstGeom prst="rect">
            <a:avLst/>
          </a:prstGeom>
          <a:noFill/>
          <a:ln>
            <a:noFill/>
          </a:ln>
        </p:spPr>
      </p:pic>
      <p:pic>
        <p:nvPicPr>
          <p:cNvPr id="492" name="Google Shape;492;g286b1aaa65d_0_146" descr="screen print of 1st tier errors"/>
          <p:cNvPicPr preferRelativeResize="0"/>
          <p:nvPr/>
        </p:nvPicPr>
        <p:blipFill rotWithShape="1">
          <a:blip r:embed="rId4">
            <a:alphaModFix/>
          </a:blip>
          <a:srcRect/>
          <a:stretch/>
        </p:blipFill>
        <p:spPr>
          <a:xfrm>
            <a:off x="243352" y="2700550"/>
            <a:ext cx="8327048" cy="1085825"/>
          </a:xfrm>
          <a:prstGeom prst="rect">
            <a:avLst/>
          </a:prstGeom>
          <a:noFill/>
          <a:ln>
            <a:noFill/>
          </a:ln>
        </p:spPr>
      </p:pic>
      <p:pic>
        <p:nvPicPr>
          <p:cNvPr id="494" name="Google Shape;494;g286b1aaa65d_0_146" descr="screen print of 1st tier errors"/>
          <p:cNvPicPr preferRelativeResize="0"/>
          <p:nvPr/>
        </p:nvPicPr>
        <p:blipFill rotWithShape="1">
          <a:blip r:embed="rId5">
            <a:alphaModFix/>
          </a:blip>
          <a:srcRect/>
          <a:stretch/>
        </p:blipFill>
        <p:spPr>
          <a:xfrm>
            <a:off x="128950" y="4168175"/>
            <a:ext cx="9015781" cy="626100"/>
          </a:xfrm>
          <a:prstGeom prst="rect">
            <a:avLst/>
          </a:prstGeom>
          <a:noFill/>
          <a:ln>
            <a:noFill/>
          </a:ln>
        </p:spPr>
      </p:pic>
      <p:sp>
        <p:nvSpPr>
          <p:cNvPr id="490" name="Google Shape;490;g286b1aaa65d_0_14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43</a:t>
            </a:fld>
            <a:endParaRPr>
              <a:solidFill>
                <a:srgbClr val="7F7F7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86b1aaa65d_0_154"/>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Tier 1 Error Detail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 of Reconciliations/Comments</a:t>
            </a:r>
            <a:endParaRPr sz="3000">
              <a:latin typeface="Rockwell"/>
              <a:ea typeface="Rockwell"/>
              <a:cs typeface="Rockwell"/>
              <a:sym typeface="Rockwell"/>
            </a:endParaRPr>
          </a:p>
        </p:txBody>
      </p:sp>
      <p:sp>
        <p:nvSpPr>
          <p:cNvPr id="501" name="Google Shape;501;g286b1aaa65d_0_15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44</a:t>
            </a:fld>
            <a:endParaRPr>
              <a:solidFill>
                <a:srgbClr val="7F7F7F"/>
              </a:solidFill>
            </a:endParaRPr>
          </a:p>
        </p:txBody>
      </p:sp>
      <p:pic>
        <p:nvPicPr>
          <p:cNvPr id="502" name="Google Shape;502;g286b1aaa65d_0_154" descr="screen print of reconciliation examples"/>
          <p:cNvPicPr preferRelativeResize="0"/>
          <p:nvPr/>
        </p:nvPicPr>
        <p:blipFill rotWithShape="1">
          <a:blip r:embed="rId3">
            <a:alphaModFix/>
          </a:blip>
          <a:srcRect/>
          <a:stretch/>
        </p:blipFill>
        <p:spPr>
          <a:xfrm>
            <a:off x="405650" y="1505975"/>
            <a:ext cx="8604902" cy="49039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280ae7955c0_0_4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Finance December Tier 2 </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Detail Error Report</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r>
              <a:rPr lang="en-US" sz="2266">
                <a:latin typeface="Rockwell"/>
                <a:ea typeface="Rockwell"/>
                <a:cs typeface="Rockwell"/>
                <a:sym typeface="Rockwell"/>
              </a:rPr>
              <a:t>(Rolled up, BOLD Data)</a:t>
            </a:r>
            <a:endParaRPr sz="2266">
              <a:latin typeface="Rockwell"/>
              <a:ea typeface="Rockwell"/>
              <a:cs typeface="Rockwell"/>
              <a:sym typeface="Rockwell"/>
            </a:endParaRPr>
          </a:p>
          <a:p>
            <a:pPr marL="0" lvl="0" indent="0" algn="ctr" rtl="0">
              <a:lnSpc>
                <a:spcPct val="90000"/>
              </a:lnSpc>
              <a:spcBef>
                <a:spcPts val="0"/>
              </a:spcBef>
              <a:spcAft>
                <a:spcPts val="0"/>
              </a:spcAft>
              <a:buSzPct val="147540"/>
              <a:buNone/>
            </a:pP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509" name="Google Shape;509;g280ae7955c0_0_4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45</a:t>
            </a:fld>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86b1aaa65d_0_269"/>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2nd Tier Error Detail Report</a:t>
            </a:r>
            <a:endParaRPr sz="3000">
              <a:latin typeface="Rockwell"/>
              <a:ea typeface="Rockwell"/>
              <a:cs typeface="Rockwell"/>
              <a:sym typeface="Rockwell"/>
            </a:endParaRPr>
          </a:p>
        </p:txBody>
      </p:sp>
      <p:sp>
        <p:nvSpPr>
          <p:cNvPr id="516" name="Google Shape;516;g286b1aaa65d_0_26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46</a:t>
            </a:fld>
            <a:endParaRPr/>
          </a:p>
        </p:txBody>
      </p:sp>
      <p:sp>
        <p:nvSpPr>
          <p:cNvPr id="517" name="Google Shape;517;g286b1aaa65d_0_269"/>
          <p:cNvSpPr txBox="1">
            <a:spLocks noGrp="1"/>
          </p:cNvSpPr>
          <p:nvPr>
            <p:ph type="body" idx="1"/>
          </p:nvPr>
        </p:nvSpPr>
        <p:spPr>
          <a:xfrm>
            <a:off x="382150" y="1505125"/>
            <a:ext cx="8544600" cy="52869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824"/>
              <a:buNone/>
            </a:pPr>
            <a:r>
              <a:rPr lang="en-US" sz="1950" b="1">
                <a:solidFill>
                  <a:srgbClr val="595959"/>
                </a:solidFill>
                <a:latin typeface="Arial"/>
                <a:ea typeface="Arial"/>
                <a:cs typeface="Arial"/>
                <a:sym typeface="Arial"/>
              </a:rPr>
              <a:t>2nd Tier </a:t>
            </a:r>
            <a:r>
              <a:rPr lang="en-US" sz="1750">
                <a:solidFill>
                  <a:srgbClr val="595959"/>
                </a:solidFill>
                <a:latin typeface="Arial"/>
                <a:ea typeface="Arial"/>
                <a:cs typeface="Arial"/>
                <a:sym typeface="Arial"/>
              </a:rPr>
              <a:t>- Business Rules primarily related to dollar amounts</a:t>
            </a:r>
            <a:endParaRPr sz="1750" b="1" i="1">
              <a:solidFill>
                <a:srgbClr val="980000"/>
              </a:solidFill>
              <a:latin typeface="Arial"/>
              <a:ea typeface="Arial"/>
              <a:cs typeface="Arial"/>
              <a:sym typeface="Arial"/>
            </a:endParaRPr>
          </a:p>
          <a:p>
            <a:pPr marL="0" lvl="0" indent="0" algn="l" rtl="0">
              <a:lnSpc>
                <a:spcPct val="100000"/>
              </a:lnSpc>
              <a:spcBef>
                <a:spcPts val="0"/>
              </a:spcBef>
              <a:spcAft>
                <a:spcPts val="0"/>
              </a:spcAft>
              <a:buSzPts val="2824"/>
              <a:buNone/>
            </a:pPr>
            <a:endParaRPr sz="1750" i="1">
              <a:solidFill>
                <a:srgbClr val="98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950" b="1">
                <a:solidFill>
                  <a:srgbClr val="595959"/>
                </a:solidFill>
                <a:latin typeface="Arial"/>
                <a:ea typeface="Arial"/>
                <a:cs typeface="Arial"/>
                <a:sym typeface="Arial"/>
              </a:rPr>
              <a:t>2nd Tier = Post-Rolled (BOLD) data.</a:t>
            </a:r>
            <a:r>
              <a:rPr lang="en-US" sz="1750">
                <a:solidFill>
                  <a:srgbClr val="595959"/>
                </a:solidFill>
                <a:latin typeface="Arial"/>
                <a:ea typeface="Arial"/>
                <a:cs typeface="Arial"/>
                <a:sym typeface="Arial"/>
              </a:rPr>
              <a:t>  Auditors Integrity and Bolded Balance Sheet Reports are available</a:t>
            </a:r>
            <a:endParaRPr sz="1632" i="1">
              <a:solidFill>
                <a:schemeClr val="accent5"/>
              </a:solidFill>
              <a:highlight>
                <a:srgbClr val="FFE599"/>
              </a:highlight>
              <a:latin typeface="Arial"/>
              <a:ea typeface="Arial"/>
              <a:cs typeface="Arial"/>
              <a:sym typeface="Arial"/>
            </a:endParaRPr>
          </a:p>
          <a:p>
            <a:pPr marL="0" lvl="0" indent="0" algn="l" rtl="0">
              <a:lnSpc>
                <a:spcPct val="100000"/>
              </a:lnSpc>
              <a:spcBef>
                <a:spcPts val="0"/>
              </a:spcBef>
              <a:spcAft>
                <a:spcPts val="0"/>
              </a:spcAft>
              <a:buSzPts val="2824"/>
              <a:buNone/>
            </a:pPr>
            <a:r>
              <a:rPr lang="en-US" sz="1950" b="1">
                <a:solidFill>
                  <a:srgbClr val="595959"/>
                </a:solidFill>
                <a:latin typeface="Arial"/>
                <a:ea typeface="Arial"/>
                <a:cs typeface="Arial"/>
                <a:sym typeface="Arial"/>
              </a:rPr>
              <a:t> </a:t>
            </a:r>
            <a:endParaRPr sz="1750" b="1">
              <a:latin typeface="Arial"/>
              <a:ea typeface="Arial"/>
              <a:cs typeface="Arial"/>
              <a:sym typeface="Arial"/>
            </a:endParaRPr>
          </a:p>
          <a:p>
            <a:pPr marL="0" lvl="0" indent="0" algn="l" rtl="0">
              <a:lnSpc>
                <a:spcPct val="100000"/>
              </a:lnSpc>
              <a:spcBef>
                <a:spcPts val="0"/>
              </a:spcBef>
              <a:spcAft>
                <a:spcPts val="0"/>
              </a:spcAft>
              <a:buSzPts val="2824"/>
              <a:buNone/>
            </a:pPr>
            <a:r>
              <a:rPr lang="en-US" sz="1750" b="1">
                <a:solidFill>
                  <a:srgbClr val="595959"/>
                </a:solidFill>
                <a:latin typeface="Arial"/>
                <a:ea typeface="Arial"/>
                <a:cs typeface="Arial"/>
                <a:sym typeface="Arial"/>
              </a:rPr>
              <a:t>Types of errors</a:t>
            </a:r>
            <a:endParaRPr sz="1750" b="1">
              <a:solidFill>
                <a:srgbClr val="595959"/>
              </a:solidFill>
              <a:latin typeface="Arial"/>
              <a:ea typeface="Arial"/>
              <a:cs typeface="Arial"/>
              <a:sym typeface="Arial"/>
            </a:endParaRPr>
          </a:p>
          <a:p>
            <a:pPr marL="457200" lvl="0" indent="-339756" algn="l" rtl="0">
              <a:lnSpc>
                <a:spcPct val="100000"/>
              </a:lnSpc>
              <a:spcBef>
                <a:spcPts val="0"/>
              </a:spcBef>
              <a:spcAft>
                <a:spcPts val="0"/>
              </a:spcAft>
              <a:buSzPts val="1750"/>
              <a:buFont typeface="Arial"/>
              <a:buChar char="•"/>
            </a:pPr>
            <a:r>
              <a:rPr lang="en-US" sz="1750" b="1">
                <a:solidFill>
                  <a:srgbClr val="980000"/>
                </a:solidFill>
                <a:latin typeface="Arial"/>
                <a:ea typeface="Arial"/>
                <a:cs typeface="Arial"/>
                <a:sym typeface="Arial"/>
              </a:rPr>
              <a:t>E</a:t>
            </a:r>
            <a:r>
              <a:rPr lang="en-US" sz="1750">
                <a:solidFill>
                  <a:srgbClr val="595959"/>
                </a:solidFill>
                <a:latin typeface="Arial"/>
                <a:ea typeface="Arial"/>
                <a:cs typeface="Arial"/>
                <a:sym typeface="Arial"/>
              </a:rPr>
              <a:t>-type errors:  prevent you from moving forward - they are </a:t>
            </a:r>
            <a:r>
              <a:rPr lang="en-US" sz="1750" i="1">
                <a:solidFill>
                  <a:srgbClr val="595959"/>
                </a:solidFill>
                <a:latin typeface="Arial"/>
                <a:ea typeface="Arial"/>
                <a:cs typeface="Arial"/>
                <a:sym typeface="Arial"/>
              </a:rPr>
              <a:t>must fix </a:t>
            </a:r>
            <a:r>
              <a:rPr lang="en-US" sz="1750">
                <a:solidFill>
                  <a:srgbClr val="595959"/>
                </a:solidFill>
                <a:latin typeface="Arial"/>
                <a:ea typeface="Arial"/>
                <a:cs typeface="Arial"/>
                <a:sym typeface="Arial"/>
              </a:rPr>
              <a:t>errors</a:t>
            </a:r>
            <a:endParaRPr sz="1750">
              <a:solidFill>
                <a:srgbClr val="595959"/>
              </a:solidFill>
              <a:latin typeface="Arial"/>
              <a:ea typeface="Arial"/>
              <a:cs typeface="Arial"/>
              <a:sym typeface="Arial"/>
            </a:endParaRPr>
          </a:p>
          <a:p>
            <a:pPr marL="457200" lvl="0" indent="-339756" algn="l" rtl="0">
              <a:lnSpc>
                <a:spcPct val="100000"/>
              </a:lnSpc>
              <a:spcBef>
                <a:spcPts val="0"/>
              </a:spcBef>
              <a:spcAft>
                <a:spcPts val="0"/>
              </a:spcAft>
              <a:buSzPts val="1750"/>
              <a:buFont typeface="Arial"/>
              <a:buChar char="•"/>
            </a:pPr>
            <a:r>
              <a:rPr lang="en-US" sz="1750" b="1">
                <a:solidFill>
                  <a:srgbClr val="980000"/>
                </a:solidFill>
                <a:latin typeface="Arial"/>
                <a:ea typeface="Arial"/>
                <a:cs typeface="Arial"/>
                <a:sym typeface="Arial"/>
              </a:rPr>
              <a:t>W</a:t>
            </a:r>
            <a:r>
              <a:rPr lang="en-US" sz="1750">
                <a:solidFill>
                  <a:srgbClr val="595959"/>
                </a:solidFill>
                <a:latin typeface="Arial"/>
                <a:ea typeface="Arial"/>
                <a:cs typeface="Arial"/>
                <a:sym typeface="Arial"/>
              </a:rPr>
              <a:t>arnings:  indicate something might be incorrect in the data</a:t>
            </a:r>
            <a:endParaRPr sz="1750">
              <a:solidFill>
                <a:srgbClr val="595959"/>
              </a:solidFill>
              <a:latin typeface="Arial"/>
              <a:ea typeface="Arial"/>
              <a:cs typeface="Arial"/>
              <a:sym typeface="Arial"/>
            </a:endParaRPr>
          </a:p>
          <a:p>
            <a:pPr marL="914400" lvl="0" indent="-339756" algn="l" rtl="0">
              <a:lnSpc>
                <a:spcPct val="100000"/>
              </a:lnSpc>
              <a:spcBef>
                <a:spcPts val="0"/>
              </a:spcBef>
              <a:spcAft>
                <a:spcPts val="0"/>
              </a:spcAft>
              <a:buClr>
                <a:srgbClr val="595959"/>
              </a:buClr>
              <a:buSzPts val="1750"/>
              <a:buFont typeface="Arial"/>
              <a:buChar char="•"/>
            </a:pPr>
            <a:r>
              <a:rPr lang="en-US" sz="1750">
                <a:solidFill>
                  <a:srgbClr val="595959"/>
                </a:solidFill>
                <a:latin typeface="Arial"/>
                <a:ea typeface="Arial"/>
                <a:cs typeface="Arial"/>
                <a:sym typeface="Arial"/>
              </a:rPr>
              <a:t>Must be verified as correct (i.e. reconciliation reports submitted with final audited financial statements)</a:t>
            </a:r>
            <a:endParaRPr sz="1750">
              <a:solidFill>
                <a:srgbClr val="595959"/>
              </a:solidFill>
              <a:latin typeface="Arial"/>
              <a:ea typeface="Arial"/>
              <a:cs typeface="Arial"/>
              <a:sym typeface="Arial"/>
            </a:endParaRPr>
          </a:p>
          <a:p>
            <a:pPr marL="0" lvl="0" indent="0" algn="l" rtl="0">
              <a:lnSpc>
                <a:spcPct val="100000"/>
              </a:lnSpc>
              <a:spcBef>
                <a:spcPts val="0"/>
              </a:spcBef>
              <a:spcAft>
                <a:spcPts val="0"/>
              </a:spcAft>
              <a:buSzPts val="2824"/>
              <a:buNone/>
            </a:pPr>
            <a:r>
              <a:rPr lang="en-US" sz="1500" b="1" i="1">
                <a:solidFill>
                  <a:srgbClr val="980000"/>
                </a:solidFill>
                <a:latin typeface="Arial"/>
                <a:ea typeface="Arial"/>
                <a:cs typeface="Arial"/>
                <a:sym typeface="Arial"/>
              </a:rPr>
              <a:t>Can’t move to 2nd Tier until all 1st Tier E-type errors are cleared</a:t>
            </a:r>
            <a:endParaRPr sz="1500" b="1" i="1">
              <a:solidFill>
                <a:srgbClr val="980000"/>
              </a:solidFill>
              <a:latin typeface="Arial"/>
              <a:ea typeface="Arial"/>
              <a:cs typeface="Arial"/>
              <a:sym typeface="Arial"/>
            </a:endParaRPr>
          </a:p>
          <a:p>
            <a:pPr marL="0" lvl="0" indent="0" algn="l" rtl="0">
              <a:lnSpc>
                <a:spcPct val="100000"/>
              </a:lnSpc>
              <a:spcBef>
                <a:spcPts val="0"/>
              </a:spcBef>
              <a:spcAft>
                <a:spcPts val="0"/>
              </a:spcAft>
              <a:buSzPts val="2824"/>
              <a:buNone/>
            </a:pPr>
            <a:r>
              <a:rPr lang="en-US" sz="1500" b="1" i="1">
                <a:solidFill>
                  <a:srgbClr val="980000"/>
                </a:solidFill>
                <a:latin typeface="Arial"/>
                <a:ea typeface="Arial"/>
                <a:cs typeface="Arial"/>
                <a:sym typeface="Arial"/>
              </a:rPr>
              <a:t>Reminder - You can submit data as many times as needed</a:t>
            </a:r>
            <a:endParaRPr sz="1500" b="1" i="1">
              <a:solidFill>
                <a:srgbClr val="980000"/>
              </a:solidFill>
              <a:latin typeface="Arial"/>
              <a:ea typeface="Arial"/>
              <a:cs typeface="Arial"/>
              <a:sym typeface="Arial"/>
            </a:endParaRPr>
          </a:p>
          <a:p>
            <a:pPr marL="0" lvl="0" indent="0" algn="l" rtl="0">
              <a:lnSpc>
                <a:spcPct val="100000"/>
              </a:lnSpc>
              <a:spcBef>
                <a:spcPts val="0"/>
              </a:spcBef>
              <a:spcAft>
                <a:spcPts val="0"/>
              </a:spcAft>
              <a:buSzPts val="2824"/>
              <a:buNone/>
            </a:pPr>
            <a:r>
              <a:rPr lang="en-US" sz="1750">
                <a:solidFill>
                  <a:srgbClr val="595959"/>
                </a:solidFill>
                <a:latin typeface="Arial"/>
                <a:ea typeface="Arial"/>
                <a:cs typeface="Arial"/>
                <a:sym typeface="Arial"/>
              </a:rPr>
              <a:t>Run reports in data pipeline:</a:t>
            </a:r>
            <a:endParaRPr sz="1750">
              <a:latin typeface="Arial"/>
              <a:ea typeface="Arial"/>
              <a:cs typeface="Arial"/>
              <a:sym typeface="Arial"/>
            </a:endParaRPr>
          </a:p>
          <a:p>
            <a:pPr marL="0" lvl="0" indent="0" algn="l" rtl="0">
              <a:lnSpc>
                <a:spcPct val="100000"/>
              </a:lnSpc>
              <a:spcBef>
                <a:spcPts val="0"/>
              </a:spcBef>
              <a:spcAft>
                <a:spcPts val="0"/>
              </a:spcAft>
              <a:buSzPts val="2824"/>
              <a:buNone/>
            </a:pPr>
            <a:endParaRPr sz="1750">
              <a:latin typeface="Arial"/>
              <a:ea typeface="Arial"/>
              <a:cs typeface="Arial"/>
              <a:sym typeface="Arial"/>
            </a:endParaRPr>
          </a:p>
          <a:p>
            <a:pPr marL="0" lvl="0" indent="0" algn="l" rtl="0">
              <a:lnSpc>
                <a:spcPct val="100000"/>
              </a:lnSpc>
              <a:spcBef>
                <a:spcPts val="0"/>
              </a:spcBef>
              <a:spcAft>
                <a:spcPts val="0"/>
              </a:spcAft>
              <a:buSzPts val="2824"/>
              <a:buNone/>
            </a:pPr>
            <a:endParaRPr sz="1750">
              <a:latin typeface="Arial"/>
              <a:ea typeface="Arial"/>
              <a:cs typeface="Arial"/>
              <a:sym typeface="Arial"/>
            </a:endParaRPr>
          </a:p>
          <a:p>
            <a:pPr marL="0" lvl="0" indent="0" algn="l" rtl="0">
              <a:lnSpc>
                <a:spcPct val="100000"/>
              </a:lnSpc>
              <a:spcBef>
                <a:spcPts val="0"/>
              </a:spcBef>
              <a:spcAft>
                <a:spcPts val="0"/>
              </a:spcAft>
              <a:buSzPts val="2824"/>
              <a:buNone/>
            </a:pPr>
            <a:endParaRPr sz="1750">
              <a:latin typeface="Arial"/>
              <a:ea typeface="Arial"/>
              <a:cs typeface="Arial"/>
              <a:sym typeface="Arial"/>
            </a:endParaRPr>
          </a:p>
          <a:p>
            <a:pPr marL="457200" lvl="0" indent="-342900" algn="l" rtl="0">
              <a:lnSpc>
                <a:spcPct val="100000"/>
              </a:lnSpc>
              <a:spcBef>
                <a:spcPts val="1000"/>
              </a:spcBef>
              <a:spcAft>
                <a:spcPts val="0"/>
              </a:spcAft>
              <a:buSzPts val="1800"/>
              <a:buChar char="•"/>
            </a:pPr>
            <a:r>
              <a:rPr lang="en-US" sz="1750">
                <a:solidFill>
                  <a:srgbClr val="595959"/>
                </a:solidFill>
                <a:latin typeface="Arial"/>
                <a:ea typeface="Arial"/>
                <a:cs typeface="Arial"/>
                <a:sym typeface="Arial"/>
              </a:rPr>
              <a:t>Several days / weeks to clear errors!</a:t>
            </a:r>
            <a:endParaRPr sz="1150">
              <a:latin typeface="Arial"/>
              <a:ea typeface="Arial"/>
              <a:cs typeface="Arial"/>
              <a:sym typeface="Arial"/>
            </a:endParaRPr>
          </a:p>
        </p:txBody>
      </p:sp>
      <p:pic>
        <p:nvPicPr>
          <p:cNvPr id="518" name="Google Shape;518;g286b1aaa65d_0_269" descr="screen print of cognos selections"/>
          <p:cNvPicPr preferRelativeResize="0"/>
          <p:nvPr/>
        </p:nvPicPr>
        <p:blipFill rotWithShape="1">
          <a:blip r:embed="rId3">
            <a:alphaModFix/>
          </a:blip>
          <a:srcRect/>
          <a:stretch/>
        </p:blipFill>
        <p:spPr>
          <a:xfrm>
            <a:off x="5111274" y="4698400"/>
            <a:ext cx="4039650" cy="20444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86b1aaa65d_0_164"/>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2nd Tier Error Detail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Examples</a:t>
            </a:r>
            <a:endParaRPr sz="3000">
              <a:latin typeface="Rockwell"/>
              <a:ea typeface="Rockwell"/>
              <a:cs typeface="Rockwell"/>
              <a:sym typeface="Rockwell"/>
            </a:endParaRPr>
          </a:p>
        </p:txBody>
      </p:sp>
      <p:pic>
        <p:nvPicPr>
          <p:cNvPr id="527" name="Google Shape;527;g286b1aaa65d_0_164" descr="screen print of 2nd tier report"/>
          <p:cNvPicPr preferRelativeResize="0"/>
          <p:nvPr/>
        </p:nvPicPr>
        <p:blipFill rotWithShape="1">
          <a:blip r:embed="rId3">
            <a:alphaModFix/>
          </a:blip>
          <a:srcRect/>
          <a:stretch/>
        </p:blipFill>
        <p:spPr>
          <a:xfrm>
            <a:off x="1663426" y="1335050"/>
            <a:ext cx="5518750" cy="606875"/>
          </a:xfrm>
          <a:prstGeom prst="rect">
            <a:avLst/>
          </a:prstGeom>
          <a:noFill/>
          <a:ln>
            <a:noFill/>
          </a:ln>
        </p:spPr>
      </p:pic>
      <p:pic>
        <p:nvPicPr>
          <p:cNvPr id="529" name="Google Shape;529;g286b1aaa65d_0_164" descr="screen print of 2nd tier report"/>
          <p:cNvPicPr preferRelativeResize="0"/>
          <p:nvPr/>
        </p:nvPicPr>
        <p:blipFill rotWithShape="1">
          <a:blip r:embed="rId4">
            <a:alphaModFix/>
          </a:blip>
          <a:srcRect/>
          <a:stretch/>
        </p:blipFill>
        <p:spPr>
          <a:xfrm>
            <a:off x="150875" y="1779575"/>
            <a:ext cx="8993124" cy="1078124"/>
          </a:xfrm>
          <a:prstGeom prst="rect">
            <a:avLst/>
          </a:prstGeom>
          <a:noFill/>
          <a:ln>
            <a:noFill/>
          </a:ln>
        </p:spPr>
      </p:pic>
      <p:pic>
        <p:nvPicPr>
          <p:cNvPr id="528" name="Google Shape;528;g286b1aaa65d_0_164" descr="screen print of 2nd tier report"/>
          <p:cNvPicPr preferRelativeResize="0"/>
          <p:nvPr/>
        </p:nvPicPr>
        <p:blipFill rotWithShape="1">
          <a:blip r:embed="rId5">
            <a:alphaModFix/>
          </a:blip>
          <a:srcRect/>
          <a:stretch/>
        </p:blipFill>
        <p:spPr>
          <a:xfrm>
            <a:off x="212700" y="3226850"/>
            <a:ext cx="8924634" cy="756300"/>
          </a:xfrm>
          <a:prstGeom prst="rect">
            <a:avLst/>
          </a:prstGeom>
          <a:noFill/>
          <a:ln>
            <a:noFill/>
          </a:ln>
        </p:spPr>
      </p:pic>
      <p:sp>
        <p:nvSpPr>
          <p:cNvPr id="526" name="Google Shape;526;g286b1aaa65d_0_164"/>
          <p:cNvSpPr txBox="1">
            <a:spLocks noGrp="1"/>
          </p:cNvSpPr>
          <p:nvPr>
            <p:ph type="body" idx="1"/>
          </p:nvPr>
        </p:nvSpPr>
        <p:spPr>
          <a:xfrm>
            <a:off x="252650" y="4467150"/>
            <a:ext cx="8192700" cy="22419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400" i="1">
                <a:solidFill>
                  <a:srgbClr val="980000"/>
                </a:solidFill>
                <a:latin typeface="Arial"/>
                <a:ea typeface="Arial"/>
                <a:cs typeface="Arial"/>
                <a:sym typeface="Arial"/>
              </a:rPr>
              <a:t>After all Tier 2 Errors are cleared, the data is ready to be submitted, if all other reconciliations are done and the data matches the audit!</a:t>
            </a:r>
            <a:endParaRPr sz="1400" i="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1400">
              <a:solidFill>
                <a:srgbClr val="000000"/>
              </a:solidFill>
              <a:latin typeface="Arial"/>
              <a:ea typeface="Arial"/>
              <a:cs typeface="Arial"/>
              <a:sym typeface="Arial"/>
            </a:endParaRPr>
          </a:p>
        </p:txBody>
      </p:sp>
      <p:sp>
        <p:nvSpPr>
          <p:cNvPr id="525" name="Google Shape;525;g286b1aaa65d_0_16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47</a:t>
            </a:fld>
            <a:endParaRPr>
              <a:solidFill>
                <a:srgbClr val="7F7F7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80ae7955c0_0_6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Indirect Cost Rate Report</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endParaRPr sz="2266">
              <a:latin typeface="Rockwell"/>
              <a:ea typeface="Rockwell"/>
              <a:cs typeface="Rockwell"/>
              <a:sym typeface="Rockwell"/>
            </a:endParaRPr>
          </a:p>
          <a:p>
            <a:pPr marL="0" lvl="0" indent="0" algn="ctr" rtl="0">
              <a:lnSpc>
                <a:spcPct val="90000"/>
              </a:lnSpc>
              <a:spcBef>
                <a:spcPts val="0"/>
              </a:spcBef>
              <a:spcAft>
                <a:spcPts val="0"/>
              </a:spcAft>
              <a:buSzPct val="147540"/>
              <a:buNone/>
            </a:pP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536" name="Google Shape;536;g280ae7955c0_0_6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48</a:t>
            </a:fld>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86b1aaa65d_0_448"/>
          <p:cNvSpPr txBox="1">
            <a:spLocks noGrp="1"/>
          </p:cNvSpPr>
          <p:nvPr>
            <p:ph type="title"/>
          </p:nvPr>
        </p:nvSpPr>
        <p:spPr>
          <a:xfrm>
            <a:off x="405652" y="240500"/>
            <a:ext cx="8192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Indirect Cost Report</a:t>
            </a:r>
            <a:endParaRPr sz="3000">
              <a:latin typeface="Rockwell"/>
              <a:ea typeface="Rockwell"/>
              <a:cs typeface="Rockwell"/>
              <a:sym typeface="Rockwell"/>
            </a:endParaRPr>
          </a:p>
        </p:txBody>
      </p:sp>
      <p:sp>
        <p:nvSpPr>
          <p:cNvPr id="543" name="Google Shape;543;g286b1aaa65d_0_44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49</a:t>
            </a:fld>
            <a:endParaRPr>
              <a:solidFill>
                <a:srgbClr val="7F7F7F"/>
              </a:solidFill>
            </a:endParaRPr>
          </a:p>
        </p:txBody>
      </p:sp>
      <p:sp>
        <p:nvSpPr>
          <p:cNvPr id="544" name="Google Shape;544;g286b1aaa65d_0_448"/>
          <p:cNvSpPr txBox="1">
            <a:spLocks noGrp="1"/>
          </p:cNvSpPr>
          <p:nvPr>
            <p:ph type="body" idx="1"/>
          </p:nvPr>
        </p:nvSpPr>
        <p:spPr>
          <a:xfrm>
            <a:off x="720700" y="1402000"/>
            <a:ext cx="7724700" cy="46902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2000" b="1">
                <a:solidFill>
                  <a:srgbClr val="000000"/>
                </a:solidFill>
                <a:latin typeface="Arial"/>
                <a:ea typeface="Arial"/>
                <a:cs typeface="Arial"/>
                <a:sym typeface="Arial"/>
              </a:rPr>
              <a:t>Indirect Cost Report - calculation to determine the district/BOCES Indirect Cost Rates</a:t>
            </a:r>
            <a:endParaRPr sz="2000" b="1">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Based on Finance December data submission from 2 years ago</a:t>
            </a:r>
            <a:endParaRPr sz="2000">
              <a:solidFill>
                <a:srgbClr val="000000"/>
              </a:solidFill>
              <a:latin typeface="Arial"/>
              <a:ea typeface="Arial"/>
              <a:cs typeface="Arial"/>
              <a:sym typeface="Arial"/>
            </a:endParaRPr>
          </a:p>
          <a:p>
            <a:pPr marL="914400" lvl="1" indent="-355600" algn="l" rtl="0">
              <a:lnSpc>
                <a:spcPct val="100000"/>
              </a:lnSpc>
              <a:spcBef>
                <a:spcPts val="0"/>
              </a:spcBef>
              <a:spcAft>
                <a:spcPts val="0"/>
              </a:spcAft>
              <a:buClr>
                <a:srgbClr val="000000"/>
              </a:buClr>
              <a:buSzPts val="2000"/>
              <a:buFont typeface="Arial"/>
              <a:buChar char="•"/>
            </a:pPr>
            <a:r>
              <a:rPr lang="en-US">
                <a:solidFill>
                  <a:srgbClr val="000000"/>
                </a:solidFill>
                <a:latin typeface="Arial"/>
                <a:ea typeface="Arial"/>
                <a:cs typeface="Arial"/>
                <a:sym typeface="Arial"/>
              </a:rPr>
              <a:t>FY2024-2025 data will be used to calculate FY2026-2027 rates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000" b="1">
                <a:solidFill>
                  <a:srgbClr val="000000"/>
                </a:solidFill>
                <a:latin typeface="Arial"/>
                <a:ea typeface="Arial"/>
                <a:cs typeface="Arial"/>
                <a:sym typeface="Arial"/>
              </a:rPr>
              <a:t>Used in ConsApp and various other Grant Applications where indirect costs are allowed / budgeted</a:t>
            </a:r>
            <a:endParaRPr sz="2000" b="1">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000" b="1">
                <a:solidFill>
                  <a:srgbClr val="000000"/>
                </a:solidFill>
                <a:latin typeface="Arial"/>
                <a:ea typeface="Arial"/>
                <a:cs typeface="Arial"/>
                <a:sym typeface="Arial"/>
              </a:rPr>
              <a:t>Used to determine indirect costs, if charged, in Food Service Fund</a:t>
            </a:r>
            <a:endParaRPr sz="2000" b="1">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US" sz="2000" b="1">
                <a:solidFill>
                  <a:srgbClr val="000000"/>
                </a:solidFill>
                <a:latin typeface="Arial"/>
                <a:ea typeface="Arial"/>
                <a:cs typeface="Arial"/>
                <a:sym typeface="Arial"/>
              </a:rPr>
              <a:t>Restricted &amp; Unrestricted Rates are calculated</a:t>
            </a:r>
            <a:endParaRPr sz="2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80e35257f4_0_96"/>
          <p:cNvSpPr txBox="1">
            <a:spLocks noGrp="1"/>
          </p:cNvSpPr>
          <p:nvPr>
            <p:ph type="title"/>
          </p:nvPr>
        </p:nvSpPr>
        <p:spPr>
          <a:xfrm>
            <a:off x="325701" y="266575"/>
            <a:ext cx="7370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Reports Used in the Data Submission</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provided to other departments</a:t>
            </a:r>
            <a:endParaRPr sz="3000">
              <a:latin typeface="Rockwell"/>
              <a:ea typeface="Rockwell"/>
              <a:cs typeface="Rockwell"/>
              <a:sym typeface="Rockwell"/>
            </a:endParaRPr>
          </a:p>
        </p:txBody>
      </p:sp>
      <p:sp>
        <p:nvSpPr>
          <p:cNvPr id="132" name="Google Shape;132;g280e35257f4_0_9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
        <p:nvSpPr>
          <p:cNvPr id="133" name="Google Shape;133;g280e35257f4_0_96"/>
          <p:cNvSpPr txBox="1">
            <a:spLocks noGrp="1"/>
          </p:cNvSpPr>
          <p:nvPr>
            <p:ph type="body" idx="1"/>
          </p:nvPr>
        </p:nvSpPr>
        <p:spPr>
          <a:xfrm>
            <a:off x="283025" y="2112950"/>
            <a:ext cx="8624100" cy="4229100"/>
          </a:xfrm>
          <a:prstGeom prst="rect">
            <a:avLst/>
          </a:prstGeom>
          <a:noFill/>
          <a:ln>
            <a:noFill/>
          </a:ln>
        </p:spPr>
        <p:txBody>
          <a:bodyPr spcFirstLastPara="1" wrap="square" lIns="0" tIns="0" rIns="0" bIns="45700" anchor="t" anchorCtr="0">
            <a:noAutofit/>
          </a:bodyPr>
          <a:lstStyle/>
          <a:p>
            <a:pPr marL="457200" lvl="0" indent="-368300" algn="l" rtl="0">
              <a:lnSpc>
                <a:spcPct val="90000"/>
              </a:lnSpc>
              <a:spcBef>
                <a:spcPts val="0"/>
              </a:spcBef>
              <a:spcAft>
                <a:spcPts val="0"/>
              </a:spcAft>
              <a:buClr>
                <a:srgbClr val="434343"/>
              </a:buClr>
              <a:buSzPts val="2200"/>
              <a:buChar char="•"/>
            </a:pPr>
            <a:r>
              <a:rPr lang="en-US" sz="2200" b="1">
                <a:solidFill>
                  <a:srgbClr val="434343"/>
                </a:solidFill>
                <a:latin typeface="Arial"/>
                <a:ea typeface="Arial"/>
                <a:cs typeface="Arial"/>
                <a:sym typeface="Arial"/>
              </a:rPr>
              <a:t>Child Nutrition Report</a:t>
            </a:r>
            <a:endParaRPr sz="2200" b="1">
              <a:solidFill>
                <a:srgbClr val="434343"/>
              </a:solidFill>
              <a:latin typeface="Arial"/>
              <a:ea typeface="Arial"/>
              <a:cs typeface="Arial"/>
              <a:sym typeface="Arial"/>
            </a:endParaRPr>
          </a:p>
          <a:p>
            <a:pPr marL="457200" lvl="0" indent="0" algn="l" rtl="0">
              <a:spcBef>
                <a:spcPts val="0"/>
              </a:spcBef>
              <a:spcAft>
                <a:spcPts val="0"/>
              </a:spcAft>
              <a:buNone/>
            </a:pPr>
            <a:r>
              <a:rPr lang="en-US" sz="2200">
                <a:solidFill>
                  <a:srgbClr val="434343"/>
                </a:solidFill>
                <a:latin typeface="Arial"/>
                <a:ea typeface="Arial"/>
                <a:cs typeface="Arial"/>
                <a:sym typeface="Arial"/>
              </a:rPr>
              <a:t>Child Nutrition Report (Net Cash Resources calculation) and for Nutrition Service Administrative reviews</a:t>
            </a:r>
            <a:endParaRPr sz="2200">
              <a:solidFill>
                <a:srgbClr val="434343"/>
              </a:solidFill>
              <a:latin typeface="Arial"/>
              <a:ea typeface="Arial"/>
              <a:cs typeface="Arial"/>
              <a:sym typeface="Arial"/>
            </a:endParaRPr>
          </a:p>
          <a:p>
            <a:pPr marL="0" lvl="0" indent="457200" algn="l" rtl="0">
              <a:spcBef>
                <a:spcPts val="0"/>
              </a:spcBef>
              <a:spcAft>
                <a:spcPts val="0"/>
              </a:spcAft>
              <a:buNone/>
            </a:pPr>
            <a:endParaRPr sz="2200">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Char char="•"/>
            </a:pPr>
            <a:r>
              <a:rPr lang="en-US" sz="2200" b="1">
                <a:solidFill>
                  <a:srgbClr val="434343"/>
                </a:solidFill>
                <a:latin typeface="Arial"/>
                <a:ea typeface="Arial"/>
                <a:cs typeface="Arial"/>
                <a:sym typeface="Arial"/>
              </a:rPr>
              <a:t>Preliminary Maintenance of Effort Report</a:t>
            </a:r>
            <a:endParaRPr sz="2200" b="1">
              <a:solidFill>
                <a:srgbClr val="434343"/>
              </a:solidFill>
              <a:latin typeface="Arial"/>
              <a:ea typeface="Arial"/>
              <a:cs typeface="Arial"/>
              <a:sym typeface="Arial"/>
            </a:endParaRPr>
          </a:p>
          <a:p>
            <a:pPr marL="457200" lvl="0" indent="0" algn="l" rtl="0">
              <a:lnSpc>
                <a:spcPct val="90000"/>
              </a:lnSpc>
              <a:spcBef>
                <a:spcPts val="0"/>
              </a:spcBef>
              <a:spcAft>
                <a:spcPts val="0"/>
              </a:spcAft>
              <a:buNone/>
            </a:pPr>
            <a:r>
              <a:rPr lang="en-US" sz="2200">
                <a:solidFill>
                  <a:srgbClr val="434343"/>
                </a:solidFill>
                <a:latin typeface="Arial"/>
                <a:ea typeface="Arial"/>
                <a:cs typeface="Arial"/>
                <a:sym typeface="Arial"/>
              </a:rPr>
              <a:t>Prelim Maintenance of Effort </a:t>
            </a:r>
            <a:endParaRPr sz="2200">
              <a:solidFill>
                <a:srgbClr val="434343"/>
              </a:solidFill>
              <a:latin typeface="Arial"/>
              <a:ea typeface="Arial"/>
              <a:cs typeface="Arial"/>
              <a:sym typeface="Arial"/>
            </a:endParaRPr>
          </a:p>
          <a:p>
            <a:pPr marL="914400" lvl="0" indent="-368300" algn="l" rtl="0">
              <a:lnSpc>
                <a:spcPct val="90000"/>
              </a:lnSpc>
              <a:spcBef>
                <a:spcPts val="0"/>
              </a:spcBef>
              <a:spcAft>
                <a:spcPts val="0"/>
              </a:spcAft>
              <a:buClr>
                <a:srgbClr val="434343"/>
              </a:buClr>
              <a:buSzPts val="2200"/>
              <a:buFont typeface="Arial"/>
              <a:buChar char="•"/>
            </a:pPr>
            <a:r>
              <a:rPr lang="en-US" sz="2200">
                <a:solidFill>
                  <a:srgbClr val="434343"/>
                </a:solidFill>
                <a:latin typeface="Arial"/>
                <a:ea typeface="Arial"/>
                <a:cs typeface="Arial"/>
                <a:sym typeface="Arial"/>
              </a:rPr>
              <a:t>(ECEA MOE - Grant #s 3130/3131/3896/3897)</a:t>
            </a:r>
            <a:endParaRPr sz="2200">
              <a:solidFill>
                <a:srgbClr val="434343"/>
              </a:solidFill>
              <a:latin typeface="Arial"/>
              <a:ea typeface="Arial"/>
              <a:cs typeface="Arial"/>
              <a:sym typeface="Arial"/>
            </a:endParaRPr>
          </a:p>
          <a:p>
            <a:pPr marL="457200" lvl="0" indent="0" algn="l" rtl="0">
              <a:lnSpc>
                <a:spcPct val="90000"/>
              </a:lnSpc>
              <a:spcBef>
                <a:spcPts val="0"/>
              </a:spcBef>
              <a:spcAft>
                <a:spcPts val="0"/>
              </a:spcAft>
              <a:buNone/>
            </a:pPr>
            <a:r>
              <a:rPr lang="en-US" sz="2200">
                <a:solidFill>
                  <a:srgbClr val="434343"/>
                </a:solidFill>
                <a:latin typeface="Arial"/>
                <a:ea typeface="Arial"/>
                <a:cs typeface="Arial"/>
                <a:sym typeface="Arial"/>
              </a:rPr>
              <a:t>Data Pipeline Data is consolidated by Administrative Unit and completed in spring by Grants Fiscal</a:t>
            </a:r>
            <a:endParaRPr sz="2200">
              <a:solidFill>
                <a:srgbClr val="434343"/>
              </a:solidFill>
              <a:latin typeface="Arial"/>
              <a:ea typeface="Arial"/>
              <a:cs typeface="Arial"/>
              <a:sym typeface="Arial"/>
            </a:endParaRPr>
          </a:p>
          <a:p>
            <a:pPr marL="0" lvl="0" indent="0" algn="l" rtl="0">
              <a:lnSpc>
                <a:spcPct val="90000"/>
              </a:lnSpc>
              <a:spcBef>
                <a:spcPts val="0"/>
              </a:spcBef>
              <a:spcAft>
                <a:spcPts val="0"/>
              </a:spcAft>
              <a:buSzPts val="6000"/>
              <a:buNone/>
            </a:pPr>
            <a:endParaRPr sz="2200" b="1">
              <a:solidFill>
                <a:srgbClr val="434343"/>
              </a:solidFill>
              <a:latin typeface="Arial"/>
              <a:ea typeface="Arial"/>
              <a:cs typeface="Arial"/>
              <a:sym typeface="Arial"/>
            </a:endParaRPr>
          </a:p>
          <a:p>
            <a:pPr marL="457200" lvl="0" indent="-368300" algn="l" rtl="0">
              <a:lnSpc>
                <a:spcPct val="90000"/>
              </a:lnSpc>
              <a:spcBef>
                <a:spcPts val="0"/>
              </a:spcBef>
              <a:spcAft>
                <a:spcPts val="0"/>
              </a:spcAft>
              <a:buClr>
                <a:srgbClr val="434343"/>
              </a:buClr>
              <a:buSzPts val="2200"/>
              <a:buFont typeface="Arial"/>
              <a:buChar char="•"/>
            </a:pPr>
            <a:r>
              <a:rPr lang="en-US" sz="2200" b="1">
                <a:solidFill>
                  <a:srgbClr val="434343"/>
                </a:solidFill>
                <a:latin typeface="Arial"/>
                <a:ea typeface="Arial"/>
                <a:cs typeface="Arial"/>
                <a:sym typeface="Arial"/>
              </a:rPr>
              <a:t>Indirect Cost Rate Repot</a:t>
            </a:r>
            <a:endParaRPr sz="2200" b="1">
              <a:solidFill>
                <a:srgbClr val="434343"/>
              </a:solidFill>
              <a:latin typeface="Arial"/>
              <a:ea typeface="Arial"/>
              <a:cs typeface="Arial"/>
              <a:sym typeface="Arial"/>
            </a:endParaRPr>
          </a:p>
          <a:p>
            <a:pPr marL="0" lvl="0" indent="457200" algn="l" rtl="0">
              <a:lnSpc>
                <a:spcPct val="90000"/>
              </a:lnSpc>
              <a:spcBef>
                <a:spcPts val="0"/>
              </a:spcBef>
              <a:spcAft>
                <a:spcPts val="0"/>
              </a:spcAft>
              <a:buSzPts val="6000"/>
              <a:buNone/>
            </a:pPr>
            <a:r>
              <a:rPr lang="en-US" sz="2200">
                <a:solidFill>
                  <a:srgbClr val="434343"/>
                </a:solidFill>
                <a:latin typeface="Arial"/>
                <a:ea typeface="Arial"/>
                <a:cs typeface="Arial"/>
                <a:sym typeface="Arial"/>
              </a:rPr>
              <a:t>Used in various grant applications &amp; food service calculations</a:t>
            </a:r>
            <a:endParaRPr sz="2200">
              <a:solidFill>
                <a:srgbClr val="434343"/>
              </a:solidFill>
              <a:latin typeface="Arial"/>
              <a:ea typeface="Arial"/>
              <a:cs typeface="Arial"/>
              <a:sym typeface="Arial"/>
            </a:endParaRPr>
          </a:p>
          <a:p>
            <a:pPr marL="0" lvl="0" indent="0" algn="l" rtl="0">
              <a:lnSpc>
                <a:spcPct val="100000"/>
              </a:lnSpc>
              <a:spcBef>
                <a:spcPts val="0"/>
              </a:spcBef>
              <a:spcAft>
                <a:spcPts val="0"/>
              </a:spcAft>
              <a:buSzPts val="3097"/>
              <a:buNone/>
            </a:pPr>
            <a:endParaRPr/>
          </a:p>
        </p:txBody>
      </p:sp>
      <p:sp>
        <p:nvSpPr>
          <p:cNvPr id="134" name="Google Shape;134;g280e35257f4_0_96"/>
          <p:cNvSpPr txBox="1"/>
          <p:nvPr/>
        </p:nvSpPr>
        <p:spPr>
          <a:xfrm>
            <a:off x="382525" y="1253625"/>
            <a:ext cx="8388000" cy="8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6000"/>
              <a:buFont typeface="Arial"/>
              <a:buNone/>
            </a:pPr>
            <a:r>
              <a:rPr lang="en-US" sz="2200">
                <a:solidFill>
                  <a:srgbClr val="434343"/>
                </a:solidFill>
              </a:rPr>
              <a:t>The following Cognos reports are shared with other departments as part of their reviews and/or Calculations</a:t>
            </a:r>
            <a:endParaRPr sz="2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286b1aaa65d_0_473"/>
          <p:cNvSpPr txBox="1">
            <a:spLocks noGrp="1"/>
          </p:cNvSpPr>
          <p:nvPr>
            <p:ph type="title"/>
          </p:nvPr>
        </p:nvSpPr>
        <p:spPr>
          <a:xfrm>
            <a:off x="157443" y="2921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Indirect Costs, Explained</a:t>
            </a:r>
            <a:endParaRPr>
              <a:latin typeface="Rockwell"/>
              <a:ea typeface="Rockwell"/>
              <a:cs typeface="Rockwell"/>
              <a:sym typeface="Rockwell"/>
            </a:endParaRPr>
          </a:p>
        </p:txBody>
      </p:sp>
      <p:sp>
        <p:nvSpPr>
          <p:cNvPr id="551" name="Google Shape;551;g286b1aaa65d_0_47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50</a:t>
            </a:fld>
            <a:endParaRPr/>
          </a:p>
        </p:txBody>
      </p:sp>
      <p:sp>
        <p:nvSpPr>
          <p:cNvPr id="552" name="Google Shape;552;g286b1aaa65d_0_47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900">
                <a:solidFill>
                  <a:srgbClr val="980000"/>
                </a:solidFill>
              </a:rPr>
              <a:t>Indirect Cost accounts are considered Internal Charge Reimbursement Accounts.</a:t>
            </a:r>
            <a:r>
              <a:rPr lang="en-US" sz="1900"/>
              <a:t> The recording of transactions to allow for charging of internal services from one department within a district to another department.</a:t>
            </a:r>
            <a:endParaRPr sz="1900"/>
          </a:p>
          <a:p>
            <a:pPr marL="0" lvl="0" indent="0" algn="l" rtl="0">
              <a:lnSpc>
                <a:spcPct val="90000"/>
              </a:lnSpc>
              <a:spcBef>
                <a:spcPts val="1000"/>
              </a:spcBef>
              <a:spcAft>
                <a:spcPts val="0"/>
              </a:spcAft>
              <a:buClr>
                <a:schemeClr val="dk1"/>
              </a:buClr>
              <a:buSzPts val="1100"/>
              <a:buFont typeface="Arial"/>
              <a:buNone/>
            </a:pPr>
            <a:endParaRPr sz="1900"/>
          </a:p>
          <a:p>
            <a:pPr marL="0" lvl="0" indent="0" algn="l" rtl="0">
              <a:lnSpc>
                <a:spcPct val="90000"/>
              </a:lnSpc>
              <a:spcBef>
                <a:spcPts val="1000"/>
              </a:spcBef>
              <a:spcAft>
                <a:spcPts val="0"/>
              </a:spcAft>
              <a:buClr>
                <a:schemeClr val="dk1"/>
              </a:buClr>
              <a:buSzPts val="1100"/>
              <a:buFont typeface="Arial"/>
              <a:buNone/>
            </a:pPr>
            <a:r>
              <a:rPr lang="en-US" sz="1900" b="1"/>
              <a:t>Expenditure Account</a:t>
            </a:r>
            <a:endParaRPr sz="1900" b="1"/>
          </a:p>
          <a:p>
            <a:pPr marL="0" lvl="0" indent="0" algn="l" rtl="0">
              <a:lnSpc>
                <a:spcPct val="90000"/>
              </a:lnSpc>
              <a:spcBef>
                <a:spcPts val="1000"/>
              </a:spcBef>
              <a:spcAft>
                <a:spcPts val="0"/>
              </a:spcAft>
              <a:buClr>
                <a:schemeClr val="dk1"/>
              </a:buClr>
              <a:buSzPts val="1100"/>
              <a:buFont typeface="Arial"/>
              <a:buNone/>
            </a:pPr>
            <a:endParaRPr sz="1900"/>
          </a:p>
          <a:p>
            <a:pPr marL="457200" lvl="0" indent="0" algn="l" rtl="0">
              <a:lnSpc>
                <a:spcPct val="90000"/>
              </a:lnSpc>
              <a:spcBef>
                <a:spcPts val="0"/>
              </a:spcBef>
              <a:spcAft>
                <a:spcPts val="0"/>
              </a:spcAft>
              <a:buClr>
                <a:schemeClr val="dk1"/>
              </a:buClr>
              <a:buSzPts val="1100"/>
              <a:buFont typeface="Arial"/>
              <a:buNone/>
            </a:pPr>
            <a:r>
              <a:rPr lang="en-US" sz="1900"/>
              <a:t>0869 	Indirect Costs. Used with federal grants/projects.</a:t>
            </a:r>
            <a:endParaRPr sz="1900"/>
          </a:p>
          <a:p>
            <a:pPr marL="457200" lvl="0" indent="0" algn="l" rtl="0">
              <a:lnSpc>
                <a:spcPct val="90000"/>
              </a:lnSpc>
              <a:spcBef>
                <a:spcPts val="0"/>
              </a:spcBef>
              <a:spcAft>
                <a:spcPts val="0"/>
              </a:spcAft>
              <a:buClr>
                <a:schemeClr val="dk1"/>
              </a:buClr>
              <a:buSzPts val="1100"/>
              <a:buFont typeface="Arial"/>
              <a:buNone/>
            </a:pPr>
            <a:endParaRPr sz="1900"/>
          </a:p>
          <a:p>
            <a:pPr marL="0" lvl="0" indent="0" algn="l" rtl="0">
              <a:lnSpc>
                <a:spcPct val="90000"/>
              </a:lnSpc>
              <a:spcBef>
                <a:spcPts val="0"/>
              </a:spcBef>
              <a:spcAft>
                <a:spcPts val="0"/>
              </a:spcAft>
              <a:buClr>
                <a:schemeClr val="dk1"/>
              </a:buClr>
              <a:buSzPts val="1100"/>
              <a:buFont typeface="Arial"/>
              <a:buNone/>
            </a:pPr>
            <a:r>
              <a:rPr lang="en-US" sz="1900" b="1"/>
              <a:t>Revenue Account</a:t>
            </a:r>
            <a:endParaRPr sz="1900" b="1"/>
          </a:p>
          <a:p>
            <a:pPr marL="0" lvl="0" indent="0" algn="l" rtl="0">
              <a:lnSpc>
                <a:spcPct val="90000"/>
              </a:lnSpc>
              <a:spcBef>
                <a:spcPts val="0"/>
              </a:spcBef>
              <a:spcAft>
                <a:spcPts val="0"/>
              </a:spcAft>
              <a:buClr>
                <a:schemeClr val="dk1"/>
              </a:buClr>
              <a:buSzPts val="1100"/>
              <a:buFont typeface="Arial"/>
              <a:buNone/>
            </a:pPr>
            <a:endParaRPr sz="1900"/>
          </a:p>
          <a:p>
            <a:pPr marL="457200" lvl="0" indent="0" algn="l" rtl="0">
              <a:lnSpc>
                <a:spcPct val="90000"/>
              </a:lnSpc>
              <a:spcBef>
                <a:spcPts val="0"/>
              </a:spcBef>
              <a:spcAft>
                <a:spcPts val="0"/>
              </a:spcAft>
              <a:buClr>
                <a:schemeClr val="dk1"/>
              </a:buClr>
              <a:buSzPts val="1100"/>
              <a:buFont typeface="Arial"/>
              <a:buNone/>
            </a:pPr>
            <a:r>
              <a:rPr lang="en-US" sz="1900"/>
              <a:t>1972 Indirect Cost Revenue. Revenue internal to the district which is generated by charging for costs of a general nature that cannot be readily or accurately identified with specific services.</a:t>
            </a:r>
            <a:endParaRPr sz="1900"/>
          </a:p>
          <a:p>
            <a:pPr marL="0" lvl="0" indent="0" algn="l" rtl="0">
              <a:lnSpc>
                <a:spcPct val="90000"/>
              </a:lnSpc>
              <a:spcBef>
                <a:spcPts val="0"/>
              </a:spcBef>
              <a:spcAft>
                <a:spcPts val="0"/>
              </a:spcAft>
              <a:buClr>
                <a:schemeClr val="dk1"/>
              </a:buClr>
              <a:buSzPts val="2400"/>
              <a:buFont typeface="Arial"/>
              <a:buNone/>
            </a:pPr>
            <a:endParaRPr sz="2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86b1aaa65d_0_565"/>
          <p:cNvSpPr txBox="1">
            <a:spLocks noGrp="1"/>
          </p:cNvSpPr>
          <p:nvPr>
            <p:ph type="title"/>
          </p:nvPr>
        </p:nvSpPr>
        <p:spPr>
          <a:xfrm>
            <a:off x="157451" y="292125"/>
            <a:ext cx="6713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Indirect Costs, Explained</a:t>
            </a:r>
            <a:endParaRPr>
              <a:latin typeface="Rockwell"/>
              <a:ea typeface="Rockwell"/>
              <a:cs typeface="Rockwell"/>
              <a:sym typeface="Rockwell"/>
            </a:endParaRPr>
          </a:p>
          <a:p>
            <a:pPr marL="0" lvl="0" indent="0" algn="l" rtl="0">
              <a:lnSpc>
                <a:spcPct val="90000"/>
              </a:lnSpc>
              <a:spcBef>
                <a:spcPts val="0"/>
              </a:spcBef>
              <a:spcAft>
                <a:spcPts val="0"/>
              </a:spcAft>
              <a:buSzPts val="2400"/>
              <a:buNone/>
            </a:pPr>
            <a:r>
              <a:rPr lang="en-US">
                <a:latin typeface="Rockwell"/>
                <a:ea typeface="Rockwell"/>
                <a:cs typeface="Rockwell"/>
                <a:sym typeface="Rockwell"/>
              </a:rPr>
              <a:t>(continued)</a:t>
            </a:r>
            <a:endParaRPr>
              <a:latin typeface="Rockwell"/>
              <a:ea typeface="Rockwell"/>
              <a:cs typeface="Rockwell"/>
              <a:sym typeface="Rockwell"/>
            </a:endParaRPr>
          </a:p>
        </p:txBody>
      </p:sp>
      <p:sp>
        <p:nvSpPr>
          <p:cNvPr id="559" name="Google Shape;559;g286b1aaa65d_0_56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51</a:t>
            </a:fld>
            <a:endParaRPr/>
          </a:p>
        </p:txBody>
      </p:sp>
      <p:sp>
        <p:nvSpPr>
          <p:cNvPr id="560" name="Google Shape;560;g286b1aaa65d_0_565"/>
          <p:cNvSpPr txBox="1">
            <a:spLocks noGrp="1"/>
          </p:cNvSpPr>
          <p:nvPr>
            <p:ph type="body" idx="1"/>
          </p:nvPr>
        </p:nvSpPr>
        <p:spPr>
          <a:xfrm>
            <a:off x="628650" y="1463051"/>
            <a:ext cx="7886700" cy="49059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b="1"/>
              <a:t>Unrestricted Rate</a:t>
            </a:r>
            <a:r>
              <a:rPr lang="en-US" sz="1800"/>
              <a:t> - An indirect cost rate calculated for use on programs without limitations on indirect costs.</a:t>
            </a:r>
            <a:endParaRPr sz="1800"/>
          </a:p>
          <a:p>
            <a:pPr marL="0" lvl="0" indent="0" algn="l" rtl="0">
              <a:lnSpc>
                <a:spcPct val="90000"/>
              </a:lnSpc>
              <a:spcBef>
                <a:spcPts val="1000"/>
              </a:spcBef>
              <a:spcAft>
                <a:spcPts val="0"/>
              </a:spcAft>
              <a:buClr>
                <a:schemeClr val="dk1"/>
              </a:buClr>
              <a:buSzPts val="1100"/>
              <a:buFont typeface="Arial"/>
              <a:buNone/>
            </a:pPr>
            <a:r>
              <a:rPr lang="en-US" sz="1800" b="1"/>
              <a:t>Examples:</a:t>
            </a:r>
            <a:endParaRPr sz="1800" b="1"/>
          </a:p>
          <a:p>
            <a:pPr marL="457200" lvl="0" indent="0" algn="l" rtl="0">
              <a:lnSpc>
                <a:spcPct val="75000"/>
              </a:lnSpc>
              <a:spcBef>
                <a:spcPts val="1000"/>
              </a:spcBef>
              <a:spcAft>
                <a:spcPts val="0"/>
              </a:spcAft>
              <a:buClr>
                <a:schemeClr val="dk1"/>
              </a:buClr>
              <a:buSzPts val="1100"/>
              <a:buFont typeface="Arial"/>
              <a:buNone/>
            </a:pPr>
            <a:r>
              <a:rPr lang="en-US" sz="1800"/>
              <a:t>ESSER</a:t>
            </a:r>
            <a:endParaRPr sz="1800"/>
          </a:p>
          <a:p>
            <a:pPr marL="457200" lvl="0" indent="0" algn="l" rtl="0">
              <a:lnSpc>
                <a:spcPct val="75000"/>
              </a:lnSpc>
              <a:spcBef>
                <a:spcPts val="1000"/>
              </a:spcBef>
              <a:spcAft>
                <a:spcPts val="0"/>
              </a:spcAft>
              <a:buClr>
                <a:schemeClr val="dk1"/>
              </a:buClr>
              <a:buSzPts val="1100"/>
              <a:buFont typeface="Arial"/>
              <a:buNone/>
            </a:pPr>
            <a:r>
              <a:rPr lang="en-US" sz="1800"/>
              <a:t>Local Grants</a:t>
            </a:r>
            <a:endParaRPr sz="1800"/>
          </a:p>
          <a:p>
            <a:pPr marL="457200" lvl="0" indent="0" algn="l" rtl="0">
              <a:lnSpc>
                <a:spcPct val="75000"/>
              </a:lnSpc>
              <a:spcBef>
                <a:spcPts val="1000"/>
              </a:spcBef>
              <a:spcAft>
                <a:spcPts val="0"/>
              </a:spcAft>
              <a:buClr>
                <a:schemeClr val="dk1"/>
              </a:buClr>
              <a:buSzPts val="1100"/>
              <a:buFont typeface="Arial"/>
              <a:buNone/>
            </a:pPr>
            <a:r>
              <a:rPr lang="en-US" sz="1800"/>
              <a:t>Nutrition - Fund 21 (with an approved plan)</a:t>
            </a:r>
            <a:endParaRPr sz="1800"/>
          </a:p>
          <a:p>
            <a:pPr marL="0" lvl="0" indent="0" algn="l" rtl="0">
              <a:lnSpc>
                <a:spcPct val="90000"/>
              </a:lnSpc>
              <a:spcBef>
                <a:spcPts val="1000"/>
              </a:spcBef>
              <a:spcAft>
                <a:spcPts val="0"/>
              </a:spcAft>
              <a:buClr>
                <a:schemeClr val="dk1"/>
              </a:buClr>
              <a:buSzPts val="1100"/>
              <a:buFont typeface="Arial"/>
              <a:buNone/>
            </a:pPr>
            <a:r>
              <a:rPr lang="en-US" sz="1800" b="1"/>
              <a:t>Restricted Rate</a:t>
            </a:r>
            <a:r>
              <a:rPr lang="en-US" sz="1800"/>
              <a:t> - Certain ED grant programs have statutory requirements prohibiting the use of federal funds to supplant non-federal funds.  These programs require the use of a restricted indirect cost rate.  Adjustments to the unrestricted rate calculation are made and result in a lower rate to claim indirect reimbursement on restricted rate programs.</a:t>
            </a:r>
            <a:endParaRPr sz="1800"/>
          </a:p>
          <a:p>
            <a:pPr marL="0" lvl="0" indent="0" algn="l" rtl="0">
              <a:lnSpc>
                <a:spcPct val="90000"/>
              </a:lnSpc>
              <a:spcBef>
                <a:spcPts val="1000"/>
              </a:spcBef>
              <a:spcAft>
                <a:spcPts val="0"/>
              </a:spcAft>
              <a:buClr>
                <a:schemeClr val="dk1"/>
              </a:buClr>
              <a:buSzPts val="1100"/>
              <a:buFont typeface="Arial"/>
              <a:buNone/>
            </a:pPr>
            <a:r>
              <a:rPr lang="en-US" sz="1800" b="1"/>
              <a:t>Examples:</a:t>
            </a:r>
            <a:endParaRPr sz="1800" b="1"/>
          </a:p>
          <a:p>
            <a:pPr marL="457200" lvl="0" indent="0" algn="l" rtl="0">
              <a:lnSpc>
                <a:spcPct val="75000"/>
              </a:lnSpc>
              <a:spcBef>
                <a:spcPts val="1000"/>
              </a:spcBef>
              <a:spcAft>
                <a:spcPts val="0"/>
              </a:spcAft>
              <a:buClr>
                <a:schemeClr val="dk1"/>
              </a:buClr>
              <a:buSzPts val="1100"/>
              <a:buFont typeface="Arial"/>
              <a:buNone/>
            </a:pPr>
            <a:r>
              <a:rPr lang="en-US" sz="1800"/>
              <a:t>Title I</a:t>
            </a:r>
            <a:endParaRPr sz="1800"/>
          </a:p>
          <a:p>
            <a:pPr marL="457200" lvl="0" indent="0" algn="l" rtl="0">
              <a:lnSpc>
                <a:spcPct val="75000"/>
              </a:lnSpc>
              <a:spcBef>
                <a:spcPts val="1000"/>
              </a:spcBef>
              <a:spcAft>
                <a:spcPts val="0"/>
              </a:spcAft>
              <a:buClr>
                <a:schemeClr val="dk1"/>
              </a:buClr>
              <a:buSzPts val="1100"/>
              <a:buFont typeface="Arial"/>
              <a:buNone/>
            </a:pPr>
            <a:r>
              <a:rPr lang="en-US" sz="1800"/>
              <a:t>Title II</a:t>
            </a:r>
            <a:endParaRPr sz="1800"/>
          </a:p>
          <a:p>
            <a:pPr marL="457200" lvl="0" indent="0" algn="l" rtl="0">
              <a:lnSpc>
                <a:spcPct val="75000"/>
              </a:lnSpc>
              <a:spcBef>
                <a:spcPts val="1000"/>
              </a:spcBef>
              <a:spcAft>
                <a:spcPts val="0"/>
              </a:spcAft>
              <a:buClr>
                <a:schemeClr val="dk1"/>
              </a:buClr>
              <a:buSzPts val="1100"/>
              <a:buFont typeface="Arial"/>
              <a:buNone/>
            </a:pPr>
            <a:r>
              <a:rPr lang="en-US" sz="1800"/>
              <a:t>Title III</a:t>
            </a:r>
            <a:endParaRPr sz="1800"/>
          </a:p>
          <a:p>
            <a:pPr marL="457200" lvl="0" indent="0" algn="l" rtl="0">
              <a:lnSpc>
                <a:spcPct val="75000"/>
              </a:lnSpc>
              <a:spcBef>
                <a:spcPts val="1000"/>
              </a:spcBef>
              <a:spcAft>
                <a:spcPts val="0"/>
              </a:spcAft>
              <a:buClr>
                <a:schemeClr val="dk1"/>
              </a:buClr>
              <a:buSzPts val="1100"/>
              <a:buFont typeface="Arial"/>
              <a:buNone/>
            </a:pPr>
            <a:r>
              <a:rPr lang="en-US" sz="1800"/>
              <a:t>IDEA Part B</a:t>
            </a:r>
            <a:endParaRPr sz="1600" b="1"/>
          </a:p>
          <a:p>
            <a:pPr marL="0" lvl="0" indent="0" algn="l" rtl="0">
              <a:lnSpc>
                <a:spcPct val="90000"/>
              </a:lnSpc>
              <a:spcBef>
                <a:spcPts val="0"/>
              </a:spcBef>
              <a:spcAft>
                <a:spcPts val="0"/>
              </a:spcAft>
              <a:buClr>
                <a:schemeClr val="dk1"/>
              </a:buClr>
              <a:buSzPts val="2400"/>
              <a:buFont typeface="Arial"/>
              <a:buNone/>
            </a:pPr>
            <a:endParaRPr sz="2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286b1aaa65d_0_458"/>
          <p:cNvSpPr txBox="1">
            <a:spLocks noGrp="1"/>
          </p:cNvSpPr>
          <p:nvPr>
            <p:ph type="title"/>
          </p:nvPr>
        </p:nvSpPr>
        <p:spPr>
          <a:xfrm>
            <a:off x="354327" y="281550"/>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Indirect Cost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Rates</a:t>
            </a:r>
            <a:endParaRPr sz="3000">
              <a:latin typeface="Rockwell"/>
              <a:ea typeface="Rockwell"/>
              <a:cs typeface="Rockwell"/>
              <a:sym typeface="Rockwell"/>
            </a:endParaRPr>
          </a:p>
        </p:txBody>
      </p:sp>
      <p:sp>
        <p:nvSpPr>
          <p:cNvPr id="567" name="Google Shape;567;g286b1aaa65d_0_45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52</a:t>
            </a:fld>
            <a:endParaRPr>
              <a:solidFill>
                <a:srgbClr val="7F7F7F"/>
              </a:solidFill>
            </a:endParaRPr>
          </a:p>
        </p:txBody>
      </p:sp>
      <p:pic>
        <p:nvPicPr>
          <p:cNvPr id="568" name="Google Shape;568;g286b1aaa65d_0_458" descr="screen print of unrestricted rate"/>
          <p:cNvPicPr preferRelativeResize="0"/>
          <p:nvPr/>
        </p:nvPicPr>
        <p:blipFill>
          <a:blip r:embed="rId3">
            <a:alphaModFix/>
          </a:blip>
          <a:stretch>
            <a:fillRect/>
          </a:stretch>
        </p:blipFill>
        <p:spPr>
          <a:xfrm>
            <a:off x="152400" y="3853536"/>
            <a:ext cx="8839197" cy="2185475"/>
          </a:xfrm>
          <a:prstGeom prst="rect">
            <a:avLst/>
          </a:prstGeom>
          <a:noFill/>
          <a:ln>
            <a:noFill/>
          </a:ln>
        </p:spPr>
      </p:pic>
      <p:pic>
        <p:nvPicPr>
          <p:cNvPr id="569" name="Google Shape;569;g286b1aaa65d_0_458" descr="screen print of restricted rate "/>
          <p:cNvPicPr preferRelativeResize="0"/>
          <p:nvPr/>
        </p:nvPicPr>
        <p:blipFill>
          <a:blip r:embed="rId4">
            <a:alphaModFix/>
          </a:blip>
          <a:stretch>
            <a:fillRect/>
          </a:stretch>
        </p:blipFill>
        <p:spPr>
          <a:xfrm>
            <a:off x="152400" y="1495050"/>
            <a:ext cx="8839200" cy="230718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86b1aaa65d_0_467"/>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Data Pipeline</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Single Sign-on</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endParaRPr sz="2266">
              <a:latin typeface="Rockwell"/>
              <a:ea typeface="Rockwell"/>
              <a:cs typeface="Rockwell"/>
              <a:sym typeface="Rockwell"/>
            </a:endParaRPr>
          </a:p>
          <a:p>
            <a:pPr marL="0" lvl="0" indent="0" algn="ctr" rtl="0">
              <a:lnSpc>
                <a:spcPct val="90000"/>
              </a:lnSpc>
              <a:spcBef>
                <a:spcPts val="0"/>
              </a:spcBef>
              <a:spcAft>
                <a:spcPts val="0"/>
              </a:spcAft>
              <a:buSzPct val="147540"/>
              <a:buNone/>
            </a:pP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576" name="Google Shape;576;g286b1aaa65d_0_467"/>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53</a:t>
            </a:fld>
            <a:endParaRPr>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2efecaca1b_0_42"/>
          <p:cNvSpPr txBox="1">
            <a:spLocks noGrp="1"/>
          </p:cNvSpPr>
          <p:nvPr>
            <p:ph type="title"/>
          </p:nvPr>
        </p:nvSpPr>
        <p:spPr>
          <a:xfrm>
            <a:off x="382151" y="193526"/>
            <a:ext cx="6551100" cy="838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Data Pipeline: Single Sign-on</a:t>
            </a:r>
            <a:endParaRPr sz="3000">
              <a:latin typeface="Rockwell"/>
              <a:ea typeface="Rockwell"/>
              <a:cs typeface="Rockwell"/>
              <a:sym typeface="Rockwell"/>
            </a:endParaRPr>
          </a:p>
          <a:p>
            <a:pPr marL="0" lvl="0" indent="0" algn="l" rtl="0">
              <a:lnSpc>
                <a:spcPct val="90000"/>
              </a:lnSpc>
              <a:spcBef>
                <a:spcPts val="0"/>
              </a:spcBef>
              <a:spcAft>
                <a:spcPts val="0"/>
              </a:spcAft>
              <a:buSzPts val="2400"/>
              <a:buNone/>
            </a:pPr>
            <a:r>
              <a:rPr lang="en-US" sz="3000">
                <a:latin typeface="Rockwell"/>
                <a:ea typeface="Rockwell"/>
                <a:cs typeface="Rockwell"/>
                <a:sym typeface="Rockwell"/>
              </a:rPr>
              <a:t>log-in</a:t>
            </a:r>
            <a:endParaRPr sz="3000">
              <a:latin typeface="Rockwell"/>
              <a:ea typeface="Rockwell"/>
              <a:cs typeface="Rockwell"/>
              <a:sym typeface="Rockwell"/>
            </a:endParaRPr>
          </a:p>
        </p:txBody>
      </p:sp>
      <p:sp>
        <p:nvSpPr>
          <p:cNvPr id="583" name="Google Shape;583;g22efecaca1b_0_4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54</a:t>
            </a:fld>
            <a:endParaRPr>
              <a:solidFill>
                <a:srgbClr val="7F7F7F"/>
              </a:solidFill>
            </a:endParaRPr>
          </a:p>
        </p:txBody>
      </p:sp>
      <p:sp>
        <p:nvSpPr>
          <p:cNvPr id="584" name="Google Shape;584;g22efecaca1b_0_4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2500" u="sng">
                <a:solidFill>
                  <a:schemeClr val="hlink"/>
                </a:solidFill>
                <a:latin typeface="Arial"/>
                <a:ea typeface="Arial"/>
                <a:cs typeface="Arial"/>
                <a:sym typeface="Arial"/>
                <a:hlinkClick r:id="rId3"/>
              </a:rPr>
              <a:t>http://www.cde.state.co.us/idm/datapipeline</a:t>
            </a:r>
            <a:endParaRPr sz="25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25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25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2500" b="1">
              <a:solidFill>
                <a:srgbClr val="595959"/>
              </a:solidFill>
              <a:latin typeface="Arial"/>
              <a:ea typeface="Arial"/>
              <a:cs typeface="Arial"/>
              <a:sym typeface="Arial"/>
            </a:endParaRPr>
          </a:p>
          <a:p>
            <a:pPr marL="0" lvl="0" indent="0" algn="ctr" rtl="0">
              <a:lnSpc>
                <a:spcPct val="100000"/>
              </a:lnSpc>
              <a:spcBef>
                <a:spcPts val="0"/>
              </a:spcBef>
              <a:spcAft>
                <a:spcPts val="0"/>
              </a:spcAft>
              <a:buSzPts val="2400"/>
              <a:buNone/>
            </a:pPr>
            <a:endParaRPr sz="3500" b="1"/>
          </a:p>
          <a:p>
            <a:pPr marL="457200" lvl="0" indent="0" algn="l" rtl="0">
              <a:lnSpc>
                <a:spcPct val="100000"/>
              </a:lnSpc>
              <a:spcBef>
                <a:spcPts val="0"/>
              </a:spcBef>
              <a:spcAft>
                <a:spcPts val="0"/>
              </a:spcAft>
              <a:buSzPts val="3097"/>
              <a:buNone/>
            </a:pPr>
            <a:endParaRPr/>
          </a:p>
        </p:txBody>
      </p:sp>
      <p:pic>
        <p:nvPicPr>
          <p:cNvPr id="585" name="Google Shape;585;g22efecaca1b_0_42" descr="screen print of the single sign in screen"/>
          <p:cNvPicPr preferRelativeResize="0"/>
          <p:nvPr/>
        </p:nvPicPr>
        <p:blipFill rotWithShape="1">
          <a:blip r:embed="rId4">
            <a:alphaModFix/>
          </a:blip>
          <a:srcRect/>
          <a:stretch/>
        </p:blipFill>
        <p:spPr>
          <a:xfrm>
            <a:off x="481900" y="2078922"/>
            <a:ext cx="8219150" cy="389490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3" name="Google Shape;593;g22efecaca1b_0_102"/>
          <p:cNvSpPr txBox="1">
            <a:spLocks noGrp="1"/>
          </p:cNvSpPr>
          <p:nvPr>
            <p:ph type="title"/>
          </p:nvPr>
        </p:nvSpPr>
        <p:spPr>
          <a:xfrm>
            <a:off x="382150" y="193528"/>
            <a:ext cx="6418200" cy="946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Data Pipeline: Single Sign-on</a:t>
            </a:r>
            <a:endParaRPr sz="3000">
              <a:latin typeface="Rockwell"/>
              <a:ea typeface="Rockwell"/>
              <a:cs typeface="Rockwell"/>
              <a:sym typeface="Rockwell"/>
            </a:endParaRPr>
          </a:p>
          <a:p>
            <a:pPr marL="0" lvl="0" indent="0" algn="l" rtl="0">
              <a:lnSpc>
                <a:spcPct val="90000"/>
              </a:lnSpc>
              <a:spcBef>
                <a:spcPts val="0"/>
              </a:spcBef>
              <a:spcAft>
                <a:spcPts val="0"/>
              </a:spcAft>
              <a:buSzPts val="2400"/>
              <a:buNone/>
            </a:pPr>
            <a:r>
              <a:rPr lang="en-US" sz="3000">
                <a:latin typeface="Rockwell"/>
                <a:ea typeface="Rockwell"/>
                <a:cs typeface="Rockwell"/>
                <a:sym typeface="Rockwell"/>
              </a:rPr>
              <a:t>Roles</a:t>
            </a:r>
            <a:endParaRPr sz="3000">
              <a:latin typeface="Rockwell"/>
              <a:ea typeface="Rockwell"/>
              <a:cs typeface="Rockwell"/>
              <a:sym typeface="Rockwell"/>
            </a:endParaRPr>
          </a:p>
        </p:txBody>
      </p:sp>
      <p:sp>
        <p:nvSpPr>
          <p:cNvPr id="592" name="Google Shape;592;g22efecaca1b_0_10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SzPts val="2400"/>
              <a:buNone/>
            </a:pPr>
            <a:r>
              <a:rPr lang="en-US" sz="2200" i="1">
                <a:solidFill>
                  <a:srgbClr val="980000"/>
                </a:solidFill>
                <a:latin typeface="Arial"/>
                <a:ea typeface="Arial"/>
                <a:cs typeface="Arial"/>
                <a:sym typeface="Arial"/>
              </a:rPr>
              <a:t>CDE does not maintain users/passwords</a:t>
            </a:r>
            <a:endParaRPr sz="2200" i="1">
              <a:solidFill>
                <a:srgbClr val="980000"/>
              </a:solidFill>
              <a:latin typeface="Arial"/>
              <a:ea typeface="Arial"/>
              <a:cs typeface="Arial"/>
              <a:sym typeface="Arial"/>
            </a:endParaRPr>
          </a:p>
          <a:p>
            <a:pPr marL="0" lvl="0" indent="0" algn="l" rtl="0">
              <a:lnSpc>
                <a:spcPct val="9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r>
              <a:rPr lang="en-US" sz="2200" b="1" u="sng">
                <a:solidFill>
                  <a:srgbClr val="595959"/>
                </a:solidFill>
                <a:latin typeface="Arial"/>
                <a:ea typeface="Arial"/>
                <a:cs typeface="Arial"/>
                <a:sym typeface="Arial"/>
              </a:rPr>
              <a:t>The Local Access Manager (LAM)</a:t>
            </a:r>
            <a:r>
              <a:rPr lang="en-US" sz="2200">
                <a:solidFill>
                  <a:srgbClr val="595959"/>
                </a:solidFill>
                <a:latin typeface="Arial"/>
                <a:ea typeface="Arial"/>
                <a:cs typeface="Arial"/>
                <a:sym typeface="Arial"/>
              </a:rPr>
              <a:t> at the district assigns roles for individuals to log-in to the system for the submission.  </a:t>
            </a: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r>
              <a:rPr lang="en-US" sz="2200">
                <a:solidFill>
                  <a:srgbClr val="595959"/>
                </a:solidFill>
                <a:latin typeface="Arial"/>
                <a:ea typeface="Arial"/>
                <a:cs typeface="Arial"/>
                <a:sym typeface="Arial"/>
              </a:rPr>
              <a:t>An individual can only be assigned to one role</a:t>
            </a: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r>
              <a:rPr lang="en-US" sz="2200" b="1">
                <a:solidFill>
                  <a:schemeClr val="accent5"/>
                </a:solidFill>
                <a:latin typeface="Arial"/>
                <a:ea typeface="Arial"/>
                <a:cs typeface="Arial"/>
                <a:sym typeface="Arial"/>
              </a:rPr>
              <a:t>FIN LEA Approver:</a:t>
            </a:r>
            <a:r>
              <a:rPr lang="en-US" sz="2200" b="1">
                <a:solidFill>
                  <a:srgbClr val="595959"/>
                </a:solidFill>
                <a:latin typeface="Arial"/>
                <a:ea typeface="Arial"/>
                <a:cs typeface="Arial"/>
                <a:sym typeface="Arial"/>
              </a:rPr>
              <a:t> </a:t>
            </a:r>
            <a:r>
              <a:rPr lang="en-US" sz="2200">
                <a:solidFill>
                  <a:srgbClr val="595959"/>
                </a:solidFill>
                <a:latin typeface="Arial"/>
                <a:ea typeface="Arial"/>
                <a:cs typeface="Arial"/>
                <a:sym typeface="Arial"/>
              </a:rPr>
              <a:t> Has the ability to upload data files, review cognos reports and finalize the data submission.</a:t>
            </a:r>
            <a:endParaRPr sz="2200">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endParaRPr sz="2200" b="1">
              <a:solidFill>
                <a:srgbClr val="595959"/>
              </a:solidFill>
              <a:latin typeface="Arial"/>
              <a:ea typeface="Arial"/>
              <a:cs typeface="Arial"/>
              <a:sym typeface="Arial"/>
            </a:endParaRPr>
          </a:p>
          <a:p>
            <a:pPr marL="0" lvl="0" indent="0" algn="l" rtl="0">
              <a:lnSpc>
                <a:spcPct val="90000"/>
              </a:lnSpc>
              <a:spcBef>
                <a:spcPts val="0"/>
              </a:spcBef>
              <a:spcAft>
                <a:spcPts val="0"/>
              </a:spcAft>
              <a:buSzPts val="2400"/>
              <a:buNone/>
            </a:pPr>
            <a:r>
              <a:rPr lang="en-US" sz="2200" b="1">
                <a:solidFill>
                  <a:schemeClr val="accent5"/>
                </a:solidFill>
                <a:latin typeface="Arial"/>
                <a:ea typeface="Arial"/>
                <a:cs typeface="Arial"/>
                <a:sym typeface="Arial"/>
              </a:rPr>
              <a:t>FIN LEA User:</a:t>
            </a:r>
            <a:r>
              <a:rPr lang="en-US" sz="2200" b="1">
                <a:solidFill>
                  <a:srgbClr val="595959"/>
                </a:solidFill>
                <a:latin typeface="Arial"/>
                <a:ea typeface="Arial"/>
                <a:cs typeface="Arial"/>
                <a:sym typeface="Arial"/>
              </a:rPr>
              <a:t> </a:t>
            </a:r>
            <a:r>
              <a:rPr lang="en-US" sz="2200">
                <a:solidFill>
                  <a:srgbClr val="595959"/>
                </a:solidFill>
                <a:latin typeface="Arial"/>
                <a:ea typeface="Arial"/>
                <a:cs typeface="Arial"/>
                <a:sym typeface="Arial"/>
              </a:rPr>
              <a:t>Has the ability to upload data files and review cognos reports.  Is not able to Finalize the data submission.</a:t>
            </a:r>
            <a:endParaRPr sz="2200"/>
          </a:p>
        </p:txBody>
      </p:sp>
      <p:sp>
        <p:nvSpPr>
          <p:cNvPr id="591" name="Google Shape;591;g22efecaca1b_0_1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55</a:t>
            </a:fld>
            <a:endParaRPr>
              <a:solidFill>
                <a:srgbClr val="7F7F7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1" name="Google Shape;601;g30000f93a67_0_20"/>
          <p:cNvSpPr txBox="1">
            <a:spLocks noGrp="1"/>
          </p:cNvSpPr>
          <p:nvPr>
            <p:ph type="title"/>
          </p:nvPr>
        </p:nvSpPr>
        <p:spPr>
          <a:xfrm>
            <a:off x="382150" y="193527"/>
            <a:ext cx="6307500" cy="946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Data Pipeline: Single Sign-on</a:t>
            </a:r>
            <a:endParaRPr sz="3000">
              <a:latin typeface="Rockwell"/>
              <a:ea typeface="Rockwell"/>
              <a:cs typeface="Rockwell"/>
              <a:sym typeface="Rockwell"/>
            </a:endParaRPr>
          </a:p>
          <a:p>
            <a:pPr marL="0" lvl="0" indent="0" algn="l" rtl="0">
              <a:lnSpc>
                <a:spcPct val="90000"/>
              </a:lnSpc>
              <a:spcBef>
                <a:spcPts val="0"/>
              </a:spcBef>
              <a:spcAft>
                <a:spcPts val="0"/>
              </a:spcAft>
              <a:buSzPts val="2400"/>
              <a:buNone/>
            </a:pPr>
            <a:r>
              <a:rPr lang="en-US" sz="3000">
                <a:latin typeface="Rockwell"/>
                <a:ea typeface="Rockwell"/>
                <a:cs typeface="Rockwell"/>
                <a:sym typeface="Rockwell"/>
              </a:rPr>
              <a:t>LAMs</a:t>
            </a:r>
            <a:endParaRPr sz="3000">
              <a:latin typeface="Rockwell"/>
              <a:ea typeface="Rockwell"/>
              <a:cs typeface="Rockwell"/>
              <a:sym typeface="Rockwell"/>
            </a:endParaRPr>
          </a:p>
        </p:txBody>
      </p:sp>
      <p:sp>
        <p:nvSpPr>
          <p:cNvPr id="600" name="Google Shape;600;g30000f93a67_0_20"/>
          <p:cNvSpPr txBox="1">
            <a:spLocks noGrp="1"/>
          </p:cNvSpPr>
          <p:nvPr>
            <p:ph type="body" idx="1"/>
          </p:nvPr>
        </p:nvSpPr>
        <p:spPr>
          <a:xfrm>
            <a:off x="628650" y="1463050"/>
            <a:ext cx="79878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SzPts val="2400"/>
              <a:buNone/>
            </a:pPr>
            <a:r>
              <a:rPr lang="en-US" sz="2200" i="1">
                <a:solidFill>
                  <a:srgbClr val="980000"/>
                </a:solidFill>
                <a:latin typeface="Arial"/>
                <a:ea typeface="Arial"/>
                <a:cs typeface="Arial"/>
                <a:sym typeface="Arial"/>
              </a:rPr>
              <a:t>CDE does not maintain users/passwords</a:t>
            </a:r>
            <a:endParaRPr sz="2200" i="1">
              <a:solidFill>
                <a:srgbClr val="980000"/>
              </a:solidFill>
              <a:latin typeface="Arial"/>
              <a:ea typeface="Arial"/>
              <a:cs typeface="Arial"/>
              <a:sym typeface="Arial"/>
            </a:endParaRPr>
          </a:p>
          <a:p>
            <a:pPr marL="0" lvl="0" indent="0" algn="l" rtl="0">
              <a:lnSpc>
                <a:spcPct val="9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200"/>
              <a:t>Webpage with information for the LAM process.</a:t>
            </a:r>
            <a:r>
              <a:rPr lang="en-US" sz="2200">
                <a:solidFill>
                  <a:schemeClr val="hlink"/>
                </a:solidFill>
                <a:uFill>
                  <a:noFill/>
                </a:uFill>
                <a:hlinkClick r:id="rId3"/>
              </a:rPr>
              <a:t> </a:t>
            </a:r>
            <a:r>
              <a:rPr lang="en-US" sz="2200" u="sng">
                <a:solidFill>
                  <a:schemeClr val="hlink"/>
                </a:solidFill>
                <a:hlinkClick r:id="rId3"/>
              </a:rPr>
              <a:t>https://www.cde.state.co.us/idm</a:t>
            </a:r>
            <a:endParaRPr sz="2200" u="sng">
              <a:solidFill>
                <a:schemeClr val="hlink"/>
              </a:solidFill>
            </a:endParaRPr>
          </a:p>
          <a:p>
            <a:pPr marL="0" lvl="0" indent="0" algn="l" rtl="0">
              <a:lnSpc>
                <a:spcPct val="115000"/>
              </a:lnSpc>
              <a:spcBef>
                <a:spcPts val="1200"/>
              </a:spcBef>
              <a:spcAft>
                <a:spcPts val="0"/>
              </a:spcAft>
              <a:buSzPts val="1100"/>
              <a:buNone/>
            </a:pPr>
            <a:r>
              <a:rPr lang="en-US" sz="2200"/>
              <a:t>In the Password Assistance section there is a "</a:t>
            </a:r>
            <a:r>
              <a:rPr lang="en-US" sz="2200" b="1">
                <a:solidFill>
                  <a:srgbClr val="1C4587"/>
                </a:solidFill>
              </a:rPr>
              <a:t>Request for Assistance</a:t>
            </a:r>
            <a:r>
              <a:rPr lang="en-US" sz="2200"/>
              <a:t>" and a "</a:t>
            </a:r>
            <a:r>
              <a:rPr lang="en-US" sz="2200" b="1">
                <a:solidFill>
                  <a:srgbClr val="1C4587"/>
                </a:solidFill>
              </a:rPr>
              <a:t>Contact Us</a:t>
            </a:r>
            <a:r>
              <a:rPr lang="en-US" sz="2200"/>
              <a:t>" link.  </a:t>
            </a:r>
            <a:endParaRPr sz="2200"/>
          </a:p>
          <a:p>
            <a:pPr marL="457200" lvl="0" indent="-368300" algn="l" rtl="0">
              <a:lnSpc>
                <a:spcPct val="115000"/>
              </a:lnSpc>
              <a:spcBef>
                <a:spcPts val="1200"/>
              </a:spcBef>
              <a:spcAft>
                <a:spcPts val="0"/>
              </a:spcAft>
              <a:buSzPts val="2200"/>
              <a:buChar char="•"/>
            </a:pPr>
            <a:r>
              <a:rPr lang="en-US" sz="2200"/>
              <a:t>The "</a:t>
            </a:r>
            <a:r>
              <a:rPr lang="en-US" sz="2200" b="1">
                <a:solidFill>
                  <a:srgbClr val="1C4587"/>
                </a:solidFill>
              </a:rPr>
              <a:t>Request for Assistance</a:t>
            </a:r>
            <a:r>
              <a:rPr lang="en-US" sz="2200"/>
              <a:t>" link will forward the question entered to the LAM assigned at the District/BOCES.  </a:t>
            </a:r>
            <a:endParaRPr sz="2200"/>
          </a:p>
          <a:p>
            <a:pPr marL="457200" lvl="0" indent="-336550" algn="l" rtl="0">
              <a:lnSpc>
                <a:spcPct val="115000"/>
              </a:lnSpc>
              <a:spcBef>
                <a:spcPts val="0"/>
              </a:spcBef>
              <a:spcAft>
                <a:spcPts val="0"/>
              </a:spcAft>
              <a:buSzPts val="1700"/>
              <a:buChar char="•"/>
            </a:pPr>
            <a:r>
              <a:rPr lang="en-US" sz="2200"/>
              <a:t>The "</a:t>
            </a:r>
            <a:r>
              <a:rPr lang="en-US" sz="2200" b="1">
                <a:solidFill>
                  <a:srgbClr val="1C4587"/>
                </a:solidFill>
              </a:rPr>
              <a:t>Contact Us</a:t>
            </a:r>
            <a:r>
              <a:rPr lang="en-US" sz="2200"/>
              <a:t>" link provides a CDE email address to ask the CDE contact a question</a:t>
            </a:r>
            <a:r>
              <a:rPr lang="en-US" sz="1700"/>
              <a:t>.</a:t>
            </a:r>
            <a:endParaRPr sz="2200">
              <a:solidFill>
                <a:srgbClr val="595959"/>
              </a:solidFill>
              <a:latin typeface="Arial"/>
              <a:ea typeface="Arial"/>
              <a:cs typeface="Arial"/>
              <a:sym typeface="Arial"/>
            </a:endParaRPr>
          </a:p>
        </p:txBody>
      </p:sp>
      <p:sp>
        <p:nvSpPr>
          <p:cNvPr id="599" name="Google Shape;599;g30000f93a67_0_2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56</a:t>
            </a:fld>
            <a:endParaRPr>
              <a:solidFill>
                <a:srgbClr val="7F7F7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287017ac676_0_9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Data Pipeline</a:t>
            </a: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r>
              <a:rPr lang="en-US" sz="3600">
                <a:latin typeface="Rockwell"/>
                <a:ea typeface="Rockwell"/>
                <a:cs typeface="Rockwell"/>
                <a:sym typeface="Rockwell"/>
              </a:rPr>
              <a:t>Reminders</a:t>
            </a:r>
            <a:endParaRPr sz="3600">
              <a:latin typeface="Rockwell"/>
              <a:ea typeface="Rockwell"/>
              <a:cs typeface="Rockwell"/>
              <a:sym typeface="Rockwell"/>
            </a:endParaRPr>
          </a:p>
          <a:p>
            <a:pPr marL="0" lvl="0" indent="0" algn="ctr" rtl="0">
              <a:lnSpc>
                <a:spcPct val="90000"/>
              </a:lnSpc>
              <a:spcBef>
                <a:spcPts val="0"/>
              </a:spcBef>
              <a:spcAft>
                <a:spcPts val="0"/>
              </a:spcAft>
              <a:buSzPct val="176470"/>
              <a:buNone/>
            </a:pPr>
            <a:endParaRPr sz="2266">
              <a:latin typeface="Rockwell"/>
              <a:ea typeface="Rockwell"/>
              <a:cs typeface="Rockwell"/>
              <a:sym typeface="Rockwell"/>
            </a:endParaRPr>
          </a:p>
          <a:p>
            <a:pPr marL="0" lvl="0" indent="0" algn="ctr" rtl="0">
              <a:lnSpc>
                <a:spcPct val="90000"/>
              </a:lnSpc>
              <a:spcBef>
                <a:spcPts val="0"/>
              </a:spcBef>
              <a:spcAft>
                <a:spcPts val="0"/>
              </a:spcAft>
              <a:buSzPct val="147540"/>
              <a:buNone/>
            </a:pPr>
            <a:endParaRPr sz="2711">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608" name="Google Shape;608;g287017ac676_0_9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57</a:t>
            </a:fld>
            <a:endParaRPr>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87017ac676_0_0"/>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Data Pipeline Submission</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FY2024-2025 Due Dates - per statute</a:t>
            </a:r>
            <a:endParaRPr sz="3000">
              <a:latin typeface="Rockwell"/>
              <a:ea typeface="Rockwell"/>
              <a:cs typeface="Rockwell"/>
              <a:sym typeface="Rockwell"/>
            </a:endParaRPr>
          </a:p>
        </p:txBody>
      </p:sp>
      <p:sp>
        <p:nvSpPr>
          <p:cNvPr id="615" name="Google Shape;615;g287017ac676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58</a:t>
            </a:fld>
            <a:endParaRPr/>
          </a:p>
        </p:txBody>
      </p:sp>
      <p:sp>
        <p:nvSpPr>
          <p:cNvPr id="616" name="Google Shape;616;g287017ac676_0_0"/>
          <p:cNvSpPr txBox="1">
            <a:spLocks noGrp="1"/>
          </p:cNvSpPr>
          <p:nvPr>
            <p:ph type="body" idx="1"/>
          </p:nvPr>
        </p:nvSpPr>
        <p:spPr>
          <a:xfrm>
            <a:off x="286500" y="1277375"/>
            <a:ext cx="8571000" cy="5282700"/>
          </a:xfrm>
          <a:prstGeom prst="rect">
            <a:avLst/>
          </a:prstGeom>
          <a:noFill/>
          <a:ln>
            <a:noFill/>
          </a:ln>
        </p:spPr>
        <p:txBody>
          <a:bodyPr spcFirstLastPara="1" wrap="square" lIns="0" tIns="0" rIns="0" bIns="45700" anchor="t" anchorCtr="0">
            <a:normAutofit fontScale="77500" lnSpcReduction="20000"/>
          </a:bodyPr>
          <a:lstStyle/>
          <a:p>
            <a:pPr marL="457200" lvl="0" indent="-339343" algn="l" rtl="0">
              <a:lnSpc>
                <a:spcPct val="90000"/>
              </a:lnSpc>
              <a:spcBef>
                <a:spcPts val="1000"/>
              </a:spcBef>
              <a:spcAft>
                <a:spcPts val="0"/>
              </a:spcAft>
              <a:buSzPct val="100000"/>
              <a:buChar char="•"/>
            </a:pPr>
            <a:r>
              <a:rPr lang="en-US" sz="2250" b="1">
                <a:solidFill>
                  <a:srgbClr val="595959"/>
                </a:solidFill>
                <a:latin typeface="Arial"/>
                <a:ea typeface="Arial"/>
                <a:cs typeface="Arial"/>
                <a:sym typeface="Arial"/>
              </a:rPr>
              <a:t>FY 2024-2025 Audit and Financial December Pipeline Deadlines </a:t>
            </a:r>
            <a:endParaRPr sz="2250" b="1">
              <a:solidFill>
                <a:srgbClr val="595959"/>
              </a:solidFill>
              <a:latin typeface="Arial"/>
              <a:ea typeface="Arial"/>
              <a:cs typeface="Arial"/>
              <a:sym typeface="Arial"/>
            </a:endParaRPr>
          </a:p>
          <a:p>
            <a:pPr marL="914400" lvl="1" indent="-339343" algn="l" rtl="0">
              <a:lnSpc>
                <a:spcPct val="100000"/>
              </a:lnSpc>
              <a:spcBef>
                <a:spcPts val="1000"/>
              </a:spcBef>
              <a:spcAft>
                <a:spcPts val="0"/>
              </a:spcAft>
              <a:buSzPct val="100000"/>
              <a:buChar char="•"/>
            </a:pPr>
            <a:r>
              <a:rPr lang="en-US" sz="2250">
                <a:solidFill>
                  <a:srgbClr val="595959"/>
                </a:solidFill>
                <a:latin typeface="Arial"/>
                <a:ea typeface="Arial"/>
                <a:cs typeface="Arial"/>
                <a:sym typeface="Arial"/>
              </a:rPr>
              <a:t>December 31st for districts that do not require an extension</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SzPct val="100000"/>
              <a:buChar char="•"/>
            </a:pPr>
            <a:r>
              <a:rPr lang="en-US" sz="2250">
                <a:solidFill>
                  <a:srgbClr val="595959"/>
                </a:solidFill>
                <a:latin typeface="Arial"/>
                <a:ea typeface="Arial"/>
                <a:cs typeface="Arial"/>
                <a:sym typeface="Arial"/>
              </a:rPr>
              <a:t>Additional 60 days for districts that have an approved OSA extension</a:t>
            </a:r>
            <a:endParaRPr sz="2250">
              <a:solidFill>
                <a:srgbClr val="595959"/>
              </a:solidFill>
              <a:latin typeface="Arial"/>
              <a:ea typeface="Arial"/>
              <a:cs typeface="Arial"/>
              <a:sym typeface="Arial"/>
            </a:endParaRPr>
          </a:p>
          <a:p>
            <a:pPr marL="457200" lvl="0" indent="-339343" algn="l" rtl="0">
              <a:lnSpc>
                <a:spcPct val="90000"/>
              </a:lnSpc>
              <a:spcBef>
                <a:spcPts val="1000"/>
              </a:spcBef>
              <a:spcAft>
                <a:spcPts val="0"/>
              </a:spcAft>
              <a:buSzPct val="100000"/>
              <a:buChar char="•"/>
            </a:pPr>
            <a:r>
              <a:rPr lang="en-US" sz="2250" b="1">
                <a:solidFill>
                  <a:srgbClr val="595959"/>
                </a:solidFill>
                <a:latin typeface="Arial"/>
                <a:ea typeface="Arial"/>
                <a:cs typeface="Arial"/>
                <a:sym typeface="Arial"/>
              </a:rPr>
              <a:t>Several districts missed the deadline this year</a:t>
            </a:r>
            <a:endParaRPr sz="2250" b="1">
              <a:solidFill>
                <a:srgbClr val="595959"/>
              </a:solidFill>
              <a:latin typeface="Arial"/>
              <a:ea typeface="Arial"/>
              <a:cs typeface="Arial"/>
              <a:sym typeface="Arial"/>
            </a:endParaRPr>
          </a:p>
          <a:p>
            <a:pPr marL="914400" lvl="1" indent="-339343" algn="l" rtl="0">
              <a:lnSpc>
                <a:spcPct val="100000"/>
              </a:lnSpc>
              <a:spcBef>
                <a:spcPts val="1000"/>
              </a:spcBef>
              <a:spcAft>
                <a:spcPts val="0"/>
              </a:spcAft>
              <a:buSzPct val="100000"/>
              <a:buChar char="•"/>
            </a:pPr>
            <a:r>
              <a:rPr lang="en-US" sz="2250">
                <a:solidFill>
                  <a:srgbClr val="595959"/>
                </a:solidFill>
                <a:latin typeface="Arial"/>
                <a:ea typeface="Arial"/>
                <a:cs typeface="Arial"/>
                <a:sym typeface="Arial"/>
              </a:rPr>
              <a:t>We recognize that this has been a challenging year in many aspects</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SzPct val="100000"/>
              <a:buChar char="•"/>
            </a:pPr>
            <a:r>
              <a:rPr lang="en-US" sz="2250">
                <a:solidFill>
                  <a:srgbClr val="595959"/>
                </a:solidFill>
                <a:latin typeface="Arial"/>
                <a:ea typeface="Arial"/>
                <a:cs typeface="Arial"/>
                <a:sym typeface="Arial"/>
              </a:rPr>
              <a:t>Now is the time to proactively work to ensure deadlines are met next year</a:t>
            </a:r>
            <a:endParaRPr sz="2250">
              <a:solidFill>
                <a:srgbClr val="595959"/>
              </a:solidFill>
              <a:latin typeface="Arial"/>
              <a:ea typeface="Arial"/>
              <a:cs typeface="Arial"/>
              <a:sym typeface="Arial"/>
            </a:endParaRPr>
          </a:p>
          <a:p>
            <a:pPr marL="457200" lvl="0" indent="-339343" algn="l" rtl="0">
              <a:lnSpc>
                <a:spcPct val="100000"/>
              </a:lnSpc>
              <a:spcBef>
                <a:spcPts val="1000"/>
              </a:spcBef>
              <a:spcAft>
                <a:spcPts val="0"/>
              </a:spcAft>
              <a:buSzPct val="100000"/>
              <a:buChar char="•"/>
            </a:pPr>
            <a:r>
              <a:rPr lang="en-US" sz="2250" b="1">
                <a:solidFill>
                  <a:srgbClr val="595959"/>
                </a:solidFill>
                <a:latin typeface="Arial"/>
                <a:ea typeface="Arial"/>
                <a:cs typeface="Arial"/>
                <a:sym typeface="Arial"/>
              </a:rPr>
              <a:t>Districts should work with their auditor to ensure statutory submission deadlines are met</a:t>
            </a:r>
            <a:endParaRPr sz="2250" b="1">
              <a:solidFill>
                <a:srgbClr val="595959"/>
              </a:solidFill>
              <a:latin typeface="Arial"/>
              <a:ea typeface="Arial"/>
              <a:cs typeface="Arial"/>
              <a:sym typeface="Arial"/>
            </a:endParaRPr>
          </a:p>
          <a:p>
            <a:pPr marL="914400" lvl="1" indent="-339343" algn="l" rtl="0">
              <a:lnSpc>
                <a:spcPct val="100000"/>
              </a:lnSpc>
              <a:spcBef>
                <a:spcPts val="1000"/>
              </a:spcBef>
              <a:spcAft>
                <a:spcPts val="0"/>
              </a:spcAft>
              <a:buSzPct val="100000"/>
              <a:buChar char="•"/>
            </a:pPr>
            <a:r>
              <a:rPr lang="en-US" sz="2250">
                <a:solidFill>
                  <a:srgbClr val="595959"/>
                </a:solidFill>
                <a:latin typeface="Arial"/>
                <a:ea typeface="Arial"/>
                <a:cs typeface="Arial"/>
                <a:sym typeface="Arial"/>
              </a:rPr>
              <a:t>The contract between the district and auditor should articulate statutory deadlines </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SzPct val="100000"/>
              <a:buChar char="•"/>
            </a:pPr>
            <a:r>
              <a:rPr lang="en-US" sz="2250">
                <a:solidFill>
                  <a:srgbClr val="595959"/>
                </a:solidFill>
                <a:latin typeface="Arial"/>
                <a:ea typeface="Arial"/>
                <a:cs typeface="Arial"/>
                <a:sym typeface="Arial"/>
              </a:rPr>
              <a:t>Consideration should be given to include interim deadlines, e.g. draft for review by district</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SzPct val="100000"/>
              <a:buChar char="•"/>
            </a:pPr>
            <a:r>
              <a:rPr lang="en-US" sz="2250">
                <a:solidFill>
                  <a:srgbClr val="595959"/>
                </a:solidFill>
                <a:latin typeface="Arial"/>
                <a:ea typeface="Arial"/>
                <a:cs typeface="Arial"/>
                <a:sym typeface="Arial"/>
              </a:rPr>
              <a:t>Contract could include expectations for support with Financial December Data Pipeline submissions </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SzPct val="100000"/>
              <a:buChar char="•"/>
            </a:pPr>
            <a:r>
              <a:rPr lang="en-US" sz="2250">
                <a:solidFill>
                  <a:srgbClr val="595959"/>
                </a:solidFill>
                <a:latin typeface="Arial"/>
                <a:ea typeface="Arial"/>
                <a:cs typeface="Arial"/>
                <a:sym typeface="Arial"/>
              </a:rPr>
              <a:t>Consideration should be given to include consequences for late submission by the auditor</a:t>
            </a:r>
            <a:endParaRPr sz="2250">
              <a:solidFill>
                <a:srgbClr val="595959"/>
              </a:solidFill>
              <a:latin typeface="Arial"/>
              <a:ea typeface="Arial"/>
              <a:cs typeface="Arial"/>
              <a:sym typeface="Arial"/>
            </a:endParaRPr>
          </a:p>
          <a:p>
            <a:pPr marL="914400" lvl="1" indent="-339343" algn="l" rtl="0">
              <a:lnSpc>
                <a:spcPct val="100000"/>
              </a:lnSpc>
              <a:spcBef>
                <a:spcPts val="0"/>
              </a:spcBef>
              <a:spcAft>
                <a:spcPts val="0"/>
              </a:spcAft>
              <a:buClr>
                <a:srgbClr val="595959"/>
              </a:buClr>
              <a:buSzPct val="100000"/>
              <a:buFont typeface="Arial"/>
              <a:buChar char="•"/>
            </a:pPr>
            <a:r>
              <a:rPr lang="en-US" sz="2250">
                <a:solidFill>
                  <a:srgbClr val="595959"/>
                </a:solidFill>
                <a:latin typeface="Arial"/>
                <a:ea typeface="Arial"/>
                <a:cs typeface="Arial"/>
                <a:sym typeface="Arial"/>
              </a:rPr>
              <a:t>Communicate with your Auditor journal entries made to pass 1st Tier and 2nd Tier errors, these may change the trial balance.</a:t>
            </a:r>
            <a:endParaRPr sz="2250">
              <a:solidFill>
                <a:srgbClr val="595959"/>
              </a:solidFill>
              <a:latin typeface="Arial"/>
              <a:ea typeface="Arial"/>
              <a:cs typeface="Arial"/>
              <a:sym typeface="Arial"/>
            </a:endParaRPr>
          </a:p>
          <a:p>
            <a:pPr marL="1371600" lvl="2" indent="-339343" algn="l" rtl="0">
              <a:lnSpc>
                <a:spcPct val="100000"/>
              </a:lnSpc>
              <a:spcBef>
                <a:spcPts val="0"/>
              </a:spcBef>
              <a:spcAft>
                <a:spcPts val="0"/>
              </a:spcAft>
              <a:buClr>
                <a:srgbClr val="595959"/>
              </a:buClr>
              <a:buSzPct val="100000"/>
              <a:buFont typeface="Arial"/>
              <a:buChar char="•"/>
            </a:pPr>
            <a:r>
              <a:rPr lang="en-US" sz="2250">
                <a:solidFill>
                  <a:srgbClr val="595959"/>
                </a:solidFill>
                <a:latin typeface="Arial"/>
                <a:ea typeface="Arial"/>
                <a:cs typeface="Arial"/>
                <a:sym typeface="Arial"/>
              </a:rPr>
              <a:t>Any changes should be initiated in the general ledger, for the data pipeline file to be recreated.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87017ac676_0_98"/>
          <p:cNvSpPr txBox="1">
            <a:spLocks noGrp="1"/>
          </p:cNvSpPr>
          <p:nvPr>
            <p:ph type="title"/>
          </p:nvPr>
        </p:nvSpPr>
        <p:spPr>
          <a:xfrm>
            <a:off x="382143" y="193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Request for 60-day extension</a:t>
            </a:r>
            <a:endParaRPr sz="3000">
              <a:latin typeface="Rockwell"/>
              <a:ea typeface="Rockwell"/>
              <a:cs typeface="Rockwell"/>
              <a:sym typeface="Rockwell"/>
            </a:endParaRPr>
          </a:p>
        </p:txBody>
      </p:sp>
      <p:sp>
        <p:nvSpPr>
          <p:cNvPr id="623" name="Google Shape;623;g287017ac676_0_9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59</a:t>
            </a:fld>
            <a:endParaRPr/>
          </a:p>
        </p:txBody>
      </p:sp>
      <p:sp>
        <p:nvSpPr>
          <p:cNvPr id="624" name="Google Shape;624;g287017ac676_0_98"/>
          <p:cNvSpPr txBox="1">
            <a:spLocks noGrp="1"/>
          </p:cNvSpPr>
          <p:nvPr>
            <p:ph type="body" idx="1"/>
          </p:nvPr>
        </p:nvSpPr>
        <p:spPr>
          <a:xfrm>
            <a:off x="382150" y="1463050"/>
            <a:ext cx="81333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1100"/>
              <a:buFont typeface="Arial"/>
              <a:buNone/>
            </a:pPr>
            <a:endParaRPr sz="2200" b="1">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2200" b="1">
                <a:solidFill>
                  <a:srgbClr val="595959"/>
                </a:solidFill>
                <a:latin typeface="Arial"/>
                <a:ea typeface="Arial"/>
                <a:cs typeface="Arial"/>
                <a:sym typeface="Arial"/>
              </a:rPr>
              <a:t>A District may request a 60-day extension from the Office of the State Auditor. </a:t>
            </a:r>
            <a:endParaRPr sz="2200" b="1">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2200" b="1">
                <a:solidFill>
                  <a:srgbClr val="595959"/>
                </a:solidFill>
                <a:latin typeface="Arial"/>
                <a:ea typeface="Arial"/>
                <a:cs typeface="Arial"/>
                <a:sym typeface="Arial"/>
              </a:rPr>
              <a:t> </a:t>
            </a:r>
            <a:endParaRPr sz="2200" b="1">
              <a:solidFill>
                <a:srgbClr val="595959"/>
              </a:solidFill>
              <a:latin typeface="Arial"/>
              <a:ea typeface="Arial"/>
              <a:cs typeface="Arial"/>
              <a:sym typeface="Arial"/>
            </a:endParaRPr>
          </a:p>
          <a:p>
            <a:pPr marL="457200" lvl="0" indent="-368330" algn="l" rtl="0">
              <a:lnSpc>
                <a:spcPct val="90000"/>
              </a:lnSpc>
              <a:spcBef>
                <a:spcPts val="0"/>
              </a:spcBef>
              <a:spcAft>
                <a:spcPts val="0"/>
              </a:spcAft>
              <a:buClr>
                <a:srgbClr val="595959"/>
              </a:buClr>
              <a:buSzPts val="2200"/>
              <a:buChar char="•"/>
            </a:pPr>
            <a:r>
              <a:rPr lang="en-US" sz="2200">
                <a:solidFill>
                  <a:srgbClr val="595959"/>
                </a:solidFill>
                <a:latin typeface="Arial"/>
                <a:ea typeface="Arial"/>
                <a:cs typeface="Arial"/>
                <a:sym typeface="Arial"/>
              </a:rPr>
              <a:t>Note, extension request </a:t>
            </a:r>
            <a:r>
              <a:rPr lang="en-US" sz="2200" i="1">
                <a:solidFill>
                  <a:srgbClr val="980000"/>
                </a:solidFill>
                <a:latin typeface="Arial"/>
                <a:ea typeface="Arial"/>
                <a:cs typeface="Arial"/>
                <a:sym typeface="Arial"/>
              </a:rPr>
              <a:t>must be submitted by December 31, 2025</a:t>
            </a:r>
            <a:endParaRPr sz="2200" i="1">
              <a:solidFill>
                <a:srgbClr val="980000"/>
              </a:solidFill>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2200" b="1">
              <a:solidFill>
                <a:srgbClr val="595959"/>
              </a:solidFill>
              <a:latin typeface="Arial"/>
              <a:ea typeface="Arial"/>
              <a:cs typeface="Arial"/>
              <a:sym typeface="Arial"/>
            </a:endParaRPr>
          </a:p>
          <a:p>
            <a:pPr marL="457200" lvl="0" indent="-368330" algn="l" rtl="0">
              <a:lnSpc>
                <a:spcPct val="90000"/>
              </a:lnSpc>
              <a:spcBef>
                <a:spcPts val="0"/>
              </a:spcBef>
              <a:spcAft>
                <a:spcPts val="0"/>
              </a:spcAft>
              <a:buClr>
                <a:srgbClr val="595959"/>
              </a:buClr>
              <a:buSzPts val="2200"/>
              <a:buChar char="•"/>
            </a:pPr>
            <a:r>
              <a:rPr lang="en-US" sz="2200">
                <a:solidFill>
                  <a:srgbClr val="595959"/>
                </a:solidFill>
                <a:latin typeface="Arial"/>
                <a:ea typeface="Arial"/>
                <a:cs typeface="Arial"/>
                <a:sym typeface="Arial"/>
              </a:rPr>
              <a:t>Request an Extension Form: </a:t>
            </a:r>
            <a:r>
              <a:rPr lang="en-US" sz="2200" u="sng">
                <a:solidFill>
                  <a:schemeClr val="hlink"/>
                </a:solidFill>
                <a:latin typeface="Arial"/>
                <a:ea typeface="Arial"/>
                <a:cs typeface="Arial"/>
                <a:sym typeface="Arial"/>
                <a:hlinkClick r:id="rId3"/>
              </a:rPr>
              <a:t>https://apps.leg.co.gov/osa/lg</a:t>
            </a:r>
            <a:endParaRPr sz="2200">
              <a:solidFill>
                <a:srgbClr val="595959"/>
              </a:solidFill>
              <a:latin typeface="Arial"/>
              <a:ea typeface="Arial"/>
              <a:cs typeface="Arial"/>
              <a:sym typeface="Arial"/>
            </a:endParaRPr>
          </a:p>
          <a:p>
            <a:pPr marL="457200" lvl="0" indent="0" algn="l" rtl="0">
              <a:lnSpc>
                <a:spcPct val="90000"/>
              </a:lnSpc>
              <a:spcBef>
                <a:spcPts val="0"/>
              </a:spcBef>
              <a:spcAft>
                <a:spcPts val="0"/>
              </a:spcAft>
              <a:buSzPts val="2824"/>
              <a:buNone/>
            </a:pPr>
            <a:endParaRPr sz="2200">
              <a:solidFill>
                <a:srgbClr val="595959"/>
              </a:solidFill>
              <a:latin typeface="Arial"/>
              <a:ea typeface="Arial"/>
              <a:cs typeface="Arial"/>
              <a:sym typeface="Arial"/>
            </a:endParaRPr>
          </a:p>
          <a:p>
            <a:pPr marL="457200" lvl="0" indent="-368330" algn="l" rtl="0">
              <a:lnSpc>
                <a:spcPct val="90000"/>
              </a:lnSpc>
              <a:spcBef>
                <a:spcPts val="0"/>
              </a:spcBef>
              <a:spcAft>
                <a:spcPts val="0"/>
              </a:spcAft>
              <a:buClr>
                <a:srgbClr val="595959"/>
              </a:buClr>
              <a:buSzPts val="2200"/>
              <a:buChar char="•"/>
            </a:pPr>
            <a:r>
              <a:rPr lang="en-US" sz="2200">
                <a:solidFill>
                  <a:srgbClr val="595959"/>
                </a:solidFill>
                <a:latin typeface="Arial"/>
                <a:ea typeface="Arial"/>
                <a:cs typeface="Arial"/>
                <a:sym typeface="Arial"/>
              </a:rPr>
              <a:t>CDE honors extensions granted by OSA; send CDE a copy of the approved extension request: </a:t>
            </a:r>
            <a:r>
              <a:rPr lang="en-US" sz="2200" u="sng">
                <a:solidFill>
                  <a:schemeClr val="hlink"/>
                </a:solidFill>
                <a:latin typeface="Arial"/>
                <a:ea typeface="Arial"/>
                <a:cs typeface="Arial"/>
                <a:sym typeface="Arial"/>
                <a:hlinkClick r:id="rId4"/>
              </a:rPr>
              <a:t>schoolfinance@cde.state.co.us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2efecaca1b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3600">
                <a:latin typeface="Rockwell"/>
                <a:ea typeface="Rockwell"/>
                <a:cs typeface="Rockwell"/>
                <a:sym typeface="Rockwell"/>
              </a:rPr>
              <a:t>Auditors Integrity Report</a:t>
            </a: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3600">
              <a:latin typeface="Rockwell"/>
              <a:ea typeface="Rockwell"/>
              <a:cs typeface="Rockwell"/>
              <a:sym typeface="Rockwell"/>
            </a:endParaRPr>
          </a:p>
          <a:p>
            <a:pPr marL="0" lvl="0" indent="0" algn="ctr" rtl="0">
              <a:lnSpc>
                <a:spcPct val="90000"/>
              </a:lnSpc>
              <a:spcBef>
                <a:spcPts val="0"/>
              </a:spcBef>
              <a:spcAft>
                <a:spcPts val="0"/>
              </a:spcAft>
              <a:buSzPts val="4000"/>
              <a:buNone/>
            </a:pPr>
            <a:endParaRPr sz="5500">
              <a:latin typeface="Rockwell"/>
              <a:ea typeface="Rockwell"/>
              <a:cs typeface="Rockwell"/>
              <a:sym typeface="Rockwell"/>
            </a:endParaRPr>
          </a:p>
        </p:txBody>
      </p:sp>
      <p:sp>
        <p:nvSpPr>
          <p:cNvPr id="141" name="Google Shape;141;g22efecaca1b_0_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6</a:t>
            </a:fld>
            <a:endParaRPr>
              <a:solidFill>
                <a:schemeClr val="l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300ab66a3d1_0_2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About PSFU</a:t>
            </a:r>
            <a:endParaRPr>
              <a:latin typeface="Rockwell"/>
              <a:ea typeface="Rockwell"/>
              <a:cs typeface="Rockwell"/>
              <a:sym typeface="Rockwell"/>
            </a:endParaRPr>
          </a:p>
        </p:txBody>
      </p:sp>
      <p:sp>
        <p:nvSpPr>
          <p:cNvPr id="631" name="Google Shape;631;g300ab66a3d1_0_21"/>
          <p:cNvSpPr txBox="1">
            <a:spLocks noGrp="1"/>
          </p:cNvSpPr>
          <p:nvPr>
            <p:ph type="body" idx="1"/>
          </p:nvPr>
        </p:nvSpPr>
        <p:spPr>
          <a:xfrm>
            <a:off x="628650" y="1463050"/>
            <a:ext cx="7886700" cy="3597600"/>
          </a:xfrm>
          <a:prstGeom prst="rect">
            <a:avLst/>
          </a:prstGeom>
          <a:noFill/>
          <a:ln>
            <a:noFill/>
          </a:ln>
        </p:spPr>
        <p:txBody>
          <a:bodyPr spcFirstLastPara="1" wrap="square" lIns="0" tIns="0" rIns="0" bIns="45700" anchor="t" anchorCtr="0">
            <a:normAutofit fontScale="70000" lnSpcReduction="10000"/>
          </a:bodyPr>
          <a:lstStyle/>
          <a:p>
            <a:pPr marL="0" lvl="0" indent="0" algn="l" rtl="0">
              <a:lnSpc>
                <a:spcPct val="115000"/>
              </a:lnSpc>
              <a:spcBef>
                <a:spcPts val="0"/>
              </a:spcBef>
              <a:spcAft>
                <a:spcPts val="0"/>
              </a:spcAft>
              <a:buClr>
                <a:schemeClr val="dk1"/>
              </a:buClr>
              <a:buSzPct val="130742"/>
              <a:buFont typeface="Arial"/>
              <a:buNone/>
            </a:pPr>
            <a:r>
              <a:rPr lang="en-US" sz="2937" b="1">
                <a:solidFill>
                  <a:srgbClr val="595959"/>
                </a:solidFill>
                <a:highlight>
                  <a:schemeClr val="lt1"/>
                </a:highlight>
              </a:rPr>
              <a:t>Sheldon Rosenkrance </a:t>
            </a:r>
            <a:r>
              <a:rPr lang="en-US" sz="2937">
                <a:solidFill>
                  <a:srgbClr val="595959"/>
                </a:solidFill>
                <a:highlight>
                  <a:schemeClr val="lt1"/>
                </a:highlight>
              </a:rPr>
              <a:t>- Chief District Operations Officer</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130742"/>
              <a:buFont typeface="Arial"/>
              <a:buNone/>
            </a:pPr>
            <a:r>
              <a:rPr lang="en-US" sz="2937" b="1">
                <a:solidFill>
                  <a:srgbClr val="595959"/>
                </a:solidFill>
                <a:highlight>
                  <a:schemeClr val="lt1"/>
                </a:highlight>
              </a:rPr>
              <a:t>Jennifer Okes</a:t>
            </a:r>
            <a:r>
              <a:rPr lang="en-US" sz="2937">
                <a:solidFill>
                  <a:srgbClr val="595959"/>
                </a:solidFill>
                <a:highlight>
                  <a:schemeClr val="lt1"/>
                </a:highlight>
              </a:rPr>
              <a:t> -  Special Advisor District Operations</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130742"/>
              <a:buFont typeface="Arial"/>
              <a:buNone/>
            </a:pPr>
            <a:r>
              <a:rPr lang="en-US" sz="2937" b="1">
                <a:solidFill>
                  <a:srgbClr val="595959"/>
                </a:solidFill>
                <a:highlight>
                  <a:schemeClr val="lt1"/>
                </a:highlight>
              </a:rPr>
              <a:t>Corey Evans</a:t>
            </a:r>
            <a:r>
              <a:rPr lang="en-US" sz="2937">
                <a:solidFill>
                  <a:srgbClr val="595959"/>
                </a:solidFill>
                <a:highlight>
                  <a:schemeClr val="lt1"/>
                </a:highlight>
              </a:rPr>
              <a:t> - School Finance Executive Director</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37442"/>
              <a:buFont typeface="Arial"/>
              <a:buNone/>
            </a:pPr>
            <a:r>
              <a:rPr lang="en-US" sz="2937" b="1">
                <a:solidFill>
                  <a:srgbClr val="595959"/>
                </a:solidFill>
                <a:highlight>
                  <a:schemeClr val="lt1"/>
                </a:highlight>
              </a:rPr>
              <a:t>Tim Kahle</a:t>
            </a:r>
            <a:r>
              <a:rPr lang="en-US" sz="2937">
                <a:solidFill>
                  <a:srgbClr val="595959"/>
                </a:solidFill>
                <a:highlight>
                  <a:schemeClr val="lt1"/>
                </a:highlight>
              </a:rPr>
              <a:t> - School Finance Program Director</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37442"/>
              <a:buFont typeface="Arial"/>
              <a:buNone/>
            </a:pPr>
            <a:r>
              <a:rPr lang="en-US" sz="2937" b="1">
                <a:solidFill>
                  <a:srgbClr val="595959"/>
                </a:solidFill>
                <a:highlight>
                  <a:schemeClr val="lt1"/>
                </a:highlight>
              </a:rPr>
              <a:t>Yolanda Lucero</a:t>
            </a:r>
            <a:r>
              <a:rPr lang="en-US" sz="2937">
                <a:solidFill>
                  <a:srgbClr val="595959"/>
                </a:solidFill>
                <a:highlight>
                  <a:schemeClr val="lt1"/>
                </a:highlight>
              </a:rPr>
              <a:t> - Fiscal Data Coordinator</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37441"/>
              <a:buFont typeface="Arial"/>
              <a:buNone/>
            </a:pPr>
            <a:r>
              <a:rPr lang="en-US" sz="2937" b="1">
                <a:solidFill>
                  <a:srgbClr val="595959"/>
                </a:solidFill>
                <a:highlight>
                  <a:schemeClr val="lt1"/>
                </a:highlight>
              </a:rPr>
              <a:t>Kelly Wiedemer </a:t>
            </a:r>
            <a:r>
              <a:rPr lang="en-US" sz="2937">
                <a:solidFill>
                  <a:srgbClr val="595959"/>
                </a:solidFill>
                <a:highlight>
                  <a:schemeClr val="lt1"/>
                </a:highlight>
              </a:rPr>
              <a:t>- Fiscal Data Analyst</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37441"/>
              <a:buFont typeface="Arial"/>
              <a:buNone/>
            </a:pPr>
            <a:r>
              <a:rPr lang="en-US" sz="2937" b="1">
                <a:solidFill>
                  <a:srgbClr val="595959"/>
                </a:solidFill>
                <a:highlight>
                  <a:schemeClr val="lt1"/>
                </a:highlight>
              </a:rPr>
              <a:t>Kim Reeves</a:t>
            </a:r>
            <a:r>
              <a:rPr lang="en-US" sz="2937">
                <a:solidFill>
                  <a:srgbClr val="595959"/>
                </a:solidFill>
                <a:highlight>
                  <a:schemeClr val="lt1"/>
                </a:highlight>
              </a:rPr>
              <a:t> - Government Finance Analyst</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37442"/>
              <a:buFont typeface="Arial"/>
              <a:buNone/>
            </a:pPr>
            <a:r>
              <a:rPr lang="en-US" sz="2937" b="1">
                <a:solidFill>
                  <a:srgbClr val="595959"/>
                </a:solidFill>
                <a:highlight>
                  <a:schemeClr val="lt1"/>
                </a:highlight>
              </a:rPr>
              <a:t>Tabitha Tyree </a:t>
            </a:r>
            <a:r>
              <a:rPr lang="en-US" sz="2937">
                <a:solidFill>
                  <a:srgbClr val="595959"/>
                </a:solidFill>
                <a:highlight>
                  <a:schemeClr val="lt1"/>
                </a:highlight>
              </a:rPr>
              <a:t>- School Finance Senior Analyst</a:t>
            </a:r>
            <a:endParaRPr sz="2937">
              <a:solidFill>
                <a:srgbClr val="595959"/>
              </a:solidFill>
              <a:highlight>
                <a:schemeClr val="lt1"/>
              </a:highlight>
            </a:endParaRPr>
          </a:p>
          <a:p>
            <a:pPr marL="0" lvl="0" indent="0" algn="l" rtl="0">
              <a:lnSpc>
                <a:spcPct val="115000"/>
              </a:lnSpc>
              <a:spcBef>
                <a:spcPts val="0"/>
              </a:spcBef>
              <a:spcAft>
                <a:spcPts val="0"/>
              </a:spcAft>
              <a:buClr>
                <a:schemeClr val="dk1"/>
              </a:buClr>
              <a:buSzPct val="130742"/>
              <a:buFont typeface="Arial"/>
              <a:buNone/>
            </a:pPr>
            <a:r>
              <a:rPr lang="en-US" sz="2937" b="1">
                <a:solidFill>
                  <a:srgbClr val="595959"/>
                </a:solidFill>
                <a:highlight>
                  <a:schemeClr val="lt1"/>
                </a:highlight>
              </a:rPr>
              <a:t>Katherine Proctor </a:t>
            </a:r>
            <a:r>
              <a:rPr lang="en-US" sz="2937">
                <a:solidFill>
                  <a:srgbClr val="595959"/>
                </a:solidFill>
                <a:highlight>
                  <a:schemeClr val="lt1"/>
                </a:highlight>
              </a:rPr>
              <a:t>- School Finance Program Manager</a:t>
            </a:r>
            <a:endParaRPr sz="2937">
              <a:solidFill>
                <a:srgbClr val="595959"/>
              </a:solidFill>
              <a:highlight>
                <a:schemeClr val="lt1"/>
              </a:highlight>
            </a:endParaRPr>
          </a:p>
          <a:p>
            <a:pPr marL="0" lvl="0" indent="0" algn="l" rtl="0">
              <a:lnSpc>
                <a:spcPct val="115000"/>
              </a:lnSpc>
              <a:spcBef>
                <a:spcPts val="0"/>
              </a:spcBef>
              <a:spcAft>
                <a:spcPts val="0"/>
              </a:spcAft>
              <a:buSzPct val="130742"/>
              <a:buNone/>
            </a:pPr>
            <a:r>
              <a:rPr lang="en-US" sz="2937" b="1">
                <a:solidFill>
                  <a:srgbClr val="595959"/>
                </a:solidFill>
                <a:highlight>
                  <a:schemeClr val="lt1"/>
                </a:highlight>
              </a:rPr>
              <a:t>Glenn Gustafson, CPA</a:t>
            </a:r>
            <a:r>
              <a:rPr lang="en-US" sz="2937">
                <a:solidFill>
                  <a:srgbClr val="595959"/>
                </a:solidFill>
                <a:highlight>
                  <a:schemeClr val="lt1"/>
                </a:highlight>
              </a:rPr>
              <a:t> - Part-Time School Finance Program Manager</a:t>
            </a:r>
            <a:endParaRPr/>
          </a:p>
        </p:txBody>
      </p:sp>
      <p:sp>
        <p:nvSpPr>
          <p:cNvPr id="633" name="Google Shape;633;g300ab66a3d1_0_21"/>
          <p:cNvSpPr/>
          <p:nvPr/>
        </p:nvSpPr>
        <p:spPr>
          <a:xfrm>
            <a:off x="810300" y="4597075"/>
            <a:ext cx="6904200" cy="1775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C3A3B"/>
                </a:solidFill>
                <a:latin typeface="Calibri"/>
                <a:ea typeface="Calibri"/>
                <a:cs typeface="Calibri"/>
                <a:sym typeface="Calibri"/>
              </a:rPr>
              <a:t>Ack! Who do I contact about what?!</a:t>
            </a:r>
            <a:endParaRPr sz="2400" b="1" i="0" u="none" strike="noStrike" cap="none">
              <a:solidFill>
                <a:srgbClr val="EC3A3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Visit the </a:t>
            </a:r>
            <a:r>
              <a:rPr lang="en-US" sz="2400" b="0" i="0" u="sng" strike="noStrike" cap="none">
                <a:solidFill>
                  <a:schemeClr val="hlink"/>
                </a:solidFill>
                <a:latin typeface="Calibri"/>
                <a:ea typeface="Calibri"/>
                <a:cs typeface="Calibri"/>
                <a:sym typeface="Calibri"/>
                <a:hlinkClick r:id="rId3"/>
              </a:rPr>
              <a:t>PSFU Contacts page</a:t>
            </a:r>
            <a:r>
              <a:rPr lang="en-US" sz="2400" b="0" i="0" u="none" strike="noStrike" cap="none">
                <a:solidFill>
                  <a:srgbClr val="000000"/>
                </a:solidFill>
                <a:latin typeface="Calibri"/>
                <a:ea typeface="Calibri"/>
                <a:cs typeface="Calibri"/>
                <a:sym typeface="Calibri"/>
              </a:rPr>
              <a:t> and see “Contact for questions about….”</a:t>
            </a:r>
            <a:endParaRPr sz="2400" b="0" i="0" u="none" strike="noStrike" cap="none">
              <a:solidFill>
                <a:srgbClr val="000000"/>
              </a:solidFill>
              <a:latin typeface="Calibri"/>
              <a:ea typeface="Calibri"/>
              <a:cs typeface="Calibri"/>
              <a:sym typeface="Calibri"/>
            </a:endParaRPr>
          </a:p>
        </p:txBody>
      </p:sp>
      <p:sp>
        <p:nvSpPr>
          <p:cNvPr id="632" name="Google Shape;632;g300ab66a3d1_0_2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151b61e5fe9_0_0"/>
          <p:cNvSpPr txBox="1">
            <a:spLocks noGrp="1"/>
          </p:cNvSpPr>
          <p:nvPr>
            <p:ph type="ctrTitle"/>
          </p:nvPr>
        </p:nvSpPr>
        <p:spPr>
          <a:xfrm>
            <a:off x="656350" y="1363180"/>
            <a:ext cx="7801800" cy="3570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59235"/>
              <a:buNone/>
            </a:pPr>
            <a:endParaRPr sz="2511" b="1"/>
          </a:p>
          <a:p>
            <a:pPr marL="0" lvl="0" indent="0" algn="l" rtl="0">
              <a:lnSpc>
                <a:spcPct val="100000"/>
              </a:lnSpc>
              <a:spcBef>
                <a:spcPts val="0"/>
              </a:spcBef>
              <a:spcAft>
                <a:spcPts val="0"/>
              </a:spcAft>
              <a:buSzPct val="159235"/>
              <a:buNone/>
            </a:pPr>
            <a:endParaRPr sz="2511" b="1"/>
          </a:p>
          <a:p>
            <a:pPr marL="0" lvl="0" indent="0" algn="ctr" rtl="0">
              <a:lnSpc>
                <a:spcPct val="100000"/>
              </a:lnSpc>
              <a:spcBef>
                <a:spcPts val="0"/>
              </a:spcBef>
              <a:spcAft>
                <a:spcPts val="0"/>
              </a:spcAft>
              <a:buSzPct val="159235"/>
              <a:buNone/>
            </a:pPr>
            <a:endParaRPr sz="2511" b="1"/>
          </a:p>
          <a:p>
            <a:pPr marL="0" lvl="0" indent="0" algn="ctr" rtl="0">
              <a:lnSpc>
                <a:spcPct val="100000"/>
              </a:lnSpc>
              <a:spcBef>
                <a:spcPts val="0"/>
              </a:spcBef>
              <a:spcAft>
                <a:spcPts val="0"/>
              </a:spcAft>
              <a:buSzPct val="159235"/>
              <a:buNone/>
            </a:pPr>
            <a:endParaRPr sz="2511" b="1"/>
          </a:p>
          <a:p>
            <a:pPr marL="0" lvl="0" indent="0" algn="ctr" rtl="0">
              <a:lnSpc>
                <a:spcPct val="100000"/>
              </a:lnSpc>
              <a:spcBef>
                <a:spcPts val="0"/>
              </a:spcBef>
              <a:spcAft>
                <a:spcPts val="0"/>
              </a:spcAft>
              <a:buSzPct val="159235"/>
              <a:buNone/>
            </a:pPr>
            <a:r>
              <a:rPr lang="en-US" sz="2511" b="1"/>
              <a:t>Any Questions?</a:t>
            </a:r>
            <a:endParaRPr sz="2511" b="1"/>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111111"/>
              <a:buNone/>
            </a:pPr>
            <a:endParaRPr sz="3600">
              <a:latin typeface="Rockwell"/>
              <a:ea typeface="Rockwell"/>
              <a:cs typeface="Rockwell"/>
              <a:sym typeface="Rockwell"/>
            </a:endParaRPr>
          </a:p>
          <a:p>
            <a:pPr marL="0" lvl="0" indent="0" algn="ctr" rtl="0">
              <a:lnSpc>
                <a:spcPct val="90000"/>
              </a:lnSpc>
              <a:spcBef>
                <a:spcPts val="0"/>
              </a:spcBef>
              <a:spcAft>
                <a:spcPts val="0"/>
              </a:spcAft>
              <a:buSzPct val="72727"/>
              <a:buNone/>
            </a:pPr>
            <a:endParaRPr sz="5500">
              <a:latin typeface="Rockwell"/>
              <a:ea typeface="Rockwell"/>
              <a:cs typeface="Rockwell"/>
              <a:sym typeface="Rockwell"/>
            </a:endParaRPr>
          </a:p>
        </p:txBody>
      </p:sp>
      <p:sp>
        <p:nvSpPr>
          <p:cNvPr id="640" name="Google Shape;640;g151b61e5fe9_0_0"/>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61</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2efecaca1b_0_12"/>
          <p:cNvSpPr txBox="1">
            <a:spLocks noGrp="1"/>
          </p:cNvSpPr>
          <p:nvPr>
            <p:ph type="title"/>
          </p:nvPr>
        </p:nvSpPr>
        <p:spPr>
          <a:xfrm>
            <a:off x="382152" y="193525"/>
            <a:ext cx="81927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457200" lvl="0" indent="-369710" algn="l" rtl="0">
              <a:lnSpc>
                <a:spcPct val="90000"/>
              </a:lnSpc>
              <a:spcBef>
                <a:spcPts val="0"/>
              </a:spcBef>
              <a:spcAft>
                <a:spcPts val="0"/>
              </a:spcAft>
              <a:buSzPts val="2222"/>
              <a:buFont typeface="Rockwell"/>
              <a:buChar char="-"/>
            </a:pPr>
            <a:r>
              <a:rPr lang="en-US" sz="2222">
                <a:latin typeface="Rockwell"/>
                <a:ea typeface="Rockwell"/>
                <a:cs typeface="Rockwell"/>
                <a:sym typeface="Rockwell"/>
              </a:rPr>
              <a:t>Required in the Final Audit</a:t>
            </a:r>
            <a:endParaRPr sz="2222">
              <a:latin typeface="Rockwell"/>
              <a:ea typeface="Rockwell"/>
              <a:cs typeface="Rockwell"/>
              <a:sym typeface="Rockwell"/>
            </a:endParaRPr>
          </a:p>
        </p:txBody>
      </p:sp>
      <p:sp>
        <p:nvSpPr>
          <p:cNvPr id="148" name="Google Shape;148;g22efecaca1b_0_1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7</a:t>
            </a:fld>
            <a:endParaRPr>
              <a:solidFill>
                <a:srgbClr val="7F7F7F"/>
              </a:solidFill>
            </a:endParaRPr>
          </a:p>
        </p:txBody>
      </p:sp>
      <p:sp>
        <p:nvSpPr>
          <p:cNvPr id="149" name="Google Shape;149;g22efecaca1b_0_12"/>
          <p:cNvSpPr txBox="1">
            <a:spLocks noGrp="1"/>
          </p:cNvSpPr>
          <p:nvPr>
            <p:ph type="body" idx="1"/>
          </p:nvPr>
        </p:nvSpPr>
        <p:spPr>
          <a:xfrm>
            <a:off x="573775" y="1368075"/>
            <a:ext cx="7941600" cy="50589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SzPts val="2400"/>
              <a:buNone/>
            </a:pPr>
            <a:r>
              <a:rPr lang="en-US" sz="2200">
                <a:solidFill>
                  <a:schemeClr val="dk2"/>
                </a:solidFill>
                <a:latin typeface="Arial"/>
                <a:ea typeface="Arial"/>
                <a:cs typeface="Arial"/>
                <a:sym typeface="Arial"/>
              </a:rPr>
              <a:t>The Final Auditors Integrity Report must match the audited financial statements for each fund and in total (all funds combined).</a:t>
            </a:r>
            <a:endParaRPr sz="2200">
              <a:solidFill>
                <a:schemeClr val="dk2"/>
              </a:solidFill>
              <a:latin typeface="Arial"/>
              <a:ea typeface="Arial"/>
              <a:cs typeface="Arial"/>
              <a:sym typeface="Arial"/>
            </a:endParaRPr>
          </a:p>
          <a:p>
            <a:pPr marL="0" lvl="0" indent="0" algn="l" rtl="0">
              <a:lnSpc>
                <a:spcPct val="100000"/>
              </a:lnSpc>
              <a:spcBef>
                <a:spcPts val="0"/>
              </a:spcBef>
              <a:spcAft>
                <a:spcPts val="0"/>
              </a:spcAft>
              <a:buSzPts val="2400"/>
              <a:buNone/>
            </a:pPr>
            <a:endParaRPr sz="22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200" b="1">
                <a:solidFill>
                  <a:srgbClr val="980000"/>
                </a:solidFill>
                <a:latin typeface="Arial"/>
                <a:ea typeface="Arial"/>
                <a:cs typeface="Arial"/>
                <a:sym typeface="Arial"/>
              </a:rPr>
              <a:t>It must be marked ‘Final’ and bound in the audit* </a:t>
            </a:r>
            <a:endParaRPr sz="2200" b="1">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2200">
              <a:solidFill>
                <a:schemeClr val="dk2"/>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200">
                <a:solidFill>
                  <a:schemeClr val="dk2"/>
                </a:solidFill>
                <a:latin typeface="Arial"/>
                <a:ea typeface="Arial"/>
                <a:cs typeface="Arial"/>
                <a:sym typeface="Arial"/>
              </a:rPr>
              <a:t>(</a:t>
            </a:r>
            <a:r>
              <a:rPr lang="en-US" sz="2200" u="sng">
                <a:solidFill>
                  <a:schemeClr val="hlink"/>
                </a:solidFill>
                <a:latin typeface="Arial"/>
                <a:ea typeface="Arial"/>
                <a:cs typeface="Arial"/>
                <a:sym typeface="Arial"/>
                <a:hlinkClick r:id="rId3"/>
              </a:rPr>
              <a:t>FPP Handbook</a:t>
            </a:r>
            <a:r>
              <a:rPr lang="en-US" sz="2200">
                <a:solidFill>
                  <a:schemeClr val="dk2"/>
                </a:solidFill>
                <a:latin typeface="Arial"/>
                <a:ea typeface="Arial"/>
                <a:cs typeface="Arial"/>
                <a:sym typeface="Arial"/>
              </a:rPr>
              <a:t>, p. 68).</a:t>
            </a:r>
            <a:endParaRPr sz="2200">
              <a:solidFill>
                <a:schemeClr val="dk2"/>
              </a:solidFill>
              <a:latin typeface="Arial"/>
              <a:ea typeface="Arial"/>
              <a:cs typeface="Arial"/>
              <a:sym typeface="Arial"/>
            </a:endParaRPr>
          </a:p>
          <a:p>
            <a:pPr marL="0" lvl="0" indent="0" algn="l" rtl="0">
              <a:lnSpc>
                <a:spcPct val="100000"/>
              </a:lnSpc>
              <a:spcBef>
                <a:spcPts val="0"/>
              </a:spcBef>
              <a:spcAft>
                <a:spcPts val="0"/>
              </a:spcAft>
              <a:buSzPts val="7385"/>
              <a:buNone/>
            </a:pPr>
            <a:endParaRPr sz="2200">
              <a:solidFill>
                <a:srgbClr val="980000"/>
              </a:solidFill>
              <a:latin typeface="Arial"/>
              <a:ea typeface="Arial"/>
              <a:cs typeface="Arial"/>
              <a:sym typeface="Arial"/>
            </a:endParaRPr>
          </a:p>
          <a:p>
            <a:pPr marL="0" lvl="0" indent="0" algn="l" rtl="0">
              <a:lnSpc>
                <a:spcPct val="100000"/>
              </a:lnSpc>
              <a:spcBef>
                <a:spcPts val="0"/>
              </a:spcBef>
              <a:spcAft>
                <a:spcPts val="0"/>
              </a:spcAft>
              <a:buSzPts val="7385"/>
              <a:buNone/>
            </a:pPr>
            <a:r>
              <a:rPr lang="en-US" sz="2200">
                <a:solidFill>
                  <a:srgbClr val="980000"/>
                </a:solidFill>
                <a:latin typeface="Arial"/>
                <a:ea typeface="Arial"/>
                <a:cs typeface="Arial"/>
                <a:sym typeface="Arial"/>
              </a:rPr>
              <a:t> </a:t>
            </a:r>
            <a:r>
              <a:rPr lang="en-US" sz="2200" u="sng">
                <a:solidFill>
                  <a:schemeClr val="hlink"/>
                </a:solidFill>
                <a:latin typeface="Arial"/>
                <a:ea typeface="Arial"/>
                <a:cs typeface="Arial"/>
                <a:sym typeface="Arial"/>
                <a:hlinkClick r:id="rId4"/>
              </a:rPr>
              <a:t>Financial Audit Law and Submission</a:t>
            </a:r>
            <a:r>
              <a:rPr lang="en-US" sz="2200">
                <a:solidFill>
                  <a:srgbClr val="980000"/>
                </a:solidFill>
                <a:latin typeface="Arial"/>
                <a:ea typeface="Arial"/>
                <a:cs typeface="Arial"/>
                <a:sym typeface="Arial"/>
              </a:rPr>
              <a:t>: </a:t>
            </a:r>
            <a:endParaRPr sz="2200">
              <a:solidFill>
                <a:srgbClr val="980000"/>
              </a:solidFill>
              <a:latin typeface="Arial"/>
              <a:ea typeface="Arial"/>
              <a:cs typeface="Arial"/>
              <a:sym typeface="Arial"/>
            </a:endParaRPr>
          </a:p>
          <a:p>
            <a:pPr marL="0" lvl="0" indent="0" algn="l" rtl="0">
              <a:lnSpc>
                <a:spcPct val="10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endParaRPr sz="2200">
              <a:solidFill>
                <a:srgbClr val="595959"/>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2200">
                <a:solidFill>
                  <a:srgbClr val="595959"/>
                </a:solidFill>
                <a:latin typeface="Arial"/>
                <a:ea typeface="Arial"/>
                <a:cs typeface="Arial"/>
                <a:sym typeface="Arial"/>
              </a:rPr>
              <a:t>Report will be labeled as ‘Final’ at the bottom when data is submitted to CDE.</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86b1aaa65d_0_313"/>
          <p:cNvSpPr txBox="1">
            <a:spLocks noGrp="1"/>
          </p:cNvSpPr>
          <p:nvPr>
            <p:ph type="title"/>
          </p:nvPr>
        </p:nvSpPr>
        <p:spPr>
          <a:xfrm>
            <a:off x="382150" y="193525"/>
            <a:ext cx="8478300" cy="948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457200" lvl="0" indent="-355649" algn="l" rtl="0">
              <a:lnSpc>
                <a:spcPct val="90000"/>
              </a:lnSpc>
              <a:spcBef>
                <a:spcPts val="0"/>
              </a:spcBef>
              <a:spcAft>
                <a:spcPts val="0"/>
              </a:spcAft>
              <a:buSzPct val="100000"/>
              <a:buFont typeface="Rockwell"/>
              <a:buChar char="-"/>
            </a:pPr>
            <a:r>
              <a:rPr lang="en-US" sz="2222">
                <a:latin typeface="Rockwell"/>
                <a:ea typeface="Rockwell"/>
                <a:cs typeface="Rockwell"/>
                <a:sym typeface="Rockwell"/>
              </a:rPr>
              <a:t>Statement of Revenues, Expenditures &amp; Changes in Fund Balance</a:t>
            </a:r>
            <a:endParaRPr sz="2222">
              <a:latin typeface="Rockwell"/>
              <a:ea typeface="Rockwell"/>
              <a:cs typeface="Rockwell"/>
              <a:sym typeface="Rockwell"/>
            </a:endParaRPr>
          </a:p>
        </p:txBody>
      </p:sp>
      <p:sp>
        <p:nvSpPr>
          <p:cNvPr id="156" name="Google Shape;156;g286b1aaa65d_0_31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8</a:t>
            </a:fld>
            <a:endParaRPr>
              <a:solidFill>
                <a:srgbClr val="7F7F7F"/>
              </a:solidFill>
            </a:endParaRPr>
          </a:p>
        </p:txBody>
      </p:sp>
      <p:sp>
        <p:nvSpPr>
          <p:cNvPr id="157" name="Google Shape;157;g286b1aaa65d_0_313"/>
          <p:cNvSpPr txBox="1">
            <a:spLocks noGrp="1"/>
          </p:cNvSpPr>
          <p:nvPr>
            <p:ph type="body" idx="1"/>
          </p:nvPr>
        </p:nvSpPr>
        <p:spPr>
          <a:xfrm>
            <a:off x="628650" y="1368075"/>
            <a:ext cx="7886700" cy="5130600"/>
          </a:xfrm>
          <a:prstGeom prst="rect">
            <a:avLst/>
          </a:prstGeom>
          <a:noFill/>
          <a:ln>
            <a:noFill/>
          </a:ln>
        </p:spPr>
        <p:txBody>
          <a:bodyPr spcFirstLastPara="1" wrap="square" lIns="0" tIns="0" rIns="0" bIns="45700" anchor="t" anchorCtr="0">
            <a:normAutofit fontScale="55000" lnSpcReduction="20000"/>
          </a:bodyPr>
          <a:lstStyle/>
          <a:p>
            <a:pPr marL="0" lvl="0" indent="0" algn="l" rtl="0">
              <a:lnSpc>
                <a:spcPct val="100000"/>
              </a:lnSpc>
              <a:spcBef>
                <a:spcPts val="0"/>
              </a:spcBef>
              <a:spcAft>
                <a:spcPts val="0"/>
              </a:spcAft>
              <a:buSzPct val="68570"/>
              <a:buNone/>
            </a:pPr>
            <a:r>
              <a:rPr lang="en-US" sz="3500">
                <a:solidFill>
                  <a:srgbClr val="595959"/>
                </a:solidFill>
                <a:latin typeface="Arial"/>
                <a:ea typeface="Arial"/>
                <a:cs typeface="Arial"/>
                <a:sym typeface="Arial"/>
              </a:rPr>
              <a:t>Each line on the report represents a specific fund (or group of similar funds)</a:t>
            </a: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r>
              <a:rPr lang="en-US" sz="3500">
                <a:solidFill>
                  <a:srgbClr val="595959"/>
                </a:solidFill>
                <a:latin typeface="Arial"/>
                <a:ea typeface="Arial"/>
                <a:cs typeface="Arial"/>
                <a:sym typeface="Arial"/>
              </a:rPr>
              <a:t>For every fund the report lists the following in columns from left to right:</a:t>
            </a:r>
            <a:endParaRPr sz="3500">
              <a:solidFill>
                <a:srgbClr val="595959"/>
              </a:solidFill>
              <a:latin typeface="Arial"/>
              <a:ea typeface="Arial"/>
              <a:cs typeface="Arial"/>
              <a:sym typeface="Arial"/>
            </a:endParaRPr>
          </a:p>
          <a:p>
            <a:pPr marL="457200" lvl="0" indent="0" algn="l" rtl="0">
              <a:lnSpc>
                <a:spcPct val="100000"/>
              </a:lnSpc>
              <a:spcBef>
                <a:spcPts val="0"/>
              </a:spcBef>
              <a:spcAft>
                <a:spcPts val="0"/>
              </a:spcAft>
              <a:buSzPct val="68570"/>
              <a:buNone/>
            </a:pPr>
            <a:endParaRPr sz="3500">
              <a:solidFill>
                <a:srgbClr val="595959"/>
              </a:solidFill>
              <a:latin typeface="Arial"/>
              <a:ea typeface="Arial"/>
              <a:cs typeface="Arial"/>
              <a:sym typeface="Arial"/>
            </a:endParaRPr>
          </a:p>
          <a:p>
            <a:pPr marL="914400" lvl="0" indent="-350868" algn="l" rtl="0">
              <a:lnSpc>
                <a:spcPct val="100000"/>
              </a:lnSpc>
              <a:spcBef>
                <a:spcPts val="0"/>
              </a:spcBef>
              <a:spcAft>
                <a:spcPts val="0"/>
              </a:spcAft>
              <a:buClr>
                <a:srgbClr val="595959"/>
              </a:buClr>
              <a:buSzPct val="100000"/>
              <a:buFont typeface="Arial"/>
              <a:buChar char="•"/>
            </a:pPr>
            <a:r>
              <a:rPr lang="en-US" sz="3500">
                <a:solidFill>
                  <a:srgbClr val="595959"/>
                </a:solidFill>
                <a:latin typeface="Arial"/>
                <a:ea typeface="Arial"/>
                <a:cs typeface="Arial"/>
                <a:sym typeface="Arial"/>
              </a:rPr>
              <a:t>Beginning Fund Balance (last year’s reported Ending Fund Balance)</a:t>
            </a:r>
            <a:endParaRPr sz="3500">
              <a:solidFill>
                <a:srgbClr val="595959"/>
              </a:solidFill>
              <a:latin typeface="Arial"/>
              <a:ea typeface="Arial"/>
              <a:cs typeface="Arial"/>
              <a:sym typeface="Arial"/>
            </a:endParaRPr>
          </a:p>
          <a:p>
            <a:pPr marL="914400" lvl="0" indent="-350868" algn="l" rtl="0">
              <a:lnSpc>
                <a:spcPct val="100000"/>
              </a:lnSpc>
              <a:spcBef>
                <a:spcPts val="0"/>
              </a:spcBef>
              <a:spcAft>
                <a:spcPts val="0"/>
              </a:spcAft>
              <a:buClr>
                <a:srgbClr val="595959"/>
              </a:buClr>
              <a:buSzPct val="100000"/>
              <a:buFont typeface="Arial"/>
              <a:buChar char="•"/>
            </a:pPr>
            <a:r>
              <a:rPr lang="en-US" sz="3500">
                <a:solidFill>
                  <a:srgbClr val="595959"/>
                </a:solidFill>
                <a:latin typeface="Arial"/>
                <a:ea typeface="Arial"/>
                <a:cs typeface="Arial"/>
                <a:sym typeface="Arial"/>
              </a:rPr>
              <a:t>Revenues*</a:t>
            </a:r>
            <a:endParaRPr sz="3500">
              <a:solidFill>
                <a:srgbClr val="595959"/>
              </a:solidFill>
              <a:latin typeface="Arial"/>
              <a:ea typeface="Arial"/>
              <a:cs typeface="Arial"/>
              <a:sym typeface="Arial"/>
            </a:endParaRPr>
          </a:p>
          <a:p>
            <a:pPr marL="914400" lvl="0" indent="-350868" algn="l" rtl="0">
              <a:lnSpc>
                <a:spcPct val="100000"/>
              </a:lnSpc>
              <a:spcBef>
                <a:spcPts val="0"/>
              </a:spcBef>
              <a:spcAft>
                <a:spcPts val="0"/>
              </a:spcAft>
              <a:buClr>
                <a:srgbClr val="595959"/>
              </a:buClr>
              <a:buSzPct val="100000"/>
              <a:buFont typeface="Arial"/>
              <a:buChar char="•"/>
            </a:pPr>
            <a:r>
              <a:rPr lang="en-US" sz="3500">
                <a:solidFill>
                  <a:srgbClr val="595959"/>
                </a:solidFill>
                <a:latin typeface="Arial"/>
                <a:ea typeface="Arial"/>
                <a:cs typeface="Arial"/>
                <a:sym typeface="Arial"/>
              </a:rPr>
              <a:t>Expenditures</a:t>
            </a:r>
            <a:endParaRPr sz="3500">
              <a:solidFill>
                <a:srgbClr val="595959"/>
              </a:solidFill>
              <a:latin typeface="Arial"/>
              <a:ea typeface="Arial"/>
              <a:cs typeface="Arial"/>
              <a:sym typeface="Arial"/>
            </a:endParaRPr>
          </a:p>
          <a:p>
            <a:pPr marL="914400" lvl="0" indent="-350868" algn="l" rtl="0">
              <a:lnSpc>
                <a:spcPct val="100000"/>
              </a:lnSpc>
              <a:spcBef>
                <a:spcPts val="0"/>
              </a:spcBef>
              <a:spcAft>
                <a:spcPts val="0"/>
              </a:spcAft>
              <a:buClr>
                <a:srgbClr val="595959"/>
              </a:buClr>
              <a:buSzPct val="100000"/>
              <a:buFont typeface="Arial"/>
              <a:buChar char="•"/>
            </a:pPr>
            <a:r>
              <a:rPr lang="en-US" sz="3500">
                <a:solidFill>
                  <a:srgbClr val="595959"/>
                </a:solidFill>
                <a:latin typeface="Arial"/>
                <a:ea typeface="Arial"/>
                <a:cs typeface="Arial"/>
                <a:sym typeface="Arial"/>
              </a:rPr>
              <a:t>Ending Fund Balance</a:t>
            </a: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r>
              <a:rPr lang="en-US" sz="3500">
                <a:solidFill>
                  <a:srgbClr val="595959"/>
                </a:solidFill>
                <a:latin typeface="Arial"/>
                <a:ea typeface="Arial"/>
                <a:cs typeface="Arial"/>
                <a:sym typeface="Arial"/>
              </a:rPr>
              <a:t>Each of these totals must match the </a:t>
            </a:r>
            <a:r>
              <a:rPr lang="en-US" sz="3500" b="1">
                <a:solidFill>
                  <a:srgbClr val="595959"/>
                </a:solidFill>
                <a:latin typeface="Arial"/>
                <a:ea typeface="Arial"/>
                <a:cs typeface="Arial"/>
                <a:sym typeface="Arial"/>
              </a:rPr>
              <a:t>Statement of Revenues, Expenditures and Changes in Fund Balance</a:t>
            </a:r>
            <a:r>
              <a:rPr lang="en-US" sz="3500">
                <a:solidFill>
                  <a:srgbClr val="595959"/>
                </a:solidFill>
                <a:latin typeface="Arial"/>
                <a:ea typeface="Arial"/>
                <a:cs typeface="Arial"/>
                <a:sym typeface="Arial"/>
              </a:rPr>
              <a:t> (income statement) for all governmental funds in the district/charter school audit.</a:t>
            </a: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r>
              <a:rPr lang="en-US" sz="3500" b="1">
                <a:solidFill>
                  <a:schemeClr val="accent5"/>
                </a:solidFill>
                <a:latin typeface="Arial"/>
                <a:ea typeface="Arial"/>
                <a:cs typeface="Arial"/>
                <a:sym typeface="Arial"/>
              </a:rPr>
              <a:t>* </a:t>
            </a:r>
            <a:r>
              <a:rPr lang="en-US" sz="3500" b="1" i="1">
                <a:solidFill>
                  <a:schemeClr val="accent5"/>
                </a:solidFill>
                <a:latin typeface="Arial"/>
                <a:ea typeface="Arial"/>
                <a:cs typeface="Arial"/>
                <a:sym typeface="Arial"/>
              </a:rPr>
              <a:t>The Revenues total should match Revenues plus/minus transfers &amp; other sources</a:t>
            </a:r>
            <a:endParaRPr sz="3500" b="1" i="1">
              <a:solidFill>
                <a:schemeClr val="accent5"/>
              </a:solidFill>
              <a:latin typeface="Arial"/>
              <a:ea typeface="Arial"/>
              <a:cs typeface="Arial"/>
              <a:sym typeface="Arial"/>
            </a:endParaRPr>
          </a:p>
          <a:p>
            <a:pPr marL="0" lvl="0" indent="0" algn="l" rtl="0">
              <a:lnSpc>
                <a:spcPct val="100000"/>
              </a:lnSpc>
              <a:spcBef>
                <a:spcPts val="0"/>
              </a:spcBef>
              <a:spcAft>
                <a:spcPts val="0"/>
              </a:spcAft>
              <a:buSzPct val="68570"/>
              <a:buNone/>
            </a:pPr>
            <a:endParaRPr sz="3500">
              <a:solidFill>
                <a:srgbClr val="595959"/>
              </a:solidFill>
              <a:latin typeface="Arial"/>
              <a:ea typeface="Arial"/>
              <a:cs typeface="Arial"/>
              <a:sym typeface="Arial"/>
            </a:endParaRPr>
          </a:p>
          <a:p>
            <a:pPr marL="0" lvl="0" indent="0" algn="l" rtl="0">
              <a:lnSpc>
                <a:spcPct val="100000"/>
              </a:lnSpc>
              <a:spcBef>
                <a:spcPts val="0"/>
              </a:spcBef>
              <a:spcAft>
                <a:spcPts val="0"/>
              </a:spcAft>
              <a:buSzPct val="68570"/>
              <a:buNone/>
            </a:pPr>
            <a:r>
              <a:rPr lang="en-US" sz="3500">
                <a:solidFill>
                  <a:srgbClr val="595959"/>
                </a:solidFill>
                <a:latin typeface="Arial"/>
                <a:ea typeface="Arial"/>
                <a:cs typeface="Arial"/>
                <a:sym typeface="Arial"/>
              </a:rPr>
              <a:t>This includes all ‘Major’ and ‘Nonmajor’ Governmental Funds in the audit, including Foundations and Internal Service Funds (depends on the classification the district &amp; auditor are using for their funds).</a:t>
            </a:r>
            <a:endParaRPr sz="1300">
              <a:solidFill>
                <a:srgbClr val="595959"/>
              </a:solidFill>
              <a:latin typeface="Arial"/>
              <a:ea typeface="Arial"/>
              <a:cs typeface="Arial"/>
              <a:sym typeface="Arial"/>
            </a:endParaRPr>
          </a:p>
          <a:p>
            <a:pPr marL="0" lvl="0" indent="0" algn="l" rtl="0">
              <a:lnSpc>
                <a:spcPct val="100000"/>
              </a:lnSpc>
              <a:spcBef>
                <a:spcPts val="0"/>
              </a:spcBef>
              <a:spcAft>
                <a:spcPts val="0"/>
              </a:spcAft>
              <a:buSzPct val="114284"/>
              <a:buNone/>
            </a:pP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4bfad2187_0_0"/>
          <p:cNvSpPr txBox="1">
            <a:spLocks noGrp="1"/>
          </p:cNvSpPr>
          <p:nvPr>
            <p:ph type="title"/>
          </p:nvPr>
        </p:nvSpPr>
        <p:spPr>
          <a:xfrm>
            <a:off x="382152" y="193525"/>
            <a:ext cx="8192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0000"/>
              <a:buNone/>
            </a:pPr>
            <a:r>
              <a:rPr lang="en-US" sz="3000">
                <a:latin typeface="Rockwell"/>
                <a:ea typeface="Rockwell"/>
                <a:cs typeface="Rockwell"/>
                <a:sym typeface="Rockwell"/>
              </a:rPr>
              <a:t>Auditors Integrity Report</a:t>
            </a:r>
            <a:endParaRPr sz="3000">
              <a:latin typeface="Rockwell"/>
              <a:ea typeface="Rockwell"/>
              <a:cs typeface="Rockwell"/>
              <a:sym typeface="Rockwell"/>
            </a:endParaRPr>
          </a:p>
          <a:p>
            <a:pPr marL="0" lvl="0" indent="0" algn="l" rtl="0">
              <a:lnSpc>
                <a:spcPct val="90000"/>
              </a:lnSpc>
              <a:spcBef>
                <a:spcPts val="0"/>
              </a:spcBef>
              <a:spcAft>
                <a:spcPts val="0"/>
              </a:spcAft>
              <a:buSzPct val="80000"/>
              <a:buNone/>
            </a:pPr>
            <a:r>
              <a:rPr lang="en-US" sz="3000">
                <a:latin typeface="Rockwell"/>
                <a:ea typeface="Rockwell"/>
                <a:cs typeface="Rockwell"/>
                <a:sym typeface="Rockwell"/>
              </a:rPr>
              <a:t>Major and Nonmajor Fund Statements </a:t>
            </a:r>
            <a:endParaRPr sz="3000">
              <a:latin typeface="Rockwell"/>
              <a:ea typeface="Rockwell"/>
              <a:cs typeface="Rockwell"/>
              <a:sym typeface="Rockwell"/>
            </a:endParaRPr>
          </a:p>
        </p:txBody>
      </p:sp>
      <p:sp>
        <p:nvSpPr>
          <p:cNvPr id="164" name="Google Shape;164;g284bfad2187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9</a:t>
            </a:fld>
            <a:endParaRPr>
              <a:solidFill>
                <a:srgbClr val="7F7F7F"/>
              </a:solidFill>
            </a:endParaRPr>
          </a:p>
        </p:txBody>
      </p:sp>
      <p:sp>
        <p:nvSpPr>
          <p:cNvPr id="165" name="Google Shape;165;g284bfad2187_0_0"/>
          <p:cNvSpPr txBox="1">
            <a:spLocks noGrp="1"/>
          </p:cNvSpPr>
          <p:nvPr>
            <p:ph type="body" idx="1"/>
          </p:nvPr>
        </p:nvSpPr>
        <p:spPr>
          <a:xfrm>
            <a:off x="628650" y="1368075"/>
            <a:ext cx="7886700" cy="5130600"/>
          </a:xfrm>
          <a:prstGeom prst="rect">
            <a:avLst/>
          </a:prstGeom>
          <a:noFill/>
          <a:ln>
            <a:noFill/>
          </a:ln>
        </p:spPr>
        <p:txBody>
          <a:bodyPr spcFirstLastPara="1" wrap="square" lIns="0" tIns="0" rIns="0" bIns="45700" anchor="t" anchorCtr="0">
            <a:normAutofit fontScale="70000" lnSpcReduction="10000"/>
          </a:bodyPr>
          <a:lstStyle/>
          <a:p>
            <a:pPr marL="0" lvl="0" indent="0" algn="l" rtl="0">
              <a:lnSpc>
                <a:spcPct val="100000"/>
              </a:lnSpc>
              <a:spcBef>
                <a:spcPts val="0"/>
              </a:spcBef>
              <a:spcAft>
                <a:spcPts val="0"/>
              </a:spcAft>
              <a:buSzPct val="96000"/>
              <a:buNone/>
            </a:pPr>
            <a:r>
              <a:rPr lang="en-US" sz="2500" b="1">
                <a:solidFill>
                  <a:srgbClr val="595959"/>
                </a:solidFill>
                <a:latin typeface="Arial"/>
                <a:ea typeface="Arial"/>
                <a:cs typeface="Arial"/>
                <a:sym typeface="Arial"/>
              </a:rPr>
              <a:t>Major Funds</a:t>
            </a:r>
            <a:endParaRPr sz="2500" b="1">
              <a:solidFill>
                <a:srgbClr val="595959"/>
              </a:solidFill>
              <a:latin typeface="Arial"/>
              <a:ea typeface="Arial"/>
              <a:cs typeface="Arial"/>
              <a:sym typeface="Arial"/>
            </a:endParaRPr>
          </a:p>
          <a:p>
            <a:pPr marL="0" lvl="0" indent="0" algn="l" rtl="0">
              <a:lnSpc>
                <a:spcPct val="100000"/>
              </a:lnSpc>
              <a:spcBef>
                <a:spcPts val="0"/>
              </a:spcBef>
              <a:spcAft>
                <a:spcPts val="0"/>
              </a:spcAft>
              <a:buClr>
                <a:schemeClr val="dk1"/>
              </a:buClr>
              <a:buSzPct val="44000"/>
              <a:buFont typeface="Arial"/>
              <a:buNone/>
            </a:pPr>
            <a:endParaRPr sz="2500">
              <a:solidFill>
                <a:srgbClr val="595959"/>
              </a:solidFill>
              <a:latin typeface="Arial"/>
              <a:ea typeface="Arial"/>
              <a:cs typeface="Arial"/>
              <a:sym typeface="Arial"/>
            </a:endParaRPr>
          </a:p>
          <a:p>
            <a:pPr marL="457200" lvl="0" indent="-339756" algn="l" rtl="0">
              <a:lnSpc>
                <a:spcPct val="100000"/>
              </a:lnSpc>
              <a:spcBef>
                <a:spcPts val="0"/>
              </a:spcBef>
              <a:spcAft>
                <a:spcPts val="0"/>
              </a:spcAft>
              <a:buClr>
                <a:srgbClr val="595959"/>
              </a:buClr>
              <a:buSzPct val="100000"/>
              <a:buChar char="•"/>
            </a:pPr>
            <a:r>
              <a:rPr lang="en-US" sz="2500">
                <a:solidFill>
                  <a:srgbClr val="595959"/>
                </a:solidFill>
                <a:latin typeface="Arial"/>
                <a:ea typeface="Arial"/>
                <a:cs typeface="Arial"/>
                <a:sym typeface="Arial"/>
              </a:rPr>
              <a:t>Financial Statements for Major Funds are found toward the top of the audit, following the Statement of Net Position and before the Notes section.</a:t>
            </a:r>
            <a:endParaRPr sz="2500">
              <a:solidFill>
                <a:srgbClr val="595959"/>
              </a:solidFill>
              <a:latin typeface="Arial"/>
              <a:ea typeface="Arial"/>
              <a:cs typeface="Arial"/>
              <a:sym typeface="Arial"/>
            </a:endParaRPr>
          </a:p>
          <a:p>
            <a:pPr marL="457200" lvl="0" indent="-339756" algn="l" rtl="0">
              <a:lnSpc>
                <a:spcPct val="100000"/>
              </a:lnSpc>
              <a:spcBef>
                <a:spcPts val="0"/>
              </a:spcBef>
              <a:spcAft>
                <a:spcPts val="0"/>
              </a:spcAft>
              <a:buClr>
                <a:srgbClr val="595959"/>
              </a:buClr>
              <a:buSzPct val="100000"/>
              <a:buFont typeface="Arial"/>
              <a:buChar char="•"/>
            </a:pPr>
            <a:r>
              <a:rPr lang="en-US" sz="2500">
                <a:solidFill>
                  <a:srgbClr val="595959"/>
                </a:solidFill>
                <a:latin typeface="Arial"/>
                <a:ea typeface="Arial"/>
                <a:cs typeface="Arial"/>
                <a:sym typeface="Arial"/>
              </a:rPr>
              <a:t>This generally includes the General Fund, Bond Redemption Fund, Building Fund, etc</a:t>
            </a:r>
            <a:endParaRPr sz="2500">
              <a:solidFill>
                <a:srgbClr val="595959"/>
              </a:solidFill>
              <a:latin typeface="Arial"/>
              <a:ea typeface="Arial"/>
              <a:cs typeface="Arial"/>
              <a:sym typeface="Arial"/>
            </a:endParaRPr>
          </a:p>
          <a:p>
            <a:pPr marL="0" lvl="0" indent="0" algn="l" rtl="0">
              <a:lnSpc>
                <a:spcPct val="100000"/>
              </a:lnSpc>
              <a:spcBef>
                <a:spcPts val="0"/>
              </a:spcBef>
              <a:spcAft>
                <a:spcPts val="0"/>
              </a:spcAft>
              <a:buSzPct val="96000"/>
              <a:buNone/>
            </a:pPr>
            <a:endParaRPr sz="2500" b="1">
              <a:solidFill>
                <a:srgbClr val="595959"/>
              </a:solidFill>
              <a:latin typeface="Arial"/>
              <a:ea typeface="Arial"/>
              <a:cs typeface="Arial"/>
              <a:sym typeface="Arial"/>
            </a:endParaRPr>
          </a:p>
          <a:p>
            <a:pPr marL="0" lvl="0" indent="0" algn="l" rtl="0">
              <a:lnSpc>
                <a:spcPct val="100000"/>
              </a:lnSpc>
              <a:spcBef>
                <a:spcPts val="0"/>
              </a:spcBef>
              <a:spcAft>
                <a:spcPts val="0"/>
              </a:spcAft>
              <a:buSzPct val="96000"/>
              <a:buNone/>
            </a:pPr>
            <a:endParaRPr sz="2500" b="1">
              <a:solidFill>
                <a:srgbClr val="595959"/>
              </a:solidFill>
              <a:latin typeface="Arial"/>
              <a:ea typeface="Arial"/>
              <a:cs typeface="Arial"/>
              <a:sym typeface="Arial"/>
            </a:endParaRPr>
          </a:p>
          <a:p>
            <a:pPr marL="0" lvl="0" indent="0" algn="l" rtl="0">
              <a:lnSpc>
                <a:spcPct val="100000"/>
              </a:lnSpc>
              <a:spcBef>
                <a:spcPts val="0"/>
              </a:spcBef>
              <a:spcAft>
                <a:spcPts val="0"/>
              </a:spcAft>
              <a:buSzPct val="96000"/>
              <a:buNone/>
            </a:pPr>
            <a:r>
              <a:rPr lang="en-US" sz="2500" b="1">
                <a:solidFill>
                  <a:srgbClr val="595959"/>
                </a:solidFill>
                <a:latin typeface="Arial"/>
                <a:ea typeface="Arial"/>
                <a:cs typeface="Arial"/>
                <a:sym typeface="Arial"/>
              </a:rPr>
              <a:t>Nonmajor Funds: Combining Statements of Revenues, Expenditures &amp; Changes in Fund Balance</a:t>
            </a:r>
            <a:endParaRPr sz="2500" b="1">
              <a:solidFill>
                <a:srgbClr val="595959"/>
              </a:solidFill>
              <a:latin typeface="Arial"/>
              <a:ea typeface="Arial"/>
              <a:cs typeface="Arial"/>
              <a:sym typeface="Arial"/>
            </a:endParaRPr>
          </a:p>
          <a:p>
            <a:pPr marL="0" lvl="0" indent="0" algn="l" rtl="0">
              <a:lnSpc>
                <a:spcPct val="100000"/>
              </a:lnSpc>
              <a:spcBef>
                <a:spcPts val="0"/>
              </a:spcBef>
              <a:spcAft>
                <a:spcPts val="0"/>
              </a:spcAft>
              <a:buSzPct val="202105"/>
              <a:buNone/>
            </a:pPr>
            <a:endParaRPr sz="2500">
              <a:solidFill>
                <a:srgbClr val="595959"/>
              </a:solidFill>
              <a:latin typeface="Arial"/>
              <a:ea typeface="Arial"/>
              <a:cs typeface="Arial"/>
              <a:sym typeface="Arial"/>
            </a:endParaRPr>
          </a:p>
          <a:p>
            <a:pPr marL="457200" lvl="0" indent="-339756" algn="l" rtl="0">
              <a:lnSpc>
                <a:spcPct val="100000"/>
              </a:lnSpc>
              <a:spcBef>
                <a:spcPts val="0"/>
              </a:spcBef>
              <a:spcAft>
                <a:spcPts val="0"/>
              </a:spcAft>
              <a:buClr>
                <a:srgbClr val="595959"/>
              </a:buClr>
              <a:buSzPct val="100000"/>
              <a:buFont typeface="Arial"/>
              <a:buChar char="•"/>
            </a:pPr>
            <a:r>
              <a:rPr lang="en-US" sz="2500">
                <a:solidFill>
                  <a:srgbClr val="595959"/>
                </a:solidFill>
                <a:latin typeface="Arial"/>
                <a:ea typeface="Arial"/>
                <a:cs typeface="Arial"/>
                <a:sym typeface="Arial"/>
              </a:rPr>
              <a:t>Financial Statements for Nonmajor Funds are found toward the bottom of the audit, after the Notes &amp; Budgetary Comparison tables for the General Fund </a:t>
            </a:r>
            <a:endParaRPr sz="2500">
              <a:solidFill>
                <a:srgbClr val="595959"/>
              </a:solidFill>
              <a:latin typeface="Arial"/>
              <a:ea typeface="Arial"/>
              <a:cs typeface="Arial"/>
              <a:sym typeface="Arial"/>
            </a:endParaRPr>
          </a:p>
          <a:p>
            <a:pPr marL="457200" lvl="0" indent="-339756" algn="l" rtl="0">
              <a:lnSpc>
                <a:spcPct val="100000"/>
              </a:lnSpc>
              <a:spcBef>
                <a:spcPts val="0"/>
              </a:spcBef>
              <a:spcAft>
                <a:spcPts val="0"/>
              </a:spcAft>
              <a:buClr>
                <a:srgbClr val="595959"/>
              </a:buClr>
              <a:buSzPct val="100000"/>
              <a:buFont typeface="Arial"/>
              <a:buChar char="•"/>
            </a:pPr>
            <a:r>
              <a:rPr lang="en-US" sz="2500">
                <a:solidFill>
                  <a:srgbClr val="595959"/>
                </a:solidFill>
                <a:latin typeface="Arial"/>
                <a:ea typeface="Arial"/>
                <a:cs typeface="Arial"/>
                <a:sym typeface="Arial"/>
              </a:rPr>
              <a:t>This general includes the Food Service, Pupil Activity and other, smaller funds</a:t>
            </a:r>
            <a:endParaRPr sz="2500">
              <a:solidFill>
                <a:srgbClr val="595959"/>
              </a:solidFill>
              <a:latin typeface="Arial"/>
              <a:ea typeface="Arial"/>
              <a:cs typeface="Arial"/>
              <a:sym typeface="Arial"/>
            </a:endParaRPr>
          </a:p>
          <a:p>
            <a:pPr marL="457200" lvl="0" indent="-339756" algn="l" rtl="0">
              <a:lnSpc>
                <a:spcPct val="100000"/>
              </a:lnSpc>
              <a:spcBef>
                <a:spcPts val="0"/>
              </a:spcBef>
              <a:spcAft>
                <a:spcPts val="0"/>
              </a:spcAft>
              <a:buClr>
                <a:srgbClr val="595959"/>
              </a:buClr>
              <a:buSzPct val="100000"/>
              <a:buFont typeface="Arial"/>
              <a:buChar char="•"/>
            </a:pPr>
            <a:r>
              <a:rPr lang="en-US" sz="2500">
                <a:solidFill>
                  <a:srgbClr val="595959"/>
                </a:solidFill>
                <a:latin typeface="Arial"/>
                <a:ea typeface="Arial"/>
                <a:cs typeface="Arial"/>
                <a:sym typeface="Arial"/>
              </a:rPr>
              <a:t>The totals from the Combining statements will be included (as a column) in the ‘Total Governmental Funds’ with the other, Major funds.</a:t>
            </a:r>
            <a:endParaRPr sz="2500">
              <a:solidFill>
                <a:srgbClr val="595959"/>
              </a:solidFill>
              <a:latin typeface="Arial"/>
              <a:ea typeface="Arial"/>
              <a:cs typeface="Arial"/>
              <a:sym typeface="Arial"/>
            </a:endParaRPr>
          </a:p>
          <a:p>
            <a:pPr marL="914400" lvl="1" indent="-339756" algn="l" rtl="0">
              <a:lnSpc>
                <a:spcPct val="100000"/>
              </a:lnSpc>
              <a:spcBef>
                <a:spcPts val="0"/>
              </a:spcBef>
              <a:spcAft>
                <a:spcPts val="0"/>
              </a:spcAft>
              <a:buClr>
                <a:srgbClr val="595959"/>
              </a:buClr>
              <a:buSzPct val="100000"/>
              <a:buFont typeface="Arial"/>
              <a:buChar char="•"/>
            </a:pPr>
            <a:r>
              <a:rPr lang="en-US" sz="2500">
                <a:solidFill>
                  <a:srgbClr val="595959"/>
                </a:solidFill>
                <a:latin typeface="Arial"/>
                <a:ea typeface="Arial"/>
                <a:cs typeface="Arial"/>
                <a:sym typeface="Arial"/>
              </a:rPr>
              <a:t>In addition to the individual fund totals, these overall totals must match the totals on the Auditors Integrity Report.</a:t>
            </a:r>
            <a:endParaRPr sz="215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4092</Words>
  <Application>Microsoft Office PowerPoint</Application>
  <PresentationFormat>On-screen Show (4:3)</PresentationFormat>
  <Paragraphs>701</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Rockwell</vt:lpstr>
      <vt:lpstr>Office Theme</vt:lpstr>
      <vt:lpstr>Data Pipeline  Cognos Reports Fiscal Year 2024-25 August 21, 2025  </vt:lpstr>
      <vt:lpstr>Overview  </vt:lpstr>
      <vt:lpstr>Accessing the Reports - In Data Pipeline</vt:lpstr>
      <vt:lpstr>Reports Used in the Data Submission</vt:lpstr>
      <vt:lpstr>Reports Used in the Data Submission provided to other departments</vt:lpstr>
      <vt:lpstr>Auditors Integrity Report  </vt:lpstr>
      <vt:lpstr>Auditors Integrity Report Required in the Final Audit</vt:lpstr>
      <vt:lpstr>Auditors Integrity Report Statement of Revenues, Expenditures &amp; Changes in Fund Balance</vt:lpstr>
      <vt:lpstr>Auditors Integrity Report Major and Nonmajor Fund Statements </vt:lpstr>
      <vt:lpstr>Auditors Integrity Report Major and Nonmajor Fund Statements in Audit</vt:lpstr>
      <vt:lpstr>Auditors Integrity Report:   Statement of Revenues, Expenditures &amp; Fund Balance</vt:lpstr>
      <vt:lpstr>Auditors Integrity Report  Beginning Fund Balance - Formula FD049</vt:lpstr>
      <vt:lpstr>Auditors Integrity Report  Beginning Fund Balance - Formula FD034</vt:lpstr>
      <vt:lpstr>Bolded Balance Sheet  </vt:lpstr>
      <vt:lpstr>Bolded Balance Sheet Assets, Liabilities &amp; Fund Equity</vt:lpstr>
      <vt:lpstr>Bolded Balance Sheet Fund Equity Must Mirror the Audit!</vt:lpstr>
      <vt:lpstr>Bolded Balance Sheet Fund Equity Must Mirror the Audit! example</vt:lpstr>
      <vt:lpstr>Auditors Integrity Report  Beginning Fund Balance - Formula</vt:lpstr>
      <vt:lpstr>Bolded Balance Sheet  FD034:  Assets = Liabilities + Fund Balance</vt:lpstr>
      <vt:lpstr>Grant Revenue Received Reconciliation Report  </vt:lpstr>
      <vt:lpstr>Grant Revenue Received Reconciliation Report  </vt:lpstr>
      <vt:lpstr>Grant Revenue Received Reconciliation Report Related to FD094 Grant Revenue Receipts  </vt:lpstr>
      <vt:lpstr>Grant Revenue Received Reconciliation Report Helpful Hint:  FD094  </vt:lpstr>
      <vt:lpstr>Grant Revenue Received Reconciliation Report Example </vt:lpstr>
      <vt:lpstr>Child Nutrition Report (Net Cash Resources in the  Food Service Fund)  </vt:lpstr>
      <vt:lpstr>Child Nutrition Report - Net Cash Resources What It Is</vt:lpstr>
      <vt:lpstr>Child Nutrition Report - Net Cash Resources 6-months average expenditures </vt:lpstr>
      <vt:lpstr>Child Nutrition Report - Net Cash Resources </vt:lpstr>
      <vt:lpstr>Child Nutrition Report - Net Cash Resources Must get an approved spending plan if FAIL </vt:lpstr>
      <vt:lpstr>Nutrition - Fund 21 Other Items  </vt:lpstr>
      <vt:lpstr>Preliminary Maintenance of Effort  Expenditures for Grants   3130/3131/3896/3897  </vt:lpstr>
      <vt:lpstr>Preliminary Maintenance of Effort Report  </vt:lpstr>
      <vt:lpstr>Preliminary Maintenance of Effort Report  Example 3130/3131  </vt:lpstr>
      <vt:lpstr>Preliminary Maintenance of Effort Report Example 3896/3897  </vt:lpstr>
      <vt:lpstr>Finance December Detail Data Report (The Data)  </vt:lpstr>
      <vt:lpstr>Finance December Detail Data Report </vt:lpstr>
      <vt:lpstr>Finance December Detail Data Report Example 1</vt:lpstr>
      <vt:lpstr>Finance December Detail Data Report Example 2 </vt:lpstr>
      <vt:lpstr>Finance December Detail Data Report Example 3 </vt:lpstr>
      <vt:lpstr>Finance December Detail Data Report Financial Data File - Financial Transparency</vt:lpstr>
      <vt:lpstr>Finance December Tier 1  Detail Error Report (Pre-rolled, Detail Data)   </vt:lpstr>
      <vt:lpstr>1st Tier Error Detail Report</vt:lpstr>
      <vt:lpstr>Tier 1 Error Detail Report Example of Errors</vt:lpstr>
      <vt:lpstr>Tier 1 Error Detail Report Example of Reconciliations/Comments</vt:lpstr>
      <vt:lpstr>Finance December Tier 2  Detail Error Report (Rolled up, BOLD Data)   </vt:lpstr>
      <vt:lpstr>2nd Tier Error Detail Report</vt:lpstr>
      <vt:lpstr>2nd Tier Error Detail Report Examples</vt:lpstr>
      <vt:lpstr>Indirect Cost Rate Report    </vt:lpstr>
      <vt:lpstr>Indirect Cost Report</vt:lpstr>
      <vt:lpstr>Indirect Costs, Explained</vt:lpstr>
      <vt:lpstr>Indirect Costs, Explained (continued)</vt:lpstr>
      <vt:lpstr>Indirect Cost Report Rates</vt:lpstr>
      <vt:lpstr>Data Pipeline Single Sign-on    </vt:lpstr>
      <vt:lpstr>Data Pipeline: Single Sign-on log-in</vt:lpstr>
      <vt:lpstr>Data Pipeline: Single Sign-on Roles</vt:lpstr>
      <vt:lpstr>Data Pipeline: Single Sign-on LAMs</vt:lpstr>
      <vt:lpstr>Data Pipeline Reminders    </vt:lpstr>
      <vt:lpstr>Data Pipeline Submission FY2024-2025 Due Dates - per statute</vt:lpstr>
      <vt:lpstr>Request for 60-day extension</vt:lpstr>
      <vt:lpstr>About PSFU</vt:lpstr>
      <vt:lpstr>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Mohajeri-Nelson, Nazanin</dc:creator>
  <cp:lastModifiedBy>Lucero, Yolanda</cp:lastModifiedBy>
  <cp:revision>12</cp:revision>
  <dcterms:created xsi:type="dcterms:W3CDTF">2021-01-07T04:42:16Z</dcterms:created>
  <dcterms:modified xsi:type="dcterms:W3CDTF">2025-08-21T14:41:35Z</dcterms:modified>
</cp:coreProperties>
</file>