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0" r:id="rId22"/>
    <p:sldId id="281" r:id="rId23"/>
    <p:sldId id="276" r:id="rId24"/>
    <p:sldId id="277" r:id="rId25"/>
    <p:sldId id="278" r:id="rId26"/>
    <p:sldId id="279" r:id="rId2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g58QGnA3SzJCGUx4DCvf8sNpsp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58a0c9742_0_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e58a0c9742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ge58a0c9742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e7a07b7d6b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e7a07b7d6b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ge7a07b7d6b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e55bc5ed52_0_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e55bc5ed52_0_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ge55bc5ed52_0_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e55bc5ed52_0_6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e55bc5ed52_0_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ge55bc5ed52_0_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e55bc5ed52_0_8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e55bc5ed52_0_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ge55bc5ed52_0_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6a04fc831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e6a04fc83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ge6a04fc83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e55bc5ed52_0_9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e55bc5ed52_0_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ge55bc5ed52_0_9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ed2e76d23a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ed2e76d23a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ged2e76d23a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55bc5ed52_0_8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ge55bc5ed52_0_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ge55bc5ed52_0_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e55bc5ed52_0_10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ge55bc5ed52_0_1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ge55bc5ed52_0_1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ee861c9765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gee861c976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gee861c976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e7a07b7d6b_0_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e7a07b7d6b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ge7a07b7d6b_0_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e55bc5ed52_0_1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e55bc5ed52_0_1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ge55bc5ed52_0_1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e802f09282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ge802f0928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ge802f09282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e55bc5ed52_0_1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ge55bc5ed52_0_1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7" name="Google Shape;317;ge55bc5ed52_0_1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e7a07b7d6b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ge7a07b7d6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ge7a07b7d6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e55bc5ed52_0_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e55bc5ed52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ge55bc5ed52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e55bc5ed52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e55bc5ed5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ge55bc5ed52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e58a0c9742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e58a0c974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ge58a0c9742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e55bc5ed52_0_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ge55bc5ed52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ge55bc5ed52_0_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d2e76d23a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ed2e76d23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ged2e76d23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e55bc5ed52_0_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e55bc5ed52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ge55bc5ed52_0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e58a0c9742_0_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ge58a0c9742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slide shows the impact of these factors in driving state share up, and local share down, over time</a:t>
            </a:r>
            <a:endParaRPr/>
          </a:p>
        </p:txBody>
      </p:sp>
      <p:sp>
        <p:nvSpPr>
          <p:cNvPr id="177" name="Google Shape;177;ge58a0c9742_0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3"/>
        <p:cNvGrpSpPr/>
        <p:nvPr/>
      </p:nvGrpSpPr>
      <p:grpSpPr>
        <a:xfrm>
          <a:off x="0" y="0"/>
          <a:ext cx="0" cy="0"/>
          <a:chOff x="0" y="0"/>
          <a:chExt cx="0" cy="0"/>
        </a:xfrm>
      </p:grpSpPr>
      <p:sp>
        <p:nvSpPr>
          <p:cNvPr id="2" name="Rectangle 1">
            <a:extLst>
              <a:ext uri="{FF2B5EF4-FFF2-40B4-BE49-F238E27FC236}">
                <a16:creationId xmlns:a16="http://schemas.microsoft.com/office/drawing/2014/main" id="{1537CBBE-196C-45A4-8B6D-0729DB438F7A}"/>
              </a:ext>
            </a:extLst>
          </p:cNvPr>
          <p:cNvSpPr/>
          <p:nvPr userDrawn="1"/>
        </p:nvSpPr>
        <p:spPr>
          <a:xfrm>
            <a:off x="685800" y="1365432"/>
            <a:ext cx="7772400" cy="32935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oogle Shape;15;p30"/>
          <p:cNvSpPr txBox="1">
            <a:spLocks noGrp="1"/>
          </p:cNvSpPr>
          <p:nvPr>
            <p:ph type="ctrTitle"/>
          </p:nvPr>
        </p:nvSpPr>
        <p:spPr>
          <a:xfrm>
            <a:off x="685800" y="1639752"/>
            <a:ext cx="77724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 name="Google Shape;16;p30"/>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64"/>
        <p:cNvGrpSpPr/>
        <p:nvPr/>
      </p:nvGrpSpPr>
      <p:grpSpPr>
        <a:xfrm>
          <a:off x="0" y="0"/>
          <a:ext cx="0" cy="0"/>
          <a:chOff x="0" y="0"/>
          <a:chExt cx="0" cy="0"/>
        </a:xfrm>
      </p:grpSpPr>
      <p:sp>
        <p:nvSpPr>
          <p:cNvPr id="66" name="Google Shape;66;p37"/>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7"/>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37"/>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71"/>
        <p:cNvGrpSpPr/>
        <p:nvPr/>
      </p:nvGrpSpPr>
      <p:grpSpPr>
        <a:xfrm>
          <a:off x="0" y="0"/>
          <a:ext cx="0" cy="0"/>
          <a:chOff x="0" y="0"/>
          <a:chExt cx="0" cy="0"/>
        </a:xfrm>
      </p:grpSpPr>
      <p:sp>
        <p:nvSpPr>
          <p:cNvPr id="73" name="Google Shape;73;p38"/>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8"/>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8"/>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8"/>
        <p:cNvGrpSpPr/>
        <p:nvPr/>
      </p:nvGrpSpPr>
      <p:grpSpPr>
        <a:xfrm>
          <a:off x="0" y="0"/>
          <a:ext cx="0" cy="0"/>
          <a:chOff x="0" y="0"/>
          <a:chExt cx="0" cy="0"/>
        </a:xfrm>
      </p:grpSpPr>
      <p:sp>
        <p:nvSpPr>
          <p:cNvPr id="79" name="Google Shape;79;p39"/>
          <p:cNvSpPr txBox="1">
            <a:spLocks noGrp="1"/>
          </p:cNvSpPr>
          <p:nvPr>
            <p:ph type="body" idx="1"/>
          </p:nvPr>
        </p:nvSpPr>
        <p:spPr>
          <a:xfrm>
            <a:off x="628650" y="1463040"/>
            <a:ext cx="38862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39"/>
          <p:cNvSpPr txBox="1">
            <a:spLocks noGrp="1"/>
          </p:cNvSpPr>
          <p:nvPr>
            <p:ph type="body" idx="2"/>
          </p:nvPr>
        </p:nvSpPr>
        <p:spPr>
          <a:xfrm>
            <a:off x="4629150" y="1463040"/>
            <a:ext cx="38862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9"/>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5"/>
        <p:cNvGrpSpPr/>
        <p:nvPr/>
      </p:nvGrpSpPr>
      <p:grpSpPr>
        <a:xfrm>
          <a:off x="0" y="0"/>
          <a:ext cx="0" cy="0"/>
          <a:chOff x="0" y="0"/>
          <a:chExt cx="0" cy="0"/>
        </a:xfrm>
      </p:grpSpPr>
      <p:sp>
        <p:nvSpPr>
          <p:cNvPr id="86" name="Google Shape;86;p4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87" name="Google Shape;87;p40"/>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8"/>
        <p:cNvGrpSpPr/>
        <p:nvPr/>
      </p:nvGrpSpPr>
      <p:grpSpPr>
        <a:xfrm>
          <a:off x="0" y="0"/>
          <a:ext cx="0" cy="0"/>
          <a:chOff x="0" y="0"/>
          <a:chExt cx="0" cy="0"/>
        </a:xfrm>
      </p:grpSpPr>
      <p:sp>
        <p:nvSpPr>
          <p:cNvPr id="89" name="Google Shape;89;gdb21c2fae3_0_137"/>
          <p:cNvSpPr txBox="1">
            <a:spLocks noGrp="1"/>
          </p:cNvSpPr>
          <p:nvPr>
            <p:ph type="title"/>
          </p:nvPr>
        </p:nvSpPr>
        <p:spPr>
          <a:xfrm>
            <a:off x="274325" y="1517888"/>
            <a:ext cx="8520600" cy="45576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SzPts val="2200"/>
              <a:buFont typeface="Arial"/>
              <a:buNone/>
              <a:defRPr sz="2200">
                <a:latin typeface="Arial"/>
                <a:ea typeface="Arial"/>
                <a:cs typeface="Arial"/>
                <a:sym typeface="Aria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90" name="Google Shape;90;gdb21c2fae3_0_137"/>
          <p:cNvSpPr txBox="1">
            <a:spLocks noGrp="1"/>
          </p:cNvSpPr>
          <p:nvPr>
            <p:ph type="sldNum" idx="12"/>
          </p:nvPr>
        </p:nvSpPr>
        <p:spPr>
          <a:xfrm>
            <a:off x="193733" y="6217622"/>
            <a:ext cx="548700" cy="5247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3" name="Google Shape;93;gdb21c2fae3_0_137"/>
          <p:cNvSpPr txBox="1">
            <a:spLocks noGrp="1"/>
          </p:cNvSpPr>
          <p:nvPr>
            <p:ph type="title" idx="2"/>
          </p:nvPr>
        </p:nvSpPr>
        <p:spPr>
          <a:xfrm>
            <a:off x="274320" y="0"/>
            <a:ext cx="8388300" cy="11223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FFFFFF"/>
              </a:buClr>
              <a:buSzPts val="2400"/>
              <a:buFont typeface="Arial"/>
              <a:buNone/>
              <a:defRPr sz="2400">
                <a:solidFill>
                  <a:srgbClr val="FFFFFF"/>
                </a:solidFill>
                <a:latin typeface="Arial"/>
                <a:ea typeface="Arial"/>
                <a:cs typeface="Arial"/>
                <a:sym typeface="Arial"/>
              </a:defRPr>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2" name="Rectangle 1">
            <a:extLst>
              <a:ext uri="{FF2B5EF4-FFF2-40B4-BE49-F238E27FC236}">
                <a16:creationId xmlns:a16="http://schemas.microsoft.com/office/drawing/2014/main" id="{764B15FE-DF37-491C-A03F-39EFEE3E1099}"/>
              </a:ext>
            </a:extLst>
          </p:cNvPr>
          <p:cNvSpPr/>
          <p:nvPr userDrawn="1"/>
        </p:nvSpPr>
        <p:spPr>
          <a:xfrm>
            <a:off x="0" y="0"/>
            <a:ext cx="9144000" cy="12136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oogle Shape;19;p31"/>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1"/>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3"/>
        <p:cNvGrpSpPr/>
        <p:nvPr/>
      </p:nvGrpSpPr>
      <p:grpSpPr>
        <a:xfrm>
          <a:off x="0" y="0"/>
          <a:ext cx="0" cy="0"/>
          <a:chOff x="0" y="0"/>
          <a:chExt cx="0" cy="0"/>
        </a:xfrm>
      </p:grpSpPr>
      <p:sp>
        <p:nvSpPr>
          <p:cNvPr id="25" name="Google Shape;25;p42"/>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7"/>
        <p:cNvGrpSpPr/>
        <p:nvPr/>
      </p:nvGrpSpPr>
      <p:grpSpPr>
        <a:xfrm>
          <a:off x="0" y="0"/>
          <a:ext cx="0" cy="0"/>
          <a:chOff x="0" y="0"/>
          <a:chExt cx="0" cy="0"/>
        </a:xfrm>
      </p:grpSpPr>
      <p:sp>
        <p:nvSpPr>
          <p:cNvPr id="28" name="Google Shape;28;p41"/>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
        <p:cNvGrpSpPr/>
        <p:nvPr/>
      </p:nvGrpSpPr>
      <p:grpSpPr>
        <a:xfrm>
          <a:off x="0" y="0"/>
          <a:ext cx="0" cy="0"/>
          <a:chOff x="0" y="0"/>
          <a:chExt cx="0" cy="0"/>
        </a:xfrm>
      </p:grpSpPr>
      <p:sp>
        <p:nvSpPr>
          <p:cNvPr id="31" name="Google Shape;31;p32"/>
          <p:cNvSpPr txBox="1">
            <a:spLocks noGrp="1"/>
          </p:cNvSpPr>
          <p:nvPr>
            <p:ph type="ctrTitle"/>
          </p:nvPr>
        </p:nvSpPr>
        <p:spPr>
          <a:xfrm>
            <a:off x="685800" y="3236239"/>
            <a:ext cx="7772400" cy="121658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2"/>
          <p:cNvSpPr txBox="1">
            <a:spLocks noGrp="1"/>
          </p:cNvSpPr>
          <p:nvPr>
            <p:ph type="subTitle" idx="1"/>
          </p:nvPr>
        </p:nvSpPr>
        <p:spPr>
          <a:xfrm>
            <a:off x="685800" y="5073444"/>
            <a:ext cx="7772400" cy="106592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5" name="Google Shape;35;p3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6"/>
        <p:cNvGrpSpPr/>
        <p:nvPr/>
      </p:nvGrpSpPr>
      <p:grpSpPr>
        <a:xfrm>
          <a:off x="0" y="0"/>
          <a:ext cx="0" cy="0"/>
          <a:chOff x="0" y="0"/>
          <a:chExt cx="0" cy="0"/>
        </a:xfrm>
      </p:grpSpPr>
      <p:sp>
        <p:nvSpPr>
          <p:cNvPr id="38" name="Google Shape;38;p33"/>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3"/>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3"/>
        <p:cNvGrpSpPr/>
        <p:nvPr/>
      </p:nvGrpSpPr>
      <p:grpSpPr>
        <a:xfrm>
          <a:off x="0" y="0"/>
          <a:ext cx="0" cy="0"/>
          <a:chOff x="0" y="0"/>
          <a:chExt cx="0" cy="0"/>
        </a:xfrm>
      </p:grpSpPr>
      <p:sp>
        <p:nvSpPr>
          <p:cNvPr id="45" name="Google Shape;45;p34"/>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4"/>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4"/>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50"/>
        <p:cNvGrpSpPr/>
        <p:nvPr/>
      </p:nvGrpSpPr>
      <p:grpSpPr>
        <a:xfrm>
          <a:off x="0" y="0"/>
          <a:ext cx="0" cy="0"/>
          <a:chOff x="0" y="0"/>
          <a:chExt cx="0" cy="0"/>
        </a:xfrm>
      </p:grpSpPr>
      <p:sp>
        <p:nvSpPr>
          <p:cNvPr id="52" name="Google Shape;52;p35"/>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5"/>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35"/>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7"/>
        <p:cNvGrpSpPr/>
        <p:nvPr/>
      </p:nvGrpSpPr>
      <p:grpSpPr>
        <a:xfrm>
          <a:off x="0" y="0"/>
          <a:ext cx="0" cy="0"/>
          <a:chOff x="0" y="0"/>
          <a:chExt cx="0" cy="0"/>
        </a:xfrm>
      </p:grpSpPr>
      <p:sp>
        <p:nvSpPr>
          <p:cNvPr id="59" name="Google Shape;59;p36"/>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6"/>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36"/>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9"/>
          <p:cNvSpPr txBox="1">
            <a:spLocks noGrp="1"/>
          </p:cNvSpPr>
          <p:nvPr>
            <p:ph type="sldNum" idx="12"/>
          </p:nvPr>
        </p:nvSpPr>
        <p:spPr>
          <a:xfrm>
            <a:off x="245193" y="6360652"/>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leg.colorado.gov/sites/default/files/2020a_1418_signed.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e.state.co.us/cdefinance/fiscal_year_2020-21_mill_levy_tabl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leg.colorado.gov/sites/default/files/2020a_1418_signed.pd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leg.colorado.gov/sites/default/files/2021a_1164_signed.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courts.state.co.us/userfiles/file/Court_Probation/Supreme_Court/Opinions/2021/21SA97.pdf"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pxhere.com/en/photo/982702" TargetMode="External"/><Relationship Id="rId7" Type="http://schemas.openxmlformats.org/officeDocument/2006/relationships/image" Target="../media/image15.pn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pxhere.com/en/photo/1054675" TargetMode="Externa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cde.state.co.us/cdefinance/milllevycorrection"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
          <p:cNvSpPr txBox="1">
            <a:spLocks noGrp="1"/>
          </p:cNvSpPr>
          <p:nvPr>
            <p:ph type="ctrTitle"/>
          </p:nvPr>
        </p:nvSpPr>
        <p:spPr>
          <a:xfrm>
            <a:off x="685800" y="2214716"/>
            <a:ext cx="7772400" cy="2337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sz="5000">
                <a:latin typeface="Rockwell"/>
                <a:ea typeface="Rockwell"/>
                <a:cs typeface="Rockwell"/>
                <a:sym typeface="Rockwell"/>
              </a:rPr>
              <a:t>Mill Levy Correction</a:t>
            </a:r>
            <a:endParaRPr sz="5000">
              <a:latin typeface="Rockwell"/>
              <a:ea typeface="Rockwell"/>
              <a:cs typeface="Rockwell"/>
              <a:sym typeface="Rockwell"/>
            </a:endParaRPr>
          </a:p>
          <a:p>
            <a:pPr marL="0" lvl="0" indent="0" algn="ctr" rtl="0">
              <a:lnSpc>
                <a:spcPct val="90000"/>
              </a:lnSpc>
              <a:spcBef>
                <a:spcPts val="0"/>
              </a:spcBef>
              <a:spcAft>
                <a:spcPts val="0"/>
              </a:spcAft>
              <a:buClr>
                <a:schemeClr val="lt1"/>
              </a:buClr>
              <a:buSzPts val="4000"/>
              <a:buFont typeface="Arial"/>
              <a:buNone/>
            </a:pPr>
            <a:r>
              <a:rPr lang="en-US" sz="5000">
                <a:latin typeface="Rockwell"/>
                <a:ea typeface="Rockwell"/>
                <a:cs typeface="Rockwell"/>
                <a:sym typeface="Rockwell"/>
              </a:rPr>
              <a:t>Overview </a:t>
            </a:r>
            <a:br>
              <a:rPr lang="en-US" sz="5000">
                <a:latin typeface="Rockwell"/>
                <a:ea typeface="Rockwell"/>
                <a:cs typeface="Rockwell"/>
                <a:sym typeface="Rockwell"/>
              </a:rPr>
            </a:br>
            <a:r>
              <a:rPr lang="en-US" sz="5000">
                <a:latin typeface="Rockwell"/>
                <a:ea typeface="Rockwell"/>
                <a:cs typeface="Rockwell"/>
                <a:sym typeface="Rockwell"/>
              </a:rPr>
              <a:t>Fall 2021</a:t>
            </a:r>
            <a:endParaRPr sz="5000">
              <a:latin typeface="Rockwell"/>
              <a:ea typeface="Rockwell"/>
              <a:cs typeface="Rockwell"/>
              <a:sym typeface="Rockwell"/>
            </a:endParaRPr>
          </a:p>
        </p:txBody>
      </p:sp>
      <p:sp>
        <p:nvSpPr>
          <p:cNvPr id="99" name="Google Shape;99;p1"/>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e58a0c9742_0_17"/>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a:latin typeface="Rockwell"/>
                <a:ea typeface="Rockwell"/>
                <a:cs typeface="Rockwell"/>
                <a:sym typeface="Rockwell"/>
              </a:rPr>
              <a:t>Background: How did we get here?</a:t>
            </a:r>
            <a:endParaRPr>
              <a:latin typeface="Rockwell"/>
              <a:ea typeface="Rockwell"/>
              <a:cs typeface="Rockwell"/>
              <a:sym typeface="Rockwell"/>
            </a:endParaRPr>
          </a:p>
        </p:txBody>
      </p:sp>
      <p:sp>
        <p:nvSpPr>
          <p:cNvPr id="188" name="Google Shape;188;ge58a0c9742_0_17"/>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10</a:t>
            </a:fld>
            <a:endParaRPr>
              <a:solidFill>
                <a:srgbClr val="7F7F7F"/>
              </a:solidFill>
            </a:endParaRPr>
          </a:p>
        </p:txBody>
      </p:sp>
      <p:sp>
        <p:nvSpPr>
          <p:cNvPr id="189" name="Google Shape;189;ge58a0c9742_0_17"/>
          <p:cNvSpPr txBox="1"/>
          <p:nvPr/>
        </p:nvSpPr>
        <p:spPr>
          <a:xfrm>
            <a:off x="223075" y="1297925"/>
            <a:ext cx="8448600" cy="42792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0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CDE and others interpreted the statute such that </a:t>
            </a:r>
            <a:r>
              <a:rPr lang="en-US" sz="2000" b="1" i="0" u="none" strike="noStrike" cap="none">
                <a:solidFill>
                  <a:schemeClr val="dk1"/>
                </a:solidFill>
                <a:latin typeface="Calibri"/>
                <a:ea typeface="Calibri"/>
                <a:cs typeface="Calibri"/>
                <a:sym typeface="Calibri"/>
              </a:rPr>
              <a:t>some de-TABORed districts should reduce their local share</a:t>
            </a:r>
            <a:r>
              <a:rPr lang="en-US" sz="2000" b="0" i="0" u="none" strike="noStrike" cap="none">
                <a:solidFill>
                  <a:schemeClr val="dk1"/>
                </a:solidFill>
                <a:latin typeface="Calibri"/>
                <a:ea typeface="Calibri"/>
                <a:cs typeface="Calibri"/>
                <a:sym typeface="Calibri"/>
              </a:rPr>
              <a:t> through 2007. </a:t>
            </a:r>
            <a:endParaRPr sz="2000" b="0" i="0" u="none" strike="noStrike" cap="none">
              <a:solidFill>
                <a:schemeClr val="dk1"/>
              </a:solidFill>
              <a:latin typeface="Calibri"/>
              <a:ea typeface="Calibri"/>
              <a:cs typeface="Calibri"/>
              <a:sym typeface="Calibri"/>
            </a:endParaRPr>
          </a:p>
          <a:p>
            <a:pPr marL="914400" marR="0" lvl="1" indent="-355600" algn="l" rtl="0">
              <a:lnSpc>
                <a:spcPct val="10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However, because de-TABORed districts had permission from the voters to keep their mill levies at a higher level, it is now clear that local share should not have been reduced.</a:t>
            </a:r>
            <a:endParaRPr sz="2000" b="0" i="0" u="none" strike="noStrike" cap="none">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In 2007, school district mills were frozen through legislation, then litigated in a debate about how local school districts should have treated their local mills per statute.</a:t>
            </a:r>
            <a:endParaRPr sz="2000" b="0" i="0" u="none" strike="noStrike" cap="none">
              <a:solidFill>
                <a:schemeClr val="dk1"/>
              </a:solidFill>
              <a:latin typeface="Calibri"/>
              <a:ea typeface="Calibri"/>
              <a:cs typeface="Calibri"/>
              <a:sym typeface="Calibri"/>
            </a:endParaRPr>
          </a:p>
          <a:p>
            <a:pPr marL="457200" marR="0" lvl="0" indent="-368300" algn="l" rtl="0">
              <a:lnSpc>
                <a:spcPct val="100000"/>
              </a:lnSpc>
              <a:spcBef>
                <a:spcPts val="0"/>
              </a:spcBef>
              <a:spcAft>
                <a:spcPts val="0"/>
              </a:spcAft>
              <a:buClr>
                <a:schemeClr val="dk1"/>
              </a:buClr>
              <a:buSzPts val="2200"/>
              <a:buFont typeface="Calibri"/>
              <a:buChar char="●"/>
            </a:pPr>
            <a:r>
              <a:rPr lang="en-US" sz="2200" b="1" i="0" u="none" strike="noStrike" cap="none">
                <a:solidFill>
                  <a:schemeClr val="dk1"/>
                </a:solidFill>
                <a:latin typeface="Calibri"/>
                <a:ea typeface="Calibri"/>
                <a:cs typeface="Calibri"/>
                <a:sym typeface="Calibri"/>
              </a:rPr>
              <a:t>Because of the reduction to mill levies made between the early 1990s and 2007, the local share collected by those districts went down, and state share went up.</a:t>
            </a:r>
            <a:endParaRPr sz="2200" b="1"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ge7a07b7d6b_0_7" title="Chart"/>
          <p:cNvPicPr preferRelativeResize="0"/>
          <p:nvPr/>
        </p:nvPicPr>
        <p:blipFill rotWithShape="1">
          <a:blip r:embed="rId3">
            <a:alphaModFix/>
          </a:blip>
          <a:srcRect/>
          <a:stretch/>
        </p:blipFill>
        <p:spPr>
          <a:xfrm>
            <a:off x="1243575" y="1862551"/>
            <a:ext cx="6174701" cy="3812459"/>
          </a:xfrm>
          <a:prstGeom prst="rect">
            <a:avLst/>
          </a:prstGeom>
          <a:noFill/>
          <a:ln>
            <a:noFill/>
          </a:ln>
        </p:spPr>
      </p:pic>
      <p:sp>
        <p:nvSpPr>
          <p:cNvPr id="196" name="Google Shape;196;ge7a07b7d6b_0_7"/>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11</a:t>
            </a:fld>
            <a:endParaRPr/>
          </a:p>
        </p:txBody>
      </p:sp>
      <p:sp>
        <p:nvSpPr>
          <p:cNvPr id="197" name="Google Shape;197;ge7a07b7d6b_0_7"/>
          <p:cNvSpPr txBox="1"/>
          <p:nvPr/>
        </p:nvSpPr>
        <p:spPr>
          <a:xfrm>
            <a:off x="114125" y="3033975"/>
            <a:ext cx="1081500" cy="831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Year of de-TABOR vote</a:t>
            </a:r>
            <a:endParaRPr sz="1400" b="0" i="0" u="none" strike="noStrike" cap="none">
              <a:solidFill>
                <a:srgbClr val="000000"/>
              </a:solidFill>
              <a:latin typeface="Arial"/>
              <a:ea typeface="Arial"/>
              <a:cs typeface="Arial"/>
              <a:sym typeface="Arial"/>
            </a:endParaRPr>
          </a:p>
        </p:txBody>
      </p:sp>
      <p:cxnSp>
        <p:nvCxnSpPr>
          <p:cNvPr id="198" name="Google Shape;198;ge7a07b7d6b_0_7"/>
          <p:cNvCxnSpPr>
            <a:stCxn id="197" idx="3"/>
          </p:cNvCxnSpPr>
          <p:nvPr/>
        </p:nvCxnSpPr>
        <p:spPr>
          <a:xfrm rot="10800000" flipH="1">
            <a:off x="1195625" y="3068625"/>
            <a:ext cx="1625100" cy="381000"/>
          </a:xfrm>
          <a:prstGeom prst="straightConnector1">
            <a:avLst/>
          </a:prstGeom>
          <a:noFill/>
          <a:ln w="9525" cap="flat" cmpd="sng">
            <a:solidFill>
              <a:schemeClr val="dk2"/>
            </a:solidFill>
            <a:prstDash val="solid"/>
            <a:round/>
            <a:headEnd type="none" w="sm" len="sm"/>
            <a:tailEnd type="triangle" w="med" len="med"/>
          </a:ln>
        </p:spPr>
      </p:cxnSp>
      <p:sp>
        <p:nvSpPr>
          <p:cNvPr id="199" name="Google Shape;199;ge7a07b7d6b_0_7"/>
          <p:cNvSpPr txBox="1"/>
          <p:nvPr/>
        </p:nvSpPr>
        <p:spPr>
          <a:xfrm>
            <a:off x="1846375" y="3868600"/>
            <a:ext cx="1963800" cy="1477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District followed “normal” mill levy ratchet down due to interaction of factors in the state Constitution.</a:t>
            </a:r>
            <a:endParaRPr sz="1400" b="1" i="0" u="none" strike="noStrike" cap="none">
              <a:solidFill>
                <a:srgbClr val="000000"/>
              </a:solidFill>
              <a:latin typeface="Arial"/>
              <a:ea typeface="Arial"/>
              <a:cs typeface="Arial"/>
              <a:sym typeface="Arial"/>
            </a:endParaRPr>
          </a:p>
        </p:txBody>
      </p:sp>
      <p:cxnSp>
        <p:nvCxnSpPr>
          <p:cNvPr id="200" name="Google Shape;200;ge7a07b7d6b_0_7"/>
          <p:cNvCxnSpPr>
            <a:stCxn id="199" idx="3"/>
          </p:cNvCxnSpPr>
          <p:nvPr/>
        </p:nvCxnSpPr>
        <p:spPr>
          <a:xfrm rot="10800000" flipH="1">
            <a:off x="3810175" y="3965650"/>
            <a:ext cx="558600" cy="641700"/>
          </a:xfrm>
          <a:prstGeom prst="straightConnector1">
            <a:avLst/>
          </a:prstGeom>
          <a:noFill/>
          <a:ln w="9525" cap="flat" cmpd="sng">
            <a:solidFill>
              <a:schemeClr val="dk2"/>
            </a:solidFill>
            <a:prstDash val="solid"/>
            <a:round/>
            <a:headEnd type="none" w="sm" len="sm"/>
            <a:tailEnd type="triangle" w="med" len="med"/>
          </a:ln>
        </p:spPr>
      </p:cxnSp>
      <p:sp>
        <p:nvSpPr>
          <p:cNvPr id="201" name="Google Shape;201;ge7a07b7d6b_0_7"/>
          <p:cNvSpPr txBox="1"/>
          <p:nvPr/>
        </p:nvSpPr>
        <p:spPr>
          <a:xfrm>
            <a:off x="6411000" y="2008275"/>
            <a:ext cx="1963800" cy="1046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De-TABOR vote gave district permission to keep mill levy here</a:t>
            </a:r>
            <a:endParaRPr sz="1400" b="1" i="0" u="none" strike="noStrike" cap="none">
              <a:solidFill>
                <a:srgbClr val="000000"/>
              </a:solidFill>
              <a:latin typeface="Arial"/>
              <a:ea typeface="Arial"/>
              <a:cs typeface="Arial"/>
              <a:sym typeface="Arial"/>
            </a:endParaRPr>
          </a:p>
        </p:txBody>
      </p:sp>
      <p:cxnSp>
        <p:nvCxnSpPr>
          <p:cNvPr id="202" name="Google Shape;202;ge7a07b7d6b_0_7"/>
          <p:cNvCxnSpPr>
            <a:stCxn id="201" idx="1"/>
          </p:cNvCxnSpPr>
          <p:nvPr/>
        </p:nvCxnSpPr>
        <p:spPr>
          <a:xfrm flipH="1">
            <a:off x="5274000" y="2531625"/>
            <a:ext cx="1137000" cy="504900"/>
          </a:xfrm>
          <a:prstGeom prst="straightConnector1">
            <a:avLst/>
          </a:prstGeom>
          <a:noFill/>
          <a:ln w="9525" cap="flat" cmpd="sng">
            <a:solidFill>
              <a:schemeClr val="dk2"/>
            </a:solidFill>
            <a:prstDash val="solid"/>
            <a:round/>
            <a:headEnd type="none" w="sm" len="sm"/>
            <a:tailEnd type="triangle" w="med" len="med"/>
          </a:ln>
        </p:spPr>
      </p:cxnSp>
      <p:sp>
        <p:nvSpPr>
          <p:cNvPr id="203" name="Google Shape;203;ge7a07b7d6b_0_7"/>
          <p:cNvSpPr txBox="1"/>
          <p:nvPr/>
        </p:nvSpPr>
        <p:spPr>
          <a:xfrm>
            <a:off x="4348675" y="4544350"/>
            <a:ext cx="16251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2007 “freeze” of mill levies</a:t>
            </a:r>
            <a:endParaRPr sz="1400" b="0" i="0" u="none" strike="noStrike" cap="none">
              <a:solidFill>
                <a:srgbClr val="000000"/>
              </a:solidFill>
              <a:latin typeface="Arial"/>
              <a:ea typeface="Arial"/>
              <a:cs typeface="Arial"/>
              <a:sym typeface="Arial"/>
            </a:endParaRPr>
          </a:p>
        </p:txBody>
      </p:sp>
      <p:cxnSp>
        <p:nvCxnSpPr>
          <p:cNvPr id="204" name="Google Shape;204;ge7a07b7d6b_0_7"/>
          <p:cNvCxnSpPr>
            <a:stCxn id="203" idx="0"/>
          </p:cNvCxnSpPr>
          <p:nvPr/>
        </p:nvCxnSpPr>
        <p:spPr>
          <a:xfrm rot="10800000" flipH="1">
            <a:off x="5161225" y="4245250"/>
            <a:ext cx="62700" cy="299100"/>
          </a:xfrm>
          <a:prstGeom prst="straightConnector1">
            <a:avLst/>
          </a:prstGeom>
          <a:noFill/>
          <a:ln w="9525" cap="flat" cmpd="sng">
            <a:solidFill>
              <a:schemeClr val="dk2"/>
            </a:solidFill>
            <a:prstDash val="solid"/>
            <a:round/>
            <a:headEnd type="none" w="sm" len="sm"/>
            <a:tailEnd type="triangle" w="med" len="med"/>
          </a:ln>
        </p:spPr>
      </p:cxnSp>
      <p:sp>
        <p:nvSpPr>
          <p:cNvPr id="205" name="Google Shape;205;ge7a07b7d6b_0_7"/>
          <p:cNvSpPr/>
          <p:nvPr/>
        </p:nvSpPr>
        <p:spPr>
          <a:xfrm>
            <a:off x="6874750" y="3037725"/>
            <a:ext cx="332400" cy="12075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ge7a07b7d6b_0_7"/>
          <p:cNvSpPr txBox="1"/>
          <p:nvPr/>
        </p:nvSpPr>
        <p:spPr>
          <a:xfrm>
            <a:off x="7207150" y="3249675"/>
            <a:ext cx="1625100" cy="1262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Gap in property tax collections that was then covered by state share</a:t>
            </a:r>
            <a:endParaRPr sz="1400" b="0" i="0" u="none" strike="noStrike" cap="none">
              <a:solidFill>
                <a:srgbClr val="000000"/>
              </a:solidFill>
              <a:latin typeface="Arial"/>
              <a:ea typeface="Arial"/>
              <a:cs typeface="Arial"/>
              <a:sym typeface="Arial"/>
            </a:endParaRPr>
          </a:p>
        </p:txBody>
      </p:sp>
      <p:sp>
        <p:nvSpPr>
          <p:cNvPr id="207" name="Google Shape;207;ge7a07b7d6b_0_7"/>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a:latin typeface="Rockwell"/>
                <a:ea typeface="Rockwell"/>
                <a:cs typeface="Rockwell"/>
                <a:sym typeface="Rockwell"/>
              </a:rPr>
              <a:t>Background: How did we get here?</a:t>
            </a:r>
            <a:endParaRPr>
              <a:latin typeface="Rockwell"/>
              <a:ea typeface="Rockwell"/>
              <a:cs typeface="Rockwell"/>
              <a:sym typeface="Rockwe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e55bc5ed52_0_55"/>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a:latin typeface="Rockwell"/>
                <a:ea typeface="Rockwell"/>
                <a:cs typeface="Rockwell"/>
                <a:sym typeface="Rockwell"/>
              </a:rPr>
              <a:t>Background: How did we get here?</a:t>
            </a:r>
            <a:endParaRPr>
              <a:latin typeface="Rockwell"/>
              <a:ea typeface="Rockwell"/>
              <a:cs typeface="Rockwell"/>
              <a:sym typeface="Rockwell"/>
            </a:endParaRPr>
          </a:p>
        </p:txBody>
      </p:sp>
      <p:sp>
        <p:nvSpPr>
          <p:cNvPr id="214" name="Google Shape;214;ge55bc5ed52_0_55"/>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12</a:t>
            </a:fld>
            <a:endParaRPr>
              <a:solidFill>
                <a:srgbClr val="7F7F7F"/>
              </a:solidFill>
            </a:endParaRPr>
          </a:p>
        </p:txBody>
      </p:sp>
      <p:sp>
        <p:nvSpPr>
          <p:cNvPr id="215" name="Google Shape;215;ge55bc5ed52_0_55"/>
          <p:cNvSpPr txBox="1"/>
          <p:nvPr/>
        </p:nvSpPr>
        <p:spPr>
          <a:xfrm>
            <a:off x="245200" y="1205825"/>
            <a:ext cx="8448600" cy="17238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latin typeface="Calibri"/>
                <a:ea typeface="Calibri"/>
                <a:cs typeface="Calibri"/>
                <a:sym typeface="Calibri"/>
              </a:rPr>
              <a:t>Beginning in 2008-2009 with the Great Recession, the state’s budget was under increasing pressure. </a:t>
            </a:r>
            <a:r>
              <a:rPr lang="en-US" sz="2000" b="0" i="0" u="none" strike="noStrike" cap="none">
                <a:solidFill>
                  <a:srgbClr val="000000"/>
                </a:solidFill>
                <a:latin typeface="Calibri"/>
                <a:ea typeface="Calibri"/>
                <a:cs typeface="Calibri"/>
                <a:sym typeface="Calibri"/>
              </a:rPr>
              <a:t>As state share went up, and the economy went through ups and downs, the state was forced to implement the </a:t>
            </a:r>
            <a:r>
              <a:rPr lang="en-US" sz="2000" b="1" i="0" u="none" strike="noStrike" cap="none">
                <a:solidFill>
                  <a:srgbClr val="000000"/>
                </a:solidFill>
                <a:latin typeface="Calibri"/>
                <a:ea typeface="Calibri"/>
                <a:cs typeface="Calibri"/>
                <a:sym typeface="Calibri"/>
              </a:rPr>
              <a:t>Budget Stabilization Factor</a:t>
            </a:r>
            <a:r>
              <a:rPr lang="en-US" sz="2000" b="0" i="0" u="none" strike="noStrike" cap="none">
                <a:solidFill>
                  <a:srgbClr val="000000"/>
                </a:solidFill>
                <a:latin typeface="Calibri"/>
                <a:ea typeface="Calibri"/>
                <a:cs typeface="Calibri"/>
                <a:sym typeface="Calibri"/>
              </a:rPr>
              <a:t>.</a:t>
            </a:r>
            <a:endParaRPr sz="2000" b="0" i="0" u="none" strike="noStrike" cap="none">
              <a:solidFill>
                <a:schemeClr val="dk1"/>
              </a:solidFill>
              <a:latin typeface="Calibri"/>
              <a:ea typeface="Calibri"/>
              <a:cs typeface="Calibri"/>
              <a:sym typeface="Calibri"/>
            </a:endParaRPr>
          </a:p>
          <a:p>
            <a:pPr marL="91440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pic>
        <p:nvPicPr>
          <p:cNvPr id="216" name="Google Shape;216;ge55bc5ed52_0_55"/>
          <p:cNvPicPr preferRelativeResize="0"/>
          <p:nvPr/>
        </p:nvPicPr>
        <p:blipFill rotWithShape="1">
          <a:blip r:embed="rId3">
            <a:alphaModFix/>
          </a:blip>
          <a:srcRect/>
          <a:stretch/>
        </p:blipFill>
        <p:spPr>
          <a:xfrm>
            <a:off x="1867600" y="2647950"/>
            <a:ext cx="5540127" cy="37790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e55bc5ed52_0_63"/>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a:latin typeface="Rockwell"/>
                <a:ea typeface="Rockwell"/>
                <a:cs typeface="Rockwell"/>
                <a:sym typeface="Rockwell"/>
              </a:rPr>
              <a:t>Background: How do we fix it?</a:t>
            </a:r>
            <a:endParaRPr>
              <a:latin typeface="Rockwell"/>
              <a:ea typeface="Rockwell"/>
              <a:cs typeface="Rockwell"/>
              <a:sym typeface="Rockwell"/>
            </a:endParaRPr>
          </a:p>
        </p:txBody>
      </p:sp>
      <p:sp>
        <p:nvSpPr>
          <p:cNvPr id="223" name="Google Shape;223;ge55bc5ed52_0_63"/>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13</a:t>
            </a:fld>
            <a:endParaRPr>
              <a:solidFill>
                <a:srgbClr val="7F7F7F"/>
              </a:solidFill>
            </a:endParaRPr>
          </a:p>
        </p:txBody>
      </p:sp>
      <p:sp>
        <p:nvSpPr>
          <p:cNvPr id="224" name="Google Shape;224;ge55bc5ed52_0_63"/>
          <p:cNvSpPr txBox="1"/>
          <p:nvPr/>
        </p:nvSpPr>
        <p:spPr>
          <a:xfrm>
            <a:off x="245200" y="1205825"/>
            <a:ext cx="8448600" cy="492600"/>
          </a:xfrm>
          <a:prstGeom prst="rect">
            <a:avLst/>
          </a:prstGeom>
          <a:noFill/>
          <a:ln>
            <a:noFill/>
          </a:ln>
        </p:spPr>
        <p:txBody>
          <a:bodyPr spcFirstLastPara="1" wrap="square" lIns="91425" tIns="91425" rIns="91425" bIns="91425" anchor="t" anchorCtr="0">
            <a:spAutoFit/>
          </a:bodyPr>
          <a:lstStyle/>
          <a:p>
            <a:pPr marL="91440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225" name="Google Shape;225;ge55bc5ed52_0_63"/>
          <p:cNvSpPr txBox="1"/>
          <p:nvPr/>
        </p:nvSpPr>
        <p:spPr>
          <a:xfrm>
            <a:off x="245200" y="1274975"/>
            <a:ext cx="8448600" cy="3909600"/>
          </a:xfrm>
          <a:prstGeom prst="rect">
            <a:avLst/>
          </a:prstGeom>
          <a:noFill/>
          <a:ln>
            <a:noFill/>
          </a:ln>
        </p:spPr>
        <p:txBody>
          <a:bodyPr spcFirstLastPara="1" wrap="square" lIns="91425" tIns="91425" rIns="91425" bIns="91425" anchor="t" anchorCtr="0">
            <a:spAutoFit/>
          </a:bodyPr>
          <a:lstStyle/>
          <a:p>
            <a:pPr marL="457200" marR="0" lvl="0" indent="-368300" algn="l" rtl="0">
              <a:lnSpc>
                <a:spcPct val="100000"/>
              </a:lnSpc>
              <a:spcBef>
                <a:spcPts val="0"/>
              </a:spcBef>
              <a:spcAft>
                <a:spcPts val="0"/>
              </a:spcAft>
              <a:buClr>
                <a:srgbClr val="000000"/>
              </a:buClr>
              <a:buSzPts val="2200"/>
              <a:buFont typeface="Arial"/>
              <a:buChar char="●"/>
            </a:pPr>
            <a:r>
              <a:rPr lang="en-US" sz="2200" b="1" i="0" u="none" strike="noStrike" cap="none">
                <a:solidFill>
                  <a:srgbClr val="000000"/>
                </a:solidFill>
                <a:latin typeface="Calibri"/>
                <a:ea typeface="Calibri"/>
                <a:cs typeface="Calibri"/>
                <a:sym typeface="Calibri"/>
              </a:rPr>
              <a:t>The legislature has now taken steps to restore, going forward, the local share that was erroneously reduced.</a:t>
            </a:r>
            <a:endParaRPr sz="2200" b="1" i="0" u="none" strike="noStrike" cap="none">
              <a:solidFill>
                <a:srgbClr val="000000"/>
              </a:solidFill>
              <a:latin typeface="Calibri"/>
              <a:ea typeface="Calibri"/>
              <a:cs typeface="Calibri"/>
              <a:sym typeface="Calibri"/>
            </a:endParaRPr>
          </a:p>
          <a:p>
            <a:pPr marL="914400" marR="0" lvl="1" indent="-368300" algn="l" rtl="0">
              <a:lnSpc>
                <a:spcPct val="100000"/>
              </a:lnSpc>
              <a:spcBef>
                <a:spcPts val="0"/>
              </a:spcBef>
              <a:spcAft>
                <a:spcPts val="0"/>
              </a:spcAft>
              <a:buClr>
                <a:srgbClr val="000000"/>
              </a:buClr>
              <a:buSzPts val="2200"/>
              <a:buFont typeface="Calibri"/>
              <a:buChar char="○"/>
            </a:pPr>
            <a:r>
              <a:rPr lang="en-US" sz="2200" b="0" i="0" u="none" strike="noStrike" cap="none">
                <a:solidFill>
                  <a:srgbClr val="000000"/>
                </a:solidFill>
                <a:latin typeface="Calibri"/>
                <a:ea typeface="Calibri"/>
                <a:cs typeface="Calibri"/>
                <a:sym typeface="Calibri"/>
              </a:rPr>
              <a:t>This created a reduction in local share and resulted in the non-collection of local property taxes that were already authorized by voters.</a:t>
            </a:r>
            <a:endParaRPr sz="2200" b="0" i="0" u="none" strike="noStrike" cap="none">
              <a:solidFill>
                <a:srgbClr val="000000"/>
              </a:solidFill>
              <a:latin typeface="Calibri"/>
              <a:ea typeface="Calibri"/>
              <a:cs typeface="Calibri"/>
              <a:sym typeface="Calibri"/>
            </a:endParaRPr>
          </a:p>
          <a:p>
            <a:pPr marL="914400" marR="0" lvl="1" indent="-368300" algn="l" rtl="0">
              <a:lnSpc>
                <a:spcPct val="100000"/>
              </a:lnSpc>
              <a:spcBef>
                <a:spcPts val="0"/>
              </a:spcBef>
              <a:spcAft>
                <a:spcPts val="0"/>
              </a:spcAft>
              <a:buClr>
                <a:srgbClr val="000000"/>
              </a:buClr>
              <a:buSzPts val="2200"/>
              <a:buFont typeface="Calibri"/>
              <a:buChar char="○"/>
            </a:pPr>
            <a:r>
              <a:rPr lang="en-US" sz="2200" b="0" i="0" u="none" strike="noStrike" cap="none">
                <a:solidFill>
                  <a:srgbClr val="000000"/>
                </a:solidFill>
                <a:latin typeface="Calibri"/>
                <a:ea typeface="Calibri"/>
                <a:cs typeface="Calibri"/>
                <a:sym typeface="Calibri"/>
              </a:rPr>
              <a:t>The legislature is only seeking to fix this issue going forward--it is </a:t>
            </a:r>
            <a:r>
              <a:rPr lang="en-US" sz="2200" b="1" i="0" u="none" strike="noStrike" cap="none">
                <a:solidFill>
                  <a:srgbClr val="000000"/>
                </a:solidFill>
                <a:latin typeface="Calibri"/>
                <a:ea typeface="Calibri"/>
                <a:cs typeface="Calibri"/>
                <a:sym typeface="Calibri"/>
              </a:rPr>
              <a:t>NOT </a:t>
            </a:r>
            <a:r>
              <a:rPr lang="en-US" sz="2200" b="0" i="0" u="none" strike="noStrike" cap="none">
                <a:solidFill>
                  <a:srgbClr val="000000"/>
                </a:solidFill>
                <a:latin typeface="Calibri"/>
                <a:ea typeface="Calibri"/>
                <a:cs typeface="Calibri"/>
                <a:sym typeface="Calibri"/>
              </a:rPr>
              <a:t>seeking to recover local tax property revenue that should have been collected in the past. </a:t>
            </a:r>
            <a:endParaRPr sz="2200" b="0" i="0" u="none" strike="noStrike" cap="none">
              <a:solidFill>
                <a:srgbClr val="000000"/>
              </a:solidFill>
              <a:latin typeface="Calibri"/>
              <a:ea typeface="Calibri"/>
              <a:cs typeface="Calibri"/>
              <a:sym typeface="Calibri"/>
            </a:endParaRPr>
          </a:p>
          <a:p>
            <a:pPr marL="457200" marR="0" lvl="0" indent="-368300" algn="l" rtl="0">
              <a:lnSpc>
                <a:spcPct val="100000"/>
              </a:lnSpc>
              <a:spcBef>
                <a:spcPts val="0"/>
              </a:spcBef>
              <a:spcAft>
                <a:spcPts val="0"/>
              </a:spcAft>
              <a:buClr>
                <a:srgbClr val="000000"/>
              </a:buClr>
              <a:buSzPts val="2200"/>
              <a:buFont typeface="Calibri"/>
              <a:buChar char="●"/>
            </a:pPr>
            <a:r>
              <a:rPr lang="en-US" sz="2200" b="1" i="0" u="none" strike="noStrike" cap="none">
                <a:solidFill>
                  <a:srgbClr val="000000"/>
                </a:solidFill>
                <a:latin typeface="Calibri"/>
                <a:ea typeface="Calibri"/>
                <a:cs typeface="Calibri"/>
                <a:sym typeface="Calibri"/>
              </a:rPr>
              <a:t>Mill Levy Correction is a state law.</a:t>
            </a:r>
            <a:r>
              <a:rPr lang="en-US" sz="2200" b="0" i="0" u="none" strike="noStrike" cap="none">
                <a:solidFill>
                  <a:srgbClr val="000000"/>
                </a:solidFill>
                <a:latin typeface="Calibri"/>
                <a:ea typeface="Calibri"/>
                <a:cs typeface="Calibri"/>
                <a:sym typeface="Calibri"/>
              </a:rPr>
              <a:t> While the responsibility for setting the mill levy lies with the local school board, the local school board must set the Total Program levy in accordance with state law.</a:t>
            </a:r>
            <a:endParaRPr sz="2000" b="1"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e55bc5ed52_0_80"/>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a:latin typeface="Rockwell"/>
                <a:ea typeface="Rockwell"/>
                <a:cs typeface="Rockwell"/>
                <a:sym typeface="Rockwell"/>
              </a:rPr>
              <a:t>Background: How do we fix it?</a:t>
            </a:r>
            <a:endParaRPr>
              <a:latin typeface="Rockwell"/>
              <a:ea typeface="Rockwell"/>
              <a:cs typeface="Rockwell"/>
              <a:sym typeface="Rockwell"/>
            </a:endParaRPr>
          </a:p>
        </p:txBody>
      </p:sp>
      <p:sp>
        <p:nvSpPr>
          <p:cNvPr id="232" name="Google Shape;232;ge55bc5ed52_0_80"/>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14</a:t>
            </a:fld>
            <a:endParaRPr>
              <a:solidFill>
                <a:srgbClr val="7F7F7F"/>
              </a:solidFill>
            </a:endParaRPr>
          </a:p>
        </p:txBody>
      </p:sp>
      <p:sp>
        <p:nvSpPr>
          <p:cNvPr id="233" name="Google Shape;233;ge55bc5ed52_0_80"/>
          <p:cNvSpPr txBox="1"/>
          <p:nvPr/>
        </p:nvSpPr>
        <p:spPr>
          <a:xfrm>
            <a:off x="245200" y="1205825"/>
            <a:ext cx="8448600" cy="492600"/>
          </a:xfrm>
          <a:prstGeom prst="rect">
            <a:avLst/>
          </a:prstGeom>
          <a:noFill/>
          <a:ln>
            <a:noFill/>
          </a:ln>
        </p:spPr>
        <p:txBody>
          <a:bodyPr spcFirstLastPara="1" wrap="square" lIns="91425" tIns="91425" rIns="91425" bIns="91425" anchor="t" anchorCtr="0">
            <a:spAutoFit/>
          </a:bodyPr>
          <a:lstStyle/>
          <a:p>
            <a:pPr marL="91440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234" name="Google Shape;234;ge55bc5ed52_0_80"/>
          <p:cNvSpPr txBox="1"/>
          <p:nvPr/>
        </p:nvSpPr>
        <p:spPr>
          <a:xfrm>
            <a:off x="245200" y="1274975"/>
            <a:ext cx="8448600" cy="4848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US" sz="2300" b="1" i="0" u="none" strike="noStrike" cap="none">
                <a:solidFill>
                  <a:srgbClr val="9900FF"/>
                </a:solidFill>
                <a:latin typeface="Calibri"/>
                <a:ea typeface="Calibri"/>
                <a:cs typeface="Calibri"/>
                <a:sym typeface="Calibri"/>
              </a:rPr>
              <a:t>Step 1: Passage of HB20-1418</a:t>
            </a:r>
            <a:endParaRPr sz="2300" b="1" i="0" u="none" strike="noStrike" cap="none">
              <a:solidFill>
                <a:srgbClr val="9900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June 2020: </a:t>
            </a:r>
            <a:r>
              <a:rPr lang="en-US" sz="2000" b="0" i="0" u="sng" strike="noStrike" cap="none">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HB20-1418</a:t>
            </a:r>
            <a:r>
              <a:rPr lang="en-US" sz="2000" b="0" i="0" u="none" strike="noStrike" cap="none">
                <a:solidFill>
                  <a:schemeClr val="dk1"/>
                </a:solidFill>
                <a:latin typeface="Calibri"/>
                <a:ea typeface="Calibri"/>
                <a:cs typeface="Calibri"/>
                <a:sym typeface="Calibri"/>
              </a:rPr>
              <a:t> signed (see Section 33). The 2020-2021 School Finance Act required districts to levy the number of mills specified by the requirements in the bill, including the establishment of temporary tax credits, if necessary, to correct historical errors. The bill required districts to set a mill levy target equal to </a:t>
            </a:r>
            <a:r>
              <a:rPr lang="en-US" sz="2000" b="1" i="0" u="none" strike="noStrike" cap="none">
                <a:solidFill>
                  <a:schemeClr val="dk1"/>
                </a:solidFill>
                <a:latin typeface="Calibri"/>
                <a:ea typeface="Calibri"/>
                <a:cs typeface="Calibri"/>
                <a:sym typeface="Calibri"/>
              </a:rPr>
              <a:t>the lowest of</a:t>
            </a:r>
            <a:r>
              <a:rPr lang="en-US" sz="2000" b="0" i="0" u="none" strike="noStrike" cap="none">
                <a:solidFill>
                  <a:schemeClr val="dk1"/>
                </a:solidFill>
                <a:latin typeface="Calibri"/>
                <a:ea typeface="Calibri"/>
                <a:cs typeface="Calibri"/>
                <a:sym typeface="Calibri"/>
              </a:rPr>
              <a:t>:</a:t>
            </a:r>
            <a:endParaRPr sz="2000" b="0" i="0" u="none" strike="noStrike" cap="none">
              <a:solidFill>
                <a:schemeClr val="dk1"/>
              </a:solidFill>
              <a:latin typeface="Calibri"/>
              <a:ea typeface="Calibri"/>
              <a:cs typeface="Calibri"/>
              <a:sym typeface="Calibri"/>
            </a:endParaRPr>
          </a:p>
          <a:p>
            <a:pPr marL="914400" marR="0" lvl="0" indent="-355600" algn="l" rtl="0">
              <a:lnSpc>
                <a:spcPct val="115000"/>
              </a:lnSpc>
              <a:spcBef>
                <a:spcPts val="0"/>
              </a:spcBef>
              <a:spcAft>
                <a:spcPts val="0"/>
              </a:spcAft>
              <a:buClr>
                <a:schemeClr val="dk1"/>
              </a:buClr>
              <a:buSzPts val="2000"/>
              <a:buFont typeface="Calibri"/>
              <a:buAutoNum type="arabicPeriod"/>
            </a:pPr>
            <a:r>
              <a:rPr lang="en-US" sz="2000" b="0" i="0" u="none" strike="noStrike" cap="none">
                <a:solidFill>
                  <a:schemeClr val="dk1"/>
                </a:solidFill>
                <a:latin typeface="Calibri"/>
                <a:ea typeface="Calibri"/>
                <a:cs typeface="Calibri"/>
                <a:sym typeface="Calibri"/>
              </a:rPr>
              <a:t>The mills required to fully fund the district with local property taxes;</a:t>
            </a:r>
            <a:endParaRPr sz="2000" b="0" i="0" u="none" strike="noStrike" cap="none">
              <a:solidFill>
                <a:schemeClr val="dk1"/>
              </a:solidFill>
              <a:latin typeface="Calibri"/>
              <a:ea typeface="Calibri"/>
              <a:cs typeface="Calibri"/>
              <a:sym typeface="Calibri"/>
            </a:endParaRPr>
          </a:p>
          <a:p>
            <a:pPr marL="914400" marR="0" lvl="0" indent="-355600" algn="l" rtl="0">
              <a:lnSpc>
                <a:spcPct val="115000"/>
              </a:lnSpc>
              <a:spcBef>
                <a:spcPts val="0"/>
              </a:spcBef>
              <a:spcAft>
                <a:spcPts val="0"/>
              </a:spcAft>
              <a:buClr>
                <a:schemeClr val="dk1"/>
              </a:buClr>
              <a:buSzPts val="2000"/>
              <a:buFont typeface="Calibri"/>
              <a:buAutoNum type="arabicPeriod"/>
            </a:pPr>
            <a:r>
              <a:rPr lang="en-US" sz="2000" b="0" i="0" u="none" strike="noStrike" cap="none">
                <a:solidFill>
                  <a:schemeClr val="dk1"/>
                </a:solidFill>
                <a:latin typeface="Calibri"/>
                <a:ea typeface="Calibri"/>
                <a:cs typeface="Calibri"/>
                <a:sym typeface="Calibri"/>
              </a:rPr>
              <a:t>The mills in place at the time the district obtained voter approval to retain and spend revenue in excess of the property tax revenue limitation imposed on the district by TABOR (de-Bruce); </a:t>
            </a:r>
            <a:r>
              <a:rPr lang="en-US" sz="2000" b="1" i="0" u="none" strike="noStrike" cap="none">
                <a:solidFill>
                  <a:schemeClr val="dk1"/>
                </a:solidFill>
                <a:latin typeface="Calibri"/>
                <a:ea typeface="Calibri"/>
                <a:cs typeface="Calibri"/>
                <a:sym typeface="Calibri"/>
              </a:rPr>
              <a:t>or</a:t>
            </a:r>
            <a:endParaRPr sz="2000" b="1" i="0" u="none" strike="noStrike" cap="none">
              <a:solidFill>
                <a:schemeClr val="dk1"/>
              </a:solidFill>
              <a:latin typeface="Calibri"/>
              <a:ea typeface="Calibri"/>
              <a:cs typeface="Calibri"/>
              <a:sym typeface="Calibri"/>
            </a:endParaRPr>
          </a:p>
          <a:p>
            <a:pPr marL="914400" marR="0" lvl="0" indent="-355600" algn="l" rtl="0">
              <a:lnSpc>
                <a:spcPct val="115000"/>
              </a:lnSpc>
              <a:spcBef>
                <a:spcPts val="0"/>
              </a:spcBef>
              <a:spcAft>
                <a:spcPts val="0"/>
              </a:spcAft>
              <a:buClr>
                <a:schemeClr val="dk1"/>
              </a:buClr>
              <a:buSzPts val="2000"/>
              <a:buFont typeface="Calibri"/>
              <a:buAutoNum type="arabicPeriod"/>
            </a:pPr>
            <a:r>
              <a:rPr lang="en-US" sz="2000" b="0"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27.000 mills.</a:t>
            </a:r>
            <a:endParaRPr sz="2000" b="1"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91440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1026" name="Picture 2">
            <a:extLst>
              <a:ext uri="{FF2B5EF4-FFF2-40B4-BE49-F238E27FC236}">
                <a16:creationId xmlns:a16="http://schemas.microsoft.com/office/drawing/2014/main" id="{51826077-72BF-4ACF-8349-8948ED4BB2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71" y="1359832"/>
            <a:ext cx="7187609" cy="4437350"/>
          </a:xfrm>
          <a:prstGeom prst="rect">
            <a:avLst/>
          </a:prstGeom>
          <a:noFill/>
          <a:extLst>
            <a:ext uri="{909E8E84-426E-40DD-AFC4-6F175D3DCCD1}">
              <a14:hiddenFill xmlns:a14="http://schemas.microsoft.com/office/drawing/2010/main">
                <a:solidFill>
                  <a:srgbClr val="FFFFFF"/>
                </a:solidFill>
              </a14:hiddenFill>
            </a:ext>
          </a:extLst>
        </p:spPr>
      </p:pic>
      <p:sp>
        <p:nvSpPr>
          <p:cNvPr id="240" name="Google Shape;240;ge6a04fc831_0_0"/>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15</a:t>
            </a:fld>
            <a:endParaRPr/>
          </a:p>
        </p:txBody>
      </p:sp>
      <p:sp>
        <p:nvSpPr>
          <p:cNvPr id="241" name="Google Shape;241;ge6a04fc831_0_0"/>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a:latin typeface="Rockwell"/>
                <a:ea typeface="Rockwell"/>
                <a:cs typeface="Rockwell"/>
                <a:sym typeface="Rockwell"/>
              </a:rPr>
              <a:t>Background: How do we fix it?</a:t>
            </a:r>
            <a:endParaRPr>
              <a:latin typeface="Rockwell"/>
              <a:ea typeface="Rockwell"/>
              <a:cs typeface="Rockwell"/>
              <a:sym typeface="Rockwell"/>
            </a:endParaRPr>
          </a:p>
        </p:txBody>
      </p:sp>
      <p:sp>
        <p:nvSpPr>
          <p:cNvPr id="243" name="Google Shape;243;ge6a04fc831_0_0"/>
          <p:cNvSpPr txBox="1"/>
          <p:nvPr/>
        </p:nvSpPr>
        <p:spPr>
          <a:xfrm>
            <a:off x="7275273" y="1849233"/>
            <a:ext cx="1740300" cy="2555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81 out of 118 districts (69%) have target mills of 27. This means that the mills required to fully fund the district, </a:t>
            </a:r>
            <a:r>
              <a:rPr lang="en-US" sz="1400" b="1" i="0" u="none" strike="noStrike" cap="none" dirty="0">
                <a:solidFill>
                  <a:srgbClr val="000000"/>
                </a:solidFill>
                <a:latin typeface="Arial"/>
                <a:ea typeface="Arial"/>
                <a:cs typeface="Arial"/>
                <a:sym typeface="Arial"/>
              </a:rPr>
              <a:t>and </a:t>
            </a:r>
            <a:r>
              <a:rPr lang="en-US" sz="1400" b="0" i="0" u="none" strike="noStrike" cap="none" dirty="0">
                <a:solidFill>
                  <a:srgbClr val="000000"/>
                </a:solidFill>
                <a:latin typeface="Arial"/>
                <a:ea typeface="Arial"/>
                <a:cs typeface="Arial"/>
                <a:sym typeface="Arial"/>
              </a:rPr>
              <a:t>the mills in place at the time of </a:t>
            </a:r>
            <a:r>
              <a:rPr lang="en-US" sz="1400" b="0" i="0" u="none" strike="noStrike" cap="none" dirty="0" err="1">
                <a:solidFill>
                  <a:srgbClr val="000000"/>
                </a:solidFill>
                <a:latin typeface="Arial"/>
                <a:ea typeface="Arial"/>
                <a:cs typeface="Arial"/>
                <a:sym typeface="Arial"/>
              </a:rPr>
              <a:t>deTABOR</a:t>
            </a:r>
            <a:r>
              <a:rPr lang="en-US" sz="1400" b="0" i="0" u="none" strike="noStrike" cap="none" dirty="0">
                <a:solidFill>
                  <a:srgbClr val="000000"/>
                </a:solidFill>
                <a:latin typeface="Arial"/>
                <a:ea typeface="Arial"/>
                <a:cs typeface="Arial"/>
                <a:sym typeface="Arial"/>
              </a:rPr>
              <a:t>, are both greater than 27.</a:t>
            </a:r>
            <a:endParaRPr sz="1400" b="0" i="0" u="none" strike="noStrike" cap="none" dirty="0">
              <a:solidFill>
                <a:srgbClr val="000000"/>
              </a:solidFill>
              <a:latin typeface="Arial"/>
              <a:ea typeface="Arial"/>
              <a:cs typeface="Arial"/>
              <a:sym typeface="Arial"/>
            </a:endParaRPr>
          </a:p>
        </p:txBody>
      </p:sp>
      <p:sp>
        <p:nvSpPr>
          <p:cNvPr id="244" name="Google Shape;244;ge6a04fc831_0_0"/>
          <p:cNvSpPr/>
          <p:nvPr/>
        </p:nvSpPr>
        <p:spPr>
          <a:xfrm rot="-5400000">
            <a:off x="4960403" y="81930"/>
            <a:ext cx="201479" cy="4191164"/>
          </a:xfrm>
          <a:prstGeom prst="rightBrace">
            <a:avLst>
              <a:gd name="adj1" fmla="val 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ge6a04fc831_0_0"/>
          <p:cNvSpPr/>
          <p:nvPr/>
        </p:nvSpPr>
        <p:spPr>
          <a:xfrm rot="5400000">
            <a:off x="1907333" y="4821830"/>
            <a:ext cx="200741" cy="1749962"/>
          </a:xfrm>
          <a:prstGeom prst="rightBrace">
            <a:avLst>
              <a:gd name="adj1" fmla="val 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ge6a04fc831_0_0"/>
          <p:cNvSpPr txBox="1"/>
          <p:nvPr/>
        </p:nvSpPr>
        <p:spPr>
          <a:xfrm>
            <a:off x="1074825" y="5879000"/>
            <a:ext cx="6081900" cy="831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37 out of 118 districts (31%) have target mills under 27. This means that either the mills required to fully fund the district, </a:t>
            </a:r>
            <a:r>
              <a:rPr lang="en-US" sz="1400" b="1" i="0" u="none" strike="noStrike" cap="none" dirty="0">
                <a:solidFill>
                  <a:srgbClr val="000000"/>
                </a:solidFill>
                <a:latin typeface="Arial"/>
                <a:ea typeface="Arial"/>
                <a:cs typeface="Arial"/>
                <a:sym typeface="Arial"/>
              </a:rPr>
              <a:t>or</a:t>
            </a:r>
            <a:r>
              <a:rPr lang="en-US" sz="1400" b="0" i="0" u="none" strike="noStrike" cap="none" dirty="0">
                <a:solidFill>
                  <a:srgbClr val="000000"/>
                </a:solidFill>
                <a:latin typeface="Arial"/>
                <a:ea typeface="Arial"/>
                <a:cs typeface="Arial"/>
                <a:sym typeface="Arial"/>
              </a:rPr>
              <a:t> the mills in place at the time of </a:t>
            </a:r>
            <a:r>
              <a:rPr lang="en-US" sz="1400" b="0" i="0" u="none" strike="noStrike" cap="none" dirty="0" err="1">
                <a:solidFill>
                  <a:srgbClr val="000000"/>
                </a:solidFill>
                <a:latin typeface="Arial"/>
                <a:ea typeface="Arial"/>
                <a:cs typeface="Arial"/>
                <a:sym typeface="Arial"/>
              </a:rPr>
              <a:t>deTABOR</a:t>
            </a:r>
            <a:r>
              <a:rPr lang="en-US" sz="1400" b="0" i="0" u="none" strike="noStrike" cap="none" dirty="0">
                <a:solidFill>
                  <a:srgbClr val="000000"/>
                </a:solidFill>
                <a:latin typeface="Arial"/>
                <a:ea typeface="Arial"/>
                <a:cs typeface="Arial"/>
                <a:sym typeface="Arial"/>
              </a:rPr>
              <a:t>, are less than 27.</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e55bc5ed52_0_98"/>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a:latin typeface="Rockwell"/>
                <a:ea typeface="Rockwell"/>
                <a:cs typeface="Rockwell"/>
                <a:sym typeface="Rockwell"/>
              </a:rPr>
              <a:t>Background: How do we fix it?</a:t>
            </a:r>
            <a:endParaRPr>
              <a:latin typeface="Rockwell"/>
              <a:ea typeface="Rockwell"/>
              <a:cs typeface="Rockwell"/>
              <a:sym typeface="Rockwell"/>
            </a:endParaRPr>
          </a:p>
        </p:txBody>
      </p:sp>
      <p:sp>
        <p:nvSpPr>
          <p:cNvPr id="253" name="Google Shape;253;ge55bc5ed52_0_98"/>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16</a:t>
            </a:fld>
            <a:endParaRPr>
              <a:solidFill>
                <a:srgbClr val="7F7F7F"/>
              </a:solidFill>
            </a:endParaRPr>
          </a:p>
        </p:txBody>
      </p:sp>
      <p:sp>
        <p:nvSpPr>
          <p:cNvPr id="254" name="Google Shape;254;ge55bc5ed52_0_98"/>
          <p:cNvSpPr txBox="1"/>
          <p:nvPr/>
        </p:nvSpPr>
        <p:spPr>
          <a:xfrm>
            <a:off x="245200" y="1205825"/>
            <a:ext cx="8448600" cy="492600"/>
          </a:xfrm>
          <a:prstGeom prst="rect">
            <a:avLst/>
          </a:prstGeom>
          <a:noFill/>
          <a:ln>
            <a:noFill/>
          </a:ln>
        </p:spPr>
        <p:txBody>
          <a:bodyPr spcFirstLastPara="1" wrap="square" lIns="91425" tIns="91425" rIns="91425" bIns="91425" anchor="t" anchorCtr="0">
            <a:spAutoFit/>
          </a:bodyPr>
          <a:lstStyle/>
          <a:p>
            <a:pPr marL="91440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255" name="Google Shape;255;ge55bc5ed52_0_98"/>
          <p:cNvSpPr txBox="1"/>
          <p:nvPr/>
        </p:nvSpPr>
        <p:spPr>
          <a:xfrm>
            <a:off x="245200" y="1274975"/>
            <a:ext cx="8448600" cy="4122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US" sz="2300" b="1" i="0" u="none" strike="noStrike" cap="none">
                <a:solidFill>
                  <a:srgbClr val="9900FF"/>
                </a:solidFill>
                <a:latin typeface="Calibri"/>
                <a:ea typeface="Calibri"/>
                <a:cs typeface="Calibri"/>
                <a:sym typeface="Calibri"/>
              </a:rPr>
              <a:t>Step 2: District certification of Temporary Tax Credits</a:t>
            </a:r>
            <a:endParaRPr sz="2300" b="1" i="0" u="none" strike="noStrike" cap="none">
              <a:solidFill>
                <a:srgbClr val="9900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December 2020: </a:t>
            </a:r>
            <a:r>
              <a:rPr lang="en-US" sz="2000" b="0" i="0" u="none" strike="noStrike" cap="none">
                <a:solidFill>
                  <a:schemeClr val="dk1"/>
                </a:solidFill>
                <a:latin typeface="Calibri"/>
                <a:ea typeface="Calibri"/>
                <a:cs typeface="Calibri"/>
                <a:sym typeface="Calibri"/>
              </a:rPr>
              <a:t>If required, districts included temporary tax credits when </a:t>
            </a:r>
            <a:r>
              <a:rPr lang="en-US" sz="2000" b="0" i="0" u="sng" strike="noStrike" cap="none">
                <a:solidFill>
                  <a:schemeClr val="hlink"/>
                </a:solidFill>
                <a:latin typeface="Calibri"/>
                <a:ea typeface="Calibri"/>
                <a:cs typeface="Calibri"/>
                <a:sym typeface="Calibri"/>
                <a:hlinkClick r:id="rId3"/>
              </a:rPr>
              <a:t>certifying property tax mills</a:t>
            </a:r>
            <a:r>
              <a:rPr lang="en-US" sz="2000" b="0" i="0" u="none" strike="noStrike" cap="none">
                <a:solidFill>
                  <a:schemeClr val="dk1"/>
                </a:solidFill>
                <a:latin typeface="Calibri"/>
                <a:ea typeface="Calibri"/>
                <a:cs typeface="Calibri"/>
                <a:sym typeface="Calibri"/>
              </a:rPr>
              <a:t> related to the local share of total program for the 2020 tax year. The temporary tax credits were equal to the difference between the district’s current total program mill and the mill levy target established by </a:t>
            </a:r>
            <a:r>
              <a:rPr lang="en-US" sz="2000" b="0" i="0" u="sng" strike="noStrike" cap="none">
                <a:solidFill>
                  <a:srgbClr val="1155C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HB20-1418</a:t>
            </a:r>
            <a:r>
              <a:rPr lang="en-US" sz="2000" b="0" i="0" u="none" strike="noStrike" cap="none">
                <a:solidFill>
                  <a:schemeClr val="dk1"/>
                </a:solidFill>
                <a:latin typeface="Calibri"/>
                <a:ea typeface="Calibri"/>
                <a:cs typeface="Calibri"/>
                <a:sym typeface="Calibri"/>
              </a:rPr>
              <a:t>. For example, if the district’s current total program mill was 25, and its mill levy target is 27, the district implemented a temporary tax credit of 2 mills</a:t>
            </a:r>
            <a:r>
              <a:rPr lang="en-US" sz="1300" b="0" i="0" u="none" strike="noStrike" cap="none">
                <a:solidFill>
                  <a:schemeClr val="dk1"/>
                </a:solidFill>
                <a:latin typeface="Arial"/>
                <a:ea typeface="Arial"/>
                <a:cs typeface="Arial"/>
                <a:sym typeface="Arial"/>
              </a:rPr>
              <a:t>.</a:t>
            </a:r>
            <a:endParaRPr sz="13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900"/>
              <a:buFont typeface="Arial"/>
              <a:buNone/>
            </a:pPr>
            <a:endParaRPr sz="19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91440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pic>
        <p:nvPicPr>
          <p:cNvPr id="256" name="Google Shape;256;ge55bc5ed52_0_98"/>
          <p:cNvPicPr preferRelativeResize="0"/>
          <p:nvPr/>
        </p:nvPicPr>
        <p:blipFill rotWithShape="1">
          <a:blip r:embed="rId5">
            <a:alphaModFix/>
          </a:blip>
          <a:srcRect/>
          <a:stretch/>
        </p:blipFill>
        <p:spPr>
          <a:xfrm>
            <a:off x="119050" y="4384038"/>
            <a:ext cx="8905875" cy="2124075"/>
          </a:xfrm>
          <a:prstGeom prst="rect">
            <a:avLst/>
          </a:prstGeom>
          <a:noFill/>
          <a:ln>
            <a:noFill/>
          </a:ln>
        </p:spPr>
      </p:pic>
      <p:sp>
        <p:nvSpPr>
          <p:cNvPr id="257" name="Google Shape;257;ge55bc5ed52_0_98"/>
          <p:cNvSpPr/>
          <p:nvPr/>
        </p:nvSpPr>
        <p:spPr>
          <a:xfrm>
            <a:off x="7549950" y="4150075"/>
            <a:ext cx="414900" cy="576300"/>
          </a:xfrm>
          <a:prstGeom prst="down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ed2e76d23a_0_7"/>
          <p:cNvSpPr txBox="1">
            <a:spLocks noGrp="1"/>
          </p:cNvSpPr>
          <p:nvPr>
            <p:ph type="title"/>
          </p:nvPr>
        </p:nvSpPr>
        <p:spPr>
          <a:xfrm>
            <a:off x="245193" y="254514"/>
            <a:ext cx="6081900" cy="756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latin typeface="Rockwell"/>
                <a:ea typeface="Rockwell"/>
                <a:cs typeface="Rockwell"/>
                <a:sym typeface="Rockwell"/>
              </a:rPr>
              <a:t>Our District</a:t>
            </a:r>
            <a:endParaRPr/>
          </a:p>
        </p:txBody>
      </p:sp>
      <p:sp>
        <p:nvSpPr>
          <p:cNvPr id="264" name="Google Shape;264;ged2e76d23a_0_7"/>
          <p:cNvSpPr txBox="1">
            <a:spLocks noGrp="1"/>
          </p:cNvSpPr>
          <p:nvPr>
            <p:ph type="body" idx="1"/>
          </p:nvPr>
        </p:nvSpPr>
        <p:spPr>
          <a:xfrm>
            <a:off x="628650" y="1463040"/>
            <a:ext cx="7886700" cy="4640700"/>
          </a:xfrm>
          <a:prstGeom prst="rect">
            <a:avLst/>
          </a:prstGeom>
        </p:spPr>
        <p:txBody>
          <a:bodyPr spcFirstLastPara="1" wrap="square" lIns="0" tIns="0" rIns="0" bIns="45700" anchor="t" anchorCtr="0">
            <a:normAutofit/>
          </a:bodyPr>
          <a:lstStyle/>
          <a:p>
            <a:pPr marL="457200" lvl="0" indent="-381000" algn="l" rtl="0">
              <a:spcBef>
                <a:spcPts val="1000"/>
              </a:spcBef>
              <a:spcAft>
                <a:spcPts val="0"/>
              </a:spcAft>
              <a:buSzPts val="2400"/>
              <a:buFont typeface="Calibri"/>
              <a:buAutoNum type="alphaUcPeriod"/>
            </a:pPr>
            <a:r>
              <a:rPr lang="en-US">
                <a:highlight>
                  <a:srgbClr val="FFFF00"/>
                </a:highlight>
                <a:latin typeface="Calibri"/>
                <a:ea typeface="Calibri"/>
                <a:cs typeface="Calibri"/>
                <a:sym typeface="Calibri"/>
              </a:rPr>
              <a:t>Our district’s current total program mill levy: XX mills</a:t>
            </a:r>
            <a:endParaRPr>
              <a:highlight>
                <a:srgbClr val="FFFF00"/>
              </a:highlight>
              <a:latin typeface="Calibri"/>
              <a:ea typeface="Calibri"/>
              <a:cs typeface="Calibri"/>
              <a:sym typeface="Calibri"/>
            </a:endParaRPr>
          </a:p>
          <a:p>
            <a:pPr marL="0" lvl="0" indent="0" algn="l" rtl="0">
              <a:spcBef>
                <a:spcPts val="1000"/>
              </a:spcBef>
              <a:spcAft>
                <a:spcPts val="0"/>
              </a:spcAft>
              <a:buNone/>
            </a:pPr>
            <a:endParaRPr>
              <a:highlight>
                <a:srgbClr val="FFFF00"/>
              </a:highlight>
              <a:latin typeface="Calibri"/>
              <a:ea typeface="Calibri"/>
              <a:cs typeface="Calibri"/>
              <a:sym typeface="Calibri"/>
            </a:endParaRPr>
          </a:p>
          <a:p>
            <a:pPr marL="457200" lvl="0" indent="-381000" algn="l" rtl="0">
              <a:spcBef>
                <a:spcPts val="1000"/>
              </a:spcBef>
              <a:spcAft>
                <a:spcPts val="0"/>
              </a:spcAft>
              <a:buSzPts val="2400"/>
              <a:buFont typeface="Calibri"/>
              <a:buAutoNum type="alphaUcPeriod"/>
            </a:pPr>
            <a:r>
              <a:rPr lang="en-US">
                <a:highlight>
                  <a:srgbClr val="FFFF00"/>
                </a:highlight>
                <a:latin typeface="Calibri"/>
                <a:ea typeface="Calibri"/>
                <a:cs typeface="Calibri"/>
                <a:sym typeface="Calibri"/>
              </a:rPr>
              <a:t>Our district’s target mill levy per 20-1418: XX mills</a:t>
            </a:r>
            <a:endParaRPr>
              <a:highlight>
                <a:srgbClr val="FFFF00"/>
              </a:highlight>
              <a:latin typeface="Calibri"/>
              <a:ea typeface="Calibri"/>
              <a:cs typeface="Calibri"/>
              <a:sym typeface="Calibri"/>
            </a:endParaRPr>
          </a:p>
          <a:p>
            <a:pPr marL="0" lvl="0" indent="0" algn="l" rtl="0">
              <a:spcBef>
                <a:spcPts val="1000"/>
              </a:spcBef>
              <a:spcAft>
                <a:spcPts val="0"/>
              </a:spcAft>
              <a:buNone/>
            </a:pPr>
            <a:endParaRPr>
              <a:highlight>
                <a:srgbClr val="FFFF00"/>
              </a:highlight>
              <a:latin typeface="Calibri"/>
              <a:ea typeface="Calibri"/>
              <a:cs typeface="Calibri"/>
              <a:sym typeface="Calibri"/>
            </a:endParaRPr>
          </a:p>
          <a:p>
            <a:pPr marL="457200" lvl="0" indent="-381000" algn="l" rtl="0">
              <a:spcBef>
                <a:spcPts val="1000"/>
              </a:spcBef>
              <a:spcAft>
                <a:spcPts val="0"/>
              </a:spcAft>
              <a:buSzPts val="2400"/>
              <a:buFont typeface="Calibri"/>
              <a:buAutoNum type="alphaUcPeriod"/>
            </a:pPr>
            <a:r>
              <a:rPr lang="en-US">
                <a:highlight>
                  <a:srgbClr val="FFFF00"/>
                </a:highlight>
                <a:latin typeface="Calibri"/>
                <a:ea typeface="Calibri"/>
                <a:cs typeface="Calibri"/>
                <a:sym typeface="Calibri"/>
              </a:rPr>
              <a:t>Our district’s temporary tax credits (B - A): XX mills</a:t>
            </a:r>
            <a:endParaRPr>
              <a:highlight>
                <a:srgbClr val="FFFF00"/>
              </a:highlight>
              <a:latin typeface="Calibri"/>
              <a:ea typeface="Calibri"/>
              <a:cs typeface="Calibri"/>
              <a:sym typeface="Calibri"/>
            </a:endParaRPr>
          </a:p>
        </p:txBody>
      </p:sp>
      <p:sp>
        <p:nvSpPr>
          <p:cNvPr id="265" name="Google Shape;265;ged2e76d23a_0_7"/>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e55bc5ed52_0_88"/>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a:latin typeface="Rockwell"/>
                <a:ea typeface="Rockwell"/>
                <a:cs typeface="Rockwell"/>
                <a:sym typeface="Rockwell"/>
              </a:rPr>
              <a:t>Background: How do we fix it?</a:t>
            </a:r>
            <a:endParaRPr>
              <a:latin typeface="Rockwell"/>
              <a:ea typeface="Rockwell"/>
              <a:cs typeface="Rockwell"/>
              <a:sym typeface="Rockwell"/>
            </a:endParaRPr>
          </a:p>
        </p:txBody>
      </p:sp>
      <p:sp>
        <p:nvSpPr>
          <p:cNvPr id="272" name="Google Shape;272;ge55bc5ed52_0_88"/>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18</a:t>
            </a:fld>
            <a:endParaRPr>
              <a:solidFill>
                <a:srgbClr val="7F7F7F"/>
              </a:solidFill>
            </a:endParaRPr>
          </a:p>
        </p:txBody>
      </p:sp>
      <p:sp>
        <p:nvSpPr>
          <p:cNvPr id="273" name="Google Shape;273;ge55bc5ed52_0_88"/>
          <p:cNvSpPr txBox="1"/>
          <p:nvPr/>
        </p:nvSpPr>
        <p:spPr>
          <a:xfrm>
            <a:off x="245200" y="1205825"/>
            <a:ext cx="8448600" cy="492600"/>
          </a:xfrm>
          <a:prstGeom prst="rect">
            <a:avLst/>
          </a:prstGeom>
          <a:noFill/>
          <a:ln>
            <a:noFill/>
          </a:ln>
        </p:spPr>
        <p:txBody>
          <a:bodyPr spcFirstLastPara="1" wrap="square" lIns="91425" tIns="91425" rIns="91425" bIns="91425" anchor="t" anchorCtr="0">
            <a:spAutoFit/>
          </a:bodyPr>
          <a:lstStyle/>
          <a:p>
            <a:pPr marL="91440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274" name="Google Shape;274;ge55bc5ed52_0_88"/>
          <p:cNvSpPr txBox="1"/>
          <p:nvPr/>
        </p:nvSpPr>
        <p:spPr>
          <a:xfrm>
            <a:off x="245200" y="1274975"/>
            <a:ext cx="8448600" cy="18801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137160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1371600" marR="0" lvl="0" indent="0" algn="l" rtl="0">
              <a:lnSpc>
                <a:spcPct val="115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900"/>
              <a:buFont typeface="Arial"/>
              <a:buNone/>
            </a:pPr>
            <a:endParaRPr sz="19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91440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275" name="Google Shape;275;ge55bc5ed52_0_88"/>
          <p:cNvSpPr txBox="1"/>
          <p:nvPr/>
        </p:nvSpPr>
        <p:spPr>
          <a:xfrm>
            <a:off x="245200" y="1274975"/>
            <a:ext cx="8448600" cy="5574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US" sz="2300" b="1" i="0" u="none" strike="noStrike" cap="none">
                <a:solidFill>
                  <a:srgbClr val="9900FF"/>
                </a:solidFill>
                <a:latin typeface="Calibri"/>
                <a:ea typeface="Calibri"/>
                <a:cs typeface="Calibri"/>
                <a:sym typeface="Calibri"/>
              </a:rPr>
              <a:t>Step 3: Introduction, challenge to, and passage of HB21-1164</a:t>
            </a:r>
            <a:endParaRPr sz="2300" b="1" i="0" u="none" strike="noStrike" cap="none">
              <a:solidFill>
                <a:srgbClr val="9900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March 2021: </a:t>
            </a:r>
            <a:r>
              <a:rPr lang="en-US" sz="2000" b="0" i="0" u="sng" strike="noStrike" cap="none">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HB21-1164</a:t>
            </a:r>
            <a:r>
              <a:rPr lang="en-US" sz="2000" b="0" i="0" u="none" strike="noStrike" cap="none">
                <a:solidFill>
                  <a:schemeClr val="dk1"/>
                </a:solidFill>
                <a:latin typeface="Calibri"/>
                <a:ea typeface="Calibri"/>
                <a:cs typeface="Calibri"/>
                <a:sym typeface="Calibri"/>
              </a:rPr>
              <a:t> introduced. The bill requires CDE to implement a correction plan for districts with temporary tax credits. Specifically, the plan must ensure that districts incrementally reduce temporary tax credits “as quickly as possible but by no more than one mill each property tax year,” beginning in the 2021 tax year.</a:t>
            </a:r>
            <a:endParaRPr sz="20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May 2021:</a:t>
            </a:r>
            <a:r>
              <a:rPr lang="en-US" sz="2000" b="0" i="0" u="none" strike="noStrike" cap="none">
                <a:solidFill>
                  <a:schemeClr val="dk1"/>
                </a:solidFill>
                <a:latin typeface="Calibri"/>
                <a:ea typeface="Calibri"/>
                <a:cs typeface="Calibri"/>
                <a:sym typeface="Calibri"/>
              </a:rPr>
              <a:t> Colorado Supreme Court ruled in an </a:t>
            </a:r>
            <a:r>
              <a:rPr lang="en-US" sz="2000" b="0" i="0" u="sng" strike="noStrike" cap="none">
                <a:solidFill>
                  <a:srgbClr val="1155C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interrogatory </a:t>
            </a:r>
            <a:r>
              <a:rPr lang="en-US" sz="2000" b="0" i="0" u="none" strike="noStrike" cap="none">
                <a:solidFill>
                  <a:schemeClr val="dk1"/>
                </a:solidFill>
                <a:latin typeface="Calibri"/>
                <a:ea typeface="Calibri"/>
                <a:cs typeface="Calibri"/>
                <a:sym typeface="Calibri"/>
              </a:rPr>
              <a:t>that HB21-1164 is constitutional.</a:t>
            </a:r>
            <a:endParaRPr sz="20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June 2021:</a:t>
            </a:r>
            <a:r>
              <a:rPr lang="en-US" sz="2000" b="0" i="0" u="none" strike="noStrike" cap="none">
                <a:solidFill>
                  <a:schemeClr val="dk1"/>
                </a:solidFill>
                <a:latin typeface="Calibri"/>
                <a:ea typeface="Calibri"/>
                <a:cs typeface="Calibri"/>
                <a:sym typeface="Calibri"/>
              </a:rPr>
              <a:t> </a:t>
            </a:r>
            <a:r>
              <a:rPr lang="en-US" sz="2000" b="0" i="0" u="sng" strike="noStrike" cap="none">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HB21-1164</a:t>
            </a:r>
            <a:r>
              <a:rPr lang="en-US" sz="2000" b="0" i="0" u="none" strike="noStrike" cap="none">
                <a:solidFill>
                  <a:schemeClr val="dk1"/>
                </a:solidFill>
                <a:latin typeface="Calibri"/>
                <a:ea typeface="Calibri"/>
                <a:cs typeface="Calibri"/>
                <a:sym typeface="Calibri"/>
              </a:rPr>
              <a:t> signed into law.</a:t>
            </a:r>
            <a:endParaRPr sz="2000" b="0" i="0" u="none" strike="noStrike" cap="none">
              <a:solidFill>
                <a:schemeClr val="dk1"/>
              </a:solidFill>
              <a:latin typeface="Calibri"/>
              <a:ea typeface="Calibri"/>
              <a:cs typeface="Calibri"/>
              <a:sym typeface="Calibri"/>
            </a:endParaRPr>
          </a:p>
          <a:p>
            <a:pPr marL="137160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137160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900"/>
              <a:buFont typeface="Arial"/>
              <a:buNone/>
            </a:pPr>
            <a:endParaRPr sz="19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91440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e55bc5ed52_0_108"/>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a:latin typeface="Rockwell"/>
                <a:ea typeface="Rockwell"/>
                <a:cs typeface="Rockwell"/>
                <a:sym typeface="Rockwell"/>
              </a:rPr>
              <a:t>Next Steps: What happens now?</a:t>
            </a:r>
            <a:endParaRPr>
              <a:latin typeface="Rockwell"/>
              <a:ea typeface="Rockwell"/>
              <a:cs typeface="Rockwell"/>
              <a:sym typeface="Rockwell"/>
            </a:endParaRPr>
          </a:p>
        </p:txBody>
      </p:sp>
      <p:sp>
        <p:nvSpPr>
          <p:cNvPr id="282" name="Google Shape;282;ge55bc5ed52_0_108"/>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19</a:t>
            </a:fld>
            <a:endParaRPr>
              <a:solidFill>
                <a:srgbClr val="7F7F7F"/>
              </a:solidFill>
            </a:endParaRPr>
          </a:p>
        </p:txBody>
      </p:sp>
      <p:sp>
        <p:nvSpPr>
          <p:cNvPr id="283" name="Google Shape;283;ge55bc5ed52_0_108"/>
          <p:cNvSpPr txBox="1"/>
          <p:nvPr/>
        </p:nvSpPr>
        <p:spPr>
          <a:xfrm>
            <a:off x="245200" y="1205825"/>
            <a:ext cx="8448600" cy="492600"/>
          </a:xfrm>
          <a:prstGeom prst="rect">
            <a:avLst/>
          </a:prstGeom>
          <a:noFill/>
          <a:ln>
            <a:noFill/>
          </a:ln>
        </p:spPr>
        <p:txBody>
          <a:bodyPr spcFirstLastPara="1" wrap="square" lIns="91425" tIns="91425" rIns="91425" bIns="91425" anchor="t" anchorCtr="0">
            <a:spAutoFit/>
          </a:bodyPr>
          <a:lstStyle/>
          <a:p>
            <a:pPr marL="91440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284" name="Google Shape;284;ge55bc5ed52_0_108"/>
          <p:cNvSpPr txBox="1"/>
          <p:nvPr/>
        </p:nvSpPr>
        <p:spPr>
          <a:xfrm>
            <a:off x="245200" y="1274975"/>
            <a:ext cx="8448600" cy="56505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15000"/>
              </a:lnSpc>
              <a:spcBef>
                <a:spcPts val="0"/>
              </a:spcBef>
              <a:spcAft>
                <a:spcPts val="0"/>
              </a:spcAft>
              <a:buClr>
                <a:schemeClr val="dk1"/>
              </a:buClr>
              <a:buSzPts val="2000"/>
              <a:buFont typeface="Calibri"/>
              <a:buChar char="●"/>
            </a:pPr>
            <a:r>
              <a:rPr lang="en-US" sz="2300" b="1" i="0" u="none" strike="noStrike" cap="none">
                <a:solidFill>
                  <a:schemeClr val="dk1"/>
                </a:solidFill>
                <a:latin typeface="Calibri"/>
                <a:ea typeface="Calibri"/>
                <a:cs typeface="Calibri"/>
                <a:sym typeface="Calibri"/>
              </a:rPr>
              <a:t>HB21-1164 requires CDE to implement a correction plan that:</a:t>
            </a:r>
            <a:endParaRPr sz="2300" b="1" i="0" u="none" strike="noStrike" cap="none">
              <a:solidFill>
                <a:schemeClr val="dk1"/>
              </a:solidFill>
              <a:latin typeface="Calibri"/>
              <a:ea typeface="Calibri"/>
              <a:cs typeface="Calibri"/>
              <a:sym typeface="Calibri"/>
            </a:endParaRPr>
          </a:p>
          <a:p>
            <a:pPr marL="914400" marR="0" lvl="1" indent="-374650" algn="l" rtl="0">
              <a:lnSpc>
                <a:spcPct val="115000"/>
              </a:lnSpc>
              <a:spcBef>
                <a:spcPts val="0"/>
              </a:spcBef>
              <a:spcAft>
                <a:spcPts val="0"/>
              </a:spcAft>
              <a:buClr>
                <a:schemeClr val="dk1"/>
              </a:buClr>
              <a:buSzPts val="2300"/>
              <a:buFont typeface="Calibri"/>
              <a:buChar char="○"/>
            </a:pPr>
            <a:r>
              <a:rPr lang="en-US" sz="2300" b="0" i="0" u="none" strike="noStrike" cap="none">
                <a:solidFill>
                  <a:schemeClr val="dk1"/>
                </a:solidFill>
                <a:latin typeface="Calibri"/>
                <a:ea typeface="Calibri"/>
                <a:cs typeface="Calibri"/>
                <a:sym typeface="Calibri"/>
              </a:rPr>
              <a:t>Reduces a district’s temporary tax credits “as quickly as possible,”</a:t>
            </a:r>
            <a:endParaRPr sz="2300" b="0" i="0" u="none" strike="noStrike" cap="none">
              <a:solidFill>
                <a:schemeClr val="dk1"/>
              </a:solidFill>
              <a:latin typeface="Calibri"/>
              <a:ea typeface="Calibri"/>
              <a:cs typeface="Calibri"/>
              <a:sym typeface="Calibri"/>
            </a:endParaRPr>
          </a:p>
          <a:p>
            <a:pPr marL="914400" marR="0" lvl="1" indent="-374650" algn="l" rtl="0">
              <a:lnSpc>
                <a:spcPct val="115000"/>
              </a:lnSpc>
              <a:spcBef>
                <a:spcPts val="0"/>
              </a:spcBef>
              <a:spcAft>
                <a:spcPts val="0"/>
              </a:spcAft>
              <a:buClr>
                <a:schemeClr val="dk1"/>
              </a:buClr>
              <a:buSzPts val="2300"/>
              <a:buFont typeface="Calibri"/>
              <a:buChar char="○"/>
            </a:pPr>
            <a:r>
              <a:rPr lang="en-US" sz="2300" b="0" i="0" u="none" strike="noStrike" cap="none">
                <a:solidFill>
                  <a:schemeClr val="dk1"/>
                </a:solidFill>
                <a:latin typeface="Calibri"/>
                <a:ea typeface="Calibri"/>
                <a:cs typeface="Calibri"/>
                <a:sym typeface="Calibri"/>
              </a:rPr>
              <a:t>But by no more than 1 mill per year.</a:t>
            </a:r>
            <a:endParaRPr sz="23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r>
              <a:rPr lang="en-US" sz="2000">
                <a:solidFill>
                  <a:schemeClr val="dk1"/>
                </a:solidFill>
                <a:highlight>
                  <a:srgbClr val="FFFF00"/>
                </a:highlight>
                <a:latin typeface="Calibri"/>
                <a:ea typeface="Calibri"/>
                <a:cs typeface="Calibri"/>
                <a:sym typeface="Calibri"/>
              </a:rPr>
              <a:t>Our district</a:t>
            </a:r>
            <a:r>
              <a:rPr lang="en-US" sz="2000" b="0" i="0" u="none" strike="noStrike" cap="none">
                <a:solidFill>
                  <a:schemeClr val="dk1"/>
                </a:solidFill>
                <a:highlight>
                  <a:srgbClr val="FFFF00"/>
                </a:highlight>
                <a:latin typeface="Calibri"/>
                <a:ea typeface="Calibri"/>
                <a:cs typeface="Calibri"/>
                <a:sym typeface="Calibri"/>
              </a:rPr>
              <a:t> has a mill levy target of </a:t>
            </a:r>
            <a:r>
              <a:rPr lang="en-US" sz="2000">
                <a:solidFill>
                  <a:schemeClr val="dk1"/>
                </a:solidFill>
                <a:highlight>
                  <a:srgbClr val="FFFF00"/>
                </a:highlight>
                <a:latin typeface="Calibri"/>
                <a:ea typeface="Calibri"/>
                <a:cs typeface="Calibri"/>
                <a:sym typeface="Calibri"/>
              </a:rPr>
              <a:t>XX</a:t>
            </a:r>
            <a:r>
              <a:rPr lang="en-US" sz="2000" b="0" i="0" u="none" strike="noStrike" cap="none">
                <a:solidFill>
                  <a:schemeClr val="dk1"/>
                </a:solidFill>
                <a:highlight>
                  <a:srgbClr val="FFFF00"/>
                </a:highlight>
                <a:latin typeface="Calibri"/>
                <a:ea typeface="Calibri"/>
                <a:cs typeface="Calibri"/>
                <a:sym typeface="Calibri"/>
              </a:rPr>
              <a:t> mills based on the requirements of HB20-1418. In 2020, it was levying </a:t>
            </a:r>
            <a:r>
              <a:rPr lang="en-US" sz="2000">
                <a:solidFill>
                  <a:schemeClr val="dk1"/>
                </a:solidFill>
                <a:highlight>
                  <a:srgbClr val="FFFF00"/>
                </a:highlight>
                <a:latin typeface="Calibri"/>
                <a:ea typeface="Calibri"/>
                <a:cs typeface="Calibri"/>
                <a:sym typeface="Calibri"/>
              </a:rPr>
              <a:t>XX</a:t>
            </a:r>
            <a:r>
              <a:rPr lang="en-US" sz="2000" b="0" i="0" u="none" strike="noStrike" cap="none">
                <a:solidFill>
                  <a:schemeClr val="dk1"/>
                </a:solidFill>
                <a:highlight>
                  <a:srgbClr val="FFFF00"/>
                </a:highlight>
                <a:latin typeface="Calibri"/>
                <a:ea typeface="Calibri"/>
                <a:cs typeface="Calibri"/>
                <a:sym typeface="Calibri"/>
              </a:rPr>
              <a:t> mills. Taxpayers in </a:t>
            </a:r>
            <a:r>
              <a:rPr lang="en-US" sz="2000">
                <a:solidFill>
                  <a:schemeClr val="dk1"/>
                </a:solidFill>
                <a:highlight>
                  <a:srgbClr val="FFFF00"/>
                </a:highlight>
                <a:latin typeface="Calibri"/>
                <a:ea typeface="Calibri"/>
                <a:cs typeface="Calibri"/>
                <a:sym typeface="Calibri"/>
              </a:rPr>
              <a:t>our district</a:t>
            </a:r>
            <a:r>
              <a:rPr lang="en-US" sz="2000" b="0" i="0" u="none" strike="noStrike" cap="none">
                <a:solidFill>
                  <a:schemeClr val="dk1"/>
                </a:solidFill>
                <a:highlight>
                  <a:srgbClr val="FFFF00"/>
                </a:highlight>
                <a:latin typeface="Calibri"/>
                <a:ea typeface="Calibri"/>
                <a:cs typeface="Calibri"/>
                <a:sym typeface="Calibri"/>
              </a:rPr>
              <a:t> will see the following changes in their property taxes for the local share of Total Program:</a:t>
            </a:r>
            <a:endParaRPr sz="2000" b="0" i="0" u="none" strike="noStrike" cap="none">
              <a:solidFill>
                <a:schemeClr val="dk1"/>
              </a:solidFill>
              <a:highlight>
                <a:srgbClr val="FFFF00"/>
              </a:highlight>
              <a:latin typeface="Calibri"/>
              <a:ea typeface="Calibri"/>
              <a:cs typeface="Calibri"/>
              <a:sym typeface="Calibri"/>
            </a:endParaRPr>
          </a:p>
          <a:p>
            <a:pPr marL="457200" marR="0" lvl="0" indent="0" algn="l" rtl="0">
              <a:lnSpc>
                <a:spcPct val="115000"/>
              </a:lnSpc>
              <a:spcBef>
                <a:spcPts val="0"/>
              </a:spcBef>
              <a:spcAft>
                <a:spcPts val="0"/>
              </a:spcAft>
              <a:buClr>
                <a:srgbClr val="000000"/>
              </a:buClr>
              <a:buSzPts val="1000"/>
              <a:buFont typeface="Arial"/>
              <a:buNone/>
            </a:pPr>
            <a:endParaRPr sz="1000" b="0" i="0" u="none" strike="noStrike" cap="none">
              <a:solidFill>
                <a:schemeClr val="dk1"/>
              </a:solidFill>
              <a:highlight>
                <a:srgbClr val="FFFF00"/>
              </a:highlight>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000"/>
              <a:buFont typeface="Arial"/>
              <a:buNone/>
            </a:pPr>
            <a:r>
              <a:rPr lang="en-US" sz="2000" b="0" i="0" u="none" strike="noStrike" cap="none">
                <a:solidFill>
                  <a:schemeClr val="dk1"/>
                </a:solidFill>
                <a:highlight>
                  <a:srgbClr val="FFFF00"/>
                </a:highlight>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2020 Tax Year </a:t>
            </a:r>
            <a:r>
              <a:rPr lang="en-US" sz="2000" b="0" i="0" u="none" strike="noStrike" cap="none">
                <a:solidFill>
                  <a:schemeClr val="dk1"/>
                </a:solidFill>
                <a:highlight>
                  <a:srgbClr val="FFFF00"/>
                </a:highlight>
                <a:latin typeface="Calibri"/>
                <a:ea typeface="Calibri"/>
                <a:cs typeface="Calibri"/>
                <a:sym typeface="Calibri"/>
              </a:rPr>
              <a:t>(certified December 2020): 	</a:t>
            </a:r>
            <a:r>
              <a:rPr lang="en-US" sz="2000">
                <a:solidFill>
                  <a:schemeClr val="dk1"/>
                </a:solidFill>
                <a:highlight>
                  <a:srgbClr val="FFFF00"/>
                </a:highlight>
                <a:latin typeface="Calibri"/>
                <a:ea typeface="Calibri"/>
                <a:cs typeface="Calibri"/>
                <a:sym typeface="Calibri"/>
              </a:rPr>
              <a:t>XX.</a:t>
            </a:r>
            <a:r>
              <a:rPr lang="en-US" sz="2000" b="0" i="0" u="none" strike="noStrike" cap="none">
                <a:solidFill>
                  <a:schemeClr val="dk1"/>
                </a:solidFill>
                <a:highlight>
                  <a:srgbClr val="FFFF00"/>
                </a:highlight>
                <a:latin typeface="Calibri"/>
                <a:ea typeface="Calibri"/>
                <a:cs typeface="Calibri"/>
                <a:sym typeface="Calibri"/>
              </a:rPr>
              <a:t>0 mills, </a:t>
            </a:r>
            <a:r>
              <a:rPr lang="en-US" sz="2000">
                <a:solidFill>
                  <a:schemeClr val="dk1"/>
                </a:solidFill>
                <a:highlight>
                  <a:srgbClr val="FFFF00"/>
                </a:highlight>
                <a:latin typeface="Calibri"/>
                <a:ea typeface="Calibri"/>
                <a:cs typeface="Calibri"/>
                <a:sym typeface="Calibri"/>
              </a:rPr>
              <a:t>XX</a:t>
            </a:r>
            <a:r>
              <a:rPr lang="en-US" sz="2000" b="0" i="0" u="none" strike="noStrike" cap="none">
                <a:solidFill>
                  <a:schemeClr val="dk1"/>
                </a:solidFill>
                <a:highlight>
                  <a:srgbClr val="FFFF00"/>
                </a:highlight>
                <a:latin typeface="Calibri"/>
                <a:ea typeface="Calibri"/>
                <a:cs typeface="Calibri"/>
                <a:sym typeface="Calibri"/>
              </a:rPr>
              <a:t> temporary tax credits</a:t>
            </a:r>
            <a:endParaRPr sz="2000" b="0" i="0" u="none" strike="noStrike" cap="none">
              <a:solidFill>
                <a:schemeClr val="dk1"/>
              </a:solidFill>
              <a:highlight>
                <a:srgbClr val="FFFF00"/>
              </a:highlight>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000"/>
              <a:buFont typeface="Arial"/>
              <a:buNone/>
            </a:pPr>
            <a:r>
              <a:rPr lang="en-US" sz="2000" b="0" i="0" u="none" strike="noStrike" cap="none">
                <a:solidFill>
                  <a:schemeClr val="dk1"/>
                </a:solidFill>
                <a:highlight>
                  <a:srgbClr val="FFFF00"/>
                </a:highlight>
                <a:latin typeface="Calibri"/>
                <a:ea typeface="Calibri"/>
                <a:cs typeface="Calibri"/>
                <a:sym typeface="Calibri"/>
              </a:rPr>
              <a:t>2021 Tax Year (certified December 2021): 	</a:t>
            </a:r>
            <a:r>
              <a:rPr lang="en-US" sz="2000">
                <a:solidFill>
                  <a:schemeClr val="dk1"/>
                </a:solidFill>
                <a:highlight>
                  <a:srgbClr val="FFFF00"/>
                </a:highlight>
                <a:latin typeface="Calibri"/>
                <a:ea typeface="Calibri"/>
                <a:cs typeface="Calibri"/>
                <a:sym typeface="Calibri"/>
              </a:rPr>
              <a:t>XX</a:t>
            </a:r>
            <a:r>
              <a:rPr lang="en-US" sz="2000" b="0" i="0" u="none" strike="noStrike" cap="none">
                <a:solidFill>
                  <a:schemeClr val="dk1"/>
                </a:solidFill>
                <a:highlight>
                  <a:srgbClr val="FFFF00"/>
                </a:highlight>
                <a:latin typeface="Calibri"/>
                <a:ea typeface="Calibri"/>
                <a:cs typeface="Calibri"/>
                <a:sym typeface="Calibri"/>
              </a:rPr>
              <a:t>.0 mills, </a:t>
            </a:r>
            <a:r>
              <a:rPr lang="en-US" sz="2000">
                <a:solidFill>
                  <a:schemeClr val="dk1"/>
                </a:solidFill>
                <a:highlight>
                  <a:srgbClr val="FFFF00"/>
                </a:highlight>
                <a:latin typeface="Calibri"/>
                <a:ea typeface="Calibri"/>
                <a:cs typeface="Calibri"/>
                <a:sym typeface="Calibri"/>
              </a:rPr>
              <a:t>XX</a:t>
            </a:r>
            <a:r>
              <a:rPr lang="en-US" sz="2000" b="0" i="0" u="none" strike="noStrike" cap="none">
                <a:solidFill>
                  <a:schemeClr val="dk1"/>
                </a:solidFill>
                <a:highlight>
                  <a:srgbClr val="FFFF00"/>
                </a:highlight>
                <a:latin typeface="Calibri"/>
                <a:ea typeface="Calibri"/>
                <a:cs typeface="Calibri"/>
                <a:sym typeface="Calibri"/>
              </a:rPr>
              <a:t> temporary tax credit</a:t>
            </a:r>
            <a:endParaRPr sz="2000" b="0" i="0" u="none" strike="noStrike" cap="none">
              <a:solidFill>
                <a:schemeClr val="dk1"/>
              </a:solidFill>
              <a:highlight>
                <a:srgbClr val="FFFF00"/>
              </a:highlight>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000"/>
              <a:buFont typeface="Arial"/>
              <a:buNone/>
            </a:pPr>
            <a:r>
              <a:rPr lang="en-US" sz="2000" b="0" i="0" u="none" strike="noStrike" cap="none">
                <a:solidFill>
                  <a:schemeClr val="dk1"/>
                </a:solidFill>
                <a:highlight>
                  <a:srgbClr val="FFFF00"/>
                </a:highlight>
                <a:latin typeface="Calibri"/>
                <a:ea typeface="Calibri"/>
                <a:cs typeface="Calibri"/>
                <a:sym typeface="Calibri"/>
              </a:rPr>
              <a:t>2022 Tax Year </a:t>
            </a:r>
            <a:r>
              <a:rPr lang="en-US" sz="2000">
                <a:solidFill>
                  <a:schemeClr val="dk1"/>
                </a:solidFill>
                <a:highlight>
                  <a:srgbClr val="FFFF00"/>
                </a:highlight>
                <a:latin typeface="Calibri"/>
                <a:ea typeface="Calibri"/>
                <a:cs typeface="Calibri"/>
                <a:sym typeface="Calibri"/>
              </a:rPr>
              <a:t>(certified December 2022):	ETC</a:t>
            </a:r>
            <a:endParaRPr sz="2000" b="0" i="0" u="none" strike="noStrike" cap="none">
              <a:solidFill>
                <a:schemeClr val="dk1"/>
              </a:solidFill>
              <a:highlight>
                <a:srgbClr val="FFFF00"/>
              </a:highlight>
              <a:latin typeface="Calibri"/>
              <a:ea typeface="Calibri"/>
              <a:cs typeface="Calibri"/>
              <a:sym typeface="Calibri"/>
            </a:endParaRPr>
          </a:p>
          <a:p>
            <a:pPr marL="137160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137160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900"/>
              <a:buFont typeface="Arial"/>
              <a:buNone/>
            </a:pPr>
            <a:endParaRPr sz="19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91440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ee861c9765_0_0"/>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a:latin typeface="Rockwell"/>
                <a:ea typeface="Rockwell"/>
                <a:cs typeface="Rockwell"/>
                <a:sym typeface="Rockwell"/>
              </a:rPr>
              <a:t>Instructions to Districts</a:t>
            </a:r>
            <a:endParaRPr>
              <a:latin typeface="Rockwell"/>
              <a:ea typeface="Rockwell"/>
              <a:cs typeface="Rockwell"/>
              <a:sym typeface="Rockwell"/>
            </a:endParaRPr>
          </a:p>
        </p:txBody>
      </p:sp>
      <p:sp>
        <p:nvSpPr>
          <p:cNvPr id="106" name="Google Shape;106;gee861c9765_0_0"/>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2</a:t>
            </a:fld>
            <a:endParaRPr/>
          </a:p>
        </p:txBody>
      </p:sp>
      <p:sp>
        <p:nvSpPr>
          <p:cNvPr id="107" name="Google Shape;107;gee861c9765_0_0"/>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rmAutofit/>
          </a:bodyPr>
          <a:lstStyle/>
          <a:p>
            <a:pPr marL="0" lvl="0" indent="0" algn="l" rtl="0">
              <a:lnSpc>
                <a:spcPct val="90000"/>
              </a:lnSpc>
              <a:spcBef>
                <a:spcPts val="0"/>
              </a:spcBef>
              <a:spcAft>
                <a:spcPts val="0"/>
              </a:spcAft>
              <a:buNone/>
            </a:pPr>
            <a:r>
              <a:rPr lang="en-US" dirty="0">
                <a:latin typeface="Calibri"/>
                <a:ea typeface="Calibri"/>
                <a:cs typeface="Calibri"/>
                <a:sym typeface="Calibri"/>
              </a:rPr>
              <a:t>** This slide deck is provided to Colorado school districts to assist you with communicating to local stakeholders about Mill Levy Correction. **</a:t>
            </a:r>
            <a:endParaRPr dirty="0">
              <a:latin typeface="Calibri"/>
              <a:ea typeface="Calibri"/>
              <a:cs typeface="Calibri"/>
              <a:sym typeface="Calibri"/>
            </a:endParaRPr>
          </a:p>
          <a:p>
            <a:pPr marL="0" lvl="0" indent="0" algn="l" rtl="0">
              <a:lnSpc>
                <a:spcPct val="90000"/>
              </a:lnSpc>
              <a:spcBef>
                <a:spcPts val="0"/>
              </a:spcBef>
              <a:spcAft>
                <a:spcPts val="0"/>
              </a:spcAft>
              <a:buNone/>
            </a:pPr>
            <a:endParaRPr dirty="0">
              <a:latin typeface="Calibri"/>
              <a:ea typeface="Calibri"/>
              <a:cs typeface="Calibri"/>
              <a:sym typeface="Calibri"/>
            </a:endParaRPr>
          </a:p>
          <a:p>
            <a:pPr marL="0" lvl="0" indent="0" algn="l" rtl="0">
              <a:lnSpc>
                <a:spcPct val="90000"/>
              </a:lnSpc>
              <a:spcBef>
                <a:spcPts val="0"/>
              </a:spcBef>
              <a:spcAft>
                <a:spcPts val="0"/>
              </a:spcAft>
              <a:buNone/>
            </a:pPr>
            <a:r>
              <a:rPr lang="en-US" dirty="0">
                <a:latin typeface="Calibri"/>
                <a:ea typeface="Calibri"/>
                <a:cs typeface="Calibri"/>
                <a:sym typeface="Calibri"/>
              </a:rPr>
              <a:t>INSTRUCTIONS: Feel free to adapt these slides to your uses. However, if you adapt any content in this slide deck, it is your responsibility to share with your audience that the content is yours, not CDE’s.</a:t>
            </a:r>
            <a:endParaRPr dirty="0">
              <a:latin typeface="Calibri"/>
              <a:ea typeface="Calibri"/>
              <a:cs typeface="Calibri"/>
              <a:sym typeface="Calibri"/>
            </a:endParaRPr>
          </a:p>
          <a:p>
            <a:pPr marL="0" lvl="0" indent="0" algn="l" rtl="0">
              <a:lnSpc>
                <a:spcPct val="90000"/>
              </a:lnSpc>
              <a:spcBef>
                <a:spcPts val="0"/>
              </a:spcBef>
              <a:spcAft>
                <a:spcPts val="0"/>
              </a:spcAft>
              <a:buNone/>
            </a:pPr>
            <a:endParaRPr dirty="0">
              <a:latin typeface="Calibri"/>
              <a:ea typeface="Calibri"/>
              <a:cs typeface="Calibri"/>
              <a:sym typeface="Calibri"/>
            </a:endParaRPr>
          </a:p>
          <a:p>
            <a:pPr marL="0" lvl="0" indent="0" algn="l" rtl="0">
              <a:lnSpc>
                <a:spcPct val="90000"/>
              </a:lnSpc>
              <a:spcBef>
                <a:spcPts val="0"/>
              </a:spcBef>
              <a:spcAft>
                <a:spcPts val="0"/>
              </a:spcAft>
              <a:buNone/>
            </a:pPr>
            <a:r>
              <a:rPr lang="en-US" dirty="0">
                <a:latin typeface="Calibri"/>
                <a:ea typeface="Calibri"/>
                <a:cs typeface="Calibri"/>
                <a:sym typeface="Calibri"/>
              </a:rPr>
              <a:t>Everywhere you see a </a:t>
            </a:r>
            <a:r>
              <a:rPr lang="en-US" dirty="0">
                <a:highlight>
                  <a:srgbClr val="FFFF00"/>
                </a:highlight>
                <a:latin typeface="Calibri"/>
                <a:ea typeface="Calibri"/>
                <a:cs typeface="Calibri"/>
                <a:sym typeface="Calibri"/>
              </a:rPr>
              <a:t>yellow highlight</a:t>
            </a:r>
            <a:r>
              <a:rPr lang="en-US" dirty="0">
                <a:latin typeface="Calibri"/>
                <a:ea typeface="Calibri"/>
                <a:cs typeface="Calibri"/>
                <a:sym typeface="Calibri"/>
              </a:rPr>
              <a:t>, insert the correct information for your district. Then delete this Instructions slide.</a:t>
            </a:r>
            <a:endParaRPr dirty="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050" name="Picture 2">
            <a:extLst>
              <a:ext uri="{FF2B5EF4-FFF2-40B4-BE49-F238E27FC236}">
                <a16:creationId xmlns:a16="http://schemas.microsoft.com/office/drawing/2014/main" id="{85CDD992-6AE5-42A3-99DB-31CEC9D5CF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71" y="1442374"/>
            <a:ext cx="6937183" cy="4332126"/>
          </a:xfrm>
          <a:prstGeom prst="rect">
            <a:avLst/>
          </a:prstGeom>
          <a:noFill/>
          <a:extLst>
            <a:ext uri="{909E8E84-426E-40DD-AFC4-6F175D3DCCD1}">
              <a14:hiddenFill xmlns:a14="http://schemas.microsoft.com/office/drawing/2010/main">
                <a:solidFill>
                  <a:srgbClr val="FFFFFF"/>
                </a:solidFill>
              </a14:hiddenFill>
            </a:ext>
          </a:extLst>
        </p:spPr>
      </p:pic>
      <p:sp>
        <p:nvSpPr>
          <p:cNvPr id="290" name="Google Shape;290;ge7a07b7d6b_0_42"/>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20</a:t>
            </a:fld>
            <a:endParaRPr/>
          </a:p>
        </p:txBody>
      </p:sp>
      <p:sp>
        <p:nvSpPr>
          <p:cNvPr id="291" name="Google Shape;291;ge7a07b7d6b_0_42"/>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dirty="0">
                <a:latin typeface="Rockwell"/>
                <a:ea typeface="Rockwell"/>
                <a:cs typeface="Rockwell"/>
                <a:sym typeface="Rockwell"/>
              </a:rPr>
              <a:t>Background: How do we fix it?</a:t>
            </a:r>
            <a:endParaRPr dirty="0">
              <a:latin typeface="Rockwell"/>
              <a:ea typeface="Rockwell"/>
              <a:cs typeface="Rockwell"/>
              <a:sym typeface="Rockwell"/>
            </a:endParaRPr>
          </a:p>
        </p:txBody>
      </p:sp>
      <p:sp>
        <p:nvSpPr>
          <p:cNvPr id="293" name="Google Shape;293;ge7a07b7d6b_0_42"/>
          <p:cNvSpPr txBox="1"/>
          <p:nvPr/>
        </p:nvSpPr>
        <p:spPr>
          <a:xfrm>
            <a:off x="1049250" y="5774500"/>
            <a:ext cx="5843700"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100 out of 118 districts (85%) have fewer than 10 temporary tax credits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94" name="Google Shape;294;ge7a07b7d6b_0_42"/>
          <p:cNvSpPr txBox="1"/>
          <p:nvPr/>
        </p:nvSpPr>
        <p:spPr>
          <a:xfrm>
            <a:off x="7169575" y="2202175"/>
            <a:ext cx="1625100" cy="233907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Tax credits range from </a:t>
            </a:r>
            <a:r>
              <a:rPr lang="en-US" sz="1400" b="1" i="0" u="none" strike="noStrike" cap="none" dirty="0">
                <a:solidFill>
                  <a:srgbClr val="000000"/>
                </a:solidFill>
                <a:latin typeface="Arial"/>
                <a:ea typeface="Arial"/>
                <a:cs typeface="Arial"/>
                <a:sym typeface="Arial"/>
              </a:rPr>
              <a:t>.004 to 17.695</a:t>
            </a:r>
            <a:r>
              <a:rPr lang="en-US" sz="14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This means that districts will be implementing Mill Levy Correction for anywhere from 1 to 18 years.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1890E-5F94-4ACB-AA43-812CFAFA3074}"/>
              </a:ext>
            </a:extLst>
          </p:cNvPr>
          <p:cNvSpPr>
            <a:spLocks noGrp="1"/>
          </p:cNvSpPr>
          <p:nvPr>
            <p:ph type="title"/>
          </p:nvPr>
        </p:nvSpPr>
        <p:spPr/>
        <p:txBody>
          <a:bodyPr/>
          <a:lstStyle/>
          <a:p>
            <a:r>
              <a:rPr lang="en-US" dirty="0">
                <a:latin typeface="Rockwell" panose="02060603020205020403" pitchFamily="18" charset="0"/>
              </a:rPr>
              <a:t>Taxpayer Impact: Example of adding one additional mill for 2021</a:t>
            </a:r>
          </a:p>
        </p:txBody>
      </p:sp>
      <p:sp>
        <p:nvSpPr>
          <p:cNvPr id="4" name="Slide Number Placeholder 3">
            <a:extLst>
              <a:ext uri="{FF2B5EF4-FFF2-40B4-BE49-F238E27FC236}">
                <a16:creationId xmlns:a16="http://schemas.microsoft.com/office/drawing/2014/main" id="{3495F54C-E183-4E6C-BB0E-1369E3BB531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21</a:t>
            </a:fld>
            <a:endParaRPr lang="en-US"/>
          </a:p>
        </p:txBody>
      </p:sp>
      <p:pic>
        <p:nvPicPr>
          <p:cNvPr id="13" name="Picture 12">
            <a:extLst>
              <a:ext uri="{FF2B5EF4-FFF2-40B4-BE49-F238E27FC236}">
                <a16:creationId xmlns:a16="http://schemas.microsoft.com/office/drawing/2014/main" id="{1927BE2C-9C18-4606-8152-D8706CB28E39}"/>
              </a:ext>
            </a:extLst>
          </p:cNvPr>
          <p:cNvPicPr>
            <a:picLocks noChangeAspect="1"/>
          </p:cNvPicPr>
          <p:nvPr/>
        </p:nvPicPr>
        <p:blipFill>
          <a:blip r:embed="rId2"/>
          <a:stretch>
            <a:fillRect/>
          </a:stretch>
        </p:blipFill>
        <p:spPr>
          <a:xfrm>
            <a:off x="219075" y="1361537"/>
            <a:ext cx="8705850" cy="4714875"/>
          </a:xfrm>
          <a:prstGeom prst="rect">
            <a:avLst/>
          </a:prstGeom>
        </p:spPr>
      </p:pic>
    </p:spTree>
    <p:extLst>
      <p:ext uri="{BB962C8B-B14F-4D97-AF65-F5344CB8AC3E}">
        <p14:creationId xmlns:p14="http://schemas.microsoft.com/office/powerpoint/2010/main" val="202246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55634-8955-4ACA-9AE4-670AF150A6DD}"/>
              </a:ext>
            </a:extLst>
          </p:cNvPr>
          <p:cNvSpPr>
            <a:spLocks noGrp="1"/>
          </p:cNvSpPr>
          <p:nvPr>
            <p:ph type="title"/>
          </p:nvPr>
        </p:nvSpPr>
        <p:spPr/>
        <p:txBody>
          <a:bodyPr/>
          <a:lstStyle/>
          <a:p>
            <a:r>
              <a:rPr lang="en-US" dirty="0">
                <a:latin typeface="Rockwell" panose="02060603020205020403" pitchFamily="18" charset="0"/>
              </a:rPr>
              <a:t>Taxpayer Impact: Example of adding one additional mill for 2021</a:t>
            </a:r>
          </a:p>
        </p:txBody>
      </p:sp>
      <p:sp>
        <p:nvSpPr>
          <p:cNvPr id="4" name="Slide Number Placeholder 3">
            <a:extLst>
              <a:ext uri="{FF2B5EF4-FFF2-40B4-BE49-F238E27FC236}">
                <a16:creationId xmlns:a16="http://schemas.microsoft.com/office/drawing/2014/main" id="{D856E7A2-6E3F-4F49-A312-357941EF2D0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22</a:t>
            </a:fld>
            <a:endParaRPr lang="en-US"/>
          </a:p>
        </p:txBody>
      </p:sp>
      <p:pic>
        <p:nvPicPr>
          <p:cNvPr id="8" name="Picture 7" descr="A picture containing grass, outdoor, building, house&#10;&#10;Description automatically generated">
            <a:extLst>
              <a:ext uri="{FF2B5EF4-FFF2-40B4-BE49-F238E27FC236}">
                <a16:creationId xmlns:a16="http://schemas.microsoft.com/office/drawing/2014/main" id="{47C73D8C-BBB6-4EAD-BD67-92C146F4E54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6007" y="1334236"/>
            <a:ext cx="4348928" cy="3077508"/>
          </a:xfrm>
          <a:prstGeom prst="rect">
            <a:avLst/>
          </a:prstGeom>
        </p:spPr>
      </p:pic>
      <p:pic>
        <p:nvPicPr>
          <p:cNvPr id="21" name="Picture 20" descr="A picture containing text, indoor, table, cluttered&#10;&#10;Description automatically generated">
            <a:extLst>
              <a:ext uri="{FF2B5EF4-FFF2-40B4-BE49-F238E27FC236}">
                <a16:creationId xmlns:a16="http://schemas.microsoft.com/office/drawing/2014/main" id="{EEAC74BF-DAF6-41B1-AC9B-E04DDCD5092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454935" y="1334237"/>
            <a:ext cx="4583058" cy="3077508"/>
          </a:xfrm>
          <a:prstGeom prst="rect">
            <a:avLst/>
          </a:prstGeom>
        </p:spPr>
      </p:pic>
      <p:pic>
        <p:nvPicPr>
          <p:cNvPr id="5" name="Picture 4">
            <a:extLst>
              <a:ext uri="{FF2B5EF4-FFF2-40B4-BE49-F238E27FC236}">
                <a16:creationId xmlns:a16="http://schemas.microsoft.com/office/drawing/2014/main" id="{6CC20164-AFA2-4790-BF2C-1F6393D8B60F}"/>
              </a:ext>
            </a:extLst>
          </p:cNvPr>
          <p:cNvPicPr>
            <a:picLocks noChangeAspect="1"/>
          </p:cNvPicPr>
          <p:nvPr/>
        </p:nvPicPr>
        <p:blipFill>
          <a:blip r:embed="rId6"/>
          <a:stretch>
            <a:fillRect/>
          </a:stretch>
        </p:blipFill>
        <p:spPr>
          <a:xfrm>
            <a:off x="245193" y="4450836"/>
            <a:ext cx="4276725" cy="2152650"/>
          </a:xfrm>
          <a:prstGeom prst="rect">
            <a:avLst/>
          </a:prstGeom>
        </p:spPr>
      </p:pic>
      <p:pic>
        <p:nvPicPr>
          <p:cNvPr id="7" name="Picture 6">
            <a:extLst>
              <a:ext uri="{FF2B5EF4-FFF2-40B4-BE49-F238E27FC236}">
                <a16:creationId xmlns:a16="http://schemas.microsoft.com/office/drawing/2014/main" id="{58E81ABC-5C9A-4034-9C68-07ECCB6B227B}"/>
              </a:ext>
            </a:extLst>
          </p:cNvPr>
          <p:cNvPicPr>
            <a:picLocks noChangeAspect="1"/>
          </p:cNvPicPr>
          <p:nvPr/>
        </p:nvPicPr>
        <p:blipFill>
          <a:blip r:embed="rId7"/>
          <a:stretch>
            <a:fillRect/>
          </a:stretch>
        </p:blipFill>
        <p:spPr>
          <a:xfrm>
            <a:off x="4817651" y="4450836"/>
            <a:ext cx="3857625" cy="1838325"/>
          </a:xfrm>
          <a:prstGeom prst="rect">
            <a:avLst/>
          </a:prstGeom>
        </p:spPr>
      </p:pic>
    </p:spTree>
    <p:extLst>
      <p:ext uri="{BB962C8B-B14F-4D97-AF65-F5344CB8AC3E}">
        <p14:creationId xmlns:p14="http://schemas.microsoft.com/office/powerpoint/2010/main" val="1722920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e55bc5ed52_0_117"/>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a:latin typeface="Rockwell"/>
                <a:ea typeface="Rockwell"/>
                <a:cs typeface="Rockwell"/>
                <a:sym typeface="Rockwell"/>
              </a:rPr>
              <a:t>Next Steps: What happens now?</a:t>
            </a:r>
            <a:endParaRPr>
              <a:latin typeface="Rockwell"/>
              <a:ea typeface="Rockwell"/>
              <a:cs typeface="Rockwell"/>
              <a:sym typeface="Rockwell"/>
            </a:endParaRPr>
          </a:p>
        </p:txBody>
      </p:sp>
      <p:sp>
        <p:nvSpPr>
          <p:cNvPr id="301" name="Google Shape;301;ge55bc5ed52_0_117"/>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23</a:t>
            </a:fld>
            <a:endParaRPr>
              <a:solidFill>
                <a:srgbClr val="7F7F7F"/>
              </a:solidFill>
            </a:endParaRPr>
          </a:p>
        </p:txBody>
      </p:sp>
      <p:sp>
        <p:nvSpPr>
          <p:cNvPr id="302" name="Google Shape;302;ge55bc5ed52_0_117"/>
          <p:cNvSpPr txBox="1"/>
          <p:nvPr/>
        </p:nvSpPr>
        <p:spPr>
          <a:xfrm>
            <a:off x="245200" y="1205825"/>
            <a:ext cx="8448600" cy="492600"/>
          </a:xfrm>
          <a:prstGeom prst="rect">
            <a:avLst/>
          </a:prstGeom>
          <a:noFill/>
          <a:ln>
            <a:noFill/>
          </a:ln>
        </p:spPr>
        <p:txBody>
          <a:bodyPr spcFirstLastPara="1" wrap="square" lIns="91425" tIns="91425" rIns="91425" bIns="91425" anchor="t" anchorCtr="0">
            <a:spAutoFit/>
          </a:bodyPr>
          <a:lstStyle/>
          <a:p>
            <a:pPr marL="91440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303" name="Google Shape;303;ge55bc5ed52_0_117"/>
          <p:cNvSpPr txBox="1"/>
          <p:nvPr/>
        </p:nvSpPr>
        <p:spPr>
          <a:xfrm>
            <a:off x="245200" y="1332600"/>
            <a:ext cx="8448600" cy="6022200"/>
          </a:xfrm>
          <a:prstGeom prst="rect">
            <a:avLst/>
          </a:prstGeom>
          <a:noFill/>
          <a:ln>
            <a:noFill/>
          </a:ln>
        </p:spPr>
        <p:txBody>
          <a:bodyPr spcFirstLastPara="1" wrap="square" lIns="91425" tIns="91425" rIns="91425" bIns="91425" anchor="t" anchorCtr="0">
            <a:spAutoFit/>
          </a:bodyPr>
          <a:lstStyle/>
          <a:p>
            <a:pPr marL="457200" marR="0" lvl="0" indent="-374650" algn="l" rtl="0">
              <a:lnSpc>
                <a:spcPct val="115000"/>
              </a:lnSpc>
              <a:spcBef>
                <a:spcPts val="0"/>
              </a:spcBef>
              <a:spcAft>
                <a:spcPts val="0"/>
              </a:spcAft>
              <a:buClr>
                <a:schemeClr val="dk1"/>
              </a:buClr>
              <a:buSzPts val="2300"/>
              <a:buFont typeface="Calibri"/>
              <a:buChar char="●"/>
            </a:pPr>
            <a:r>
              <a:rPr lang="en-US" sz="2300" b="1" i="0" u="none" strike="noStrike" cap="none" dirty="0">
                <a:solidFill>
                  <a:schemeClr val="dk1"/>
                </a:solidFill>
                <a:latin typeface="Calibri"/>
                <a:ea typeface="Calibri"/>
                <a:cs typeface="Calibri"/>
                <a:sym typeface="Calibri"/>
              </a:rPr>
              <a:t>Where will the money go?</a:t>
            </a:r>
            <a:endParaRPr sz="2300" b="1" i="0" u="none" strike="noStrike" cap="none" dirty="0">
              <a:solidFill>
                <a:schemeClr val="dk1"/>
              </a:solidFill>
              <a:latin typeface="Calibri"/>
              <a:ea typeface="Calibri"/>
              <a:cs typeface="Calibri"/>
              <a:sym typeface="Calibri"/>
            </a:endParaRPr>
          </a:p>
          <a:p>
            <a:pPr marL="914400" marR="0" lvl="1" indent="-361950" algn="l" rtl="0">
              <a:lnSpc>
                <a:spcPct val="115000"/>
              </a:lnSpc>
              <a:spcBef>
                <a:spcPts val="0"/>
              </a:spcBef>
              <a:spcAft>
                <a:spcPts val="0"/>
              </a:spcAft>
              <a:buClr>
                <a:schemeClr val="dk1"/>
              </a:buClr>
              <a:buSzPts val="2100"/>
              <a:buFont typeface="Calibri"/>
              <a:buChar char="○"/>
            </a:pPr>
            <a:r>
              <a:rPr lang="en-US" sz="2100" b="0" i="0" u="none" strike="noStrike" cap="none"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The estimate for the 2021-2022 school year was that Mill Levy Correction would generate </a:t>
            </a:r>
            <a:r>
              <a:rPr lang="en-US" sz="2100" b="0" i="0" u="none" strike="noStrike" cap="none"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~$90M</a:t>
            </a:r>
            <a:r>
              <a:rPr lang="en-US" sz="2100" b="0" i="0" u="none" strike="noStrike" cap="none"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 in additional local share</a:t>
            </a:r>
            <a:endParaRPr sz="2100" b="0" i="0" u="none" strike="noStrike" cap="none" dirty="0">
              <a:solidFill>
                <a:schemeClr val="dk1"/>
              </a:solidFill>
              <a:latin typeface="Calibri"/>
              <a:ea typeface="Calibri"/>
              <a:cs typeface="Calibri"/>
              <a:sym typeface="Calibri"/>
            </a:endParaRPr>
          </a:p>
          <a:p>
            <a:pPr marL="914400" marR="0" lvl="1" indent="-361950" algn="l" rtl="0">
              <a:lnSpc>
                <a:spcPct val="115000"/>
              </a:lnSpc>
              <a:spcBef>
                <a:spcPts val="0"/>
              </a:spcBef>
              <a:spcAft>
                <a:spcPts val="0"/>
              </a:spcAft>
              <a:buClr>
                <a:schemeClr val="dk1"/>
              </a:buClr>
              <a:buSzPts val="2100"/>
              <a:buFont typeface="Calibri"/>
              <a:buChar char="○"/>
            </a:pPr>
            <a:r>
              <a:rPr lang="en-US" sz="2100" b="0" i="0" u="none" strike="noStrike" cap="none" dirty="0">
                <a:solidFill>
                  <a:schemeClr val="dk1"/>
                </a:solidFill>
                <a:latin typeface="Calibri"/>
                <a:ea typeface="Calibri"/>
                <a:cs typeface="Calibri"/>
                <a:sym typeface="Calibri"/>
              </a:rPr>
              <a:t>These are funds that won’t need to be paid from state sources</a:t>
            </a:r>
            <a:endParaRPr sz="2100" b="0" i="0" u="none" strike="noStrike" cap="none" dirty="0">
              <a:solidFill>
                <a:schemeClr val="dk1"/>
              </a:solidFill>
              <a:latin typeface="Calibri"/>
              <a:ea typeface="Calibri"/>
              <a:cs typeface="Calibri"/>
              <a:sym typeface="Calibri"/>
            </a:endParaRPr>
          </a:p>
          <a:p>
            <a:pPr marL="914400" marR="0" lvl="1" indent="-361950" algn="l" rtl="0">
              <a:lnSpc>
                <a:spcPct val="115000"/>
              </a:lnSpc>
              <a:spcBef>
                <a:spcPts val="0"/>
              </a:spcBef>
              <a:spcAft>
                <a:spcPts val="0"/>
              </a:spcAft>
              <a:buClr>
                <a:schemeClr val="dk1"/>
              </a:buClr>
              <a:buSzPts val="2100"/>
              <a:buFont typeface="Calibri"/>
              <a:buChar char="○"/>
            </a:pPr>
            <a:r>
              <a:rPr lang="en-US" sz="2100" b="0" i="0" u="none" strike="noStrike" cap="none" dirty="0">
                <a:solidFill>
                  <a:schemeClr val="dk1"/>
                </a:solidFill>
                <a:latin typeface="Calibri"/>
                <a:ea typeface="Calibri"/>
                <a:cs typeface="Calibri"/>
                <a:sym typeface="Calibri"/>
              </a:rPr>
              <a:t>Therefore, the funds may be redirected, for example to the new factor changes in the finance formula:</a:t>
            </a:r>
            <a:endParaRPr sz="2100" b="0" i="0" u="none" strike="noStrike" cap="none" dirty="0">
              <a:solidFill>
                <a:schemeClr val="dk1"/>
              </a:solidFill>
              <a:latin typeface="Calibri"/>
              <a:ea typeface="Calibri"/>
              <a:cs typeface="Calibri"/>
              <a:sym typeface="Calibri"/>
            </a:endParaRPr>
          </a:p>
          <a:p>
            <a:pPr marL="914400" marR="0" lvl="0" indent="0" algn="l" rtl="0">
              <a:lnSpc>
                <a:spcPct val="115000"/>
              </a:lnSpc>
              <a:spcBef>
                <a:spcPts val="0"/>
              </a:spcBef>
              <a:spcAft>
                <a:spcPts val="0"/>
              </a:spcAft>
              <a:buClr>
                <a:srgbClr val="000000"/>
              </a:buClr>
              <a:buSzPts val="1000"/>
              <a:buFont typeface="Arial"/>
              <a:buNone/>
            </a:pPr>
            <a:endParaRPr sz="10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100"/>
              <a:buFont typeface="Arial"/>
              <a:buNone/>
            </a:pPr>
            <a:r>
              <a:rPr lang="en-US" sz="2100" b="0" i="0" u="none" strike="noStrike" cap="none" dirty="0">
                <a:solidFill>
                  <a:schemeClr val="dk1"/>
                </a:solidFill>
                <a:latin typeface="Calibri"/>
                <a:ea typeface="Calibri"/>
                <a:cs typeface="Calibri"/>
                <a:sym typeface="Calibri"/>
              </a:rPr>
              <a:t>“...THE GENERAL ASSEMBLY FURTHER DECLARES THAT THE REMAINING COSTS OF THE SCHOOL FINANCE FORMULA CHANGES ARE OFFSET BY THE SAVINGS TO THE STATE SHARE OF TOTAL PROGRAM THAT OCCUR AS A RESULT OF CORRECTING THE UNAUTHORIZED REDUCTIONS IN DISTRICT PROPERTY TAX MILL LEVIES AS PROVIDED IN SECTION 22-54-106 (2.1).”</a:t>
            </a:r>
            <a:endParaRPr sz="21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000"/>
              <a:buFont typeface="Arial"/>
              <a:buNone/>
            </a:pPr>
            <a:endParaRPr sz="1000" b="0" i="0" u="none" strike="noStrike" cap="none" dirty="0">
              <a:solidFill>
                <a:schemeClr val="dk1"/>
              </a:solidFill>
              <a:latin typeface="Calibri"/>
              <a:ea typeface="Calibri"/>
              <a:cs typeface="Calibri"/>
              <a:sym typeface="Calibri"/>
            </a:endParaRPr>
          </a:p>
          <a:p>
            <a:pPr marL="457200" marR="0" lvl="0" indent="-374650" algn="l" rtl="0">
              <a:lnSpc>
                <a:spcPct val="115000"/>
              </a:lnSpc>
              <a:spcBef>
                <a:spcPts val="0"/>
              </a:spcBef>
              <a:spcAft>
                <a:spcPts val="0"/>
              </a:spcAft>
              <a:buClr>
                <a:schemeClr val="dk1"/>
              </a:buClr>
              <a:buSzPts val="2300"/>
              <a:buFont typeface="Calibri"/>
              <a:buChar char="●"/>
            </a:pPr>
            <a:r>
              <a:rPr lang="en-US" sz="2300" b="1" i="0" u="none" strike="noStrike" cap="none" dirty="0">
                <a:solidFill>
                  <a:schemeClr val="dk1"/>
                </a:solidFill>
                <a:latin typeface="Calibri"/>
                <a:ea typeface="Calibri"/>
                <a:cs typeface="Calibri"/>
                <a:sym typeface="Calibri"/>
              </a:rPr>
              <a:t>Ultimately, use of these state funds is the legislature’s decision.</a:t>
            </a:r>
            <a:endParaRPr sz="11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900"/>
              <a:buFont typeface="Arial"/>
              <a:buNone/>
            </a:pPr>
            <a:endParaRPr sz="1900" b="0" i="0" u="none" strike="noStrike" cap="none" dirty="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Calibri"/>
              <a:ea typeface="Calibri"/>
              <a:cs typeface="Calibri"/>
              <a:sym typeface="Calibri"/>
            </a:endParaRPr>
          </a:p>
          <a:p>
            <a:pPr marL="91440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e802f09282_0_0"/>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a:latin typeface="Rockwell"/>
                <a:ea typeface="Rockwell"/>
                <a:cs typeface="Rockwell"/>
                <a:sym typeface="Rockwell"/>
              </a:rPr>
              <a:t>Next Steps: What happens now?</a:t>
            </a:r>
            <a:endParaRPr>
              <a:latin typeface="Rockwell"/>
              <a:ea typeface="Rockwell"/>
              <a:cs typeface="Rockwell"/>
              <a:sym typeface="Rockwell"/>
            </a:endParaRPr>
          </a:p>
        </p:txBody>
      </p:sp>
      <p:sp>
        <p:nvSpPr>
          <p:cNvPr id="310" name="Google Shape;310;ge802f09282_0_0"/>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24</a:t>
            </a:fld>
            <a:endParaRPr>
              <a:solidFill>
                <a:srgbClr val="7F7F7F"/>
              </a:solidFill>
            </a:endParaRPr>
          </a:p>
        </p:txBody>
      </p:sp>
      <p:sp>
        <p:nvSpPr>
          <p:cNvPr id="311" name="Google Shape;311;ge802f09282_0_0"/>
          <p:cNvSpPr txBox="1"/>
          <p:nvPr/>
        </p:nvSpPr>
        <p:spPr>
          <a:xfrm>
            <a:off x="245200" y="1205825"/>
            <a:ext cx="8448600" cy="492600"/>
          </a:xfrm>
          <a:prstGeom prst="rect">
            <a:avLst/>
          </a:prstGeom>
          <a:noFill/>
          <a:ln>
            <a:noFill/>
          </a:ln>
        </p:spPr>
        <p:txBody>
          <a:bodyPr spcFirstLastPara="1" wrap="square" lIns="91425" tIns="91425" rIns="91425" bIns="91425" anchor="t" anchorCtr="0">
            <a:spAutoFit/>
          </a:bodyPr>
          <a:lstStyle/>
          <a:p>
            <a:pPr marL="91440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312" name="Google Shape;312;ge802f09282_0_0"/>
          <p:cNvSpPr txBox="1"/>
          <p:nvPr/>
        </p:nvSpPr>
        <p:spPr>
          <a:xfrm>
            <a:off x="245200" y="1332600"/>
            <a:ext cx="8448600" cy="6871800"/>
          </a:xfrm>
          <a:prstGeom prst="rect">
            <a:avLst/>
          </a:prstGeom>
          <a:noFill/>
          <a:ln>
            <a:noFill/>
          </a:ln>
        </p:spPr>
        <p:txBody>
          <a:bodyPr spcFirstLastPara="1" wrap="square" lIns="91425" tIns="91425" rIns="91425" bIns="91425" anchor="t" anchorCtr="0">
            <a:spAutoFit/>
          </a:bodyPr>
          <a:lstStyle/>
          <a:p>
            <a:pPr marL="457200" marR="0" lvl="0" indent="-374650" algn="l" rtl="0">
              <a:lnSpc>
                <a:spcPct val="115000"/>
              </a:lnSpc>
              <a:spcBef>
                <a:spcPts val="0"/>
              </a:spcBef>
              <a:spcAft>
                <a:spcPts val="0"/>
              </a:spcAft>
              <a:buClr>
                <a:schemeClr val="dk1"/>
              </a:buClr>
              <a:buSzPts val="2300"/>
              <a:buFont typeface="Calibri"/>
              <a:buChar char="●"/>
            </a:pPr>
            <a:r>
              <a:rPr lang="en-US" sz="2300" b="1" i="0" u="none" strike="noStrike" cap="none">
                <a:solidFill>
                  <a:schemeClr val="dk1"/>
                </a:solidFill>
                <a:latin typeface="Calibri"/>
                <a:ea typeface="Calibri"/>
                <a:cs typeface="Calibri"/>
                <a:sym typeface="Calibri"/>
              </a:rPr>
              <a:t>How much might Mill Levy Correction raise in additional property taxes over time?</a:t>
            </a:r>
            <a:endParaRPr sz="2300" b="1" i="0" u="none" strike="noStrike" cap="none">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Clr>
                <a:srgbClr val="000000"/>
              </a:buClr>
              <a:buSzPts val="2300"/>
              <a:buFont typeface="Arial"/>
              <a:buNone/>
            </a:pPr>
            <a:r>
              <a:rPr lang="en-US" sz="2300" b="0" i="0" u="none" strike="noStrike" cap="none">
                <a:solidFill>
                  <a:schemeClr val="dk1"/>
                </a:solidFill>
                <a:latin typeface="Calibri"/>
                <a:ea typeface="Calibri"/>
                <a:cs typeface="Calibri"/>
                <a:sym typeface="Calibri"/>
              </a:rPr>
              <a:t>The following chart provides an </a:t>
            </a:r>
            <a:r>
              <a:rPr lang="en-US" sz="2300" b="0" i="1" u="none" strike="noStrike" cap="none">
                <a:solidFill>
                  <a:schemeClr val="dk1"/>
                </a:solidFill>
                <a:latin typeface="Calibri"/>
                <a:ea typeface="Calibri"/>
                <a:cs typeface="Calibri"/>
                <a:sym typeface="Calibri"/>
              </a:rPr>
              <a:t>estimate</a:t>
            </a:r>
            <a:r>
              <a:rPr lang="en-US" sz="2300" b="0" i="0" u="none" strike="noStrike" cap="none">
                <a:solidFill>
                  <a:schemeClr val="dk1"/>
                </a:solidFill>
                <a:latin typeface="Calibri"/>
                <a:ea typeface="Calibri"/>
                <a:cs typeface="Calibri"/>
                <a:sym typeface="Calibri"/>
              </a:rPr>
              <a:t> of the impact of Mill Levy Correction on property tax collection, all else being equal.* </a:t>
            </a:r>
            <a:endParaRPr sz="2300" b="0" i="0" u="none" strike="noStrike" cap="none">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Clr>
                <a:srgbClr val="000000"/>
              </a:buClr>
              <a:buSzPts val="2300"/>
              <a:buFont typeface="Arial"/>
              <a:buNone/>
            </a:pPr>
            <a:endParaRPr sz="2300" b="0" i="0" u="none" strike="noStrike" cap="none">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Clr>
                <a:srgbClr val="000000"/>
              </a:buClr>
              <a:buSzPts val="2300"/>
              <a:buFont typeface="Arial"/>
              <a:buNone/>
            </a:pPr>
            <a:endParaRPr sz="2300" b="0" i="0" u="none" strike="noStrike" cap="none">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Clr>
                <a:srgbClr val="000000"/>
              </a:buClr>
              <a:buSzPts val="2300"/>
              <a:buFont typeface="Arial"/>
              <a:buNone/>
            </a:pPr>
            <a:endParaRPr sz="2300" b="0" i="0" u="none" strike="noStrike" cap="none">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Clr>
                <a:srgbClr val="000000"/>
              </a:buClr>
              <a:buSzPts val="2300"/>
              <a:buFont typeface="Arial"/>
              <a:buNone/>
            </a:pPr>
            <a:endParaRPr sz="2300" b="0" i="0" u="none" strike="noStrike" cap="none">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Clr>
                <a:srgbClr val="000000"/>
              </a:buClr>
              <a:buSzPts val="2300"/>
              <a:buFont typeface="Arial"/>
              <a:buNone/>
            </a:pPr>
            <a:endParaRPr sz="2300" b="0" i="0" u="none" strike="noStrike" cap="none">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Clr>
                <a:srgbClr val="000000"/>
              </a:buClr>
              <a:buSzPts val="2300"/>
              <a:buFont typeface="Arial"/>
              <a:buNone/>
            </a:pPr>
            <a:endParaRPr sz="2300" b="0" i="0" u="none" strike="noStrike" cap="none">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*Note: the estimates above assume static Assessed Valuations and assessment rates.</a:t>
            </a:r>
            <a:endParaRPr sz="1600" b="0" i="0" u="none" strike="noStrike" cap="none">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300"/>
              <a:buFont typeface="Arial"/>
              <a:buNone/>
            </a:pPr>
            <a:endParaRPr sz="2300" b="1"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300"/>
              <a:buFont typeface="Arial"/>
              <a:buNone/>
            </a:pPr>
            <a:endParaRPr sz="2300" b="1"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900"/>
              <a:buFont typeface="Arial"/>
              <a:buNone/>
            </a:pPr>
            <a:endParaRPr sz="19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91440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1784590C-A050-4CFA-88B4-D714210FACAA}"/>
              </a:ext>
            </a:extLst>
          </p:cNvPr>
          <p:cNvPicPr>
            <a:picLocks noChangeAspect="1"/>
          </p:cNvPicPr>
          <p:nvPr/>
        </p:nvPicPr>
        <p:blipFill>
          <a:blip r:embed="rId3"/>
          <a:stretch>
            <a:fillRect/>
          </a:stretch>
        </p:blipFill>
        <p:spPr>
          <a:xfrm>
            <a:off x="1790700" y="3272146"/>
            <a:ext cx="5562600" cy="158115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e55bc5ed52_0_151"/>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a:latin typeface="Rockwell"/>
                <a:ea typeface="Rockwell"/>
                <a:cs typeface="Rockwell"/>
                <a:sym typeface="Rockwell"/>
              </a:rPr>
              <a:t>Review: Main takeaways</a:t>
            </a:r>
            <a:endParaRPr>
              <a:latin typeface="Rockwell"/>
              <a:ea typeface="Rockwell"/>
              <a:cs typeface="Rockwell"/>
              <a:sym typeface="Rockwell"/>
            </a:endParaRPr>
          </a:p>
        </p:txBody>
      </p:sp>
      <p:sp>
        <p:nvSpPr>
          <p:cNvPr id="320" name="Google Shape;320;ge55bc5ed52_0_151"/>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25</a:t>
            </a:fld>
            <a:endParaRPr>
              <a:solidFill>
                <a:srgbClr val="7F7F7F"/>
              </a:solidFill>
            </a:endParaRPr>
          </a:p>
        </p:txBody>
      </p:sp>
      <p:sp>
        <p:nvSpPr>
          <p:cNvPr id="321" name="Google Shape;321;ge55bc5ed52_0_151"/>
          <p:cNvSpPr txBox="1"/>
          <p:nvPr/>
        </p:nvSpPr>
        <p:spPr>
          <a:xfrm>
            <a:off x="245200" y="1205825"/>
            <a:ext cx="8448600" cy="492600"/>
          </a:xfrm>
          <a:prstGeom prst="rect">
            <a:avLst/>
          </a:prstGeom>
          <a:noFill/>
          <a:ln>
            <a:noFill/>
          </a:ln>
        </p:spPr>
        <p:txBody>
          <a:bodyPr spcFirstLastPara="1" wrap="square" lIns="91425" tIns="91425" rIns="91425" bIns="91425" anchor="t" anchorCtr="0">
            <a:spAutoFit/>
          </a:bodyPr>
          <a:lstStyle/>
          <a:p>
            <a:pPr marL="91440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322" name="Google Shape;322;ge55bc5ed52_0_151"/>
          <p:cNvSpPr txBox="1"/>
          <p:nvPr/>
        </p:nvSpPr>
        <p:spPr>
          <a:xfrm>
            <a:off x="245200" y="1332600"/>
            <a:ext cx="8448600" cy="56328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15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Mill Levy Correction is a legislative and legal directive to correct a historical undercollection of local property taxes.</a:t>
            </a:r>
            <a:endParaRPr sz="18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The historical undercollection resulted in districts collecting less in property taxes for education than their voters had approved by de-TABORing.</a:t>
            </a:r>
            <a:endParaRPr sz="18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Mill Levy Correction is in law, dictated by state statute; it is not a local decision to raise property taxes.</a:t>
            </a:r>
            <a:endParaRPr sz="18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Mill Levy Correction is a phased approach to restoring local property taxes to the levels voters authorized.</a:t>
            </a:r>
            <a:endParaRPr sz="18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Mill Levy Correction will result in local taxpayers increasing their taxes to previously approved levels, or to an appropriate level as defined by HB20-1418.</a:t>
            </a:r>
            <a:endParaRPr sz="18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There are no retroactive payments or penalties--the law only applies to future years.</a:t>
            </a:r>
            <a:endParaRPr sz="1800" b="0" i="0" u="none" strike="noStrike" cap="none">
              <a:solidFill>
                <a:schemeClr val="dk1"/>
              </a:solidFill>
              <a:latin typeface="Calibri"/>
              <a:ea typeface="Calibri"/>
              <a:cs typeface="Calibri"/>
              <a:sym typeface="Calibri"/>
            </a:endParaRPr>
          </a:p>
          <a:p>
            <a:pPr marL="457200" marR="0" lvl="0" indent="-349250" algn="l" rtl="0">
              <a:lnSpc>
                <a:spcPct val="115000"/>
              </a:lnSpc>
              <a:spcBef>
                <a:spcPts val="0"/>
              </a:spcBef>
              <a:spcAft>
                <a:spcPts val="0"/>
              </a:spcAft>
              <a:buClr>
                <a:schemeClr val="dk1"/>
              </a:buClr>
              <a:buSzPts val="1900"/>
              <a:buFont typeface="Calibri"/>
              <a:buChar char="●"/>
            </a:pPr>
            <a:r>
              <a:rPr lang="en-US" sz="1900" b="1" i="0" u="none" strike="noStrike" cap="none">
                <a:solidFill>
                  <a:schemeClr val="dk1"/>
                </a:solidFill>
                <a:latin typeface="Calibri"/>
                <a:ea typeface="Calibri"/>
                <a:cs typeface="Calibri"/>
                <a:sym typeface="Calibri"/>
              </a:rPr>
              <a:t>Funds generated through Mill Levy Correction will result in more fiscal resources overall being available for education.</a:t>
            </a:r>
            <a:endParaRPr sz="1900" b="1"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900"/>
              <a:buFont typeface="Arial"/>
              <a:buNone/>
            </a:pPr>
            <a:endParaRPr sz="19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91440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e7a07b7d6b_0_0"/>
          <p:cNvSpPr txBox="1">
            <a:spLocks noGrp="1"/>
          </p:cNvSpPr>
          <p:nvPr>
            <p:ph type="ctrTitle"/>
          </p:nvPr>
        </p:nvSpPr>
        <p:spPr>
          <a:xfrm>
            <a:off x="685800" y="2595716"/>
            <a:ext cx="7772400" cy="2337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4444"/>
              <a:buNone/>
            </a:pPr>
            <a:r>
              <a:rPr lang="en-US" dirty="0">
                <a:solidFill>
                  <a:schemeClr val="tx1"/>
                </a:solidFill>
                <a:latin typeface="Rockwell"/>
                <a:ea typeface="Rockwell"/>
                <a:cs typeface="Rockwell"/>
                <a:sym typeface="Rockwell"/>
              </a:rPr>
              <a:t>Questions?</a:t>
            </a:r>
            <a:endParaRPr dirty="0">
              <a:solidFill>
                <a:schemeClr val="tx1"/>
              </a:solidFill>
              <a:latin typeface="Rockwell"/>
              <a:ea typeface="Rockwell"/>
              <a:cs typeface="Rockwell"/>
              <a:sym typeface="Rockwell"/>
            </a:endParaRPr>
          </a:p>
          <a:p>
            <a:pPr marL="0" lvl="0" indent="0" algn="l" rtl="0">
              <a:lnSpc>
                <a:spcPct val="90000"/>
              </a:lnSpc>
              <a:spcBef>
                <a:spcPts val="0"/>
              </a:spcBef>
              <a:spcAft>
                <a:spcPts val="0"/>
              </a:spcAft>
              <a:buSzPts val="4444"/>
              <a:buNone/>
            </a:pPr>
            <a:endParaRPr sz="2200" dirty="0">
              <a:latin typeface="Rockwell"/>
              <a:ea typeface="Rockwell"/>
              <a:cs typeface="Rockwell"/>
              <a:sym typeface="Rockwell"/>
            </a:endParaRPr>
          </a:p>
          <a:p>
            <a:pPr marL="0" lvl="0" indent="0" algn="ctr" rtl="0">
              <a:lnSpc>
                <a:spcPct val="90000"/>
              </a:lnSpc>
              <a:spcBef>
                <a:spcPts val="0"/>
              </a:spcBef>
              <a:spcAft>
                <a:spcPts val="0"/>
              </a:spcAft>
              <a:buSzPts val="4444"/>
              <a:buNone/>
            </a:pPr>
            <a:endParaRPr sz="2200" dirty="0">
              <a:latin typeface="Rockwell"/>
              <a:ea typeface="Rockwell"/>
              <a:cs typeface="Rockwell"/>
              <a:sym typeface="Rockwell"/>
            </a:endParaRPr>
          </a:p>
          <a:p>
            <a:pPr marL="0" lvl="0" indent="0" algn="ctr" rtl="0">
              <a:lnSpc>
                <a:spcPct val="90000"/>
              </a:lnSpc>
              <a:spcBef>
                <a:spcPts val="0"/>
              </a:spcBef>
              <a:spcAft>
                <a:spcPts val="0"/>
              </a:spcAft>
              <a:buSzPts val="4444"/>
              <a:buNone/>
            </a:pPr>
            <a:r>
              <a:rPr lang="en-US" sz="1800" u="sng" dirty="0">
                <a:solidFill>
                  <a:schemeClr val="hlink"/>
                </a:solidFill>
                <a:latin typeface="Rockwell"/>
                <a:ea typeface="Rockwell"/>
                <a:cs typeface="Rockwell"/>
                <a:sym typeface="Rockwell"/>
                <a:hlinkClick r:id="rId3"/>
              </a:rPr>
              <a:t>https://www.cde.state.co.us/cdefinance/milllevycorrection</a:t>
            </a:r>
            <a:r>
              <a:rPr lang="en-US" sz="1800" dirty="0">
                <a:latin typeface="Rockwell"/>
                <a:ea typeface="Rockwell"/>
                <a:cs typeface="Rockwell"/>
                <a:sym typeface="Rockwell"/>
              </a:rPr>
              <a:t> </a:t>
            </a:r>
            <a:endParaRPr sz="1800" dirty="0">
              <a:latin typeface="Rockwell"/>
              <a:ea typeface="Rockwell"/>
              <a:cs typeface="Rockwell"/>
              <a:sym typeface="Rockwell"/>
            </a:endParaRPr>
          </a:p>
        </p:txBody>
      </p:sp>
      <p:sp>
        <p:nvSpPr>
          <p:cNvPr id="329" name="Google Shape;329;ge7a07b7d6b_0_0"/>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26</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e55bc5ed52_0_26"/>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a:latin typeface="Rockwell"/>
                <a:ea typeface="Rockwell"/>
                <a:cs typeface="Rockwell"/>
                <a:sym typeface="Rockwell"/>
              </a:rPr>
              <a:t>Summary</a:t>
            </a:r>
            <a:endParaRPr>
              <a:latin typeface="Rockwell"/>
              <a:ea typeface="Rockwell"/>
              <a:cs typeface="Rockwell"/>
              <a:sym typeface="Rockwell"/>
            </a:endParaRPr>
          </a:p>
        </p:txBody>
      </p:sp>
      <p:sp>
        <p:nvSpPr>
          <p:cNvPr id="114" name="Google Shape;114;ge55bc5ed52_0_26"/>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3</a:t>
            </a:fld>
            <a:endParaRPr>
              <a:solidFill>
                <a:srgbClr val="7F7F7F"/>
              </a:solidFill>
            </a:endParaRPr>
          </a:p>
        </p:txBody>
      </p:sp>
      <p:pic>
        <p:nvPicPr>
          <p:cNvPr id="115" name="Google Shape;115;ge55bc5ed52_0_26"/>
          <p:cNvPicPr preferRelativeResize="0"/>
          <p:nvPr/>
        </p:nvPicPr>
        <p:blipFill rotWithShape="1">
          <a:blip r:embed="rId3">
            <a:alphaModFix/>
          </a:blip>
          <a:srcRect/>
          <a:stretch/>
        </p:blipFill>
        <p:spPr>
          <a:xfrm>
            <a:off x="2717400" y="1566656"/>
            <a:ext cx="3709200" cy="2778300"/>
          </a:xfrm>
          <a:prstGeom prst="rect">
            <a:avLst/>
          </a:prstGeom>
          <a:noFill/>
          <a:ln>
            <a:noFill/>
          </a:ln>
        </p:spPr>
      </p:pic>
      <p:sp>
        <p:nvSpPr>
          <p:cNvPr id="116" name="Google Shape;116;ge55bc5ed52_0_26"/>
          <p:cNvSpPr txBox="1"/>
          <p:nvPr/>
        </p:nvSpPr>
        <p:spPr>
          <a:xfrm>
            <a:off x="300050" y="4599600"/>
            <a:ext cx="8448600" cy="1647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school districts in Colorado, based on an interpretation of statute by CDE and others, began collecting less local property tax for education than their voters had authorized, in some cases for years. How this came to pass is a complicated story that we will try to tell succinctly. </a:t>
            </a:r>
            <a:r>
              <a:rPr lang="en-US" sz="1900" b="1"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Mill Levy Correction is a legislative and legal directive to fix this undercollection of local property taxes for education.</a:t>
            </a:r>
            <a:endParaRPr sz="1900" b="1" i="0" u="none" strike="noStrike" cap="non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e55bc5ed52_0_0"/>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a:latin typeface="Rockwell"/>
                <a:ea typeface="Rockwell"/>
                <a:cs typeface="Rockwell"/>
                <a:sym typeface="Rockwell"/>
              </a:rPr>
              <a:t>Terminology</a:t>
            </a:r>
            <a:endParaRPr>
              <a:latin typeface="Rockwell"/>
              <a:ea typeface="Rockwell"/>
              <a:cs typeface="Rockwell"/>
              <a:sym typeface="Rockwell"/>
            </a:endParaRPr>
          </a:p>
        </p:txBody>
      </p:sp>
      <p:sp>
        <p:nvSpPr>
          <p:cNvPr id="123" name="Google Shape;123;ge55bc5ed52_0_0"/>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4</a:t>
            </a:fld>
            <a:endParaRPr>
              <a:solidFill>
                <a:srgbClr val="7F7F7F"/>
              </a:solidFill>
            </a:endParaRPr>
          </a:p>
        </p:txBody>
      </p:sp>
      <p:sp>
        <p:nvSpPr>
          <p:cNvPr id="124" name="Google Shape;124;ge55bc5ed52_0_0"/>
          <p:cNvSpPr txBox="1"/>
          <p:nvPr/>
        </p:nvSpPr>
        <p:spPr>
          <a:xfrm>
            <a:off x="245200" y="1335175"/>
            <a:ext cx="8448600" cy="53766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15000"/>
              </a:lnSpc>
              <a:spcBef>
                <a:spcPts val="0"/>
              </a:spcBef>
              <a:spcAft>
                <a:spcPts val="0"/>
              </a:spcAft>
              <a:buClr>
                <a:srgbClr val="000000"/>
              </a:buClr>
              <a:buSzPts val="1800"/>
              <a:buFont typeface="Calibri"/>
              <a:buChar char="●"/>
            </a:pPr>
            <a:r>
              <a:rPr lang="en-US" sz="1800" b="1" i="0" u="none" strike="noStrike" cap="none">
                <a:solidFill>
                  <a:schemeClr val="dk1"/>
                </a:solidFill>
                <a:latin typeface="Calibri"/>
                <a:ea typeface="Calibri"/>
                <a:cs typeface="Calibri"/>
                <a:sym typeface="Calibri"/>
              </a:rPr>
              <a:t>Mill: </a:t>
            </a:r>
            <a:r>
              <a:rPr lang="en-US" sz="1800" b="0" i="0" u="none" strike="noStrike" cap="none">
                <a:solidFill>
                  <a:schemeClr val="dk1"/>
                </a:solidFill>
                <a:latin typeface="Calibri"/>
                <a:ea typeface="Calibri"/>
                <a:cs typeface="Calibri"/>
                <a:sym typeface="Calibri"/>
              </a:rPr>
              <a:t>One mill is equal to one tenth of one penny or one 1/1000 of a dollar. Mills are used to calculate property taxes using a formula of mills x assessed property value = property tax. The assessed property value is the actual property value x the assessment rate. Currently, the residential assessment rate in Colorado is 7.15%. </a:t>
            </a:r>
            <a:endParaRPr sz="1800" b="0" i="0" u="none" strike="noStrike" cap="none">
              <a:solidFill>
                <a:schemeClr val="dk1"/>
              </a:solidFill>
              <a:latin typeface="Calibri"/>
              <a:ea typeface="Calibri"/>
              <a:cs typeface="Calibri"/>
              <a:sym typeface="Calibri"/>
            </a:endParaRPr>
          </a:p>
          <a:p>
            <a:pPr marL="914400" marR="0" lvl="1" indent="-342900" algn="l" rtl="0">
              <a:lnSpc>
                <a:spcPct val="115000"/>
              </a:lnSpc>
              <a:spcBef>
                <a:spcPts val="0"/>
              </a:spcBef>
              <a:spcAft>
                <a:spcPts val="0"/>
              </a:spcAft>
              <a:buClr>
                <a:srgbClr val="000000"/>
              </a:buClr>
              <a:buSzPts val="1800"/>
              <a:buFont typeface="Calibri"/>
              <a:buChar char="○"/>
            </a:pPr>
            <a:r>
              <a:rPr lang="en-US" sz="1800" b="0" i="0" u="none" strike="noStrike" cap="none">
                <a:solidFill>
                  <a:schemeClr val="dk1"/>
                </a:solidFill>
                <a:latin typeface="Calibri"/>
                <a:ea typeface="Calibri"/>
                <a:cs typeface="Calibri"/>
                <a:sym typeface="Calibri"/>
              </a:rPr>
              <a:t>If you live in an area where the total mills levied on all homes is 27 mills, and the assessed property value of your $200,000 home is $14,300 (7.15%), your property tax is .027 x $14,300 = $386.</a:t>
            </a: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rgbClr val="000000"/>
              </a:buClr>
              <a:buSzPts val="1800"/>
              <a:buFont typeface="Calibri"/>
              <a:buChar char="●"/>
            </a:pPr>
            <a:r>
              <a:rPr lang="en-US" sz="1800" b="1" i="0" u="none" strike="noStrike" cap="none">
                <a:solidFill>
                  <a:schemeClr val="dk1"/>
                </a:solidFill>
                <a:latin typeface="Calibri"/>
                <a:ea typeface="Calibri"/>
                <a:cs typeface="Calibri"/>
                <a:sym typeface="Calibri"/>
              </a:rPr>
              <a:t>Total Program Mill Levy: </a:t>
            </a:r>
            <a:r>
              <a:rPr lang="en-US" sz="1800" b="0" i="0" u="none" strike="noStrike" cap="none">
                <a:solidFill>
                  <a:schemeClr val="dk1"/>
                </a:solidFill>
                <a:latin typeface="Calibri"/>
                <a:ea typeface="Calibri"/>
                <a:cs typeface="Calibri"/>
                <a:sym typeface="Calibri"/>
              </a:rPr>
              <a:t>The mill levy is the total number of mills the school district collects from local property taxpayers to fund the local share of Total Program.</a:t>
            </a:r>
            <a:endParaRPr sz="1800" b="1"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125" name="Google Shape;125;ge55bc5ed52_0_0"/>
          <p:cNvPicPr preferRelativeResize="0"/>
          <p:nvPr/>
        </p:nvPicPr>
        <p:blipFill rotWithShape="1">
          <a:blip r:embed="rId3">
            <a:alphaModFix/>
          </a:blip>
          <a:srcRect/>
          <a:stretch/>
        </p:blipFill>
        <p:spPr>
          <a:xfrm>
            <a:off x="549992" y="3852275"/>
            <a:ext cx="1780234" cy="1335176"/>
          </a:xfrm>
          <a:prstGeom prst="rect">
            <a:avLst/>
          </a:prstGeom>
          <a:noFill/>
          <a:ln>
            <a:noFill/>
          </a:ln>
        </p:spPr>
      </p:pic>
      <p:sp>
        <p:nvSpPr>
          <p:cNvPr id="126" name="Google Shape;126;ge55bc5ed52_0_0"/>
          <p:cNvSpPr txBox="1"/>
          <p:nvPr/>
        </p:nvSpPr>
        <p:spPr>
          <a:xfrm>
            <a:off x="2460550" y="4567575"/>
            <a:ext cx="472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X</a:t>
            </a:r>
            <a:endParaRPr sz="1400" b="0" i="0" u="none" strike="noStrike" cap="none">
              <a:solidFill>
                <a:srgbClr val="000000"/>
              </a:solidFill>
              <a:latin typeface="Arial"/>
              <a:ea typeface="Arial"/>
              <a:cs typeface="Arial"/>
              <a:sym typeface="Arial"/>
            </a:endParaRPr>
          </a:p>
        </p:txBody>
      </p:sp>
      <p:sp>
        <p:nvSpPr>
          <p:cNvPr id="127" name="Google Shape;127;ge55bc5ed52_0_0"/>
          <p:cNvSpPr txBox="1"/>
          <p:nvPr/>
        </p:nvSpPr>
        <p:spPr>
          <a:xfrm>
            <a:off x="964700" y="5187450"/>
            <a:ext cx="105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$200,000</a:t>
            </a:r>
            <a:endParaRPr sz="1400" b="0" i="0" u="none" strike="noStrike" cap="none">
              <a:solidFill>
                <a:srgbClr val="000000"/>
              </a:solidFill>
              <a:latin typeface="Arial"/>
              <a:ea typeface="Arial"/>
              <a:cs typeface="Arial"/>
              <a:sym typeface="Arial"/>
            </a:endParaRPr>
          </a:p>
        </p:txBody>
      </p:sp>
      <p:sp>
        <p:nvSpPr>
          <p:cNvPr id="128" name="Google Shape;128;ge55bc5ed52_0_0"/>
          <p:cNvSpPr txBox="1"/>
          <p:nvPr/>
        </p:nvSpPr>
        <p:spPr>
          <a:xfrm>
            <a:off x="2762775" y="4244325"/>
            <a:ext cx="1288500" cy="1046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Residential Assessment Rate: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7.15%</a:t>
            </a:r>
            <a:endParaRPr sz="1400" b="0" i="0" u="none" strike="noStrike" cap="none">
              <a:solidFill>
                <a:srgbClr val="000000"/>
              </a:solidFill>
              <a:latin typeface="Arial"/>
              <a:ea typeface="Arial"/>
              <a:cs typeface="Arial"/>
              <a:sym typeface="Arial"/>
            </a:endParaRPr>
          </a:p>
        </p:txBody>
      </p:sp>
      <p:sp>
        <p:nvSpPr>
          <p:cNvPr id="129" name="Google Shape;129;ge55bc5ed52_0_0"/>
          <p:cNvSpPr txBox="1"/>
          <p:nvPr/>
        </p:nvSpPr>
        <p:spPr>
          <a:xfrm>
            <a:off x="3973025" y="4567575"/>
            <a:ext cx="472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30" name="Google Shape;130;ge55bc5ed52_0_0"/>
          <p:cNvSpPr txBox="1"/>
          <p:nvPr/>
        </p:nvSpPr>
        <p:spPr>
          <a:xfrm>
            <a:off x="4245400" y="4244325"/>
            <a:ext cx="1057800" cy="1046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Assessed Property Value: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$14,300</a:t>
            </a:r>
            <a:endParaRPr sz="1400" b="0" i="0" u="none" strike="noStrike" cap="none">
              <a:solidFill>
                <a:srgbClr val="000000"/>
              </a:solidFill>
              <a:latin typeface="Arial"/>
              <a:ea typeface="Arial"/>
              <a:cs typeface="Arial"/>
              <a:sym typeface="Arial"/>
            </a:endParaRPr>
          </a:p>
        </p:txBody>
      </p:sp>
      <p:sp>
        <p:nvSpPr>
          <p:cNvPr id="131" name="Google Shape;131;ge55bc5ed52_0_0"/>
          <p:cNvSpPr txBox="1"/>
          <p:nvPr/>
        </p:nvSpPr>
        <p:spPr>
          <a:xfrm>
            <a:off x="5497325" y="4567575"/>
            <a:ext cx="472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X</a:t>
            </a:r>
            <a:endParaRPr sz="1400" b="0" i="0" u="none" strike="noStrike" cap="none">
              <a:solidFill>
                <a:srgbClr val="000000"/>
              </a:solidFill>
              <a:latin typeface="Arial"/>
              <a:ea typeface="Arial"/>
              <a:cs typeface="Arial"/>
              <a:sym typeface="Arial"/>
            </a:endParaRPr>
          </a:p>
        </p:txBody>
      </p:sp>
      <p:sp>
        <p:nvSpPr>
          <p:cNvPr id="132" name="Google Shape;132;ge55bc5ed52_0_0"/>
          <p:cNvSpPr txBox="1"/>
          <p:nvPr/>
        </p:nvSpPr>
        <p:spPr>
          <a:xfrm>
            <a:off x="5969825" y="4352025"/>
            <a:ext cx="861000" cy="831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Mill Levy: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.027</a:t>
            </a:r>
            <a:endParaRPr sz="1400" b="0" i="0" u="none" strike="noStrike" cap="none">
              <a:solidFill>
                <a:srgbClr val="000000"/>
              </a:solidFill>
              <a:latin typeface="Arial"/>
              <a:ea typeface="Arial"/>
              <a:cs typeface="Arial"/>
              <a:sym typeface="Arial"/>
            </a:endParaRPr>
          </a:p>
        </p:txBody>
      </p:sp>
      <p:sp>
        <p:nvSpPr>
          <p:cNvPr id="133" name="Google Shape;133;ge55bc5ed52_0_0"/>
          <p:cNvSpPr txBox="1"/>
          <p:nvPr/>
        </p:nvSpPr>
        <p:spPr>
          <a:xfrm>
            <a:off x="7021625" y="4567575"/>
            <a:ext cx="472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34" name="Google Shape;134;ge55bc5ed52_0_0"/>
          <p:cNvSpPr txBox="1"/>
          <p:nvPr/>
        </p:nvSpPr>
        <p:spPr>
          <a:xfrm>
            <a:off x="7497450" y="4236675"/>
            <a:ext cx="1527900" cy="1354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a:solidFill>
                  <a:srgbClr val="FF0000"/>
                </a:solidFill>
                <a:latin typeface="Arial"/>
                <a:ea typeface="Arial"/>
                <a:cs typeface="Arial"/>
                <a:sym typeface="Arial"/>
              </a:rPr>
              <a:t>Property Tax Bill for Education:</a:t>
            </a:r>
            <a:endParaRPr sz="1900" b="1"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a:solidFill>
                  <a:srgbClr val="FF0000"/>
                </a:solidFill>
                <a:latin typeface="Arial"/>
                <a:ea typeface="Arial"/>
                <a:cs typeface="Arial"/>
                <a:sym typeface="Arial"/>
              </a:rPr>
              <a:t>$386</a:t>
            </a:r>
            <a:endParaRPr sz="1900" b="1" i="0" u="none" strike="noStrike" cap="none">
              <a:solidFill>
                <a:srgbClr val="FF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e58a0c9742_0_0"/>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2400"/>
              <a:buFont typeface="Arial"/>
              <a:buNone/>
            </a:pPr>
            <a:r>
              <a:rPr lang="en-US">
                <a:latin typeface="Rockwell"/>
                <a:ea typeface="Rockwell"/>
                <a:cs typeface="Rockwell"/>
                <a:sym typeface="Rockwell"/>
              </a:rPr>
              <a:t>Terminology</a:t>
            </a:r>
            <a:endParaRPr>
              <a:latin typeface="Rockwell"/>
              <a:ea typeface="Rockwell"/>
              <a:cs typeface="Rockwell"/>
              <a:sym typeface="Rockwell"/>
            </a:endParaRPr>
          </a:p>
          <a:p>
            <a:pPr marL="0" lvl="0" indent="0" algn="l" rtl="0">
              <a:lnSpc>
                <a:spcPct val="90000"/>
              </a:lnSpc>
              <a:spcBef>
                <a:spcPts val="0"/>
              </a:spcBef>
              <a:spcAft>
                <a:spcPts val="0"/>
              </a:spcAft>
              <a:buSzPts val="2400"/>
              <a:buNone/>
            </a:pPr>
            <a:endParaRPr/>
          </a:p>
        </p:txBody>
      </p:sp>
      <p:sp>
        <p:nvSpPr>
          <p:cNvPr id="141" name="Google Shape;141;ge58a0c9742_0_0"/>
          <p:cNvSpPr txBox="1">
            <a:spLocks noGrp="1"/>
          </p:cNvSpPr>
          <p:nvPr>
            <p:ph type="body" idx="1"/>
          </p:nvPr>
        </p:nvSpPr>
        <p:spPr>
          <a:xfrm>
            <a:off x="467300" y="1463040"/>
            <a:ext cx="7886700" cy="4640700"/>
          </a:xfrm>
          <a:prstGeom prst="rect">
            <a:avLst/>
          </a:prstGeom>
          <a:noFill/>
          <a:ln>
            <a:noFill/>
          </a:ln>
        </p:spPr>
        <p:txBody>
          <a:bodyPr spcFirstLastPara="1" wrap="square" lIns="0" tIns="0" rIns="0" bIns="45700" anchor="t" anchorCtr="0">
            <a:normAutofit fontScale="92500"/>
          </a:bodyPr>
          <a:lstStyle/>
          <a:p>
            <a:pPr marL="457200" lvl="0" indent="-342900" algn="l" rtl="0">
              <a:lnSpc>
                <a:spcPct val="115000"/>
              </a:lnSpc>
              <a:spcBef>
                <a:spcPts val="0"/>
              </a:spcBef>
              <a:spcAft>
                <a:spcPts val="0"/>
              </a:spcAft>
              <a:buSzPts val="1800"/>
              <a:buFont typeface="Calibri"/>
              <a:buChar char="●"/>
            </a:pPr>
            <a:r>
              <a:rPr lang="en-US" sz="1800" b="1">
                <a:latin typeface="Calibri"/>
                <a:ea typeface="Calibri"/>
                <a:cs typeface="Calibri"/>
                <a:sym typeface="Calibri"/>
              </a:rPr>
              <a:t>Assessed Valuation (AV):</a:t>
            </a:r>
            <a:r>
              <a:rPr lang="en-US" sz="1800">
                <a:latin typeface="Calibri"/>
                <a:ea typeface="Calibri"/>
                <a:cs typeface="Calibri"/>
                <a:sym typeface="Calibri"/>
              </a:rPr>
              <a:t> The taxable portion of property value in the school district. As an index of property wealth, AV varies significantly between districts and can vary a lot from year to year (particularly for oil and gas districts).</a:t>
            </a:r>
            <a:endParaRPr sz="1800">
              <a:latin typeface="Calibri"/>
              <a:ea typeface="Calibri"/>
              <a:cs typeface="Calibri"/>
              <a:sym typeface="Calibri"/>
            </a:endParaRPr>
          </a:p>
          <a:p>
            <a:pPr marL="457200" lvl="0" indent="0" algn="l" rtl="0">
              <a:lnSpc>
                <a:spcPct val="115000"/>
              </a:lnSpc>
              <a:spcBef>
                <a:spcPts val="0"/>
              </a:spcBef>
              <a:spcAft>
                <a:spcPts val="0"/>
              </a:spcAft>
              <a:buSzPts val="2400"/>
              <a:buNone/>
            </a:pPr>
            <a:endParaRPr sz="1800">
              <a:latin typeface="Calibri"/>
              <a:ea typeface="Calibri"/>
              <a:cs typeface="Calibri"/>
              <a:sym typeface="Calibri"/>
            </a:endParaRPr>
          </a:p>
          <a:p>
            <a:pPr marL="457200" lvl="0" indent="-342900" algn="l" rtl="0">
              <a:lnSpc>
                <a:spcPct val="115000"/>
              </a:lnSpc>
              <a:spcBef>
                <a:spcPts val="0"/>
              </a:spcBef>
              <a:spcAft>
                <a:spcPts val="0"/>
              </a:spcAft>
              <a:buSzPts val="1800"/>
              <a:buFont typeface="Calibri"/>
              <a:buChar char="●"/>
            </a:pPr>
            <a:r>
              <a:rPr lang="en-US" sz="1800" b="1">
                <a:latin typeface="Calibri"/>
                <a:ea typeface="Calibri"/>
                <a:cs typeface="Calibri"/>
                <a:sym typeface="Calibri"/>
              </a:rPr>
              <a:t>Total Program:</a:t>
            </a:r>
            <a:r>
              <a:rPr lang="en-US" sz="1800">
                <a:latin typeface="Calibri"/>
                <a:ea typeface="Calibri"/>
                <a:cs typeface="Calibri"/>
                <a:sym typeface="Calibri"/>
              </a:rPr>
              <a:t> Refers to the total amount required by the formula to fund the school district on an annual basis. Typically has two portions: </a:t>
            </a:r>
            <a:r>
              <a:rPr lang="en-US" sz="1800" i="1">
                <a:latin typeface="Calibri"/>
                <a:ea typeface="Calibri"/>
                <a:cs typeface="Calibri"/>
                <a:sym typeface="Calibri"/>
              </a:rPr>
              <a:t>local share</a:t>
            </a:r>
            <a:r>
              <a:rPr lang="en-US" sz="1800">
                <a:latin typeface="Calibri"/>
                <a:ea typeface="Calibri"/>
                <a:cs typeface="Calibri"/>
                <a:sym typeface="Calibri"/>
              </a:rPr>
              <a:t> (property taxes) and </a:t>
            </a:r>
            <a:r>
              <a:rPr lang="en-US" sz="1800" i="1">
                <a:latin typeface="Calibri"/>
                <a:ea typeface="Calibri"/>
                <a:cs typeface="Calibri"/>
                <a:sym typeface="Calibri"/>
              </a:rPr>
              <a:t>state share </a:t>
            </a:r>
            <a:r>
              <a:rPr lang="en-US" sz="1800">
                <a:latin typeface="Calibri"/>
                <a:ea typeface="Calibri"/>
                <a:cs typeface="Calibri"/>
                <a:sym typeface="Calibri"/>
              </a:rPr>
              <a:t>(state funds appropriated by the Legislature). Some districts can fully fund Total Program with only local share (property taxes).</a:t>
            </a:r>
            <a:r>
              <a:rPr lang="en-US" sz="1800" b="1">
                <a:latin typeface="Calibri"/>
                <a:ea typeface="Calibri"/>
                <a:cs typeface="Calibri"/>
                <a:sym typeface="Calibri"/>
              </a:rPr>
              <a:t> </a:t>
            </a:r>
            <a:endParaRPr sz="1800" b="1">
              <a:latin typeface="Calibri"/>
              <a:ea typeface="Calibri"/>
              <a:cs typeface="Calibri"/>
              <a:sym typeface="Calibri"/>
            </a:endParaRPr>
          </a:p>
          <a:p>
            <a:pPr marL="914400" lvl="1" indent="-342900" algn="l" rtl="0">
              <a:lnSpc>
                <a:spcPct val="115000"/>
              </a:lnSpc>
              <a:spcBef>
                <a:spcPts val="0"/>
              </a:spcBef>
              <a:spcAft>
                <a:spcPts val="0"/>
              </a:spcAft>
              <a:buSzPts val="1800"/>
              <a:buFont typeface="Calibri"/>
              <a:buChar char="○"/>
            </a:pPr>
            <a:r>
              <a:rPr lang="en-US" sz="1800">
                <a:latin typeface="Calibri"/>
                <a:ea typeface="Calibri"/>
                <a:cs typeface="Calibri"/>
                <a:sym typeface="Calibri"/>
              </a:rPr>
              <a:t>Districts have different ratios of local to state share in their Total Program. Some are totally funded by local share; others receive most revenue from state share. The ratio depends on multiple factors, including the district’s Assessed Valuation.</a:t>
            </a:r>
            <a:endParaRPr sz="1800">
              <a:latin typeface="Calibri"/>
              <a:ea typeface="Calibri"/>
              <a:cs typeface="Calibri"/>
              <a:sym typeface="Calibri"/>
            </a:endParaRPr>
          </a:p>
          <a:p>
            <a:pPr marL="914400" lvl="1" indent="-342900" algn="l" rtl="0">
              <a:lnSpc>
                <a:spcPct val="115000"/>
              </a:lnSpc>
              <a:spcBef>
                <a:spcPts val="0"/>
              </a:spcBef>
              <a:spcAft>
                <a:spcPts val="0"/>
              </a:spcAft>
              <a:buSzPts val="1800"/>
              <a:buFont typeface="Calibri"/>
              <a:buChar char="○"/>
            </a:pPr>
            <a:r>
              <a:rPr lang="en-US" sz="1800">
                <a:latin typeface="Calibri"/>
                <a:ea typeface="Calibri"/>
                <a:cs typeface="Calibri"/>
                <a:sym typeface="Calibri"/>
              </a:rPr>
              <a:t>Districts may have Mill Levy Overrides and/or bonds that allow them to collect property taxes above and beyond the amount required for Total Program.</a:t>
            </a:r>
            <a:endParaRPr sz="1800">
              <a:latin typeface="Calibri"/>
              <a:ea typeface="Calibri"/>
              <a:cs typeface="Calibri"/>
              <a:sym typeface="Calibri"/>
            </a:endParaRPr>
          </a:p>
        </p:txBody>
      </p:sp>
      <p:sp>
        <p:nvSpPr>
          <p:cNvPr id="142" name="Google Shape;142;ge58a0c9742_0_0"/>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e55bc5ed52_0_41"/>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a:latin typeface="Rockwell"/>
                <a:ea typeface="Rockwell"/>
                <a:cs typeface="Rockwell"/>
                <a:sym typeface="Rockwell"/>
              </a:rPr>
              <a:t>Example</a:t>
            </a:r>
            <a:endParaRPr>
              <a:latin typeface="Rockwell"/>
              <a:ea typeface="Rockwell"/>
              <a:cs typeface="Rockwell"/>
              <a:sym typeface="Rockwell"/>
            </a:endParaRPr>
          </a:p>
        </p:txBody>
      </p:sp>
      <p:sp>
        <p:nvSpPr>
          <p:cNvPr id="149" name="Google Shape;149;ge55bc5ed52_0_41"/>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6</a:t>
            </a:fld>
            <a:endParaRPr>
              <a:solidFill>
                <a:srgbClr val="7F7F7F"/>
              </a:solidFill>
            </a:endParaRPr>
          </a:p>
        </p:txBody>
      </p:sp>
      <p:sp>
        <p:nvSpPr>
          <p:cNvPr id="150" name="Google Shape;150;ge55bc5ed52_0_41"/>
          <p:cNvSpPr txBox="1"/>
          <p:nvPr/>
        </p:nvSpPr>
        <p:spPr>
          <a:xfrm>
            <a:off x="245200" y="1487575"/>
            <a:ext cx="3858300" cy="10989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District A </a:t>
            </a:r>
            <a:r>
              <a:rPr lang="en-US" sz="1800" b="0" i="0" u="none" strike="noStrike" cap="none">
                <a:solidFill>
                  <a:schemeClr val="dk1"/>
                </a:solidFill>
                <a:latin typeface="Calibri"/>
                <a:ea typeface="Calibri"/>
                <a:cs typeface="Calibri"/>
                <a:sym typeface="Calibri"/>
              </a:rPr>
              <a:t>includes a large, active mine. The district’s Assessed Valuation is very high.</a:t>
            </a:r>
            <a:endParaRPr sz="1800" b="0" i="0" u="none" strike="noStrike" cap="none">
              <a:solidFill>
                <a:srgbClr val="000000"/>
              </a:solidFill>
              <a:latin typeface="Calibri"/>
              <a:ea typeface="Calibri"/>
              <a:cs typeface="Calibri"/>
              <a:sym typeface="Calibri"/>
            </a:endParaRPr>
          </a:p>
        </p:txBody>
      </p:sp>
      <p:pic>
        <p:nvPicPr>
          <p:cNvPr id="151" name="Google Shape;151;ge55bc5ed52_0_41" title="Points scored"/>
          <p:cNvPicPr preferRelativeResize="0"/>
          <p:nvPr/>
        </p:nvPicPr>
        <p:blipFill rotWithShape="1">
          <a:blip r:embed="rId3">
            <a:alphaModFix/>
          </a:blip>
          <a:srcRect/>
          <a:stretch/>
        </p:blipFill>
        <p:spPr>
          <a:xfrm>
            <a:off x="94775" y="2655775"/>
            <a:ext cx="4617651" cy="2855249"/>
          </a:xfrm>
          <a:prstGeom prst="rect">
            <a:avLst/>
          </a:prstGeom>
          <a:noFill/>
          <a:ln>
            <a:noFill/>
          </a:ln>
        </p:spPr>
      </p:pic>
      <p:pic>
        <p:nvPicPr>
          <p:cNvPr id="152" name="Google Shape;152;ge55bc5ed52_0_41" title="Chart"/>
          <p:cNvPicPr preferRelativeResize="0"/>
          <p:nvPr/>
        </p:nvPicPr>
        <p:blipFill rotWithShape="1">
          <a:blip r:embed="rId4">
            <a:alphaModFix/>
          </a:blip>
          <a:srcRect/>
          <a:stretch/>
        </p:blipFill>
        <p:spPr>
          <a:xfrm>
            <a:off x="4622325" y="2731975"/>
            <a:ext cx="4448499" cy="2750650"/>
          </a:xfrm>
          <a:prstGeom prst="rect">
            <a:avLst/>
          </a:prstGeom>
          <a:noFill/>
          <a:ln>
            <a:noFill/>
          </a:ln>
        </p:spPr>
      </p:pic>
      <p:sp>
        <p:nvSpPr>
          <p:cNvPr id="153" name="Google Shape;153;ge55bc5ed52_0_41"/>
          <p:cNvSpPr txBox="1"/>
          <p:nvPr/>
        </p:nvSpPr>
        <p:spPr>
          <a:xfrm>
            <a:off x="4917425" y="1487575"/>
            <a:ext cx="3858300" cy="10989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District B </a:t>
            </a:r>
            <a:r>
              <a:rPr lang="en-US" sz="1800" b="0" i="0" u="none" strike="noStrike" cap="none">
                <a:solidFill>
                  <a:schemeClr val="dk1"/>
                </a:solidFill>
                <a:latin typeface="Calibri"/>
                <a:ea typeface="Calibri"/>
                <a:cs typeface="Calibri"/>
                <a:sym typeface="Calibri"/>
              </a:rPr>
              <a:t>is a district without a lot of industry. The district’s Assessed Valuation is very low.</a:t>
            </a:r>
            <a:endParaRPr sz="1800" b="0" i="0" u="none" strike="noStrike" cap="none">
              <a:solidFill>
                <a:srgbClr val="000000"/>
              </a:solidFill>
              <a:latin typeface="Calibri"/>
              <a:ea typeface="Calibri"/>
              <a:cs typeface="Calibri"/>
              <a:sym typeface="Calibri"/>
            </a:endParaRPr>
          </a:p>
        </p:txBody>
      </p:sp>
      <p:sp>
        <p:nvSpPr>
          <p:cNvPr id="154" name="Google Shape;154;ge55bc5ed52_0_41"/>
          <p:cNvSpPr txBox="1"/>
          <p:nvPr/>
        </p:nvSpPr>
        <p:spPr>
          <a:xfrm>
            <a:off x="574675" y="5628125"/>
            <a:ext cx="7643700" cy="780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The size of the </a:t>
            </a:r>
            <a:r>
              <a:rPr lang="en-US" sz="1800" b="1" i="0" u="none" strike="noStrike" cap="none">
                <a:solidFill>
                  <a:srgbClr val="FF0000"/>
                </a:solidFill>
                <a:latin typeface="Calibri"/>
                <a:ea typeface="Calibri"/>
                <a:cs typeface="Calibri"/>
                <a:sym typeface="Calibri"/>
              </a:rPr>
              <a:t>pie </a:t>
            </a:r>
            <a:r>
              <a:rPr lang="en-US" sz="1800" b="1" i="0" u="none" strike="noStrike" cap="none">
                <a:solidFill>
                  <a:schemeClr val="dk1"/>
                </a:solidFill>
                <a:latin typeface="Calibri"/>
                <a:ea typeface="Calibri"/>
                <a:cs typeface="Calibri"/>
                <a:sym typeface="Calibri"/>
              </a:rPr>
              <a:t>is fixed per the school finance formula. The size of the </a:t>
            </a:r>
            <a:r>
              <a:rPr lang="en-US" sz="1800" b="1" i="0" u="none" strike="noStrike" cap="none">
                <a:solidFill>
                  <a:srgbClr val="FF0000"/>
                </a:solidFill>
                <a:latin typeface="Calibri"/>
                <a:ea typeface="Calibri"/>
                <a:cs typeface="Calibri"/>
                <a:sym typeface="Calibri"/>
              </a:rPr>
              <a:t>slices </a:t>
            </a:r>
            <a:r>
              <a:rPr lang="en-US" sz="1800" b="1" i="0" u="none" strike="noStrike" cap="none">
                <a:solidFill>
                  <a:schemeClr val="dk1"/>
                </a:solidFill>
                <a:latin typeface="Calibri"/>
                <a:ea typeface="Calibri"/>
                <a:cs typeface="Calibri"/>
                <a:sym typeface="Calibri"/>
              </a:rPr>
              <a:t>is dependent on local factors.</a:t>
            </a:r>
            <a:endParaRPr sz="1800" b="0" i="0" u="none" strike="noStrike" cap="none">
              <a:solidFill>
                <a:srgbClr val="000000"/>
              </a:solidFill>
              <a:latin typeface="Calibri"/>
              <a:ea typeface="Calibri"/>
              <a:cs typeface="Calibri"/>
              <a:sym typeface="Calibri"/>
            </a:endParaRPr>
          </a:p>
        </p:txBody>
      </p:sp>
      <p:sp>
        <p:nvSpPr>
          <p:cNvPr id="155" name="Google Shape;155;ge55bc5ed52_0_41"/>
          <p:cNvSpPr txBox="1"/>
          <p:nvPr/>
        </p:nvSpPr>
        <p:spPr>
          <a:xfrm>
            <a:off x="3724800" y="3560050"/>
            <a:ext cx="1694400" cy="1339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50"/>
              <a:buFont typeface="Arial"/>
              <a:buNone/>
            </a:pPr>
            <a:r>
              <a:rPr lang="en-US" sz="1250" b="0" i="0" u="none" strike="noStrike" cap="none">
                <a:solidFill>
                  <a:srgbClr val="3C4043"/>
                </a:solidFill>
                <a:highlight>
                  <a:srgbClr val="FFFFFF"/>
                </a:highlight>
                <a:latin typeface="Arial"/>
                <a:ea typeface="Arial"/>
                <a:cs typeface="Arial"/>
                <a:sym typeface="Arial"/>
              </a:rPr>
              <a:t>The district funds the local share by levying the mills determined by CDE and required by statute.</a:t>
            </a:r>
            <a:endParaRPr sz="1600" b="0" i="0" u="none" strike="noStrike" cap="none">
              <a:solidFill>
                <a:srgbClr val="000000"/>
              </a:solidFill>
              <a:latin typeface="Arial"/>
              <a:ea typeface="Arial"/>
              <a:cs typeface="Arial"/>
              <a:sym typeface="Arial"/>
            </a:endParaRPr>
          </a:p>
        </p:txBody>
      </p:sp>
      <p:cxnSp>
        <p:nvCxnSpPr>
          <p:cNvPr id="156" name="Google Shape;156;ge55bc5ed52_0_41"/>
          <p:cNvCxnSpPr>
            <a:stCxn id="155" idx="1"/>
          </p:cNvCxnSpPr>
          <p:nvPr/>
        </p:nvCxnSpPr>
        <p:spPr>
          <a:xfrm rot="10800000">
            <a:off x="3043200" y="4065850"/>
            <a:ext cx="681600" cy="163800"/>
          </a:xfrm>
          <a:prstGeom prst="straightConnector1">
            <a:avLst/>
          </a:prstGeom>
          <a:noFill/>
          <a:ln w="28575" cap="flat" cmpd="sng">
            <a:solidFill>
              <a:srgbClr val="00FFFF"/>
            </a:solidFill>
            <a:prstDash val="solid"/>
            <a:round/>
            <a:headEnd type="none" w="sm" len="sm"/>
            <a:tailEnd type="triangle" w="med" len="med"/>
          </a:ln>
        </p:spPr>
      </p:cxnSp>
      <p:cxnSp>
        <p:nvCxnSpPr>
          <p:cNvPr id="157" name="Google Shape;157;ge55bc5ed52_0_41"/>
          <p:cNvCxnSpPr>
            <a:stCxn id="155" idx="3"/>
          </p:cNvCxnSpPr>
          <p:nvPr/>
        </p:nvCxnSpPr>
        <p:spPr>
          <a:xfrm rot="10800000" flipH="1">
            <a:off x="5419200" y="3835450"/>
            <a:ext cx="1658100" cy="394200"/>
          </a:xfrm>
          <a:prstGeom prst="straightConnector1">
            <a:avLst/>
          </a:prstGeom>
          <a:noFill/>
          <a:ln w="28575" cap="flat" cmpd="sng">
            <a:solidFill>
              <a:srgbClr val="00FFFF"/>
            </a:solidFill>
            <a:prstDash val="solid"/>
            <a:round/>
            <a:headEnd type="none" w="sm" len="sm"/>
            <a:tailEnd type="triangl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ed2e76d23a_0_0"/>
          <p:cNvSpPr txBox="1">
            <a:spLocks noGrp="1"/>
          </p:cNvSpPr>
          <p:nvPr>
            <p:ph type="title"/>
          </p:nvPr>
        </p:nvSpPr>
        <p:spPr>
          <a:xfrm>
            <a:off x="245193" y="254514"/>
            <a:ext cx="6081900" cy="7563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2400"/>
              <a:buFont typeface="Arial"/>
              <a:buNone/>
            </a:pPr>
            <a:r>
              <a:rPr lang="en-US">
                <a:latin typeface="Rockwell"/>
                <a:ea typeface="Rockwell"/>
                <a:cs typeface="Rockwell"/>
                <a:sym typeface="Rockwell"/>
              </a:rPr>
              <a:t>Our District</a:t>
            </a:r>
            <a:endParaRPr/>
          </a:p>
        </p:txBody>
      </p:sp>
      <p:sp>
        <p:nvSpPr>
          <p:cNvPr id="164" name="Google Shape;164;ged2e76d23a_0_0"/>
          <p:cNvSpPr txBox="1">
            <a:spLocks noGrp="1"/>
          </p:cNvSpPr>
          <p:nvPr>
            <p:ph type="body" idx="1"/>
          </p:nvPr>
        </p:nvSpPr>
        <p:spPr>
          <a:xfrm>
            <a:off x="628650" y="1463040"/>
            <a:ext cx="7886700" cy="4640700"/>
          </a:xfrm>
          <a:prstGeom prst="rect">
            <a:avLst/>
          </a:prstGeom>
        </p:spPr>
        <p:txBody>
          <a:bodyPr spcFirstLastPara="1" wrap="square" lIns="0" tIns="0" rIns="0" bIns="45700" anchor="t" anchorCtr="0">
            <a:normAutofit/>
          </a:bodyPr>
          <a:lstStyle/>
          <a:p>
            <a:pPr marL="0" lvl="0" indent="0" algn="l" rtl="0">
              <a:spcBef>
                <a:spcPts val="1000"/>
              </a:spcBef>
              <a:spcAft>
                <a:spcPts val="0"/>
              </a:spcAft>
              <a:buNone/>
            </a:pPr>
            <a:r>
              <a:rPr lang="en-US">
                <a:highlight>
                  <a:srgbClr val="FFFF00"/>
                </a:highlight>
                <a:latin typeface="Calibri"/>
                <a:ea typeface="Calibri"/>
                <a:cs typeface="Calibri"/>
                <a:sym typeface="Calibri"/>
              </a:rPr>
              <a:t>Use this slide to explain what the split is between local and state share for your district</a:t>
            </a:r>
            <a:endParaRPr>
              <a:highlight>
                <a:srgbClr val="FFFF00"/>
              </a:highlight>
              <a:latin typeface="Calibri"/>
              <a:ea typeface="Calibri"/>
              <a:cs typeface="Calibri"/>
              <a:sym typeface="Calibri"/>
            </a:endParaRPr>
          </a:p>
        </p:txBody>
      </p:sp>
      <p:sp>
        <p:nvSpPr>
          <p:cNvPr id="165" name="Google Shape;165;ged2e76d23a_0_0"/>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e55bc5ed52_0_11"/>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a:latin typeface="Rockwell"/>
                <a:ea typeface="Rockwell"/>
                <a:cs typeface="Rockwell"/>
                <a:sym typeface="Rockwell"/>
              </a:rPr>
              <a:t>Background: How did we get here?</a:t>
            </a:r>
            <a:endParaRPr>
              <a:latin typeface="Rockwell"/>
              <a:ea typeface="Rockwell"/>
              <a:cs typeface="Rockwell"/>
              <a:sym typeface="Rockwell"/>
            </a:endParaRPr>
          </a:p>
        </p:txBody>
      </p:sp>
      <p:sp>
        <p:nvSpPr>
          <p:cNvPr id="172" name="Google Shape;172;ge55bc5ed52_0_11"/>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8</a:t>
            </a:fld>
            <a:endParaRPr>
              <a:solidFill>
                <a:srgbClr val="7F7F7F"/>
              </a:solidFill>
            </a:endParaRPr>
          </a:p>
        </p:txBody>
      </p:sp>
      <p:sp>
        <p:nvSpPr>
          <p:cNvPr id="173" name="Google Shape;173;ge55bc5ed52_0_11"/>
          <p:cNvSpPr txBox="1"/>
          <p:nvPr/>
        </p:nvSpPr>
        <p:spPr>
          <a:xfrm>
            <a:off x="223075" y="1297925"/>
            <a:ext cx="8448600" cy="54180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latin typeface="Calibri"/>
                <a:ea typeface="Calibri"/>
                <a:cs typeface="Calibri"/>
                <a:sym typeface="Calibri"/>
              </a:rPr>
              <a:t>In the 1990s and 2000s, many school districts </a:t>
            </a:r>
            <a:r>
              <a:rPr lang="en-US" sz="2000" b="0" i="0" u="none" strike="noStrike" cap="none">
                <a:solidFill>
                  <a:schemeClr val="dk1"/>
                </a:solidFill>
                <a:latin typeface="Calibri"/>
                <a:ea typeface="Calibri"/>
                <a:cs typeface="Calibri"/>
                <a:sym typeface="Calibri"/>
              </a:rPr>
              <a:t>obtained voter approval to retain and spend revenue in excess of the property tax revenue limitation imposed on the district by TABOR.</a:t>
            </a:r>
            <a:endParaRPr sz="2000" b="0" i="0" u="none" strike="noStrike" cap="none">
              <a:solidFill>
                <a:schemeClr val="dk1"/>
              </a:solidFill>
              <a:latin typeface="Calibri"/>
              <a:ea typeface="Calibri"/>
              <a:cs typeface="Calibri"/>
              <a:sym typeface="Calibri"/>
            </a:endParaRPr>
          </a:p>
          <a:p>
            <a:pPr marL="914400" marR="0" lvl="1" indent="-355600" algn="l" rtl="0">
              <a:lnSpc>
                <a:spcPct val="10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You may hear this referred to as “de-Brucing” or “de-TABORing”</a:t>
            </a:r>
            <a:endParaRPr sz="2000" b="0" i="0" u="none" strike="noStrike" cap="none">
              <a:solidFill>
                <a:schemeClr val="dk1"/>
              </a:solidFill>
              <a:latin typeface="Calibri"/>
              <a:ea typeface="Calibri"/>
              <a:cs typeface="Calibri"/>
              <a:sym typeface="Calibri"/>
            </a:endParaRPr>
          </a:p>
          <a:p>
            <a:pPr marL="914400" marR="0" lvl="1" indent="-355600" algn="l" rtl="0">
              <a:lnSpc>
                <a:spcPct val="100000"/>
              </a:lnSpc>
              <a:spcBef>
                <a:spcPts val="0"/>
              </a:spcBef>
              <a:spcAft>
                <a:spcPts val="0"/>
              </a:spcAft>
              <a:buClr>
                <a:schemeClr val="dk1"/>
              </a:buClr>
              <a:buSzPts val="2000"/>
              <a:buFont typeface="Calibri"/>
              <a:buChar char="○"/>
            </a:pPr>
            <a:r>
              <a:rPr lang="en-US" sz="2000">
                <a:solidFill>
                  <a:schemeClr val="dk1"/>
                </a:solidFill>
                <a:highlight>
                  <a:srgbClr val="FFFF00"/>
                </a:highlight>
                <a:latin typeface="Calibri"/>
                <a:ea typeface="Calibri"/>
                <a:cs typeface="Calibri"/>
                <a:sym typeface="Calibri"/>
              </a:rPr>
              <a:t>Our district passed a de-TABOR vote in XXXX.</a:t>
            </a:r>
            <a:endParaRPr sz="2000">
              <a:solidFill>
                <a:schemeClr val="dk1"/>
              </a:solidFill>
              <a:highlight>
                <a:srgbClr val="FFFF00"/>
              </a:highlight>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Districts that de-TABORed had permission from the voters to keep their local property tax mill levies (their local share) at the level in place at the time of the de-TABOR vote.</a:t>
            </a:r>
            <a:endParaRPr sz="2000" b="0" i="0" u="none" strike="noStrike" cap="none">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Without de-TABORing</a:t>
            </a:r>
            <a:r>
              <a:rPr lang="en-US" sz="2000" b="0"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districts would not have been able to retain revenues above their TABOR limitation </a:t>
            </a:r>
            <a:r>
              <a:rPr lang="en-US" sz="2000" b="0" i="0" u="none" strike="noStrike" cap="none">
                <a:solidFill>
                  <a:schemeClr val="dk1"/>
                </a:solidFill>
                <a:latin typeface="Calibri"/>
                <a:ea typeface="Calibri"/>
                <a:cs typeface="Calibri"/>
                <a:sym typeface="Calibri"/>
              </a:rPr>
              <a:t>due to interactions of various factors unique to Colorado. </a:t>
            </a:r>
            <a:endParaRPr sz="2000" b="0" i="0" u="none" strike="noStrike" cap="none">
              <a:solidFill>
                <a:schemeClr val="dk1"/>
              </a:solidFill>
              <a:latin typeface="Calibri"/>
              <a:ea typeface="Calibri"/>
              <a:cs typeface="Calibri"/>
              <a:sym typeface="Calibri"/>
            </a:endParaRPr>
          </a:p>
          <a:p>
            <a:pPr marL="914400" marR="0" lvl="1" indent="-355600" algn="l" rtl="0">
              <a:lnSpc>
                <a:spcPct val="10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Rapid and significant growth in residential property value;</a:t>
            </a:r>
            <a:endParaRPr sz="2000" b="0" i="0" u="none" strike="noStrike" cap="none">
              <a:solidFill>
                <a:schemeClr val="dk1"/>
              </a:solidFill>
              <a:latin typeface="Calibri"/>
              <a:ea typeface="Calibri"/>
              <a:cs typeface="Calibri"/>
              <a:sym typeface="Calibri"/>
            </a:endParaRPr>
          </a:p>
          <a:p>
            <a:pPr marL="914400" marR="0" lvl="1" indent="-355600" algn="l" rtl="0">
              <a:lnSpc>
                <a:spcPct val="10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TABOR, which prevents taxes from increasing without voter approval;</a:t>
            </a:r>
            <a:endParaRPr sz="2000" b="0" i="0" u="none" strike="noStrike" cap="none">
              <a:solidFill>
                <a:schemeClr val="dk1"/>
              </a:solidFill>
              <a:latin typeface="Calibri"/>
              <a:ea typeface="Calibri"/>
              <a:cs typeface="Calibri"/>
              <a:sym typeface="Calibri"/>
            </a:endParaRPr>
          </a:p>
          <a:p>
            <a:pPr marL="914400" marR="0" lvl="1" indent="-355600" algn="l" rtl="0">
              <a:lnSpc>
                <a:spcPct val="10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And Gallagher, which has driven the residential assessment rate down in order to preserve the required ratio of residential/commercial property tax rates.</a:t>
            </a:r>
            <a:endParaRPr sz="20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e58a0c9742_0_24"/>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9</a:t>
            </a:fld>
            <a:endParaRPr/>
          </a:p>
        </p:txBody>
      </p:sp>
      <p:pic>
        <p:nvPicPr>
          <p:cNvPr id="180" name="Google Shape;180;ge58a0c9742_0_24"/>
          <p:cNvPicPr preferRelativeResize="0"/>
          <p:nvPr/>
        </p:nvPicPr>
        <p:blipFill rotWithShape="1">
          <a:blip r:embed="rId3">
            <a:alphaModFix/>
          </a:blip>
          <a:srcRect/>
          <a:stretch/>
        </p:blipFill>
        <p:spPr>
          <a:xfrm>
            <a:off x="489500" y="1393749"/>
            <a:ext cx="7940750" cy="4842550"/>
          </a:xfrm>
          <a:prstGeom prst="rect">
            <a:avLst/>
          </a:prstGeom>
          <a:noFill/>
          <a:ln>
            <a:noFill/>
          </a:ln>
        </p:spPr>
      </p:pic>
      <p:sp>
        <p:nvSpPr>
          <p:cNvPr id="181" name="Google Shape;181;ge58a0c9742_0_24"/>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a:latin typeface="Rockwell"/>
                <a:ea typeface="Rockwell"/>
                <a:cs typeface="Rockwell"/>
                <a:sym typeface="Rockwell"/>
              </a:rPr>
              <a:t>Background: How did we get here?</a:t>
            </a:r>
            <a:endParaRPr>
              <a:latin typeface="Rockwell"/>
              <a:ea typeface="Rockwell"/>
              <a:cs typeface="Rockwell"/>
              <a:sym typeface="Rockwel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TotalTime>
  <Words>2233</Words>
  <Application>Microsoft Office PowerPoint</Application>
  <PresentationFormat>On-screen Show (4:3)</PresentationFormat>
  <Paragraphs>219</Paragraphs>
  <Slides>26</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Rockwell</vt:lpstr>
      <vt:lpstr>Office Theme</vt:lpstr>
      <vt:lpstr>Mill Levy Correction Overview  Fall 2021</vt:lpstr>
      <vt:lpstr>Instructions to Districts</vt:lpstr>
      <vt:lpstr>Summary</vt:lpstr>
      <vt:lpstr>Terminology</vt:lpstr>
      <vt:lpstr>Terminology </vt:lpstr>
      <vt:lpstr>Example</vt:lpstr>
      <vt:lpstr>Our District</vt:lpstr>
      <vt:lpstr>Background: How did we get here?</vt:lpstr>
      <vt:lpstr>Background: How did we get here?</vt:lpstr>
      <vt:lpstr>Background: How did we get here?</vt:lpstr>
      <vt:lpstr>Background: How did we get here?</vt:lpstr>
      <vt:lpstr>Background: How did we get here?</vt:lpstr>
      <vt:lpstr>Background: How do we fix it?</vt:lpstr>
      <vt:lpstr>Background: How do we fix it?</vt:lpstr>
      <vt:lpstr>Background: How do we fix it?</vt:lpstr>
      <vt:lpstr>Background: How do we fix it?</vt:lpstr>
      <vt:lpstr>Our District</vt:lpstr>
      <vt:lpstr>Background: How do we fix it?</vt:lpstr>
      <vt:lpstr>Next Steps: What happens now?</vt:lpstr>
      <vt:lpstr>Background: How do we fix it?</vt:lpstr>
      <vt:lpstr>Taxpayer Impact: Example of adding one additional mill for 2021</vt:lpstr>
      <vt:lpstr>Taxpayer Impact: Example of adding one additional mill for 2021</vt:lpstr>
      <vt:lpstr>Next Steps: What happens now?</vt:lpstr>
      <vt:lpstr>Next Steps: What happens now?</vt:lpstr>
      <vt:lpstr>Review: Main takeaways</vt:lpstr>
      <vt:lpstr>Questions?   https://www.cde.state.co.us/cdefinance/milllevycorrection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Mill Levy Correction Overview  Fall 2021</dc:title>
  <dc:creator>Mohajeri-Nelson, Nazanin</dc:creator>
  <cp:lastModifiedBy>Bartlett, Kate</cp:lastModifiedBy>
  <cp:revision>12</cp:revision>
  <dcterms:created xsi:type="dcterms:W3CDTF">2021-01-07T04:42:16Z</dcterms:created>
  <dcterms:modified xsi:type="dcterms:W3CDTF">2021-11-02T16:59:47Z</dcterms:modified>
</cp:coreProperties>
</file>