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3" r:id="rId3"/>
    <p:sldId id="269" r:id="rId4"/>
    <p:sldId id="264" r:id="rId5"/>
    <p:sldId id="318" r:id="rId6"/>
    <p:sldId id="319" r:id="rId7"/>
    <p:sldId id="320" r:id="rId8"/>
    <p:sldId id="321" r:id="rId9"/>
    <p:sldId id="322" r:id="rId10"/>
    <p:sldId id="265" r:id="rId11"/>
    <p:sldId id="257" r:id="rId12"/>
    <p:sldId id="31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521"/>
    <a:srgbClr val="488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autoAdjust="0"/>
  </p:normalViewPr>
  <p:slideViewPr>
    <p:cSldViewPr snapToGrid="0">
      <p:cViewPr varScale="1">
        <p:scale>
          <a:sx n="132" d="100"/>
          <a:sy n="132" d="100"/>
        </p:scale>
        <p:origin x="876" y="1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EF7521">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EF7521"/>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4" name="Slide Number Placeholder 5"/>
          <p:cNvSpPr>
            <a:spLocks noGrp="1"/>
          </p:cNvSpPr>
          <p:nvPr>
            <p:ph type="sldNum" sz="quarter" idx="12"/>
          </p:nvPr>
        </p:nvSpPr>
        <p:spPr>
          <a:xfrm>
            <a:off x="164079"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Williams_a@cde.state.co.us" TargetMode="External"/><Relationship Id="rId2" Type="http://schemas.openxmlformats.org/officeDocument/2006/relationships/hyperlink" Target="mailto:weber_k@cde.state.co.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de.state.co.us/cdefinance/ftwebdistric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FPP Updates – 1-30-2020</a:t>
            </a:r>
            <a:endParaRPr lang="en-US" dirty="0"/>
          </a:p>
        </p:txBody>
      </p:sp>
      <p:sp>
        <p:nvSpPr>
          <p:cNvPr id="3" name="Subtitle 2"/>
          <p:cNvSpPr>
            <a:spLocks noGrp="1"/>
          </p:cNvSpPr>
          <p:nvPr>
            <p:ph type="subTitle" idx="1"/>
          </p:nvPr>
        </p:nvSpPr>
        <p:spPr/>
        <p:txBody>
          <a:bodyPr/>
          <a:lstStyle/>
          <a:p>
            <a:r>
              <a:rPr lang="en-US" dirty="0" smtClean="0"/>
              <a:t>School Finance and Operations Division</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7070007" cy="756418"/>
          </a:xfrm>
        </p:spPr>
        <p:txBody>
          <a:bodyPr/>
          <a:lstStyle/>
          <a:p>
            <a:r>
              <a:rPr lang="en-US" dirty="0" smtClean="0"/>
              <a:t>Data Pipeline – Looking Ahead to FY19-20 Transmissions</a:t>
            </a:r>
            <a:endParaRPr lang="en-US" dirty="0"/>
          </a:p>
        </p:txBody>
      </p:sp>
      <p:sp>
        <p:nvSpPr>
          <p:cNvPr id="3" name="Content Placeholder 2"/>
          <p:cNvSpPr>
            <a:spLocks noGrp="1"/>
          </p:cNvSpPr>
          <p:nvPr>
            <p:ph idx="1"/>
          </p:nvPr>
        </p:nvSpPr>
        <p:spPr/>
        <p:txBody>
          <a:bodyPr>
            <a:normAutofit/>
          </a:bodyPr>
          <a:lstStyle/>
          <a:p>
            <a:pPr marL="342900" indent="-342900"/>
            <a:r>
              <a:rPr lang="en-US" dirty="0" smtClean="0"/>
              <a:t>Edit Cleanup – “Please Verify”</a:t>
            </a:r>
          </a:p>
          <a:p>
            <a:pPr marL="800100" lvl="1" indent="-342900"/>
            <a:r>
              <a:rPr lang="en-US" dirty="0" smtClean="0"/>
              <a:t>Remove or present elsewhere</a:t>
            </a:r>
          </a:p>
          <a:p>
            <a:pPr marL="342900" indent="-342900"/>
            <a:r>
              <a:rPr lang="en-US" dirty="0" smtClean="0"/>
              <a:t>PSFU will review all edits to ensure they are relevant, and functioning as intended</a:t>
            </a:r>
          </a:p>
          <a:p>
            <a:pPr marL="342900" indent="-342900"/>
            <a:r>
              <a:rPr lang="en-US" dirty="0" smtClean="0"/>
              <a:t>New </a:t>
            </a:r>
            <a:r>
              <a:rPr lang="en-US" dirty="0" err="1" smtClean="0"/>
              <a:t>Cognos</a:t>
            </a:r>
            <a:r>
              <a:rPr lang="en-US" dirty="0" smtClean="0"/>
              <a:t> Report – FY17-18 Management Integrity Two-Year Comparison Report</a:t>
            </a:r>
            <a:endParaRPr lang="en-US" dirty="0" smtClean="0"/>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633940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Class Codes: FY19-20</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dirty="0" smtClean="0"/>
              <a:t>►</a:t>
            </a:r>
            <a:r>
              <a:rPr lang="en-US" dirty="0"/>
              <a:t>103	Non-Instructional Administrator. Directs individuals and manages a function, program or supporting service in a senior leadership role.  Other management positions include 335, 342 and </a:t>
            </a:r>
            <a:r>
              <a:rPr lang="en-US" dirty="0" smtClean="0"/>
              <a:t>357</a:t>
            </a:r>
            <a:endParaRPr lang="en-US" dirty="0"/>
          </a:p>
          <a:p>
            <a:r>
              <a:rPr lang="en-US" dirty="0"/>
              <a:t>►104	Instructional Administrator. Performs professional management, administrative, research, and/or analytical services in a senior leadership role. This may include personnel responsible for services such as evaluation, teacher development, dissemination, curriculum development and assistant directors of special education. </a:t>
            </a:r>
          </a:p>
          <a:p>
            <a:r>
              <a:rPr lang="en-US" strike="sngStrike" dirty="0"/>
              <a:t>►107	Instructional Program Coordinator/Supervisor. No longer used. Reclassify (e.g., 104, 336, etc</a:t>
            </a:r>
            <a:r>
              <a:rPr lang="en-US" strike="sngStrike" dirty="0" smtClean="0"/>
              <a:t>.).</a:t>
            </a:r>
            <a:endParaRPr lang="en-US" dirty="0"/>
          </a:p>
          <a:p>
            <a:r>
              <a:rPr lang="en-US" strike="sngStrike" dirty="0"/>
              <a:t>►108	Non-Instructional Program Coordinator/Supervisor. No longer used. Reclassify (e.g., 103, 335, 342, 357, etc</a:t>
            </a:r>
            <a:r>
              <a:rPr lang="en-US" strike="sngStrike" dirty="0" smtClean="0"/>
              <a:t>.).</a:t>
            </a:r>
            <a:endParaRPr lang="en-US" dirty="0"/>
          </a:p>
          <a:p>
            <a:r>
              <a:rPr lang="en-US" dirty="0"/>
              <a:t>►336	Instructional Program Consultant/Coordinator/Supervisor. Coordinates, manages (including supervising other certified individuals) or directs services (e.g., vocational education and special education) within an instructional program or areas of instruction</a:t>
            </a:r>
            <a:r>
              <a:rPr lang="en-US" dirty="0" smtClean="0"/>
              <a:t>.</a:t>
            </a:r>
            <a:endParaRPr lang="en-US" dirty="0"/>
          </a:p>
          <a:p>
            <a:r>
              <a:rPr lang="en-US" dirty="0"/>
              <a:t>►342	Specialized Professional Manager/Supervisor. Performs professional activities, generally assisting an executive officer, in directing and supervising the functions of professional and support staff. Functions may include budget, finance, human resources, payroll, personnel, purchasing, risk management, etc</a:t>
            </a:r>
            <a:r>
              <a:rPr lang="en-US" dirty="0" smtClean="0"/>
              <a:t>.</a:t>
            </a:r>
            <a:endParaRPr lang="en-US" dirty="0"/>
          </a:p>
          <a:p>
            <a:r>
              <a:rPr lang="en-US" strike="sngStrike" dirty="0"/>
              <a:t>►425	Temporary/Part-time Worker (As needed). An hourly employee who works on an “as needed” or “on call” basis. This employee is not required to be reported to CDE as part of the human resources data collection.</a:t>
            </a:r>
            <a:r>
              <a:rPr lang="en-US" dirty="0"/>
              <a:t>  </a:t>
            </a:r>
            <a:r>
              <a:rPr lang="en-US" i="1" dirty="0"/>
              <a:t>This code is invalid, and will not be accepted for SPED and HR data </a:t>
            </a:r>
            <a:r>
              <a:rPr lang="en-US" i="1" dirty="0" smtClean="0"/>
              <a:t>collections</a:t>
            </a:r>
            <a:endParaRPr lang="en-US" dirty="0"/>
          </a:p>
          <a:p>
            <a:r>
              <a:rPr lang="en-US" dirty="0"/>
              <a:t>►426	Temporary/Part-time Worker (As needed). An hourly employee who works on an “as needed” or “on call” basis. This employee is not required to be reported to CDE as part of the human resources data collection.  </a:t>
            </a:r>
          </a:p>
          <a:p>
            <a:endParaRPr lang="en-US" dirty="0" smtClean="0"/>
          </a:p>
        </p:txBody>
      </p:sp>
      <p:sp>
        <p:nvSpPr>
          <p:cNvPr id="4" name="Slide Number Placeholder 3"/>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638276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Content Placeholder 2"/>
          <p:cNvSpPr>
            <a:spLocks noGrp="1"/>
          </p:cNvSpPr>
          <p:nvPr>
            <p:ph idx="1"/>
          </p:nvPr>
        </p:nvSpPr>
        <p:spPr/>
        <p:txBody>
          <a:bodyPr/>
          <a:lstStyle/>
          <a:p>
            <a:pPr marL="0" indent="0">
              <a:buNone/>
            </a:pPr>
            <a:r>
              <a:rPr lang="en-US" dirty="0" smtClean="0"/>
              <a:t>School Finance</a:t>
            </a:r>
          </a:p>
          <a:p>
            <a:pPr marL="0" indent="0">
              <a:buNone/>
            </a:pPr>
            <a:r>
              <a:rPr lang="en-US" sz="2800" dirty="0"/>
              <a:t/>
            </a:r>
            <a:br>
              <a:rPr lang="en-US" sz="2800" dirty="0"/>
            </a:br>
            <a:r>
              <a:rPr lang="en-US" dirty="0" smtClean="0"/>
              <a:t>Kirk Weber, Financial Accounting Technical Advisor</a:t>
            </a:r>
          </a:p>
          <a:p>
            <a:pPr marL="0" indent="0">
              <a:buNone/>
            </a:pPr>
            <a:r>
              <a:rPr lang="en-US" dirty="0" smtClean="0"/>
              <a:t>Phone: 303-866-6610</a:t>
            </a:r>
          </a:p>
          <a:p>
            <a:pPr marL="0" indent="0">
              <a:buNone/>
            </a:pPr>
            <a:r>
              <a:rPr lang="en-US" dirty="0">
                <a:hlinkClick r:id="rId2"/>
              </a:rPr>
              <a:t>w</a:t>
            </a:r>
            <a:r>
              <a:rPr lang="en-US" dirty="0" smtClean="0">
                <a:hlinkClick r:id="rId2"/>
              </a:rPr>
              <a:t>eber_k@cde.state.co.us</a:t>
            </a:r>
            <a:endParaRPr lang="en-US" dirty="0" smtClean="0"/>
          </a:p>
          <a:p>
            <a:pPr marL="0" indent="0">
              <a:buNone/>
            </a:pPr>
            <a:endParaRPr lang="en-US" dirty="0"/>
          </a:p>
          <a:p>
            <a:pPr marL="0" indent="0">
              <a:buNone/>
            </a:pPr>
            <a:r>
              <a:rPr lang="en-US" dirty="0" smtClean="0"/>
              <a:t>Adam Williams, Fiscal Data Coordinator</a:t>
            </a:r>
          </a:p>
          <a:p>
            <a:pPr marL="0" indent="0">
              <a:buNone/>
            </a:pPr>
            <a:r>
              <a:rPr lang="en-US" dirty="0" smtClean="0"/>
              <a:t>Phone: 303-866-6843</a:t>
            </a:r>
          </a:p>
          <a:p>
            <a:pPr marL="0" indent="0">
              <a:buNone/>
            </a:pPr>
            <a:r>
              <a:rPr lang="en-US" dirty="0">
                <a:hlinkClick r:id="rId3"/>
              </a:rPr>
              <a:t>w</a:t>
            </a:r>
            <a:r>
              <a:rPr lang="en-US" dirty="0" smtClean="0">
                <a:hlinkClick r:id="rId3"/>
              </a:rPr>
              <a:t>illiams_a@cde.state.co.us</a:t>
            </a: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4174077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“Grants Bubble” – scope of work for FY18-19 website</a:t>
            </a:r>
            <a:endParaRPr lang="en-US" dirty="0"/>
          </a:p>
        </p:txBody>
      </p:sp>
      <p:sp>
        <p:nvSpPr>
          <p:cNvPr id="3" name="Content Placeholder 2"/>
          <p:cNvSpPr>
            <a:spLocks noGrp="1"/>
          </p:cNvSpPr>
          <p:nvPr>
            <p:ph idx="1"/>
          </p:nvPr>
        </p:nvSpPr>
        <p:spPr/>
        <p:txBody>
          <a:bodyPr>
            <a:normAutofit/>
          </a:bodyPr>
          <a:lstStyle/>
          <a:p>
            <a:r>
              <a:rPr lang="en-US" dirty="0" smtClean="0"/>
              <a:t>Is there a need for some type of Grants revenue and expenditures breakdown bubble on the Financial </a:t>
            </a:r>
            <a:r>
              <a:rPr lang="en-US" dirty="0"/>
              <a:t>T</a:t>
            </a:r>
            <a:r>
              <a:rPr lang="en-US" dirty="0" smtClean="0"/>
              <a:t>ransparency for Colorado Schools website?</a:t>
            </a:r>
          </a:p>
          <a:p>
            <a:r>
              <a:rPr lang="en-US" dirty="0" smtClean="0"/>
              <a:t>Potentially under “Explore More”</a:t>
            </a:r>
          </a:p>
          <a:p>
            <a:r>
              <a:rPr lang="en-US" dirty="0" smtClean="0"/>
              <a:t>Potentially similar to the “Gifts, Grants and Donations” breakout box we currently have:</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096053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Grants Bubble Continued</a:t>
            </a:r>
            <a:endParaRPr lang="en-US" dirty="0"/>
          </a:p>
        </p:txBody>
      </p:sp>
      <p:sp>
        <p:nvSpPr>
          <p:cNvPr id="3" name="Content Placeholder 2"/>
          <p:cNvSpPr>
            <a:spLocks noGrp="1"/>
          </p:cNvSpPr>
          <p:nvPr>
            <p:ph idx="1"/>
          </p:nvPr>
        </p:nvSpPr>
        <p:spPr/>
        <p:txBody>
          <a:bodyPr>
            <a:normAutofit/>
          </a:bodyPr>
          <a:lstStyle/>
          <a:p>
            <a:endParaRPr lang="en-US" i="1" dirty="0" smtClean="0"/>
          </a:p>
          <a:p>
            <a:endParaRPr lang="en-US" i="1" dirty="0" smtClean="0"/>
          </a:p>
        </p:txBody>
      </p:sp>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pic>
        <p:nvPicPr>
          <p:cNvPr id="5" name="Picture 4"/>
          <p:cNvPicPr>
            <a:picLocks noChangeAspect="1"/>
          </p:cNvPicPr>
          <p:nvPr/>
        </p:nvPicPr>
        <p:blipFill>
          <a:blip r:embed="rId2"/>
          <a:stretch>
            <a:fillRect/>
          </a:stretch>
        </p:blipFill>
        <p:spPr>
          <a:xfrm>
            <a:off x="515256" y="2384365"/>
            <a:ext cx="8171543" cy="2371487"/>
          </a:xfrm>
          <a:prstGeom prst="rect">
            <a:avLst/>
          </a:prstGeom>
        </p:spPr>
      </p:pic>
    </p:spTree>
    <p:extLst>
      <p:ext uri="{BB962C8B-B14F-4D97-AF65-F5344CB8AC3E}">
        <p14:creationId xmlns:p14="http://schemas.microsoft.com/office/powerpoint/2010/main" val="345825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93" y="201304"/>
            <a:ext cx="6978567" cy="756418"/>
          </a:xfrm>
        </p:spPr>
        <p:txBody>
          <a:bodyPr/>
          <a:lstStyle/>
          <a:p>
            <a:r>
              <a:rPr lang="en-US" dirty="0" smtClean="0"/>
              <a:t>Per Pupil Expenditures Update</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dirty="0"/>
          </a:p>
        </p:txBody>
      </p:sp>
      <p:pic>
        <p:nvPicPr>
          <p:cNvPr id="13" name="Content Placeholder 12"/>
          <p:cNvPicPr>
            <a:picLocks noGrp="1" noChangeAspect="1"/>
          </p:cNvPicPr>
          <p:nvPr>
            <p:ph idx="1"/>
          </p:nvPr>
        </p:nvPicPr>
        <p:blipFill>
          <a:blip r:embed="rId2"/>
          <a:stretch>
            <a:fillRect/>
          </a:stretch>
        </p:blipFill>
        <p:spPr>
          <a:xfrm>
            <a:off x="2280471" y="778250"/>
            <a:ext cx="4114800" cy="857250"/>
          </a:xfrm>
          <a:prstGeom prst="rect">
            <a:avLst/>
          </a:prstGeom>
        </p:spPr>
      </p:pic>
      <p:pic>
        <p:nvPicPr>
          <p:cNvPr id="14" name="Picture 13"/>
          <p:cNvPicPr>
            <a:picLocks noChangeAspect="1"/>
          </p:cNvPicPr>
          <p:nvPr/>
        </p:nvPicPr>
        <p:blipFill>
          <a:blip r:embed="rId3"/>
          <a:stretch>
            <a:fillRect/>
          </a:stretch>
        </p:blipFill>
        <p:spPr>
          <a:xfrm>
            <a:off x="2280471" y="1820560"/>
            <a:ext cx="4219575" cy="4933950"/>
          </a:xfrm>
          <a:prstGeom prst="rect">
            <a:avLst/>
          </a:prstGeom>
        </p:spPr>
      </p:pic>
    </p:spTree>
    <p:extLst>
      <p:ext uri="{BB962C8B-B14F-4D97-AF65-F5344CB8AC3E}">
        <p14:creationId xmlns:p14="http://schemas.microsoft.com/office/powerpoint/2010/main" val="3511159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93" y="201304"/>
            <a:ext cx="6978567" cy="756418"/>
          </a:xfrm>
        </p:spPr>
        <p:txBody>
          <a:bodyPr/>
          <a:lstStyle/>
          <a:p>
            <a:r>
              <a:rPr lang="en-US" dirty="0" smtClean="0"/>
              <a:t>Per Pupil Expenditures Update</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351112" y="1463040"/>
            <a:ext cx="8248601" cy="4410710"/>
          </a:xfrm>
          <a:prstGeom prst="rect">
            <a:avLst/>
          </a:prstGeom>
        </p:spPr>
      </p:pic>
    </p:spTree>
    <p:extLst>
      <p:ext uri="{BB962C8B-B14F-4D97-AF65-F5344CB8AC3E}">
        <p14:creationId xmlns:p14="http://schemas.microsoft.com/office/powerpoint/2010/main" val="345424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93" y="201304"/>
            <a:ext cx="6978567" cy="756418"/>
          </a:xfrm>
        </p:spPr>
        <p:txBody>
          <a:bodyPr/>
          <a:lstStyle/>
          <a:p>
            <a:r>
              <a:rPr lang="en-US" dirty="0" smtClean="0"/>
              <a:t>Data Pipeline Update</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
        <p:nvSpPr>
          <p:cNvPr id="3" name="Content Placeholder 2"/>
          <p:cNvSpPr>
            <a:spLocks noGrp="1"/>
          </p:cNvSpPr>
          <p:nvPr>
            <p:ph idx="1"/>
          </p:nvPr>
        </p:nvSpPr>
        <p:spPr/>
        <p:txBody>
          <a:bodyPr/>
          <a:lstStyle/>
          <a:p>
            <a:r>
              <a:rPr lang="en-US" dirty="0" smtClean="0"/>
              <a:t>Year End Review Letters</a:t>
            </a:r>
          </a:p>
          <a:p>
            <a:pPr lvl="1"/>
            <a:r>
              <a:rPr lang="en-US" dirty="0" smtClean="0"/>
              <a:t>Same tone</a:t>
            </a:r>
          </a:p>
          <a:p>
            <a:pPr lvl="1"/>
            <a:r>
              <a:rPr lang="en-US" dirty="0" smtClean="0"/>
              <a:t>Same basic process</a:t>
            </a:r>
          </a:p>
          <a:p>
            <a:pPr lvl="2"/>
            <a:r>
              <a:rPr lang="en-US" dirty="0" smtClean="0"/>
              <a:t>CDE staff reaches out to primary school district business officials via email regarding review issues</a:t>
            </a:r>
          </a:p>
          <a:p>
            <a:pPr lvl="2"/>
            <a:r>
              <a:rPr lang="en-US" dirty="0" smtClean="0"/>
              <a:t>Letter to Superintendent and BOE are approached to be congratulatory and address only the most pertinent of review items identified</a:t>
            </a:r>
          </a:p>
          <a:p>
            <a:pPr lvl="3"/>
            <a:r>
              <a:rPr lang="en-US" dirty="0" smtClean="0"/>
              <a:t>Financial Transparency webpages….</a:t>
            </a:r>
          </a:p>
          <a:p>
            <a:pPr marL="914400" lvl="2" indent="0">
              <a:buNone/>
            </a:pPr>
            <a:endParaRPr lang="en-US" dirty="0"/>
          </a:p>
        </p:txBody>
      </p:sp>
    </p:spTree>
    <p:extLst>
      <p:ext uri="{BB962C8B-B14F-4D97-AF65-F5344CB8AC3E}">
        <p14:creationId xmlns:p14="http://schemas.microsoft.com/office/powerpoint/2010/main" val="1279715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93" y="201304"/>
            <a:ext cx="6978567" cy="756418"/>
          </a:xfrm>
        </p:spPr>
        <p:txBody>
          <a:bodyPr/>
          <a:lstStyle/>
          <a:p>
            <a:r>
              <a:rPr lang="en-US" dirty="0" smtClean="0"/>
              <a:t>Data Pipeline Update – Financial Transparency Webpages</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
        <p:nvSpPr>
          <p:cNvPr id="3" name="Content Placeholder 2"/>
          <p:cNvSpPr>
            <a:spLocks noGrp="1"/>
          </p:cNvSpPr>
          <p:nvPr>
            <p:ph idx="1"/>
          </p:nvPr>
        </p:nvSpPr>
        <p:spPr/>
        <p:txBody>
          <a:bodyPr/>
          <a:lstStyle/>
          <a:p>
            <a:r>
              <a:rPr lang="en-US" dirty="0" smtClean="0"/>
              <a:t>Significant non-compliance </a:t>
            </a:r>
            <a:r>
              <a:rPr lang="en-US" dirty="0"/>
              <a:t>i</a:t>
            </a:r>
            <a:r>
              <a:rPr lang="en-US" dirty="0" smtClean="0"/>
              <a:t>ssues being identified</a:t>
            </a:r>
          </a:p>
          <a:p>
            <a:r>
              <a:rPr lang="en-US" dirty="0" smtClean="0"/>
              <a:t>Please follow the FPP-approved webpage template</a:t>
            </a:r>
          </a:p>
          <a:p>
            <a:pPr lvl="1"/>
            <a:r>
              <a:rPr lang="en-US" dirty="0" smtClean="0"/>
              <a:t>District’s main page = Icon or words “Financial Transparency”</a:t>
            </a:r>
          </a:p>
          <a:p>
            <a:pPr lvl="1"/>
            <a:r>
              <a:rPr lang="en-US" dirty="0" smtClean="0"/>
              <a:t>Don’t bury</a:t>
            </a:r>
          </a:p>
          <a:p>
            <a:pPr lvl="1"/>
            <a:r>
              <a:rPr lang="en-US" dirty="0" smtClean="0"/>
              <a:t>Financial Transparency webpages</a:t>
            </a:r>
          </a:p>
          <a:p>
            <a:pPr lvl="2"/>
            <a:r>
              <a:rPr lang="en-US" dirty="0" smtClean="0"/>
              <a:t>Follow template as closely as possible</a:t>
            </a:r>
          </a:p>
          <a:p>
            <a:pPr lvl="2"/>
            <a:r>
              <a:rPr lang="en-US" dirty="0" smtClean="0"/>
              <a:t>Don’t get too creative</a:t>
            </a:r>
          </a:p>
          <a:p>
            <a:pPr lvl="2"/>
            <a:endParaRPr lang="en-US" dirty="0" smtClean="0"/>
          </a:p>
          <a:p>
            <a:pPr lvl="1"/>
            <a:r>
              <a:rPr lang="en-US" dirty="0" smtClean="0"/>
              <a:t>Why is this important?</a:t>
            </a:r>
            <a:endParaRPr lang="en-US" dirty="0"/>
          </a:p>
          <a:p>
            <a:pPr lvl="2"/>
            <a:r>
              <a:rPr lang="en-US" dirty="0" smtClean="0"/>
              <a:t>State BOE Members are looking at this information</a:t>
            </a:r>
          </a:p>
          <a:p>
            <a:pPr lvl="2"/>
            <a:r>
              <a:rPr lang="en-US" dirty="0" smtClean="0"/>
              <a:t>Interim Finance Committee</a:t>
            </a:r>
          </a:p>
          <a:p>
            <a:pPr lvl="2"/>
            <a:r>
              <a:rPr lang="en-US" dirty="0" smtClean="0"/>
              <a:t>Mandated by State and Federal Legislation</a:t>
            </a:r>
            <a:endParaRPr lang="en-US" dirty="0"/>
          </a:p>
          <a:p>
            <a:pPr marL="914400" lvl="2" indent="0">
              <a:buNone/>
            </a:pPr>
            <a:endParaRPr lang="en-US" dirty="0"/>
          </a:p>
          <a:p>
            <a:pPr marL="914400" lvl="2" indent="0">
              <a:buNone/>
            </a:pPr>
            <a:endParaRPr lang="en-US" dirty="0"/>
          </a:p>
        </p:txBody>
      </p:sp>
    </p:spTree>
    <p:extLst>
      <p:ext uri="{BB962C8B-B14F-4D97-AF65-F5344CB8AC3E}">
        <p14:creationId xmlns:p14="http://schemas.microsoft.com/office/powerpoint/2010/main" val="1278910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93" y="201304"/>
            <a:ext cx="6978567" cy="756418"/>
          </a:xfrm>
        </p:spPr>
        <p:txBody>
          <a:bodyPr/>
          <a:lstStyle/>
          <a:p>
            <a:r>
              <a:rPr lang="en-US" dirty="0" smtClean="0"/>
              <a:t>Data Pipeline Update – Financial Transparency Webpages</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8</a:t>
            </a:fld>
            <a:endParaRPr lang="en-US" dirty="0"/>
          </a:p>
        </p:txBody>
      </p:sp>
      <p:sp>
        <p:nvSpPr>
          <p:cNvPr id="3" name="Content Placeholder 2"/>
          <p:cNvSpPr>
            <a:spLocks noGrp="1"/>
          </p:cNvSpPr>
          <p:nvPr>
            <p:ph idx="1"/>
          </p:nvPr>
        </p:nvSpPr>
        <p:spPr/>
        <p:txBody>
          <a:bodyPr/>
          <a:lstStyle/>
          <a:p>
            <a:r>
              <a:rPr lang="en-US" dirty="0" smtClean="0"/>
              <a:t>Please take a moment to ensure your district’s financial transparency webpage follows the template, presents all documents in the correct order</a:t>
            </a:r>
          </a:p>
          <a:p>
            <a:r>
              <a:rPr lang="en-US" dirty="0" smtClean="0"/>
              <a:t>If an item is not applicable, show the bulleted item and indicate “N/A”</a:t>
            </a:r>
          </a:p>
          <a:p>
            <a:r>
              <a:rPr lang="en-US" dirty="0" smtClean="0"/>
              <a:t>Templates are on CDE website: </a:t>
            </a:r>
          </a:p>
          <a:p>
            <a:r>
              <a:rPr lang="en-US" dirty="0">
                <a:hlinkClick r:id="rId2"/>
              </a:rPr>
              <a:t>http://</a:t>
            </a:r>
            <a:r>
              <a:rPr lang="en-US" dirty="0" smtClean="0">
                <a:hlinkClick r:id="rId2"/>
              </a:rPr>
              <a:t>www.cde.state.co.us/cdefinance/ftwebdistricts</a:t>
            </a:r>
            <a:endParaRPr lang="en-US" dirty="0" smtClean="0"/>
          </a:p>
          <a:p>
            <a:r>
              <a:rPr lang="en-US" dirty="0">
                <a:solidFill>
                  <a:srgbClr val="FF0000"/>
                </a:solidFill>
              </a:rPr>
              <a:t>Financial </a:t>
            </a:r>
            <a:r>
              <a:rPr lang="en-US" dirty="0" smtClean="0">
                <a:solidFill>
                  <a:srgbClr val="FF0000"/>
                </a:solidFill>
              </a:rPr>
              <a:t>Transparency </a:t>
            </a:r>
            <a:r>
              <a:rPr lang="en-US" dirty="0">
                <a:solidFill>
                  <a:srgbClr val="FF0000"/>
                </a:solidFill>
              </a:rPr>
              <a:t>District webpage issues will be addressed in the year end letters to the Superintendent and BOE.</a:t>
            </a:r>
          </a:p>
          <a:p>
            <a:pPr marL="0" indent="0">
              <a:buNone/>
            </a:pPr>
            <a:endParaRPr lang="en-US" dirty="0"/>
          </a:p>
          <a:p>
            <a:pPr marL="914400" lvl="2" indent="0">
              <a:buNone/>
            </a:pPr>
            <a:endParaRPr lang="en-US" dirty="0"/>
          </a:p>
        </p:txBody>
      </p:sp>
    </p:spTree>
    <p:extLst>
      <p:ext uri="{BB962C8B-B14F-4D97-AF65-F5344CB8AC3E}">
        <p14:creationId xmlns:p14="http://schemas.microsoft.com/office/powerpoint/2010/main" val="252498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93" y="201304"/>
            <a:ext cx="6978567" cy="756418"/>
          </a:xfrm>
        </p:spPr>
        <p:txBody>
          <a:bodyPr/>
          <a:lstStyle/>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pic>
        <p:nvPicPr>
          <p:cNvPr id="5" name="Content Placeholder 4"/>
          <p:cNvPicPr>
            <a:picLocks noGrp="1" noChangeAspect="1"/>
          </p:cNvPicPr>
          <p:nvPr>
            <p:ph idx="1"/>
          </p:nvPr>
        </p:nvPicPr>
        <p:blipFill>
          <a:blip r:embed="rId2"/>
          <a:stretch>
            <a:fillRect/>
          </a:stretch>
        </p:blipFill>
        <p:spPr>
          <a:xfrm>
            <a:off x="1473200" y="122698"/>
            <a:ext cx="5801360" cy="6725951"/>
          </a:xfrm>
          <a:prstGeom prst="rect">
            <a:avLst/>
          </a:prstGeom>
        </p:spPr>
      </p:pic>
    </p:spTree>
    <p:extLst>
      <p:ext uri="{BB962C8B-B14F-4D97-AF65-F5344CB8AC3E}">
        <p14:creationId xmlns:p14="http://schemas.microsoft.com/office/powerpoint/2010/main" val="3894430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379</TotalTime>
  <Words>334</Words>
  <Application>Microsoft Office PowerPoint</Application>
  <PresentationFormat>On-screen Show (4:3)</PresentationFormat>
  <Paragraphs>72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Museo Slab 500</vt:lpstr>
      <vt:lpstr>Office Theme</vt:lpstr>
      <vt:lpstr>FPP Updates – 1-30-2020</vt:lpstr>
      <vt:lpstr>“Grants Bubble” – scope of work for FY18-19 website</vt:lpstr>
      <vt:lpstr>Grants Bubble Continued</vt:lpstr>
      <vt:lpstr>Per Pupil Expenditures Update</vt:lpstr>
      <vt:lpstr>Per Pupil Expenditures Update</vt:lpstr>
      <vt:lpstr>Data Pipeline Update</vt:lpstr>
      <vt:lpstr>Data Pipeline Update – Financial Transparency Webpages</vt:lpstr>
      <vt:lpstr>Data Pipeline Update – Financial Transparency Webpages</vt:lpstr>
      <vt:lpstr>PowerPoint Presentation</vt:lpstr>
      <vt:lpstr>Data Pipeline – Looking Ahead to FY19-20 Transmissions</vt:lpstr>
      <vt:lpstr>Job Class Codes: FY19-20</vt:lpstr>
      <vt:lpstr>Contacts</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Williams, Adam</cp:lastModifiedBy>
  <cp:revision>48</cp:revision>
  <dcterms:created xsi:type="dcterms:W3CDTF">2019-06-25T17:30:52Z</dcterms:created>
  <dcterms:modified xsi:type="dcterms:W3CDTF">2020-01-29T21:08:37Z</dcterms:modified>
</cp:coreProperties>
</file>