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Lst>
  <p:notesMasterIdLst>
    <p:notesMasterId r:id="rId71"/>
  </p:notesMasterIdLst>
  <p:handoutMasterIdLst>
    <p:handoutMasterId r:id="rId72"/>
  </p:handoutMasterIdLst>
  <p:sldIdLst>
    <p:sldId id="904" r:id="rId2"/>
    <p:sldId id="840" r:id="rId3"/>
    <p:sldId id="905" r:id="rId4"/>
    <p:sldId id="869" r:id="rId5"/>
    <p:sldId id="877" r:id="rId6"/>
    <p:sldId id="841" r:id="rId7"/>
    <p:sldId id="873" r:id="rId8"/>
    <p:sldId id="887" r:id="rId9"/>
    <p:sldId id="888" r:id="rId10"/>
    <p:sldId id="889" r:id="rId11"/>
    <p:sldId id="890" r:id="rId12"/>
    <p:sldId id="891" r:id="rId13"/>
    <p:sldId id="892" r:id="rId14"/>
    <p:sldId id="893" r:id="rId15"/>
    <p:sldId id="894" r:id="rId16"/>
    <p:sldId id="878" r:id="rId17"/>
    <p:sldId id="895" r:id="rId18"/>
    <p:sldId id="879" r:id="rId19"/>
    <p:sldId id="881" r:id="rId20"/>
    <p:sldId id="882" r:id="rId21"/>
    <p:sldId id="883" r:id="rId22"/>
    <p:sldId id="884" r:id="rId23"/>
    <p:sldId id="885" r:id="rId24"/>
    <p:sldId id="886" r:id="rId25"/>
    <p:sldId id="896" r:id="rId26"/>
    <p:sldId id="899" r:id="rId27"/>
    <p:sldId id="903" r:id="rId28"/>
    <p:sldId id="846" r:id="rId29"/>
    <p:sldId id="906" r:id="rId30"/>
    <p:sldId id="907" r:id="rId31"/>
    <p:sldId id="908" r:id="rId32"/>
    <p:sldId id="909" r:id="rId33"/>
    <p:sldId id="910" r:id="rId34"/>
    <p:sldId id="914" r:id="rId35"/>
    <p:sldId id="911" r:id="rId36"/>
    <p:sldId id="912" r:id="rId37"/>
    <p:sldId id="913" r:id="rId38"/>
    <p:sldId id="938" r:id="rId39"/>
    <p:sldId id="915" r:id="rId40"/>
    <p:sldId id="940" r:id="rId41"/>
    <p:sldId id="941" r:id="rId42"/>
    <p:sldId id="934" r:id="rId43"/>
    <p:sldId id="935" r:id="rId44"/>
    <p:sldId id="936" r:id="rId45"/>
    <p:sldId id="937" r:id="rId46"/>
    <p:sldId id="916" r:id="rId47"/>
    <p:sldId id="917" r:id="rId48"/>
    <p:sldId id="918" r:id="rId49"/>
    <p:sldId id="919" r:id="rId50"/>
    <p:sldId id="920" r:id="rId51"/>
    <p:sldId id="921" r:id="rId52"/>
    <p:sldId id="922" r:id="rId53"/>
    <p:sldId id="942" r:id="rId54"/>
    <p:sldId id="943" r:id="rId55"/>
    <p:sldId id="945" r:id="rId56"/>
    <p:sldId id="923" r:id="rId57"/>
    <p:sldId id="924" r:id="rId58"/>
    <p:sldId id="925" r:id="rId59"/>
    <p:sldId id="880" r:id="rId60"/>
    <p:sldId id="926" r:id="rId61"/>
    <p:sldId id="927" r:id="rId62"/>
    <p:sldId id="929" r:id="rId63"/>
    <p:sldId id="930" r:id="rId64"/>
    <p:sldId id="931" r:id="rId65"/>
    <p:sldId id="932" r:id="rId66"/>
    <p:sldId id="933" r:id="rId67"/>
    <p:sldId id="946" r:id="rId68"/>
    <p:sldId id="928" r:id="rId69"/>
    <p:sldId id="944" r:id="rId70"/>
  </p:sldIdLst>
  <p:sldSz cx="9144000" cy="6858000" type="screen4x3"/>
  <p:notesSz cx="7010400" cy="9236075"/>
  <p:custDataLst>
    <p:tags r:id="rId7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90" autoAdjust="0"/>
    <p:restoredTop sz="94704" autoAdjust="0"/>
  </p:normalViewPr>
  <p:slideViewPr>
    <p:cSldViewPr snapToGrid="0" snapToObjects="1">
      <p:cViewPr>
        <p:scale>
          <a:sx n="80" d="100"/>
          <a:sy n="80" d="100"/>
        </p:scale>
        <p:origin x="-594"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EEC664B4-81F1-E24F-90AF-27DC019489E9}" type="datetime1">
              <a:rPr lang="en-US" smtClean="0"/>
              <a:pPr/>
              <a:t>6/17/2015</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2EABA64B-06F0-2A40-A38F-AA9E1DC38B75}" type="slidenum">
              <a:rPr lang="en-US" smtClean="0"/>
              <a:pPr/>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DF7F1863-8423-8E48-8D02-88636C918AC7}" type="datetime1">
              <a:rPr lang="en-US" smtClean="0"/>
              <a:pPr/>
              <a:t>6/17/2015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3F7242FB-F25E-544B-B72F-E0B5A499AB48}" type="slidenum">
              <a:rPr lang="en-US" smtClean="0"/>
              <a:pPr/>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409684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06552247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45137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24786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5005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1465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98734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33839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0066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0355994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0724805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www.cde.state.co.us/cdefinance/sftransp"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lucero_y@cde.state.co.us" TargetMode="External"/><Relationship Id="rId2" Type="http://schemas.openxmlformats.org/officeDocument/2006/relationships/hyperlink" Target="mailto:williams_a@cde.state.co.us" TargetMode="External"/><Relationship Id="rId1" Type="http://schemas.openxmlformats.org/officeDocument/2006/relationships/slideLayout" Target="../slideLayouts/slideLayout4.xml"/><Relationship Id="rId5" Type="http://schemas.openxmlformats.org/officeDocument/2006/relationships/hyperlink" Target="mailto:reynolds_p@cde.state.co.us" TargetMode="External"/><Relationship Id="rId4" Type="http://schemas.openxmlformats.org/officeDocument/2006/relationships/hyperlink" Target="mailto:weber_k@cde.state.co.u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cdefinance/sftransp"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deapps.cde.state.co.us/CDEAccess/login.jsp" TargetMode="Externa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91158" y="1719072"/>
            <a:ext cx="8371101" cy="4407408"/>
          </a:xfrm>
        </p:spPr>
        <p:txBody>
          <a:bodyPr/>
          <a:lstStyle/>
          <a:p>
            <a:pPr marL="45720" indent="0">
              <a:buNone/>
            </a:pPr>
            <a:endParaRPr lang="en-US" dirty="0" smtClean="0"/>
          </a:p>
          <a:p>
            <a:pPr marL="45720" indent="0" algn="ctr">
              <a:buNone/>
            </a:pPr>
            <a:r>
              <a:rPr lang="en-US" sz="2800" dirty="0" smtClean="0"/>
              <a:t>Friday, June 19, 2015</a:t>
            </a:r>
          </a:p>
          <a:p>
            <a:pPr marL="45720" indent="0">
              <a:buNone/>
            </a:pPr>
            <a:endParaRPr lang="en-US" dirty="0"/>
          </a:p>
          <a:p>
            <a:pPr marL="45720" indent="0" algn="ctr">
              <a:buNone/>
            </a:pPr>
            <a:r>
              <a:rPr lang="en-US" dirty="0" smtClean="0"/>
              <a:t>Presented by:</a:t>
            </a:r>
          </a:p>
          <a:p>
            <a:pPr marL="45720" indent="0" algn="ctr">
              <a:buNone/>
            </a:pPr>
            <a:r>
              <a:rPr lang="en-US" dirty="0" smtClean="0"/>
              <a:t>Adam Williams- CDE School Finance Unit</a:t>
            </a:r>
          </a:p>
          <a:p>
            <a:pPr marL="45720" indent="0" algn="ctr">
              <a:buNone/>
            </a:pPr>
            <a:r>
              <a:rPr lang="en-US" dirty="0" smtClean="0"/>
              <a:t>Rebecca McRee- CDE Field Analyst Support Team</a:t>
            </a:r>
            <a:endParaRPr lang="en-US" dirty="0"/>
          </a:p>
        </p:txBody>
      </p:sp>
      <p:sp>
        <p:nvSpPr>
          <p:cNvPr id="4" name="Title 3"/>
          <p:cNvSpPr>
            <a:spLocks noGrp="1"/>
          </p:cNvSpPr>
          <p:nvPr>
            <p:ph type="title"/>
          </p:nvPr>
        </p:nvSpPr>
        <p:spPr/>
        <p:txBody>
          <a:bodyPr/>
          <a:lstStyle/>
          <a:p>
            <a:r>
              <a:rPr lang="en-US" dirty="0" smtClean="0"/>
              <a:t>CDE-40 Transportation Training</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1</a:t>
            </a:fld>
            <a:endParaRPr lang="en-US" dirty="0" smtClean="0"/>
          </a:p>
        </p:txBody>
      </p:sp>
    </p:spTree>
    <p:extLst>
      <p:ext uri="{BB962C8B-B14F-4D97-AF65-F5344CB8AC3E}">
        <p14:creationId xmlns:p14="http://schemas.microsoft.com/office/powerpoint/2010/main" val="888935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General Reimbursable Expenditures cont.</a:t>
            </a:r>
          </a:p>
          <a:p>
            <a:pPr lvl="1">
              <a:lnSpc>
                <a:spcPct val="90000"/>
              </a:lnSpc>
            </a:pPr>
            <a:r>
              <a:rPr lang="en-US" altLang="en-US" dirty="0">
                <a:solidFill>
                  <a:schemeClr val="tx1">
                    <a:lumMod val="75000"/>
                  </a:schemeClr>
                </a:solidFill>
              </a:rPr>
              <a:t>cost of furnishing transportation for another district</a:t>
            </a:r>
          </a:p>
          <a:p>
            <a:pPr lvl="1">
              <a:lnSpc>
                <a:spcPct val="90000"/>
              </a:lnSpc>
            </a:pPr>
            <a:r>
              <a:rPr lang="en-US" altLang="en-US" dirty="0">
                <a:solidFill>
                  <a:schemeClr val="tx1">
                    <a:lumMod val="75000"/>
                  </a:schemeClr>
                </a:solidFill>
              </a:rPr>
              <a:t>reimbursements to students who use public transportation services</a:t>
            </a:r>
          </a:p>
          <a:p>
            <a:pPr lvl="1">
              <a:lnSpc>
                <a:spcPct val="90000"/>
              </a:lnSpc>
            </a:pPr>
            <a:r>
              <a:rPr lang="en-US" altLang="en-US" dirty="0">
                <a:solidFill>
                  <a:schemeClr val="tx1">
                    <a:lumMod val="75000"/>
                  </a:schemeClr>
                </a:solidFill>
              </a:rPr>
              <a:t>payments  to other school districts for furnishing student transportation</a:t>
            </a:r>
          </a:p>
          <a:p>
            <a:pPr lvl="1">
              <a:lnSpc>
                <a:spcPct val="90000"/>
              </a:lnSpc>
            </a:pPr>
            <a:r>
              <a:rPr lang="en-US" altLang="en-US" dirty="0">
                <a:solidFill>
                  <a:schemeClr val="tx1">
                    <a:lumMod val="75000"/>
                  </a:schemeClr>
                </a:solidFill>
              </a:rPr>
              <a:t>costs of supplies, materials, and other expendable non-capital outlay items utilized by the district </a:t>
            </a:r>
          </a:p>
          <a:p>
            <a:pPr lvl="1">
              <a:lnSpc>
                <a:spcPct val="90000"/>
              </a:lnSpc>
            </a:pPr>
            <a:r>
              <a:rPr lang="en-US" altLang="en-US" dirty="0">
                <a:solidFill>
                  <a:schemeClr val="tx1">
                    <a:lumMod val="75000"/>
                  </a:schemeClr>
                </a:solidFill>
              </a:rPr>
              <a:t>certain repair and maintenance costs that restore  facilities and equipment to their original condition</a:t>
            </a:r>
          </a:p>
          <a:p>
            <a:pPr marL="44450"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3374620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General Reimbursable Expenditures cont.</a:t>
            </a:r>
          </a:p>
          <a:p>
            <a:pPr lvl="1">
              <a:lnSpc>
                <a:spcPct val="90000"/>
              </a:lnSpc>
            </a:pPr>
            <a:r>
              <a:rPr lang="en-US" altLang="en-US" sz="1800" dirty="0" smtClean="0">
                <a:solidFill>
                  <a:schemeClr val="tx1">
                    <a:lumMod val="75000"/>
                  </a:schemeClr>
                </a:solidFill>
              </a:rPr>
              <a:t>Districts </a:t>
            </a:r>
            <a:r>
              <a:rPr lang="en-US" altLang="en-US" sz="1800" dirty="0">
                <a:solidFill>
                  <a:schemeClr val="tx1">
                    <a:lumMod val="75000"/>
                  </a:schemeClr>
                </a:solidFill>
              </a:rPr>
              <a:t>shall request and receive from the department PRIOR written approval of additions or alterations to a pupil transportation vehicle not listed in rule 4.01 (16) in order for the cost to be </a:t>
            </a:r>
            <a:r>
              <a:rPr lang="en-US" altLang="en-US" sz="1800" dirty="0" smtClean="0">
                <a:solidFill>
                  <a:schemeClr val="tx1">
                    <a:lumMod val="75000"/>
                  </a:schemeClr>
                </a:solidFill>
              </a:rPr>
              <a:t>reimbursable</a:t>
            </a:r>
          </a:p>
          <a:p>
            <a:pPr lvl="1">
              <a:lnSpc>
                <a:spcPct val="90000"/>
              </a:lnSpc>
            </a:pPr>
            <a:r>
              <a:rPr lang="en-US" altLang="en-US" sz="1800" dirty="0">
                <a:solidFill>
                  <a:schemeClr val="tx1">
                    <a:lumMod val="75000"/>
                  </a:schemeClr>
                </a:solidFill>
              </a:rPr>
              <a:t>D</a:t>
            </a:r>
            <a:r>
              <a:rPr lang="en-US" altLang="en-US" sz="1800" dirty="0" smtClean="0">
                <a:solidFill>
                  <a:schemeClr val="tx1">
                    <a:lumMod val="75000"/>
                  </a:schemeClr>
                </a:solidFill>
              </a:rPr>
              <a:t>istrict </a:t>
            </a:r>
            <a:r>
              <a:rPr lang="en-US" altLang="en-US" sz="1800" dirty="0">
                <a:solidFill>
                  <a:schemeClr val="tx1">
                    <a:lumMod val="75000"/>
                  </a:schemeClr>
                </a:solidFill>
              </a:rPr>
              <a:t>must own the vehicle for a minimum of 3 </a:t>
            </a:r>
            <a:r>
              <a:rPr lang="en-US" altLang="en-US" sz="1800" dirty="0" smtClean="0">
                <a:solidFill>
                  <a:schemeClr val="tx1">
                    <a:lumMod val="75000"/>
                  </a:schemeClr>
                </a:solidFill>
              </a:rPr>
              <a:t>years</a:t>
            </a:r>
          </a:p>
          <a:p>
            <a:pPr lvl="1">
              <a:lnSpc>
                <a:spcPct val="80000"/>
              </a:lnSpc>
            </a:pPr>
            <a:r>
              <a:rPr lang="en-US" altLang="en-US" sz="1800" dirty="0" smtClean="0">
                <a:solidFill>
                  <a:schemeClr val="tx1">
                    <a:lumMod val="75000"/>
                  </a:schemeClr>
                </a:solidFill>
              </a:rPr>
              <a:t>The </a:t>
            </a:r>
            <a:r>
              <a:rPr lang="en-US" altLang="en-US" sz="1800" dirty="0">
                <a:solidFill>
                  <a:schemeClr val="tx1">
                    <a:lumMod val="75000"/>
                  </a:schemeClr>
                </a:solidFill>
              </a:rPr>
              <a:t>Department shall inform a district in writing of approvals and disapprovals of reimbursable additions and alterations to </a:t>
            </a:r>
            <a:r>
              <a:rPr lang="en-US" altLang="en-US" sz="1800" dirty="0" smtClean="0">
                <a:solidFill>
                  <a:schemeClr val="tx1">
                    <a:lumMod val="75000"/>
                  </a:schemeClr>
                </a:solidFill>
              </a:rPr>
              <a:t>vehicles</a:t>
            </a:r>
            <a:endParaRPr lang="en-US" altLang="en-US" sz="1800" dirty="0">
              <a:solidFill>
                <a:schemeClr val="tx1">
                  <a:lumMod val="75000"/>
                </a:schemeClr>
              </a:solidFill>
            </a:endParaRPr>
          </a:p>
          <a:p>
            <a:pPr lvl="1">
              <a:lnSpc>
                <a:spcPct val="80000"/>
              </a:lnSpc>
            </a:pPr>
            <a:r>
              <a:rPr lang="en-US" altLang="en-US" sz="1800" dirty="0" smtClean="0">
                <a:solidFill>
                  <a:schemeClr val="tx1">
                    <a:lumMod val="75000"/>
                  </a:schemeClr>
                </a:solidFill>
              </a:rPr>
              <a:t>The </a:t>
            </a:r>
            <a:r>
              <a:rPr lang="en-US" altLang="en-US" sz="1800" dirty="0">
                <a:solidFill>
                  <a:schemeClr val="tx1">
                    <a:lumMod val="75000"/>
                  </a:schemeClr>
                </a:solidFill>
              </a:rPr>
              <a:t>district shall retain the written approval provided by the Department  with the other transportation records for five years or until an audit is done by the Department, whichever occurs </a:t>
            </a:r>
            <a:r>
              <a:rPr lang="en-US" altLang="en-US" sz="1800" dirty="0" smtClean="0">
                <a:solidFill>
                  <a:schemeClr val="tx1">
                    <a:lumMod val="75000"/>
                  </a:schemeClr>
                </a:solidFill>
              </a:rPr>
              <a:t>first</a:t>
            </a:r>
            <a:endParaRPr lang="en-US" altLang="en-US" sz="1800" dirty="0">
              <a:solidFill>
                <a:schemeClr val="tx1">
                  <a:lumMod val="75000"/>
                </a:schemeClr>
              </a:solidFill>
            </a:endParaRPr>
          </a:p>
          <a:p>
            <a:pPr>
              <a:lnSpc>
                <a:spcPct val="90000"/>
              </a:lnSpc>
            </a:pPr>
            <a:endParaRPr lang="en-US" altLang="en-US" sz="2000" dirty="0" smtClean="0">
              <a:solidFill>
                <a:schemeClr val="tx1">
                  <a:lumMod val="75000"/>
                </a:schemeClr>
              </a:solidFill>
            </a:endParaRPr>
          </a:p>
          <a:p>
            <a:pPr>
              <a:lnSpc>
                <a:spcPct val="90000"/>
              </a:lnSpc>
            </a:pPr>
            <a:r>
              <a:rPr lang="en-US" altLang="en-US" sz="2000" dirty="0" smtClean="0">
                <a:solidFill>
                  <a:schemeClr val="tx1">
                    <a:lumMod val="75000"/>
                  </a:schemeClr>
                </a:solidFill>
              </a:rPr>
              <a:t>Not </a:t>
            </a:r>
            <a:r>
              <a:rPr lang="en-US" altLang="en-US" sz="2000" dirty="0">
                <a:solidFill>
                  <a:schemeClr val="tx1">
                    <a:lumMod val="75000"/>
                  </a:schemeClr>
                </a:solidFill>
              </a:rPr>
              <a:t>intended to be an exhaustive list of allowable </a:t>
            </a:r>
            <a:r>
              <a:rPr lang="en-US" altLang="en-US" sz="2000" dirty="0" smtClean="0">
                <a:solidFill>
                  <a:schemeClr val="tx1">
                    <a:lumMod val="75000"/>
                  </a:schemeClr>
                </a:solidFill>
              </a:rPr>
              <a:t>costs</a:t>
            </a:r>
            <a:endParaRPr lang="en-US" altLang="en-US" sz="2000" dirty="0">
              <a:solidFill>
                <a:schemeClr val="tx1">
                  <a:lumMod val="75000"/>
                </a:schemeClr>
              </a:solidFill>
            </a:endParaRPr>
          </a:p>
          <a:p>
            <a:pPr>
              <a:lnSpc>
                <a:spcPct val="90000"/>
              </a:lnSpc>
            </a:pPr>
            <a:endParaRPr lang="en-US" sz="1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438953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General Reimbursable Expenditures cont.</a:t>
            </a:r>
          </a:p>
          <a:p>
            <a:pPr marL="45720" indent="0">
              <a:lnSpc>
                <a:spcPct val="80000"/>
              </a:lnSpc>
              <a:buNone/>
            </a:pPr>
            <a:endParaRPr lang="en-US" altLang="en-US" sz="1800" dirty="0" smtClean="0">
              <a:solidFill>
                <a:schemeClr val="tx1">
                  <a:lumMod val="75000"/>
                </a:schemeClr>
              </a:solidFill>
            </a:endParaRPr>
          </a:p>
          <a:p>
            <a:pPr marL="45720" indent="0">
              <a:lnSpc>
                <a:spcPct val="80000"/>
              </a:lnSpc>
              <a:buNone/>
            </a:pPr>
            <a:r>
              <a:rPr lang="en-US" altLang="en-US" sz="1800" dirty="0" smtClean="0">
                <a:solidFill>
                  <a:schemeClr val="tx1">
                    <a:lumMod val="75000"/>
                  </a:schemeClr>
                </a:solidFill>
              </a:rPr>
              <a:t>If a district has owned a pupil transportation vehicle for at </a:t>
            </a:r>
            <a:r>
              <a:rPr lang="en-US" altLang="en-US" sz="1800" u="sng" dirty="0" smtClean="0">
                <a:solidFill>
                  <a:schemeClr val="tx1">
                    <a:lumMod val="75000"/>
                  </a:schemeClr>
                </a:solidFill>
              </a:rPr>
              <a:t>least 3 years</a:t>
            </a:r>
            <a:r>
              <a:rPr lang="en-US" altLang="en-US" sz="1800" dirty="0" smtClean="0">
                <a:solidFill>
                  <a:schemeClr val="tx1">
                    <a:lumMod val="75000"/>
                  </a:schemeClr>
                </a:solidFill>
              </a:rPr>
              <a:t>, it may include the </a:t>
            </a:r>
            <a:r>
              <a:rPr lang="en-US" altLang="en-US" sz="1800" dirty="0">
                <a:solidFill>
                  <a:schemeClr val="tx1">
                    <a:lumMod val="75000"/>
                  </a:schemeClr>
                </a:solidFill>
              </a:rPr>
              <a:t>cost of the following types of additions or alterations to </a:t>
            </a:r>
            <a:r>
              <a:rPr lang="en-US" altLang="en-US" sz="1800" dirty="0" smtClean="0">
                <a:solidFill>
                  <a:schemeClr val="tx1">
                    <a:lumMod val="75000"/>
                  </a:schemeClr>
                </a:solidFill>
              </a:rPr>
              <a:t>those vehicles:</a:t>
            </a:r>
          </a:p>
          <a:p>
            <a:pPr lvl="1">
              <a:lnSpc>
                <a:spcPct val="80000"/>
              </a:lnSpc>
            </a:pPr>
            <a:endParaRPr lang="en-US" altLang="en-US" sz="1800" dirty="0">
              <a:solidFill>
                <a:schemeClr val="tx1">
                  <a:lumMod val="75000"/>
                </a:schemeClr>
              </a:solidFill>
            </a:endParaRPr>
          </a:p>
          <a:p>
            <a:pPr lvl="1">
              <a:lnSpc>
                <a:spcPct val="80000"/>
              </a:lnSpc>
            </a:pPr>
            <a:r>
              <a:rPr lang="en-US" altLang="en-US" sz="2400" dirty="0" smtClean="0">
                <a:solidFill>
                  <a:schemeClr val="tx1">
                    <a:lumMod val="75000"/>
                  </a:schemeClr>
                </a:solidFill>
              </a:rPr>
              <a:t>1</a:t>
            </a:r>
            <a:r>
              <a:rPr lang="en-US" altLang="en-US" sz="2400" dirty="0">
                <a:solidFill>
                  <a:schemeClr val="tx1">
                    <a:lumMod val="75000"/>
                  </a:schemeClr>
                </a:solidFill>
              </a:rPr>
              <a:t>.  manual transmission to automatic </a:t>
            </a:r>
            <a:r>
              <a:rPr lang="en-US" altLang="en-US" sz="2400" dirty="0" smtClean="0">
                <a:solidFill>
                  <a:schemeClr val="tx1">
                    <a:lumMod val="75000"/>
                  </a:schemeClr>
                </a:solidFill>
              </a:rPr>
              <a:t>transmission</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2.  gas engine to diesel engine or alternative </a:t>
            </a:r>
            <a:r>
              <a:rPr lang="en-US" altLang="en-US" sz="2400" dirty="0" smtClean="0">
                <a:solidFill>
                  <a:schemeClr val="tx1">
                    <a:lumMod val="75000"/>
                  </a:schemeClr>
                </a:solidFill>
              </a:rPr>
              <a:t>fuel</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3.  reflective tape on the outside of </a:t>
            </a:r>
            <a:r>
              <a:rPr lang="en-US" altLang="en-US" sz="2400" dirty="0" smtClean="0">
                <a:solidFill>
                  <a:schemeClr val="tx1">
                    <a:lumMod val="75000"/>
                  </a:schemeClr>
                </a:solidFill>
              </a:rPr>
              <a:t>vehicle</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4.  electro-magnetic or hydraulic </a:t>
            </a:r>
            <a:r>
              <a:rPr lang="en-US" altLang="en-US" sz="2400" dirty="0" smtClean="0">
                <a:solidFill>
                  <a:schemeClr val="tx1">
                    <a:lumMod val="75000"/>
                  </a:schemeClr>
                </a:solidFill>
              </a:rPr>
              <a:t>retarder</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5.  heated </a:t>
            </a:r>
            <a:r>
              <a:rPr lang="en-US" altLang="en-US" sz="2400" dirty="0" smtClean="0">
                <a:solidFill>
                  <a:schemeClr val="tx1">
                    <a:lumMod val="75000"/>
                  </a:schemeClr>
                </a:solidFill>
              </a:rPr>
              <a:t>mirrors</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6.  engine compartment noise reduction package (diesel engine in front engine transit only</a:t>
            </a:r>
            <a:r>
              <a:rPr lang="en-US" altLang="en-US" sz="2400" dirty="0" smtClean="0">
                <a:solidFill>
                  <a:schemeClr val="tx1">
                    <a:lumMod val="75000"/>
                  </a:schemeClr>
                </a:solidFill>
              </a:rPr>
              <a:t>)</a:t>
            </a:r>
            <a:endParaRPr lang="en-US" altLang="en-US" sz="2400" dirty="0">
              <a:solidFill>
                <a:schemeClr val="tx1">
                  <a:lumMod val="75000"/>
                </a:schemeClr>
              </a:solidFill>
            </a:endParaRPr>
          </a:p>
          <a:p>
            <a:pPr lvl="1">
              <a:lnSpc>
                <a:spcPct val="80000"/>
              </a:lnSpc>
            </a:pPr>
            <a:r>
              <a:rPr lang="en-US" altLang="en-US" sz="2400" dirty="0">
                <a:solidFill>
                  <a:schemeClr val="tx1">
                    <a:lumMod val="75000"/>
                  </a:schemeClr>
                </a:solidFill>
              </a:rPr>
              <a:t>7.  driver seat belt to current standards (locking retractor type)</a:t>
            </a:r>
          </a:p>
          <a:p>
            <a:pPr>
              <a:lnSpc>
                <a:spcPct val="90000"/>
              </a:lnSpc>
            </a:pPr>
            <a:endParaRPr lang="en-US" sz="1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748985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General Reimbursable Expenditures (cont.)</a:t>
            </a:r>
          </a:p>
          <a:p>
            <a:pPr marL="45720" indent="0">
              <a:lnSpc>
                <a:spcPct val="80000"/>
              </a:lnSpc>
              <a:buNone/>
            </a:pPr>
            <a:r>
              <a:rPr lang="en-US" altLang="en-US" sz="1800" dirty="0">
                <a:solidFill>
                  <a:schemeClr val="tx1">
                    <a:lumMod val="75000"/>
                  </a:schemeClr>
                </a:solidFill>
              </a:rPr>
              <a:t>If a district has owned a pupil transportation vehicle for at </a:t>
            </a:r>
            <a:r>
              <a:rPr lang="en-US" altLang="en-US" sz="1800" u="sng" dirty="0">
                <a:solidFill>
                  <a:schemeClr val="tx1">
                    <a:lumMod val="75000"/>
                  </a:schemeClr>
                </a:solidFill>
              </a:rPr>
              <a:t>least 3 years</a:t>
            </a:r>
            <a:r>
              <a:rPr lang="en-US" altLang="en-US" sz="1800" dirty="0">
                <a:solidFill>
                  <a:schemeClr val="tx1">
                    <a:lumMod val="75000"/>
                  </a:schemeClr>
                </a:solidFill>
              </a:rPr>
              <a:t>, it may include the cost of the following types of additions or alterations to those vehicles</a:t>
            </a:r>
            <a:r>
              <a:rPr lang="en-US" altLang="en-US" sz="1800" dirty="0" smtClean="0">
                <a:solidFill>
                  <a:schemeClr val="tx1">
                    <a:lumMod val="75000"/>
                  </a:schemeClr>
                </a:solidFill>
              </a:rPr>
              <a:t>:</a:t>
            </a:r>
          </a:p>
          <a:p>
            <a:pPr marL="45720" indent="0">
              <a:lnSpc>
                <a:spcPct val="80000"/>
              </a:lnSpc>
              <a:buNone/>
            </a:pPr>
            <a:endParaRPr lang="en-US" altLang="en-US" sz="1800" dirty="0">
              <a:solidFill>
                <a:schemeClr val="tx1">
                  <a:lumMod val="75000"/>
                </a:schemeClr>
              </a:solidFill>
            </a:endParaRPr>
          </a:p>
          <a:p>
            <a:pPr lvl="1">
              <a:lnSpc>
                <a:spcPct val="80000"/>
              </a:lnSpc>
            </a:pPr>
            <a:r>
              <a:rPr lang="en-US" altLang="en-US" sz="2000" dirty="0" smtClean="0">
                <a:solidFill>
                  <a:schemeClr val="tx1">
                    <a:lumMod val="75000"/>
                  </a:schemeClr>
                </a:solidFill>
              </a:rPr>
              <a:t>8</a:t>
            </a:r>
            <a:r>
              <a:rPr lang="en-US" altLang="en-US" sz="2000" dirty="0">
                <a:solidFill>
                  <a:schemeClr val="tx1">
                    <a:lumMod val="75000"/>
                  </a:schemeClr>
                </a:solidFill>
              </a:rPr>
              <a:t>.  air brake drying </a:t>
            </a:r>
            <a:r>
              <a:rPr lang="en-US" altLang="en-US" sz="2000" dirty="0" smtClean="0">
                <a:solidFill>
                  <a:schemeClr val="tx1">
                    <a:lumMod val="75000"/>
                  </a:schemeClr>
                </a:solidFill>
              </a:rPr>
              <a:t>system</a:t>
            </a:r>
            <a:endParaRPr lang="en-US" altLang="en-US" sz="2000" dirty="0">
              <a:solidFill>
                <a:schemeClr val="tx1">
                  <a:lumMod val="75000"/>
                </a:schemeClr>
              </a:solidFill>
            </a:endParaRPr>
          </a:p>
          <a:p>
            <a:pPr lvl="1">
              <a:lnSpc>
                <a:spcPct val="80000"/>
              </a:lnSpc>
            </a:pPr>
            <a:r>
              <a:rPr lang="en-US" altLang="en-US" sz="2000" dirty="0">
                <a:solidFill>
                  <a:schemeClr val="tx1">
                    <a:lumMod val="75000"/>
                  </a:schemeClr>
                </a:solidFill>
              </a:rPr>
              <a:t>9.  mirror system to provide a seated driver an unobstructed view of the front and front sides of a </a:t>
            </a:r>
            <a:r>
              <a:rPr lang="en-US" altLang="en-US" sz="2000" dirty="0" smtClean="0">
                <a:solidFill>
                  <a:schemeClr val="tx1">
                    <a:lumMod val="75000"/>
                  </a:schemeClr>
                </a:solidFill>
              </a:rPr>
              <a:t>bus</a:t>
            </a:r>
            <a:endParaRPr lang="en-US" altLang="en-US" sz="2000" dirty="0">
              <a:solidFill>
                <a:schemeClr val="tx1">
                  <a:lumMod val="75000"/>
                </a:schemeClr>
              </a:solidFill>
            </a:endParaRPr>
          </a:p>
          <a:p>
            <a:pPr lvl="1">
              <a:lnSpc>
                <a:spcPct val="80000"/>
              </a:lnSpc>
            </a:pPr>
            <a:r>
              <a:rPr lang="en-US" altLang="en-US" sz="2000" dirty="0">
                <a:solidFill>
                  <a:schemeClr val="tx1">
                    <a:lumMod val="75000"/>
                  </a:schemeClr>
                </a:solidFill>
              </a:rPr>
              <a:t>10.  wheelchair lifts and other special modifications which are necessary to equip a school bus in order to transport children with disabilities</a:t>
            </a:r>
          </a:p>
          <a:p>
            <a:pPr lvl="1">
              <a:lnSpc>
                <a:spcPct val="80000"/>
              </a:lnSpc>
            </a:pPr>
            <a:r>
              <a:rPr lang="en-US" altLang="en-US" sz="2000" dirty="0" smtClean="0">
                <a:solidFill>
                  <a:schemeClr val="tx1">
                    <a:lumMod val="75000"/>
                  </a:schemeClr>
                </a:solidFill>
              </a:rPr>
              <a:t>11</a:t>
            </a:r>
            <a:r>
              <a:rPr lang="en-US" altLang="en-US" sz="2000" dirty="0">
                <a:solidFill>
                  <a:schemeClr val="tx1">
                    <a:lumMod val="75000"/>
                  </a:schemeClr>
                </a:solidFill>
              </a:rPr>
              <a:t>.  automatic tire </a:t>
            </a:r>
            <a:r>
              <a:rPr lang="en-US" altLang="en-US" sz="2000" dirty="0" smtClean="0">
                <a:solidFill>
                  <a:schemeClr val="tx1">
                    <a:lumMod val="75000"/>
                  </a:schemeClr>
                </a:solidFill>
              </a:rPr>
              <a:t>chains</a:t>
            </a:r>
            <a:endParaRPr lang="en-US" altLang="en-US" sz="2000" dirty="0">
              <a:solidFill>
                <a:schemeClr val="tx1">
                  <a:lumMod val="75000"/>
                </a:schemeClr>
              </a:solidFill>
            </a:endParaRPr>
          </a:p>
          <a:p>
            <a:pPr lvl="1">
              <a:lnSpc>
                <a:spcPct val="80000"/>
              </a:lnSpc>
            </a:pPr>
            <a:r>
              <a:rPr lang="en-US" altLang="en-US" sz="2000" dirty="0">
                <a:solidFill>
                  <a:schemeClr val="tx1">
                    <a:lumMod val="75000"/>
                  </a:schemeClr>
                </a:solidFill>
              </a:rPr>
              <a:t>12.  video surveillance </a:t>
            </a:r>
            <a:r>
              <a:rPr lang="en-US" altLang="en-US" sz="2000" dirty="0" smtClean="0">
                <a:solidFill>
                  <a:schemeClr val="tx1">
                    <a:lumMod val="75000"/>
                  </a:schemeClr>
                </a:solidFill>
              </a:rPr>
              <a:t>cameras</a:t>
            </a:r>
            <a:endParaRPr lang="en-US" altLang="en-US" sz="2000" dirty="0">
              <a:solidFill>
                <a:schemeClr val="tx1">
                  <a:lumMod val="75000"/>
                </a:schemeClr>
              </a:solidFill>
            </a:endParaRPr>
          </a:p>
          <a:p>
            <a:pPr lvl="1">
              <a:lnSpc>
                <a:spcPct val="80000"/>
              </a:lnSpc>
            </a:pPr>
            <a:r>
              <a:rPr lang="en-US" altLang="en-US" sz="2000" dirty="0">
                <a:solidFill>
                  <a:schemeClr val="tx1">
                    <a:lumMod val="75000"/>
                  </a:schemeClr>
                </a:solidFill>
              </a:rPr>
              <a:t>13.  other additions or alterations with prior written approval by the department which increase efficiency and safety or are necessary to meet minimum standards</a:t>
            </a:r>
            <a:r>
              <a:rPr lang="en-US" altLang="en-US" sz="2000" dirty="0" smtClean="0">
                <a:solidFill>
                  <a:schemeClr val="tx1">
                    <a:lumMod val="75000"/>
                  </a:schemeClr>
                </a:solidFill>
              </a:rPr>
              <a:t>.</a:t>
            </a:r>
            <a:endParaRPr lang="en-US" altLang="en-US" sz="2000" dirty="0">
              <a:solidFill>
                <a:schemeClr val="tx1">
                  <a:lumMod val="75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784046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Non-Reimbursable Expenditures</a:t>
            </a:r>
          </a:p>
          <a:p>
            <a:pPr marL="45720" indent="0">
              <a:lnSpc>
                <a:spcPct val="80000"/>
              </a:lnSpc>
              <a:buNone/>
            </a:pPr>
            <a:r>
              <a:rPr lang="en-US" altLang="en-US" sz="1800" dirty="0" smtClean="0">
                <a:solidFill>
                  <a:schemeClr val="tx1">
                    <a:lumMod val="75000"/>
                  </a:schemeClr>
                </a:solidFill>
              </a:rPr>
              <a:t>Examples of expenditures that are NOT allowable (and should not be included in total operating expenditures include:</a:t>
            </a:r>
          </a:p>
          <a:p>
            <a:pPr marL="45720" indent="0">
              <a:lnSpc>
                <a:spcPct val="80000"/>
              </a:lnSpc>
              <a:buNone/>
            </a:pPr>
            <a:endParaRPr lang="en-US" altLang="en-US" sz="1800" dirty="0">
              <a:solidFill>
                <a:schemeClr val="tx1">
                  <a:lumMod val="75000"/>
                </a:schemeClr>
              </a:solidFill>
            </a:endParaRPr>
          </a:p>
          <a:p>
            <a:pPr lvl="1">
              <a:lnSpc>
                <a:spcPct val="80000"/>
              </a:lnSpc>
            </a:pPr>
            <a:r>
              <a:rPr lang="en-US" altLang="en-US" sz="2000" dirty="0">
                <a:solidFill>
                  <a:schemeClr val="tx1">
                    <a:lumMod val="75000"/>
                  </a:schemeClr>
                </a:solidFill>
              </a:rPr>
              <a:t>awards, banquets, ceremonies or any employee recognition</a:t>
            </a:r>
          </a:p>
          <a:p>
            <a:pPr lvl="1">
              <a:lnSpc>
                <a:spcPct val="80000"/>
              </a:lnSpc>
            </a:pPr>
            <a:r>
              <a:rPr lang="en-US" altLang="en-US" sz="2000" dirty="0">
                <a:solidFill>
                  <a:schemeClr val="tx1">
                    <a:lumMod val="75000"/>
                  </a:schemeClr>
                </a:solidFill>
              </a:rPr>
              <a:t>advertising</a:t>
            </a:r>
          </a:p>
          <a:p>
            <a:pPr lvl="1">
              <a:lnSpc>
                <a:spcPct val="80000"/>
              </a:lnSpc>
            </a:pPr>
            <a:r>
              <a:rPr lang="en-US" altLang="en-US" sz="2000" dirty="0">
                <a:solidFill>
                  <a:schemeClr val="tx1">
                    <a:lumMod val="75000"/>
                  </a:schemeClr>
                </a:solidFill>
              </a:rPr>
              <a:t>workshops or conferences related to advertising or other non-pupil transportation topics</a:t>
            </a:r>
          </a:p>
          <a:p>
            <a:pPr lvl="1">
              <a:lnSpc>
                <a:spcPct val="80000"/>
              </a:lnSpc>
            </a:pPr>
            <a:r>
              <a:rPr lang="en-US" altLang="en-US" sz="2000" dirty="0">
                <a:solidFill>
                  <a:schemeClr val="tx1">
                    <a:lumMod val="75000"/>
                  </a:schemeClr>
                </a:solidFill>
              </a:rPr>
              <a:t>rent, lease or lease </a:t>
            </a:r>
            <a:r>
              <a:rPr lang="en-US" altLang="en-US" sz="2000" dirty="0" smtClean="0">
                <a:solidFill>
                  <a:schemeClr val="tx1">
                    <a:lumMod val="75000"/>
                  </a:schemeClr>
                </a:solidFill>
              </a:rPr>
              <a:t>purchase (for </a:t>
            </a:r>
            <a:r>
              <a:rPr lang="en-US" altLang="en-US" sz="2000" dirty="0">
                <a:solidFill>
                  <a:schemeClr val="tx1">
                    <a:lumMod val="75000"/>
                  </a:schemeClr>
                </a:solidFill>
              </a:rPr>
              <a:t>all capital outlay items except those additions and alternations to vehicles listed in </a:t>
            </a:r>
            <a:r>
              <a:rPr lang="en-US" altLang="en-US" sz="2000" dirty="0" smtClean="0">
                <a:solidFill>
                  <a:schemeClr val="tx1">
                    <a:lumMod val="75000"/>
                  </a:schemeClr>
                </a:solidFill>
              </a:rPr>
              <a:t>rule)</a:t>
            </a:r>
          </a:p>
          <a:p>
            <a:pPr lvl="1">
              <a:lnSpc>
                <a:spcPct val="80000"/>
              </a:lnSpc>
            </a:pPr>
            <a:r>
              <a:rPr lang="en-US" altLang="en-US" sz="2000" dirty="0">
                <a:solidFill>
                  <a:schemeClr val="tx1">
                    <a:lumMod val="75000"/>
                  </a:schemeClr>
                </a:solidFill>
              </a:rPr>
              <a:t>school field trips, extracurricular trips, or athletic trips</a:t>
            </a:r>
          </a:p>
          <a:p>
            <a:pPr lvl="1">
              <a:lnSpc>
                <a:spcPct val="80000"/>
              </a:lnSpc>
            </a:pPr>
            <a:r>
              <a:rPr lang="en-US" altLang="en-US" sz="2000" dirty="0">
                <a:solidFill>
                  <a:schemeClr val="tx1">
                    <a:lumMod val="75000"/>
                  </a:schemeClr>
                </a:solidFill>
              </a:rPr>
              <a:t>liability claims </a:t>
            </a:r>
          </a:p>
          <a:p>
            <a:pPr lvl="1">
              <a:lnSpc>
                <a:spcPct val="80000"/>
              </a:lnSpc>
            </a:pPr>
            <a:r>
              <a:rPr lang="en-US" altLang="en-US" sz="2000" dirty="0">
                <a:solidFill>
                  <a:schemeClr val="tx1">
                    <a:lumMod val="75000"/>
                  </a:schemeClr>
                </a:solidFill>
              </a:rPr>
              <a:t>any district vehicle not used for the specific purpose of student transportation</a:t>
            </a:r>
          </a:p>
          <a:p>
            <a:pPr lvl="1">
              <a:lnSpc>
                <a:spcPct val="80000"/>
              </a:lnSpc>
            </a:pPr>
            <a:r>
              <a:rPr lang="en-US" altLang="en-US" sz="2000" dirty="0">
                <a:solidFill>
                  <a:schemeClr val="tx1">
                    <a:lumMod val="75000"/>
                  </a:schemeClr>
                </a:solidFill>
              </a:rPr>
              <a:t>elderly transportation services</a:t>
            </a:r>
          </a:p>
          <a:p>
            <a:pPr lvl="1">
              <a:lnSpc>
                <a:spcPct val="80000"/>
              </a:lnSpc>
            </a:pPr>
            <a:r>
              <a:rPr lang="en-US" altLang="en-US" sz="2000" dirty="0" smtClean="0">
                <a:solidFill>
                  <a:schemeClr val="tx1">
                    <a:lumMod val="75000"/>
                  </a:schemeClr>
                </a:solidFill>
              </a:rPr>
              <a:t>recreational </a:t>
            </a:r>
            <a:r>
              <a:rPr lang="en-US" altLang="en-US" sz="2000" dirty="0">
                <a:solidFill>
                  <a:schemeClr val="tx1">
                    <a:lumMod val="75000"/>
                  </a:schemeClr>
                </a:solidFill>
              </a:rPr>
              <a:t>transportation services</a:t>
            </a:r>
          </a:p>
          <a:p>
            <a:pPr lvl="1">
              <a:lnSpc>
                <a:spcPct val="80000"/>
              </a:lnSpc>
            </a:pPr>
            <a:endParaRPr lang="en-US" sz="1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785508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Non-Reimbursable Expenditures</a:t>
            </a:r>
          </a:p>
          <a:p>
            <a:pPr lvl="1">
              <a:lnSpc>
                <a:spcPct val="90000"/>
              </a:lnSpc>
            </a:pPr>
            <a:r>
              <a:rPr lang="en-US" altLang="en-US" sz="2600" dirty="0" smtClean="0">
                <a:solidFill>
                  <a:schemeClr val="tx1">
                    <a:lumMod val="75000"/>
                  </a:schemeClr>
                </a:solidFill>
              </a:rPr>
              <a:t>Capital Outlay</a:t>
            </a:r>
          </a:p>
          <a:p>
            <a:pPr marL="365760" lvl="1" indent="0">
              <a:lnSpc>
                <a:spcPct val="90000"/>
              </a:lnSpc>
              <a:buNone/>
            </a:pPr>
            <a:r>
              <a:rPr lang="en-US" altLang="en-US" sz="2600" dirty="0" smtClean="0">
                <a:solidFill>
                  <a:schemeClr val="tx1">
                    <a:lumMod val="75000"/>
                  </a:schemeClr>
                </a:solidFill>
              </a:rPr>
              <a:t>	</a:t>
            </a:r>
            <a:r>
              <a:rPr lang="en-US" altLang="en-US" sz="2000" dirty="0" smtClean="0">
                <a:solidFill>
                  <a:schemeClr val="tx1">
                    <a:lumMod val="75000"/>
                  </a:schemeClr>
                </a:solidFill>
              </a:rPr>
              <a:t>Refers to any expenditure in excess of $1,000, and with a useful life 	of more than one year, for pupil transportation vehicles or facilities.</a:t>
            </a:r>
          </a:p>
          <a:p>
            <a:pPr lvl="2">
              <a:lnSpc>
                <a:spcPct val="80000"/>
              </a:lnSpc>
            </a:pPr>
            <a:endParaRPr lang="en-US" sz="1800" dirty="0">
              <a:solidFill>
                <a:schemeClr val="tx1">
                  <a:lumMod val="75000"/>
                </a:schemeClr>
              </a:solidFill>
            </a:endParaRPr>
          </a:p>
          <a:p>
            <a:pPr lvl="2">
              <a:lnSpc>
                <a:spcPct val="80000"/>
              </a:lnSpc>
            </a:pPr>
            <a:r>
              <a:rPr lang="en-US" sz="1800" dirty="0">
                <a:solidFill>
                  <a:schemeClr val="tx1">
                    <a:lumMod val="75000"/>
                  </a:schemeClr>
                </a:solidFill>
              </a:rPr>
              <a:t>Example: A hydraulic jack that was $2,000 is not reimbursable, however $10,000 worth of fuel is reimbursable</a:t>
            </a:r>
          </a:p>
          <a:p>
            <a:pPr lvl="2">
              <a:lnSpc>
                <a:spcPct val="80000"/>
              </a:lnSpc>
            </a:pPr>
            <a:endParaRPr lang="en-US" altLang="en-US" sz="1800" dirty="0">
              <a:solidFill>
                <a:schemeClr val="tx1">
                  <a:lumMod val="75000"/>
                </a:schemeClr>
              </a:solidFill>
            </a:endParaRPr>
          </a:p>
          <a:p>
            <a:pPr lvl="2">
              <a:lnSpc>
                <a:spcPct val="80000"/>
              </a:lnSpc>
            </a:pPr>
            <a:r>
              <a:rPr lang="en-US" altLang="en-US" sz="1800" dirty="0">
                <a:solidFill>
                  <a:schemeClr val="tx1">
                    <a:lumMod val="75000"/>
                  </a:schemeClr>
                </a:solidFill>
              </a:rPr>
              <a:t>Repairs to a bus garage door that was $1,200 is not reimbursable.</a:t>
            </a:r>
          </a:p>
          <a:p>
            <a:pPr lvl="2">
              <a:lnSpc>
                <a:spcPct val="80000"/>
              </a:lnSpc>
            </a:pPr>
            <a:endParaRPr lang="en-US" altLang="en-US" sz="1800" dirty="0">
              <a:solidFill>
                <a:srgbClr val="FF0000"/>
              </a:solidFill>
            </a:endParaRPr>
          </a:p>
          <a:p>
            <a:pPr lvl="2">
              <a:lnSpc>
                <a:spcPct val="80000"/>
              </a:lnSpc>
            </a:pPr>
            <a:r>
              <a:rPr lang="en-US" altLang="en-US" sz="1800" dirty="0" smtClean="0">
                <a:solidFill>
                  <a:schemeClr val="tx1">
                    <a:lumMod val="75000"/>
                  </a:schemeClr>
                </a:solidFill>
              </a:rPr>
              <a:t>*</a:t>
            </a:r>
            <a:r>
              <a:rPr lang="en-US" altLang="en-US" sz="1800" dirty="0">
                <a:solidFill>
                  <a:schemeClr val="tx1">
                    <a:lumMod val="75000"/>
                  </a:schemeClr>
                </a:solidFill>
              </a:rPr>
              <a:t>Please contact CDE if you are unsure</a:t>
            </a:r>
          </a:p>
          <a:p>
            <a:pPr lvl="2">
              <a:lnSpc>
                <a:spcPct val="80000"/>
              </a:lnSpc>
            </a:pPr>
            <a:endParaRPr lang="en-US" sz="1800" dirty="0" smtClean="0">
              <a:solidFill>
                <a:schemeClr val="tx1">
                  <a:lumMod val="75000"/>
                </a:schemeClr>
              </a:solidFill>
            </a:endParaRPr>
          </a:p>
          <a:p>
            <a:pPr lvl="2">
              <a:lnSpc>
                <a:spcPct val="80000"/>
              </a:lnSpc>
            </a:pPr>
            <a:endParaRPr lang="en-US" sz="1800" dirty="0" smtClean="0">
              <a:solidFill>
                <a:schemeClr val="tx1">
                  <a:lumMod val="75000"/>
                </a:schemeClr>
              </a:solidFill>
            </a:endParaRPr>
          </a:p>
          <a:p>
            <a:pPr lvl="1">
              <a:lnSpc>
                <a:spcPct val="80000"/>
              </a:lnSpc>
            </a:pPr>
            <a:endParaRPr lang="en-US" sz="1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789459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Mileage</a:t>
            </a:r>
            <a:r>
              <a:rPr lang="en-US" sz="2800" b="0" dirty="0" smtClean="0">
                <a:solidFill>
                  <a:schemeClr val="tx1">
                    <a:lumMod val="75000"/>
                  </a:schemeClr>
                </a:solidFill>
              </a:rPr>
              <a:t> </a:t>
            </a:r>
            <a:r>
              <a:rPr lang="en-US" sz="2800" dirty="0" smtClean="0">
                <a:solidFill>
                  <a:schemeClr val="tx1">
                    <a:lumMod val="75000"/>
                  </a:schemeClr>
                </a:solidFill>
              </a:rPr>
              <a:t>scheduled for regular pupil transportation on the official mileage count date</a:t>
            </a:r>
          </a:p>
          <a:p>
            <a:pPr marL="45720" indent="0">
              <a:lnSpc>
                <a:spcPct val="90000"/>
              </a:lnSpc>
              <a:buNone/>
            </a:pPr>
            <a:endParaRPr lang="en-US" sz="2800" dirty="0" smtClean="0">
              <a:solidFill>
                <a:schemeClr val="tx1">
                  <a:lumMod val="75000"/>
                </a:schemeClr>
              </a:solidFill>
            </a:endParaRPr>
          </a:p>
          <a:p>
            <a:pPr>
              <a:lnSpc>
                <a:spcPct val="90000"/>
              </a:lnSpc>
            </a:pPr>
            <a:r>
              <a:rPr lang="en-US" sz="2800" dirty="0" smtClean="0">
                <a:solidFill>
                  <a:schemeClr val="tx1">
                    <a:lumMod val="75000"/>
                  </a:schemeClr>
                </a:solidFill>
              </a:rPr>
              <a:t>Beginning in the 2015/2016 year, district should use a split calendar calculation to determine scheduled count day miles when appropriate.</a:t>
            </a:r>
            <a:endParaRPr lang="en-US" sz="2800" dirty="0">
              <a:solidFill>
                <a:schemeClr val="accent1">
                  <a:lumMod val="50000"/>
                </a:schemeClr>
              </a:solidFill>
            </a:endParaRPr>
          </a:p>
          <a:p>
            <a:pPr marL="45720" indent="0">
              <a:lnSpc>
                <a:spcPct val="90000"/>
              </a:lnSpc>
              <a:buNone/>
            </a:pPr>
            <a:endParaRPr lang="en-US" sz="2800" dirty="0" smtClean="0">
              <a:solidFill>
                <a:schemeClr val="tx1">
                  <a:lumMod val="75000"/>
                </a:schemeClr>
              </a:solidFill>
            </a:endParaRPr>
          </a:p>
          <a:p>
            <a:pPr>
              <a:lnSpc>
                <a:spcPct val="90000"/>
              </a:lnSpc>
            </a:pPr>
            <a:endParaRPr lang="en-US" sz="2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#2: Mileage Scheduled</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676764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r>
              <a:rPr lang="en-US" altLang="en-US" sz="2600" dirty="0">
                <a:solidFill>
                  <a:schemeClr val="tx1">
                    <a:lumMod val="75000"/>
                  </a:schemeClr>
                </a:solidFill>
              </a:rPr>
              <a:t>A district </a:t>
            </a:r>
            <a:r>
              <a:rPr lang="en-US" altLang="en-US" sz="2600" u="sng" dirty="0">
                <a:solidFill>
                  <a:schemeClr val="tx1">
                    <a:lumMod val="75000"/>
                  </a:schemeClr>
                </a:solidFill>
              </a:rPr>
              <a:t>shall not include miles</a:t>
            </a:r>
            <a:r>
              <a:rPr lang="en-US" altLang="en-US" sz="2600" dirty="0">
                <a:solidFill>
                  <a:schemeClr val="tx1">
                    <a:lumMod val="75000"/>
                  </a:schemeClr>
                </a:solidFill>
              </a:rPr>
              <a:t> traveled for the purpose of providing pupil transportation for</a:t>
            </a:r>
            <a:r>
              <a:rPr lang="en-US" altLang="en-US" sz="2600" dirty="0" smtClean="0">
                <a:solidFill>
                  <a:schemeClr val="tx1">
                    <a:lumMod val="75000"/>
                  </a:schemeClr>
                </a:solidFill>
              </a:rPr>
              <a:t>:</a:t>
            </a:r>
            <a:endParaRPr lang="en-US" altLang="en-US" sz="2600" dirty="0">
              <a:solidFill>
                <a:schemeClr val="tx1">
                  <a:lumMod val="75000"/>
                </a:schemeClr>
              </a:solidFill>
            </a:endParaRPr>
          </a:p>
          <a:p>
            <a:pPr lvl="1"/>
            <a:r>
              <a:rPr lang="en-US" altLang="en-US" dirty="0" smtClean="0">
                <a:solidFill>
                  <a:schemeClr val="tx1">
                    <a:lumMod val="75000"/>
                  </a:schemeClr>
                </a:solidFill>
              </a:rPr>
              <a:t>the </a:t>
            </a:r>
            <a:r>
              <a:rPr lang="en-US" altLang="en-US" dirty="0">
                <a:solidFill>
                  <a:schemeClr val="tx1">
                    <a:lumMod val="75000"/>
                  </a:schemeClr>
                </a:solidFill>
              </a:rPr>
              <a:t>pupils of another district.  </a:t>
            </a:r>
            <a:endParaRPr lang="en-US" altLang="en-US" sz="1200" dirty="0">
              <a:solidFill>
                <a:schemeClr val="tx1">
                  <a:lumMod val="75000"/>
                </a:schemeClr>
              </a:solidFill>
            </a:endParaRPr>
          </a:p>
          <a:p>
            <a:pPr lvl="1"/>
            <a:r>
              <a:rPr lang="en-US" altLang="en-US" dirty="0">
                <a:solidFill>
                  <a:schemeClr val="tx1">
                    <a:lumMod val="75000"/>
                  </a:schemeClr>
                </a:solidFill>
              </a:rPr>
              <a:t>school field trips, extracurricular trips, or athletic trips.  </a:t>
            </a:r>
            <a:endParaRPr lang="en-US" altLang="en-US" sz="1200" dirty="0">
              <a:solidFill>
                <a:schemeClr val="tx1">
                  <a:lumMod val="75000"/>
                </a:schemeClr>
              </a:solidFill>
            </a:endParaRPr>
          </a:p>
          <a:p>
            <a:pPr lvl="1"/>
            <a:r>
              <a:rPr lang="en-US" altLang="en-US" dirty="0">
                <a:solidFill>
                  <a:schemeClr val="tx1">
                    <a:lumMod val="75000"/>
                  </a:schemeClr>
                </a:solidFill>
              </a:rPr>
              <a:t>purposes not for transporting pupils from home to school, school to school, or school to home.  </a:t>
            </a:r>
            <a:endParaRPr lang="en-US" altLang="en-US" sz="1200" dirty="0">
              <a:solidFill>
                <a:schemeClr val="tx1">
                  <a:lumMod val="75000"/>
                </a:schemeClr>
              </a:solidFill>
            </a:endParaRPr>
          </a:p>
          <a:p>
            <a:pPr lvl="1"/>
            <a:r>
              <a:rPr lang="en-US" altLang="en-US" dirty="0">
                <a:solidFill>
                  <a:schemeClr val="tx1">
                    <a:lumMod val="75000"/>
                  </a:schemeClr>
                </a:solidFill>
              </a:rPr>
              <a:t>pupil transportation support and service vehicles.   </a:t>
            </a:r>
            <a:endParaRPr lang="en-US" altLang="en-US" sz="1200" dirty="0">
              <a:solidFill>
                <a:schemeClr val="tx1">
                  <a:lumMod val="75000"/>
                </a:schemeClr>
              </a:solidFill>
            </a:endParaRPr>
          </a:p>
          <a:p>
            <a:pPr lvl="1"/>
            <a:r>
              <a:rPr lang="en-US" altLang="en-US" dirty="0">
                <a:solidFill>
                  <a:schemeClr val="tx1">
                    <a:lumMod val="75000"/>
                  </a:schemeClr>
                </a:solidFill>
              </a:rPr>
              <a:t>miles traveled at other times during the year which were not </a:t>
            </a:r>
            <a:r>
              <a:rPr lang="en-US" altLang="en-US" u="sng" dirty="0">
                <a:solidFill>
                  <a:schemeClr val="tx1">
                    <a:lumMod val="75000"/>
                  </a:schemeClr>
                </a:solidFill>
              </a:rPr>
              <a:t>scheduled</a:t>
            </a:r>
            <a:r>
              <a:rPr lang="en-US" altLang="en-US" dirty="0">
                <a:solidFill>
                  <a:schemeClr val="tx1">
                    <a:lumMod val="75000"/>
                  </a:schemeClr>
                </a:solidFill>
              </a:rPr>
              <a:t> to be traveled on the mileage count date.</a:t>
            </a:r>
            <a:r>
              <a:rPr lang="en-US" altLang="en-US" sz="2300" dirty="0">
                <a:solidFill>
                  <a:schemeClr val="tx1">
                    <a:lumMod val="75000"/>
                  </a:schemeClr>
                </a:solidFill>
              </a:rPr>
              <a:t>  </a:t>
            </a:r>
          </a:p>
          <a:p>
            <a:pPr>
              <a:lnSpc>
                <a:spcPct val="90000"/>
              </a:lnSpc>
            </a:pPr>
            <a:endParaRPr lang="en-US" sz="2800" dirty="0" smtClean="0">
              <a:solidFill>
                <a:schemeClr val="tx1">
                  <a:lumMod val="75000"/>
                </a:schemeClr>
              </a:solidFill>
            </a:endParaRPr>
          </a:p>
          <a:p>
            <a:pPr>
              <a:lnSpc>
                <a:spcPct val="90000"/>
              </a:lnSpc>
            </a:pPr>
            <a:endParaRPr lang="en-US" sz="28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#2: Mileage Scheduled</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787580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The number of days that school was in session and pupils were transported </a:t>
            </a:r>
          </a:p>
          <a:p>
            <a:pPr lvl="1">
              <a:lnSpc>
                <a:spcPct val="90000"/>
              </a:lnSpc>
            </a:pPr>
            <a:r>
              <a:rPr lang="en-US" sz="2600" dirty="0" smtClean="0">
                <a:solidFill>
                  <a:schemeClr val="tx1">
                    <a:lumMod val="75000"/>
                  </a:schemeClr>
                </a:solidFill>
              </a:rPr>
              <a:t>This should be the same as the district calendar, less any cancelled student days</a:t>
            </a:r>
          </a:p>
          <a:p>
            <a:pPr lvl="2">
              <a:lnSpc>
                <a:spcPct val="90000"/>
              </a:lnSpc>
            </a:pPr>
            <a:r>
              <a:rPr lang="en-US" sz="2400" dirty="0" smtClean="0">
                <a:solidFill>
                  <a:schemeClr val="tx1">
                    <a:lumMod val="75000"/>
                  </a:schemeClr>
                </a:solidFill>
              </a:rPr>
              <a:t>Examples of cancelled student days included snow days, mud days, etc.</a:t>
            </a:r>
          </a:p>
          <a:p>
            <a:pPr>
              <a:lnSpc>
                <a:spcPct val="90000"/>
              </a:lnSpc>
            </a:pPr>
            <a:endParaRPr lang="en-US" sz="2600" dirty="0">
              <a:solidFill>
                <a:schemeClr val="accent1">
                  <a:lumMod val="50000"/>
                </a:schemeClr>
              </a:solidFill>
            </a:endParaRPr>
          </a:p>
          <a:p>
            <a:pPr>
              <a:lnSpc>
                <a:spcPct val="90000"/>
              </a:lnSpc>
            </a:pPr>
            <a:endParaRPr lang="en-US" sz="2800" dirty="0" smtClean="0">
              <a:solidFill>
                <a:schemeClr val="tx1">
                  <a:lumMod val="75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#3: Days School was in Session</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913120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Number of days for which room and board was paid for in lieu of transportation</a:t>
            </a:r>
          </a:p>
          <a:p>
            <a:pPr marL="45720" indent="0">
              <a:lnSpc>
                <a:spcPct val="90000"/>
              </a:lnSpc>
              <a:buNone/>
            </a:pPr>
            <a:endParaRPr lang="en-US" sz="2800" dirty="0" smtClean="0">
              <a:solidFill>
                <a:schemeClr val="tx1">
                  <a:lumMod val="75000"/>
                </a:schemeClr>
              </a:solidFill>
            </a:endParaRPr>
          </a:p>
          <a:p>
            <a:pPr lvl="1">
              <a:lnSpc>
                <a:spcPct val="90000"/>
              </a:lnSpc>
            </a:pPr>
            <a:r>
              <a:rPr lang="en-US" sz="2600" dirty="0" smtClean="0">
                <a:solidFill>
                  <a:schemeClr val="tx1">
                    <a:lumMod val="75000"/>
                  </a:schemeClr>
                </a:solidFill>
              </a:rPr>
              <a:t>Currently this does NOT apply to any districts</a:t>
            </a:r>
          </a:p>
          <a:p>
            <a:pPr lvl="1">
              <a:lnSpc>
                <a:spcPct val="90000"/>
              </a:lnSpc>
            </a:pPr>
            <a:r>
              <a:rPr lang="en-US" sz="2600" dirty="0">
                <a:solidFill>
                  <a:schemeClr val="tx1">
                    <a:lumMod val="75000"/>
                  </a:schemeClr>
                </a:solidFill>
              </a:rPr>
              <a:t>All district should enter zero (0.0) </a:t>
            </a:r>
            <a:r>
              <a:rPr lang="en-US" sz="2600" dirty="0" smtClean="0">
                <a:solidFill>
                  <a:schemeClr val="tx1">
                    <a:lumMod val="75000"/>
                  </a:schemeClr>
                </a:solidFill>
              </a:rPr>
              <a:t>on their CDE-40 form</a:t>
            </a:r>
          </a:p>
          <a:p>
            <a:pPr lvl="1">
              <a:lnSpc>
                <a:spcPct val="90000"/>
              </a:lnSpc>
            </a:pPr>
            <a:r>
              <a:rPr lang="en-US" sz="2600" dirty="0" smtClean="0">
                <a:solidFill>
                  <a:schemeClr val="tx1">
                    <a:lumMod val="75000"/>
                  </a:schemeClr>
                </a:solidFill>
              </a:rPr>
              <a:t>This is in law, and is kept on the CDE-40 form in the event that a situation like this happens in the future</a:t>
            </a:r>
            <a:endParaRPr lang="en-US" sz="26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#4: </a:t>
            </a:r>
            <a:r>
              <a:rPr lang="en-US" sz="2400" dirty="0" smtClean="0">
                <a:latin typeface="Palatino Linotype" pitchFamily="18" charset="0"/>
              </a:rPr>
              <a:t>Number of days for which room and board was paid for in lieu of transportation</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2282254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034099"/>
          </a:xfrm>
        </p:spPr>
        <p:txBody>
          <a:bodyPr/>
          <a:lstStyle/>
          <a:p>
            <a:pPr marL="44450" indent="0" algn="ctr">
              <a:buNone/>
              <a:defRPr/>
            </a:pPr>
            <a:r>
              <a:rPr lang="en-US" sz="2800" dirty="0" smtClean="0">
                <a:solidFill>
                  <a:schemeClr val="accent1">
                    <a:lumMod val="50000"/>
                  </a:schemeClr>
                </a:solidFill>
              </a:rPr>
              <a:t>Training Overview</a:t>
            </a:r>
          </a:p>
          <a:p>
            <a:pPr marL="44450" indent="0">
              <a:buNone/>
              <a:defRPr/>
            </a:pPr>
            <a:endParaRPr lang="en-US" sz="2000" dirty="0">
              <a:solidFill>
                <a:schemeClr val="accent1">
                  <a:lumMod val="50000"/>
                </a:schemeClr>
              </a:solidFill>
            </a:endParaRPr>
          </a:p>
          <a:p>
            <a:pPr>
              <a:lnSpc>
                <a:spcPct val="80000"/>
              </a:lnSpc>
            </a:pPr>
            <a:r>
              <a:rPr lang="en-US" altLang="en-US" sz="2800" dirty="0" smtClean="0">
                <a:solidFill>
                  <a:schemeClr val="tx1">
                    <a:lumMod val="75000"/>
                  </a:schemeClr>
                </a:solidFill>
              </a:rPr>
              <a:t>School Finance Unit- Adam Williams</a:t>
            </a:r>
          </a:p>
          <a:p>
            <a:pPr lvl="1">
              <a:lnSpc>
                <a:spcPct val="80000"/>
              </a:lnSpc>
            </a:pPr>
            <a:r>
              <a:rPr lang="en-US" altLang="en-US" sz="2600" dirty="0" smtClean="0">
                <a:solidFill>
                  <a:schemeClr val="tx1">
                    <a:lumMod val="75000"/>
                  </a:schemeClr>
                </a:solidFill>
              </a:rPr>
              <a:t>CDE-40 General Information</a:t>
            </a:r>
            <a:endParaRPr lang="en-US" altLang="en-US" sz="2600" dirty="0">
              <a:solidFill>
                <a:schemeClr val="tx1">
                  <a:lumMod val="75000"/>
                </a:schemeClr>
              </a:solidFill>
            </a:endParaRPr>
          </a:p>
          <a:p>
            <a:pPr lvl="1">
              <a:lnSpc>
                <a:spcPct val="80000"/>
              </a:lnSpc>
            </a:pPr>
            <a:r>
              <a:rPr lang="en-US" altLang="en-US" sz="2600" dirty="0" smtClean="0">
                <a:solidFill>
                  <a:schemeClr val="tx1">
                    <a:lumMod val="75000"/>
                  </a:schemeClr>
                </a:solidFill>
              </a:rPr>
              <a:t>Preparing and Submitting CDE-40 data</a:t>
            </a:r>
          </a:p>
          <a:p>
            <a:pPr marL="365760" lvl="1" indent="0">
              <a:lnSpc>
                <a:spcPct val="80000"/>
              </a:lnSpc>
              <a:buNone/>
            </a:pPr>
            <a:endParaRPr lang="en-US" altLang="en-US" sz="2600" dirty="0" smtClean="0">
              <a:solidFill>
                <a:schemeClr val="tx1">
                  <a:lumMod val="75000"/>
                </a:schemeClr>
              </a:solidFill>
            </a:endParaRPr>
          </a:p>
          <a:p>
            <a:pPr>
              <a:lnSpc>
                <a:spcPct val="80000"/>
              </a:lnSpc>
            </a:pPr>
            <a:r>
              <a:rPr lang="en-US" altLang="en-US" sz="2800" dirty="0" smtClean="0">
                <a:solidFill>
                  <a:schemeClr val="tx1">
                    <a:lumMod val="75000"/>
                  </a:schemeClr>
                </a:solidFill>
              </a:rPr>
              <a:t>Field Analyst Support Team- Rebecca McRee</a:t>
            </a:r>
          </a:p>
          <a:p>
            <a:pPr lvl="1">
              <a:lnSpc>
                <a:spcPct val="80000"/>
              </a:lnSpc>
            </a:pPr>
            <a:r>
              <a:rPr lang="en-US" altLang="en-US" sz="2600" dirty="0" smtClean="0">
                <a:solidFill>
                  <a:schemeClr val="tx1">
                    <a:lumMod val="75000"/>
                  </a:schemeClr>
                </a:solidFill>
              </a:rPr>
              <a:t>Audit Process Overview</a:t>
            </a:r>
          </a:p>
          <a:p>
            <a:pPr lvl="1">
              <a:lnSpc>
                <a:spcPct val="80000"/>
              </a:lnSpc>
            </a:pPr>
            <a:r>
              <a:rPr lang="en-US" altLang="en-US" sz="2600" dirty="0" smtClean="0">
                <a:solidFill>
                  <a:schemeClr val="tx1">
                    <a:lumMod val="75000"/>
                  </a:schemeClr>
                </a:solidFill>
              </a:rPr>
              <a:t>CDE-40 Audit Specific Details</a:t>
            </a:r>
            <a:endParaRPr lang="en-US" dirty="0" smtClean="0">
              <a:solidFill>
                <a:schemeClr val="accent1">
                  <a:lumMod val="50000"/>
                </a:schemeClr>
              </a:solidFill>
            </a:endParaRPr>
          </a:p>
          <a:p>
            <a:pPr marL="387350" indent="-342900">
              <a:buNone/>
              <a:defRPr/>
            </a:pPr>
            <a:endParaRPr lang="en-US" sz="2000" dirty="0" smtClean="0">
              <a:solidFill>
                <a:schemeClr val="accent1">
                  <a:lumMod val="50000"/>
                </a:schemeClr>
              </a:solidFill>
            </a:endParaRPr>
          </a:p>
          <a:p>
            <a:pPr marL="387350" indent="-342900">
              <a:buNone/>
              <a:defRPr/>
            </a:pPr>
            <a:endParaRPr lang="en-US" sz="2000" dirty="0" smtClean="0">
              <a:solidFill>
                <a:schemeClr val="accent1">
                  <a:lumMod val="50000"/>
                </a:schemeClr>
              </a:solidFill>
            </a:endParaRPr>
          </a:p>
          <a:p>
            <a:pPr marL="1096010" lvl="5" indent="0">
              <a:buNone/>
              <a:defRPr/>
            </a:pPr>
            <a:endParaRPr lang="en-US" sz="2000" u="sng" dirty="0">
              <a:solidFill>
                <a:schemeClr val="accent1">
                  <a:lumMod val="50000"/>
                </a:schemeClr>
              </a:solidFill>
            </a:endParaRPr>
          </a:p>
          <a:p>
            <a:pPr marL="1096010" lvl="5"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t>CDE-40 Transportation Training</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3418811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marL="45720" indent="0">
              <a:buNone/>
            </a:pPr>
            <a:r>
              <a:rPr lang="en-US" dirty="0" smtClean="0"/>
              <a:t>If the </a:t>
            </a:r>
            <a:r>
              <a:rPr lang="en-US" dirty="0"/>
              <a:t>district, or charter schools within the </a:t>
            </a:r>
            <a:r>
              <a:rPr lang="en-US" dirty="0" smtClean="0"/>
              <a:t>district, contracts </a:t>
            </a:r>
            <a:r>
              <a:rPr lang="en-US" dirty="0"/>
              <a:t>for transportation services (home to school/school to </a:t>
            </a:r>
            <a:r>
              <a:rPr lang="en-US" dirty="0" smtClean="0"/>
              <a:t>home) with a</a:t>
            </a:r>
            <a:r>
              <a:rPr lang="en-US" sz="3200" dirty="0"/>
              <a:t> </a:t>
            </a:r>
            <a:r>
              <a:rPr lang="en-US" dirty="0" smtClean="0"/>
              <a:t>private </a:t>
            </a:r>
            <a:r>
              <a:rPr lang="en-US" dirty="0"/>
              <a:t>transportation company (</a:t>
            </a:r>
            <a:r>
              <a:rPr lang="en-US" i="1" dirty="0"/>
              <a:t>not taxis, not public transportation</a:t>
            </a:r>
            <a:r>
              <a:rPr lang="en-US" dirty="0"/>
              <a:t>), you need </a:t>
            </a:r>
            <a:r>
              <a:rPr lang="en-US" dirty="0" smtClean="0"/>
              <a:t>to complete </a:t>
            </a:r>
            <a:r>
              <a:rPr lang="en-US" dirty="0"/>
              <a:t>the Capital Outlay Depreciation Schedule (available on the CDE website) </a:t>
            </a:r>
            <a:r>
              <a:rPr lang="en-US" dirty="0" smtClean="0"/>
              <a:t>and </a:t>
            </a:r>
            <a:r>
              <a:rPr lang="en-US" dirty="0"/>
              <a:t>provide the calculated ten year depreciation figure here</a:t>
            </a:r>
            <a:r>
              <a:rPr lang="en-US" dirty="0" smtClean="0"/>
              <a:t>.</a:t>
            </a:r>
          </a:p>
          <a:p>
            <a:pPr marL="45720" indent="0">
              <a:buNone/>
            </a:pPr>
            <a:r>
              <a:rPr lang="en-US" dirty="0"/>
              <a:t>	</a:t>
            </a:r>
            <a:endParaRPr lang="en-US" sz="3200" dirty="0"/>
          </a:p>
          <a:p>
            <a:r>
              <a:rPr lang="en-US" dirty="0"/>
              <a:t>If you are not a Capital Outlay district, enter </a:t>
            </a:r>
            <a:r>
              <a:rPr lang="en-US" dirty="0" smtClean="0"/>
              <a:t>zero (0.0) on your CDE-40 form.</a:t>
            </a:r>
            <a:r>
              <a:rPr lang="en-US" dirty="0"/>
              <a:t>	</a:t>
            </a:r>
            <a:endParaRPr lang="en-US"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#5: Capital Outlay: Vehicle Depreciation</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2946010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marL="45720" indent="0">
              <a:lnSpc>
                <a:spcPct val="90000"/>
              </a:lnSpc>
              <a:buNone/>
            </a:pPr>
            <a:endParaRPr lang="en-US"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#5: Capital Outlay Vehicle Depreciation</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5733" y="1762390"/>
            <a:ext cx="8524597" cy="3762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23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Number of pupils scheduled to be transported to and from public school at public expense on the mileage count date</a:t>
            </a:r>
          </a:p>
          <a:p>
            <a:pPr>
              <a:lnSpc>
                <a:spcPct val="90000"/>
              </a:lnSpc>
            </a:pPr>
            <a:endParaRPr lang="en-US" sz="2800" dirty="0" smtClean="0">
              <a:solidFill>
                <a:schemeClr val="tx1">
                  <a:lumMod val="75000"/>
                </a:schemeClr>
              </a:solidFill>
            </a:endParaRPr>
          </a:p>
          <a:p>
            <a:pPr lvl="1">
              <a:lnSpc>
                <a:spcPct val="90000"/>
              </a:lnSpc>
            </a:pPr>
            <a:r>
              <a:rPr lang="en-US" dirty="0" smtClean="0">
                <a:solidFill>
                  <a:schemeClr val="tx1">
                    <a:lumMod val="75000"/>
                  </a:schemeClr>
                </a:solidFill>
              </a:rPr>
              <a:t>The key word is “scheduled” – if you have students who drive to school, they are still scheduled to be transported, and should be included in this figure</a:t>
            </a:r>
            <a:endParaRPr lang="en-US"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#6: Number of Pupils Scheduled to be Transported</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3366351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marL="45720" indent="0">
              <a:lnSpc>
                <a:spcPct val="90000"/>
              </a:lnSpc>
              <a:buNone/>
            </a:pPr>
            <a:r>
              <a:rPr lang="en-US" sz="2800" dirty="0" smtClean="0">
                <a:solidFill>
                  <a:schemeClr val="tx1">
                    <a:lumMod val="75000"/>
                  </a:schemeClr>
                </a:solidFill>
              </a:rPr>
              <a:t>All districts must submit the total actual miles traveled for activity trips, field trips, athletic trips etc. during the entitlement period (July 1, 2014 through June 30, 2015).</a:t>
            </a:r>
          </a:p>
        </p:txBody>
      </p:sp>
      <p:sp>
        <p:nvSpPr>
          <p:cNvPr id="4" name="Title 3"/>
          <p:cNvSpPr>
            <a:spLocks noGrp="1"/>
          </p:cNvSpPr>
          <p:nvPr>
            <p:ph type="title"/>
          </p:nvPr>
        </p:nvSpPr>
        <p:spPr/>
        <p:txBody>
          <a:bodyPr/>
          <a:lstStyle/>
          <a:p>
            <a:r>
              <a:rPr lang="en-US" dirty="0" smtClean="0">
                <a:latin typeface="Palatino Linotype" pitchFamily="18" charset="0"/>
              </a:rPr>
              <a:t>Item #7: Total Actual Miles for Activity and Field Trips</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755000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marL="45720" indent="0">
              <a:lnSpc>
                <a:spcPct val="90000"/>
              </a:lnSpc>
              <a:buNone/>
            </a:pPr>
            <a:r>
              <a:rPr lang="en-US" sz="2800" dirty="0" smtClean="0">
                <a:solidFill>
                  <a:schemeClr val="tx1">
                    <a:lumMod val="75000"/>
                  </a:schemeClr>
                </a:solidFill>
              </a:rPr>
              <a:t>All district’s must submit the total actual miles traveled for any purpose by pupil transportation vehicles during the entitlement period (July 1, 2014 trough June 30, 2015).</a:t>
            </a:r>
          </a:p>
          <a:p>
            <a:pPr marL="45720" indent="0">
              <a:lnSpc>
                <a:spcPct val="90000"/>
              </a:lnSpc>
              <a:buNone/>
            </a:pPr>
            <a:endParaRPr lang="en-US" sz="2800" dirty="0" smtClean="0">
              <a:solidFill>
                <a:schemeClr val="tx1">
                  <a:lumMod val="75000"/>
                </a:schemeClr>
              </a:solidFill>
            </a:endParaRPr>
          </a:p>
          <a:p>
            <a:pPr lvl="1">
              <a:lnSpc>
                <a:spcPct val="90000"/>
              </a:lnSpc>
            </a:pPr>
            <a:r>
              <a:rPr lang="en-US" dirty="0" smtClean="0">
                <a:solidFill>
                  <a:schemeClr val="tx1">
                    <a:lumMod val="75000"/>
                  </a:schemeClr>
                </a:solidFill>
              </a:rPr>
              <a:t>These miles are determined by subtracting the ending year odometer readings from the beginning year odometer readings for all pupil transportation vehicles.</a:t>
            </a:r>
          </a:p>
        </p:txBody>
      </p:sp>
      <p:sp>
        <p:nvSpPr>
          <p:cNvPr id="4" name="Title 3"/>
          <p:cNvSpPr>
            <a:spLocks noGrp="1"/>
          </p:cNvSpPr>
          <p:nvPr>
            <p:ph type="title"/>
          </p:nvPr>
        </p:nvSpPr>
        <p:spPr/>
        <p:txBody>
          <a:bodyPr/>
          <a:lstStyle/>
          <a:p>
            <a:r>
              <a:rPr lang="en-US" dirty="0" smtClean="0">
                <a:latin typeface="Palatino Linotype" pitchFamily="18" charset="0"/>
              </a:rPr>
              <a:t>Item #8: Total Actual Miles for any Purpose</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3629878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Transportation is not a fully funded program</a:t>
            </a:r>
          </a:p>
          <a:p>
            <a:pPr>
              <a:lnSpc>
                <a:spcPct val="90000"/>
              </a:lnSpc>
            </a:pPr>
            <a:r>
              <a:rPr lang="en-US" sz="2800" dirty="0" smtClean="0">
                <a:solidFill>
                  <a:schemeClr val="tx1">
                    <a:lumMod val="75000"/>
                  </a:schemeClr>
                </a:solidFill>
              </a:rPr>
              <a:t>You will not be reimbursed for 100% of your current operating expenditures</a:t>
            </a:r>
          </a:p>
          <a:p>
            <a:pPr lvl="1">
              <a:lnSpc>
                <a:spcPct val="90000"/>
              </a:lnSpc>
            </a:pPr>
            <a:r>
              <a:rPr lang="en-US" sz="2600" dirty="0" smtClean="0">
                <a:solidFill>
                  <a:schemeClr val="tx1">
                    <a:lumMod val="75000"/>
                  </a:schemeClr>
                </a:solidFill>
              </a:rPr>
              <a:t>FY13-14: if transportation were fully funded, the statewide distribution would have been $88,212,754</a:t>
            </a:r>
          </a:p>
          <a:p>
            <a:pPr lvl="1">
              <a:lnSpc>
                <a:spcPct val="90000"/>
              </a:lnSpc>
            </a:pPr>
            <a:r>
              <a:rPr lang="en-US" sz="2600" dirty="0" smtClean="0">
                <a:solidFill>
                  <a:schemeClr val="tx1">
                    <a:lumMod val="75000"/>
                  </a:schemeClr>
                </a:solidFill>
              </a:rPr>
              <a:t>The state was only able to reimburse $54,454,896</a:t>
            </a:r>
          </a:p>
          <a:p>
            <a:pPr>
              <a:lnSpc>
                <a:spcPct val="90000"/>
              </a:lnSpc>
            </a:pPr>
            <a:endParaRPr lang="en-US" dirty="0" smtClean="0">
              <a:solidFill>
                <a:schemeClr val="tx1">
                  <a:lumMod val="75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CDE-40 Form: Considerations</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9253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Summer School Mileage</a:t>
            </a:r>
          </a:p>
          <a:p>
            <a:pPr lvl="1">
              <a:lnSpc>
                <a:spcPct val="80000"/>
              </a:lnSpc>
            </a:pPr>
            <a:r>
              <a:rPr lang="en-US" altLang="en-US" sz="2400" dirty="0">
                <a:solidFill>
                  <a:schemeClr val="tx1">
                    <a:lumMod val="75000"/>
                  </a:schemeClr>
                </a:solidFill>
              </a:rPr>
              <a:t>Summer school mileage and expenditures can be reported. </a:t>
            </a:r>
          </a:p>
          <a:p>
            <a:pPr lvl="1">
              <a:lnSpc>
                <a:spcPct val="80000"/>
              </a:lnSpc>
            </a:pPr>
            <a:r>
              <a:rPr lang="en-US" altLang="en-US" sz="2400" dirty="0">
                <a:solidFill>
                  <a:schemeClr val="tx1">
                    <a:lumMod val="75000"/>
                  </a:schemeClr>
                </a:solidFill>
              </a:rPr>
              <a:t>Mileage should be reported on line 8 of the CDE-40.(Total Miles)</a:t>
            </a:r>
          </a:p>
          <a:p>
            <a:pPr>
              <a:lnSpc>
                <a:spcPct val="90000"/>
              </a:lnSpc>
            </a:pPr>
            <a:endParaRPr lang="en-US" sz="2800" dirty="0" smtClean="0">
              <a:solidFill>
                <a:schemeClr val="tx1">
                  <a:lumMod val="75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CDE-40 Form: Considerations</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2390361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sz="2800" dirty="0" smtClean="0">
                <a:solidFill>
                  <a:schemeClr val="tx1">
                    <a:lumMod val="75000"/>
                  </a:schemeClr>
                </a:solidFill>
              </a:rPr>
              <a:t>All transportation </a:t>
            </a:r>
            <a:r>
              <a:rPr lang="en-US" sz="2800" dirty="0">
                <a:solidFill>
                  <a:schemeClr val="tx1">
                    <a:lumMod val="75000"/>
                  </a:schemeClr>
                </a:solidFill>
              </a:rPr>
              <a:t>m</a:t>
            </a:r>
            <a:r>
              <a:rPr lang="en-US" sz="2800" dirty="0" smtClean="0">
                <a:solidFill>
                  <a:schemeClr val="tx1">
                    <a:lumMod val="75000"/>
                  </a:schemeClr>
                </a:solidFill>
              </a:rPr>
              <a:t>aterial is located on the CDE Website:</a:t>
            </a:r>
          </a:p>
          <a:p>
            <a:pPr marL="45720" indent="0" algn="ctr">
              <a:lnSpc>
                <a:spcPct val="90000"/>
              </a:lnSpc>
              <a:buNone/>
            </a:pPr>
            <a:r>
              <a:rPr lang="en-US" sz="2800" dirty="0">
                <a:solidFill>
                  <a:schemeClr val="tx1">
                    <a:lumMod val="75000"/>
                  </a:schemeClr>
                </a:solidFill>
                <a:hlinkClick r:id="rId2"/>
              </a:rPr>
              <a:t>http://</a:t>
            </a:r>
            <a:r>
              <a:rPr lang="en-US" sz="2800" dirty="0" smtClean="0">
                <a:solidFill>
                  <a:schemeClr val="tx1">
                    <a:lumMod val="75000"/>
                  </a:schemeClr>
                </a:solidFill>
                <a:hlinkClick r:id="rId2"/>
              </a:rPr>
              <a:t>www.cde.state.co.us/cdefinance/sftransp</a:t>
            </a:r>
            <a:endParaRPr lang="en-US" sz="2800" dirty="0" smtClean="0">
              <a:solidFill>
                <a:schemeClr val="tx1">
                  <a:lumMod val="75000"/>
                </a:schemeClr>
              </a:solidFill>
            </a:endParaRPr>
          </a:p>
          <a:p>
            <a:pPr marL="45720" indent="0">
              <a:lnSpc>
                <a:spcPct val="90000"/>
              </a:lnSpc>
              <a:buNone/>
            </a:pPr>
            <a:endParaRPr lang="en-US" sz="2800" dirty="0">
              <a:solidFill>
                <a:schemeClr val="tx1">
                  <a:lumMod val="75000"/>
                </a:schemeClr>
              </a:solidFill>
            </a:endParaRPr>
          </a:p>
          <a:p>
            <a:pPr lvl="1">
              <a:lnSpc>
                <a:spcPct val="90000"/>
              </a:lnSpc>
            </a:pPr>
            <a:r>
              <a:rPr lang="en-US" sz="2600" dirty="0" smtClean="0">
                <a:solidFill>
                  <a:schemeClr val="tx1">
                    <a:lumMod val="75000"/>
                  </a:schemeClr>
                </a:solidFill>
              </a:rPr>
              <a:t>Link to the CDE-40 Form</a:t>
            </a:r>
          </a:p>
          <a:p>
            <a:pPr lvl="1">
              <a:lnSpc>
                <a:spcPct val="90000"/>
              </a:lnSpc>
            </a:pPr>
            <a:r>
              <a:rPr lang="en-US" sz="2600" dirty="0" smtClean="0">
                <a:solidFill>
                  <a:schemeClr val="tx1">
                    <a:lumMod val="75000"/>
                  </a:schemeClr>
                </a:solidFill>
              </a:rPr>
              <a:t>General Instructions and Rules</a:t>
            </a:r>
          </a:p>
          <a:p>
            <a:pPr lvl="1">
              <a:lnSpc>
                <a:spcPct val="90000"/>
              </a:lnSpc>
            </a:pPr>
            <a:r>
              <a:rPr lang="en-US" sz="2600" dirty="0" smtClean="0">
                <a:solidFill>
                  <a:schemeClr val="tx1">
                    <a:lumMod val="75000"/>
                  </a:schemeClr>
                </a:solidFill>
              </a:rPr>
              <a:t>Payments Information</a:t>
            </a:r>
          </a:p>
          <a:p>
            <a:pPr lvl="1">
              <a:lnSpc>
                <a:spcPct val="90000"/>
              </a:lnSpc>
            </a:pPr>
            <a:r>
              <a:rPr lang="en-US" sz="2600" dirty="0" smtClean="0">
                <a:solidFill>
                  <a:schemeClr val="tx1">
                    <a:lumMod val="75000"/>
                  </a:schemeClr>
                </a:solidFill>
              </a:rPr>
              <a:t>Reimbursement Claim and Procedures Information</a:t>
            </a:r>
          </a:p>
          <a:p>
            <a:pPr lvl="1">
              <a:lnSpc>
                <a:spcPct val="90000"/>
              </a:lnSpc>
            </a:pPr>
            <a:r>
              <a:rPr lang="en-US" sz="2600" dirty="0" smtClean="0">
                <a:solidFill>
                  <a:schemeClr val="tx1">
                    <a:lumMod val="75000"/>
                  </a:schemeClr>
                </a:solidFill>
              </a:rPr>
              <a:t>Mileage Calculation Worksheet</a:t>
            </a:r>
          </a:p>
          <a:p>
            <a:pPr lvl="1">
              <a:lnSpc>
                <a:spcPct val="90000"/>
              </a:lnSpc>
            </a:pPr>
            <a:r>
              <a:rPr lang="en-US" sz="2600" dirty="0" smtClean="0">
                <a:solidFill>
                  <a:schemeClr val="tx1">
                    <a:lumMod val="75000"/>
                  </a:schemeClr>
                </a:solidFill>
              </a:rPr>
              <a:t>Entitlement and Payment Worksheets</a:t>
            </a:r>
          </a:p>
        </p:txBody>
      </p:sp>
      <p:sp>
        <p:nvSpPr>
          <p:cNvPr id="4" name="Title 3"/>
          <p:cNvSpPr>
            <a:spLocks noGrp="1"/>
          </p:cNvSpPr>
          <p:nvPr>
            <p:ph type="title"/>
          </p:nvPr>
        </p:nvSpPr>
        <p:spPr/>
        <p:txBody>
          <a:bodyPr/>
          <a:lstStyle/>
          <a:p>
            <a:r>
              <a:rPr lang="en-US" dirty="0" smtClean="0">
                <a:latin typeface="Palatino Linotype" pitchFamily="18" charset="0"/>
              </a:rPr>
              <a:t>CDE-40 Form: Web Resources</a:t>
            </a:r>
            <a:endParaRPr lang="en-US" sz="2400"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6165940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pPr marL="44450" indent="0" algn="ctr">
              <a:buNone/>
              <a:defRPr/>
            </a:pPr>
            <a:endParaRPr lang="en-US" sz="1600" dirty="0" smtClean="0">
              <a:solidFill>
                <a:schemeClr val="accent1">
                  <a:lumMod val="50000"/>
                </a:schemeClr>
              </a:solidFill>
            </a:endParaRPr>
          </a:p>
          <a:p>
            <a:pPr marL="45720" indent="0" algn="ctr">
              <a:buNone/>
            </a:pPr>
            <a:r>
              <a:rPr lang="en-US" dirty="0" smtClean="0">
                <a:solidFill>
                  <a:schemeClr val="accent1">
                    <a:lumMod val="50000"/>
                  </a:schemeClr>
                </a:solidFill>
              </a:rPr>
              <a:t>School Finance Unit</a:t>
            </a:r>
          </a:p>
          <a:p>
            <a:endParaRPr lang="en-US" dirty="0">
              <a:solidFill>
                <a:schemeClr val="accent1">
                  <a:lumMod val="50000"/>
                </a:schemeClr>
              </a:solidFill>
            </a:endParaRPr>
          </a:p>
          <a:p>
            <a:r>
              <a:rPr lang="en-US" dirty="0" smtClean="0">
                <a:solidFill>
                  <a:schemeClr val="accent1">
                    <a:lumMod val="50000"/>
                  </a:schemeClr>
                </a:solidFill>
              </a:rPr>
              <a:t>Adam Williams: 303-866-6843: </a:t>
            </a:r>
            <a:r>
              <a:rPr lang="en-US" dirty="0" smtClean="0">
                <a:solidFill>
                  <a:schemeClr val="accent1">
                    <a:lumMod val="50000"/>
                  </a:schemeClr>
                </a:solidFill>
                <a:hlinkClick r:id="rId2"/>
              </a:rPr>
              <a:t>williams_a@cde.state.co.us</a:t>
            </a:r>
            <a:endParaRPr lang="en-US" dirty="0" smtClean="0">
              <a:solidFill>
                <a:schemeClr val="accent1">
                  <a:lumMod val="50000"/>
                </a:schemeClr>
              </a:solidFill>
            </a:endParaRPr>
          </a:p>
          <a:p>
            <a:r>
              <a:rPr lang="en-US" dirty="0" smtClean="0">
                <a:solidFill>
                  <a:schemeClr val="accent1">
                    <a:lumMod val="50000"/>
                  </a:schemeClr>
                </a:solidFill>
              </a:rPr>
              <a:t>Yolanda Lucero: 303-866-6847: </a:t>
            </a:r>
            <a:r>
              <a:rPr lang="en-US" dirty="0" smtClean="0">
                <a:solidFill>
                  <a:schemeClr val="accent1">
                    <a:lumMod val="50000"/>
                  </a:schemeClr>
                </a:solidFill>
                <a:hlinkClick r:id="rId3"/>
              </a:rPr>
              <a:t>lucero_y@cde.state.co.us</a:t>
            </a:r>
            <a:endParaRPr lang="en-US" dirty="0" smtClean="0">
              <a:solidFill>
                <a:schemeClr val="accent1">
                  <a:lumMod val="50000"/>
                </a:schemeClr>
              </a:solidFill>
            </a:endParaRPr>
          </a:p>
          <a:p>
            <a:r>
              <a:rPr lang="en-US" dirty="0" smtClean="0">
                <a:solidFill>
                  <a:schemeClr val="accent1">
                    <a:lumMod val="50000"/>
                  </a:schemeClr>
                </a:solidFill>
              </a:rPr>
              <a:t>Kirk Weber: 303-866-6610: </a:t>
            </a:r>
            <a:r>
              <a:rPr lang="en-US" dirty="0" smtClean="0">
                <a:solidFill>
                  <a:schemeClr val="accent1">
                    <a:lumMod val="50000"/>
                  </a:schemeClr>
                </a:solidFill>
                <a:hlinkClick r:id="rId4"/>
              </a:rPr>
              <a:t>weber_k@cde.state.co.us</a:t>
            </a:r>
            <a:r>
              <a:rPr lang="en-US" dirty="0" smtClean="0">
                <a:solidFill>
                  <a:schemeClr val="accent1">
                    <a:lumMod val="50000"/>
                  </a:schemeClr>
                </a:solidFill>
              </a:rPr>
              <a:t> </a:t>
            </a:r>
          </a:p>
          <a:p>
            <a:r>
              <a:rPr lang="en-US" dirty="0" smtClean="0">
                <a:solidFill>
                  <a:schemeClr val="accent1">
                    <a:lumMod val="50000"/>
                  </a:schemeClr>
                </a:solidFill>
              </a:rPr>
              <a:t>Paul Reynolds: 303-866-6137: </a:t>
            </a:r>
            <a:r>
              <a:rPr lang="en-US" dirty="0" smtClean="0">
                <a:solidFill>
                  <a:schemeClr val="accent1">
                    <a:lumMod val="50000"/>
                  </a:schemeClr>
                </a:solidFill>
                <a:hlinkClick r:id="rId5"/>
              </a:rPr>
              <a:t>reynolds_p@cde.state.co.us</a:t>
            </a:r>
            <a:endParaRPr lang="en-US" dirty="0" smtClean="0">
              <a:solidFill>
                <a:schemeClr val="accent1">
                  <a:lumMod val="50000"/>
                </a:schemeClr>
              </a:solidFill>
            </a:endParaRPr>
          </a:p>
          <a:p>
            <a:endParaRPr lang="en-US"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CDE-40 Form Preparation and Submission Contacts</a:t>
            </a:r>
            <a:endParaRPr lang="en-US" dirty="0"/>
          </a:p>
        </p:txBody>
      </p:sp>
    </p:spTree>
    <p:extLst>
      <p:ext uri="{BB962C8B-B14F-4D97-AF65-F5344CB8AC3E}">
        <p14:creationId xmlns:p14="http://schemas.microsoft.com/office/powerpoint/2010/main" val="3418811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 districts, BOCES, and facilities that receive public </a:t>
            </a:r>
            <a:r>
              <a:rPr lang="en-US" dirty="0"/>
              <a:t>s</a:t>
            </a:r>
            <a:r>
              <a:rPr lang="en-US" dirty="0" smtClean="0"/>
              <a:t>chool transportation funds are subject to audit.</a:t>
            </a:r>
          </a:p>
          <a:p>
            <a:pPr marL="45720" indent="0">
              <a:buNone/>
            </a:pPr>
            <a:endParaRPr lang="en-US" dirty="0"/>
          </a:p>
          <a:p>
            <a:r>
              <a:rPr lang="en-US" dirty="0" smtClean="0"/>
              <a:t>Who is the Field Analyst Support Team?</a:t>
            </a:r>
          </a:p>
          <a:p>
            <a:r>
              <a:rPr lang="en-US" dirty="0" smtClean="0"/>
              <a:t>How often are Districts Audited?</a:t>
            </a:r>
          </a:p>
          <a:p>
            <a:r>
              <a:rPr lang="en-US" dirty="0" smtClean="0"/>
              <a:t>What is the audit process- what can be expected?</a:t>
            </a:r>
          </a:p>
          <a:p>
            <a:pPr marL="365760" lvl="1" indent="0">
              <a:buNone/>
            </a:pPr>
            <a:endParaRPr lang="en-US" dirty="0" smtClean="0"/>
          </a:p>
        </p:txBody>
      </p:sp>
      <p:sp>
        <p:nvSpPr>
          <p:cNvPr id="4" name="Title 3"/>
          <p:cNvSpPr>
            <a:spLocks noGrp="1"/>
          </p:cNvSpPr>
          <p:nvPr>
            <p:ph type="title"/>
          </p:nvPr>
        </p:nvSpPr>
        <p:spPr/>
        <p:txBody>
          <a:bodyPr/>
          <a:lstStyle/>
          <a:p>
            <a:r>
              <a:rPr lang="en-US" dirty="0" smtClean="0"/>
              <a:t>Audit Process Overview</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135057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endParaRPr lang="en-US" dirty="0" smtClean="0"/>
          </a:p>
          <a:p>
            <a:pPr marL="45720" indent="0">
              <a:buNone/>
            </a:pPr>
            <a:r>
              <a:rPr lang="en-US" dirty="0"/>
              <a:t>Under the “Rules for the Administration of the Public School Transportation Fund 1CCR 301-4-R-2.00”, all public school districts, BOCES, and facilities that provide directly, or contract for, pupil transportation are eligible to receive reimbursement from this fund.  In order to determine the amount that districts/BOCES/facilities are entitled, they must complete and submit a Pupil Transportation Reimbursement Claim (Form CDE-40) to the School Finance Division. </a:t>
            </a:r>
            <a:endParaRPr lang="en-US" dirty="0" smtClean="0"/>
          </a:p>
        </p:txBody>
      </p:sp>
      <p:sp>
        <p:nvSpPr>
          <p:cNvPr id="4" name="Title 3"/>
          <p:cNvSpPr>
            <a:spLocks noGrp="1"/>
          </p:cNvSpPr>
          <p:nvPr>
            <p:ph type="title"/>
          </p:nvPr>
        </p:nvSpPr>
        <p:spPr/>
        <p:txBody>
          <a:bodyPr/>
          <a:lstStyle/>
          <a:p>
            <a:r>
              <a:rPr lang="en-US" dirty="0" smtClean="0"/>
              <a:t>What is the CDE-40?</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2528178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 information submitted on a CDE-40 form is subject to audit.  All documentation used in the completion of the CDE-40 should be set aside until the audit is complete.</a:t>
            </a:r>
          </a:p>
          <a:p>
            <a:pPr marL="45720" indent="0">
              <a:buNone/>
            </a:pPr>
            <a:endParaRPr lang="en-US" dirty="0" smtClean="0"/>
          </a:p>
          <a:p>
            <a:r>
              <a:rPr lang="en-US" dirty="0" smtClean="0"/>
              <a:t>Current Operating Expenditures</a:t>
            </a:r>
          </a:p>
          <a:p>
            <a:r>
              <a:rPr lang="en-US" dirty="0" smtClean="0"/>
              <a:t>Official Mileage Count Day Miles (Scheduled Route Miles)</a:t>
            </a:r>
          </a:p>
          <a:p>
            <a:r>
              <a:rPr lang="en-US" dirty="0" smtClean="0"/>
              <a:t>Number of School Days Students Actually Transported</a:t>
            </a:r>
          </a:p>
          <a:p>
            <a:r>
              <a:rPr lang="en-US" dirty="0" smtClean="0"/>
              <a:t>Activity Miles</a:t>
            </a:r>
          </a:p>
          <a:p>
            <a:r>
              <a:rPr lang="en-US" dirty="0" smtClean="0"/>
              <a:t>Total Miles</a:t>
            </a:r>
            <a:endParaRPr lang="en-US" dirty="0"/>
          </a:p>
        </p:txBody>
      </p:sp>
      <p:sp>
        <p:nvSpPr>
          <p:cNvPr id="4" name="Title 3"/>
          <p:cNvSpPr>
            <a:spLocks noGrp="1"/>
          </p:cNvSpPr>
          <p:nvPr>
            <p:ph type="title"/>
          </p:nvPr>
        </p:nvSpPr>
        <p:spPr/>
        <p:txBody>
          <a:bodyPr/>
          <a:lstStyle/>
          <a:p>
            <a:r>
              <a:rPr lang="en-US" dirty="0" smtClean="0"/>
              <a:t>Audited Information</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2620451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Audit- Current Operating Expenditures</a:t>
            </a:r>
            <a:endParaRPr lang="en-US" dirty="0"/>
          </a:p>
        </p:txBody>
      </p:sp>
      <p:sp>
        <p:nvSpPr>
          <p:cNvPr id="2" name="Content Placeholder 1"/>
          <p:cNvSpPr>
            <a:spLocks noGrp="1"/>
          </p:cNvSpPr>
          <p:nvPr>
            <p:ph sz="half" idx="1"/>
          </p:nvPr>
        </p:nvSpPr>
        <p:spPr>
          <a:xfrm>
            <a:off x="391158" y="1719072"/>
            <a:ext cx="8371101" cy="4407408"/>
          </a:xfrm>
        </p:spPr>
        <p:txBody>
          <a:bodyPr/>
          <a:lstStyle/>
          <a:p>
            <a:pPr marL="45720" indent="0">
              <a:buNone/>
            </a:pPr>
            <a:endParaRPr lang="en-US" dirty="0" smtClean="0"/>
          </a:p>
          <a:p>
            <a:pPr marL="45720" indent="0">
              <a:buNone/>
            </a:pPr>
            <a:endParaRPr lang="en-US" dirty="0"/>
          </a:p>
          <a:p>
            <a:pPr marL="45720" indent="0">
              <a:buNone/>
            </a:pPr>
            <a:endParaRPr lang="en-US" dirty="0" smtClean="0"/>
          </a:p>
          <a:p>
            <a:pPr marL="45720" indent="0">
              <a:buNone/>
            </a:pPr>
            <a:r>
              <a:rPr lang="en-US" dirty="0" smtClean="0"/>
              <a:t>“Current Operating Expenditures are actual expenditures, not including encumbrances, incurred during the entitlement period by a district in transporting students from home to school, school to school, and school to home…”</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31</a:t>
            </a:fld>
            <a:endParaRPr lang="en-US" dirty="0" smtClean="0"/>
          </a:p>
        </p:txBody>
      </p:sp>
    </p:spTree>
    <p:extLst>
      <p:ext uri="{BB962C8B-B14F-4D97-AF65-F5344CB8AC3E}">
        <p14:creationId xmlns:p14="http://schemas.microsoft.com/office/powerpoint/2010/main" val="3336751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lgn="ctr">
              <a:buNone/>
            </a:pPr>
            <a:r>
              <a:rPr lang="en-US" dirty="0" smtClean="0"/>
              <a:t>Entitlement Period:</a:t>
            </a:r>
          </a:p>
          <a:p>
            <a:pPr marL="45720" indent="0" algn="ctr">
              <a:buNone/>
            </a:pPr>
            <a:r>
              <a:rPr lang="en-US" dirty="0" smtClean="0"/>
              <a:t>July 1, 2014 through June 30, 2015</a:t>
            </a:r>
          </a:p>
          <a:p>
            <a:pPr marL="45720" indent="0" algn="ctr">
              <a:buNone/>
            </a:pPr>
            <a:endParaRPr lang="en-US" dirty="0"/>
          </a:p>
          <a:p>
            <a:pPr marL="45720" indent="0" algn="ctr">
              <a:buNone/>
            </a:pPr>
            <a:r>
              <a:rPr lang="en-US" dirty="0" smtClean="0"/>
              <a:t>District general ledger </a:t>
            </a:r>
          </a:p>
          <a:p>
            <a:pPr marL="45720" indent="0" algn="ctr">
              <a:buNone/>
            </a:pPr>
            <a:r>
              <a:rPr lang="en-US" dirty="0" smtClean="0"/>
              <a:t>vs </a:t>
            </a:r>
          </a:p>
          <a:p>
            <a:pPr marL="45720" indent="0" algn="ctr">
              <a:buNone/>
            </a:pPr>
            <a:r>
              <a:rPr lang="en-US" dirty="0" smtClean="0"/>
              <a:t>Expenditures reported on CDE-40 form </a:t>
            </a:r>
          </a:p>
          <a:p>
            <a:pPr marL="45720" indent="0" algn="ctr">
              <a:buNone/>
            </a:pPr>
            <a:r>
              <a:rPr lang="en-US" dirty="0" smtClean="0"/>
              <a:t>vs </a:t>
            </a:r>
          </a:p>
          <a:p>
            <a:pPr marL="45720" indent="0" algn="ctr">
              <a:buNone/>
            </a:pPr>
            <a:r>
              <a:rPr lang="en-US" dirty="0" smtClean="0"/>
              <a:t>District Financial data submitted through the Pipeline</a:t>
            </a: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32</a:t>
            </a:fld>
            <a:endParaRPr lang="en-US" dirty="0" smtClean="0"/>
          </a:p>
        </p:txBody>
      </p:sp>
    </p:spTree>
    <p:extLst>
      <p:ext uri="{BB962C8B-B14F-4D97-AF65-F5344CB8AC3E}">
        <p14:creationId xmlns:p14="http://schemas.microsoft.com/office/powerpoint/2010/main" val="3028243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lgn="ctr">
              <a:buNone/>
            </a:pPr>
            <a:r>
              <a:rPr lang="en-US" dirty="0" smtClean="0"/>
              <a:t>Allowable vs Non-Allowable </a:t>
            </a:r>
            <a:r>
              <a:rPr lang="en-US" dirty="0"/>
              <a:t>E</a:t>
            </a:r>
            <a:r>
              <a:rPr lang="en-US" dirty="0" smtClean="0"/>
              <a:t>xpenditures</a:t>
            </a:r>
          </a:p>
          <a:p>
            <a:pPr marL="45720" indent="0">
              <a:buNone/>
            </a:pPr>
            <a:endParaRPr lang="en-US" dirty="0" smtClean="0"/>
          </a:p>
          <a:p>
            <a:pPr marL="45720" indent="0">
              <a:buNone/>
            </a:pPr>
            <a:r>
              <a:rPr lang="en-US" dirty="0" smtClean="0"/>
              <a:t>Allowable </a:t>
            </a:r>
            <a:r>
              <a:rPr lang="en-US" dirty="0"/>
              <a:t>E</a:t>
            </a:r>
            <a:r>
              <a:rPr lang="en-US" dirty="0" smtClean="0"/>
              <a:t>xpenditures- any expenditure incurred in order to transport students from home to school, school to school, and school to home.</a:t>
            </a:r>
          </a:p>
          <a:p>
            <a:pPr marL="45720" indent="0">
              <a:buNone/>
            </a:pPr>
            <a:endParaRPr lang="en-US" dirty="0"/>
          </a:p>
          <a:p>
            <a:pPr marL="45720" indent="0">
              <a:buNone/>
            </a:pPr>
            <a:r>
              <a:rPr lang="en-US" dirty="0" smtClean="0"/>
              <a:t>Non-allowable Expenditures- any expenditure that was specifically identified as non-allowable or that was NOT incurred in order to transport students from home to school, school to school, and school to home.</a:t>
            </a: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33</a:t>
            </a:fld>
            <a:endParaRPr lang="en-US" dirty="0" smtClean="0"/>
          </a:p>
        </p:txBody>
      </p:sp>
    </p:spTree>
    <p:extLst>
      <p:ext uri="{BB962C8B-B14F-4D97-AF65-F5344CB8AC3E}">
        <p14:creationId xmlns:p14="http://schemas.microsoft.com/office/powerpoint/2010/main" val="3720259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Non-Allowable </a:t>
            </a:r>
            <a:r>
              <a:rPr lang="en-US" dirty="0"/>
              <a:t>E</a:t>
            </a:r>
            <a:r>
              <a:rPr lang="en-US" dirty="0" smtClean="0"/>
              <a:t>xpenditures</a:t>
            </a:r>
          </a:p>
          <a:p>
            <a:pPr marL="45720" indent="0">
              <a:buNone/>
            </a:pPr>
            <a:endParaRPr lang="en-US" dirty="0" smtClean="0"/>
          </a:p>
          <a:p>
            <a:r>
              <a:rPr lang="en-US" dirty="0" smtClean="0"/>
              <a:t>These are any expenditures that are NOT attributed to transporting students from home to school, school to school, or school to home (in any manner).</a:t>
            </a:r>
          </a:p>
          <a:p>
            <a:r>
              <a:rPr lang="en-US" dirty="0" smtClean="0"/>
              <a:t>These are also expenditures that are not allowed per Rule such as capital outlay </a:t>
            </a:r>
            <a:r>
              <a:rPr lang="en-US" dirty="0"/>
              <a:t>(including </a:t>
            </a:r>
            <a:r>
              <a:rPr lang="en-US" dirty="0" smtClean="0"/>
              <a:t>tools and facility/building repairs greater than $1,000 with a useful life of more than one year).</a:t>
            </a:r>
          </a:p>
          <a:p>
            <a:pPr marL="45720" indent="0">
              <a:buNone/>
            </a:pPr>
            <a:endParaRPr lang="en-US" dirty="0" smtClean="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34</a:t>
            </a:fld>
            <a:endParaRPr lang="en-US" dirty="0" smtClean="0"/>
          </a:p>
        </p:txBody>
      </p:sp>
    </p:spTree>
    <p:extLst>
      <p:ext uri="{BB962C8B-B14F-4D97-AF65-F5344CB8AC3E}">
        <p14:creationId xmlns:p14="http://schemas.microsoft.com/office/powerpoint/2010/main" val="366821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Allowable </a:t>
            </a:r>
            <a:r>
              <a:rPr lang="en-US" dirty="0"/>
              <a:t>E</a:t>
            </a:r>
            <a:r>
              <a:rPr lang="en-US" dirty="0" smtClean="0"/>
              <a:t>xpenditures</a:t>
            </a:r>
          </a:p>
          <a:p>
            <a:pPr marL="45720" indent="0">
              <a:buNone/>
            </a:pPr>
            <a:endParaRPr lang="en-US" dirty="0"/>
          </a:p>
          <a:p>
            <a:pPr marL="45720" indent="0" algn="ctr">
              <a:buNone/>
            </a:pPr>
            <a:r>
              <a:rPr lang="en-US" dirty="0" smtClean="0"/>
              <a:t>Direct Costs (allowed at 100%)</a:t>
            </a:r>
          </a:p>
          <a:p>
            <a:pPr marL="45720" indent="0" algn="ctr">
              <a:buNone/>
            </a:pPr>
            <a:endParaRPr lang="en-US" dirty="0"/>
          </a:p>
          <a:p>
            <a:pPr marL="45720" indent="0" algn="ctr">
              <a:buNone/>
            </a:pPr>
            <a:r>
              <a:rPr lang="en-US" dirty="0"/>
              <a:t>v</a:t>
            </a:r>
            <a:r>
              <a:rPr lang="en-US" dirty="0" smtClean="0"/>
              <a:t>s</a:t>
            </a:r>
          </a:p>
          <a:p>
            <a:pPr marL="45720" indent="0" algn="ctr">
              <a:buNone/>
            </a:pPr>
            <a:endParaRPr lang="en-US" dirty="0"/>
          </a:p>
          <a:p>
            <a:pPr marL="45720" indent="0" algn="ctr">
              <a:buNone/>
            </a:pPr>
            <a:r>
              <a:rPr lang="en-US" dirty="0" smtClean="0"/>
              <a:t>Prorated Expenditures (allowed at the reimbursable percentage)</a:t>
            </a:r>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35</a:t>
            </a:fld>
            <a:endParaRPr lang="en-US" dirty="0" smtClean="0"/>
          </a:p>
        </p:txBody>
      </p:sp>
    </p:spTree>
    <p:extLst>
      <p:ext uri="{BB962C8B-B14F-4D97-AF65-F5344CB8AC3E}">
        <p14:creationId xmlns:p14="http://schemas.microsoft.com/office/powerpoint/2010/main" val="1918063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Allowable </a:t>
            </a:r>
            <a:r>
              <a:rPr lang="en-US" dirty="0"/>
              <a:t>E</a:t>
            </a:r>
            <a:r>
              <a:rPr lang="en-US" dirty="0" smtClean="0"/>
              <a:t>xpenditures</a:t>
            </a:r>
          </a:p>
          <a:p>
            <a:pPr marL="45720" indent="0">
              <a:buNone/>
            </a:pPr>
            <a:endParaRPr lang="en-US" dirty="0"/>
          </a:p>
          <a:p>
            <a:pPr marL="45720" indent="0">
              <a:buNone/>
            </a:pPr>
            <a:r>
              <a:rPr lang="en-US" dirty="0" smtClean="0"/>
              <a:t>Direct Costs- expenditures that are 100% incurred/associated with transporting students from home to school, school to school, and school to home (ONLY).</a:t>
            </a:r>
          </a:p>
          <a:p>
            <a:pPr marL="45720" indent="0">
              <a:buNone/>
            </a:pPr>
            <a:endParaRPr lang="en-US" dirty="0" smtClean="0"/>
          </a:p>
          <a:p>
            <a:pPr marL="45720" indent="0">
              <a:buNone/>
            </a:pPr>
            <a:r>
              <a:rPr lang="en-US" dirty="0" smtClean="0"/>
              <a:t>Examples include:</a:t>
            </a:r>
          </a:p>
          <a:p>
            <a:r>
              <a:rPr lang="en-US" dirty="0" smtClean="0"/>
              <a:t>Route driver salaries/benefits, parent mileage reimbursement, contracted transportation services, public transportation bus passes for students, etc.</a:t>
            </a: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36</a:t>
            </a:fld>
            <a:endParaRPr lang="en-US" dirty="0" smtClean="0"/>
          </a:p>
        </p:txBody>
      </p:sp>
    </p:spTree>
    <p:extLst>
      <p:ext uri="{BB962C8B-B14F-4D97-AF65-F5344CB8AC3E}">
        <p14:creationId xmlns:p14="http://schemas.microsoft.com/office/powerpoint/2010/main" val="3071864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Allowable </a:t>
            </a:r>
            <a:r>
              <a:rPr lang="en-US" dirty="0"/>
              <a:t>E</a:t>
            </a:r>
            <a:r>
              <a:rPr lang="en-US" dirty="0" smtClean="0"/>
              <a:t>xpenditures</a:t>
            </a:r>
          </a:p>
          <a:p>
            <a:pPr marL="45720" indent="0">
              <a:buNone/>
            </a:pPr>
            <a:endParaRPr lang="en-US" dirty="0"/>
          </a:p>
          <a:p>
            <a:pPr marL="45720" indent="0">
              <a:buNone/>
            </a:pPr>
            <a:r>
              <a:rPr lang="en-US" dirty="0" smtClean="0"/>
              <a:t>Prorated </a:t>
            </a:r>
            <a:r>
              <a:rPr lang="en-US" dirty="0"/>
              <a:t>E</a:t>
            </a:r>
            <a:r>
              <a:rPr lang="en-US" dirty="0" smtClean="0"/>
              <a:t>xpenditures- expenditures that are incurred to transport students (for any purpose).  </a:t>
            </a:r>
          </a:p>
          <a:p>
            <a:r>
              <a:rPr lang="en-US" dirty="0" smtClean="0"/>
              <a:t>The vast majority of allowable expenditures are subject to the reimbursable percentage.</a:t>
            </a:r>
          </a:p>
          <a:p>
            <a:r>
              <a:rPr lang="en-US" dirty="0" smtClean="0"/>
              <a:t>Examples include: supplies, maintenance, repairs, fuel, etc.</a:t>
            </a:r>
            <a:endParaRPr lang="en-US" dirty="0"/>
          </a:p>
          <a:p>
            <a:r>
              <a:rPr lang="en-US" dirty="0" smtClean="0"/>
              <a:t>Any expenditure attributed to the bus garage/facility should be prorated (if it is an allowable expenditure)</a:t>
            </a: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37</a:t>
            </a:fld>
            <a:endParaRPr lang="en-US" dirty="0" smtClean="0"/>
          </a:p>
        </p:txBody>
      </p:sp>
    </p:spTree>
    <p:extLst>
      <p:ext uri="{BB962C8B-B14F-4D97-AF65-F5344CB8AC3E}">
        <p14:creationId xmlns:p14="http://schemas.microsoft.com/office/powerpoint/2010/main" val="1636766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38</a:t>
            </a:fld>
            <a:endParaRPr lang="en-US" dirty="0" smtClean="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793174" y="1719262"/>
            <a:ext cx="5474525" cy="4637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8913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Allowable current operating expenditures may be listed under a district’s:</a:t>
            </a:r>
          </a:p>
          <a:p>
            <a:r>
              <a:rPr lang="en-US" b="0" dirty="0" smtClean="0"/>
              <a:t>Transportation Funds</a:t>
            </a:r>
          </a:p>
          <a:p>
            <a:r>
              <a:rPr lang="en-US" b="0" dirty="0" smtClean="0"/>
              <a:t>General Funds</a:t>
            </a:r>
          </a:p>
          <a:p>
            <a:pPr lvl="1"/>
            <a:r>
              <a:rPr lang="en-US" dirty="0" smtClean="0"/>
              <a:t>Utilities</a:t>
            </a:r>
          </a:p>
          <a:p>
            <a:pPr lvl="1"/>
            <a:r>
              <a:rPr lang="en-US" b="0" dirty="0" smtClean="0"/>
              <a:t>Insurances (vehicle, property, umbrella)</a:t>
            </a:r>
          </a:p>
          <a:p>
            <a:pPr lvl="1"/>
            <a:r>
              <a:rPr lang="en-US" dirty="0" smtClean="0"/>
              <a:t>Workers’ Compensation</a:t>
            </a:r>
            <a:endParaRPr lang="en-US" b="0" dirty="0" smtClean="0"/>
          </a:p>
          <a:p>
            <a:r>
              <a:rPr lang="en-US" b="0" dirty="0" smtClean="0"/>
              <a:t>Or calculated</a:t>
            </a:r>
          </a:p>
          <a:p>
            <a:pPr lvl="1"/>
            <a:r>
              <a:rPr lang="en-US" dirty="0" smtClean="0"/>
              <a:t>Support Costs</a:t>
            </a:r>
          </a:p>
          <a:p>
            <a:pPr lvl="2"/>
            <a:r>
              <a:rPr lang="en-US" b="0" dirty="0" smtClean="0"/>
              <a:t>Non-transportation employees who assist in pupil transportation related functions (ex. business manager, payroll technician, etc.)</a:t>
            </a:r>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39</a:t>
            </a:fld>
            <a:endParaRPr lang="en-US" dirty="0" smtClean="0"/>
          </a:p>
        </p:txBody>
      </p:sp>
    </p:spTree>
    <p:extLst>
      <p:ext uri="{BB962C8B-B14F-4D97-AF65-F5344CB8AC3E}">
        <p14:creationId xmlns:p14="http://schemas.microsoft.com/office/powerpoint/2010/main" val="284511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034099"/>
          </a:xfrm>
        </p:spPr>
        <p:txBody>
          <a:bodyPr/>
          <a:lstStyle/>
          <a:p>
            <a:pPr marL="44450" indent="0">
              <a:buNone/>
              <a:defRPr/>
            </a:pPr>
            <a:endParaRPr lang="en-US" sz="2000" dirty="0">
              <a:solidFill>
                <a:schemeClr val="accent1">
                  <a:lumMod val="50000"/>
                </a:schemeClr>
              </a:solidFill>
            </a:endParaRPr>
          </a:p>
          <a:p>
            <a:pPr>
              <a:lnSpc>
                <a:spcPct val="90000"/>
              </a:lnSpc>
            </a:pPr>
            <a:r>
              <a:rPr lang="en-US" altLang="en-US" dirty="0" smtClean="0">
                <a:solidFill>
                  <a:schemeClr val="tx1">
                    <a:lumMod val="75000"/>
                  </a:schemeClr>
                </a:solidFill>
              </a:rPr>
              <a:t>The on-line submission process for submitting the CDE-40 form opens mid-July 2015.</a:t>
            </a:r>
          </a:p>
          <a:p>
            <a:pPr marL="45720" indent="0">
              <a:lnSpc>
                <a:spcPct val="90000"/>
              </a:lnSpc>
              <a:buNone/>
            </a:pPr>
            <a:endParaRPr lang="en-US" altLang="en-US" dirty="0" smtClean="0">
              <a:solidFill>
                <a:schemeClr val="tx1">
                  <a:lumMod val="75000"/>
                </a:schemeClr>
              </a:solidFill>
            </a:endParaRPr>
          </a:p>
          <a:p>
            <a:pPr>
              <a:lnSpc>
                <a:spcPct val="90000"/>
              </a:lnSpc>
            </a:pPr>
            <a:r>
              <a:rPr lang="en-US" altLang="en-US" dirty="0" smtClean="0">
                <a:solidFill>
                  <a:schemeClr val="tx1">
                    <a:lumMod val="75000"/>
                  </a:schemeClr>
                </a:solidFill>
              </a:rPr>
              <a:t>This form will cover the </a:t>
            </a:r>
            <a:r>
              <a:rPr lang="en-US" altLang="en-US" dirty="0">
                <a:solidFill>
                  <a:schemeClr val="tx1">
                    <a:lumMod val="75000"/>
                  </a:schemeClr>
                </a:solidFill>
              </a:rPr>
              <a:t>July 1, </a:t>
            </a:r>
            <a:r>
              <a:rPr lang="en-US" altLang="en-US" dirty="0" smtClean="0">
                <a:solidFill>
                  <a:schemeClr val="tx1">
                    <a:lumMod val="75000"/>
                  </a:schemeClr>
                </a:solidFill>
              </a:rPr>
              <a:t>2014 </a:t>
            </a:r>
            <a:r>
              <a:rPr lang="en-US" altLang="en-US" dirty="0">
                <a:solidFill>
                  <a:schemeClr val="tx1">
                    <a:lumMod val="75000"/>
                  </a:schemeClr>
                </a:solidFill>
              </a:rPr>
              <a:t>– June 30, </a:t>
            </a:r>
            <a:r>
              <a:rPr lang="en-US" altLang="en-US" dirty="0" smtClean="0">
                <a:solidFill>
                  <a:schemeClr val="tx1">
                    <a:lumMod val="75000"/>
                  </a:schemeClr>
                </a:solidFill>
              </a:rPr>
              <a:t>2015 </a:t>
            </a:r>
            <a:r>
              <a:rPr lang="en-US" altLang="en-US" dirty="0">
                <a:solidFill>
                  <a:schemeClr val="tx1">
                    <a:lumMod val="75000"/>
                  </a:schemeClr>
                </a:solidFill>
              </a:rPr>
              <a:t>reimbursement </a:t>
            </a:r>
            <a:r>
              <a:rPr lang="en-US" altLang="en-US" dirty="0" smtClean="0">
                <a:solidFill>
                  <a:schemeClr val="tx1">
                    <a:lumMod val="75000"/>
                  </a:schemeClr>
                </a:solidFill>
              </a:rPr>
              <a:t>period (C.R.S</a:t>
            </a:r>
            <a:r>
              <a:rPr lang="en-US" altLang="en-US" dirty="0">
                <a:solidFill>
                  <a:schemeClr val="tx1">
                    <a:lumMod val="75000"/>
                  </a:schemeClr>
                </a:solidFill>
              </a:rPr>
              <a:t>. 22-51-105(1</a:t>
            </a:r>
            <a:r>
              <a:rPr lang="en-US" altLang="en-US" dirty="0" smtClean="0">
                <a:solidFill>
                  <a:schemeClr val="tx1">
                    <a:lumMod val="75000"/>
                  </a:schemeClr>
                </a:solidFill>
              </a:rPr>
              <a:t>)).</a:t>
            </a:r>
          </a:p>
          <a:p>
            <a:pPr>
              <a:lnSpc>
                <a:spcPct val="90000"/>
              </a:lnSpc>
              <a:buNone/>
            </a:pPr>
            <a:endParaRPr lang="en-US" altLang="en-US" sz="1200" dirty="0">
              <a:solidFill>
                <a:schemeClr val="tx1">
                  <a:lumMod val="75000"/>
                </a:schemeClr>
              </a:solidFill>
            </a:endParaRPr>
          </a:p>
          <a:p>
            <a:pPr>
              <a:lnSpc>
                <a:spcPct val="90000"/>
              </a:lnSpc>
            </a:pPr>
            <a:r>
              <a:rPr lang="en-US" altLang="en-US" dirty="0" smtClean="0">
                <a:solidFill>
                  <a:schemeClr val="tx1">
                    <a:lumMod val="75000"/>
                  </a:schemeClr>
                </a:solidFill>
              </a:rPr>
              <a:t>Deadline for completing and submitted the CDE-40 form is on </a:t>
            </a:r>
            <a:r>
              <a:rPr lang="en-US" altLang="en-US" dirty="0">
                <a:solidFill>
                  <a:schemeClr val="tx1">
                    <a:lumMod val="75000"/>
                  </a:schemeClr>
                </a:solidFill>
              </a:rPr>
              <a:t>or before August </a:t>
            </a:r>
            <a:r>
              <a:rPr lang="en-US" altLang="en-US" dirty="0" smtClean="0">
                <a:solidFill>
                  <a:schemeClr val="tx1">
                    <a:lumMod val="75000"/>
                  </a:schemeClr>
                </a:solidFill>
              </a:rPr>
              <a:t>14</a:t>
            </a:r>
            <a:r>
              <a:rPr lang="en-US" altLang="en-US" baseline="30000" dirty="0" smtClean="0">
                <a:solidFill>
                  <a:schemeClr val="tx1">
                    <a:lumMod val="75000"/>
                  </a:schemeClr>
                </a:solidFill>
              </a:rPr>
              <a:t>th</a:t>
            </a:r>
            <a:r>
              <a:rPr lang="en-US" altLang="en-US" dirty="0">
                <a:solidFill>
                  <a:schemeClr val="tx1">
                    <a:lumMod val="75000"/>
                  </a:schemeClr>
                </a:solidFill>
              </a:rPr>
              <a:t>, </a:t>
            </a:r>
            <a:r>
              <a:rPr lang="en-US" altLang="en-US" dirty="0" smtClean="0">
                <a:solidFill>
                  <a:schemeClr val="tx1">
                    <a:lumMod val="75000"/>
                  </a:schemeClr>
                </a:solidFill>
              </a:rPr>
              <a:t>2015</a:t>
            </a:r>
            <a:endParaRPr lang="en-US" altLang="en-US" dirty="0">
              <a:solidFill>
                <a:schemeClr val="tx1">
                  <a:lumMod val="75000"/>
                </a:schemeClr>
              </a:solidFill>
            </a:endParaRPr>
          </a:p>
          <a:p>
            <a:pPr>
              <a:lnSpc>
                <a:spcPct val="90000"/>
              </a:lnSpc>
            </a:pPr>
            <a:endParaRPr lang="en-US" altLang="en-US" sz="1200" dirty="0">
              <a:solidFill>
                <a:schemeClr val="tx1">
                  <a:lumMod val="75000"/>
                </a:schemeClr>
              </a:solidFill>
            </a:endParaRPr>
          </a:p>
          <a:p>
            <a:pPr>
              <a:lnSpc>
                <a:spcPct val="90000"/>
              </a:lnSpc>
            </a:pPr>
            <a:r>
              <a:rPr lang="en-US" altLang="en-US" dirty="0">
                <a:solidFill>
                  <a:schemeClr val="tx1">
                    <a:lumMod val="75000"/>
                  </a:schemeClr>
                </a:solidFill>
              </a:rPr>
              <a:t>CDE-40 and Instructions can be found on the CDE </a:t>
            </a:r>
            <a:r>
              <a:rPr lang="en-US" altLang="en-US" dirty="0" smtClean="0">
                <a:solidFill>
                  <a:schemeClr val="tx1">
                    <a:lumMod val="75000"/>
                  </a:schemeClr>
                </a:solidFill>
              </a:rPr>
              <a:t>website:</a:t>
            </a:r>
            <a:endParaRPr lang="en-US" altLang="en-US" dirty="0" smtClean="0"/>
          </a:p>
          <a:p>
            <a:pPr marL="45720" indent="0" algn="ctr">
              <a:lnSpc>
                <a:spcPct val="90000"/>
              </a:lnSpc>
              <a:buNone/>
            </a:pPr>
            <a:r>
              <a:rPr lang="en-US" altLang="en-US" dirty="0" smtClean="0">
                <a:hlinkClick r:id="rId2"/>
              </a:rPr>
              <a:t>http</a:t>
            </a:r>
            <a:r>
              <a:rPr lang="en-US" altLang="en-US" dirty="0">
                <a:hlinkClick r:id="rId2"/>
              </a:rPr>
              <a:t>://</a:t>
            </a:r>
            <a:r>
              <a:rPr lang="en-US" altLang="en-US" dirty="0" smtClean="0">
                <a:hlinkClick r:id="rId2"/>
              </a:rPr>
              <a:t>www.cde.state.co.us/cdefinance/sftransp</a:t>
            </a:r>
            <a:endParaRPr lang="en-US" altLang="en-US" dirty="0" smtClean="0"/>
          </a:p>
          <a:p>
            <a:pPr>
              <a:lnSpc>
                <a:spcPct val="90000"/>
              </a:lnSpc>
            </a:pPr>
            <a:endParaRPr lang="en-US" altLang="en-US" dirty="0"/>
          </a:p>
          <a:p>
            <a:pPr marL="387350" indent="-342900">
              <a:defRPr/>
            </a:pPr>
            <a:endParaRPr lang="en-US" dirty="0" smtClean="0">
              <a:solidFill>
                <a:schemeClr val="accent1">
                  <a:lumMod val="50000"/>
                </a:schemeClr>
              </a:solidFill>
            </a:endParaRPr>
          </a:p>
          <a:p>
            <a:pPr marL="387350" indent="-342900">
              <a:buNone/>
              <a:defRPr/>
            </a:pPr>
            <a:endParaRPr lang="en-US" dirty="0" smtClean="0">
              <a:solidFill>
                <a:schemeClr val="accent1">
                  <a:lumMod val="50000"/>
                </a:schemeClr>
              </a:solidFill>
            </a:endParaRPr>
          </a:p>
          <a:p>
            <a:pPr marL="387350" indent="-342900">
              <a:buNone/>
              <a:defRPr/>
            </a:pPr>
            <a:endParaRPr lang="en-US" sz="2000" dirty="0" smtClean="0">
              <a:solidFill>
                <a:schemeClr val="accent1">
                  <a:lumMod val="50000"/>
                </a:schemeClr>
              </a:solidFill>
            </a:endParaRPr>
          </a:p>
          <a:p>
            <a:pPr marL="387350" indent="-342900">
              <a:buNone/>
              <a:defRPr/>
            </a:pPr>
            <a:endParaRPr lang="en-US" sz="2000" dirty="0" smtClean="0">
              <a:solidFill>
                <a:schemeClr val="accent1">
                  <a:lumMod val="50000"/>
                </a:schemeClr>
              </a:solidFill>
            </a:endParaRPr>
          </a:p>
          <a:p>
            <a:pPr marL="1096010" lvl="5" indent="0">
              <a:buNone/>
              <a:defRPr/>
            </a:pPr>
            <a:endParaRPr lang="en-US" sz="2000" u="sng" dirty="0">
              <a:solidFill>
                <a:schemeClr val="accent1">
                  <a:lumMod val="50000"/>
                </a:schemeClr>
              </a:solidFill>
            </a:endParaRPr>
          </a:p>
          <a:p>
            <a:pPr marL="1096010" lvl="5"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CDE-40 Important Dates for FY2014-15</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19578976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Calculated Expenditures- Support Costs</a:t>
            </a:r>
          </a:p>
          <a:p>
            <a:pPr marL="45720" indent="0">
              <a:buNone/>
            </a:pPr>
            <a:endParaRPr lang="en-US" dirty="0"/>
          </a:p>
          <a:p>
            <a:pPr marL="45720" indent="0">
              <a:buNone/>
            </a:pPr>
            <a:r>
              <a:rPr lang="en-US" dirty="0" smtClean="0"/>
              <a:t>In situation where a district has non-transportation employees supporting pupil transportation functions, the district can determine the percentage of the non-pupil transportation employee’s time that is spent on pupil transportation, and then apply that percentage to the employee’s total salary and benefits to determine the amount that can then be claimed at the reimbursable percentage.</a:t>
            </a: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40</a:t>
            </a:fld>
            <a:endParaRPr lang="en-US" dirty="0" smtClean="0"/>
          </a:p>
        </p:txBody>
      </p:sp>
    </p:spTree>
    <p:extLst>
      <p:ext uri="{BB962C8B-B14F-4D97-AF65-F5344CB8AC3E}">
        <p14:creationId xmlns:p14="http://schemas.microsoft.com/office/powerpoint/2010/main" val="1306412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Support Cost Calculation Example</a:t>
            </a:r>
          </a:p>
          <a:p>
            <a:pPr marL="45720" indent="0">
              <a:buNone/>
            </a:pP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41</a:t>
            </a:fld>
            <a:endParaRPr lang="en-US" dirty="0" smtClean="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008" y="2303812"/>
            <a:ext cx="8573984" cy="3696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7425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a:t>E</a:t>
            </a:r>
            <a:r>
              <a:rPr lang="en-US" dirty="0" smtClean="0"/>
              <a:t>xpenditures attributed to non-pupil transportation vehicles</a:t>
            </a:r>
          </a:p>
          <a:p>
            <a:pPr marL="45720" indent="0">
              <a:buNone/>
            </a:pPr>
            <a:endParaRPr lang="en-US" dirty="0" smtClean="0"/>
          </a:p>
          <a:p>
            <a:pPr marL="45720" indent="0" algn="ctr">
              <a:buNone/>
            </a:pPr>
            <a:r>
              <a:rPr lang="en-US" sz="1600" dirty="0" smtClean="0"/>
              <a:t>Yellow Fleet </a:t>
            </a:r>
            <a:r>
              <a:rPr lang="en-US" sz="1600" dirty="0"/>
              <a:t>E</a:t>
            </a:r>
            <a:r>
              <a:rPr lang="en-US" sz="1600" dirty="0" smtClean="0"/>
              <a:t>xpenditures (pupil transportation) </a:t>
            </a:r>
          </a:p>
          <a:p>
            <a:pPr marL="45720" indent="0" algn="ctr">
              <a:buNone/>
            </a:pPr>
            <a:r>
              <a:rPr lang="en-US" sz="1600" dirty="0" smtClean="0"/>
              <a:t>vs </a:t>
            </a:r>
          </a:p>
          <a:p>
            <a:pPr marL="45720" indent="0" algn="ctr">
              <a:buNone/>
            </a:pPr>
            <a:r>
              <a:rPr lang="en-US" sz="1600" dirty="0" smtClean="0"/>
              <a:t>White Fleet </a:t>
            </a:r>
            <a:r>
              <a:rPr lang="en-US" sz="1600" dirty="0"/>
              <a:t>E</a:t>
            </a:r>
            <a:r>
              <a:rPr lang="en-US" sz="1600" dirty="0" smtClean="0"/>
              <a:t>xpenditures (administrative/non-pupil transportation)</a:t>
            </a:r>
            <a:endParaRPr lang="en-US" sz="2000" dirty="0"/>
          </a:p>
          <a:p>
            <a:pPr marL="45720" indent="0">
              <a:buNone/>
            </a:pPr>
            <a:r>
              <a:rPr lang="en-US" sz="1400" dirty="0" smtClean="0"/>
              <a:t>In</a:t>
            </a:r>
            <a:r>
              <a:rPr lang="en-US" sz="2000" dirty="0" smtClean="0"/>
              <a:t> </a:t>
            </a:r>
            <a:r>
              <a:rPr lang="en-US" sz="1400" dirty="0" smtClean="0"/>
              <a:t>the event the district does not separate out expenditures attributed to their white fleet from their yellow fleet, the district will need a mechanism by which to reduce these shared expenditures before applying the reimbursable percentage.</a:t>
            </a:r>
          </a:p>
          <a:p>
            <a:r>
              <a:rPr lang="en-US" sz="1400" i="1" dirty="0" smtClean="0"/>
              <a:t>Examples of mechanisms that </a:t>
            </a:r>
            <a:r>
              <a:rPr lang="en-US" sz="1400" dirty="0" smtClean="0"/>
              <a:t>the district may consider include, but are not limited to:</a:t>
            </a:r>
          </a:p>
          <a:p>
            <a:pPr lvl="1"/>
            <a:r>
              <a:rPr lang="en-US" sz="1400" dirty="0"/>
              <a:t>D</a:t>
            </a:r>
            <a:r>
              <a:rPr lang="en-US" sz="1400" dirty="0" smtClean="0"/>
              <a:t>etermining the percentage of district miles that are attributed to non-pupil transportation (aka. “Admin Miles”)</a:t>
            </a:r>
          </a:p>
          <a:p>
            <a:pPr lvl="2"/>
            <a:r>
              <a:rPr lang="en-US" sz="1200" dirty="0" smtClean="0"/>
              <a:t>Reducing  expenditures (as appropriate) by this percentage before applying the reimbursable percentage.</a:t>
            </a:r>
          </a:p>
          <a:p>
            <a:pPr lvl="1"/>
            <a:r>
              <a:rPr lang="en-US" sz="1400" dirty="0" smtClean="0"/>
              <a:t>Applying a reasonable cost per mile and reducing that total prorated expenditures by that amount</a:t>
            </a:r>
          </a:p>
          <a:p>
            <a:pPr lvl="2"/>
            <a:r>
              <a:rPr lang="en-US" sz="1200" dirty="0" smtClean="0"/>
              <a:t>This would be appropriate in cases where the district does not separate out any white fleet expenditures from the yellow fleet expenditures.</a:t>
            </a:r>
          </a:p>
          <a:p>
            <a:pPr lvl="2"/>
            <a:r>
              <a:rPr lang="en-US" sz="1200" dirty="0" smtClean="0"/>
              <a:t>The Field Analyst Support Team recommends using a reasonable cost per mile of 32.6 cents per mile in such cases.</a:t>
            </a:r>
            <a:endParaRPr lang="en-US" sz="1200" dirty="0"/>
          </a:p>
        </p:txBody>
      </p:sp>
      <p:sp>
        <p:nvSpPr>
          <p:cNvPr id="4" name="Title 3"/>
          <p:cNvSpPr>
            <a:spLocks noGrp="1"/>
          </p:cNvSpPr>
          <p:nvPr>
            <p:ph type="title"/>
          </p:nvPr>
        </p:nvSpPr>
        <p:spPr/>
        <p:txBody>
          <a:bodyPr/>
          <a:lstStyle/>
          <a:p>
            <a:r>
              <a:rPr lang="en-US" dirty="0" smtClean="0"/>
              <a:t>Audit- Current Operating Expenditures</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42</a:t>
            </a:fld>
            <a:endParaRPr lang="en-US" dirty="0" smtClean="0"/>
          </a:p>
        </p:txBody>
      </p:sp>
    </p:spTree>
    <p:extLst>
      <p:ext uri="{BB962C8B-B14F-4D97-AF65-F5344CB8AC3E}">
        <p14:creationId xmlns:p14="http://schemas.microsoft.com/office/powerpoint/2010/main" val="11066021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603169"/>
            <a:ext cx="8371101" cy="4523311"/>
          </a:xfrm>
        </p:spPr>
        <p:txBody>
          <a:bodyPr/>
          <a:lstStyle/>
          <a:p>
            <a:pPr marL="45720" indent="0">
              <a:buNone/>
            </a:pPr>
            <a:r>
              <a:rPr lang="en-US" dirty="0"/>
              <a:t>E</a:t>
            </a:r>
            <a:r>
              <a:rPr lang="en-US" dirty="0" smtClean="0"/>
              <a:t>xpenditures attributed to non-pupil transportation vehicles</a:t>
            </a:r>
          </a:p>
          <a:p>
            <a:pPr marL="45720" indent="0">
              <a:buNone/>
            </a:pPr>
            <a:endParaRPr lang="en-US" sz="1600" dirty="0"/>
          </a:p>
          <a:p>
            <a:pPr marL="45720" indent="0">
              <a:buNone/>
            </a:pPr>
            <a:r>
              <a:rPr lang="en-US" sz="1600" dirty="0" smtClean="0"/>
              <a:t>Example of one district account that includes both pupil and non-pupil transportation vehicle expenditures:  </a:t>
            </a:r>
          </a:p>
          <a:p>
            <a:r>
              <a:rPr lang="en-US" sz="1600" dirty="0" smtClean="0"/>
              <a:t>A district tracks all fuel expenditures (regardless of vehicle type) in the same account.  </a:t>
            </a:r>
          </a:p>
          <a:p>
            <a:r>
              <a:rPr lang="en-US" sz="1600" dirty="0" smtClean="0"/>
              <a:t>The district has 4 buses (all log both route and activity miles), two (2) suburbans (both log pupil and non-pupil miles), and a maintenance truck (logs only non-pupil transportation mileage).  </a:t>
            </a:r>
          </a:p>
          <a:p>
            <a:r>
              <a:rPr lang="en-US" sz="1600" dirty="0" smtClean="0"/>
              <a:t>The total fuel expenditure for all seven (7) vehicles for the year was $22,000.  </a:t>
            </a:r>
          </a:p>
          <a:p>
            <a:pPr marL="45720" indent="0">
              <a:buNone/>
            </a:pPr>
            <a:endParaRPr lang="en-US" sz="1600" dirty="0" smtClean="0"/>
          </a:p>
          <a:p>
            <a:pPr marL="45720" indent="0">
              <a:buNone/>
            </a:pPr>
            <a:r>
              <a:rPr lang="en-US" sz="1600" dirty="0" smtClean="0"/>
              <a:t>In this example, the district would not be able to include the entire $22,000 as a prorated expenditure in their total current operating expenditure.</a:t>
            </a:r>
          </a:p>
          <a:p>
            <a:r>
              <a:rPr lang="en-US" sz="1600" dirty="0" smtClean="0"/>
              <a:t>The district would need to determine what percentage of the fuel was attributed to pupil transportation and then apply the reimbursable percentage to that amount to determine the total fuel expenditure that could be claimed in the reported total current operating expenditures.</a:t>
            </a:r>
            <a:endParaRPr lang="en-US" sz="1600"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43</a:t>
            </a:fld>
            <a:endParaRPr lang="en-US" dirty="0" smtClean="0"/>
          </a:p>
        </p:txBody>
      </p:sp>
    </p:spTree>
    <p:extLst>
      <p:ext uri="{BB962C8B-B14F-4D97-AF65-F5344CB8AC3E}">
        <p14:creationId xmlns:p14="http://schemas.microsoft.com/office/powerpoint/2010/main" val="35501126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a:t>E</a:t>
            </a:r>
            <a:r>
              <a:rPr lang="en-US" dirty="0" smtClean="0"/>
              <a:t>xpenditures attributed to non-pupil transportation vehicles</a:t>
            </a:r>
          </a:p>
          <a:p>
            <a:pPr marL="45720" indent="0">
              <a:buNone/>
            </a:pP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44</a:t>
            </a:fld>
            <a:endParaRPr lang="en-US" dirty="0" smtClean="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65" y="2256312"/>
            <a:ext cx="7454735" cy="397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8107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a:t>E</a:t>
            </a:r>
            <a:r>
              <a:rPr lang="en-US" dirty="0" smtClean="0"/>
              <a:t>xpenditures attributed to non-pupil transportation vehicles</a:t>
            </a:r>
          </a:p>
          <a:p>
            <a:pPr marL="45720" indent="0">
              <a:buNone/>
            </a:pPr>
            <a:endParaRPr lang="en-US" dirty="0" smtClean="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45</a:t>
            </a:fld>
            <a:endParaRPr lang="en-US"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70" y="2802577"/>
            <a:ext cx="7659585" cy="2861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29244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Audit Documentation- Current Operating Expenditures</a:t>
            </a:r>
          </a:p>
          <a:p>
            <a:pPr marL="45720" indent="0">
              <a:buNone/>
            </a:pPr>
            <a:endParaRPr lang="en-US" dirty="0" smtClean="0"/>
          </a:p>
          <a:p>
            <a:pPr marL="45720" indent="0">
              <a:buNone/>
            </a:pPr>
            <a:r>
              <a:rPr lang="en-US" dirty="0" smtClean="0"/>
              <a:t>At the time of audit, districts must be prepared to provide any documentation used that evidences the amounts claimed on their CDE-40 form including, but not limited to:</a:t>
            </a:r>
          </a:p>
          <a:p>
            <a:r>
              <a:rPr lang="en-US" sz="2000" dirty="0" smtClean="0"/>
              <a:t>District work paper(s) explaining amounts claimed</a:t>
            </a:r>
          </a:p>
          <a:p>
            <a:r>
              <a:rPr lang="en-US" sz="2000" dirty="0" smtClean="0"/>
              <a:t>Summary general ledger YTD report balances (transportation)</a:t>
            </a:r>
          </a:p>
          <a:p>
            <a:r>
              <a:rPr lang="en-US" sz="2000" dirty="0" smtClean="0"/>
              <a:t>Detail Account Ledgers (supplies, repairs, etc.)</a:t>
            </a:r>
          </a:p>
          <a:p>
            <a:r>
              <a:rPr lang="en-US" sz="2000" dirty="0" smtClean="0"/>
              <a:t>Other pertinent documentation included in the calculation of reimbursement expenditures (e.g. insurance, support costs, utilities, risk management documentation, etc.)</a:t>
            </a:r>
          </a:p>
          <a:p>
            <a:pPr lvl="1"/>
            <a:endParaRPr lang="en-US" dirty="0"/>
          </a:p>
        </p:txBody>
      </p:sp>
      <p:sp>
        <p:nvSpPr>
          <p:cNvPr id="4" name="Title 3"/>
          <p:cNvSpPr>
            <a:spLocks noGrp="1"/>
          </p:cNvSpPr>
          <p:nvPr>
            <p:ph type="title"/>
          </p:nvPr>
        </p:nvSpPr>
        <p:spPr/>
        <p:txBody>
          <a:bodyPr/>
          <a:lstStyle/>
          <a:p>
            <a:r>
              <a:rPr lang="en-US" dirty="0"/>
              <a:t>Audit- Current Operating Expenditures</a:t>
            </a:r>
          </a:p>
        </p:txBody>
      </p:sp>
      <p:sp>
        <p:nvSpPr>
          <p:cNvPr id="5" name="Footer Placeholder 4"/>
          <p:cNvSpPr>
            <a:spLocks noGrp="1"/>
          </p:cNvSpPr>
          <p:nvPr>
            <p:ph type="ftr" sz="quarter" idx="3"/>
          </p:nvPr>
        </p:nvSpPr>
        <p:spPr/>
        <p:txBody>
          <a:bodyPr/>
          <a:lstStyle/>
          <a:p>
            <a:fld id="{757A2F4E-5D54-B04B-91BD-7E78EE1FE9FD}" type="slidenum">
              <a:rPr lang="en-US" smtClean="0"/>
              <a:pPr/>
              <a:t>46</a:t>
            </a:fld>
            <a:endParaRPr lang="en-US" dirty="0" smtClean="0"/>
          </a:p>
        </p:txBody>
      </p:sp>
    </p:spTree>
    <p:extLst>
      <p:ext uri="{BB962C8B-B14F-4D97-AF65-F5344CB8AC3E}">
        <p14:creationId xmlns:p14="http://schemas.microsoft.com/office/powerpoint/2010/main" val="1677597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The official mileage count date is the same date as the pupil enrollment count date which is October 1 unless that date is a Saturday, Sunday, or major religious holiday.</a:t>
            </a:r>
          </a:p>
          <a:p>
            <a:pPr marL="45720" indent="0">
              <a:buNone/>
            </a:pPr>
            <a:endParaRPr lang="en-US" dirty="0"/>
          </a:p>
          <a:p>
            <a:pPr marL="45720" indent="0" algn="ctr">
              <a:buNone/>
            </a:pPr>
            <a:r>
              <a:rPr lang="en-US" dirty="0" smtClean="0"/>
              <a:t>The official mileage count date for </a:t>
            </a:r>
            <a:r>
              <a:rPr lang="en-US" u="sng" dirty="0" smtClean="0"/>
              <a:t>2014-2015</a:t>
            </a:r>
            <a:r>
              <a:rPr lang="en-US" dirty="0" smtClean="0"/>
              <a:t> was </a:t>
            </a:r>
          </a:p>
          <a:p>
            <a:pPr marL="45720" indent="0" algn="ctr">
              <a:buNone/>
            </a:pPr>
            <a:r>
              <a:rPr lang="en-US" dirty="0" smtClean="0"/>
              <a:t>Wednesday, October 1, 2014.</a:t>
            </a:r>
          </a:p>
          <a:p>
            <a:pPr marL="45720" indent="0">
              <a:buNone/>
            </a:pPr>
            <a:endParaRPr lang="en-US" dirty="0"/>
          </a:p>
          <a:p>
            <a:pPr marL="45720" indent="0" algn="ctr">
              <a:buNone/>
            </a:pPr>
            <a:r>
              <a:rPr lang="en-US" dirty="0" smtClean="0"/>
              <a:t>The official mileage count date for </a:t>
            </a:r>
            <a:r>
              <a:rPr lang="en-US" u="sng" dirty="0" smtClean="0"/>
              <a:t>2015-2016 </a:t>
            </a:r>
          </a:p>
          <a:p>
            <a:pPr marL="45720" indent="0" algn="ctr">
              <a:buNone/>
            </a:pPr>
            <a:r>
              <a:rPr lang="en-US" dirty="0" smtClean="0"/>
              <a:t>will be Thursday, October 1, 2015.</a:t>
            </a:r>
            <a:endParaRPr lang="en-US" dirty="0"/>
          </a:p>
        </p:txBody>
      </p:sp>
      <p:sp>
        <p:nvSpPr>
          <p:cNvPr id="4" name="Title 3"/>
          <p:cNvSpPr>
            <a:spLocks noGrp="1"/>
          </p:cNvSpPr>
          <p:nvPr>
            <p:ph type="title"/>
          </p:nvPr>
        </p:nvSpPr>
        <p:spPr/>
        <p:txBody>
          <a:bodyPr/>
          <a:lstStyle/>
          <a:p>
            <a:r>
              <a:rPr lang="en-US" dirty="0"/>
              <a:t>Audit- </a:t>
            </a:r>
            <a:r>
              <a:rPr lang="en-US" dirty="0" smtClean="0"/>
              <a:t>Scheduled Count Day Mileage</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47</a:t>
            </a:fld>
            <a:endParaRPr lang="en-US" dirty="0" smtClean="0"/>
          </a:p>
        </p:txBody>
      </p:sp>
    </p:spTree>
    <p:extLst>
      <p:ext uri="{BB962C8B-B14F-4D97-AF65-F5344CB8AC3E}">
        <p14:creationId xmlns:p14="http://schemas.microsoft.com/office/powerpoint/2010/main" val="40503508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Districts must report their total mileage scheduled to be traveled by pupil transportation vehicles on the official mileage count date in transporting all pupils enrolled in its schools.</a:t>
            </a:r>
          </a:p>
          <a:p>
            <a:pPr marL="45720" indent="0">
              <a:buNone/>
            </a:pPr>
            <a:endParaRPr lang="en-US" dirty="0"/>
          </a:p>
          <a:p>
            <a:pPr marL="45720" indent="0">
              <a:buNone/>
            </a:pPr>
            <a:r>
              <a:rPr lang="en-US" dirty="0" smtClean="0"/>
              <a:t>Pupil transportation vehicles are any vehicle used in whole </a:t>
            </a:r>
            <a:r>
              <a:rPr lang="en-US" u="sng" dirty="0" smtClean="0"/>
              <a:t>or in part</a:t>
            </a:r>
            <a:r>
              <a:rPr lang="en-US" dirty="0" smtClean="0"/>
              <a:t> for the purpose of providing pupil transportation.  This includes school buses, small vehicles, and multifunction buses.  Examples of small vehicles may include vans, suburbans, and expeditions.</a:t>
            </a:r>
          </a:p>
          <a:p>
            <a:pPr marL="45720" indent="0">
              <a:buNone/>
            </a:pPr>
            <a:endParaRPr lang="en-US" dirty="0" smtClean="0"/>
          </a:p>
          <a:p>
            <a:pPr marL="45720" indent="0">
              <a:buNone/>
            </a:pPr>
            <a:endParaRPr lang="en-US" dirty="0"/>
          </a:p>
          <a:p>
            <a:pPr marL="45720" indent="0">
              <a:buNone/>
            </a:pP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48</a:t>
            </a:fld>
            <a:endParaRPr lang="en-US" dirty="0" smtClean="0"/>
          </a:p>
        </p:txBody>
      </p:sp>
    </p:spTree>
    <p:extLst>
      <p:ext uri="{BB962C8B-B14F-4D97-AF65-F5344CB8AC3E}">
        <p14:creationId xmlns:p14="http://schemas.microsoft.com/office/powerpoint/2010/main" val="14319916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Scheduled mileage </a:t>
            </a:r>
            <a:r>
              <a:rPr lang="en-US" u="sng" dirty="0" smtClean="0"/>
              <a:t>DOES</a:t>
            </a:r>
            <a:r>
              <a:rPr lang="en-US" dirty="0" smtClean="0"/>
              <a:t> include:</a:t>
            </a:r>
          </a:p>
          <a:p>
            <a:pPr marL="45720" indent="0">
              <a:buNone/>
            </a:pPr>
            <a:endParaRPr lang="en-US" dirty="0"/>
          </a:p>
          <a:p>
            <a:r>
              <a:rPr lang="en-US" dirty="0" smtClean="0"/>
              <a:t>Scheduled mileage to and from a pupil’s legal residence and school in which the pupil is enrolled, including mileage for loaded and unloaded pupil transportation vehicles.</a:t>
            </a:r>
          </a:p>
          <a:p>
            <a:r>
              <a:rPr lang="en-US" dirty="0" smtClean="0"/>
              <a:t>Scheduled mileage between two or more schools in which pupils are regularly enrolled and which pupils are required to attend as part of their scheduled programs.</a:t>
            </a:r>
            <a:endParaRPr lang="en-US" dirty="0"/>
          </a:p>
          <a:p>
            <a:r>
              <a:rPr lang="en-US" dirty="0" smtClean="0"/>
              <a:t>In other words, “Scheduled mileage” refers to miles traveled for scheduled routes as of the official mileage count date (i.e. home to school, school to school, and school to home)</a:t>
            </a: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49</a:t>
            </a:fld>
            <a:endParaRPr lang="en-US" dirty="0" smtClean="0"/>
          </a:p>
        </p:txBody>
      </p:sp>
    </p:spTree>
    <p:extLst>
      <p:ext uri="{BB962C8B-B14F-4D97-AF65-F5344CB8AC3E}">
        <p14:creationId xmlns:p14="http://schemas.microsoft.com/office/powerpoint/2010/main" val="216202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pPr>
              <a:lnSpc>
                <a:spcPct val="90000"/>
              </a:lnSpc>
            </a:pPr>
            <a:endParaRPr lang="en-US" altLang="en-US" sz="2800" dirty="0" smtClean="0">
              <a:solidFill>
                <a:schemeClr val="tx1">
                  <a:lumMod val="75000"/>
                </a:schemeClr>
              </a:solidFill>
            </a:endParaRPr>
          </a:p>
          <a:p>
            <a:pPr>
              <a:lnSpc>
                <a:spcPct val="90000"/>
              </a:lnSpc>
            </a:pPr>
            <a:r>
              <a:rPr lang="en-US" altLang="en-US" sz="2800" dirty="0" smtClean="0">
                <a:solidFill>
                  <a:schemeClr val="tx1">
                    <a:lumMod val="75000"/>
                  </a:schemeClr>
                </a:solidFill>
              </a:rPr>
              <a:t>The CDE-40 Form is submitted on the CDE website</a:t>
            </a:r>
            <a:endParaRPr lang="en-US" altLang="en-US" sz="2800" dirty="0" smtClean="0"/>
          </a:p>
          <a:p>
            <a:pPr marL="45720" indent="0" algn="ctr">
              <a:lnSpc>
                <a:spcPct val="90000"/>
              </a:lnSpc>
              <a:buNone/>
            </a:pPr>
            <a:r>
              <a:rPr lang="en-US" altLang="en-US" sz="2800" dirty="0">
                <a:hlinkClick r:id="rId2"/>
              </a:rPr>
              <a:t>https://</a:t>
            </a:r>
            <a:r>
              <a:rPr lang="en-US" altLang="en-US" sz="2800" dirty="0" smtClean="0">
                <a:hlinkClick r:id="rId2"/>
              </a:rPr>
              <a:t>cdeapps.cde.state.co.us/CDEAccess/login.jsp</a:t>
            </a:r>
            <a:endParaRPr lang="en-US" altLang="en-US" sz="2800" dirty="0" smtClean="0"/>
          </a:p>
          <a:p>
            <a:pPr marL="45720" indent="0">
              <a:lnSpc>
                <a:spcPct val="90000"/>
              </a:lnSpc>
              <a:buNone/>
            </a:pPr>
            <a:endParaRPr lang="en-US" altLang="en-US" sz="2000" dirty="0" smtClean="0"/>
          </a:p>
          <a:p>
            <a:pPr>
              <a:lnSpc>
                <a:spcPct val="90000"/>
              </a:lnSpc>
            </a:pPr>
            <a:r>
              <a:rPr lang="en-US" altLang="en-US" sz="2800" dirty="0" smtClean="0">
                <a:solidFill>
                  <a:schemeClr val="tx1">
                    <a:lumMod val="75000"/>
                  </a:schemeClr>
                </a:solidFill>
              </a:rPr>
              <a:t>Do not mail or fax forms</a:t>
            </a:r>
          </a:p>
          <a:p>
            <a:pPr>
              <a:lnSpc>
                <a:spcPct val="90000"/>
              </a:lnSpc>
            </a:pPr>
            <a:r>
              <a:rPr lang="en-US" altLang="en-US" sz="2800" dirty="0" smtClean="0">
                <a:solidFill>
                  <a:schemeClr val="tx1">
                    <a:lumMod val="75000"/>
                  </a:schemeClr>
                </a:solidFill>
              </a:rPr>
              <a:t>Only authorized district personnel can submit the form – this is typically the District Business Manager</a:t>
            </a:r>
          </a:p>
          <a:p>
            <a:pPr>
              <a:lnSpc>
                <a:spcPct val="90000"/>
              </a:lnSpc>
            </a:pPr>
            <a:r>
              <a:rPr lang="en-US" altLang="en-US" sz="2800" dirty="0" smtClean="0">
                <a:solidFill>
                  <a:schemeClr val="tx1">
                    <a:lumMod val="75000"/>
                  </a:schemeClr>
                </a:solidFill>
              </a:rPr>
              <a:t>Local Access Managers (LAMs) are able to assign and change authorizations to complete the form</a:t>
            </a:r>
            <a:endParaRPr lang="en-US" altLang="en-US" sz="2800" dirty="0">
              <a:solidFill>
                <a:schemeClr val="tx1">
                  <a:lumMod val="75000"/>
                </a:schemeClr>
              </a:solidFill>
            </a:endParaRPr>
          </a:p>
          <a:p>
            <a:pPr marL="44450" indent="0">
              <a:buNone/>
              <a:defRPr/>
            </a:pPr>
            <a:endParaRPr lang="en-US" sz="2000" dirty="0" smtClean="0">
              <a:solidFill>
                <a:schemeClr val="accent1">
                  <a:lumMod val="50000"/>
                </a:schemeClr>
              </a:solidFill>
            </a:endParaRPr>
          </a:p>
          <a:p>
            <a:pPr marL="44450" indent="0">
              <a:buNone/>
              <a:defRPr/>
            </a:pPr>
            <a:endParaRPr lang="en-US" sz="2000" dirty="0" smtClean="0">
              <a:solidFill>
                <a:schemeClr val="accent1">
                  <a:lumMod val="50000"/>
                </a:schemeClr>
              </a:solidFill>
            </a:endParaRPr>
          </a:p>
          <a:p>
            <a:pPr marL="44450"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sz="3200" dirty="0" smtClean="0">
                <a:latin typeface="Palatino Linotype" pitchFamily="18" charset="0"/>
              </a:rPr>
              <a:t>CDE-40 Form is Submitted On-Line</a:t>
            </a:r>
            <a:endParaRPr lang="en-US" sz="3200" dirty="0"/>
          </a:p>
        </p:txBody>
      </p:sp>
    </p:spTree>
    <p:extLst>
      <p:ext uri="{BB962C8B-B14F-4D97-AF65-F5344CB8AC3E}">
        <p14:creationId xmlns:p14="http://schemas.microsoft.com/office/powerpoint/2010/main" val="17876548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Scheduled mileage does </a:t>
            </a:r>
            <a:r>
              <a:rPr lang="en-US" u="sng" dirty="0" smtClean="0"/>
              <a:t>NOT</a:t>
            </a:r>
            <a:r>
              <a:rPr lang="en-US" dirty="0" smtClean="0"/>
              <a:t> include:</a:t>
            </a:r>
          </a:p>
          <a:p>
            <a:pPr marL="45720" indent="0">
              <a:buNone/>
            </a:pPr>
            <a:endParaRPr lang="en-US" dirty="0"/>
          </a:p>
          <a:p>
            <a:r>
              <a:rPr lang="en-US" dirty="0" smtClean="0"/>
              <a:t>Miles traveled for the purpose of providing transportation for pupils of another district.</a:t>
            </a:r>
          </a:p>
          <a:p>
            <a:r>
              <a:rPr lang="en-US" dirty="0" smtClean="0"/>
              <a:t>Miles traveled for school field trips, extracurricular trips, athletic trips, etc.</a:t>
            </a:r>
          </a:p>
          <a:p>
            <a:r>
              <a:rPr lang="en-US" dirty="0" smtClean="0"/>
              <a:t>Miles traveled in trips which are </a:t>
            </a:r>
            <a:r>
              <a:rPr lang="en-US" u="sng" dirty="0" smtClean="0"/>
              <a:t>NOT</a:t>
            </a:r>
            <a:r>
              <a:rPr lang="en-US" dirty="0" smtClean="0"/>
              <a:t> for the purpose of transporting pupils from home to school, school to school, and school to home.</a:t>
            </a: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50</a:t>
            </a:fld>
            <a:endParaRPr lang="en-US" dirty="0" smtClean="0"/>
          </a:p>
        </p:txBody>
      </p:sp>
    </p:spTree>
    <p:extLst>
      <p:ext uri="{BB962C8B-B14F-4D97-AF65-F5344CB8AC3E}">
        <p14:creationId xmlns:p14="http://schemas.microsoft.com/office/powerpoint/2010/main" val="2032804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Examples of Types of Scheduled Routes</a:t>
            </a:r>
            <a:endParaRPr lang="en-US" dirty="0"/>
          </a:p>
          <a:p>
            <a:r>
              <a:rPr lang="en-US" dirty="0" smtClean="0"/>
              <a:t>Regular routes</a:t>
            </a:r>
          </a:p>
          <a:p>
            <a:r>
              <a:rPr lang="en-US" dirty="0" smtClean="0"/>
              <a:t>Mid-Day routes</a:t>
            </a:r>
          </a:p>
          <a:p>
            <a:r>
              <a:rPr lang="en-US" dirty="0" smtClean="0"/>
              <a:t>Late routes</a:t>
            </a:r>
          </a:p>
          <a:p>
            <a:r>
              <a:rPr lang="en-US" dirty="0" smtClean="0"/>
              <a:t>Vocational/Technical routes</a:t>
            </a:r>
          </a:p>
          <a:p>
            <a:r>
              <a:rPr lang="en-US" dirty="0" smtClean="0"/>
              <a:t>Tuition Out/Facility routes</a:t>
            </a:r>
          </a:p>
          <a:p>
            <a:r>
              <a:rPr lang="en-US" dirty="0" smtClean="0"/>
              <a:t>Shuttle routes</a:t>
            </a:r>
          </a:p>
          <a:p>
            <a:r>
              <a:rPr lang="en-US" dirty="0" smtClean="0"/>
              <a:t>Contracted Transportation</a:t>
            </a:r>
          </a:p>
          <a:p>
            <a:pPr lvl="1"/>
            <a:r>
              <a:rPr lang="en-US" dirty="0" smtClean="0"/>
              <a:t>Examples: 3</a:t>
            </a:r>
            <a:r>
              <a:rPr lang="en-US" baseline="30000" dirty="0" smtClean="0"/>
              <a:t>rd</a:t>
            </a:r>
            <a:r>
              <a:rPr lang="en-US" dirty="0" smtClean="0"/>
              <a:t> Party Entities (such as First Student), BOCES, Other Districts, Mobile Taxi Services</a:t>
            </a: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51</a:t>
            </a:fld>
            <a:endParaRPr lang="en-US" dirty="0" smtClean="0"/>
          </a:p>
        </p:txBody>
      </p:sp>
    </p:spTree>
    <p:extLst>
      <p:ext uri="{BB962C8B-B14F-4D97-AF65-F5344CB8AC3E}">
        <p14:creationId xmlns:p14="http://schemas.microsoft.com/office/powerpoint/2010/main" val="16694613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Question- What if the district has a scheduled route that does not run every day- including on the official mileage count date?</a:t>
            </a:r>
            <a:endParaRPr lang="en-US" dirty="0"/>
          </a:p>
          <a:p>
            <a:pPr marL="45720" indent="0">
              <a:buNone/>
            </a:pPr>
            <a:endParaRPr lang="en-US" dirty="0" smtClean="0"/>
          </a:p>
          <a:p>
            <a:pPr marL="45720" indent="0">
              <a:buNone/>
            </a:pPr>
            <a:r>
              <a:rPr lang="en-US" sz="2000" dirty="0" smtClean="0"/>
              <a:t>You can still include these routes in your scheduled count day mileage, however you will need utilize the split calendar calculation in order to adjust for the number of days in which the route is ran.  </a:t>
            </a:r>
          </a:p>
          <a:p>
            <a:pPr marL="45720" indent="0">
              <a:buNone/>
            </a:pPr>
            <a:endParaRPr lang="en-US" sz="2000" dirty="0" smtClean="0"/>
          </a:p>
          <a:p>
            <a:r>
              <a:rPr lang="en-US" sz="2000" dirty="0" smtClean="0"/>
              <a:t>Districts will still need to provide route descriptions, documentation evidencing the total number of miles the route was scheduled to run, and a copy of the calendar showing the total number of days the route ran.</a:t>
            </a:r>
            <a:endParaRPr lang="en-US" sz="2000"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52</a:t>
            </a:fld>
            <a:endParaRPr lang="en-US" dirty="0" smtClean="0"/>
          </a:p>
        </p:txBody>
      </p:sp>
    </p:spTree>
    <p:extLst>
      <p:ext uri="{BB962C8B-B14F-4D97-AF65-F5344CB8AC3E}">
        <p14:creationId xmlns:p14="http://schemas.microsoft.com/office/powerpoint/2010/main" val="42576086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Parent Mileage </a:t>
            </a:r>
          </a:p>
          <a:p>
            <a:pPr marL="45720" indent="0">
              <a:buNone/>
            </a:pPr>
            <a:endParaRPr lang="en-US" sz="1800" dirty="0"/>
          </a:p>
          <a:p>
            <a:pPr marL="45720" indent="0">
              <a:buNone/>
            </a:pPr>
            <a:r>
              <a:rPr lang="en-US" sz="1800" dirty="0" smtClean="0"/>
              <a:t>In cases where the district is reimbursing parents to transport their students from home to school, school to school, and school to home, the district </a:t>
            </a:r>
            <a:r>
              <a:rPr lang="en-US" sz="1800" u="sng" dirty="0" smtClean="0"/>
              <a:t>can</a:t>
            </a:r>
            <a:r>
              <a:rPr lang="en-US" sz="1800" dirty="0" smtClean="0"/>
              <a:t>:</a:t>
            </a:r>
          </a:p>
          <a:p>
            <a:r>
              <a:rPr lang="en-US" sz="1800" dirty="0" smtClean="0"/>
              <a:t>Include these miles in the scheduled count day miles</a:t>
            </a:r>
          </a:p>
          <a:p>
            <a:pPr lvl="1"/>
            <a:r>
              <a:rPr lang="en-US" sz="1800" dirty="0" smtClean="0"/>
              <a:t>The district will need to utilize a split calendar calculation.  Total number of days for this “route” would be the total number of actual days in which the parent transported the student (as evidenced by the student’s attendance records or invoices for which the parent was reimbursed)</a:t>
            </a:r>
          </a:p>
          <a:p>
            <a:r>
              <a:rPr lang="en-US" sz="1800" dirty="0" smtClean="0"/>
              <a:t>Claim the total expenditures attributed to parent mileage reimbursement at 100%</a:t>
            </a:r>
          </a:p>
          <a:p>
            <a:pPr marL="45720" indent="0">
              <a:buNone/>
            </a:pPr>
            <a:endParaRPr lang="en-US" sz="1800" dirty="0"/>
          </a:p>
          <a:p>
            <a:pPr marL="45720" indent="0">
              <a:buNone/>
            </a:pP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53</a:t>
            </a:fld>
            <a:endParaRPr lang="en-US" dirty="0" smtClean="0"/>
          </a:p>
        </p:txBody>
      </p:sp>
    </p:spTree>
    <p:extLst>
      <p:ext uri="{BB962C8B-B14F-4D97-AF65-F5344CB8AC3E}">
        <p14:creationId xmlns:p14="http://schemas.microsoft.com/office/powerpoint/2010/main" val="12607733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615043"/>
            <a:ext cx="8371101" cy="4465123"/>
          </a:xfrm>
        </p:spPr>
        <p:txBody>
          <a:bodyPr/>
          <a:lstStyle/>
          <a:p>
            <a:pPr marL="45720" indent="0">
              <a:buNone/>
            </a:pPr>
            <a:r>
              <a:rPr lang="en-US" dirty="0" smtClean="0"/>
              <a:t>Contracted Mileage</a:t>
            </a:r>
            <a:endParaRPr lang="en-US" sz="1800" dirty="0" smtClean="0"/>
          </a:p>
          <a:p>
            <a:pPr marL="45720" indent="0">
              <a:buNone/>
            </a:pPr>
            <a:r>
              <a:rPr lang="en-US" sz="1800" dirty="0" smtClean="0"/>
              <a:t>In </a:t>
            </a:r>
            <a:r>
              <a:rPr lang="en-US" sz="1800" dirty="0"/>
              <a:t>cases where the district is </a:t>
            </a:r>
            <a:r>
              <a:rPr lang="en-US" sz="1800" dirty="0" smtClean="0"/>
              <a:t>contracting for transportation services, the </a:t>
            </a:r>
            <a:r>
              <a:rPr lang="en-US" sz="1800" dirty="0"/>
              <a:t>district </a:t>
            </a:r>
            <a:r>
              <a:rPr lang="en-US" sz="1800" u="sng" dirty="0" smtClean="0"/>
              <a:t>may</a:t>
            </a:r>
            <a:r>
              <a:rPr lang="en-US" sz="1800" dirty="0"/>
              <a:t> </a:t>
            </a:r>
            <a:r>
              <a:rPr lang="en-US" sz="1800" dirty="0" smtClean="0"/>
              <a:t>be able to include these miles in the scheduled count day miles.</a:t>
            </a:r>
          </a:p>
          <a:p>
            <a:pPr marL="45720" indent="0">
              <a:buNone/>
            </a:pPr>
            <a:endParaRPr lang="en-US" sz="1800" dirty="0"/>
          </a:p>
          <a:p>
            <a:r>
              <a:rPr lang="en-US" sz="1800" dirty="0" smtClean="0"/>
              <a:t>If the contracted transportation services are for district routes only, then the regularly scheduled route miles can be included in the district’s reported count day mileage.</a:t>
            </a:r>
          </a:p>
          <a:p>
            <a:r>
              <a:rPr lang="en-US" sz="1800" dirty="0" smtClean="0"/>
              <a:t>If the contracted transportation services include both district routes and student activities, the district can only report the regularly scheduled route mileage.</a:t>
            </a:r>
          </a:p>
          <a:p>
            <a:pPr lvl="1"/>
            <a:r>
              <a:rPr lang="en-US" sz="1800" dirty="0" smtClean="0"/>
              <a:t>Be sure NOT to include activity miles ran on the official mileage count date.</a:t>
            </a:r>
            <a:endParaRPr lang="en-US" sz="1800" dirty="0"/>
          </a:p>
          <a:p>
            <a:r>
              <a:rPr lang="en-US" sz="1800" dirty="0" smtClean="0"/>
              <a:t>If  the district contracts transportation services to transport students for activity trips on the official mileage count date, the district can NOT include these miles in their reported scheduled count day mileage.</a:t>
            </a:r>
            <a:endParaRPr lang="en-US" sz="1800" dirty="0"/>
          </a:p>
          <a:p>
            <a:pPr marL="45720" indent="0">
              <a:buNone/>
            </a:pPr>
            <a:endParaRPr lang="en-US" dirty="0" smtClean="0"/>
          </a:p>
          <a:p>
            <a:pPr marL="45720" indent="0">
              <a:buNone/>
            </a:pP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54</a:t>
            </a:fld>
            <a:endParaRPr lang="en-US" dirty="0" smtClean="0"/>
          </a:p>
        </p:txBody>
      </p:sp>
    </p:spTree>
    <p:extLst>
      <p:ext uri="{BB962C8B-B14F-4D97-AF65-F5344CB8AC3E}">
        <p14:creationId xmlns:p14="http://schemas.microsoft.com/office/powerpoint/2010/main" val="4255352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Contracted Mileage</a:t>
            </a:r>
          </a:p>
          <a:p>
            <a:pPr marL="45720" indent="0">
              <a:buNone/>
            </a:pPr>
            <a:endParaRPr lang="en-US" dirty="0"/>
          </a:p>
          <a:p>
            <a:pPr marL="45720" indent="0">
              <a:buNone/>
            </a:pPr>
            <a:r>
              <a:rPr lang="en-US" dirty="0"/>
              <a:t>Depending on the type of student transportation the district contracts, the district may be able to claim the </a:t>
            </a:r>
            <a:r>
              <a:rPr lang="en-US" dirty="0" smtClean="0"/>
              <a:t>expenditure </a:t>
            </a:r>
            <a:r>
              <a:rPr lang="en-US" dirty="0"/>
              <a:t>at either 100% or at the </a:t>
            </a:r>
            <a:r>
              <a:rPr lang="en-US" dirty="0" smtClean="0"/>
              <a:t>prorated </a:t>
            </a:r>
            <a:r>
              <a:rPr lang="en-US" dirty="0"/>
              <a:t>amount.</a:t>
            </a:r>
          </a:p>
          <a:p>
            <a:pPr marL="45720" indent="0">
              <a:buNone/>
            </a:pP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55</a:t>
            </a:fld>
            <a:endParaRPr lang="en-US" dirty="0" smtClean="0"/>
          </a:p>
        </p:txBody>
      </p:sp>
    </p:spTree>
    <p:extLst>
      <p:ext uri="{BB962C8B-B14F-4D97-AF65-F5344CB8AC3E}">
        <p14:creationId xmlns:p14="http://schemas.microsoft.com/office/powerpoint/2010/main" val="628374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Split Calendar Calculation</a:t>
            </a:r>
          </a:p>
          <a:p>
            <a:pPr marL="45720" indent="0">
              <a:buNone/>
            </a:pPr>
            <a:endParaRPr lang="en-US" dirty="0"/>
          </a:p>
          <a:p>
            <a:pPr marL="45720" indent="0">
              <a:buNone/>
            </a:pPr>
            <a:r>
              <a:rPr lang="en-US" dirty="0" smtClean="0"/>
              <a:t>A split calendar calculation needs to be used if a district has regularly scheduled route(s) that follow different calendars that vary by more than 3 days from the district calendar.</a:t>
            </a: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56</a:t>
            </a:fld>
            <a:endParaRPr lang="en-US" dirty="0" smtClean="0"/>
          </a:p>
        </p:txBody>
      </p:sp>
    </p:spTree>
    <p:extLst>
      <p:ext uri="{BB962C8B-B14F-4D97-AF65-F5344CB8AC3E}">
        <p14:creationId xmlns:p14="http://schemas.microsoft.com/office/powerpoint/2010/main" val="1858786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Split Calendar Calculation</a:t>
            </a:r>
          </a:p>
          <a:p>
            <a:pPr marL="45720" indent="0">
              <a:buNone/>
            </a:pPr>
            <a:r>
              <a:rPr lang="en-US" u="sng" dirty="0" smtClean="0"/>
              <a:t>Example 1</a:t>
            </a:r>
            <a:r>
              <a:rPr lang="en-US" dirty="0" smtClean="0"/>
              <a:t>:  The district has 6 routes, and all 6 routes follow the district calendar.  In this case, a split calendar calculation is not needed.</a:t>
            </a:r>
          </a:p>
          <a:p>
            <a:pPr marL="45720" indent="0">
              <a:buNone/>
            </a:pPr>
            <a:r>
              <a:rPr lang="en-US" u="sng" dirty="0" smtClean="0"/>
              <a:t>Example 2</a:t>
            </a:r>
            <a:r>
              <a:rPr lang="en-US" dirty="0" smtClean="0"/>
              <a:t>:  The district has 6 routes.  Four (4) routes follow the district calendar, and transport students a total of 170 days.  One (1) route transports students a total of 168 days, and the last route transports students 172 days.  In this case, a split calendar calculation is not necessary because the number of days the other two routes transported students was not more or less than 3 days from the district calendar.</a:t>
            </a:r>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57</a:t>
            </a:fld>
            <a:endParaRPr lang="en-US" dirty="0" smtClean="0"/>
          </a:p>
        </p:txBody>
      </p:sp>
    </p:spTree>
    <p:extLst>
      <p:ext uri="{BB962C8B-B14F-4D97-AF65-F5344CB8AC3E}">
        <p14:creationId xmlns:p14="http://schemas.microsoft.com/office/powerpoint/2010/main" val="3616036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Split Calendar Calculation</a:t>
            </a:r>
          </a:p>
          <a:p>
            <a:pPr marL="45720" indent="0">
              <a:buNone/>
            </a:pPr>
            <a:endParaRPr lang="en-US" dirty="0"/>
          </a:p>
          <a:p>
            <a:pPr marL="45720" indent="0">
              <a:buNone/>
            </a:pPr>
            <a:r>
              <a:rPr lang="en-US" dirty="0" smtClean="0"/>
              <a:t>Example 3:  The district has 6 routes.  Four (4) routes follow the district calendar, and are transported 170 days.  One (1) route transports students 180 days, and one (1) route transports students a total of 165 days.  In this case, a split calendar calculation should be used.</a:t>
            </a:r>
          </a:p>
          <a:p>
            <a:pPr marL="45720" indent="0">
              <a:buNone/>
            </a:pPr>
            <a:endParaRPr lang="en-US" dirty="0" smtClean="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58</a:t>
            </a:fld>
            <a:endParaRPr lang="en-US" dirty="0" smtClean="0"/>
          </a:p>
        </p:txBody>
      </p:sp>
    </p:spTree>
    <p:extLst>
      <p:ext uri="{BB962C8B-B14F-4D97-AF65-F5344CB8AC3E}">
        <p14:creationId xmlns:p14="http://schemas.microsoft.com/office/powerpoint/2010/main" val="39428996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Audit- Scheduled Count Day Mileage</a:t>
            </a:r>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
        <p:nvSpPr>
          <p:cNvPr id="8" name="Content Placeholder 7"/>
          <p:cNvSpPr>
            <a:spLocks noGrp="1"/>
          </p:cNvSpPr>
          <p:nvPr>
            <p:ph sz="half" idx="1"/>
          </p:nvPr>
        </p:nvSpPr>
        <p:spPr>
          <a:xfrm>
            <a:off x="300038" y="1719072"/>
            <a:ext cx="8462221" cy="4407408"/>
          </a:xfrm>
        </p:spPr>
        <p:txBody>
          <a:bodyPr/>
          <a:lstStyle/>
          <a:p>
            <a:pPr marL="45720" indent="0">
              <a:buNone/>
            </a:pPr>
            <a:r>
              <a:rPr lang="en-US" dirty="0" smtClean="0"/>
              <a:t>Split Calendar Calculation: Example 3 </a:t>
            </a:r>
          </a:p>
          <a:p>
            <a:pPr marL="45720" indent="0">
              <a:buNone/>
            </a:pPr>
            <a:endParaRPr lang="en-US" dirty="0"/>
          </a:p>
          <a:p>
            <a:pPr marL="45720" indent="0">
              <a:buNone/>
            </a:pPr>
            <a:endParaRPr lang="en-U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8" y="2315688"/>
            <a:ext cx="8543925" cy="3810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1042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034099"/>
          </a:xfrm>
        </p:spPr>
        <p:txBody>
          <a:bodyPr/>
          <a:lstStyle/>
          <a:p>
            <a:pPr>
              <a:buNone/>
            </a:pPr>
            <a:endParaRPr lang="en-US" sz="3200" dirty="0" smtClean="0">
              <a:solidFill>
                <a:schemeClr val="accent1">
                  <a:lumMod val="50000"/>
                </a:schemeClr>
              </a:solidFill>
            </a:endParaRPr>
          </a:p>
          <a:p>
            <a:pPr>
              <a:buNone/>
            </a:pPr>
            <a:endParaRPr lang="en-US" sz="2000" dirty="0" smtClean="0">
              <a:solidFill>
                <a:schemeClr val="accent1">
                  <a:lumMod val="50000"/>
                </a:schemeClr>
              </a:solidFill>
            </a:endParaRPr>
          </a:p>
          <a:p>
            <a:pPr marL="45720" indent="0">
              <a:buNone/>
            </a:pPr>
            <a:endParaRPr lang="en-US" sz="2000" dirty="0">
              <a:solidFill>
                <a:schemeClr val="accent1">
                  <a:lumMod val="50000"/>
                </a:schemeClr>
              </a:solidFill>
            </a:endParaRPr>
          </a:p>
          <a:p>
            <a:pPr marL="44450" indent="0">
              <a:buNone/>
              <a:defRPr/>
            </a:pPr>
            <a:endParaRPr lang="en-US" sz="1600" dirty="0">
              <a:solidFill>
                <a:schemeClr val="accent1">
                  <a:lumMod val="50000"/>
                </a:schemeClr>
              </a:solidFill>
            </a:endParaRPr>
          </a:p>
        </p:txBody>
      </p:sp>
      <p:sp>
        <p:nvSpPr>
          <p:cNvPr id="4" name="Title 3"/>
          <p:cNvSpPr>
            <a:spLocks noGrp="1"/>
          </p:cNvSpPr>
          <p:nvPr>
            <p:ph type="title"/>
          </p:nvPr>
        </p:nvSpPr>
        <p:spPr/>
        <p:txBody>
          <a:bodyPr/>
          <a:lstStyle/>
          <a:p>
            <a:r>
              <a:rPr lang="en-US" sz="2800" dirty="0" smtClean="0"/>
              <a:t>CDE-40 On-Line Form: Eight Items to Complete</a:t>
            </a:r>
            <a:endParaRPr lang="en-US" sz="1800" dirty="0"/>
          </a:p>
        </p:txBody>
      </p:sp>
      <p:sp>
        <p:nvSpPr>
          <p:cNvPr id="5" name="Footer Placeholder 4"/>
          <p:cNvSpPr>
            <a:spLocks noGrp="1"/>
          </p:cNvSpPr>
          <p:nvPr>
            <p:ph type="ftr" sz="quarter" idx="3"/>
          </p:nvPr>
        </p:nvSpPr>
        <p:spPr/>
        <p:txBody>
          <a:bodyPr/>
          <a:lstStyle/>
          <a:p>
            <a:fld id="{757A2F4E-5D54-B04B-91BD-7E78EE1FE9FD}" type="slidenum">
              <a:rPr lang="en-US" smtClean="0"/>
              <a:pPr/>
              <a:t>6</a:t>
            </a:fld>
            <a:endParaRPr lang="en-US" dirty="0" smtClean="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096885" y="1721922"/>
            <a:ext cx="4683925" cy="4969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88114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Scheduled Count Day Mileage Audit Documentation</a:t>
            </a:r>
          </a:p>
          <a:p>
            <a:pPr marL="45720" indent="0">
              <a:buNone/>
            </a:pPr>
            <a:endParaRPr lang="en-US" dirty="0"/>
          </a:p>
          <a:p>
            <a:pPr marL="45720" indent="0">
              <a:buNone/>
            </a:pPr>
            <a:r>
              <a:rPr lang="en-US" sz="2000" dirty="0" smtClean="0"/>
              <a:t>Districts must be prepared to provide documentation evidencing the following at the time of the audit:</a:t>
            </a:r>
          </a:p>
          <a:p>
            <a:r>
              <a:rPr lang="en-US" sz="2000" dirty="0" smtClean="0"/>
              <a:t>Official mileage count day route descriptions</a:t>
            </a:r>
          </a:p>
          <a:p>
            <a:r>
              <a:rPr lang="en-US" sz="2000" dirty="0" smtClean="0"/>
              <a:t>Documentation evidencing total scheduled miles for each route</a:t>
            </a:r>
          </a:p>
          <a:p>
            <a:pPr lvl="1"/>
            <a:r>
              <a:rPr lang="en-US" sz="1800" dirty="0"/>
              <a:t>Route descriptions that show the mileage between stops </a:t>
            </a:r>
            <a:r>
              <a:rPr lang="en-US" sz="1800" dirty="0" smtClean="0"/>
              <a:t>OR</a:t>
            </a:r>
          </a:p>
          <a:p>
            <a:pPr lvl="1"/>
            <a:r>
              <a:rPr lang="en-US" sz="1800" dirty="0"/>
              <a:t>Count day route beginning and ending odometer </a:t>
            </a:r>
            <a:r>
              <a:rPr lang="en-US" sz="1800" dirty="0" smtClean="0"/>
              <a:t>readings</a:t>
            </a:r>
          </a:p>
          <a:p>
            <a:r>
              <a:rPr lang="en-US" sz="2000" dirty="0" smtClean="0"/>
              <a:t>Split calendar calculation work sheet with accompanying calendars (if applicable</a:t>
            </a:r>
          </a:p>
          <a:p>
            <a:pPr lvl="1"/>
            <a:endParaRPr lang="en-US" dirty="0"/>
          </a:p>
        </p:txBody>
      </p:sp>
      <p:sp>
        <p:nvSpPr>
          <p:cNvPr id="4" name="Title 3"/>
          <p:cNvSpPr>
            <a:spLocks noGrp="1"/>
          </p:cNvSpPr>
          <p:nvPr>
            <p:ph type="title"/>
          </p:nvPr>
        </p:nvSpPr>
        <p:spPr/>
        <p:txBody>
          <a:bodyPr/>
          <a:lstStyle/>
          <a:p>
            <a:r>
              <a:rPr lang="en-US" dirty="0"/>
              <a:t>Audit- Scheduled Count Day Mileage</a:t>
            </a:r>
          </a:p>
        </p:txBody>
      </p:sp>
      <p:sp>
        <p:nvSpPr>
          <p:cNvPr id="5" name="Footer Placeholder 4"/>
          <p:cNvSpPr>
            <a:spLocks noGrp="1"/>
          </p:cNvSpPr>
          <p:nvPr>
            <p:ph type="ftr" sz="quarter" idx="3"/>
          </p:nvPr>
        </p:nvSpPr>
        <p:spPr/>
        <p:txBody>
          <a:bodyPr/>
          <a:lstStyle/>
          <a:p>
            <a:fld id="{757A2F4E-5D54-B04B-91BD-7E78EE1FE9FD}" type="slidenum">
              <a:rPr lang="en-US" smtClean="0"/>
              <a:pPr/>
              <a:t>60</a:t>
            </a:fld>
            <a:endParaRPr lang="en-US" dirty="0" smtClean="0"/>
          </a:p>
        </p:txBody>
      </p:sp>
    </p:spTree>
    <p:extLst>
      <p:ext uri="{BB962C8B-B14F-4D97-AF65-F5344CB8AC3E}">
        <p14:creationId xmlns:p14="http://schemas.microsoft.com/office/powerpoint/2010/main" val="13717539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Every district is required to report the total number of days school was in session and students were actually transported.  This total should reflect the total number of days evidenced by the district calendar, less any cancelled school days.</a:t>
            </a:r>
          </a:p>
          <a:p>
            <a:pPr marL="45720" indent="0">
              <a:buNone/>
            </a:pPr>
            <a:endParaRPr lang="en-US" dirty="0"/>
          </a:p>
          <a:p>
            <a:pPr marL="45720" indent="0">
              <a:buNone/>
            </a:pPr>
            <a:r>
              <a:rPr lang="en-US" sz="2000" dirty="0" smtClean="0"/>
              <a:t>Example:  District calendar shows that students are scheduled to attend 170 days.  However the district canceled 2 school days in February due to weather, and 1 school day in March because the district high school made it to the final state basketball tournament.  In this case, the district would report 167 days on their CDE-40 form (170-3= 167).</a:t>
            </a:r>
            <a:endParaRPr lang="en-US" sz="2000" dirty="0"/>
          </a:p>
        </p:txBody>
      </p:sp>
      <p:sp>
        <p:nvSpPr>
          <p:cNvPr id="4" name="Title 3"/>
          <p:cNvSpPr>
            <a:spLocks noGrp="1"/>
          </p:cNvSpPr>
          <p:nvPr>
            <p:ph type="title"/>
          </p:nvPr>
        </p:nvSpPr>
        <p:spPr/>
        <p:txBody>
          <a:bodyPr/>
          <a:lstStyle/>
          <a:p>
            <a:r>
              <a:rPr lang="en-US" sz="3200" dirty="0"/>
              <a:t>Audit- </a:t>
            </a:r>
            <a:r>
              <a:rPr lang="en-US" sz="3200" dirty="0" smtClean="0"/>
              <a:t>Days School was in Session and students were transported</a:t>
            </a:r>
            <a:endParaRPr lang="en-US" sz="3200" dirty="0"/>
          </a:p>
        </p:txBody>
      </p:sp>
      <p:sp>
        <p:nvSpPr>
          <p:cNvPr id="5" name="Footer Placeholder 4"/>
          <p:cNvSpPr>
            <a:spLocks noGrp="1"/>
          </p:cNvSpPr>
          <p:nvPr>
            <p:ph type="ftr" sz="quarter" idx="3"/>
          </p:nvPr>
        </p:nvSpPr>
        <p:spPr/>
        <p:txBody>
          <a:bodyPr/>
          <a:lstStyle/>
          <a:p>
            <a:fld id="{757A2F4E-5D54-B04B-91BD-7E78EE1FE9FD}" type="slidenum">
              <a:rPr lang="en-US" smtClean="0"/>
              <a:pPr/>
              <a:t>61</a:t>
            </a:fld>
            <a:endParaRPr lang="en-US" dirty="0" smtClean="0"/>
          </a:p>
        </p:txBody>
      </p:sp>
    </p:spTree>
    <p:extLst>
      <p:ext uri="{BB962C8B-B14F-4D97-AF65-F5344CB8AC3E}">
        <p14:creationId xmlns:p14="http://schemas.microsoft.com/office/powerpoint/2010/main" val="14431814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endParaRPr lang="en-US" dirty="0" smtClean="0"/>
          </a:p>
          <a:p>
            <a:pPr marL="45720" indent="0">
              <a:buNone/>
            </a:pPr>
            <a:endParaRPr lang="en-US" dirty="0"/>
          </a:p>
          <a:p>
            <a:pPr marL="45720" indent="0">
              <a:buNone/>
            </a:pPr>
            <a:r>
              <a:rPr lang="en-US" dirty="0" smtClean="0"/>
              <a:t>Every district is required to report the total actual miles traveled for any purpose by all pupil transportation vehicles.  In addition, of the total actual miles traveled, the district must also report how many of them were traveled for school field trips, extracurricular trips, and athletic trips by pupil transportation vehicles (aka “activity” miles).</a:t>
            </a:r>
            <a:endParaRPr lang="en-US" dirty="0"/>
          </a:p>
        </p:txBody>
      </p:sp>
      <p:sp>
        <p:nvSpPr>
          <p:cNvPr id="4" name="Title 3"/>
          <p:cNvSpPr>
            <a:spLocks noGrp="1"/>
          </p:cNvSpPr>
          <p:nvPr>
            <p:ph type="title"/>
          </p:nvPr>
        </p:nvSpPr>
        <p:spPr/>
        <p:txBody>
          <a:bodyPr/>
          <a:lstStyle/>
          <a:p>
            <a:r>
              <a:rPr lang="en-US" dirty="0" smtClean="0"/>
              <a:t>Audit- Total Miles Traveled by Pupil Transportation Vehicles</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62</a:t>
            </a:fld>
            <a:endParaRPr lang="en-US" dirty="0" smtClean="0"/>
          </a:p>
        </p:txBody>
      </p:sp>
    </p:spTree>
    <p:extLst>
      <p:ext uri="{BB962C8B-B14F-4D97-AF65-F5344CB8AC3E}">
        <p14:creationId xmlns:p14="http://schemas.microsoft.com/office/powerpoint/2010/main" val="19536345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Reimbursable Percentage</a:t>
            </a:r>
          </a:p>
          <a:p>
            <a:pPr marL="45720" indent="0">
              <a:buNone/>
            </a:pPr>
            <a:endParaRPr lang="en-US" dirty="0"/>
          </a:p>
          <a:p>
            <a:pPr marL="45720" indent="0">
              <a:buNone/>
            </a:pPr>
            <a:r>
              <a:rPr lang="en-US" dirty="0" smtClean="0"/>
              <a:t>The purpose of reporting both the total actual miles traveled and total activity miles is to determine the reimbursable percentage that will be applied to those expenditures attributed to both route and activity miles (prorated expenditures).</a:t>
            </a:r>
          </a:p>
          <a:p>
            <a:pPr marL="45720" indent="0">
              <a:buNone/>
            </a:pPr>
            <a:endParaRPr lang="en-US" dirty="0"/>
          </a:p>
        </p:txBody>
      </p:sp>
      <p:sp>
        <p:nvSpPr>
          <p:cNvPr id="4" name="Title 3"/>
          <p:cNvSpPr>
            <a:spLocks noGrp="1"/>
          </p:cNvSpPr>
          <p:nvPr>
            <p:ph type="title"/>
          </p:nvPr>
        </p:nvSpPr>
        <p:spPr/>
        <p:txBody>
          <a:bodyPr/>
          <a:lstStyle/>
          <a:p>
            <a:r>
              <a:rPr lang="en-US" dirty="0"/>
              <a:t>Audit- Total Miles Traveled by Pupil Transportation Vehicles</a:t>
            </a:r>
          </a:p>
        </p:txBody>
      </p:sp>
      <p:sp>
        <p:nvSpPr>
          <p:cNvPr id="5" name="Footer Placeholder 4"/>
          <p:cNvSpPr>
            <a:spLocks noGrp="1"/>
          </p:cNvSpPr>
          <p:nvPr>
            <p:ph type="ftr" sz="quarter" idx="3"/>
          </p:nvPr>
        </p:nvSpPr>
        <p:spPr/>
        <p:txBody>
          <a:bodyPr/>
          <a:lstStyle/>
          <a:p>
            <a:fld id="{757A2F4E-5D54-B04B-91BD-7E78EE1FE9FD}" type="slidenum">
              <a:rPr lang="en-US" smtClean="0"/>
              <a:pPr/>
              <a:t>63</a:t>
            </a:fld>
            <a:endParaRPr lang="en-US" dirty="0" smtClean="0"/>
          </a:p>
        </p:txBody>
      </p:sp>
    </p:spTree>
    <p:extLst>
      <p:ext uri="{BB962C8B-B14F-4D97-AF65-F5344CB8AC3E}">
        <p14:creationId xmlns:p14="http://schemas.microsoft.com/office/powerpoint/2010/main" val="38536716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Reimbursable Percentage</a:t>
            </a:r>
          </a:p>
          <a:p>
            <a:pPr marL="45720" indent="0">
              <a:buNone/>
            </a:pPr>
            <a:endParaRPr lang="en-US" dirty="0"/>
          </a:p>
          <a:p>
            <a:pPr marL="45720" indent="0">
              <a:buNone/>
            </a:pPr>
            <a:r>
              <a:rPr lang="en-US" sz="1600" dirty="0" smtClean="0"/>
              <a:t>Example:  If a district had a total of 50,000 miles traveled for any purpose by all pupil transportation vehicles, and of those miles, 12,500 were traveled for school field trips, extracurricular trips, and athletic trips, then the district would determine its reimbursable percentage as follows:</a:t>
            </a:r>
          </a:p>
          <a:p>
            <a:pPr marL="45720" indent="0">
              <a:buNone/>
            </a:pPr>
            <a:endParaRPr lang="en-US" sz="1600" dirty="0" smtClean="0"/>
          </a:p>
          <a:p>
            <a:pPr marL="45720" indent="0">
              <a:buNone/>
            </a:pPr>
            <a:r>
              <a:rPr lang="en-US" sz="1600" dirty="0" smtClean="0"/>
              <a:t>(Total Miles minus Activity Miles) divided by Total Miles</a:t>
            </a:r>
          </a:p>
          <a:p>
            <a:pPr marL="45720" indent="0">
              <a:buNone/>
            </a:pPr>
            <a:r>
              <a:rPr lang="en-US" sz="1600" dirty="0" smtClean="0"/>
              <a:t>(50,000-12,500)/50,000 = 37,500/50,000 = .75 or 75%</a:t>
            </a:r>
          </a:p>
          <a:p>
            <a:pPr marL="45720" indent="0">
              <a:buNone/>
            </a:pPr>
            <a:endParaRPr lang="en-US" sz="1600" dirty="0" smtClean="0"/>
          </a:p>
          <a:p>
            <a:pPr marL="45720" indent="0">
              <a:buNone/>
            </a:pPr>
            <a:r>
              <a:rPr lang="en-US" sz="1600" dirty="0" smtClean="0"/>
              <a:t>This means that approximately 75% of all miles traveled by pupil transportation vehicles were attributed to transporting students from home to school, school to school, and school to home.  </a:t>
            </a:r>
          </a:p>
          <a:p>
            <a:pPr marL="45720" indent="0">
              <a:buNone/>
            </a:pPr>
            <a:r>
              <a:rPr lang="en-US" sz="1600" dirty="0" smtClean="0"/>
              <a:t>As such, for those expenditures attributed to pupil transportation for any purpose, and were allowed at the reimbursable percentage, the district could claim 75% of those expenditures.</a:t>
            </a:r>
            <a:endParaRPr lang="en-US" sz="1600" dirty="0"/>
          </a:p>
        </p:txBody>
      </p:sp>
      <p:sp>
        <p:nvSpPr>
          <p:cNvPr id="4" name="Title 3"/>
          <p:cNvSpPr>
            <a:spLocks noGrp="1"/>
          </p:cNvSpPr>
          <p:nvPr>
            <p:ph type="title"/>
          </p:nvPr>
        </p:nvSpPr>
        <p:spPr/>
        <p:txBody>
          <a:bodyPr/>
          <a:lstStyle/>
          <a:p>
            <a:r>
              <a:rPr lang="en-US" dirty="0"/>
              <a:t>Audit- Total Miles Traveled by Pupil Transportation Vehicles</a:t>
            </a:r>
          </a:p>
        </p:txBody>
      </p:sp>
      <p:sp>
        <p:nvSpPr>
          <p:cNvPr id="5" name="Footer Placeholder 4"/>
          <p:cNvSpPr>
            <a:spLocks noGrp="1"/>
          </p:cNvSpPr>
          <p:nvPr>
            <p:ph type="ftr" sz="quarter" idx="3"/>
          </p:nvPr>
        </p:nvSpPr>
        <p:spPr/>
        <p:txBody>
          <a:bodyPr/>
          <a:lstStyle/>
          <a:p>
            <a:fld id="{757A2F4E-5D54-B04B-91BD-7E78EE1FE9FD}" type="slidenum">
              <a:rPr lang="en-US" smtClean="0"/>
              <a:pPr/>
              <a:t>64</a:t>
            </a:fld>
            <a:endParaRPr lang="en-US" dirty="0" smtClean="0"/>
          </a:p>
        </p:txBody>
      </p:sp>
    </p:spTree>
    <p:extLst>
      <p:ext uri="{BB962C8B-B14F-4D97-AF65-F5344CB8AC3E}">
        <p14:creationId xmlns:p14="http://schemas.microsoft.com/office/powerpoint/2010/main" val="2400752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sz="2000" dirty="0" smtClean="0"/>
              <a:t>In order to determine the total actual miles traveled for any purpose for all pupil transportation vehicles, the district must track the beginning year odometer readings (taken on July 1) and the end of year odometer readings (taken on June 30) for each pupil transportation vehicle.</a:t>
            </a:r>
          </a:p>
          <a:p>
            <a:pPr marL="45720" indent="0">
              <a:buNone/>
            </a:pPr>
            <a:endParaRPr lang="en-US" sz="2000" dirty="0"/>
          </a:p>
          <a:p>
            <a:pPr marL="45720" indent="0">
              <a:buNone/>
            </a:pPr>
            <a:r>
              <a:rPr lang="en-US" sz="2000" dirty="0" smtClean="0"/>
              <a:t>Once the ending year odometer reading is taken, the district can subtract the beginning year reading from the end of year reading for each pupil transportation vehicle to determine the total number of actual miles traveled by that vehicle.</a:t>
            </a:r>
          </a:p>
          <a:p>
            <a:pPr marL="45720" indent="0">
              <a:buNone/>
            </a:pPr>
            <a:endParaRPr lang="en-US" sz="2000" dirty="0"/>
          </a:p>
          <a:p>
            <a:pPr marL="45720" indent="0">
              <a:buNone/>
            </a:pPr>
            <a:r>
              <a:rPr lang="en-US" sz="2000" dirty="0" smtClean="0"/>
              <a:t>The district must be prepared to provide all odometer readings (beginning and end of year) for all pupil transportation vehicles at the time of audit.</a:t>
            </a:r>
            <a:endParaRPr lang="en-US" sz="2000" dirty="0"/>
          </a:p>
        </p:txBody>
      </p:sp>
      <p:sp>
        <p:nvSpPr>
          <p:cNvPr id="4" name="Title 3"/>
          <p:cNvSpPr>
            <a:spLocks noGrp="1"/>
          </p:cNvSpPr>
          <p:nvPr>
            <p:ph type="title"/>
          </p:nvPr>
        </p:nvSpPr>
        <p:spPr/>
        <p:txBody>
          <a:bodyPr/>
          <a:lstStyle/>
          <a:p>
            <a:r>
              <a:rPr lang="en-US" dirty="0"/>
              <a:t>Audit- Total Miles Traveled by Pupil Transportation Vehicles</a:t>
            </a:r>
          </a:p>
        </p:txBody>
      </p:sp>
      <p:sp>
        <p:nvSpPr>
          <p:cNvPr id="5" name="Footer Placeholder 4"/>
          <p:cNvSpPr>
            <a:spLocks noGrp="1"/>
          </p:cNvSpPr>
          <p:nvPr>
            <p:ph type="ftr" sz="quarter" idx="3"/>
          </p:nvPr>
        </p:nvSpPr>
        <p:spPr/>
        <p:txBody>
          <a:bodyPr/>
          <a:lstStyle/>
          <a:p>
            <a:fld id="{757A2F4E-5D54-B04B-91BD-7E78EE1FE9FD}" type="slidenum">
              <a:rPr lang="en-US" smtClean="0"/>
              <a:pPr/>
              <a:t>65</a:t>
            </a:fld>
            <a:endParaRPr lang="en-US" dirty="0" smtClean="0"/>
          </a:p>
        </p:txBody>
      </p:sp>
    </p:spTree>
    <p:extLst>
      <p:ext uri="{BB962C8B-B14F-4D97-AF65-F5344CB8AC3E}">
        <p14:creationId xmlns:p14="http://schemas.microsoft.com/office/powerpoint/2010/main" val="39303460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Helpful Hints:</a:t>
            </a:r>
          </a:p>
          <a:p>
            <a:r>
              <a:rPr lang="en-US" sz="1600" dirty="0" smtClean="0"/>
              <a:t>When reporting total actual miles traveled for any purpose, districts must use the total mileage as evidenced by the odometer readings.</a:t>
            </a:r>
          </a:p>
          <a:p>
            <a:r>
              <a:rPr lang="en-US" sz="1600" dirty="0" smtClean="0"/>
              <a:t>The district should ensure that the current year’s beginning odometer reading for each vehicle matches the prior year’s end of year odometer readings.  If these odometer readings do not match, adjustments to total miles will likely be taken at the time of audit.</a:t>
            </a:r>
          </a:p>
          <a:p>
            <a:r>
              <a:rPr lang="en-US" sz="1600" dirty="0" smtClean="0"/>
              <a:t>The district should </a:t>
            </a:r>
            <a:r>
              <a:rPr lang="en-US" sz="1600" u="sng" dirty="0" smtClean="0"/>
              <a:t>NOT</a:t>
            </a:r>
            <a:r>
              <a:rPr lang="en-US" sz="1600" dirty="0" smtClean="0"/>
              <a:t> use any system generated reports to determine total actual miles traveled for any purpose by pupil transportation vehicles.</a:t>
            </a:r>
          </a:p>
          <a:p>
            <a:r>
              <a:rPr lang="en-US" sz="1600" dirty="0" smtClean="0"/>
              <a:t>The district should </a:t>
            </a:r>
            <a:r>
              <a:rPr lang="en-US" sz="1600" u="sng" dirty="0" smtClean="0"/>
              <a:t>NOT</a:t>
            </a:r>
            <a:r>
              <a:rPr lang="en-US" sz="1600" dirty="0" smtClean="0"/>
              <a:t> determine total actual miles traveled for any purpose by pupil transportation vehicles by taking the total scheduled mileage for the year for all route types and then adding total activity miles.</a:t>
            </a:r>
          </a:p>
          <a:p>
            <a:endParaRPr lang="en-US" sz="1800" dirty="0" smtClean="0"/>
          </a:p>
        </p:txBody>
      </p:sp>
      <p:sp>
        <p:nvSpPr>
          <p:cNvPr id="4" name="Title 3"/>
          <p:cNvSpPr>
            <a:spLocks noGrp="1"/>
          </p:cNvSpPr>
          <p:nvPr>
            <p:ph type="title"/>
          </p:nvPr>
        </p:nvSpPr>
        <p:spPr/>
        <p:txBody>
          <a:bodyPr/>
          <a:lstStyle/>
          <a:p>
            <a:r>
              <a:rPr lang="en-US" dirty="0"/>
              <a:t>Audit- Total Miles Traveled by Pupil Transportation Vehicles</a:t>
            </a:r>
          </a:p>
        </p:txBody>
      </p:sp>
      <p:sp>
        <p:nvSpPr>
          <p:cNvPr id="5" name="Footer Placeholder 4"/>
          <p:cNvSpPr>
            <a:spLocks noGrp="1"/>
          </p:cNvSpPr>
          <p:nvPr>
            <p:ph type="ftr" sz="quarter" idx="3"/>
          </p:nvPr>
        </p:nvSpPr>
        <p:spPr/>
        <p:txBody>
          <a:bodyPr/>
          <a:lstStyle/>
          <a:p>
            <a:fld id="{757A2F4E-5D54-B04B-91BD-7E78EE1FE9FD}" type="slidenum">
              <a:rPr lang="en-US" smtClean="0"/>
              <a:pPr/>
              <a:t>66</a:t>
            </a:fld>
            <a:endParaRPr lang="en-US" dirty="0" smtClean="0"/>
          </a:p>
        </p:txBody>
      </p:sp>
    </p:spTree>
    <p:extLst>
      <p:ext uri="{BB962C8B-B14F-4D97-AF65-F5344CB8AC3E}">
        <p14:creationId xmlns:p14="http://schemas.microsoft.com/office/powerpoint/2010/main" val="25323936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sz="1800" dirty="0" smtClean="0"/>
              <a:t>Helpful Hints:</a:t>
            </a:r>
            <a:endParaRPr lang="en-US" sz="1800" dirty="0"/>
          </a:p>
          <a:p>
            <a:r>
              <a:rPr lang="en-US" sz="1800" dirty="0"/>
              <a:t>The district can </a:t>
            </a:r>
            <a:r>
              <a:rPr lang="en-US" sz="1800" u="sng" dirty="0"/>
              <a:t>NOT</a:t>
            </a:r>
            <a:r>
              <a:rPr lang="en-US" sz="1800" dirty="0"/>
              <a:t> include parent miles in “Total Miles” as reported on the CDE-40 </a:t>
            </a:r>
            <a:r>
              <a:rPr lang="en-US" sz="1800" dirty="0" smtClean="0"/>
              <a:t>form (because expenditures attributed to this mileage type are allowed at 100%).</a:t>
            </a:r>
            <a:endParaRPr lang="en-US" sz="1800" dirty="0"/>
          </a:p>
          <a:p>
            <a:r>
              <a:rPr lang="en-US" sz="1800" dirty="0"/>
              <a:t>The district may be able to include contracted miles in “Total Miles” depending on how </a:t>
            </a:r>
            <a:r>
              <a:rPr lang="en-US" sz="1800" dirty="0" smtClean="0"/>
              <a:t>the district claims expenditures associated with these contracted miles.</a:t>
            </a:r>
          </a:p>
          <a:p>
            <a:pPr lvl="1"/>
            <a:r>
              <a:rPr lang="en-US" sz="1600" dirty="0" smtClean="0"/>
              <a:t>If </a:t>
            </a:r>
            <a:r>
              <a:rPr lang="en-US" sz="1600" dirty="0"/>
              <a:t>the contracted transportation services are for district routes only, then </a:t>
            </a:r>
            <a:r>
              <a:rPr lang="en-US" sz="1600" dirty="0" smtClean="0"/>
              <a:t>these miles can NOT be included in total miles  (because expenditures attributed to this mileage type are allowed as 100%)</a:t>
            </a:r>
            <a:endParaRPr lang="en-US" sz="1600" dirty="0"/>
          </a:p>
          <a:p>
            <a:pPr lvl="1"/>
            <a:r>
              <a:rPr lang="en-US" sz="1600" dirty="0"/>
              <a:t>If the contracted transportation services include both district routes and student activities, </a:t>
            </a:r>
            <a:r>
              <a:rPr lang="en-US" sz="1600" dirty="0" smtClean="0"/>
              <a:t>the district should include all mileage (route and activity) in “Total Miles” and reported “Activity Miles” as appropriate.</a:t>
            </a:r>
            <a:endParaRPr lang="en-US" sz="1600" dirty="0"/>
          </a:p>
          <a:p>
            <a:pPr lvl="1"/>
            <a:r>
              <a:rPr lang="en-US" sz="1600" dirty="0" smtClean="0"/>
              <a:t>If the </a:t>
            </a:r>
            <a:r>
              <a:rPr lang="en-US" sz="1600" dirty="0"/>
              <a:t>district contracts transportation services to transport students for activity trips </a:t>
            </a:r>
            <a:r>
              <a:rPr lang="en-US" sz="1600" dirty="0" smtClean="0"/>
              <a:t>at any time during the school year, the district does not have to include these miles in the reported “Total Miles” or “Activity Miles”, as long as the district has not included any expenditures attributed to these contracted miles in their total current operating expenditures.</a:t>
            </a:r>
            <a:endParaRPr lang="en-US" sz="1600" dirty="0"/>
          </a:p>
          <a:p>
            <a:pPr marL="45720" indent="0">
              <a:buNone/>
            </a:pPr>
            <a:endParaRPr lang="en-US" dirty="0"/>
          </a:p>
        </p:txBody>
      </p:sp>
      <p:sp>
        <p:nvSpPr>
          <p:cNvPr id="4" name="Title 3"/>
          <p:cNvSpPr>
            <a:spLocks noGrp="1"/>
          </p:cNvSpPr>
          <p:nvPr>
            <p:ph type="title"/>
          </p:nvPr>
        </p:nvSpPr>
        <p:spPr/>
        <p:txBody>
          <a:bodyPr/>
          <a:lstStyle/>
          <a:p>
            <a:r>
              <a:rPr lang="en-US" dirty="0"/>
              <a:t>Audit- Total Miles Traveled by Pupil Transportation Vehicles</a:t>
            </a:r>
          </a:p>
        </p:txBody>
      </p:sp>
      <p:sp>
        <p:nvSpPr>
          <p:cNvPr id="5" name="Footer Placeholder 4"/>
          <p:cNvSpPr>
            <a:spLocks noGrp="1"/>
          </p:cNvSpPr>
          <p:nvPr>
            <p:ph type="ftr" sz="quarter" idx="3"/>
          </p:nvPr>
        </p:nvSpPr>
        <p:spPr/>
        <p:txBody>
          <a:bodyPr/>
          <a:lstStyle/>
          <a:p>
            <a:fld id="{757A2F4E-5D54-B04B-91BD-7E78EE1FE9FD}" type="slidenum">
              <a:rPr lang="en-US" smtClean="0"/>
              <a:pPr/>
              <a:t>67</a:t>
            </a:fld>
            <a:endParaRPr lang="en-US" dirty="0" smtClean="0"/>
          </a:p>
        </p:txBody>
      </p:sp>
    </p:spTree>
    <p:extLst>
      <p:ext uri="{BB962C8B-B14F-4D97-AF65-F5344CB8AC3E}">
        <p14:creationId xmlns:p14="http://schemas.microsoft.com/office/powerpoint/2010/main" val="42707178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719072"/>
            <a:ext cx="8371101" cy="4407408"/>
          </a:xfrm>
        </p:spPr>
        <p:txBody>
          <a:bodyPr/>
          <a:lstStyle/>
          <a:p>
            <a:pPr marL="45720" indent="0">
              <a:buNone/>
            </a:pPr>
            <a:r>
              <a:rPr lang="en-US" dirty="0" smtClean="0"/>
              <a:t>Districts are required to report the total actual miles traveled for school field trips, extracurricular trips, and athletic trips by pupil transportation vehicles.</a:t>
            </a:r>
          </a:p>
          <a:p>
            <a:pPr marL="45720" indent="0">
              <a:buNone/>
            </a:pPr>
            <a:endParaRPr lang="en-US" dirty="0" smtClean="0"/>
          </a:p>
          <a:p>
            <a:r>
              <a:rPr lang="en-US" sz="2000" dirty="0" smtClean="0"/>
              <a:t>This mileage total is a sub-set of the total miles traveled for any purpose by all pupil-transportation vehicles</a:t>
            </a:r>
          </a:p>
          <a:p>
            <a:r>
              <a:rPr lang="en-US" sz="2000" dirty="0" smtClean="0"/>
              <a:t>Districts should be prepared to provide documentation at the time of audit that evidences this total mileage type.  In addition, it should include all activity miles ran during the entire entitlement period.</a:t>
            </a:r>
            <a:endParaRPr lang="en-US" sz="2000" dirty="0"/>
          </a:p>
        </p:txBody>
      </p:sp>
      <p:sp>
        <p:nvSpPr>
          <p:cNvPr id="4" name="Title 3"/>
          <p:cNvSpPr>
            <a:spLocks noGrp="1"/>
          </p:cNvSpPr>
          <p:nvPr>
            <p:ph type="title"/>
          </p:nvPr>
        </p:nvSpPr>
        <p:spPr/>
        <p:txBody>
          <a:bodyPr/>
          <a:lstStyle/>
          <a:p>
            <a:r>
              <a:rPr lang="en-US" sz="3200" dirty="0"/>
              <a:t>Audit- </a:t>
            </a:r>
            <a:r>
              <a:rPr lang="en-US" sz="3200" dirty="0" smtClean="0"/>
              <a:t>Total Actual Miles Traveled for Activity, Field Trip Etc.</a:t>
            </a:r>
            <a:endParaRPr lang="en-US" sz="3200" dirty="0"/>
          </a:p>
        </p:txBody>
      </p:sp>
      <p:sp>
        <p:nvSpPr>
          <p:cNvPr id="5" name="Footer Placeholder 4"/>
          <p:cNvSpPr>
            <a:spLocks noGrp="1"/>
          </p:cNvSpPr>
          <p:nvPr>
            <p:ph type="ftr" sz="quarter" idx="3"/>
          </p:nvPr>
        </p:nvSpPr>
        <p:spPr/>
        <p:txBody>
          <a:bodyPr/>
          <a:lstStyle/>
          <a:p>
            <a:fld id="{757A2F4E-5D54-B04B-91BD-7E78EE1FE9FD}" type="slidenum">
              <a:rPr lang="en-US" smtClean="0"/>
              <a:pPr/>
              <a:t>68</a:t>
            </a:fld>
            <a:endParaRPr lang="en-US" dirty="0" smtClean="0"/>
          </a:p>
        </p:txBody>
      </p:sp>
    </p:spTree>
    <p:extLst>
      <p:ext uri="{BB962C8B-B14F-4D97-AF65-F5344CB8AC3E}">
        <p14:creationId xmlns:p14="http://schemas.microsoft.com/office/powerpoint/2010/main" val="4885589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Field Analyst Support Team</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69</a:t>
            </a:fld>
            <a:endParaRPr lang="en-US" dirty="0" smtClean="0"/>
          </a:p>
        </p:txBody>
      </p:sp>
      <p:pic>
        <p:nvPicPr>
          <p:cNvPr id="1026" name="Picture 2"/>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2712627" y="1719263"/>
            <a:ext cx="3728270" cy="440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382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Total current operating expenditures for pupil transportation</a:t>
            </a:r>
          </a:p>
          <a:p>
            <a:pPr lvl="1">
              <a:lnSpc>
                <a:spcPct val="90000"/>
              </a:lnSpc>
            </a:pPr>
            <a:r>
              <a:rPr lang="en-US" altLang="en-US" sz="2400" dirty="0" smtClean="0">
                <a:solidFill>
                  <a:schemeClr val="tx1">
                    <a:lumMod val="75000"/>
                  </a:schemeClr>
                </a:solidFill>
              </a:rPr>
              <a:t>Actual </a:t>
            </a:r>
            <a:r>
              <a:rPr lang="en-US" altLang="en-US" sz="2400" dirty="0">
                <a:solidFill>
                  <a:schemeClr val="tx1">
                    <a:lumMod val="75000"/>
                  </a:schemeClr>
                </a:solidFill>
              </a:rPr>
              <a:t>E</a:t>
            </a:r>
            <a:r>
              <a:rPr lang="en-US" altLang="en-US" sz="2400" dirty="0" smtClean="0">
                <a:solidFill>
                  <a:schemeClr val="tx1">
                    <a:lumMod val="75000"/>
                  </a:schemeClr>
                </a:solidFill>
              </a:rPr>
              <a:t>xpenditures </a:t>
            </a:r>
            <a:r>
              <a:rPr lang="en-US" altLang="en-US" sz="2400" dirty="0">
                <a:solidFill>
                  <a:schemeClr val="tx1">
                    <a:lumMod val="75000"/>
                  </a:schemeClr>
                </a:solidFill>
              </a:rPr>
              <a:t>that have been incurred by the district to transport students from home to school, school to school and school to </a:t>
            </a:r>
            <a:r>
              <a:rPr lang="en-US" altLang="en-US" sz="2400" dirty="0" smtClean="0">
                <a:solidFill>
                  <a:schemeClr val="tx1">
                    <a:lumMod val="75000"/>
                  </a:schemeClr>
                </a:solidFill>
              </a:rPr>
              <a:t>home</a:t>
            </a:r>
            <a:endParaRPr lang="en-US" altLang="en-US" sz="2400" dirty="0">
              <a:solidFill>
                <a:schemeClr val="tx1">
                  <a:lumMod val="75000"/>
                </a:schemeClr>
              </a:solidFill>
            </a:endParaRPr>
          </a:p>
          <a:p>
            <a:pPr lvl="1">
              <a:lnSpc>
                <a:spcPct val="90000"/>
              </a:lnSpc>
            </a:pPr>
            <a:r>
              <a:rPr lang="en-US" altLang="en-US" sz="2400" dirty="0">
                <a:solidFill>
                  <a:schemeClr val="tx1">
                    <a:lumMod val="75000"/>
                  </a:schemeClr>
                </a:solidFill>
              </a:rPr>
              <a:t>Reimbursable Expenditures - Allowable expenditures to transport </a:t>
            </a:r>
            <a:r>
              <a:rPr lang="en-US" altLang="en-US" sz="2400" dirty="0" smtClean="0">
                <a:solidFill>
                  <a:schemeClr val="tx1">
                    <a:lumMod val="75000"/>
                  </a:schemeClr>
                </a:solidFill>
              </a:rPr>
              <a:t>students </a:t>
            </a:r>
            <a:r>
              <a:rPr lang="en-US" altLang="en-US" sz="2400" dirty="0">
                <a:solidFill>
                  <a:schemeClr val="tx1">
                    <a:lumMod val="75000"/>
                  </a:schemeClr>
                </a:solidFill>
              </a:rPr>
              <a:t>from home to school, school to school and school to </a:t>
            </a:r>
            <a:r>
              <a:rPr lang="en-US" altLang="en-US" sz="2400" dirty="0" smtClean="0">
                <a:solidFill>
                  <a:schemeClr val="tx1">
                    <a:lumMod val="75000"/>
                  </a:schemeClr>
                </a:solidFill>
              </a:rPr>
              <a:t>home</a:t>
            </a:r>
          </a:p>
          <a:p>
            <a:pPr marL="44450"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182984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Total current operating expenditure for pupil transportation</a:t>
            </a:r>
          </a:p>
          <a:p>
            <a:pPr lvl="1">
              <a:lnSpc>
                <a:spcPct val="90000"/>
              </a:lnSpc>
            </a:pPr>
            <a:r>
              <a:rPr lang="en-US" altLang="en-US" sz="2400" dirty="0" smtClean="0">
                <a:solidFill>
                  <a:schemeClr val="tx1">
                    <a:lumMod val="75000"/>
                  </a:schemeClr>
                </a:solidFill>
              </a:rPr>
              <a:t>Remember to reduce total current operating expenditures by specific transportation revenue that the district received: federal grants for transportation, revenue received from other districts to furnish transportation etc</a:t>
            </a:r>
            <a:r>
              <a:rPr lang="en-US" altLang="en-US" sz="2400" dirty="0">
                <a:solidFill>
                  <a:schemeClr val="tx1">
                    <a:lumMod val="75000"/>
                  </a:schemeClr>
                </a:solidFill>
              </a:rPr>
              <a:t>.</a:t>
            </a:r>
            <a:endParaRPr lang="en-US" altLang="en-US" sz="2400" dirty="0" smtClean="0">
              <a:solidFill>
                <a:schemeClr val="tx1">
                  <a:lumMod val="75000"/>
                </a:schemeClr>
              </a:solidFill>
            </a:endParaRPr>
          </a:p>
          <a:p>
            <a:pPr lvl="1">
              <a:lnSpc>
                <a:spcPct val="90000"/>
              </a:lnSpc>
            </a:pPr>
            <a:r>
              <a:rPr lang="en-US" altLang="en-US" sz="2400" dirty="0" smtClean="0">
                <a:solidFill>
                  <a:schemeClr val="tx1">
                    <a:lumMod val="75000"/>
                  </a:schemeClr>
                </a:solidFill>
              </a:rPr>
              <a:t>Do not reduce total current operating expenditures by any Special Education High Cost revenue received</a:t>
            </a:r>
            <a:endParaRPr lang="en-US" altLang="en-US" sz="2400" dirty="0">
              <a:solidFill>
                <a:schemeClr val="tx1">
                  <a:lumMod val="75000"/>
                </a:schemeClr>
              </a:solidFill>
            </a:endParaRPr>
          </a:p>
          <a:p>
            <a:pPr marL="44450"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903303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1158" y="1596571"/>
            <a:ext cx="8259356" cy="5261429"/>
          </a:xfrm>
        </p:spPr>
        <p:txBody>
          <a:bodyPr/>
          <a:lstStyle/>
          <a:p>
            <a:endParaRPr lang="en-US" sz="2000" dirty="0"/>
          </a:p>
          <a:p>
            <a:pPr>
              <a:lnSpc>
                <a:spcPct val="90000"/>
              </a:lnSpc>
            </a:pPr>
            <a:r>
              <a:rPr lang="en-US" altLang="en-US" sz="2800" dirty="0" smtClean="0">
                <a:solidFill>
                  <a:schemeClr val="tx1">
                    <a:lumMod val="75000"/>
                  </a:schemeClr>
                </a:solidFill>
              </a:rPr>
              <a:t>General Reimbursable Expenditures</a:t>
            </a:r>
          </a:p>
          <a:p>
            <a:pPr lvl="1"/>
            <a:r>
              <a:rPr lang="en-US" altLang="en-US" sz="2400" dirty="0">
                <a:solidFill>
                  <a:schemeClr val="tx1">
                    <a:lumMod val="75000"/>
                  </a:schemeClr>
                </a:solidFill>
              </a:rPr>
              <a:t>salary and benefits for drivers</a:t>
            </a:r>
          </a:p>
          <a:p>
            <a:pPr lvl="1"/>
            <a:r>
              <a:rPr lang="en-US" altLang="en-US" sz="2400" dirty="0">
                <a:solidFill>
                  <a:schemeClr val="tx1">
                    <a:lumMod val="75000"/>
                  </a:schemeClr>
                </a:solidFill>
              </a:rPr>
              <a:t>parent mileage</a:t>
            </a:r>
          </a:p>
          <a:p>
            <a:pPr lvl="1"/>
            <a:r>
              <a:rPr lang="en-US" altLang="en-US" sz="2400" dirty="0">
                <a:solidFill>
                  <a:schemeClr val="tx1">
                    <a:lumMod val="75000"/>
                  </a:schemeClr>
                </a:solidFill>
              </a:rPr>
              <a:t>fuel</a:t>
            </a:r>
          </a:p>
          <a:p>
            <a:pPr lvl="1"/>
            <a:r>
              <a:rPr lang="en-US" altLang="en-US" sz="2400" dirty="0">
                <a:solidFill>
                  <a:schemeClr val="tx1">
                    <a:lumMod val="75000"/>
                  </a:schemeClr>
                </a:solidFill>
              </a:rPr>
              <a:t>percentage of employment costs for personnel with non-student and specific transportation responsibilities </a:t>
            </a:r>
          </a:p>
          <a:p>
            <a:pPr lvl="1"/>
            <a:r>
              <a:rPr lang="en-US" altLang="en-US" sz="2400" dirty="0">
                <a:solidFill>
                  <a:schemeClr val="tx1">
                    <a:lumMod val="75000"/>
                  </a:schemeClr>
                </a:solidFill>
              </a:rPr>
              <a:t>training directly related to student transportation</a:t>
            </a:r>
          </a:p>
          <a:p>
            <a:pPr lvl="1"/>
            <a:r>
              <a:rPr lang="en-US" altLang="en-US" sz="2400" dirty="0">
                <a:solidFill>
                  <a:schemeClr val="tx1">
                    <a:lumMod val="75000"/>
                  </a:schemeClr>
                </a:solidFill>
              </a:rPr>
              <a:t>insurance for vehicles directly related to student transportation</a:t>
            </a:r>
          </a:p>
          <a:p>
            <a:pPr marL="44450" indent="0">
              <a:buNone/>
              <a:defRPr/>
            </a:pPr>
            <a:endParaRPr lang="en-US" sz="2000" dirty="0" smtClean="0">
              <a:solidFill>
                <a:schemeClr val="accent1">
                  <a:lumMod val="50000"/>
                </a:schemeClr>
              </a:solidFill>
            </a:endParaRPr>
          </a:p>
        </p:txBody>
      </p:sp>
      <p:sp>
        <p:nvSpPr>
          <p:cNvPr id="4" name="Title 3"/>
          <p:cNvSpPr>
            <a:spLocks noGrp="1"/>
          </p:cNvSpPr>
          <p:nvPr>
            <p:ph type="title"/>
          </p:nvPr>
        </p:nvSpPr>
        <p:spPr/>
        <p:txBody>
          <a:bodyPr/>
          <a:lstStyle/>
          <a:p>
            <a:r>
              <a:rPr lang="en-US" dirty="0" smtClean="0">
                <a:latin typeface="Palatino Linotype" pitchFamily="18" charset="0"/>
              </a:rPr>
              <a:t>Item #1: Current Operating Expenditures cont.</a:t>
            </a:r>
            <a:endParaRPr lang="en-US" dirty="0"/>
          </a:p>
        </p:txBody>
      </p:sp>
      <p:sp>
        <p:nvSpPr>
          <p:cNvPr id="3" name="Rectangle 2"/>
          <p:cNvSpPr/>
          <p:nvPr/>
        </p:nvSpPr>
        <p:spPr>
          <a:xfrm>
            <a:off x="2286000" y="1762390"/>
            <a:ext cx="4572000" cy="237757"/>
          </a:xfrm>
          <a:prstGeom prst="rect">
            <a:avLst/>
          </a:prstGeom>
        </p:spPr>
        <p:txBody>
          <a:bodyPr>
            <a:spAutoFit/>
          </a:bodyPr>
          <a:lstStyle/>
          <a:p>
            <a:pPr>
              <a:lnSpc>
                <a:spcPct val="90000"/>
              </a:lnSpc>
            </a:pPr>
            <a:endParaRPr lang="en-US" altLang="en-US" sz="1050" dirty="0"/>
          </a:p>
        </p:txBody>
      </p:sp>
    </p:spTree>
    <p:extLst>
      <p:ext uri="{BB962C8B-B14F-4D97-AF65-F5344CB8AC3E}">
        <p14:creationId xmlns:p14="http://schemas.microsoft.com/office/powerpoint/2010/main" val="25020065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40467</TotalTime>
  <Words>4749</Words>
  <Application>Microsoft Office PowerPoint</Application>
  <PresentationFormat>On-screen Show (4:3)</PresentationFormat>
  <Paragraphs>500</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1_CDE THEME</vt:lpstr>
      <vt:lpstr>CDE-40 Transportation Training</vt:lpstr>
      <vt:lpstr>CDE-40 Transportation Training</vt:lpstr>
      <vt:lpstr>What is the CDE-40?</vt:lpstr>
      <vt:lpstr>CDE-40 Important Dates for FY2014-15</vt:lpstr>
      <vt:lpstr>CDE-40 Form is Submitted On-Line</vt:lpstr>
      <vt:lpstr>CDE-40 On-Line Form: Eight Items to Complete</vt:lpstr>
      <vt:lpstr>Item #1: Current Operating Expenditures</vt:lpstr>
      <vt:lpstr>Item #1: Current Operating Expenditures cont.</vt:lpstr>
      <vt:lpstr>Item #1: Current Operating Expenditures cont.</vt:lpstr>
      <vt:lpstr>Item #1: Current Operating Expenditures cont.</vt:lpstr>
      <vt:lpstr>Item #1: Current Operating Expenditures cont.</vt:lpstr>
      <vt:lpstr>Item #1: Current Operating Expenditures cont.</vt:lpstr>
      <vt:lpstr>Item #1: Current Operating Expenditures cont.</vt:lpstr>
      <vt:lpstr>Item #1: Current Operating Expenditures cont.</vt:lpstr>
      <vt:lpstr>Item #1: Current Operating Expenditures cont.</vt:lpstr>
      <vt:lpstr>Item #2: Mileage Scheduled</vt:lpstr>
      <vt:lpstr>Item #2: Mileage Scheduled</vt:lpstr>
      <vt:lpstr>Item #3: Days School was in Session</vt:lpstr>
      <vt:lpstr>Item #4: Number of days for which room and board was paid for in lieu of transportation</vt:lpstr>
      <vt:lpstr>Item #5: Capital Outlay: Vehicle Depreciation</vt:lpstr>
      <vt:lpstr>Item #5: Capital Outlay Vehicle Depreciation</vt:lpstr>
      <vt:lpstr>Item #6: Number of Pupils Scheduled to be Transported</vt:lpstr>
      <vt:lpstr>Item #7: Total Actual Miles for Activity and Field Trips</vt:lpstr>
      <vt:lpstr>Item #8: Total Actual Miles for any Purpose</vt:lpstr>
      <vt:lpstr>CDE-40 Form: Considerations</vt:lpstr>
      <vt:lpstr>CDE-40 Form: Considerations</vt:lpstr>
      <vt:lpstr>CDE-40 Form: Web Resources</vt:lpstr>
      <vt:lpstr>CDE-40 Form Preparation and Submission Contacts</vt:lpstr>
      <vt:lpstr>Audit Process Overview</vt:lpstr>
      <vt:lpstr>Audited Information</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Current Operating Expenditures</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Scheduled Count Day Mileage</vt:lpstr>
      <vt:lpstr>Audit- Days School was in Session and students were transported</vt:lpstr>
      <vt:lpstr>Audit- Total Miles Traveled by Pupil Transportation Vehicles</vt:lpstr>
      <vt:lpstr>Audit- Total Miles Traveled by Pupil Transportation Vehicles</vt:lpstr>
      <vt:lpstr>Audit- Total Miles Traveled by Pupil Transportation Vehicles</vt:lpstr>
      <vt:lpstr>Audit- Total Miles Traveled by Pupil Transportation Vehicles</vt:lpstr>
      <vt:lpstr>Audit- Total Miles Traveled by Pupil Transportation Vehicles</vt:lpstr>
      <vt:lpstr>Audit- Total Miles Traveled by Pupil Transportation Vehicles</vt:lpstr>
      <vt:lpstr>Audit- Total Actual Miles Traveled for Activity, Field Trip Etc.</vt:lpstr>
      <vt:lpstr>Field Analyst Support Team</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Williams, Adam</cp:lastModifiedBy>
  <cp:revision>1182</cp:revision>
  <cp:lastPrinted>2015-06-17T18:28:06Z</cp:lastPrinted>
  <dcterms:created xsi:type="dcterms:W3CDTF">2012-07-16T02:29:43Z</dcterms:created>
  <dcterms:modified xsi:type="dcterms:W3CDTF">2015-06-17T20:08:47Z</dcterms:modified>
</cp:coreProperties>
</file>