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drawings/drawing3.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7.xml" ContentType="application/vnd.openxmlformats-officedocument.drawingml.chart+xml"/>
  <Override PartName="/ppt/drawings/drawing4.xml" ContentType="application/vnd.openxmlformats-officedocument.drawingml.chartshapes+xml"/>
  <Override PartName="/ppt/notesSlides/notesSlide21.xml" ContentType="application/vnd.openxmlformats-officedocument.presentationml.notesSlide+xml"/>
  <Override PartName="/ppt/charts/chart8.xml" ContentType="application/vnd.openxmlformats-officedocument.drawingml.chart+xml"/>
  <Override PartName="/ppt/drawings/drawing5.xml" ContentType="application/vnd.openxmlformats-officedocument.drawingml.chartshape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3" r:id="rId2"/>
    <p:sldMasterId id="2147483696" r:id="rId3"/>
    <p:sldMasterId id="2147483709" r:id="rId4"/>
    <p:sldMasterId id="2147483722" r:id="rId5"/>
  </p:sldMasterIdLst>
  <p:notesMasterIdLst>
    <p:notesMasterId r:id="rId44"/>
  </p:notesMasterIdLst>
  <p:handoutMasterIdLst>
    <p:handoutMasterId r:id="rId45"/>
  </p:handoutMasterIdLst>
  <p:sldIdLst>
    <p:sldId id="259" r:id="rId6"/>
    <p:sldId id="360" r:id="rId7"/>
    <p:sldId id="361" r:id="rId8"/>
    <p:sldId id="362" r:id="rId9"/>
    <p:sldId id="371" r:id="rId10"/>
    <p:sldId id="363" r:id="rId11"/>
    <p:sldId id="364" r:id="rId12"/>
    <p:sldId id="365" r:id="rId13"/>
    <p:sldId id="351" r:id="rId14"/>
    <p:sldId id="337" r:id="rId15"/>
    <p:sldId id="343" r:id="rId16"/>
    <p:sldId id="344" r:id="rId17"/>
    <p:sldId id="347" r:id="rId18"/>
    <p:sldId id="353" r:id="rId19"/>
    <p:sldId id="352" r:id="rId20"/>
    <p:sldId id="346" r:id="rId21"/>
    <p:sldId id="356" r:id="rId22"/>
    <p:sldId id="357" r:id="rId23"/>
    <p:sldId id="359" r:id="rId24"/>
    <p:sldId id="366" r:id="rId25"/>
    <p:sldId id="367" r:id="rId26"/>
    <p:sldId id="368" r:id="rId27"/>
    <p:sldId id="369" r:id="rId28"/>
    <p:sldId id="370" r:id="rId29"/>
    <p:sldId id="372" r:id="rId30"/>
    <p:sldId id="373" r:id="rId31"/>
    <p:sldId id="374" r:id="rId32"/>
    <p:sldId id="375" r:id="rId33"/>
    <p:sldId id="376" r:id="rId34"/>
    <p:sldId id="377" r:id="rId35"/>
    <p:sldId id="378" r:id="rId36"/>
    <p:sldId id="379" r:id="rId37"/>
    <p:sldId id="380" r:id="rId38"/>
    <p:sldId id="383" r:id="rId39"/>
    <p:sldId id="385" r:id="rId40"/>
    <p:sldId id="387" r:id="rId41"/>
    <p:sldId id="354" r:id="rId42"/>
    <p:sldId id="386" r:id="rId43"/>
  </p:sldIdLst>
  <p:sldSz cx="9144000" cy="6858000" type="screen4x3"/>
  <p:notesSz cx="7010400" cy="92964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0" autoAdjust="0"/>
    <p:restoredTop sz="77563" autoAdjust="0"/>
  </p:normalViewPr>
  <p:slideViewPr>
    <p:cSldViewPr snapToGrid="0" snapToObjects="1">
      <p:cViewPr>
        <p:scale>
          <a:sx n="46" d="100"/>
          <a:sy n="46" d="100"/>
        </p:scale>
        <p:origin x="-1098"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9" d="100"/>
        <a:sy n="69" d="100"/>
      </p:scale>
      <p:origin x="0" y="4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YeadonM\Dropbox%20(SoCOoSPaB)\%23W-OSPB-econ$\TABOR\TABOR%20Graphs%20June%202015%20Forecast.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m5\OMBP$\PSFU\Workshops%20-%20Training\CASE%20July%202011\Comparison%20of%20Total%20Program%20Funding%2007-08%20to%2010-11%20(2).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m5\OMBP$\PSFU\Budget%20-%20CDE\FY2015-16\Comparison%20of%20Total%20Program%20Funding%2007-08%20to%2015-16.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m5\OMBP$\PSFU\Budget%20-%20CDE\FY2016-17\Comparison%20of%20Total%20Program%20Funding%2007-08%20to%2016-17.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m5\OMBP$\PSFU\Budget%20-%20CDE\FY2016-17\Comparison%20of%20Total%20Program%20Funding%2007-08%20to%2016-17.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m5\OMBP$\PSFU\Budget%20-%20CDE\FY2016-17\Comparison%20of%20Total%20Program%20Funding%2007-08%20to%2016-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layout/>
      <c:overlay val="0"/>
    </c:title>
    <c:autoTitleDeleted val="0"/>
    <c:plotArea>
      <c:layout/>
      <c:pieChart>
        <c:varyColors val="1"/>
        <c:ser>
          <c:idx val="0"/>
          <c:order val="0"/>
          <c:tx>
            <c:strRef>
              <c:f>Sheet1!$C$7</c:f>
              <c:strCache>
                <c:ptCount val="1"/>
                <c:pt idx="0">
                  <c:v>District A</c:v>
                </c:pt>
              </c:strCache>
            </c:strRef>
          </c:tx>
          <c:dLbls>
            <c:dLbl>
              <c:idx val="0"/>
              <c:layout>
                <c:manualLayout>
                  <c:x val="0.24213836477987422"/>
                  <c:y val="-2.0172910662824207E-2"/>
                </c:manualLayout>
              </c:layout>
              <c:dLblPos val="bestFit"/>
              <c:showLegendKey val="0"/>
              <c:showVal val="1"/>
              <c:showCatName val="1"/>
              <c:showSerName val="0"/>
              <c:showPercent val="0"/>
              <c:showBubbleSize val="0"/>
            </c:dLbl>
            <c:dLbl>
              <c:idx val="1"/>
              <c:layout>
                <c:manualLayout>
                  <c:x val="-0.15094339622641512"/>
                  <c:y val="2.881844380403458E-3"/>
                </c:manualLayout>
              </c:layout>
              <c:dLblPos val="bestFit"/>
              <c:showLegendKey val="0"/>
              <c:showVal val="1"/>
              <c:showCatName val="1"/>
              <c:showSerName val="0"/>
              <c:showPercent val="0"/>
              <c:showBubbleSize val="0"/>
            </c:dLbl>
            <c:txPr>
              <a:bodyPr/>
              <a:lstStyle/>
              <a:p>
                <a:pPr>
                  <a:defRPr sz="1200"/>
                </a:pPr>
                <a:endParaRPr lang="en-US"/>
              </a:p>
            </c:txPr>
            <c:dLblPos val="outEnd"/>
            <c:showLegendKey val="0"/>
            <c:showVal val="1"/>
            <c:showCatName val="1"/>
            <c:showSerName val="0"/>
            <c:showPercent val="0"/>
            <c:showBubbleSize val="0"/>
            <c:showLeaderLines val="1"/>
          </c:dLbls>
          <c:cat>
            <c:strRef>
              <c:f>Sheet1!$B$8:$B$9</c:f>
              <c:strCache>
                <c:ptCount val="2"/>
                <c:pt idx="0">
                  <c:v>State Share</c:v>
                </c:pt>
                <c:pt idx="1">
                  <c:v>Local Share</c:v>
                </c:pt>
              </c:strCache>
            </c:strRef>
          </c:cat>
          <c:val>
            <c:numRef>
              <c:f>Sheet1!$C$8:$C$9</c:f>
              <c:numCache>
                <c:formatCode>0%</c:formatCode>
                <c:ptCount val="2"/>
                <c:pt idx="0">
                  <c:v>0.95950988621407862</c:v>
                </c:pt>
                <c:pt idx="1">
                  <c:v>4.0490113785921295E-2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layout/>
      <c:overlay val="0"/>
    </c:title>
    <c:autoTitleDeleted val="0"/>
    <c:plotArea>
      <c:layout/>
      <c:pieChart>
        <c:varyColors val="1"/>
        <c:ser>
          <c:idx val="0"/>
          <c:order val="0"/>
          <c:tx>
            <c:strRef>
              <c:f>Sheet1!$F$7</c:f>
              <c:strCache>
                <c:ptCount val="1"/>
                <c:pt idx="0">
                  <c:v>District B</c:v>
                </c:pt>
              </c:strCache>
            </c:strRef>
          </c:tx>
          <c:dLbls>
            <c:dLbl>
              <c:idx val="0"/>
              <c:layout>
                <c:manualLayout>
                  <c:x val="9.7484276729559755E-2"/>
                  <c:y val="0"/>
                </c:manualLayout>
              </c:layout>
              <c:dLblPos val="bestFit"/>
              <c:showLegendKey val="0"/>
              <c:showVal val="1"/>
              <c:showCatName val="1"/>
              <c:showSerName val="0"/>
              <c:showPercent val="0"/>
              <c:showBubbleSize val="0"/>
            </c:dLbl>
            <c:dLbl>
              <c:idx val="1"/>
              <c:layout>
                <c:manualLayout>
                  <c:x val="-0.13207547169811321"/>
                  <c:y val="-8.6455331412103754E-3"/>
                </c:manualLayout>
              </c:layout>
              <c:dLblPos val="bestFit"/>
              <c:showLegendKey val="0"/>
              <c:showVal val="1"/>
              <c:showCatName val="1"/>
              <c:showSerName val="0"/>
              <c:showPercent val="0"/>
              <c:showBubbleSize val="0"/>
            </c:dLbl>
            <c:txPr>
              <a:bodyPr/>
              <a:lstStyle/>
              <a:p>
                <a:pPr>
                  <a:defRPr sz="1200"/>
                </a:pPr>
                <a:endParaRPr lang="en-US"/>
              </a:p>
            </c:txPr>
            <c:dLblPos val="outEnd"/>
            <c:showLegendKey val="0"/>
            <c:showVal val="1"/>
            <c:showCatName val="1"/>
            <c:showSerName val="0"/>
            <c:showPercent val="0"/>
            <c:showBubbleSize val="0"/>
            <c:showLeaderLines val="1"/>
          </c:dLbls>
          <c:cat>
            <c:strRef>
              <c:f>Sheet1!$E$8:$E$9</c:f>
              <c:strCache>
                <c:ptCount val="2"/>
                <c:pt idx="0">
                  <c:v>State Share</c:v>
                </c:pt>
                <c:pt idx="1">
                  <c:v>Local Share</c:v>
                </c:pt>
              </c:strCache>
            </c:strRef>
          </c:cat>
          <c:val>
            <c:numRef>
              <c:f>Sheet1!$F$8:$F$9</c:f>
              <c:numCache>
                <c:formatCode>0%</c:formatCode>
                <c:ptCount val="2"/>
                <c:pt idx="0">
                  <c:v>7.7175121939579303E-2</c:v>
                </c:pt>
                <c:pt idx="1">
                  <c:v>0.92282487806042068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'TABOR HPF breakout'!$C$14</c:f>
              <c:strCache>
                <c:ptCount val="1"/>
                <c:pt idx="0">
                  <c:v>Other TABOR Revenue</c:v>
                </c:pt>
              </c:strCache>
            </c:strRef>
          </c:tx>
          <c:spPr>
            <a:solidFill>
              <a:schemeClr val="tx2"/>
            </a:solidFill>
          </c:spPr>
          <c:invertIfNegative val="0"/>
          <c:cat>
            <c:strRef>
              <c:f>'TABOR HPF breakout'!$R$7:$AC$7</c:f>
              <c:strCache>
                <c:ptCount val="12"/>
                <c:pt idx="0">
                  <c:v>FY 2005-06</c:v>
                </c:pt>
                <c:pt idx="1">
                  <c:v>FY 2006-07</c:v>
                </c:pt>
                <c:pt idx="2">
                  <c:v>FY 2007-08</c:v>
                </c:pt>
                <c:pt idx="3">
                  <c:v>FY 2008-09</c:v>
                </c:pt>
                <c:pt idx="4">
                  <c:v>FY 2009-10</c:v>
                </c:pt>
                <c:pt idx="5">
                  <c:v>FY 2010-11</c:v>
                </c:pt>
                <c:pt idx="6">
                  <c:v>FY 2011-12</c:v>
                </c:pt>
                <c:pt idx="7">
                  <c:v>FY 2012-13</c:v>
                </c:pt>
                <c:pt idx="8">
                  <c:v>FY 2013-14</c:v>
                </c:pt>
                <c:pt idx="9">
                  <c:v>FY 2014-15</c:v>
                </c:pt>
                <c:pt idx="10">
                  <c:v>FY 2015-16</c:v>
                </c:pt>
                <c:pt idx="11">
                  <c:v>FY 2016-17</c:v>
                </c:pt>
              </c:strCache>
            </c:strRef>
          </c:cat>
          <c:val>
            <c:numRef>
              <c:f>'TABOR HPF breakout'!$R$53:$AC$53</c:f>
              <c:numCache>
                <c:formatCode>"$"#,##0.00</c:formatCode>
                <c:ptCount val="12"/>
                <c:pt idx="0">
                  <c:v>8.9271332140000048</c:v>
                </c:pt>
                <c:pt idx="1">
                  <c:v>9.4967668860000067</c:v>
                </c:pt>
                <c:pt idx="2">
                  <c:v>9.8285038619999998</c:v>
                </c:pt>
                <c:pt idx="3">
                  <c:v>8.7655019970000048</c:v>
                </c:pt>
                <c:pt idx="4">
                  <c:v>8.2168231139999985</c:v>
                </c:pt>
                <c:pt idx="5">
                  <c:v>8.8328223120000047</c:v>
                </c:pt>
                <c:pt idx="6">
                  <c:v>9.4789745360000008</c:v>
                </c:pt>
                <c:pt idx="7">
                  <c:v>10.316140642000002</c:v>
                </c:pt>
                <c:pt idx="8">
                  <c:v>10.856497147000031</c:v>
                </c:pt>
                <c:pt idx="9">
                  <c:v>11.624443690329544</c:v>
                </c:pt>
                <c:pt idx="10">
                  <c:v>12.124126409969914</c:v>
                </c:pt>
                <c:pt idx="11">
                  <c:v>12.8510536733974</c:v>
                </c:pt>
              </c:numCache>
            </c:numRef>
          </c:val>
        </c:ser>
        <c:ser>
          <c:idx val="1"/>
          <c:order val="2"/>
          <c:tx>
            <c:strRef>
              <c:f>'TABOR HPF breakout'!$C$16</c:f>
              <c:strCache>
                <c:ptCount val="1"/>
                <c:pt idx="0">
                  <c:v>Severance Tax</c:v>
                </c:pt>
              </c:strCache>
            </c:strRef>
          </c:tx>
          <c:spPr>
            <a:solidFill>
              <a:schemeClr val="bg1">
                <a:lumMod val="50000"/>
              </a:schemeClr>
            </a:solidFill>
          </c:spPr>
          <c:invertIfNegative val="0"/>
          <c:cat>
            <c:strRef>
              <c:f>'TABOR HPF breakout'!$R$7:$AC$7</c:f>
              <c:strCache>
                <c:ptCount val="12"/>
                <c:pt idx="0">
                  <c:v>FY 2005-06</c:v>
                </c:pt>
                <c:pt idx="1">
                  <c:v>FY 2006-07</c:v>
                </c:pt>
                <c:pt idx="2">
                  <c:v>FY 2007-08</c:v>
                </c:pt>
                <c:pt idx="3">
                  <c:v>FY 2008-09</c:v>
                </c:pt>
                <c:pt idx="4">
                  <c:v>FY 2009-10</c:v>
                </c:pt>
                <c:pt idx="5">
                  <c:v>FY 2010-11</c:v>
                </c:pt>
                <c:pt idx="6">
                  <c:v>FY 2011-12</c:v>
                </c:pt>
                <c:pt idx="7">
                  <c:v>FY 2012-13</c:v>
                </c:pt>
                <c:pt idx="8">
                  <c:v>FY 2013-14</c:v>
                </c:pt>
                <c:pt idx="9">
                  <c:v>FY 2014-15</c:v>
                </c:pt>
                <c:pt idx="10">
                  <c:v>FY 2015-16</c:v>
                </c:pt>
                <c:pt idx="11">
                  <c:v>FY 2016-17</c:v>
                </c:pt>
              </c:strCache>
            </c:strRef>
          </c:cat>
          <c:val>
            <c:numRef>
              <c:f>'TABOR HPF breakout'!$R$51:$AC$51</c:f>
              <c:numCache>
                <c:formatCode>"$"#,##0.00</c:formatCode>
                <c:ptCount val="12"/>
                <c:pt idx="0">
                  <c:v>0.234257512</c:v>
                </c:pt>
                <c:pt idx="1">
                  <c:v>0.14510000000000001</c:v>
                </c:pt>
                <c:pt idx="2">
                  <c:v>0.17005543100000042</c:v>
                </c:pt>
                <c:pt idx="3">
                  <c:v>0.33685181400000097</c:v>
                </c:pt>
                <c:pt idx="4">
                  <c:v>4.8247814999999965E-2</c:v>
                </c:pt>
                <c:pt idx="5">
                  <c:v>0.149388616</c:v>
                </c:pt>
                <c:pt idx="6">
                  <c:v>0.20767272099999987</c:v>
                </c:pt>
                <c:pt idx="7">
                  <c:v>0.13858401000000001</c:v>
                </c:pt>
                <c:pt idx="8">
                  <c:v>0.26872119099999997</c:v>
                </c:pt>
                <c:pt idx="9">
                  <c:v>0.36912713873997438</c:v>
                </c:pt>
                <c:pt idx="10">
                  <c:v>0.14179917005575574</c:v>
                </c:pt>
                <c:pt idx="11">
                  <c:v>0.1873047080857129</c:v>
                </c:pt>
              </c:numCache>
            </c:numRef>
          </c:val>
        </c:ser>
        <c:ser>
          <c:idx val="3"/>
          <c:order val="3"/>
          <c:tx>
            <c:strRef>
              <c:f>'TABOR HPF breakout'!$C$15</c:f>
              <c:strCache>
                <c:ptCount val="1"/>
                <c:pt idx="0">
                  <c:v>Hospital Provider Fee</c:v>
                </c:pt>
              </c:strCache>
            </c:strRef>
          </c:tx>
          <c:spPr>
            <a:solidFill>
              <a:schemeClr val="tx1"/>
            </a:solidFill>
          </c:spPr>
          <c:invertIfNegative val="0"/>
          <c:cat>
            <c:strRef>
              <c:f>'TABOR HPF breakout'!$R$7:$AC$7</c:f>
              <c:strCache>
                <c:ptCount val="12"/>
                <c:pt idx="0">
                  <c:v>FY 2005-06</c:v>
                </c:pt>
                <c:pt idx="1">
                  <c:v>FY 2006-07</c:v>
                </c:pt>
                <c:pt idx="2">
                  <c:v>FY 2007-08</c:v>
                </c:pt>
                <c:pt idx="3">
                  <c:v>FY 2008-09</c:v>
                </c:pt>
                <c:pt idx="4">
                  <c:v>FY 2009-10</c:v>
                </c:pt>
                <c:pt idx="5">
                  <c:v>FY 2010-11</c:v>
                </c:pt>
                <c:pt idx="6">
                  <c:v>FY 2011-12</c:v>
                </c:pt>
                <c:pt idx="7">
                  <c:v>FY 2012-13</c:v>
                </c:pt>
                <c:pt idx="8">
                  <c:v>FY 2013-14</c:v>
                </c:pt>
                <c:pt idx="9">
                  <c:v>FY 2014-15</c:v>
                </c:pt>
                <c:pt idx="10">
                  <c:v>FY 2015-16</c:v>
                </c:pt>
                <c:pt idx="11">
                  <c:v>FY 2016-17</c:v>
                </c:pt>
              </c:strCache>
            </c:strRef>
          </c:cat>
          <c:val>
            <c:numRef>
              <c:f>'TABOR HPF breakout'!$R$52:$AC$52</c:f>
              <c:numCache>
                <c:formatCode>General</c:formatCode>
                <c:ptCount val="12"/>
                <c:pt idx="4" formatCode="&quot;$&quot;#,##0.00">
                  <c:v>0.30286995700000091</c:v>
                </c:pt>
                <c:pt idx="5" formatCode="&quot;$&quot;#,##0.00">
                  <c:v>0.44255305199999995</c:v>
                </c:pt>
                <c:pt idx="6" formatCode="&quot;$&quot;#,##0.00">
                  <c:v>0.58653624699999818</c:v>
                </c:pt>
                <c:pt idx="7" formatCode="&quot;$&quot;#,##0.00">
                  <c:v>0.65261624099999993</c:v>
                </c:pt>
                <c:pt idx="8" formatCode="&quot;$&quot;#,##0.00">
                  <c:v>0.56668624199999951</c:v>
                </c:pt>
                <c:pt idx="9" formatCode="&quot;$&quot;#,##0.00">
                  <c:v>0.5323</c:v>
                </c:pt>
                <c:pt idx="10" formatCode="&quot;$&quot;#,##0.00">
                  <c:v>0.68850670399999958</c:v>
                </c:pt>
                <c:pt idx="11" formatCode="&quot;$&quot;#,##0.00">
                  <c:v>0.72733848199999951</c:v>
                </c:pt>
              </c:numCache>
            </c:numRef>
          </c:val>
        </c:ser>
        <c:dLbls>
          <c:showLegendKey val="0"/>
          <c:showVal val="0"/>
          <c:showCatName val="0"/>
          <c:showSerName val="0"/>
          <c:showPercent val="0"/>
          <c:showBubbleSize val="0"/>
        </c:dLbls>
        <c:gapWidth val="150"/>
        <c:overlap val="100"/>
        <c:axId val="265798016"/>
        <c:axId val="265799552"/>
      </c:barChart>
      <c:lineChart>
        <c:grouping val="standard"/>
        <c:varyColors val="0"/>
        <c:ser>
          <c:idx val="2"/>
          <c:order val="1"/>
          <c:tx>
            <c:strRef>
              <c:f>'TABOR HPF breakout'!$C$32</c:f>
              <c:strCache>
                <c:ptCount val="1"/>
                <c:pt idx="0">
                  <c:v>Referendum C Cap</c:v>
                </c:pt>
              </c:strCache>
            </c:strRef>
          </c:tx>
          <c:spPr>
            <a:ln>
              <a:solidFill>
                <a:schemeClr val="bg1">
                  <a:lumMod val="65000"/>
                </a:schemeClr>
              </a:solidFill>
            </a:ln>
          </c:spPr>
          <c:marker>
            <c:symbol val="none"/>
          </c:marker>
          <c:dPt>
            <c:idx val="3"/>
            <c:bubble3D val="0"/>
            <c:spPr>
              <a:ln>
                <a:solidFill>
                  <a:schemeClr val="bg1">
                    <a:lumMod val="65000"/>
                  </a:schemeClr>
                </a:solidFill>
                <a:prstDash val="dash"/>
              </a:ln>
            </c:spPr>
          </c:dPt>
          <c:dPt>
            <c:idx val="4"/>
            <c:bubble3D val="0"/>
            <c:spPr>
              <a:ln>
                <a:solidFill>
                  <a:schemeClr val="bg1">
                    <a:lumMod val="65000"/>
                  </a:schemeClr>
                </a:solidFill>
                <a:prstDash val="dash"/>
              </a:ln>
            </c:spPr>
          </c:dPt>
          <c:dPt>
            <c:idx val="5"/>
            <c:bubble3D val="0"/>
            <c:spPr>
              <a:ln>
                <a:solidFill>
                  <a:schemeClr val="bg1">
                    <a:lumMod val="65000"/>
                  </a:schemeClr>
                </a:solidFill>
                <a:prstDash val="dash"/>
              </a:ln>
            </c:spPr>
          </c:dPt>
          <c:dPt>
            <c:idx val="15"/>
            <c:bubble3D val="0"/>
            <c:spPr>
              <a:ln>
                <a:solidFill>
                  <a:schemeClr val="bg1">
                    <a:lumMod val="65000"/>
                  </a:schemeClr>
                </a:solidFill>
                <a:prstDash val="sysDash"/>
              </a:ln>
            </c:spPr>
          </c:dPt>
          <c:dPt>
            <c:idx val="16"/>
            <c:bubble3D val="0"/>
            <c:spPr>
              <a:ln>
                <a:solidFill>
                  <a:schemeClr val="bg1">
                    <a:lumMod val="65000"/>
                  </a:schemeClr>
                </a:solidFill>
                <a:prstDash val="sysDash"/>
              </a:ln>
            </c:spPr>
          </c:dPt>
          <c:dPt>
            <c:idx val="17"/>
            <c:bubble3D val="0"/>
            <c:spPr>
              <a:ln>
                <a:solidFill>
                  <a:schemeClr val="bg1">
                    <a:lumMod val="65000"/>
                  </a:schemeClr>
                </a:solidFill>
                <a:prstDash val="sysDash"/>
              </a:ln>
            </c:spPr>
          </c:dPt>
          <c:cat>
            <c:strRef>
              <c:f>'TABOR HPF breakout'!$R$7:$AC$7</c:f>
              <c:strCache>
                <c:ptCount val="12"/>
                <c:pt idx="0">
                  <c:v>FY 2005-06</c:v>
                </c:pt>
                <c:pt idx="1">
                  <c:v>FY 2006-07</c:v>
                </c:pt>
                <c:pt idx="2">
                  <c:v>FY 2007-08</c:v>
                </c:pt>
                <c:pt idx="3">
                  <c:v>FY 2008-09</c:v>
                </c:pt>
                <c:pt idx="4">
                  <c:v>FY 2009-10</c:v>
                </c:pt>
                <c:pt idx="5">
                  <c:v>FY 2010-11</c:v>
                </c:pt>
                <c:pt idx="6">
                  <c:v>FY 2011-12</c:v>
                </c:pt>
                <c:pt idx="7">
                  <c:v>FY 2012-13</c:v>
                </c:pt>
                <c:pt idx="8">
                  <c:v>FY 2013-14</c:v>
                </c:pt>
                <c:pt idx="9">
                  <c:v>FY 2014-15</c:v>
                </c:pt>
                <c:pt idx="10">
                  <c:v>FY 2015-16</c:v>
                </c:pt>
                <c:pt idx="11">
                  <c:v>FY 2016-17</c:v>
                </c:pt>
              </c:strCache>
            </c:strRef>
          </c:cat>
          <c:val>
            <c:numRef>
              <c:f>'TABOR HPF breakout'!$R$33:$AC$33</c:f>
              <c:numCache>
                <c:formatCode>General</c:formatCode>
                <c:ptCount val="12"/>
                <c:pt idx="2" formatCode="&quot;$&quot;#,##0.00">
                  <c:v>9.9985592930000067</c:v>
                </c:pt>
                <c:pt idx="3" formatCode="&quot;$&quot;#,##0.00">
                  <c:v>10.426552077339718</c:v>
                </c:pt>
                <c:pt idx="4" formatCode="&quot;$&quot;#,##0.00">
                  <c:v>10.573439353087654</c:v>
                </c:pt>
                <c:pt idx="5" formatCode="&quot;$&quot;#,##0.00">
                  <c:v>10.684856218000025</c:v>
                </c:pt>
                <c:pt idx="6" formatCode="&quot;$&quot;#,##0.00">
                  <c:v>10.871208999</c:v>
                </c:pt>
                <c:pt idx="7" formatCode="&quot;$&quot;#,##0.00">
                  <c:v>11.460088993000006</c:v>
                </c:pt>
                <c:pt idx="8" formatCode="&quot;$&quot;#,##0.00">
                  <c:v>11.852382690000031</c:v>
                </c:pt>
                <c:pt idx="9" formatCode="&quot;$&quot;#,##0.00">
                  <c:v>12.335479351060027</c:v>
                </c:pt>
                <c:pt idx="10" formatCode="&quot;$&quot;#,##0.00">
                  <c:v>12.878240442506646</c:v>
                </c:pt>
                <c:pt idx="11" formatCode="&quot;$&quot;#,##0.00">
                  <c:v>13.380491819764439</c:v>
                </c:pt>
              </c:numCache>
            </c:numRef>
          </c:val>
          <c:smooth val="0"/>
        </c:ser>
        <c:dLbls>
          <c:showLegendKey val="0"/>
          <c:showVal val="0"/>
          <c:showCatName val="0"/>
          <c:showSerName val="0"/>
          <c:showPercent val="0"/>
          <c:showBubbleSize val="0"/>
        </c:dLbls>
        <c:marker val="1"/>
        <c:smooth val="0"/>
        <c:axId val="265798016"/>
        <c:axId val="265799552"/>
      </c:lineChart>
      <c:catAx>
        <c:axId val="265798016"/>
        <c:scaling>
          <c:orientation val="minMax"/>
        </c:scaling>
        <c:delete val="0"/>
        <c:axPos val="b"/>
        <c:numFmt formatCode="General" sourceLinked="0"/>
        <c:majorTickMark val="out"/>
        <c:minorTickMark val="none"/>
        <c:tickLblPos val="nextTo"/>
        <c:txPr>
          <a:bodyPr rot="-2700000"/>
          <a:lstStyle/>
          <a:p>
            <a:pPr>
              <a:defRPr>
                <a:solidFill>
                  <a:srgbClr val="000000"/>
                </a:solidFill>
              </a:defRPr>
            </a:pPr>
            <a:endParaRPr lang="en-US"/>
          </a:p>
        </c:txPr>
        <c:crossAx val="265799552"/>
        <c:crosses val="autoZero"/>
        <c:auto val="1"/>
        <c:lblAlgn val="ctr"/>
        <c:lblOffset val="100"/>
        <c:noMultiLvlLbl val="0"/>
      </c:catAx>
      <c:valAx>
        <c:axId val="265799552"/>
        <c:scaling>
          <c:orientation val="minMax"/>
          <c:min val="6"/>
        </c:scaling>
        <c:delete val="0"/>
        <c:axPos val="l"/>
        <c:majorGridlines/>
        <c:title>
          <c:tx>
            <c:rich>
              <a:bodyPr rot="-5400000" vert="horz"/>
              <a:lstStyle/>
              <a:p>
                <a:pPr>
                  <a:defRPr>
                    <a:solidFill>
                      <a:srgbClr val="000000"/>
                    </a:solidFill>
                  </a:defRPr>
                </a:pPr>
                <a:r>
                  <a:rPr lang="en-US">
                    <a:solidFill>
                      <a:srgbClr val="000000"/>
                    </a:solidFill>
                  </a:rPr>
                  <a:t>Billions of Dollars</a:t>
                </a:r>
              </a:p>
            </c:rich>
          </c:tx>
          <c:layout/>
          <c:overlay val="0"/>
        </c:title>
        <c:numFmt formatCode="&quot;$&quot;#,##0" sourceLinked="0"/>
        <c:majorTickMark val="out"/>
        <c:minorTickMark val="none"/>
        <c:tickLblPos val="nextTo"/>
        <c:txPr>
          <a:bodyPr/>
          <a:lstStyle/>
          <a:p>
            <a:pPr>
              <a:defRPr>
                <a:solidFill>
                  <a:srgbClr val="000000"/>
                </a:solidFill>
              </a:defRPr>
            </a:pPr>
            <a:endParaRPr lang="en-US"/>
          </a:p>
        </c:txPr>
        <c:crossAx val="265798016"/>
        <c:crosses val="autoZero"/>
        <c:crossBetween val="between"/>
      </c:valAx>
    </c:plotArea>
    <c:legend>
      <c:legendPos val="b"/>
      <c:layout/>
      <c:overlay val="0"/>
      <c:txPr>
        <a:bodyPr/>
        <a:lstStyle/>
        <a:p>
          <a:pPr>
            <a:defRPr>
              <a:solidFill>
                <a:srgbClr val="000000"/>
              </a:solidFill>
            </a:defRPr>
          </a:pPr>
          <a:endParaRPr lang="en-US"/>
        </a:p>
      </c:txPr>
    </c:legend>
    <c:plotVisOnly val="1"/>
    <c:dispBlanksAs val="gap"/>
    <c:showDLblsOverMax val="0"/>
  </c:chart>
  <c:spPr>
    <a:ln>
      <a:noFill/>
    </a:ln>
  </c:spPr>
  <c:txPr>
    <a:bodyPr/>
    <a:lstStyle/>
    <a:p>
      <a:pPr>
        <a:defRPr>
          <a:latin typeface="Trebuchet MS" panose="020B0603020202020204" pitchFamily="34" charset="0"/>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a:pPr>
            <a:r>
              <a:rPr lang="en-US" dirty="0"/>
              <a:t>2012-13  REVISED Budget Request</a:t>
            </a:r>
          </a:p>
          <a:p>
            <a:pPr>
              <a:defRPr/>
            </a:pPr>
            <a:r>
              <a:rPr lang="en-US" dirty="0"/>
              <a:t>Total Program Funding - School Finance Act</a:t>
            </a:r>
          </a:p>
          <a:p>
            <a:pPr>
              <a:defRPr/>
            </a:pPr>
            <a:r>
              <a:rPr lang="en-US" dirty="0"/>
              <a:t>$5,184.0Billion</a:t>
            </a:r>
          </a:p>
        </c:rich>
      </c:tx>
      <c:layout/>
      <c:overlay val="0"/>
    </c:title>
    <c:autoTitleDeleted val="0"/>
    <c:plotArea>
      <c:layout>
        <c:manualLayout>
          <c:layoutTarget val="inner"/>
          <c:xMode val="edge"/>
          <c:yMode val="edge"/>
          <c:x val="0.24085366733424832"/>
          <c:y val="0.22662562634216177"/>
          <c:w val="0.50656533553164418"/>
          <c:h val="0.69811246321482545"/>
        </c:manualLayout>
      </c:layout>
      <c:pieChart>
        <c:varyColors val="1"/>
        <c:dLbls>
          <c:showLegendKey val="0"/>
          <c:showVal val="0"/>
          <c:showCatName val="1"/>
          <c:showSerName val="0"/>
          <c:showPercent val="1"/>
          <c:showBubbleSize val="0"/>
          <c:showLeaderLines val="1"/>
        </c:dLbls>
        <c:firstSliceAng val="140"/>
      </c:pieChart>
    </c:plotArea>
    <c:plotVisOnly val="1"/>
    <c:dispBlanksAs val="zero"/>
    <c:showDLblsOverMax val="0"/>
  </c:chart>
  <c:txPr>
    <a:bodyPr/>
    <a:lstStyle/>
    <a:p>
      <a:pPr>
        <a:defRPr sz="1800">
          <a:solidFill>
            <a:schemeClr val="bg1"/>
          </a:solidFil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dirty="0"/>
              <a:t>2015-16</a:t>
            </a:r>
          </a:p>
          <a:p>
            <a:pPr>
              <a:defRPr/>
            </a:pPr>
            <a:r>
              <a:rPr lang="en-US" dirty="0"/>
              <a:t>Total Program Funding - School Finance Act</a:t>
            </a:r>
          </a:p>
          <a:p>
            <a:pPr>
              <a:defRPr/>
            </a:pPr>
            <a:r>
              <a:rPr lang="en-US" dirty="0"/>
              <a:t>$</a:t>
            </a:r>
            <a:r>
              <a:rPr lang="en-US" dirty="0" smtClean="0"/>
              <a:t>6.24 Billion (no supplemental)</a:t>
            </a:r>
            <a:endParaRPr lang="en-US" dirty="0"/>
          </a:p>
        </c:rich>
      </c:tx>
      <c:layout/>
      <c:overlay val="0"/>
    </c:title>
    <c:autoTitleDeleted val="0"/>
    <c:plotArea>
      <c:layout/>
      <c:pieChart>
        <c:varyColors val="1"/>
        <c:dLbls>
          <c:showLegendKey val="0"/>
          <c:showVal val="0"/>
          <c:showCatName val="1"/>
          <c:showSerName val="0"/>
          <c:showPercent val="1"/>
          <c:showBubbleSize val="0"/>
          <c:showLeaderLines val="1"/>
        </c:dLbls>
        <c:firstSliceAng val="14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2015-16</a:t>
            </a:r>
          </a:p>
          <a:p>
            <a:pPr>
              <a:defRPr/>
            </a:pPr>
            <a:r>
              <a:rPr lang="en-US"/>
              <a:t>Total Program Funding - School Finance Act</a:t>
            </a:r>
          </a:p>
          <a:p>
            <a:pPr>
              <a:defRPr/>
            </a:pPr>
            <a:r>
              <a:rPr lang="en-US"/>
              <a:t>$6.39 Billion*</a:t>
            </a:r>
          </a:p>
        </c:rich>
      </c:tx>
      <c:layout/>
      <c:overlay val="0"/>
    </c:title>
    <c:autoTitleDeleted val="0"/>
    <c:plotArea>
      <c:layout/>
      <c:pieChart>
        <c:varyColors val="1"/>
        <c:ser>
          <c:idx val="0"/>
          <c:order val="0"/>
          <c:tx>
            <c:strRef>
              <c:f>Data!$A$35:$A$38</c:f>
              <c:strCache>
                <c:ptCount val="1"/>
                <c:pt idx="0">
                  <c:v>State General Fund Other State Funds Property Tax Specific Ownership</c:v>
                </c:pt>
              </c:strCache>
            </c:strRef>
          </c:tx>
          <c:dLbls>
            <c:dLbl>
              <c:idx val="0"/>
              <c:layout>
                <c:manualLayout>
                  <c:x val="-3.3656354448768612E-2"/>
                  <c:y val="-2.6237250857358986E-2"/>
                </c:manualLayout>
              </c:layout>
              <c:dLblPos val="bestFit"/>
              <c:showLegendKey val="0"/>
              <c:showVal val="1"/>
              <c:showCatName val="1"/>
              <c:showSerName val="0"/>
              <c:showPercent val="1"/>
              <c:showBubbleSize val="0"/>
            </c:dLbl>
            <c:dLbl>
              <c:idx val="1"/>
              <c:layout>
                <c:manualLayout>
                  <c:x val="-0.10682234238087425"/>
                  <c:y val="0"/>
                </c:manualLayout>
              </c:layout>
              <c:dLblPos val="bestFit"/>
              <c:showLegendKey val="0"/>
              <c:showVal val="1"/>
              <c:showCatName val="1"/>
              <c:showSerName val="0"/>
              <c:showPercent val="1"/>
              <c:showBubbleSize val="0"/>
            </c:dLbl>
            <c:dLbl>
              <c:idx val="2"/>
              <c:layout>
                <c:manualLayout>
                  <c:x val="-2.9266395172842258E-3"/>
                  <c:y val="-5.2474501714717972E-2"/>
                </c:manualLayout>
              </c:layout>
              <c:dLblPos val="bestFit"/>
              <c:showLegendKey val="0"/>
              <c:showVal val="1"/>
              <c:showCatName val="1"/>
              <c:showSerName val="0"/>
              <c:showPercent val="1"/>
              <c:showBubbleSize val="0"/>
            </c:dLbl>
            <c:txPr>
              <a:bodyPr/>
              <a:lstStyle/>
              <a:p>
                <a:pPr>
                  <a:defRPr sz="1200"/>
                </a:pPr>
                <a:endParaRPr lang="en-US"/>
              </a:p>
            </c:txPr>
            <c:dLblPos val="outEnd"/>
            <c:showLegendKey val="0"/>
            <c:showVal val="1"/>
            <c:showCatName val="1"/>
            <c:showSerName val="0"/>
            <c:showPercent val="1"/>
            <c:showBubbleSize val="0"/>
            <c:showLeaderLines val="1"/>
          </c:dLbls>
          <c:cat>
            <c:strRef>
              <c:f>Data!$A$35:$A$38</c:f>
              <c:strCache>
                <c:ptCount val="4"/>
                <c:pt idx="0">
                  <c:v>State General Fund</c:v>
                </c:pt>
                <c:pt idx="1">
                  <c:v>Other State Funds</c:v>
                </c:pt>
                <c:pt idx="2">
                  <c:v>Property Tax</c:v>
                </c:pt>
                <c:pt idx="3">
                  <c:v>Specific Ownership</c:v>
                </c:pt>
              </c:strCache>
            </c:strRef>
          </c:cat>
          <c:val>
            <c:numRef>
              <c:f>Data!$AN$35:$AN$38</c:f>
              <c:numCache>
                <c:formatCode>_("$"* #,##0.00_);_("$"* \(#,##0.00\);_("$"* "-"??_);_(@_)</c:formatCode>
                <c:ptCount val="4"/>
                <c:pt idx="0">
                  <c:v>3392.837348</c:v>
                </c:pt>
                <c:pt idx="1">
                  <c:v>586.94162500000004</c:v>
                </c:pt>
                <c:pt idx="2">
                  <c:v>2104.9578887999992</c:v>
                </c:pt>
                <c:pt idx="3">
                  <c:v>154.82791321000016</c:v>
                </c:pt>
              </c:numCache>
            </c:numRef>
          </c:val>
        </c:ser>
        <c:dLbls>
          <c:showLegendKey val="0"/>
          <c:showVal val="0"/>
          <c:showCatName val="1"/>
          <c:showSerName val="0"/>
          <c:showPercent val="1"/>
          <c:showBubbleSize val="0"/>
          <c:showLeaderLines val="1"/>
        </c:dLbls>
        <c:firstSliceAng val="14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0748689048207489"/>
          <c:y val="1.5950934244690598E-2"/>
          <c:w val="0.75611009428902565"/>
          <c:h val="0.70735810371333496"/>
        </c:manualLayout>
      </c:layout>
      <c:barChart>
        <c:barDir val="col"/>
        <c:grouping val="clustered"/>
        <c:varyColors val="0"/>
        <c:ser>
          <c:idx val="0"/>
          <c:order val="0"/>
          <c:tx>
            <c:strRef>
              <c:f>Sheet1!$A$3</c:f>
              <c:strCache>
                <c:ptCount val="1"/>
                <c:pt idx="0">
                  <c:v>Total Program Prior
 to Legislative Actions</c:v>
                </c:pt>
              </c:strCache>
            </c:strRef>
          </c:tx>
          <c:invertIfNegative val="0"/>
          <c:cat>
            <c:strRef>
              <c:f>Sheet1!$C$1:$AC$1</c:f>
              <c:strCache>
                <c:ptCount val="8"/>
                <c:pt idx="0">
                  <c:v>2009-10
 Actual</c:v>
                </c:pt>
                <c:pt idx="1">
                  <c:v>2010-11
 Actual</c:v>
                </c:pt>
                <c:pt idx="2">
                  <c:v>2011-12
 Actual</c:v>
                </c:pt>
                <c:pt idx="3">
                  <c:v>2012-13
 Actual</c:v>
                </c:pt>
                <c:pt idx="4">
                  <c:v>2013-14
 Actual</c:v>
                </c:pt>
                <c:pt idx="5">
                  <c:v>2014-15
 Actual</c:v>
                </c:pt>
                <c:pt idx="6">
                  <c:v>2015-16
with Supp. 
Request*</c:v>
                </c:pt>
                <c:pt idx="7">
                  <c:v>2016-17
REVISED
Governor's
Budget
Request</c:v>
                </c:pt>
              </c:strCache>
            </c:strRef>
          </c:cat>
          <c:val>
            <c:numRef>
              <c:f>Sheet1!$B$3:$AC$3</c:f>
              <c:numCache>
                <c:formatCode>"$"#,000.0,,</c:formatCode>
                <c:ptCount val="8"/>
                <c:pt idx="0">
                  <c:v>5717292422.8199987</c:v>
                </c:pt>
                <c:pt idx="1">
                  <c:v>5822311211.9100018</c:v>
                </c:pt>
                <c:pt idx="2">
                  <c:v>6006480948.5100002</c:v>
                </c:pt>
                <c:pt idx="3">
                  <c:v>6309364346.3199959</c:v>
                </c:pt>
                <c:pt idx="4">
                  <c:v>6531213075.4000006</c:v>
                </c:pt>
                <c:pt idx="5">
                  <c:v>6813620534.7369986</c:v>
                </c:pt>
                <c:pt idx="6">
                  <c:v>7070267168.3180008</c:v>
                </c:pt>
                <c:pt idx="7">
                  <c:v>7244506560.5300007</c:v>
                </c:pt>
              </c:numCache>
            </c:numRef>
          </c:val>
        </c:ser>
        <c:ser>
          <c:idx val="1"/>
          <c:order val="1"/>
          <c:tx>
            <c:strRef>
              <c:f>Sheet1!$A$5</c:f>
              <c:strCache>
                <c:ptCount val="1"/>
                <c:pt idx="0">
                  <c:v>Total Program Less Rescissions
/Legislative Actions</c:v>
                </c:pt>
              </c:strCache>
            </c:strRef>
          </c:tx>
          <c:invertIfNegative val="0"/>
          <c:cat>
            <c:strRef>
              <c:f>Sheet1!$C$1:$AC$1</c:f>
              <c:strCache>
                <c:ptCount val="8"/>
                <c:pt idx="0">
                  <c:v>2009-10
 Actual</c:v>
                </c:pt>
                <c:pt idx="1">
                  <c:v>2010-11
 Actual</c:v>
                </c:pt>
                <c:pt idx="2">
                  <c:v>2011-12
 Actual</c:v>
                </c:pt>
                <c:pt idx="3">
                  <c:v>2012-13
 Actual</c:v>
                </c:pt>
                <c:pt idx="4">
                  <c:v>2013-14
 Actual</c:v>
                </c:pt>
                <c:pt idx="5">
                  <c:v>2014-15
 Actual</c:v>
                </c:pt>
                <c:pt idx="6">
                  <c:v>2015-16
with Supp. 
Request*</c:v>
                </c:pt>
                <c:pt idx="7">
                  <c:v>2016-17
REVISED
Governor's
Budget
Request</c:v>
                </c:pt>
              </c:strCache>
            </c:strRef>
          </c:cat>
          <c:val>
            <c:numRef>
              <c:f>Sheet1!$B$5:$AC$5</c:f>
              <c:numCache>
                <c:formatCode>"$"#,000.0,,</c:formatCode>
                <c:ptCount val="8"/>
                <c:pt idx="0">
                  <c:v>5586087038.7300005</c:v>
                </c:pt>
                <c:pt idx="1">
                  <c:v>5439748515.9700022</c:v>
                </c:pt>
                <c:pt idx="2">
                  <c:v>5232445846.9200001</c:v>
                </c:pt>
                <c:pt idx="3">
                  <c:v>5297963175.7499952</c:v>
                </c:pt>
                <c:pt idx="4">
                  <c:v>5526933749.6499996</c:v>
                </c:pt>
                <c:pt idx="5">
                  <c:v>5933444388.9269981</c:v>
                </c:pt>
                <c:pt idx="6">
                  <c:v>6239564774.9999981</c:v>
                </c:pt>
                <c:pt idx="7">
                  <c:v>6373039879.5300007</c:v>
                </c:pt>
              </c:numCache>
            </c:numRef>
          </c:val>
        </c:ser>
        <c:dLbls>
          <c:showLegendKey val="0"/>
          <c:showVal val="0"/>
          <c:showCatName val="0"/>
          <c:showSerName val="0"/>
          <c:showPercent val="0"/>
          <c:showBubbleSize val="0"/>
        </c:dLbls>
        <c:gapWidth val="150"/>
        <c:axId val="224175232"/>
        <c:axId val="224177152"/>
      </c:barChart>
      <c:catAx>
        <c:axId val="224175232"/>
        <c:scaling>
          <c:orientation val="minMax"/>
        </c:scaling>
        <c:delete val="0"/>
        <c:axPos val="b"/>
        <c:majorTickMark val="none"/>
        <c:minorTickMark val="none"/>
        <c:tickLblPos val="nextTo"/>
        <c:crossAx val="224177152"/>
        <c:crosses val="autoZero"/>
        <c:auto val="1"/>
        <c:lblAlgn val="ctr"/>
        <c:lblOffset val="100"/>
        <c:noMultiLvlLbl val="0"/>
      </c:catAx>
      <c:valAx>
        <c:axId val="224177152"/>
        <c:scaling>
          <c:orientation val="minMax"/>
        </c:scaling>
        <c:delete val="0"/>
        <c:axPos val="l"/>
        <c:majorGridlines/>
        <c:numFmt formatCode="&quot;$&quot;#,000.0,," sourceLinked="1"/>
        <c:majorTickMark val="none"/>
        <c:minorTickMark val="none"/>
        <c:tickLblPos val="nextTo"/>
        <c:crossAx val="224175232"/>
        <c:crosses val="autoZero"/>
        <c:crossBetween val="between"/>
      </c:valAx>
      <c:dTable>
        <c:showHorzBorder val="1"/>
        <c:showVertBorder val="1"/>
        <c:showOutline val="1"/>
        <c:showKeys val="1"/>
      </c:dTable>
    </c:plotArea>
    <c:plotVisOnly val="1"/>
    <c:dispBlanksAs val="gap"/>
    <c:showDLblsOverMax val="0"/>
  </c:chart>
  <c:txPr>
    <a:bodyPr/>
    <a:lstStyle/>
    <a:p>
      <a:pPr>
        <a:defRPr sz="11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0632842558760587"/>
          <c:y val="0.12917119413059072"/>
          <c:w val="0.65551643877389132"/>
          <c:h val="0.50798535515097021"/>
        </c:manualLayout>
      </c:layout>
      <c:barChart>
        <c:barDir val="col"/>
        <c:grouping val="clustered"/>
        <c:varyColors val="0"/>
        <c:ser>
          <c:idx val="0"/>
          <c:order val="0"/>
          <c:tx>
            <c:strRef>
              <c:f>'Per Pupil Funding'!$A$2</c:f>
              <c:strCache>
                <c:ptCount val="1"/>
                <c:pt idx="0">
                  <c:v>Average Per Pupil Funding Before
 Legislative Actions</c:v>
                </c:pt>
              </c:strCache>
            </c:strRef>
          </c:tx>
          <c:invertIfNegative val="0"/>
          <c:cat>
            <c:strRef>
              <c:f>'Per Pupil Funding'!$C$1:$X$1</c:f>
              <c:strCache>
                <c:ptCount val="7"/>
                <c:pt idx="0">
                  <c:v>2009-10
 Actual</c:v>
                </c:pt>
                <c:pt idx="1">
                  <c:v>2010-11
 Actual</c:v>
                </c:pt>
                <c:pt idx="2">
                  <c:v>2011-12
 Actual</c:v>
                </c:pt>
                <c:pt idx="3">
                  <c:v>2012-13
 Actual</c:v>
                </c:pt>
                <c:pt idx="4">
                  <c:v>2013-14
Actual</c:v>
                </c:pt>
                <c:pt idx="5">
                  <c:v>2015-16
with Supp. 
Request*</c:v>
                </c:pt>
                <c:pt idx="6">
                  <c:v>2016-17
REVISED
Governor's
Budget
Request</c:v>
                </c:pt>
              </c:strCache>
            </c:strRef>
          </c:cat>
          <c:val>
            <c:numRef>
              <c:f>'Per Pupil Funding'!$C$2:$X$2</c:f>
              <c:numCache>
                <c:formatCode>_("$"* #,##0_);_("$"* \(#,##0\);_("$"* "-"??_);_(@_)</c:formatCode>
                <c:ptCount val="7"/>
                <c:pt idx="0">
                  <c:v>7241.6935333477068</c:v>
                </c:pt>
                <c:pt idx="1">
                  <c:v>7290.5781263655408</c:v>
                </c:pt>
                <c:pt idx="2">
                  <c:v>7432.4867813672599</c:v>
                </c:pt>
                <c:pt idx="3">
                  <c:v>7716.51</c:v>
                </c:pt>
                <c:pt idx="4">
                  <c:v>7861.06</c:v>
                </c:pt>
                <c:pt idx="5">
                  <c:v>8286.26</c:v>
                </c:pt>
                <c:pt idx="6">
                  <c:v>8409.74</c:v>
                </c:pt>
              </c:numCache>
            </c:numRef>
          </c:val>
        </c:ser>
        <c:ser>
          <c:idx val="1"/>
          <c:order val="1"/>
          <c:tx>
            <c:strRef>
              <c:f>'Per Pupil Funding'!$A$3</c:f>
              <c:strCache>
                <c:ptCount val="1"/>
                <c:pt idx="0">
                  <c:v>Actual Average Per Pupil Funding </c:v>
                </c:pt>
              </c:strCache>
            </c:strRef>
          </c:tx>
          <c:invertIfNegative val="0"/>
          <c:cat>
            <c:strRef>
              <c:f>'Per Pupil Funding'!$C$1:$X$1</c:f>
              <c:strCache>
                <c:ptCount val="7"/>
                <c:pt idx="0">
                  <c:v>2009-10
 Actual</c:v>
                </c:pt>
                <c:pt idx="1">
                  <c:v>2010-11
 Actual</c:v>
                </c:pt>
                <c:pt idx="2">
                  <c:v>2011-12
 Actual</c:v>
                </c:pt>
                <c:pt idx="3">
                  <c:v>2012-13
 Actual</c:v>
                </c:pt>
                <c:pt idx="4">
                  <c:v>2013-14
Actual</c:v>
                </c:pt>
                <c:pt idx="5">
                  <c:v>2015-16
with Supp. 
Request*</c:v>
                </c:pt>
                <c:pt idx="6">
                  <c:v>2016-17
REVISED
Governor's
Budget
Request</c:v>
                </c:pt>
              </c:strCache>
            </c:strRef>
          </c:cat>
          <c:val>
            <c:numRef>
              <c:f>'Per Pupil Funding'!$C$3:$X$3</c:f>
              <c:numCache>
                <c:formatCode>_("$"* #,##0_);_("$"* \(#,##0\);_("$"* "-"??_);_(@_)</c:formatCode>
                <c:ptCount val="7"/>
                <c:pt idx="0">
                  <c:v>7075.5048707366232</c:v>
                </c:pt>
                <c:pt idx="1">
                  <c:v>6813.2746708742943</c:v>
                </c:pt>
                <c:pt idx="2">
                  <c:v>6474.6870796452286</c:v>
                </c:pt>
                <c:pt idx="3">
                  <c:v>6479.5420012506665</c:v>
                </c:pt>
                <c:pt idx="4">
                  <c:v>6652.2984160912647</c:v>
                </c:pt>
                <c:pt idx="5">
                  <c:v>7312.692103405866</c:v>
                </c:pt>
                <c:pt idx="6">
                  <c:v>7398.1050377262691</c:v>
                </c:pt>
              </c:numCache>
            </c:numRef>
          </c:val>
        </c:ser>
        <c:dLbls>
          <c:showLegendKey val="0"/>
          <c:showVal val="0"/>
          <c:showCatName val="0"/>
          <c:showSerName val="0"/>
          <c:showPercent val="0"/>
          <c:showBubbleSize val="0"/>
        </c:dLbls>
        <c:gapWidth val="150"/>
        <c:axId val="254084992"/>
        <c:axId val="254086528"/>
      </c:barChart>
      <c:lineChart>
        <c:grouping val="standard"/>
        <c:varyColors val="0"/>
        <c:ser>
          <c:idx val="2"/>
          <c:order val="2"/>
          <c:tx>
            <c:strRef>
              <c:f>'Per Pupil Funding'!$A$12</c:f>
              <c:strCache>
                <c:ptCount val="1"/>
                <c:pt idx="0">
                  <c:v>Base Per Pupil Funding</c:v>
                </c:pt>
              </c:strCache>
            </c:strRef>
          </c:tx>
          <c:val>
            <c:numRef>
              <c:f>'Per Pupil Funding'!$C$12:$X$12</c:f>
              <c:numCache>
                <c:formatCode>_("$"* #,##0_);_("$"* \(#,##0\);_("$"* "-"??_);_(@_)</c:formatCode>
                <c:ptCount val="7"/>
                <c:pt idx="0">
                  <c:v>5507.68</c:v>
                </c:pt>
                <c:pt idx="1">
                  <c:v>5529.71</c:v>
                </c:pt>
                <c:pt idx="2">
                  <c:v>5634.77</c:v>
                </c:pt>
                <c:pt idx="3">
                  <c:v>5843.26</c:v>
                </c:pt>
                <c:pt idx="4">
                  <c:v>5954.28</c:v>
                </c:pt>
                <c:pt idx="5">
                  <c:v>6292.39</c:v>
                </c:pt>
                <c:pt idx="6">
                  <c:v>6386.78</c:v>
                </c:pt>
              </c:numCache>
            </c:numRef>
          </c:val>
          <c:smooth val="0"/>
        </c:ser>
        <c:dLbls>
          <c:showLegendKey val="0"/>
          <c:showVal val="0"/>
          <c:showCatName val="0"/>
          <c:showSerName val="0"/>
          <c:showPercent val="0"/>
          <c:showBubbleSize val="0"/>
        </c:dLbls>
        <c:marker val="1"/>
        <c:smooth val="0"/>
        <c:axId val="254084992"/>
        <c:axId val="254086528"/>
      </c:lineChart>
      <c:catAx>
        <c:axId val="254084992"/>
        <c:scaling>
          <c:orientation val="minMax"/>
        </c:scaling>
        <c:delete val="0"/>
        <c:axPos val="b"/>
        <c:majorTickMark val="none"/>
        <c:minorTickMark val="none"/>
        <c:tickLblPos val="nextTo"/>
        <c:crossAx val="254086528"/>
        <c:crossesAt val="0"/>
        <c:auto val="1"/>
        <c:lblAlgn val="ctr"/>
        <c:lblOffset val="100"/>
        <c:noMultiLvlLbl val="0"/>
      </c:catAx>
      <c:valAx>
        <c:axId val="254086528"/>
        <c:scaling>
          <c:orientation val="minMax"/>
          <c:max val="8100"/>
          <c:min val="0"/>
        </c:scaling>
        <c:delete val="0"/>
        <c:axPos val="l"/>
        <c:majorGridlines/>
        <c:numFmt formatCode="_(&quot;$&quot;* #,##0_);_(&quot;$&quot;* \(#,##0\);_(&quot;$&quot;* &quot;-&quot;??_);_(@_)" sourceLinked="1"/>
        <c:majorTickMark val="none"/>
        <c:minorTickMark val="none"/>
        <c:tickLblPos val="nextTo"/>
        <c:crossAx val="254084992"/>
        <c:crosses val="autoZero"/>
        <c:crossBetween val="between"/>
        <c:majorUnit val="1000"/>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drawings/_rels/drawing4.xml.rels><?xml version="1.0" encoding="UTF-8" standalone="yes"?>
<Relationships xmlns="http://schemas.openxmlformats.org/package/2006/relationships"><Relationship Id="rId1" Type="http://schemas.openxmlformats.org/officeDocument/2006/relationships/image" Target="../media/image19.png"/></Relationships>
</file>

<file path=ppt/drawings/drawing1.xml><?xml version="1.0" encoding="utf-8"?>
<c:userShapes xmlns:c="http://schemas.openxmlformats.org/drawingml/2006/chart">
  <cdr:relSizeAnchor xmlns:cdr="http://schemas.openxmlformats.org/drawingml/2006/chartDrawing">
    <cdr:from>
      <cdr:x>0.61321</cdr:x>
      <cdr:y>0.01613</cdr:y>
    </cdr:from>
    <cdr:to>
      <cdr:x>0.98858</cdr:x>
      <cdr:y>0.09373</cdr:y>
    </cdr:to>
    <cdr:sp macro="" textlink="">
      <cdr:nvSpPr>
        <cdr:cNvPr id="2" name="TextBox 3"/>
        <cdr:cNvSpPr txBox="1"/>
      </cdr:nvSpPr>
      <cdr:spPr>
        <a:xfrm xmlns:a="http://schemas.openxmlformats.org/drawingml/2006/main">
          <a:off x="4953000" y="76200"/>
          <a:ext cx="3031957" cy="366613"/>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dirty="0">
              <a:solidFill>
                <a:srgbClr val="000000"/>
              </a:solidFill>
              <a:latin typeface="Trebuchet MS" panose="020B0603020202020204" pitchFamily="34" charset="0"/>
            </a:rPr>
            <a:t>$76.2 million above cap in FY 2015-16</a:t>
          </a:r>
        </a:p>
        <a:p xmlns:a="http://schemas.openxmlformats.org/drawingml/2006/main">
          <a:pPr algn="ctr"/>
          <a:r>
            <a:rPr lang="en-US" sz="1200" dirty="0">
              <a:solidFill>
                <a:srgbClr val="000000"/>
              </a:solidFill>
              <a:latin typeface="Trebuchet MS" panose="020B0603020202020204" pitchFamily="34" charset="0"/>
            </a:rPr>
            <a:t>$385.2 million above</a:t>
          </a:r>
          <a:r>
            <a:rPr lang="en-US" sz="1200" baseline="0" dirty="0">
              <a:solidFill>
                <a:srgbClr val="000000"/>
              </a:solidFill>
              <a:latin typeface="Trebuchet MS" panose="020B0603020202020204" pitchFamily="34" charset="0"/>
            </a:rPr>
            <a:t> cap in FY 2016-17</a:t>
          </a:r>
          <a:endParaRPr lang="en-US" sz="1200" dirty="0">
            <a:solidFill>
              <a:srgbClr val="000000"/>
            </a:solidFill>
            <a:latin typeface="Trebuchet MS" panose="020B0603020202020204" pitchFamily="34" charset="0"/>
          </a:endParaRPr>
        </a:p>
      </cdr:txBody>
    </cdr:sp>
  </cdr:relSizeAnchor>
  <cdr:relSizeAnchor xmlns:cdr="http://schemas.openxmlformats.org/drawingml/2006/chartDrawing">
    <cdr:from>
      <cdr:x>0.40566</cdr:x>
      <cdr:y>0.12903</cdr:y>
    </cdr:from>
    <cdr:to>
      <cdr:x>0.79726</cdr:x>
      <cdr:y>0.17742</cdr:y>
    </cdr:to>
    <cdr:sp macro="" textlink="">
      <cdr:nvSpPr>
        <cdr:cNvPr id="3" name="TextBox 3"/>
        <cdr:cNvSpPr txBox="1"/>
      </cdr:nvSpPr>
      <cdr:spPr>
        <a:xfrm xmlns:a="http://schemas.openxmlformats.org/drawingml/2006/main">
          <a:off x="3276600" y="609601"/>
          <a:ext cx="3162996" cy="228600"/>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dirty="0">
              <a:solidFill>
                <a:srgbClr val="000000"/>
              </a:solidFill>
              <a:latin typeface="Trebuchet MS" panose="020B0603020202020204" pitchFamily="34" charset="0"/>
            </a:rPr>
            <a:t>$190.4 million above cap in FY 2014-15</a:t>
          </a:r>
        </a:p>
      </cdr:txBody>
    </cdr:sp>
  </cdr:relSizeAnchor>
</c:userShapes>
</file>

<file path=ppt/drawings/drawing2.xml><?xml version="1.0" encoding="utf-8"?>
<c:userShapes xmlns:c="http://schemas.openxmlformats.org/drawingml/2006/chart">
  <cdr:relSizeAnchor xmlns:cdr="http://schemas.openxmlformats.org/drawingml/2006/chartDrawing">
    <cdr:from>
      <cdr:x>0.02667</cdr:x>
      <cdr:y>0.91271</cdr:y>
    </cdr:from>
    <cdr:to>
      <cdr:x>0.15306</cdr:x>
      <cdr:y>0.96161</cdr:y>
    </cdr:to>
    <cdr:sp macro="" textlink="">
      <cdr:nvSpPr>
        <cdr:cNvPr id="3" name="TextBox 1"/>
        <cdr:cNvSpPr txBox="1"/>
      </cdr:nvSpPr>
      <cdr:spPr>
        <a:xfrm xmlns:a="http://schemas.openxmlformats.org/drawingml/2006/main">
          <a:off x="230656" y="5727693"/>
          <a:ext cx="1093261" cy="3068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in millions</a:t>
          </a:r>
        </a:p>
      </cdr:txBody>
    </cdr:sp>
  </cdr:relSizeAnchor>
</c:userShapes>
</file>

<file path=ppt/drawings/drawing3.xml><?xml version="1.0" encoding="utf-8"?>
<c:userShapes xmlns:c="http://schemas.openxmlformats.org/drawingml/2006/chart">
  <cdr:relSizeAnchor xmlns:cdr="http://schemas.openxmlformats.org/drawingml/2006/chartDrawing">
    <cdr:from>
      <cdr:x>0.0255</cdr:x>
      <cdr:y>0.86291</cdr:y>
    </cdr:from>
    <cdr:to>
      <cdr:x>0.30531</cdr:x>
      <cdr:y>0.93812</cdr:y>
    </cdr:to>
    <cdr:sp macro="" textlink="">
      <cdr:nvSpPr>
        <cdr:cNvPr id="3" name="TextBox 1"/>
        <cdr:cNvSpPr txBox="1"/>
      </cdr:nvSpPr>
      <cdr:spPr>
        <a:xfrm xmlns:a="http://schemas.openxmlformats.org/drawingml/2006/main">
          <a:off x="221271" y="5429920"/>
          <a:ext cx="2428442" cy="4732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*Subject</a:t>
          </a:r>
          <a:r>
            <a:rPr lang="en-US" sz="1100" baseline="0" dirty="0"/>
            <a:t> to Legislative Approval</a:t>
          </a:r>
          <a:endParaRPr lang="en-US" sz="1100" dirty="0"/>
        </a:p>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0.67449</cdr:x>
      <cdr:y>0.11743</cdr:y>
    </cdr:from>
    <cdr:to>
      <cdr:x>0.71695</cdr:x>
      <cdr:y>0.18532</cdr:y>
    </cdr:to>
    <cdr:sp macro="" textlink="">
      <cdr:nvSpPr>
        <cdr:cNvPr id="7"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dr:relSizeAnchor xmlns:cdr="http://schemas.openxmlformats.org/drawingml/2006/chartDrawing">
    <cdr:from>
      <cdr:x>0.00976</cdr:x>
      <cdr:y>0.06069</cdr:y>
    </cdr:from>
    <cdr:to>
      <cdr:x>0.20997</cdr:x>
      <cdr:y>0.1245</cdr:y>
    </cdr:to>
    <cdr:sp macro="" textlink="">
      <cdr:nvSpPr>
        <cdr:cNvPr id="3" name="TextBox 1"/>
        <cdr:cNvSpPr txBox="1"/>
      </cdr:nvSpPr>
      <cdr:spPr>
        <a:xfrm xmlns:a="http://schemas.openxmlformats.org/drawingml/2006/main">
          <a:off x="84464" y="381001"/>
          <a:ext cx="1732613" cy="400538"/>
        </a:xfrm>
        <a:prstGeom xmlns:a="http://schemas.openxmlformats.org/drawingml/2006/main" prst="rect">
          <a:avLst/>
        </a:prstGeom>
        <a:ln xmlns:a="http://schemas.openxmlformats.org/drawingml/2006/main">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800" baseline="0" dirty="0"/>
            <a:t>Gaps represent rescissions and legislative </a:t>
          </a:r>
          <a:r>
            <a:rPr lang="en-US" sz="800" baseline="0" dirty="0" smtClean="0"/>
            <a:t>actions.</a:t>
          </a:r>
          <a:endParaRPr lang="en-US" sz="800" baseline="0" dirty="0"/>
        </a:p>
      </cdr:txBody>
    </cdr:sp>
  </cdr:relSizeAnchor>
  <cdr:relSizeAnchor xmlns:cdr="http://schemas.openxmlformats.org/drawingml/2006/chartDrawing">
    <cdr:from>
      <cdr:x>0.67449</cdr:x>
      <cdr:y>0.11743</cdr:y>
    </cdr:from>
    <cdr:to>
      <cdr:x>0.71695</cdr:x>
      <cdr:y>0.18532</cdr:y>
    </cdr:to>
    <cdr:sp macro="" textlink="">
      <cdr:nvSpPr>
        <cdr:cNvPr id="6"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dr:relSizeAnchor xmlns:cdr="http://schemas.openxmlformats.org/drawingml/2006/chartDrawing">
    <cdr:from>
      <cdr:x>0.64677</cdr:x>
      <cdr:y>0.03822</cdr:y>
    </cdr:from>
    <cdr:to>
      <cdr:x>0.86233</cdr:x>
      <cdr:y>0.0958</cdr:y>
    </cdr:to>
    <cdr:sp macro="" textlink="">
      <cdr:nvSpPr>
        <cdr:cNvPr id="10" name="Rectangular Callout 9"/>
        <cdr:cNvSpPr/>
      </cdr:nvSpPr>
      <cdr:spPr bwMode="auto">
        <a:xfrm xmlns:a="http://schemas.openxmlformats.org/drawingml/2006/main" flipH="1">
          <a:off x="5165359" y="204342"/>
          <a:ext cx="1721565" cy="307829"/>
        </a:xfrm>
        <a:prstGeom xmlns:a="http://schemas.openxmlformats.org/drawingml/2006/main" prst="wedgeRectCallout">
          <a:avLst>
            <a:gd name="adj1" fmla="val -91017"/>
            <a:gd name="adj2" fmla="val 96300"/>
          </a:avLst>
        </a:prstGeom>
        <a:solidFill xmlns:a="http://schemas.openxmlformats.org/drawingml/2006/main">
          <a:srgbClr val="FFFFFF"/>
        </a:solidFill>
        <a:ln xmlns:a="http://schemas.openxmlformats.org/drawingml/2006/main" w="19050" cap="flat" cmpd="sng" algn="ctr">
          <a:solidFill>
            <a:schemeClr val="tx1"/>
          </a:solidFill>
          <a:prstDash val="solid"/>
          <a:headEnd type="none" w="med" len="med"/>
          <a:tailEnd type="none" w="med" len="med"/>
        </a:ln>
        <a:effectLst xmlns:a="http://schemas.openxmlformats.org/drawingml/2006/mai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horz" wrap="square" lIns="91440" tIns="45720" rIns="91440" bIns="45720" numCol="1" rtlCol="0" anchor="t" anchorCtr="0" compatLnSpc="1">
          <a:prstTxWarp prst="textNoShape">
            <a:avLst/>
          </a:prstTxWarp>
        </a:bodyPr>
        <a:lstStyle xmlns:a="http://schemas.openxmlformats.org/drawingml/2006/main">
          <a:defPPr>
            <a:defRPr lang="en-US"/>
          </a:defPPr>
          <a:lvl1pPr algn="ctr" rtl="0" fontAlgn="base">
            <a:spcBef>
              <a:spcPct val="0"/>
            </a:spcBef>
            <a:spcAft>
              <a:spcPct val="0"/>
            </a:spcAft>
            <a:defRPr sz="3600" kern="1200">
              <a:solidFill>
                <a:srgbClr val="000000"/>
              </a:solidFill>
              <a:latin typeface="Arial"/>
            </a:defRPr>
          </a:lvl1pPr>
          <a:lvl2pPr marL="457200" algn="ctr" rtl="0" fontAlgn="base">
            <a:spcBef>
              <a:spcPct val="0"/>
            </a:spcBef>
            <a:spcAft>
              <a:spcPct val="0"/>
            </a:spcAft>
            <a:defRPr sz="3600" kern="1200">
              <a:solidFill>
                <a:srgbClr val="000000"/>
              </a:solidFill>
              <a:latin typeface="Arial"/>
            </a:defRPr>
          </a:lvl2pPr>
          <a:lvl3pPr marL="914400" algn="ctr" rtl="0" fontAlgn="base">
            <a:spcBef>
              <a:spcPct val="0"/>
            </a:spcBef>
            <a:spcAft>
              <a:spcPct val="0"/>
            </a:spcAft>
            <a:defRPr sz="3600" kern="1200">
              <a:solidFill>
                <a:srgbClr val="000000"/>
              </a:solidFill>
              <a:latin typeface="Arial"/>
            </a:defRPr>
          </a:lvl3pPr>
          <a:lvl4pPr marL="1371600" algn="ctr" rtl="0" fontAlgn="base">
            <a:spcBef>
              <a:spcPct val="0"/>
            </a:spcBef>
            <a:spcAft>
              <a:spcPct val="0"/>
            </a:spcAft>
            <a:defRPr sz="3600" kern="1200">
              <a:solidFill>
                <a:srgbClr val="000000"/>
              </a:solidFill>
              <a:latin typeface="Arial"/>
            </a:defRPr>
          </a:lvl4pPr>
          <a:lvl5pPr marL="1828800" algn="ctr" rtl="0" fontAlgn="base">
            <a:spcBef>
              <a:spcPct val="0"/>
            </a:spcBef>
            <a:spcAft>
              <a:spcPct val="0"/>
            </a:spcAft>
            <a:defRPr sz="3600" kern="1200">
              <a:solidFill>
                <a:srgbClr val="000000"/>
              </a:solidFill>
              <a:latin typeface="Arial"/>
            </a:defRPr>
          </a:lvl5pPr>
          <a:lvl6pPr marL="2286000" algn="l" defTabSz="914400" rtl="0" eaLnBrk="1" latinLnBrk="0" hangingPunct="1">
            <a:defRPr sz="3600" kern="1200">
              <a:solidFill>
                <a:srgbClr val="000000"/>
              </a:solidFill>
              <a:latin typeface="Arial"/>
            </a:defRPr>
          </a:lvl6pPr>
          <a:lvl7pPr marL="2743200" algn="l" defTabSz="914400" rtl="0" eaLnBrk="1" latinLnBrk="0" hangingPunct="1">
            <a:defRPr sz="3600" kern="1200">
              <a:solidFill>
                <a:srgbClr val="000000"/>
              </a:solidFill>
              <a:latin typeface="Arial"/>
            </a:defRPr>
          </a:lvl7pPr>
          <a:lvl8pPr marL="3200400" algn="l" defTabSz="914400" rtl="0" eaLnBrk="1" latinLnBrk="0" hangingPunct="1">
            <a:defRPr sz="3600" kern="1200">
              <a:solidFill>
                <a:srgbClr val="000000"/>
              </a:solidFill>
              <a:latin typeface="Arial"/>
            </a:defRPr>
          </a:lvl8pPr>
          <a:lvl9pPr marL="3657600" algn="l" defTabSz="914400" rtl="0" eaLnBrk="1" latinLnBrk="0" hangingPunct="1">
            <a:defRPr sz="3600" kern="1200">
              <a:solidFill>
                <a:srgbClr val="000000"/>
              </a:solidFill>
              <a:latin typeface="Arial"/>
            </a:defRPr>
          </a:lvl9pPr>
        </a:lstStyle>
        <a:p xmlns:a="http://schemas.openxmlformats.org/drawingml/2006/main">
          <a:pPr marL="0" marR="0" indent="0"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rPr>
            <a:t>Gap represents negative factor of 12.04% or $871</a:t>
          </a:r>
          <a:r>
            <a:rPr lang="en-US" sz="800" baseline="0" dirty="0" smtClean="0">
              <a:solidFill>
                <a:srgbClr val="000000"/>
              </a:solidFill>
            </a:rPr>
            <a:t> million</a:t>
          </a:r>
          <a:endParaRPr kumimoji="0" lang="en-US" sz="800" b="0" i="0" u="none" strike="noStrike" cap="none" normalizeH="0" baseline="0" dirty="0" smtClean="0">
            <a:ln>
              <a:noFill/>
            </a:ln>
            <a:solidFill>
              <a:srgbClr val="000000"/>
            </a:solidFill>
            <a:effectLst/>
            <a:latin typeface="Arial" charset="0"/>
          </a:endParaRPr>
        </a:p>
      </cdr:txBody>
    </cdr:sp>
  </cdr:relSizeAnchor>
  <cdr:relSizeAnchor xmlns:cdr="http://schemas.openxmlformats.org/drawingml/2006/chartDrawing">
    <cdr:from>
      <cdr:x>0.33315</cdr:x>
      <cdr:y>0.16667</cdr:y>
    </cdr:from>
    <cdr:to>
      <cdr:x>0.96648</cdr:x>
      <cdr:y>0.22895</cdr:y>
    </cdr:to>
    <cdr:sp macro="" textlink="">
      <cdr:nvSpPr>
        <cdr:cNvPr id="8" name="Straight Arrow Connector 7"/>
        <cdr:cNvSpPr/>
      </cdr:nvSpPr>
      <cdr:spPr>
        <a:xfrm xmlns:a="http://schemas.openxmlformats.org/drawingml/2006/main" flipV="1">
          <a:off x="2775534" y="953546"/>
          <a:ext cx="5276365" cy="356317"/>
        </a:xfrm>
        <a:prstGeom xmlns:a="http://schemas.openxmlformats.org/drawingml/2006/main" prst="straightConnector1">
          <a:avLst/>
        </a:prstGeom>
        <a:noFill xmlns:a="http://schemas.openxmlformats.org/drawingml/2006/main"/>
        <a:ln xmlns:a="http://schemas.openxmlformats.org/drawingml/2006/main" w="15875" cap="flat" cmpd="sng" algn="ctr">
          <a:solidFill>
            <a:sysClr val="windowText" lastClr="000000"/>
          </a:solidFill>
          <a:prstDash val="solid"/>
          <a:headEnd type="arrow"/>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cdr:x>
      <cdr:y>0</cdr:y>
    </cdr:from>
    <cdr:to>
      <cdr:x>0.00281</cdr:x>
      <cdr:y>0.00387</cdr:y>
    </cdr:to>
    <cdr:pic>
      <cdr:nvPicPr>
        <cdr:cNvPr id="9"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0.00281</cdr:x>
      <cdr:y>0.00387</cdr:y>
    </cdr:to>
    <cdr:pic>
      <cdr:nvPicPr>
        <cdr:cNvPr id="11"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0.27876</cdr:x>
      <cdr:y>0.06667</cdr:y>
    </cdr:from>
    <cdr:to>
      <cdr:x>0.44725</cdr:x>
      <cdr:y>0.14799</cdr:y>
    </cdr:to>
    <cdr:sp macro="" textlink="">
      <cdr:nvSpPr>
        <cdr:cNvPr id="12" name="Rectangular Callout 11"/>
        <cdr:cNvSpPr/>
      </cdr:nvSpPr>
      <cdr:spPr bwMode="auto">
        <a:xfrm xmlns:a="http://schemas.openxmlformats.org/drawingml/2006/main" flipH="1">
          <a:off x="2226265" y="356447"/>
          <a:ext cx="1345624" cy="434774"/>
        </a:xfrm>
        <a:prstGeom xmlns:a="http://schemas.openxmlformats.org/drawingml/2006/main" prst="wedgeRectCallout">
          <a:avLst>
            <a:gd name="adj1" fmla="val -145280"/>
            <a:gd name="adj2" fmla="val 99907"/>
          </a:avLst>
        </a:prstGeom>
        <a:solidFill xmlns:a="http://schemas.openxmlformats.org/drawingml/2006/main">
          <a:srgbClr val="FFFFFF"/>
        </a:solidFill>
        <a:ln xmlns:a="http://schemas.openxmlformats.org/drawingml/2006/main" w="19050" cap="flat" cmpd="sng" algn="ctr">
          <a:solidFill>
            <a:sysClr val="windowText" lastClr="000000"/>
          </a:solidFill>
          <a:prstDash val="solid"/>
          <a:headEnd type="none" w="med" len="med"/>
          <a:tailEnd type="none" w="med" len="med"/>
        </a:ln>
        <a:effectLst xmlns:a="http://schemas.openxmlformats.org/drawingml/2006/mai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horz" wrap="square" lIns="91440" tIns="45720" rIns="91440" bIns="45720" numCol="1" rtlCol="0" anchor="t" anchorCtr="0" compatLnSpc="1">
          <a:prstTxWarp prst="textNoShape">
            <a:avLst/>
          </a:prstTxWarp>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marR="0" indent="0"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rPr>
            <a:t>Change of $787</a:t>
          </a:r>
          <a:r>
            <a:rPr lang="en-US" sz="800" baseline="0" dirty="0" smtClean="0">
              <a:solidFill>
                <a:srgbClr val="000000"/>
              </a:solidFill>
            </a:rPr>
            <a:t> million between 2009-10  and 2016-17</a:t>
          </a:r>
          <a:endParaRPr kumimoji="0" lang="en-US" sz="800" b="0" i="0" u="none" strike="noStrike" cap="none" normalizeH="0" baseline="0" dirty="0" smtClean="0">
            <a:ln>
              <a:noFill/>
            </a:ln>
            <a:solidFill>
              <a:srgbClr val="000000"/>
            </a:solidFill>
            <a:effectLst/>
            <a:latin typeface="Arial"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0.00849</cdr:x>
      <cdr:y>0.04359</cdr:y>
    </cdr:from>
    <cdr:to>
      <cdr:x>0.18976</cdr:x>
      <cdr:y>0.10606</cdr:y>
    </cdr:to>
    <cdr:sp macro="" textlink="">
      <cdr:nvSpPr>
        <cdr:cNvPr id="2" name="TextBox 1"/>
        <cdr:cNvSpPr txBox="1"/>
      </cdr:nvSpPr>
      <cdr:spPr>
        <a:xfrm xmlns:a="http://schemas.openxmlformats.org/drawingml/2006/main">
          <a:off x="73693" y="255585"/>
          <a:ext cx="1572945" cy="366256"/>
        </a:xfrm>
        <a:prstGeom xmlns:a="http://schemas.openxmlformats.org/drawingml/2006/main" prst="rect">
          <a:avLst/>
        </a:prstGeom>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800" baseline="0" dirty="0"/>
            <a:t>Gaps represent rescissions and legislative </a:t>
          </a:r>
          <a:r>
            <a:rPr lang="en-US" sz="800" baseline="0" dirty="0" smtClean="0"/>
            <a:t>actions.</a:t>
          </a:r>
          <a:endParaRPr lang="en-US" sz="800" baseline="0" dirty="0"/>
        </a:p>
      </cdr:txBody>
    </cdr:sp>
  </cdr:relSizeAnchor>
  <cdr:relSizeAnchor xmlns:cdr="http://schemas.openxmlformats.org/drawingml/2006/chartDrawing">
    <cdr:from>
      <cdr:x>0.67449</cdr:x>
      <cdr:y>0.11743</cdr:y>
    </cdr:from>
    <cdr:to>
      <cdr:x>0.71695</cdr:x>
      <cdr:y>0.18532</cdr:y>
    </cdr:to>
    <cdr:sp macro="" textlink="">
      <cdr:nvSpPr>
        <cdr:cNvPr id="7"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dr:relSizeAnchor xmlns:cdr="http://schemas.openxmlformats.org/drawingml/2006/chartDrawing">
    <cdr:from>
      <cdr:x>0.00849</cdr:x>
      <cdr:y>0.04359</cdr:y>
    </cdr:from>
    <cdr:to>
      <cdr:x>0.18976</cdr:x>
      <cdr:y>0.10606</cdr:y>
    </cdr:to>
    <cdr:sp macro="" textlink="">
      <cdr:nvSpPr>
        <cdr:cNvPr id="3" name="TextBox 1"/>
        <cdr:cNvSpPr txBox="1"/>
      </cdr:nvSpPr>
      <cdr:spPr>
        <a:xfrm xmlns:a="http://schemas.openxmlformats.org/drawingml/2006/main">
          <a:off x="73693" y="255585"/>
          <a:ext cx="1572945" cy="366256"/>
        </a:xfrm>
        <a:prstGeom xmlns:a="http://schemas.openxmlformats.org/drawingml/2006/main" prst="rect">
          <a:avLst/>
        </a:prstGeom>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800" baseline="0" dirty="0"/>
            <a:t>Gaps represent rescissions and legislative </a:t>
          </a:r>
          <a:r>
            <a:rPr lang="en-US" sz="800" baseline="0" dirty="0" smtClean="0"/>
            <a:t>actions.</a:t>
          </a:r>
          <a:endParaRPr lang="en-US" sz="800" baseline="0" dirty="0"/>
        </a:p>
      </cdr:txBody>
    </cdr:sp>
  </cdr:relSizeAnchor>
  <cdr:relSizeAnchor xmlns:cdr="http://schemas.openxmlformats.org/drawingml/2006/chartDrawing">
    <cdr:from>
      <cdr:x>0.67449</cdr:x>
      <cdr:y>0.11743</cdr:y>
    </cdr:from>
    <cdr:to>
      <cdr:x>0.71695</cdr:x>
      <cdr:y>0.18532</cdr:y>
    </cdr:to>
    <cdr:sp macro="" textlink="">
      <cdr:nvSpPr>
        <cdr:cNvPr id="6"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EC664B4-81F1-E24F-90AF-27DC019489E9}" type="datetime1">
              <a:rPr lang="en-US" smtClean="0"/>
              <a:t>2/2/2016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ABA64B-06F0-2A40-A38F-AA9E1DC38B75}" type="slidenum">
              <a:rPr lang="en-US" smtClean="0"/>
              <a:t>‹#›</a:t>
            </a:fld>
            <a:endParaRPr lang="en-US" dirty="0"/>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7F1863-8423-8E48-8D02-88636C918AC7}" type="datetime1">
              <a:rPr lang="en-US" smtClean="0"/>
              <a:t>2/2/2016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7242FB-F25E-544B-B72F-E0B5A499AB48}" type="slidenum">
              <a:rPr lang="en-US" smtClean="0"/>
              <a:t>‹#›</a:t>
            </a:fld>
            <a:endParaRPr lang="en-US" dirty="0"/>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2/2/2016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a:t>
            </a:fld>
            <a:endParaRPr lang="en-US" dirty="0"/>
          </a:p>
        </p:txBody>
      </p:sp>
    </p:spTree>
    <p:extLst>
      <p:ext uri="{BB962C8B-B14F-4D97-AF65-F5344CB8AC3E}">
        <p14:creationId xmlns:p14="http://schemas.microsoft.com/office/powerpoint/2010/main" val="1128204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9813" y="676275"/>
            <a:ext cx="4495800" cy="3373438"/>
          </a:xfrm>
        </p:spPr>
      </p:sp>
      <p:sp>
        <p:nvSpPr>
          <p:cNvPr id="3" name="Notes Placeholder 2"/>
          <p:cNvSpPr>
            <a:spLocks noGrp="1"/>
          </p:cNvSpPr>
          <p:nvPr>
            <p:ph type="body" idx="1"/>
          </p:nvPr>
        </p:nvSpPr>
        <p:spPr/>
        <p:txBody>
          <a:bodyPr>
            <a:normAutofit/>
          </a:bodyPr>
          <a:lstStyle/>
          <a:p>
            <a:r>
              <a:rPr lang="en-US" dirty="0" smtClean="0"/>
              <a:t>HPF is a creative mechanism that allows</a:t>
            </a:r>
            <a:r>
              <a:rPr lang="en-US" baseline="0" dirty="0" smtClean="0"/>
              <a:t> the State to draw down additional federal funds, allowing hospitals to be compensated for providing care to individuals for whom they had not previously been fully paid.</a:t>
            </a:r>
          </a:p>
          <a:p>
            <a:endParaRPr lang="en-US" baseline="0" dirty="0" smtClean="0"/>
          </a:p>
          <a:p>
            <a:r>
              <a:rPr lang="en-US" baseline="0" dirty="0" smtClean="0"/>
              <a:t>Revenue from the Hospital Provider Fee has also paid for the State’s ACA expansion, limiting the direct General Fund cost of expanding Medicaid eligibility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CABEFB-3668-4322-A878-4DEA95BD236C}"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1336540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 SEF activity in FY12 and FY13 (Green is revenue, gray is expenditures, orange is balance)</a:t>
            </a:r>
          </a:p>
          <a:p>
            <a:endParaRPr lang="en-US" dirty="0" smtClean="0"/>
          </a:p>
          <a:p>
            <a:r>
              <a:rPr lang="en-US" dirty="0" smtClean="0"/>
              <a:t>Note the big increase in FY14, with a $1 billion balance at the end of the year</a:t>
            </a:r>
          </a:p>
          <a:p>
            <a:endParaRPr lang="en-US" dirty="0" smtClean="0"/>
          </a:p>
          <a:p>
            <a:r>
              <a:rPr lang="en-US" baseline="0" dirty="0" smtClean="0"/>
              <a:t>Last year, we were faced with a choice of what to do with this balance – we could spend slowly on base-building programs and aim for a soft landing, or we could spend aggressively.  The Capitol building chose to spend aggressively.</a:t>
            </a:r>
          </a:p>
          <a:p>
            <a:endParaRPr lang="en-US" baseline="0" dirty="0" smtClean="0"/>
          </a:p>
          <a:p>
            <a:r>
              <a:rPr lang="en-US" baseline="0" dirty="0" smtClean="0"/>
              <a:t>Total program spending was propped up with one-time SEF revenues, dropping the negative factor from over $1 billion to about $850 million</a:t>
            </a:r>
            <a:endParaRPr lang="en-US" dirty="0" smtClean="0"/>
          </a:p>
        </p:txBody>
      </p:sp>
      <p:sp>
        <p:nvSpPr>
          <p:cNvPr id="4" name="Slide Number Placeholder 3"/>
          <p:cNvSpPr>
            <a:spLocks noGrp="1"/>
          </p:cNvSpPr>
          <p:nvPr>
            <p:ph type="sldNum" sz="quarter" idx="10"/>
          </p:nvPr>
        </p:nvSpPr>
        <p:spPr/>
        <p:txBody>
          <a:bodyPr/>
          <a:lstStyle/>
          <a:p>
            <a:pPr>
              <a:defRPr/>
            </a:pPr>
            <a:fld id="{85CABEFB-3668-4322-A878-4DEA95BD236C}"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1648749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dirty="0" smtClean="0"/>
          </a:p>
        </p:txBody>
      </p:sp>
      <p:sp>
        <p:nvSpPr>
          <p:cNvPr id="20484" name="Slide Number Placeholder 3"/>
          <p:cNvSpPr>
            <a:spLocks noGrp="1"/>
          </p:cNvSpPr>
          <p:nvPr>
            <p:ph type="sldNum" sz="quarter" idx="5"/>
          </p:nvPr>
        </p:nvSpPr>
        <p:spPr>
          <a:noFill/>
        </p:spPr>
        <p:txBody>
          <a:bodyPr/>
          <a:lstStyle/>
          <a:p>
            <a:fld id="{C9DF8A5C-32FE-405E-BEBF-720F5BB764E8}" type="slidenum">
              <a:rPr lang="en-US" smtClean="0"/>
              <a:pPr/>
              <a:t>20</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b="1" dirty="0" smtClean="0"/>
              <a:t>Sources</a:t>
            </a:r>
            <a:r>
              <a:rPr lang="en-US" dirty="0" smtClean="0"/>
              <a:t> </a:t>
            </a:r>
          </a:p>
          <a:p>
            <a:endParaRPr lang="en-US" dirty="0" smtClean="0"/>
          </a:p>
          <a:p>
            <a:r>
              <a:rPr lang="en-US" dirty="0" smtClean="0"/>
              <a:t>Colorado Department of Education</a:t>
            </a:r>
          </a:p>
        </p:txBody>
      </p:sp>
      <p:sp>
        <p:nvSpPr>
          <p:cNvPr id="23556" name="Slide Number Placeholder 3"/>
          <p:cNvSpPr>
            <a:spLocks noGrp="1"/>
          </p:cNvSpPr>
          <p:nvPr>
            <p:ph type="sldNum" sz="quarter" idx="5"/>
          </p:nvPr>
        </p:nvSpPr>
        <p:spPr>
          <a:noFill/>
        </p:spPr>
        <p:txBody>
          <a:bodyPr/>
          <a:lstStyle/>
          <a:p>
            <a:fld id="{8393B3D0-F2C2-4AD4-9708-6CCA5738DBD3}" type="slidenum">
              <a:rPr lang="en-US" smtClean="0"/>
              <a:pPr/>
              <a:t>21</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r>
              <a:rPr lang="en-US" dirty="0" smtClean="0"/>
              <a:t>The School Finance Act is funded with a combination of State General Fund; local funds including property tax and specific ownership tax and other state funds which include the State Education Fund and the Public School Fund.</a:t>
            </a: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2D0B0C81-4AF0-4877-968B-0229AFD283E0}" type="slidenum">
              <a:rPr lang="en-US" sz="1200">
                <a:solidFill>
                  <a:schemeClr val="tx1"/>
                </a:solidFill>
              </a:rPr>
              <a:pPr algn="r" eaLnBrk="1" hangingPunct="1"/>
              <a:t>22</a:t>
            </a:fld>
            <a:endParaRPr lang="en-US" sz="1200" dirty="0">
              <a:solidFill>
                <a:schemeClr val="tx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dirty="0" smtClean="0"/>
          </a:p>
        </p:txBody>
      </p:sp>
      <p:sp>
        <p:nvSpPr>
          <p:cNvPr id="20484" name="Slide Number Placeholder 3"/>
          <p:cNvSpPr>
            <a:spLocks noGrp="1"/>
          </p:cNvSpPr>
          <p:nvPr>
            <p:ph type="sldNum" sz="quarter" idx="5"/>
          </p:nvPr>
        </p:nvSpPr>
        <p:spPr>
          <a:noFill/>
        </p:spPr>
        <p:txBody>
          <a:bodyPr/>
          <a:lstStyle/>
          <a:p>
            <a:fld id="{C9DF8A5C-32FE-405E-BEBF-720F5BB764E8}" type="slidenum">
              <a:rPr lang="en-US" smtClean="0"/>
              <a:pPr/>
              <a:t>25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b="1" dirty="0" smtClean="0"/>
              <a:t>Sources</a:t>
            </a:r>
            <a:r>
              <a:rPr lang="en-US" dirty="0" smtClean="0"/>
              <a:t> </a:t>
            </a:r>
          </a:p>
          <a:p>
            <a:endParaRPr lang="en-US" dirty="0" smtClean="0"/>
          </a:p>
          <a:p>
            <a:r>
              <a:rPr lang="en-US" dirty="0" smtClean="0"/>
              <a:t>Colorado Department of Education</a:t>
            </a:r>
          </a:p>
        </p:txBody>
      </p:sp>
      <p:sp>
        <p:nvSpPr>
          <p:cNvPr id="24580" name="Slide Number Placeholder 3"/>
          <p:cNvSpPr>
            <a:spLocks noGrp="1"/>
          </p:cNvSpPr>
          <p:nvPr>
            <p:ph type="sldNum" sz="quarter" idx="5"/>
          </p:nvPr>
        </p:nvSpPr>
        <p:spPr>
          <a:noFill/>
        </p:spPr>
        <p:txBody>
          <a:bodyPr/>
          <a:lstStyle/>
          <a:p>
            <a:fld id="{2FF364A6-74C1-4F60-AA08-3E7940281738}" type="slidenum">
              <a:rPr lang="en-US" smtClean="0"/>
              <a:pPr/>
              <a:t>26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AC6B8D-3C63-4A31-8552-1DA936F6F608}" type="slidenum">
              <a:rPr lang="en-US" smtClean="0"/>
              <a:pPr>
                <a:defRPr/>
              </a:pPr>
              <a:t>27</a:t>
            </a:fld>
            <a:endParaRPr lang="en-US" dirty="0"/>
          </a:p>
        </p:txBody>
      </p:sp>
    </p:spTree>
    <p:extLst>
      <p:ext uri="{BB962C8B-B14F-4D97-AF65-F5344CB8AC3E}">
        <p14:creationId xmlns:p14="http://schemas.microsoft.com/office/powerpoint/2010/main" val="4210033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b="1" dirty="0" smtClean="0"/>
              <a:t>Sources</a:t>
            </a:r>
            <a:r>
              <a:rPr lang="en-US" dirty="0" smtClean="0"/>
              <a:t> </a:t>
            </a:r>
          </a:p>
          <a:p>
            <a:pPr marL="228600" indent="-228600">
              <a:defRPr/>
            </a:pPr>
            <a:endParaRPr lang="en-US" dirty="0" smtClean="0"/>
          </a:p>
          <a:p>
            <a:pPr marL="228600" indent="-228600">
              <a:defRPr/>
            </a:pPr>
            <a:r>
              <a:rPr lang="en-US" dirty="0" smtClean="0"/>
              <a:t>Colorado Department of Education</a:t>
            </a:r>
            <a:endParaRPr lang="en-US" dirty="0"/>
          </a:p>
        </p:txBody>
      </p:sp>
      <p:sp>
        <p:nvSpPr>
          <p:cNvPr id="26628" name="Slide Number Placeholder 3"/>
          <p:cNvSpPr>
            <a:spLocks noGrp="1"/>
          </p:cNvSpPr>
          <p:nvPr>
            <p:ph type="sldNum" sz="quarter" idx="5"/>
          </p:nvPr>
        </p:nvSpPr>
        <p:spPr>
          <a:noFill/>
        </p:spPr>
        <p:txBody>
          <a:bodyPr/>
          <a:lstStyle/>
          <a:p>
            <a:fld id="{9DD86572-C472-433D-BAFD-E022A050E2C3}" type="slidenum">
              <a:rPr lang="en-US" smtClean="0"/>
              <a:pPr/>
              <a:t>28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b="1" dirty="0" smtClean="0"/>
              <a:t>Sources</a:t>
            </a:r>
            <a:r>
              <a:rPr lang="en-US" dirty="0" smtClean="0"/>
              <a:t> </a:t>
            </a:r>
          </a:p>
          <a:p>
            <a:pPr marL="228600" indent="-228600">
              <a:defRPr/>
            </a:pPr>
            <a:endParaRPr lang="en-US" dirty="0" smtClean="0"/>
          </a:p>
          <a:p>
            <a:pPr marL="228600" indent="-228600">
              <a:defRPr/>
            </a:pPr>
            <a:r>
              <a:rPr lang="en-US" dirty="0" smtClean="0"/>
              <a:t>Colorado Department of Education</a:t>
            </a:r>
            <a:endParaRPr lang="en-US" dirty="0"/>
          </a:p>
        </p:txBody>
      </p:sp>
      <p:sp>
        <p:nvSpPr>
          <p:cNvPr id="26628" name="Slide Number Placeholder 3"/>
          <p:cNvSpPr>
            <a:spLocks noGrp="1"/>
          </p:cNvSpPr>
          <p:nvPr>
            <p:ph type="sldNum" sz="quarter" idx="5"/>
          </p:nvPr>
        </p:nvSpPr>
        <p:spPr>
          <a:noFill/>
        </p:spPr>
        <p:txBody>
          <a:bodyPr/>
          <a:lstStyle/>
          <a:p>
            <a:fld id="{9DD86572-C472-433D-BAFD-E022A050E2C3}" type="slidenum">
              <a:rPr lang="en-US" smtClean="0"/>
              <a:pPr/>
              <a:t>29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F0D7022E-C6DE-4CF6-8A3C-525114D7C68A}" type="slidenum">
              <a:rPr lang="en-US" sz="1200">
                <a:solidFill>
                  <a:schemeClr val="tx1"/>
                </a:solidFill>
              </a:rPr>
              <a:pPr algn="r" eaLnBrk="1" hangingPunct="1"/>
              <a:t>2</a:t>
            </a:fld>
            <a:endParaRPr lang="en-US" sz="1200" dirty="0">
              <a:solidFill>
                <a:schemeClr val="tx1"/>
              </a:solidFill>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3E1E80F7-0EB5-4E94-B812-B3C1E87CFBAE}" type="slidenum">
              <a:rPr lang="en-US" sz="1200">
                <a:solidFill>
                  <a:schemeClr val="tx1"/>
                </a:solidFill>
              </a:rPr>
              <a:pPr algn="r" eaLnBrk="1" hangingPunct="1"/>
              <a:t>32</a:t>
            </a:fld>
            <a:endParaRPr lang="en-US" sz="1200" dirty="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3E1E80F7-0EB5-4E94-B812-B3C1E87CFBAE}" type="slidenum">
              <a:rPr lang="en-US" sz="1200">
                <a:solidFill>
                  <a:schemeClr val="tx1"/>
                </a:solidFill>
              </a:rPr>
              <a:pPr algn="r" eaLnBrk="1" hangingPunct="1"/>
              <a:t>33</a:t>
            </a:fld>
            <a:endParaRPr lang="en-US" sz="1200" dirty="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862D84CF-D72B-4860-B9A6-DF69F72855B7}" type="slidenum">
              <a:rPr lang="en-US" sz="1200">
                <a:solidFill>
                  <a:schemeClr val="tx1"/>
                </a:solidFill>
              </a:rPr>
              <a:pPr algn="r" eaLnBrk="1" hangingPunct="1"/>
              <a:t>34</a:t>
            </a:fld>
            <a:endParaRPr lang="en-US" sz="1200" dirty="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School</a:t>
            </a:r>
            <a:r>
              <a:rPr lang="en-US" baseline="0" dirty="0" smtClean="0"/>
              <a:t> districts within the state of Colorado receive the majority of their funding through the Public School Finance Act of 1994 as amended.  The sources of revenue to fund the School Finance Act are made up of state and local funding.  These two revenue streams make up “Total Program Funding” which is the total amount of funding received by districts for general operating expenditures.  </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The School Finance Act formula attempts to equalize funding to districts across the state.  This ensures that districts with lower property tax values have an equal ability to “. . . provide for the establishment and maintenance of a thorough and uniform system of free public schools throughout the state” as stated</a:t>
            </a:r>
            <a:r>
              <a:rPr lang="en-US" baseline="0" dirty="0" smtClean="0"/>
              <a:t> in Colorado’s constitution.  Without this equalization, districts with higher property tax bases would be able to outpace districts with lower property tax values in the ability to provide funding for schools.</a:t>
            </a:r>
            <a:endParaRPr lang="en-US" dirty="0" smtClean="0"/>
          </a:p>
          <a:p>
            <a:endParaRPr lang="en-US" baseline="0" dirty="0" smtClean="0"/>
          </a:p>
          <a:p>
            <a:r>
              <a:rPr lang="en-US" baseline="0" dirty="0" smtClean="0"/>
              <a:t>There are other sources of revenue that become available to school districts and we will touch on these in a later slide.</a:t>
            </a:r>
            <a:endParaRPr lang="en-US" dirty="0"/>
          </a:p>
        </p:txBody>
      </p:sp>
      <p:sp>
        <p:nvSpPr>
          <p:cNvPr id="4" name="Slide Number Placeholder 3"/>
          <p:cNvSpPr>
            <a:spLocks noGrp="1"/>
          </p:cNvSpPr>
          <p:nvPr>
            <p:ph type="sldNum" sz="quarter" idx="10"/>
          </p:nvPr>
        </p:nvSpPr>
        <p:spPr/>
        <p:txBody>
          <a:bodyPr/>
          <a:lstStyle/>
          <a:p>
            <a:pPr>
              <a:defRPr/>
            </a:pPr>
            <a:fld id="{63E0AE58-D091-4D24-8F8C-AFC594AB03BA}" type="slidenum">
              <a:rPr lang="en-US" smtClean="0"/>
              <a:pPr>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CB9DB478-3D8C-4B80-84F4-24D649A94DF8}" type="slidenum">
              <a:rPr lang="en-US" sz="1200">
                <a:solidFill>
                  <a:schemeClr val="tx1"/>
                </a:solidFill>
              </a:rPr>
              <a:pPr algn="r" eaLnBrk="1" hangingPunct="1"/>
              <a:t>6</a:t>
            </a:fld>
            <a:endParaRPr lang="en-US" sz="1200" dirty="0">
              <a:solidFill>
                <a:schemeClr val="tx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a:defRPr/>
            </a:pPr>
            <a:endParaRPr lang="en-US" dirty="0" smtClean="0"/>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80239D92-DC05-4794-A4B4-C22172FA5ED2}" type="slidenum">
              <a:rPr lang="en-US" sz="1200">
                <a:solidFill>
                  <a:schemeClr val="tx1"/>
                </a:solidFill>
              </a:rPr>
              <a:pPr algn="r" eaLnBrk="1" hangingPunct="1"/>
              <a:t>7</a:t>
            </a:fld>
            <a:endParaRPr lang="en-US" sz="1200" dirty="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lnSpc>
                <a:spcPct val="80000"/>
              </a:lnSpc>
            </a:pPr>
            <a:r>
              <a:rPr lang="en-US" sz="1100" dirty="0"/>
              <a:t>Once the base funding has been set, the base has factors applied.  These factors determine the per pupil funding amount by district and each district is different.</a:t>
            </a:r>
          </a:p>
          <a:p>
            <a:pPr>
              <a:lnSpc>
                <a:spcPct val="80000"/>
              </a:lnSpc>
            </a:pPr>
            <a:r>
              <a:rPr lang="en-US" sz="1100" b="1" dirty="0"/>
              <a:t>Cost of living </a:t>
            </a:r>
            <a:r>
              <a:rPr lang="en-US" sz="1100" dirty="0"/>
              <a:t>– factor that attempts to reflect the differences between districts for the cost of housing, goods and services. Aspen has a higher cost of living factor than a small rural district.  </a:t>
            </a:r>
            <a:endParaRPr lang="en-US" sz="1100" dirty="0">
              <a:latin typeface="Calibri" pitchFamily="34" charset="0"/>
            </a:endParaRPr>
          </a:p>
          <a:p>
            <a:pPr>
              <a:lnSpc>
                <a:spcPct val="80000"/>
              </a:lnSpc>
            </a:pPr>
            <a:r>
              <a:rPr lang="en-US" sz="1100" b="1" dirty="0"/>
              <a:t>Personnel costs factor </a:t>
            </a:r>
            <a:r>
              <a:rPr lang="en-US" sz="1100" dirty="0"/>
              <a:t>– based on enrollment and incorporates cost of living for personnel.</a:t>
            </a:r>
          </a:p>
          <a:p>
            <a:pPr>
              <a:lnSpc>
                <a:spcPct val="80000"/>
              </a:lnSpc>
            </a:pPr>
            <a:r>
              <a:rPr lang="en-US" sz="1100" b="1" dirty="0"/>
              <a:t>Size factor </a:t>
            </a:r>
            <a:r>
              <a:rPr lang="en-US" sz="1100" dirty="0"/>
              <a:t>– driven by enrollment and attempts to reflect purchasing power within districts.  Small districts have greater size factor adjustments.</a:t>
            </a:r>
          </a:p>
          <a:p>
            <a:pPr>
              <a:lnSpc>
                <a:spcPct val="80000"/>
              </a:lnSpc>
            </a:pPr>
            <a:r>
              <a:rPr lang="en-US" sz="1100" b="1" dirty="0"/>
              <a:t>At-risk funding </a:t>
            </a:r>
            <a:r>
              <a:rPr lang="en-US" sz="1100" dirty="0"/>
              <a:t>– based on the numbers of students qualifying for free lunches</a:t>
            </a:r>
          </a:p>
          <a:p>
            <a:pPr>
              <a:lnSpc>
                <a:spcPct val="80000"/>
              </a:lnSpc>
            </a:pPr>
            <a:r>
              <a:rPr lang="en-US" sz="1100" b="1" dirty="0"/>
              <a:t>On-Line funding </a:t>
            </a:r>
            <a:r>
              <a:rPr lang="en-US" sz="1100" dirty="0"/>
              <a:t>– based on the number of students enrolled in an online program within the district.  There are various rules that make a student eligible to be counted.</a:t>
            </a:r>
          </a:p>
          <a:p>
            <a:pPr>
              <a:lnSpc>
                <a:spcPct val="80000"/>
              </a:lnSpc>
            </a:pPr>
            <a:endParaRPr lang="en-US" sz="1100" dirty="0"/>
          </a:p>
          <a:p>
            <a:pPr eaLnBrk="1" hangingPunct="1">
              <a:lnSpc>
                <a:spcPct val="80000"/>
              </a:lnSpc>
            </a:pPr>
            <a:r>
              <a:rPr lang="en-US" sz="1100" dirty="0"/>
              <a:t>Once these factors are applied to the base, a total per pupil funding amount is determined for district.  This amount is then multiplied by the districts funded pupil count to arrive at total program funding.</a:t>
            </a:r>
          </a:p>
          <a:p>
            <a:pPr>
              <a:lnSpc>
                <a:spcPct val="80000"/>
              </a:lnSpc>
            </a:pPr>
            <a:endParaRPr lang="en-US" sz="1100" dirty="0"/>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F599FEC4-63D0-4747-BAA0-5707D480B99D}" type="slidenum">
              <a:rPr lang="en-US" sz="1200">
                <a:solidFill>
                  <a:schemeClr val="tx1"/>
                </a:solidFill>
              </a:rPr>
              <a:pPr algn="r" eaLnBrk="1" hangingPunct="1"/>
              <a:t>8</a:t>
            </a:fld>
            <a:endParaRPr lang="en-US" sz="1200" dirty="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piece of Total Program Funding comes from local</a:t>
            </a:r>
            <a:r>
              <a:rPr lang="en-US" baseline="0" dirty="0" smtClean="0"/>
              <a:t> sources of funds.  These local sources include property taxes and specific ownership taxes or vehicle registration fees.  In a district with a higher property tax valuation, total program funding is provided with larger amounts of property tax than state funds.  The opposite occurs in districts with lower valuations of property taxes.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63E0AE58-D091-4D24-8F8C-AFC594AB03BA}"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2/2/2016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11</a:t>
            </a:fld>
            <a:endParaRPr lang="en-US" dirty="0"/>
          </a:p>
        </p:txBody>
      </p:sp>
    </p:spTree>
    <p:extLst>
      <p:ext uri="{BB962C8B-B14F-4D97-AF65-F5344CB8AC3E}">
        <p14:creationId xmlns:p14="http://schemas.microsoft.com/office/powerpoint/2010/main" val="3837495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refunding cash funds in terms of both Constitutional and practical limitations.</a:t>
            </a:r>
            <a:endParaRPr lang="en-US" dirty="0"/>
          </a:p>
        </p:txBody>
      </p:sp>
      <p:sp>
        <p:nvSpPr>
          <p:cNvPr id="4" name="Slide Number Placeholder 3"/>
          <p:cNvSpPr>
            <a:spLocks noGrp="1"/>
          </p:cNvSpPr>
          <p:nvPr>
            <p:ph type="sldNum" sz="quarter" idx="10"/>
          </p:nvPr>
        </p:nvSpPr>
        <p:spPr/>
        <p:txBody>
          <a:bodyPr/>
          <a:lstStyle/>
          <a:p>
            <a:pPr>
              <a:defRPr/>
            </a:pPr>
            <a:fld id="{85CABEFB-3668-4322-A878-4DEA95BD236C}"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1289516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2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a:t>
            </a:r>
          </a:p>
        </p:txBody>
      </p:sp>
    </p:spTree>
    <p:extLst>
      <p:ext uri="{BB962C8B-B14F-4D97-AF65-F5344CB8AC3E}">
        <p14:creationId xmlns:p14="http://schemas.microsoft.com/office/powerpoint/2010/main" val="328576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3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a:t>
            </a:r>
          </a:p>
        </p:txBody>
      </p:sp>
    </p:spTree>
    <p:extLst>
      <p:ext uri="{BB962C8B-B14F-4D97-AF65-F5344CB8AC3E}">
        <p14:creationId xmlns:p14="http://schemas.microsoft.com/office/powerpoint/2010/main" val="328576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074785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6801193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41737824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26226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solidFill>
                <a:srgbClr val="00B44F">
                  <a:tint val="75000"/>
                </a:srgbClr>
              </a:solidFill>
            </a:endParaRPr>
          </a:p>
        </p:txBody>
      </p:sp>
      <p:sp>
        <p:nvSpPr>
          <p:cNvPr id="9" name="Slide Number Placeholder 8"/>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521022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solidFill>
                <a:srgbClr val="00B44F">
                  <a:tint val="75000"/>
                </a:srgbClr>
              </a:solidFill>
            </a:endParaRPr>
          </a:p>
        </p:txBody>
      </p:sp>
      <p:sp>
        <p:nvSpPr>
          <p:cNvPr id="5" name="Slide Number Placeholder 4"/>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731538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srgbClr val="00B44F">
                  <a:tint val="75000"/>
                </a:srgbClr>
              </a:solidFill>
            </a:endParaRPr>
          </a:p>
        </p:txBody>
      </p:sp>
      <p:sp>
        <p:nvSpPr>
          <p:cNvPr id="4" name="Slide Number Placeholder 3"/>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08896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4807152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3385155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084744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40719441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9A3BEF0E-00BE-4138-95EB-12AA7A260EDC}" type="slidenum">
              <a:rPr lang="en-US" smtClean="0">
                <a:solidFill>
                  <a:srgbClr val="00B44F">
                    <a:tint val="75000"/>
                  </a:srgbClr>
                </a:solidFill>
              </a:rPr>
              <a:pPr>
                <a:defRPr/>
              </a:pPr>
              <a:t>‹#›</a:t>
            </a:fld>
            <a:endParaRPr lang="en-US">
              <a:solidFill>
                <a:srgbClr val="00B44F">
                  <a:tint val="75000"/>
                </a:srgbClr>
              </a:solidFill>
            </a:endParaRPr>
          </a:p>
        </p:txBody>
      </p:sp>
      <p:sp>
        <p:nvSpPr>
          <p:cNvPr id="5" name="Rectangle 17"/>
          <p:cNvSpPr>
            <a:spLocks noGrp="1" noChangeArrowheads="1"/>
          </p:cNvSpPr>
          <p:nvPr>
            <p:ph type="dt" sz="half" idx="12"/>
          </p:nvPr>
        </p:nvSpPr>
        <p:spPr>
          <a:xfrm>
            <a:off x="457200" y="6245225"/>
            <a:ext cx="2133600" cy="476251"/>
          </a:xfrm>
          <a:prstGeom prst="rect">
            <a:avLst/>
          </a:prstGeom>
          <a:ln/>
        </p:spPr>
        <p:txBody>
          <a:bodyPr/>
          <a:lstStyle>
            <a:lvl1pPr>
              <a:defRPr/>
            </a:lvl1pPr>
          </a:lstStyle>
          <a:p>
            <a:pPr fontAlgn="base">
              <a:spcBef>
                <a:spcPct val="0"/>
              </a:spcBef>
              <a:spcAft>
                <a:spcPct val="0"/>
              </a:spcAft>
              <a:defRPr/>
            </a:pPr>
            <a:fld id="{81231B53-2B78-4521-8649-DCC364572C21}" type="datetime1">
              <a:rPr lang="en-US" smtClean="0">
                <a:solidFill>
                  <a:srgbClr val="00B44F"/>
                </a:solidFill>
                <a:latin typeface="Arial" charset="0"/>
              </a:rPr>
              <a:pPr fontAlgn="base">
                <a:spcBef>
                  <a:spcPct val="0"/>
                </a:spcBef>
                <a:spcAft>
                  <a:spcPct val="0"/>
                </a:spcAft>
                <a:defRPr/>
              </a:pPr>
              <a:t>2/2/2016</a:t>
            </a:fld>
            <a:endParaRPr lang="en-US">
              <a:solidFill>
                <a:srgbClr val="00B44F"/>
              </a:solidFill>
              <a:latin typeface="Arial" charset="0"/>
            </a:endParaRPr>
          </a:p>
        </p:txBody>
      </p:sp>
    </p:spTree>
    <p:extLst>
      <p:ext uri="{BB962C8B-B14F-4D97-AF65-F5344CB8AC3E}">
        <p14:creationId xmlns:p14="http://schemas.microsoft.com/office/powerpoint/2010/main" val="24908787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41722523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413548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3176751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965878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solidFill>
                <a:srgbClr val="00B44F">
                  <a:tint val="75000"/>
                </a:srgbClr>
              </a:solidFill>
            </a:endParaRPr>
          </a:p>
        </p:txBody>
      </p:sp>
      <p:sp>
        <p:nvSpPr>
          <p:cNvPr id="9" name="Slide Number Placeholder 8"/>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872584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solidFill>
                <a:srgbClr val="00B44F">
                  <a:tint val="75000"/>
                </a:srgbClr>
              </a:solidFill>
            </a:endParaRPr>
          </a:p>
        </p:txBody>
      </p:sp>
      <p:sp>
        <p:nvSpPr>
          <p:cNvPr id="5" name="Slide Number Placeholder 4"/>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0888322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srgbClr val="00B44F">
                  <a:tint val="75000"/>
                </a:srgbClr>
              </a:solidFill>
            </a:endParaRPr>
          </a:p>
        </p:txBody>
      </p:sp>
      <p:sp>
        <p:nvSpPr>
          <p:cNvPr id="4" name="Slide Number Placeholder 3"/>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4819753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402397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5969389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0700025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46166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9A3BEF0E-00BE-4138-95EB-12AA7A260EDC}" type="slidenum">
              <a:rPr lang="en-US" smtClean="0">
                <a:solidFill>
                  <a:srgbClr val="00B44F">
                    <a:tint val="75000"/>
                  </a:srgbClr>
                </a:solidFill>
              </a:rPr>
              <a:pPr>
                <a:defRPr/>
              </a:pPr>
              <a:t>‹#›</a:t>
            </a:fld>
            <a:endParaRPr lang="en-US">
              <a:solidFill>
                <a:srgbClr val="00B44F">
                  <a:tint val="75000"/>
                </a:srgbClr>
              </a:solidFill>
            </a:endParaRPr>
          </a:p>
        </p:txBody>
      </p:sp>
      <p:sp>
        <p:nvSpPr>
          <p:cNvPr id="5" name="Rectangle 17"/>
          <p:cNvSpPr>
            <a:spLocks noGrp="1" noChangeArrowheads="1"/>
          </p:cNvSpPr>
          <p:nvPr>
            <p:ph type="dt" sz="half" idx="12"/>
          </p:nvPr>
        </p:nvSpPr>
        <p:spPr>
          <a:xfrm>
            <a:off x="457200" y="6245225"/>
            <a:ext cx="2133600" cy="476251"/>
          </a:xfrm>
          <a:prstGeom prst="rect">
            <a:avLst/>
          </a:prstGeom>
          <a:ln/>
        </p:spPr>
        <p:txBody>
          <a:bodyPr/>
          <a:lstStyle>
            <a:lvl1pPr>
              <a:defRPr/>
            </a:lvl1pPr>
          </a:lstStyle>
          <a:p>
            <a:pPr fontAlgn="base">
              <a:spcBef>
                <a:spcPct val="0"/>
              </a:spcBef>
              <a:spcAft>
                <a:spcPct val="0"/>
              </a:spcAft>
              <a:defRPr/>
            </a:pPr>
            <a:fld id="{81231B53-2B78-4521-8649-DCC364572C21}" type="datetime1">
              <a:rPr lang="en-US" smtClean="0">
                <a:solidFill>
                  <a:srgbClr val="00B44F"/>
                </a:solidFill>
                <a:latin typeface="Arial" charset="0"/>
              </a:rPr>
              <a:pPr fontAlgn="base">
                <a:spcBef>
                  <a:spcPct val="0"/>
                </a:spcBef>
                <a:spcAft>
                  <a:spcPct val="0"/>
                </a:spcAft>
                <a:defRPr/>
              </a:pPr>
              <a:t>2/2/2016</a:t>
            </a:fld>
            <a:endParaRPr lang="en-US">
              <a:solidFill>
                <a:srgbClr val="00B44F"/>
              </a:solidFill>
              <a:latin typeface="Arial" charset="0"/>
            </a:endParaRPr>
          </a:p>
        </p:txBody>
      </p:sp>
    </p:spTree>
    <p:extLst>
      <p:ext uri="{BB962C8B-B14F-4D97-AF65-F5344CB8AC3E}">
        <p14:creationId xmlns:p14="http://schemas.microsoft.com/office/powerpoint/2010/main" val="2151906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9932369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7026630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2313437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396056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solidFill>
                <a:srgbClr val="00B44F">
                  <a:tint val="75000"/>
                </a:srgbClr>
              </a:solidFill>
            </a:endParaRPr>
          </a:p>
        </p:txBody>
      </p:sp>
      <p:sp>
        <p:nvSpPr>
          <p:cNvPr id="9" name="Slide Number Placeholder 8"/>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7988760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solidFill>
                <a:srgbClr val="00B44F">
                  <a:tint val="75000"/>
                </a:srgbClr>
              </a:solidFill>
            </a:endParaRPr>
          </a:p>
        </p:txBody>
      </p:sp>
      <p:sp>
        <p:nvSpPr>
          <p:cNvPr id="5" name="Slide Number Placeholder 4"/>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8662685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srgbClr val="00B44F">
                  <a:tint val="75000"/>
                </a:srgbClr>
              </a:solidFill>
            </a:endParaRPr>
          </a:p>
        </p:txBody>
      </p:sp>
      <p:sp>
        <p:nvSpPr>
          <p:cNvPr id="4" name="Slide Number Placeholder 3"/>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6668148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4940268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6535007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96562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32063769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9A3BEF0E-00BE-4138-95EB-12AA7A260EDC}" type="slidenum">
              <a:rPr lang="en-US" smtClean="0">
                <a:solidFill>
                  <a:srgbClr val="00B44F">
                    <a:tint val="75000"/>
                  </a:srgbClr>
                </a:solidFill>
              </a:rPr>
              <a:pPr>
                <a:defRPr/>
              </a:pPr>
              <a:t>‹#›</a:t>
            </a:fld>
            <a:endParaRPr lang="en-US">
              <a:solidFill>
                <a:srgbClr val="00B44F">
                  <a:tint val="75000"/>
                </a:srgbClr>
              </a:solidFill>
            </a:endParaRPr>
          </a:p>
        </p:txBody>
      </p:sp>
      <p:sp>
        <p:nvSpPr>
          <p:cNvPr id="5" name="Rectangle 17"/>
          <p:cNvSpPr>
            <a:spLocks noGrp="1" noChangeArrowheads="1"/>
          </p:cNvSpPr>
          <p:nvPr>
            <p:ph type="dt" sz="half" idx="12"/>
          </p:nvPr>
        </p:nvSpPr>
        <p:spPr>
          <a:xfrm>
            <a:off x="457200" y="6245225"/>
            <a:ext cx="2133600" cy="476251"/>
          </a:xfrm>
          <a:prstGeom prst="rect">
            <a:avLst/>
          </a:prstGeom>
          <a:ln/>
        </p:spPr>
        <p:txBody>
          <a:bodyPr/>
          <a:lstStyle>
            <a:lvl1pPr>
              <a:defRPr/>
            </a:lvl1pPr>
          </a:lstStyle>
          <a:p>
            <a:pPr fontAlgn="base">
              <a:spcBef>
                <a:spcPct val="0"/>
              </a:spcBef>
              <a:spcAft>
                <a:spcPct val="0"/>
              </a:spcAft>
              <a:defRPr/>
            </a:pPr>
            <a:fld id="{81231B53-2B78-4521-8649-DCC364572C21}" type="datetime1">
              <a:rPr lang="en-US" smtClean="0">
                <a:solidFill>
                  <a:srgbClr val="00B44F"/>
                </a:solidFill>
                <a:latin typeface="Arial" charset="0"/>
              </a:rPr>
              <a:pPr fontAlgn="base">
                <a:spcBef>
                  <a:spcPct val="0"/>
                </a:spcBef>
                <a:spcAft>
                  <a:spcPct val="0"/>
                </a:spcAft>
                <a:defRPr/>
              </a:pPr>
              <a:t>2/2/2016</a:t>
            </a:fld>
            <a:endParaRPr lang="en-US">
              <a:solidFill>
                <a:srgbClr val="00B44F"/>
              </a:solidFill>
              <a:latin typeface="Arial" charset="0"/>
            </a:endParaRPr>
          </a:p>
        </p:txBody>
      </p:sp>
    </p:spTree>
    <p:extLst>
      <p:ext uri="{BB962C8B-B14F-4D97-AF65-F5344CB8AC3E}">
        <p14:creationId xmlns:p14="http://schemas.microsoft.com/office/powerpoint/2010/main" val="10606311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5244646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4886229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23559995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3527308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solidFill>
                <a:srgbClr val="00B44F">
                  <a:tint val="75000"/>
                </a:srgbClr>
              </a:solidFill>
            </a:endParaRPr>
          </a:p>
        </p:txBody>
      </p:sp>
      <p:sp>
        <p:nvSpPr>
          <p:cNvPr id="9" name="Slide Number Placeholder 8"/>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0403180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solidFill>
                <a:srgbClr val="00B44F">
                  <a:tint val="75000"/>
                </a:srgbClr>
              </a:solidFill>
            </a:endParaRPr>
          </a:p>
        </p:txBody>
      </p:sp>
      <p:sp>
        <p:nvSpPr>
          <p:cNvPr id="5" name="Slide Number Placeholder 4"/>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086390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srgbClr val="00B44F">
                  <a:tint val="75000"/>
                </a:srgbClr>
              </a:solidFill>
            </a:endParaRPr>
          </a:p>
        </p:txBody>
      </p:sp>
      <p:sp>
        <p:nvSpPr>
          <p:cNvPr id="4" name="Slide Number Placeholder 3"/>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60086230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0878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srgbClr val="00B44F">
                  <a:tint val="75000"/>
                </a:srgbClr>
              </a:solidFill>
            </a:endParaRPr>
          </a:p>
        </p:txBody>
      </p:sp>
      <p:sp>
        <p:nvSpPr>
          <p:cNvPr id="7" name="Slide Number Placeholder 6"/>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26638264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6286987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solidFill>
                <a:srgbClr val="00B44F">
                  <a:tint val="75000"/>
                </a:srgbClr>
              </a:solidFill>
            </a:endParaRPr>
          </a:p>
        </p:txBody>
      </p:sp>
      <p:sp>
        <p:nvSpPr>
          <p:cNvPr id="6" name="Slide Number Placeholder 5"/>
          <p:cNvSpPr>
            <a:spLocks noGrp="1"/>
          </p:cNvSpPr>
          <p:nvPr>
            <p:ph type="sldNum" sz="quarter" idx="12"/>
          </p:nvPr>
        </p:nvSpPr>
        <p:spPr/>
        <p:txBody>
          <a:bodyPr/>
          <a:lstStyle/>
          <a:p>
            <a:fld id="{B60179EE-6A3B-4102-8F48-F5E3B672D4EE}" type="slidenum">
              <a:rPr lang="en-US" smtClean="0">
                <a:solidFill>
                  <a:srgbClr val="00B44F">
                    <a:tint val="75000"/>
                  </a:srgbClr>
                </a:solidFill>
              </a:rPr>
              <a:pPr/>
              <a:t>‹#›</a:t>
            </a:fld>
            <a:endParaRPr lang="en-US" dirty="0">
              <a:solidFill>
                <a:srgbClr val="00B44F">
                  <a:tint val="75000"/>
                </a:srgbClr>
              </a:solidFill>
            </a:endParaRPr>
          </a:p>
        </p:txBody>
      </p:sp>
    </p:spTree>
    <p:extLst>
      <p:ext uri="{BB962C8B-B14F-4D97-AF65-F5344CB8AC3E}">
        <p14:creationId xmlns:p14="http://schemas.microsoft.com/office/powerpoint/2010/main" val="18025927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9A3BEF0E-00BE-4138-95EB-12AA7A260EDC}" type="slidenum">
              <a:rPr lang="en-US" smtClean="0">
                <a:solidFill>
                  <a:srgbClr val="00B44F">
                    <a:tint val="75000"/>
                  </a:srgbClr>
                </a:solidFill>
              </a:rPr>
              <a:pPr>
                <a:defRPr/>
              </a:pPr>
              <a:t>‹#›</a:t>
            </a:fld>
            <a:endParaRPr lang="en-US">
              <a:solidFill>
                <a:srgbClr val="00B44F">
                  <a:tint val="75000"/>
                </a:srgbClr>
              </a:solidFill>
            </a:endParaRPr>
          </a:p>
        </p:txBody>
      </p:sp>
      <p:sp>
        <p:nvSpPr>
          <p:cNvPr id="5" name="Rectangle 17"/>
          <p:cNvSpPr>
            <a:spLocks noGrp="1" noChangeArrowheads="1"/>
          </p:cNvSpPr>
          <p:nvPr>
            <p:ph type="dt" sz="half" idx="12"/>
          </p:nvPr>
        </p:nvSpPr>
        <p:spPr>
          <a:xfrm>
            <a:off x="457200" y="6245225"/>
            <a:ext cx="2133600" cy="476251"/>
          </a:xfrm>
          <a:prstGeom prst="rect">
            <a:avLst/>
          </a:prstGeom>
          <a:ln/>
        </p:spPr>
        <p:txBody>
          <a:bodyPr/>
          <a:lstStyle>
            <a:lvl1pPr>
              <a:defRPr/>
            </a:lvl1pPr>
          </a:lstStyle>
          <a:p>
            <a:pPr fontAlgn="base">
              <a:spcBef>
                <a:spcPct val="0"/>
              </a:spcBef>
              <a:spcAft>
                <a:spcPct val="0"/>
              </a:spcAft>
              <a:defRPr/>
            </a:pPr>
            <a:fld id="{81231B53-2B78-4521-8649-DCC364572C21}" type="datetime1">
              <a:rPr lang="en-US" smtClean="0">
                <a:solidFill>
                  <a:srgbClr val="00B44F"/>
                </a:solidFill>
                <a:latin typeface="Arial" charset="0"/>
              </a:rPr>
              <a:pPr fontAlgn="base">
                <a:spcBef>
                  <a:spcPct val="0"/>
                </a:spcBef>
                <a:spcAft>
                  <a:spcPct val="0"/>
                </a:spcAft>
                <a:defRPr/>
              </a:pPr>
              <a:t>2/2/2016</a:t>
            </a:fld>
            <a:endParaRPr lang="en-US">
              <a:solidFill>
                <a:srgbClr val="00B44F"/>
              </a:solidFill>
              <a:latin typeface="Arial" charset="0"/>
            </a:endParaRPr>
          </a:p>
        </p:txBody>
      </p:sp>
    </p:spTree>
    <p:extLst>
      <p:ext uri="{BB962C8B-B14F-4D97-AF65-F5344CB8AC3E}">
        <p14:creationId xmlns:p14="http://schemas.microsoft.com/office/powerpoint/2010/main" val="320056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15.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image" Target="../media/image15.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image" Target="../media/image15.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theme" Target="../theme/theme5.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image" Target="../media/image1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userDrawn="1"/>
        </p:nvPicPr>
        <p:blipFill>
          <a:blip r:embed="rId18"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 id="2147483681" r:id="rId14"/>
    <p:sldLayoutId id="2147483682" r:id="rId15"/>
  </p:sldLayoutIdLst>
  <p:hf sldNum="0" hdr="0" ftr="0" dt="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srgbClr val="00B44F">
                  <a:tint val="75000"/>
                </a:srgbClr>
              </a:solidFill>
              <a:latin typeface="Arial"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9A6DDBF-25F4-4C42-A1B2-7AD713444B5C}" type="slidenum">
              <a:rPr lang="en-US" smtClean="0">
                <a:solidFill>
                  <a:srgbClr val="00B44F">
                    <a:tint val="75000"/>
                  </a:srgbClr>
                </a:solidFill>
                <a:latin typeface="Arial" charset="0"/>
              </a:rPr>
              <a:pPr fontAlgn="base">
                <a:spcBef>
                  <a:spcPct val="0"/>
                </a:spcBef>
                <a:spcAft>
                  <a:spcPct val="0"/>
                </a:spcAft>
                <a:defRPr/>
              </a:pPr>
              <a:t>‹#›</a:t>
            </a:fld>
            <a:endParaRPr lang="en-US">
              <a:solidFill>
                <a:srgbClr val="00B44F">
                  <a:tint val="75000"/>
                </a:srgbClr>
              </a:solidFill>
              <a:latin typeface="Arial" charset="0"/>
            </a:endParaRPr>
          </a:p>
        </p:txBody>
      </p:sp>
      <p:sp>
        <p:nvSpPr>
          <p:cNvPr id="8" name="Flowchart: Document 7"/>
          <p:cNvSpPr/>
          <p:nvPr/>
        </p:nvSpPr>
        <p:spPr>
          <a:xfrm rot="10800000">
            <a:off x="-76200" y="5791200"/>
            <a:ext cx="9220200" cy="1066800"/>
          </a:xfrm>
          <a:prstGeom prst="flowChartDocument">
            <a:avLst/>
          </a:prstGeom>
          <a:gradFill flip="none" rotWithShape="1">
            <a:gsLst>
              <a:gs pos="37000">
                <a:schemeClr val="accent1">
                  <a:tint val="66000"/>
                  <a:satMod val="160000"/>
                  <a:alpha val="0"/>
                </a:schemeClr>
              </a:gs>
              <a:gs pos="86000">
                <a:schemeClr val="accent1">
                  <a:tint val="660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4" name="Picture 2" descr="C:\Users\BlomquiL\Downloads\Colorado.OSPB.jpeg"/>
          <p:cNvPicPr>
            <a:picLocks noChangeAspect="1" noChangeArrowheads="1"/>
          </p:cNvPicPr>
          <p:nvPr/>
        </p:nvPicPr>
        <p:blipFill>
          <a:blip r:embed="rId14" cstate="print"/>
          <a:srcRect/>
          <a:stretch>
            <a:fillRect/>
          </a:stretch>
        </p:blipFill>
        <p:spPr bwMode="auto">
          <a:xfrm>
            <a:off x="228600" y="6096000"/>
            <a:ext cx="2743200" cy="612648"/>
          </a:xfrm>
          <a:prstGeom prst="rect">
            <a:avLst/>
          </a:prstGeom>
          <a:noFill/>
        </p:spPr>
      </p:pic>
      <p:pic>
        <p:nvPicPr>
          <p:cNvPr id="9" name="Picture 2" descr="C:\Users\BlomquiL\Downloads\Colorado.OSPB.jpeg"/>
          <p:cNvPicPr>
            <a:picLocks noChangeAspect="1" noChangeArrowheads="1"/>
          </p:cNvPicPr>
          <p:nvPr userDrawn="1"/>
        </p:nvPicPr>
        <p:blipFill>
          <a:blip r:embed="rId14" cstate="print"/>
          <a:srcRect/>
          <a:stretch>
            <a:fillRect/>
          </a:stretch>
        </p:blipFill>
        <p:spPr bwMode="auto">
          <a:xfrm>
            <a:off x="228600" y="6096000"/>
            <a:ext cx="2743200" cy="612648"/>
          </a:xfrm>
          <a:prstGeom prst="rect">
            <a:avLst/>
          </a:prstGeom>
          <a:noFill/>
        </p:spPr>
      </p:pic>
    </p:spTree>
    <p:extLst>
      <p:ext uri="{BB962C8B-B14F-4D97-AF65-F5344CB8AC3E}">
        <p14:creationId xmlns:p14="http://schemas.microsoft.com/office/powerpoint/2010/main" val="182937142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hdr="0" dt="0"/>
  <p:txStyles>
    <p:titleStyle>
      <a:lvl1pPr algn="ctr" defTabSz="914400" rtl="0" eaLnBrk="1" latinLnBrk="0" hangingPunct="1">
        <a:spcBef>
          <a:spcPct val="0"/>
        </a:spcBef>
        <a:buNone/>
        <a:defRPr sz="44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srgbClr val="00B44F">
                  <a:tint val="75000"/>
                </a:srgbClr>
              </a:solidFill>
              <a:latin typeface="Arial"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9A6DDBF-25F4-4C42-A1B2-7AD713444B5C}" type="slidenum">
              <a:rPr lang="en-US" smtClean="0">
                <a:solidFill>
                  <a:srgbClr val="00B44F">
                    <a:tint val="75000"/>
                  </a:srgbClr>
                </a:solidFill>
                <a:latin typeface="Arial" charset="0"/>
              </a:rPr>
              <a:pPr fontAlgn="base">
                <a:spcBef>
                  <a:spcPct val="0"/>
                </a:spcBef>
                <a:spcAft>
                  <a:spcPct val="0"/>
                </a:spcAft>
                <a:defRPr/>
              </a:pPr>
              <a:t>‹#›</a:t>
            </a:fld>
            <a:endParaRPr lang="en-US">
              <a:solidFill>
                <a:srgbClr val="00B44F">
                  <a:tint val="75000"/>
                </a:srgbClr>
              </a:solidFill>
              <a:latin typeface="Arial" charset="0"/>
            </a:endParaRPr>
          </a:p>
        </p:txBody>
      </p:sp>
      <p:sp>
        <p:nvSpPr>
          <p:cNvPr id="8" name="Flowchart: Document 7"/>
          <p:cNvSpPr/>
          <p:nvPr/>
        </p:nvSpPr>
        <p:spPr>
          <a:xfrm rot="10800000">
            <a:off x="-76200" y="5791200"/>
            <a:ext cx="9220200" cy="1066800"/>
          </a:xfrm>
          <a:prstGeom prst="flowChartDocument">
            <a:avLst/>
          </a:prstGeom>
          <a:gradFill flip="none" rotWithShape="1">
            <a:gsLst>
              <a:gs pos="37000">
                <a:schemeClr val="accent1">
                  <a:tint val="66000"/>
                  <a:satMod val="160000"/>
                  <a:alpha val="0"/>
                </a:schemeClr>
              </a:gs>
              <a:gs pos="86000">
                <a:schemeClr val="accent1">
                  <a:tint val="660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4" name="Picture 2" descr="C:\Users\BlomquiL\Downloads\Colorado.OSPB.jpeg"/>
          <p:cNvPicPr>
            <a:picLocks noChangeAspect="1" noChangeArrowheads="1"/>
          </p:cNvPicPr>
          <p:nvPr/>
        </p:nvPicPr>
        <p:blipFill>
          <a:blip r:embed="rId14" cstate="print"/>
          <a:srcRect/>
          <a:stretch>
            <a:fillRect/>
          </a:stretch>
        </p:blipFill>
        <p:spPr bwMode="auto">
          <a:xfrm>
            <a:off x="228600" y="6096000"/>
            <a:ext cx="2743200" cy="612648"/>
          </a:xfrm>
          <a:prstGeom prst="rect">
            <a:avLst/>
          </a:prstGeom>
          <a:noFill/>
        </p:spPr>
      </p:pic>
      <p:pic>
        <p:nvPicPr>
          <p:cNvPr id="9" name="Picture 2" descr="C:\Users\BlomquiL\Downloads\Colorado.OSPB.jpeg"/>
          <p:cNvPicPr>
            <a:picLocks noChangeAspect="1" noChangeArrowheads="1"/>
          </p:cNvPicPr>
          <p:nvPr userDrawn="1"/>
        </p:nvPicPr>
        <p:blipFill>
          <a:blip r:embed="rId14" cstate="print"/>
          <a:srcRect/>
          <a:stretch>
            <a:fillRect/>
          </a:stretch>
        </p:blipFill>
        <p:spPr bwMode="auto">
          <a:xfrm>
            <a:off x="228600" y="6096000"/>
            <a:ext cx="2743200" cy="612648"/>
          </a:xfrm>
          <a:prstGeom prst="rect">
            <a:avLst/>
          </a:prstGeom>
          <a:noFill/>
        </p:spPr>
      </p:pic>
    </p:spTree>
    <p:extLst>
      <p:ext uri="{BB962C8B-B14F-4D97-AF65-F5344CB8AC3E}">
        <p14:creationId xmlns:p14="http://schemas.microsoft.com/office/powerpoint/2010/main" val="40149663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dt="0"/>
  <p:txStyles>
    <p:titleStyle>
      <a:lvl1pPr algn="ctr" defTabSz="914400" rtl="0" eaLnBrk="1" latinLnBrk="0" hangingPunct="1">
        <a:spcBef>
          <a:spcPct val="0"/>
        </a:spcBef>
        <a:buNone/>
        <a:defRPr sz="44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srgbClr val="00B44F">
                  <a:tint val="75000"/>
                </a:srgbClr>
              </a:solidFill>
              <a:latin typeface="Arial"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9A6DDBF-25F4-4C42-A1B2-7AD713444B5C}" type="slidenum">
              <a:rPr lang="en-US" smtClean="0">
                <a:solidFill>
                  <a:srgbClr val="00B44F">
                    <a:tint val="75000"/>
                  </a:srgbClr>
                </a:solidFill>
                <a:latin typeface="Arial" charset="0"/>
              </a:rPr>
              <a:pPr fontAlgn="base">
                <a:spcBef>
                  <a:spcPct val="0"/>
                </a:spcBef>
                <a:spcAft>
                  <a:spcPct val="0"/>
                </a:spcAft>
                <a:defRPr/>
              </a:pPr>
              <a:t>‹#›</a:t>
            </a:fld>
            <a:endParaRPr lang="en-US">
              <a:solidFill>
                <a:srgbClr val="00B44F">
                  <a:tint val="75000"/>
                </a:srgbClr>
              </a:solidFill>
              <a:latin typeface="Arial" charset="0"/>
            </a:endParaRPr>
          </a:p>
        </p:txBody>
      </p:sp>
      <p:sp>
        <p:nvSpPr>
          <p:cNvPr id="8" name="Flowchart: Document 7"/>
          <p:cNvSpPr/>
          <p:nvPr/>
        </p:nvSpPr>
        <p:spPr>
          <a:xfrm rot="10800000">
            <a:off x="-76200" y="5791200"/>
            <a:ext cx="9220200" cy="1066800"/>
          </a:xfrm>
          <a:prstGeom prst="flowChartDocument">
            <a:avLst/>
          </a:prstGeom>
          <a:gradFill flip="none" rotWithShape="1">
            <a:gsLst>
              <a:gs pos="37000">
                <a:schemeClr val="accent1">
                  <a:tint val="66000"/>
                  <a:satMod val="160000"/>
                  <a:alpha val="0"/>
                </a:schemeClr>
              </a:gs>
              <a:gs pos="86000">
                <a:schemeClr val="accent1">
                  <a:tint val="660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4" name="Picture 2" descr="C:\Users\BlomquiL\Downloads\Colorado.OSPB.jpeg"/>
          <p:cNvPicPr>
            <a:picLocks noChangeAspect="1" noChangeArrowheads="1"/>
          </p:cNvPicPr>
          <p:nvPr/>
        </p:nvPicPr>
        <p:blipFill>
          <a:blip r:embed="rId14" cstate="print"/>
          <a:srcRect/>
          <a:stretch>
            <a:fillRect/>
          </a:stretch>
        </p:blipFill>
        <p:spPr bwMode="auto">
          <a:xfrm>
            <a:off x="228600" y="6096000"/>
            <a:ext cx="2743200" cy="612648"/>
          </a:xfrm>
          <a:prstGeom prst="rect">
            <a:avLst/>
          </a:prstGeom>
          <a:noFill/>
        </p:spPr>
      </p:pic>
      <p:pic>
        <p:nvPicPr>
          <p:cNvPr id="9" name="Picture 2" descr="C:\Users\BlomquiL\Downloads\Colorado.OSPB.jpeg"/>
          <p:cNvPicPr>
            <a:picLocks noChangeAspect="1" noChangeArrowheads="1"/>
          </p:cNvPicPr>
          <p:nvPr userDrawn="1"/>
        </p:nvPicPr>
        <p:blipFill>
          <a:blip r:embed="rId14" cstate="print"/>
          <a:srcRect/>
          <a:stretch>
            <a:fillRect/>
          </a:stretch>
        </p:blipFill>
        <p:spPr bwMode="auto">
          <a:xfrm>
            <a:off x="228600" y="6096000"/>
            <a:ext cx="2743200" cy="612648"/>
          </a:xfrm>
          <a:prstGeom prst="rect">
            <a:avLst/>
          </a:prstGeom>
          <a:noFill/>
        </p:spPr>
      </p:pic>
    </p:spTree>
    <p:extLst>
      <p:ext uri="{BB962C8B-B14F-4D97-AF65-F5344CB8AC3E}">
        <p14:creationId xmlns:p14="http://schemas.microsoft.com/office/powerpoint/2010/main" val="167162031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dt="0"/>
  <p:txStyles>
    <p:titleStyle>
      <a:lvl1pPr algn="ctr" defTabSz="914400" rtl="0" eaLnBrk="1" latinLnBrk="0" hangingPunct="1">
        <a:spcBef>
          <a:spcPct val="0"/>
        </a:spcBef>
        <a:buNone/>
        <a:defRPr sz="44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srgbClr val="00B44F">
                  <a:tint val="75000"/>
                </a:srgbClr>
              </a:solidFill>
              <a:latin typeface="Arial"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9A6DDBF-25F4-4C42-A1B2-7AD713444B5C}" type="slidenum">
              <a:rPr lang="en-US" smtClean="0">
                <a:solidFill>
                  <a:srgbClr val="00B44F">
                    <a:tint val="75000"/>
                  </a:srgbClr>
                </a:solidFill>
                <a:latin typeface="Arial" charset="0"/>
              </a:rPr>
              <a:pPr fontAlgn="base">
                <a:spcBef>
                  <a:spcPct val="0"/>
                </a:spcBef>
                <a:spcAft>
                  <a:spcPct val="0"/>
                </a:spcAft>
                <a:defRPr/>
              </a:pPr>
              <a:t>‹#›</a:t>
            </a:fld>
            <a:endParaRPr lang="en-US">
              <a:solidFill>
                <a:srgbClr val="00B44F">
                  <a:tint val="75000"/>
                </a:srgbClr>
              </a:solidFill>
              <a:latin typeface="Arial" charset="0"/>
            </a:endParaRPr>
          </a:p>
        </p:txBody>
      </p:sp>
      <p:sp>
        <p:nvSpPr>
          <p:cNvPr id="8" name="Flowchart: Document 7"/>
          <p:cNvSpPr/>
          <p:nvPr/>
        </p:nvSpPr>
        <p:spPr>
          <a:xfrm rot="10800000">
            <a:off x="-76200" y="5791200"/>
            <a:ext cx="9220200" cy="1066800"/>
          </a:xfrm>
          <a:prstGeom prst="flowChartDocument">
            <a:avLst/>
          </a:prstGeom>
          <a:gradFill flip="none" rotWithShape="1">
            <a:gsLst>
              <a:gs pos="37000">
                <a:schemeClr val="accent1">
                  <a:tint val="66000"/>
                  <a:satMod val="160000"/>
                  <a:alpha val="0"/>
                </a:schemeClr>
              </a:gs>
              <a:gs pos="86000">
                <a:schemeClr val="accent1">
                  <a:tint val="660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4" name="Picture 2" descr="C:\Users\BlomquiL\Downloads\Colorado.OSPB.jpeg"/>
          <p:cNvPicPr>
            <a:picLocks noChangeAspect="1" noChangeArrowheads="1"/>
          </p:cNvPicPr>
          <p:nvPr/>
        </p:nvPicPr>
        <p:blipFill>
          <a:blip r:embed="rId14" cstate="print"/>
          <a:srcRect/>
          <a:stretch>
            <a:fillRect/>
          </a:stretch>
        </p:blipFill>
        <p:spPr bwMode="auto">
          <a:xfrm>
            <a:off x="228600" y="6096000"/>
            <a:ext cx="2743200" cy="612648"/>
          </a:xfrm>
          <a:prstGeom prst="rect">
            <a:avLst/>
          </a:prstGeom>
          <a:noFill/>
        </p:spPr>
      </p:pic>
      <p:pic>
        <p:nvPicPr>
          <p:cNvPr id="9" name="Picture 2" descr="C:\Users\BlomquiL\Downloads\Colorado.OSPB.jpeg"/>
          <p:cNvPicPr>
            <a:picLocks noChangeAspect="1" noChangeArrowheads="1"/>
          </p:cNvPicPr>
          <p:nvPr userDrawn="1"/>
        </p:nvPicPr>
        <p:blipFill>
          <a:blip r:embed="rId14" cstate="print"/>
          <a:srcRect/>
          <a:stretch>
            <a:fillRect/>
          </a:stretch>
        </p:blipFill>
        <p:spPr bwMode="auto">
          <a:xfrm>
            <a:off x="228600" y="6096000"/>
            <a:ext cx="2743200" cy="612648"/>
          </a:xfrm>
          <a:prstGeom prst="rect">
            <a:avLst/>
          </a:prstGeom>
          <a:noFill/>
        </p:spPr>
      </p:pic>
    </p:spTree>
    <p:extLst>
      <p:ext uri="{BB962C8B-B14F-4D97-AF65-F5344CB8AC3E}">
        <p14:creationId xmlns:p14="http://schemas.microsoft.com/office/powerpoint/2010/main" val="319625756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dt="0"/>
  <p:txStyles>
    <p:titleStyle>
      <a:lvl1pPr algn="ctr" defTabSz="914400" rtl="0" eaLnBrk="1" latinLnBrk="0" hangingPunct="1">
        <a:spcBef>
          <a:spcPct val="0"/>
        </a:spcBef>
        <a:buNone/>
        <a:defRPr sz="44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_l@cde.state.co.u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8.xml"/><Relationship Id="rId5" Type="http://schemas.openxmlformats.org/officeDocument/2006/relationships/chart" Target="../charts/chart6.xml"/><Relationship Id="rId4" Type="http://schemas.openxmlformats.org/officeDocument/2006/relationships/chart" Target="../charts/char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betterco.or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Okes_J@cde.state.co.us" TargetMode="External"/><Relationship Id="rId2" Type="http://schemas.openxmlformats.org/officeDocument/2006/relationships/hyperlink" Target="mailto:Emm_l@cde.state.co.us" TargetMode="External"/><Relationship Id="rId1" Type="http://schemas.openxmlformats.org/officeDocument/2006/relationships/slideLayout" Target="../slideLayouts/slideLayout2.xml"/><Relationship Id="rId4" Type="http://schemas.openxmlformats.org/officeDocument/2006/relationships/hyperlink" Target="mailto:Christel_M@cde.state.co.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9" y="4950230"/>
            <a:ext cx="8341851" cy="1167558"/>
          </a:xfrm>
        </p:spPr>
        <p:txBody>
          <a:bodyPr/>
          <a:lstStyle/>
          <a:p>
            <a:endParaRPr lang="en-US" dirty="0" smtClean="0"/>
          </a:p>
          <a:p>
            <a:r>
              <a:rPr lang="en-US" dirty="0" smtClean="0"/>
              <a:t>Leanne Emm, Associate Commissioner</a:t>
            </a:r>
          </a:p>
          <a:p>
            <a:r>
              <a:rPr lang="en-US" dirty="0" smtClean="0">
                <a:hlinkClick r:id="rId3"/>
              </a:rPr>
              <a:t>Emm_l@cde.state.co.us</a:t>
            </a:r>
            <a:r>
              <a:rPr lang="en-US" dirty="0" smtClean="0"/>
              <a:t> – 303-866-6202</a:t>
            </a:r>
          </a:p>
          <a:p>
            <a:r>
              <a:rPr lang="en-US" dirty="0" smtClean="0"/>
              <a:t> </a:t>
            </a:r>
          </a:p>
        </p:txBody>
      </p:sp>
      <p:sp>
        <p:nvSpPr>
          <p:cNvPr id="5" name="Title 4"/>
          <p:cNvSpPr>
            <a:spLocks noGrp="1"/>
          </p:cNvSpPr>
          <p:nvPr>
            <p:ph type="title"/>
          </p:nvPr>
        </p:nvSpPr>
        <p:spPr>
          <a:xfrm>
            <a:off x="380999" y="2876668"/>
            <a:ext cx="8341851" cy="1645920"/>
          </a:xfrm>
        </p:spPr>
        <p:txBody>
          <a:bodyPr/>
          <a:lstStyle/>
          <a:p>
            <a:r>
              <a:rPr lang="en-US" sz="3800" dirty="0" smtClean="0"/>
              <a:t>School Finance </a:t>
            </a:r>
            <a:r>
              <a:rPr lang="en-US" sz="3800" dirty="0" smtClean="0"/>
              <a:t>Update</a:t>
            </a:r>
            <a:r>
              <a:rPr lang="en-US" dirty="0" smtClean="0"/>
              <a:t/>
            </a:r>
            <a:br>
              <a:rPr lang="en-US" dirty="0" smtClean="0"/>
            </a:br>
            <a:r>
              <a:rPr lang="en-US" sz="3200" dirty="0"/>
              <a:t/>
            </a:r>
            <a:br>
              <a:rPr lang="en-US" sz="3200" dirty="0"/>
            </a:br>
            <a:r>
              <a:rPr lang="en-US" sz="2800" dirty="0" smtClean="0"/>
              <a:t>CASE</a:t>
            </a:r>
            <a:br>
              <a:rPr lang="en-US" sz="2800" dirty="0" smtClean="0"/>
            </a:br>
            <a:r>
              <a:rPr lang="en-US" sz="2800" dirty="0" smtClean="0"/>
              <a:t>February 4, 2016</a:t>
            </a:r>
            <a:endParaRPr lang="en-US" sz="2800" dirty="0"/>
          </a:p>
        </p:txBody>
      </p:sp>
      <p:sp>
        <p:nvSpPr>
          <p:cNvPr id="7" name="Text Placeholder 6"/>
          <p:cNvSpPr>
            <a:spLocks noGrp="1"/>
          </p:cNvSpPr>
          <p:nvPr>
            <p:ph type="body" sz="quarter" idx="10"/>
          </p:nvPr>
        </p:nvSpPr>
        <p:spPr/>
        <p:txBody>
          <a:bodyPr/>
          <a:lstStyle/>
          <a:p>
            <a:r>
              <a:rPr lang="en-US" dirty="0" smtClean="0"/>
              <a:t>September 2015</a:t>
            </a:r>
            <a:endParaRPr lang="en-US" dirty="0"/>
          </a:p>
        </p:txBody>
      </p:sp>
    </p:spTree>
    <p:extLst>
      <p:ext uri="{BB962C8B-B14F-4D97-AF65-F5344CB8AC3E}">
        <p14:creationId xmlns:p14="http://schemas.microsoft.com/office/powerpoint/2010/main" val="310953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Illustration of Two Districts</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763023875"/>
              </p:ext>
            </p:extLst>
          </p:nvPr>
        </p:nvGraphicFramePr>
        <p:xfrm>
          <a:off x="390525" y="1719263"/>
          <a:ext cx="4038600" cy="4406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666725513"/>
              </p:ext>
            </p:extLst>
          </p:nvPr>
        </p:nvGraphicFramePr>
        <p:xfrm>
          <a:off x="4724400" y="1719263"/>
          <a:ext cx="4038600" cy="4406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8033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Intended to set the ratio of property taxes raised from both residential vs. business properties</a:t>
            </a:r>
          </a:p>
          <a:p>
            <a:pPr lvl="1"/>
            <a:r>
              <a:rPr lang="en-US" dirty="0" smtClean="0"/>
              <a:t>Split – 45% residential vs. 55% business – statewide</a:t>
            </a:r>
          </a:p>
          <a:p>
            <a:pPr lvl="1"/>
            <a:r>
              <a:rPr lang="en-US" dirty="0" smtClean="0"/>
              <a:t>Residential assessment rate – resets every two years potentially</a:t>
            </a:r>
          </a:p>
          <a:p>
            <a:pPr lvl="2"/>
            <a:r>
              <a:rPr lang="en-US" dirty="0" smtClean="0"/>
              <a:t>7.96% since 2003</a:t>
            </a:r>
          </a:p>
          <a:p>
            <a:pPr lvl="2"/>
            <a:r>
              <a:rPr lang="en-US" dirty="0" smtClean="0"/>
              <a:t>Under TABOR, this rate cannot rise without a vote of the people</a:t>
            </a:r>
          </a:p>
          <a:p>
            <a:pPr marL="640080" lvl="2" indent="0">
              <a:buNone/>
            </a:pPr>
            <a:endParaRPr lang="en-US" sz="1000" dirty="0"/>
          </a:p>
          <a:p>
            <a:r>
              <a:rPr lang="en-US" dirty="0" smtClean="0"/>
              <a:t>Has had the impact of lower property taxes contributing to School Funding – the Total Program</a:t>
            </a:r>
          </a:p>
          <a:p>
            <a:pPr lvl="1"/>
            <a:endParaRPr lang="en-US" sz="1000" dirty="0"/>
          </a:p>
          <a:p>
            <a:r>
              <a:rPr lang="en-US" dirty="0" smtClean="0"/>
              <a:t>State share for K-12 education has increased to 65% from 44% while the local share has decreased from 56% to 35%</a:t>
            </a:r>
          </a:p>
          <a:p>
            <a:pPr marL="45720"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Gallagher Amendment - 1982</a:t>
            </a:r>
            <a:endParaRPr lang="en-US" dirty="0"/>
          </a:p>
        </p:txBody>
      </p:sp>
    </p:spTree>
    <p:extLst>
      <p:ext uri="{BB962C8B-B14F-4D97-AF65-F5344CB8AC3E}">
        <p14:creationId xmlns:p14="http://schemas.microsoft.com/office/powerpoint/2010/main" val="3872389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Impact of the TABOR amendment on school </a:t>
            </a:r>
            <a:r>
              <a:rPr lang="en-US" dirty="0" smtClean="0"/>
              <a:t>finance</a:t>
            </a:r>
          </a:p>
          <a:p>
            <a:pPr lvl="1"/>
            <a:r>
              <a:rPr lang="en-US" dirty="0" smtClean="0"/>
              <a:t>Sets limits on the amounts of revenues that can be collected and retained by state and local governments including schools districts</a:t>
            </a:r>
          </a:p>
          <a:p>
            <a:pPr lvl="1"/>
            <a:r>
              <a:rPr lang="en-US" dirty="0" smtClean="0"/>
              <a:t>Limits local property tax revenue growth</a:t>
            </a:r>
          </a:p>
          <a:p>
            <a:pPr lvl="1"/>
            <a:r>
              <a:rPr lang="en-US" dirty="0" smtClean="0"/>
              <a:t>Requires voter approval for an increase in mill levies, or assessment rates</a:t>
            </a:r>
          </a:p>
          <a:p>
            <a:r>
              <a:rPr lang="en-US" dirty="0" smtClean="0"/>
              <a:t>Most districts have received voter approval to retain excess revenues – the State has not</a:t>
            </a:r>
          </a:p>
          <a:p>
            <a:pPr lvl="1"/>
            <a:r>
              <a:rPr lang="en-US" dirty="0" smtClean="0"/>
              <a:t>When revenues exceed the limit, refunds must be given</a:t>
            </a:r>
            <a:endParaRPr lang="en-US" dirty="0"/>
          </a:p>
          <a:p>
            <a:endParaRPr lang="en-US" dirty="0"/>
          </a:p>
        </p:txBody>
      </p:sp>
      <p:sp>
        <p:nvSpPr>
          <p:cNvPr id="3" name="Title 2"/>
          <p:cNvSpPr>
            <a:spLocks noGrp="1"/>
          </p:cNvSpPr>
          <p:nvPr>
            <p:ph type="title"/>
          </p:nvPr>
        </p:nvSpPr>
        <p:spPr/>
        <p:txBody>
          <a:bodyPr/>
          <a:lstStyle/>
          <a:p>
            <a:r>
              <a:rPr lang="en-US" dirty="0" smtClean="0"/>
              <a:t>TABOR Amendment - 1992</a:t>
            </a:r>
            <a:endParaRPr lang="en-US" dirty="0"/>
          </a:p>
        </p:txBody>
      </p:sp>
    </p:spTree>
    <p:extLst>
      <p:ext uri="{BB962C8B-B14F-4D97-AF65-F5344CB8AC3E}">
        <p14:creationId xmlns:p14="http://schemas.microsoft.com/office/powerpoint/2010/main" val="69026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Between 1994 and 2006, school district mill levies were decreasing since assessed values were increasing at a rate greater than what TABOR allowed – inflation plus student growth</a:t>
            </a:r>
          </a:p>
          <a:p>
            <a:r>
              <a:rPr lang="en-US" dirty="0" smtClean="0"/>
              <a:t>This continued to cause the state portion of school funding to increase putting even greater pressure on the state budget</a:t>
            </a:r>
          </a:p>
          <a:p>
            <a:r>
              <a:rPr lang="en-US" dirty="0" smtClean="0"/>
              <a:t>Senate Bill 07-199 froze mill levies for districts at the 2006-07 levels</a:t>
            </a:r>
          </a:p>
          <a:p>
            <a:pPr lvl="1"/>
            <a:r>
              <a:rPr lang="en-US" dirty="0" smtClean="0"/>
              <a:t>Total program mill levies cannot go higher than 27 mills – some districts may have levies lower than this</a:t>
            </a:r>
            <a:endParaRPr lang="en-US" dirty="0"/>
          </a:p>
        </p:txBody>
      </p:sp>
      <p:sp>
        <p:nvSpPr>
          <p:cNvPr id="3" name="Title 2"/>
          <p:cNvSpPr>
            <a:spLocks noGrp="1"/>
          </p:cNvSpPr>
          <p:nvPr>
            <p:ph type="title"/>
          </p:nvPr>
        </p:nvSpPr>
        <p:spPr/>
        <p:txBody>
          <a:bodyPr/>
          <a:lstStyle/>
          <a:p>
            <a:r>
              <a:rPr lang="en-US" dirty="0" smtClean="0"/>
              <a:t>TABOR Amendment - 1992</a:t>
            </a:r>
            <a:endParaRPr lang="en-US" dirty="0"/>
          </a:p>
        </p:txBody>
      </p:sp>
    </p:spTree>
    <p:extLst>
      <p:ext uri="{BB962C8B-B14F-4D97-AF65-F5344CB8AC3E}">
        <p14:creationId xmlns:p14="http://schemas.microsoft.com/office/powerpoint/2010/main" val="228957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Requires base per pupil funding to increase by inflation each year in addition to categorical funding</a:t>
            </a:r>
          </a:p>
          <a:p>
            <a:pPr lvl="1"/>
            <a:r>
              <a:rPr lang="en-US" dirty="0" smtClean="0"/>
              <a:t>Categorical fund is provided for programs such as exceptional students, transportation and English language learners</a:t>
            </a:r>
          </a:p>
          <a:p>
            <a:pPr marL="365760" lvl="1" indent="0">
              <a:buNone/>
            </a:pPr>
            <a:endParaRPr lang="en-US" sz="1000" dirty="0" smtClean="0"/>
          </a:p>
          <a:p>
            <a:r>
              <a:rPr lang="en-US" dirty="0" smtClean="0"/>
              <a:t>An additional one percent was included for 10 years to attempt to make up losses in funding in prior years</a:t>
            </a:r>
          </a:p>
          <a:p>
            <a:endParaRPr lang="en-US" sz="1000" dirty="0"/>
          </a:p>
          <a:p>
            <a:r>
              <a:rPr lang="en-US" dirty="0" smtClean="0"/>
              <a:t>The State Education Fund was created which transfers one-third of one percent of federal taxable income from the State’s General Fund</a:t>
            </a:r>
          </a:p>
          <a:p>
            <a:r>
              <a:rPr lang="en-US" dirty="0" smtClean="0"/>
              <a:t>Creates additional pressures on the state budget with these requirements</a:t>
            </a:r>
            <a:endParaRPr lang="en-US" dirty="0"/>
          </a:p>
        </p:txBody>
      </p:sp>
      <p:sp>
        <p:nvSpPr>
          <p:cNvPr id="3" name="Title 2"/>
          <p:cNvSpPr>
            <a:spLocks noGrp="1"/>
          </p:cNvSpPr>
          <p:nvPr>
            <p:ph type="title"/>
          </p:nvPr>
        </p:nvSpPr>
        <p:spPr/>
        <p:txBody>
          <a:bodyPr/>
          <a:lstStyle/>
          <a:p>
            <a:r>
              <a:rPr lang="en-US" dirty="0" smtClean="0"/>
              <a:t>Amendment 23 - 2000</a:t>
            </a:r>
            <a:endParaRPr lang="en-US" dirty="0"/>
          </a:p>
        </p:txBody>
      </p:sp>
    </p:spTree>
    <p:extLst>
      <p:ext uri="{BB962C8B-B14F-4D97-AF65-F5344CB8AC3E}">
        <p14:creationId xmlns:p14="http://schemas.microsoft.com/office/powerpoint/2010/main" val="197650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following slides were provided by the Office of State Planning and Budgeting</a:t>
            </a:r>
          </a:p>
          <a:p>
            <a:pPr marL="45720" indent="0">
              <a:buNone/>
            </a:pPr>
            <a:endParaRPr lang="en-US" dirty="0" smtClean="0"/>
          </a:p>
          <a:p>
            <a:r>
              <a:rPr lang="en-US" dirty="0" smtClean="0"/>
              <a:t>They are not updated with the most current revenue forecast, however still give an illustration of the issues facing the state </a:t>
            </a:r>
            <a:endParaRPr lang="en-US" dirty="0"/>
          </a:p>
        </p:txBody>
      </p:sp>
      <p:sp>
        <p:nvSpPr>
          <p:cNvPr id="3" name="Title 2"/>
          <p:cNvSpPr>
            <a:spLocks noGrp="1"/>
          </p:cNvSpPr>
          <p:nvPr>
            <p:ph type="title"/>
          </p:nvPr>
        </p:nvSpPr>
        <p:spPr/>
        <p:txBody>
          <a:bodyPr/>
          <a:lstStyle/>
          <a:p>
            <a:r>
              <a:rPr lang="en-US" dirty="0" smtClean="0"/>
              <a:t>State Perspective</a:t>
            </a:r>
            <a:endParaRPr lang="en-US" dirty="0"/>
          </a:p>
        </p:txBody>
      </p:sp>
    </p:spTree>
    <p:extLst>
      <p:ext uri="{BB962C8B-B14F-4D97-AF65-F5344CB8AC3E}">
        <p14:creationId xmlns:p14="http://schemas.microsoft.com/office/powerpoint/2010/main" val="2144212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00200" y="228601"/>
            <a:ext cx="6096000" cy="461665"/>
          </a:xfrm>
          <a:prstGeom prst="rect">
            <a:avLst/>
          </a:prstGeom>
          <a:noFill/>
        </p:spPr>
        <p:txBody>
          <a:bodyPr wrap="square" rtlCol="0">
            <a:spAutoFit/>
          </a:bodyPr>
          <a:lstStyle/>
          <a:p>
            <a:pPr algn="ctr" fontAlgn="base">
              <a:spcBef>
                <a:spcPct val="0"/>
              </a:spcBef>
              <a:spcAft>
                <a:spcPct val="0"/>
              </a:spcAft>
            </a:pPr>
            <a:r>
              <a:rPr lang="en-US" sz="2400" b="1" dirty="0" smtClean="0">
                <a:solidFill>
                  <a:srgbClr val="FFFFFF">
                    <a:lumMod val="50000"/>
                  </a:srgbClr>
                </a:solidFill>
                <a:latin typeface="Trebuchet MS" pitchFamily="34" charset="0"/>
              </a:rPr>
              <a:t>A TABOR Simile</a:t>
            </a:r>
            <a:endParaRPr lang="en-US" sz="2400" b="1" dirty="0">
              <a:solidFill>
                <a:srgbClr val="FFFFFF">
                  <a:lumMod val="50000"/>
                </a:srgbClr>
              </a:solidFill>
              <a:latin typeface="Trebuchet MS" pitchFamily="34" charset="0"/>
            </a:endParaRPr>
          </a:p>
        </p:txBody>
      </p:sp>
      <p:pic>
        <p:nvPicPr>
          <p:cNvPr id="6" name="Picture 5"/>
          <p:cNvPicPr/>
          <p:nvPr/>
        </p:nvPicPr>
        <p:blipFill>
          <a:blip r:embed="rId3" cstate="print"/>
          <a:srcRect/>
          <a:stretch>
            <a:fillRect/>
          </a:stretch>
        </p:blipFill>
        <p:spPr bwMode="auto">
          <a:xfrm>
            <a:off x="1676400" y="914400"/>
            <a:ext cx="5105400" cy="4648200"/>
          </a:xfrm>
          <a:prstGeom prst="rect">
            <a:avLst/>
          </a:prstGeom>
          <a:noFill/>
          <a:ln w="9525">
            <a:noFill/>
            <a:miter lim="800000"/>
            <a:headEnd/>
            <a:tailEnd/>
          </a:ln>
        </p:spPr>
      </p:pic>
      <p:sp>
        <p:nvSpPr>
          <p:cNvPr id="8" name="TextBox 7"/>
          <p:cNvSpPr txBox="1"/>
          <p:nvPr/>
        </p:nvSpPr>
        <p:spPr>
          <a:xfrm>
            <a:off x="6553200" y="2895600"/>
            <a:ext cx="1967948" cy="338554"/>
          </a:xfrm>
          <a:prstGeom prst="rect">
            <a:avLst/>
          </a:prstGeom>
          <a:noFill/>
        </p:spPr>
        <p:txBody>
          <a:bodyPr wrap="square" rtlCol="0">
            <a:spAutoFit/>
          </a:bodyPr>
          <a:lstStyle/>
          <a:p>
            <a:pPr fontAlgn="base">
              <a:spcBef>
                <a:spcPct val="0"/>
              </a:spcBef>
              <a:spcAft>
                <a:spcPct val="0"/>
              </a:spcAft>
            </a:pPr>
            <a:r>
              <a:rPr lang="en-US" sz="1600" b="1" dirty="0" smtClean="0">
                <a:solidFill>
                  <a:srgbClr val="00B44F"/>
                </a:solidFill>
                <a:latin typeface="Trebuchet MS" pitchFamily="34" charset="0"/>
              </a:rPr>
              <a:t>TABOR Limit</a:t>
            </a:r>
            <a:endParaRPr lang="en-US" sz="1600" b="1" dirty="0">
              <a:solidFill>
                <a:srgbClr val="00B44F"/>
              </a:solidFill>
              <a:latin typeface="Trebuchet MS" pitchFamily="34" charset="0"/>
            </a:endParaRPr>
          </a:p>
        </p:txBody>
      </p:sp>
      <p:sp>
        <p:nvSpPr>
          <p:cNvPr id="9" name="TextBox 8"/>
          <p:cNvSpPr txBox="1"/>
          <p:nvPr/>
        </p:nvSpPr>
        <p:spPr>
          <a:xfrm>
            <a:off x="6324600" y="4648200"/>
            <a:ext cx="2146852" cy="338554"/>
          </a:xfrm>
          <a:prstGeom prst="rect">
            <a:avLst/>
          </a:prstGeom>
          <a:noFill/>
        </p:spPr>
        <p:txBody>
          <a:bodyPr wrap="square" rtlCol="0">
            <a:spAutoFit/>
          </a:bodyPr>
          <a:lstStyle/>
          <a:p>
            <a:pPr fontAlgn="base">
              <a:spcBef>
                <a:spcPct val="0"/>
              </a:spcBef>
              <a:spcAft>
                <a:spcPct val="0"/>
              </a:spcAft>
            </a:pPr>
            <a:r>
              <a:rPr lang="en-US" sz="1600" b="1" dirty="0" smtClean="0">
                <a:solidFill>
                  <a:srgbClr val="00B44F"/>
                </a:solidFill>
                <a:latin typeface="Trebuchet MS" pitchFamily="34" charset="0"/>
              </a:rPr>
              <a:t>TABOR </a:t>
            </a:r>
            <a:r>
              <a:rPr lang="en-US" sz="1600" b="1" dirty="0">
                <a:solidFill>
                  <a:srgbClr val="00B44F"/>
                </a:solidFill>
                <a:latin typeface="Trebuchet MS" pitchFamily="34" charset="0"/>
              </a:rPr>
              <a:t>Refund</a:t>
            </a:r>
          </a:p>
        </p:txBody>
      </p:sp>
      <p:sp>
        <p:nvSpPr>
          <p:cNvPr id="11" name="TextBox 10"/>
          <p:cNvSpPr txBox="1"/>
          <p:nvPr/>
        </p:nvSpPr>
        <p:spPr>
          <a:xfrm>
            <a:off x="3657600" y="3733800"/>
            <a:ext cx="2057400" cy="338554"/>
          </a:xfrm>
          <a:prstGeom prst="rect">
            <a:avLst/>
          </a:prstGeom>
          <a:noFill/>
        </p:spPr>
        <p:txBody>
          <a:bodyPr wrap="square" rtlCol="0">
            <a:spAutoFit/>
          </a:bodyPr>
          <a:lstStyle/>
          <a:p>
            <a:pPr fontAlgn="base">
              <a:spcBef>
                <a:spcPct val="0"/>
              </a:spcBef>
              <a:spcAft>
                <a:spcPct val="0"/>
              </a:spcAft>
            </a:pPr>
            <a:r>
              <a:rPr lang="en-US" sz="1600" b="1" dirty="0" smtClean="0">
                <a:solidFill>
                  <a:srgbClr val="FFFFFF"/>
                </a:solidFill>
                <a:latin typeface="Trebuchet MS" pitchFamily="34" charset="0"/>
              </a:rPr>
              <a:t>General Fund</a:t>
            </a:r>
            <a:endParaRPr lang="en-US" sz="1600" b="1" dirty="0">
              <a:solidFill>
                <a:srgbClr val="FFFFFF"/>
              </a:solidFill>
              <a:latin typeface="Trebuchet MS" pitchFamily="34" charset="0"/>
            </a:endParaRPr>
          </a:p>
        </p:txBody>
      </p:sp>
      <p:sp>
        <p:nvSpPr>
          <p:cNvPr id="12" name="TextBox 11"/>
          <p:cNvSpPr txBox="1"/>
          <p:nvPr/>
        </p:nvSpPr>
        <p:spPr>
          <a:xfrm>
            <a:off x="3886200" y="4724400"/>
            <a:ext cx="2057400" cy="338554"/>
          </a:xfrm>
          <a:prstGeom prst="rect">
            <a:avLst/>
          </a:prstGeom>
          <a:noFill/>
        </p:spPr>
        <p:txBody>
          <a:bodyPr wrap="square" rtlCol="0">
            <a:spAutoFit/>
          </a:bodyPr>
          <a:lstStyle/>
          <a:p>
            <a:pPr fontAlgn="base">
              <a:spcBef>
                <a:spcPct val="0"/>
              </a:spcBef>
              <a:spcAft>
                <a:spcPct val="0"/>
              </a:spcAft>
            </a:pPr>
            <a:r>
              <a:rPr lang="en-US" sz="1600" b="1" dirty="0" smtClean="0">
                <a:solidFill>
                  <a:srgbClr val="FFFFFF"/>
                </a:solidFill>
                <a:latin typeface="Trebuchet MS" pitchFamily="34" charset="0"/>
              </a:rPr>
              <a:t>Cash Funds</a:t>
            </a:r>
            <a:endParaRPr lang="en-US" sz="1600" b="1" dirty="0">
              <a:solidFill>
                <a:srgbClr val="FFFFFF"/>
              </a:solidFill>
              <a:latin typeface="Trebuchet MS" pitchFamily="34" charset="0"/>
            </a:endParaRPr>
          </a:p>
        </p:txBody>
      </p:sp>
      <p:sp>
        <p:nvSpPr>
          <p:cNvPr id="13" name="TextBox 12"/>
          <p:cNvSpPr txBox="1"/>
          <p:nvPr/>
        </p:nvSpPr>
        <p:spPr>
          <a:xfrm>
            <a:off x="304802" y="3505202"/>
            <a:ext cx="1699591" cy="584775"/>
          </a:xfrm>
          <a:prstGeom prst="rect">
            <a:avLst/>
          </a:prstGeom>
          <a:noFill/>
        </p:spPr>
        <p:txBody>
          <a:bodyPr wrap="square" rtlCol="0">
            <a:spAutoFit/>
          </a:bodyPr>
          <a:lstStyle/>
          <a:p>
            <a:pPr algn="ctr" fontAlgn="base">
              <a:spcBef>
                <a:spcPct val="0"/>
              </a:spcBef>
              <a:spcAft>
                <a:spcPct val="0"/>
              </a:spcAft>
            </a:pPr>
            <a:r>
              <a:rPr lang="en-US" sz="1600" b="1" dirty="0" smtClean="0">
                <a:solidFill>
                  <a:srgbClr val="00B44F"/>
                </a:solidFill>
                <a:latin typeface="Trebuchet MS" pitchFamily="34" charset="0"/>
              </a:rPr>
              <a:t>Income and Sales taxes</a:t>
            </a:r>
          </a:p>
        </p:txBody>
      </p:sp>
      <p:sp>
        <p:nvSpPr>
          <p:cNvPr id="14" name="TextBox 13"/>
          <p:cNvSpPr txBox="1"/>
          <p:nvPr/>
        </p:nvSpPr>
        <p:spPr>
          <a:xfrm>
            <a:off x="990600" y="4648200"/>
            <a:ext cx="805070" cy="338554"/>
          </a:xfrm>
          <a:prstGeom prst="rect">
            <a:avLst/>
          </a:prstGeom>
          <a:noFill/>
        </p:spPr>
        <p:txBody>
          <a:bodyPr wrap="square" rtlCol="0">
            <a:spAutoFit/>
          </a:bodyPr>
          <a:lstStyle/>
          <a:p>
            <a:pPr fontAlgn="base">
              <a:spcBef>
                <a:spcPct val="0"/>
              </a:spcBef>
              <a:spcAft>
                <a:spcPct val="0"/>
              </a:spcAft>
            </a:pPr>
            <a:r>
              <a:rPr lang="en-US" sz="1600" b="1" dirty="0" smtClean="0">
                <a:solidFill>
                  <a:srgbClr val="00B44F"/>
                </a:solidFill>
                <a:latin typeface="Trebuchet MS" pitchFamily="34" charset="0"/>
              </a:rPr>
              <a:t>Fees</a:t>
            </a:r>
            <a:endParaRPr lang="en-US" sz="1600" b="1" dirty="0">
              <a:solidFill>
                <a:srgbClr val="00B44F"/>
              </a:solidFill>
              <a:latin typeface="Trebuchet MS" pitchFamily="34" charset="0"/>
            </a:endParaRPr>
          </a:p>
        </p:txBody>
      </p:sp>
      <p:cxnSp>
        <p:nvCxnSpPr>
          <p:cNvPr id="15" name="Straight Arrow Connector 14"/>
          <p:cNvCxnSpPr/>
          <p:nvPr/>
        </p:nvCxnSpPr>
        <p:spPr>
          <a:xfrm flipV="1">
            <a:off x="6248400" y="3124200"/>
            <a:ext cx="2286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477000" y="4114800"/>
            <a:ext cx="3810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342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324853"/>
            <a:ext cx="8077200" cy="7620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algn="ctr" fontAlgn="base">
              <a:spcBef>
                <a:spcPct val="0"/>
              </a:spcBef>
              <a:spcAft>
                <a:spcPct val="0"/>
              </a:spcAft>
            </a:pPr>
            <a:r>
              <a:rPr lang="en-US" sz="2400" b="1" dirty="0" smtClean="0">
                <a:solidFill>
                  <a:srgbClr val="FFFFFF">
                    <a:lumMod val="50000"/>
                  </a:srgbClr>
                </a:solidFill>
                <a:latin typeface="Trebuchet MS" pitchFamily="34" charset="0"/>
              </a:rPr>
              <a:t> Hospital Provider Fee, Severance Tax, and other TABOR Revenue and Referendum C </a:t>
            </a:r>
          </a:p>
          <a:p>
            <a:pPr algn="ctr" fontAlgn="base">
              <a:spcBef>
                <a:spcPct val="0"/>
              </a:spcBef>
              <a:spcAft>
                <a:spcPct val="0"/>
              </a:spcAft>
            </a:pPr>
            <a:endParaRPr lang="en-US" sz="2000" b="1" dirty="0">
              <a:solidFill>
                <a:srgbClr val="00B44F"/>
              </a:solidFill>
              <a:latin typeface="Arial" charset="0"/>
            </a:endParaRPr>
          </a:p>
        </p:txBody>
      </p:sp>
      <p:sp>
        <p:nvSpPr>
          <p:cNvPr id="19" name="TextBox 18"/>
          <p:cNvSpPr txBox="1"/>
          <p:nvPr/>
        </p:nvSpPr>
        <p:spPr>
          <a:xfrm>
            <a:off x="685799" y="5816467"/>
            <a:ext cx="4667739" cy="215444"/>
          </a:xfrm>
          <a:prstGeom prst="rect">
            <a:avLst/>
          </a:prstGeom>
          <a:noFill/>
        </p:spPr>
        <p:txBody>
          <a:bodyPr wrap="square" rtlCol="0">
            <a:spAutoFit/>
          </a:bodyPr>
          <a:lstStyle/>
          <a:p>
            <a:pPr fontAlgn="base">
              <a:spcBef>
                <a:spcPct val="0"/>
              </a:spcBef>
              <a:spcAft>
                <a:spcPct val="0"/>
              </a:spcAft>
            </a:pPr>
            <a:r>
              <a:rPr lang="en-US" sz="800" dirty="0" smtClean="0">
                <a:solidFill>
                  <a:srgbClr val="FFFFFF">
                    <a:lumMod val="50000"/>
                  </a:srgbClr>
                </a:solidFill>
                <a:latin typeface="Trebuchet MS" pitchFamily="34" charset="0"/>
              </a:rPr>
              <a:t>Source</a:t>
            </a:r>
            <a:r>
              <a:rPr lang="en-US" sz="800" dirty="0">
                <a:solidFill>
                  <a:srgbClr val="FFFFFF">
                    <a:lumMod val="50000"/>
                  </a:srgbClr>
                </a:solidFill>
                <a:latin typeface="Trebuchet MS" pitchFamily="34" charset="0"/>
              </a:rPr>
              <a:t>: </a:t>
            </a:r>
            <a:r>
              <a:rPr lang="en-US" sz="800" dirty="0" smtClean="0">
                <a:solidFill>
                  <a:srgbClr val="FFFFFF">
                    <a:lumMod val="50000"/>
                  </a:srgbClr>
                </a:solidFill>
                <a:latin typeface="Trebuchet MS" pitchFamily="34" charset="0"/>
              </a:rPr>
              <a:t>OSPB </a:t>
            </a:r>
            <a:r>
              <a:rPr lang="en-US" sz="800" dirty="0">
                <a:solidFill>
                  <a:srgbClr val="FFFFFF">
                    <a:lumMod val="50000"/>
                  </a:srgbClr>
                </a:solidFill>
                <a:latin typeface="Trebuchet MS" pitchFamily="34" charset="0"/>
              </a:rPr>
              <a:t> </a:t>
            </a:r>
            <a:r>
              <a:rPr lang="en-US" sz="800" dirty="0" smtClean="0">
                <a:solidFill>
                  <a:srgbClr val="FFFFFF">
                    <a:lumMod val="50000"/>
                  </a:srgbClr>
                </a:solidFill>
                <a:latin typeface="Trebuchet MS" pitchFamily="34" charset="0"/>
              </a:rPr>
              <a:t>June 2015 Forecast</a:t>
            </a:r>
            <a:endParaRPr lang="en-US" sz="800" dirty="0">
              <a:solidFill>
                <a:srgbClr val="FFFFFF">
                  <a:lumMod val="50000"/>
                </a:srgbClr>
              </a:solidFill>
              <a:latin typeface="Trebuchet MS" pitchFamily="34" charset="0"/>
            </a:endParaRPr>
          </a:p>
        </p:txBody>
      </p:sp>
      <p:graphicFrame>
        <p:nvGraphicFramePr>
          <p:cNvPr id="7" name="Chart 6"/>
          <p:cNvGraphicFramePr>
            <a:graphicFrameLocks/>
          </p:cNvGraphicFramePr>
          <p:nvPr>
            <p:extLst/>
          </p:nvPr>
        </p:nvGraphicFramePr>
        <p:xfrm>
          <a:off x="381000" y="914400"/>
          <a:ext cx="8077200" cy="47244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p:cNvCxnSpPr/>
          <p:nvPr/>
        </p:nvCxnSpPr>
        <p:spPr>
          <a:xfrm>
            <a:off x="6553200" y="1752600"/>
            <a:ext cx="1524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239000" y="1447800"/>
            <a:ext cx="1524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8001000" y="1371600"/>
            <a:ext cx="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688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52400"/>
            <a:ext cx="8305800" cy="914400"/>
          </a:xfrm>
          <a:prstGeom prst="rect">
            <a:avLst/>
          </a:prstGeom>
        </p:spPr>
        <p:txBody>
          <a:bodyPr vert="horz" lIns="91440" tIns="45720" rIns="91440" bIns="45720" rtlCol="0" anchor="ctr">
            <a:normAutofit fontScale="92500" lnSpcReduction="20000"/>
          </a:bodyPr>
          <a:lstStyle/>
          <a:p>
            <a:pPr algn="ctr" fontAlgn="base">
              <a:spcBef>
                <a:spcPct val="0"/>
              </a:spcBef>
              <a:spcAft>
                <a:spcPct val="0"/>
              </a:spcAft>
            </a:pPr>
            <a:r>
              <a:rPr lang="en-US" sz="2400" b="1" dirty="0" smtClean="0">
                <a:solidFill>
                  <a:srgbClr val="00B44F">
                    <a:lumMod val="75000"/>
                  </a:srgbClr>
                </a:solidFill>
                <a:latin typeface="Trebuchet MS" pitchFamily="34" charset="0"/>
              </a:rPr>
              <a:t>State Education Fund Money, Spending, and Reserves </a:t>
            </a:r>
          </a:p>
          <a:p>
            <a:pPr algn="ctr" fontAlgn="base">
              <a:spcBef>
                <a:spcPct val="0"/>
              </a:spcBef>
              <a:spcAft>
                <a:spcPct val="0"/>
              </a:spcAft>
            </a:pPr>
            <a:r>
              <a:rPr lang="en-US" sz="2400" b="1" dirty="0" smtClean="0">
                <a:solidFill>
                  <a:srgbClr val="00B44F">
                    <a:lumMod val="75000"/>
                  </a:srgbClr>
                </a:solidFill>
                <a:latin typeface="Trebuchet MS" pitchFamily="34" charset="0"/>
              </a:rPr>
              <a:t>Under Governor’s Budget Request </a:t>
            </a:r>
          </a:p>
          <a:p>
            <a:pPr algn="ctr" fontAlgn="base">
              <a:spcBef>
                <a:spcPct val="0"/>
              </a:spcBef>
              <a:spcAft>
                <a:spcPct val="0"/>
              </a:spcAft>
            </a:pPr>
            <a:r>
              <a:rPr lang="en-US" sz="2400" b="1" dirty="0" smtClean="0">
                <a:solidFill>
                  <a:srgbClr val="00B44F">
                    <a:lumMod val="75000"/>
                  </a:srgbClr>
                </a:solidFill>
                <a:latin typeface="Trebuchet MS" pitchFamily="34" charset="0"/>
              </a:rPr>
              <a:t>FY 2011-12 through FY 2016-17 Projected ($ in Millions)</a:t>
            </a:r>
            <a:endParaRPr lang="en-US" sz="2400" b="1" dirty="0">
              <a:solidFill>
                <a:srgbClr val="00B44F">
                  <a:lumMod val="75000"/>
                </a:srgbClr>
              </a:solidFill>
              <a:latin typeface="Trebuchet MS" pitchFamily="34" charset="0"/>
            </a:endParaRPr>
          </a:p>
        </p:txBody>
      </p:sp>
      <p:pic>
        <p:nvPicPr>
          <p:cNvPr id="4" name="Picture 3"/>
          <p:cNvPicPr>
            <a:picLocks noChangeAspect="1"/>
          </p:cNvPicPr>
          <p:nvPr/>
        </p:nvPicPr>
        <p:blipFill>
          <a:blip r:embed="rId3" cstate="print"/>
          <a:stretch>
            <a:fillRect/>
          </a:stretch>
        </p:blipFill>
        <p:spPr>
          <a:xfrm>
            <a:off x="914400" y="1066800"/>
            <a:ext cx="7546186" cy="4879830"/>
          </a:xfrm>
          <a:prstGeom prst="rect">
            <a:avLst/>
          </a:prstGeom>
        </p:spPr>
      </p:pic>
    </p:spTree>
    <p:extLst>
      <p:ext uri="{BB962C8B-B14F-4D97-AF65-F5344CB8AC3E}">
        <p14:creationId xmlns:p14="http://schemas.microsoft.com/office/powerpoint/2010/main" val="3549509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The great recession and pressures on the state budget caused the General Assembly to adopt the “negative factor” in     2010-2011</a:t>
            </a:r>
          </a:p>
          <a:p>
            <a:pPr marL="45720" indent="0">
              <a:buNone/>
            </a:pPr>
            <a:endParaRPr lang="en-US" dirty="0" smtClean="0"/>
          </a:p>
          <a:p>
            <a:r>
              <a:rPr lang="en-US" dirty="0" smtClean="0"/>
              <a:t>In 2015, the Colorado Supreme Court ruled this was a legal </a:t>
            </a:r>
          </a:p>
          <a:p>
            <a:pPr marL="45720" indent="0">
              <a:buNone/>
            </a:pPr>
            <a:endParaRPr lang="en-US" dirty="0" smtClean="0"/>
          </a:p>
          <a:p>
            <a:r>
              <a:rPr lang="en-US" dirty="0" smtClean="0"/>
              <a:t>It has reduced the amount of funding that would be required under the School Finance Act without the negative factor</a:t>
            </a:r>
          </a:p>
          <a:p>
            <a:pPr marL="45720" indent="0">
              <a:buNone/>
            </a:pPr>
            <a:endParaRPr lang="en-US" dirty="0" smtClean="0"/>
          </a:p>
          <a:p>
            <a:r>
              <a:rPr lang="en-US" dirty="0" smtClean="0"/>
              <a:t>It was a budget balancing mechanism as the entire state budget was being reduced</a:t>
            </a:r>
            <a:endParaRPr lang="en-US" dirty="0"/>
          </a:p>
        </p:txBody>
      </p:sp>
      <p:sp>
        <p:nvSpPr>
          <p:cNvPr id="6" name="Title 5"/>
          <p:cNvSpPr>
            <a:spLocks noGrp="1"/>
          </p:cNvSpPr>
          <p:nvPr>
            <p:ph type="title"/>
          </p:nvPr>
        </p:nvSpPr>
        <p:spPr/>
        <p:txBody>
          <a:bodyPr/>
          <a:lstStyle/>
          <a:p>
            <a:r>
              <a:rPr lang="en-US" dirty="0" smtClean="0"/>
              <a:t>Negative Factor</a:t>
            </a:r>
            <a:endParaRPr lang="en-US" dirty="0"/>
          </a:p>
        </p:txBody>
      </p:sp>
    </p:spTree>
    <p:extLst>
      <p:ext uri="{BB962C8B-B14F-4D97-AF65-F5344CB8AC3E}">
        <p14:creationId xmlns:p14="http://schemas.microsoft.com/office/powerpoint/2010/main" val="229470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bwMode="auto">
          <a:xfrm>
            <a:off x="285750" y="1862138"/>
            <a:ext cx="8631238" cy="4383087"/>
          </a:xfrm>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dirty="0" smtClean="0"/>
              <a:t>Total Program </a:t>
            </a:r>
            <a:r>
              <a:rPr lang="en-US" dirty="0" smtClean="0"/>
              <a:t>Funding</a:t>
            </a:r>
          </a:p>
          <a:p>
            <a:pPr>
              <a:lnSpc>
                <a:spcPct val="80000"/>
              </a:lnSpc>
            </a:pPr>
            <a:endParaRPr lang="en-US" dirty="0"/>
          </a:p>
          <a:p>
            <a:pPr>
              <a:lnSpc>
                <a:spcPct val="80000"/>
              </a:lnSpc>
            </a:pPr>
            <a:r>
              <a:rPr lang="en-US" dirty="0" smtClean="0"/>
              <a:t>Constitutional Constraints</a:t>
            </a:r>
            <a:endParaRPr lang="en-US" dirty="0" smtClean="0"/>
          </a:p>
          <a:p>
            <a:pPr marL="45720" indent="0">
              <a:lnSpc>
                <a:spcPct val="80000"/>
              </a:lnSpc>
              <a:buNone/>
            </a:pPr>
            <a:endParaRPr lang="en-US" dirty="0" smtClean="0"/>
          </a:p>
          <a:p>
            <a:pPr>
              <a:lnSpc>
                <a:spcPct val="80000"/>
              </a:lnSpc>
            </a:pPr>
            <a:r>
              <a:rPr lang="en-US" dirty="0" smtClean="0"/>
              <a:t>2015-16 Supplemental Funding Request</a:t>
            </a:r>
          </a:p>
          <a:p>
            <a:pPr>
              <a:lnSpc>
                <a:spcPct val="80000"/>
              </a:lnSpc>
              <a:buNone/>
            </a:pPr>
            <a:endParaRPr lang="en-US" dirty="0" smtClean="0"/>
          </a:p>
          <a:p>
            <a:pPr>
              <a:lnSpc>
                <a:spcPct val="80000"/>
              </a:lnSpc>
            </a:pPr>
            <a:r>
              <a:rPr lang="en-US" dirty="0" smtClean="0"/>
              <a:t>2016-17 </a:t>
            </a:r>
            <a:r>
              <a:rPr lang="en-US" dirty="0" smtClean="0"/>
              <a:t>REVISED Budget Request</a:t>
            </a:r>
          </a:p>
          <a:p>
            <a:pPr>
              <a:lnSpc>
                <a:spcPct val="80000"/>
              </a:lnSpc>
            </a:pPr>
            <a:endParaRPr lang="en-US" dirty="0"/>
          </a:p>
          <a:p>
            <a:pPr>
              <a:lnSpc>
                <a:spcPct val="80000"/>
              </a:lnSpc>
            </a:pPr>
            <a:r>
              <a:rPr lang="en-US" dirty="0" smtClean="0"/>
              <a:t>Financial </a:t>
            </a:r>
            <a:r>
              <a:rPr lang="en-US" dirty="0" smtClean="0"/>
              <a:t>Transparency &amp; Related</a:t>
            </a:r>
            <a:endParaRPr lang="en-US" dirty="0" smtClean="0"/>
          </a:p>
          <a:p>
            <a:pPr lvl="1">
              <a:lnSpc>
                <a:spcPct val="80000"/>
              </a:lnSpc>
              <a:buNone/>
            </a:pPr>
            <a:endParaRPr lang="en-US" sz="2400" dirty="0" smtClean="0"/>
          </a:p>
        </p:txBody>
      </p:sp>
      <p:sp>
        <p:nvSpPr>
          <p:cNvPr id="8194" name="Rectangle 2"/>
          <p:cNvSpPr>
            <a:spLocks noGrp="1" noChangeArrowheads="1"/>
          </p:cNvSpPr>
          <p:nvPr>
            <p:ph type="title"/>
          </p:nvPr>
        </p:nvSpPr>
        <p:spPr bwMode="auto">
          <a:xfrm>
            <a:off x="92075" y="92075"/>
            <a:ext cx="8915400" cy="1371600"/>
          </a:xfrm>
          <a:ln>
            <a:miter lim="800000"/>
            <a:headEnd/>
            <a:tailEnd/>
          </a:ln>
        </p:spPr>
        <p:txBody>
          <a:bodyPr wrap="square" numCol="1" anchorCtr="0" compatLnSpc="1">
            <a:prstTxWarp prst="textNoShape">
              <a:avLst/>
            </a:prstTxWarp>
          </a:bodyPr>
          <a:lstStyle/>
          <a:p>
            <a:pPr fontAlgn="auto">
              <a:spcAft>
                <a:spcPts val="0"/>
              </a:spcAft>
              <a:defRPr/>
            </a:pPr>
            <a:r>
              <a:rPr lang="en-US" dirty="0"/>
              <a:t>Agenda</a:t>
            </a:r>
          </a:p>
        </p:txBody>
      </p:sp>
    </p:spTree>
    <p:extLst>
      <p:ext uri="{BB962C8B-B14F-4D97-AF65-F5344CB8AC3E}">
        <p14:creationId xmlns:p14="http://schemas.microsoft.com/office/powerpoint/2010/main" val="2084216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bwMode="auto">
          <a:xfrm>
            <a:off x="518189" y="1323478"/>
            <a:ext cx="7772400" cy="2563812"/>
          </a:xfrm>
          <a:prstGeom prst="rect">
            <a:avLst/>
          </a:prstGeom>
          <a:noFill/>
          <a:ln>
            <a:miter lim="800000"/>
            <a:headEnd/>
            <a:tailEnd/>
          </a:ln>
        </p:spPr>
        <p:txBody>
          <a:bodyPr anchor="ctr"/>
          <a:lstStyle/>
          <a:p>
            <a:pPr eaLnBrk="1" hangingPunct="1"/>
            <a:r>
              <a:rPr lang="en-US" sz="4000" dirty="0" smtClean="0">
                <a:solidFill>
                  <a:schemeClr val="tx1"/>
                </a:solidFill>
              </a:rPr>
              <a:t>Supplemental Funding Request</a:t>
            </a:r>
            <a:br>
              <a:rPr lang="en-US" sz="4000" dirty="0" smtClean="0">
                <a:solidFill>
                  <a:schemeClr val="tx1"/>
                </a:solidFill>
              </a:rPr>
            </a:br>
            <a:r>
              <a:rPr lang="en-US" sz="4000" dirty="0" smtClean="0">
                <a:solidFill>
                  <a:schemeClr val="tx1"/>
                </a:solidFill>
              </a:rPr>
              <a:t>2015-16</a:t>
            </a:r>
          </a:p>
        </p:txBody>
      </p:sp>
    </p:spTree>
    <p:extLst>
      <p:ext uri="{BB962C8B-B14F-4D97-AF65-F5344CB8AC3E}">
        <p14:creationId xmlns:p14="http://schemas.microsoft.com/office/powerpoint/2010/main" val="3738042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55121855"/>
              </p:ext>
            </p:extLst>
          </p:nvPr>
        </p:nvGraphicFramePr>
        <p:xfrm>
          <a:off x="212726" y="1800218"/>
          <a:ext cx="8759828" cy="4314831"/>
        </p:xfrm>
        <a:graphic>
          <a:graphicData uri="http://schemas.openxmlformats.org/drawingml/2006/table">
            <a:tbl>
              <a:tblPr firstRow="1" bandRow="1">
                <a:tableStyleId>{85BE263C-DBD7-4A20-BB59-AAB30ACAA65A}</a:tableStyleId>
              </a:tblPr>
              <a:tblGrid>
                <a:gridCol w="2387599"/>
                <a:gridCol w="2128838"/>
                <a:gridCol w="2071688"/>
                <a:gridCol w="2171703"/>
              </a:tblGrid>
              <a:tr h="1124002">
                <a:tc>
                  <a:txBody>
                    <a:bodyPr/>
                    <a:lstStyle/>
                    <a:p>
                      <a:pPr algn="ctr"/>
                      <a:endParaRPr lang="en-US" sz="2400" b="1" dirty="0"/>
                    </a:p>
                  </a:txBody>
                  <a:tcPr marL="91432" marR="91432" marT="45705" marB="45705"/>
                </a:tc>
                <a:tc>
                  <a:txBody>
                    <a:bodyPr/>
                    <a:lstStyle/>
                    <a:p>
                      <a:pPr algn="ctr"/>
                      <a:r>
                        <a:rPr lang="en-US" sz="2200" dirty="0" smtClean="0">
                          <a:solidFill>
                            <a:schemeClr val="tx1"/>
                          </a:solidFill>
                        </a:rPr>
                        <a:t>Original</a:t>
                      </a:r>
                      <a:r>
                        <a:rPr lang="en-US" sz="2200" baseline="0" dirty="0" smtClean="0">
                          <a:solidFill>
                            <a:schemeClr val="tx1"/>
                          </a:solidFill>
                        </a:rPr>
                        <a:t> Appropriation</a:t>
                      </a:r>
                      <a:endParaRPr lang="en-US" sz="2200" b="1" dirty="0">
                        <a:solidFill>
                          <a:schemeClr val="tx1"/>
                        </a:solidFill>
                      </a:endParaRPr>
                    </a:p>
                  </a:txBody>
                  <a:tcPr marL="91432" marR="91432" marT="45705" marB="45705" anchor="ctr"/>
                </a:tc>
                <a:tc>
                  <a:txBody>
                    <a:bodyPr/>
                    <a:lstStyle/>
                    <a:p>
                      <a:pPr algn="ctr"/>
                      <a:r>
                        <a:rPr lang="en-US" sz="2200" dirty="0" smtClean="0">
                          <a:solidFill>
                            <a:schemeClr val="tx1"/>
                          </a:solidFill>
                        </a:rPr>
                        <a:t>Actual</a:t>
                      </a:r>
                    </a:p>
                    <a:p>
                      <a:pPr algn="ctr"/>
                      <a:r>
                        <a:rPr lang="en-US" sz="2200" dirty="0" smtClean="0">
                          <a:solidFill>
                            <a:schemeClr val="tx1"/>
                          </a:solidFill>
                        </a:rPr>
                        <a:t>2015-16*</a:t>
                      </a:r>
                      <a:endParaRPr lang="en-US" sz="2200" b="1" dirty="0">
                        <a:solidFill>
                          <a:schemeClr val="tx1"/>
                        </a:solidFill>
                      </a:endParaRPr>
                    </a:p>
                  </a:txBody>
                  <a:tcPr marL="91432" marR="91432" marT="45705" marB="45705" anchor="ctr"/>
                </a:tc>
                <a:tc>
                  <a:txBody>
                    <a:bodyPr/>
                    <a:lstStyle/>
                    <a:p>
                      <a:pPr algn="ctr"/>
                      <a:r>
                        <a:rPr lang="en-US" sz="2200" dirty="0" smtClean="0">
                          <a:solidFill>
                            <a:schemeClr val="tx1"/>
                          </a:solidFill>
                        </a:rPr>
                        <a:t>Change</a:t>
                      </a:r>
                    </a:p>
                    <a:p>
                      <a:pPr algn="ctr"/>
                      <a:r>
                        <a:rPr lang="en-US" sz="2200" dirty="0" smtClean="0">
                          <a:solidFill>
                            <a:schemeClr val="tx1"/>
                          </a:solidFill>
                        </a:rPr>
                        <a:t> (with Supplemental)*</a:t>
                      </a:r>
                      <a:endParaRPr lang="en-US" sz="2200" b="1" dirty="0">
                        <a:solidFill>
                          <a:schemeClr val="tx1"/>
                        </a:solidFill>
                      </a:endParaRPr>
                    </a:p>
                  </a:txBody>
                  <a:tcPr marL="91432" marR="91432" marT="45705" marB="45705" anchor="ctr">
                    <a:solidFill>
                      <a:srgbClr val="FFC846"/>
                    </a:solidFill>
                  </a:tcPr>
                </a:tc>
              </a:tr>
              <a:tr h="359035">
                <a:tc>
                  <a:txBody>
                    <a:bodyPr/>
                    <a:lstStyle/>
                    <a:p>
                      <a:pPr algn="l"/>
                      <a:r>
                        <a:rPr lang="en-US" sz="1700" dirty="0" smtClean="0"/>
                        <a:t>Funded Pupils</a:t>
                      </a:r>
                      <a:endParaRPr lang="en-US" sz="1700" b="0" dirty="0"/>
                    </a:p>
                  </a:txBody>
                  <a:tcPr marL="91432" marR="91432" marT="45705" marB="45705" anchor="ctr"/>
                </a:tc>
                <a:tc>
                  <a:txBody>
                    <a:bodyPr/>
                    <a:lstStyle/>
                    <a:p>
                      <a:pPr algn="ctr"/>
                      <a:r>
                        <a:rPr lang="en-US" sz="1700" dirty="0" smtClean="0"/>
                        <a:t>855,391</a:t>
                      </a:r>
                      <a:endParaRPr lang="en-US" sz="1700" b="0" dirty="0"/>
                    </a:p>
                  </a:txBody>
                  <a:tcPr marL="91432" marR="91432" marT="45705" marB="45705" anchor="ctr"/>
                </a:tc>
                <a:tc>
                  <a:txBody>
                    <a:bodyPr/>
                    <a:lstStyle/>
                    <a:p>
                      <a:pPr algn="ctr"/>
                      <a:r>
                        <a:rPr lang="en-US" sz="1700" b="0" dirty="0" smtClean="0"/>
                        <a:t>853,251</a:t>
                      </a:r>
                      <a:endParaRPr lang="en-US" sz="1700" b="0" dirty="0"/>
                    </a:p>
                  </a:txBody>
                  <a:tcPr marL="91432" marR="91432" marT="45705" marB="45705" anchor="ctr"/>
                </a:tc>
                <a:tc>
                  <a:txBody>
                    <a:bodyPr/>
                    <a:lstStyle/>
                    <a:p>
                      <a:pPr algn="ctr"/>
                      <a:r>
                        <a:rPr lang="en-US" sz="1700" dirty="0" smtClean="0"/>
                        <a:t>(2,140)</a:t>
                      </a:r>
                      <a:endParaRPr lang="en-US" sz="1700" b="0" dirty="0"/>
                    </a:p>
                  </a:txBody>
                  <a:tcPr marL="91432" marR="91432" marT="45705" marB="45705" anchor="ctr"/>
                </a:tc>
              </a:tr>
              <a:tr h="359035">
                <a:tc>
                  <a:txBody>
                    <a:bodyPr/>
                    <a:lstStyle/>
                    <a:p>
                      <a:pPr algn="l"/>
                      <a:r>
                        <a:rPr lang="en-US" sz="1700" dirty="0" smtClean="0"/>
                        <a:t>At-Risk</a:t>
                      </a:r>
                      <a:r>
                        <a:rPr lang="en-US" sz="1700" baseline="0" dirty="0" smtClean="0"/>
                        <a:t> Pupils</a:t>
                      </a:r>
                      <a:endParaRPr lang="en-US" sz="1700" b="0" dirty="0"/>
                    </a:p>
                  </a:txBody>
                  <a:tcPr marL="91432" marR="91432" marT="45705" marB="45705" anchor="ctr"/>
                </a:tc>
                <a:tc>
                  <a:txBody>
                    <a:bodyPr/>
                    <a:lstStyle/>
                    <a:p>
                      <a:pPr algn="ctr"/>
                      <a:r>
                        <a:rPr lang="en-US" sz="1700" dirty="0" smtClean="0"/>
                        <a:t>309,985</a:t>
                      </a:r>
                      <a:endParaRPr lang="en-US" sz="1700" b="0" dirty="0"/>
                    </a:p>
                  </a:txBody>
                  <a:tcPr marL="91432" marR="91432" marT="45705" marB="45705" anchor="ctr"/>
                </a:tc>
                <a:tc>
                  <a:txBody>
                    <a:bodyPr/>
                    <a:lstStyle/>
                    <a:p>
                      <a:pPr algn="ctr"/>
                      <a:r>
                        <a:rPr lang="en-US" sz="1700" dirty="0" smtClean="0"/>
                        <a:t>308,140</a:t>
                      </a:r>
                      <a:endParaRPr lang="en-US" sz="1700" b="0" dirty="0"/>
                    </a:p>
                  </a:txBody>
                  <a:tcPr marL="91432" marR="91432" marT="45705" marB="45705" anchor="ctr"/>
                </a:tc>
                <a:tc>
                  <a:txBody>
                    <a:bodyPr/>
                    <a:lstStyle/>
                    <a:p>
                      <a:pPr algn="ctr"/>
                      <a:r>
                        <a:rPr lang="en-US" sz="1700" dirty="0" smtClean="0"/>
                        <a:t>(1,845)</a:t>
                      </a:r>
                      <a:endParaRPr lang="en-US" sz="1700" b="0" dirty="0"/>
                    </a:p>
                  </a:txBody>
                  <a:tcPr marL="91432" marR="91432" marT="45705" marB="45705" anchor="ctr"/>
                </a:tc>
              </a:tr>
              <a:tr h="647769">
                <a:tc>
                  <a:txBody>
                    <a:bodyPr/>
                    <a:lstStyle/>
                    <a:p>
                      <a:pPr algn="l"/>
                      <a:r>
                        <a:rPr lang="en-US" sz="1700" dirty="0" smtClean="0"/>
                        <a:t>Total Program</a:t>
                      </a:r>
                      <a:r>
                        <a:rPr lang="en-US" sz="1700" baseline="0" dirty="0" smtClean="0"/>
                        <a:t> Prior to Negative Factor</a:t>
                      </a:r>
                      <a:endParaRPr lang="en-US" sz="1700" b="0" dirty="0"/>
                    </a:p>
                  </a:txBody>
                  <a:tcPr marL="91432" marR="91432" marT="45705" marB="45705" anchor="ctr"/>
                </a:tc>
                <a:tc>
                  <a:txBody>
                    <a:bodyPr/>
                    <a:lstStyle/>
                    <a:p>
                      <a:pPr algn="ctr"/>
                      <a:r>
                        <a:rPr lang="en-US" sz="1700" dirty="0" smtClean="0"/>
                        <a:t>$7,094,740,921</a:t>
                      </a:r>
                      <a:endParaRPr lang="en-US" sz="1700" b="0" dirty="0"/>
                    </a:p>
                  </a:txBody>
                  <a:tcPr marL="91432" marR="91432" marT="45705" marB="45705" anchor="ctr"/>
                </a:tc>
                <a:tc>
                  <a:txBody>
                    <a:bodyPr/>
                    <a:lstStyle/>
                    <a:p>
                      <a:pPr algn="ctr"/>
                      <a:r>
                        <a:rPr lang="en-US" sz="1700" dirty="0" smtClean="0"/>
                        <a:t>$7,070,267,168</a:t>
                      </a:r>
                      <a:endParaRPr lang="en-US" sz="1700" b="0" dirty="0"/>
                    </a:p>
                  </a:txBody>
                  <a:tcPr marL="91432" marR="91432" marT="45705" marB="45705" anchor="ctr"/>
                </a:tc>
                <a:tc>
                  <a:txBody>
                    <a:bodyPr/>
                    <a:lstStyle/>
                    <a:p>
                      <a:pPr algn="ctr"/>
                      <a:r>
                        <a:rPr lang="en-US" sz="1700" dirty="0" smtClean="0"/>
                        <a:t>($24,473,753)</a:t>
                      </a:r>
                      <a:endParaRPr lang="en-US" sz="1700" b="0" dirty="0"/>
                    </a:p>
                  </a:txBody>
                  <a:tcPr marL="91432" marR="91432" marT="45705" marB="45705" anchor="ctr"/>
                </a:tc>
              </a:tr>
              <a:tr h="359035">
                <a:tc>
                  <a:txBody>
                    <a:bodyPr/>
                    <a:lstStyle/>
                    <a:p>
                      <a:pPr algn="l"/>
                      <a:r>
                        <a:rPr lang="en-US" sz="1700" dirty="0" smtClean="0"/>
                        <a:t>Negative Factor</a:t>
                      </a:r>
                      <a:endParaRPr lang="en-US" sz="1700" b="0" dirty="0"/>
                    </a:p>
                  </a:txBody>
                  <a:tcPr marL="91432" marR="91432" marT="45705" marB="45705" anchor="ctr"/>
                </a:tc>
                <a:tc>
                  <a:txBody>
                    <a:bodyPr/>
                    <a:lstStyle/>
                    <a:p>
                      <a:pPr algn="ctr"/>
                      <a:r>
                        <a:rPr lang="en-US" sz="1700" dirty="0" smtClean="0"/>
                        <a:t>($855,176,146)</a:t>
                      </a:r>
                      <a:endParaRPr lang="en-US" sz="1700" b="0" dirty="0"/>
                    </a:p>
                  </a:txBody>
                  <a:tcPr marL="91432" marR="91432" marT="45705" marB="45705" anchor="ctr"/>
                </a:tc>
                <a:tc>
                  <a:txBody>
                    <a:bodyPr/>
                    <a:lstStyle/>
                    <a:p>
                      <a:pPr algn="ctr"/>
                      <a:r>
                        <a:rPr lang="en-US" sz="1700" dirty="0" smtClean="0"/>
                        <a:t>($830,702,393)</a:t>
                      </a:r>
                      <a:endParaRPr lang="en-US" sz="1700" b="0" dirty="0"/>
                    </a:p>
                  </a:txBody>
                  <a:tcPr marL="91432" marR="91432" marT="45705" marB="45705" anchor="ctr"/>
                </a:tc>
                <a:tc>
                  <a:txBody>
                    <a:bodyPr/>
                    <a:lstStyle/>
                    <a:p>
                      <a:pPr algn="ctr"/>
                      <a:r>
                        <a:rPr lang="en-US" sz="1700" b="0" dirty="0" smtClean="0"/>
                        <a:t>$24,473,753</a:t>
                      </a:r>
                      <a:endParaRPr lang="en-US" sz="1700" b="0" dirty="0"/>
                    </a:p>
                  </a:txBody>
                  <a:tcPr marL="91432" marR="91432" marT="45705" marB="45705" anchor="ctr"/>
                </a:tc>
              </a:tr>
              <a:tr h="841523">
                <a:tc>
                  <a:txBody>
                    <a:bodyPr/>
                    <a:lstStyle/>
                    <a:p>
                      <a:pPr algn="l"/>
                      <a:r>
                        <a:rPr lang="en-US" sz="1700" dirty="0" smtClean="0"/>
                        <a:t>Total</a:t>
                      </a:r>
                      <a:r>
                        <a:rPr lang="en-US" sz="1700" baseline="0" dirty="0" smtClean="0"/>
                        <a:t> Program After Negative Factor</a:t>
                      </a:r>
                      <a:endParaRPr lang="en-US" sz="1700" b="0" dirty="0"/>
                    </a:p>
                  </a:txBody>
                  <a:tcPr marL="91432" marR="91432" marT="45705" marB="45705" anchor="ctr"/>
                </a:tc>
                <a:tc>
                  <a:txBody>
                    <a:bodyPr/>
                    <a:lstStyle/>
                    <a:p>
                      <a:pPr algn="ctr"/>
                      <a:r>
                        <a:rPr lang="en-US" sz="1700" dirty="0" smtClean="0"/>
                        <a:t>$6,239,564,775</a:t>
                      </a:r>
                      <a:endParaRPr lang="en-US" sz="1700" b="0" dirty="0"/>
                    </a:p>
                  </a:txBody>
                  <a:tcPr marL="91432" marR="91432" marT="45705" marB="45705" anchor="ctr"/>
                </a:tc>
                <a:tc>
                  <a:txBody>
                    <a:bodyPr/>
                    <a:lstStyle/>
                    <a:p>
                      <a:pPr algn="ctr"/>
                      <a:r>
                        <a:rPr lang="en-US" sz="1700" dirty="0" smtClean="0"/>
                        <a:t>$6,239,564,775</a:t>
                      </a:r>
                      <a:endParaRPr lang="en-US" sz="1700" b="0" dirty="0"/>
                    </a:p>
                  </a:txBody>
                  <a:tcPr marL="91432" marR="91432" marT="45705" marB="45705" anchor="ctr"/>
                </a:tc>
                <a:tc>
                  <a:txBody>
                    <a:bodyPr/>
                    <a:lstStyle/>
                    <a:p>
                      <a:pPr algn="ctr"/>
                      <a:r>
                        <a:rPr lang="en-US" sz="1700" b="0" dirty="0" smtClean="0"/>
                        <a:t>$0</a:t>
                      </a:r>
                      <a:endParaRPr lang="en-US" sz="1700" b="0" dirty="0"/>
                    </a:p>
                  </a:txBody>
                  <a:tcPr marL="91432" marR="91432" marT="45705" marB="45705" anchor="ctr"/>
                </a:tc>
              </a:tr>
              <a:tr h="624432">
                <a:tc>
                  <a:txBody>
                    <a:bodyPr/>
                    <a:lstStyle/>
                    <a:p>
                      <a:pPr algn="l"/>
                      <a:r>
                        <a:rPr lang="en-US" sz="1700" dirty="0" smtClean="0"/>
                        <a:t>Average Per Pupil Funding</a:t>
                      </a:r>
                      <a:endParaRPr lang="en-US" sz="1700" b="0" dirty="0"/>
                    </a:p>
                  </a:txBody>
                  <a:tcPr marL="91432" marR="91432" marT="45705" marB="45705" anchor="ctr"/>
                </a:tc>
                <a:tc>
                  <a:txBody>
                    <a:bodyPr/>
                    <a:lstStyle/>
                    <a:p>
                      <a:pPr algn="ctr"/>
                      <a:r>
                        <a:rPr lang="en-US" sz="1700" b="0" dirty="0" smtClean="0"/>
                        <a:t>$7,294.41</a:t>
                      </a:r>
                      <a:endParaRPr lang="en-US" sz="1700" b="0" dirty="0"/>
                    </a:p>
                  </a:txBody>
                  <a:tcPr marL="91432" marR="91432" marT="45705" marB="45705" anchor="ctr"/>
                </a:tc>
                <a:tc>
                  <a:txBody>
                    <a:bodyPr/>
                    <a:lstStyle/>
                    <a:p>
                      <a:pPr algn="ctr"/>
                      <a:r>
                        <a:rPr lang="en-US" sz="1700" dirty="0" smtClean="0"/>
                        <a:t>$7,312.69</a:t>
                      </a:r>
                      <a:endParaRPr lang="en-US" sz="1700" b="0" dirty="0"/>
                    </a:p>
                  </a:txBody>
                  <a:tcPr marL="91432" marR="91432" marT="45705" marB="45705" anchor="ctr"/>
                </a:tc>
                <a:tc>
                  <a:txBody>
                    <a:bodyPr/>
                    <a:lstStyle/>
                    <a:p>
                      <a:pPr algn="ctr"/>
                      <a:r>
                        <a:rPr lang="en-US" sz="1700" dirty="0" smtClean="0"/>
                        <a:t>$18.28</a:t>
                      </a:r>
                      <a:endParaRPr lang="en-US" sz="1700" b="0" dirty="0"/>
                    </a:p>
                  </a:txBody>
                  <a:tcPr marL="91432" marR="91432" marT="45705" marB="45705" anchor="ctr"/>
                </a:tc>
              </a:tr>
            </a:tbl>
          </a:graphicData>
        </a:graphic>
      </p:graphicFrame>
      <p:sp>
        <p:nvSpPr>
          <p:cNvPr id="5122" name="Title 1"/>
          <p:cNvSpPr>
            <a:spLocks noGrp="1"/>
          </p:cNvSpPr>
          <p:nvPr>
            <p:ph type="title"/>
          </p:nvPr>
        </p:nvSpPr>
        <p:spPr bwMode="auto">
          <a:xfrm>
            <a:off x="137160" y="137160"/>
            <a:ext cx="8915400" cy="1371600"/>
          </a:xfrm>
          <a:noFill/>
          <a:ln>
            <a:miter lim="800000"/>
            <a:headEnd/>
            <a:tailEnd/>
          </a:ln>
        </p:spPr>
        <p:txBody>
          <a:bodyPr vert="horz" wrap="square" lIns="91440" tIns="45720" rIns="91440" bIns="45720" numCol="1" anchor="ctr" anchorCtr="0" compatLnSpc="1">
            <a:prstTxWarp prst="textNoShape">
              <a:avLst/>
            </a:prstTxWarp>
          </a:bodyPr>
          <a:lstStyle/>
          <a:p>
            <a:r>
              <a:rPr lang="en-US" b="1" dirty="0" smtClean="0">
                <a:latin typeface="Museo Slab 500" pitchFamily="50" charset="0"/>
              </a:rPr>
              <a:t>Supplemental Request – 2015-16</a:t>
            </a:r>
          </a:p>
        </p:txBody>
      </p:sp>
      <p:sp>
        <p:nvSpPr>
          <p:cNvPr id="5165" name="TextBox 4"/>
          <p:cNvSpPr txBox="1">
            <a:spLocks noChangeArrowheads="1"/>
          </p:cNvSpPr>
          <p:nvPr/>
        </p:nvSpPr>
        <p:spPr bwMode="auto">
          <a:xfrm>
            <a:off x="285750" y="6294438"/>
            <a:ext cx="3763963" cy="400050"/>
          </a:xfrm>
          <a:prstGeom prst="rect">
            <a:avLst/>
          </a:prstGeom>
          <a:noFill/>
          <a:ln w="9525">
            <a:noFill/>
            <a:miter lim="800000"/>
            <a:headEnd/>
            <a:tailEnd/>
          </a:ln>
        </p:spPr>
        <p:txBody>
          <a:bodyPr>
            <a:spAutoFit/>
          </a:bodyPr>
          <a:lstStyle/>
          <a:p>
            <a:r>
              <a:rPr lang="en-US" sz="2000" dirty="0">
                <a:solidFill>
                  <a:schemeClr val="tx1"/>
                </a:solidFill>
              </a:rPr>
              <a:t>*Subject to Legislative Approval</a:t>
            </a:r>
          </a:p>
        </p:txBody>
      </p:sp>
    </p:spTree>
    <p:extLst>
      <p:ext uri="{BB962C8B-B14F-4D97-AF65-F5344CB8AC3E}">
        <p14:creationId xmlns:p14="http://schemas.microsoft.com/office/powerpoint/2010/main" val="3908241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3770070866"/>
              </p:ext>
            </p:extLst>
          </p:nvPr>
        </p:nvGraphicFramePr>
        <p:xfrm>
          <a:off x="0" y="0"/>
          <a:ext cx="8963765" cy="685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noGrp="1"/>
          </p:cNvGraphicFramePr>
          <p:nvPr>
            <p:extLst>
              <p:ext uri="{D42A27DB-BD31-4B8C-83A1-F6EECF244321}">
                <p14:modId xmlns:p14="http://schemas.microsoft.com/office/powerpoint/2010/main" val="1955964465"/>
              </p:ext>
            </p:extLst>
          </p:nvPr>
        </p:nvGraphicFramePr>
        <p:xfrm>
          <a:off x="242047" y="286870"/>
          <a:ext cx="8659906" cy="62842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p:cNvGraphicFramePr>
            <a:graphicFrameLocks noGrp="1"/>
          </p:cNvGraphicFramePr>
          <p:nvPr>
            <p:extLst>
              <p:ext uri="{D42A27DB-BD31-4B8C-83A1-F6EECF244321}">
                <p14:modId xmlns:p14="http://schemas.microsoft.com/office/powerpoint/2010/main" val="2686259742"/>
              </p:ext>
            </p:extLst>
          </p:nvPr>
        </p:nvGraphicFramePr>
        <p:xfrm>
          <a:off x="232552" y="282710"/>
          <a:ext cx="8678896" cy="629258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58548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0113155"/>
              </p:ext>
            </p:extLst>
          </p:nvPr>
        </p:nvGraphicFramePr>
        <p:xfrm>
          <a:off x="257174" y="1785939"/>
          <a:ext cx="8629652" cy="4343399"/>
        </p:xfrm>
        <a:graphic>
          <a:graphicData uri="http://schemas.openxmlformats.org/drawingml/2006/table">
            <a:tbl>
              <a:tblPr firstRow="1" bandRow="1">
                <a:tableStyleId>{6E25E649-3F16-4E02-A733-19D2CDBF48F0}</a:tableStyleId>
              </a:tblPr>
              <a:tblGrid>
                <a:gridCol w="2157413"/>
                <a:gridCol w="2157413"/>
                <a:gridCol w="2157413"/>
                <a:gridCol w="2157413"/>
              </a:tblGrid>
              <a:tr h="1146155">
                <a:tc>
                  <a:txBody>
                    <a:bodyPr/>
                    <a:lstStyle/>
                    <a:p>
                      <a:pPr marL="0" marR="0" algn="ctr" defTabSz="914400" rtl="0" eaLnBrk="1" latinLnBrk="0" hangingPunct="1">
                        <a:spcBef>
                          <a:spcPts val="0"/>
                        </a:spcBef>
                        <a:spcAft>
                          <a:spcPts val="0"/>
                        </a:spcAft>
                        <a:tabLst>
                          <a:tab pos="228600" algn="l"/>
                        </a:tabLst>
                      </a:pPr>
                      <a:endParaRPr lang="en-US" sz="1200" b="1" kern="1200" dirty="0" smtClean="0">
                        <a:solidFill>
                          <a:schemeClr val="tx1"/>
                        </a:solidFill>
                        <a:latin typeface="+mn-lt"/>
                        <a:ea typeface="+mn-ea"/>
                        <a:cs typeface="+mn-cs"/>
                      </a:endParaRPr>
                    </a:p>
                  </a:txBody>
                  <a:tcPr>
                    <a:solidFill>
                      <a:srgbClr val="FFC846"/>
                    </a:solidFill>
                  </a:tcPr>
                </a:tc>
                <a:tc>
                  <a:txBody>
                    <a:bodyPr/>
                    <a:lstStyle/>
                    <a:p>
                      <a:pPr marL="0" marR="0" algn="ctr" defTabSz="914400" rtl="0" eaLnBrk="1" latinLnBrk="0" hangingPunct="1">
                        <a:spcBef>
                          <a:spcPts val="0"/>
                        </a:spcBef>
                        <a:spcAft>
                          <a:spcPts val="0"/>
                        </a:spcAft>
                        <a:tabLst>
                          <a:tab pos="228600" algn="l"/>
                        </a:tabLst>
                      </a:pPr>
                      <a:r>
                        <a:rPr lang="en-US" sz="1700" kern="1200" dirty="0" smtClean="0">
                          <a:solidFill>
                            <a:schemeClr val="tx1"/>
                          </a:solidFill>
                        </a:rPr>
                        <a:t>FY 2015-16</a:t>
                      </a:r>
                    </a:p>
                    <a:p>
                      <a:pPr marL="0" marR="0" algn="ctr" defTabSz="914400" rtl="0" eaLnBrk="1" latinLnBrk="0" hangingPunct="1">
                        <a:spcBef>
                          <a:spcPts val="0"/>
                        </a:spcBef>
                        <a:spcAft>
                          <a:spcPts val="0"/>
                        </a:spcAft>
                        <a:tabLst>
                          <a:tab pos="228600" algn="l"/>
                        </a:tabLst>
                      </a:pPr>
                      <a:r>
                        <a:rPr lang="en-US" sz="1700" kern="1200" dirty="0" smtClean="0">
                          <a:solidFill>
                            <a:schemeClr val="tx1"/>
                          </a:solidFill>
                        </a:rPr>
                        <a:t>Original</a:t>
                      </a:r>
                    </a:p>
                    <a:p>
                      <a:pPr marL="0" marR="0" algn="ctr" defTabSz="914400" rtl="0" eaLnBrk="1" latinLnBrk="0" hangingPunct="1">
                        <a:spcBef>
                          <a:spcPts val="0"/>
                        </a:spcBef>
                        <a:spcAft>
                          <a:spcPts val="0"/>
                        </a:spcAft>
                        <a:tabLst>
                          <a:tab pos="228600" algn="l"/>
                        </a:tabLst>
                      </a:pPr>
                      <a:r>
                        <a:rPr lang="en-US" sz="1700" kern="1200" dirty="0" smtClean="0">
                          <a:solidFill>
                            <a:schemeClr val="tx1"/>
                          </a:solidFill>
                        </a:rPr>
                        <a:t>Appropriation</a:t>
                      </a:r>
                      <a:endParaRPr lang="en-US" sz="1700" b="1" kern="1200" dirty="0" smtClean="0">
                        <a:solidFill>
                          <a:schemeClr val="tx1"/>
                        </a:solidFill>
                        <a:latin typeface="+mn-lt"/>
                        <a:ea typeface="+mn-ea"/>
                        <a:cs typeface="+mn-cs"/>
                      </a:endParaRPr>
                    </a:p>
                  </a:txBody>
                  <a:tcPr marL="68580" marR="68580" marT="0" marB="0" anchor="b">
                    <a:solidFill>
                      <a:srgbClr val="FFC84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228600" algn="l"/>
                        </a:tabLst>
                        <a:defRPr/>
                      </a:pPr>
                      <a:r>
                        <a:rPr lang="en-US" sz="1700" kern="1200" dirty="0" smtClean="0">
                          <a:solidFill>
                            <a:schemeClr val="tx1"/>
                          </a:solidFill>
                        </a:rPr>
                        <a:t>FY 2015-16</a:t>
                      </a:r>
                    </a:p>
                    <a:p>
                      <a:pPr marL="0" marR="0" indent="0" algn="ctr" defTabSz="914400" rtl="0" eaLnBrk="1" fontAlgn="auto" latinLnBrk="0" hangingPunct="1">
                        <a:lnSpc>
                          <a:spcPct val="100000"/>
                        </a:lnSpc>
                        <a:spcBef>
                          <a:spcPts val="0"/>
                        </a:spcBef>
                        <a:spcAft>
                          <a:spcPts val="0"/>
                        </a:spcAft>
                        <a:buClrTx/>
                        <a:buSzTx/>
                        <a:buFontTx/>
                        <a:buNone/>
                        <a:tabLst>
                          <a:tab pos="228600" algn="l"/>
                        </a:tabLst>
                        <a:defRPr/>
                      </a:pPr>
                      <a:r>
                        <a:rPr lang="en-US" sz="1700" kern="1200" dirty="0" smtClean="0">
                          <a:solidFill>
                            <a:schemeClr val="tx1"/>
                          </a:solidFill>
                        </a:rPr>
                        <a:t> Total</a:t>
                      </a:r>
                    </a:p>
                    <a:p>
                      <a:pPr marL="0" marR="0" indent="0" algn="ctr" defTabSz="914400" rtl="0" eaLnBrk="1" fontAlgn="auto" latinLnBrk="0" hangingPunct="1">
                        <a:lnSpc>
                          <a:spcPct val="100000"/>
                        </a:lnSpc>
                        <a:spcBef>
                          <a:spcPts val="0"/>
                        </a:spcBef>
                        <a:spcAft>
                          <a:spcPts val="0"/>
                        </a:spcAft>
                        <a:buClrTx/>
                        <a:buSzTx/>
                        <a:buFontTx/>
                        <a:buNone/>
                        <a:tabLst>
                          <a:tab pos="228600" algn="l"/>
                        </a:tabLst>
                        <a:defRPr/>
                      </a:pPr>
                      <a:r>
                        <a:rPr lang="en-US" sz="1700" kern="1200" dirty="0" smtClean="0">
                          <a:solidFill>
                            <a:schemeClr val="tx1"/>
                          </a:solidFill>
                        </a:rPr>
                        <a:t> Revised Request</a:t>
                      </a:r>
                      <a:endParaRPr lang="en-US" sz="1700" b="1" kern="1200" dirty="0" smtClean="0">
                        <a:solidFill>
                          <a:schemeClr val="tx1"/>
                        </a:solidFill>
                        <a:latin typeface="+mn-lt"/>
                        <a:ea typeface="+mn-ea"/>
                        <a:cs typeface="+mn-cs"/>
                      </a:endParaRPr>
                    </a:p>
                  </a:txBody>
                  <a:tcPr marL="68580" marR="68580" marT="0" marB="0" anchor="b">
                    <a:solidFill>
                      <a:srgbClr val="FFC846"/>
                    </a:solidFill>
                  </a:tcPr>
                </a:tc>
                <a:tc>
                  <a:txBody>
                    <a:bodyPr/>
                    <a:lstStyle/>
                    <a:p>
                      <a:pPr marL="0" marR="0" algn="ctr" defTabSz="914400" rtl="0" eaLnBrk="1" latinLnBrk="0" hangingPunct="1">
                        <a:spcBef>
                          <a:spcPts val="0"/>
                        </a:spcBef>
                        <a:spcAft>
                          <a:spcPts val="0"/>
                        </a:spcAft>
                        <a:tabLst>
                          <a:tab pos="228600" algn="l"/>
                        </a:tabLst>
                      </a:pPr>
                      <a:r>
                        <a:rPr lang="en-US" sz="1800" kern="1200" dirty="0" smtClean="0">
                          <a:solidFill>
                            <a:schemeClr val="tx1"/>
                          </a:solidFill>
                        </a:rPr>
                        <a:t>FY 2015-16</a:t>
                      </a:r>
                    </a:p>
                    <a:p>
                      <a:pPr marL="0" marR="0" algn="ctr" defTabSz="914400" rtl="0" eaLnBrk="1" latinLnBrk="0" hangingPunct="1">
                        <a:spcBef>
                          <a:spcPts val="0"/>
                        </a:spcBef>
                        <a:spcAft>
                          <a:spcPts val="0"/>
                        </a:spcAft>
                        <a:tabLst>
                          <a:tab pos="228600" algn="l"/>
                        </a:tabLst>
                      </a:pPr>
                      <a:r>
                        <a:rPr lang="en-US" sz="1800" kern="1200" dirty="0" smtClean="0">
                          <a:solidFill>
                            <a:schemeClr val="tx1"/>
                          </a:solidFill>
                        </a:rPr>
                        <a:t>Requested Supplemental Appropriation</a:t>
                      </a:r>
                      <a:endParaRPr lang="en-US" sz="1700" b="1" kern="1200" dirty="0" smtClean="0">
                        <a:solidFill>
                          <a:schemeClr val="tx1"/>
                        </a:solidFill>
                        <a:latin typeface="+mn-lt"/>
                        <a:ea typeface="+mn-ea"/>
                        <a:cs typeface="+mn-cs"/>
                      </a:endParaRPr>
                    </a:p>
                  </a:txBody>
                  <a:tcPr marL="68580" marR="68580" marT="0" marB="0" anchor="b">
                    <a:solidFill>
                      <a:srgbClr val="FFC846"/>
                    </a:solidFill>
                  </a:tcPr>
                </a:tc>
              </a:tr>
              <a:tr h="799311">
                <a:tc>
                  <a:txBody>
                    <a:bodyPr/>
                    <a:lstStyle/>
                    <a:p>
                      <a:pPr marL="0" marR="0" algn="l" defTabSz="914400" rtl="0" eaLnBrk="1" latinLnBrk="0" hangingPunct="1">
                        <a:spcBef>
                          <a:spcPts val="0"/>
                        </a:spcBef>
                        <a:spcAft>
                          <a:spcPts val="0"/>
                        </a:spcAft>
                        <a:tabLst>
                          <a:tab pos="228600" algn="l"/>
                        </a:tabLst>
                      </a:pPr>
                      <a:endParaRPr lang="en-US" sz="1700" kern="1200" dirty="0" smtClean="0"/>
                    </a:p>
                    <a:p>
                      <a:pPr marL="0" marR="0" algn="l" defTabSz="914400" rtl="0" eaLnBrk="1" latinLnBrk="0" hangingPunct="1">
                        <a:spcBef>
                          <a:spcPts val="0"/>
                        </a:spcBef>
                        <a:spcAft>
                          <a:spcPts val="0"/>
                        </a:spcAft>
                        <a:tabLst>
                          <a:tab pos="228600" algn="l"/>
                        </a:tabLst>
                      </a:pPr>
                      <a:r>
                        <a:rPr lang="en-US" sz="1700" kern="1200" dirty="0" smtClean="0"/>
                        <a:t>State Share</a:t>
                      </a:r>
                      <a:endParaRPr lang="en-US" sz="1700" b="0" kern="1200" dirty="0" smtClean="0">
                        <a:solidFill>
                          <a:schemeClr val="dk1"/>
                        </a:solidFill>
                        <a:latin typeface="+mn-lt"/>
                        <a:ea typeface="+mn-ea"/>
                        <a:cs typeface="+mn-cs"/>
                      </a:endParaRPr>
                    </a:p>
                  </a:txBody>
                  <a:tcPr marL="68580" marR="68580" marT="0" marB="0"/>
                </a:tc>
                <a:tc>
                  <a:txBody>
                    <a:bodyPr/>
                    <a:lstStyle/>
                    <a:p>
                      <a:pPr marL="0" marR="0" algn="r" defTabSz="914400" rtl="0" eaLnBrk="1" latinLnBrk="0" hangingPunct="1">
                        <a:spcBef>
                          <a:spcPts val="0"/>
                        </a:spcBef>
                        <a:spcAft>
                          <a:spcPts val="0"/>
                        </a:spcAft>
                        <a:tabLst>
                          <a:tab pos="228600" algn="l"/>
                        </a:tabLst>
                      </a:pPr>
                      <a:r>
                        <a:rPr lang="en-US" sz="1700" kern="1200" dirty="0" smtClean="0"/>
                        <a:t>$4,113,321,146</a:t>
                      </a:r>
                      <a:endParaRPr lang="en-US" sz="1700" b="0" kern="1200" dirty="0" smtClean="0">
                        <a:solidFill>
                          <a:schemeClr val="dk1"/>
                        </a:solidFill>
                        <a:latin typeface="+mn-lt"/>
                        <a:ea typeface="+mn-ea"/>
                        <a:cs typeface="+mn-cs"/>
                      </a:endParaRP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kern="1200" dirty="0" smtClean="0"/>
                        <a:t>$3,979,778,973</a:t>
                      </a:r>
                      <a:endParaRPr lang="en-US" sz="1700" b="0" kern="1200" dirty="0" smtClean="0">
                        <a:solidFill>
                          <a:schemeClr val="dk1"/>
                        </a:solidFill>
                        <a:latin typeface="+mn-lt"/>
                        <a:ea typeface="+mn-ea"/>
                        <a:cs typeface="+mn-cs"/>
                      </a:endParaRP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kern="1200" dirty="0" smtClean="0"/>
                        <a:t>($133,542,173)</a:t>
                      </a:r>
                      <a:endParaRPr lang="en-US" sz="1700" b="0" kern="1200" dirty="0" smtClean="0">
                        <a:solidFill>
                          <a:schemeClr val="dk1"/>
                        </a:solidFill>
                        <a:latin typeface="+mn-lt"/>
                        <a:ea typeface="+mn-ea"/>
                        <a:cs typeface="+mn-cs"/>
                      </a:endParaRPr>
                    </a:p>
                  </a:txBody>
                  <a:tcPr marL="68580" marR="68580" marT="0" marB="0" anchor="ctr"/>
                </a:tc>
              </a:tr>
              <a:tr h="799311">
                <a:tc>
                  <a:txBody>
                    <a:bodyPr/>
                    <a:lstStyle/>
                    <a:p>
                      <a:pPr marL="0" marR="0" algn="l" defTabSz="914400" rtl="0" eaLnBrk="1" latinLnBrk="0" hangingPunct="1">
                        <a:spcBef>
                          <a:spcPts val="0"/>
                        </a:spcBef>
                        <a:spcAft>
                          <a:spcPts val="0"/>
                        </a:spcAft>
                        <a:tabLst>
                          <a:tab pos="228600" algn="l"/>
                        </a:tabLst>
                      </a:pPr>
                      <a:endParaRPr lang="en-US" sz="1700" kern="1200" dirty="0" smtClean="0"/>
                    </a:p>
                    <a:p>
                      <a:pPr marL="0" marR="0" algn="l" defTabSz="914400" rtl="0" eaLnBrk="1" latinLnBrk="0" hangingPunct="1">
                        <a:spcBef>
                          <a:spcPts val="0"/>
                        </a:spcBef>
                        <a:spcAft>
                          <a:spcPts val="0"/>
                        </a:spcAft>
                        <a:tabLst>
                          <a:tab pos="228600" algn="l"/>
                        </a:tabLst>
                      </a:pPr>
                      <a:r>
                        <a:rPr lang="en-US" sz="1700" kern="1200" dirty="0" smtClean="0"/>
                        <a:t>Local Property Tax</a:t>
                      </a:r>
                      <a:endParaRPr lang="en-US" sz="1700" b="0" kern="1200" dirty="0" smtClean="0">
                        <a:solidFill>
                          <a:schemeClr val="dk1"/>
                        </a:solidFill>
                        <a:latin typeface="+mn-lt"/>
                        <a:ea typeface="+mn-ea"/>
                        <a:cs typeface="+mn-cs"/>
                      </a:endParaRPr>
                    </a:p>
                  </a:txBody>
                  <a:tcPr marL="68580" marR="68580" marT="0" marB="0"/>
                </a:tc>
                <a:tc>
                  <a:txBody>
                    <a:bodyPr/>
                    <a:lstStyle/>
                    <a:p>
                      <a:pPr marL="0" marR="0" algn="r" defTabSz="914400" rtl="0" eaLnBrk="1" latinLnBrk="0" hangingPunct="1">
                        <a:spcBef>
                          <a:spcPts val="0"/>
                        </a:spcBef>
                        <a:spcAft>
                          <a:spcPts val="0"/>
                        </a:spcAft>
                        <a:tabLst>
                          <a:tab pos="228600" algn="l"/>
                        </a:tabLst>
                      </a:pPr>
                      <a:r>
                        <a:rPr lang="en-US" sz="1700" b="0" kern="1200" dirty="0" smtClean="0">
                          <a:solidFill>
                            <a:schemeClr val="dk1"/>
                          </a:solidFill>
                          <a:latin typeface="+mn-lt"/>
                          <a:ea typeface="+mn-ea"/>
                          <a:cs typeface="+mn-cs"/>
                        </a:rPr>
                        <a:t>1,976,565,021</a:t>
                      </a: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b="0" kern="1200" dirty="0" smtClean="0">
                          <a:solidFill>
                            <a:schemeClr val="dk1"/>
                          </a:solidFill>
                          <a:latin typeface="+mn-lt"/>
                          <a:ea typeface="+mn-ea"/>
                          <a:cs typeface="+mn-cs"/>
                        </a:rPr>
                        <a:t>2,104,957,889</a:t>
                      </a: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kern="1200" dirty="0" smtClean="0"/>
                        <a:t>128,392,868</a:t>
                      </a:r>
                      <a:endParaRPr lang="en-US" sz="1700" b="0" kern="1200" dirty="0" smtClean="0">
                        <a:solidFill>
                          <a:schemeClr val="dk1"/>
                        </a:solidFill>
                        <a:latin typeface="+mn-lt"/>
                        <a:ea typeface="+mn-ea"/>
                        <a:cs typeface="+mn-cs"/>
                      </a:endParaRPr>
                    </a:p>
                  </a:txBody>
                  <a:tcPr marL="68580" marR="68580" marT="0" marB="0" anchor="ctr"/>
                </a:tc>
              </a:tr>
              <a:tr h="799311">
                <a:tc>
                  <a:txBody>
                    <a:bodyPr/>
                    <a:lstStyle/>
                    <a:p>
                      <a:pPr marL="0" marR="0" algn="l" defTabSz="914400" rtl="0" eaLnBrk="1" latinLnBrk="0" hangingPunct="1">
                        <a:spcBef>
                          <a:spcPts val="0"/>
                        </a:spcBef>
                        <a:spcAft>
                          <a:spcPts val="0"/>
                        </a:spcAft>
                        <a:tabLst>
                          <a:tab pos="228600" algn="l"/>
                        </a:tabLst>
                      </a:pPr>
                      <a:endParaRPr lang="en-US" sz="1700" kern="1200" dirty="0" smtClean="0"/>
                    </a:p>
                    <a:p>
                      <a:pPr marL="0" marR="0" algn="l" defTabSz="914400" rtl="0" eaLnBrk="1" latinLnBrk="0" hangingPunct="1">
                        <a:spcBef>
                          <a:spcPts val="0"/>
                        </a:spcBef>
                        <a:spcAft>
                          <a:spcPts val="0"/>
                        </a:spcAft>
                        <a:tabLst>
                          <a:tab pos="228600" algn="l"/>
                        </a:tabLst>
                      </a:pPr>
                      <a:r>
                        <a:rPr lang="en-US" sz="1700" kern="1200" dirty="0" smtClean="0"/>
                        <a:t>Specific Ownership Tax</a:t>
                      </a:r>
                      <a:endParaRPr lang="en-US" sz="1700" b="0" kern="1200" dirty="0" smtClean="0">
                        <a:solidFill>
                          <a:schemeClr val="dk1"/>
                        </a:solidFill>
                        <a:latin typeface="+mn-lt"/>
                        <a:ea typeface="+mn-ea"/>
                        <a:cs typeface="+mn-cs"/>
                      </a:endParaRPr>
                    </a:p>
                  </a:txBody>
                  <a:tcPr marL="68580" marR="68580" marT="0" marB="0"/>
                </a:tc>
                <a:tc>
                  <a:txBody>
                    <a:bodyPr/>
                    <a:lstStyle/>
                    <a:p>
                      <a:pPr marL="0" marR="0" algn="r" defTabSz="914400" rtl="0" eaLnBrk="1" latinLnBrk="0" hangingPunct="1">
                        <a:spcBef>
                          <a:spcPts val="0"/>
                        </a:spcBef>
                        <a:spcAft>
                          <a:spcPts val="0"/>
                        </a:spcAft>
                        <a:tabLst>
                          <a:tab pos="228600" algn="l"/>
                        </a:tabLst>
                      </a:pPr>
                      <a:r>
                        <a:rPr lang="en-US" sz="1700" kern="1200" dirty="0" smtClean="0"/>
                        <a:t>149,678,608</a:t>
                      </a:r>
                      <a:endParaRPr lang="en-US" sz="1700" b="0" kern="1200" dirty="0" smtClean="0">
                        <a:solidFill>
                          <a:schemeClr val="dk1"/>
                        </a:solidFill>
                        <a:latin typeface="+mn-lt"/>
                        <a:ea typeface="+mn-ea"/>
                        <a:cs typeface="+mn-cs"/>
                      </a:endParaRP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kern="1200" dirty="0" smtClean="0"/>
                        <a:t>154,827,913</a:t>
                      </a:r>
                      <a:endParaRPr lang="en-US" sz="1700" b="0" kern="1200" dirty="0" smtClean="0">
                        <a:solidFill>
                          <a:schemeClr val="dk1"/>
                        </a:solidFill>
                        <a:latin typeface="+mn-lt"/>
                        <a:ea typeface="+mn-ea"/>
                        <a:cs typeface="+mn-cs"/>
                      </a:endParaRP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b="0" kern="1200" dirty="0" smtClean="0">
                          <a:solidFill>
                            <a:schemeClr val="dk1"/>
                          </a:solidFill>
                          <a:latin typeface="+mn-lt"/>
                          <a:ea typeface="+mn-ea"/>
                          <a:cs typeface="+mn-cs"/>
                        </a:rPr>
                        <a:t>5,149,305</a:t>
                      </a:r>
                    </a:p>
                  </a:txBody>
                  <a:tcPr marL="68580" marR="68580" marT="0" marB="0" anchor="ctr"/>
                </a:tc>
              </a:tr>
              <a:tr h="799311">
                <a:tc>
                  <a:txBody>
                    <a:bodyPr/>
                    <a:lstStyle/>
                    <a:p>
                      <a:pPr marL="0" marR="0" algn="l" defTabSz="914400" rtl="0" eaLnBrk="1" latinLnBrk="0" hangingPunct="1">
                        <a:spcBef>
                          <a:spcPts val="0"/>
                        </a:spcBef>
                        <a:spcAft>
                          <a:spcPts val="0"/>
                        </a:spcAft>
                        <a:tabLst>
                          <a:tab pos="228600" algn="l"/>
                        </a:tabLst>
                      </a:pPr>
                      <a:endParaRPr lang="en-US" sz="1700" kern="1200" dirty="0" smtClean="0"/>
                    </a:p>
                    <a:p>
                      <a:pPr marL="0" marR="0" algn="l" defTabSz="914400" rtl="0" eaLnBrk="1" latinLnBrk="0" hangingPunct="1">
                        <a:spcBef>
                          <a:spcPts val="0"/>
                        </a:spcBef>
                        <a:spcAft>
                          <a:spcPts val="0"/>
                        </a:spcAft>
                        <a:tabLst>
                          <a:tab pos="228600" algn="l"/>
                        </a:tabLst>
                      </a:pPr>
                      <a:r>
                        <a:rPr lang="en-US" sz="1700" kern="1200" dirty="0" smtClean="0"/>
                        <a:t>TOTAL</a:t>
                      </a:r>
                      <a:endParaRPr lang="en-US" sz="1700" b="0" kern="1200" dirty="0" smtClean="0">
                        <a:solidFill>
                          <a:schemeClr val="dk1"/>
                        </a:solidFill>
                        <a:latin typeface="+mn-lt"/>
                        <a:ea typeface="+mn-ea"/>
                        <a:cs typeface="+mn-cs"/>
                      </a:endParaRPr>
                    </a:p>
                  </a:txBody>
                  <a:tcPr marL="68580" marR="68580" marT="0" marB="0"/>
                </a:tc>
                <a:tc>
                  <a:txBody>
                    <a:bodyPr/>
                    <a:lstStyle/>
                    <a:p>
                      <a:pPr marL="0" marR="0" algn="r" defTabSz="914400" rtl="0" eaLnBrk="1" latinLnBrk="0" hangingPunct="1">
                        <a:spcBef>
                          <a:spcPts val="0"/>
                        </a:spcBef>
                        <a:spcAft>
                          <a:spcPts val="0"/>
                        </a:spcAft>
                        <a:tabLst>
                          <a:tab pos="228600" algn="l"/>
                        </a:tabLst>
                      </a:pPr>
                      <a:r>
                        <a:rPr lang="en-US" sz="1700" kern="1200" dirty="0" smtClean="0"/>
                        <a:t>$6,239,564,775</a:t>
                      </a:r>
                      <a:endParaRPr lang="en-US" sz="1700" b="0" kern="1200" dirty="0" smtClean="0">
                        <a:solidFill>
                          <a:schemeClr val="dk1"/>
                        </a:solidFill>
                        <a:latin typeface="+mn-lt"/>
                        <a:ea typeface="+mn-ea"/>
                        <a:cs typeface="+mn-cs"/>
                      </a:endParaRP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b="0" kern="1200" dirty="0" smtClean="0">
                          <a:solidFill>
                            <a:schemeClr val="dk1"/>
                          </a:solidFill>
                          <a:latin typeface="+mn-lt"/>
                          <a:ea typeface="+mn-ea"/>
                          <a:cs typeface="+mn-cs"/>
                        </a:rPr>
                        <a:t>$6,239,564,775</a:t>
                      </a:r>
                    </a:p>
                  </a:txBody>
                  <a:tcPr marL="68580" marR="68580" marT="0" marB="0" anchor="ctr"/>
                </a:tc>
                <a:tc>
                  <a:txBody>
                    <a:bodyPr/>
                    <a:lstStyle/>
                    <a:p>
                      <a:pPr marL="0" marR="0" algn="r" defTabSz="914400" rtl="0" eaLnBrk="1" latinLnBrk="0" hangingPunct="1">
                        <a:spcBef>
                          <a:spcPts val="0"/>
                        </a:spcBef>
                        <a:spcAft>
                          <a:spcPts val="0"/>
                        </a:spcAft>
                        <a:tabLst>
                          <a:tab pos="228600" algn="l"/>
                        </a:tabLst>
                      </a:pPr>
                      <a:r>
                        <a:rPr lang="en-US" sz="1700" kern="1200" dirty="0" smtClean="0"/>
                        <a:t>$0</a:t>
                      </a:r>
                      <a:endParaRPr lang="en-US" sz="1700" b="0" kern="1200" dirty="0" smtClean="0">
                        <a:solidFill>
                          <a:schemeClr val="dk1"/>
                        </a:solidFill>
                        <a:latin typeface="+mn-lt"/>
                        <a:ea typeface="+mn-ea"/>
                        <a:cs typeface="+mn-cs"/>
                      </a:endParaRPr>
                    </a:p>
                  </a:txBody>
                  <a:tcPr marL="68580" marR="68580" marT="0" marB="0" anchor="ctr"/>
                </a:tc>
              </a:tr>
            </a:tbl>
          </a:graphicData>
        </a:graphic>
      </p:graphicFrame>
      <p:sp>
        <p:nvSpPr>
          <p:cNvPr id="2" name="Title 1"/>
          <p:cNvSpPr>
            <a:spLocks noGrp="1"/>
          </p:cNvSpPr>
          <p:nvPr>
            <p:ph type="title"/>
          </p:nvPr>
        </p:nvSpPr>
        <p:spPr>
          <a:xfrm>
            <a:off x="137160" y="137160"/>
            <a:ext cx="8915400" cy="1371600"/>
          </a:xfrm>
        </p:spPr>
        <p:txBody>
          <a:bodyPr/>
          <a:lstStyle/>
          <a:p>
            <a:r>
              <a:rPr lang="en-US" b="1" dirty="0" smtClean="0"/>
              <a:t>Local vs. State Share</a:t>
            </a:r>
            <a:br>
              <a:rPr lang="en-US" b="1" dirty="0" smtClean="0"/>
            </a:br>
            <a:r>
              <a:rPr lang="en-US" b="1" dirty="0" smtClean="0"/>
              <a:t>2015-16</a:t>
            </a:r>
            <a:endParaRPr lang="en-US" b="1" dirty="0"/>
          </a:p>
        </p:txBody>
      </p:sp>
    </p:spTree>
    <p:extLst>
      <p:ext uri="{BB962C8B-B14F-4D97-AF65-F5344CB8AC3E}">
        <p14:creationId xmlns:p14="http://schemas.microsoft.com/office/powerpoint/2010/main" val="3178372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Accounts for actual October student counts and changes in assessed values and reported specific ownership tax (SOT)</a:t>
            </a:r>
          </a:p>
          <a:p>
            <a:r>
              <a:rPr lang="en-US" dirty="0" smtClean="0"/>
              <a:t>Student counts and at-risk counts lower - $24 million less</a:t>
            </a:r>
          </a:p>
          <a:p>
            <a:r>
              <a:rPr lang="en-US" dirty="0" smtClean="0"/>
              <a:t>Property taxes and SOT higher - $133 million</a:t>
            </a:r>
          </a:p>
          <a:p>
            <a:pPr lvl="1"/>
            <a:r>
              <a:rPr lang="en-US" dirty="0" smtClean="0"/>
              <a:t>Total potential “savings” to state - $157 million – legislature must decide on final numbers</a:t>
            </a:r>
          </a:p>
          <a:p>
            <a:pPr lvl="1"/>
            <a:r>
              <a:rPr lang="en-US" dirty="0" smtClean="0"/>
              <a:t>Reason why no change in state equalization distributions until legislature takes action</a:t>
            </a:r>
          </a:p>
          <a:p>
            <a:r>
              <a:rPr lang="en-US" dirty="0" smtClean="0"/>
              <a:t>Governor’s request does not change the General Fund </a:t>
            </a:r>
          </a:p>
          <a:p>
            <a:pPr lvl="1"/>
            <a:r>
              <a:rPr lang="en-US" dirty="0" smtClean="0"/>
              <a:t>State Ed Fund - $105 million &amp; State Public School Fund - $28 million</a:t>
            </a:r>
          </a:p>
          <a:p>
            <a:pPr lvl="1"/>
            <a:r>
              <a:rPr lang="en-US" dirty="0" smtClean="0"/>
              <a:t>Allows for State Ed Fund balance to maintain higher balance         for use in 2016-17</a:t>
            </a:r>
            <a:endParaRPr lang="en-US" dirty="0"/>
          </a:p>
        </p:txBody>
      </p:sp>
      <p:sp>
        <p:nvSpPr>
          <p:cNvPr id="3" name="Title 2"/>
          <p:cNvSpPr>
            <a:spLocks noGrp="1"/>
          </p:cNvSpPr>
          <p:nvPr>
            <p:ph type="title"/>
          </p:nvPr>
        </p:nvSpPr>
        <p:spPr/>
        <p:txBody>
          <a:bodyPr/>
          <a:lstStyle/>
          <a:p>
            <a:r>
              <a:rPr lang="en-US" dirty="0" smtClean="0"/>
              <a:t>Supplemental Request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24</a:t>
            </a:fld>
            <a:endParaRPr lang="en-US" dirty="0" smtClean="0"/>
          </a:p>
        </p:txBody>
      </p:sp>
    </p:spTree>
    <p:extLst>
      <p:ext uri="{BB962C8B-B14F-4D97-AF65-F5344CB8AC3E}">
        <p14:creationId xmlns:p14="http://schemas.microsoft.com/office/powerpoint/2010/main" val="711855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bwMode="auto">
          <a:xfrm>
            <a:off x="518189" y="1323478"/>
            <a:ext cx="7772400" cy="2563812"/>
          </a:xfrm>
          <a:prstGeom prst="rect">
            <a:avLst/>
          </a:prstGeom>
          <a:noFill/>
          <a:ln>
            <a:miter lim="800000"/>
            <a:headEnd/>
            <a:tailEnd/>
          </a:ln>
        </p:spPr>
        <p:txBody>
          <a:bodyPr anchor="ctr"/>
          <a:lstStyle/>
          <a:p>
            <a:pPr eaLnBrk="1" hangingPunct="1"/>
            <a:r>
              <a:rPr lang="en-US" sz="4000" dirty="0" smtClean="0">
                <a:solidFill>
                  <a:schemeClr val="tx1"/>
                </a:solidFill>
              </a:rPr>
              <a:t>REVISED</a:t>
            </a:r>
            <a:br>
              <a:rPr lang="en-US" sz="4000" dirty="0" smtClean="0">
                <a:solidFill>
                  <a:schemeClr val="tx1"/>
                </a:solidFill>
              </a:rPr>
            </a:br>
            <a:r>
              <a:rPr lang="en-US" sz="4000" dirty="0" smtClean="0">
                <a:solidFill>
                  <a:schemeClr val="tx1"/>
                </a:solidFill>
              </a:rPr>
              <a:t> Governor’s Budget Request</a:t>
            </a:r>
            <a:br>
              <a:rPr lang="en-US" sz="4000" dirty="0" smtClean="0">
                <a:solidFill>
                  <a:schemeClr val="tx1"/>
                </a:solidFill>
              </a:rPr>
            </a:br>
            <a:r>
              <a:rPr lang="en-US" sz="4000" dirty="0" smtClean="0">
                <a:solidFill>
                  <a:schemeClr val="tx1"/>
                </a:solidFill>
              </a:rPr>
              <a:t>2016-17</a:t>
            </a:r>
          </a:p>
        </p:txBody>
      </p:sp>
    </p:spTree>
    <p:extLst>
      <p:ext uri="{BB962C8B-B14F-4D97-AF65-F5344CB8AC3E}">
        <p14:creationId xmlns:p14="http://schemas.microsoft.com/office/powerpoint/2010/main" val="78905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73985597"/>
              </p:ext>
            </p:extLst>
          </p:nvPr>
        </p:nvGraphicFramePr>
        <p:xfrm>
          <a:off x="398463" y="1944688"/>
          <a:ext cx="8304211" cy="3302920"/>
        </p:xfrm>
        <a:graphic>
          <a:graphicData uri="http://schemas.openxmlformats.org/drawingml/2006/table">
            <a:tbl>
              <a:tblPr firstRow="1" bandRow="1">
                <a:tableStyleId>{85BE263C-DBD7-4A20-BB59-AAB30ACAA65A}</a:tableStyleId>
              </a:tblPr>
              <a:tblGrid>
                <a:gridCol w="2642715"/>
                <a:gridCol w="1570579"/>
                <a:gridCol w="1991085"/>
                <a:gridCol w="2099832"/>
              </a:tblGrid>
              <a:tr h="910713">
                <a:tc>
                  <a:txBody>
                    <a:bodyPr/>
                    <a:lstStyle/>
                    <a:p>
                      <a:pPr algn="ctr"/>
                      <a:endParaRPr lang="en-US" sz="2400" b="1" dirty="0"/>
                    </a:p>
                  </a:txBody>
                  <a:tcPr marL="91432" marR="91432" marT="45705" marB="45705"/>
                </a:tc>
                <a:tc>
                  <a:txBody>
                    <a:bodyPr/>
                    <a:lstStyle/>
                    <a:p>
                      <a:pPr algn="ctr"/>
                      <a:r>
                        <a:rPr lang="en-US" sz="2400" b="1" dirty="0" smtClean="0">
                          <a:solidFill>
                            <a:schemeClr val="tx1"/>
                          </a:solidFill>
                        </a:rPr>
                        <a:t>Original Estimate</a:t>
                      </a:r>
                      <a:endParaRPr lang="en-US" sz="2400" b="1" dirty="0">
                        <a:solidFill>
                          <a:schemeClr val="tx1"/>
                        </a:solidFill>
                      </a:endParaRPr>
                    </a:p>
                  </a:txBody>
                  <a:tcPr marL="91432" marR="91432" marT="45705" marB="45705" anchor="ctr"/>
                </a:tc>
                <a:tc>
                  <a:txBody>
                    <a:bodyPr/>
                    <a:lstStyle/>
                    <a:p>
                      <a:pPr algn="ctr"/>
                      <a:r>
                        <a:rPr lang="en-US" sz="2400" dirty="0" smtClean="0">
                          <a:solidFill>
                            <a:schemeClr val="tx1"/>
                          </a:solidFill>
                        </a:rPr>
                        <a:t>Revised Estimate</a:t>
                      </a:r>
                      <a:endParaRPr lang="en-US" sz="2400" b="1" dirty="0">
                        <a:solidFill>
                          <a:schemeClr val="tx1"/>
                        </a:solidFill>
                      </a:endParaRPr>
                    </a:p>
                  </a:txBody>
                  <a:tcPr marL="91432" marR="91432" marT="45705" marB="45705" anchor="ctr"/>
                </a:tc>
                <a:tc>
                  <a:txBody>
                    <a:bodyPr/>
                    <a:lstStyle/>
                    <a:p>
                      <a:pPr algn="ctr"/>
                      <a:r>
                        <a:rPr lang="en-US" sz="2400" dirty="0" smtClean="0">
                          <a:solidFill>
                            <a:schemeClr val="tx1"/>
                          </a:solidFill>
                        </a:rPr>
                        <a:t>Change</a:t>
                      </a:r>
                      <a:endParaRPr lang="en-US" sz="2400" b="1" dirty="0">
                        <a:solidFill>
                          <a:schemeClr val="tx1"/>
                        </a:solidFill>
                      </a:endParaRPr>
                    </a:p>
                  </a:txBody>
                  <a:tcPr marL="91432" marR="91432" marT="45705" marB="45705" anchor="ctr"/>
                </a:tc>
              </a:tr>
              <a:tr h="499969">
                <a:tc>
                  <a:txBody>
                    <a:bodyPr/>
                    <a:lstStyle/>
                    <a:p>
                      <a:pPr algn="l"/>
                      <a:r>
                        <a:rPr lang="en-US" sz="2000" dirty="0" smtClean="0"/>
                        <a:t>Pupil Growth</a:t>
                      </a:r>
                      <a:endParaRPr lang="en-US" sz="2000" b="0" dirty="0"/>
                    </a:p>
                  </a:txBody>
                  <a:tcPr marL="91432" marR="91432" marT="45705" marB="45705"/>
                </a:tc>
                <a:tc>
                  <a:txBody>
                    <a:bodyPr/>
                    <a:lstStyle/>
                    <a:p>
                      <a:pPr algn="ctr"/>
                      <a:r>
                        <a:rPr lang="en-US" sz="2000" b="0" dirty="0" smtClean="0"/>
                        <a:t>865,454</a:t>
                      </a:r>
                      <a:endParaRPr lang="en-US" sz="2000" b="0" dirty="0"/>
                    </a:p>
                  </a:txBody>
                  <a:tcPr marL="91432" marR="91432" marT="45705" marB="45705"/>
                </a:tc>
                <a:tc>
                  <a:txBody>
                    <a:bodyPr/>
                    <a:lstStyle/>
                    <a:p>
                      <a:pPr algn="ctr"/>
                      <a:r>
                        <a:rPr lang="en-US" sz="2000" b="0" dirty="0" smtClean="0"/>
                        <a:t>861,442</a:t>
                      </a:r>
                      <a:endParaRPr lang="en-US" sz="2000" b="0" dirty="0"/>
                    </a:p>
                  </a:txBody>
                  <a:tcPr marL="91432" marR="91432" marT="45705" marB="45705"/>
                </a:tc>
                <a:tc>
                  <a:txBody>
                    <a:bodyPr/>
                    <a:lstStyle/>
                    <a:p>
                      <a:pPr algn="ctr"/>
                      <a:r>
                        <a:rPr lang="en-US" sz="2000" dirty="0" smtClean="0"/>
                        <a:t>(4,012)</a:t>
                      </a:r>
                      <a:endParaRPr lang="en-US" sz="2000" b="0" dirty="0"/>
                    </a:p>
                  </a:txBody>
                  <a:tcPr marL="91432" marR="91432" marT="45705" marB="45705"/>
                </a:tc>
              </a:tr>
              <a:tr h="490218">
                <a:tc>
                  <a:txBody>
                    <a:bodyPr/>
                    <a:lstStyle/>
                    <a:p>
                      <a:pPr algn="l"/>
                      <a:r>
                        <a:rPr lang="en-US" sz="2000" dirty="0" smtClean="0"/>
                        <a:t>At-Risk</a:t>
                      </a:r>
                      <a:r>
                        <a:rPr lang="en-US" sz="2000" baseline="0" dirty="0" smtClean="0"/>
                        <a:t> Growth</a:t>
                      </a:r>
                      <a:endParaRPr lang="en-US" sz="2000" b="0" dirty="0"/>
                    </a:p>
                  </a:txBody>
                  <a:tcPr marL="91432" marR="91432" marT="45705" marB="45705"/>
                </a:tc>
                <a:tc>
                  <a:txBody>
                    <a:bodyPr/>
                    <a:lstStyle/>
                    <a:p>
                      <a:pPr algn="ctr"/>
                      <a:r>
                        <a:rPr lang="en-US" sz="2000" b="0" dirty="0" smtClean="0"/>
                        <a:t>314,418</a:t>
                      </a:r>
                      <a:endParaRPr lang="en-US" sz="2000" b="0" dirty="0"/>
                    </a:p>
                  </a:txBody>
                  <a:tcPr marL="91432" marR="91432" marT="45705" marB="45705"/>
                </a:tc>
                <a:tc>
                  <a:txBody>
                    <a:bodyPr/>
                    <a:lstStyle/>
                    <a:p>
                      <a:pPr algn="ctr"/>
                      <a:r>
                        <a:rPr lang="en-US" sz="2000" dirty="0" smtClean="0"/>
                        <a:t>311,413</a:t>
                      </a:r>
                      <a:endParaRPr lang="en-US" sz="2000" b="0" dirty="0"/>
                    </a:p>
                  </a:txBody>
                  <a:tcPr marL="91432" marR="91432" marT="45705" marB="45705"/>
                </a:tc>
                <a:tc>
                  <a:txBody>
                    <a:bodyPr/>
                    <a:lstStyle/>
                    <a:p>
                      <a:pPr algn="ctr"/>
                      <a:r>
                        <a:rPr lang="en-US" sz="2000" b="0" dirty="0" smtClean="0"/>
                        <a:t>(3,005)</a:t>
                      </a:r>
                      <a:endParaRPr lang="en-US" sz="2000" b="0" dirty="0"/>
                    </a:p>
                  </a:txBody>
                  <a:tcPr marL="91432" marR="91432" marT="45705" marB="45705"/>
                </a:tc>
              </a:tr>
              <a:tr h="479787">
                <a:tc>
                  <a:txBody>
                    <a:bodyPr/>
                    <a:lstStyle/>
                    <a:p>
                      <a:pPr algn="l"/>
                      <a:r>
                        <a:rPr lang="en-US" sz="2000" dirty="0" smtClean="0"/>
                        <a:t>Inflation Estimate</a:t>
                      </a:r>
                      <a:endParaRPr lang="en-US" sz="2000" b="0" dirty="0"/>
                    </a:p>
                  </a:txBody>
                  <a:tcPr marL="91432" marR="91432" marT="45705" marB="45705"/>
                </a:tc>
                <a:tc>
                  <a:txBody>
                    <a:bodyPr/>
                    <a:lstStyle/>
                    <a:p>
                      <a:pPr algn="ctr"/>
                      <a:r>
                        <a:rPr lang="en-US" sz="2000" b="0" dirty="0" smtClean="0"/>
                        <a:t>1.8%</a:t>
                      </a:r>
                      <a:endParaRPr lang="en-US" sz="2000" b="0" dirty="0"/>
                    </a:p>
                  </a:txBody>
                  <a:tcPr marL="91432" marR="91432" marT="45705" marB="45705"/>
                </a:tc>
                <a:tc>
                  <a:txBody>
                    <a:bodyPr/>
                    <a:lstStyle/>
                    <a:p>
                      <a:pPr algn="ctr"/>
                      <a:r>
                        <a:rPr lang="en-US" sz="2000" dirty="0" smtClean="0"/>
                        <a:t>1.5%</a:t>
                      </a:r>
                    </a:p>
                    <a:p>
                      <a:pPr algn="ctr"/>
                      <a:r>
                        <a:rPr lang="en-US" sz="2000" b="0" i="1" dirty="0" smtClean="0"/>
                        <a:t>1.2%</a:t>
                      </a:r>
                      <a:r>
                        <a:rPr lang="en-US" sz="2000" b="0" i="1" baseline="0" dirty="0" smtClean="0"/>
                        <a:t> Actual</a:t>
                      </a:r>
                      <a:endParaRPr lang="en-US" sz="2000" b="0" i="1" dirty="0"/>
                    </a:p>
                  </a:txBody>
                  <a:tcPr marL="91432" marR="91432" marT="45705" marB="45705"/>
                </a:tc>
                <a:tc>
                  <a:txBody>
                    <a:bodyPr/>
                    <a:lstStyle/>
                    <a:p>
                      <a:pPr algn="ctr"/>
                      <a:r>
                        <a:rPr lang="en-US" sz="2000" dirty="0" smtClean="0"/>
                        <a:t>(0.3%)</a:t>
                      </a:r>
                    </a:p>
                    <a:p>
                      <a:pPr algn="ctr"/>
                      <a:r>
                        <a:rPr lang="en-US" sz="2000" b="0" i="1" dirty="0" smtClean="0"/>
                        <a:t>(0.6%)</a:t>
                      </a:r>
                      <a:endParaRPr lang="en-US" sz="2000" b="0" i="1" dirty="0"/>
                    </a:p>
                  </a:txBody>
                  <a:tcPr marL="91432" marR="91432" marT="45705" marB="45705"/>
                </a:tc>
              </a:tr>
              <a:tr h="556726">
                <a:tc>
                  <a:txBody>
                    <a:bodyPr/>
                    <a:lstStyle/>
                    <a:p>
                      <a:pPr algn="l"/>
                      <a:r>
                        <a:rPr lang="en-US" sz="2000" dirty="0" smtClean="0"/>
                        <a:t>Base Per</a:t>
                      </a:r>
                      <a:r>
                        <a:rPr lang="en-US" sz="2000" baseline="0" dirty="0" smtClean="0"/>
                        <a:t> Pupil Funding</a:t>
                      </a:r>
                      <a:endParaRPr lang="en-US" sz="2000" b="0" dirty="0"/>
                    </a:p>
                  </a:txBody>
                  <a:tcPr marL="91432" marR="91432" marT="45705" marB="45705"/>
                </a:tc>
                <a:tc>
                  <a:txBody>
                    <a:bodyPr/>
                    <a:lstStyle/>
                    <a:p>
                      <a:pPr marL="0" algn="ctr" defTabSz="914400" rtl="0" eaLnBrk="1" latinLnBrk="0" hangingPunct="1"/>
                      <a:r>
                        <a:rPr lang="en-US" sz="2000" b="0" kern="1200" dirty="0" smtClean="0">
                          <a:solidFill>
                            <a:schemeClr val="dk1"/>
                          </a:solidFill>
                          <a:latin typeface="+mn-lt"/>
                          <a:ea typeface="+mn-ea"/>
                          <a:cs typeface="+mn-cs"/>
                        </a:rPr>
                        <a:t>$6,405.65</a:t>
                      </a:r>
                      <a:endParaRPr lang="en-US" sz="2000" b="0" kern="1200" dirty="0">
                        <a:solidFill>
                          <a:schemeClr val="dk1"/>
                        </a:solidFill>
                        <a:latin typeface="+mn-lt"/>
                        <a:ea typeface="+mn-ea"/>
                        <a:cs typeface="+mn-cs"/>
                      </a:endParaRPr>
                    </a:p>
                  </a:txBody>
                  <a:tcPr marL="91432" marR="91432" marT="45705" marB="45705"/>
                </a:tc>
                <a:tc>
                  <a:txBody>
                    <a:bodyPr/>
                    <a:lstStyle/>
                    <a:p>
                      <a:pPr marL="0" algn="ctr" defTabSz="914400" rtl="0" eaLnBrk="1" latinLnBrk="0" hangingPunct="1"/>
                      <a:r>
                        <a:rPr lang="en-US" sz="2000" b="0" kern="1200" dirty="0" smtClean="0">
                          <a:solidFill>
                            <a:schemeClr val="dk1"/>
                          </a:solidFill>
                          <a:latin typeface="+mn-lt"/>
                          <a:ea typeface="+mn-ea"/>
                          <a:cs typeface="+mn-cs"/>
                        </a:rPr>
                        <a:t>$6,386.78</a:t>
                      </a:r>
                    </a:p>
                    <a:p>
                      <a:pPr marL="0" algn="ctr" defTabSz="914400" rtl="0" eaLnBrk="1" latinLnBrk="0" hangingPunct="1"/>
                      <a:r>
                        <a:rPr lang="en-US" sz="2000" b="0" i="1" kern="1200" dirty="0" smtClean="0">
                          <a:solidFill>
                            <a:schemeClr val="dk1"/>
                          </a:solidFill>
                          <a:latin typeface="+mn-lt"/>
                          <a:ea typeface="+mn-ea"/>
                          <a:cs typeface="+mn-cs"/>
                        </a:rPr>
                        <a:t>$6,367.90 Actual</a:t>
                      </a:r>
                      <a:endParaRPr lang="en-US" sz="2000" b="0" i="1" kern="1200" dirty="0">
                        <a:solidFill>
                          <a:schemeClr val="dk1"/>
                        </a:solidFill>
                        <a:latin typeface="+mn-lt"/>
                        <a:ea typeface="+mn-ea"/>
                        <a:cs typeface="+mn-cs"/>
                      </a:endParaRPr>
                    </a:p>
                  </a:txBody>
                  <a:tcPr marL="91432" marR="91432" marT="45705" marB="45705"/>
                </a:tc>
                <a:tc>
                  <a:txBody>
                    <a:bodyPr/>
                    <a:lstStyle/>
                    <a:p>
                      <a:pPr marL="0" algn="ctr" defTabSz="914400" rtl="0" eaLnBrk="1" latinLnBrk="0" hangingPunct="1"/>
                      <a:r>
                        <a:rPr lang="en-US" sz="2000" b="0" kern="1200" dirty="0" smtClean="0">
                          <a:solidFill>
                            <a:schemeClr val="dk1"/>
                          </a:solidFill>
                          <a:latin typeface="+mn-lt"/>
                          <a:ea typeface="+mn-ea"/>
                          <a:cs typeface="+mn-cs"/>
                        </a:rPr>
                        <a:t>($18.87)</a:t>
                      </a:r>
                    </a:p>
                    <a:p>
                      <a:pPr marL="0" algn="ctr" defTabSz="914400" rtl="0" eaLnBrk="1" latinLnBrk="0" hangingPunct="1"/>
                      <a:r>
                        <a:rPr lang="en-US" sz="2000" b="0" i="1" kern="1200" dirty="0" smtClean="0">
                          <a:solidFill>
                            <a:schemeClr val="dk1"/>
                          </a:solidFill>
                          <a:latin typeface="+mn-lt"/>
                          <a:ea typeface="+mn-ea"/>
                          <a:cs typeface="+mn-cs"/>
                        </a:rPr>
                        <a:t>($37.75)</a:t>
                      </a:r>
                      <a:endParaRPr lang="en-US" sz="2000" b="0" i="1" kern="1200" dirty="0">
                        <a:solidFill>
                          <a:schemeClr val="dk1"/>
                        </a:solidFill>
                        <a:latin typeface="+mn-lt"/>
                        <a:ea typeface="+mn-ea"/>
                        <a:cs typeface="+mn-cs"/>
                      </a:endParaRPr>
                    </a:p>
                  </a:txBody>
                  <a:tcPr marL="91432" marR="91432" marT="45705" marB="45705"/>
                </a:tc>
              </a:tr>
            </a:tbl>
          </a:graphicData>
        </a:graphic>
      </p:graphicFrame>
      <p:sp>
        <p:nvSpPr>
          <p:cNvPr id="8194" name="Title 1"/>
          <p:cNvSpPr>
            <a:spLocks noGrp="1"/>
          </p:cNvSpPr>
          <p:nvPr>
            <p:ph type="title"/>
          </p:nvPr>
        </p:nvSpPr>
        <p:spPr bwMode="auto">
          <a:xfrm>
            <a:off x="137160" y="137160"/>
            <a:ext cx="8915400" cy="1371600"/>
          </a:xfrm>
          <a:noFill/>
          <a:ln>
            <a:miter lim="800000"/>
            <a:headEnd/>
            <a:tailEnd/>
          </a:ln>
        </p:spPr>
        <p:txBody>
          <a:bodyPr vert="horz" wrap="square" lIns="91440" tIns="45720" rIns="91440" bIns="45720" numCol="1" anchor="ctr" anchorCtr="0" compatLnSpc="1">
            <a:prstTxWarp prst="textNoShape">
              <a:avLst/>
            </a:prstTxWarp>
          </a:bodyPr>
          <a:lstStyle/>
          <a:p>
            <a:r>
              <a:rPr lang="en-US" b="1" dirty="0" smtClean="0">
                <a:latin typeface="Museo Slab 500" pitchFamily="50" charset="0"/>
              </a:rPr>
              <a:t>Revised Assumptions</a:t>
            </a:r>
            <a:br>
              <a:rPr lang="en-US" b="1" dirty="0" smtClean="0">
                <a:latin typeface="Museo Slab 500" pitchFamily="50" charset="0"/>
              </a:rPr>
            </a:br>
            <a:r>
              <a:rPr lang="en-US" b="1" dirty="0" smtClean="0">
                <a:latin typeface="Museo Slab 500" pitchFamily="50" charset="0"/>
              </a:rPr>
              <a:t>FY2016-17 Budget Request</a:t>
            </a:r>
          </a:p>
        </p:txBody>
      </p:sp>
    </p:spTree>
    <p:extLst>
      <p:ext uri="{BB962C8B-B14F-4D97-AF65-F5344CB8AC3E}">
        <p14:creationId xmlns:p14="http://schemas.microsoft.com/office/powerpoint/2010/main" val="2891800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0956" y="1748413"/>
            <a:ext cx="8547294" cy="4495225"/>
          </a:xfrm>
        </p:spPr>
        <p:txBody>
          <a:bodyPr/>
          <a:lstStyle/>
          <a:p>
            <a:pPr>
              <a:spcBef>
                <a:spcPts val="600"/>
              </a:spcBef>
              <a:spcAft>
                <a:spcPts val="600"/>
              </a:spcAft>
            </a:pPr>
            <a:r>
              <a:rPr lang="en-US" dirty="0" smtClean="0"/>
              <a:t>Fund growth and inflation</a:t>
            </a:r>
          </a:p>
          <a:p>
            <a:pPr>
              <a:spcBef>
                <a:spcPts val="600"/>
              </a:spcBef>
              <a:spcAft>
                <a:spcPts val="600"/>
              </a:spcAft>
            </a:pPr>
            <a:r>
              <a:rPr lang="en-US" dirty="0" smtClean="0"/>
              <a:t>Increase in local share</a:t>
            </a:r>
          </a:p>
          <a:p>
            <a:pPr>
              <a:spcBef>
                <a:spcPts val="600"/>
              </a:spcBef>
              <a:spcAft>
                <a:spcPts val="600"/>
              </a:spcAft>
            </a:pPr>
            <a:r>
              <a:rPr lang="en-US" dirty="0" smtClean="0"/>
              <a:t>Negative factor increase from $830.7 million to $871.5 million</a:t>
            </a:r>
          </a:p>
          <a:p>
            <a:pPr>
              <a:spcBef>
                <a:spcPts val="600"/>
              </a:spcBef>
              <a:spcAft>
                <a:spcPts val="600"/>
              </a:spcAft>
            </a:pPr>
            <a:r>
              <a:rPr lang="en-US" dirty="0" smtClean="0"/>
              <a:t>Inflation Rate – illustrations assume 1.2% final CPI vs. 1.5</a:t>
            </a:r>
            <a:r>
              <a:rPr lang="en-US" dirty="0" smtClean="0"/>
              <a:t>%</a:t>
            </a:r>
          </a:p>
          <a:p>
            <a:pPr>
              <a:spcBef>
                <a:spcPts val="600"/>
              </a:spcBef>
              <a:spcAft>
                <a:spcPts val="600"/>
              </a:spcAft>
            </a:pPr>
            <a:r>
              <a:rPr lang="en-US" dirty="0" smtClean="0"/>
              <a:t>Joint Budget Committee – Supplemental Hearing </a:t>
            </a:r>
          </a:p>
          <a:p>
            <a:pPr lvl="1">
              <a:spcBef>
                <a:spcPts val="600"/>
              </a:spcBef>
              <a:spcAft>
                <a:spcPts val="600"/>
              </a:spcAft>
            </a:pPr>
            <a:r>
              <a:rPr lang="en-US" dirty="0" smtClean="0"/>
              <a:t>Fund supplemental as presented</a:t>
            </a:r>
          </a:p>
          <a:p>
            <a:pPr lvl="1">
              <a:spcBef>
                <a:spcPts val="600"/>
              </a:spcBef>
              <a:spcAft>
                <a:spcPts val="600"/>
              </a:spcAft>
            </a:pPr>
            <a:r>
              <a:rPr lang="en-US" dirty="0" smtClean="0"/>
              <a:t>FY2016-17 - CURRENT LAW - starting point with same negative factor</a:t>
            </a:r>
          </a:p>
          <a:p>
            <a:pPr lvl="1">
              <a:spcBef>
                <a:spcPts val="600"/>
              </a:spcBef>
              <a:spcAft>
                <a:spcPts val="600"/>
              </a:spcAft>
            </a:pPr>
            <a:r>
              <a:rPr lang="en-US" dirty="0" smtClean="0"/>
              <a:t>Adjustments through School Finance Act</a:t>
            </a:r>
          </a:p>
          <a:p>
            <a:pPr>
              <a:spcBef>
                <a:spcPts val="600"/>
              </a:spcBef>
              <a:spcAft>
                <a:spcPts val="600"/>
              </a:spcAft>
            </a:pPr>
            <a:endParaRPr lang="en-US" dirty="0" smtClean="0"/>
          </a:p>
          <a:p>
            <a:pPr marL="45720" indent="0" algn="ctr">
              <a:spcBef>
                <a:spcPts val="600"/>
              </a:spcBef>
              <a:spcAft>
                <a:spcPts val="600"/>
              </a:spcAft>
              <a:buNone/>
            </a:pPr>
            <a:r>
              <a:rPr lang="en-US" dirty="0" smtClean="0"/>
              <a:t>MOVING PARTS – LONG WAY TO GO!</a:t>
            </a:r>
          </a:p>
          <a:p>
            <a:pPr marL="45720" indent="0">
              <a:spcBef>
                <a:spcPts val="600"/>
              </a:spcBef>
              <a:spcAft>
                <a:spcPts val="600"/>
              </a:spcAft>
              <a:buNone/>
            </a:pPr>
            <a:r>
              <a:rPr lang="en-US" dirty="0" smtClean="0"/>
              <a:t> </a:t>
            </a:r>
            <a:endParaRPr lang="en-US" dirty="0" smtClean="0"/>
          </a:p>
          <a:p>
            <a:pPr marL="365760" lvl="1" indent="0">
              <a:spcBef>
                <a:spcPts val="600"/>
              </a:spcBef>
              <a:spcAft>
                <a:spcPts val="600"/>
              </a:spcAft>
              <a:buNone/>
            </a:pPr>
            <a:endParaRPr lang="en-US" dirty="0" smtClean="0"/>
          </a:p>
          <a:p>
            <a:pPr marL="365760" lvl="1" indent="0">
              <a:spcBef>
                <a:spcPts val="600"/>
              </a:spcBef>
              <a:spcAft>
                <a:spcPts val="600"/>
              </a:spcAft>
              <a:buNone/>
            </a:pPr>
            <a:endParaRPr lang="en-US" dirty="0" smtClean="0"/>
          </a:p>
          <a:p>
            <a:pPr marL="45720" indent="0">
              <a:spcBef>
                <a:spcPts val="600"/>
              </a:spcBef>
              <a:spcAft>
                <a:spcPts val="600"/>
              </a:spcAft>
              <a:buNone/>
            </a:pPr>
            <a:r>
              <a:rPr lang="en-US" dirty="0" smtClean="0"/>
              <a:t>	</a:t>
            </a:r>
          </a:p>
        </p:txBody>
      </p:sp>
      <p:sp>
        <p:nvSpPr>
          <p:cNvPr id="2" name="Title 1"/>
          <p:cNvSpPr>
            <a:spLocks noGrp="1"/>
          </p:cNvSpPr>
          <p:nvPr>
            <p:ph type="title"/>
          </p:nvPr>
        </p:nvSpPr>
        <p:spPr>
          <a:xfrm>
            <a:off x="137160" y="137160"/>
            <a:ext cx="8915400" cy="1371600"/>
          </a:xfrm>
        </p:spPr>
        <p:txBody>
          <a:bodyPr lIns="0" tIns="0" rIns="0" bIns="0" anchor="ctr" anchorCtr="1"/>
          <a:lstStyle/>
          <a:p>
            <a:r>
              <a:rPr lang="en-US" b="1" dirty="0" smtClean="0">
                <a:latin typeface="Museo Slab 500" pitchFamily="50" charset="0"/>
              </a:rPr>
              <a:t>Assumptions</a:t>
            </a:r>
            <a:br>
              <a:rPr lang="en-US" b="1" dirty="0" smtClean="0">
                <a:latin typeface="Museo Slab 500" pitchFamily="50" charset="0"/>
              </a:rPr>
            </a:br>
            <a:r>
              <a:rPr lang="en-US" b="1" dirty="0" smtClean="0">
                <a:latin typeface="Museo Slab 500" pitchFamily="50" charset="0"/>
              </a:rPr>
              <a:t>FY2016-17 Governor’s </a:t>
            </a:r>
            <a:br>
              <a:rPr lang="en-US" b="1" dirty="0" smtClean="0">
                <a:latin typeface="Museo Slab 500" pitchFamily="50" charset="0"/>
              </a:rPr>
            </a:br>
            <a:r>
              <a:rPr lang="en-US" b="1" dirty="0" smtClean="0">
                <a:latin typeface="Museo Slab 500" pitchFamily="50" charset="0"/>
              </a:rPr>
              <a:t>Budget Request</a:t>
            </a:r>
            <a:endParaRPr lang="en-US" dirty="0">
              <a:latin typeface="Museo Slab 500" pitchFamily="50" charset="0"/>
            </a:endParaRPr>
          </a:p>
        </p:txBody>
      </p:sp>
    </p:spTree>
    <p:extLst>
      <p:ext uri="{BB962C8B-B14F-4D97-AF65-F5344CB8AC3E}">
        <p14:creationId xmlns:p14="http://schemas.microsoft.com/office/powerpoint/2010/main" val="12868404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xfrm>
            <a:off x="137159" y="137160"/>
            <a:ext cx="8915400" cy="1371600"/>
          </a:xfrm>
          <a:noFill/>
          <a:ln>
            <a:miter lim="800000"/>
            <a:headEnd/>
            <a:tailEnd/>
          </a:ln>
        </p:spPr>
        <p:txBody>
          <a:bodyPr vert="horz" wrap="square" lIns="91440" tIns="45720" rIns="91440" bIns="45720" numCol="1" anchor="ctr" anchorCtr="0" compatLnSpc="1">
            <a:prstTxWarp prst="textNoShape">
              <a:avLst/>
            </a:prstTxWarp>
          </a:bodyPr>
          <a:lstStyle/>
          <a:p>
            <a:r>
              <a:rPr lang="en-US" sz="3600" b="1" dirty="0" smtClean="0">
                <a:latin typeface="Palatino Linotype" pitchFamily="18" charset="0"/>
              </a:rPr>
              <a:t>Compare Supplemental FY2015-16 to Budget Request* FY2016-17</a:t>
            </a:r>
            <a:endParaRPr lang="en-US" sz="4000" b="1" dirty="0" smtClean="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41934560"/>
              </p:ext>
            </p:extLst>
          </p:nvPr>
        </p:nvGraphicFramePr>
        <p:xfrm>
          <a:off x="167739" y="1785938"/>
          <a:ext cx="8761949" cy="4329111"/>
        </p:xfrm>
        <a:graphic>
          <a:graphicData uri="http://schemas.openxmlformats.org/drawingml/2006/table">
            <a:tbl>
              <a:tblPr/>
              <a:tblGrid>
                <a:gridCol w="2575461"/>
                <a:gridCol w="2257425"/>
                <a:gridCol w="2071688"/>
                <a:gridCol w="1857375"/>
              </a:tblGrid>
              <a:tr h="866695">
                <a:tc>
                  <a:txBody>
                    <a:bodyPr/>
                    <a:lstStyle/>
                    <a:p>
                      <a:pPr algn="r" fontAlgn="b"/>
                      <a:r>
                        <a:rPr lang="en-US" sz="1600" b="0" i="0" u="none" strike="noStrike" dirty="0">
                          <a:solidFill>
                            <a:schemeClr val="tx1"/>
                          </a:solidFill>
                          <a:latin typeface="Calibri" pitchFamily="34" charset="0"/>
                        </a:rPr>
                        <a:t> </a:t>
                      </a: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dirty="0" smtClean="0">
                          <a:solidFill>
                            <a:schemeClr val="tx1"/>
                          </a:solidFill>
                          <a:latin typeface="Calibri" pitchFamily="34" charset="0"/>
                        </a:rPr>
                        <a:t>Actual 2015-16</a:t>
                      </a:r>
                      <a:r>
                        <a:rPr lang="en-US" sz="1600" b="1" i="0" u="none" strike="noStrike" baseline="0" dirty="0" smtClean="0">
                          <a:solidFill>
                            <a:schemeClr val="tx1"/>
                          </a:solidFill>
                          <a:latin typeface="Calibri" pitchFamily="34" charset="0"/>
                        </a:rPr>
                        <a:t> with Supplemental Funding*</a:t>
                      </a:r>
                      <a:endParaRPr lang="en-US" sz="1600" b="1" i="0" u="none" strike="noStrike" dirty="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kern="1200" dirty="0" smtClean="0">
                          <a:solidFill>
                            <a:schemeClr val="tx1"/>
                          </a:solidFill>
                          <a:latin typeface="Calibri" pitchFamily="34" charset="0"/>
                          <a:ea typeface="+mn-ea"/>
                          <a:cs typeface="+mn-cs"/>
                        </a:rPr>
                        <a:t>2016-17 Budget Request**</a:t>
                      </a:r>
                      <a:endParaRPr lang="en-US" sz="1600" b="1" i="0" u="none" strike="noStrike" kern="1200" dirty="0">
                        <a:solidFill>
                          <a:schemeClr val="tx1"/>
                        </a:solidFill>
                        <a:latin typeface="Calibri"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dirty="0" smtClean="0">
                          <a:solidFill>
                            <a:schemeClr val="tx1"/>
                          </a:solidFill>
                          <a:latin typeface="Calibri" pitchFamily="34" charset="0"/>
                        </a:rPr>
                        <a:t>Change</a:t>
                      </a:r>
                      <a:endParaRPr lang="en-US" sz="1600" b="1" i="0" u="none" strike="noStrike" dirty="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960573">
                <a:tc>
                  <a:txBody>
                    <a:bodyPr/>
                    <a:lstStyle/>
                    <a:p>
                      <a:pPr algn="l" fontAlgn="b"/>
                      <a:r>
                        <a:rPr lang="en-US" sz="1600" b="1" i="0" u="none" strike="noStrike" dirty="0">
                          <a:solidFill>
                            <a:schemeClr val="tx1"/>
                          </a:solidFill>
                          <a:latin typeface="Calibri" pitchFamily="34" charset="0"/>
                        </a:rPr>
                        <a:t>Total Program prior to Negative </a:t>
                      </a:r>
                      <a:r>
                        <a:rPr lang="en-US" sz="1600" b="1" i="0" u="none" strike="noStrike" dirty="0" smtClean="0">
                          <a:solidFill>
                            <a:schemeClr val="tx1"/>
                          </a:solidFill>
                          <a:latin typeface="Calibri" pitchFamily="34" charset="0"/>
                        </a:rPr>
                        <a:t>Factor</a:t>
                      </a:r>
                    </a:p>
                    <a:p>
                      <a:pPr algn="l" fontAlgn="b"/>
                      <a:r>
                        <a:rPr lang="en-US" sz="1600" b="1" i="0" u="none" strike="noStrike" dirty="0" smtClean="0">
                          <a:solidFill>
                            <a:schemeClr val="tx1"/>
                          </a:solidFill>
                          <a:latin typeface="Calibri" pitchFamily="34" charset="0"/>
                        </a:rPr>
                        <a:t>(Growth &amp;</a:t>
                      </a:r>
                      <a:r>
                        <a:rPr lang="en-US" sz="1600" b="1" i="0" u="none" strike="noStrike" baseline="0" dirty="0" smtClean="0">
                          <a:solidFill>
                            <a:schemeClr val="tx1"/>
                          </a:solidFill>
                          <a:latin typeface="Calibri" pitchFamily="34" charset="0"/>
                        </a:rPr>
                        <a:t> Inflation)</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$7,070,267,168</a:t>
                      </a:r>
                      <a:endParaRPr lang="en-US" sz="1600" b="1" i="0" u="none" strike="noStrike" kern="1200" dirty="0">
                        <a:solidFill>
                          <a:schemeClr val="tx1"/>
                        </a:solidFill>
                        <a:latin typeface="Calibri" pitchFamily="34" charset="0"/>
                        <a:ea typeface="+mn-ea"/>
                        <a:cs typeface="+mn-cs"/>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$7,223,145,566</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$152,878,398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32133">
                <a:tc>
                  <a:txBody>
                    <a:bodyPr/>
                    <a:lstStyle/>
                    <a:p>
                      <a:pPr algn="l" fontAlgn="b"/>
                      <a:r>
                        <a:rPr lang="en-US" sz="1600" b="1" i="0" u="none" strike="noStrike" dirty="0">
                          <a:solidFill>
                            <a:schemeClr val="tx1"/>
                          </a:solidFill>
                          <a:latin typeface="Calibri" pitchFamily="34" charset="0"/>
                        </a:rPr>
                        <a:t>Negative Factor</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(830,702,393)</a:t>
                      </a:r>
                      <a:endParaRPr lang="en-US" sz="1600" b="1" i="0" u="none" strike="noStrike" kern="1200" dirty="0">
                        <a:solidFill>
                          <a:schemeClr val="tx1"/>
                        </a:solidFill>
                        <a:latin typeface="Calibri" pitchFamily="34" charset="0"/>
                        <a:ea typeface="+mn-ea"/>
                        <a:cs typeface="+mn-cs"/>
                      </a:endParaRPr>
                    </a:p>
                  </a:txBody>
                  <a:tcPr marL="91432" marR="182880"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(871,466,681)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(40,764,288)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42994">
                <a:tc>
                  <a:txBody>
                    <a:bodyPr/>
                    <a:lstStyle/>
                    <a:p>
                      <a:pPr algn="l" fontAlgn="b"/>
                      <a:r>
                        <a:rPr lang="en-US" sz="1600" b="1" i="0" u="none" strike="noStrike" dirty="0">
                          <a:solidFill>
                            <a:schemeClr val="tx1"/>
                          </a:solidFill>
                          <a:latin typeface="Calibri" pitchFamily="34" charset="0"/>
                        </a:rPr>
                        <a:t>Revised Total Program</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$6,239,564,775</a:t>
                      </a:r>
                      <a:endParaRPr lang="en-US" sz="1600" b="1" i="0" u="none" strike="noStrike" kern="1200" dirty="0">
                        <a:solidFill>
                          <a:schemeClr val="tx1"/>
                        </a:solidFill>
                        <a:latin typeface="Calibri" pitchFamily="34" charset="0"/>
                        <a:ea typeface="+mn-ea"/>
                        <a:cs typeface="+mn-cs"/>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$6,351,678,885</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$112,114,110</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288897">
                <a:tc>
                  <a:txBody>
                    <a:bodyPr/>
                    <a:lstStyle/>
                    <a:p>
                      <a:pPr algn="l" fontAlgn="b"/>
                      <a:r>
                        <a:rPr lang="en-US" sz="1600" b="1" i="0" u="none" strike="noStrike" dirty="0">
                          <a:solidFill>
                            <a:schemeClr val="tx1"/>
                          </a:solidFill>
                          <a:latin typeface="Calibri" pitchFamily="34" charset="0"/>
                        </a:rPr>
                        <a:t> </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r>
              <a:tr h="554463">
                <a:tc>
                  <a:txBody>
                    <a:bodyPr/>
                    <a:lstStyle/>
                    <a:p>
                      <a:pPr algn="l" fontAlgn="b"/>
                      <a:r>
                        <a:rPr lang="en-US" sz="1600" b="1" i="0" u="none" strike="noStrike" dirty="0">
                          <a:solidFill>
                            <a:schemeClr val="tx1"/>
                          </a:solidFill>
                          <a:latin typeface="Calibri" pitchFamily="34" charset="0"/>
                        </a:rPr>
                        <a:t>Negative Factor Percentage</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-11.83%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-12.08%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.25%</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8335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latin typeface="Calibri" pitchFamily="34" charset="0"/>
                          <a:ea typeface="+mn-ea"/>
                          <a:cs typeface="+mn-cs"/>
                        </a:rPr>
                        <a:t>Average</a:t>
                      </a:r>
                      <a:r>
                        <a:rPr lang="en-US" sz="1600" b="1" i="0" u="none" strike="noStrike" kern="1200" baseline="0" dirty="0" smtClean="0">
                          <a:solidFill>
                            <a:schemeClr val="tx1"/>
                          </a:solidFill>
                          <a:latin typeface="Calibri" pitchFamily="34" charset="0"/>
                          <a:ea typeface="+mn-ea"/>
                          <a:cs typeface="+mn-cs"/>
                        </a:rPr>
                        <a:t> Per Pupil Funding</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latin typeface="Calibri" pitchFamily="34" charset="0"/>
                          <a:ea typeface="+mn-ea"/>
                          <a:cs typeface="+mn-cs"/>
                        </a:rPr>
                        <a:t>$7,312.69</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$7,373.31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$60.62</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bl>
          </a:graphicData>
        </a:graphic>
      </p:graphicFrame>
      <p:sp>
        <p:nvSpPr>
          <p:cNvPr id="11268" name="TextBox 4"/>
          <p:cNvSpPr txBox="1">
            <a:spLocks noChangeArrowheads="1"/>
          </p:cNvSpPr>
          <p:nvPr/>
        </p:nvSpPr>
        <p:spPr bwMode="auto">
          <a:xfrm>
            <a:off x="427037" y="6214927"/>
            <a:ext cx="5957860" cy="584775"/>
          </a:xfrm>
          <a:prstGeom prst="rect">
            <a:avLst/>
          </a:prstGeom>
          <a:noFill/>
          <a:ln w="9525">
            <a:noFill/>
            <a:miter lim="800000"/>
            <a:headEnd/>
            <a:tailEnd/>
          </a:ln>
        </p:spPr>
        <p:txBody>
          <a:bodyPr wrap="square">
            <a:spAutoFit/>
          </a:bodyPr>
          <a:lstStyle/>
          <a:p>
            <a:r>
              <a:rPr lang="en-US" sz="1600" dirty="0">
                <a:solidFill>
                  <a:schemeClr val="tx1"/>
                </a:solidFill>
              </a:rPr>
              <a:t>*Subject to Legislative </a:t>
            </a:r>
            <a:r>
              <a:rPr lang="en-US" sz="1600" dirty="0" smtClean="0">
                <a:solidFill>
                  <a:schemeClr val="tx1"/>
                </a:solidFill>
              </a:rPr>
              <a:t>Approval</a:t>
            </a:r>
          </a:p>
          <a:p>
            <a:r>
              <a:rPr lang="en-US" sz="1600" dirty="0" smtClean="0"/>
              <a:t>**Utilizes the 1.2% Actual Inflation Rate – Governor’s Request</a:t>
            </a:r>
            <a:endParaRPr lang="en-US" sz="1600" dirty="0">
              <a:solidFill>
                <a:schemeClr val="tx1"/>
              </a:solidFill>
            </a:endParaRPr>
          </a:p>
        </p:txBody>
      </p:sp>
    </p:spTree>
    <p:extLst>
      <p:ext uri="{BB962C8B-B14F-4D97-AF65-F5344CB8AC3E}">
        <p14:creationId xmlns:p14="http://schemas.microsoft.com/office/powerpoint/2010/main" val="640043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xfrm>
            <a:off x="137159" y="137160"/>
            <a:ext cx="8915400" cy="1371600"/>
          </a:xfrm>
          <a:noFill/>
          <a:ln>
            <a:miter lim="800000"/>
            <a:headEnd/>
            <a:tailEnd/>
          </a:ln>
        </p:spPr>
        <p:txBody>
          <a:bodyPr vert="horz" wrap="square" lIns="91440" tIns="45720" rIns="91440" bIns="45720" numCol="1" anchor="ctr" anchorCtr="0" compatLnSpc="1">
            <a:prstTxWarp prst="textNoShape">
              <a:avLst/>
            </a:prstTxWarp>
          </a:bodyPr>
          <a:lstStyle/>
          <a:p>
            <a:r>
              <a:rPr lang="en-US" sz="3000" b="1" dirty="0" smtClean="0">
                <a:latin typeface="Palatino Linotype" pitchFamily="18" charset="0"/>
              </a:rPr>
              <a:t>Compare Supplemental FY2015-16 to Current Law – FY2016-17</a:t>
            </a:r>
            <a:br>
              <a:rPr lang="en-US" sz="3000" b="1" dirty="0" smtClean="0">
                <a:latin typeface="Palatino Linotype" pitchFamily="18" charset="0"/>
              </a:rPr>
            </a:br>
            <a:r>
              <a:rPr lang="en-US" sz="3000" b="1" dirty="0" smtClean="0">
                <a:latin typeface="Palatino Linotype" pitchFamily="18" charset="0"/>
              </a:rPr>
              <a:t> </a:t>
            </a:r>
            <a:r>
              <a:rPr lang="en-US" sz="2000" b="1" dirty="0" smtClean="0">
                <a:latin typeface="Palatino Linotype" pitchFamily="18" charset="0"/>
              </a:rPr>
              <a:t>(keep negative factor the same)</a:t>
            </a:r>
          </a:p>
        </p:txBody>
      </p:sp>
      <p:graphicFrame>
        <p:nvGraphicFramePr>
          <p:cNvPr id="4" name="Table 3"/>
          <p:cNvGraphicFramePr>
            <a:graphicFrameLocks noGrp="1"/>
          </p:cNvGraphicFramePr>
          <p:nvPr>
            <p:extLst>
              <p:ext uri="{D42A27DB-BD31-4B8C-83A1-F6EECF244321}">
                <p14:modId xmlns:p14="http://schemas.microsoft.com/office/powerpoint/2010/main" val="2471099531"/>
              </p:ext>
            </p:extLst>
          </p:nvPr>
        </p:nvGraphicFramePr>
        <p:xfrm>
          <a:off x="167739" y="1785938"/>
          <a:ext cx="8761949" cy="4280907"/>
        </p:xfrm>
        <a:graphic>
          <a:graphicData uri="http://schemas.openxmlformats.org/drawingml/2006/table">
            <a:tbl>
              <a:tblPr/>
              <a:tblGrid>
                <a:gridCol w="2575461"/>
                <a:gridCol w="2257425"/>
                <a:gridCol w="2071688"/>
                <a:gridCol w="1857375"/>
              </a:tblGrid>
              <a:tr h="866695">
                <a:tc>
                  <a:txBody>
                    <a:bodyPr/>
                    <a:lstStyle/>
                    <a:p>
                      <a:pPr algn="r" fontAlgn="b"/>
                      <a:r>
                        <a:rPr lang="en-US" sz="1600" b="0" i="0" u="none" strike="noStrike" dirty="0">
                          <a:solidFill>
                            <a:schemeClr val="tx1"/>
                          </a:solidFill>
                          <a:latin typeface="Calibri" pitchFamily="34" charset="0"/>
                        </a:rPr>
                        <a:t> </a:t>
                      </a: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dirty="0" smtClean="0">
                          <a:solidFill>
                            <a:schemeClr val="tx1"/>
                          </a:solidFill>
                          <a:latin typeface="Calibri" pitchFamily="34" charset="0"/>
                        </a:rPr>
                        <a:t>Actual 2015-16</a:t>
                      </a:r>
                      <a:r>
                        <a:rPr lang="en-US" sz="1600" b="1" i="0" u="none" strike="noStrike" baseline="0" dirty="0" smtClean="0">
                          <a:solidFill>
                            <a:schemeClr val="tx1"/>
                          </a:solidFill>
                          <a:latin typeface="Calibri" pitchFamily="34" charset="0"/>
                        </a:rPr>
                        <a:t> with Supplemental Funding*</a:t>
                      </a:r>
                      <a:endParaRPr lang="en-US" sz="1600" b="1" i="0" u="none" strike="noStrike" dirty="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kern="1200" dirty="0" smtClean="0">
                          <a:solidFill>
                            <a:schemeClr val="tx1"/>
                          </a:solidFill>
                          <a:latin typeface="Calibri" pitchFamily="34" charset="0"/>
                          <a:ea typeface="+mn-ea"/>
                          <a:cs typeface="+mn-cs"/>
                        </a:rPr>
                        <a:t>2016-17 Under </a:t>
                      </a:r>
                    </a:p>
                    <a:p>
                      <a:pPr algn="ctr" fontAlgn="b"/>
                      <a:r>
                        <a:rPr lang="en-US" sz="1600" b="1" i="0" u="none" strike="noStrike" kern="1200" dirty="0" smtClean="0">
                          <a:solidFill>
                            <a:schemeClr val="tx1"/>
                          </a:solidFill>
                          <a:latin typeface="Calibri" pitchFamily="34" charset="0"/>
                          <a:ea typeface="+mn-ea"/>
                          <a:cs typeface="+mn-cs"/>
                        </a:rPr>
                        <a:t>Current Law* </a:t>
                      </a:r>
                    </a:p>
                    <a:p>
                      <a:pPr algn="ctr" fontAlgn="b"/>
                      <a:r>
                        <a:rPr lang="en-US" sz="1200" b="1" i="0" u="none" strike="noStrike" kern="1200" dirty="0" smtClean="0">
                          <a:solidFill>
                            <a:schemeClr val="tx1"/>
                          </a:solidFill>
                          <a:latin typeface="Calibri" pitchFamily="34" charset="0"/>
                          <a:ea typeface="+mn-ea"/>
                          <a:cs typeface="+mn-cs"/>
                        </a:rPr>
                        <a:t>(negative factor the same)</a:t>
                      </a:r>
                      <a:endParaRPr lang="en-US" sz="1200" b="1" i="0" u="none" strike="noStrike" kern="1200" dirty="0">
                        <a:solidFill>
                          <a:schemeClr val="tx1"/>
                        </a:solidFill>
                        <a:latin typeface="Calibri"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dirty="0" smtClean="0">
                          <a:solidFill>
                            <a:schemeClr val="tx1"/>
                          </a:solidFill>
                          <a:latin typeface="Calibri" pitchFamily="34" charset="0"/>
                        </a:rPr>
                        <a:t>Total</a:t>
                      </a:r>
                      <a:endParaRPr lang="en-US" sz="1600" b="1" i="0" u="none" strike="noStrike" dirty="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960573">
                <a:tc>
                  <a:txBody>
                    <a:bodyPr/>
                    <a:lstStyle/>
                    <a:p>
                      <a:pPr algn="l" fontAlgn="b"/>
                      <a:r>
                        <a:rPr lang="en-US" sz="1600" b="1" i="0" u="none" strike="noStrike" dirty="0">
                          <a:solidFill>
                            <a:schemeClr val="tx1"/>
                          </a:solidFill>
                          <a:latin typeface="Calibri" pitchFamily="34" charset="0"/>
                        </a:rPr>
                        <a:t>Total Program prior to Negative </a:t>
                      </a:r>
                      <a:r>
                        <a:rPr lang="en-US" sz="1600" b="1" i="0" u="none" strike="noStrike" dirty="0" smtClean="0">
                          <a:solidFill>
                            <a:schemeClr val="tx1"/>
                          </a:solidFill>
                          <a:latin typeface="Calibri" pitchFamily="34" charset="0"/>
                        </a:rPr>
                        <a:t>Factor</a:t>
                      </a:r>
                    </a:p>
                    <a:p>
                      <a:pPr algn="l" fontAlgn="b"/>
                      <a:r>
                        <a:rPr lang="en-US" sz="1600" b="1" i="0" u="none" strike="noStrike" dirty="0" smtClean="0">
                          <a:solidFill>
                            <a:schemeClr val="tx1"/>
                          </a:solidFill>
                          <a:latin typeface="Calibri" pitchFamily="34" charset="0"/>
                        </a:rPr>
                        <a:t>(Growth &amp;</a:t>
                      </a:r>
                      <a:r>
                        <a:rPr lang="en-US" sz="1600" b="1" i="0" u="none" strike="noStrike" baseline="0" dirty="0" smtClean="0">
                          <a:solidFill>
                            <a:schemeClr val="tx1"/>
                          </a:solidFill>
                          <a:latin typeface="Calibri" pitchFamily="34" charset="0"/>
                        </a:rPr>
                        <a:t> Inflation)</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$7,070,267,168</a:t>
                      </a:r>
                      <a:endParaRPr lang="en-US" sz="1600" b="1" i="0" u="none" strike="noStrike" kern="1200" dirty="0">
                        <a:solidFill>
                          <a:schemeClr val="tx1"/>
                        </a:solidFill>
                        <a:latin typeface="Calibri" pitchFamily="34" charset="0"/>
                        <a:ea typeface="+mn-ea"/>
                        <a:cs typeface="+mn-cs"/>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$7,223,145,566</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$152,878,398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32133">
                <a:tc>
                  <a:txBody>
                    <a:bodyPr/>
                    <a:lstStyle/>
                    <a:p>
                      <a:pPr algn="l" fontAlgn="b"/>
                      <a:r>
                        <a:rPr lang="en-US" sz="1600" b="1" i="0" u="none" strike="noStrike" dirty="0">
                          <a:solidFill>
                            <a:schemeClr val="tx1"/>
                          </a:solidFill>
                          <a:latin typeface="Calibri" pitchFamily="34" charset="0"/>
                        </a:rPr>
                        <a:t>Negative Factor</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(830,702,393)</a:t>
                      </a:r>
                      <a:endParaRPr lang="en-US" sz="1600" b="1" i="0" u="none" strike="noStrike" kern="1200" dirty="0">
                        <a:solidFill>
                          <a:schemeClr val="tx1"/>
                        </a:solidFill>
                        <a:latin typeface="Calibri" pitchFamily="34" charset="0"/>
                        <a:ea typeface="+mn-ea"/>
                        <a:cs typeface="+mn-cs"/>
                      </a:endParaRPr>
                    </a:p>
                  </a:txBody>
                  <a:tcPr marL="91432" marR="182880"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(830,702,393)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-0-</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42994">
                <a:tc>
                  <a:txBody>
                    <a:bodyPr/>
                    <a:lstStyle/>
                    <a:p>
                      <a:pPr algn="l" fontAlgn="b"/>
                      <a:r>
                        <a:rPr lang="en-US" sz="1600" b="1" i="0" u="none" strike="noStrike" dirty="0">
                          <a:solidFill>
                            <a:schemeClr val="tx1"/>
                          </a:solidFill>
                          <a:latin typeface="Calibri" pitchFamily="34" charset="0"/>
                        </a:rPr>
                        <a:t>Revised Total Program</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algn="r" defTabSz="914400" rtl="0" eaLnBrk="1" fontAlgn="ctr" latinLnBrk="0" hangingPunct="1"/>
                      <a:r>
                        <a:rPr lang="en-US" sz="1600" b="1" i="0" u="none" strike="noStrike" kern="1200" dirty="0" smtClean="0">
                          <a:solidFill>
                            <a:schemeClr val="tx1"/>
                          </a:solidFill>
                          <a:latin typeface="Calibri" pitchFamily="34" charset="0"/>
                          <a:ea typeface="+mn-ea"/>
                          <a:cs typeface="+mn-cs"/>
                        </a:rPr>
                        <a:t>$6,239,564,775</a:t>
                      </a:r>
                      <a:endParaRPr lang="en-US" sz="1600" b="1" i="0" u="none" strike="noStrike" kern="1200" dirty="0">
                        <a:solidFill>
                          <a:schemeClr val="tx1"/>
                        </a:solidFill>
                        <a:latin typeface="Calibri" pitchFamily="34" charset="0"/>
                        <a:ea typeface="+mn-ea"/>
                        <a:cs typeface="+mn-cs"/>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$6,392,443,173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$152,878,398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288897">
                <a:tc>
                  <a:txBody>
                    <a:bodyPr/>
                    <a:lstStyle/>
                    <a:p>
                      <a:pPr algn="l" fontAlgn="b"/>
                      <a:r>
                        <a:rPr lang="en-US" sz="1600" b="1" i="0" u="none" strike="noStrike" dirty="0">
                          <a:solidFill>
                            <a:schemeClr val="tx1"/>
                          </a:solidFill>
                          <a:latin typeface="Calibri" pitchFamily="34" charset="0"/>
                        </a:rPr>
                        <a:t> </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r>
              <a:tr h="554463">
                <a:tc>
                  <a:txBody>
                    <a:bodyPr/>
                    <a:lstStyle/>
                    <a:p>
                      <a:pPr algn="l" fontAlgn="b"/>
                      <a:r>
                        <a:rPr lang="en-US" sz="1600" b="1" i="0" u="none" strike="noStrike" dirty="0">
                          <a:solidFill>
                            <a:schemeClr val="tx1"/>
                          </a:solidFill>
                          <a:latin typeface="Calibri" pitchFamily="34" charset="0"/>
                        </a:rPr>
                        <a:t>Negative Factor Percentage</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-11.83%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-11.51%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0.32%</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3515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latin typeface="Calibri" pitchFamily="34" charset="0"/>
                          <a:ea typeface="+mn-ea"/>
                          <a:cs typeface="+mn-cs"/>
                        </a:rPr>
                        <a:t>Average</a:t>
                      </a:r>
                      <a:r>
                        <a:rPr lang="en-US" sz="1600" b="1" i="0" u="none" strike="noStrike" kern="1200" baseline="0" dirty="0" smtClean="0">
                          <a:solidFill>
                            <a:schemeClr val="tx1"/>
                          </a:solidFill>
                          <a:latin typeface="Calibri" pitchFamily="34" charset="0"/>
                          <a:ea typeface="+mn-ea"/>
                          <a:cs typeface="+mn-cs"/>
                        </a:rPr>
                        <a:t> Per Pupil Funding</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latin typeface="Calibri" pitchFamily="34" charset="0"/>
                          <a:ea typeface="+mn-ea"/>
                          <a:cs typeface="+mn-cs"/>
                        </a:rPr>
                        <a:t>$7,312.69</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$7,420.63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$107.94</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bl>
          </a:graphicData>
        </a:graphic>
      </p:graphicFrame>
      <p:sp>
        <p:nvSpPr>
          <p:cNvPr id="11268" name="TextBox 4"/>
          <p:cNvSpPr txBox="1">
            <a:spLocks noChangeArrowheads="1"/>
          </p:cNvSpPr>
          <p:nvPr/>
        </p:nvSpPr>
        <p:spPr bwMode="auto">
          <a:xfrm>
            <a:off x="427038" y="6294440"/>
            <a:ext cx="3859212" cy="400050"/>
          </a:xfrm>
          <a:prstGeom prst="rect">
            <a:avLst/>
          </a:prstGeom>
          <a:noFill/>
          <a:ln w="9525">
            <a:noFill/>
            <a:miter lim="800000"/>
            <a:headEnd/>
            <a:tailEnd/>
          </a:ln>
        </p:spPr>
        <p:txBody>
          <a:bodyPr>
            <a:spAutoFit/>
          </a:bodyPr>
          <a:lstStyle/>
          <a:p>
            <a:r>
              <a:rPr lang="en-US" sz="2000" dirty="0">
                <a:solidFill>
                  <a:schemeClr val="tx1"/>
                </a:solidFill>
              </a:rPr>
              <a:t>*Subject to Legislative Approval</a:t>
            </a:r>
          </a:p>
        </p:txBody>
      </p:sp>
    </p:spTree>
    <p:extLst>
      <p:ext uri="{BB962C8B-B14F-4D97-AF65-F5344CB8AC3E}">
        <p14:creationId xmlns:p14="http://schemas.microsoft.com/office/powerpoint/2010/main" val="1625976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smtClean="0"/>
          </a:p>
        </p:txBody>
      </p:sp>
      <p:pic>
        <p:nvPicPr>
          <p:cNvPr id="1026" name="Picture 2" descr="http://www.standard.net/image/2014/09/29/970xa16-9_b0_q100_p1/Merry-Go-Round.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3500" y="86750"/>
            <a:ext cx="8890495" cy="569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992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Range of Options – 2016-17 </a:t>
            </a:r>
            <a:br>
              <a:rPr lang="en-US" dirty="0" smtClean="0"/>
            </a:br>
            <a:r>
              <a:rPr lang="en-US" dirty="0" smtClean="0"/>
              <a:t>(not all inclusive)</a:t>
            </a:r>
            <a:endParaRPr lang="en-US" dirty="0"/>
          </a:p>
        </p:txBody>
      </p:sp>
      <p:sp>
        <p:nvSpPr>
          <p:cNvPr id="4" name="Footer Placeholder 3"/>
          <p:cNvSpPr>
            <a:spLocks noGrp="1"/>
          </p:cNvSpPr>
          <p:nvPr>
            <p:ph type="ftr" sz="quarter" idx="3"/>
          </p:nvPr>
        </p:nvSpPr>
        <p:spPr>
          <a:xfrm>
            <a:off x="380998" y="6265545"/>
            <a:ext cx="3570799" cy="365125"/>
          </a:xfrm>
        </p:spPr>
        <p:txBody>
          <a:bodyPr/>
          <a:lstStyle/>
          <a:p>
            <a:r>
              <a:rPr lang="en-US" sz="1800" b="0" dirty="0" smtClean="0"/>
              <a:t>*Subject to Legislative Approval</a:t>
            </a:r>
          </a:p>
        </p:txBody>
      </p:sp>
      <p:graphicFrame>
        <p:nvGraphicFramePr>
          <p:cNvPr id="5" name="Table 4"/>
          <p:cNvGraphicFramePr>
            <a:graphicFrameLocks noGrp="1"/>
          </p:cNvGraphicFramePr>
          <p:nvPr>
            <p:extLst>
              <p:ext uri="{D42A27DB-BD31-4B8C-83A1-F6EECF244321}">
                <p14:modId xmlns:p14="http://schemas.microsoft.com/office/powerpoint/2010/main" val="3642675019"/>
              </p:ext>
            </p:extLst>
          </p:nvPr>
        </p:nvGraphicFramePr>
        <p:xfrm>
          <a:off x="239300" y="1658717"/>
          <a:ext cx="8761949" cy="4280907"/>
        </p:xfrm>
        <a:graphic>
          <a:graphicData uri="http://schemas.openxmlformats.org/drawingml/2006/table">
            <a:tbl>
              <a:tblPr/>
              <a:tblGrid>
                <a:gridCol w="2575461"/>
                <a:gridCol w="2257425"/>
                <a:gridCol w="2071688"/>
                <a:gridCol w="1857375"/>
              </a:tblGrid>
              <a:tr h="866695">
                <a:tc>
                  <a:txBody>
                    <a:bodyPr/>
                    <a:lstStyle/>
                    <a:p>
                      <a:pPr algn="r" fontAlgn="b"/>
                      <a:r>
                        <a:rPr lang="en-US" sz="1600" b="0" i="0" u="none" strike="noStrike" dirty="0">
                          <a:solidFill>
                            <a:schemeClr val="tx1"/>
                          </a:solidFill>
                          <a:latin typeface="Calibri" pitchFamily="34" charset="0"/>
                        </a:rPr>
                        <a:t> </a:t>
                      </a: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kern="1200" dirty="0" smtClean="0">
                          <a:solidFill>
                            <a:schemeClr val="tx1"/>
                          </a:solidFill>
                          <a:latin typeface="Calibri" pitchFamily="34" charset="0"/>
                          <a:ea typeface="+mn-ea"/>
                          <a:cs typeface="+mn-cs"/>
                        </a:rPr>
                        <a:t>2016-17</a:t>
                      </a:r>
                    </a:p>
                    <a:p>
                      <a:pPr algn="ctr" fontAlgn="b"/>
                      <a:r>
                        <a:rPr lang="en-US" sz="1600" b="1" i="0" u="none" strike="noStrike" kern="1200" dirty="0" smtClean="0">
                          <a:solidFill>
                            <a:schemeClr val="tx1"/>
                          </a:solidFill>
                          <a:latin typeface="Calibri" pitchFamily="34" charset="0"/>
                          <a:ea typeface="+mn-ea"/>
                          <a:cs typeface="+mn-cs"/>
                        </a:rPr>
                        <a:t> Budget Request*</a:t>
                      </a:r>
                      <a:endParaRPr lang="en-US" sz="1600" b="1" i="0" u="none" strike="noStrike" kern="1200" dirty="0">
                        <a:solidFill>
                          <a:schemeClr val="tx1"/>
                        </a:solidFill>
                        <a:latin typeface="Calibri"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fontAlgn="b"/>
                      <a:r>
                        <a:rPr lang="en-US" sz="1600" b="1" i="0" u="none" strike="noStrike" kern="1200" dirty="0" smtClean="0">
                          <a:solidFill>
                            <a:schemeClr val="tx1"/>
                          </a:solidFill>
                          <a:latin typeface="Calibri" pitchFamily="34" charset="0"/>
                          <a:ea typeface="+mn-ea"/>
                          <a:cs typeface="+mn-cs"/>
                        </a:rPr>
                        <a:t>2016-17 Under </a:t>
                      </a:r>
                    </a:p>
                    <a:p>
                      <a:pPr algn="ctr" fontAlgn="b"/>
                      <a:r>
                        <a:rPr lang="en-US" sz="1600" b="1" i="0" u="none" strike="noStrike" kern="1200" dirty="0" smtClean="0">
                          <a:solidFill>
                            <a:schemeClr val="tx1"/>
                          </a:solidFill>
                          <a:latin typeface="Calibri" pitchFamily="34" charset="0"/>
                          <a:ea typeface="+mn-ea"/>
                          <a:cs typeface="+mn-cs"/>
                        </a:rPr>
                        <a:t>Current Law* </a:t>
                      </a:r>
                    </a:p>
                    <a:p>
                      <a:pPr algn="ctr" fontAlgn="b"/>
                      <a:r>
                        <a:rPr lang="en-US" sz="1200" b="1" i="0" u="none" strike="noStrike" kern="1200" dirty="0" smtClean="0">
                          <a:solidFill>
                            <a:schemeClr val="tx1"/>
                          </a:solidFill>
                          <a:latin typeface="Calibri" pitchFamily="34" charset="0"/>
                          <a:ea typeface="+mn-ea"/>
                          <a:cs typeface="+mn-cs"/>
                        </a:rPr>
                        <a:t>(negative factor the same)</a:t>
                      </a:r>
                      <a:endParaRPr lang="en-US" sz="1200" b="1" i="0" u="none" strike="noStrike" kern="1200" dirty="0">
                        <a:solidFill>
                          <a:schemeClr val="tx1"/>
                        </a:solidFill>
                        <a:latin typeface="Calibri"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latin typeface="Calibri" pitchFamily="34" charset="0"/>
                        </a:rPr>
                        <a:t>Variation</a:t>
                      </a:r>
                      <a:endParaRPr lang="en-US" sz="1600" b="1" i="0" u="none" strike="noStrike" dirty="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960573">
                <a:tc>
                  <a:txBody>
                    <a:bodyPr/>
                    <a:lstStyle/>
                    <a:p>
                      <a:pPr algn="l" fontAlgn="b"/>
                      <a:r>
                        <a:rPr lang="en-US" sz="1600" b="1" i="0" u="none" strike="noStrike" dirty="0">
                          <a:solidFill>
                            <a:schemeClr val="tx1"/>
                          </a:solidFill>
                          <a:latin typeface="Calibri" pitchFamily="34" charset="0"/>
                        </a:rPr>
                        <a:t>Total Program prior to Negative </a:t>
                      </a:r>
                      <a:r>
                        <a:rPr lang="en-US" sz="1600" b="1" i="0" u="none" strike="noStrike" dirty="0" smtClean="0">
                          <a:solidFill>
                            <a:schemeClr val="tx1"/>
                          </a:solidFill>
                          <a:latin typeface="Calibri" pitchFamily="34" charset="0"/>
                        </a:rPr>
                        <a:t>Factor</a:t>
                      </a:r>
                    </a:p>
                    <a:p>
                      <a:pPr algn="l" fontAlgn="b"/>
                      <a:r>
                        <a:rPr lang="en-US" sz="1600" b="1" i="0" u="none" strike="noStrike" dirty="0" smtClean="0">
                          <a:solidFill>
                            <a:schemeClr val="tx1"/>
                          </a:solidFill>
                          <a:latin typeface="Calibri" pitchFamily="34" charset="0"/>
                        </a:rPr>
                        <a:t>(Growth &amp;</a:t>
                      </a:r>
                      <a:r>
                        <a:rPr lang="en-US" sz="1600" b="1" i="0" u="none" strike="noStrike" baseline="0" dirty="0" smtClean="0">
                          <a:solidFill>
                            <a:schemeClr val="tx1"/>
                          </a:solidFill>
                          <a:latin typeface="Calibri" pitchFamily="34" charset="0"/>
                        </a:rPr>
                        <a:t> Inflation)</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$7,223,145,566</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$7,223,145,566</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-0-</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32133">
                <a:tc>
                  <a:txBody>
                    <a:bodyPr/>
                    <a:lstStyle/>
                    <a:p>
                      <a:pPr algn="l" fontAlgn="b"/>
                      <a:r>
                        <a:rPr lang="en-US" sz="1600" b="1" i="0" u="none" strike="noStrike" dirty="0">
                          <a:solidFill>
                            <a:schemeClr val="tx1"/>
                          </a:solidFill>
                          <a:latin typeface="Calibri" pitchFamily="34" charset="0"/>
                        </a:rPr>
                        <a:t>Negative Factor</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(871,466,681)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(830,702,393)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$40,764,288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42994">
                <a:tc>
                  <a:txBody>
                    <a:bodyPr/>
                    <a:lstStyle/>
                    <a:p>
                      <a:pPr algn="l" fontAlgn="b"/>
                      <a:r>
                        <a:rPr lang="en-US" sz="1600" b="1" i="0" u="none" strike="noStrike" dirty="0">
                          <a:solidFill>
                            <a:schemeClr val="tx1"/>
                          </a:solidFill>
                          <a:latin typeface="Calibri" pitchFamily="34" charset="0"/>
                        </a:rPr>
                        <a:t>Revised Total Program</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$6,351,678,885</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$6,392,443,173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$40,764,288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288897">
                <a:tc>
                  <a:txBody>
                    <a:bodyPr/>
                    <a:lstStyle/>
                    <a:p>
                      <a:pPr algn="l" fontAlgn="b"/>
                      <a:r>
                        <a:rPr lang="en-US" sz="1600" b="1" i="0" u="none" strike="noStrike" dirty="0">
                          <a:solidFill>
                            <a:schemeClr val="tx1"/>
                          </a:solidFill>
                          <a:latin typeface="Calibri" pitchFamily="34" charset="0"/>
                        </a:rPr>
                        <a:t> </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c>
                  <a:txBody>
                    <a:bodyPr/>
                    <a:lstStyle/>
                    <a:p>
                      <a:pPr algn="r" fontAlgn="ctr"/>
                      <a:r>
                        <a:rPr lang="en-US" sz="1600" b="1" i="0" u="none" strike="noStrike" dirty="0">
                          <a:solidFill>
                            <a:schemeClr val="tx1"/>
                          </a:solidFill>
                          <a:latin typeface="Calibri" pitchFamily="34" charset="0"/>
                        </a:rPr>
                        <a:t> </a:t>
                      </a: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A5A5A5"/>
                    </a:solidFill>
                  </a:tcPr>
                </a:tc>
              </a:tr>
              <a:tr h="554463">
                <a:tc>
                  <a:txBody>
                    <a:bodyPr/>
                    <a:lstStyle/>
                    <a:p>
                      <a:pPr algn="l" fontAlgn="b"/>
                      <a:r>
                        <a:rPr lang="en-US" sz="1600" b="1" i="0" u="none" strike="noStrike" dirty="0">
                          <a:solidFill>
                            <a:schemeClr val="tx1"/>
                          </a:solidFill>
                          <a:latin typeface="Calibri" pitchFamily="34" charset="0"/>
                        </a:rPr>
                        <a:t>Negative Factor Percentage</a:t>
                      </a: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-12.08%</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-11.51%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0.57%</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53515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latin typeface="Calibri" pitchFamily="34" charset="0"/>
                          <a:ea typeface="+mn-ea"/>
                          <a:cs typeface="+mn-cs"/>
                        </a:rPr>
                        <a:t>Average</a:t>
                      </a:r>
                      <a:r>
                        <a:rPr lang="en-US" sz="1600" b="1" i="0" u="none" strike="noStrike" kern="1200" baseline="0" dirty="0" smtClean="0">
                          <a:solidFill>
                            <a:schemeClr val="tx1"/>
                          </a:solidFill>
                          <a:latin typeface="Calibri" pitchFamily="34" charset="0"/>
                          <a:ea typeface="+mn-ea"/>
                          <a:cs typeface="+mn-cs"/>
                        </a:rPr>
                        <a:t> Per Pupil Funding</a:t>
                      </a:r>
                      <a:endParaRPr lang="en-US" sz="1600" b="1" i="0" u="none" strike="noStrike" dirty="0">
                        <a:solidFill>
                          <a:schemeClr val="tx1"/>
                        </a:solidFill>
                        <a:latin typeface="Calibri" pitchFamily="34" charset="0"/>
                      </a:endParaRPr>
                    </a:p>
                  </a:txBody>
                  <a:tcPr marL="18288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$7,373.31</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$7,420.63</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r" fontAlgn="ctr"/>
                      <a:r>
                        <a:rPr lang="en-US" sz="1600" b="1" i="0" u="none" strike="noStrike" dirty="0" smtClean="0">
                          <a:solidFill>
                            <a:schemeClr val="tx1"/>
                          </a:solidFill>
                          <a:latin typeface="Calibri" pitchFamily="34" charset="0"/>
                        </a:rPr>
                        <a:t>$47.32</a:t>
                      </a:r>
                      <a:endParaRPr lang="en-US" sz="1600" b="1" i="0" u="none" strike="noStrike" dirty="0">
                        <a:solidFill>
                          <a:schemeClr val="tx1"/>
                        </a:solidFill>
                        <a:latin typeface="Calibri" pitchFamily="34" charset="0"/>
                      </a:endParaRPr>
                    </a:p>
                  </a:txBody>
                  <a:tcPr marL="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bl>
          </a:graphicData>
        </a:graphic>
      </p:graphicFrame>
    </p:spTree>
    <p:extLst>
      <p:ext uri="{BB962C8B-B14F-4D97-AF65-F5344CB8AC3E}">
        <p14:creationId xmlns:p14="http://schemas.microsoft.com/office/powerpoint/2010/main" val="3380266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52785958"/>
              </p:ext>
            </p:extLst>
          </p:nvPr>
        </p:nvGraphicFramePr>
        <p:xfrm>
          <a:off x="149630" y="1809360"/>
          <a:ext cx="8759592" cy="4242647"/>
        </p:xfrm>
        <a:graphic>
          <a:graphicData uri="http://schemas.openxmlformats.org/drawingml/2006/table">
            <a:tbl>
              <a:tblPr firstRow="1" bandRow="1">
                <a:tableStyleId>{6E25E649-3F16-4E02-A733-19D2CDBF48F0}</a:tableStyleId>
              </a:tblPr>
              <a:tblGrid>
                <a:gridCol w="2189898"/>
                <a:gridCol w="2189898"/>
                <a:gridCol w="2189898"/>
                <a:gridCol w="2189898"/>
              </a:tblGrid>
              <a:tr h="1141924">
                <a:tc>
                  <a:txBody>
                    <a:bodyPr/>
                    <a:lstStyle/>
                    <a:p>
                      <a:pPr marL="0" algn="ctr" defTabSz="914400" rtl="0" eaLnBrk="1" fontAlgn="b" latinLnBrk="0" hangingPunct="1"/>
                      <a:r>
                        <a:rPr lang="en-US" sz="2000" b="1" kern="1200" dirty="0">
                          <a:solidFill>
                            <a:schemeClr val="tx1"/>
                          </a:solidFill>
                          <a:latin typeface="+mn-lt"/>
                          <a:ea typeface="+mn-ea"/>
                          <a:cs typeface="+mn-cs"/>
                        </a:rPr>
                        <a:t> </a:t>
                      </a:r>
                    </a:p>
                  </a:txBody>
                  <a:tcPr marR="0" marT="0" marB="0" anchor="b">
                    <a:solidFill>
                      <a:srgbClr val="FFC846"/>
                    </a:solidFill>
                  </a:tcPr>
                </a:tc>
                <a:tc>
                  <a:txBody>
                    <a:bodyPr/>
                    <a:lstStyle/>
                    <a:p>
                      <a:pPr marL="0" algn="ctr" defTabSz="914400" rtl="0" eaLnBrk="1" fontAlgn="b" latinLnBrk="0" hangingPunct="1"/>
                      <a:r>
                        <a:rPr lang="en-US" sz="2000" b="1" kern="1200" dirty="0" smtClean="0">
                          <a:solidFill>
                            <a:schemeClr val="tx1"/>
                          </a:solidFill>
                          <a:latin typeface="+mn-lt"/>
                          <a:ea typeface="+mn-ea"/>
                          <a:cs typeface="+mn-cs"/>
                        </a:rPr>
                        <a:t>Actual 2015-16 with Supplemental Funding*</a:t>
                      </a:r>
                      <a:endParaRPr lang="en-US" sz="2000" b="1" kern="1200" dirty="0">
                        <a:solidFill>
                          <a:schemeClr val="tx1"/>
                        </a:solidFill>
                        <a:latin typeface="+mn-lt"/>
                        <a:ea typeface="+mn-ea"/>
                        <a:cs typeface="+mn-cs"/>
                      </a:endParaRPr>
                    </a:p>
                  </a:txBody>
                  <a:tcPr marL="0" marR="0" marT="0" marB="0" anchor="ctr">
                    <a:solidFill>
                      <a:srgbClr val="FFC846"/>
                    </a:solidFill>
                  </a:tcPr>
                </a:tc>
                <a:tc>
                  <a:txBody>
                    <a:bodyPr/>
                    <a:lstStyle/>
                    <a:p>
                      <a:pPr algn="ctr" fontAlgn="b"/>
                      <a:r>
                        <a:rPr lang="en-US" sz="2000" b="1" i="0" u="none" strike="noStrike" kern="1200" dirty="0" smtClean="0">
                          <a:solidFill>
                            <a:schemeClr val="tx1"/>
                          </a:solidFill>
                          <a:latin typeface="Calibri" pitchFamily="34" charset="0"/>
                          <a:ea typeface="+mn-ea"/>
                          <a:cs typeface="+mn-cs"/>
                        </a:rPr>
                        <a:t>2016-17 Budget Request**</a:t>
                      </a:r>
                      <a:endParaRPr lang="en-US" sz="2000" b="1" i="0" u="none" strike="noStrike" kern="1200" dirty="0">
                        <a:solidFill>
                          <a:schemeClr val="tx1"/>
                        </a:solidFill>
                        <a:latin typeface="Calibri" pitchFamily="34" charset="0"/>
                        <a:ea typeface="+mn-ea"/>
                        <a:cs typeface="+mn-cs"/>
                      </a:endParaRPr>
                    </a:p>
                  </a:txBody>
                  <a:tcPr marL="0" marR="0" marT="0" marB="0" anchor="ctr">
                    <a:solidFill>
                      <a:srgbClr val="FFC846"/>
                    </a:solidFill>
                  </a:tcPr>
                </a:tc>
                <a:tc>
                  <a:txBody>
                    <a:bodyPr/>
                    <a:lstStyle/>
                    <a:p>
                      <a:pPr algn="ctr" fontAlgn="b"/>
                      <a:r>
                        <a:rPr lang="en-US" sz="2000" b="1" i="0" u="none" strike="noStrike" kern="1200" dirty="0" smtClean="0">
                          <a:solidFill>
                            <a:schemeClr val="tx1"/>
                          </a:solidFill>
                          <a:latin typeface="Calibri" pitchFamily="34" charset="0"/>
                          <a:ea typeface="+mn-ea"/>
                          <a:cs typeface="+mn-cs"/>
                        </a:rPr>
                        <a:t>2016-17 Under </a:t>
                      </a:r>
                    </a:p>
                    <a:p>
                      <a:pPr algn="ctr" fontAlgn="b"/>
                      <a:r>
                        <a:rPr lang="en-US" sz="2000" b="1" i="0" u="none" strike="noStrike" kern="1200" dirty="0" smtClean="0">
                          <a:solidFill>
                            <a:schemeClr val="tx1"/>
                          </a:solidFill>
                          <a:latin typeface="Calibri" pitchFamily="34" charset="0"/>
                          <a:ea typeface="+mn-ea"/>
                          <a:cs typeface="+mn-cs"/>
                        </a:rPr>
                        <a:t>Current Law* </a:t>
                      </a:r>
                    </a:p>
                    <a:p>
                      <a:pPr algn="ctr" fontAlgn="b"/>
                      <a:r>
                        <a:rPr lang="en-US" sz="1600" b="1" i="0" u="none" strike="noStrike" kern="1200" dirty="0" smtClean="0">
                          <a:solidFill>
                            <a:schemeClr val="tx1"/>
                          </a:solidFill>
                          <a:latin typeface="Calibri" pitchFamily="34" charset="0"/>
                          <a:ea typeface="+mn-ea"/>
                          <a:cs typeface="+mn-cs"/>
                        </a:rPr>
                        <a:t>(negative factor the same)</a:t>
                      </a:r>
                      <a:endParaRPr lang="en-US" sz="1600" b="1" i="0" u="none" strike="noStrike" kern="1200" dirty="0">
                        <a:solidFill>
                          <a:schemeClr val="tx1"/>
                        </a:solidFill>
                        <a:latin typeface="Calibri" pitchFamily="34" charset="0"/>
                        <a:ea typeface="+mn-ea"/>
                        <a:cs typeface="+mn-cs"/>
                      </a:endParaRPr>
                    </a:p>
                  </a:txBody>
                  <a:tcPr marL="0" marR="0" marT="0" marB="0" anchor="ctr">
                    <a:solidFill>
                      <a:srgbClr val="FFC846"/>
                    </a:solidFill>
                  </a:tcPr>
                </a:tc>
              </a:tr>
              <a:tr h="563193">
                <a:tc>
                  <a:txBody>
                    <a:bodyPr/>
                    <a:lstStyle/>
                    <a:p>
                      <a:pPr algn="l" fontAlgn="ctr"/>
                      <a:r>
                        <a:rPr lang="en-US" sz="1800" b="1" i="0" u="none" strike="noStrike" dirty="0">
                          <a:solidFill>
                            <a:schemeClr val="tx1"/>
                          </a:solidFill>
                          <a:latin typeface="+mn-lt"/>
                        </a:rPr>
                        <a:t>State Share</a:t>
                      </a:r>
                    </a:p>
                  </a:txBody>
                  <a:tcPr marR="0" marT="0" marB="0" anchor="ctr"/>
                </a:tc>
                <a:tc>
                  <a:txBody>
                    <a:bodyPr/>
                    <a:lstStyle/>
                    <a:p>
                      <a:pPr algn="r" fontAlgn="ctr"/>
                      <a:r>
                        <a:rPr lang="en-US" sz="1800" b="1" i="0" u="none" strike="noStrike" kern="1200" dirty="0" smtClean="0">
                          <a:solidFill>
                            <a:schemeClr val="tx1"/>
                          </a:solidFill>
                          <a:latin typeface="+mn-lt"/>
                          <a:ea typeface="+mn-ea"/>
                          <a:cs typeface="+mn-cs"/>
                        </a:rPr>
                        <a:t>$3,979,778,973</a:t>
                      </a:r>
                      <a:r>
                        <a:rPr lang="en-US" sz="1000" b="1" i="0" u="none" strike="noStrike" dirty="0" smtClean="0">
                          <a:effectLst/>
                          <a:latin typeface="Times New Roman"/>
                        </a:rPr>
                        <a:t> </a:t>
                      </a:r>
                      <a:endParaRPr lang="en-US" sz="1000" b="1" i="0" u="none" strike="noStrike" dirty="0">
                        <a:effectLst/>
                        <a:latin typeface="Times New Roman"/>
                      </a:endParaRPr>
                    </a:p>
                  </a:txBody>
                  <a:tcPr marL="0" marR="0" marT="0" marB="0" anchor="ctr"/>
                </a:tc>
                <a:tc>
                  <a:txBody>
                    <a:bodyPr/>
                    <a:lstStyle/>
                    <a:p>
                      <a:pPr algn="r" fontAlgn="ctr"/>
                      <a:r>
                        <a:rPr lang="en-US" sz="1800" b="1" i="0" u="none" strike="noStrike" dirty="0" smtClean="0">
                          <a:solidFill>
                            <a:schemeClr val="tx1"/>
                          </a:solidFill>
                          <a:latin typeface="+mn-lt"/>
                        </a:rPr>
                        <a:t>$4,076,199,960</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$4,116,964,248</a:t>
                      </a:r>
                      <a:endParaRPr lang="en-US" sz="1800" b="1" i="0" u="none" strike="noStrike" dirty="0">
                        <a:solidFill>
                          <a:schemeClr val="tx1"/>
                        </a:solidFill>
                        <a:latin typeface="+mn-lt"/>
                      </a:endParaRPr>
                    </a:p>
                  </a:txBody>
                  <a:tcPr marL="0" marR="182880" marT="0" marB="0" anchor="ctr"/>
                </a:tc>
              </a:tr>
              <a:tr h="588396">
                <a:tc>
                  <a:txBody>
                    <a:bodyPr/>
                    <a:lstStyle/>
                    <a:p>
                      <a:pPr algn="l" fontAlgn="ctr"/>
                      <a:r>
                        <a:rPr lang="en-US" sz="1800" b="1" i="0" u="none" strike="noStrike" dirty="0">
                          <a:solidFill>
                            <a:schemeClr val="tx1"/>
                          </a:solidFill>
                          <a:latin typeface="+mn-lt"/>
                        </a:rPr>
                        <a:t>Local Property Tax</a:t>
                      </a:r>
                    </a:p>
                  </a:txBody>
                  <a:tcPr marR="0" marT="0" marB="0" anchor="ctr"/>
                </a:tc>
                <a:tc>
                  <a:txBody>
                    <a:bodyPr/>
                    <a:lstStyle/>
                    <a:p>
                      <a:pPr marL="0" algn="r" defTabSz="914400" rtl="0" eaLnBrk="1" fontAlgn="ctr" latinLnBrk="0" hangingPunct="1"/>
                      <a:r>
                        <a:rPr lang="en-US" sz="1800" b="1" i="0" u="none" strike="noStrike" kern="1200" dirty="0">
                          <a:solidFill>
                            <a:schemeClr val="tx1"/>
                          </a:solidFill>
                          <a:latin typeface="+mn-lt"/>
                          <a:ea typeface="+mn-ea"/>
                          <a:cs typeface="+mn-cs"/>
                        </a:rPr>
                        <a:t>2,104,957,889 </a:t>
                      </a:r>
                    </a:p>
                  </a:txBody>
                  <a:tcPr marL="0" marR="0" marT="0" marB="0" anchor="ctr"/>
                </a:tc>
                <a:tc>
                  <a:txBody>
                    <a:bodyPr/>
                    <a:lstStyle/>
                    <a:p>
                      <a:pPr algn="r" fontAlgn="ctr"/>
                      <a:r>
                        <a:rPr lang="en-US" sz="1800" b="1" i="0" u="none" strike="noStrike" dirty="0" smtClean="0">
                          <a:solidFill>
                            <a:schemeClr val="tx1"/>
                          </a:solidFill>
                          <a:latin typeface="+mn-lt"/>
                        </a:rPr>
                        <a:t>2,121,309,958</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2,121,309,958</a:t>
                      </a:r>
                      <a:endParaRPr lang="en-US" sz="1800" b="1" i="0" u="none" strike="noStrike" dirty="0">
                        <a:solidFill>
                          <a:schemeClr val="tx1"/>
                        </a:solidFill>
                        <a:latin typeface="+mn-lt"/>
                      </a:endParaRPr>
                    </a:p>
                  </a:txBody>
                  <a:tcPr marL="0" marR="182880" marT="0" marB="0" anchor="ctr"/>
                </a:tc>
              </a:tr>
              <a:tr h="667910">
                <a:tc>
                  <a:txBody>
                    <a:bodyPr/>
                    <a:lstStyle/>
                    <a:p>
                      <a:pPr algn="l" fontAlgn="ctr"/>
                      <a:r>
                        <a:rPr lang="en-US" sz="1800" b="1" i="0" u="none" strike="noStrike" dirty="0">
                          <a:solidFill>
                            <a:schemeClr val="tx1"/>
                          </a:solidFill>
                          <a:latin typeface="+mn-lt"/>
                        </a:rPr>
                        <a:t>Specific Ownership Tax</a:t>
                      </a:r>
                    </a:p>
                  </a:txBody>
                  <a:tcPr marR="0" marT="0" marB="0" anchor="ctr"/>
                </a:tc>
                <a:tc>
                  <a:txBody>
                    <a:bodyPr/>
                    <a:lstStyle/>
                    <a:p>
                      <a:pPr marL="0" algn="r" defTabSz="914400" rtl="0" eaLnBrk="1" fontAlgn="ctr" latinLnBrk="0" hangingPunct="1"/>
                      <a:r>
                        <a:rPr lang="en-US" sz="1800" b="1" i="0" u="none" strike="noStrike" kern="1200" dirty="0">
                          <a:solidFill>
                            <a:schemeClr val="tx1"/>
                          </a:solidFill>
                          <a:latin typeface="+mn-lt"/>
                          <a:ea typeface="+mn-ea"/>
                          <a:cs typeface="+mn-cs"/>
                        </a:rPr>
                        <a:t>154,827,913 </a:t>
                      </a:r>
                    </a:p>
                  </a:txBody>
                  <a:tcPr marL="0" marR="0" marT="0" marB="0" anchor="ctr"/>
                </a:tc>
                <a:tc>
                  <a:txBody>
                    <a:bodyPr/>
                    <a:lstStyle/>
                    <a:p>
                      <a:pPr algn="r" fontAlgn="ctr"/>
                      <a:r>
                        <a:rPr lang="en-US" sz="1800" b="1" i="0" u="none" strike="noStrike" dirty="0" smtClean="0">
                          <a:solidFill>
                            <a:schemeClr val="tx1"/>
                          </a:solidFill>
                          <a:latin typeface="+mn-lt"/>
                        </a:rPr>
                        <a:t>154,168,966</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154,168,966</a:t>
                      </a:r>
                      <a:endParaRPr lang="en-US" sz="1800" b="1" i="0" u="none" strike="noStrike" dirty="0">
                        <a:solidFill>
                          <a:schemeClr val="tx1"/>
                        </a:solidFill>
                        <a:latin typeface="+mn-lt"/>
                      </a:endParaRPr>
                    </a:p>
                  </a:txBody>
                  <a:tcPr marL="0" marR="182880" marT="0" marB="0" anchor="ctr"/>
                </a:tc>
              </a:tr>
              <a:tr h="572494">
                <a:tc>
                  <a:txBody>
                    <a:bodyPr/>
                    <a:lstStyle/>
                    <a:p>
                      <a:pPr algn="l" fontAlgn="ctr"/>
                      <a:r>
                        <a:rPr lang="en-US" sz="1800" b="1" i="0" u="none" strike="noStrike" dirty="0">
                          <a:solidFill>
                            <a:schemeClr val="tx1"/>
                          </a:solidFill>
                          <a:latin typeface="+mn-lt"/>
                        </a:rPr>
                        <a:t>Total</a:t>
                      </a:r>
                    </a:p>
                  </a:txBody>
                  <a:tcPr marR="0" marT="0" marB="0" anchor="ctr"/>
                </a:tc>
                <a:tc>
                  <a:txBody>
                    <a:bodyPr/>
                    <a:lstStyle/>
                    <a:p>
                      <a:pPr marL="0" marR="0" algn="r" defTabSz="914400" rtl="0" eaLnBrk="1" latinLnBrk="0" hangingPunct="1">
                        <a:spcBef>
                          <a:spcPts val="0"/>
                        </a:spcBef>
                        <a:spcAft>
                          <a:spcPts val="0"/>
                        </a:spcAft>
                        <a:tabLst>
                          <a:tab pos="228600" algn="l"/>
                        </a:tabLst>
                      </a:pPr>
                      <a:r>
                        <a:rPr lang="en-US" sz="1700" b="1" kern="1200" dirty="0" smtClean="0"/>
                        <a:t>$6,239,564,775</a:t>
                      </a:r>
                      <a:endParaRPr lang="en-US" sz="1700" b="1" kern="1200" dirty="0" smtClean="0">
                        <a:solidFill>
                          <a:schemeClr val="dk1"/>
                        </a:solidFill>
                        <a:latin typeface="+mn-lt"/>
                        <a:ea typeface="+mn-ea"/>
                        <a:cs typeface="+mn-cs"/>
                      </a:endParaRPr>
                    </a:p>
                  </a:txBody>
                  <a:tcPr marL="68580" marR="68580" marT="0" marB="0" anchor="ctr"/>
                </a:tc>
                <a:tc>
                  <a:txBody>
                    <a:bodyPr/>
                    <a:lstStyle/>
                    <a:p>
                      <a:pPr algn="r" fontAlgn="ctr"/>
                      <a:r>
                        <a:rPr lang="en-US" sz="1800" b="1" i="0" u="none" strike="noStrike" dirty="0" smtClean="0">
                          <a:solidFill>
                            <a:schemeClr val="tx1"/>
                          </a:solidFill>
                          <a:latin typeface="+mn-lt"/>
                        </a:rPr>
                        <a:t>$6,351,678,885</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$6,392,443,173</a:t>
                      </a:r>
                      <a:endParaRPr lang="en-US" sz="1800" b="1" i="0" u="none" strike="noStrike" dirty="0">
                        <a:solidFill>
                          <a:schemeClr val="tx1"/>
                        </a:solidFill>
                        <a:latin typeface="+mn-lt"/>
                      </a:endParaRPr>
                    </a:p>
                  </a:txBody>
                  <a:tcPr marL="0" marR="182880" marT="0" marB="0" anchor="ctr"/>
                </a:tc>
              </a:tr>
              <a:tr h="708730">
                <a:tc>
                  <a:txBody>
                    <a:bodyPr/>
                    <a:lstStyle/>
                    <a:p>
                      <a:pPr algn="l" fontAlgn="ctr"/>
                      <a:r>
                        <a:rPr lang="en-US" sz="1800" b="1" i="0" u="none" strike="noStrike" dirty="0" smtClean="0">
                          <a:solidFill>
                            <a:schemeClr val="tx1"/>
                          </a:solidFill>
                          <a:latin typeface="+mn-lt"/>
                        </a:rPr>
                        <a:t>Statewide Average Per Pupil Funding</a:t>
                      </a:r>
                      <a:endParaRPr lang="en-US" sz="1800" b="1" i="0" u="none" strike="noStrike" dirty="0">
                        <a:solidFill>
                          <a:schemeClr val="tx1"/>
                        </a:solidFill>
                        <a:latin typeface="+mn-lt"/>
                      </a:endParaRPr>
                    </a:p>
                  </a:txBody>
                  <a:tcPr marR="0" marT="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800" b="1" i="0" u="none" strike="noStrike" kern="1200" dirty="0" smtClean="0">
                          <a:solidFill>
                            <a:schemeClr val="tx1"/>
                          </a:solidFill>
                          <a:latin typeface="Calibri" pitchFamily="34" charset="0"/>
                          <a:ea typeface="+mn-ea"/>
                          <a:cs typeface="+mn-cs"/>
                        </a:rPr>
                        <a:t>$7,312.69</a:t>
                      </a:r>
                      <a:endParaRPr lang="en-US" sz="1800" b="1" i="0" u="none" strike="noStrike" dirty="0">
                        <a:solidFill>
                          <a:schemeClr val="tx1"/>
                        </a:solidFill>
                        <a:latin typeface="Calibri" pitchFamily="34" charset="0"/>
                      </a:endParaRPr>
                    </a:p>
                  </a:txBody>
                  <a:tcPr marL="68580" marR="68580" marT="0" marB="0" anchor="ctr"/>
                </a:tc>
                <a:tc>
                  <a:txBody>
                    <a:bodyPr/>
                    <a:lstStyle/>
                    <a:p>
                      <a:pPr algn="r" fontAlgn="ctr"/>
                      <a:r>
                        <a:rPr lang="en-US" sz="1800" b="1" i="0" u="none" strike="noStrike" dirty="0" smtClean="0">
                          <a:solidFill>
                            <a:schemeClr val="tx1"/>
                          </a:solidFill>
                          <a:latin typeface="+mn-lt"/>
                        </a:rPr>
                        <a:t>$7,373.31</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$7,420.63</a:t>
                      </a:r>
                      <a:endParaRPr lang="en-US" sz="1800" b="1" i="0" u="none" strike="noStrike" dirty="0">
                        <a:solidFill>
                          <a:schemeClr val="tx1"/>
                        </a:solidFill>
                        <a:latin typeface="+mn-lt"/>
                      </a:endParaRPr>
                    </a:p>
                  </a:txBody>
                  <a:tcPr marL="0" marR="182880" marT="0" marB="0" anchor="ctr"/>
                </a:tc>
              </a:tr>
            </a:tbl>
          </a:graphicData>
        </a:graphic>
      </p:graphicFrame>
      <p:sp>
        <p:nvSpPr>
          <p:cNvPr id="3" name="Title 2"/>
          <p:cNvSpPr>
            <a:spLocks noGrp="1"/>
          </p:cNvSpPr>
          <p:nvPr>
            <p:ph type="title"/>
          </p:nvPr>
        </p:nvSpPr>
        <p:spPr>
          <a:xfrm>
            <a:off x="137160" y="137160"/>
            <a:ext cx="8915400" cy="1371600"/>
          </a:xfrm>
        </p:spPr>
        <p:txBody>
          <a:bodyPr/>
          <a:lstStyle/>
          <a:p>
            <a:r>
              <a:rPr lang="en-US" sz="3600" b="1" dirty="0">
                <a:latin typeface="Palatino Linotype" pitchFamily="18" charset="0"/>
              </a:rPr>
              <a:t>Compare </a:t>
            </a:r>
            <a:r>
              <a:rPr lang="en-US" sz="3600" b="1" dirty="0" smtClean="0">
                <a:latin typeface="Palatino Linotype" pitchFamily="18" charset="0"/>
              </a:rPr>
              <a:t>Funding Scenarios</a:t>
            </a:r>
            <a:br>
              <a:rPr lang="en-US" sz="3600" b="1" dirty="0" smtClean="0">
                <a:latin typeface="Palatino Linotype" pitchFamily="18" charset="0"/>
              </a:rPr>
            </a:br>
            <a:r>
              <a:rPr lang="en-US" sz="3600" b="1" dirty="0" smtClean="0">
                <a:latin typeface="Palatino Linotype" pitchFamily="18" charset="0"/>
              </a:rPr>
              <a:t> for 2016-17</a:t>
            </a:r>
            <a:endParaRPr lang="en-US" sz="3600" dirty="0"/>
          </a:p>
        </p:txBody>
      </p:sp>
      <p:sp>
        <p:nvSpPr>
          <p:cNvPr id="5" name="TextBox 4"/>
          <p:cNvSpPr txBox="1"/>
          <p:nvPr/>
        </p:nvSpPr>
        <p:spPr>
          <a:xfrm>
            <a:off x="137160" y="6373793"/>
            <a:ext cx="3499945" cy="461665"/>
          </a:xfrm>
          <a:prstGeom prst="rect">
            <a:avLst/>
          </a:prstGeom>
          <a:noFill/>
        </p:spPr>
        <p:txBody>
          <a:bodyPr wrap="square" rtlCol="0">
            <a:spAutoFit/>
          </a:bodyPr>
          <a:lstStyle/>
          <a:p>
            <a:r>
              <a:rPr lang="en-US" sz="1200" dirty="0" smtClean="0"/>
              <a:t>*Subject to Legislative </a:t>
            </a:r>
            <a:r>
              <a:rPr lang="en-US" sz="1200" dirty="0" smtClean="0"/>
              <a:t>Approval</a:t>
            </a:r>
          </a:p>
          <a:p>
            <a:r>
              <a:rPr lang="en-US" sz="1200" dirty="0" smtClean="0"/>
              <a:t>**Assumes 1.2% CPI</a:t>
            </a:r>
            <a:endParaRPr lang="en-US" sz="1200" dirty="0"/>
          </a:p>
        </p:txBody>
      </p:sp>
    </p:spTree>
    <p:extLst>
      <p:ext uri="{BB962C8B-B14F-4D97-AF65-F5344CB8AC3E}">
        <p14:creationId xmlns:p14="http://schemas.microsoft.com/office/powerpoint/2010/main" val="3657380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4772"/>
            <a:ext cx="8381260" cy="782073"/>
          </a:xfrm>
        </p:spPr>
        <p:txBody>
          <a:bodyPr/>
          <a:lstStyle/>
          <a:p>
            <a:r>
              <a:rPr lang="en-US" sz="2400" smtClean="0"/>
              <a:t>State of Colorado</a:t>
            </a:r>
            <a:br>
              <a:rPr lang="en-US" sz="2400" smtClean="0"/>
            </a:br>
            <a:r>
              <a:rPr lang="en-US" sz="2400" smtClean="0"/>
              <a:t>Total Program Funding</a:t>
            </a:r>
            <a:endParaRPr lang="en-US" sz="2400" dirty="0"/>
          </a:p>
        </p:txBody>
      </p:sp>
      <p:sp>
        <p:nvSpPr>
          <p:cNvPr id="9" name="TextBox 8"/>
          <p:cNvSpPr txBox="1"/>
          <p:nvPr/>
        </p:nvSpPr>
        <p:spPr>
          <a:xfrm>
            <a:off x="63610" y="6461377"/>
            <a:ext cx="3499945" cy="369332"/>
          </a:xfrm>
          <a:prstGeom prst="rect">
            <a:avLst/>
          </a:prstGeom>
          <a:noFill/>
        </p:spPr>
        <p:txBody>
          <a:bodyPr wrap="square" rtlCol="0">
            <a:spAutoFit/>
          </a:bodyPr>
          <a:lstStyle/>
          <a:p>
            <a:r>
              <a:rPr lang="en-US" sz="1000" dirty="0" smtClean="0"/>
              <a:t>*Subject to Legislative Approval </a:t>
            </a:r>
          </a:p>
          <a:p>
            <a:r>
              <a:rPr lang="en-US" sz="800" dirty="0" smtClean="0"/>
              <a:t>         In millions</a:t>
            </a:r>
            <a:endParaRPr lang="en-US" sz="800" dirty="0"/>
          </a:p>
        </p:txBody>
      </p:sp>
      <p:graphicFrame>
        <p:nvGraphicFramePr>
          <p:cNvPr id="5" name="Chart 4"/>
          <p:cNvGraphicFramePr>
            <a:graphicFrameLocks noGrp="1"/>
          </p:cNvGraphicFramePr>
          <p:nvPr>
            <p:extLst>
              <p:ext uri="{D42A27DB-BD31-4B8C-83A1-F6EECF244321}">
                <p14:modId xmlns:p14="http://schemas.microsoft.com/office/powerpoint/2010/main" val="484815862"/>
              </p:ext>
            </p:extLst>
          </p:nvPr>
        </p:nvGraphicFramePr>
        <p:xfrm>
          <a:off x="381000" y="986845"/>
          <a:ext cx="7986373" cy="53464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97405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lstStyle/>
          <a:p>
            <a:r>
              <a:rPr lang="en-US" dirty="0" smtClean="0">
                <a:solidFill>
                  <a:schemeClr val="bg1"/>
                </a:solidFill>
              </a:rPr>
              <a:t>Similar to Total Program, the gaps in the bars represents the effect of the  negative factor.  </a:t>
            </a:r>
            <a:endParaRPr lang="en-US" dirty="0">
              <a:solidFill>
                <a:schemeClr val="bg1"/>
              </a:solidFill>
            </a:endParaRPr>
          </a:p>
          <a:p>
            <a:endParaRPr lang="en-US" dirty="0" smtClean="0">
              <a:solidFill>
                <a:schemeClr val="bg1"/>
              </a:solidFill>
            </a:endParaRPr>
          </a:p>
          <a:p>
            <a:r>
              <a:rPr lang="en-US" dirty="0" smtClean="0">
                <a:solidFill>
                  <a:schemeClr val="bg1"/>
                </a:solidFill>
              </a:rPr>
              <a:t>For 2015-16, the effect is $973 in the statewide average per pupil funding.</a:t>
            </a:r>
          </a:p>
          <a:p>
            <a:endParaRPr lang="en-US" dirty="0">
              <a:solidFill>
                <a:schemeClr val="tx1"/>
              </a:solidFill>
            </a:endParaRPr>
          </a:p>
          <a:p>
            <a:endParaRPr lang="en-US" dirty="0" smtClean="0">
              <a:solidFill>
                <a:schemeClr val="tx1"/>
              </a:solidFill>
            </a:endParaRPr>
          </a:p>
        </p:txBody>
      </p:sp>
      <p:sp>
        <p:nvSpPr>
          <p:cNvPr id="2" name="Title 1"/>
          <p:cNvSpPr>
            <a:spLocks noGrp="1"/>
          </p:cNvSpPr>
          <p:nvPr>
            <p:ph type="title"/>
          </p:nvPr>
        </p:nvSpPr>
        <p:spPr/>
        <p:txBody>
          <a:bodyPr/>
          <a:lstStyle/>
          <a:p>
            <a:r>
              <a:rPr lang="en-US" dirty="0" smtClean="0"/>
              <a:t>State of Colorado</a:t>
            </a:r>
            <a:br>
              <a:rPr lang="en-US" dirty="0" smtClean="0"/>
            </a:br>
            <a:r>
              <a:rPr lang="en-US" dirty="0" smtClean="0"/>
              <a:t>Average Per Pupil Funding</a:t>
            </a:r>
            <a:endParaRPr lang="en-US" dirty="0"/>
          </a:p>
        </p:txBody>
      </p:sp>
      <p:sp>
        <p:nvSpPr>
          <p:cNvPr id="8" name="TextBox 7"/>
          <p:cNvSpPr txBox="1"/>
          <p:nvPr/>
        </p:nvSpPr>
        <p:spPr>
          <a:xfrm>
            <a:off x="2172694" y="6512292"/>
            <a:ext cx="3499945" cy="246221"/>
          </a:xfrm>
          <a:prstGeom prst="rect">
            <a:avLst/>
          </a:prstGeom>
          <a:noFill/>
        </p:spPr>
        <p:txBody>
          <a:bodyPr wrap="square" rtlCol="0">
            <a:spAutoFit/>
          </a:bodyPr>
          <a:lstStyle/>
          <a:p>
            <a:r>
              <a:rPr lang="en-US" sz="1000" dirty="0" smtClean="0"/>
              <a:t>*Subject to Legislative Approval</a:t>
            </a:r>
            <a:endParaRPr lang="en-US" sz="1000" dirty="0"/>
          </a:p>
        </p:txBody>
      </p:sp>
      <p:graphicFrame>
        <p:nvGraphicFramePr>
          <p:cNvPr id="7" name="Chart 6"/>
          <p:cNvGraphicFramePr>
            <a:graphicFrameLocks noGrp="1"/>
          </p:cNvGraphicFramePr>
          <p:nvPr>
            <p:extLst>
              <p:ext uri="{D42A27DB-BD31-4B8C-83A1-F6EECF244321}">
                <p14:modId xmlns:p14="http://schemas.microsoft.com/office/powerpoint/2010/main" val="2855445693"/>
              </p:ext>
            </p:extLst>
          </p:nvPr>
        </p:nvGraphicFramePr>
        <p:xfrm>
          <a:off x="1884458" y="445273"/>
          <a:ext cx="7116419" cy="56573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7269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32055865"/>
              </p:ext>
            </p:extLst>
          </p:nvPr>
        </p:nvGraphicFramePr>
        <p:xfrm>
          <a:off x="185738" y="1670051"/>
          <a:ext cx="8878887" cy="4829762"/>
        </p:xfrm>
        <a:graphic>
          <a:graphicData uri="http://schemas.openxmlformats.org/drawingml/2006/table">
            <a:tbl>
              <a:tblPr firstRow="1" bandRow="1">
                <a:tableStyleId>{5C22544A-7EE6-4342-B048-85BDC9FD1C3A}</a:tableStyleId>
              </a:tblPr>
              <a:tblGrid>
                <a:gridCol w="2272982"/>
                <a:gridCol w="6605905"/>
              </a:tblGrid>
              <a:tr h="623559">
                <a:tc>
                  <a:txBody>
                    <a:bodyPr/>
                    <a:lstStyle/>
                    <a:p>
                      <a:pPr marL="0" algn="l" defTabSz="914400" rtl="0" eaLnBrk="1" latinLnBrk="0" hangingPunct="1"/>
                      <a:r>
                        <a:rPr lang="en-US" sz="1800" b="0" kern="1200" dirty="0" smtClean="0">
                          <a:solidFill>
                            <a:schemeClr val="tx1"/>
                          </a:solidFill>
                          <a:latin typeface="+mn-lt"/>
                          <a:ea typeface="+mn-ea"/>
                          <a:cs typeface="+mn-cs"/>
                        </a:rPr>
                        <a:t>November, </a:t>
                      </a:r>
                      <a:r>
                        <a:rPr lang="en-US" sz="1800" b="0" kern="1200" dirty="0" smtClean="0">
                          <a:solidFill>
                            <a:schemeClr val="tx1"/>
                          </a:solidFill>
                          <a:latin typeface="+mn-lt"/>
                          <a:ea typeface="+mn-ea"/>
                          <a:cs typeface="+mn-cs"/>
                        </a:rPr>
                        <a:t>2015</a:t>
                      </a:r>
                      <a:endParaRPr lang="en-US" sz="1800" b="0" kern="1200" dirty="0" smtClean="0">
                        <a:solidFill>
                          <a:schemeClr val="tx1"/>
                        </a:solidFill>
                        <a:latin typeface="+mn-lt"/>
                        <a:ea typeface="+mn-ea"/>
                        <a:cs typeface="+mn-cs"/>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1800" b="0" kern="1200" dirty="0" smtClean="0">
                          <a:solidFill>
                            <a:schemeClr val="tx1"/>
                          </a:solidFill>
                          <a:latin typeface="+mn-lt"/>
                          <a:ea typeface="+mn-ea"/>
                          <a:cs typeface="+mn-cs"/>
                        </a:rPr>
                        <a:t>Governor Submits Budget Request for </a:t>
                      </a:r>
                      <a:r>
                        <a:rPr lang="en-US" sz="1800" b="0" kern="1200" dirty="0" smtClean="0">
                          <a:solidFill>
                            <a:schemeClr val="tx1"/>
                          </a:solidFill>
                          <a:latin typeface="+mn-lt"/>
                          <a:ea typeface="+mn-ea"/>
                          <a:cs typeface="+mn-cs"/>
                        </a:rPr>
                        <a:t>2016-17 </a:t>
                      </a:r>
                      <a:endParaRPr lang="en-US" sz="1800" b="0" kern="1200" dirty="0" smtClean="0">
                        <a:solidFill>
                          <a:schemeClr val="tx1"/>
                        </a:solidFill>
                        <a:latin typeface="+mn-lt"/>
                        <a:ea typeface="+mn-ea"/>
                        <a:cs typeface="+mn-cs"/>
                      </a:endParaRPr>
                    </a:p>
                    <a:p>
                      <a:pPr marL="457200" lvl="1" algn="l" defTabSz="914400" rtl="0" eaLnBrk="1" latinLnBrk="0" hangingPunct="1"/>
                      <a:r>
                        <a:rPr lang="en-US" sz="1800" b="0" kern="1200" dirty="0" smtClean="0">
                          <a:solidFill>
                            <a:schemeClr val="tx1"/>
                          </a:solidFill>
                          <a:latin typeface="+mn-lt"/>
                          <a:ea typeface="+mn-ea"/>
                          <a:cs typeface="+mn-cs"/>
                        </a:rPr>
                        <a:t>THIS IS ONLY A PROPOSAL!  </a:t>
                      </a: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90797">
                <a:tc>
                  <a:txBody>
                    <a:bodyPr/>
                    <a:lstStyle/>
                    <a:p>
                      <a:r>
                        <a:rPr lang="en-US" sz="1800" dirty="0" smtClean="0">
                          <a:solidFill>
                            <a:schemeClr val="tx1"/>
                          </a:solidFill>
                        </a:rPr>
                        <a:t>January 2016</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rPr>
                        <a:t>Joint</a:t>
                      </a:r>
                      <a:r>
                        <a:rPr lang="en-US" sz="1800" baseline="0" dirty="0" smtClean="0">
                          <a:solidFill>
                            <a:schemeClr val="tx1"/>
                          </a:solidFill>
                        </a:rPr>
                        <a:t> </a:t>
                      </a:r>
                      <a:r>
                        <a:rPr lang="en-US" sz="1800" dirty="0" smtClean="0">
                          <a:solidFill>
                            <a:schemeClr val="tx1"/>
                          </a:solidFill>
                        </a:rPr>
                        <a:t>Budget Committee </a:t>
                      </a:r>
                      <a:r>
                        <a:rPr lang="en-US" sz="1800" dirty="0" smtClean="0">
                          <a:solidFill>
                            <a:schemeClr val="tx1"/>
                          </a:solidFill>
                        </a:rPr>
                        <a:t>Hearing </a:t>
                      </a:r>
                      <a:r>
                        <a:rPr lang="en-US" sz="1800" dirty="0" smtClean="0">
                          <a:solidFill>
                            <a:schemeClr val="tx1"/>
                          </a:solidFill>
                        </a:rPr>
                        <a:t>with</a:t>
                      </a:r>
                      <a:r>
                        <a:rPr lang="en-US" sz="1800" baseline="0" dirty="0" smtClean="0">
                          <a:solidFill>
                            <a:schemeClr val="tx1"/>
                          </a:solidFill>
                        </a:rPr>
                        <a:t> Department</a:t>
                      </a:r>
                      <a:endParaRPr lang="en-US" sz="1800" dirty="0" smtClean="0">
                        <a:solidFill>
                          <a:schemeClr val="tx1"/>
                        </a:solidFill>
                      </a:endParaRPr>
                    </a:p>
                    <a:p>
                      <a:pPr lvl="1"/>
                      <a:r>
                        <a:rPr lang="en-US" sz="1800" dirty="0" smtClean="0">
                          <a:solidFill>
                            <a:schemeClr val="tx1"/>
                          </a:solidFill>
                        </a:rPr>
                        <a:t>The JBC hears about the </a:t>
                      </a:r>
                      <a:r>
                        <a:rPr lang="en-US" sz="1800" dirty="0" smtClean="0">
                          <a:solidFill>
                            <a:schemeClr val="tx1"/>
                          </a:solidFill>
                        </a:rPr>
                        <a:t>2016-17 </a:t>
                      </a:r>
                      <a:r>
                        <a:rPr lang="en-US" sz="1800" dirty="0" smtClean="0">
                          <a:solidFill>
                            <a:schemeClr val="tx1"/>
                          </a:solidFill>
                        </a:rPr>
                        <a:t>Budget Request from the Department</a:t>
                      </a:r>
                      <a:r>
                        <a:rPr lang="en-US" sz="1800" baseline="0" dirty="0" smtClean="0">
                          <a:solidFill>
                            <a:schemeClr val="tx1"/>
                          </a:solidFill>
                        </a:rPr>
                        <a:t> and seeks any information</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69943">
                <a:tc>
                  <a:txBody>
                    <a:bodyPr/>
                    <a:lstStyle/>
                    <a:p>
                      <a:r>
                        <a:rPr lang="en-US" sz="1800" dirty="0" smtClean="0">
                          <a:solidFill>
                            <a:schemeClr val="tx1"/>
                          </a:solidFill>
                        </a:rPr>
                        <a:t>January </a:t>
                      </a:r>
                      <a:r>
                        <a:rPr lang="en-US" sz="1800" dirty="0" smtClean="0">
                          <a:solidFill>
                            <a:schemeClr val="tx1"/>
                          </a:solidFill>
                        </a:rPr>
                        <a:t>2016</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rPr>
                        <a:t>Governor Submits </a:t>
                      </a:r>
                      <a:r>
                        <a:rPr lang="en-US" sz="1800" i="1" dirty="0" smtClean="0">
                          <a:solidFill>
                            <a:schemeClr val="tx1"/>
                          </a:solidFill>
                        </a:rPr>
                        <a:t>Supplemental </a:t>
                      </a:r>
                      <a:r>
                        <a:rPr lang="en-US" sz="1800" dirty="0" smtClean="0">
                          <a:solidFill>
                            <a:schemeClr val="tx1"/>
                          </a:solidFill>
                        </a:rPr>
                        <a:t>Budget Request for </a:t>
                      </a:r>
                      <a:r>
                        <a:rPr lang="en-US" sz="1800" dirty="0" smtClean="0">
                          <a:solidFill>
                            <a:schemeClr val="tx1"/>
                          </a:solidFill>
                        </a:rPr>
                        <a:t>2015-16</a:t>
                      </a:r>
                      <a:r>
                        <a:rPr lang="en-US" sz="1800" baseline="0" dirty="0" smtClean="0">
                          <a:solidFill>
                            <a:schemeClr val="tx1"/>
                          </a:solidFill>
                        </a:rPr>
                        <a:t> </a:t>
                      </a:r>
                      <a:endParaRPr lang="en-US" sz="1800" baseline="0" dirty="0" smtClean="0">
                        <a:solidFill>
                          <a:schemeClr val="tx1"/>
                        </a:solidFill>
                      </a:endParaRPr>
                    </a:p>
                    <a:p>
                      <a:pPr lvl="1"/>
                      <a:r>
                        <a:rPr lang="en-US" sz="1800" baseline="0" dirty="0" smtClean="0">
                          <a:solidFill>
                            <a:schemeClr val="tx1"/>
                          </a:solidFill>
                        </a:rPr>
                        <a:t>Adjusts t</a:t>
                      </a:r>
                      <a:r>
                        <a:rPr lang="en-US" sz="1800" dirty="0" smtClean="0">
                          <a:solidFill>
                            <a:schemeClr val="tx1"/>
                          </a:solidFill>
                        </a:rPr>
                        <a:t>he</a:t>
                      </a:r>
                      <a:r>
                        <a:rPr lang="en-US" sz="1800" baseline="0" dirty="0" smtClean="0">
                          <a:solidFill>
                            <a:schemeClr val="tx1"/>
                          </a:solidFill>
                        </a:rPr>
                        <a:t> Current Year Budget for  actual Pupil Counts, AVs, etc.</a:t>
                      </a:r>
                    </a:p>
                    <a:p>
                      <a:pPr lvl="1"/>
                      <a:r>
                        <a:rPr lang="en-US" sz="1800" baseline="0" dirty="0" smtClean="0">
                          <a:solidFill>
                            <a:schemeClr val="tx1"/>
                          </a:solidFill>
                        </a:rPr>
                        <a:t>HB/SB16-XXX </a:t>
                      </a:r>
                      <a:r>
                        <a:rPr lang="en-US" sz="1800" baseline="0" dirty="0" smtClean="0">
                          <a:solidFill>
                            <a:schemeClr val="tx1"/>
                          </a:solidFill>
                        </a:rPr>
                        <a:t>– Mid-Year Adjustments - Supplemental</a:t>
                      </a:r>
                    </a:p>
                    <a:p>
                      <a:r>
                        <a:rPr lang="en-US" sz="1800" baseline="0" dirty="0" smtClean="0">
                          <a:solidFill>
                            <a:schemeClr val="tx1"/>
                          </a:solidFill>
                        </a:rPr>
                        <a:t>Governor Submits </a:t>
                      </a:r>
                      <a:r>
                        <a:rPr lang="en-US" sz="1800" i="1" baseline="0" dirty="0" smtClean="0">
                          <a:solidFill>
                            <a:schemeClr val="tx1"/>
                          </a:solidFill>
                        </a:rPr>
                        <a:t> Budget Amendments</a:t>
                      </a:r>
                      <a:r>
                        <a:rPr lang="en-US" sz="1800" baseline="0" dirty="0" smtClean="0">
                          <a:solidFill>
                            <a:schemeClr val="tx1"/>
                          </a:solidFill>
                        </a:rPr>
                        <a:t> for next budget year</a:t>
                      </a:r>
                    </a:p>
                    <a:p>
                      <a:pPr lvl="1"/>
                      <a:r>
                        <a:rPr lang="en-US" sz="1800" baseline="0" dirty="0" smtClean="0">
                          <a:solidFill>
                            <a:schemeClr val="tx1"/>
                          </a:solidFill>
                        </a:rPr>
                        <a:t>Revised estimates for next year’s students, AVs, etc based on actual</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3442">
                <a:tc>
                  <a:txBody>
                    <a:bodyPr/>
                    <a:lstStyle/>
                    <a:p>
                      <a:r>
                        <a:rPr lang="en-US" sz="1800" dirty="0" smtClean="0">
                          <a:solidFill>
                            <a:schemeClr val="tx1"/>
                          </a:solidFill>
                        </a:rPr>
                        <a:t>Spring </a:t>
                      </a:r>
                      <a:r>
                        <a:rPr lang="en-US" sz="1800" dirty="0" smtClean="0">
                          <a:solidFill>
                            <a:schemeClr val="tx1"/>
                          </a:solidFill>
                        </a:rPr>
                        <a:t>2016</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rPr>
                        <a:t>JBC Develops State Budget – Figure Setting &amp; Long Bill – pass by </a:t>
                      </a:r>
                      <a:r>
                        <a:rPr lang="en-US" sz="1800" dirty="0" smtClean="0">
                          <a:solidFill>
                            <a:schemeClr val="tx1"/>
                          </a:solidFill>
                        </a:rPr>
                        <a:t>GA</a:t>
                      </a:r>
                      <a:endParaRPr lang="en-US" sz="1800" dirty="0" smtClean="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3559">
                <a:tc>
                  <a:txBody>
                    <a:bodyPr/>
                    <a:lstStyle/>
                    <a:p>
                      <a:r>
                        <a:rPr lang="en-US" sz="1800" dirty="0" smtClean="0">
                          <a:solidFill>
                            <a:schemeClr val="tx1"/>
                          </a:solidFill>
                        </a:rPr>
                        <a:t>Spring </a:t>
                      </a:r>
                      <a:r>
                        <a:rPr lang="en-US" sz="1800" dirty="0" smtClean="0">
                          <a:solidFill>
                            <a:schemeClr val="tx1"/>
                          </a:solidFill>
                        </a:rPr>
                        <a:t>2016</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aseline="0" dirty="0" smtClean="0">
                          <a:solidFill>
                            <a:schemeClr val="tx1"/>
                          </a:solidFill>
                        </a:rPr>
                        <a:t>School Finance Bill Introduced and passed</a:t>
                      </a:r>
                    </a:p>
                    <a:p>
                      <a:pPr lvl="1"/>
                      <a:r>
                        <a:rPr lang="en-US" sz="1800" baseline="0" dirty="0" smtClean="0">
                          <a:solidFill>
                            <a:schemeClr val="tx1"/>
                          </a:solidFill>
                        </a:rPr>
                        <a:t>Adjusts the Long Bill numbers</a:t>
                      </a:r>
                      <a:endParaRPr lang="en-US" sz="1800" dirty="0">
                        <a:solidFill>
                          <a:schemeClr val="tx1"/>
                        </a:solidFill>
                      </a:endParaRPr>
                    </a:p>
                  </a:txBody>
                  <a:tcPr marL="91442" marR="91442"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itle 1"/>
          <p:cNvSpPr>
            <a:spLocks noGrp="1"/>
          </p:cNvSpPr>
          <p:nvPr>
            <p:ph type="title"/>
          </p:nvPr>
        </p:nvSpPr>
        <p:spPr>
          <a:xfrm>
            <a:off x="92075" y="92075"/>
            <a:ext cx="8915400" cy="1371600"/>
          </a:xfrm>
        </p:spPr>
        <p:txBody>
          <a:bodyPr/>
          <a:lstStyle/>
          <a:p>
            <a:pPr fontAlgn="auto">
              <a:spcAft>
                <a:spcPts val="0"/>
              </a:spcAft>
              <a:defRPr/>
            </a:pPr>
            <a:r>
              <a:rPr lang="en-US" dirty="0" smtClean="0"/>
              <a:t>2016 </a:t>
            </a:r>
            <a:r>
              <a:rPr lang="en-US" dirty="0"/>
              <a:t>Legislative Session</a:t>
            </a:r>
          </a:p>
        </p:txBody>
      </p:sp>
    </p:spTree>
    <p:extLst>
      <p:ext uri="{BB962C8B-B14F-4D97-AF65-F5344CB8AC3E}">
        <p14:creationId xmlns:p14="http://schemas.microsoft.com/office/powerpoint/2010/main" val="19009294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2014-15 reporting requirement – additional local property tax revenue – mill levy overrides</a:t>
            </a:r>
          </a:p>
          <a:p>
            <a:pPr lvl="1"/>
            <a:r>
              <a:rPr lang="en-US" dirty="0" smtClean="0"/>
              <a:t>How much is distributed to schools of the district</a:t>
            </a:r>
          </a:p>
          <a:p>
            <a:r>
              <a:rPr lang="en-US" dirty="0" smtClean="0"/>
              <a:t>Department will compile the report</a:t>
            </a:r>
          </a:p>
          <a:p>
            <a:r>
              <a:rPr lang="en-US" dirty="0" smtClean="0"/>
              <a:t>Districts and charter schools review report prior to publication</a:t>
            </a:r>
          </a:p>
          <a:p>
            <a:r>
              <a:rPr lang="en-US" dirty="0" smtClean="0"/>
              <a:t>District or charter school may request an addendum</a:t>
            </a:r>
          </a:p>
          <a:p>
            <a:pPr lvl="1"/>
            <a:r>
              <a:rPr lang="en-US" dirty="0" smtClean="0"/>
              <a:t>Overall distribution by district to charter schools</a:t>
            </a:r>
          </a:p>
          <a:p>
            <a:pPr lvl="2"/>
            <a:r>
              <a:rPr lang="en-US" dirty="0" smtClean="0"/>
              <a:t>Capital construction and facilities</a:t>
            </a:r>
          </a:p>
          <a:p>
            <a:pPr lvl="2"/>
            <a:r>
              <a:rPr lang="en-US" dirty="0" smtClean="0"/>
              <a:t>Funding for technology</a:t>
            </a:r>
          </a:p>
          <a:p>
            <a:pPr lvl="2"/>
            <a:r>
              <a:rPr lang="en-US" dirty="0" smtClean="0"/>
              <a:t>Other funding</a:t>
            </a:r>
          </a:p>
          <a:p>
            <a:r>
              <a:rPr lang="en-US" dirty="0" smtClean="0"/>
              <a:t>Financial Policies and Procedures Committee</a:t>
            </a:r>
          </a:p>
          <a:p>
            <a:pPr lvl="1"/>
            <a:r>
              <a:rPr lang="en-US" dirty="0" smtClean="0"/>
              <a:t>Report information through Fund 90 – informational items</a:t>
            </a:r>
            <a:endParaRPr lang="en-US" dirty="0"/>
          </a:p>
        </p:txBody>
      </p:sp>
      <p:sp>
        <p:nvSpPr>
          <p:cNvPr id="3" name="Title 2"/>
          <p:cNvSpPr>
            <a:spLocks noGrp="1"/>
          </p:cNvSpPr>
          <p:nvPr>
            <p:ph type="title"/>
          </p:nvPr>
        </p:nvSpPr>
        <p:spPr/>
        <p:txBody>
          <a:bodyPr/>
          <a:lstStyle/>
          <a:p>
            <a:r>
              <a:rPr lang="en-US" dirty="0"/>
              <a:t>HB14-1292 –Student Success Act</a:t>
            </a:r>
            <a:br>
              <a:rPr lang="en-US" dirty="0"/>
            </a:br>
            <a:r>
              <a:rPr lang="en-US" dirty="0"/>
              <a:t>Reporting of Local Revenues</a:t>
            </a:r>
          </a:p>
        </p:txBody>
      </p:sp>
    </p:spTree>
    <p:extLst>
      <p:ext uri="{BB962C8B-B14F-4D97-AF65-F5344CB8AC3E}">
        <p14:creationId xmlns:p14="http://schemas.microsoft.com/office/powerpoint/2010/main" val="11953152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SB16-072</a:t>
            </a:r>
          </a:p>
          <a:p>
            <a:pPr lvl="1"/>
            <a:r>
              <a:rPr lang="en-US" dirty="0" smtClean="0"/>
              <a:t>Would raise state contribution cap to $60 million for Certificate of Participation (COP) payments</a:t>
            </a:r>
          </a:p>
          <a:p>
            <a:pPr lvl="1"/>
            <a:r>
              <a:rPr lang="en-US" dirty="0" smtClean="0"/>
              <a:t>Staggered over the years - $5 million per year</a:t>
            </a:r>
          </a:p>
          <a:p>
            <a:pPr lvl="1"/>
            <a:r>
              <a:rPr lang="en-US" dirty="0" smtClean="0"/>
              <a:t>Modeling could finance about $300 million over 5 years</a:t>
            </a:r>
          </a:p>
          <a:p>
            <a:pPr lvl="1"/>
            <a:r>
              <a:rPr lang="en-US" dirty="0" smtClean="0"/>
              <a:t>Could potentially mean </a:t>
            </a:r>
            <a:r>
              <a:rPr lang="en-US" dirty="0"/>
              <a:t>maybe two-three new schools a cycle with </a:t>
            </a:r>
            <a:r>
              <a:rPr lang="en-US" dirty="0" smtClean="0"/>
              <a:t>additional COPs</a:t>
            </a:r>
          </a:p>
          <a:p>
            <a:r>
              <a:rPr lang="en-US" dirty="0" smtClean="0"/>
              <a:t>Moving ahead with revamp of priority assessment</a:t>
            </a:r>
          </a:p>
          <a:p>
            <a:pPr lvl="1"/>
            <a:r>
              <a:rPr lang="en-US" dirty="0" smtClean="0"/>
              <a:t>Assessments will begin on rolling basis in July</a:t>
            </a:r>
            <a:endParaRPr lang="en-US" dirty="0"/>
          </a:p>
          <a:p>
            <a:pPr lvl="1"/>
            <a:endParaRPr lang="en-US" dirty="0"/>
          </a:p>
        </p:txBody>
      </p:sp>
      <p:sp>
        <p:nvSpPr>
          <p:cNvPr id="3" name="Title 2"/>
          <p:cNvSpPr>
            <a:spLocks noGrp="1"/>
          </p:cNvSpPr>
          <p:nvPr>
            <p:ph type="title"/>
          </p:nvPr>
        </p:nvSpPr>
        <p:spPr/>
        <p:txBody>
          <a:bodyPr/>
          <a:lstStyle/>
          <a:p>
            <a:r>
              <a:rPr lang="en-US" dirty="0" smtClean="0"/>
              <a:t>BEST Funding</a:t>
            </a:r>
            <a:endParaRPr lang="en-US" dirty="0"/>
          </a:p>
        </p:txBody>
      </p:sp>
    </p:spTree>
    <p:extLst>
      <p:ext uri="{BB962C8B-B14F-4D97-AF65-F5344CB8AC3E}">
        <p14:creationId xmlns:p14="http://schemas.microsoft.com/office/powerpoint/2010/main" val="2504158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Herriod</a:t>
            </a:r>
            <a:r>
              <a:rPr lang="en-US" dirty="0"/>
              <a:t>, Todd. "Memorandum: The State Constitution and School Finance." (</a:t>
            </a:r>
            <a:r>
              <a:rPr lang="en-US" dirty="0" err="1"/>
              <a:t>n.d.</a:t>
            </a:r>
            <a:r>
              <a:rPr lang="en-US" dirty="0"/>
              <a:t>): n. </a:t>
            </a:r>
            <a:r>
              <a:rPr lang="en-US" dirty="0" err="1"/>
              <a:t>pag</a:t>
            </a:r>
            <a:r>
              <a:rPr lang="en-US" dirty="0"/>
              <a:t>. </a:t>
            </a:r>
            <a:r>
              <a:rPr lang="en-US" i="1" dirty="0"/>
              <a:t>Colorado.gov</a:t>
            </a:r>
            <a:r>
              <a:rPr lang="en-US" dirty="0"/>
              <a:t>. Legislative Council. Web. 8 Jan. 2016. &lt;https://www.colorado.gov/pacific/cga-legislativecouncil/tabor-referendum-c-and-gallagher&gt;. </a:t>
            </a:r>
            <a:endParaRPr lang="en-US" dirty="0" smtClean="0"/>
          </a:p>
          <a:p>
            <a:endParaRPr lang="en-US" dirty="0"/>
          </a:p>
          <a:p>
            <a:pPr marL="45720" indent="0">
              <a:buNone/>
            </a:pPr>
            <a:endParaRPr lang="en-US" dirty="0"/>
          </a:p>
          <a:p>
            <a:r>
              <a:rPr lang="en-US" dirty="0" smtClean="0"/>
              <a:t>Building a </a:t>
            </a:r>
            <a:r>
              <a:rPr lang="en-US" dirty="0"/>
              <a:t>Better Colorado - </a:t>
            </a:r>
            <a:r>
              <a:rPr lang="en-US" dirty="0">
                <a:hlinkClick r:id="rId2"/>
              </a:rPr>
              <a:t>https://betterco.org</a:t>
            </a:r>
            <a:r>
              <a:rPr lang="en-US" dirty="0" smtClean="0">
                <a:hlinkClick r:id="rId2"/>
              </a:rPr>
              <a:t>/</a:t>
            </a: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Sources and Further Reading</a:t>
            </a:r>
            <a:endParaRPr lang="en-US" dirty="0"/>
          </a:p>
        </p:txBody>
      </p:sp>
    </p:spTree>
    <p:extLst>
      <p:ext uri="{BB962C8B-B14F-4D97-AF65-F5344CB8AC3E}">
        <p14:creationId xmlns:p14="http://schemas.microsoft.com/office/powerpoint/2010/main" val="3449035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80000"/>
              </a:lnSpc>
              <a:buNone/>
              <a:defRPr/>
            </a:pPr>
            <a:endParaRPr lang="en-US" dirty="0" smtClean="0">
              <a:latin typeface="Palatino Linotype" pitchFamily="18" charset="0"/>
            </a:endParaRPr>
          </a:p>
          <a:p>
            <a:pPr algn="ctr">
              <a:lnSpc>
                <a:spcPct val="80000"/>
              </a:lnSpc>
              <a:buNone/>
              <a:defRPr/>
            </a:pPr>
            <a:r>
              <a:rPr lang="en-US" dirty="0" smtClean="0">
                <a:latin typeface="+mj-lt"/>
              </a:rPr>
              <a:t>Leanne </a:t>
            </a:r>
            <a:r>
              <a:rPr lang="en-US" dirty="0">
                <a:latin typeface="+mj-lt"/>
              </a:rPr>
              <a:t>Emm</a:t>
            </a:r>
          </a:p>
          <a:p>
            <a:pPr algn="ctr">
              <a:lnSpc>
                <a:spcPct val="80000"/>
              </a:lnSpc>
              <a:buNone/>
              <a:defRPr/>
            </a:pPr>
            <a:r>
              <a:rPr lang="en-US" dirty="0" smtClean="0">
                <a:latin typeface="+mj-lt"/>
                <a:hlinkClick r:id="rId2"/>
              </a:rPr>
              <a:t>Emm_L@cde.state.co.us</a:t>
            </a:r>
            <a:endParaRPr lang="en-US" dirty="0">
              <a:latin typeface="+mj-lt"/>
            </a:endParaRPr>
          </a:p>
          <a:p>
            <a:pPr algn="ctr">
              <a:lnSpc>
                <a:spcPct val="80000"/>
              </a:lnSpc>
              <a:buNone/>
              <a:defRPr/>
            </a:pPr>
            <a:r>
              <a:rPr lang="en-US" dirty="0" smtClean="0">
                <a:latin typeface="+mj-lt"/>
              </a:rPr>
              <a:t>303-866-6202</a:t>
            </a:r>
          </a:p>
          <a:p>
            <a:pPr algn="ctr">
              <a:lnSpc>
                <a:spcPct val="80000"/>
              </a:lnSpc>
              <a:buNone/>
              <a:defRPr/>
            </a:pPr>
            <a:endParaRPr lang="en-US" dirty="0">
              <a:latin typeface="+mj-lt"/>
            </a:endParaRPr>
          </a:p>
          <a:p>
            <a:pPr algn="ctr">
              <a:lnSpc>
                <a:spcPct val="80000"/>
              </a:lnSpc>
              <a:buNone/>
              <a:defRPr/>
            </a:pPr>
            <a:r>
              <a:rPr lang="en-US" dirty="0" smtClean="0">
                <a:latin typeface="+mj-lt"/>
              </a:rPr>
              <a:t>Jennifer Okes</a:t>
            </a:r>
          </a:p>
          <a:p>
            <a:pPr algn="ctr">
              <a:lnSpc>
                <a:spcPct val="80000"/>
              </a:lnSpc>
              <a:buNone/>
              <a:defRPr/>
            </a:pPr>
            <a:r>
              <a:rPr lang="en-US" dirty="0" smtClean="0">
                <a:latin typeface="+mj-lt"/>
                <a:hlinkClick r:id="rId3"/>
              </a:rPr>
              <a:t>Okes_J@cde.state.co.us</a:t>
            </a:r>
            <a:endParaRPr lang="en-US" dirty="0" smtClean="0">
              <a:latin typeface="+mj-lt"/>
            </a:endParaRPr>
          </a:p>
          <a:p>
            <a:pPr algn="ctr">
              <a:lnSpc>
                <a:spcPct val="80000"/>
              </a:lnSpc>
              <a:buNone/>
              <a:defRPr/>
            </a:pPr>
            <a:r>
              <a:rPr lang="en-US" dirty="0" smtClean="0">
                <a:latin typeface="+mj-lt"/>
              </a:rPr>
              <a:t>303-866-2996</a:t>
            </a:r>
            <a:endParaRPr lang="en-US" dirty="0">
              <a:latin typeface="+mj-lt"/>
            </a:endParaRPr>
          </a:p>
          <a:p>
            <a:pPr algn="ctr">
              <a:lnSpc>
                <a:spcPct val="80000"/>
              </a:lnSpc>
              <a:buNone/>
              <a:defRPr/>
            </a:pPr>
            <a:endParaRPr lang="en-US" dirty="0">
              <a:latin typeface="+mj-lt"/>
            </a:endParaRPr>
          </a:p>
          <a:p>
            <a:pPr algn="ctr">
              <a:lnSpc>
                <a:spcPct val="80000"/>
              </a:lnSpc>
              <a:buNone/>
              <a:defRPr/>
            </a:pPr>
            <a:r>
              <a:rPr lang="en-US" dirty="0">
                <a:latin typeface="+mj-lt"/>
              </a:rPr>
              <a:t>Mary Lynn Christel</a:t>
            </a:r>
          </a:p>
          <a:p>
            <a:pPr algn="ctr">
              <a:lnSpc>
                <a:spcPct val="80000"/>
              </a:lnSpc>
              <a:buNone/>
              <a:defRPr/>
            </a:pPr>
            <a:r>
              <a:rPr lang="en-US" dirty="0">
                <a:latin typeface="+mj-lt"/>
                <a:hlinkClick r:id="rId4"/>
              </a:rPr>
              <a:t>Christel_M@cde.state.co.us</a:t>
            </a:r>
            <a:endParaRPr lang="en-US" dirty="0">
              <a:latin typeface="+mj-lt"/>
            </a:endParaRPr>
          </a:p>
          <a:p>
            <a:pPr algn="ctr">
              <a:lnSpc>
                <a:spcPct val="80000"/>
              </a:lnSpc>
              <a:buNone/>
              <a:defRPr/>
            </a:pPr>
            <a:r>
              <a:rPr lang="en-US" dirty="0">
                <a:latin typeface="+mj-lt"/>
              </a:rPr>
              <a:t>303-866-6818</a:t>
            </a:r>
          </a:p>
          <a:p>
            <a:pPr marL="45720" indent="0">
              <a:buNone/>
            </a:pPr>
            <a:endParaRPr lang="en-US" dirty="0"/>
          </a:p>
        </p:txBody>
      </p:sp>
      <p:sp>
        <p:nvSpPr>
          <p:cNvPr id="3" name="Title 2"/>
          <p:cNvSpPr>
            <a:spLocks noGrp="1"/>
          </p:cNvSpPr>
          <p:nvPr>
            <p:ph type="title"/>
          </p:nvPr>
        </p:nvSpPr>
        <p:spPr/>
        <p:txBody>
          <a:bodyPr/>
          <a:lstStyle/>
          <a:p>
            <a:pPr>
              <a:defRPr/>
            </a:pPr>
            <a:r>
              <a:rPr lang="en-US" dirty="0"/>
              <a:t>Contact Information</a:t>
            </a:r>
          </a:p>
        </p:txBody>
      </p:sp>
    </p:spTree>
    <p:extLst>
      <p:ext uri="{BB962C8B-B14F-4D97-AF65-F5344CB8AC3E}">
        <p14:creationId xmlns:p14="http://schemas.microsoft.com/office/powerpoint/2010/main" val="2229561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p:txBody>
          <a:bodyPr/>
          <a:lstStyle/>
          <a:p>
            <a:fld id="{757A2F4E-5D54-B04B-91BD-7E78EE1FE9FD}" type="slidenum">
              <a:rPr lang="en-US" smtClean="0"/>
              <a:pPr/>
              <a:t>4</a:t>
            </a:fld>
            <a:endParaRPr lang="en-US" dirty="0" smtClean="0"/>
          </a:p>
        </p:txBody>
      </p:sp>
      <p:sp>
        <p:nvSpPr>
          <p:cNvPr id="5" name="Title 3"/>
          <p:cNvSpPr txBox="1">
            <a:spLocks/>
          </p:cNvSpPr>
          <p:nvPr/>
        </p:nvSpPr>
        <p:spPr>
          <a:xfrm>
            <a:off x="380999" y="1507668"/>
            <a:ext cx="8341851" cy="3183602"/>
          </a:xfrm>
          <a:prstGeom prst="rect">
            <a:avLst/>
          </a:prstGeom>
        </p:spPr>
        <p:txBody>
          <a:bodyPr/>
          <a:lst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a:lstStyle>
          <a:p>
            <a:r>
              <a:rPr lang="en-US" dirty="0" smtClean="0"/>
              <a:t>School Finance</a:t>
            </a:r>
            <a:br>
              <a:rPr lang="en-US" dirty="0" smtClean="0"/>
            </a:br>
            <a:r>
              <a:rPr lang="en-US" sz="4400" spc="150" dirty="0">
                <a:solidFill>
                  <a:schemeClr val="accent4">
                    <a:lumMod val="50000"/>
                  </a:schemeClr>
                </a:solidFill>
              </a:rPr>
              <a:t>Total</a:t>
            </a:r>
            <a:r>
              <a:rPr lang="en-US" dirty="0" smtClean="0"/>
              <a:t> </a:t>
            </a:r>
            <a:r>
              <a:rPr lang="en-US" sz="4400" spc="150" dirty="0">
                <a:solidFill>
                  <a:schemeClr val="accent4">
                    <a:lumMod val="50000"/>
                  </a:schemeClr>
                </a:solidFill>
              </a:rPr>
              <a:t>Program Funding</a:t>
            </a:r>
          </a:p>
        </p:txBody>
      </p:sp>
    </p:spTree>
    <p:extLst>
      <p:ext uri="{BB962C8B-B14F-4D97-AF65-F5344CB8AC3E}">
        <p14:creationId xmlns:p14="http://schemas.microsoft.com/office/powerpoint/2010/main" val="1742506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190"/>
            <a:ext cx="8229600" cy="1048512"/>
          </a:xfrm>
        </p:spPr>
        <p:txBody>
          <a:bodyPr>
            <a:normAutofit fontScale="90000"/>
          </a:bodyPr>
          <a:lstStyle/>
          <a:p>
            <a:r>
              <a:rPr lang="en-US" dirty="0" smtClean="0"/>
              <a:t>School Funding – Total Program</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The vast majority of money for schools comes through the Public School Finance Act of 1994	</a:t>
            </a:r>
          </a:p>
          <a:p>
            <a:pPr>
              <a:buNone/>
            </a:pPr>
            <a:endParaRPr lang="en-US" dirty="0" smtClean="0"/>
          </a:p>
          <a:p>
            <a:pPr algn="ctr">
              <a:buNone/>
            </a:pPr>
            <a:r>
              <a:rPr lang="en-US" sz="2400" dirty="0" smtClean="0"/>
              <a:t>Total </a:t>
            </a:r>
            <a:r>
              <a:rPr lang="en-US" sz="2400" dirty="0" smtClean="0"/>
              <a:t>Program </a:t>
            </a:r>
            <a:r>
              <a:rPr lang="en-US" sz="2400" dirty="0" smtClean="0"/>
              <a:t>Funding = Local Funding + State Funding</a:t>
            </a:r>
          </a:p>
          <a:p>
            <a:pPr algn="ctr">
              <a:buNone/>
            </a:pPr>
            <a:endParaRPr lang="en-US" sz="2400" dirty="0" smtClean="0"/>
          </a:p>
          <a:p>
            <a:pPr algn="ctr">
              <a:buNone/>
            </a:pPr>
            <a:r>
              <a:rPr lang="en-US" sz="2400" dirty="0" smtClean="0"/>
              <a:t> (total amount of funding received by districts for operations)</a:t>
            </a:r>
          </a:p>
          <a:p>
            <a:pPr algn="ctr">
              <a:buNone/>
            </a:pPr>
            <a:endParaRPr lang="en-US" dirty="0" smtClean="0"/>
          </a:p>
          <a:p>
            <a:pPr algn="ctr">
              <a:buNone/>
            </a:pPr>
            <a:r>
              <a:rPr lang="en-US" dirty="0" smtClean="0"/>
              <a:t>This formula attempts to equalize funding to districts across the state</a:t>
            </a:r>
            <a:r>
              <a:rPr lang="en-US" dirty="0" smtClean="0"/>
              <a:t>.</a:t>
            </a:r>
          </a:p>
          <a:p>
            <a:pPr algn="ctr">
              <a:buNone/>
            </a:pPr>
            <a:endParaRPr lang="en-US" dirty="0"/>
          </a:p>
          <a:p>
            <a:pPr algn="ctr">
              <a:buNone/>
            </a:pPr>
            <a:r>
              <a:rPr lang="en-US" dirty="0" smtClean="0"/>
              <a:t>Local Funding always applied first.  </a:t>
            </a:r>
            <a:endParaRPr lang="en-US" dirty="0" smtClean="0"/>
          </a:p>
          <a:p>
            <a:pPr>
              <a:buNone/>
            </a:pPr>
            <a:endParaRPr lang="en-US" dirty="0"/>
          </a:p>
        </p:txBody>
      </p:sp>
    </p:spTree>
    <p:extLst>
      <p:ext uri="{BB962C8B-B14F-4D97-AF65-F5344CB8AC3E}">
        <p14:creationId xmlns:p14="http://schemas.microsoft.com/office/powerpoint/2010/main" val="4234385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888" y="1746250"/>
            <a:ext cx="8574087" cy="4359275"/>
          </a:xfrm>
        </p:spPr>
        <p:txBody>
          <a:bodyPr>
            <a:noAutofit/>
          </a:bodyPr>
          <a:lstStyle/>
          <a:p>
            <a:pPr fontAlgn="auto">
              <a:spcAft>
                <a:spcPts val="0"/>
              </a:spcAft>
              <a:buFont typeface="Wingdings" charset="2"/>
              <a:buNone/>
              <a:defRPr/>
            </a:pPr>
            <a:r>
              <a:rPr lang="en-US" dirty="0"/>
              <a:t>Total Program Funding equals:</a:t>
            </a:r>
          </a:p>
          <a:p>
            <a:pPr fontAlgn="auto">
              <a:spcAft>
                <a:spcPts val="0"/>
              </a:spcAft>
              <a:buFont typeface="Wingdings" charset="2"/>
              <a:buNone/>
              <a:defRPr/>
            </a:pPr>
            <a:endParaRPr lang="en-US" dirty="0"/>
          </a:p>
          <a:p>
            <a:pPr fontAlgn="auto">
              <a:spcAft>
                <a:spcPts val="0"/>
              </a:spcAft>
              <a:buFont typeface="Wingdings" charset="2"/>
              <a:buNone/>
              <a:defRPr/>
            </a:pPr>
            <a:r>
              <a:rPr lang="en-US" dirty="0"/>
              <a:t>=(funded pupil count  x  </a:t>
            </a:r>
          </a:p>
          <a:p>
            <a:pPr fontAlgn="auto">
              <a:spcAft>
                <a:spcPts val="0"/>
              </a:spcAft>
              <a:buFont typeface="Wingdings" charset="2"/>
              <a:buNone/>
              <a:defRPr/>
            </a:pPr>
            <a:r>
              <a:rPr lang="en-US" dirty="0"/>
              <a:t>			formula per pupil funding)</a:t>
            </a:r>
          </a:p>
          <a:p>
            <a:pPr algn="ctr" fontAlgn="auto">
              <a:spcAft>
                <a:spcPts val="0"/>
              </a:spcAft>
              <a:buFont typeface="Wingdings" charset="2"/>
              <a:buNone/>
              <a:defRPr/>
            </a:pPr>
            <a:r>
              <a:rPr lang="en-US" dirty="0"/>
              <a:t> + at-risk funding + online &amp; ASCENT funding</a:t>
            </a:r>
          </a:p>
          <a:p>
            <a:pPr fontAlgn="auto">
              <a:spcAft>
                <a:spcPts val="0"/>
              </a:spcAft>
              <a:buFont typeface="Wingdings" charset="2"/>
              <a:buNone/>
              <a:defRPr/>
            </a:pPr>
            <a:endParaRPr lang="en-US" dirty="0"/>
          </a:p>
          <a:p>
            <a:pPr fontAlgn="auto">
              <a:spcAft>
                <a:spcPts val="0"/>
              </a:spcAft>
              <a:buFont typeface="Wingdings" charset="2"/>
              <a:buNone/>
              <a:defRPr/>
            </a:pPr>
            <a:r>
              <a:rPr lang="en-US" dirty="0"/>
              <a:t>After Total Program is calculated, the Negative Factor is Applied</a:t>
            </a:r>
          </a:p>
        </p:txBody>
      </p:sp>
      <p:sp>
        <p:nvSpPr>
          <p:cNvPr id="2" name="Title 1"/>
          <p:cNvSpPr>
            <a:spLocks noGrp="1"/>
          </p:cNvSpPr>
          <p:nvPr>
            <p:ph type="title"/>
          </p:nvPr>
        </p:nvSpPr>
        <p:spPr>
          <a:xfrm>
            <a:off x="92075" y="92075"/>
            <a:ext cx="8915400" cy="1371600"/>
          </a:xfrm>
        </p:spPr>
        <p:txBody>
          <a:bodyPr/>
          <a:lstStyle/>
          <a:p>
            <a:pPr fontAlgn="auto">
              <a:spcAft>
                <a:spcPts val="0"/>
              </a:spcAft>
              <a:defRPr/>
            </a:pPr>
            <a:r>
              <a:rPr lang="en-US" dirty="0"/>
              <a:t>Total Program Funding Formula</a:t>
            </a:r>
          </a:p>
        </p:txBody>
      </p:sp>
    </p:spTree>
    <p:extLst>
      <p:ext uri="{BB962C8B-B14F-4D97-AF65-F5344CB8AC3E}">
        <p14:creationId xmlns:p14="http://schemas.microsoft.com/office/powerpoint/2010/main" val="262295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25" y="1784350"/>
            <a:ext cx="8686800" cy="4757738"/>
          </a:xfrm>
        </p:spPr>
        <p:txBody>
          <a:bodyPr>
            <a:normAutofit/>
          </a:bodyPr>
          <a:lstStyle/>
          <a:p>
            <a:pPr>
              <a:defRPr/>
            </a:pPr>
            <a:r>
              <a:rPr lang="en-US" sz="2600" dirty="0" smtClean="0"/>
              <a:t>2015-16</a:t>
            </a:r>
            <a:endParaRPr lang="en-US" sz="2600" dirty="0"/>
          </a:p>
          <a:p>
            <a:pPr lvl="1">
              <a:defRPr/>
            </a:pPr>
            <a:r>
              <a:rPr lang="en-US" sz="2600" dirty="0">
                <a:latin typeface="+mj-lt"/>
              </a:rPr>
              <a:t>Base Funding - </a:t>
            </a:r>
            <a:r>
              <a:rPr lang="en-US" sz="2600" dirty="0" smtClean="0">
                <a:latin typeface="+mj-lt"/>
              </a:rPr>
              <a:t>$6,292.39</a:t>
            </a:r>
            <a:endParaRPr lang="en-US" sz="2600" dirty="0">
              <a:latin typeface="+mj-lt"/>
            </a:endParaRPr>
          </a:p>
          <a:p>
            <a:pPr lvl="2">
              <a:defRPr/>
            </a:pPr>
            <a:r>
              <a:rPr lang="en-US" sz="2200" dirty="0">
                <a:latin typeface="+mj-lt"/>
              </a:rPr>
              <a:t>Increase of </a:t>
            </a:r>
            <a:r>
              <a:rPr lang="en-US" sz="2200" dirty="0" smtClean="0">
                <a:latin typeface="+mj-lt"/>
              </a:rPr>
              <a:t>$171.39</a:t>
            </a:r>
            <a:endParaRPr lang="en-US" sz="2200" dirty="0">
              <a:latin typeface="+mj-lt"/>
            </a:endParaRPr>
          </a:p>
          <a:p>
            <a:pPr lvl="2">
              <a:defRPr/>
            </a:pPr>
            <a:r>
              <a:rPr lang="en-US" sz="2200" dirty="0">
                <a:latin typeface="+mj-lt"/>
              </a:rPr>
              <a:t>Inflation of 2.8</a:t>
            </a:r>
            <a:r>
              <a:rPr lang="en-US" sz="2200" dirty="0" smtClean="0">
                <a:latin typeface="+mj-lt"/>
              </a:rPr>
              <a:t>%</a:t>
            </a:r>
          </a:p>
          <a:p>
            <a:pPr lvl="2">
              <a:defRPr/>
            </a:pPr>
            <a:endParaRPr lang="en-US" sz="2200" dirty="0">
              <a:latin typeface="+mj-lt"/>
            </a:endParaRPr>
          </a:p>
          <a:p>
            <a:pPr>
              <a:defRPr/>
            </a:pPr>
            <a:r>
              <a:rPr lang="en-US" sz="2600" dirty="0" smtClean="0">
                <a:latin typeface="+mj-lt"/>
              </a:rPr>
              <a:t>2016-17</a:t>
            </a:r>
          </a:p>
          <a:p>
            <a:pPr lvl="1">
              <a:defRPr/>
            </a:pPr>
            <a:r>
              <a:rPr lang="en-US" dirty="0" smtClean="0">
                <a:latin typeface="+mj-lt"/>
              </a:rPr>
              <a:t>Base Funding - $6,367.90</a:t>
            </a:r>
          </a:p>
          <a:p>
            <a:pPr lvl="2">
              <a:defRPr/>
            </a:pPr>
            <a:r>
              <a:rPr lang="en-US" dirty="0" smtClean="0">
                <a:latin typeface="+mj-lt"/>
              </a:rPr>
              <a:t>Increase of $75.51</a:t>
            </a:r>
          </a:p>
          <a:p>
            <a:pPr lvl="2">
              <a:defRPr/>
            </a:pPr>
            <a:r>
              <a:rPr lang="en-US" dirty="0" smtClean="0">
                <a:latin typeface="+mj-lt"/>
              </a:rPr>
              <a:t>Inflation of 1.2% - Actual</a:t>
            </a:r>
          </a:p>
          <a:p>
            <a:pPr lvl="3">
              <a:defRPr/>
            </a:pPr>
            <a:r>
              <a:rPr lang="en-US" dirty="0" smtClean="0">
                <a:latin typeface="+mj-lt"/>
              </a:rPr>
              <a:t>Increase of 1.5% (OSPB) – Budget Request</a:t>
            </a:r>
          </a:p>
          <a:p>
            <a:pPr lvl="2" fontAlgn="auto">
              <a:spcAft>
                <a:spcPts val="0"/>
              </a:spcAft>
              <a:buClr>
                <a:schemeClr val="accent3"/>
              </a:buClr>
              <a:buFont typeface="Wingdings" charset="2"/>
              <a:buNone/>
              <a:defRPr/>
            </a:pPr>
            <a:endParaRPr lang="en-US" dirty="0" smtClean="0">
              <a:solidFill>
                <a:schemeClr val="bg1"/>
              </a:solidFill>
              <a:latin typeface="Palatino Linotype" pitchFamily="18" charset="0"/>
            </a:endParaRPr>
          </a:p>
        </p:txBody>
      </p:sp>
      <p:sp>
        <p:nvSpPr>
          <p:cNvPr id="2" name="Title 1"/>
          <p:cNvSpPr>
            <a:spLocks noGrp="1"/>
          </p:cNvSpPr>
          <p:nvPr>
            <p:ph type="title"/>
          </p:nvPr>
        </p:nvSpPr>
        <p:spPr>
          <a:xfrm>
            <a:off x="92075" y="92075"/>
            <a:ext cx="8915400" cy="1371600"/>
          </a:xfrm>
        </p:spPr>
        <p:txBody>
          <a:bodyPr/>
          <a:lstStyle/>
          <a:p>
            <a:pPr fontAlgn="auto">
              <a:spcAft>
                <a:spcPts val="0"/>
              </a:spcAft>
              <a:defRPr/>
            </a:pPr>
            <a:r>
              <a:rPr lang="en-US" dirty="0"/>
              <a:t>Base Per Pupil Funding</a:t>
            </a:r>
          </a:p>
        </p:txBody>
      </p:sp>
    </p:spTree>
    <p:extLst>
      <p:ext uri="{BB962C8B-B14F-4D97-AF65-F5344CB8AC3E}">
        <p14:creationId xmlns:p14="http://schemas.microsoft.com/office/powerpoint/2010/main" val="323609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bwMode="auto">
          <a:xfrm>
            <a:off x="222250" y="1749425"/>
            <a:ext cx="8594725" cy="4575175"/>
          </a:xfrm>
        </p:spPr>
        <p:txBody>
          <a:bodyPr wrap="square" numCol="1" anchor="t" anchorCtr="0" compatLnSpc="1">
            <a:prstTxWarp prst="textNoShape">
              <a:avLst/>
            </a:prstTxWarp>
          </a:bodyPr>
          <a:lstStyle/>
          <a:p>
            <a:pPr>
              <a:defRPr/>
            </a:pPr>
            <a:r>
              <a:rPr lang="en-US" dirty="0"/>
              <a:t>Base per pupil funding is adjusted by factors</a:t>
            </a:r>
          </a:p>
          <a:p>
            <a:pPr marL="548640" lvl="2" indent="-228600">
              <a:buClr>
                <a:schemeClr val="accent1"/>
              </a:buClr>
              <a:defRPr/>
            </a:pPr>
            <a:r>
              <a:rPr lang="en-US" b="1" dirty="0"/>
              <a:t>Cost of Living</a:t>
            </a:r>
          </a:p>
          <a:p>
            <a:pPr marL="548640" lvl="2" indent="-228600">
              <a:buClr>
                <a:schemeClr val="accent1"/>
              </a:buClr>
              <a:defRPr/>
            </a:pPr>
            <a:r>
              <a:rPr lang="en-US" b="1" dirty="0"/>
              <a:t>Personnel &amp; Non-personnel costs</a:t>
            </a:r>
          </a:p>
          <a:p>
            <a:pPr marL="548640" lvl="2" indent="-228600">
              <a:buClr>
                <a:schemeClr val="accent1"/>
              </a:buClr>
              <a:defRPr/>
            </a:pPr>
            <a:r>
              <a:rPr lang="en-US" b="1" dirty="0"/>
              <a:t>Size of district</a:t>
            </a:r>
          </a:p>
          <a:p>
            <a:pPr>
              <a:defRPr/>
            </a:pPr>
            <a:endParaRPr lang="en-US" dirty="0"/>
          </a:p>
          <a:p>
            <a:pPr>
              <a:defRPr/>
            </a:pPr>
            <a:r>
              <a:rPr lang="en-US" dirty="0"/>
              <a:t>Determine At-Risk Funding, On-line and ASCENT Funding</a:t>
            </a:r>
          </a:p>
          <a:p>
            <a:pPr>
              <a:defRPr/>
            </a:pPr>
            <a:endParaRPr lang="en-US" dirty="0"/>
          </a:p>
          <a:p>
            <a:pPr>
              <a:defRPr/>
            </a:pPr>
            <a:r>
              <a:rPr lang="en-US" dirty="0"/>
              <a:t>Once Total Program is determined, the negative factor is applied</a:t>
            </a:r>
          </a:p>
          <a:p>
            <a:pPr marL="548640" lvl="2" indent="-228600">
              <a:buClr>
                <a:schemeClr val="accent1"/>
              </a:buClr>
              <a:defRPr/>
            </a:pPr>
            <a:r>
              <a:rPr lang="en-US" b="1" dirty="0" smtClean="0"/>
              <a:t>2015-16 </a:t>
            </a:r>
            <a:r>
              <a:rPr lang="en-US" b="1" dirty="0"/>
              <a:t>– </a:t>
            </a:r>
            <a:r>
              <a:rPr lang="en-US" b="1" dirty="0" smtClean="0"/>
              <a:t>11.83% - with supplemental</a:t>
            </a:r>
            <a:endParaRPr lang="en-US" b="1" dirty="0"/>
          </a:p>
        </p:txBody>
      </p:sp>
      <p:sp>
        <p:nvSpPr>
          <p:cNvPr id="2" name="Title 1"/>
          <p:cNvSpPr>
            <a:spLocks noGrp="1"/>
          </p:cNvSpPr>
          <p:nvPr>
            <p:ph type="title"/>
          </p:nvPr>
        </p:nvSpPr>
        <p:spPr/>
        <p:txBody>
          <a:bodyPr/>
          <a:lstStyle/>
          <a:p>
            <a:pPr fontAlgn="auto">
              <a:spcAft>
                <a:spcPts val="0"/>
              </a:spcAft>
              <a:defRPr/>
            </a:pPr>
            <a:r>
              <a:rPr lang="en-US" dirty="0"/>
              <a:t>Formula Per Pupil Funding - Factors</a:t>
            </a:r>
          </a:p>
        </p:txBody>
      </p:sp>
    </p:spTree>
    <p:extLst>
      <p:ext uri="{BB962C8B-B14F-4D97-AF65-F5344CB8AC3E}">
        <p14:creationId xmlns:p14="http://schemas.microsoft.com/office/powerpoint/2010/main" val="68267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4980"/>
            <a:ext cx="8229600" cy="990600"/>
          </a:xfrm>
        </p:spPr>
        <p:txBody>
          <a:bodyPr>
            <a:noAutofit/>
          </a:bodyPr>
          <a:lstStyle/>
          <a:p>
            <a:r>
              <a:rPr lang="en-US" dirty="0" smtClean="0"/>
              <a:t>Local Funding Sources</a:t>
            </a:r>
            <a:endParaRPr lang="en-US" dirty="0"/>
          </a:p>
        </p:txBody>
      </p:sp>
      <p:sp>
        <p:nvSpPr>
          <p:cNvPr id="3" name="Content Placeholder 2"/>
          <p:cNvSpPr>
            <a:spLocks noGrp="1"/>
          </p:cNvSpPr>
          <p:nvPr>
            <p:ph idx="1"/>
          </p:nvPr>
        </p:nvSpPr>
        <p:spPr>
          <a:xfrm>
            <a:off x="457200" y="2468880"/>
            <a:ext cx="8229600" cy="4389120"/>
          </a:xfrm>
        </p:spPr>
        <p:txBody>
          <a:bodyPr>
            <a:normAutofit/>
          </a:bodyPr>
          <a:lstStyle/>
          <a:p>
            <a:r>
              <a:rPr lang="en-US" dirty="0" smtClean="0"/>
              <a:t>Local Funding</a:t>
            </a:r>
          </a:p>
          <a:p>
            <a:pPr lvl="1"/>
            <a:r>
              <a:rPr lang="en-US" dirty="0" smtClean="0"/>
              <a:t>Property Taxes – mill levies</a:t>
            </a:r>
          </a:p>
          <a:p>
            <a:pPr lvl="1"/>
            <a:r>
              <a:rPr lang="en-US" dirty="0" smtClean="0"/>
              <a:t>Specific Ownership Taxes – vehicle registration fees</a:t>
            </a:r>
          </a:p>
          <a:p>
            <a:pPr lvl="1"/>
            <a:endParaRPr lang="en-US" dirty="0" smtClean="0"/>
          </a:p>
          <a:p>
            <a:pPr lvl="1"/>
            <a:r>
              <a:rPr lang="en-US" dirty="0" smtClean="0"/>
              <a:t>This funding provides approximately  34% of total program funding statewide</a:t>
            </a:r>
          </a:p>
          <a:p>
            <a:pPr lvl="1"/>
            <a:endParaRPr lang="en-US" dirty="0" smtClean="0"/>
          </a:p>
          <a:p>
            <a:pPr lvl="1"/>
            <a:r>
              <a:rPr lang="en-US" dirty="0" smtClean="0"/>
              <a:t>The percentage split in specific districts varies</a:t>
            </a:r>
          </a:p>
          <a:p>
            <a:pPr lvl="1">
              <a:buNone/>
            </a:pPr>
            <a:endParaRPr lang="en-US" dirty="0" smtClean="0"/>
          </a:p>
          <a:p>
            <a:pPr lvl="1">
              <a:buNone/>
            </a:pPr>
            <a:endParaRPr lang="en-US" dirty="0" smtClean="0"/>
          </a:p>
        </p:txBody>
      </p:sp>
    </p:spTree>
    <p:extLst>
      <p:ext uri="{BB962C8B-B14F-4D97-AF65-F5344CB8AC3E}">
        <p14:creationId xmlns:p14="http://schemas.microsoft.com/office/powerpoint/2010/main" val="34531550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emeYellowOSPB">
  <a:themeElements>
    <a:clrScheme name="OSPB Logo Colorads">
      <a:dk1>
        <a:srgbClr val="00B44F"/>
      </a:dk1>
      <a:lt1>
        <a:srgbClr val="FFFFFF"/>
      </a:lt1>
      <a:dk2>
        <a:srgbClr val="007480"/>
      </a:dk2>
      <a:lt2>
        <a:srgbClr val="F7D44B"/>
      </a:lt2>
      <a:accent1>
        <a:srgbClr val="F7D44B"/>
      </a:accent1>
      <a:accent2>
        <a:srgbClr val="00B44F"/>
      </a:accent2>
      <a:accent3>
        <a:srgbClr val="9BBB59"/>
      </a:accent3>
      <a:accent4>
        <a:srgbClr val="D1B400"/>
      </a:accent4>
      <a:accent5>
        <a:srgbClr val="C9910D"/>
      </a:accent5>
      <a:accent6>
        <a:srgbClr val="82B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emeYellowOSPB">
  <a:themeElements>
    <a:clrScheme name="OSPB Logo Colorads">
      <a:dk1>
        <a:srgbClr val="00B44F"/>
      </a:dk1>
      <a:lt1>
        <a:srgbClr val="FFFFFF"/>
      </a:lt1>
      <a:dk2>
        <a:srgbClr val="007480"/>
      </a:dk2>
      <a:lt2>
        <a:srgbClr val="F7D44B"/>
      </a:lt2>
      <a:accent1>
        <a:srgbClr val="F7D44B"/>
      </a:accent1>
      <a:accent2>
        <a:srgbClr val="00B44F"/>
      </a:accent2>
      <a:accent3>
        <a:srgbClr val="9BBB59"/>
      </a:accent3>
      <a:accent4>
        <a:srgbClr val="D1B400"/>
      </a:accent4>
      <a:accent5>
        <a:srgbClr val="C9910D"/>
      </a:accent5>
      <a:accent6>
        <a:srgbClr val="82B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ThemeYellowOSPB">
  <a:themeElements>
    <a:clrScheme name="OSPB Logo Colorads">
      <a:dk1>
        <a:srgbClr val="00B44F"/>
      </a:dk1>
      <a:lt1>
        <a:srgbClr val="FFFFFF"/>
      </a:lt1>
      <a:dk2>
        <a:srgbClr val="007480"/>
      </a:dk2>
      <a:lt2>
        <a:srgbClr val="F7D44B"/>
      </a:lt2>
      <a:accent1>
        <a:srgbClr val="F7D44B"/>
      </a:accent1>
      <a:accent2>
        <a:srgbClr val="00B44F"/>
      </a:accent2>
      <a:accent3>
        <a:srgbClr val="9BBB59"/>
      </a:accent3>
      <a:accent4>
        <a:srgbClr val="D1B400"/>
      </a:accent4>
      <a:accent5>
        <a:srgbClr val="C9910D"/>
      </a:accent5>
      <a:accent6>
        <a:srgbClr val="82B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ThemeYellowOSPB">
  <a:themeElements>
    <a:clrScheme name="OSPB Logo Colorads">
      <a:dk1>
        <a:srgbClr val="00B44F"/>
      </a:dk1>
      <a:lt1>
        <a:srgbClr val="FFFFFF"/>
      </a:lt1>
      <a:dk2>
        <a:srgbClr val="007480"/>
      </a:dk2>
      <a:lt2>
        <a:srgbClr val="F7D44B"/>
      </a:lt2>
      <a:accent1>
        <a:srgbClr val="F7D44B"/>
      </a:accent1>
      <a:accent2>
        <a:srgbClr val="00B44F"/>
      </a:accent2>
      <a:accent3>
        <a:srgbClr val="9BBB59"/>
      </a:accent3>
      <a:accent4>
        <a:srgbClr val="D1B400"/>
      </a:accent4>
      <a:accent5>
        <a:srgbClr val="C9910D"/>
      </a:accent5>
      <a:accent6>
        <a:srgbClr val="82B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SPB">
    <a:dk1>
      <a:srgbClr val="00B44F"/>
    </a:dk1>
    <a:lt1>
      <a:srgbClr val="FFFFFF"/>
    </a:lt1>
    <a:dk2>
      <a:srgbClr val="F7D44B"/>
    </a:dk2>
    <a:lt2>
      <a:srgbClr val="007480"/>
    </a:lt2>
    <a:accent1>
      <a:srgbClr val="007480"/>
    </a:accent1>
    <a:accent2>
      <a:srgbClr val="00B44F"/>
    </a:accent2>
    <a:accent3>
      <a:srgbClr val="00B44F"/>
    </a:accent3>
    <a:accent4>
      <a:srgbClr val="D1B400"/>
    </a:accent4>
    <a:accent5>
      <a:srgbClr val="C9910D"/>
    </a:accent5>
    <a:accent6>
      <a:srgbClr val="92D050"/>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10910</TotalTime>
  <Words>2667</Words>
  <Application>Microsoft Office PowerPoint</Application>
  <PresentationFormat>On-screen Show (4:3)</PresentationFormat>
  <Paragraphs>516</Paragraphs>
  <Slides>38</Slides>
  <Notes>22</Notes>
  <HiddenSlides>0</HiddenSlides>
  <MMClips>0</MMClips>
  <ScaleCrop>false</ScaleCrop>
  <HeadingPairs>
    <vt:vector size="4" baseType="variant">
      <vt:variant>
        <vt:lpstr>Theme</vt:lpstr>
      </vt:variant>
      <vt:variant>
        <vt:i4>5</vt:i4>
      </vt:variant>
      <vt:variant>
        <vt:lpstr>Slide Titles</vt:lpstr>
      </vt:variant>
      <vt:variant>
        <vt:i4>38</vt:i4>
      </vt:variant>
    </vt:vector>
  </HeadingPairs>
  <TitlesOfParts>
    <vt:vector size="43" baseType="lpstr">
      <vt:lpstr>CDE THEME</vt:lpstr>
      <vt:lpstr>ThemeYellowOSPB</vt:lpstr>
      <vt:lpstr>1_ThemeYellowOSPB</vt:lpstr>
      <vt:lpstr>2_ThemeYellowOSPB</vt:lpstr>
      <vt:lpstr>3_ThemeYellowOSPB</vt:lpstr>
      <vt:lpstr>School Finance Update  CASE February 4, 2016</vt:lpstr>
      <vt:lpstr>Agenda</vt:lpstr>
      <vt:lpstr>PowerPoint Presentation</vt:lpstr>
      <vt:lpstr>PowerPoint Presentation</vt:lpstr>
      <vt:lpstr>School Funding – Total Program</vt:lpstr>
      <vt:lpstr>Total Program Funding Formula</vt:lpstr>
      <vt:lpstr>Base Per Pupil Funding</vt:lpstr>
      <vt:lpstr>Formula Per Pupil Funding - Factors</vt:lpstr>
      <vt:lpstr>Local Funding Sources</vt:lpstr>
      <vt:lpstr>Illustration of Two Districts</vt:lpstr>
      <vt:lpstr>Gallagher Amendment - 1982</vt:lpstr>
      <vt:lpstr>TABOR Amendment - 1992</vt:lpstr>
      <vt:lpstr>TABOR Amendment - 1992</vt:lpstr>
      <vt:lpstr>Amendment 23 - 2000</vt:lpstr>
      <vt:lpstr>State Perspective</vt:lpstr>
      <vt:lpstr>PowerPoint Presentation</vt:lpstr>
      <vt:lpstr>PowerPoint Presentation</vt:lpstr>
      <vt:lpstr>PowerPoint Presentation</vt:lpstr>
      <vt:lpstr>Negative Factor</vt:lpstr>
      <vt:lpstr>Supplemental Funding Request 2015-16</vt:lpstr>
      <vt:lpstr>Supplemental Request – 2015-16</vt:lpstr>
      <vt:lpstr>PowerPoint Presentation</vt:lpstr>
      <vt:lpstr>Local vs. State Share 2015-16</vt:lpstr>
      <vt:lpstr>Supplemental Request</vt:lpstr>
      <vt:lpstr>REVISED  Governor’s Budget Request 2016-17</vt:lpstr>
      <vt:lpstr>Revised Assumptions FY2016-17 Budget Request</vt:lpstr>
      <vt:lpstr>Assumptions FY2016-17 Governor’s  Budget Request</vt:lpstr>
      <vt:lpstr>Compare Supplemental FY2015-16 to Budget Request* FY2016-17</vt:lpstr>
      <vt:lpstr>Compare Supplemental FY2015-16 to Current Law – FY2016-17  (keep negative factor the same)</vt:lpstr>
      <vt:lpstr>Range of Options – 2016-17  (not all inclusive)</vt:lpstr>
      <vt:lpstr>Compare Funding Scenarios  for 2016-17</vt:lpstr>
      <vt:lpstr>State of Colorado Total Program Funding</vt:lpstr>
      <vt:lpstr>State of Colorado Average Per Pupil Funding</vt:lpstr>
      <vt:lpstr>2016 Legislative Session</vt:lpstr>
      <vt:lpstr>HB14-1292 –Student Success Act Reporting of Local Revenues</vt:lpstr>
      <vt:lpstr>BEST Funding</vt:lpstr>
      <vt:lpstr>Sources and Further Reading</vt:lpstr>
      <vt:lpstr>Contact Information</vt:lpstr>
    </vt:vector>
  </TitlesOfParts>
  <Company>Colorado State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Emm, Leanne</cp:lastModifiedBy>
  <cp:revision>207</cp:revision>
  <cp:lastPrinted>2016-01-20T18:32:38Z</cp:lastPrinted>
  <dcterms:created xsi:type="dcterms:W3CDTF">2012-07-16T02:29:43Z</dcterms:created>
  <dcterms:modified xsi:type="dcterms:W3CDTF">2016-02-02T21:49:16Z</dcterms:modified>
</cp:coreProperties>
</file>