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4"/>
  </p:notesMasterIdLst>
  <p:handoutMasterIdLst>
    <p:handoutMasterId r:id="rId15"/>
  </p:handoutMasterIdLst>
  <p:sldIdLst>
    <p:sldId id="1230" r:id="rId2"/>
    <p:sldId id="1250" r:id="rId3"/>
    <p:sldId id="1251" r:id="rId4"/>
    <p:sldId id="1252" r:id="rId5"/>
    <p:sldId id="1253" r:id="rId6"/>
    <p:sldId id="1254" r:id="rId7"/>
    <p:sldId id="1255" r:id="rId8"/>
    <p:sldId id="1256" r:id="rId9"/>
    <p:sldId id="1257" r:id="rId10"/>
    <p:sldId id="1258" r:id="rId11"/>
    <p:sldId id="1259" r:id="rId12"/>
    <p:sldId id="1057" r:id="rId13"/>
  </p:sldIdLst>
  <p:sldSz cx="9144000" cy="6858000" type="screen4x3"/>
  <p:notesSz cx="9296400" cy="70104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477" autoAdjust="0"/>
  </p:normalViewPr>
  <p:slideViewPr>
    <p:cSldViewPr snapToGrid="0">
      <p:cViewPr>
        <p:scale>
          <a:sx n="70" d="100"/>
          <a:sy n="70" d="100"/>
        </p:scale>
        <p:origin x="-2820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08" y="-7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4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4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6B4A43-BCB9-4638-95A5-DDEDBF25F4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4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4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4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AC6B8D-3C63-4A31-8552-1DA936F6F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08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A5FC4-66F8-4DBF-873B-A213E73BA9EF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0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9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40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47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78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0683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r>
              <a:rPr lang="en-US" dirty="0" smtClean="0"/>
              <a:t>Month Day Year</a:t>
            </a:r>
          </a:p>
        </p:txBody>
      </p:sp>
    </p:spTree>
    <p:extLst>
      <p:ext uri="{BB962C8B-B14F-4D97-AF65-F5344CB8AC3E}">
        <p14:creationId xmlns:p14="http://schemas.microsoft.com/office/powerpoint/2010/main" val="184521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0683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r>
              <a:rPr lang="en-US" dirty="0" smtClean="0"/>
              <a:t>Month Day Year</a:t>
            </a:r>
          </a:p>
        </p:txBody>
      </p:sp>
    </p:spTree>
    <p:extLst>
      <p:ext uri="{BB962C8B-B14F-4D97-AF65-F5344CB8AC3E}">
        <p14:creationId xmlns:p14="http://schemas.microsoft.com/office/powerpoint/2010/main" val="33724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12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99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21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996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72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73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2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>
                <a:solidFill>
                  <a:srgbClr val="EF7521">
                    <a:lumMod val="50000"/>
                  </a:srgbClr>
                </a:solidFill>
              </a:rPr>
              <a:pPr/>
              <a:t>‹#›</a:t>
            </a:fld>
            <a:endParaRPr lang="en-US" dirty="0" smtClean="0">
              <a:solidFill>
                <a:srgbClr val="EF7521">
                  <a:lumMod val="50000"/>
                </a:srgb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31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7A2F4E-5D54-B04B-91BD-7E78EE1FE9FD}" type="slidenum">
              <a:rPr lang="en-US" smtClean="0"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 smtClean="0">
              <a:latin typeface="Calibri"/>
            </a:endParaRPr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6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cdefinance" TargetMode="External"/><Relationship Id="rId2" Type="http://schemas.openxmlformats.org/officeDocument/2006/relationships/hyperlink" Target="http://www.cde.state.co.us/cdefinance/sfFinancialTransparenc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40658" y="4634776"/>
            <a:ext cx="8341851" cy="1167558"/>
          </a:xfrm>
        </p:spPr>
        <p:txBody>
          <a:bodyPr/>
          <a:lstStyle/>
          <a:p>
            <a:r>
              <a:rPr lang="en-US" dirty="0" smtClean="0"/>
              <a:t>Adam Williams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School Finance Division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0999" y="2630029"/>
            <a:ext cx="8341851" cy="1645920"/>
          </a:xfrm>
        </p:spPr>
        <p:txBody>
          <a:bodyPr/>
          <a:lstStyle/>
          <a:p>
            <a:r>
              <a:rPr lang="en-US" dirty="0" smtClean="0"/>
              <a:t>School Finance</a:t>
            </a:r>
            <a:br>
              <a:rPr lang="en-US" dirty="0" smtClean="0"/>
            </a:br>
            <a:r>
              <a:rPr lang="en-US" dirty="0" smtClean="0"/>
              <a:t>Financial Transparency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Report on CDE website</a:t>
            </a:r>
          </a:p>
          <a:p>
            <a:r>
              <a:rPr lang="en-US" dirty="0" smtClean="0"/>
              <a:t>Addendums</a:t>
            </a:r>
          </a:p>
          <a:p>
            <a:pPr lvl="1"/>
            <a:r>
              <a:rPr lang="en-US" dirty="0" smtClean="0"/>
              <a:t>Per CRS 22-2-113.8 a district or charter school may request an addendum</a:t>
            </a:r>
          </a:p>
          <a:p>
            <a:pPr lvl="2"/>
            <a:r>
              <a:rPr lang="en-US" dirty="0" smtClean="0"/>
              <a:t>Capital Construction and Facilities Fund</a:t>
            </a:r>
          </a:p>
          <a:p>
            <a:pPr lvl="2"/>
            <a:r>
              <a:rPr lang="en-US" dirty="0" smtClean="0"/>
              <a:t>Technology Funding</a:t>
            </a:r>
          </a:p>
          <a:p>
            <a:pPr lvl="2"/>
            <a:r>
              <a:rPr lang="en-US" dirty="0" smtClean="0"/>
              <a:t>Other Funding that the school districts distributes to charter schools of the district</a:t>
            </a:r>
          </a:p>
          <a:p>
            <a:pPr lvl="1"/>
            <a:r>
              <a:rPr lang="en-US" dirty="0" smtClean="0"/>
              <a:t>CDE is collecting this addendum information from districts</a:t>
            </a:r>
          </a:p>
          <a:p>
            <a:pPr lvl="1"/>
            <a:r>
              <a:rPr lang="en-US" dirty="0" smtClean="0"/>
              <a:t>Report to be published in mid-May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Mill Levy Override Revenue Report: FY14-15 Report Update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3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Financial Transparency information is located on the </a:t>
            </a:r>
            <a:r>
              <a:rPr lang="en-US" dirty="0" smtClean="0">
                <a:hlinkClick r:id="rId2"/>
              </a:rPr>
              <a:t>CDE website</a:t>
            </a:r>
            <a:r>
              <a:rPr lang="en-US" dirty="0" smtClean="0"/>
              <a:t>:</a:t>
            </a:r>
          </a:p>
          <a:p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www.cde.state.co.us/cdefinance</a:t>
            </a:r>
            <a:endParaRPr lang="en-US" sz="2200" dirty="0" smtClean="0"/>
          </a:p>
          <a:p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www.cde.state.co.us/cdefinance/sfFinancialTransparency</a:t>
            </a:r>
            <a:endParaRPr lang="en-US" sz="2200" dirty="0" smtClean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Transparency: </a:t>
            </a:r>
            <a:br>
              <a:rPr lang="en-US" dirty="0" smtClean="0"/>
            </a:br>
            <a:r>
              <a:rPr lang="en-US" dirty="0" smtClean="0"/>
              <a:t>Web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07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Museo Slab 500" pitchFamily="50" charset="0"/>
              </a:rPr>
              <a:t>School Finance </a:t>
            </a:r>
            <a:r>
              <a:rPr lang="en-US" sz="4200" dirty="0" smtClean="0">
                <a:solidFill>
                  <a:schemeClr val="tx1"/>
                </a:solidFill>
                <a:latin typeface="Museo Slab 500" pitchFamily="50" charset="0"/>
              </a:rPr>
              <a:t>Questions</a:t>
            </a:r>
            <a:r>
              <a:rPr lang="en-US" dirty="0">
                <a:latin typeface="Museo Slab 500" pitchFamily="50" charset="0"/>
              </a:rPr>
              <a:t/>
            </a:r>
            <a:br>
              <a:rPr lang="en-US" dirty="0">
                <a:latin typeface="Museo Slab 500" pitchFamily="50" charset="0"/>
              </a:rPr>
            </a:br>
            <a:r>
              <a:rPr lang="en-US" dirty="0">
                <a:latin typeface="Museo Slab 500" pitchFamily="50" charset="0"/>
              </a:rPr>
              <a:t>CASB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December Data Pipeline Update: FY14-15</a:t>
            </a:r>
            <a:endParaRPr lang="en-US" dirty="0" smtClean="0"/>
          </a:p>
          <a:p>
            <a:r>
              <a:rPr lang="en-US" dirty="0" smtClean="0"/>
              <a:t>Financial Transparency Looking Ahead: FY15-16</a:t>
            </a:r>
          </a:p>
          <a:p>
            <a:r>
              <a:rPr lang="en-US" dirty="0" smtClean="0"/>
              <a:t>Mill Levy Override Revenue Report Update</a:t>
            </a:r>
            <a:endParaRPr lang="en-US" dirty="0" smtClean="0"/>
          </a:p>
          <a:p>
            <a:r>
              <a:rPr lang="en-US" dirty="0" err="1" smtClean="0"/>
              <a:t>BrightBytes</a:t>
            </a:r>
            <a:r>
              <a:rPr lang="en-US" dirty="0" smtClean="0"/>
              <a:t> Presentation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1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Wrapping up the FY14-15 Reviews</a:t>
            </a:r>
          </a:p>
          <a:p>
            <a:r>
              <a:rPr lang="en-US" dirty="0" smtClean="0"/>
              <a:t>Year-end review letters sent</a:t>
            </a:r>
          </a:p>
          <a:p>
            <a:pPr lvl="1"/>
            <a:r>
              <a:rPr lang="en-US" dirty="0" smtClean="0"/>
              <a:t>Letter approach – communicate with primary pipeline business official via email to address all review items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December Data Pipeline Update: FY14-15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5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Transparency webpages: Non-Compliance</a:t>
            </a:r>
          </a:p>
          <a:p>
            <a:pPr lvl="1"/>
            <a:r>
              <a:rPr lang="en-US" dirty="0" smtClean="0"/>
              <a:t>Template not followed</a:t>
            </a:r>
          </a:p>
          <a:p>
            <a:pPr lvl="1"/>
            <a:r>
              <a:rPr lang="en-US" dirty="0" smtClean="0"/>
              <a:t>Document posting – current year and previous two years</a:t>
            </a:r>
          </a:p>
          <a:p>
            <a:pPr lvl="1"/>
            <a:r>
              <a:rPr lang="en-US" dirty="0" smtClean="0"/>
              <a:t>Financial staff listing</a:t>
            </a:r>
          </a:p>
          <a:p>
            <a:pPr lvl="1"/>
            <a:r>
              <a:rPr lang="en-US" dirty="0" smtClean="0"/>
              <a:t>Link to CDE website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/>
              <a:t>Transparency webpages: Non-Compliance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December FY14-15: Top Three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01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Expenditures in excess of appropriated </a:t>
            </a:r>
            <a:r>
              <a:rPr lang="en-US" dirty="0" smtClean="0"/>
              <a:t>amounts</a:t>
            </a:r>
          </a:p>
          <a:p>
            <a:pPr lvl="1"/>
            <a:r>
              <a:rPr lang="en-US" dirty="0" smtClean="0"/>
              <a:t>Working with identified districts to ensure effort is made to avoid expenditures in excess can be avoided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December FY14-15: Top Three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36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Service Fund Issues</a:t>
            </a:r>
          </a:p>
          <a:p>
            <a:pPr lvl="1"/>
            <a:r>
              <a:rPr lang="en-US" dirty="0" smtClean="0"/>
              <a:t>Commodities Coding</a:t>
            </a:r>
          </a:p>
          <a:p>
            <a:pPr lvl="1"/>
            <a:r>
              <a:rPr lang="en-US" dirty="0" smtClean="0"/>
              <a:t>Expenditures in Excess</a:t>
            </a:r>
          </a:p>
          <a:p>
            <a:pPr lvl="1"/>
            <a:r>
              <a:rPr lang="en-US" dirty="0" smtClean="0"/>
              <a:t>Negative “unassigned” fund balance, and other fund balance/fund equity coding issues</a:t>
            </a:r>
          </a:p>
          <a:p>
            <a:pPr lvl="2"/>
            <a:r>
              <a:rPr lang="en-US" dirty="0" smtClean="0"/>
              <a:t>Food service fund is now a Special Revenue Fund, not a Proprietary Fund</a:t>
            </a:r>
          </a:p>
          <a:p>
            <a:pPr lvl="2"/>
            <a:r>
              <a:rPr lang="en-US" dirty="0" smtClean="0"/>
              <a:t>Ensure Chart of Accounts is followed</a:t>
            </a:r>
          </a:p>
          <a:p>
            <a:pPr lvl="2"/>
            <a:r>
              <a:rPr lang="en-US" dirty="0" smtClean="0"/>
              <a:t>Work with independent auditor to ensure the pipeline data submitted matches the audit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December FY14-15: Top Three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75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two months left in FY15-16</a:t>
            </a:r>
          </a:p>
          <a:p>
            <a:r>
              <a:rPr lang="en-US" dirty="0" smtClean="0"/>
              <a:t>Important to remember that your FY15-16 data is the first data that will be used for the Financial Transparency Public </a:t>
            </a:r>
            <a:r>
              <a:rPr lang="en-US" dirty="0"/>
              <a:t>W</a:t>
            </a:r>
            <a:r>
              <a:rPr lang="en-US" dirty="0" smtClean="0"/>
              <a:t>ebsite View – this data will tell a story to the public</a:t>
            </a:r>
          </a:p>
          <a:p>
            <a:pPr lvl="1"/>
            <a:r>
              <a:rPr lang="en-US" dirty="0" smtClean="0"/>
              <a:t>Basic Consideration Guide</a:t>
            </a:r>
          </a:p>
          <a:p>
            <a:pPr lvl="1"/>
            <a:r>
              <a:rPr lang="en-US" dirty="0" smtClean="0"/>
              <a:t>Expenditure Analytics: FY12-13, FY13-14</a:t>
            </a:r>
          </a:p>
          <a:p>
            <a:pPr lvl="1"/>
            <a:r>
              <a:rPr lang="en-US" dirty="0" smtClean="0"/>
              <a:t>Ensure FY15-16 webpage template is followed</a:t>
            </a:r>
          </a:p>
          <a:p>
            <a:pPr lvl="1"/>
            <a:r>
              <a:rPr lang="en-US" dirty="0" smtClean="0"/>
              <a:t>Small Rural exemption</a:t>
            </a:r>
          </a:p>
          <a:p>
            <a:pPr lvl="2"/>
            <a:r>
              <a:rPr lang="en-US" dirty="0" smtClean="0"/>
              <a:t>Exempt from tying expenditures to unique school codes</a:t>
            </a:r>
          </a:p>
          <a:p>
            <a:pPr lvl="2"/>
            <a:r>
              <a:rPr lang="en-US" dirty="0" smtClean="0"/>
              <a:t>NOT exempt from posting financial data on district’s financial transparency webpage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Transparency</a:t>
            </a:r>
            <a:br>
              <a:rPr lang="en-US" dirty="0" smtClean="0"/>
            </a:br>
            <a:r>
              <a:rPr lang="en-US" dirty="0" smtClean="0"/>
              <a:t> Looking Ahead: FY15-16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53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your FY15-16 financial data file when your audit is completed</a:t>
            </a:r>
          </a:p>
          <a:p>
            <a:r>
              <a:rPr lang="en-US" dirty="0" smtClean="0"/>
              <a:t>What financial data will I post on my district’s webpage?</a:t>
            </a:r>
          </a:p>
          <a:p>
            <a:pPr lvl="1"/>
            <a:r>
              <a:rPr lang="en-US" dirty="0" smtClean="0"/>
              <a:t>Can be the Financial December Pipeline file</a:t>
            </a:r>
          </a:p>
          <a:p>
            <a:pPr lvl="1"/>
            <a:r>
              <a:rPr lang="en-US" dirty="0" smtClean="0"/>
              <a:t>Can be another financial data file</a:t>
            </a:r>
          </a:p>
          <a:p>
            <a:pPr lvl="2"/>
            <a:r>
              <a:rPr lang="en-US" dirty="0" smtClean="0"/>
              <a:t>MUST follow the Chart of Accounts</a:t>
            </a:r>
          </a:p>
          <a:p>
            <a:pPr lvl="2"/>
            <a:r>
              <a:rPr lang="en-US" dirty="0" smtClean="0"/>
              <a:t>MUST be the standard 48 bit account length</a:t>
            </a:r>
          </a:p>
          <a:p>
            <a:r>
              <a:rPr lang="en-US" dirty="0" smtClean="0"/>
              <a:t>When CDE reviews the FY15-16 audit, we will review the financial transparency webpage to ensure all required documents are posted – including the FY15-16 financial data file for use in the Public Website View: </a:t>
            </a:r>
            <a:r>
              <a:rPr lang="en-US" dirty="0" err="1" smtClean="0"/>
              <a:t>BrightBytes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Transparency</a:t>
            </a:r>
            <a:br>
              <a:rPr lang="en-US" dirty="0"/>
            </a:br>
            <a:r>
              <a:rPr lang="en-US" dirty="0"/>
              <a:t> Looking Ahead: FY15-16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FY14-15 – all districts reported mill levy override revenue information in Fund 90</a:t>
            </a:r>
          </a:p>
          <a:p>
            <a:pPr marL="45720" indent="0">
              <a:buNone/>
            </a:pPr>
            <a:endParaRPr lang="en-US" sz="2200" dirty="0" smtClean="0"/>
          </a:p>
          <a:p>
            <a:pPr marL="45720" indent="0">
              <a:buNone/>
            </a:pPr>
            <a:r>
              <a:rPr lang="en-US" sz="2200" dirty="0" smtClean="0"/>
              <a:t>Source 1170</a:t>
            </a:r>
            <a:r>
              <a:rPr lang="en-US" sz="2200" dirty="0"/>
              <a:t>	Amount Authorized – Voter Approved </a:t>
            </a:r>
            <a:r>
              <a:rPr lang="en-US" sz="2200" dirty="0" smtClean="0"/>
              <a:t>Overrides</a:t>
            </a:r>
            <a:endParaRPr lang="en-US" sz="2200" dirty="0"/>
          </a:p>
          <a:p>
            <a:pPr marL="45720" indent="0">
              <a:buNone/>
            </a:pPr>
            <a:r>
              <a:rPr lang="en-US" sz="2200" dirty="0" smtClean="0"/>
              <a:t>Source 1171	Amount </a:t>
            </a:r>
            <a:r>
              <a:rPr lang="en-US" sz="2200" dirty="0"/>
              <a:t>Collected – Voter Approved </a:t>
            </a:r>
            <a:r>
              <a:rPr lang="en-US" sz="2200" dirty="0" smtClean="0"/>
              <a:t>Overrides</a:t>
            </a:r>
            <a:endParaRPr lang="en-US" sz="2200" dirty="0"/>
          </a:p>
          <a:p>
            <a:pPr marL="45720" indent="0">
              <a:buNone/>
            </a:pPr>
            <a:r>
              <a:rPr lang="en-US" sz="2200" dirty="0" smtClean="0"/>
              <a:t>Source 1172</a:t>
            </a:r>
            <a:r>
              <a:rPr lang="en-US" sz="2200" dirty="0"/>
              <a:t>	Amount Distributed to Charter Schools – Voter </a:t>
            </a:r>
            <a:r>
              <a:rPr lang="en-US" sz="2200" dirty="0" smtClean="0"/>
              <a:t>			Approved Overrides</a:t>
            </a:r>
            <a:endParaRPr lang="en-US" sz="2200" dirty="0"/>
          </a:p>
          <a:p>
            <a:pPr marL="45720" indent="0">
              <a:buNone/>
            </a:pPr>
            <a:r>
              <a:rPr lang="en-US" sz="2200" dirty="0" smtClean="0"/>
              <a:t>Source 1173</a:t>
            </a:r>
            <a:r>
              <a:rPr lang="en-US" sz="2200" dirty="0"/>
              <a:t>	Amount Distributed to Non-Charter Schools – Voter </a:t>
            </a:r>
            <a:r>
              <a:rPr lang="en-US" sz="2200" dirty="0" smtClean="0"/>
              <a:t>		Approved Overrides</a:t>
            </a:r>
            <a:endParaRPr lang="en-US" sz="2200" dirty="0"/>
          </a:p>
          <a:p>
            <a:pPr marL="45720" indent="0">
              <a:buNone/>
            </a:pPr>
            <a:r>
              <a:rPr lang="en-US" sz="2200" dirty="0" smtClean="0"/>
              <a:t>Source 1174</a:t>
            </a:r>
            <a:r>
              <a:rPr lang="en-US" sz="2200" dirty="0"/>
              <a:t>	Amount Retained by District – Voter Approved </a:t>
            </a:r>
            <a:r>
              <a:rPr lang="en-US" sz="2200" dirty="0" smtClean="0"/>
              <a:t>			Overrides</a:t>
            </a:r>
            <a:endParaRPr lang="en-US" sz="2200" dirty="0"/>
          </a:p>
          <a:p>
            <a:endParaRPr lang="en-US" sz="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 Levy Override Revenue Report: FY14-15 Report Update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17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22846</TotalTime>
  <Words>476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CDE THEME</vt:lpstr>
      <vt:lpstr>School Finance Financial Transparency</vt:lpstr>
      <vt:lpstr>Agenda</vt:lpstr>
      <vt:lpstr>Financial December Data Pipeline Update: FY14-15</vt:lpstr>
      <vt:lpstr>Financial December FY14-15: Top Three Issues</vt:lpstr>
      <vt:lpstr>Financial December FY14-15: Top Three Issues</vt:lpstr>
      <vt:lpstr>Financial December FY14-15: Top Three Issues</vt:lpstr>
      <vt:lpstr>Financial Transparency  Looking Ahead: FY15-16</vt:lpstr>
      <vt:lpstr>Financial Transparency  Looking Ahead: FY15-16</vt:lpstr>
      <vt:lpstr>Mill Levy Override Revenue Report: FY14-15 Report Update</vt:lpstr>
      <vt:lpstr>Mill Levy Override Revenue Report: FY14-15 Report Update</vt:lpstr>
      <vt:lpstr>Financial Transparency:  Web Resources</vt:lpstr>
      <vt:lpstr>PowerPoint Presentation</vt:lpstr>
    </vt:vector>
  </TitlesOfParts>
  <Company>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SCHOOL FINANCE</dc:title>
  <dc:creator>herrmann_v</dc:creator>
  <cp:lastModifiedBy>Williams, Adam</cp:lastModifiedBy>
  <cp:revision>983</cp:revision>
  <cp:lastPrinted>2015-02-23T20:41:20Z</cp:lastPrinted>
  <dcterms:created xsi:type="dcterms:W3CDTF">2002-08-06T17:40:24Z</dcterms:created>
  <dcterms:modified xsi:type="dcterms:W3CDTF">2016-04-19T17:40:37Z</dcterms:modified>
</cp:coreProperties>
</file>