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8"/>
  </p:notesMasterIdLst>
  <p:handoutMasterIdLst>
    <p:handoutMasterId r:id="rId49"/>
  </p:handoutMasterIdLst>
  <p:sldIdLst>
    <p:sldId id="463" r:id="rId2"/>
    <p:sldId id="530" r:id="rId3"/>
    <p:sldId id="528" r:id="rId4"/>
    <p:sldId id="482" r:id="rId5"/>
    <p:sldId id="597" r:id="rId6"/>
    <p:sldId id="602" r:id="rId7"/>
    <p:sldId id="598" r:id="rId8"/>
    <p:sldId id="599" r:id="rId9"/>
    <p:sldId id="600" r:id="rId10"/>
    <p:sldId id="601" r:id="rId11"/>
    <p:sldId id="603" r:id="rId12"/>
    <p:sldId id="604" r:id="rId13"/>
    <p:sldId id="579" r:id="rId14"/>
    <p:sldId id="607" r:id="rId15"/>
    <p:sldId id="605" r:id="rId16"/>
    <p:sldId id="606" r:id="rId17"/>
    <p:sldId id="590" r:id="rId18"/>
    <p:sldId id="613" r:id="rId19"/>
    <p:sldId id="618" r:id="rId20"/>
    <p:sldId id="608" r:id="rId21"/>
    <p:sldId id="609" r:id="rId22"/>
    <p:sldId id="610" r:id="rId23"/>
    <p:sldId id="611" r:id="rId24"/>
    <p:sldId id="612" r:id="rId25"/>
    <p:sldId id="614" r:id="rId26"/>
    <p:sldId id="615" r:id="rId27"/>
    <p:sldId id="616" r:id="rId28"/>
    <p:sldId id="617" r:id="rId29"/>
    <p:sldId id="619" r:id="rId30"/>
    <p:sldId id="621" r:id="rId31"/>
    <p:sldId id="620" r:id="rId32"/>
    <p:sldId id="622" r:id="rId33"/>
    <p:sldId id="633" r:id="rId34"/>
    <p:sldId id="623" r:id="rId35"/>
    <p:sldId id="624" r:id="rId36"/>
    <p:sldId id="625" r:id="rId37"/>
    <p:sldId id="626" r:id="rId38"/>
    <p:sldId id="627" r:id="rId39"/>
    <p:sldId id="628" r:id="rId40"/>
    <p:sldId id="635" r:id="rId41"/>
    <p:sldId id="629" r:id="rId42"/>
    <p:sldId id="630" r:id="rId43"/>
    <p:sldId id="636" r:id="rId44"/>
    <p:sldId id="631" r:id="rId45"/>
    <p:sldId id="632" r:id="rId46"/>
    <p:sldId id="634" r:id="rId4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rrones, Fanny" initials="TF" lastIdx="2" clrIdx="0">
    <p:extLst>
      <p:ext uri="{19B8F6BF-5375-455C-9EA6-DF929625EA0E}">
        <p15:presenceInfo xmlns:p15="http://schemas.microsoft.com/office/powerpoint/2012/main" userId="S-1-5-21-1053119219-327446729-612134452-317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B6B8"/>
    <a:srgbClr val="3E393B"/>
    <a:srgbClr val="F9FAF9"/>
    <a:srgbClr val="474345"/>
    <a:srgbClr val="4D494B"/>
    <a:srgbClr val="A64C24"/>
    <a:srgbClr val="534F51"/>
    <a:srgbClr val="F0BA1B"/>
    <a:srgbClr val="F7F6F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77"/>
    <p:restoredTop sz="96327" autoAdjust="0"/>
  </p:normalViewPr>
  <p:slideViewPr>
    <p:cSldViewPr snapToGrid="0" snapToObjects="1" showGuides="1">
      <p:cViewPr varScale="1">
        <p:scale>
          <a:sx n="87" d="100"/>
          <a:sy n="87" d="100"/>
        </p:scale>
        <p:origin x="336" y="12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16" d="100"/>
          <a:sy n="116" d="100"/>
        </p:scale>
        <p:origin x="3024" y="19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35E4EA1-A99D-B048-BA0C-79C029FED16D}" type="datetimeFigureOut">
              <a:t>11/11/2022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929975D-F705-A745-832F-2C52B7964343}" type="slidenum">
              <a:t>‹#›</a:t>
            </a:fld>
            <a:endParaRPr lang="en-US"/>
          </a:p>
        </p:txBody>
      </p:sp>
    </p:spTree>
    <p:extLst>
      <p:ext uri="{BB962C8B-B14F-4D97-AF65-F5344CB8AC3E}">
        <p14:creationId xmlns:p14="http://schemas.microsoft.com/office/powerpoint/2010/main" val="1670123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9341F68-DADF-2547-A6B4-F95624CB91F3}" type="datetimeFigureOut">
              <a:rPr lang="en-US" smtClean="0"/>
              <a:t>11/11/2022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C910B79-A433-044A-A8FC-6C2E1104D2AB}" type="slidenum">
              <a:rPr lang="en-US" smtClean="0"/>
              <a:t>‹#›</a:t>
            </a:fld>
            <a:endParaRPr lang="en-US"/>
          </a:p>
        </p:txBody>
      </p:sp>
    </p:spTree>
    <p:extLst>
      <p:ext uri="{BB962C8B-B14F-4D97-AF65-F5344CB8AC3E}">
        <p14:creationId xmlns:p14="http://schemas.microsoft.com/office/powerpoint/2010/main" val="630607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910B79-A433-044A-A8FC-6C2E1104D2AB}" type="slidenum">
              <a:rPr lang="en-US" smtClean="0"/>
              <a:t>1</a:t>
            </a:fld>
            <a:endParaRPr lang="en-US"/>
          </a:p>
        </p:txBody>
      </p:sp>
    </p:spTree>
    <p:extLst>
      <p:ext uri="{BB962C8B-B14F-4D97-AF65-F5344CB8AC3E}">
        <p14:creationId xmlns:p14="http://schemas.microsoft.com/office/powerpoint/2010/main" val="9300506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A">
    <p:spTree>
      <p:nvGrpSpPr>
        <p:cNvPr id="1" name=""/>
        <p:cNvGrpSpPr/>
        <p:nvPr/>
      </p:nvGrpSpPr>
      <p:grpSpPr>
        <a:xfrm>
          <a:off x="0" y="0"/>
          <a:ext cx="0" cy="0"/>
          <a:chOff x="0" y="0"/>
          <a:chExt cx="0" cy="0"/>
        </a:xfrm>
      </p:grpSpPr>
      <p:sp>
        <p:nvSpPr>
          <p:cNvPr id="2" name="Rectangle 1"/>
          <p:cNvSpPr/>
          <p:nvPr userDrawn="1"/>
        </p:nvSpPr>
        <p:spPr>
          <a:xfrm>
            <a:off x="1" y="6347637"/>
            <a:ext cx="3274828" cy="51036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57200" y="457200"/>
            <a:ext cx="3721608" cy="1007936"/>
          </a:xfrm>
          <a:prstGeom prst="rect">
            <a:avLst/>
          </a:prstGeom>
        </p:spPr>
      </p:pic>
      <p:sp>
        <p:nvSpPr>
          <p:cNvPr id="4" name="TextBox 3"/>
          <p:cNvSpPr txBox="1"/>
          <p:nvPr userDrawn="1"/>
        </p:nvSpPr>
        <p:spPr>
          <a:xfrm>
            <a:off x="265815" y="-496181"/>
            <a:ext cx="1584917"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a:t>
            </a:r>
            <a:r>
              <a:rPr lang="en-US" sz="1200" b="1" dirty="0">
                <a:solidFill>
                  <a:schemeClr val="accent2"/>
                </a:solidFill>
              </a:rPr>
              <a:t>Cover A</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Light">
    <p:bg>
      <p:bgPr>
        <a:solidFill>
          <a:schemeClr val="bg2">
            <a:lumMod val="95000"/>
          </a:schemeClr>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n>
                  <a:solidFill>
                    <a:schemeClr val="bg1"/>
                  </a:solidFill>
                </a:ln>
              </a:defRPr>
            </a:lvl1pPr>
          </a:lstStyle>
          <a:p>
            <a:fld id="{B68F88C8-0A9A-DA43-95C8-7FE161A05352}" type="slidenum">
              <a:rPr lang="en-US" smtClean="0"/>
              <a:pPr/>
              <a:t>‹#›</a:t>
            </a:fld>
            <a:endParaRPr lang="en-US"/>
          </a:p>
        </p:txBody>
      </p:sp>
      <p:sp>
        <p:nvSpPr>
          <p:cNvPr id="5" name="Title 4"/>
          <p:cNvSpPr>
            <a:spLocks noGrp="1"/>
          </p:cNvSpPr>
          <p:nvPr>
            <p:ph type="title"/>
          </p:nvPr>
        </p:nvSpPr>
        <p:spPr>
          <a:xfrm>
            <a:off x="457200" y="1981200"/>
            <a:ext cx="11277600" cy="2895600"/>
          </a:xfrm>
        </p:spPr>
        <p:txBody>
          <a:bodyPr anchor="ctr">
            <a:noAutofit/>
          </a:bodyPr>
          <a:lstStyle>
            <a:lvl1pPr algn="ctr">
              <a:defRPr sz="3600" baseline="0">
                <a:solidFill>
                  <a:schemeClr val="tx1"/>
                </a:solidFill>
                <a:latin typeface="+mj-lt"/>
              </a:defRPr>
            </a:lvl1pPr>
          </a:lstStyle>
          <a:p>
            <a:r>
              <a:rPr lang="en-US"/>
              <a:t>Click to edit Master title style</a:t>
            </a:r>
            <a:endParaRPr lang="en-US" dirty="0"/>
          </a:p>
        </p:txBody>
      </p:sp>
      <p:sp>
        <p:nvSpPr>
          <p:cNvPr id="6" name="TextBox 5"/>
          <p:cNvSpPr txBox="1"/>
          <p:nvPr userDrawn="1"/>
        </p:nvSpPr>
        <p:spPr>
          <a:xfrm>
            <a:off x="265815" y="-496181"/>
            <a:ext cx="1936955"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Divider Light</a:t>
            </a:r>
            <a:endParaRPr lang="en-US" sz="1200" b="1" dirty="0">
              <a:solidFill>
                <a:schemeClr val="accent2"/>
              </a:solidFill>
            </a:endParaRP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Light">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n>
                  <a:solidFill>
                    <a:schemeClr val="bg1"/>
                  </a:solidFill>
                </a:ln>
                <a:solidFill>
                  <a:schemeClr val="tx1"/>
                </a:solidFill>
              </a:defRPr>
            </a:lvl1pPr>
          </a:lstStyle>
          <a:p>
            <a:fld id="{B68F88C8-0A9A-DA43-95C8-7FE161A05352}" type="slidenum">
              <a:rPr lang="en-US" smtClean="0"/>
              <a:pPr/>
              <a:t>‹#›</a:t>
            </a:fld>
            <a:endParaRPr lang="en-US"/>
          </a:p>
        </p:txBody>
      </p:sp>
      <p:sp>
        <p:nvSpPr>
          <p:cNvPr id="10" name="Title 1"/>
          <p:cNvSpPr>
            <a:spLocks noGrp="1"/>
          </p:cNvSpPr>
          <p:nvPr>
            <p:ph type="title"/>
          </p:nvPr>
        </p:nvSpPr>
        <p:spPr>
          <a:xfrm>
            <a:off x="457200" y="533400"/>
            <a:ext cx="11277600" cy="1157288"/>
          </a:xfrm>
        </p:spPr>
        <p:txBody>
          <a:bodyPr anchor="t" anchorCtr="0">
            <a:noAutofit/>
          </a:bodyPr>
          <a:lstStyle/>
          <a:p>
            <a:r>
              <a:rPr lang="en-US"/>
              <a:t>Click to edit Master title style</a:t>
            </a:r>
            <a:endParaRPr lang="en-US" dirty="0"/>
          </a:p>
        </p:txBody>
      </p:sp>
      <p:sp>
        <p:nvSpPr>
          <p:cNvPr id="12" name="Content Placeholder 11"/>
          <p:cNvSpPr>
            <a:spLocks noGrp="1"/>
          </p:cNvSpPr>
          <p:nvPr>
            <p:ph sz="quarter" idx="13" hasCustomPrompt="1"/>
          </p:nvPr>
        </p:nvSpPr>
        <p:spPr>
          <a:xfrm>
            <a:off x="768096" y="1889125"/>
            <a:ext cx="10966704" cy="4035425"/>
          </a:xfrm>
        </p:spPr>
        <p:txBody>
          <a:bodyPr/>
          <a:lstStyle>
            <a:lvl1pPr marL="0" indent="0">
              <a:buNone/>
              <a:defRPr i="1" baseline="0">
                <a:solidFill>
                  <a:schemeClr val="accent2"/>
                </a:solidFill>
              </a:defRPr>
            </a:lvl1pPr>
          </a:lstStyle>
          <a:p>
            <a:pPr lvl="0"/>
            <a:r>
              <a:rPr lang="en-US" dirty="0"/>
              <a:t>Add Quote</a:t>
            </a:r>
          </a:p>
        </p:txBody>
      </p:sp>
      <p:sp>
        <p:nvSpPr>
          <p:cNvPr id="5" name="TextBox 4"/>
          <p:cNvSpPr txBox="1"/>
          <p:nvPr userDrawn="1"/>
        </p:nvSpPr>
        <p:spPr>
          <a:xfrm>
            <a:off x="265815" y="-496181"/>
            <a:ext cx="1860156"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Quote Light</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Quote Dark">
    <p:bg>
      <p:bgPr>
        <a:gradFill>
          <a:gsLst>
            <a:gs pos="0">
              <a:srgbClr val="474345"/>
            </a:gs>
            <a:gs pos="100000">
              <a:schemeClr val="tx1">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n>
                  <a:solidFill>
                    <a:schemeClr val="bg1"/>
                  </a:solidFill>
                </a:ln>
              </a:defRPr>
            </a:lvl1pPr>
          </a:lstStyle>
          <a:p>
            <a:fld id="{B68F88C8-0A9A-DA43-95C8-7FE161A05352}" type="slidenum">
              <a:rPr lang="en-US" smtClean="0"/>
              <a:pPr/>
              <a:t>‹#›</a:t>
            </a:fld>
            <a:endParaRPr lang="en-US"/>
          </a:p>
        </p:txBody>
      </p:sp>
      <p:sp>
        <p:nvSpPr>
          <p:cNvPr id="6" name="Title 1"/>
          <p:cNvSpPr>
            <a:spLocks noGrp="1"/>
          </p:cNvSpPr>
          <p:nvPr>
            <p:ph type="title"/>
          </p:nvPr>
        </p:nvSpPr>
        <p:spPr>
          <a:xfrm>
            <a:off x="457200" y="533400"/>
            <a:ext cx="11277600" cy="1157288"/>
          </a:xfrm>
        </p:spPr>
        <p:txBody>
          <a:bodyPr anchor="t" anchorCtr="0">
            <a:noAutofit/>
          </a:bodyPr>
          <a:lstStyle>
            <a:lvl1pPr>
              <a:defRPr>
                <a:solidFill>
                  <a:schemeClr val="bg1"/>
                </a:solidFill>
              </a:defRPr>
            </a:lvl1pPr>
          </a:lstStyle>
          <a:p>
            <a:r>
              <a:rPr lang="en-US"/>
              <a:t>Click to edit Master title style</a:t>
            </a:r>
            <a:endParaRPr lang="en-US" dirty="0"/>
          </a:p>
        </p:txBody>
      </p:sp>
      <p:pic>
        <p:nvPicPr>
          <p:cNvPr id="7" name="Picture 6"/>
          <p:cNvPicPr>
            <a:picLocks noChangeAspect="1"/>
          </p:cNvPicPr>
          <p:nvPr userDrawn="1"/>
        </p:nvPicPr>
        <p:blipFill rotWithShape="1">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rcRect t="-24944"/>
          <a:stretch/>
        </p:blipFill>
        <p:spPr>
          <a:xfrm>
            <a:off x="320675" y="6521450"/>
            <a:ext cx="2391113" cy="102824"/>
          </a:xfrm>
          <a:prstGeom prst="rect">
            <a:avLst/>
          </a:prstGeom>
        </p:spPr>
      </p:pic>
      <p:sp>
        <p:nvSpPr>
          <p:cNvPr id="5" name="Content Placeholder 11"/>
          <p:cNvSpPr>
            <a:spLocks noGrp="1"/>
          </p:cNvSpPr>
          <p:nvPr>
            <p:ph sz="quarter" idx="13" hasCustomPrompt="1"/>
          </p:nvPr>
        </p:nvSpPr>
        <p:spPr>
          <a:xfrm>
            <a:off x="768096" y="1889125"/>
            <a:ext cx="10966704" cy="4035425"/>
          </a:xfrm>
        </p:spPr>
        <p:txBody>
          <a:bodyPr/>
          <a:lstStyle>
            <a:lvl1pPr marL="0" indent="0">
              <a:buNone/>
              <a:defRPr i="1" baseline="0">
                <a:solidFill>
                  <a:schemeClr val="accent2"/>
                </a:solidFill>
              </a:defRPr>
            </a:lvl1pPr>
          </a:lstStyle>
          <a:p>
            <a:pPr lvl="0"/>
            <a:r>
              <a:rPr lang="en-US" dirty="0"/>
              <a:t>Add Quote</a:t>
            </a:r>
          </a:p>
        </p:txBody>
      </p:sp>
      <p:sp>
        <p:nvSpPr>
          <p:cNvPr id="8" name="TextBox 7"/>
          <p:cNvSpPr txBox="1"/>
          <p:nvPr userDrawn="1"/>
        </p:nvSpPr>
        <p:spPr>
          <a:xfrm>
            <a:off x="265815" y="-496181"/>
            <a:ext cx="1820939"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Quote Dark</a:t>
            </a:r>
            <a:endParaRPr lang="en-US" sz="1200" b="1" dirty="0">
              <a:solidFill>
                <a:schemeClr val="accent2"/>
              </a:solidFill>
            </a:endParaRPr>
          </a:p>
        </p:txBody>
      </p:sp>
      <p:sp>
        <p:nvSpPr>
          <p:cNvPr id="9" name="Oval 8"/>
          <p:cNvSpPr/>
          <p:nvPr userDrawn="1"/>
        </p:nvSpPr>
        <p:spPr>
          <a:xfrm>
            <a:off x="-550072" y="117081"/>
            <a:ext cx="231648" cy="23164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0" name="Oval 9"/>
          <p:cNvSpPr/>
          <p:nvPr userDrawn="1"/>
        </p:nvSpPr>
        <p:spPr>
          <a:xfrm>
            <a:off x="-550072" y="452571"/>
            <a:ext cx="231648" cy="23164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1" name="Oval 10"/>
          <p:cNvSpPr/>
          <p:nvPr userDrawn="1"/>
        </p:nvSpPr>
        <p:spPr>
          <a:xfrm>
            <a:off x="-550072" y="788061"/>
            <a:ext cx="231648" cy="23164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Oval 11"/>
          <p:cNvSpPr/>
          <p:nvPr userDrawn="1"/>
        </p:nvSpPr>
        <p:spPr>
          <a:xfrm>
            <a:off x="-550072" y="1123551"/>
            <a:ext cx="231648" cy="2316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3" name="Oval 12"/>
          <p:cNvSpPr/>
          <p:nvPr userDrawn="1"/>
        </p:nvSpPr>
        <p:spPr>
          <a:xfrm>
            <a:off x="-550072" y="1459040"/>
            <a:ext cx="231648" cy="23164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4" name="TextBox 13"/>
          <p:cNvSpPr txBox="1"/>
          <p:nvPr userDrawn="1"/>
        </p:nvSpPr>
        <p:spPr>
          <a:xfrm>
            <a:off x="-888626" y="31354"/>
            <a:ext cx="338554" cy="1674497"/>
          </a:xfrm>
          <a:prstGeom prst="rect">
            <a:avLst/>
          </a:prstGeom>
          <a:noFill/>
        </p:spPr>
        <p:txBody>
          <a:bodyPr vert="vert270" wrap="none" rtlCol="0">
            <a:spAutoFit/>
          </a:bodyPr>
          <a:lstStyle/>
          <a:p>
            <a:r>
              <a:rPr lang="en-US" sz="1000" b="1" spc="0" dirty="0">
                <a:solidFill>
                  <a:schemeClr val="tx1">
                    <a:lumMod val="60000"/>
                    <a:lumOff val="40000"/>
                  </a:schemeClr>
                </a:solidFill>
              </a:rPr>
              <a:t>URBAN</a:t>
            </a:r>
            <a:r>
              <a:rPr lang="en-US" sz="1000" b="1" spc="0" baseline="0" dirty="0">
                <a:solidFill>
                  <a:schemeClr val="tx1">
                    <a:lumMod val="60000"/>
                    <a:lumOff val="40000"/>
                  </a:schemeClr>
                </a:solidFill>
              </a:rPr>
              <a:t> COLOR PALETTE</a:t>
            </a:r>
            <a:endParaRPr lang="en-US" sz="1000" b="1" spc="0" dirty="0">
              <a:solidFill>
                <a:schemeClr val="tx1">
                  <a:lumMod val="60000"/>
                  <a:lumOff val="40000"/>
                </a:schemeClr>
              </a:solidFill>
            </a:endParaRP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8F88C8-0A9A-DA43-95C8-7FE161A05352}" type="slidenum">
              <a:rPr lang="en-US" smtClean="0"/>
              <a:t>‹#›</a:t>
            </a:fld>
            <a:endParaRPr lang="en-US"/>
          </a:p>
        </p:txBody>
      </p:sp>
      <p:sp>
        <p:nvSpPr>
          <p:cNvPr id="3" name="TextBox 2"/>
          <p:cNvSpPr txBox="1"/>
          <p:nvPr userDrawn="1"/>
        </p:nvSpPr>
        <p:spPr>
          <a:xfrm>
            <a:off x="265815" y="-496181"/>
            <a:ext cx="1415941"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Blank</a:t>
            </a:r>
            <a:endParaRPr lang="en-US" sz="1200" b="1" dirty="0">
              <a:solidFill>
                <a:schemeClr val="accent2"/>
              </a:solidFill>
            </a:endParaRPr>
          </a:p>
        </p:txBody>
      </p:sp>
    </p:spTree>
    <p:extLst>
      <p:ext uri="{BB962C8B-B14F-4D97-AF65-F5344CB8AC3E}">
        <p14:creationId xmlns:p14="http://schemas.microsoft.com/office/powerpoint/2010/main" val="1152991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B with image">
    <p:spTree>
      <p:nvGrpSpPr>
        <p:cNvPr id="1" name=""/>
        <p:cNvGrpSpPr/>
        <p:nvPr/>
      </p:nvGrpSpPr>
      <p:grpSpPr>
        <a:xfrm>
          <a:off x="0" y="0"/>
          <a:ext cx="0" cy="0"/>
          <a:chOff x="0" y="0"/>
          <a:chExt cx="0" cy="0"/>
        </a:xfrm>
      </p:grpSpPr>
      <p:sp>
        <p:nvSpPr>
          <p:cNvPr id="2" name="Rectangle 1"/>
          <p:cNvSpPr/>
          <p:nvPr userDrawn="1"/>
        </p:nvSpPr>
        <p:spPr>
          <a:xfrm>
            <a:off x="1" y="6347637"/>
            <a:ext cx="3274828" cy="5103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3"/>
          <p:cNvSpPr>
            <a:spLocks noGrp="1"/>
          </p:cNvSpPr>
          <p:nvPr>
            <p:ph type="pic" sz="quarter" idx="10" hasCustomPrompt="1"/>
          </p:nvPr>
        </p:nvSpPr>
        <p:spPr>
          <a:xfrm>
            <a:off x="1" y="0"/>
            <a:ext cx="12192000" cy="3300984"/>
          </a:xfrm>
          <a:solidFill>
            <a:schemeClr val="bg2">
              <a:lumMod val="85000"/>
            </a:schemeClr>
          </a:solidFill>
        </p:spPr>
        <p:txBody>
          <a:bodyPr lIns="182880" rIns="182880" anchor="t"/>
          <a:lstStyle>
            <a:lvl1pPr marL="0" indent="0" algn="ctr">
              <a:spcAft>
                <a:spcPts val="0"/>
              </a:spcAft>
              <a:buNone/>
              <a:defRPr baseline="0">
                <a:solidFill>
                  <a:schemeClr val="bg1"/>
                </a:solidFill>
              </a:defRPr>
            </a:lvl1pPr>
          </a:lstStyle>
          <a:p>
            <a:br>
              <a:rPr lang="en-US" dirty="0"/>
            </a:br>
            <a:r>
              <a:rPr lang="en-US" dirty="0"/>
              <a:t>Drag picture to placeholder or click icon to add from a file.</a:t>
            </a:r>
            <a:br>
              <a:rPr lang="en-US" dirty="0"/>
            </a:br>
            <a:r>
              <a:rPr lang="en-US" dirty="0"/>
              <a:t>Photo will be cropped to 960x260 pixels.</a:t>
            </a:r>
          </a:p>
        </p:txBody>
      </p:sp>
      <p:pic>
        <p:nvPicPr>
          <p:cNvPr id="12" name="Picture 1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57200" y="5488944"/>
            <a:ext cx="3721608" cy="1007936"/>
          </a:xfrm>
          <a:prstGeom prst="rect">
            <a:avLst/>
          </a:prstGeom>
        </p:spPr>
      </p:pic>
      <p:sp>
        <p:nvSpPr>
          <p:cNvPr id="6" name="TextBox 5"/>
          <p:cNvSpPr txBox="1"/>
          <p:nvPr userDrawn="1"/>
        </p:nvSpPr>
        <p:spPr>
          <a:xfrm>
            <a:off x="265815" y="-496181"/>
            <a:ext cx="2432059" cy="483989"/>
          </a:xfrm>
          <a:prstGeom prst="round2SameRect">
            <a:avLst/>
          </a:prstGeom>
          <a:solidFill>
            <a:srgbClr val="F9FAF9"/>
          </a:solidFill>
          <a:ln w="6350">
            <a:solidFill>
              <a:schemeClr val="accent2"/>
            </a:solidFill>
            <a:prstDash val="solid"/>
          </a:ln>
        </p:spPr>
        <p:txBody>
          <a:bodyPr wrap="none" lIns="182880" tIns="91440" rIns="182880" bIns="182880" rtlCol="0">
            <a:spAutoFit/>
          </a:bodyPr>
          <a:lstStyle>
            <a:defPPr>
              <a:defRPr lang="en-US"/>
            </a:defPPr>
            <a:lvl1pPr>
              <a:defRPr sz="1200" b="1">
                <a:solidFill>
                  <a:schemeClr val="accent2"/>
                </a:solidFill>
              </a:defRPr>
            </a:lvl1pPr>
          </a:lstStyle>
          <a:p>
            <a:pPr lvl="0"/>
            <a:r>
              <a:rPr lang="en-US" dirty="0"/>
              <a:t>Master: Cover B with image</a:t>
            </a:r>
          </a:p>
        </p:txBody>
      </p:sp>
      <p:sp>
        <p:nvSpPr>
          <p:cNvPr id="7" name="Text Placeholder 4">
            <a:extLst>
              <a:ext uri="{FF2B5EF4-FFF2-40B4-BE49-F238E27FC236}">
                <a16:creationId xmlns:a16="http://schemas.microsoft.com/office/drawing/2014/main" id="{59602185-155F-114D-ABC9-23953F6B44C7}"/>
              </a:ext>
            </a:extLst>
          </p:cNvPr>
          <p:cNvSpPr>
            <a:spLocks noGrp="1"/>
          </p:cNvSpPr>
          <p:nvPr>
            <p:ph type="body" sz="quarter" idx="11" hasCustomPrompt="1"/>
          </p:nvPr>
        </p:nvSpPr>
        <p:spPr>
          <a:xfrm>
            <a:off x="6096000" y="5725684"/>
            <a:ext cx="5638800" cy="417677"/>
          </a:xfrm>
        </p:spPr>
        <p:txBody>
          <a:bodyPr anchor="b">
            <a:normAutofit/>
          </a:bodyPr>
          <a:lstStyle>
            <a:lvl1pPr marL="0" indent="0" algn="r">
              <a:buNone/>
              <a:defRPr sz="1200">
                <a:solidFill>
                  <a:schemeClr val="accent2">
                    <a:lumMod val="7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optional author</a:t>
            </a:r>
          </a:p>
        </p:txBody>
      </p:sp>
    </p:spTree>
  </p:cSld>
  <p:clrMapOvr>
    <a:masterClrMapping/>
  </p:clrMapOvr>
  <p:transition>
    <p:fade/>
  </p:transition>
  <p:extLst>
    <p:ext uri="{DCECCB84-F9BA-43D5-87BE-67443E8EF086}">
      <p15:sldGuideLst xmlns:p15="http://schemas.microsoft.com/office/powerpoint/2012/main">
        <p15:guide id="2" orient="horz" pos="2088" userDrawn="1">
          <p15:clr>
            <a:srgbClr val="FBAE40"/>
          </p15:clr>
        </p15:guide>
        <p15:guide id="3" orient="horz" pos="3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noAutofit/>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B68F88C8-0A9A-DA43-95C8-7FE161A05352}" type="slidenum">
              <a:rPr lang="en-US" smtClean="0"/>
              <a:t>‹#›</a:t>
            </a:fld>
            <a:endParaRPr lang="en-US"/>
          </a:p>
        </p:txBody>
      </p:sp>
      <p:sp>
        <p:nvSpPr>
          <p:cNvPr id="6" name="TextBox 5"/>
          <p:cNvSpPr txBox="1"/>
          <p:nvPr userDrawn="1"/>
        </p:nvSpPr>
        <p:spPr>
          <a:xfrm>
            <a:off x="265815" y="-496181"/>
            <a:ext cx="1690677"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Title Only</a:t>
            </a:r>
            <a:endParaRPr lang="en-US" sz="1200" b="1" dirty="0">
              <a:solidFill>
                <a:schemeClr val="accent2"/>
              </a:solidFill>
            </a:endParaRPr>
          </a:p>
        </p:txBody>
      </p:sp>
      <p:sp>
        <p:nvSpPr>
          <p:cNvPr id="7" name="Text Placeholder 2">
            <a:extLst>
              <a:ext uri="{FF2B5EF4-FFF2-40B4-BE49-F238E27FC236}">
                <a16:creationId xmlns:a16="http://schemas.microsoft.com/office/drawing/2014/main" id="{273CC05F-D06D-3140-B072-F1CAE0BC36A3}"/>
              </a:ext>
            </a:extLst>
          </p:cNvPr>
          <p:cNvSpPr>
            <a:spLocks noGrp="1"/>
          </p:cNvSpPr>
          <p:nvPr>
            <p:ph type="body" sz="quarter" idx="11" hasCustomPrompt="1"/>
          </p:nvPr>
        </p:nvSpPr>
        <p:spPr>
          <a:xfrm>
            <a:off x="457200" y="10511"/>
            <a:ext cx="2787943" cy="307777"/>
          </a:xfrm>
          <a:solidFill>
            <a:schemeClr val="accent1">
              <a:alpha val="5000"/>
            </a:schemeClr>
          </a:solidFill>
          <a:ln>
            <a:noFill/>
          </a:ln>
        </p:spPr>
        <p:txBody>
          <a:bodyPr wrap="none" lIns="91440" tIns="91440" rIns="91440" bIns="91440" anchor="ctr">
            <a:spAutoFit/>
          </a:bodyPr>
          <a:lstStyle>
            <a:lvl1pPr marL="0" indent="0" algn="l">
              <a:buFontTx/>
              <a:buNone/>
              <a:defRPr sz="800" b="0" cap="all" spc="100" baseline="0">
                <a:solidFill>
                  <a:schemeClr val="accent1"/>
                </a:solidFill>
                <a:latin typeface="+mj-lt"/>
              </a:defRPr>
            </a:lvl1pPr>
          </a:lstStyle>
          <a:p>
            <a:pPr lvl="0"/>
            <a:r>
              <a:rPr lang="en-US" dirty="0"/>
              <a:t>CLICK TO ADD optional SECTION HEADER</a:t>
            </a:r>
          </a:p>
        </p:txBody>
      </p:sp>
    </p:spTree>
    <p:extLst>
      <p:ext uri="{BB962C8B-B14F-4D97-AF65-F5344CB8AC3E}">
        <p14:creationId xmlns:p14="http://schemas.microsoft.com/office/powerpoint/2010/main" val="36875405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8991600" y="6467708"/>
            <a:ext cx="2743200" cy="209316"/>
          </a:xfrm>
          <a:prstGeom prst="rect">
            <a:avLst/>
          </a:prstGeom>
        </p:spPr>
        <p:txBody>
          <a:bodyPr vert="horz" lIns="0" tIns="0" rIns="0" bIns="0" rtlCol="0" anchor="ctr"/>
          <a:lstStyle>
            <a:lvl1pPr algn="r">
              <a:defRPr sz="1000">
                <a:solidFill>
                  <a:schemeClr val="tx1">
                    <a:tint val="75000"/>
                  </a:schemeClr>
                </a:solidFill>
                <a:latin typeface="Lato" charset="0"/>
                <a:ea typeface="Lato" charset="0"/>
                <a:cs typeface="Lato" charset="0"/>
              </a:defRPr>
            </a:lvl1pPr>
          </a:lstStyle>
          <a:p>
            <a:fld id="{B68F88C8-0A9A-DA43-95C8-7FE161A05352}" type="slidenum">
              <a:rPr lang="en-US" smtClean="0"/>
              <a:pPr/>
              <a:t>‹#›</a:t>
            </a:fld>
            <a:endParaRPr lang="en-US"/>
          </a:p>
        </p:txBody>
      </p:sp>
      <p:sp>
        <p:nvSpPr>
          <p:cNvPr id="7" name="Title 6"/>
          <p:cNvSpPr>
            <a:spLocks noGrp="1"/>
          </p:cNvSpPr>
          <p:nvPr>
            <p:ph type="title"/>
          </p:nvPr>
        </p:nvSpPr>
        <p:spPr/>
        <p:txBody>
          <a:bodyPr lIns="0" rIns="0" anchor="t" anchorCtr="0">
            <a:noAutofit/>
          </a:bodyPr>
          <a:lstStyle>
            <a:lvl1pPr>
              <a:defRPr b="1" baseline="0">
                <a:latin typeface="+mj-lt"/>
              </a:defRPr>
            </a:lvl1pPr>
          </a:lstStyle>
          <a:p>
            <a:r>
              <a:rPr lang="en-US"/>
              <a:t>Click to edit Master title style</a:t>
            </a:r>
            <a:endParaRPr lang="en-US" dirty="0"/>
          </a:p>
        </p:txBody>
      </p:sp>
      <p:sp>
        <p:nvSpPr>
          <p:cNvPr id="12" name="Text Placeholder 11"/>
          <p:cNvSpPr>
            <a:spLocks noGrp="1"/>
          </p:cNvSpPr>
          <p:nvPr>
            <p:ph type="body" sz="quarter" idx="10"/>
          </p:nvPr>
        </p:nvSpPr>
        <p:spPr>
          <a:xfrm>
            <a:off x="457200" y="1690688"/>
            <a:ext cx="10214658" cy="4367212"/>
          </a:xfrm>
        </p:spPr>
        <p:txBody>
          <a:bodyPr tIns="0" bIns="91440">
            <a:noAutofit/>
          </a:bodyPr>
          <a:lstStyle>
            <a:lvl1pPr>
              <a:lnSpc>
                <a:spcPct val="108000"/>
              </a:lnSpc>
              <a:spcBef>
                <a:spcPts val="0"/>
              </a:spcBef>
              <a:spcAft>
                <a:spcPts val="1600"/>
              </a:spcAft>
              <a:defRPr baseline="0">
                <a:latin typeface="+mn-lt"/>
              </a:defRPr>
            </a:lvl1pPr>
            <a:lvl2pPr>
              <a:lnSpc>
                <a:spcPct val="108000"/>
              </a:lnSpc>
              <a:spcBef>
                <a:spcPts val="0"/>
              </a:spcBef>
              <a:spcAft>
                <a:spcPts val="1600"/>
              </a:spcAft>
              <a:defRPr>
                <a:latin typeface="+mn-lt"/>
              </a:defRPr>
            </a:lvl2pPr>
            <a:lvl3pPr>
              <a:lnSpc>
                <a:spcPct val="108000"/>
              </a:lnSpc>
              <a:spcBef>
                <a:spcPts val="0"/>
              </a:spcBef>
              <a:spcAft>
                <a:spcPts val="1600"/>
              </a:spcAft>
              <a:defRPr>
                <a:latin typeface="+mn-lt"/>
              </a:defRPr>
            </a:lvl3pPr>
            <a:lvl4pPr>
              <a:lnSpc>
                <a:spcPct val="108000"/>
              </a:lnSpc>
              <a:spcBef>
                <a:spcPts val="0"/>
              </a:spcBef>
              <a:spcAft>
                <a:spcPts val="1600"/>
              </a:spcAft>
              <a:defRPr>
                <a:latin typeface="+mn-lt"/>
              </a:defRPr>
            </a:lvl4pPr>
            <a:lvl5pPr>
              <a:lnSpc>
                <a:spcPct val="108000"/>
              </a:lnSpc>
              <a:spcBef>
                <a:spcPts val="0"/>
              </a:spcBef>
              <a:spcAft>
                <a:spcPts val="1600"/>
              </a:spcAft>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Box 5"/>
          <p:cNvSpPr txBox="1"/>
          <p:nvPr userDrawn="1"/>
        </p:nvSpPr>
        <p:spPr>
          <a:xfrm>
            <a:off x="265815" y="-496181"/>
            <a:ext cx="1999504"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Title + Bullets</a:t>
            </a:r>
            <a:endParaRPr lang="en-US" sz="1200" b="1" dirty="0">
              <a:solidFill>
                <a:schemeClr val="accent2"/>
              </a:solidFill>
            </a:endParaRPr>
          </a:p>
        </p:txBody>
      </p:sp>
      <p:sp>
        <p:nvSpPr>
          <p:cNvPr id="8" name="Text Placeholder 2"/>
          <p:cNvSpPr>
            <a:spLocks noGrp="1"/>
          </p:cNvSpPr>
          <p:nvPr>
            <p:ph type="body" sz="quarter" idx="11" hasCustomPrompt="1"/>
          </p:nvPr>
        </p:nvSpPr>
        <p:spPr>
          <a:xfrm>
            <a:off x="457200" y="10511"/>
            <a:ext cx="2787943" cy="307777"/>
          </a:xfrm>
          <a:solidFill>
            <a:schemeClr val="accent1">
              <a:alpha val="5000"/>
            </a:schemeClr>
          </a:solidFill>
          <a:ln>
            <a:noFill/>
          </a:ln>
        </p:spPr>
        <p:txBody>
          <a:bodyPr wrap="none" lIns="91440" tIns="91440" rIns="91440" bIns="91440" anchor="ctr">
            <a:spAutoFit/>
          </a:bodyPr>
          <a:lstStyle>
            <a:lvl1pPr marL="0" indent="0" algn="l">
              <a:buFontTx/>
              <a:buNone/>
              <a:defRPr sz="800" b="0" cap="all" spc="100" baseline="0">
                <a:solidFill>
                  <a:schemeClr val="accent1"/>
                </a:solidFill>
                <a:latin typeface="+mj-lt"/>
              </a:defRPr>
            </a:lvl1pPr>
          </a:lstStyle>
          <a:p>
            <a:pPr lvl="0"/>
            <a:r>
              <a:rPr lang="en-US" dirty="0"/>
              <a:t>CLICK TO ADD optional SECTION HEADER</a:t>
            </a: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s Large">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8991600" y="6467708"/>
            <a:ext cx="2743200" cy="209316"/>
          </a:xfrm>
          <a:prstGeom prst="rect">
            <a:avLst/>
          </a:prstGeom>
        </p:spPr>
        <p:txBody>
          <a:bodyPr vert="horz" lIns="0" tIns="0" rIns="0" bIns="0" rtlCol="0" anchor="ctr"/>
          <a:lstStyle>
            <a:lvl1pPr algn="r">
              <a:defRPr sz="1000">
                <a:solidFill>
                  <a:schemeClr val="tx1">
                    <a:tint val="75000"/>
                  </a:schemeClr>
                </a:solidFill>
                <a:latin typeface="Lato" charset="0"/>
                <a:ea typeface="Lato" charset="0"/>
                <a:cs typeface="Lato" charset="0"/>
              </a:defRPr>
            </a:lvl1pPr>
          </a:lstStyle>
          <a:p>
            <a:fld id="{B68F88C8-0A9A-DA43-95C8-7FE161A05352}" type="slidenum">
              <a:rPr lang="en-US" smtClean="0"/>
              <a:pPr/>
              <a:t>‹#›</a:t>
            </a:fld>
            <a:endParaRPr lang="en-US"/>
          </a:p>
        </p:txBody>
      </p:sp>
      <p:sp>
        <p:nvSpPr>
          <p:cNvPr id="9" name="Rectangle 8"/>
          <p:cNvSpPr/>
          <p:nvPr userDrawn="1"/>
        </p:nvSpPr>
        <p:spPr>
          <a:xfrm>
            <a:off x="5265861" y="812181"/>
            <a:ext cx="5908591" cy="4987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title"/>
          </p:nvPr>
        </p:nvSpPr>
        <p:spPr/>
        <p:txBody>
          <a:bodyPr lIns="0" rIns="0" anchor="t" anchorCtr="0">
            <a:noAutofit/>
          </a:bodyPr>
          <a:lstStyle>
            <a:lvl1pPr>
              <a:defRPr sz="3400" baseline="0">
                <a:latin typeface="+mj-lt"/>
              </a:defRPr>
            </a:lvl1pPr>
          </a:lstStyle>
          <a:p>
            <a:r>
              <a:rPr lang="en-US"/>
              <a:t>Click to edit Master title style</a:t>
            </a:r>
            <a:endParaRPr lang="en-US" dirty="0"/>
          </a:p>
        </p:txBody>
      </p:sp>
      <p:sp>
        <p:nvSpPr>
          <p:cNvPr id="12" name="Text Placeholder 11"/>
          <p:cNvSpPr>
            <a:spLocks noGrp="1"/>
          </p:cNvSpPr>
          <p:nvPr>
            <p:ph type="body" sz="quarter" idx="10"/>
          </p:nvPr>
        </p:nvSpPr>
        <p:spPr>
          <a:xfrm>
            <a:off x="457200" y="1690688"/>
            <a:ext cx="10214658" cy="4367212"/>
          </a:xfrm>
        </p:spPr>
        <p:txBody>
          <a:bodyPr tIns="0" bIns="91440">
            <a:noAutofit/>
          </a:bodyPr>
          <a:lstStyle>
            <a:lvl1pPr marL="457200" indent="-457200">
              <a:lnSpc>
                <a:spcPct val="108000"/>
              </a:lnSpc>
              <a:spcAft>
                <a:spcPts val="1200"/>
              </a:spcAft>
              <a:defRPr sz="3200" baseline="0">
                <a:latin typeface="+mn-lt"/>
              </a:defRPr>
            </a:lvl1pPr>
            <a:lvl2pPr marL="914400" indent="-457200">
              <a:lnSpc>
                <a:spcPct val="108000"/>
              </a:lnSpc>
              <a:spcAft>
                <a:spcPts val="1200"/>
              </a:spcAft>
              <a:defRPr sz="2800" baseline="0">
                <a:latin typeface="+mn-lt"/>
              </a:defRPr>
            </a:lvl2pPr>
            <a:lvl3pPr marL="1371600" indent="-457200">
              <a:lnSpc>
                <a:spcPct val="108000"/>
              </a:lnSpc>
              <a:spcAft>
                <a:spcPts val="1200"/>
              </a:spcAft>
              <a:defRPr sz="2800" baseline="0">
                <a:latin typeface="+mn-lt"/>
              </a:defRPr>
            </a:lvl3pPr>
            <a:lvl4pPr marL="1828800" indent="-457200">
              <a:lnSpc>
                <a:spcPct val="108000"/>
              </a:lnSpc>
              <a:spcAft>
                <a:spcPts val="1200"/>
              </a:spcAft>
              <a:defRPr sz="2800" baseline="0">
                <a:latin typeface="+mn-lt"/>
              </a:defRPr>
            </a:lvl4pPr>
            <a:lvl5pPr marL="2286000" indent="-457200">
              <a:lnSpc>
                <a:spcPct val="108000"/>
              </a:lnSpc>
              <a:spcAft>
                <a:spcPts val="1200"/>
              </a:spcAft>
              <a:defRPr sz="2800" baseline="0">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Box 5"/>
          <p:cNvSpPr txBox="1"/>
          <p:nvPr userDrawn="1"/>
        </p:nvSpPr>
        <p:spPr>
          <a:xfrm>
            <a:off x="265815" y="-496181"/>
            <a:ext cx="2470098"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Title + Large Bullets</a:t>
            </a:r>
            <a:endParaRPr lang="en-US" sz="1200" b="1" dirty="0">
              <a:solidFill>
                <a:schemeClr val="accent2"/>
              </a:solidFill>
            </a:endParaRPr>
          </a:p>
        </p:txBody>
      </p:sp>
      <p:sp>
        <p:nvSpPr>
          <p:cNvPr id="10" name="Text Placeholder 2">
            <a:extLst>
              <a:ext uri="{FF2B5EF4-FFF2-40B4-BE49-F238E27FC236}">
                <a16:creationId xmlns:a16="http://schemas.microsoft.com/office/drawing/2014/main" id="{49344CE9-DF0E-244E-9177-5BB7481879A3}"/>
              </a:ext>
            </a:extLst>
          </p:cNvPr>
          <p:cNvSpPr>
            <a:spLocks noGrp="1"/>
          </p:cNvSpPr>
          <p:nvPr>
            <p:ph type="body" sz="quarter" idx="11" hasCustomPrompt="1"/>
          </p:nvPr>
        </p:nvSpPr>
        <p:spPr>
          <a:xfrm>
            <a:off x="457200" y="10511"/>
            <a:ext cx="2787943" cy="307777"/>
          </a:xfrm>
          <a:solidFill>
            <a:schemeClr val="accent1">
              <a:alpha val="5000"/>
            </a:schemeClr>
          </a:solidFill>
          <a:ln>
            <a:noFill/>
          </a:ln>
        </p:spPr>
        <p:txBody>
          <a:bodyPr wrap="none" lIns="91440" tIns="91440" rIns="91440" bIns="91440" anchor="ctr">
            <a:spAutoFit/>
          </a:bodyPr>
          <a:lstStyle>
            <a:lvl1pPr marL="0" indent="0" algn="l">
              <a:buFontTx/>
              <a:buNone/>
              <a:defRPr sz="800" b="0" cap="all" spc="100" baseline="0">
                <a:solidFill>
                  <a:schemeClr val="accent1"/>
                </a:solidFill>
                <a:latin typeface="+mj-lt"/>
              </a:defRPr>
            </a:lvl1pPr>
          </a:lstStyle>
          <a:p>
            <a:pPr lvl="0"/>
            <a:r>
              <a:rPr lang="en-US" dirty="0"/>
              <a:t>CLICK TO ADD optional SECTION HEADER</a:t>
            </a: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igure with annotation">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8991600" y="6467708"/>
            <a:ext cx="2743200" cy="209316"/>
          </a:xfrm>
          <a:prstGeom prst="rect">
            <a:avLst/>
          </a:prstGeom>
        </p:spPr>
        <p:txBody>
          <a:bodyPr vert="horz" lIns="0" tIns="0" rIns="0" bIns="0" rtlCol="0" anchor="ctr"/>
          <a:lstStyle>
            <a:lvl1pPr algn="r">
              <a:defRPr sz="1000">
                <a:solidFill>
                  <a:schemeClr val="tx1">
                    <a:tint val="75000"/>
                  </a:schemeClr>
                </a:solidFill>
                <a:latin typeface="Lato" charset="0"/>
                <a:ea typeface="Lato" charset="0"/>
                <a:cs typeface="Lato" charset="0"/>
              </a:defRPr>
            </a:lvl1pPr>
          </a:lstStyle>
          <a:p>
            <a:fld id="{B68F88C8-0A9A-DA43-95C8-7FE161A05352}" type="slidenum">
              <a:rPr lang="en-US" smtClean="0"/>
              <a:pPr/>
              <a:t>‹#›</a:t>
            </a:fld>
            <a:endParaRPr lang="en-US"/>
          </a:p>
        </p:txBody>
      </p:sp>
      <p:sp>
        <p:nvSpPr>
          <p:cNvPr id="9" name="Rectangle 8"/>
          <p:cNvSpPr/>
          <p:nvPr userDrawn="1"/>
        </p:nvSpPr>
        <p:spPr>
          <a:xfrm>
            <a:off x="5257800" y="533400"/>
            <a:ext cx="6477000" cy="5524500"/>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p:cNvSpPr>
            <a:spLocks noGrp="1"/>
          </p:cNvSpPr>
          <p:nvPr>
            <p:ph type="title"/>
          </p:nvPr>
        </p:nvSpPr>
        <p:spPr>
          <a:xfrm>
            <a:off x="457200" y="533400"/>
            <a:ext cx="3829050" cy="5524500"/>
          </a:xfrm>
        </p:spPr>
        <p:txBody>
          <a:bodyPr anchor="ctr">
            <a:normAutofit/>
          </a:bodyPr>
          <a:lstStyle>
            <a:lvl1pPr>
              <a:lnSpc>
                <a:spcPct val="100000"/>
              </a:lnSpc>
              <a:spcAft>
                <a:spcPts val="1200"/>
              </a:spcAft>
              <a:defRPr sz="2200" b="1" i="0" baseline="0">
                <a:latin typeface="+mj-lt"/>
              </a:defRPr>
            </a:lvl1pPr>
          </a:lstStyle>
          <a:p>
            <a:r>
              <a:rPr lang="en-US"/>
              <a:t>Click to edit Master title style</a:t>
            </a:r>
            <a:endParaRPr lang="en-US" dirty="0"/>
          </a:p>
        </p:txBody>
      </p:sp>
      <p:sp>
        <p:nvSpPr>
          <p:cNvPr id="10" name="TextBox 9"/>
          <p:cNvSpPr txBox="1"/>
          <p:nvPr userDrawn="1"/>
        </p:nvSpPr>
        <p:spPr>
          <a:xfrm>
            <a:off x="265815" y="-496181"/>
            <a:ext cx="2638812"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Figure with annotation</a:t>
            </a:r>
            <a:endParaRPr lang="en-US" sz="1200" b="1" dirty="0">
              <a:solidFill>
                <a:schemeClr val="accent2"/>
              </a:solidFill>
            </a:endParaRPr>
          </a:p>
        </p:txBody>
      </p:sp>
      <p:sp>
        <p:nvSpPr>
          <p:cNvPr id="3" name="Content Placeholder 2"/>
          <p:cNvSpPr>
            <a:spLocks noGrp="1"/>
          </p:cNvSpPr>
          <p:nvPr>
            <p:ph sz="quarter" idx="10"/>
          </p:nvPr>
        </p:nvSpPr>
        <p:spPr>
          <a:xfrm>
            <a:off x="5257800" y="533400"/>
            <a:ext cx="6477000" cy="5524500"/>
          </a:xfrm>
          <a:noFill/>
        </p:spPr>
        <p:txBody>
          <a:bodyPr vert="horz" lIns="0" tIns="45720" rIns="0" bIns="45720" rtlCol="0">
            <a:normAutofit/>
          </a:bodyPr>
          <a:lstStyle>
            <a:lvl1pPr marL="228600" indent="-228600">
              <a:buNone/>
              <a:defRPr lang="en-US" smtClean="0">
                <a:solidFill>
                  <a:schemeClr val="bg2">
                    <a:lumMod val="75000"/>
                  </a:schemeClr>
                </a:solidFill>
              </a:defRPr>
            </a:lvl1pPr>
            <a:lvl2pPr>
              <a:defRPr lang="en-US" smtClean="0"/>
            </a:lvl2pPr>
            <a:lvl3pPr>
              <a:defRPr lang="en-US" smtClean="0"/>
            </a:lvl3pPr>
            <a:lvl4pPr>
              <a:defRPr lang="en-US" smtClean="0"/>
            </a:lvl4pPr>
            <a:lvl5pPr>
              <a:defRPr lang="en-US"/>
            </a:lvl5pPr>
          </a:lstStyle>
          <a:p>
            <a:pPr marL="0" lvl="0" indent="0" algn="ctr"/>
            <a:r>
              <a:rPr lang="en-US"/>
              <a:t>Edit Master text styles</a:t>
            </a:r>
          </a:p>
          <a:p>
            <a:pPr marL="0" lvl="1" indent="0" algn="ctr"/>
            <a:r>
              <a:rPr lang="en-US"/>
              <a:t>Second level</a:t>
            </a:r>
          </a:p>
        </p:txBody>
      </p:sp>
      <p:sp>
        <p:nvSpPr>
          <p:cNvPr id="8" name="Text Placeholder 2">
            <a:extLst>
              <a:ext uri="{FF2B5EF4-FFF2-40B4-BE49-F238E27FC236}">
                <a16:creationId xmlns:a16="http://schemas.microsoft.com/office/drawing/2014/main" id="{65C98F9E-B192-D84C-A126-928C54F5048C}"/>
              </a:ext>
            </a:extLst>
          </p:cNvPr>
          <p:cNvSpPr>
            <a:spLocks noGrp="1"/>
          </p:cNvSpPr>
          <p:nvPr>
            <p:ph type="body" sz="quarter" idx="11" hasCustomPrompt="1"/>
          </p:nvPr>
        </p:nvSpPr>
        <p:spPr>
          <a:xfrm>
            <a:off x="457200" y="10511"/>
            <a:ext cx="2787943" cy="307777"/>
          </a:xfrm>
          <a:solidFill>
            <a:schemeClr val="accent1">
              <a:alpha val="5000"/>
            </a:schemeClr>
          </a:solidFill>
          <a:ln>
            <a:noFill/>
          </a:ln>
        </p:spPr>
        <p:txBody>
          <a:bodyPr wrap="none" lIns="91440" tIns="91440" rIns="91440" bIns="91440" anchor="ctr">
            <a:spAutoFit/>
          </a:bodyPr>
          <a:lstStyle>
            <a:lvl1pPr marL="0" indent="0" algn="l">
              <a:buFontTx/>
              <a:buNone/>
              <a:defRPr sz="800" b="0" cap="all" spc="100" baseline="0">
                <a:solidFill>
                  <a:schemeClr val="accent1"/>
                </a:solidFill>
                <a:latin typeface="+mj-lt"/>
              </a:defRPr>
            </a:lvl1pPr>
          </a:lstStyle>
          <a:p>
            <a:pPr lvl="0"/>
            <a:r>
              <a:rPr lang="en-US" dirty="0"/>
              <a:t>CLICK TO ADD optional SECTION HEADER</a:t>
            </a:r>
          </a:p>
        </p:txBody>
      </p:sp>
    </p:spTree>
  </p:cSld>
  <p:clrMapOvr>
    <a:masterClrMapping/>
  </p:clrMapOvr>
  <p:transition>
    <p:fade/>
  </p:transition>
  <p:extLst>
    <p:ext uri="{DCECCB84-F9BA-43D5-87BE-67443E8EF086}">
      <p15:sldGuideLst xmlns:p15="http://schemas.microsoft.com/office/powerpoint/2012/main">
        <p15:guide id="1" pos="331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igure with bullets">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8991600" y="6467708"/>
            <a:ext cx="2743200" cy="209316"/>
          </a:xfrm>
          <a:prstGeom prst="rect">
            <a:avLst/>
          </a:prstGeom>
        </p:spPr>
        <p:txBody>
          <a:bodyPr vert="horz" lIns="0" tIns="0" rIns="0" bIns="0" rtlCol="0" anchor="ctr"/>
          <a:lstStyle>
            <a:lvl1pPr algn="r">
              <a:defRPr sz="1000">
                <a:solidFill>
                  <a:schemeClr val="tx1">
                    <a:tint val="75000"/>
                  </a:schemeClr>
                </a:solidFill>
                <a:latin typeface="Lato" charset="0"/>
                <a:ea typeface="Lato" charset="0"/>
                <a:cs typeface="Lato" charset="0"/>
              </a:defRPr>
            </a:lvl1pPr>
          </a:lstStyle>
          <a:p>
            <a:fld id="{B68F88C8-0A9A-DA43-95C8-7FE161A05352}" type="slidenum">
              <a:rPr lang="en-US" smtClean="0"/>
              <a:pPr/>
              <a:t>‹#›</a:t>
            </a:fld>
            <a:endParaRPr lang="en-US"/>
          </a:p>
        </p:txBody>
      </p:sp>
      <p:sp>
        <p:nvSpPr>
          <p:cNvPr id="6" name="Title 5"/>
          <p:cNvSpPr>
            <a:spLocks noGrp="1"/>
          </p:cNvSpPr>
          <p:nvPr>
            <p:ph type="title"/>
          </p:nvPr>
        </p:nvSpPr>
        <p:spPr>
          <a:xfrm>
            <a:off x="457200" y="533400"/>
            <a:ext cx="3657600" cy="1711036"/>
          </a:xfrm>
        </p:spPr>
        <p:txBody>
          <a:bodyPr anchor="b">
            <a:noAutofit/>
          </a:bodyPr>
          <a:lstStyle>
            <a:lvl1pPr>
              <a:lnSpc>
                <a:spcPct val="100000"/>
              </a:lnSpc>
              <a:spcAft>
                <a:spcPts val="1200"/>
              </a:spcAft>
              <a:defRPr sz="2200" b="1" i="0" baseline="0">
                <a:latin typeface="+mj-lt"/>
              </a:defRPr>
            </a:lvl1pPr>
          </a:lstStyle>
          <a:p>
            <a:r>
              <a:rPr lang="en-US"/>
              <a:t>Click to edit Master title style</a:t>
            </a:r>
            <a:endParaRPr lang="en-US" dirty="0"/>
          </a:p>
        </p:txBody>
      </p:sp>
      <p:sp>
        <p:nvSpPr>
          <p:cNvPr id="3" name="Text Placeholder 2"/>
          <p:cNvSpPr>
            <a:spLocks noGrp="1"/>
          </p:cNvSpPr>
          <p:nvPr>
            <p:ph type="body" sz="quarter" idx="11"/>
          </p:nvPr>
        </p:nvSpPr>
        <p:spPr>
          <a:xfrm>
            <a:off x="457200" y="2481263"/>
            <a:ext cx="3657600" cy="3254375"/>
          </a:xfrm>
        </p:spPr>
        <p:txBody>
          <a:bodyPr>
            <a:noAutofit/>
          </a:bodyPr>
          <a:lstStyle>
            <a:lvl1pPr>
              <a:defRPr sz="2200" baseline="0">
                <a:solidFill>
                  <a:schemeClr val="tx1"/>
                </a:solidFill>
              </a:defRPr>
            </a:lvl1pPr>
            <a:lvl2pPr>
              <a:defRPr sz="2200" baseline="0">
                <a:solidFill>
                  <a:schemeClr val="tx1"/>
                </a:solidFill>
              </a:defRPr>
            </a:lvl2pPr>
            <a:lvl3pPr>
              <a:defRPr sz="2200" baseline="0">
                <a:solidFill>
                  <a:schemeClr val="tx1"/>
                </a:solidFill>
              </a:defRPr>
            </a:lvl3pPr>
            <a:lvl4pPr>
              <a:defRPr sz="2200" baseline="0">
                <a:solidFill>
                  <a:schemeClr val="tx1"/>
                </a:solidFill>
              </a:defRPr>
            </a:lvl4pPr>
            <a:lvl5pPr>
              <a:defRPr sz="2200" baseline="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Box 9"/>
          <p:cNvSpPr txBox="1"/>
          <p:nvPr userDrawn="1"/>
        </p:nvSpPr>
        <p:spPr>
          <a:xfrm>
            <a:off x="265815" y="-496181"/>
            <a:ext cx="3318584"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Figure with annotation + bullets</a:t>
            </a:r>
            <a:endParaRPr lang="en-US" sz="1200" b="1" dirty="0">
              <a:solidFill>
                <a:schemeClr val="accent2"/>
              </a:solidFill>
            </a:endParaRPr>
          </a:p>
        </p:txBody>
      </p:sp>
      <p:sp>
        <p:nvSpPr>
          <p:cNvPr id="11" name="Content Placeholder 2"/>
          <p:cNvSpPr>
            <a:spLocks noGrp="1"/>
          </p:cNvSpPr>
          <p:nvPr>
            <p:ph sz="quarter" idx="10"/>
          </p:nvPr>
        </p:nvSpPr>
        <p:spPr>
          <a:xfrm>
            <a:off x="5257800" y="533400"/>
            <a:ext cx="6477000" cy="5524500"/>
          </a:xfrm>
          <a:noFill/>
        </p:spPr>
        <p:txBody>
          <a:bodyPr vert="horz" lIns="0" tIns="45720" rIns="0" bIns="45720" rtlCol="0">
            <a:normAutofit/>
          </a:bodyPr>
          <a:lstStyle>
            <a:lvl1pPr marL="228600" indent="-228600">
              <a:buNone/>
              <a:defRPr lang="en-US" smtClean="0">
                <a:solidFill>
                  <a:schemeClr val="accent2">
                    <a:lumMod val="60000"/>
                    <a:lumOff val="40000"/>
                  </a:schemeClr>
                </a:solidFill>
              </a:defRPr>
            </a:lvl1pPr>
            <a:lvl2pPr>
              <a:defRPr lang="en-US" smtClean="0"/>
            </a:lvl2pPr>
            <a:lvl3pPr>
              <a:defRPr lang="en-US" smtClean="0"/>
            </a:lvl3pPr>
            <a:lvl4pPr>
              <a:defRPr lang="en-US" smtClean="0"/>
            </a:lvl4pPr>
            <a:lvl5pPr>
              <a:defRPr lang="en-US"/>
            </a:lvl5pPr>
          </a:lstStyle>
          <a:p>
            <a:pPr marL="0" lvl="0" indent="0" algn="ctr"/>
            <a:r>
              <a:rPr lang="en-US"/>
              <a:t>Edit Master text styles</a:t>
            </a:r>
          </a:p>
          <a:p>
            <a:pPr marL="0" lvl="1" indent="0" algn="ctr"/>
            <a:r>
              <a:rPr lang="en-US"/>
              <a:t>Second level</a:t>
            </a:r>
          </a:p>
        </p:txBody>
      </p:sp>
      <p:sp>
        <p:nvSpPr>
          <p:cNvPr id="8" name="Text Placeholder 2">
            <a:extLst>
              <a:ext uri="{FF2B5EF4-FFF2-40B4-BE49-F238E27FC236}">
                <a16:creationId xmlns:a16="http://schemas.microsoft.com/office/drawing/2014/main" id="{D7D7F6C5-3DA8-6043-843B-8F5B92A0628A}"/>
              </a:ext>
            </a:extLst>
          </p:cNvPr>
          <p:cNvSpPr>
            <a:spLocks noGrp="1"/>
          </p:cNvSpPr>
          <p:nvPr>
            <p:ph type="body" sz="quarter" idx="12" hasCustomPrompt="1"/>
          </p:nvPr>
        </p:nvSpPr>
        <p:spPr>
          <a:xfrm>
            <a:off x="457200" y="10511"/>
            <a:ext cx="2787943" cy="307777"/>
          </a:xfrm>
          <a:solidFill>
            <a:schemeClr val="accent1">
              <a:alpha val="5000"/>
            </a:schemeClr>
          </a:solidFill>
          <a:ln>
            <a:noFill/>
          </a:ln>
        </p:spPr>
        <p:txBody>
          <a:bodyPr wrap="none" lIns="91440" tIns="91440" rIns="91440" bIns="91440" anchor="ctr">
            <a:spAutoFit/>
          </a:bodyPr>
          <a:lstStyle>
            <a:lvl1pPr marL="0" indent="0" algn="l">
              <a:buFontTx/>
              <a:buNone/>
              <a:defRPr sz="800" b="0" cap="all" spc="100" baseline="0">
                <a:solidFill>
                  <a:schemeClr val="accent1"/>
                </a:solidFill>
                <a:latin typeface="+mj-lt"/>
              </a:defRPr>
            </a:lvl1pPr>
          </a:lstStyle>
          <a:p>
            <a:pPr lvl="0"/>
            <a:r>
              <a:rPr lang="en-US" dirty="0"/>
              <a:t>CLICK TO ADD optional SECTION HEADER</a:t>
            </a:r>
          </a:p>
        </p:txBody>
      </p:sp>
    </p:spTree>
  </p:cSld>
  <p:clrMapOvr>
    <a:masterClrMapping/>
  </p:clrMapOvr>
  <p:transition>
    <p:fade/>
  </p:transition>
  <p:extLst>
    <p:ext uri="{DCECCB84-F9BA-43D5-87BE-67443E8EF086}">
      <p15:sldGuideLst xmlns:p15="http://schemas.microsoft.com/office/powerpoint/2012/main">
        <p15:guide id="1" pos="331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Blue">
    <p:bg>
      <p:bgPr>
        <a:gradFill>
          <a:gsLst>
            <a:gs pos="0">
              <a:schemeClr val="accent1"/>
            </a:gs>
            <a:gs pos="97000">
              <a:schemeClr val="tx2"/>
            </a:gs>
          </a:gsLst>
          <a:path path="circle">
            <a:fillToRect l="50000" t="50000" r="50000" b="50000"/>
          </a:path>
        </a:gra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n>
                  <a:solidFill>
                    <a:schemeClr val="bg1"/>
                  </a:solidFill>
                </a:ln>
              </a:defRPr>
            </a:lvl1pPr>
          </a:lstStyle>
          <a:p>
            <a:fld id="{B68F88C8-0A9A-DA43-95C8-7FE161A05352}" type="slidenum">
              <a:rPr lang="en-US" smtClean="0"/>
              <a:pPr/>
              <a:t>‹#›</a:t>
            </a:fld>
            <a:endParaRPr lang="en-US"/>
          </a:p>
        </p:txBody>
      </p:sp>
      <p:sp>
        <p:nvSpPr>
          <p:cNvPr id="5" name="Title 4"/>
          <p:cNvSpPr>
            <a:spLocks noGrp="1"/>
          </p:cNvSpPr>
          <p:nvPr>
            <p:ph type="title" hasCustomPrompt="1"/>
          </p:nvPr>
        </p:nvSpPr>
        <p:spPr>
          <a:xfrm>
            <a:off x="457200" y="1981200"/>
            <a:ext cx="11277600" cy="2895600"/>
          </a:xfrm>
        </p:spPr>
        <p:txBody>
          <a:bodyPr anchor="ctr">
            <a:noAutofit/>
          </a:bodyPr>
          <a:lstStyle>
            <a:lvl1pPr algn="ctr">
              <a:defRPr sz="3600" baseline="0">
                <a:solidFill>
                  <a:schemeClr val="bg1"/>
                </a:solidFill>
                <a:latin typeface="+mj-lt"/>
              </a:defRPr>
            </a:lvl1pPr>
          </a:lstStyle>
          <a:p>
            <a:r>
              <a:rPr lang="en-US" dirty="0"/>
              <a:t>Click to add a divider title</a:t>
            </a:r>
          </a:p>
        </p:txBody>
      </p:sp>
      <p:pic>
        <p:nvPicPr>
          <p:cNvPr id="6" name="Picture 5"/>
          <p:cNvPicPr>
            <a:picLocks noChangeAspect="1"/>
          </p:cNvPicPr>
          <p:nvPr userDrawn="1"/>
        </p:nvPicPr>
        <p:blipFill rotWithShape="1">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rcRect t="-24944"/>
          <a:stretch/>
        </p:blipFill>
        <p:spPr>
          <a:xfrm>
            <a:off x="320675" y="6521450"/>
            <a:ext cx="2391113" cy="102824"/>
          </a:xfrm>
          <a:prstGeom prst="rect">
            <a:avLst/>
          </a:prstGeom>
        </p:spPr>
      </p:pic>
      <p:sp>
        <p:nvSpPr>
          <p:cNvPr id="7" name="TextBox 6"/>
          <p:cNvSpPr txBox="1"/>
          <p:nvPr userDrawn="1"/>
        </p:nvSpPr>
        <p:spPr>
          <a:xfrm>
            <a:off x="265815" y="-496181"/>
            <a:ext cx="1891202"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a:solidFill>
                  <a:schemeClr val="accent2"/>
                </a:solidFill>
              </a:rPr>
              <a:t>:</a:t>
            </a:r>
            <a:r>
              <a:rPr lang="en-US" sz="1200" b="1" baseline="0">
                <a:solidFill>
                  <a:schemeClr val="accent2"/>
                </a:solidFill>
              </a:rPr>
              <a:t> Divider Blue</a:t>
            </a:r>
            <a:endParaRPr lang="en-US" sz="1200" b="1" dirty="0">
              <a:solidFill>
                <a:schemeClr val="accent2"/>
              </a:solidFill>
            </a:endParaRP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Dark">
    <p:bg>
      <p:bgPr>
        <a:gradFill>
          <a:gsLst>
            <a:gs pos="0">
              <a:srgbClr val="474345"/>
            </a:gs>
            <a:gs pos="100000">
              <a:schemeClr val="tx1">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n>
                  <a:solidFill>
                    <a:schemeClr val="bg1"/>
                  </a:solidFill>
                </a:ln>
              </a:defRPr>
            </a:lvl1pPr>
          </a:lstStyle>
          <a:p>
            <a:fld id="{B68F88C8-0A9A-DA43-95C8-7FE161A05352}" type="slidenum">
              <a:rPr lang="en-US" smtClean="0"/>
              <a:pPr/>
              <a:t>‹#›</a:t>
            </a:fld>
            <a:endParaRPr lang="en-US"/>
          </a:p>
        </p:txBody>
      </p:sp>
      <p:sp>
        <p:nvSpPr>
          <p:cNvPr id="5" name="Title 4"/>
          <p:cNvSpPr>
            <a:spLocks noGrp="1"/>
          </p:cNvSpPr>
          <p:nvPr>
            <p:ph type="title"/>
          </p:nvPr>
        </p:nvSpPr>
        <p:spPr>
          <a:xfrm>
            <a:off x="457200" y="1981200"/>
            <a:ext cx="11277600" cy="2895600"/>
          </a:xfrm>
        </p:spPr>
        <p:txBody>
          <a:bodyPr anchor="ctr">
            <a:noAutofit/>
          </a:bodyPr>
          <a:lstStyle>
            <a:lvl1pPr algn="ctr">
              <a:defRPr sz="3600" baseline="0">
                <a:solidFill>
                  <a:schemeClr val="bg1"/>
                </a:solidFill>
                <a:latin typeface="+mj-lt"/>
              </a:defRPr>
            </a:lvl1pPr>
          </a:lstStyle>
          <a:p>
            <a:r>
              <a:rPr lang="en-US"/>
              <a:t>Click to edit Master title style</a:t>
            </a:r>
            <a:endParaRPr lang="en-US" dirty="0"/>
          </a:p>
        </p:txBody>
      </p:sp>
      <p:pic>
        <p:nvPicPr>
          <p:cNvPr id="6" name="Picture 5"/>
          <p:cNvPicPr>
            <a:picLocks noChangeAspect="1"/>
          </p:cNvPicPr>
          <p:nvPr userDrawn="1"/>
        </p:nvPicPr>
        <p:blipFill rotWithShape="1">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rcRect t="-24944"/>
          <a:stretch/>
        </p:blipFill>
        <p:spPr>
          <a:xfrm>
            <a:off x="320675" y="6521450"/>
            <a:ext cx="2391113" cy="102824"/>
          </a:xfrm>
          <a:prstGeom prst="rect">
            <a:avLst/>
          </a:prstGeom>
        </p:spPr>
      </p:pic>
      <p:sp>
        <p:nvSpPr>
          <p:cNvPr id="7" name="TextBox 6"/>
          <p:cNvSpPr txBox="1"/>
          <p:nvPr userDrawn="1"/>
        </p:nvSpPr>
        <p:spPr>
          <a:xfrm>
            <a:off x="265815" y="-496181"/>
            <a:ext cx="1897738" cy="483989"/>
          </a:xfrm>
          <a:prstGeom prst="round2SameRect">
            <a:avLst/>
          </a:prstGeom>
          <a:solidFill>
            <a:srgbClr val="F9FAF9"/>
          </a:solidFill>
          <a:ln w="6350">
            <a:solidFill>
              <a:schemeClr val="accent2"/>
            </a:solidFill>
          </a:ln>
        </p:spPr>
        <p:txBody>
          <a:bodyPr wrap="none" lIns="182880" tIns="91440" rIns="182880" bIns="182880" rtlCol="0">
            <a:spAutoFit/>
          </a:bodyPr>
          <a:lstStyle/>
          <a:p>
            <a:r>
              <a:rPr lang="en-US" sz="1200" b="1" dirty="0">
                <a:solidFill>
                  <a:schemeClr val="accent2"/>
                </a:solidFill>
              </a:rPr>
              <a:t>Master:</a:t>
            </a:r>
            <a:r>
              <a:rPr lang="en-US" sz="1200" b="1" baseline="0" dirty="0">
                <a:solidFill>
                  <a:schemeClr val="accent2"/>
                </a:solidFill>
              </a:rPr>
              <a:t> Divider Dark</a:t>
            </a:r>
            <a:endParaRPr lang="en-US" sz="1200" b="1" dirty="0">
              <a:solidFill>
                <a:schemeClr val="accent2"/>
              </a:solidFill>
            </a:endParaRPr>
          </a:p>
        </p:txBody>
      </p:sp>
      <p:sp>
        <p:nvSpPr>
          <p:cNvPr id="8" name="Oval 7"/>
          <p:cNvSpPr/>
          <p:nvPr userDrawn="1"/>
        </p:nvSpPr>
        <p:spPr>
          <a:xfrm>
            <a:off x="-550072" y="117081"/>
            <a:ext cx="231648" cy="23164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9" name="Oval 8"/>
          <p:cNvSpPr/>
          <p:nvPr userDrawn="1"/>
        </p:nvSpPr>
        <p:spPr>
          <a:xfrm>
            <a:off x="-550072" y="452571"/>
            <a:ext cx="231648" cy="23164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0" name="Oval 9"/>
          <p:cNvSpPr/>
          <p:nvPr userDrawn="1"/>
        </p:nvSpPr>
        <p:spPr>
          <a:xfrm>
            <a:off x="-550072" y="788061"/>
            <a:ext cx="231648" cy="23164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1" name="Oval 10"/>
          <p:cNvSpPr/>
          <p:nvPr userDrawn="1"/>
        </p:nvSpPr>
        <p:spPr>
          <a:xfrm>
            <a:off x="-550072" y="1123551"/>
            <a:ext cx="231648" cy="2316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Oval 11"/>
          <p:cNvSpPr/>
          <p:nvPr userDrawn="1"/>
        </p:nvSpPr>
        <p:spPr>
          <a:xfrm>
            <a:off x="-550072" y="1459040"/>
            <a:ext cx="231648" cy="23164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3" name="TextBox 12"/>
          <p:cNvSpPr txBox="1"/>
          <p:nvPr userDrawn="1"/>
        </p:nvSpPr>
        <p:spPr>
          <a:xfrm>
            <a:off x="-888626" y="31354"/>
            <a:ext cx="338554" cy="1674497"/>
          </a:xfrm>
          <a:prstGeom prst="rect">
            <a:avLst/>
          </a:prstGeom>
          <a:noFill/>
        </p:spPr>
        <p:txBody>
          <a:bodyPr vert="vert270" wrap="none" rtlCol="0">
            <a:spAutoFit/>
          </a:bodyPr>
          <a:lstStyle/>
          <a:p>
            <a:r>
              <a:rPr lang="en-US" sz="1000" b="1" spc="0" dirty="0">
                <a:solidFill>
                  <a:schemeClr val="tx1">
                    <a:lumMod val="60000"/>
                    <a:lumOff val="40000"/>
                  </a:schemeClr>
                </a:solidFill>
              </a:rPr>
              <a:t>URBAN</a:t>
            </a:r>
            <a:r>
              <a:rPr lang="en-US" sz="1000" b="1" spc="0" baseline="0" dirty="0">
                <a:solidFill>
                  <a:schemeClr val="tx1">
                    <a:lumMod val="60000"/>
                    <a:lumOff val="40000"/>
                  </a:schemeClr>
                </a:solidFill>
              </a:rPr>
              <a:t> COLOR PALETTE</a:t>
            </a:r>
            <a:endParaRPr lang="en-US" sz="1000" b="1" spc="0" dirty="0">
              <a:solidFill>
                <a:schemeClr val="tx1">
                  <a:lumMod val="60000"/>
                  <a:lumOff val="40000"/>
                </a:schemeClr>
              </a:solidFill>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11277600" cy="1157288"/>
          </a:xfrm>
          <a:prstGeom prst="rect">
            <a:avLst/>
          </a:prstGeom>
        </p:spPr>
        <p:txBody>
          <a:bodyPr vert="horz" lIns="0" tIns="45720" rIns="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825625"/>
            <a:ext cx="11277600" cy="4232275"/>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8991600" y="6467708"/>
            <a:ext cx="2743200" cy="209316"/>
          </a:xfrm>
          <a:prstGeom prst="rect">
            <a:avLst/>
          </a:prstGeom>
        </p:spPr>
        <p:txBody>
          <a:bodyPr vert="horz" lIns="0" tIns="0" rIns="0" bIns="0" rtlCol="0" anchor="ctr"/>
          <a:lstStyle>
            <a:lvl1pPr algn="r">
              <a:defRPr sz="1000">
                <a:solidFill>
                  <a:schemeClr val="tx1">
                    <a:tint val="75000"/>
                  </a:schemeClr>
                </a:solidFill>
                <a:latin typeface="Lato" charset="0"/>
                <a:ea typeface="Lato" charset="0"/>
                <a:cs typeface="Lato" charset="0"/>
              </a:defRPr>
            </a:lvl1pPr>
          </a:lstStyle>
          <a:p>
            <a:fld id="{B68F88C8-0A9A-DA43-95C8-7FE161A05352}" type="slidenum">
              <a:rPr lang="en-US" smtClean="0"/>
              <a:pPr/>
              <a:t>‹#›</a:t>
            </a:fld>
            <a:endParaRPr lang="en-US"/>
          </a:p>
        </p:txBody>
      </p:sp>
      <p:pic>
        <p:nvPicPr>
          <p:cNvPr id="8" name="Picture 7"/>
          <p:cNvPicPr>
            <a:picLocks noChangeAspect="1"/>
          </p:cNvPicPr>
          <p:nvPr userDrawn="1"/>
        </p:nvPicPr>
        <p:blipFill rotWithShape="1">
          <a:blip r:embed="rId15">
            <a:extLst>
              <a:ext uri="{28A0092B-C50C-407E-A947-70E740481C1C}">
                <a14:useLocalDpi xmlns:a14="http://schemas.microsoft.com/office/drawing/2010/main"/>
              </a:ext>
            </a:extLst>
          </a:blip>
          <a:srcRect l="14990" t="-24944" r="1"/>
          <a:stretch/>
        </p:blipFill>
        <p:spPr>
          <a:xfrm>
            <a:off x="320675" y="6521450"/>
            <a:ext cx="2391113" cy="102824"/>
          </a:xfrm>
          <a:prstGeom prst="rect">
            <a:avLst/>
          </a:prstGeom>
        </p:spPr>
      </p:pic>
      <p:sp>
        <p:nvSpPr>
          <p:cNvPr id="4" name="Oval 3"/>
          <p:cNvSpPr/>
          <p:nvPr userDrawn="1"/>
        </p:nvSpPr>
        <p:spPr>
          <a:xfrm>
            <a:off x="-550072" y="117081"/>
            <a:ext cx="231648" cy="23164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7" name="Oval 6"/>
          <p:cNvSpPr/>
          <p:nvPr userDrawn="1"/>
        </p:nvSpPr>
        <p:spPr>
          <a:xfrm>
            <a:off x="-550072" y="452571"/>
            <a:ext cx="231648" cy="23164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9" name="Oval 8"/>
          <p:cNvSpPr/>
          <p:nvPr userDrawn="1"/>
        </p:nvSpPr>
        <p:spPr>
          <a:xfrm>
            <a:off x="-550072" y="788061"/>
            <a:ext cx="231648" cy="23164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1" name="Oval 10"/>
          <p:cNvSpPr/>
          <p:nvPr userDrawn="1"/>
        </p:nvSpPr>
        <p:spPr>
          <a:xfrm>
            <a:off x="-550072" y="1123551"/>
            <a:ext cx="231648" cy="2316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Oval 11"/>
          <p:cNvSpPr/>
          <p:nvPr userDrawn="1"/>
        </p:nvSpPr>
        <p:spPr>
          <a:xfrm>
            <a:off x="-550072" y="1459040"/>
            <a:ext cx="231648" cy="23164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5" name="TextBox 4"/>
          <p:cNvSpPr txBox="1"/>
          <p:nvPr userDrawn="1"/>
        </p:nvSpPr>
        <p:spPr>
          <a:xfrm>
            <a:off x="-888626" y="31354"/>
            <a:ext cx="338554" cy="1674497"/>
          </a:xfrm>
          <a:prstGeom prst="rect">
            <a:avLst/>
          </a:prstGeom>
          <a:noFill/>
        </p:spPr>
        <p:txBody>
          <a:bodyPr vert="vert270" wrap="none" rtlCol="0">
            <a:spAutoFit/>
          </a:bodyPr>
          <a:lstStyle/>
          <a:p>
            <a:r>
              <a:rPr lang="en-US" sz="1000" b="1" spc="0" dirty="0">
                <a:solidFill>
                  <a:schemeClr val="tx1">
                    <a:lumMod val="60000"/>
                    <a:lumOff val="40000"/>
                  </a:schemeClr>
                </a:solidFill>
              </a:rPr>
              <a:t>URBAN</a:t>
            </a:r>
            <a:r>
              <a:rPr lang="en-US" sz="1000" b="1" spc="0" baseline="0" dirty="0">
                <a:solidFill>
                  <a:schemeClr val="tx1">
                    <a:lumMod val="60000"/>
                    <a:lumOff val="40000"/>
                  </a:schemeClr>
                </a:solidFill>
              </a:rPr>
              <a:t> COLOR PALETTE</a:t>
            </a:r>
            <a:endParaRPr lang="en-US" sz="1000" b="1" spc="0" dirty="0">
              <a:solidFill>
                <a:schemeClr val="tx1">
                  <a:lumMod val="60000"/>
                  <a:lumOff val="40000"/>
                </a:schemeClr>
              </a:solidFill>
            </a:endParaRPr>
          </a:p>
        </p:txBody>
      </p:sp>
      <p:sp>
        <p:nvSpPr>
          <p:cNvPr id="13" name="TextBox 12"/>
          <p:cNvSpPr txBox="1"/>
          <p:nvPr userDrawn="1"/>
        </p:nvSpPr>
        <p:spPr>
          <a:xfrm>
            <a:off x="10525186" y="7020156"/>
            <a:ext cx="1697901" cy="246221"/>
          </a:xfrm>
          <a:prstGeom prst="rect">
            <a:avLst/>
          </a:prstGeom>
          <a:noFill/>
        </p:spPr>
        <p:txBody>
          <a:bodyPr vert="horz" wrap="none" rtlCol="0">
            <a:spAutoFit/>
          </a:bodyPr>
          <a:lstStyle/>
          <a:p>
            <a:pPr algn="r"/>
            <a:r>
              <a:rPr lang="en-US" sz="1000" b="1" spc="0" dirty="0">
                <a:solidFill>
                  <a:schemeClr val="tx1">
                    <a:lumMod val="60000"/>
                    <a:lumOff val="40000"/>
                  </a:schemeClr>
                </a:solidFill>
              </a:rPr>
              <a:t>TEMPLATE VERSION 2.2</a:t>
            </a:r>
            <a:endParaRPr lang="en-US" sz="1000" b="1" spc="0" dirty="0">
              <a:solidFill>
                <a:schemeClr val="tx1"/>
              </a:solidFill>
            </a:endParaRPr>
          </a:p>
        </p:txBody>
      </p:sp>
    </p:spTree>
    <p:extLst>
      <p:ext uri="{BB962C8B-B14F-4D97-AF65-F5344CB8AC3E}">
        <p14:creationId xmlns:p14="http://schemas.microsoft.com/office/powerpoint/2010/main" val="467279208"/>
      </p:ext>
    </p:extLst>
  </p:cSld>
  <p:clrMap bg1="lt1" tx1="dk1" bg2="lt2" tx2="dk2" accent1="accent1" accent2="accent2" accent3="accent3" accent4="accent4" accent5="accent5" accent6="accent6" hlink="hlink" folHlink="folHlink"/>
  <p:sldLayoutIdLst>
    <p:sldLayoutId id="2147483679" r:id="rId1"/>
    <p:sldLayoutId id="2147483678" r:id="rId2"/>
    <p:sldLayoutId id="2147483654" r:id="rId3"/>
    <p:sldLayoutId id="2147483658" r:id="rId4"/>
    <p:sldLayoutId id="2147483675" r:id="rId5"/>
    <p:sldLayoutId id="2147483656" r:id="rId6"/>
    <p:sldLayoutId id="2147483677" r:id="rId7"/>
    <p:sldLayoutId id="2147483657" r:id="rId8"/>
    <p:sldLayoutId id="2147483674" r:id="rId9"/>
    <p:sldLayoutId id="2147483676" r:id="rId10"/>
    <p:sldLayoutId id="2147483682" r:id="rId11"/>
    <p:sldLayoutId id="2147483683" r:id="rId12"/>
    <p:sldLayoutId id="2147483655" r:id="rId13"/>
  </p:sldLayoutIdLst>
  <p:transition>
    <p:fade/>
  </p:transition>
  <p:hf hdr="0" ftr="0" dt="0"/>
  <p:txStyles>
    <p:titleStyle>
      <a:lvl1pPr algn="l" defTabSz="914400" rtl="0" eaLnBrk="1" latinLnBrk="0" hangingPunct="1">
        <a:lnSpc>
          <a:spcPct val="90000"/>
        </a:lnSpc>
        <a:spcBef>
          <a:spcPct val="0"/>
        </a:spcBef>
        <a:buNone/>
        <a:defRPr sz="3400" b="1" kern="1200" baseline="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600"/>
        </a:spcAft>
        <a:buClr>
          <a:schemeClr val="accent1"/>
        </a:buClr>
        <a:buFont typeface="Wingdings"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1600"/>
        </a:spcAft>
        <a:buClr>
          <a:schemeClr val="accent1"/>
        </a:buClr>
        <a:buFont typeface="Wingdings" charset="2"/>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1600"/>
        </a:spcAft>
        <a:buClr>
          <a:schemeClr val="accent1"/>
        </a:buClr>
        <a:buFont typeface="Wingdings" charset="2"/>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1600"/>
        </a:spcAft>
        <a:buClr>
          <a:schemeClr val="accent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1600"/>
        </a:spcAft>
        <a:buClr>
          <a:schemeClr val="accent1"/>
        </a:buClr>
        <a:buFont typeface="Wingdings"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88">
          <p15:clr>
            <a:srgbClr val="F26B43"/>
          </p15:clr>
        </p15:guide>
        <p15:guide id="4" orient="horz" pos="336">
          <p15:clr>
            <a:srgbClr val="F26B43"/>
          </p15:clr>
        </p15:guide>
        <p15:guide id="5" orient="horz" pos="3816">
          <p15:clr>
            <a:srgbClr val="F26B43"/>
          </p15:clr>
        </p15:guide>
        <p15:guide id="6" pos="2592">
          <p15:clr>
            <a:srgbClr val="F26B43"/>
          </p15:clr>
        </p15:guide>
        <p15:guide id="7" pos="7392">
          <p15:clr>
            <a:srgbClr val="F26B43"/>
          </p15:clr>
        </p15:guide>
        <p15:guide id="8" orient="horz" pos="4176">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427304"/>
            <a:ext cx="2849217" cy="430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607624862"/>
              </p:ext>
            </p:extLst>
          </p:nvPr>
        </p:nvGraphicFramePr>
        <p:xfrm>
          <a:off x="820717" y="3593372"/>
          <a:ext cx="10523557" cy="1289143"/>
        </p:xfrm>
        <a:graphic>
          <a:graphicData uri="http://schemas.openxmlformats.org/drawingml/2006/table">
            <a:tbl>
              <a:tblPr firstRow="1" bandRow="1">
                <a:tableStyleId>{5C22544A-7EE6-4342-B048-85BDC9FD1C3A}</a:tableStyleId>
              </a:tblPr>
              <a:tblGrid>
                <a:gridCol w="10523557">
                  <a:extLst>
                    <a:ext uri="{9D8B030D-6E8A-4147-A177-3AD203B41FA5}">
                      <a16:colId xmlns:a16="http://schemas.microsoft.com/office/drawing/2014/main" val="20000"/>
                    </a:ext>
                  </a:extLst>
                </a:gridCol>
              </a:tblGrid>
              <a:tr h="128497">
                <a:tc>
                  <a:txBody>
                    <a:bodyPr/>
                    <a:lstStyle/>
                    <a:p>
                      <a:pPr marL="0" marR="0" lvl="0" indent="0" algn="l" defTabSz="914400" rtl="0" eaLnBrk="1" fontAlgn="auto" latinLnBrk="0" hangingPunct="1">
                        <a:lnSpc>
                          <a:spcPct val="100000"/>
                        </a:lnSpc>
                        <a:spcBef>
                          <a:spcPts val="0"/>
                        </a:spcBef>
                        <a:spcAft>
                          <a:spcPts val="1600"/>
                        </a:spcAft>
                        <a:buClr>
                          <a:srgbClr val="139DEC"/>
                        </a:buClr>
                        <a:buSzTx/>
                        <a:buFontTx/>
                        <a:buNone/>
                        <a:tabLst/>
                        <a:defRPr/>
                      </a:pPr>
                      <a:r>
                        <a:rPr kumimoji="0" lang="en-US" sz="1200" b="0" i="0" u="none" strike="noStrike" kern="1200" cap="none" spc="0" normalizeH="0" baseline="0" noProof="0" dirty="0">
                          <a:ln>
                            <a:noFill/>
                          </a:ln>
                          <a:solidFill>
                            <a:srgbClr val="139DEC"/>
                          </a:solidFill>
                          <a:effectLst/>
                          <a:uLnTx/>
                          <a:uFillTx/>
                          <a:latin typeface="+mn-lt"/>
                          <a:ea typeface="+mn-ea"/>
                          <a:cs typeface="+mn-cs"/>
                        </a:rPr>
                        <a:t>Urban Institute</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7709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494546"/>
                          </a:solidFill>
                          <a:effectLst/>
                          <a:uLnTx/>
                          <a:uFillTx/>
                          <a:latin typeface="Lato"/>
                          <a:ea typeface="+mn-ea"/>
                          <a:cs typeface="+mn-cs"/>
                        </a:rPr>
                        <a:t>Colorado At-Risk Working Group</a:t>
                      </a:r>
                      <a:endParaRPr lang="en-US" dirty="0"/>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072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139DEC"/>
                        </a:solidFill>
                        <a:effectLst/>
                        <a:uLnTx/>
                        <a:uFillTx/>
                        <a:latin typeface="+mn-lt"/>
                        <a:ea typeface="+mn-ea"/>
                        <a:cs typeface="+mn-cs"/>
                      </a:endParaRPr>
                    </a:p>
                  </a:txBody>
                  <a:tcPr marL="0" marR="0" marT="9144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pic>
        <p:nvPicPr>
          <p:cNvPr id="5" name="Picture Placeholder 4"/>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24" b="24"/>
          <a:stretch>
            <a:fillRect/>
          </a:stretch>
        </p:blipFill>
        <p:spPr/>
      </p:pic>
    </p:spTree>
    <p:extLst>
      <p:ext uri="{BB962C8B-B14F-4D97-AF65-F5344CB8AC3E}">
        <p14:creationId xmlns:p14="http://schemas.microsoft.com/office/powerpoint/2010/main" val="1370550345"/>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15663E7-26B5-7AF6-58FB-5B7570475771}"/>
              </a:ext>
            </a:extLst>
          </p:cNvPr>
          <p:cNvSpPr>
            <a:spLocks noGrp="1"/>
          </p:cNvSpPr>
          <p:nvPr>
            <p:ph type="sldNum" sz="quarter" idx="4"/>
          </p:nvPr>
        </p:nvSpPr>
        <p:spPr/>
        <p:txBody>
          <a:bodyPr/>
          <a:lstStyle/>
          <a:p>
            <a:fld id="{B68F88C8-0A9A-DA43-95C8-7FE161A05352}" type="slidenum">
              <a:rPr lang="en-US" smtClean="0"/>
              <a:pPr/>
              <a:t>10</a:t>
            </a:fld>
            <a:endParaRPr lang="en-US"/>
          </a:p>
        </p:txBody>
      </p:sp>
      <p:sp>
        <p:nvSpPr>
          <p:cNvPr id="3" name="Title 2">
            <a:extLst>
              <a:ext uri="{FF2B5EF4-FFF2-40B4-BE49-F238E27FC236}">
                <a16:creationId xmlns:a16="http://schemas.microsoft.com/office/drawing/2014/main" id="{ACA28FDA-754D-2DC6-6C32-F8307693212B}"/>
              </a:ext>
            </a:extLst>
          </p:cNvPr>
          <p:cNvSpPr>
            <a:spLocks noGrp="1"/>
          </p:cNvSpPr>
          <p:nvPr>
            <p:ph type="title"/>
          </p:nvPr>
        </p:nvSpPr>
        <p:spPr/>
        <p:txBody>
          <a:bodyPr/>
          <a:lstStyle/>
          <a:p>
            <a:r>
              <a:rPr lang="en-US" dirty="0"/>
              <a:t>Should the committee offer specific recommendations around provision of mitigation or harmless measures?</a:t>
            </a:r>
          </a:p>
        </p:txBody>
      </p:sp>
      <p:sp>
        <p:nvSpPr>
          <p:cNvPr id="4" name="Text Placeholder 3">
            <a:extLst>
              <a:ext uri="{FF2B5EF4-FFF2-40B4-BE49-F238E27FC236}">
                <a16:creationId xmlns:a16="http://schemas.microsoft.com/office/drawing/2014/main" id="{851900AA-29C6-E887-17A3-CB277F55B947}"/>
              </a:ext>
            </a:extLst>
          </p:cNvPr>
          <p:cNvSpPr>
            <a:spLocks noGrp="1"/>
          </p:cNvSpPr>
          <p:nvPr>
            <p:ph type="body" sz="quarter" idx="10"/>
          </p:nvPr>
        </p:nvSpPr>
        <p:spPr/>
        <p:txBody>
          <a:bodyPr/>
          <a:lstStyle/>
          <a:p>
            <a:r>
              <a:rPr lang="en-US" sz="2400" b="0" i="0" u="none" strike="noStrike" dirty="0">
                <a:solidFill>
                  <a:srgbClr val="000000"/>
                </a:solidFill>
                <a:effectLst/>
                <a:latin typeface="Calibri" panose="020F0502020204030204" pitchFamily="34" charset="0"/>
              </a:rPr>
              <a:t>Yes: 18</a:t>
            </a:r>
          </a:p>
          <a:p>
            <a:r>
              <a:rPr lang="en-US" sz="2400" b="0" i="0" u="none" strike="noStrike" dirty="0">
                <a:solidFill>
                  <a:srgbClr val="000000"/>
                </a:solidFill>
                <a:effectLst/>
                <a:latin typeface="Calibri" panose="020F0502020204030204" pitchFamily="34" charset="0"/>
              </a:rPr>
              <a:t>No: 0</a:t>
            </a:r>
          </a:p>
          <a:p>
            <a:r>
              <a:rPr lang="en-US" sz="2400" b="0" i="0" u="none" strike="noStrike" dirty="0">
                <a:solidFill>
                  <a:srgbClr val="000000"/>
                </a:solidFill>
                <a:effectLst/>
                <a:latin typeface="Calibri" panose="020F0502020204030204" pitchFamily="34" charset="0"/>
              </a:rPr>
              <a:t>Missing: 2</a:t>
            </a:r>
          </a:p>
        </p:txBody>
      </p:sp>
    </p:spTree>
    <p:extLst>
      <p:ext uri="{BB962C8B-B14F-4D97-AF65-F5344CB8AC3E}">
        <p14:creationId xmlns:p14="http://schemas.microsoft.com/office/powerpoint/2010/main" val="1625091571"/>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C15A8E3-F8D3-68F9-376E-483327448586}"/>
              </a:ext>
            </a:extLst>
          </p:cNvPr>
          <p:cNvSpPr>
            <a:spLocks noGrp="1"/>
          </p:cNvSpPr>
          <p:nvPr>
            <p:ph type="sldNum" sz="quarter" idx="4"/>
          </p:nvPr>
        </p:nvSpPr>
        <p:spPr/>
        <p:txBody>
          <a:bodyPr/>
          <a:lstStyle/>
          <a:p>
            <a:fld id="{B68F88C8-0A9A-DA43-95C8-7FE161A05352}" type="slidenum">
              <a:rPr lang="en-US" smtClean="0"/>
              <a:pPr/>
              <a:t>11</a:t>
            </a:fld>
            <a:endParaRPr lang="en-US"/>
          </a:p>
        </p:txBody>
      </p:sp>
      <p:sp>
        <p:nvSpPr>
          <p:cNvPr id="3" name="Title 2">
            <a:extLst>
              <a:ext uri="{FF2B5EF4-FFF2-40B4-BE49-F238E27FC236}">
                <a16:creationId xmlns:a16="http://schemas.microsoft.com/office/drawing/2014/main" id="{2B818BD6-3745-9964-6EDB-F0CAC599A1F6}"/>
              </a:ext>
            </a:extLst>
          </p:cNvPr>
          <p:cNvSpPr>
            <a:spLocks noGrp="1"/>
          </p:cNvSpPr>
          <p:nvPr>
            <p:ph type="title"/>
          </p:nvPr>
        </p:nvSpPr>
        <p:spPr/>
        <p:txBody>
          <a:bodyPr/>
          <a:lstStyle/>
          <a:p>
            <a:r>
              <a:rPr lang="en-US" dirty="0"/>
              <a:t>Should the committee offer specific recommendations around provision of mitigation or harmless measures?</a:t>
            </a:r>
          </a:p>
        </p:txBody>
      </p:sp>
      <p:sp>
        <p:nvSpPr>
          <p:cNvPr id="4" name="Text Placeholder 3">
            <a:extLst>
              <a:ext uri="{FF2B5EF4-FFF2-40B4-BE49-F238E27FC236}">
                <a16:creationId xmlns:a16="http://schemas.microsoft.com/office/drawing/2014/main" id="{70C1BD0B-2176-545A-C81B-9B741E295F85}"/>
              </a:ext>
            </a:extLst>
          </p:cNvPr>
          <p:cNvSpPr>
            <a:spLocks noGrp="1"/>
          </p:cNvSpPr>
          <p:nvPr>
            <p:ph type="body" sz="quarter" idx="10"/>
          </p:nvPr>
        </p:nvSpPr>
        <p:spPr>
          <a:xfrm>
            <a:off x="1112704" y="1690688"/>
            <a:ext cx="9210101" cy="4633912"/>
          </a:xfrm>
        </p:spPr>
        <p:txBody>
          <a:bodyPr/>
          <a:lstStyle/>
          <a:p>
            <a:r>
              <a:rPr lang="en-US" sz="1600" dirty="0">
                <a:solidFill>
                  <a:srgbClr val="000000"/>
                </a:solidFill>
                <a:effectLst/>
                <a:ea typeface="Times New Roman" panose="02020603050405020304" pitchFamily="18" charset="0"/>
              </a:rPr>
              <a:t>A measure that provides a permanent “floor” of base at-risk funding for districts based on funding in 2022-23, so that districts don’t see any declines relative to current funding</a:t>
            </a:r>
            <a:r>
              <a:rPr lang="en-US" sz="1600" dirty="0">
                <a:effectLst/>
              </a:rPr>
              <a:t> </a:t>
            </a:r>
          </a:p>
          <a:p>
            <a:pPr lvl="1"/>
            <a:r>
              <a:rPr lang="en-US" sz="1600" dirty="0">
                <a:effectLst/>
              </a:rPr>
              <a:t>13</a:t>
            </a:r>
          </a:p>
          <a:p>
            <a:r>
              <a:rPr lang="en-US" sz="1600" dirty="0">
                <a:solidFill>
                  <a:srgbClr val="000000"/>
                </a:solidFill>
                <a:effectLst/>
                <a:ea typeface="Times New Roman" panose="02020603050405020304" pitchFamily="18" charset="0"/>
              </a:rPr>
              <a:t>An approach that phases in the new measure over time (for example, using a blend of counts from FRPL and from at-risk, which would require districts to continue collecting school lunch or income forms)</a:t>
            </a:r>
            <a:r>
              <a:rPr lang="en-US" sz="1600" dirty="0">
                <a:effectLst/>
              </a:rPr>
              <a:t> </a:t>
            </a:r>
          </a:p>
          <a:p>
            <a:pPr lvl="1"/>
            <a:r>
              <a:rPr lang="en-US" sz="1600" dirty="0">
                <a:effectLst/>
              </a:rPr>
              <a:t>2</a:t>
            </a:r>
          </a:p>
          <a:p>
            <a:r>
              <a:rPr lang="en-US" sz="1600" dirty="0">
                <a:solidFill>
                  <a:srgbClr val="000000"/>
                </a:solidFill>
                <a:effectLst/>
                <a:ea typeface="Times New Roman" panose="02020603050405020304" pitchFamily="18" charset="0"/>
              </a:rPr>
              <a:t>An approach that provides mitigation or alternative calculation for districts with a large difference between the new and old At-Risk measures</a:t>
            </a:r>
            <a:r>
              <a:rPr lang="en-US" sz="1600" dirty="0">
                <a:effectLst/>
              </a:rPr>
              <a:t> </a:t>
            </a:r>
          </a:p>
          <a:p>
            <a:pPr lvl="1"/>
            <a:r>
              <a:rPr lang="en-US" sz="1600" dirty="0"/>
              <a:t>5</a:t>
            </a:r>
          </a:p>
          <a:p>
            <a:r>
              <a:rPr lang="en-US" sz="1600" dirty="0"/>
              <a:t>Other</a:t>
            </a:r>
          </a:p>
          <a:p>
            <a:pPr lvl="1"/>
            <a:r>
              <a:rPr lang="en-US" sz="1600" dirty="0"/>
              <a:t>4</a:t>
            </a:r>
          </a:p>
        </p:txBody>
      </p:sp>
    </p:spTree>
    <p:extLst>
      <p:ext uri="{BB962C8B-B14F-4D97-AF65-F5344CB8AC3E}">
        <p14:creationId xmlns:p14="http://schemas.microsoft.com/office/powerpoint/2010/main" val="3956325836"/>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15663E7-26B5-7AF6-58FB-5B7570475771}"/>
              </a:ext>
            </a:extLst>
          </p:cNvPr>
          <p:cNvSpPr>
            <a:spLocks noGrp="1"/>
          </p:cNvSpPr>
          <p:nvPr>
            <p:ph type="sldNum" sz="quarter" idx="4"/>
          </p:nvPr>
        </p:nvSpPr>
        <p:spPr/>
        <p:txBody>
          <a:bodyPr/>
          <a:lstStyle/>
          <a:p>
            <a:fld id="{B68F88C8-0A9A-DA43-95C8-7FE161A05352}" type="slidenum">
              <a:rPr lang="en-US" smtClean="0"/>
              <a:pPr/>
              <a:t>12</a:t>
            </a:fld>
            <a:endParaRPr lang="en-US"/>
          </a:p>
        </p:txBody>
      </p:sp>
      <p:sp>
        <p:nvSpPr>
          <p:cNvPr id="3" name="Title 2">
            <a:extLst>
              <a:ext uri="{FF2B5EF4-FFF2-40B4-BE49-F238E27FC236}">
                <a16:creationId xmlns:a16="http://schemas.microsoft.com/office/drawing/2014/main" id="{ACA28FDA-754D-2DC6-6C32-F8307693212B}"/>
              </a:ext>
            </a:extLst>
          </p:cNvPr>
          <p:cNvSpPr>
            <a:spLocks noGrp="1"/>
          </p:cNvSpPr>
          <p:nvPr>
            <p:ph type="title"/>
          </p:nvPr>
        </p:nvSpPr>
        <p:spPr/>
        <p:txBody>
          <a:bodyPr/>
          <a:lstStyle/>
          <a:p>
            <a:r>
              <a:rPr lang="en-US" dirty="0"/>
              <a:t>Should the committee offer specific recommendations around provision of mitigation or harmless measures?</a:t>
            </a:r>
          </a:p>
        </p:txBody>
      </p:sp>
      <p:sp>
        <p:nvSpPr>
          <p:cNvPr id="4" name="Text Placeholder 3">
            <a:extLst>
              <a:ext uri="{FF2B5EF4-FFF2-40B4-BE49-F238E27FC236}">
                <a16:creationId xmlns:a16="http://schemas.microsoft.com/office/drawing/2014/main" id="{851900AA-29C6-E887-17A3-CB277F55B947}"/>
              </a:ext>
            </a:extLst>
          </p:cNvPr>
          <p:cNvSpPr>
            <a:spLocks noGrp="1"/>
          </p:cNvSpPr>
          <p:nvPr>
            <p:ph type="body" sz="quarter" idx="10"/>
          </p:nvPr>
        </p:nvSpPr>
        <p:spPr>
          <a:xfrm>
            <a:off x="457200" y="1550011"/>
            <a:ext cx="11383109" cy="4367212"/>
          </a:xfrm>
        </p:spPr>
        <p:txBody>
          <a:bodyPr/>
          <a:lstStyle/>
          <a:p>
            <a:r>
              <a:rPr lang="en-US" sz="2000" b="0" i="1" u="none" strike="noStrike" dirty="0">
                <a:solidFill>
                  <a:srgbClr val="000000"/>
                </a:solidFill>
                <a:effectLst/>
                <a:latin typeface="Calibri" panose="020F0502020204030204" pitchFamily="34" charset="0"/>
              </a:rPr>
              <a:t>Maybe a temporary "floor" that would be phased out over time. I'm not sure the Interim Committee would stick with the permanent floor, so I think a phasing would be more appealing to them.</a:t>
            </a:r>
          </a:p>
          <a:p>
            <a:r>
              <a:rPr lang="en-US" sz="2000" b="0" i="1" u="none" strike="noStrike" dirty="0">
                <a:solidFill>
                  <a:srgbClr val="000000"/>
                </a:solidFill>
                <a:effectLst/>
                <a:latin typeface="Calibri" panose="020F0502020204030204" pitchFamily="34" charset="0"/>
              </a:rPr>
              <a:t>Potential If/then scenarios where certain demographic districts defer to one calculation while other demographic districts are calculated differently.</a:t>
            </a:r>
            <a:endParaRPr lang="en-US" sz="2000" i="1" dirty="0">
              <a:solidFill>
                <a:srgbClr val="000000"/>
              </a:solidFill>
              <a:latin typeface="Calibri" panose="020F0502020204030204" pitchFamily="34" charset="0"/>
            </a:endParaRPr>
          </a:p>
          <a:p>
            <a:r>
              <a:rPr lang="en-US" sz="2000" b="0" i="1" u="none" strike="noStrike" dirty="0">
                <a:solidFill>
                  <a:srgbClr val="000000"/>
                </a:solidFill>
                <a:effectLst/>
                <a:latin typeface="Calibri" panose="020F0502020204030204" pitchFamily="34" charset="0"/>
              </a:rPr>
              <a:t>Gain understanding of what factors within FRPL form are not captured with ISP or SES to help clarify the significant discrepancies some districts are seeing in the estimates and whether any additional calculation/measures would be a more accurate reflection of at-risk for some / all districts.</a:t>
            </a:r>
          </a:p>
          <a:p>
            <a:r>
              <a:rPr lang="en-US" sz="2000" b="0" i="1" u="none" strike="noStrike" dirty="0">
                <a:solidFill>
                  <a:srgbClr val="000000"/>
                </a:solidFill>
                <a:effectLst/>
                <a:latin typeface="Calibri" panose="020F0502020204030204" pitchFamily="34" charset="0"/>
              </a:rPr>
              <a:t>It would help to have more information about which districts are expected to see their at-risk counts change substantially under the new measure. If they are primarily districts with ample mill levy override funding and/or capacity to raise local resources, we would approach the hold harmless conversation differently than if they are districts where a significant decline in at-risk funding would be more difficult to absorb. An index of local capacity was developed for SB 22-202 (the MLO match fund bill that passed last session) that might be useful here.</a:t>
            </a:r>
          </a:p>
          <a:p>
            <a:endParaRPr lang="en-US" sz="2000" b="0" i="0" u="none" strike="noStrike" dirty="0">
              <a:solidFill>
                <a:srgbClr val="000000"/>
              </a:solidFill>
              <a:effectLst/>
              <a:latin typeface="Calibri" panose="020F0502020204030204" pitchFamily="34" charset="0"/>
            </a:endParaRPr>
          </a:p>
          <a:p>
            <a:endParaRPr lang="en-US" sz="2000" b="0" i="0" u="none" strike="noStrike" dirty="0">
              <a:solidFill>
                <a:srgbClr val="000000"/>
              </a:solidFill>
              <a:effectLst/>
              <a:latin typeface="Calibri" panose="020F0502020204030204" pitchFamily="34" charset="0"/>
            </a:endParaRPr>
          </a:p>
          <a:p>
            <a:endParaRPr lang="en-US" sz="2000" b="0" i="0" u="none" strike="noStrike" dirty="0">
              <a:solidFill>
                <a:srgbClr val="000000"/>
              </a:solidFill>
              <a:effectLst/>
              <a:latin typeface="Calibri" panose="020F0502020204030204" pitchFamily="34" charset="0"/>
            </a:endParaRPr>
          </a:p>
          <a:p>
            <a:r>
              <a:rPr lang="en-US" sz="2000" b="0" i="0" u="none" strike="noStrike" dirty="0">
                <a:solidFill>
                  <a:srgbClr val="000000"/>
                </a:solidFill>
                <a:effectLst/>
                <a:latin typeface="Calibri" panose="020F0502020204030204" pitchFamily="34" charset="0"/>
              </a:rPr>
              <a:t>We would caution against relying on continued submission of FRPL forms since we are moving away from that for both school funding and school lunch purposes (because of Prop FF's passage).</a:t>
            </a:r>
          </a:p>
          <a:p>
            <a:endParaRPr lang="en-US" sz="2400" b="0" i="0" u="none" strike="noStrike" dirty="0">
              <a:solidFill>
                <a:srgbClr val="000000"/>
              </a:solidFill>
              <a:effectLst/>
              <a:latin typeface="Calibri" panose="020F0502020204030204" pitchFamily="34" charset="0"/>
            </a:endParaRPr>
          </a:p>
          <a:p>
            <a:endParaRPr lang="en-US" sz="2400" b="0"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021019408"/>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0B26B60-E8D2-8243-858D-8689B30498C3}"/>
              </a:ext>
            </a:extLst>
          </p:cNvPr>
          <p:cNvSpPr>
            <a:spLocks noGrp="1"/>
          </p:cNvSpPr>
          <p:nvPr>
            <p:ph type="sldNum" sz="quarter" idx="12"/>
          </p:nvPr>
        </p:nvSpPr>
        <p:spPr/>
        <p:txBody>
          <a:bodyPr/>
          <a:lstStyle/>
          <a:p>
            <a:fld id="{B68F88C8-0A9A-DA43-95C8-7FE161A05352}" type="slidenum">
              <a:rPr lang="en-US" smtClean="0"/>
              <a:pPr/>
              <a:t>13</a:t>
            </a:fld>
            <a:endParaRPr lang="en-US"/>
          </a:p>
        </p:txBody>
      </p:sp>
      <p:sp>
        <p:nvSpPr>
          <p:cNvPr id="3" name="Title 2">
            <a:extLst>
              <a:ext uri="{FF2B5EF4-FFF2-40B4-BE49-F238E27FC236}">
                <a16:creationId xmlns:a16="http://schemas.microsoft.com/office/drawing/2014/main" id="{E416764B-D9B7-8F45-84D4-04685D29A156}"/>
              </a:ext>
            </a:extLst>
          </p:cNvPr>
          <p:cNvSpPr>
            <a:spLocks noGrp="1"/>
          </p:cNvSpPr>
          <p:nvPr>
            <p:ph type="title"/>
          </p:nvPr>
        </p:nvSpPr>
        <p:spPr/>
        <p:txBody>
          <a:bodyPr/>
          <a:lstStyle/>
          <a:p>
            <a:r>
              <a:rPr lang="en-US" dirty="0"/>
              <a:t>Other Comments or Questions?</a:t>
            </a:r>
          </a:p>
        </p:txBody>
      </p:sp>
    </p:spTree>
    <p:extLst>
      <p:ext uri="{BB962C8B-B14F-4D97-AF65-F5344CB8AC3E}">
        <p14:creationId xmlns:p14="http://schemas.microsoft.com/office/powerpoint/2010/main" val="2689744452"/>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0B26B60-E8D2-8243-858D-8689B30498C3}"/>
              </a:ext>
            </a:extLst>
          </p:cNvPr>
          <p:cNvSpPr>
            <a:spLocks noGrp="1"/>
          </p:cNvSpPr>
          <p:nvPr>
            <p:ph type="sldNum" sz="quarter" idx="12"/>
          </p:nvPr>
        </p:nvSpPr>
        <p:spPr/>
        <p:txBody>
          <a:bodyPr/>
          <a:lstStyle/>
          <a:p>
            <a:fld id="{B68F88C8-0A9A-DA43-95C8-7FE161A05352}" type="slidenum">
              <a:rPr lang="en-US" smtClean="0"/>
              <a:pPr/>
              <a:t>14</a:t>
            </a:fld>
            <a:endParaRPr lang="en-US"/>
          </a:p>
        </p:txBody>
      </p:sp>
      <p:sp>
        <p:nvSpPr>
          <p:cNvPr id="3" name="Title 2">
            <a:extLst>
              <a:ext uri="{FF2B5EF4-FFF2-40B4-BE49-F238E27FC236}">
                <a16:creationId xmlns:a16="http://schemas.microsoft.com/office/drawing/2014/main" id="{E416764B-D9B7-8F45-84D4-04685D29A156}"/>
              </a:ext>
            </a:extLst>
          </p:cNvPr>
          <p:cNvSpPr>
            <a:spLocks noGrp="1"/>
          </p:cNvSpPr>
          <p:nvPr>
            <p:ph type="title"/>
          </p:nvPr>
        </p:nvSpPr>
        <p:spPr/>
        <p:txBody>
          <a:bodyPr/>
          <a:lstStyle/>
          <a:p>
            <a:r>
              <a:rPr lang="en-US" dirty="0"/>
              <a:t>Implementing in Funding Formula</a:t>
            </a:r>
          </a:p>
        </p:txBody>
      </p:sp>
    </p:spTree>
    <p:extLst>
      <p:ext uri="{BB962C8B-B14F-4D97-AF65-F5344CB8AC3E}">
        <p14:creationId xmlns:p14="http://schemas.microsoft.com/office/powerpoint/2010/main" val="2887928674"/>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BB8B96D-48EE-4D37-94F9-70D13925F9FC}"/>
              </a:ext>
            </a:extLst>
          </p:cNvPr>
          <p:cNvSpPr>
            <a:spLocks noGrp="1"/>
          </p:cNvSpPr>
          <p:nvPr>
            <p:ph type="sldNum" sz="quarter" idx="4"/>
          </p:nvPr>
        </p:nvSpPr>
        <p:spPr/>
        <p:txBody>
          <a:bodyPr/>
          <a:lstStyle/>
          <a:p>
            <a:fld id="{B68F88C8-0A9A-DA43-95C8-7FE161A05352}" type="slidenum">
              <a:rPr lang="en-US" smtClean="0"/>
              <a:pPr/>
              <a:t>15</a:t>
            </a:fld>
            <a:endParaRPr lang="en-US"/>
          </a:p>
        </p:txBody>
      </p:sp>
      <p:sp>
        <p:nvSpPr>
          <p:cNvPr id="3" name="Title 2">
            <a:extLst>
              <a:ext uri="{FF2B5EF4-FFF2-40B4-BE49-F238E27FC236}">
                <a16:creationId xmlns:a16="http://schemas.microsoft.com/office/drawing/2014/main" id="{B2C3F8CE-C51B-42BD-B24D-8E15C9A0A747}"/>
              </a:ext>
            </a:extLst>
          </p:cNvPr>
          <p:cNvSpPr>
            <a:spLocks noGrp="1"/>
          </p:cNvSpPr>
          <p:nvPr>
            <p:ph type="title"/>
          </p:nvPr>
        </p:nvSpPr>
        <p:spPr>
          <a:xfrm>
            <a:off x="457200" y="533400"/>
            <a:ext cx="11277600" cy="650631"/>
          </a:xfrm>
        </p:spPr>
        <p:txBody>
          <a:bodyPr/>
          <a:lstStyle/>
          <a:p>
            <a:r>
              <a:rPr lang="en-US" dirty="0"/>
              <a:t>Implementing New At-Risk Measure With Funding Formula</a:t>
            </a:r>
          </a:p>
        </p:txBody>
      </p:sp>
      <p:sp>
        <p:nvSpPr>
          <p:cNvPr id="4" name="Text Placeholder 3">
            <a:extLst>
              <a:ext uri="{FF2B5EF4-FFF2-40B4-BE49-F238E27FC236}">
                <a16:creationId xmlns:a16="http://schemas.microsoft.com/office/drawing/2014/main" id="{0F788FD7-AB6E-40B8-8F64-A6D7684D1080}"/>
              </a:ext>
            </a:extLst>
          </p:cNvPr>
          <p:cNvSpPr>
            <a:spLocks noGrp="1"/>
          </p:cNvSpPr>
          <p:nvPr>
            <p:ph type="body" sz="quarter" idx="10"/>
          </p:nvPr>
        </p:nvSpPr>
        <p:spPr>
          <a:xfrm>
            <a:off x="457200" y="1690688"/>
            <a:ext cx="11277600" cy="4367212"/>
          </a:xfrm>
        </p:spPr>
        <p:txBody>
          <a:bodyPr/>
          <a:lstStyle/>
          <a:p>
            <a:r>
              <a:rPr lang="en-US" dirty="0"/>
              <a:t>Direct certification is a partial measure of the share of students eligible for free lunch</a:t>
            </a:r>
          </a:p>
          <a:p>
            <a:r>
              <a:rPr lang="en-US" dirty="0"/>
              <a:t>Even when combined with an SES measure, in most cases, districts had fewer identified at-risk students than the previous FRPL at-risk measure.</a:t>
            </a:r>
          </a:p>
          <a:p>
            <a:r>
              <a:rPr lang="en-US" dirty="0"/>
              <a:t>Two options:</a:t>
            </a:r>
          </a:p>
          <a:p>
            <a:pPr lvl="1"/>
            <a:r>
              <a:rPr lang="en-US" dirty="0"/>
              <a:t>Increase percentage of funding each student brings</a:t>
            </a:r>
          </a:p>
          <a:p>
            <a:pPr lvl="1"/>
            <a:r>
              <a:rPr lang="en-US" dirty="0"/>
              <a:t>Add a multiplicative factor on direct certification					</a:t>
            </a:r>
          </a:p>
          <a:p>
            <a:endParaRPr lang="en-US" dirty="0"/>
          </a:p>
        </p:txBody>
      </p:sp>
      <p:sp>
        <p:nvSpPr>
          <p:cNvPr id="5" name="Rectangle 4">
            <a:extLst>
              <a:ext uri="{FF2B5EF4-FFF2-40B4-BE49-F238E27FC236}">
                <a16:creationId xmlns:a16="http://schemas.microsoft.com/office/drawing/2014/main" id="{0D9AA2E6-8505-E51A-D1D2-04BE52C3086F}"/>
              </a:ext>
            </a:extLst>
          </p:cNvPr>
          <p:cNvSpPr/>
          <p:nvPr/>
        </p:nvSpPr>
        <p:spPr>
          <a:xfrm>
            <a:off x="633470" y="4096272"/>
            <a:ext cx="6331527" cy="6373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26061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BB8B96D-48EE-4D37-94F9-70D13925F9FC}"/>
              </a:ext>
            </a:extLst>
          </p:cNvPr>
          <p:cNvSpPr>
            <a:spLocks noGrp="1"/>
          </p:cNvSpPr>
          <p:nvPr>
            <p:ph type="sldNum" sz="quarter" idx="4"/>
          </p:nvPr>
        </p:nvSpPr>
        <p:spPr/>
        <p:txBody>
          <a:bodyPr/>
          <a:lstStyle/>
          <a:p>
            <a:fld id="{B68F88C8-0A9A-DA43-95C8-7FE161A05352}" type="slidenum">
              <a:rPr lang="en-US" smtClean="0"/>
              <a:pPr/>
              <a:t>16</a:t>
            </a:fld>
            <a:endParaRPr lang="en-US"/>
          </a:p>
        </p:txBody>
      </p:sp>
      <p:sp>
        <p:nvSpPr>
          <p:cNvPr id="3" name="Title 2">
            <a:extLst>
              <a:ext uri="{FF2B5EF4-FFF2-40B4-BE49-F238E27FC236}">
                <a16:creationId xmlns:a16="http://schemas.microsoft.com/office/drawing/2014/main" id="{B2C3F8CE-C51B-42BD-B24D-8E15C9A0A747}"/>
              </a:ext>
            </a:extLst>
          </p:cNvPr>
          <p:cNvSpPr>
            <a:spLocks noGrp="1"/>
          </p:cNvSpPr>
          <p:nvPr>
            <p:ph type="title"/>
          </p:nvPr>
        </p:nvSpPr>
        <p:spPr>
          <a:xfrm>
            <a:off x="457200" y="533400"/>
            <a:ext cx="11277600" cy="650631"/>
          </a:xfrm>
        </p:spPr>
        <p:txBody>
          <a:bodyPr/>
          <a:lstStyle/>
          <a:p>
            <a:r>
              <a:rPr lang="en-US" dirty="0"/>
              <a:t>Implementing New At-Risk Measure With Funding Formula</a:t>
            </a:r>
          </a:p>
        </p:txBody>
      </p:sp>
      <p:sp>
        <p:nvSpPr>
          <p:cNvPr id="4" name="Text Placeholder 3">
            <a:extLst>
              <a:ext uri="{FF2B5EF4-FFF2-40B4-BE49-F238E27FC236}">
                <a16:creationId xmlns:a16="http://schemas.microsoft.com/office/drawing/2014/main" id="{0F788FD7-AB6E-40B8-8F64-A6D7684D1080}"/>
              </a:ext>
            </a:extLst>
          </p:cNvPr>
          <p:cNvSpPr>
            <a:spLocks noGrp="1"/>
          </p:cNvSpPr>
          <p:nvPr>
            <p:ph type="body" sz="quarter" idx="10"/>
          </p:nvPr>
        </p:nvSpPr>
        <p:spPr>
          <a:xfrm>
            <a:off x="457200" y="1690688"/>
            <a:ext cx="11277600" cy="4358420"/>
          </a:xfrm>
        </p:spPr>
        <p:txBody>
          <a:bodyPr/>
          <a:lstStyle/>
          <a:p>
            <a:r>
              <a:rPr lang="en-US" dirty="0"/>
              <a:t>Add a multiplicative factor on direct certification:	</a:t>
            </a:r>
          </a:p>
          <a:p>
            <a:pPr lvl="1"/>
            <a:r>
              <a:rPr lang="en-US" dirty="0"/>
              <a:t>Goal is that total number of at-risk students in the state under the new measure is approximately equal to the total number of at-risk students (FRPL) in the state under the old measure.</a:t>
            </a:r>
          </a:p>
          <a:p>
            <a:pPr lvl="1"/>
            <a:r>
              <a:rPr lang="en-US" dirty="0"/>
              <a:t>No district gets an at-risk allocation greater than total funded membership.		</a:t>
            </a:r>
          </a:p>
          <a:p>
            <a:pPr marL="457200" lvl="1" indent="0">
              <a:buNone/>
            </a:pPr>
            <a:r>
              <a:rPr lang="en-US" dirty="0"/>
              <a:t>	</a:t>
            </a:r>
          </a:p>
          <a:p>
            <a:endParaRPr lang="en-US" dirty="0"/>
          </a:p>
        </p:txBody>
      </p:sp>
    </p:spTree>
    <p:extLst>
      <p:ext uri="{BB962C8B-B14F-4D97-AF65-F5344CB8AC3E}">
        <p14:creationId xmlns:p14="http://schemas.microsoft.com/office/powerpoint/2010/main" val="1469726571"/>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BB8B96D-48EE-4D37-94F9-70D13925F9FC}"/>
              </a:ext>
            </a:extLst>
          </p:cNvPr>
          <p:cNvSpPr>
            <a:spLocks noGrp="1"/>
          </p:cNvSpPr>
          <p:nvPr>
            <p:ph type="sldNum" sz="quarter" idx="4"/>
          </p:nvPr>
        </p:nvSpPr>
        <p:spPr/>
        <p:txBody>
          <a:bodyPr/>
          <a:lstStyle/>
          <a:p>
            <a:fld id="{B68F88C8-0A9A-DA43-95C8-7FE161A05352}" type="slidenum">
              <a:rPr lang="en-US" smtClean="0"/>
              <a:pPr/>
              <a:t>17</a:t>
            </a:fld>
            <a:endParaRPr lang="en-US"/>
          </a:p>
        </p:txBody>
      </p:sp>
      <p:sp>
        <p:nvSpPr>
          <p:cNvPr id="3" name="Title 2">
            <a:extLst>
              <a:ext uri="{FF2B5EF4-FFF2-40B4-BE49-F238E27FC236}">
                <a16:creationId xmlns:a16="http://schemas.microsoft.com/office/drawing/2014/main" id="{B2C3F8CE-C51B-42BD-B24D-8E15C9A0A747}"/>
              </a:ext>
            </a:extLst>
          </p:cNvPr>
          <p:cNvSpPr>
            <a:spLocks noGrp="1"/>
          </p:cNvSpPr>
          <p:nvPr>
            <p:ph type="title"/>
          </p:nvPr>
        </p:nvSpPr>
        <p:spPr>
          <a:xfrm>
            <a:off x="457200" y="533400"/>
            <a:ext cx="11277600" cy="650631"/>
          </a:xfrm>
        </p:spPr>
        <p:txBody>
          <a:bodyPr/>
          <a:lstStyle/>
          <a:p>
            <a:r>
              <a:rPr lang="en-US" dirty="0"/>
              <a:t>Implementing New At-Risk Measure With Funding Formula</a:t>
            </a:r>
          </a:p>
        </p:txBody>
      </p:sp>
      <p:sp>
        <p:nvSpPr>
          <p:cNvPr id="4" name="Text Placeholder 3">
            <a:extLst>
              <a:ext uri="{FF2B5EF4-FFF2-40B4-BE49-F238E27FC236}">
                <a16:creationId xmlns:a16="http://schemas.microsoft.com/office/drawing/2014/main" id="{0F788FD7-AB6E-40B8-8F64-A6D7684D1080}"/>
              </a:ext>
            </a:extLst>
          </p:cNvPr>
          <p:cNvSpPr>
            <a:spLocks noGrp="1"/>
          </p:cNvSpPr>
          <p:nvPr>
            <p:ph type="body" sz="quarter" idx="10"/>
          </p:nvPr>
        </p:nvSpPr>
        <p:spPr>
          <a:xfrm>
            <a:off x="457200" y="1690688"/>
            <a:ext cx="11277600" cy="4367212"/>
          </a:xfrm>
        </p:spPr>
        <p:txBody>
          <a:bodyPr/>
          <a:lstStyle/>
          <a:p>
            <a:r>
              <a:rPr lang="en-US" dirty="0"/>
              <a:t>Model A: 75% ISP </a:t>
            </a:r>
            <a:r>
              <a:rPr lang="en-US" dirty="0">
                <a:solidFill>
                  <a:schemeClr val="tx2"/>
                </a:solidFill>
              </a:rPr>
              <a:t>(x 1.83) </a:t>
            </a:r>
            <a:r>
              <a:rPr lang="en-US" dirty="0"/>
              <a:t>, 25% SES. </a:t>
            </a:r>
          </a:p>
          <a:p>
            <a:pPr lvl="1"/>
            <a:r>
              <a:rPr lang="en-US" dirty="0"/>
              <a:t>Quintile weights, lowest to highest: 1,0.8, 0.6, 0.4, 0.2 (equal)				</a:t>
            </a:r>
          </a:p>
          <a:p>
            <a:r>
              <a:rPr lang="en-US" dirty="0"/>
              <a:t>Model B: 75% ISP </a:t>
            </a:r>
            <a:r>
              <a:rPr lang="en-US" dirty="0">
                <a:solidFill>
                  <a:schemeClr val="tx2"/>
                </a:solidFill>
              </a:rPr>
              <a:t>(x 1.58), </a:t>
            </a:r>
            <a:r>
              <a:rPr lang="en-US" dirty="0"/>
              <a:t>25% SES. </a:t>
            </a:r>
          </a:p>
          <a:p>
            <a:pPr lvl="1"/>
            <a:r>
              <a:rPr lang="en-US" dirty="0"/>
              <a:t>Quintile weights, lowest to highest: 1,0.9, 0.8, 0.6, 0.3 (more weight for lower SES)	</a:t>
            </a:r>
          </a:p>
          <a:p>
            <a:r>
              <a:rPr lang="en-US" dirty="0"/>
              <a:t>Model C: 50% ISP, 50% SES. </a:t>
            </a:r>
          </a:p>
          <a:p>
            <a:pPr lvl="1"/>
            <a:r>
              <a:rPr lang="en-US" dirty="0"/>
              <a:t>Quintile weights, lowest to highest: 1,0.8, 0.6, 0.4, 0.2 (equal) 				</a:t>
            </a:r>
          </a:p>
          <a:p>
            <a:r>
              <a:rPr lang="en-US" dirty="0"/>
              <a:t>Model D: 50% ISP, 50% SES. </a:t>
            </a:r>
          </a:p>
          <a:p>
            <a:pPr lvl="1"/>
            <a:r>
              <a:rPr lang="en-US" dirty="0"/>
              <a:t>Quintile weights, lowest to highest: 1,0.9, 0.8, 0.6, 0.3 (more weight for lower SES)	</a:t>
            </a:r>
          </a:p>
          <a:p>
            <a:pPr marL="457200" lvl="1" indent="0">
              <a:buNone/>
            </a:pPr>
            <a:r>
              <a:rPr lang="en-US" dirty="0"/>
              <a:t>					</a:t>
            </a:r>
          </a:p>
          <a:p>
            <a:endParaRPr lang="en-US" dirty="0"/>
          </a:p>
        </p:txBody>
      </p:sp>
    </p:spTree>
    <p:extLst>
      <p:ext uri="{BB962C8B-B14F-4D97-AF65-F5344CB8AC3E}">
        <p14:creationId xmlns:p14="http://schemas.microsoft.com/office/powerpoint/2010/main" val="1343644463"/>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BB8B96D-48EE-4D37-94F9-70D13925F9FC}"/>
              </a:ext>
            </a:extLst>
          </p:cNvPr>
          <p:cNvSpPr>
            <a:spLocks noGrp="1"/>
          </p:cNvSpPr>
          <p:nvPr>
            <p:ph type="sldNum" sz="quarter" idx="4"/>
          </p:nvPr>
        </p:nvSpPr>
        <p:spPr/>
        <p:txBody>
          <a:bodyPr/>
          <a:lstStyle/>
          <a:p>
            <a:fld id="{B68F88C8-0A9A-DA43-95C8-7FE161A05352}" type="slidenum">
              <a:rPr lang="en-US" smtClean="0"/>
              <a:pPr/>
              <a:t>18</a:t>
            </a:fld>
            <a:endParaRPr lang="en-US"/>
          </a:p>
        </p:txBody>
      </p:sp>
      <p:sp>
        <p:nvSpPr>
          <p:cNvPr id="3" name="Title 2">
            <a:extLst>
              <a:ext uri="{FF2B5EF4-FFF2-40B4-BE49-F238E27FC236}">
                <a16:creationId xmlns:a16="http://schemas.microsoft.com/office/drawing/2014/main" id="{B2C3F8CE-C51B-42BD-B24D-8E15C9A0A747}"/>
              </a:ext>
            </a:extLst>
          </p:cNvPr>
          <p:cNvSpPr>
            <a:spLocks noGrp="1"/>
          </p:cNvSpPr>
          <p:nvPr>
            <p:ph type="title"/>
          </p:nvPr>
        </p:nvSpPr>
        <p:spPr>
          <a:xfrm>
            <a:off x="457200" y="533400"/>
            <a:ext cx="11277600" cy="650631"/>
          </a:xfrm>
        </p:spPr>
        <p:txBody>
          <a:bodyPr/>
          <a:lstStyle/>
          <a:p>
            <a:r>
              <a:rPr lang="en-US" dirty="0"/>
              <a:t>Implementing New At-Risk Measure With Funding Formula</a:t>
            </a:r>
          </a:p>
        </p:txBody>
      </p:sp>
      <p:graphicFrame>
        <p:nvGraphicFramePr>
          <p:cNvPr id="8" name="Table 7">
            <a:extLst>
              <a:ext uri="{FF2B5EF4-FFF2-40B4-BE49-F238E27FC236}">
                <a16:creationId xmlns:a16="http://schemas.microsoft.com/office/drawing/2014/main" id="{933A01D2-70B0-388B-B67E-7D7EB18FE5F4}"/>
              </a:ext>
            </a:extLst>
          </p:cNvPr>
          <p:cNvGraphicFramePr>
            <a:graphicFrameLocks noGrp="1"/>
          </p:cNvGraphicFramePr>
          <p:nvPr>
            <p:extLst>
              <p:ext uri="{D42A27DB-BD31-4B8C-83A1-F6EECF244321}">
                <p14:modId xmlns:p14="http://schemas.microsoft.com/office/powerpoint/2010/main" val="314868268"/>
              </p:ext>
            </p:extLst>
          </p:nvPr>
        </p:nvGraphicFramePr>
        <p:xfrm>
          <a:off x="471055" y="1704108"/>
          <a:ext cx="11499271" cy="4178899"/>
        </p:xfrm>
        <a:graphic>
          <a:graphicData uri="http://schemas.openxmlformats.org/drawingml/2006/table">
            <a:tbl>
              <a:tblPr>
                <a:tableStyleId>{5C22544A-7EE6-4342-B048-85BDC9FD1C3A}</a:tableStyleId>
              </a:tblPr>
              <a:tblGrid>
                <a:gridCol w="1750714">
                  <a:extLst>
                    <a:ext uri="{9D8B030D-6E8A-4147-A177-3AD203B41FA5}">
                      <a16:colId xmlns:a16="http://schemas.microsoft.com/office/drawing/2014/main" val="267108046"/>
                    </a:ext>
                  </a:extLst>
                </a:gridCol>
                <a:gridCol w="1028207">
                  <a:extLst>
                    <a:ext uri="{9D8B030D-6E8A-4147-A177-3AD203B41FA5}">
                      <a16:colId xmlns:a16="http://schemas.microsoft.com/office/drawing/2014/main" val="652765180"/>
                    </a:ext>
                  </a:extLst>
                </a:gridCol>
                <a:gridCol w="1306205">
                  <a:extLst>
                    <a:ext uri="{9D8B030D-6E8A-4147-A177-3AD203B41FA5}">
                      <a16:colId xmlns:a16="http://schemas.microsoft.com/office/drawing/2014/main" val="1029282967"/>
                    </a:ext>
                  </a:extLst>
                </a:gridCol>
                <a:gridCol w="1478035">
                  <a:extLst>
                    <a:ext uri="{9D8B030D-6E8A-4147-A177-3AD203B41FA5}">
                      <a16:colId xmlns:a16="http://schemas.microsoft.com/office/drawing/2014/main" val="3584073463"/>
                    </a:ext>
                  </a:extLst>
                </a:gridCol>
                <a:gridCol w="1549883">
                  <a:extLst>
                    <a:ext uri="{9D8B030D-6E8A-4147-A177-3AD203B41FA5}">
                      <a16:colId xmlns:a16="http://schemas.microsoft.com/office/drawing/2014/main" val="3215197981"/>
                    </a:ext>
                  </a:extLst>
                </a:gridCol>
                <a:gridCol w="1549883">
                  <a:extLst>
                    <a:ext uri="{9D8B030D-6E8A-4147-A177-3AD203B41FA5}">
                      <a16:colId xmlns:a16="http://schemas.microsoft.com/office/drawing/2014/main" val="2406427398"/>
                    </a:ext>
                  </a:extLst>
                </a:gridCol>
                <a:gridCol w="1697004">
                  <a:extLst>
                    <a:ext uri="{9D8B030D-6E8A-4147-A177-3AD203B41FA5}">
                      <a16:colId xmlns:a16="http://schemas.microsoft.com/office/drawing/2014/main" val="2722447063"/>
                    </a:ext>
                  </a:extLst>
                </a:gridCol>
                <a:gridCol w="1139340">
                  <a:extLst>
                    <a:ext uri="{9D8B030D-6E8A-4147-A177-3AD203B41FA5}">
                      <a16:colId xmlns:a16="http://schemas.microsoft.com/office/drawing/2014/main" val="1705352938"/>
                    </a:ext>
                  </a:extLst>
                </a:gridCol>
              </a:tblGrid>
              <a:tr h="927441">
                <a:tc>
                  <a:txBody>
                    <a:bodyPr/>
                    <a:lstStyle/>
                    <a:p>
                      <a:pPr algn="ctr" fontAlgn="b"/>
                      <a:r>
                        <a:rPr lang="en-US" sz="1600" b="1" i="0" u="none" strike="noStrike" dirty="0">
                          <a:effectLst/>
                          <a:latin typeface="Arial" panose="020B0604020202020204" pitchFamily="34" charset="0"/>
                        </a:rPr>
                        <a:t>Model</a:t>
                      </a:r>
                    </a:p>
                  </a:txBody>
                  <a:tcPr marL="0" marR="0" marT="0" marB="0" anchor="b">
                    <a:solidFill>
                      <a:schemeClr val="tx2">
                        <a:lumMod val="20000"/>
                        <a:lumOff val="80000"/>
                      </a:schemeClr>
                    </a:solidFill>
                  </a:tcPr>
                </a:tc>
                <a:tc>
                  <a:txBody>
                    <a:bodyPr/>
                    <a:lstStyle/>
                    <a:p>
                      <a:pPr algn="ctr" fontAlgn="b"/>
                      <a:r>
                        <a:rPr lang="en-US" sz="1600" b="1" u="none" strike="noStrike" dirty="0">
                          <a:effectLst/>
                        </a:rPr>
                        <a:t>At-Risk Count</a:t>
                      </a:r>
                      <a:endParaRPr lang="en-US" sz="1600" b="1" i="0" u="none" strike="noStrike" dirty="0">
                        <a:effectLst/>
                        <a:latin typeface="Arial" panose="020B0604020202020204" pitchFamily="34" charset="0"/>
                      </a:endParaRPr>
                    </a:p>
                  </a:txBody>
                  <a:tcPr marL="0" marR="0" marT="0" marB="0" anchor="b">
                    <a:solidFill>
                      <a:schemeClr val="tx2">
                        <a:lumMod val="20000"/>
                        <a:lumOff val="80000"/>
                      </a:schemeClr>
                    </a:solidFill>
                  </a:tcPr>
                </a:tc>
                <a:tc>
                  <a:txBody>
                    <a:bodyPr/>
                    <a:lstStyle/>
                    <a:p>
                      <a:pPr algn="ctr" fontAlgn="b"/>
                      <a:r>
                        <a:rPr lang="en-US" sz="1600" b="1" u="none" strike="noStrike" dirty="0">
                          <a:effectLst/>
                        </a:rPr>
                        <a:t>Multiplication Factor</a:t>
                      </a:r>
                      <a:endParaRPr lang="en-US" sz="1600" b="1" i="0" u="none" strike="noStrike" dirty="0">
                        <a:effectLst/>
                        <a:latin typeface="Arial" panose="020B0604020202020204" pitchFamily="34" charset="0"/>
                      </a:endParaRPr>
                    </a:p>
                  </a:txBody>
                  <a:tcPr marL="0" marR="0" marT="0" marB="0" anchor="b">
                    <a:solidFill>
                      <a:schemeClr val="tx2">
                        <a:lumMod val="20000"/>
                        <a:lumOff val="80000"/>
                      </a:schemeClr>
                    </a:solidFill>
                  </a:tcPr>
                </a:tc>
                <a:tc>
                  <a:txBody>
                    <a:bodyPr/>
                    <a:lstStyle/>
                    <a:p>
                      <a:pPr algn="ctr" fontAlgn="b"/>
                      <a:r>
                        <a:rPr lang="en-US" sz="1600" b="1" u="none" strike="noStrike" dirty="0">
                          <a:effectLst/>
                        </a:rPr>
                        <a:t>Total At-Risk Formula Funding</a:t>
                      </a:r>
                      <a:endParaRPr lang="en-US" sz="1600" b="1" i="0" u="none" strike="noStrike" dirty="0">
                        <a:effectLst/>
                        <a:latin typeface="Arial" panose="020B0604020202020204" pitchFamily="34" charset="0"/>
                      </a:endParaRPr>
                    </a:p>
                  </a:txBody>
                  <a:tcPr marL="0" marR="0" marT="0" marB="0" anchor="b">
                    <a:solidFill>
                      <a:schemeClr val="tx2">
                        <a:lumMod val="20000"/>
                        <a:lumOff val="80000"/>
                      </a:schemeClr>
                    </a:solidFill>
                  </a:tcPr>
                </a:tc>
                <a:tc>
                  <a:txBody>
                    <a:bodyPr/>
                    <a:lstStyle/>
                    <a:p>
                      <a:pPr algn="ctr" fontAlgn="b"/>
                      <a:r>
                        <a:rPr lang="en-US" sz="1600" b="1" u="none" strike="noStrike" dirty="0">
                          <a:effectLst/>
                        </a:rPr>
                        <a:t>Delta from June 2022</a:t>
                      </a:r>
                      <a:endParaRPr lang="en-US" sz="1600" b="1" i="0" u="none" strike="noStrike" dirty="0">
                        <a:effectLst/>
                        <a:latin typeface="Arial" panose="020B0604020202020204" pitchFamily="34" charset="0"/>
                      </a:endParaRPr>
                    </a:p>
                  </a:txBody>
                  <a:tcPr marL="0" marR="0" marT="0" marB="0" anchor="b">
                    <a:solidFill>
                      <a:schemeClr val="tx2">
                        <a:lumMod val="20000"/>
                        <a:lumOff val="80000"/>
                      </a:schemeClr>
                    </a:solidFill>
                  </a:tcPr>
                </a:tc>
                <a:tc>
                  <a:txBody>
                    <a:bodyPr/>
                    <a:lstStyle/>
                    <a:p>
                      <a:pPr algn="ctr" fontAlgn="b"/>
                      <a:r>
                        <a:rPr lang="en-US" sz="1600" b="1" u="none" strike="noStrike" dirty="0">
                          <a:effectLst/>
                        </a:rPr>
                        <a:t>Hold Harmless</a:t>
                      </a:r>
                      <a:endParaRPr lang="en-US" sz="1600" b="1" i="0" u="none" strike="noStrike" dirty="0">
                        <a:effectLst/>
                        <a:latin typeface="Arial" panose="020B0604020202020204" pitchFamily="34" charset="0"/>
                      </a:endParaRPr>
                    </a:p>
                  </a:txBody>
                  <a:tcPr marL="0" marR="0" marT="0" marB="0" anchor="b">
                    <a:solidFill>
                      <a:schemeClr val="tx2">
                        <a:lumMod val="20000"/>
                        <a:lumOff val="80000"/>
                      </a:schemeClr>
                    </a:solidFill>
                  </a:tcPr>
                </a:tc>
                <a:tc>
                  <a:txBody>
                    <a:bodyPr/>
                    <a:lstStyle/>
                    <a:p>
                      <a:pPr algn="ctr" fontAlgn="b"/>
                      <a:r>
                        <a:rPr lang="en-US" sz="1600" b="1" u="none" strike="noStrike" dirty="0">
                          <a:effectLst/>
                        </a:rPr>
                        <a:t>Net New Investment to Implement</a:t>
                      </a:r>
                      <a:endParaRPr lang="en-US" sz="1600" b="1" i="0" u="none" strike="noStrike" dirty="0">
                        <a:effectLst/>
                        <a:latin typeface="Arial" panose="020B0604020202020204" pitchFamily="34" charset="0"/>
                      </a:endParaRPr>
                    </a:p>
                  </a:txBody>
                  <a:tcPr marL="0" marR="0" marT="0" marB="0" anchor="b">
                    <a:solidFill>
                      <a:schemeClr val="tx2">
                        <a:lumMod val="20000"/>
                        <a:lumOff val="80000"/>
                      </a:schemeClr>
                    </a:solidFill>
                  </a:tcPr>
                </a:tc>
                <a:tc>
                  <a:txBody>
                    <a:bodyPr/>
                    <a:lstStyle/>
                    <a:p>
                      <a:pPr algn="ctr" fontAlgn="b"/>
                      <a:r>
                        <a:rPr lang="en-US" sz="1600" b="1" u="none" strike="noStrike" dirty="0">
                          <a:effectLst/>
                        </a:rPr>
                        <a:t>Percentage Increase</a:t>
                      </a:r>
                      <a:endParaRPr lang="en-US" sz="1600" b="1" i="0" u="none" strike="noStrike" dirty="0">
                        <a:effectLst/>
                        <a:latin typeface="Arial" panose="020B0604020202020204" pitchFamily="34" charset="0"/>
                      </a:endParaRPr>
                    </a:p>
                  </a:txBody>
                  <a:tcPr marL="0" marR="0" marT="0" marB="0" anchor="b">
                    <a:solidFill>
                      <a:schemeClr val="tx2">
                        <a:lumMod val="20000"/>
                        <a:lumOff val="80000"/>
                      </a:schemeClr>
                    </a:solidFill>
                  </a:tcPr>
                </a:tc>
                <a:extLst>
                  <a:ext uri="{0D108BD9-81ED-4DB2-BD59-A6C34878D82A}">
                    <a16:rowId xmlns:a16="http://schemas.microsoft.com/office/drawing/2014/main" val="889735000"/>
                  </a:ext>
                </a:extLst>
              </a:tr>
              <a:tr h="464494">
                <a:tc>
                  <a:txBody>
                    <a:bodyPr/>
                    <a:lstStyle/>
                    <a:p>
                      <a:pPr algn="r" fontAlgn="b"/>
                      <a:r>
                        <a:rPr lang="en-US" sz="1600" u="none" strike="noStrike" dirty="0">
                          <a:effectLst/>
                        </a:rPr>
                        <a:t>June 2022</a:t>
                      </a:r>
                      <a:endParaRPr lang="en-US" sz="1600" b="1" i="0" u="none" strike="noStrike" dirty="0">
                        <a:effectLst/>
                        <a:latin typeface="Arial" panose="020B0604020202020204" pitchFamily="34" charset="0"/>
                      </a:endParaRPr>
                    </a:p>
                  </a:txBody>
                  <a:tcPr marL="0" marR="0" marT="0" marB="0" anchor="b">
                    <a:solidFill>
                      <a:schemeClr val="bg1"/>
                    </a:solidFill>
                  </a:tcPr>
                </a:tc>
                <a:tc>
                  <a:txBody>
                    <a:bodyPr/>
                    <a:lstStyle/>
                    <a:p>
                      <a:pPr algn="r" fontAlgn="b"/>
                      <a:r>
                        <a:rPr lang="en-US" sz="1600" u="none" strike="noStrike" dirty="0">
                          <a:effectLst/>
                        </a:rPr>
                        <a:t>327,175 </a:t>
                      </a:r>
                      <a:endParaRPr lang="en-US" sz="1600" b="0" i="0" u="none" strike="noStrike" dirty="0">
                        <a:effectLst/>
                        <a:latin typeface="Arial" panose="020B0604020202020204" pitchFamily="34" charset="0"/>
                      </a:endParaRPr>
                    </a:p>
                  </a:txBody>
                  <a:tcPr marL="0" marR="0" marT="0" marB="0" anchor="b">
                    <a:solidFill>
                      <a:schemeClr val="bg1"/>
                    </a:solidFill>
                  </a:tcPr>
                </a:tc>
                <a:tc>
                  <a:txBody>
                    <a:bodyPr/>
                    <a:lstStyle/>
                    <a:p>
                      <a:pPr algn="r" fontAlgn="b"/>
                      <a:r>
                        <a:rPr lang="en-US" sz="1600" u="none" strike="noStrike" dirty="0">
                          <a:effectLst/>
                        </a:rPr>
                        <a:t>N/A</a:t>
                      </a:r>
                      <a:endParaRPr lang="en-US" sz="1600" b="0" i="0" u="none" strike="noStrike" dirty="0">
                        <a:effectLst/>
                        <a:latin typeface="Arial" panose="020B0604020202020204" pitchFamily="34" charset="0"/>
                      </a:endParaRP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$406,344,211</a:t>
                      </a: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N/A</a:t>
                      </a: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N/A</a:t>
                      </a: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N/A</a:t>
                      </a:r>
                    </a:p>
                  </a:txBody>
                  <a:tcPr marL="0" marR="0" marT="0" marB="0" anchor="b">
                    <a:solidFill>
                      <a:schemeClr val="bg1"/>
                    </a:solidFill>
                  </a:tcPr>
                </a:tc>
                <a:tc>
                  <a:txBody>
                    <a:bodyPr/>
                    <a:lstStyle/>
                    <a:p>
                      <a:pPr algn="r" fontAlgn="b"/>
                      <a:r>
                        <a:rPr lang="en-US" sz="1600" u="none" strike="noStrike">
                          <a:effectLst/>
                        </a:rPr>
                        <a:t> N/A </a:t>
                      </a:r>
                      <a:endParaRPr lang="en-US" sz="1600" b="0" i="0" u="none" strike="noStrike">
                        <a:effectLst/>
                        <a:latin typeface="Arial" panose="020B0604020202020204" pitchFamily="34" charset="0"/>
                      </a:endParaRPr>
                    </a:p>
                  </a:txBody>
                  <a:tcPr marL="0" marR="0" marT="0" marB="0" anchor="b">
                    <a:solidFill>
                      <a:schemeClr val="bg1"/>
                    </a:solidFill>
                  </a:tcPr>
                </a:tc>
                <a:extLst>
                  <a:ext uri="{0D108BD9-81ED-4DB2-BD59-A6C34878D82A}">
                    <a16:rowId xmlns:a16="http://schemas.microsoft.com/office/drawing/2014/main" val="1179828891"/>
                  </a:ext>
                </a:extLst>
              </a:tr>
              <a:tr h="464494">
                <a:tc>
                  <a:txBody>
                    <a:bodyPr/>
                    <a:lstStyle/>
                    <a:p>
                      <a:pPr algn="r" fontAlgn="b"/>
                      <a:r>
                        <a:rPr lang="en-US" sz="1600" u="none" strike="noStrike">
                          <a:effectLst/>
                        </a:rPr>
                        <a:t>Model A</a:t>
                      </a:r>
                      <a:endParaRPr lang="en-US" sz="1600" b="1" i="0" u="none" strike="noStrike">
                        <a:effectLst/>
                        <a:latin typeface="Arial" panose="020B0604020202020204" pitchFamily="34" charset="0"/>
                      </a:endParaRPr>
                    </a:p>
                  </a:txBody>
                  <a:tcPr marL="0" marR="0" marT="0" marB="0" anchor="b">
                    <a:solidFill>
                      <a:schemeClr val="bg1"/>
                    </a:solidFill>
                  </a:tcPr>
                </a:tc>
                <a:tc>
                  <a:txBody>
                    <a:bodyPr/>
                    <a:lstStyle/>
                    <a:p>
                      <a:pPr algn="r" fontAlgn="b"/>
                      <a:r>
                        <a:rPr lang="en-US" sz="1600" b="0" i="0" u="none" strike="noStrike" dirty="0">
                          <a:effectLst/>
                          <a:latin typeface="Arial" panose="020B0604020202020204" pitchFamily="34" charset="0"/>
                        </a:rPr>
                        <a:t>234,321</a:t>
                      </a:r>
                    </a:p>
                  </a:txBody>
                  <a:tcPr marL="0" marR="0" marT="0" marB="0" anchor="b">
                    <a:solidFill>
                      <a:schemeClr val="bg1"/>
                    </a:solidFill>
                  </a:tcPr>
                </a:tc>
                <a:tc>
                  <a:txBody>
                    <a:bodyPr/>
                    <a:lstStyle/>
                    <a:p>
                      <a:pPr algn="r" fontAlgn="b"/>
                      <a:r>
                        <a:rPr lang="en-US" sz="1600" u="none" strike="noStrike" dirty="0">
                          <a:effectLst/>
                        </a:rPr>
                        <a:t>N/A</a:t>
                      </a:r>
                      <a:endParaRPr lang="en-US" sz="1600" b="0" i="0" u="none" strike="noStrike" dirty="0">
                        <a:effectLst/>
                        <a:latin typeface="Arial" panose="020B0604020202020204" pitchFamily="34" charset="0"/>
                      </a:endParaRP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$270,478,226</a:t>
                      </a: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-$135,865,985</a:t>
                      </a: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-$140,188,242</a:t>
                      </a: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$4,322,257</a:t>
                      </a:r>
                    </a:p>
                  </a:txBody>
                  <a:tcPr marL="0" marR="0" marT="0" marB="0" anchor="b">
                    <a:solidFill>
                      <a:schemeClr val="bg1"/>
                    </a:solidFill>
                  </a:tcPr>
                </a:tc>
                <a:tc>
                  <a:txBody>
                    <a:bodyPr/>
                    <a:lstStyle/>
                    <a:p>
                      <a:pPr algn="r" fontAlgn="b"/>
                      <a:r>
                        <a:rPr lang="en-US" sz="1600" u="none" strike="noStrike">
                          <a:effectLst/>
                        </a:rPr>
                        <a:t>1%</a:t>
                      </a:r>
                      <a:endParaRPr lang="en-US" sz="1600" b="0" i="0" u="none" strike="noStrike">
                        <a:effectLst/>
                        <a:latin typeface="Arial" panose="020B0604020202020204" pitchFamily="34" charset="0"/>
                      </a:endParaRPr>
                    </a:p>
                  </a:txBody>
                  <a:tcPr marL="0" marR="0" marT="0" marB="0" anchor="b">
                    <a:solidFill>
                      <a:schemeClr val="bg1"/>
                    </a:solidFill>
                  </a:tcPr>
                </a:tc>
                <a:extLst>
                  <a:ext uri="{0D108BD9-81ED-4DB2-BD59-A6C34878D82A}">
                    <a16:rowId xmlns:a16="http://schemas.microsoft.com/office/drawing/2014/main" val="2920715030"/>
                  </a:ext>
                </a:extLst>
              </a:tr>
              <a:tr h="464494">
                <a:tc>
                  <a:txBody>
                    <a:bodyPr/>
                    <a:lstStyle/>
                    <a:p>
                      <a:pPr algn="r" fontAlgn="b"/>
                      <a:r>
                        <a:rPr lang="en-US" sz="1600" b="1" u="none" strike="noStrike" dirty="0">
                          <a:effectLst/>
                        </a:rPr>
                        <a:t>Model A Weighted</a:t>
                      </a:r>
                      <a:endParaRPr lang="en-US" sz="1600" b="1" i="0" u="none" strike="noStrike" dirty="0">
                        <a:effectLst/>
                        <a:latin typeface="Arial" panose="020B0604020202020204" pitchFamily="34" charset="0"/>
                      </a:endParaRPr>
                    </a:p>
                  </a:txBody>
                  <a:tcPr marL="0" marR="0" marT="0" marB="0" anchor="b">
                    <a:solidFill>
                      <a:schemeClr val="bg1"/>
                    </a:solidFill>
                  </a:tcPr>
                </a:tc>
                <a:tc>
                  <a:txBody>
                    <a:bodyPr/>
                    <a:lstStyle/>
                    <a:p>
                      <a:pPr algn="r" fontAlgn="b"/>
                      <a:r>
                        <a:rPr lang="en-US" sz="1600" b="1" i="0" u="none" strike="noStrike" dirty="0">
                          <a:effectLst/>
                          <a:latin typeface="Arial" panose="020B0604020202020204" pitchFamily="34" charset="0"/>
                        </a:rPr>
                        <a:t>323,182</a:t>
                      </a:r>
                    </a:p>
                  </a:txBody>
                  <a:tcPr marL="0" marR="0" marT="0" marB="0" anchor="b">
                    <a:solidFill>
                      <a:schemeClr val="bg1"/>
                    </a:solidFill>
                  </a:tcPr>
                </a:tc>
                <a:tc>
                  <a:txBody>
                    <a:bodyPr/>
                    <a:lstStyle/>
                    <a:p>
                      <a:pPr algn="r" fontAlgn="b"/>
                      <a:r>
                        <a:rPr lang="en-US" sz="1600" b="1" u="none" strike="noStrike" dirty="0">
                          <a:effectLst/>
                        </a:rPr>
                        <a:t>1.83 </a:t>
                      </a:r>
                      <a:endParaRPr lang="en-US" sz="1600" b="1" i="0" u="none" strike="noStrike" dirty="0">
                        <a:effectLst/>
                        <a:latin typeface="Arial" panose="020B0604020202020204" pitchFamily="34" charset="0"/>
                      </a:endParaRPr>
                    </a:p>
                  </a:txBody>
                  <a:tcPr marL="0" marR="0" marT="0" marB="0" anchor="b">
                    <a:solidFill>
                      <a:schemeClr val="bg1"/>
                    </a:solidFill>
                  </a:tcPr>
                </a:tc>
                <a:tc>
                  <a:txBody>
                    <a:bodyPr/>
                    <a:lstStyle/>
                    <a:p>
                      <a:pPr algn="r" fontAlgn="b"/>
                      <a:r>
                        <a:rPr lang="en-US" sz="1600" b="1" i="0" u="none" strike="noStrike" dirty="0">
                          <a:effectLst/>
                          <a:latin typeface="Arial" panose="020B0604020202020204" pitchFamily="34" charset="0"/>
                        </a:rPr>
                        <a:t>$391,141,537</a:t>
                      </a:r>
                    </a:p>
                  </a:txBody>
                  <a:tcPr marL="0" marR="0" marT="0" marB="0" anchor="b">
                    <a:solidFill>
                      <a:schemeClr val="bg1"/>
                    </a:solidFill>
                  </a:tcPr>
                </a:tc>
                <a:tc>
                  <a:txBody>
                    <a:bodyPr/>
                    <a:lstStyle/>
                    <a:p>
                      <a:pPr algn="r" fontAlgn="b"/>
                      <a:r>
                        <a:rPr lang="en-US" sz="1600" b="1" i="0" u="none" strike="noStrike" dirty="0">
                          <a:effectLst/>
                          <a:latin typeface="Arial" panose="020B0604020202020204" pitchFamily="34" charset="0"/>
                        </a:rPr>
                        <a:t>-$15,202,674</a:t>
                      </a:r>
                    </a:p>
                  </a:txBody>
                  <a:tcPr marL="0" marR="0" marT="0" marB="0" anchor="b">
                    <a:solidFill>
                      <a:schemeClr val="bg1"/>
                    </a:solidFill>
                  </a:tcPr>
                </a:tc>
                <a:tc>
                  <a:txBody>
                    <a:bodyPr/>
                    <a:lstStyle/>
                    <a:p>
                      <a:pPr algn="r" fontAlgn="b"/>
                      <a:r>
                        <a:rPr lang="en-US" sz="1600" b="1" i="0" u="none" strike="noStrike" dirty="0">
                          <a:effectLst/>
                          <a:latin typeface="Arial" panose="020B0604020202020204" pitchFamily="34" charset="0"/>
                        </a:rPr>
                        <a:t>-$51,198,944</a:t>
                      </a:r>
                    </a:p>
                  </a:txBody>
                  <a:tcPr marL="0" marR="0" marT="0" marB="0" anchor="b">
                    <a:solidFill>
                      <a:schemeClr val="bg1"/>
                    </a:solidFill>
                  </a:tcPr>
                </a:tc>
                <a:tc>
                  <a:txBody>
                    <a:bodyPr/>
                    <a:lstStyle/>
                    <a:p>
                      <a:pPr algn="r" fontAlgn="b"/>
                      <a:r>
                        <a:rPr lang="en-US" sz="1600" b="1" i="0" u="none" strike="noStrike" dirty="0">
                          <a:effectLst/>
                          <a:latin typeface="Arial" panose="020B0604020202020204" pitchFamily="34" charset="0"/>
                        </a:rPr>
                        <a:t>$35,996,270</a:t>
                      </a:r>
                    </a:p>
                  </a:txBody>
                  <a:tcPr marL="0" marR="0" marT="0" marB="0" anchor="b">
                    <a:solidFill>
                      <a:schemeClr val="bg1"/>
                    </a:solidFill>
                  </a:tcPr>
                </a:tc>
                <a:tc>
                  <a:txBody>
                    <a:bodyPr/>
                    <a:lstStyle/>
                    <a:p>
                      <a:pPr algn="r" fontAlgn="b"/>
                      <a:r>
                        <a:rPr lang="en-US" sz="1600" b="1" u="none" strike="noStrike" dirty="0">
                          <a:effectLst/>
                        </a:rPr>
                        <a:t>13%</a:t>
                      </a:r>
                      <a:endParaRPr lang="en-US" sz="1600" b="1" i="0" u="none" strike="noStrike" dirty="0">
                        <a:effectLst/>
                        <a:latin typeface="Arial" panose="020B0604020202020204" pitchFamily="34" charset="0"/>
                      </a:endParaRPr>
                    </a:p>
                  </a:txBody>
                  <a:tcPr marL="0" marR="0" marT="0" marB="0" anchor="b">
                    <a:solidFill>
                      <a:schemeClr val="bg1"/>
                    </a:solidFill>
                  </a:tcPr>
                </a:tc>
                <a:extLst>
                  <a:ext uri="{0D108BD9-81ED-4DB2-BD59-A6C34878D82A}">
                    <a16:rowId xmlns:a16="http://schemas.microsoft.com/office/drawing/2014/main" val="871678257"/>
                  </a:ext>
                </a:extLst>
              </a:tr>
              <a:tr h="464494">
                <a:tc>
                  <a:txBody>
                    <a:bodyPr/>
                    <a:lstStyle/>
                    <a:p>
                      <a:pPr algn="r" fontAlgn="b"/>
                      <a:r>
                        <a:rPr lang="en-US" sz="1600" u="none" strike="noStrike">
                          <a:effectLst/>
                        </a:rPr>
                        <a:t>Model B</a:t>
                      </a:r>
                      <a:endParaRPr lang="en-US" sz="1600" b="1" i="0" u="none" strike="noStrike">
                        <a:effectLst/>
                        <a:latin typeface="Arial" panose="020B0604020202020204" pitchFamily="34" charset="0"/>
                      </a:endParaRPr>
                    </a:p>
                  </a:txBody>
                  <a:tcPr marL="0" marR="0" marT="0" marB="0" anchor="b">
                    <a:solidFill>
                      <a:schemeClr val="bg1"/>
                    </a:solidFill>
                  </a:tcPr>
                </a:tc>
                <a:tc>
                  <a:txBody>
                    <a:bodyPr/>
                    <a:lstStyle/>
                    <a:p>
                      <a:pPr algn="r" fontAlgn="b"/>
                      <a:r>
                        <a:rPr lang="en-US" sz="1600" b="0" i="0" u="none" strike="noStrike" dirty="0">
                          <a:effectLst/>
                          <a:latin typeface="Arial" panose="020B0604020202020204" pitchFamily="34" charset="0"/>
                        </a:rPr>
                        <a:t>261,125</a:t>
                      </a:r>
                    </a:p>
                  </a:txBody>
                  <a:tcPr marL="0" marR="0" marT="0" marB="0" anchor="b">
                    <a:solidFill>
                      <a:schemeClr val="bg1"/>
                    </a:solidFill>
                  </a:tcPr>
                </a:tc>
                <a:tc>
                  <a:txBody>
                    <a:bodyPr/>
                    <a:lstStyle/>
                    <a:p>
                      <a:pPr algn="r" fontAlgn="b"/>
                      <a:r>
                        <a:rPr lang="en-US" sz="1600" u="none" strike="noStrike" dirty="0">
                          <a:effectLst/>
                        </a:rPr>
                        <a:t>N/A</a:t>
                      </a:r>
                      <a:endParaRPr lang="en-US" sz="1600" b="0" i="0" u="none" strike="noStrike" dirty="0">
                        <a:effectLst/>
                        <a:latin typeface="Arial" panose="020B0604020202020204" pitchFamily="34" charset="0"/>
                      </a:endParaRP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$297,897,810</a:t>
                      </a: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-$108,446,401</a:t>
                      </a: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-$120,178,148</a:t>
                      </a: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$11,731,747</a:t>
                      </a:r>
                    </a:p>
                  </a:txBody>
                  <a:tcPr marL="0" marR="0" marT="0" marB="0" anchor="b">
                    <a:solidFill>
                      <a:schemeClr val="bg1"/>
                    </a:solidFill>
                  </a:tcPr>
                </a:tc>
                <a:tc>
                  <a:txBody>
                    <a:bodyPr/>
                    <a:lstStyle/>
                    <a:p>
                      <a:pPr algn="r" fontAlgn="b"/>
                      <a:r>
                        <a:rPr lang="en-US" sz="1600" u="none" strike="noStrike">
                          <a:effectLst/>
                        </a:rPr>
                        <a:t>3%</a:t>
                      </a:r>
                      <a:endParaRPr lang="en-US" sz="1600" b="0" i="0" u="none" strike="noStrike">
                        <a:effectLst/>
                        <a:latin typeface="Arial" panose="020B0604020202020204" pitchFamily="34" charset="0"/>
                      </a:endParaRPr>
                    </a:p>
                  </a:txBody>
                  <a:tcPr marL="0" marR="0" marT="0" marB="0" anchor="b">
                    <a:solidFill>
                      <a:schemeClr val="bg1"/>
                    </a:solidFill>
                  </a:tcPr>
                </a:tc>
                <a:extLst>
                  <a:ext uri="{0D108BD9-81ED-4DB2-BD59-A6C34878D82A}">
                    <a16:rowId xmlns:a16="http://schemas.microsoft.com/office/drawing/2014/main" val="1716923423"/>
                  </a:ext>
                </a:extLst>
              </a:tr>
              <a:tr h="464494">
                <a:tc>
                  <a:txBody>
                    <a:bodyPr/>
                    <a:lstStyle/>
                    <a:p>
                      <a:pPr algn="r" fontAlgn="b"/>
                      <a:r>
                        <a:rPr lang="en-US" sz="1600" u="none" strike="noStrike">
                          <a:effectLst/>
                        </a:rPr>
                        <a:t>Model B Weighted</a:t>
                      </a:r>
                      <a:endParaRPr lang="en-US" sz="1600" b="1" i="0" u="none" strike="noStrike">
                        <a:effectLst/>
                        <a:latin typeface="Arial" panose="020B0604020202020204" pitchFamily="34" charset="0"/>
                      </a:endParaRPr>
                    </a:p>
                  </a:txBody>
                  <a:tcPr marL="0" marR="0" marT="0" marB="0" anchor="b">
                    <a:solidFill>
                      <a:schemeClr val="bg1"/>
                    </a:solidFill>
                  </a:tcPr>
                </a:tc>
                <a:tc>
                  <a:txBody>
                    <a:bodyPr/>
                    <a:lstStyle/>
                    <a:p>
                      <a:pPr algn="r" fontAlgn="b"/>
                      <a:r>
                        <a:rPr lang="en-US" sz="1600" b="0" i="0" u="none" strike="noStrike" dirty="0">
                          <a:effectLst/>
                          <a:latin typeface="Arial" panose="020B0604020202020204" pitchFamily="34" charset="0"/>
                        </a:rPr>
                        <a:t>323,263</a:t>
                      </a:r>
                    </a:p>
                  </a:txBody>
                  <a:tcPr marL="0" marR="0" marT="0" marB="0" anchor="b">
                    <a:solidFill>
                      <a:schemeClr val="bg1"/>
                    </a:solidFill>
                  </a:tcPr>
                </a:tc>
                <a:tc>
                  <a:txBody>
                    <a:bodyPr/>
                    <a:lstStyle/>
                    <a:p>
                      <a:pPr algn="r" fontAlgn="b"/>
                      <a:r>
                        <a:rPr lang="en-US" sz="1600" u="none" strike="noStrike" dirty="0">
                          <a:effectLst/>
                        </a:rPr>
                        <a:t>1.58 </a:t>
                      </a:r>
                      <a:endParaRPr lang="en-US" sz="1600" b="0" i="0" u="none" strike="noStrike" dirty="0">
                        <a:effectLst/>
                        <a:latin typeface="Arial" panose="020B0604020202020204" pitchFamily="34" charset="0"/>
                      </a:endParaRP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$380,410,809</a:t>
                      </a:r>
                    </a:p>
                  </a:txBody>
                  <a:tcPr marL="0" marR="0" marT="0" marB="0" anchor="b">
                    <a:solidFill>
                      <a:schemeClr val="bg1"/>
                    </a:solidFill>
                  </a:tcPr>
                </a:tc>
                <a:tc>
                  <a:txBody>
                    <a:bodyPr/>
                    <a:lstStyle/>
                    <a:p>
                      <a:pPr algn="r" fontAlgn="b"/>
                      <a:r>
                        <a:rPr lang="en-US" sz="1600" b="0" i="0" u="none" strike="noStrike" dirty="0">
                          <a:effectLst/>
                          <a:latin typeface="Arial" panose="020B0604020202020204" pitchFamily="34" charset="0"/>
                        </a:rPr>
                        <a:t>-$25,933,401</a:t>
                      </a: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-$60,915,980</a:t>
                      </a: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$34,982,579</a:t>
                      </a:r>
                    </a:p>
                  </a:txBody>
                  <a:tcPr marL="0" marR="0" marT="0" marB="0" anchor="b">
                    <a:solidFill>
                      <a:schemeClr val="bg1"/>
                    </a:solidFill>
                  </a:tcPr>
                </a:tc>
                <a:tc>
                  <a:txBody>
                    <a:bodyPr/>
                    <a:lstStyle/>
                    <a:p>
                      <a:pPr algn="r" fontAlgn="b"/>
                      <a:r>
                        <a:rPr lang="en-US" sz="1600" u="none" strike="noStrike">
                          <a:effectLst/>
                        </a:rPr>
                        <a:t>12%</a:t>
                      </a:r>
                      <a:endParaRPr lang="en-US" sz="1600" b="0" i="0" u="none" strike="noStrike">
                        <a:effectLst/>
                        <a:latin typeface="Arial" panose="020B0604020202020204" pitchFamily="34" charset="0"/>
                      </a:endParaRPr>
                    </a:p>
                  </a:txBody>
                  <a:tcPr marL="0" marR="0" marT="0" marB="0" anchor="b">
                    <a:solidFill>
                      <a:schemeClr val="bg1"/>
                    </a:solidFill>
                  </a:tcPr>
                </a:tc>
                <a:extLst>
                  <a:ext uri="{0D108BD9-81ED-4DB2-BD59-A6C34878D82A}">
                    <a16:rowId xmlns:a16="http://schemas.microsoft.com/office/drawing/2014/main" val="3325785406"/>
                  </a:ext>
                </a:extLst>
              </a:tr>
              <a:tr h="464494">
                <a:tc>
                  <a:txBody>
                    <a:bodyPr/>
                    <a:lstStyle/>
                    <a:p>
                      <a:pPr algn="r" fontAlgn="b"/>
                      <a:r>
                        <a:rPr lang="en-US" sz="1600" u="none" strike="noStrike">
                          <a:effectLst/>
                        </a:rPr>
                        <a:t>Model C</a:t>
                      </a:r>
                      <a:endParaRPr lang="en-US" sz="1600" b="1" i="0" u="none" strike="noStrike">
                        <a:effectLst/>
                        <a:latin typeface="Arial" panose="020B0604020202020204" pitchFamily="34" charset="0"/>
                      </a:endParaRPr>
                    </a:p>
                  </a:txBody>
                  <a:tcPr marL="0" marR="0" marT="0" marB="0" anchor="b">
                    <a:solidFill>
                      <a:schemeClr val="bg1"/>
                    </a:solidFill>
                  </a:tcPr>
                </a:tc>
                <a:tc>
                  <a:txBody>
                    <a:bodyPr/>
                    <a:lstStyle/>
                    <a:p>
                      <a:pPr algn="r" fontAlgn="b"/>
                      <a:r>
                        <a:rPr lang="en-US" sz="1600" b="0" i="0" u="none" strike="noStrike" dirty="0">
                          <a:effectLst/>
                          <a:latin typeface="Arial" panose="020B0604020202020204" pitchFamily="34" charset="0"/>
                        </a:rPr>
                        <a:t>325,758</a:t>
                      </a:r>
                    </a:p>
                  </a:txBody>
                  <a:tcPr marL="0" marR="0" marT="0" marB="0" anchor="b">
                    <a:solidFill>
                      <a:schemeClr val="bg1"/>
                    </a:solidFill>
                  </a:tcPr>
                </a:tc>
                <a:tc>
                  <a:txBody>
                    <a:bodyPr/>
                    <a:lstStyle/>
                    <a:p>
                      <a:pPr algn="r" fontAlgn="b"/>
                      <a:r>
                        <a:rPr lang="en-US" sz="1600" u="none" strike="noStrike" dirty="0">
                          <a:effectLst/>
                        </a:rPr>
                        <a:t>N/A</a:t>
                      </a:r>
                      <a:endParaRPr lang="en-US" sz="1600" b="0" i="0" u="none" strike="noStrike" dirty="0">
                        <a:effectLst/>
                        <a:latin typeface="Arial" panose="020B0604020202020204" pitchFamily="34" charset="0"/>
                      </a:endParaRP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$373,295,450</a:t>
                      </a: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-$33,048,760</a:t>
                      </a: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-$70,260,381</a:t>
                      </a:r>
                    </a:p>
                  </a:txBody>
                  <a:tcPr marL="0" marR="0" marT="0" marB="0" anchor="b">
                    <a:solidFill>
                      <a:schemeClr val="bg1"/>
                    </a:solidFill>
                  </a:tcPr>
                </a:tc>
                <a:tc>
                  <a:txBody>
                    <a:bodyPr/>
                    <a:lstStyle/>
                    <a:p>
                      <a:pPr algn="r" fontAlgn="b"/>
                      <a:r>
                        <a:rPr lang="en-US" sz="1600" b="0" i="0" u="none" strike="noStrike" dirty="0">
                          <a:effectLst/>
                          <a:latin typeface="Arial" panose="020B0604020202020204" pitchFamily="34" charset="0"/>
                        </a:rPr>
                        <a:t>$37,211,621</a:t>
                      </a:r>
                    </a:p>
                  </a:txBody>
                  <a:tcPr marL="0" marR="0" marT="0" marB="0" anchor="b">
                    <a:solidFill>
                      <a:schemeClr val="bg1"/>
                    </a:solidFill>
                  </a:tcPr>
                </a:tc>
                <a:tc>
                  <a:txBody>
                    <a:bodyPr/>
                    <a:lstStyle/>
                    <a:p>
                      <a:pPr algn="r" fontAlgn="b"/>
                      <a:r>
                        <a:rPr lang="en-US" sz="1600" u="none" strike="noStrike" dirty="0">
                          <a:effectLst/>
                        </a:rPr>
                        <a:t>10%</a:t>
                      </a:r>
                      <a:endParaRPr lang="en-US" sz="1600" b="0" i="0" u="none" strike="noStrike" dirty="0">
                        <a:effectLst/>
                        <a:latin typeface="Arial" panose="020B0604020202020204" pitchFamily="34" charset="0"/>
                      </a:endParaRPr>
                    </a:p>
                  </a:txBody>
                  <a:tcPr marL="0" marR="0" marT="0" marB="0" anchor="b">
                    <a:solidFill>
                      <a:schemeClr val="bg1"/>
                    </a:solidFill>
                  </a:tcPr>
                </a:tc>
                <a:extLst>
                  <a:ext uri="{0D108BD9-81ED-4DB2-BD59-A6C34878D82A}">
                    <a16:rowId xmlns:a16="http://schemas.microsoft.com/office/drawing/2014/main" val="1745143542"/>
                  </a:ext>
                </a:extLst>
              </a:tr>
              <a:tr h="464494">
                <a:tc>
                  <a:txBody>
                    <a:bodyPr/>
                    <a:lstStyle/>
                    <a:p>
                      <a:pPr algn="r" fontAlgn="b"/>
                      <a:r>
                        <a:rPr lang="en-US" sz="1600" u="none" strike="noStrike">
                          <a:effectLst/>
                        </a:rPr>
                        <a:t>Model D</a:t>
                      </a:r>
                      <a:endParaRPr lang="en-US" sz="1600" b="1" i="0" u="none" strike="noStrike">
                        <a:effectLst/>
                        <a:latin typeface="Arial" panose="020B0604020202020204" pitchFamily="34" charset="0"/>
                      </a:endParaRPr>
                    </a:p>
                  </a:txBody>
                  <a:tcPr marL="0" marR="0" marT="0" marB="0" anchor="b">
                    <a:solidFill>
                      <a:schemeClr val="bg1"/>
                    </a:solidFill>
                  </a:tcPr>
                </a:tc>
                <a:tc>
                  <a:txBody>
                    <a:bodyPr/>
                    <a:lstStyle/>
                    <a:p>
                      <a:pPr algn="r" fontAlgn="b"/>
                      <a:r>
                        <a:rPr lang="en-US" sz="1600" b="0" i="0" u="none" strike="noStrike" dirty="0">
                          <a:effectLst/>
                          <a:latin typeface="Arial" panose="020B0604020202020204" pitchFamily="34" charset="0"/>
                        </a:rPr>
                        <a:t>379,354</a:t>
                      </a:r>
                    </a:p>
                  </a:txBody>
                  <a:tcPr marL="0" marR="0" marT="0" marB="0" anchor="b">
                    <a:solidFill>
                      <a:schemeClr val="bg1"/>
                    </a:solidFill>
                  </a:tcPr>
                </a:tc>
                <a:tc>
                  <a:txBody>
                    <a:bodyPr/>
                    <a:lstStyle/>
                    <a:p>
                      <a:pPr algn="r" fontAlgn="b"/>
                      <a:r>
                        <a:rPr lang="en-US" sz="1600" u="none" strike="noStrike">
                          <a:effectLst/>
                        </a:rPr>
                        <a:t>N/A</a:t>
                      </a:r>
                      <a:endParaRPr lang="en-US" sz="1600" b="0" i="0" u="none" strike="noStrike">
                        <a:effectLst/>
                        <a:latin typeface="Arial" panose="020B0604020202020204" pitchFamily="34" charset="0"/>
                      </a:endParaRP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$427,711,065</a:t>
                      </a: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$21,366,854</a:t>
                      </a:r>
                    </a:p>
                  </a:txBody>
                  <a:tcPr marL="0" marR="0" marT="0" marB="0" anchor="b">
                    <a:solidFill>
                      <a:schemeClr val="bg1"/>
                    </a:solidFill>
                  </a:tcPr>
                </a:tc>
                <a:tc>
                  <a:txBody>
                    <a:bodyPr/>
                    <a:lstStyle/>
                    <a:p>
                      <a:pPr algn="r" fontAlgn="b"/>
                      <a:r>
                        <a:rPr lang="en-US" sz="1600" b="0" i="0" u="none" strike="noStrike">
                          <a:effectLst/>
                          <a:latin typeface="Arial" panose="020B0604020202020204" pitchFamily="34" charset="0"/>
                        </a:rPr>
                        <a:t>-$58,655,704</a:t>
                      </a:r>
                    </a:p>
                  </a:txBody>
                  <a:tcPr marL="0" marR="0" marT="0" marB="0" anchor="b">
                    <a:solidFill>
                      <a:schemeClr val="bg1"/>
                    </a:solidFill>
                  </a:tcPr>
                </a:tc>
                <a:tc>
                  <a:txBody>
                    <a:bodyPr/>
                    <a:lstStyle/>
                    <a:p>
                      <a:pPr algn="r" fontAlgn="b"/>
                      <a:r>
                        <a:rPr lang="en-US" sz="1600" b="0" i="0" u="none" strike="noStrike" dirty="0">
                          <a:effectLst/>
                          <a:latin typeface="Arial" panose="020B0604020202020204" pitchFamily="34" charset="0"/>
                        </a:rPr>
                        <a:t>$80,022,558</a:t>
                      </a:r>
                    </a:p>
                  </a:txBody>
                  <a:tcPr marL="0" marR="0" marT="0" marB="0" anchor="b">
                    <a:solidFill>
                      <a:schemeClr val="bg1"/>
                    </a:solidFill>
                  </a:tcPr>
                </a:tc>
                <a:tc>
                  <a:txBody>
                    <a:bodyPr/>
                    <a:lstStyle/>
                    <a:p>
                      <a:pPr algn="r" fontAlgn="b"/>
                      <a:r>
                        <a:rPr lang="en-US" sz="1600" u="none" strike="noStrike" dirty="0">
                          <a:effectLst/>
                        </a:rPr>
                        <a:t>21%</a:t>
                      </a:r>
                      <a:endParaRPr lang="en-US" sz="1600" b="0" i="0" u="none" strike="noStrike" dirty="0">
                        <a:effectLst/>
                        <a:latin typeface="Arial" panose="020B0604020202020204" pitchFamily="34" charset="0"/>
                      </a:endParaRPr>
                    </a:p>
                  </a:txBody>
                  <a:tcPr marL="0" marR="0" marT="0" marB="0" anchor="b">
                    <a:solidFill>
                      <a:schemeClr val="bg1"/>
                    </a:solidFill>
                  </a:tcPr>
                </a:tc>
                <a:extLst>
                  <a:ext uri="{0D108BD9-81ED-4DB2-BD59-A6C34878D82A}">
                    <a16:rowId xmlns:a16="http://schemas.microsoft.com/office/drawing/2014/main" val="2411084033"/>
                  </a:ext>
                </a:extLst>
              </a:tr>
            </a:tbl>
          </a:graphicData>
        </a:graphic>
      </p:graphicFrame>
    </p:spTree>
    <p:extLst>
      <p:ext uri="{BB962C8B-B14F-4D97-AF65-F5344CB8AC3E}">
        <p14:creationId xmlns:p14="http://schemas.microsoft.com/office/powerpoint/2010/main" val="3415778186"/>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B8D3226-6103-CF42-A1ED-8F8C37F0FEE4}"/>
              </a:ext>
            </a:extLst>
          </p:cNvPr>
          <p:cNvSpPr>
            <a:spLocks noGrp="1"/>
          </p:cNvSpPr>
          <p:nvPr>
            <p:ph type="sldNum" sz="quarter" idx="4"/>
          </p:nvPr>
        </p:nvSpPr>
        <p:spPr/>
        <p:txBody>
          <a:bodyPr/>
          <a:lstStyle/>
          <a:p>
            <a:fld id="{B68F88C8-0A9A-DA43-95C8-7FE161A05352}" type="slidenum">
              <a:rPr lang="en-US" smtClean="0"/>
              <a:pPr/>
              <a:t>19</a:t>
            </a:fld>
            <a:endParaRPr lang="en-US"/>
          </a:p>
        </p:txBody>
      </p:sp>
      <p:sp>
        <p:nvSpPr>
          <p:cNvPr id="3" name="Title 2">
            <a:extLst>
              <a:ext uri="{FF2B5EF4-FFF2-40B4-BE49-F238E27FC236}">
                <a16:creationId xmlns:a16="http://schemas.microsoft.com/office/drawing/2014/main" id="{D578E9D2-8449-CACC-C998-5767F05B2970}"/>
              </a:ext>
            </a:extLst>
          </p:cNvPr>
          <p:cNvSpPr>
            <a:spLocks noGrp="1"/>
          </p:cNvSpPr>
          <p:nvPr>
            <p:ph type="title"/>
          </p:nvPr>
        </p:nvSpPr>
        <p:spPr/>
        <p:txBody>
          <a:bodyPr/>
          <a:lstStyle/>
          <a:p>
            <a:r>
              <a:rPr lang="en-US" dirty="0"/>
              <a:t>Characterizing Changes In Funding (Model A Weighted)</a:t>
            </a:r>
          </a:p>
        </p:txBody>
      </p:sp>
      <p:sp>
        <p:nvSpPr>
          <p:cNvPr id="4" name="Text Placeholder 3">
            <a:extLst>
              <a:ext uri="{FF2B5EF4-FFF2-40B4-BE49-F238E27FC236}">
                <a16:creationId xmlns:a16="http://schemas.microsoft.com/office/drawing/2014/main" id="{BBD6F4FB-6BF5-29BE-A403-CA13C6416A64}"/>
              </a:ext>
            </a:extLst>
          </p:cNvPr>
          <p:cNvSpPr>
            <a:spLocks noGrp="1"/>
          </p:cNvSpPr>
          <p:nvPr>
            <p:ph type="body" sz="quarter" idx="10"/>
          </p:nvPr>
        </p:nvSpPr>
        <p:spPr>
          <a:xfrm>
            <a:off x="1565564" y="1154041"/>
            <a:ext cx="9684326" cy="5170559"/>
          </a:xfrm>
        </p:spPr>
        <p:txBody>
          <a:bodyPr/>
          <a:lstStyle/>
          <a:p>
            <a:r>
              <a:rPr lang="en-US" sz="1800" dirty="0">
                <a:solidFill>
                  <a:schemeClr val="tx2"/>
                </a:solidFill>
              </a:rPr>
              <a:t>11 districts receive funding increases of between $200 and $550 per student</a:t>
            </a:r>
          </a:p>
          <a:p>
            <a:pPr lvl="1"/>
            <a:r>
              <a:rPr lang="en-US" sz="1600" dirty="0"/>
              <a:t>Average of 4% increase in per-pupil allocation</a:t>
            </a:r>
          </a:p>
          <a:p>
            <a:pPr lvl="1"/>
            <a:r>
              <a:rPr lang="en-US" sz="1600" dirty="0"/>
              <a:t>Average 2020 ISP decile of 9, FRPL decile of 7, enrollment ~2,800</a:t>
            </a:r>
          </a:p>
          <a:p>
            <a:r>
              <a:rPr lang="en-US" sz="1800" dirty="0">
                <a:solidFill>
                  <a:schemeClr val="tx2"/>
                </a:solidFill>
              </a:rPr>
              <a:t>27 receive funding increases of between $100 and $200 per student</a:t>
            </a:r>
          </a:p>
          <a:p>
            <a:pPr lvl="1"/>
            <a:r>
              <a:rPr lang="en-US" sz="1600" dirty="0"/>
              <a:t>Average of 1% increase in per-pupil allocation</a:t>
            </a:r>
          </a:p>
          <a:p>
            <a:pPr lvl="1"/>
            <a:r>
              <a:rPr lang="en-US" sz="1600" dirty="0"/>
              <a:t>Average 2020 ISP decile of 6, FRPL decile of 5, enrollment ~1,800</a:t>
            </a:r>
          </a:p>
          <a:p>
            <a:r>
              <a:rPr lang="en-US" sz="1800" dirty="0">
                <a:solidFill>
                  <a:schemeClr val="tx2"/>
                </a:solidFill>
              </a:rPr>
              <a:t>48 receive funding increases of between $0 and $100 per student</a:t>
            </a:r>
          </a:p>
          <a:p>
            <a:pPr lvl="1"/>
            <a:r>
              <a:rPr lang="en-US" sz="1600" dirty="0"/>
              <a:t>Average of 0.4% increase in per-pupil allocation</a:t>
            </a:r>
          </a:p>
          <a:p>
            <a:pPr lvl="1"/>
            <a:r>
              <a:rPr lang="en-US" sz="1600" dirty="0"/>
              <a:t>Average 2020 ISP decile of 5, FRPL decile of 4, enrollment ~5,900</a:t>
            </a:r>
          </a:p>
          <a:p>
            <a:r>
              <a:rPr lang="en-US" sz="1800" dirty="0">
                <a:solidFill>
                  <a:schemeClr val="tx2"/>
                </a:solidFill>
              </a:rPr>
              <a:t>91 districts held harmless at previous allocation (inflation adjusted)</a:t>
            </a:r>
          </a:p>
          <a:p>
            <a:pPr lvl="1"/>
            <a:r>
              <a:rPr lang="en-US" sz="1600" dirty="0"/>
              <a:t>Average 2020 ISP decile of 5, FRPL decile of 6, enrollment ~5,100</a:t>
            </a:r>
          </a:p>
          <a:p>
            <a:pPr marL="457200" lvl="1" indent="0">
              <a:buNone/>
            </a:pPr>
            <a:endParaRPr lang="en-US" sz="1600" dirty="0">
              <a:solidFill>
                <a:schemeClr val="tx2"/>
              </a:solidFill>
            </a:endParaRPr>
          </a:p>
          <a:p>
            <a:pPr lvl="1"/>
            <a:endParaRPr lang="en-US" sz="1600" dirty="0">
              <a:solidFill>
                <a:schemeClr val="tx2"/>
              </a:solidFill>
            </a:endParaRPr>
          </a:p>
          <a:p>
            <a:pPr lvl="1"/>
            <a:endParaRPr lang="en-US" dirty="0"/>
          </a:p>
          <a:p>
            <a:endParaRPr lang="en-US" dirty="0"/>
          </a:p>
          <a:p>
            <a:endParaRPr lang="en-US" dirty="0"/>
          </a:p>
          <a:p>
            <a:pPr lvl="1"/>
            <a:endParaRPr lang="en-US" dirty="0"/>
          </a:p>
          <a:p>
            <a:endParaRPr lang="en-US" dirty="0"/>
          </a:p>
          <a:p>
            <a:pPr lvl="1"/>
            <a:endParaRPr lang="en-US" dirty="0"/>
          </a:p>
          <a:p>
            <a:endParaRPr lang="en-US" dirty="0"/>
          </a:p>
        </p:txBody>
      </p:sp>
    </p:spTree>
    <p:extLst>
      <p:ext uri="{BB962C8B-B14F-4D97-AF65-F5344CB8AC3E}">
        <p14:creationId xmlns:p14="http://schemas.microsoft.com/office/powerpoint/2010/main" val="412705050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26674AE-AEE8-4828-8B18-67DDAA1C3DCB}"/>
              </a:ext>
            </a:extLst>
          </p:cNvPr>
          <p:cNvSpPr>
            <a:spLocks noGrp="1"/>
          </p:cNvSpPr>
          <p:nvPr>
            <p:ph type="sldNum" sz="quarter" idx="4"/>
          </p:nvPr>
        </p:nvSpPr>
        <p:spPr/>
        <p:txBody>
          <a:bodyPr/>
          <a:lstStyle/>
          <a:p>
            <a:fld id="{B68F88C8-0A9A-DA43-95C8-7FE161A05352}" type="slidenum">
              <a:rPr lang="en-US" smtClean="0"/>
              <a:pPr/>
              <a:t>2</a:t>
            </a:fld>
            <a:endParaRPr lang="en-US"/>
          </a:p>
        </p:txBody>
      </p:sp>
      <p:sp>
        <p:nvSpPr>
          <p:cNvPr id="3" name="Title 2">
            <a:extLst>
              <a:ext uri="{FF2B5EF4-FFF2-40B4-BE49-F238E27FC236}">
                <a16:creationId xmlns:a16="http://schemas.microsoft.com/office/drawing/2014/main" id="{13A2B3FC-182C-5038-2246-44FF9831C756}"/>
              </a:ext>
            </a:extLst>
          </p:cNvPr>
          <p:cNvSpPr>
            <a:spLocks noGrp="1"/>
          </p:cNvSpPr>
          <p:nvPr>
            <p:ph type="title"/>
          </p:nvPr>
        </p:nvSpPr>
        <p:spPr/>
        <p:txBody>
          <a:bodyPr/>
          <a:lstStyle/>
          <a:p>
            <a:r>
              <a:rPr lang="en-US" dirty="0"/>
              <a:t>Four Sessions </a:t>
            </a:r>
          </a:p>
        </p:txBody>
      </p:sp>
      <p:graphicFrame>
        <p:nvGraphicFramePr>
          <p:cNvPr id="6" name="Table 6">
            <a:extLst>
              <a:ext uri="{FF2B5EF4-FFF2-40B4-BE49-F238E27FC236}">
                <a16:creationId xmlns:a16="http://schemas.microsoft.com/office/drawing/2014/main" id="{BB220501-5A8C-A79A-8405-AF2E9B49348E}"/>
              </a:ext>
            </a:extLst>
          </p:cNvPr>
          <p:cNvGraphicFramePr>
            <a:graphicFrameLocks noGrp="1"/>
          </p:cNvGraphicFramePr>
          <p:nvPr>
            <p:extLst>
              <p:ext uri="{D42A27DB-BD31-4B8C-83A1-F6EECF244321}">
                <p14:modId xmlns:p14="http://schemas.microsoft.com/office/powerpoint/2010/main" val="1691847873"/>
              </p:ext>
            </p:extLst>
          </p:nvPr>
        </p:nvGraphicFramePr>
        <p:xfrm>
          <a:off x="925417" y="1847932"/>
          <a:ext cx="9928629" cy="3764673"/>
        </p:xfrm>
        <a:graphic>
          <a:graphicData uri="http://schemas.openxmlformats.org/drawingml/2006/table">
            <a:tbl>
              <a:tblPr firstRow="1" bandRow="1">
                <a:tableStyleId>{5C22544A-7EE6-4342-B048-85BDC9FD1C3A}</a:tableStyleId>
              </a:tblPr>
              <a:tblGrid>
                <a:gridCol w="4028694">
                  <a:extLst>
                    <a:ext uri="{9D8B030D-6E8A-4147-A177-3AD203B41FA5}">
                      <a16:colId xmlns:a16="http://schemas.microsoft.com/office/drawing/2014/main" val="600379904"/>
                    </a:ext>
                  </a:extLst>
                </a:gridCol>
                <a:gridCol w="5899935">
                  <a:extLst>
                    <a:ext uri="{9D8B030D-6E8A-4147-A177-3AD203B41FA5}">
                      <a16:colId xmlns:a16="http://schemas.microsoft.com/office/drawing/2014/main" val="3962586528"/>
                    </a:ext>
                  </a:extLst>
                </a:gridCol>
              </a:tblGrid>
              <a:tr h="568933">
                <a:tc>
                  <a:txBody>
                    <a:bodyPr/>
                    <a:lstStyle/>
                    <a:p>
                      <a:r>
                        <a:rPr lang="en-US" dirty="0"/>
                        <a:t>Session Date</a:t>
                      </a:r>
                    </a:p>
                  </a:txBody>
                  <a:tcPr/>
                </a:tc>
                <a:tc>
                  <a:txBody>
                    <a:bodyPr/>
                    <a:lstStyle/>
                    <a:p>
                      <a:r>
                        <a:rPr lang="en-US" dirty="0"/>
                        <a:t>Session Topic</a:t>
                      </a:r>
                    </a:p>
                  </a:txBody>
                  <a:tcPr/>
                </a:tc>
                <a:extLst>
                  <a:ext uri="{0D108BD9-81ED-4DB2-BD59-A6C34878D82A}">
                    <a16:rowId xmlns:a16="http://schemas.microsoft.com/office/drawing/2014/main" val="3955916350"/>
                  </a:ext>
                </a:extLst>
              </a:tr>
              <a:tr h="568933">
                <a:tc>
                  <a:txBody>
                    <a:bodyPr/>
                    <a:lstStyle/>
                    <a:p>
                      <a:r>
                        <a:rPr lang="en-US" strike="sngStrike" dirty="0"/>
                        <a:t>August 15, 2022</a:t>
                      </a:r>
                    </a:p>
                  </a:txBody>
                  <a:tcPr/>
                </a:tc>
                <a:tc>
                  <a:txBody>
                    <a:bodyPr/>
                    <a:lstStyle/>
                    <a:p>
                      <a:r>
                        <a:rPr lang="en-US" dirty="0"/>
                        <a:t>Prioritizing SES variables</a:t>
                      </a:r>
                    </a:p>
                  </a:txBody>
                  <a:tcPr/>
                </a:tc>
                <a:extLst>
                  <a:ext uri="{0D108BD9-81ED-4DB2-BD59-A6C34878D82A}">
                    <a16:rowId xmlns:a16="http://schemas.microsoft.com/office/drawing/2014/main" val="2586464836"/>
                  </a:ext>
                </a:extLst>
              </a:tr>
              <a:tr h="840243">
                <a:tc>
                  <a:txBody>
                    <a:bodyPr/>
                    <a:lstStyle/>
                    <a:p>
                      <a:r>
                        <a:rPr lang="en-US" strike="sngStrike" dirty="0"/>
                        <a:t>September 12, 2022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Understanding estimated values of SES Index by neighborhood, and implementation of the Index</a:t>
                      </a:r>
                    </a:p>
                  </a:txBody>
                  <a:tcPr/>
                </a:tc>
                <a:extLst>
                  <a:ext uri="{0D108BD9-81ED-4DB2-BD59-A6C34878D82A}">
                    <a16:rowId xmlns:a16="http://schemas.microsoft.com/office/drawing/2014/main" val="1458679329"/>
                  </a:ext>
                </a:extLst>
              </a:tr>
              <a:tr h="723522">
                <a:tc>
                  <a:txBody>
                    <a:bodyPr/>
                    <a:lstStyle/>
                    <a:p>
                      <a:r>
                        <a:rPr lang="en-US" strike="sngStrike" dirty="0"/>
                        <a:t>October 17, 2022</a:t>
                      </a:r>
                    </a:p>
                  </a:txBody>
                  <a:tcPr/>
                </a:tc>
                <a:tc>
                  <a:txBody>
                    <a:bodyPr/>
                    <a:lstStyle/>
                    <a:p>
                      <a:r>
                        <a:rPr lang="en-US" dirty="0"/>
                        <a:t>Implementing SES Index with the ISP measure</a:t>
                      </a:r>
                    </a:p>
                  </a:txBody>
                  <a:tcPr/>
                </a:tc>
                <a:extLst>
                  <a:ext uri="{0D108BD9-81ED-4DB2-BD59-A6C34878D82A}">
                    <a16:rowId xmlns:a16="http://schemas.microsoft.com/office/drawing/2014/main" val="2796906207"/>
                  </a:ext>
                </a:extLst>
              </a:tr>
              <a:tr h="1063042">
                <a:tc>
                  <a:txBody>
                    <a:bodyPr/>
                    <a:lstStyle/>
                    <a:p>
                      <a:r>
                        <a:rPr lang="en-US" dirty="0"/>
                        <a:t>November 14, 2022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Finalize the SES index and ISP measure, and any hold harmless recommendations to facilitate transition</a:t>
                      </a:r>
                    </a:p>
                  </a:txBody>
                  <a:tcPr/>
                </a:tc>
                <a:extLst>
                  <a:ext uri="{0D108BD9-81ED-4DB2-BD59-A6C34878D82A}">
                    <a16:rowId xmlns:a16="http://schemas.microsoft.com/office/drawing/2014/main" val="1320449975"/>
                  </a:ext>
                </a:extLst>
              </a:tr>
            </a:tbl>
          </a:graphicData>
        </a:graphic>
      </p:graphicFrame>
      <p:sp>
        <p:nvSpPr>
          <p:cNvPr id="7" name="Text Placeholder 3">
            <a:extLst>
              <a:ext uri="{FF2B5EF4-FFF2-40B4-BE49-F238E27FC236}">
                <a16:creationId xmlns:a16="http://schemas.microsoft.com/office/drawing/2014/main" id="{C6F5BC09-E200-1A4B-D5D9-0E4DA0E952D9}"/>
              </a:ext>
            </a:extLst>
          </p:cNvPr>
          <p:cNvSpPr>
            <a:spLocks noGrp="1"/>
          </p:cNvSpPr>
          <p:nvPr>
            <p:ph type="body" sz="quarter" idx="10"/>
          </p:nvPr>
        </p:nvSpPr>
        <p:spPr>
          <a:xfrm>
            <a:off x="457200" y="1245394"/>
            <a:ext cx="10214658" cy="445294"/>
          </a:xfrm>
        </p:spPr>
        <p:txBody>
          <a:bodyPr/>
          <a:lstStyle/>
          <a:p>
            <a:r>
              <a:rPr lang="en-US" dirty="0"/>
              <a:t>Sessions are held remotely, on the second or third Monday of the month.</a:t>
            </a:r>
          </a:p>
        </p:txBody>
      </p:sp>
    </p:spTree>
    <p:extLst>
      <p:ext uri="{BB962C8B-B14F-4D97-AF65-F5344CB8AC3E}">
        <p14:creationId xmlns:p14="http://schemas.microsoft.com/office/powerpoint/2010/main" val="3999279747"/>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0B26B60-E8D2-8243-858D-8689B30498C3}"/>
              </a:ext>
            </a:extLst>
          </p:cNvPr>
          <p:cNvSpPr>
            <a:spLocks noGrp="1"/>
          </p:cNvSpPr>
          <p:nvPr>
            <p:ph type="sldNum" sz="quarter" idx="12"/>
          </p:nvPr>
        </p:nvSpPr>
        <p:spPr/>
        <p:txBody>
          <a:bodyPr/>
          <a:lstStyle/>
          <a:p>
            <a:fld id="{B68F88C8-0A9A-DA43-95C8-7FE161A05352}" type="slidenum">
              <a:rPr lang="en-US" smtClean="0"/>
              <a:pPr/>
              <a:t>20</a:t>
            </a:fld>
            <a:endParaRPr lang="en-US"/>
          </a:p>
        </p:txBody>
      </p:sp>
      <p:sp>
        <p:nvSpPr>
          <p:cNvPr id="3" name="Title 2">
            <a:extLst>
              <a:ext uri="{FF2B5EF4-FFF2-40B4-BE49-F238E27FC236}">
                <a16:creationId xmlns:a16="http://schemas.microsoft.com/office/drawing/2014/main" id="{E416764B-D9B7-8F45-84D4-04685D29A156}"/>
              </a:ext>
            </a:extLst>
          </p:cNvPr>
          <p:cNvSpPr>
            <a:spLocks noGrp="1"/>
          </p:cNvSpPr>
          <p:nvPr>
            <p:ph type="title"/>
          </p:nvPr>
        </p:nvSpPr>
        <p:spPr/>
        <p:txBody>
          <a:bodyPr/>
          <a:lstStyle/>
          <a:p>
            <a:r>
              <a:rPr lang="en-US" dirty="0"/>
              <a:t>Forecasting Medicaid Changes</a:t>
            </a:r>
          </a:p>
        </p:txBody>
      </p:sp>
    </p:spTree>
    <p:extLst>
      <p:ext uri="{BB962C8B-B14F-4D97-AF65-F5344CB8AC3E}">
        <p14:creationId xmlns:p14="http://schemas.microsoft.com/office/powerpoint/2010/main" val="757525796"/>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BB8B96D-48EE-4D37-94F9-70D13925F9FC}"/>
              </a:ext>
            </a:extLst>
          </p:cNvPr>
          <p:cNvSpPr>
            <a:spLocks noGrp="1"/>
          </p:cNvSpPr>
          <p:nvPr>
            <p:ph type="sldNum" sz="quarter" idx="4"/>
          </p:nvPr>
        </p:nvSpPr>
        <p:spPr/>
        <p:txBody>
          <a:bodyPr/>
          <a:lstStyle/>
          <a:p>
            <a:fld id="{B68F88C8-0A9A-DA43-95C8-7FE161A05352}" type="slidenum">
              <a:rPr lang="en-US" smtClean="0"/>
              <a:pPr/>
              <a:t>21</a:t>
            </a:fld>
            <a:endParaRPr lang="en-US"/>
          </a:p>
        </p:txBody>
      </p:sp>
      <p:sp>
        <p:nvSpPr>
          <p:cNvPr id="3" name="Title 2">
            <a:extLst>
              <a:ext uri="{FF2B5EF4-FFF2-40B4-BE49-F238E27FC236}">
                <a16:creationId xmlns:a16="http://schemas.microsoft.com/office/drawing/2014/main" id="{B2C3F8CE-C51B-42BD-B24D-8E15C9A0A747}"/>
              </a:ext>
            </a:extLst>
          </p:cNvPr>
          <p:cNvSpPr>
            <a:spLocks noGrp="1"/>
          </p:cNvSpPr>
          <p:nvPr>
            <p:ph type="title"/>
          </p:nvPr>
        </p:nvSpPr>
        <p:spPr>
          <a:xfrm>
            <a:off x="457200" y="533400"/>
            <a:ext cx="11277600" cy="650631"/>
          </a:xfrm>
        </p:spPr>
        <p:txBody>
          <a:bodyPr/>
          <a:lstStyle/>
          <a:p>
            <a:r>
              <a:rPr lang="en-US" dirty="0"/>
              <a:t>A Link to Medicaid will Likely Increase Direct Certification</a:t>
            </a:r>
          </a:p>
        </p:txBody>
      </p:sp>
      <p:sp>
        <p:nvSpPr>
          <p:cNvPr id="4" name="Text Placeholder 3">
            <a:extLst>
              <a:ext uri="{FF2B5EF4-FFF2-40B4-BE49-F238E27FC236}">
                <a16:creationId xmlns:a16="http://schemas.microsoft.com/office/drawing/2014/main" id="{0F788FD7-AB6E-40B8-8F64-A6D7684D1080}"/>
              </a:ext>
            </a:extLst>
          </p:cNvPr>
          <p:cNvSpPr>
            <a:spLocks noGrp="1"/>
          </p:cNvSpPr>
          <p:nvPr>
            <p:ph type="body" sz="quarter" idx="10"/>
          </p:nvPr>
        </p:nvSpPr>
        <p:spPr>
          <a:xfrm>
            <a:off x="457200" y="1690688"/>
            <a:ext cx="11277600" cy="4358420"/>
          </a:xfrm>
        </p:spPr>
        <p:txBody>
          <a:bodyPr/>
          <a:lstStyle/>
          <a:p>
            <a:r>
              <a:rPr lang="en-US" dirty="0"/>
              <a:t>Increase in share of students eligible for free meals via direct certification based on Medicaid in SY 2017-18 ranged from 0.6 percent to 10.5 percent of all students, depending on the state. 		</a:t>
            </a:r>
          </a:p>
          <a:p>
            <a:r>
              <a:rPr lang="en-US" dirty="0"/>
              <a:t>Increase in share of students eligible for free meals via direct certification based on Medicaid in SY 2019-20 ranged from 2.1 percent to 17.1 percent of all students, depending on the state. 			</a:t>
            </a:r>
          </a:p>
          <a:p>
            <a:r>
              <a:rPr lang="en-US" dirty="0"/>
              <a:t>Typical overall increase in direct certification is ranges from 2-6 percent.</a:t>
            </a:r>
          </a:p>
          <a:p>
            <a:endParaRPr lang="en-US" dirty="0"/>
          </a:p>
        </p:txBody>
      </p:sp>
    </p:spTree>
    <p:extLst>
      <p:ext uri="{BB962C8B-B14F-4D97-AF65-F5344CB8AC3E}">
        <p14:creationId xmlns:p14="http://schemas.microsoft.com/office/powerpoint/2010/main" val="1468597015"/>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0ABAFB5-9CBE-DFED-60CC-81E2F42F06AB}"/>
              </a:ext>
            </a:extLst>
          </p:cNvPr>
          <p:cNvSpPr>
            <a:spLocks noGrp="1"/>
          </p:cNvSpPr>
          <p:nvPr>
            <p:ph type="sldNum" sz="quarter" idx="4"/>
          </p:nvPr>
        </p:nvSpPr>
        <p:spPr/>
        <p:txBody>
          <a:bodyPr/>
          <a:lstStyle/>
          <a:p>
            <a:fld id="{B68F88C8-0A9A-DA43-95C8-7FE161A05352}" type="slidenum">
              <a:rPr lang="en-US" smtClean="0"/>
              <a:pPr/>
              <a:t>22</a:t>
            </a:fld>
            <a:endParaRPr lang="en-US"/>
          </a:p>
        </p:txBody>
      </p:sp>
      <p:sp>
        <p:nvSpPr>
          <p:cNvPr id="3" name="Title 2">
            <a:extLst>
              <a:ext uri="{FF2B5EF4-FFF2-40B4-BE49-F238E27FC236}">
                <a16:creationId xmlns:a16="http://schemas.microsoft.com/office/drawing/2014/main" id="{DBCEB8AB-41DD-5CD5-BBFF-178DFD52A052}"/>
              </a:ext>
            </a:extLst>
          </p:cNvPr>
          <p:cNvSpPr>
            <a:spLocks noGrp="1"/>
          </p:cNvSpPr>
          <p:nvPr>
            <p:ph type="title"/>
          </p:nvPr>
        </p:nvSpPr>
        <p:spPr/>
        <p:txBody>
          <a:bodyPr/>
          <a:lstStyle/>
          <a:p>
            <a:r>
              <a:rPr lang="en-US" dirty="0"/>
              <a:t>A Link to Medicaid will Likely Increase Direct Certification</a:t>
            </a:r>
          </a:p>
        </p:txBody>
      </p:sp>
      <p:pic>
        <p:nvPicPr>
          <p:cNvPr id="6" name="Picture 5">
            <a:extLst>
              <a:ext uri="{FF2B5EF4-FFF2-40B4-BE49-F238E27FC236}">
                <a16:creationId xmlns:a16="http://schemas.microsoft.com/office/drawing/2014/main" id="{F24491D8-4A8A-E230-2DB4-E227980ACBC4}"/>
              </a:ext>
            </a:extLst>
          </p:cNvPr>
          <p:cNvPicPr>
            <a:picLocks noChangeAspect="1"/>
          </p:cNvPicPr>
          <p:nvPr/>
        </p:nvPicPr>
        <p:blipFill rotWithShape="1">
          <a:blip r:embed="rId2"/>
          <a:srcRect t="1716"/>
          <a:stretch/>
        </p:blipFill>
        <p:spPr>
          <a:xfrm>
            <a:off x="2831335" y="1059970"/>
            <a:ext cx="7490186" cy="5617054"/>
          </a:xfrm>
          <a:prstGeom prst="rect">
            <a:avLst/>
          </a:prstGeom>
        </p:spPr>
      </p:pic>
    </p:spTree>
    <p:extLst>
      <p:ext uri="{BB962C8B-B14F-4D97-AF65-F5344CB8AC3E}">
        <p14:creationId xmlns:p14="http://schemas.microsoft.com/office/powerpoint/2010/main" val="1149050959"/>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0ABAFB5-9CBE-DFED-60CC-81E2F42F06AB}"/>
              </a:ext>
            </a:extLst>
          </p:cNvPr>
          <p:cNvSpPr>
            <a:spLocks noGrp="1"/>
          </p:cNvSpPr>
          <p:nvPr>
            <p:ph type="sldNum" sz="quarter" idx="4"/>
          </p:nvPr>
        </p:nvSpPr>
        <p:spPr/>
        <p:txBody>
          <a:bodyPr/>
          <a:lstStyle/>
          <a:p>
            <a:fld id="{B68F88C8-0A9A-DA43-95C8-7FE161A05352}" type="slidenum">
              <a:rPr lang="en-US" smtClean="0"/>
              <a:pPr/>
              <a:t>23</a:t>
            </a:fld>
            <a:endParaRPr lang="en-US"/>
          </a:p>
        </p:txBody>
      </p:sp>
      <p:sp>
        <p:nvSpPr>
          <p:cNvPr id="3" name="Title 2">
            <a:extLst>
              <a:ext uri="{FF2B5EF4-FFF2-40B4-BE49-F238E27FC236}">
                <a16:creationId xmlns:a16="http://schemas.microsoft.com/office/drawing/2014/main" id="{DBCEB8AB-41DD-5CD5-BBFF-178DFD52A052}"/>
              </a:ext>
            </a:extLst>
          </p:cNvPr>
          <p:cNvSpPr>
            <a:spLocks noGrp="1"/>
          </p:cNvSpPr>
          <p:nvPr>
            <p:ph type="title"/>
          </p:nvPr>
        </p:nvSpPr>
        <p:spPr/>
        <p:txBody>
          <a:bodyPr/>
          <a:lstStyle/>
          <a:p>
            <a:r>
              <a:rPr lang="en-US" dirty="0"/>
              <a:t>A Link to Medicaid will Likely Increase Direct Certification</a:t>
            </a:r>
          </a:p>
        </p:txBody>
      </p:sp>
      <p:pic>
        <p:nvPicPr>
          <p:cNvPr id="6" name="Picture 5">
            <a:extLst>
              <a:ext uri="{FF2B5EF4-FFF2-40B4-BE49-F238E27FC236}">
                <a16:creationId xmlns:a16="http://schemas.microsoft.com/office/drawing/2014/main" id="{C7AEB21F-9603-A5C9-41B5-4439EC4AD334}"/>
              </a:ext>
            </a:extLst>
          </p:cNvPr>
          <p:cNvPicPr>
            <a:picLocks noChangeAspect="1"/>
          </p:cNvPicPr>
          <p:nvPr/>
        </p:nvPicPr>
        <p:blipFill>
          <a:blip r:embed="rId2"/>
          <a:stretch>
            <a:fillRect/>
          </a:stretch>
        </p:blipFill>
        <p:spPr>
          <a:xfrm>
            <a:off x="1548245" y="966095"/>
            <a:ext cx="9095509" cy="5501613"/>
          </a:xfrm>
          <a:prstGeom prst="rect">
            <a:avLst/>
          </a:prstGeom>
        </p:spPr>
      </p:pic>
    </p:spTree>
    <p:extLst>
      <p:ext uri="{BB962C8B-B14F-4D97-AF65-F5344CB8AC3E}">
        <p14:creationId xmlns:p14="http://schemas.microsoft.com/office/powerpoint/2010/main" val="3625052702"/>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BF33708-CDD2-EA68-5627-C25CEFDC8A1D}"/>
              </a:ext>
            </a:extLst>
          </p:cNvPr>
          <p:cNvSpPr>
            <a:spLocks noGrp="1"/>
          </p:cNvSpPr>
          <p:nvPr>
            <p:ph type="sldNum" sz="quarter" idx="4"/>
          </p:nvPr>
        </p:nvSpPr>
        <p:spPr/>
        <p:txBody>
          <a:bodyPr/>
          <a:lstStyle/>
          <a:p>
            <a:fld id="{B68F88C8-0A9A-DA43-95C8-7FE161A05352}" type="slidenum">
              <a:rPr lang="en-US" smtClean="0"/>
              <a:pPr/>
              <a:t>24</a:t>
            </a:fld>
            <a:endParaRPr lang="en-US"/>
          </a:p>
        </p:txBody>
      </p:sp>
      <p:pic>
        <p:nvPicPr>
          <p:cNvPr id="6" name="Picture 5">
            <a:extLst>
              <a:ext uri="{FF2B5EF4-FFF2-40B4-BE49-F238E27FC236}">
                <a16:creationId xmlns:a16="http://schemas.microsoft.com/office/drawing/2014/main" id="{7058DA92-7C59-3FE3-47C1-BEDCA19239D1}"/>
              </a:ext>
            </a:extLst>
          </p:cNvPr>
          <p:cNvPicPr>
            <a:picLocks noChangeAspect="1"/>
          </p:cNvPicPr>
          <p:nvPr/>
        </p:nvPicPr>
        <p:blipFill>
          <a:blip r:embed="rId2"/>
          <a:stretch>
            <a:fillRect/>
          </a:stretch>
        </p:blipFill>
        <p:spPr>
          <a:xfrm>
            <a:off x="2092036" y="180976"/>
            <a:ext cx="7717885" cy="6149411"/>
          </a:xfrm>
          <a:prstGeom prst="rect">
            <a:avLst/>
          </a:prstGeom>
        </p:spPr>
      </p:pic>
    </p:spTree>
    <p:extLst>
      <p:ext uri="{BB962C8B-B14F-4D97-AF65-F5344CB8AC3E}">
        <p14:creationId xmlns:p14="http://schemas.microsoft.com/office/powerpoint/2010/main" val="3600015233"/>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0B26B60-E8D2-8243-858D-8689B30498C3}"/>
              </a:ext>
            </a:extLst>
          </p:cNvPr>
          <p:cNvSpPr>
            <a:spLocks noGrp="1"/>
          </p:cNvSpPr>
          <p:nvPr>
            <p:ph type="sldNum" sz="quarter" idx="12"/>
          </p:nvPr>
        </p:nvSpPr>
        <p:spPr/>
        <p:txBody>
          <a:bodyPr/>
          <a:lstStyle/>
          <a:p>
            <a:fld id="{B68F88C8-0A9A-DA43-95C8-7FE161A05352}" type="slidenum">
              <a:rPr lang="en-US" smtClean="0"/>
              <a:pPr/>
              <a:t>25</a:t>
            </a:fld>
            <a:endParaRPr lang="en-US"/>
          </a:p>
        </p:txBody>
      </p:sp>
      <p:sp>
        <p:nvSpPr>
          <p:cNvPr id="3" name="Title 2">
            <a:extLst>
              <a:ext uri="{FF2B5EF4-FFF2-40B4-BE49-F238E27FC236}">
                <a16:creationId xmlns:a16="http://schemas.microsoft.com/office/drawing/2014/main" id="{E416764B-D9B7-8F45-84D4-04685D29A156}"/>
              </a:ext>
            </a:extLst>
          </p:cNvPr>
          <p:cNvSpPr>
            <a:spLocks noGrp="1"/>
          </p:cNvSpPr>
          <p:nvPr>
            <p:ph type="title"/>
          </p:nvPr>
        </p:nvSpPr>
        <p:spPr/>
        <p:txBody>
          <a:bodyPr/>
          <a:lstStyle/>
          <a:p>
            <a:r>
              <a:rPr lang="en-US" dirty="0"/>
              <a:t>Hold Harmless</a:t>
            </a:r>
          </a:p>
        </p:txBody>
      </p:sp>
    </p:spTree>
    <p:extLst>
      <p:ext uri="{BB962C8B-B14F-4D97-AF65-F5344CB8AC3E}">
        <p14:creationId xmlns:p14="http://schemas.microsoft.com/office/powerpoint/2010/main" val="2843224348"/>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15663E7-26B5-7AF6-58FB-5B7570475771}"/>
              </a:ext>
            </a:extLst>
          </p:cNvPr>
          <p:cNvSpPr>
            <a:spLocks noGrp="1"/>
          </p:cNvSpPr>
          <p:nvPr>
            <p:ph type="sldNum" sz="quarter" idx="4"/>
          </p:nvPr>
        </p:nvSpPr>
        <p:spPr/>
        <p:txBody>
          <a:bodyPr/>
          <a:lstStyle/>
          <a:p>
            <a:fld id="{B68F88C8-0A9A-DA43-95C8-7FE161A05352}" type="slidenum">
              <a:rPr lang="en-US" smtClean="0"/>
              <a:pPr/>
              <a:t>26</a:t>
            </a:fld>
            <a:endParaRPr lang="en-US"/>
          </a:p>
        </p:txBody>
      </p:sp>
      <p:sp>
        <p:nvSpPr>
          <p:cNvPr id="3" name="Title 2">
            <a:extLst>
              <a:ext uri="{FF2B5EF4-FFF2-40B4-BE49-F238E27FC236}">
                <a16:creationId xmlns:a16="http://schemas.microsoft.com/office/drawing/2014/main" id="{ACA28FDA-754D-2DC6-6C32-F8307693212B}"/>
              </a:ext>
            </a:extLst>
          </p:cNvPr>
          <p:cNvSpPr>
            <a:spLocks noGrp="1"/>
          </p:cNvSpPr>
          <p:nvPr>
            <p:ph type="title"/>
          </p:nvPr>
        </p:nvSpPr>
        <p:spPr/>
        <p:txBody>
          <a:bodyPr/>
          <a:lstStyle/>
          <a:p>
            <a:r>
              <a:rPr lang="en-US" dirty="0"/>
              <a:t>Should the committee offer specific recommendations around provision of mitigation or harmless measures?</a:t>
            </a:r>
          </a:p>
        </p:txBody>
      </p:sp>
      <p:sp>
        <p:nvSpPr>
          <p:cNvPr id="4" name="Text Placeholder 3">
            <a:extLst>
              <a:ext uri="{FF2B5EF4-FFF2-40B4-BE49-F238E27FC236}">
                <a16:creationId xmlns:a16="http://schemas.microsoft.com/office/drawing/2014/main" id="{851900AA-29C6-E887-17A3-CB277F55B947}"/>
              </a:ext>
            </a:extLst>
          </p:cNvPr>
          <p:cNvSpPr>
            <a:spLocks noGrp="1"/>
          </p:cNvSpPr>
          <p:nvPr>
            <p:ph type="body" sz="quarter" idx="10"/>
          </p:nvPr>
        </p:nvSpPr>
        <p:spPr/>
        <p:txBody>
          <a:bodyPr/>
          <a:lstStyle/>
          <a:p>
            <a:r>
              <a:rPr lang="en-US" sz="2400" b="0" i="0" u="none" strike="noStrike" dirty="0">
                <a:solidFill>
                  <a:srgbClr val="000000"/>
                </a:solidFill>
                <a:effectLst/>
                <a:latin typeface="Calibri" panose="020F0502020204030204" pitchFamily="34" charset="0"/>
              </a:rPr>
              <a:t>Yes: 18</a:t>
            </a:r>
          </a:p>
          <a:p>
            <a:r>
              <a:rPr lang="en-US" sz="2400" b="0" i="0" u="none" strike="noStrike" dirty="0">
                <a:solidFill>
                  <a:srgbClr val="000000"/>
                </a:solidFill>
                <a:effectLst/>
                <a:latin typeface="Calibri" panose="020F0502020204030204" pitchFamily="34" charset="0"/>
              </a:rPr>
              <a:t>No: 0</a:t>
            </a:r>
          </a:p>
          <a:p>
            <a:r>
              <a:rPr lang="en-US" sz="2400" b="0" i="0" u="none" strike="noStrike" dirty="0">
                <a:solidFill>
                  <a:srgbClr val="000000"/>
                </a:solidFill>
                <a:effectLst/>
                <a:latin typeface="Calibri" panose="020F0502020204030204" pitchFamily="34" charset="0"/>
              </a:rPr>
              <a:t>Missing: 2</a:t>
            </a:r>
          </a:p>
        </p:txBody>
      </p:sp>
    </p:spTree>
    <p:extLst>
      <p:ext uri="{BB962C8B-B14F-4D97-AF65-F5344CB8AC3E}">
        <p14:creationId xmlns:p14="http://schemas.microsoft.com/office/powerpoint/2010/main" val="690247592"/>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C15A8E3-F8D3-68F9-376E-483327448586}"/>
              </a:ext>
            </a:extLst>
          </p:cNvPr>
          <p:cNvSpPr>
            <a:spLocks noGrp="1"/>
          </p:cNvSpPr>
          <p:nvPr>
            <p:ph type="sldNum" sz="quarter" idx="4"/>
          </p:nvPr>
        </p:nvSpPr>
        <p:spPr/>
        <p:txBody>
          <a:bodyPr/>
          <a:lstStyle/>
          <a:p>
            <a:fld id="{B68F88C8-0A9A-DA43-95C8-7FE161A05352}" type="slidenum">
              <a:rPr lang="en-US" smtClean="0"/>
              <a:pPr/>
              <a:t>27</a:t>
            </a:fld>
            <a:endParaRPr lang="en-US"/>
          </a:p>
        </p:txBody>
      </p:sp>
      <p:sp>
        <p:nvSpPr>
          <p:cNvPr id="3" name="Title 2">
            <a:extLst>
              <a:ext uri="{FF2B5EF4-FFF2-40B4-BE49-F238E27FC236}">
                <a16:creationId xmlns:a16="http://schemas.microsoft.com/office/drawing/2014/main" id="{2B818BD6-3745-9964-6EDB-F0CAC599A1F6}"/>
              </a:ext>
            </a:extLst>
          </p:cNvPr>
          <p:cNvSpPr>
            <a:spLocks noGrp="1"/>
          </p:cNvSpPr>
          <p:nvPr>
            <p:ph type="title"/>
          </p:nvPr>
        </p:nvSpPr>
        <p:spPr/>
        <p:txBody>
          <a:bodyPr/>
          <a:lstStyle/>
          <a:p>
            <a:r>
              <a:rPr lang="en-US" dirty="0"/>
              <a:t>Should the committee offer specific recommendations around provision of mitigation or harmless measures?</a:t>
            </a:r>
          </a:p>
        </p:txBody>
      </p:sp>
      <p:sp>
        <p:nvSpPr>
          <p:cNvPr id="4" name="Text Placeholder 3">
            <a:extLst>
              <a:ext uri="{FF2B5EF4-FFF2-40B4-BE49-F238E27FC236}">
                <a16:creationId xmlns:a16="http://schemas.microsoft.com/office/drawing/2014/main" id="{70C1BD0B-2176-545A-C81B-9B741E295F85}"/>
              </a:ext>
            </a:extLst>
          </p:cNvPr>
          <p:cNvSpPr>
            <a:spLocks noGrp="1"/>
          </p:cNvSpPr>
          <p:nvPr>
            <p:ph type="body" sz="quarter" idx="10"/>
          </p:nvPr>
        </p:nvSpPr>
        <p:spPr>
          <a:xfrm>
            <a:off x="457200" y="1690688"/>
            <a:ext cx="8358554" cy="4367212"/>
          </a:xfrm>
        </p:spPr>
        <p:txBody>
          <a:bodyPr/>
          <a:lstStyle/>
          <a:p>
            <a:r>
              <a:rPr lang="en-US" sz="1600" dirty="0">
                <a:solidFill>
                  <a:srgbClr val="000000"/>
                </a:solidFill>
                <a:effectLst/>
                <a:latin typeface="Calibri" panose="020F0502020204030204" pitchFamily="34" charset="0"/>
                <a:ea typeface="Times New Roman" panose="02020603050405020304" pitchFamily="18" charset="0"/>
              </a:rPr>
              <a:t>A measure that provides a permanent “floor” of base at-risk funding for districts based on funding in 2022-23, so that districts don’t see any declines relative to current funding</a:t>
            </a:r>
            <a:r>
              <a:rPr lang="en-US" sz="1600" dirty="0">
                <a:effectLst/>
              </a:rPr>
              <a:t> </a:t>
            </a:r>
          </a:p>
          <a:p>
            <a:pPr lvl="1"/>
            <a:r>
              <a:rPr lang="en-US" sz="1600" dirty="0">
                <a:effectLst/>
              </a:rPr>
              <a:t>13</a:t>
            </a:r>
          </a:p>
          <a:p>
            <a:r>
              <a:rPr lang="en-US" sz="1600" dirty="0">
                <a:solidFill>
                  <a:srgbClr val="000000"/>
                </a:solidFill>
                <a:effectLst/>
                <a:latin typeface="Calibri" panose="020F0502020204030204" pitchFamily="34" charset="0"/>
                <a:ea typeface="Times New Roman" panose="02020603050405020304" pitchFamily="18" charset="0"/>
              </a:rPr>
              <a:t>An approach that phases in the new measure over time (for example, using a blend of counts from FRPL and from at-risk, which would require districts to continue collecting school lunch or income forms)</a:t>
            </a:r>
            <a:r>
              <a:rPr lang="en-US" sz="1600" dirty="0">
                <a:effectLst/>
              </a:rPr>
              <a:t> </a:t>
            </a:r>
          </a:p>
          <a:p>
            <a:pPr lvl="1"/>
            <a:r>
              <a:rPr lang="en-US" sz="1600" dirty="0">
                <a:effectLst/>
              </a:rPr>
              <a:t>2</a:t>
            </a:r>
          </a:p>
          <a:p>
            <a:r>
              <a:rPr lang="en-US" sz="1600" dirty="0">
                <a:solidFill>
                  <a:srgbClr val="000000"/>
                </a:solidFill>
                <a:effectLst/>
                <a:latin typeface="Calibri" panose="020F0502020204030204" pitchFamily="34" charset="0"/>
                <a:ea typeface="Times New Roman" panose="02020603050405020304" pitchFamily="18" charset="0"/>
              </a:rPr>
              <a:t>An approach that provides mitigation or alternative calculation for districts with a large difference between the new and old At-Risk measures</a:t>
            </a:r>
            <a:r>
              <a:rPr lang="en-US" sz="1600" dirty="0">
                <a:effectLst/>
              </a:rPr>
              <a:t> </a:t>
            </a:r>
          </a:p>
          <a:p>
            <a:pPr lvl="1"/>
            <a:r>
              <a:rPr lang="en-US" sz="1600" dirty="0"/>
              <a:t>5</a:t>
            </a:r>
          </a:p>
          <a:p>
            <a:r>
              <a:rPr lang="en-US" sz="1600" dirty="0"/>
              <a:t>Other</a:t>
            </a:r>
          </a:p>
          <a:p>
            <a:pPr lvl="1"/>
            <a:r>
              <a:rPr lang="en-US" sz="1400" dirty="0"/>
              <a:t>4</a:t>
            </a:r>
          </a:p>
        </p:txBody>
      </p:sp>
    </p:spTree>
    <p:extLst>
      <p:ext uri="{BB962C8B-B14F-4D97-AF65-F5344CB8AC3E}">
        <p14:creationId xmlns:p14="http://schemas.microsoft.com/office/powerpoint/2010/main" val="3404987819"/>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3B06211-8897-3932-82D8-78B625199B27}"/>
              </a:ext>
            </a:extLst>
          </p:cNvPr>
          <p:cNvSpPr>
            <a:spLocks noGrp="1"/>
          </p:cNvSpPr>
          <p:nvPr>
            <p:ph type="sldNum" sz="quarter" idx="4"/>
          </p:nvPr>
        </p:nvSpPr>
        <p:spPr/>
        <p:txBody>
          <a:bodyPr/>
          <a:lstStyle/>
          <a:p>
            <a:fld id="{B68F88C8-0A9A-DA43-95C8-7FE161A05352}" type="slidenum">
              <a:rPr lang="en-US" smtClean="0"/>
              <a:pPr/>
              <a:t>28</a:t>
            </a:fld>
            <a:endParaRPr lang="en-US"/>
          </a:p>
        </p:txBody>
      </p:sp>
      <p:sp>
        <p:nvSpPr>
          <p:cNvPr id="3" name="Title 2">
            <a:extLst>
              <a:ext uri="{FF2B5EF4-FFF2-40B4-BE49-F238E27FC236}">
                <a16:creationId xmlns:a16="http://schemas.microsoft.com/office/drawing/2014/main" id="{51A54230-F22E-2B04-79E6-501DDBE7ECEC}"/>
              </a:ext>
            </a:extLst>
          </p:cNvPr>
          <p:cNvSpPr>
            <a:spLocks noGrp="1"/>
          </p:cNvSpPr>
          <p:nvPr>
            <p:ph type="title"/>
          </p:nvPr>
        </p:nvSpPr>
        <p:spPr/>
        <p:txBody>
          <a:bodyPr/>
          <a:lstStyle/>
          <a:p>
            <a:r>
              <a:rPr lang="en-US" dirty="0"/>
              <a:t>Use of a Floor For Hold Harmless </a:t>
            </a:r>
          </a:p>
        </p:txBody>
      </p:sp>
      <p:sp>
        <p:nvSpPr>
          <p:cNvPr id="4" name="Text Placeholder 3">
            <a:extLst>
              <a:ext uri="{FF2B5EF4-FFF2-40B4-BE49-F238E27FC236}">
                <a16:creationId xmlns:a16="http://schemas.microsoft.com/office/drawing/2014/main" id="{227C8B22-1087-3386-327D-45AE9A626C47}"/>
              </a:ext>
            </a:extLst>
          </p:cNvPr>
          <p:cNvSpPr>
            <a:spLocks noGrp="1"/>
          </p:cNvSpPr>
          <p:nvPr>
            <p:ph type="body" sz="quarter" idx="10"/>
          </p:nvPr>
        </p:nvSpPr>
        <p:spPr/>
        <p:txBody>
          <a:bodyPr/>
          <a:lstStyle/>
          <a:p>
            <a:r>
              <a:rPr lang="en-US" dirty="0"/>
              <a:t>Precedent in the funding formula for a floor that increases with the rate of inflation each year</a:t>
            </a:r>
          </a:p>
          <a:p>
            <a:pPr lvl="1"/>
            <a:r>
              <a:rPr lang="en-US" dirty="0"/>
              <a:t>Hold harmless would mitigate concerns around loss of funding for rural districts, and around any changes to neighborhood quintile rank (increase in measured neighborhood SES).</a:t>
            </a:r>
          </a:p>
          <a:p>
            <a:r>
              <a:rPr lang="en-US" dirty="0"/>
              <a:t>Question of whether and when hold harmless should be re-examined?</a:t>
            </a:r>
          </a:p>
          <a:p>
            <a:endParaRPr lang="en-US" dirty="0"/>
          </a:p>
        </p:txBody>
      </p:sp>
    </p:spTree>
    <p:extLst>
      <p:ext uri="{BB962C8B-B14F-4D97-AF65-F5344CB8AC3E}">
        <p14:creationId xmlns:p14="http://schemas.microsoft.com/office/powerpoint/2010/main" val="2168720623"/>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0B26B60-E8D2-8243-858D-8689B30498C3}"/>
              </a:ext>
            </a:extLst>
          </p:cNvPr>
          <p:cNvSpPr>
            <a:spLocks noGrp="1"/>
          </p:cNvSpPr>
          <p:nvPr>
            <p:ph type="sldNum" sz="quarter" idx="12"/>
          </p:nvPr>
        </p:nvSpPr>
        <p:spPr/>
        <p:txBody>
          <a:bodyPr/>
          <a:lstStyle/>
          <a:p>
            <a:fld id="{B68F88C8-0A9A-DA43-95C8-7FE161A05352}" type="slidenum">
              <a:rPr lang="en-US" smtClean="0"/>
              <a:pPr/>
              <a:t>29</a:t>
            </a:fld>
            <a:endParaRPr lang="en-US"/>
          </a:p>
        </p:txBody>
      </p:sp>
      <p:sp>
        <p:nvSpPr>
          <p:cNvPr id="3" name="Title 2">
            <a:extLst>
              <a:ext uri="{FF2B5EF4-FFF2-40B4-BE49-F238E27FC236}">
                <a16:creationId xmlns:a16="http://schemas.microsoft.com/office/drawing/2014/main" id="{E416764B-D9B7-8F45-84D4-04685D29A156}"/>
              </a:ext>
            </a:extLst>
          </p:cNvPr>
          <p:cNvSpPr>
            <a:spLocks noGrp="1"/>
          </p:cNvSpPr>
          <p:nvPr>
            <p:ph type="title"/>
          </p:nvPr>
        </p:nvSpPr>
        <p:spPr/>
        <p:txBody>
          <a:bodyPr/>
          <a:lstStyle/>
          <a:p>
            <a:r>
              <a:rPr lang="en-US" dirty="0"/>
              <a:t>Consensus</a:t>
            </a:r>
          </a:p>
        </p:txBody>
      </p:sp>
    </p:spTree>
    <p:extLst>
      <p:ext uri="{BB962C8B-B14F-4D97-AF65-F5344CB8AC3E}">
        <p14:creationId xmlns:p14="http://schemas.microsoft.com/office/powerpoint/2010/main" val="34889488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FB5B1C3-D645-FC48-839F-F2D28955BB3B}"/>
              </a:ext>
            </a:extLst>
          </p:cNvPr>
          <p:cNvSpPr>
            <a:spLocks noGrp="1"/>
          </p:cNvSpPr>
          <p:nvPr>
            <p:ph type="sldNum" sz="quarter" idx="4"/>
          </p:nvPr>
        </p:nvSpPr>
        <p:spPr/>
        <p:txBody>
          <a:bodyPr/>
          <a:lstStyle/>
          <a:p>
            <a:fld id="{B68F88C8-0A9A-DA43-95C8-7FE161A05352}" type="slidenum">
              <a:rPr lang="en-US" smtClean="0"/>
              <a:pPr/>
              <a:t>3</a:t>
            </a:fld>
            <a:endParaRPr lang="en-US"/>
          </a:p>
        </p:txBody>
      </p:sp>
      <p:sp>
        <p:nvSpPr>
          <p:cNvPr id="3" name="Title 2">
            <a:extLst>
              <a:ext uri="{FF2B5EF4-FFF2-40B4-BE49-F238E27FC236}">
                <a16:creationId xmlns:a16="http://schemas.microsoft.com/office/drawing/2014/main" id="{D77EFEE4-4A41-1447-AD8F-498A609EFBC1}"/>
              </a:ext>
            </a:extLst>
          </p:cNvPr>
          <p:cNvSpPr>
            <a:spLocks noGrp="1"/>
          </p:cNvSpPr>
          <p:nvPr>
            <p:ph type="title"/>
          </p:nvPr>
        </p:nvSpPr>
        <p:spPr/>
        <p:txBody>
          <a:bodyPr/>
          <a:lstStyle/>
          <a:p>
            <a:r>
              <a:rPr lang="en-US" dirty="0"/>
              <a:t>Overview </a:t>
            </a:r>
          </a:p>
        </p:txBody>
      </p:sp>
      <p:sp>
        <p:nvSpPr>
          <p:cNvPr id="4" name="Text Placeholder 3">
            <a:extLst>
              <a:ext uri="{FF2B5EF4-FFF2-40B4-BE49-F238E27FC236}">
                <a16:creationId xmlns:a16="http://schemas.microsoft.com/office/drawing/2014/main" id="{4813C3DF-CFF8-2F4A-8523-27F55F01BBC3}"/>
              </a:ext>
            </a:extLst>
          </p:cNvPr>
          <p:cNvSpPr>
            <a:spLocks noGrp="1"/>
          </p:cNvSpPr>
          <p:nvPr>
            <p:ph type="body" sz="quarter" idx="10"/>
          </p:nvPr>
        </p:nvSpPr>
        <p:spPr>
          <a:xfrm>
            <a:off x="457199" y="1245394"/>
            <a:ext cx="10273229" cy="4367212"/>
          </a:xfrm>
        </p:spPr>
        <p:txBody>
          <a:bodyPr/>
          <a:lstStyle/>
          <a:p>
            <a:r>
              <a:rPr lang="en-US" dirty="0"/>
              <a:t>Results from Survey #3 </a:t>
            </a:r>
          </a:p>
          <a:p>
            <a:r>
              <a:rPr lang="en-US" dirty="0"/>
              <a:t>Implementing SES data with ISP</a:t>
            </a:r>
          </a:p>
          <a:p>
            <a:pPr lvl="1"/>
            <a:r>
              <a:rPr lang="en-US" dirty="0"/>
              <a:t>Weighting of direct certification</a:t>
            </a:r>
          </a:p>
          <a:p>
            <a:pPr lvl="1"/>
            <a:r>
              <a:rPr lang="en-US" dirty="0"/>
              <a:t>Use of Medicaid data</a:t>
            </a:r>
          </a:p>
          <a:p>
            <a:pPr lvl="1"/>
            <a:r>
              <a:rPr lang="en-US" dirty="0"/>
              <a:t>Hold Harmless</a:t>
            </a:r>
          </a:p>
          <a:p>
            <a:r>
              <a:rPr lang="en-US" dirty="0"/>
              <a:t>Discussion and Consensus</a:t>
            </a:r>
          </a:p>
          <a:p>
            <a:pPr marL="457200" lvl="1" indent="0">
              <a:buNone/>
            </a:pPr>
            <a:endParaRPr lang="en-US" dirty="0"/>
          </a:p>
        </p:txBody>
      </p:sp>
    </p:spTree>
    <p:extLst>
      <p:ext uri="{BB962C8B-B14F-4D97-AF65-F5344CB8AC3E}">
        <p14:creationId xmlns:p14="http://schemas.microsoft.com/office/powerpoint/2010/main" val="4032017894"/>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15663E7-26B5-7AF6-58FB-5B7570475771}"/>
              </a:ext>
            </a:extLst>
          </p:cNvPr>
          <p:cNvSpPr>
            <a:spLocks noGrp="1"/>
          </p:cNvSpPr>
          <p:nvPr>
            <p:ph type="sldNum" sz="quarter" idx="4"/>
          </p:nvPr>
        </p:nvSpPr>
        <p:spPr/>
        <p:txBody>
          <a:bodyPr/>
          <a:lstStyle/>
          <a:p>
            <a:fld id="{B68F88C8-0A9A-DA43-95C8-7FE161A05352}" type="slidenum">
              <a:rPr lang="en-US" smtClean="0"/>
              <a:pPr/>
              <a:t>30</a:t>
            </a:fld>
            <a:endParaRPr lang="en-US"/>
          </a:p>
        </p:txBody>
      </p:sp>
      <p:sp>
        <p:nvSpPr>
          <p:cNvPr id="3" name="Title 2">
            <a:extLst>
              <a:ext uri="{FF2B5EF4-FFF2-40B4-BE49-F238E27FC236}">
                <a16:creationId xmlns:a16="http://schemas.microsoft.com/office/drawing/2014/main" id="{ACA28FDA-754D-2DC6-6C32-F8307693212B}"/>
              </a:ext>
            </a:extLst>
          </p:cNvPr>
          <p:cNvSpPr>
            <a:spLocks noGrp="1"/>
          </p:cNvSpPr>
          <p:nvPr>
            <p:ph type="title"/>
          </p:nvPr>
        </p:nvSpPr>
        <p:spPr/>
        <p:txBody>
          <a:bodyPr/>
          <a:lstStyle/>
          <a:p>
            <a:r>
              <a:rPr lang="en-US" dirty="0"/>
              <a:t>At-Risk Committee’s Charge</a:t>
            </a:r>
          </a:p>
        </p:txBody>
      </p:sp>
      <p:sp>
        <p:nvSpPr>
          <p:cNvPr id="4" name="Text Placeholder 3">
            <a:extLst>
              <a:ext uri="{FF2B5EF4-FFF2-40B4-BE49-F238E27FC236}">
                <a16:creationId xmlns:a16="http://schemas.microsoft.com/office/drawing/2014/main" id="{851900AA-29C6-E887-17A3-CB277F55B947}"/>
              </a:ext>
            </a:extLst>
          </p:cNvPr>
          <p:cNvSpPr>
            <a:spLocks noGrp="1"/>
          </p:cNvSpPr>
          <p:nvPr>
            <p:ph type="body" sz="quarter" idx="10"/>
          </p:nvPr>
        </p:nvSpPr>
        <p:spPr>
          <a:xfrm>
            <a:off x="1223790" y="1690688"/>
            <a:ext cx="9744419" cy="4367212"/>
          </a:xfrm>
        </p:spPr>
        <p:txBody>
          <a:bodyPr/>
          <a:lstStyle/>
          <a:p>
            <a:r>
              <a:rPr lang="en-US" sz="2400" b="0" i="0" u="none" strike="noStrike" dirty="0">
                <a:solidFill>
                  <a:srgbClr val="000000"/>
                </a:solidFill>
                <a:effectLst/>
                <a:latin typeface="Calibri" panose="020F0502020204030204" pitchFamily="34" charset="0"/>
              </a:rPr>
              <a:t>Committee is made up of representatives who are all invested in improving education and food security for Colorado students.</a:t>
            </a:r>
          </a:p>
          <a:p>
            <a:r>
              <a:rPr lang="en-US" sz="2400" b="0" i="0" u="none" strike="noStrike" dirty="0">
                <a:solidFill>
                  <a:srgbClr val="000000"/>
                </a:solidFill>
                <a:effectLst/>
                <a:latin typeface="Calibri" panose="020F0502020204030204" pitchFamily="34" charset="0"/>
              </a:rPr>
              <a:t>The Committee has been cha</a:t>
            </a:r>
            <a:r>
              <a:rPr lang="en-US" sz="2400" dirty="0">
                <a:solidFill>
                  <a:srgbClr val="000000"/>
                </a:solidFill>
                <a:latin typeface="Calibri" panose="020F0502020204030204" pitchFamily="34" charset="0"/>
              </a:rPr>
              <a:t>rged with recommending which SES Index measures shall be used, and how they should be incorporated with the direct certification measure.</a:t>
            </a:r>
          </a:p>
          <a:p>
            <a:r>
              <a:rPr lang="en-US" sz="2400" b="0" i="0" u="none" strike="noStrike" dirty="0">
                <a:solidFill>
                  <a:srgbClr val="000000"/>
                </a:solidFill>
                <a:effectLst/>
                <a:latin typeface="Calibri" panose="020F0502020204030204" pitchFamily="34" charset="0"/>
              </a:rPr>
              <a:t>The Committee may ask legislators to make additional considerations in implementation of the new At-Risk measure.</a:t>
            </a:r>
          </a:p>
        </p:txBody>
      </p:sp>
    </p:spTree>
    <p:extLst>
      <p:ext uri="{BB962C8B-B14F-4D97-AF65-F5344CB8AC3E}">
        <p14:creationId xmlns:p14="http://schemas.microsoft.com/office/powerpoint/2010/main" val="2301013407"/>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15663E7-26B5-7AF6-58FB-5B7570475771}"/>
              </a:ext>
            </a:extLst>
          </p:cNvPr>
          <p:cNvSpPr>
            <a:spLocks noGrp="1"/>
          </p:cNvSpPr>
          <p:nvPr>
            <p:ph type="sldNum" sz="quarter" idx="4"/>
          </p:nvPr>
        </p:nvSpPr>
        <p:spPr/>
        <p:txBody>
          <a:bodyPr/>
          <a:lstStyle/>
          <a:p>
            <a:fld id="{B68F88C8-0A9A-DA43-95C8-7FE161A05352}" type="slidenum">
              <a:rPr lang="en-US" smtClean="0"/>
              <a:pPr/>
              <a:t>31</a:t>
            </a:fld>
            <a:endParaRPr lang="en-US"/>
          </a:p>
        </p:txBody>
      </p:sp>
      <p:sp>
        <p:nvSpPr>
          <p:cNvPr id="3" name="Title 2">
            <a:extLst>
              <a:ext uri="{FF2B5EF4-FFF2-40B4-BE49-F238E27FC236}">
                <a16:creationId xmlns:a16="http://schemas.microsoft.com/office/drawing/2014/main" id="{ACA28FDA-754D-2DC6-6C32-F8307693212B}"/>
              </a:ext>
            </a:extLst>
          </p:cNvPr>
          <p:cNvSpPr>
            <a:spLocks noGrp="1"/>
          </p:cNvSpPr>
          <p:nvPr>
            <p:ph type="title"/>
          </p:nvPr>
        </p:nvSpPr>
        <p:spPr/>
        <p:txBody>
          <a:bodyPr/>
          <a:lstStyle/>
          <a:p>
            <a:r>
              <a:rPr lang="en-US" dirty="0"/>
              <a:t>Consensus Process</a:t>
            </a:r>
          </a:p>
        </p:txBody>
      </p:sp>
      <p:sp>
        <p:nvSpPr>
          <p:cNvPr id="4" name="Text Placeholder 3">
            <a:extLst>
              <a:ext uri="{FF2B5EF4-FFF2-40B4-BE49-F238E27FC236}">
                <a16:creationId xmlns:a16="http://schemas.microsoft.com/office/drawing/2014/main" id="{851900AA-29C6-E887-17A3-CB277F55B947}"/>
              </a:ext>
            </a:extLst>
          </p:cNvPr>
          <p:cNvSpPr>
            <a:spLocks noGrp="1"/>
          </p:cNvSpPr>
          <p:nvPr>
            <p:ph type="body" sz="quarter" idx="10"/>
          </p:nvPr>
        </p:nvSpPr>
        <p:spPr>
          <a:xfrm>
            <a:off x="886691" y="1399743"/>
            <a:ext cx="10214658" cy="4758686"/>
          </a:xfrm>
        </p:spPr>
        <p:txBody>
          <a:bodyPr/>
          <a:lstStyle/>
          <a:p>
            <a:r>
              <a:rPr lang="en-US" sz="2400" b="0" i="0" u="none" strike="noStrike" dirty="0">
                <a:solidFill>
                  <a:srgbClr val="000000"/>
                </a:solidFill>
                <a:effectLst/>
                <a:latin typeface="Calibri" panose="020F0502020204030204" pitchFamily="34" charset="0"/>
              </a:rPr>
              <a:t>Each voting committee member will be asked to provide a score of 0, 1, or 2 on elements of the At-Risk formulation</a:t>
            </a:r>
          </a:p>
          <a:p>
            <a:pPr lvl="1"/>
            <a:r>
              <a:rPr lang="en-US" sz="2200" dirty="0">
                <a:solidFill>
                  <a:srgbClr val="000000"/>
                </a:solidFill>
                <a:latin typeface="Calibri" panose="020F0502020204030204" pitchFamily="34" charset="0"/>
              </a:rPr>
              <a:t>2: Agree with element</a:t>
            </a:r>
          </a:p>
          <a:p>
            <a:pPr lvl="1"/>
            <a:r>
              <a:rPr lang="en-US" sz="2200" b="0" i="0" u="none" strike="noStrike" dirty="0">
                <a:solidFill>
                  <a:srgbClr val="000000"/>
                </a:solidFill>
                <a:effectLst/>
                <a:latin typeface="Calibri" panose="020F0502020204030204" pitchFamily="34" charset="0"/>
              </a:rPr>
              <a:t>1: Neutral</a:t>
            </a:r>
          </a:p>
          <a:p>
            <a:pPr lvl="1"/>
            <a:r>
              <a:rPr lang="en-US" sz="2200" dirty="0">
                <a:solidFill>
                  <a:srgbClr val="000000"/>
                </a:solidFill>
                <a:latin typeface="Calibri" panose="020F0502020204030204" pitchFamily="34" charset="0"/>
              </a:rPr>
              <a:t>0: Disagreement (respondent will be given opportunity to explain disagreement)</a:t>
            </a:r>
          </a:p>
          <a:p>
            <a:r>
              <a:rPr lang="en-US" sz="2400" b="0" i="0" u="none" strike="noStrike" dirty="0">
                <a:solidFill>
                  <a:srgbClr val="000000"/>
                </a:solidFill>
                <a:effectLst/>
                <a:latin typeface="Calibri" panose="020F0502020204030204" pitchFamily="34" charset="0"/>
              </a:rPr>
              <a:t>Vote will </a:t>
            </a:r>
            <a:r>
              <a:rPr lang="en-US" sz="2400" dirty="0">
                <a:solidFill>
                  <a:srgbClr val="000000"/>
                </a:solidFill>
                <a:latin typeface="Calibri" panose="020F0502020204030204" pitchFamily="34" charset="0"/>
              </a:rPr>
              <a:t>occur in chat – will have an opportunity for any final questions before each section. </a:t>
            </a:r>
          </a:p>
          <a:p>
            <a:r>
              <a:rPr lang="en-US" sz="2400" b="0" i="0" u="none" strike="noStrike" dirty="0">
                <a:solidFill>
                  <a:srgbClr val="000000"/>
                </a:solidFill>
                <a:effectLst/>
                <a:latin typeface="Calibri" panose="020F0502020204030204" pitchFamily="34" charset="0"/>
              </a:rPr>
              <a:t>Discussion of </a:t>
            </a:r>
            <a:r>
              <a:rPr lang="en-US" sz="2400" b="0" i="1" u="none" strike="noStrike" dirty="0">
                <a:solidFill>
                  <a:srgbClr val="000000"/>
                </a:solidFill>
                <a:effectLst/>
                <a:latin typeface="Calibri" panose="020F0502020204030204" pitchFamily="34" charset="0"/>
              </a:rPr>
              <a:t>additional considerations </a:t>
            </a:r>
            <a:r>
              <a:rPr lang="en-US" sz="2400" b="0" u="none" strike="noStrike" dirty="0">
                <a:solidFill>
                  <a:srgbClr val="000000"/>
                </a:solidFill>
                <a:effectLst/>
                <a:latin typeface="Calibri" panose="020F0502020204030204" pitchFamily="34" charset="0"/>
              </a:rPr>
              <a:t>already slotted for inclusion in memo </a:t>
            </a:r>
            <a:r>
              <a:rPr lang="en-US" sz="2400" b="0" i="0" u="none" strike="noStrike" dirty="0">
                <a:solidFill>
                  <a:srgbClr val="000000"/>
                </a:solidFill>
                <a:effectLst/>
                <a:latin typeface="Calibri" panose="020F0502020204030204" pitchFamily="34" charset="0"/>
              </a:rPr>
              <a:t>will follow before whole-group consensus.</a:t>
            </a:r>
          </a:p>
        </p:txBody>
      </p:sp>
    </p:spTree>
    <p:extLst>
      <p:ext uri="{BB962C8B-B14F-4D97-AF65-F5344CB8AC3E}">
        <p14:creationId xmlns:p14="http://schemas.microsoft.com/office/powerpoint/2010/main" val="2732872037"/>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327CB92-697D-5E60-4915-8FF56179F7C8}"/>
              </a:ext>
            </a:extLst>
          </p:cNvPr>
          <p:cNvSpPr>
            <a:spLocks noGrp="1"/>
          </p:cNvSpPr>
          <p:nvPr>
            <p:ph type="sldNum" sz="quarter" idx="4"/>
          </p:nvPr>
        </p:nvSpPr>
        <p:spPr/>
        <p:txBody>
          <a:bodyPr/>
          <a:lstStyle/>
          <a:p>
            <a:fld id="{B68F88C8-0A9A-DA43-95C8-7FE161A05352}" type="slidenum">
              <a:rPr lang="en-US" smtClean="0"/>
              <a:pPr/>
              <a:t>32</a:t>
            </a:fld>
            <a:endParaRPr lang="en-US"/>
          </a:p>
        </p:txBody>
      </p:sp>
      <p:sp>
        <p:nvSpPr>
          <p:cNvPr id="3" name="Title 2">
            <a:extLst>
              <a:ext uri="{FF2B5EF4-FFF2-40B4-BE49-F238E27FC236}">
                <a16:creationId xmlns:a16="http://schemas.microsoft.com/office/drawing/2014/main" id="{AB751A3D-6B7C-70E7-4334-357FED37FC9F}"/>
              </a:ext>
            </a:extLst>
          </p:cNvPr>
          <p:cNvSpPr>
            <a:spLocks noGrp="1"/>
          </p:cNvSpPr>
          <p:nvPr>
            <p:ph type="title"/>
          </p:nvPr>
        </p:nvSpPr>
        <p:spPr/>
        <p:txBody>
          <a:bodyPr/>
          <a:lstStyle/>
          <a:p>
            <a:r>
              <a:rPr lang="en-US" dirty="0"/>
              <a:t>Line-Up</a:t>
            </a:r>
          </a:p>
        </p:txBody>
      </p:sp>
      <p:sp>
        <p:nvSpPr>
          <p:cNvPr id="4" name="Text Placeholder 3">
            <a:extLst>
              <a:ext uri="{FF2B5EF4-FFF2-40B4-BE49-F238E27FC236}">
                <a16:creationId xmlns:a16="http://schemas.microsoft.com/office/drawing/2014/main" id="{36FCD8B5-4255-4627-2790-6E678BB2E468}"/>
              </a:ext>
            </a:extLst>
          </p:cNvPr>
          <p:cNvSpPr>
            <a:spLocks noGrp="1"/>
          </p:cNvSpPr>
          <p:nvPr>
            <p:ph type="body" sz="quarter" idx="10"/>
          </p:nvPr>
        </p:nvSpPr>
        <p:spPr>
          <a:xfrm>
            <a:off x="457200" y="1177636"/>
            <a:ext cx="10917382" cy="4880264"/>
          </a:xfrm>
        </p:spPr>
        <p:txBody>
          <a:bodyPr/>
          <a:lstStyle/>
          <a:p>
            <a:r>
              <a:rPr lang="en-US" b="1" dirty="0"/>
              <a:t>Index Components</a:t>
            </a:r>
            <a:r>
              <a:rPr lang="en-US" dirty="0"/>
              <a:t>: </a:t>
            </a:r>
            <a:r>
              <a:rPr lang="en-US" sz="2400" dirty="0"/>
              <a:t>Same residence, BA or higher, median HH income, child living with non-biological parents, living in more crowded conditions, income to rent/mortgage, non-English language at home</a:t>
            </a:r>
            <a:r>
              <a:rPr lang="en-US" dirty="0"/>
              <a:t>	</a:t>
            </a:r>
          </a:p>
          <a:p>
            <a:r>
              <a:rPr lang="en-US" b="1" dirty="0"/>
              <a:t>Use of Quintiles for SES</a:t>
            </a:r>
          </a:p>
          <a:p>
            <a:r>
              <a:rPr lang="en-US" b="1" dirty="0"/>
              <a:t>Weight Among Quintiles: </a:t>
            </a:r>
            <a:r>
              <a:rPr lang="en-US" dirty="0"/>
              <a:t>Equal (1, 0.8, 0.6, 0.4, 0.2)</a:t>
            </a:r>
          </a:p>
          <a:p>
            <a:r>
              <a:rPr lang="en-US" b="1" dirty="0"/>
              <a:t>At-Risk Measure Weighting: </a:t>
            </a:r>
            <a:r>
              <a:rPr lang="en-US" dirty="0"/>
              <a:t>75% ISP and 25% neighborhood SES</a:t>
            </a:r>
          </a:p>
          <a:p>
            <a:r>
              <a:rPr lang="en-US" b="1" dirty="0"/>
              <a:t>Count Equalization: </a:t>
            </a:r>
            <a:r>
              <a:rPr lang="en-US" dirty="0"/>
              <a:t>Equal to the total number of students identified as eligible for FRPL in 2022-23.</a:t>
            </a:r>
          </a:p>
          <a:p>
            <a:r>
              <a:rPr lang="en-US" b="1" dirty="0"/>
              <a:t>Recommend Hold Harmless: </a:t>
            </a:r>
            <a:r>
              <a:rPr lang="en-US" dirty="0"/>
              <a:t>Consist of a floor of funding based on 2022-2023 allocation</a:t>
            </a:r>
          </a:p>
          <a:p>
            <a:endParaRPr lang="en-US" dirty="0"/>
          </a:p>
          <a:p>
            <a:endParaRPr lang="en-US" dirty="0"/>
          </a:p>
          <a:p>
            <a:endParaRPr lang="en-US" dirty="0"/>
          </a:p>
          <a:p>
            <a:endParaRPr lang="en-US" dirty="0"/>
          </a:p>
        </p:txBody>
      </p:sp>
      <p:sp>
        <p:nvSpPr>
          <p:cNvPr id="6" name="Rectangle 5">
            <a:extLst>
              <a:ext uri="{FF2B5EF4-FFF2-40B4-BE49-F238E27FC236}">
                <a16:creationId xmlns:a16="http://schemas.microsoft.com/office/drawing/2014/main" id="{5B94CFFF-E9DA-7F54-5629-F17044F2670D}"/>
              </a:ext>
            </a:extLst>
          </p:cNvPr>
          <p:cNvSpPr/>
          <p:nvPr/>
        </p:nvSpPr>
        <p:spPr>
          <a:xfrm>
            <a:off x="457200" y="4253345"/>
            <a:ext cx="10889672" cy="8174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40036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820EE4D-D291-AEB4-7C7A-07407CE128AF}"/>
              </a:ext>
            </a:extLst>
          </p:cNvPr>
          <p:cNvSpPr>
            <a:spLocks noGrp="1"/>
          </p:cNvSpPr>
          <p:nvPr>
            <p:ph type="sldNum" sz="quarter" idx="4"/>
          </p:nvPr>
        </p:nvSpPr>
        <p:spPr/>
        <p:txBody>
          <a:bodyPr/>
          <a:lstStyle/>
          <a:p>
            <a:fld id="{B68F88C8-0A9A-DA43-95C8-7FE161A05352}" type="slidenum">
              <a:rPr lang="en-US" smtClean="0"/>
              <a:pPr/>
              <a:t>33</a:t>
            </a:fld>
            <a:endParaRPr lang="en-US"/>
          </a:p>
        </p:txBody>
      </p:sp>
      <p:sp>
        <p:nvSpPr>
          <p:cNvPr id="3" name="Title 2">
            <a:extLst>
              <a:ext uri="{FF2B5EF4-FFF2-40B4-BE49-F238E27FC236}">
                <a16:creationId xmlns:a16="http://schemas.microsoft.com/office/drawing/2014/main" id="{F01BE1EC-1454-F3C1-E867-4EE9F71B0291}"/>
              </a:ext>
            </a:extLst>
          </p:cNvPr>
          <p:cNvSpPr>
            <a:spLocks noGrp="1"/>
          </p:cNvSpPr>
          <p:nvPr>
            <p:ph type="title"/>
          </p:nvPr>
        </p:nvSpPr>
        <p:spPr/>
        <p:txBody>
          <a:bodyPr/>
          <a:lstStyle/>
          <a:p>
            <a:r>
              <a:rPr lang="en-US" dirty="0"/>
              <a:t>Preview: Final Consensus</a:t>
            </a:r>
          </a:p>
        </p:txBody>
      </p:sp>
      <p:sp>
        <p:nvSpPr>
          <p:cNvPr id="4" name="Text Placeholder 3">
            <a:extLst>
              <a:ext uri="{FF2B5EF4-FFF2-40B4-BE49-F238E27FC236}">
                <a16:creationId xmlns:a16="http://schemas.microsoft.com/office/drawing/2014/main" id="{19805FF1-4495-FDD4-5615-5FFB748D12F1}"/>
              </a:ext>
            </a:extLst>
          </p:cNvPr>
          <p:cNvSpPr>
            <a:spLocks noGrp="1"/>
          </p:cNvSpPr>
          <p:nvPr>
            <p:ph type="body" sz="quarter" idx="10"/>
          </p:nvPr>
        </p:nvSpPr>
        <p:spPr>
          <a:xfrm>
            <a:off x="457200" y="1413164"/>
            <a:ext cx="10931236" cy="4644736"/>
          </a:xfrm>
        </p:spPr>
        <p:txBody>
          <a:bodyPr/>
          <a:lstStyle/>
          <a:p>
            <a:r>
              <a:rPr lang="en-US" dirty="0"/>
              <a:t>After voting on each component, members will be asked to give final approval or disapproval on this statement: </a:t>
            </a:r>
          </a:p>
          <a:p>
            <a:pPr lvl="1"/>
            <a:r>
              <a:rPr lang="en-US" i="1" dirty="0"/>
              <a:t>Given any noted differences expressed in the consensus vote, and the opportunity to put forward additional considerations in the final memo to legislators, are there any At-Risk voting committee members </a:t>
            </a:r>
            <a:r>
              <a:rPr lang="en-US" b="1" i="1" dirty="0"/>
              <a:t>who will not</a:t>
            </a:r>
            <a:r>
              <a:rPr lang="en-US" i="1" dirty="0"/>
              <a:t> approve the committee’s recommendations?</a:t>
            </a:r>
          </a:p>
          <a:p>
            <a:r>
              <a:rPr lang="en-US" dirty="0"/>
              <a:t>Those who disapprove </a:t>
            </a:r>
            <a:r>
              <a:rPr lang="en-US" i="1" dirty="0"/>
              <a:t>on the whole </a:t>
            </a:r>
            <a:r>
              <a:rPr lang="en-US" dirty="0"/>
              <a:t>will be given an opportunity to state the reasons for their dissention in the memo.</a:t>
            </a:r>
          </a:p>
          <a:p>
            <a:pPr marL="0" indent="0">
              <a:buNone/>
            </a:pPr>
            <a:endParaRPr lang="en-US" dirty="0"/>
          </a:p>
        </p:txBody>
      </p:sp>
    </p:spTree>
    <p:extLst>
      <p:ext uri="{BB962C8B-B14F-4D97-AF65-F5344CB8AC3E}">
        <p14:creationId xmlns:p14="http://schemas.microsoft.com/office/powerpoint/2010/main" val="4024453065"/>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A69FCC-C5ED-66D8-A41F-E24C462BC013}"/>
              </a:ext>
            </a:extLst>
          </p:cNvPr>
          <p:cNvSpPr>
            <a:spLocks noGrp="1"/>
          </p:cNvSpPr>
          <p:nvPr>
            <p:ph type="sldNum" sz="quarter" idx="4"/>
          </p:nvPr>
        </p:nvSpPr>
        <p:spPr/>
        <p:txBody>
          <a:bodyPr/>
          <a:lstStyle/>
          <a:p>
            <a:fld id="{B68F88C8-0A9A-DA43-95C8-7FE161A05352}" type="slidenum">
              <a:rPr lang="en-US" smtClean="0"/>
              <a:pPr/>
              <a:t>34</a:t>
            </a:fld>
            <a:endParaRPr lang="en-US"/>
          </a:p>
        </p:txBody>
      </p:sp>
      <p:sp>
        <p:nvSpPr>
          <p:cNvPr id="3" name="Title 2">
            <a:extLst>
              <a:ext uri="{FF2B5EF4-FFF2-40B4-BE49-F238E27FC236}">
                <a16:creationId xmlns:a16="http://schemas.microsoft.com/office/drawing/2014/main" id="{7EB9D24B-86D4-385A-F3F7-051D6A280F41}"/>
              </a:ext>
            </a:extLst>
          </p:cNvPr>
          <p:cNvSpPr>
            <a:spLocks noGrp="1"/>
          </p:cNvSpPr>
          <p:nvPr>
            <p:ph type="title"/>
          </p:nvPr>
        </p:nvSpPr>
        <p:spPr/>
        <p:txBody>
          <a:bodyPr/>
          <a:lstStyle/>
          <a:p>
            <a:r>
              <a:rPr lang="en-US" dirty="0"/>
              <a:t>For Consensus:</a:t>
            </a:r>
          </a:p>
        </p:txBody>
      </p:sp>
      <p:sp>
        <p:nvSpPr>
          <p:cNvPr id="4" name="Text Placeholder 3">
            <a:extLst>
              <a:ext uri="{FF2B5EF4-FFF2-40B4-BE49-F238E27FC236}">
                <a16:creationId xmlns:a16="http://schemas.microsoft.com/office/drawing/2014/main" id="{E1CD8ABF-9156-15A9-357F-9E29063DCE46}"/>
              </a:ext>
            </a:extLst>
          </p:cNvPr>
          <p:cNvSpPr>
            <a:spLocks noGrp="1"/>
          </p:cNvSpPr>
          <p:nvPr>
            <p:ph type="body" sz="quarter" idx="10"/>
          </p:nvPr>
        </p:nvSpPr>
        <p:spPr>
          <a:xfrm>
            <a:off x="457200" y="1245394"/>
            <a:ext cx="10214658" cy="4367212"/>
          </a:xfrm>
        </p:spPr>
        <p:txBody>
          <a:bodyPr/>
          <a:lstStyle/>
          <a:p>
            <a:r>
              <a:rPr lang="en-US" dirty="0"/>
              <a:t>The at-risk socio-economic status (SES) measure shall be a composite of the following data points from the American Community Survey:</a:t>
            </a:r>
          </a:p>
          <a:p>
            <a:pPr lvl="1"/>
            <a:r>
              <a:rPr lang="en-US" dirty="0"/>
              <a:t>Share of those in the same residence as last year</a:t>
            </a:r>
          </a:p>
          <a:p>
            <a:pPr lvl="1"/>
            <a:r>
              <a:rPr lang="en-US" dirty="0"/>
              <a:t>Share of adults age 25 or older with a bachelor’s degree or higher</a:t>
            </a:r>
          </a:p>
          <a:p>
            <a:pPr lvl="1"/>
            <a:r>
              <a:rPr lang="en-US" dirty="0"/>
              <a:t>Share of children under 18 who are adopted, foster, or living with relatives that are not their biological parents</a:t>
            </a:r>
          </a:p>
          <a:p>
            <a:pPr lvl="1"/>
            <a:r>
              <a:rPr lang="en-US" dirty="0"/>
              <a:t>Median household income</a:t>
            </a:r>
          </a:p>
          <a:p>
            <a:pPr lvl="1"/>
            <a:r>
              <a:rPr lang="en-US" dirty="0"/>
              <a:t>Share of occupied housing units with more than 0.5 occupants per room</a:t>
            </a:r>
          </a:p>
          <a:p>
            <a:pPr lvl="1"/>
            <a:r>
              <a:rPr lang="en-US" dirty="0"/>
              <a:t>Average ratio of income to rent/ownership costs</a:t>
            </a:r>
          </a:p>
          <a:p>
            <a:pPr lvl="1"/>
            <a:r>
              <a:rPr lang="en-US" dirty="0"/>
              <a:t>Share of children age 5 to 17 who speak non-English language at home</a:t>
            </a:r>
          </a:p>
          <a:p>
            <a:endParaRPr lang="en-US" dirty="0"/>
          </a:p>
        </p:txBody>
      </p:sp>
      <p:sp>
        <p:nvSpPr>
          <p:cNvPr id="5" name="Text Placeholder 4">
            <a:extLst>
              <a:ext uri="{FF2B5EF4-FFF2-40B4-BE49-F238E27FC236}">
                <a16:creationId xmlns:a16="http://schemas.microsoft.com/office/drawing/2014/main" id="{6C356953-D558-5712-2F14-77A7058A39E0}"/>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006365168"/>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A69FCC-C5ED-66D8-A41F-E24C462BC013}"/>
              </a:ext>
            </a:extLst>
          </p:cNvPr>
          <p:cNvSpPr>
            <a:spLocks noGrp="1"/>
          </p:cNvSpPr>
          <p:nvPr>
            <p:ph type="sldNum" sz="quarter" idx="4"/>
          </p:nvPr>
        </p:nvSpPr>
        <p:spPr/>
        <p:txBody>
          <a:bodyPr/>
          <a:lstStyle/>
          <a:p>
            <a:fld id="{B68F88C8-0A9A-DA43-95C8-7FE161A05352}" type="slidenum">
              <a:rPr lang="en-US" smtClean="0"/>
              <a:pPr/>
              <a:t>35</a:t>
            </a:fld>
            <a:endParaRPr lang="en-US"/>
          </a:p>
        </p:txBody>
      </p:sp>
      <p:sp>
        <p:nvSpPr>
          <p:cNvPr id="3" name="Title 2">
            <a:extLst>
              <a:ext uri="{FF2B5EF4-FFF2-40B4-BE49-F238E27FC236}">
                <a16:creationId xmlns:a16="http://schemas.microsoft.com/office/drawing/2014/main" id="{7EB9D24B-86D4-385A-F3F7-051D6A280F41}"/>
              </a:ext>
            </a:extLst>
          </p:cNvPr>
          <p:cNvSpPr>
            <a:spLocks noGrp="1"/>
          </p:cNvSpPr>
          <p:nvPr>
            <p:ph type="title"/>
          </p:nvPr>
        </p:nvSpPr>
        <p:spPr/>
        <p:txBody>
          <a:bodyPr/>
          <a:lstStyle/>
          <a:p>
            <a:r>
              <a:rPr lang="en-US" dirty="0"/>
              <a:t>For Consensus:</a:t>
            </a:r>
          </a:p>
        </p:txBody>
      </p:sp>
      <p:sp>
        <p:nvSpPr>
          <p:cNvPr id="4" name="Text Placeholder 3">
            <a:extLst>
              <a:ext uri="{FF2B5EF4-FFF2-40B4-BE49-F238E27FC236}">
                <a16:creationId xmlns:a16="http://schemas.microsoft.com/office/drawing/2014/main" id="{E1CD8ABF-9156-15A9-357F-9E29063DCE46}"/>
              </a:ext>
            </a:extLst>
          </p:cNvPr>
          <p:cNvSpPr>
            <a:spLocks noGrp="1"/>
          </p:cNvSpPr>
          <p:nvPr>
            <p:ph type="body" sz="quarter" idx="10"/>
          </p:nvPr>
        </p:nvSpPr>
        <p:spPr>
          <a:xfrm>
            <a:off x="457200" y="1245394"/>
            <a:ext cx="10214658" cy="4367212"/>
          </a:xfrm>
        </p:spPr>
        <p:txBody>
          <a:bodyPr/>
          <a:lstStyle/>
          <a:p>
            <a:r>
              <a:rPr lang="en-US" b="0" i="0" dirty="0">
                <a:solidFill>
                  <a:srgbClr val="000000"/>
                </a:solidFill>
                <a:effectLst/>
              </a:rPr>
              <a:t>These data points shall be averaged into an index, which divides each Census block group into one of five socio-economic status quintiles.</a:t>
            </a:r>
            <a:endParaRPr lang="en-US" dirty="0"/>
          </a:p>
        </p:txBody>
      </p:sp>
      <p:sp>
        <p:nvSpPr>
          <p:cNvPr id="5" name="Text Placeholder 4">
            <a:extLst>
              <a:ext uri="{FF2B5EF4-FFF2-40B4-BE49-F238E27FC236}">
                <a16:creationId xmlns:a16="http://schemas.microsoft.com/office/drawing/2014/main" id="{6C356953-D558-5712-2F14-77A7058A39E0}"/>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048365092"/>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A69FCC-C5ED-66D8-A41F-E24C462BC013}"/>
              </a:ext>
            </a:extLst>
          </p:cNvPr>
          <p:cNvSpPr>
            <a:spLocks noGrp="1"/>
          </p:cNvSpPr>
          <p:nvPr>
            <p:ph type="sldNum" sz="quarter" idx="4"/>
          </p:nvPr>
        </p:nvSpPr>
        <p:spPr/>
        <p:txBody>
          <a:bodyPr/>
          <a:lstStyle/>
          <a:p>
            <a:fld id="{B68F88C8-0A9A-DA43-95C8-7FE161A05352}" type="slidenum">
              <a:rPr lang="en-US" smtClean="0"/>
              <a:pPr/>
              <a:t>36</a:t>
            </a:fld>
            <a:endParaRPr lang="en-US"/>
          </a:p>
        </p:txBody>
      </p:sp>
      <p:sp>
        <p:nvSpPr>
          <p:cNvPr id="3" name="Title 2">
            <a:extLst>
              <a:ext uri="{FF2B5EF4-FFF2-40B4-BE49-F238E27FC236}">
                <a16:creationId xmlns:a16="http://schemas.microsoft.com/office/drawing/2014/main" id="{7EB9D24B-86D4-385A-F3F7-051D6A280F41}"/>
              </a:ext>
            </a:extLst>
          </p:cNvPr>
          <p:cNvSpPr>
            <a:spLocks noGrp="1"/>
          </p:cNvSpPr>
          <p:nvPr>
            <p:ph type="title"/>
          </p:nvPr>
        </p:nvSpPr>
        <p:spPr/>
        <p:txBody>
          <a:bodyPr/>
          <a:lstStyle/>
          <a:p>
            <a:r>
              <a:rPr lang="en-US" dirty="0"/>
              <a:t>For Consensus:</a:t>
            </a:r>
          </a:p>
        </p:txBody>
      </p:sp>
      <p:sp>
        <p:nvSpPr>
          <p:cNvPr id="5" name="Text Placeholder 4">
            <a:extLst>
              <a:ext uri="{FF2B5EF4-FFF2-40B4-BE49-F238E27FC236}">
                <a16:creationId xmlns:a16="http://schemas.microsoft.com/office/drawing/2014/main" id="{6C356953-D558-5712-2F14-77A7058A39E0}"/>
              </a:ext>
            </a:extLst>
          </p:cNvPr>
          <p:cNvSpPr>
            <a:spLocks noGrp="1"/>
          </p:cNvSpPr>
          <p:nvPr>
            <p:ph type="body" sz="quarter" idx="11"/>
          </p:nvPr>
        </p:nvSpPr>
        <p:spPr/>
        <p:txBody>
          <a:bodyPr/>
          <a:lstStyle/>
          <a:p>
            <a:endParaRPr lang="en-US"/>
          </a:p>
        </p:txBody>
      </p:sp>
      <p:sp>
        <p:nvSpPr>
          <p:cNvPr id="7" name="Text Placeholder 6">
            <a:extLst>
              <a:ext uri="{FF2B5EF4-FFF2-40B4-BE49-F238E27FC236}">
                <a16:creationId xmlns:a16="http://schemas.microsoft.com/office/drawing/2014/main" id="{BB33C563-8FEA-D643-E8FB-73A84E4644A8}"/>
              </a:ext>
            </a:extLst>
          </p:cNvPr>
          <p:cNvSpPr>
            <a:spLocks noGrp="1"/>
          </p:cNvSpPr>
          <p:nvPr>
            <p:ph type="body" sz="quarter" idx="10"/>
          </p:nvPr>
        </p:nvSpPr>
        <p:spPr/>
        <p:txBody>
          <a:bodyPr/>
          <a:lstStyle/>
          <a:p>
            <a:r>
              <a:rPr lang="en-US" dirty="0"/>
              <a:t>Weights for each student living in an SES quintile shall be distributed in the following way:</a:t>
            </a:r>
          </a:p>
          <a:p>
            <a:endParaRPr lang="en-US" dirty="0"/>
          </a:p>
        </p:txBody>
      </p:sp>
      <p:graphicFrame>
        <p:nvGraphicFramePr>
          <p:cNvPr id="10" name="Table 10">
            <a:extLst>
              <a:ext uri="{FF2B5EF4-FFF2-40B4-BE49-F238E27FC236}">
                <a16:creationId xmlns:a16="http://schemas.microsoft.com/office/drawing/2014/main" id="{6D428B18-83D0-881E-E9F2-22B685780E88}"/>
              </a:ext>
            </a:extLst>
          </p:cNvPr>
          <p:cNvGraphicFramePr>
            <a:graphicFrameLocks noGrp="1"/>
          </p:cNvGraphicFramePr>
          <p:nvPr>
            <p:extLst>
              <p:ext uri="{D42A27DB-BD31-4B8C-83A1-F6EECF244321}">
                <p14:modId xmlns:p14="http://schemas.microsoft.com/office/powerpoint/2010/main" val="3312218036"/>
              </p:ext>
            </p:extLst>
          </p:nvPr>
        </p:nvGraphicFramePr>
        <p:xfrm>
          <a:off x="1851171" y="2966678"/>
          <a:ext cx="8128000" cy="22250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199194152"/>
                    </a:ext>
                  </a:extLst>
                </a:gridCol>
                <a:gridCol w="4064000">
                  <a:extLst>
                    <a:ext uri="{9D8B030D-6E8A-4147-A177-3AD203B41FA5}">
                      <a16:colId xmlns:a16="http://schemas.microsoft.com/office/drawing/2014/main" val="2197279551"/>
                    </a:ext>
                  </a:extLst>
                </a:gridCol>
              </a:tblGrid>
              <a:tr h="370840">
                <a:tc>
                  <a:txBody>
                    <a:bodyPr/>
                    <a:lstStyle/>
                    <a:p>
                      <a:r>
                        <a:rPr lang="en-US" dirty="0"/>
                        <a:t>SES Quintile</a:t>
                      </a:r>
                    </a:p>
                  </a:txBody>
                  <a:tcPr/>
                </a:tc>
                <a:tc>
                  <a:txBody>
                    <a:bodyPr/>
                    <a:lstStyle/>
                    <a:p>
                      <a:r>
                        <a:rPr lang="en-US" dirty="0"/>
                        <a:t>Weight</a:t>
                      </a:r>
                    </a:p>
                  </a:txBody>
                  <a:tcPr/>
                </a:tc>
                <a:extLst>
                  <a:ext uri="{0D108BD9-81ED-4DB2-BD59-A6C34878D82A}">
                    <a16:rowId xmlns:a16="http://schemas.microsoft.com/office/drawing/2014/main" val="2607755579"/>
                  </a:ext>
                </a:extLst>
              </a:tr>
              <a:tr h="370840">
                <a:tc>
                  <a:txBody>
                    <a:bodyPr/>
                    <a:lstStyle/>
                    <a:p>
                      <a:pPr algn="ctr"/>
                      <a:r>
                        <a:rPr lang="en-US" dirty="0"/>
                        <a:t>1 (Lowest SES)</a:t>
                      </a:r>
                    </a:p>
                  </a:txBody>
                  <a:tcPr/>
                </a:tc>
                <a:tc>
                  <a:txBody>
                    <a:bodyPr/>
                    <a:lstStyle/>
                    <a:p>
                      <a:pPr algn="ctr"/>
                      <a:r>
                        <a:rPr lang="en-US" dirty="0"/>
                        <a:t>1</a:t>
                      </a:r>
                    </a:p>
                  </a:txBody>
                  <a:tcPr/>
                </a:tc>
                <a:extLst>
                  <a:ext uri="{0D108BD9-81ED-4DB2-BD59-A6C34878D82A}">
                    <a16:rowId xmlns:a16="http://schemas.microsoft.com/office/drawing/2014/main" val="3381533969"/>
                  </a:ext>
                </a:extLst>
              </a:tr>
              <a:tr h="370840">
                <a:tc>
                  <a:txBody>
                    <a:bodyPr/>
                    <a:lstStyle/>
                    <a:p>
                      <a:pPr algn="ctr"/>
                      <a:r>
                        <a:rPr lang="en-US" dirty="0"/>
                        <a:t>2</a:t>
                      </a:r>
                    </a:p>
                  </a:txBody>
                  <a:tcPr/>
                </a:tc>
                <a:tc>
                  <a:txBody>
                    <a:bodyPr/>
                    <a:lstStyle/>
                    <a:p>
                      <a:pPr algn="ctr"/>
                      <a:r>
                        <a:rPr lang="en-US" dirty="0"/>
                        <a:t>0.8</a:t>
                      </a:r>
                    </a:p>
                  </a:txBody>
                  <a:tcPr/>
                </a:tc>
                <a:extLst>
                  <a:ext uri="{0D108BD9-81ED-4DB2-BD59-A6C34878D82A}">
                    <a16:rowId xmlns:a16="http://schemas.microsoft.com/office/drawing/2014/main" val="155120521"/>
                  </a:ext>
                </a:extLst>
              </a:tr>
              <a:tr h="370840">
                <a:tc>
                  <a:txBody>
                    <a:bodyPr/>
                    <a:lstStyle/>
                    <a:p>
                      <a:pPr algn="ctr"/>
                      <a:r>
                        <a:rPr lang="en-US" dirty="0"/>
                        <a:t>3</a:t>
                      </a:r>
                    </a:p>
                  </a:txBody>
                  <a:tcPr/>
                </a:tc>
                <a:tc>
                  <a:txBody>
                    <a:bodyPr/>
                    <a:lstStyle/>
                    <a:p>
                      <a:pPr algn="ctr"/>
                      <a:r>
                        <a:rPr lang="en-US" dirty="0"/>
                        <a:t>0.6</a:t>
                      </a:r>
                    </a:p>
                  </a:txBody>
                  <a:tcPr/>
                </a:tc>
                <a:extLst>
                  <a:ext uri="{0D108BD9-81ED-4DB2-BD59-A6C34878D82A}">
                    <a16:rowId xmlns:a16="http://schemas.microsoft.com/office/drawing/2014/main" val="2823912544"/>
                  </a:ext>
                </a:extLst>
              </a:tr>
              <a:tr h="370840">
                <a:tc>
                  <a:txBody>
                    <a:bodyPr/>
                    <a:lstStyle/>
                    <a:p>
                      <a:pPr algn="ctr"/>
                      <a:r>
                        <a:rPr lang="en-US" dirty="0"/>
                        <a:t>4</a:t>
                      </a:r>
                    </a:p>
                  </a:txBody>
                  <a:tcPr/>
                </a:tc>
                <a:tc>
                  <a:txBody>
                    <a:bodyPr/>
                    <a:lstStyle/>
                    <a:p>
                      <a:pPr algn="ctr"/>
                      <a:r>
                        <a:rPr lang="en-US" dirty="0"/>
                        <a:t>0.4</a:t>
                      </a:r>
                    </a:p>
                  </a:txBody>
                  <a:tcPr/>
                </a:tc>
                <a:extLst>
                  <a:ext uri="{0D108BD9-81ED-4DB2-BD59-A6C34878D82A}">
                    <a16:rowId xmlns:a16="http://schemas.microsoft.com/office/drawing/2014/main" val="3247047766"/>
                  </a:ext>
                </a:extLst>
              </a:tr>
              <a:tr h="370840">
                <a:tc>
                  <a:txBody>
                    <a:bodyPr/>
                    <a:lstStyle/>
                    <a:p>
                      <a:pPr algn="ctr"/>
                      <a:r>
                        <a:rPr lang="en-US" dirty="0"/>
                        <a:t>5 (Highest SES)</a:t>
                      </a:r>
                    </a:p>
                  </a:txBody>
                  <a:tcPr/>
                </a:tc>
                <a:tc>
                  <a:txBody>
                    <a:bodyPr/>
                    <a:lstStyle/>
                    <a:p>
                      <a:pPr algn="ctr"/>
                      <a:r>
                        <a:rPr lang="en-US" dirty="0"/>
                        <a:t>0.2</a:t>
                      </a:r>
                    </a:p>
                  </a:txBody>
                  <a:tcPr/>
                </a:tc>
                <a:extLst>
                  <a:ext uri="{0D108BD9-81ED-4DB2-BD59-A6C34878D82A}">
                    <a16:rowId xmlns:a16="http://schemas.microsoft.com/office/drawing/2014/main" val="2552141637"/>
                  </a:ext>
                </a:extLst>
              </a:tr>
            </a:tbl>
          </a:graphicData>
        </a:graphic>
      </p:graphicFrame>
    </p:spTree>
    <p:extLst>
      <p:ext uri="{BB962C8B-B14F-4D97-AF65-F5344CB8AC3E}">
        <p14:creationId xmlns:p14="http://schemas.microsoft.com/office/powerpoint/2010/main" val="2832718346"/>
      </p:ext>
    </p:extLst>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A69FCC-C5ED-66D8-A41F-E24C462BC013}"/>
              </a:ext>
            </a:extLst>
          </p:cNvPr>
          <p:cNvSpPr>
            <a:spLocks noGrp="1"/>
          </p:cNvSpPr>
          <p:nvPr>
            <p:ph type="sldNum" sz="quarter" idx="4"/>
          </p:nvPr>
        </p:nvSpPr>
        <p:spPr/>
        <p:txBody>
          <a:bodyPr/>
          <a:lstStyle/>
          <a:p>
            <a:fld id="{B68F88C8-0A9A-DA43-95C8-7FE161A05352}" type="slidenum">
              <a:rPr lang="en-US" smtClean="0"/>
              <a:pPr/>
              <a:t>37</a:t>
            </a:fld>
            <a:endParaRPr lang="en-US"/>
          </a:p>
        </p:txBody>
      </p:sp>
      <p:sp>
        <p:nvSpPr>
          <p:cNvPr id="3" name="Title 2">
            <a:extLst>
              <a:ext uri="{FF2B5EF4-FFF2-40B4-BE49-F238E27FC236}">
                <a16:creationId xmlns:a16="http://schemas.microsoft.com/office/drawing/2014/main" id="{7EB9D24B-86D4-385A-F3F7-051D6A280F41}"/>
              </a:ext>
            </a:extLst>
          </p:cNvPr>
          <p:cNvSpPr>
            <a:spLocks noGrp="1"/>
          </p:cNvSpPr>
          <p:nvPr>
            <p:ph type="title"/>
          </p:nvPr>
        </p:nvSpPr>
        <p:spPr/>
        <p:txBody>
          <a:bodyPr/>
          <a:lstStyle/>
          <a:p>
            <a:r>
              <a:rPr lang="en-US" dirty="0"/>
              <a:t>For Consensus:</a:t>
            </a:r>
          </a:p>
        </p:txBody>
      </p:sp>
      <p:sp>
        <p:nvSpPr>
          <p:cNvPr id="4" name="Text Placeholder 3">
            <a:extLst>
              <a:ext uri="{FF2B5EF4-FFF2-40B4-BE49-F238E27FC236}">
                <a16:creationId xmlns:a16="http://schemas.microsoft.com/office/drawing/2014/main" id="{E1CD8ABF-9156-15A9-357F-9E29063DCE46}"/>
              </a:ext>
            </a:extLst>
          </p:cNvPr>
          <p:cNvSpPr>
            <a:spLocks noGrp="1"/>
          </p:cNvSpPr>
          <p:nvPr>
            <p:ph type="body" sz="quarter" idx="10"/>
          </p:nvPr>
        </p:nvSpPr>
        <p:spPr>
          <a:xfrm>
            <a:off x="457200" y="1245394"/>
            <a:ext cx="10214658" cy="4367212"/>
          </a:xfrm>
        </p:spPr>
        <p:txBody>
          <a:bodyPr/>
          <a:lstStyle/>
          <a:p>
            <a:r>
              <a:rPr lang="en-US" b="0" i="0" dirty="0">
                <a:solidFill>
                  <a:srgbClr val="000000"/>
                </a:solidFill>
                <a:effectLst/>
              </a:rPr>
              <a:t>The SES Index shall make up 25 percent of the At-Risk calculation, with the share of students directly certified, multiplied by a count equalization factor, making up the other 75 percent.</a:t>
            </a:r>
            <a:endParaRPr lang="en-US" dirty="0"/>
          </a:p>
        </p:txBody>
      </p:sp>
      <p:sp>
        <p:nvSpPr>
          <p:cNvPr id="5" name="Text Placeholder 4">
            <a:extLst>
              <a:ext uri="{FF2B5EF4-FFF2-40B4-BE49-F238E27FC236}">
                <a16:creationId xmlns:a16="http://schemas.microsoft.com/office/drawing/2014/main" id="{6C356953-D558-5712-2F14-77A7058A39E0}"/>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531107403"/>
      </p:ext>
    </p:extLst>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A69FCC-C5ED-66D8-A41F-E24C462BC013}"/>
              </a:ext>
            </a:extLst>
          </p:cNvPr>
          <p:cNvSpPr>
            <a:spLocks noGrp="1"/>
          </p:cNvSpPr>
          <p:nvPr>
            <p:ph type="sldNum" sz="quarter" idx="4"/>
          </p:nvPr>
        </p:nvSpPr>
        <p:spPr/>
        <p:txBody>
          <a:bodyPr/>
          <a:lstStyle/>
          <a:p>
            <a:fld id="{B68F88C8-0A9A-DA43-95C8-7FE161A05352}" type="slidenum">
              <a:rPr lang="en-US" smtClean="0"/>
              <a:pPr/>
              <a:t>38</a:t>
            </a:fld>
            <a:endParaRPr lang="en-US"/>
          </a:p>
        </p:txBody>
      </p:sp>
      <p:sp>
        <p:nvSpPr>
          <p:cNvPr id="3" name="Title 2">
            <a:extLst>
              <a:ext uri="{FF2B5EF4-FFF2-40B4-BE49-F238E27FC236}">
                <a16:creationId xmlns:a16="http://schemas.microsoft.com/office/drawing/2014/main" id="{7EB9D24B-86D4-385A-F3F7-051D6A280F41}"/>
              </a:ext>
            </a:extLst>
          </p:cNvPr>
          <p:cNvSpPr>
            <a:spLocks noGrp="1"/>
          </p:cNvSpPr>
          <p:nvPr>
            <p:ph type="title"/>
          </p:nvPr>
        </p:nvSpPr>
        <p:spPr/>
        <p:txBody>
          <a:bodyPr/>
          <a:lstStyle/>
          <a:p>
            <a:r>
              <a:rPr lang="en-US" dirty="0"/>
              <a:t>For Consensus:</a:t>
            </a:r>
          </a:p>
        </p:txBody>
      </p:sp>
      <p:sp>
        <p:nvSpPr>
          <p:cNvPr id="4" name="Text Placeholder 3">
            <a:extLst>
              <a:ext uri="{FF2B5EF4-FFF2-40B4-BE49-F238E27FC236}">
                <a16:creationId xmlns:a16="http://schemas.microsoft.com/office/drawing/2014/main" id="{E1CD8ABF-9156-15A9-357F-9E29063DCE46}"/>
              </a:ext>
            </a:extLst>
          </p:cNvPr>
          <p:cNvSpPr>
            <a:spLocks noGrp="1"/>
          </p:cNvSpPr>
          <p:nvPr>
            <p:ph type="body" sz="quarter" idx="10"/>
          </p:nvPr>
        </p:nvSpPr>
        <p:spPr>
          <a:xfrm>
            <a:off x="457200" y="1245394"/>
            <a:ext cx="10214658" cy="4367212"/>
          </a:xfrm>
        </p:spPr>
        <p:txBody>
          <a:bodyPr/>
          <a:lstStyle/>
          <a:p>
            <a:r>
              <a:rPr lang="en-US" b="0" i="0" dirty="0">
                <a:solidFill>
                  <a:srgbClr val="000000"/>
                </a:solidFill>
                <a:effectLst/>
              </a:rPr>
              <a:t>The count equalization factor shall be a number such that the total number of students identified in the new state-wide at-risk measure is equal to the total number of students identified as eligible for FRPL in 2022-23.</a:t>
            </a:r>
          </a:p>
          <a:p>
            <a:r>
              <a:rPr lang="en-US" dirty="0">
                <a:solidFill>
                  <a:srgbClr val="000000"/>
                </a:solidFill>
              </a:rPr>
              <a:t>If the count equalization factor results in a count higher that the total funded membership for a district, the at-risk count shall be equal to total funded membership.</a:t>
            </a:r>
            <a:endParaRPr lang="en-US" dirty="0"/>
          </a:p>
        </p:txBody>
      </p:sp>
    </p:spTree>
    <p:extLst>
      <p:ext uri="{BB962C8B-B14F-4D97-AF65-F5344CB8AC3E}">
        <p14:creationId xmlns:p14="http://schemas.microsoft.com/office/powerpoint/2010/main" val="223770976"/>
      </p:ext>
    </p:extLst>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820EE4D-D291-AEB4-7C7A-07407CE128AF}"/>
              </a:ext>
            </a:extLst>
          </p:cNvPr>
          <p:cNvSpPr>
            <a:spLocks noGrp="1"/>
          </p:cNvSpPr>
          <p:nvPr>
            <p:ph type="sldNum" sz="quarter" idx="4"/>
          </p:nvPr>
        </p:nvSpPr>
        <p:spPr/>
        <p:txBody>
          <a:bodyPr/>
          <a:lstStyle/>
          <a:p>
            <a:fld id="{B68F88C8-0A9A-DA43-95C8-7FE161A05352}" type="slidenum">
              <a:rPr lang="en-US" smtClean="0"/>
              <a:pPr/>
              <a:t>39</a:t>
            </a:fld>
            <a:endParaRPr lang="en-US"/>
          </a:p>
        </p:txBody>
      </p:sp>
      <p:sp>
        <p:nvSpPr>
          <p:cNvPr id="3" name="Title 2">
            <a:extLst>
              <a:ext uri="{FF2B5EF4-FFF2-40B4-BE49-F238E27FC236}">
                <a16:creationId xmlns:a16="http://schemas.microsoft.com/office/drawing/2014/main" id="{F01BE1EC-1454-F3C1-E867-4EE9F71B0291}"/>
              </a:ext>
            </a:extLst>
          </p:cNvPr>
          <p:cNvSpPr>
            <a:spLocks noGrp="1"/>
          </p:cNvSpPr>
          <p:nvPr>
            <p:ph type="title"/>
          </p:nvPr>
        </p:nvSpPr>
        <p:spPr/>
        <p:txBody>
          <a:bodyPr/>
          <a:lstStyle/>
          <a:p>
            <a:r>
              <a:rPr lang="en-US" dirty="0"/>
              <a:t>For Consensus:</a:t>
            </a:r>
          </a:p>
        </p:txBody>
      </p:sp>
      <p:sp>
        <p:nvSpPr>
          <p:cNvPr id="4" name="Text Placeholder 3">
            <a:extLst>
              <a:ext uri="{FF2B5EF4-FFF2-40B4-BE49-F238E27FC236}">
                <a16:creationId xmlns:a16="http://schemas.microsoft.com/office/drawing/2014/main" id="{19805FF1-4495-FDD4-5615-5FFB748D12F1}"/>
              </a:ext>
            </a:extLst>
          </p:cNvPr>
          <p:cNvSpPr>
            <a:spLocks noGrp="1"/>
          </p:cNvSpPr>
          <p:nvPr>
            <p:ph type="body" sz="quarter" idx="10"/>
          </p:nvPr>
        </p:nvSpPr>
        <p:spPr>
          <a:xfrm>
            <a:off x="457200" y="1690688"/>
            <a:ext cx="10931236" cy="4367212"/>
          </a:xfrm>
        </p:spPr>
        <p:txBody>
          <a:bodyPr/>
          <a:lstStyle/>
          <a:p>
            <a:r>
              <a:rPr lang="en-US" dirty="0"/>
              <a:t>The committee also recommends that the legislature implement a hold-harmless, such that districts do not receive less At-Risk funding than they did in the 2022-23 school year (i.e., a funding floor). The committee recommends that this hold harmless, as well as the factors used for the SES index, should be reconsidered every five years.</a:t>
            </a:r>
          </a:p>
        </p:txBody>
      </p:sp>
    </p:spTree>
    <p:extLst>
      <p:ext uri="{BB962C8B-B14F-4D97-AF65-F5344CB8AC3E}">
        <p14:creationId xmlns:p14="http://schemas.microsoft.com/office/powerpoint/2010/main" val="264187863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403097E-954B-DD42-A0ED-BA8207BA4010}"/>
              </a:ext>
            </a:extLst>
          </p:cNvPr>
          <p:cNvSpPr>
            <a:spLocks noGrp="1"/>
          </p:cNvSpPr>
          <p:nvPr>
            <p:ph type="sldNum" sz="quarter" idx="12"/>
          </p:nvPr>
        </p:nvSpPr>
        <p:spPr/>
        <p:txBody>
          <a:bodyPr/>
          <a:lstStyle/>
          <a:p>
            <a:fld id="{B68F88C8-0A9A-DA43-95C8-7FE161A05352}" type="slidenum">
              <a:rPr lang="en-US" smtClean="0"/>
              <a:pPr/>
              <a:t>4</a:t>
            </a:fld>
            <a:endParaRPr lang="en-US"/>
          </a:p>
        </p:txBody>
      </p:sp>
      <p:sp>
        <p:nvSpPr>
          <p:cNvPr id="3" name="Title 2">
            <a:extLst>
              <a:ext uri="{FF2B5EF4-FFF2-40B4-BE49-F238E27FC236}">
                <a16:creationId xmlns:a16="http://schemas.microsoft.com/office/drawing/2014/main" id="{1DC66225-AD16-3546-9402-2CFB9CADC128}"/>
              </a:ext>
            </a:extLst>
          </p:cNvPr>
          <p:cNvSpPr>
            <a:spLocks noGrp="1"/>
          </p:cNvSpPr>
          <p:nvPr>
            <p:ph type="title"/>
          </p:nvPr>
        </p:nvSpPr>
        <p:spPr/>
        <p:txBody>
          <a:bodyPr/>
          <a:lstStyle/>
          <a:p>
            <a:r>
              <a:rPr lang="en-US" dirty="0"/>
              <a:t>Survey Results</a:t>
            </a:r>
          </a:p>
        </p:txBody>
      </p:sp>
    </p:spTree>
    <p:extLst>
      <p:ext uri="{BB962C8B-B14F-4D97-AF65-F5344CB8AC3E}">
        <p14:creationId xmlns:p14="http://schemas.microsoft.com/office/powerpoint/2010/main" val="354275950"/>
      </p:ext>
    </p:extLst>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0B26B60-E8D2-8243-858D-8689B30498C3}"/>
              </a:ext>
            </a:extLst>
          </p:cNvPr>
          <p:cNvSpPr>
            <a:spLocks noGrp="1"/>
          </p:cNvSpPr>
          <p:nvPr>
            <p:ph type="sldNum" sz="quarter" idx="12"/>
          </p:nvPr>
        </p:nvSpPr>
        <p:spPr/>
        <p:txBody>
          <a:bodyPr/>
          <a:lstStyle/>
          <a:p>
            <a:fld id="{B68F88C8-0A9A-DA43-95C8-7FE161A05352}" type="slidenum">
              <a:rPr lang="en-US" smtClean="0"/>
              <a:pPr/>
              <a:t>40</a:t>
            </a:fld>
            <a:endParaRPr lang="en-US"/>
          </a:p>
        </p:txBody>
      </p:sp>
      <p:sp>
        <p:nvSpPr>
          <p:cNvPr id="3" name="Title 2">
            <a:extLst>
              <a:ext uri="{FF2B5EF4-FFF2-40B4-BE49-F238E27FC236}">
                <a16:creationId xmlns:a16="http://schemas.microsoft.com/office/drawing/2014/main" id="{E416764B-D9B7-8F45-84D4-04685D29A156}"/>
              </a:ext>
            </a:extLst>
          </p:cNvPr>
          <p:cNvSpPr>
            <a:spLocks noGrp="1"/>
          </p:cNvSpPr>
          <p:nvPr>
            <p:ph type="title"/>
          </p:nvPr>
        </p:nvSpPr>
        <p:spPr/>
        <p:txBody>
          <a:bodyPr/>
          <a:lstStyle/>
          <a:p>
            <a:r>
              <a:rPr lang="en-US" dirty="0"/>
              <a:t>Additional Considerations</a:t>
            </a:r>
          </a:p>
        </p:txBody>
      </p:sp>
    </p:spTree>
    <p:extLst>
      <p:ext uri="{BB962C8B-B14F-4D97-AF65-F5344CB8AC3E}">
        <p14:creationId xmlns:p14="http://schemas.microsoft.com/office/powerpoint/2010/main" val="4107362076"/>
      </p:ext>
    </p:extLst>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39A8E54-5C62-7448-3EED-AB1F736CE30E}"/>
              </a:ext>
            </a:extLst>
          </p:cNvPr>
          <p:cNvSpPr>
            <a:spLocks noGrp="1"/>
          </p:cNvSpPr>
          <p:nvPr>
            <p:ph type="sldNum" sz="quarter" idx="4"/>
          </p:nvPr>
        </p:nvSpPr>
        <p:spPr/>
        <p:txBody>
          <a:bodyPr/>
          <a:lstStyle/>
          <a:p>
            <a:fld id="{B68F88C8-0A9A-DA43-95C8-7FE161A05352}" type="slidenum">
              <a:rPr lang="en-US" smtClean="0"/>
              <a:pPr/>
              <a:t>41</a:t>
            </a:fld>
            <a:endParaRPr lang="en-US"/>
          </a:p>
        </p:txBody>
      </p:sp>
      <p:sp>
        <p:nvSpPr>
          <p:cNvPr id="3" name="Title 2">
            <a:extLst>
              <a:ext uri="{FF2B5EF4-FFF2-40B4-BE49-F238E27FC236}">
                <a16:creationId xmlns:a16="http://schemas.microsoft.com/office/drawing/2014/main" id="{B9DF9FA9-BDB6-02A2-E5CD-93A7558E9820}"/>
              </a:ext>
            </a:extLst>
          </p:cNvPr>
          <p:cNvSpPr>
            <a:spLocks noGrp="1"/>
          </p:cNvSpPr>
          <p:nvPr>
            <p:ph type="title"/>
          </p:nvPr>
        </p:nvSpPr>
        <p:spPr/>
        <p:txBody>
          <a:bodyPr/>
          <a:lstStyle/>
          <a:p>
            <a:r>
              <a:rPr lang="en-US" dirty="0"/>
              <a:t>Additional Considerations</a:t>
            </a:r>
          </a:p>
        </p:txBody>
      </p:sp>
      <p:sp>
        <p:nvSpPr>
          <p:cNvPr id="4" name="Text Placeholder 3">
            <a:extLst>
              <a:ext uri="{FF2B5EF4-FFF2-40B4-BE49-F238E27FC236}">
                <a16:creationId xmlns:a16="http://schemas.microsoft.com/office/drawing/2014/main" id="{1805C29F-7796-FD33-63BA-797F7E21CC36}"/>
              </a:ext>
            </a:extLst>
          </p:cNvPr>
          <p:cNvSpPr>
            <a:spLocks noGrp="1"/>
          </p:cNvSpPr>
          <p:nvPr>
            <p:ph type="body" sz="quarter" idx="10"/>
          </p:nvPr>
        </p:nvSpPr>
        <p:spPr>
          <a:xfrm>
            <a:off x="457199" y="1371600"/>
            <a:ext cx="11277599" cy="4835236"/>
          </a:xfrm>
        </p:spPr>
        <p:txBody>
          <a:bodyPr/>
          <a:lstStyle/>
          <a:p>
            <a:pPr marL="0" indent="0" algn="l">
              <a:buNone/>
            </a:pPr>
            <a:r>
              <a:rPr lang="en-US" b="0" i="0" dirty="0">
                <a:solidFill>
                  <a:srgbClr val="000000"/>
                </a:solidFill>
                <a:effectLst/>
                <a:latin typeface="Arial" panose="020B0604020202020204" pitchFamily="34" charset="0"/>
                <a:cs typeface="Arial" panose="020B0604020202020204" pitchFamily="34" charset="0"/>
              </a:rPr>
              <a:t>1) </a:t>
            </a:r>
            <a:r>
              <a:rPr lang="en-US" b="1" i="0" dirty="0">
                <a:solidFill>
                  <a:srgbClr val="000000"/>
                </a:solidFill>
                <a:effectLst/>
                <a:latin typeface="Arial" panose="020B0604020202020204" pitchFamily="34" charset="0"/>
                <a:cs typeface="Arial" panose="020B0604020202020204" pitchFamily="34" charset="0"/>
              </a:rPr>
              <a:t>Use of American Community Survey (ACS) data to represent socioeconomic conditions in rural communities: </a:t>
            </a:r>
            <a:r>
              <a:rPr lang="en-US" b="0" i="0" dirty="0">
                <a:solidFill>
                  <a:srgbClr val="000000"/>
                </a:solidFill>
                <a:effectLst/>
                <a:latin typeface="Arial" panose="020B0604020202020204" pitchFamily="34" charset="0"/>
                <a:cs typeface="Arial" panose="020B0604020202020204" pitchFamily="34" charset="0"/>
              </a:rPr>
              <a:t>The working group noted that the ACS data for rural communities is more widely dispersed than in urban areas, and may not fully represent very small districts.</a:t>
            </a:r>
          </a:p>
          <a:p>
            <a:pPr marL="0" indent="0" algn="l">
              <a:buNone/>
            </a:pPr>
            <a:r>
              <a:rPr lang="en-US" b="0" i="0" dirty="0">
                <a:solidFill>
                  <a:srgbClr val="000000"/>
                </a:solidFill>
                <a:effectLst/>
                <a:latin typeface="Arial" panose="020B0604020202020204" pitchFamily="34" charset="0"/>
                <a:cs typeface="Arial" panose="020B0604020202020204" pitchFamily="34" charset="0"/>
              </a:rPr>
              <a:t>2) </a:t>
            </a:r>
            <a:r>
              <a:rPr lang="en-US" b="1" i="0" dirty="0">
                <a:solidFill>
                  <a:srgbClr val="000000"/>
                </a:solidFill>
                <a:effectLst/>
                <a:latin typeface="Arial" panose="020B0604020202020204" pitchFamily="34" charset="0"/>
                <a:cs typeface="Arial" panose="020B0604020202020204" pitchFamily="34" charset="0"/>
              </a:rPr>
              <a:t>Timing of Medicaid/CHP student count availability</a:t>
            </a:r>
            <a:r>
              <a:rPr lang="en-US" b="0" i="0" dirty="0">
                <a:solidFill>
                  <a:srgbClr val="000000"/>
                </a:solidFill>
                <a:effectLst/>
                <a:latin typeface="Arial" panose="020B0604020202020204" pitchFamily="34" charset="0"/>
                <a:cs typeface="Arial" panose="020B0604020202020204" pitchFamily="34" charset="0"/>
              </a:rPr>
              <a:t>: CDE estimates that it will not have initial counts of Medicaid/CHP students to include in each district’s Identified Student Percentage (ISP) until July or August of 2023. This timing presents a challenge for providing districts with accurate forecasts for their at-risk funding for the 2023-24 school year.</a:t>
            </a:r>
          </a:p>
        </p:txBody>
      </p:sp>
    </p:spTree>
    <p:extLst>
      <p:ext uri="{BB962C8B-B14F-4D97-AF65-F5344CB8AC3E}">
        <p14:creationId xmlns:p14="http://schemas.microsoft.com/office/powerpoint/2010/main" val="1621634565"/>
      </p:ext>
    </p:extLst>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058447-9251-16A0-9842-BD0517C702B5}"/>
              </a:ext>
            </a:extLst>
          </p:cNvPr>
          <p:cNvSpPr>
            <a:spLocks noGrp="1"/>
          </p:cNvSpPr>
          <p:nvPr>
            <p:ph type="sldNum" sz="quarter" idx="4"/>
          </p:nvPr>
        </p:nvSpPr>
        <p:spPr/>
        <p:txBody>
          <a:bodyPr/>
          <a:lstStyle/>
          <a:p>
            <a:fld id="{B68F88C8-0A9A-DA43-95C8-7FE161A05352}" type="slidenum">
              <a:rPr lang="en-US" smtClean="0"/>
              <a:pPr/>
              <a:t>42</a:t>
            </a:fld>
            <a:endParaRPr lang="en-US"/>
          </a:p>
        </p:txBody>
      </p:sp>
      <p:sp>
        <p:nvSpPr>
          <p:cNvPr id="3" name="Title 2">
            <a:extLst>
              <a:ext uri="{FF2B5EF4-FFF2-40B4-BE49-F238E27FC236}">
                <a16:creationId xmlns:a16="http://schemas.microsoft.com/office/drawing/2014/main" id="{FF61DAAF-A06E-1AB1-10F3-B52D5A055BEB}"/>
              </a:ext>
            </a:extLst>
          </p:cNvPr>
          <p:cNvSpPr>
            <a:spLocks noGrp="1"/>
          </p:cNvSpPr>
          <p:nvPr>
            <p:ph type="title"/>
          </p:nvPr>
        </p:nvSpPr>
        <p:spPr/>
        <p:txBody>
          <a:bodyPr/>
          <a:lstStyle/>
          <a:p>
            <a:r>
              <a:rPr lang="en-US" dirty="0"/>
              <a:t>Additional Considerations</a:t>
            </a:r>
          </a:p>
        </p:txBody>
      </p:sp>
      <p:sp>
        <p:nvSpPr>
          <p:cNvPr id="4" name="Text Placeholder 3">
            <a:extLst>
              <a:ext uri="{FF2B5EF4-FFF2-40B4-BE49-F238E27FC236}">
                <a16:creationId xmlns:a16="http://schemas.microsoft.com/office/drawing/2014/main" id="{85C9F995-A4D7-7977-8CC1-506A483AC1D0}"/>
              </a:ext>
            </a:extLst>
          </p:cNvPr>
          <p:cNvSpPr>
            <a:spLocks noGrp="1"/>
          </p:cNvSpPr>
          <p:nvPr>
            <p:ph type="body" sz="quarter" idx="10"/>
          </p:nvPr>
        </p:nvSpPr>
        <p:spPr>
          <a:xfrm>
            <a:off x="609600" y="1372033"/>
            <a:ext cx="10972800" cy="4367212"/>
          </a:xfrm>
        </p:spPr>
        <p:txBody>
          <a:bodyPr/>
          <a:lstStyle/>
          <a:p>
            <a:pPr marL="0" indent="0">
              <a:buNone/>
            </a:pPr>
            <a:r>
              <a:rPr lang="en-US" b="0" i="0" dirty="0">
                <a:solidFill>
                  <a:srgbClr val="000000"/>
                </a:solidFill>
                <a:effectLst/>
                <a:latin typeface="Arial" panose="020B0604020202020204" pitchFamily="34" charset="0"/>
                <a:cs typeface="Arial" panose="020B0604020202020204" pitchFamily="34" charset="0"/>
              </a:rPr>
              <a:t>3) </a:t>
            </a:r>
            <a:r>
              <a:rPr lang="en-US" b="1" i="0" dirty="0">
                <a:solidFill>
                  <a:srgbClr val="000000"/>
                </a:solidFill>
                <a:effectLst/>
                <a:latin typeface="Arial" panose="020B0604020202020204" pitchFamily="34" charset="0"/>
                <a:cs typeface="Arial" panose="020B0604020202020204" pitchFamily="34" charset="0"/>
              </a:rPr>
              <a:t>Large swings in ISP versus Free and Reduced Lunch percentages: </a:t>
            </a:r>
            <a:r>
              <a:rPr lang="en-US" b="0" i="0" dirty="0">
                <a:solidFill>
                  <a:srgbClr val="000000"/>
                </a:solidFill>
                <a:effectLst/>
                <a:latin typeface="Arial" panose="020B0604020202020204" pitchFamily="34" charset="0"/>
                <a:cs typeface="Arial" panose="020B0604020202020204" pitchFamily="34" charset="0"/>
              </a:rPr>
              <a:t>In producing estimates for the new model, the working group noted several (~20) districts whose ISP percentages are markedly different from their free and reduced lunch percentages as measured by deciles. </a:t>
            </a:r>
          </a:p>
          <a:p>
            <a:pPr marL="0" indent="0">
              <a:buNone/>
            </a:pPr>
            <a:r>
              <a:rPr lang="en-US" b="0" i="0" dirty="0">
                <a:solidFill>
                  <a:srgbClr val="000000"/>
                </a:solidFill>
                <a:effectLst/>
                <a:latin typeface="Arial" panose="020B0604020202020204" pitchFamily="34" charset="0"/>
                <a:cs typeface="Arial" panose="020B0604020202020204" pitchFamily="34" charset="0"/>
              </a:rPr>
              <a:t>These are generally small, rural districts whose ISP deciles indicate a much lower level of socioeconomic need than is represented by their free and reduced lunch percentage deciles. The working group hypothesizes that there may be barriers of one sort or another that prevent families from enrolling in social safety net programs to the same extent they are able to enroll in free and reduced lunch programs. Without a mitigating solution for these districts, such </a:t>
            </a:r>
            <a:r>
              <a:rPr lang="en-US" dirty="0">
                <a:solidFill>
                  <a:srgbClr val="000000"/>
                </a:solidFill>
                <a:latin typeface="Arial" panose="020B0604020202020204" pitchFamily="34" charset="0"/>
                <a:cs typeface="Arial" panose="020B0604020202020204" pitchFamily="34" charset="0"/>
              </a:rPr>
              <a:t>as the proposed hold harmless, </a:t>
            </a:r>
            <a:r>
              <a:rPr lang="en-US" b="0" i="0" dirty="0">
                <a:solidFill>
                  <a:srgbClr val="000000"/>
                </a:solidFill>
                <a:effectLst/>
                <a:latin typeface="Arial" panose="020B0604020202020204" pitchFamily="34" charset="0"/>
                <a:cs typeface="Arial" panose="020B0604020202020204" pitchFamily="34" charset="0"/>
              </a:rPr>
              <a:t>these districts could see reductions in their at-risk funding.</a:t>
            </a:r>
          </a:p>
          <a:p>
            <a:endParaRPr lang="en-US" dirty="0"/>
          </a:p>
        </p:txBody>
      </p:sp>
    </p:spTree>
    <p:extLst>
      <p:ext uri="{BB962C8B-B14F-4D97-AF65-F5344CB8AC3E}">
        <p14:creationId xmlns:p14="http://schemas.microsoft.com/office/powerpoint/2010/main" val="1618470575"/>
      </p:ext>
    </p:extLst>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058447-9251-16A0-9842-BD0517C702B5}"/>
              </a:ext>
            </a:extLst>
          </p:cNvPr>
          <p:cNvSpPr>
            <a:spLocks noGrp="1"/>
          </p:cNvSpPr>
          <p:nvPr>
            <p:ph type="sldNum" sz="quarter" idx="4"/>
          </p:nvPr>
        </p:nvSpPr>
        <p:spPr/>
        <p:txBody>
          <a:bodyPr/>
          <a:lstStyle/>
          <a:p>
            <a:fld id="{B68F88C8-0A9A-DA43-95C8-7FE161A05352}" type="slidenum">
              <a:rPr lang="en-US" smtClean="0"/>
              <a:pPr/>
              <a:t>43</a:t>
            </a:fld>
            <a:endParaRPr lang="en-US"/>
          </a:p>
        </p:txBody>
      </p:sp>
      <p:sp>
        <p:nvSpPr>
          <p:cNvPr id="3" name="Title 2">
            <a:extLst>
              <a:ext uri="{FF2B5EF4-FFF2-40B4-BE49-F238E27FC236}">
                <a16:creationId xmlns:a16="http://schemas.microsoft.com/office/drawing/2014/main" id="{FF61DAAF-A06E-1AB1-10F3-B52D5A055BEB}"/>
              </a:ext>
            </a:extLst>
          </p:cNvPr>
          <p:cNvSpPr>
            <a:spLocks noGrp="1"/>
          </p:cNvSpPr>
          <p:nvPr>
            <p:ph type="title"/>
          </p:nvPr>
        </p:nvSpPr>
        <p:spPr/>
        <p:txBody>
          <a:bodyPr/>
          <a:lstStyle/>
          <a:p>
            <a:r>
              <a:rPr lang="en-US" dirty="0"/>
              <a:t>Additional Considerations</a:t>
            </a:r>
          </a:p>
        </p:txBody>
      </p:sp>
      <p:sp>
        <p:nvSpPr>
          <p:cNvPr id="4" name="Text Placeholder 3">
            <a:extLst>
              <a:ext uri="{FF2B5EF4-FFF2-40B4-BE49-F238E27FC236}">
                <a16:creationId xmlns:a16="http://schemas.microsoft.com/office/drawing/2014/main" id="{85C9F995-A4D7-7977-8CC1-506A483AC1D0}"/>
              </a:ext>
            </a:extLst>
          </p:cNvPr>
          <p:cNvSpPr>
            <a:spLocks noGrp="1"/>
          </p:cNvSpPr>
          <p:nvPr>
            <p:ph type="body" sz="quarter" idx="10"/>
          </p:nvPr>
        </p:nvSpPr>
        <p:spPr>
          <a:xfrm>
            <a:off x="609600" y="1372033"/>
            <a:ext cx="10972800" cy="4367212"/>
          </a:xfrm>
        </p:spPr>
        <p:txBody>
          <a:bodyPr/>
          <a:lstStyle/>
          <a:p>
            <a:pPr marL="0" indent="0">
              <a:buNone/>
            </a:pPr>
            <a:r>
              <a:rPr lang="en-US" b="0" i="0" dirty="0">
                <a:solidFill>
                  <a:srgbClr val="000000"/>
                </a:solidFill>
                <a:effectLst/>
                <a:latin typeface="Arial" panose="020B0604020202020204" pitchFamily="34" charset="0"/>
                <a:cs typeface="Arial" panose="020B0604020202020204" pitchFamily="34" charset="0"/>
              </a:rPr>
              <a:t>Others?</a:t>
            </a:r>
          </a:p>
          <a:p>
            <a:endParaRPr lang="en-US" dirty="0"/>
          </a:p>
        </p:txBody>
      </p:sp>
    </p:spTree>
    <p:extLst>
      <p:ext uri="{BB962C8B-B14F-4D97-AF65-F5344CB8AC3E}">
        <p14:creationId xmlns:p14="http://schemas.microsoft.com/office/powerpoint/2010/main" val="2743189438"/>
      </p:ext>
    </p:extLst>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0B26B60-E8D2-8243-858D-8689B30498C3}"/>
              </a:ext>
            </a:extLst>
          </p:cNvPr>
          <p:cNvSpPr>
            <a:spLocks noGrp="1"/>
          </p:cNvSpPr>
          <p:nvPr>
            <p:ph type="sldNum" sz="quarter" idx="12"/>
          </p:nvPr>
        </p:nvSpPr>
        <p:spPr/>
        <p:txBody>
          <a:bodyPr/>
          <a:lstStyle/>
          <a:p>
            <a:fld id="{B68F88C8-0A9A-DA43-95C8-7FE161A05352}" type="slidenum">
              <a:rPr lang="en-US" smtClean="0"/>
              <a:pPr/>
              <a:t>44</a:t>
            </a:fld>
            <a:endParaRPr lang="en-US"/>
          </a:p>
        </p:txBody>
      </p:sp>
      <p:sp>
        <p:nvSpPr>
          <p:cNvPr id="3" name="Title 2">
            <a:extLst>
              <a:ext uri="{FF2B5EF4-FFF2-40B4-BE49-F238E27FC236}">
                <a16:creationId xmlns:a16="http://schemas.microsoft.com/office/drawing/2014/main" id="{E416764B-D9B7-8F45-84D4-04685D29A156}"/>
              </a:ext>
            </a:extLst>
          </p:cNvPr>
          <p:cNvSpPr>
            <a:spLocks noGrp="1"/>
          </p:cNvSpPr>
          <p:nvPr>
            <p:ph type="title"/>
          </p:nvPr>
        </p:nvSpPr>
        <p:spPr/>
        <p:txBody>
          <a:bodyPr/>
          <a:lstStyle/>
          <a:p>
            <a:r>
              <a:rPr lang="en-US" dirty="0"/>
              <a:t>Final Consensus</a:t>
            </a:r>
          </a:p>
        </p:txBody>
      </p:sp>
    </p:spTree>
    <p:extLst>
      <p:ext uri="{BB962C8B-B14F-4D97-AF65-F5344CB8AC3E}">
        <p14:creationId xmlns:p14="http://schemas.microsoft.com/office/powerpoint/2010/main" val="4109466968"/>
      </p:ext>
    </p:extLst>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820EE4D-D291-AEB4-7C7A-07407CE128AF}"/>
              </a:ext>
            </a:extLst>
          </p:cNvPr>
          <p:cNvSpPr>
            <a:spLocks noGrp="1"/>
          </p:cNvSpPr>
          <p:nvPr>
            <p:ph type="sldNum" sz="quarter" idx="4"/>
          </p:nvPr>
        </p:nvSpPr>
        <p:spPr/>
        <p:txBody>
          <a:bodyPr/>
          <a:lstStyle/>
          <a:p>
            <a:fld id="{B68F88C8-0A9A-DA43-95C8-7FE161A05352}" type="slidenum">
              <a:rPr lang="en-US" smtClean="0"/>
              <a:pPr/>
              <a:t>45</a:t>
            </a:fld>
            <a:endParaRPr lang="en-US"/>
          </a:p>
        </p:txBody>
      </p:sp>
      <p:sp>
        <p:nvSpPr>
          <p:cNvPr id="3" name="Title 2">
            <a:extLst>
              <a:ext uri="{FF2B5EF4-FFF2-40B4-BE49-F238E27FC236}">
                <a16:creationId xmlns:a16="http://schemas.microsoft.com/office/drawing/2014/main" id="{F01BE1EC-1454-F3C1-E867-4EE9F71B0291}"/>
              </a:ext>
            </a:extLst>
          </p:cNvPr>
          <p:cNvSpPr>
            <a:spLocks noGrp="1"/>
          </p:cNvSpPr>
          <p:nvPr>
            <p:ph type="title"/>
          </p:nvPr>
        </p:nvSpPr>
        <p:spPr/>
        <p:txBody>
          <a:bodyPr/>
          <a:lstStyle/>
          <a:p>
            <a:r>
              <a:rPr lang="en-US" dirty="0"/>
              <a:t>For Final Consensus:</a:t>
            </a:r>
          </a:p>
        </p:txBody>
      </p:sp>
      <p:sp>
        <p:nvSpPr>
          <p:cNvPr id="4" name="Text Placeholder 3">
            <a:extLst>
              <a:ext uri="{FF2B5EF4-FFF2-40B4-BE49-F238E27FC236}">
                <a16:creationId xmlns:a16="http://schemas.microsoft.com/office/drawing/2014/main" id="{19805FF1-4495-FDD4-5615-5FFB748D12F1}"/>
              </a:ext>
            </a:extLst>
          </p:cNvPr>
          <p:cNvSpPr>
            <a:spLocks noGrp="1"/>
          </p:cNvSpPr>
          <p:nvPr>
            <p:ph type="body" sz="quarter" idx="10"/>
          </p:nvPr>
        </p:nvSpPr>
        <p:spPr>
          <a:xfrm>
            <a:off x="457200" y="1413164"/>
            <a:ext cx="10931236" cy="4644736"/>
          </a:xfrm>
        </p:spPr>
        <p:txBody>
          <a:bodyPr/>
          <a:lstStyle/>
          <a:p>
            <a:r>
              <a:rPr lang="en-US" dirty="0"/>
              <a:t>Given any noted differences expressed in the consensus vote, and the opportunity to put forward additional considerations in the final memo to legislators, are there any At-Risk voting committee members who will </a:t>
            </a:r>
            <a:r>
              <a:rPr lang="en-US" b="1" dirty="0"/>
              <a:t>not</a:t>
            </a:r>
            <a:r>
              <a:rPr lang="en-US" dirty="0"/>
              <a:t> approve the totality of the committee’s recommendations?</a:t>
            </a:r>
          </a:p>
          <a:p>
            <a:pPr marL="0" indent="0">
              <a:buNone/>
            </a:pPr>
            <a:endParaRPr lang="en-US" dirty="0"/>
          </a:p>
        </p:txBody>
      </p:sp>
    </p:spTree>
    <p:extLst>
      <p:ext uri="{BB962C8B-B14F-4D97-AF65-F5344CB8AC3E}">
        <p14:creationId xmlns:p14="http://schemas.microsoft.com/office/powerpoint/2010/main" val="3498566160"/>
      </p:ext>
    </p:extLst>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0B26B60-E8D2-8243-858D-8689B30498C3}"/>
              </a:ext>
            </a:extLst>
          </p:cNvPr>
          <p:cNvSpPr>
            <a:spLocks noGrp="1"/>
          </p:cNvSpPr>
          <p:nvPr>
            <p:ph type="sldNum" sz="quarter" idx="12"/>
          </p:nvPr>
        </p:nvSpPr>
        <p:spPr/>
        <p:txBody>
          <a:bodyPr/>
          <a:lstStyle/>
          <a:p>
            <a:fld id="{B68F88C8-0A9A-DA43-95C8-7FE161A05352}" type="slidenum">
              <a:rPr lang="en-US" smtClean="0"/>
              <a:pPr/>
              <a:t>46</a:t>
            </a:fld>
            <a:endParaRPr lang="en-US"/>
          </a:p>
        </p:txBody>
      </p:sp>
      <p:sp>
        <p:nvSpPr>
          <p:cNvPr id="3" name="Title 2">
            <a:extLst>
              <a:ext uri="{FF2B5EF4-FFF2-40B4-BE49-F238E27FC236}">
                <a16:creationId xmlns:a16="http://schemas.microsoft.com/office/drawing/2014/main" id="{E416764B-D9B7-8F45-84D4-04685D29A156}"/>
              </a:ext>
            </a:extLst>
          </p:cNvPr>
          <p:cNvSpPr>
            <a:spLocks noGrp="1"/>
          </p:cNvSpPr>
          <p:nvPr>
            <p:ph type="title"/>
          </p:nvPr>
        </p:nvSpPr>
        <p:spPr/>
        <p:txBody>
          <a:bodyPr/>
          <a:lstStyle/>
          <a:p>
            <a:r>
              <a:rPr lang="en-US" dirty="0"/>
              <a:t>Thank You And Next Steps</a:t>
            </a:r>
          </a:p>
        </p:txBody>
      </p:sp>
    </p:spTree>
    <p:extLst>
      <p:ext uri="{BB962C8B-B14F-4D97-AF65-F5344CB8AC3E}">
        <p14:creationId xmlns:p14="http://schemas.microsoft.com/office/powerpoint/2010/main" val="388295201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8282CF7-95FA-A1E7-CE49-84DCFF95CE31}"/>
              </a:ext>
            </a:extLst>
          </p:cNvPr>
          <p:cNvSpPr>
            <a:spLocks noGrp="1"/>
          </p:cNvSpPr>
          <p:nvPr>
            <p:ph type="sldNum" sz="quarter" idx="4"/>
          </p:nvPr>
        </p:nvSpPr>
        <p:spPr/>
        <p:txBody>
          <a:bodyPr/>
          <a:lstStyle/>
          <a:p>
            <a:fld id="{B68F88C8-0A9A-DA43-95C8-7FE161A05352}" type="slidenum">
              <a:rPr lang="en-US" smtClean="0"/>
              <a:pPr/>
              <a:t>5</a:t>
            </a:fld>
            <a:endParaRPr lang="en-US"/>
          </a:p>
        </p:txBody>
      </p:sp>
      <p:sp>
        <p:nvSpPr>
          <p:cNvPr id="3" name="Title 2">
            <a:extLst>
              <a:ext uri="{FF2B5EF4-FFF2-40B4-BE49-F238E27FC236}">
                <a16:creationId xmlns:a16="http://schemas.microsoft.com/office/drawing/2014/main" id="{2680FD94-537B-29B7-D80C-5B6CECE5F466}"/>
              </a:ext>
            </a:extLst>
          </p:cNvPr>
          <p:cNvSpPr>
            <a:spLocks noGrp="1"/>
          </p:cNvSpPr>
          <p:nvPr>
            <p:ph type="title"/>
          </p:nvPr>
        </p:nvSpPr>
        <p:spPr/>
        <p:txBody>
          <a:bodyPr/>
          <a:lstStyle/>
          <a:p>
            <a:r>
              <a:rPr lang="en-US" dirty="0"/>
              <a:t>Consensus on Index Components?</a:t>
            </a:r>
          </a:p>
        </p:txBody>
      </p:sp>
      <p:sp>
        <p:nvSpPr>
          <p:cNvPr id="4" name="Text Placeholder 3">
            <a:extLst>
              <a:ext uri="{FF2B5EF4-FFF2-40B4-BE49-F238E27FC236}">
                <a16:creationId xmlns:a16="http://schemas.microsoft.com/office/drawing/2014/main" id="{378B629A-C43C-81B3-3C11-06A6FC47DCF6}"/>
              </a:ext>
            </a:extLst>
          </p:cNvPr>
          <p:cNvSpPr>
            <a:spLocks noGrp="1"/>
          </p:cNvSpPr>
          <p:nvPr>
            <p:ph type="body" sz="quarter" idx="10"/>
          </p:nvPr>
        </p:nvSpPr>
        <p:spPr>
          <a:xfrm>
            <a:off x="457200" y="1336431"/>
            <a:ext cx="10214658" cy="4721469"/>
          </a:xfrm>
        </p:spPr>
        <p:txBody>
          <a:bodyPr/>
          <a:lstStyle/>
          <a:p>
            <a:r>
              <a:rPr lang="en-US" sz="2000" dirty="0"/>
              <a:t>Same residence, BA or higher, median HH income, child living with non-biological parents, living in more crowded conditions, income to rent/mortgage, non-English language at home</a:t>
            </a:r>
            <a:r>
              <a:rPr lang="en-US" dirty="0"/>
              <a:t>	</a:t>
            </a:r>
          </a:p>
          <a:p>
            <a:pPr lvl="1"/>
            <a:r>
              <a:rPr lang="en-US" dirty="0"/>
              <a:t>Yes: 13</a:t>
            </a:r>
          </a:p>
          <a:p>
            <a:pPr lvl="1"/>
            <a:r>
              <a:rPr lang="en-US" dirty="0"/>
              <a:t>No: 5</a:t>
            </a:r>
          </a:p>
          <a:p>
            <a:pPr lvl="1"/>
            <a:r>
              <a:rPr lang="en-US" dirty="0"/>
              <a:t>Missing: 2</a:t>
            </a:r>
          </a:p>
          <a:p>
            <a:pPr lvl="2"/>
            <a:r>
              <a:rPr lang="en-US" i="1" dirty="0"/>
              <a:t>Exclude 'adopted' and 'foster' - keep 'living with relatives not their biological parent’</a:t>
            </a:r>
          </a:p>
          <a:p>
            <a:pPr lvl="2"/>
            <a:r>
              <a:rPr lang="en-US" i="1" dirty="0"/>
              <a:t>The measures are fine but I am concerned with the size of "neighborhoods" in rural areas where district boundaries may bring very different results.</a:t>
            </a:r>
          </a:p>
        </p:txBody>
      </p:sp>
    </p:spTree>
    <p:extLst>
      <p:ext uri="{BB962C8B-B14F-4D97-AF65-F5344CB8AC3E}">
        <p14:creationId xmlns:p14="http://schemas.microsoft.com/office/powerpoint/2010/main" val="2992849069"/>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8282CF7-95FA-A1E7-CE49-84DCFF95CE31}"/>
              </a:ext>
            </a:extLst>
          </p:cNvPr>
          <p:cNvSpPr>
            <a:spLocks noGrp="1"/>
          </p:cNvSpPr>
          <p:nvPr>
            <p:ph type="sldNum" sz="quarter" idx="4"/>
          </p:nvPr>
        </p:nvSpPr>
        <p:spPr/>
        <p:txBody>
          <a:bodyPr/>
          <a:lstStyle/>
          <a:p>
            <a:fld id="{B68F88C8-0A9A-DA43-95C8-7FE161A05352}" type="slidenum">
              <a:rPr lang="en-US" smtClean="0"/>
              <a:pPr/>
              <a:t>6</a:t>
            </a:fld>
            <a:endParaRPr lang="en-US"/>
          </a:p>
        </p:txBody>
      </p:sp>
      <p:sp>
        <p:nvSpPr>
          <p:cNvPr id="3" name="Title 2">
            <a:extLst>
              <a:ext uri="{FF2B5EF4-FFF2-40B4-BE49-F238E27FC236}">
                <a16:creationId xmlns:a16="http://schemas.microsoft.com/office/drawing/2014/main" id="{2680FD94-537B-29B7-D80C-5B6CECE5F466}"/>
              </a:ext>
            </a:extLst>
          </p:cNvPr>
          <p:cNvSpPr>
            <a:spLocks noGrp="1"/>
          </p:cNvSpPr>
          <p:nvPr>
            <p:ph type="title"/>
          </p:nvPr>
        </p:nvSpPr>
        <p:spPr/>
        <p:txBody>
          <a:bodyPr/>
          <a:lstStyle/>
          <a:p>
            <a:r>
              <a:rPr lang="en-US" dirty="0"/>
              <a:t>Consensus on Index Components?</a:t>
            </a:r>
          </a:p>
        </p:txBody>
      </p:sp>
      <p:sp>
        <p:nvSpPr>
          <p:cNvPr id="4" name="Text Placeholder 3">
            <a:extLst>
              <a:ext uri="{FF2B5EF4-FFF2-40B4-BE49-F238E27FC236}">
                <a16:creationId xmlns:a16="http://schemas.microsoft.com/office/drawing/2014/main" id="{378B629A-C43C-81B3-3C11-06A6FC47DCF6}"/>
              </a:ext>
            </a:extLst>
          </p:cNvPr>
          <p:cNvSpPr>
            <a:spLocks noGrp="1"/>
          </p:cNvSpPr>
          <p:nvPr>
            <p:ph type="body" sz="quarter" idx="10"/>
          </p:nvPr>
        </p:nvSpPr>
        <p:spPr>
          <a:xfrm>
            <a:off x="457200" y="1336431"/>
            <a:ext cx="10214658" cy="4721469"/>
          </a:xfrm>
        </p:spPr>
        <p:txBody>
          <a:bodyPr/>
          <a:lstStyle/>
          <a:p>
            <a:pPr lvl="2"/>
            <a:r>
              <a:rPr lang="en-US" i="1" dirty="0"/>
              <a:t>Ideally, we would support striking “share of those in the same residence last year” and replace with home ownership rates. We appreciate the inclusion of some housing-related indicators (crowded housing, housing cost burden, etc.), but they don’t capture wealth in the way that home ownership rates do. We understand that it may not make much of a difference to include home ownership in the index since there are so many measures included, and that the group may be moving towards consensus on this list, in which case we would support the group's recommendation - but we do think it's worthy of more discussion. </a:t>
            </a:r>
          </a:p>
          <a:p>
            <a:pPr lvl="2"/>
            <a:r>
              <a:rPr lang="en-US" i="1" dirty="0"/>
              <a:t>Share of adults age 25 or older with a bachelor's degree or higher</a:t>
            </a:r>
          </a:p>
          <a:p>
            <a:pPr lvl="2"/>
            <a:r>
              <a:rPr lang="en-US" i="1" dirty="0"/>
              <a:t>Could the first measure (moved households within the last year) be expanded to something like moved households more than x times in the past y years? A single move doesn’t constitute mobility. </a:t>
            </a:r>
          </a:p>
          <a:p>
            <a:pPr marL="914400" lvl="2" indent="0">
              <a:buNone/>
            </a:pPr>
            <a:endParaRPr lang="en-US" i="1" dirty="0"/>
          </a:p>
        </p:txBody>
      </p:sp>
    </p:spTree>
    <p:extLst>
      <p:ext uri="{BB962C8B-B14F-4D97-AF65-F5344CB8AC3E}">
        <p14:creationId xmlns:p14="http://schemas.microsoft.com/office/powerpoint/2010/main" val="334005920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15663E7-26B5-7AF6-58FB-5B7570475771}"/>
              </a:ext>
            </a:extLst>
          </p:cNvPr>
          <p:cNvSpPr>
            <a:spLocks noGrp="1"/>
          </p:cNvSpPr>
          <p:nvPr>
            <p:ph type="sldNum" sz="quarter" idx="4"/>
          </p:nvPr>
        </p:nvSpPr>
        <p:spPr/>
        <p:txBody>
          <a:bodyPr/>
          <a:lstStyle/>
          <a:p>
            <a:fld id="{B68F88C8-0A9A-DA43-95C8-7FE161A05352}" type="slidenum">
              <a:rPr lang="en-US" smtClean="0"/>
              <a:pPr/>
              <a:t>7</a:t>
            </a:fld>
            <a:endParaRPr lang="en-US"/>
          </a:p>
        </p:txBody>
      </p:sp>
      <p:sp>
        <p:nvSpPr>
          <p:cNvPr id="3" name="Title 2">
            <a:extLst>
              <a:ext uri="{FF2B5EF4-FFF2-40B4-BE49-F238E27FC236}">
                <a16:creationId xmlns:a16="http://schemas.microsoft.com/office/drawing/2014/main" id="{ACA28FDA-754D-2DC6-6C32-F8307693212B}"/>
              </a:ext>
            </a:extLst>
          </p:cNvPr>
          <p:cNvSpPr>
            <a:spLocks noGrp="1"/>
          </p:cNvSpPr>
          <p:nvPr>
            <p:ph type="title"/>
          </p:nvPr>
        </p:nvSpPr>
        <p:spPr/>
        <p:txBody>
          <a:bodyPr/>
          <a:lstStyle/>
          <a:p>
            <a:r>
              <a:rPr lang="en-US" dirty="0"/>
              <a:t>Consensus on At-Risk Measure Weighting?</a:t>
            </a:r>
          </a:p>
        </p:txBody>
      </p:sp>
      <p:sp>
        <p:nvSpPr>
          <p:cNvPr id="4" name="Text Placeholder 3">
            <a:extLst>
              <a:ext uri="{FF2B5EF4-FFF2-40B4-BE49-F238E27FC236}">
                <a16:creationId xmlns:a16="http://schemas.microsoft.com/office/drawing/2014/main" id="{851900AA-29C6-E887-17A3-CB277F55B947}"/>
              </a:ext>
            </a:extLst>
          </p:cNvPr>
          <p:cNvSpPr>
            <a:spLocks noGrp="1"/>
          </p:cNvSpPr>
          <p:nvPr>
            <p:ph type="body" sz="quarter" idx="10"/>
          </p:nvPr>
        </p:nvSpPr>
        <p:spPr>
          <a:xfrm>
            <a:off x="457200" y="1385888"/>
            <a:ext cx="10214658" cy="4367212"/>
          </a:xfrm>
        </p:spPr>
        <p:txBody>
          <a:bodyPr/>
          <a:lstStyle/>
          <a:p>
            <a:r>
              <a:rPr lang="en-US" sz="2400" b="0" i="0" u="none" strike="noStrike" dirty="0">
                <a:solidFill>
                  <a:srgbClr val="000000"/>
                </a:solidFill>
                <a:effectLst/>
                <a:latin typeface="Calibri" panose="020F0502020204030204" pitchFamily="34" charset="0"/>
              </a:rPr>
              <a:t>75% ISP and 25% neighborhood SES: 11</a:t>
            </a:r>
          </a:p>
          <a:p>
            <a:r>
              <a:rPr lang="en-US" sz="2400" b="0" i="0" u="none" strike="noStrike" dirty="0">
                <a:solidFill>
                  <a:srgbClr val="000000"/>
                </a:solidFill>
                <a:effectLst/>
                <a:latin typeface="Calibri" panose="020F0502020204030204" pitchFamily="34" charset="0"/>
              </a:rPr>
              <a:t>50% ISP and 50% neighborhood SES: 4</a:t>
            </a:r>
          </a:p>
          <a:p>
            <a:r>
              <a:rPr lang="en-US" sz="2400" dirty="0">
                <a:solidFill>
                  <a:srgbClr val="000000"/>
                </a:solidFill>
                <a:latin typeface="Calibri" panose="020F0502020204030204" pitchFamily="34" charset="0"/>
              </a:rPr>
              <a:t>Other: 3</a:t>
            </a:r>
          </a:p>
          <a:p>
            <a:r>
              <a:rPr lang="en-US" sz="2400" b="0" i="0" u="none" strike="noStrike" dirty="0">
                <a:solidFill>
                  <a:srgbClr val="000000"/>
                </a:solidFill>
                <a:effectLst/>
                <a:latin typeface="Calibri" panose="020F0502020204030204" pitchFamily="34" charset="0"/>
              </a:rPr>
              <a:t>Missing: 2</a:t>
            </a:r>
          </a:p>
          <a:p>
            <a:pPr lvl="1"/>
            <a:r>
              <a:rPr lang="en-US" b="0" i="1" u="none" strike="noStrike" dirty="0">
                <a:solidFill>
                  <a:srgbClr val="000000"/>
                </a:solidFill>
                <a:effectLst/>
                <a:latin typeface="Calibri" panose="020F0502020204030204" pitchFamily="34" charset="0"/>
              </a:rPr>
              <a:t>A 60/40 might generate the most fairness</a:t>
            </a:r>
          </a:p>
          <a:p>
            <a:pPr lvl="1"/>
            <a:r>
              <a:rPr lang="en-US" b="0" i="1" u="none" strike="noStrike" dirty="0">
                <a:solidFill>
                  <a:srgbClr val="000000"/>
                </a:solidFill>
                <a:effectLst/>
                <a:latin typeface="Calibri" panose="020F0502020204030204" pitchFamily="34" charset="0"/>
              </a:rPr>
              <a:t>There should be flexibility to maximize the percentage i.e. the formula would take the greater of 100/0, 75/25, 50/50, 25/75, 0/100. </a:t>
            </a:r>
          </a:p>
          <a:p>
            <a:pPr lvl="1"/>
            <a:r>
              <a:rPr lang="en-US" b="0" i="1" u="none" strike="noStrike" dirty="0">
                <a:solidFill>
                  <a:srgbClr val="000000"/>
                </a:solidFill>
                <a:effectLst/>
                <a:latin typeface="Calibri" panose="020F0502020204030204" pitchFamily="34" charset="0"/>
              </a:rPr>
              <a:t>The issue isn't the proposed proportions and ratios, but rather the fact that they don't work for all districts.  In general, Model A works for larger districts with fewer historical at-risk students.  Model D tends to be best for smaller, rural, larger at-risk percentage districts. </a:t>
            </a:r>
          </a:p>
          <a:p>
            <a:endParaRPr lang="en-US" sz="2400" b="0" i="0" u="none" strike="noStrike" dirty="0">
              <a:solidFill>
                <a:srgbClr val="000000"/>
              </a:solidFill>
              <a:effectLst/>
              <a:latin typeface="Calibri" panose="020F0502020204030204" pitchFamily="34" charset="0"/>
            </a:endParaRPr>
          </a:p>
          <a:p>
            <a:endParaRPr lang="en-US" sz="2400" b="0" i="0" u="none" strike="noStrike" dirty="0">
              <a:solidFill>
                <a:srgbClr val="000000"/>
              </a:solidFill>
              <a:effectLst/>
              <a:latin typeface="Calibri" panose="020F0502020204030204" pitchFamily="34" charset="0"/>
            </a:endParaRPr>
          </a:p>
          <a:p>
            <a:endParaRPr lang="en-US" dirty="0"/>
          </a:p>
        </p:txBody>
      </p:sp>
    </p:spTree>
    <p:extLst>
      <p:ext uri="{BB962C8B-B14F-4D97-AF65-F5344CB8AC3E}">
        <p14:creationId xmlns:p14="http://schemas.microsoft.com/office/powerpoint/2010/main" val="298926352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15663E7-26B5-7AF6-58FB-5B7570475771}"/>
              </a:ext>
            </a:extLst>
          </p:cNvPr>
          <p:cNvSpPr>
            <a:spLocks noGrp="1"/>
          </p:cNvSpPr>
          <p:nvPr>
            <p:ph type="sldNum" sz="quarter" idx="4"/>
          </p:nvPr>
        </p:nvSpPr>
        <p:spPr/>
        <p:txBody>
          <a:bodyPr/>
          <a:lstStyle/>
          <a:p>
            <a:fld id="{B68F88C8-0A9A-DA43-95C8-7FE161A05352}" type="slidenum">
              <a:rPr lang="en-US" smtClean="0"/>
              <a:pPr/>
              <a:t>8</a:t>
            </a:fld>
            <a:endParaRPr lang="en-US"/>
          </a:p>
        </p:txBody>
      </p:sp>
      <p:sp>
        <p:nvSpPr>
          <p:cNvPr id="3" name="Title 2">
            <a:extLst>
              <a:ext uri="{FF2B5EF4-FFF2-40B4-BE49-F238E27FC236}">
                <a16:creationId xmlns:a16="http://schemas.microsoft.com/office/drawing/2014/main" id="{ACA28FDA-754D-2DC6-6C32-F8307693212B}"/>
              </a:ext>
            </a:extLst>
          </p:cNvPr>
          <p:cNvSpPr>
            <a:spLocks noGrp="1"/>
          </p:cNvSpPr>
          <p:nvPr>
            <p:ph type="title"/>
          </p:nvPr>
        </p:nvSpPr>
        <p:spPr/>
        <p:txBody>
          <a:bodyPr/>
          <a:lstStyle/>
          <a:p>
            <a:r>
              <a:rPr lang="en-US" dirty="0"/>
              <a:t>Consensus on Quintiles</a:t>
            </a:r>
          </a:p>
        </p:txBody>
      </p:sp>
      <p:sp>
        <p:nvSpPr>
          <p:cNvPr id="4" name="Text Placeholder 3">
            <a:extLst>
              <a:ext uri="{FF2B5EF4-FFF2-40B4-BE49-F238E27FC236}">
                <a16:creationId xmlns:a16="http://schemas.microsoft.com/office/drawing/2014/main" id="{851900AA-29C6-E887-17A3-CB277F55B947}"/>
              </a:ext>
            </a:extLst>
          </p:cNvPr>
          <p:cNvSpPr>
            <a:spLocks noGrp="1"/>
          </p:cNvSpPr>
          <p:nvPr>
            <p:ph type="body" sz="quarter" idx="10"/>
          </p:nvPr>
        </p:nvSpPr>
        <p:spPr>
          <a:xfrm>
            <a:off x="457200" y="1138055"/>
            <a:ext cx="10214658" cy="4367212"/>
          </a:xfrm>
        </p:spPr>
        <p:txBody>
          <a:bodyPr/>
          <a:lstStyle/>
          <a:p>
            <a:r>
              <a:rPr lang="en-US" sz="2400" b="0" i="0" u="none" strike="noStrike" dirty="0">
                <a:solidFill>
                  <a:srgbClr val="000000"/>
                </a:solidFill>
                <a:effectLst/>
                <a:latin typeface="Calibri" panose="020F0502020204030204" pitchFamily="34" charset="0"/>
              </a:rPr>
              <a:t>Yes: 14</a:t>
            </a:r>
          </a:p>
          <a:p>
            <a:r>
              <a:rPr lang="en-US" sz="2400" b="0" i="0" u="none" strike="noStrike" dirty="0">
                <a:solidFill>
                  <a:srgbClr val="000000"/>
                </a:solidFill>
                <a:effectLst/>
                <a:latin typeface="Calibri" panose="020F0502020204030204" pitchFamily="34" charset="0"/>
              </a:rPr>
              <a:t>No: 4</a:t>
            </a:r>
          </a:p>
          <a:p>
            <a:r>
              <a:rPr lang="en-US" sz="2400" b="0" i="0" u="none" strike="noStrike" dirty="0">
                <a:solidFill>
                  <a:srgbClr val="000000"/>
                </a:solidFill>
                <a:effectLst/>
                <a:latin typeface="Calibri" panose="020F0502020204030204" pitchFamily="34" charset="0"/>
              </a:rPr>
              <a:t>Missing: 2</a:t>
            </a:r>
          </a:p>
          <a:p>
            <a:pPr lvl="1"/>
            <a:r>
              <a:rPr lang="en-US" b="0" i="1" u="none" strike="noStrike" dirty="0">
                <a:solidFill>
                  <a:srgbClr val="000000"/>
                </a:solidFill>
                <a:effectLst/>
                <a:latin typeface="Calibri" panose="020F0502020204030204" pitchFamily="34" charset="0"/>
              </a:rPr>
              <a:t>I am concerned about the accuracy of the neighborhood SES scores as it relates to actual school districts. The two do not necessarily correlate. Additionally, it is hard to have faith in what is being presented when the IES data does not include Medicaid data. </a:t>
            </a:r>
          </a:p>
          <a:p>
            <a:pPr lvl="1"/>
            <a:r>
              <a:rPr lang="en-US" b="0" i="1" u="none" strike="noStrike" dirty="0">
                <a:solidFill>
                  <a:srgbClr val="000000"/>
                </a:solidFill>
                <a:effectLst/>
                <a:latin typeface="Calibri" panose="020F0502020204030204" pitchFamily="34" charset="0"/>
              </a:rPr>
              <a:t>Since we are an advisory group I would make the recommendation to make the 5 quintiles a range that best fits neighborhood characteristics</a:t>
            </a:r>
          </a:p>
          <a:p>
            <a:pPr lvl="1"/>
            <a:r>
              <a:rPr lang="en-US" b="0" i="1" u="none" strike="noStrike" dirty="0">
                <a:solidFill>
                  <a:srgbClr val="000000"/>
                </a:solidFill>
                <a:effectLst/>
                <a:latin typeface="Calibri" panose="020F0502020204030204" pitchFamily="34" charset="0"/>
              </a:rPr>
              <a:t>I was initially worried about the unpredictability of funding if you were a district on a quintile boundary every year.  I would support it if the financial impact of moving one quintile  was not dramatic for districts. </a:t>
            </a:r>
          </a:p>
          <a:p>
            <a:pPr marL="0" indent="0">
              <a:buNone/>
            </a:pPr>
            <a:endParaRPr lang="en-US" sz="2400" b="0" i="0" u="none" strike="noStrike" dirty="0">
              <a:solidFill>
                <a:srgbClr val="000000"/>
              </a:solidFill>
              <a:effectLst/>
              <a:latin typeface="Calibri" panose="020F0502020204030204" pitchFamily="34" charset="0"/>
            </a:endParaRPr>
          </a:p>
          <a:p>
            <a:endParaRPr lang="en-US" dirty="0"/>
          </a:p>
        </p:txBody>
      </p:sp>
    </p:spTree>
    <p:extLst>
      <p:ext uri="{BB962C8B-B14F-4D97-AF65-F5344CB8AC3E}">
        <p14:creationId xmlns:p14="http://schemas.microsoft.com/office/powerpoint/2010/main" val="369810811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15663E7-26B5-7AF6-58FB-5B7570475771}"/>
              </a:ext>
            </a:extLst>
          </p:cNvPr>
          <p:cNvSpPr>
            <a:spLocks noGrp="1"/>
          </p:cNvSpPr>
          <p:nvPr>
            <p:ph type="sldNum" sz="quarter" idx="4"/>
          </p:nvPr>
        </p:nvSpPr>
        <p:spPr/>
        <p:txBody>
          <a:bodyPr/>
          <a:lstStyle/>
          <a:p>
            <a:fld id="{B68F88C8-0A9A-DA43-95C8-7FE161A05352}" type="slidenum">
              <a:rPr lang="en-US" smtClean="0"/>
              <a:pPr/>
              <a:t>9</a:t>
            </a:fld>
            <a:endParaRPr lang="en-US"/>
          </a:p>
        </p:txBody>
      </p:sp>
      <p:sp>
        <p:nvSpPr>
          <p:cNvPr id="3" name="Title 2">
            <a:extLst>
              <a:ext uri="{FF2B5EF4-FFF2-40B4-BE49-F238E27FC236}">
                <a16:creationId xmlns:a16="http://schemas.microsoft.com/office/drawing/2014/main" id="{ACA28FDA-754D-2DC6-6C32-F8307693212B}"/>
              </a:ext>
            </a:extLst>
          </p:cNvPr>
          <p:cNvSpPr>
            <a:spLocks noGrp="1"/>
          </p:cNvSpPr>
          <p:nvPr>
            <p:ph type="title"/>
          </p:nvPr>
        </p:nvSpPr>
        <p:spPr/>
        <p:txBody>
          <a:bodyPr/>
          <a:lstStyle/>
          <a:p>
            <a:r>
              <a:rPr lang="en-US" dirty="0"/>
              <a:t>Consensus on Equal Weight Among Quintiles</a:t>
            </a:r>
          </a:p>
        </p:txBody>
      </p:sp>
      <p:sp>
        <p:nvSpPr>
          <p:cNvPr id="4" name="Text Placeholder 3">
            <a:extLst>
              <a:ext uri="{FF2B5EF4-FFF2-40B4-BE49-F238E27FC236}">
                <a16:creationId xmlns:a16="http://schemas.microsoft.com/office/drawing/2014/main" id="{851900AA-29C6-E887-17A3-CB277F55B947}"/>
              </a:ext>
            </a:extLst>
          </p:cNvPr>
          <p:cNvSpPr>
            <a:spLocks noGrp="1"/>
          </p:cNvSpPr>
          <p:nvPr>
            <p:ph type="body" sz="quarter" idx="10"/>
          </p:nvPr>
        </p:nvSpPr>
        <p:spPr>
          <a:xfrm>
            <a:off x="609599" y="1112044"/>
            <a:ext cx="10785231" cy="4367212"/>
          </a:xfrm>
        </p:spPr>
        <p:txBody>
          <a:bodyPr/>
          <a:lstStyle/>
          <a:p>
            <a:r>
              <a:rPr lang="en-US" sz="2400" b="0" i="0" u="none" strike="noStrike" dirty="0">
                <a:solidFill>
                  <a:srgbClr val="000000"/>
                </a:solidFill>
                <a:effectLst/>
                <a:latin typeface="Calibri" panose="020F0502020204030204" pitchFamily="34" charset="0"/>
              </a:rPr>
              <a:t>Yes: 13</a:t>
            </a:r>
          </a:p>
          <a:p>
            <a:r>
              <a:rPr lang="en-US" sz="2400" b="0" i="0" u="none" strike="noStrike" dirty="0">
                <a:solidFill>
                  <a:srgbClr val="000000"/>
                </a:solidFill>
                <a:effectLst/>
                <a:latin typeface="Calibri" panose="020F0502020204030204" pitchFamily="34" charset="0"/>
              </a:rPr>
              <a:t>No: 4</a:t>
            </a:r>
          </a:p>
          <a:p>
            <a:r>
              <a:rPr lang="en-US" sz="2400" b="0" i="0" u="none" strike="noStrike" dirty="0">
                <a:solidFill>
                  <a:srgbClr val="000000"/>
                </a:solidFill>
                <a:effectLst/>
                <a:latin typeface="Calibri" panose="020F0502020204030204" pitchFamily="34" charset="0"/>
              </a:rPr>
              <a:t>Missing: 3</a:t>
            </a:r>
          </a:p>
          <a:p>
            <a:pPr lvl="1"/>
            <a:r>
              <a:rPr lang="en-US" b="0" i="1" u="none" strike="noStrike" dirty="0">
                <a:solidFill>
                  <a:srgbClr val="000000"/>
                </a:solidFill>
                <a:effectLst/>
                <a:latin typeface="Calibri" panose="020F0502020204030204" pitchFamily="34" charset="0"/>
              </a:rPr>
              <a:t>Higher weight for low SES quintiles</a:t>
            </a:r>
          </a:p>
          <a:p>
            <a:pPr lvl="1"/>
            <a:r>
              <a:rPr lang="en-US" b="0" i="1" u="none" strike="noStrike" dirty="0">
                <a:solidFill>
                  <a:srgbClr val="000000"/>
                </a:solidFill>
                <a:effectLst/>
                <a:latin typeface="Calibri" panose="020F0502020204030204" pitchFamily="34" charset="0"/>
              </a:rPr>
              <a:t>Open to more weight for lower SES</a:t>
            </a:r>
          </a:p>
          <a:p>
            <a:pPr lvl="1"/>
            <a:r>
              <a:rPr lang="en-US" b="0" i="1" u="none" strike="noStrike" dirty="0">
                <a:solidFill>
                  <a:srgbClr val="000000"/>
                </a:solidFill>
                <a:effectLst/>
                <a:latin typeface="Calibri" panose="020F0502020204030204" pitchFamily="34" charset="0"/>
              </a:rPr>
              <a:t>It should be more front loaded to place a higher value on districts with a larger historical at-risk percentage otherwise you will be potentially significantly overfunding some districts</a:t>
            </a:r>
          </a:p>
          <a:p>
            <a:pPr lvl="1"/>
            <a:r>
              <a:rPr lang="en-US" b="0" i="1" u="none" strike="noStrike" dirty="0">
                <a:solidFill>
                  <a:srgbClr val="000000"/>
                </a:solidFill>
                <a:effectLst/>
                <a:latin typeface="Calibri" panose="020F0502020204030204" pitchFamily="34" charset="0"/>
              </a:rPr>
              <a:t>If more equitable funding outcomes is a goal of our group, we would support heavier weighting for the lowest SES quartiles, as was modeled on slide 25 of the deck shared in the last meeting (or Model B on slide 26). Especially if SES is only 25% of the weight overall in the factor, it seems important to place additional weight on students who face the most economic barriers.</a:t>
            </a:r>
          </a:p>
          <a:p>
            <a:pPr lvl="1"/>
            <a:endParaRPr lang="en-US" sz="2400" b="0" i="1" u="none" strike="noStrike" dirty="0">
              <a:solidFill>
                <a:srgbClr val="000000"/>
              </a:solidFill>
              <a:effectLst/>
              <a:latin typeface="Calibri" panose="020F0502020204030204" pitchFamily="34" charset="0"/>
            </a:endParaRPr>
          </a:p>
          <a:p>
            <a:endParaRPr lang="en-US" dirty="0"/>
          </a:p>
        </p:txBody>
      </p:sp>
    </p:spTree>
    <p:extLst>
      <p:ext uri="{BB962C8B-B14F-4D97-AF65-F5344CB8AC3E}">
        <p14:creationId xmlns:p14="http://schemas.microsoft.com/office/powerpoint/2010/main" val="458305056"/>
      </p:ext>
    </p:extLst>
  </p:cSld>
  <p:clrMapOvr>
    <a:masterClrMapping/>
  </p:clrMapOvr>
  <p:transition>
    <p:fade/>
  </p:transition>
</p:sld>
</file>

<file path=ppt/theme/theme1.xml><?xml version="1.0" encoding="utf-8"?>
<a:theme xmlns:a="http://schemas.openxmlformats.org/drawingml/2006/main" name="Office Theme">
  <a:themeElements>
    <a:clrScheme name="Custom 2">
      <a:dk1>
        <a:srgbClr val="494546"/>
      </a:dk1>
      <a:lt1>
        <a:srgbClr val="FFFFFF"/>
      </a:lt1>
      <a:dk2>
        <a:srgbClr val="1A8ECE"/>
      </a:dk2>
      <a:lt2>
        <a:srgbClr val="FFFFFF"/>
      </a:lt2>
      <a:accent1>
        <a:srgbClr val="169CEC"/>
      </a:accent1>
      <a:accent2>
        <a:srgbClr val="C8C8C8"/>
      </a:accent2>
      <a:accent3>
        <a:srgbClr val="FCB300"/>
      </a:accent3>
      <a:accent4>
        <a:srgbClr val="E50178"/>
      </a:accent4>
      <a:accent5>
        <a:srgbClr val="44AD32"/>
      </a:accent5>
      <a:accent6>
        <a:srgbClr val="D31117"/>
      </a:accent6>
      <a:hlink>
        <a:srgbClr val="169CEC"/>
      </a:hlink>
      <a:folHlink>
        <a:srgbClr val="169CEC"/>
      </a:folHlink>
    </a:clrScheme>
    <a:fontScheme name="Urban">
      <a:majorFont>
        <a:latin typeface="Lato"/>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0F6163B9-95B4-4A43-8556-1E97DEF8FB86}" vid="{800FCFEA-0A6B-EF47-B500-634D80F964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Urban-Powerpoint-Template</Template>
  <TotalTime>15724</TotalTime>
  <Words>3079</Words>
  <Application>Microsoft Office PowerPoint</Application>
  <PresentationFormat>Widescreen</PresentationFormat>
  <Paragraphs>327</Paragraphs>
  <Slides>46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Calibri</vt:lpstr>
      <vt:lpstr>Lato</vt:lpstr>
      <vt:lpstr>Wingdings</vt:lpstr>
      <vt:lpstr>Office Theme</vt:lpstr>
      <vt:lpstr>PowerPoint Presentation</vt:lpstr>
      <vt:lpstr>Four Sessions </vt:lpstr>
      <vt:lpstr>Overview </vt:lpstr>
      <vt:lpstr>Survey Results</vt:lpstr>
      <vt:lpstr>Consensus on Index Components?</vt:lpstr>
      <vt:lpstr>Consensus on Index Components?</vt:lpstr>
      <vt:lpstr>Consensus on At-Risk Measure Weighting?</vt:lpstr>
      <vt:lpstr>Consensus on Quintiles</vt:lpstr>
      <vt:lpstr>Consensus on Equal Weight Among Quintiles</vt:lpstr>
      <vt:lpstr>Should the committee offer specific recommendations around provision of mitigation or harmless measures?</vt:lpstr>
      <vt:lpstr>Should the committee offer specific recommendations around provision of mitigation or harmless measures?</vt:lpstr>
      <vt:lpstr>Should the committee offer specific recommendations around provision of mitigation or harmless measures?</vt:lpstr>
      <vt:lpstr>Other Comments or Questions?</vt:lpstr>
      <vt:lpstr>Implementing in Funding Formula</vt:lpstr>
      <vt:lpstr>Implementing New At-Risk Measure With Funding Formula</vt:lpstr>
      <vt:lpstr>Implementing New At-Risk Measure With Funding Formula</vt:lpstr>
      <vt:lpstr>Implementing New At-Risk Measure With Funding Formula</vt:lpstr>
      <vt:lpstr>Implementing New At-Risk Measure With Funding Formula</vt:lpstr>
      <vt:lpstr>Characterizing Changes In Funding (Model A Weighted)</vt:lpstr>
      <vt:lpstr>Forecasting Medicaid Changes</vt:lpstr>
      <vt:lpstr>A Link to Medicaid will Likely Increase Direct Certification</vt:lpstr>
      <vt:lpstr>A Link to Medicaid will Likely Increase Direct Certification</vt:lpstr>
      <vt:lpstr>A Link to Medicaid will Likely Increase Direct Certification</vt:lpstr>
      <vt:lpstr>PowerPoint Presentation</vt:lpstr>
      <vt:lpstr>Hold Harmless</vt:lpstr>
      <vt:lpstr>Should the committee offer specific recommendations around provision of mitigation or harmless measures?</vt:lpstr>
      <vt:lpstr>Should the committee offer specific recommendations around provision of mitigation or harmless measures?</vt:lpstr>
      <vt:lpstr>Use of a Floor For Hold Harmless </vt:lpstr>
      <vt:lpstr>Consensus</vt:lpstr>
      <vt:lpstr>At-Risk Committee’s Charge</vt:lpstr>
      <vt:lpstr>Consensus Process</vt:lpstr>
      <vt:lpstr>Line-Up</vt:lpstr>
      <vt:lpstr>Preview: Final Consensus</vt:lpstr>
      <vt:lpstr>For Consensus:</vt:lpstr>
      <vt:lpstr>For Consensus:</vt:lpstr>
      <vt:lpstr>For Consensus:</vt:lpstr>
      <vt:lpstr>For Consensus:</vt:lpstr>
      <vt:lpstr>For Consensus:</vt:lpstr>
      <vt:lpstr>For Consensus:</vt:lpstr>
      <vt:lpstr>Additional Considerations</vt:lpstr>
      <vt:lpstr>Additional Considerations</vt:lpstr>
      <vt:lpstr>Additional Considerations</vt:lpstr>
      <vt:lpstr>Additional Considerations</vt:lpstr>
      <vt:lpstr>Final Consensus</vt:lpstr>
      <vt:lpstr>For Final Consensus:</vt:lpstr>
      <vt:lpstr>Thank You And Next Steps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Blagg, Kristin</dc:creator>
  <cp:keywords/>
  <dc:description>Template version 2.2</dc:description>
  <cp:lastModifiedBy>Blagg, Kristin</cp:lastModifiedBy>
  <cp:revision>265</cp:revision>
  <cp:lastPrinted>2018-02-15T21:27:47Z</cp:lastPrinted>
  <dcterms:created xsi:type="dcterms:W3CDTF">2021-10-27T21:01:41Z</dcterms:created>
  <dcterms:modified xsi:type="dcterms:W3CDTF">2022-11-11T17:30:47Z</dcterms:modified>
  <cp:category/>
</cp:coreProperties>
</file>