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6"/>
  </p:notesMasterIdLst>
  <p:sldIdLst>
    <p:sldId id="256" r:id="rId2"/>
    <p:sldId id="263" r:id="rId3"/>
    <p:sldId id="264" r:id="rId4"/>
    <p:sldId id="257" r:id="rId5"/>
    <p:sldId id="265" r:id="rId6"/>
    <p:sldId id="268" r:id="rId7"/>
    <p:sldId id="266" r:id="rId8"/>
    <p:sldId id="269" r:id="rId9"/>
    <p:sldId id="273" r:id="rId10"/>
    <p:sldId id="271" r:id="rId11"/>
    <p:sldId id="274" r:id="rId12"/>
    <p:sldId id="272" r:id="rId13"/>
    <p:sldId id="275" r:id="rId14"/>
    <p:sldId id="276" r:id="rId15"/>
    <p:sldId id="277" r:id="rId16"/>
    <p:sldId id="278" r:id="rId17"/>
    <p:sldId id="285" r:id="rId18"/>
    <p:sldId id="288" r:id="rId19"/>
    <p:sldId id="280" r:id="rId20"/>
    <p:sldId id="290" r:id="rId21"/>
    <p:sldId id="291" r:id="rId22"/>
    <p:sldId id="292"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110" d="100"/>
          <a:sy n="110" d="100"/>
        </p:scale>
        <p:origin x="918"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2.png"/></Relationships>
</file>

<file path=ppt/diagrams/_rels/data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sv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8A9433-D7F3-4F15-B5E5-71B7A002A602}" type="doc">
      <dgm:prSet loTypeId="urn:microsoft.com/office/officeart/2009/layout/ReverseList" loCatId="relationship" qsTypeId="urn:microsoft.com/office/officeart/2005/8/quickstyle/simple1" qsCatId="simple" csTypeId="urn:microsoft.com/office/officeart/2005/8/colors/colorful1" csCatId="colorful" phldr="1"/>
      <dgm:spPr/>
      <dgm:t>
        <a:bodyPr/>
        <a:lstStyle/>
        <a:p>
          <a:endParaRPr lang="en-US"/>
        </a:p>
      </dgm:t>
    </dgm:pt>
    <dgm:pt modelId="{FF3147A8-C087-4598-BBD3-A6A69B91135E}">
      <dgm:prSet phldrT="[Text]"/>
      <dgm:spPr/>
      <dgm:t>
        <a:bodyPr/>
        <a:lstStyle/>
        <a:p>
          <a:r>
            <a:rPr lang="en-US" dirty="0"/>
            <a:t>Student End of Year</a:t>
          </a:r>
        </a:p>
      </dgm:t>
    </dgm:pt>
    <dgm:pt modelId="{7422FB2F-F831-4DC4-897E-2320409C561F}" type="parTrans" cxnId="{95EEE2CE-19E6-4EB7-AB9E-280AF3CF204D}">
      <dgm:prSet/>
      <dgm:spPr/>
      <dgm:t>
        <a:bodyPr/>
        <a:lstStyle/>
        <a:p>
          <a:endParaRPr lang="en-US"/>
        </a:p>
      </dgm:t>
    </dgm:pt>
    <dgm:pt modelId="{B775CC75-31C8-4052-B233-6B16A82153A0}" type="sibTrans" cxnId="{95EEE2CE-19E6-4EB7-AB9E-280AF3CF204D}">
      <dgm:prSet/>
      <dgm:spPr/>
      <dgm:t>
        <a:bodyPr/>
        <a:lstStyle/>
        <a:p>
          <a:endParaRPr lang="en-US"/>
        </a:p>
      </dgm:t>
    </dgm:pt>
    <dgm:pt modelId="{2138F393-A8E2-457D-8972-FA85FA91810A}">
      <dgm:prSet phldrT="[Text]"/>
      <dgm:spPr/>
      <dgm:t>
        <a:bodyPr/>
        <a:lstStyle/>
        <a:p>
          <a:r>
            <a:rPr lang="en-US" dirty="0"/>
            <a:t>Student October</a:t>
          </a:r>
        </a:p>
      </dgm:t>
    </dgm:pt>
    <dgm:pt modelId="{2616B32B-4672-4038-98E3-1F5313084343}" type="parTrans" cxnId="{041DF626-E67F-446F-9E8B-D14B1A7E8DC5}">
      <dgm:prSet/>
      <dgm:spPr/>
      <dgm:t>
        <a:bodyPr/>
        <a:lstStyle/>
        <a:p>
          <a:endParaRPr lang="en-US"/>
        </a:p>
      </dgm:t>
    </dgm:pt>
    <dgm:pt modelId="{4B401125-4FB1-47FB-9516-F343BE841350}" type="sibTrans" cxnId="{041DF626-E67F-446F-9E8B-D14B1A7E8DC5}">
      <dgm:prSet/>
      <dgm:spPr/>
      <dgm:t>
        <a:bodyPr/>
        <a:lstStyle/>
        <a:p>
          <a:endParaRPr lang="en-US"/>
        </a:p>
      </dgm:t>
    </dgm:pt>
    <dgm:pt modelId="{BEFAE775-90A6-4AC3-95CA-7D1735FB779F}" type="pres">
      <dgm:prSet presAssocID="{068A9433-D7F3-4F15-B5E5-71B7A002A602}" presName="Name0" presStyleCnt="0">
        <dgm:presLayoutVars>
          <dgm:chMax val="2"/>
          <dgm:chPref val="2"/>
          <dgm:animLvl val="lvl"/>
        </dgm:presLayoutVars>
      </dgm:prSet>
      <dgm:spPr/>
    </dgm:pt>
    <dgm:pt modelId="{1791C194-4CBC-432E-AA05-D06A79AADCA6}" type="pres">
      <dgm:prSet presAssocID="{068A9433-D7F3-4F15-B5E5-71B7A002A602}" presName="LeftText" presStyleLbl="revTx" presStyleIdx="0" presStyleCnt="0">
        <dgm:presLayoutVars>
          <dgm:bulletEnabled val="1"/>
        </dgm:presLayoutVars>
      </dgm:prSet>
      <dgm:spPr/>
    </dgm:pt>
    <dgm:pt modelId="{46F8C95C-080A-48FF-A8E3-073CAE71146C}" type="pres">
      <dgm:prSet presAssocID="{068A9433-D7F3-4F15-B5E5-71B7A002A602}" presName="LeftNode" presStyleLbl="bgImgPlace1" presStyleIdx="0" presStyleCnt="2">
        <dgm:presLayoutVars>
          <dgm:chMax val="2"/>
          <dgm:chPref val="2"/>
        </dgm:presLayoutVars>
      </dgm:prSet>
      <dgm:spPr/>
    </dgm:pt>
    <dgm:pt modelId="{698EEAAD-94A8-4B53-9B42-8EB0197ECD4B}" type="pres">
      <dgm:prSet presAssocID="{068A9433-D7F3-4F15-B5E5-71B7A002A602}" presName="RightText" presStyleLbl="revTx" presStyleIdx="0" presStyleCnt="0">
        <dgm:presLayoutVars>
          <dgm:bulletEnabled val="1"/>
        </dgm:presLayoutVars>
      </dgm:prSet>
      <dgm:spPr/>
    </dgm:pt>
    <dgm:pt modelId="{25A23CDC-6DE6-4983-A5A5-72DA758EDA2D}" type="pres">
      <dgm:prSet presAssocID="{068A9433-D7F3-4F15-B5E5-71B7A002A602}" presName="RightNode" presStyleLbl="bgImgPlace1" presStyleIdx="1" presStyleCnt="2">
        <dgm:presLayoutVars>
          <dgm:chMax val="0"/>
          <dgm:chPref val="0"/>
        </dgm:presLayoutVars>
      </dgm:prSet>
      <dgm:spPr/>
    </dgm:pt>
    <dgm:pt modelId="{C2C6FD17-2EF7-437F-88DE-66834A52CFF8}" type="pres">
      <dgm:prSet presAssocID="{068A9433-D7F3-4F15-B5E5-71B7A002A602}" presName="TopArrow" presStyleLbl="node1" presStyleIdx="0" presStyleCnt="2"/>
      <dgm:spPr/>
    </dgm:pt>
    <dgm:pt modelId="{DFBA827D-B470-42B3-8E14-2896CFE9DAFE}" type="pres">
      <dgm:prSet presAssocID="{068A9433-D7F3-4F15-B5E5-71B7A002A602}" presName="BottomArrow" presStyleLbl="node1" presStyleIdx="1" presStyleCnt="2"/>
      <dgm:spPr/>
    </dgm:pt>
  </dgm:ptLst>
  <dgm:cxnLst>
    <dgm:cxn modelId="{041DF626-E67F-446F-9E8B-D14B1A7E8DC5}" srcId="{068A9433-D7F3-4F15-B5E5-71B7A002A602}" destId="{2138F393-A8E2-457D-8972-FA85FA91810A}" srcOrd="1" destOrd="0" parTransId="{2616B32B-4672-4038-98E3-1F5313084343}" sibTransId="{4B401125-4FB1-47FB-9516-F343BE841350}"/>
    <dgm:cxn modelId="{62060B34-EAC7-40B5-98A5-3E2E67AB2745}" type="presOf" srcId="{2138F393-A8E2-457D-8972-FA85FA91810A}" destId="{25A23CDC-6DE6-4983-A5A5-72DA758EDA2D}" srcOrd="1" destOrd="0" presId="urn:microsoft.com/office/officeart/2009/layout/ReverseList"/>
    <dgm:cxn modelId="{C5E9E84B-7D6E-4500-961F-5CF31CF6FE5C}" type="presOf" srcId="{FF3147A8-C087-4598-BBD3-A6A69B91135E}" destId="{1791C194-4CBC-432E-AA05-D06A79AADCA6}" srcOrd="0" destOrd="0" presId="urn:microsoft.com/office/officeart/2009/layout/ReverseList"/>
    <dgm:cxn modelId="{E09B4174-256E-41E3-A754-00CDA485579E}" type="presOf" srcId="{FF3147A8-C087-4598-BBD3-A6A69B91135E}" destId="{46F8C95C-080A-48FF-A8E3-073CAE71146C}" srcOrd="1" destOrd="0" presId="urn:microsoft.com/office/officeart/2009/layout/ReverseList"/>
    <dgm:cxn modelId="{51442984-89B3-4303-8874-0116B8E82A6E}" type="presOf" srcId="{2138F393-A8E2-457D-8972-FA85FA91810A}" destId="{698EEAAD-94A8-4B53-9B42-8EB0197ECD4B}" srcOrd="0" destOrd="0" presId="urn:microsoft.com/office/officeart/2009/layout/ReverseList"/>
    <dgm:cxn modelId="{ED68E0A7-4ED1-4580-AE9A-84B3B96C0F39}" type="presOf" srcId="{068A9433-D7F3-4F15-B5E5-71B7A002A602}" destId="{BEFAE775-90A6-4AC3-95CA-7D1735FB779F}" srcOrd="0" destOrd="0" presId="urn:microsoft.com/office/officeart/2009/layout/ReverseList"/>
    <dgm:cxn modelId="{95EEE2CE-19E6-4EB7-AB9E-280AF3CF204D}" srcId="{068A9433-D7F3-4F15-B5E5-71B7A002A602}" destId="{FF3147A8-C087-4598-BBD3-A6A69B91135E}" srcOrd="0" destOrd="0" parTransId="{7422FB2F-F831-4DC4-897E-2320409C561F}" sibTransId="{B775CC75-31C8-4052-B233-6B16A82153A0}"/>
    <dgm:cxn modelId="{9C754ECC-83D0-4072-BAC6-28D3CA8C9466}" type="presParOf" srcId="{BEFAE775-90A6-4AC3-95CA-7D1735FB779F}" destId="{1791C194-4CBC-432E-AA05-D06A79AADCA6}" srcOrd="0" destOrd="0" presId="urn:microsoft.com/office/officeart/2009/layout/ReverseList"/>
    <dgm:cxn modelId="{06024B0E-1907-427F-A473-F28D65FE1F6A}" type="presParOf" srcId="{BEFAE775-90A6-4AC3-95CA-7D1735FB779F}" destId="{46F8C95C-080A-48FF-A8E3-073CAE71146C}" srcOrd="1" destOrd="0" presId="urn:microsoft.com/office/officeart/2009/layout/ReverseList"/>
    <dgm:cxn modelId="{FB4F3428-8C31-43F2-B8EE-26EC3EE8F3D3}" type="presParOf" srcId="{BEFAE775-90A6-4AC3-95CA-7D1735FB779F}" destId="{698EEAAD-94A8-4B53-9B42-8EB0197ECD4B}" srcOrd="2" destOrd="0" presId="urn:microsoft.com/office/officeart/2009/layout/ReverseList"/>
    <dgm:cxn modelId="{2E1EEC01-E655-4126-95FB-8600B13B99BB}" type="presParOf" srcId="{BEFAE775-90A6-4AC3-95CA-7D1735FB779F}" destId="{25A23CDC-6DE6-4983-A5A5-72DA758EDA2D}" srcOrd="3" destOrd="0" presId="urn:microsoft.com/office/officeart/2009/layout/ReverseList"/>
    <dgm:cxn modelId="{B99269E4-E816-4279-B779-CFD83F86A9DB}" type="presParOf" srcId="{BEFAE775-90A6-4AC3-95CA-7D1735FB779F}" destId="{C2C6FD17-2EF7-437F-88DE-66834A52CFF8}" srcOrd="4" destOrd="0" presId="urn:microsoft.com/office/officeart/2009/layout/ReverseList"/>
    <dgm:cxn modelId="{7D05B216-BB65-45E3-A768-1B515E0755A1}" type="presParOf" srcId="{BEFAE775-90A6-4AC3-95CA-7D1735FB779F}" destId="{DFBA827D-B470-42B3-8E14-2896CFE9DAFE}"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4A6DB-88EB-4E8F-9166-2353BB6DA9D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FC3B29B4-C175-4AE3-87EB-D58F0390A273}">
      <dgm:prSet phldrT="[Text]"/>
      <dgm:spPr/>
      <dgm:t>
        <a:bodyPr/>
        <a:lstStyle/>
        <a:p>
          <a:r>
            <a:rPr lang="en-US" dirty="0"/>
            <a:t>Student End of Year 2019-2020</a:t>
          </a:r>
        </a:p>
      </dgm:t>
    </dgm:pt>
    <dgm:pt modelId="{6355EE54-96B1-4A2B-9176-954054A8C42E}" type="parTrans" cxnId="{B00FAFAA-FA00-457B-B180-A7F7AE90692D}">
      <dgm:prSet/>
      <dgm:spPr/>
      <dgm:t>
        <a:bodyPr/>
        <a:lstStyle/>
        <a:p>
          <a:endParaRPr lang="en-US"/>
        </a:p>
      </dgm:t>
    </dgm:pt>
    <dgm:pt modelId="{ECE43644-2C31-4AFE-A38E-92BB80051D10}" type="sibTrans" cxnId="{B00FAFAA-FA00-457B-B180-A7F7AE90692D}">
      <dgm:prSet/>
      <dgm:spPr/>
      <dgm:t>
        <a:bodyPr/>
        <a:lstStyle/>
        <a:p>
          <a:endParaRPr lang="en-US"/>
        </a:p>
      </dgm:t>
    </dgm:pt>
    <dgm:pt modelId="{E5E32E34-7249-46C8-975F-545B49549A5D}">
      <dgm:prSet phldrT="[Text]"/>
      <dgm:spPr/>
      <dgm:t>
        <a:bodyPr/>
        <a:lstStyle/>
        <a:p>
          <a:r>
            <a:rPr lang="en-US" dirty="0"/>
            <a:t>Student School Association File:</a:t>
          </a:r>
        </a:p>
      </dgm:t>
    </dgm:pt>
    <dgm:pt modelId="{2EE11B75-4B0F-458F-81F8-0CDCC8729E50}" type="parTrans" cxnId="{84FE74FD-2B42-4A60-8619-CF3DE1C060EB}">
      <dgm:prSet/>
      <dgm:spPr/>
      <dgm:t>
        <a:bodyPr/>
        <a:lstStyle/>
        <a:p>
          <a:endParaRPr lang="en-US"/>
        </a:p>
      </dgm:t>
    </dgm:pt>
    <dgm:pt modelId="{A26EB264-DB62-4E33-BD44-3AADE0078594}" type="sibTrans" cxnId="{84FE74FD-2B42-4A60-8619-CF3DE1C060EB}">
      <dgm:prSet/>
      <dgm:spPr/>
      <dgm:t>
        <a:bodyPr/>
        <a:lstStyle/>
        <a:p>
          <a:endParaRPr lang="en-US"/>
        </a:p>
      </dgm:t>
    </dgm:pt>
    <dgm:pt modelId="{5E418F7B-FE94-47C9-B97E-5B3796F6D86A}">
      <dgm:prSet phldrT="[Text]"/>
      <dgm:spPr/>
      <dgm:t>
        <a:bodyPr/>
        <a:lstStyle/>
        <a:p>
          <a:r>
            <a:rPr lang="en-US" dirty="0"/>
            <a:t>Student Demographic File</a:t>
          </a:r>
        </a:p>
      </dgm:t>
    </dgm:pt>
    <dgm:pt modelId="{1C08E721-52FF-4A5C-BC65-DA4DEB4F3325}" type="parTrans" cxnId="{AC4D9BEE-E49A-4E62-A864-F3D4EF00F0E8}">
      <dgm:prSet/>
      <dgm:spPr/>
      <dgm:t>
        <a:bodyPr/>
        <a:lstStyle/>
        <a:p>
          <a:endParaRPr lang="en-US"/>
        </a:p>
      </dgm:t>
    </dgm:pt>
    <dgm:pt modelId="{2063F4F5-F66A-438C-BB63-AC47651D0862}" type="sibTrans" cxnId="{AC4D9BEE-E49A-4E62-A864-F3D4EF00F0E8}">
      <dgm:prSet/>
      <dgm:spPr/>
      <dgm:t>
        <a:bodyPr/>
        <a:lstStyle/>
        <a:p>
          <a:endParaRPr lang="en-US"/>
        </a:p>
      </dgm:t>
    </dgm:pt>
    <dgm:pt modelId="{7BAC7227-E5B1-4B6A-8B28-8C9A4722B61D}">
      <dgm:prSet phldrT="[Text]"/>
      <dgm:spPr/>
      <dgm:t>
        <a:bodyPr/>
        <a:lstStyle/>
        <a:p>
          <a:r>
            <a:rPr lang="en-US" dirty="0"/>
            <a:t>Entry Grade Level = 120 (12</a:t>
          </a:r>
          <a:r>
            <a:rPr lang="en-US" baseline="30000" dirty="0"/>
            <a:t>th</a:t>
          </a:r>
          <a:r>
            <a:rPr lang="en-US" dirty="0"/>
            <a:t> grade)</a:t>
          </a:r>
        </a:p>
      </dgm:t>
    </dgm:pt>
    <dgm:pt modelId="{BBC76089-4AB3-4C4B-B26B-11DA3FBECC1A}" type="parTrans" cxnId="{18D74EC8-443E-4607-87FF-0A7426072031}">
      <dgm:prSet/>
      <dgm:spPr/>
      <dgm:t>
        <a:bodyPr/>
        <a:lstStyle/>
        <a:p>
          <a:endParaRPr lang="en-US"/>
        </a:p>
      </dgm:t>
    </dgm:pt>
    <dgm:pt modelId="{D2B1F286-98AA-4438-B7CE-3B53AFE13C84}" type="sibTrans" cxnId="{18D74EC8-443E-4607-87FF-0A7426072031}">
      <dgm:prSet/>
      <dgm:spPr/>
      <dgm:t>
        <a:bodyPr/>
        <a:lstStyle/>
        <a:p>
          <a:endParaRPr lang="en-US"/>
        </a:p>
      </dgm:t>
    </dgm:pt>
    <dgm:pt modelId="{7E8246CB-EDD4-4D05-AA93-D05F841906CD}">
      <dgm:prSet phldrT="[Text]"/>
      <dgm:spPr/>
      <dgm:t>
        <a:bodyPr/>
        <a:lstStyle/>
        <a:p>
          <a:r>
            <a:rPr lang="en-US" dirty="0"/>
            <a:t>Retention Code = 2</a:t>
          </a:r>
        </a:p>
      </dgm:t>
    </dgm:pt>
    <dgm:pt modelId="{834D568B-F0B7-4080-B9B5-15F67817E3D5}" type="parTrans" cxnId="{BA8515D8-CEE0-47B6-ABED-8CE054EEB07B}">
      <dgm:prSet/>
      <dgm:spPr/>
      <dgm:t>
        <a:bodyPr/>
        <a:lstStyle/>
        <a:p>
          <a:endParaRPr lang="en-US"/>
        </a:p>
      </dgm:t>
    </dgm:pt>
    <dgm:pt modelId="{DCE6B851-387C-4627-87EC-1ABB7F0DD77D}" type="sibTrans" cxnId="{BA8515D8-CEE0-47B6-ABED-8CE054EEB07B}">
      <dgm:prSet/>
      <dgm:spPr/>
      <dgm:t>
        <a:bodyPr/>
        <a:lstStyle/>
        <a:p>
          <a:endParaRPr lang="en-US"/>
        </a:p>
      </dgm:t>
    </dgm:pt>
    <dgm:pt modelId="{0380A387-F395-4C58-BA4B-4F70F3804588}">
      <dgm:prSet phldrT="[Text]"/>
      <dgm:spPr/>
      <dgm:t>
        <a:bodyPr/>
        <a:lstStyle/>
        <a:p>
          <a:r>
            <a:rPr lang="en-US" dirty="0"/>
            <a:t>Post Secondary Enrollment = 00</a:t>
          </a:r>
        </a:p>
      </dgm:t>
    </dgm:pt>
    <dgm:pt modelId="{6A392290-8BE8-47B4-A86C-1030B560189E}" type="parTrans" cxnId="{DF7F1015-D56C-4EE7-81CD-480AFE36932C}">
      <dgm:prSet/>
      <dgm:spPr/>
      <dgm:t>
        <a:bodyPr/>
        <a:lstStyle/>
        <a:p>
          <a:endParaRPr lang="en-US"/>
        </a:p>
      </dgm:t>
    </dgm:pt>
    <dgm:pt modelId="{66305D68-E866-4DAD-BFB6-5E90F0E89CFB}" type="sibTrans" cxnId="{DF7F1015-D56C-4EE7-81CD-480AFE36932C}">
      <dgm:prSet/>
      <dgm:spPr/>
      <dgm:t>
        <a:bodyPr/>
        <a:lstStyle/>
        <a:p>
          <a:endParaRPr lang="en-US"/>
        </a:p>
      </dgm:t>
    </dgm:pt>
    <dgm:pt modelId="{98CDDE63-440B-4665-9106-2E776B9B50CF}" type="pres">
      <dgm:prSet presAssocID="{8F14A6DB-88EB-4E8F-9166-2353BB6DA9DC}" presName="linearFlow" presStyleCnt="0">
        <dgm:presLayoutVars>
          <dgm:dir/>
          <dgm:animLvl val="lvl"/>
          <dgm:resizeHandles/>
        </dgm:presLayoutVars>
      </dgm:prSet>
      <dgm:spPr/>
    </dgm:pt>
    <dgm:pt modelId="{39EAC225-7E67-4BD0-94DD-137BE6D1D4A3}" type="pres">
      <dgm:prSet presAssocID="{FC3B29B4-C175-4AE3-87EB-D58F0390A273}" presName="compositeNode" presStyleCnt="0">
        <dgm:presLayoutVars>
          <dgm:bulletEnabled val="1"/>
        </dgm:presLayoutVars>
      </dgm:prSet>
      <dgm:spPr/>
    </dgm:pt>
    <dgm:pt modelId="{6698AE15-98C5-4822-842B-BCD3348A4709}" type="pres">
      <dgm:prSet presAssocID="{FC3B29B4-C175-4AE3-87EB-D58F0390A273}" presName="image" presStyleLbl="fgImgPlace1" presStyleIdx="0" presStyleCnt="1" custScaleX="34531" custScaleY="54930" custLinFactNeighborX="2264" custLinFactNeighborY="19479"/>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6B5E8BE1-9AD9-4E09-B3FE-EC67C26F7926}" type="pres">
      <dgm:prSet presAssocID="{FC3B29B4-C175-4AE3-87EB-D58F0390A273}" presName="childNode" presStyleLbl="node1" presStyleIdx="0" presStyleCnt="1">
        <dgm:presLayoutVars>
          <dgm:bulletEnabled val="1"/>
        </dgm:presLayoutVars>
      </dgm:prSet>
      <dgm:spPr/>
    </dgm:pt>
    <dgm:pt modelId="{576908AF-D48E-40D5-B8C8-FDB240631979}" type="pres">
      <dgm:prSet presAssocID="{FC3B29B4-C175-4AE3-87EB-D58F0390A273}" presName="parentNode" presStyleLbl="revTx" presStyleIdx="0" presStyleCnt="1">
        <dgm:presLayoutVars>
          <dgm:chMax val="0"/>
          <dgm:bulletEnabled val="1"/>
        </dgm:presLayoutVars>
      </dgm:prSet>
      <dgm:spPr/>
    </dgm:pt>
  </dgm:ptLst>
  <dgm:cxnLst>
    <dgm:cxn modelId="{DF7F1015-D56C-4EE7-81CD-480AFE36932C}" srcId="{5E418F7B-FE94-47C9-B97E-5B3796F6D86A}" destId="{0380A387-F395-4C58-BA4B-4F70F3804588}" srcOrd="0" destOrd="0" parTransId="{6A392290-8BE8-47B4-A86C-1030B560189E}" sibTransId="{66305D68-E866-4DAD-BFB6-5E90F0E89CFB}"/>
    <dgm:cxn modelId="{BA7C731B-3957-4C1E-A146-8ED18E5132E6}" type="presOf" srcId="{7BAC7227-E5B1-4B6A-8B28-8C9A4722B61D}" destId="{6B5E8BE1-9AD9-4E09-B3FE-EC67C26F7926}" srcOrd="0" destOrd="1" presId="urn:microsoft.com/office/officeart/2005/8/layout/hList2"/>
    <dgm:cxn modelId="{AB481F66-7CB4-4EAF-9845-6C325E75D2D3}" type="presOf" srcId="{8F14A6DB-88EB-4E8F-9166-2353BB6DA9DC}" destId="{98CDDE63-440B-4665-9106-2E776B9B50CF}" srcOrd="0" destOrd="0" presId="urn:microsoft.com/office/officeart/2005/8/layout/hList2"/>
    <dgm:cxn modelId="{5FC00A82-AE42-4661-A7F6-0D85915DF442}" type="presOf" srcId="{7E8246CB-EDD4-4D05-AA93-D05F841906CD}" destId="{6B5E8BE1-9AD9-4E09-B3FE-EC67C26F7926}" srcOrd="0" destOrd="2" presId="urn:microsoft.com/office/officeart/2005/8/layout/hList2"/>
    <dgm:cxn modelId="{A2E1F3A9-DE37-47AB-86F3-C72334693C11}" type="presOf" srcId="{5E418F7B-FE94-47C9-B97E-5B3796F6D86A}" destId="{6B5E8BE1-9AD9-4E09-B3FE-EC67C26F7926}" srcOrd="0" destOrd="3" presId="urn:microsoft.com/office/officeart/2005/8/layout/hList2"/>
    <dgm:cxn modelId="{B00FAFAA-FA00-457B-B180-A7F7AE90692D}" srcId="{8F14A6DB-88EB-4E8F-9166-2353BB6DA9DC}" destId="{FC3B29B4-C175-4AE3-87EB-D58F0390A273}" srcOrd="0" destOrd="0" parTransId="{6355EE54-96B1-4A2B-9176-954054A8C42E}" sibTransId="{ECE43644-2C31-4AFE-A38E-92BB80051D10}"/>
    <dgm:cxn modelId="{18D74EC8-443E-4607-87FF-0A7426072031}" srcId="{E5E32E34-7249-46C8-975F-545B49549A5D}" destId="{7BAC7227-E5B1-4B6A-8B28-8C9A4722B61D}" srcOrd="0" destOrd="0" parTransId="{BBC76089-4AB3-4C4B-B26B-11DA3FBECC1A}" sibTransId="{D2B1F286-98AA-4438-B7CE-3B53AFE13C84}"/>
    <dgm:cxn modelId="{0ABD63CC-C2AF-4B37-9895-C7FFA9AE7BD7}" type="presOf" srcId="{E5E32E34-7249-46C8-975F-545B49549A5D}" destId="{6B5E8BE1-9AD9-4E09-B3FE-EC67C26F7926}" srcOrd="0" destOrd="0" presId="urn:microsoft.com/office/officeart/2005/8/layout/hList2"/>
    <dgm:cxn modelId="{06EDB2CF-4677-4EBD-804D-953E77E82EC6}" type="presOf" srcId="{FC3B29B4-C175-4AE3-87EB-D58F0390A273}" destId="{576908AF-D48E-40D5-B8C8-FDB240631979}" srcOrd="0" destOrd="0" presId="urn:microsoft.com/office/officeart/2005/8/layout/hList2"/>
    <dgm:cxn modelId="{BA8515D8-CEE0-47B6-ABED-8CE054EEB07B}" srcId="{E5E32E34-7249-46C8-975F-545B49549A5D}" destId="{7E8246CB-EDD4-4D05-AA93-D05F841906CD}" srcOrd="1" destOrd="0" parTransId="{834D568B-F0B7-4080-B9B5-15F67817E3D5}" sibTransId="{DCE6B851-387C-4627-87EC-1ABB7F0DD77D}"/>
    <dgm:cxn modelId="{AC4D9BEE-E49A-4E62-A864-F3D4EF00F0E8}" srcId="{FC3B29B4-C175-4AE3-87EB-D58F0390A273}" destId="{5E418F7B-FE94-47C9-B97E-5B3796F6D86A}" srcOrd="1" destOrd="0" parTransId="{1C08E721-52FF-4A5C-BC65-DA4DEB4F3325}" sibTransId="{2063F4F5-F66A-438C-BB63-AC47651D0862}"/>
    <dgm:cxn modelId="{685971F4-5BD8-4E54-97B8-EBC55B1B029B}" type="presOf" srcId="{0380A387-F395-4C58-BA4B-4F70F3804588}" destId="{6B5E8BE1-9AD9-4E09-B3FE-EC67C26F7926}" srcOrd="0" destOrd="4" presId="urn:microsoft.com/office/officeart/2005/8/layout/hList2"/>
    <dgm:cxn modelId="{84FE74FD-2B42-4A60-8619-CF3DE1C060EB}" srcId="{FC3B29B4-C175-4AE3-87EB-D58F0390A273}" destId="{E5E32E34-7249-46C8-975F-545B49549A5D}" srcOrd="0" destOrd="0" parTransId="{2EE11B75-4B0F-458F-81F8-0CDCC8729E50}" sibTransId="{A26EB264-DB62-4E33-BD44-3AADE0078594}"/>
    <dgm:cxn modelId="{4211EFD7-0D2D-4D4D-8BE1-9BD4E778BA11}" type="presParOf" srcId="{98CDDE63-440B-4665-9106-2E776B9B50CF}" destId="{39EAC225-7E67-4BD0-94DD-137BE6D1D4A3}" srcOrd="0" destOrd="0" presId="urn:microsoft.com/office/officeart/2005/8/layout/hList2"/>
    <dgm:cxn modelId="{77F87CF7-8BB9-4E03-ABED-69CF3F7EE461}" type="presParOf" srcId="{39EAC225-7E67-4BD0-94DD-137BE6D1D4A3}" destId="{6698AE15-98C5-4822-842B-BCD3348A4709}" srcOrd="0" destOrd="0" presId="urn:microsoft.com/office/officeart/2005/8/layout/hList2"/>
    <dgm:cxn modelId="{357F09B8-5D3C-4288-A921-5BF506255CF9}" type="presParOf" srcId="{39EAC225-7E67-4BD0-94DD-137BE6D1D4A3}" destId="{6B5E8BE1-9AD9-4E09-B3FE-EC67C26F7926}" srcOrd="1" destOrd="0" presId="urn:microsoft.com/office/officeart/2005/8/layout/hList2"/>
    <dgm:cxn modelId="{6CC62573-964C-4770-89D0-CD2E39ECF62F}" type="presParOf" srcId="{39EAC225-7E67-4BD0-94DD-137BE6D1D4A3}" destId="{576908AF-D48E-40D5-B8C8-FDB240631979}"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14A6DB-88EB-4E8F-9166-2353BB6DA9DC}"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E5E32E34-7249-46C8-975F-545B49549A5D}">
      <dgm:prSet phldrT="[Text]"/>
      <dgm:spPr/>
      <dgm:t>
        <a:bodyPr/>
        <a:lstStyle/>
        <a:p>
          <a:r>
            <a:rPr lang="en-US" dirty="0"/>
            <a:t>Student Demographic File:</a:t>
          </a:r>
        </a:p>
      </dgm:t>
    </dgm:pt>
    <dgm:pt modelId="{2EE11B75-4B0F-458F-81F8-0CDCC8729E50}" type="parTrans" cxnId="{84FE74FD-2B42-4A60-8619-CF3DE1C060EB}">
      <dgm:prSet/>
      <dgm:spPr/>
      <dgm:t>
        <a:bodyPr/>
        <a:lstStyle/>
        <a:p>
          <a:endParaRPr lang="en-US"/>
        </a:p>
      </dgm:t>
    </dgm:pt>
    <dgm:pt modelId="{A26EB264-DB62-4E33-BD44-3AADE0078594}" type="sibTrans" cxnId="{84FE74FD-2B42-4A60-8619-CF3DE1C060EB}">
      <dgm:prSet/>
      <dgm:spPr/>
      <dgm:t>
        <a:bodyPr/>
        <a:lstStyle/>
        <a:p>
          <a:endParaRPr lang="en-US"/>
        </a:p>
      </dgm:t>
    </dgm:pt>
    <dgm:pt modelId="{5E418F7B-FE94-47C9-B97E-5B3796F6D86A}">
      <dgm:prSet phldrT="[Text]"/>
      <dgm:spPr/>
      <dgm:t>
        <a:bodyPr/>
        <a:lstStyle/>
        <a:p>
          <a:r>
            <a:rPr lang="en-US" dirty="0"/>
            <a:t>Student School Association File</a:t>
          </a:r>
        </a:p>
      </dgm:t>
    </dgm:pt>
    <dgm:pt modelId="{1C08E721-52FF-4A5C-BC65-DA4DEB4F3325}" type="parTrans" cxnId="{AC4D9BEE-E49A-4E62-A864-F3D4EF00F0E8}">
      <dgm:prSet/>
      <dgm:spPr/>
      <dgm:t>
        <a:bodyPr/>
        <a:lstStyle/>
        <a:p>
          <a:endParaRPr lang="en-US"/>
        </a:p>
      </dgm:t>
    </dgm:pt>
    <dgm:pt modelId="{2063F4F5-F66A-438C-BB63-AC47651D0862}" type="sibTrans" cxnId="{AC4D9BEE-E49A-4E62-A864-F3D4EF00F0E8}">
      <dgm:prSet/>
      <dgm:spPr/>
      <dgm:t>
        <a:bodyPr/>
        <a:lstStyle/>
        <a:p>
          <a:endParaRPr lang="en-US"/>
        </a:p>
      </dgm:t>
    </dgm:pt>
    <dgm:pt modelId="{7BAC7227-E5B1-4B6A-8B28-8C9A4722B61D}">
      <dgm:prSet phldrT="[Text]"/>
      <dgm:spPr/>
      <dgm:t>
        <a:bodyPr/>
        <a:lstStyle/>
        <a:p>
          <a:r>
            <a:rPr lang="en-US" dirty="0"/>
            <a:t>Postsecondary Enrollment = 01, 09, 10</a:t>
          </a:r>
        </a:p>
      </dgm:t>
    </dgm:pt>
    <dgm:pt modelId="{BBC76089-4AB3-4C4B-B26B-11DA3FBECC1A}" type="parTrans" cxnId="{18D74EC8-443E-4607-87FF-0A7426072031}">
      <dgm:prSet/>
      <dgm:spPr/>
      <dgm:t>
        <a:bodyPr/>
        <a:lstStyle/>
        <a:p>
          <a:endParaRPr lang="en-US"/>
        </a:p>
      </dgm:t>
    </dgm:pt>
    <dgm:pt modelId="{D2B1F286-98AA-4438-B7CE-3B53AFE13C84}" type="sibTrans" cxnId="{18D74EC8-443E-4607-87FF-0A7426072031}">
      <dgm:prSet/>
      <dgm:spPr/>
      <dgm:t>
        <a:bodyPr/>
        <a:lstStyle/>
        <a:p>
          <a:endParaRPr lang="en-US"/>
        </a:p>
      </dgm:t>
    </dgm:pt>
    <dgm:pt modelId="{0380A387-F395-4C58-BA4B-4F70F3804588}">
      <dgm:prSet phldrT="[Text]"/>
      <dgm:spPr/>
      <dgm:t>
        <a:bodyPr/>
        <a:lstStyle/>
        <a:p>
          <a:r>
            <a:rPr lang="en-US" dirty="0"/>
            <a:t>Retention Code = 0</a:t>
          </a:r>
        </a:p>
      </dgm:t>
    </dgm:pt>
    <dgm:pt modelId="{6A392290-8BE8-47B4-A86C-1030B560189E}" type="parTrans" cxnId="{DF7F1015-D56C-4EE7-81CD-480AFE36932C}">
      <dgm:prSet/>
      <dgm:spPr/>
      <dgm:t>
        <a:bodyPr/>
        <a:lstStyle/>
        <a:p>
          <a:endParaRPr lang="en-US"/>
        </a:p>
      </dgm:t>
    </dgm:pt>
    <dgm:pt modelId="{66305D68-E866-4DAD-BFB6-5E90F0E89CFB}" type="sibTrans" cxnId="{DF7F1015-D56C-4EE7-81CD-480AFE36932C}">
      <dgm:prSet/>
      <dgm:spPr/>
      <dgm:t>
        <a:bodyPr/>
        <a:lstStyle/>
        <a:p>
          <a:endParaRPr lang="en-US"/>
        </a:p>
      </dgm:t>
    </dgm:pt>
    <dgm:pt modelId="{BFD45895-5594-408C-A138-1DBEC0C1E0F5}">
      <dgm:prSet phldrT="[Text]"/>
      <dgm:spPr/>
      <dgm:t>
        <a:bodyPr/>
        <a:lstStyle/>
        <a:p>
          <a:r>
            <a:rPr lang="en-US" dirty="0"/>
            <a:t>Non-School Program = 04 (Third Party Contract with IHE)</a:t>
          </a:r>
        </a:p>
      </dgm:t>
    </dgm:pt>
    <dgm:pt modelId="{66EAA459-A999-410D-9FF3-044F97DE6E1F}" type="parTrans" cxnId="{5754640A-C65D-41B7-9BEE-86237C9A8D77}">
      <dgm:prSet/>
      <dgm:spPr/>
      <dgm:t>
        <a:bodyPr/>
        <a:lstStyle/>
        <a:p>
          <a:endParaRPr lang="en-US"/>
        </a:p>
      </dgm:t>
    </dgm:pt>
    <dgm:pt modelId="{8021B7C9-B1EB-46D0-9ECD-3C2FF98738E8}" type="sibTrans" cxnId="{5754640A-C65D-41B7-9BEE-86237C9A8D77}">
      <dgm:prSet/>
      <dgm:spPr/>
      <dgm:t>
        <a:bodyPr/>
        <a:lstStyle/>
        <a:p>
          <a:endParaRPr lang="en-US"/>
        </a:p>
      </dgm:t>
    </dgm:pt>
    <dgm:pt modelId="{352F3346-60C1-4E4E-9347-88F89E7B517C}">
      <dgm:prSet phldrT="[Text]"/>
      <dgm:spPr/>
      <dgm:t>
        <a:bodyPr/>
        <a:lstStyle/>
        <a:p>
          <a:r>
            <a:rPr lang="en-US" dirty="0"/>
            <a:t>Public School Finance Status</a:t>
          </a:r>
        </a:p>
      </dgm:t>
    </dgm:pt>
    <dgm:pt modelId="{350A440E-694E-4009-87E8-55B22EB9D615}" type="parTrans" cxnId="{279E34AC-4161-4F6B-B29B-43E901B332F2}">
      <dgm:prSet/>
      <dgm:spPr/>
      <dgm:t>
        <a:bodyPr/>
        <a:lstStyle/>
        <a:p>
          <a:endParaRPr lang="en-US"/>
        </a:p>
      </dgm:t>
    </dgm:pt>
    <dgm:pt modelId="{FF741853-F3EA-49DD-98C7-B83B79398D64}" type="sibTrans" cxnId="{279E34AC-4161-4F6B-B29B-43E901B332F2}">
      <dgm:prSet/>
      <dgm:spPr/>
      <dgm:t>
        <a:bodyPr/>
        <a:lstStyle/>
        <a:p>
          <a:endParaRPr lang="en-US"/>
        </a:p>
      </dgm:t>
    </dgm:pt>
    <dgm:pt modelId="{39CE3B90-BBB4-4419-AAFF-B152CAE155E4}">
      <dgm:prSet phldrT="[Text]"/>
      <dgm:spPr/>
      <dgm:t>
        <a:bodyPr/>
        <a:lstStyle/>
        <a:p>
          <a:r>
            <a:rPr lang="en-US" dirty="0"/>
            <a:t>Carryforward = 87 (Non-Eligible, Tuition)</a:t>
          </a:r>
        </a:p>
      </dgm:t>
    </dgm:pt>
    <dgm:pt modelId="{5E14CA0D-8357-4107-BBFA-0A191D826A36}" type="parTrans" cxnId="{870D90DE-AC24-4DD1-A0AB-A26C1D05C2EC}">
      <dgm:prSet/>
      <dgm:spPr/>
      <dgm:t>
        <a:bodyPr/>
        <a:lstStyle/>
        <a:p>
          <a:endParaRPr lang="en-US"/>
        </a:p>
      </dgm:t>
    </dgm:pt>
    <dgm:pt modelId="{0FC1021F-81D4-4A84-8655-6A32964CCC4C}" type="sibTrans" cxnId="{870D90DE-AC24-4DD1-A0AB-A26C1D05C2EC}">
      <dgm:prSet/>
      <dgm:spPr/>
      <dgm:t>
        <a:bodyPr/>
        <a:lstStyle/>
        <a:p>
          <a:endParaRPr lang="en-US"/>
        </a:p>
      </dgm:t>
    </dgm:pt>
    <dgm:pt modelId="{B8FDEE99-29E5-40FB-B546-95928C876E12}">
      <dgm:prSet phldrT="[Text]"/>
      <dgm:spPr/>
      <dgm:t>
        <a:bodyPr/>
        <a:lstStyle/>
        <a:p>
          <a:r>
            <a:rPr lang="en-US" dirty="0"/>
            <a:t>Current Year = 80, 82 (Full-time and Part-time)</a:t>
          </a:r>
        </a:p>
      </dgm:t>
    </dgm:pt>
    <dgm:pt modelId="{C612A35D-7C0B-4D0D-8ADD-AAAC718F09B8}" type="parTrans" cxnId="{DEEE5BD3-513E-4BFB-A6EA-3536C59F1781}">
      <dgm:prSet/>
      <dgm:spPr/>
      <dgm:t>
        <a:bodyPr/>
        <a:lstStyle/>
        <a:p>
          <a:endParaRPr lang="en-US"/>
        </a:p>
      </dgm:t>
    </dgm:pt>
    <dgm:pt modelId="{DD16984C-CD7D-49F2-91E8-35863D81A45F}" type="sibTrans" cxnId="{DEEE5BD3-513E-4BFB-A6EA-3536C59F1781}">
      <dgm:prSet/>
      <dgm:spPr/>
      <dgm:t>
        <a:bodyPr/>
        <a:lstStyle/>
        <a:p>
          <a:endParaRPr lang="en-US"/>
        </a:p>
      </dgm:t>
    </dgm:pt>
    <dgm:pt modelId="{E208C4A0-9125-4E44-A204-58F842DE9990}">
      <dgm:prSet phldrT="[Text]"/>
      <dgm:spPr/>
      <dgm:t>
        <a:bodyPr/>
        <a:lstStyle/>
        <a:p>
          <a:r>
            <a:rPr lang="en-US" dirty="0"/>
            <a:t>Current Year students should be coded to receive funding</a:t>
          </a:r>
        </a:p>
      </dgm:t>
    </dgm:pt>
    <dgm:pt modelId="{FC3237B4-7DB2-4136-AC95-3914E200163D}" type="parTrans" cxnId="{631801B3-82E2-441A-8321-1D81AC31D6AF}">
      <dgm:prSet/>
      <dgm:spPr/>
      <dgm:t>
        <a:bodyPr/>
        <a:lstStyle/>
        <a:p>
          <a:endParaRPr lang="en-US"/>
        </a:p>
      </dgm:t>
    </dgm:pt>
    <dgm:pt modelId="{617847FD-3765-4160-A9A4-80011315D969}" type="sibTrans" cxnId="{631801B3-82E2-441A-8321-1D81AC31D6AF}">
      <dgm:prSet/>
      <dgm:spPr/>
      <dgm:t>
        <a:bodyPr/>
        <a:lstStyle/>
        <a:p>
          <a:endParaRPr lang="en-US"/>
        </a:p>
      </dgm:t>
    </dgm:pt>
    <dgm:pt modelId="{4209C329-1A8F-4E78-8295-0E74B73592EA}">
      <dgm:prSet phldrT="[Text]"/>
      <dgm:spPr/>
      <dgm:t>
        <a:bodyPr/>
        <a:lstStyle/>
        <a:p>
          <a:r>
            <a:rPr lang="en-US" dirty="0"/>
            <a:t>01 – ASCENT Current Year</a:t>
          </a:r>
        </a:p>
      </dgm:t>
    </dgm:pt>
    <dgm:pt modelId="{7BABF3D9-CFD6-42B9-83C2-E7131B8F8F64}" type="parTrans" cxnId="{D5C98DCC-4C3A-462C-A987-51E6A36A0B58}">
      <dgm:prSet/>
      <dgm:spPr/>
      <dgm:t>
        <a:bodyPr/>
        <a:lstStyle/>
        <a:p>
          <a:endParaRPr lang="en-US"/>
        </a:p>
      </dgm:t>
    </dgm:pt>
    <dgm:pt modelId="{BE3C8248-1A98-44DD-90F6-D2F7C2158A25}" type="sibTrans" cxnId="{D5C98DCC-4C3A-462C-A987-51E6A36A0B58}">
      <dgm:prSet/>
      <dgm:spPr/>
      <dgm:t>
        <a:bodyPr/>
        <a:lstStyle/>
        <a:p>
          <a:endParaRPr lang="en-US"/>
        </a:p>
      </dgm:t>
    </dgm:pt>
    <dgm:pt modelId="{3DE7ED69-3468-4BE3-B319-85F8F1DBEC44}">
      <dgm:prSet phldrT="[Text]"/>
      <dgm:spPr/>
      <dgm:t>
        <a:bodyPr/>
        <a:lstStyle/>
        <a:p>
          <a:r>
            <a:rPr lang="en-US" dirty="0"/>
            <a:t>09 – ASCENT Carryforward Full-time</a:t>
          </a:r>
        </a:p>
      </dgm:t>
    </dgm:pt>
    <dgm:pt modelId="{58F2B139-40CE-446F-8A99-3FD925BAC982}" type="parTrans" cxnId="{8F376883-F339-4513-B2BF-210C16735658}">
      <dgm:prSet/>
      <dgm:spPr/>
      <dgm:t>
        <a:bodyPr/>
        <a:lstStyle/>
        <a:p>
          <a:endParaRPr lang="en-US"/>
        </a:p>
      </dgm:t>
    </dgm:pt>
    <dgm:pt modelId="{2DAF15D8-2634-4ABA-AFFF-6BC1FD36F836}" type="sibTrans" cxnId="{8F376883-F339-4513-B2BF-210C16735658}">
      <dgm:prSet/>
      <dgm:spPr/>
      <dgm:t>
        <a:bodyPr/>
        <a:lstStyle/>
        <a:p>
          <a:endParaRPr lang="en-US"/>
        </a:p>
      </dgm:t>
    </dgm:pt>
    <dgm:pt modelId="{5A6F141B-C9B8-4C93-A617-D7EBBCAD57EA}">
      <dgm:prSet phldrT="[Text]"/>
      <dgm:spPr/>
      <dgm:t>
        <a:bodyPr/>
        <a:lstStyle/>
        <a:p>
          <a:r>
            <a:rPr lang="en-US" dirty="0"/>
            <a:t>10 – ASCENT Carryforward Part-time</a:t>
          </a:r>
        </a:p>
      </dgm:t>
    </dgm:pt>
    <dgm:pt modelId="{92E56CAA-1FEB-42EC-BC9F-A5D2171E8C14}" type="parTrans" cxnId="{419C8178-F88E-408F-8E4C-71BF4A9014C5}">
      <dgm:prSet/>
      <dgm:spPr/>
      <dgm:t>
        <a:bodyPr/>
        <a:lstStyle/>
        <a:p>
          <a:endParaRPr lang="en-US"/>
        </a:p>
      </dgm:t>
    </dgm:pt>
    <dgm:pt modelId="{5A35FDA6-8FE9-46E6-AA8A-0318CBF2AD33}" type="sibTrans" cxnId="{419C8178-F88E-408F-8E4C-71BF4A9014C5}">
      <dgm:prSet/>
      <dgm:spPr/>
      <dgm:t>
        <a:bodyPr/>
        <a:lstStyle/>
        <a:p>
          <a:endParaRPr lang="en-US"/>
        </a:p>
      </dgm:t>
    </dgm:pt>
    <dgm:pt modelId="{FC3B29B4-C175-4AE3-87EB-D58F0390A273}">
      <dgm:prSet phldrT="[Text]"/>
      <dgm:spPr/>
      <dgm:t>
        <a:bodyPr/>
        <a:lstStyle/>
        <a:p>
          <a:r>
            <a:rPr lang="en-US" dirty="0"/>
            <a:t>1</a:t>
          </a:r>
        </a:p>
      </dgm:t>
    </dgm:pt>
    <dgm:pt modelId="{ECE43644-2C31-4AFE-A38E-92BB80051D10}" type="sibTrans" cxnId="{B00FAFAA-FA00-457B-B180-A7F7AE90692D}">
      <dgm:prSet/>
      <dgm:spPr/>
      <dgm:t>
        <a:bodyPr/>
        <a:lstStyle/>
        <a:p>
          <a:endParaRPr lang="en-US"/>
        </a:p>
      </dgm:t>
    </dgm:pt>
    <dgm:pt modelId="{6355EE54-96B1-4A2B-9176-954054A8C42E}" type="parTrans" cxnId="{B00FAFAA-FA00-457B-B180-A7F7AE90692D}">
      <dgm:prSet/>
      <dgm:spPr/>
      <dgm:t>
        <a:bodyPr/>
        <a:lstStyle/>
        <a:p>
          <a:endParaRPr lang="en-US"/>
        </a:p>
      </dgm:t>
    </dgm:pt>
    <dgm:pt modelId="{98CDDE63-440B-4665-9106-2E776B9B50CF}" type="pres">
      <dgm:prSet presAssocID="{8F14A6DB-88EB-4E8F-9166-2353BB6DA9DC}" presName="linearFlow" presStyleCnt="0">
        <dgm:presLayoutVars>
          <dgm:dir/>
          <dgm:animLvl val="lvl"/>
          <dgm:resizeHandles/>
        </dgm:presLayoutVars>
      </dgm:prSet>
      <dgm:spPr/>
    </dgm:pt>
    <dgm:pt modelId="{39EAC225-7E67-4BD0-94DD-137BE6D1D4A3}" type="pres">
      <dgm:prSet presAssocID="{FC3B29B4-C175-4AE3-87EB-D58F0390A273}" presName="compositeNode" presStyleCnt="0">
        <dgm:presLayoutVars>
          <dgm:bulletEnabled val="1"/>
        </dgm:presLayoutVars>
      </dgm:prSet>
      <dgm:spPr/>
    </dgm:pt>
    <dgm:pt modelId="{6698AE15-98C5-4822-842B-BCD3348A4709}" type="pres">
      <dgm:prSet presAssocID="{FC3B29B4-C175-4AE3-87EB-D58F0390A273}" presName="image" presStyleLbl="fgImgPlace1" presStyleIdx="0" presStyleCnt="1" custScaleX="45866" custScaleY="47048" custLinFactNeighborX="-37074" custLinFactNeighborY="-617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a:ext>
      </dgm:extLst>
    </dgm:pt>
    <dgm:pt modelId="{6B5E8BE1-9AD9-4E09-B3FE-EC67C26F7926}" type="pres">
      <dgm:prSet presAssocID="{FC3B29B4-C175-4AE3-87EB-D58F0390A273}" presName="childNode" presStyleLbl="node1" presStyleIdx="0" presStyleCnt="1" custScaleX="138283" custScaleY="128205" custLinFactNeighborX="55310" custLinFactNeighborY="-65182">
        <dgm:presLayoutVars>
          <dgm:bulletEnabled val="1"/>
        </dgm:presLayoutVars>
      </dgm:prSet>
      <dgm:spPr/>
    </dgm:pt>
    <dgm:pt modelId="{576908AF-D48E-40D5-B8C8-FDB240631979}" type="pres">
      <dgm:prSet presAssocID="{FC3B29B4-C175-4AE3-87EB-D58F0390A273}" presName="parentNode" presStyleLbl="revTx" presStyleIdx="0" presStyleCnt="1" custAng="5400000" custScaleX="103170" custScaleY="35126" custLinFactNeighborX="-56125" custLinFactNeighborY="42558">
        <dgm:presLayoutVars>
          <dgm:chMax val="0"/>
          <dgm:bulletEnabled val="1"/>
        </dgm:presLayoutVars>
      </dgm:prSet>
      <dgm:spPr/>
    </dgm:pt>
  </dgm:ptLst>
  <dgm:cxnLst>
    <dgm:cxn modelId="{5754640A-C65D-41B7-9BEE-86237C9A8D77}" srcId="{5E418F7B-FE94-47C9-B97E-5B3796F6D86A}" destId="{BFD45895-5594-408C-A138-1DBEC0C1E0F5}" srcOrd="1" destOrd="0" parTransId="{66EAA459-A999-410D-9FF3-044F97DE6E1F}" sibTransId="{8021B7C9-B1EB-46D0-9ECD-3C2FF98738E8}"/>
    <dgm:cxn modelId="{DF7F1015-D56C-4EE7-81CD-480AFE36932C}" srcId="{5E418F7B-FE94-47C9-B97E-5B3796F6D86A}" destId="{0380A387-F395-4C58-BA4B-4F70F3804588}" srcOrd="0" destOrd="0" parTransId="{6A392290-8BE8-47B4-A86C-1030B560189E}" sibTransId="{66305D68-E866-4DAD-BFB6-5E90F0E89CFB}"/>
    <dgm:cxn modelId="{BA7C731B-3957-4C1E-A146-8ED18E5132E6}" type="presOf" srcId="{7BAC7227-E5B1-4B6A-8B28-8C9A4722B61D}" destId="{6B5E8BE1-9AD9-4E09-B3FE-EC67C26F7926}" srcOrd="0" destOrd="1" presId="urn:microsoft.com/office/officeart/2005/8/layout/hList2"/>
    <dgm:cxn modelId="{6F12FA28-506C-4183-B7AC-374D3F5EB63A}" type="presOf" srcId="{BFD45895-5594-408C-A138-1DBEC0C1E0F5}" destId="{6B5E8BE1-9AD9-4E09-B3FE-EC67C26F7926}" srcOrd="0" destOrd="7" presId="urn:microsoft.com/office/officeart/2005/8/layout/hList2"/>
    <dgm:cxn modelId="{7265FB29-E43D-4D52-AFF6-BFABAB22B932}" type="presOf" srcId="{B8FDEE99-29E5-40FB-B546-95928C876E12}" destId="{6B5E8BE1-9AD9-4E09-B3FE-EC67C26F7926}" srcOrd="0" destOrd="10" presId="urn:microsoft.com/office/officeart/2005/8/layout/hList2"/>
    <dgm:cxn modelId="{6F96613B-3C52-44AA-8B3E-D930AAB07A2D}" type="presOf" srcId="{4209C329-1A8F-4E78-8295-0E74B73592EA}" destId="{6B5E8BE1-9AD9-4E09-B3FE-EC67C26F7926}" srcOrd="0" destOrd="2" presId="urn:microsoft.com/office/officeart/2005/8/layout/hList2"/>
    <dgm:cxn modelId="{AB481F66-7CB4-4EAF-9845-6C325E75D2D3}" type="presOf" srcId="{8F14A6DB-88EB-4E8F-9166-2353BB6DA9DC}" destId="{98CDDE63-440B-4665-9106-2E776B9B50CF}" srcOrd="0" destOrd="0" presId="urn:microsoft.com/office/officeart/2005/8/layout/hList2"/>
    <dgm:cxn modelId="{882C3666-1D86-4AD9-99D9-25B108C37258}" type="presOf" srcId="{E208C4A0-9125-4E44-A204-58F842DE9990}" destId="{6B5E8BE1-9AD9-4E09-B3FE-EC67C26F7926}" srcOrd="0" destOrd="11" presId="urn:microsoft.com/office/officeart/2005/8/layout/hList2"/>
    <dgm:cxn modelId="{1C5B6369-971D-4FAD-A1D9-BEBBE6FD327D}" type="presOf" srcId="{3DE7ED69-3468-4BE3-B319-85F8F1DBEC44}" destId="{6B5E8BE1-9AD9-4E09-B3FE-EC67C26F7926}" srcOrd="0" destOrd="3" presId="urn:microsoft.com/office/officeart/2005/8/layout/hList2"/>
    <dgm:cxn modelId="{419C8178-F88E-408F-8E4C-71BF4A9014C5}" srcId="{7BAC7227-E5B1-4B6A-8B28-8C9A4722B61D}" destId="{5A6F141B-C9B8-4C93-A617-D7EBBCAD57EA}" srcOrd="2" destOrd="0" parTransId="{92E56CAA-1FEB-42EC-BC9F-A5D2171E8C14}" sibTransId="{5A35FDA6-8FE9-46E6-AA8A-0318CBF2AD33}"/>
    <dgm:cxn modelId="{8F376883-F339-4513-B2BF-210C16735658}" srcId="{7BAC7227-E5B1-4B6A-8B28-8C9A4722B61D}" destId="{3DE7ED69-3468-4BE3-B319-85F8F1DBEC44}" srcOrd="1" destOrd="0" parTransId="{58F2B139-40CE-446F-8A99-3FD925BAC982}" sibTransId="{2DAF15D8-2634-4ABA-AFFF-6BC1FD36F836}"/>
    <dgm:cxn modelId="{EB76E29C-D705-4E20-BE8A-EC58B3166D02}" type="presOf" srcId="{352F3346-60C1-4E4E-9347-88F89E7B517C}" destId="{6B5E8BE1-9AD9-4E09-B3FE-EC67C26F7926}" srcOrd="0" destOrd="8" presId="urn:microsoft.com/office/officeart/2005/8/layout/hList2"/>
    <dgm:cxn modelId="{A2E1F3A9-DE37-47AB-86F3-C72334693C11}" type="presOf" srcId="{5E418F7B-FE94-47C9-B97E-5B3796F6D86A}" destId="{6B5E8BE1-9AD9-4E09-B3FE-EC67C26F7926}" srcOrd="0" destOrd="5" presId="urn:microsoft.com/office/officeart/2005/8/layout/hList2"/>
    <dgm:cxn modelId="{B00FAFAA-FA00-457B-B180-A7F7AE90692D}" srcId="{8F14A6DB-88EB-4E8F-9166-2353BB6DA9DC}" destId="{FC3B29B4-C175-4AE3-87EB-D58F0390A273}" srcOrd="0" destOrd="0" parTransId="{6355EE54-96B1-4A2B-9176-954054A8C42E}" sibTransId="{ECE43644-2C31-4AFE-A38E-92BB80051D10}"/>
    <dgm:cxn modelId="{279E34AC-4161-4F6B-B29B-43E901B332F2}" srcId="{5E418F7B-FE94-47C9-B97E-5B3796F6D86A}" destId="{352F3346-60C1-4E4E-9347-88F89E7B517C}" srcOrd="2" destOrd="0" parTransId="{350A440E-694E-4009-87E8-55B22EB9D615}" sibTransId="{FF741853-F3EA-49DD-98C7-B83B79398D64}"/>
    <dgm:cxn modelId="{631801B3-82E2-441A-8321-1D81AC31D6AF}" srcId="{B8FDEE99-29E5-40FB-B546-95928C876E12}" destId="{E208C4A0-9125-4E44-A204-58F842DE9990}" srcOrd="0" destOrd="0" parTransId="{FC3237B4-7DB2-4136-AC95-3914E200163D}" sibTransId="{617847FD-3765-4160-A9A4-80011315D969}"/>
    <dgm:cxn modelId="{A9019AB8-CD9C-4F51-BC58-792FB40078EF}" type="presOf" srcId="{5A6F141B-C9B8-4C93-A617-D7EBBCAD57EA}" destId="{6B5E8BE1-9AD9-4E09-B3FE-EC67C26F7926}" srcOrd="0" destOrd="4" presId="urn:microsoft.com/office/officeart/2005/8/layout/hList2"/>
    <dgm:cxn modelId="{18D74EC8-443E-4607-87FF-0A7426072031}" srcId="{E5E32E34-7249-46C8-975F-545B49549A5D}" destId="{7BAC7227-E5B1-4B6A-8B28-8C9A4722B61D}" srcOrd="0" destOrd="0" parTransId="{BBC76089-4AB3-4C4B-B26B-11DA3FBECC1A}" sibTransId="{D2B1F286-98AA-4438-B7CE-3B53AFE13C84}"/>
    <dgm:cxn modelId="{0ABD63CC-C2AF-4B37-9895-C7FFA9AE7BD7}" type="presOf" srcId="{E5E32E34-7249-46C8-975F-545B49549A5D}" destId="{6B5E8BE1-9AD9-4E09-B3FE-EC67C26F7926}" srcOrd="0" destOrd="0" presId="urn:microsoft.com/office/officeart/2005/8/layout/hList2"/>
    <dgm:cxn modelId="{D5C98DCC-4C3A-462C-A987-51E6A36A0B58}" srcId="{7BAC7227-E5B1-4B6A-8B28-8C9A4722B61D}" destId="{4209C329-1A8F-4E78-8295-0E74B73592EA}" srcOrd="0" destOrd="0" parTransId="{7BABF3D9-CFD6-42B9-83C2-E7131B8F8F64}" sibTransId="{BE3C8248-1A98-44DD-90F6-D2F7C2158A25}"/>
    <dgm:cxn modelId="{06EDB2CF-4677-4EBD-804D-953E77E82EC6}" type="presOf" srcId="{FC3B29B4-C175-4AE3-87EB-D58F0390A273}" destId="{576908AF-D48E-40D5-B8C8-FDB240631979}" srcOrd="0" destOrd="0" presId="urn:microsoft.com/office/officeart/2005/8/layout/hList2"/>
    <dgm:cxn modelId="{DEEE5BD3-513E-4BFB-A6EA-3536C59F1781}" srcId="{352F3346-60C1-4E4E-9347-88F89E7B517C}" destId="{B8FDEE99-29E5-40FB-B546-95928C876E12}" srcOrd="1" destOrd="0" parTransId="{C612A35D-7C0B-4D0D-8ADD-AAAC718F09B8}" sibTransId="{DD16984C-CD7D-49F2-91E8-35863D81A45F}"/>
    <dgm:cxn modelId="{870D90DE-AC24-4DD1-A0AB-A26C1D05C2EC}" srcId="{352F3346-60C1-4E4E-9347-88F89E7B517C}" destId="{39CE3B90-BBB4-4419-AAFF-B152CAE155E4}" srcOrd="0" destOrd="0" parTransId="{5E14CA0D-8357-4107-BBFA-0A191D826A36}" sibTransId="{0FC1021F-81D4-4A84-8655-6A32964CCC4C}"/>
    <dgm:cxn modelId="{AC4D9BEE-E49A-4E62-A864-F3D4EF00F0E8}" srcId="{FC3B29B4-C175-4AE3-87EB-D58F0390A273}" destId="{5E418F7B-FE94-47C9-B97E-5B3796F6D86A}" srcOrd="1" destOrd="0" parTransId="{1C08E721-52FF-4A5C-BC65-DA4DEB4F3325}" sibTransId="{2063F4F5-F66A-438C-BB63-AC47651D0862}"/>
    <dgm:cxn modelId="{D6706BF4-23B3-4E5A-83B7-76FE50EB8C4A}" type="presOf" srcId="{39CE3B90-BBB4-4419-AAFF-B152CAE155E4}" destId="{6B5E8BE1-9AD9-4E09-B3FE-EC67C26F7926}" srcOrd="0" destOrd="9" presId="urn:microsoft.com/office/officeart/2005/8/layout/hList2"/>
    <dgm:cxn modelId="{685971F4-5BD8-4E54-97B8-EBC55B1B029B}" type="presOf" srcId="{0380A387-F395-4C58-BA4B-4F70F3804588}" destId="{6B5E8BE1-9AD9-4E09-B3FE-EC67C26F7926}" srcOrd="0" destOrd="6" presId="urn:microsoft.com/office/officeart/2005/8/layout/hList2"/>
    <dgm:cxn modelId="{84FE74FD-2B42-4A60-8619-CF3DE1C060EB}" srcId="{FC3B29B4-C175-4AE3-87EB-D58F0390A273}" destId="{E5E32E34-7249-46C8-975F-545B49549A5D}" srcOrd="0" destOrd="0" parTransId="{2EE11B75-4B0F-458F-81F8-0CDCC8729E50}" sibTransId="{A26EB264-DB62-4E33-BD44-3AADE0078594}"/>
    <dgm:cxn modelId="{4211EFD7-0D2D-4D4D-8BE1-9BD4E778BA11}" type="presParOf" srcId="{98CDDE63-440B-4665-9106-2E776B9B50CF}" destId="{39EAC225-7E67-4BD0-94DD-137BE6D1D4A3}" srcOrd="0" destOrd="0" presId="urn:microsoft.com/office/officeart/2005/8/layout/hList2"/>
    <dgm:cxn modelId="{77F87CF7-8BB9-4E03-ABED-69CF3F7EE461}" type="presParOf" srcId="{39EAC225-7E67-4BD0-94DD-137BE6D1D4A3}" destId="{6698AE15-98C5-4822-842B-BCD3348A4709}" srcOrd="0" destOrd="0" presId="urn:microsoft.com/office/officeart/2005/8/layout/hList2"/>
    <dgm:cxn modelId="{357F09B8-5D3C-4288-A921-5BF506255CF9}" type="presParOf" srcId="{39EAC225-7E67-4BD0-94DD-137BE6D1D4A3}" destId="{6B5E8BE1-9AD9-4E09-B3FE-EC67C26F7926}" srcOrd="1" destOrd="0" presId="urn:microsoft.com/office/officeart/2005/8/layout/hList2"/>
    <dgm:cxn modelId="{6CC62573-964C-4770-89D0-CD2E39ECF62F}" type="presParOf" srcId="{39EAC225-7E67-4BD0-94DD-137BE6D1D4A3}" destId="{576908AF-D48E-40D5-B8C8-FDB24063197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6D79DE-2A8A-4CFA-B04A-9EED2EAA11CE}"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n-US"/>
        </a:p>
      </dgm:t>
    </dgm:pt>
    <dgm:pt modelId="{745AD687-C3F4-4A63-A097-890D9F553E4F}">
      <dgm:prSet phldrT="[Text]" custT="1"/>
      <dgm:spPr/>
      <dgm:t>
        <a:bodyPr/>
        <a:lstStyle/>
        <a:p>
          <a:r>
            <a:rPr lang="en-US" sz="2800" dirty="0"/>
            <a:t>Student Completing their 4</a:t>
          </a:r>
          <a:r>
            <a:rPr lang="en-US" sz="2800" baseline="30000" dirty="0"/>
            <a:t>th</a:t>
          </a:r>
          <a:r>
            <a:rPr lang="en-US" sz="2800" dirty="0"/>
            <a:t> year of High School?</a:t>
          </a:r>
        </a:p>
      </dgm:t>
    </dgm:pt>
    <dgm:pt modelId="{127A4093-0B0E-4DFF-A191-C15DF39325D0}" type="parTrans" cxnId="{714984C3-4670-42F5-87CE-A2068A74F891}">
      <dgm:prSet/>
      <dgm:spPr/>
      <dgm:t>
        <a:bodyPr/>
        <a:lstStyle/>
        <a:p>
          <a:endParaRPr lang="en-US"/>
        </a:p>
      </dgm:t>
    </dgm:pt>
    <dgm:pt modelId="{9A66DA14-6E18-4BE9-AA79-19FE4E5BD160}" type="sibTrans" cxnId="{714984C3-4670-42F5-87CE-A2068A74F891}">
      <dgm:prSet/>
      <dgm:spPr/>
      <dgm:t>
        <a:bodyPr/>
        <a:lstStyle/>
        <a:p>
          <a:endParaRPr lang="en-US"/>
        </a:p>
      </dgm:t>
    </dgm:pt>
    <dgm:pt modelId="{D4544E8C-5810-4222-8352-BC0B994FE9EF}">
      <dgm:prSet phldrT="[Text]"/>
      <dgm:spPr/>
      <dgm:t>
        <a:bodyPr/>
        <a:lstStyle/>
        <a:p>
          <a:r>
            <a:rPr lang="en-US" dirty="0"/>
            <a:t>Met district’s graduation requirements</a:t>
          </a:r>
        </a:p>
      </dgm:t>
    </dgm:pt>
    <dgm:pt modelId="{77BAB3A3-53A8-42C1-96E8-D57AFA3F0F88}" type="parTrans" cxnId="{F9C039D5-3479-4B99-A72E-83ECFDACAD9C}">
      <dgm:prSet/>
      <dgm:spPr/>
      <dgm:t>
        <a:bodyPr/>
        <a:lstStyle/>
        <a:p>
          <a:endParaRPr lang="en-US"/>
        </a:p>
      </dgm:t>
    </dgm:pt>
    <dgm:pt modelId="{D5C39709-A7CD-47C0-A0D8-9DCB037B9A5D}" type="sibTrans" cxnId="{F9C039D5-3479-4B99-A72E-83ECFDACAD9C}">
      <dgm:prSet/>
      <dgm:spPr/>
      <dgm:t>
        <a:bodyPr/>
        <a:lstStyle/>
        <a:p>
          <a:endParaRPr lang="en-US"/>
        </a:p>
      </dgm:t>
    </dgm:pt>
    <dgm:pt modelId="{D258EAB3-86B0-46AC-BDD6-0A0A4BA44510}">
      <dgm:prSet phldrT="[Text]"/>
      <dgm:spPr/>
      <dgm:t>
        <a:bodyPr/>
        <a:lstStyle/>
        <a:p>
          <a:r>
            <a:rPr lang="en-US" dirty="0"/>
            <a:t>Retained for a 5</a:t>
          </a:r>
          <a:r>
            <a:rPr lang="en-US" baseline="30000" dirty="0"/>
            <a:t>th</a:t>
          </a:r>
          <a:r>
            <a:rPr lang="en-US" dirty="0"/>
            <a:t> year to participate in approved postsecondary program (ASCENT/PTECH)</a:t>
          </a:r>
        </a:p>
      </dgm:t>
    </dgm:pt>
    <dgm:pt modelId="{82B43B48-E5F6-47E1-80FB-896CAEC1E9D8}" type="parTrans" cxnId="{52637047-05FB-4787-B117-B01763E2B78F}">
      <dgm:prSet/>
      <dgm:spPr/>
      <dgm:t>
        <a:bodyPr/>
        <a:lstStyle/>
        <a:p>
          <a:endParaRPr lang="en-US"/>
        </a:p>
      </dgm:t>
    </dgm:pt>
    <dgm:pt modelId="{7339A02A-54E8-45BC-A152-AB33FB4020B3}" type="sibTrans" cxnId="{52637047-05FB-4787-B117-B01763E2B78F}">
      <dgm:prSet/>
      <dgm:spPr/>
      <dgm:t>
        <a:bodyPr/>
        <a:lstStyle/>
        <a:p>
          <a:endParaRPr lang="en-US"/>
        </a:p>
      </dgm:t>
    </dgm:pt>
    <dgm:pt modelId="{65B3F4DA-B40A-40D2-AD88-FD54968FFA0A}">
      <dgm:prSet phldrT="[Text]"/>
      <dgm:spPr/>
      <dgm:t>
        <a:bodyPr/>
        <a:lstStyle/>
        <a:p>
          <a:r>
            <a:rPr lang="en-US" dirty="0"/>
            <a:t>Student End of Year Data 2019-2020</a:t>
          </a:r>
        </a:p>
      </dgm:t>
    </dgm:pt>
    <dgm:pt modelId="{0C70AEAF-A607-4AB2-A1B1-01B28000BDF3}" type="parTrans" cxnId="{EE5FF50C-06AC-45F3-9E50-E79BFF5D7C4E}">
      <dgm:prSet/>
      <dgm:spPr/>
      <dgm:t>
        <a:bodyPr/>
        <a:lstStyle/>
        <a:p>
          <a:endParaRPr lang="en-US"/>
        </a:p>
      </dgm:t>
    </dgm:pt>
    <dgm:pt modelId="{08E233E4-90E7-4054-A050-2324E0D63631}" type="sibTrans" cxnId="{EE5FF50C-06AC-45F3-9E50-E79BFF5D7C4E}">
      <dgm:prSet/>
      <dgm:spPr/>
      <dgm:t>
        <a:bodyPr/>
        <a:lstStyle/>
        <a:p>
          <a:endParaRPr lang="en-US"/>
        </a:p>
      </dgm:t>
    </dgm:pt>
    <dgm:pt modelId="{F5E581EC-959F-4D46-9BAA-DDEFB4DEC4D7}">
      <dgm:prSet phldrT="[Text]"/>
      <dgm:spPr/>
      <dgm:t>
        <a:bodyPr/>
        <a:lstStyle/>
        <a:p>
          <a:r>
            <a:rPr lang="en-US" dirty="0"/>
            <a:t>Exit Code of 90</a:t>
          </a:r>
        </a:p>
      </dgm:t>
    </dgm:pt>
    <dgm:pt modelId="{1515CEE1-6654-4EBA-9A18-3D776E518522}" type="parTrans" cxnId="{0561F333-ABBA-41AC-981A-1ABD64734474}">
      <dgm:prSet/>
      <dgm:spPr/>
      <dgm:t>
        <a:bodyPr/>
        <a:lstStyle/>
        <a:p>
          <a:endParaRPr lang="en-US"/>
        </a:p>
      </dgm:t>
    </dgm:pt>
    <dgm:pt modelId="{9FEE45FA-FF92-42D8-A89D-A58C8E6FE575}" type="sibTrans" cxnId="{0561F333-ABBA-41AC-981A-1ABD64734474}">
      <dgm:prSet/>
      <dgm:spPr/>
      <dgm:t>
        <a:bodyPr/>
        <a:lstStyle/>
        <a:p>
          <a:endParaRPr lang="en-US"/>
        </a:p>
      </dgm:t>
    </dgm:pt>
    <dgm:pt modelId="{4AC744D6-0388-4B5C-ACAB-7D0435F5A2A5}">
      <dgm:prSet phldrT="[Text]"/>
      <dgm:spPr/>
      <dgm:t>
        <a:bodyPr/>
        <a:lstStyle/>
        <a:p>
          <a:r>
            <a:rPr lang="en-US" dirty="0"/>
            <a:t>Retention Code of 2</a:t>
          </a:r>
        </a:p>
      </dgm:t>
    </dgm:pt>
    <dgm:pt modelId="{7848A1E0-926E-425C-9A5D-09BA320FE550}" type="parTrans" cxnId="{92A1B60C-AD56-4716-8C93-D6EAD70C8DBD}">
      <dgm:prSet/>
      <dgm:spPr/>
      <dgm:t>
        <a:bodyPr/>
        <a:lstStyle/>
        <a:p>
          <a:endParaRPr lang="en-US"/>
        </a:p>
      </dgm:t>
    </dgm:pt>
    <dgm:pt modelId="{BF2D6B98-BCF9-4494-8F11-C4DF207081CC}" type="sibTrans" cxnId="{92A1B60C-AD56-4716-8C93-D6EAD70C8DBD}">
      <dgm:prSet/>
      <dgm:spPr/>
      <dgm:t>
        <a:bodyPr/>
        <a:lstStyle/>
        <a:p>
          <a:endParaRPr lang="en-US"/>
        </a:p>
      </dgm:t>
    </dgm:pt>
    <dgm:pt modelId="{6C6AB809-846D-430C-9B18-AF0DF8E47675}" type="pres">
      <dgm:prSet presAssocID="{DC6D79DE-2A8A-4CFA-B04A-9EED2EAA11CE}" presName="diagram" presStyleCnt="0">
        <dgm:presLayoutVars>
          <dgm:chPref val="1"/>
          <dgm:dir/>
          <dgm:animOne val="branch"/>
          <dgm:animLvl val="lvl"/>
          <dgm:resizeHandles/>
        </dgm:presLayoutVars>
      </dgm:prSet>
      <dgm:spPr/>
    </dgm:pt>
    <dgm:pt modelId="{7AE69C2E-36AC-4362-9B4D-C93979050118}" type="pres">
      <dgm:prSet presAssocID="{745AD687-C3F4-4A63-A097-890D9F553E4F}" presName="root" presStyleCnt="0"/>
      <dgm:spPr/>
    </dgm:pt>
    <dgm:pt modelId="{FAFC44FF-2B62-429B-8AC1-9B48E6B166B3}" type="pres">
      <dgm:prSet presAssocID="{745AD687-C3F4-4A63-A097-890D9F553E4F}" presName="rootComposite" presStyleCnt="0"/>
      <dgm:spPr/>
    </dgm:pt>
    <dgm:pt modelId="{6737EEE9-E6B4-48E3-8F69-D7EBD809F233}" type="pres">
      <dgm:prSet presAssocID="{745AD687-C3F4-4A63-A097-890D9F553E4F}" presName="rootText" presStyleLbl="node1" presStyleIdx="0" presStyleCnt="1" custScaleX="248172" custLinFactNeighborX="174" custLinFactNeighborY="8862"/>
      <dgm:spPr/>
    </dgm:pt>
    <dgm:pt modelId="{322CA436-45B2-4F88-BC74-F1B3AD7BFAE4}" type="pres">
      <dgm:prSet presAssocID="{745AD687-C3F4-4A63-A097-890D9F553E4F}" presName="rootConnector" presStyleLbl="node1" presStyleIdx="0" presStyleCnt="1"/>
      <dgm:spPr/>
    </dgm:pt>
    <dgm:pt modelId="{9C6AA9AF-9829-43BF-BC0D-1D30AC5F9BCC}" type="pres">
      <dgm:prSet presAssocID="{745AD687-C3F4-4A63-A097-890D9F553E4F}" presName="childShape" presStyleCnt="0"/>
      <dgm:spPr/>
    </dgm:pt>
    <dgm:pt modelId="{A4EE7A8F-935C-469A-A4C0-CF96928AE1B7}" type="pres">
      <dgm:prSet presAssocID="{77BAB3A3-53A8-42C1-96E8-D57AFA3F0F88}" presName="Name13" presStyleLbl="parChTrans1D2" presStyleIdx="0" presStyleCnt="3"/>
      <dgm:spPr/>
    </dgm:pt>
    <dgm:pt modelId="{1F8BDFE0-8E5A-43EC-8C4D-B241CE375544}" type="pres">
      <dgm:prSet presAssocID="{D4544E8C-5810-4222-8352-BC0B994FE9EF}" presName="childText" presStyleLbl="bgAcc1" presStyleIdx="0" presStyleCnt="3" custScaleX="286581">
        <dgm:presLayoutVars>
          <dgm:bulletEnabled val="1"/>
        </dgm:presLayoutVars>
      </dgm:prSet>
      <dgm:spPr/>
    </dgm:pt>
    <dgm:pt modelId="{CCADAF4F-FF22-42C9-9E76-643414EF6835}" type="pres">
      <dgm:prSet presAssocID="{82B43B48-E5F6-47E1-80FB-896CAEC1E9D8}" presName="Name13" presStyleLbl="parChTrans1D2" presStyleIdx="1" presStyleCnt="3"/>
      <dgm:spPr/>
    </dgm:pt>
    <dgm:pt modelId="{8718858E-4F34-49B5-BC2F-778135F0484F}" type="pres">
      <dgm:prSet presAssocID="{D258EAB3-86B0-46AC-BDD6-0A0A4BA44510}" presName="childText" presStyleLbl="bgAcc1" presStyleIdx="1" presStyleCnt="3" custScaleX="284240">
        <dgm:presLayoutVars>
          <dgm:bulletEnabled val="1"/>
        </dgm:presLayoutVars>
      </dgm:prSet>
      <dgm:spPr/>
    </dgm:pt>
    <dgm:pt modelId="{0C4D0D3F-62DD-4B1D-B373-02CC89A42427}" type="pres">
      <dgm:prSet presAssocID="{0C70AEAF-A607-4AB2-A1B1-01B28000BDF3}" presName="Name13" presStyleLbl="parChTrans1D2" presStyleIdx="2" presStyleCnt="3"/>
      <dgm:spPr/>
    </dgm:pt>
    <dgm:pt modelId="{72E2E91B-CF98-4912-BD9E-656D893DAA21}" type="pres">
      <dgm:prSet presAssocID="{65B3F4DA-B40A-40D2-AD88-FD54968FFA0A}" presName="childText" presStyleLbl="bgAcc1" presStyleIdx="2" presStyleCnt="3" custScaleX="288922">
        <dgm:presLayoutVars>
          <dgm:bulletEnabled val="1"/>
        </dgm:presLayoutVars>
      </dgm:prSet>
      <dgm:spPr/>
    </dgm:pt>
  </dgm:ptLst>
  <dgm:cxnLst>
    <dgm:cxn modelId="{92A1B60C-AD56-4716-8C93-D6EAD70C8DBD}" srcId="{65B3F4DA-B40A-40D2-AD88-FD54968FFA0A}" destId="{4AC744D6-0388-4B5C-ACAB-7D0435F5A2A5}" srcOrd="1" destOrd="0" parTransId="{7848A1E0-926E-425C-9A5D-09BA320FE550}" sibTransId="{BF2D6B98-BCF9-4494-8F11-C4DF207081CC}"/>
    <dgm:cxn modelId="{EE5FF50C-06AC-45F3-9E50-E79BFF5D7C4E}" srcId="{745AD687-C3F4-4A63-A097-890D9F553E4F}" destId="{65B3F4DA-B40A-40D2-AD88-FD54968FFA0A}" srcOrd="2" destOrd="0" parTransId="{0C70AEAF-A607-4AB2-A1B1-01B28000BDF3}" sibTransId="{08E233E4-90E7-4054-A050-2324E0D63631}"/>
    <dgm:cxn modelId="{5A885516-9BA9-48A2-BCC1-32BA60C7F174}" type="presOf" srcId="{D4544E8C-5810-4222-8352-BC0B994FE9EF}" destId="{1F8BDFE0-8E5A-43EC-8C4D-B241CE375544}" srcOrd="0" destOrd="0" presId="urn:microsoft.com/office/officeart/2005/8/layout/hierarchy3"/>
    <dgm:cxn modelId="{0561F333-ABBA-41AC-981A-1ABD64734474}" srcId="{65B3F4DA-B40A-40D2-AD88-FD54968FFA0A}" destId="{F5E581EC-959F-4D46-9BAA-DDEFB4DEC4D7}" srcOrd="0" destOrd="0" parTransId="{1515CEE1-6654-4EBA-9A18-3D776E518522}" sibTransId="{9FEE45FA-FF92-42D8-A89D-A58C8E6FE575}"/>
    <dgm:cxn modelId="{97124A5E-3A74-45EC-B8C1-13199DA19B42}" type="presOf" srcId="{DC6D79DE-2A8A-4CFA-B04A-9EED2EAA11CE}" destId="{6C6AB809-846D-430C-9B18-AF0DF8E47675}" srcOrd="0" destOrd="0" presId="urn:microsoft.com/office/officeart/2005/8/layout/hierarchy3"/>
    <dgm:cxn modelId="{E62E6241-9A43-45D8-98A8-3F3FD29A43E1}" type="presOf" srcId="{F5E581EC-959F-4D46-9BAA-DDEFB4DEC4D7}" destId="{72E2E91B-CF98-4912-BD9E-656D893DAA21}" srcOrd="0" destOrd="1" presId="urn:microsoft.com/office/officeart/2005/8/layout/hierarchy3"/>
    <dgm:cxn modelId="{52637047-05FB-4787-B117-B01763E2B78F}" srcId="{745AD687-C3F4-4A63-A097-890D9F553E4F}" destId="{D258EAB3-86B0-46AC-BDD6-0A0A4BA44510}" srcOrd="1" destOrd="0" parTransId="{82B43B48-E5F6-47E1-80FB-896CAEC1E9D8}" sibTransId="{7339A02A-54E8-45BC-A152-AB33FB4020B3}"/>
    <dgm:cxn modelId="{8706FF4B-85D0-41C7-B63D-12A07EA7BC22}" type="presOf" srcId="{82B43B48-E5F6-47E1-80FB-896CAEC1E9D8}" destId="{CCADAF4F-FF22-42C9-9E76-643414EF6835}" srcOrd="0" destOrd="0" presId="urn:microsoft.com/office/officeart/2005/8/layout/hierarchy3"/>
    <dgm:cxn modelId="{1879D480-56B1-45AA-B990-00D393DC1C43}" type="presOf" srcId="{745AD687-C3F4-4A63-A097-890D9F553E4F}" destId="{322CA436-45B2-4F88-BC74-F1B3AD7BFAE4}" srcOrd="1" destOrd="0" presId="urn:microsoft.com/office/officeart/2005/8/layout/hierarchy3"/>
    <dgm:cxn modelId="{366953A2-C1D2-4081-A9CF-9FA291922330}" type="presOf" srcId="{4AC744D6-0388-4B5C-ACAB-7D0435F5A2A5}" destId="{72E2E91B-CF98-4912-BD9E-656D893DAA21}" srcOrd="0" destOrd="2" presId="urn:microsoft.com/office/officeart/2005/8/layout/hierarchy3"/>
    <dgm:cxn modelId="{252EB1BA-9EAA-4B28-96EC-2A22DFD77C11}" type="presOf" srcId="{D258EAB3-86B0-46AC-BDD6-0A0A4BA44510}" destId="{8718858E-4F34-49B5-BC2F-778135F0484F}" srcOrd="0" destOrd="0" presId="urn:microsoft.com/office/officeart/2005/8/layout/hierarchy3"/>
    <dgm:cxn modelId="{714984C3-4670-42F5-87CE-A2068A74F891}" srcId="{DC6D79DE-2A8A-4CFA-B04A-9EED2EAA11CE}" destId="{745AD687-C3F4-4A63-A097-890D9F553E4F}" srcOrd="0" destOrd="0" parTransId="{127A4093-0B0E-4DFF-A191-C15DF39325D0}" sibTransId="{9A66DA14-6E18-4BE9-AA79-19FE4E5BD160}"/>
    <dgm:cxn modelId="{ABE39CCB-A996-4706-BD7C-5EF502B52FB7}" type="presOf" srcId="{77BAB3A3-53A8-42C1-96E8-D57AFA3F0F88}" destId="{A4EE7A8F-935C-469A-A4C0-CF96928AE1B7}" srcOrd="0" destOrd="0" presId="urn:microsoft.com/office/officeart/2005/8/layout/hierarchy3"/>
    <dgm:cxn modelId="{F9C039D5-3479-4B99-A72E-83ECFDACAD9C}" srcId="{745AD687-C3F4-4A63-A097-890D9F553E4F}" destId="{D4544E8C-5810-4222-8352-BC0B994FE9EF}" srcOrd="0" destOrd="0" parTransId="{77BAB3A3-53A8-42C1-96E8-D57AFA3F0F88}" sibTransId="{D5C39709-A7CD-47C0-A0D8-9DCB037B9A5D}"/>
    <dgm:cxn modelId="{6770BFEE-33E6-4B74-A5F1-EA019522B0BD}" type="presOf" srcId="{745AD687-C3F4-4A63-A097-890D9F553E4F}" destId="{6737EEE9-E6B4-48E3-8F69-D7EBD809F233}" srcOrd="0" destOrd="0" presId="urn:microsoft.com/office/officeart/2005/8/layout/hierarchy3"/>
    <dgm:cxn modelId="{4B0541F6-5510-40AC-B82E-51CC0CF30B9F}" type="presOf" srcId="{0C70AEAF-A607-4AB2-A1B1-01B28000BDF3}" destId="{0C4D0D3F-62DD-4B1D-B373-02CC89A42427}" srcOrd="0" destOrd="0" presId="urn:microsoft.com/office/officeart/2005/8/layout/hierarchy3"/>
    <dgm:cxn modelId="{7574CFFC-E9A0-41B9-BC19-D0F1EB325B63}" type="presOf" srcId="{65B3F4DA-B40A-40D2-AD88-FD54968FFA0A}" destId="{72E2E91B-CF98-4912-BD9E-656D893DAA21}" srcOrd="0" destOrd="0" presId="urn:microsoft.com/office/officeart/2005/8/layout/hierarchy3"/>
    <dgm:cxn modelId="{36BCF941-ED22-4D5A-B8D5-C63C74AFA13F}" type="presParOf" srcId="{6C6AB809-846D-430C-9B18-AF0DF8E47675}" destId="{7AE69C2E-36AC-4362-9B4D-C93979050118}" srcOrd="0" destOrd="0" presId="urn:microsoft.com/office/officeart/2005/8/layout/hierarchy3"/>
    <dgm:cxn modelId="{833FFB10-E3BD-41A9-9DE9-3807F044E331}" type="presParOf" srcId="{7AE69C2E-36AC-4362-9B4D-C93979050118}" destId="{FAFC44FF-2B62-429B-8AC1-9B48E6B166B3}" srcOrd="0" destOrd="0" presId="urn:microsoft.com/office/officeart/2005/8/layout/hierarchy3"/>
    <dgm:cxn modelId="{9D9F3651-E169-44FE-89BA-971DD846E3A9}" type="presParOf" srcId="{FAFC44FF-2B62-429B-8AC1-9B48E6B166B3}" destId="{6737EEE9-E6B4-48E3-8F69-D7EBD809F233}" srcOrd="0" destOrd="0" presId="urn:microsoft.com/office/officeart/2005/8/layout/hierarchy3"/>
    <dgm:cxn modelId="{216CCE86-7938-4BD4-9C07-37465460C07D}" type="presParOf" srcId="{FAFC44FF-2B62-429B-8AC1-9B48E6B166B3}" destId="{322CA436-45B2-4F88-BC74-F1B3AD7BFAE4}" srcOrd="1" destOrd="0" presId="urn:microsoft.com/office/officeart/2005/8/layout/hierarchy3"/>
    <dgm:cxn modelId="{57B0FC29-1CC4-4CD9-A760-3E6B444F7A85}" type="presParOf" srcId="{7AE69C2E-36AC-4362-9B4D-C93979050118}" destId="{9C6AA9AF-9829-43BF-BC0D-1D30AC5F9BCC}" srcOrd="1" destOrd="0" presId="urn:microsoft.com/office/officeart/2005/8/layout/hierarchy3"/>
    <dgm:cxn modelId="{A25F1456-2578-4A6E-9E34-FA6690C15703}" type="presParOf" srcId="{9C6AA9AF-9829-43BF-BC0D-1D30AC5F9BCC}" destId="{A4EE7A8F-935C-469A-A4C0-CF96928AE1B7}" srcOrd="0" destOrd="0" presId="urn:microsoft.com/office/officeart/2005/8/layout/hierarchy3"/>
    <dgm:cxn modelId="{98AC63C5-4F32-4435-BEC3-58FA62BB0256}" type="presParOf" srcId="{9C6AA9AF-9829-43BF-BC0D-1D30AC5F9BCC}" destId="{1F8BDFE0-8E5A-43EC-8C4D-B241CE375544}" srcOrd="1" destOrd="0" presId="urn:microsoft.com/office/officeart/2005/8/layout/hierarchy3"/>
    <dgm:cxn modelId="{B771BA37-346C-44F6-9F1F-1C0DB0A63C9D}" type="presParOf" srcId="{9C6AA9AF-9829-43BF-BC0D-1D30AC5F9BCC}" destId="{CCADAF4F-FF22-42C9-9E76-643414EF6835}" srcOrd="2" destOrd="0" presId="urn:microsoft.com/office/officeart/2005/8/layout/hierarchy3"/>
    <dgm:cxn modelId="{E059A248-1EA8-4FC5-9DC2-CB4B7E4C5A0C}" type="presParOf" srcId="{9C6AA9AF-9829-43BF-BC0D-1D30AC5F9BCC}" destId="{8718858E-4F34-49B5-BC2F-778135F0484F}" srcOrd="3" destOrd="0" presId="urn:microsoft.com/office/officeart/2005/8/layout/hierarchy3"/>
    <dgm:cxn modelId="{58050E38-8A19-4C0E-AD0B-67A707BCDB7E}" type="presParOf" srcId="{9C6AA9AF-9829-43BF-BC0D-1D30AC5F9BCC}" destId="{0C4D0D3F-62DD-4B1D-B373-02CC89A42427}" srcOrd="4" destOrd="0" presId="urn:microsoft.com/office/officeart/2005/8/layout/hierarchy3"/>
    <dgm:cxn modelId="{6031F71E-407B-4F04-BAB8-A0C4F41A2752}" type="presParOf" srcId="{9C6AA9AF-9829-43BF-BC0D-1D30AC5F9BCC}" destId="{72E2E91B-CF98-4912-BD9E-656D893DAA2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8C95C-080A-48FF-A8E3-073CAE71146C}">
      <dsp:nvSpPr>
        <dsp:cNvPr id="0" name=""/>
        <dsp:cNvSpPr/>
      </dsp:nvSpPr>
      <dsp:spPr>
        <a:xfrm rot="16200000">
          <a:off x="754389" y="877205"/>
          <a:ext cx="1857498" cy="1135128"/>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127000" rIns="114300" bIns="127000" numCol="1" spcCol="1270" anchor="t" anchorCtr="0">
          <a:noAutofit/>
        </a:bodyPr>
        <a:lstStyle/>
        <a:p>
          <a:pPr marL="0" lvl="0" indent="0" algn="l" defTabSz="889000">
            <a:lnSpc>
              <a:spcPct val="90000"/>
            </a:lnSpc>
            <a:spcBef>
              <a:spcPct val="0"/>
            </a:spcBef>
            <a:spcAft>
              <a:spcPct val="35000"/>
            </a:spcAft>
            <a:buNone/>
          </a:pPr>
          <a:r>
            <a:rPr lang="en-US" sz="2000" kern="1200" dirty="0"/>
            <a:t>Student End of Year</a:t>
          </a:r>
        </a:p>
      </dsp:txBody>
      <dsp:txXfrm rot="5400000">
        <a:off x="1170996" y="571442"/>
        <a:ext cx="1079706" cy="1746654"/>
      </dsp:txXfrm>
    </dsp:sp>
    <dsp:sp modelId="{25A23CDC-6DE6-4983-A5A5-72DA758EDA2D}">
      <dsp:nvSpPr>
        <dsp:cNvPr id="0" name=""/>
        <dsp:cNvSpPr/>
      </dsp:nvSpPr>
      <dsp:spPr>
        <a:xfrm rot="5400000">
          <a:off x="1941061" y="877205"/>
          <a:ext cx="1857498" cy="1135128"/>
        </a:xfrm>
        <a:prstGeom prst="round2SameRect">
          <a:avLst>
            <a:gd name="adj1" fmla="val 16670"/>
            <a:gd name="adj2" fmla="val 0"/>
          </a:avLst>
        </a:prstGeom>
        <a:solidFill>
          <a:schemeClr val="accent1">
            <a:tint val="50000"/>
            <a:hueOff val="-12059734"/>
            <a:satOff val="24125"/>
            <a:lumOff val="102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27000" rIns="76200" bIns="127000" numCol="1" spcCol="1270" anchor="t" anchorCtr="0">
          <a:noAutofit/>
        </a:bodyPr>
        <a:lstStyle/>
        <a:p>
          <a:pPr marL="0" lvl="0" indent="0" algn="l" defTabSz="889000">
            <a:lnSpc>
              <a:spcPct val="90000"/>
            </a:lnSpc>
            <a:spcBef>
              <a:spcPct val="0"/>
            </a:spcBef>
            <a:spcAft>
              <a:spcPct val="35000"/>
            </a:spcAft>
            <a:buNone/>
          </a:pPr>
          <a:r>
            <a:rPr lang="en-US" sz="2000" kern="1200" dirty="0"/>
            <a:t>Student October</a:t>
          </a:r>
        </a:p>
      </dsp:txBody>
      <dsp:txXfrm rot="-5400000">
        <a:off x="2302246" y="571442"/>
        <a:ext cx="1079706" cy="1746654"/>
      </dsp:txXfrm>
    </dsp:sp>
    <dsp:sp modelId="{C2C6FD17-2EF7-437F-88DE-66834A52CFF8}">
      <dsp:nvSpPr>
        <dsp:cNvPr id="0" name=""/>
        <dsp:cNvSpPr/>
      </dsp:nvSpPr>
      <dsp:spPr>
        <a:xfrm>
          <a:off x="1683022" y="0"/>
          <a:ext cx="1186672" cy="1186614"/>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BA827D-B470-42B3-8E14-2896CFE9DAFE}">
      <dsp:nvSpPr>
        <dsp:cNvPr id="0" name=""/>
        <dsp:cNvSpPr/>
      </dsp:nvSpPr>
      <dsp:spPr>
        <a:xfrm rot="10800000">
          <a:off x="1683022" y="1702635"/>
          <a:ext cx="1186672" cy="1186614"/>
        </a:xfrm>
        <a:prstGeom prst="circularArrow">
          <a:avLst>
            <a:gd name="adj1" fmla="val 12500"/>
            <a:gd name="adj2" fmla="val 1142322"/>
            <a:gd name="adj3" fmla="val 20457678"/>
            <a:gd name="adj4" fmla="val 108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908AF-D48E-40D5-B8C8-FDB240631979}">
      <dsp:nvSpPr>
        <dsp:cNvPr id="0" name=""/>
        <dsp:cNvSpPr/>
      </dsp:nvSpPr>
      <dsp:spPr>
        <a:xfrm rot="16200000">
          <a:off x="-968825" y="1575010"/>
          <a:ext cx="2511171" cy="5312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68497" bIns="0" numCol="1" spcCol="1270" anchor="t" anchorCtr="0">
          <a:noAutofit/>
        </a:bodyPr>
        <a:lstStyle/>
        <a:p>
          <a:pPr marL="0" lvl="0" indent="0" algn="r" defTabSz="844550">
            <a:lnSpc>
              <a:spcPct val="90000"/>
            </a:lnSpc>
            <a:spcBef>
              <a:spcPct val="0"/>
            </a:spcBef>
            <a:spcAft>
              <a:spcPct val="35000"/>
            </a:spcAft>
            <a:buNone/>
          </a:pPr>
          <a:r>
            <a:rPr lang="en-US" sz="1900" kern="1200" dirty="0"/>
            <a:t>Student End of Year 2019-2020</a:t>
          </a:r>
        </a:p>
      </dsp:txBody>
      <dsp:txXfrm>
        <a:off x="-968825" y="1575010"/>
        <a:ext cx="2511171" cy="531209"/>
      </dsp:txXfrm>
    </dsp:sp>
    <dsp:sp modelId="{6B5E8BE1-9AD9-4E09-B3FE-EC67C26F7926}">
      <dsp:nvSpPr>
        <dsp:cNvPr id="0" name=""/>
        <dsp:cNvSpPr/>
      </dsp:nvSpPr>
      <dsp:spPr>
        <a:xfrm>
          <a:off x="552364" y="585029"/>
          <a:ext cx="2646236" cy="25111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468497" rIns="135128" bIns="135128"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Student School Association File:</a:t>
          </a:r>
        </a:p>
        <a:p>
          <a:pPr marL="228600" lvl="2" indent="-114300" algn="l" defTabSz="666750">
            <a:lnSpc>
              <a:spcPct val="90000"/>
            </a:lnSpc>
            <a:spcBef>
              <a:spcPct val="0"/>
            </a:spcBef>
            <a:spcAft>
              <a:spcPct val="15000"/>
            </a:spcAft>
            <a:buChar char="•"/>
          </a:pPr>
          <a:r>
            <a:rPr lang="en-US" sz="1500" kern="1200" dirty="0"/>
            <a:t>Entry Grade Level = 120 (12</a:t>
          </a:r>
          <a:r>
            <a:rPr lang="en-US" sz="1500" kern="1200" baseline="30000" dirty="0"/>
            <a:t>th</a:t>
          </a:r>
          <a:r>
            <a:rPr lang="en-US" sz="1500" kern="1200" dirty="0"/>
            <a:t> grade)</a:t>
          </a:r>
        </a:p>
        <a:p>
          <a:pPr marL="228600" lvl="2" indent="-114300" algn="l" defTabSz="666750">
            <a:lnSpc>
              <a:spcPct val="90000"/>
            </a:lnSpc>
            <a:spcBef>
              <a:spcPct val="0"/>
            </a:spcBef>
            <a:spcAft>
              <a:spcPct val="15000"/>
            </a:spcAft>
            <a:buChar char="•"/>
          </a:pPr>
          <a:r>
            <a:rPr lang="en-US" sz="1500" kern="1200" dirty="0"/>
            <a:t>Retention Code = 2</a:t>
          </a:r>
        </a:p>
        <a:p>
          <a:pPr marL="114300" lvl="1" indent="-114300" algn="l" defTabSz="666750">
            <a:lnSpc>
              <a:spcPct val="90000"/>
            </a:lnSpc>
            <a:spcBef>
              <a:spcPct val="0"/>
            </a:spcBef>
            <a:spcAft>
              <a:spcPct val="15000"/>
            </a:spcAft>
            <a:buChar char="•"/>
          </a:pPr>
          <a:r>
            <a:rPr lang="en-US" sz="1500" kern="1200" dirty="0"/>
            <a:t>Student Demographic File</a:t>
          </a:r>
        </a:p>
        <a:p>
          <a:pPr marL="228600" lvl="2" indent="-114300" algn="l" defTabSz="666750">
            <a:lnSpc>
              <a:spcPct val="90000"/>
            </a:lnSpc>
            <a:spcBef>
              <a:spcPct val="0"/>
            </a:spcBef>
            <a:spcAft>
              <a:spcPct val="15000"/>
            </a:spcAft>
            <a:buChar char="•"/>
          </a:pPr>
          <a:r>
            <a:rPr lang="en-US" sz="1500" kern="1200" dirty="0"/>
            <a:t>Post Secondary Enrollment = 00</a:t>
          </a:r>
        </a:p>
      </dsp:txBody>
      <dsp:txXfrm>
        <a:off x="552364" y="585029"/>
        <a:ext cx="2646236" cy="2511171"/>
      </dsp:txXfrm>
    </dsp:sp>
    <dsp:sp modelId="{6698AE15-98C5-4822-842B-BCD3348A4709}">
      <dsp:nvSpPr>
        <dsp:cNvPr id="0" name=""/>
        <dsp:cNvSpPr/>
      </dsp:nvSpPr>
      <dsp:spPr>
        <a:xfrm>
          <a:off x="392985" y="330197"/>
          <a:ext cx="366863" cy="58358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908AF-D48E-40D5-B8C8-FDB240631979}">
      <dsp:nvSpPr>
        <dsp:cNvPr id="0" name=""/>
        <dsp:cNvSpPr/>
      </dsp:nvSpPr>
      <dsp:spPr>
        <a:xfrm>
          <a:off x="-285187" y="3660953"/>
          <a:ext cx="1317891" cy="68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82732" bIns="0" numCol="1" spcCol="1270" anchor="t" anchorCtr="0">
          <a:noAutofit/>
        </a:bodyPr>
        <a:lstStyle/>
        <a:p>
          <a:pPr marL="0" lvl="0" indent="0" algn="r" defTabSz="2133600">
            <a:lnSpc>
              <a:spcPct val="90000"/>
            </a:lnSpc>
            <a:spcBef>
              <a:spcPct val="0"/>
            </a:spcBef>
            <a:spcAft>
              <a:spcPct val="35000"/>
            </a:spcAft>
            <a:buNone/>
          </a:pPr>
          <a:r>
            <a:rPr lang="en-US" sz="4800" kern="1200" dirty="0"/>
            <a:t>1</a:t>
          </a:r>
        </a:p>
      </dsp:txBody>
      <dsp:txXfrm>
        <a:off x="-285187" y="3660953"/>
        <a:ext cx="1317891" cy="681680"/>
      </dsp:txXfrm>
    </dsp:sp>
    <dsp:sp modelId="{6B5E8BE1-9AD9-4E09-B3FE-EC67C26F7926}">
      <dsp:nvSpPr>
        <dsp:cNvPr id="0" name=""/>
        <dsp:cNvSpPr/>
      </dsp:nvSpPr>
      <dsp:spPr>
        <a:xfrm>
          <a:off x="107064" y="0"/>
          <a:ext cx="4551120" cy="48101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582732" rIns="149352" bIns="14935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Student Demographic File:</a:t>
          </a:r>
        </a:p>
        <a:p>
          <a:pPr marL="342900" lvl="2" indent="-171450" algn="l" defTabSz="711200">
            <a:lnSpc>
              <a:spcPct val="90000"/>
            </a:lnSpc>
            <a:spcBef>
              <a:spcPct val="0"/>
            </a:spcBef>
            <a:spcAft>
              <a:spcPct val="15000"/>
            </a:spcAft>
            <a:buChar char="•"/>
          </a:pPr>
          <a:r>
            <a:rPr lang="en-US" sz="1600" kern="1200" dirty="0"/>
            <a:t>Postsecondary Enrollment = 01, 09, 10</a:t>
          </a:r>
        </a:p>
        <a:p>
          <a:pPr marL="514350" lvl="3" indent="-171450" algn="l" defTabSz="711200">
            <a:lnSpc>
              <a:spcPct val="90000"/>
            </a:lnSpc>
            <a:spcBef>
              <a:spcPct val="0"/>
            </a:spcBef>
            <a:spcAft>
              <a:spcPct val="15000"/>
            </a:spcAft>
            <a:buChar char="•"/>
          </a:pPr>
          <a:r>
            <a:rPr lang="en-US" sz="1600" kern="1200" dirty="0"/>
            <a:t>01 – ASCENT Current Year</a:t>
          </a:r>
        </a:p>
        <a:p>
          <a:pPr marL="514350" lvl="3" indent="-171450" algn="l" defTabSz="711200">
            <a:lnSpc>
              <a:spcPct val="90000"/>
            </a:lnSpc>
            <a:spcBef>
              <a:spcPct val="0"/>
            </a:spcBef>
            <a:spcAft>
              <a:spcPct val="15000"/>
            </a:spcAft>
            <a:buChar char="•"/>
          </a:pPr>
          <a:r>
            <a:rPr lang="en-US" sz="1600" kern="1200" dirty="0"/>
            <a:t>09 – ASCENT Carryforward Full-time</a:t>
          </a:r>
        </a:p>
        <a:p>
          <a:pPr marL="514350" lvl="3" indent="-171450" algn="l" defTabSz="711200">
            <a:lnSpc>
              <a:spcPct val="90000"/>
            </a:lnSpc>
            <a:spcBef>
              <a:spcPct val="0"/>
            </a:spcBef>
            <a:spcAft>
              <a:spcPct val="15000"/>
            </a:spcAft>
            <a:buChar char="•"/>
          </a:pPr>
          <a:r>
            <a:rPr lang="en-US" sz="1600" kern="1200" dirty="0"/>
            <a:t>10 – ASCENT Carryforward Part-time</a:t>
          </a:r>
        </a:p>
        <a:p>
          <a:pPr marL="171450" lvl="1" indent="-171450" algn="l" defTabSz="711200">
            <a:lnSpc>
              <a:spcPct val="90000"/>
            </a:lnSpc>
            <a:spcBef>
              <a:spcPct val="0"/>
            </a:spcBef>
            <a:spcAft>
              <a:spcPct val="15000"/>
            </a:spcAft>
            <a:buChar char="•"/>
          </a:pPr>
          <a:r>
            <a:rPr lang="en-US" sz="1600" kern="1200" dirty="0"/>
            <a:t>Student School Association File</a:t>
          </a:r>
        </a:p>
        <a:p>
          <a:pPr marL="342900" lvl="2" indent="-171450" algn="l" defTabSz="711200">
            <a:lnSpc>
              <a:spcPct val="90000"/>
            </a:lnSpc>
            <a:spcBef>
              <a:spcPct val="0"/>
            </a:spcBef>
            <a:spcAft>
              <a:spcPct val="15000"/>
            </a:spcAft>
            <a:buChar char="•"/>
          </a:pPr>
          <a:r>
            <a:rPr lang="en-US" sz="1600" kern="1200" dirty="0"/>
            <a:t>Retention Code = 0</a:t>
          </a:r>
        </a:p>
        <a:p>
          <a:pPr marL="342900" lvl="2" indent="-171450" algn="l" defTabSz="711200">
            <a:lnSpc>
              <a:spcPct val="90000"/>
            </a:lnSpc>
            <a:spcBef>
              <a:spcPct val="0"/>
            </a:spcBef>
            <a:spcAft>
              <a:spcPct val="15000"/>
            </a:spcAft>
            <a:buChar char="•"/>
          </a:pPr>
          <a:r>
            <a:rPr lang="en-US" sz="1600" kern="1200" dirty="0"/>
            <a:t>Non-School Program = 04 (Third Party Contract with IHE)</a:t>
          </a:r>
        </a:p>
        <a:p>
          <a:pPr marL="342900" lvl="2" indent="-171450" algn="l" defTabSz="711200">
            <a:lnSpc>
              <a:spcPct val="90000"/>
            </a:lnSpc>
            <a:spcBef>
              <a:spcPct val="0"/>
            </a:spcBef>
            <a:spcAft>
              <a:spcPct val="15000"/>
            </a:spcAft>
            <a:buChar char="•"/>
          </a:pPr>
          <a:r>
            <a:rPr lang="en-US" sz="1600" kern="1200" dirty="0"/>
            <a:t>Public School Finance Status</a:t>
          </a:r>
        </a:p>
        <a:p>
          <a:pPr marL="514350" lvl="3" indent="-171450" algn="l" defTabSz="711200">
            <a:lnSpc>
              <a:spcPct val="90000"/>
            </a:lnSpc>
            <a:spcBef>
              <a:spcPct val="0"/>
            </a:spcBef>
            <a:spcAft>
              <a:spcPct val="15000"/>
            </a:spcAft>
            <a:buChar char="•"/>
          </a:pPr>
          <a:r>
            <a:rPr lang="en-US" sz="1600" kern="1200" dirty="0"/>
            <a:t>Carryforward = 87 (Non-Eligible, Tuition)</a:t>
          </a:r>
        </a:p>
        <a:p>
          <a:pPr marL="514350" lvl="3" indent="-171450" algn="l" defTabSz="711200">
            <a:lnSpc>
              <a:spcPct val="90000"/>
            </a:lnSpc>
            <a:spcBef>
              <a:spcPct val="0"/>
            </a:spcBef>
            <a:spcAft>
              <a:spcPct val="15000"/>
            </a:spcAft>
            <a:buChar char="•"/>
          </a:pPr>
          <a:r>
            <a:rPr lang="en-US" sz="1600" kern="1200" dirty="0"/>
            <a:t>Current Year = 80, 82 (Full-time and Part-time)</a:t>
          </a:r>
        </a:p>
        <a:p>
          <a:pPr marL="685800" lvl="4" indent="-171450" algn="l" defTabSz="711200">
            <a:lnSpc>
              <a:spcPct val="90000"/>
            </a:lnSpc>
            <a:spcBef>
              <a:spcPct val="0"/>
            </a:spcBef>
            <a:spcAft>
              <a:spcPct val="15000"/>
            </a:spcAft>
            <a:buChar char="•"/>
          </a:pPr>
          <a:r>
            <a:rPr lang="en-US" sz="1600" kern="1200" dirty="0"/>
            <a:t>Current Year students should be coded to receive funding</a:t>
          </a:r>
        </a:p>
      </dsp:txBody>
      <dsp:txXfrm>
        <a:off x="107064" y="0"/>
        <a:ext cx="4551120" cy="4810119"/>
      </dsp:txXfrm>
    </dsp:sp>
    <dsp:sp modelId="{6698AE15-98C5-4822-842B-BCD3348A4709}">
      <dsp:nvSpPr>
        <dsp:cNvPr id="0" name=""/>
        <dsp:cNvSpPr/>
      </dsp:nvSpPr>
      <dsp:spPr>
        <a:xfrm>
          <a:off x="0" y="0"/>
          <a:ext cx="606106" cy="62172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7EEE9-E6B4-48E3-8F69-D7EBD809F233}">
      <dsp:nvSpPr>
        <dsp:cNvPr id="0" name=""/>
        <dsp:cNvSpPr/>
      </dsp:nvSpPr>
      <dsp:spPr>
        <a:xfrm>
          <a:off x="1138415" y="93573"/>
          <a:ext cx="5048964" cy="101723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Student Completing their 4</a:t>
          </a:r>
          <a:r>
            <a:rPr lang="en-US" sz="2800" kern="1200" baseline="30000" dirty="0"/>
            <a:t>th</a:t>
          </a:r>
          <a:r>
            <a:rPr lang="en-US" sz="2800" kern="1200" dirty="0"/>
            <a:t> year of High School?</a:t>
          </a:r>
        </a:p>
      </dsp:txBody>
      <dsp:txXfrm>
        <a:off x="1168209" y="123367"/>
        <a:ext cx="4989376" cy="957642"/>
      </dsp:txXfrm>
    </dsp:sp>
    <dsp:sp modelId="{A4EE7A8F-935C-469A-A4C0-CF96928AE1B7}">
      <dsp:nvSpPr>
        <dsp:cNvPr id="0" name=""/>
        <dsp:cNvSpPr/>
      </dsp:nvSpPr>
      <dsp:spPr>
        <a:xfrm>
          <a:off x="1643311" y="1110804"/>
          <a:ext cx="501356" cy="672776"/>
        </a:xfrm>
        <a:custGeom>
          <a:avLst/>
          <a:gdLst/>
          <a:ahLst/>
          <a:cxnLst/>
          <a:rect l="0" t="0" r="0" b="0"/>
          <a:pathLst>
            <a:path>
              <a:moveTo>
                <a:pt x="0" y="0"/>
              </a:moveTo>
              <a:lnTo>
                <a:pt x="0" y="672776"/>
              </a:lnTo>
              <a:lnTo>
                <a:pt x="501356" y="67277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8BDFE0-8E5A-43EC-8C4D-B241CE375544}">
      <dsp:nvSpPr>
        <dsp:cNvPr id="0" name=""/>
        <dsp:cNvSpPr/>
      </dsp:nvSpPr>
      <dsp:spPr>
        <a:xfrm>
          <a:off x="2144668" y="1274965"/>
          <a:ext cx="4664304" cy="101723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Met district’s graduation requirements</a:t>
          </a:r>
        </a:p>
      </dsp:txBody>
      <dsp:txXfrm>
        <a:off x="2174462" y="1304759"/>
        <a:ext cx="4604716" cy="957642"/>
      </dsp:txXfrm>
    </dsp:sp>
    <dsp:sp modelId="{CCADAF4F-FF22-42C9-9E76-643414EF6835}">
      <dsp:nvSpPr>
        <dsp:cNvPr id="0" name=""/>
        <dsp:cNvSpPr/>
      </dsp:nvSpPr>
      <dsp:spPr>
        <a:xfrm>
          <a:off x="1643311" y="1110804"/>
          <a:ext cx="501356" cy="1944314"/>
        </a:xfrm>
        <a:custGeom>
          <a:avLst/>
          <a:gdLst/>
          <a:ahLst/>
          <a:cxnLst/>
          <a:rect l="0" t="0" r="0" b="0"/>
          <a:pathLst>
            <a:path>
              <a:moveTo>
                <a:pt x="0" y="0"/>
              </a:moveTo>
              <a:lnTo>
                <a:pt x="0" y="1944314"/>
              </a:lnTo>
              <a:lnTo>
                <a:pt x="501356" y="194431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8858E-4F34-49B5-BC2F-778135F0484F}">
      <dsp:nvSpPr>
        <dsp:cNvPr id="0" name=""/>
        <dsp:cNvSpPr/>
      </dsp:nvSpPr>
      <dsp:spPr>
        <a:xfrm>
          <a:off x="2144668" y="2546503"/>
          <a:ext cx="4626203" cy="101723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Retained for a 5</a:t>
          </a:r>
          <a:r>
            <a:rPr lang="en-US" sz="2100" kern="1200" baseline="30000" dirty="0"/>
            <a:t>th</a:t>
          </a:r>
          <a:r>
            <a:rPr lang="en-US" sz="2100" kern="1200" dirty="0"/>
            <a:t> year to participate in approved postsecondary program (ASCENT/PTECH)</a:t>
          </a:r>
        </a:p>
      </dsp:txBody>
      <dsp:txXfrm>
        <a:off x="2174462" y="2576297"/>
        <a:ext cx="4566615" cy="957642"/>
      </dsp:txXfrm>
    </dsp:sp>
    <dsp:sp modelId="{0C4D0D3F-62DD-4B1D-B373-02CC89A42427}">
      <dsp:nvSpPr>
        <dsp:cNvPr id="0" name=""/>
        <dsp:cNvSpPr/>
      </dsp:nvSpPr>
      <dsp:spPr>
        <a:xfrm>
          <a:off x="1643311" y="1110804"/>
          <a:ext cx="501356" cy="3215853"/>
        </a:xfrm>
        <a:custGeom>
          <a:avLst/>
          <a:gdLst/>
          <a:ahLst/>
          <a:cxnLst/>
          <a:rect l="0" t="0" r="0" b="0"/>
          <a:pathLst>
            <a:path>
              <a:moveTo>
                <a:pt x="0" y="0"/>
              </a:moveTo>
              <a:lnTo>
                <a:pt x="0" y="3215853"/>
              </a:lnTo>
              <a:lnTo>
                <a:pt x="501356" y="321585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2E91B-CF98-4912-BD9E-656D893DAA21}">
      <dsp:nvSpPr>
        <dsp:cNvPr id="0" name=""/>
        <dsp:cNvSpPr/>
      </dsp:nvSpPr>
      <dsp:spPr>
        <a:xfrm>
          <a:off x="2144668" y="3818042"/>
          <a:ext cx="4702406" cy="10172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t" anchorCtr="0">
          <a:noAutofit/>
        </a:bodyPr>
        <a:lstStyle/>
        <a:p>
          <a:pPr marL="0" lvl="0" indent="0" algn="l" defTabSz="933450">
            <a:lnSpc>
              <a:spcPct val="90000"/>
            </a:lnSpc>
            <a:spcBef>
              <a:spcPct val="0"/>
            </a:spcBef>
            <a:spcAft>
              <a:spcPct val="35000"/>
            </a:spcAft>
            <a:buNone/>
          </a:pPr>
          <a:r>
            <a:rPr lang="en-US" sz="2100" kern="1200" dirty="0"/>
            <a:t>Student End of Year Data 2019-2020</a:t>
          </a:r>
        </a:p>
        <a:p>
          <a:pPr marL="171450" lvl="1" indent="-171450" algn="l" defTabSz="711200">
            <a:lnSpc>
              <a:spcPct val="90000"/>
            </a:lnSpc>
            <a:spcBef>
              <a:spcPct val="0"/>
            </a:spcBef>
            <a:spcAft>
              <a:spcPct val="15000"/>
            </a:spcAft>
            <a:buChar char="•"/>
          </a:pPr>
          <a:r>
            <a:rPr lang="en-US" sz="1600" kern="1200" dirty="0"/>
            <a:t>Exit Code of 90</a:t>
          </a:r>
        </a:p>
        <a:p>
          <a:pPr marL="171450" lvl="1" indent="-171450" algn="l" defTabSz="711200">
            <a:lnSpc>
              <a:spcPct val="90000"/>
            </a:lnSpc>
            <a:spcBef>
              <a:spcPct val="0"/>
            </a:spcBef>
            <a:spcAft>
              <a:spcPct val="15000"/>
            </a:spcAft>
            <a:buChar char="•"/>
          </a:pPr>
          <a:r>
            <a:rPr lang="en-US" sz="1600" kern="1200" dirty="0"/>
            <a:t>Retention Code of 2</a:t>
          </a:r>
        </a:p>
      </dsp:txBody>
      <dsp:txXfrm>
        <a:off x="2174462" y="3847836"/>
        <a:ext cx="4642818" cy="957642"/>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9/22/2020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hyperlink" Target="http://www.cde.state.co.us/datapipeline/2020-2021ssafile" TargetMode="Externa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cde.state.co.us/postsecondary/dividing-ascent-slo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hyperlink" Target="http://www.cde.state.co.us/postsecondary/ce_ascen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mcree_r@cde.state.co.us" TargetMode="External"/><Relationship Id="rId2" Type="http://schemas.openxmlformats.org/officeDocument/2006/relationships/hyperlink" Target="mailto:Hunter_Mary@cde.state.co.us" TargetMode="External"/><Relationship Id="rId1" Type="http://schemas.openxmlformats.org/officeDocument/2006/relationships/slideLayout" Target="../slideLayouts/slideLayout13.xml"/><Relationship Id="rId4" Type="http://schemas.openxmlformats.org/officeDocument/2006/relationships/hyperlink" Target="mailto:robinson_b@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de.state.co.us/concurrentenrollment/options-ascent"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72400" cy="1549556"/>
          </a:xfrm>
        </p:spPr>
        <p:txBody>
          <a:bodyPr>
            <a:normAutofit fontScale="90000"/>
          </a:bodyPr>
          <a:lstStyle/>
          <a:p>
            <a:r>
              <a:rPr lang="en-US" b="1" dirty="0">
                <a:solidFill>
                  <a:srgbClr val="0070C0"/>
                </a:solidFill>
              </a:rPr>
              <a:t>ASCENT Program</a:t>
            </a:r>
            <a:br>
              <a:rPr lang="en-US" b="1" dirty="0">
                <a:solidFill>
                  <a:srgbClr val="0070C0"/>
                </a:solidFill>
              </a:rPr>
            </a:br>
            <a:r>
              <a:rPr lang="en-US" b="1" dirty="0">
                <a:solidFill>
                  <a:srgbClr val="0070C0"/>
                </a:solidFill>
              </a:rPr>
              <a:t>2020 October Count Student Coding</a:t>
            </a:r>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b="1" dirty="0"/>
              <a:t>Question from the Field</a:t>
            </a:r>
            <a:endParaRPr lang="en-US" sz="2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Content Placeholder 1"/>
          <p:cNvSpPr>
            <a:spLocks noGrp="1"/>
          </p:cNvSpPr>
          <p:nvPr>
            <p:ph idx="4294967295"/>
          </p:nvPr>
        </p:nvSpPr>
        <p:spPr>
          <a:xfrm>
            <a:off x="666750" y="1389993"/>
            <a:ext cx="7886700" cy="5037025"/>
          </a:xfrm>
          <a:prstGeom prst="rect">
            <a:avLst/>
          </a:prstGeom>
        </p:spPr>
        <p:txBody>
          <a:bodyPr>
            <a:normAutofit/>
          </a:bodyPr>
          <a:lstStyle/>
          <a:p>
            <a:pPr marL="0" indent="0">
              <a:buNone/>
            </a:pPr>
            <a:endParaRPr lang="en-US" dirty="0"/>
          </a:p>
          <a:p>
            <a:pPr marL="0" indent="0">
              <a:buNone/>
            </a:pPr>
            <a:r>
              <a:rPr lang="en-US" sz="2000" dirty="0">
                <a:solidFill>
                  <a:srgbClr val="002060"/>
                </a:solidFill>
                <a:latin typeface="+mn-lt"/>
              </a:rPr>
              <a:t>Can ASCENT funding be used to pay for concurrent enrollment courses taken by ASCENT students during the summer term?</a:t>
            </a:r>
          </a:p>
          <a:p>
            <a:pPr marL="0" indent="0">
              <a:buNone/>
            </a:pPr>
            <a:endParaRPr lang="en-US" sz="2000" dirty="0">
              <a:solidFill>
                <a:srgbClr val="002060"/>
              </a:solidFill>
              <a:latin typeface="+mn-lt"/>
            </a:endParaRPr>
          </a:p>
          <a:p>
            <a:pPr marL="0" indent="0">
              <a:buNone/>
            </a:pPr>
            <a:r>
              <a:rPr lang="en-US" sz="2000" b="1" dirty="0">
                <a:solidFill>
                  <a:schemeClr val="accent5">
                    <a:lumMod val="50000"/>
                  </a:schemeClr>
                </a:solidFill>
                <a:latin typeface="+mn-lt"/>
              </a:rPr>
              <a:t>Districts receive ASCENT funding based on what a student’s schedule was as of the pupil enrollment count date FOR the semester of the pupil enrollment count date.  Therefore, if a district allows an ASCENT student to take courses during the summer, the district should be aware that the credit hours taken by the student during the summer cannot be used to evidence scheduled credit hours in the semester of the pupil enrollment count date.</a:t>
            </a:r>
          </a:p>
          <a:p>
            <a:pPr marL="0" indent="0">
              <a:buNone/>
            </a:pPr>
            <a:endParaRPr lang="en-US" dirty="0">
              <a:solidFill>
                <a:srgbClr val="002060"/>
              </a:solidFill>
              <a:latin typeface="+mn-lt"/>
            </a:endParaRPr>
          </a:p>
          <a:p>
            <a:pPr marL="0" indent="0">
              <a:buNone/>
            </a:pPr>
            <a:r>
              <a:rPr lang="en-US" dirty="0"/>
              <a:t>	</a:t>
            </a:r>
            <a:endParaRPr lang="en-US" dirty="0">
              <a:solidFill>
                <a:srgbClr val="FF0000"/>
              </a:solidFill>
            </a:endParaRPr>
          </a:p>
        </p:txBody>
      </p:sp>
    </p:spTree>
    <p:extLst>
      <p:ext uri="{BB962C8B-B14F-4D97-AF65-F5344CB8AC3E}">
        <p14:creationId xmlns:p14="http://schemas.microsoft.com/office/powerpoint/2010/main" val="98469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Data Reporting</a:t>
            </a:r>
            <a:br>
              <a:rPr lang="en-US" b="1" dirty="0"/>
            </a:b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719406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b="1" dirty="0"/>
              <a:t>Data Reporting for ASCENT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12</a:t>
            </a:fld>
            <a:endParaRPr lang="en-US" dirty="0"/>
          </a:p>
        </p:txBody>
      </p:sp>
      <p:sp>
        <p:nvSpPr>
          <p:cNvPr id="5" name="Content Placeholder 1"/>
          <p:cNvSpPr>
            <a:spLocks noGrp="1"/>
          </p:cNvSpPr>
          <p:nvPr>
            <p:ph idx="1"/>
          </p:nvPr>
        </p:nvSpPr>
        <p:spPr>
          <a:xfrm>
            <a:off x="685800" y="1389993"/>
            <a:ext cx="7886700" cy="5037025"/>
          </a:xfrm>
        </p:spPr>
        <p:txBody>
          <a:bodyPr/>
          <a:lstStyle/>
          <a:p>
            <a:pPr>
              <a:buClr>
                <a:srgbClr val="488BC9"/>
              </a:buClr>
              <a:buFont typeface="Wingdings" panose="05000000000000000000" pitchFamily="2" charset="2"/>
              <a:buChar char="§"/>
            </a:pPr>
            <a:r>
              <a:rPr lang="en-US" sz="2000" dirty="0">
                <a:solidFill>
                  <a:schemeClr val="accent5">
                    <a:lumMod val="50000"/>
                  </a:schemeClr>
                </a:solidFill>
              </a:rPr>
              <a:t>Data Reporting for ASCENT students can be tricky</a:t>
            </a:r>
          </a:p>
          <a:p>
            <a:pPr>
              <a:buClr>
                <a:srgbClr val="488BC9"/>
              </a:buClr>
              <a:buFont typeface="Wingdings" panose="05000000000000000000" pitchFamily="2" charset="2"/>
              <a:buChar char="§"/>
            </a:pPr>
            <a:r>
              <a:rPr lang="en-US" sz="2000" dirty="0">
                <a:solidFill>
                  <a:schemeClr val="accent5">
                    <a:lumMod val="50000"/>
                  </a:schemeClr>
                </a:solidFill>
              </a:rPr>
              <a:t>Requires coordination between Student End of Year and Student October Reporting. </a:t>
            </a:r>
          </a:p>
          <a:p>
            <a:pPr>
              <a:buClr>
                <a:srgbClr val="488BC9"/>
              </a:buClr>
              <a:buFont typeface="Wingdings" panose="05000000000000000000" pitchFamily="2" charset="2"/>
              <a:buChar char="§"/>
            </a:pPr>
            <a:r>
              <a:rPr lang="en-US" sz="2000" dirty="0">
                <a:solidFill>
                  <a:schemeClr val="accent5">
                    <a:lumMod val="50000"/>
                  </a:schemeClr>
                </a:solidFill>
              </a:rPr>
              <a:t>Student End of Year 2019-2020</a:t>
            </a:r>
          </a:p>
          <a:p>
            <a:pPr lvl="1">
              <a:buClr>
                <a:srgbClr val="EF7521"/>
              </a:buClr>
              <a:buFont typeface="Wingdings" panose="05000000000000000000" pitchFamily="2" charset="2"/>
              <a:buChar char="§"/>
            </a:pPr>
            <a:r>
              <a:rPr lang="en-US" sz="1600" dirty="0">
                <a:solidFill>
                  <a:schemeClr val="accent5">
                    <a:lumMod val="50000"/>
                  </a:schemeClr>
                </a:solidFill>
              </a:rPr>
              <a:t>Students planning to participate in ASCENT the following year:</a:t>
            </a:r>
          </a:p>
          <a:p>
            <a:pPr lvl="1"/>
            <a:endParaRPr lang="en-US" dirty="0"/>
          </a:p>
          <a:p>
            <a:endParaRPr lang="en-US" dirty="0"/>
          </a:p>
          <a:p>
            <a:endParaRPr lang="en-US" dirty="0"/>
          </a:p>
        </p:txBody>
      </p:sp>
      <p:graphicFrame>
        <p:nvGraphicFramePr>
          <p:cNvPr id="3" name="Diagram 2">
            <a:extLst>
              <a:ext uri="{FF2B5EF4-FFF2-40B4-BE49-F238E27FC236}">
                <a16:creationId xmlns:a16="http://schemas.microsoft.com/office/drawing/2014/main" id="{86CA6E57-7DF2-4552-97D7-B164A3082FF2}"/>
              </a:ext>
            </a:extLst>
          </p:cNvPr>
          <p:cNvGraphicFramePr/>
          <p:nvPr>
            <p:extLst>
              <p:ext uri="{D42A27DB-BD31-4B8C-83A1-F6EECF244321}">
                <p14:modId xmlns:p14="http://schemas.microsoft.com/office/powerpoint/2010/main" val="4291480518"/>
              </p:ext>
            </p:extLst>
          </p:nvPr>
        </p:nvGraphicFramePr>
        <p:xfrm>
          <a:off x="-464267" y="3242658"/>
          <a:ext cx="4552950" cy="2889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6C657480-7229-4523-B855-FD77AAB7F766}"/>
              </a:ext>
            </a:extLst>
          </p:cNvPr>
          <p:cNvGraphicFramePr/>
          <p:nvPr>
            <p:extLst>
              <p:ext uri="{D42A27DB-BD31-4B8C-83A1-F6EECF244321}">
                <p14:modId xmlns:p14="http://schemas.microsoft.com/office/powerpoint/2010/main" val="1265238875"/>
              </p:ext>
            </p:extLst>
          </p:nvPr>
        </p:nvGraphicFramePr>
        <p:xfrm>
          <a:off x="4428819" y="2912458"/>
          <a:ext cx="3219756" cy="32194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3612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b="1" dirty="0"/>
              <a:t>Data Reporting for ASCENT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13</a:t>
            </a:fld>
            <a:endParaRPr lang="en-US" dirty="0"/>
          </a:p>
        </p:txBody>
      </p:sp>
      <p:sp>
        <p:nvSpPr>
          <p:cNvPr id="5" name="Content Placeholder 1"/>
          <p:cNvSpPr>
            <a:spLocks noGrp="1"/>
          </p:cNvSpPr>
          <p:nvPr>
            <p:ph idx="1"/>
          </p:nvPr>
        </p:nvSpPr>
        <p:spPr>
          <a:xfrm>
            <a:off x="223072" y="1352551"/>
            <a:ext cx="3662668" cy="3629024"/>
          </a:xfrm>
        </p:spPr>
        <p:txBody>
          <a:bodyPr>
            <a:normAutofit fontScale="92500" lnSpcReduction="20000"/>
          </a:bodyPr>
          <a:lstStyle/>
          <a:p>
            <a:pPr>
              <a:buClr>
                <a:srgbClr val="488BC9"/>
              </a:buClr>
              <a:buFont typeface="Wingdings" panose="05000000000000000000" pitchFamily="2" charset="2"/>
              <a:buChar char="§"/>
            </a:pPr>
            <a:r>
              <a:rPr lang="en-US" sz="2400" b="1" dirty="0">
                <a:solidFill>
                  <a:schemeClr val="accent5">
                    <a:lumMod val="50000"/>
                  </a:schemeClr>
                </a:solidFill>
              </a:rPr>
              <a:t>Student October Data Reporting 2020-2021</a:t>
            </a:r>
          </a:p>
          <a:p>
            <a:pPr>
              <a:buClr>
                <a:srgbClr val="488BC9"/>
              </a:buClr>
              <a:buFont typeface="Wingdings" panose="05000000000000000000" pitchFamily="2" charset="2"/>
              <a:buChar char="§"/>
            </a:pPr>
            <a:r>
              <a:rPr lang="en-US" dirty="0">
                <a:solidFill>
                  <a:srgbClr val="002060"/>
                </a:solidFill>
              </a:rPr>
              <a:t>If district is using a ½ carry forward and ½ current year slots to fund a student full-time: </a:t>
            </a:r>
          </a:p>
          <a:p>
            <a:pPr lvl="2">
              <a:buClr>
                <a:schemeClr val="accent6"/>
              </a:buClr>
              <a:buFont typeface="Wingdings" panose="05000000000000000000" pitchFamily="2" charset="2"/>
              <a:buChar char="§"/>
            </a:pPr>
            <a:r>
              <a:rPr lang="en-US" sz="1600" dirty="0">
                <a:solidFill>
                  <a:schemeClr val="accent5">
                    <a:lumMod val="50000"/>
                  </a:schemeClr>
                </a:solidFill>
              </a:rPr>
              <a:t>RETENTION CODE = 0 </a:t>
            </a:r>
          </a:p>
          <a:p>
            <a:pPr lvl="2">
              <a:buClr>
                <a:schemeClr val="accent6"/>
              </a:buClr>
              <a:buFont typeface="Wingdings" panose="05000000000000000000" pitchFamily="2" charset="2"/>
              <a:buChar char="§"/>
            </a:pPr>
            <a:r>
              <a:rPr lang="en-US" sz="1600" dirty="0">
                <a:solidFill>
                  <a:schemeClr val="accent5">
                    <a:lumMod val="50000"/>
                  </a:schemeClr>
                </a:solidFill>
              </a:rPr>
              <a:t>NON-SCHOOL PROGRAM = 04 (Third Party Contract w/ IHE)</a:t>
            </a:r>
          </a:p>
          <a:p>
            <a:pPr lvl="2">
              <a:buClr>
                <a:schemeClr val="accent6"/>
              </a:buClr>
              <a:buFont typeface="Wingdings" panose="05000000000000000000" pitchFamily="2" charset="2"/>
              <a:buChar char="§"/>
            </a:pPr>
            <a:r>
              <a:rPr lang="en-US" sz="1600" dirty="0">
                <a:solidFill>
                  <a:schemeClr val="accent5">
                    <a:lumMod val="50000"/>
                  </a:schemeClr>
                </a:solidFill>
              </a:rPr>
              <a:t>POSTSECONDARY ENROLLMENT = 10</a:t>
            </a:r>
          </a:p>
          <a:p>
            <a:pPr lvl="2">
              <a:buClr>
                <a:schemeClr val="accent6"/>
              </a:buClr>
              <a:buFont typeface="Wingdings" panose="05000000000000000000" pitchFamily="2" charset="2"/>
              <a:buChar char="§"/>
            </a:pPr>
            <a:r>
              <a:rPr lang="en-US" sz="1600" dirty="0">
                <a:solidFill>
                  <a:schemeClr val="accent5">
                    <a:lumMod val="50000"/>
                  </a:schemeClr>
                </a:solidFill>
              </a:rPr>
              <a:t>PUBLIC SCHOOL FINANCE STATUS = 82</a:t>
            </a:r>
          </a:p>
          <a:p>
            <a:pPr marL="0" indent="0">
              <a:buNone/>
            </a:pPr>
            <a:r>
              <a:rPr lang="en-US" dirty="0"/>
              <a:t> </a:t>
            </a:r>
          </a:p>
          <a:p>
            <a:pPr lvl="4"/>
            <a:endParaRPr lang="en-US" sz="1600" dirty="0">
              <a:solidFill>
                <a:schemeClr val="accent5">
                  <a:lumMod val="50000"/>
                </a:schemeClr>
              </a:solidFill>
            </a:endParaRPr>
          </a:p>
          <a:p>
            <a:pPr lvl="1"/>
            <a:endParaRPr lang="en-US" dirty="0"/>
          </a:p>
        </p:txBody>
      </p:sp>
      <p:graphicFrame>
        <p:nvGraphicFramePr>
          <p:cNvPr id="3" name="Diagram 2">
            <a:extLst>
              <a:ext uri="{FF2B5EF4-FFF2-40B4-BE49-F238E27FC236}">
                <a16:creationId xmlns:a16="http://schemas.microsoft.com/office/drawing/2014/main" id="{E1EA3CA6-1FDC-409D-9A2B-1F32E338446F}"/>
              </a:ext>
            </a:extLst>
          </p:cNvPr>
          <p:cNvGraphicFramePr/>
          <p:nvPr>
            <p:extLst>
              <p:ext uri="{D42A27DB-BD31-4B8C-83A1-F6EECF244321}">
                <p14:modId xmlns:p14="http://schemas.microsoft.com/office/powerpoint/2010/main" val="1379257935"/>
              </p:ext>
            </p:extLst>
          </p:nvPr>
        </p:nvGraphicFramePr>
        <p:xfrm>
          <a:off x="3885740" y="1352551"/>
          <a:ext cx="4658185" cy="4810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F4CFC15C-98A1-4BD6-A51C-32EE6EBFAB2D}"/>
              </a:ext>
            </a:extLst>
          </p:cNvPr>
          <p:cNvSpPr txBox="1"/>
          <p:nvPr/>
        </p:nvSpPr>
        <p:spPr>
          <a:xfrm>
            <a:off x="463961" y="5064293"/>
            <a:ext cx="3180890" cy="1015663"/>
          </a:xfrm>
          <a:prstGeom prst="rect">
            <a:avLst/>
          </a:prstGeom>
          <a:noFill/>
          <a:ln w="28575">
            <a:solidFill>
              <a:srgbClr val="FF0000"/>
            </a:solidFill>
          </a:ln>
        </p:spPr>
        <p:txBody>
          <a:bodyPr wrap="square" rtlCol="0">
            <a:spAutoFit/>
          </a:bodyPr>
          <a:lstStyle/>
          <a:p>
            <a:r>
              <a:rPr lang="en-US" sz="2000" b="1" dirty="0">
                <a:solidFill>
                  <a:srgbClr val="FF0000"/>
                </a:solidFill>
              </a:rPr>
              <a:t>Student October Snapshot Due:</a:t>
            </a:r>
          </a:p>
          <a:p>
            <a:r>
              <a:rPr lang="en-US" sz="2000" b="1" dirty="0">
                <a:solidFill>
                  <a:srgbClr val="FF0000"/>
                </a:solidFill>
              </a:rPr>
              <a:t>November 10, 2020 </a:t>
            </a:r>
          </a:p>
        </p:txBody>
      </p:sp>
    </p:spTree>
    <p:extLst>
      <p:ext uri="{BB962C8B-B14F-4D97-AF65-F5344CB8AC3E}">
        <p14:creationId xmlns:p14="http://schemas.microsoft.com/office/powerpoint/2010/main" val="66953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b="1" dirty="0"/>
              <a:t>Data Reporting for ASCENT</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14</a:t>
            </a:fld>
            <a:endParaRPr lang="en-US" dirty="0"/>
          </a:p>
        </p:txBody>
      </p:sp>
      <p:sp>
        <p:nvSpPr>
          <p:cNvPr id="5" name="Content Placeholder 1"/>
          <p:cNvSpPr>
            <a:spLocks noGrp="1"/>
          </p:cNvSpPr>
          <p:nvPr>
            <p:ph idx="1"/>
          </p:nvPr>
        </p:nvSpPr>
        <p:spPr>
          <a:xfrm>
            <a:off x="628650" y="1389993"/>
            <a:ext cx="7962900" cy="3067707"/>
          </a:xfrm>
        </p:spPr>
        <p:txBody>
          <a:bodyPr/>
          <a:lstStyle/>
          <a:p>
            <a:pPr marL="0" indent="0">
              <a:buNone/>
            </a:pPr>
            <a:r>
              <a:rPr lang="en-US" b="1" dirty="0">
                <a:solidFill>
                  <a:schemeClr val="accent5">
                    <a:lumMod val="50000"/>
                  </a:schemeClr>
                </a:solidFill>
              </a:rPr>
              <a:t>Student October Cognos Reports</a:t>
            </a:r>
          </a:p>
          <a:p>
            <a:pPr lvl="1"/>
            <a:endParaRPr lang="en-US" u="sng" dirty="0">
              <a:solidFill>
                <a:schemeClr val="accent5">
                  <a:lumMod val="50000"/>
                </a:schemeClr>
              </a:solidFill>
            </a:endParaRPr>
          </a:p>
          <a:p>
            <a:pPr lvl="1">
              <a:buClr>
                <a:srgbClr val="488BC9"/>
              </a:buClr>
              <a:buFont typeface="Wingdings" panose="05000000000000000000" pitchFamily="2" charset="2"/>
              <a:buChar char="§"/>
            </a:pPr>
            <a:r>
              <a:rPr lang="en-US" u="sng" dirty="0">
                <a:solidFill>
                  <a:schemeClr val="accent5">
                    <a:lumMod val="50000"/>
                  </a:schemeClr>
                </a:solidFill>
              </a:rPr>
              <a:t>District Summary of Postsecondary Programs</a:t>
            </a:r>
          </a:p>
          <a:p>
            <a:pPr lvl="2">
              <a:buClr>
                <a:srgbClr val="488BC9"/>
              </a:buClr>
              <a:buFont typeface="Wingdings" panose="05000000000000000000" pitchFamily="2" charset="2"/>
              <a:buChar char="§"/>
            </a:pPr>
            <a:r>
              <a:rPr lang="en-US" dirty="0">
                <a:solidFill>
                  <a:schemeClr val="accent5">
                    <a:lumMod val="50000"/>
                  </a:schemeClr>
                </a:solidFill>
              </a:rPr>
              <a:t>This report will show the number of ASCENT slots and ASCENT Carryforward slots assigned by CDE</a:t>
            </a:r>
          </a:p>
          <a:p>
            <a:pPr lvl="2">
              <a:buClr>
                <a:srgbClr val="488BC9"/>
              </a:buClr>
              <a:buFont typeface="Wingdings" panose="05000000000000000000" pitchFamily="2" charset="2"/>
              <a:buChar char="§"/>
            </a:pPr>
            <a:r>
              <a:rPr lang="en-US" dirty="0">
                <a:solidFill>
                  <a:schemeClr val="accent5">
                    <a:lumMod val="50000"/>
                  </a:schemeClr>
                </a:solidFill>
              </a:rPr>
              <a:t>The number of slots used and the difference</a:t>
            </a:r>
          </a:p>
          <a:p>
            <a:pPr lvl="2">
              <a:buClr>
                <a:srgbClr val="488BC9"/>
              </a:buClr>
              <a:buFont typeface="Wingdings" panose="05000000000000000000" pitchFamily="2" charset="2"/>
              <a:buChar char="§"/>
            </a:pPr>
            <a:r>
              <a:rPr lang="en-US" dirty="0">
                <a:solidFill>
                  <a:schemeClr val="accent5">
                    <a:lumMod val="50000"/>
                  </a:schemeClr>
                </a:solidFill>
              </a:rPr>
              <a:t>Can only be created once a Student October snapshot has been created</a:t>
            </a:r>
          </a:p>
          <a:p>
            <a:pPr lvl="1"/>
            <a:endParaRPr lang="en-US" dirty="0"/>
          </a:p>
          <a:p>
            <a:endParaRPr lang="en-US" dirty="0"/>
          </a:p>
          <a:p>
            <a:endParaRPr lang="en-US" dirty="0"/>
          </a:p>
        </p:txBody>
      </p:sp>
      <p:pic>
        <p:nvPicPr>
          <p:cNvPr id="8" name="Picture 7">
            <a:extLst>
              <a:ext uri="{FF2B5EF4-FFF2-40B4-BE49-F238E27FC236}">
                <a16:creationId xmlns:a16="http://schemas.microsoft.com/office/drawing/2014/main" id="{EF4B6D06-633F-400F-B70B-BB6C5B78520F}"/>
              </a:ext>
            </a:extLst>
          </p:cNvPr>
          <p:cNvPicPr>
            <a:picLocks noChangeAspect="1"/>
          </p:cNvPicPr>
          <p:nvPr/>
        </p:nvPicPr>
        <p:blipFill>
          <a:blip r:embed="rId2"/>
          <a:stretch>
            <a:fillRect/>
          </a:stretch>
        </p:blipFill>
        <p:spPr>
          <a:xfrm>
            <a:off x="1479241" y="3610547"/>
            <a:ext cx="6185517" cy="3104578"/>
          </a:xfrm>
          <a:prstGeom prst="rect">
            <a:avLst/>
          </a:prstGeom>
          <a:ln w="635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24825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190760" cy="756418"/>
          </a:xfrm>
        </p:spPr>
        <p:txBody>
          <a:bodyPr>
            <a:noAutofit/>
          </a:bodyPr>
          <a:lstStyle/>
          <a:p>
            <a:r>
              <a:rPr lang="en-US" sz="2800" b="1" dirty="0"/>
              <a:t>ASCENT Student Graduation Rate Reporting  </a:t>
            </a:r>
            <a:br>
              <a:rPr lang="en-US" sz="2800" b="1" dirty="0"/>
            </a:br>
            <a:r>
              <a:rPr lang="en-US" sz="2800" b="1" i="1" dirty="0"/>
              <a:t>HB17-1294</a:t>
            </a:r>
            <a:endParaRPr lang="en-US" sz="2800" b="1"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
        <p:nvSpPr>
          <p:cNvPr id="5" name="Content Placeholder 5"/>
          <p:cNvSpPr>
            <a:spLocks noGrp="1"/>
          </p:cNvSpPr>
          <p:nvPr>
            <p:ph sz="half" idx="4294967295"/>
          </p:nvPr>
        </p:nvSpPr>
        <p:spPr>
          <a:xfrm>
            <a:off x="495300" y="1533978"/>
            <a:ext cx="8190760" cy="5075602"/>
          </a:xfrm>
          <a:prstGeom prst="rect">
            <a:avLst/>
          </a:prstGeom>
        </p:spPr>
        <p:txBody>
          <a:bodyPr>
            <a:normAutofit fontScale="92500" lnSpcReduction="20000"/>
          </a:bodyPr>
          <a:lstStyle/>
          <a:p>
            <a:pPr marL="0" indent="0">
              <a:buNone/>
            </a:pPr>
            <a:r>
              <a:rPr lang="en-US" sz="2000" b="1" dirty="0">
                <a:solidFill>
                  <a:srgbClr val="002060"/>
                </a:solidFill>
              </a:rPr>
              <a:t>… a qualified student who is an ASCENT program participant shall be counted in the enrolling school district's or institute charter school's graduation rate </a:t>
            </a:r>
            <a:r>
              <a:rPr lang="en-US" sz="2000" b="1" u="sng" dirty="0">
                <a:solidFill>
                  <a:srgbClr val="002060"/>
                </a:solidFill>
              </a:rPr>
              <a:t>in the school year in which the student completes the school district's or institute charter school's minimum high school graduation requirements</a:t>
            </a:r>
            <a:r>
              <a:rPr lang="en-US" sz="2000" b="1" dirty="0">
                <a:solidFill>
                  <a:srgbClr val="002060"/>
                </a:solidFill>
              </a:rPr>
              <a:t>. </a:t>
            </a:r>
          </a:p>
          <a:p>
            <a:pPr marL="0" indent="0">
              <a:buNone/>
            </a:pPr>
            <a:endParaRPr lang="en-US" sz="2000" b="0" dirty="0">
              <a:solidFill>
                <a:srgbClr val="002060"/>
              </a:solidFill>
            </a:endParaRPr>
          </a:p>
          <a:p>
            <a:pPr marL="388620" indent="-342900">
              <a:buClr>
                <a:srgbClr val="488BC9"/>
              </a:buClr>
            </a:pPr>
            <a:r>
              <a:rPr lang="en-US" sz="2000" dirty="0">
                <a:solidFill>
                  <a:srgbClr val="002060"/>
                </a:solidFill>
              </a:rPr>
              <a:t>Effective with the 2017-18 school year</a:t>
            </a:r>
          </a:p>
          <a:p>
            <a:pPr marL="388620" indent="-342900">
              <a:buClr>
                <a:srgbClr val="488BC9"/>
              </a:buClr>
            </a:pPr>
            <a:r>
              <a:rPr lang="en-US" sz="2000" dirty="0">
                <a:solidFill>
                  <a:srgbClr val="002060"/>
                </a:solidFill>
              </a:rPr>
              <a:t>Will not change the existing ASCENT requirements re HS diploma: </a:t>
            </a:r>
          </a:p>
          <a:p>
            <a:pPr marL="845820" lvl="1" indent="-342900">
              <a:buClr>
                <a:srgbClr val="EF7521"/>
              </a:buClr>
              <a:buFont typeface="Courier New" panose="02070309020205020404" pitchFamily="49" charset="0"/>
              <a:buChar char="o"/>
            </a:pPr>
            <a:r>
              <a:rPr lang="en-US" sz="2000" dirty="0">
                <a:solidFill>
                  <a:srgbClr val="002060"/>
                </a:solidFill>
              </a:rPr>
              <a:t>cannot be </a:t>
            </a:r>
            <a:r>
              <a:rPr lang="en-US" sz="2000" b="1" dirty="0">
                <a:solidFill>
                  <a:srgbClr val="002060"/>
                </a:solidFill>
              </a:rPr>
              <a:t>dated</a:t>
            </a:r>
            <a:r>
              <a:rPr lang="en-US" sz="2000" dirty="0">
                <a:solidFill>
                  <a:srgbClr val="002060"/>
                </a:solidFill>
              </a:rPr>
              <a:t> until student has completed the ASCENT(5</a:t>
            </a:r>
            <a:r>
              <a:rPr lang="en-US" sz="2000" baseline="30000" dirty="0">
                <a:solidFill>
                  <a:srgbClr val="002060"/>
                </a:solidFill>
              </a:rPr>
              <a:t>th</a:t>
            </a:r>
            <a:r>
              <a:rPr lang="en-US" sz="2000" dirty="0">
                <a:solidFill>
                  <a:srgbClr val="002060"/>
                </a:solidFill>
              </a:rPr>
              <a:t>) year;</a:t>
            </a:r>
          </a:p>
          <a:p>
            <a:pPr marL="845820" lvl="1" indent="-342900">
              <a:buClr>
                <a:srgbClr val="EF7521"/>
              </a:buClr>
              <a:buFont typeface="Courier New" panose="02070309020205020404" pitchFamily="49" charset="0"/>
              <a:buChar char="o"/>
            </a:pPr>
            <a:r>
              <a:rPr lang="en-US" sz="2000" dirty="0">
                <a:solidFill>
                  <a:srgbClr val="002060"/>
                </a:solidFill>
              </a:rPr>
              <a:t>cannot be </a:t>
            </a:r>
            <a:r>
              <a:rPr lang="en-US" sz="2000" b="1" dirty="0">
                <a:solidFill>
                  <a:srgbClr val="002060"/>
                </a:solidFill>
              </a:rPr>
              <a:t>conferred</a:t>
            </a:r>
            <a:r>
              <a:rPr lang="en-US" sz="2000" dirty="0">
                <a:solidFill>
                  <a:srgbClr val="002060"/>
                </a:solidFill>
              </a:rPr>
              <a:t> to student until 5</a:t>
            </a:r>
            <a:r>
              <a:rPr lang="en-US" sz="2000" baseline="30000" dirty="0">
                <a:solidFill>
                  <a:srgbClr val="002060"/>
                </a:solidFill>
              </a:rPr>
              <a:t>th</a:t>
            </a:r>
            <a:r>
              <a:rPr lang="en-US" sz="2000" dirty="0">
                <a:solidFill>
                  <a:srgbClr val="002060"/>
                </a:solidFill>
              </a:rPr>
              <a:t> year has been completed;</a:t>
            </a:r>
          </a:p>
          <a:p>
            <a:pPr marL="845820" lvl="1" indent="-342900">
              <a:buClr>
                <a:srgbClr val="EF7521"/>
              </a:buClr>
              <a:buFont typeface="Courier New" panose="02070309020205020404" pitchFamily="49" charset="0"/>
              <a:buChar char="o"/>
            </a:pPr>
            <a:r>
              <a:rPr lang="en-US" sz="2000" b="1" dirty="0">
                <a:solidFill>
                  <a:srgbClr val="002060"/>
                </a:solidFill>
              </a:rPr>
              <a:t>Transcript</a:t>
            </a:r>
            <a:r>
              <a:rPr lang="en-US" sz="2000" dirty="0">
                <a:solidFill>
                  <a:srgbClr val="002060"/>
                </a:solidFill>
              </a:rPr>
              <a:t> grad date must reflect when 5</a:t>
            </a:r>
            <a:r>
              <a:rPr lang="en-US" sz="2000" baseline="30000" dirty="0">
                <a:solidFill>
                  <a:srgbClr val="002060"/>
                </a:solidFill>
              </a:rPr>
              <a:t>th</a:t>
            </a:r>
            <a:r>
              <a:rPr lang="en-US" sz="2000" dirty="0">
                <a:solidFill>
                  <a:srgbClr val="002060"/>
                </a:solidFill>
              </a:rPr>
              <a:t> year was completed.</a:t>
            </a:r>
          </a:p>
          <a:p>
            <a:pPr marL="45720" indent="0">
              <a:buNone/>
            </a:pPr>
            <a:endParaRPr lang="en-US" sz="2200" dirty="0">
              <a:solidFill>
                <a:srgbClr val="002060"/>
              </a:solidFill>
            </a:endParaRPr>
          </a:p>
          <a:p>
            <a:pPr marL="388620" indent="-342900">
              <a:buClr>
                <a:srgbClr val="488BC9"/>
              </a:buClr>
            </a:pPr>
            <a:r>
              <a:rPr lang="en-US" sz="2200" dirty="0">
                <a:solidFill>
                  <a:srgbClr val="002060"/>
                </a:solidFill>
              </a:rPr>
              <a:t>Districts/Institute Charter Schools can decide to allow ASCENT student to participate in regular grad ceremonies without receiving an official diploma</a:t>
            </a:r>
          </a:p>
          <a:p>
            <a:pPr marL="45720" indent="0">
              <a:buNone/>
            </a:pPr>
            <a:endParaRPr lang="en-US" dirty="0">
              <a:solidFill>
                <a:srgbClr val="002060"/>
              </a:solidFill>
            </a:endParaRPr>
          </a:p>
          <a:p>
            <a:pPr marL="388620" indent="-342900">
              <a:buClr>
                <a:srgbClr val="488BC9"/>
              </a:buClr>
            </a:pPr>
            <a:r>
              <a:rPr lang="en-US" sz="2000" dirty="0">
                <a:solidFill>
                  <a:srgbClr val="002060"/>
                </a:solidFill>
              </a:rPr>
              <a:t>ASCENT appropriations are made to CDE for grade levels K-12; therefore  ASCENT student must still be classified as high school student in 5</a:t>
            </a:r>
            <a:r>
              <a:rPr lang="en-US" sz="2000" baseline="30000" dirty="0">
                <a:solidFill>
                  <a:srgbClr val="002060"/>
                </a:solidFill>
              </a:rPr>
              <a:t>th</a:t>
            </a:r>
            <a:r>
              <a:rPr lang="en-US" sz="2000" dirty="0">
                <a:solidFill>
                  <a:srgbClr val="002060"/>
                </a:solidFill>
              </a:rPr>
              <a:t> year to be eligible to receive ASCENT funding.</a:t>
            </a:r>
          </a:p>
          <a:p>
            <a:pPr marL="45720" indent="0">
              <a:buNone/>
            </a:pPr>
            <a:endParaRPr lang="en-US" sz="1600" b="0" dirty="0"/>
          </a:p>
          <a:p>
            <a:pPr marL="45720" indent="0">
              <a:buNone/>
            </a:pPr>
            <a:endParaRPr lang="en-US" sz="1600" dirty="0"/>
          </a:p>
        </p:txBody>
      </p:sp>
    </p:spTree>
    <p:extLst>
      <p:ext uri="{BB962C8B-B14F-4D97-AF65-F5344CB8AC3E}">
        <p14:creationId xmlns:p14="http://schemas.microsoft.com/office/powerpoint/2010/main" val="3394532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
        <p:nvSpPr>
          <p:cNvPr id="5" name="Title 1"/>
          <p:cNvSpPr>
            <a:spLocks noGrp="1"/>
          </p:cNvSpPr>
          <p:nvPr>
            <p:ph type="title"/>
          </p:nvPr>
        </p:nvSpPr>
        <p:spPr>
          <a:xfrm>
            <a:off x="245193" y="254514"/>
            <a:ext cx="8170838" cy="756418"/>
          </a:xfrm>
        </p:spPr>
        <p:txBody>
          <a:bodyPr>
            <a:noAutofit/>
          </a:bodyPr>
          <a:lstStyle/>
          <a:p>
            <a:r>
              <a:rPr lang="en-US" sz="2800" b="1" dirty="0"/>
              <a:t>ASCENT Student Graduation Rate Reporting  </a:t>
            </a:r>
            <a:br>
              <a:rPr lang="en-US" sz="2800" b="1" dirty="0"/>
            </a:br>
            <a:r>
              <a:rPr lang="en-US" sz="2800" b="1" i="1" dirty="0"/>
              <a:t>HB17-1294</a:t>
            </a:r>
            <a:endParaRPr lang="en-US" sz="2800" b="1" dirty="0"/>
          </a:p>
        </p:txBody>
      </p:sp>
      <p:sp>
        <p:nvSpPr>
          <p:cNvPr id="6" name="Content Placeholder 1"/>
          <p:cNvSpPr>
            <a:spLocks noGrp="1"/>
          </p:cNvSpPr>
          <p:nvPr>
            <p:ph idx="1"/>
          </p:nvPr>
        </p:nvSpPr>
        <p:spPr>
          <a:xfrm>
            <a:off x="885826" y="5779318"/>
            <a:ext cx="5543550" cy="1295400"/>
          </a:xfrm>
        </p:spPr>
        <p:txBody>
          <a:bodyPr>
            <a:noAutofit/>
          </a:bodyPr>
          <a:lstStyle/>
          <a:p>
            <a:pPr marL="0" indent="0">
              <a:buNone/>
            </a:pPr>
            <a:endParaRPr lang="en-US" sz="1800" dirty="0">
              <a:solidFill>
                <a:schemeClr val="accent5">
                  <a:lumMod val="50000"/>
                </a:schemeClr>
              </a:solidFill>
              <a:latin typeface="+mn-lt"/>
            </a:endParaRPr>
          </a:p>
          <a:p>
            <a:pPr marL="0" indent="0">
              <a:buNone/>
            </a:pPr>
            <a:r>
              <a:rPr lang="en-US" sz="1800" dirty="0">
                <a:solidFill>
                  <a:schemeClr val="accent5">
                    <a:lumMod val="50000"/>
                  </a:schemeClr>
                </a:solidFill>
                <a:latin typeface="+mn-lt"/>
              </a:rPr>
              <a:t>Please refer to page 12 of the </a:t>
            </a:r>
            <a:r>
              <a:rPr lang="en-US" sz="1800" dirty="0">
                <a:solidFill>
                  <a:schemeClr val="accent5">
                    <a:lumMod val="50000"/>
                  </a:schemeClr>
                </a:solidFill>
                <a:latin typeface="+mn-lt"/>
                <a:hlinkClick r:id="rId2"/>
              </a:rPr>
              <a:t>2020-21 Student Interchange File Layout – Student School Association</a:t>
            </a:r>
            <a:r>
              <a:rPr lang="en-US" sz="1800" dirty="0">
                <a:solidFill>
                  <a:schemeClr val="accent5">
                    <a:lumMod val="50000"/>
                  </a:schemeClr>
                </a:solidFill>
                <a:latin typeface="+mn-lt"/>
              </a:rPr>
              <a:t> for more details.  </a:t>
            </a:r>
          </a:p>
        </p:txBody>
      </p:sp>
      <p:graphicFrame>
        <p:nvGraphicFramePr>
          <p:cNvPr id="2" name="Diagram 1">
            <a:extLst>
              <a:ext uri="{FF2B5EF4-FFF2-40B4-BE49-F238E27FC236}">
                <a16:creationId xmlns:a16="http://schemas.microsoft.com/office/drawing/2014/main" id="{9EB6B9FF-4F79-481C-8048-F6C815555DD2}"/>
              </a:ext>
            </a:extLst>
          </p:cNvPr>
          <p:cNvGraphicFramePr/>
          <p:nvPr>
            <p:extLst>
              <p:ext uri="{D42A27DB-BD31-4B8C-83A1-F6EECF244321}">
                <p14:modId xmlns:p14="http://schemas.microsoft.com/office/powerpoint/2010/main" val="4061602150"/>
              </p:ext>
            </p:extLst>
          </p:nvPr>
        </p:nvGraphicFramePr>
        <p:xfrm>
          <a:off x="581025" y="1181100"/>
          <a:ext cx="7981950"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909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2800" b="1" dirty="0"/>
              <a:t>Dividing ASCENT Slots</a:t>
            </a:r>
          </a:p>
        </p:txBody>
      </p:sp>
      <p:sp>
        <p:nvSpPr>
          <p:cNvPr id="3" name="Content Placeholder 2"/>
          <p:cNvSpPr>
            <a:spLocks noGrp="1"/>
          </p:cNvSpPr>
          <p:nvPr>
            <p:ph idx="1"/>
          </p:nvPr>
        </p:nvSpPr>
        <p:spPr>
          <a:xfrm>
            <a:off x="628650" y="1327869"/>
            <a:ext cx="7886700" cy="5031742"/>
          </a:xfrm>
        </p:spPr>
        <p:txBody>
          <a:bodyPr>
            <a:normAutofit fontScale="25000" lnSpcReduction="20000"/>
          </a:bodyPr>
          <a:lstStyle/>
          <a:p>
            <a:pPr marL="0" indent="0">
              <a:buNone/>
            </a:pPr>
            <a:r>
              <a:rPr lang="en-US" sz="6800" dirty="0"/>
              <a:t>Guidance document link:</a:t>
            </a:r>
          </a:p>
          <a:p>
            <a:pPr marL="0" indent="0">
              <a:buNone/>
            </a:pPr>
            <a:r>
              <a:rPr lang="en-US" sz="6800" dirty="0">
                <a:hlinkClick r:id="rId2"/>
              </a:rPr>
              <a:t>http://www.cde.state.co.us/postsecondary/dividing-ascent-slots</a:t>
            </a:r>
            <a:endParaRPr lang="en-US" sz="6800" dirty="0"/>
          </a:p>
          <a:p>
            <a:pPr marL="0" indent="0">
              <a:buNone/>
            </a:pPr>
            <a:endParaRPr lang="en-US" sz="5200" dirty="0"/>
          </a:p>
          <a:p>
            <a:r>
              <a:rPr lang="en-US" sz="6800" dirty="0"/>
              <a:t>LEPs can offer ASCENT opportunities to more students than it has allocated slots </a:t>
            </a:r>
          </a:p>
          <a:p>
            <a:pPr marL="457200" lvl="1" indent="0">
              <a:buNone/>
            </a:pPr>
            <a:r>
              <a:rPr lang="en-US" sz="6800" dirty="0"/>
              <a:t>i.e. dividing a full-time slot into two part-time slots for two separate students </a:t>
            </a:r>
          </a:p>
          <a:p>
            <a:pPr marL="0" indent="0">
              <a:buNone/>
            </a:pPr>
            <a:r>
              <a:rPr lang="en-US" sz="6800" dirty="0"/>
              <a:t> </a:t>
            </a:r>
          </a:p>
          <a:p>
            <a:r>
              <a:rPr lang="en-US" sz="6800" dirty="0"/>
              <a:t>LEP’s must assure that: </a:t>
            </a:r>
          </a:p>
          <a:p>
            <a:pPr lvl="1">
              <a:buFont typeface="Courier New" panose="02070309020205020404" pitchFamily="49" charset="0"/>
              <a:buChar char="o"/>
            </a:pPr>
            <a:r>
              <a:rPr lang="en-US" sz="6800" dirty="0"/>
              <a:t>All students meet credit hour funding levels &amp; are coded accurately in October Count and End-of-Year:</a:t>
            </a:r>
          </a:p>
          <a:p>
            <a:pPr lvl="2"/>
            <a:r>
              <a:rPr lang="en-US" sz="6800" b="1" dirty="0"/>
              <a:t>3-11 credits = part-time</a:t>
            </a:r>
          </a:p>
          <a:p>
            <a:pPr lvl="2"/>
            <a:r>
              <a:rPr lang="en-US" sz="6800" b="1" dirty="0"/>
              <a:t>12+ credits = full-time</a:t>
            </a:r>
          </a:p>
          <a:p>
            <a:pPr marL="0" indent="0">
              <a:buNone/>
            </a:pPr>
            <a:endParaRPr lang="en-US" sz="6800" dirty="0"/>
          </a:p>
          <a:p>
            <a:pPr lvl="1">
              <a:buFont typeface="Courier New" panose="02070309020205020404" pitchFamily="49" charset="0"/>
              <a:buChar char="o"/>
            </a:pPr>
            <a:r>
              <a:rPr lang="en-US" sz="6800" dirty="0"/>
              <a:t>All required audit documentation is collected and retained</a:t>
            </a:r>
          </a:p>
          <a:p>
            <a:pPr marL="0" indent="0">
              <a:buNone/>
            </a:pPr>
            <a:r>
              <a:rPr lang="en-US" sz="6800" dirty="0"/>
              <a:t> </a:t>
            </a:r>
          </a:p>
          <a:p>
            <a:r>
              <a:rPr lang="en-US" sz="6800" dirty="0"/>
              <a:t>LEPs will only be eligible for a maximum ASCENT funding equal to the number of allocated ASCENT slots.</a:t>
            </a:r>
            <a:r>
              <a:rPr lang="en-US" sz="6800" b="1" i="1" dirty="0"/>
              <a:t> </a:t>
            </a:r>
            <a:endParaRPr lang="en-US" sz="6800" dirty="0"/>
          </a:p>
          <a:p>
            <a:pPr marL="0" indent="0">
              <a:buNone/>
            </a:pPr>
            <a:endParaRPr lang="en-US" sz="6800" dirty="0"/>
          </a:p>
          <a:p>
            <a:r>
              <a:rPr lang="en-US" sz="6800" dirty="0"/>
              <a:t>Contact Mary Anne Hunter if you are considering dividing your slots to a dollar amount that covers less than part-time enrollment</a:t>
            </a:r>
          </a:p>
          <a:p>
            <a:pPr marL="0" indent="0">
              <a:buNone/>
            </a:pPr>
            <a:r>
              <a:rPr lang="en-US" sz="1800" dirty="0"/>
              <a:t> </a:t>
            </a:r>
          </a:p>
          <a:p>
            <a:pPr marL="0" indent="0">
              <a:buNone/>
            </a:pPr>
            <a:endParaRPr lang="en-US" sz="1800"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7536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9D5F6-EDCB-402A-AC08-4943A1820E8F}" type="slidenum">
              <a:rPr lang="en-US" smtClean="0"/>
              <a:pPr/>
              <a:t>18</a:t>
            </a:fld>
            <a:endParaRPr lang="en-US" dirty="0"/>
          </a:p>
        </p:txBody>
      </p:sp>
      <p:pic>
        <p:nvPicPr>
          <p:cNvPr id="4" name="Picture 3"/>
          <p:cNvPicPr>
            <a:picLocks noChangeAspect="1"/>
          </p:cNvPicPr>
          <p:nvPr/>
        </p:nvPicPr>
        <p:blipFill>
          <a:blip r:embed="rId2"/>
          <a:stretch>
            <a:fillRect/>
          </a:stretch>
        </p:blipFill>
        <p:spPr>
          <a:xfrm>
            <a:off x="1029134" y="1203173"/>
            <a:ext cx="7173010" cy="4426349"/>
          </a:xfrm>
          <a:prstGeom prst="rect">
            <a:avLst/>
          </a:prstGeom>
        </p:spPr>
      </p:pic>
    </p:spTree>
    <p:extLst>
      <p:ext uri="{BB962C8B-B14F-4D97-AF65-F5344CB8AC3E}">
        <p14:creationId xmlns:p14="http://schemas.microsoft.com/office/powerpoint/2010/main" val="2023183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9D5F6-EDCB-402A-AC08-4943A1820E8F}" type="slidenum">
              <a:rPr lang="en-US" smtClean="0"/>
              <a:pPr/>
              <a:t>19</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156" y="874815"/>
            <a:ext cx="5490358" cy="560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5934075" y="2014537"/>
            <a:ext cx="3209925" cy="2219325"/>
          </a:xfrm>
          <a:prstGeom prst="rect">
            <a:avLst/>
          </a:prstGeom>
        </p:spPr>
      </p:pic>
      <p:sp>
        <p:nvSpPr>
          <p:cNvPr id="6" name="TextBox 5"/>
          <p:cNvSpPr txBox="1"/>
          <p:nvPr/>
        </p:nvSpPr>
        <p:spPr>
          <a:xfrm>
            <a:off x="827315" y="188602"/>
            <a:ext cx="7064828" cy="461665"/>
          </a:xfrm>
          <a:prstGeom prst="rect">
            <a:avLst/>
          </a:prstGeom>
          <a:solidFill>
            <a:schemeClr val="bg1"/>
          </a:solidFill>
        </p:spPr>
        <p:txBody>
          <a:bodyPr wrap="square" rtlCol="0">
            <a:spAutoFit/>
          </a:bodyPr>
          <a:lstStyle/>
          <a:p>
            <a:r>
              <a:rPr lang="en-US" sz="2400" dirty="0">
                <a:hlinkClick r:id="rId4"/>
              </a:rPr>
              <a:t>http://www.cde.state.co.us/postsecondary/ce_ascent</a:t>
            </a:r>
            <a:endParaRPr lang="en-US" sz="2400" dirty="0"/>
          </a:p>
        </p:txBody>
      </p:sp>
      <p:sp>
        <p:nvSpPr>
          <p:cNvPr id="7" name="Rectangle 6"/>
          <p:cNvSpPr/>
          <p:nvPr/>
        </p:nvSpPr>
        <p:spPr>
          <a:xfrm>
            <a:off x="5999599" y="2286000"/>
            <a:ext cx="2796058" cy="19478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97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smtClean="0"/>
              <a:pPr/>
              <a:t>2</a:t>
            </a:fld>
            <a:endParaRPr lang="en-US" dirty="0"/>
          </a:p>
        </p:txBody>
      </p:sp>
      <p:sp>
        <p:nvSpPr>
          <p:cNvPr id="4" name="Rectangle 3"/>
          <p:cNvSpPr/>
          <p:nvPr/>
        </p:nvSpPr>
        <p:spPr>
          <a:xfrm>
            <a:off x="1785255" y="425375"/>
            <a:ext cx="5631873" cy="5509200"/>
          </a:xfrm>
          <a:prstGeom prst="rect">
            <a:avLst/>
          </a:prstGeom>
        </p:spPr>
        <p:txBody>
          <a:bodyPr wrap="square">
            <a:spAutoFit/>
          </a:bodyPr>
          <a:lstStyle/>
          <a:p>
            <a:pPr algn="ctr"/>
            <a:br>
              <a:rPr lang="en-US" b="1" dirty="0"/>
            </a:br>
            <a:br>
              <a:rPr lang="en-US" sz="1400" dirty="0">
                <a:solidFill>
                  <a:schemeClr val="bg1"/>
                </a:solidFill>
              </a:rPr>
            </a:br>
            <a:r>
              <a:rPr lang="en-US" b="1" dirty="0"/>
              <a:t>Mary Anne Hunter</a:t>
            </a:r>
            <a:br>
              <a:rPr lang="en-US" dirty="0"/>
            </a:br>
            <a:r>
              <a:rPr lang="en-US" dirty="0"/>
              <a:t>Postsecondary Pathways Coordinator</a:t>
            </a:r>
            <a:br>
              <a:rPr lang="en-US" dirty="0"/>
            </a:br>
            <a:r>
              <a:rPr lang="en-US" dirty="0"/>
              <a:t>Office of Postsecondary Readiness</a:t>
            </a:r>
            <a:br>
              <a:rPr lang="en-US" dirty="0"/>
            </a:br>
            <a:r>
              <a:rPr lang="en-US" dirty="0"/>
              <a:t>(303) 866-6598</a:t>
            </a:r>
            <a:br>
              <a:rPr lang="en-US" dirty="0"/>
            </a:br>
            <a:r>
              <a:rPr lang="en-US" dirty="0">
                <a:hlinkClick r:id="rId2"/>
              </a:rPr>
              <a:t>Hunter_Mary@cde.state.co.us</a:t>
            </a:r>
            <a:endParaRPr lang="en-US" dirty="0"/>
          </a:p>
          <a:p>
            <a:pPr algn="ctr"/>
            <a:endParaRPr lang="en-US" dirty="0"/>
          </a:p>
          <a:p>
            <a:pPr algn="ctr"/>
            <a:r>
              <a:rPr lang="en-US" b="1" dirty="0"/>
              <a:t>Rebecca McRee</a:t>
            </a:r>
            <a:br>
              <a:rPr lang="en-US" b="1" dirty="0"/>
            </a:br>
            <a:r>
              <a:rPr lang="en-US" dirty="0"/>
              <a:t>Audit Supervisor</a:t>
            </a:r>
            <a:br>
              <a:rPr lang="en-US" dirty="0"/>
            </a:br>
            <a:r>
              <a:rPr lang="en-US" dirty="0"/>
              <a:t>School Finance and Operations Division</a:t>
            </a:r>
            <a:br>
              <a:rPr lang="en-US" dirty="0"/>
            </a:br>
            <a:r>
              <a:rPr lang="en-US" dirty="0">
                <a:hlinkClick r:id="rId3"/>
              </a:rPr>
              <a:t>mcree_r@cde.state.co.us</a:t>
            </a:r>
            <a:endParaRPr lang="en-US" dirty="0"/>
          </a:p>
          <a:p>
            <a:pPr algn="ctr"/>
            <a:endParaRPr lang="en-US" dirty="0"/>
          </a:p>
          <a:p>
            <a:pPr algn="ctr"/>
            <a:r>
              <a:rPr lang="en-US" b="1" dirty="0"/>
              <a:t>Brooke Robinson</a:t>
            </a:r>
            <a:br>
              <a:rPr lang="en-US" b="1" dirty="0"/>
            </a:br>
            <a:r>
              <a:rPr lang="en-US" dirty="0"/>
              <a:t>Data Specialist</a:t>
            </a:r>
            <a:br>
              <a:rPr lang="en-US" dirty="0"/>
            </a:br>
            <a:r>
              <a:rPr lang="en-US" dirty="0"/>
              <a:t>IMS- Data Services</a:t>
            </a:r>
            <a:br>
              <a:rPr lang="en-US" dirty="0"/>
            </a:br>
            <a:r>
              <a:rPr lang="en-US" dirty="0">
                <a:hlinkClick r:id="rId4"/>
              </a:rPr>
              <a:t>robinson_b@cde.state.co.us</a:t>
            </a:r>
            <a:endParaRPr lang="en-US" dirty="0"/>
          </a:p>
          <a:p>
            <a:pPr algn="ctr"/>
            <a:endParaRPr lang="en-US" dirty="0"/>
          </a:p>
          <a:p>
            <a:pPr algn="ctr"/>
            <a:endParaRPr lang="en-US" dirty="0"/>
          </a:p>
          <a:p>
            <a:pPr algn="ctr"/>
            <a:endParaRPr lang="en-US" sz="1400" dirty="0"/>
          </a:p>
        </p:txBody>
      </p:sp>
    </p:spTree>
    <p:extLst>
      <p:ext uri="{BB962C8B-B14F-4D97-AF65-F5344CB8AC3E}">
        <p14:creationId xmlns:p14="http://schemas.microsoft.com/office/powerpoint/2010/main" val="4225233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0115" y="298830"/>
            <a:ext cx="8577942" cy="974799"/>
          </a:xfrm>
          <a:solidFill>
            <a:schemeClr val="bg1">
              <a:lumMod val="95000"/>
            </a:schemeClr>
          </a:solidFill>
        </p:spPr>
        <p:txBody>
          <a:bodyPr>
            <a:normAutofit fontScale="90000"/>
          </a:bodyPr>
          <a:lstStyle/>
          <a:p>
            <a:pPr algn="l"/>
            <a:r>
              <a:rPr lang="en-US" sz="2700" dirty="0">
                <a:solidFill>
                  <a:schemeClr val="tx1"/>
                </a:solidFill>
              </a:rPr>
              <a:t>Website for Students/Parents</a:t>
            </a:r>
            <a:br>
              <a:rPr lang="en-US" dirty="0"/>
            </a:br>
            <a:r>
              <a:rPr lang="en-US" sz="3100" dirty="0">
                <a:hlinkClick r:id="rId2"/>
              </a:rPr>
              <a:t>http://www.cde.state.co.us/concurrentenrollment/options-ascent</a:t>
            </a:r>
            <a:br>
              <a:rPr lang="en-US" dirty="0"/>
            </a:b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20</a:t>
            </a:fld>
            <a:endParaRPr lang="en-US" dirty="0"/>
          </a:p>
        </p:txBody>
      </p:sp>
      <p:pic>
        <p:nvPicPr>
          <p:cNvPr id="4" name="Picture 3"/>
          <p:cNvPicPr>
            <a:picLocks noChangeAspect="1"/>
          </p:cNvPicPr>
          <p:nvPr/>
        </p:nvPicPr>
        <p:blipFill>
          <a:blip r:embed="rId3"/>
          <a:stretch>
            <a:fillRect/>
          </a:stretch>
        </p:blipFill>
        <p:spPr>
          <a:xfrm>
            <a:off x="985071" y="1399580"/>
            <a:ext cx="6477766" cy="5306020"/>
          </a:xfrm>
          <a:prstGeom prst="rect">
            <a:avLst/>
          </a:prstGeom>
        </p:spPr>
      </p:pic>
    </p:spTree>
    <p:extLst>
      <p:ext uri="{BB962C8B-B14F-4D97-AF65-F5344CB8AC3E}">
        <p14:creationId xmlns:p14="http://schemas.microsoft.com/office/powerpoint/2010/main" val="1354823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9D5F6-EDCB-402A-AC08-4943A1820E8F}" type="slidenum">
              <a:rPr lang="en-US" smtClean="0"/>
              <a:pPr/>
              <a:t>21</a:t>
            </a:fld>
            <a:endParaRPr lang="en-US" dirty="0"/>
          </a:p>
        </p:txBody>
      </p:sp>
      <p:pic>
        <p:nvPicPr>
          <p:cNvPr id="4" name="Picture 3"/>
          <p:cNvPicPr>
            <a:picLocks noChangeAspect="1"/>
          </p:cNvPicPr>
          <p:nvPr/>
        </p:nvPicPr>
        <p:blipFill>
          <a:blip r:embed="rId2"/>
          <a:stretch>
            <a:fillRect/>
          </a:stretch>
        </p:blipFill>
        <p:spPr>
          <a:xfrm>
            <a:off x="376237" y="1052512"/>
            <a:ext cx="8391525" cy="4752975"/>
          </a:xfrm>
          <a:prstGeom prst="rect">
            <a:avLst/>
          </a:prstGeom>
        </p:spPr>
      </p:pic>
    </p:spTree>
    <p:extLst>
      <p:ext uri="{BB962C8B-B14F-4D97-AF65-F5344CB8AC3E}">
        <p14:creationId xmlns:p14="http://schemas.microsoft.com/office/powerpoint/2010/main" val="4031223324"/>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479D5F6-EDCB-402A-AC08-4943A1820E8F}" type="slidenum">
              <a:rPr lang="en-US" smtClean="0"/>
              <a:pPr/>
              <a:t>22</a:t>
            </a:fld>
            <a:endParaRPr lang="en-US" dirty="0"/>
          </a:p>
        </p:txBody>
      </p:sp>
      <p:pic>
        <p:nvPicPr>
          <p:cNvPr id="4" name="Picture 3"/>
          <p:cNvPicPr>
            <a:picLocks noChangeAspect="1"/>
          </p:cNvPicPr>
          <p:nvPr/>
        </p:nvPicPr>
        <p:blipFill>
          <a:blip r:embed="rId2"/>
          <a:stretch>
            <a:fillRect/>
          </a:stretch>
        </p:blipFill>
        <p:spPr>
          <a:xfrm>
            <a:off x="990600" y="193726"/>
            <a:ext cx="7456126" cy="6598417"/>
          </a:xfrm>
          <a:prstGeom prst="rect">
            <a:avLst/>
          </a:prstGeom>
        </p:spPr>
      </p:pic>
    </p:spTree>
    <p:extLst>
      <p:ext uri="{BB962C8B-B14F-4D97-AF65-F5344CB8AC3E}">
        <p14:creationId xmlns:p14="http://schemas.microsoft.com/office/powerpoint/2010/main" val="224751844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769639"/>
            <a:ext cx="7772400" cy="1216589"/>
          </a:xfrm>
          <a:ln>
            <a:noFill/>
          </a:ln>
        </p:spPr>
        <p:txBody>
          <a:bodyPr>
            <a:normAutofit/>
          </a:bodyPr>
          <a:lstStyle/>
          <a:p>
            <a:r>
              <a:rPr lang="en-US" sz="4000" b="1" dirty="0">
                <a:solidFill>
                  <a:srgbClr val="0070C0"/>
                </a:solidFill>
              </a:rPr>
              <a:t>QUESTIONS?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726217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
        <p:nvSpPr>
          <p:cNvPr id="5" name="Subtitle 2"/>
          <p:cNvSpPr txBox="1">
            <a:spLocks/>
          </p:cNvSpPr>
          <p:nvPr/>
        </p:nvSpPr>
        <p:spPr>
          <a:xfrm>
            <a:off x="666750" y="3653603"/>
            <a:ext cx="7772400" cy="16865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a:solidFill>
                  <a:srgbClr val="0070C0"/>
                </a:solidFill>
                <a:latin typeface="Museo Slab 500" panose="02000000000000000000"/>
              </a:rPr>
              <a:t>Thank You!</a:t>
            </a:r>
            <a:endParaRPr lang="en-US" sz="4800" dirty="0">
              <a:solidFill>
                <a:srgbClr val="0070C0"/>
              </a:solidFill>
              <a:latin typeface="Museo Slab 500" panose="02000000000000000000"/>
            </a:endParaRPr>
          </a:p>
        </p:txBody>
      </p:sp>
    </p:spTree>
    <p:extLst>
      <p:ext uri="{BB962C8B-B14F-4D97-AF65-F5344CB8AC3E}">
        <p14:creationId xmlns:p14="http://schemas.microsoft.com/office/powerpoint/2010/main" val="366767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Funding &amp; Documentation</a:t>
            </a:r>
            <a:br>
              <a:rPr lang="en-US" b="1" dirty="0"/>
            </a:br>
            <a:endParaRPr lang="en-US"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871051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407358" cy="756418"/>
          </a:xfrm>
        </p:spPr>
        <p:txBody>
          <a:bodyPr anchor="ctr">
            <a:normAutofit/>
          </a:bodyPr>
          <a:lstStyle/>
          <a:p>
            <a:r>
              <a:rPr lang="en-US" sz="2800" b="1" dirty="0"/>
              <a:t>Carry Forward ASCENT Slot Timeline</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a:t>
            </a:fld>
            <a:endParaRPr lang="en-US" dirty="0"/>
          </a:p>
        </p:txBody>
      </p:sp>
      <p:sp>
        <p:nvSpPr>
          <p:cNvPr id="5" name="Content Placeholder 1"/>
          <p:cNvSpPr txBox="1">
            <a:spLocks/>
          </p:cNvSpPr>
          <p:nvPr/>
        </p:nvSpPr>
        <p:spPr>
          <a:xfrm>
            <a:off x="380998" y="1389414"/>
            <a:ext cx="8407893" cy="4809506"/>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2000" b="1" i="0" u="none" strike="noStrike" kern="1200" cap="none" spc="0" normalizeH="0" baseline="0" noProof="0" dirty="0">
                <a:ln>
                  <a:noFill/>
                </a:ln>
                <a:solidFill>
                  <a:schemeClr val="accent5">
                    <a:lumMod val="50000"/>
                  </a:schemeClr>
                </a:solidFill>
                <a:effectLst/>
                <a:uLnTx/>
                <a:uFillTx/>
                <a:latin typeface="Calibri"/>
                <a:ea typeface="+mn-ea"/>
                <a:cs typeface="+mn-cs"/>
              </a:rPr>
              <a:t>January 2020:	</a:t>
            </a: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CDE determines whether all </a:t>
            </a:r>
            <a:r>
              <a:rPr kumimoji="0" lang="en-US" sz="2000" b="0" i="0" u="sng" strike="noStrike" kern="1200" cap="none" spc="0" normalizeH="0" baseline="0" noProof="0" dirty="0">
                <a:ln>
                  <a:noFill/>
                </a:ln>
                <a:solidFill>
                  <a:schemeClr val="accent5">
                    <a:lumMod val="50000"/>
                  </a:schemeClr>
                </a:solidFill>
                <a:effectLst/>
                <a:uLnTx/>
                <a:uFillTx/>
                <a:latin typeface="Calibri"/>
                <a:ea typeface="+mn-ea"/>
                <a:cs typeface="+mn-cs"/>
              </a:rPr>
              <a:t>current year </a:t>
            </a: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ASCENT 			slots were used during previous October Count</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2000" b="0" i="0" u="none" strike="noStrike" kern="1200" cap="none" spc="0" normalizeH="0" baseline="0" noProof="0" dirty="0">
              <a:ln>
                <a:noFill/>
              </a:ln>
              <a:solidFill>
                <a:schemeClr val="accent1">
                  <a:lumMod val="50000"/>
                </a:schemeClr>
              </a:solidFill>
              <a:effectLst/>
              <a:uLnTx/>
              <a:uFillTx/>
              <a:latin typeface="Calibri"/>
              <a:ea typeface="+mn-ea"/>
              <a:cs typeface="+mn-cs"/>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2000" b="1" i="0" u="none" strike="noStrike" kern="1200" cap="none" spc="0" normalizeH="0" baseline="0" noProof="0" dirty="0">
                <a:ln>
                  <a:noFill/>
                </a:ln>
                <a:solidFill>
                  <a:srgbClr val="002060"/>
                </a:solidFill>
                <a:effectLst/>
                <a:uLnTx/>
                <a:uFillTx/>
                <a:latin typeface="Calibri"/>
                <a:ea typeface="+mn-ea"/>
                <a:cs typeface="+mn-cs"/>
              </a:rPr>
              <a:t>By April 2020:	</a:t>
            </a:r>
            <a:r>
              <a:rPr kumimoji="0" lang="en-US" sz="2000" b="0" i="0" u="none" strike="noStrike" kern="1200" cap="none" spc="0" normalizeH="0" baseline="0" noProof="0" dirty="0">
                <a:ln>
                  <a:noFill/>
                </a:ln>
                <a:solidFill>
                  <a:srgbClr val="002060"/>
                </a:solidFill>
                <a:effectLst/>
                <a:uLnTx/>
                <a:uFillTx/>
                <a:latin typeface="Calibri"/>
                <a:ea typeface="+mn-ea"/>
                <a:cs typeface="+mn-cs"/>
              </a:rPr>
              <a:t>CDE notifies districts with carry forward slots for the 			</a:t>
            </a:r>
            <a:r>
              <a:rPr kumimoji="0" lang="en-US" sz="2000" b="0" i="0" u="sng" strike="noStrike" kern="1200" cap="none" spc="0" normalizeH="0" baseline="0" noProof="0" dirty="0">
                <a:ln>
                  <a:noFill/>
                </a:ln>
                <a:solidFill>
                  <a:srgbClr val="002060"/>
                </a:solidFill>
                <a:effectLst/>
                <a:uLnTx/>
                <a:uFillTx/>
                <a:latin typeface="Calibri"/>
                <a:ea typeface="+mn-ea"/>
                <a:cs typeface="+mn-cs"/>
              </a:rPr>
              <a:t>upcoming budget year</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2000" b="0" i="0" u="sng" strike="noStrike" kern="1200" cap="none" spc="0" normalizeH="0" baseline="0" noProof="0" dirty="0">
              <a:ln>
                <a:noFill/>
              </a:ln>
              <a:solidFill>
                <a:schemeClr val="accent1">
                  <a:lumMod val="50000"/>
                </a:schemeClr>
              </a:solidFill>
              <a:effectLst/>
              <a:uLnTx/>
              <a:uFillTx/>
              <a:latin typeface="Calibri"/>
              <a:ea typeface="+mn-ea"/>
              <a:cs typeface="+mn-cs"/>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2000" b="1" i="0" u="none" strike="noStrike" kern="1200" cap="none" spc="0" normalizeH="0" baseline="0" noProof="0" dirty="0">
                <a:ln>
                  <a:noFill/>
                </a:ln>
                <a:solidFill>
                  <a:schemeClr val="accent5">
                    <a:lumMod val="50000"/>
                  </a:schemeClr>
                </a:solidFill>
                <a:effectLst/>
                <a:uLnTx/>
                <a:uFillTx/>
                <a:latin typeface="Calibri"/>
                <a:ea typeface="+mn-ea"/>
                <a:cs typeface="+mn-cs"/>
              </a:rPr>
              <a:t>January 2021:	</a:t>
            </a: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CDE determines the number of ASCENT carry 			forward slots </a:t>
            </a:r>
            <a:r>
              <a:rPr kumimoji="0" lang="en-US" sz="2000" b="0" i="0" u="sng" strike="noStrike" kern="1200" cap="none" spc="0" normalizeH="0" baseline="0" noProof="0" dirty="0">
                <a:ln>
                  <a:noFill/>
                </a:ln>
                <a:solidFill>
                  <a:schemeClr val="accent5">
                    <a:lumMod val="50000"/>
                  </a:schemeClr>
                </a:solidFill>
                <a:effectLst/>
                <a:uLnTx/>
                <a:uFillTx/>
                <a:latin typeface="Calibri"/>
                <a:ea typeface="+mn-ea"/>
                <a:cs typeface="+mn-cs"/>
              </a:rPr>
              <a:t>from the prior budget year </a:t>
            </a: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must be repaid</a:t>
            </a: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endPar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lang="en-US" sz="2000" dirty="0">
                <a:solidFill>
                  <a:schemeClr val="accent5">
                    <a:lumMod val="50000"/>
                  </a:schemeClr>
                </a:solidFill>
                <a:latin typeface="Calibri"/>
              </a:rPr>
              <a:t>April 2021</a:t>
            </a:r>
            <a:r>
              <a:rPr kumimoji="0" lang="en-US" sz="2000" b="1" i="0" u="none" strike="noStrike" kern="1200" cap="none" spc="0" normalizeH="0" baseline="0" noProof="0" dirty="0">
                <a:ln>
                  <a:noFill/>
                </a:ln>
                <a:solidFill>
                  <a:schemeClr val="accent5">
                    <a:lumMod val="50000"/>
                  </a:schemeClr>
                </a:solidFill>
                <a:effectLst/>
                <a:uLnTx/>
                <a:uFillTx/>
                <a:latin typeface="Calibri"/>
                <a:ea typeface="+mn-ea"/>
                <a:cs typeface="+mn-cs"/>
              </a:rPr>
              <a:t>	</a:t>
            </a: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CDE notifies districts the amount they must repay 			for unused carry forward ASCENT slots </a:t>
            </a:r>
            <a:r>
              <a:rPr kumimoji="0" lang="en-US" sz="2000" b="0" i="0" u="sng" strike="noStrike" kern="1200" cap="none" spc="0" normalizeH="0" baseline="0" noProof="0" dirty="0">
                <a:ln>
                  <a:noFill/>
                </a:ln>
                <a:solidFill>
                  <a:schemeClr val="accent5">
                    <a:lumMod val="50000"/>
                  </a:schemeClr>
                </a:solidFill>
                <a:effectLst/>
                <a:uLnTx/>
                <a:uFillTx/>
                <a:latin typeface="Calibri"/>
                <a:ea typeface="+mn-ea"/>
                <a:cs typeface="+mn-cs"/>
              </a:rPr>
              <a:t>from the </a:t>
            </a:r>
            <a:r>
              <a:rPr kumimoji="0" lang="en-US" sz="2000" b="0" i="0" strike="noStrike" kern="1200" cap="none" spc="0" normalizeH="0" baseline="0" noProof="0" dirty="0">
                <a:ln>
                  <a:noFill/>
                </a:ln>
                <a:solidFill>
                  <a:schemeClr val="accent5">
                    <a:lumMod val="50000"/>
                  </a:schemeClr>
                </a:solidFill>
                <a:effectLst/>
                <a:uLnTx/>
                <a:uFillTx/>
                <a:latin typeface="Calibri"/>
                <a:ea typeface="+mn-ea"/>
                <a:cs typeface="+mn-cs"/>
              </a:rPr>
              <a:t>			</a:t>
            </a:r>
            <a:r>
              <a:rPr kumimoji="0" lang="en-US" sz="2000" b="0" i="0" u="sng" strike="noStrike" kern="1200" cap="none" spc="0" normalizeH="0" baseline="0" noProof="0" dirty="0">
                <a:ln>
                  <a:noFill/>
                </a:ln>
                <a:solidFill>
                  <a:schemeClr val="accent5">
                    <a:lumMod val="50000"/>
                  </a:schemeClr>
                </a:solidFill>
                <a:effectLst/>
                <a:uLnTx/>
                <a:uFillTx/>
                <a:latin typeface="Calibri"/>
                <a:ea typeface="+mn-ea"/>
                <a:cs typeface="+mn-cs"/>
              </a:rPr>
              <a:t>prior budget year</a:t>
            </a:r>
          </a:p>
        </p:txBody>
      </p:sp>
    </p:spTree>
    <p:extLst>
      <p:ext uri="{BB962C8B-B14F-4D97-AF65-F5344CB8AC3E}">
        <p14:creationId xmlns:p14="http://schemas.microsoft.com/office/powerpoint/2010/main" val="638276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336337" cy="756418"/>
          </a:xfrm>
        </p:spPr>
        <p:txBody>
          <a:bodyPr anchor="ctr">
            <a:normAutofit/>
          </a:bodyPr>
          <a:lstStyle/>
          <a:p>
            <a:r>
              <a:rPr lang="en-US" sz="2800" b="1" dirty="0"/>
              <a:t>Funding/Documentation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Content Placeholder 1"/>
          <p:cNvSpPr txBox="1">
            <a:spLocks/>
          </p:cNvSpPr>
          <p:nvPr/>
        </p:nvSpPr>
        <p:spPr>
          <a:xfrm>
            <a:off x="380999" y="1356443"/>
            <a:ext cx="8407893" cy="5247043"/>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Clr>
                <a:srgbClr val="488BC9"/>
              </a:buClr>
              <a:defRPr/>
            </a:pPr>
            <a:r>
              <a:rPr kumimoji="0" lang="en-US" sz="1800" b="1" i="0" u="none" strike="noStrike" kern="1200" cap="none" spc="0" normalizeH="0" baseline="0" noProof="0" dirty="0">
                <a:ln>
                  <a:noFill/>
                </a:ln>
                <a:solidFill>
                  <a:schemeClr val="accent5">
                    <a:lumMod val="50000"/>
                  </a:schemeClr>
                </a:solidFill>
                <a:effectLst/>
                <a:uLnTx/>
                <a:uFillTx/>
                <a:latin typeface="Calibri"/>
                <a:ea typeface="+mn-ea"/>
                <a:cs typeface="+mn-cs"/>
              </a:rPr>
              <a:t>ASCENT Cooperative Agreement</a:t>
            </a:r>
          </a:p>
          <a:p>
            <a:pPr marL="548640" marR="0" lvl="1" indent="-182880" algn="l" defTabSz="914400" rtl="0" eaLnBrk="1" fontAlgn="auto" latinLnBrk="0" hangingPunct="1">
              <a:lnSpc>
                <a:spcPct val="100000"/>
              </a:lnSpc>
              <a:spcBef>
                <a:spcPct val="20000"/>
              </a:spcBef>
              <a:spcAft>
                <a:spcPts val="0"/>
              </a:spcAft>
              <a:buClr>
                <a:srgbClr val="FFC846"/>
              </a:buClr>
              <a:buSzPct val="110000"/>
              <a:buFont typeface="Wingdings" charset="2"/>
              <a:buChar char="§"/>
              <a:tabLst/>
              <a:defRPr/>
            </a:pPr>
            <a:r>
              <a:rPr kumimoji="0" lang="en-US" sz="1600" b="0" i="0" u="none" strike="noStrike" kern="1200" cap="none" spc="0" normalizeH="0" baseline="0" noProof="0" dirty="0">
                <a:ln>
                  <a:noFill/>
                </a:ln>
                <a:solidFill>
                  <a:schemeClr val="accent5">
                    <a:lumMod val="50000"/>
                  </a:schemeClr>
                </a:solidFill>
                <a:effectLst/>
                <a:uLnTx/>
                <a:uFillTx/>
                <a:latin typeface="Calibri"/>
                <a:ea typeface="+mn-ea"/>
                <a:cs typeface="+mn-cs"/>
              </a:rPr>
              <a:t>For the corresponding school year between the district and the IHE</a:t>
            </a:r>
          </a:p>
          <a:p>
            <a:pPr marL="548640" marR="0" lvl="1" indent="-182880" algn="l" defTabSz="914400" rtl="0" eaLnBrk="1" fontAlgn="auto" latinLnBrk="0" hangingPunct="1">
              <a:lnSpc>
                <a:spcPct val="100000"/>
              </a:lnSpc>
              <a:spcBef>
                <a:spcPct val="20000"/>
              </a:spcBef>
              <a:spcAft>
                <a:spcPts val="0"/>
              </a:spcAft>
              <a:buClr>
                <a:srgbClr val="FFC846"/>
              </a:buClr>
              <a:buSzPct val="110000"/>
              <a:buFont typeface="Wingdings" charset="2"/>
              <a:buChar char="§"/>
              <a:tabLst/>
              <a:defRPr/>
            </a:pPr>
            <a:endParaRPr kumimoji="0" lang="en-US" sz="1600" b="0" i="0" u="none" strike="noStrike" kern="1200" cap="none" spc="0" normalizeH="0" baseline="0" noProof="0" dirty="0">
              <a:ln>
                <a:noFill/>
              </a:ln>
              <a:solidFill>
                <a:schemeClr val="accent5">
                  <a:lumMod val="50000"/>
                </a:schemeClr>
              </a:solidFill>
              <a:effectLst/>
              <a:uLnTx/>
              <a:uFillTx/>
              <a:latin typeface="Calibri"/>
              <a:ea typeface="+mn-ea"/>
              <a:cs typeface="+mn-cs"/>
            </a:endParaRPr>
          </a:p>
          <a:p>
            <a:pPr lvl="0">
              <a:buClr>
                <a:srgbClr val="488BC9"/>
              </a:buClr>
              <a:defRPr/>
            </a:pPr>
            <a:r>
              <a:rPr kumimoji="0" lang="en-US" sz="1800" b="1" i="0" u="none" strike="noStrike" kern="1200" cap="none" spc="0" normalizeH="0" baseline="0" noProof="0" dirty="0">
                <a:ln>
                  <a:noFill/>
                </a:ln>
                <a:solidFill>
                  <a:schemeClr val="accent5">
                    <a:lumMod val="50000"/>
                  </a:schemeClr>
                </a:solidFill>
                <a:effectLst/>
                <a:uLnTx/>
                <a:uFillTx/>
                <a:latin typeface="Calibri"/>
                <a:ea typeface="+mn-ea"/>
                <a:cs typeface="+mn-cs"/>
              </a:rPr>
              <a:t>Enrollment</a:t>
            </a:r>
          </a:p>
          <a:p>
            <a:pPr lvl="1">
              <a:buClr>
                <a:srgbClr val="FFC000"/>
              </a:buClr>
              <a:defRPr/>
            </a:pPr>
            <a:r>
              <a:rPr lang="en-US" sz="1600" noProof="0" dirty="0">
                <a:solidFill>
                  <a:schemeClr val="accent5">
                    <a:lumMod val="50000"/>
                  </a:schemeClr>
                </a:solidFill>
                <a:latin typeface="Calibri"/>
              </a:rPr>
              <a:t>Student must be enrolled with the district as of the pupil enrollment count date</a:t>
            </a:r>
          </a:p>
          <a:p>
            <a:pPr lvl="1">
              <a:buClr>
                <a:srgbClr val="FFC000"/>
              </a:buClr>
              <a:defRPr/>
            </a:pPr>
            <a:endParaRPr lang="en-US" sz="1600" noProof="0" dirty="0">
              <a:solidFill>
                <a:schemeClr val="accent5">
                  <a:lumMod val="50000"/>
                </a:schemeClr>
              </a:solidFill>
              <a:latin typeface="Calibri"/>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chemeClr val="accent5">
                    <a:lumMod val="50000"/>
                  </a:schemeClr>
                </a:solidFill>
                <a:effectLst/>
                <a:uLnTx/>
                <a:uFillTx/>
                <a:latin typeface="Calibri"/>
                <a:ea typeface="+mn-ea"/>
                <a:cs typeface="+mn-cs"/>
              </a:rPr>
              <a:t>Credit Hour Verification</a:t>
            </a:r>
          </a:p>
          <a:p>
            <a:pPr marL="548640" marR="0" lvl="1" indent="-182880" algn="l" defTabSz="914400" rtl="0" eaLnBrk="1" fontAlgn="auto" latinLnBrk="0" hangingPunct="1">
              <a:lnSpc>
                <a:spcPct val="100000"/>
              </a:lnSpc>
              <a:spcBef>
                <a:spcPct val="20000"/>
              </a:spcBef>
              <a:spcAft>
                <a:spcPts val="0"/>
              </a:spcAft>
              <a:buClr>
                <a:srgbClr val="FFC846"/>
              </a:buClr>
              <a:buSzPct val="110000"/>
              <a:buFont typeface="Wingdings" charset="2"/>
              <a:buChar char="§"/>
              <a:tabLst/>
              <a:defRPr/>
            </a:pPr>
            <a:r>
              <a:rPr kumimoji="0" lang="en-US" sz="1600" b="0" i="0" u="none" strike="noStrike" kern="1200" cap="none" spc="0" normalizeH="0" baseline="0" noProof="0" dirty="0">
                <a:ln>
                  <a:noFill/>
                </a:ln>
                <a:solidFill>
                  <a:schemeClr val="accent5">
                    <a:lumMod val="50000"/>
                  </a:schemeClr>
                </a:solidFill>
                <a:effectLst/>
                <a:uLnTx/>
                <a:uFillTx/>
                <a:latin typeface="Calibri"/>
                <a:ea typeface="+mn-ea"/>
                <a:cs typeface="+mn-cs"/>
              </a:rPr>
              <a:t>Funding eligibility for ASCENT students is determined by the number of college credit hours into which the student is enrolled (and for which the district has paid) as of the pupil enrollment count date</a:t>
            </a:r>
          </a:p>
          <a:p>
            <a:pPr marL="822960" marR="0" lvl="2" indent="-182880" algn="l" defTabSz="914400" rtl="0" eaLnBrk="1" fontAlgn="auto" latinLnBrk="0" hangingPunct="1">
              <a:lnSpc>
                <a:spcPct val="100000"/>
              </a:lnSpc>
              <a:spcBef>
                <a:spcPct val="20000"/>
              </a:spcBef>
              <a:spcAft>
                <a:spcPts val="0"/>
              </a:spcAft>
              <a:buClr>
                <a:srgbClr val="8DC63F"/>
              </a:buClr>
              <a:buSzPct val="110000"/>
              <a:buFont typeface="Wingdings" charset="2"/>
              <a:buChar char="§"/>
              <a:tabLst/>
              <a:defRPr/>
            </a:pPr>
            <a:r>
              <a:rPr kumimoji="0" lang="en-US" sz="1500" b="0" i="0" u="none" strike="noStrike" kern="1200" cap="none" spc="0" normalizeH="0" baseline="0" noProof="0" dirty="0">
                <a:ln>
                  <a:noFill/>
                </a:ln>
                <a:solidFill>
                  <a:schemeClr val="accent5">
                    <a:lumMod val="50000"/>
                  </a:schemeClr>
                </a:solidFill>
                <a:effectLst/>
                <a:uLnTx/>
                <a:uFillTx/>
                <a:latin typeface="Calibri"/>
                <a:ea typeface="+mn-ea"/>
                <a:cs typeface="+mn-cs"/>
              </a:rPr>
              <a:t>Part-Time Funding:  3-11 semester credit hours</a:t>
            </a:r>
          </a:p>
          <a:p>
            <a:pPr marL="822960" marR="0" lvl="2" indent="-182880" algn="l" defTabSz="914400" rtl="0" eaLnBrk="1" fontAlgn="auto" latinLnBrk="0" hangingPunct="1">
              <a:lnSpc>
                <a:spcPct val="100000"/>
              </a:lnSpc>
              <a:spcBef>
                <a:spcPct val="20000"/>
              </a:spcBef>
              <a:spcAft>
                <a:spcPts val="0"/>
              </a:spcAft>
              <a:buClr>
                <a:srgbClr val="8DC63F"/>
              </a:buClr>
              <a:buSzPct val="110000"/>
              <a:buFont typeface="Wingdings" charset="2"/>
              <a:buChar char="§"/>
              <a:tabLst/>
              <a:defRPr/>
            </a:pPr>
            <a:r>
              <a:rPr kumimoji="0" lang="en-US" sz="1500" b="0" i="0" u="none" strike="noStrike" kern="1200" cap="none" spc="0" normalizeH="0" baseline="0" noProof="0" dirty="0">
                <a:ln>
                  <a:noFill/>
                </a:ln>
                <a:solidFill>
                  <a:schemeClr val="accent5">
                    <a:lumMod val="50000"/>
                  </a:schemeClr>
                </a:solidFill>
                <a:effectLst/>
                <a:uLnTx/>
                <a:uFillTx/>
                <a:latin typeface="Calibri"/>
                <a:ea typeface="+mn-ea"/>
                <a:cs typeface="+mn-cs"/>
              </a:rPr>
              <a:t>Full-Time Funding</a:t>
            </a:r>
            <a:r>
              <a:rPr lang="en-US" sz="1500" dirty="0">
                <a:solidFill>
                  <a:schemeClr val="accent5">
                    <a:lumMod val="50000"/>
                  </a:schemeClr>
                </a:solidFill>
                <a:latin typeface="Calibri"/>
              </a:rPr>
              <a:t>:   </a:t>
            </a:r>
            <a:r>
              <a:rPr kumimoji="0" lang="en-US" sz="1500" b="0" i="0" u="none" strike="noStrike" kern="1200" cap="none" spc="0" normalizeH="0" baseline="0" noProof="0" dirty="0">
                <a:ln>
                  <a:noFill/>
                </a:ln>
                <a:solidFill>
                  <a:schemeClr val="accent5">
                    <a:lumMod val="50000"/>
                  </a:schemeClr>
                </a:solidFill>
                <a:effectLst/>
                <a:uLnTx/>
                <a:uFillTx/>
                <a:latin typeface="Calibri"/>
                <a:ea typeface="+mn-ea"/>
                <a:cs typeface="+mn-cs"/>
              </a:rPr>
              <a:t>12+ semester credit hours</a:t>
            </a:r>
          </a:p>
          <a:p>
            <a:pPr marL="1097280" marR="0" lvl="3" indent="-182880" algn="l" defTabSz="914400" rtl="0" eaLnBrk="1" fontAlgn="auto" latinLnBrk="0" hangingPunct="1">
              <a:lnSpc>
                <a:spcPct val="100000"/>
              </a:lnSpc>
              <a:spcBef>
                <a:spcPct val="20000"/>
              </a:spcBef>
              <a:spcAft>
                <a:spcPts val="0"/>
              </a:spcAft>
              <a:buClr>
                <a:srgbClr val="6D3A5D"/>
              </a:buClr>
              <a:buSzPct val="110000"/>
              <a:buFont typeface="Wingdings" charset="2"/>
              <a:buChar char="§"/>
              <a:tabLst/>
              <a:defRPr/>
            </a:pPr>
            <a:r>
              <a:rPr kumimoji="0" lang="en-US" sz="1500" b="0" i="0" u="none" strike="noStrike" kern="1200" cap="none" spc="0" normalizeH="0" baseline="0" noProof="0" dirty="0">
                <a:ln>
                  <a:noFill/>
                </a:ln>
                <a:solidFill>
                  <a:schemeClr val="accent5">
                    <a:lumMod val="50000"/>
                  </a:schemeClr>
                </a:solidFill>
                <a:effectLst/>
                <a:uLnTx/>
                <a:uFillTx/>
                <a:latin typeface="Calibri"/>
                <a:ea typeface="+mn-ea"/>
                <a:cs typeface="+mn-cs"/>
              </a:rPr>
              <a:t>Homeschool students enrolled in the ASCENT program are only eligible for a maximum of part-time funding </a:t>
            </a:r>
          </a:p>
          <a:p>
            <a:pPr marL="914400" marR="0" lvl="3" indent="0" algn="l" defTabSz="914400" rtl="0" eaLnBrk="1" fontAlgn="auto" latinLnBrk="0" hangingPunct="1">
              <a:lnSpc>
                <a:spcPct val="100000"/>
              </a:lnSpc>
              <a:spcBef>
                <a:spcPct val="20000"/>
              </a:spcBef>
              <a:spcAft>
                <a:spcPts val="0"/>
              </a:spcAft>
              <a:buClr>
                <a:srgbClr val="6D3A5D"/>
              </a:buClr>
              <a:buSzPct val="110000"/>
              <a:buNone/>
              <a:tabLst/>
              <a:defRPr/>
            </a:pPr>
            <a:endParaRPr kumimoji="0" lang="en-US" sz="1500" b="0" i="0" u="none" strike="noStrike" kern="1200" cap="none" spc="0" normalizeH="0" baseline="0" noProof="0" dirty="0">
              <a:ln>
                <a:noFill/>
              </a:ln>
              <a:solidFill>
                <a:schemeClr val="accent5">
                  <a:lumMod val="50000"/>
                </a:schemeClr>
              </a:solidFill>
              <a:effectLst/>
              <a:uLnTx/>
              <a:uFillTx/>
              <a:latin typeface="Calibri"/>
              <a:ea typeface="+mn-ea"/>
              <a:cs typeface="+mn-cs"/>
            </a:endParaRPr>
          </a:p>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1800" b="1" i="0" u="none" strike="noStrike" kern="1200" cap="none" spc="0" normalizeH="0" baseline="0" noProof="0" dirty="0">
                <a:ln>
                  <a:noFill/>
                </a:ln>
                <a:solidFill>
                  <a:schemeClr val="accent5">
                    <a:lumMod val="50000"/>
                  </a:schemeClr>
                </a:solidFill>
                <a:effectLst/>
                <a:uLnTx/>
                <a:uFillTx/>
                <a:latin typeface="Calibri"/>
                <a:ea typeface="+mn-ea"/>
                <a:cs typeface="+mn-cs"/>
              </a:rPr>
              <a:t>Tuition Payment Verification</a:t>
            </a:r>
          </a:p>
          <a:p>
            <a:pPr marL="548640" marR="0" lvl="1" indent="-182880" algn="l" defTabSz="914400" rtl="0" eaLnBrk="1" fontAlgn="auto" latinLnBrk="0" hangingPunct="1">
              <a:lnSpc>
                <a:spcPct val="100000"/>
              </a:lnSpc>
              <a:spcBef>
                <a:spcPct val="20000"/>
              </a:spcBef>
              <a:spcAft>
                <a:spcPts val="0"/>
              </a:spcAft>
              <a:buClr>
                <a:srgbClr val="FFC846"/>
              </a:buClr>
              <a:buSzPct val="110000"/>
              <a:buFont typeface="Wingdings" charset="2"/>
              <a:buChar char="§"/>
              <a:tabLst/>
              <a:defRPr/>
            </a:pPr>
            <a:r>
              <a:rPr kumimoji="0" lang="en-US" sz="1600" b="0" i="0" u="none" strike="noStrike" kern="1200" cap="none" spc="0" normalizeH="0" baseline="0" noProof="0" dirty="0">
                <a:ln>
                  <a:noFill/>
                </a:ln>
                <a:solidFill>
                  <a:schemeClr val="accent5">
                    <a:lumMod val="50000"/>
                  </a:schemeClr>
                </a:solidFill>
                <a:effectLst/>
                <a:uLnTx/>
                <a:uFillTx/>
                <a:latin typeface="Calibri"/>
                <a:ea typeface="+mn-ea"/>
                <a:cs typeface="+mn-cs"/>
              </a:rPr>
              <a:t>Documentation that shows the district paid the tuition cost for all ASCENT semester credit hours directly to the IHE</a:t>
            </a:r>
          </a:p>
          <a:p>
            <a:pPr lvl="1">
              <a:buClr>
                <a:srgbClr val="FFC000"/>
              </a:buClr>
              <a:defRPr/>
            </a:pPr>
            <a:endParaRPr kumimoji="0" lang="en-US" sz="2000" i="0" u="none" strike="noStrike" kern="1200" cap="none" spc="0" normalizeH="0" baseline="0" noProof="0" dirty="0">
              <a:ln>
                <a:noFill/>
              </a:ln>
              <a:solidFill>
                <a:schemeClr val="accent5">
                  <a:lumMod val="50000"/>
                </a:schemeClr>
              </a:solidFill>
              <a:effectLst/>
              <a:uLnTx/>
              <a:uFillTx/>
              <a:latin typeface="Calibri"/>
            </a:endParaRPr>
          </a:p>
        </p:txBody>
      </p:sp>
    </p:spTree>
    <p:extLst>
      <p:ext uri="{BB962C8B-B14F-4D97-AF65-F5344CB8AC3E}">
        <p14:creationId xmlns:p14="http://schemas.microsoft.com/office/powerpoint/2010/main" val="163972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8268492" cy="756418"/>
          </a:xfrm>
        </p:spPr>
        <p:txBody>
          <a:bodyPr anchor="ctr">
            <a:noAutofit/>
          </a:bodyPr>
          <a:lstStyle/>
          <a:p>
            <a:r>
              <a:rPr lang="en-US" sz="2800" b="1" dirty="0"/>
              <a:t>Funding/Documentation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6</a:t>
            </a:fld>
            <a:endParaRPr lang="en-US" dirty="0"/>
          </a:p>
        </p:txBody>
      </p:sp>
      <p:sp>
        <p:nvSpPr>
          <p:cNvPr id="5" name="Content Placeholder 1"/>
          <p:cNvSpPr txBox="1">
            <a:spLocks/>
          </p:cNvSpPr>
          <p:nvPr/>
        </p:nvSpPr>
        <p:spPr>
          <a:xfrm>
            <a:off x="380999" y="1719071"/>
            <a:ext cx="8407893" cy="4407408"/>
          </a:xfrm>
          <a:prstGeom prst="rect">
            <a:avLst/>
          </a:prstGeom>
        </p:spPr>
        <p:txBody>
          <a:bodyPr vert="horz" lIns="91440" tIns="45720" rIns="91440" bIns="45720" rtlCol="0">
            <a:noAutofit/>
          </a:bodyPr>
          <a:lstStyle>
            <a:lvl1pPr marL="274320" indent="-228600" algn="l" defTabSz="914400" rtl="0" eaLnBrk="1" latinLnBrk="0" hangingPunct="1">
              <a:spcBef>
                <a:spcPct val="20000"/>
              </a:spcBef>
              <a:buClr>
                <a:schemeClr val="accent1"/>
              </a:buClr>
              <a:buSzPct val="110000"/>
              <a:buFont typeface="Wingdings" charset="2"/>
              <a:buChar char="§"/>
              <a:defRPr sz="2400" b="1" kern="1200" spc="0" baseline="0">
                <a:solidFill>
                  <a:srgbClr val="5C6670"/>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2200" kern="1200" spc="0" baseline="0">
                <a:solidFill>
                  <a:srgbClr val="5C6670"/>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2000" kern="1200" spc="0" baseline="0">
                <a:solidFill>
                  <a:srgbClr val="5C6670"/>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800" kern="1200" spc="0">
                <a:solidFill>
                  <a:srgbClr val="5C6670"/>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600" kern="1200" spc="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74320" marR="0" lvl="0" indent="-228600" algn="l" defTabSz="914400" rtl="0" eaLnBrk="1" fontAlgn="auto" latinLnBrk="0" hangingPunct="1">
              <a:lnSpc>
                <a:spcPct val="100000"/>
              </a:lnSpc>
              <a:spcBef>
                <a:spcPct val="20000"/>
              </a:spcBef>
              <a:spcAft>
                <a:spcPts val="0"/>
              </a:spcAft>
              <a:buClr>
                <a:srgbClr val="488BC9"/>
              </a:buClr>
              <a:buSzPct val="110000"/>
              <a:buFont typeface="Wingdings" charset="2"/>
              <a:buChar char="§"/>
              <a:tabLst/>
              <a:defRPr/>
            </a:pPr>
            <a:r>
              <a:rPr kumimoji="0" lang="en-US" sz="2400" b="1" i="0" u="none" strike="noStrike" kern="1200" cap="none" spc="0" normalizeH="0" baseline="0" noProof="0" dirty="0">
                <a:ln>
                  <a:noFill/>
                </a:ln>
                <a:solidFill>
                  <a:schemeClr val="accent5">
                    <a:lumMod val="50000"/>
                  </a:schemeClr>
                </a:solidFill>
                <a:effectLst/>
                <a:uLnTx/>
                <a:uFillTx/>
                <a:latin typeface="Calibri"/>
                <a:ea typeface="+mn-ea"/>
                <a:cs typeface="+mn-cs"/>
              </a:rPr>
              <a:t>High School Transcript</a:t>
            </a:r>
          </a:p>
          <a:p>
            <a:pPr marL="548640" marR="0" lvl="1" indent="-182880" algn="l" defTabSz="914400" rtl="0" eaLnBrk="1" fontAlgn="auto" latinLnBrk="0" hangingPunct="1">
              <a:lnSpc>
                <a:spcPct val="100000"/>
              </a:lnSpc>
              <a:spcBef>
                <a:spcPct val="20000"/>
              </a:spcBef>
              <a:spcAft>
                <a:spcPts val="0"/>
              </a:spcAft>
              <a:buClr>
                <a:srgbClr val="FFC846"/>
              </a:buClr>
              <a:buSzPct val="110000"/>
              <a:buFont typeface="Wingdings" charset="2"/>
              <a:buChar char="§"/>
              <a:tabLst/>
              <a:defRPr/>
            </a:pPr>
            <a:r>
              <a:rPr kumimoji="0" lang="en-US" sz="2200" b="0" i="0" u="none" strike="noStrike" kern="1200" cap="none" spc="0" normalizeH="0" baseline="0" noProof="0" dirty="0">
                <a:ln>
                  <a:noFill/>
                </a:ln>
                <a:solidFill>
                  <a:schemeClr val="accent5">
                    <a:lumMod val="50000"/>
                  </a:schemeClr>
                </a:solidFill>
                <a:effectLst/>
                <a:uLnTx/>
                <a:uFillTx/>
                <a:latin typeface="Calibri"/>
                <a:ea typeface="+mn-ea"/>
                <a:cs typeface="+mn-cs"/>
              </a:rPr>
              <a:t>Transcript should be generated during the semester of the pupil enrollment count date</a:t>
            </a:r>
          </a:p>
          <a:p>
            <a:pPr marL="822960" marR="0" lvl="2" indent="-182880" algn="l" defTabSz="914400" rtl="0" eaLnBrk="1" fontAlgn="auto" latinLnBrk="0" hangingPunct="1">
              <a:lnSpc>
                <a:spcPct val="100000"/>
              </a:lnSpc>
              <a:spcBef>
                <a:spcPct val="20000"/>
              </a:spcBef>
              <a:spcAft>
                <a:spcPts val="0"/>
              </a:spcAft>
              <a:buClr>
                <a:srgbClr val="8DC63F"/>
              </a:buClr>
              <a:buSzPct val="110000"/>
              <a:buFont typeface="Wingdings" charset="2"/>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Student cannot have already graduated</a:t>
            </a:r>
          </a:p>
          <a:p>
            <a:pPr marL="822960" marR="0" lvl="2" indent="-182880" algn="l" defTabSz="914400" rtl="0" eaLnBrk="1" fontAlgn="auto" latinLnBrk="0" hangingPunct="1">
              <a:lnSpc>
                <a:spcPct val="100000"/>
              </a:lnSpc>
              <a:spcBef>
                <a:spcPct val="20000"/>
              </a:spcBef>
              <a:spcAft>
                <a:spcPts val="0"/>
              </a:spcAft>
              <a:buClr>
                <a:srgbClr val="8DC63F"/>
              </a:buClr>
              <a:buSzPct val="110000"/>
              <a:buFont typeface="Wingdings" charset="2"/>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Student should have previously completed at least 12 semester credit hours at an IHE (and these should be reflected on the transcript)</a:t>
            </a:r>
          </a:p>
          <a:p>
            <a:pPr marL="822960" marR="0" lvl="2" indent="-182880" algn="l" defTabSz="914400" rtl="0" eaLnBrk="1" fontAlgn="auto" latinLnBrk="0" hangingPunct="1">
              <a:lnSpc>
                <a:spcPct val="100000"/>
              </a:lnSpc>
              <a:spcBef>
                <a:spcPct val="20000"/>
              </a:spcBef>
              <a:spcAft>
                <a:spcPts val="0"/>
              </a:spcAft>
              <a:buClr>
                <a:srgbClr val="8DC63F"/>
              </a:buClr>
              <a:buSzPct val="110000"/>
              <a:buFont typeface="Wingdings" charset="2"/>
              <a:buChar char="§"/>
              <a:tabLst/>
              <a:defRPr/>
            </a:pP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Student should be in his/her 5</a:t>
            </a:r>
            <a:r>
              <a:rPr kumimoji="0" lang="en-US" sz="2000" b="0" i="0" u="none" strike="noStrike" kern="1200" cap="none" spc="0" normalizeH="0" baseline="30000" noProof="0" dirty="0">
                <a:ln>
                  <a:noFill/>
                </a:ln>
                <a:solidFill>
                  <a:schemeClr val="accent5">
                    <a:lumMod val="50000"/>
                  </a:schemeClr>
                </a:solidFill>
                <a:effectLst/>
                <a:uLnTx/>
                <a:uFillTx/>
                <a:latin typeface="Calibri"/>
                <a:ea typeface="+mn-ea"/>
                <a:cs typeface="+mn-cs"/>
              </a:rPr>
              <a:t>th</a:t>
            </a:r>
            <a:r>
              <a:rPr kumimoji="0" lang="en-US" sz="2000" b="0" i="0" u="none" strike="noStrike" kern="1200" cap="none" spc="0" normalizeH="0" baseline="0" noProof="0" dirty="0">
                <a:ln>
                  <a:noFill/>
                </a:ln>
                <a:solidFill>
                  <a:schemeClr val="accent5">
                    <a:lumMod val="50000"/>
                  </a:schemeClr>
                </a:solidFill>
                <a:effectLst/>
                <a:uLnTx/>
                <a:uFillTx/>
                <a:latin typeface="Calibri"/>
                <a:ea typeface="+mn-ea"/>
                <a:cs typeface="+mn-cs"/>
              </a:rPr>
              <a:t> year of high school</a:t>
            </a:r>
          </a:p>
        </p:txBody>
      </p:sp>
    </p:spTree>
    <p:extLst>
      <p:ext uri="{BB962C8B-B14F-4D97-AF65-F5344CB8AC3E}">
        <p14:creationId xmlns:p14="http://schemas.microsoft.com/office/powerpoint/2010/main" val="2348836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7513890" cy="756418"/>
          </a:xfrm>
        </p:spPr>
        <p:txBody>
          <a:bodyPr anchor="ctr">
            <a:normAutofit/>
          </a:bodyPr>
          <a:lstStyle/>
          <a:p>
            <a:r>
              <a:rPr lang="en-US" sz="2800" b="1" dirty="0"/>
              <a:t>Funding/Documentation Requirements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7</a:t>
            </a:fld>
            <a:endParaRPr lang="en-US" dirty="0"/>
          </a:p>
        </p:txBody>
      </p:sp>
      <p:sp>
        <p:nvSpPr>
          <p:cNvPr id="5" name="Content Placeholder 1"/>
          <p:cNvSpPr>
            <a:spLocks noGrp="1"/>
          </p:cNvSpPr>
          <p:nvPr>
            <p:ph idx="1"/>
          </p:nvPr>
        </p:nvSpPr>
        <p:spPr>
          <a:xfrm>
            <a:off x="552450" y="1389965"/>
            <a:ext cx="7886700" cy="5402178"/>
          </a:xfrm>
        </p:spPr>
        <p:txBody>
          <a:bodyPr>
            <a:normAutofit fontScale="92500" lnSpcReduction="20000"/>
          </a:bodyPr>
          <a:lstStyle/>
          <a:p>
            <a:pPr marL="0" indent="0">
              <a:buClr>
                <a:srgbClr val="488BC9"/>
              </a:buClr>
              <a:buNone/>
              <a:defRPr/>
            </a:pPr>
            <a:r>
              <a:rPr lang="en-US" sz="2100" b="1" dirty="0">
                <a:solidFill>
                  <a:schemeClr val="accent5">
                    <a:lumMod val="50000"/>
                  </a:schemeClr>
                </a:solidFill>
                <a:latin typeface="Calibri"/>
              </a:rPr>
              <a:t>REMINDER: Beginning with the 2019-20 school years, districts and charter schools are </a:t>
            </a:r>
            <a:r>
              <a:rPr lang="en-US" sz="2100" b="1" u="sng" dirty="0">
                <a:solidFill>
                  <a:schemeClr val="accent5">
                    <a:lumMod val="50000"/>
                  </a:schemeClr>
                </a:solidFill>
                <a:latin typeface="Calibri"/>
              </a:rPr>
              <a:t>no longer required </a:t>
            </a:r>
            <a:r>
              <a:rPr lang="en-US" sz="2100" b="1" dirty="0">
                <a:solidFill>
                  <a:schemeClr val="accent5">
                    <a:lumMod val="50000"/>
                  </a:schemeClr>
                </a:solidFill>
                <a:latin typeface="Calibri"/>
              </a:rPr>
              <a:t>to provide attendance verification for postsecondary courses taken off-site at the IHE .</a:t>
            </a:r>
          </a:p>
          <a:p>
            <a:pPr lvl="1"/>
            <a:endParaRPr lang="en-US" sz="1600" dirty="0">
              <a:solidFill>
                <a:srgbClr val="EF7521"/>
              </a:solidFill>
              <a:latin typeface="+mn-lt"/>
            </a:endParaRPr>
          </a:p>
          <a:p>
            <a:pPr marL="365760" lvl="1" indent="0">
              <a:lnSpc>
                <a:spcPct val="110000"/>
              </a:lnSpc>
              <a:spcBef>
                <a:spcPct val="20000"/>
              </a:spcBef>
              <a:buClr>
                <a:srgbClr val="FFC846"/>
              </a:buClr>
              <a:buSzPct val="110000"/>
              <a:buNone/>
              <a:defRPr/>
            </a:pPr>
            <a:r>
              <a:rPr lang="en-US" u="sng" dirty="0">
                <a:solidFill>
                  <a:schemeClr val="accent5">
                    <a:lumMod val="50000"/>
                  </a:schemeClr>
                </a:solidFill>
                <a:latin typeface="Calibri"/>
              </a:rPr>
              <a:t>Section 22-54-103(10)(h) (as amended by SB 19 -176)</a:t>
            </a:r>
            <a:r>
              <a:rPr lang="en-US" dirty="0">
                <a:solidFill>
                  <a:schemeClr val="accent5">
                    <a:lumMod val="50000"/>
                  </a:schemeClr>
                </a:solidFill>
                <a:latin typeface="Calibri"/>
              </a:rPr>
              <a:t> </a:t>
            </a:r>
          </a:p>
          <a:p>
            <a:pPr marL="548640" lvl="1" indent="-182880">
              <a:lnSpc>
                <a:spcPct val="110000"/>
              </a:lnSpc>
              <a:spcBef>
                <a:spcPct val="20000"/>
              </a:spcBef>
              <a:buClr>
                <a:schemeClr val="accent2">
                  <a:lumMod val="75000"/>
                </a:schemeClr>
              </a:buClr>
              <a:buSzPct val="110000"/>
              <a:buFont typeface="Wingdings" charset="2"/>
              <a:buChar char="§"/>
              <a:defRPr/>
            </a:pPr>
            <a:r>
              <a:rPr lang="en-US" dirty="0">
                <a:solidFill>
                  <a:schemeClr val="accent5">
                    <a:lumMod val="50000"/>
                  </a:schemeClr>
                </a:solidFill>
                <a:latin typeface="Calibri"/>
              </a:rPr>
              <a:t>(I) For the 2019-20 budget year and each budget year thereafter, with regard to a pupil who is simultaneously enrolled in a district or institute charter school and in one or more postsecondary courses, a district or institute charter school must submit evidence of: </a:t>
            </a:r>
          </a:p>
          <a:p>
            <a:pPr marL="1165860" lvl="2" indent="-342900">
              <a:lnSpc>
                <a:spcPct val="110000"/>
              </a:lnSpc>
              <a:spcBef>
                <a:spcPct val="20000"/>
              </a:spcBef>
              <a:buClr>
                <a:schemeClr val="accent2">
                  <a:lumMod val="50000"/>
                </a:schemeClr>
              </a:buClr>
              <a:buSzPct val="110000"/>
              <a:buFont typeface="+mj-lt"/>
              <a:buAutoNum type="alphaUcPeriod"/>
              <a:defRPr/>
            </a:pPr>
            <a:r>
              <a:rPr lang="en-US" dirty="0">
                <a:solidFill>
                  <a:schemeClr val="accent5">
                    <a:lumMod val="50000"/>
                  </a:schemeClr>
                </a:solidFill>
                <a:latin typeface="Calibri"/>
              </a:rPr>
              <a:t>Enrollment in the district or institute charter school and evidence, as provided in state board rule, of attendance for any secondary courses the pupil is enrolled in; </a:t>
            </a:r>
            <a:r>
              <a:rPr lang="en-US" u="sng" dirty="0">
                <a:solidFill>
                  <a:schemeClr val="accent5">
                    <a:lumMod val="50000"/>
                  </a:schemeClr>
                </a:solidFill>
                <a:latin typeface="Calibri"/>
              </a:rPr>
              <a:t>and</a:t>
            </a:r>
            <a:r>
              <a:rPr lang="en-US" dirty="0">
                <a:solidFill>
                  <a:schemeClr val="accent5">
                    <a:lumMod val="50000"/>
                  </a:schemeClr>
                </a:solidFill>
                <a:latin typeface="Calibri"/>
              </a:rPr>
              <a:t> </a:t>
            </a:r>
          </a:p>
          <a:p>
            <a:pPr marL="1165860" lvl="2" indent="-342900">
              <a:lnSpc>
                <a:spcPct val="110000"/>
              </a:lnSpc>
              <a:spcBef>
                <a:spcPct val="20000"/>
              </a:spcBef>
              <a:buClr>
                <a:schemeClr val="accent2">
                  <a:lumMod val="50000"/>
                </a:schemeClr>
              </a:buClr>
              <a:buSzPct val="110000"/>
              <a:buFont typeface="+mj-lt"/>
              <a:buAutoNum type="alphaUcPeriod"/>
              <a:defRPr/>
            </a:pPr>
            <a:r>
              <a:rPr lang="en-US" dirty="0">
                <a:solidFill>
                  <a:schemeClr val="accent5">
                    <a:lumMod val="50000"/>
                  </a:schemeClr>
                </a:solidFill>
                <a:latin typeface="Calibri"/>
              </a:rPr>
              <a:t>Enrollment in one or more postsecondary courses, by submitting evidence, as described in state board rule, only of the district’s or institute charter school’s nonrefundable obligation to pay the student share of tuition for the postsecondary course on behalf of the pupil. </a:t>
            </a:r>
          </a:p>
          <a:p>
            <a:pPr marL="1165860" lvl="2" indent="-342900">
              <a:lnSpc>
                <a:spcPct val="110000"/>
              </a:lnSpc>
              <a:spcBef>
                <a:spcPct val="20000"/>
              </a:spcBef>
              <a:buClr>
                <a:srgbClr val="FFC846"/>
              </a:buClr>
              <a:buSzPct val="110000"/>
              <a:buFont typeface="+mj-lt"/>
              <a:buAutoNum type="alphaUcPeriod"/>
              <a:defRPr/>
            </a:pPr>
            <a:endParaRPr lang="en-US" dirty="0">
              <a:solidFill>
                <a:schemeClr val="accent5">
                  <a:lumMod val="50000"/>
                </a:schemeClr>
              </a:solidFill>
              <a:latin typeface="Calibri"/>
            </a:endParaRPr>
          </a:p>
          <a:p>
            <a:pPr marL="822960" lvl="2" indent="0">
              <a:lnSpc>
                <a:spcPct val="110000"/>
              </a:lnSpc>
              <a:spcBef>
                <a:spcPct val="20000"/>
              </a:spcBef>
              <a:buClr>
                <a:srgbClr val="FFC846"/>
              </a:buClr>
              <a:buSzPct val="110000"/>
              <a:buNone/>
              <a:defRPr/>
            </a:pPr>
            <a:r>
              <a:rPr lang="en-US" dirty="0">
                <a:solidFill>
                  <a:schemeClr val="accent5">
                    <a:lumMod val="50000"/>
                  </a:schemeClr>
                </a:solidFill>
                <a:latin typeface="Calibri"/>
              </a:rPr>
              <a:t>(II) The state board by rule shall specify the number of secondary and postsecondary course credit hours that constitute full-time and part-time membership. </a:t>
            </a:r>
          </a:p>
          <a:p>
            <a:endParaRPr lang="en-US" dirty="0"/>
          </a:p>
        </p:txBody>
      </p:sp>
    </p:spTree>
    <p:extLst>
      <p:ext uri="{BB962C8B-B14F-4D97-AF65-F5344CB8AC3E}">
        <p14:creationId xmlns:p14="http://schemas.microsoft.com/office/powerpoint/2010/main" val="1128962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b="1" dirty="0"/>
              <a:t>Question from the Field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8</a:t>
            </a:fld>
            <a:endParaRPr lang="en-US" dirty="0"/>
          </a:p>
        </p:txBody>
      </p:sp>
      <p:sp>
        <p:nvSpPr>
          <p:cNvPr id="5" name="Content Placeholder 1"/>
          <p:cNvSpPr>
            <a:spLocks noGrp="1"/>
          </p:cNvSpPr>
          <p:nvPr>
            <p:ph idx="4294967295"/>
          </p:nvPr>
        </p:nvSpPr>
        <p:spPr>
          <a:xfrm>
            <a:off x="666750" y="1398895"/>
            <a:ext cx="7886700" cy="5459105"/>
          </a:xfrm>
          <a:prstGeom prst="rect">
            <a:avLst/>
          </a:prstGeom>
        </p:spPr>
        <p:txBody>
          <a:bodyPr>
            <a:normAutofit/>
          </a:bodyPr>
          <a:lstStyle/>
          <a:p>
            <a:pPr marL="0" indent="0">
              <a:buNone/>
            </a:pPr>
            <a:r>
              <a:rPr lang="en-US" sz="2000" dirty="0">
                <a:solidFill>
                  <a:schemeClr val="accent5">
                    <a:lumMod val="50000"/>
                  </a:schemeClr>
                </a:solidFill>
                <a:latin typeface="+mn-lt"/>
              </a:rPr>
              <a:t>We have a student who is signed up to complete a concurrent enrollment course in the semester of the pupil enrollment count date, but the course is not scheduled to start until after the pupil enrollment count date.  Is the student eligible for funding?</a:t>
            </a:r>
          </a:p>
          <a:p>
            <a:pPr marL="0" indent="0">
              <a:buNone/>
            </a:pPr>
            <a:r>
              <a:rPr lang="en-US" sz="2000" b="1" dirty="0">
                <a:solidFill>
                  <a:srgbClr val="0070C0"/>
                </a:solidFill>
                <a:latin typeface="+mn-lt"/>
              </a:rPr>
              <a:t>Enrollment</a:t>
            </a:r>
          </a:p>
          <a:p>
            <a:r>
              <a:rPr lang="en-US" sz="2000" b="1" dirty="0">
                <a:solidFill>
                  <a:schemeClr val="accent5">
                    <a:lumMod val="50000"/>
                  </a:schemeClr>
                </a:solidFill>
                <a:latin typeface="+mn-lt"/>
              </a:rPr>
              <a:t>Student must be enrolled w/district as of the pupil enrollment count date.</a:t>
            </a:r>
          </a:p>
          <a:p>
            <a:pPr marL="0" indent="0">
              <a:buNone/>
            </a:pPr>
            <a:r>
              <a:rPr lang="en-US" sz="2000" b="1" dirty="0">
                <a:solidFill>
                  <a:srgbClr val="0070C0"/>
                </a:solidFill>
                <a:latin typeface="+mn-lt"/>
              </a:rPr>
              <a:t>Scheduled Hours/Credits</a:t>
            </a:r>
          </a:p>
          <a:p>
            <a:r>
              <a:rPr lang="en-US" sz="2000" b="1" dirty="0">
                <a:solidFill>
                  <a:schemeClr val="accent5">
                    <a:lumMod val="50000"/>
                  </a:schemeClr>
                </a:solidFill>
                <a:latin typeface="+mn-lt"/>
              </a:rPr>
              <a:t>As long as the student </a:t>
            </a:r>
            <a:r>
              <a:rPr lang="en-US" sz="2000" b="1" dirty="0">
                <a:solidFill>
                  <a:srgbClr val="002060"/>
                </a:solidFill>
                <a:latin typeface="+mn-lt"/>
              </a:rPr>
              <a:t>is scheduled into a course </a:t>
            </a:r>
            <a:r>
              <a:rPr lang="en-US" sz="2000" b="1" u="sng" dirty="0">
                <a:solidFill>
                  <a:srgbClr val="002060"/>
                </a:solidFill>
                <a:latin typeface="+mn-lt"/>
              </a:rPr>
              <a:t>as of the pupil enrollment count date</a:t>
            </a:r>
            <a:r>
              <a:rPr lang="en-US" sz="2000" b="1" dirty="0">
                <a:solidFill>
                  <a:srgbClr val="002060"/>
                </a:solidFill>
                <a:latin typeface="+mn-lt"/>
              </a:rPr>
              <a:t>, and that course is scheduled to be completed during the semester of the pupil enrollment count date, it can be used when determining funding eligibility for the student.</a:t>
            </a:r>
          </a:p>
          <a:p>
            <a:pPr marL="0" indent="0">
              <a:buNone/>
            </a:pPr>
            <a:r>
              <a:rPr lang="en-US" sz="2000" b="1" dirty="0">
                <a:solidFill>
                  <a:srgbClr val="0070C0"/>
                </a:solidFill>
              </a:rPr>
              <a:t>Tuition Payment Verification</a:t>
            </a:r>
          </a:p>
          <a:p>
            <a:r>
              <a:rPr lang="en-US" sz="2000" b="1" dirty="0">
                <a:solidFill>
                  <a:schemeClr val="accent5">
                    <a:lumMod val="50000"/>
                  </a:schemeClr>
                </a:solidFill>
              </a:rPr>
              <a:t>District must pay the non-refundable obligation of student’s share of tuition.</a:t>
            </a:r>
          </a:p>
          <a:p>
            <a:pPr marL="0" indent="0">
              <a:buNone/>
            </a:pPr>
            <a:endParaRPr lang="en-US" dirty="0">
              <a:solidFill>
                <a:srgbClr val="FF0000"/>
              </a:solidFill>
            </a:endParaRPr>
          </a:p>
        </p:txBody>
      </p:sp>
    </p:spTree>
    <p:extLst>
      <p:ext uri="{BB962C8B-B14F-4D97-AF65-F5344CB8AC3E}">
        <p14:creationId xmlns:p14="http://schemas.microsoft.com/office/powerpoint/2010/main" val="281220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b="1" dirty="0"/>
              <a:t>Question from the Field</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
        <p:nvSpPr>
          <p:cNvPr id="6" name="Content Placeholder 1"/>
          <p:cNvSpPr>
            <a:spLocks noGrp="1"/>
          </p:cNvSpPr>
          <p:nvPr>
            <p:ph idx="4294967295"/>
          </p:nvPr>
        </p:nvSpPr>
        <p:spPr>
          <a:xfrm>
            <a:off x="609600" y="1389993"/>
            <a:ext cx="7886700" cy="5037025"/>
          </a:xfrm>
          <a:prstGeom prst="rect">
            <a:avLst/>
          </a:prstGeom>
        </p:spPr>
        <p:txBody>
          <a:bodyPr>
            <a:normAutofit/>
          </a:bodyPr>
          <a:lstStyle/>
          <a:p>
            <a:pPr marL="0" indent="0">
              <a:buNone/>
            </a:pPr>
            <a:r>
              <a:rPr lang="en-US" sz="2000" dirty="0">
                <a:solidFill>
                  <a:schemeClr val="accent5">
                    <a:lumMod val="50000"/>
                  </a:schemeClr>
                </a:solidFill>
                <a:latin typeface="+mn-lt"/>
              </a:rPr>
              <a:t>We have students who are taking concurrent enrollment courses through the Institution of Higher Education that follow an online and/or hybrid class structure.  Is the student eligible for funding, and if so, what type of documentation do we need?</a:t>
            </a:r>
          </a:p>
          <a:p>
            <a:pPr marL="0" indent="0">
              <a:buNone/>
            </a:pPr>
            <a:endParaRPr lang="en-US" sz="2000" dirty="0">
              <a:solidFill>
                <a:schemeClr val="accent5">
                  <a:lumMod val="50000"/>
                </a:schemeClr>
              </a:solidFill>
              <a:latin typeface="+mn-lt"/>
            </a:endParaRPr>
          </a:p>
          <a:p>
            <a:r>
              <a:rPr lang="en-US" sz="2000" b="1" dirty="0">
                <a:solidFill>
                  <a:schemeClr val="accent5">
                    <a:lumMod val="50000"/>
                  </a:schemeClr>
                </a:solidFill>
              </a:rPr>
              <a:t>Qualifying c</a:t>
            </a:r>
            <a:r>
              <a:rPr lang="en-US" sz="2000" b="1" dirty="0">
                <a:solidFill>
                  <a:schemeClr val="accent5">
                    <a:lumMod val="50000"/>
                  </a:schemeClr>
                </a:solidFill>
                <a:latin typeface="+mn-lt"/>
              </a:rPr>
              <a:t>oncurrent enrollment courses will be evaluated based on credit hours, regardless of the mode of instruction (i.e., in-person, hybrid or online).  As with any concurrent enrollment course, the district must be able to provide tuition payment and credit hour verification (at the student level), as well as a cooperative agreement (at the district/IHE level) at the time of audit.</a:t>
            </a:r>
          </a:p>
          <a:p>
            <a:pPr lvl="1"/>
            <a:r>
              <a:rPr lang="en-US" b="1" dirty="0">
                <a:solidFill>
                  <a:schemeClr val="accent5">
                    <a:lumMod val="50000"/>
                  </a:schemeClr>
                </a:solidFill>
                <a:latin typeface="+mn-lt"/>
              </a:rPr>
              <a:t>Full-time funding = 12+ college credit hours</a:t>
            </a:r>
          </a:p>
          <a:p>
            <a:pPr lvl="1"/>
            <a:r>
              <a:rPr lang="en-US" b="1" dirty="0">
                <a:solidFill>
                  <a:schemeClr val="accent5">
                    <a:lumMod val="50000"/>
                  </a:schemeClr>
                </a:solidFill>
                <a:latin typeface="+mn-lt"/>
              </a:rPr>
              <a:t>Part-time funding = 3-11 college credit hours</a:t>
            </a:r>
          </a:p>
          <a:p>
            <a:pPr marL="0" indent="0">
              <a:buNone/>
            </a:pPr>
            <a:r>
              <a:rPr lang="en-US" dirty="0"/>
              <a:t>	</a:t>
            </a:r>
            <a:endParaRPr lang="en-US" dirty="0">
              <a:solidFill>
                <a:srgbClr val="FF0000"/>
              </a:solidFill>
            </a:endParaRPr>
          </a:p>
        </p:txBody>
      </p:sp>
    </p:spTree>
    <p:extLst>
      <p:ext uri="{BB962C8B-B14F-4D97-AF65-F5344CB8AC3E}">
        <p14:creationId xmlns:p14="http://schemas.microsoft.com/office/powerpoint/2010/main" val="25886049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1652</Words>
  <Application>Microsoft Office PowerPoint</Application>
  <PresentationFormat>On-screen Show (4:3)</PresentationFormat>
  <Paragraphs>181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Courier New</vt:lpstr>
      <vt:lpstr>Museo Slab 500</vt:lpstr>
      <vt:lpstr>Wingdings</vt:lpstr>
      <vt:lpstr>Office Theme</vt:lpstr>
      <vt:lpstr>ASCENT Program 2020 October Count Student Coding</vt:lpstr>
      <vt:lpstr>PowerPoint Presentation</vt:lpstr>
      <vt:lpstr>Funding &amp; Documentation </vt:lpstr>
      <vt:lpstr>Carry Forward ASCENT Slot Timeline</vt:lpstr>
      <vt:lpstr>Funding/Documentation Requirements</vt:lpstr>
      <vt:lpstr>Funding/Documentation Requirements</vt:lpstr>
      <vt:lpstr>Funding/Documentation Requirements</vt:lpstr>
      <vt:lpstr>Question from the Field</vt:lpstr>
      <vt:lpstr>Question from the Field</vt:lpstr>
      <vt:lpstr>Question from the Field</vt:lpstr>
      <vt:lpstr>Data Reporting </vt:lpstr>
      <vt:lpstr>Data Reporting for ASCENT</vt:lpstr>
      <vt:lpstr>Data Reporting for ASCENT</vt:lpstr>
      <vt:lpstr>Data Reporting for ASCENT</vt:lpstr>
      <vt:lpstr>ASCENT Student Graduation Rate Reporting   HB17-1294</vt:lpstr>
      <vt:lpstr>ASCENT Student Graduation Rate Reporting   HB17-1294</vt:lpstr>
      <vt:lpstr>Dividing ASCENT Slots</vt:lpstr>
      <vt:lpstr>PowerPoint Presentation</vt:lpstr>
      <vt:lpstr>PowerPoint Presentation</vt:lpstr>
      <vt:lpstr>Website for Students/Parents http://www.cde.state.co.us/concurrentenrollment/options-ascent </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2020-09-22T21:45:16Z</dcterms:created>
  <dcterms:modified xsi:type="dcterms:W3CDTF">2020-09-22T21:45:20Z</dcterms:modified>
</cp:coreProperties>
</file>