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0"/>
  </p:notesMasterIdLst>
  <p:sldIdLst>
    <p:sldId id="256" r:id="rId5"/>
    <p:sldId id="280" r:id="rId6"/>
    <p:sldId id="283" r:id="rId7"/>
    <p:sldId id="284" r:id="rId8"/>
    <p:sldId id="285" r:id="rId9"/>
    <p:sldId id="286" r:id="rId10"/>
    <p:sldId id="287" r:id="rId11"/>
    <p:sldId id="301" r:id="rId12"/>
    <p:sldId id="288" r:id="rId13"/>
    <p:sldId id="289" r:id="rId14"/>
    <p:sldId id="293" r:id="rId15"/>
    <p:sldId id="306" r:id="rId16"/>
    <p:sldId id="305" r:id="rId17"/>
    <p:sldId id="307"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000E95-316D-294D-E76E-9BFE47386923}" name="(Allen) Winicki, Megan" initials="M(" userId="S::Allen_m@cde.state.co.us::c07f535d-42a0-4588-b690-b208a1900a6e" providerId="AD"/>
  <p188:author id="{C4C2A99C-5580-60CB-C8A1-A012A6EDAFE0}" name="Prael, Michelle" initials="PM" userId="S::prael_m@cde.state.co.us::0a51a797-5dd2-4055-ba07-d9378c419489" providerId="AD"/>
  <p188:author id="{C85AB7D2-B550-BD79-B8E2-7E1BEF75532D}" name="Hollingshead, Jess" initials="HJ" userId="S::hollingshead_j@cde.state.co.us::72828a8d-9361-4fc4-a85c-ed48cb67a6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autoAdjust="0"/>
    <p:restoredTop sz="94660"/>
  </p:normalViewPr>
  <p:slideViewPr>
    <p:cSldViewPr snapToGrid="0">
      <p:cViewPr varScale="1">
        <p:scale>
          <a:sx n="81" d="100"/>
          <a:sy n="81" d="100"/>
        </p:scale>
        <p:origin x="16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CAA80-16E8-42FC-94BB-6DEAC0E29975}"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4BD36-B3F0-4538-AF40-2D33F4D48CDC}" type="slidenum">
              <a:rPr lang="en-US" smtClean="0"/>
              <a:t>‹#›</a:t>
            </a:fld>
            <a:endParaRPr lang="en-US"/>
          </a:p>
        </p:txBody>
      </p:sp>
    </p:spTree>
    <p:extLst>
      <p:ext uri="{BB962C8B-B14F-4D97-AF65-F5344CB8AC3E}">
        <p14:creationId xmlns:p14="http://schemas.microsoft.com/office/powerpoint/2010/main" val="347913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4BD36-B3F0-4538-AF40-2D33F4D48CDC}" type="slidenum">
              <a:rPr lang="en-US" smtClean="0"/>
              <a:t>11</a:t>
            </a:fld>
            <a:endParaRPr lang="en-US"/>
          </a:p>
        </p:txBody>
      </p:sp>
    </p:spTree>
    <p:extLst>
      <p:ext uri="{BB962C8B-B14F-4D97-AF65-F5344CB8AC3E}">
        <p14:creationId xmlns:p14="http://schemas.microsoft.com/office/powerpoint/2010/main" val="1144728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4/16/2024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71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cdeawards/teacheroftheyear_applicationprocess"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app.smartsheet.com/b/form/95abca2bd3ca41bebd9a43a6edd8e423" TargetMode="External"/><Relationship Id="rId2" Type="http://schemas.openxmlformats.org/officeDocument/2006/relationships/hyperlink" Target="https://us02web.zoom.us/meeting/register/tZUpduCqqz8jH9IAzFNSlkXu8u8XPuYeZuF8"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mailto:Gleason_P@cde.state.co.us" TargetMode="External"/><Relationship Id="rId4" Type="http://schemas.openxmlformats.org/officeDocument/2006/relationships/hyperlink" Target="mailto:Burnham_K@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pp.smartsheet.com/b/form/7958b92ea36f4491805762f86aead05e" TargetMode="External"/><Relationship Id="rId2" Type="http://schemas.openxmlformats.org/officeDocument/2006/relationships/hyperlink" Target="https://colorado.egrantsmanagement.com/user/signin.aspx?ccipSessionKey=638318812256835876"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app.smartsheet.com/b/form/95abca2bd3ca41bebd9a43a6edd8e423" TargetMode="External"/><Relationship Id="rId4" Type="http://schemas.openxmlformats.org/officeDocument/2006/relationships/hyperlink" Target="mailto:CompetitiveGrants@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p.smartsheet.com/b/form/7958b92ea36f4491805762f86aead05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C5CE-27E1-E202-AA15-31510E7292C5}"/>
              </a:ext>
            </a:extLst>
          </p:cNvPr>
          <p:cNvSpPr>
            <a:spLocks noGrp="1"/>
          </p:cNvSpPr>
          <p:nvPr>
            <p:ph type="ctrTitle"/>
          </p:nvPr>
        </p:nvSpPr>
        <p:spPr>
          <a:xfrm>
            <a:off x="914401" y="3324170"/>
            <a:ext cx="10402529" cy="1127514"/>
          </a:xfrm>
        </p:spPr>
        <p:txBody>
          <a:bodyPr>
            <a:noAutofit/>
          </a:bodyPr>
          <a:lstStyle/>
          <a:p>
            <a:r>
              <a:rPr lang="en-US" sz="4000" dirty="0"/>
              <a:t>Colorado Teacher of the Year</a:t>
            </a:r>
            <a:br>
              <a:rPr lang="en-US" sz="4000" dirty="0"/>
            </a:br>
            <a:r>
              <a:rPr lang="en-US" sz="4000" dirty="0"/>
              <a:t>Application Access Instructions</a:t>
            </a:r>
          </a:p>
        </p:txBody>
      </p:sp>
      <p:pic>
        <p:nvPicPr>
          <p:cNvPr id="6" name="Picture 5" descr="GAINS logo">
            <a:extLst>
              <a:ext uri="{FF2B5EF4-FFF2-40B4-BE49-F238E27FC236}">
                <a16:creationId xmlns:a16="http://schemas.microsoft.com/office/drawing/2014/main" id="{AAA3A2C3-DBE1-F0F5-F40D-239744EA3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619" y="5760295"/>
            <a:ext cx="2267321" cy="960037"/>
          </a:xfrm>
          <a:prstGeom prst="rect">
            <a:avLst/>
          </a:prstGeom>
        </p:spPr>
      </p:pic>
      <p:pic>
        <p:nvPicPr>
          <p:cNvPr id="8" name="Picture 7" descr="A blue and black Colorado of the Year text">
            <a:extLst>
              <a:ext uri="{FF2B5EF4-FFF2-40B4-BE49-F238E27FC236}">
                <a16:creationId xmlns:a16="http://schemas.microsoft.com/office/drawing/2014/main" id="{ECEEC998-D0CD-0FAE-0382-688692B0732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658465" y="5782855"/>
            <a:ext cx="4484345" cy="1033429"/>
          </a:xfrm>
          <a:prstGeom prst="rect">
            <a:avLst/>
          </a:prstGeom>
        </p:spPr>
      </p:pic>
    </p:spTree>
    <p:extLst>
      <p:ext uri="{BB962C8B-B14F-4D97-AF65-F5344CB8AC3E}">
        <p14:creationId xmlns:p14="http://schemas.microsoft.com/office/powerpoint/2010/main" val="10027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B96-A4CF-8AFB-BA54-78D9F2CFC6B2}"/>
              </a:ext>
            </a:extLst>
          </p:cNvPr>
          <p:cNvSpPr>
            <a:spLocks noGrp="1"/>
          </p:cNvSpPr>
          <p:nvPr>
            <p:ph type="title"/>
          </p:nvPr>
        </p:nvSpPr>
        <p:spPr/>
        <p:txBody>
          <a:bodyPr/>
          <a:lstStyle/>
          <a:p>
            <a:r>
              <a:rPr lang="en-US" dirty="0"/>
              <a:t>Navigating Basics – Sections Overview (cont.)</a:t>
            </a:r>
          </a:p>
        </p:txBody>
      </p:sp>
      <p:sp>
        <p:nvSpPr>
          <p:cNvPr id="3" name="Content Placeholder 2">
            <a:extLst>
              <a:ext uri="{FF2B5EF4-FFF2-40B4-BE49-F238E27FC236}">
                <a16:creationId xmlns:a16="http://schemas.microsoft.com/office/drawing/2014/main" id="{B9B9F2CE-7101-584B-52F8-03D34F6DCFA3}"/>
              </a:ext>
            </a:extLst>
          </p:cNvPr>
          <p:cNvSpPr>
            <a:spLocks noGrp="1"/>
          </p:cNvSpPr>
          <p:nvPr>
            <p:ph idx="1"/>
          </p:nvPr>
        </p:nvSpPr>
        <p:spPr>
          <a:xfrm>
            <a:off x="838200" y="1263379"/>
            <a:ext cx="10515600" cy="1214846"/>
          </a:xfrm>
        </p:spPr>
        <p:txBody>
          <a:bodyPr/>
          <a:lstStyle/>
          <a:p>
            <a:pPr marL="76200" indent="0">
              <a:buNone/>
            </a:pPr>
            <a:r>
              <a:rPr lang="en-US" dirty="0"/>
              <a:t>In addition to the Sections, you will have a Validation column which will let you know when a section has errors that would prevent you from submitting or warnings to check before submitting.</a:t>
            </a:r>
          </a:p>
        </p:txBody>
      </p:sp>
      <p:sp>
        <p:nvSpPr>
          <p:cNvPr id="4" name="Slide Number Placeholder 3">
            <a:extLst>
              <a:ext uri="{FF2B5EF4-FFF2-40B4-BE49-F238E27FC236}">
                <a16:creationId xmlns:a16="http://schemas.microsoft.com/office/drawing/2014/main" id="{03BC6061-9485-56CE-474F-E4C2D1531C6F}"/>
              </a:ext>
            </a:extLst>
          </p:cNvPr>
          <p:cNvSpPr>
            <a:spLocks noGrp="1"/>
          </p:cNvSpPr>
          <p:nvPr>
            <p:ph type="sldNum" sz="quarter" idx="12"/>
          </p:nvPr>
        </p:nvSpPr>
        <p:spPr/>
        <p:txBody>
          <a:bodyPr/>
          <a:lstStyle/>
          <a:p>
            <a:fld id="{C479D5F6-EDCB-402A-AC08-4943A1820E8F}" type="slidenum">
              <a:rPr lang="en-US" smtClean="0"/>
              <a:pPr/>
              <a:t>10</a:t>
            </a:fld>
            <a:endParaRPr lang="en-US"/>
          </a:p>
        </p:txBody>
      </p:sp>
      <p:pic>
        <p:nvPicPr>
          <p:cNvPr id="5" name="Content Placeholder 5">
            <a:extLst>
              <a:ext uri="{FF2B5EF4-FFF2-40B4-BE49-F238E27FC236}">
                <a16:creationId xmlns:a16="http://schemas.microsoft.com/office/drawing/2014/main" id="{0E75EE7C-A1BD-FEC4-D43C-1C9CBCD884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sp>
        <p:nvSpPr>
          <p:cNvPr id="13" name="Arrow: Down 12">
            <a:extLst>
              <a:ext uri="{FF2B5EF4-FFF2-40B4-BE49-F238E27FC236}">
                <a16:creationId xmlns:a16="http://schemas.microsoft.com/office/drawing/2014/main" id="{3AE43A7D-C338-A632-B2D4-884587FAFAF7}"/>
              </a:ext>
              <a:ext uri="{C183D7F6-B498-43B3-948B-1728B52AA6E4}">
                <adec:decorative xmlns:adec="http://schemas.microsoft.com/office/drawing/2017/decorative" val="1"/>
              </a:ext>
            </a:extLst>
          </p:cNvPr>
          <p:cNvSpPr/>
          <p:nvPr/>
        </p:nvSpPr>
        <p:spPr>
          <a:xfrm>
            <a:off x="8591550" y="1947626"/>
            <a:ext cx="296970" cy="4304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icture of all Sections of the Application">
            <a:extLst>
              <a:ext uri="{FF2B5EF4-FFF2-40B4-BE49-F238E27FC236}">
                <a16:creationId xmlns:a16="http://schemas.microsoft.com/office/drawing/2014/main" id="{4084C009-84F3-C5D9-616D-57A7B55B37F3}"/>
              </a:ext>
            </a:extLst>
          </p:cNvPr>
          <p:cNvPicPr>
            <a:picLocks noChangeAspect="1"/>
          </p:cNvPicPr>
          <p:nvPr/>
        </p:nvPicPr>
        <p:blipFill>
          <a:blip r:embed="rId3"/>
          <a:stretch>
            <a:fillRect/>
          </a:stretch>
        </p:blipFill>
        <p:spPr>
          <a:xfrm>
            <a:off x="1329196" y="2457931"/>
            <a:ext cx="9202446" cy="3521979"/>
          </a:xfrm>
          <a:prstGeom prst="rect">
            <a:avLst/>
          </a:prstGeom>
        </p:spPr>
      </p:pic>
      <p:pic>
        <p:nvPicPr>
          <p:cNvPr id="7" name="Picture 6" descr="Picture of validation column to indicate if a section has errors.">
            <a:extLst>
              <a:ext uri="{FF2B5EF4-FFF2-40B4-BE49-F238E27FC236}">
                <a16:creationId xmlns:a16="http://schemas.microsoft.com/office/drawing/2014/main" id="{8C86C1E3-34FA-2805-CF3E-0932481D67DF}"/>
              </a:ext>
            </a:extLst>
          </p:cNvPr>
          <p:cNvPicPr>
            <a:picLocks noChangeAspect="1"/>
          </p:cNvPicPr>
          <p:nvPr/>
        </p:nvPicPr>
        <p:blipFill rotWithShape="1">
          <a:blip r:embed="rId4"/>
          <a:srcRect l="79539" t="263" b="-1"/>
          <a:stretch/>
        </p:blipFill>
        <p:spPr>
          <a:xfrm>
            <a:off x="8111791" y="2478225"/>
            <a:ext cx="2494547" cy="3491919"/>
          </a:xfrm>
          <a:prstGeom prst="rect">
            <a:avLst/>
          </a:prstGeom>
        </p:spPr>
      </p:pic>
    </p:spTree>
    <p:extLst>
      <p:ext uri="{BB962C8B-B14F-4D97-AF65-F5344CB8AC3E}">
        <p14:creationId xmlns:p14="http://schemas.microsoft.com/office/powerpoint/2010/main" val="119614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4425-EBB5-E984-7E07-797D73A38C91}"/>
              </a:ext>
            </a:extLst>
          </p:cNvPr>
          <p:cNvSpPr>
            <a:spLocks noGrp="1"/>
          </p:cNvSpPr>
          <p:nvPr>
            <p:ph type="title"/>
          </p:nvPr>
        </p:nvSpPr>
        <p:spPr/>
        <p:txBody>
          <a:bodyPr/>
          <a:lstStyle/>
          <a:p>
            <a:r>
              <a:rPr lang="en-US" dirty="0"/>
              <a:t>Navigating Basics- Moving Through Sections</a:t>
            </a:r>
          </a:p>
        </p:txBody>
      </p:sp>
      <p:sp>
        <p:nvSpPr>
          <p:cNvPr id="3" name="Content Placeholder 2">
            <a:extLst>
              <a:ext uri="{FF2B5EF4-FFF2-40B4-BE49-F238E27FC236}">
                <a16:creationId xmlns:a16="http://schemas.microsoft.com/office/drawing/2014/main" id="{E1C2AC1F-B284-8523-8812-4BC862E90785}"/>
              </a:ext>
            </a:extLst>
          </p:cNvPr>
          <p:cNvSpPr>
            <a:spLocks noGrp="1"/>
          </p:cNvSpPr>
          <p:nvPr>
            <p:ph idx="1"/>
          </p:nvPr>
        </p:nvSpPr>
        <p:spPr>
          <a:xfrm>
            <a:off x="267855" y="1554480"/>
            <a:ext cx="5920003" cy="4801870"/>
          </a:xfrm>
        </p:spPr>
        <p:txBody>
          <a:bodyPr>
            <a:normAutofit/>
          </a:bodyPr>
          <a:lstStyle/>
          <a:p>
            <a:pPr>
              <a:lnSpc>
                <a:spcPct val="100000"/>
              </a:lnSpc>
              <a:spcBef>
                <a:spcPts val="0"/>
              </a:spcBef>
            </a:pPr>
            <a:r>
              <a:rPr lang="en-US" dirty="0"/>
              <a:t>For easiest navigation, </a:t>
            </a:r>
            <a:r>
              <a:rPr lang="en-US" sz="1800" b="1" u="sng" dirty="0">
                <a:ea typeface="Calibri"/>
                <a:cs typeface="Calibri"/>
              </a:rPr>
              <a:t>DO NOT USE</a:t>
            </a:r>
            <a:r>
              <a:rPr lang="en-US" sz="1800" dirty="0">
                <a:ea typeface="Calibri"/>
                <a:cs typeface="Calibri"/>
              </a:rPr>
              <a:t> </a:t>
            </a:r>
            <a:r>
              <a:rPr lang="en-US" dirty="0"/>
              <a:t>your browser’s back/forward buttons;</a:t>
            </a:r>
            <a:br>
              <a:rPr lang="en-US" dirty="0"/>
            </a:br>
            <a:r>
              <a:rPr lang="en-US" dirty="0"/>
              <a:t> use GAINS menus and links to navigate.</a:t>
            </a:r>
          </a:p>
          <a:p>
            <a:endParaRPr lang="en-US" dirty="0"/>
          </a:p>
          <a:p>
            <a:pPr marL="213995" indent="-213995">
              <a:spcBef>
                <a:spcPts val="450"/>
              </a:spcBef>
              <a:spcAft>
                <a:spcPts val="450"/>
              </a:spcAft>
              <a:buFont typeface="Arial" panose="020B0604020202020204" pitchFamily="34" charset="0"/>
              <a:buChar char="•"/>
            </a:pPr>
            <a:r>
              <a:rPr lang="en-US" dirty="0"/>
              <a:t>On section pages, use “</a:t>
            </a:r>
            <a:r>
              <a:rPr lang="en-US" i="1" dirty="0"/>
              <a:t>Save and Go To</a:t>
            </a:r>
            <a:r>
              <a:rPr lang="en-US" dirty="0"/>
              <a:t>” or “</a:t>
            </a:r>
            <a:r>
              <a:rPr lang="en-US" i="1" dirty="0"/>
              <a:t>Go To</a:t>
            </a:r>
            <a:r>
              <a:rPr lang="en-US" dirty="0"/>
              <a:t>” buttons:</a:t>
            </a:r>
          </a:p>
          <a:p>
            <a:pPr marL="556895" lvl="1" indent="-213995">
              <a:spcBef>
                <a:spcPts val="450"/>
              </a:spcBef>
              <a:spcAft>
                <a:spcPts val="450"/>
              </a:spcAft>
              <a:buFont typeface="Arial" panose="020B0604020202020204" pitchFamily="34" charset="0"/>
              <a:buChar char="•"/>
            </a:pPr>
            <a:r>
              <a:rPr lang="en-US" dirty="0"/>
              <a:t>Saves data on current page; moves to selected page.</a:t>
            </a:r>
            <a:endParaRPr lang="en-US" dirty="0">
              <a:ea typeface="Calibri"/>
              <a:cs typeface="Calibri"/>
            </a:endParaRPr>
          </a:p>
          <a:p>
            <a:pPr marL="556895" lvl="1" indent="-213995">
              <a:spcBef>
                <a:spcPts val="450"/>
              </a:spcBef>
              <a:spcAft>
                <a:spcPts val="450"/>
              </a:spcAft>
              <a:buFont typeface="Arial" panose="020B0604020202020204" pitchFamily="34" charset="0"/>
            </a:pPr>
            <a:r>
              <a:rPr lang="en-US" dirty="0"/>
              <a:t>Clicking on "Sections" here will take back to the Home Sections Page</a:t>
            </a:r>
          </a:p>
          <a:p>
            <a:pPr marL="0" indent="0">
              <a:buNone/>
            </a:pPr>
            <a:endParaRPr lang="en-US" sz="2800" dirty="0"/>
          </a:p>
        </p:txBody>
      </p:sp>
      <p:sp>
        <p:nvSpPr>
          <p:cNvPr id="4" name="Slide Number Placeholder 3">
            <a:extLst>
              <a:ext uri="{FF2B5EF4-FFF2-40B4-BE49-F238E27FC236}">
                <a16:creationId xmlns:a16="http://schemas.microsoft.com/office/drawing/2014/main" id="{751F30C9-6402-3E05-30B8-F541AE87A2A8}"/>
              </a:ext>
            </a:extLst>
          </p:cNvPr>
          <p:cNvSpPr>
            <a:spLocks noGrp="1"/>
          </p:cNvSpPr>
          <p:nvPr>
            <p:ph type="sldNum" sz="quarter" idx="12"/>
          </p:nvPr>
        </p:nvSpPr>
        <p:spPr/>
        <p:txBody>
          <a:bodyPr/>
          <a:lstStyle/>
          <a:p>
            <a:fld id="{C479D5F6-EDCB-402A-AC08-4943A1820E8F}" type="slidenum">
              <a:rPr lang="en-US" smtClean="0"/>
              <a:pPr/>
              <a:t>11</a:t>
            </a:fld>
            <a:endParaRPr lang="en-US"/>
          </a:p>
        </p:txBody>
      </p:sp>
      <p:pic>
        <p:nvPicPr>
          <p:cNvPr id="7" name="Picture 6">
            <a:extLst>
              <a:ext uri="{FF2B5EF4-FFF2-40B4-BE49-F238E27FC236}">
                <a16:creationId xmlns:a16="http://schemas.microsoft.com/office/drawing/2014/main" id="{20051969-0B8D-6238-804A-ABDE07E822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6" name="Picture 5" descr="Picture of Candidate Information section">
            <a:extLst>
              <a:ext uri="{FF2B5EF4-FFF2-40B4-BE49-F238E27FC236}">
                <a16:creationId xmlns:a16="http://schemas.microsoft.com/office/drawing/2014/main" id="{801FAC40-4124-E5D2-1CA3-F2AD6BCEF6B1}"/>
              </a:ext>
            </a:extLst>
          </p:cNvPr>
          <p:cNvPicPr>
            <a:picLocks noChangeAspect="1"/>
          </p:cNvPicPr>
          <p:nvPr/>
        </p:nvPicPr>
        <p:blipFill>
          <a:blip r:embed="rId4"/>
          <a:stretch>
            <a:fillRect/>
          </a:stretch>
        </p:blipFill>
        <p:spPr>
          <a:xfrm>
            <a:off x="6788297" y="1554480"/>
            <a:ext cx="3877216" cy="3686689"/>
          </a:xfrm>
          <a:prstGeom prst="rect">
            <a:avLst/>
          </a:prstGeom>
        </p:spPr>
      </p:pic>
    </p:spTree>
    <p:extLst>
      <p:ext uri="{BB962C8B-B14F-4D97-AF65-F5344CB8AC3E}">
        <p14:creationId xmlns:p14="http://schemas.microsoft.com/office/powerpoint/2010/main" val="32027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6155-0EDE-0AFD-9800-17D4EAEEB42B}"/>
              </a:ext>
            </a:extLst>
          </p:cNvPr>
          <p:cNvSpPr>
            <a:spLocks noGrp="1"/>
          </p:cNvSpPr>
          <p:nvPr>
            <p:ph type="title"/>
          </p:nvPr>
        </p:nvSpPr>
        <p:spPr/>
        <p:txBody>
          <a:bodyPr/>
          <a:lstStyle/>
          <a:p>
            <a:r>
              <a:rPr lang="en-US" dirty="0"/>
              <a:t>Application Submission</a:t>
            </a:r>
          </a:p>
        </p:txBody>
      </p:sp>
      <p:sp>
        <p:nvSpPr>
          <p:cNvPr id="3" name="Content Placeholder 2">
            <a:extLst>
              <a:ext uri="{FF2B5EF4-FFF2-40B4-BE49-F238E27FC236}">
                <a16:creationId xmlns:a16="http://schemas.microsoft.com/office/drawing/2014/main" id="{680979A5-E2D3-12D0-10C2-3B8567B3B053}"/>
              </a:ext>
            </a:extLst>
          </p:cNvPr>
          <p:cNvSpPr>
            <a:spLocks noGrp="1"/>
          </p:cNvSpPr>
          <p:nvPr>
            <p:ph idx="1"/>
          </p:nvPr>
        </p:nvSpPr>
        <p:spPr>
          <a:xfrm>
            <a:off x="838200" y="1554480"/>
            <a:ext cx="10515600" cy="1364084"/>
          </a:xfrm>
        </p:spPr>
        <p:txBody>
          <a:bodyPr/>
          <a:lstStyle/>
          <a:p>
            <a:r>
              <a:rPr lang="en-US" dirty="0"/>
              <a:t>Application due on June 19, 2024</a:t>
            </a:r>
          </a:p>
          <a:p>
            <a:pPr lvl="1"/>
            <a:r>
              <a:rPr lang="en-US" dirty="0"/>
              <a:t>Application status must be changed to “Draft Completed” on June 19, 2024, to be considered for Colorado Teacher of the Year.</a:t>
            </a:r>
          </a:p>
        </p:txBody>
      </p:sp>
      <p:sp>
        <p:nvSpPr>
          <p:cNvPr id="4" name="Slide Number Placeholder 3">
            <a:extLst>
              <a:ext uri="{FF2B5EF4-FFF2-40B4-BE49-F238E27FC236}">
                <a16:creationId xmlns:a16="http://schemas.microsoft.com/office/drawing/2014/main" id="{8C1EF1C2-AB03-3010-3FF3-2E83F40D24E2}"/>
              </a:ext>
            </a:extLst>
          </p:cNvPr>
          <p:cNvSpPr>
            <a:spLocks noGrp="1"/>
          </p:cNvSpPr>
          <p:nvPr>
            <p:ph type="sldNum" sz="quarter" idx="12"/>
          </p:nvPr>
        </p:nvSpPr>
        <p:spPr/>
        <p:txBody>
          <a:bodyPr/>
          <a:lstStyle/>
          <a:p>
            <a:fld id="{C479D5F6-EDCB-402A-AC08-4943A1820E8F}" type="slidenum">
              <a:rPr lang="en-US" smtClean="0"/>
              <a:pPr/>
              <a:t>12</a:t>
            </a:fld>
            <a:endParaRPr lang="en-US"/>
          </a:p>
        </p:txBody>
      </p:sp>
      <p:pic>
        <p:nvPicPr>
          <p:cNvPr id="11" name="Content Placeholder 5">
            <a:extLst>
              <a:ext uri="{FF2B5EF4-FFF2-40B4-BE49-F238E27FC236}">
                <a16:creationId xmlns:a16="http://schemas.microsoft.com/office/drawing/2014/main" id="{ECF85CC8-3231-3AB1-2B88-EB389ED044C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pic>
        <p:nvPicPr>
          <p:cNvPr id="8" name="Picture 7" descr="Picture of highlighted Draft Completed section ">
            <a:extLst>
              <a:ext uri="{FF2B5EF4-FFF2-40B4-BE49-F238E27FC236}">
                <a16:creationId xmlns:a16="http://schemas.microsoft.com/office/drawing/2014/main" id="{F83BA6B2-78AF-D2AA-A05E-340B14EA950B}"/>
              </a:ext>
            </a:extLst>
          </p:cNvPr>
          <p:cNvPicPr>
            <a:picLocks noChangeAspect="1"/>
          </p:cNvPicPr>
          <p:nvPr/>
        </p:nvPicPr>
        <p:blipFill>
          <a:blip r:embed="rId3"/>
          <a:stretch>
            <a:fillRect/>
          </a:stretch>
        </p:blipFill>
        <p:spPr>
          <a:xfrm>
            <a:off x="4205023" y="2700236"/>
            <a:ext cx="3781953" cy="1457528"/>
          </a:xfrm>
          <a:prstGeom prst="rect">
            <a:avLst/>
          </a:prstGeom>
        </p:spPr>
      </p:pic>
    </p:spTree>
    <p:extLst>
      <p:ext uri="{BB962C8B-B14F-4D97-AF65-F5344CB8AC3E}">
        <p14:creationId xmlns:p14="http://schemas.microsoft.com/office/powerpoint/2010/main" val="85674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B729-0E3B-7C42-0238-7034A9B6ACE8}"/>
              </a:ext>
            </a:extLst>
          </p:cNvPr>
          <p:cNvSpPr>
            <a:spLocks noGrp="1"/>
          </p:cNvSpPr>
          <p:nvPr>
            <p:ph type="ctrTitle"/>
          </p:nvPr>
        </p:nvSpPr>
        <p:spPr>
          <a:xfrm>
            <a:off x="0" y="2161830"/>
            <a:ext cx="12192627" cy="2337620"/>
          </a:xfrm>
        </p:spPr>
        <p:txBody>
          <a:bodyPr/>
          <a:lstStyle/>
          <a:p>
            <a:r>
              <a:rPr lang="en-US" dirty="0"/>
              <a:t>Resources &amp; Additional Support</a:t>
            </a:r>
          </a:p>
        </p:txBody>
      </p:sp>
      <p:sp>
        <p:nvSpPr>
          <p:cNvPr id="3" name="Slide Number Placeholder 2">
            <a:extLst>
              <a:ext uri="{FF2B5EF4-FFF2-40B4-BE49-F238E27FC236}">
                <a16:creationId xmlns:a16="http://schemas.microsoft.com/office/drawing/2014/main" id="{26ED2830-EEBF-364C-93FD-E119010DB1CC}"/>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52513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3DF8-B677-F52C-4A8D-2081741F50C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9F1C56F-0E05-D1D0-53E3-F609D9628FBC}"/>
              </a:ext>
            </a:extLst>
          </p:cNvPr>
          <p:cNvSpPr>
            <a:spLocks noGrp="1"/>
          </p:cNvSpPr>
          <p:nvPr>
            <p:ph idx="1"/>
          </p:nvPr>
        </p:nvSpPr>
        <p:spPr>
          <a:xfrm>
            <a:off x="838200" y="1304925"/>
            <a:ext cx="10515600" cy="4829175"/>
          </a:xfrm>
        </p:spPr>
        <p:txBody>
          <a:bodyPr>
            <a:normAutofit/>
          </a:bodyPr>
          <a:lstStyle/>
          <a:p>
            <a:pPr marL="0" marR="0">
              <a:spcBef>
                <a:spcPts val="0"/>
              </a:spcBef>
              <a:spcAft>
                <a:spcPts val="0"/>
              </a:spcAft>
            </a:pPr>
            <a:r>
              <a:rPr lang="en-US" dirty="0"/>
              <a:t>Learn more about the program and application process on the </a:t>
            </a:r>
            <a:r>
              <a:rPr lang="en-US" dirty="0">
                <a:hlinkClick r:id="rId2"/>
              </a:rPr>
              <a:t>Colorado Teacher of the Year Website</a:t>
            </a:r>
            <a:r>
              <a:rPr lang="en-US" dirty="0">
                <a:effectLst/>
                <a:ea typeface="Aptos" panose="020B0004020202020204" pitchFamily="34" charset="0"/>
                <a:cs typeface="Aptos" panose="020B0004020202020204" pitchFamily="34" charset="0"/>
              </a:rPr>
              <a:t>. </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FB8C207-62A0-66D0-FFC5-120C0FBC100F}"/>
              </a:ext>
            </a:extLst>
          </p:cNvPr>
          <p:cNvSpPr>
            <a:spLocks noGrp="1"/>
          </p:cNvSpPr>
          <p:nvPr>
            <p:ph type="sldNum" sz="quarter" idx="12"/>
          </p:nvPr>
        </p:nvSpPr>
        <p:spPr/>
        <p:txBody>
          <a:bodyPr/>
          <a:lstStyle/>
          <a:p>
            <a:fld id="{C479D5F6-EDCB-402A-AC08-4943A1820E8F}" type="slidenum">
              <a:rPr lang="en-US" smtClean="0"/>
              <a:pPr/>
              <a:t>14</a:t>
            </a:fld>
            <a:endParaRPr lang="en-US"/>
          </a:p>
        </p:txBody>
      </p:sp>
      <p:pic>
        <p:nvPicPr>
          <p:cNvPr id="5" name="Picture 4">
            <a:extLst>
              <a:ext uri="{FF2B5EF4-FFF2-40B4-BE49-F238E27FC236}">
                <a16:creationId xmlns:a16="http://schemas.microsoft.com/office/drawing/2014/main" id="{20EC86EE-F1C4-5880-2BF5-32B887176F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pic>
        <p:nvPicPr>
          <p:cNvPr id="11" name="Picture 10" descr="Picture of website indicating where to Request Application Access and to Apply for the Colorado Teacher of the Year">
            <a:extLst>
              <a:ext uri="{FF2B5EF4-FFF2-40B4-BE49-F238E27FC236}">
                <a16:creationId xmlns:a16="http://schemas.microsoft.com/office/drawing/2014/main" id="{78A7970B-9FD6-0EDA-9407-2C140E1A0C90}"/>
              </a:ext>
            </a:extLst>
          </p:cNvPr>
          <p:cNvPicPr>
            <a:picLocks noChangeAspect="1"/>
          </p:cNvPicPr>
          <p:nvPr/>
        </p:nvPicPr>
        <p:blipFill>
          <a:blip r:embed="rId4"/>
          <a:stretch>
            <a:fillRect/>
          </a:stretch>
        </p:blipFill>
        <p:spPr>
          <a:xfrm>
            <a:off x="2887010" y="2047167"/>
            <a:ext cx="6491639" cy="3445021"/>
          </a:xfrm>
          <a:prstGeom prst="rect">
            <a:avLst/>
          </a:prstGeom>
        </p:spPr>
      </p:pic>
      <p:sp>
        <p:nvSpPr>
          <p:cNvPr id="12" name="TextBox 11">
            <a:extLst>
              <a:ext uri="{FF2B5EF4-FFF2-40B4-BE49-F238E27FC236}">
                <a16:creationId xmlns:a16="http://schemas.microsoft.com/office/drawing/2014/main" id="{C374DFA0-AE95-05E2-4FFE-062E8B3E4D0A}"/>
              </a:ext>
            </a:extLst>
          </p:cNvPr>
          <p:cNvSpPr txBox="1"/>
          <p:nvPr/>
        </p:nvSpPr>
        <p:spPr>
          <a:xfrm>
            <a:off x="747428" y="2934682"/>
            <a:ext cx="1752217" cy="1569660"/>
          </a:xfrm>
          <a:prstGeom prst="rect">
            <a:avLst/>
          </a:prstGeom>
          <a:noFill/>
          <a:ln w="38100">
            <a:solidFill>
              <a:srgbClr val="0070C0"/>
            </a:solidFill>
          </a:ln>
        </p:spPr>
        <p:txBody>
          <a:bodyPr wrap="square" rtlCol="0">
            <a:spAutoFit/>
          </a:bodyPr>
          <a:lstStyle/>
          <a:p>
            <a:pPr algn="ctr"/>
            <a:r>
              <a:rPr lang="en-US" sz="1200" b="1" dirty="0">
                <a:solidFill>
                  <a:srgbClr val="00B050"/>
                </a:solidFill>
              </a:rPr>
              <a:t>Be sure to download the 2025 Colorado Teacher of the Year Application Planning Document for additional information and the questions asked in the online application! </a:t>
            </a:r>
            <a:endParaRPr lang="en-US" sz="1200" dirty="0">
              <a:solidFill>
                <a:srgbClr val="00B050"/>
              </a:solidFill>
            </a:endParaRPr>
          </a:p>
        </p:txBody>
      </p:sp>
      <p:pic>
        <p:nvPicPr>
          <p:cNvPr id="13" name="Picture 12" descr="Picture of arrow indicating where to download the Colorado Teacher of the Year Planning document">
            <a:extLst>
              <a:ext uri="{FF2B5EF4-FFF2-40B4-BE49-F238E27FC236}">
                <a16:creationId xmlns:a16="http://schemas.microsoft.com/office/drawing/2014/main" id="{D2B30763-6D11-4356-A103-EEB244A332CD}"/>
              </a:ext>
            </a:extLst>
          </p:cNvPr>
          <p:cNvPicPr>
            <a:picLocks noChangeAspect="1"/>
          </p:cNvPicPr>
          <p:nvPr/>
        </p:nvPicPr>
        <p:blipFill>
          <a:blip r:embed="rId5"/>
          <a:stretch>
            <a:fillRect/>
          </a:stretch>
        </p:blipFill>
        <p:spPr>
          <a:xfrm rot="13108320">
            <a:off x="2138007" y="4743963"/>
            <a:ext cx="723276" cy="313060"/>
          </a:xfrm>
          <a:prstGeom prst="rect">
            <a:avLst/>
          </a:prstGeom>
        </p:spPr>
      </p:pic>
      <p:sp>
        <p:nvSpPr>
          <p:cNvPr id="15" name="TextBox 14">
            <a:extLst>
              <a:ext uri="{FF2B5EF4-FFF2-40B4-BE49-F238E27FC236}">
                <a16:creationId xmlns:a16="http://schemas.microsoft.com/office/drawing/2014/main" id="{5F7E5FBB-D327-CB6F-46AA-B1DF62FFB295}"/>
              </a:ext>
            </a:extLst>
          </p:cNvPr>
          <p:cNvSpPr txBox="1"/>
          <p:nvPr/>
        </p:nvSpPr>
        <p:spPr>
          <a:xfrm>
            <a:off x="10072869" y="4591057"/>
            <a:ext cx="1724105" cy="1015663"/>
          </a:xfrm>
          <a:prstGeom prst="rect">
            <a:avLst/>
          </a:prstGeom>
          <a:noFill/>
          <a:ln w="38100">
            <a:solidFill>
              <a:srgbClr val="0070C0"/>
            </a:solidFill>
          </a:ln>
        </p:spPr>
        <p:txBody>
          <a:bodyPr wrap="square" rtlCol="0">
            <a:spAutoFit/>
          </a:bodyPr>
          <a:lstStyle/>
          <a:p>
            <a:pPr algn="ctr"/>
            <a:r>
              <a:rPr lang="en-US" sz="1200" b="1" dirty="0">
                <a:solidFill>
                  <a:srgbClr val="00B0F0"/>
                </a:solidFill>
              </a:rPr>
              <a:t>Download the signature page to get your principal and district sign-off, then upload in your online application. </a:t>
            </a:r>
            <a:endParaRPr lang="en-US" sz="1200" dirty="0">
              <a:solidFill>
                <a:srgbClr val="00B0F0"/>
              </a:solidFill>
            </a:endParaRPr>
          </a:p>
        </p:txBody>
      </p:sp>
      <p:pic>
        <p:nvPicPr>
          <p:cNvPr id="16" name="Picture 15" descr="Picture of an arrow of where to download the signature page">
            <a:extLst>
              <a:ext uri="{FF2B5EF4-FFF2-40B4-BE49-F238E27FC236}">
                <a16:creationId xmlns:a16="http://schemas.microsoft.com/office/drawing/2014/main" id="{BC361722-9359-D17C-E4F3-2553F5AD10D1}"/>
              </a:ext>
            </a:extLst>
          </p:cNvPr>
          <p:cNvPicPr>
            <a:picLocks noChangeAspect="1"/>
          </p:cNvPicPr>
          <p:nvPr/>
        </p:nvPicPr>
        <p:blipFill>
          <a:blip r:embed="rId6"/>
          <a:stretch>
            <a:fillRect/>
          </a:stretch>
        </p:blipFill>
        <p:spPr>
          <a:xfrm rot="8779207">
            <a:off x="9213484" y="4772603"/>
            <a:ext cx="780356" cy="670618"/>
          </a:xfrm>
          <a:prstGeom prst="rect">
            <a:avLst/>
          </a:prstGeom>
        </p:spPr>
      </p:pic>
    </p:spTree>
    <p:extLst>
      <p:ext uri="{BB962C8B-B14F-4D97-AF65-F5344CB8AC3E}">
        <p14:creationId xmlns:p14="http://schemas.microsoft.com/office/powerpoint/2010/main" val="196526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3DF8-B677-F52C-4A8D-2081741F50C6}"/>
              </a:ext>
            </a:extLst>
          </p:cNvPr>
          <p:cNvSpPr>
            <a:spLocks noGrp="1"/>
          </p:cNvSpPr>
          <p:nvPr>
            <p:ph type="title"/>
          </p:nvPr>
        </p:nvSpPr>
        <p:spPr/>
        <p:txBody>
          <a:bodyPr/>
          <a:lstStyle/>
          <a:p>
            <a:r>
              <a:rPr lang="en-US" dirty="0"/>
              <a:t>Additional Support</a:t>
            </a:r>
          </a:p>
        </p:txBody>
      </p:sp>
      <p:sp>
        <p:nvSpPr>
          <p:cNvPr id="3" name="Content Placeholder 2">
            <a:extLst>
              <a:ext uri="{FF2B5EF4-FFF2-40B4-BE49-F238E27FC236}">
                <a16:creationId xmlns:a16="http://schemas.microsoft.com/office/drawing/2014/main" id="{59F1C56F-0E05-D1D0-53E3-F609D9628FBC}"/>
              </a:ext>
            </a:extLst>
          </p:cNvPr>
          <p:cNvSpPr>
            <a:spLocks noGrp="1"/>
          </p:cNvSpPr>
          <p:nvPr>
            <p:ph idx="1"/>
          </p:nvPr>
        </p:nvSpPr>
        <p:spPr/>
        <p:txBody>
          <a:bodyPr>
            <a:normAutofit fontScale="92500" lnSpcReduction="10000"/>
          </a:bodyPr>
          <a:lstStyle/>
          <a:p>
            <a:pPr marL="76200" indent="0">
              <a:buNone/>
            </a:pPr>
            <a:r>
              <a:rPr lang="en-US" b="1" dirty="0"/>
              <a:t>Colorado Teacher of the Year Application Office Hours</a:t>
            </a:r>
          </a:p>
          <a:p>
            <a:pPr lvl="1"/>
            <a:r>
              <a:rPr lang="en-US" dirty="0"/>
              <a:t>Hosted by CDE’s Teacher of the Year Team - </a:t>
            </a:r>
            <a:r>
              <a:rPr lang="en-US" kern="100" dirty="0">
                <a:solidFill>
                  <a:srgbClr val="FF0000"/>
                </a:solidFill>
                <a:hlinkClick r:id="rId2"/>
              </a:rPr>
              <a:t>Register for Office Hours!</a:t>
            </a:r>
            <a:endParaRPr lang="en-US" kern="100" dirty="0">
              <a:solidFill>
                <a:srgbClr val="FF0000"/>
              </a:solidFill>
            </a:endParaRPr>
          </a:p>
          <a:p>
            <a:pPr lvl="2">
              <a:spcBef>
                <a:spcPts val="600"/>
              </a:spcBef>
              <a:spcAft>
                <a:spcPts val="600"/>
              </a:spcAft>
            </a:pPr>
            <a:r>
              <a:rPr lang="en-US" kern="100" dirty="0">
                <a:effectLst/>
                <a:cs typeface="Calibri" panose="020F0502020204030204" pitchFamily="34" charset="0"/>
              </a:rPr>
              <a:t>Wednesday, </a:t>
            </a:r>
            <a:r>
              <a:rPr lang="en-US" b="1" kern="100" dirty="0">
                <a:effectLst/>
                <a:cs typeface="Calibri" panose="020F0502020204030204" pitchFamily="34" charset="0"/>
              </a:rPr>
              <a:t>April 24</a:t>
            </a:r>
            <a:r>
              <a:rPr lang="en-US" kern="100" dirty="0">
                <a:effectLst/>
                <a:cs typeface="Calibri" panose="020F0502020204030204" pitchFamily="34" charset="0"/>
              </a:rPr>
              <a:t>, from </a:t>
            </a:r>
            <a:r>
              <a:rPr lang="en-US" b="1" kern="100" dirty="0">
                <a:effectLst/>
                <a:cs typeface="Calibri" panose="020F0502020204030204" pitchFamily="34" charset="0"/>
              </a:rPr>
              <a:t>3:30-4:30 pm</a:t>
            </a:r>
          </a:p>
          <a:p>
            <a:pPr lvl="2">
              <a:spcBef>
                <a:spcPts val="600"/>
              </a:spcBef>
              <a:spcAft>
                <a:spcPts val="600"/>
              </a:spcAft>
            </a:pPr>
            <a:r>
              <a:rPr lang="en-US" kern="100" dirty="0">
                <a:effectLst/>
                <a:cs typeface="Calibri" panose="020F0502020204030204" pitchFamily="34" charset="0"/>
              </a:rPr>
              <a:t>Wednesday, </a:t>
            </a:r>
            <a:r>
              <a:rPr lang="en-US" b="1" kern="100" dirty="0">
                <a:effectLst/>
                <a:cs typeface="Calibri" panose="020F0502020204030204" pitchFamily="34" charset="0"/>
              </a:rPr>
              <a:t>May 8</a:t>
            </a:r>
            <a:r>
              <a:rPr lang="en-US" kern="100" dirty="0">
                <a:effectLst/>
                <a:cs typeface="Calibri" panose="020F0502020204030204" pitchFamily="34" charset="0"/>
              </a:rPr>
              <a:t>, from </a:t>
            </a:r>
            <a:r>
              <a:rPr lang="en-US" b="1" kern="100" dirty="0">
                <a:effectLst/>
                <a:cs typeface="Calibri" panose="020F0502020204030204" pitchFamily="34" charset="0"/>
              </a:rPr>
              <a:t>3:30-4:30 pm</a:t>
            </a:r>
          </a:p>
          <a:p>
            <a:pPr lvl="3">
              <a:spcBef>
                <a:spcPts val="600"/>
              </a:spcBef>
              <a:spcAft>
                <a:spcPts val="600"/>
              </a:spcAft>
            </a:pPr>
            <a:r>
              <a:rPr lang="en-US" i="1" kern="100" dirty="0">
                <a:effectLst/>
                <a:cs typeface="Calibri" panose="020F0502020204030204" pitchFamily="34" charset="0"/>
              </a:rPr>
              <a:t>Guest: 2020 Colorado Teacher of the Year, Hilary Wimmer</a:t>
            </a:r>
          </a:p>
          <a:p>
            <a:pPr lvl="2">
              <a:spcBef>
                <a:spcPts val="600"/>
              </a:spcBef>
              <a:spcAft>
                <a:spcPts val="600"/>
              </a:spcAft>
            </a:pPr>
            <a:r>
              <a:rPr lang="en-US" kern="100" dirty="0">
                <a:effectLst/>
                <a:cs typeface="Calibri" panose="020F0502020204030204" pitchFamily="34" charset="0"/>
              </a:rPr>
              <a:t>Wednesday, </a:t>
            </a:r>
            <a:r>
              <a:rPr lang="en-US" b="1" kern="100" dirty="0">
                <a:effectLst/>
                <a:cs typeface="Calibri" panose="020F0502020204030204" pitchFamily="34" charset="0"/>
              </a:rPr>
              <a:t>May 22</a:t>
            </a:r>
            <a:r>
              <a:rPr lang="en-US" kern="100" dirty="0">
                <a:effectLst/>
                <a:cs typeface="Calibri" panose="020F0502020204030204" pitchFamily="34" charset="0"/>
              </a:rPr>
              <a:t>, from </a:t>
            </a:r>
            <a:r>
              <a:rPr lang="en-US" b="1" kern="100" dirty="0">
                <a:effectLst/>
                <a:cs typeface="Calibri" panose="020F0502020204030204" pitchFamily="34" charset="0"/>
              </a:rPr>
              <a:t>3:30-4:30 pm</a:t>
            </a:r>
          </a:p>
          <a:p>
            <a:pPr lvl="2">
              <a:spcBef>
                <a:spcPts val="600"/>
              </a:spcBef>
              <a:spcAft>
                <a:spcPts val="600"/>
              </a:spcAft>
            </a:pPr>
            <a:r>
              <a:rPr lang="en-US" kern="100" dirty="0">
                <a:effectLst/>
                <a:cs typeface="Calibri" panose="020F0502020204030204" pitchFamily="34" charset="0"/>
              </a:rPr>
              <a:t>Wednesday, </a:t>
            </a:r>
            <a:r>
              <a:rPr lang="en-US" b="1" kern="100" dirty="0">
                <a:effectLst/>
                <a:cs typeface="Calibri" panose="020F0502020204030204" pitchFamily="34" charset="0"/>
              </a:rPr>
              <a:t>June 5</a:t>
            </a:r>
            <a:r>
              <a:rPr lang="en-US" kern="100" dirty="0">
                <a:effectLst/>
                <a:cs typeface="Calibri" panose="020F0502020204030204" pitchFamily="34" charset="0"/>
              </a:rPr>
              <a:t>, from </a:t>
            </a:r>
            <a:r>
              <a:rPr lang="en-US" b="1" kern="100" dirty="0">
                <a:effectLst/>
                <a:cs typeface="Calibri" panose="020F0502020204030204" pitchFamily="34" charset="0"/>
              </a:rPr>
              <a:t>3:30-4:30 pm</a:t>
            </a:r>
          </a:p>
          <a:p>
            <a:pPr lvl="3">
              <a:spcBef>
                <a:spcPts val="600"/>
              </a:spcBef>
              <a:spcAft>
                <a:spcPts val="600"/>
              </a:spcAft>
            </a:pPr>
            <a:r>
              <a:rPr lang="en-US" i="1" kern="100" dirty="0">
                <a:effectLst/>
                <a:cs typeface="Calibri" panose="020F0502020204030204" pitchFamily="34" charset="0"/>
              </a:rPr>
              <a:t>Guest: 2022 Colorado Teacher of the Year, Autumn Rivera</a:t>
            </a:r>
          </a:p>
          <a:p>
            <a:pPr marL="1301750" lvl="3" indent="-285750">
              <a:spcBef>
                <a:spcPts val="0"/>
              </a:spcBef>
            </a:pPr>
            <a:endParaRPr lang="en-US" kern="100" dirty="0">
              <a:solidFill>
                <a:srgbClr val="000000"/>
              </a:solidFill>
              <a:effectLst/>
              <a:ea typeface="Calibri" panose="020F0502020204030204" pitchFamily="34" charset="0"/>
              <a:cs typeface="Calibri" panose="020F0502020204030204" pitchFamily="34" charset="0"/>
            </a:endParaRPr>
          </a:p>
          <a:p>
            <a:pPr marL="76200" indent="0">
              <a:buNone/>
            </a:pPr>
            <a:r>
              <a:rPr lang="en-US" b="1" dirty="0"/>
              <a:t>One on One Support</a:t>
            </a:r>
          </a:p>
          <a:p>
            <a:pPr lvl="1"/>
            <a:r>
              <a:rPr lang="en-US" dirty="0"/>
              <a:t>Please fill out the </a:t>
            </a:r>
            <a:r>
              <a:rPr lang="en-US" dirty="0">
                <a:hlinkClick r:id="rId3"/>
              </a:rPr>
              <a:t>Help Desk Ticket </a:t>
            </a:r>
            <a:r>
              <a:rPr lang="en-US" dirty="0"/>
              <a:t>for assistance!</a:t>
            </a:r>
          </a:p>
          <a:p>
            <a:pPr lvl="1"/>
            <a:r>
              <a:rPr lang="en-US" dirty="0"/>
              <a:t>In addition, you can always reach out to Kim Burnham at </a:t>
            </a:r>
            <a:r>
              <a:rPr lang="en-US" dirty="0">
                <a:hlinkClick r:id="rId4"/>
              </a:rPr>
              <a:t>Burnham_K@cde.state.co.us</a:t>
            </a:r>
            <a:r>
              <a:rPr lang="en-US" dirty="0"/>
              <a:t> or Patty Gleason at </a:t>
            </a:r>
            <a:r>
              <a:rPr lang="en-US" dirty="0">
                <a:hlinkClick r:id="rId5"/>
              </a:rPr>
              <a:t>Gleason_P@cde.state.co.us</a:t>
            </a:r>
            <a:r>
              <a:rPr lang="en-US" dirty="0"/>
              <a:t>.  </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FB8C207-62A0-66D0-FFC5-120C0FBC100F}"/>
              </a:ext>
            </a:extLst>
          </p:cNvPr>
          <p:cNvSpPr>
            <a:spLocks noGrp="1"/>
          </p:cNvSpPr>
          <p:nvPr>
            <p:ph type="sldNum" sz="quarter" idx="12"/>
          </p:nvPr>
        </p:nvSpPr>
        <p:spPr/>
        <p:txBody>
          <a:bodyPr/>
          <a:lstStyle/>
          <a:p>
            <a:fld id="{C479D5F6-EDCB-402A-AC08-4943A1820E8F}" type="slidenum">
              <a:rPr lang="en-US" smtClean="0"/>
              <a:pPr/>
              <a:t>15</a:t>
            </a:fld>
            <a:endParaRPr lang="en-US"/>
          </a:p>
        </p:txBody>
      </p:sp>
      <p:pic>
        <p:nvPicPr>
          <p:cNvPr id="5" name="Picture 4">
            <a:extLst>
              <a:ext uri="{FF2B5EF4-FFF2-40B4-BE49-F238E27FC236}">
                <a16:creationId xmlns:a16="http://schemas.microsoft.com/office/drawing/2014/main" id="{20EC86EE-F1C4-5880-2BF5-32B887176FE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3793" y="1"/>
            <a:ext cx="1278208" cy="1222310"/>
          </a:xfrm>
          <a:prstGeom prst="rect">
            <a:avLst/>
          </a:prstGeom>
        </p:spPr>
      </p:pic>
    </p:spTree>
    <p:extLst>
      <p:ext uri="{BB962C8B-B14F-4D97-AF65-F5344CB8AC3E}">
        <p14:creationId xmlns:p14="http://schemas.microsoft.com/office/powerpoint/2010/main" val="287225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37B8-BAE3-92F7-2A5C-5275F1850B6D}"/>
              </a:ext>
            </a:extLst>
          </p:cNvPr>
          <p:cNvSpPr>
            <a:spLocks noGrp="1"/>
          </p:cNvSpPr>
          <p:nvPr>
            <p:ph type="title"/>
          </p:nvPr>
        </p:nvSpPr>
        <p:spPr/>
        <p:txBody>
          <a:bodyPr/>
          <a:lstStyle/>
          <a:p>
            <a:r>
              <a:rPr lang="en-US" dirty="0"/>
              <a:t>Introduction to GAINS</a:t>
            </a:r>
          </a:p>
        </p:txBody>
      </p:sp>
      <p:sp>
        <p:nvSpPr>
          <p:cNvPr id="3" name="Content Placeholder 2">
            <a:extLst>
              <a:ext uri="{FF2B5EF4-FFF2-40B4-BE49-F238E27FC236}">
                <a16:creationId xmlns:a16="http://schemas.microsoft.com/office/drawing/2014/main" id="{52A06025-1C35-0B44-6E49-8232104AB19A}"/>
              </a:ext>
            </a:extLst>
          </p:cNvPr>
          <p:cNvSpPr>
            <a:spLocks noGrp="1"/>
          </p:cNvSpPr>
          <p:nvPr>
            <p:ph idx="1"/>
          </p:nvPr>
        </p:nvSpPr>
        <p:spPr/>
        <p:txBody>
          <a:bodyPr vert="horz" lIns="0" tIns="0" rIns="0" bIns="0" rtlCol="0" anchor="t">
            <a:normAutofit/>
          </a:bodyPr>
          <a:lstStyle/>
          <a:p>
            <a:pPr marL="76200" indent="0">
              <a:buNone/>
            </a:pPr>
            <a:r>
              <a:rPr lang="en-US" dirty="0"/>
              <a:t>Teacher of the Year Applicants will complete their responses in CDE's new </a:t>
            </a:r>
            <a:r>
              <a:rPr lang="en-US" dirty="0">
                <a:solidFill>
                  <a:srgbClr val="0563C1"/>
                </a:solidFill>
                <a:hlinkClick r:id="rId2"/>
              </a:rPr>
              <a:t>Grant Administration Implementation and Navigation System (GAINS)</a:t>
            </a:r>
            <a:r>
              <a:rPr lang="en-US" dirty="0"/>
              <a:t>. </a:t>
            </a:r>
          </a:p>
          <a:p>
            <a:pPr marL="233363" lvl="1" indent="-233363"/>
            <a:r>
              <a:rPr lang="en-US" sz="1800" dirty="0"/>
              <a:t>CDE will use the information collected in the </a:t>
            </a:r>
            <a:r>
              <a:rPr lang="en-US" sz="1800" dirty="0">
                <a:hlinkClick r:id="rId3"/>
              </a:rPr>
              <a:t>CTOY application access form </a:t>
            </a:r>
            <a:r>
              <a:rPr lang="en-US" sz="1800" dirty="0"/>
              <a:t>to provide your access. If you have any trouble, please let us know either by emailing </a:t>
            </a:r>
            <a:r>
              <a:rPr lang="en-US" sz="1800" dirty="0">
                <a:hlinkClick r:id="rId4"/>
              </a:rPr>
              <a:t>CompetitiveGrants@cde.state.co.us</a:t>
            </a:r>
            <a:r>
              <a:rPr lang="en-US" sz="1800" dirty="0"/>
              <a:t> or filling out a </a:t>
            </a:r>
            <a:r>
              <a:rPr lang="en-US" sz="1800" dirty="0">
                <a:hlinkClick r:id="rId5"/>
              </a:rPr>
              <a:t>Help Desk Ticket</a:t>
            </a:r>
            <a:r>
              <a:rPr lang="en-US" sz="1800" dirty="0"/>
              <a:t>.</a:t>
            </a:r>
          </a:p>
          <a:p>
            <a:pPr marL="457200" lvl="1" indent="0">
              <a:buNone/>
            </a:pPr>
            <a:endParaRPr lang="en-US" sz="1800" dirty="0"/>
          </a:p>
          <a:p>
            <a:endParaRPr lang="en-US" sz="2800" dirty="0"/>
          </a:p>
        </p:txBody>
      </p:sp>
      <p:sp>
        <p:nvSpPr>
          <p:cNvPr id="4" name="Slide Number Placeholder 3">
            <a:extLst>
              <a:ext uri="{FF2B5EF4-FFF2-40B4-BE49-F238E27FC236}">
                <a16:creationId xmlns:a16="http://schemas.microsoft.com/office/drawing/2014/main" id="{B0E3E177-D3AE-DA73-DCD1-5F665BEFBDBB}"/>
              </a:ext>
            </a:extLst>
          </p:cNvPr>
          <p:cNvSpPr>
            <a:spLocks noGrp="1"/>
          </p:cNvSpPr>
          <p:nvPr>
            <p:ph type="sldNum" sz="quarter" idx="12"/>
          </p:nvPr>
        </p:nvSpPr>
        <p:spPr/>
        <p:txBody>
          <a:bodyPr/>
          <a:lstStyle/>
          <a:p>
            <a:fld id="{C479D5F6-EDCB-402A-AC08-4943A1820E8F}" type="slidenum">
              <a:rPr lang="en-US" smtClean="0"/>
              <a:pPr/>
              <a:t>2</a:t>
            </a:fld>
            <a:endParaRPr lang="en-US"/>
          </a:p>
        </p:txBody>
      </p:sp>
      <p:pic>
        <p:nvPicPr>
          <p:cNvPr id="5" name="Content Placeholder 5">
            <a:extLst>
              <a:ext uri="{FF2B5EF4-FFF2-40B4-BE49-F238E27FC236}">
                <a16:creationId xmlns:a16="http://schemas.microsoft.com/office/drawing/2014/main" id="{4E9D5C2B-F9FB-D5BB-49D0-0EDDE2FEE60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spTree>
    <p:extLst>
      <p:ext uri="{BB962C8B-B14F-4D97-AF65-F5344CB8AC3E}">
        <p14:creationId xmlns:p14="http://schemas.microsoft.com/office/powerpoint/2010/main" val="7667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2A0B-A82B-2811-AC4D-1F68414CE4E7}"/>
              </a:ext>
            </a:extLst>
          </p:cNvPr>
          <p:cNvSpPr>
            <a:spLocks noGrp="1"/>
          </p:cNvSpPr>
          <p:nvPr>
            <p:ph type="title"/>
          </p:nvPr>
        </p:nvSpPr>
        <p:spPr/>
        <p:txBody>
          <a:bodyPr/>
          <a:lstStyle/>
          <a:p>
            <a:r>
              <a:rPr lang="en-US" dirty="0"/>
              <a:t>Logging In</a:t>
            </a:r>
          </a:p>
        </p:txBody>
      </p:sp>
      <p:sp>
        <p:nvSpPr>
          <p:cNvPr id="3" name="Content Placeholder 2">
            <a:extLst>
              <a:ext uri="{FF2B5EF4-FFF2-40B4-BE49-F238E27FC236}">
                <a16:creationId xmlns:a16="http://schemas.microsoft.com/office/drawing/2014/main" id="{3AD54487-C274-A527-4EEE-80B38DB0B7D7}"/>
              </a:ext>
            </a:extLst>
          </p:cNvPr>
          <p:cNvSpPr>
            <a:spLocks noGrp="1"/>
          </p:cNvSpPr>
          <p:nvPr>
            <p:ph idx="1"/>
          </p:nvPr>
        </p:nvSpPr>
        <p:spPr>
          <a:xfrm>
            <a:off x="838200" y="1341829"/>
            <a:ext cx="10515600" cy="2485892"/>
          </a:xfrm>
        </p:spPr>
        <p:txBody>
          <a:bodyPr/>
          <a:lstStyle/>
          <a:p>
            <a:pPr marL="76200" indent="0">
              <a:buNone/>
            </a:pPr>
            <a:r>
              <a:rPr lang="en-US" sz="2400" dirty="0">
                <a:cs typeface="Arial"/>
              </a:rPr>
              <a:t>Before you can login, CDE will need to provide you with access to GAINS. Please fill out the </a:t>
            </a:r>
            <a:r>
              <a:rPr lang="en-US" sz="2400" dirty="0">
                <a:solidFill>
                  <a:srgbClr val="0563C1"/>
                </a:solidFill>
                <a:cs typeface="Arial"/>
                <a:hlinkClick r:id="rId2"/>
              </a:rPr>
              <a:t>Application Access Form</a:t>
            </a:r>
            <a:r>
              <a:rPr lang="en-US" sz="2400" dirty="0">
                <a:solidFill>
                  <a:srgbClr val="0563C1"/>
                </a:solidFill>
                <a:cs typeface="Arial"/>
              </a:rPr>
              <a:t>.</a:t>
            </a:r>
            <a:endParaRPr lang="en-US" dirty="0">
              <a:solidFill>
                <a:srgbClr val="0563C1"/>
              </a:solidFill>
              <a:cs typeface="Arial"/>
            </a:endParaRPr>
          </a:p>
          <a:p>
            <a:pPr marL="419100" indent="-342900"/>
            <a:r>
              <a:rPr lang="en-US" sz="2400" b="1" dirty="0">
                <a:cs typeface="Arial"/>
              </a:rPr>
              <a:t>Step </a:t>
            </a:r>
            <a:r>
              <a:rPr lang="en-US" b="1" dirty="0">
                <a:cs typeface="Arial"/>
              </a:rPr>
              <a:t>1</a:t>
            </a:r>
            <a:r>
              <a:rPr lang="en-US" sz="2400" b="1" dirty="0">
                <a:cs typeface="Arial"/>
              </a:rPr>
              <a:t>: </a:t>
            </a:r>
            <a:r>
              <a:rPr lang="en-US" sz="2400" dirty="0">
                <a:cs typeface="Arial"/>
              </a:rPr>
              <a:t>Once CDE creates the user in GAINS, the applicant will be notified via email to create a password. Once the password is setup, </a:t>
            </a:r>
            <a:r>
              <a:rPr lang="en-US" dirty="0">
                <a:cs typeface="Arial"/>
              </a:rPr>
              <a:t>applicants</a:t>
            </a:r>
            <a:r>
              <a:rPr lang="en-US" sz="2400" dirty="0">
                <a:cs typeface="Arial"/>
              </a:rPr>
              <a:t> will access GAINS through the </a:t>
            </a:r>
            <a:r>
              <a:rPr lang="en-US" sz="2400" b="1" dirty="0">
                <a:cs typeface="Arial"/>
              </a:rPr>
              <a:t>native login (Sign-In).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7AEB15-6632-34EF-E72E-CC1D3E2F27FB}"/>
              </a:ext>
            </a:extLst>
          </p:cNvPr>
          <p:cNvSpPr>
            <a:spLocks noGrp="1"/>
          </p:cNvSpPr>
          <p:nvPr>
            <p:ph type="sldNum" sz="quarter" idx="12"/>
          </p:nvPr>
        </p:nvSpPr>
        <p:spPr/>
        <p:txBody>
          <a:bodyPr/>
          <a:lstStyle/>
          <a:p>
            <a:fld id="{C479D5F6-EDCB-402A-AC08-4943A1820E8F}" type="slidenum">
              <a:rPr lang="en-US" smtClean="0"/>
              <a:pPr/>
              <a:t>3</a:t>
            </a:fld>
            <a:endParaRPr lang="en-US"/>
          </a:p>
        </p:txBody>
      </p:sp>
      <p:pic>
        <p:nvPicPr>
          <p:cNvPr id="5" name="Content Placeholder 5">
            <a:extLst>
              <a:ext uri="{FF2B5EF4-FFF2-40B4-BE49-F238E27FC236}">
                <a16:creationId xmlns:a16="http://schemas.microsoft.com/office/drawing/2014/main" id="{D960E9FB-58C0-C05A-E020-0F78130A195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grpSp>
        <p:nvGrpSpPr>
          <p:cNvPr id="6" name="Group 5" descr="GAINS Sign-In Section of the application&#10;Sign-In  with email address and password&#10;or Sign in with CDE Identity Management (IdM)">
            <a:extLst>
              <a:ext uri="{FF2B5EF4-FFF2-40B4-BE49-F238E27FC236}">
                <a16:creationId xmlns:a16="http://schemas.microsoft.com/office/drawing/2014/main" id="{74BFBBDE-3408-8392-7026-E6EF17E76F46}"/>
              </a:ext>
              <a:ext uri="{C183D7F6-B498-43B3-948B-1728B52AA6E4}">
                <adec:decorative xmlns:adec="http://schemas.microsoft.com/office/drawing/2017/decorative" val="0"/>
              </a:ext>
            </a:extLst>
          </p:cNvPr>
          <p:cNvGrpSpPr/>
          <p:nvPr/>
        </p:nvGrpSpPr>
        <p:grpSpPr>
          <a:xfrm>
            <a:off x="3571809" y="3224264"/>
            <a:ext cx="5048382" cy="2706104"/>
            <a:chOff x="2353141" y="3055092"/>
            <a:chExt cx="5048382" cy="2706104"/>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A885D0C2-25FF-A64A-C1C9-A5BACA107671}"/>
                </a:ext>
              </a:extLst>
            </p:cNvPr>
            <p:cNvPicPr>
              <a:picLocks noChangeAspect="1"/>
            </p:cNvPicPr>
            <p:nvPr/>
          </p:nvPicPr>
          <p:blipFill>
            <a:blip r:embed="rId4"/>
            <a:stretch>
              <a:fillRect/>
            </a:stretch>
          </p:blipFill>
          <p:spPr>
            <a:xfrm>
              <a:off x="2353141" y="3055092"/>
              <a:ext cx="4429724" cy="2706104"/>
            </a:xfrm>
            <a:prstGeom prst="rect">
              <a:avLst/>
            </a:prstGeom>
          </p:spPr>
        </p:pic>
        <p:sp>
          <p:nvSpPr>
            <p:cNvPr id="8" name="Arrow: Left 7">
              <a:extLst>
                <a:ext uri="{FF2B5EF4-FFF2-40B4-BE49-F238E27FC236}">
                  <a16:creationId xmlns:a16="http://schemas.microsoft.com/office/drawing/2014/main" id="{B3A40076-9C13-1F45-9B01-90997AF53C2D}"/>
                </a:ext>
              </a:extLst>
            </p:cNvPr>
            <p:cNvSpPr/>
            <p:nvPr/>
          </p:nvSpPr>
          <p:spPr>
            <a:xfrm>
              <a:off x="6354440" y="3756713"/>
              <a:ext cx="1047083" cy="43961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grpSp>
    </p:spTree>
    <p:extLst>
      <p:ext uri="{BB962C8B-B14F-4D97-AF65-F5344CB8AC3E}">
        <p14:creationId xmlns:p14="http://schemas.microsoft.com/office/powerpoint/2010/main" val="311654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760-8903-F8D3-766F-F9D1F46AFDE1}"/>
              </a:ext>
            </a:extLst>
          </p:cNvPr>
          <p:cNvSpPr>
            <a:spLocks noGrp="1"/>
          </p:cNvSpPr>
          <p:nvPr>
            <p:ph type="title"/>
          </p:nvPr>
        </p:nvSpPr>
        <p:spPr/>
        <p:txBody>
          <a:bodyPr/>
          <a:lstStyle/>
          <a:p>
            <a:r>
              <a:rPr lang="en-US" dirty="0"/>
              <a:t>Navigate to Application Supplement</a:t>
            </a:r>
          </a:p>
        </p:txBody>
      </p:sp>
      <p:sp>
        <p:nvSpPr>
          <p:cNvPr id="3" name="Content Placeholder 2">
            <a:extLst>
              <a:ext uri="{FF2B5EF4-FFF2-40B4-BE49-F238E27FC236}">
                <a16:creationId xmlns:a16="http://schemas.microsoft.com/office/drawing/2014/main" id="{315AFCDE-E8BE-24C0-7782-F619DB981D30}"/>
              </a:ext>
            </a:extLst>
          </p:cNvPr>
          <p:cNvSpPr>
            <a:spLocks noGrp="1"/>
          </p:cNvSpPr>
          <p:nvPr>
            <p:ph idx="1"/>
          </p:nvPr>
        </p:nvSpPr>
        <p:spPr>
          <a:xfrm>
            <a:off x="838200" y="1554479"/>
            <a:ext cx="10515600" cy="1119807"/>
          </a:xfrm>
        </p:spPr>
        <p:txBody>
          <a:bodyPr>
            <a:normAutofit/>
          </a:bodyPr>
          <a:lstStyle/>
          <a:p>
            <a:r>
              <a:rPr lang="en-US" sz="2800" b="1" dirty="0"/>
              <a:t>Step 2: </a:t>
            </a:r>
            <a:r>
              <a:rPr lang="en-US" sz="2800" dirty="0"/>
              <a:t>Hover over “Application Supplement” in the left navigation bar and select “Application Supplements.”</a:t>
            </a:r>
          </a:p>
        </p:txBody>
      </p:sp>
      <p:sp>
        <p:nvSpPr>
          <p:cNvPr id="4" name="Slide Number Placeholder 3">
            <a:extLst>
              <a:ext uri="{FF2B5EF4-FFF2-40B4-BE49-F238E27FC236}">
                <a16:creationId xmlns:a16="http://schemas.microsoft.com/office/drawing/2014/main" id="{54F63F7F-4A28-91B3-90CD-B04AC9D7F0CF}"/>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5" name="Content Placeholder 5">
            <a:extLst>
              <a:ext uri="{FF2B5EF4-FFF2-40B4-BE49-F238E27FC236}">
                <a16:creationId xmlns:a16="http://schemas.microsoft.com/office/drawing/2014/main" id="{3848BB4F-8DBD-3E44-3FDE-76F592C86C3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pic>
        <p:nvPicPr>
          <p:cNvPr id="8" name="Picture 7" descr="Application Supplement tab">
            <a:extLst>
              <a:ext uri="{FF2B5EF4-FFF2-40B4-BE49-F238E27FC236}">
                <a16:creationId xmlns:a16="http://schemas.microsoft.com/office/drawing/2014/main" id="{536B6075-A5CD-3070-FCED-4E2F38CA247F}"/>
              </a:ext>
            </a:extLst>
          </p:cNvPr>
          <p:cNvPicPr>
            <a:picLocks noChangeAspect="1"/>
          </p:cNvPicPr>
          <p:nvPr/>
        </p:nvPicPr>
        <p:blipFill>
          <a:blip r:embed="rId3"/>
          <a:stretch>
            <a:fillRect/>
          </a:stretch>
        </p:blipFill>
        <p:spPr>
          <a:xfrm>
            <a:off x="4376737" y="2499158"/>
            <a:ext cx="3438525" cy="3762375"/>
          </a:xfrm>
          <a:prstGeom prst="rect">
            <a:avLst/>
          </a:prstGeom>
        </p:spPr>
      </p:pic>
    </p:spTree>
    <p:extLst>
      <p:ext uri="{BB962C8B-B14F-4D97-AF65-F5344CB8AC3E}">
        <p14:creationId xmlns:p14="http://schemas.microsoft.com/office/powerpoint/2010/main" val="138360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760-8903-F8D3-766F-F9D1F46AFDE1}"/>
              </a:ext>
            </a:extLst>
          </p:cNvPr>
          <p:cNvSpPr>
            <a:spLocks noGrp="1"/>
          </p:cNvSpPr>
          <p:nvPr>
            <p:ph type="title"/>
          </p:nvPr>
        </p:nvSpPr>
        <p:spPr>
          <a:xfrm>
            <a:off x="443564" y="205176"/>
            <a:ext cx="9349021" cy="898524"/>
          </a:xfrm>
        </p:spPr>
        <p:txBody>
          <a:bodyPr/>
          <a:lstStyle/>
          <a:p>
            <a:r>
              <a:rPr lang="en-US" dirty="0"/>
              <a:t>Find the </a:t>
            </a:r>
            <a:r>
              <a:rPr lang="en-US" sz="2800" dirty="0"/>
              <a:t>Colorado Teacher of the Year Application</a:t>
            </a:r>
            <a:endParaRPr lang="en-US" dirty="0"/>
          </a:p>
        </p:txBody>
      </p:sp>
      <p:sp>
        <p:nvSpPr>
          <p:cNvPr id="3" name="Content Placeholder 2">
            <a:extLst>
              <a:ext uri="{FF2B5EF4-FFF2-40B4-BE49-F238E27FC236}">
                <a16:creationId xmlns:a16="http://schemas.microsoft.com/office/drawing/2014/main" id="{315AFCDE-E8BE-24C0-7782-F619DB981D30}"/>
              </a:ext>
            </a:extLst>
          </p:cNvPr>
          <p:cNvSpPr>
            <a:spLocks noGrp="1"/>
          </p:cNvSpPr>
          <p:nvPr>
            <p:ph idx="1"/>
          </p:nvPr>
        </p:nvSpPr>
        <p:spPr>
          <a:xfrm>
            <a:off x="838200" y="1554479"/>
            <a:ext cx="10515600" cy="1119807"/>
          </a:xfrm>
        </p:spPr>
        <p:txBody>
          <a:bodyPr>
            <a:normAutofit fontScale="92500" lnSpcReduction="10000"/>
          </a:bodyPr>
          <a:lstStyle/>
          <a:p>
            <a:pPr marL="76200" indent="0">
              <a:buNone/>
            </a:pPr>
            <a:r>
              <a:rPr lang="en-US" sz="2800" b="1" dirty="0"/>
              <a:t>Step 3a: Select 2025 </a:t>
            </a:r>
            <a:r>
              <a:rPr lang="en-US" sz="2800" dirty="0"/>
              <a:t>from the dropdown list</a:t>
            </a:r>
          </a:p>
          <a:p>
            <a:pPr marL="76200" indent="0">
              <a:buNone/>
            </a:pPr>
            <a:endParaRPr lang="en-US" sz="1500" dirty="0"/>
          </a:p>
          <a:p>
            <a:pPr marL="76200" indent="0">
              <a:buNone/>
            </a:pPr>
            <a:r>
              <a:rPr lang="en-US" sz="2800" b="1" dirty="0"/>
              <a:t>Step 3b:</a:t>
            </a:r>
            <a:r>
              <a:rPr lang="en-US" sz="2800" dirty="0"/>
              <a:t> Select “Colorado Teacher of the Year”</a:t>
            </a:r>
            <a:endParaRPr lang="en-US" sz="2800" b="1" dirty="0"/>
          </a:p>
        </p:txBody>
      </p:sp>
      <p:sp>
        <p:nvSpPr>
          <p:cNvPr id="4" name="Slide Number Placeholder 3">
            <a:extLst>
              <a:ext uri="{FF2B5EF4-FFF2-40B4-BE49-F238E27FC236}">
                <a16:creationId xmlns:a16="http://schemas.microsoft.com/office/drawing/2014/main" id="{54F63F7F-4A28-91B3-90CD-B04AC9D7F0CF}"/>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5" name="Content Placeholder 5">
            <a:extLst>
              <a:ext uri="{FF2B5EF4-FFF2-40B4-BE49-F238E27FC236}">
                <a16:creationId xmlns:a16="http://schemas.microsoft.com/office/drawing/2014/main" id="{3848BB4F-8DBD-3E44-3FDE-76F592C86C3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pic>
        <p:nvPicPr>
          <p:cNvPr id="7" name="Picture 6" descr="Picture of Application Supplement, Colorado Teacher of the Year drop down function">
            <a:extLst>
              <a:ext uri="{FF2B5EF4-FFF2-40B4-BE49-F238E27FC236}">
                <a16:creationId xmlns:a16="http://schemas.microsoft.com/office/drawing/2014/main" id="{0039851F-AEA8-DCA6-BC46-C19C8610C4A8}"/>
              </a:ext>
            </a:extLst>
          </p:cNvPr>
          <p:cNvPicPr>
            <a:picLocks noChangeAspect="1"/>
          </p:cNvPicPr>
          <p:nvPr/>
        </p:nvPicPr>
        <p:blipFill>
          <a:blip r:embed="rId3"/>
          <a:stretch>
            <a:fillRect/>
          </a:stretch>
        </p:blipFill>
        <p:spPr>
          <a:xfrm>
            <a:off x="525839" y="2777102"/>
            <a:ext cx="8369509" cy="3079811"/>
          </a:xfrm>
          <a:prstGeom prst="rect">
            <a:avLst/>
          </a:prstGeom>
        </p:spPr>
      </p:pic>
    </p:spTree>
    <p:extLst>
      <p:ext uri="{BB962C8B-B14F-4D97-AF65-F5344CB8AC3E}">
        <p14:creationId xmlns:p14="http://schemas.microsoft.com/office/powerpoint/2010/main" val="342557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6304-FF5B-903A-9D8F-2CCCF3C53518}"/>
              </a:ext>
            </a:extLst>
          </p:cNvPr>
          <p:cNvSpPr>
            <a:spLocks noGrp="1"/>
          </p:cNvSpPr>
          <p:nvPr>
            <p:ph type="title"/>
          </p:nvPr>
        </p:nvSpPr>
        <p:spPr/>
        <p:txBody>
          <a:bodyPr/>
          <a:lstStyle/>
          <a:p>
            <a:r>
              <a:rPr lang="en-US" dirty="0"/>
              <a:t>Draft Started</a:t>
            </a:r>
          </a:p>
        </p:txBody>
      </p:sp>
      <p:sp>
        <p:nvSpPr>
          <p:cNvPr id="3" name="Content Placeholder 2">
            <a:extLst>
              <a:ext uri="{FF2B5EF4-FFF2-40B4-BE49-F238E27FC236}">
                <a16:creationId xmlns:a16="http://schemas.microsoft.com/office/drawing/2014/main" id="{A0CEE147-59AC-73E6-0E98-CB37471FAC7A}"/>
              </a:ext>
            </a:extLst>
          </p:cNvPr>
          <p:cNvSpPr>
            <a:spLocks noGrp="1"/>
          </p:cNvSpPr>
          <p:nvPr>
            <p:ph idx="1"/>
          </p:nvPr>
        </p:nvSpPr>
        <p:spPr>
          <a:xfrm>
            <a:off x="838200" y="1353955"/>
            <a:ext cx="10515600" cy="898524"/>
          </a:xfrm>
        </p:spPr>
        <p:txBody>
          <a:bodyPr/>
          <a:lstStyle/>
          <a:p>
            <a:r>
              <a:rPr lang="en-US" b="1" dirty="0"/>
              <a:t>Step 4: </a:t>
            </a:r>
            <a:r>
              <a:rPr lang="en-US" dirty="0"/>
              <a:t>Once in the application, be sure to change the application status to by clicking on </a:t>
            </a:r>
            <a:r>
              <a:rPr lang="en-US" b="1" dirty="0"/>
              <a:t>“DRAFT STARTED”</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F20C198-6B98-7079-1A75-060BC45BDA25}"/>
              </a:ext>
            </a:extLst>
          </p:cNvPr>
          <p:cNvSpPr>
            <a:spLocks noGrp="1"/>
          </p:cNvSpPr>
          <p:nvPr>
            <p:ph type="sldNum" sz="quarter" idx="12"/>
          </p:nvPr>
        </p:nvSpPr>
        <p:spPr/>
        <p:txBody>
          <a:bodyPr/>
          <a:lstStyle/>
          <a:p>
            <a:fld id="{C479D5F6-EDCB-402A-AC08-4943A1820E8F}" type="slidenum">
              <a:rPr lang="en-US" smtClean="0"/>
              <a:pPr/>
              <a:t>6</a:t>
            </a:fld>
            <a:endParaRPr lang="en-US"/>
          </a:p>
        </p:txBody>
      </p:sp>
      <p:sp>
        <p:nvSpPr>
          <p:cNvPr id="8" name="TextBox 7">
            <a:extLst>
              <a:ext uri="{FF2B5EF4-FFF2-40B4-BE49-F238E27FC236}">
                <a16:creationId xmlns:a16="http://schemas.microsoft.com/office/drawing/2014/main" id="{0CF3672D-D56D-A76D-B8B1-E091B64C784E}"/>
              </a:ext>
            </a:extLst>
          </p:cNvPr>
          <p:cNvSpPr txBox="1"/>
          <p:nvPr/>
        </p:nvSpPr>
        <p:spPr>
          <a:xfrm>
            <a:off x="8179870" y="2911135"/>
            <a:ext cx="3115321" cy="1631216"/>
          </a:xfrm>
          <a:prstGeom prst="rect">
            <a:avLst/>
          </a:prstGeom>
          <a:noFill/>
          <a:ln w="38100">
            <a:solidFill>
              <a:srgbClr val="0070C0"/>
            </a:solidFill>
          </a:ln>
        </p:spPr>
        <p:txBody>
          <a:bodyPr wrap="square" rtlCol="0">
            <a:spAutoFit/>
          </a:bodyPr>
          <a:lstStyle/>
          <a:p>
            <a:pPr algn="ctr"/>
            <a:r>
              <a:rPr lang="en-US" sz="2000" b="1" dirty="0"/>
              <a:t>Please note: </a:t>
            </a:r>
            <a:r>
              <a:rPr lang="en-US" sz="2000" dirty="0"/>
              <a:t>Applicants will not be able to any answer application questions until the status is changed to “Draft Started”</a:t>
            </a:r>
          </a:p>
        </p:txBody>
      </p:sp>
      <p:pic>
        <p:nvPicPr>
          <p:cNvPr id="9" name="Content Placeholder 5">
            <a:extLst>
              <a:ext uri="{FF2B5EF4-FFF2-40B4-BE49-F238E27FC236}">
                <a16:creationId xmlns:a16="http://schemas.microsoft.com/office/drawing/2014/main" id="{C846F818-BD8B-F2E5-8DE7-5A5CC765895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pic>
        <p:nvPicPr>
          <p:cNvPr id="11" name="Picture 10" descr="Picture of Draft started function in the application. Draft started is highlighted for applicants to initiate the application">
            <a:extLst>
              <a:ext uri="{FF2B5EF4-FFF2-40B4-BE49-F238E27FC236}">
                <a16:creationId xmlns:a16="http://schemas.microsoft.com/office/drawing/2014/main" id="{BFFFC2BC-849E-7E75-657A-272D10FC4A40}"/>
              </a:ext>
            </a:extLst>
          </p:cNvPr>
          <p:cNvPicPr>
            <a:picLocks noChangeAspect="1"/>
          </p:cNvPicPr>
          <p:nvPr/>
        </p:nvPicPr>
        <p:blipFill>
          <a:blip r:embed="rId3"/>
          <a:stretch>
            <a:fillRect/>
          </a:stretch>
        </p:blipFill>
        <p:spPr>
          <a:xfrm>
            <a:off x="1485857" y="2021305"/>
            <a:ext cx="6358733" cy="4836695"/>
          </a:xfrm>
          <a:prstGeom prst="rect">
            <a:avLst/>
          </a:prstGeom>
        </p:spPr>
      </p:pic>
    </p:spTree>
    <p:extLst>
      <p:ext uri="{BB962C8B-B14F-4D97-AF65-F5344CB8AC3E}">
        <p14:creationId xmlns:p14="http://schemas.microsoft.com/office/powerpoint/2010/main" val="60722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663D-F37E-AE49-A246-71A58CE9D0A3}"/>
              </a:ext>
            </a:extLst>
          </p:cNvPr>
          <p:cNvSpPr>
            <a:spLocks noGrp="1"/>
          </p:cNvSpPr>
          <p:nvPr>
            <p:ph type="title"/>
          </p:nvPr>
        </p:nvSpPr>
        <p:spPr/>
        <p:txBody>
          <a:bodyPr/>
          <a:lstStyle/>
          <a:p>
            <a:r>
              <a:rPr lang="en-US" dirty="0"/>
              <a:t>Start the CTOY Application in GAINS</a:t>
            </a:r>
          </a:p>
        </p:txBody>
      </p:sp>
      <p:sp>
        <p:nvSpPr>
          <p:cNvPr id="3" name="Content Placeholder 2">
            <a:extLst>
              <a:ext uri="{FF2B5EF4-FFF2-40B4-BE49-F238E27FC236}">
                <a16:creationId xmlns:a16="http://schemas.microsoft.com/office/drawing/2014/main" id="{4FDF91D9-8D33-5A63-8F54-E9D6DC9B1250}"/>
              </a:ext>
            </a:extLst>
          </p:cNvPr>
          <p:cNvSpPr>
            <a:spLocks noGrp="1"/>
          </p:cNvSpPr>
          <p:nvPr>
            <p:ph idx="1"/>
          </p:nvPr>
        </p:nvSpPr>
        <p:spPr>
          <a:xfrm>
            <a:off x="838200" y="1554481"/>
            <a:ext cx="10515600" cy="1766236"/>
          </a:xfrm>
        </p:spPr>
        <p:txBody>
          <a:bodyPr/>
          <a:lstStyle/>
          <a:p>
            <a:pPr marL="76200" indent="0">
              <a:buNone/>
            </a:pPr>
            <a:r>
              <a:rPr lang="en-US" sz="3200" b="1" dirty="0"/>
              <a:t>Because this is important and the #1 question we receive...</a:t>
            </a:r>
            <a:endParaRPr lang="en-US" dirty="0"/>
          </a:p>
          <a:p>
            <a:pPr marL="419100" indent="-342900"/>
            <a:r>
              <a:rPr lang="en-US" sz="2400" dirty="0"/>
              <a:t>The application will not be open to edit until you click on </a:t>
            </a:r>
            <a:r>
              <a:rPr lang="en-US" sz="2400" b="1" dirty="0"/>
              <a:t>“DRAFT STARTED”</a:t>
            </a:r>
          </a:p>
          <a:p>
            <a:pPr marL="419100" indent="-342900"/>
            <a:r>
              <a:rPr lang="en-US" sz="2400" dirty="0"/>
              <a:t>After clicking a page will appear where you must confirm your selection.</a:t>
            </a:r>
          </a:p>
          <a:p>
            <a:endParaRPr lang="en-US" dirty="0"/>
          </a:p>
        </p:txBody>
      </p:sp>
      <p:sp>
        <p:nvSpPr>
          <p:cNvPr id="4" name="Slide Number Placeholder 3">
            <a:extLst>
              <a:ext uri="{FF2B5EF4-FFF2-40B4-BE49-F238E27FC236}">
                <a16:creationId xmlns:a16="http://schemas.microsoft.com/office/drawing/2014/main" id="{B5748749-F2A5-D27B-44FF-C91D91844125}"/>
              </a:ext>
            </a:extLst>
          </p:cNvPr>
          <p:cNvSpPr>
            <a:spLocks noGrp="1"/>
          </p:cNvSpPr>
          <p:nvPr>
            <p:ph type="sldNum" sz="quarter" idx="12"/>
          </p:nvPr>
        </p:nvSpPr>
        <p:spPr/>
        <p:txBody>
          <a:bodyPr/>
          <a:lstStyle/>
          <a:p>
            <a:fld id="{C479D5F6-EDCB-402A-AC08-4943A1820E8F}" type="slidenum">
              <a:rPr lang="en-US" smtClean="0"/>
              <a:pPr/>
              <a:t>7</a:t>
            </a:fld>
            <a:endParaRPr lang="en-US"/>
          </a:p>
        </p:txBody>
      </p:sp>
      <p:pic>
        <p:nvPicPr>
          <p:cNvPr id="5" name="Content Placeholder 5">
            <a:extLst>
              <a:ext uri="{FF2B5EF4-FFF2-40B4-BE49-F238E27FC236}">
                <a16:creationId xmlns:a16="http://schemas.microsoft.com/office/drawing/2014/main" id="{E91DAD37-5C6A-E75D-F59F-6447952A892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pic>
        <p:nvPicPr>
          <p:cNvPr id="8" name="Picture 7" descr="Picture of the Draft Started link">
            <a:extLst>
              <a:ext uri="{FF2B5EF4-FFF2-40B4-BE49-F238E27FC236}">
                <a16:creationId xmlns:a16="http://schemas.microsoft.com/office/drawing/2014/main" id="{59C6B155-480B-E4C2-22AC-276ACE406BA1}"/>
              </a:ext>
            </a:extLst>
          </p:cNvPr>
          <p:cNvPicPr>
            <a:picLocks noChangeAspect="1"/>
          </p:cNvPicPr>
          <p:nvPr/>
        </p:nvPicPr>
        <p:blipFill>
          <a:blip r:embed="rId3"/>
          <a:stretch>
            <a:fillRect/>
          </a:stretch>
        </p:blipFill>
        <p:spPr>
          <a:xfrm>
            <a:off x="1283925" y="3296655"/>
            <a:ext cx="8993991" cy="2409258"/>
          </a:xfrm>
          <a:prstGeom prst="rect">
            <a:avLst/>
          </a:prstGeom>
        </p:spPr>
      </p:pic>
      <p:sp>
        <p:nvSpPr>
          <p:cNvPr id="9" name="Arrow: Right 8">
            <a:extLst>
              <a:ext uri="{FF2B5EF4-FFF2-40B4-BE49-F238E27FC236}">
                <a16:creationId xmlns:a16="http://schemas.microsoft.com/office/drawing/2014/main" id="{2C44C262-EA4C-849F-3560-8043D807CD89}"/>
              </a:ext>
              <a:ext uri="{C183D7F6-B498-43B3-948B-1728B52AA6E4}">
                <adec:decorative xmlns:adec="http://schemas.microsoft.com/office/drawing/2017/decorative" val="1"/>
              </a:ext>
            </a:extLst>
          </p:cNvPr>
          <p:cNvSpPr/>
          <p:nvPr/>
        </p:nvSpPr>
        <p:spPr>
          <a:xfrm flipH="1">
            <a:off x="3931061" y="4699976"/>
            <a:ext cx="1210435" cy="4963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06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894F-4972-3E53-A3FA-1BD876E5BBDA}"/>
              </a:ext>
            </a:extLst>
          </p:cNvPr>
          <p:cNvSpPr>
            <a:spLocks noGrp="1"/>
          </p:cNvSpPr>
          <p:nvPr>
            <p:ph type="ctrTitle"/>
          </p:nvPr>
        </p:nvSpPr>
        <p:spPr/>
        <p:txBody>
          <a:bodyPr/>
          <a:lstStyle/>
          <a:p>
            <a:r>
              <a:rPr lang="en-US" dirty="0"/>
              <a:t>Application Navigation</a:t>
            </a:r>
          </a:p>
        </p:txBody>
      </p:sp>
      <p:sp>
        <p:nvSpPr>
          <p:cNvPr id="3" name="Slide Number Placeholder 2">
            <a:extLst>
              <a:ext uri="{FF2B5EF4-FFF2-40B4-BE49-F238E27FC236}">
                <a16:creationId xmlns:a16="http://schemas.microsoft.com/office/drawing/2014/main" id="{3EAE79C3-F2D7-8450-6BEB-F45C8E2783EC}"/>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249505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 of the Description of sections in the application including History Log, Program information, Candidate Information, Profession Biography, and Application Upload Instructions.">
            <a:extLst>
              <a:ext uri="{FF2B5EF4-FFF2-40B4-BE49-F238E27FC236}">
                <a16:creationId xmlns:a16="http://schemas.microsoft.com/office/drawing/2014/main" id="{0CA61972-B616-990B-74C9-011FCF1694B3}"/>
              </a:ext>
            </a:extLst>
          </p:cNvPr>
          <p:cNvPicPr>
            <a:picLocks noChangeAspect="1"/>
          </p:cNvPicPr>
          <p:nvPr/>
        </p:nvPicPr>
        <p:blipFill>
          <a:blip r:embed="rId2"/>
          <a:stretch>
            <a:fillRect/>
          </a:stretch>
        </p:blipFill>
        <p:spPr>
          <a:xfrm>
            <a:off x="1584151" y="2308634"/>
            <a:ext cx="3957027" cy="4316757"/>
          </a:xfrm>
          <a:prstGeom prst="rect">
            <a:avLst/>
          </a:prstGeom>
        </p:spPr>
      </p:pic>
      <p:sp>
        <p:nvSpPr>
          <p:cNvPr id="4" name="Slide Number Placeholder 3">
            <a:extLst>
              <a:ext uri="{FF2B5EF4-FFF2-40B4-BE49-F238E27FC236}">
                <a16:creationId xmlns:a16="http://schemas.microsoft.com/office/drawing/2014/main" id="{45755838-EF48-5CA4-E781-3097DD346E62}"/>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2" name="Title 1">
            <a:extLst>
              <a:ext uri="{FF2B5EF4-FFF2-40B4-BE49-F238E27FC236}">
                <a16:creationId xmlns:a16="http://schemas.microsoft.com/office/drawing/2014/main" id="{8BA01307-ACBA-0052-7C84-323FB96271E4}"/>
              </a:ext>
            </a:extLst>
          </p:cNvPr>
          <p:cNvSpPr>
            <a:spLocks noGrp="1"/>
          </p:cNvSpPr>
          <p:nvPr>
            <p:ph type="title"/>
          </p:nvPr>
        </p:nvSpPr>
        <p:spPr/>
        <p:txBody>
          <a:bodyPr/>
          <a:lstStyle/>
          <a:p>
            <a:r>
              <a:rPr lang="en-US" dirty="0"/>
              <a:t>Navigating Basics- Sections Overview</a:t>
            </a:r>
          </a:p>
        </p:txBody>
      </p:sp>
      <p:sp>
        <p:nvSpPr>
          <p:cNvPr id="3" name="Content Placeholder 2">
            <a:extLst>
              <a:ext uri="{FF2B5EF4-FFF2-40B4-BE49-F238E27FC236}">
                <a16:creationId xmlns:a16="http://schemas.microsoft.com/office/drawing/2014/main" id="{EC2B5C0E-AAAA-4C5F-82CD-262BFCCFB03E}"/>
              </a:ext>
            </a:extLst>
          </p:cNvPr>
          <p:cNvSpPr>
            <a:spLocks noGrp="1"/>
          </p:cNvSpPr>
          <p:nvPr>
            <p:ph idx="1"/>
          </p:nvPr>
        </p:nvSpPr>
        <p:spPr>
          <a:xfrm>
            <a:off x="6012873" y="1650841"/>
            <a:ext cx="5911272" cy="4343559"/>
          </a:xfrm>
        </p:spPr>
        <p:txBody>
          <a:bodyPr>
            <a:normAutofit fontScale="92500"/>
          </a:bodyPr>
          <a:lstStyle/>
          <a:p>
            <a:pPr marL="76200" indent="0">
              <a:buNone/>
            </a:pPr>
            <a:r>
              <a:rPr lang="en-US" dirty="0"/>
              <a:t>The </a:t>
            </a:r>
            <a:r>
              <a:rPr lang="en-US" b="1" dirty="0"/>
              <a:t>Sections Page </a:t>
            </a:r>
            <a:r>
              <a:rPr lang="en-US" dirty="0"/>
              <a:t>is your </a:t>
            </a:r>
            <a:r>
              <a:rPr lang="en-US" sz="2400" dirty="0"/>
              <a:t>Teacher of the Year </a:t>
            </a:r>
            <a:r>
              <a:rPr lang="en-US" dirty="0"/>
              <a:t>Application home page and main navigation center. </a:t>
            </a:r>
          </a:p>
          <a:p>
            <a:pPr marL="76200" indent="0">
              <a:buNone/>
            </a:pPr>
            <a:r>
              <a:rPr lang="en-US" dirty="0"/>
              <a:t>From here you can access a number of features related to your application. The following pages are required for submission: </a:t>
            </a:r>
          </a:p>
          <a:p>
            <a:pPr marL="419100" indent="-342900"/>
            <a:r>
              <a:rPr lang="en-US" dirty="0"/>
              <a:t>Candidate Information</a:t>
            </a:r>
          </a:p>
          <a:p>
            <a:pPr marL="419100" indent="-342900"/>
            <a:r>
              <a:rPr lang="en-US" dirty="0"/>
              <a:t>School and District Information </a:t>
            </a:r>
          </a:p>
          <a:p>
            <a:pPr marL="419100" indent="-342900"/>
            <a:r>
              <a:rPr lang="en-US" dirty="0"/>
              <a:t>Professional Biography</a:t>
            </a:r>
          </a:p>
          <a:p>
            <a:pPr marL="419100" indent="-342900"/>
            <a:r>
              <a:rPr lang="en-US" dirty="0"/>
              <a:t>Response Questions</a:t>
            </a:r>
          </a:p>
          <a:p>
            <a:pPr marL="419100" indent="-342900"/>
            <a:r>
              <a:rPr lang="en-US" dirty="0"/>
              <a:t>Video Response</a:t>
            </a:r>
          </a:p>
          <a:p>
            <a:pPr marL="419100" indent="-342900"/>
            <a:r>
              <a:rPr lang="en-US" dirty="0"/>
              <a:t>Required Uploads</a:t>
            </a:r>
          </a:p>
          <a:p>
            <a:pPr marL="76200" indent="0">
              <a:buNone/>
            </a:pPr>
            <a:endParaRPr lang="en-US" dirty="0"/>
          </a:p>
          <a:p>
            <a:pPr marL="76200" indent="0">
              <a:buNone/>
            </a:pPr>
            <a:endParaRPr lang="en-US" dirty="0"/>
          </a:p>
        </p:txBody>
      </p:sp>
      <p:pic>
        <p:nvPicPr>
          <p:cNvPr id="8" name="Content Placeholder 5">
            <a:extLst>
              <a:ext uri="{FF2B5EF4-FFF2-40B4-BE49-F238E27FC236}">
                <a16:creationId xmlns:a16="http://schemas.microsoft.com/office/drawing/2014/main" id="{0E60C79C-9175-B0DA-27B1-135944E0690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2180"/>
            <a:ext cx="1171019" cy="1119808"/>
          </a:xfrm>
          <a:prstGeom prst="rect">
            <a:avLst/>
          </a:prstGeom>
        </p:spPr>
      </p:pic>
      <p:sp>
        <p:nvSpPr>
          <p:cNvPr id="7" name="Right Brace 6">
            <a:extLst>
              <a:ext uri="{FF2B5EF4-FFF2-40B4-BE49-F238E27FC236}">
                <a16:creationId xmlns:a16="http://schemas.microsoft.com/office/drawing/2014/main" id="{C6FF70BF-635C-F1E5-51E6-8FEBF6ECB873}"/>
              </a:ext>
              <a:ext uri="{C183D7F6-B498-43B3-948B-1728B52AA6E4}">
                <adec:decorative xmlns:adec="http://schemas.microsoft.com/office/drawing/2017/decorative" val="1"/>
              </a:ext>
            </a:extLst>
          </p:cNvPr>
          <p:cNvSpPr/>
          <p:nvPr/>
        </p:nvSpPr>
        <p:spPr>
          <a:xfrm>
            <a:off x="3543301" y="4379494"/>
            <a:ext cx="812131" cy="1844306"/>
          </a:xfrm>
          <a:prstGeom prst="rightBrace">
            <a:avLst/>
          </a:prstGeom>
          <a:ln w="571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pic>
        <p:nvPicPr>
          <p:cNvPr id="9" name="Picture 8" descr="Picture of the Draft Started section.">
            <a:extLst>
              <a:ext uri="{FF2B5EF4-FFF2-40B4-BE49-F238E27FC236}">
                <a16:creationId xmlns:a16="http://schemas.microsoft.com/office/drawing/2014/main" id="{38668A94-D45F-00E6-C3E7-702A582654DD}"/>
              </a:ext>
            </a:extLst>
          </p:cNvPr>
          <p:cNvPicPr>
            <a:picLocks noChangeAspect="1"/>
          </p:cNvPicPr>
          <p:nvPr/>
        </p:nvPicPr>
        <p:blipFill>
          <a:blip r:embed="rId4"/>
          <a:stretch>
            <a:fillRect/>
          </a:stretch>
        </p:blipFill>
        <p:spPr>
          <a:xfrm>
            <a:off x="1584151" y="1303421"/>
            <a:ext cx="3957027" cy="1059985"/>
          </a:xfrm>
          <a:prstGeom prst="rect">
            <a:avLst/>
          </a:prstGeom>
        </p:spPr>
      </p:pic>
    </p:spTree>
    <p:extLst>
      <p:ext uri="{BB962C8B-B14F-4D97-AF65-F5344CB8AC3E}">
        <p14:creationId xmlns:p14="http://schemas.microsoft.com/office/powerpoint/2010/main" val="394251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8398F0D1D8640A53B16287B38F639" ma:contentTypeVersion="17" ma:contentTypeDescription="Create a new document." ma:contentTypeScope="" ma:versionID="35d64303765a7b01a39f41b0b029f940">
  <xsd:schema xmlns:xsd="http://www.w3.org/2001/XMLSchema" xmlns:xs="http://www.w3.org/2001/XMLSchema" xmlns:p="http://schemas.microsoft.com/office/2006/metadata/properties" xmlns:ns3="240e3d2c-f022-428d-bc7c-b5f396ed1b04" xmlns:ns4="8e256738-57d4-4d31-9755-f8ff945b79d0" targetNamespace="http://schemas.microsoft.com/office/2006/metadata/properties" ma:root="true" ma:fieldsID="e85ca16b5d26dc04903f7bd7049e653e" ns3:_="" ns4:_="">
    <xsd:import namespace="240e3d2c-f022-428d-bc7c-b5f396ed1b04"/>
    <xsd:import namespace="8e256738-57d4-4d31-9755-f8ff945b7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e3d2c-f022-428d-bc7c-b5f396ed1b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256738-57d4-4d31-9755-f8ff945b79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e256738-57d4-4d31-9755-f8ff945b79d0" xsi:nil="true"/>
  </documentManagement>
</p:properties>
</file>

<file path=customXml/itemProps1.xml><?xml version="1.0" encoding="utf-8"?>
<ds:datastoreItem xmlns:ds="http://schemas.openxmlformats.org/officeDocument/2006/customXml" ds:itemID="{CF8D578F-5FA3-4B6A-A77F-D8F8F3C7042D}">
  <ds:schemaRefs>
    <ds:schemaRef ds:uri="http://schemas.microsoft.com/sharepoint/v3/contenttype/forms"/>
  </ds:schemaRefs>
</ds:datastoreItem>
</file>

<file path=customXml/itemProps2.xml><?xml version="1.0" encoding="utf-8"?>
<ds:datastoreItem xmlns:ds="http://schemas.openxmlformats.org/officeDocument/2006/customXml" ds:itemID="{7015EA54-EC0B-43FD-A83C-1A9584876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e3d2c-f022-428d-bc7c-b5f396ed1b04"/>
    <ds:schemaRef ds:uri="8e256738-57d4-4d31-9755-f8ff945b7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E3AABF-6E2E-4660-8EDB-5F0FA2C46E23}">
  <ds:schemaRefs>
    <ds:schemaRef ds:uri="240e3d2c-f022-428d-bc7c-b5f396ed1b04"/>
    <ds:schemaRef ds:uri="http://schemas.microsoft.com/office/2006/documentManagement/types"/>
    <ds:schemaRef ds:uri="http://schemas.microsoft.com/office/infopath/2007/PartnerControls"/>
    <ds:schemaRef ds:uri="http://purl.org/dc/terms/"/>
    <ds:schemaRef ds:uri="8e256738-57d4-4d31-9755-f8ff945b79d0"/>
    <ds:schemaRef ds:uri="http://schemas.openxmlformats.org/package/2006/metadata/core-properties"/>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4207</TotalTime>
  <Words>715</Words>
  <Application>Microsoft Office PowerPoint</Application>
  <PresentationFormat>Widescreen</PresentationFormat>
  <Paragraphs>76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Museo Slab 500</vt:lpstr>
      <vt:lpstr>Office Theme</vt:lpstr>
      <vt:lpstr>Colorado Teacher of the Year Application Access Instructions</vt:lpstr>
      <vt:lpstr>Introduction to GAINS</vt:lpstr>
      <vt:lpstr>Logging In</vt:lpstr>
      <vt:lpstr>Navigate to Application Supplement</vt:lpstr>
      <vt:lpstr>Find the Colorado Teacher of the Year Application</vt:lpstr>
      <vt:lpstr>Draft Started</vt:lpstr>
      <vt:lpstr>Start the CTOY Application in GAINS</vt:lpstr>
      <vt:lpstr>Application Navigation</vt:lpstr>
      <vt:lpstr>Navigating Basics- Sections Overview</vt:lpstr>
      <vt:lpstr>Navigating Basics – Sections Overview (cont.)</vt:lpstr>
      <vt:lpstr>Navigating Basics- Moving Through Sections</vt:lpstr>
      <vt:lpstr>Application Submission</vt:lpstr>
      <vt:lpstr>Resources &amp; Additional Support</vt:lpstr>
      <vt:lpstr>Resources</vt:lpstr>
      <vt:lpstr>Additional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Winicki, Megan</dc:creator>
  <cp:lastModifiedBy>Jimenez, Brittany</cp:lastModifiedBy>
  <cp:revision>36</cp:revision>
  <dcterms:created xsi:type="dcterms:W3CDTF">2023-10-17T21:04:24Z</dcterms:created>
  <dcterms:modified xsi:type="dcterms:W3CDTF">2024-04-16T18:19:05Z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0x010100FC18398F0D1D8640A53B16287B38F639</vt:lpwstr>
  </property>
</Properties>
</file>