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3"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0" d="100"/>
          <a:sy n="140" d="100"/>
        </p:scale>
        <p:origin x="132" y="4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1d04b63614b_0_40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6" name="Google Shape;76;g1d04b63614b_0_40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1e772219889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1e772219889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Next in the LEA-Level survey, you’ll see a tab for Extended Instructional Time, and you’ll answer the following questions related to that program.</a:t>
            </a: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1e77221988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1e77221988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1e7722198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1e7722198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90000"/>
              </a:lnSpc>
              <a:spcBef>
                <a:spcPts val="800"/>
              </a:spcBef>
              <a:spcAft>
                <a:spcPts val="0"/>
              </a:spcAft>
              <a:buClr>
                <a:schemeClr val="dk1"/>
              </a:buClr>
              <a:buSzPts val="1100"/>
              <a:buFont typeface="Arial"/>
              <a:buNone/>
            </a:pPr>
            <a:r>
              <a:rPr lang="en" sz="1800" dirty="0">
                <a:solidFill>
                  <a:srgbClr val="595959"/>
                </a:solidFill>
              </a:rPr>
              <a:t>If the LEA chooses to fill out the Student-Level Combined Survey, on the Student Participation tab, please provide student first names, last names, SASIDs, and whether or not they participated in each of the activities in the screenshots. If the LEA did not use ESSER funds for the activity described, please leave the applicable columns blank or enter 0 for all students.</a:t>
            </a: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e772219889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1e772219889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dirty="0">
                <a:solidFill>
                  <a:srgbClr val="595959"/>
                </a:solidFill>
              </a:rPr>
              <a:t>If the LEA chooses to fill out the Student-Level Separate Survey, for the Summer, Afterschool, Extended Time, Tutoring, and Technology tabs, please provide student first names, last names, SASIDs, and whether or not they participated in each of the activities in the screenshots on the following slide. If the LEA did not use ESSER funds for the activity described, please leave the tab blank. </a:t>
            </a:r>
            <a:r>
              <a:rPr lang="en" dirty="0"/>
              <a:t>Summer, afterschool, and tutoring tabs all have the same questions.</a:t>
            </a: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1e772219889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1e772219889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The Early Childhood Education Programs tab will look the same across all versions of the templates. You’ll answer the following questions in each template.</a:t>
            </a: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1e772219889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1e772219889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The Full-Service Community Schools tab will look the same across all version of the templates. You’ll answer the same questions in each template.</a:t>
            </a: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1f9103ce547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1f9103ce547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As a reminder, please only submit one template via Syncplicity.</a:t>
            </a: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e772219889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1e772219889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d04b63614b_0_4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1d04b63614b_0_4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Today we’ll be walking you through the third data point and how you’ll be reporting on it to CDE.</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e772219889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e772219889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d04b63614b_0_53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The USDE has created an annotated reporting form providing some definitions, and CDE will be working to provide more definitions on our webpage, which we’ll talk about more later.</a:t>
            </a:r>
            <a:endParaRPr dirty="0"/>
          </a:p>
        </p:txBody>
      </p:sp>
      <p:sp>
        <p:nvSpPr>
          <p:cNvPr id="94" name="Google Shape;94;g1d04b63614b_0_5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1e772219889_0_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1e772219889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d04b63614b_0_5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1d04b63614b_0_5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(Educational Data Advisory Council) LEA-Level survey allows LEAs to report aggregate data for each student group. The Student-level surveys allow LEAs to provide a list of students that were eligible and participated in each activity. CDE will use that information to run the student group aggregations on the LEA’s behalf. Please fill out whichever template best fits your district’s needs.</a:t>
            </a: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1d1fdae480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1d1fdae480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d256f13ff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1d256f13ff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On the Instructions tab you’ll also see this list of funding codes. The survey is inclusive of all ESSER funds, including state reserve activities, so please ensure you report on activities across all ESSER funding codes.</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1e772219889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1e772219889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800" dirty="0"/>
              <a:t>If the LEA chooses to fill out the LEA-Level Survey, LEAs will provide the number of students that participated in each activity and the number of students eligible to participate in each activity, disaggregated by student groups.</a:t>
            </a:r>
            <a:endParaRPr sz="800" dirty="0"/>
          </a:p>
          <a:p>
            <a:pPr marL="0" lvl="0" indent="0" algn="l" rtl="0">
              <a:spcBef>
                <a:spcPts val="0"/>
              </a:spcBef>
              <a:spcAft>
                <a:spcPts val="0"/>
              </a:spcAft>
              <a:buNone/>
            </a:pPr>
            <a:r>
              <a:rPr lang="en" sz="800" dirty="0"/>
              <a:t>On the Summer, Afterschool and Tutoring tabs, LEAs will give answers to the </a:t>
            </a:r>
            <a:r>
              <a:rPr lang="en-US" sz="800" dirty="0"/>
              <a:t>questions on this slide for each program. If your LEA did not use ESSER funding for these programs, you can skip these tabs entirely.</a:t>
            </a:r>
            <a:endParaRPr sz="800" dirty="0"/>
          </a:p>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blue">
  <p:cSld name="TITLE_1">
    <p:spTree>
      <p:nvGrpSpPr>
        <p:cNvPr id="1" name="Shape 50"/>
        <p:cNvGrpSpPr/>
        <p:nvPr/>
      </p:nvGrpSpPr>
      <p:grpSpPr>
        <a:xfrm>
          <a:off x="0" y="0"/>
          <a:ext cx="0" cy="0"/>
          <a:chOff x="0" y="0"/>
          <a:chExt cx="0" cy="0"/>
        </a:xfrm>
      </p:grpSpPr>
      <p:sp>
        <p:nvSpPr>
          <p:cNvPr id="51" name="Google Shape;51;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52" name="Google Shape;52;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53" name="Google Shape;53;p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54" name="Google Shape;54;p13"/>
          <p:cNvPicPr preferRelativeResize="0"/>
          <p:nvPr/>
        </p:nvPicPr>
        <p:blipFill>
          <a:blip r:embed="rId2">
            <a:alphaModFix/>
          </a:blip>
          <a:stretch>
            <a:fillRect/>
          </a:stretch>
        </p:blipFill>
        <p:spPr>
          <a:xfrm>
            <a:off x="0" y="0"/>
            <a:ext cx="9144024" cy="5166574"/>
          </a:xfrm>
          <a:prstGeom prst="rect">
            <a:avLst/>
          </a:prstGeom>
          <a:noFill/>
          <a:ln>
            <a:noFill/>
          </a:ln>
        </p:spPr>
      </p:pic>
      <p:sp>
        <p:nvSpPr>
          <p:cNvPr id="55" name="Google Shape;55;p13"/>
          <p:cNvSpPr txBox="1">
            <a:spLocks noGrp="1"/>
          </p:cNvSpPr>
          <p:nvPr>
            <p:ph type="ctrTitle" idx="2"/>
          </p:nvPr>
        </p:nvSpPr>
        <p:spPr>
          <a:xfrm>
            <a:off x="311700" y="744575"/>
            <a:ext cx="8520600" cy="1827300"/>
          </a:xfrm>
          <a:prstGeom prst="rect">
            <a:avLst/>
          </a:prstGeom>
        </p:spPr>
        <p:txBody>
          <a:bodyPr spcFirstLastPara="1" wrap="square" lIns="91425" tIns="91425" rIns="91425" bIns="91425" anchor="b" anchorCtr="0">
            <a:normAutofit/>
          </a:bodyPr>
          <a:lstStyle>
            <a:lvl1pPr lvl="0" algn="ctr" rtl="0">
              <a:spcBef>
                <a:spcPts val="0"/>
              </a:spcBef>
              <a:spcAft>
                <a:spcPts val="0"/>
              </a:spcAft>
              <a:buNone/>
              <a:defRPr sz="4000">
                <a:solidFill>
                  <a:schemeClr val="lt1"/>
                </a:solidFill>
                <a:latin typeface="Rockwell"/>
                <a:ea typeface="Rockwell"/>
                <a:cs typeface="Rockwell"/>
                <a:sym typeface="Rockwell"/>
              </a:defRPr>
            </a:lvl1pPr>
            <a:lvl2pPr lvl="1" algn="ctr" rtl="0">
              <a:spcBef>
                <a:spcPts val="0"/>
              </a:spcBef>
              <a:spcAft>
                <a:spcPts val="0"/>
              </a:spcAft>
              <a:buNone/>
              <a:defRPr sz="4000">
                <a:solidFill>
                  <a:schemeClr val="lt1"/>
                </a:solidFill>
                <a:latin typeface="Rockwell"/>
                <a:ea typeface="Rockwell"/>
                <a:cs typeface="Rockwell"/>
                <a:sym typeface="Rockwell"/>
              </a:defRPr>
            </a:lvl2pPr>
            <a:lvl3pPr lvl="2" algn="ctr" rtl="0">
              <a:spcBef>
                <a:spcPts val="0"/>
              </a:spcBef>
              <a:spcAft>
                <a:spcPts val="0"/>
              </a:spcAft>
              <a:buNone/>
              <a:defRPr sz="4000">
                <a:solidFill>
                  <a:schemeClr val="lt1"/>
                </a:solidFill>
                <a:latin typeface="Rockwell"/>
                <a:ea typeface="Rockwell"/>
                <a:cs typeface="Rockwell"/>
                <a:sym typeface="Rockwell"/>
              </a:defRPr>
            </a:lvl3pPr>
            <a:lvl4pPr lvl="3" algn="ctr" rtl="0">
              <a:spcBef>
                <a:spcPts val="0"/>
              </a:spcBef>
              <a:spcAft>
                <a:spcPts val="0"/>
              </a:spcAft>
              <a:buNone/>
              <a:defRPr sz="4000">
                <a:solidFill>
                  <a:schemeClr val="lt1"/>
                </a:solidFill>
                <a:latin typeface="Rockwell"/>
                <a:ea typeface="Rockwell"/>
                <a:cs typeface="Rockwell"/>
                <a:sym typeface="Rockwell"/>
              </a:defRPr>
            </a:lvl4pPr>
            <a:lvl5pPr lvl="4" algn="ctr" rtl="0">
              <a:spcBef>
                <a:spcPts val="0"/>
              </a:spcBef>
              <a:spcAft>
                <a:spcPts val="0"/>
              </a:spcAft>
              <a:buNone/>
              <a:defRPr sz="4000">
                <a:solidFill>
                  <a:schemeClr val="lt1"/>
                </a:solidFill>
                <a:latin typeface="Rockwell"/>
                <a:ea typeface="Rockwell"/>
                <a:cs typeface="Rockwell"/>
                <a:sym typeface="Rockwell"/>
              </a:defRPr>
            </a:lvl5pPr>
            <a:lvl6pPr lvl="5" algn="ctr" rtl="0">
              <a:spcBef>
                <a:spcPts val="0"/>
              </a:spcBef>
              <a:spcAft>
                <a:spcPts val="0"/>
              </a:spcAft>
              <a:buNone/>
              <a:defRPr sz="4000">
                <a:solidFill>
                  <a:schemeClr val="lt1"/>
                </a:solidFill>
                <a:latin typeface="Rockwell"/>
                <a:ea typeface="Rockwell"/>
                <a:cs typeface="Rockwell"/>
                <a:sym typeface="Rockwell"/>
              </a:defRPr>
            </a:lvl6pPr>
            <a:lvl7pPr lvl="6" algn="ctr" rtl="0">
              <a:spcBef>
                <a:spcPts val="0"/>
              </a:spcBef>
              <a:spcAft>
                <a:spcPts val="0"/>
              </a:spcAft>
              <a:buNone/>
              <a:defRPr sz="4000">
                <a:solidFill>
                  <a:schemeClr val="lt1"/>
                </a:solidFill>
                <a:latin typeface="Rockwell"/>
                <a:ea typeface="Rockwell"/>
                <a:cs typeface="Rockwell"/>
                <a:sym typeface="Rockwell"/>
              </a:defRPr>
            </a:lvl7pPr>
            <a:lvl8pPr lvl="7" algn="ctr" rtl="0">
              <a:spcBef>
                <a:spcPts val="0"/>
              </a:spcBef>
              <a:spcAft>
                <a:spcPts val="0"/>
              </a:spcAft>
              <a:buNone/>
              <a:defRPr sz="4000">
                <a:solidFill>
                  <a:schemeClr val="lt1"/>
                </a:solidFill>
                <a:latin typeface="Rockwell"/>
                <a:ea typeface="Rockwell"/>
                <a:cs typeface="Rockwell"/>
                <a:sym typeface="Rockwell"/>
              </a:defRPr>
            </a:lvl8pPr>
            <a:lvl9pPr lvl="8" algn="ctr" rtl="0">
              <a:spcBef>
                <a:spcPts val="0"/>
              </a:spcBef>
              <a:spcAft>
                <a:spcPts val="0"/>
              </a:spcAft>
              <a:buNone/>
              <a:defRPr sz="4000">
                <a:solidFill>
                  <a:schemeClr val="lt1"/>
                </a:solidFill>
                <a:latin typeface="Rockwell"/>
                <a:ea typeface="Rockwell"/>
                <a:cs typeface="Rockwell"/>
                <a:sym typeface="Rockwell"/>
              </a:defRPr>
            </a:lvl9pPr>
          </a:lstStyle>
          <a:p>
            <a:endParaRPr/>
          </a:p>
        </p:txBody>
      </p:sp>
      <p:sp>
        <p:nvSpPr>
          <p:cNvPr id="56" name="Google Shape;56;p13"/>
          <p:cNvSpPr txBox="1">
            <a:spLocks noGrp="1"/>
          </p:cNvSpPr>
          <p:nvPr>
            <p:ph type="subTitle" idx="3"/>
          </p:nvPr>
        </p:nvSpPr>
        <p:spPr>
          <a:xfrm>
            <a:off x="311700" y="2834125"/>
            <a:ext cx="8520600" cy="792600"/>
          </a:xfrm>
          <a:prstGeom prst="rect">
            <a:avLst/>
          </a:prstGeom>
        </p:spPr>
        <p:txBody>
          <a:bodyPr spcFirstLastPara="1" wrap="square" lIns="91425" tIns="91425" rIns="91425" bIns="91425" anchor="t" anchorCtr="0">
            <a:normAutofit/>
          </a:bodyPr>
          <a:lstStyle>
            <a:lvl1pPr lvl="0" algn="ctr" rtl="0">
              <a:spcBef>
                <a:spcPts val="0"/>
              </a:spcBef>
              <a:spcAft>
                <a:spcPts val="0"/>
              </a:spcAft>
              <a:buSzPts val="2300"/>
              <a:buNone/>
              <a:defRPr sz="2300">
                <a:solidFill>
                  <a:schemeClr val="lt1"/>
                </a:solidFill>
                <a:latin typeface="Calibri"/>
                <a:ea typeface="Calibri"/>
                <a:cs typeface="Calibri"/>
                <a:sym typeface="Calibri"/>
              </a:defRPr>
            </a:lvl1pPr>
            <a:lvl2pPr lvl="1" rtl="0">
              <a:spcBef>
                <a:spcPts val="0"/>
              </a:spcBef>
              <a:spcAft>
                <a:spcPts val="0"/>
              </a:spcAft>
              <a:buSzPts val="1400"/>
              <a:buNone/>
              <a:defRPr>
                <a:solidFill>
                  <a:schemeClr val="lt1"/>
                </a:solidFill>
                <a:latin typeface="Calibri"/>
                <a:ea typeface="Calibri"/>
                <a:cs typeface="Calibri"/>
                <a:sym typeface="Calibri"/>
              </a:defRPr>
            </a:lvl2pPr>
            <a:lvl3pPr lvl="2" rtl="0">
              <a:spcBef>
                <a:spcPts val="0"/>
              </a:spcBef>
              <a:spcAft>
                <a:spcPts val="0"/>
              </a:spcAft>
              <a:buSzPts val="1400"/>
              <a:buNone/>
              <a:defRPr>
                <a:solidFill>
                  <a:schemeClr val="lt1"/>
                </a:solidFill>
                <a:latin typeface="Calibri"/>
                <a:ea typeface="Calibri"/>
                <a:cs typeface="Calibri"/>
                <a:sym typeface="Calibri"/>
              </a:defRPr>
            </a:lvl3pPr>
            <a:lvl4pPr lvl="3" rtl="0">
              <a:spcBef>
                <a:spcPts val="0"/>
              </a:spcBef>
              <a:spcAft>
                <a:spcPts val="0"/>
              </a:spcAft>
              <a:buSzPts val="1400"/>
              <a:buNone/>
              <a:defRPr>
                <a:solidFill>
                  <a:schemeClr val="lt1"/>
                </a:solidFill>
                <a:latin typeface="Calibri"/>
                <a:ea typeface="Calibri"/>
                <a:cs typeface="Calibri"/>
                <a:sym typeface="Calibri"/>
              </a:defRPr>
            </a:lvl4pPr>
            <a:lvl5pPr lvl="4" rtl="0">
              <a:spcBef>
                <a:spcPts val="0"/>
              </a:spcBef>
              <a:spcAft>
                <a:spcPts val="0"/>
              </a:spcAft>
              <a:buSzPts val="1400"/>
              <a:buNone/>
              <a:defRPr>
                <a:solidFill>
                  <a:schemeClr val="lt1"/>
                </a:solidFill>
                <a:latin typeface="Calibri"/>
                <a:ea typeface="Calibri"/>
                <a:cs typeface="Calibri"/>
                <a:sym typeface="Calibri"/>
              </a:defRPr>
            </a:lvl5pPr>
            <a:lvl6pPr lvl="5" rtl="0">
              <a:spcBef>
                <a:spcPts val="0"/>
              </a:spcBef>
              <a:spcAft>
                <a:spcPts val="0"/>
              </a:spcAft>
              <a:buSzPts val="1400"/>
              <a:buNone/>
              <a:defRPr>
                <a:solidFill>
                  <a:schemeClr val="lt1"/>
                </a:solidFill>
                <a:latin typeface="Calibri"/>
                <a:ea typeface="Calibri"/>
                <a:cs typeface="Calibri"/>
                <a:sym typeface="Calibri"/>
              </a:defRPr>
            </a:lvl6pPr>
            <a:lvl7pPr lvl="6" rtl="0">
              <a:spcBef>
                <a:spcPts val="0"/>
              </a:spcBef>
              <a:spcAft>
                <a:spcPts val="0"/>
              </a:spcAft>
              <a:buSzPts val="1400"/>
              <a:buNone/>
              <a:defRPr>
                <a:solidFill>
                  <a:schemeClr val="lt1"/>
                </a:solidFill>
                <a:latin typeface="Calibri"/>
                <a:ea typeface="Calibri"/>
                <a:cs typeface="Calibri"/>
                <a:sym typeface="Calibri"/>
              </a:defRPr>
            </a:lvl7pPr>
            <a:lvl8pPr lvl="7" rtl="0">
              <a:spcBef>
                <a:spcPts val="0"/>
              </a:spcBef>
              <a:spcAft>
                <a:spcPts val="0"/>
              </a:spcAft>
              <a:buSzPts val="1400"/>
              <a:buNone/>
              <a:defRPr>
                <a:solidFill>
                  <a:schemeClr val="lt1"/>
                </a:solidFill>
                <a:latin typeface="Calibri"/>
                <a:ea typeface="Calibri"/>
                <a:cs typeface="Calibri"/>
                <a:sym typeface="Calibri"/>
              </a:defRPr>
            </a:lvl8pPr>
            <a:lvl9pPr lvl="8" rtl="0">
              <a:spcBef>
                <a:spcPts val="0"/>
              </a:spcBef>
              <a:spcAft>
                <a:spcPts val="0"/>
              </a:spcAft>
              <a:buSzPts val="1400"/>
              <a:buNone/>
              <a:defRPr>
                <a:solidFill>
                  <a:schemeClr val="lt1"/>
                </a:solidFill>
                <a:latin typeface="Calibri"/>
                <a:ea typeface="Calibri"/>
                <a:cs typeface="Calibri"/>
                <a:sym typeface="Calibri"/>
              </a:defRPr>
            </a:lvl9pPr>
          </a:lstStyle>
          <a:p>
            <a:endParaRPr/>
          </a:p>
        </p:txBody>
      </p:sp>
      <p:cxnSp>
        <p:nvCxnSpPr>
          <p:cNvPr id="57" name="Google Shape;57;p13"/>
          <p:cNvCxnSpPr/>
          <p:nvPr/>
        </p:nvCxnSpPr>
        <p:spPr>
          <a:xfrm>
            <a:off x="295875" y="2758925"/>
            <a:ext cx="8541300" cy="0"/>
          </a:xfrm>
          <a:prstGeom prst="straightConnector1">
            <a:avLst/>
          </a:prstGeom>
          <a:noFill/>
          <a:ln w="9525" cap="flat" cmpd="sng">
            <a:solidFill>
              <a:schemeClr val="lt1"/>
            </a:solidFill>
            <a:prstDash val="solid"/>
            <a:round/>
            <a:headEnd type="none" w="med" len="med"/>
            <a:tailEnd type="none" w="med" len="med"/>
          </a:ln>
        </p:spPr>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ntent slide with header/logo - no text - blue">
  <p:cSld name="TITLE_AND_BODY_1">
    <p:spTree>
      <p:nvGrpSpPr>
        <p:cNvPr id="1" name="Shape 58"/>
        <p:cNvGrpSpPr/>
        <p:nvPr/>
      </p:nvGrpSpPr>
      <p:grpSpPr>
        <a:xfrm>
          <a:off x="0" y="0"/>
          <a:ext cx="0" cy="0"/>
          <a:chOff x="0" y="0"/>
          <a:chExt cx="0" cy="0"/>
        </a:xfrm>
      </p:grpSpPr>
      <p:pic>
        <p:nvPicPr>
          <p:cNvPr id="59" name="Google Shape;59;p14"/>
          <p:cNvPicPr preferRelativeResize="0"/>
          <p:nvPr/>
        </p:nvPicPr>
        <p:blipFill>
          <a:blip r:embed="rId2">
            <a:alphaModFix/>
          </a:blip>
          <a:stretch>
            <a:fillRect/>
          </a:stretch>
        </p:blipFill>
        <p:spPr>
          <a:xfrm>
            <a:off x="-6900" y="0"/>
            <a:ext cx="9172498" cy="917250"/>
          </a:xfrm>
          <a:prstGeom prst="rect">
            <a:avLst/>
          </a:prstGeom>
          <a:noFill/>
          <a:ln>
            <a:noFill/>
          </a:ln>
        </p:spPr>
      </p:pic>
      <p:sp>
        <p:nvSpPr>
          <p:cNvPr id="60" name="Google Shape;60;p14"/>
          <p:cNvSpPr txBox="1">
            <a:spLocks noGrp="1"/>
          </p:cNvSpPr>
          <p:nvPr>
            <p:ph type="title"/>
          </p:nvPr>
        </p:nvSpPr>
        <p:spPr>
          <a:xfrm>
            <a:off x="213075" y="228600"/>
            <a:ext cx="8520600" cy="572700"/>
          </a:xfrm>
          <a:prstGeom prst="rect">
            <a:avLst/>
          </a:prstGeom>
        </p:spPr>
        <p:txBody>
          <a:bodyPr spcFirstLastPara="1" wrap="square" lIns="0" tIns="0" rIns="0" bIns="0" anchor="t" anchorCtr="0">
            <a:noAutofit/>
          </a:bodyPr>
          <a:lstStyle>
            <a:lvl1pPr lvl="0" rtl="0">
              <a:spcBef>
                <a:spcPts val="0"/>
              </a:spcBef>
              <a:spcAft>
                <a:spcPts val="0"/>
              </a:spcAft>
              <a:buSzPts val="2800"/>
              <a:buNone/>
              <a:defRPr sz="2000">
                <a:solidFill>
                  <a:srgbClr val="FFFFFF"/>
                </a:solidFill>
                <a:latin typeface="Rockwell"/>
                <a:ea typeface="Rockwell"/>
                <a:cs typeface="Rockwell"/>
                <a:sym typeface="Rockwell"/>
              </a:defRPr>
            </a:lvl1pPr>
            <a:lvl2pPr lvl="1" rtl="0">
              <a:spcBef>
                <a:spcPts val="0"/>
              </a:spcBef>
              <a:spcAft>
                <a:spcPts val="0"/>
              </a:spcAft>
              <a:buSzPts val="2800"/>
              <a:buNone/>
              <a:defRPr sz="2000">
                <a:solidFill>
                  <a:srgbClr val="FFFFFF"/>
                </a:solidFill>
                <a:latin typeface="Rockwell"/>
                <a:ea typeface="Rockwell"/>
                <a:cs typeface="Rockwell"/>
                <a:sym typeface="Rockwell"/>
              </a:defRPr>
            </a:lvl2pPr>
            <a:lvl3pPr lvl="2" rtl="0">
              <a:spcBef>
                <a:spcPts val="0"/>
              </a:spcBef>
              <a:spcAft>
                <a:spcPts val="0"/>
              </a:spcAft>
              <a:buSzPts val="2800"/>
              <a:buNone/>
              <a:defRPr sz="2000">
                <a:solidFill>
                  <a:srgbClr val="FFFFFF"/>
                </a:solidFill>
                <a:latin typeface="Rockwell"/>
                <a:ea typeface="Rockwell"/>
                <a:cs typeface="Rockwell"/>
                <a:sym typeface="Rockwell"/>
              </a:defRPr>
            </a:lvl3pPr>
            <a:lvl4pPr lvl="3" rtl="0">
              <a:spcBef>
                <a:spcPts val="0"/>
              </a:spcBef>
              <a:spcAft>
                <a:spcPts val="0"/>
              </a:spcAft>
              <a:buSzPts val="2800"/>
              <a:buNone/>
              <a:defRPr sz="2000">
                <a:solidFill>
                  <a:srgbClr val="FFFFFF"/>
                </a:solidFill>
                <a:latin typeface="Rockwell"/>
                <a:ea typeface="Rockwell"/>
                <a:cs typeface="Rockwell"/>
                <a:sym typeface="Rockwell"/>
              </a:defRPr>
            </a:lvl4pPr>
            <a:lvl5pPr lvl="4" rtl="0">
              <a:spcBef>
                <a:spcPts val="0"/>
              </a:spcBef>
              <a:spcAft>
                <a:spcPts val="0"/>
              </a:spcAft>
              <a:buSzPts val="2800"/>
              <a:buNone/>
              <a:defRPr sz="2000">
                <a:solidFill>
                  <a:srgbClr val="FFFFFF"/>
                </a:solidFill>
                <a:latin typeface="Rockwell"/>
                <a:ea typeface="Rockwell"/>
                <a:cs typeface="Rockwell"/>
                <a:sym typeface="Rockwell"/>
              </a:defRPr>
            </a:lvl5pPr>
            <a:lvl6pPr lvl="5" rtl="0">
              <a:spcBef>
                <a:spcPts val="0"/>
              </a:spcBef>
              <a:spcAft>
                <a:spcPts val="0"/>
              </a:spcAft>
              <a:buSzPts val="2800"/>
              <a:buNone/>
              <a:defRPr sz="2000">
                <a:solidFill>
                  <a:srgbClr val="FFFFFF"/>
                </a:solidFill>
                <a:latin typeface="Rockwell"/>
                <a:ea typeface="Rockwell"/>
                <a:cs typeface="Rockwell"/>
                <a:sym typeface="Rockwell"/>
              </a:defRPr>
            </a:lvl6pPr>
            <a:lvl7pPr lvl="6" rtl="0">
              <a:spcBef>
                <a:spcPts val="0"/>
              </a:spcBef>
              <a:spcAft>
                <a:spcPts val="0"/>
              </a:spcAft>
              <a:buSzPts val="2800"/>
              <a:buNone/>
              <a:defRPr sz="2000">
                <a:solidFill>
                  <a:srgbClr val="FFFFFF"/>
                </a:solidFill>
                <a:latin typeface="Rockwell"/>
                <a:ea typeface="Rockwell"/>
                <a:cs typeface="Rockwell"/>
                <a:sym typeface="Rockwell"/>
              </a:defRPr>
            </a:lvl7pPr>
            <a:lvl8pPr lvl="7" rtl="0">
              <a:spcBef>
                <a:spcPts val="0"/>
              </a:spcBef>
              <a:spcAft>
                <a:spcPts val="0"/>
              </a:spcAft>
              <a:buSzPts val="2800"/>
              <a:buNone/>
              <a:defRPr sz="2000">
                <a:solidFill>
                  <a:srgbClr val="FFFFFF"/>
                </a:solidFill>
                <a:latin typeface="Rockwell"/>
                <a:ea typeface="Rockwell"/>
                <a:cs typeface="Rockwell"/>
                <a:sym typeface="Rockwell"/>
              </a:defRPr>
            </a:lvl8pPr>
            <a:lvl9pPr lvl="8" rtl="0">
              <a:spcBef>
                <a:spcPts val="0"/>
              </a:spcBef>
              <a:spcAft>
                <a:spcPts val="0"/>
              </a:spcAft>
              <a:buSzPts val="2800"/>
              <a:buNone/>
              <a:defRPr sz="2000">
                <a:solidFill>
                  <a:srgbClr val="FFFFFF"/>
                </a:solidFill>
                <a:latin typeface="Rockwell"/>
                <a:ea typeface="Rockwell"/>
                <a:cs typeface="Rockwell"/>
                <a:sym typeface="Rockwell"/>
              </a:defRPr>
            </a:lvl9pPr>
          </a:lstStyle>
          <a:p>
            <a:endParaRPr/>
          </a:p>
        </p:txBody>
      </p:sp>
      <p:pic>
        <p:nvPicPr>
          <p:cNvPr id="61" name="Google Shape;61;p14"/>
          <p:cNvPicPr preferRelativeResize="0"/>
          <p:nvPr/>
        </p:nvPicPr>
        <p:blipFill>
          <a:blip r:embed="rId3">
            <a:alphaModFix/>
          </a:blip>
          <a:stretch>
            <a:fillRect/>
          </a:stretch>
        </p:blipFill>
        <p:spPr>
          <a:xfrm>
            <a:off x="8146725" y="4676400"/>
            <a:ext cx="867951" cy="369000"/>
          </a:xfrm>
          <a:prstGeom prst="rect">
            <a:avLst/>
          </a:prstGeom>
          <a:noFill/>
          <a:ln>
            <a:noFill/>
          </a:ln>
        </p:spPr>
      </p:pic>
      <p:cxnSp>
        <p:nvCxnSpPr>
          <p:cNvPr id="62" name="Google Shape;62;p14"/>
          <p:cNvCxnSpPr/>
          <p:nvPr/>
        </p:nvCxnSpPr>
        <p:spPr>
          <a:xfrm>
            <a:off x="0" y="4561600"/>
            <a:ext cx="9152700" cy="0"/>
          </a:xfrm>
          <a:prstGeom prst="straightConnector1">
            <a:avLst/>
          </a:prstGeom>
          <a:noFill/>
          <a:ln w="9525" cap="flat" cmpd="sng">
            <a:solidFill>
              <a:schemeClr val="accent1"/>
            </a:solidFill>
            <a:prstDash val="solid"/>
            <a:round/>
            <a:headEnd type="none" w="med" len="med"/>
            <a:tailEnd type="none" w="med" len="med"/>
          </a:ln>
        </p:spPr>
      </p:cxnSp>
      <p:sp>
        <p:nvSpPr>
          <p:cNvPr id="63" name="Google Shape;63;p14"/>
          <p:cNvSpPr txBox="1">
            <a:spLocks noGrp="1"/>
          </p:cNvSpPr>
          <p:nvPr>
            <p:ph type="sldNum" idx="12"/>
          </p:nvPr>
        </p:nvSpPr>
        <p:spPr>
          <a:xfrm>
            <a:off x="88683" y="4676392"/>
            <a:ext cx="548700" cy="393600"/>
          </a:xfrm>
          <a:prstGeom prst="rect">
            <a:avLst/>
          </a:prstGeom>
        </p:spPr>
        <p:txBody>
          <a:bodyPr spcFirstLastPara="1" wrap="square" lIns="0" tIns="0" rIns="0" bIns="0" anchor="ctr" anchorCtr="0">
            <a:normAutofit/>
          </a:bodyPr>
          <a:lstStyle>
            <a:lvl1pPr lvl="0" algn="l" rtl="0">
              <a:buNone/>
              <a:defRPr sz="1200">
                <a:solidFill>
                  <a:srgbClr val="999999"/>
                </a:solidFill>
                <a:latin typeface="Rockwell"/>
                <a:ea typeface="Rockwell"/>
                <a:cs typeface="Rockwell"/>
                <a:sym typeface="Rockwell"/>
              </a:defRPr>
            </a:lvl1pPr>
            <a:lvl2pPr lvl="1" algn="l" rtl="0">
              <a:buNone/>
              <a:defRPr sz="1200">
                <a:solidFill>
                  <a:srgbClr val="999999"/>
                </a:solidFill>
                <a:latin typeface="Rockwell"/>
                <a:ea typeface="Rockwell"/>
                <a:cs typeface="Rockwell"/>
                <a:sym typeface="Rockwell"/>
              </a:defRPr>
            </a:lvl2pPr>
            <a:lvl3pPr lvl="2" algn="l" rtl="0">
              <a:buNone/>
              <a:defRPr sz="1200">
                <a:solidFill>
                  <a:srgbClr val="999999"/>
                </a:solidFill>
                <a:latin typeface="Rockwell"/>
                <a:ea typeface="Rockwell"/>
                <a:cs typeface="Rockwell"/>
                <a:sym typeface="Rockwell"/>
              </a:defRPr>
            </a:lvl3pPr>
            <a:lvl4pPr lvl="3" algn="l" rtl="0">
              <a:buNone/>
              <a:defRPr sz="1200">
                <a:solidFill>
                  <a:srgbClr val="999999"/>
                </a:solidFill>
                <a:latin typeface="Rockwell"/>
                <a:ea typeface="Rockwell"/>
                <a:cs typeface="Rockwell"/>
                <a:sym typeface="Rockwell"/>
              </a:defRPr>
            </a:lvl4pPr>
            <a:lvl5pPr lvl="4" algn="l" rtl="0">
              <a:buNone/>
              <a:defRPr sz="1200">
                <a:solidFill>
                  <a:srgbClr val="999999"/>
                </a:solidFill>
                <a:latin typeface="Rockwell"/>
                <a:ea typeface="Rockwell"/>
                <a:cs typeface="Rockwell"/>
                <a:sym typeface="Rockwell"/>
              </a:defRPr>
            </a:lvl5pPr>
            <a:lvl6pPr lvl="5" algn="l" rtl="0">
              <a:buNone/>
              <a:defRPr sz="1200">
                <a:solidFill>
                  <a:srgbClr val="999999"/>
                </a:solidFill>
                <a:latin typeface="Rockwell"/>
                <a:ea typeface="Rockwell"/>
                <a:cs typeface="Rockwell"/>
                <a:sym typeface="Rockwell"/>
              </a:defRPr>
            </a:lvl6pPr>
            <a:lvl7pPr lvl="6" algn="l" rtl="0">
              <a:buNone/>
              <a:defRPr sz="1200">
                <a:solidFill>
                  <a:srgbClr val="999999"/>
                </a:solidFill>
                <a:latin typeface="Rockwell"/>
                <a:ea typeface="Rockwell"/>
                <a:cs typeface="Rockwell"/>
                <a:sym typeface="Rockwell"/>
              </a:defRPr>
            </a:lvl7pPr>
            <a:lvl8pPr lvl="7" algn="l" rtl="0">
              <a:buNone/>
              <a:defRPr sz="1200">
                <a:solidFill>
                  <a:srgbClr val="999999"/>
                </a:solidFill>
                <a:latin typeface="Rockwell"/>
                <a:ea typeface="Rockwell"/>
                <a:cs typeface="Rockwell"/>
                <a:sym typeface="Rockwell"/>
              </a:defRPr>
            </a:lvl8pPr>
            <a:lvl9pPr lvl="8" algn="l" rtl="0">
              <a:buNone/>
              <a:defRPr sz="1200">
                <a:solidFill>
                  <a:srgbClr val="999999"/>
                </a:solidFill>
                <a:latin typeface="Rockwell"/>
                <a:ea typeface="Rockwell"/>
                <a:cs typeface="Rockwell"/>
                <a:sym typeface="Rockwel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64"/>
        <p:cNvGrpSpPr/>
        <p:nvPr/>
      </p:nvGrpSpPr>
      <p:grpSpPr>
        <a:xfrm>
          <a:off x="0" y="0"/>
          <a:ext cx="0" cy="0"/>
          <a:chOff x="0" y="0"/>
          <a:chExt cx="0" cy="0"/>
        </a:xfrm>
      </p:grpSpPr>
      <p:pic>
        <p:nvPicPr>
          <p:cNvPr id="65" name="Google Shape;65;p15"/>
          <p:cNvPicPr preferRelativeResize="0"/>
          <p:nvPr/>
        </p:nvPicPr>
        <p:blipFill rotWithShape="1">
          <a:blip r:embed="rId2">
            <a:alphaModFix/>
          </a:blip>
          <a:srcRect/>
          <a:stretch/>
        </p:blipFill>
        <p:spPr>
          <a:xfrm>
            <a:off x="1" y="2"/>
            <a:ext cx="9144000" cy="5143500"/>
          </a:xfrm>
          <a:prstGeom prst="rect">
            <a:avLst/>
          </a:prstGeom>
          <a:noFill/>
          <a:ln>
            <a:noFill/>
          </a:ln>
        </p:spPr>
      </p:pic>
      <p:sp>
        <p:nvSpPr>
          <p:cNvPr id="66" name="Google Shape;66;p15"/>
          <p:cNvSpPr txBox="1">
            <a:spLocks noGrp="1"/>
          </p:cNvSpPr>
          <p:nvPr>
            <p:ph type="ctrTitle"/>
          </p:nvPr>
        </p:nvSpPr>
        <p:spPr>
          <a:xfrm>
            <a:off x="685800" y="1946787"/>
            <a:ext cx="7772400" cy="1753200"/>
          </a:xfrm>
          <a:prstGeom prst="rect">
            <a:avLst/>
          </a:prstGeom>
          <a:noFill/>
          <a:ln>
            <a:noFill/>
          </a:ln>
        </p:spPr>
        <p:txBody>
          <a:bodyPr spcFirstLastPara="1" wrap="square" lIns="68575" tIns="34275" rIns="68575" bIns="34275" anchor="t" anchorCtr="0">
            <a:noAutofit/>
          </a:bodyPr>
          <a:lstStyle>
            <a:lvl1pPr lvl="0" algn="ctr" rtl="0">
              <a:lnSpc>
                <a:spcPct val="90000"/>
              </a:lnSpc>
              <a:spcBef>
                <a:spcPts val="0"/>
              </a:spcBef>
              <a:spcAft>
                <a:spcPts val="0"/>
              </a:spcAft>
              <a:buClr>
                <a:schemeClr val="lt1"/>
              </a:buClr>
              <a:buSzPts val="3000"/>
              <a:buFont typeface="Arial"/>
              <a:buNone/>
              <a:defRPr sz="2300">
                <a:solidFill>
                  <a:schemeClr val="lt1"/>
                </a:solidFill>
                <a:latin typeface="Arial"/>
                <a:ea typeface="Arial"/>
                <a:cs typeface="Arial"/>
                <a:sym typeface="Arial"/>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67" name="Google Shape;67;p15"/>
          <p:cNvSpPr txBox="1">
            <a:spLocks noGrp="1"/>
          </p:cNvSpPr>
          <p:nvPr>
            <p:ph type="sldNum" idx="12"/>
          </p:nvPr>
        </p:nvSpPr>
        <p:spPr>
          <a:xfrm>
            <a:off x="223071" y="4820266"/>
            <a:ext cx="2057400" cy="273900"/>
          </a:xfrm>
          <a:prstGeom prst="rect">
            <a:avLst/>
          </a:prstGeom>
          <a:noFill/>
          <a:ln>
            <a:noFill/>
          </a:ln>
        </p:spPr>
        <p:txBody>
          <a:bodyPr spcFirstLastPara="1" wrap="square" lIns="68575" tIns="34275" rIns="68575" bIns="34275" anchor="t" anchorCtr="0">
            <a:noAutofit/>
          </a:bodyPr>
          <a:lstStyle>
            <a:lvl1pPr marL="0" marR="0" lvl="0" indent="0" algn="l"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8"/>
        <p:cNvGrpSpPr/>
        <p:nvPr/>
      </p:nvGrpSpPr>
      <p:grpSpPr>
        <a:xfrm>
          <a:off x="0" y="0"/>
          <a:ext cx="0" cy="0"/>
          <a:chOff x="0" y="0"/>
          <a:chExt cx="0" cy="0"/>
        </a:xfrm>
      </p:grpSpPr>
      <p:pic>
        <p:nvPicPr>
          <p:cNvPr id="69" name="Google Shape;69;p16"/>
          <p:cNvPicPr preferRelativeResize="0"/>
          <p:nvPr/>
        </p:nvPicPr>
        <p:blipFill rotWithShape="1">
          <a:blip r:embed="rId2">
            <a:alphaModFix/>
          </a:blip>
          <a:srcRect/>
          <a:stretch/>
        </p:blipFill>
        <p:spPr>
          <a:xfrm>
            <a:off x="2" y="0"/>
            <a:ext cx="9143995" cy="914399"/>
          </a:xfrm>
          <a:prstGeom prst="rect">
            <a:avLst/>
          </a:prstGeom>
          <a:noFill/>
          <a:ln>
            <a:noFill/>
          </a:ln>
        </p:spPr>
      </p:pic>
      <p:sp>
        <p:nvSpPr>
          <p:cNvPr id="70" name="Google Shape;70;p16"/>
          <p:cNvSpPr txBox="1">
            <a:spLocks noGrp="1"/>
          </p:cNvSpPr>
          <p:nvPr>
            <p:ph type="title"/>
          </p:nvPr>
        </p:nvSpPr>
        <p:spPr>
          <a:xfrm>
            <a:off x="332674" y="153882"/>
            <a:ext cx="6048900" cy="673800"/>
          </a:xfrm>
          <a:prstGeom prst="rect">
            <a:avLst/>
          </a:prstGeom>
          <a:noFill/>
          <a:ln>
            <a:noFill/>
          </a:ln>
        </p:spPr>
        <p:txBody>
          <a:bodyPr spcFirstLastPara="1" wrap="square" lIns="0" tIns="0" rIns="0" bIns="0" anchor="t" anchorCtr="0">
            <a:normAutofit/>
          </a:bodyPr>
          <a:lstStyle>
            <a:lvl1pPr lvl="0" algn="l" rtl="0">
              <a:lnSpc>
                <a:spcPct val="90000"/>
              </a:lnSpc>
              <a:spcBef>
                <a:spcPts val="0"/>
              </a:spcBef>
              <a:spcAft>
                <a:spcPts val="0"/>
              </a:spcAft>
              <a:buClr>
                <a:schemeClr val="lt1"/>
              </a:buClr>
              <a:buSzPts val="2100"/>
              <a:buFont typeface="Arial"/>
              <a:buNone/>
              <a:defRPr sz="2100">
                <a:solidFill>
                  <a:schemeClr val="lt1"/>
                </a:solidFill>
                <a:latin typeface="Arial"/>
                <a:ea typeface="Arial"/>
                <a:cs typeface="Arial"/>
                <a:sym typeface="Arial"/>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71" name="Google Shape;71;p16"/>
          <p:cNvSpPr txBox="1">
            <a:spLocks noGrp="1"/>
          </p:cNvSpPr>
          <p:nvPr>
            <p:ph type="body" idx="1"/>
          </p:nvPr>
        </p:nvSpPr>
        <p:spPr>
          <a:xfrm>
            <a:off x="628650" y="1165860"/>
            <a:ext cx="7886700" cy="3263400"/>
          </a:xfrm>
          <a:prstGeom prst="rect">
            <a:avLst/>
          </a:prstGeom>
          <a:noFill/>
          <a:ln>
            <a:noFill/>
          </a:ln>
        </p:spPr>
        <p:txBody>
          <a:bodyPr spcFirstLastPara="1" wrap="square" lIns="0" tIns="0" rIns="0" bIns="0" anchor="t" anchorCtr="0">
            <a:normAutofit/>
          </a:bodyPr>
          <a:lstStyle>
            <a:lvl1pPr marL="457200" lvl="0" indent="-342900" algn="l" rtl="0">
              <a:lnSpc>
                <a:spcPct val="90000"/>
              </a:lnSpc>
              <a:spcBef>
                <a:spcPts val="800"/>
              </a:spcBef>
              <a:spcAft>
                <a:spcPts val="0"/>
              </a:spcAft>
              <a:buClr>
                <a:schemeClr val="dk1"/>
              </a:buClr>
              <a:buSzPts val="1800"/>
              <a:buChar char="•"/>
              <a:defRPr sz="1800"/>
            </a:lvl1pPr>
            <a:lvl2pPr marL="914400" lvl="1" indent="-323850" algn="l" rtl="0">
              <a:lnSpc>
                <a:spcPct val="90000"/>
              </a:lnSpc>
              <a:spcBef>
                <a:spcPts val="400"/>
              </a:spcBef>
              <a:spcAft>
                <a:spcPts val="0"/>
              </a:spcAft>
              <a:buClr>
                <a:schemeClr val="dk1"/>
              </a:buClr>
              <a:buSzPts val="1500"/>
              <a:buChar char="•"/>
              <a:defRPr sz="1500"/>
            </a:lvl2pPr>
            <a:lvl3pPr marL="1371600" lvl="2" indent="-317500" algn="l" rtl="0">
              <a:lnSpc>
                <a:spcPct val="90000"/>
              </a:lnSpc>
              <a:spcBef>
                <a:spcPts val="400"/>
              </a:spcBef>
              <a:spcAft>
                <a:spcPts val="0"/>
              </a:spcAft>
              <a:buClr>
                <a:schemeClr val="dk1"/>
              </a:buClr>
              <a:buSzPts val="1400"/>
              <a:buChar char="•"/>
              <a:defRPr sz="1400"/>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pic>
        <p:nvPicPr>
          <p:cNvPr id="72" name="Google Shape;72;p16"/>
          <p:cNvPicPr preferRelativeResize="0"/>
          <p:nvPr/>
        </p:nvPicPr>
        <p:blipFill rotWithShape="1">
          <a:blip r:embed="rId3">
            <a:alphaModFix/>
          </a:blip>
          <a:srcRect/>
          <a:stretch/>
        </p:blipFill>
        <p:spPr>
          <a:xfrm>
            <a:off x="8086704" y="4629152"/>
            <a:ext cx="857291" cy="364739"/>
          </a:xfrm>
          <a:prstGeom prst="rect">
            <a:avLst/>
          </a:prstGeom>
          <a:noFill/>
          <a:ln>
            <a:noFill/>
          </a:ln>
        </p:spPr>
      </p:pic>
      <p:sp>
        <p:nvSpPr>
          <p:cNvPr id="73" name="Google Shape;73;p16"/>
          <p:cNvSpPr txBox="1">
            <a:spLocks noGrp="1"/>
          </p:cNvSpPr>
          <p:nvPr>
            <p:ph type="sldNum" idx="12"/>
          </p:nvPr>
        </p:nvSpPr>
        <p:spPr>
          <a:xfrm>
            <a:off x="249655" y="4767263"/>
            <a:ext cx="2057400" cy="273900"/>
          </a:xfrm>
          <a:prstGeom prst="rect">
            <a:avLst/>
          </a:prstGeom>
          <a:noFill/>
          <a:ln>
            <a:noFill/>
          </a:ln>
        </p:spPr>
        <p:txBody>
          <a:bodyPr spcFirstLastPara="1" wrap="square" lIns="68575" tIns="34275" rIns="68575" bIns="34275" anchor="ctr" anchorCtr="0">
            <a:noAutofit/>
          </a:bodyPr>
          <a:lstStyle>
            <a:lvl1pPr marL="0" marR="0" lvl="0" indent="0" algn="l" rtl="0">
              <a:lnSpc>
                <a:spcPct val="100000"/>
              </a:lnSpc>
              <a:spcBef>
                <a:spcPts val="0"/>
              </a:spcBef>
              <a:spcAft>
                <a:spcPts val="0"/>
              </a:spcAft>
              <a:buClr>
                <a:srgbClr val="000000"/>
              </a:buClr>
              <a:buSzPts val="1200"/>
              <a:buFont typeface="Arial"/>
              <a:buNone/>
              <a:defRPr sz="1200" b="0" i="0" u="none" strike="noStrike" cap="none">
                <a:solidFill>
                  <a:srgbClr val="7F7F7F"/>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200"/>
              <a:buFont typeface="Arial"/>
              <a:buNone/>
              <a:defRPr sz="1200" b="0" i="0" u="none" strike="noStrike" cap="none">
                <a:solidFill>
                  <a:srgbClr val="7F7F7F"/>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200"/>
              <a:buFont typeface="Arial"/>
              <a:buNone/>
              <a:defRPr sz="1200" b="0" i="0" u="none" strike="noStrike" cap="none">
                <a:solidFill>
                  <a:srgbClr val="7F7F7F"/>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200"/>
              <a:buFont typeface="Arial"/>
              <a:buNone/>
              <a:defRPr sz="1200" b="0" i="0" u="none" strike="noStrike" cap="none">
                <a:solidFill>
                  <a:srgbClr val="7F7F7F"/>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200"/>
              <a:buFont typeface="Arial"/>
              <a:buNone/>
              <a:defRPr sz="1200" b="0" i="0" u="none" strike="noStrike" cap="none">
                <a:solidFill>
                  <a:srgbClr val="7F7F7F"/>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200"/>
              <a:buFont typeface="Arial"/>
              <a:buNone/>
              <a:defRPr sz="1200" b="0" i="0" u="none" strike="noStrike" cap="none">
                <a:solidFill>
                  <a:srgbClr val="7F7F7F"/>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200"/>
              <a:buFont typeface="Arial"/>
              <a:buNone/>
              <a:defRPr sz="1200" b="0" i="0" u="none" strike="noStrike" cap="none">
                <a:solidFill>
                  <a:srgbClr val="7F7F7F"/>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200"/>
              <a:buFont typeface="Arial"/>
              <a:buNone/>
              <a:defRPr sz="1200" b="0" i="0" u="none" strike="noStrike" cap="none">
                <a:solidFill>
                  <a:srgbClr val="7F7F7F"/>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200"/>
              <a:buFont typeface="Arial"/>
              <a:buNone/>
              <a:defRPr sz="12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5.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15.xml"/><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hyperlink" Target="mailto:owens_m@cde.state.co.us" TargetMode="External"/><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hyperlink" Target="https://www.cde.state.co.us/caresact/essergrantee/subgranteereporting" TargetMode="External"/><Relationship Id="rId2" Type="http://schemas.openxmlformats.org/officeDocument/2006/relationships/notesSlide" Target="../notesSlides/notesSlide17.xml"/><Relationship Id="rId1" Type="http://schemas.openxmlformats.org/officeDocument/2006/relationships/slideLayout" Target="../slideLayouts/slideLayout15.xml"/><Relationship Id="rId5" Type="http://schemas.openxmlformats.org/officeDocument/2006/relationships/image" Target="../media/image19.png"/><Relationship Id="rId4" Type="http://schemas.openxmlformats.org/officeDocument/2006/relationships/hyperlink" Target="https://us02web.zoom.us/meeting/register/tZwtdOmtpz0vHtBjrJU4Epvmwf4u4cs8bvB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685800" y="1946787"/>
            <a:ext cx="7772400" cy="1753200"/>
          </a:xfrm>
          <a:prstGeom prst="rect">
            <a:avLst/>
          </a:prstGeom>
          <a:noFill/>
          <a:ln>
            <a:noFill/>
          </a:ln>
        </p:spPr>
        <p:txBody>
          <a:bodyPr spcFirstLastPara="1" wrap="square" lIns="68575" tIns="34275" rIns="68575" bIns="34275" anchor="t" anchorCtr="0">
            <a:noAutofit/>
          </a:bodyPr>
          <a:lstStyle/>
          <a:p>
            <a:pPr marL="0" lvl="0" indent="0" algn="ctr" rtl="0">
              <a:lnSpc>
                <a:spcPct val="90000"/>
              </a:lnSpc>
              <a:spcBef>
                <a:spcPts val="0"/>
              </a:spcBef>
              <a:spcAft>
                <a:spcPts val="0"/>
              </a:spcAft>
              <a:buClr>
                <a:schemeClr val="lt1"/>
              </a:buClr>
              <a:buSzPts val="3000"/>
              <a:buFont typeface="Arial"/>
              <a:buNone/>
            </a:pPr>
            <a:r>
              <a:rPr lang="en" dirty="0"/>
              <a:t>Reporting on LEA Participation in ESSER Activities</a:t>
            </a:r>
            <a:endParaRPr dirty="0"/>
          </a:p>
        </p:txBody>
      </p:sp>
      <p:sp>
        <p:nvSpPr>
          <p:cNvPr id="79" name="Google Shape;79;p17"/>
          <p:cNvSpPr txBox="1">
            <a:spLocks noGrp="1"/>
          </p:cNvSpPr>
          <p:nvPr>
            <p:ph type="sldNum" idx="12"/>
          </p:nvPr>
        </p:nvSpPr>
        <p:spPr>
          <a:xfrm>
            <a:off x="223071" y="4820266"/>
            <a:ext cx="2057400" cy="273900"/>
          </a:xfrm>
          <a:prstGeom prst="rect">
            <a:avLst/>
          </a:prstGeom>
          <a:noFill/>
          <a:ln>
            <a:noFill/>
          </a:ln>
        </p:spPr>
        <p:txBody>
          <a:bodyPr spcFirstLastPara="1" wrap="square" lIns="68575" tIns="34275" rIns="68575" bIns="34275" anchor="t" anchorCtr="0">
            <a:noAutofit/>
          </a:bodyPr>
          <a:lstStyle/>
          <a:p>
            <a:pPr marL="0" lvl="0" indent="0" algn="l" rtl="0">
              <a:lnSpc>
                <a:spcPct val="100000"/>
              </a:lnSpc>
              <a:spcBef>
                <a:spcPts val="0"/>
              </a:spcBef>
              <a:spcAft>
                <a:spcPts val="0"/>
              </a:spcAft>
              <a:buSzPts val="900"/>
              <a:buNone/>
            </a:pPr>
            <a:fld id="{00000000-1234-1234-1234-123412341234}" type="slidenum">
              <a:rPr lang="en"/>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6"/>
          <p:cNvSpPr txBox="1">
            <a:spLocks noGrp="1"/>
          </p:cNvSpPr>
          <p:nvPr>
            <p:ph type="title"/>
          </p:nvPr>
        </p:nvSpPr>
        <p:spPr>
          <a:xfrm>
            <a:off x="332674" y="153882"/>
            <a:ext cx="6048900" cy="6738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t>LEA-Level Survey - Extended Instructional Time</a:t>
            </a:r>
            <a:endParaRPr/>
          </a:p>
        </p:txBody>
      </p:sp>
      <p:sp>
        <p:nvSpPr>
          <p:cNvPr id="138" name="Google Shape;138;p26"/>
          <p:cNvSpPr txBox="1">
            <a:spLocks noGrp="1"/>
          </p:cNvSpPr>
          <p:nvPr>
            <p:ph type="body" idx="1"/>
          </p:nvPr>
        </p:nvSpPr>
        <p:spPr>
          <a:xfrm>
            <a:off x="628650" y="1165860"/>
            <a:ext cx="7886700" cy="3263400"/>
          </a:xfrm>
          <a:prstGeom prst="rect">
            <a:avLst/>
          </a:prstGeom>
        </p:spPr>
        <p:txBody>
          <a:bodyPr spcFirstLastPara="1" wrap="square" lIns="0" tIns="0" rIns="0" bIns="0" anchor="t" anchorCtr="0">
            <a:normAutofit/>
          </a:bodyPr>
          <a:lstStyle/>
          <a:p>
            <a:pPr marL="0" lvl="0" indent="0" algn="l" rtl="0">
              <a:spcBef>
                <a:spcPts val="800"/>
              </a:spcBef>
              <a:spcAft>
                <a:spcPts val="0"/>
              </a:spcAft>
              <a:buNone/>
            </a:pPr>
            <a:endParaRPr/>
          </a:p>
        </p:txBody>
      </p:sp>
      <p:pic>
        <p:nvPicPr>
          <p:cNvPr id="3" name="Picture 2" descr="LEA-level survey: Extended instructional time.">
            <a:extLst>
              <a:ext uri="{FF2B5EF4-FFF2-40B4-BE49-F238E27FC236}">
                <a16:creationId xmlns:a16="http://schemas.microsoft.com/office/drawing/2014/main" id="{8DDB6398-C74A-6784-ED87-D051728AD31D}"/>
              </a:ext>
            </a:extLst>
          </p:cNvPr>
          <p:cNvPicPr>
            <a:picLocks noChangeAspect="1"/>
          </p:cNvPicPr>
          <p:nvPr/>
        </p:nvPicPr>
        <p:blipFill>
          <a:blip r:embed="rId3"/>
          <a:stretch>
            <a:fillRect/>
          </a:stretch>
        </p:blipFill>
        <p:spPr>
          <a:xfrm>
            <a:off x="314325" y="827682"/>
            <a:ext cx="8515350" cy="3618463"/>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txBox="1">
            <a:spLocks noGrp="1"/>
          </p:cNvSpPr>
          <p:nvPr>
            <p:ph type="title"/>
          </p:nvPr>
        </p:nvSpPr>
        <p:spPr>
          <a:xfrm>
            <a:off x="332675" y="153875"/>
            <a:ext cx="6181200" cy="6738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t>LEA-Level Survey - Purchasing Educational Technology</a:t>
            </a:r>
            <a:endParaRPr/>
          </a:p>
        </p:txBody>
      </p:sp>
      <p:sp>
        <p:nvSpPr>
          <p:cNvPr id="145" name="Google Shape;145;p27"/>
          <p:cNvSpPr txBox="1">
            <a:spLocks noGrp="1"/>
          </p:cNvSpPr>
          <p:nvPr>
            <p:ph type="body" idx="1"/>
          </p:nvPr>
        </p:nvSpPr>
        <p:spPr>
          <a:xfrm>
            <a:off x="628650" y="1165860"/>
            <a:ext cx="7886700" cy="3263400"/>
          </a:xfrm>
          <a:prstGeom prst="rect">
            <a:avLst/>
          </a:prstGeom>
        </p:spPr>
        <p:txBody>
          <a:bodyPr spcFirstLastPara="1" wrap="square" lIns="0" tIns="0" rIns="0" bIns="0" anchor="t" anchorCtr="0">
            <a:normAutofit/>
          </a:bodyPr>
          <a:lstStyle/>
          <a:p>
            <a:pPr marL="0" lvl="0" indent="0" algn="l" rtl="0">
              <a:spcBef>
                <a:spcPts val="800"/>
              </a:spcBef>
              <a:spcAft>
                <a:spcPts val="0"/>
              </a:spcAft>
              <a:buNone/>
            </a:pPr>
            <a:endParaRPr/>
          </a:p>
        </p:txBody>
      </p:sp>
      <p:pic>
        <p:nvPicPr>
          <p:cNvPr id="146" name="Google Shape;146;p27" descr="LEA-level survey: Purchasing educational technology."/>
          <p:cNvPicPr preferRelativeResize="0"/>
          <p:nvPr/>
        </p:nvPicPr>
        <p:blipFill>
          <a:blip r:embed="rId3">
            <a:alphaModFix/>
          </a:blip>
          <a:stretch>
            <a:fillRect/>
          </a:stretch>
        </p:blipFill>
        <p:spPr>
          <a:xfrm>
            <a:off x="541750" y="989725"/>
            <a:ext cx="8162475" cy="34951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8" descr="Student-level combined survey: Student participation."/>
          <p:cNvSpPr txBox="1">
            <a:spLocks noGrp="1"/>
          </p:cNvSpPr>
          <p:nvPr>
            <p:ph type="title"/>
          </p:nvPr>
        </p:nvSpPr>
        <p:spPr>
          <a:xfrm>
            <a:off x="332675" y="153875"/>
            <a:ext cx="7115400" cy="6738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t>Student-Level Combined Survey - Student Participation</a:t>
            </a:r>
            <a:endParaRPr/>
          </a:p>
        </p:txBody>
      </p:sp>
      <p:sp>
        <p:nvSpPr>
          <p:cNvPr id="152" name="Google Shape;152;p28" descr="Student-level combined survey: Student participation."/>
          <p:cNvSpPr txBox="1">
            <a:spLocks noGrp="1"/>
          </p:cNvSpPr>
          <p:nvPr>
            <p:ph type="body" idx="1"/>
          </p:nvPr>
        </p:nvSpPr>
        <p:spPr>
          <a:xfrm>
            <a:off x="490775" y="1128125"/>
            <a:ext cx="2428500" cy="3301200"/>
          </a:xfrm>
          <a:prstGeom prst="rect">
            <a:avLst/>
          </a:prstGeom>
        </p:spPr>
        <p:txBody>
          <a:bodyPr spcFirstLastPara="1" wrap="square" lIns="0" tIns="0" rIns="0" bIns="0" anchor="t" anchorCtr="0">
            <a:normAutofit/>
          </a:bodyPr>
          <a:lstStyle/>
          <a:p>
            <a:pPr marL="0" lvl="0" indent="0" algn="l" rtl="0">
              <a:spcBef>
                <a:spcPts val="800"/>
              </a:spcBef>
              <a:spcAft>
                <a:spcPts val="0"/>
              </a:spcAft>
              <a:buNone/>
            </a:pPr>
            <a:endParaRPr/>
          </a:p>
        </p:txBody>
      </p:sp>
      <p:pic>
        <p:nvPicPr>
          <p:cNvPr id="153" name="Google Shape;153;p28" descr="Student-level combined survey: Student participation."/>
          <p:cNvPicPr preferRelativeResize="0"/>
          <p:nvPr/>
        </p:nvPicPr>
        <p:blipFill>
          <a:blip r:embed="rId3">
            <a:alphaModFix/>
          </a:blip>
          <a:stretch>
            <a:fillRect/>
          </a:stretch>
        </p:blipFill>
        <p:spPr>
          <a:xfrm>
            <a:off x="49387" y="865923"/>
            <a:ext cx="5399517" cy="1959975"/>
          </a:xfrm>
          <a:prstGeom prst="rect">
            <a:avLst/>
          </a:prstGeom>
          <a:noFill/>
          <a:ln>
            <a:noFill/>
          </a:ln>
        </p:spPr>
      </p:pic>
      <p:pic>
        <p:nvPicPr>
          <p:cNvPr id="154" name="Google Shape;154;p28" descr="Student-level combined survey: Student participation."/>
          <p:cNvPicPr preferRelativeResize="0"/>
          <p:nvPr/>
        </p:nvPicPr>
        <p:blipFill>
          <a:blip r:embed="rId4">
            <a:alphaModFix/>
          </a:blip>
          <a:stretch>
            <a:fillRect/>
          </a:stretch>
        </p:blipFill>
        <p:spPr>
          <a:xfrm>
            <a:off x="3699850" y="2864153"/>
            <a:ext cx="5399525" cy="2165847"/>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9" descr="Student-level separate survey: Summer, afterschool, extended time, tutoring, technology."/>
          <p:cNvSpPr txBox="1">
            <a:spLocks noGrp="1"/>
          </p:cNvSpPr>
          <p:nvPr>
            <p:ph type="title"/>
          </p:nvPr>
        </p:nvSpPr>
        <p:spPr>
          <a:xfrm>
            <a:off x="332674" y="153882"/>
            <a:ext cx="6048900" cy="6738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t>Student-Level Separate Survey - Summer, Afterschool, Extended Time, Tutoring, Technology</a:t>
            </a:r>
            <a:endParaRPr/>
          </a:p>
        </p:txBody>
      </p:sp>
      <p:sp>
        <p:nvSpPr>
          <p:cNvPr id="160" name="Google Shape;160;p29" descr="Student-level separate survey: Summer, afterschool, extended time, tutoring, technology."/>
          <p:cNvSpPr txBox="1">
            <a:spLocks noGrp="1"/>
          </p:cNvSpPr>
          <p:nvPr>
            <p:ph type="body" idx="1"/>
          </p:nvPr>
        </p:nvSpPr>
        <p:spPr>
          <a:xfrm>
            <a:off x="628650" y="1165860"/>
            <a:ext cx="7886700" cy="3263400"/>
          </a:xfrm>
          <a:prstGeom prst="rect">
            <a:avLst/>
          </a:prstGeom>
        </p:spPr>
        <p:txBody>
          <a:bodyPr spcFirstLastPara="1" wrap="square" lIns="0" tIns="0" rIns="0" bIns="0" anchor="t" anchorCtr="0">
            <a:normAutofit/>
          </a:bodyPr>
          <a:lstStyle/>
          <a:p>
            <a:pPr marL="0" lvl="0" indent="0" algn="l" rtl="0">
              <a:spcBef>
                <a:spcPts val="800"/>
              </a:spcBef>
              <a:spcAft>
                <a:spcPts val="0"/>
              </a:spcAft>
              <a:buNone/>
            </a:pPr>
            <a:endParaRPr/>
          </a:p>
        </p:txBody>
      </p:sp>
      <p:pic>
        <p:nvPicPr>
          <p:cNvPr id="161" name="Google Shape;161;p29" descr="Student-level separate survey: Summer, afterschool, extended time, tutoring, technology."/>
          <p:cNvPicPr preferRelativeResize="0"/>
          <p:nvPr/>
        </p:nvPicPr>
        <p:blipFill>
          <a:blip r:embed="rId3">
            <a:alphaModFix/>
          </a:blip>
          <a:stretch>
            <a:fillRect/>
          </a:stretch>
        </p:blipFill>
        <p:spPr>
          <a:xfrm>
            <a:off x="402875" y="942150"/>
            <a:ext cx="3818126" cy="2174500"/>
          </a:xfrm>
          <a:prstGeom prst="rect">
            <a:avLst/>
          </a:prstGeom>
          <a:noFill/>
          <a:ln>
            <a:noFill/>
          </a:ln>
        </p:spPr>
      </p:pic>
      <p:pic>
        <p:nvPicPr>
          <p:cNvPr id="162" name="Google Shape;162;p29" descr="Student-level separate survey: Summer, afterschool, extended time, tutoring, technology."/>
          <p:cNvPicPr preferRelativeResize="0"/>
          <p:nvPr/>
        </p:nvPicPr>
        <p:blipFill>
          <a:blip r:embed="rId4">
            <a:alphaModFix/>
          </a:blip>
          <a:stretch>
            <a:fillRect/>
          </a:stretch>
        </p:blipFill>
        <p:spPr>
          <a:xfrm>
            <a:off x="4941199" y="942150"/>
            <a:ext cx="3624951" cy="2125525"/>
          </a:xfrm>
          <a:prstGeom prst="rect">
            <a:avLst/>
          </a:prstGeom>
          <a:noFill/>
          <a:ln>
            <a:noFill/>
          </a:ln>
        </p:spPr>
      </p:pic>
      <p:pic>
        <p:nvPicPr>
          <p:cNvPr id="163" name="Google Shape;163;p29" descr="Student-level separate survey: Summer, afterschool, extended time, tutoring, technology."/>
          <p:cNvPicPr preferRelativeResize="0"/>
          <p:nvPr/>
        </p:nvPicPr>
        <p:blipFill>
          <a:blip r:embed="rId5">
            <a:alphaModFix/>
          </a:blip>
          <a:stretch>
            <a:fillRect/>
          </a:stretch>
        </p:blipFill>
        <p:spPr>
          <a:xfrm>
            <a:off x="2719037" y="2967000"/>
            <a:ext cx="3705927" cy="21255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0"/>
          <p:cNvSpPr txBox="1">
            <a:spLocks noGrp="1"/>
          </p:cNvSpPr>
          <p:nvPr>
            <p:ph type="title"/>
          </p:nvPr>
        </p:nvSpPr>
        <p:spPr>
          <a:xfrm>
            <a:off x="332674" y="153882"/>
            <a:ext cx="6048900" cy="6738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t>Early Childhood Education Programs</a:t>
            </a:r>
            <a:endParaRPr/>
          </a:p>
        </p:txBody>
      </p:sp>
      <p:sp>
        <p:nvSpPr>
          <p:cNvPr id="169" name="Google Shape;169;p30"/>
          <p:cNvSpPr txBox="1">
            <a:spLocks noGrp="1"/>
          </p:cNvSpPr>
          <p:nvPr>
            <p:ph type="body" idx="1"/>
          </p:nvPr>
        </p:nvSpPr>
        <p:spPr>
          <a:xfrm>
            <a:off x="628650" y="1165860"/>
            <a:ext cx="7886700" cy="3263400"/>
          </a:xfrm>
          <a:prstGeom prst="rect">
            <a:avLst/>
          </a:prstGeom>
        </p:spPr>
        <p:txBody>
          <a:bodyPr spcFirstLastPara="1" wrap="square" lIns="0" tIns="0" rIns="0" bIns="0" anchor="t" anchorCtr="0">
            <a:normAutofit/>
          </a:bodyPr>
          <a:lstStyle/>
          <a:p>
            <a:pPr marL="0" lvl="0" indent="0" algn="l" rtl="0">
              <a:spcBef>
                <a:spcPts val="800"/>
              </a:spcBef>
              <a:spcAft>
                <a:spcPts val="0"/>
              </a:spcAft>
              <a:buNone/>
            </a:pPr>
            <a:endParaRPr/>
          </a:p>
        </p:txBody>
      </p:sp>
      <p:pic>
        <p:nvPicPr>
          <p:cNvPr id="170" name="Google Shape;170;p30" descr="Survey: Early childhood education programs."/>
          <p:cNvPicPr preferRelativeResize="0"/>
          <p:nvPr/>
        </p:nvPicPr>
        <p:blipFill>
          <a:blip r:embed="rId3">
            <a:alphaModFix/>
          </a:blip>
          <a:stretch>
            <a:fillRect/>
          </a:stretch>
        </p:blipFill>
        <p:spPr>
          <a:xfrm>
            <a:off x="541750" y="886650"/>
            <a:ext cx="8213450" cy="40307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1"/>
          <p:cNvSpPr txBox="1">
            <a:spLocks noGrp="1"/>
          </p:cNvSpPr>
          <p:nvPr>
            <p:ph type="title"/>
          </p:nvPr>
        </p:nvSpPr>
        <p:spPr>
          <a:xfrm>
            <a:off x="332674" y="153882"/>
            <a:ext cx="6048900" cy="6738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t>Full Service Community Schools</a:t>
            </a:r>
            <a:endParaRPr/>
          </a:p>
        </p:txBody>
      </p:sp>
      <p:pic>
        <p:nvPicPr>
          <p:cNvPr id="177" name="Google Shape;177;p31" descr="Full service community schools."/>
          <p:cNvPicPr preferRelativeResize="0"/>
          <p:nvPr/>
        </p:nvPicPr>
        <p:blipFill>
          <a:blip r:embed="rId3">
            <a:alphaModFix/>
          </a:blip>
          <a:stretch>
            <a:fillRect/>
          </a:stretch>
        </p:blipFill>
        <p:spPr>
          <a:xfrm>
            <a:off x="251763" y="1565725"/>
            <a:ext cx="8640476" cy="20120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2"/>
          <p:cNvSpPr txBox="1">
            <a:spLocks noGrp="1"/>
          </p:cNvSpPr>
          <p:nvPr>
            <p:ph type="title"/>
          </p:nvPr>
        </p:nvSpPr>
        <p:spPr>
          <a:xfrm>
            <a:off x="332674" y="153882"/>
            <a:ext cx="6048900" cy="6738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t>Submission</a:t>
            </a:r>
            <a:endParaRPr/>
          </a:p>
        </p:txBody>
      </p:sp>
      <p:sp>
        <p:nvSpPr>
          <p:cNvPr id="183" name="Google Shape;183;p32"/>
          <p:cNvSpPr txBox="1">
            <a:spLocks noGrp="1"/>
          </p:cNvSpPr>
          <p:nvPr>
            <p:ph type="body" idx="1"/>
          </p:nvPr>
        </p:nvSpPr>
        <p:spPr>
          <a:xfrm>
            <a:off x="628650" y="1165860"/>
            <a:ext cx="7886700" cy="3263400"/>
          </a:xfrm>
          <a:prstGeom prst="rect">
            <a:avLst/>
          </a:prstGeom>
        </p:spPr>
        <p:txBody>
          <a:bodyPr spcFirstLastPara="1" wrap="square" lIns="0" tIns="0" rIns="0" bIns="0" anchor="t" anchorCtr="0">
            <a:normAutofit/>
          </a:bodyPr>
          <a:lstStyle/>
          <a:p>
            <a:pPr marL="457200" lvl="0" indent="-342900" algn="l" rtl="0">
              <a:spcBef>
                <a:spcPts val="800"/>
              </a:spcBef>
              <a:spcAft>
                <a:spcPts val="0"/>
              </a:spcAft>
              <a:buSzPts val="1800"/>
              <a:buChar char="•"/>
            </a:pPr>
            <a:r>
              <a:rPr lang="en" dirty="0"/>
              <a:t>Data collection templates will be submitted via Syncplicity. Each LEA will receive an email with an ESSER Reporting folder within Syncplicity (e.g., “DistrictNumber - DistrictName - ESSER Reporting”).</a:t>
            </a:r>
            <a:endParaRPr dirty="0"/>
          </a:p>
          <a:p>
            <a:pPr marL="914400" lvl="1" indent="-323850" algn="l" rtl="0">
              <a:spcBef>
                <a:spcPts val="0"/>
              </a:spcBef>
              <a:spcAft>
                <a:spcPts val="0"/>
              </a:spcAft>
              <a:buSzPts val="1500"/>
              <a:buChar char="•"/>
            </a:pPr>
            <a:r>
              <a:rPr lang="en" dirty="0"/>
              <a:t>Emails will be sent to ESSER III application contacts. If you did not receive an email from CDE, please reach out to Mackenzie Owens at </a:t>
            </a:r>
            <a:r>
              <a:rPr lang="en" u="sng" dirty="0">
                <a:solidFill>
                  <a:schemeClr val="hlink"/>
                </a:solidFill>
                <a:hlinkClick r:id="rId3"/>
              </a:rPr>
              <a:t>owens_m@cde.state.co.us</a:t>
            </a:r>
            <a:r>
              <a:rPr lang="en" dirty="0"/>
              <a:t>.</a:t>
            </a:r>
            <a:endParaRPr dirty="0"/>
          </a:p>
          <a:p>
            <a:pPr marL="914400" lvl="1" indent="-323850" algn="l" rtl="0">
              <a:spcBef>
                <a:spcPts val="0"/>
              </a:spcBef>
              <a:spcAft>
                <a:spcPts val="0"/>
              </a:spcAft>
              <a:buSzPts val="1500"/>
              <a:buChar char="•"/>
            </a:pPr>
            <a:r>
              <a:rPr lang="en" b="1" u="sng" dirty="0"/>
              <a:t>Please do not send templates via email.</a:t>
            </a:r>
            <a:endParaRPr b="1" u="sn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3"/>
          <p:cNvSpPr txBox="1">
            <a:spLocks noGrp="1"/>
          </p:cNvSpPr>
          <p:nvPr>
            <p:ph type="title"/>
          </p:nvPr>
        </p:nvSpPr>
        <p:spPr>
          <a:xfrm>
            <a:off x="332674" y="153882"/>
            <a:ext cx="6048900" cy="6738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US" dirty="0"/>
              <a:t>Resources</a:t>
            </a:r>
            <a:endParaRPr dirty="0"/>
          </a:p>
        </p:txBody>
      </p:sp>
      <p:sp>
        <p:nvSpPr>
          <p:cNvPr id="189" name="Google Shape;189;p33"/>
          <p:cNvSpPr txBox="1">
            <a:spLocks noGrp="1"/>
          </p:cNvSpPr>
          <p:nvPr>
            <p:ph type="body" idx="1"/>
          </p:nvPr>
        </p:nvSpPr>
        <p:spPr>
          <a:xfrm>
            <a:off x="628650" y="1165860"/>
            <a:ext cx="7886700" cy="32634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solidFill>
                  <a:schemeClr val="dk1"/>
                </a:solidFill>
              </a:rPr>
              <a:t>CDE has created an</a:t>
            </a:r>
            <a:r>
              <a:rPr lang="en">
                <a:solidFill>
                  <a:schemeClr val="dk1"/>
                </a:solidFill>
                <a:uFill>
                  <a:noFill/>
                </a:uFill>
                <a:hlinkClick r:id="rId3">
                  <a:extLst>
                    <a:ext uri="{A12FA001-AC4F-418D-AE19-62706E023703}">
                      <ahyp:hlinkClr xmlns:ahyp="http://schemas.microsoft.com/office/drawing/2018/hyperlinkcolor" val="tx"/>
                    </a:ext>
                  </a:extLst>
                </a:hlinkClick>
              </a:rPr>
              <a:t> </a:t>
            </a:r>
            <a:r>
              <a:rPr lang="en" u="sng">
                <a:solidFill>
                  <a:schemeClr val="hlink"/>
                </a:solidFill>
                <a:hlinkClick r:id="rId3"/>
              </a:rPr>
              <a:t>ESSER Grantee/Subgrantee Reporting webpage</a:t>
            </a:r>
            <a:r>
              <a:rPr lang="en">
                <a:solidFill>
                  <a:schemeClr val="dk1"/>
                </a:solidFill>
              </a:rPr>
              <a:t> to share resources, trainings, and data collection templates/surveys, to support grantees in successfully meeting these reporting requirements.</a:t>
            </a:r>
            <a:endParaRPr>
              <a:solidFill>
                <a:schemeClr val="dk1"/>
              </a:solidFill>
            </a:endParaRPr>
          </a:p>
          <a:p>
            <a:pPr marL="457200" lvl="0" indent="-330200" algn="l" rtl="0">
              <a:spcBef>
                <a:spcPts val="0"/>
              </a:spcBef>
              <a:spcAft>
                <a:spcPts val="0"/>
              </a:spcAft>
              <a:buClr>
                <a:schemeClr val="dk1"/>
              </a:buClr>
              <a:buSzPts val="1600"/>
              <a:buChar char="•"/>
            </a:pPr>
            <a:r>
              <a:rPr lang="en" sz="1600">
                <a:solidFill>
                  <a:schemeClr val="dk1"/>
                </a:solidFill>
              </a:rPr>
              <a:t>Recorded trainings, instructional manuals and FAQs, and links to surveys and data collection templates will be available starting next week.</a:t>
            </a:r>
            <a:endParaRPr sz="1600">
              <a:solidFill>
                <a:schemeClr val="dk1"/>
              </a:solidFill>
            </a:endParaRPr>
          </a:p>
          <a:p>
            <a:pPr marL="0" lvl="0" indent="0" algn="l" rtl="0">
              <a:spcBef>
                <a:spcPts val="1000"/>
              </a:spcBef>
              <a:spcAft>
                <a:spcPts val="0"/>
              </a:spcAft>
              <a:buNone/>
            </a:pPr>
            <a:r>
              <a:rPr lang="en">
                <a:solidFill>
                  <a:schemeClr val="dk1"/>
                </a:solidFill>
              </a:rPr>
              <a:t>CDE will also continue to dedicate time during upcoming Office Hours to provide updates and host Q&amp;A sessions concerning these reporting requirements:</a:t>
            </a:r>
            <a:endParaRPr>
              <a:solidFill>
                <a:schemeClr val="dk1"/>
              </a:solidFill>
            </a:endParaRPr>
          </a:p>
          <a:p>
            <a:pPr marL="457200" lvl="0" indent="-330200" algn="l" rtl="0">
              <a:spcBef>
                <a:spcPts val="1000"/>
              </a:spcBef>
              <a:spcAft>
                <a:spcPts val="0"/>
              </a:spcAft>
              <a:buClr>
                <a:schemeClr val="dk1"/>
              </a:buClr>
              <a:buSzPts val="1600"/>
              <a:buChar char="•"/>
            </a:pPr>
            <a:r>
              <a:rPr lang="en" sz="1600" u="sng">
                <a:solidFill>
                  <a:schemeClr val="hlink"/>
                </a:solidFill>
                <a:hlinkClick r:id="rId4"/>
              </a:rPr>
              <a:t>February 9, 2023</a:t>
            </a:r>
            <a:endParaRPr sz="1600">
              <a:solidFill>
                <a:schemeClr val="dk1"/>
              </a:solidFill>
            </a:endParaRPr>
          </a:p>
          <a:p>
            <a:pPr marL="457200" lvl="0" indent="-330200" algn="l" rtl="0">
              <a:spcBef>
                <a:spcPts val="0"/>
              </a:spcBef>
              <a:spcAft>
                <a:spcPts val="0"/>
              </a:spcAft>
              <a:buClr>
                <a:schemeClr val="dk1"/>
              </a:buClr>
              <a:buSzPts val="1600"/>
              <a:buChar char="•"/>
            </a:pPr>
            <a:r>
              <a:rPr lang="en" sz="1600" u="sng">
                <a:solidFill>
                  <a:schemeClr val="hlink"/>
                </a:solidFill>
                <a:hlinkClick r:id="rId4"/>
              </a:rPr>
              <a:t>March 23, 2023</a:t>
            </a:r>
            <a:endParaRPr sz="1600">
              <a:solidFill>
                <a:schemeClr val="dk1"/>
              </a:solidFill>
            </a:endParaRPr>
          </a:p>
          <a:p>
            <a:pPr marL="457200" lvl="0" indent="-330200" algn="l" rtl="0">
              <a:spcBef>
                <a:spcPts val="0"/>
              </a:spcBef>
              <a:spcAft>
                <a:spcPts val="0"/>
              </a:spcAft>
              <a:buClr>
                <a:schemeClr val="dk1"/>
              </a:buClr>
              <a:buSzPts val="1600"/>
              <a:buChar char="•"/>
            </a:pPr>
            <a:r>
              <a:rPr lang="en" sz="1600" u="sng">
                <a:solidFill>
                  <a:schemeClr val="hlink"/>
                </a:solidFill>
                <a:hlinkClick r:id="rId4"/>
              </a:rPr>
              <a:t>April 13, 2023</a:t>
            </a:r>
            <a:endParaRPr sz="1600">
              <a:solidFill>
                <a:schemeClr val="dk1"/>
              </a:solidFill>
            </a:endParaRPr>
          </a:p>
          <a:p>
            <a:pPr marL="0" lvl="0" indent="0" algn="l" rtl="0">
              <a:spcBef>
                <a:spcPts val="800"/>
              </a:spcBef>
              <a:spcAft>
                <a:spcPts val="0"/>
              </a:spcAft>
              <a:buNone/>
            </a:pPr>
            <a:endParaRPr/>
          </a:p>
        </p:txBody>
      </p:sp>
      <p:pic>
        <p:nvPicPr>
          <p:cNvPr id="190" name="Google Shape;190;p33" descr="Contact information: Tina Negley [negley_t@cde.state.co.us] or Mackenzie Owens [owens_m@cde.state.co.us]"/>
          <p:cNvPicPr preferRelativeResize="0"/>
          <p:nvPr/>
        </p:nvPicPr>
        <p:blipFill>
          <a:blip r:embed="rId5">
            <a:alphaModFix/>
          </a:blip>
          <a:stretch>
            <a:fillRect/>
          </a:stretch>
        </p:blipFill>
        <p:spPr>
          <a:xfrm>
            <a:off x="4185849" y="3187649"/>
            <a:ext cx="3591101" cy="15927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32674" y="153882"/>
            <a:ext cx="6048900" cy="6738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t>ESSER Data Reporting</a:t>
            </a:r>
            <a:endParaRPr/>
          </a:p>
        </p:txBody>
      </p:sp>
      <p:sp>
        <p:nvSpPr>
          <p:cNvPr id="85" name="Google Shape;85;p18"/>
          <p:cNvSpPr txBox="1">
            <a:spLocks noGrp="1"/>
          </p:cNvSpPr>
          <p:nvPr>
            <p:ph type="body" idx="1"/>
          </p:nvPr>
        </p:nvSpPr>
        <p:spPr>
          <a:xfrm>
            <a:off x="628650" y="1165860"/>
            <a:ext cx="7886700" cy="32634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t>The U.S. Department of Education has been authorized by Congress to collect data from all ESSER I, II, and III grantees, including but not limited to the uses and impact of funds. CDE is able to use the ESSER I, II, and III applications to provide the vast majority of the requested data on behalf of our grantees, with the exception of the following data points:</a:t>
            </a:r>
            <a:endParaRPr/>
          </a:p>
          <a:p>
            <a:pPr marL="0" lvl="0" indent="0" algn="l" rtl="0">
              <a:spcBef>
                <a:spcPts val="0"/>
              </a:spcBef>
              <a:spcAft>
                <a:spcPts val="0"/>
              </a:spcAft>
              <a:buNone/>
            </a:pPr>
            <a:endParaRPr/>
          </a:p>
          <a:p>
            <a:pPr marL="457200" lvl="0" indent="-330200" algn="l" rtl="0">
              <a:spcBef>
                <a:spcPts val="0"/>
              </a:spcBef>
              <a:spcAft>
                <a:spcPts val="0"/>
              </a:spcAft>
              <a:buClr>
                <a:schemeClr val="dk2"/>
              </a:buClr>
              <a:buSzPts val="1600"/>
              <a:buChar char="•"/>
            </a:pPr>
            <a:r>
              <a:rPr lang="en" sz="1600"/>
              <a:t>How students with poor attendance or participation have been re-engaged;</a:t>
            </a:r>
            <a:endParaRPr sz="1600"/>
          </a:p>
          <a:p>
            <a:pPr marL="457200" lvl="0" indent="-330200" algn="l" rtl="0">
              <a:spcBef>
                <a:spcPts val="0"/>
              </a:spcBef>
              <a:spcAft>
                <a:spcPts val="0"/>
              </a:spcAft>
              <a:buClr>
                <a:schemeClr val="dk2"/>
              </a:buClr>
              <a:buSzPts val="1600"/>
              <a:buChar char="•"/>
            </a:pPr>
            <a:r>
              <a:rPr lang="en" sz="1600"/>
              <a:t>How school level allocations were determined; and</a:t>
            </a:r>
            <a:endParaRPr sz="1600"/>
          </a:p>
          <a:p>
            <a:pPr marL="457200" lvl="0" indent="-330200" algn="l" rtl="0">
              <a:spcBef>
                <a:spcPts val="0"/>
              </a:spcBef>
              <a:spcAft>
                <a:spcPts val="0"/>
              </a:spcAft>
              <a:buClr>
                <a:schemeClr val="dk2"/>
              </a:buClr>
              <a:buSzPts val="1600"/>
              <a:buChar char="•"/>
            </a:pPr>
            <a:r>
              <a:rPr lang="en" sz="1600"/>
              <a:t>LEA participation in ESSER activities.</a:t>
            </a:r>
            <a:endParaRPr sz="1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32674" y="153882"/>
            <a:ext cx="6048900" cy="6738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t>LEA Participation in ESSER Activities</a:t>
            </a:r>
            <a:endParaRPr/>
          </a:p>
        </p:txBody>
      </p:sp>
      <p:sp>
        <p:nvSpPr>
          <p:cNvPr id="91" name="Google Shape;91;p19"/>
          <p:cNvSpPr txBox="1">
            <a:spLocks noGrp="1"/>
          </p:cNvSpPr>
          <p:nvPr>
            <p:ph type="body" idx="1"/>
          </p:nvPr>
        </p:nvSpPr>
        <p:spPr>
          <a:xfrm>
            <a:off x="628650" y="1165860"/>
            <a:ext cx="7886700" cy="3263400"/>
          </a:xfrm>
          <a:prstGeom prst="rect">
            <a:avLst/>
          </a:prstGeom>
        </p:spPr>
        <p:txBody>
          <a:bodyPr spcFirstLastPara="1" wrap="square" lIns="0" tIns="0" rIns="0" bIns="0" anchor="t" anchorCtr="0">
            <a:normAutofit/>
          </a:bodyPr>
          <a:lstStyle/>
          <a:p>
            <a:pPr marL="0" lvl="0" indent="0" algn="l" rtl="0">
              <a:spcBef>
                <a:spcPts val="800"/>
              </a:spcBef>
              <a:spcAft>
                <a:spcPts val="0"/>
              </a:spcAft>
              <a:buNone/>
            </a:pPr>
            <a:r>
              <a:rPr lang="en"/>
              <a:t>All LEAs that received ESSER I, II, or III funds must report on how ESSER funds were used to support learning recovery or acceleration for student groups who were disproportionately impacted by the COVID-19 pandemic.</a:t>
            </a:r>
            <a:endParaRPr/>
          </a:p>
          <a:p>
            <a:pPr marL="457200" lvl="0" indent="-342900" algn="l" rtl="0">
              <a:spcBef>
                <a:spcPts val="800"/>
              </a:spcBef>
              <a:spcAft>
                <a:spcPts val="0"/>
              </a:spcAft>
              <a:buSzPts val="1800"/>
              <a:buChar char="•"/>
            </a:pPr>
            <a:r>
              <a:rPr lang="en"/>
              <a:t>Includes all grantees of ESSER I, II, or III funds, including </a:t>
            </a:r>
            <a:r>
              <a:rPr lang="en" b="1"/>
              <a:t>districts, BOCES, Administrative Units (AUs), facility schools, and tribal nations</a:t>
            </a:r>
            <a:r>
              <a:rPr lang="en"/>
              <a:t>.</a:t>
            </a:r>
            <a:endParaRPr/>
          </a:p>
          <a:p>
            <a:pPr marL="457200" lvl="0" indent="-342900" algn="l" rtl="0">
              <a:spcBef>
                <a:spcPts val="0"/>
              </a:spcBef>
              <a:spcAft>
                <a:spcPts val="0"/>
              </a:spcAft>
              <a:buSzPts val="1800"/>
              <a:buChar char="•"/>
            </a:pPr>
            <a:r>
              <a:rPr lang="en"/>
              <a:t>Data collection template to be submitted via Syncplicity. </a:t>
            </a:r>
            <a:endParaRPr/>
          </a:p>
          <a:p>
            <a:pPr marL="457200" lvl="0" indent="-342900" algn="l" rtl="0">
              <a:spcBef>
                <a:spcPts val="0"/>
              </a:spcBef>
              <a:spcAft>
                <a:spcPts val="0"/>
              </a:spcAft>
              <a:buSzPts val="1800"/>
              <a:buChar char="•"/>
            </a:pPr>
            <a:r>
              <a:rPr lang="en"/>
              <a:t>SY 2022-23 template will be due September 30, 2023.</a:t>
            </a:r>
            <a:endParaRPr/>
          </a:p>
          <a:p>
            <a:pPr marL="0" lvl="0" indent="0" algn="l" rtl="0">
              <a:spcBef>
                <a:spcPts val="80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249501" y="115400"/>
            <a:ext cx="8753400" cy="5055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800"/>
              <a:buFont typeface="Arial"/>
              <a:buNone/>
            </a:pPr>
            <a:r>
              <a:rPr lang="en"/>
              <a:t>Reporting Question Overview</a:t>
            </a:r>
            <a:endParaRPr sz="2100"/>
          </a:p>
        </p:txBody>
      </p:sp>
      <p:sp>
        <p:nvSpPr>
          <p:cNvPr id="97" name="Google Shape;97;p20"/>
          <p:cNvSpPr txBox="1">
            <a:spLocks noGrp="1"/>
          </p:cNvSpPr>
          <p:nvPr>
            <p:ph type="body" idx="1"/>
          </p:nvPr>
        </p:nvSpPr>
        <p:spPr>
          <a:xfrm>
            <a:off x="464100" y="1029800"/>
            <a:ext cx="8119800" cy="3206700"/>
          </a:xfrm>
          <a:prstGeom prst="rect">
            <a:avLst/>
          </a:prstGeom>
          <a:noFill/>
          <a:ln>
            <a:noFill/>
          </a:ln>
        </p:spPr>
        <p:txBody>
          <a:bodyPr spcFirstLastPara="1" wrap="square" lIns="0" tIns="0" rIns="0" bIns="34275" anchor="t" anchorCtr="0">
            <a:noAutofit/>
          </a:bodyPr>
          <a:lstStyle/>
          <a:p>
            <a:pPr marL="0" lvl="0" indent="0" algn="l" rtl="0">
              <a:spcBef>
                <a:spcPts val="600"/>
              </a:spcBef>
              <a:spcAft>
                <a:spcPts val="0"/>
              </a:spcAft>
              <a:buClr>
                <a:schemeClr val="dk1"/>
              </a:buClr>
              <a:buSzPts val="1100"/>
              <a:buFont typeface="Arial"/>
              <a:buNone/>
            </a:pPr>
            <a:r>
              <a:rPr lang="en" sz="1700" b="1"/>
              <a:t>How did this LEA use ESSER (ESSER I, ESSER II and/or ARP ESSER) funds to support learning recovery or acceleration for student groups who were disproportionately impacted by the COVID-19 pandemic?</a:t>
            </a:r>
            <a:endParaRPr sz="1700" b="1"/>
          </a:p>
          <a:p>
            <a:pPr marL="457200" lvl="0" indent="-336550" algn="l" rtl="0">
              <a:spcBef>
                <a:spcPts val="600"/>
              </a:spcBef>
              <a:spcAft>
                <a:spcPts val="0"/>
              </a:spcAft>
              <a:buSzPts val="1700"/>
              <a:buAutoNum type="arabicPeriod"/>
            </a:pPr>
            <a:r>
              <a:rPr lang="en" sz="1700"/>
              <a:t>Evidence-based summer learning or summer enrichment programs</a:t>
            </a:r>
            <a:endParaRPr sz="1700"/>
          </a:p>
          <a:p>
            <a:pPr marL="457200" lvl="0" indent="-336550" algn="l" rtl="0">
              <a:spcBef>
                <a:spcPts val="0"/>
              </a:spcBef>
              <a:spcAft>
                <a:spcPts val="0"/>
              </a:spcAft>
              <a:buSzPts val="1700"/>
              <a:buAutoNum type="arabicPeriod"/>
            </a:pPr>
            <a:r>
              <a:rPr lang="en" sz="1700"/>
              <a:t>Evidence-based afterschool programs</a:t>
            </a:r>
            <a:endParaRPr sz="1700"/>
          </a:p>
          <a:p>
            <a:pPr marL="457200" lvl="0" indent="-336550" algn="l" rtl="0">
              <a:spcBef>
                <a:spcPts val="0"/>
              </a:spcBef>
              <a:spcAft>
                <a:spcPts val="0"/>
              </a:spcAft>
              <a:buSzPts val="1700"/>
              <a:buAutoNum type="arabicPeriod"/>
            </a:pPr>
            <a:r>
              <a:rPr lang="en" sz="1700"/>
              <a:t>Extended instructional time (including extended school day, week, or year)</a:t>
            </a:r>
            <a:endParaRPr sz="1700"/>
          </a:p>
          <a:p>
            <a:pPr marL="457200" lvl="0" indent="-336550" algn="l" rtl="0">
              <a:spcBef>
                <a:spcPts val="0"/>
              </a:spcBef>
              <a:spcAft>
                <a:spcPts val="0"/>
              </a:spcAft>
              <a:buSzPts val="1700"/>
              <a:buAutoNum type="arabicPeriod"/>
            </a:pPr>
            <a:r>
              <a:rPr lang="en" sz="1700"/>
              <a:t>Evidence-based high dosage tutoring</a:t>
            </a:r>
            <a:endParaRPr sz="1700"/>
          </a:p>
          <a:p>
            <a:pPr marL="457200" lvl="0" indent="-336550" algn="l" rtl="0">
              <a:spcBef>
                <a:spcPts val="0"/>
              </a:spcBef>
              <a:spcAft>
                <a:spcPts val="0"/>
              </a:spcAft>
              <a:buSzPts val="1700"/>
              <a:buAutoNum type="arabicPeriod"/>
            </a:pPr>
            <a:r>
              <a:rPr lang="en" sz="1700"/>
              <a:t>Early childhood education program expansion or enhancement</a:t>
            </a:r>
            <a:endParaRPr sz="1700"/>
          </a:p>
          <a:p>
            <a:pPr marL="457200" lvl="0" indent="-336550" algn="l" rtl="0">
              <a:spcBef>
                <a:spcPts val="0"/>
              </a:spcBef>
              <a:spcAft>
                <a:spcPts val="0"/>
              </a:spcAft>
              <a:buSzPts val="1700"/>
              <a:buAutoNum type="arabicPeriod"/>
            </a:pPr>
            <a:r>
              <a:rPr lang="en" sz="1700"/>
              <a:t>Full-service community schools</a:t>
            </a:r>
            <a:endParaRPr sz="1700"/>
          </a:p>
          <a:p>
            <a:pPr marL="457200" lvl="0" indent="-336550" algn="l" rtl="0">
              <a:spcBef>
                <a:spcPts val="0"/>
              </a:spcBef>
              <a:spcAft>
                <a:spcPts val="0"/>
              </a:spcAft>
              <a:buSzPts val="1700"/>
              <a:buAutoNum type="arabicPeriod"/>
            </a:pPr>
            <a:r>
              <a:rPr lang="en" sz="1700"/>
              <a:t>Purchasing educational technology</a:t>
            </a:r>
            <a:endParaRPr sz="1700"/>
          </a:p>
          <a:p>
            <a:pPr marL="0" lvl="0" indent="0" algn="l" rtl="0">
              <a:spcBef>
                <a:spcPts val="600"/>
              </a:spcBef>
              <a:spcAft>
                <a:spcPts val="0"/>
              </a:spcAft>
              <a:buNone/>
            </a:pPr>
            <a:endParaRPr sz="1700"/>
          </a:p>
          <a:p>
            <a:pPr marL="0" lvl="0" indent="0" algn="l" rtl="0">
              <a:spcBef>
                <a:spcPts val="600"/>
              </a:spcBef>
              <a:spcAft>
                <a:spcPts val="0"/>
              </a:spcAft>
              <a:buNone/>
            </a:pPr>
            <a:r>
              <a:rPr lang="en" sz="1700"/>
              <a:t>For each of these programs, LEAs will have to report the number of students who participated in the programs and the total number eligible to participate.</a:t>
            </a:r>
            <a:endParaRPr sz="1700"/>
          </a:p>
          <a:p>
            <a:pPr marL="0" lvl="0" indent="0" algn="l" rtl="0">
              <a:spcBef>
                <a:spcPts val="600"/>
              </a:spcBef>
              <a:spcAft>
                <a:spcPts val="0"/>
              </a:spcAft>
              <a:buNone/>
            </a:pPr>
            <a:endParaRPr sz="1700"/>
          </a:p>
          <a:p>
            <a:pPr marL="0" lvl="0" indent="0" algn="l" rtl="0">
              <a:spcBef>
                <a:spcPts val="600"/>
              </a:spcBef>
              <a:spcAft>
                <a:spcPts val="0"/>
              </a:spcAft>
              <a:buNone/>
            </a:pPr>
            <a:endParaRPr sz="1700"/>
          </a:p>
          <a:p>
            <a:pPr marL="457200" lvl="0" indent="0" algn="l" rtl="0">
              <a:spcBef>
                <a:spcPts val="0"/>
              </a:spcBef>
              <a:spcAft>
                <a:spcPts val="0"/>
              </a:spcAft>
              <a:buClr>
                <a:schemeClr val="dk1"/>
              </a:buClr>
              <a:buSzPts val="1100"/>
              <a:buFont typeface="Arial"/>
              <a:buNone/>
            </a:pPr>
            <a:endParaRPr sz="1700"/>
          </a:p>
        </p:txBody>
      </p:sp>
      <p:sp>
        <p:nvSpPr>
          <p:cNvPr id="98" name="Google Shape;98;p20"/>
          <p:cNvSpPr txBox="1">
            <a:spLocks noGrp="1"/>
          </p:cNvSpPr>
          <p:nvPr>
            <p:ph type="sldNum" idx="12"/>
          </p:nvPr>
        </p:nvSpPr>
        <p:spPr>
          <a:xfrm>
            <a:off x="139115" y="4822600"/>
            <a:ext cx="1543200" cy="205500"/>
          </a:xfrm>
          <a:prstGeom prst="rect">
            <a:avLst/>
          </a:prstGeom>
          <a:noFill/>
          <a:ln>
            <a:noFill/>
          </a:ln>
        </p:spPr>
        <p:txBody>
          <a:bodyPr spcFirstLastPara="1" wrap="square" lIns="68575" tIns="34275" rIns="68575" bIns="34275" anchor="t" anchorCtr="0">
            <a:noAutofit/>
          </a:bodyPr>
          <a:lstStyle/>
          <a:p>
            <a:pPr marL="0" lvl="0" indent="0" algn="l" rtl="0">
              <a:spcBef>
                <a:spcPts val="0"/>
              </a:spcBef>
              <a:spcAft>
                <a:spcPts val="0"/>
              </a:spcAft>
              <a:buClr>
                <a:srgbClr val="000000"/>
              </a:buClr>
              <a:buSzPts val="1200"/>
              <a:buFont typeface="Arial"/>
              <a:buNone/>
            </a:pPr>
            <a:fld id="{00000000-1234-1234-1234-123412341234}" type="slidenum">
              <a:rPr lang="en"/>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1"/>
          <p:cNvSpPr txBox="1">
            <a:spLocks noGrp="1"/>
          </p:cNvSpPr>
          <p:nvPr>
            <p:ph type="title"/>
          </p:nvPr>
        </p:nvSpPr>
        <p:spPr>
          <a:xfrm>
            <a:off x="332674" y="153882"/>
            <a:ext cx="6048900" cy="6738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t>Reporting Question Disaggregated Groups</a:t>
            </a:r>
            <a:endParaRPr/>
          </a:p>
        </p:txBody>
      </p:sp>
      <p:sp>
        <p:nvSpPr>
          <p:cNvPr id="104" name="Google Shape;104;p21"/>
          <p:cNvSpPr txBox="1">
            <a:spLocks noGrp="1"/>
          </p:cNvSpPr>
          <p:nvPr>
            <p:ph type="body" idx="1"/>
          </p:nvPr>
        </p:nvSpPr>
        <p:spPr>
          <a:xfrm>
            <a:off x="628650" y="1165860"/>
            <a:ext cx="7886700" cy="3263400"/>
          </a:xfrm>
          <a:prstGeom prst="rect">
            <a:avLst/>
          </a:prstGeom>
        </p:spPr>
        <p:txBody>
          <a:bodyPr spcFirstLastPara="1" wrap="square" lIns="0" tIns="0" rIns="0" bIns="0" anchor="t" anchorCtr="0">
            <a:normAutofit fontScale="92500" lnSpcReduction="20000"/>
          </a:bodyPr>
          <a:lstStyle/>
          <a:p>
            <a:pPr marL="0" lvl="0" indent="0" algn="l" rtl="0">
              <a:spcBef>
                <a:spcPts val="800"/>
              </a:spcBef>
              <a:spcAft>
                <a:spcPts val="0"/>
              </a:spcAft>
              <a:buNone/>
            </a:pPr>
            <a:r>
              <a:rPr lang="en" dirty="0"/>
              <a:t>For each of the programs on the previous slide, LEAs will have to report on student participation and eligibility for each of the following student groups:</a:t>
            </a:r>
            <a:endParaRPr dirty="0"/>
          </a:p>
          <a:p>
            <a:pPr marL="0" lvl="0" indent="0" algn="l" rtl="0">
              <a:spcBef>
                <a:spcPts val="800"/>
              </a:spcBef>
              <a:spcAft>
                <a:spcPts val="0"/>
              </a:spcAft>
              <a:buNone/>
            </a:pPr>
            <a:endParaRPr dirty="0"/>
          </a:p>
          <a:p>
            <a:pPr marL="457200" lvl="0" indent="-334327" algn="l" rtl="0">
              <a:spcBef>
                <a:spcPts val="800"/>
              </a:spcBef>
              <a:spcAft>
                <a:spcPts val="0"/>
              </a:spcAft>
              <a:buSzPct val="100000"/>
              <a:buChar char="•"/>
            </a:pPr>
            <a:r>
              <a:rPr lang="en" dirty="0"/>
              <a:t>Students with one or more disabilities</a:t>
            </a:r>
            <a:endParaRPr dirty="0"/>
          </a:p>
          <a:p>
            <a:pPr marL="457200" lvl="0" indent="-334327" algn="l" rtl="0">
              <a:spcBef>
                <a:spcPts val="0"/>
              </a:spcBef>
              <a:spcAft>
                <a:spcPts val="0"/>
              </a:spcAft>
              <a:buSzPct val="100000"/>
              <a:buChar char="•"/>
            </a:pPr>
            <a:r>
              <a:rPr lang="en" dirty="0"/>
              <a:t>Low-income students</a:t>
            </a:r>
            <a:endParaRPr dirty="0"/>
          </a:p>
          <a:p>
            <a:pPr marL="457200" lvl="0" indent="-334327" algn="l" rtl="0">
              <a:spcBef>
                <a:spcPts val="0"/>
              </a:spcBef>
              <a:spcAft>
                <a:spcPts val="0"/>
              </a:spcAft>
              <a:buSzPct val="100000"/>
              <a:buChar char="•"/>
            </a:pPr>
            <a:r>
              <a:rPr lang="en" dirty="0"/>
              <a:t>English learners</a:t>
            </a:r>
            <a:endParaRPr dirty="0"/>
          </a:p>
          <a:p>
            <a:pPr marL="457200" lvl="0" indent="-334327" algn="l" rtl="0">
              <a:spcBef>
                <a:spcPts val="0"/>
              </a:spcBef>
              <a:spcAft>
                <a:spcPts val="0"/>
              </a:spcAft>
              <a:buSzPct val="100000"/>
              <a:buChar char="•"/>
            </a:pPr>
            <a:r>
              <a:rPr lang="en" dirty="0"/>
              <a:t>Students in foster care</a:t>
            </a:r>
            <a:endParaRPr dirty="0"/>
          </a:p>
          <a:p>
            <a:pPr marL="457200" lvl="0" indent="-334327" algn="l" rtl="0">
              <a:spcBef>
                <a:spcPts val="0"/>
              </a:spcBef>
              <a:spcAft>
                <a:spcPts val="0"/>
              </a:spcAft>
              <a:buSzPct val="100000"/>
              <a:buChar char="•"/>
            </a:pPr>
            <a:r>
              <a:rPr lang="en" dirty="0"/>
              <a:t>Migratory students</a:t>
            </a:r>
            <a:endParaRPr dirty="0"/>
          </a:p>
          <a:p>
            <a:pPr marL="457200" lvl="0" indent="-334327" algn="l" rtl="0">
              <a:spcBef>
                <a:spcPts val="0"/>
              </a:spcBef>
              <a:spcAft>
                <a:spcPts val="0"/>
              </a:spcAft>
              <a:buSzPct val="100000"/>
              <a:buChar char="•"/>
            </a:pPr>
            <a:r>
              <a:rPr lang="en" dirty="0"/>
              <a:t>Students experiencing homelessness</a:t>
            </a:r>
            <a:endParaRPr dirty="0"/>
          </a:p>
          <a:p>
            <a:pPr marL="457200" lvl="0" indent="-334327" algn="l" rtl="0">
              <a:spcBef>
                <a:spcPts val="0"/>
              </a:spcBef>
              <a:spcAft>
                <a:spcPts val="0"/>
              </a:spcAft>
              <a:buSzPct val="100000"/>
              <a:buChar char="•"/>
            </a:pPr>
            <a:r>
              <a:rPr lang="en" dirty="0"/>
              <a:t>American Indian or Alaska Native</a:t>
            </a:r>
            <a:endParaRPr dirty="0"/>
          </a:p>
          <a:p>
            <a:pPr marL="457200" lvl="0" indent="-334327" algn="l" rtl="0">
              <a:spcBef>
                <a:spcPts val="0"/>
              </a:spcBef>
              <a:spcAft>
                <a:spcPts val="0"/>
              </a:spcAft>
              <a:buSzPct val="100000"/>
              <a:buChar char="•"/>
            </a:pPr>
            <a:r>
              <a:rPr lang="en" dirty="0"/>
              <a:t>Asian</a:t>
            </a:r>
            <a:endParaRPr dirty="0"/>
          </a:p>
          <a:p>
            <a:pPr marL="457200" lvl="0" indent="-334327" algn="l" rtl="0">
              <a:spcBef>
                <a:spcPts val="0"/>
              </a:spcBef>
              <a:spcAft>
                <a:spcPts val="0"/>
              </a:spcAft>
              <a:buSzPct val="100000"/>
              <a:buChar char="•"/>
            </a:pPr>
            <a:r>
              <a:rPr lang="en" dirty="0"/>
              <a:t>Black or African American</a:t>
            </a:r>
            <a:endParaRPr dirty="0"/>
          </a:p>
          <a:p>
            <a:pPr marL="457200" lvl="0" indent="-334327" algn="l" rtl="0">
              <a:spcBef>
                <a:spcPts val="0"/>
              </a:spcBef>
              <a:spcAft>
                <a:spcPts val="0"/>
              </a:spcAft>
              <a:buSzPct val="100000"/>
              <a:buChar char="•"/>
            </a:pPr>
            <a:r>
              <a:rPr lang="en" dirty="0"/>
              <a:t>Hispanic/Latino</a:t>
            </a:r>
            <a:endParaRPr dirty="0"/>
          </a:p>
          <a:p>
            <a:pPr marL="457200" lvl="0" indent="-334327" algn="l" rtl="0">
              <a:spcBef>
                <a:spcPts val="0"/>
              </a:spcBef>
              <a:spcAft>
                <a:spcPts val="0"/>
              </a:spcAft>
              <a:buSzPct val="100000"/>
              <a:buChar char="•"/>
            </a:pPr>
            <a:r>
              <a:rPr lang="en" dirty="0"/>
              <a:t>White</a:t>
            </a:r>
            <a:endParaRPr dirty="0"/>
          </a:p>
          <a:p>
            <a:pPr marL="457200" lvl="0" indent="-334327" algn="l" rtl="0">
              <a:spcBef>
                <a:spcPts val="0"/>
              </a:spcBef>
              <a:spcAft>
                <a:spcPts val="0"/>
              </a:spcAft>
              <a:buSzPct val="100000"/>
              <a:buChar char="•"/>
            </a:pPr>
            <a:r>
              <a:rPr lang="en" dirty="0"/>
              <a:t>Two or more races</a:t>
            </a:r>
            <a:endParaRPr dirty="0"/>
          </a:p>
          <a:p>
            <a:pPr marL="457200" lvl="0" indent="-334327" algn="l" rtl="0">
              <a:spcBef>
                <a:spcPts val="0"/>
              </a:spcBef>
              <a:spcAft>
                <a:spcPts val="0"/>
              </a:spcAft>
              <a:buSzPct val="100000"/>
              <a:buChar char="•"/>
            </a:pPr>
            <a:r>
              <a:rPr lang="en" dirty="0"/>
              <a:t>Other student group (please specify)</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2"/>
          <p:cNvSpPr txBox="1">
            <a:spLocks noGrp="1"/>
          </p:cNvSpPr>
          <p:nvPr>
            <p:ph type="title"/>
          </p:nvPr>
        </p:nvSpPr>
        <p:spPr>
          <a:xfrm>
            <a:off x="332674" y="153882"/>
            <a:ext cx="6048900" cy="6738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t>Different Templates</a:t>
            </a:r>
            <a:endParaRPr/>
          </a:p>
        </p:txBody>
      </p:sp>
      <p:sp>
        <p:nvSpPr>
          <p:cNvPr id="110" name="Google Shape;110;p22"/>
          <p:cNvSpPr txBox="1">
            <a:spLocks noGrp="1"/>
          </p:cNvSpPr>
          <p:nvPr>
            <p:ph type="body" idx="1"/>
          </p:nvPr>
        </p:nvSpPr>
        <p:spPr>
          <a:xfrm>
            <a:off x="628650" y="1165860"/>
            <a:ext cx="7886700" cy="3263400"/>
          </a:xfrm>
          <a:prstGeom prst="rect">
            <a:avLst/>
          </a:prstGeom>
        </p:spPr>
        <p:txBody>
          <a:bodyPr spcFirstLastPara="1" wrap="square" lIns="0" tIns="0" rIns="0" bIns="0" anchor="t" anchorCtr="0">
            <a:normAutofit/>
          </a:bodyPr>
          <a:lstStyle/>
          <a:p>
            <a:pPr marL="0" lvl="0" indent="0" algn="l" rtl="0">
              <a:spcBef>
                <a:spcPts val="800"/>
              </a:spcBef>
              <a:spcAft>
                <a:spcPts val="0"/>
              </a:spcAft>
              <a:buNone/>
            </a:pPr>
            <a:r>
              <a:rPr lang="en"/>
              <a:t>Stakeholders indicated that, for some LEAs, reporting student level data would be more convenient, while for others it would be easier to report aggregated data. To best meet the needs of all LEAs and create options that meet varying needs, LEAs can choose to submit either LEA-level or student-level data. LEAs should submit </a:t>
            </a:r>
            <a:r>
              <a:rPr lang="en" b="1" u="sng"/>
              <a:t>one</a:t>
            </a:r>
            <a:r>
              <a:rPr lang="en"/>
              <a:t> of the following templates:</a:t>
            </a:r>
            <a:endParaRPr/>
          </a:p>
          <a:p>
            <a:pPr marL="457200" lvl="0" indent="-342900" algn="l" rtl="0">
              <a:spcBef>
                <a:spcPts val="800"/>
              </a:spcBef>
              <a:spcAft>
                <a:spcPts val="0"/>
              </a:spcAft>
              <a:buSzPts val="1800"/>
              <a:buChar char="•"/>
            </a:pPr>
            <a:r>
              <a:rPr lang="en"/>
              <a:t>LEA-Level Survey</a:t>
            </a:r>
            <a:endParaRPr/>
          </a:p>
          <a:p>
            <a:pPr marL="457200" lvl="0" indent="-342900" algn="l" rtl="0">
              <a:spcBef>
                <a:spcPts val="0"/>
              </a:spcBef>
              <a:spcAft>
                <a:spcPts val="0"/>
              </a:spcAft>
              <a:buSzPts val="1800"/>
              <a:buChar char="•"/>
            </a:pPr>
            <a:r>
              <a:rPr lang="en"/>
              <a:t>Student-Level (Combined) Survey</a:t>
            </a:r>
            <a:endParaRPr/>
          </a:p>
          <a:p>
            <a:pPr marL="914400" lvl="1" indent="-323850" algn="l" rtl="0">
              <a:spcBef>
                <a:spcPts val="0"/>
              </a:spcBef>
              <a:spcAft>
                <a:spcPts val="0"/>
              </a:spcAft>
              <a:buSzPts val="1500"/>
              <a:buChar char="•"/>
            </a:pPr>
            <a:r>
              <a:rPr lang="en"/>
              <a:t>Single spreadsheet for reporting each student’s participation in a variety of programs.</a:t>
            </a:r>
            <a:endParaRPr/>
          </a:p>
          <a:p>
            <a:pPr marL="457200" lvl="0" indent="-342900" algn="l" rtl="0">
              <a:spcBef>
                <a:spcPts val="0"/>
              </a:spcBef>
              <a:spcAft>
                <a:spcPts val="0"/>
              </a:spcAft>
              <a:buSzPts val="1800"/>
              <a:buChar char="•"/>
            </a:pPr>
            <a:r>
              <a:rPr lang="en"/>
              <a:t>Student-Level (Separate) Survey</a:t>
            </a:r>
            <a:endParaRPr/>
          </a:p>
          <a:p>
            <a:pPr marL="914400" lvl="1" indent="-323850" algn="l" rtl="0">
              <a:spcBef>
                <a:spcPts val="0"/>
              </a:spcBef>
              <a:spcAft>
                <a:spcPts val="0"/>
              </a:spcAft>
              <a:buSzPts val="1500"/>
              <a:buChar char="•"/>
            </a:pPr>
            <a:r>
              <a:rPr lang="en"/>
              <a:t>Multiple spreadsheets to report student participation for each program separately.</a:t>
            </a:r>
            <a:endParaRPr/>
          </a:p>
          <a:p>
            <a:pPr marL="457200" lvl="0" indent="0" algn="l" rtl="0">
              <a:spcBef>
                <a:spcPts val="800"/>
              </a:spcBef>
              <a:spcAft>
                <a:spcPts val="0"/>
              </a:spcAft>
              <a:buNone/>
            </a:pPr>
            <a:endParaRPr/>
          </a:p>
          <a:p>
            <a:pPr marL="0" lvl="0" indent="0" algn="l" rtl="0">
              <a:spcBef>
                <a:spcPts val="800"/>
              </a:spcBef>
              <a:spcAft>
                <a:spcPts val="0"/>
              </a:spcAft>
              <a:buNone/>
            </a:pPr>
            <a:endParaRPr/>
          </a:p>
          <a:p>
            <a:pPr marL="0" lvl="0" indent="0" algn="l" rtl="0">
              <a:spcBef>
                <a:spcPts val="80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3"/>
          <p:cNvSpPr txBox="1">
            <a:spLocks noGrp="1"/>
          </p:cNvSpPr>
          <p:nvPr>
            <p:ph type="title"/>
          </p:nvPr>
        </p:nvSpPr>
        <p:spPr>
          <a:xfrm>
            <a:off x="332674" y="153882"/>
            <a:ext cx="6048900" cy="6738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t>Instructions Tab</a:t>
            </a:r>
            <a:endParaRPr/>
          </a:p>
        </p:txBody>
      </p:sp>
      <p:sp>
        <p:nvSpPr>
          <p:cNvPr id="116" name="Google Shape;116;p23"/>
          <p:cNvSpPr txBox="1">
            <a:spLocks noGrp="1"/>
          </p:cNvSpPr>
          <p:nvPr>
            <p:ph type="body" idx="1"/>
          </p:nvPr>
        </p:nvSpPr>
        <p:spPr>
          <a:xfrm>
            <a:off x="628650" y="1165860"/>
            <a:ext cx="7886700" cy="3263400"/>
          </a:xfrm>
          <a:prstGeom prst="rect">
            <a:avLst/>
          </a:prstGeom>
        </p:spPr>
        <p:txBody>
          <a:bodyPr spcFirstLastPara="1" wrap="square" lIns="0" tIns="0" rIns="0" bIns="0" anchor="t" anchorCtr="0">
            <a:normAutofit/>
          </a:bodyPr>
          <a:lstStyle/>
          <a:p>
            <a:pPr marL="0" lvl="0" indent="0" algn="l" rtl="0">
              <a:spcBef>
                <a:spcPts val="800"/>
              </a:spcBef>
              <a:spcAft>
                <a:spcPts val="0"/>
              </a:spcAft>
              <a:buNone/>
            </a:pPr>
            <a:r>
              <a:rPr lang="en"/>
              <a:t>Each template begins with the same Instructions tab that includes the list of all ESSER funding codes to be reported on. Please fill out the LEA number and LEA name fields in this tab.</a:t>
            </a:r>
            <a:endParaRPr/>
          </a:p>
        </p:txBody>
      </p:sp>
      <p:pic>
        <p:nvPicPr>
          <p:cNvPr id="117" name="Google Shape;117;p23" descr="Image of template - LEA participation in ESSER activities for SY 2022-23"/>
          <p:cNvPicPr preferRelativeResize="0"/>
          <p:nvPr/>
        </p:nvPicPr>
        <p:blipFill>
          <a:blip r:embed="rId3">
            <a:alphaModFix/>
          </a:blip>
          <a:stretch>
            <a:fillRect/>
          </a:stretch>
        </p:blipFill>
        <p:spPr>
          <a:xfrm>
            <a:off x="191213" y="2237585"/>
            <a:ext cx="8761574" cy="11199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4" descr="Chart of ESSER funding codes, inclusive of all ESSER I, II and III funds, including state reserve activities."/>
          <p:cNvSpPr txBox="1">
            <a:spLocks noGrp="1"/>
          </p:cNvSpPr>
          <p:nvPr>
            <p:ph type="title"/>
          </p:nvPr>
        </p:nvSpPr>
        <p:spPr>
          <a:xfrm>
            <a:off x="332674" y="153882"/>
            <a:ext cx="6048900" cy="6738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dirty="0"/>
              <a:t>ESSER Funding Codes</a:t>
            </a:r>
            <a:endParaRPr dirty="0"/>
          </a:p>
        </p:txBody>
      </p:sp>
      <p:sp>
        <p:nvSpPr>
          <p:cNvPr id="123" name="Google Shape;123;p24" descr="Chart of ESSER funding codes, inclusive of all ESSER I, II and III funds, including state reserve activities."/>
          <p:cNvSpPr txBox="1">
            <a:spLocks noGrp="1"/>
          </p:cNvSpPr>
          <p:nvPr>
            <p:ph type="body" idx="1"/>
          </p:nvPr>
        </p:nvSpPr>
        <p:spPr>
          <a:xfrm>
            <a:off x="581800" y="1049260"/>
            <a:ext cx="7886700" cy="3263400"/>
          </a:xfrm>
          <a:prstGeom prst="rect">
            <a:avLst/>
          </a:prstGeom>
        </p:spPr>
        <p:txBody>
          <a:bodyPr spcFirstLastPara="1" wrap="square" lIns="0" tIns="0" rIns="0" bIns="0" anchor="t" anchorCtr="0">
            <a:normAutofit/>
          </a:bodyPr>
          <a:lstStyle/>
          <a:p>
            <a:pPr marL="0" lvl="0" indent="0" algn="l" rtl="0">
              <a:spcBef>
                <a:spcPts val="800"/>
              </a:spcBef>
              <a:spcAft>
                <a:spcPts val="0"/>
              </a:spcAft>
              <a:buNone/>
            </a:pPr>
            <a:r>
              <a:rPr lang="en"/>
              <a:t>Inclusive of all ESSER I, II, and III funds, including state reserve activities:</a:t>
            </a:r>
            <a:endParaRPr/>
          </a:p>
          <a:p>
            <a:pPr marL="0" lvl="0" indent="0" algn="l" rtl="0">
              <a:spcBef>
                <a:spcPts val="800"/>
              </a:spcBef>
              <a:spcAft>
                <a:spcPts val="0"/>
              </a:spcAft>
              <a:buNone/>
            </a:pPr>
            <a:endParaRPr/>
          </a:p>
          <a:p>
            <a:pPr marL="0" lvl="0" indent="0" algn="l" rtl="0">
              <a:spcBef>
                <a:spcPts val="800"/>
              </a:spcBef>
              <a:spcAft>
                <a:spcPts val="0"/>
              </a:spcAft>
              <a:buNone/>
            </a:pPr>
            <a:endParaRPr/>
          </a:p>
        </p:txBody>
      </p:sp>
      <p:pic>
        <p:nvPicPr>
          <p:cNvPr id="124" name="Google Shape;124;p24" descr="Chart of ESSER funding codes, inclusive of all ESSER I, II and III funds, including state reserve activities."/>
          <p:cNvPicPr preferRelativeResize="0"/>
          <p:nvPr/>
        </p:nvPicPr>
        <p:blipFill>
          <a:blip r:embed="rId3">
            <a:alphaModFix/>
          </a:blip>
          <a:stretch>
            <a:fillRect/>
          </a:stretch>
        </p:blipFill>
        <p:spPr>
          <a:xfrm>
            <a:off x="716675" y="1387149"/>
            <a:ext cx="7943851" cy="3619175"/>
          </a:xfrm>
          <a:prstGeom prst="rect">
            <a:avLst/>
          </a:prstGeom>
          <a:noFill/>
          <a:ln>
            <a:noFill/>
          </a:ln>
        </p:spPr>
      </p:pic>
      <p:sp>
        <p:nvSpPr>
          <p:cNvPr id="125" name="Google Shape;125;p24" descr="Chart of ESSER funding codes, inclusive of all ESSER I, II and III funds, including state reserve activities."/>
          <p:cNvSpPr txBox="1"/>
          <p:nvPr/>
        </p:nvSpPr>
        <p:spPr>
          <a:xfrm>
            <a:off x="1117850" y="2171550"/>
            <a:ext cx="779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5"/>
          <p:cNvSpPr txBox="1">
            <a:spLocks noGrp="1"/>
          </p:cNvSpPr>
          <p:nvPr>
            <p:ph type="title"/>
          </p:nvPr>
        </p:nvSpPr>
        <p:spPr>
          <a:xfrm>
            <a:off x="332674" y="153882"/>
            <a:ext cx="6048900" cy="6738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t>LEA-Level Survey - Summer, Afterschool, Tutoring </a:t>
            </a:r>
            <a:endParaRPr/>
          </a:p>
        </p:txBody>
      </p:sp>
      <p:sp>
        <p:nvSpPr>
          <p:cNvPr id="131" name="Google Shape;131;p25"/>
          <p:cNvSpPr txBox="1">
            <a:spLocks noGrp="1"/>
          </p:cNvSpPr>
          <p:nvPr>
            <p:ph type="body" idx="1"/>
          </p:nvPr>
        </p:nvSpPr>
        <p:spPr>
          <a:xfrm>
            <a:off x="628650" y="1165860"/>
            <a:ext cx="7886700" cy="3263400"/>
          </a:xfrm>
          <a:prstGeom prst="rect">
            <a:avLst/>
          </a:prstGeom>
        </p:spPr>
        <p:txBody>
          <a:bodyPr spcFirstLastPara="1" wrap="square" lIns="0" tIns="0" rIns="0" bIns="0" anchor="t" anchorCtr="0">
            <a:normAutofit/>
          </a:bodyPr>
          <a:lstStyle/>
          <a:p>
            <a:pPr marL="0" lvl="0" indent="0" algn="l" rtl="0">
              <a:spcBef>
                <a:spcPts val="800"/>
              </a:spcBef>
              <a:spcAft>
                <a:spcPts val="0"/>
              </a:spcAft>
              <a:buNone/>
            </a:pPr>
            <a:endParaRPr/>
          </a:p>
        </p:txBody>
      </p:sp>
      <p:pic>
        <p:nvPicPr>
          <p:cNvPr id="132" name="Google Shape;132;p25" descr="LEA-level survey: Evidence-based summer learning or summer enrichment programs."/>
          <p:cNvPicPr preferRelativeResize="0"/>
          <p:nvPr/>
        </p:nvPicPr>
        <p:blipFill>
          <a:blip r:embed="rId3">
            <a:alphaModFix/>
          </a:blip>
          <a:stretch>
            <a:fillRect/>
          </a:stretch>
        </p:blipFill>
        <p:spPr>
          <a:xfrm>
            <a:off x="345185" y="827675"/>
            <a:ext cx="8453627" cy="413025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1266</Words>
  <Application>Microsoft Office PowerPoint</Application>
  <PresentationFormat>On-screen Show (16:9)</PresentationFormat>
  <Paragraphs>84</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Rockwell</vt:lpstr>
      <vt:lpstr>Simple Light</vt:lpstr>
      <vt:lpstr>Reporting on LEA Participation in ESSER Activities</vt:lpstr>
      <vt:lpstr>ESSER Data Reporting</vt:lpstr>
      <vt:lpstr>LEA Participation in ESSER Activities</vt:lpstr>
      <vt:lpstr>Reporting Question Overview</vt:lpstr>
      <vt:lpstr>Reporting Question Disaggregated Groups</vt:lpstr>
      <vt:lpstr>Different Templates</vt:lpstr>
      <vt:lpstr>Instructions Tab</vt:lpstr>
      <vt:lpstr>ESSER Funding Codes</vt:lpstr>
      <vt:lpstr>LEA-Level Survey - Summer, Afterschool, Tutoring </vt:lpstr>
      <vt:lpstr>LEA-Level Survey - Extended Instructional Time</vt:lpstr>
      <vt:lpstr>LEA-Level Survey - Purchasing Educational Technology</vt:lpstr>
      <vt:lpstr>Student-Level Combined Survey - Student Participation</vt:lpstr>
      <vt:lpstr>Student-Level Separate Survey - Summer, Afterschool, Extended Time, Tutoring, Technology</vt:lpstr>
      <vt:lpstr>Early Childhood Education Programs</vt:lpstr>
      <vt:lpstr>Full Service Community Schools</vt:lpstr>
      <vt:lpstr>Submission</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ESSER Reporting on Student-Level Participation in Activities</dc:title>
  <dc:creator>Owen, Emily</dc:creator>
  <cp:lastModifiedBy>Owen, Emily</cp:lastModifiedBy>
  <cp:revision>2</cp:revision>
  <dcterms:modified xsi:type="dcterms:W3CDTF">2023-01-30T19:02:26Z</dcterms:modified>
</cp:coreProperties>
</file>