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3"/>
  </p:notesMasterIdLst>
  <p:sldIdLst>
    <p:sldId id="256" r:id="rId2"/>
    <p:sldId id="257" r:id="rId3"/>
    <p:sldId id="291" r:id="rId4"/>
    <p:sldId id="258" r:id="rId5"/>
    <p:sldId id="260" r:id="rId6"/>
    <p:sldId id="264" r:id="rId7"/>
    <p:sldId id="294" r:id="rId8"/>
    <p:sldId id="265" r:id="rId9"/>
    <p:sldId id="263" r:id="rId10"/>
    <p:sldId id="267" r:id="rId11"/>
    <p:sldId id="268" r:id="rId12"/>
    <p:sldId id="270" r:id="rId13"/>
    <p:sldId id="284" r:id="rId14"/>
    <p:sldId id="292" r:id="rId15"/>
    <p:sldId id="283" r:id="rId16"/>
    <p:sldId id="286" r:id="rId17"/>
    <p:sldId id="287" r:id="rId18"/>
    <p:sldId id="288" r:id="rId19"/>
    <p:sldId id="293" r:id="rId20"/>
    <p:sldId id="289" r:id="rId21"/>
    <p:sldId id="290"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61C15-81DB-C576-6636-9042513D4874}" v="2" dt="2022-09-19T21:39:05.620"/>
    <p1510:client id="{14F3F252-9F1D-2C61-FC08-FC8C2CA82C75}" v="26" dt="2022-09-20T17:39:29.170"/>
    <p1510:client id="{1A05B7DF-ECC0-8D54-510A-C50FF9F1C2A4}" v="5" dt="2022-09-19T21:47:40.430"/>
    <p1510:client id="{45D8C843-BEF6-3D2F-1D1E-A34B4E93C0F9}" v="35" dt="2022-09-19T22:03:03.244"/>
    <p1510:client id="{77AB3102-AAC2-1AA1-279B-8A5BEE813545}" v="39" dt="2022-09-19T17:25:55.704"/>
    <p1510:client id="{8F4B83DB-C4AD-972C-DC7D-398437344F77}" v="361" dt="2022-09-20T22:04:27.136"/>
    <p1510:client id="{AAD8FDF2-66C5-2654-C96C-423F00AB6BB5}" v="128" dt="2022-09-20T16:47:03.043"/>
    <p1510:client id="{B235799A-AC7D-57FC-8DEC-107BAA4C7245}" v="52" dt="2022-09-21T18:56:02.459"/>
    <p1510:client id="{D0F3B64B-DEF5-F5B7-6459-6D81699E24DB}" v="571" dt="2022-09-20T16:18:42.380"/>
  </p1510:revLst>
</p1510:revInfo>
</file>

<file path=ppt/tableStyles.xml><?xml version="1.0" encoding="utf-8"?>
<a:tblStyleLst xmlns:a="http://schemas.openxmlformats.org/drawingml/2006/main" def="{4683DAF3-42D5-4FE8-BF97-B1FF3B00D6E3}">
  <a:tblStyle styleId="{4683DAF3-42D5-4FE8-BF97-B1FF3B00D6E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90" name="Google Shape;29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4768e57ad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4768e57ad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None/>
            </a:pPr>
            <a:endParaRPr/>
          </a:p>
        </p:txBody>
      </p:sp>
      <p:sp>
        <p:nvSpPr>
          <p:cNvPr id="397" name="Google Shape;397;g114768e57ad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spcBef>
                <a:spcPts val="0"/>
              </a:spcBef>
              <a:spcAft>
                <a:spcPts val="0"/>
              </a:spcAft>
              <a:buNone/>
            </a:pPr>
            <a:endParaRPr/>
          </a:p>
        </p:txBody>
      </p:sp>
      <p:sp>
        <p:nvSpPr>
          <p:cNvPr id="389" name="Google Shape;38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4768e57ad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114768e57ad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a:p>
          <a:p>
            <a:pPr marL="0" lvl="0" indent="0" algn="l" rtl="0">
              <a:lnSpc>
                <a:spcPct val="100000"/>
              </a:lnSpc>
              <a:spcBef>
                <a:spcPts val="0"/>
              </a:spcBef>
              <a:spcAft>
                <a:spcPts val="0"/>
              </a:spcAft>
              <a:buSzPts val="1400"/>
              <a:buNone/>
            </a:pPr>
            <a:endParaRPr/>
          </a:p>
        </p:txBody>
      </p:sp>
      <p:sp>
        <p:nvSpPr>
          <p:cNvPr id="413" name="Google Shape;413;g114768e57ad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14768e57ad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a:p>
        </p:txBody>
      </p:sp>
      <p:sp>
        <p:nvSpPr>
          <p:cNvPr id="420" name="Google Shape;420;g114768e57ad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14768e57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426" name="Google Shape;426;g114768e57a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432" name="Google Shape;43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437" name="Google Shape;43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a:p>
        </p:txBody>
      </p:sp>
      <p:sp>
        <p:nvSpPr>
          <p:cNvPr id="195" name="Google Shape;1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If you are not sure if your school has a school code, visit the GAENS website and click on the CDE non-public schools statistics link to search for your school. If your school is not listed, use the "submit a request" for a school code link. </a:t>
            </a:r>
          </a:p>
        </p:txBody>
      </p:sp>
      <p:sp>
        <p:nvSpPr>
          <p:cNvPr id="201" name="Google Shape;20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a:p>
        </p:txBody>
      </p:sp>
      <p:sp>
        <p:nvSpPr>
          <p:cNvPr id="215" name="Google Shape;21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45" name="Google Shape;24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53" name="Google Shape;253;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38" name="Google Shape;23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68" name="Google Shape;26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78" name="Google Shape;27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EF7521">
                  <a:alpha val="2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w="19050" cap="flat" cmpd="sng">
            <a:solidFill>
              <a:srgbClr val="EF7521"/>
            </a:solidFill>
            <a:prstDash val="solid"/>
            <a:miter lim="800000"/>
            <a:headEnd type="none" w="sm" len="sm"/>
            <a:tailEnd type="none" w="sm" len="sm"/>
          </a:ln>
        </p:spPr>
      </p:cxnSp>
      <p:sp>
        <p:nvSpPr>
          <p:cNvPr id="19" name="Google Shape;19;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4"/>
        <p:cNvGrpSpPr/>
        <p:nvPr/>
      </p:nvGrpSpPr>
      <p:grpSpPr>
        <a:xfrm>
          <a:off x="0" y="0"/>
          <a:ext cx="0" cy="0"/>
          <a:chOff x="0" y="0"/>
          <a:chExt cx="0" cy="0"/>
        </a:xfrm>
      </p:grpSpPr>
      <p:sp>
        <p:nvSpPr>
          <p:cNvPr id="165" name="Google Shape;165;p32"/>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2"/>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7" name="Google Shape;167;p3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68" name="Google Shape;168;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9" name="Google Shape;169;p3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70" name="Google Shape;170;p3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1"/>
        <p:cNvGrpSpPr/>
        <p:nvPr/>
      </p:nvGrpSpPr>
      <p:grpSpPr>
        <a:xfrm>
          <a:off x="0" y="0"/>
          <a:ext cx="0" cy="0"/>
          <a:chOff x="0" y="0"/>
          <a:chExt cx="0" cy="0"/>
        </a:xfrm>
      </p:grpSpPr>
      <p:sp>
        <p:nvSpPr>
          <p:cNvPr id="172" name="Google Shape;172;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3" name="Google Shape;173;p3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76"/>
        <p:cNvGrpSpPr/>
        <p:nvPr/>
      </p:nvGrpSpPr>
      <p:grpSpPr>
        <a:xfrm>
          <a:off x="0" y="0"/>
          <a:ext cx="0" cy="0"/>
          <a:chOff x="0" y="0"/>
          <a:chExt cx="0" cy="0"/>
        </a:xfrm>
      </p:grpSpPr>
      <p:pic>
        <p:nvPicPr>
          <p:cNvPr id="177" name="Google Shape;177;p35"/>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178" name="Google Shape;178;p3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3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36"/>
          <p:cNvSpPr>
            <a:spLocks noGrp="1"/>
          </p:cNvSpPr>
          <p:nvPr>
            <p:ph type="pic" idx="2"/>
          </p:nvPr>
        </p:nvSpPr>
        <p:spPr>
          <a:xfrm>
            <a:off x="3887391" y="987426"/>
            <a:ext cx="4629150" cy="4873625"/>
          </a:xfrm>
          <a:prstGeom prst="rect">
            <a:avLst/>
          </a:prstGeom>
          <a:noFill/>
          <a:ln>
            <a:noFill/>
          </a:ln>
        </p:spPr>
      </p:sp>
      <p:sp>
        <p:nvSpPr>
          <p:cNvPr id="183" name="Google Shape;183;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050"/>
              <a:buNone/>
              <a:defRPr sz="1050"/>
            </a:lvl2pPr>
            <a:lvl3pPr marL="1371600" lvl="2" indent="-228600" algn="l">
              <a:lnSpc>
                <a:spcPct val="90000"/>
              </a:lnSpc>
              <a:spcBef>
                <a:spcPts val="500"/>
              </a:spcBef>
              <a:spcAft>
                <a:spcPts val="0"/>
              </a:spcAft>
              <a:buClr>
                <a:schemeClr val="dk1"/>
              </a:buClr>
              <a:buSzPts val="900"/>
              <a:buNone/>
              <a:defRPr sz="900"/>
            </a:lvl3pPr>
            <a:lvl4pPr marL="1828800" lvl="3" indent="-228600" algn="l">
              <a:lnSpc>
                <a:spcPct val="90000"/>
              </a:lnSpc>
              <a:spcBef>
                <a:spcPts val="500"/>
              </a:spcBef>
              <a:spcAft>
                <a:spcPts val="0"/>
              </a:spcAft>
              <a:buClr>
                <a:schemeClr val="dk1"/>
              </a:buClr>
              <a:buSzPts val="750"/>
              <a:buNone/>
              <a:defRPr sz="750"/>
            </a:lvl4pPr>
            <a:lvl5pPr marL="2286000" lvl="4" indent="-228600" algn="l">
              <a:lnSpc>
                <a:spcPct val="90000"/>
              </a:lnSpc>
              <a:spcBef>
                <a:spcPts val="500"/>
              </a:spcBef>
              <a:spcAft>
                <a:spcPts val="0"/>
              </a:spcAft>
              <a:buClr>
                <a:schemeClr val="dk1"/>
              </a:buClr>
              <a:buSzPts val="750"/>
              <a:buNone/>
              <a:defRPr sz="750"/>
            </a:lvl5pPr>
            <a:lvl6pPr marL="2743200" lvl="5" indent="-228600" algn="l">
              <a:lnSpc>
                <a:spcPct val="90000"/>
              </a:lnSpc>
              <a:spcBef>
                <a:spcPts val="500"/>
              </a:spcBef>
              <a:spcAft>
                <a:spcPts val="0"/>
              </a:spcAft>
              <a:buClr>
                <a:schemeClr val="dk1"/>
              </a:buClr>
              <a:buSzPts val="750"/>
              <a:buNone/>
              <a:defRPr sz="750"/>
            </a:lvl6pPr>
            <a:lvl7pPr marL="3200400" lvl="6" indent="-228600" algn="l">
              <a:lnSpc>
                <a:spcPct val="90000"/>
              </a:lnSpc>
              <a:spcBef>
                <a:spcPts val="500"/>
              </a:spcBef>
              <a:spcAft>
                <a:spcPts val="0"/>
              </a:spcAft>
              <a:buClr>
                <a:schemeClr val="dk1"/>
              </a:buClr>
              <a:buSzPts val="750"/>
              <a:buNone/>
              <a:defRPr sz="750"/>
            </a:lvl7pPr>
            <a:lvl8pPr marL="3657600" lvl="7" indent="-228600" algn="l">
              <a:lnSpc>
                <a:spcPct val="90000"/>
              </a:lnSpc>
              <a:spcBef>
                <a:spcPts val="500"/>
              </a:spcBef>
              <a:spcAft>
                <a:spcPts val="0"/>
              </a:spcAft>
              <a:buClr>
                <a:schemeClr val="dk1"/>
              </a:buClr>
              <a:buSzPts val="750"/>
              <a:buNone/>
              <a:defRPr sz="750"/>
            </a:lvl8pPr>
            <a:lvl9pPr marL="4114800" lvl="8" indent="-228600" algn="l">
              <a:lnSpc>
                <a:spcPct val="90000"/>
              </a:lnSpc>
              <a:spcBef>
                <a:spcPts val="500"/>
              </a:spcBef>
              <a:spcAft>
                <a:spcPts val="0"/>
              </a:spcAft>
              <a:buClr>
                <a:schemeClr val="dk1"/>
              </a:buClr>
              <a:buSzPts val="750"/>
              <a:buNone/>
              <a:defRPr sz="750"/>
            </a:lvl9pPr>
          </a:lstStyle>
          <a:p>
            <a:endParaRPr/>
          </a:p>
        </p:txBody>
      </p:sp>
      <p:sp>
        <p:nvSpPr>
          <p:cNvPr id="184" name="Google Shape;184;p3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3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36"/>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64079"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2"/>
        <p:cNvGrpSpPr/>
        <p:nvPr/>
      </p:nvGrpSpPr>
      <p:grpSpPr>
        <a:xfrm>
          <a:off x="0" y="0"/>
          <a:ext cx="0" cy="0"/>
          <a:chOff x="0" y="0"/>
          <a:chExt cx="0" cy="0"/>
        </a:xfrm>
      </p:grpSpPr>
      <p:pic>
        <p:nvPicPr>
          <p:cNvPr id="123" name="Google Shape;123;p26"/>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24" name="Google Shape;124;p2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6" name="Google Shape;126;p2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27" name="Google Shape;127;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28" name="Google Shape;128;p2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9"/>
        <p:cNvGrpSpPr/>
        <p:nvPr/>
      </p:nvGrpSpPr>
      <p:grpSpPr>
        <a:xfrm>
          <a:off x="0" y="0"/>
          <a:ext cx="0" cy="0"/>
          <a:chOff x="0" y="0"/>
          <a:chExt cx="0" cy="0"/>
        </a:xfrm>
      </p:grpSpPr>
      <p:pic>
        <p:nvPicPr>
          <p:cNvPr id="130" name="Google Shape;130;p27"/>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31" name="Google Shape;131;p2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3" name="Google Shape;133;p2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34" name="Google Shape;134;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5" name="Google Shape;135;p2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6"/>
        <p:cNvGrpSpPr/>
        <p:nvPr/>
      </p:nvGrpSpPr>
      <p:grpSpPr>
        <a:xfrm>
          <a:off x="0" y="0"/>
          <a:ext cx="0" cy="0"/>
          <a:chOff x="0" y="0"/>
          <a:chExt cx="0" cy="0"/>
        </a:xfrm>
      </p:grpSpPr>
      <p:pic>
        <p:nvPicPr>
          <p:cNvPr id="137" name="Google Shape;137;p28"/>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38" name="Google Shape;138;p2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0" name="Google Shape;140;p2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41" name="Google Shape;141;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2" name="Google Shape;142;p2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3"/>
        <p:cNvGrpSpPr/>
        <p:nvPr/>
      </p:nvGrpSpPr>
      <p:grpSpPr>
        <a:xfrm>
          <a:off x="0" y="0"/>
          <a:ext cx="0" cy="0"/>
          <a:chOff x="0" y="0"/>
          <a:chExt cx="0" cy="0"/>
        </a:xfrm>
      </p:grpSpPr>
      <p:pic>
        <p:nvPicPr>
          <p:cNvPr id="144" name="Google Shape;144;p29"/>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45" name="Google Shape;145;p2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7" name="Google Shape;147;p2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48" name="Google Shape;148;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9" name="Google Shape;149;p2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0"/>
        <p:cNvGrpSpPr/>
        <p:nvPr/>
      </p:nvGrpSpPr>
      <p:grpSpPr>
        <a:xfrm>
          <a:off x="0" y="0"/>
          <a:ext cx="0" cy="0"/>
          <a:chOff x="0" y="0"/>
          <a:chExt cx="0" cy="0"/>
        </a:xfrm>
      </p:grpSpPr>
      <p:pic>
        <p:nvPicPr>
          <p:cNvPr id="151" name="Google Shape;151;p3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52" name="Google Shape;152;p3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4" name="Google Shape;154;p3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55" name="Google Shape;155;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56" name="Google Shape;156;p3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7"/>
        <p:cNvGrpSpPr/>
        <p:nvPr/>
      </p:nvGrpSpPr>
      <p:grpSpPr>
        <a:xfrm>
          <a:off x="0" y="0"/>
          <a:ext cx="0" cy="0"/>
          <a:chOff x="0" y="0"/>
          <a:chExt cx="0" cy="0"/>
        </a:xfrm>
      </p:grpSpPr>
      <p:pic>
        <p:nvPicPr>
          <p:cNvPr id="158" name="Google Shape;158;p3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59" name="Google Shape;159;p3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3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62" name="Google Shape;162;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63" name="Google Shape;163;p3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eans-applic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eansapplications@cde.state.co.us" TargetMode="External"/><Relationship Id="rId4" Type="http://schemas.openxmlformats.org/officeDocument/2006/relationships/hyperlink" Target="https://www.cde.state.co.us/caresact/gaen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merrit_e@cde.state.co.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de.state.co.us/caresact/gaens" TargetMode="External"/><Relationship Id="rId5" Type="http://schemas.openxmlformats.org/officeDocument/2006/relationships/hyperlink" Target="mailto:eansproc@cde.state.co.us" TargetMode="External"/><Relationship Id="rId4" Type="http://schemas.openxmlformats.org/officeDocument/2006/relationships/hyperlink" Target="mailto:hawkins_r@cde.state.co.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caresact/gae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7"/>
          <p:cNvSpPr txBox="1">
            <a:spLocks noGrp="1"/>
          </p:cNvSpPr>
          <p:nvPr>
            <p:ph type="ctrTitle"/>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Font typeface="Arial"/>
              <a:buNone/>
            </a:pPr>
            <a:r>
              <a:rPr lang="en-US" i="0">
                <a:solidFill>
                  <a:srgbClr val="000000"/>
                </a:solidFill>
                <a:effectLst/>
                <a:latin typeface="Arial" panose="020B0604020202020204" pitchFamily="34" charset="0"/>
              </a:rPr>
              <a:t>Governor's Additional Emergency Assistance Non-Public Schools</a:t>
            </a:r>
            <a:endParaRPr/>
          </a:p>
        </p:txBody>
      </p:sp>
      <p:sp>
        <p:nvSpPr>
          <p:cNvPr id="192" name="Google Shape;192;p37"/>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a:t>Application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48"/>
          <p:cNvSpPr/>
          <p:nvPr/>
        </p:nvSpPr>
        <p:spPr>
          <a:xfrm>
            <a:off x="0" y="-3324"/>
            <a:ext cx="9144000" cy="6861324"/>
          </a:xfrm>
          <a:prstGeom prst="rect">
            <a:avLst/>
          </a:prstGeom>
          <a:solidFill>
            <a:schemeClr val="dk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48"/>
          <p:cNvSpPr/>
          <p:nvPr/>
        </p:nvSpPr>
        <p:spPr>
          <a:xfrm>
            <a:off x="485058" y="640080"/>
            <a:ext cx="8190312" cy="5577818"/>
          </a:xfrm>
          <a:prstGeom prst="roundRect">
            <a:avLst>
              <a:gd name="adj" fmla="val 0"/>
            </a:avLst>
          </a:prstGeom>
          <a:solidFill>
            <a:srgbClr val="FFFFFF"/>
          </a:solidFill>
          <a:ln w="9525" cap="flat" cmpd="sng">
            <a:solidFill>
              <a:srgbClr val="7F7F7F"/>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48"/>
          <p:cNvSpPr/>
          <p:nvPr/>
        </p:nvSpPr>
        <p:spPr>
          <a:xfrm>
            <a:off x="726018" y="960109"/>
            <a:ext cx="7708392" cy="493776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48"/>
          <p:cNvSpPr txBox="1">
            <a:spLocks noGrp="1"/>
          </p:cNvSpPr>
          <p:nvPr>
            <p:ph type="title"/>
          </p:nvPr>
        </p:nvSpPr>
        <p:spPr>
          <a:xfrm>
            <a:off x="966983" y="1371600"/>
            <a:ext cx="2408140" cy="41148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Clr>
                <a:schemeClr val="dk1"/>
              </a:buClr>
              <a:buSzPts val="2400"/>
              <a:buFont typeface="Arial"/>
              <a:buNone/>
            </a:pPr>
            <a:r>
              <a:rPr lang="en-US">
                <a:solidFill>
                  <a:schemeClr val="dk1"/>
                </a:solidFill>
              </a:rPr>
              <a:t>Assurances </a:t>
            </a:r>
            <a:endParaRPr/>
          </a:p>
        </p:txBody>
      </p:sp>
      <p:sp>
        <p:nvSpPr>
          <p:cNvPr id="275" name="Google Shape;275;p48"/>
          <p:cNvSpPr txBox="1">
            <a:spLocks noGrp="1"/>
          </p:cNvSpPr>
          <p:nvPr>
            <p:ph type="body" idx="1"/>
          </p:nvPr>
        </p:nvSpPr>
        <p:spPr>
          <a:xfrm>
            <a:off x="3772878" y="1371600"/>
            <a:ext cx="4404139" cy="4114800"/>
          </a:xfrm>
          <a:prstGeom prst="rect">
            <a:avLst/>
          </a:prstGeom>
          <a:noFill/>
          <a:ln>
            <a:noFill/>
          </a:ln>
        </p:spPr>
        <p:txBody>
          <a:bodyPr spcFirstLastPara="1" wrap="square" lIns="0" tIns="0" rIns="0" bIns="45700" anchor="ctr" anchorCtr="0">
            <a:normAutofit/>
          </a:bodyPr>
          <a:lstStyle/>
          <a:p>
            <a:pPr marL="0" lvl="0" indent="0" algn="l" rtl="0">
              <a:lnSpc>
                <a:spcPct val="90000"/>
              </a:lnSpc>
              <a:spcBef>
                <a:spcPts val="0"/>
              </a:spcBef>
              <a:spcAft>
                <a:spcPts val="0"/>
              </a:spcAft>
              <a:buClr>
                <a:schemeClr val="dk1"/>
              </a:buClr>
              <a:buSzPts val="1900"/>
              <a:buNone/>
            </a:pPr>
            <a:r>
              <a:rPr lang="en-US" sz="1900"/>
              <a:t>The assurances in the application are your positive declaration of adherence to the program rules and requirements. Additionally, the assurances inform you of your role, responsibility, and the role and responsibility of CDE. </a:t>
            </a:r>
            <a:endParaRPr/>
          </a:p>
        </p:txBody>
      </p:sp>
      <p:cxnSp>
        <p:nvCxnSpPr>
          <p:cNvPr id="274" name="Google Shape;274;p48"/>
          <p:cNvCxnSpPr/>
          <p:nvPr/>
        </p:nvCxnSpPr>
        <p:spPr>
          <a:xfrm rot="5400000">
            <a:off x="1976411" y="3429000"/>
            <a:ext cx="3200400" cy="0"/>
          </a:xfrm>
          <a:prstGeom prst="straightConnector1">
            <a:avLst/>
          </a:prstGeom>
          <a:noFill/>
          <a:ln w="19050" cap="flat" cmpd="sng">
            <a:solidFill>
              <a:srgbClr val="7F7F7F"/>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9"/>
          <p:cNvSpPr txBox="1">
            <a:spLocks noGrp="1"/>
          </p:cNvSpPr>
          <p:nvPr>
            <p:ph type="title"/>
          </p:nvPr>
        </p:nvSpPr>
        <p:spPr>
          <a:prstGeom prst="rect">
            <a:avLst/>
          </a:prstGeom>
          <a:noFill/>
          <a:ln>
            <a:noFill/>
          </a:ln>
        </p:spPr>
        <p:txBody>
          <a:bodyPr spcFirstLastPara="1" wrap="square" lIns="0" tIns="0" rIns="0" bIns="0" anchor="t" anchorCtr="0">
            <a:normAutofit/>
          </a:bodyPr>
          <a:lstStyle/>
          <a:p>
            <a:r>
              <a:rPr lang="en-US"/>
              <a:t>Enrollment and Low-Income Data </a:t>
            </a:r>
            <a:endParaRPr/>
          </a:p>
        </p:txBody>
      </p:sp>
      <p:sp>
        <p:nvSpPr>
          <p:cNvPr id="281" name="Google Shape;281;p49"/>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None/>
            </a:pPr>
            <a:r>
              <a:rPr lang="en-US" sz="1600">
                <a:latin typeface="Arial"/>
              </a:rPr>
              <a:t>Student enrollment</a:t>
            </a:r>
          </a:p>
          <a:p>
            <a:pPr marL="228600" lvl="0" indent="-228600" algn="l" rtl="0">
              <a:lnSpc>
                <a:spcPct val="90000"/>
              </a:lnSpc>
              <a:spcBef>
                <a:spcPts val="1000"/>
              </a:spcBef>
              <a:spcAft>
                <a:spcPts val="0"/>
              </a:spcAft>
              <a:buClr>
                <a:schemeClr val="dk1"/>
              </a:buClr>
              <a:buSzPts val="2400"/>
              <a:buChar char="•"/>
            </a:pPr>
            <a:r>
              <a:rPr lang="en-US" sz="1600">
                <a:latin typeface="Arial"/>
              </a:rPr>
              <a:t>Total student enrollment</a:t>
            </a:r>
            <a:endParaRPr sz="1600">
              <a:latin typeface="Arial"/>
            </a:endParaRPr>
          </a:p>
          <a:p>
            <a:pPr marL="685800" lvl="1" indent="-228600" algn="l" rtl="0">
              <a:lnSpc>
                <a:spcPct val="90000"/>
              </a:lnSpc>
              <a:spcBef>
                <a:spcPts val="500"/>
              </a:spcBef>
              <a:spcAft>
                <a:spcPts val="0"/>
              </a:spcAft>
              <a:buClr>
                <a:schemeClr val="dk1"/>
              </a:buClr>
              <a:buSzPts val="2000"/>
              <a:buChar char="•"/>
            </a:pPr>
            <a:r>
              <a:rPr lang="en-US" sz="1600">
                <a:latin typeface="Arial"/>
              </a:rPr>
              <a:t>#K-12 low-income students in the 2019-2020 school year</a:t>
            </a:r>
            <a:endParaRPr sz="1600">
              <a:latin typeface="Arial"/>
            </a:endParaRPr>
          </a:p>
          <a:p>
            <a:pPr marL="685800" lvl="1" indent="-228600"/>
            <a:r>
              <a:rPr lang="en-US" sz="1600">
                <a:latin typeface="Arial"/>
              </a:rPr>
              <a:t>% of total low-income students </a:t>
            </a:r>
          </a:p>
          <a:p>
            <a:pPr marL="685800" lvl="1" indent="-228600"/>
            <a:r>
              <a:rPr lang="en-US" sz="1600">
                <a:latin typeface="Arial"/>
              </a:rPr>
              <a:t>Consortia applicants will complete the</a:t>
            </a:r>
            <a:r>
              <a:rPr lang="en-US" sz="1400">
                <a:latin typeface="Arial"/>
              </a:rPr>
              <a:t> </a:t>
            </a:r>
            <a:r>
              <a:rPr lang="en-US" sz="1400" i="1">
                <a:latin typeface="Arial"/>
              </a:rPr>
              <a:t>EANS Consortia Enrollment and Low-Income Data form </a:t>
            </a:r>
            <a:r>
              <a:rPr lang="en-US" sz="1400">
                <a:latin typeface="Arial"/>
              </a:rPr>
              <a:t>to report this information for each participating school</a:t>
            </a:r>
            <a:endParaRPr sz="1400"/>
          </a:p>
        </p:txBody>
      </p:sp>
      <p:pic>
        <p:nvPicPr>
          <p:cNvPr id="3" name="Picture 2">
            <a:extLst>
              <a:ext uri="{FF2B5EF4-FFF2-40B4-BE49-F238E27FC236}">
                <a16:creationId xmlns:a16="http://schemas.microsoft.com/office/drawing/2014/main" id="{415579B7-73BE-4B69-BD0C-7227FE92BE7E}"/>
              </a:ext>
            </a:extLst>
          </p:cNvPr>
          <p:cNvPicPr>
            <a:picLocks noChangeAspect="1"/>
          </p:cNvPicPr>
          <p:nvPr/>
        </p:nvPicPr>
        <p:blipFill>
          <a:blip r:embed="rId3"/>
          <a:stretch>
            <a:fillRect/>
          </a:stretch>
        </p:blipFill>
        <p:spPr>
          <a:xfrm>
            <a:off x="2234629" y="3622358"/>
            <a:ext cx="4572000" cy="2571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Application Narrative</a:t>
            </a:r>
            <a:endParaRPr/>
          </a:p>
        </p:txBody>
      </p:sp>
      <p:sp>
        <p:nvSpPr>
          <p:cNvPr id="293" name="Google Shape;293;p51"/>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indent="0">
              <a:spcBef>
                <a:spcPts val="0"/>
              </a:spcBef>
              <a:buNone/>
            </a:pPr>
            <a:r>
              <a:rPr lang="en-US" b="1">
                <a:latin typeface="Arial"/>
              </a:rPr>
              <a:t>Mental Health Supports: </a:t>
            </a:r>
          </a:p>
          <a:p>
            <a:pPr marL="0" indent="0">
              <a:spcBef>
                <a:spcPts val="0"/>
              </a:spcBef>
              <a:buNone/>
            </a:pPr>
            <a:endParaRPr lang="en-US">
              <a:latin typeface="Arial"/>
            </a:endParaRPr>
          </a:p>
          <a:p>
            <a:pPr marL="0" indent="0">
              <a:spcBef>
                <a:spcPts val="0"/>
              </a:spcBef>
              <a:buNone/>
            </a:pPr>
            <a:r>
              <a:rPr lang="en-US" sz="2000" i="1">
                <a:latin typeface="Arial"/>
              </a:rPr>
              <a:t>If requesting funds for mental health support services, describe how the services will address the emotional and physiological impact from the pandemic and contribute to academic excellence.</a:t>
            </a:r>
          </a:p>
          <a:p>
            <a:pPr marL="0" indent="0">
              <a:spcBef>
                <a:spcPts val="0"/>
              </a:spcBef>
              <a:buNone/>
            </a:pPr>
            <a:endParaRPr lang="en-US">
              <a:latin typeface="Arial"/>
            </a:endParaRPr>
          </a:p>
          <a:p>
            <a:pPr marL="0" indent="0">
              <a:spcBef>
                <a:spcPts val="0"/>
              </a:spcBef>
              <a:buNone/>
            </a:pPr>
            <a:r>
              <a:rPr lang="en-US" b="1">
                <a:latin typeface="Arial"/>
              </a:rPr>
              <a:t>Tutoring Services:</a:t>
            </a:r>
          </a:p>
          <a:p>
            <a:pPr marL="0" indent="0">
              <a:spcBef>
                <a:spcPts val="0"/>
              </a:spcBef>
              <a:buNone/>
            </a:pPr>
            <a:endParaRPr lang="en-US" i="1">
              <a:latin typeface="Arial"/>
            </a:endParaRPr>
          </a:p>
          <a:p>
            <a:pPr marL="0" indent="0">
              <a:spcBef>
                <a:spcPts val="0"/>
              </a:spcBef>
              <a:buNone/>
            </a:pPr>
            <a:r>
              <a:rPr lang="en-US" sz="2000" i="1">
                <a:latin typeface="Arial"/>
              </a:rPr>
              <a:t>If requesting funds for tutoring services, describe how the services selected will increase students’ academic and social-emotional wellbeing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5"/>
          <p:cNvSpPr txBox="1">
            <a:spLocks noGrp="1"/>
          </p:cNvSpPr>
          <p:nvPr>
            <p:ph type="title"/>
          </p:nvPr>
        </p:nvSpPr>
        <p:spPr>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Purchases Handled by FACTS ED</a:t>
            </a:r>
            <a:endParaRPr/>
          </a:p>
        </p:txBody>
      </p:sp>
      <p:sp>
        <p:nvSpPr>
          <p:cNvPr id="400" name="Google Shape;400;p65"/>
          <p:cNvSpPr txBox="1">
            <a:spLocks noGrp="1"/>
          </p:cNvSpPr>
          <p:nvPr>
            <p:ph type="body" idx="1"/>
          </p:nvPr>
        </p:nvSpPr>
        <p:spPr>
          <a:xfrm>
            <a:off x="654335" y="1809793"/>
            <a:ext cx="7886700" cy="3773792"/>
          </a:xfrm>
          <a:prstGeom prst="rect">
            <a:avLst/>
          </a:prstGeom>
        </p:spPr>
        <p:txBody>
          <a:bodyPr spcFirstLastPara="1" wrap="square" lIns="0" tIns="0" rIns="0" bIns="45700" anchor="t" anchorCtr="0">
            <a:normAutofit/>
          </a:bodyPr>
          <a:lstStyle/>
          <a:p>
            <a:pPr marL="0" indent="0">
              <a:buNone/>
            </a:pPr>
            <a:r>
              <a:rPr lang="en-US" sz="2000">
                <a:latin typeface="Arial"/>
              </a:rPr>
              <a:t>Applicants that receive Substantial Approval will be contacted by representatives of FACTS ED to begin making purchases on behalf of the non-public school for goods and services that cost </a:t>
            </a:r>
            <a:r>
              <a:rPr lang="en-US" sz="2000" i="1">
                <a:latin typeface="Arial"/>
              </a:rPr>
              <a:t>less</a:t>
            </a:r>
            <a:r>
              <a:rPr lang="en-US" sz="2000">
                <a:latin typeface="Arial"/>
              </a:rPr>
              <a:t> than $50,000.</a:t>
            </a:r>
          </a:p>
          <a:p>
            <a:pPr marL="0" indent="0">
              <a:buNone/>
            </a:pPr>
            <a:endParaRPr lang="en-US" sz="2000">
              <a:latin typeface="Arial"/>
            </a:endParaRPr>
          </a:p>
          <a:p>
            <a:r>
              <a:rPr lang="en-US" sz="2000">
                <a:latin typeface="Arial"/>
                <a:cs typeface="Arial"/>
              </a:rPr>
              <a:t>FACTS ED </a:t>
            </a:r>
            <a:r>
              <a:rPr lang="en-US" sz="2000">
                <a:latin typeface="Arial"/>
              </a:rPr>
              <a:t>may require additional information about your request before purchases begin. </a:t>
            </a:r>
          </a:p>
          <a:p>
            <a:pPr lvl="1"/>
            <a:r>
              <a:rPr lang="en-US">
                <a:latin typeface="Arial"/>
              </a:rPr>
              <a:t>Provide the necessary documentation required by FACTS ED to complete purchases</a:t>
            </a:r>
          </a:p>
          <a:p>
            <a:pPr lvl="1"/>
            <a:r>
              <a:rPr lang="en-US">
                <a:latin typeface="Arial"/>
              </a:rPr>
              <a:t>Respond promptly as these funds expire on September 30, 2023</a:t>
            </a:r>
          </a:p>
          <a:p>
            <a:pPr lvl="1" indent="-381000" algn="l" rtl="0">
              <a:spcBef>
                <a:spcPts val="0"/>
              </a:spcBef>
              <a:spcAft>
                <a:spcPts val="0"/>
              </a:spcAft>
              <a:buSzPts val="2400"/>
              <a:buChar char="•"/>
            </a:pPr>
            <a:endParaRPr lang="en-US"/>
          </a:p>
          <a:p>
            <a:pPr marL="0" lvl="0" indent="0" algn="l" rtl="0">
              <a:spcBef>
                <a:spcPts val="1000"/>
              </a:spcBef>
              <a:spcAft>
                <a:spcPts val="0"/>
              </a:spcAft>
              <a:buNone/>
            </a:pPr>
            <a:endParaRPr/>
          </a:p>
          <a:p>
            <a:pPr lvl="0" indent="0" algn="l" rtl="0">
              <a:spcBef>
                <a:spcPts val="1000"/>
              </a:spcBef>
              <a:spcAft>
                <a:spcPts val="0"/>
              </a:spcAft>
              <a:buNone/>
            </a:pPr>
            <a:endParaRPr lang="en-US"/>
          </a:p>
        </p:txBody>
      </p:sp>
      <p:sp>
        <p:nvSpPr>
          <p:cNvPr id="401" name="Google Shape;401;p65"/>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27CB-2CC6-F77B-3F8C-6F49FBEAE428}"/>
              </a:ext>
            </a:extLst>
          </p:cNvPr>
          <p:cNvSpPr>
            <a:spLocks noGrp="1"/>
          </p:cNvSpPr>
          <p:nvPr>
            <p:ph type="title"/>
          </p:nvPr>
        </p:nvSpPr>
        <p:spPr/>
        <p:txBody>
          <a:bodyPr/>
          <a:lstStyle/>
          <a:p>
            <a:r>
              <a:rPr lang="en-US"/>
              <a:t>Purchases Handled by CDE</a:t>
            </a:r>
          </a:p>
        </p:txBody>
      </p:sp>
      <p:sp>
        <p:nvSpPr>
          <p:cNvPr id="3" name="Text Placeholder 2">
            <a:extLst>
              <a:ext uri="{FF2B5EF4-FFF2-40B4-BE49-F238E27FC236}">
                <a16:creationId xmlns:a16="http://schemas.microsoft.com/office/drawing/2014/main" id="{828E427D-CC42-F81C-1097-AB7D0C7EC191}"/>
              </a:ext>
            </a:extLst>
          </p:cNvPr>
          <p:cNvSpPr>
            <a:spLocks noGrp="1"/>
          </p:cNvSpPr>
          <p:nvPr>
            <p:ph type="body" idx="1"/>
          </p:nvPr>
        </p:nvSpPr>
        <p:spPr>
          <a:xfrm>
            <a:off x="448193" y="1440002"/>
            <a:ext cx="8116343" cy="5157361"/>
          </a:xfrm>
        </p:spPr>
        <p:txBody>
          <a:bodyPr>
            <a:normAutofit/>
          </a:bodyPr>
          <a:lstStyle/>
          <a:p>
            <a:pPr marL="76200" indent="0" algn="l" rtl="0">
              <a:buNone/>
            </a:pPr>
            <a:r>
              <a:rPr lang="en-US" sz="2000" b="0" i="0" u="none" strike="noStrike">
                <a:solidFill>
                  <a:srgbClr val="000000"/>
                </a:solidFill>
                <a:latin typeface="Arial"/>
                <a:ea typeface="Segoe UI"/>
                <a:cs typeface="Segoe UI"/>
              </a:rPr>
              <a:t>Applicants that receive Substantial Approval will be contacted by the purchasing department at CDE to begin making purchases on behalf of the non-public school for good and services that cost more than $50,000.</a:t>
            </a:r>
            <a:r>
              <a:rPr lang="en-US" sz="2000" b="0" i="0">
                <a:solidFill>
                  <a:srgbClr val="000000"/>
                </a:solidFill>
                <a:latin typeface="Arial"/>
                <a:ea typeface="Segoe UI"/>
                <a:cs typeface="Segoe UI"/>
              </a:rPr>
              <a:t>​</a:t>
            </a:r>
            <a:endParaRPr lang="en-US" sz="2000">
              <a:latin typeface="Arial"/>
              <a:cs typeface="Segoe UI"/>
            </a:endParaRPr>
          </a:p>
          <a:p>
            <a:pPr marL="76200" indent="0">
              <a:buNone/>
            </a:pPr>
            <a:endParaRPr lang="en-US" sz="1800">
              <a:solidFill>
                <a:srgbClr val="000000"/>
              </a:solidFill>
              <a:latin typeface="Arial"/>
              <a:ea typeface="Arial"/>
              <a:cs typeface="Segoe UI"/>
            </a:endParaRPr>
          </a:p>
          <a:p>
            <a:pPr lvl="1" algn="l" rtl="0">
              <a:buChar char="•"/>
            </a:pPr>
            <a:r>
              <a:rPr lang="en-US" sz="1800" b="0" i="0" u="none" strike="noStrike">
                <a:solidFill>
                  <a:srgbClr val="000000"/>
                </a:solidFill>
                <a:latin typeface="Arial"/>
                <a:ea typeface="Arial"/>
                <a:cs typeface="Arial"/>
              </a:rPr>
              <a:t>CDE will require applicants to complete the Purchases Over $50K form and require detailed information about the request. </a:t>
            </a:r>
            <a:r>
              <a:rPr lang="en-US" sz="1800" b="0" i="0">
                <a:solidFill>
                  <a:srgbClr val="000000"/>
                </a:solidFill>
                <a:latin typeface="Arial"/>
                <a:ea typeface="Arial"/>
                <a:cs typeface="Arial"/>
              </a:rPr>
              <a:t>​</a:t>
            </a:r>
          </a:p>
          <a:p>
            <a:pPr lvl="2" algn="l" rtl="0">
              <a:buChar char="•"/>
            </a:pPr>
            <a:r>
              <a:rPr lang="en-US" b="0" i="0" u="none" strike="noStrike">
                <a:solidFill>
                  <a:srgbClr val="000000"/>
                </a:solidFill>
                <a:latin typeface="Arial"/>
                <a:ea typeface="Arial"/>
                <a:cs typeface="Arial"/>
              </a:rPr>
              <a:t>Make, model, quantity, vendor name, website, quotes</a:t>
            </a:r>
            <a:r>
              <a:rPr lang="en-US" b="0" i="0">
                <a:solidFill>
                  <a:srgbClr val="000000"/>
                </a:solidFill>
                <a:latin typeface="Arial"/>
                <a:ea typeface="Arial"/>
                <a:cs typeface="Arial"/>
              </a:rPr>
              <a:t>​</a:t>
            </a:r>
          </a:p>
          <a:p>
            <a:pPr marL="1028700" lvl="2" indent="0">
              <a:buNone/>
            </a:pPr>
            <a:endParaRPr lang="en-US">
              <a:solidFill>
                <a:srgbClr val="000000"/>
              </a:solidFill>
              <a:latin typeface="Arial"/>
              <a:ea typeface="Arial"/>
              <a:cs typeface="Arial"/>
            </a:endParaRPr>
          </a:p>
          <a:p>
            <a:pPr lvl="1" algn="l" rtl="0">
              <a:buChar char="•"/>
            </a:pPr>
            <a:r>
              <a:rPr lang="en-US" sz="1800" b="0" i="0" u="none" strike="noStrike">
                <a:solidFill>
                  <a:srgbClr val="000000"/>
                </a:solidFill>
                <a:latin typeface="Arial"/>
                <a:ea typeface="Arial"/>
                <a:cs typeface="Arial"/>
              </a:rPr>
              <a:t>Respond promptly as these funds expire on September 30, 2023</a:t>
            </a:r>
            <a:endParaRPr lang="en-US" sz="1800">
              <a:latin typeface="Arial"/>
            </a:endParaRPr>
          </a:p>
        </p:txBody>
      </p:sp>
      <p:sp>
        <p:nvSpPr>
          <p:cNvPr id="4" name="Slide Number Placeholder 3">
            <a:extLst>
              <a:ext uri="{FF2B5EF4-FFF2-40B4-BE49-F238E27FC236}">
                <a16:creationId xmlns:a16="http://schemas.microsoft.com/office/drawing/2014/main" id="{110783D6-1C54-7495-7CA9-6E8D8A6F031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14</a:t>
            </a:fld>
            <a:endParaRPr lang="en-US"/>
          </a:p>
        </p:txBody>
      </p:sp>
    </p:spTree>
    <p:extLst>
      <p:ext uri="{BB962C8B-B14F-4D97-AF65-F5344CB8AC3E}">
        <p14:creationId xmlns:p14="http://schemas.microsoft.com/office/powerpoint/2010/main" val="377743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4"/>
          <p:cNvSpPr txBox="1">
            <a:spLocks noGrp="1"/>
          </p:cNvSpPr>
          <p:nvPr>
            <p:ph type="title"/>
          </p:nvPr>
        </p:nvSpPr>
        <p:spPr>
          <a:prstGeom prst="rect">
            <a:avLst/>
          </a:prstGeom>
          <a:noFill/>
          <a:ln>
            <a:noFill/>
          </a:ln>
        </p:spPr>
        <p:txBody>
          <a:bodyPr spcFirstLastPara="1" wrap="square" lIns="0" tIns="0" rIns="0" bIns="0" anchor="t" anchorCtr="0">
            <a:normAutofit/>
          </a:bodyPr>
          <a:lstStyle/>
          <a:p>
            <a:r>
              <a:rPr lang="en-US" sz="3200"/>
              <a:t>Interacting With Vendors</a:t>
            </a:r>
            <a:endParaRPr/>
          </a:p>
        </p:txBody>
      </p:sp>
      <p:sp>
        <p:nvSpPr>
          <p:cNvPr id="392" name="Google Shape;392;p64"/>
          <p:cNvSpPr txBox="1">
            <a:spLocks noGrp="1"/>
          </p:cNvSpPr>
          <p:nvPr>
            <p:ph type="body" idx="1"/>
          </p:nvPr>
        </p:nvSpPr>
        <p:spPr>
          <a:xfrm>
            <a:off x="609386" y="1428402"/>
            <a:ext cx="8122370" cy="3904749"/>
          </a:xfrm>
          <a:prstGeom prst="rect">
            <a:avLst/>
          </a:prstGeom>
          <a:noFill/>
          <a:ln>
            <a:noFill/>
          </a:ln>
        </p:spPr>
        <p:txBody>
          <a:bodyPr spcFirstLastPara="1" wrap="square" lIns="0" tIns="0" rIns="0" bIns="45700" anchor="t" anchorCtr="0">
            <a:normAutofit/>
          </a:bodyPr>
          <a:lstStyle/>
          <a:p>
            <a:pPr marL="0" lvl="0" indent="0" algn="l">
              <a:lnSpc>
                <a:spcPct val="90000"/>
              </a:lnSpc>
              <a:spcBef>
                <a:spcPts val="1000"/>
              </a:spcBef>
              <a:spcAft>
                <a:spcPts val="0"/>
              </a:spcAft>
              <a:buSzPct val="85561"/>
              <a:buNone/>
            </a:pPr>
            <a:r>
              <a:rPr lang="en-US" sz="3300" b="1">
                <a:latin typeface="Arial"/>
              </a:rPr>
              <a:t>DO NOT SIGN VENDOR AGREEMENTS</a:t>
            </a:r>
            <a:endParaRPr lang="en-US">
              <a:latin typeface="Arial"/>
            </a:endParaRPr>
          </a:p>
          <a:p>
            <a:pPr marL="444500" indent="-342900">
              <a:buSzPct val="117647"/>
            </a:pPr>
            <a:r>
              <a:rPr lang="en-US" sz="1800">
                <a:latin typeface="Arial"/>
                <a:ea typeface="Source Sans Pro"/>
                <a:cs typeface="Source Sans Pro"/>
                <a:sym typeface="Source Sans Pro"/>
              </a:rPr>
              <a:t>A non-public school </a:t>
            </a:r>
            <a:r>
              <a:rPr lang="en-US" sz="1800" b="1" u="sng">
                <a:latin typeface="Arial"/>
                <a:ea typeface="Source Sans Pro"/>
                <a:cs typeface="Source Sans Pro"/>
                <a:sym typeface="Source Sans Pro"/>
              </a:rPr>
              <a:t>does not</a:t>
            </a:r>
            <a:r>
              <a:rPr lang="en-US" sz="1800">
                <a:latin typeface="Arial"/>
                <a:ea typeface="Source Sans Pro"/>
                <a:cs typeface="Source Sans Pro"/>
                <a:sym typeface="Source Sans Pro"/>
              </a:rPr>
              <a:t> have authority to make any purchases and will not be reimbursed for any items purchased under this grant</a:t>
            </a:r>
            <a:endParaRPr lang="en-US" sz="1800">
              <a:latin typeface="Arial"/>
            </a:endParaRPr>
          </a:p>
          <a:p>
            <a:pPr marL="444500" indent="-342900">
              <a:buSzPct val="117647"/>
            </a:pPr>
            <a:r>
              <a:rPr lang="en-US" sz="1800" err="1">
                <a:latin typeface="Arial"/>
                <a:ea typeface="Source Sans Pro"/>
                <a:cs typeface="Source Sans Pro"/>
                <a:sym typeface="Source Sans Pro"/>
              </a:rPr>
              <a:t>FactsED</a:t>
            </a:r>
            <a:r>
              <a:rPr lang="en-US" sz="1800">
                <a:latin typeface="Arial"/>
                <a:ea typeface="Source Sans Pro"/>
                <a:cs typeface="Source Sans Pro"/>
                <a:sym typeface="Source Sans Pro"/>
              </a:rPr>
              <a:t> will purchase all goods and services for the non-public school</a:t>
            </a:r>
            <a:endParaRPr lang="en-US" sz="1800">
              <a:latin typeface="Arial"/>
            </a:endParaRPr>
          </a:p>
          <a:p>
            <a:pPr marL="444500" indent="-342900">
              <a:buSzPct val="117646"/>
            </a:pPr>
            <a:r>
              <a:rPr lang="en-US" sz="1800">
                <a:latin typeface="Arial"/>
                <a:ea typeface="Source Sans Pro"/>
              </a:rPr>
              <a:t>If the item(s) requested total more than $50K, CDE will make the purchase</a:t>
            </a:r>
            <a:endParaRPr lang="en-US" sz="1800">
              <a:latin typeface="Arial"/>
              <a:ea typeface="Source Sans Pro"/>
              <a:cs typeface="Source Sans Pro"/>
            </a:endParaRPr>
          </a:p>
          <a:p>
            <a:pPr algn="l" rtl="0">
              <a:lnSpc>
                <a:spcPct val="90000"/>
              </a:lnSpc>
              <a:spcAft>
                <a:spcPts val="0"/>
              </a:spcAft>
              <a:buSzPct val="117647"/>
            </a:pPr>
            <a:r>
              <a:rPr lang="en-US" sz="1800">
                <a:latin typeface="Arial"/>
                <a:ea typeface="Source Sans Pro"/>
                <a:cs typeface="Source Sans Pro"/>
                <a:sym typeface="Source Sans Pro"/>
              </a:rPr>
              <a:t>If the vendor insists upon a signature, contact CDE Procurement.</a:t>
            </a:r>
            <a:endParaRPr lang="en-US" sz="1800">
              <a:latin typeface="Arial"/>
            </a:endParaRPr>
          </a:p>
        </p:txBody>
      </p:sp>
      <p:sp>
        <p:nvSpPr>
          <p:cNvPr id="393" name="Google Shape;393;p6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7"/>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200">
                <a:solidFill>
                  <a:srgbClr val="FFFFFF"/>
                </a:solidFill>
              </a:rPr>
              <a:t>Conflict of Interest/Ethics</a:t>
            </a:r>
            <a:endParaRPr/>
          </a:p>
        </p:txBody>
      </p:sp>
      <p:sp>
        <p:nvSpPr>
          <p:cNvPr id="416" name="Google Shape;416;p67"/>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a:t>Federal and state laws and policies require ethical behavior and avoidance of conflicts of interest.</a:t>
            </a:r>
            <a:endParaRPr/>
          </a:p>
          <a:p>
            <a:pPr marL="0" indent="0">
              <a:spcBef>
                <a:spcPts val="0"/>
              </a:spcBef>
              <a:buSzPts val="1100"/>
              <a:buNone/>
            </a:pPr>
            <a:endParaRPr lang="en-US"/>
          </a:p>
          <a:p>
            <a:pPr marL="342900" indent="-342900">
              <a:spcBef>
                <a:spcPts val="0"/>
              </a:spcBef>
              <a:buSzPts val="1100"/>
            </a:pPr>
            <a:r>
              <a:rPr lang="en-US" sz="2000"/>
              <a:t>GAENS procurements are subject to audit</a:t>
            </a:r>
            <a:endParaRPr sz="2000"/>
          </a:p>
          <a:p>
            <a:pPr marL="342900" lvl="0" indent="-342900" algn="l" rtl="0">
              <a:lnSpc>
                <a:spcPct val="90000"/>
              </a:lnSpc>
              <a:spcBef>
                <a:spcPts val="0"/>
              </a:spcBef>
              <a:spcAft>
                <a:spcPts val="0"/>
              </a:spcAft>
              <a:buClr>
                <a:schemeClr val="dk1"/>
              </a:buClr>
              <a:buSzPts val="1100"/>
              <a:buFont typeface="Arial"/>
              <a:buChar char="•"/>
            </a:pPr>
            <a:r>
              <a:rPr lang="en-US" sz="2000"/>
              <a:t>When spending public funds, it is essential to always act ethically</a:t>
            </a:r>
            <a:endParaRPr sz="2000"/>
          </a:p>
          <a:p>
            <a:pPr marL="342900" lvl="0" indent="-342900" algn="l" rtl="0">
              <a:lnSpc>
                <a:spcPct val="90000"/>
              </a:lnSpc>
              <a:spcBef>
                <a:spcPts val="0"/>
              </a:spcBef>
              <a:spcAft>
                <a:spcPts val="0"/>
              </a:spcAft>
              <a:buClr>
                <a:schemeClr val="dk1"/>
              </a:buClr>
              <a:buSzPts val="1100"/>
              <a:buFont typeface="Arial"/>
              <a:buChar char="•"/>
            </a:pPr>
            <a:r>
              <a:rPr lang="en-US" sz="2000"/>
              <a:t>Do not request approval for purchases from family members or other vendors with potential conflicts of interest</a:t>
            </a:r>
            <a:endParaRPr sz="2000"/>
          </a:p>
          <a:p>
            <a:pPr marL="342900" lvl="0" indent="-342900" algn="l" rtl="0">
              <a:lnSpc>
                <a:spcPct val="90000"/>
              </a:lnSpc>
              <a:spcBef>
                <a:spcPts val="0"/>
              </a:spcBef>
              <a:spcAft>
                <a:spcPts val="0"/>
              </a:spcAft>
              <a:buClr>
                <a:schemeClr val="dk1"/>
              </a:buClr>
              <a:buSzPts val="1100"/>
              <a:buFont typeface="Arial"/>
              <a:buChar char="•"/>
            </a:pPr>
            <a:r>
              <a:rPr lang="en-US" sz="2000"/>
              <a:t>Do not accept gifts or other incentives from GAENS vendors or potential GAENS vendors</a:t>
            </a:r>
            <a:endParaRPr sz="2000"/>
          </a:p>
          <a:p>
            <a:pPr marL="0" lvl="0" indent="0" algn="l" rtl="0">
              <a:lnSpc>
                <a:spcPct val="9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n-US"/>
              <a:t>If you have any questions regarding conflicts of interest or ethics, contact </a:t>
            </a:r>
            <a:r>
              <a:rPr lang="en-US" u="sng">
                <a:solidFill>
                  <a:srgbClr val="0563C1"/>
                </a:solidFill>
              </a:rPr>
              <a:t>eansapplications@cde.state.co.us</a:t>
            </a:r>
            <a:endParaRPr u="sng">
              <a:solidFill>
                <a:srgbClr val="0563C1"/>
              </a:solidFill>
            </a:endParaRPr>
          </a:p>
          <a:p>
            <a:pPr marL="0" lvl="0" indent="0" algn="l" rtl="0">
              <a:lnSpc>
                <a:spcPct val="90000"/>
              </a:lnSpc>
              <a:spcBef>
                <a:spcPts val="1000"/>
              </a:spcBef>
              <a:spcAft>
                <a:spcPts val="0"/>
              </a:spcAft>
              <a:buSzPts val="2400"/>
              <a:buNone/>
            </a:pPr>
            <a:endParaRPr/>
          </a:p>
        </p:txBody>
      </p:sp>
      <p:sp>
        <p:nvSpPr>
          <p:cNvPr id="417" name="Google Shape;417;p6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8"/>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Submission Process and Deadline</a:t>
            </a:r>
            <a:endParaRPr/>
          </a:p>
        </p:txBody>
      </p:sp>
      <p:sp>
        <p:nvSpPr>
          <p:cNvPr id="423" name="Google Shape;423;p68"/>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76200" indent="0">
              <a:buClr>
                <a:srgbClr val="333333"/>
              </a:buClr>
              <a:buNone/>
            </a:pPr>
            <a:r>
              <a:rPr lang="en-US" b="0" i="0">
                <a:ea typeface="Source Sans Pro"/>
                <a:sym typeface="Source Sans Pro"/>
              </a:rPr>
              <a:t>Applications must be completed </a:t>
            </a:r>
            <a:r>
              <a:rPr lang="en-US">
                <a:ea typeface="Source Sans Pro"/>
                <a:sym typeface="Source Sans Pro"/>
              </a:rPr>
              <a:t>(including all elements ) </a:t>
            </a:r>
            <a:r>
              <a:rPr lang="en-US" b="0" i="0">
                <a:ea typeface="Source Sans Pro"/>
                <a:sym typeface="Source Sans Pro"/>
              </a:rPr>
              <a:t>and submitted through the</a:t>
            </a:r>
            <a:r>
              <a:rPr lang="en-US">
                <a:ea typeface="Source Sans Pro"/>
                <a:sym typeface="Source Sans Pro"/>
              </a:rPr>
              <a:t> </a:t>
            </a:r>
            <a:r>
              <a:rPr lang="en-US" b="0" i="0">
                <a:ea typeface="Source Sans Pro"/>
                <a:sym typeface="Source Sans Pro"/>
                <a:hlinkClick r:id="rId3">
                  <a:extLst>
                    <a:ext uri="{A12FA001-AC4F-418D-AE19-62706E023703}">
                      <ahyp:hlinkClr xmlns:ahyp="http://schemas.microsoft.com/office/drawing/2018/hyperlinkcolor" val="tx"/>
                    </a:ext>
                  </a:extLst>
                </a:hlinkClick>
              </a:rPr>
              <a:t>online application</a:t>
            </a:r>
            <a:r>
              <a:rPr lang="en-US">
                <a:ea typeface="Source Sans Pro"/>
                <a:sym typeface="Source Sans Pro"/>
              </a:rPr>
              <a:t> on the CDE Website </a:t>
            </a:r>
            <a:r>
              <a:rPr lang="en-US" b="0" i="0">
                <a:ea typeface="Source Sans Pro"/>
                <a:sym typeface="Source Sans Pro"/>
              </a:rPr>
              <a:t>by </a:t>
            </a:r>
            <a:r>
              <a:rPr lang="en-US">
                <a:ea typeface="Source Sans Pro"/>
                <a:sym typeface="Source Sans Pro"/>
              </a:rPr>
              <a:t>5:00 p.m. on Friday</a:t>
            </a:r>
            <a:r>
              <a:rPr lang="en-US" i="0">
                <a:ea typeface="Source Sans Pro"/>
                <a:sym typeface="Source Sans Pro"/>
              </a:rPr>
              <a:t>, </a:t>
            </a:r>
            <a:r>
              <a:rPr lang="en-US">
                <a:ea typeface="Source Sans Pro"/>
                <a:sym typeface="Source Sans Pro"/>
              </a:rPr>
              <a:t>October 21</a:t>
            </a:r>
            <a:r>
              <a:rPr lang="en-US" i="0">
                <a:ea typeface="Source Sans Pro"/>
                <a:sym typeface="Source Sans Pro"/>
              </a:rPr>
              <a:t>, 2022</a:t>
            </a:r>
            <a:r>
              <a:rPr lang="en-US" b="1" i="0">
                <a:ea typeface="Source Sans Pro"/>
                <a:sym typeface="Source Sans Pro"/>
              </a:rPr>
              <a:t>. </a:t>
            </a:r>
            <a:endParaRPr lang="en-US" b="0" i="0">
              <a:ea typeface="Source Sans Pro"/>
            </a:endParaRPr>
          </a:p>
          <a:p>
            <a:pPr>
              <a:buClr>
                <a:srgbClr val="333333"/>
              </a:buClr>
            </a:pPr>
            <a:endParaRPr lang="en-US" b="1">
              <a:ea typeface="Source Sans Pro"/>
              <a:sym typeface="Source Sans Pro"/>
            </a:endParaRPr>
          </a:p>
          <a:p>
            <a:pPr marL="228600" indent="-228600">
              <a:spcBef>
                <a:spcPts val="0"/>
              </a:spcBef>
              <a:buClr>
                <a:srgbClr val="333333"/>
              </a:buClr>
            </a:pPr>
            <a:r>
              <a:rPr lang="en-US">
                <a:ea typeface="Source Sans Pro"/>
                <a:sym typeface="Source Sans Pro"/>
              </a:rPr>
              <a:t>Application resources and required documents to be included in the submission are available on the </a:t>
            </a:r>
            <a:r>
              <a:rPr lang="en-US">
                <a:ea typeface="Source Sans Pro"/>
                <a:sym typeface="Source Sans Pro"/>
                <a:hlinkClick r:id="rId4">
                  <a:extLst>
                    <a:ext uri="{A12FA001-AC4F-418D-AE19-62706E023703}">
                      <ahyp:hlinkClr xmlns:ahyp="http://schemas.microsoft.com/office/drawing/2018/hyperlinkcolor" val="tx"/>
                    </a:ext>
                  </a:extLst>
                </a:hlinkClick>
              </a:rPr>
              <a:t>CDE website</a:t>
            </a:r>
            <a:r>
              <a:rPr lang="en-US">
                <a:ea typeface="Source Sans Pro"/>
                <a:sym typeface="Source Sans Pro"/>
              </a:rPr>
              <a:t>. </a:t>
            </a:r>
          </a:p>
          <a:p>
            <a:pPr marL="228600" indent="-228600">
              <a:spcBef>
                <a:spcPts val="0"/>
              </a:spcBef>
              <a:buClr>
                <a:srgbClr val="333333"/>
              </a:buClr>
            </a:pPr>
            <a:r>
              <a:rPr lang="en-US" b="0" i="0">
                <a:ea typeface="Source Sans Pro"/>
                <a:sym typeface="Source Sans Pro"/>
              </a:rPr>
              <a:t>Incomplete or late applications will not be considered. Applicants </a:t>
            </a:r>
            <a:r>
              <a:rPr lang="en-US">
                <a:ea typeface="Source Sans Pro"/>
                <a:sym typeface="Source Sans Pro"/>
              </a:rPr>
              <a:t>can select to have a copy of their application emailed to them and </a:t>
            </a:r>
            <a:r>
              <a:rPr lang="en-US" b="0" i="0">
                <a:ea typeface="Source Sans Pro"/>
                <a:sym typeface="Source Sans Pro"/>
              </a:rPr>
              <a:t>should </a:t>
            </a:r>
            <a:r>
              <a:rPr lang="en-US">
                <a:ea typeface="Source Sans Pro"/>
                <a:sym typeface="Source Sans Pro"/>
              </a:rPr>
              <a:t>be redirected to a </a:t>
            </a:r>
            <a:r>
              <a:rPr lang="en-US" b="0" i="0">
                <a:ea typeface="Source Sans Pro"/>
                <a:sym typeface="Source Sans Pro"/>
              </a:rPr>
              <a:t>confirmation </a:t>
            </a:r>
            <a:r>
              <a:rPr lang="en-US">
                <a:ea typeface="Source Sans Pro"/>
                <a:sym typeface="Source Sans Pro"/>
              </a:rPr>
              <a:t>page </a:t>
            </a:r>
            <a:r>
              <a:rPr lang="en-US" b="0" i="0">
                <a:ea typeface="Source Sans Pro"/>
                <a:sym typeface="Source Sans Pro"/>
              </a:rPr>
              <a:t>upon submission. If you do not</a:t>
            </a:r>
            <a:r>
              <a:rPr lang="en-US">
                <a:ea typeface="Source Sans Pro"/>
                <a:sym typeface="Source Sans Pro"/>
              </a:rPr>
              <a:t> receive your copy of the application after selecting the checkbox</a:t>
            </a:r>
            <a:r>
              <a:rPr lang="en-US" b="0" i="0">
                <a:ea typeface="Source Sans Pro"/>
                <a:sym typeface="Source Sans Pro"/>
              </a:rPr>
              <a:t>, please email</a:t>
            </a:r>
            <a:r>
              <a:rPr lang="en-US">
                <a:ea typeface="Source Sans Pro"/>
                <a:sym typeface="Source Sans Pro"/>
              </a:rPr>
              <a:t> </a:t>
            </a:r>
            <a:r>
              <a:rPr lang="en-US" b="0" i="0">
                <a:ea typeface="Source Sans Pro"/>
                <a:sym typeface="Source Sans Pro"/>
                <a:hlinkClick r:id="rId5">
                  <a:extLst>
                    <a:ext uri="{A12FA001-AC4F-418D-AE19-62706E023703}">
                      <ahyp:hlinkClr xmlns:ahyp="http://schemas.microsoft.com/office/drawing/2018/hyperlinkcolor" val="tx"/>
                    </a:ext>
                  </a:extLst>
                </a:hlinkClick>
              </a:rPr>
              <a:t>eansapplications@cde.state.co.us</a:t>
            </a:r>
            <a:r>
              <a:rPr lang="en-US" b="0" i="0">
                <a:ea typeface="Source Sans Pro"/>
                <a:sym typeface="Source Sans Pro"/>
              </a:rPr>
              <a:t>.</a:t>
            </a:r>
            <a:r>
              <a:rPr lang="en-US">
                <a:ea typeface="Source Sans Pro"/>
                <a:sym typeface="Source Sans Pro"/>
              </a:rPr>
              <a:t> </a:t>
            </a:r>
            <a:endParaRPr/>
          </a:p>
          <a:p>
            <a:pPr marL="228600" lvl="0" indent="-7620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9"/>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Summary</a:t>
            </a:r>
          </a:p>
        </p:txBody>
      </p:sp>
      <p:sp>
        <p:nvSpPr>
          <p:cNvPr id="429" name="Google Shape;429;p69"/>
          <p:cNvSpPr txBox="1">
            <a:spLocks noGrp="1"/>
          </p:cNvSpPr>
          <p:nvPr>
            <p:ph type="body" idx="1"/>
          </p:nvPr>
        </p:nvSpPr>
        <p:spPr>
          <a:prstGeom prst="rect">
            <a:avLst/>
          </a:prstGeom>
          <a:noFill/>
          <a:ln>
            <a:noFill/>
          </a:ln>
        </p:spPr>
        <p:txBody>
          <a:bodyPr spcFirstLastPara="1" wrap="square" lIns="0" tIns="0" rIns="0" bIns="45700" anchor="t" anchorCtr="0">
            <a:normAutofit lnSpcReduction="10000"/>
          </a:bodyPr>
          <a:lstStyle/>
          <a:p>
            <a:pPr marL="0" indent="0">
              <a:spcBef>
                <a:spcPts val="0"/>
              </a:spcBef>
              <a:buNone/>
            </a:pPr>
            <a:r>
              <a:rPr lang="en-US" dirty="0"/>
              <a:t>Successful single school applicants will have completed and submitted the following: </a:t>
            </a:r>
            <a:endParaRPr dirty="0"/>
          </a:p>
          <a:p>
            <a:pPr marL="685800" lvl="1" indent="-228600">
              <a:buFont typeface="Noto Sans Symbols"/>
              <a:buChar char="✔"/>
            </a:pPr>
            <a:r>
              <a:rPr lang="en-US" dirty="0"/>
              <a:t>Submitted the Online Application and attached the signed Certification, Approval and Transmittal signature form and CDE GAENS Budget  to the web form</a:t>
            </a:r>
            <a:endParaRPr dirty="0"/>
          </a:p>
          <a:p>
            <a:pPr marL="457200" lvl="1" indent="0">
              <a:buNone/>
            </a:pPr>
            <a:endParaRPr lang="en-US"/>
          </a:p>
          <a:p>
            <a:pPr marL="0" lvl="0" indent="0" algn="l" rtl="0">
              <a:lnSpc>
                <a:spcPct val="90000"/>
              </a:lnSpc>
              <a:spcBef>
                <a:spcPts val="1000"/>
              </a:spcBef>
              <a:spcAft>
                <a:spcPts val="0"/>
              </a:spcAft>
              <a:buClr>
                <a:schemeClr val="dk1"/>
              </a:buClr>
              <a:buSzPts val="2400"/>
              <a:buNone/>
            </a:pPr>
            <a:r>
              <a:rPr lang="en-US" dirty="0"/>
              <a:t>Successful consortia applicants will have completed and submitted the following:</a:t>
            </a:r>
            <a:endParaRPr dirty="0"/>
          </a:p>
          <a:p>
            <a:pPr marL="685800" lvl="1" indent="-228600">
              <a:buFont typeface="Noto Sans Symbols"/>
              <a:buChar char="✔"/>
            </a:pPr>
            <a:r>
              <a:rPr lang="en-US" dirty="0"/>
              <a:t>Submitted the Online Application and attached the Certification, Approval and Transmittal signature form, </a:t>
            </a:r>
            <a:r>
              <a:rPr lang="en-US" i="1" dirty="0"/>
              <a:t>EANS Consortia Enrollment and Low-Income Data form, and the CDE GAENS Budget</a:t>
            </a:r>
          </a:p>
          <a:p>
            <a:pPr marL="0" lvl="0" indent="0" algn="l" rtl="0">
              <a:lnSpc>
                <a:spcPct val="90000"/>
              </a:lnSpc>
              <a:spcBef>
                <a:spcPts val="10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r>
              <a:rPr lang="en-US" dirty="0"/>
              <a:t>Applicants will be notified if additional information is needed prior to providing substantial approval of the application.</a:t>
            </a:r>
            <a:endParaRPr dirty="0"/>
          </a:p>
          <a:p>
            <a:pPr marL="228600" lvl="0" indent="-7620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0C78-ED93-5CFD-773F-8E8424631B74}"/>
              </a:ext>
            </a:extLst>
          </p:cNvPr>
          <p:cNvSpPr>
            <a:spLocks noGrp="1"/>
          </p:cNvSpPr>
          <p:nvPr>
            <p:ph type="title"/>
          </p:nvPr>
        </p:nvSpPr>
        <p:spPr/>
        <p:txBody>
          <a:bodyPr/>
          <a:lstStyle/>
          <a:p>
            <a:r>
              <a:rPr lang="en-US"/>
              <a:t>Frequently Asked Questions</a:t>
            </a:r>
          </a:p>
        </p:txBody>
      </p:sp>
      <p:sp>
        <p:nvSpPr>
          <p:cNvPr id="3" name="Text Placeholder 2">
            <a:extLst>
              <a:ext uri="{FF2B5EF4-FFF2-40B4-BE49-F238E27FC236}">
                <a16:creationId xmlns:a16="http://schemas.microsoft.com/office/drawing/2014/main" id="{86952AFC-4EFC-248F-37DB-D084CC51EEE6}"/>
              </a:ext>
            </a:extLst>
          </p:cNvPr>
          <p:cNvSpPr>
            <a:spLocks noGrp="1"/>
          </p:cNvSpPr>
          <p:nvPr>
            <p:ph type="body" idx="1"/>
          </p:nvPr>
        </p:nvSpPr>
        <p:spPr/>
        <p:txBody>
          <a:bodyPr/>
          <a:lstStyle/>
          <a:p>
            <a:pPr marL="76200" indent="0">
              <a:buNone/>
            </a:pPr>
            <a:r>
              <a:rPr lang="en-US" u="sng"/>
              <a:t>PPP</a:t>
            </a:r>
          </a:p>
          <a:p>
            <a:pPr marL="76200" indent="0">
              <a:buNone/>
            </a:pPr>
            <a:r>
              <a:rPr lang="en-US"/>
              <a:t>Q. Is my school eligible to participate if we received a PPP loan?</a:t>
            </a:r>
          </a:p>
          <a:p>
            <a:pPr marL="76200" indent="0">
              <a:buNone/>
            </a:pPr>
            <a:r>
              <a:rPr lang="en-US"/>
              <a:t>A. Yes. Applicants that received a PPP loan are eligible to participate in the GAENS program. </a:t>
            </a:r>
          </a:p>
          <a:p>
            <a:pPr marL="76200" indent="0">
              <a:buNone/>
            </a:pPr>
            <a:endParaRPr lang="en-US"/>
          </a:p>
          <a:p>
            <a:pPr marL="76200" indent="0">
              <a:buNone/>
            </a:pPr>
            <a:r>
              <a:rPr lang="en-US" u="sng"/>
              <a:t>Poverty Level</a:t>
            </a:r>
            <a:r>
              <a:rPr lang="en-US"/>
              <a:t>  </a:t>
            </a:r>
          </a:p>
          <a:p>
            <a:pPr marL="76200" indent="0">
              <a:buNone/>
            </a:pPr>
            <a:r>
              <a:rPr lang="en-US"/>
              <a:t>Q. Does my school have to meet a certain poverty threshold to participate in this grant?</a:t>
            </a:r>
          </a:p>
          <a:p>
            <a:pPr marL="76200" indent="0">
              <a:buNone/>
            </a:pPr>
            <a:r>
              <a:rPr lang="en-US"/>
              <a:t>A. No. The poverty thresholds that were a part of the EANS program are not required under the GEER program.</a:t>
            </a:r>
          </a:p>
          <a:p>
            <a:pPr marL="76200" indent="0">
              <a:buNone/>
            </a:pPr>
            <a:endParaRPr lang="en-US"/>
          </a:p>
          <a:p>
            <a:pPr marL="76200" indent="0">
              <a:buNone/>
            </a:pPr>
            <a:endParaRPr lang="en-US"/>
          </a:p>
        </p:txBody>
      </p:sp>
      <p:sp>
        <p:nvSpPr>
          <p:cNvPr id="4" name="Slide Number Placeholder 3">
            <a:extLst>
              <a:ext uri="{FF2B5EF4-FFF2-40B4-BE49-F238E27FC236}">
                <a16:creationId xmlns:a16="http://schemas.microsoft.com/office/drawing/2014/main" id="{8F7FE263-AC29-6388-54F6-0DFF269291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19</a:t>
            </a:fld>
            <a:endParaRPr lang="en-US"/>
          </a:p>
        </p:txBody>
      </p:sp>
    </p:spTree>
    <p:extLst>
      <p:ext uri="{BB962C8B-B14F-4D97-AF65-F5344CB8AC3E}">
        <p14:creationId xmlns:p14="http://schemas.microsoft.com/office/powerpoint/2010/main" val="245665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GAENS Overview</a:t>
            </a:r>
            <a:endParaRPr/>
          </a:p>
        </p:txBody>
      </p:sp>
      <p:sp>
        <p:nvSpPr>
          <p:cNvPr id="198" name="Google Shape;198;p38"/>
          <p:cNvSpPr txBox="1">
            <a:spLocks noGrp="1"/>
          </p:cNvSpPr>
          <p:nvPr>
            <p:ph type="body" idx="1"/>
          </p:nvPr>
        </p:nvSpPr>
        <p:spPr>
          <a:prstGeom prst="rect">
            <a:avLst/>
          </a:prstGeom>
          <a:noFill/>
          <a:ln>
            <a:noFill/>
          </a:ln>
        </p:spPr>
        <p:txBody>
          <a:bodyPr spcFirstLastPara="1" wrap="square" lIns="0" tIns="0" rIns="0" bIns="45700" anchor="t" anchorCtr="0">
            <a:normAutofit lnSpcReduction="10000"/>
          </a:bodyPr>
          <a:lstStyle/>
          <a:p>
            <a:pPr marL="101600" marR="0" lvl="0" indent="0" algn="l" rtl="0">
              <a:lnSpc>
                <a:spcPct val="115000"/>
              </a:lnSpc>
              <a:spcBef>
                <a:spcPts val="0"/>
              </a:spcBef>
              <a:spcAft>
                <a:spcPts val="0"/>
              </a:spcAft>
              <a:buSzPts val="2400"/>
              <a:buNone/>
            </a:pPr>
            <a:r>
              <a:rPr lang="en-US" sz="1500" b="0" i="0" u="none" strike="noStrike">
                <a:solidFill>
                  <a:srgbClr val="000000"/>
                </a:solidFill>
                <a:effectLst/>
                <a:latin typeface="+mj-lt"/>
              </a:rPr>
              <a:t>Under the CRSSA Act, CDE had six months (February through August 2021) to obligate EANS funds for services to eligible nonpublic schools, after which, unobligated funds would be reverted to the Governor’s Office to use for activities authorized under the GEER II program. However, six months was not enough time for CDE to obligate funds for all allowable services requested by nonpublic schools. The agencies met with representatives from Office of Elementary &amp; Secondary Education (OESE) in the U.S. Department of Education (USDE) on 9/3/2021 and received approval to revert </a:t>
            </a:r>
            <a:r>
              <a:rPr lang="en-US" sz="1500" b="1" i="0" u="none" strike="noStrike">
                <a:solidFill>
                  <a:srgbClr val="000000"/>
                </a:solidFill>
                <a:effectLst/>
                <a:latin typeface="+mj-lt"/>
              </a:rPr>
              <a:t>$12,201,900 to the Governor Office on January 31, 2022. </a:t>
            </a:r>
            <a:r>
              <a:rPr lang="en-US" sz="1500" b="0" i="0">
                <a:solidFill>
                  <a:srgbClr val="000000"/>
                </a:solidFill>
                <a:effectLst/>
                <a:latin typeface="+mj-lt"/>
              </a:rPr>
              <a:t> </a:t>
            </a:r>
          </a:p>
          <a:p>
            <a:pPr marL="101600" marR="0" lvl="0" indent="0" algn="l" rtl="0">
              <a:lnSpc>
                <a:spcPct val="115000"/>
              </a:lnSpc>
              <a:spcBef>
                <a:spcPts val="0"/>
              </a:spcBef>
              <a:spcAft>
                <a:spcPts val="0"/>
              </a:spcAft>
              <a:buSzPts val="2400"/>
              <a:buNone/>
            </a:pPr>
            <a:endParaRPr lang="en-US" sz="1500" b="0" i="0">
              <a:solidFill>
                <a:srgbClr val="000000"/>
              </a:solidFill>
              <a:effectLst/>
              <a:latin typeface="+mj-lt"/>
            </a:endParaRPr>
          </a:p>
          <a:p>
            <a:pPr marL="101600" marR="0" lvl="0" indent="0" algn="l" rtl="0">
              <a:lnSpc>
                <a:spcPct val="115000"/>
              </a:lnSpc>
              <a:spcBef>
                <a:spcPts val="0"/>
              </a:spcBef>
              <a:spcAft>
                <a:spcPts val="0"/>
              </a:spcAft>
              <a:buSzPts val="2400"/>
              <a:buNone/>
            </a:pPr>
            <a:r>
              <a:rPr lang="en-US" sz="1500" b="0" i="0" u="none" strike="noStrike">
                <a:solidFill>
                  <a:srgbClr val="000000"/>
                </a:solidFill>
                <a:effectLst/>
                <a:latin typeface="+mj-lt"/>
              </a:rPr>
              <a:t>Of the $12,201,900 reverted to the Governor’s Office, $2,000,000 is re-awarded to CDE for the administering of the “Governor’s Additional Emergency Nonpublic School” (GAENS) program to assist with addressing learning loss caused by COVID-19 in non-public schools.</a:t>
            </a:r>
          </a:p>
          <a:p>
            <a:pPr marL="101600" marR="0" lvl="0" indent="0" algn="l" rtl="0">
              <a:lnSpc>
                <a:spcPct val="115000"/>
              </a:lnSpc>
              <a:spcBef>
                <a:spcPts val="0"/>
              </a:spcBef>
              <a:spcAft>
                <a:spcPts val="0"/>
              </a:spcAft>
              <a:buSzPts val="2400"/>
              <a:buNone/>
            </a:pPr>
            <a:endParaRPr lang="en-US" sz="1500" b="0" i="0">
              <a:solidFill>
                <a:srgbClr val="333333"/>
              </a:solidFill>
              <a:latin typeface="+mj-lt"/>
              <a:ea typeface="Source Sans Pro"/>
              <a:cs typeface="Source Sans Pro"/>
              <a:sym typeface="Source Sans Pro"/>
            </a:endParaRPr>
          </a:p>
          <a:p>
            <a:pPr marL="101600" marR="0" lvl="0" indent="0" algn="l" rtl="0">
              <a:lnSpc>
                <a:spcPct val="115000"/>
              </a:lnSpc>
              <a:spcBef>
                <a:spcPts val="0"/>
              </a:spcBef>
              <a:spcAft>
                <a:spcPts val="0"/>
              </a:spcAft>
              <a:buSzPts val="2400"/>
              <a:buNone/>
            </a:pPr>
            <a:r>
              <a:rPr lang="en-US" sz="1500" b="0" i="0">
                <a:solidFill>
                  <a:srgbClr val="333333"/>
                </a:solidFill>
                <a:latin typeface="+mj-lt"/>
                <a:ea typeface="Source Sans Pro"/>
                <a:cs typeface="Source Sans Pro"/>
                <a:sym typeface="Source Sans Pro"/>
              </a:rPr>
              <a:t>Nonpublic schools can apply for these funds for “secular, neutral, and </a:t>
            </a:r>
            <a:r>
              <a:rPr lang="en-US" sz="1500">
                <a:solidFill>
                  <a:srgbClr val="333333"/>
                </a:solidFill>
                <a:latin typeface="+mj-lt"/>
                <a:ea typeface="Source Sans Pro"/>
                <a:cs typeface="Source Sans Pro"/>
                <a:sym typeface="Source Sans Pro"/>
              </a:rPr>
              <a:t>non-ideological</a:t>
            </a:r>
            <a:r>
              <a:rPr lang="en-US" sz="1500" b="0" i="0">
                <a:solidFill>
                  <a:srgbClr val="333333"/>
                </a:solidFill>
                <a:latin typeface="+mj-lt"/>
                <a:ea typeface="Source Sans Pro"/>
                <a:cs typeface="Source Sans Pro"/>
                <a:sym typeface="Source Sans Pro"/>
              </a:rPr>
              <a:t>” services and assistance, including sanitization, personal protective equipment, COVID testing, educational technology, and connectivity.</a:t>
            </a:r>
          </a:p>
          <a:p>
            <a:pPr marL="101600" marR="0" lvl="0" indent="0" algn="l" rtl="0">
              <a:lnSpc>
                <a:spcPct val="115000"/>
              </a:lnSpc>
              <a:spcBef>
                <a:spcPts val="0"/>
              </a:spcBef>
              <a:spcAft>
                <a:spcPts val="0"/>
              </a:spcAft>
              <a:buSzPts val="2400"/>
              <a:buNone/>
            </a:pPr>
            <a:endParaRPr sz="1500">
              <a:highlight>
                <a:srgbClr val="FFFF00"/>
              </a:highlight>
              <a:latin typeface="+mj-lt"/>
            </a:endParaRPr>
          </a:p>
          <a:p>
            <a:pPr marL="685800" lvl="0" indent="-228600" algn="l" rtl="0">
              <a:lnSpc>
                <a:spcPct val="90000"/>
              </a:lnSpc>
              <a:spcBef>
                <a:spcPts val="1000"/>
              </a:spcBef>
              <a:spcAft>
                <a:spcPts val="0"/>
              </a:spcAft>
              <a:buClr>
                <a:srgbClr val="333333"/>
              </a:buClr>
              <a:buSzPts val="2400"/>
              <a:buChar char="•"/>
            </a:pPr>
            <a:r>
              <a:rPr lang="en-US" sz="1500">
                <a:solidFill>
                  <a:srgbClr val="333333"/>
                </a:solidFill>
                <a:latin typeface="+mj-lt"/>
                <a:ea typeface="Source Sans Pro"/>
                <a:cs typeface="Source Sans Pro"/>
                <a:sym typeface="Source Sans Pro"/>
              </a:rPr>
              <a:t>Application due: October 21</a:t>
            </a:r>
            <a:r>
              <a:rPr lang="en-US" sz="1500" baseline="30000">
                <a:solidFill>
                  <a:srgbClr val="333333"/>
                </a:solidFill>
                <a:latin typeface="+mj-lt"/>
                <a:ea typeface="Source Sans Pro"/>
                <a:cs typeface="Source Sans Pro"/>
                <a:sym typeface="Source Sans Pro"/>
              </a:rPr>
              <a:t>st, </a:t>
            </a:r>
            <a:r>
              <a:rPr lang="en-US" sz="1500">
                <a:solidFill>
                  <a:srgbClr val="333333"/>
                </a:solidFill>
                <a:latin typeface="+mj-lt"/>
                <a:ea typeface="Source Sans Pro"/>
                <a:cs typeface="Source Sans Pro"/>
                <a:sym typeface="Source Sans Pro"/>
              </a:rPr>
              <a:t>2022</a:t>
            </a:r>
            <a:endParaRPr sz="150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0"/>
          <p:cNvSpPr txBox="1">
            <a:spLocks noGrp="1"/>
          </p:cNvSpPr>
          <p:nvPr>
            <p:ph type="ctr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950"/>
              <a:buFont typeface="Arial"/>
              <a:buNone/>
            </a:pPr>
            <a:r>
              <a:rPr lang="en-US" sz="4950"/>
              <a:t>Any Questions??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Google Shape;439;p71"/>
          <p:cNvSpPr/>
          <p:nvPr/>
        </p:nvSpPr>
        <p:spPr>
          <a:xfrm>
            <a:off x="0" y="-3324"/>
            <a:ext cx="9144000" cy="6861324"/>
          </a:xfrm>
          <a:prstGeom prst="rect">
            <a:avLst/>
          </a:prstGeom>
          <a:solidFill>
            <a:schemeClr val="dk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p71"/>
          <p:cNvSpPr/>
          <p:nvPr/>
        </p:nvSpPr>
        <p:spPr>
          <a:xfrm>
            <a:off x="485058" y="640080"/>
            <a:ext cx="8190312" cy="5577818"/>
          </a:xfrm>
          <a:prstGeom prst="roundRect">
            <a:avLst>
              <a:gd name="adj" fmla="val 0"/>
            </a:avLst>
          </a:prstGeom>
          <a:solidFill>
            <a:srgbClr val="FFFFFF"/>
          </a:solidFill>
          <a:ln w="9525" cap="flat" cmpd="sng">
            <a:solidFill>
              <a:srgbClr val="7F7F7F"/>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71"/>
          <p:cNvSpPr/>
          <p:nvPr/>
        </p:nvSpPr>
        <p:spPr>
          <a:xfrm>
            <a:off x="726018" y="960109"/>
            <a:ext cx="7708392" cy="493776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71"/>
          <p:cNvSpPr txBox="1">
            <a:spLocks noGrp="1"/>
          </p:cNvSpPr>
          <p:nvPr>
            <p:ph type="title"/>
          </p:nvPr>
        </p:nvSpPr>
        <p:spPr>
          <a:xfrm>
            <a:off x="966045" y="1369938"/>
            <a:ext cx="2408140" cy="41148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Clr>
                <a:schemeClr val="dk1"/>
              </a:buClr>
              <a:buSzPts val="2400"/>
              <a:buFont typeface="Arial"/>
              <a:buNone/>
            </a:pPr>
            <a:r>
              <a:rPr lang="en-US">
                <a:solidFill>
                  <a:schemeClr val="dk1"/>
                </a:solidFill>
              </a:rPr>
              <a:t>Contacts </a:t>
            </a:r>
            <a:endParaRPr/>
          </a:p>
        </p:txBody>
      </p:sp>
      <p:sp>
        <p:nvSpPr>
          <p:cNvPr id="444" name="Google Shape;444;p71"/>
          <p:cNvSpPr txBox="1">
            <a:spLocks noGrp="1"/>
          </p:cNvSpPr>
          <p:nvPr>
            <p:ph type="body" idx="1"/>
          </p:nvPr>
        </p:nvSpPr>
        <p:spPr>
          <a:xfrm>
            <a:off x="3772878" y="1371600"/>
            <a:ext cx="4404139" cy="4114800"/>
          </a:xfrm>
          <a:prstGeom prst="rect">
            <a:avLst/>
          </a:prstGeom>
          <a:noFill/>
          <a:ln>
            <a:noFill/>
          </a:ln>
        </p:spPr>
        <p:txBody>
          <a:bodyPr spcFirstLastPara="1" wrap="square" lIns="0" tIns="0" rIns="0" bIns="45700" anchor="ctr" anchorCtr="0">
            <a:normAutofit/>
          </a:bodyPr>
          <a:lstStyle/>
          <a:p>
            <a:pPr marL="0" indent="0">
              <a:lnSpc>
                <a:spcPct val="70000"/>
              </a:lnSpc>
              <a:spcBef>
                <a:spcPts val="0"/>
              </a:spcBef>
              <a:buSzPts val="1900"/>
              <a:buNone/>
            </a:pPr>
            <a:r>
              <a:rPr lang="en-US" sz="1800" b="1" dirty="0"/>
              <a:t>Application and Program Questions: </a:t>
            </a:r>
            <a:endParaRPr sz="1800" dirty="0"/>
          </a:p>
          <a:p>
            <a:pPr marL="0" lvl="0" indent="0" algn="l" rtl="0">
              <a:lnSpc>
                <a:spcPct val="70000"/>
              </a:lnSpc>
              <a:spcBef>
                <a:spcPts val="0"/>
              </a:spcBef>
              <a:spcAft>
                <a:spcPts val="0"/>
              </a:spcAft>
              <a:buClr>
                <a:schemeClr val="dk1"/>
              </a:buClr>
              <a:buSzPts val="1900"/>
              <a:buNone/>
            </a:pPr>
            <a:endParaRPr lang="en-US" sz="1800" strike="sngStrike"/>
          </a:p>
          <a:p>
            <a:pPr marL="0" lvl="0" indent="0" algn="l" rtl="0">
              <a:lnSpc>
                <a:spcPct val="70000"/>
              </a:lnSpc>
              <a:spcBef>
                <a:spcPts val="0"/>
              </a:spcBef>
              <a:spcAft>
                <a:spcPts val="0"/>
              </a:spcAft>
              <a:buClr>
                <a:schemeClr val="dk1"/>
              </a:buClr>
              <a:buSzPts val="1900"/>
              <a:buNone/>
            </a:pPr>
            <a:r>
              <a:rPr lang="en-US" sz="1800" dirty="0"/>
              <a:t>Elena Merrit (</a:t>
            </a:r>
            <a:r>
              <a:rPr lang="en-US" sz="1800" u="sng" dirty="0">
                <a:solidFill>
                  <a:schemeClr val="hlink"/>
                </a:solidFill>
                <a:hlinkClick r:id="rId3">
                  <a:extLst>
                    <a:ext uri="{A12FA001-AC4F-418D-AE19-62706E023703}">
                      <ahyp:hlinkClr xmlns:ahyp="http://schemas.microsoft.com/office/drawing/2018/hyperlinkcolor" val="tx"/>
                    </a:ext>
                  </a:extLst>
                </a:hlinkClick>
              </a:rPr>
              <a:t>merrit_e@cde.state.co.us</a:t>
            </a:r>
            <a:r>
              <a:rPr lang="en-US" sz="1800" dirty="0"/>
              <a:t>)</a:t>
            </a:r>
            <a:endParaRPr sz="2300" dirty="0"/>
          </a:p>
          <a:p>
            <a:pPr marL="0" lvl="0" indent="0" algn="l" rtl="0">
              <a:lnSpc>
                <a:spcPct val="70000"/>
              </a:lnSpc>
              <a:spcBef>
                <a:spcPts val="0"/>
              </a:spcBef>
              <a:spcAft>
                <a:spcPts val="0"/>
              </a:spcAft>
              <a:buClr>
                <a:schemeClr val="dk1"/>
              </a:buClr>
              <a:buSzPts val="1900"/>
              <a:buNone/>
            </a:pPr>
            <a:endParaRPr sz="2300"/>
          </a:p>
          <a:p>
            <a:pPr marL="0" indent="0">
              <a:lnSpc>
                <a:spcPct val="70000"/>
              </a:lnSpc>
              <a:spcBef>
                <a:spcPts val="0"/>
              </a:spcBef>
              <a:buSzPts val="1900"/>
              <a:buNone/>
            </a:pPr>
            <a:r>
              <a:rPr lang="en-US" sz="1800" b="1" dirty="0"/>
              <a:t>Budget/Fiscal Questions: </a:t>
            </a:r>
            <a:endParaRPr sz="1800" dirty="0"/>
          </a:p>
          <a:p>
            <a:pPr marL="0" indent="0">
              <a:lnSpc>
                <a:spcPct val="70000"/>
              </a:lnSpc>
              <a:spcBef>
                <a:spcPts val="0"/>
              </a:spcBef>
              <a:buSzPts val="1900"/>
              <a:buNone/>
            </a:pPr>
            <a:r>
              <a:rPr lang="en-US" sz="1800" dirty="0"/>
              <a:t>Robert Hawkins (</a:t>
            </a:r>
            <a:r>
              <a:rPr lang="en-US" sz="1800" u="sng" dirty="0">
                <a:solidFill>
                  <a:schemeClr val="hlink"/>
                </a:solidFill>
                <a:hlinkClick r:id="rId4">
                  <a:extLst>
                    <a:ext uri="{A12FA001-AC4F-418D-AE19-62706E023703}">
                      <ahyp:hlinkClr xmlns:ahyp="http://schemas.microsoft.com/office/drawing/2018/hyperlinkcolor" val="tx"/>
                    </a:ext>
                  </a:extLst>
                </a:hlinkClick>
              </a:rPr>
              <a:t>hawkins_r@cde.state.co.us</a:t>
            </a:r>
            <a:r>
              <a:rPr lang="en-US" sz="1800" dirty="0"/>
              <a:t>) </a:t>
            </a:r>
            <a:endParaRPr sz="2300" dirty="0"/>
          </a:p>
          <a:p>
            <a:pPr marL="0" lvl="0" indent="0" algn="l" rtl="0">
              <a:lnSpc>
                <a:spcPct val="70000"/>
              </a:lnSpc>
              <a:spcBef>
                <a:spcPts val="0"/>
              </a:spcBef>
              <a:spcAft>
                <a:spcPts val="0"/>
              </a:spcAft>
              <a:buClr>
                <a:schemeClr val="dk1"/>
              </a:buClr>
              <a:buSzPts val="1900"/>
              <a:buNone/>
            </a:pPr>
            <a:endParaRPr sz="1800" strike="sngStrike">
              <a:highlight>
                <a:srgbClr val="FFFF00"/>
              </a:highlight>
            </a:endParaRPr>
          </a:p>
          <a:p>
            <a:pPr marL="0" lvl="0" indent="0" algn="l" rtl="0">
              <a:lnSpc>
                <a:spcPct val="70000"/>
              </a:lnSpc>
              <a:spcBef>
                <a:spcPts val="0"/>
              </a:spcBef>
              <a:spcAft>
                <a:spcPts val="0"/>
              </a:spcAft>
              <a:buClr>
                <a:schemeClr val="dk1"/>
              </a:buClr>
              <a:buSzPts val="1100"/>
              <a:buFont typeface="Arial"/>
              <a:buNone/>
            </a:pPr>
            <a:endParaRPr lang="en-US" sz="1700">
              <a:latin typeface="Arial"/>
              <a:cs typeface="Arial"/>
            </a:endParaRPr>
          </a:p>
          <a:p>
            <a:pPr marL="0" lvl="0" indent="0" algn="l" rtl="0">
              <a:lnSpc>
                <a:spcPct val="70000"/>
              </a:lnSpc>
              <a:spcBef>
                <a:spcPts val="0"/>
              </a:spcBef>
              <a:spcAft>
                <a:spcPts val="0"/>
              </a:spcAft>
              <a:buClr>
                <a:schemeClr val="dk1"/>
              </a:buClr>
              <a:buSzPts val="1100"/>
              <a:buNone/>
            </a:pPr>
            <a:r>
              <a:rPr lang="en-US" sz="1700" b="1" dirty="0"/>
              <a:t>CDE Purchasing Questions:</a:t>
            </a:r>
            <a:endParaRPr sz="1700" b="1" dirty="0"/>
          </a:p>
          <a:p>
            <a:pPr marL="0" indent="0">
              <a:lnSpc>
                <a:spcPct val="70000"/>
              </a:lnSpc>
              <a:spcBef>
                <a:spcPts val="0"/>
              </a:spcBef>
              <a:buSzPts val="1100"/>
              <a:buNone/>
            </a:pPr>
            <a:r>
              <a:rPr lang="en-US" sz="1700" dirty="0"/>
              <a:t>Sharon Meyer and Trish Bohm</a:t>
            </a:r>
            <a:endParaRPr sz="1700" dirty="0"/>
          </a:p>
          <a:p>
            <a:pPr marL="0" indent="0">
              <a:lnSpc>
                <a:spcPct val="70000"/>
              </a:lnSpc>
              <a:spcBef>
                <a:spcPts val="0"/>
              </a:spcBef>
              <a:buSzPts val="1100"/>
              <a:buNone/>
            </a:pPr>
            <a:r>
              <a:rPr lang="en-US" sz="1700" dirty="0"/>
              <a:t>(</a:t>
            </a:r>
            <a:r>
              <a:rPr lang="en-US" sz="1700" u="sng" dirty="0">
                <a:solidFill>
                  <a:schemeClr val="hlink"/>
                </a:solidFill>
                <a:hlinkClick r:id="rId5">
                  <a:extLst>
                    <a:ext uri="{A12FA001-AC4F-418D-AE19-62706E023703}">
                      <ahyp:hlinkClr xmlns:ahyp="http://schemas.microsoft.com/office/drawing/2018/hyperlinkcolor" val="tx"/>
                    </a:ext>
                  </a:extLst>
                </a:hlinkClick>
              </a:rPr>
              <a:t>eansproc@cde.state.co.us</a:t>
            </a:r>
            <a:r>
              <a:rPr lang="en-US" sz="1700" dirty="0"/>
              <a:t>) </a:t>
            </a:r>
            <a:endParaRPr sz="1700" dirty="0"/>
          </a:p>
          <a:p>
            <a:pPr marL="0" lvl="0" indent="0" algn="l" rtl="0">
              <a:lnSpc>
                <a:spcPct val="70000"/>
              </a:lnSpc>
              <a:spcBef>
                <a:spcPts val="0"/>
              </a:spcBef>
              <a:spcAft>
                <a:spcPts val="0"/>
              </a:spcAft>
              <a:buClr>
                <a:schemeClr val="dk1"/>
              </a:buClr>
              <a:buSzPts val="1900"/>
              <a:buNone/>
            </a:pPr>
            <a:endParaRPr sz="1800">
              <a:highlight>
                <a:srgbClr val="FFFF00"/>
              </a:highlight>
            </a:endParaRPr>
          </a:p>
          <a:p>
            <a:pPr marL="0" lvl="0" indent="0" algn="l" rtl="0">
              <a:lnSpc>
                <a:spcPct val="70000"/>
              </a:lnSpc>
              <a:spcBef>
                <a:spcPts val="1000"/>
              </a:spcBef>
              <a:spcAft>
                <a:spcPts val="0"/>
              </a:spcAft>
              <a:buClr>
                <a:schemeClr val="dk1"/>
              </a:buClr>
              <a:buSzPts val="1900"/>
              <a:buNone/>
            </a:pPr>
            <a:r>
              <a:rPr lang="en-US" sz="1800" dirty="0">
                <a:latin typeface="Calibri"/>
                <a:ea typeface="Calibri"/>
                <a:cs typeface="Calibri"/>
                <a:sym typeface="Calibri"/>
              </a:rPr>
              <a:t>Website: </a:t>
            </a:r>
            <a:r>
              <a:rPr lang="en-US" sz="1800" u="sng" dirty="0">
                <a:solidFill>
                  <a:schemeClr val="hlink"/>
                </a:solidFill>
                <a:hlinkClick r:id="rId6">
                  <a:extLst>
                    <a:ext uri="{A12FA001-AC4F-418D-AE19-62706E023703}">
                      <ahyp:hlinkClr xmlns:ahyp="http://schemas.microsoft.com/office/drawing/2018/hyperlinkcolor" val="tx"/>
                    </a:ext>
                  </a:extLst>
                </a:hlinkClick>
              </a:rPr>
              <a:t>GAENS</a:t>
            </a:r>
            <a:endParaRPr sz="1800">
              <a:solidFill>
                <a:schemeClr val="hlink"/>
              </a:solidFill>
            </a:endParaRPr>
          </a:p>
        </p:txBody>
      </p:sp>
      <p:cxnSp>
        <p:nvCxnSpPr>
          <p:cNvPr id="443" name="Google Shape;443;p71"/>
          <p:cNvCxnSpPr/>
          <p:nvPr/>
        </p:nvCxnSpPr>
        <p:spPr>
          <a:xfrm rot="5400000">
            <a:off x="1976411" y="3429000"/>
            <a:ext cx="3200400" cy="0"/>
          </a:xfrm>
          <a:prstGeom prst="straightConnector1">
            <a:avLst/>
          </a:prstGeom>
          <a:noFill/>
          <a:ln w="19050" cap="flat" cmpd="sng">
            <a:solidFill>
              <a:srgbClr val="7F7F7F"/>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586A-3FDC-FFEF-2365-12F4E54B4D35}"/>
              </a:ext>
            </a:extLst>
          </p:cNvPr>
          <p:cNvSpPr>
            <a:spLocks noGrp="1"/>
          </p:cNvSpPr>
          <p:nvPr>
            <p:ph type="title"/>
          </p:nvPr>
        </p:nvSpPr>
        <p:spPr/>
        <p:txBody>
          <a:bodyPr/>
          <a:lstStyle/>
          <a:p>
            <a:r>
              <a:rPr lang="en-US" b="1"/>
              <a:t>Available Funds</a:t>
            </a:r>
            <a:endParaRPr lang="en-US"/>
          </a:p>
        </p:txBody>
      </p:sp>
      <p:sp>
        <p:nvSpPr>
          <p:cNvPr id="3" name="Text Placeholder 2">
            <a:extLst>
              <a:ext uri="{FF2B5EF4-FFF2-40B4-BE49-F238E27FC236}">
                <a16:creationId xmlns:a16="http://schemas.microsoft.com/office/drawing/2014/main" id="{800A630B-6FB9-479E-5056-B44B09329612}"/>
              </a:ext>
            </a:extLst>
          </p:cNvPr>
          <p:cNvSpPr>
            <a:spLocks noGrp="1"/>
          </p:cNvSpPr>
          <p:nvPr>
            <p:ph type="body" idx="1"/>
          </p:nvPr>
        </p:nvSpPr>
        <p:spPr>
          <a:xfrm>
            <a:off x="500223" y="1636417"/>
            <a:ext cx="7886700" cy="4255393"/>
          </a:xfrm>
        </p:spPr>
        <p:txBody>
          <a:bodyPr spcFirstLastPara="1" wrap="square" lIns="0" tIns="0" rIns="0" bIns="45700" anchor="t" anchorCtr="0">
            <a:noAutofit/>
          </a:bodyPr>
          <a:lstStyle/>
          <a:p>
            <a:pPr marL="76200" indent="0">
              <a:buNone/>
            </a:pPr>
            <a:r>
              <a:rPr lang="en-US" sz="2000" dirty="0">
                <a:latin typeface="Arial"/>
              </a:rPr>
              <a:t>The Colorado Department of Education will award $2,000,000 for this program. Eligible applicants are invited to submit applications that meet the needs of their proposal up to a maximum of $100,000. Submission of an application does not guarantee funding or funding at the requested level.</a:t>
            </a:r>
          </a:p>
          <a:p>
            <a:pPr marL="76200" indent="0">
              <a:buNone/>
            </a:pPr>
            <a:endParaRPr lang="en-US" sz="2000" dirty="0">
              <a:latin typeface="Arial"/>
            </a:endParaRPr>
          </a:p>
          <a:p>
            <a:r>
              <a:rPr lang="en-US" sz="2000" b="1" dirty="0">
                <a:latin typeface="Arial"/>
              </a:rPr>
              <a:t>Application Period:</a:t>
            </a:r>
            <a:r>
              <a:rPr lang="en-US" sz="2000" dirty="0">
                <a:latin typeface="Arial"/>
              </a:rPr>
              <a:t> September 23rd, 2022- October 21st, 2022</a:t>
            </a:r>
          </a:p>
          <a:p>
            <a:r>
              <a:rPr lang="en-US" sz="2000" b="1" dirty="0">
                <a:latin typeface="Arial"/>
              </a:rPr>
              <a:t>Amount available for distribution:</a:t>
            </a:r>
            <a:r>
              <a:rPr lang="en-US" sz="2000" dirty="0">
                <a:latin typeface="Arial"/>
              </a:rPr>
              <a:t> $2,000,000</a:t>
            </a:r>
            <a:endParaRPr lang="en-US"/>
          </a:p>
          <a:p>
            <a:r>
              <a:rPr lang="en-US" sz="2000" b="1" dirty="0">
                <a:latin typeface="Arial"/>
              </a:rPr>
              <a:t>Period of Availability: </a:t>
            </a:r>
            <a:r>
              <a:rPr lang="en-US" sz="2000" dirty="0">
                <a:latin typeface="Arial"/>
              </a:rPr>
              <a:t>November 1, 2022 – September 30, 2023</a:t>
            </a:r>
          </a:p>
          <a:p>
            <a:endParaRPr lang="en-US" sz="2000">
              <a:latin typeface="Arial"/>
            </a:endParaRPr>
          </a:p>
          <a:p>
            <a:pPr marL="76200" indent="0">
              <a:buNone/>
            </a:pPr>
            <a:r>
              <a:rPr lang="en-US" sz="2000" dirty="0">
                <a:latin typeface="Arial"/>
              </a:rPr>
              <a:t>All funds must be spent by September 30, 2023. No extensions, no exceptions. </a:t>
            </a:r>
          </a:p>
        </p:txBody>
      </p:sp>
      <p:sp>
        <p:nvSpPr>
          <p:cNvPr id="4" name="Slide Number Placeholder 3">
            <a:extLst>
              <a:ext uri="{FF2B5EF4-FFF2-40B4-BE49-F238E27FC236}">
                <a16:creationId xmlns:a16="http://schemas.microsoft.com/office/drawing/2014/main" id="{8F17A9F2-200B-B4E8-D5C4-82AB536505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a:t>
            </a:fld>
            <a:endParaRPr lang="en-US"/>
          </a:p>
        </p:txBody>
      </p:sp>
    </p:spTree>
    <p:extLst>
      <p:ext uri="{BB962C8B-B14F-4D97-AF65-F5344CB8AC3E}">
        <p14:creationId xmlns:p14="http://schemas.microsoft.com/office/powerpoint/2010/main" val="82900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Eligibility</a:t>
            </a:r>
            <a:endParaRPr/>
          </a:p>
        </p:txBody>
      </p:sp>
      <p:sp>
        <p:nvSpPr>
          <p:cNvPr id="204" name="Google Shape;204;p39"/>
          <p:cNvSpPr txBox="1">
            <a:spLocks noGrp="1"/>
          </p:cNvSpPr>
          <p:nvPr>
            <p:ph type="body" idx="1"/>
          </p:nvPr>
        </p:nvSpPr>
        <p:spPr>
          <a:prstGeom prst="rect">
            <a:avLst/>
          </a:prstGeom>
          <a:noFill/>
          <a:ln>
            <a:noFill/>
          </a:ln>
        </p:spPr>
        <p:txBody>
          <a:bodyPr spcFirstLastPara="1" wrap="square" lIns="0" tIns="0" rIns="0" bIns="45700" anchor="t" anchorCtr="0">
            <a:normAutofit fontScale="92500"/>
          </a:bodyPr>
          <a:lstStyle/>
          <a:p>
            <a:pPr marL="0" lvl="0" indent="0" algn="l" rtl="0">
              <a:lnSpc>
                <a:spcPct val="90000"/>
              </a:lnSpc>
              <a:spcBef>
                <a:spcPts val="0"/>
              </a:spcBef>
              <a:spcAft>
                <a:spcPts val="0"/>
              </a:spcAft>
              <a:buClr>
                <a:srgbClr val="333333"/>
              </a:buClr>
              <a:buSzPct val="100000"/>
              <a:buNone/>
            </a:pPr>
            <a:r>
              <a:rPr lang="en-US" b="0" i="0">
                <a:solidFill>
                  <a:srgbClr val="333333"/>
                </a:solidFill>
                <a:latin typeface="+mj-lt"/>
                <a:ea typeface="Source Sans Pro"/>
                <a:cs typeface="Source Sans Pro"/>
                <a:sym typeface="Source Sans Pro"/>
              </a:rPr>
              <a:t>Funds are available to non-public schools that meet the following definitions below:</a:t>
            </a:r>
            <a:endParaRPr>
              <a:latin typeface="+mj-lt"/>
            </a:endParaRPr>
          </a:p>
          <a:p>
            <a:pPr marL="0" lvl="0" indent="0" algn="l" rtl="0">
              <a:lnSpc>
                <a:spcPct val="90000"/>
              </a:lnSpc>
              <a:spcBef>
                <a:spcPts val="1000"/>
              </a:spcBef>
              <a:spcAft>
                <a:spcPts val="0"/>
              </a:spcAft>
              <a:buClr>
                <a:schemeClr val="dk1"/>
              </a:buClr>
              <a:buSzPct val="100000"/>
              <a:buNone/>
            </a:pPr>
            <a:endParaRPr lang="en-US" sz="2000" b="0" i="0">
              <a:solidFill>
                <a:srgbClr val="333333"/>
              </a:solidFill>
              <a:latin typeface="Source Sans Pro"/>
              <a:ea typeface="Source Sans Pro"/>
              <a:cs typeface="Source Sans Pro"/>
            </a:endParaRPr>
          </a:p>
          <a:p>
            <a:pPr marL="685800" indent="-228600">
              <a:spcBef>
                <a:spcPts val="0"/>
              </a:spcBef>
              <a:buClr>
                <a:srgbClr val="333333"/>
              </a:buClr>
              <a:buSzPct val="100000"/>
            </a:pPr>
            <a:r>
              <a:rPr lang="en-US" sz="2000" b="0" i="0" u="none" strike="noStrike">
                <a:solidFill>
                  <a:srgbClr val="333333"/>
                </a:solidFill>
                <a:latin typeface="+mj-lt"/>
                <a:ea typeface="Source Sans Pro"/>
                <a:cs typeface="Source Sans Pro"/>
                <a:sym typeface="Source Sans Pro"/>
              </a:rPr>
              <a:t>Non-public </a:t>
            </a:r>
            <a:r>
              <a:rPr lang="en-US" sz="2000">
                <a:solidFill>
                  <a:srgbClr val="333333"/>
                </a:solidFill>
                <a:latin typeface="+mj-lt"/>
                <a:ea typeface="Source Sans Pro"/>
                <a:cs typeface="Source Sans Pro"/>
                <a:sym typeface="Source Sans Pro"/>
              </a:rPr>
              <a:t>elementary</a:t>
            </a:r>
            <a:r>
              <a:rPr lang="en-US" sz="2000" b="0" i="0" u="none" strike="noStrike">
                <a:solidFill>
                  <a:srgbClr val="333333"/>
                </a:solidFill>
                <a:latin typeface="+mj-lt"/>
                <a:ea typeface="Source Sans Pro"/>
                <a:cs typeface="Source Sans Pro"/>
                <a:sym typeface="Source Sans Pro"/>
              </a:rPr>
              <a:t> and secondary schools</a:t>
            </a:r>
            <a:endParaRPr lang="en-US" sz="2000">
              <a:latin typeface="+mj-lt"/>
            </a:endParaRPr>
          </a:p>
          <a:p>
            <a:pPr marL="685800" lvl="0" indent="-228600" algn="l">
              <a:lnSpc>
                <a:spcPct val="90000"/>
              </a:lnSpc>
              <a:spcBef>
                <a:spcPts val="0"/>
              </a:spcBef>
              <a:spcAft>
                <a:spcPts val="0"/>
              </a:spcAft>
              <a:buClr>
                <a:srgbClr val="333333"/>
              </a:buClr>
              <a:buSzPct val="100000"/>
            </a:pPr>
            <a:endParaRPr lang="en-US" sz="2000">
              <a:solidFill>
                <a:srgbClr val="333333"/>
              </a:solidFill>
              <a:latin typeface="+mj-lt"/>
            </a:endParaRPr>
          </a:p>
          <a:p>
            <a:pPr marL="685800" indent="-228600">
              <a:spcBef>
                <a:spcPts val="0"/>
              </a:spcBef>
              <a:buClr>
                <a:srgbClr val="333333"/>
              </a:buClr>
              <a:buSzPct val="100000"/>
            </a:pPr>
            <a:r>
              <a:rPr lang="en-US" sz="2000">
                <a:solidFill>
                  <a:srgbClr val="333333"/>
                </a:solidFill>
                <a:latin typeface="+mj-lt"/>
              </a:rPr>
              <a:t>Have a CDE School Code</a:t>
            </a:r>
          </a:p>
          <a:p>
            <a:pPr indent="0">
              <a:spcBef>
                <a:spcPts val="0"/>
              </a:spcBef>
              <a:buClr>
                <a:srgbClr val="333333"/>
              </a:buClr>
              <a:buSzPct val="100000"/>
              <a:buNone/>
            </a:pPr>
            <a:endParaRPr lang="en-US" sz="2000">
              <a:solidFill>
                <a:srgbClr val="000000"/>
              </a:solidFill>
              <a:latin typeface="+mj-lt"/>
            </a:endParaRPr>
          </a:p>
          <a:p>
            <a:pPr marL="685800" indent="-228600">
              <a:spcBef>
                <a:spcPts val="0"/>
              </a:spcBef>
              <a:buClr>
                <a:srgbClr val="333333"/>
              </a:buClr>
              <a:buSzPct val="100000"/>
            </a:pPr>
            <a:r>
              <a:rPr lang="en-US" sz="2000" b="0" i="0" u="none" strike="noStrike">
                <a:solidFill>
                  <a:srgbClr val="000000"/>
                </a:solidFill>
                <a:effectLst/>
                <a:latin typeface="+mj-lt"/>
              </a:rPr>
              <a:t>Consortium of non-public schools - An organization that represents a group of non-public elementary, secondary and postsecondary schools and has governing authority over the schools listed in the application.</a:t>
            </a:r>
          </a:p>
          <a:p>
            <a:pPr marL="685800" indent="-228600">
              <a:spcBef>
                <a:spcPts val="0"/>
              </a:spcBef>
              <a:buClr>
                <a:srgbClr val="333333"/>
              </a:buClr>
              <a:buSzPct val="100000"/>
            </a:pPr>
            <a:endParaRPr lang="en-US" sz="2000">
              <a:solidFill>
                <a:srgbClr val="000000"/>
              </a:solidFill>
              <a:latin typeface="+mj-lt"/>
            </a:endParaRPr>
          </a:p>
          <a:p>
            <a:pPr marL="685800" indent="-228600">
              <a:spcBef>
                <a:spcPts val="0"/>
              </a:spcBef>
              <a:buClr>
                <a:srgbClr val="333333"/>
              </a:buClr>
              <a:buSzPct val="100000"/>
            </a:pPr>
            <a:r>
              <a:rPr lang="en-US" sz="2000" b="0" i="0" u="none" strike="noStrike">
                <a:solidFill>
                  <a:srgbClr val="000000"/>
                </a:solidFill>
                <a:effectLst/>
                <a:latin typeface="+mj-lt"/>
              </a:rPr>
              <a:t>Non-Governing Consortium non-public schools - an organization that is aggregating support for a group of non-public schools.</a:t>
            </a:r>
            <a:r>
              <a:rPr lang="en-US" sz="2000">
                <a:solidFill>
                  <a:srgbClr val="000000"/>
                </a:solidFill>
                <a:latin typeface="+mj-lt"/>
              </a:rPr>
              <a:t> </a:t>
            </a:r>
            <a:endParaRPr lang="en-US" sz="2000" b="0" i="0" u="none" strike="noStrike">
              <a:solidFill>
                <a:srgbClr val="333333"/>
              </a:solidFill>
              <a:latin typeface="+mj-lt"/>
              <a:ea typeface="Source Sans Pro"/>
              <a:cs typeface="Source Sans Pro"/>
              <a:sym typeface="Source Sans Pro"/>
            </a:endParaRPr>
          </a:p>
          <a:p>
            <a:pPr marL="76200" indent="0" algn="just" rtl="0" fontAlgn="base">
              <a:spcBef>
                <a:spcPts val="0"/>
              </a:spcBef>
              <a:spcAft>
                <a:spcPts val="0"/>
              </a:spcAft>
              <a:buNone/>
            </a:pPr>
            <a:endParaRPr lang="en-US" sz="1600" b="0" i="0" u="none" strike="noStrike">
              <a:solidFill>
                <a:srgbClr val="000000"/>
              </a:solidFill>
              <a:effectLst/>
              <a:latin typeface="+mj-lt"/>
            </a:endParaRPr>
          </a:p>
          <a:p>
            <a:pPr marL="0" indent="0">
              <a:buSzPct val="100000"/>
              <a:buNone/>
            </a:pPr>
            <a:r>
              <a:rPr lang="en-US"/>
              <a:t>Please note: The eligibility requirement are different than EANS.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Non-Governing Consortia Applicants</a:t>
            </a:r>
            <a:endParaRPr/>
          </a:p>
        </p:txBody>
      </p:sp>
      <p:sp>
        <p:nvSpPr>
          <p:cNvPr id="218" name="Google Shape;218;p41"/>
          <p:cNvSpPr txBox="1">
            <a:spLocks noGrp="1"/>
          </p:cNvSpPr>
          <p:nvPr>
            <p:ph type="body" idx="1"/>
          </p:nvPr>
        </p:nvSpPr>
        <p:spPr>
          <a:xfrm>
            <a:off x="628650" y="1597888"/>
            <a:ext cx="7886700" cy="4223287"/>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rgbClr val="333333"/>
              </a:buClr>
              <a:buSzPct val="108108"/>
              <a:buChar char="•"/>
            </a:pPr>
            <a:r>
              <a:rPr lang="en-US" sz="2000" b="0" i="0" dirty="0">
                <a:solidFill>
                  <a:srgbClr val="333333"/>
                </a:solidFill>
                <a:latin typeface="Arial"/>
                <a:ea typeface="Source Sans Pro"/>
                <a:cs typeface="Source Sans Pro"/>
                <a:sym typeface="Source Sans Pro"/>
              </a:rPr>
              <a:t>Applications will be accepted from non-profit organizations that aggregate support for a group of non-public schools but do not have governing authority over the schools it represents. A non-public school within that consortium must be named as the applicant/fiscal agent, and the consortium lead must collect </a:t>
            </a:r>
            <a:r>
              <a:rPr lang="en-US" sz="2000" b="0" i="0" u="sng" dirty="0">
                <a:solidFill>
                  <a:schemeClr val="hlink"/>
                </a:solidFill>
                <a:latin typeface="Arial"/>
                <a:ea typeface="Source Sans Pro"/>
                <a:cs typeface="Source Sans Pro"/>
                <a:sym typeface="Source Sans Pro"/>
                <a:hlinkClick r:id="rId3">
                  <a:extLst>
                    <a:ext uri="{A12FA001-AC4F-418D-AE19-62706E023703}">
                      <ahyp:hlinkClr xmlns:ahyp="http://schemas.microsoft.com/office/drawing/2018/hyperlinkcolor" val="tx"/>
                    </a:ext>
                  </a:extLst>
                </a:hlinkClick>
              </a:rPr>
              <a:t>Consortia Sign-Over agreement</a:t>
            </a:r>
            <a:r>
              <a:rPr lang="en-US" sz="2000" b="0" i="0" dirty="0">
                <a:solidFill>
                  <a:srgbClr val="333333"/>
                </a:solidFill>
                <a:latin typeface="Arial"/>
                <a:ea typeface="Source Sans Pro"/>
                <a:cs typeface="Source Sans Pro"/>
                <a:sym typeface="Source Sans Pro"/>
              </a:rPr>
              <a:t> from each participating school to work on behalf of the schools included in the application.</a:t>
            </a:r>
            <a:endParaRPr lang="en-US" sz="2000" b="0" i="0" dirty="0">
              <a:solidFill>
                <a:srgbClr val="333333"/>
              </a:solidFill>
              <a:latin typeface="Arial"/>
              <a:ea typeface="Source Sans Pro"/>
              <a:cs typeface="Source Sans Pro"/>
            </a:endParaRPr>
          </a:p>
          <a:p>
            <a:pPr marL="0" lvl="0" indent="0" algn="l" rtl="0">
              <a:lnSpc>
                <a:spcPct val="90000"/>
              </a:lnSpc>
              <a:spcBef>
                <a:spcPts val="0"/>
              </a:spcBef>
              <a:spcAft>
                <a:spcPts val="0"/>
              </a:spcAft>
              <a:buSzPct val="108108"/>
              <a:buNone/>
            </a:pPr>
            <a:endParaRPr sz="2000">
              <a:solidFill>
                <a:srgbClr val="333333"/>
              </a:solidFill>
              <a:latin typeface="Arial"/>
              <a:ea typeface="Source Sans Pro"/>
              <a:cs typeface="Source Sans Pro"/>
            </a:endParaRPr>
          </a:p>
          <a:p>
            <a:pPr marL="228600" indent="-228600">
              <a:spcBef>
                <a:spcPts val="0"/>
              </a:spcBef>
              <a:buClr>
                <a:srgbClr val="333333"/>
              </a:buClr>
              <a:buSzPct val="108108"/>
              <a:buFont typeface="Source Sans Pro"/>
              <a:buChar char="•"/>
            </a:pPr>
            <a:r>
              <a:rPr lang="en-US" sz="2000" dirty="0">
                <a:solidFill>
                  <a:srgbClr val="333333"/>
                </a:solidFill>
                <a:latin typeface="Arial"/>
                <a:ea typeface="Source Sans Pro"/>
                <a:cs typeface="Source Sans Pro"/>
                <a:sym typeface="Source Sans Pro"/>
              </a:rPr>
              <a:t>Only schools that are a part of the consortia will receive services from GAENS funding, the non-governing organization may not be eligible for GAENS funding.</a:t>
            </a:r>
            <a:endParaRPr sz="2000" dirty="0">
              <a:solidFill>
                <a:srgbClr val="333333"/>
              </a:solidFill>
              <a:latin typeface="Arial"/>
              <a:ea typeface="Source Sans Pro"/>
              <a:cs typeface="Source Sans Pro"/>
            </a:endParaRPr>
          </a:p>
          <a:p>
            <a:pPr marL="0" lvl="0" indent="0" algn="l" rtl="0">
              <a:lnSpc>
                <a:spcPct val="90000"/>
              </a:lnSpc>
              <a:spcBef>
                <a:spcPts val="1000"/>
              </a:spcBef>
              <a:spcAft>
                <a:spcPts val="0"/>
              </a:spcAft>
              <a:buClr>
                <a:schemeClr val="dk1"/>
              </a:buClr>
              <a:buSzPct val="108108"/>
              <a:buNone/>
            </a:pPr>
            <a:endParaRPr sz="2000" b="0" i="0">
              <a:solidFill>
                <a:srgbClr val="333333"/>
              </a:solidFill>
              <a:latin typeface="Arial"/>
              <a:ea typeface="Source Sans Pro"/>
              <a:cs typeface="Source Sans Pro"/>
            </a:endParaRPr>
          </a:p>
          <a:p>
            <a:pPr marL="228600" indent="-228600">
              <a:buClr>
                <a:srgbClr val="333333"/>
              </a:buClr>
              <a:buSzPct val="108108"/>
            </a:pPr>
            <a:r>
              <a:rPr lang="en-US" sz="2000" b="0" i="0" dirty="0">
                <a:solidFill>
                  <a:srgbClr val="333333"/>
                </a:solidFill>
                <a:latin typeface="Arial"/>
                <a:ea typeface="Source Sans Pro"/>
                <a:cs typeface="Source Sans Pro"/>
                <a:sym typeface="Source Sans Pro"/>
              </a:rPr>
              <a:t>The Consortia Sign-Over agreement must </a:t>
            </a:r>
            <a:r>
              <a:rPr lang="en-US" sz="2000" dirty="0">
                <a:solidFill>
                  <a:srgbClr val="333333"/>
                </a:solidFill>
                <a:latin typeface="Arial"/>
                <a:ea typeface="Source Sans Pro"/>
                <a:cs typeface="Source Sans Pro"/>
                <a:sym typeface="Source Sans Pro"/>
              </a:rPr>
              <a:t>submit with the application  </a:t>
            </a:r>
            <a:r>
              <a:rPr lang="en-US" sz="2000" b="0" i="0" dirty="0">
                <a:solidFill>
                  <a:srgbClr val="333333"/>
                </a:solidFill>
                <a:latin typeface="Arial"/>
                <a:ea typeface="Source Sans Pro"/>
                <a:cs typeface="Source Sans Pro"/>
                <a:sym typeface="Source Sans Pro"/>
              </a:rPr>
              <a:t>by October 21</a:t>
            </a:r>
            <a:r>
              <a:rPr lang="en-US" sz="2000" b="0" i="0" baseline="30000" dirty="0">
                <a:solidFill>
                  <a:srgbClr val="333333"/>
                </a:solidFill>
                <a:latin typeface="Arial"/>
                <a:ea typeface="Source Sans Pro"/>
                <a:cs typeface="Source Sans Pro"/>
                <a:sym typeface="Source Sans Pro"/>
              </a:rPr>
              <a:t>st</a:t>
            </a:r>
            <a:r>
              <a:rPr lang="en-US" sz="2000" b="0" i="0" dirty="0">
                <a:solidFill>
                  <a:srgbClr val="333333"/>
                </a:solidFill>
                <a:latin typeface="Arial"/>
                <a:ea typeface="Source Sans Pro"/>
                <a:cs typeface="Source Sans Pro"/>
                <a:sym typeface="Source Sans Pro"/>
              </a:rPr>
              <a:t>, 2022.</a:t>
            </a:r>
            <a:endParaRPr sz="2000" dirty="0">
              <a:latin typeface="Arial"/>
            </a:endParaRPr>
          </a:p>
          <a:p>
            <a:pPr marL="0" lvl="0" indent="0" algn="l" rtl="0">
              <a:lnSpc>
                <a:spcPct val="90000"/>
              </a:lnSpc>
              <a:spcBef>
                <a:spcPts val="1000"/>
              </a:spcBef>
              <a:spcAft>
                <a:spcPts val="0"/>
              </a:spcAft>
              <a:buClr>
                <a:schemeClr val="dk1"/>
              </a:buClr>
              <a:buSzPct val="108108"/>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Allowable Use of Funds</a:t>
            </a:r>
            <a:endParaRPr/>
          </a:p>
        </p:txBody>
      </p:sp>
      <p:sp>
        <p:nvSpPr>
          <p:cNvPr id="248" name="Google Shape;248;p45"/>
          <p:cNvSpPr txBox="1">
            <a:spLocks noGrp="1"/>
          </p:cNvSpPr>
          <p:nvPr>
            <p:ph type="body" idx="1"/>
          </p:nvPr>
        </p:nvSpPr>
        <p:spPr>
          <a:xfrm>
            <a:off x="652217" y="1460392"/>
            <a:ext cx="7863133" cy="3757176"/>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rgbClr val="262626"/>
                </a:solidFill>
                <a:latin typeface="Arial"/>
              </a:rPr>
              <a:t>A non-public school may apply to receive services or assistance from the SEA or its contractors to address educational impact from COVID-19 for:</a:t>
            </a:r>
          </a:p>
          <a:p>
            <a:pPr marL="0" indent="0">
              <a:lnSpc>
                <a:spcPct val="100000"/>
              </a:lnSpc>
              <a:spcBef>
                <a:spcPts val="0"/>
              </a:spcBef>
              <a:buSzPts val="1100"/>
              <a:buNone/>
            </a:pPr>
            <a:endParaRPr lang="en-US" sz="1800">
              <a:solidFill>
                <a:srgbClr val="262626"/>
              </a:solidFill>
              <a:latin typeface="Arial"/>
            </a:endParaRPr>
          </a:p>
          <a:p>
            <a:pPr marL="285750" indent="-285750" algn="just"/>
            <a:r>
              <a:rPr lang="en-US" sz="2000">
                <a:latin typeface="Arial"/>
              </a:rPr>
              <a:t>Providing additional mental health support services, specifically in the areas of counseling, speech therapy, language, development, emotional and physiological impact from the pandemic contribute to academic excellence;</a:t>
            </a:r>
          </a:p>
          <a:p>
            <a:pPr marL="285750" indent="-285750" algn="just"/>
            <a:endParaRPr lang="en-US" sz="2000">
              <a:latin typeface="Arial"/>
            </a:endParaRPr>
          </a:p>
          <a:p>
            <a:pPr marL="285750" indent="-285750" algn="just"/>
            <a:r>
              <a:rPr lang="en-US" sz="2000">
                <a:latin typeface="Arial"/>
              </a:rPr>
              <a:t>Offering tutoring services and other enriched programs that would aim to increase students’ academic and social-emotional well-being; </a:t>
            </a:r>
          </a:p>
          <a:p>
            <a:pPr marL="285750" indent="-285750" algn="just"/>
            <a:endParaRPr lang="en-US" sz="1400"/>
          </a:p>
          <a:p>
            <a:pPr marL="0" lvl="0" indent="0" algn="l">
              <a:lnSpc>
                <a:spcPct val="100000"/>
              </a:lnSpc>
              <a:spcBef>
                <a:spcPts val="0"/>
              </a:spcBef>
              <a:spcAft>
                <a:spcPts val="0"/>
              </a:spcAft>
              <a:buSzPts val="1100"/>
              <a:buFont typeface="Arial"/>
              <a:buNone/>
            </a:pPr>
            <a:endParaRPr lang="en-US" sz="1400">
              <a:solidFill>
                <a:srgbClr val="262626"/>
              </a:solidFill>
            </a:endParaRPr>
          </a:p>
          <a:p>
            <a:pPr lvl="0" algn="just" rtl="0" fontAlgn="base">
              <a:spcBef>
                <a:spcPts val="0"/>
              </a:spcBef>
              <a:spcAft>
                <a:spcPts val="0"/>
              </a:spcAft>
              <a:buClr>
                <a:schemeClr val="dk1"/>
              </a:buClr>
              <a:buFont typeface="Arial" panose="020B0604020202020204" pitchFamily="34" charset="0"/>
              <a:buChar char="•"/>
            </a:pPr>
            <a:endParaRPr lang="en-US" sz="1400">
              <a:solidFill>
                <a:srgbClr val="000000"/>
              </a:solidFill>
              <a:latin typeface="Arial"/>
            </a:endParaRPr>
          </a:p>
          <a:p>
            <a:pPr marL="76200" indent="0" rtl="0">
              <a:spcAft>
                <a:spcPts val="0"/>
              </a:spcAft>
              <a:buNone/>
            </a:pPr>
            <a:br>
              <a:rPr lang="en-US" sz="1200" b="0">
                <a:effectLst/>
              </a:rPr>
            </a:br>
            <a:endParaRPr lang="en-US" sz="1500">
              <a:solidFill>
                <a:srgbClr val="262626"/>
              </a:solidFill>
            </a:endParaRPr>
          </a:p>
        </p:txBody>
      </p:sp>
      <p:sp>
        <p:nvSpPr>
          <p:cNvPr id="249" name="Google Shape;249;p4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1DE9-D7B6-3464-45A9-83EB919EAAC4}"/>
              </a:ext>
            </a:extLst>
          </p:cNvPr>
          <p:cNvSpPr>
            <a:spLocks noGrp="1"/>
          </p:cNvSpPr>
          <p:nvPr>
            <p:ph type="title"/>
          </p:nvPr>
        </p:nvSpPr>
        <p:spPr/>
        <p:txBody>
          <a:bodyPr/>
          <a:lstStyle/>
          <a:p>
            <a:r>
              <a:rPr lang="en-US"/>
              <a:t>Allowable Use of Funds cont.  </a:t>
            </a:r>
          </a:p>
        </p:txBody>
      </p:sp>
      <p:sp>
        <p:nvSpPr>
          <p:cNvPr id="3" name="Text Placeholder 2">
            <a:extLst>
              <a:ext uri="{FF2B5EF4-FFF2-40B4-BE49-F238E27FC236}">
                <a16:creationId xmlns:a16="http://schemas.microsoft.com/office/drawing/2014/main" id="{A64D6166-F56A-AF9E-25C0-A4D00CDF9059}"/>
              </a:ext>
            </a:extLst>
          </p:cNvPr>
          <p:cNvSpPr>
            <a:spLocks noGrp="1"/>
          </p:cNvSpPr>
          <p:nvPr>
            <p:ph type="body" idx="1"/>
          </p:nvPr>
        </p:nvSpPr>
        <p:spPr>
          <a:xfrm>
            <a:off x="628650" y="1463040"/>
            <a:ext cx="7886700" cy="4563618"/>
          </a:xfrm>
        </p:spPr>
        <p:txBody>
          <a:bodyPr>
            <a:normAutofit/>
          </a:bodyPr>
          <a:lstStyle/>
          <a:p>
            <a:pPr marL="285750" indent="-285750" algn="just"/>
            <a:r>
              <a:rPr lang="en-US" sz="1700">
                <a:latin typeface="Arial"/>
              </a:rPr>
              <a:t>Implementing other activities as specified in federal GEER requirements.</a:t>
            </a:r>
          </a:p>
          <a:p>
            <a:pPr marL="742950" indent="-285750" algn="just"/>
            <a:r>
              <a:rPr lang="en-US" sz="1700">
                <a:latin typeface="Arial"/>
              </a:rPr>
              <a:t>Activities to prevent, prepare for, and respond to the COVID-19 pandemic, including those activities allowed under ESSER including but not limited to:</a:t>
            </a:r>
          </a:p>
          <a:p>
            <a:pPr marL="1657350" lvl="2" indent="-285750" algn="just"/>
            <a:r>
              <a:rPr lang="en-US" sz="1700">
                <a:latin typeface="Arial"/>
              </a:rPr>
              <a:t>coordination with public health; </a:t>
            </a:r>
          </a:p>
          <a:p>
            <a:pPr marL="1657350" lvl="2" indent="-285750" algn="just"/>
            <a:r>
              <a:rPr lang="en-US" sz="1700">
                <a:latin typeface="Arial"/>
              </a:rPr>
              <a:t>purchasing educational technology; </a:t>
            </a:r>
          </a:p>
          <a:p>
            <a:pPr marL="1657350" lvl="2" indent="-285750" algn="just"/>
            <a:r>
              <a:rPr lang="en-US" sz="1700">
                <a:latin typeface="Arial"/>
              </a:rPr>
              <a:t>planning for long term closures; </a:t>
            </a:r>
          </a:p>
          <a:p>
            <a:pPr marL="1657350" lvl="2" indent="-285750" algn="just"/>
            <a:r>
              <a:rPr lang="en-US" sz="1700">
                <a:latin typeface="Arial"/>
              </a:rPr>
              <a:t>training and supplies for sanitation; </a:t>
            </a:r>
          </a:p>
          <a:p>
            <a:pPr marL="1657350" lvl="2" indent="-285750" algn="just"/>
            <a:r>
              <a:rPr lang="en-US" sz="1700">
                <a:latin typeface="Arial"/>
              </a:rPr>
              <a:t>summer school and after school programs; </a:t>
            </a:r>
          </a:p>
          <a:p>
            <a:pPr marL="1657350" lvl="2" indent="-285750" algn="just"/>
            <a:r>
              <a:rPr lang="en-US" sz="1700">
                <a:latin typeface="Arial"/>
              </a:rPr>
              <a:t>funds for principals to address local needs aligned with GEER requirements; </a:t>
            </a:r>
          </a:p>
          <a:p>
            <a:pPr marL="1657350" lvl="2" indent="-285750" algn="just"/>
            <a:r>
              <a:rPr lang="en-US" sz="1700">
                <a:latin typeface="Arial"/>
              </a:rPr>
              <a:t>other activities to continue school operations and employment of existing staff if the expenses are reasonable and necessary to respond to COVID-19; </a:t>
            </a:r>
          </a:p>
          <a:p>
            <a:pPr marL="1657350" lvl="2" indent="-285750" algn="just"/>
            <a:r>
              <a:rPr lang="en-US" sz="1500">
                <a:latin typeface="Arial"/>
              </a:rPr>
              <a:t>Professional development and training for teachers on effective strategies for the delivery of remote and digital instruction</a:t>
            </a:r>
          </a:p>
        </p:txBody>
      </p:sp>
      <p:sp>
        <p:nvSpPr>
          <p:cNvPr id="4" name="Slide Number Placeholder 3">
            <a:extLst>
              <a:ext uri="{FF2B5EF4-FFF2-40B4-BE49-F238E27FC236}">
                <a16:creationId xmlns:a16="http://schemas.microsoft.com/office/drawing/2014/main" id="{F3BE2A1A-D901-AD63-5E87-699F41799C0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7</a:t>
            </a:fld>
            <a:endParaRPr lang="en-US"/>
          </a:p>
        </p:txBody>
      </p:sp>
    </p:spTree>
    <p:extLst>
      <p:ext uri="{BB962C8B-B14F-4D97-AF65-F5344CB8AC3E}">
        <p14:creationId xmlns:p14="http://schemas.microsoft.com/office/powerpoint/2010/main" val="334728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Unallowable Uses of EANS Funds</a:t>
            </a:r>
            <a:endParaRPr/>
          </a:p>
        </p:txBody>
      </p:sp>
      <p:sp>
        <p:nvSpPr>
          <p:cNvPr id="256" name="Google Shape;256;p46"/>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indent="0">
              <a:lnSpc>
                <a:spcPct val="100000"/>
              </a:lnSpc>
              <a:spcBef>
                <a:spcPts val="0"/>
              </a:spcBef>
              <a:buNone/>
            </a:pPr>
            <a:r>
              <a:rPr lang="en-US" sz="1500">
                <a:solidFill>
                  <a:srgbClr val="262626"/>
                </a:solidFill>
                <a:latin typeface="Arial"/>
              </a:rPr>
              <a:t>GAENS Funds cannot be used for the following: </a:t>
            </a:r>
          </a:p>
          <a:p>
            <a:pPr marL="0" lvl="0" indent="0" algn="l" rtl="0">
              <a:lnSpc>
                <a:spcPct val="100000"/>
              </a:lnSpc>
              <a:spcBef>
                <a:spcPts val="0"/>
              </a:spcBef>
              <a:spcAft>
                <a:spcPts val="0"/>
              </a:spcAft>
              <a:buSzPts val="2400"/>
              <a:buNone/>
            </a:pPr>
            <a:endParaRPr sz="1500">
              <a:solidFill>
                <a:srgbClr val="262626"/>
              </a:solidFill>
              <a:latin typeface="Arial"/>
            </a:endParaRPr>
          </a:p>
          <a:p>
            <a:pPr marL="457200" lvl="0" indent="-323850" algn="l" rtl="0">
              <a:lnSpc>
                <a:spcPct val="100000"/>
              </a:lnSpc>
              <a:spcBef>
                <a:spcPts val="0"/>
              </a:spcBef>
              <a:spcAft>
                <a:spcPts val="0"/>
              </a:spcAft>
              <a:buSzPts val="1500"/>
              <a:buFont typeface="Times New Roman"/>
              <a:buChar char="●"/>
            </a:pPr>
            <a:r>
              <a:rPr lang="en-US" sz="1500">
                <a:solidFill>
                  <a:srgbClr val="262626"/>
                </a:solidFill>
                <a:latin typeface="Arial"/>
              </a:rPr>
              <a:t>to provide direct or indirect financial assistance to scholarship granting organizations or related entities for elementary or secondary education </a:t>
            </a:r>
            <a:endParaRPr sz="1500">
              <a:solidFill>
                <a:srgbClr val="262626"/>
              </a:solidFill>
              <a:latin typeface="Arial"/>
            </a:endParaRPr>
          </a:p>
          <a:p>
            <a:pPr marL="457200" lvl="0" indent="-323850" algn="l" rtl="0">
              <a:lnSpc>
                <a:spcPct val="100000"/>
              </a:lnSpc>
              <a:spcBef>
                <a:spcPts val="0"/>
              </a:spcBef>
              <a:spcAft>
                <a:spcPts val="0"/>
              </a:spcAft>
              <a:buSzPts val="1500"/>
              <a:buFont typeface="Times New Roman"/>
              <a:buChar char="●"/>
            </a:pPr>
            <a:r>
              <a:rPr lang="en-US" sz="1500">
                <a:solidFill>
                  <a:srgbClr val="262626"/>
                </a:solidFill>
                <a:latin typeface="Arial"/>
              </a:rPr>
              <a:t>to provide or support vouchers, tuition tax credit programs, education savings accounts, scholarships, scholarship programs, or tuition-assistance programs for elementary or secondary education</a:t>
            </a:r>
            <a:endParaRPr sz="1500">
              <a:latin typeface="Arial"/>
              <a:ea typeface="Times New Roman"/>
              <a:cs typeface="Times New Roman"/>
            </a:endParaRPr>
          </a:p>
          <a:p>
            <a:pPr marL="457200" lvl="0" indent="-323850" algn="l" rtl="0">
              <a:lnSpc>
                <a:spcPct val="115000"/>
              </a:lnSpc>
              <a:spcBef>
                <a:spcPts val="0"/>
              </a:spcBef>
              <a:spcAft>
                <a:spcPts val="0"/>
              </a:spcAft>
              <a:buClr>
                <a:srgbClr val="FF0000"/>
              </a:buClr>
              <a:buSzPts val="1500"/>
              <a:buFont typeface="Calibri"/>
              <a:buChar char="●"/>
            </a:pPr>
            <a:r>
              <a:rPr lang="en-US" sz="1500" b="1">
                <a:solidFill>
                  <a:srgbClr val="FF0000"/>
                </a:solidFill>
                <a:latin typeface="Arial"/>
              </a:rPr>
              <a:t>for services, instructional materials and other materials that are non-secular, ideological and/or faith based</a:t>
            </a:r>
            <a:endParaRPr sz="1500" b="1">
              <a:solidFill>
                <a:srgbClr val="FF0000"/>
              </a:solidFill>
              <a:latin typeface="Arial"/>
            </a:endParaRPr>
          </a:p>
          <a:p>
            <a:pPr marL="457200" lvl="0" indent="-323850" algn="l" rtl="0">
              <a:spcBef>
                <a:spcPts val="0"/>
              </a:spcBef>
              <a:spcAft>
                <a:spcPts val="0"/>
              </a:spcAft>
              <a:buClr>
                <a:srgbClr val="262626"/>
              </a:buClr>
              <a:buSzPts val="1500"/>
              <a:buFont typeface="Calibri"/>
              <a:buChar char="●"/>
            </a:pPr>
            <a:r>
              <a:rPr lang="en-US" sz="1500">
                <a:solidFill>
                  <a:srgbClr val="262626"/>
                </a:solidFill>
                <a:latin typeface="Arial"/>
              </a:rPr>
              <a:t>Construction and/or capital improvement to the building</a:t>
            </a:r>
            <a:endParaRPr sz="1500">
              <a:solidFill>
                <a:srgbClr val="262626"/>
              </a:solidFill>
              <a:latin typeface="Arial"/>
            </a:endParaRPr>
          </a:p>
          <a:p>
            <a:pPr marL="457200" lvl="0" indent="-323850" algn="l" rtl="0">
              <a:lnSpc>
                <a:spcPct val="115000"/>
              </a:lnSpc>
              <a:spcBef>
                <a:spcPts val="0"/>
              </a:spcBef>
              <a:spcAft>
                <a:spcPts val="0"/>
              </a:spcAft>
              <a:buClr>
                <a:srgbClr val="262626"/>
              </a:buClr>
              <a:buSzPts val="1500"/>
              <a:buFont typeface="Calibri"/>
              <a:buChar char="●"/>
            </a:pPr>
            <a:r>
              <a:rPr lang="en-US" sz="1500">
                <a:solidFill>
                  <a:srgbClr val="262626"/>
                </a:solidFill>
                <a:latin typeface="Arial"/>
              </a:rPr>
              <a:t>Services, subscriptions, licenses or warranties that exceed the GAENS performance period (9.30.2023)</a:t>
            </a:r>
            <a:endParaRPr sz="1500">
              <a:solidFill>
                <a:srgbClr val="262626"/>
              </a:solidFill>
              <a:highlight>
                <a:srgbClr val="FFFF00"/>
              </a:highlight>
              <a:latin typeface="Arial"/>
            </a:endParaRPr>
          </a:p>
          <a:p>
            <a:pPr indent="-323850">
              <a:lnSpc>
                <a:spcPct val="115000"/>
              </a:lnSpc>
              <a:spcBef>
                <a:spcPts val="0"/>
              </a:spcBef>
              <a:buClr>
                <a:srgbClr val="262626"/>
              </a:buClr>
              <a:buSzPts val="1500"/>
              <a:buFont typeface="Calibri"/>
              <a:buChar char="●"/>
            </a:pPr>
            <a:r>
              <a:rPr lang="en-US" sz="1500">
                <a:solidFill>
                  <a:srgbClr val="262626"/>
                </a:solidFill>
                <a:latin typeface="Arial"/>
              </a:rPr>
              <a:t>Supplemental disinfecting systems, such as</a:t>
            </a:r>
            <a:r>
              <a:rPr lang="en-US" sz="1500">
                <a:latin typeface="Arial"/>
              </a:rPr>
              <a:t> peroxide or bi-polar ionization</a:t>
            </a:r>
            <a:r>
              <a:rPr lang="en-US" sz="1500">
                <a:solidFill>
                  <a:srgbClr val="262626"/>
                </a:solidFill>
                <a:latin typeface="Arial"/>
              </a:rPr>
              <a:t> </a:t>
            </a:r>
            <a:endParaRPr sz="1500">
              <a:solidFill>
                <a:srgbClr val="262626"/>
              </a:solidFill>
              <a:latin typeface="Arial"/>
            </a:endParaRPr>
          </a:p>
          <a:p>
            <a:pPr marL="0" lvl="0" indent="0" algn="l" rtl="0">
              <a:lnSpc>
                <a:spcPct val="115000"/>
              </a:lnSpc>
              <a:spcBef>
                <a:spcPts val="0"/>
              </a:spcBef>
              <a:spcAft>
                <a:spcPts val="0"/>
              </a:spcAft>
              <a:buSzPts val="2400"/>
              <a:buNone/>
            </a:pPr>
            <a:endParaRPr sz="1500">
              <a:solidFill>
                <a:srgbClr val="262626"/>
              </a:solidFill>
              <a:latin typeface="Arial"/>
            </a:endParaRPr>
          </a:p>
          <a:p>
            <a:pPr marL="0" lvl="0" indent="0" algn="ctr" rtl="0">
              <a:lnSpc>
                <a:spcPct val="115000"/>
              </a:lnSpc>
              <a:spcBef>
                <a:spcPts val="0"/>
              </a:spcBef>
              <a:spcAft>
                <a:spcPts val="0"/>
              </a:spcAft>
              <a:buSzPts val="2400"/>
              <a:buNone/>
            </a:pPr>
            <a:r>
              <a:rPr lang="en-US" sz="1700" b="1">
                <a:solidFill>
                  <a:srgbClr val="262626"/>
                </a:solidFill>
                <a:latin typeface="Arial"/>
              </a:rPr>
              <a:t>Reimbursement is not allowed</a:t>
            </a:r>
            <a:endParaRPr sz="1700" b="1">
              <a:solidFill>
                <a:srgbClr val="262626"/>
              </a:solidFill>
              <a:latin typeface="Arial"/>
            </a:endParaRPr>
          </a:p>
        </p:txBody>
      </p:sp>
      <p:sp>
        <p:nvSpPr>
          <p:cNvPr id="257" name="Google Shape;257;p4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Application Components	</a:t>
            </a:r>
            <a:endParaRPr/>
          </a:p>
        </p:txBody>
      </p:sp>
      <p:sp>
        <p:nvSpPr>
          <p:cNvPr id="241" name="Google Shape;241;p44"/>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indent="0">
              <a:spcBef>
                <a:spcPts val="0"/>
              </a:spcBef>
              <a:buSzPct val="100000"/>
              <a:buNone/>
            </a:pPr>
            <a:r>
              <a:rPr lang="en-US" sz="1800" dirty="0">
                <a:latin typeface="Arial"/>
              </a:rPr>
              <a:t>Applications will be submitted through a Smart Sheets form. Information needed to complete the application is listed below: </a:t>
            </a:r>
          </a:p>
          <a:p>
            <a:pPr marL="0" lvl="0" indent="0" algn="l" rtl="0">
              <a:lnSpc>
                <a:spcPct val="90000"/>
              </a:lnSpc>
              <a:spcBef>
                <a:spcPts val="0"/>
              </a:spcBef>
              <a:spcAft>
                <a:spcPts val="0"/>
              </a:spcAft>
              <a:buClr>
                <a:schemeClr val="dk1"/>
              </a:buClr>
              <a:buSzPct val="100000"/>
              <a:buNone/>
            </a:pPr>
            <a:endParaRPr sz="1800">
              <a:latin typeface="Arial"/>
            </a:endParaRPr>
          </a:p>
          <a:p>
            <a:pPr marL="228600" indent="-217170">
              <a:buSzPct val="100000"/>
            </a:pPr>
            <a:r>
              <a:rPr lang="en-US" sz="1800" dirty="0">
                <a:latin typeface="Arial"/>
              </a:rPr>
              <a:t>Non-public school demographics </a:t>
            </a:r>
            <a:endParaRPr sz="1800" dirty="0">
              <a:latin typeface="Arial"/>
            </a:endParaRPr>
          </a:p>
          <a:p>
            <a:pPr marL="228600" indent="-217170">
              <a:buSzPct val="100000"/>
            </a:pPr>
            <a:r>
              <a:rPr lang="en-US" sz="1800" dirty="0">
                <a:latin typeface="Arial"/>
              </a:rPr>
              <a:t>Amount of funding request </a:t>
            </a:r>
            <a:endParaRPr sz="1800" dirty="0">
              <a:latin typeface="Arial"/>
            </a:endParaRPr>
          </a:p>
          <a:p>
            <a:pPr marL="228600" lvl="0" indent="-217170" algn="l" rtl="0">
              <a:lnSpc>
                <a:spcPct val="90000"/>
              </a:lnSpc>
              <a:spcBef>
                <a:spcPts val="1000"/>
              </a:spcBef>
              <a:spcAft>
                <a:spcPts val="0"/>
              </a:spcAft>
              <a:buSzPct val="100000"/>
              <a:buChar char="•"/>
            </a:pPr>
            <a:r>
              <a:rPr lang="en-US" sz="1800" dirty="0">
                <a:latin typeface="Arial"/>
              </a:rPr>
              <a:t>Use of funds</a:t>
            </a:r>
            <a:endParaRPr sz="1800" dirty="0">
              <a:latin typeface="Arial"/>
            </a:endParaRPr>
          </a:p>
          <a:p>
            <a:pPr marL="228600" indent="-217170">
              <a:buSzPct val="100000"/>
            </a:pPr>
            <a:r>
              <a:rPr lang="en-US" sz="1800" dirty="0">
                <a:latin typeface="Arial"/>
              </a:rPr>
              <a:t>Narrative </a:t>
            </a:r>
            <a:endParaRPr sz="1800" dirty="0">
              <a:latin typeface="Arial"/>
            </a:endParaRPr>
          </a:p>
          <a:p>
            <a:pPr marL="228600" lvl="0" indent="-217170" algn="l" rtl="0">
              <a:lnSpc>
                <a:spcPct val="90000"/>
              </a:lnSpc>
              <a:spcBef>
                <a:spcPts val="1000"/>
              </a:spcBef>
              <a:spcAft>
                <a:spcPts val="0"/>
              </a:spcAft>
              <a:buClr>
                <a:schemeClr val="dk1"/>
              </a:buClr>
              <a:buSzPct val="100000"/>
              <a:buChar char="•"/>
            </a:pPr>
            <a:r>
              <a:rPr lang="en-US" sz="1800" dirty="0">
                <a:latin typeface="Arial"/>
              </a:rPr>
              <a:t>Assurances</a:t>
            </a:r>
            <a:endParaRPr sz="1800" dirty="0">
              <a:latin typeface="Arial"/>
            </a:endParaRPr>
          </a:p>
          <a:p>
            <a:pPr marL="228600" lvl="0" indent="-217170" algn="l" rtl="0">
              <a:lnSpc>
                <a:spcPct val="90000"/>
              </a:lnSpc>
              <a:spcBef>
                <a:spcPts val="1000"/>
              </a:spcBef>
              <a:spcAft>
                <a:spcPts val="0"/>
              </a:spcAft>
              <a:buSzPct val="100000"/>
              <a:buChar char="•"/>
            </a:pPr>
            <a:r>
              <a:rPr lang="en-US" sz="1800" dirty="0">
                <a:latin typeface="Arial"/>
              </a:rPr>
              <a:t>Attachments</a:t>
            </a:r>
            <a:endParaRPr sz="1800" dirty="0">
              <a:latin typeface="Arial"/>
            </a:endParaRPr>
          </a:p>
          <a:p>
            <a:pPr marL="685800" lvl="1" indent="-219075" algn="l" rtl="0">
              <a:lnSpc>
                <a:spcPct val="90000"/>
              </a:lnSpc>
              <a:spcBef>
                <a:spcPts val="1000"/>
              </a:spcBef>
              <a:spcAft>
                <a:spcPts val="0"/>
              </a:spcAft>
              <a:buSzPct val="100000"/>
              <a:buChar char="•"/>
            </a:pPr>
            <a:r>
              <a:rPr lang="en-US" sz="1800" dirty="0">
                <a:latin typeface="Arial"/>
              </a:rPr>
              <a:t>Certification, Approval and Transmittal form</a:t>
            </a:r>
            <a:endParaRPr sz="1800" dirty="0">
              <a:latin typeface="Arial"/>
            </a:endParaRPr>
          </a:p>
          <a:p>
            <a:pPr marL="685800" lvl="1" indent="-219075" algn="l" rtl="0">
              <a:lnSpc>
                <a:spcPct val="100000"/>
              </a:lnSpc>
              <a:spcBef>
                <a:spcPts val="0"/>
              </a:spcBef>
              <a:spcAft>
                <a:spcPts val="0"/>
              </a:spcAft>
              <a:buSzPct val="100000"/>
              <a:buChar char="•"/>
            </a:pPr>
            <a:r>
              <a:rPr lang="en-US" sz="1800" dirty="0">
                <a:latin typeface="Arial"/>
              </a:rPr>
              <a:t>GAENS Non-Governing Consortia Sign Over Agreement (if applicable)</a:t>
            </a:r>
            <a:endParaRPr sz="1800" dirty="0">
              <a:latin typeface="Arial"/>
            </a:endParaRPr>
          </a:p>
          <a:p>
            <a:pPr marL="685800" lvl="1" indent="-219075" algn="l" rtl="0">
              <a:lnSpc>
                <a:spcPct val="100000"/>
              </a:lnSpc>
              <a:spcBef>
                <a:spcPts val="0"/>
              </a:spcBef>
              <a:spcAft>
                <a:spcPts val="0"/>
              </a:spcAft>
              <a:buSzPct val="100000"/>
              <a:buChar char="•"/>
            </a:pPr>
            <a:r>
              <a:rPr lang="en-US" sz="1800" dirty="0">
                <a:latin typeface="Arial"/>
              </a:rPr>
              <a:t>GAENS Budget</a:t>
            </a:r>
          </a:p>
          <a:p>
            <a:pPr marL="685800" lvl="1" indent="-219075">
              <a:lnSpc>
                <a:spcPct val="100000"/>
              </a:lnSpc>
              <a:spcBef>
                <a:spcPts val="0"/>
              </a:spcBef>
              <a:buSzPct val="100000"/>
            </a:pPr>
            <a:r>
              <a:rPr lang="en-US" sz="1800" dirty="0">
                <a:latin typeface="Arial"/>
              </a:rPr>
              <a:t>GAENS Over 50K (if applicable)</a:t>
            </a:r>
          </a:p>
          <a:p>
            <a:pPr marL="466725" lvl="1" indent="0" algn="l" rtl="0">
              <a:lnSpc>
                <a:spcPct val="100000"/>
              </a:lnSpc>
              <a:spcBef>
                <a:spcPts val="0"/>
              </a:spcBef>
              <a:spcAft>
                <a:spcPts val="0"/>
              </a:spcAft>
              <a:buSzPct val="100000"/>
              <a:buNone/>
            </a:pPr>
            <a:endParaRPr lang="en-US"/>
          </a:p>
          <a:p>
            <a:pPr marL="466725" lvl="1" indent="0" algn="l" rtl="0">
              <a:lnSpc>
                <a:spcPct val="100000"/>
              </a:lnSpc>
              <a:spcBef>
                <a:spcPts val="0"/>
              </a:spcBef>
              <a:spcAft>
                <a:spcPts val="0"/>
              </a:spcAft>
              <a:buSzPct val="100000"/>
              <a:buNone/>
            </a:pPr>
            <a:endParaRPr/>
          </a:p>
          <a:p>
            <a:pPr marL="466725" lvl="1" indent="0">
              <a:lnSpc>
                <a:spcPct val="100000"/>
              </a:lnSpc>
              <a:spcBef>
                <a:spcPts val="0"/>
              </a:spcBef>
              <a:buSzPct val="100000"/>
              <a:buNone/>
            </a:pPr>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21</Slides>
  <Notes>17</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Governor's Additional Emergency Assistance Non-Public Schools</vt:lpstr>
      <vt:lpstr>GAENS Overview</vt:lpstr>
      <vt:lpstr>Available Funds</vt:lpstr>
      <vt:lpstr>Eligibility</vt:lpstr>
      <vt:lpstr>Non-Governing Consortia Applicants</vt:lpstr>
      <vt:lpstr>Allowable Use of Funds</vt:lpstr>
      <vt:lpstr>Allowable Use of Funds cont.  </vt:lpstr>
      <vt:lpstr>Unallowable Uses of EANS Funds</vt:lpstr>
      <vt:lpstr>Application Components </vt:lpstr>
      <vt:lpstr>Assurances </vt:lpstr>
      <vt:lpstr>Enrollment and Low-Income Data </vt:lpstr>
      <vt:lpstr>Application Narrative</vt:lpstr>
      <vt:lpstr>Purchases Handled by FACTS ED</vt:lpstr>
      <vt:lpstr>Purchases Handled by CDE</vt:lpstr>
      <vt:lpstr>Interacting With Vendors</vt:lpstr>
      <vt:lpstr>Conflict of Interest/Ethics</vt:lpstr>
      <vt:lpstr>Submission Process and Deadline</vt:lpstr>
      <vt:lpstr>Summary</vt:lpstr>
      <vt:lpstr>Frequently Asked Questions</vt:lpstr>
      <vt:lpstr>Any Questions??</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Emergency Assistance to Non-public Schools Grant</dc:title>
  <dc:creator>Collins, DeLilah</dc:creator>
  <cp:revision>21</cp:revision>
  <dcterms:modified xsi:type="dcterms:W3CDTF">2022-09-21T18:56:14Z</dcterms:modified>
</cp:coreProperties>
</file>