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10B_13E0AA0B.xml" ContentType="application/vnd.ms-powerpoint.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6"/>
  </p:notesMasterIdLst>
  <p:sldIdLst>
    <p:sldId id="257" r:id="rId2"/>
    <p:sldId id="258" r:id="rId3"/>
    <p:sldId id="259" r:id="rId4"/>
    <p:sldId id="260" r:id="rId5"/>
    <p:sldId id="261" r:id="rId6"/>
    <p:sldId id="262" r:id="rId7"/>
    <p:sldId id="263" r:id="rId8"/>
    <p:sldId id="264" r:id="rId9"/>
    <p:sldId id="266" r:id="rId10"/>
    <p:sldId id="270" r:id="rId11"/>
    <p:sldId id="265"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C28A6D-327B-CC76-57A4-5243AC50D294}" name="Collins, DeLilah" initials="CD" userId="S::collins_d@cde.state.co.us::0fbcd1ec-9edd-4919-b5b0-b4fa9ee0754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559230-E3A3-4AA6-B1B8-EFB24258F848}" v="225" dt="2022-10-04T18:39:17.960"/>
    <p1510:client id="{53C9C6F2-4B47-5D7F-AEE7-1B9F7F740FF7}" v="2" dt="2022-10-04T19:56:39.241"/>
    <p1510:client id="{BB383A59-2815-43DD-B3F8-FAE8D99D0698}" v="48" dt="2022-10-04T16:21:02.145"/>
    <p1510:client id="{D60CF0BB-8C41-4F95-9149-8C3CACAF5A6F}" v="14" dt="2022-10-04T20:52:15.441"/>
    <p1510:client id="{FEFEA24D-0F71-F664-7AB5-EE68EF9B4FB9}" v="4" dt="2022-10-04T15:35:57.3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omments/modernComment_10B_13E0AA0B.xml><?xml version="1.0" encoding="utf-8"?>
<p188:cmLst xmlns:a="http://schemas.openxmlformats.org/drawingml/2006/main" xmlns:r="http://schemas.openxmlformats.org/officeDocument/2006/relationships" xmlns:p188="http://schemas.microsoft.com/office/powerpoint/2018/8/main">
  <p188:cm id="{8A64B5AD-4C03-485D-8C19-457DA7E9A80A}" authorId="{9EC28A6D-327B-CC76-57A4-5243AC50D294}" status="resolved" created="2022-09-26T21:50:58.458" complete="100000">
    <ac:txMkLst xmlns:ac="http://schemas.microsoft.com/office/drawing/2013/main/command">
      <pc:docMk xmlns:pc="http://schemas.microsoft.com/office/powerpoint/2013/main/command"/>
      <pc:sldMk xmlns:pc="http://schemas.microsoft.com/office/powerpoint/2013/main/command" cId="333490699" sldId="267"/>
      <ac:spMk id="2" creationId="{9B0E0C78-ED93-5CFD-773F-8E8424631B74}"/>
      <ac:txMk cp="17" len="9">
        <ac:context len="27" hash="3578361999"/>
      </ac:txMk>
    </ac:txMkLst>
    <p188:pos x="3920755" y="252523"/>
    <p188:txBody>
      <a:bodyPr/>
      <a:lstStyle/>
      <a:p>
        <a:r>
          <a:rPr lang="en-US"/>
          <a:t>Link or add FAQ questions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0FA2CF-5DEA-4798-9B06-3E1D8BA0A182}" type="datetimeFigureOut">
              <a:t>10/6/2022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C896F4-C9AD-407A-BAF4-F7DD12DC7BDC}" type="slidenum">
              <a:t>‹#›</a:t>
            </a:fld>
            <a:endParaRPr lang="en-US"/>
          </a:p>
        </p:txBody>
      </p:sp>
    </p:spTree>
    <p:extLst>
      <p:ext uri="{BB962C8B-B14F-4D97-AF65-F5344CB8AC3E}">
        <p14:creationId xmlns:p14="http://schemas.microsoft.com/office/powerpoint/2010/main" val="2303202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9" name="Google Shape;18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lang="en-US"/>
          </a:p>
        </p:txBody>
      </p:sp>
      <p:sp>
        <p:nvSpPr>
          <p:cNvPr id="195" name="Google Shape;1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r>
              <a:rPr lang="en-US"/>
              <a:t>If you are not sure if your school has a school code, visit the GAENS website and click on the CDE non-public schools statistics link to search for your school. If your school is not listed, use the "submit a request" for a school code link. </a:t>
            </a:r>
          </a:p>
        </p:txBody>
      </p:sp>
      <p:sp>
        <p:nvSpPr>
          <p:cNvPr id="201" name="Google Shape;2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4" name="Google Shape;244;p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EM</a:t>
            </a:r>
            <a:endParaRPr/>
          </a:p>
        </p:txBody>
      </p:sp>
      <p:sp>
        <p:nvSpPr>
          <p:cNvPr id="245" name="Google Shape;245;p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6</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2" name="Google Shape;252;p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EM</a:t>
            </a:r>
            <a:endParaRPr/>
          </a:p>
        </p:txBody>
      </p:sp>
      <p:sp>
        <p:nvSpPr>
          <p:cNvPr id="253" name="Google Shape;253;p1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8</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EM</a:t>
            </a:r>
            <a:endParaRPr/>
          </a:p>
        </p:txBody>
      </p:sp>
      <p:sp>
        <p:nvSpPr>
          <p:cNvPr id="432" name="Google Shape;432;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EM</a:t>
            </a:r>
            <a:endParaRPr/>
          </a:p>
        </p:txBody>
      </p:sp>
      <p:sp>
        <p:nvSpPr>
          <p:cNvPr id="437" name="Google Shape;437;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39"/>
            <a:ext cx="12192000" cy="2182761"/>
          </a:xfrm>
          <a:prstGeom prst="rect">
            <a:avLst/>
          </a:prstGeom>
          <a:gradFill>
            <a:gsLst>
              <a:gs pos="0">
                <a:schemeClr val="lt1"/>
              </a:gs>
              <a:gs pos="100000">
                <a:srgbClr val="EF7521">
                  <a:alpha val="20000"/>
                </a:srgbClr>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914400" y="3236240"/>
            <a:ext cx="10363200" cy="1216589"/>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914400" y="5073445"/>
            <a:ext cx="10363200" cy="106592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4220983" y="632706"/>
            <a:ext cx="3761564" cy="1762730"/>
          </a:xfrm>
          <a:prstGeom prst="rect">
            <a:avLst/>
          </a:prstGeom>
          <a:noFill/>
          <a:ln>
            <a:noFill/>
          </a:ln>
        </p:spPr>
      </p:pic>
      <p:cxnSp>
        <p:nvCxnSpPr>
          <p:cNvPr id="18" name="Google Shape;18;p2"/>
          <p:cNvCxnSpPr/>
          <p:nvPr/>
        </p:nvCxnSpPr>
        <p:spPr>
          <a:xfrm>
            <a:off x="914401" y="2772696"/>
            <a:ext cx="10402529" cy="0"/>
          </a:xfrm>
          <a:prstGeom prst="straightConnector1">
            <a:avLst/>
          </a:prstGeom>
          <a:noFill/>
          <a:ln w="19050" cap="flat" cmpd="sng">
            <a:solidFill>
              <a:srgbClr val="EF7521"/>
            </a:solidFill>
            <a:prstDash val="solid"/>
            <a:miter lim="800000"/>
            <a:headEnd type="none" w="sm" len="sm"/>
            <a:tailEnd type="none" w="sm" len="sm"/>
          </a:ln>
        </p:spPr>
      </p:cxnSp>
      <p:sp>
        <p:nvSpPr>
          <p:cNvPr id="19" name="Google Shape;19;p2"/>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64"/>
        <p:cNvGrpSpPr/>
        <p:nvPr/>
      </p:nvGrpSpPr>
      <p:grpSpPr>
        <a:xfrm>
          <a:off x="0" y="0"/>
          <a:ext cx="0" cy="0"/>
          <a:chOff x="0" y="0"/>
          <a:chExt cx="0" cy="0"/>
        </a:xfrm>
      </p:grpSpPr>
      <p:sp>
        <p:nvSpPr>
          <p:cNvPr id="165" name="Google Shape;165;p32"/>
          <p:cNvSpPr txBox="1">
            <a:spLocks noGrp="1"/>
          </p:cNvSpPr>
          <p:nvPr>
            <p:ph type="body" idx="1"/>
          </p:nvPr>
        </p:nvSpPr>
        <p:spPr>
          <a:xfrm>
            <a:off x="838200" y="1463041"/>
            <a:ext cx="5181600" cy="4583799"/>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6" name="Google Shape;166;p32"/>
          <p:cNvSpPr txBox="1">
            <a:spLocks noGrp="1"/>
          </p:cNvSpPr>
          <p:nvPr>
            <p:ph type="body" idx="2"/>
          </p:nvPr>
        </p:nvSpPr>
        <p:spPr>
          <a:xfrm>
            <a:off x="6172200" y="1463041"/>
            <a:ext cx="5181600" cy="4583799"/>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67" name="Google Shape;167;p32"/>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68" name="Google Shape;168;p32"/>
          <p:cNvSpPr txBox="1">
            <a:spLocks noGrp="1"/>
          </p:cNvSpPr>
          <p:nvPr>
            <p:ph type="title"/>
          </p:nvPr>
        </p:nvSpPr>
        <p:spPr>
          <a:xfrm>
            <a:off x="326925" y="254514"/>
            <a:ext cx="8109153"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169" name="Google Shape;169;p32"/>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70" name="Google Shape;170;p32"/>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71"/>
        <p:cNvGrpSpPr/>
        <p:nvPr/>
      </p:nvGrpSpPr>
      <p:grpSpPr>
        <a:xfrm>
          <a:off x="0" y="0"/>
          <a:ext cx="0" cy="0"/>
          <a:chOff x="0" y="0"/>
          <a:chExt cx="0" cy="0"/>
        </a:xfrm>
      </p:grpSpPr>
      <p:sp>
        <p:nvSpPr>
          <p:cNvPr id="172" name="Google Shape;172;p33"/>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
        <p:nvSpPr>
          <p:cNvPr id="173" name="Google Shape;173;p33"/>
          <p:cNvSpPr txBox="1">
            <a:spLocks noGrp="1"/>
          </p:cNvSpPr>
          <p:nvPr>
            <p:ph type="title"/>
          </p:nvPr>
        </p:nvSpPr>
        <p:spPr>
          <a:xfrm>
            <a:off x="326925" y="254514"/>
            <a:ext cx="8109153"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74"/>
        <p:cNvGrpSpPr/>
        <p:nvPr/>
      </p:nvGrpSpPr>
      <p:grpSpPr>
        <a:xfrm>
          <a:off x="0" y="0"/>
          <a:ext cx="0" cy="0"/>
          <a:chOff x="0" y="0"/>
          <a:chExt cx="0" cy="0"/>
        </a:xfrm>
      </p:grpSpPr>
      <p:sp>
        <p:nvSpPr>
          <p:cNvPr id="175" name="Google Shape;175;p34"/>
          <p:cNvSpPr txBox="1">
            <a:spLocks noGrp="1"/>
          </p:cNvSpPr>
          <p:nvPr>
            <p:ph type="title"/>
          </p:nvPr>
        </p:nvSpPr>
        <p:spPr>
          <a:xfrm>
            <a:off x="326925" y="254514"/>
            <a:ext cx="8109153"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176"/>
        <p:cNvGrpSpPr/>
        <p:nvPr/>
      </p:nvGrpSpPr>
      <p:grpSpPr>
        <a:xfrm>
          <a:off x="0" y="0"/>
          <a:ext cx="0" cy="0"/>
          <a:chOff x="0" y="0"/>
          <a:chExt cx="0" cy="0"/>
        </a:xfrm>
      </p:grpSpPr>
      <p:pic>
        <p:nvPicPr>
          <p:cNvPr id="177" name="Google Shape;177;p35"/>
          <p:cNvPicPr preferRelativeResize="0"/>
          <p:nvPr/>
        </p:nvPicPr>
        <p:blipFill rotWithShape="1">
          <a:blip r:embed="rId2">
            <a:alphaModFix/>
          </a:blip>
          <a:srcRect/>
          <a:stretch/>
        </p:blipFill>
        <p:spPr>
          <a:xfrm>
            <a:off x="1" y="1"/>
            <a:ext cx="12191999" cy="6857999"/>
          </a:xfrm>
          <a:prstGeom prst="rect">
            <a:avLst/>
          </a:prstGeom>
          <a:noFill/>
          <a:ln>
            <a:noFill/>
          </a:ln>
        </p:spPr>
      </p:pic>
      <p:sp>
        <p:nvSpPr>
          <p:cNvPr id="178" name="Google Shape;178;p35"/>
          <p:cNvSpPr txBox="1">
            <a:spLocks noGrp="1"/>
          </p:cNvSpPr>
          <p:nvPr>
            <p:ph type="ctrTitle"/>
          </p:nvPr>
        </p:nvSpPr>
        <p:spPr>
          <a:xfrm>
            <a:off x="914400" y="2595716"/>
            <a:ext cx="10363200" cy="233762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9" name="Google Shape;179;p35"/>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80"/>
        <p:cNvGrpSpPr/>
        <p:nvPr/>
      </p:nvGrpSpPr>
      <p:grpSpPr>
        <a:xfrm>
          <a:off x="0" y="0"/>
          <a:ext cx="0" cy="0"/>
          <a:chOff x="0" y="0"/>
          <a:chExt cx="0" cy="0"/>
        </a:xfrm>
      </p:grpSpPr>
      <p:sp>
        <p:nvSpPr>
          <p:cNvPr id="181" name="Google Shape;181;p3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2" name="Google Shape;182;p36"/>
          <p:cNvSpPr>
            <a:spLocks noGrp="1"/>
          </p:cNvSpPr>
          <p:nvPr>
            <p:ph type="pic" idx="2"/>
          </p:nvPr>
        </p:nvSpPr>
        <p:spPr>
          <a:xfrm>
            <a:off x="5183188" y="987427"/>
            <a:ext cx="6172200" cy="4873625"/>
          </a:xfrm>
          <a:prstGeom prst="rect">
            <a:avLst/>
          </a:prstGeom>
          <a:noFill/>
          <a:ln>
            <a:noFill/>
          </a:ln>
        </p:spPr>
      </p:sp>
      <p:sp>
        <p:nvSpPr>
          <p:cNvPr id="183" name="Google Shape;183;p3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200"/>
              <a:buNone/>
              <a:defRPr sz="1200"/>
            </a:lvl1pPr>
            <a:lvl2pPr marL="914400" lvl="1" indent="-228600" algn="l">
              <a:lnSpc>
                <a:spcPct val="90000"/>
              </a:lnSpc>
              <a:spcBef>
                <a:spcPts val="500"/>
              </a:spcBef>
              <a:spcAft>
                <a:spcPts val="0"/>
              </a:spcAft>
              <a:buClr>
                <a:schemeClr val="dk1"/>
              </a:buClr>
              <a:buSzPts val="1050"/>
              <a:buNone/>
              <a:defRPr sz="1050"/>
            </a:lvl2pPr>
            <a:lvl3pPr marL="1371600" lvl="2" indent="-228600" algn="l">
              <a:lnSpc>
                <a:spcPct val="90000"/>
              </a:lnSpc>
              <a:spcBef>
                <a:spcPts val="500"/>
              </a:spcBef>
              <a:spcAft>
                <a:spcPts val="0"/>
              </a:spcAft>
              <a:buClr>
                <a:schemeClr val="dk1"/>
              </a:buClr>
              <a:buSzPts val="900"/>
              <a:buNone/>
              <a:defRPr sz="900"/>
            </a:lvl3pPr>
            <a:lvl4pPr marL="1828800" lvl="3" indent="-228600" algn="l">
              <a:lnSpc>
                <a:spcPct val="90000"/>
              </a:lnSpc>
              <a:spcBef>
                <a:spcPts val="500"/>
              </a:spcBef>
              <a:spcAft>
                <a:spcPts val="0"/>
              </a:spcAft>
              <a:buClr>
                <a:schemeClr val="dk1"/>
              </a:buClr>
              <a:buSzPts val="750"/>
              <a:buNone/>
              <a:defRPr sz="750"/>
            </a:lvl4pPr>
            <a:lvl5pPr marL="2286000" lvl="4" indent="-228600" algn="l">
              <a:lnSpc>
                <a:spcPct val="90000"/>
              </a:lnSpc>
              <a:spcBef>
                <a:spcPts val="500"/>
              </a:spcBef>
              <a:spcAft>
                <a:spcPts val="0"/>
              </a:spcAft>
              <a:buClr>
                <a:schemeClr val="dk1"/>
              </a:buClr>
              <a:buSzPts val="750"/>
              <a:buNone/>
              <a:defRPr sz="750"/>
            </a:lvl5pPr>
            <a:lvl6pPr marL="2743200" lvl="5" indent="-228600" algn="l">
              <a:lnSpc>
                <a:spcPct val="90000"/>
              </a:lnSpc>
              <a:spcBef>
                <a:spcPts val="500"/>
              </a:spcBef>
              <a:spcAft>
                <a:spcPts val="0"/>
              </a:spcAft>
              <a:buClr>
                <a:schemeClr val="dk1"/>
              </a:buClr>
              <a:buSzPts val="750"/>
              <a:buNone/>
              <a:defRPr sz="750"/>
            </a:lvl6pPr>
            <a:lvl7pPr marL="3200400" lvl="6" indent="-228600" algn="l">
              <a:lnSpc>
                <a:spcPct val="90000"/>
              </a:lnSpc>
              <a:spcBef>
                <a:spcPts val="500"/>
              </a:spcBef>
              <a:spcAft>
                <a:spcPts val="0"/>
              </a:spcAft>
              <a:buClr>
                <a:schemeClr val="dk1"/>
              </a:buClr>
              <a:buSzPts val="750"/>
              <a:buNone/>
              <a:defRPr sz="750"/>
            </a:lvl7pPr>
            <a:lvl8pPr marL="3657600" lvl="7" indent="-228600" algn="l">
              <a:lnSpc>
                <a:spcPct val="90000"/>
              </a:lnSpc>
              <a:spcBef>
                <a:spcPts val="500"/>
              </a:spcBef>
              <a:spcAft>
                <a:spcPts val="0"/>
              </a:spcAft>
              <a:buClr>
                <a:schemeClr val="dk1"/>
              </a:buClr>
              <a:buSzPts val="750"/>
              <a:buNone/>
              <a:defRPr sz="750"/>
            </a:lvl8pPr>
            <a:lvl9pPr marL="4114800" lvl="8" indent="-228600" algn="l">
              <a:lnSpc>
                <a:spcPct val="90000"/>
              </a:lnSpc>
              <a:spcBef>
                <a:spcPts val="500"/>
              </a:spcBef>
              <a:spcAft>
                <a:spcPts val="0"/>
              </a:spcAft>
              <a:buClr>
                <a:schemeClr val="dk1"/>
              </a:buClr>
              <a:buSzPts val="750"/>
              <a:buNone/>
              <a:defRPr sz="750"/>
            </a:lvl9pPr>
          </a:lstStyle>
          <a:p>
            <a:endParaRPr/>
          </a:p>
        </p:txBody>
      </p:sp>
      <p:sp>
        <p:nvSpPr>
          <p:cNvPr id="184" name="Google Shape;184;p36"/>
          <p:cNvSpPr txBox="1">
            <a:spLocks noGrp="1"/>
          </p:cNvSpPr>
          <p:nvPr>
            <p:ph type="dt" idx="10"/>
          </p:nvPr>
        </p:nvSpPr>
        <p:spPr>
          <a:xfrm>
            <a:off x="0" y="0"/>
            <a:ext cx="4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85" name="Google Shape;185;p36"/>
          <p:cNvSpPr txBox="1">
            <a:spLocks noGrp="1"/>
          </p:cNvSpPr>
          <p:nvPr>
            <p:ph type="ftr" idx="11"/>
          </p:nvPr>
        </p:nvSpPr>
        <p:spPr>
          <a:xfrm>
            <a:off x="0" y="0"/>
            <a:ext cx="4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86" name="Google Shape;186;p36"/>
          <p:cNvSpPr txBox="1">
            <a:spLocks noGrp="1"/>
          </p:cNvSpPr>
          <p:nvPr>
            <p:ph type="sldNum" idx="12"/>
          </p:nvPr>
        </p:nvSpPr>
        <p:spPr>
          <a:xfrm>
            <a:off x="326924" y="6360653"/>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22" name="Google Shape;22;p3"/>
          <p:cNvSpPr txBox="1">
            <a:spLocks noGrp="1"/>
          </p:cNvSpPr>
          <p:nvPr>
            <p:ph type="title"/>
          </p:nvPr>
        </p:nvSpPr>
        <p:spPr>
          <a:xfrm>
            <a:off x="326925" y="254514"/>
            <a:ext cx="8109153"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25" name="Google Shape;25;p3"/>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1"/>
            <a:ext cx="12192000" cy="6857999"/>
          </a:xfrm>
          <a:prstGeom prst="rect">
            <a:avLst/>
          </a:prstGeom>
          <a:noFill/>
          <a:ln>
            <a:noFill/>
          </a:ln>
        </p:spPr>
      </p:pic>
      <p:sp>
        <p:nvSpPr>
          <p:cNvPr id="28" name="Google Shape;28;p4"/>
          <p:cNvSpPr txBox="1">
            <a:spLocks noGrp="1"/>
          </p:cNvSpPr>
          <p:nvPr>
            <p:ph type="ctrTitle"/>
          </p:nvPr>
        </p:nvSpPr>
        <p:spPr>
          <a:xfrm>
            <a:off x="914400" y="2595716"/>
            <a:ext cx="10363200" cy="233762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8772"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22"/>
        <p:cNvGrpSpPr/>
        <p:nvPr/>
      </p:nvGrpSpPr>
      <p:grpSpPr>
        <a:xfrm>
          <a:off x="0" y="0"/>
          <a:ext cx="0" cy="0"/>
          <a:chOff x="0" y="0"/>
          <a:chExt cx="0" cy="0"/>
        </a:xfrm>
      </p:grpSpPr>
      <p:pic>
        <p:nvPicPr>
          <p:cNvPr id="123" name="Google Shape;123;p26"/>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24" name="Google Shape;124;p26"/>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26"/>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26" name="Google Shape;126;p26"/>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27" name="Google Shape;127;p26"/>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pic>
        <p:nvPicPr>
          <p:cNvPr id="128" name="Google Shape;128;p26"/>
          <p:cNvPicPr preferRelativeResize="0"/>
          <p:nvPr/>
        </p:nvPicPr>
        <p:blipFill rotWithShape="1">
          <a:blip r:embed="rId4">
            <a:alphaModFix/>
          </a:blip>
          <a:srcRect/>
          <a:stretch/>
        </p:blipFill>
        <p:spPr>
          <a:xfrm>
            <a:off x="156293" y="41458"/>
            <a:ext cx="1245831" cy="1068472"/>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129"/>
        <p:cNvGrpSpPr/>
        <p:nvPr/>
      </p:nvGrpSpPr>
      <p:grpSpPr>
        <a:xfrm>
          <a:off x="0" y="0"/>
          <a:ext cx="0" cy="0"/>
          <a:chOff x="0" y="0"/>
          <a:chExt cx="0" cy="0"/>
        </a:xfrm>
      </p:grpSpPr>
      <p:pic>
        <p:nvPicPr>
          <p:cNvPr id="130" name="Google Shape;130;p27"/>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31" name="Google Shape;131;p27"/>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27"/>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33" name="Google Shape;133;p27"/>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34" name="Google Shape;134;p27"/>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pic>
        <p:nvPicPr>
          <p:cNvPr id="135" name="Google Shape;135;p27"/>
          <p:cNvPicPr preferRelativeResize="0"/>
          <p:nvPr/>
        </p:nvPicPr>
        <p:blipFill rotWithShape="1">
          <a:blip r:embed="rId4">
            <a:alphaModFix/>
          </a:blip>
          <a:srcRect/>
          <a:stretch/>
        </p:blipFill>
        <p:spPr>
          <a:xfrm>
            <a:off x="156293" y="41458"/>
            <a:ext cx="1245831"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136"/>
        <p:cNvGrpSpPr/>
        <p:nvPr/>
      </p:nvGrpSpPr>
      <p:grpSpPr>
        <a:xfrm>
          <a:off x="0" y="0"/>
          <a:ext cx="0" cy="0"/>
          <a:chOff x="0" y="0"/>
          <a:chExt cx="0" cy="0"/>
        </a:xfrm>
      </p:grpSpPr>
      <p:pic>
        <p:nvPicPr>
          <p:cNvPr id="137" name="Google Shape;137;p28"/>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38" name="Google Shape;138;p28"/>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28"/>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40" name="Google Shape;140;p28"/>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41" name="Google Shape;141;p28"/>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pic>
        <p:nvPicPr>
          <p:cNvPr id="142" name="Google Shape;142;p28"/>
          <p:cNvPicPr preferRelativeResize="0"/>
          <p:nvPr/>
        </p:nvPicPr>
        <p:blipFill rotWithShape="1">
          <a:blip r:embed="rId4">
            <a:alphaModFix/>
          </a:blip>
          <a:srcRect/>
          <a:stretch/>
        </p:blipFill>
        <p:spPr>
          <a:xfrm>
            <a:off x="156293" y="41458"/>
            <a:ext cx="1245831"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143"/>
        <p:cNvGrpSpPr/>
        <p:nvPr/>
      </p:nvGrpSpPr>
      <p:grpSpPr>
        <a:xfrm>
          <a:off x="0" y="0"/>
          <a:ext cx="0" cy="0"/>
          <a:chOff x="0" y="0"/>
          <a:chExt cx="0" cy="0"/>
        </a:xfrm>
      </p:grpSpPr>
      <p:pic>
        <p:nvPicPr>
          <p:cNvPr id="144" name="Google Shape;144;p29"/>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45" name="Google Shape;145;p29"/>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6" name="Google Shape;146;p29"/>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47" name="Google Shape;147;p29"/>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48" name="Google Shape;148;p29"/>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pic>
        <p:nvPicPr>
          <p:cNvPr id="149" name="Google Shape;149;p29"/>
          <p:cNvPicPr preferRelativeResize="0"/>
          <p:nvPr/>
        </p:nvPicPr>
        <p:blipFill rotWithShape="1">
          <a:blip r:embed="rId4">
            <a:alphaModFix/>
          </a:blip>
          <a:srcRect/>
          <a:stretch/>
        </p:blipFill>
        <p:spPr>
          <a:xfrm>
            <a:off x="156293" y="41458"/>
            <a:ext cx="1245831"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150"/>
        <p:cNvGrpSpPr/>
        <p:nvPr/>
      </p:nvGrpSpPr>
      <p:grpSpPr>
        <a:xfrm>
          <a:off x="0" y="0"/>
          <a:ext cx="0" cy="0"/>
          <a:chOff x="0" y="0"/>
          <a:chExt cx="0" cy="0"/>
        </a:xfrm>
      </p:grpSpPr>
      <p:pic>
        <p:nvPicPr>
          <p:cNvPr id="151" name="Google Shape;151;p30"/>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52" name="Google Shape;152;p30"/>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3" name="Google Shape;153;p30"/>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54" name="Google Shape;154;p30"/>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55" name="Google Shape;155;p30"/>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pic>
        <p:nvPicPr>
          <p:cNvPr id="156" name="Google Shape;156;p30"/>
          <p:cNvPicPr preferRelativeResize="0"/>
          <p:nvPr/>
        </p:nvPicPr>
        <p:blipFill rotWithShape="1">
          <a:blip r:embed="rId4">
            <a:alphaModFix/>
          </a:blip>
          <a:srcRect/>
          <a:stretch/>
        </p:blipFill>
        <p:spPr>
          <a:xfrm>
            <a:off x="156293" y="41458"/>
            <a:ext cx="1245831"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157"/>
        <p:cNvGrpSpPr/>
        <p:nvPr/>
      </p:nvGrpSpPr>
      <p:grpSpPr>
        <a:xfrm>
          <a:off x="0" y="0"/>
          <a:ext cx="0" cy="0"/>
          <a:chOff x="0" y="0"/>
          <a:chExt cx="0" cy="0"/>
        </a:xfrm>
      </p:grpSpPr>
      <p:pic>
        <p:nvPicPr>
          <p:cNvPr id="158" name="Google Shape;158;p31"/>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59" name="Google Shape;159;p31"/>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0" name="Google Shape;160;p31"/>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61" name="Google Shape;161;p31"/>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62" name="Google Shape;162;p31"/>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pic>
        <p:nvPicPr>
          <p:cNvPr id="163" name="Google Shape;163;p31"/>
          <p:cNvPicPr preferRelativeResize="0"/>
          <p:nvPr/>
        </p:nvPicPr>
        <p:blipFill rotWithShape="1">
          <a:blip r:embed="rId4">
            <a:alphaModFix/>
          </a:blip>
          <a:srcRect/>
          <a:stretch/>
        </p:blipFill>
        <p:spPr>
          <a:xfrm>
            <a:off x="156293" y="41458"/>
            <a:ext cx="1245831"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326924" y="6360653"/>
            <a:ext cx="2743200" cy="365125"/>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e.state.co.us/caresact/gaens/faq" TargetMode="External"/><Relationship Id="rId2" Type="http://schemas.microsoft.com/office/2018/10/relationships/comments" Target="../comments/modernComment_10B_13E0AA0B.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hyperlink" Target="https://www.disgracesonthemenu.com/2011/11/search-queries.html?page_number_0=2"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merrit_e@cde.state.co.u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cde.state.co.us/caresact/gaens" TargetMode="External"/><Relationship Id="rId5" Type="http://schemas.openxmlformats.org/officeDocument/2006/relationships/hyperlink" Target="mailto:eansproc@cde.state.co.us" TargetMode="External"/><Relationship Id="rId4" Type="http://schemas.openxmlformats.org/officeDocument/2006/relationships/hyperlink" Target="mailto:hawkins_r@cde.state.co.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de.state.co.us/datapipeline/non-public_school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spe.hhs.gov/topics/poverty-economic-mobility/poverty-guidelines/prior-hhs-poverty-guidelines-federal-register-references/2020-poverty-guidelin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7"/>
          <p:cNvSpPr txBox="1">
            <a:spLocks noGrp="1"/>
          </p:cNvSpPr>
          <p:nvPr>
            <p:ph type="ctrTitle"/>
          </p:nvPr>
        </p:nvSpPr>
        <p:spPr>
          <a:prstGeom prst="rect">
            <a:avLst/>
          </a:prstGeom>
          <a:noFill/>
          <a:ln>
            <a:noFill/>
          </a:ln>
        </p:spPr>
        <p:txBody>
          <a:bodyPr spcFirstLastPara="1" wrap="square" lIns="91425" tIns="45700" rIns="91425" bIns="45700" anchor="t" anchorCtr="0">
            <a:normAutofit/>
          </a:bodyPr>
          <a:lstStyle/>
          <a:p>
            <a:pPr>
              <a:buSzPct val="100000"/>
            </a:pPr>
            <a:r>
              <a:rPr lang="en-US" i="0">
                <a:solidFill>
                  <a:srgbClr val="000000"/>
                </a:solidFill>
                <a:effectLst/>
                <a:latin typeface="Arial" panose="020B0604020202020204" pitchFamily="34" charset="0"/>
              </a:rPr>
              <a:t>Governor's Additional Emergency Assistance Non-Public Schools</a:t>
            </a:r>
            <a:endParaRPr/>
          </a:p>
        </p:txBody>
      </p:sp>
      <p:sp>
        <p:nvSpPr>
          <p:cNvPr id="192" name="Google Shape;192;p37"/>
          <p:cNvSpPr txBox="1">
            <a:spLocks noGrp="1"/>
          </p:cNvSpPr>
          <p:nvPr>
            <p:ph type="subTitle" idx="1"/>
          </p:nvPr>
        </p:nvSpPr>
        <p:spPr>
          <a:prstGeom prst="rect">
            <a:avLst/>
          </a:prstGeom>
          <a:noFill/>
          <a:ln>
            <a:noFill/>
          </a:ln>
        </p:spPr>
        <p:txBody>
          <a:bodyPr spcFirstLastPara="1" wrap="square" lIns="91425" tIns="45700" rIns="91425" bIns="45700" anchor="t" anchorCtr="0">
            <a:normAutofit/>
          </a:bodyPr>
          <a:lstStyle/>
          <a:p>
            <a:pPr marL="0" indent="0">
              <a:spcBef>
                <a:spcPts val="0"/>
              </a:spcBef>
            </a:pPr>
            <a:r>
              <a:rPr lang="en-US"/>
              <a:t>October 4th 2022 Office Hours</a:t>
            </a:r>
            <a:endParaRPr/>
          </a:p>
        </p:txBody>
      </p:sp>
    </p:spTree>
    <p:extLst>
      <p:ext uri="{BB962C8B-B14F-4D97-AF65-F5344CB8AC3E}">
        <p14:creationId xmlns:p14="http://schemas.microsoft.com/office/powerpoint/2010/main" val="1371175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312DA-520B-A2E4-529F-DA0EF971FEC6}"/>
              </a:ext>
            </a:extLst>
          </p:cNvPr>
          <p:cNvSpPr>
            <a:spLocks noGrp="1"/>
          </p:cNvSpPr>
          <p:nvPr>
            <p:ph type="title"/>
          </p:nvPr>
        </p:nvSpPr>
        <p:spPr/>
        <p:txBody>
          <a:bodyPr/>
          <a:lstStyle/>
          <a:p>
            <a:r>
              <a:rPr lang="en-US"/>
              <a:t>Tips and Tricks to Streamline Your Submission</a:t>
            </a:r>
          </a:p>
        </p:txBody>
      </p:sp>
      <p:sp>
        <p:nvSpPr>
          <p:cNvPr id="4" name="Text Placeholder 3">
            <a:extLst>
              <a:ext uri="{FF2B5EF4-FFF2-40B4-BE49-F238E27FC236}">
                <a16:creationId xmlns:a16="http://schemas.microsoft.com/office/drawing/2014/main" id="{679AEAD2-08FA-25D6-EA01-311D4004418C}"/>
              </a:ext>
            </a:extLst>
          </p:cNvPr>
          <p:cNvSpPr>
            <a:spLocks noGrp="1"/>
          </p:cNvSpPr>
          <p:nvPr>
            <p:ph type="body" idx="1"/>
          </p:nvPr>
        </p:nvSpPr>
        <p:spPr/>
        <p:txBody>
          <a:bodyPr>
            <a:normAutofit lnSpcReduction="10000"/>
          </a:bodyPr>
          <a:lstStyle/>
          <a:p>
            <a:pPr marL="76200" indent="0">
              <a:buNone/>
            </a:pPr>
            <a:r>
              <a:rPr lang="en-US" b="1"/>
              <a:t>Consortium Forms</a:t>
            </a:r>
            <a:endParaRPr lang="en-US"/>
          </a:p>
          <a:p>
            <a:r>
              <a:rPr lang="en-US"/>
              <a:t>These forms are only needed if you are applying on behalf of more than one school. If you are only submitting a proposal for your own school, do not complete this form</a:t>
            </a:r>
          </a:p>
          <a:p>
            <a:pPr marL="76200" indent="0">
              <a:buNone/>
            </a:pPr>
            <a:r>
              <a:rPr lang="en-US" b="1"/>
              <a:t>Budget Detail</a:t>
            </a:r>
          </a:p>
          <a:p>
            <a:r>
              <a:rPr lang="en-US"/>
              <a:t>Must provide a description of the goods/services requested, make, model, quantity and reason for the purchase.</a:t>
            </a:r>
          </a:p>
          <a:p>
            <a:pPr marL="76200" indent="0">
              <a:buNone/>
            </a:pPr>
            <a:r>
              <a:rPr lang="en-US" b="1"/>
              <a:t>Be Thoughtful </a:t>
            </a:r>
          </a:p>
          <a:p>
            <a:r>
              <a:rPr lang="en-US"/>
              <a:t>Only apply for the items that are needed to address the disruptions caused by the COVID pandemic. Do not apply for the maximum amount if you do not know how much you will need. </a:t>
            </a:r>
            <a:br>
              <a:rPr lang="en-US"/>
            </a:br>
            <a:endParaRPr lang="en-US"/>
          </a:p>
        </p:txBody>
      </p:sp>
      <p:sp>
        <p:nvSpPr>
          <p:cNvPr id="3" name="Slide Number Placeholder 2">
            <a:extLst>
              <a:ext uri="{FF2B5EF4-FFF2-40B4-BE49-F238E27FC236}">
                <a16:creationId xmlns:a16="http://schemas.microsoft.com/office/drawing/2014/main" id="{B3EF7F24-E9FB-B2AF-8D51-6B792610784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10</a:t>
            </a:fld>
            <a:endParaRPr lang="en-US"/>
          </a:p>
        </p:txBody>
      </p:sp>
    </p:spTree>
    <p:extLst>
      <p:ext uri="{BB962C8B-B14F-4D97-AF65-F5344CB8AC3E}">
        <p14:creationId xmlns:p14="http://schemas.microsoft.com/office/powerpoint/2010/main" val="2863386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9D932-B6DB-FDFC-E3DE-E2E21426B2DF}"/>
              </a:ext>
            </a:extLst>
          </p:cNvPr>
          <p:cNvSpPr>
            <a:spLocks noGrp="1"/>
          </p:cNvSpPr>
          <p:nvPr>
            <p:ph type="ctrTitle"/>
          </p:nvPr>
        </p:nvSpPr>
        <p:spPr>
          <a:xfrm>
            <a:off x="941294" y="2837763"/>
            <a:ext cx="10363200" cy="840515"/>
          </a:xfrm>
        </p:spPr>
        <p:txBody>
          <a:bodyPr/>
          <a:lstStyle/>
          <a:p>
            <a:r>
              <a:rPr lang="en-US"/>
              <a:t>Welcome FACTS Education Solutions</a:t>
            </a:r>
          </a:p>
        </p:txBody>
      </p:sp>
      <p:sp>
        <p:nvSpPr>
          <p:cNvPr id="3" name="Slide Number Placeholder 2">
            <a:extLst>
              <a:ext uri="{FF2B5EF4-FFF2-40B4-BE49-F238E27FC236}">
                <a16:creationId xmlns:a16="http://schemas.microsoft.com/office/drawing/2014/main" id="{5E9AFC62-12FE-D79E-7F0C-44AE4CB28A5D}"/>
              </a:ext>
            </a:extLst>
          </p:cNvPr>
          <p:cNvSpPr>
            <a:spLocks noGrp="1"/>
          </p:cNvSpPr>
          <p:nvPr>
            <p:ph type="sldNum" idx="12"/>
          </p:nvPr>
        </p:nvSpPr>
        <p:spPr/>
        <p:txBody>
          <a:bodyPr/>
          <a:lstStyle/>
          <a:p>
            <a:fld id="{00000000-1234-1234-1234-123412341234}" type="slidenum">
              <a:rPr lang="en-US"/>
              <a:pPr/>
              <a:t>11</a:t>
            </a:fld>
            <a:endParaRPr lang="en-US"/>
          </a:p>
        </p:txBody>
      </p:sp>
    </p:spTree>
    <p:extLst>
      <p:ext uri="{BB962C8B-B14F-4D97-AF65-F5344CB8AC3E}">
        <p14:creationId xmlns:p14="http://schemas.microsoft.com/office/powerpoint/2010/main" val="361338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E0C78-ED93-5CFD-773F-8E8424631B74}"/>
              </a:ext>
            </a:extLst>
          </p:cNvPr>
          <p:cNvSpPr>
            <a:spLocks noGrp="1"/>
          </p:cNvSpPr>
          <p:nvPr>
            <p:ph type="ctrTitle"/>
          </p:nvPr>
        </p:nvSpPr>
        <p:spPr>
          <a:xfrm>
            <a:off x="2209800" y="2899766"/>
            <a:ext cx="7772400" cy="884941"/>
          </a:xfrm>
        </p:spPr>
        <p:txBody>
          <a:bodyPr/>
          <a:lstStyle/>
          <a:p>
            <a:r>
              <a:rPr lang="en-US">
                <a:hlinkClick r:id="rId3"/>
              </a:rPr>
              <a:t>Frequently Asked Questions</a:t>
            </a:r>
            <a:endParaRPr lang="en-US"/>
          </a:p>
        </p:txBody>
      </p:sp>
      <p:sp>
        <p:nvSpPr>
          <p:cNvPr id="4" name="Slide Number Placeholder 3">
            <a:extLst>
              <a:ext uri="{FF2B5EF4-FFF2-40B4-BE49-F238E27FC236}">
                <a16:creationId xmlns:a16="http://schemas.microsoft.com/office/drawing/2014/main" id="{8F7FE263-AC29-6388-54F6-0DFF26929156}"/>
              </a:ext>
            </a:extLst>
          </p:cNvPr>
          <p:cNvSpPr>
            <a:spLocks noGrp="1"/>
          </p:cNvSpPr>
          <p:nvPr>
            <p:ph type="sldNum" idx="12"/>
          </p:nvPr>
        </p:nvSpPr>
        <p:spPr/>
        <p:txBody>
          <a:bodyPr/>
          <a:lstStyle/>
          <a:p>
            <a:fld id="{00000000-1234-1234-1234-123412341234}" type="slidenum">
              <a:rPr lang="en-US"/>
              <a:pPr/>
              <a:t>12</a:t>
            </a:fld>
            <a:endParaRPr lang="en-US"/>
          </a:p>
        </p:txBody>
      </p:sp>
      <p:sp>
        <p:nvSpPr>
          <p:cNvPr id="3" name="Text Placeholder 2">
            <a:extLst>
              <a:ext uri="{FF2B5EF4-FFF2-40B4-BE49-F238E27FC236}">
                <a16:creationId xmlns:a16="http://schemas.microsoft.com/office/drawing/2014/main" id="{86952AFC-4EFC-248F-37DB-D084CC51EEE6}"/>
              </a:ext>
            </a:extLst>
          </p:cNvPr>
          <p:cNvSpPr>
            <a:spLocks noGrp="1"/>
          </p:cNvSpPr>
          <p:nvPr>
            <p:ph type="body" idx="4294967295"/>
          </p:nvPr>
        </p:nvSpPr>
        <p:spPr>
          <a:xfrm>
            <a:off x="2210926" y="1024494"/>
            <a:ext cx="7886700" cy="4640263"/>
          </a:xfrm>
        </p:spPr>
        <p:txBody>
          <a:bodyPr/>
          <a:lstStyle/>
          <a:p>
            <a:pPr marL="76200" indent="0">
              <a:buNone/>
            </a:pPr>
            <a:endParaRPr lang="en-US" u="sng"/>
          </a:p>
          <a:p>
            <a:pPr marL="76200" indent="0">
              <a:buNone/>
            </a:pPr>
            <a:endParaRPr lang="en-US"/>
          </a:p>
          <a:p>
            <a:pPr marL="76200" indent="0">
              <a:buNone/>
            </a:pPr>
            <a:endParaRPr lang="en-US"/>
          </a:p>
        </p:txBody>
      </p:sp>
    </p:spTree>
    <p:extLst>
      <p:ext uri="{BB962C8B-B14F-4D97-AF65-F5344CB8AC3E}">
        <p14:creationId xmlns:p14="http://schemas.microsoft.com/office/powerpoint/2010/main" val="333490699"/>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pic>
        <p:nvPicPr>
          <p:cNvPr id="2" name="Picture 2" descr="Icon&#10;&#10;Description automatically generated">
            <a:extLst>
              <a:ext uri="{FF2B5EF4-FFF2-40B4-BE49-F238E27FC236}">
                <a16:creationId xmlns:a16="http://schemas.microsoft.com/office/drawing/2014/main" id="{86983B26-E42C-DE32-712F-D75B25420AF1}"/>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3552094" y="1874031"/>
            <a:ext cx="5305529" cy="3486752"/>
          </a:xfrm>
          <a:prstGeom prst="rect">
            <a:avLst/>
          </a:prstGeom>
        </p:spPr>
      </p:pic>
      <p:sp>
        <p:nvSpPr>
          <p:cNvPr id="3" name="TextBox 2">
            <a:extLst>
              <a:ext uri="{FF2B5EF4-FFF2-40B4-BE49-F238E27FC236}">
                <a16:creationId xmlns:a16="http://schemas.microsoft.com/office/drawing/2014/main" id="{326F2FC0-93FB-2FAE-C6B1-95110B58A326}"/>
              </a:ext>
            </a:extLst>
          </p:cNvPr>
          <p:cNvSpPr txBox="1"/>
          <p:nvPr/>
        </p:nvSpPr>
        <p:spPr>
          <a:xfrm>
            <a:off x="4724400" y="4330700"/>
            <a:ext cx="2743200" cy="317500"/>
          </a:xfrm>
          <a:prstGeom prst="rect">
            <a:avLst/>
          </a:prstGeom>
        </p:spPr>
        <p:txBody>
          <a:bodyPr lIns="91440" tIns="45720" rIns="91440" bIns="45720" anchor="t">
            <a:normAutofit/>
          </a:bodyPr>
          <a:lstStyle/>
          <a:p>
            <a:endParaRPr lang="en-US"/>
          </a:p>
        </p:txBody>
      </p:sp>
    </p:spTree>
    <p:extLst>
      <p:ext uri="{BB962C8B-B14F-4D97-AF65-F5344CB8AC3E}">
        <p14:creationId xmlns:p14="http://schemas.microsoft.com/office/powerpoint/2010/main" val="1197548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8"/>
        <p:cNvGrpSpPr/>
        <p:nvPr/>
      </p:nvGrpSpPr>
      <p:grpSpPr>
        <a:xfrm>
          <a:off x="0" y="0"/>
          <a:ext cx="0" cy="0"/>
          <a:chOff x="0" y="0"/>
          <a:chExt cx="0" cy="0"/>
        </a:xfrm>
      </p:grpSpPr>
      <p:sp>
        <p:nvSpPr>
          <p:cNvPr id="439" name="Google Shape;439;p71"/>
          <p:cNvSpPr/>
          <p:nvPr/>
        </p:nvSpPr>
        <p:spPr>
          <a:xfrm>
            <a:off x="1524000" y="-3324"/>
            <a:ext cx="9144000" cy="6861324"/>
          </a:xfrm>
          <a:prstGeom prst="rect">
            <a:avLst/>
          </a:prstGeom>
          <a:solidFill>
            <a:schemeClr val="dk1">
              <a:alpha val="14509"/>
            </a:schemeClr>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440" name="Google Shape;440;p71"/>
          <p:cNvSpPr/>
          <p:nvPr/>
        </p:nvSpPr>
        <p:spPr>
          <a:xfrm>
            <a:off x="2009058" y="640080"/>
            <a:ext cx="8190312" cy="5577818"/>
          </a:xfrm>
          <a:prstGeom prst="roundRect">
            <a:avLst>
              <a:gd name="adj" fmla="val 0"/>
            </a:avLst>
          </a:prstGeom>
          <a:solidFill>
            <a:srgbClr val="FFFFFF"/>
          </a:solidFill>
          <a:ln w="9525" cap="flat" cmpd="sng">
            <a:solidFill>
              <a:srgbClr val="7F7F7F"/>
            </a:solidFill>
            <a:prstDash val="solid"/>
            <a:miter lim="800000"/>
            <a:headEnd type="none" w="sm" len="sm"/>
            <a:tailEnd type="none" w="sm" len="sm"/>
          </a:ln>
          <a:effectLst>
            <a:outerShdw blurRad="57150" dist="19050" dir="5400000" algn="t" rotWithShape="0">
              <a:srgbClr val="000000">
                <a:alpha val="62352"/>
              </a:srgbClr>
            </a:outerShdw>
          </a:effectLst>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441" name="Google Shape;441;p71"/>
          <p:cNvSpPr/>
          <p:nvPr/>
        </p:nvSpPr>
        <p:spPr>
          <a:xfrm>
            <a:off x="2250018" y="960109"/>
            <a:ext cx="7708392" cy="4937760"/>
          </a:xfrm>
          <a:prstGeom prst="rect">
            <a:avLst/>
          </a:prstGeom>
          <a:solidFill>
            <a:schemeClr val="lt2"/>
          </a:solidFill>
          <a:ln>
            <a:noFill/>
          </a:ln>
        </p:spPr>
        <p:txBody>
          <a:bodyPr spcFirstLastPara="1" wrap="square" lIns="91425" tIns="45700" rIns="91425" bIns="45700" anchor="ctr" anchorCtr="0">
            <a:noAutofit/>
          </a:bodyPr>
          <a:lstStyle/>
          <a:p>
            <a:pPr algn="ctr">
              <a:buSzPts val="1800"/>
            </a:pPr>
            <a:endParaRPr sz="1800">
              <a:solidFill>
                <a:schemeClr val="lt1"/>
              </a:solidFill>
              <a:latin typeface="Calibri"/>
              <a:ea typeface="Calibri"/>
              <a:cs typeface="Calibri"/>
              <a:sym typeface="Calibri"/>
            </a:endParaRPr>
          </a:p>
        </p:txBody>
      </p:sp>
      <p:sp>
        <p:nvSpPr>
          <p:cNvPr id="442" name="Google Shape;442;p71"/>
          <p:cNvSpPr txBox="1">
            <a:spLocks noGrp="1"/>
          </p:cNvSpPr>
          <p:nvPr>
            <p:ph type="title"/>
          </p:nvPr>
        </p:nvSpPr>
        <p:spPr>
          <a:xfrm>
            <a:off x="2490045" y="1369938"/>
            <a:ext cx="2408140" cy="4114800"/>
          </a:xfrm>
          <a:prstGeom prst="rect">
            <a:avLst/>
          </a:prstGeom>
          <a:noFill/>
          <a:ln>
            <a:noFill/>
          </a:ln>
        </p:spPr>
        <p:txBody>
          <a:bodyPr spcFirstLastPara="1" wrap="square" lIns="0" tIns="0" rIns="0" bIns="0" anchor="t" anchorCtr="0">
            <a:normAutofit/>
          </a:bodyPr>
          <a:lstStyle/>
          <a:p>
            <a:pPr algn="r">
              <a:buClr>
                <a:schemeClr val="dk1"/>
              </a:buClr>
            </a:pPr>
            <a:r>
              <a:rPr lang="en-US">
                <a:solidFill>
                  <a:schemeClr val="dk1"/>
                </a:solidFill>
              </a:rPr>
              <a:t>Contacts </a:t>
            </a:r>
            <a:endParaRPr/>
          </a:p>
        </p:txBody>
      </p:sp>
      <p:sp>
        <p:nvSpPr>
          <p:cNvPr id="444" name="Google Shape;444;p71"/>
          <p:cNvSpPr txBox="1">
            <a:spLocks noGrp="1"/>
          </p:cNvSpPr>
          <p:nvPr>
            <p:ph type="body" idx="1"/>
          </p:nvPr>
        </p:nvSpPr>
        <p:spPr>
          <a:xfrm>
            <a:off x="5296879" y="1371600"/>
            <a:ext cx="4404139" cy="4114800"/>
          </a:xfrm>
          <a:prstGeom prst="rect">
            <a:avLst/>
          </a:prstGeom>
          <a:noFill/>
          <a:ln>
            <a:noFill/>
          </a:ln>
        </p:spPr>
        <p:txBody>
          <a:bodyPr spcFirstLastPara="1" wrap="square" lIns="0" tIns="0" rIns="0" bIns="45700" anchor="ctr" anchorCtr="0">
            <a:normAutofit/>
          </a:bodyPr>
          <a:lstStyle/>
          <a:p>
            <a:pPr marL="0" indent="0">
              <a:lnSpc>
                <a:spcPct val="70000"/>
              </a:lnSpc>
              <a:spcBef>
                <a:spcPts val="0"/>
              </a:spcBef>
              <a:buSzPts val="1900"/>
              <a:buNone/>
            </a:pPr>
            <a:r>
              <a:rPr lang="en-US" sz="1800" b="1"/>
              <a:t>Application and Program Questions: </a:t>
            </a:r>
            <a:endParaRPr sz="1800"/>
          </a:p>
          <a:p>
            <a:pPr marL="0" indent="0">
              <a:lnSpc>
                <a:spcPct val="70000"/>
              </a:lnSpc>
              <a:spcBef>
                <a:spcPts val="0"/>
              </a:spcBef>
              <a:buSzPts val="1900"/>
              <a:buNone/>
            </a:pPr>
            <a:endParaRPr lang="en-US" sz="1800" strike="sngStrike"/>
          </a:p>
          <a:p>
            <a:pPr marL="0" indent="0">
              <a:lnSpc>
                <a:spcPct val="70000"/>
              </a:lnSpc>
              <a:spcBef>
                <a:spcPts val="0"/>
              </a:spcBef>
              <a:buSzPts val="1900"/>
              <a:buNone/>
            </a:pPr>
            <a:r>
              <a:rPr lang="en-US" sz="1800"/>
              <a:t>Elena Merrit (</a:t>
            </a:r>
            <a:r>
              <a:rPr lang="en-US" sz="1800" u="sng">
                <a:solidFill>
                  <a:schemeClr val="hlink"/>
                </a:solidFill>
                <a:hlinkClick r:id="rId3">
                  <a:extLst>
                    <a:ext uri="{A12FA001-AC4F-418D-AE19-62706E023703}">
                      <ahyp:hlinkClr xmlns:ahyp="http://schemas.microsoft.com/office/drawing/2018/hyperlinkcolor" val="tx"/>
                    </a:ext>
                  </a:extLst>
                </a:hlinkClick>
              </a:rPr>
              <a:t>merrit_e@cde.state.co.us</a:t>
            </a:r>
            <a:r>
              <a:rPr lang="en-US" sz="1800"/>
              <a:t>)</a:t>
            </a:r>
            <a:endParaRPr sz="2300"/>
          </a:p>
          <a:p>
            <a:pPr marL="0" indent="0">
              <a:lnSpc>
                <a:spcPct val="70000"/>
              </a:lnSpc>
              <a:spcBef>
                <a:spcPts val="0"/>
              </a:spcBef>
              <a:buSzPts val="1900"/>
              <a:buNone/>
            </a:pPr>
            <a:endParaRPr sz="2300"/>
          </a:p>
          <a:p>
            <a:pPr marL="0" indent="0">
              <a:lnSpc>
                <a:spcPct val="70000"/>
              </a:lnSpc>
              <a:spcBef>
                <a:spcPts val="0"/>
              </a:spcBef>
              <a:buSzPts val="1900"/>
              <a:buNone/>
            </a:pPr>
            <a:r>
              <a:rPr lang="en-US" sz="1800" b="1"/>
              <a:t>Budget/Fiscal Questions: </a:t>
            </a:r>
            <a:endParaRPr sz="1800"/>
          </a:p>
          <a:p>
            <a:pPr marL="0" indent="0">
              <a:lnSpc>
                <a:spcPct val="70000"/>
              </a:lnSpc>
              <a:spcBef>
                <a:spcPts val="0"/>
              </a:spcBef>
              <a:buSzPts val="1900"/>
              <a:buNone/>
            </a:pPr>
            <a:r>
              <a:rPr lang="en-US" sz="1800"/>
              <a:t>Robert Hawkins (</a:t>
            </a:r>
            <a:r>
              <a:rPr lang="en-US" sz="1800" u="sng">
                <a:solidFill>
                  <a:schemeClr val="hlink"/>
                </a:solidFill>
                <a:hlinkClick r:id="rId4">
                  <a:extLst>
                    <a:ext uri="{A12FA001-AC4F-418D-AE19-62706E023703}">
                      <ahyp:hlinkClr xmlns:ahyp="http://schemas.microsoft.com/office/drawing/2018/hyperlinkcolor" val="tx"/>
                    </a:ext>
                  </a:extLst>
                </a:hlinkClick>
              </a:rPr>
              <a:t>hawkins_r@cde.state.co.us</a:t>
            </a:r>
            <a:r>
              <a:rPr lang="en-US" sz="1800"/>
              <a:t>) </a:t>
            </a:r>
            <a:endParaRPr sz="2300"/>
          </a:p>
          <a:p>
            <a:pPr marL="0" indent="0">
              <a:lnSpc>
                <a:spcPct val="70000"/>
              </a:lnSpc>
              <a:spcBef>
                <a:spcPts val="0"/>
              </a:spcBef>
              <a:buSzPts val="1900"/>
              <a:buNone/>
            </a:pPr>
            <a:endParaRPr sz="1800" strike="sngStrike">
              <a:highlight>
                <a:srgbClr val="FFFF00"/>
              </a:highlight>
            </a:endParaRPr>
          </a:p>
          <a:p>
            <a:pPr marL="0" indent="0">
              <a:lnSpc>
                <a:spcPct val="70000"/>
              </a:lnSpc>
              <a:spcBef>
                <a:spcPts val="0"/>
              </a:spcBef>
              <a:buSzPts val="1100"/>
              <a:buNone/>
            </a:pPr>
            <a:endParaRPr lang="en-US" sz="1700">
              <a:latin typeface="Arial"/>
              <a:cs typeface="Arial"/>
            </a:endParaRPr>
          </a:p>
          <a:p>
            <a:pPr marL="0" indent="0">
              <a:lnSpc>
                <a:spcPct val="70000"/>
              </a:lnSpc>
              <a:spcBef>
                <a:spcPts val="0"/>
              </a:spcBef>
              <a:buSzPts val="1100"/>
              <a:buNone/>
            </a:pPr>
            <a:r>
              <a:rPr lang="en-US" sz="1700" b="1"/>
              <a:t>CDE Purchasing Questions:</a:t>
            </a:r>
            <a:endParaRPr sz="1700" b="1"/>
          </a:p>
          <a:p>
            <a:pPr marL="0" indent="0">
              <a:lnSpc>
                <a:spcPct val="70000"/>
              </a:lnSpc>
              <a:spcBef>
                <a:spcPts val="0"/>
              </a:spcBef>
              <a:buSzPts val="1100"/>
              <a:buNone/>
            </a:pPr>
            <a:r>
              <a:rPr lang="en-US" sz="1700"/>
              <a:t>Sharon Meyer and Trish Bohm</a:t>
            </a:r>
            <a:endParaRPr sz="1700"/>
          </a:p>
          <a:p>
            <a:pPr marL="0" indent="0">
              <a:lnSpc>
                <a:spcPct val="70000"/>
              </a:lnSpc>
              <a:spcBef>
                <a:spcPts val="0"/>
              </a:spcBef>
              <a:buSzPts val="1100"/>
              <a:buNone/>
            </a:pPr>
            <a:r>
              <a:rPr lang="en-US" sz="1700"/>
              <a:t>(</a:t>
            </a:r>
            <a:r>
              <a:rPr lang="en-US" sz="1700" u="sng">
                <a:solidFill>
                  <a:schemeClr val="hlink"/>
                </a:solidFill>
                <a:hlinkClick r:id="rId5">
                  <a:extLst>
                    <a:ext uri="{A12FA001-AC4F-418D-AE19-62706E023703}">
                      <ahyp:hlinkClr xmlns:ahyp="http://schemas.microsoft.com/office/drawing/2018/hyperlinkcolor" val="tx"/>
                    </a:ext>
                  </a:extLst>
                </a:hlinkClick>
              </a:rPr>
              <a:t>eansproc@cde.state.co.us</a:t>
            </a:r>
            <a:r>
              <a:rPr lang="en-US" sz="1700"/>
              <a:t>) </a:t>
            </a:r>
            <a:endParaRPr sz="1700"/>
          </a:p>
          <a:p>
            <a:pPr marL="0" indent="0">
              <a:lnSpc>
                <a:spcPct val="70000"/>
              </a:lnSpc>
              <a:spcBef>
                <a:spcPts val="0"/>
              </a:spcBef>
              <a:buSzPts val="1900"/>
              <a:buNone/>
            </a:pPr>
            <a:endParaRPr sz="1800">
              <a:highlight>
                <a:srgbClr val="FFFF00"/>
              </a:highlight>
            </a:endParaRPr>
          </a:p>
          <a:p>
            <a:pPr marL="0" indent="0">
              <a:lnSpc>
                <a:spcPct val="70000"/>
              </a:lnSpc>
              <a:buSzPts val="1900"/>
              <a:buNone/>
            </a:pPr>
            <a:r>
              <a:rPr lang="en-US" sz="1800"/>
              <a:t>Website: </a:t>
            </a:r>
            <a:r>
              <a:rPr lang="en-US" sz="1800" u="sng">
                <a:solidFill>
                  <a:schemeClr val="hlink"/>
                </a:solidFill>
                <a:hlinkClick r:id="rId6">
                  <a:extLst>
                    <a:ext uri="{A12FA001-AC4F-418D-AE19-62706E023703}">
                      <ahyp:hlinkClr xmlns:ahyp="http://schemas.microsoft.com/office/drawing/2018/hyperlinkcolor" val="tx"/>
                    </a:ext>
                  </a:extLst>
                </a:hlinkClick>
              </a:rPr>
              <a:t>GAENS</a:t>
            </a:r>
            <a:endParaRPr sz="1800">
              <a:solidFill>
                <a:schemeClr val="hlink"/>
              </a:solidFill>
            </a:endParaRPr>
          </a:p>
        </p:txBody>
      </p:sp>
      <p:cxnSp>
        <p:nvCxnSpPr>
          <p:cNvPr id="443" name="Google Shape;443;p71"/>
          <p:cNvCxnSpPr/>
          <p:nvPr/>
        </p:nvCxnSpPr>
        <p:spPr>
          <a:xfrm rot="5400000">
            <a:off x="3500411" y="3429000"/>
            <a:ext cx="3200400" cy="0"/>
          </a:xfrm>
          <a:prstGeom prst="straightConnector1">
            <a:avLst/>
          </a:prstGeom>
          <a:noFill/>
          <a:ln w="19050" cap="flat" cmpd="sng">
            <a:solidFill>
              <a:srgbClr val="7F7F7F"/>
            </a:solidFill>
            <a:prstDash val="solid"/>
            <a:miter lim="800000"/>
            <a:headEnd type="none" w="sm" len="sm"/>
            <a:tailEnd type="none" w="sm" len="sm"/>
          </a:ln>
        </p:spPr>
      </p:cxnSp>
    </p:spTree>
    <p:extLst>
      <p:ext uri="{BB962C8B-B14F-4D97-AF65-F5344CB8AC3E}">
        <p14:creationId xmlns:p14="http://schemas.microsoft.com/office/powerpoint/2010/main" val="451410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8"/>
          <p:cNvSpPr txBox="1">
            <a:spLocks noGrp="1"/>
          </p:cNvSpPr>
          <p:nvPr>
            <p:ph type="title"/>
          </p:nvPr>
        </p:nvSpPr>
        <p:spPr>
          <a:prstGeom prst="rect">
            <a:avLst/>
          </a:prstGeom>
          <a:noFill/>
          <a:ln>
            <a:noFill/>
          </a:ln>
        </p:spPr>
        <p:txBody>
          <a:bodyPr spcFirstLastPara="1" wrap="square" lIns="0" tIns="0" rIns="0" bIns="0" anchor="t" anchorCtr="0">
            <a:normAutofit/>
          </a:bodyPr>
          <a:lstStyle/>
          <a:p>
            <a:r>
              <a:rPr lang="en-US"/>
              <a:t>GAENS Overview</a:t>
            </a:r>
            <a:endParaRPr/>
          </a:p>
        </p:txBody>
      </p:sp>
      <p:sp>
        <p:nvSpPr>
          <p:cNvPr id="198" name="Google Shape;198;p38"/>
          <p:cNvSpPr txBox="1">
            <a:spLocks noGrp="1"/>
          </p:cNvSpPr>
          <p:nvPr>
            <p:ph type="body" idx="1"/>
          </p:nvPr>
        </p:nvSpPr>
        <p:spPr>
          <a:xfrm>
            <a:off x="838200" y="2054711"/>
            <a:ext cx="10515600" cy="3421474"/>
          </a:xfrm>
          <a:prstGeom prst="rect">
            <a:avLst/>
          </a:prstGeom>
          <a:noFill/>
          <a:ln>
            <a:noFill/>
          </a:ln>
        </p:spPr>
        <p:txBody>
          <a:bodyPr spcFirstLastPara="1" wrap="square" lIns="0" tIns="0" rIns="0" bIns="45700" anchor="t" anchorCtr="0">
            <a:normAutofit/>
          </a:bodyPr>
          <a:lstStyle/>
          <a:p>
            <a:pPr marL="101600" indent="0">
              <a:lnSpc>
                <a:spcPct val="114999"/>
              </a:lnSpc>
              <a:spcBef>
                <a:spcPts val="0"/>
              </a:spcBef>
              <a:buNone/>
            </a:pPr>
            <a:r>
              <a:rPr lang="en-US" sz="1500">
                <a:solidFill>
                  <a:srgbClr val="000000"/>
                </a:solidFill>
                <a:latin typeface="+mj-lt"/>
              </a:rPr>
              <a:t>The Governor’s Office re-awarded $2,000,000 to CDE for the administering of the “Governor’s Additional Emergency Nonpublic School” (GAENS) program to assist with addressing learning loss caused by COVID-19 in non-public schools.</a:t>
            </a:r>
            <a:endParaRPr lang="en-US">
              <a:solidFill>
                <a:srgbClr val="000000"/>
              </a:solidFill>
            </a:endParaRPr>
          </a:p>
          <a:p>
            <a:pPr marL="101600" indent="0">
              <a:lnSpc>
                <a:spcPct val="115000"/>
              </a:lnSpc>
              <a:spcBef>
                <a:spcPts val="0"/>
              </a:spcBef>
              <a:buNone/>
            </a:pPr>
            <a:endParaRPr lang="en-US" sz="1500">
              <a:solidFill>
                <a:srgbClr val="333333"/>
              </a:solidFill>
              <a:latin typeface="+mj-lt"/>
              <a:ea typeface="Source Sans Pro"/>
              <a:cs typeface="Source Sans Pro"/>
              <a:sym typeface="Source Sans Pro"/>
            </a:endParaRPr>
          </a:p>
          <a:p>
            <a:pPr marL="101600" indent="0">
              <a:lnSpc>
                <a:spcPct val="115000"/>
              </a:lnSpc>
              <a:spcBef>
                <a:spcPts val="0"/>
              </a:spcBef>
              <a:buNone/>
            </a:pPr>
            <a:r>
              <a:rPr lang="en-US" sz="1500">
                <a:solidFill>
                  <a:srgbClr val="333333"/>
                </a:solidFill>
                <a:latin typeface="+mj-lt"/>
                <a:ea typeface="Source Sans Pro"/>
                <a:cs typeface="Source Sans Pro"/>
                <a:sym typeface="Source Sans Pro"/>
              </a:rPr>
              <a:t>Nonpublic schools can apply for these funds for “secular, neutral, and non-ideological” services and assistance, including sanitization, personal protective equipment, COVID testing, educational technology, and connectivity.</a:t>
            </a:r>
            <a:endParaRPr lang="en-US" sz="1500">
              <a:solidFill>
                <a:srgbClr val="333333"/>
              </a:solidFill>
              <a:latin typeface="+mj-lt"/>
              <a:ea typeface="Source Sans Pro"/>
              <a:cs typeface="Source Sans Pro"/>
            </a:endParaRPr>
          </a:p>
          <a:p>
            <a:pPr marL="101600" indent="0">
              <a:lnSpc>
                <a:spcPct val="115000"/>
              </a:lnSpc>
              <a:spcBef>
                <a:spcPts val="0"/>
              </a:spcBef>
              <a:buNone/>
            </a:pPr>
            <a:endParaRPr sz="1500">
              <a:highlight>
                <a:srgbClr val="FFFF00"/>
              </a:highlight>
              <a:latin typeface="+mj-lt"/>
            </a:endParaRPr>
          </a:p>
          <a:p>
            <a:pPr marL="685800" indent="-228600">
              <a:buClr>
                <a:srgbClr val="333333"/>
              </a:buClr>
            </a:pPr>
            <a:r>
              <a:rPr lang="en-US" sz="1500">
                <a:solidFill>
                  <a:srgbClr val="333333"/>
                </a:solidFill>
                <a:latin typeface="+mj-lt"/>
                <a:ea typeface="Source Sans Pro"/>
                <a:cs typeface="Source Sans Pro"/>
                <a:sym typeface="Source Sans Pro"/>
              </a:rPr>
              <a:t>Application due: October 21</a:t>
            </a:r>
            <a:r>
              <a:rPr lang="en-US" sz="1500" baseline="30000">
                <a:solidFill>
                  <a:srgbClr val="333333"/>
                </a:solidFill>
                <a:latin typeface="+mj-lt"/>
                <a:ea typeface="Source Sans Pro"/>
                <a:cs typeface="Source Sans Pro"/>
                <a:sym typeface="Source Sans Pro"/>
              </a:rPr>
              <a:t>st, </a:t>
            </a:r>
            <a:r>
              <a:rPr lang="en-US" sz="1500">
                <a:solidFill>
                  <a:srgbClr val="333333"/>
                </a:solidFill>
                <a:latin typeface="+mj-lt"/>
                <a:ea typeface="Source Sans Pro"/>
                <a:cs typeface="Source Sans Pro"/>
                <a:sym typeface="Source Sans Pro"/>
              </a:rPr>
              <a:t>2022</a:t>
            </a:r>
            <a:endParaRPr sz="1500">
              <a:latin typeface="+mj-lt"/>
            </a:endParaRPr>
          </a:p>
        </p:txBody>
      </p:sp>
    </p:spTree>
    <p:extLst>
      <p:ext uri="{BB962C8B-B14F-4D97-AF65-F5344CB8AC3E}">
        <p14:creationId xmlns:p14="http://schemas.microsoft.com/office/powerpoint/2010/main" val="2701149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6586A-3FDC-FFEF-2365-12F4E54B4D35}"/>
              </a:ext>
            </a:extLst>
          </p:cNvPr>
          <p:cNvSpPr>
            <a:spLocks noGrp="1"/>
          </p:cNvSpPr>
          <p:nvPr>
            <p:ph type="title"/>
          </p:nvPr>
        </p:nvSpPr>
        <p:spPr/>
        <p:txBody>
          <a:bodyPr/>
          <a:lstStyle/>
          <a:p>
            <a:r>
              <a:rPr lang="en-US" b="1"/>
              <a:t>Available Funds</a:t>
            </a:r>
            <a:endParaRPr lang="en-US"/>
          </a:p>
        </p:txBody>
      </p:sp>
      <p:sp>
        <p:nvSpPr>
          <p:cNvPr id="3" name="Text Placeholder 2">
            <a:extLst>
              <a:ext uri="{FF2B5EF4-FFF2-40B4-BE49-F238E27FC236}">
                <a16:creationId xmlns:a16="http://schemas.microsoft.com/office/drawing/2014/main" id="{800A630B-6FB9-479E-5056-B44B09329612}"/>
              </a:ext>
            </a:extLst>
          </p:cNvPr>
          <p:cNvSpPr>
            <a:spLocks noGrp="1"/>
          </p:cNvSpPr>
          <p:nvPr>
            <p:ph type="body" idx="1"/>
          </p:nvPr>
        </p:nvSpPr>
        <p:spPr>
          <a:xfrm>
            <a:off x="2024223" y="1636418"/>
            <a:ext cx="7886700" cy="4255393"/>
          </a:xfrm>
        </p:spPr>
        <p:txBody>
          <a:bodyPr spcFirstLastPara="1" wrap="square" lIns="0" tIns="0" rIns="0" bIns="45700" anchor="t" anchorCtr="0">
            <a:noAutofit/>
          </a:bodyPr>
          <a:lstStyle/>
          <a:p>
            <a:pPr marL="76200" indent="0">
              <a:buNone/>
            </a:pPr>
            <a:r>
              <a:rPr lang="en-US" sz="2000">
                <a:latin typeface="Arial"/>
              </a:rPr>
              <a:t>The Colorado Department of Education will award $2,000,000 for this program. Eligible applicants are invited to submit applications that meet the needs of their proposal up to a maximum of $100,000 (per application). Submission of an application does not guarantee funding or funding at the requested level.</a:t>
            </a:r>
          </a:p>
          <a:p>
            <a:pPr marL="76200" indent="0">
              <a:buNone/>
            </a:pPr>
            <a:endParaRPr lang="en-US" sz="2000">
              <a:latin typeface="Arial"/>
            </a:endParaRPr>
          </a:p>
          <a:p>
            <a:r>
              <a:rPr lang="en-US" sz="2000" b="1">
                <a:latin typeface="Arial"/>
              </a:rPr>
              <a:t>Application Period:</a:t>
            </a:r>
            <a:r>
              <a:rPr lang="en-US" sz="2000">
                <a:latin typeface="Arial"/>
              </a:rPr>
              <a:t> September 23rd, 2022- October 21st, 2022</a:t>
            </a:r>
          </a:p>
          <a:p>
            <a:r>
              <a:rPr lang="en-US" sz="2000" b="1">
                <a:latin typeface="Arial"/>
              </a:rPr>
              <a:t>Amount available for distribution:</a:t>
            </a:r>
            <a:r>
              <a:rPr lang="en-US" sz="2000">
                <a:latin typeface="Arial"/>
              </a:rPr>
              <a:t> $2,000,000</a:t>
            </a:r>
            <a:endParaRPr lang="en-US"/>
          </a:p>
          <a:p>
            <a:r>
              <a:rPr lang="en-US" sz="2000" b="1">
                <a:latin typeface="Arial"/>
              </a:rPr>
              <a:t>Period of Availability: </a:t>
            </a:r>
            <a:r>
              <a:rPr lang="en-US" sz="2000">
                <a:latin typeface="Arial"/>
              </a:rPr>
              <a:t>November 1, 2022 – September 30, 2023</a:t>
            </a:r>
          </a:p>
          <a:p>
            <a:endParaRPr lang="en-US" sz="2000">
              <a:latin typeface="Arial"/>
            </a:endParaRPr>
          </a:p>
          <a:p>
            <a:pPr marL="76200" indent="0">
              <a:buNone/>
            </a:pPr>
            <a:r>
              <a:rPr lang="en-US" sz="2000">
                <a:latin typeface="Arial"/>
              </a:rPr>
              <a:t>All funds must be spent by September 30, 2023. No extensions, no exceptions. </a:t>
            </a:r>
          </a:p>
        </p:txBody>
      </p:sp>
      <p:sp>
        <p:nvSpPr>
          <p:cNvPr id="4" name="Slide Number Placeholder 3">
            <a:extLst>
              <a:ext uri="{FF2B5EF4-FFF2-40B4-BE49-F238E27FC236}">
                <a16:creationId xmlns:a16="http://schemas.microsoft.com/office/drawing/2014/main" id="{8F17A9F2-200B-B4E8-D5C4-82AB53650556}"/>
              </a:ext>
            </a:extLst>
          </p:cNvPr>
          <p:cNvSpPr>
            <a:spLocks noGrp="1"/>
          </p:cNvSpPr>
          <p:nvPr>
            <p:ph type="sldNum" idx="12"/>
          </p:nvPr>
        </p:nvSpPr>
        <p:spPr/>
        <p:txBody>
          <a:bodyPr/>
          <a:lstStyle/>
          <a:p>
            <a:fld id="{00000000-1234-1234-1234-123412341234}" type="slidenum">
              <a:rPr lang="en-US"/>
              <a:pPr/>
              <a:t>3</a:t>
            </a:fld>
            <a:endParaRPr lang="en-US"/>
          </a:p>
        </p:txBody>
      </p:sp>
    </p:spTree>
    <p:extLst>
      <p:ext uri="{BB962C8B-B14F-4D97-AF65-F5344CB8AC3E}">
        <p14:creationId xmlns:p14="http://schemas.microsoft.com/office/powerpoint/2010/main" val="2448170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9"/>
          <p:cNvSpPr txBox="1">
            <a:spLocks noGrp="1"/>
          </p:cNvSpPr>
          <p:nvPr>
            <p:ph type="title"/>
          </p:nvPr>
        </p:nvSpPr>
        <p:spPr>
          <a:prstGeom prst="rect">
            <a:avLst/>
          </a:prstGeom>
          <a:noFill/>
          <a:ln>
            <a:noFill/>
          </a:ln>
        </p:spPr>
        <p:txBody>
          <a:bodyPr spcFirstLastPara="1" wrap="square" lIns="0" tIns="0" rIns="0" bIns="0" anchor="t" anchorCtr="0">
            <a:normAutofit/>
          </a:bodyPr>
          <a:lstStyle/>
          <a:p>
            <a:r>
              <a:rPr lang="en-US"/>
              <a:t>Eligibility</a:t>
            </a:r>
            <a:endParaRPr/>
          </a:p>
        </p:txBody>
      </p:sp>
      <p:sp>
        <p:nvSpPr>
          <p:cNvPr id="204" name="Google Shape;204;p39"/>
          <p:cNvSpPr txBox="1">
            <a:spLocks noGrp="1"/>
          </p:cNvSpPr>
          <p:nvPr>
            <p:ph type="body" idx="1"/>
          </p:nvPr>
        </p:nvSpPr>
        <p:spPr>
          <a:prstGeom prst="rect">
            <a:avLst/>
          </a:prstGeom>
          <a:noFill/>
          <a:ln>
            <a:noFill/>
          </a:ln>
        </p:spPr>
        <p:txBody>
          <a:bodyPr spcFirstLastPara="1" wrap="square" lIns="0" tIns="0" rIns="0" bIns="45700" anchor="t" anchorCtr="0">
            <a:normAutofit fontScale="92500" lnSpcReduction="10000"/>
          </a:bodyPr>
          <a:lstStyle/>
          <a:p>
            <a:pPr marL="0" indent="0">
              <a:spcBef>
                <a:spcPts val="0"/>
              </a:spcBef>
              <a:buClr>
                <a:srgbClr val="333333"/>
              </a:buClr>
              <a:buSzPct val="100000"/>
              <a:buNone/>
            </a:pPr>
            <a:r>
              <a:rPr lang="en-US" b="0" i="0">
                <a:solidFill>
                  <a:srgbClr val="333333"/>
                </a:solidFill>
                <a:latin typeface="+mj-lt"/>
                <a:ea typeface="Source Sans Pro"/>
                <a:cs typeface="Source Sans Pro"/>
                <a:sym typeface="Source Sans Pro"/>
              </a:rPr>
              <a:t>Funds are available to non-public schools that meet the following definitions below:</a:t>
            </a:r>
            <a:endParaRPr>
              <a:latin typeface="+mj-lt"/>
            </a:endParaRPr>
          </a:p>
          <a:p>
            <a:pPr marL="0" indent="0">
              <a:buSzPct val="100000"/>
              <a:buNone/>
            </a:pPr>
            <a:endParaRPr lang="en-US" sz="2000">
              <a:solidFill>
                <a:srgbClr val="333333"/>
              </a:solidFill>
              <a:latin typeface="Source Sans Pro"/>
              <a:ea typeface="Source Sans Pro"/>
              <a:cs typeface="Source Sans Pro"/>
            </a:endParaRPr>
          </a:p>
          <a:p>
            <a:pPr marL="685800" indent="-228600">
              <a:spcBef>
                <a:spcPts val="0"/>
              </a:spcBef>
              <a:buClr>
                <a:srgbClr val="333333"/>
              </a:buClr>
              <a:buSzPct val="100000"/>
            </a:pPr>
            <a:r>
              <a:rPr lang="en-US" sz="2000">
                <a:solidFill>
                  <a:srgbClr val="333333"/>
                </a:solidFill>
                <a:latin typeface="+mj-lt"/>
                <a:ea typeface="Source Sans Pro"/>
                <a:cs typeface="Source Sans Pro"/>
                <a:sym typeface="Source Sans Pro"/>
              </a:rPr>
              <a:t>Non-public elementary and secondary schools</a:t>
            </a:r>
            <a:endParaRPr lang="en-US" sz="2000">
              <a:latin typeface="+mj-lt"/>
            </a:endParaRPr>
          </a:p>
          <a:p>
            <a:pPr marL="685800" indent="-228600">
              <a:spcBef>
                <a:spcPts val="0"/>
              </a:spcBef>
              <a:buClr>
                <a:srgbClr val="333333"/>
              </a:buClr>
              <a:buSzPct val="100000"/>
            </a:pPr>
            <a:endParaRPr lang="en-US" sz="2000">
              <a:solidFill>
                <a:srgbClr val="333333"/>
              </a:solidFill>
              <a:latin typeface="+mj-lt"/>
            </a:endParaRPr>
          </a:p>
          <a:p>
            <a:pPr marL="685800" indent="-228600">
              <a:spcBef>
                <a:spcPts val="0"/>
              </a:spcBef>
              <a:buClr>
                <a:srgbClr val="333333"/>
              </a:buClr>
              <a:buSzPct val="100000"/>
            </a:pPr>
            <a:r>
              <a:rPr lang="en-US" sz="2000">
                <a:solidFill>
                  <a:srgbClr val="333333"/>
                </a:solidFill>
                <a:latin typeface="+mj-lt"/>
              </a:rPr>
              <a:t>Have a CDE </a:t>
            </a:r>
            <a:r>
              <a:rPr lang="en-US" sz="2000">
                <a:solidFill>
                  <a:srgbClr val="333333"/>
                </a:solidFill>
                <a:latin typeface="+mj-lt"/>
                <a:hlinkClick r:id="rId3"/>
              </a:rPr>
              <a:t>School Code</a:t>
            </a:r>
          </a:p>
          <a:p>
            <a:pPr indent="0">
              <a:spcBef>
                <a:spcPts val="0"/>
              </a:spcBef>
              <a:buClr>
                <a:srgbClr val="333333"/>
              </a:buClr>
              <a:buSzPct val="100000"/>
              <a:buNone/>
            </a:pPr>
            <a:endParaRPr lang="en-US" sz="2000">
              <a:solidFill>
                <a:srgbClr val="000000"/>
              </a:solidFill>
              <a:latin typeface="+mj-lt"/>
            </a:endParaRPr>
          </a:p>
          <a:p>
            <a:pPr marL="685800" indent="-228600">
              <a:spcBef>
                <a:spcPts val="0"/>
              </a:spcBef>
              <a:buClr>
                <a:srgbClr val="333333"/>
              </a:buClr>
              <a:buSzPct val="100000"/>
            </a:pPr>
            <a:r>
              <a:rPr lang="en-US" sz="2000">
                <a:solidFill>
                  <a:srgbClr val="000000"/>
                </a:solidFill>
                <a:latin typeface="+mj-lt"/>
              </a:rPr>
              <a:t>Consortium of non-public schools - An organization that represents a group of non-public elementary, secondary and postsecondary schools and has governing authority over the schools listed in the application.</a:t>
            </a:r>
          </a:p>
          <a:p>
            <a:pPr marL="685800" indent="-228600">
              <a:spcBef>
                <a:spcPts val="0"/>
              </a:spcBef>
              <a:buClr>
                <a:srgbClr val="333333"/>
              </a:buClr>
              <a:buSzPct val="100000"/>
            </a:pPr>
            <a:endParaRPr lang="en-US" sz="2000">
              <a:solidFill>
                <a:srgbClr val="000000"/>
              </a:solidFill>
              <a:latin typeface="+mj-lt"/>
            </a:endParaRPr>
          </a:p>
          <a:p>
            <a:pPr marL="685800" indent="-228600">
              <a:spcBef>
                <a:spcPts val="0"/>
              </a:spcBef>
              <a:buClr>
                <a:srgbClr val="333333"/>
              </a:buClr>
              <a:buSzPct val="100000"/>
            </a:pPr>
            <a:r>
              <a:rPr lang="en-US" sz="2000">
                <a:solidFill>
                  <a:srgbClr val="000000"/>
                </a:solidFill>
                <a:latin typeface="+mj-lt"/>
              </a:rPr>
              <a:t>Non-Governing Consortium non-public schools - an organization that is aggregating support for a group of non-public schools. </a:t>
            </a:r>
            <a:endParaRPr lang="en-US" sz="2000">
              <a:solidFill>
                <a:srgbClr val="333333"/>
              </a:solidFill>
              <a:latin typeface="+mj-lt"/>
              <a:ea typeface="Source Sans Pro"/>
              <a:cs typeface="Source Sans Pro"/>
              <a:sym typeface="Source Sans Pro"/>
            </a:endParaRPr>
          </a:p>
          <a:p>
            <a:pPr marL="76200" indent="0" algn="just" fontAlgn="base">
              <a:spcBef>
                <a:spcPts val="0"/>
              </a:spcBef>
              <a:buNone/>
            </a:pPr>
            <a:endParaRPr lang="en-US" sz="1600">
              <a:solidFill>
                <a:srgbClr val="000000"/>
              </a:solidFill>
              <a:latin typeface="+mj-lt"/>
            </a:endParaRPr>
          </a:p>
          <a:p>
            <a:pPr marL="0" indent="0">
              <a:buSzPct val="100000"/>
              <a:buNone/>
            </a:pPr>
            <a:r>
              <a:rPr lang="en-US" b="1"/>
              <a:t>Note: There is no requirement to have a specific number of low-income students to be eligible for funding. </a:t>
            </a:r>
            <a:r>
              <a:rPr lang="en-US"/>
              <a:t>  </a:t>
            </a:r>
          </a:p>
        </p:txBody>
      </p:sp>
    </p:spTree>
    <p:extLst>
      <p:ext uri="{BB962C8B-B14F-4D97-AF65-F5344CB8AC3E}">
        <p14:creationId xmlns:p14="http://schemas.microsoft.com/office/powerpoint/2010/main" val="2542540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94A4-BB94-3F25-C173-6B2A7A078A79}"/>
              </a:ext>
            </a:extLst>
          </p:cNvPr>
          <p:cNvSpPr>
            <a:spLocks noGrp="1"/>
          </p:cNvSpPr>
          <p:nvPr>
            <p:ph type="title"/>
          </p:nvPr>
        </p:nvSpPr>
        <p:spPr/>
        <p:txBody>
          <a:bodyPr/>
          <a:lstStyle/>
          <a:p>
            <a:r>
              <a:rPr lang="en-US"/>
              <a:t>Prioritizing Funding</a:t>
            </a:r>
          </a:p>
        </p:txBody>
      </p:sp>
      <p:sp>
        <p:nvSpPr>
          <p:cNvPr id="3" name="Text Placeholder 2">
            <a:extLst>
              <a:ext uri="{FF2B5EF4-FFF2-40B4-BE49-F238E27FC236}">
                <a16:creationId xmlns:a16="http://schemas.microsoft.com/office/drawing/2014/main" id="{387A3AAD-EC53-45E4-D0F5-7C7224F948F1}"/>
              </a:ext>
            </a:extLst>
          </p:cNvPr>
          <p:cNvSpPr>
            <a:spLocks noGrp="1"/>
          </p:cNvSpPr>
          <p:nvPr>
            <p:ph type="body" idx="1"/>
          </p:nvPr>
        </p:nvSpPr>
        <p:spPr/>
        <p:txBody>
          <a:bodyPr>
            <a:normAutofit fontScale="92500" lnSpcReduction="20000"/>
          </a:bodyPr>
          <a:lstStyle/>
          <a:p>
            <a:pPr marL="76200" indent="0">
              <a:buNone/>
            </a:pPr>
            <a:r>
              <a:rPr lang="en-US"/>
              <a:t>The GAENS application will collect the total number of students as well as the number of students from low-income families. This data can come from free or reduced-price lunch data or from a different source, such as scholarship or financial assistance data. The poverty data must be consistent across sources and cannot exceed 185% of the </a:t>
            </a:r>
            <a:r>
              <a:rPr lang="en-US">
                <a:hlinkClick r:id="rId2"/>
              </a:rPr>
              <a:t>2020 Federal poverty level</a:t>
            </a:r>
            <a:r>
              <a:rPr lang="en-US"/>
              <a:t>. </a:t>
            </a:r>
          </a:p>
          <a:p>
            <a:pPr marL="76200" indent="0">
              <a:buNone/>
            </a:pPr>
            <a:endParaRPr lang="en-US"/>
          </a:p>
          <a:p>
            <a:pPr marL="76200" indent="0">
              <a:buNone/>
            </a:pPr>
            <a:r>
              <a:rPr lang="en-US"/>
              <a:t>If CDE receives requests exceeding the funds available, priority will be given to schools with a higher percentage of Free/Reduced Lunch students.</a:t>
            </a:r>
          </a:p>
          <a:p>
            <a:r>
              <a:rPr lang="en-US"/>
              <a:t>Poverty data will not be used to determine the amount of funds available to non-public schools. Each school can apply for up to $100,000. </a:t>
            </a:r>
          </a:p>
          <a:p>
            <a:r>
              <a:rPr lang="en-US"/>
              <a:t>Schools need to be thoughtful about what is being requested because there are limited funds available. </a:t>
            </a:r>
          </a:p>
          <a:p>
            <a:pPr>
              <a:buNone/>
            </a:pPr>
            <a:endParaRPr lang="en-US"/>
          </a:p>
          <a:p>
            <a:pPr marL="76200" indent="0">
              <a:buNone/>
            </a:pPr>
            <a:endParaRPr lang="en-US"/>
          </a:p>
        </p:txBody>
      </p:sp>
      <p:sp>
        <p:nvSpPr>
          <p:cNvPr id="4" name="Slide Number Placeholder 3">
            <a:extLst>
              <a:ext uri="{FF2B5EF4-FFF2-40B4-BE49-F238E27FC236}">
                <a16:creationId xmlns:a16="http://schemas.microsoft.com/office/drawing/2014/main" id="{541FBCE6-A0A8-CF8B-06E4-8B0AAC8AC3CD}"/>
              </a:ext>
            </a:extLst>
          </p:cNvPr>
          <p:cNvSpPr>
            <a:spLocks noGrp="1"/>
          </p:cNvSpPr>
          <p:nvPr>
            <p:ph type="sldNum" idx="12"/>
          </p:nvPr>
        </p:nvSpPr>
        <p:spPr/>
        <p:txBody>
          <a:bodyPr/>
          <a:lstStyle/>
          <a:p>
            <a:fld id="{00000000-1234-1234-1234-123412341234}" type="slidenum">
              <a:rPr lang="en-US"/>
              <a:pPr/>
              <a:t>5</a:t>
            </a:fld>
            <a:endParaRPr lang="en-US"/>
          </a:p>
        </p:txBody>
      </p:sp>
    </p:spTree>
    <p:extLst>
      <p:ext uri="{BB962C8B-B14F-4D97-AF65-F5344CB8AC3E}">
        <p14:creationId xmlns:p14="http://schemas.microsoft.com/office/powerpoint/2010/main" val="2288935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45"/>
          <p:cNvSpPr txBox="1">
            <a:spLocks noGrp="1"/>
          </p:cNvSpPr>
          <p:nvPr>
            <p:ph type="title"/>
          </p:nvPr>
        </p:nvSpPr>
        <p:spPr>
          <a:prstGeom prst="rect">
            <a:avLst/>
          </a:prstGeom>
          <a:noFill/>
          <a:ln>
            <a:noFill/>
          </a:ln>
        </p:spPr>
        <p:txBody>
          <a:bodyPr spcFirstLastPara="1" wrap="square" lIns="0" tIns="0" rIns="0" bIns="0" anchor="t" anchorCtr="0">
            <a:normAutofit/>
          </a:bodyPr>
          <a:lstStyle/>
          <a:p>
            <a:r>
              <a:rPr lang="en-US"/>
              <a:t>Allowable Use of Funds</a:t>
            </a:r>
            <a:endParaRPr/>
          </a:p>
        </p:txBody>
      </p:sp>
      <p:sp>
        <p:nvSpPr>
          <p:cNvPr id="248" name="Google Shape;248;p45"/>
          <p:cNvSpPr txBox="1">
            <a:spLocks noGrp="1"/>
          </p:cNvSpPr>
          <p:nvPr>
            <p:ph type="body" idx="1"/>
          </p:nvPr>
        </p:nvSpPr>
        <p:spPr>
          <a:xfrm>
            <a:off x="2176218" y="1460392"/>
            <a:ext cx="7863133" cy="3757176"/>
          </a:xfrm>
          <a:prstGeom prst="rect">
            <a:avLst/>
          </a:prstGeom>
          <a:noFill/>
          <a:ln>
            <a:noFill/>
          </a:ln>
        </p:spPr>
        <p:txBody>
          <a:bodyPr spcFirstLastPara="1" wrap="square" lIns="0" tIns="0" rIns="0" bIns="45700" anchor="t" anchorCtr="0">
            <a:noAutofit/>
          </a:bodyPr>
          <a:lstStyle/>
          <a:p>
            <a:pPr marL="0" indent="0">
              <a:lnSpc>
                <a:spcPct val="100000"/>
              </a:lnSpc>
              <a:spcBef>
                <a:spcPts val="0"/>
              </a:spcBef>
              <a:buSzPts val="1100"/>
              <a:buNone/>
            </a:pPr>
            <a:r>
              <a:rPr lang="en-US">
                <a:solidFill>
                  <a:srgbClr val="262626"/>
                </a:solidFill>
                <a:latin typeface="Arial"/>
              </a:rPr>
              <a:t>A non-public school may apply to receive services or assistance from the SEA or its contractors to address educational impact from COVID-19 for:</a:t>
            </a:r>
          </a:p>
          <a:p>
            <a:pPr marL="0" indent="0">
              <a:lnSpc>
                <a:spcPct val="100000"/>
              </a:lnSpc>
              <a:spcBef>
                <a:spcPts val="0"/>
              </a:spcBef>
              <a:buSzPts val="1100"/>
              <a:buNone/>
            </a:pPr>
            <a:endParaRPr lang="en-US" sz="1800">
              <a:solidFill>
                <a:srgbClr val="262626"/>
              </a:solidFill>
              <a:latin typeface="Arial"/>
            </a:endParaRPr>
          </a:p>
          <a:p>
            <a:pPr marL="285750" indent="-285750" algn="just"/>
            <a:r>
              <a:rPr lang="en-US" sz="2000">
                <a:latin typeface="Arial"/>
              </a:rPr>
              <a:t>Providing additional mental health support services, specifically in the areas of counseling, speech therapy, language, development, emotional and physiological impact from the pandemic contribute to academic excellence;</a:t>
            </a:r>
          </a:p>
          <a:p>
            <a:pPr marL="285750" indent="-285750" algn="just"/>
            <a:endParaRPr lang="en-US" sz="2000">
              <a:latin typeface="Arial"/>
            </a:endParaRPr>
          </a:p>
          <a:p>
            <a:pPr marL="285750" indent="-285750" algn="just"/>
            <a:r>
              <a:rPr lang="en-US" sz="2000">
                <a:latin typeface="Arial"/>
              </a:rPr>
              <a:t>Offering tutoring services and other enriched programs that would aim to increase students’ academic and social-emotional well-being; </a:t>
            </a:r>
          </a:p>
          <a:p>
            <a:pPr marL="285750" indent="-285750" algn="just"/>
            <a:endParaRPr lang="en-US" sz="1400"/>
          </a:p>
          <a:p>
            <a:pPr marL="0" indent="0">
              <a:lnSpc>
                <a:spcPct val="100000"/>
              </a:lnSpc>
              <a:spcBef>
                <a:spcPts val="0"/>
              </a:spcBef>
              <a:buSzPts val="1100"/>
              <a:buNone/>
            </a:pPr>
            <a:endParaRPr lang="en-US" sz="1400">
              <a:solidFill>
                <a:srgbClr val="262626"/>
              </a:solidFill>
            </a:endParaRPr>
          </a:p>
          <a:p>
            <a:pPr algn="just" fontAlgn="base">
              <a:spcBef>
                <a:spcPts val="0"/>
              </a:spcBef>
              <a:buFont typeface="Arial" panose="020B0604020202020204" pitchFamily="34" charset="0"/>
              <a:buChar char="•"/>
            </a:pPr>
            <a:endParaRPr lang="en-US" sz="1400">
              <a:solidFill>
                <a:srgbClr val="000000"/>
              </a:solidFill>
              <a:latin typeface="Arial"/>
            </a:endParaRPr>
          </a:p>
          <a:p>
            <a:pPr marL="76200" indent="0">
              <a:buNone/>
            </a:pPr>
            <a:br>
              <a:rPr lang="en-US" sz="1200"/>
            </a:br>
            <a:endParaRPr lang="en-US" sz="1500">
              <a:solidFill>
                <a:srgbClr val="262626"/>
              </a:solidFill>
            </a:endParaRPr>
          </a:p>
        </p:txBody>
      </p:sp>
      <p:sp>
        <p:nvSpPr>
          <p:cNvPr id="249" name="Google Shape;249;p45"/>
          <p:cNvSpPr txBox="1">
            <a:spLocks noGrp="1"/>
          </p:cNvSpPr>
          <p:nvPr>
            <p:ph type="sldNum" idx="12"/>
          </p:nvPr>
        </p:nvSpPr>
        <p:spPr>
          <a:xfrm>
            <a:off x="1747071" y="6427018"/>
            <a:ext cx="2057400" cy="365100"/>
          </a:xfrm>
          <a:prstGeom prst="rect">
            <a:avLst/>
          </a:prstGeom>
          <a:noFill/>
          <a:ln>
            <a:noFill/>
          </a:ln>
        </p:spPr>
        <p:txBody>
          <a:bodyPr spcFirstLastPara="1" wrap="square" lIns="91425" tIns="45700" rIns="91425" bIns="45700" anchor="t" anchorCtr="0">
            <a:noAutofit/>
          </a:bodyPr>
          <a:lstStyle/>
          <a:p>
            <a:fld id="{00000000-1234-1234-1234-123412341234}" type="slidenum">
              <a:rPr lang="en-US"/>
              <a:pPr/>
              <a:t>6</a:t>
            </a:fld>
            <a:endParaRPr/>
          </a:p>
        </p:txBody>
      </p:sp>
    </p:spTree>
    <p:extLst>
      <p:ext uri="{BB962C8B-B14F-4D97-AF65-F5344CB8AC3E}">
        <p14:creationId xmlns:p14="http://schemas.microsoft.com/office/powerpoint/2010/main" val="2455784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61DE9-D7B6-3464-45A9-83EB919EAAC4}"/>
              </a:ext>
            </a:extLst>
          </p:cNvPr>
          <p:cNvSpPr>
            <a:spLocks noGrp="1"/>
          </p:cNvSpPr>
          <p:nvPr>
            <p:ph type="title"/>
          </p:nvPr>
        </p:nvSpPr>
        <p:spPr/>
        <p:txBody>
          <a:bodyPr/>
          <a:lstStyle/>
          <a:p>
            <a:r>
              <a:rPr lang="en-US"/>
              <a:t>Allowable Use of Funds cont.  </a:t>
            </a:r>
          </a:p>
        </p:txBody>
      </p:sp>
      <p:sp>
        <p:nvSpPr>
          <p:cNvPr id="3" name="Text Placeholder 2">
            <a:extLst>
              <a:ext uri="{FF2B5EF4-FFF2-40B4-BE49-F238E27FC236}">
                <a16:creationId xmlns:a16="http://schemas.microsoft.com/office/drawing/2014/main" id="{A64D6166-F56A-AF9E-25C0-A4D00CDF9059}"/>
              </a:ext>
            </a:extLst>
          </p:cNvPr>
          <p:cNvSpPr>
            <a:spLocks noGrp="1"/>
          </p:cNvSpPr>
          <p:nvPr>
            <p:ph type="body" idx="1"/>
          </p:nvPr>
        </p:nvSpPr>
        <p:spPr>
          <a:xfrm>
            <a:off x="2152650" y="1463040"/>
            <a:ext cx="7886700" cy="4563618"/>
          </a:xfrm>
        </p:spPr>
        <p:txBody>
          <a:bodyPr>
            <a:normAutofit/>
          </a:bodyPr>
          <a:lstStyle/>
          <a:p>
            <a:pPr marL="285750" indent="-285750" algn="just"/>
            <a:r>
              <a:rPr lang="en-US" sz="1700">
                <a:latin typeface="Arial"/>
              </a:rPr>
              <a:t>Implementing other activities as specified in federal GEER requirements.</a:t>
            </a:r>
          </a:p>
          <a:p>
            <a:pPr marL="742950" indent="-285750" algn="just"/>
            <a:r>
              <a:rPr lang="en-US" sz="1700">
                <a:latin typeface="Arial"/>
              </a:rPr>
              <a:t>Activities to prevent, prepare for, and respond to the COVID-19 pandemic, including those activities allowed under ESSER including but not limited to:</a:t>
            </a:r>
          </a:p>
          <a:p>
            <a:pPr marL="1657350" lvl="2" indent="-285750" algn="just"/>
            <a:r>
              <a:rPr lang="en-US" sz="1700">
                <a:latin typeface="Arial"/>
              </a:rPr>
              <a:t>coordination with public health; </a:t>
            </a:r>
          </a:p>
          <a:p>
            <a:pPr marL="1657350" lvl="2" indent="-285750" algn="just"/>
            <a:r>
              <a:rPr lang="en-US" sz="1700">
                <a:latin typeface="Arial"/>
              </a:rPr>
              <a:t>purchasing educational technology; </a:t>
            </a:r>
          </a:p>
          <a:p>
            <a:pPr marL="1657350" lvl="2" indent="-285750" algn="just"/>
            <a:r>
              <a:rPr lang="en-US" sz="1700">
                <a:latin typeface="Arial"/>
              </a:rPr>
              <a:t>planning for long term closures; </a:t>
            </a:r>
          </a:p>
          <a:p>
            <a:pPr marL="1657350" lvl="2" indent="-285750" algn="just"/>
            <a:r>
              <a:rPr lang="en-US" sz="1700">
                <a:latin typeface="Arial"/>
              </a:rPr>
              <a:t>training and supplies for sanitation; </a:t>
            </a:r>
          </a:p>
          <a:p>
            <a:pPr marL="1657350" lvl="2" indent="-285750" algn="just"/>
            <a:r>
              <a:rPr lang="en-US" sz="1700">
                <a:latin typeface="Arial"/>
              </a:rPr>
              <a:t>summer school and after school programs; </a:t>
            </a:r>
          </a:p>
          <a:p>
            <a:pPr marL="1657350" lvl="2" indent="-285750" algn="just"/>
            <a:r>
              <a:rPr lang="en-US" sz="1700">
                <a:latin typeface="Arial"/>
              </a:rPr>
              <a:t>funds for principals to address local needs aligned with GEER requirements; </a:t>
            </a:r>
          </a:p>
          <a:p>
            <a:pPr marL="1657350" lvl="2" indent="-285750" algn="just"/>
            <a:r>
              <a:rPr lang="en-US" sz="1700">
                <a:latin typeface="Arial"/>
              </a:rPr>
              <a:t>other activities to continue school operations and employment of existing staff if the expenses are reasonable and necessary to respond to COVID-19; </a:t>
            </a:r>
          </a:p>
          <a:p>
            <a:pPr marL="1657350" lvl="2" indent="-285750" algn="just"/>
            <a:r>
              <a:rPr lang="en-US" sz="1500">
                <a:latin typeface="Arial"/>
              </a:rPr>
              <a:t>Professional development and training for teachers on effective strategies for the delivery of remote and digital instruction</a:t>
            </a:r>
          </a:p>
        </p:txBody>
      </p:sp>
      <p:sp>
        <p:nvSpPr>
          <p:cNvPr id="4" name="Slide Number Placeholder 3">
            <a:extLst>
              <a:ext uri="{FF2B5EF4-FFF2-40B4-BE49-F238E27FC236}">
                <a16:creationId xmlns:a16="http://schemas.microsoft.com/office/drawing/2014/main" id="{F3BE2A1A-D901-AD63-5E87-699F41799C0C}"/>
              </a:ext>
            </a:extLst>
          </p:cNvPr>
          <p:cNvSpPr>
            <a:spLocks noGrp="1"/>
          </p:cNvSpPr>
          <p:nvPr>
            <p:ph type="sldNum" idx="12"/>
          </p:nvPr>
        </p:nvSpPr>
        <p:spPr/>
        <p:txBody>
          <a:bodyPr/>
          <a:lstStyle/>
          <a:p>
            <a:fld id="{00000000-1234-1234-1234-123412341234}" type="slidenum">
              <a:rPr lang="en-US"/>
              <a:pPr/>
              <a:t>7</a:t>
            </a:fld>
            <a:endParaRPr lang="en-US"/>
          </a:p>
        </p:txBody>
      </p:sp>
    </p:spTree>
    <p:extLst>
      <p:ext uri="{BB962C8B-B14F-4D97-AF65-F5344CB8AC3E}">
        <p14:creationId xmlns:p14="http://schemas.microsoft.com/office/powerpoint/2010/main" val="1710887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6"/>
          <p:cNvSpPr txBox="1">
            <a:spLocks noGrp="1"/>
          </p:cNvSpPr>
          <p:nvPr>
            <p:ph type="title"/>
          </p:nvPr>
        </p:nvSpPr>
        <p:spPr>
          <a:prstGeom prst="rect">
            <a:avLst/>
          </a:prstGeom>
          <a:noFill/>
          <a:ln>
            <a:noFill/>
          </a:ln>
        </p:spPr>
        <p:txBody>
          <a:bodyPr spcFirstLastPara="1" wrap="square" lIns="0" tIns="0" rIns="0" bIns="0" anchor="t" anchorCtr="0">
            <a:normAutofit/>
          </a:bodyPr>
          <a:lstStyle/>
          <a:p>
            <a:r>
              <a:rPr lang="en-US"/>
              <a:t>Unallowable Uses of EANS Funds</a:t>
            </a:r>
            <a:endParaRPr/>
          </a:p>
        </p:txBody>
      </p:sp>
      <p:sp>
        <p:nvSpPr>
          <p:cNvPr id="256" name="Google Shape;256;p46"/>
          <p:cNvSpPr txBox="1">
            <a:spLocks noGrp="1"/>
          </p:cNvSpPr>
          <p:nvPr>
            <p:ph type="body" idx="1"/>
          </p:nvPr>
        </p:nvSpPr>
        <p:spPr>
          <a:xfrm>
            <a:off x="838200" y="1857487"/>
            <a:ext cx="10515600" cy="3224251"/>
          </a:xfrm>
          <a:prstGeom prst="rect">
            <a:avLst/>
          </a:prstGeom>
          <a:noFill/>
          <a:ln>
            <a:noFill/>
          </a:ln>
        </p:spPr>
        <p:txBody>
          <a:bodyPr spcFirstLastPara="1" wrap="square" lIns="0" tIns="0" rIns="0" bIns="45700" anchor="t" anchorCtr="0">
            <a:normAutofit/>
          </a:bodyPr>
          <a:lstStyle/>
          <a:p>
            <a:pPr marL="0" indent="0">
              <a:lnSpc>
                <a:spcPct val="100000"/>
              </a:lnSpc>
              <a:spcBef>
                <a:spcPts val="0"/>
              </a:spcBef>
              <a:buNone/>
            </a:pPr>
            <a:r>
              <a:rPr lang="en-US" sz="1500">
                <a:solidFill>
                  <a:srgbClr val="262626"/>
                </a:solidFill>
                <a:latin typeface="Arial"/>
              </a:rPr>
              <a:t>GAENS Funds cannot be used for the following: </a:t>
            </a:r>
          </a:p>
          <a:p>
            <a:pPr marL="0" indent="0">
              <a:lnSpc>
                <a:spcPct val="100000"/>
              </a:lnSpc>
              <a:spcBef>
                <a:spcPts val="0"/>
              </a:spcBef>
              <a:buNone/>
            </a:pPr>
            <a:endParaRPr sz="1500">
              <a:solidFill>
                <a:srgbClr val="262626"/>
              </a:solidFill>
              <a:latin typeface="Arial"/>
            </a:endParaRPr>
          </a:p>
          <a:p>
            <a:pPr indent="-323850">
              <a:lnSpc>
                <a:spcPct val="100000"/>
              </a:lnSpc>
              <a:spcBef>
                <a:spcPts val="0"/>
              </a:spcBef>
              <a:buSzPts val="1500"/>
              <a:buFont typeface="Times New Roman"/>
              <a:buChar char="●"/>
            </a:pPr>
            <a:r>
              <a:rPr lang="en-US" sz="1500">
                <a:solidFill>
                  <a:srgbClr val="262626"/>
                </a:solidFill>
                <a:latin typeface="Arial"/>
              </a:rPr>
              <a:t>to provide direct or indirect financial assistance to scholarship granting organizations or related entities for elementary or secondary education </a:t>
            </a:r>
            <a:endParaRPr sz="1500">
              <a:solidFill>
                <a:srgbClr val="262626"/>
              </a:solidFill>
              <a:latin typeface="Arial"/>
            </a:endParaRPr>
          </a:p>
          <a:p>
            <a:pPr indent="-323850">
              <a:lnSpc>
                <a:spcPct val="100000"/>
              </a:lnSpc>
              <a:spcBef>
                <a:spcPts val="0"/>
              </a:spcBef>
              <a:buSzPts val="1500"/>
              <a:buFont typeface="Times New Roman"/>
              <a:buChar char="●"/>
            </a:pPr>
            <a:r>
              <a:rPr lang="en-US" sz="1500">
                <a:solidFill>
                  <a:srgbClr val="262626"/>
                </a:solidFill>
                <a:latin typeface="Arial"/>
              </a:rPr>
              <a:t>to provide or support vouchers, tuition tax credit programs, education savings accounts, scholarships, scholarship programs, or tuition-assistance programs for elementary or secondary education</a:t>
            </a:r>
            <a:endParaRPr sz="1500">
              <a:latin typeface="Arial"/>
              <a:ea typeface="Times New Roman"/>
              <a:cs typeface="Times New Roman"/>
            </a:endParaRPr>
          </a:p>
          <a:p>
            <a:pPr indent="-323850">
              <a:lnSpc>
                <a:spcPct val="115000"/>
              </a:lnSpc>
              <a:spcBef>
                <a:spcPts val="0"/>
              </a:spcBef>
              <a:buClr>
                <a:srgbClr val="FF0000"/>
              </a:buClr>
              <a:buSzPts val="1500"/>
              <a:buFont typeface="Calibri"/>
              <a:buChar char="●"/>
            </a:pPr>
            <a:r>
              <a:rPr lang="en-US" sz="1500" b="1">
                <a:solidFill>
                  <a:srgbClr val="FF0000"/>
                </a:solidFill>
                <a:latin typeface="Arial"/>
              </a:rPr>
              <a:t>for services, instructional materials and other materials that are non-secular, ideological and/or faith based</a:t>
            </a:r>
            <a:endParaRPr sz="1500" b="1">
              <a:solidFill>
                <a:srgbClr val="FF0000"/>
              </a:solidFill>
              <a:latin typeface="Arial"/>
            </a:endParaRPr>
          </a:p>
          <a:p>
            <a:pPr indent="-323850">
              <a:spcBef>
                <a:spcPts val="0"/>
              </a:spcBef>
              <a:buClr>
                <a:srgbClr val="262626"/>
              </a:buClr>
              <a:buSzPts val="1500"/>
              <a:buFont typeface="Calibri"/>
              <a:buChar char="●"/>
            </a:pPr>
            <a:r>
              <a:rPr lang="en-US" sz="1500">
                <a:solidFill>
                  <a:srgbClr val="262626"/>
                </a:solidFill>
                <a:latin typeface="Arial"/>
              </a:rPr>
              <a:t>Construction and/or capital improvement to the building</a:t>
            </a:r>
            <a:endParaRPr sz="1500">
              <a:solidFill>
                <a:srgbClr val="262626"/>
              </a:solidFill>
              <a:latin typeface="Arial"/>
            </a:endParaRPr>
          </a:p>
          <a:p>
            <a:pPr indent="-323850">
              <a:lnSpc>
                <a:spcPct val="115000"/>
              </a:lnSpc>
              <a:spcBef>
                <a:spcPts val="0"/>
              </a:spcBef>
              <a:buClr>
                <a:srgbClr val="262626"/>
              </a:buClr>
              <a:buSzPts val="1500"/>
              <a:buFont typeface="Calibri"/>
              <a:buChar char="●"/>
            </a:pPr>
            <a:r>
              <a:rPr lang="en-US" sz="1500">
                <a:solidFill>
                  <a:srgbClr val="262626"/>
                </a:solidFill>
                <a:latin typeface="Arial"/>
              </a:rPr>
              <a:t>Services, subscriptions, licenses or warranties that exceed the GAENS performance period (9.30.2023)</a:t>
            </a:r>
            <a:endParaRPr sz="1500">
              <a:solidFill>
                <a:srgbClr val="262626"/>
              </a:solidFill>
              <a:highlight>
                <a:srgbClr val="FFFF00"/>
              </a:highlight>
              <a:latin typeface="Arial"/>
            </a:endParaRPr>
          </a:p>
          <a:p>
            <a:pPr indent="-323850">
              <a:lnSpc>
                <a:spcPct val="115000"/>
              </a:lnSpc>
              <a:spcBef>
                <a:spcPts val="0"/>
              </a:spcBef>
              <a:buClr>
                <a:srgbClr val="262626"/>
              </a:buClr>
              <a:buSzPts val="1500"/>
              <a:buFont typeface="Calibri"/>
              <a:buChar char="●"/>
            </a:pPr>
            <a:r>
              <a:rPr lang="en-US" sz="1500">
                <a:solidFill>
                  <a:srgbClr val="262626"/>
                </a:solidFill>
                <a:latin typeface="Arial"/>
              </a:rPr>
              <a:t>Supplemental disinfecting systems, such as</a:t>
            </a:r>
            <a:r>
              <a:rPr lang="en-US" sz="1500">
                <a:latin typeface="Arial"/>
              </a:rPr>
              <a:t> peroxide or bi-polar ionization</a:t>
            </a:r>
            <a:r>
              <a:rPr lang="en-US" sz="1500">
                <a:solidFill>
                  <a:srgbClr val="262626"/>
                </a:solidFill>
                <a:latin typeface="Arial"/>
              </a:rPr>
              <a:t> </a:t>
            </a:r>
            <a:endParaRPr sz="1500">
              <a:solidFill>
                <a:srgbClr val="262626"/>
              </a:solidFill>
              <a:latin typeface="Arial"/>
            </a:endParaRPr>
          </a:p>
          <a:p>
            <a:pPr marL="0" indent="0">
              <a:lnSpc>
                <a:spcPct val="115000"/>
              </a:lnSpc>
              <a:spcBef>
                <a:spcPts val="0"/>
              </a:spcBef>
              <a:buNone/>
            </a:pPr>
            <a:endParaRPr sz="1500">
              <a:solidFill>
                <a:srgbClr val="262626"/>
              </a:solidFill>
              <a:latin typeface="Arial"/>
            </a:endParaRPr>
          </a:p>
          <a:p>
            <a:pPr marL="0" indent="0" algn="ctr">
              <a:lnSpc>
                <a:spcPct val="115000"/>
              </a:lnSpc>
              <a:spcBef>
                <a:spcPts val="0"/>
              </a:spcBef>
              <a:buNone/>
            </a:pPr>
            <a:r>
              <a:rPr lang="en-US" sz="1700" b="1">
                <a:solidFill>
                  <a:srgbClr val="262626"/>
                </a:solidFill>
                <a:latin typeface="Arial"/>
              </a:rPr>
              <a:t>Reimbursement is not allowed</a:t>
            </a:r>
            <a:endParaRPr sz="1700" b="1">
              <a:solidFill>
                <a:srgbClr val="262626"/>
              </a:solidFill>
              <a:latin typeface="Arial"/>
            </a:endParaRPr>
          </a:p>
        </p:txBody>
      </p:sp>
      <p:sp>
        <p:nvSpPr>
          <p:cNvPr id="257" name="Google Shape;257;p46"/>
          <p:cNvSpPr txBox="1">
            <a:spLocks noGrp="1"/>
          </p:cNvSpPr>
          <p:nvPr>
            <p:ph type="sldNum" idx="12"/>
          </p:nvPr>
        </p:nvSpPr>
        <p:spPr>
          <a:xfrm>
            <a:off x="1747071" y="6427018"/>
            <a:ext cx="2057400" cy="365100"/>
          </a:xfrm>
          <a:prstGeom prst="rect">
            <a:avLst/>
          </a:prstGeom>
          <a:noFill/>
          <a:ln>
            <a:noFill/>
          </a:ln>
        </p:spPr>
        <p:txBody>
          <a:bodyPr spcFirstLastPara="1" wrap="square" lIns="91425" tIns="45700" rIns="91425" bIns="45700" anchor="t" anchorCtr="0">
            <a:noAutofit/>
          </a:bodyPr>
          <a:lstStyle/>
          <a:p>
            <a:fld id="{00000000-1234-1234-1234-123412341234}" type="slidenum">
              <a:rPr lang="en-US"/>
              <a:pPr/>
              <a:t>8</a:t>
            </a:fld>
            <a:endParaRPr/>
          </a:p>
        </p:txBody>
      </p:sp>
    </p:spTree>
    <p:extLst>
      <p:ext uri="{BB962C8B-B14F-4D97-AF65-F5344CB8AC3E}">
        <p14:creationId xmlns:p14="http://schemas.microsoft.com/office/powerpoint/2010/main" val="3894111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9D932-B6DB-FDFC-E3DE-E2E21426B2DF}"/>
              </a:ext>
            </a:extLst>
          </p:cNvPr>
          <p:cNvSpPr>
            <a:spLocks noGrp="1"/>
          </p:cNvSpPr>
          <p:nvPr>
            <p:ph type="ctrTitle"/>
          </p:nvPr>
        </p:nvSpPr>
        <p:spPr>
          <a:xfrm>
            <a:off x="827563" y="3076599"/>
            <a:ext cx="10363200" cy="840515"/>
          </a:xfrm>
        </p:spPr>
        <p:txBody>
          <a:bodyPr/>
          <a:lstStyle/>
          <a:p>
            <a:r>
              <a:rPr lang="en-US"/>
              <a:t>Budget Review</a:t>
            </a:r>
          </a:p>
        </p:txBody>
      </p:sp>
      <p:sp>
        <p:nvSpPr>
          <p:cNvPr id="3" name="Slide Number Placeholder 2">
            <a:extLst>
              <a:ext uri="{FF2B5EF4-FFF2-40B4-BE49-F238E27FC236}">
                <a16:creationId xmlns:a16="http://schemas.microsoft.com/office/drawing/2014/main" id="{5E9AFC62-12FE-D79E-7F0C-44AE4CB28A5D}"/>
              </a:ext>
            </a:extLst>
          </p:cNvPr>
          <p:cNvSpPr>
            <a:spLocks noGrp="1"/>
          </p:cNvSpPr>
          <p:nvPr>
            <p:ph type="sldNum" idx="12"/>
          </p:nvPr>
        </p:nvSpPr>
        <p:spPr/>
        <p:txBody>
          <a:bodyPr/>
          <a:lstStyle/>
          <a:p>
            <a:fld id="{00000000-1234-1234-1234-123412341234}" type="slidenum">
              <a:rPr lang="en-US"/>
              <a:pPr/>
              <a:t>9</a:t>
            </a:fld>
            <a:endParaRPr lang="en-US"/>
          </a:p>
        </p:txBody>
      </p:sp>
    </p:spTree>
    <p:extLst>
      <p:ext uri="{BB962C8B-B14F-4D97-AF65-F5344CB8AC3E}">
        <p14:creationId xmlns:p14="http://schemas.microsoft.com/office/powerpoint/2010/main" val="1012645962"/>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14</Slides>
  <Notes>7</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Governor's Additional Emergency Assistance Non-Public Schools</vt:lpstr>
      <vt:lpstr>GAENS Overview</vt:lpstr>
      <vt:lpstr>Available Funds</vt:lpstr>
      <vt:lpstr>Eligibility</vt:lpstr>
      <vt:lpstr>Prioritizing Funding</vt:lpstr>
      <vt:lpstr>Allowable Use of Funds</vt:lpstr>
      <vt:lpstr>Allowable Use of Funds cont.  </vt:lpstr>
      <vt:lpstr>Unallowable Uses of EANS Funds</vt:lpstr>
      <vt:lpstr>Budget Review</vt:lpstr>
      <vt:lpstr>Tips and Tricks to Streamline Your Submission</vt:lpstr>
      <vt:lpstr>Welcome FACTS Education Solutions</vt:lpstr>
      <vt:lpstr>Frequently Asked Questions</vt:lpstr>
      <vt:lpstr>PowerPoint Presentation</vt:lpstr>
      <vt:lpstr>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2</cp:revision>
  <dcterms:created xsi:type="dcterms:W3CDTF">2022-10-04T15:28:15Z</dcterms:created>
  <dcterms:modified xsi:type="dcterms:W3CDTF">2022-10-06T16:20:49Z</dcterms:modified>
</cp:coreProperties>
</file>