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omments/modernComment_10B_13E0AA0B.xml" ContentType="application/vnd.ms-powerpoint.comment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15"/>
  </p:notesMasterIdLst>
  <p:sldIdLst>
    <p:sldId id="257" r:id="rId2"/>
    <p:sldId id="258" r:id="rId3"/>
    <p:sldId id="260" r:id="rId4"/>
    <p:sldId id="261" r:id="rId5"/>
    <p:sldId id="262" r:id="rId6"/>
    <p:sldId id="264" r:id="rId7"/>
    <p:sldId id="266" r:id="rId8"/>
    <p:sldId id="270" r:id="rId9"/>
    <p:sldId id="271" r:id="rId10"/>
    <p:sldId id="265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EC28A6D-327B-CC76-57A4-5243AC50D294}" name="Collins, DeLilah" initials="CD" userId="S::collins_d@cde.state.co.us::0fbcd1ec-9edd-4919-b5b0-b4fa9ee0754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13F48A-09A9-12C8-5ADC-7851A0B5E7C7}" v="16" dt="2022-10-18T17:23:40.377"/>
    <p1510:client id="{259E2E4E-6BFA-4906-83E5-BD875BB1F7EB}" v="1" dt="2022-10-18T14:27:43.523"/>
    <p1510:client id="{2E559230-E3A3-4AA6-B1B8-EFB24258F848}" v="225" dt="2022-10-04T18:39:17.960"/>
    <p1510:client id="{53C9C6F2-4B47-5D7F-AEE7-1B9F7F740FF7}" v="2" dt="2022-10-04T19:56:39.241"/>
    <p1510:client id="{85242F0E-325B-C103-1570-77A8E64F96F3}" v="324" dt="2022-10-18T14:14:02.001"/>
    <p1510:client id="{AF95728C-7EA7-7074-A4A9-51B69B9934D2}" v="2" dt="2022-10-19T18:36:45.278"/>
    <p1510:client id="{B3028E96-3CB4-42B0-B1B2-502433B4BBB5}" v="2" dt="2022-10-18T16:43:31.533"/>
    <p1510:client id="{BB383A59-2815-43DD-B3F8-FAE8D99D0698}" v="48" dt="2022-10-04T16:21:02.145"/>
    <p1510:client id="{D60CF0BB-8C41-4F95-9149-8C3CACAF5A6F}" v="14" dt="2022-10-04T20:52:15.441"/>
    <p1510:client id="{F1A5220E-DF28-2003-9EAD-537CBE03A0B2}" v="16" dt="2022-10-17T22:09:35.880"/>
    <p1510:client id="{FEFEA24D-0F71-F664-7AB5-EE68EF9B4FB9}" v="4" dt="2022-10-04T15:35:57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llins, DeLilah" userId="S::collins_d@cde.state.co.us::0fbcd1ec-9edd-4919-b5b0-b4fa9ee07543" providerId="AD" clId="Web-{B3028E96-3CB4-42B0-B1B2-502433B4BBB5}"/>
    <pc:docChg chg="modSld">
      <pc:chgData name="Collins, DeLilah" userId="S::collins_d@cde.state.co.us::0fbcd1ec-9edd-4919-b5b0-b4fa9ee07543" providerId="AD" clId="Web-{B3028E96-3CB4-42B0-B1B2-502433B4BBB5}" dt="2022-10-18T16:43:31.533" v="1" actId="20577"/>
      <pc:docMkLst>
        <pc:docMk/>
      </pc:docMkLst>
      <pc:sldChg chg="modSp">
        <pc:chgData name="Collins, DeLilah" userId="S::collins_d@cde.state.co.us::0fbcd1ec-9edd-4919-b5b0-b4fa9ee07543" providerId="AD" clId="Web-{B3028E96-3CB4-42B0-B1B2-502433B4BBB5}" dt="2022-10-18T16:43:31.533" v="1" actId="20577"/>
        <pc:sldMkLst>
          <pc:docMk/>
          <pc:sldMk cId="706457843" sldId="271"/>
        </pc:sldMkLst>
        <pc:spChg chg="mod">
          <ac:chgData name="Collins, DeLilah" userId="S::collins_d@cde.state.co.us::0fbcd1ec-9edd-4919-b5b0-b4fa9ee07543" providerId="AD" clId="Web-{B3028E96-3CB4-42B0-B1B2-502433B4BBB5}" dt="2022-10-18T16:43:31.533" v="1" actId="20577"/>
          <ac:spMkLst>
            <pc:docMk/>
            <pc:sldMk cId="706457843" sldId="271"/>
            <ac:spMk id="3" creationId="{3D1EE1ED-ACE9-FDEE-614E-6DB7F8EDECDC}"/>
          </ac:spMkLst>
        </pc:spChg>
      </pc:sldChg>
    </pc:docChg>
  </pc:docChgLst>
  <pc:docChgLst>
    <pc:chgData name="Collins, DeLilah" userId="S::collins_d@cde.state.co.us::0fbcd1ec-9edd-4919-b5b0-b4fa9ee07543" providerId="AD" clId="Web-{259E2E4E-6BFA-4906-83E5-BD875BB1F7EB}"/>
    <pc:docChg chg="">
      <pc:chgData name="Collins, DeLilah" userId="S::collins_d@cde.state.co.us::0fbcd1ec-9edd-4919-b5b0-b4fa9ee07543" providerId="AD" clId="Web-{259E2E4E-6BFA-4906-83E5-BD875BB1F7EB}" dt="2022-10-18T14:27:43.523" v="0"/>
      <pc:docMkLst>
        <pc:docMk/>
      </pc:docMkLst>
      <pc:sldChg chg="addCm">
        <pc:chgData name="Collins, DeLilah" userId="S::collins_d@cde.state.co.us::0fbcd1ec-9edd-4919-b5b0-b4fa9ee07543" providerId="AD" clId="Web-{259E2E4E-6BFA-4906-83E5-BD875BB1F7EB}" dt="2022-10-18T14:27:43.523" v="0"/>
        <pc:sldMkLst>
          <pc:docMk/>
          <pc:sldMk cId="706457843" sldId="271"/>
        </pc:sldMkLst>
      </pc:sldChg>
    </pc:docChg>
  </pc:docChgLst>
  <pc:docChgLst>
    <pc:chgData name="Merrit, Elena" userId="S::merrit_e@cde.state.co.us::56ed5ba6-6a52-4b2c-ac53-99effd67ecb6" providerId="AD" clId="Web-{F1A5220E-DF28-2003-9EAD-537CBE03A0B2}"/>
    <pc:docChg chg="modSld">
      <pc:chgData name="Merrit, Elena" userId="S::merrit_e@cde.state.co.us::56ed5ba6-6a52-4b2c-ac53-99effd67ecb6" providerId="AD" clId="Web-{F1A5220E-DF28-2003-9EAD-537CBE03A0B2}" dt="2022-10-17T22:09:35.880" v="14" actId="20577"/>
      <pc:docMkLst>
        <pc:docMk/>
      </pc:docMkLst>
      <pc:sldChg chg="modSp">
        <pc:chgData name="Merrit, Elena" userId="S::merrit_e@cde.state.co.us::56ed5ba6-6a52-4b2c-ac53-99effd67ecb6" providerId="AD" clId="Web-{F1A5220E-DF28-2003-9EAD-537CBE03A0B2}" dt="2022-10-17T22:08:07.331" v="0" actId="20577"/>
        <pc:sldMkLst>
          <pc:docMk/>
          <pc:sldMk cId="1371175761" sldId="257"/>
        </pc:sldMkLst>
        <pc:spChg chg="mod">
          <ac:chgData name="Merrit, Elena" userId="S::merrit_e@cde.state.co.us::56ed5ba6-6a52-4b2c-ac53-99effd67ecb6" providerId="AD" clId="Web-{F1A5220E-DF28-2003-9EAD-537CBE03A0B2}" dt="2022-10-17T22:08:07.331" v="0" actId="20577"/>
          <ac:spMkLst>
            <pc:docMk/>
            <pc:sldMk cId="1371175761" sldId="257"/>
            <ac:spMk id="192" creationId="{00000000-0000-0000-0000-000000000000}"/>
          </ac:spMkLst>
        </pc:spChg>
      </pc:sldChg>
      <pc:sldChg chg="modSp">
        <pc:chgData name="Merrit, Elena" userId="S::merrit_e@cde.state.co.us::56ed5ba6-6a52-4b2c-ac53-99effd67ecb6" providerId="AD" clId="Web-{F1A5220E-DF28-2003-9EAD-537CBE03A0B2}" dt="2022-10-17T22:09:35.880" v="14" actId="20577"/>
        <pc:sldMkLst>
          <pc:docMk/>
          <pc:sldMk cId="361338133" sldId="265"/>
        </pc:sldMkLst>
        <pc:spChg chg="mod">
          <ac:chgData name="Merrit, Elena" userId="S::merrit_e@cde.state.co.us::56ed5ba6-6a52-4b2c-ac53-99effd67ecb6" providerId="AD" clId="Web-{F1A5220E-DF28-2003-9EAD-537CBE03A0B2}" dt="2022-10-17T22:09:35.880" v="14" actId="20577"/>
          <ac:spMkLst>
            <pc:docMk/>
            <pc:sldMk cId="361338133" sldId="265"/>
            <ac:spMk id="2" creationId="{4229D932-B6DB-FDFC-E3DE-E2E21426B2DF}"/>
          </ac:spMkLst>
        </pc:spChg>
      </pc:sldChg>
    </pc:docChg>
  </pc:docChgLst>
  <pc:docChgLst>
    <pc:chgData name="Collins, DeLilah" userId="S::collins_d@cde.state.co.us::0fbcd1ec-9edd-4919-b5b0-b4fa9ee07543" providerId="AD" clId="Web-{85242F0E-325B-C103-1570-77A8E64F96F3}"/>
    <pc:docChg chg="addSld delSld modSld">
      <pc:chgData name="Collins, DeLilah" userId="S::collins_d@cde.state.co.us::0fbcd1ec-9edd-4919-b5b0-b4fa9ee07543" providerId="AD" clId="Web-{85242F0E-325B-C103-1570-77A8E64F96F3}" dt="2022-10-18T14:14:02.001" v="321" actId="20577"/>
      <pc:docMkLst>
        <pc:docMk/>
      </pc:docMkLst>
      <pc:sldChg chg="modSp">
        <pc:chgData name="Collins, DeLilah" userId="S::collins_d@cde.state.co.us::0fbcd1ec-9edd-4919-b5b0-b4fa9ee07543" providerId="AD" clId="Web-{85242F0E-325B-C103-1570-77A8E64F96F3}" dt="2022-10-18T14:02:48.853" v="19" actId="20577"/>
        <pc:sldMkLst>
          <pc:docMk/>
          <pc:sldMk cId="2701149442" sldId="258"/>
        </pc:sldMkLst>
        <pc:spChg chg="mod">
          <ac:chgData name="Collins, DeLilah" userId="S::collins_d@cde.state.co.us::0fbcd1ec-9edd-4919-b5b0-b4fa9ee07543" providerId="AD" clId="Web-{85242F0E-325B-C103-1570-77A8E64F96F3}" dt="2022-10-18T14:02:48.853" v="19" actId="20577"/>
          <ac:spMkLst>
            <pc:docMk/>
            <pc:sldMk cId="2701149442" sldId="258"/>
            <ac:spMk id="198" creationId="{00000000-0000-0000-0000-000000000000}"/>
          </ac:spMkLst>
        </pc:spChg>
      </pc:sldChg>
      <pc:sldChg chg="del">
        <pc:chgData name="Collins, DeLilah" userId="S::collins_d@cde.state.co.us::0fbcd1ec-9edd-4919-b5b0-b4fa9ee07543" providerId="AD" clId="Web-{85242F0E-325B-C103-1570-77A8E64F96F3}" dt="2022-10-18T14:03:00.135" v="20"/>
        <pc:sldMkLst>
          <pc:docMk/>
          <pc:sldMk cId="2448170452" sldId="259"/>
        </pc:sldMkLst>
      </pc:sldChg>
      <pc:sldChg chg="modSp">
        <pc:chgData name="Collins, DeLilah" userId="S::collins_d@cde.state.co.us::0fbcd1ec-9edd-4919-b5b0-b4fa9ee07543" providerId="AD" clId="Web-{85242F0E-325B-C103-1570-77A8E64F96F3}" dt="2022-10-18T14:05:17.121" v="84" actId="20577"/>
        <pc:sldMkLst>
          <pc:docMk/>
          <pc:sldMk cId="2455784483" sldId="262"/>
        </pc:sldMkLst>
        <pc:spChg chg="mod">
          <ac:chgData name="Collins, DeLilah" userId="S::collins_d@cde.state.co.us::0fbcd1ec-9edd-4919-b5b0-b4fa9ee07543" providerId="AD" clId="Web-{85242F0E-325B-C103-1570-77A8E64F96F3}" dt="2022-10-18T14:05:17.121" v="84" actId="20577"/>
          <ac:spMkLst>
            <pc:docMk/>
            <pc:sldMk cId="2455784483" sldId="262"/>
            <ac:spMk id="248" creationId="{00000000-0000-0000-0000-000000000000}"/>
          </ac:spMkLst>
        </pc:spChg>
      </pc:sldChg>
      <pc:sldChg chg="del">
        <pc:chgData name="Collins, DeLilah" userId="S::collins_d@cde.state.co.us::0fbcd1ec-9edd-4919-b5b0-b4fa9ee07543" providerId="AD" clId="Web-{85242F0E-325B-C103-1570-77A8E64F96F3}" dt="2022-10-18T14:05:21.636" v="85"/>
        <pc:sldMkLst>
          <pc:docMk/>
          <pc:sldMk cId="1710887660" sldId="263"/>
        </pc:sldMkLst>
      </pc:sldChg>
      <pc:sldChg chg="modSp">
        <pc:chgData name="Collins, DeLilah" userId="S::collins_d@cde.state.co.us::0fbcd1ec-9edd-4919-b5b0-b4fa9ee07543" providerId="AD" clId="Web-{85242F0E-325B-C103-1570-77A8E64F96F3}" dt="2022-10-18T14:05:51.574" v="89" actId="1076"/>
        <pc:sldMkLst>
          <pc:docMk/>
          <pc:sldMk cId="3894111389" sldId="264"/>
        </pc:sldMkLst>
        <pc:spChg chg="mod">
          <ac:chgData name="Collins, DeLilah" userId="S::collins_d@cde.state.co.us::0fbcd1ec-9edd-4919-b5b0-b4fa9ee07543" providerId="AD" clId="Web-{85242F0E-325B-C103-1570-77A8E64F96F3}" dt="2022-10-18T14:05:51.574" v="89" actId="1076"/>
          <ac:spMkLst>
            <pc:docMk/>
            <pc:sldMk cId="3894111389" sldId="264"/>
            <ac:spMk id="256" creationId="{00000000-0000-0000-0000-000000000000}"/>
          </ac:spMkLst>
        </pc:spChg>
      </pc:sldChg>
      <pc:sldChg chg="modSp new">
        <pc:chgData name="Collins, DeLilah" userId="S::collins_d@cde.state.co.us::0fbcd1ec-9edd-4919-b5b0-b4fa9ee07543" providerId="AD" clId="Web-{85242F0E-325B-C103-1570-77A8E64F96F3}" dt="2022-10-18T14:14:02.001" v="321" actId="20577"/>
        <pc:sldMkLst>
          <pc:docMk/>
          <pc:sldMk cId="706457843" sldId="271"/>
        </pc:sldMkLst>
        <pc:spChg chg="mod">
          <ac:chgData name="Collins, DeLilah" userId="S::collins_d@cde.state.co.us::0fbcd1ec-9edd-4919-b5b0-b4fa9ee07543" providerId="AD" clId="Web-{85242F0E-325B-C103-1570-77A8E64F96F3}" dt="2022-10-18T14:07:34.528" v="103" actId="20577"/>
          <ac:spMkLst>
            <pc:docMk/>
            <pc:sldMk cId="706457843" sldId="271"/>
            <ac:spMk id="2" creationId="{1A85F40F-3226-9EBF-D210-5427579BC45B}"/>
          </ac:spMkLst>
        </pc:spChg>
        <pc:spChg chg="mod">
          <ac:chgData name="Collins, DeLilah" userId="S::collins_d@cde.state.co.us::0fbcd1ec-9edd-4919-b5b0-b4fa9ee07543" providerId="AD" clId="Web-{85242F0E-325B-C103-1570-77A8E64F96F3}" dt="2022-10-18T14:14:02.001" v="321" actId="20577"/>
          <ac:spMkLst>
            <pc:docMk/>
            <pc:sldMk cId="706457843" sldId="271"/>
            <ac:spMk id="3" creationId="{3D1EE1ED-ACE9-FDEE-614E-6DB7F8EDECDC}"/>
          </ac:spMkLst>
        </pc:spChg>
      </pc:sldChg>
    </pc:docChg>
  </pc:docChgLst>
  <pc:docChgLst>
    <pc:chgData name="Merrit, Elena" userId="S::merrit_e@cde.state.co.us::56ed5ba6-6a52-4b2c-ac53-99effd67ecb6" providerId="AD" clId="Web-{AF95728C-7EA7-7074-A4A9-51B69B9934D2}"/>
    <pc:docChg chg="modSld">
      <pc:chgData name="Merrit, Elena" userId="S::merrit_e@cde.state.co.us::56ed5ba6-6a52-4b2c-ac53-99effd67ecb6" providerId="AD" clId="Web-{AF95728C-7EA7-7074-A4A9-51B69B9934D2}" dt="2022-10-19T18:36:45.278" v="1" actId="20577"/>
      <pc:docMkLst>
        <pc:docMk/>
      </pc:docMkLst>
      <pc:sldChg chg="modSp">
        <pc:chgData name="Merrit, Elena" userId="S::merrit_e@cde.state.co.us::56ed5ba6-6a52-4b2c-ac53-99effd67ecb6" providerId="AD" clId="Web-{AF95728C-7EA7-7074-A4A9-51B69B9934D2}" dt="2022-10-19T18:36:45.278" v="1" actId="20577"/>
        <pc:sldMkLst>
          <pc:docMk/>
          <pc:sldMk cId="451410235" sldId="269"/>
        </pc:sldMkLst>
        <pc:spChg chg="mod">
          <ac:chgData name="Merrit, Elena" userId="S::merrit_e@cde.state.co.us::56ed5ba6-6a52-4b2c-ac53-99effd67ecb6" providerId="AD" clId="Web-{AF95728C-7EA7-7074-A4A9-51B69B9934D2}" dt="2022-10-19T18:36:45.278" v="1" actId="20577"/>
          <ac:spMkLst>
            <pc:docMk/>
            <pc:sldMk cId="451410235" sldId="269"/>
            <ac:spMk id="444" creationId="{00000000-0000-0000-0000-000000000000}"/>
          </ac:spMkLst>
        </pc:spChg>
      </pc:sldChg>
    </pc:docChg>
  </pc:docChgLst>
  <pc:docChgLst>
    <pc:chgData name="Merrit, Elena" userId="S::merrit_e@cde.state.co.us::56ed5ba6-6a52-4b2c-ac53-99effd67ecb6" providerId="AD" clId="Web-{0913F48A-09A9-12C8-5ADC-7851A0B5E7C7}"/>
    <pc:docChg chg="modSld">
      <pc:chgData name="Merrit, Elena" userId="S::merrit_e@cde.state.co.us::56ed5ba6-6a52-4b2c-ac53-99effd67ecb6" providerId="AD" clId="Web-{0913F48A-09A9-12C8-5ADC-7851A0B5E7C7}" dt="2022-10-18T17:23:40.377" v="17" actId="20577"/>
      <pc:docMkLst>
        <pc:docMk/>
      </pc:docMkLst>
      <pc:sldChg chg="modSp">
        <pc:chgData name="Merrit, Elena" userId="S::merrit_e@cde.state.co.us::56ed5ba6-6a52-4b2c-ac53-99effd67ecb6" providerId="AD" clId="Web-{0913F48A-09A9-12C8-5ADC-7851A0B5E7C7}" dt="2022-10-18T17:23:40.377" v="17" actId="20577"/>
        <pc:sldMkLst>
          <pc:docMk/>
          <pc:sldMk cId="2863386194" sldId="270"/>
        </pc:sldMkLst>
        <pc:spChg chg="mod">
          <ac:chgData name="Merrit, Elena" userId="S::merrit_e@cde.state.co.us::56ed5ba6-6a52-4b2c-ac53-99effd67ecb6" providerId="AD" clId="Web-{0913F48A-09A9-12C8-5ADC-7851A0B5E7C7}" dt="2022-10-18T17:23:40.377" v="17" actId="20577"/>
          <ac:spMkLst>
            <pc:docMk/>
            <pc:sldMk cId="2863386194" sldId="270"/>
            <ac:spMk id="4" creationId="{679AEAD2-08FA-25D6-EA01-311D4004418C}"/>
          </ac:spMkLst>
        </pc:spChg>
      </pc:sldChg>
    </pc:docChg>
  </pc:docChgLst>
</pc:chgInfo>
</file>

<file path=ppt/comments/modernComment_10B_13E0AA0B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8A64B5AD-4C03-485D-8C19-457DA7E9A80A}" authorId="{9EC28A6D-327B-CC76-57A4-5243AC50D294}" status="resolved" created="2022-09-26T21:50:58.458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333490699" sldId="267"/>
      <ac:spMk id="2" creationId="{9B0E0C78-ED93-5CFD-773F-8E8424631B74}"/>
      <ac:txMk cp="17" len="9">
        <ac:context len="27" hash="3578361999"/>
      </ac:txMk>
    </ac:txMkLst>
    <p188:pos x="3920755" y="252523"/>
    <p188:txBody>
      <a:bodyPr/>
      <a:lstStyle/>
      <a:p>
        <a:r>
          <a:rPr lang="en-US"/>
          <a:t>Link or add FAQ questions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0FA2CF-5DEA-4798-9B06-3E1D8BA0A182}" type="datetimeFigureOut">
              <a:t>10/19/2022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C896F4-C9AD-407A-BAF4-F7DD12DC7BD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202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9" name="Google Shape;18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/>
          </a:p>
        </p:txBody>
      </p:sp>
      <p:sp>
        <p:nvSpPr>
          <p:cNvPr id="195" name="Google Shape;1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/>
            <a:r>
              <a:rPr lang="en-US"/>
              <a:t>If you are not sure if your school has a school code, visit the GAENS website and click on the CDE non-public schools statistics link to search for your school. If your school is not listed, use the "submit a request" for a school code link. </a:t>
            </a:r>
          </a:p>
        </p:txBody>
      </p:sp>
      <p:sp>
        <p:nvSpPr>
          <p:cNvPr id="201" name="Google Shape;2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4" name="Google Shape;244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EM</a:t>
            </a:r>
            <a:endParaRPr/>
          </a:p>
        </p:txBody>
      </p:sp>
      <p:sp>
        <p:nvSpPr>
          <p:cNvPr id="245" name="Google Shape;245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2" name="Google Shape;252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EM</a:t>
            </a:r>
            <a:endParaRPr/>
          </a:p>
        </p:txBody>
      </p:sp>
      <p:sp>
        <p:nvSpPr>
          <p:cNvPr id="253" name="Google Shape;253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p3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EM</a:t>
            </a:r>
            <a:endParaRPr/>
          </a:p>
        </p:txBody>
      </p:sp>
      <p:sp>
        <p:nvSpPr>
          <p:cNvPr id="432" name="Google Shape;432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3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EM</a:t>
            </a:r>
            <a:endParaRPr/>
          </a:p>
        </p:txBody>
      </p:sp>
      <p:sp>
        <p:nvSpPr>
          <p:cNvPr id="437" name="Google Shape;437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/>
          <p:nvPr/>
        </p:nvSpPr>
        <p:spPr>
          <a:xfrm>
            <a:off x="0" y="4675239"/>
            <a:ext cx="12192000" cy="2182761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EF7521">
                  <a:alpha val="20000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914400" y="3236240"/>
            <a:ext cx="10363200" cy="1216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914400" y="5073445"/>
            <a:ext cx="10363200" cy="1065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17" name="Google Shape;17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220983" y="632706"/>
            <a:ext cx="3761564" cy="176273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" name="Google Shape;18;p2"/>
          <p:cNvCxnSpPr/>
          <p:nvPr/>
        </p:nvCxnSpPr>
        <p:spPr>
          <a:xfrm>
            <a:off x="914401" y="2772696"/>
            <a:ext cx="10402529" cy="0"/>
          </a:xfrm>
          <a:prstGeom prst="straightConnector1">
            <a:avLst/>
          </a:prstGeom>
          <a:noFill/>
          <a:ln w="19050" cap="flat" cmpd="sng">
            <a:solidFill>
              <a:srgbClr val="EF752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9" name="Google Shape;19;p2"/>
          <p:cNvSpPr txBox="1">
            <a:spLocks noGrp="1"/>
          </p:cNvSpPr>
          <p:nvPr>
            <p:ph type="sldNum" idx="12"/>
          </p:nvPr>
        </p:nvSpPr>
        <p:spPr>
          <a:xfrm>
            <a:off x="297428" y="642701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2"/>
          <p:cNvSpPr txBox="1">
            <a:spLocks noGrp="1"/>
          </p:cNvSpPr>
          <p:nvPr>
            <p:ph type="body" idx="1"/>
          </p:nvPr>
        </p:nvSpPr>
        <p:spPr>
          <a:xfrm>
            <a:off x="838200" y="1463041"/>
            <a:ext cx="5181600" cy="4583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6" name="Google Shape;166;p32"/>
          <p:cNvSpPr txBox="1">
            <a:spLocks noGrp="1"/>
          </p:cNvSpPr>
          <p:nvPr>
            <p:ph type="body" idx="2"/>
          </p:nvPr>
        </p:nvSpPr>
        <p:spPr>
          <a:xfrm>
            <a:off x="6172200" y="1463041"/>
            <a:ext cx="5181600" cy="4583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67" name="Google Shape;167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" y="0"/>
            <a:ext cx="12191996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32"/>
          <p:cNvSpPr txBox="1">
            <a:spLocks noGrp="1"/>
          </p:cNvSpPr>
          <p:nvPr>
            <p:ph type="title"/>
          </p:nvPr>
        </p:nvSpPr>
        <p:spPr>
          <a:xfrm>
            <a:off x="326925" y="254514"/>
            <a:ext cx="8109153" cy="7564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69" name="Google Shape;169;p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363200" y="6172201"/>
            <a:ext cx="1524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p32"/>
          <p:cNvSpPr txBox="1">
            <a:spLocks noGrp="1"/>
          </p:cNvSpPr>
          <p:nvPr>
            <p:ph type="sldNum" idx="12"/>
          </p:nvPr>
        </p:nvSpPr>
        <p:spPr>
          <a:xfrm>
            <a:off x="297428" y="642701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3"/>
          <p:cNvSpPr txBox="1">
            <a:spLocks noGrp="1"/>
          </p:cNvSpPr>
          <p:nvPr>
            <p:ph type="sldNum" idx="12"/>
          </p:nvPr>
        </p:nvSpPr>
        <p:spPr>
          <a:xfrm>
            <a:off x="297428" y="642701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173" name="Google Shape;173;p33"/>
          <p:cNvSpPr txBox="1">
            <a:spLocks noGrp="1"/>
          </p:cNvSpPr>
          <p:nvPr>
            <p:ph type="title"/>
          </p:nvPr>
        </p:nvSpPr>
        <p:spPr>
          <a:xfrm>
            <a:off x="326925" y="254514"/>
            <a:ext cx="8109153" cy="7564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4"/>
          <p:cNvSpPr txBox="1">
            <a:spLocks noGrp="1"/>
          </p:cNvSpPr>
          <p:nvPr>
            <p:ph type="title"/>
          </p:nvPr>
        </p:nvSpPr>
        <p:spPr>
          <a:xfrm>
            <a:off x="326925" y="254514"/>
            <a:ext cx="8109153" cy="7564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">
  <p:cSld name="2_Blank"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" name="Google Shape;177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1"/>
            <a:ext cx="12191999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p35"/>
          <p:cNvSpPr txBox="1">
            <a:spLocks noGrp="1"/>
          </p:cNvSpPr>
          <p:nvPr>
            <p:ph type="ctrTitle"/>
          </p:nvPr>
        </p:nvSpPr>
        <p:spPr>
          <a:xfrm>
            <a:off x="914400" y="2595716"/>
            <a:ext cx="10363200" cy="2337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4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9" name="Google Shape;179;p35"/>
          <p:cNvSpPr txBox="1">
            <a:spLocks noGrp="1"/>
          </p:cNvSpPr>
          <p:nvPr>
            <p:ph type="sldNum" idx="12"/>
          </p:nvPr>
        </p:nvSpPr>
        <p:spPr>
          <a:xfrm>
            <a:off x="297428" y="642701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2" name="Google Shape;182;p36"/>
          <p:cNvSpPr>
            <a:spLocks noGrp="1"/>
          </p:cNvSpPr>
          <p:nvPr>
            <p:ph type="pic" idx="2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83" name="Google Shape;183;p3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184" name="Google Shape;184;p36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4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5" name="Google Shape;185;p36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4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6" name="Google Shape;186;p36"/>
          <p:cNvSpPr txBox="1">
            <a:spLocks noGrp="1"/>
          </p:cNvSpPr>
          <p:nvPr>
            <p:ph type="sldNum" idx="12"/>
          </p:nvPr>
        </p:nvSpPr>
        <p:spPr>
          <a:xfrm>
            <a:off x="326924" y="6360653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" y="0"/>
            <a:ext cx="12191996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326925" y="254514"/>
            <a:ext cx="8109153" cy="7564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838200" y="1463040"/>
            <a:ext cx="105156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4" name="Google Shape;2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363200" y="6172201"/>
            <a:ext cx="1524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3"/>
          <p:cNvSpPr txBox="1">
            <a:spLocks noGrp="1"/>
          </p:cNvSpPr>
          <p:nvPr>
            <p:ph type="sldNum" idx="12"/>
          </p:nvPr>
        </p:nvSpPr>
        <p:spPr>
          <a:xfrm>
            <a:off x="297428" y="642701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>
  <p:cSld name="1_Blank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1"/>
            <a:ext cx="1219200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4"/>
          <p:cNvSpPr txBox="1">
            <a:spLocks noGrp="1"/>
          </p:cNvSpPr>
          <p:nvPr>
            <p:ph type="ctrTitle"/>
          </p:nvPr>
        </p:nvSpPr>
        <p:spPr>
          <a:xfrm>
            <a:off x="914400" y="2595716"/>
            <a:ext cx="10363200" cy="2337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4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218772" y="642701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" y="0"/>
            <a:ext cx="12191996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26"/>
          <p:cNvSpPr txBox="1">
            <a:spLocks noGrp="1"/>
          </p:cNvSpPr>
          <p:nvPr>
            <p:ph type="title"/>
          </p:nvPr>
        </p:nvSpPr>
        <p:spPr>
          <a:xfrm>
            <a:off x="1558415" y="420329"/>
            <a:ext cx="6877663" cy="590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26"/>
          <p:cNvSpPr txBox="1">
            <a:spLocks noGrp="1"/>
          </p:cNvSpPr>
          <p:nvPr>
            <p:ph type="body" idx="1"/>
          </p:nvPr>
        </p:nvSpPr>
        <p:spPr>
          <a:xfrm>
            <a:off x="838200" y="1463040"/>
            <a:ext cx="105156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6" name="Google Shape;126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363200" y="6172201"/>
            <a:ext cx="1524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26"/>
          <p:cNvSpPr txBox="1">
            <a:spLocks noGrp="1"/>
          </p:cNvSpPr>
          <p:nvPr>
            <p:ph type="sldNum" idx="12"/>
          </p:nvPr>
        </p:nvSpPr>
        <p:spPr>
          <a:xfrm>
            <a:off x="297428" y="642701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pic>
        <p:nvPicPr>
          <p:cNvPr id="128" name="Google Shape;128;p2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6293" y="41458"/>
            <a:ext cx="1245831" cy="106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>
  <p:cSld name="2_Title and Content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" y="0"/>
            <a:ext cx="12191996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27"/>
          <p:cNvSpPr txBox="1">
            <a:spLocks noGrp="1"/>
          </p:cNvSpPr>
          <p:nvPr>
            <p:ph type="title"/>
          </p:nvPr>
        </p:nvSpPr>
        <p:spPr>
          <a:xfrm>
            <a:off x="1558415" y="420329"/>
            <a:ext cx="6877663" cy="590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27"/>
          <p:cNvSpPr txBox="1">
            <a:spLocks noGrp="1"/>
          </p:cNvSpPr>
          <p:nvPr>
            <p:ph type="body" idx="1"/>
          </p:nvPr>
        </p:nvSpPr>
        <p:spPr>
          <a:xfrm>
            <a:off x="838200" y="1463040"/>
            <a:ext cx="105156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33" name="Google Shape;133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363200" y="6172201"/>
            <a:ext cx="1524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27"/>
          <p:cNvSpPr txBox="1">
            <a:spLocks noGrp="1"/>
          </p:cNvSpPr>
          <p:nvPr>
            <p:ph type="sldNum" idx="12"/>
          </p:nvPr>
        </p:nvSpPr>
        <p:spPr>
          <a:xfrm>
            <a:off x="297428" y="642701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pic>
        <p:nvPicPr>
          <p:cNvPr id="135" name="Google Shape;135;p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6293" y="41458"/>
            <a:ext cx="1245831" cy="106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and Content">
  <p:cSld name="3_Title and Content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" y="0"/>
            <a:ext cx="12191996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28"/>
          <p:cNvSpPr txBox="1">
            <a:spLocks noGrp="1"/>
          </p:cNvSpPr>
          <p:nvPr>
            <p:ph type="title"/>
          </p:nvPr>
        </p:nvSpPr>
        <p:spPr>
          <a:xfrm>
            <a:off x="1558415" y="420329"/>
            <a:ext cx="6877663" cy="590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28"/>
          <p:cNvSpPr txBox="1">
            <a:spLocks noGrp="1"/>
          </p:cNvSpPr>
          <p:nvPr>
            <p:ph type="body" idx="1"/>
          </p:nvPr>
        </p:nvSpPr>
        <p:spPr>
          <a:xfrm>
            <a:off x="838200" y="1463040"/>
            <a:ext cx="105156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40" name="Google Shape;140;p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363200" y="6172201"/>
            <a:ext cx="1524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28"/>
          <p:cNvSpPr txBox="1">
            <a:spLocks noGrp="1"/>
          </p:cNvSpPr>
          <p:nvPr>
            <p:ph type="sldNum" idx="12"/>
          </p:nvPr>
        </p:nvSpPr>
        <p:spPr>
          <a:xfrm>
            <a:off x="297428" y="642701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pic>
        <p:nvPicPr>
          <p:cNvPr id="142" name="Google Shape;142;p2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6293" y="41458"/>
            <a:ext cx="1245831" cy="106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Title and Content">
  <p:cSld name="4_Title and Content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Google Shape;144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" y="0"/>
            <a:ext cx="12191996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29"/>
          <p:cNvSpPr txBox="1">
            <a:spLocks noGrp="1"/>
          </p:cNvSpPr>
          <p:nvPr>
            <p:ph type="title"/>
          </p:nvPr>
        </p:nvSpPr>
        <p:spPr>
          <a:xfrm>
            <a:off x="1558415" y="420329"/>
            <a:ext cx="6877663" cy="590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29"/>
          <p:cNvSpPr txBox="1">
            <a:spLocks noGrp="1"/>
          </p:cNvSpPr>
          <p:nvPr>
            <p:ph type="body" idx="1"/>
          </p:nvPr>
        </p:nvSpPr>
        <p:spPr>
          <a:xfrm>
            <a:off x="838200" y="1463040"/>
            <a:ext cx="105156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47" name="Google Shape;147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363200" y="6172201"/>
            <a:ext cx="1524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29"/>
          <p:cNvSpPr txBox="1">
            <a:spLocks noGrp="1"/>
          </p:cNvSpPr>
          <p:nvPr>
            <p:ph type="sldNum" idx="12"/>
          </p:nvPr>
        </p:nvSpPr>
        <p:spPr>
          <a:xfrm>
            <a:off x="297428" y="642701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pic>
        <p:nvPicPr>
          <p:cNvPr id="149" name="Google Shape;149;p2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6293" y="41458"/>
            <a:ext cx="1245831" cy="106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itle and Content">
  <p:cSld name="5_Title and Content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Google Shape;151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" y="0"/>
            <a:ext cx="12191996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30"/>
          <p:cNvSpPr txBox="1">
            <a:spLocks noGrp="1"/>
          </p:cNvSpPr>
          <p:nvPr>
            <p:ph type="title"/>
          </p:nvPr>
        </p:nvSpPr>
        <p:spPr>
          <a:xfrm>
            <a:off x="1558415" y="420329"/>
            <a:ext cx="6877663" cy="590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30"/>
          <p:cNvSpPr txBox="1">
            <a:spLocks noGrp="1"/>
          </p:cNvSpPr>
          <p:nvPr>
            <p:ph type="body" idx="1"/>
          </p:nvPr>
        </p:nvSpPr>
        <p:spPr>
          <a:xfrm>
            <a:off x="838200" y="1463040"/>
            <a:ext cx="105156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54" name="Google Shape;154;p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363200" y="6172201"/>
            <a:ext cx="1524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30"/>
          <p:cNvSpPr txBox="1">
            <a:spLocks noGrp="1"/>
          </p:cNvSpPr>
          <p:nvPr>
            <p:ph type="sldNum" idx="12"/>
          </p:nvPr>
        </p:nvSpPr>
        <p:spPr>
          <a:xfrm>
            <a:off x="297428" y="642701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pic>
        <p:nvPicPr>
          <p:cNvPr id="156" name="Google Shape;156;p3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6293" y="41458"/>
            <a:ext cx="1245831" cy="106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_Title and Content">
  <p:cSld name="6_Title and Content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" y="0"/>
            <a:ext cx="12191996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31"/>
          <p:cNvSpPr txBox="1">
            <a:spLocks noGrp="1"/>
          </p:cNvSpPr>
          <p:nvPr>
            <p:ph type="title"/>
          </p:nvPr>
        </p:nvSpPr>
        <p:spPr>
          <a:xfrm>
            <a:off x="1558415" y="420329"/>
            <a:ext cx="6877663" cy="590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31"/>
          <p:cNvSpPr txBox="1">
            <a:spLocks noGrp="1"/>
          </p:cNvSpPr>
          <p:nvPr>
            <p:ph type="body" idx="1"/>
          </p:nvPr>
        </p:nvSpPr>
        <p:spPr>
          <a:xfrm>
            <a:off x="838200" y="1463040"/>
            <a:ext cx="105156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61" name="Google Shape;161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363200" y="6172201"/>
            <a:ext cx="1524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31"/>
          <p:cNvSpPr txBox="1">
            <a:spLocks noGrp="1"/>
          </p:cNvSpPr>
          <p:nvPr>
            <p:ph type="sldNum" idx="12"/>
          </p:nvPr>
        </p:nvSpPr>
        <p:spPr>
          <a:xfrm>
            <a:off x="297428" y="642701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pic>
        <p:nvPicPr>
          <p:cNvPr id="163" name="Google Shape;163;p3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6293" y="41458"/>
            <a:ext cx="1245831" cy="106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326924" y="6360653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e.state.co.us/caresact/gaens/faq" TargetMode="External"/><Relationship Id="rId2" Type="http://schemas.microsoft.com/office/2018/10/relationships/comments" Target="../comments/modernComment_10B_13E0AA0B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www.disgracesonthemenu.com/2011/11/search-queries.html?page_number_0=2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merrit_e@cde.state.co.u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de.state.co.us/caresact/gaens" TargetMode="External"/><Relationship Id="rId4" Type="http://schemas.openxmlformats.org/officeDocument/2006/relationships/hyperlink" Target="mailto:eansproc@cde.state.co.u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e.state.co.us/datapipeline/non-public_schoo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aspe.hhs.gov/topics/poverty-economic-mobility/poverty-guidelines/prior-hhs-poverty-guidelines-federal-register-references/2020-poverty-guideline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e.state.co.us/caresact/gaen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7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>
              <a:buSzPct val="100000"/>
            </a:pPr>
            <a:r>
              <a:rPr lang="en-US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Governor's Additional Emergency Assistance Non-Public Schools</a:t>
            </a:r>
            <a:endParaRPr/>
          </a:p>
        </p:txBody>
      </p:sp>
      <p:sp>
        <p:nvSpPr>
          <p:cNvPr id="192" name="Google Shape;192;p37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indent="0">
              <a:spcBef>
                <a:spcPts val="0"/>
              </a:spcBef>
            </a:pPr>
            <a:r>
              <a:rPr lang="en-US"/>
              <a:t>October 18th 2022 Office Hours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711757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9D932-B6DB-FDFC-E3DE-E2E21426B2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1294" y="2837763"/>
            <a:ext cx="10351827" cy="1454664"/>
          </a:xfrm>
        </p:spPr>
        <p:txBody>
          <a:bodyPr>
            <a:normAutofit/>
          </a:bodyPr>
          <a:lstStyle/>
          <a:p>
            <a:r>
              <a:rPr lang="en-US"/>
              <a:t>FACTS Education Solutions: To Initiate Payment Requests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E9AFC62-12FE-D79E-7F0C-44AE4CB28A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38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E0C78-ED93-5CFD-773F-8E8424631B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9800" y="2899766"/>
            <a:ext cx="7772400" cy="884941"/>
          </a:xfrm>
        </p:spPr>
        <p:txBody>
          <a:bodyPr/>
          <a:lstStyle/>
          <a:p>
            <a:r>
              <a:rPr lang="en-US">
                <a:hlinkClick r:id="rId3"/>
              </a:rPr>
              <a:t>Frequently Asked Questions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7FE263-AC29-6388-54F6-0DFF269291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/>
              <a:pPr/>
              <a:t>11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52AFC-4EFC-248F-37DB-D084CC51EEE6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210926" y="1024494"/>
            <a:ext cx="7886700" cy="4640263"/>
          </a:xfrm>
        </p:spPr>
        <p:txBody>
          <a:bodyPr/>
          <a:lstStyle/>
          <a:p>
            <a:pPr marL="76200" indent="0">
              <a:buNone/>
            </a:pPr>
            <a:endParaRPr lang="en-US" u="sng"/>
          </a:p>
          <a:p>
            <a:pPr marL="76200" indent="0">
              <a:buNone/>
            </a:pPr>
            <a:endParaRPr lang="en-US"/>
          </a:p>
          <a:p>
            <a:pPr marL="7620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0699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con&#10;&#10;Description automatically generated">
            <a:extLst>
              <a:ext uri="{FF2B5EF4-FFF2-40B4-BE49-F238E27FC236}">
                <a16:creationId xmlns:a16="http://schemas.microsoft.com/office/drawing/2014/main" id="{86983B26-E42C-DE32-712F-D75B25420A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552094" y="1874031"/>
            <a:ext cx="5305529" cy="348675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26F2FC0-93FB-2FAE-C6B1-95110B58A326}"/>
              </a:ext>
            </a:extLst>
          </p:cNvPr>
          <p:cNvSpPr txBox="1"/>
          <p:nvPr/>
        </p:nvSpPr>
        <p:spPr>
          <a:xfrm>
            <a:off x="4724400" y="4330700"/>
            <a:ext cx="2743200" cy="317500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5482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71"/>
          <p:cNvSpPr/>
          <p:nvPr/>
        </p:nvSpPr>
        <p:spPr>
          <a:xfrm>
            <a:off x="1524000" y="-3324"/>
            <a:ext cx="9144000" cy="6861324"/>
          </a:xfrm>
          <a:prstGeom prst="rect">
            <a:avLst/>
          </a:prstGeom>
          <a:solidFill>
            <a:schemeClr val="dk1">
              <a:alpha val="14509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SzPts val="1800"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0" name="Google Shape;440;p71"/>
          <p:cNvSpPr/>
          <p:nvPr/>
        </p:nvSpPr>
        <p:spPr>
          <a:xfrm>
            <a:off x="2009058" y="640080"/>
            <a:ext cx="8190312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 cap="flat" cmpd="sng">
            <a:solidFill>
              <a:srgbClr val="7F7F7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7150" dist="19050" dir="5400000" algn="t" rotWithShape="0">
              <a:srgbClr val="000000">
                <a:alpha val="62352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SzPts val="1800"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1" name="Google Shape;441;p71"/>
          <p:cNvSpPr/>
          <p:nvPr/>
        </p:nvSpPr>
        <p:spPr>
          <a:xfrm>
            <a:off x="2250018" y="960109"/>
            <a:ext cx="7708392" cy="493776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SzPts val="1800"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2" name="Google Shape;442;p71"/>
          <p:cNvSpPr txBox="1">
            <a:spLocks noGrp="1"/>
          </p:cNvSpPr>
          <p:nvPr>
            <p:ph type="title"/>
          </p:nvPr>
        </p:nvSpPr>
        <p:spPr>
          <a:xfrm>
            <a:off x="2490045" y="1369938"/>
            <a:ext cx="240814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algn="r">
              <a:buClr>
                <a:schemeClr val="dk1"/>
              </a:buClr>
            </a:pPr>
            <a:r>
              <a:rPr lang="en-US">
                <a:solidFill>
                  <a:schemeClr val="dk1"/>
                </a:solidFill>
              </a:rPr>
              <a:t>Contacts </a:t>
            </a:r>
            <a:endParaRPr/>
          </a:p>
        </p:txBody>
      </p:sp>
      <p:sp>
        <p:nvSpPr>
          <p:cNvPr id="444" name="Google Shape;444;p71"/>
          <p:cNvSpPr txBox="1">
            <a:spLocks noGrp="1"/>
          </p:cNvSpPr>
          <p:nvPr>
            <p:ph type="body" idx="1"/>
          </p:nvPr>
        </p:nvSpPr>
        <p:spPr>
          <a:xfrm>
            <a:off x="5296879" y="1371600"/>
            <a:ext cx="440413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ctr" anchorCtr="0">
            <a:normAutofit/>
          </a:bodyPr>
          <a:lstStyle/>
          <a:p>
            <a:pPr marL="0" indent="0">
              <a:lnSpc>
                <a:spcPct val="70000"/>
              </a:lnSpc>
              <a:spcBef>
                <a:spcPts val="0"/>
              </a:spcBef>
              <a:buSzPts val="1900"/>
              <a:buNone/>
            </a:pPr>
            <a:r>
              <a:rPr lang="en-US" sz="1800" b="1"/>
              <a:t>Application and Program Questions: </a:t>
            </a:r>
            <a:endParaRPr sz="1800"/>
          </a:p>
          <a:p>
            <a:pPr marL="0" indent="0">
              <a:lnSpc>
                <a:spcPct val="70000"/>
              </a:lnSpc>
              <a:spcBef>
                <a:spcPts val="0"/>
              </a:spcBef>
              <a:buSzPts val="1900"/>
              <a:buNone/>
            </a:pPr>
            <a:endParaRPr lang="en-US" sz="1800" strike="sngStrike"/>
          </a:p>
          <a:p>
            <a:pPr marL="0" indent="0">
              <a:lnSpc>
                <a:spcPct val="70000"/>
              </a:lnSpc>
              <a:spcBef>
                <a:spcPts val="0"/>
              </a:spcBef>
              <a:buSzPts val="1900"/>
              <a:buNone/>
            </a:pPr>
            <a:r>
              <a:rPr lang="en-US" sz="1800"/>
              <a:t>Elena Merrit (</a:t>
            </a:r>
            <a:r>
              <a:rPr lang="en-US" sz="1800" u="sng">
                <a:solidFill>
                  <a:schemeClr val="hlink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merrit_e@cde.state.co.us</a:t>
            </a:r>
            <a:r>
              <a:rPr lang="en-US" sz="1800"/>
              <a:t>)</a:t>
            </a:r>
            <a:endParaRPr sz="2300"/>
          </a:p>
          <a:p>
            <a:pPr marL="0" indent="0">
              <a:lnSpc>
                <a:spcPct val="70000"/>
              </a:lnSpc>
              <a:spcBef>
                <a:spcPts val="0"/>
              </a:spcBef>
              <a:buSzPts val="1900"/>
              <a:buNone/>
            </a:pPr>
            <a:endParaRPr sz="1800" strike="sngStrike">
              <a:highlight>
                <a:srgbClr val="FFFF00"/>
              </a:highlight>
            </a:endParaRPr>
          </a:p>
          <a:p>
            <a:pPr marL="0" indent="0">
              <a:lnSpc>
                <a:spcPct val="70000"/>
              </a:lnSpc>
              <a:spcBef>
                <a:spcPts val="0"/>
              </a:spcBef>
              <a:buSzPts val="1100"/>
              <a:buNone/>
            </a:pPr>
            <a:endParaRPr lang="en-US" sz="1700">
              <a:latin typeface="Arial"/>
              <a:cs typeface="Arial"/>
            </a:endParaRPr>
          </a:p>
          <a:p>
            <a:pPr marL="0" indent="0">
              <a:lnSpc>
                <a:spcPct val="70000"/>
              </a:lnSpc>
              <a:spcBef>
                <a:spcPts val="0"/>
              </a:spcBef>
              <a:buSzPts val="1100"/>
              <a:buNone/>
            </a:pPr>
            <a:r>
              <a:rPr lang="en-US" sz="1700" b="1"/>
              <a:t>CDE Purchasing Questions:</a:t>
            </a:r>
            <a:endParaRPr sz="1700" b="1"/>
          </a:p>
          <a:p>
            <a:pPr marL="0" indent="0">
              <a:lnSpc>
                <a:spcPct val="70000"/>
              </a:lnSpc>
              <a:spcBef>
                <a:spcPts val="0"/>
              </a:spcBef>
              <a:buSzPts val="1100"/>
              <a:buNone/>
            </a:pPr>
            <a:r>
              <a:rPr lang="en-US" sz="1700"/>
              <a:t>Sharon Meyer and Trish Bohm</a:t>
            </a:r>
            <a:endParaRPr sz="1700"/>
          </a:p>
          <a:p>
            <a:pPr marL="0" indent="0">
              <a:lnSpc>
                <a:spcPct val="70000"/>
              </a:lnSpc>
              <a:spcBef>
                <a:spcPts val="0"/>
              </a:spcBef>
              <a:buSzPts val="1100"/>
              <a:buNone/>
            </a:pPr>
            <a:r>
              <a:rPr lang="en-US" sz="1700"/>
              <a:t>(</a:t>
            </a:r>
            <a:r>
              <a:rPr lang="en-US" sz="1700" u="sng">
                <a:solidFill>
                  <a:schemeClr val="hlink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eansproc@cde.state.co.us</a:t>
            </a:r>
            <a:r>
              <a:rPr lang="en-US" sz="1700"/>
              <a:t>) </a:t>
            </a:r>
            <a:endParaRPr sz="1700"/>
          </a:p>
          <a:p>
            <a:pPr marL="0" indent="0">
              <a:lnSpc>
                <a:spcPct val="70000"/>
              </a:lnSpc>
              <a:spcBef>
                <a:spcPts val="0"/>
              </a:spcBef>
              <a:buSzPts val="1900"/>
              <a:buNone/>
            </a:pPr>
            <a:endParaRPr sz="1800">
              <a:highlight>
                <a:srgbClr val="FFFF00"/>
              </a:highlight>
            </a:endParaRPr>
          </a:p>
          <a:p>
            <a:pPr marL="0" indent="0">
              <a:lnSpc>
                <a:spcPct val="70000"/>
              </a:lnSpc>
              <a:buSzPts val="1900"/>
              <a:buNone/>
            </a:pPr>
            <a:r>
              <a:rPr lang="en-US" sz="1800"/>
              <a:t>Website: </a:t>
            </a:r>
            <a:r>
              <a:rPr lang="en-US" sz="1800" u="sng">
                <a:solidFill>
                  <a:schemeClr val="hlink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GAENS</a:t>
            </a:r>
            <a:endParaRPr sz="1800">
              <a:solidFill>
                <a:schemeClr val="hlink"/>
              </a:solidFill>
            </a:endParaRPr>
          </a:p>
        </p:txBody>
      </p:sp>
      <p:cxnSp>
        <p:nvCxnSpPr>
          <p:cNvPr id="443" name="Google Shape;443;p71"/>
          <p:cNvCxnSpPr/>
          <p:nvPr/>
        </p:nvCxnSpPr>
        <p:spPr>
          <a:xfrm rot="5400000">
            <a:off x="3500411" y="3429000"/>
            <a:ext cx="3200400" cy="0"/>
          </a:xfrm>
          <a:prstGeom prst="straightConnector1">
            <a:avLst/>
          </a:prstGeom>
          <a:noFill/>
          <a:ln w="19050" cap="flat" cmpd="sng">
            <a:solidFill>
              <a:srgbClr val="7F7F7F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451410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r>
              <a:rPr lang="en-US"/>
              <a:t>GAENS Overview</a:t>
            </a:r>
            <a:endParaRPr/>
          </a:p>
        </p:txBody>
      </p:sp>
      <p:sp>
        <p:nvSpPr>
          <p:cNvPr id="198" name="Google Shape;198;p38"/>
          <p:cNvSpPr txBox="1">
            <a:spLocks noGrp="1"/>
          </p:cNvSpPr>
          <p:nvPr>
            <p:ph type="body" idx="1"/>
          </p:nvPr>
        </p:nvSpPr>
        <p:spPr>
          <a:xfrm>
            <a:off x="838200" y="2054711"/>
            <a:ext cx="10515600" cy="34214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/>
          <a:p>
            <a:pPr marL="101600" indent="0">
              <a:lnSpc>
                <a:spcPct val="114999"/>
              </a:lnSpc>
              <a:spcBef>
                <a:spcPts val="0"/>
              </a:spcBef>
              <a:buNone/>
            </a:pPr>
            <a:r>
              <a:rPr lang="en-US" sz="1500">
                <a:solidFill>
                  <a:srgbClr val="000000"/>
                </a:solidFill>
                <a:latin typeface="+mj-lt"/>
              </a:rPr>
              <a:t>The Governor’s Office re-awarded $2,000,000 to CDE for the administering of the “Governor’s Additional Emergency Nonpublic School” (GAENS) program to assist with addressing learning loss caused by COVID-19 in non-public schools.</a:t>
            </a:r>
            <a:endParaRPr lang="en-US">
              <a:solidFill>
                <a:srgbClr val="000000"/>
              </a:solidFill>
            </a:endParaRPr>
          </a:p>
          <a:p>
            <a:pPr marL="101600" indent="0">
              <a:lnSpc>
                <a:spcPct val="115000"/>
              </a:lnSpc>
              <a:spcBef>
                <a:spcPts val="0"/>
              </a:spcBef>
              <a:buNone/>
            </a:pPr>
            <a:endParaRPr lang="en-US" sz="1500">
              <a:solidFill>
                <a:srgbClr val="333333"/>
              </a:solidFill>
              <a:latin typeface="+mj-lt"/>
              <a:ea typeface="Source Sans Pro"/>
              <a:cs typeface="Source Sans Pro"/>
              <a:sym typeface="Source Sans Pro"/>
            </a:endParaRPr>
          </a:p>
          <a:p>
            <a:pPr marL="10160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500">
                <a:solidFill>
                  <a:srgbClr val="333333"/>
                </a:solidFill>
                <a:latin typeface="+mj-lt"/>
                <a:ea typeface="Source Sans Pro"/>
                <a:cs typeface="Source Sans Pro"/>
                <a:sym typeface="Source Sans Pro"/>
              </a:rPr>
              <a:t>Nonpublic schools can apply for these funds for “secular, neutral, and non-ideological” services and assistance, including sanitization, personal protective equipment, COVID testing, educational technology, and connectivity.</a:t>
            </a:r>
            <a:endParaRPr lang="en-US" sz="1500">
              <a:solidFill>
                <a:srgbClr val="333333"/>
              </a:solidFill>
              <a:latin typeface="+mj-lt"/>
              <a:ea typeface="Source Sans Pro"/>
              <a:cs typeface="Source Sans Pro"/>
            </a:endParaRPr>
          </a:p>
          <a:p>
            <a:pPr marL="101600" indent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None/>
            </a:pPr>
            <a:endParaRPr lang="en-US" sz="1500">
              <a:solidFill>
                <a:srgbClr val="333333"/>
              </a:solidFill>
              <a:latin typeface="+mj-lt"/>
              <a:ea typeface="Source Sans Pro"/>
              <a:cs typeface="Source Sans Pro"/>
              <a:sym typeface="Source Sans Pro"/>
            </a:endParaRPr>
          </a:p>
          <a:p>
            <a:pPr marL="387350" indent="-285750">
              <a:lnSpc>
                <a:spcPct val="114999"/>
              </a:lnSpc>
              <a:spcBef>
                <a:spcPts val="0"/>
              </a:spcBef>
            </a:pPr>
            <a:r>
              <a:rPr lang="en-US" sz="1500" b="1">
                <a:solidFill>
                  <a:srgbClr val="333333"/>
                </a:solidFill>
                <a:latin typeface="+mj-lt"/>
                <a:ea typeface="Source Sans Pro"/>
                <a:cs typeface="Source Sans Pro"/>
                <a:sym typeface="Source Sans Pro"/>
              </a:rPr>
              <a:t>Application due</a:t>
            </a:r>
            <a:r>
              <a:rPr lang="en-US" sz="1500">
                <a:solidFill>
                  <a:srgbClr val="333333"/>
                </a:solidFill>
                <a:latin typeface="+mj-lt"/>
                <a:ea typeface="Source Sans Pro"/>
                <a:cs typeface="Source Sans Pro"/>
                <a:sym typeface="Source Sans Pro"/>
              </a:rPr>
              <a:t>: October 21</a:t>
            </a:r>
            <a:r>
              <a:rPr lang="en-US" sz="1500" baseline="30000">
                <a:solidFill>
                  <a:srgbClr val="333333"/>
                </a:solidFill>
                <a:latin typeface="+mj-lt"/>
                <a:ea typeface="Source Sans Pro"/>
                <a:cs typeface="Source Sans Pro"/>
                <a:sym typeface="Source Sans Pro"/>
              </a:rPr>
              <a:t>st, </a:t>
            </a:r>
            <a:r>
              <a:rPr lang="en-US" sz="1500">
                <a:solidFill>
                  <a:srgbClr val="333333"/>
                </a:solidFill>
                <a:latin typeface="+mj-lt"/>
                <a:ea typeface="Source Sans Pro"/>
                <a:cs typeface="Source Sans Pro"/>
                <a:sym typeface="Source Sans Pro"/>
              </a:rPr>
              <a:t>2022</a:t>
            </a:r>
            <a:endParaRPr lang="en-US" sz="1500">
              <a:solidFill>
                <a:srgbClr val="000000"/>
              </a:solidFill>
              <a:ea typeface="Source Sans Pro"/>
            </a:endParaRPr>
          </a:p>
          <a:p>
            <a:pPr marL="387350" indent="-285750">
              <a:lnSpc>
                <a:spcPct val="114999"/>
              </a:lnSpc>
              <a:spcBef>
                <a:spcPts val="0"/>
              </a:spcBef>
              <a:buClr>
                <a:srgbClr val="000000"/>
              </a:buClr>
            </a:pPr>
            <a:r>
              <a:rPr lang="en-US" sz="1500" b="1">
                <a:latin typeface="+mj-lt"/>
                <a:cs typeface="Arial"/>
              </a:rPr>
              <a:t>Application Period:</a:t>
            </a:r>
            <a:r>
              <a:rPr lang="en-US" sz="1500">
                <a:latin typeface="+mj-lt"/>
                <a:cs typeface="Arial"/>
              </a:rPr>
              <a:t> September 23rd, 2022- October 21st, 2022</a:t>
            </a:r>
            <a:endParaRPr lang="en-US"/>
          </a:p>
          <a:p>
            <a:pPr marL="387350" indent="-285750">
              <a:lnSpc>
                <a:spcPct val="114999"/>
              </a:lnSpc>
              <a:spcBef>
                <a:spcPts val="0"/>
              </a:spcBef>
              <a:buClr>
                <a:srgbClr val="000000"/>
              </a:buClr>
            </a:pPr>
            <a:r>
              <a:rPr lang="en-US" sz="1500" b="1">
                <a:latin typeface="+mj-lt"/>
                <a:cs typeface="Arial"/>
              </a:rPr>
              <a:t>Period of Availability: </a:t>
            </a:r>
            <a:r>
              <a:rPr lang="en-US" sz="1500">
                <a:latin typeface="+mj-lt"/>
                <a:cs typeface="Arial"/>
              </a:rPr>
              <a:t>November 1, 2022 – September 30, 2023</a:t>
            </a:r>
          </a:p>
          <a:p>
            <a:pPr marL="387350" indent="-285750">
              <a:lnSpc>
                <a:spcPct val="114999"/>
              </a:lnSpc>
              <a:spcBef>
                <a:spcPts val="0"/>
              </a:spcBef>
              <a:buClr>
                <a:srgbClr val="000000"/>
              </a:buClr>
            </a:pPr>
            <a:endParaRPr lang="en-US" sz="1500">
              <a:latin typeface="Arial"/>
              <a:cs typeface="Arial"/>
            </a:endParaRPr>
          </a:p>
          <a:p>
            <a:pPr marL="101600" indent="0">
              <a:lnSpc>
                <a:spcPct val="114999"/>
              </a:lnSpc>
              <a:spcBef>
                <a:spcPts val="0"/>
              </a:spcBef>
              <a:buNone/>
            </a:pPr>
            <a:r>
              <a:rPr lang="en-US" sz="1500">
                <a:latin typeface="Arial"/>
                <a:cs typeface="Arial"/>
              </a:rPr>
              <a:t>All funds must be spent by September 30, 2023. No extensions, no exceptions. 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149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r>
              <a:rPr lang="en-US"/>
              <a:t>Eligibility</a:t>
            </a:r>
            <a:endParaRPr/>
          </a:p>
        </p:txBody>
      </p:sp>
      <p:sp>
        <p:nvSpPr>
          <p:cNvPr id="204" name="Google Shape;204;p3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Clr>
                <a:srgbClr val="333333"/>
              </a:buClr>
              <a:buSzPct val="100000"/>
              <a:buNone/>
            </a:pPr>
            <a:r>
              <a:rPr lang="en-US" b="0" i="0">
                <a:solidFill>
                  <a:srgbClr val="333333"/>
                </a:solidFill>
                <a:latin typeface="+mj-lt"/>
                <a:ea typeface="Source Sans Pro"/>
                <a:cs typeface="Source Sans Pro"/>
                <a:sym typeface="Source Sans Pro"/>
              </a:rPr>
              <a:t>Funds are available to non-public schools that meet the following definitions below:</a:t>
            </a:r>
            <a:endParaRPr>
              <a:latin typeface="+mj-lt"/>
            </a:endParaRPr>
          </a:p>
          <a:p>
            <a:pPr marL="0" indent="0">
              <a:buSzPct val="100000"/>
              <a:buNone/>
            </a:pPr>
            <a:endParaRPr lang="en-US" sz="2000">
              <a:solidFill>
                <a:srgbClr val="333333"/>
              </a:solidFill>
              <a:latin typeface="Source Sans Pro"/>
              <a:ea typeface="Source Sans Pro"/>
              <a:cs typeface="Source Sans Pro"/>
            </a:endParaRPr>
          </a:p>
          <a:p>
            <a:pPr marL="685800" indent="-228600">
              <a:spcBef>
                <a:spcPts val="0"/>
              </a:spcBef>
              <a:buClr>
                <a:srgbClr val="333333"/>
              </a:buClr>
              <a:buSzPct val="100000"/>
            </a:pPr>
            <a:r>
              <a:rPr lang="en-US" sz="2000">
                <a:solidFill>
                  <a:srgbClr val="333333"/>
                </a:solidFill>
                <a:latin typeface="+mj-lt"/>
                <a:ea typeface="Source Sans Pro"/>
                <a:cs typeface="Source Sans Pro"/>
                <a:sym typeface="Source Sans Pro"/>
              </a:rPr>
              <a:t>Non-public elementary and secondary schools</a:t>
            </a:r>
            <a:endParaRPr lang="en-US" sz="2000">
              <a:latin typeface="+mj-lt"/>
            </a:endParaRPr>
          </a:p>
          <a:p>
            <a:pPr marL="685800" indent="-228600">
              <a:spcBef>
                <a:spcPts val="0"/>
              </a:spcBef>
              <a:buClr>
                <a:srgbClr val="333333"/>
              </a:buClr>
              <a:buSzPct val="100000"/>
            </a:pPr>
            <a:endParaRPr lang="en-US" sz="2000">
              <a:solidFill>
                <a:srgbClr val="333333"/>
              </a:solidFill>
              <a:latin typeface="+mj-lt"/>
            </a:endParaRPr>
          </a:p>
          <a:p>
            <a:pPr marL="685800" indent="-228600">
              <a:spcBef>
                <a:spcPts val="0"/>
              </a:spcBef>
              <a:buClr>
                <a:srgbClr val="333333"/>
              </a:buClr>
              <a:buSzPct val="100000"/>
            </a:pPr>
            <a:r>
              <a:rPr lang="en-US" sz="2000">
                <a:solidFill>
                  <a:srgbClr val="333333"/>
                </a:solidFill>
                <a:latin typeface="+mj-lt"/>
              </a:rPr>
              <a:t>Have a CDE </a:t>
            </a:r>
            <a:r>
              <a:rPr lang="en-US" sz="2000">
                <a:solidFill>
                  <a:srgbClr val="333333"/>
                </a:solidFill>
                <a:latin typeface="+mj-lt"/>
                <a:hlinkClick r:id="rId3"/>
              </a:rPr>
              <a:t>School Code</a:t>
            </a:r>
          </a:p>
          <a:p>
            <a:pPr indent="0">
              <a:spcBef>
                <a:spcPts val="0"/>
              </a:spcBef>
              <a:buClr>
                <a:srgbClr val="333333"/>
              </a:buClr>
              <a:buSzPct val="100000"/>
              <a:buNone/>
            </a:pPr>
            <a:endParaRPr lang="en-US" sz="2000">
              <a:solidFill>
                <a:srgbClr val="000000"/>
              </a:solidFill>
              <a:latin typeface="+mj-lt"/>
            </a:endParaRPr>
          </a:p>
          <a:p>
            <a:pPr marL="685800" indent="-228600">
              <a:spcBef>
                <a:spcPts val="0"/>
              </a:spcBef>
              <a:buClr>
                <a:srgbClr val="333333"/>
              </a:buClr>
              <a:buSzPct val="100000"/>
            </a:pPr>
            <a:r>
              <a:rPr lang="en-US" sz="2000">
                <a:solidFill>
                  <a:srgbClr val="000000"/>
                </a:solidFill>
                <a:latin typeface="+mj-lt"/>
              </a:rPr>
              <a:t>Consortium of non-public schools - An organization that represents a group of non-public elementary, secondary and postsecondary schools and has governing authority over the schools listed in the application.</a:t>
            </a:r>
          </a:p>
          <a:p>
            <a:pPr marL="685800" indent="-228600">
              <a:spcBef>
                <a:spcPts val="0"/>
              </a:spcBef>
              <a:buClr>
                <a:srgbClr val="333333"/>
              </a:buClr>
              <a:buSzPct val="100000"/>
            </a:pPr>
            <a:endParaRPr lang="en-US" sz="2000">
              <a:solidFill>
                <a:srgbClr val="000000"/>
              </a:solidFill>
              <a:latin typeface="+mj-lt"/>
            </a:endParaRPr>
          </a:p>
          <a:p>
            <a:pPr marL="685800" indent="-228600">
              <a:spcBef>
                <a:spcPts val="0"/>
              </a:spcBef>
              <a:buClr>
                <a:srgbClr val="333333"/>
              </a:buClr>
              <a:buSzPct val="100000"/>
            </a:pPr>
            <a:r>
              <a:rPr lang="en-US" sz="2000">
                <a:solidFill>
                  <a:srgbClr val="000000"/>
                </a:solidFill>
                <a:latin typeface="+mj-lt"/>
              </a:rPr>
              <a:t>Non-Governing Consortium non-public schools - an organization that is aggregating support for a group of non-public schools. </a:t>
            </a:r>
            <a:endParaRPr lang="en-US" sz="2000">
              <a:solidFill>
                <a:srgbClr val="333333"/>
              </a:solidFill>
              <a:latin typeface="+mj-lt"/>
              <a:ea typeface="Source Sans Pro"/>
              <a:cs typeface="Source Sans Pro"/>
              <a:sym typeface="Source Sans Pro"/>
            </a:endParaRPr>
          </a:p>
          <a:p>
            <a:pPr marL="76200" indent="0" algn="just" fontAlgn="base">
              <a:spcBef>
                <a:spcPts val="0"/>
              </a:spcBef>
              <a:buNone/>
            </a:pPr>
            <a:endParaRPr lang="en-US" sz="1600">
              <a:solidFill>
                <a:srgbClr val="000000"/>
              </a:solidFill>
              <a:latin typeface="+mj-lt"/>
            </a:endParaRPr>
          </a:p>
          <a:p>
            <a:pPr marL="0" indent="0">
              <a:buSzPct val="100000"/>
              <a:buNone/>
            </a:pPr>
            <a:r>
              <a:rPr lang="en-US" b="1"/>
              <a:t>Note: There is no requirement to have a specific number of low-income students to be eligible for funding. </a:t>
            </a:r>
            <a:r>
              <a:rPr lang="en-US"/>
              <a:t>  </a:t>
            </a:r>
          </a:p>
        </p:txBody>
      </p:sp>
    </p:spTree>
    <p:extLst>
      <p:ext uri="{BB962C8B-B14F-4D97-AF65-F5344CB8AC3E}">
        <p14:creationId xmlns:p14="http://schemas.microsoft.com/office/powerpoint/2010/main" val="2542540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794A4-BB94-3F25-C173-6B2A7A078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Prioritizing Funding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7A3AAD-EC53-45E4-D0F5-7C7224F948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76200" indent="0">
              <a:buNone/>
            </a:pPr>
            <a:r>
              <a:rPr lang="en-US"/>
              <a:t>The GAENS application will collect the total number of students as well as the number of students from low-income families. This data can come from free or reduced-price lunch data or from a different source, such as scholarship or financial assistance data. The poverty data must be consistent across sources and cannot exceed 185% of the </a:t>
            </a:r>
            <a:r>
              <a:rPr lang="en-US">
                <a:hlinkClick r:id="rId2"/>
              </a:rPr>
              <a:t>2020 Federal poverty level</a:t>
            </a:r>
            <a:r>
              <a:rPr lang="en-US"/>
              <a:t>. </a:t>
            </a:r>
          </a:p>
          <a:p>
            <a:pPr marL="76200" indent="0">
              <a:buNone/>
            </a:pPr>
            <a:endParaRPr lang="en-US"/>
          </a:p>
          <a:p>
            <a:pPr marL="76200" indent="0">
              <a:buNone/>
            </a:pPr>
            <a:r>
              <a:rPr lang="en-US"/>
              <a:t>If CDE receives requests exceeding the funds available, priority will be given to schools with a higher percentage of Free/Reduced Lunch students.</a:t>
            </a:r>
          </a:p>
          <a:p>
            <a:r>
              <a:rPr lang="en-US"/>
              <a:t>Poverty data will not be used to determine the amount of funds available to non-public schools. Each school can apply for up to $100,000. </a:t>
            </a:r>
          </a:p>
          <a:p>
            <a:r>
              <a:rPr lang="en-US"/>
              <a:t>Schools need to be thoughtful about what is being requested because there are limited funds available. </a:t>
            </a:r>
          </a:p>
          <a:p>
            <a:pPr>
              <a:buNone/>
            </a:pPr>
            <a:endParaRPr lang="en-US"/>
          </a:p>
          <a:p>
            <a:pPr marL="76200" indent="0">
              <a:buNone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1FBCE6-A0A8-CF8B-06E4-8B0AAC8AC3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935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r>
              <a:rPr lang="en-US"/>
              <a:t>Allowable Use of Funds</a:t>
            </a:r>
            <a:endParaRPr/>
          </a:p>
        </p:txBody>
      </p:sp>
      <p:sp>
        <p:nvSpPr>
          <p:cNvPr id="248" name="Google Shape;248;p45"/>
          <p:cNvSpPr txBox="1">
            <a:spLocks noGrp="1"/>
          </p:cNvSpPr>
          <p:nvPr>
            <p:ph type="body" idx="1"/>
          </p:nvPr>
        </p:nvSpPr>
        <p:spPr>
          <a:xfrm>
            <a:off x="511414" y="1460392"/>
            <a:ext cx="11043654" cy="4216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SzPts val="1100"/>
              <a:buNone/>
            </a:pPr>
            <a:r>
              <a:rPr lang="en-US">
                <a:solidFill>
                  <a:srgbClr val="262626"/>
                </a:solidFill>
                <a:latin typeface="Arial"/>
              </a:rPr>
              <a:t>A non-public school may apply to receive services or assistance from the SEA or its contractors to address educational impact from COVID-19 for: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Pts val="1100"/>
              <a:buNone/>
            </a:pPr>
            <a:endParaRPr lang="en-US" sz="1800">
              <a:solidFill>
                <a:srgbClr val="262626"/>
              </a:solidFill>
              <a:latin typeface="Arial"/>
            </a:endParaRPr>
          </a:p>
          <a:p>
            <a:pPr marL="285750" indent="-285750" algn="just"/>
            <a:r>
              <a:rPr lang="en-US" sz="2000">
                <a:latin typeface="Arial"/>
              </a:rPr>
              <a:t>Providing additional mental health support services, specifically in the areas of counseling, speech therapy, language, development, emotional and physiological impact from the pandemic contribute to academic excellence;</a:t>
            </a:r>
          </a:p>
          <a:p>
            <a:pPr marL="285750" indent="-285750" algn="just"/>
            <a:endParaRPr lang="en-US" sz="2000">
              <a:latin typeface="Arial"/>
            </a:endParaRPr>
          </a:p>
          <a:p>
            <a:pPr marL="285750" indent="-285750" algn="just"/>
            <a:r>
              <a:rPr lang="en-US" sz="2000">
                <a:latin typeface="Arial"/>
              </a:rPr>
              <a:t>Offering tutoring services and other enriched programs that would aim to increase students’ academic and social-emotional well-being; </a:t>
            </a:r>
          </a:p>
          <a:p>
            <a:pPr marL="285750" indent="-285750" algn="just"/>
            <a:endParaRPr lang="en-US" sz="2000">
              <a:latin typeface="Arial"/>
            </a:endParaRPr>
          </a:p>
          <a:p>
            <a:pPr marL="285750" indent="-285750" algn="just"/>
            <a:r>
              <a:rPr lang="en-US" sz="2000">
                <a:latin typeface="Arial"/>
              </a:rPr>
              <a:t>Implementing other activities as specified in federal GEER requirements.</a:t>
            </a:r>
          </a:p>
          <a:p>
            <a:pPr marL="285750" indent="-285750" algn="just"/>
            <a:endParaRPr lang="en-US" sz="2000">
              <a:solidFill>
                <a:srgbClr val="000000"/>
              </a:solidFill>
              <a:latin typeface="Arial"/>
            </a:endParaRPr>
          </a:p>
          <a:p>
            <a:pPr marL="0" indent="0" algn="just">
              <a:buNone/>
            </a:pPr>
            <a:r>
              <a:rPr lang="en-US" sz="2000">
                <a:solidFill>
                  <a:srgbClr val="000000"/>
                </a:solidFill>
                <a:latin typeface="Arial"/>
              </a:rPr>
              <a:t>Additional information can be found on the </a:t>
            </a:r>
            <a:r>
              <a:rPr lang="en-US" sz="2000">
                <a:solidFill>
                  <a:srgbClr val="000000"/>
                </a:solidFill>
                <a:latin typeface="Arial"/>
                <a:hlinkClick r:id="rId3"/>
              </a:rPr>
              <a:t>GAENS</a:t>
            </a:r>
            <a:r>
              <a:rPr lang="en-US" sz="2000">
                <a:solidFill>
                  <a:srgbClr val="000000"/>
                </a:solidFill>
                <a:latin typeface="Arial"/>
              </a:rPr>
              <a:t> website.</a:t>
            </a:r>
          </a:p>
          <a:p>
            <a:pPr marL="285750" indent="-285750" algn="just"/>
            <a:endParaRPr lang="en-US" sz="1400">
              <a:solidFill>
                <a:srgbClr val="00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SzPts val="1100"/>
              <a:buNone/>
            </a:pPr>
            <a:endParaRPr lang="en-US" sz="1400">
              <a:solidFill>
                <a:srgbClr val="262626"/>
              </a:solidFill>
            </a:endParaRPr>
          </a:p>
          <a:p>
            <a:pPr algn="just" fontAlgn="base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400">
              <a:latin typeface="Arial"/>
            </a:endParaRPr>
          </a:p>
          <a:p>
            <a:pPr marL="76200" indent="0">
              <a:buNone/>
            </a:pPr>
            <a:br>
              <a:rPr lang="en-US" sz="1200"/>
            </a:br>
            <a:endParaRPr lang="en-US" sz="1500">
              <a:solidFill>
                <a:srgbClr val="262626"/>
              </a:solidFill>
            </a:endParaRPr>
          </a:p>
        </p:txBody>
      </p:sp>
      <p:sp>
        <p:nvSpPr>
          <p:cNvPr id="249" name="Google Shape;249;p45"/>
          <p:cNvSpPr txBox="1">
            <a:spLocks noGrp="1"/>
          </p:cNvSpPr>
          <p:nvPr>
            <p:ph type="sldNum" idx="12"/>
          </p:nvPr>
        </p:nvSpPr>
        <p:spPr>
          <a:xfrm>
            <a:off x="1747071" y="6427018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fld id="{00000000-1234-1234-1234-123412341234}" type="slidenum">
              <a:rPr lang="en-US"/>
              <a:p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55784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4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r>
              <a:rPr lang="en-US"/>
              <a:t>Unallowable Uses of EANS Funds</a:t>
            </a:r>
            <a:endParaRPr/>
          </a:p>
        </p:txBody>
      </p:sp>
      <p:sp>
        <p:nvSpPr>
          <p:cNvPr id="256" name="Google Shape;256;p46"/>
          <p:cNvSpPr txBox="1">
            <a:spLocks noGrp="1"/>
          </p:cNvSpPr>
          <p:nvPr>
            <p:ph type="body" idx="1"/>
          </p:nvPr>
        </p:nvSpPr>
        <p:spPr>
          <a:xfrm>
            <a:off x="776080" y="1356389"/>
            <a:ext cx="10515600" cy="437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>
                <a:solidFill>
                  <a:srgbClr val="262626"/>
                </a:solidFill>
                <a:latin typeface="Arial"/>
              </a:rPr>
              <a:t>GAENS Funds cannot be used for the following: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sz="1800">
              <a:solidFill>
                <a:srgbClr val="262626"/>
              </a:solidFill>
              <a:latin typeface="Arial"/>
            </a:endParaRPr>
          </a:p>
          <a:p>
            <a:pPr indent="-323850">
              <a:lnSpc>
                <a:spcPct val="100000"/>
              </a:lnSpc>
              <a:spcBef>
                <a:spcPts val="0"/>
              </a:spcBef>
              <a:buSzPts val="1500"/>
              <a:buFont typeface="Times New Roman"/>
              <a:buChar char="●"/>
            </a:pPr>
            <a:r>
              <a:rPr lang="en-US" sz="1800">
                <a:solidFill>
                  <a:srgbClr val="262626"/>
                </a:solidFill>
                <a:latin typeface="Arial"/>
              </a:rPr>
              <a:t>to provide direct or indirect financial assistance to scholarship granting organizations or related entities for elementary or secondary education </a:t>
            </a:r>
            <a:endParaRPr sz="1800">
              <a:solidFill>
                <a:srgbClr val="262626"/>
              </a:solidFill>
              <a:latin typeface="Arial"/>
            </a:endParaRPr>
          </a:p>
          <a:p>
            <a:pPr indent="-323850">
              <a:lnSpc>
                <a:spcPct val="100000"/>
              </a:lnSpc>
              <a:spcBef>
                <a:spcPts val="0"/>
              </a:spcBef>
              <a:buSzPts val="1500"/>
              <a:buFont typeface="Times New Roman"/>
              <a:buChar char="●"/>
            </a:pPr>
            <a:r>
              <a:rPr lang="en-US" sz="1800">
                <a:solidFill>
                  <a:srgbClr val="262626"/>
                </a:solidFill>
                <a:latin typeface="Arial"/>
              </a:rPr>
              <a:t>to provide or support vouchers, tuition tax credit programs, education savings accounts, scholarships, scholarship programs, or tuition-assistance programs for elementary or secondary education</a:t>
            </a:r>
            <a:endParaRPr sz="1800">
              <a:latin typeface="Arial"/>
              <a:ea typeface="Times New Roman"/>
              <a:cs typeface="Times New Roman"/>
            </a:endParaRPr>
          </a:p>
          <a:p>
            <a:pPr indent="-323850">
              <a:lnSpc>
                <a:spcPct val="115000"/>
              </a:lnSpc>
              <a:spcBef>
                <a:spcPts val="0"/>
              </a:spcBef>
              <a:buClr>
                <a:srgbClr val="FF0000"/>
              </a:buClr>
              <a:buSzPts val="1500"/>
              <a:buFont typeface="Calibri"/>
              <a:buChar char="●"/>
            </a:pPr>
            <a:r>
              <a:rPr lang="en-US" sz="1800" b="1">
                <a:solidFill>
                  <a:srgbClr val="FF0000"/>
                </a:solidFill>
                <a:latin typeface="Arial"/>
              </a:rPr>
              <a:t>for services, instructional materials and other materials that are non-secular, ideological and/or faith based</a:t>
            </a:r>
            <a:endParaRPr sz="1800" b="1">
              <a:solidFill>
                <a:srgbClr val="FF0000"/>
              </a:solidFill>
              <a:latin typeface="Arial"/>
            </a:endParaRPr>
          </a:p>
          <a:p>
            <a:pPr indent="-323850">
              <a:spcBef>
                <a:spcPts val="0"/>
              </a:spcBef>
              <a:buClr>
                <a:srgbClr val="262626"/>
              </a:buClr>
              <a:buSzPts val="1500"/>
              <a:buFont typeface="Calibri"/>
              <a:buChar char="●"/>
            </a:pPr>
            <a:r>
              <a:rPr lang="en-US" sz="1800">
                <a:solidFill>
                  <a:srgbClr val="262626"/>
                </a:solidFill>
                <a:latin typeface="Arial"/>
              </a:rPr>
              <a:t>Construction and/or capital improvement to the building</a:t>
            </a:r>
            <a:endParaRPr sz="1800">
              <a:solidFill>
                <a:srgbClr val="262626"/>
              </a:solidFill>
              <a:latin typeface="Arial"/>
            </a:endParaRPr>
          </a:p>
          <a:p>
            <a:pPr indent="-323850">
              <a:lnSpc>
                <a:spcPct val="115000"/>
              </a:lnSpc>
              <a:spcBef>
                <a:spcPts val="0"/>
              </a:spcBef>
              <a:buClr>
                <a:srgbClr val="262626"/>
              </a:buClr>
              <a:buSzPts val="1500"/>
              <a:buFont typeface="Calibri"/>
              <a:buChar char="●"/>
            </a:pPr>
            <a:r>
              <a:rPr lang="en-US" sz="1800">
                <a:solidFill>
                  <a:srgbClr val="262626"/>
                </a:solidFill>
                <a:latin typeface="Arial"/>
              </a:rPr>
              <a:t>Services, subscriptions, licenses or warranties that exceed the GAENS performance period (9.30.2023)</a:t>
            </a:r>
            <a:endParaRPr sz="1800">
              <a:solidFill>
                <a:srgbClr val="262626"/>
              </a:solidFill>
              <a:highlight>
                <a:srgbClr val="FFFF00"/>
              </a:highlight>
              <a:latin typeface="Arial"/>
            </a:endParaRPr>
          </a:p>
          <a:p>
            <a:pPr indent="-323850">
              <a:lnSpc>
                <a:spcPct val="115000"/>
              </a:lnSpc>
              <a:spcBef>
                <a:spcPts val="0"/>
              </a:spcBef>
              <a:buClr>
                <a:srgbClr val="262626"/>
              </a:buClr>
              <a:buSzPts val="1500"/>
              <a:buFont typeface="Calibri"/>
              <a:buChar char="●"/>
            </a:pPr>
            <a:r>
              <a:rPr lang="en-US" sz="1800">
                <a:solidFill>
                  <a:srgbClr val="262626"/>
                </a:solidFill>
                <a:latin typeface="Arial"/>
              </a:rPr>
              <a:t>Supplemental disinfecting systems, such as</a:t>
            </a:r>
            <a:r>
              <a:rPr lang="en-US" sz="1800">
                <a:latin typeface="Arial"/>
              </a:rPr>
              <a:t> peroxide or bi-polar ionization</a:t>
            </a:r>
            <a:r>
              <a:rPr lang="en-US" sz="1800">
                <a:solidFill>
                  <a:srgbClr val="262626"/>
                </a:solidFill>
                <a:latin typeface="Arial"/>
              </a:rPr>
              <a:t> </a:t>
            </a:r>
            <a:endParaRPr sz="1800">
              <a:solidFill>
                <a:srgbClr val="262626"/>
              </a:solidFill>
              <a:latin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endParaRPr sz="1800">
              <a:solidFill>
                <a:srgbClr val="262626"/>
              </a:solidFill>
              <a:latin typeface="Arial"/>
            </a:endParaRP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800" b="1">
                <a:solidFill>
                  <a:srgbClr val="262626"/>
                </a:solidFill>
                <a:latin typeface="Arial"/>
              </a:rPr>
              <a:t>Reimbursement is not allowed</a:t>
            </a:r>
            <a:endParaRPr sz="1800" b="1">
              <a:solidFill>
                <a:srgbClr val="262626"/>
              </a:solidFill>
              <a:latin typeface="Arial"/>
            </a:endParaRPr>
          </a:p>
        </p:txBody>
      </p:sp>
      <p:sp>
        <p:nvSpPr>
          <p:cNvPr id="257" name="Google Shape;257;p46"/>
          <p:cNvSpPr txBox="1">
            <a:spLocks noGrp="1"/>
          </p:cNvSpPr>
          <p:nvPr>
            <p:ph type="sldNum" idx="12"/>
          </p:nvPr>
        </p:nvSpPr>
        <p:spPr>
          <a:xfrm>
            <a:off x="1747071" y="6427018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fld id="{00000000-1234-1234-1234-123412341234}" type="slidenum">
              <a:rPr lang="en-US"/>
              <a:pPr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94111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9D932-B6DB-FDFC-E3DE-E2E21426B2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7563" y="3076599"/>
            <a:ext cx="10363200" cy="840515"/>
          </a:xfrm>
        </p:spPr>
        <p:txBody>
          <a:bodyPr/>
          <a:lstStyle/>
          <a:p>
            <a:r>
              <a:rPr lang="en-US"/>
              <a:t>Budget Review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E9AFC62-12FE-D79E-7F0C-44AE4CB28A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645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312DA-520B-A2E4-529F-DA0EF971F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Tips and Tricks to Streamline Your Submission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9AEAD2-08FA-25D6-EA01-311D400441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76200" indent="0">
              <a:buNone/>
            </a:pPr>
            <a:r>
              <a:rPr lang="en-US" b="1"/>
              <a:t>Consortium Forms</a:t>
            </a:r>
            <a:endParaRPr lang="en-US"/>
          </a:p>
          <a:p>
            <a:r>
              <a:rPr lang="en-US"/>
              <a:t>These forms are only needed if you are applying on behalf of more than one school. If you are only submitting a proposal for your own school, do not complete this form</a:t>
            </a:r>
          </a:p>
          <a:p>
            <a:pPr marL="76200" indent="0">
              <a:buNone/>
            </a:pPr>
            <a:r>
              <a:rPr lang="en-US" b="1"/>
              <a:t>Budget Detail</a:t>
            </a:r>
          </a:p>
          <a:p>
            <a:r>
              <a:rPr lang="en-US"/>
              <a:t>Must provide a description of the goods/services requested, make, model, quantity and reason for the purchase.</a:t>
            </a:r>
          </a:p>
          <a:p>
            <a:pPr marL="76200" indent="0">
              <a:buNone/>
            </a:pPr>
            <a:r>
              <a:rPr lang="en-US" b="1"/>
              <a:t>Be Thoughtful </a:t>
            </a:r>
          </a:p>
          <a:p>
            <a:r>
              <a:rPr lang="en-US" dirty="0"/>
              <a:t>Only apply for the items that are needed to address the disruptions caused by the COVID pandemic. Do not apply for the maximum amount if you do not know </a:t>
            </a:r>
            <a:r>
              <a:rPr lang="en-US"/>
              <a:t>how much you will need. </a:t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3EF7F24-E9FB-B2AF-8D51-6B792610784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386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5F40F-3226-9EBF-D210-5427579BC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Approval Delays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1EE1ED-ACE9-FDEE-614E-6DB7F8EDEC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6200" indent="0">
              <a:buNone/>
            </a:pPr>
            <a:r>
              <a:rPr lang="en-US"/>
              <a:t>During our intake process, evaluators are finding the following issues that will cause a delay in reviewing your application.</a:t>
            </a:r>
          </a:p>
          <a:p>
            <a:pPr marL="419100" indent="-342900"/>
            <a:r>
              <a:rPr lang="en-US"/>
              <a:t>Certification Approval and Transmittal form lacks signatures</a:t>
            </a:r>
          </a:p>
          <a:p>
            <a:pPr marL="419100" indent="-342900"/>
            <a:r>
              <a:rPr lang="en-US"/>
              <a:t>Budget file does not include a description of the services requested</a:t>
            </a:r>
          </a:p>
          <a:p>
            <a:pPr marL="419100" indent="-342900"/>
            <a:r>
              <a:rPr lang="en-US"/>
              <a:t>Missing budget and Signature forms</a:t>
            </a:r>
          </a:p>
          <a:p>
            <a:pPr marL="419100" indent="-342900"/>
            <a:r>
              <a:rPr lang="en-US"/>
              <a:t>Budget requested more than the $100k</a:t>
            </a:r>
          </a:p>
          <a:p>
            <a:pPr marL="419100" indent="-342900"/>
            <a:r>
              <a:rPr lang="en-US"/>
              <a:t>Submission of forms that are not required</a:t>
            </a:r>
          </a:p>
          <a:p>
            <a:pPr marL="876300" lvl="1" indent="-342900"/>
            <a:r>
              <a:rPr lang="en-US"/>
              <a:t>Over $50K form</a:t>
            </a:r>
          </a:p>
          <a:p>
            <a:pPr marL="876300" lvl="1" indent="-342900"/>
            <a:r>
              <a:rPr lang="en-US"/>
              <a:t>Consortia </a:t>
            </a:r>
          </a:p>
          <a:p>
            <a:pPr marL="419100" indent="-342900">
              <a:buSzPts val="2000"/>
            </a:pPr>
            <a:r>
              <a:rPr lang="en-US"/>
              <a:t>Budget lines and amount requested are not the same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3CA409-BA56-7060-62A6-02776C123B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457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886</Words>
  <Application>Microsoft Office PowerPoint</Application>
  <PresentationFormat>Widescreen</PresentationFormat>
  <Paragraphs>102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Source Sans Pro</vt:lpstr>
      <vt:lpstr>Times New Roman</vt:lpstr>
      <vt:lpstr>Office Theme</vt:lpstr>
      <vt:lpstr>Governor's Additional Emergency Assistance Non-Public Schools</vt:lpstr>
      <vt:lpstr>GAENS Overview</vt:lpstr>
      <vt:lpstr>Eligibility</vt:lpstr>
      <vt:lpstr>Prioritizing Funding</vt:lpstr>
      <vt:lpstr>Allowable Use of Funds</vt:lpstr>
      <vt:lpstr>Unallowable Uses of EANS Funds</vt:lpstr>
      <vt:lpstr>Budget Review</vt:lpstr>
      <vt:lpstr>Tips and Tricks to Streamline Your Submission</vt:lpstr>
      <vt:lpstr>Approval Delays</vt:lpstr>
      <vt:lpstr>FACTS Education Solutions: To Initiate Payment Requests</vt:lpstr>
      <vt:lpstr>Frequently Asked Questions</vt:lpstr>
      <vt:lpstr>PowerPoint Presentation</vt:lpstr>
      <vt:lpstr>Contacts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Merrit, Elena</cp:lastModifiedBy>
  <cp:revision>7</cp:revision>
  <dcterms:created xsi:type="dcterms:W3CDTF">2022-10-04T15:28:15Z</dcterms:created>
  <dcterms:modified xsi:type="dcterms:W3CDTF">2022-10-19T18:37:47Z</dcterms:modified>
</cp:coreProperties>
</file>