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modernComment_142_A9E98E54.xml" ContentType="application/vnd.ms-powerpoint.comments+xml"/>
  <Override PartName="/ppt/comments/modernComment_151_B312DAB.xml" ContentType="application/vnd.ms-powerpoint.comments+xml"/>
  <Override PartName="/ppt/notesSlides/notesSlide1.xml" ContentType="application/vnd.openxmlformats-officedocument.presentationml.notesSlide+xml"/>
  <Override PartName="/ppt/comments/modernComment_130_967FAB56.xml" ContentType="application/vnd.ms-powerpoint.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 id="2147483674" r:id="rId3"/>
  </p:sldMasterIdLst>
  <p:notesMasterIdLst>
    <p:notesMasterId r:id="rId22"/>
  </p:notesMasterIdLst>
  <p:sldIdLst>
    <p:sldId id="341" r:id="rId4"/>
    <p:sldId id="342" r:id="rId5"/>
    <p:sldId id="343" r:id="rId6"/>
    <p:sldId id="344" r:id="rId7"/>
    <p:sldId id="322" r:id="rId8"/>
    <p:sldId id="336" r:id="rId9"/>
    <p:sldId id="337" r:id="rId10"/>
    <p:sldId id="304" r:id="rId11"/>
    <p:sldId id="345" r:id="rId12"/>
    <p:sldId id="346" r:id="rId13"/>
    <p:sldId id="340" r:id="rId14"/>
    <p:sldId id="350" r:id="rId15"/>
    <p:sldId id="347" r:id="rId16"/>
    <p:sldId id="348" r:id="rId17"/>
    <p:sldId id="349" r:id="rId18"/>
    <p:sldId id="331" r:id="rId19"/>
    <p:sldId id="305" r:id="rId20"/>
    <p:sldId id="30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EC28A6D-327B-CC76-57A4-5243AC50D294}" name="Collins, DeLilah" initials="CD" userId="S::collins_d@cde.state.co.us::0fbcd1ec-9edd-4919-b5b0-b4fa9ee07543" providerId="AD"/>
  <p188:author id="{C4C2A99C-5580-60CB-C8A1-A012A6EDAFE0}" name="Prael, Michelle" initials="PM" userId="S::prael_m@cde.state.co.us::0a51a797-5dd2-4055-ba07-d9378c419489" providerId="AD"/>
  <p188:author id="{A57DD39F-3747-F1B7-DF21-6374F06FE22F}" name="Merrit, Elena" initials="ME" userId="S::Merrit_e@cde.state.co.us::56ed5ba6-6a52-4b2c-ac53-99effd67ecb6" providerId="AD"/>
  <p188:author id="{C85AB7D2-B550-BD79-B8E2-7E1BEF75532D}" name="Hollingshead, Jess" initials="HJ" userId="S::hollingshead_j@cde.state.co.us::72828a8d-9361-4fc4-a85c-ed48cb67a617" providerId="AD"/>
  <p188:author id="{A097A4D8-243D-BBFD-2216-0919175B9E7C}" name="Merrit, Elena" initials="ME" userId="S::merrit_e@cde.state.co.us::56ed5ba6-6a52-4b2c-ac53-99effd67ecb6" providerId="AD"/>
  <p188:author id="{4AD929D9-9306-F778-20C1-BB4799A2B098}" name="Collins, DeLilah" initials="CD" userId="S::Collins_D@cde.state.co.us::0fbcd1ec-9edd-4919-b5b0-b4fa9ee0754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474DAF-6BF4-99BF-FDE8-C256C65FC946}" v="198" dt="2023-05-02T18:05:37.249"/>
    <p1510:client id="{034DDC83-1E25-802E-FA3F-2E9BDA65F761}" v="438" dt="2023-04-26T22:19:51.432"/>
    <p1510:client id="{08083168-229B-3A41-89D1-4D431EBD2521}" v="5" dt="2023-04-25T21:20:54.961"/>
    <p1510:client id="{09C20F88-AE5B-2EFA-E81E-9F408756313E}" v="32" dt="2023-04-25T17:40:19.403"/>
    <p1510:client id="{0BE71E1A-F0D3-238F-5D7D-05EAB5C0B397}" v="1" dt="2023-05-02T15:50:20.972"/>
    <p1510:client id="{1C0632D6-C606-906D-8DBB-A43BA286B482}" v="433" dt="2023-04-21T19:26:09.606"/>
    <p1510:client id="{2018714E-784E-C617-6A84-B7A68E5CBCD5}" v="56" dt="2023-04-14T16:23:48.356"/>
    <p1510:client id="{20D802D5-1814-44EB-7602-79A8DF4467DA}" v="240" dt="2023-04-13T19:44:17.666"/>
    <p1510:client id="{214C3F8C-0AB4-BE46-F685-93F63D8D903A}" v="462" dt="2023-04-24T14:37:11.859"/>
    <p1510:client id="{249C2A16-D033-40C9-A730-C116698A3256}" v="2" dt="2023-04-25T18:08:42.852"/>
    <p1510:client id="{2586A0D0-2418-C291-AF38-FFD7EDBA3261}" v="34" dt="2023-05-08T22:03:26.511"/>
    <p1510:client id="{26D45955-6969-B392-C2CE-47E228048E28}" v="264" dt="2023-05-08T19:33:58.733"/>
    <p1510:client id="{2C0A14B2-CA86-8978-B27A-611529396C9D}" v="79" dt="2023-04-18T20:55:46.874"/>
    <p1510:client id="{2E4F7A17-D5D8-AD12-B569-185BF8FE9A67}" v="4" dt="2023-04-19T20:15:53.784"/>
    <p1510:client id="{320FE504-9436-097E-D530-AC7457B6CEAD}" v="1" dt="2023-05-02T16:29:48.686"/>
    <p1510:client id="{35A576D9-B3B2-3D8B-BAF0-5815E45C64C4}" v="6" dt="2023-04-27T20:02:12.796"/>
    <p1510:client id="{39D6A5FE-B797-7B45-6668-899836AAF7FB}" v="407" dt="2023-05-02T16:14:45.372"/>
    <p1510:client id="{3B22D700-F48A-3D73-2826-53F08036ADB2}" v="139" dt="2023-04-27T15:07:30.359"/>
    <p1510:client id="{42499F57-3FEB-41D9-2D27-967C9F5BA90E}" v="133" dt="2023-05-08T21:40:03.905"/>
    <p1510:client id="{4293DA44-661E-B821-C0A3-3708E4B53476}" v="16" dt="2023-04-25T15:34:01.024"/>
    <p1510:client id="{45D39F97-6EF7-48C5-6779-BCC82232F8A5}" v="33" dt="2023-04-24T19:47:43.593"/>
    <p1510:client id="{583717A5-FADC-4EB0-FDD7-70C9C8F0198C}" v="8" dt="2023-04-25T18:33:17.572"/>
    <p1510:client id="{5963F603-895C-AECA-A67D-9C35806E4E18}" v="11" dt="2023-05-02T15:36:46.984"/>
    <p1510:client id="{5F430019-6A40-BD49-7577-A5E9AC0A2009}" v="1" dt="2023-04-17T14:21:59.565"/>
    <p1510:client id="{6662F901-3E4B-F8CA-F606-8A213C990C5F}" v="60" dt="2023-04-17T13:43:51.819"/>
    <p1510:client id="{76DA6F1F-BAD1-F753-7C63-B55E929DE4F2}" v="10" dt="2023-04-18T16:53:01.821"/>
    <p1510:client id="{79F6A6E1-5A9C-404A-F96E-AA596BC68E69}" v="54" dt="2023-04-26T16:08:26.537"/>
    <p1510:client id="{7DBCC8F0-C324-24B8-7780-EF697B8E058A}" v="378" dt="2023-05-02T15:43:59.876"/>
    <p1510:client id="{87F187C5-B568-3CB9-9070-8CD857BB5EE9}" v="1" dt="2023-05-02T17:36:11.958"/>
    <p1510:client id="{8B5E4AA8-0DF5-EFD1-82EB-0F51DD396510}" v="2" dt="2023-05-08T20:48:01.627"/>
    <p1510:client id="{92010B40-B1EC-0175-7BF5-94964E65FA1C}" v="6" dt="2023-04-17T14:31:33.401"/>
    <p1510:client id="{94A4655C-45D7-D472-A73E-051142310AC6}" v="21" dt="2023-04-17T18:44:23.267"/>
    <p1510:client id="{9A9F5302-D9AD-4C74-B52E-BB8BEABB7ABD}" v="3" dt="2023-04-13T16:46:03.924"/>
    <p1510:client id="{9D3D8E67-0C27-C429-C117-A33D8504A925}" v="1" dt="2023-05-09T15:10:58.025"/>
    <p1510:client id="{ACF2D026-F46C-4DC3-B053-12F66017B699}" v="1" dt="2023-05-08T22:24:41.938"/>
    <p1510:client id="{D2CF4171-82CA-8CD5-E6B4-55FE00BE9BE9}" v="1" dt="2023-05-08T20:47:16.153"/>
    <p1510:client id="{E97907D6-6B5F-B69B-A16F-7C090DAE95FC}" v="17" dt="2023-04-18T21:17:43.649"/>
    <p1510:client id="{F5BE66E5-DDBE-9F9C-1C80-6E2F7C93EFB9}" v="3" dt="2023-04-25T17:44:44.3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26" y="5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microsoft.com/office/2015/10/relationships/revisionInfo" Target="revisionInfo.xml"/></Relationships>
</file>

<file path=ppt/comments/modernComment_130_967FAB56.xml><?xml version="1.0" encoding="utf-8"?>
<p188:cmLst xmlns:a="http://schemas.openxmlformats.org/drawingml/2006/main" xmlns:r="http://schemas.openxmlformats.org/officeDocument/2006/relationships" xmlns:p188="http://schemas.microsoft.com/office/powerpoint/2018/8/main">
  <p188:cm id="{CF323255-B7D0-4CDD-9506-74F42323728E}" authorId="{C4C2A99C-5580-60CB-C8A1-A012A6EDAFE0}" status="resolved" created="2023-05-02T15:58:27.256" complete="100000">
    <ac:txMkLst xmlns:ac="http://schemas.microsoft.com/office/drawing/2013/main/command">
      <pc:docMk xmlns:pc="http://schemas.microsoft.com/office/powerpoint/2013/main/command"/>
      <pc:sldMk xmlns:pc="http://schemas.microsoft.com/office/powerpoint/2013/main/command" cId="2524949334" sldId="304"/>
      <ac:spMk id="3" creationId="{C8B4A5CF-56BC-02D9-18A5-3DC10B585962}"/>
      <ac:txMk cp="305" len="255">
        <ac:context len="719" hash="1918452536"/>
      </ac:txMk>
    </ac:txMkLst>
    <p188:pos x="1189463" y="2025804"/>
    <p188:txBody>
      <a:bodyPr/>
      <a:lstStyle/>
      <a:p>
        <a:r>
          <a:rPr lang="en-US"/>
          <a:t>This might be a good place to have the local control definition and remove it from slide 38? </a:t>
        </a:r>
      </a:p>
    </p188:txBody>
  </p188:cm>
</p188:cmLst>
</file>

<file path=ppt/comments/modernComment_142_A9E98E54.xml><?xml version="1.0" encoding="utf-8"?>
<p188:cmLst xmlns:a="http://schemas.openxmlformats.org/drawingml/2006/main" xmlns:r="http://schemas.openxmlformats.org/officeDocument/2006/relationships" xmlns:p188="http://schemas.microsoft.com/office/powerpoint/2018/8/main">
  <p188:cm id="{243CCB81-F9E5-4495-B876-8F4DA6B28BB2}" authorId="{C4C2A99C-5580-60CB-C8A1-A012A6EDAFE0}" status="resolved" created="2023-05-02T15:54:52.267" complete="100000">
    <ac:txMkLst xmlns:ac="http://schemas.microsoft.com/office/drawing/2013/main/command">
      <pc:docMk xmlns:pc="http://schemas.microsoft.com/office/powerpoint/2013/main/command"/>
      <pc:sldMk xmlns:pc="http://schemas.microsoft.com/office/powerpoint/2013/main/command" cId="2850655828" sldId="322"/>
      <ac:spMk id="3" creationId="{84B48228-1348-1A8E-F120-3021F47A561C}"/>
      <ac:txMk cp="770">
        <ac:context len="774" hash="1857909715"/>
      </ac:txMk>
    </ac:txMkLst>
    <p188:pos x="8447048" y="4822902"/>
    <p188:txBody>
      <a:bodyPr/>
      <a:lstStyle/>
      <a:p>
        <a:r>
          <a:rPr lang="en-US"/>
          <a:t>[@Merrit, Elena] This information repeats on slide 37. Maybe we could condense the information to one slide? </a:t>
        </a:r>
      </a:p>
    </p188:txBody>
  </p188:cm>
</p188:cmLst>
</file>

<file path=ppt/comments/modernComment_151_B312DAB.xml><?xml version="1.0" encoding="utf-8"?>
<p188:cmLst xmlns:a="http://schemas.openxmlformats.org/drawingml/2006/main" xmlns:r="http://schemas.openxmlformats.org/officeDocument/2006/relationships" xmlns:p188="http://schemas.microsoft.com/office/powerpoint/2018/8/main">
  <p188:cm id="{1FEDF58F-A063-42C9-9B98-27695B9625CA}" authorId="{C4C2A99C-5580-60CB-C8A1-A012A6EDAFE0}" status="resolved" created="2023-04-24T14:27:37.397">
    <pc:sldMkLst xmlns:pc="http://schemas.microsoft.com/office/powerpoint/2013/main/command">
      <pc:docMk/>
      <pc:sldMk cId="3209929639" sldId="293"/>
    </pc:sldMkLst>
    <p188:txBody>
      <a:bodyPr/>
      <a:lstStyle/>
      <a:p>
        <a:r>
          <a:rPr lang="en-US"/>
          <a:t>Slide 17 states it is through SmartSheet. So maybe keep this the same but then on your next slide, go into the Spreadsheet fun.</a:t>
        </a:r>
      </a:p>
    </p188:txBody>
  </p188:cm>
  <p188:cm id="{EEE592C9-588A-45BE-843C-812BEF989099}" authorId="{9EC28A6D-327B-CC76-57A4-5243AC50D294}" status="resolved" created="2023-04-25T17:21:46.942">
    <ac:txMkLst xmlns:ac="http://schemas.microsoft.com/office/drawing/2013/main/command">
      <pc:docMk xmlns:pc="http://schemas.microsoft.com/office/powerpoint/2013/main/command"/>
      <pc:sldMk xmlns:pc="http://schemas.microsoft.com/office/powerpoint/2013/main/command" cId="187772331" sldId="337"/>
      <ac:spMk id="3" creationId="{37B5D947-E0F8-8683-F814-D0F20E79CA7C}"/>
      <ac:txMk cp="360" len="19">
        <ac:context len="630" hash="2346089211"/>
      </ac:txMk>
    </ac:txMkLst>
    <p188:pos x="6848475" y="2152650"/>
    <p188:replyLst>
      <p188:reply id="{2239039E-8F20-4B24-8765-DE778D065498}" authorId="{A097A4D8-243D-BBFD-2216-0919175B9E7C}" created="2023-04-25T17:44:42.261">
        <p188:txBody>
          <a:bodyPr/>
          <a:lstStyle/>
          <a:p>
            <a:r>
              <a:rPr lang="en-US"/>
              <a:t>[@Collins, DeLilah] yes, a school asked in our last meeting and you said that they had to tag them, so i wanted to include it as it is a unique item. i have updated to included portable</a:t>
            </a:r>
          </a:p>
        </p188:txBody>
      </p188:reply>
    </p188:replyLst>
    <p188:txBody>
      <a:bodyPr/>
      <a:lstStyle/>
      <a:p>
        <a:r>
          <a:rPr lang="en-US"/>
          <a:t>[@Merrit, Elena] This is very broad. Are we talking about portable ventilation items? </a:t>
        </a:r>
      </a:p>
    </p188:txBody>
  </p188:cm>
  <p188:cm id="{ECEB46D2-C135-41FC-91FF-03F6789867D8}" authorId="{9EC28A6D-327B-CC76-57A4-5243AC50D294}" status="resolved" created="2023-04-25T17:35:25.841">
    <ac:txMkLst xmlns:ac="http://schemas.microsoft.com/office/drawing/2013/main/command">
      <pc:docMk xmlns:pc="http://schemas.microsoft.com/office/powerpoint/2013/main/command"/>
      <pc:sldMk xmlns:pc="http://schemas.microsoft.com/office/powerpoint/2013/main/command" cId="187772331" sldId="337"/>
      <ac:spMk id="3" creationId="{37B5D947-E0F8-8683-F814-D0F20E79CA7C}"/>
      <ac:txMk cp="576">
        <ac:context len="630" hash="2346089211"/>
      </ac:txMk>
    </ac:txMkLst>
    <p188:pos x="7210425" y="2466975"/>
    <p188:replyLst>
      <p188:reply id="{C8B7D47C-1086-450B-8D29-320C85A342A2}" authorId="{A097A4D8-243D-BBFD-2216-0919175B9E7C}" created="2023-04-25T17:43:44.040">
        <p188:txBody>
          <a:bodyPr/>
          <a:lstStyle/>
          <a:p>
            <a:r>
              <a:rPr lang="en-US"/>
              <a:t>[@Collins, DeLilah] you mentioned it in our last office hours that it is best practice to track and inventory the non-capital highly walkable items. I thought it was good to include it. it can be removed.</a:t>
            </a:r>
          </a:p>
        </p188:txBody>
      </p188:reply>
    </p188:replyLst>
    <p188:txBody>
      <a:bodyPr/>
      <a:lstStyle/>
      <a:p>
        <a:r>
          <a:rPr lang="en-US"/>
          <a:t>[@Merrit, Elena] What does this mean? What are "those items"?</a:t>
        </a:r>
      </a:p>
    </p188:txBody>
  </p188:cm>
  <p188:cm id="{29E6F270-EBE0-4416-8B5D-C1DBE9D1C783}" authorId="{C4C2A99C-5580-60CB-C8A1-A012A6EDAFE0}" status="resolved" created="2023-05-02T15:59:51.602" complete="100000">
    <ac:txMkLst xmlns:ac="http://schemas.microsoft.com/office/drawing/2013/main/command">
      <pc:docMk xmlns:pc="http://schemas.microsoft.com/office/powerpoint/2013/main/command"/>
      <pc:sldMk xmlns:pc="http://schemas.microsoft.com/office/powerpoint/2013/main/command" cId="187772331" sldId="337"/>
      <ac:spMk id="3" creationId="{37B5D947-E0F8-8683-F814-D0F20E79CA7C}"/>
      <ac:txMk cp="140">
        <ac:context len="630" hash="2346089211"/>
      </ac:txMk>
    </ac:txMkLst>
    <p188:pos x="9357731" y="1040780"/>
    <p188:replyLst>
      <p188:reply id="{99FB28F6-2715-4C0E-A6F3-9B2BFD44C6E8}" authorId="{A097A4D8-243D-BBFD-2216-0919175B9E7C}" created="2023-05-02T16:18:51.361">
        <p188:txBody>
          <a:bodyPr/>
          <a:lstStyle/>
          <a:p>
            <a:r>
              <a:rPr lang="en-US"/>
              <a:t>[@Prael, Michelle] great suggestion! </a:t>
            </a:r>
          </a:p>
        </p188:txBody>
      </p188:reply>
    </p188:replyLst>
    <p188:txBody>
      <a:bodyPr/>
      <a:lstStyle/>
      <a:p>
        <a:r>
          <a:rPr lang="en-US"/>
          <a:t>Could remove this guy if you put it on slide 39. If you do, I would just get rid of the Asset Tagging and the bullet under it. Just keep the program requirements information and add that it must remain in public control. It was some big changes and I didn't want to mess anything up. Hope that makes sense. </a:t>
        </a:r>
      </a:p>
    </p188:txBody>
  </p188:cm>
</p188:cmLst>
</file>

<file path=ppt/diagrams/_rels/data1.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diagrams/_rels/drawing1.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FE73A8-992E-444D-ABD8-BEDCCEAD9D28}"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69B235E-09DA-46A2-8BD3-1DF7FCF3C2DD}">
      <dgm:prSet/>
      <dgm:spPr/>
      <dgm:t>
        <a:bodyPr/>
        <a:lstStyle/>
        <a:p>
          <a:pPr>
            <a:lnSpc>
              <a:spcPct val="100000"/>
            </a:lnSpc>
          </a:pPr>
          <a:r>
            <a:rPr lang="en-US" strike="sngStrike">
              <a:solidFill>
                <a:srgbClr val="444444"/>
              </a:solidFill>
              <a:latin typeface="Calibri"/>
              <a:cs typeface="Calibri"/>
            </a:rPr>
            <a:t>Monitoring Overview and Activities- 4/18</a:t>
          </a:r>
        </a:p>
      </dgm:t>
    </dgm:pt>
    <dgm:pt modelId="{A902A4A5-DB67-4B21-BCF8-980355590F8F}" type="parTrans" cxnId="{E7335A06-1B9B-4552-9EA1-4703DDAC91B2}">
      <dgm:prSet/>
      <dgm:spPr/>
      <dgm:t>
        <a:bodyPr/>
        <a:lstStyle/>
        <a:p>
          <a:endParaRPr lang="en-US"/>
        </a:p>
      </dgm:t>
    </dgm:pt>
    <dgm:pt modelId="{02BCDCE2-BF92-4A2C-B641-12B1CC026CAD}" type="sibTrans" cxnId="{E7335A06-1B9B-4552-9EA1-4703DDAC91B2}">
      <dgm:prSet/>
      <dgm:spPr/>
      <dgm:t>
        <a:bodyPr/>
        <a:lstStyle/>
        <a:p>
          <a:endParaRPr lang="en-US"/>
        </a:p>
      </dgm:t>
    </dgm:pt>
    <dgm:pt modelId="{73B1F424-680D-4186-A0A0-1F852EC4E398}">
      <dgm:prSet phldr="0"/>
      <dgm:spPr/>
      <dgm:t>
        <a:bodyPr/>
        <a:lstStyle/>
        <a:p>
          <a:pPr>
            <a:lnSpc>
              <a:spcPct val="100000"/>
            </a:lnSpc>
          </a:pPr>
          <a:r>
            <a:rPr lang="en-US" strike="sngStrike">
              <a:solidFill>
                <a:srgbClr val="444444"/>
              </a:solidFill>
              <a:latin typeface="Calibri"/>
              <a:cs typeface="Calibri"/>
            </a:rPr>
            <a:t>Submitting Evidence- 4/25</a:t>
          </a:r>
        </a:p>
      </dgm:t>
    </dgm:pt>
    <dgm:pt modelId="{48DFFAC9-96D1-4BF9-9144-52D3C1A219D2}" type="parTrans" cxnId="{4B80DF5F-2064-4399-ACCF-8F42E3DC52C6}">
      <dgm:prSet/>
      <dgm:spPr/>
      <dgm:t>
        <a:bodyPr/>
        <a:lstStyle/>
        <a:p>
          <a:endParaRPr lang="en-US"/>
        </a:p>
      </dgm:t>
    </dgm:pt>
    <dgm:pt modelId="{1B923E8D-69FF-478D-843D-9AEAB8730926}" type="sibTrans" cxnId="{4B80DF5F-2064-4399-ACCF-8F42E3DC52C6}">
      <dgm:prSet/>
      <dgm:spPr/>
      <dgm:t>
        <a:bodyPr/>
        <a:lstStyle/>
        <a:p>
          <a:endParaRPr lang="en-US"/>
        </a:p>
      </dgm:t>
    </dgm:pt>
    <dgm:pt modelId="{9F07395A-C204-4C7B-83E0-8A4B4114E62E}">
      <dgm:prSet/>
      <dgm:spPr/>
      <dgm:t>
        <a:bodyPr/>
        <a:lstStyle/>
        <a:p>
          <a:pPr>
            <a:lnSpc>
              <a:spcPct val="100000"/>
            </a:lnSpc>
          </a:pPr>
          <a:r>
            <a:rPr lang="en-US" strike="sngStrike">
              <a:solidFill>
                <a:srgbClr val="444444"/>
              </a:solidFill>
              <a:latin typeface="Calibri"/>
              <a:cs typeface="Calibri"/>
            </a:rPr>
            <a:t>Colorado GEER, RISE and EANS Closeout and Final Narrative Report  5/2</a:t>
          </a:r>
        </a:p>
      </dgm:t>
    </dgm:pt>
    <dgm:pt modelId="{CB96E3BF-4759-4AE0-97A0-F80E11EAFA14}" type="parTrans" cxnId="{AC952A1D-9C52-4AA9-919A-F3083B564F4C}">
      <dgm:prSet/>
      <dgm:spPr/>
      <dgm:t>
        <a:bodyPr/>
        <a:lstStyle/>
        <a:p>
          <a:endParaRPr lang="en-US"/>
        </a:p>
      </dgm:t>
    </dgm:pt>
    <dgm:pt modelId="{07A7F160-8DF4-40EF-A930-80A4DB204BBB}" type="sibTrans" cxnId="{AC952A1D-9C52-4AA9-919A-F3083B564F4C}">
      <dgm:prSet/>
      <dgm:spPr/>
      <dgm:t>
        <a:bodyPr/>
        <a:lstStyle/>
        <a:p>
          <a:endParaRPr lang="en-US"/>
        </a:p>
      </dgm:t>
    </dgm:pt>
    <dgm:pt modelId="{EAF3D05A-E863-4F59-A946-73D49233CD65}">
      <dgm:prSet/>
      <dgm:spPr/>
      <dgm:t>
        <a:bodyPr/>
        <a:lstStyle/>
        <a:p>
          <a:pPr rtl="0">
            <a:lnSpc>
              <a:spcPct val="100000"/>
            </a:lnSpc>
          </a:pPr>
          <a:r>
            <a:rPr lang="en-US">
              <a:solidFill>
                <a:srgbClr val="444444"/>
              </a:solidFill>
              <a:latin typeface="Calibri"/>
              <a:cs typeface="Calibri"/>
            </a:rPr>
            <a:t>Open Discussion 5/9 </a:t>
          </a:r>
        </a:p>
      </dgm:t>
    </dgm:pt>
    <dgm:pt modelId="{8CB243B5-5CCE-489C-8D83-EB419F681872}" type="parTrans" cxnId="{A9722502-85AA-443E-9508-71829820854D}">
      <dgm:prSet/>
      <dgm:spPr/>
      <dgm:t>
        <a:bodyPr/>
        <a:lstStyle/>
        <a:p>
          <a:endParaRPr lang="en-US"/>
        </a:p>
      </dgm:t>
    </dgm:pt>
    <dgm:pt modelId="{54547854-7434-4871-A773-847DD9A5AFCC}" type="sibTrans" cxnId="{A9722502-85AA-443E-9508-71829820854D}">
      <dgm:prSet/>
      <dgm:spPr/>
      <dgm:t>
        <a:bodyPr/>
        <a:lstStyle/>
        <a:p>
          <a:endParaRPr lang="en-US"/>
        </a:p>
      </dgm:t>
    </dgm:pt>
    <dgm:pt modelId="{279EE50B-46EE-430C-8A32-0707860AC4C4}" type="pres">
      <dgm:prSet presAssocID="{71FE73A8-992E-444D-ABD8-BEDCCEAD9D28}" presName="root" presStyleCnt="0">
        <dgm:presLayoutVars>
          <dgm:dir/>
          <dgm:resizeHandles val="exact"/>
        </dgm:presLayoutVars>
      </dgm:prSet>
      <dgm:spPr/>
    </dgm:pt>
    <dgm:pt modelId="{0CD74DA8-83D8-46CB-98F6-D25B8398A019}" type="pres">
      <dgm:prSet presAssocID="{669B235E-09DA-46A2-8BD3-1DF7FCF3C2DD}" presName="compNode" presStyleCnt="0"/>
      <dgm:spPr/>
    </dgm:pt>
    <dgm:pt modelId="{AAE748AB-CA55-498B-82A6-ED530E48C48B}" type="pres">
      <dgm:prSet presAssocID="{669B235E-09DA-46A2-8BD3-1DF7FCF3C2DD}" presName="bgRect" presStyleLbl="bgShp" presStyleIdx="0" presStyleCnt="4"/>
      <dgm:spPr/>
    </dgm:pt>
    <dgm:pt modelId="{2CD1D90E-14FC-49C1-B25A-E88CD07E4E84}" type="pres">
      <dgm:prSet presAssocID="{669B235E-09DA-46A2-8BD3-1DF7FCF3C2D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onitor"/>
        </a:ext>
      </dgm:extLst>
    </dgm:pt>
    <dgm:pt modelId="{A1DF4D6F-26C7-4ED5-84D3-3634E65E23C1}" type="pres">
      <dgm:prSet presAssocID="{669B235E-09DA-46A2-8BD3-1DF7FCF3C2DD}" presName="spaceRect" presStyleCnt="0"/>
      <dgm:spPr/>
    </dgm:pt>
    <dgm:pt modelId="{3187796D-DBD4-4173-A676-92DDE54E32A5}" type="pres">
      <dgm:prSet presAssocID="{669B235E-09DA-46A2-8BD3-1DF7FCF3C2DD}" presName="parTx" presStyleLbl="revTx" presStyleIdx="0" presStyleCnt="4">
        <dgm:presLayoutVars>
          <dgm:chMax val="0"/>
          <dgm:chPref val="0"/>
        </dgm:presLayoutVars>
      </dgm:prSet>
      <dgm:spPr/>
    </dgm:pt>
    <dgm:pt modelId="{E87CA4FA-0190-4A5E-932F-CECFB93032BF}" type="pres">
      <dgm:prSet presAssocID="{02BCDCE2-BF92-4A2C-B641-12B1CC026CAD}" presName="sibTrans" presStyleCnt="0"/>
      <dgm:spPr/>
    </dgm:pt>
    <dgm:pt modelId="{F8775BAA-A0A3-4A8B-A45A-018670494E8C}" type="pres">
      <dgm:prSet presAssocID="{73B1F424-680D-4186-A0A0-1F852EC4E398}" presName="compNode" presStyleCnt="0"/>
      <dgm:spPr/>
    </dgm:pt>
    <dgm:pt modelId="{E8D2BEF5-8C93-4BAF-B8C9-C54FBE36425C}" type="pres">
      <dgm:prSet presAssocID="{73B1F424-680D-4186-A0A0-1F852EC4E398}" presName="bgRect" presStyleLbl="bgShp" presStyleIdx="1" presStyleCnt="4"/>
      <dgm:spPr/>
    </dgm:pt>
    <dgm:pt modelId="{C6822C34-C1F4-444D-8AEC-7B20E834E336}" type="pres">
      <dgm:prSet presAssocID="{73B1F424-680D-4186-A0A0-1F852EC4E39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cument"/>
        </a:ext>
      </dgm:extLst>
    </dgm:pt>
    <dgm:pt modelId="{C16F5CBA-5128-4EFA-B331-239B8EFE7A84}" type="pres">
      <dgm:prSet presAssocID="{73B1F424-680D-4186-A0A0-1F852EC4E398}" presName="spaceRect" presStyleCnt="0"/>
      <dgm:spPr/>
    </dgm:pt>
    <dgm:pt modelId="{B19E2677-6479-465E-8055-EC20CD74E8C4}" type="pres">
      <dgm:prSet presAssocID="{73B1F424-680D-4186-A0A0-1F852EC4E398}" presName="parTx" presStyleLbl="revTx" presStyleIdx="1" presStyleCnt="4">
        <dgm:presLayoutVars>
          <dgm:chMax val="0"/>
          <dgm:chPref val="0"/>
        </dgm:presLayoutVars>
      </dgm:prSet>
      <dgm:spPr/>
    </dgm:pt>
    <dgm:pt modelId="{92C3E574-9C60-4461-B24A-FC0813B5AEE9}" type="pres">
      <dgm:prSet presAssocID="{1B923E8D-69FF-478D-843D-9AEAB8730926}" presName="sibTrans" presStyleCnt="0"/>
      <dgm:spPr/>
    </dgm:pt>
    <dgm:pt modelId="{F4732246-75EA-46F3-9346-0FE3A97FA8E9}" type="pres">
      <dgm:prSet presAssocID="{9F07395A-C204-4C7B-83E0-8A4B4114E62E}" presName="compNode" presStyleCnt="0"/>
      <dgm:spPr/>
    </dgm:pt>
    <dgm:pt modelId="{111B5B2A-4D18-4BDF-BA47-7E499B02A7C4}" type="pres">
      <dgm:prSet presAssocID="{9F07395A-C204-4C7B-83E0-8A4B4114E62E}" presName="bgRect" presStyleLbl="bgShp" presStyleIdx="2" presStyleCnt="4"/>
      <dgm:spPr/>
    </dgm:pt>
    <dgm:pt modelId="{A9E0B7DE-5A53-480F-8920-88500CC520F3}" type="pres">
      <dgm:prSet presAssocID="{9F07395A-C204-4C7B-83E0-8A4B4114E62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agnifying glass"/>
        </a:ext>
      </dgm:extLst>
    </dgm:pt>
    <dgm:pt modelId="{87711715-1DE9-4C6E-8200-AD30169F3E85}" type="pres">
      <dgm:prSet presAssocID="{9F07395A-C204-4C7B-83E0-8A4B4114E62E}" presName="spaceRect" presStyleCnt="0"/>
      <dgm:spPr/>
    </dgm:pt>
    <dgm:pt modelId="{C4A7A399-33D4-44D1-BEE5-480B4D6E1ABE}" type="pres">
      <dgm:prSet presAssocID="{9F07395A-C204-4C7B-83E0-8A4B4114E62E}" presName="parTx" presStyleLbl="revTx" presStyleIdx="2" presStyleCnt="4">
        <dgm:presLayoutVars>
          <dgm:chMax val="0"/>
          <dgm:chPref val="0"/>
        </dgm:presLayoutVars>
      </dgm:prSet>
      <dgm:spPr/>
    </dgm:pt>
    <dgm:pt modelId="{BDB8EBEF-DBD8-4007-9E16-EBEC1DD00ADB}" type="pres">
      <dgm:prSet presAssocID="{07A7F160-8DF4-40EF-A930-80A4DB204BBB}" presName="sibTrans" presStyleCnt="0"/>
      <dgm:spPr/>
    </dgm:pt>
    <dgm:pt modelId="{67F1E15D-B10B-405E-BFB9-D7CF3B2F3DF7}" type="pres">
      <dgm:prSet presAssocID="{EAF3D05A-E863-4F59-A946-73D49233CD65}" presName="compNode" presStyleCnt="0"/>
      <dgm:spPr/>
    </dgm:pt>
    <dgm:pt modelId="{7B0E0488-F2D3-46E2-8B2D-2A07DDCC9DD2}" type="pres">
      <dgm:prSet presAssocID="{EAF3D05A-E863-4F59-A946-73D49233CD65}" presName="bgRect" presStyleLbl="bgShp" presStyleIdx="3" presStyleCnt="4"/>
      <dgm:spPr/>
    </dgm:pt>
    <dgm:pt modelId="{97A0D03B-0A75-411D-862F-B18CCED00A93}" type="pres">
      <dgm:prSet presAssocID="{EAF3D05A-E863-4F59-A946-73D49233CD65}"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Shoe footprints outline"/>
        </a:ext>
      </dgm:extLst>
    </dgm:pt>
    <dgm:pt modelId="{8F94843A-4C39-44C5-96D0-AB98D34B8A85}" type="pres">
      <dgm:prSet presAssocID="{EAF3D05A-E863-4F59-A946-73D49233CD65}" presName="spaceRect" presStyleCnt="0"/>
      <dgm:spPr/>
    </dgm:pt>
    <dgm:pt modelId="{96B5114E-8946-48DA-BB6F-5BBEB1CDF28F}" type="pres">
      <dgm:prSet presAssocID="{EAF3D05A-E863-4F59-A946-73D49233CD65}" presName="parTx" presStyleLbl="revTx" presStyleIdx="3" presStyleCnt="4">
        <dgm:presLayoutVars>
          <dgm:chMax val="0"/>
          <dgm:chPref val="0"/>
        </dgm:presLayoutVars>
      </dgm:prSet>
      <dgm:spPr/>
    </dgm:pt>
  </dgm:ptLst>
  <dgm:cxnLst>
    <dgm:cxn modelId="{A9722502-85AA-443E-9508-71829820854D}" srcId="{71FE73A8-992E-444D-ABD8-BEDCCEAD9D28}" destId="{EAF3D05A-E863-4F59-A946-73D49233CD65}" srcOrd="3" destOrd="0" parTransId="{8CB243B5-5CCE-489C-8D83-EB419F681872}" sibTransId="{54547854-7434-4871-A773-847DD9A5AFCC}"/>
    <dgm:cxn modelId="{E7335A06-1B9B-4552-9EA1-4703DDAC91B2}" srcId="{71FE73A8-992E-444D-ABD8-BEDCCEAD9D28}" destId="{669B235E-09DA-46A2-8BD3-1DF7FCF3C2DD}" srcOrd="0" destOrd="0" parTransId="{A902A4A5-DB67-4B21-BCF8-980355590F8F}" sibTransId="{02BCDCE2-BF92-4A2C-B641-12B1CC026CAD}"/>
    <dgm:cxn modelId="{FB783C11-5617-4172-A199-BC9C30B7EBC4}" type="presOf" srcId="{73B1F424-680D-4186-A0A0-1F852EC4E398}" destId="{B19E2677-6479-465E-8055-EC20CD74E8C4}" srcOrd="0" destOrd="0" presId="urn:microsoft.com/office/officeart/2018/2/layout/IconVerticalSolidList"/>
    <dgm:cxn modelId="{AC952A1D-9C52-4AA9-919A-F3083B564F4C}" srcId="{71FE73A8-992E-444D-ABD8-BEDCCEAD9D28}" destId="{9F07395A-C204-4C7B-83E0-8A4B4114E62E}" srcOrd="2" destOrd="0" parTransId="{CB96E3BF-4759-4AE0-97A0-F80E11EAFA14}" sibTransId="{07A7F160-8DF4-40EF-A930-80A4DB204BBB}"/>
    <dgm:cxn modelId="{4B80DF5F-2064-4399-ACCF-8F42E3DC52C6}" srcId="{71FE73A8-992E-444D-ABD8-BEDCCEAD9D28}" destId="{73B1F424-680D-4186-A0A0-1F852EC4E398}" srcOrd="1" destOrd="0" parTransId="{48DFFAC9-96D1-4BF9-9144-52D3C1A219D2}" sibTransId="{1B923E8D-69FF-478D-843D-9AEAB8730926}"/>
    <dgm:cxn modelId="{9550CE48-E89A-4E0A-A498-39FB837D4708}" type="presOf" srcId="{EAF3D05A-E863-4F59-A946-73D49233CD65}" destId="{96B5114E-8946-48DA-BB6F-5BBEB1CDF28F}" srcOrd="0" destOrd="0" presId="urn:microsoft.com/office/officeart/2018/2/layout/IconVerticalSolidList"/>
    <dgm:cxn modelId="{59E04885-FAA1-4707-A45B-C6BDF7AB12A0}" type="presOf" srcId="{9F07395A-C204-4C7B-83E0-8A4B4114E62E}" destId="{C4A7A399-33D4-44D1-BEE5-480B4D6E1ABE}" srcOrd="0" destOrd="0" presId="urn:microsoft.com/office/officeart/2018/2/layout/IconVerticalSolidList"/>
    <dgm:cxn modelId="{6F2372FC-2FBB-45AD-8185-F517C6658A3D}" type="presOf" srcId="{669B235E-09DA-46A2-8BD3-1DF7FCF3C2DD}" destId="{3187796D-DBD4-4173-A676-92DDE54E32A5}" srcOrd="0" destOrd="0" presId="urn:microsoft.com/office/officeart/2018/2/layout/IconVerticalSolidList"/>
    <dgm:cxn modelId="{C03213FE-2509-4837-B691-3BF5C95B6898}" type="presOf" srcId="{71FE73A8-992E-444D-ABD8-BEDCCEAD9D28}" destId="{279EE50B-46EE-430C-8A32-0707860AC4C4}" srcOrd="0" destOrd="0" presId="urn:microsoft.com/office/officeart/2018/2/layout/IconVerticalSolidList"/>
    <dgm:cxn modelId="{FEC60BA1-15B8-444B-8970-4BD51820BF8D}" type="presParOf" srcId="{279EE50B-46EE-430C-8A32-0707860AC4C4}" destId="{0CD74DA8-83D8-46CB-98F6-D25B8398A019}" srcOrd="0" destOrd="0" presId="urn:microsoft.com/office/officeart/2018/2/layout/IconVerticalSolidList"/>
    <dgm:cxn modelId="{B2C00FB0-4E94-4BA4-8273-5247E490FC28}" type="presParOf" srcId="{0CD74DA8-83D8-46CB-98F6-D25B8398A019}" destId="{AAE748AB-CA55-498B-82A6-ED530E48C48B}" srcOrd="0" destOrd="0" presId="urn:microsoft.com/office/officeart/2018/2/layout/IconVerticalSolidList"/>
    <dgm:cxn modelId="{B43DE980-4AF2-47E4-B18B-F9AF2353A4E3}" type="presParOf" srcId="{0CD74DA8-83D8-46CB-98F6-D25B8398A019}" destId="{2CD1D90E-14FC-49C1-B25A-E88CD07E4E84}" srcOrd="1" destOrd="0" presId="urn:microsoft.com/office/officeart/2018/2/layout/IconVerticalSolidList"/>
    <dgm:cxn modelId="{DB9E4A7B-6FA3-4097-986A-E0E0FB72AE47}" type="presParOf" srcId="{0CD74DA8-83D8-46CB-98F6-D25B8398A019}" destId="{A1DF4D6F-26C7-4ED5-84D3-3634E65E23C1}" srcOrd="2" destOrd="0" presId="urn:microsoft.com/office/officeart/2018/2/layout/IconVerticalSolidList"/>
    <dgm:cxn modelId="{905C7368-7A05-4B9A-BE2D-17432DFCBE5B}" type="presParOf" srcId="{0CD74DA8-83D8-46CB-98F6-D25B8398A019}" destId="{3187796D-DBD4-4173-A676-92DDE54E32A5}" srcOrd="3" destOrd="0" presId="urn:microsoft.com/office/officeart/2018/2/layout/IconVerticalSolidList"/>
    <dgm:cxn modelId="{66BBF659-DCFA-4B15-89D9-744D73F9652E}" type="presParOf" srcId="{279EE50B-46EE-430C-8A32-0707860AC4C4}" destId="{E87CA4FA-0190-4A5E-932F-CECFB93032BF}" srcOrd="1" destOrd="0" presId="urn:microsoft.com/office/officeart/2018/2/layout/IconVerticalSolidList"/>
    <dgm:cxn modelId="{92D4D18C-2675-469A-B465-12F239E4BF23}" type="presParOf" srcId="{279EE50B-46EE-430C-8A32-0707860AC4C4}" destId="{F8775BAA-A0A3-4A8B-A45A-018670494E8C}" srcOrd="2" destOrd="0" presId="urn:microsoft.com/office/officeart/2018/2/layout/IconVerticalSolidList"/>
    <dgm:cxn modelId="{0C81FC69-C3AD-4D3A-9276-6CA76E4B7369}" type="presParOf" srcId="{F8775BAA-A0A3-4A8B-A45A-018670494E8C}" destId="{E8D2BEF5-8C93-4BAF-B8C9-C54FBE36425C}" srcOrd="0" destOrd="0" presId="urn:microsoft.com/office/officeart/2018/2/layout/IconVerticalSolidList"/>
    <dgm:cxn modelId="{15EC17D1-61F3-4FD2-BB07-535F29DDDD2C}" type="presParOf" srcId="{F8775BAA-A0A3-4A8B-A45A-018670494E8C}" destId="{C6822C34-C1F4-444D-8AEC-7B20E834E336}" srcOrd="1" destOrd="0" presId="urn:microsoft.com/office/officeart/2018/2/layout/IconVerticalSolidList"/>
    <dgm:cxn modelId="{7678748D-D829-4CD2-A0C6-4209BA15B1DD}" type="presParOf" srcId="{F8775BAA-A0A3-4A8B-A45A-018670494E8C}" destId="{C16F5CBA-5128-4EFA-B331-239B8EFE7A84}" srcOrd="2" destOrd="0" presId="urn:microsoft.com/office/officeart/2018/2/layout/IconVerticalSolidList"/>
    <dgm:cxn modelId="{B61D440A-F98B-4C58-81E6-FB10F5087690}" type="presParOf" srcId="{F8775BAA-A0A3-4A8B-A45A-018670494E8C}" destId="{B19E2677-6479-465E-8055-EC20CD74E8C4}" srcOrd="3" destOrd="0" presId="urn:microsoft.com/office/officeart/2018/2/layout/IconVerticalSolidList"/>
    <dgm:cxn modelId="{BF98AF81-73A7-434D-8092-2DA37422E689}" type="presParOf" srcId="{279EE50B-46EE-430C-8A32-0707860AC4C4}" destId="{92C3E574-9C60-4461-B24A-FC0813B5AEE9}" srcOrd="3" destOrd="0" presId="urn:microsoft.com/office/officeart/2018/2/layout/IconVerticalSolidList"/>
    <dgm:cxn modelId="{1F50E542-B9BE-4640-BE82-0C4E05B75220}" type="presParOf" srcId="{279EE50B-46EE-430C-8A32-0707860AC4C4}" destId="{F4732246-75EA-46F3-9346-0FE3A97FA8E9}" srcOrd="4" destOrd="0" presId="urn:microsoft.com/office/officeart/2018/2/layout/IconVerticalSolidList"/>
    <dgm:cxn modelId="{1AAEC3AC-7F01-4442-A3EF-372C68CDB027}" type="presParOf" srcId="{F4732246-75EA-46F3-9346-0FE3A97FA8E9}" destId="{111B5B2A-4D18-4BDF-BA47-7E499B02A7C4}" srcOrd="0" destOrd="0" presId="urn:microsoft.com/office/officeart/2018/2/layout/IconVerticalSolidList"/>
    <dgm:cxn modelId="{815F476B-6B24-45EC-B420-793B74354AC1}" type="presParOf" srcId="{F4732246-75EA-46F3-9346-0FE3A97FA8E9}" destId="{A9E0B7DE-5A53-480F-8920-88500CC520F3}" srcOrd="1" destOrd="0" presId="urn:microsoft.com/office/officeart/2018/2/layout/IconVerticalSolidList"/>
    <dgm:cxn modelId="{2CE8F1E2-0721-46CE-8455-E9B37C1E9B31}" type="presParOf" srcId="{F4732246-75EA-46F3-9346-0FE3A97FA8E9}" destId="{87711715-1DE9-4C6E-8200-AD30169F3E85}" srcOrd="2" destOrd="0" presId="urn:microsoft.com/office/officeart/2018/2/layout/IconVerticalSolidList"/>
    <dgm:cxn modelId="{D44716CA-4316-4EC9-A3A0-44A7F1C9D946}" type="presParOf" srcId="{F4732246-75EA-46F3-9346-0FE3A97FA8E9}" destId="{C4A7A399-33D4-44D1-BEE5-480B4D6E1ABE}" srcOrd="3" destOrd="0" presId="urn:microsoft.com/office/officeart/2018/2/layout/IconVerticalSolidList"/>
    <dgm:cxn modelId="{793A2AEB-C829-4B35-83FC-D825DAD6B919}" type="presParOf" srcId="{279EE50B-46EE-430C-8A32-0707860AC4C4}" destId="{BDB8EBEF-DBD8-4007-9E16-EBEC1DD00ADB}" srcOrd="5" destOrd="0" presId="urn:microsoft.com/office/officeart/2018/2/layout/IconVerticalSolidList"/>
    <dgm:cxn modelId="{28D30234-64A6-4A06-A946-870D67A932B9}" type="presParOf" srcId="{279EE50B-46EE-430C-8A32-0707860AC4C4}" destId="{67F1E15D-B10B-405E-BFB9-D7CF3B2F3DF7}" srcOrd="6" destOrd="0" presId="urn:microsoft.com/office/officeart/2018/2/layout/IconVerticalSolidList"/>
    <dgm:cxn modelId="{25BB48F9-666C-49AC-8B36-23D8A307F9C0}" type="presParOf" srcId="{67F1E15D-B10B-405E-BFB9-D7CF3B2F3DF7}" destId="{7B0E0488-F2D3-46E2-8B2D-2A07DDCC9DD2}" srcOrd="0" destOrd="0" presId="urn:microsoft.com/office/officeart/2018/2/layout/IconVerticalSolidList"/>
    <dgm:cxn modelId="{5A82129F-EA70-4231-A9D7-BBE3FB0CEBE1}" type="presParOf" srcId="{67F1E15D-B10B-405E-BFB9-D7CF3B2F3DF7}" destId="{97A0D03B-0A75-411D-862F-B18CCED00A93}" srcOrd="1" destOrd="0" presId="urn:microsoft.com/office/officeart/2018/2/layout/IconVerticalSolidList"/>
    <dgm:cxn modelId="{75D07545-579B-4EDD-BDF3-E2B36EC78AF9}" type="presParOf" srcId="{67F1E15D-B10B-405E-BFB9-D7CF3B2F3DF7}" destId="{8F94843A-4C39-44C5-96D0-AB98D34B8A85}" srcOrd="2" destOrd="0" presId="urn:microsoft.com/office/officeart/2018/2/layout/IconVerticalSolidList"/>
    <dgm:cxn modelId="{02339F84-B2DD-41DF-8B3E-6CDD70D57151}" type="presParOf" srcId="{67F1E15D-B10B-405E-BFB9-D7CF3B2F3DF7}" destId="{96B5114E-8946-48DA-BB6F-5BBEB1CDF28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E748AB-CA55-498B-82A6-ED530E48C48B}">
      <dsp:nvSpPr>
        <dsp:cNvPr id="0" name=""/>
        <dsp:cNvSpPr/>
      </dsp:nvSpPr>
      <dsp:spPr>
        <a:xfrm>
          <a:off x="0" y="2283"/>
          <a:ext cx="6701289" cy="115756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CD1D90E-14FC-49C1-B25A-E88CD07E4E84}">
      <dsp:nvSpPr>
        <dsp:cNvPr id="0" name=""/>
        <dsp:cNvSpPr/>
      </dsp:nvSpPr>
      <dsp:spPr>
        <a:xfrm>
          <a:off x="350164" y="262737"/>
          <a:ext cx="636663" cy="63666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187796D-DBD4-4173-A676-92DDE54E32A5}">
      <dsp:nvSpPr>
        <dsp:cNvPr id="0" name=""/>
        <dsp:cNvSpPr/>
      </dsp:nvSpPr>
      <dsp:spPr>
        <a:xfrm>
          <a:off x="1336992" y="2283"/>
          <a:ext cx="5364296" cy="11575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509" tIns="122509" rIns="122509" bIns="122509" numCol="1" spcCol="1270" anchor="ctr" anchorCtr="0">
          <a:noAutofit/>
        </a:bodyPr>
        <a:lstStyle/>
        <a:p>
          <a:pPr marL="0" lvl="0" indent="0" algn="l" defTabSz="977900">
            <a:lnSpc>
              <a:spcPct val="100000"/>
            </a:lnSpc>
            <a:spcBef>
              <a:spcPct val="0"/>
            </a:spcBef>
            <a:spcAft>
              <a:spcPct val="35000"/>
            </a:spcAft>
            <a:buNone/>
          </a:pPr>
          <a:r>
            <a:rPr lang="en-US" sz="2200" strike="sngStrike" kern="1200">
              <a:solidFill>
                <a:srgbClr val="444444"/>
              </a:solidFill>
              <a:latin typeface="Calibri"/>
              <a:cs typeface="Calibri"/>
            </a:rPr>
            <a:t>Monitoring Overview and Activities- 4/18</a:t>
          </a:r>
        </a:p>
      </dsp:txBody>
      <dsp:txXfrm>
        <a:off x="1336992" y="2283"/>
        <a:ext cx="5364296" cy="1157569"/>
      </dsp:txXfrm>
    </dsp:sp>
    <dsp:sp modelId="{E8D2BEF5-8C93-4BAF-B8C9-C54FBE36425C}">
      <dsp:nvSpPr>
        <dsp:cNvPr id="0" name=""/>
        <dsp:cNvSpPr/>
      </dsp:nvSpPr>
      <dsp:spPr>
        <a:xfrm>
          <a:off x="0" y="1449246"/>
          <a:ext cx="6701289" cy="115756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822C34-C1F4-444D-8AEC-7B20E834E336}">
      <dsp:nvSpPr>
        <dsp:cNvPr id="0" name=""/>
        <dsp:cNvSpPr/>
      </dsp:nvSpPr>
      <dsp:spPr>
        <a:xfrm>
          <a:off x="350164" y="1709699"/>
          <a:ext cx="636663" cy="63666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19E2677-6479-465E-8055-EC20CD74E8C4}">
      <dsp:nvSpPr>
        <dsp:cNvPr id="0" name=""/>
        <dsp:cNvSpPr/>
      </dsp:nvSpPr>
      <dsp:spPr>
        <a:xfrm>
          <a:off x="1336992" y="1449246"/>
          <a:ext cx="5364296" cy="11575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509" tIns="122509" rIns="122509" bIns="122509" numCol="1" spcCol="1270" anchor="ctr" anchorCtr="0">
          <a:noAutofit/>
        </a:bodyPr>
        <a:lstStyle/>
        <a:p>
          <a:pPr marL="0" lvl="0" indent="0" algn="l" defTabSz="977900">
            <a:lnSpc>
              <a:spcPct val="100000"/>
            </a:lnSpc>
            <a:spcBef>
              <a:spcPct val="0"/>
            </a:spcBef>
            <a:spcAft>
              <a:spcPct val="35000"/>
            </a:spcAft>
            <a:buNone/>
          </a:pPr>
          <a:r>
            <a:rPr lang="en-US" sz="2200" strike="sngStrike" kern="1200">
              <a:solidFill>
                <a:srgbClr val="444444"/>
              </a:solidFill>
              <a:latin typeface="Calibri"/>
              <a:cs typeface="Calibri"/>
            </a:rPr>
            <a:t>Submitting Evidence- 4/25</a:t>
          </a:r>
        </a:p>
      </dsp:txBody>
      <dsp:txXfrm>
        <a:off x="1336992" y="1449246"/>
        <a:ext cx="5364296" cy="1157569"/>
      </dsp:txXfrm>
    </dsp:sp>
    <dsp:sp modelId="{111B5B2A-4D18-4BDF-BA47-7E499B02A7C4}">
      <dsp:nvSpPr>
        <dsp:cNvPr id="0" name=""/>
        <dsp:cNvSpPr/>
      </dsp:nvSpPr>
      <dsp:spPr>
        <a:xfrm>
          <a:off x="0" y="2896208"/>
          <a:ext cx="6701289" cy="115756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E0B7DE-5A53-480F-8920-88500CC520F3}">
      <dsp:nvSpPr>
        <dsp:cNvPr id="0" name=""/>
        <dsp:cNvSpPr/>
      </dsp:nvSpPr>
      <dsp:spPr>
        <a:xfrm>
          <a:off x="350164" y="3156661"/>
          <a:ext cx="636663" cy="63666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4A7A399-33D4-44D1-BEE5-480B4D6E1ABE}">
      <dsp:nvSpPr>
        <dsp:cNvPr id="0" name=""/>
        <dsp:cNvSpPr/>
      </dsp:nvSpPr>
      <dsp:spPr>
        <a:xfrm>
          <a:off x="1336992" y="2896208"/>
          <a:ext cx="5364296" cy="11575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509" tIns="122509" rIns="122509" bIns="122509" numCol="1" spcCol="1270" anchor="ctr" anchorCtr="0">
          <a:noAutofit/>
        </a:bodyPr>
        <a:lstStyle/>
        <a:p>
          <a:pPr marL="0" lvl="0" indent="0" algn="l" defTabSz="977900">
            <a:lnSpc>
              <a:spcPct val="100000"/>
            </a:lnSpc>
            <a:spcBef>
              <a:spcPct val="0"/>
            </a:spcBef>
            <a:spcAft>
              <a:spcPct val="35000"/>
            </a:spcAft>
            <a:buNone/>
          </a:pPr>
          <a:r>
            <a:rPr lang="en-US" sz="2200" strike="sngStrike" kern="1200">
              <a:solidFill>
                <a:srgbClr val="444444"/>
              </a:solidFill>
              <a:latin typeface="Calibri"/>
              <a:cs typeface="Calibri"/>
            </a:rPr>
            <a:t>Colorado GEER, RISE and EANS Closeout and Final Narrative Report  5/2</a:t>
          </a:r>
        </a:p>
      </dsp:txBody>
      <dsp:txXfrm>
        <a:off x="1336992" y="2896208"/>
        <a:ext cx="5364296" cy="1157569"/>
      </dsp:txXfrm>
    </dsp:sp>
    <dsp:sp modelId="{7B0E0488-F2D3-46E2-8B2D-2A07DDCC9DD2}">
      <dsp:nvSpPr>
        <dsp:cNvPr id="0" name=""/>
        <dsp:cNvSpPr/>
      </dsp:nvSpPr>
      <dsp:spPr>
        <a:xfrm>
          <a:off x="0" y="4343170"/>
          <a:ext cx="6701289" cy="115756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A0D03B-0A75-411D-862F-B18CCED00A93}">
      <dsp:nvSpPr>
        <dsp:cNvPr id="0" name=""/>
        <dsp:cNvSpPr/>
      </dsp:nvSpPr>
      <dsp:spPr>
        <a:xfrm>
          <a:off x="350164" y="4603623"/>
          <a:ext cx="636663" cy="63666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6B5114E-8946-48DA-BB6F-5BBEB1CDF28F}">
      <dsp:nvSpPr>
        <dsp:cNvPr id="0" name=""/>
        <dsp:cNvSpPr/>
      </dsp:nvSpPr>
      <dsp:spPr>
        <a:xfrm>
          <a:off x="1336992" y="4343170"/>
          <a:ext cx="5364296" cy="11575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509" tIns="122509" rIns="122509" bIns="122509" numCol="1" spcCol="1270" anchor="ctr" anchorCtr="0">
          <a:noAutofit/>
        </a:bodyPr>
        <a:lstStyle/>
        <a:p>
          <a:pPr marL="0" lvl="0" indent="0" algn="l" defTabSz="977900" rtl="0">
            <a:lnSpc>
              <a:spcPct val="100000"/>
            </a:lnSpc>
            <a:spcBef>
              <a:spcPct val="0"/>
            </a:spcBef>
            <a:spcAft>
              <a:spcPct val="35000"/>
            </a:spcAft>
            <a:buNone/>
          </a:pPr>
          <a:r>
            <a:rPr lang="en-US" sz="2200" kern="1200">
              <a:solidFill>
                <a:srgbClr val="444444"/>
              </a:solidFill>
              <a:latin typeface="Calibri"/>
              <a:cs typeface="Calibri"/>
            </a:rPr>
            <a:t>Open Discussion 5/9 </a:t>
          </a:r>
        </a:p>
      </dsp:txBody>
      <dsp:txXfrm>
        <a:off x="1336992" y="4343170"/>
        <a:ext cx="5364296" cy="115756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6B7A8C-A83F-4489-90FA-A6446E554E0B}" type="datetimeFigureOut">
              <a:rPr lang="en-US" smtClean="0"/>
              <a:t>5/16/2023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CCDF6E-58CE-4083-80ED-E7A5624930F4}" type="slidenum">
              <a:rPr lang="en-US" smtClean="0"/>
              <a:t>‹#›</a:t>
            </a:fld>
            <a:endParaRPr lang="en-US"/>
          </a:p>
        </p:txBody>
      </p:sp>
    </p:spTree>
    <p:extLst>
      <p:ext uri="{BB962C8B-B14F-4D97-AF65-F5344CB8AC3E}">
        <p14:creationId xmlns:p14="http://schemas.microsoft.com/office/powerpoint/2010/main" val="908610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app.smartsheet.com/b/form/8f72f925b5b8429dbd3a71be235ec68f"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Note on the name of this report:</a:t>
            </a:r>
            <a:r>
              <a:rPr lang="en-US"/>
              <a:t> We are collaborating with the Governor's office with this shared collection tool. There are questions that will only appear for GEER/RISE applicants and not for EANs applicants. Once you select EANS from the first drop down in the form, you will ensure you only are having to respond to the EANS specific questions.</a:t>
            </a:r>
            <a:endParaRPr lang="en-US">
              <a:cs typeface="Calibri"/>
            </a:endParaRPr>
          </a:p>
          <a:p>
            <a:endParaRPr lang="en-US">
              <a:cs typeface="Calibri"/>
            </a:endParaRPr>
          </a:p>
          <a:p>
            <a:r>
              <a:rPr lang="en-US">
                <a:cs typeface="Calibri"/>
              </a:rPr>
              <a:t>Purpose</a:t>
            </a:r>
          </a:p>
          <a:p>
            <a:endParaRPr lang="en-US">
              <a:cs typeface="Calibri"/>
            </a:endParaRPr>
          </a:p>
          <a:p>
            <a:r>
              <a:rPr lang="en-US">
                <a:cs typeface="Calibri"/>
              </a:rPr>
              <a:t>Sections </a:t>
            </a:r>
            <a:r>
              <a:rPr lang="en-US">
                <a:hlinkClick r:id="rId3"/>
              </a:rPr>
              <a:t>https://app.smartsheet.com/b/form/8f72f925b5b8429dbd3a71be235ec68f</a:t>
            </a:r>
            <a:r>
              <a:rPr lang="en-US"/>
              <a:t>  (Can do a live demonstration while talking through the section specifics.</a:t>
            </a:r>
            <a:endParaRPr lang="en-US">
              <a:cs typeface="Calibri"/>
            </a:endParaRPr>
          </a:p>
          <a:p>
            <a:pPr marL="171450" indent="-171450">
              <a:buFont typeface="Calibri"/>
              <a:buChar char="-"/>
            </a:pPr>
            <a:r>
              <a:rPr lang="en-US">
                <a:cs typeface="Calibri"/>
              </a:rPr>
              <a:t>Contact info and organizational information</a:t>
            </a:r>
          </a:p>
          <a:p>
            <a:pPr marL="171450" indent="-171450">
              <a:buFont typeface="Calibri"/>
              <a:buChar char="-"/>
            </a:pPr>
            <a:r>
              <a:rPr lang="en-US">
                <a:cs typeface="Calibri"/>
              </a:rPr>
              <a:t>Narratives to be completed around Accomplishments, Impact and Outcomes, and Future Plans (if any) to continue the project (for example, plans for continued use of items purchased)</a:t>
            </a:r>
          </a:p>
          <a:p>
            <a:pPr marL="171450" indent="-171450">
              <a:buFont typeface="Calibri"/>
              <a:buChar char="-"/>
            </a:pPr>
            <a:r>
              <a:rPr lang="en-US">
                <a:cs typeface="Calibri"/>
              </a:rPr>
              <a:t>Report if permanent equipment were acquired (if yes, fill out equipment inventory form and submit with the form, no, then you can still use the form for inventory purposes if you like) and </a:t>
            </a:r>
          </a:p>
          <a:p>
            <a:pPr marL="171450" indent="-171450">
              <a:buFont typeface="Calibri"/>
              <a:buChar char="-"/>
            </a:pPr>
            <a:r>
              <a:rPr lang="en-US"/>
              <a:t>Permanent equipment, defined as tangible item that is durable and nonexpendable and has a useful life of at least one year, and aquisi</a:t>
            </a:r>
            <a:endParaRPr lang="en-US">
              <a:cs typeface="Calibri"/>
            </a:endParaRPr>
          </a:p>
          <a:p>
            <a:pPr marL="171450" indent="-171450">
              <a:buFont typeface="Calibri"/>
              <a:buChar char="-"/>
            </a:pPr>
            <a:endParaRPr lang="en-US">
              <a:cs typeface="Calibri"/>
            </a:endParaRPr>
          </a:p>
          <a:p>
            <a:pPr marL="171450" indent="-171450">
              <a:buFont typeface="Calibri"/>
              <a:buChar char="-"/>
            </a:pPr>
            <a:r>
              <a:rPr lang="en-US">
                <a:cs typeface="Calibri"/>
              </a:rPr>
              <a:t>if NPS has any residual suppose exceeding $5,000 in TOTAL aggregate value (if so, fill out Residual Supplies form and  indicate if you request to continue to use beyond September 30, 2023)</a:t>
            </a:r>
          </a:p>
          <a:p>
            <a:pPr marL="171450" indent="-171450">
              <a:buFont typeface="Calibri"/>
              <a:buChar char="-"/>
            </a:pPr>
            <a:r>
              <a:rPr lang="en-US">
                <a:cs typeface="Calibri"/>
              </a:rPr>
              <a:t>Required File Upload: CCRSA EANS Certification Form</a:t>
            </a:r>
          </a:p>
          <a:p>
            <a:pPr marL="171450" indent="-171450">
              <a:buFont typeface="Calibri"/>
              <a:buChar char="-"/>
            </a:pPr>
            <a:r>
              <a:rPr lang="en-US">
                <a:cs typeface="Calibri"/>
              </a:rPr>
              <a:t>As applicable: Equipment Inventory Form and Residual Supplies Form</a:t>
            </a:r>
          </a:p>
          <a:p>
            <a:pPr marL="171450" indent="-171450">
              <a:buFont typeface="Calibri"/>
              <a:buChar char="-"/>
            </a:pPr>
            <a:endParaRPr lang="en-US">
              <a:cs typeface="Calibri"/>
            </a:endParaRPr>
          </a:p>
        </p:txBody>
      </p:sp>
      <p:sp>
        <p:nvSpPr>
          <p:cNvPr id="4" name="Slide Number Placeholder 3"/>
          <p:cNvSpPr>
            <a:spLocks noGrp="1"/>
          </p:cNvSpPr>
          <p:nvPr>
            <p:ph type="sldNum" sz="quarter" idx="5"/>
          </p:nvPr>
        </p:nvSpPr>
        <p:spPr/>
        <p:txBody>
          <a:bodyPr/>
          <a:lstStyle/>
          <a:p>
            <a:fld id="{E4CCDF6E-58CE-4083-80ED-E7A5624930F4}" type="slidenum">
              <a:rPr lang="en-US" smtClean="0"/>
              <a:t>8</a:t>
            </a:fld>
            <a:endParaRPr lang="en-US"/>
          </a:p>
        </p:txBody>
      </p:sp>
    </p:spTree>
    <p:extLst>
      <p:ext uri="{BB962C8B-B14F-4D97-AF65-F5344CB8AC3E}">
        <p14:creationId xmlns:p14="http://schemas.microsoft.com/office/powerpoint/2010/main" val="284369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E4CCDF6E-58CE-4083-80ED-E7A5624930F4}" type="slidenum">
              <a:rPr lang="en-US" smtClean="0"/>
              <a:t>9</a:t>
            </a:fld>
            <a:endParaRPr lang="en-US"/>
          </a:p>
        </p:txBody>
      </p:sp>
    </p:spTree>
    <p:extLst>
      <p:ext uri="{BB962C8B-B14F-4D97-AF65-F5344CB8AC3E}">
        <p14:creationId xmlns:p14="http://schemas.microsoft.com/office/powerpoint/2010/main" val="1531061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Google Shape;436;p3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EM</a:t>
            </a:r>
            <a:endParaRPr/>
          </a:p>
        </p:txBody>
      </p:sp>
      <p:sp>
        <p:nvSpPr>
          <p:cNvPr id="437" name="Google Shape;437;p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75940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8.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10.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1.png"/><Relationship Id="rId1" Type="http://schemas.openxmlformats.org/officeDocument/2006/relationships/slideMaster" Target="../slideMasters/slideMaster3.xml"/><Relationship Id="rId4" Type="http://schemas.openxmlformats.org/officeDocument/2006/relationships/image" Target="../media/image13.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1.png"/><Relationship Id="rId1" Type="http://schemas.openxmlformats.org/officeDocument/2006/relationships/slideMaster" Target="../slideMasters/slideMaster3.xml"/><Relationship Id="rId4" Type="http://schemas.openxmlformats.org/officeDocument/2006/relationships/image" Target="../media/image1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1.png"/><Relationship Id="rId1" Type="http://schemas.openxmlformats.org/officeDocument/2006/relationships/slideMaster" Target="../slideMasters/slideMaster3.xml"/><Relationship Id="rId4" Type="http://schemas.openxmlformats.org/officeDocument/2006/relationships/image" Target="../media/image15.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1.png"/><Relationship Id="rId1" Type="http://schemas.openxmlformats.org/officeDocument/2006/relationships/slideMaster" Target="../slideMasters/slideMaster3.xml"/><Relationship Id="rId4" Type="http://schemas.openxmlformats.org/officeDocument/2006/relationships/image" Target="../media/image16.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1.png"/><Relationship Id="rId1" Type="http://schemas.openxmlformats.org/officeDocument/2006/relationships/slideMaster" Target="../slideMasters/slideMaster3.xml"/><Relationship Id="rId4" Type="http://schemas.openxmlformats.org/officeDocument/2006/relationships/image" Target="../media/image17.png"/></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1.png"/><Relationship Id="rId1" Type="http://schemas.openxmlformats.org/officeDocument/2006/relationships/slideMaster" Target="../slideMasters/slideMaster3.xml"/><Relationship Id="rId4" Type="http://schemas.openxmlformats.org/officeDocument/2006/relationships/image" Target="../media/image18.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3CF36-2EC8-E27E-109A-1D7B056C88E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B202D0-A183-469B-BA1C-DE74C20E45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83C1320-0CF9-1A9E-2755-4ED702420025}"/>
              </a:ext>
            </a:extLst>
          </p:cNvPr>
          <p:cNvSpPr>
            <a:spLocks noGrp="1"/>
          </p:cNvSpPr>
          <p:nvPr>
            <p:ph type="dt" sz="half" idx="10"/>
          </p:nvPr>
        </p:nvSpPr>
        <p:spPr/>
        <p:txBody>
          <a:bodyPr/>
          <a:lstStyle/>
          <a:p>
            <a:fld id="{E6CFF1A2-1EDA-4FED-9771-004F25EB42A3}" type="datetimeFigureOut">
              <a:rPr lang="en-US" smtClean="0"/>
              <a:t>5/16/2023</a:t>
            </a:fld>
            <a:endParaRPr lang="en-US"/>
          </a:p>
        </p:txBody>
      </p:sp>
      <p:sp>
        <p:nvSpPr>
          <p:cNvPr id="5" name="Footer Placeholder 4">
            <a:extLst>
              <a:ext uri="{FF2B5EF4-FFF2-40B4-BE49-F238E27FC236}">
                <a16:creationId xmlns:a16="http://schemas.microsoft.com/office/drawing/2014/main" id="{7F4B0F26-8C76-C257-F1F1-9E7C0CA186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6F7B5B-597F-5993-798F-D9F4737BC76B}"/>
              </a:ext>
            </a:extLst>
          </p:cNvPr>
          <p:cNvSpPr>
            <a:spLocks noGrp="1"/>
          </p:cNvSpPr>
          <p:nvPr>
            <p:ph type="sldNum" sz="quarter" idx="12"/>
          </p:nvPr>
        </p:nvSpPr>
        <p:spPr/>
        <p:txBody>
          <a:bodyPr/>
          <a:lstStyle/>
          <a:p>
            <a:fld id="{0347B1B2-2ED6-46E6-A929-1D06862A0323}" type="slidenum">
              <a:rPr lang="en-US" smtClean="0"/>
              <a:t>‹#›</a:t>
            </a:fld>
            <a:endParaRPr lang="en-US"/>
          </a:p>
        </p:txBody>
      </p:sp>
    </p:spTree>
    <p:extLst>
      <p:ext uri="{BB962C8B-B14F-4D97-AF65-F5344CB8AC3E}">
        <p14:creationId xmlns:p14="http://schemas.microsoft.com/office/powerpoint/2010/main" val="3058505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5723C-A003-DAA4-7A14-E97A7461516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D24BC6-1168-8C77-D17F-675D2C46FF7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72F8BA-FCC4-D8E2-B932-62D54699073F}"/>
              </a:ext>
            </a:extLst>
          </p:cNvPr>
          <p:cNvSpPr>
            <a:spLocks noGrp="1"/>
          </p:cNvSpPr>
          <p:nvPr>
            <p:ph type="dt" sz="half" idx="10"/>
          </p:nvPr>
        </p:nvSpPr>
        <p:spPr/>
        <p:txBody>
          <a:bodyPr/>
          <a:lstStyle/>
          <a:p>
            <a:fld id="{E6CFF1A2-1EDA-4FED-9771-004F25EB42A3}" type="datetimeFigureOut">
              <a:rPr lang="en-US" smtClean="0"/>
              <a:t>5/16/2023</a:t>
            </a:fld>
            <a:endParaRPr lang="en-US"/>
          </a:p>
        </p:txBody>
      </p:sp>
      <p:sp>
        <p:nvSpPr>
          <p:cNvPr id="5" name="Footer Placeholder 4">
            <a:extLst>
              <a:ext uri="{FF2B5EF4-FFF2-40B4-BE49-F238E27FC236}">
                <a16:creationId xmlns:a16="http://schemas.microsoft.com/office/drawing/2014/main" id="{6F0A70BC-0A80-A141-6351-045F6FC392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ECAA0A-BCA8-FAC3-65FC-4ACABC9698A9}"/>
              </a:ext>
            </a:extLst>
          </p:cNvPr>
          <p:cNvSpPr>
            <a:spLocks noGrp="1"/>
          </p:cNvSpPr>
          <p:nvPr>
            <p:ph type="sldNum" sz="quarter" idx="12"/>
          </p:nvPr>
        </p:nvSpPr>
        <p:spPr/>
        <p:txBody>
          <a:bodyPr/>
          <a:lstStyle/>
          <a:p>
            <a:fld id="{0347B1B2-2ED6-46E6-A929-1D06862A0323}" type="slidenum">
              <a:rPr lang="en-US" smtClean="0"/>
              <a:t>‹#›</a:t>
            </a:fld>
            <a:endParaRPr lang="en-US"/>
          </a:p>
        </p:txBody>
      </p:sp>
    </p:spTree>
    <p:extLst>
      <p:ext uri="{BB962C8B-B14F-4D97-AF65-F5344CB8AC3E}">
        <p14:creationId xmlns:p14="http://schemas.microsoft.com/office/powerpoint/2010/main" val="3778806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041AB4-826B-8518-E5F1-D608351137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3E8EAD-FF22-3128-DD96-BD215FDD15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28A5D1-BD9E-952E-6F87-2736EF060E5C}"/>
              </a:ext>
            </a:extLst>
          </p:cNvPr>
          <p:cNvSpPr>
            <a:spLocks noGrp="1"/>
          </p:cNvSpPr>
          <p:nvPr>
            <p:ph type="dt" sz="half" idx="10"/>
          </p:nvPr>
        </p:nvSpPr>
        <p:spPr/>
        <p:txBody>
          <a:bodyPr/>
          <a:lstStyle/>
          <a:p>
            <a:fld id="{E6CFF1A2-1EDA-4FED-9771-004F25EB42A3}" type="datetimeFigureOut">
              <a:rPr lang="en-US" smtClean="0"/>
              <a:t>5/16/2023</a:t>
            </a:fld>
            <a:endParaRPr lang="en-US"/>
          </a:p>
        </p:txBody>
      </p:sp>
      <p:sp>
        <p:nvSpPr>
          <p:cNvPr id="5" name="Footer Placeholder 4">
            <a:extLst>
              <a:ext uri="{FF2B5EF4-FFF2-40B4-BE49-F238E27FC236}">
                <a16:creationId xmlns:a16="http://schemas.microsoft.com/office/drawing/2014/main" id="{8E5882F9-887D-84B3-520D-64FBE092CC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1BDBB1-2B37-8D63-D687-B88F8A2226A6}"/>
              </a:ext>
            </a:extLst>
          </p:cNvPr>
          <p:cNvSpPr>
            <a:spLocks noGrp="1"/>
          </p:cNvSpPr>
          <p:nvPr>
            <p:ph type="sldNum" sz="quarter" idx="12"/>
          </p:nvPr>
        </p:nvSpPr>
        <p:spPr/>
        <p:txBody>
          <a:bodyPr/>
          <a:lstStyle/>
          <a:p>
            <a:fld id="{0347B1B2-2ED6-46E6-A929-1D06862A0323}" type="slidenum">
              <a:rPr lang="en-US" smtClean="0"/>
              <a:t>‹#›</a:t>
            </a:fld>
            <a:endParaRPr lang="en-US"/>
          </a:p>
        </p:txBody>
      </p:sp>
    </p:spTree>
    <p:extLst>
      <p:ext uri="{BB962C8B-B14F-4D97-AF65-F5344CB8AC3E}">
        <p14:creationId xmlns:p14="http://schemas.microsoft.com/office/powerpoint/2010/main" val="2822535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tx1"/>
                </a:solidFill>
                <a:latin typeface="Museo Slab 500" panose="02000000000000000000" pitchFamily="50" charset="0"/>
              </a:defRPr>
            </a:lvl1pPr>
          </a:lstStyle>
          <a:p>
            <a:r>
              <a:rPr lang="en-US"/>
              <a:t>Click to edit Master title style</a:t>
            </a:r>
          </a:p>
        </p:txBody>
      </p:sp>
      <p:sp>
        <p:nvSpPr>
          <p:cNvPr id="4" name="Slide Number Placeholder 5"/>
          <p:cNvSpPr>
            <a:spLocks noGrp="1"/>
          </p:cNvSpPr>
          <p:nvPr>
            <p:ph type="sldNum" sz="quarter" idx="12"/>
          </p:nvPr>
        </p:nvSpPr>
        <p:spPr>
          <a:xfrm>
            <a:off x="227916"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32699350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ectangle 9"/>
          <p:cNvSpPr/>
          <p:nvPr userDrawn="1"/>
        </p:nvSpPr>
        <p:spPr>
          <a:xfrm>
            <a:off x="0" y="4675238"/>
            <a:ext cx="12192000" cy="2182761"/>
          </a:xfrm>
          <a:prstGeom prst="rect">
            <a:avLst/>
          </a:prstGeom>
          <a:gradFill>
            <a:gsLst>
              <a:gs pos="0">
                <a:schemeClr val="bg1"/>
              </a:gs>
              <a:gs pos="100000">
                <a:srgbClr val="FFC846">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914401" y="3324170"/>
            <a:ext cx="10402529" cy="973464"/>
          </a:xfrm>
        </p:spPr>
        <p:txBody>
          <a:bodyPr lIns="0" tIns="0" rIns="0" bIns="0" anchor="t" anchorCtr="0">
            <a:normAutofit/>
          </a:bodyPr>
          <a:lstStyle>
            <a:lvl1pPr algn="ctr">
              <a:defRPr sz="4800">
                <a:latin typeface="Museo Slab 500" panose="02000000000000000000" pitchFamily="50" charset="0"/>
              </a:defRPr>
            </a:lvl1pPr>
          </a:lstStyle>
          <a:p>
            <a:r>
              <a:rPr lang="en-US"/>
              <a:t>Click to edit Master title style</a:t>
            </a:r>
          </a:p>
        </p:txBody>
      </p:sp>
      <p:sp>
        <p:nvSpPr>
          <p:cNvPr id="3" name="Subtitle 2"/>
          <p:cNvSpPr>
            <a:spLocks noGrp="1"/>
          </p:cNvSpPr>
          <p:nvPr>
            <p:ph type="subTitle" idx="1"/>
          </p:nvPr>
        </p:nvSpPr>
        <p:spPr>
          <a:xfrm>
            <a:off x="914401" y="4675240"/>
            <a:ext cx="10402529" cy="582559"/>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332873" y="6356350"/>
            <a:ext cx="2743200" cy="365125"/>
          </a:xfrm>
        </p:spPr>
        <p:txBody>
          <a:bodyPr/>
          <a:lstStyle>
            <a:lvl1pPr algn="l">
              <a:defRPr sz="1600">
                <a:solidFill>
                  <a:schemeClr val="tx1"/>
                </a:solidFill>
              </a:defRPr>
            </a:lvl1pPr>
          </a:lstStyle>
          <a:p>
            <a:fld id="{C479D5F6-EDCB-402A-AC08-4943A1820E8F}" type="slidenum">
              <a:rPr lang="en-US" smtClean="0"/>
              <a:pPr/>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82994" y="632707"/>
            <a:ext cx="2822307" cy="1762383"/>
          </a:xfrm>
          <a:prstGeom prst="rect">
            <a:avLst/>
          </a:prstGeom>
        </p:spPr>
      </p:pic>
      <p:cxnSp>
        <p:nvCxnSpPr>
          <p:cNvPr id="11" name="Straight Connector 10"/>
          <p:cNvCxnSpPr/>
          <p:nvPr userDrawn="1"/>
        </p:nvCxnSpPr>
        <p:spPr>
          <a:xfrm>
            <a:off x="914401" y="2752344"/>
            <a:ext cx="10402529" cy="20352"/>
          </a:xfrm>
          <a:prstGeom prst="line">
            <a:avLst/>
          </a:prstGeom>
          <a:ln w="19050">
            <a:solidFill>
              <a:srgbClr val="FFC84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57835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9035209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9" cy="1103700"/>
          </a:xfrm>
          <a:prstGeom prst="rect">
            <a:avLst/>
          </a:prstGeom>
        </p:spPr>
      </p:pic>
    </p:spTree>
    <p:extLst>
      <p:ext uri="{BB962C8B-B14F-4D97-AF65-F5344CB8AC3E}">
        <p14:creationId xmlns:p14="http://schemas.microsoft.com/office/powerpoint/2010/main" val="23916747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8" cy="1103700"/>
          </a:xfrm>
          <a:prstGeom prst="rect">
            <a:avLst/>
          </a:prstGeom>
        </p:spPr>
      </p:pic>
    </p:spTree>
    <p:extLst>
      <p:ext uri="{BB962C8B-B14F-4D97-AF65-F5344CB8AC3E}">
        <p14:creationId xmlns:p14="http://schemas.microsoft.com/office/powerpoint/2010/main" val="8518637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8" cy="1103698"/>
          </a:xfrm>
          <a:prstGeom prst="rect">
            <a:avLst/>
          </a:prstGeom>
        </p:spPr>
      </p:pic>
    </p:spTree>
    <p:extLst>
      <p:ext uri="{BB962C8B-B14F-4D97-AF65-F5344CB8AC3E}">
        <p14:creationId xmlns:p14="http://schemas.microsoft.com/office/powerpoint/2010/main" val="16051798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8"/>
          </a:xfrm>
          <a:prstGeom prst="rect">
            <a:avLst/>
          </a:prstGeom>
        </p:spPr>
      </p:pic>
    </p:spTree>
    <p:extLst>
      <p:ext uri="{BB962C8B-B14F-4D97-AF65-F5344CB8AC3E}">
        <p14:creationId xmlns:p14="http://schemas.microsoft.com/office/powerpoint/2010/main" val="4502868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7"/>
          </a:xfrm>
          <a:prstGeom prst="rect">
            <a:avLst/>
          </a:prstGeom>
        </p:spPr>
      </p:pic>
    </p:spTree>
    <p:extLst>
      <p:ext uri="{BB962C8B-B14F-4D97-AF65-F5344CB8AC3E}">
        <p14:creationId xmlns:p14="http://schemas.microsoft.com/office/powerpoint/2010/main" val="1985498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5AE9C-4F32-0E37-8951-364894F029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FEF5A8-55DB-CC72-9BB3-1B3E79A643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A42EB5-F50D-A595-646D-62C499FBB66C}"/>
              </a:ext>
            </a:extLst>
          </p:cNvPr>
          <p:cNvSpPr>
            <a:spLocks noGrp="1"/>
          </p:cNvSpPr>
          <p:nvPr>
            <p:ph type="dt" sz="half" idx="10"/>
          </p:nvPr>
        </p:nvSpPr>
        <p:spPr/>
        <p:txBody>
          <a:bodyPr/>
          <a:lstStyle/>
          <a:p>
            <a:fld id="{E6CFF1A2-1EDA-4FED-9771-004F25EB42A3}" type="datetimeFigureOut">
              <a:rPr lang="en-US" smtClean="0"/>
              <a:t>5/16/2023</a:t>
            </a:fld>
            <a:endParaRPr lang="en-US"/>
          </a:p>
        </p:txBody>
      </p:sp>
      <p:sp>
        <p:nvSpPr>
          <p:cNvPr id="5" name="Footer Placeholder 4">
            <a:extLst>
              <a:ext uri="{FF2B5EF4-FFF2-40B4-BE49-F238E27FC236}">
                <a16:creationId xmlns:a16="http://schemas.microsoft.com/office/drawing/2014/main" id="{EE879054-7F3B-2D40-52BD-9F191C7F41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D18CE1-819E-2C7C-861C-6CE785E07ED3}"/>
              </a:ext>
            </a:extLst>
          </p:cNvPr>
          <p:cNvSpPr>
            <a:spLocks noGrp="1"/>
          </p:cNvSpPr>
          <p:nvPr>
            <p:ph type="sldNum" sz="quarter" idx="12"/>
          </p:nvPr>
        </p:nvSpPr>
        <p:spPr/>
        <p:txBody>
          <a:bodyPr/>
          <a:lstStyle/>
          <a:p>
            <a:fld id="{0347B1B2-2ED6-46E6-A929-1D06862A0323}" type="slidenum">
              <a:rPr lang="en-US" smtClean="0"/>
              <a:t>‹#›</a:t>
            </a:fld>
            <a:endParaRPr lang="en-US"/>
          </a:p>
        </p:txBody>
      </p:sp>
    </p:spTree>
    <p:extLst>
      <p:ext uri="{BB962C8B-B14F-4D97-AF65-F5344CB8AC3E}">
        <p14:creationId xmlns:p14="http://schemas.microsoft.com/office/powerpoint/2010/main" val="37309127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6" cy="1103697"/>
          </a:xfrm>
          <a:prstGeom prst="rect">
            <a:avLst/>
          </a:prstGeom>
        </p:spPr>
      </p:pic>
    </p:spTree>
    <p:extLst>
      <p:ext uri="{BB962C8B-B14F-4D97-AF65-F5344CB8AC3E}">
        <p14:creationId xmlns:p14="http://schemas.microsoft.com/office/powerpoint/2010/main" val="5743776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554480"/>
            <a:ext cx="5181600" cy="435133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72200" y="1554480"/>
            <a:ext cx="5181600" cy="435133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a:t>Click to edit Master title style</a:t>
            </a:r>
          </a:p>
        </p:txBody>
      </p:sp>
    </p:spTree>
    <p:extLst>
      <p:ext uri="{BB962C8B-B14F-4D97-AF65-F5344CB8AC3E}">
        <p14:creationId xmlns:p14="http://schemas.microsoft.com/office/powerpoint/2010/main" val="10069549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443565" y="205176"/>
            <a:ext cx="8065168" cy="898524"/>
          </a:xfrm>
        </p:spPr>
        <p:txBody>
          <a:bodyPr lIns="0" tIns="0" rIns="0" bIns="0" anchor="t" anchorCtr="0">
            <a:normAutofit/>
          </a:bodyPr>
          <a:lstStyle>
            <a:lvl1pPr>
              <a:defRPr sz="2800">
                <a:latin typeface="Museo Slab 500" panose="02000000000000000000" pitchFamily="50" charset="0"/>
              </a:defRPr>
            </a:lvl1pPr>
          </a:lstStyle>
          <a:p>
            <a:r>
              <a:rPr lang="en-US"/>
              <a:t>Click to edit Master title style</a:t>
            </a:r>
          </a:p>
        </p:txBody>
      </p:sp>
      <p:sp>
        <p:nvSpPr>
          <p:cNvPr id="7"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40421201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51349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tx1"/>
                </a:solidFill>
                <a:latin typeface="Museo Slab 500" panose="02000000000000000000" pitchFamily="50" charset="0"/>
              </a:defRPr>
            </a:lvl1pPr>
          </a:lstStyle>
          <a:p>
            <a:r>
              <a:rPr lang="en-US"/>
              <a:t>Click to edit Master title style</a:t>
            </a:r>
          </a:p>
        </p:txBody>
      </p:sp>
      <p:sp>
        <p:nvSpPr>
          <p:cNvPr id="4" name="Slide Number Placeholder 5"/>
          <p:cNvSpPr>
            <a:spLocks noGrp="1"/>
          </p:cNvSpPr>
          <p:nvPr>
            <p:ph type="sldNum" sz="quarter" idx="12"/>
          </p:nvPr>
        </p:nvSpPr>
        <p:spPr>
          <a:xfrm>
            <a:off x="227916"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5860941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3"/>
        <p:cNvGrpSpPr/>
        <p:nvPr/>
      </p:nvGrpSpPr>
      <p:grpSpPr>
        <a:xfrm>
          <a:off x="0" y="0"/>
          <a:ext cx="0" cy="0"/>
          <a:chOff x="0" y="0"/>
          <a:chExt cx="0" cy="0"/>
        </a:xfrm>
      </p:grpSpPr>
      <p:sp>
        <p:nvSpPr>
          <p:cNvPr id="14" name="Google Shape;14;p2"/>
          <p:cNvSpPr/>
          <p:nvPr/>
        </p:nvSpPr>
        <p:spPr>
          <a:xfrm>
            <a:off x="0" y="4675239"/>
            <a:ext cx="12192000" cy="2182761"/>
          </a:xfrm>
          <a:prstGeom prst="rect">
            <a:avLst/>
          </a:prstGeom>
          <a:gradFill>
            <a:gsLst>
              <a:gs pos="0">
                <a:schemeClr val="lt1"/>
              </a:gs>
              <a:gs pos="100000">
                <a:srgbClr val="EF7521">
                  <a:alpha val="20000"/>
                </a:srgbClr>
              </a:gs>
            </a:gsLst>
            <a:lin ang="54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5" name="Google Shape;15;p2"/>
          <p:cNvSpPr txBox="1">
            <a:spLocks noGrp="1"/>
          </p:cNvSpPr>
          <p:nvPr>
            <p:ph type="ctrTitle"/>
          </p:nvPr>
        </p:nvSpPr>
        <p:spPr>
          <a:xfrm>
            <a:off x="914400" y="3236240"/>
            <a:ext cx="10363200" cy="1216589"/>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0"/>
              </a:spcBef>
              <a:spcAft>
                <a:spcPts val="0"/>
              </a:spcAft>
              <a:buClr>
                <a:schemeClr val="dk1"/>
              </a:buClr>
              <a:buSzPts val="3600"/>
              <a:buFont typeface="Arial"/>
              <a:buNone/>
              <a:defRPr sz="36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914400" y="5073445"/>
            <a:ext cx="10363200" cy="106592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000"/>
              <a:buNone/>
              <a:defRPr sz="20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4220983" y="632706"/>
            <a:ext cx="3761564" cy="1762730"/>
          </a:xfrm>
          <a:prstGeom prst="rect">
            <a:avLst/>
          </a:prstGeom>
          <a:noFill/>
          <a:ln>
            <a:noFill/>
          </a:ln>
        </p:spPr>
      </p:pic>
      <p:cxnSp>
        <p:nvCxnSpPr>
          <p:cNvPr id="18" name="Google Shape;18;p2"/>
          <p:cNvCxnSpPr/>
          <p:nvPr/>
        </p:nvCxnSpPr>
        <p:spPr>
          <a:xfrm>
            <a:off x="914401" y="2772696"/>
            <a:ext cx="10402529" cy="0"/>
          </a:xfrm>
          <a:prstGeom prst="straightConnector1">
            <a:avLst/>
          </a:prstGeom>
          <a:noFill/>
          <a:ln w="19050" cap="flat" cmpd="sng">
            <a:solidFill>
              <a:srgbClr val="EF7521"/>
            </a:solidFill>
            <a:prstDash val="solid"/>
            <a:miter lim="800000"/>
            <a:headEnd type="none" w="sm" len="sm"/>
            <a:tailEnd type="none" w="sm" len="sm"/>
          </a:ln>
        </p:spPr>
      </p:cxnSp>
      <p:sp>
        <p:nvSpPr>
          <p:cNvPr id="19" name="Google Shape;19;p2"/>
          <p:cNvSpPr txBox="1">
            <a:spLocks noGrp="1"/>
          </p:cNvSpPr>
          <p:nvPr>
            <p:ph type="sldNum" idx="12"/>
          </p:nvPr>
        </p:nvSpPr>
        <p:spPr>
          <a:xfrm>
            <a:off x="297428" y="6427019"/>
            <a:ext cx="27432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425384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0"/>
        <p:cNvGrpSpPr/>
        <p:nvPr/>
      </p:nvGrpSpPr>
      <p:grpSpPr>
        <a:xfrm>
          <a:off x="0" y="0"/>
          <a:ext cx="0" cy="0"/>
          <a:chOff x="0" y="0"/>
          <a:chExt cx="0" cy="0"/>
        </a:xfrm>
      </p:grpSpPr>
      <p:pic>
        <p:nvPicPr>
          <p:cNvPr id="21" name="Google Shape;21;p3"/>
          <p:cNvPicPr preferRelativeResize="0"/>
          <p:nvPr/>
        </p:nvPicPr>
        <p:blipFill rotWithShape="1">
          <a:blip r:embed="rId2">
            <a:alphaModFix/>
          </a:blip>
          <a:srcRect/>
          <a:stretch/>
        </p:blipFill>
        <p:spPr>
          <a:xfrm>
            <a:off x="2" y="0"/>
            <a:ext cx="12191996" cy="1219200"/>
          </a:xfrm>
          <a:prstGeom prst="rect">
            <a:avLst/>
          </a:prstGeom>
          <a:noFill/>
          <a:ln>
            <a:noFill/>
          </a:ln>
        </p:spPr>
      </p:pic>
      <p:sp>
        <p:nvSpPr>
          <p:cNvPr id="22" name="Google Shape;22;p3"/>
          <p:cNvSpPr txBox="1">
            <a:spLocks noGrp="1"/>
          </p:cNvSpPr>
          <p:nvPr>
            <p:ph type="title"/>
          </p:nvPr>
        </p:nvSpPr>
        <p:spPr>
          <a:xfrm>
            <a:off x="326925" y="254514"/>
            <a:ext cx="8109153" cy="756418"/>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4" name="Google Shape;24;p3"/>
          <p:cNvPicPr preferRelativeResize="0"/>
          <p:nvPr/>
        </p:nvPicPr>
        <p:blipFill rotWithShape="1">
          <a:blip r:embed="rId3">
            <a:alphaModFix/>
          </a:blip>
          <a:srcRect/>
          <a:stretch/>
        </p:blipFill>
        <p:spPr>
          <a:xfrm>
            <a:off x="10363200" y="6172201"/>
            <a:ext cx="1524000" cy="485919"/>
          </a:xfrm>
          <a:prstGeom prst="rect">
            <a:avLst/>
          </a:prstGeom>
          <a:noFill/>
          <a:ln>
            <a:noFill/>
          </a:ln>
        </p:spPr>
      </p:pic>
      <p:sp>
        <p:nvSpPr>
          <p:cNvPr id="25" name="Google Shape;25;p3"/>
          <p:cNvSpPr txBox="1">
            <a:spLocks noGrp="1"/>
          </p:cNvSpPr>
          <p:nvPr>
            <p:ph type="sldNum" idx="12"/>
          </p:nvPr>
        </p:nvSpPr>
        <p:spPr>
          <a:xfrm>
            <a:off x="297428" y="6427019"/>
            <a:ext cx="27432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6232275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26"/>
        <p:cNvGrpSpPr/>
        <p:nvPr/>
      </p:nvGrpSpPr>
      <p:grpSpPr>
        <a:xfrm>
          <a:off x="0" y="0"/>
          <a:ext cx="0" cy="0"/>
          <a:chOff x="0" y="0"/>
          <a:chExt cx="0" cy="0"/>
        </a:xfrm>
      </p:grpSpPr>
      <p:pic>
        <p:nvPicPr>
          <p:cNvPr id="27" name="Google Shape;27;p4"/>
          <p:cNvPicPr preferRelativeResize="0"/>
          <p:nvPr/>
        </p:nvPicPr>
        <p:blipFill rotWithShape="1">
          <a:blip r:embed="rId2">
            <a:alphaModFix/>
          </a:blip>
          <a:srcRect/>
          <a:stretch/>
        </p:blipFill>
        <p:spPr>
          <a:xfrm>
            <a:off x="0" y="1"/>
            <a:ext cx="12192000" cy="6857999"/>
          </a:xfrm>
          <a:prstGeom prst="rect">
            <a:avLst/>
          </a:prstGeom>
          <a:noFill/>
          <a:ln>
            <a:noFill/>
          </a:ln>
        </p:spPr>
      </p:pic>
      <p:sp>
        <p:nvSpPr>
          <p:cNvPr id="28" name="Google Shape;28;p4"/>
          <p:cNvSpPr txBox="1">
            <a:spLocks noGrp="1"/>
          </p:cNvSpPr>
          <p:nvPr>
            <p:ph type="ctrTitle"/>
          </p:nvPr>
        </p:nvSpPr>
        <p:spPr>
          <a:xfrm>
            <a:off x="914400" y="2595716"/>
            <a:ext cx="10363200" cy="233762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218772" y="6427019"/>
            <a:ext cx="27432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30224920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122"/>
        <p:cNvGrpSpPr/>
        <p:nvPr/>
      </p:nvGrpSpPr>
      <p:grpSpPr>
        <a:xfrm>
          <a:off x="0" y="0"/>
          <a:ext cx="0" cy="0"/>
          <a:chOff x="0" y="0"/>
          <a:chExt cx="0" cy="0"/>
        </a:xfrm>
      </p:grpSpPr>
      <p:pic>
        <p:nvPicPr>
          <p:cNvPr id="123" name="Google Shape;123;p26"/>
          <p:cNvPicPr preferRelativeResize="0"/>
          <p:nvPr/>
        </p:nvPicPr>
        <p:blipFill rotWithShape="1">
          <a:blip r:embed="rId2">
            <a:alphaModFix/>
          </a:blip>
          <a:srcRect/>
          <a:stretch/>
        </p:blipFill>
        <p:spPr>
          <a:xfrm>
            <a:off x="2" y="0"/>
            <a:ext cx="12191996" cy="1219200"/>
          </a:xfrm>
          <a:prstGeom prst="rect">
            <a:avLst/>
          </a:prstGeom>
          <a:noFill/>
          <a:ln>
            <a:noFill/>
          </a:ln>
        </p:spPr>
      </p:pic>
      <p:sp>
        <p:nvSpPr>
          <p:cNvPr id="124" name="Google Shape;124;p26"/>
          <p:cNvSpPr txBox="1">
            <a:spLocks noGrp="1"/>
          </p:cNvSpPr>
          <p:nvPr>
            <p:ph type="title"/>
          </p:nvPr>
        </p:nvSpPr>
        <p:spPr>
          <a:xfrm>
            <a:off x="1558415" y="420329"/>
            <a:ext cx="6877663"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5" name="Google Shape;125;p26"/>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26" name="Google Shape;126;p26"/>
          <p:cNvPicPr preferRelativeResize="0"/>
          <p:nvPr/>
        </p:nvPicPr>
        <p:blipFill rotWithShape="1">
          <a:blip r:embed="rId3">
            <a:alphaModFix/>
          </a:blip>
          <a:srcRect/>
          <a:stretch/>
        </p:blipFill>
        <p:spPr>
          <a:xfrm>
            <a:off x="10363200" y="6172201"/>
            <a:ext cx="1524000" cy="485919"/>
          </a:xfrm>
          <a:prstGeom prst="rect">
            <a:avLst/>
          </a:prstGeom>
          <a:noFill/>
          <a:ln>
            <a:noFill/>
          </a:ln>
        </p:spPr>
      </p:pic>
      <p:sp>
        <p:nvSpPr>
          <p:cNvPr id="127" name="Google Shape;127;p26"/>
          <p:cNvSpPr txBox="1">
            <a:spLocks noGrp="1"/>
          </p:cNvSpPr>
          <p:nvPr>
            <p:ph type="sldNum" idx="12"/>
          </p:nvPr>
        </p:nvSpPr>
        <p:spPr>
          <a:xfrm>
            <a:off x="297428" y="6427019"/>
            <a:ext cx="27432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128" name="Google Shape;128;p26"/>
          <p:cNvPicPr preferRelativeResize="0"/>
          <p:nvPr/>
        </p:nvPicPr>
        <p:blipFill rotWithShape="1">
          <a:blip r:embed="rId4">
            <a:alphaModFix/>
          </a:blip>
          <a:srcRect/>
          <a:stretch/>
        </p:blipFill>
        <p:spPr>
          <a:xfrm>
            <a:off x="156293" y="41458"/>
            <a:ext cx="1245831" cy="1068472"/>
          </a:xfrm>
          <a:prstGeom prst="rect">
            <a:avLst/>
          </a:prstGeom>
          <a:noFill/>
          <a:ln>
            <a:noFill/>
          </a:ln>
        </p:spPr>
      </p:pic>
    </p:spTree>
    <p:extLst>
      <p:ext uri="{BB962C8B-B14F-4D97-AF65-F5344CB8AC3E}">
        <p14:creationId xmlns:p14="http://schemas.microsoft.com/office/powerpoint/2010/main" val="20758693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129"/>
        <p:cNvGrpSpPr/>
        <p:nvPr/>
      </p:nvGrpSpPr>
      <p:grpSpPr>
        <a:xfrm>
          <a:off x="0" y="0"/>
          <a:ext cx="0" cy="0"/>
          <a:chOff x="0" y="0"/>
          <a:chExt cx="0" cy="0"/>
        </a:xfrm>
      </p:grpSpPr>
      <p:pic>
        <p:nvPicPr>
          <p:cNvPr id="130" name="Google Shape;130;p27"/>
          <p:cNvPicPr preferRelativeResize="0"/>
          <p:nvPr/>
        </p:nvPicPr>
        <p:blipFill rotWithShape="1">
          <a:blip r:embed="rId2">
            <a:alphaModFix/>
          </a:blip>
          <a:srcRect/>
          <a:stretch/>
        </p:blipFill>
        <p:spPr>
          <a:xfrm>
            <a:off x="2" y="0"/>
            <a:ext cx="12191996" cy="1219200"/>
          </a:xfrm>
          <a:prstGeom prst="rect">
            <a:avLst/>
          </a:prstGeom>
          <a:noFill/>
          <a:ln>
            <a:noFill/>
          </a:ln>
        </p:spPr>
      </p:pic>
      <p:sp>
        <p:nvSpPr>
          <p:cNvPr id="131" name="Google Shape;131;p27"/>
          <p:cNvSpPr txBox="1">
            <a:spLocks noGrp="1"/>
          </p:cNvSpPr>
          <p:nvPr>
            <p:ph type="title"/>
          </p:nvPr>
        </p:nvSpPr>
        <p:spPr>
          <a:xfrm>
            <a:off x="1558415" y="420329"/>
            <a:ext cx="6877663"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2" name="Google Shape;132;p27"/>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33" name="Google Shape;133;p27"/>
          <p:cNvPicPr preferRelativeResize="0"/>
          <p:nvPr/>
        </p:nvPicPr>
        <p:blipFill rotWithShape="1">
          <a:blip r:embed="rId3">
            <a:alphaModFix/>
          </a:blip>
          <a:srcRect/>
          <a:stretch/>
        </p:blipFill>
        <p:spPr>
          <a:xfrm>
            <a:off x="10363200" y="6172201"/>
            <a:ext cx="1524000" cy="485919"/>
          </a:xfrm>
          <a:prstGeom prst="rect">
            <a:avLst/>
          </a:prstGeom>
          <a:noFill/>
          <a:ln>
            <a:noFill/>
          </a:ln>
        </p:spPr>
      </p:pic>
      <p:sp>
        <p:nvSpPr>
          <p:cNvPr id="134" name="Google Shape;134;p27"/>
          <p:cNvSpPr txBox="1">
            <a:spLocks noGrp="1"/>
          </p:cNvSpPr>
          <p:nvPr>
            <p:ph type="sldNum" idx="12"/>
          </p:nvPr>
        </p:nvSpPr>
        <p:spPr>
          <a:xfrm>
            <a:off x="297428" y="6427019"/>
            <a:ext cx="27432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135" name="Google Shape;135;p27"/>
          <p:cNvPicPr preferRelativeResize="0"/>
          <p:nvPr/>
        </p:nvPicPr>
        <p:blipFill rotWithShape="1">
          <a:blip r:embed="rId4">
            <a:alphaModFix/>
          </a:blip>
          <a:srcRect/>
          <a:stretch/>
        </p:blipFill>
        <p:spPr>
          <a:xfrm>
            <a:off x="156293" y="41458"/>
            <a:ext cx="1245831" cy="1068472"/>
          </a:xfrm>
          <a:prstGeom prst="rect">
            <a:avLst/>
          </a:prstGeom>
          <a:noFill/>
          <a:ln>
            <a:noFill/>
          </a:ln>
        </p:spPr>
      </p:pic>
    </p:spTree>
    <p:extLst>
      <p:ext uri="{BB962C8B-B14F-4D97-AF65-F5344CB8AC3E}">
        <p14:creationId xmlns:p14="http://schemas.microsoft.com/office/powerpoint/2010/main" val="1454963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7D3E1-23F7-23F4-DA9D-35FCAC0BF1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60578B0-C5D4-E120-4735-3BDF36266E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B07C3D-AAB1-878C-092D-4A0701F5E5EA}"/>
              </a:ext>
            </a:extLst>
          </p:cNvPr>
          <p:cNvSpPr>
            <a:spLocks noGrp="1"/>
          </p:cNvSpPr>
          <p:nvPr>
            <p:ph type="dt" sz="half" idx="10"/>
          </p:nvPr>
        </p:nvSpPr>
        <p:spPr/>
        <p:txBody>
          <a:bodyPr/>
          <a:lstStyle/>
          <a:p>
            <a:fld id="{E6CFF1A2-1EDA-4FED-9771-004F25EB42A3}" type="datetimeFigureOut">
              <a:rPr lang="en-US" smtClean="0"/>
              <a:t>5/16/2023</a:t>
            </a:fld>
            <a:endParaRPr lang="en-US"/>
          </a:p>
        </p:txBody>
      </p:sp>
      <p:sp>
        <p:nvSpPr>
          <p:cNvPr id="5" name="Footer Placeholder 4">
            <a:extLst>
              <a:ext uri="{FF2B5EF4-FFF2-40B4-BE49-F238E27FC236}">
                <a16:creationId xmlns:a16="http://schemas.microsoft.com/office/drawing/2014/main" id="{1601688E-B0B5-E009-2E8A-C6C5EC5C0A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397C9D-4DF1-B91F-02F5-B89A5C67FFCA}"/>
              </a:ext>
            </a:extLst>
          </p:cNvPr>
          <p:cNvSpPr>
            <a:spLocks noGrp="1"/>
          </p:cNvSpPr>
          <p:nvPr>
            <p:ph type="sldNum" sz="quarter" idx="12"/>
          </p:nvPr>
        </p:nvSpPr>
        <p:spPr/>
        <p:txBody>
          <a:bodyPr/>
          <a:lstStyle/>
          <a:p>
            <a:fld id="{0347B1B2-2ED6-46E6-A929-1D06862A0323}" type="slidenum">
              <a:rPr lang="en-US" smtClean="0"/>
              <a:t>‹#›</a:t>
            </a:fld>
            <a:endParaRPr lang="en-US"/>
          </a:p>
        </p:txBody>
      </p:sp>
    </p:spTree>
    <p:extLst>
      <p:ext uri="{BB962C8B-B14F-4D97-AF65-F5344CB8AC3E}">
        <p14:creationId xmlns:p14="http://schemas.microsoft.com/office/powerpoint/2010/main" val="22676182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136"/>
        <p:cNvGrpSpPr/>
        <p:nvPr/>
      </p:nvGrpSpPr>
      <p:grpSpPr>
        <a:xfrm>
          <a:off x="0" y="0"/>
          <a:ext cx="0" cy="0"/>
          <a:chOff x="0" y="0"/>
          <a:chExt cx="0" cy="0"/>
        </a:xfrm>
      </p:grpSpPr>
      <p:pic>
        <p:nvPicPr>
          <p:cNvPr id="137" name="Google Shape;137;p28"/>
          <p:cNvPicPr preferRelativeResize="0"/>
          <p:nvPr/>
        </p:nvPicPr>
        <p:blipFill rotWithShape="1">
          <a:blip r:embed="rId2">
            <a:alphaModFix/>
          </a:blip>
          <a:srcRect/>
          <a:stretch/>
        </p:blipFill>
        <p:spPr>
          <a:xfrm>
            <a:off x="2" y="0"/>
            <a:ext cx="12191996" cy="1219200"/>
          </a:xfrm>
          <a:prstGeom prst="rect">
            <a:avLst/>
          </a:prstGeom>
          <a:noFill/>
          <a:ln>
            <a:noFill/>
          </a:ln>
        </p:spPr>
      </p:pic>
      <p:sp>
        <p:nvSpPr>
          <p:cNvPr id="138" name="Google Shape;138;p28"/>
          <p:cNvSpPr txBox="1">
            <a:spLocks noGrp="1"/>
          </p:cNvSpPr>
          <p:nvPr>
            <p:ph type="title"/>
          </p:nvPr>
        </p:nvSpPr>
        <p:spPr>
          <a:xfrm>
            <a:off x="1558415" y="420329"/>
            <a:ext cx="6877663"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9" name="Google Shape;139;p28"/>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40" name="Google Shape;140;p28"/>
          <p:cNvPicPr preferRelativeResize="0"/>
          <p:nvPr/>
        </p:nvPicPr>
        <p:blipFill rotWithShape="1">
          <a:blip r:embed="rId3">
            <a:alphaModFix/>
          </a:blip>
          <a:srcRect/>
          <a:stretch/>
        </p:blipFill>
        <p:spPr>
          <a:xfrm>
            <a:off x="10363200" y="6172201"/>
            <a:ext cx="1524000" cy="485919"/>
          </a:xfrm>
          <a:prstGeom prst="rect">
            <a:avLst/>
          </a:prstGeom>
          <a:noFill/>
          <a:ln>
            <a:noFill/>
          </a:ln>
        </p:spPr>
      </p:pic>
      <p:sp>
        <p:nvSpPr>
          <p:cNvPr id="141" name="Google Shape;141;p28"/>
          <p:cNvSpPr txBox="1">
            <a:spLocks noGrp="1"/>
          </p:cNvSpPr>
          <p:nvPr>
            <p:ph type="sldNum" idx="12"/>
          </p:nvPr>
        </p:nvSpPr>
        <p:spPr>
          <a:xfrm>
            <a:off x="297428" y="6427019"/>
            <a:ext cx="27432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142" name="Google Shape;142;p28"/>
          <p:cNvPicPr preferRelativeResize="0"/>
          <p:nvPr/>
        </p:nvPicPr>
        <p:blipFill rotWithShape="1">
          <a:blip r:embed="rId4">
            <a:alphaModFix/>
          </a:blip>
          <a:srcRect/>
          <a:stretch/>
        </p:blipFill>
        <p:spPr>
          <a:xfrm>
            <a:off x="156293" y="41458"/>
            <a:ext cx="1245831" cy="1068472"/>
          </a:xfrm>
          <a:prstGeom prst="rect">
            <a:avLst/>
          </a:prstGeom>
          <a:noFill/>
          <a:ln>
            <a:noFill/>
          </a:ln>
        </p:spPr>
      </p:pic>
    </p:spTree>
    <p:extLst>
      <p:ext uri="{BB962C8B-B14F-4D97-AF65-F5344CB8AC3E}">
        <p14:creationId xmlns:p14="http://schemas.microsoft.com/office/powerpoint/2010/main" val="4117908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143"/>
        <p:cNvGrpSpPr/>
        <p:nvPr/>
      </p:nvGrpSpPr>
      <p:grpSpPr>
        <a:xfrm>
          <a:off x="0" y="0"/>
          <a:ext cx="0" cy="0"/>
          <a:chOff x="0" y="0"/>
          <a:chExt cx="0" cy="0"/>
        </a:xfrm>
      </p:grpSpPr>
      <p:pic>
        <p:nvPicPr>
          <p:cNvPr id="144" name="Google Shape;144;p29"/>
          <p:cNvPicPr preferRelativeResize="0"/>
          <p:nvPr/>
        </p:nvPicPr>
        <p:blipFill rotWithShape="1">
          <a:blip r:embed="rId2">
            <a:alphaModFix/>
          </a:blip>
          <a:srcRect/>
          <a:stretch/>
        </p:blipFill>
        <p:spPr>
          <a:xfrm>
            <a:off x="2" y="0"/>
            <a:ext cx="12191996" cy="1219200"/>
          </a:xfrm>
          <a:prstGeom prst="rect">
            <a:avLst/>
          </a:prstGeom>
          <a:noFill/>
          <a:ln>
            <a:noFill/>
          </a:ln>
        </p:spPr>
      </p:pic>
      <p:sp>
        <p:nvSpPr>
          <p:cNvPr id="145" name="Google Shape;145;p29"/>
          <p:cNvSpPr txBox="1">
            <a:spLocks noGrp="1"/>
          </p:cNvSpPr>
          <p:nvPr>
            <p:ph type="title"/>
          </p:nvPr>
        </p:nvSpPr>
        <p:spPr>
          <a:xfrm>
            <a:off x="1558415" y="420329"/>
            <a:ext cx="6877663"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6" name="Google Shape;146;p29"/>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47" name="Google Shape;147;p29"/>
          <p:cNvPicPr preferRelativeResize="0"/>
          <p:nvPr/>
        </p:nvPicPr>
        <p:blipFill rotWithShape="1">
          <a:blip r:embed="rId3">
            <a:alphaModFix/>
          </a:blip>
          <a:srcRect/>
          <a:stretch/>
        </p:blipFill>
        <p:spPr>
          <a:xfrm>
            <a:off x="10363200" y="6172201"/>
            <a:ext cx="1524000" cy="485919"/>
          </a:xfrm>
          <a:prstGeom prst="rect">
            <a:avLst/>
          </a:prstGeom>
          <a:noFill/>
          <a:ln>
            <a:noFill/>
          </a:ln>
        </p:spPr>
      </p:pic>
      <p:sp>
        <p:nvSpPr>
          <p:cNvPr id="148" name="Google Shape;148;p29"/>
          <p:cNvSpPr txBox="1">
            <a:spLocks noGrp="1"/>
          </p:cNvSpPr>
          <p:nvPr>
            <p:ph type="sldNum" idx="12"/>
          </p:nvPr>
        </p:nvSpPr>
        <p:spPr>
          <a:xfrm>
            <a:off x="297428" y="6427019"/>
            <a:ext cx="27432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149" name="Google Shape;149;p29"/>
          <p:cNvPicPr preferRelativeResize="0"/>
          <p:nvPr/>
        </p:nvPicPr>
        <p:blipFill rotWithShape="1">
          <a:blip r:embed="rId4">
            <a:alphaModFix/>
          </a:blip>
          <a:srcRect/>
          <a:stretch/>
        </p:blipFill>
        <p:spPr>
          <a:xfrm>
            <a:off x="156293" y="41458"/>
            <a:ext cx="1245831" cy="1068472"/>
          </a:xfrm>
          <a:prstGeom prst="rect">
            <a:avLst/>
          </a:prstGeom>
          <a:noFill/>
          <a:ln>
            <a:noFill/>
          </a:ln>
        </p:spPr>
      </p:pic>
    </p:spTree>
    <p:extLst>
      <p:ext uri="{BB962C8B-B14F-4D97-AF65-F5344CB8AC3E}">
        <p14:creationId xmlns:p14="http://schemas.microsoft.com/office/powerpoint/2010/main" val="375381510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150"/>
        <p:cNvGrpSpPr/>
        <p:nvPr/>
      </p:nvGrpSpPr>
      <p:grpSpPr>
        <a:xfrm>
          <a:off x="0" y="0"/>
          <a:ext cx="0" cy="0"/>
          <a:chOff x="0" y="0"/>
          <a:chExt cx="0" cy="0"/>
        </a:xfrm>
      </p:grpSpPr>
      <p:pic>
        <p:nvPicPr>
          <p:cNvPr id="151" name="Google Shape;151;p30"/>
          <p:cNvPicPr preferRelativeResize="0"/>
          <p:nvPr/>
        </p:nvPicPr>
        <p:blipFill rotWithShape="1">
          <a:blip r:embed="rId2">
            <a:alphaModFix/>
          </a:blip>
          <a:srcRect/>
          <a:stretch/>
        </p:blipFill>
        <p:spPr>
          <a:xfrm>
            <a:off x="2" y="0"/>
            <a:ext cx="12191996" cy="1219200"/>
          </a:xfrm>
          <a:prstGeom prst="rect">
            <a:avLst/>
          </a:prstGeom>
          <a:noFill/>
          <a:ln>
            <a:noFill/>
          </a:ln>
        </p:spPr>
      </p:pic>
      <p:sp>
        <p:nvSpPr>
          <p:cNvPr id="152" name="Google Shape;152;p30"/>
          <p:cNvSpPr txBox="1">
            <a:spLocks noGrp="1"/>
          </p:cNvSpPr>
          <p:nvPr>
            <p:ph type="title"/>
          </p:nvPr>
        </p:nvSpPr>
        <p:spPr>
          <a:xfrm>
            <a:off x="1558415" y="420329"/>
            <a:ext cx="6877663"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3" name="Google Shape;153;p30"/>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54" name="Google Shape;154;p30"/>
          <p:cNvPicPr preferRelativeResize="0"/>
          <p:nvPr/>
        </p:nvPicPr>
        <p:blipFill rotWithShape="1">
          <a:blip r:embed="rId3">
            <a:alphaModFix/>
          </a:blip>
          <a:srcRect/>
          <a:stretch/>
        </p:blipFill>
        <p:spPr>
          <a:xfrm>
            <a:off x="10363200" y="6172201"/>
            <a:ext cx="1524000" cy="485919"/>
          </a:xfrm>
          <a:prstGeom prst="rect">
            <a:avLst/>
          </a:prstGeom>
          <a:noFill/>
          <a:ln>
            <a:noFill/>
          </a:ln>
        </p:spPr>
      </p:pic>
      <p:sp>
        <p:nvSpPr>
          <p:cNvPr id="155" name="Google Shape;155;p30"/>
          <p:cNvSpPr txBox="1">
            <a:spLocks noGrp="1"/>
          </p:cNvSpPr>
          <p:nvPr>
            <p:ph type="sldNum" idx="12"/>
          </p:nvPr>
        </p:nvSpPr>
        <p:spPr>
          <a:xfrm>
            <a:off x="297428" y="6427019"/>
            <a:ext cx="27432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156" name="Google Shape;156;p30"/>
          <p:cNvPicPr preferRelativeResize="0"/>
          <p:nvPr/>
        </p:nvPicPr>
        <p:blipFill rotWithShape="1">
          <a:blip r:embed="rId4">
            <a:alphaModFix/>
          </a:blip>
          <a:srcRect/>
          <a:stretch/>
        </p:blipFill>
        <p:spPr>
          <a:xfrm>
            <a:off x="156293" y="41458"/>
            <a:ext cx="1245831" cy="1068472"/>
          </a:xfrm>
          <a:prstGeom prst="rect">
            <a:avLst/>
          </a:prstGeom>
          <a:noFill/>
          <a:ln>
            <a:noFill/>
          </a:ln>
        </p:spPr>
      </p:pic>
    </p:spTree>
    <p:extLst>
      <p:ext uri="{BB962C8B-B14F-4D97-AF65-F5344CB8AC3E}">
        <p14:creationId xmlns:p14="http://schemas.microsoft.com/office/powerpoint/2010/main" val="269321243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6_Title and Content">
  <p:cSld name="6_Title and Content">
    <p:spTree>
      <p:nvGrpSpPr>
        <p:cNvPr id="1" name="Shape 157"/>
        <p:cNvGrpSpPr/>
        <p:nvPr/>
      </p:nvGrpSpPr>
      <p:grpSpPr>
        <a:xfrm>
          <a:off x="0" y="0"/>
          <a:ext cx="0" cy="0"/>
          <a:chOff x="0" y="0"/>
          <a:chExt cx="0" cy="0"/>
        </a:xfrm>
      </p:grpSpPr>
      <p:pic>
        <p:nvPicPr>
          <p:cNvPr id="158" name="Google Shape;158;p31"/>
          <p:cNvPicPr preferRelativeResize="0"/>
          <p:nvPr/>
        </p:nvPicPr>
        <p:blipFill rotWithShape="1">
          <a:blip r:embed="rId2">
            <a:alphaModFix/>
          </a:blip>
          <a:srcRect/>
          <a:stretch/>
        </p:blipFill>
        <p:spPr>
          <a:xfrm>
            <a:off x="2" y="0"/>
            <a:ext cx="12191996" cy="1219200"/>
          </a:xfrm>
          <a:prstGeom prst="rect">
            <a:avLst/>
          </a:prstGeom>
          <a:noFill/>
          <a:ln>
            <a:noFill/>
          </a:ln>
        </p:spPr>
      </p:pic>
      <p:sp>
        <p:nvSpPr>
          <p:cNvPr id="159" name="Google Shape;159;p31"/>
          <p:cNvSpPr txBox="1">
            <a:spLocks noGrp="1"/>
          </p:cNvSpPr>
          <p:nvPr>
            <p:ph type="title"/>
          </p:nvPr>
        </p:nvSpPr>
        <p:spPr>
          <a:xfrm>
            <a:off x="1558415" y="420329"/>
            <a:ext cx="6877663"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0" name="Google Shape;160;p31"/>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61" name="Google Shape;161;p31"/>
          <p:cNvPicPr preferRelativeResize="0"/>
          <p:nvPr/>
        </p:nvPicPr>
        <p:blipFill rotWithShape="1">
          <a:blip r:embed="rId3">
            <a:alphaModFix/>
          </a:blip>
          <a:srcRect/>
          <a:stretch/>
        </p:blipFill>
        <p:spPr>
          <a:xfrm>
            <a:off x="10363200" y="6172201"/>
            <a:ext cx="1524000" cy="485919"/>
          </a:xfrm>
          <a:prstGeom prst="rect">
            <a:avLst/>
          </a:prstGeom>
          <a:noFill/>
          <a:ln>
            <a:noFill/>
          </a:ln>
        </p:spPr>
      </p:pic>
      <p:sp>
        <p:nvSpPr>
          <p:cNvPr id="162" name="Google Shape;162;p31"/>
          <p:cNvSpPr txBox="1">
            <a:spLocks noGrp="1"/>
          </p:cNvSpPr>
          <p:nvPr>
            <p:ph type="sldNum" idx="12"/>
          </p:nvPr>
        </p:nvSpPr>
        <p:spPr>
          <a:xfrm>
            <a:off x="297428" y="6427019"/>
            <a:ext cx="27432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163" name="Google Shape;163;p31"/>
          <p:cNvPicPr preferRelativeResize="0"/>
          <p:nvPr/>
        </p:nvPicPr>
        <p:blipFill rotWithShape="1">
          <a:blip r:embed="rId4">
            <a:alphaModFix/>
          </a:blip>
          <a:srcRect/>
          <a:stretch/>
        </p:blipFill>
        <p:spPr>
          <a:xfrm>
            <a:off x="156293" y="41458"/>
            <a:ext cx="1245831" cy="1068472"/>
          </a:xfrm>
          <a:prstGeom prst="rect">
            <a:avLst/>
          </a:prstGeom>
          <a:noFill/>
          <a:ln>
            <a:noFill/>
          </a:ln>
        </p:spPr>
      </p:pic>
    </p:spTree>
    <p:extLst>
      <p:ext uri="{BB962C8B-B14F-4D97-AF65-F5344CB8AC3E}">
        <p14:creationId xmlns:p14="http://schemas.microsoft.com/office/powerpoint/2010/main" val="387477085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164"/>
        <p:cNvGrpSpPr/>
        <p:nvPr/>
      </p:nvGrpSpPr>
      <p:grpSpPr>
        <a:xfrm>
          <a:off x="0" y="0"/>
          <a:ext cx="0" cy="0"/>
          <a:chOff x="0" y="0"/>
          <a:chExt cx="0" cy="0"/>
        </a:xfrm>
      </p:grpSpPr>
      <p:sp>
        <p:nvSpPr>
          <p:cNvPr id="165" name="Google Shape;165;p32"/>
          <p:cNvSpPr txBox="1">
            <a:spLocks noGrp="1"/>
          </p:cNvSpPr>
          <p:nvPr>
            <p:ph type="body" idx="1"/>
          </p:nvPr>
        </p:nvSpPr>
        <p:spPr>
          <a:xfrm>
            <a:off x="838200" y="1463041"/>
            <a:ext cx="5181600" cy="4583799"/>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6" name="Google Shape;166;p32"/>
          <p:cNvSpPr txBox="1">
            <a:spLocks noGrp="1"/>
          </p:cNvSpPr>
          <p:nvPr>
            <p:ph type="body" idx="2"/>
          </p:nvPr>
        </p:nvSpPr>
        <p:spPr>
          <a:xfrm>
            <a:off x="6172200" y="1463041"/>
            <a:ext cx="5181600" cy="4583799"/>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67" name="Google Shape;167;p32"/>
          <p:cNvPicPr preferRelativeResize="0"/>
          <p:nvPr/>
        </p:nvPicPr>
        <p:blipFill rotWithShape="1">
          <a:blip r:embed="rId2">
            <a:alphaModFix/>
          </a:blip>
          <a:srcRect/>
          <a:stretch/>
        </p:blipFill>
        <p:spPr>
          <a:xfrm>
            <a:off x="2" y="0"/>
            <a:ext cx="12191996" cy="1219200"/>
          </a:xfrm>
          <a:prstGeom prst="rect">
            <a:avLst/>
          </a:prstGeom>
          <a:noFill/>
          <a:ln>
            <a:noFill/>
          </a:ln>
        </p:spPr>
      </p:pic>
      <p:sp>
        <p:nvSpPr>
          <p:cNvPr id="168" name="Google Shape;168;p32"/>
          <p:cNvSpPr txBox="1">
            <a:spLocks noGrp="1"/>
          </p:cNvSpPr>
          <p:nvPr>
            <p:ph type="title"/>
          </p:nvPr>
        </p:nvSpPr>
        <p:spPr>
          <a:xfrm>
            <a:off x="326925" y="254514"/>
            <a:ext cx="8109153" cy="756418"/>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169" name="Google Shape;169;p32"/>
          <p:cNvPicPr preferRelativeResize="0"/>
          <p:nvPr/>
        </p:nvPicPr>
        <p:blipFill rotWithShape="1">
          <a:blip r:embed="rId3">
            <a:alphaModFix/>
          </a:blip>
          <a:srcRect/>
          <a:stretch/>
        </p:blipFill>
        <p:spPr>
          <a:xfrm>
            <a:off x="10363200" y="6172201"/>
            <a:ext cx="1524000" cy="485919"/>
          </a:xfrm>
          <a:prstGeom prst="rect">
            <a:avLst/>
          </a:prstGeom>
          <a:noFill/>
          <a:ln>
            <a:noFill/>
          </a:ln>
        </p:spPr>
      </p:pic>
      <p:sp>
        <p:nvSpPr>
          <p:cNvPr id="170" name="Google Shape;170;p32"/>
          <p:cNvSpPr txBox="1">
            <a:spLocks noGrp="1"/>
          </p:cNvSpPr>
          <p:nvPr>
            <p:ph type="sldNum" idx="12"/>
          </p:nvPr>
        </p:nvSpPr>
        <p:spPr>
          <a:xfrm>
            <a:off x="297428" y="6427019"/>
            <a:ext cx="27432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27889587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171"/>
        <p:cNvGrpSpPr/>
        <p:nvPr/>
      </p:nvGrpSpPr>
      <p:grpSpPr>
        <a:xfrm>
          <a:off x="0" y="0"/>
          <a:ext cx="0" cy="0"/>
          <a:chOff x="0" y="0"/>
          <a:chExt cx="0" cy="0"/>
        </a:xfrm>
      </p:grpSpPr>
      <p:sp>
        <p:nvSpPr>
          <p:cNvPr id="172" name="Google Shape;172;p33"/>
          <p:cNvSpPr txBox="1">
            <a:spLocks noGrp="1"/>
          </p:cNvSpPr>
          <p:nvPr>
            <p:ph type="sldNum" idx="12"/>
          </p:nvPr>
        </p:nvSpPr>
        <p:spPr>
          <a:xfrm>
            <a:off x="297428" y="6427019"/>
            <a:ext cx="27432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sp>
        <p:nvSpPr>
          <p:cNvPr id="173" name="Google Shape;173;p33"/>
          <p:cNvSpPr txBox="1">
            <a:spLocks noGrp="1"/>
          </p:cNvSpPr>
          <p:nvPr>
            <p:ph type="title"/>
          </p:nvPr>
        </p:nvSpPr>
        <p:spPr>
          <a:xfrm>
            <a:off x="326925" y="254514"/>
            <a:ext cx="8109153" cy="756418"/>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304671666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174"/>
        <p:cNvGrpSpPr/>
        <p:nvPr/>
      </p:nvGrpSpPr>
      <p:grpSpPr>
        <a:xfrm>
          <a:off x="0" y="0"/>
          <a:ext cx="0" cy="0"/>
          <a:chOff x="0" y="0"/>
          <a:chExt cx="0" cy="0"/>
        </a:xfrm>
      </p:grpSpPr>
      <p:sp>
        <p:nvSpPr>
          <p:cNvPr id="175" name="Google Shape;175;p34"/>
          <p:cNvSpPr txBox="1">
            <a:spLocks noGrp="1"/>
          </p:cNvSpPr>
          <p:nvPr>
            <p:ph type="title"/>
          </p:nvPr>
        </p:nvSpPr>
        <p:spPr>
          <a:xfrm>
            <a:off x="326925" y="254514"/>
            <a:ext cx="8109153" cy="756418"/>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1520477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176"/>
        <p:cNvGrpSpPr/>
        <p:nvPr/>
      </p:nvGrpSpPr>
      <p:grpSpPr>
        <a:xfrm>
          <a:off x="0" y="0"/>
          <a:ext cx="0" cy="0"/>
          <a:chOff x="0" y="0"/>
          <a:chExt cx="0" cy="0"/>
        </a:xfrm>
      </p:grpSpPr>
      <p:pic>
        <p:nvPicPr>
          <p:cNvPr id="177" name="Google Shape;177;p35"/>
          <p:cNvPicPr preferRelativeResize="0"/>
          <p:nvPr/>
        </p:nvPicPr>
        <p:blipFill rotWithShape="1">
          <a:blip r:embed="rId2">
            <a:alphaModFix/>
          </a:blip>
          <a:srcRect/>
          <a:stretch/>
        </p:blipFill>
        <p:spPr>
          <a:xfrm>
            <a:off x="1" y="1"/>
            <a:ext cx="12191999" cy="6857999"/>
          </a:xfrm>
          <a:prstGeom prst="rect">
            <a:avLst/>
          </a:prstGeom>
          <a:noFill/>
          <a:ln>
            <a:noFill/>
          </a:ln>
        </p:spPr>
      </p:pic>
      <p:sp>
        <p:nvSpPr>
          <p:cNvPr id="178" name="Google Shape;178;p35"/>
          <p:cNvSpPr txBox="1">
            <a:spLocks noGrp="1"/>
          </p:cNvSpPr>
          <p:nvPr>
            <p:ph type="ctrTitle"/>
          </p:nvPr>
        </p:nvSpPr>
        <p:spPr>
          <a:xfrm>
            <a:off x="914400" y="2595716"/>
            <a:ext cx="10363200" cy="233762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9" name="Google Shape;179;p35"/>
          <p:cNvSpPr txBox="1">
            <a:spLocks noGrp="1"/>
          </p:cNvSpPr>
          <p:nvPr>
            <p:ph type="sldNum" idx="12"/>
          </p:nvPr>
        </p:nvSpPr>
        <p:spPr>
          <a:xfrm>
            <a:off x="297428" y="6427019"/>
            <a:ext cx="27432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164846702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180"/>
        <p:cNvGrpSpPr/>
        <p:nvPr/>
      </p:nvGrpSpPr>
      <p:grpSpPr>
        <a:xfrm>
          <a:off x="0" y="0"/>
          <a:ext cx="0" cy="0"/>
          <a:chOff x="0" y="0"/>
          <a:chExt cx="0" cy="0"/>
        </a:xfrm>
      </p:grpSpPr>
      <p:sp>
        <p:nvSpPr>
          <p:cNvPr id="181" name="Google Shape;181;p3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2" name="Google Shape;182;p36"/>
          <p:cNvSpPr>
            <a:spLocks noGrp="1"/>
          </p:cNvSpPr>
          <p:nvPr>
            <p:ph type="pic" idx="2"/>
          </p:nvPr>
        </p:nvSpPr>
        <p:spPr>
          <a:xfrm>
            <a:off x="5183188" y="987427"/>
            <a:ext cx="6172200" cy="4873625"/>
          </a:xfrm>
          <a:prstGeom prst="rect">
            <a:avLst/>
          </a:prstGeom>
          <a:noFill/>
          <a:ln>
            <a:noFill/>
          </a:ln>
        </p:spPr>
      </p:sp>
      <p:sp>
        <p:nvSpPr>
          <p:cNvPr id="183" name="Google Shape;183;p3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200"/>
              <a:buNone/>
              <a:defRPr sz="1200"/>
            </a:lvl1pPr>
            <a:lvl2pPr marL="914400" lvl="1" indent="-228600" algn="l">
              <a:lnSpc>
                <a:spcPct val="90000"/>
              </a:lnSpc>
              <a:spcBef>
                <a:spcPts val="500"/>
              </a:spcBef>
              <a:spcAft>
                <a:spcPts val="0"/>
              </a:spcAft>
              <a:buClr>
                <a:schemeClr val="dk1"/>
              </a:buClr>
              <a:buSzPts val="1050"/>
              <a:buNone/>
              <a:defRPr sz="1050"/>
            </a:lvl2pPr>
            <a:lvl3pPr marL="1371600" lvl="2" indent="-228600" algn="l">
              <a:lnSpc>
                <a:spcPct val="90000"/>
              </a:lnSpc>
              <a:spcBef>
                <a:spcPts val="500"/>
              </a:spcBef>
              <a:spcAft>
                <a:spcPts val="0"/>
              </a:spcAft>
              <a:buClr>
                <a:schemeClr val="dk1"/>
              </a:buClr>
              <a:buSzPts val="900"/>
              <a:buNone/>
              <a:defRPr sz="900"/>
            </a:lvl3pPr>
            <a:lvl4pPr marL="1828800" lvl="3" indent="-228600" algn="l">
              <a:lnSpc>
                <a:spcPct val="90000"/>
              </a:lnSpc>
              <a:spcBef>
                <a:spcPts val="500"/>
              </a:spcBef>
              <a:spcAft>
                <a:spcPts val="0"/>
              </a:spcAft>
              <a:buClr>
                <a:schemeClr val="dk1"/>
              </a:buClr>
              <a:buSzPts val="750"/>
              <a:buNone/>
              <a:defRPr sz="750"/>
            </a:lvl4pPr>
            <a:lvl5pPr marL="2286000" lvl="4" indent="-228600" algn="l">
              <a:lnSpc>
                <a:spcPct val="90000"/>
              </a:lnSpc>
              <a:spcBef>
                <a:spcPts val="500"/>
              </a:spcBef>
              <a:spcAft>
                <a:spcPts val="0"/>
              </a:spcAft>
              <a:buClr>
                <a:schemeClr val="dk1"/>
              </a:buClr>
              <a:buSzPts val="750"/>
              <a:buNone/>
              <a:defRPr sz="750"/>
            </a:lvl5pPr>
            <a:lvl6pPr marL="2743200" lvl="5" indent="-228600" algn="l">
              <a:lnSpc>
                <a:spcPct val="90000"/>
              </a:lnSpc>
              <a:spcBef>
                <a:spcPts val="500"/>
              </a:spcBef>
              <a:spcAft>
                <a:spcPts val="0"/>
              </a:spcAft>
              <a:buClr>
                <a:schemeClr val="dk1"/>
              </a:buClr>
              <a:buSzPts val="750"/>
              <a:buNone/>
              <a:defRPr sz="750"/>
            </a:lvl6pPr>
            <a:lvl7pPr marL="3200400" lvl="6" indent="-228600" algn="l">
              <a:lnSpc>
                <a:spcPct val="90000"/>
              </a:lnSpc>
              <a:spcBef>
                <a:spcPts val="500"/>
              </a:spcBef>
              <a:spcAft>
                <a:spcPts val="0"/>
              </a:spcAft>
              <a:buClr>
                <a:schemeClr val="dk1"/>
              </a:buClr>
              <a:buSzPts val="750"/>
              <a:buNone/>
              <a:defRPr sz="750"/>
            </a:lvl7pPr>
            <a:lvl8pPr marL="3657600" lvl="7" indent="-228600" algn="l">
              <a:lnSpc>
                <a:spcPct val="90000"/>
              </a:lnSpc>
              <a:spcBef>
                <a:spcPts val="500"/>
              </a:spcBef>
              <a:spcAft>
                <a:spcPts val="0"/>
              </a:spcAft>
              <a:buClr>
                <a:schemeClr val="dk1"/>
              </a:buClr>
              <a:buSzPts val="750"/>
              <a:buNone/>
              <a:defRPr sz="750"/>
            </a:lvl8pPr>
            <a:lvl9pPr marL="4114800" lvl="8" indent="-228600" algn="l">
              <a:lnSpc>
                <a:spcPct val="90000"/>
              </a:lnSpc>
              <a:spcBef>
                <a:spcPts val="500"/>
              </a:spcBef>
              <a:spcAft>
                <a:spcPts val="0"/>
              </a:spcAft>
              <a:buClr>
                <a:schemeClr val="dk1"/>
              </a:buClr>
              <a:buSzPts val="750"/>
              <a:buNone/>
              <a:defRPr sz="750"/>
            </a:lvl9pPr>
          </a:lstStyle>
          <a:p>
            <a:endParaRPr/>
          </a:p>
        </p:txBody>
      </p:sp>
      <p:sp>
        <p:nvSpPr>
          <p:cNvPr id="184" name="Google Shape;184;p36"/>
          <p:cNvSpPr txBox="1">
            <a:spLocks noGrp="1"/>
          </p:cNvSpPr>
          <p:nvPr>
            <p:ph type="dt" idx="10"/>
          </p:nvPr>
        </p:nvSpPr>
        <p:spPr>
          <a:xfrm>
            <a:off x="0" y="0"/>
            <a:ext cx="4000000" cy="30000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85" name="Google Shape;185;p36"/>
          <p:cNvSpPr txBox="1">
            <a:spLocks noGrp="1"/>
          </p:cNvSpPr>
          <p:nvPr>
            <p:ph type="ftr" idx="11"/>
          </p:nvPr>
        </p:nvSpPr>
        <p:spPr>
          <a:xfrm>
            <a:off x="0" y="0"/>
            <a:ext cx="4000000" cy="30000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86" name="Google Shape;186;p36"/>
          <p:cNvSpPr txBox="1">
            <a:spLocks noGrp="1"/>
          </p:cNvSpPr>
          <p:nvPr>
            <p:ph type="sldNum" idx="12"/>
          </p:nvPr>
        </p:nvSpPr>
        <p:spPr>
          <a:xfrm>
            <a:off x="326924" y="6360653"/>
            <a:ext cx="27432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2420549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6342D-75B5-17D1-291C-46F48FAC85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24B909-26A6-DB65-504B-FE87D0888F6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791AEE-8E1F-EFF2-EC67-23EC5A489C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9DCF751-E4DF-F7DD-D7FE-EE5B09BB3F34}"/>
              </a:ext>
            </a:extLst>
          </p:cNvPr>
          <p:cNvSpPr>
            <a:spLocks noGrp="1"/>
          </p:cNvSpPr>
          <p:nvPr>
            <p:ph type="dt" sz="half" idx="10"/>
          </p:nvPr>
        </p:nvSpPr>
        <p:spPr/>
        <p:txBody>
          <a:bodyPr/>
          <a:lstStyle/>
          <a:p>
            <a:fld id="{E6CFF1A2-1EDA-4FED-9771-004F25EB42A3}" type="datetimeFigureOut">
              <a:rPr lang="en-US" smtClean="0"/>
              <a:t>5/16/2023</a:t>
            </a:fld>
            <a:endParaRPr lang="en-US"/>
          </a:p>
        </p:txBody>
      </p:sp>
      <p:sp>
        <p:nvSpPr>
          <p:cNvPr id="6" name="Footer Placeholder 5">
            <a:extLst>
              <a:ext uri="{FF2B5EF4-FFF2-40B4-BE49-F238E27FC236}">
                <a16:creationId xmlns:a16="http://schemas.microsoft.com/office/drawing/2014/main" id="{766DBCFE-FBE0-CFCD-C38A-D6B3136E6A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9FBCBC-E3F0-4130-3EE5-85001C77E687}"/>
              </a:ext>
            </a:extLst>
          </p:cNvPr>
          <p:cNvSpPr>
            <a:spLocks noGrp="1"/>
          </p:cNvSpPr>
          <p:nvPr>
            <p:ph type="sldNum" sz="quarter" idx="12"/>
          </p:nvPr>
        </p:nvSpPr>
        <p:spPr/>
        <p:txBody>
          <a:bodyPr/>
          <a:lstStyle/>
          <a:p>
            <a:fld id="{0347B1B2-2ED6-46E6-A929-1D06862A0323}" type="slidenum">
              <a:rPr lang="en-US" smtClean="0"/>
              <a:t>‹#›</a:t>
            </a:fld>
            <a:endParaRPr lang="en-US"/>
          </a:p>
        </p:txBody>
      </p:sp>
    </p:spTree>
    <p:extLst>
      <p:ext uri="{BB962C8B-B14F-4D97-AF65-F5344CB8AC3E}">
        <p14:creationId xmlns:p14="http://schemas.microsoft.com/office/powerpoint/2010/main" val="1765887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CD635-0DE5-195B-B1C8-489BDD755B5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E42CCA8-E8F3-F032-1ACC-450BED6A63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FFF9AE-C351-83A7-A520-3C1BC948084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1984AF9-67E1-1C50-C957-F07B740EAD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AF12E4-0258-7B40-2A68-836918BBAE4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B0D61CB-6FB0-A50F-7E2F-E4146A3C7224}"/>
              </a:ext>
            </a:extLst>
          </p:cNvPr>
          <p:cNvSpPr>
            <a:spLocks noGrp="1"/>
          </p:cNvSpPr>
          <p:nvPr>
            <p:ph type="dt" sz="half" idx="10"/>
          </p:nvPr>
        </p:nvSpPr>
        <p:spPr/>
        <p:txBody>
          <a:bodyPr/>
          <a:lstStyle/>
          <a:p>
            <a:fld id="{E6CFF1A2-1EDA-4FED-9771-004F25EB42A3}" type="datetimeFigureOut">
              <a:rPr lang="en-US" smtClean="0"/>
              <a:t>5/16/2023</a:t>
            </a:fld>
            <a:endParaRPr lang="en-US"/>
          </a:p>
        </p:txBody>
      </p:sp>
      <p:sp>
        <p:nvSpPr>
          <p:cNvPr id="8" name="Footer Placeholder 7">
            <a:extLst>
              <a:ext uri="{FF2B5EF4-FFF2-40B4-BE49-F238E27FC236}">
                <a16:creationId xmlns:a16="http://schemas.microsoft.com/office/drawing/2014/main" id="{931A2736-CDB1-995B-8D1C-D6A3CBB1EE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64C4E68-1589-C69D-9C73-B016383A7B7B}"/>
              </a:ext>
            </a:extLst>
          </p:cNvPr>
          <p:cNvSpPr>
            <a:spLocks noGrp="1"/>
          </p:cNvSpPr>
          <p:nvPr>
            <p:ph type="sldNum" sz="quarter" idx="12"/>
          </p:nvPr>
        </p:nvSpPr>
        <p:spPr/>
        <p:txBody>
          <a:bodyPr/>
          <a:lstStyle/>
          <a:p>
            <a:fld id="{0347B1B2-2ED6-46E6-A929-1D06862A0323}" type="slidenum">
              <a:rPr lang="en-US" smtClean="0"/>
              <a:t>‹#›</a:t>
            </a:fld>
            <a:endParaRPr lang="en-US"/>
          </a:p>
        </p:txBody>
      </p:sp>
    </p:spTree>
    <p:extLst>
      <p:ext uri="{BB962C8B-B14F-4D97-AF65-F5344CB8AC3E}">
        <p14:creationId xmlns:p14="http://schemas.microsoft.com/office/powerpoint/2010/main" val="3131342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63431-A596-A471-3F4F-942619106FB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76F295-95E5-87EA-E142-82C5B862640B}"/>
              </a:ext>
            </a:extLst>
          </p:cNvPr>
          <p:cNvSpPr>
            <a:spLocks noGrp="1"/>
          </p:cNvSpPr>
          <p:nvPr>
            <p:ph type="dt" sz="half" idx="10"/>
          </p:nvPr>
        </p:nvSpPr>
        <p:spPr/>
        <p:txBody>
          <a:bodyPr/>
          <a:lstStyle/>
          <a:p>
            <a:fld id="{E6CFF1A2-1EDA-4FED-9771-004F25EB42A3}" type="datetimeFigureOut">
              <a:rPr lang="en-US" smtClean="0"/>
              <a:t>5/16/2023</a:t>
            </a:fld>
            <a:endParaRPr lang="en-US"/>
          </a:p>
        </p:txBody>
      </p:sp>
      <p:sp>
        <p:nvSpPr>
          <p:cNvPr id="4" name="Footer Placeholder 3">
            <a:extLst>
              <a:ext uri="{FF2B5EF4-FFF2-40B4-BE49-F238E27FC236}">
                <a16:creationId xmlns:a16="http://schemas.microsoft.com/office/drawing/2014/main" id="{F8477932-2242-FB71-F51A-CF1BB51BBD4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6BB3D70-EF9E-7354-EAC6-BE654843E042}"/>
              </a:ext>
            </a:extLst>
          </p:cNvPr>
          <p:cNvSpPr>
            <a:spLocks noGrp="1"/>
          </p:cNvSpPr>
          <p:nvPr>
            <p:ph type="sldNum" sz="quarter" idx="12"/>
          </p:nvPr>
        </p:nvSpPr>
        <p:spPr/>
        <p:txBody>
          <a:bodyPr/>
          <a:lstStyle/>
          <a:p>
            <a:fld id="{0347B1B2-2ED6-46E6-A929-1D06862A0323}" type="slidenum">
              <a:rPr lang="en-US" smtClean="0"/>
              <a:t>‹#›</a:t>
            </a:fld>
            <a:endParaRPr lang="en-US"/>
          </a:p>
        </p:txBody>
      </p:sp>
    </p:spTree>
    <p:extLst>
      <p:ext uri="{BB962C8B-B14F-4D97-AF65-F5344CB8AC3E}">
        <p14:creationId xmlns:p14="http://schemas.microsoft.com/office/powerpoint/2010/main" val="3114050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359D81-8D86-FA88-0303-85816C264DAE}"/>
              </a:ext>
            </a:extLst>
          </p:cNvPr>
          <p:cNvSpPr>
            <a:spLocks noGrp="1"/>
          </p:cNvSpPr>
          <p:nvPr>
            <p:ph type="dt" sz="half" idx="10"/>
          </p:nvPr>
        </p:nvSpPr>
        <p:spPr/>
        <p:txBody>
          <a:bodyPr/>
          <a:lstStyle/>
          <a:p>
            <a:fld id="{E6CFF1A2-1EDA-4FED-9771-004F25EB42A3}" type="datetimeFigureOut">
              <a:rPr lang="en-US" smtClean="0"/>
              <a:t>5/16/2023</a:t>
            </a:fld>
            <a:endParaRPr lang="en-US"/>
          </a:p>
        </p:txBody>
      </p:sp>
      <p:sp>
        <p:nvSpPr>
          <p:cNvPr id="3" name="Footer Placeholder 2">
            <a:extLst>
              <a:ext uri="{FF2B5EF4-FFF2-40B4-BE49-F238E27FC236}">
                <a16:creationId xmlns:a16="http://schemas.microsoft.com/office/drawing/2014/main" id="{B3F45476-BEC1-AAC8-A7E0-E69BAD83DDA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AC288C-DF10-4844-BF83-4BEA006DB8C8}"/>
              </a:ext>
            </a:extLst>
          </p:cNvPr>
          <p:cNvSpPr>
            <a:spLocks noGrp="1"/>
          </p:cNvSpPr>
          <p:nvPr>
            <p:ph type="sldNum" sz="quarter" idx="12"/>
          </p:nvPr>
        </p:nvSpPr>
        <p:spPr/>
        <p:txBody>
          <a:bodyPr/>
          <a:lstStyle/>
          <a:p>
            <a:fld id="{0347B1B2-2ED6-46E6-A929-1D06862A0323}" type="slidenum">
              <a:rPr lang="en-US" smtClean="0"/>
              <a:t>‹#›</a:t>
            </a:fld>
            <a:endParaRPr lang="en-US"/>
          </a:p>
        </p:txBody>
      </p:sp>
    </p:spTree>
    <p:extLst>
      <p:ext uri="{BB962C8B-B14F-4D97-AF65-F5344CB8AC3E}">
        <p14:creationId xmlns:p14="http://schemas.microsoft.com/office/powerpoint/2010/main" val="3894894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D38C7-F402-34A9-2D21-6B13EF1ABA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BB366E-26E8-8504-C53B-40012ADD3E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136AA4-E16A-6F5F-0F41-5D8771DFAD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886F70-BE2A-5FB6-7F41-6A89AB8B707E}"/>
              </a:ext>
            </a:extLst>
          </p:cNvPr>
          <p:cNvSpPr>
            <a:spLocks noGrp="1"/>
          </p:cNvSpPr>
          <p:nvPr>
            <p:ph type="dt" sz="half" idx="10"/>
          </p:nvPr>
        </p:nvSpPr>
        <p:spPr/>
        <p:txBody>
          <a:bodyPr/>
          <a:lstStyle/>
          <a:p>
            <a:fld id="{E6CFF1A2-1EDA-4FED-9771-004F25EB42A3}" type="datetimeFigureOut">
              <a:rPr lang="en-US" smtClean="0"/>
              <a:t>5/16/2023</a:t>
            </a:fld>
            <a:endParaRPr lang="en-US"/>
          </a:p>
        </p:txBody>
      </p:sp>
      <p:sp>
        <p:nvSpPr>
          <p:cNvPr id="6" name="Footer Placeholder 5">
            <a:extLst>
              <a:ext uri="{FF2B5EF4-FFF2-40B4-BE49-F238E27FC236}">
                <a16:creationId xmlns:a16="http://schemas.microsoft.com/office/drawing/2014/main" id="{A2BDB513-9B8E-5F89-FC0F-8CAB689BB9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810931-7C64-B56A-5530-7E48D9C295C3}"/>
              </a:ext>
            </a:extLst>
          </p:cNvPr>
          <p:cNvSpPr>
            <a:spLocks noGrp="1"/>
          </p:cNvSpPr>
          <p:nvPr>
            <p:ph type="sldNum" sz="quarter" idx="12"/>
          </p:nvPr>
        </p:nvSpPr>
        <p:spPr/>
        <p:txBody>
          <a:bodyPr/>
          <a:lstStyle/>
          <a:p>
            <a:fld id="{0347B1B2-2ED6-46E6-A929-1D06862A0323}" type="slidenum">
              <a:rPr lang="en-US" smtClean="0"/>
              <a:t>‹#›</a:t>
            </a:fld>
            <a:endParaRPr lang="en-US"/>
          </a:p>
        </p:txBody>
      </p:sp>
    </p:spTree>
    <p:extLst>
      <p:ext uri="{BB962C8B-B14F-4D97-AF65-F5344CB8AC3E}">
        <p14:creationId xmlns:p14="http://schemas.microsoft.com/office/powerpoint/2010/main" val="3586970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AC799-9950-CEF8-77DF-CBFF1016AB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2995263-F527-50A7-DD0F-5FBEF1916C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6581BE-BD1C-8B8A-CCBC-E3E5CB4F65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CC1379-F7C8-E671-6EA4-A8EDD20B2949}"/>
              </a:ext>
            </a:extLst>
          </p:cNvPr>
          <p:cNvSpPr>
            <a:spLocks noGrp="1"/>
          </p:cNvSpPr>
          <p:nvPr>
            <p:ph type="dt" sz="half" idx="10"/>
          </p:nvPr>
        </p:nvSpPr>
        <p:spPr/>
        <p:txBody>
          <a:bodyPr/>
          <a:lstStyle/>
          <a:p>
            <a:fld id="{E6CFF1A2-1EDA-4FED-9771-004F25EB42A3}" type="datetimeFigureOut">
              <a:rPr lang="en-US" smtClean="0"/>
              <a:t>5/16/2023</a:t>
            </a:fld>
            <a:endParaRPr lang="en-US"/>
          </a:p>
        </p:txBody>
      </p:sp>
      <p:sp>
        <p:nvSpPr>
          <p:cNvPr id="6" name="Footer Placeholder 5">
            <a:extLst>
              <a:ext uri="{FF2B5EF4-FFF2-40B4-BE49-F238E27FC236}">
                <a16:creationId xmlns:a16="http://schemas.microsoft.com/office/drawing/2014/main" id="{36FA10C3-6B03-3F66-179A-786A90C5C0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CAE5B2-287D-F688-439A-0D755E9D83A6}"/>
              </a:ext>
            </a:extLst>
          </p:cNvPr>
          <p:cNvSpPr>
            <a:spLocks noGrp="1"/>
          </p:cNvSpPr>
          <p:nvPr>
            <p:ph type="sldNum" sz="quarter" idx="12"/>
          </p:nvPr>
        </p:nvSpPr>
        <p:spPr/>
        <p:txBody>
          <a:bodyPr/>
          <a:lstStyle/>
          <a:p>
            <a:fld id="{0347B1B2-2ED6-46E6-A929-1D06862A0323}" type="slidenum">
              <a:rPr lang="en-US" smtClean="0"/>
              <a:t>‹#›</a:t>
            </a:fld>
            <a:endParaRPr lang="en-US"/>
          </a:p>
        </p:txBody>
      </p:sp>
    </p:spTree>
    <p:extLst>
      <p:ext uri="{BB962C8B-B14F-4D97-AF65-F5344CB8AC3E}">
        <p14:creationId xmlns:p14="http://schemas.microsoft.com/office/powerpoint/2010/main" val="2650560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heme" Target="../theme/theme3.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2D4C1F-E2E4-7BED-856D-F5CD250686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E80BDC4-1F26-050A-3D7C-CAEBB4D8E9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AD8F66-22C9-A7F9-418B-F33A342528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FF1A2-1EDA-4FED-9771-004F25EB42A3}" type="datetimeFigureOut">
              <a:rPr lang="en-US" smtClean="0"/>
              <a:t>5/16/2023</a:t>
            </a:fld>
            <a:endParaRPr lang="en-US"/>
          </a:p>
        </p:txBody>
      </p:sp>
      <p:sp>
        <p:nvSpPr>
          <p:cNvPr id="5" name="Footer Placeholder 4">
            <a:extLst>
              <a:ext uri="{FF2B5EF4-FFF2-40B4-BE49-F238E27FC236}">
                <a16:creationId xmlns:a16="http://schemas.microsoft.com/office/drawing/2014/main" id="{6E4932C9-F2E2-CA25-3797-DB079DEE0E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EF6B1B9-E577-E5AC-1BD6-415969667E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47B1B2-2ED6-46E6-A929-1D06862A0323}" type="slidenum">
              <a:rPr lang="en-US" smtClean="0"/>
              <a:t>‹#›</a:t>
            </a:fld>
            <a:endParaRPr lang="en-US"/>
          </a:p>
        </p:txBody>
      </p:sp>
    </p:spTree>
    <p:extLst>
      <p:ext uri="{BB962C8B-B14F-4D97-AF65-F5344CB8AC3E}">
        <p14:creationId xmlns:p14="http://schemas.microsoft.com/office/powerpoint/2010/main" val="1236810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ADCBF6-49E3-4515-B284-83B33249404E}" type="datetime1">
              <a:rPr lang="en-US" smtClean="0"/>
              <a:t>5/16/2023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69900547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326924" y="6360653"/>
            <a:ext cx="2743200" cy="365125"/>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1pPr>
            <a:lvl2pPr marL="0" marR="0" lvl="1"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2pPr>
            <a:lvl3pPr marL="0" marR="0" lvl="2"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3pPr>
            <a:lvl4pPr marL="0" marR="0" lvl="3"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4pPr>
            <a:lvl5pPr marL="0" marR="0" lvl="4"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5pPr>
            <a:lvl6pPr marL="0" marR="0" lvl="5"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6pPr>
            <a:lvl7pPr marL="0" marR="0" lvl="6"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7pPr>
            <a:lvl8pPr marL="0" marR="0" lvl="7"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8pPr>
            <a:lvl9pPr marL="0" marR="0" lvl="8"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3317981350"/>
      </p:ext>
    </p:extLst>
  </p:cSld>
  <p:clrMap bg1="lt1" tx1="dk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hyperlink" Target="https://aspe.hhs.gov/topics/poverty-economic-mobility/poverty-guidelines/prior-hhs-poverty-guidelines-federal-register-references/2020-poverty-guidelines" TargetMode="Externa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hyperlink" Target="http://www.cde.state.co.us/fedprograms/ov/index" TargetMode="Externa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hyperlink" Target="https://www.ecfr.gov/current/title-2/subtitle-A/chapter-II/part-200/subpart-D/subject-group-ECFR8feb98c2e3e5ad2/section-200.313" TargetMode="External"/><Relationship Id="rId2" Type="http://schemas.openxmlformats.org/officeDocument/2006/relationships/hyperlink" Target="https://www.cde.state.co.us/caresact/eans1monitoringinventoryform" TargetMode="Externa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hyperlink" Target="https://www.cde.state.co.us/caresact/eans1monitoringresidualsuppliesform" TargetMode="Externa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hyperlink" Target="https://oese.ed.gov/files/2023/01/EANS-Disposition-FAQs-Addendum-FINAL-1.23.23.pdf" TargetMode="External"/><Relationship Id="rId2" Type="http://schemas.openxmlformats.org/officeDocument/2006/relationships/hyperlink" Target="file:///C:\Users\merrit_e\Desktop\EANS%20I%20Monitoring%20FAQ%205.2023.pdf" TargetMode="Externa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hyperlink" Target="mailto:merrit_e@cde.state.co.us" TargetMode="External"/><Relationship Id="rId2" Type="http://schemas.openxmlformats.org/officeDocument/2006/relationships/notesSlide" Target="../notesSlides/notesSlide3.xml"/><Relationship Id="rId1" Type="http://schemas.openxmlformats.org/officeDocument/2006/relationships/slideLayout" Target="../slideLayouts/slideLayout26.xml"/><Relationship Id="rId4" Type="http://schemas.openxmlformats.org/officeDocument/2006/relationships/hyperlink" Target="http://www.cde.state.co.us/caresact/eans1monitoring"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hyperlink" Target="https://aspe.hhs.gov/topics/poverty-economic-mobility/poverty-guidelines/prior-hhs-poverty-guidelines-federal-register-references/2020-poverty-guidelines" TargetMode="External"/><Relationship Id="rId2" Type="http://schemas.microsoft.com/office/2018/10/relationships/comments" Target="../comments/modernComment_142_A9E98E5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microsoft.com/office/2018/10/relationships/comments" Target="../comments/modernComment_151_B312DAB.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microsoft.com/office/2018/10/relationships/comments" Target="../comments/modernComment_130_967FAB56.xml"/><Relationship Id="rId2" Type="http://schemas.openxmlformats.org/officeDocument/2006/relationships/notesSlide" Target="../notesSlides/notesSlide1.xml"/><Relationship Id="rId1" Type="http://schemas.openxmlformats.org/officeDocument/2006/relationships/slideLayout" Target="../slideLayouts/slideLayout14.xml"/><Relationship Id="rId4" Type="http://schemas.openxmlformats.org/officeDocument/2006/relationships/hyperlink" Target="https://app.smartsheet.com/b/form/8f72f925b5b8429dbd3a71be235ec68f"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cde.state.co.us/caresact/eans1monitoringcloseoutfinalnarativereport" TargetMode="External"/><Relationship Id="rId2" Type="http://schemas.openxmlformats.org/officeDocument/2006/relationships/notesSlide" Target="../notesSlides/notesSlide2.xml"/><Relationship Id="rId1" Type="http://schemas.openxmlformats.org/officeDocument/2006/relationships/slideLayout" Target="../slideLayouts/slideLayout14.xml"/><Relationship Id="rId6" Type="http://schemas.openxmlformats.org/officeDocument/2006/relationships/image" Target="../media/image28.png"/><Relationship Id="rId5" Type="http://schemas.openxmlformats.org/officeDocument/2006/relationships/hyperlink" Target="https://www.cde.state.co.us/caresact/eans1monitoringresidualsuppliesform" TargetMode="External"/><Relationship Id="rId4" Type="http://schemas.openxmlformats.org/officeDocument/2006/relationships/hyperlink" Target="https://www.cde.state.co.us/caresact/eans1monitoringinventoryfor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1101" y="3190820"/>
            <a:ext cx="10402529" cy="973464"/>
          </a:xfrm>
        </p:spPr>
        <p:txBody>
          <a:bodyPr>
            <a:normAutofit/>
          </a:bodyPr>
          <a:lstStyle/>
          <a:p>
            <a:r>
              <a:rPr lang="en-US"/>
              <a:t>EANS I Monitoring</a:t>
            </a:r>
          </a:p>
        </p:txBody>
      </p:sp>
      <p:sp>
        <p:nvSpPr>
          <p:cNvPr id="3" name="Subtitle 2"/>
          <p:cNvSpPr>
            <a:spLocks noGrp="1"/>
          </p:cNvSpPr>
          <p:nvPr>
            <p:ph type="subTitle" idx="1"/>
          </p:nvPr>
        </p:nvSpPr>
        <p:spPr>
          <a:xfrm>
            <a:off x="914401" y="4675240"/>
            <a:ext cx="10402529" cy="1217559"/>
          </a:xfrm>
        </p:spPr>
        <p:txBody>
          <a:bodyPr vert="horz" lIns="91440" tIns="45720" rIns="91440" bIns="45720" rtlCol="0" anchor="t">
            <a:noAutofit/>
          </a:bodyPr>
          <a:lstStyle/>
          <a:p>
            <a:r>
              <a:rPr lang="en-US" sz="2800"/>
              <a:t>Monitoring Activities, FAQ and Open Discussion</a:t>
            </a:r>
            <a:endParaRPr lang="en-US" sz="2800">
              <a:cs typeface="Calibri"/>
            </a:endParaRPr>
          </a:p>
          <a:p>
            <a:r>
              <a:rPr lang="en-US" sz="2000">
                <a:cs typeface="Calibri"/>
              </a:rPr>
              <a:t>May 9th, 2023</a:t>
            </a:r>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479D5F6-EDCB-402A-AC08-4943A1820E8F}" type="slidenum">
              <a:rPr kumimoji="0" lang="en-US" sz="16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91992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08BC1-1FCC-39C0-B88E-A3AF0CCB8B8C}"/>
              </a:ext>
            </a:extLst>
          </p:cNvPr>
          <p:cNvSpPr>
            <a:spLocks noGrp="1"/>
          </p:cNvSpPr>
          <p:nvPr>
            <p:ph type="title"/>
          </p:nvPr>
        </p:nvSpPr>
        <p:spPr/>
        <p:txBody>
          <a:bodyPr/>
          <a:lstStyle/>
          <a:p>
            <a:r>
              <a:rPr lang="en-US">
                <a:latin typeface="Segoe UI"/>
                <a:cs typeface="Segoe UI"/>
              </a:rPr>
              <a:t>Frequently Asked Questions: Student Enrollment and Low-Income Evidence</a:t>
            </a:r>
            <a:endParaRPr lang="en-US"/>
          </a:p>
        </p:txBody>
      </p:sp>
      <p:sp>
        <p:nvSpPr>
          <p:cNvPr id="3" name="Content Placeholder 2">
            <a:extLst>
              <a:ext uri="{FF2B5EF4-FFF2-40B4-BE49-F238E27FC236}">
                <a16:creationId xmlns:a16="http://schemas.microsoft.com/office/drawing/2014/main" id="{14A3F096-81B1-181E-3900-9B0C4A16E861}"/>
              </a:ext>
            </a:extLst>
          </p:cNvPr>
          <p:cNvSpPr>
            <a:spLocks noGrp="1"/>
          </p:cNvSpPr>
          <p:nvPr>
            <p:ph idx="1"/>
          </p:nvPr>
        </p:nvSpPr>
        <p:spPr/>
        <p:txBody>
          <a:bodyPr vert="horz" lIns="0" tIns="0" rIns="0" bIns="0" rtlCol="0" anchor="t">
            <a:normAutofit/>
          </a:bodyPr>
          <a:lstStyle/>
          <a:p>
            <a:pPr marL="0" indent="0">
              <a:buNone/>
            </a:pPr>
            <a:r>
              <a:rPr lang="en-US" sz="1800" b="1" u="sng" dirty="0">
                <a:solidFill>
                  <a:srgbClr val="000000"/>
                </a:solidFill>
                <a:cs typeface="Calibri"/>
              </a:rPr>
              <a:t>A. Student Enrollment and Low-Income Evidence </a:t>
            </a:r>
            <a:endParaRPr lang="en-US" sz="1800" dirty="0">
              <a:solidFill>
                <a:srgbClr val="000000"/>
              </a:solidFill>
              <a:ea typeface="Calibri"/>
              <a:cs typeface="Calibri"/>
            </a:endParaRPr>
          </a:p>
          <a:p>
            <a:pPr>
              <a:lnSpc>
                <a:spcPct val="100000"/>
              </a:lnSpc>
            </a:pPr>
            <a:r>
              <a:rPr lang="en-US" sz="1600" b="1" dirty="0">
                <a:solidFill>
                  <a:srgbClr val="323130"/>
                </a:solidFill>
                <a:cs typeface="Calibri"/>
              </a:rPr>
              <a:t>A1-Q. Where do I submit my student enrollment and low-income evidence? </a:t>
            </a:r>
            <a:endParaRPr lang="en-US" sz="1600" dirty="0">
              <a:solidFill>
                <a:srgbClr val="323130"/>
              </a:solidFill>
              <a:ea typeface="Calibri" panose="020F0502020204030204"/>
              <a:cs typeface="Calibri"/>
            </a:endParaRPr>
          </a:p>
          <a:p>
            <a:pPr marL="457200" lvl="1" indent="0">
              <a:lnSpc>
                <a:spcPct val="100000"/>
              </a:lnSpc>
              <a:buNone/>
            </a:pPr>
            <a:r>
              <a:rPr lang="en-US" sz="1400" dirty="0">
                <a:solidFill>
                  <a:srgbClr val="323130"/>
                </a:solidFill>
                <a:cs typeface="Calibri"/>
              </a:rPr>
              <a:t>A1-A. Please upload it through the secure online platform called Syncplicity. Please </a:t>
            </a:r>
            <a:r>
              <a:rPr lang="en-US" sz="1400" b="1" u="sng" dirty="0">
                <a:solidFill>
                  <a:srgbClr val="323130"/>
                </a:solidFill>
                <a:cs typeface="Calibri"/>
              </a:rPr>
              <a:t>DO NOT</a:t>
            </a:r>
            <a:r>
              <a:rPr lang="en-US" sz="1400" b="1" i="1" u="sng" dirty="0">
                <a:solidFill>
                  <a:srgbClr val="323130"/>
                </a:solidFill>
                <a:cs typeface="Calibri"/>
              </a:rPr>
              <a:t> </a:t>
            </a:r>
            <a:r>
              <a:rPr lang="en-US" sz="1400" dirty="0">
                <a:solidFill>
                  <a:srgbClr val="323130"/>
                </a:solidFill>
                <a:cs typeface="Calibri"/>
              </a:rPr>
              <a:t>upload your evidence through Smartsheet, or email, as it contains personally identifiable information (PII).</a:t>
            </a:r>
            <a:endParaRPr lang="en-US" sz="1400" dirty="0">
              <a:solidFill>
                <a:srgbClr val="323130"/>
              </a:solidFill>
              <a:ea typeface="Calibri" panose="020F0502020204030204"/>
              <a:cs typeface="Calibri"/>
            </a:endParaRPr>
          </a:p>
          <a:p>
            <a:pPr>
              <a:lnSpc>
                <a:spcPct val="100000"/>
              </a:lnSpc>
            </a:pPr>
            <a:r>
              <a:rPr lang="en-US" sz="1600" b="1" dirty="0">
                <a:cs typeface="Calibri"/>
              </a:rPr>
              <a:t>A5-Q</a:t>
            </a:r>
            <a:r>
              <a:rPr lang="en-US" sz="1600" dirty="0">
                <a:cs typeface="Calibri"/>
              </a:rPr>
              <a:t>. </a:t>
            </a:r>
            <a:r>
              <a:rPr lang="en-US" sz="1600" b="1" dirty="0">
                <a:cs typeface="Calibri"/>
              </a:rPr>
              <a:t>It looks like I had the wrong poverty data in the application. What do I do now?</a:t>
            </a:r>
            <a:endParaRPr lang="en-US" sz="1600" dirty="0">
              <a:ea typeface="Calibri" panose="020F0502020204030204"/>
              <a:cs typeface="Calibri"/>
            </a:endParaRPr>
          </a:p>
          <a:p>
            <a:pPr marL="457200" lvl="1" indent="0">
              <a:lnSpc>
                <a:spcPct val="100000"/>
              </a:lnSpc>
              <a:buNone/>
            </a:pPr>
            <a:r>
              <a:rPr lang="en-US" sz="1400" dirty="0">
                <a:cs typeface="Calibri"/>
              </a:rPr>
              <a:t>A5-A. Send CDE what you have on file. Do not re-create or correct errors found in your files. During review, CDE will review and assess the information provided and follow up with the next steps that the school will need to follow.</a:t>
            </a:r>
            <a:endParaRPr lang="en-US" sz="1400" dirty="0">
              <a:ea typeface="Calibri" panose="020F0502020204030204"/>
              <a:cs typeface="Calibri"/>
            </a:endParaRPr>
          </a:p>
          <a:p>
            <a:pPr>
              <a:lnSpc>
                <a:spcPct val="100000"/>
              </a:lnSpc>
            </a:pPr>
            <a:r>
              <a:rPr lang="en-US" sz="1400" b="1" dirty="0">
                <a:cs typeface="Calibri"/>
              </a:rPr>
              <a:t>A11-Q. Where do we find the 185% number? </a:t>
            </a:r>
            <a:endParaRPr lang="en-US" sz="1400" dirty="0">
              <a:ea typeface="Calibri" panose="020F0502020204030204"/>
              <a:cs typeface="Calibri"/>
            </a:endParaRPr>
          </a:p>
          <a:p>
            <a:pPr marL="457200" lvl="1" indent="0">
              <a:lnSpc>
                <a:spcPct val="100000"/>
              </a:lnSpc>
              <a:buNone/>
            </a:pPr>
            <a:r>
              <a:rPr lang="en-US" sz="1400" dirty="0">
                <a:cs typeface="Calibri"/>
              </a:rPr>
              <a:t>A11-A.  </a:t>
            </a:r>
            <a:r>
              <a:rPr lang="en-US" sz="1400" u="sng" dirty="0">
                <a:cs typeface="Calibri"/>
                <a:hlinkClick r:id="rId2"/>
              </a:rPr>
              <a:t>2020 Poverty Guidelines website</a:t>
            </a:r>
            <a:r>
              <a:rPr lang="en-US" sz="1400" dirty="0">
                <a:cs typeface="Calibri"/>
              </a:rPr>
              <a:t> provides the poverty guideline by persons in family/household. Based on the family size, multiply that number by 185% and that will give you the maximum household income.</a:t>
            </a:r>
            <a:endParaRPr lang="en-US" sz="1400" dirty="0">
              <a:ea typeface="Calibri" panose="020F0502020204030204"/>
              <a:cs typeface="Calibri"/>
            </a:endParaRPr>
          </a:p>
          <a:p>
            <a:endParaRPr lang="en-US" sz="3200">
              <a:ea typeface="Calibri"/>
              <a:cs typeface="Calibri"/>
            </a:endParaRPr>
          </a:p>
        </p:txBody>
      </p:sp>
      <p:sp>
        <p:nvSpPr>
          <p:cNvPr id="4" name="Slide Number Placeholder 3">
            <a:extLst>
              <a:ext uri="{FF2B5EF4-FFF2-40B4-BE49-F238E27FC236}">
                <a16:creationId xmlns:a16="http://schemas.microsoft.com/office/drawing/2014/main" id="{C56D6878-A611-B0A9-2FBD-F745919CE752}"/>
              </a:ext>
            </a:extLst>
          </p:cNvPr>
          <p:cNvSpPr>
            <a:spLocks noGrp="1"/>
          </p:cNvSpPr>
          <p:nvPr>
            <p:ph type="sldNum" sz="quarter" idx="12"/>
          </p:nvPr>
        </p:nvSpPr>
        <p:spPr/>
        <p:txBody>
          <a:bodyPr/>
          <a:lstStyle/>
          <a:p>
            <a:fld id="{C479D5F6-EDCB-402A-AC08-4943A1820E8F}" type="slidenum">
              <a:rPr lang="en-US" smtClean="0"/>
              <a:pPr/>
              <a:t>10</a:t>
            </a:fld>
            <a:endParaRPr lang="en-US"/>
          </a:p>
        </p:txBody>
      </p:sp>
    </p:spTree>
    <p:extLst>
      <p:ext uri="{BB962C8B-B14F-4D97-AF65-F5344CB8AC3E}">
        <p14:creationId xmlns:p14="http://schemas.microsoft.com/office/powerpoint/2010/main" val="4187789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240AA-A88B-EB60-E66A-2E7E7791C780}"/>
              </a:ext>
            </a:extLst>
          </p:cNvPr>
          <p:cNvSpPr>
            <a:spLocks noGrp="1"/>
          </p:cNvSpPr>
          <p:nvPr>
            <p:ph type="title"/>
          </p:nvPr>
        </p:nvSpPr>
        <p:spPr/>
        <p:txBody>
          <a:bodyPr/>
          <a:lstStyle/>
          <a:p>
            <a:r>
              <a:rPr lang="en-US">
                <a:latin typeface="Museo Slab 500"/>
              </a:rPr>
              <a:t>Frequently Asked Questions: Asset Tagging</a:t>
            </a:r>
            <a:endParaRPr lang="en-US"/>
          </a:p>
        </p:txBody>
      </p:sp>
      <p:sp>
        <p:nvSpPr>
          <p:cNvPr id="3" name="Content Placeholder 2">
            <a:extLst>
              <a:ext uri="{FF2B5EF4-FFF2-40B4-BE49-F238E27FC236}">
                <a16:creationId xmlns:a16="http://schemas.microsoft.com/office/drawing/2014/main" id="{C664045B-E291-1047-AC7D-4DFFCF6164AB}"/>
              </a:ext>
            </a:extLst>
          </p:cNvPr>
          <p:cNvSpPr>
            <a:spLocks noGrp="1"/>
          </p:cNvSpPr>
          <p:nvPr>
            <p:ph idx="1"/>
          </p:nvPr>
        </p:nvSpPr>
        <p:spPr>
          <a:xfrm>
            <a:off x="838200" y="1278584"/>
            <a:ext cx="10515600" cy="5119906"/>
          </a:xfrm>
        </p:spPr>
        <p:txBody>
          <a:bodyPr vert="horz" lIns="0" tIns="0" rIns="0" bIns="0" rtlCol="0" anchor="t">
            <a:normAutofit/>
          </a:bodyPr>
          <a:lstStyle/>
          <a:p>
            <a:pPr marL="0" indent="0">
              <a:buNone/>
            </a:pPr>
            <a:r>
              <a:rPr lang="en-US" sz="2000" b="1" u="sng" dirty="0">
                <a:solidFill>
                  <a:srgbClr val="000000"/>
                </a:solidFill>
                <a:cs typeface="Calibri"/>
              </a:rPr>
              <a:t>B. Asset Tagging</a:t>
            </a:r>
            <a:endParaRPr lang="en-US" sz="2000" dirty="0">
              <a:solidFill>
                <a:srgbClr val="000000"/>
              </a:solidFill>
              <a:ea typeface="Calibri"/>
              <a:cs typeface="Calibri"/>
            </a:endParaRPr>
          </a:p>
          <a:p>
            <a:r>
              <a:rPr lang="en-US" sz="1600" b="1" dirty="0">
                <a:solidFill>
                  <a:srgbClr val="323130"/>
                </a:solidFill>
                <a:cs typeface="Calibri"/>
              </a:rPr>
              <a:t>B3-Q. Can we retain the inventory even if we don’t have another federal program that the inventory can support?</a:t>
            </a:r>
            <a:endParaRPr lang="en-US" sz="1600" dirty="0">
              <a:solidFill>
                <a:srgbClr val="323130"/>
              </a:solidFill>
              <a:ea typeface="Calibri"/>
              <a:cs typeface="Calibri"/>
            </a:endParaRPr>
          </a:p>
          <a:p>
            <a:pPr marL="457200" lvl="1" indent="0">
              <a:buNone/>
            </a:pPr>
            <a:r>
              <a:rPr lang="en-US" sz="1400" dirty="0">
                <a:solidFill>
                  <a:srgbClr val="323130"/>
                </a:solidFill>
                <a:cs typeface="Calibri"/>
              </a:rPr>
              <a:t>B3-A. If CDE determines, in coordination with non-public school officials, that non-public school students and teachers continue to need equipment and supplies purchased with EANS funds for the purpose of the EANS program beyond the period of performance (September 30, 2023) CDE may continue to permit the non-public school to use the equipment and supplies. </a:t>
            </a:r>
            <a:endParaRPr lang="en-US" sz="1400" dirty="0">
              <a:solidFill>
                <a:srgbClr val="323130"/>
              </a:solidFill>
              <a:ea typeface="Calibri" panose="020F0502020204030204"/>
              <a:cs typeface="Calibri"/>
            </a:endParaRPr>
          </a:p>
          <a:p>
            <a:r>
              <a:rPr lang="en-US" sz="1600" b="1" dirty="0">
                <a:cs typeface="Calibri"/>
              </a:rPr>
              <a:t>B8-Q. How will we receive our tags from CDE? </a:t>
            </a:r>
            <a:endParaRPr lang="en-US" sz="1600" dirty="0">
              <a:ea typeface="Calibri"/>
              <a:cs typeface="Calibri"/>
            </a:endParaRPr>
          </a:p>
          <a:p>
            <a:pPr marL="457200" lvl="1" indent="0">
              <a:buNone/>
            </a:pPr>
            <a:r>
              <a:rPr lang="en-US" sz="1400" dirty="0">
                <a:cs typeface="Calibri"/>
              </a:rPr>
              <a:t>B8-A. CDE will mail the tags directly to the non-public schools.</a:t>
            </a:r>
            <a:endParaRPr lang="en-US" sz="1400" dirty="0">
              <a:ea typeface="Calibri" panose="020F0502020204030204"/>
              <a:cs typeface="Calibri"/>
            </a:endParaRPr>
          </a:p>
          <a:p>
            <a:r>
              <a:rPr lang="en-US" sz="1600" b="1" dirty="0">
                <a:cs typeface="Calibri"/>
              </a:rPr>
              <a:t>B14-Q. If we did not receive a spreadsheet from CDE, does that mean we don't have any items to be tagged?</a:t>
            </a:r>
            <a:endParaRPr lang="en-US" sz="1600" dirty="0">
              <a:ea typeface="Calibri"/>
              <a:cs typeface="Calibri"/>
            </a:endParaRPr>
          </a:p>
          <a:p>
            <a:pPr marL="457200" lvl="1" indent="0">
              <a:buNone/>
            </a:pPr>
            <a:r>
              <a:rPr lang="en-US" sz="1400" dirty="0">
                <a:cs typeface="Calibri"/>
              </a:rPr>
              <a:t>B14-A. </a:t>
            </a:r>
            <a:r>
              <a:rPr lang="en-US" sz="1400" dirty="0">
                <a:solidFill>
                  <a:srgbClr val="000000"/>
                </a:solidFill>
                <a:cs typeface="Calibri"/>
              </a:rPr>
              <a:t>Not necessarily. If you received reimbursement for eligible items, CDE may not have the serial number for those items. Therefore, you</a:t>
            </a:r>
            <a:r>
              <a:rPr lang="en-US" sz="1400" dirty="0">
                <a:cs typeface="Calibri"/>
              </a:rPr>
              <a:t> will receive a blank spreadsheet for any of those items that were reimbursed but we haven’t sent the spreadsheet out yet. </a:t>
            </a:r>
            <a:endParaRPr lang="en-US" sz="1400" dirty="0">
              <a:ea typeface="Calibri" panose="020F0502020204030204"/>
              <a:cs typeface="Calibri"/>
            </a:endParaRPr>
          </a:p>
          <a:p>
            <a:r>
              <a:rPr lang="en-US" sz="1600" b="1" dirty="0">
                <a:cs typeface="Calibri"/>
              </a:rPr>
              <a:t>B15-Q. Have Asset Tagging spreadsheets already been sent out to all schools?</a:t>
            </a:r>
            <a:endParaRPr lang="en-US" sz="1600" dirty="0">
              <a:ea typeface="Calibri"/>
              <a:cs typeface="Calibri"/>
            </a:endParaRPr>
          </a:p>
          <a:p>
            <a:pPr marL="457200" lvl="1" indent="0">
              <a:buNone/>
            </a:pPr>
            <a:r>
              <a:rPr lang="en-US" sz="1400" dirty="0">
                <a:cs typeface="Calibri"/>
              </a:rPr>
              <a:t>B15-A. CDE has not yet received the asset tags. After CDE has received the asset tags they will be mailed via USPS. At that time, CDE will be able to provide schools with the Asset Tagging and Serial Number spreadsheet. </a:t>
            </a:r>
            <a:endParaRPr lang="en-US" sz="1400" dirty="0">
              <a:ea typeface="Calibri" panose="020F0502020204030204"/>
              <a:cs typeface="Calibri"/>
            </a:endParaRPr>
          </a:p>
          <a:p>
            <a:endParaRPr lang="en-US" sz="1100">
              <a:ea typeface="Calibri" panose="020F0502020204030204"/>
              <a:cs typeface="Calibri"/>
            </a:endParaRPr>
          </a:p>
          <a:p>
            <a:endParaRPr lang="en-US">
              <a:ea typeface="Calibri" panose="020F0502020204030204"/>
              <a:cs typeface="Calibri"/>
            </a:endParaRPr>
          </a:p>
        </p:txBody>
      </p:sp>
      <p:sp>
        <p:nvSpPr>
          <p:cNvPr id="4" name="Slide Number Placeholder 3">
            <a:extLst>
              <a:ext uri="{FF2B5EF4-FFF2-40B4-BE49-F238E27FC236}">
                <a16:creationId xmlns:a16="http://schemas.microsoft.com/office/drawing/2014/main" id="{2AF4EAAC-F228-11AC-CF22-F17320D77081}"/>
              </a:ext>
            </a:extLst>
          </p:cNvPr>
          <p:cNvSpPr>
            <a:spLocks noGrp="1"/>
          </p:cNvSpPr>
          <p:nvPr>
            <p:ph type="sldNum" sz="quarter" idx="12"/>
          </p:nvPr>
        </p:nvSpPr>
        <p:spPr/>
        <p:txBody>
          <a:bodyPr/>
          <a:lstStyle/>
          <a:p>
            <a:fld id="{C479D5F6-EDCB-402A-AC08-4943A1820E8F}" type="slidenum">
              <a:rPr lang="en-US" smtClean="0"/>
              <a:pPr/>
              <a:t>11</a:t>
            </a:fld>
            <a:endParaRPr lang="en-US"/>
          </a:p>
        </p:txBody>
      </p:sp>
    </p:spTree>
    <p:extLst>
      <p:ext uri="{BB962C8B-B14F-4D97-AF65-F5344CB8AC3E}">
        <p14:creationId xmlns:p14="http://schemas.microsoft.com/office/powerpoint/2010/main" val="3212087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240AA-A88B-EB60-E66A-2E7E7791C780}"/>
              </a:ext>
            </a:extLst>
          </p:cNvPr>
          <p:cNvSpPr>
            <a:spLocks noGrp="1"/>
          </p:cNvSpPr>
          <p:nvPr>
            <p:ph type="title"/>
          </p:nvPr>
        </p:nvSpPr>
        <p:spPr/>
        <p:txBody>
          <a:bodyPr/>
          <a:lstStyle/>
          <a:p>
            <a:r>
              <a:rPr lang="en-US">
                <a:latin typeface="Museo Slab 500"/>
              </a:rPr>
              <a:t>Frequently Asked Questions: Asset Tagging Continued</a:t>
            </a:r>
            <a:endParaRPr lang="en-US"/>
          </a:p>
        </p:txBody>
      </p:sp>
      <p:sp>
        <p:nvSpPr>
          <p:cNvPr id="3" name="Content Placeholder 2">
            <a:extLst>
              <a:ext uri="{FF2B5EF4-FFF2-40B4-BE49-F238E27FC236}">
                <a16:creationId xmlns:a16="http://schemas.microsoft.com/office/drawing/2014/main" id="{C664045B-E291-1047-AC7D-4DFFCF6164AB}"/>
              </a:ext>
            </a:extLst>
          </p:cNvPr>
          <p:cNvSpPr>
            <a:spLocks noGrp="1"/>
          </p:cNvSpPr>
          <p:nvPr>
            <p:ph idx="1"/>
          </p:nvPr>
        </p:nvSpPr>
        <p:spPr>
          <a:xfrm>
            <a:off x="838200" y="1278584"/>
            <a:ext cx="10515600" cy="5119906"/>
          </a:xfrm>
        </p:spPr>
        <p:txBody>
          <a:bodyPr vert="horz" lIns="0" tIns="0" rIns="0" bIns="0" rtlCol="0" anchor="t">
            <a:normAutofit/>
          </a:bodyPr>
          <a:lstStyle/>
          <a:p>
            <a:pPr marL="0" indent="0">
              <a:buNone/>
            </a:pPr>
            <a:r>
              <a:rPr lang="en-US" sz="2000" b="1" u="sng" dirty="0">
                <a:solidFill>
                  <a:srgbClr val="000000"/>
                </a:solidFill>
                <a:cs typeface="Calibri"/>
              </a:rPr>
              <a:t>B. Asset Tagging</a:t>
            </a:r>
            <a:endParaRPr lang="en-US" sz="2000" dirty="0">
              <a:solidFill>
                <a:srgbClr val="000000"/>
              </a:solidFill>
              <a:ea typeface="Calibri"/>
              <a:cs typeface="Calibri"/>
            </a:endParaRPr>
          </a:p>
          <a:p>
            <a:r>
              <a:rPr lang="en-US" sz="1600" b="1" dirty="0">
                <a:cs typeface="Calibri"/>
              </a:rPr>
              <a:t>B17-Q. Is CDE coming to get this equipment? </a:t>
            </a:r>
            <a:endParaRPr lang="en-US" sz="1600" dirty="0">
              <a:ea typeface="Calibri"/>
              <a:cs typeface="Calibri"/>
            </a:endParaRPr>
          </a:p>
          <a:p>
            <a:pPr marL="457200" lvl="1" indent="0">
              <a:buNone/>
            </a:pPr>
            <a:r>
              <a:rPr lang="en-US" sz="1400" dirty="0">
                <a:cs typeface="Calibri"/>
              </a:rPr>
              <a:t>B1-A. CDE currently has no plans to pick up equipment. Review of submitted monitoring documents will drive any changes to plans.</a:t>
            </a:r>
            <a:endParaRPr lang="en-US" sz="1400" dirty="0">
              <a:ea typeface="Calibri" panose="020F0502020204030204"/>
              <a:cs typeface="Calibri"/>
            </a:endParaRPr>
          </a:p>
          <a:p>
            <a:r>
              <a:rPr lang="en-US" sz="1800" b="1" dirty="0">
                <a:cs typeface="Calibri"/>
              </a:rPr>
              <a:t>B18-Q. What other federal programs could these be used for? </a:t>
            </a:r>
            <a:endParaRPr lang="en-US" sz="1800" dirty="0">
              <a:ea typeface="Calibri"/>
              <a:cs typeface="Calibri"/>
            </a:endParaRPr>
          </a:p>
          <a:p>
            <a:pPr marL="457200" lvl="1" indent="0">
              <a:buNone/>
            </a:pPr>
            <a:r>
              <a:rPr lang="en-US" sz="1400" dirty="0">
                <a:cs typeface="Calibri"/>
              </a:rPr>
              <a:t>B-18A. On the GEER, RISE and EANS Closeout and Final Narrative report, the non-public school will need to identify other federal programs like Title I, Part A, Title I, Part C, Title II, Part A, Title III, IDEA, etc. that the equipment will be used. Information about those programs can be found at </a:t>
            </a:r>
            <a:r>
              <a:rPr lang="en-US" sz="1400" dirty="0">
                <a:cs typeface="Calibri"/>
                <a:hlinkClick r:id="rId2"/>
              </a:rPr>
              <a:t>http://www.cde.state.co.us/fedprograms/ov/index</a:t>
            </a:r>
            <a:r>
              <a:rPr lang="en-US" sz="1400" dirty="0">
                <a:cs typeface="Calibri"/>
              </a:rPr>
              <a:t>.</a:t>
            </a:r>
            <a:endParaRPr lang="en-US" sz="1400" dirty="0">
              <a:ea typeface="Calibri" panose="020F0502020204030204"/>
              <a:cs typeface="Calibri"/>
            </a:endParaRPr>
          </a:p>
          <a:p>
            <a:r>
              <a:rPr lang="en-US" sz="1600" b="1" dirty="0">
                <a:cs typeface="Calibri"/>
              </a:rPr>
              <a:t>B19-Q. What if my school does not participate in other federal programs?</a:t>
            </a:r>
            <a:endParaRPr lang="en-US" sz="1600" dirty="0">
              <a:ea typeface="Calibri"/>
              <a:cs typeface="Calibri"/>
            </a:endParaRPr>
          </a:p>
          <a:p>
            <a:pPr marL="457200" lvl="1" indent="0">
              <a:buNone/>
            </a:pPr>
            <a:r>
              <a:rPr lang="en-US" sz="1400" dirty="0">
                <a:cs typeface="Calibri"/>
              </a:rPr>
              <a:t>B19-A. On the GEER, RISE and EANS Closeout and Final Narrative report, the non-public school will need to provide CDE with a brief narrative on the future use of the equipment. For example, if the school requested Chromebooks to address learning loss caused by the pandemic, the school will need to let us know how those Chromebook are going to continue to address the deficiencies within the school.</a:t>
            </a:r>
            <a:endParaRPr lang="en-US" sz="1400" dirty="0">
              <a:ea typeface="Calibri" panose="020F0502020204030204"/>
              <a:cs typeface="Calibri"/>
            </a:endParaRPr>
          </a:p>
          <a:p>
            <a:endParaRPr lang="en-US" sz="1100">
              <a:cs typeface="Calibri"/>
            </a:endParaRPr>
          </a:p>
          <a:p>
            <a:endParaRPr lang="en-US">
              <a:cs typeface="Calibri"/>
            </a:endParaRPr>
          </a:p>
        </p:txBody>
      </p:sp>
      <p:sp>
        <p:nvSpPr>
          <p:cNvPr id="4" name="Slide Number Placeholder 3">
            <a:extLst>
              <a:ext uri="{FF2B5EF4-FFF2-40B4-BE49-F238E27FC236}">
                <a16:creationId xmlns:a16="http://schemas.microsoft.com/office/drawing/2014/main" id="{2AF4EAAC-F228-11AC-CF22-F17320D77081}"/>
              </a:ext>
            </a:extLst>
          </p:cNvPr>
          <p:cNvSpPr>
            <a:spLocks noGrp="1"/>
          </p:cNvSpPr>
          <p:nvPr>
            <p:ph type="sldNum" sz="quarter" idx="12"/>
          </p:nvPr>
        </p:nvSpPr>
        <p:spPr/>
        <p:txBody>
          <a:bodyPr/>
          <a:lstStyle/>
          <a:p>
            <a:fld id="{C479D5F6-EDCB-402A-AC08-4943A1820E8F}" type="slidenum">
              <a:rPr lang="en-US" smtClean="0"/>
              <a:pPr/>
              <a:t>12</a:t>
            </a:fld>
            <a:endParaRPr lang="en-US"/>
          </a:p>
        </p:txBody>
      </p:sp>
    </p:spTree>
    <p:extLst>
      <p:ext uri="{BB962C8B-B14F-4D97-AF65-F5344CB8AC3E}">
        <p14:creationId xmlns:p14="http://schemas.microsoft.com/office/powerpoint/2010/main" val="1578357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8BFB8-00AF-ED80-36B7-59C7A8C06412}"/>
              </a:ext>
            </a:extLst>
          </p:cNvPr>
          <p:cNvSpPr>
            <a:spLocks noGrp="1"/>
          </p:cNvSpPr>
          <p:nvPr>
            <p:ph type="title"/>
          </p:nvPr>
        </p:nvSpPr>
        <p:spPr/>
        <p:txBody>
          <a:bodyPr/>
          <a:lstStyle/>
          <a:p>
            <a:r>
              <a:rPr lang="en-US">
                <a:latin typeface="Museo Slab 500"/>
              </a:rPr>
              <a:t>Frequently Asked Questions: GEER, RISE and EANS Closeout and Final Narrative Report</a:t>
            </a:r>
            <a:endParaRPr lang="en-US"/>
          </a:p>
        </p:txBody>
      </p:sp>
      <p:sp>
        <p:nvSpPr>
          <p:cNvPr id="3" name="Content Placeholder 2">
            <a:extLst>
              <a:ext uri="{FF2B5EF4-FFF2-40B4-BE49-F238E27FC236}">
                <a16:creationId xmlns:a16="http://schemas.microsoft.com/office/drawing/2014/main" id="{5543867D-7AC4-7660-BD4B-5C2E24B8A154}"/>
              </a:ext>
            </a:extLst>
          </p:cNvPr>
          <p:cNvSpPr>
            <a:spLocks noGrp="1"/>
          </p:cNvSpPr>
          <p:nvPr>
            <p:ph idx="1"/>
          </p:nvPr>
        </p:nvSpPr>
        <p:spPr/>
        <p:txBody>
          <a:bodyPr vert="horz" lIns="0" tIns="0" rIns="0" bIns="0" rtlCol="0" anchor="t">
            <a:normAutofit/>
          </a:bodyPr>
          <a:lstStyle/>
          <a:p>
            <a:pPr marL="0" indent="0">
              <a:buNone/>
            </a:pPr>
            <a:r>
              <a:rPr lang="en-US" sz="2000" b="1" u="sng" dirty="0">
                <a:cs typeface="Calibri"/>
              </a:rPr>
              <a:t>C. GEER, RISE, and EANS Closeout and Final Narrative Form</a:t>
            </a:r>
            <a:endParaRPr lang="en-US" sz="2000" dirty="0">
              <a:ea typeface="Calibri"/>
              <a:cs typeface="Calibri"/>
            </a:endParaRPr>
          </a:p>
          <a:p>
            <a:r>
              <a:rPr lang="en-US" sz="1600" b="1" dirty="0">
                <a:cs typeface="Calibri"/>
              </a:rPr>
              <a:t>C2-Q: What do I put for my major project goals/impacts/outcomes if I just bought cleaning supplies/equipment/furniture/Chromebook? </a:t>
            </a:r>
            <a:endParaRPr lang="en-US" sz="1600" dirty="0">
              <a:ea typeface="Calibri"/>
              <a:cs typeface="Calibri"/>
            </a:endParaRPr>
          </a:p>
          <a:p>
            <a:pPr marL="457200" lvl="1" indent="0">
              <a:buNone/>
            </a:pPr>
            <a:r>
              <a:rPr lang="en-US" sz="1400" dirty="0">
                <a:cs typeface="Calibri"/>
              </a:rPr>
              <a:t>C2-A. Describe intent and need of purchase or program as stated in your approved application narrative and describe how those items impacted and supported the school’s response to the pandemic.</a:t>
            </a:r>
            <a:endParaRPr lang="en-US" sz="1400" dirty="0">
              <a:ea typeface="Calibri" panose="020F0502020204030204"/>
              <a:cs typeface="Calibri"/>
            </a:endParaRPr>
          </a:p>
          <a:p>
            <a:endParaRPr lang="en-US" sz="1600">
              <a:ea typeface="Calibri"/>
              <a:cs typeface="Calibri"/>
            </a:endParaRPr>
          </a:p>
          <a:p>
            <a:r>
              <a:rPr lang="en-US" sz="1600" b="1" dirty="0">
                <a:cs typeface="Calibri"/>
              </a:rPr>
              <a:t>C3-Q: What’s the difference between the </a:t>
            </a:r>
            <a:r>
              <a:rPr lang="en-US" sz="1600" b="1" u="sng" dirty="0">
                <a:solidFill>
                  <a:srgbClr val="0563C1"/>
                </a:solidFill>
                <a:cs typeface="Calibri"/>
                <a:hlinkClick r:id="rId2"/>
              </a:rPr>
              <a:t>Equipment and Inventory Form</a:t>
            </a:r>
            <a:r>
              <a:rPr lang="en-US" sz="1600" b="1" dirty="0">
                <a:cs typeface="Calibri"/>
              </a:rPr>
              <a:t> and the Asset Tagging excel sheet? </a:t>
            </a:r>
            <a:endParaRPr lang="en-US" sz="1600" dirty="0">
              <a:ea typeface="Calibri"/>
              <a:cs typeface="Calibri"/>
            </a:endParaRPr>
          </a:p>
          <a:p>
            <a:pPr marL="457200" lvl="1" indent="0">
              <a:buNone/>
            </a:pPr>
            <a:r>
              <a:rPr lang="en-US" sz="1400" dirty="0">
                <a:cs typeface="Calibri"/>
              </a:rPr>
              <a:t>C3-A. The Asset Tagging excel sheet only tracks asset tags and serial numbers associated with some item types (highly walkable, attractive, non-capital items and single items over $5,000).  </a:t>
            </a:r>
            <a:endParaRPr lang="en-US" sz="1400" dirty="0">
              <a:ea typeface="Calibri" panose="020F0502020204030204"/>
              <a:cs typeface="Calibri"/>
            </a:endParaRPr>
          </a:p>
          <a:p>
            <a:pPr marL="457200" lvl="1" indent="0">
              <a:buNone/>
            </a:pPr>
            <a:r>
              <a:rPr lang="en-US" sz="1400" dirty="0">
                <a:cs typeface="Calibri"/>
              </a:rPr>
              <a:t>The Equipment and Inventory Form collects additional information for permanent equipment including status, condition, location, if the NPS plans to use beyond performance period and, if so, which federal program(s) it will support (See </a:t>
            </a:r>
            <a:r>
              <a:rPr lang="en-US" sz="1400" u="sng" dirty="0">
                <a:solidFill>
                  <a:srgbClr val="0563C1"/>
                </a:solidFill>
                <a:cs typeface="Calibri"/>
                <a:hlinkClick r:id="rId3"/>
              </a:rPr>
              <a:t>2 CFR 200.313</a:t>
            </a:r>
            <a:r>
              <a:rPr lang="en-US" sz="1400" dirty="0">
                <a:cs typeface="Calibri"/>
              </a:rPr>
              <a:t> for additional information on equipment purchased with a federal grant).</a:t>
            </a:r>
            <a:endParaRPr lang="en-US" sz="1400" dirty="0">
              <a:ea typeface="Calibri" panose="020F0502020204030204"/>
              <a:cs typeface="Calibri"/>
            </a:endParaRPr>
          </a:p>
          <a:p>
            <a:endParaRPr lang="en-US" sz="1400" dirty="0">
              <a:cs typeface="Calibri"/>
            </a:endParaRPr>
          </a:p>
        </p:txBody>
      </p:sp>
      <p:sp>
        <p:nvSpPr>
          <p:cNvPr id="4" name="Slide Number Placeholder 3">
            <a:extLst>
              <a:ext uri="{FF2B5EF4-FFF2-40B4-BE49-F238E27FC236}">
                <a16:creationId xmlns:a16="http://schemas.microsoft.com/office/drawing/2014/main" id="{AFDDD58B-E625-9D66-A34F-645ED8F49E0D}"/>
              </a:ext>
            </a:extLst>
          </p:cNvPr>
          <p:cNvSpPr>
            <a:spLocks noGrp="1"/>
          </p:cNvSpPr>
          <p:nvPr>
            <p:ph type="sldNum" sz="quarter" idx="12"/>
          </p:nvPr>
        </p:nvSpPr>
        <p:spPr/>
        <p:txBody>
          <a:bodyPr/>
          <a:lstStyle/>
          <a:p>
            <a:fld id="{C479D5F6-EDCB-402A-AC08-4943A1820E8F}" type="slidenum">
              <a:rPr lang="en-US" smtClean="0"/>
              <a:pPr/>
              <a:t>13</a:t>
            </a:fld>
            <a:endParaRPr lang="en-US"/>
          </a:p>
        </p:txBody>
      </p:sp>
    </p:spTree>
    <p:extLst>
      <p:ext uri="{BB962C8B-B14F-4D97-AF65-F5344CB8AC3E}">
        <p14:creationId xmlns:p14="http://schemas.microsoft.com/office/powerpoint/2010/main" val="400143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C0C7C-14B0-88BA-451D-008D74AD95F3}"/>
              </a:ext>
            </a:extLst>
          </p:cNvPr>
          <p:cNvSpPr>
            <a:spLocks noGrp="1"/>
          </p:cNvSpPr>
          <p:nvPr>
            <p:ph type="title"/>
          </p:nvPr>
        </p:nvSpPr>
        <p:spPr/>
        <p:txBody>
          <a:bodyPr/>
          <a:lstStyle/>
          <a:p>
            <a:r>
              <a:rPr lang="en-US">
                <a:latin typeface="Segoe UI"/>
                <a:cs typeface="Segoe UI"/>
              </a:rPr>
              <a:t>Frequently Asked Questions: EANS Equipment Inventory Form</a:t>
            </a:r>
            <a:endParaRPr lang="en-US"/>
          </a:p>
        </p:txBody>
      </p:sp>
      <p:sp>
        <p:nvSpPr>
          <p:cNvPr id="3" name="Content Placeholder 2">
            <a:extLst>
              <a:ext uri="{FF2B5EF4-FFF2-40B4-BE49-F238E27FC236}">
                <a16:creationId xmlns:a16="http://schemas.microsoft.com/office/drawing/2014/main" id="{527C8944-5D59-1222-3713-23D6B67EDDD5}"/>
              </a:ext>
            </a:extLst>
          </p:cNvPr>
          <p:cNvSpPr>
            <a:spLocks noGrp="1"/>
          </p:cNvSpPr>
          <p:nvPr>
            <p:ph idx="1"/>
          </p:nvPr>
        </p:nvSpPr>
        <p:spPr/>
        <p:txBody>
          <a:bodyPr vert="horz" lIns="0" tIns="0" rIns="0" bIns="0" rtlCol="0" anchor="t">
            <a:normAutofit/>
          </a:bodyPr>
          <a:lstStyle/>
          <a:p>
            <a:pPr marL="0" indent="0">
              <a:buNone/>
            </a:pPr>
            <a:r>
              <a:rPr lang="en-US" sz="2000" b="1" u="sng" dirty="0">
                <a:cs typeface="Calibri"/>
              </a:rPr>
              <a:t>D. EANS Equipment Inventory Form</a:t>
            </a:r>
            <a:endParaRPr lang="en-US" sz="2000" dirty="0">
              <a:ea typeface="Calibri" panose="020F0502020204030204"/>
              <a:cs typeface="Calibri"/>
            </a:endParaRPr>
          </a:p>
          <a:p>
            <a:r>
              <a:rPr lang="en-US" sz="1600" b="1" dirty="0">
                <a:cs typeface="Calibri"/>
              </a:rPr>
              <a:t>D2-Q: Can I just submit the Asset tagging sheet instead of the Equipment and Inventory Form? </a:t>
            </a:r>
            <a:r>
              <a:rPr lang="en-US" sz="1600" dirty="0">
                <a:cs typeface="Calibri"/>
              </a:rPr>
              <a:t> </a:t>
            </a:r>
            <a:r>
              <a:rPr lang="en-US" sz="1600" b="1" dirty="0">
                <a:cs typeface="Calibri"/>
              </a:rPr>
              <a:t>Do I need to copy and paste it into the Equipment Inventory form? Can I just submit my own inventory form and add missing information?</a:t>
            </a:r>
            <a:endParaRPr lang="en-US" sz="1600" dirty="0">
              <a:ea typeface="Calibri"/>
              <a:cs typeface="Calibri"/>
            </a:endParaRPr>
          </a:p>
          <a:p>
            <a:pPr marL="457200" lvl="1" indent="0">
              <a:buNone/>
            </a:pPr>
            <a:r>
              <a:rPr lang="en-US" sz="1400" dirty="0">
                <a:cs typeface="Calibri"/>
              </a:rPr>
              <a:t>D2-A: You can combine the Asset tagging sheet with the Equipment and Inventory form into one document as long as the information from each form is included.</a:t>
            </a:r>
            <a:endParaRPr lang="en-US" sz="1400" dirty="0">
              <a:ea typeface="Calibri"/>
              <a:cs typeface="Calibri"/>
            </a:endParaRPr>
          </a:p>
          <a:p>
            <a:endParaRPr lang="en-US" sz="1600">
              <a:solidFill>
                <a:srgbClr val="323130"/>
              </a:solidFill>
              <a:ea typeface="Calibri"/>
              <a:cs typeface="Calibri"/>
            </a:endParaRPr>
          </a:p>
          <a:p>
            <a:r>
              <a:rPr lang="en-US" sz="1600" b="1" dirty="0">
                <a:solidFill>
                  <a:srgbClr val="323130"/>
                </a:solidFill>
                <a:cs typeface="Calibri"/>
              </a:rPr>
              <a:t>D3-Q. What if an item is broken or no longer being used, how does the school dispose of that item?</a:t>
            </a:r>
            <a:endParaRPr lang="en-US" sz="1600" dirty="0">
              <a:solidFill>
                <a:srgbClr val="323130"/>
              </a:solidFill>
              <a:ea typeface="Calibri"/>
              <a:cs typeface="Calibri"/>
            </a:endParaRPr>
          </a:p>
          <a:p>
            <a:pPr marL="457200" lvl="1" indent="0">
              <a:buNone/>
            </a:pPr>
            <a:r>
              <a:rPr lang="en-US" sz="1400" dirty="0">
                <a:solidFill>
                  <a:srgbClr val="323130"/>
                </a:solidFill>
                <a:cs typeface="Calibri"/>
              </a:rPr>
              <a:t>D3-A. Since the items purchased through EANS are considered property of CDE, the state will need to dispose of the items.</a:t>
            </a:r>
            <a:endParaRPr lang="en-US" sz="1400" dirty="0">
              <a:solidFill>
                <a:srgbClr val="323130"/>
              </a:solidFill>
              <a:ea typeface="Calibri" panose="020F0502020204030204"/>
              <a:cs typeface="Calibri"/>
            </a:endParaRPr>
          </a:p>
          <a:p>
            <a:endParaRPr lang="en-US">
              <a:cs typeface="Calibri"/>
            </a:endParaRPr>
          </a:p>
        </p:txBody>
      </p:sp>
      <p:sp>
        <p:nvSpPr>
          <p:cNvPr id="4" name="Slide Number Placeholder 3">
            <a:extLst>
              <a:ext uri="{FF2B5EF4-FFF2-40B4-BE49-F238E27FC236}">
                <a16:creationId xmlns:a16="http://schemas.microsoft.com/office/drawing/2014/main" id="{94E0499E-7746-A517-1BB4-7260D9157FA2}"/>
              </a:ext>
            </a:extLst>
          </p:cNvPr>
          <p:cNvSpPr>
            <a:spLocks noGrp="1"/>
          </p:cNvSpPr>
          <p:nvPr>
            <p:ph type="sldNum" sz="quarter" idx="12"/>
          </p:nvPr>
        </p:nvSpPr>
        <p:spPr/>
        <p:txBody>
          <a:bodyPr/>
          <a:lstStyle/>
          <a:p>
            <a:fld id="{C479D5F6-EDCB-402A-AC08-4943A1820E8F}" type="slidenum">
              <a:rPr lang="en-US" smtClean="0"/>
              <a:pPr/>
              <a:t>14</a:t>
            </a:fld>
            <a:endParaRPr lang="en-US"/>
          </a:p>
        </p:txBody>
      </p:sp>
    </p:spTree>
    <p:extLst>
      <p:ext uri="{BB962C8B-B14F-4D97-AF65-F5344CB8AC3E}">
        <p14:creationId xmlns:p14="http://schemas.microsoft.com/office/powerpoint/2010/main" val="1827581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E55EA-F8C2-49DB-6502-B06329DC5545}"/>
              </a:ext>
            </a:extLst>
          </p:cNvPr>
          <p:cNvSpPr>
            <a:spLocks noGrp="1"/>
          </p:cNvSpPr>
          <p:nvPr>
            <p:ph type="title"/>
          </p:nvPr>
        </p:nvSpPr>
        <p:spPr/>
        <p:txBody>
          <a:bodyPr/>
          <a:lstStyle/>
          <a:p>
            <a:r>
              <a:rPr lang="en-US">
                <a:latin typeface="Segoe UI"/>
                <a:cs typeface="Segoe UI"/>
              </a:rPr>
              <a:t>Frequently Asked Questions: Residual Supplies Form</a:t>
            </a:r>
            <a:endParaRPr lang="en-US" sz="1400" b="1" u="sng">
              <a:latin typeface="Calibri"/>
              <a:cs typeface="Calibri"/>
            </a:endParaRPr>
          </a:p>
        </p:txBody>
      </p:sp>
      <p:sp>
        <p:nvSpPr>
          <p:cNvPr id="3" name="Content Placeholder 2">
            <a:extLst>
              <a:ext uri="{FF2B5EF4-FFF2-40B4-BE49-F238E27FC236}">
                <a16:creationId xmlns:a16="http://schemas.microsoft.com/office/drawing/2014/main" id="{9EE05D37-1410-183F-F6E3-1FF76E0426F9}"/>
              </a:ext>
            </a:extLst>
          </p:cNvPr>
          <p:cNvSpPr>
            <a:spLocks noGrp="1"/>
          </p:cNvSpPr>
          <p:nvPr>
            <p:ph idx="1"/>
          </p:nvPr>
        </p:nvSpPr>
        <p:spPr/>
        <p:txBody>
          <a:bodyPr vert="horz" lIns="0" tIns="0" rIns="0" bIns="0" rtlCol="0" anchor="t">
            <a:normAutofit/>
          </a:bodyPr>
          <a:lstStyle/>
          <a:p>
            <a:pPr marL="0" indent="0">
              <a:buNone/>
            </a:pPr>
            <a:r>
              <a:rPr lang="en-US" sz="2000" b="1" u="sng" dirty="0">
                <a:cs typeface="Calibri"/>
              </a:rPr>
              <a:t>E. Residual Supplies Form</a:t>
            </a:r>
            <a:endParaRPr lang="en-US" sz="2000" dirty="0">
              <a:ea typeface="Calibri"/>
              <a:cs typeface="Calibri"/>
            </a:endParaRPr>
          </a:p>
          <a:p>
            <a:r>
              <a:rPr lang="en-US" sz="1600" b="1" dirty="0">
                <a:cs typeface="Calibri"/>
              </a:rPr>
              <a:t>E2-Q: What’s the difference between the </a:t>
            </a:r>
            <a:r>
              <a:rPr lang="en-US" sz="1600" b="1" u="sng" dirty="0">
                <a:solidFill>
                  <a:srgbClr val="0563C1"/>
                </a:solidFill>
                <a:cs typeface="Calibri"/>
                <a:hlinkClick r:id="rId2"/>
              </a:rPr>
              <a:t>Residual Supplies and Materials Inventory Form</a:t>
            </a:r>
            <a:r>
              <a:rPr lang="en-US" sz="1600" b="1" dirty="0">
                <a:cs typeface="Calibri"/>
              </a:rPr>
              <a:t> and the Asset Tagging excel sheet?</a:t>
            </a:r>
            <a:endParaRPr lang="en-US" sz="1600" dirty="0">
              <a:ea typeface="Calibri"/>
              <a:cs typeface="Calibri"/>
            </a:endParaRPr>
          </a:p>
          <a:p>
            <a:pPr marL="457200" lvl="1" indent="0">
              <a:buNone/>
            </a:pPr>
            <a:r>
              <a:rPr lang="en-US" sz="1400" dirty="0">
                <a:cs typeface="Calibri"/>
              </a:rPr>
              <a:t>E2-A: The Asset Tagging excel sheet only tracks asset tags and serial numbers associated with some item types (highly walkable, attractive, non-capital items and single items over $5,000).</a:t>
            </a:r>
            <a:endParaRPr lang="en-US" sz="1400" dirty="0">
              <a:ea typeface="Calibri" panose="020F0502020204030204"/>
              <a:cs typeface="Calibri"/>
            </a:endParaRPr>
          </a:p>
          <a:p>
            <a:pPr marL="457200" lvl="1" indent="0">
              <a:buNone/>
            </a:pPr>
            <a:r>
              <a:rPr lang="en-US" sz="1400" dirty="0">
                <a:cs typeface="Calibri"/>
              </a:rPr>
              <a:t>The Residual Supplies and Inventory form is a tool to help calculate whether NPS has residual inventory of unused supplies exceeding $5,000 in total aggregate value, if the NPS plans to continue using those supplies beyond performance period and, if so, which federal program(s) it will support.  This information is required to apply federal disposition guidelines and regulations.</a:t>
            </a:r>
            <a:endParaRPr lang="en-US" sz="1400" dirty="0">
              <a:ea typeface="Calibri" panose="020F0502020204030204"/>
              <a:cs typeface="Calibri"/>
            </a:endParaRPr>
          </a:p>
          <a:p>
            <a:endParaRPr lang="en-US" sz="1600">
              <a:ea typeface="Calibri"/>
              <a:cs typeface="Calibri"/>
            </a:endParaRPr>
          </a:p>
          <a:p>
            <a:r>
              <a:rPr lang="en-US" sz="1600" b="1" dirty="0">
                <a:cs typeface="Calibri"/>
              </a:rPr>
              <a:t>E3-Q: Can I just submit the Asset Tagging sheet instead of the Residual Supplies Form?</a:t>
            </a:r>
            <a:endParaRPr lang="en-US" sz="1600" dirty="0">
              <a:ea typeface="Calibri"/>
              <a:cs typeface="Calibri"/>
            </a:endParaRPr>
          </a:p>
          <a:p>
            <a:pPr marL="457200" lvl="1" indent="0">
              <a:buNone/>
            </a:pPr>
            <a:r>
              <a:rPr lang="en-US" sz="1400" dirty="0">
                <a:cs typeface="Calibri"/>
              </a:rPr>
              <a:t>E3-A: No, to assess and apply federal disposition guidelines and regulations, an updated collection of residual inventories of unused supplies exceeding $5,000 in total aggregate value is necessary.</a:t>
            </a:r>
            <a:endParaRPr lang="en-US" sz="1400" dirty="0">
              <a:ea typeface="Calibri" panose="020F0502020204030204"/>
              <a:cs typeface="Calibri"/>
            </a:endParaRPr>
          </a:p>
          <a:p>
            <a:endParaRPr lang="en-US" sz="1400" b="1" u="sng">
              <a:cs typeface="Calibri"/>
            </a:endParaRPr>
          </a:p>
        </p:txBody>
      </p:sp>
      <p:sp>
        <p:nvSpPr>
          <p:cNvPr id="4" name="Slide Number Placeholder 3">
            <a:extLst>
              <a:ext uri="{FF2B5EF4-FFF2-40B4-BE49-F238E27FC236}">
                <a16:creationId xmlns:a16="http://schemas.microsoft.com/office/drawing/2014/main" id="{D9FB6940-738A-8607-E2FF-1C5D28DC719B}"/>
              </a:ext>
            </a:extLst>
          </p:cNvPr>
          <p:cNvSpPr>
            <a:spLocks noGrp="1"/>
          </p:cNvSpPr>
          <p:nvPr>
            <p:ph type="sldNum" sz="quarter" idx="12"/>
          </p:nvPr>
        </p:nvSpPr>
        <p:spPr/>
        <p:txBody>
          <a:bodyPr/>
          <a:lstStyle/>
          <a:p>
            <a:fld id="{C479D5F6-EDCB-402A-AC08-4943A1820E8F}" type="slidenum">
              <a:rPr lang="en-US" smtClean="0"/>
              <a:pPr/>
              <a:t>15</a:t>
            </a:fld>
            <a:endParaRPr lang="en-US"/>
          </a:p>
        </p:txBody>
      </p:sp>
    </p:spTree>
    <p:extLst>
      <p:ext uri="{BB962C8B-B14F-4D97-AF65-F5344CB8AC3E}">
        <p14:creationId xmlns:p14="http://schemas.microsoft.com/office/powerpoint/2010/main" val="3282441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393D4-32B4-E553-1902-0F0D3CA3177A}"/>
              </a:ext>
              <a:ext uri="{C183D7F6-B498-43B3-948B-1728B52AA6E4}">
                <adec:decorative xmlns:adec="http://schemas.microsoft.com/office/drawing/2017/decorative" val="0"/>
              </a:ext>
            </a:extLst>
          </p:cNvPr>
          <p:cNvSpPr>
            <a:spLocks noGrp="1"/>
          </p:cNvSpPr>
          <p:nvPr>
            <p:ph type="title"/>
          </p:nvPr>
        </p:nvSpPr>
        <p:spPr/>
        <p:txBody>
          <a:bodyPr/>
          <a:lstStyle/>
          <a:p>
            <a:r>
              <a:rPr lang="en-US">
                <a:latin typeface="Museo Slab 500"/>
              </a:rPr>
              <a:t>Notification, Review Process and Timeline</a:t>
            </a:r>
            <a:endParaRPr lang="en-US"/>
          </a:p>
        </p:txBody>
      </p:sp>
      <p:sp>
        <p:nvSpPr>
          <p:cNvPr id="3" name="Content Placeholder 2">
            <a:extLst>
              <a:ext uri="{FF2B5EF4-FFF2-40B4-BE49-F238E27FC236}">
                <a16:creationId xmlns:a16="http://schemas.microsoft.com/office/drawing/2014/main" id="{4238C07E-AB3D-1391-6461-A36DF8A4FE23}"/>
              </a:ext>
            </a:extLst>
          </p:cNvPr>
          <p:cNvSpPr>
            <a:spLocks noGrp="1"/>
          </p:cNvSpPr>
          <p:nvPr>
            <p:ph idx="1"/>
          </p:nvPr>
        </p:nvSpPr>
        <p:spPr>
          <a:xfrm>
            <a:off x="838200" y="1554480"/>
            <a:ext cx="10515600" cy="4725769"/>
          </a:xfrm>
        </p:spPr>
        <p:txBody>
          <a:bodyPr vert="horz" lIns="0" tIns="0" rIns="0" bIns="0" rtlCol="0" anchor="t">
            <a:normAutofit fontScale="92500" lnSpcReduction="10000"/>
          </a:bodyPr>
          <a:lstStyle/>
          <a:p>
            <a:r>
              <a:rPr lang="en-US">
                <a:solidFill>
                  <a:srgbClr val="FF0000"/>
                </a:solidFill>
                <a:highlight>
                  <a:srgbClr val="FFFFFF"/>
                </a:highlight>
                <a:latin typeface="Calibri"/>
                <a:ea typeface="+mn-lt"/>
                <a:cs typeface="Calibri"/>
              </a:rPr>
              <a:t>Reminder: </a:t>
            </a:r>
            <a:r>
              <a:rPr lang="en-US" b="1" u="sng">
                <a:solidFill>
                  <a:srgbClr val="FF0000"/>
                </a:solidFill>
                <a:highlight>
                  <a:srgbClr val="FFFFFF"/>
                </a:highlight>
                <a:latin typeface="Calibri"/>
                <a:ea typeface="+mn-lt"/>
                <a:cs typeface="Calibri"/>
              </a:rPr>
              <a:t> DO NOT</a:t>
            </a:r>
            <a:r>
              <a:rPr lang="en-US" b="1" i="1" u="sng">
                <a:solidFill>
                  <a:srgbClr val="FF0000"/>
                </a:solidFill>
                <a:highlight>
                  <a:srgbClr val="FFFFFF"/>
                </a:highlight>
                <a:latin typeface="Calibri"/>
                <a:ea typeface="+mn-lt"/>
                <a:cs typeface="Calibri"/>
              </a:rPr>
              <a:t> </a:t>
            </a:r>
            <a:r>
              <a:rPr lang="en-US">
                <a:solidFill>
                  <a:srgbClr val="FF0000"/>
                </a:solidFill>
                <a:highlight>
                  <a:srgbClr val="FFFFFF"/>
                </a:highlight>
                <a:latin typeface="Calibri"/>
                <a:ea typeface="+mn-lt"/>
                <a:cs typeface="Calibri"/>
              </a:rPr>
              <a:t>upload your student data through Smartsheet, or email, as it contains personally identifiable information (PII).</a:t>
            </a:r>
            <a:endParaRPr lang="en-US" sz="2000">
              <a:solidFill>
                <a:srgbClr val="403F3B"/>
              </a:solidFill>
              <a:highlight>
                <a:srgbClr val="FFFFFF"/>
              </a:highlight>
              <a:ea typeface="+mn-lt"/>
              <a:cs typeface="+mn-lt"/>
            </a:endParaRPr>
          </a:p>
          <a:p>
            <a:endParaRPr lang="en-US" sz="2000" b="1">
              <a:solidFill>
                <a:srgbClr val="333333"/>
              </a:solidFill>
              <a:highlight>
                <a:srgbClr val="FFFFFF"/>
              </a:highlight>
              <a:cs typeface="Calibri"/>
            </a:endParaRPr>
          </a:p>
          <a:p>
            <a:r>
              <a:rPr lang="en-US" sz="2000">
                <a:solidFill>
                  <a:srgbClr val="333333"/>
                </a:solidFill>
                <a:highlight>
                  <a:srgbClr val="FFFFFF"/>
                </a:highlight>
                <a:ea typeface="+mn-lt"/>
                <a:cs typeface="+mn-lt"/>
              </a:rPr>
              <a:t>CDE staff will then review the submitted evidence and provide a response within 30 business days (approximately 6 weeks). </a:t>
            </a:r>
          </a:p>
          <a:p>
            <a:endParaRPr lang="en-US" sz="2000">
              <a:solidFill>
                <a:srgbClr val="333333"/>
              </a:solidFill>
              <a:highlight>
                <a:srgbClr val="FFFFFF"/>
              </a:highlight>
              <a:ea typeface="+mn-lt"/>
              <a:cs typeface="+mn-lt"/>
            </a:endParaRPr>
          </a:p>
          <a:p>
            <a:endParaRPr lang="en-US" sz="2000">
              <a:solidFill>
                <a:srgbClr val="333333"/>
              </a:solidFill>
              <a:highlight>
                <a:srgbClr val="FFFFFF"/>
              </a:highlight>
              <a:ea typeface="+mn-lt"/>
              <a:cs typeface="+mn-lt"/>
            </a:endParaRPr>
          </a:p>
          <a:p>
            <a:endParaRPr lang="en-US" sz="2000">
              <a:solidFill>
                <a:srgbClr val="333333"/>
              </a:solidFill>
              <a:highlight>
                <a:srgbClr val="FFFFFF"/>
              </a:highlight>
              <a:ea typeface="+mn-lt"/>
              <a:cs typeface="+mn-lt"/>
            </a:endParaRPr>
          </a:p>
          <a:p>
            <a:endParaRPr lang="en-US" sz="2000">
              <a:solidFill>
                <a:srgbClr val="333333"/>
              </a:solidFill>
              <a:highlight>
                <a:srgbClr val="FFFFFF"/>
              </a:highlight>
              <a:ea typeface="Calibri" panose="020F0502020204030204"/>
              <a:cs typeface="Calibri"/>
            </a:endParaRPr>
          </a:p>
          <a:p>
            <a:pPr marL="0" indent="0">
              <a:buNone/>
            </a:pPr>
            <a:endParaRPr lang="en-US" sz="2000">
              <a:solidFill>
                <a:srgbClr val="333333"/>
              </a:solidFill>
              <a:highlight>
                <a:srgbClr val="FFFFFF"/>
              </a:highlight>
              <a:ea typeface="Calibri" panose="020F0502020204030204"/>
              <a:cs typeface="Calibri"/>
            </a:endParaRPr>
          </a:p>
          <a:p>
            <a:pPr marL="0" indent="0">
              <a:buNone/>
            </a:pPr>
            <a:endParaRPr lang="en-US" sz="2000">
              <a:solidFill>
                <a:srgbClr val="333333"/>
              </a:solidFill>
              <a:highlight>
                <a:srgbClr val="FFFFFF"/>
              </a:highlight>
              <a:ea typeface="Calibri" panose="020F0502020204030204"/>
              <a:cs typeface="Calibri"/>
            </a:endParaRPr>
          </a:p>
          <a:p>
            <a:pPr marL="0" indent="0">
              <a:buNone/>
            </a:pPr>
            <a:r>
              <a:rPr lang="en-US" sz="2000">
                <a:solidFill>
                  <a:srgbClr val="333333"/>
                </a:solidFill>
                <a:highlight>
                  <a:srgbClr val="FFFFFF"/>
                </a:highlight>
                <a:ea typeface="Calibri" panose="020F0502020204030204"/>
                <a:cs typeface="Calibri"/>
              </a:rPr>
              <a:t>Additional Resources:</a:t>
            </a:r>
          </a:p>
          <a:p>
            <a:r>
              <a:rPr lang="en-US" sz="2000">
                <a:solidFill>
                  <a:srgbClr val="333333"/>
                </a:solidFill>
                <a:highlight>
                  <a:srgbClr val="FFFFFF"/>
                </a:highlight>
                <a:ea typeface="Calibri" panose="020F0502020204030204"/>
                <a:cs typeface="Calibri"/>
                <a:hlinkClick r:id="rId2">
                  <a:extLst>
                    <a:ext uri="{A12FA001-AC4F-418D-AE19-62706E023703}">
                      <ahyp:hlinkClr xmlns:ahyp="http://schemas.microsoft.com/office/drawing/2018/hyperlinkcolor" val="tx"/>
                    </a:ext>
                  </a:extLst>
                </a:hlinkClick>
              </a:rPr>
              <a:t>EANS Monitoring FAQ</a:t>
            </a:r>
          </a:p>
          <a:p>
            <a:r>
              <a:rPr lang="en-US" sz="2000">
                <a:highlight>
                  <a:srgbClr val="FFFFFF"/>
                </a:highlight>
                <a:ea typeface="+mn-lt"/>
                <a:cs typeface="+mn-lt"/>
                <a:hlinkClick r:id="rId3"/>
              </a:rPr>
              <a:t>EANS Disposition Guidance</a:t>
            </a:r>
            <a:r>
              <a:rPr lang="en-US" sz="2000">
                <a:highlight>
                  <a:srgbClr val="FFFFFF"/>
                </a:highlight>
                <a:ea typeface="+mn-lt"/>
                <a:cs typeface="+mn-lt"/>
              </a:rPr>
              <a:t> </a:t>
            </a:r>
            <a:endParaRPr lang="en-US" sz="2000">
              <a:solidFill>
                <a:srgbClr val="333333"/>
              </a:solidFill>
              <a:highlight>
                <a:srgbClr val="FFFFFF"/>
              </a:highlight>
              <a:ea typeface="Calibri" panose="020F0502020204030204"/>
              <a:cs typeface="Calibri"/>
            </a:endParaRPr>
          </a:p>
          <a:p>
            <a:endParaRPr lang="en-US" sz="2000">
              <a:solidFill>
                <a:srgbClr val="333333"/>
              </a:solidFill>
              <a:highlight>
                <a:srgbClr val="FFFFFF"/>
              </a:highlight>
              <a:ea typeface="Calibri" panose="020F0502020204030204"/>
              <a:cs typeface="Calibri"/>
            </a:endParaRPr>
          </a:p>
          <a:p>
            <a:endParaRPr lang="en-US" sz="2000" b="1">
              <a:solidFill>
                <a:srgbClr val="333333"/>
              </a:solidFill>
              <a:highlight>
                <a:srgbClr val="FFFFFF"/>
              </a:highlight>
              <a:ea typeface="Calibri" panose="020F0502020204030204"/>
              <a:cs typeface="Calibri"/>
            </a:endParaRPr>
          </a:p>
          <a:p>
            <a:endParaRPr lang="en-US" sz="2000">
              <a:solidFill>
                <a:srgbClr val="333333"/>
              </a:solidFill>
              <a:highlight>
                <a:srgbClr val="FFFFFF"/>
              </a:highlight>
              <a:ea typeface="Calibri" panose="020F0502020204030204"/>
              <a:cs typeface="Calibri"/>
            </a:endParaRPr>
          </a:p>
          <a:p>
            <a:pPr marL="0" indent="0">
              <a:buNone/>
            </a:pPr>
            <a:endParaRPr lang="en-US" sz="2000">
              <a:solidFill>
                <a:srgbClr val="333333"/>
              </a:solidFill>
              <a:highlight>
                <a:srgbClr val="FFFFFF"/>
              </a:highlight>
              <a:ea typeface="Calibri" panose="020F0502020204030204"/>
              <a:cs typeface="Calibri"/>
            </a:endParaRPr>
          </a:p>
        </p:txBody>
      </p:sp>
      <p:sp>
        <p:nvSpPr>
          <p:cNvPr id="4" name="Slide Number Placeholder 3">
            <a:extLst>
              <a:ext uri="{FF2B5EF4-FFF2-40B4-BE49-F238E27FC236}">
                <a16:creationId xmlns:a16="http://schemas.microsoft.com/office/drawing/2014/main" id="{D0F34D32-051D-0346-F3DB-1684726D2F9E}"/>
              </a:ext>
              <a:ext uri="{C183D7F6-B498-43B3-948B-1728B52AA6E4}">
                <adec:decorative xmlns:adec="http://schemas.microsoft.com/office/drawing/2017/decorative" val="1"/>
              </a:ext>
            </a:extLst>
          </p:cNvPr>
          <p:cNvSpPr>
            <a:spLocks noGrp="1"/>
          </p:cNvSpPr>
          <p:nvPr>
            <p:ph type="sldNum" sz="quarter" idx="12"/>
          </p:nvPr>
        </p:nvSpPr>
        <p:spPr/>
        <p:txBody>
          <a:bodyPr/>
          <a:lstStyle/>
          <a:p>
            <a:fld id="{C479D5F6-EDCB-402A-AC08-4943A1820E8F}" type="slidenum">
              <a:rPr lang="en-US" smtClean="0"/>
              <a:pPr/>
              <a:t>16</a:t>
            </a:fld>
            <a:endParaRPr lang="en-US"/>
          </a:p>
        </p:txBody>
      </p:sp>
      <p:sp>
        <p:nvSpPr>
          <p:cNvPr id="5" name="Rectangle: Rounded Corners 4">
            <a:extLst>
              <a:ext uri="{FF2B5EF4-FFF2-40B4-BE49-F238E27FC236}">
                <a16:creationId xmlns:a16="http://schemas.microsoft.com/office/drawing/2014/main" id="{64BB88EF-8606-796F-20EA-459839B8B992}"/>
              </a:ext>
              <a:ext uri="{C183D7F6-B498-43B3-948B-1728B52AA6E4}">
                <adec:decorative xmlns:adec="http://schemas.microsoft.com/office/drawing/2017/decorative" val="1"/>
              </a:ext>
            </a:extLst>
          </p:cNvPr>
          <p:cNvSpPr/>
          <p:nvPr/>
        </p:nvSpPr>
        <p:spPr>
          <a:xfrm>
            <a:off x="1442525" y="3399650"/>
            <a:ext cx="8457259" cy="1044221"/>
          </a:xfrm>
          <a:prstGeom prst="roundRect">
            <a:avLst/>
          </a:prstGeom>
          <a:solidFill>
            <a:srgbClr val="ED7D3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rgbClr val="333333"/>
                </a:solidFill>
                <a:latin typeface="Calibri"/>
              </a:rPr>
              <a:t>All evidence and forms are due by</a:t>
            </a:r>
            <a:r>
              <a:rPr lang="en-US" sz="2000" b="1">
                <a:solidFill>
                  <a:srgbClr val="333333"/>
                </a:solidFill>
                <a:latin typeface="Calibri"/>
              </a:rPr>
              <a:t> June 30, 2023</a:t>
            </a:r>
          </a:p>
          <a:p>
            <a:pPr algn="ctr"/>
            <a:r>
              <a:rPr lang="en-US" sz="2000" b="1">
                <a:solidFill>
                  <a:srgbClr val="333333"/>
                </a:solidFill>
                <a:cs typeface="Calibri"/>
              </a:rPr>
              <a:t>*please note this due date has changed from May 31, 2023*</a:t>
            </a:r>
          </a:p>
        </p:txBody>
      </p:sp>
    </p:spTree>
    <p:extLst>
      <p:ext uri="{BB962C8B-B14F-4D97-AF65-F5344CB8AC3E}">
        <p14:creationId xmlns:p14="http://schemas.microsoft.com/office/powerpoint/2010/main" val="4266117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F2C23FE-4D61-46E7-9CD4-67C90BB83602}"/>
              </a:ext>
            </a:extLst>
          </p:cNvPr>
          <p:cNvSpPr>
            <a:spLocks noGrp="1"/>
          </p:cNvSpPr>
          <p:nvPr>
            <p:ph type="ctrTitle"/>
          </p:nvPr>
        </p:nvSpPr>
        <p:spPr/>
        <p:txBody>
          <a:bodyPr/>
          <a:lstStyle/>
          <a:p>
            <a:r>
              <a:rPr lang="en-US">
                <a:latin typeface="Museo Slab 500"/>
              </a:rPr>
              <a:t>Open Discussion</a:t>
            </a:r>
            <a:endParaRPr lang="en-US"/>
          </a:p>
        </p:txBody>
      </p:sp>
      <p:sp>
        <p:nvSpPr>
          <p:cNvPr id="3" name="Slide Number Placeholder 2"/>
          <p:cNvSpPr>
            <a:spLocks noGrp="1"/>
          </p:cNvSpPr>
          <p:nvPr>
            <p:ph type="sldNum" sz="quarter" idx="12"/>
          </p:nvPr>
        </p:nvSpPr>
        <p:spPr/>
        <p:txBody>
          <a:bodyPr/>
          <a:lstStyle/>
          <a:p>
            <a:fld id="{C479D5F6-EDCB-402A-AC08-4943A1820E8F}" type="slidenum">
              <a:rPr lang="en-US" smtClean="0"/>
              <a:pPr/>
              <a:t>17</a:t>
            </a:fld>
            <a:endParaRPr lang="en-US"/>
          </a:p>
        </p:txBody>
      </p:sp>
    </p:spTree>
    <p:extLst>
      <p:ext uri="{BB962C8B-B14F-4D97-AF65-F5344CB8AC3E}">
        <p14:creationId xmlns:p14="http://schemas.microsoft.com/office/powerpoint/2010/main" val="8552838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38"/>
        <p:cNvGrpSpPr/>
        <p:nvPr/>
      </p:nvGrpSpPr>
      <p:grpSpPr>
        <a:xfrm>
          <a:off x="0" y="0"/>
          <a:ext cx="0" cy="0"/>
          <a:chOff x="0" y="0"/>
          <a:chExt cx="0" cy="0"/>
        </a:xfrm>
      </p:grpSpPr>
      <p:sp>
        <p:nvSpPr>
          <p:cNvPr id="439" name="Google Shape;439;p71">
            <a:extLst>
              <a:ext uri="{C183D7F6-B498-43B3-948B-1728B52AA6E4}">
                <adec:decorative xmlns:adec="http://schemas.microsoft.com/office/drawing/2017/decorative" val="1"/>
              </a:ext>
            </a:extLst>
          </p:cNvPr>
          <p:cNvSpPr/>
          <p:nvPr/>
        </p:nvSpPr>
        <p:spPr>
          <a:xfrm>
            <a:off x="1524000" y="-3324"/>
            <a:ext cx="9144000" cy="6861324"/>
          </a:xfrm>
          <a:prstGeom prst="rect">
            <a:avLst/>
          </a:prstGeom>
          <a:solidFill>
            <a:schemeClr val="dk1">
              <a:alpha val="14509"/>
            </a:schemeClr>
          </a:solidFill>
          <a:ln>
            <a:noFill/>
          </a:ln>
        </p:spPr>
        <p:txBody>
          <a:bodyPr spcFirstLastPara="1" wrap="square" lIns="91425" tIns="45700" rIns="91425" bIns="45700" anchor="ctr" anchorCtr="0">
            <a:noAutofit/>
          </a:bodyPr>
          <a:lstStyle/>
          <a:p>
            <a:pPr algn="ctr">
              <a:buClr>
                <a:srgbClr val="000000"/>
              </a:buClr>
              <a:buSzPts val="1800"/>
            </a:pPr>
            <a:endParaRPr kern="0">
              <a:solidFill>
                <a:srgbClr val="FFFFFF"/>
              </a:solidFill>
              <a:latin typeface="Calibri"/>
              <a:ea typeface="Calibri"/>
              <a:cs typeface="Calibri"/>
              <a:sym typeface="Calibri"/>
            </a:endParaRPr>
          </a:p>
        </p:txBody>
      </p:sp>
      <p:sp>
        <p:nvSpPr>
          <p:cNvPr id="440" name="Google Shape;440;p71">
            <a:extLst>
              <a:ext uri="{C183D7F6-B498-43B3-948B-1728B52AA6E4}">
                <adec:decorative xmlns:adec="http://schemas.microsoft.com/office/drawing/2017/decorative" val="1"/>
              </a:ext>
            </a:extLst>
          </p:cNvPr>
          <p:cNvSpPr/>
          <p:nvPr/>
        </p:nvSpPr>
        <p:spPr>
          <a:xfrm>
            <a:off x="2009058" y="640080"/>
            <a:ext cx="8190312" cy="5577818"/>
          </a:xfrm>
          <a:prstGeom prst="roundRect">
            <a:avLst>
              <a:gd name="adj" fmla="val 0"/>
            </a:avLst>
          </a:prstGeom>
          <a:solidFill>
            <a:srgbClr val="FFFFFF"/>
          </a:solidFill>
          <a:ln w="9525" cap="flat" cmpd="sng">
            <a:solidFill>
              <a:srgbClr val="7F7F7F"/>
            </a:solidFill>
            <a:prstDash val="solid"/>
            <a:miter lim="800000"/>
            <a:headEnd type="none" w="sm" len="sm"/>
            <a:tailEnd type="none" w="sm" len="sm"/>
          </a:ln>
          <a:effectLst>
            <a:outerShdw blurRad="57150" dist="19050" dir="5400000" algn="t" rotWithShape="0">
              <a:srgbClr val="000000">
                <a:alpha val="62352"/>
              </a:srgbClr>
            </a:outerShdw>
          </a:effectLst>
        </p:spPr>
        <p:txBody>
          <a:bodyPr spcFirstLastPara="1" wrap="square" lIns="91425" tIns="45700" rIns="91425" bIns="45700" anchor="ctr" anchorCtr="0">
            <a:noAutofit/>
          </a:bodyPr>
          <a:lstStyle/>
          <a:p>
            <a:pPr algn="ctr">
              <a:buClr>
                <a:srgbClr val="000000"/>
              </a:buClr>
              <a:buSzPts val="1800"/>
            </a:pPr>
            <a:endParaRPr kern="0">
              <a:solidFill>
                <a:srgbClr val="FFFFFF"/>
              </a:solidFill>
              <a:latin typeface="Calibri"/>
              <a:ea typeface="Calibri"/>
              <a:cs typeface="Calibri"/>
              <a:sym typeface="Calibri"/>
            </a:endParaRPr>
          </a:p>
        </p:txBody>
      </p:sp>
      <p:sp>
        <p:nvSpPr>
          <p:cNvPr id="441" name="Google Shape;441;p71">
            <a:extLst>
              <a:ext uri="{C183D7F6-B498-43B3-948B-1728B52AA6E4}">
                <adec:decorative xmlns:adec="http://schemas.microsoft.com/office/drawing/2017/decorative" val="1"/>
              </a:ext>
            </a:extLst>
          </p:cNvPr>
          <p:cNvSpPr/>
          <p:nvPr/>
        </p:nvSpPr>
        <p:spPr>
          <a:xfrm>
            <a:off x="2250018" y="960109"/>
            <a:ext cx="7708392" cy="4937760"/>
          </a:xfrm>
          <a:prstGeom prst="rect">
            <a:avLst/>
          </a:prstGeom>
          <a:solidFill>
            <a:schemeClr val="lt2"/>
          </a:solidFill>
          <a:ln>
            <a:noFill/>
          </a:ln>
        </p:spPr>
        <p:txBody>
          <a:bodyPr spcFirstLastPara="1" wrap="square" lIns="91425" tIns="45700" rIns="91425" bIns="45700" anchor="ctr" anchorCtr="0">
            <a:noAutofit/>
          </a:bodyPr>
          <a:lstStyle/>
          <a:p>
            <a:pPr algn="ctr">
              <a:buClr>
                <a:srgbClr val="000000"/>
              </a:buClr>
              <a:buSzPts val="1800"/>
            </a:pPr>
            <a:endParaRPr kern="0">
              <a:solidFill>
                <a:srgbClr val="FFFFFF"/>
              </a:solidFill>
              <a:latin typeface="Calibri"/>
              <a:ea typeface="Calibri"/>
              <a:cs typeface="Calibri"/>
              <a:sym typeface="Calibri"/>
            </a:endParaRPr>
          </a:p>
        </p:txBody>
      </p:sp>
      <p:sp>
        <p:nvSpPr>
          <p:cNvPr id="442" name="Google Shape;442;p71"/>
          <p:cNvSpPr txBox="1">
            <a:spLocks noGrp="1"/>
          </p:cNvSpPr>
          <p:nvPr>
            <p:ph type="title"/>
          </p:nvPr>
        </p:nvSpPr>
        <p:spPr>
          <a:xfrm>
            <a:off x="2490045" y="1369938"/>
            <a:ext cx="2408140" cy="4114800"/>
          </a:xfrm>
          <a:prstGeom prst="rect">
            <a:avLst/>
          </a:prstGeom>
          <a:noFill/>
          <a:ln>
            <a:noFill/>
          </a:ln>
        </p:spPr>
        <p:txBody>
          <a:bodyPr spcFirstLastPara="1" wrap="square" lIns="0" tIns="0" rIns="0" bIns="0" anchor="t" anchorCtr="0">
            <a:normAutofit/>
          </a:bodyPr>
          <a:lstStyle/>
          <a:p>
            <a:pPr algn="r">
              <a:buClr>
                <a:schemeClr val="dk1"/>
              </a:buClr>
            </a:pPr>
            <a:r>
              <a:rPr lang="en-US">
                <a:solidFill>
                  <a:schemeClr val="dk1"/>
                </a:solidFill>
              </a:rPr>
              <a:t>Contacts </a:t>
            </a:r>
            <a:endParaRPr/>
          </a:p>
        </p:txBody>
      </p:sp>
      <p:sp>
        <p:nvSpPr>
          <p:cNvPr id="444" name="Google Shape;444;p71"/>
          <p:cNvSpPr txBox="1">
            <a:spLocks noGrp="1"/>
          </p:cNvSpPr>
          <p:nvPr>
            <p:ph type="body" idx="1"/>
          </p:nvPr>
        </p:nvSpPr>
        <p:spPr>
          <a:xfrm>
            <a:off x="5296879" y="1371600"/>
            <a:ext cx="4404139" cy="4114800"/>
          </a:xfrm>
          <a:prstGeom prst="rect">
            <a:avLst/>
          </a:prstGeom>
          <a:noFill/>
          <a:ln>
            <a:noFill/>
          </a:ln>
        </p:spPr>
        <p:txBody>
          <a:bodyPr spcFirstLastPara="1" wrap="square" lIns="0" tIns="0" rIns="0" bIns="45700" anchor="ctr" anchorCtr="0">
            <a:normAutofit/>
          </a:bodyPr>
          <a:lstStyle/>
          <a:p>
            <a:pPr marL="0" indent="0">
              <a:lnSpc>
                <a:spcPct val="70000"/>
              </a:lnSpc>
              <a:spcBef>
                <a:spcPts val="0"/>
              </a:spcBef>
              <a:buSzPts val="1900"/>
              <a:buNone/>
            </a:pPr>
            <a:r>
              <a:rPr lang="en-US" sz="1800" b="1"/>
              <a:t>Monitoring Questions: </a:t>
            </a:r>
            <a:endParaRPr sz="1800"/>
          </a:p>
          <a:p>
            <a:pPr marL="0" indent="0">
              <a:lnSpc>
                <a:spcPct val="70000"/>
              </a:lnSpc>
              <a:spcBef>
                <a:spcPts val="0"/>
              </a:spcBef>
              <a:buSzPts val="1900"/>
              <a:buNone/>
            </a:pPr>
            <a:endParaRPr lang="en-US" sz="1800" strike="sngStrike"/>
          </a:p>
          <a:p>
            <a:pPr marL="0" indent="0">
              <a:lnSpc>
                <a:spcPct val="70000"/>
              </a:lnSpc>
              <a:spcBef>
                <a:spcPts val="0"/>
              </a:spcBef>
              <a:buSzPts val="1900"/>
              <a:buNone/>
            </a:pPr>
            <a:r>
              <a:rPr lang="en-US" sz="1800"/>
              <a:t>Elena Merrit (</a:t>
            </a:r>
            <a:r>
              <a:rPr lang="en-US" sz="1800" u="sng">
                <a:solidFill>
                  <a:schemeClr val="hlink"/>
                </a:solidFill>
                <a:hlinkClick r:id="rId3">
                  <a:extLst>
                    <a:ext uri="{A12FA001-AC4F-418D-AE19-62706E023703}">
                      <ahyp:hlinkClr xmlns:ahyp="http://schemas.microsoft.com/office/drawing/2018/hyperlinkcolor" val="tx"/>
                    </a:ext>
                  </a:extLst>
                </a:hlinkClick>
              </a:rPr>
              <a:t>merrit_e@cde.state.co.us</a:t>
            </a:r>
            <a:r>
              <a:rPr lang="en-US" sz="1800"/>
              <a:t>)</a:t>
            </a:r>
            <a:endParaRPr sz="2300"/>
          </a:p>
          <a:p>
            <a:pPr marL="0" indent="0">
              <a:lnSpc>
                <a:spcPct val="70000"/>
              </a:lnSpc>
              <a:spcBef>
                <a:spcPts val="0"/>
              </a:spcBef>
              <a:buSzPts val="1900"/>
              <a:buNone/>
            </a:pPr>
            <a:endParaRPr sz="1800">
              <a:highlight>
                <a:srgbClr val="FFFF00"/>
              </a:highlight>
            </a:endParaRPr>
          </a:p>
          <a:p>
            <a:pPr marL="0" indent="0">
              <a:lnSpc>
                <a:spcPct val="70000"/>
              </a:lnSpc>
              <a:buSzPts val="1900"/>
              <a:buNone/>
            </a:pPr>
            <a:r>
              <a:rPr lang="en-US" sz="1800"/>
              <a:t>Website: </a:t>
            </a:r>
            <a:r>
              <a:rPr lang="en-US" sz="1800">
                <a:hlinkClick r:id="rId4"/>
              </a:rPr>
              <a:t>EANS Monitoring</a:t>
            </a:r>
            <a:endParaRPr sz="1800">
              <a:solidFill>
                <a:schemeClr val="hlink"/>
              </a:solidFill>
            </a:endParaRPr>
          </a:p>
        </p:txBody>
      </p:sp>
      <p:cxnSp>
        <p:nvCxnSpPr>
          <p:cNvPr id="443" name="Google Shape;443;p71">
            <a:extLst>
              <a:ext uri="{C183D7F6-B498-43B3-948B-1728B52AA6E4}">
                <adec:decorative xmlns:adec="http://schemas.microsoft.com/office/drawing/2017/decorative" val="1"/>
              </a:ext>
            </a:extLst>
          </p:cNvPr>
          <p:cNvCxnSpPr/>
          <p:nvPr/>
        </p:nvCxnSpPr>
        <p:spPr>
          <a:xfrm rot="5400000">
            <a:off x="3500411" y="3429000"/>
            <a:ext cx="3200400" cy="0"/>
          </a:xfrm>
          <a:prstGeom prst="straightConnector1">
            <a:avLst/>
          </a:prstGeom>
          <a:noFill/>
          <a:ln w="19050" cap="flat" cmpd="sng">
            <a:solidFill>
              <a:srgbClr val="7F7F7F"/>
            </a:solidFill>
            <a:prstDash val="solid"/>
            <a:miter lim="800000"/>
            <a:headEnd type="none" w="sm" len="sm"/>
            <a:tailEnd type="none" w="sm" len="sm"/>
          </a:ln>
        </p:spPr>
      </p:cxnSp>
    </p:spTree>
    <p:extLst>
      <p:ext uri="{BB962C8B-B14F-4D97-AF65-F5344CB8AC3E}">
        <p14:creationId xmlns:p14="http://schemas.microsoft.com/office/powerpoint/2010/main" val="3567175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63029" y="1012004"/>
            <a:ext cx="3416158" cy="4795408"/>
          </a:xfrm>
        </p:spPr>
        <p:txBody>
          <a:bodyPr>
            <a:normAutofit/>
          </a:bodyPr>
          <a:lstStyle/>
          <a:p>
            <a:r>
              <a:rPr lang="en-US">
                <a:solidFill>
                  <a:srgbClr val="FFFFFF"/>
                </a:solidFill>
              </a:rPr>
              <a:t>Agenda</a:t>
            </a:r>
          </a:p>
        </p:txBody>
      </p:sp>
      <p:sp>
        <p:nvSpPr>
          <p:cNvPr id="4" name="Slide Number Placeholder 3"/>
          <p:cNvSpPr>
            <a:spLocks noGrp="1"/>
          </p:cNvSpPr>
          <p:nvPr>
            <p:ph type="sldNum" sz="quarter" idx="12"/>
          </p:nvPr>
        </p:nvSpPr>
        <p:spPr>
          <a:xfrm>
            <a:off x="10726220" y="6356350"/>
            <a:ext cx="627580"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C479D5F6-EDCB-402A-AC08-4943A1820E8F}"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6" name="Content Placeholder 2" descr="Agenda that includes discussing the new monitoring website, important documents, how to upload evidence, and next steps.">
            <a:extLst>
              <a:ext uri="{FF2B5EF4-FFF2-40B4-BE49-F238E27FC236}">
                <a16:creationId xmlns:a16="http://schemas.microsoft.com/office/drawing/2014/main" id="{CF2A5879-AD5E-4832-AD15-4A5D55774E5F}"/>
              </a:ext>
            </a:extLst>
          </p:cNvPr>
          <p:cNvGraphicFramePr>
            <a:graphicFrameLocks noGrp="1"/>
          </p:cNvGraphicFramePr>
          <p:nvPr>
            <p:ph idx="1"/>
          </p:nvPr>
        </p:nvGraphicFramePr>
        <p:xfrm>
          <a:off x="5244038" y="637717"/>
          <a:ext cx="6701289" cy="55030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00377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57669-5A63-BCD4-5966-CA02DD948101}"/>
              </a:ext>
            </a:extLst>
          </p:cNvPr>
          <p:cNvSpPr>
            <a:spLocks noGrp="1"/>
          </p:cNvSpPr>
          <p:nvPr>
            <p:ph type="title"/>
          </p:nvPr>
        </p:nvSpPr>
        <p:spPr/>
        <p:txBody>
          <a:bodyPr/>
          <a:lstStyle/>
          <a:p>
            <a:r>
              <a:rPr lang="en-US">
                <a:latin typeface="Museo Slab 500"/>
              </a:rPr>
              <a:t>Monitoring Overview and Activities</a:t>
            </a:r>
            <a:endParaRPr lang="en-US" err="1"/>
          </a:p>
        </p:txBody>
      </p:sp>
      <p:sp>
        <p:nvSpPr>
          <p:cNvPr id="3" name="Content Placeholder 2">
            <a:extLst>
              <a:ext uri="{FF2B5EF4-FFF2-40B4-BE49-F238E27FC236}">
                <a16:creationId xmlns:a16="http://schemas.microsoft.com/office/drawing/2014/main" id="{BADAFFA1-618E-0F24-0D51-07E9D3FD8834}"/>
              </a:ext>
            </a:extLst>
          </p:cNvPr>
          <p:cNvSpPr>
            <a:spLocks noGrp="1"/>
          </p:cNvSpPr>
          <p:nvPr>
            <p:ph idx="1"/>
          </p:nvPr>
        </p:nvSpPr>
        <p:spPr/>
        <p:txBody>
          <a:bodyPr vert="horz" lIns="0" tIns="0" rIns="0" bIns="0" rtlCol="0" anchor="t">
            <a:normAutofit fontScale="92500" lnSpcReduction="10000"/>
          </a:bodyPr>
          <a:lstStyle/>
          <a:p>
            <a:pPr marL="0" indent="0">
              <a:buNone/>
            </a:pPr>
            <a:r>
              <a:rPr lang="en-US">
                <a:cs typeface="Calibri"/>
              </a:rPr>
              <a:t>Monitoring is a collaborative process that includes input from both the non-public school and Colorado Department of Education (CDE). This is to ensure that both parties involved in the Monitoring Process are aware of the expectations and requirements.</a:t>
            </a:r>
            <a:endParaRPr lang="en-US"/>
          </a:p>
          <a:p>
            <a:pPr marL="0" indent="0">
              <a:buNone/>
            </a:pPr>
            <a:endParaRPr lang="en-US">
              <a:cs typeface="Calibri"/>
            </a:endParaRPr>
          </a:p>
          <a:p>
            <a:pPr marL="0" indent="0">
              <a:buNone/>
            </a:pPr>
            <a:r>
              <a:rPr lang="en-US">
                <a:cs typeface="Calibri"/>
              </a:rPr>
              <a:t>CDE will use existing processes, systems and data for monitoring reviews:  </a:t>
            </a:r>
            <a:endParaRPr lang="en-US">
              <a:ea typeface="+mn-lt"/>
              <a:cs typeface="+mn-lt"/>
            </a:endParaRPr>
          </a:p>
          <a:p>
            <a:pPr marL="971550" lvl="1" indent="-285750">
              <a:buFont typeface="Arial"/>
              <a:buChar char="•"/>
            </a:pPr>
            <a:r>
              <a:rPr lang="en-US">
                <a:cs typeface="Calibri"/>
              </a:rPr>
              <a:t>Applications for use of federal funds, including CRRSA EANS applications </a:t>
            </a:r>
            <a:endParaRPr lang="en-US">
              <a:ea typeface="+mn-lt"/>
              <a:cs typeface="+mn-lt"/>
            </a:endParaRPr>
          </a:p>
          <a:p>
            <a:pPr marL="971550" lvl="1" indent="-285750">
              <a:buFont typeface="Arial"/>
              <a:buChar char="•"/>
            </a:pPr>
            <a:r>
              <a:rPr lang="en-US">
                <a:cs typeface="Calibri"/>
              </a:rPr>
              <a:t>Application budget, and responses to comments </a:t>
            </a:r>
            <a:endParaRPr lang="en-US">
              <a:ea typeface="+mn-lt"/>
              <a:cs typeface="+mn-lt"/>
            </a:endParaRPr>
          </a:p>
          <a:p>
            <a:pPr marL="971550" lvl="1" indent="-285750">
              <a:buFont typeface="Arial"/>
              <a:buChar char="•"/>
            </a:pPr>
            <a:r>
              <a:rPr lang="en-US">
                <a:cs typeface="Calibri"/>
              </a:rPr>
              <a:t>Small Business Administration PPP Loan Data  </a:t>
            </a:r>
            <a:endParaRPr lang="en-US"/>
          </a:p>
          <a:p>
            <a:pPr marL="0" indent="0">
              <a:buNone/>
            </a:pPr>
            <a:endParaRPr lang="en-US">
              <a:cs typeface="Calibri"/>
            </a:endParaRPr>
          </a:p>
          <a:p>
            <a:pPr marL="0" indent="0">
              <a:buNone/>
            </a:pPr>
            <a:r>
              <a:rPr lang="en-US">
                <a:cs typeface="Calibri"/>
              </a:rPr>
              <a:t>Non-public schools will be required to submit the following reports and evidence:  </a:t>
            </a:r>
            <a:endParaRPr lang="en-US">
              <a:ea typeface="+mn-lt"/>
              <a:cs typeface="+mn-lt"/>
            </a:endParaRPr>
          </a:p>
          <a:p>
            <a:pPr marL="1143000" lvl="1" indent="-457200">
              <a:buAutoNum type="arabicPeriod"/>
            </a:pPr>
            <a:r>
              <a:rPr lang="en-US">
                <a:cs typeface="Calibri"/>
              </a:rPr>
              <a:t>Colorado GEER, RISE and EANS Closeout and Final Narrative Report </a:t>
            </a:r>
            <a:endParaRPr lang="en-US">
              <a:ea typeface="+mn-lt"/>
              <a:cs typeface="+mn-lt"/>
            </a:endParaRPr>
          </a:p>
          <a:p>
            <a:pPr marL="1143000" lvl="1" indent="-457200">
              <a:buAutoNum type="arabicPeriod"/>
            </a:pPr>
            <a:r>
              <a:rPr lang="en-US">
                <a:cs typeface="Calibri"/>
              </a:rPr>
              <a:t>Evidence supporting the number of low-income students reported in the EANS application </a:t>
            </a:r>
            <a:endParaRPr lang="en-US">
              <a:ea typeface="+mn-lt"/>
              <a:cs typeface="+mn-lt"/>
            </a:endParaRPr>
          </a:p>
          <a:p>
            <a:pPr marL="1143000" lvl="1" indent="-457200">
              <a:buAutoNum type="arabicPeriod"/>
            </a:pPr>
            <a:r>
              <a:rPr lang="en-US">
                <a:cs typeface="Calibri"/>
              </a:rPr>
              <a:t>Asset Tagging  </a:t>
            </a:r>
          </a:p>
        </p:txBody>
      </p:sp>
      <p:sp>
        <p:nvSpPr>
          <p:cNvPr id="4" name="Slide Number Placeholder 3">
            <a:extLst>
              <a:ext uri="{FF2B5EF4-FFF2-40B4-BE49-F238E27FC236}">
                <a16:creationId xmlns:a16="http://schemas.microsoft.com/office/drawing/2014/main" id="{436FD761-7EC5-3A0F-6989-2306F19AADA1}"/>
              </a:ext>
            </a:extLst>
          </p:cNvPr>
          <p:cNvSpPr>
            <a:spLocks noGrp="1"/>
          </p:cNvSpPr>
          <p:nvPr>
            <p:ph type="sldNum" sz="quarter" idx="12"/>
          </p:nvPr>
        </p:nvSpPr>
        <p:spPr/>
        <p:txBody>
          <a:bodyPr/>
          <a:lstStyle/>
          <a:p>
            <a:fld id="{C479D5F6-EDCB-402A-AC08-4943A1820E8F}" type="slidenum">
              <a:rPr lang="en-US" smtClean="0"/>
              <a:pPr/>
              <a:t>3</a:t>
            </a:fld>
            <a:endParaRPr lang="en-US"/>
          </a:p>
        </p:txBody>
      </p:sp>
    </p:spTree>
    <p:extLst>
      <p:ext uri="{BB962C8B-B14F-4D97-AF65-F5344CB8AC3E}">
        <p14:creationId xmlns:p14="http://schemas.microsoft.com/office/powerpoint/2010/main" val="1799803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F425C-731D-227B-971F-F2EFAD6FBB0B}"/>
              </a:ext>
            </a:extLst>
          </p:cNvPr>
          <p:cNvSpPr>
            <a:spLocks noGrp="1"/>
          </p:cNvSpPr>
          <p:nvPr>
            <p:ph type="title"/>
          </p:nvPr>
        </p:nvSpPr>
        <p:spPr/>
        <p:txBody>
          <a:bodyPr/>
          <a:lstStyle/>
          <a:p>
            <a:r>
              <a:rPr lang="en-US"/>
              <a:t>Submitting EANS I Evidence</a:t>
            </a:r>
          </a:p>
        </p:txBody>
      </p:sp>
      <p:sp>
        <p:nvSpPr>
          <p:cNvPr id="3" name="Content Placeholder 2">
            <a:extLst>
              <a:ext uri="{FF2B5EF4-FFF2-40B4-BE49-F238E27FC236}">
                <a16:creationId xmlns:a16="http://schemas.microsoft.com/office/drawing/2014/main" id="{84B48228-1348-1A8E-F120-3021F47A561C}"/>
              </a:ext>
            </a:extLst>
          </p:cNvPr>
          <p:cNvSpPr>
            <a:spLocks noGrp="1"/>
          </p:cNvSpPr>
          <p:nvPr>
            <p:ph idx="1"/>
          </p:nvPr>
        </p:nvSpPr>
        <p:spPr>
          <a:xfrm>
            <a:off x="712434" y="1333499"/>
            <a:ext cx="11307191" cy="5095875"/>
          </a:xfrm>
        </p:spPr>
        <p:txBody>
          <a:bodyPr vert="horz" lIns="0" tIns="0" rIns="0" bIns="0" rtlCol="0" anchor="t">
            <a:normAutofit/>
          </a:bodyPr>
          <a:lstStyle/>
          <a:p>
            <a:pPr marL="0" indent="0">
              <a:buNone/>
            </a:pPr>
            <a:r>
              <a:rPr lang="en-US" sz="1800" b="0" i="0">
                <a:solidFill>
                  <a:srgbClr val="000000"/>
                </a:solidFill>
                <a:effectLst/>
                <a:latin typeface="Calibri"/>
                <a:cs typeface="Calibri"/>
              </a:rPr>
              <a:t>To demonstrate compliance, non-public schools will submit the required evidence through both Smartsheet's and Syncplicity. Smartsheet's will be used so non-public schools can easily enter necessary information through a simple form. While Syncplicity, a secure online platform, will be utilized for the submission of evidence that may contain personally identifiable information or PII. </a:t>
            </a:r>
            <a:endParaRPr lang="en-US" sz="1800">
              <a:solidFill>
                <a:srgbClr val="000000"/>
              </a:solidFill>
              <a:latin typeface="Calibri"/>
              <a:cs typeface="Calibri"/>
            </a:endParaRPr>
          </a:p>
          <a:p>
            <a:pPr marL="0" indent="0">
              <a:buNone/>
            </a:pPr>
            <a:endParaRPr lang="en-US" sz="1800">
              <a:solidFill>
                <a:srgbClr val="000000"/>
              </a:solidFill>
              <a:latin typeface="Calibri"/>
              <a:cs typeface="Calibri"/>
            </a:endParaRPr>
          </a:p>
          <a:p>
            <a:pPr marL="342900" indent="-342900">
              <a:buAutoNum type="arabicPeriod"/>
            </a:pPr>
            <a:r>
              <a:rPr lang="en-US" sz="1800" b="1" u="sng">
                <a:solidFill>
                  <a:srgbClr val="000000"/>
                </a:solidFill>
                <a:latin typeface="Calibri"/>
                <a:cs typeface="Calibri"/>
              </a:rPr>
              <a:t>Student Evidence- </a:t>
            </a:r>
            <a:r>
              <a:rPr lang="en-US" sz="1800">
                <a:solidFill>
                  <a:srgbClr val="000000"/>
                </a:solidFill>
                <a:latin typeface="Calibri"/>
                <a:cs typeface="Calibri"/>
              </a:rPr>
              <a:t>To be collected through </a:t>
            </a:r>
            <a:r>
              <a:rPr lang="en-US" sz="1800" u="sng">
                <a:solidFill>
                  <a:srgbClr val="000000"/>
                </a:solidFill>
                <a:latin typeface="Calibri"/>
                <a:cs typeface="Calibri"/>
              </a:rPr>
              <a:t>Syncplicity</a:t>
            </a:r>
            <a:r>
              <a:rPr lang="en-US" sz="1800">
                <a:solidFill>
                  <a:srgbClr val="000000"/>
                </a:solidFill>
                <a:latin typeface="Calibri"/>
                <a:cs typeface="Calibri"/>
              </a:rPr>
              <a:t> </a:t>
            </a:r>
            <a:r>
              <a:rPr lang="en-US" sz="1100" i="1">
                <a:solidFill>
                  <a:srgbClr val="000000"/>
                </a:solidFill>
                <a:latin typeface="Calibri"/>
                <a:cs typeface="Calibri"/>
              </a:rPr>
              <a:t>(see office hours recording from 4/25/23)</a:t>
            </a:r>
          </a:p>
          <a:p>
            <a:pPr marL="342900" indent="-342900">
              <a:buAutoNum type="arabicPeriod"/>
            </a:pPr>
            <a:r>
              <a:rPr lang="en-US" sz="1800" b="1" u="sng">
                <a:solidFill>
                  <a:srgbClr val="000000"/>
                </a:solidFill>
                <a:latin typeface="Calibri"/>
                <a:cs typeface="Calibri"/>
              </a:rPr>
              <a:t>Asset Tagging- </a:t>
            </a:r>
            <a:r>
              <a:rPr lang="en-US" sz="1800">
                <a:solidFill>
                  <a:srgbClr val="000000"/>
                </a:solidFill>
                <a:latin typeface="Calibri"/>
                <a:cs typeface="Calibri"/>
              </a:rPr>
              <a:t>To be collected through </a:t>
            </a:r>
            <a:r>
              <a:rPr lang="en-US" sz="1800" u="sng">
                <a:solidFill>
                  <a:srgbClr val="000000"/>
                </a:solidFill>
                <a:latin typeface="Calibri"/>
                <a:cs typeface="Calibri"/>
              </a:rPr>
              <a:t>Smartsheet</a:t>
            </a:r>
            <a:r>
              <a:rPr lang="en-US" sz="1800">
                <a:solidFill>
                  <a:srgbClr val="000000"/>
                </a:solidFill>
                <a:latin typeface="Calibri"/>
                <a:cs typeface="Calibri"/>
              </a:rPr>
              <a:t>  </a:t>
            </a:r>
            <a:r>
              <a:rPr lang="en-US" sz="1100" i="1">
                <a:solidFill>
                  <a:srgbClr val="000000"/>
                </a:solidFill>
                <a:latin typeface="Calibri"/>
                <a:cs typeface="Calibri"/>
              </a:rPr>
              <a:t>(see office hours recording from 4/25/23)</a:t>
            </a:r>
          </a:p>
          <a:p>
            <a:pPr marL="342900" indent="-342900">
              <a:buAutoNum type="arabicPeriod"/>
            </a:pPr>
            <a:r>
              <a:rPr lang="en-US" sz="1800" b="1" i="0" u="sng">
                <a:solidFill>
                  <a:srgbClr val="000000"/>
                </a:solidFill>
                <a:effectLst/>
                <a:latin typeface="Calibri"/>
                <a:cs typeface="Calibri"/>
              </a:rPr>
              <a:t>Colorado GEER, RISE and EANS Closeout and Final Narrative Report</a:t>
            </a:r>
            <a:r>
              <a:rPr lang="en-US" sz="1800" b="1" u="sng">
                <a:solidFill>
                  <a:srgbClr val="000000"/>
                </a:solidFill>
                <a:latin typeface="Calibri"/>
                <a:cs typeface="Calibri"/>
              </a:rPr>
              <a:t>- </a:t>
            </a:r>
            <a:r>
              <a:rPr lang="en-US" sz="1800">
                <a:solidFill>
                  <a:srgbClr val="000000"/>
                </a:solidFill>
                <a:latin typeface="Calibri"/>
                <a:cs typeface="Calibri"/>
              </a:rPr>
              <a:t>To be submitted through </a:t>
            </a:r>
            <a:r>
              <a:rPr lang="en-US" sz="1800" u="sng">
                <a:solidFill>
                  <a:srgbClr val="000000"/>
                </a:solidFill>
                <a:latin typeface="Calibri"/>
                <a:cs typeface="Calibri"/>
              </a:rPr>
              <a:t>Smartsheet </a:t>
            </a:r>
            <a:r>
              <a:rPr lang="en-US" sz="1100" i="1">
                <a:solidFill>
                  <a:srgbClr val="000000"/>
                </a:solidFill>
                <a:latin typeface="Calibri"/>
                <a:cs typeface="Calibri"/>
              </a:rPr>
              <a:t>(see office hours from 5/2/23)</a:t>
            </a:r>
            <a:endParaRPr lang="en-US" sz="1100" i="1">
              <a:latin typeface="Calibri"/>
              <a:cs typeface="Calibri"/>
            </a:endParaRPr>
          </a:p>
          <a:p>
            <a:pPr marL="0" indent="0">
              <a:buNone/>
            </a:pPr>
            <a:endParaRPr lang="en-US" sz="1800">
              <a:cs typeface="Calibri"/>
            </a:endParaRPr>
          </a:p>
          <a:p>
            <a:pPr marL="0" indent="0">
              <a:buNone/>
            </a:pPr>
            <a:endParaRPr lang="en-US" sz="1800" b="0" i="0">
              <a:solidFill>
                <a:srgbClr val="000000"/>
              </a:solidFill>
              <a:effectLst/>
              <a:latin typeface="Calibri" panose="020F0502020204030204" pitchFamily="34" charset="0"/>
              <a:cs typeface="Calibri"/>
            </a:endParaRPr>
          </a:p>
        </p:txBody>
      </p:sp>
      <p:sp>
        <p:nvSpPr>
          <p:cNvPr id="4" name="Slide Number Placeholder 3">
            <a:extLst>
              <a:ext uri="{FF2B5EF4-FFF2-40B4-BE49-F238E27FC236}">
                <a16:creationId xmlns:a16="http://schemas.microsoft.com/office/drawing/2014/main" id="{AB1D1EA5-4B18-0C4B-C73D-B50C7DD3C8E5}"/>
              </a:ext>
            </a:extLst>
          </p:cNvPr>
          <p:cNvSpPr>
            <a:spLocks noGrp="1"/>
          </p:cNvSpPr>
          <p:nvPr>
            <p:ph type="sldNum" sz="quarter" idx="12"/>
          </p:nvPr>
        </p:nvSpPr>
        <p:spPr/>
        <p:txBody>
          <a:bodyPr/>
          <a:lstStyle/>
          <a:p>
            <a:fld id="{C479D5F6-EDCB-402A-AC08-4943A1820E8F}" type="slidenum">
              <a:rPr lang="en-US" smtClean="0"/>
              <a:pPr/>
              <a:t>4</a:t>
            </a:fld>
            <a:endParaRPr lang="en-US"/>
          </a:p>
        </p:txBody>
      </p:sp>
    </p:spTree>
    <p:extLst>
      <p:ext uri="{BB962C8B-B14F-4D97-AF65-F5344CB8AC3E}">
        <p14:creationId xmlns:p14="http://schemas.microsoft.com/office/powerpoint/2010/main" val="1992862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F425C-731D-227B-971F-F2EFAD6FBB0B}"/>
              </a:ext>
            </a:extLst>
          </p:cNvPr>
          <p:cNvSpPr>
            <a:spLocks noGrp="1"/>
          </p:cNvSpPr>
          <p:nvPr>
            <p:ph type="title"/>
          </p:nvPr>
        </p:nvSpPr>
        <p:spPr/>
        <p:txBody>
          <a:bodyPr/>
          <a:lstStyle/>
          <a:p>
            <a:r>
              <a:rPr lang="en-US">
                <a:latin typeface="Museo Slab 500"/>
              </a:rPr>
              <a:t>Recap of: Submitting EANS I Evidence </a:t>
            </a:r>
          </a:p>
        </p:txBody>
      </p:sp>
      <p:sp>
        <p:nvSpPr>
          <p:cNvPr id="3" name="Content Placeholder 2">
            <a:extLst>
              <a:ext uri="{FF2B5EF4-FFF2-40B4-BE49-F238E27FC236}">
                <a16:creationId xmlns:a16="http://schemas.microsoft.com/office/drawing/2014/main" id="{84B48228-1348-1A8E-F120-3021F47A561C}"/>
              </a:ext>
            </a:extLst>
          </p:cNvPr>
          <p:cNvSpPr>
            <a:spLocks noGrp="1"/>
          </p:cNvSpPr>
          <p:nvPr>
            <p:ph idx="1"/>
          </p:nvPr>
        </p:nvSpPr>
        <p:spPr>
          <a:xfrm>
            <a:off x="838200" y="1333499"/>
            <a:ext cx="10515600" cy="5095875"/>
          </a:xfrm>
        </p:spPr>
        <p:txBody>
          <a:bodyPr vert="horz" lIns="0" tIns="0" rIns="0" bIns="0" rtlCol="0" anchor="t">
            <a:normAutofit/>
          </a:bodyPr>
          <a:lstStyle/>
          <a:p>
            <a:pPr marL="0" indent="0">
              <a:buNone/>
            </a:pPr>
            <a:r>
              <a:rPr lang="en-US" sz="1600" b="1" u="sng">
                <a:solidFill>
                  <a:srgbClr val="000000"/>
                </a:solidFill>
                <a:latin typeface="Calibri"/>
                <a:cs typeface="Calibri"/>
              </a:rPr>
              <a:t>Student Evidence- </a:t>
            </a:r>
            <a:r>
              <a:rPr lang="en-US" sz="1600">
                <a:solidFill>
                  <a:srgbClr val="000000"/>
                </a:solidFill>
                <a:latin typeface="Calibri"/>
                <a:cs typeface="Calibri"/>
              </a:rPr>
              <a:t>To be collected through Syncplicity </a:t>
            </a:r>
            <a:endParaRPr lang="en-US" sz="1600">
              <a:solidFill>
                <a:srgbClr val="000000"/>
              </a:solidFill>
              <a:latin typeface="Calibri"/>
              <a:ea typeface="Calibri"/>
              <a:cs typeface="Calibri"/>
            </a:endParaRPr>
          </a:p>
          <a:p>
            <a:pPr marL="0" indent="0">
              <a:buNone/>
            </a:pPr>
            <a:r>
              <a:rPr lang="en-US" sz="1600">
                <a:solidFill>
                  <a:srgbClr val="000000"/>
                </a:solidFill>
                <a:latin typeface="Calibri"/>
                <a:cs typeface="Calibri"/>
              </a:rPr>
              <a:t>Within the EANS application, non-public schools specified the number of students considered low income within the student enrollment data. Applicants were allowed to choose between several data sources that to determine the number of low-income students whose family income does not exceed 185 percent of the </a:t>
            </a:r>
            <a:r>
              <a:rPr lang="en-US" sz="1600">
                <a:solidFill>
                  <a:srgbClr val="000000"/>
                </a:solidFill>
                <a:latin typeface="Calibri"/>
                <a:cs typeface="Calibri"/>
                <a:hlinkClick r:id="rId3"/>
              </a:rPr>
              <a:t>2020 Federal poverty guidelines</a:t>
            </a:r>
            <a:r>
              <a:rPr lang="en-US" sz="1600">
                <a:solidFill>
                  <a:srgbClr val="000000"/>
                </a:solidFill>
                <a:latin typeface="Calibri"/>
                <a:cs typeface="Calibri"/>
              </a:rPr>
              <a:t>.  </a:t>
            </a:r>
            <a:endParaRPr lang="en-US" sz="1600">
              <a:solidFill>
                <a:srgbClr val="000000"/>
              </a:solidFill>
              <a:latin typeface="Calibri"/>
              <a:ea typeface="Calibri"/>
              <a:cs typeface="Calibri"/>
            </a:endParaRPr>
          </a:p>
          <a:p>
            <a:pPr marL="0" indent="0">
              <a:buNone/>
            </a:pPr>
            <a:endParaRPr lang="en-US" sz="1600">
              <a:solidFill>
                <a:srgbClr val="000000"/>
              </a:solidFill>
              <a:latin typeface="Calibri"/>
              <a:ea typeface="Calibri"/>
              <a:cs typeface="Calibri"/>
            </a:endParaRPr>
          </a:p>
          <a:p>
            <a:pPr marL="971550" lvl="1" indent="-285750">
              <a:buFont typeface="Arial"/>
              <a:buChar char="•"/>
            </a:pPr>
            <a:r>
              <a:rPr lang="en-US" sz="1600">
                <a:solidFill>
                  <a:srgbClr val="333333"/>
                </a:solidFill>
                <a:latin typeface="Calibri"/>
                <a:cs typeface="Calibri"/>
              </a:rPr>
              <a:t>Free or reduced-price lunch data,</a:t>
            </a:r>
            <a:endParaRPr lang="en-US" sz="1600">
              <a:solidFill>
                <a:srgbClr val="333333"/>
              </a:solidFill>
              <a:latin typeface="Calibri"/>
              <a:ea typeface="Calibri"/>
              <a:cs typeface="Calibri"/>
            </a:endParaRPr>
          </a:p>
          <a:p>
            <a:pPr marL="971550" lvl="1" indent="-285750">
              <a:buFont typeface="Arial"/>
              <a:buChar char="•"/>
            </a:pPr>
            <a:r>
              <a:rPr lang="en-US" sz="1600">
                <a:solidFill>
                  <a:srgbClr val="333333"/>
                </a:solidFill>
                <a:latin typeface="Calibri"/>
                <a:cs typeface="Calibri"/>
              </a:rPr>
              <a:t>Scholarship or financial assistance data,</a:t>
            </a:r>
            <a:endParaRPr lang="en-US" sz="1600">
              <a:solidFill>
                <a:srgbClr val="333333"/>
              </a:solidFill>
              <a:latin typeface="Calibri"/>
              <a:ea typeface="Calibri"/>
              <a:cs typeface="Calibri"/>
            </a:endParaRPr>
          </a:p>
          <a:p>
            <a:pPr marL="971550" lvl="1" indent="-285750">
              <a:buFont typeface="Arial"/>
              <a:buChar char="•"/>
            </a:pPr>
            <a:r>
              <a:rPr lang="en-US" sz="1600">
                <a:solidFill>
                  <a:srgbClr val="333333"/>
                </a:solidFill>
                <a:latin typeface="Calibri"/>
                <a:cs typeface="Calibri"/>
              </a:rPr>
              <a:t>E-Rate data, </a:t>
            </a:r>
            <a:endParaRPr lang="en-US" sz="1600">
              <a:solidFill>
                <a:srgbClr val="333333"/>
              </a:solidFill>
              <a:latin typeface="Calibri"/>
              <a:ea typeface="Calibri"/>
              <a:cs typeface="Calibri"/>
            </a:endParaRPr>
          </a:p>
          <a:p>
            <a:pPr marL="971550" lvl="1" indent="-285750">
              <a:buFont typeface="Arial"/>
              <a:buChar char="•"/>
            </a:pPr>
            <a:r>
              <a:rPr lang="en-US" sz="1600">
                <a:solidFill>
                  <a:srgbClr val="333333"/>
                </a:solidFill>
                <a:latin typeface="Calibri"/>
                <a:cs typeface="Calibri"/>
              </a:rPr>
              <a:t>American Community Survey (ACS) data,</a:t>
            </a:r>
            <a:endParaRPr lang="en-US" sz="1600">
              <a:solidFill>
                <a:srgbClr val="333333"/>
              </a:solidFill>
              <a:latin typeface="Calibri"/>
              <a:ea typeface="Calibri"/>
              <a:cs typeface="Calibri"/>
            </a:endParaRPr>
          </a:p>
          <a:p>
            <a:pPr marL="971550" lvl="1" indent="-285750">
              <a:buFont typeface="Arial"/>
              <a:buChar char="•"/>
            </a:pPr>
            <a:r>
              <a:rPr lang="en-US" sz="1600">
                <a:solidFill>
                  <a:srgbClr val="333333"/>
                </a:solidFill>
                <a:latin typeface="Calibri"/>
                <a:cs typeface="Calibri"/>
              </a:rPr>
              <a:t>U.S. Census Bureau Small Area Income and Poverty Estimates (SAIPE) program data,</a:t>
            </a:r>
            <a:endParaRPr lang="en-US" sz="1600">
              <a:solidFill>
                <a:srgbClr val="333333"/>
              </a:solidFill>
              <a:latin typeface="Calibri"/>
              <a:ea typeface="Calibri"/>
              <a:cs typeface="Calibri"/>
            </a:endParaRPr>
          </a:p>
          <a:p>
            <a:pPr marL="971550" lvl="1" indent="-285750">
              <a:buFont typeface="Arial"/>
              <a:buChar char="•"/>
            </a:pPr>
            <a:r>
              <a:rPr lang="en-US" sz="1600">
                <a:solidFill>
                  <a:srgbClr val="333333"/>
                </a:solidFill>
                <a:latin typeface="Calibri"/>
                <a:cs typeface="Calibri"/>
              </a:rPr>
              <a:t>Proportionality Data (Title I),</a:t>
            </a:r>
            <a:endParaRPr lang="en-US" sz="1600">
              <a:solidFill>
                <a:srgbClr val="333333"/>
              </a:solidFill>
              <a:latin typeface="Calibri"/>
              <a:ea typeface="Calibri"/>
              <a:cs typeface="Calibri"/>
            </a:endParaRPr>
          </a:p>
          <a:p>
            <a:pPr marL="971550" lvl="1" indent="-285750">
              <a:buFont typeface="Arial"/>
              <a:buChar char="•"/>
            </a:pPr>
            <a:r>
              <a:rPr lang="en-US" sz="1600">
                <a:solidFill>
                  <a:srgbClr val="333333"/>
                </a:solidFill>
                <a:latin typeface="Calibri"/>
                <a:cs typeface="Calibri"/>
              </a:rPr>
              <a:t>Other relevant data, such as data that the non-public school has provided to the State for purposes of State or local programs.</a:t>
            </a:r>
            <a:endParaRPr lang="en-US" sz="1600"/>
          </a:p>
          <a:p>
            <a:pPr marL="0" indent="0">
              <a:buNone/>
            </a:pPr>
            <a:endParaRPr lang="en-US" sz="1200">
              <a:solidFill>
                <a:srgbClr val="000000"/>
              </a:solidFill>
              <a:latin typeface="Calibri"/>
              <a:cs typeface="Calibri"/>
            </a:endParaRPr>
          </a:p>
          <a:p>
            <a:pPr marL="0" indent="0">
              <a:buNone/>
            </a:pPr>
            <a:endParaRPr lang="en-US" sz="1200">
              <a:ea typeface="Calibri"/>
              <a:cs typeface="Calibri"/>
            </a:endParaRPr>
          </a:p>
          <a:p>
            <a:pPr marL="0" indent="0">
              <a:buNone/>
            </a:pPr>
            <a:endParaRPr lang="en-US" sz="1800">
              <a:cs typeface="Calibri"/>
            </a:endParaRPr>
          </a:p>
          <a:p>
            <a:pPr marL="0" indent="0">
              <a:buNone/>
            </a:pPr>
            <a:endParaRPr lang="en-US" sz="1800">
              <a:cs typeface="Calibri"/>
            </a:endParaRPr>
          </a:p>
          <a:p>
            <a:pPr marL="0" indent="0">
              <a:buNone/>
            </a:pPr>
            <a:endParaRPr lang="en-US">
              <a:solidFill>
                <a:srgbClr val="FF0000"/>
              </a:solidFill>
              <a:latin typeface="Calibri"/>
              <a:ea typeface="Calibri"/>
              <a:cs typeface="Calibri"/>
            </a:endParaRPr>
          </a:p>
        </p:txBody>
      </p:sp>
      <p:sp>
        <p:nvSpPr>
          <p:cNvPr id="4" name="Slide Number Placeholder 3">
            <a:extLst>
              <a:ext uri="{FF2B5EF4-FFF2-40B4-BE49-F238E27FC236}">
                <a16:creationId xmlns:a16="http://schemas.microsoft.com/office/drawing/2014/main" id="{AB1D1EA5-4B18-0C4B-C73D-B50C7DD3C8E5}"/>
              </a:ext>
            </a:extLst>
          </p:cNvPr>
          <p:cNvSpPr>
            <a:spLocks noGrp="1"/>
          </p:cNvSpPr>
          <p:nvPr>
            <p:ph type="sldNum" sz="quarter" idx="12"/>
          </p:nvPr>
        </p:nvSpPr>
        <p:spPr/>
        <p:txBody>
          <a:bodyPr/>
          <a:lstStyle/>
          <a:p>
            <a:fld id="{C479D5F6-EDCB-402A-AC08-4943A1820E8F}" type="slidenum">
              <a:rPr lang="en-US" smtClean="0"/>
              <a:pPr/>
              <a:t>5</a:t>
            </a:fld>
            <a:endParaRPr lang="en-US"/>
          </a:p>
        </p:txBody>
      </p:sp>
    </p:spTree>
    <p:extLst>
      <p:ext uri="{BB962C8B-B14F-4D97-AF65-F5344CB8AC3E}">
        <p14:creationId xmlns:p14="http://schemas.microsoft.com/office/powerpoint/2010/main" val="2850655828"/>
      </p:ext>
    </p:extLst>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4072B-EA71-4C77-B5A5-26E8CD2F5890}"/>
              </a:ext>
            </a:extLst>
          </p:cNvPr>
          <p:cNvSpPr>
            <a:spLocks noGrp="1"/>
          </p:cNvSpPr>
          <p:nvPr>
            <p:ph type="title"/>
          </p:nvPr>
        </p:nvSpPr>
        <p:spPr/>
        <p:txBody>
          <a:bodyPr/>
          <a:lstStyle/>
          <a:p>
            <a:r>
              <a:rPr lang="en-US">
                <a:latin typeface="Calibri"/>
                <a:cs typeface="Calibri"/>
              </a:rPr>
              <a:t>Student Enrollment and Low-Income Evidence</a:t>
            </a:r>
            <a:endParaRPr lang="en-US"/>
          </a:p>
        </p:txBody>
      </p:sp>
      <p:sp>
        <p:nvSpPr>
          <p:cNvPr id="3" name="Content Placeholder 2">
            <a:extLst>
              <a:ext uri="{FF2B5EF4-FFF2-40B4-BE49-F238E27FC236}">
                <a16:creationId xmlns:a16="http://schemas.microsoft.com/office/drawing/2014/main" id="{4A5807B6-DB94-A018-3E3B-D5E7B956A9DB}"/>
              </a:ext>
            </a:extLst>
          </p:cNvPr>
          <p:cNvSpPr>
            <a:spLocks noGrp="1"/>
          </p:cNvSpPr>
          <p:nvPr>
            <p:ph idx="1"/>
          </p:nvPr>
        </p:nvSpPr>
        <p:spPr>
          <a:xfrm>
            <a:off x="838200" y="1554480"/>
            <a:ext cx="10515600" cy="5150967"/>
          </a:xfrm>
        </p:spPr>
        <p:txBody>
          <a:bodyPr vert="horz" lIns="0" tIns="0" rIns="0" bIns="0" rtlCol="0" anchor="t">
            <a:normAutofit lnSpcReduction="10000"/>
          </a:bodyPr>
          <a:lstStyle/>
          <a:p>
            <a:pPr marL="0" indent="0">
              <a:buNone/>
            </a:pPr>
            <a:r>
              <a:rPr lang="en-US" sz="1800" dirty="0"/>
              <a:t>CDE will utilize the Syncplicity Platform to collect student enrollment and poverty data from the 2019-2020 school year. </a:t>
            </a:r>
            <a:r>
              <a:rPr lang="en-US" sz="1800" dirty="0">
                <a:cs typeface="Calibri" panose="020F0502020204030204"/>
              </a:rPr>
              <a:t>Examples of evidence includes but is not limited to:</a:t>
            </a:r>
            <a:endParaRPr lang="en-US" dirty="0"/>
          </a:p>
          <a:p>
            <a:pPr lvl="1"/>
            <a:endParaRPr lang="en-US" sz="1600">
              <a:cs typeface="Calibri" panose="020F0502020204030204"/>
            </a:endParaRPr>
          </a:p>
          <a:p>
            <a:pPr marL="457200" lvl="1" indent="0">
              <a:buNone/>
            </a:pPr>
            <a:r>
              <a:rPr lang="en-US" sz="1400" dirty="0">
                <a:cs typeface="Calibri" panose="020F0502020204030204"/>
              </a:rPr>
              <a:t>Enrollment Data: </a:t>
            </a:r>
            <a:endParaRPr lang="en-US" sz="1400" dirty="0">
              <a:ea typeface="Calibri"/>
              <a:cs typeface="Calibri" panose="020F0502020204030204"/>
            </a:endParaRPr>
          </a:p>
          <a:p>
            <a:pPr lvl="2"/>
            <a:r>
              <a:rPr lang="en-US" sz="1400" dirty="0">
                <a:cs typeface="Calibri" panose="020F0502020204030204"/>
              </a:rPr>
              <a:t>Colorado Department of Education student October report</a:t>
            </a:r>
            <a:endParaRPr lang="en-US" sz="1400" dirty="0">
              <a:ea typeface="Calibri"/>
              <a:cs typeface="Calibri" panose="020F0502020204030204"/>
            </a:endParaRPr>
          </a:p>
          <a:p>
            <a:pPr lvl="2"/>
            <a:r>
              <a:rPr lang="en-US" sz="1400" dirty="0">
                <a:cs typeface="Calibri" panose="020F0502020204030204"/>
              </a:rPr>
              <a:t>Report from the school's Student Information System</a:t>
            </a:r>
            <a:endParaRPr lang="en-US" sz="1400" dirty="0">
              <a:ea typeface="Calibri"/>
              <a:cs typeface="Calibri" panose="020F0502020204030204"/>
            </a:endParaRPr>
          </a:p>
          <a:p>
            <a:pPr lvl="1"/>
            <a:endParaRPr lang="en-US" sz="1400" dirty="0">
              <a:cs typeface="Calibri" panose="020F0502020204030204"/>
            </a:endParaRPr>
          </a:p>
          <a:p>
            <a:pPr marL="457200" lvl="1" indent="0">
              <a:buNone/>
            </a:pPr>
            <a:r>
              <a:rPr lang="en-US" sz="1400" dirty="0">
                <a:cs typeface="Calibri" panose="020F0502020204030204"/>
              </a:rPr>
              <a:t>Poverty Data:</a:t>
            </a:r>
            <a:endParaRPr lang="en-US" sz="1400" dirty="0">
              <a:ea typeface="Calibri"/>
              <a:cs typeface="Calibri" panose="020F0502020204030204"/>
            </a:endParaRPr>
          </a:p>
          <a:p>
            <a:pPr lvl="2"/>
            <a:r>
              <a:rPr lang="en-US" sz="1400" dirty="0">
                <a:cs typeface="Calibri" panose="020F0502020204030204"/>
              </a:rPr>
              <a:t>Child nutrition claim forms</a:t>
            </a:r>
            <a:endParaRPr lang="en-US" sz="1400" dirty="0">
              <a:ea typeface="Calibri"/>
              <a:cs typeface="Calibri" panose="020F0502020204030204"/>
            </a:endParaRPr>
          </a:p>
          <a:p>
            <a:pPr lvl="2"/>
            <a:r>
              <a:rPr lang="en-US" sz="1400" dirty="0">
                <a:cs typeface="Calibri" panose="020F0502020204030204"/>
              </a:rPr>
              <a:t>NSLP applications</a:t>
            </a:r>
            <a:endParaRPr lang="en-US" sz="1400" dirty="0">
              <a:ea typeface="Calibri"/>
              <a:cs typeface="Calibri" panose="020F0502020204030204"/>
            </a:endParaRPr>
          </a:p>
          <a:p>
            <a:pPr lvl="2"/>
            <a:r>
              <a:rPr lang="en-US" sz="1400" dirty="0">
                <a:cs typeface="Calibri" panose="020F0502020204030204"/>
              </a:rPr>
              <a:t>Low-income survey </a:t>
            </a:r>
            <a:endParaRPr lang="en-US" sz="1400" dirty="0">
              <a:ea typeface="Calibri"/>
              <a:cs typeface="Calibri" panose="020F0502020204030204"/>
            </a:endParaRPr>
          </a:p>
          <a:p>
            <a:pPr lvl="2"/>
            <a:r>
              <a:rPr lang="en-US" sz="1400" dirty="0">
                <a:cs typeface="Calibri" panose="020F0502020204030204"/>
              </a:rPr>
              <a:t>Scholarship and or financial assistance data that meets 185% of the federal poverty guidelines</a:t>
            </a:r>
            <a:endParaRPr lang="en-US" sz="1400" dirty="0">
              <a:ea typeface="Calibri"/>
              <a:cs typeface="Calibri" panose="020F0502020204030204"/>
            </a:endParaRPr>
          </a:p>
          <a:p>
            <a:pPr lvl="2"/>
            <a:r>
              <a:rPr lang="en-US" sz="1400" dirty="0">
                <a:cs typeface="Calibri" panose="020F0502020204030204"/>
              </a:rPr>
              <a:t>E-rate form 471</a:t>
            </a:r>
            <a:endParaRPr lang="en-US" sz="1400" dirty="0">
              <a:ea typeface="Calibri"/>
              <a:cs typeface="Calibri" panose="020F0502020204030204"/>
            </a:endParaRPr>
          </a:p>
          <a:p>
            <a:pPr lvl="2"/>
            <a:r>
              <a:rPr lang="en-US" sz="1400" dirty="0">
                <a:cs typeface="Calibri" panose="020F0502020204030204"/>
              </a:rPr>
              <a:t>Copies of data from the 2019-2020 school year from the following: </a:t>
            </a:r>
            <a:endParaRPr lang="en-US" sz="1400" dirty="0">
              <a:ea typeface="Calibri"/>
              <a:cs typeface="Calibri" panose="020F0502020204030204"/>
            </a:endParaRPr>
          </a:p>
          <a:p>
            <a:pPr lvl="3"/>
            <a:r>
              <a:rPr lang="en-US" sz="1400" dirty="0">
                <a:cs typeface="Calibri" panose="020F0502020204030204"/>
              </a:rPr>
              <a:t>U.S. Census Bureau Small Area Income and Poverty Estimates (SAIPE) program data,</a:t>
            </a:r>
            <a:endParaRPr lang="en-US" sz="1400" dirty="0">
              <a:ea typeface="Calibri"/>
              <a:cs typeface="Calibri" panose="020F0502020204030204"/>
            </a:endParaRPr>
          </a:p>
          <a:p>
            <a:pPr lvl="3"/>
            <a:r>
              <a:rPr lang="en-US" sz="1400" dirty="0">
                <a:cs typeface="Calibri" panose="020F0502020204030204"/>
              </a:rPr>
              <a:t>Proportionality Data (Title I),</a:t>
            </a:r>
            <a:endParaRPr lang="en-US" sz="1400" dirty="0">
              <a:ea typeface="Calibri"/>
              <a:cs typeface="Calibri" panose="020F0502020204030204"/>
            </a:endParaRPr>
          </a:p>
          <a:p>
            <a:pPr lvl="3"/>
            <a:r>
              <a:rPr lang="en-US" sz="1400" dirty="0">
                <a:cs typeface="Calibri" panose="020F0502020204030204"/>
              </a:rPr>
              <a:t>Other relevant data, such as data that the non-public school has provided to the State for purposes of State or local programs.</a:t>
            </a:r>
            <a:endParaRPr lang="en-US" sz="1400" dirty="0">
              <a:ea typeface="Calibri"/>
              <a:cs typeface="Calibri" panose="020F0502020204030204"/>
            </a:endParaRPr>
          </a:p>
          <a:p>
            <a:pPr marL="0" indent="0">
              <a:buNone/>
            </a:pPr>
            <a:endParaRPr lang="en-US" sz="1600">
              <a:cs typeface="Calibri" panose="020F0502020204030204"/>
            </a:endParaRPr>
          </a:p>
          <a:p>
            <a:pPr marL="0" indent="0" algn="ctr">
              <a:buNone/>
            </a:pPr>
            <a:r>
              <a:rPr lang="en-US" sz="2000" b="1" u="sng" dirty="0">
                <a:solidFill>
                  <a:srgbClr val="FF0000"/>
                </a:solidFill>
                <a:ea typeface="Calibri"/>
                <a:cs typeface="Calibri" panose="020F0502020204030204"/>
              </a:rPr>
              <a:t>DO NOT</a:t>
            </a:r>
            <a:r>
              <a:rPr lang="en-US" sz="2000" b="1" i="1" u="sng" dirty="0">
                <a:solidFill>
                  <a:srgbClr val="FF0000"/>
                </a:solidFill>
                <a:ea typeface="Calibri"/>
                <a:cs typeface="Calibri" panose="020F0502020204030204"/>
              </a:rPr>
              <a:t> </a:t>
            </a:r>
            <a:r>
              <a:rPr lang="en-US" sz="2000" dirty="0">
                <a:solidFill>
                  <a:srgbClr val="FF0000"/>
                </a:solidFill>
                <a:ea typeface="Calibri"/>
                <a:cs typeface="Calibri" panose="020F0502020204030204"/>
              </a:rPr>
              <a:t>upload your student data through Smartsheet, or email, as it contains personally identifiable information (PII).</a:t>
            </a:r>
            <a:endParaRPr lang="en-US" sz="2000" dirty="0">
              <a:cs typeface="Calibri"/>
            </a:endParaRPr>
          </a:p>
        </p:txBody>
      </p:sp>
      <p:sp>
        <p:nvSpPr>
          <p:cNvPr id="4" name="Slide Number Placeholder 3">
            <a:extLst>
              <a:ext uri="{FF2B5EF4-FFF2-40B4-BE49-F238E27FC236}">
                <a16:creationId xmlns:a16="http://schemas.microsoft.com/office/drawing/2014/main" id="{D92CB32A-5964-A065-63AD-1250FD5CE3E8}"/>
              </a:ext>
            </a:extLst>
          </p:cNvPr>
          <p:cNvSpPr>
            <a:spLocks noGrp="1"/>
          </p:cNvSpPr>
          <p:nvPr>
            <p:ph type="sldNum" sz="quarter" idx="12"/>
          </p:nvPr>
        </p:nvSpPr>
        <p:spPr/>
        <p:txBody>
          <a:bodyPr/>
          <a:lstStyle/>
          <a:p>
            <a:fld id="{C479D5F6-EDCB-402A-AC08-4943A1820E8F}" type="slidenum">
              <a:rPr lang="en-US" smtClean="0"/>
              <a:pPr/>
              <a:t>6</a:t>
            </a:fld>
            <a:endParaRPr lang="en-US"/>
          </a:p>
        </p:txBody>
      </p:sp>
    </p:spTree>
    <p:extLst>
      <p:ext uri="{BB962C8B-B14F-4D97-AF65-F5344CB8AC3E}">
        <p14:creationId xmlns:p14="http://schemas.microsoft.com/office/powerpoint/2010/main" val="1415955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5DBE3-C0D8-D663-EC97-7E49A09C0D1F}"/>
              </a:ext>
            </a:extLst>
          </p:cNvPr>
          <p:cNvSpPr>
            <a:spLocks noGrp="1"/>
          </p:cNvSpPr>
          <p:nvPr>
            <p:ph type="title"/>
          </p:nvPr>
        </p:nvSpPr>
        <p:spPr/>
        <p:txBody>
          <a:bodyPr/>
          <a:lstStyle/>
          <a:p>
            <a:r>
              <a:rPr lang="en-US">
                <a:latin typeface="Museo Slab 500"/>
              </a:rPr>
              <a:t>Recap of Asset Tagging</a:t>
            </a:r>
            <a:endParaRPr lang="en-US"/>
          </a:p>
        </p:txBody>
      </p:sp>
      <p:sp>
        <p:nvSpPr>
          <p:cNvPr id="3" name="Content Placeholder 2">
            <a:extLst>
              <a:ext uri="{FF2B5EF4-FFF2-40B4-BE49-F238E27FC236}">
                <a16:creationId xmlns:a16="http://schemas.microsoft.com/office/drawing/2014/main" id="{37B5D947-E0F8-8683-F814-D0F20E79CA7C}"/>
              </a:ext>
            </a:extLst>
          </p:cNvPr>
          <p:cNvSpPr>
            <a:spLocks noGrp="1"/>
          </p:cNvSpPr>
          <p:nvPr>
            <p:ph idx="1"/>
          </p:nvPr>
        </p:nvSpPr>
        <p:spPr/>
        <p:txBody>
          <a:bodyPr vert="horz" lIns="0" tIns="0" rIns="0" bIns="0" rtlCol="0" anchor="t">
            <a:normAutofit/>
          </a:bodyPr>
          <a:lstStyle/>
          <a:p>
            <a:r>
              <a:rPr lang="en-US" sz="2000" u="sng" dirty="0">
                <a:cs typeface="Calibri"/>
              </a:rPr>
              <a:t>Asset Tagging- </a:t>
            </a:r>
            <a:endParaRPr lang="en-US" sz="2000" dirty="0">
              <a:cs typeface="Calibri"/>
            </a:endParaRPr>
          </a:p>
          <a:p>
            <a:pPr lvl="1"/>
            <a:r>
              <a:rPr lang="en-US" sz="1600" dirty="0">
                <a:cs typeface="Calibri"/>
              </a:rPr>
              <a:t>All items purchased by CDE on behalf of NPS, including items the schools were reimbursed for, must remain in public control.</a:t>
            </a:r>
            <a:endParaRPr lang="en-US" sz="1600" dirty="0">
              <a:ea typeface="+mn-lt"/>
              <a:cs typeface="+mn-lt"/>
            </a:endParaRPr>
          </a:p>
          <a:p>
            <a:pPr lvl="1"/>
            <a:endParaRPr lang="en-US" sz="1800">
              <a:solidFill>
                <a:srgbClr val="000000"/>
              </a:solidFill>
              <a:ea typeface="Calibri"/>
              <a:cs typeface="Calibri"/>
            </a:endParaRPr>
          </a:p>
          <a:p>
            <a:pPr marL="457200" lvl="1">
              <a:buNone/>
            </a:pPr>
            <a:r>
              <a:rPr lang="en-US" b="1" u="sng" dirty="0">
                <a:solidFill>
                  <a:srgbClr val="323130"/>
                </a:solidFill>
                <a:cs typeface="Calibri"/>
              </a:rPr>
              <a:t>Program Requirements :</a:t>
            </a:r>
            <a:r>
              <a:rPr lang="en-US" b="1" dirty="0">
                <a:solidFill>
                  <a:srgbClr val="323130"/>
                </a:solidFill>
                <a:cs typeface="Calibri"/>
              </a:rPr>
              <a:t> All non-consumable items must be tagged</a:t>
            </a:r>
            <a:endParaRPr lang="en-US" b="1" dirty="0">
              <a:cs typeface="Calibri"/>
            </a:endParaRPr>
          </a:p>
          <a:p>
            <a:pPr lvl="1"/>
            <a:r>
              <a:rPr lang="en-US" sz="1800" dirty="0">
                <a:cs typeface="Calibri"/>
              </a:rPr>
              <a:t>For non-capital items considered highly walkable, attractive, such as Chromebooks, laptops, small printers, web camera, speakers, iPads, tablets, portable ventilation systems, etc. </a:t>
            </a:r>
            <a:endParaRPr lang="en-US" sz="1800" dirty="0">
              <a:ea typeface="Calibri"/>
              <a:cs typeface="Calibri"/>
            </a:endParaRPr>
          </a:p>
          <a:p>
            <a:pPr lvl="1"/>
            <a:endParaRPr lang="en-US" sz="1800">
              <a:cs typeface="Calibri"/>
            </a:endParaRPr>
          </a:p>
          <a:p>
            <a:pPr lvl="1"/>
            <a:r>
              <a:rPr lang="en-US" sz="1800" dirty="0">
                <a:cs typeface="Calibri"/>
              </a:rPr>
              <a:t>Single item equipment with a purchase value greater than $5000 per unit must be tracked, maintained and inventoried per federal regulation 2 CFR 200.312 and must be done once every two years at least throughout the record retention period. </a:t>
            </a:r>
            <a:endParaRPr lang="en-US" sz="1800" dirty="0">
              <a:ea typeface="Calibri"/>
              <a:cs typeface="Calibri"/>
            </a:endParaRPr>
          </a:p>
          <a:p>
            <a:pPr lvl="2"/>
            <a:endParaRPr lang="en-US">
              <a:cs typeface="Calibri"/>
            </a:endParaRPr>
          </a:p>
        </p:txBody>
      </p:sp>
      <p:sp>
        <p:nvSpPr>
          <p:cNvPr id="4" name="Slide Number Placeholder 3">
            <a:extLst>
              <a:ext uri="{FF2B5EF4-FFF2-40B4-BE49-F238E27FC236}">
                <a16:creationId xmlns:a16="http://schemas.microsoft.com/office/drawing/2014/main" id="{81F781D5-695E-40F7-68DE-FD40AA3AB22B}"/>
              </a:ext>
            </a:extLst>
          </p:cNvPr>
          <p:cNvSpPr>
            <a:spLocks noGrp="1"/>
          </p:cNvSpPr>
          <p:nvPr>
            <p:ph type="sldNum" sz="quarter" idx="12"/>
          </p:nvPr>
        </p:nvSpPr>
        <p:spPr/>
        <p:txBody>
          <a:bodyPr/>
          <a:lstStyle/>
          <a:p>
            <a:fld id="{C479D5F6-EDCB-402A-AC08-4943A1820E8F}" type="slidenum">
              <a:rPr lang="en-US" smtClean="0"/>
              <a:pPr/>
              <a:t>7</a:t>
            </a:fld>
            <a:endParaRPr lang="en-US"/>
          </a:p>
        </p:txBody>
      </p:sp>
    </p:spTree>
    <p:extLst>
      <p:ext uri="{BB962C8B-B14F-4D97-AF65-F5344CB8AC3E}">
        <p14:creationId xmlns:p14="http://schemas.microsoft.com/office/powerpoint/2010/main" val="187772331"/>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B54B6-A923-5027-9381-A4919B86E730}"/>
              </a:ext>
            </a:extLst>
          </p:cNvPr>
          <p:cNvSpPr>
            <a:spLocks noGrp="1"/>
          </p:cNvSpPr>
          <p:nvPr>
            <p:ph type="title"/>
          </p:nvPr>
        </p:nvSpPr>
        <p:spPr>
          <a:xfrm>
            <a:off x="443565" y="205176"/>
            <a:ext cx="9384728" cy="898524"/>
          </a:xfrm>
        </p:spPr>
        <p:txBody>
          <a:bodyPr/>
          <a:lstStyle/>
          <a:p>
            <a:r>
              <a:rPr lang="en-US" sz="2200">
                <a:latin typeface="Calibri"/>
                <a:cs typeface="Calibri"/>
              </a:rPr>
              <a:t>Recap: Colorado GEER, RISE and EANS Closeout and Final Narrative Report</a:t>
            </a:r>
            <a:br>
              <a:rPr lang="en-US" sz="2200">
                <a:latin typeface="Calibri"/>
                <a:cs typeface="Calibri"/>
              </a:rPr>
            </a:br>
            <a:endParaRPr lang="en-US" sz="2200">
              <a:latin typeface="Calibri"/>
              <a:cs typeface="Calibri"/>
            </a:endParaRPr>
          </a:p>
        </p:txBody>
      </p:sp>
      <p:sp>
        <p:nvSpPr>
          <p:cNvPr id="3" name="Content Placeholder 2">
            <a:extLst>
              <a:ext uri="{FF2B5EF4-FFF2-40B4-BE49-F238E27FC236}">
                <a16:creationId xmlns:a16="http://schemas.microsoft.com/office/drawing/2014/main" id="{C8B4A5CF-56BC-02D9-18A5-3DC10B585962}"/>
              </a:ext>
            </a:extLst>
          </p:cNvPr>
          <p:cNvSpPr>
            <a:spLocks noGrp="1"/>
          </p:cNvSpPr>
          <p:nvPr>
            <p:ph idx="1"/>
          </p:nvPr>
        </p:nvSpPr>
        <p:spPr>
          <a:xfrm>
            <a:off x="838200" y="1554480"/>
            <a:ext cx="10515600" cy="4973947"/>
          </a:xfrm>
        </p:spPr>
        <p:txBody>
          <a:bodyPr vert="horz" lIns="0" tIns="0" rIns="0" bIns="0" rtlCol="0" anchor="t">
            <a:normAutofit/>
          </a:bodyPr>
          <a:lstStyle/>
          <a:p>
            <a:pPr marL="0" indent="0">
              <a:buNone/>
            </a:pPr>
            <a:r>
              <a:rPr lang="en-US" dirty="0">
                <a:latin typeface="Calibri"/>
                <a:cs typeface="Calibri"/>
              </a:rPr>
              <a:t>The purpose of this </a:t>
            </a:r>
            <a:r>
              <a:rPr lang="en-US" dirty="0">
                <a:latin typeface="Calibri"/>
                <a:cs typeface="Calibri"/>
                <a:hlinkClick r:id="rId4"/>
              </a:rPr>
              <a:t>closeout and final narrative report</a:t>
            </a:r>
            <a:r>
              <a:rPr lang="en-US" dirty="0">
                <a:latin typeface="Calibri"/>
                <a:cs typeface="Calibri"/>
              </a:rPr>
              <a:t> is to collect the impact of Emergency Assistance to Non-public School support and to identify and understand if the items provided to the non-public school can remain at the school or if the items need to be collected and remain in public control. </a:t>
            </a:r>
          </a:p>
          <a:p>
            <a:pPr lvl="1"/>
            <a:r>
              <a:rPr lang="en-US" sz="1800" dirty="0">
                <a:solidFill>
                  <a:srgbClr val="FF0000"/>
                </a:solidFill>
                <a:cs typeface="Calibri"/>
              </a:rPr>
              <a:t>Public Control: Owned or otherwise under the control of a state or public entity. EANS funds were not released to non-public schools. CDE purchased or reimbursed schools for eligible goods therefore the items are owned by CDE and must have a property tag.</a:t>
            </a:r>
            <a:endParaRPr lang="en-US" sz="1800" dirty="0">
              <a:solidFill>
                <a:srgbClr val="FF0000"/>
              </a:solidFill>
              <a:ea typeface="Calibri"/>
              <a:cs typeface="Calibri"/>
            </a:endParaRPr>
          </a:p>
          <a:p>
            <a:pPr marL="0" indent="0">
              <a:buNone/>
            </a:pPr>
            <a:endParaRPr lang="en-US">
              <a:cs typeface="Calibri"/>
            </a:endParaRPr>
          </a:p>
          <a:p>
            <a:pPr marL="0" indent="0">
              <a:buNone/>
            </a:pPr>
            <a:r>
              <a:rPr lang="en-US" dirty="0">
                <a:cs typeface="Calibri"/>
              </a:rPr>
              <a:t>Report Sections:</a:t>
            </a:r>
            <a:endParaRPr lang="en-US" dirty="0">
              <a:ea typeface="Calibri"/>
              <a:cs typeface="Calibri"/>
            </a:endParaRPr>
          </a:p>
          <a:p>
            <a:pPr marL="342900" indent="-342900"/>
            <a:r>
              <a:rPr lang="en-US" dirty="0">
                <a:cs typeface="Calibri"/>
              </a:rPr>
              <a:t>Grant and Program Demographic and Contact Information</a:t>
            </a:r>
            <a:endParaRPr lang="en-US" dirty="0">
              <a:ea typeface="Calibri"/>
              <a:cs typeface="Calibri"/>
            </a:endParaRPr>
          </a:p>
          <a:p>
            <a:pPr marL="342900" indent="-342900"/>
            <a:r>
              <a:rPr lang="en-US" dirty="0">
                <a:cs typeface="Calibri"/>
              </a:rPr>
              <a:t>Part I: Final Narrative Report</a:t>
            </a:r>
            <a:endParaRPr lang="en-US" dirty="0">
              <a:ea typeface="Calibri"/>
              <a:cs typeface="Calibri"/>
            </a:endParaRPr>
          </a:p>
          <a:p>
            <a:pPr marL="342900" indent="-342900"/>
            <a:r>
              <a:rPr lang="en-US" dirty="0">
                <a:cs typeface="Calibri"/>
              </a:rPr>
              <a:t>Part II: Final Property Report</a:t>
            </a:r>
            <a:endParaRPr lang="en-US" dirty="0">
              <a:ea typeface="Calibri"/>
              <a:cs typeface="Calibri"/>
            </a:endParaRPr>
          </a:p>
          <a:p>
            <a:pPr marL="342900" indent="-342900"/>
            <a:r>
              <a:rPr lang="en-US" dirty="0">
                <a:cs typeface="Calibri"/>
              </a:rPr>
              <a:t>Part III: File Upload</a:t>
            </a:r>
            <a:endParaRPr lang="en-US" dirty="0">
              <a:ea typeface="Calibri"/>
              <a:cs typeface="Calibri"/>
            </a:endParaRPr>
          </a:p>
          <a:p>
            <a:pPr marL="342900" indent="-342900"/>
            <a:endParaRPr lang="en-US">
              <a:cs typeface="Calibri"/>
            </a:endParaRPr>
          </a:p>
          <a:p>
            <a:pPr marL="0" indent="0">
              <a:buNone/>
            </a:pPr>
            <a:endParaRPr lang="en-US">
              <a:cs typeface="Calibri"/>
            </a:endParaRPr>
          </a:p>
        </p:txBody>
      </p:sp>
      <p:sp>
        <p:nvSpPr>
          <p:cNvPr id="4" name="Slide Number Placeholder 3">
            <a:extLst>
              <a:ext uri="{FF2B5EF4-FFF2-40B4-BE49-F238E27FC236}">
                <a16:creationId xmlns:a16="http://schemas.microsoft.com/office/drawing/2014/main" id="{4AF5AF80-3938-D42C-A7FF-9A2E62AC149E}"/>
              </a:ext>
            </a:extLst>
          </p:cNvPr>
          <p:cNvSpPr>
            <a:spLocks noGrp="1"/>
          </p:cNvSpPr>
          <p:nvPr>
            <p:ph type="sldNum" sz="quarter" idx="12"/>
          </p:nvPr>
        </p:nvSpPr>
        <p:spPr/>
        <p:txBody>
          <a:bodyPr/>
          <a:lstStyle/>
          <a:p>
            <a:fld id="{C479D5F6-EDCB-402A-AC08-4943A1820E8F}" type="slidenum">
              <a:rPr lang="en-US" smtClean="0"/>
              <a:pPr/>
              <a:t>8</a:t>
            </a:fld>
            <a:endParaRPr lang="en-US"/>
          </a:p>
        </p:txBody>
      </p:sp>
    </p:spTree>
    <p:extLst>
      <p:ext uri="{BB962C8B-B14F-4D97-AF65-F5344CB8AC3E}">
        <p14:creationId xmlns:p14="http://schemas.microsoft.com/office/powerpoint/2010/main" val="2524949334"/>
      </p:ext>
    </p:extLst>
  </p:cSld>
  <p:clrMapOvr>
    <a:masterClrMapping/>
  </p:clrMapOvr>
  <p:extLst>
    <p:ext uri="{6950BFC3-D8DA-4A85-94F7-54DA5524770B}">
      <p188:commentRel xmlns:p188="http://schemas.microsoft.com/office/powerpoint/2018/8/main" r:id="rId3"/>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0D5D9-887B-37FE-73EB-DE66A8084114}"/>
              </a:ext>
            </a:extLst>
          </p:cNvPr>
          <p:cNvSpPr>
            <a:spLocks noGrp="1"/>
          </p:cNvSpPr>
          <p:nvPr>
            <p:ph type="title"/>
          </p:nvPr>
        </p:nvSpPr>
        <p:spPr>
          <a:xfrm>
            <a:off x="443565" y="205176"/>
            <a:ext cx="10880850" cy="898524"/>
          </a:xfrm>
        </p:spPr>
        <p:txBody>
          <a:bodyPr>
            <a:normAutofit/>
          </a:bodyPr>
          <a:lstStyle/>
          <a:p>
            <a:r>
              <a:rPr lang="en-US" sz="2400">
                <a:latin typeface="Calibri"/>
                <a:ea typeface="Calibri"/>
                <a:cs typeface="Calibri"/>
              </a:rPr>
              <a:t>Notes, Recommendations and Best Practices for completing Closeout and Final Narrative Report</a:t>
            </a:r>
            <a:endParaRPr lang="en-US"/>
          </a:p>
        </p:txBody>
      </p:sp>
      <p:sp>
        <p:nvSpPr>
          <p:cNvPr id="3" name="Content Placeholder 2">
            <a:extLst>
              <a:ext uri="{FF2B5EF4-FFF2-40B4-BE49-F238E27FC236}">
                <a16:creationId xmlns:a16="http://schemas.microsoft.com/office/drawing/2014/main" id="{D676B15F-AB9B-758D-EF83-5E3BC537BB9C}"/>
              </a:ext>
            </a:extLst>
          </p:cNvPr>
          <p:cNvSpPr>
            <a:spLocks noGrp="1"/>
          </p:cNvSpPr>
          <p:nvPr>
            <p:ph idx="1"/>
          </p:nvPr>
        </p:nvSpPr>
        <p:spPr>
          <a:xfrm>
            <a:off x="810322" y="1182773"/>
            <a:ext cx="10509032" cy="5251286"/>
          </a:xfrm>
        </p:spPr>
        <p:txBody>
          <a:bodyPr vert="horz" lIns="0" tIns="0" rIns="0" bIns="0" rtlCol="0" anchor="t">
            <a:normAutofit/>
          </a:bodyPr>
          <a:lstStyle/>
          <a:p>
            <a:pPr marL="0" indent="0">
              <a:buNone/>
            </a:pPr>
            <a:endParaRPr lang="en-US">
              <a:ea typeface="Calibri"/>
              <a:cs typeface="Calibri"/>
            </a:endParaRPr>
          </a:p>
          <a:p>
            <a:pPr marL="342900" indent="-342900"/>
            <a:r>
              <a:rPr lang="en-US">
                <a:cs typeface="Calibri"/>
              </a:rPr>
              <a:t>Note - the form does NOT have a save function. We recommend using the </a:t>
            </a:r>
            <a:r>
              <a:rPr lang="en-US">
                <a:cs typeface="Calibri"/>
                <a:hlinkClick r:id="rId3"/>
              </a:rPr>
              <a:t>Planning Document</a:t>
            </a:r>
            <a:r>
              <a:rPr lang="en-US">
                <a:cs typeface="Calibri"/>
              </a:rPr>
              <a:t> to review collection requirements, collect information and draft narrative responses before copying into the collection form.</a:t>
            </a:r>
            <a:endParaRPr lang="en-US">
              <a:ea typeface="Calibri"/>
              <a:cs typeface="Calibri"/>
            </a:endParaRPr>
          </a:p>
          <a:p>
            <a:pPr marL="342900" indent="-342900"/>
            <a:r>
              <a:rPr lang="en-US">
                <a:cs typeface="Calibri"/>
              </a:rPr>
              <a:t>Refer to descriptions in your approved application to help answer the narrative responses.</a:t>
            </a:r>
          </a:p>
          <a:p>
            <a:pPr marL="342900" indent="-342900"/>
            <a:r>
              <a:rPr lang="en-US">
                <a:cs typeface="Calibri"/>
              </a:rPr>
              <a:t>The </a:t>
            </a:r>
            <a:r>
              <a:rPr lang="en-US">
                <a:cs typeface="Calibri"/>
                <a:hlinkClick r:id="rId4"/>
              </a:rPr>
              <a:t>Equipment Inventory Form</a:t>
            </a:r>
            <a:r>
              <a:rPr lang="en-US">
                <a:cs typeface="Calibri"/>
              </a:rPr>
              <a:t> and </a:t>
            </a:r>
            <a:r>
              <a:rPr lang="en-US">
                <a:cs typeface="Calibri"/>
                <a:hlinkClick r:id="rId5"/>
              </a:rPr>
              <a:t>Residual Supplies Form</a:t>
            </a:r>
            <a:r>
              <a:rPr lang="en-US">
                <a:cs typeface="Calibri"/>
              </a:rPr>
              <a:t> may not be required to submit but are good to fill out for tracking and inventory purposes. </a:t>
            </a:r>
            <a:endParaRPr lang="en-US">
              <a:ea typeface="Calibri"/>
              <a:cs typeface="Calibri"/>
            </a:endParaRPr>
          </a:p>
          <a:p>
            <a:pPr marL="342900" indent="-342900"/>
            <a:r>
              <a:rPr lang="en-US">
                <a:cs typeface="Calibri"/>
              </a:rPr>
              <a:t>Before you submit, you can click the "</a:t>
            </a:r>
            <a:r>
              <a:rPr lang="en-US" i="1">
                <a:cs typeface="Calibri"/>
              </a:rPr>
              <a:t>Send me a copy of my responses</a:t>
            </a:r>
            <a:r>
              <a:rPr lang="en-US">
                <a:cs typeface="Calibri"/>
              </a:rPr>
              <a:t>" button to enter your email. This will send a copy of your submission to you so you can have it on file.</a:t>
            </a:r>
            <a:endParaRPr lang="en-US">
              <a:ea typeface="Calibri"/>
              <a:cs typeface="Calibri"/>
            </a:endParaRPr>
          </a:p>
        </p:txBody>
      </p:sp>
      <p:sp>
        <p:nvSpPr>
          <p:cNvPr id="4" name="Slide Number Placeholder 3">
            <a:extLst>
              <a:ext uri="{FF2B5EF4-FFF2-40B4-BE49-F238E27FC236}">
                <a16:creationId xmlns:a16="http://schemas.microsoft.com/office/drawing/2014/main" id="{0B791E62-1294-D1FC-70C0-A4FDACD3F6A3}"/>
              </a:ext>
            </a:extLst>
          </p:cNvPr>
          <p:cNvSpPr>
            <a:spLocks noGrp="1"/>
          </p:cNvSpPr>
          <p:nvPr>
            <p:ph type="sldNum" sz="quarter" idx="12"/>
          </p:nvPr>
        </p:nvSpPr>
        <p:spPr/>
        <p:txBody>
          <a:bodyPr/>
          <a:lstStyle/>
          <a:p>
            <a:fld id="{C479D5F6-EDCB-402A-AC08-4943A1820E8F}" type="slidenum">
              <a:rPr lang="en-US" smtClean="0"/>
              <a:pPr/>
              <a:t>9</a:t>
            </a:fld>
            <a:endParaRPr lang="en-US"/>
          </a:p>
        </p:txBody>
      </p:sp>
      <p:pic>
        <p:nvPicPr>
          <p:cNvPr id="5" name="Picture 5" descr="Application check box for &quot;Send me a copy of my responses&quot;">
            <a:extLst>
              <a:ext uri="{FF2B5EF4-FFF2-40B4-BE49-F238E27FC236}">
                <a16:creationId xmlns:a16="http://schemas.microsoft.com/office/drawing/2014/main" id="{595B6F9A-FE6E-2DD0-D2D9-D2B2D3ABF69D}"/>
              </a:ext>
            </a:extLst>
          </p:cNvPr>
          <p:cNvPicPr>
            <a:picLocks noChangeAspect="1"/>
          </p:cNvPicPr>
          <p:nvPr/>
        </p:nvPicPr>
        <p:blipFill>
          <a:blip r:embed="rId6"/>
          <a:stretch>
            <a:fillRect/>
          </a:stretch>
        </p:blipFill>
        <p:spPr>
          <a:xfrm>
            <a:off x="3497767" y="5088630"/>
            <a:ext cx="5138532" cy="1266049"/>
          </a:xfrm>
          <a:prstGeom prst="rect">
            <a:avLst/>
          </a:prstGeom>
        </p:spPr>
      </p:pic>
      <p:sp>
        <p:nvSpPr>
          <p:cNvPr id="6" name="Arrow: Right 5">
            <a:extLst>
              <a:ext uri="{FF2B5EF4-FFF2-40B4-BE49-F238E27FC236}">
                <a16:creationId xmlns:a16="http://schemas.microsoft.com/office/drawing/2014/main" id="{A62088C7-3B4D-32D8-1886-C55F7B73CA72}"/>
              </a:ext>
              <a:ext uri="{C183D7F6-B498-43B3-948B-1728B52AA6E4}">
                <adec:decorative xmlns:adec="http://schemas.microsoft.com/office/drawing/2017/decorative" val="1"/>
              </a:ext>
            </a:extLst>
          </p:cNvPr>
          <p:cNvSpPr/>
          <p:nvPr/>
        </p:nvSpPr>
        <p:spPr>
          <a:xfrm>
            <a:off x="2741341" y="5399048"/>
            <a:ext cx="854926" cy="16726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4976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TotalTime>
  <Words>2512</Words>
  <Application>Microsoft Office PowerPoint</Application>
  <PresentationFormat>Widescreen</PresentationFormat>
  <Paragraphs>188</Paragraphs>
  <Slides>18</Slides>
  <Notes>3</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18</vt:i4>
      </vt:variant>
    </vt:vector>
  </HeadingPairs>
  <TitlesOfParts>
    <vt:vector size="26" baseType="lpstr">
      <vt:lpstr>Arial</vt:lpstr>
      <vt:lpstr>Calibri</vt:lpstr>
      <vt:lpstr>Calibri Light</vt:lpstr>
      <vt:lpstr>Museo Slab 500</vt:lpstr>
      <vt:lpstr>Segoe UI</vt:lpstr>
      <vt:lpstr>Office Theme</vt:lpstr>
      <vt:lpstr>1_Office Theme</vt:lpstr>
      <vt:lpstr>2_Office Theme</vt:lpstr>
      <vt:lpstr>EANS I Monitoring</vt:lpstr>
      <vt:lpstr>Agenda</vt:lpstr>
      <vt:lpstr>Monitoring Overview and Activities</vt:lpstr>
      <vt:lpstr>Submitting EANS I Evidence</vt:lpstr>
      <vt:lpstr>Recap of: Submitting EANS I Evidence </vt:lpstr>
      <vt:lpstr>Student Enrollment and Low-Income Evidence</vt:lpstr>
      <vt:lpstr>Recap of Asset Tagging</vt:lpstr>
      <vt:lpstr>Recap: Colorado GEER, RISE and EANS Closeout and Final Narrative Report </vt:lpstr>
      <vt:lpstr>Notes, Recommendations and Best Practices for completing Closeout and Final Narrative Report</vt:lpstr>
      <vt:lpstr>Frequently Asked Questions: Student Enrollment and Low-Income Evidence</vt:lpstr>
      <vt:lpstr>Frequently Asked Questions: Asset Tagging</vt:lpstr>
      <vt:lpstr>Frequently Asked Questions: Asset Tagging Continued</vt:lpstr>
      <vt:lpstr>Frequently Asked Questions: GEER, RISE and EANS Closeout and Final Narrative Report</vt:lpstr>
      <vt:lpstr>Frequently Asked Questions: EANS Equipment Inventory Form</vt:lpstr>
      <vt:lpstr>Frequently Asked Questions: Residual Supplies Form</vt:lpstr>
      <vt:lpstr>Notification, Review Process and Timeline</vt:lpstr>
      <vt:lpstr>Open Discussion</vt:lpstr>
      <vt:lpstr>Contacts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Merrit, Elena</dc:creator>
  <cp:lastModifiedBy>(Allen) Winicki, Megan</cp:lastModifiedBy>
  <cp:revision>62</cp:revision>
  <dcterms:created xsi:type="dcterms:W3CDTF">2023-03-13T19:07:51Z</dcterms:created>
  <dcterms:modified xsi:type="dcterms:W3CDTF">2023-05-16T15:50:46Z</dcterms:modified>
</cp:coreProperties>
</file>